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4"/>
    <p:sldMasterId id="2147483741" r:id="rId5"/>
  </p:sldMasterIdLst>
  <p:notesMasterIdLst>
    <p:notesMasterId r:id="rId30"/>
  </p:notesMasterIdLst>
  <p:handoutMasterIdLst>
    <p:handoutMasterId r:id="rId31"/>
  </p:handoutMasterIdLst>
  <p:sldIdLst>
    <p:sldId id="2147472066" r:id="rId6"/>
    <p:sldId id="2147472089" r:id="rId7"/>
    <p:sldId id="2147472090" r:id="rId8"/>
    <p:sldId id="2147472093" r:id="rId9"/>
    <p:sldId id="2147472076" r:id="rId10"/>
    <p:sldId id="2147472094" r:id="rId11"/>
    <p:sldId id="2147472075" r:id="rId12"/>
    <p:sldId id="2147472096" r:id="rId13"/>
    <p:sldId id="509" r:id="rId14"/>
    <p:sldId id="513" r:id="rId15"/>
    <p:sldId id="2147472107" r:id="rId16"/>
    <p:sldId id="505" r:id="rId17"/>
    <p:sldId id="2147472100" r:id="rId18"/>
    <p:sldId id="2147472097" r:id="rId19"/>
    <p:sldId id="2147472106" r:id="rId20"/>
    <p:sldId id="258" r:id="rId21"/>
    <p:sldId id="262" r:id="rId22"/>
    <p:sldId id="402" r:id="rId23"/>
    <p:sldId id="2147472108" r:id="rId24"/>
    <p:sldId id="2147472098" r:id="rId25"/>
    <p:sldId id="2147472099" r:id="rId26"/>
    <p:sldId id="2147472086" r:id="rId27"/>
    <p:sldId id="2147472085" r:id="rId28"/>
    <p:sldId id="26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E8C564-1445-4803-6F06-BC64954FC5A8}" name="Päivi Lindberg" initials="" userId="S::paivi.lindberg@thl.fi::93ef5b6e-9467-43b1-86c9-f4b1e0f62426" providerId="AD"/>
  <p188:author id="{5D5B08C1-C627-CF04-D120-231AFC0D76B7}" name="Päivi Varonen" initials="PV" userId="S::paivi.varonen@thl.fi::f39a290e-1b90-415d-a434-5a359da497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EF"/>
    <a:srgbClr val="FFFAC3"/>
    <a:srgbClr val="FFF7F1"/>
    <a:srgbClr val="005A1E"/>
    <a:srgbClr val="FFE6E6"/>
    <a:srgbClr val="B4FFAA"/>
    <a:srgbClr val="FFE1FF"/>
    <a:srgbClr val="FFF7F0"/>
    <a:srgbClr val="DCEFFE"/>
    <a:srgbClr val="FF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3C46A7-2CF8-49A6-8907-623119687E4A}" type="doc">
      <dgm:prSet loTypeId="urn:microsoft.com/office/officeart/2009/layout/CircleArrowProcess" loCatId="cycle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fi-FI"/>
        </a:p>
      </dgm:t>
    </dgm:pt>
    <dgm:pt modelId="{E9AABCA2-B5A8-467C-AC60-804B5379E2FD}">
      <dgm:prSet phldrT="[Teksti]" custT="1"/>
      <dgm:spPr/>
      <dgm:t>
        <a:bodyPr/>
        <a:lstStyle/>
        <a:p>
          <a:r>
            <a:rPr lang="fi-FI" sz="1800" b="1"/>
            <a:t>Yhteis-kunta</a:t>
          </a:r>
        </a:p>
      </dgm:t>
    </dgm:pt>
    <dgm:pt modelId="{3A63F2FB-B90F-4C03-8B9E-051858E462B0}" type="parTrans" cxnId="{8EE435C6-E679-440C-AFA6-AEA5062C9BE1}">
      <dgm:prSet/>
      <dgm:spPr/>
      <dgm:t>
        <a:bodyPr/>
        <a:lstStyle/>
        <a:p>
          <a:endParaRPr lang="fi-FI"/>
        </a:p>
      </dgm:t>
    </dgm:pt>
    <dgm:pt modelId="{9F2E441E-55A1-4813-AD70-B74C59A0CE2B}" type="sibTrans" cxnId="{8EE435C6-E679-440C-AFA6-AEA5062C9BE1}">
      <dgm:prSet/>
      <dgm:spPr/>
      <dgm:t>
        <a:bodyPr/>
        <a:lstStyle/>
        <a:p>
          <a:endParaRPr lang="fi-FI"/>
        </a:p>
      </dgm:t>
    </dgm:pt>
    <dgm:pt modelId="{7B430F1B-0757-49A1-BFE9-8F9B76B34D2E}">
      <dgm:prSet phldrT="[Teksti]" custT="1"/>
      <dgm:spPr/>
      <dgm:t>
        <a:bodyPr/>
        <a:lstStyle/>
        <a:p>
          <a:r>
            <a:rPr lang="fi-FI" sz="1800" b="1"/>
            <a:t>Yhteisö</a:t>
          </a:r>
        </a:p>
      </dgm:t>
    </dgm:pt>
    <dgm:pt modelId="{425D5FD1-723A-49DC-A9C8-F48E1A462C68}" type="parTrans" cxnId="{100D57E3-2756-4F30-BBE8-53EAC73ED7F8}">
      <dgm:prSet/>
      <dgm:spPr/>
      <dgm:t>
        <a:bodyPr/>
        <a:lstStyle/>
        <a:p>
          <a:endParaRPr lang="fi-FI"/>
        </a:p>
      </dgm:t>
    </dgm:pt>
    <dgm:pt modelId="{45685FF7-388D-4BD2-967F-85BFF8FF379A}" type="sibTrans" cxnId="{100D57E3-2756-4F30-BBE8-53EAC73ED7F8}">
      <dgm:prSet/>
      <dgm:spPr/>
      <dgm:t>
        <a:bodyPr/>
        <a:lstStyle/>
        <a:p>
          <a:endParaRPr lang="fi-FI"/>
        </a:p>
      </dgm:t>
    </dgm:pt>
    <dgm:pt modelId="{14AADDAC-3064-4448-82F9-2F684430A589}">
      <dgm:prSet phldrT="[Teksti]" custT="1"/>
      <dgm:spPr/>
      <dgm:t>
        <a:bodyPr/>
        <a:lstStyle/>
        <a:p>
          <a:r>
            <a:rPr lang="fi-FI" sz="1800" b="1"/>
            <a:t>Yksilö</a:t>
          </a:r>
        </a:p>
      </dgm:t>
    </dgm:pt>
    <dgm:pt modelId="{3991280B-2AF5-42C5-BBFA-BED05C8171A3}" type="parTrans" cxnId="{1737AEB3-7025-457F-B711-5B8E24C6AEAD}">
      <dgm:prSet/>
      <dgm:spPr/>
      <dgm:t>
        <a:bodyPr/>
        <a:lstStyle/>
        <a:p>
          <a:endParaRPr lang="fi-FI"/>
        </a:p>
      </dgm:t>
    </dgm:pt>
    <dgm:pt modelId="{219592E5-1E76-4116-97BE-297A91278EB6}" type="sibTrans" cxnId="{1737AEB3-7025-457F-B711-5B8E24C6AEAD}">
      <dgm:prSet/>
      <dgm:spPr/>
      <dgm:t>
        <a:bodyPr/>
        <a:lstStyle/>
        <a:p>
          <a:endParaRPr lang="fi-FI"/>
        </a:p>
      </dgm:t>
    </dgm:pt>
    <dgm:pt modelId="{269EB73B-51DB-4026-95F1-89530291CE84}" type="pres">
      <dgm:prSet presAssocID="{6A3C46A7-2CF8-49A6-8907-623119687E4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C605C3E-B274-4A94-841D-06BFD52FF2E6}" type="pres">
      <dgm:prSet presAssocID="{E9AABCA2-B5A8-467C-AC60-804B5379E2FD}" presName="Accent1" presStyleCnt="0"/>
      <dgm:spPr/>
    </dgm:pt>
    <dgm:pt modelId="{990FC7F9-3DDA-4A70-95D5-90085A76B12F}" type="pres">
      <dgm:prSet presAssocID="{E9AABCA2-B5A8-467C-AC60-804B5379E2FD}" presName="Accent" presStyleLbl="node1" presStyleIdx="0" presStyleCnt="3"/>
      <dgm:spPr>
        <a:solidFill>
          <a:schemeClr val="accent6">
            <a:lumMod val="50000"/>
          </a:schemeClr>
        </a:solidFill>
      </dgm:spPr>
    </dgm:pt>
    <dgm:pt modelId="{D4B5EE6C-B1BB-47C1-94ED-376CA6E2141E}" type="pres">
      <dgm:prSet presAssocID="{E9AABCA2-B5A8-467C-AC60-804B5379E2FD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05FC8C87-5024-4B9E-95C7-77999A5802CC}" type="pres">
      <dgm:prSet presAssocID="{7B430F1B-0757-49A1-BFE9-8F9B76B34D2E}" presName="Accent2" presStyleCnt="0"/>
      <dgm:spPr/>
    </dgm:pt>
    <dgm:pt modelId="{463BE603-5900-4EB9-96F4-A1BF7B5A4F69}" type="pres">
      <dgm:prSet presAssocID="{7B430F1B-0757-49A1-BFE9-8F9B76B34D2E}" presName="Accent" presStyleLbl="node1" presStyleIdx="1" presStyleCnt="3"/>
      <dgm:spPr>
        <a:solidFill>
          <a:schemeClr val="accent6">
            <a:lumMod val="75000"/>
          </a:schemeClr>
        </a:solidFill>
      </dgm:spPr>
    </dgm:pt>
    <dgm:pt modelId="{5855F42D-02F8-4C65-8EBA-EF8537675927}" type="pres">
      <dgm:prSet presAssocID="{7B430F1B-0757-49A1-BFE9-8F9B76B34D2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8CB71453-5189-4F25-A6C9-F54669964FD8}" type="pres">
      <dgm:prSet presAssocID="{14AADDAC-3064-4448-82F9-2F684430A589}" presName="Accent3" presStyleCnt="0"/>
      <dgm:spPr/>
    </dgm:pt>
    <dgm:pt modelId="{D9B55B0D-A484-4F25-BE0C-44F785B588DA}" type="pres">
      <dgm:prSet presAssocID="{14AADDAC-3064-4448-82F9-2F684430A589}" presName="Accent" presStyleLbl="node1" presStyleIdx="2" presStyleCnt="3"/>
      <dgm:spPr>
        <a:solidFill>
          <a:schemeClr val="accent6">
            <a:lumMod val="60000"/>
            <a:lumOff val="40000"/>
          </a:schemeClr>
        </a:solidFill>
      </dgm:spPr>
    </dgm:pt>
    <dgm:pt modelId="{C34E0570-F416-4CF2-B12A-00E3C44FB4ED}" type="pres">
      <dgm:prSet presAssocID="{14AADDAC-3064-4448-82F9-2F684430A589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BFA39364-4499-4B2E-AB0C-0CA14BB1D0C7}" type="presOf" srcId="{14AADDAC-3064-4448-82F9-2F684430A589}" destId="{C34E0570-F416-4CF2-B12A-00E3C44FB4ED}" srcOrd="0" destOrd="0" presId="urn:microsoft.com/office/officeart/2009/layout/CircleArrowProcess"/>
    <dgm:cxn modelId="{C8F1F37B-AE5A-4328-8868-CC24092B44B0}" type="presOf" srcId="{E9AABCA2-B5A8-467C-AC60-804B5379E2FD}" destId="{D4B5EE6C-B1BB-47C1-94ED-376CA6E2141E}" srcOrd="0" destOrd="0" presId="urn:microsoft.com/office/officeart/2009/layout/CircleArrowProcess"/>
    <dgm:cxn modelId="{4768A08A-EF50-4F2D-8FEB-DBF5DD249EE1}" type="presOf" srcId="{6A3C46A7-2CF8-49A6-8907-623119687E4A}" destId="{269EB73B-51DB-4026-95F1-89530291CE84}" srcOrd="0" destOrd="0" presId="urn:microsoft.com/office/officeart/2009/layout/CircleArrowProcess"/>
    <dgm:cxn modelId="{1737AEB3-7025-457F-B711-5B8E24C6AEAD}" srcId="{6A3C46A7-2CF8-49A6-8907-623119687E4A}" destId="{14AADDAC-3064-4448-82F9-2F684430A589}" srcOrd="2" destOrd="0" parTransId="{3991280B-2AF5-42C5-BBFA-BED05C8171A3}" sibTransId="{219592E5-1E76-4116-97BE-297A91278EB6}"/>
    <dgm:cxn modelId="{CB8155B6-33DB-4468-9F93-8BCE4A0B6227}" type="presOf" srcId="{7B430F1B-0757-49A1-BFE9-8F9B76B34D2E}" destId="{5855F42D-02F8-4C65-8EBA-EF8537675927}" srcOrd="0" destOrd="0" presId="urn:microsoft.com/office/officeart/2009/layout/CircleArrowProcess"/>
    <dgm:cxn modelId="{8EE435C6-E679-440C-AFA6-AEA5062C9BE1}" srcId="{6A3C46A7-2CF8-49A6-8907-623119687E4A}" destId="{E9AABCA2-B5A8-467C-AC60-804B5379E2FD}" srcOrd="0" destOrd="0" parTransId="{3A63F2FB-B90F-4C03-8B9E-051858E462B0}" sibTransId="{9F2E441E-55A1-4813-AD70-B74C59A0CE2B}"/>
    <dgm:cxn modelId="{100D57E3-2756-4F30-BBE8-53EAC73ED7F8}" srcId="{6A3C46A7-2CF8-49A6-8907-623119687E4A}" destId="{7B430F1B-0757-49A1-BFE9-8F9B76B34D2E}" srcOrd="1" destOrd="0" parTransId="{425D5FD1-723A-49DC-A9C8-F48E1A462C68}" sibTransId="{45685FF7-388D-4BD2-967F-85BFF8FF379A}"/>
    <dgm:cxn modelId="{5D8C68AE-C70A-451A-939E-24CC372234C5}" type="presParOf" srcId="{269EB73B-51DB-4026-95F1-89530291CE84}" destId="{9C605C3E-B274-4A94-841D-06BFD52FF2E6}" srcOrd="0" destOrd="0" presId="urn:microsoft.com/office/officeart/2009/layout/CircleArrowProcess"/>
    <dgm:cxn modelId="{773BC13B-2DF4-4019-B33E-65D4AC73F938}" type="presParOf" srcId="{9C605C3E-B274-4A94-841D-06BFD52FF2E6}" destId="{990FC7F9-3DDA-4A70-95D5-90085A76B12F}" srcOrd="0" destOrd="0" presId="urn:microsoft.com/office/officeart/2009/layout/CircleArrowProcess"/>
    <dgm:cxn modelId="{E25A0162-6EE2-44B4-A7B3-078270FA5840}" type="presParOf" srcId="{269EB73B-51DB-4026-95F1-89530291CE84}" destId="{D4B5EE6C-B1BB-47C1-94ED-376CA6E2141E}" srcOrd="1" destOrd="0" presId="urn:microsoft.com/office/officeart/2009/layout/CircleArrowProcess"/>
    <dgm:cxn modelId="{CA1F357E-800C-434E-9B88-6C501BE743D3}" type="presParOf" srcId="{269EB73B-51DB-4026-95F1-89530291CE84}" destId="{05FC8C87-5024-4B9E-95C7-77999A5802CC}" srcOrd="2" destOrd="0" presId="urn:microsoft.com/office/officeart/2009/layout/CircleArrowProcess"/>
    <dgm:cxn modelId="{EB1BC9B5-8BE9-4D32-8771-6BAE2CAC38C7}" type="presParOf" srcId="{05FC8C87-5024-4B9E-95C7-77999A5802CC}" destId="{463BE603-5900-4EB9-96F4-A1BF7B5A4F69}" srcOrd="0" destOrd="0" presId="urn:microsoft.com/office/officeart/2009/layout/CircleArrowProcess"/>
    <dgm:cxn modelId="{13FF2EFB-9821-47AE-8A2A-7A2AD4DBBD14}" type="presParOf" srcId="{269EB73B-51DB-4026-95F1-89530291CE84}" destId="{5855F42D-02F8-4C65-8EBA-EF8537675927}" srcOrd="3" destOrd="0" presId="urn:microsoft.com/office/officeart/2009/layout/CircleArrowProcess"/>
    <dgm:cxn modelId="{C2BD4B73-A558-451A-BF82-7E222E93F156}" type="presParOf" srcId="{269EB73B-51DB-4026-95F1-89530291CE84}" destId="{8CB71453-5189-4F25-A6C9-F54669964FD8}" srcOrd="4" destOrd="0" presId="urn:microsoft.com/office/officeart/2009/layout/CircleArrowProcess"/>
    <dgm:cxn modelId="{CCE1F156-5772-4BB7-8980-715203ABF786}" type="presParOf" srcId="{8CB71453-5189-4F25-A6C9-F54669964FD8}" destId="{D9B55B0D-A484-4F25-BE0C-44F785B588DA}" srcOrd="0" destOrd="0" presId="urn:microsoft.com/office/officeart/2009/layout/CircleArrowProcess"/>
    <dgm:cxn modelId="{37E5B85D-0434-48F7-B88C-3EEA32094075}" type="presParOf" srcId="{269EB73B-51DB-4026-95F1-89530291CE84}" destId="{C34E0570-F416-4CF2-B12A-00E3C44FB4E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0B3C51-FDC2-4F28-B864-2CB8B694232F}" type="doc">
      <dgm:prSet loTypeId="urn:microsoft.com/office/officeart/2005/8/layout/hProcess11" loCatId="process" qsTypeId="urn:microsoft.com/office/officeart/2005/8/quickstyle/simple1#1" qsCatId="simple" csTypeId="urn:microsoft.com/office/officeart/2005/8/colors/accent1_5#1" csCatId="accent1" phldr="1"/>
      <dgm:spPr/>
      <dgm:t>
        <a:bodyPr/>
        <a:lstStyle/>
        <a:p>
          <a:endParaRPr lang="fi-FI"/>
        </a:p>
      </dgm:t>
    </dgm:pt>
    <dgm:pt modelId="{9AB24D9E-8D7B-4297-9BB3-F3C625F20D6A}">
      <dgm:prSet phldrT="[Teksti]" custT="1"/>
      <dgm:spPr/>
      <dgm:t>
        <a:bodyPr/>
        <a:lstStyle/>
        <a:p>
          <a:r>
            <a:rPr lang="fi-FI" sz="2000"/>
            <a:t>Kokeiluista pilottiin</a:t>
          </a:r>
        </a:p>
        <a:p>
          <a:r>
            <a:rPr lang="fi-FI" sz="2000"/>
            <a:t>26.11.2026</a:t>
          </a:r>
        </a:p>
        <a:p>
          <a:endParaRPr lang="fi-FI" sz="2000"/>
        </a:p>
      </dgm:t>
    </dgm:pt>
    <dgm:pt modelId="{C4252A4E-1C01-44F4-B13E-318FB52DF815}" type="parTrans" cxnId="{168CD916-9913-452A-8A75-911C76B003A4}">
      <dgm:prSet/>
      <dgm:spPr/>
      <dgm:t>
        <a:bodyPr/>
        <a:lstStyle/>
        <a:p>
          <a:endParaRPr lang="fi-FI"/>
        </a:p>
      </dgm:t>
    </dgm:pt>
    <dgm:pt modelId="{3DAB679C-6E29-4B4B-ADCE-BFF9C0718D9B}" type="sibTrans" cxnId="{168CD916-9913-452A-8A75-911C76B003A4}">
      <dgm:prSet/>
      <dgm:spPr/>
      <dgm:t>
        <a:bodyPr/>
        <a:lstStyle/>
        <a:p>
          <a:endParaRPr lang="fi-FI"/>
        </a:p>
      </dgm:t>
    </dgm:pt>
    <dgm:pt modelId="{19D5B8EE-3007-4D8F-A34F-5A83378C7BB7}">
      <dgm:prSet phldrT="[Teksti]" custT="1"/>
      <dgm:spPr/>
      <dgm:t>
        <a:bodyPr/>
        <a:lstStyle/>
        <a:p>
          <a:r>
            <a:rPr lang="fi-FI" sz="2000" b="0" err="1">
              <a:latin typeface="+mn-lt"/>
            </a:rPr>
            <a:t>Teams</a:t>
          </a:r>
          <a:r>
            <a:rPr lang="fi-FI" sz="2000" b="0">
              <a:latin typeface="+mn-lt"/>
            </a:rPr>
            <a:t>-tapaaminen</a:t>
          </a:r>
        </a:p>
        <a:p>
          <a:r>
            <a:rPr lang="fi-FI" sz="2000"/>
            <a:t>03-05/27</a:t>
          </a:r>
        </a:p>
      </dgm:t>
    </dgm:pt>
    <dgm:pt modelId="{B3F8FC5F-525E-4C04-B0F3-600827B7A05F}" type="parTrans" cxnId="{87E728C9-ADEA-4539-836D-1DAF5746C97C}">
      <dgm:prSet/>
      <dgm:spPr/>
      <dgm:t>
        <a:bodyPr/>
        <a:lstStyle/>
        <a:p>
          <a:endParaRPr lang="fi-FI"/>
        </a:p>
      </dgm:t>
    </dgm:pt>
    <dgm:pt modelId="{1CEFF8ED-5592-4E46-9EC9-8D0FDDF82197}" type="sibTrans" cxnId="{87E728C9-ADEA-4539-836D-1DAF5746C97C}">
      <dgm:prSet/>
      <dgm:spPr/>
      <dgm:t>
        <a:bodyPr/>
        <a:lstStyle/>
        <a:p>
          <a:endParaRPr lang="fi-FI"/>
        </a:p>
      </dgm:t>
    </dgm:pt>
    <dgm:pt modelId="{C1C4FB2F-FD1C-47B1-A501-C60EAFDFEAFE}">
      <dgm:prSet phldrT="[Teksti]"/>
      <dgm:spPr/>
      <dgm:t>
        <a:bodyPr/>
        <a:lstStyle/>
        <a:p>
          <a:endParaRPr lang="fi-FI"/>
        </a:p>
      </dgm:t>
    </dgm:pt>
    <dgm:pt modelId="{D2C6F590-495C-4007-A717-4173C1530EE5}" type="parTrans" cxnId="{4F74F4DD-F74F-4C2D-9B3B-163626DC0112}">
      <dgm:prSet/>
      <dgm:spPr/>
      <dgm:t>
        <a:bodyPr/>
        <a:lstStyle/>
        <a:p>
          <a:endParaRPr lang="fi-FI"/>
        </a:p>
      </dgm:t>
    </dgm:pt>
    <dgm:pt modelId="{039BD4B0-1ACE-447D-ADD5-6D36B48B5F57}" type="sibTrans" cxnId="{4F74F4DD-F74F-4C2D-9B3B-163626DC0112}">
      <dgm:prSet/>
      <dgm:spPr/>
      <dgm:t>
        <a:bodyPr/>
        <a:lstStyle/>
        <a:p>
          <a:endParaRPr lang="fi-FI"/>
        </a:p>
      </dgm:t>
    </dgm:pt>
    <dgm:pt modelId="{D6FB47E5-5054-4E93-A4B1-6E71A0F75B22}">
      <dgm:prSet phldrT="[Teksti]" custT="1"/>
      <dgm:spPr/>
      <dgm:t>
        <a:bodyPr/>
        <a:lstStyle/>
        <a:p>
          <a:r>
            <a:rPr lang="fi-FI" sz="2000"/>
            <a:t>Kunta- ja aluepilottien avoin kutsu</a:t>
          </a:r>
        </a:p>
        <a:p>
          <a:r>
            <a:rPr lang="fi-FI" sz="2000"/>
            <a:t>09/2026</a:t>
          </a:r>
        </a:p>
      </dgm:t>
    </dgm:pt>
    <dgm:pt modelId="{DFBEA978-A35D-4886-B7F5-14334EF0F87D}" type="sibTrans" cxnId="{19776CDD-87BA-44CA-BA5B-27C873871E6B}">
      <dgm:prSet/>
      <dgm:spPr/>
      <dgm:t>
        <a:bodyPr/>
        <a:lstStyle/>
        <a:p>
          <a:endParaRPr lang="fi-FI"/>
        </a:p>
      </dgm:t>
    </dgm:pt>
    <dgm:pt modelId="{DDBE73AB-2412-4D12-A8CE-2CD372F376BB}" type="parTrans" cxnId="{19776CDD-87BA-44CA-BA5B-27C873871E6B}">
      <dgm:prSet/>
      <dgm:spPr/>
      <dgm:t>
        <a:bodyPr/>
        <a:lstStyle/>
        <a:p>
          <a:endParaRPr lang="fi-FI"/>
        </a:p>
      </dgm:t>
    </dgm:pt>
    <dgm:pt modelId="{5D9FD63C-8CD3-4DC0-988D-341930FBD06B}">
      <dgm:prSet phldrT="[Teksti]" custT="1"/>
      <dgm:spPr/>
      <dgm:t>
        <a:bodyPr/>
        <a:lstStyle/>
        <a:p>
          <a:r>
            <a:rPr lang="fi-FI" sz="2000" err="1"/>
            <a:t>Teams</a:t>
          </a:r>
          <a:r>
            <a:rPr lang="fi-FI" sz="2000"/>
            <a:t>-tapaaminen</a:t>
          </a:r>
        </a:p>
        <a:p>
          <a:r>
            <a:rPr lang="fi-FI" sz="2000"/>
            <a:t>01-27</a:t>
          </a:r>
        </a:p>
      </dgm:t>
    </dgm:pt>
    <dgm:pt modelId="{9D79AFB8-C2A3-4C9A-B8DD-3D591AA941D7}" type="parTrans" cxnId="{9719AEDB-C4D6-44E6-A524-EB5D8C178969}">
      <dgm:prSet/>
      <dgm:spPr/>
      <dgm:t>
        <a:bodyPr/>
        <a:lstStyle/>
        <a:p>
          <a:endParaRPr lang="fi-FI"/>
        </a:p>
      </dgm:t>
    </dgm:pt>
    <dgm:pt modelId="{7F5A3013-AA96-41C8-B1DF-D34439787BA2}" type="sibTrans" cxnId="{9719AEDB-C4D6-44E6-A524-EB5D8C178969}">
      <dgm:prSet/>
      <dgm:spPr/>
      <dgm:t>
        <a:bodyPr/>
        <a:lstStyle/>
        <a:p>
          <a:endParaRPr lang="fi-FI"/>
        </a:p>
      </dgm:t>
    </dgm:pt>
    <dgm:pt modelId="{BA9C7C88-3737-4DD0-B4CF-17D4D74BFC17}" type="pres">
      <dgm:prSet presAssocID="{6D0B3C51-FDC2-4F28-B864-2CB8B694232F}" presName="Name0" presStyleCnt="0">
        <dgm:presLayoutVars>
          <dgm:dir/>
          <dgm:resizeHandles val="exact"/>
        </dgm:presLayoutVars>
      </dgm:prSet>
      <dgm:spPr/>
    </dgm:pt>
    <dgm:pt modelId="{BF45451B-C918-484D-AF00-D69579582D81}" type="pres">
      <dgm:prSet presAssocID="{6D0B3C51-FDC2-4F28-B864-2CB8B694232F}" presName="arrow" presStyleLbl="bgShp" presStyleIdx="0" presStyleCnt="1" custScaleY="51094" custLinFactNeighborY="-4502"/>
      <dgm:spPr/>
    </dgm:pt>
    <dgm:pt modelId="{ADC1D18A-E21A-4291-BC46-38CD10456530}" type="pres">
      <dgm:prSet presAssocID="{6D0B3C51-FDC2-4F28-B864-2CB8B694232F}" presName="points" presStyleCnt="0"/>
      <dgm:spPr/>
    </dgm:pt>
    <dgm:pt modelId="{87110535-47B8-4693-A245-4485C5D00997}" type="pres">
      <dgm:prSet presAssocID="{D6FB47E5-5054-4E93-A4B1-6E71A0F75B22}" presName="compositeA" presStyleCnt="0"/>
      <dgm:spPr/>
    </dgm:pt>
    <dgm:pt modelId="{88AF13C4-6223-40F6-9F9E-B6FF8EC3924D}" type="pres">
      <dgm:prSet presAssocID="{D6FB47E5-5054-4E93-A4B1-6E71A0F75B22}" presName="textA" presStyleLbl="revTx" presStyleIdx="0" presStyleCnt="5" custLinFactNeighborX="32938" custLinFactNeighborY="6376">
        <dgm:presLayoutVars>
          <dgm:bulletEnabled val="1"/>
        </dgm:presLayoutVars>
      </dgm:prSet>
      <dgm:spPr/>
    </dgm:pt>
    <dgm:pt modelId="{ED3585D1-17B4-459C-850B-7DFB84650151}" type="pres">
      <dgm:prSet presAssocID="{D6FB47E5-5054-4E93-A4B1-6E71A0F75B22}" presName="circleA" presStyleLbl="node1" presStyleIdx="0" presStyleCnt="5" custLinFactX="22261" custLinFactNeighborX="100000" custLinFactNeighborY="-7271"/>
      <dgm:spPr>
        <a:ln w="38100"/>
      </dgm:spPr>
    </dgm:pt>
    <dgm:pt modelId="{96E6A523-E566-44B9-87BB-7C58E1F5B6E7}" type="pres">
      <dgm:prSet presAssocID="{D6FB47E5-5054-4E93-A4B1-6E71A0F75B22}" presName="spaceA" presStyleCnt="0"/>
      <dgm:spPr/>
    </dgm:pt>
    <dgm:pt modelId="{0DC05F94-6CFB-4047-8C98-474ADD8CCC7C}" type="pres">
      <dgm:prSet presAssocID="{DFBEA978-A35D-4886-B7F5-14334EF0F87D}" presName="space" presStyleCnt="0"/>
      <dgm:spPr/>
    </dgm:pt>
    <dgm:pt modelId="{C51C73E2-D8FD-4017-90D4-EF73DB531AB7}" type="pres">
      <dgm:prSet presAssocID="{9AB24D9E-8D7B-4297-9BB3-F3C625F20D6A}" presName="compositeB" presStyleCnt="0"/>
      <dgm:spPr/>
    </dgm:pt>
    <dgm:pt modelId="{A87602E0-0DE1-4AD7-B8D5-AD8C53586C16}" type="pres">
      <dgm:prSet presAssocID="{9AB24D9E-8D7B-4297-9BB3-F3C625F20D6A}" presName="textB" presStyleLbl="revTx" presStyleIdx="1" presStyleCnt="5" custLinFactY="-574" custLinFactNeighborX="9790" custLinFactNeighborY="-100000">
        <dgm:presLayoutVars>
          <dgm:bulletEnabled val="1"/>
        </dgm:presLayoutVars>
      </dgm:prSet>
      <dgm:spPr/>
    </dgm:pt>
    <dgm:pt modelId="{BB706BF8-413E-41D3-AF92-98AC31A8FADB}" type="pres">
      <dgm:prSet presAssocID="{9AB24D9E-8D7B-4297-9BB3-F3C625F20D6A}" presName="circleB" presStyleLbl="node1" presStyleIdx="1" presStyleCnt="5" custLinFactX="350280" custLinFactNeighborX="400000" custLinFactNeighborY="667"/>
      <dgm:spPr/>
    </dgm:pt>
    <dgm:pt modelId="{822CD88C-0A07-48A0-8132-7AFAE7F75369}" type="pres">
      <dgm:prSet presAssocID="{9AB24D9E-8D7B-4297-9BB3-F3C625F20D6A}" presName="spaceB" presStyleCnt="0"/>
      <dgm:spPr/>
    </dgm:pt>
    <dgm:pt modelId="{C2A79B28-3D9B-4DBD-8EA8-5E8866555FAE}" type="pres">
      <dgm:prSet presAssocID="{3DAB679C-6E29-4B4B-ADCE-BFF9C0718D9B}" presName="space" presStyleCnt="0"/>
      <dgm:spPr/>
    </dgm:pt>
    <dgm:pt modelId="{9ADD9119-4BA8-410C-A5B6-39AB1275E25A}" type="pres">
      <dgm:prSet presAssocID="{19D5B8EE-3007-4D8F-A34F-5A83378C7BB7}" presName="compositeA" presStyleCnt="0"/>
      <dgm:spPr/>
    </dgm:pt>
    <dgm:pt modelId="{36FF7121-69EA-428B-89F0-B80ACD7835EC}" type="pres">
      <dgm:prSet presAssocID="{19D5B8EE-3007-4D8F-A34F-5A83378C7BB7}" presName="textA" presStyleLbl="revTx" presStyleIdx="2" presStyleCnt="5" custLinFactNeighborX="54811" custLinFactNeighborY="665">
        <dgm:presLayoutVars>
          <dgm:bulletEnabled val="1"/>
        </dgm:presLayoutVars>
      </dgm:prSet>
      <dgm:spPr/>
    </dgm:pt>
    <dgm:pt modelId="{D2B52536-A80E-45DA-93E7-B0AB9F0FE03B}" type="pres">
      <dgm:prSet presAssocID="{19D5B8EE-3007-4D8F-A34F-5A83378C7BB7}" presName="circleA" presStyleLbl="node1" presStyleIdx="2" presStyleCnt="5" custLinFactX="200000" custLinFactNeighborX="218154" custLinFactNeighborY="-2682"/>
      <dgm:spPr>
        <a:ln w="38100"/>
      </dgm:spPr>
    </dgm:pt>
    <dgm:pt modelId="{2160E24B-6C9F-4BE3-BB98-A30A16976E31}" type="pres">
      <dgm:prSet presAssocID="{19D5B8EE-3007-4D8F-A34F-5A83378C7BB7}" presName="spaceA" presStyleCnt="0"/>
      <dgm:spPr/>
    </dgm:pt>
    <dgm:pt modelId="{31780060-B5E4-4B6B-96A1-65A84BA9E086}" type="pres">
      <dgm:prSet presAssocID="{1CEFF8ED-5592-4E46-9EC9-8D0FDDF82197}" presName="space" presStyleCnt="0"/>
      <dgm:spPr/>
    </dgm:pt>
    <dgm:pt modelId="{B0166255-0805-4D5F-B929-9C3EE32151DD}" type="pres">
      <dgm:prSet presAssocID="{5D9FD63C-8CD3-4DC0-988D-341930FBD06B}" presName="compositeB" presStyleCnt="0"/>
      <dgm:spPr/>
    </dgm:pt>
    <dgm:pt modelId="{4CB57AA9-7829-4619-9A45-9FA10E764AA4}" type="pres">
      <dgm:prSet presAssocID="{5D9FD63C-8CD3-4DC0-988D-341930FBD06B}" presName="textB" presStyleLbl="revTx" presStyleIdx="3" presStyleCnt="5" custLinFactX="-25279" custLinFactNeighborX="-100000" custLinFactNeighborY="-96187">
        <dgm:presLayoutVars>
          <dgm:bulletEnabled val="1"/>
        </dgm:presLayoutVars>
      </dgm:prSet>
      <dgm:spPr/>
    </dgm:pt>
    <dgm:pt modelId="{47FA2FC0-979E-4957-BAD8-A8AE3F1D61A3}" type="pres">
      <dgm:prSet presAssocID="{5D9FD63C-8CD3-4DC0-988D-341930FBD06B}" presName="circleB" presStyleLbl="node1" presStyleIdx="3" presStyleCnt="5" custFlipHor="1" custScaleX="67828" custScaleY="70865" custLinFactX="300000" custLinFactY="200000" custLinFactNeighborX="371371" custLinFactNeighborY="217606"/>
      <dgm:spPr>
        <a:solidFill>
          <a:schemeClr val="tx2">
            <a:lumMod val="50000"/>
            <a:lumOff val="50000"/>
            <a:alpha val="60000"/>
          </a:schemeClr>
        </a:solidFill>
      </dgm:spPr>
    </dgm:pt>
    <dgm:pt modelId="{40BB2B42-CEFA-4A05-AEC2-877BEE3A72B0}" type="pres">
      <dgm:prSet presAssocID="{5D9FD63C-8CD3-4DC0-988D-341930FBD06B}" presName="spaceB" presStyleCnt="0"/>
      <dgm:spPr/>
    </dgm:pt>
    <dgm:pt modelId="{B697A593-4C99-45D4-ACDB-54D0525DA1C8}" type="pres">
      <dgm:prSet presAssocID="{7F5A3013-AA96-41C8-B1DF-D34439787BA2}" presName="space" presStyleCnt="0"/>
      <dgm:spPr/>
    </dgm:pt>
    <dgm:pt modelId="{28ECE3A9-FA1F-453B-9A8F-F625009754E1}" type="pres">
      <dgm:prSet presAssocID="{C1C4FB2F-FD1C-47B1-A501-C60EAFDFEAFE}" presName="compositeA" presStyleCnt="0"/>
      <dgm:spPr/>
    </dgm:pt>
    <dgm:pt modelId="{1699A35D-7A4F-46DA-A917-2700300A0B0C}" type="pres">
      <dgm:prSet presAssocID="{C1C4FB2F-FD1C-47B1-A501-C60EAFDFEAFE}" presName="textA" presStyleLbl="revTx" presStyleIdx="4" presStyleCnt="5">
        <dgm:presLayoutVars>
          <dgm:bulletEnabled val="1"/>
        </dgm:presLayoutVars>
      </dgm:prSet>
      <dgm:spPr/>
    </dgm:pt>
    <dgm:pt modelId="{F730BEAD-B33C-4CEA-B6C5-FDD5D409C2E5}" type="pres">
      <dgm:prSet presAssocID="{C1C4FB2F-FD1C-47B1-A501-C60EAFDFEAFE}" presName="circleA" presStyleLbl="node1" presStyleIdx="4" presStyleCnt="5" custLinFactX="88704" custLinFactNeighborX="100000" custLinFactNeighborY="-4197"/>
      <dgm:spPr>
        <a:ln w="38100"/>
      </dgm:spPr>
    </dgm:pt>
    <dgm:pt modelId="{688F8144-D0D7-4250-AC67-6D2CD2045AF0}" type="pres">
      <dgm:prSet presAssocID="{C1C4FB2F-FD1C-47B1-A501-C60EAFDFEAFE}" presName="spaceA" presStyleCnt="0"/>
      <dgm:spPr/>
    </dgm:pt>
  </dgm:ptLst>
  <dgm:cxnLst>
    <dgm:cxn modelId="{82E1F314-0682-4116-917F-0AAD121E5857}" type="presOf" srcId="{19D5B8EE-3007-4D8F-A34F-5A83378C7BB7}" destId="{36FF7121-69EA-428B-89F0-B80ACD7835EC}" srcOrd="0" destOrd="0" presId="urn:microsoft.com/office/officeart/2005/8/layout/hProcess11"/>
    <dgm:cxn modelId="{168CD916-9913-452A-8A75-911C76B003A4}" srcId="{6D0B3C51-FDC2-4F28-B864-2CB8B694232F}" destId="{9AB24D9E-8D7B-4297-9BB3-F3C625F20D6A}" srcOrd="1" destOrd="0" parTransId="{C4252A4E-1C01-44F4-B13E-318FB52DF815}" sibTransId="{3DAB679C-6E29-4B4B-ADCE-BFF9C0718D9B}"/>
    <dgm:cxn modelId="{0B5B7B6C-ACEE-4BC2-844C-F950337BBC99}" type="presOf" srcId="{9AB24D9E-8D7B-4297-9BB3-F3C625F20D6A}" destId="{A87602E0-0DE1-4AD7-B8D5-AD8C53586C16}" srcOrd="0" destOrd="0" presId="urn:microsoft.com/office/officeart/2005/8/layout/hProcess11"/>
    <dgm:cxn modelId="{A1CAC773-7138-49CE-85CE-F939FBFE0921}" type="presOf" srcId="{6D0B3C51-FDC2-4F28-B864-2CB8B694232F}" destId="{BA9C7C88-3737-4DD0-B4CF-17D4D74BFC17}" srcOrd="0" destOrd="0" presId="urn:microsoft.com/office/officeart/2005/8/layout/hProcess11"/>
    <dgm:cxn modelId="{4A70CBA1-B4FB-46A9-BA51-B9FE9F54B60B}" type="presOf" srcId="{C1C4FB2F-FD1C-47B1-A501-C60EAFDFEAFE}" destId="{1699A35D-7A4F-46DA-A917-2700300A0B0C}" srcOrd="0" destOrd="0" presId="urn:microsoft.com/office/officeart/2005/8/layout/hProcess11"/>
    <dgm:cxn modelId="{6248C7C5-CAC6-40F6-B0CE-E4318A809BAF}" type="presOf" srcId="{D6FB47E5-5054-4E93-A4B1-6E71A0F75B22}" destId="{88AF13C4-6223-40F6-9F9E-B6FF8EC3924D}" srcOrd="0" destOrd="0" presId="urn:microsoft.com/office/officeart/2005/8/layout/hProcess11"/>
    <dgm:cxn modelId="{87E728C9-ADEA-4539-836D-1DAF5746C97C}" srcId="{6D0B3C51-FDC2-4F28-B864-2CB8B694232F}" destId="{19D5B8EE-3007-4D8F-A34F-5A83378C7BB7}" srcOrd="2" destOrd="0" parTransId="{B3F8FC5F-525E-4C04-B0F3-600827B7A05F}" sibTransId="{1CEFF8ED-5592-4E46-9EC9-8D0FDDF82197}"/>
    <dgm:cxn modelId="{9719AEDB-C4D6-44E6-A524-EB5D8C178969}" srcId="{6D0B3C51-FDC2-4F28-B864-2CB8B694232F}" destId="{5D9FD63C-8CD3-4DC0-988D-341930FBD06B}" srcOrd="3" destOrd="0" parTransId="{9D79AFB8-C2A3-4C9A-B8DD-3D591AA941D7}" sibTransId="{7F5A3013-AA96-41C8-B1DF-D34439787BA2}"/>
    <dgm:cxn modelId="{19776CDD-87BA-44CA-BA5B-27C873871E6B}" srcId="{6D0B3C51-FDC2-4F28-B864-2CB8B694232F}" destId="{D6FB47E5-5054-4E93-A4B1-6E71A0F75B22}" srcOrd="0" destOrd="0" parTransId="{DDBE73AB-2412-4D12-A8CE-2CD372F376BB}" sibTransId="{DFBEA978-A35D-4886-B7F5-14334EF0F87D}"/>
    <dgm:cxn modelId="{4F74F4DD-F74F-4C2D-9B3B-163626DC0112}" srcId="{6D0B3C51-FDC2-4F28-B864-2CB8B694232F}" destId="{C1C4FB2F-FD1C-47B1-A501-C60EAFDFEAFE}" srcOrd="4" destOrd="0" parTransId="{D2C6F590-495C-4007-A717-4173C1530EE5}" sibTransId="{039BD4B0-1ACE-447D-ADD5-6D36B48B5F57}"/>
    <dgm:cxn modelId="{7D3C52FA-2271-42AB-8161-20F94F608366}" type="presOf" srcId="{5D9FD63C-8CD3-4DC0-988D-341930FBD06B}" destId="{4CB57AA9-7829-4619-9A45-9FA10E764AA4}" srcOrd="0" destOrd="0" presId="urn:microsoft.com/office/officeart/2005/8/layout/hProcess11"/>
    <dgm:cxn modelId="{2E1D35C2-FA98-462B-B111-0A2037D26B48}" type="presParOf" srcId="{BA9C7C88-3737-4DD0-B4CF-17D4D74BFC17}" destId="{BF45451B-C918-484D-AF00-D69579582D81}" srcOrd="0" destOrd="0" presId="urn:microsoft.com/office/officeart/2005/8/layout/hProcess11"/>
    <dgm:cxn modelId="{C148DCE0-1485-4794-96DF-E7800E5D1DB8}" type="presParOf" srcId="{BA9C7C88-3737-4DD0-B4CF-17D4D74BFC17}" destId="{ADC1D18A-E21A-4291-BC46-38CD10456530}" srcOrd="1" destOrd="0" presId="urn:microsoft.com/office/officeart/2005/8/layout/hProcess11"/>
    <dgm:cxn modelId="{197901DB-A23A-4006-92DB-C7E0DE57E8CD}" type="presParOf" srcId="{ADC1D18A-E21A-4291-BC46-38CD10456530}" destId="{87110535-47B8-4693-A245-4485C5D00997}" srcOrd="0" destOrd="0" presId="urn:microsoft.com/office/officeart/2005/8/layout/hProcess11"/>
    <dgm:cxn modelId="{89F0B884-5AC6-4054-98ED-838D9CD2AC03}" type="presParOf" srcId="{87110535-47B8-4693-A245-4485C5D00997}" destId="{88AF13C4-6223-40F6-9F9E-B6FF8EC3924D}" srcOrd="0" destOrd="0" presId="urn:microsoft.com/office/officeart/2005/8/layout/hProcess11"/>
    <dgm:cxn modelId="{1C6B0612-A366-4F16-B585-64ACDE756863}" type="presParOf" srcId="{87110535-47B8-4693-A245-4485C5D00997}" destId="{ED3585D1-17B4-459C-850B-7DFB84650151}" srcOrd="1" destOrd="0" presId="urn:microsoft.com/office/officeart/2005/8/layout/hProcess11"/>
    <dgm:cxn modelId="{8D601154-9018-48B1-99BE-6A6ABC316467}" type="presParOf" srcId="{87110535-47B8-4693-A245-4485C5D00997}" destId="{96E6A523-E566-44B9-87BB-7C58E1F5B6E7}" srcOrd="2" destOrd="0" presId="urn:microsoft.com/office/officeart/2005/8/layout/hProcess11"/>
    <dgm:cxn modelId="{517ED5F2-D99D-4487-9880-7979B53FAB0E}" type="presParOf" srcId="{ADC1D18A-E21A-4291-BC46-38CD10456530}" destId="{0DC05F94-6CFB-4047-8C98-474ADD8CCC7C}" srcOrd="1" destOrd="0" presId="urn:microsoft.com/office/officeart/2005/8/layout/hProcess11"/>
    <dgm:cxn modelId="{F62CCF5D-38FB-4B48-AE8A-6FA6F5704F28}" type="presParOf" srcId="{ADC1D18A-E21A-4291-BC46-38CD10456530}" destId="{C51C73E2-D8FD-4017-90D4-EF73DB531AB7}" srcOrd="2" destOrd="0" presId="urn:microsoft.com/office/officeart/2005/8/layout/hProcess11"/>
    <dgm:cxn modelId="{29A9A398-0542-45F7-9E68-D9C383375303}" type="presParOf" srcId="{C51C73E2-D8FD-4017-90D4-EF73DB531AB7}" destId="{A87602E0-0DE1-4AD7-B8D5-AD8C53586C16}" srcOrd="0" destOrd="0" presId="urn:microsoft.com/office/officeart/2005/8/layout/hProcess11"/>
    <dgm:cxn modelId="{B5F76F06-9847-429A-B1A9-FB05F0FC86AB}" type="presParOf" srcId="{C51C73E2-D8FD-4017-90D4-EF73DB531AB7}" destId="{BB706BF8-413E-41D3-AF92-98AC31A8FADB}" srcOrd="1" destOrd="0" presId="urn:microsoft.com/office/officeart/2005/8/layout/hProcess11"/>
    <dgm:cxn modelId="{AE1B4118-539D-44EE-A339-CE0D7D263348}" type="presParOf" srcId="{C51C73E2-D8FD-4017-90D4-EF73DB531AB7}" destId="{822CD88C-0A07-48A0-8132-7AFAE7F75369}" srcOrd="2" destOrd="0" presId="urn:microsoft.com/office/officeart/2005/8/layout/hProcess11"/>
    <dgm:cxn modelId="{2B963047-6F6B-49D4-B8E7-965517FF212E}" type="presParOf" srcId="{ADC1D18A-E21A-4291-BC46-38CD10456530}" destId="{C2A79B28-3D9B-4DBD-8EA8-5E8866555FAE}" srcOrd="3" destOrd="0" presId="urn:microsoft.com/office/officeart/2005/8/layout/hProcess11"/>
    <dgm:cxn modelId="{9C42F085-14E2-490B-9F04-ADABC9704717}" type="presParOf" srcId="{ADC1D18A-E21A-4291-BC46-38CD10456530}" destId="{9ADD9119-4BA8-410C-A5B6-39AB1275E25A}" srcOrd="4" destOrd="0" presId="urn:microsoft.com/office/officeart/2005/8/layout/hProcess11"/>
    <dgm:cxn modelId="{FDA05C2D-192B-4920-95D8-EBCF44D371E0}" type="presParOf" srcId="{9ADD9119-4BA8-410C-A5B6-39AB1275E25A}" destId="{36FF7121-69EA-428B-89F0-B80ACD7835EC}" srcOrd="0" destOrd="0" presId="urn:microsoft.com/office/officeart/2005/8/layout/hProcess11"/>
    <dgm:cxn modelId="{9E2592F4-F9F8-4045-B6A2-DD28B3FF677B}" type="presParOf" srcId="{9ADD9119-4BA8-410C-A5B6-39AB1275E25A}" destId="{D2B52536-A80E-45DA-93E7-B0AB9F0FE03B}" srcOrd="1" destOrd="0" presId="urn:microsoft.com/office/officeart/2005/8/layout/hProcess11"/>
    <dgm:cxn modelId="{AE05DBD5-6A9A-49E9-97E2-B0C80103089F}" type="presParOf" srcId="{9ADD9119-4BA8-410C-A5B6-39AB1275E25A}" destId="{2160E24B-6C9F-4BE3-BB98-A30A16976E31}" srcOrd="2" destOrd="0" presId="urn:microsoft.com/office/officeart/2005/8/layout/hProcess11"/>
    <dgm:cxn modelId="{90B971F5-5AD7-4281-9587-FF6D2D986B23}" type="presParOf" srcId="{ADC1D18A-E21A-4291-BC46-38CD10456530}" destId="{31780060-B5E4-4B6B-96A1-65A84BA9E086}" srcOrd="5" destOrd="0" presId="urn:microsoft.com/office/officeart/2005/8/layout/hProcess11"/>
    <dgm:cxn modelId="{98B8E30D-FFDB-43C4-9AA5-5E3CF5FCB735}" type="presParOf" srcId="{ADC1D18A-E21A-4291-BC46-38CD10456530}" destId="{B0166255-0805-4D5F-B929-9C3EE32151DD}" srcOrd="6" destOrd="0" presId="urn:microsoft.com/office/officeart/2005/8/layout/hProcess11"/>
    <dgm:cxn modelId="{165CE46A-BD8A-4B05-88B3-68B51C24072F}" type="presParOf" srcId="{B0166255-0805-4D5F-B929-9C3EE32151DD}" destId="{4CB57AA9-7829-4619-9A45-9FA10E764AA4}" srcOrd="0" destOrd="0" presId="urn:microsoft.com/office/officeart/2005/8/layout/hProcess11"/>
    <dgm:cxn modelId="{9D7A3B67-87F1-4C30-A6BA-3E9FCD5E4719}" type="presParOf" srcId="{B0166255-0805-4D5F-B929-9C3EE32151DD}" destId="{47FA2FC0-979E-4957-BAD8-A8AE3F1D61A3}" srcOrd="1" destOrd="0" presId="urn:microsoft.com/office/officeart/2005/8/layout/hProcess11"/>
    <dgm:cxn modelId="{DCC9724C-7F7F-4C9E-AEF2-FF0E5AFC4B8A}" type="presParOf" srcId="{B0166255-0805-4D5F-B929-9C3EE32151DD}" destId="{40BB2B42-CEFA-4A05-AEC2-877BEE3A72B0}" srcOrd="2" destOrd="0" presId="urn:microsoft.com/office/officeart/2005/8/layout/hProcess11"/>
    <dgm:cxn modelId="{510BFBCE-28D8-4034-A26F-7C2047A3E1BD}" type="presParOf" srcId="{ADC1D18A-E21A-4291-BC46-38CD10456530}" destId="{B697A593-4C99-45D4-ACDB-54D0525DA1C8}" srcOrd="7" destOrd="0" presId="urn:microsoft.com/office/officeart/2005/8/layout/hProcess11"/>
    <dgm:cxn modelId="{5BA16B56-6A33-4720-ADDE-43458A74F747}" type="presParOf" srcId="{ADC1D18A-E21A-4291-BC46-38CD10456530}" destId="{28ECE3A9-FA1F-453B-9A8F-F625009754E1}" srcOrd="8" destOrd="0" presId="urn:microsoft.com/office/officeart/2005/8/layout/hProcess11"/>
    <dgm:cxn modelId="{F8DA1781-54EB-4726-B62C-6388C966A5AE}" type="presParOf" srcId="{28ECE3A9-FA1F-453B-9A8F-F625009754E1}" destId="{1699A35D-7A4F-46DA-A917-2700300A0B0C}" srcOrd="0" destOrd="0" presId="urn:microsoft.com/office/officeart/2005/8/layout/hProcess11"/>
    <dgm:cxn modelId="{F10C7CC1-260E-429B-8280-1AD0C556222D}" type="presParOf" srcId="{28ECE3A9-FA1F-453B-9A8F-F625009754E1}" destId="{F730BEAD-B33C-4CEA-B6C5-FDD5D409C2E5}" srcOrd="1" destOrd="0" presId="urn:microsoft.com/office/officeart/2005/8/layout/hProcess11"/>
    <dgm:cxn modelId="{59D89526-945A-4934-A400-49ED1DB34D57}" type="presParOf" srcId="{28ECE3A9-FA1F-453B-9A8F-F625009754E1}" destId="{688F8144-D0D7-4250-AC67-6D2CD2045AF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4DA976-1EAE-4CA7-B6DB-0958AC45F316}" type="doc">
      <dgm:prSet loTypeId="urn:microsoft.com/office/officeart/2024/layout/IconCircleLabel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BC2C835B-5265-4273-8D42-439AB7163D81}">
      <dgm:prSet phldrT="[Teksti]" phldr="0"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fi-FI" sz="1600" b="1"/>
            <a:t>Yhteyshenkilöt (1x hyvinvointialue, 1x kunta</a:t>
          </a:r>
          <a:r>
            <a:rPr lang="fi-FI" sz="1200" b="1"/>
            <a:t>)</a:t>
          </a:r>
        </a:p>
      </dgm:t>
    </dgm:pt>
    <dgm:pt modelId="{15035188-0E02-45A2-83E4-7AA5FA440E52}" type="parTrans" cxnId="{4CD5F327-D83D-4759-870A-FED99A9AA21D}">
      <dgm:prSet/>
      <dgm:spPr/>
      <dgm:t>
        <a:bodyPr/>
        <a:lstStyle/>
        <a:p>
          <a:endParaRPr lang="fi-FI"/>
        </a:p>
      </dgm:t>
    </dgm:pt>
    <dgm:pt modelId="{E8016F32-8E52-48D1-96E8-9B0D36063891}" type="sibTrans" cxnId="{4CD5F327-D83D-4759-870A-FED99A9AA21D}">
      <dgm:prSet/>
      <dgm:spPr/>
      <dgm:t>
        <a:bodyPr/>
        <a:lstStyle/>
        <a:p>
          <a:endParaRPr lang="fi-FI"/>
        </a:p>
      </dgm:t>
    </dgm:pt>
    <dgm:pt modelId="{5F48BB7D-CA32-4C09-8632-7C591A29C6E4}">
      <dgm:prSet phldrT="[Teksti]" phldr="0"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fi-FI" sz="1500" b="1"/>
            <a:t>Aikaa osallistumisille: webinaarit, konsultointikeskustelu, päätöstilaisuus</a:t>
          </a:r>
        </a:p>
      </dgm:t>
    </dgm:pt>
    <dgm:pt modelId="{3976ABEA-84AC-45F0-B527-A497441B8801}" type="parTrans" cxnId="{FC65387E-8A4C-4E36-8EF4-867FA02A10F3}">
      <dgm:prSet/>
      <dgm:spPr/>
      <dgm:t>
        <a:bodyPr/>
        <a:lstStyle/>
        <a:p>
          <a:endParaRPr lang="fi-FI"/>
        </a:p>
      </dgm:t>
    </dgm:pt>
    <dgm:pt modelId="{39CCA4C1-3651-4BC8-85B3-6B6EA84AC435}" type="sibTrans" cxnId="{FC65387E-8A4C-4E36-8EF4-867FA02A10F3}">
      <dgm:prSet/>
      <dgm:spPr/>
      <dgm:t>
        <a:bodyPr/>
        <a:lstStyle/>
        <a:p>
          <a:endParaRPr lang="fi-FI"/>
        </a:p>
      </dgm:t>
    </dgm:pt>
    <dgm:pt modelId="{87B3BF8A-F335-4F2A-BA74-C73D28D98B8C}">
      <dgm:prSet phldrT="[Teksti]" phldr="0"/>
      <dgm:spPr/>
      <dgm:t>
        <a:bodyPr/>
        <a:lstStyle/>
        <a:p>
          <a:pPr>
            <a:lnSpc>
              <a:spcPct val="100000"/>
            </a:lnSpc>
            <a:defRPr/>
          </a:pPr>
          <a:r>
            <a:rPr lang="fi-FI" b="1"/>
            <a:t>Pilotin seuraaminen </a:t>
          </a:r>
          <a:r>
            <a:rPr lang="fi-FI" b="1" err="1"/>
            <a:t>Howspace</a:t>
          </a:r>
          <a:r>
            <a:rPr lang="fi-FI" b="1"/>
            <a:t> ympäristössä ja välityöskentely</a:t>
          </a:r>
        </a:p>
      </dgm:t>
    </dgm:pt>
    <dgm:pt modelId="{6F8408A8-7D87-4FE6-B6EA-84C105E5CC53}" type="parTrans" cxnId="{21678FF0-8F30-4B37-ACFC-07577436840E}">
      <dgm:prSet/>
      <dgm:spPr/>
      <dgm:t>
        <a:bodyPr/>
        <a:lstStyle/>
        <a:p>
          <a:endParaRPr lang="fi-FI"/>
        </a:p>
      </dgm:t>
    </dgm:pt>
    <dgm:pt modelId="{05F3551A-4162-4C64-B4ED-CB29E303194C}" type="sibTrans" cxnId="{21678FF0-8F30-4B37-ACFC-07577436840E}">
      <dgm:prSet/>
      <dgm:spPr/>
      <dgm:t>
        <a:bodyPr/>
        <a:lstStyle/>
        <a:p>
          <a:endParaRPr lang="fi-FI"/>
        </a:p>
      </dgm:t>
    </dgm:pt>
    <dgm:pt modelId="{4DDAD296-8989-485A-A988-9717AB4B0DB2}">
      <dgm:prSet phldrT="[Teksti]" phldr="0"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fi-FI" sz="1600" b="1"/>
            <a:t>Johdon sitoutuminen prosessiin</a:t>
          </a:r>
        </a:p>
      </dgm:t>
    </dgm:pt>
    <dgm:pt modelId="{7E76DE76-9ADD-4A03-909A-48E7AB4E94A5}" type="parTrans" cxnId="{0449053D-D7B2-4CFD-80A2-8FA0A0F7B2CF}">
      <dgm:prSet/>
      <dgm:spPr/>
      <dgm:t>
        <a:bodyPr/>
        <a:lstStyle/>
        <a:p>
          <a:endParaRPr lang="fi-FI"/>
        </a:p>
      </dgm:t>
    </dgm:pt>
    <dgm:pt modelId="{06AEFCFA-5460-4410-B852-79E118557228}" type="sibTrans" cxnId="{0449053D-D7B2-4CFD-80A2-8FA0A0F7B2CF}">
      <dgm:prSet/>
      <dgm:spPr/>
      <dgm:t>
        <a:bodyPr/>
        <a:lstStyle/>
        <a:p>
          <a:endParaRPr lang="fi-FI"/>
        </a:p>
      </dgm:t>
    </dgm:pt>
    <dgm:pt modelId="{0EEFCC24-E7A3-4A14-8E2E-65C037D8082C}" type="pres">
      <dgm:prSet presAssocID="{D94DA976-1EAE-4CA7-B6DB-0958AC45F316}" presName="root" presStyleCnt="0">
        <dgm:presLayoutVars>
          <dgm:dir/>
          <dgm:resizeHandles val="exact"/>
        </dgm:presLayoutVars>
      </dgm:prSet>
      <dgm:spPr/>
    </dgm:pt>
    <dgm:pt modelId="{CAF3C69C-B708-4E3F-A324-1044D1A2B8F4}" type="pres">
      <dgm:prSet presAssocID="{BC2C835B-5265-4273-8D42-439AB7163D81}" presName="compNode" presStyleCnt="0"/>
      <dgm:spPr/>
    </dgm:pt>
    <dgm:pt modelId="{08DF8A7B-ED14-42BD-9388-DBA7E80A33BB}" type="pres">
      <dgm:prSet presAssocID="{BC2C835B-5265-4273-8D42-439AB7163D81}" presName="iconBgRect" presStyleLbl="node1" presStyleIdx="0" presStyleCnt="4"/>
      <dgm:spPr/>
    </dgm:pt>
    <dgm:pt modelId="{5C673DA6-11C3-47C6-AFB1-5E3B5CF25BFF}" type="pres">
      <dgm:prSet presAssocID="{BC2C835B-5265-4273-8D42-439AB7163D81}" presName="iconRect" presStyleLbl="solidFgAcc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nssi tasaisella täytöllä"/>
        </a:ext>
      </dgm:extLst>
    </dgm:pt>
    <dgm:pt modelId="{30AFB143-7D08-4A15-B54A-FCE7F52F44DF}" type="pres">
      <dgm:prSet presAssocID="{BC2C835B-5265-4273-8D42-439AB7163D81}" presName="spaceRect" presStyleCnt="0"/>
      <dgm:spPr/>
    </dgm:pt>
    <dgm:pt modelId="{C2655410-6E9D-489D-AD9D-D2EA845DC802}" type="pres">
      <dgm:prSet presAssocID="{BC2C835B-5265-4273-8D42-439AB7163D81}" presName="textRect" presStyleLbl="revTx" presStyleIdx="0" presStyleCnt="4">
        <dgm:presLayoutVars>
          <dgm:chMax val="1"/>
          <dgm:chPref val="1"/>
        </dgm:presLayoutVars>
      </dgm:prSet>
      <dgm:spPr/>
    </dgm:pt>
    <dgm:pt modelId="{C5F55244-900C-4EA8-8BE2-EE1138AD0225}" type="pres">
      <dgm:prSet presAssocID="{E8016F32-8E52-48D1-96E8-9B0D36063891}" presName="sibTrans" presStyleCnt="0"/>
      <dgm:spPr/>
    </dgm:pt>
    <dgm:pt modelId="{6FC221FD-F95F-4C2C-BB2D-F38677827615}" type="pres">
      <dgm:prSet presAssocID="{5F48BB7D-CA32-4C09-8632-7C591A29C6E4}" presName="compNode" presStyleCnt="0"/>
      <dgm:spPr/>
    </dgm:pt>
    <dgm:pt modelId="{6DE8ACCC-B669-48B3-9141-6A9E6CCB6EF6}" type="pres">
      <dgm:prSet presAssocID="{5F48BB7D-CA32-4C09-8632-7C591A29C6E4}" presName="iconBgRect" presStyleLbl="node1" presStyleIdx="1" presStyleCnt="4"/>
      <dgm:spPr/>
    </dgm:pt>
    <dgm:pt modelId="{509ED0EF-B33C-4294-A53A-18882F39A34D}" type="pres">
      <dgm:prSet presAssocID="{5F48BB7D-CA32-4C09-8632-7C591A29C6E4}" presName="iconRect" presStyleLbl="solidFgAcc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ukausikalenteri tasaisella täytöllä"/>
        </a:ext>
      </dgm:extLst>
    </dgm:pt>
    <dgm:pt modelId="{B591FB3D-516F-472C-8A57-6F1B646710F2}" type="pres">
      <dgm:prSet presAssocID="{5F48BB7D-CA32-4C09-8632-7C591A29C6E4}" presName="spaceRect" presStyleCnt="0"/>
      <dgm:spPr/>
    </dgm:pt>
    <dgm:pt modelId="{4362703E-27A4-4309-BAFD-774ED5EC7E3F}" type="pres">
      <dgm:prSet presAssocID="{5F48BB7D-CA32-4C09-8632-7C591A29C6E4}" presName="textRect" presStyleLbl="revTx" presStyleIdx="1" presStyleCnt="4">
        <dgm:presLayoutVars>
          <dgm:chMax val="1"/>
          <dgm:chPref val="1"/>
        </dgm:presLayoutVars>
      </dgm:prSet>
      <dgm:spPr/>
    </dgm:pt>
    <dgm:pt modelId="{1BE1FF41-3070-418A-A344-B0A2089CBA43}" type="pres">
      <dgm:prSet presAssocID="{39CCA4C1-3651-4BC8-85B3-6B6EA84AC435}" presName="sibTrans" presStyleCnt="0"/>
      <dgm:spPr/>
    </dgm:pt>
    <dgm:pt modelId="{48C39BDB-3D23-4E6C-B6FF-6F031A604060}" type="pres">
      <dgm:prSet presAssocID="{4DDAD296-8989-485A-A988-9717AB4B0DB2}" presName="compNode" presStyleCnt="0"/>
      <dgm:spPr/>
    </dgm:pt>
    <dgm:pt modelId="{DE9C4476-D94E-4F21-A5FD-8FE98EED485A}" type="pres">
      <dgm:prSet presAssocID="{4DDAD296-8989-485A-A988-9717AB4B0DB2}" presName="iconBgRect" presStyleLbl="node1" presStyleIdx="2" presStyleCnt="4"/>
      <dgm:spPr/>
    </dgm:pt>
    <dgm:pt modelId="{0FA14667-9C67-4988-81FF-5F3289F8CA0B}" type="pres">
      <dgm:prSet presAssocID="{4DDAD296-8989-485A-A988-9717AB4B0DB2}" presName="iconRect" presStyleLbl="solidFgAcc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ättely tasaisella täytöllä"/>
        </a:ext>
      </dgm:extLst>
    </dgm:pt>
    <dgm:pt modelId="{AC2C43D6-3587-406E-B425-21AAFC9AC708}" type="pres">
      <dgm:prSet presAssocID="{4DDAD296-8989-485A-A988-9717AB4B0DB2}" presName="spaceRect" presStyleCnt="0"/>
      <dgm:spPr/>
    </dgm:pt>
    <dgm:pt modelId="{01C6159E-9FFB-4829-A9AC-BF0E5DDCF7FA}" type="pres">
      <dgm:prSet presAssocID="{4DDAD296-8989-485A-A988-9717AB4B0DB2}" presName="textRect" presStyleLbl="revTx" presStyleIdx="2" presStyleCnt="4">
        <dgm:presLayoutVars>
          <dgm:chMax val="1"/>
          <dgm:chPref val="1"/>
        </dgm:presLayoutVars>
      </dgm:prSet>
      <dgm:spPr/>
    </dgm:pt>
    <dgm:pt modelId="{430F4825-1BDD-472A-8BED-B86E663A0CBC}" type="pres">
      <dgm:prSet presAssocID="{06AEFCFA-5460-4410-B852-79E118557228}" presName="sibTrans" presStyleCnt="0"/>
      <dgm:spPr/>
    </dgm:pt>
    <dgm:pt modelId="{23C7F506-C25C-4EE2-9535-5B95BC8C2094}" type="pres">
      <dgm:prSet presAssocID="{87B3BF8A-F335-4F2A-BA74-C73D28D98B8C}" presName="compNode" presStyleCnt="0"/>
      <dgm:spPr/>
    </dgm:pt>
    <dgm:pt modelId="{05DEB408-782B-48E7-BCE5-949E7788BFC8}" type="pres">
      <dgm:prSet presAssocID="{87B3BF8A-F335-4F2A-BA74-C73D28D98B8C}" presName="iconBgRect" presStyleLbl="node1" presStyleIdx="3" presStyleCnt="4"/>
      <dgm:spPr/>
    </dgm:pt>
    <dgm:pt modelId="{E3908EF0-C9EA-4E76-94BE-E4BC0C1F4063}" type="pres">
      <dgm:prSet presAssocID="{87B3BF8A-F335-4F2A-BA74-C73D28D98B8C}" presName="iconRect" presStyleLbl="solidFgAcc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yörä ja ihmisiä tasaisella täytöllä"/>
        </a:ext>
      </dgm:extLst>
    </dgm:pt>
    <dgm:pt modelId="{00039F1D-FD3E-4EB4-9F79-BEF79BF4557A}" type="pres">
      <dgm:prSet presAssocID="{87B3BF8A-F335-4F2A-BA74-C73D28D98B8C}" presName="spaceRect" presStyleCnt="0"/>
      <dgm:spPr/>
    </dgm:pt>
    <dgm:pt modelId="{D3771436-4BE1-4938-A063-4529B3E77EC6}" type="pres">
      <dgm:prSet presAssocID="{87B3BF8A-F335-4F2A-BA74-C73D28D98B8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594100A-F36D-4554-AC7F-6F6995F1E18D}" type="presOf" srcId="{87B3BF8A-F335-4F2A-BA74-C73D28D98B8C}" destId="{D3771436-4BE1-4938-A063-4529B3E77EC6}" srcOrd="0" destOrd="0" presId="urn:microsoft.com/office/officeart/2024/layout/IconCircleLabelList"/>
    <dgm:cxn modelId="{4CD5F327-D83D-4759-870A-FED99A9AA21D}" srcId="{D94DA976-1EAE-4CA7-B6DB-0958AC45F316}" destId="{BC2C835B-5265-4273-8D42-439AB7163D81}" srcOrd="0" destOrd="0" parTransId="{15035188-0E02-45A2-83E4-7AA5FA440E52}" sibTransId="{E8016F32-8E52-48D1-96E8-9B0D36063891}"/>
    <dgm:cxn modelId="{0449053D-D7B2-4CFD-80A2-8FA0A0F7B2CF}" srcId="{D94DA976-1EAE-4CA7-B6DB-0958AC45F316}" destId="{4DDAD296-8989-485A-A988-9717AB4B0DB2}" srcOrd="2" destOrd="0" parTransId="{7E76DE76-9ADD-4A03-909A-48E7AB4E94A5}" sibTransId="{06AEFCFA-5460-4410-B852-79E118557228}"/>
    <dgm:cxn modelId="{183DA24C-D461-43B8-92D5-59305037A9F3}" type="presOf" srcId="{BC2C835B-5265-4273-8D42-439AB7163D81}" destId="{C2655410-6E9D-489D-AD9D-D2EA845DC802}" srcOrd="0" destOrd="0" presId="urn:microsoft.com/office/officeart/2024/layout/IconCircleLabelList"/>
    <dgm:cxn modelId="{2EAB687C-0B76-4AF0-96C1-9C230527C674}" type="presOf" srcId="{5F48BB7D-CA32-4C09-8632-7C591A29C6E4}" destId="{4362703E-27A4-4309-BAFD-774ED5EC7E3F}" srcOrd="0" destOrd="0" presId="urn:microsoft.com/office/officeart/2024/layout/IconCircleLabelList"/>
    <dgm:cxn modelId="{FC65387E-8A4C-4E36-8EF4-867FA02A10F3}" srcId="{D94DA976-1EAE-4CA7-B6DB-0958AC45F316}" destId="{5F48BB7D-CA32-4C09-8632-7C591A29C6E4}" srcOrd="1" destOrd="0" parTransId="{3976ABEA-84AC-45F0-B527-A497441B8801}" sibTransId="{39CCA4C1-3651-4BC8-85B3-6B6EA84AC435}"/>
    <dgm:cxn modelId="{95347AC5-73B4-48C3-A127-4675D656165C}" type="presOf" srcId="{4DDAD296-8989-485A-A988-9717AB4B0DB2}" destId="{01C6159E-9FFB-4829-A9AC-BF0E5DDCF7FA}" srcOrd="0" destOrd="0" presId="urn:microsoft.com/office/officeart/2024/layout/IconCircleLabelList"/>
    <dgm:cxn modelId="{51A936D6-80BB-4A6F-90BE-4CFF845FC754}" type="presOf" srcId="{D94DA976-1EAE-4CA7-B6DB-0958AC45F316}" destId="{0EEFCC24-E7A3-4A14-8E2E-65C037D8082C}" srcOrd="0" destOrd="0" presId="urn:microsoft.com/office/officeart/2024/layout/IconCircleLabelList"/>
    <dgm:cxn modelId="{21678FF0-8F30-4B37-ACFC-07577436840E}" srcId="{D94DA976-1EAE-4CA7-B6DB-0958AC45F316}" destId="{87B3BF8A-F335-4F2A-BA74-C73D28D98B8C}" srcOrd="3" destOrd="0" parTransId="{6F8408A8-7D87-4FE6-B6EA-84C105E5CC53}" sibTransId="{05F3551A-4162-4C64-B4ED-CB29E303194C}"/>
    <dgm:cxn modelId="{D672FBFF-ADF1-48E4-9333-2C81CCFB30B1}" type="presParOf" srcId="{0EEFCC24-E7A3-4A14-8E2E-65C037D8082C}" destId="{CAF3C69C-B708-4E3F-A324-1044D1A2B8F4}" srcOrd="0" destOrd="0" presId="urn:microsoft.com/office/officeart/2024/layout/IconCircleLabelList"/>
    <dgm:cxn modelId="{36F53D5F-5BEF-446D-BA97-41EEB7383156}" type="presParOf" srcId="{CAF3C69C-B708-4E3F-A324-1044D1A2B8F4}" destId="{08DF8A7B-ED14-42BD-9388-DBA7E80A33BB}" srcOrd="0" destOrd="0" presId="urn:microsoft.com/office/officeart/2024/layout/IconCircleLabelList"/>
    <dgm:cxn modelId="{659D61E8-4ECE-4D4B-B0EA-90E29F5A787B}" type="presParOf" srcId="{CAF3C69C-B708-4E3F-A324-1044D1A2B8F4}" destId="{5C673DA6-11C3-47C6-AFB1-5E3B5CF25BFF}" srcOrd="1" destOrd="0" presId="urn:microsoft.com/office/officeart/2024/layout/IconCircleLabelList"/>
    <dgm:cxn modelId="{F9B709E5-2E64-490A-8695-5951F02E1ACF}" type="presParOf" srcId="{CAF3C69C-B708-4E3F-A324-1044D1A2B8F4}" destId="{30AFB143-7D08-4A15-B54A-FCE7F52F44DF}" srcOrd="2" destOrd="0" presId="urn:microsoft.com/office/officeart/2024/layout/IconCircleLabelList"/>
    <dgm:cxn modelId="{69BC7F3A-A889-4996-AE49-4140A7856133}" type="presParOf" srcId="{CAF3C69C-B708-4E3F-A324-1044D1A2B8F4}" destId="{C2655410-6E9D-489D-AD9D-D2EA845DC802}" srcOrd="3" destOrd="0" presId="urn:microsoft.com/office/officeart/2024/layout/IconCircleLabelList"/>
    <dgm:cxn modelId="{C47B178F-B50D-461F-9615-E1A1D03E5FBE}" type="presParOf" srcId="{0EEFCC24-E7A3-4A14-8E2E-65C037D8082C}" destId="{C5F55244-900C-4EA8-8BE2-EE1138AD0225}" srcOrd="1" destOrd="0" presId="urn:microsoft.com/office/officeart/2024/layout/IconCircleLabelList"/>
    <dgm:cxn modelId="{B10DF09B-48D3-4FBC-9B41-B3A36460D65B}" type="presParOf" srcId="{0EEFCC24-E7A3-4A14-8E2E-65C037D8082C}" destId="{6FC221FD-F95F-4C2C-BB2D-F38677827615}" srcOrd="2" destOrd="0" presId="urn:microsoft.com/office/officeart/2024/layout/IconCircleLabelList"/>
    <dgm:cxn modelId="{8C6662DC-6A03-4501-9AB0-318CBA935599}" type="presParOf" srcId="{6FC221FD-F95F-4C2C-BB2D-F38677827615}" destId="{6DE8ACCC-B669-48B3-9141-6A9E6CCB6EF6}" srcOrd="0" destOrd="0" presId="urn:microsoft.com/office/officeart/2024/layout/IconCircleLabelList"/>
    <dgm:cxn modelId="{418F8719-B8B8-41CF-8E15-33C7D5791605}" type="presParOf" srcId="{6FC221FD-F95F-4C2C-BB2D-F38677827615}" destId="{509ED0EF-B33C-4294-A53A-18882F39A34D}" srcOrd="1" destOrd="0" presId="urn:microsoft.com/office/officeart/2024/layout/IconCircleLabelList"/>
    <dgm:cxn modelId="{7068E9DA-66DB-4AA7-B2B5-673EC6572189}" type="presParOf" srcId="{6FC221FD-F95F-4C2C-BB2D-F38677827615}" destId="{B591FB3D-516F-472C-8A57-6F1B646710F2}" srcOrd="2" destOrd="0" presId="urn:microsoft.com/office/officeart/2024/layout/IconCircleLabelList"/>
    <dgm:cxn modelId="{21E123E8-4762-44BA-BC2C-58C97752B586}" type="presParOf" srcId="{6FC221FD-F95F-4C2C-BB2D-F38677827615}" destId="{4362703E-27A4-4309-BAFD-774ED5EC7E3F}" srcOrd="3" destOrd="0" presId="urn:microsoft.com/office/officeart/2024/layout/IconCircleLabelList"/>
    <dgm:cxn modelId="{174E087D-EA52-48E7-859F-4B1F68541C0D}" type="presParOf" srcId="{0EEFCC24-E7A3-4A14-8E2E-65C037D8082C}" destId="{1BE1FF41-3070-418A-A344-B0A2089CBA43}" srcOrd="3" destOrd="0" presId="urn:microsoft.com/office/officeart/2024/layout/IconCircleLabelList"/>
    <dgm:cxn modelId="{913432C9-E900-448C-AD3C-AC182A3ED665}" type="presParOf" srcId="{0EEFCC24-E7A3-4A14-8E2E-65C037D8082C}" destId="{48C39BDB-3D23-4E6C-B6FF-6F031A604060}" srcOrd="4" destOrd="0" presId="urn:microsoft.com/office/officeart/2024/layout/IconCircleLabelList"/>
    <dgm:cxn modelId="{EA11101D-EFBA-4CE8-8C45-336951201DBB}" type="presParOf" srcId="{48C39BDB-3D23-4E6C-B6FF-6F031A604060}" destId="{DE9C4476-D94E-4F21-A5FD-8FE98EED485A}" srcOrd="0" destOrd="0" presId="urn:microsoft.com/office/officeart/2024/layout/IconCircleLabelList"/>
    <dgm:cxn modelId="{DB9356E5-33DC-48E3-B3DD-605B87596652}" type="presParOf" srcId="{48C39BDB-3D23-4E6C-B6FF-6F031A604060}" destId="{0FA14667-9C67-4988-81FF-5F3289F8CA0B}" srcOrd="1" destOrd="0" presId="urn:microsoft.com/office/officeart/2024/layout/IconCircleLabelList"/>
    <dgm:cxn modelId="{091BCA02-5D34-4CCB-8087-57F58E8EB48D}" type="presParOf" srcId="{48C39BDB-3D23-4E6C-B6FF-6F031A604060}" destId="{AC2C43D6-3587-406E-B425-21AAFC9AC708}" srcOrd="2" destOrd="0" presId="urn:microsoft.com/office/officeart/2024/layout/IconCircleLabelList"/>
    <dgm:cxn modelId="{98AA8016-CBB4-4B11-BFE5-34FA89D30733}" type="presParOf" srcId="{48C39BDB-3D23-4E6C-B6FF-6F031A604060}" destId="{01C6159E-9FFB-4829-A9AC-BF0E5DDCF7FA}" srcOrd="3" destOrd="0" presId="urn:microsoft.com/office/officeart/2024/layout/IconCircleLabelList"/>
    <dgm:cxn modelId="{1AEBB0EA-CCBD-4221-B815-21F9543CACB7}" type="presParOf" srcId="{0EEFCC24-E7A3-4A14-8E2E-65C037D8082C}" destId="{430F4825-1BDD-472A-8BED-B86E663A0CBC}" srcOrd="5" destOrd="0" presId="urn:microsoft.com/office/officeart/2024/layout/IconCircleLabelList"/>
    <dgm:cxn modelId="{05F6C9E0-B374-44FF-8B64-5DF5B59058CF}" type="presParOf" srcId="{0EEFCC24-E7A3-4A14-8E2E-65C037D8082C}" destId="{23C7F506-C25C-4EE2-9535-5B95BC8C2094}" srcOrd="6" destOrd="0" presId="urn:microsoft.com/office/officeart/2024/layout/IconCircleLabelList"/>
    <dgm:cxn modelId="{7A8E1919-DB97-49FE-BFA8-6B39E5FEDD14}" type="presParOf" srcId="{23C7F506-C25C-4EE2-9535-5B95BC8C2094}" destId="{05DEB408-782B-48E7-BCE5-949E7788BFC8}" srcOrd="0" destOrd="0" presId="urn:microsoft.com/office/officeart/2024/layout/IconCircleLabelList"/>
    <dgm:cxn modelId="{892AE151-41F1-4461-83E0-8000FF551517}" type="presParOf" srcId="{23C7F506-C25C-4EE2-9535-5B95BC8C2094}" destId="{E3908EF0-C9EA-4E76-94BE-E4BC0C1F4063}" srcOrd="1" destOrd="0" presId="urn:microsoft.com/office/officeart/2024/layout/IconCircleLabelList"/>
    <dgm:cxn modelId="{8FFA0B71-8BA8-45EB-9987-824425152BA0}" type="presParOf" srcId="{23C7F506-C25C-4EE2-9535-5B95BC8C2094}" destId="{00039F1D-FD3E-4EB4-9F79-BEF79BF4557A}" srcOrd="2" destOrd="0" presId="urn:microsoft.com/office/officeart/2024/layout/IconCircleLabelList"/>
    <dgm:cxn modelId="{FDE1C227-3F06-44F1-B9F5-BDF05D69EC30}" type="presParOf" srcId="{23C7F506-C25C-4EE2-9535-5B95BC8C2094}" destId="{D3771436-4BE1-4938-A063-4529B3E77EC6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FC7F9-3DDA-4A70-95D5-90085A76B12F}">
      <dsp:nvSpPr>
        <dsp:cNvPr id="0" name=""/>
        <dsp:cNvSpPr/>
      </dsp:nvSpPr>
      <dsp:spPr>
        <a:xfrm>
          <a:off x="956744" y="434751"/>
          <a:ext cx="1655725" cy="165597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B5EE6C-B1BB-47C1-94ED-376CA6E2141E}">
      <dsp:nvSpPr>
        <dsp:cNvPr id="0" name=""/>
        <dsp:cNvSpPr/>
      </dsp:nvSpPr>
      <dsp:spPr>
        <a:xfrm>
          <a:off x="1322714" y="1032609"/>
          <a:ext cx="920054" cy="459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/>
            <a:t>Yhteis-kunta</a:t>
          </a:r>
        </a:p>
      </dsp:txBody>
      <dsp:txXfrm>
        <a:off x="1322714" y="1032609"/>
        <a:ext cx="920054" cy="459917"/>
      </dsp:txXfrm>
    </dsp:sp>
    <dsp:sp modelId="{463BE603-5900-4EB9-96F4-A1BF7B5A4F69}">
      <dsp:nvSpPr>
        <dsp:cNvPr id="0" name=""/>
        <dsp:cNvSpPr/>
      </dsp:nvSpPr>
      <dsp:spPr>
        <a:xfrm>
          <a:off x="496873" y="1386233"/>
          <a:ext cx="1655725" cy="165597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55F42D-02F8-4C65-8EBA-EF8537675927}">
      <dsp:nvSpPr>
        <dsp:cNvPr id="0" name=""/>
        <dsp:cNvSpPr/>
      </dsp:nvSpPr>
      <dsp:spPr>
        <a:xfrm>
          <a:off x="864708" y="1989595"/>
          <a:ext cx="920054" cy="459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/>
            <a:t>Yhteisö</a:t>
          </a:r>
        </a:p>
      </dsp:txBody>
      <dsp:txXfrm>
        <a:off x="864708" y="1989595"/>
        <a:ext cx="920054" cy="459917"/>
      </dsp:txXfrm>
    </dsp:sp>
    <dsp:sp modelId="{D9B55B0D-A484-4F25-BE0C-44F785B588DA}">
      <dsp:nvSpPr>
        <dsp:cNvPr id="0" name=""/>
        <dsp:cNvSpPr/>
      </dsp:nvSpPr>
      <dsp:spPr>
        <a:xfrm>
          <a:off x="1074588" y="2451576"/>
          <a:ext cx="1422524" cy="142309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4E0570-F416-4CF2-B12A-00E3C44FB4ED}">
      <dsp:nvSpPr>
        <dsp:cNvPr id="0" name=""/>
        <dsp:cNvSpPr/>
      </dsp:nvSpPr>
      <dsp:spPr>
        <a:xfrm>
          <a:off x="1324891" y="2947956"/>
          <a:ext cx="920054" cy="459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/>
            <a:t>Yksilö</a:t>
          </a:r>
        </a:p>
      </dsp:txBody>
      <dsp:txXfrm>
        <a:off x="1324891" y="2947956"/>
        <a:ext cx="920054" cy="459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5451B-C918-484D-AF00-D69579582D81}">
      <dsp:nvSpPr>
        <dsp:cNvPr id="0" name=""/>
        <dsp:cNvSpPr/>
      </dsp:nvSpPr>
      <dsp:spPr>
        <a:xfrm>
          <a:off x="0" y="2058031"/>
          <a:ext cx="10383521" cy="110744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F13C4-6223-40F6-9F9E-B6FF8EC3924D}">
      <dsp:nvSpPr>
        <dsp:cNvPr id="0" name=""/>
        <dsp:cNvSpPr/>
      </dsp:nvSpPr>
      <dsp:spPr>
        <a:xfrm>
          <a:off x="595531" y="138197"/>
          <a:ext cx="179556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Kunta- ja aluepilottien avoin kutsu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09/2026</a:t>
          </a:r>
        </a:p>
      </dsp:txBody>
      <dsp:txXfrm>
        <a:off x="595531" y="138197"/>
        <a:ext cx="1795568" cy="2167466"/>
      </dsp:txXfrm>
    </dsp:sp>
    <dsp:sp modelId="{ED3585D1-17B4-459C-850B-7DFB84650151}">
      <dsp:nvSpPr>
        <dsp:cNvPr id="0" name=""/>
        <dsp:cNvSpPr/>
      </dsp:nvSpPr>
      <dsp:spPr>
        <a:xfrm>
          <a:off x="1293449" y="2399001"/>
          <a:ext cx="541866" cy="54186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602E0-0DE1-4AD7-B8D5-AD8C53586C16}">
      <dsp:nvSpPr>
        <dsp:cNvPr id="0" name=""/>
        <dsp:cNvSpPr/>
      </dsp:nvSpPr>
      <dsp:spPr>
        <a:xfrm>
          <a:off x="2065239" y="1071292"/>
          <a:ext cx="179556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Kokeiluista pilottiin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26.11.2026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2000" kern="1200"/>
        </a:p>
      </dsp:txBody>
      <dsp:txXfrm>
        <a:off x="2065239" y="1071292"/>
        <a:ext cx="1795568" cy="2167466"/>
      </dsp:txXfrm>
    </dsp:sp>
    <dsp:sp modelId="{BB706BF8-413E-41D3-AF92-98AC31A8FADB}">
      <dsp:nvSpPr>
        <dsp:cNvPr id="0" name=""/>
        <dsp:cNvSpPr/>
      </dsp:nvSpPr>
      <dsp:spPr>
        <a:xfrm>
          <a:off x="6581821" y="2442014"/>
          <a:ext cx="541866" cy="54186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F7121-69EA-428B-89F0-B80ACD7835EC}">
      <dsp:nvSpPr>
        <dsp:cNvPr id="0" name=""/>
        <dsp:cNvSpPr/>
      </dsp:nvSpPr>
      <dsp:spPr>
        <a:xfrm>
          <a:off x="4758969" y="14413"/>
          <a:ext cx="179556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kern="1200" err="1">
              <a:latin typeface="+mn-lt"/>
            </a:rPr>
            <a:t>Teams</a:t>
          </a:r>
          <a:r>
            <a:rPr lang="fi-FI" sz="2000" b="0" kern="1200">
              <a:latin typeface="+mn-lt"/>
            </a:rPr>
            <a:t>-tapaaminen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03-05/27</a:t>
          </a:r>
        </a:p>
      </dsp:txBody>
      <dsp:txXfrm>
        <a:off x="4758969" y="14413"/>
        <a:ext cx="1795568" cy="2167466"/>
      </dsp:txXfrm>
    </dsp:sp>
    <dsp:sp modelId="{D2B52536-A80E-45DA-93E7-B0AB9F0FE03B}">
      <dsp:nvSpPr>
        <dsp:cNvPr id="0" name=""/>
        <dsp:cNvSpPr/>
      </dsp:nvSpPr>
      <dsp:spPr>
        <a:xfrm>
          <a:off x="6667488" y="2423867"/>
          <a:ext cx="541866" cy="54186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B57AA9-7829-4619-9A45-9FA10E764AA4}">
      <dsp:nvSpPr>
        <dsp:cNvPr id="0" name=""/>
        <dsp:cNvSpPr/>
      </dsp:nvSpPr>
      <dsp:spPr>
        <a:xfrm>
          <a:off x="3410676" y="1166378"/>
          <a:ext cx="179556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err="1"/>
            <a:t>Teams</a:t>
          </a:r>
          <a:r>
            <a:rPr lang="fi-FI" sz="2000" kern="1200"/>
            <a:t>-tapaaminen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01-27</a:t>
          </a:r>
        </a:p>
      </dsp:txBody>
      <dsp:txXfrm>
        <a:off x="3410676" y="1166378"/>
        <a:ext cx="1795568" cy="2167466"/>
      </dsp:txXfrm>
    </dsp:sp>
    <dsp:sp modelId="{47FA2FC0-979E-4957-BAD8-A8AE3F1D61A3}">
      <dsp:nvSpPr>
        <dsp:cNvPr id="0" name=""/>
        <dsp:cNvSpPr/>
      </dsp:nvSpPr>
      <dsp:spPr>
        <a:xfrm flipH="1">
          <a:off x="10012098" y="4780204"/>
          <a:ext cx="367537" cy="383993"/>
        </a:xfrm>
        <a:prstGeom prst="ellipse">
          <a:avLst/>
        </a:prstGeom>
        <a:solidFill>
          <a:schemeClr val="tx2">
            <a:lumMod val="50000"/>
            <a:lumOff val="50000"/>
            <a:alpha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9A35D-7A4F-46DA-A917-2700300A0B0C}">
      <dsp:nvSpPr>
        <dsp:cNvPr id="0" name=""/>
        <dsp:cNvSpPr/>
      </dsp:nvSpPr>
      <dsp:spPr>
        <a:xfrm>
          <a:off x="7545493" y="0"/>
          <a:ext cx="179556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500" kern="1200"/>
        </a:p>
      </dsp:txBody>
      <dsp:txXfrm>
        <a:off x="7545493" y="0"/>
        <a:ext cx="1795568" cy="2167466"/>
      </dsp:txXfrm>
    </dsp:sp>
    <dsp:sp modelId="{F730BEAD-B33C-4CEA-B6C5-FDD5D409C2E5}">
      <dsp:nvSpPr>
        <dsp:cNvPr id="0" name=""/>
        <dsp:cNvSpPr/>
      </dsp:nvSpPr>
      <dsp:spPr>
        <a:xfrm>
          <a:off x="9194868" y="2415658"/>
          <a:ext cx="541866" cy="541866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F8A7B-ED14-42BD-9388-DBA7E80A33BB}">
      <dsp:nvSpPr>
        <dsp:cNvPr id="0" name=""/>
        <dsp:cNvSpPr/>
      </dsp:nvSpPr>
      <dsp:spPr>
        <a:xfrm>
          <a:off x="1608057" y="4907"/>
          <a:ext cx="1296646" cy="1296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673DA6-11C3-47C6-AFB1-5E3B5CF25BFF}">
      <dsp:nvSpPr>
        <dsp:cNvPr id="0" name=""/>
        <dsp:cNvSpPr/>
      </dsp:nvSpPr>
      <dsp:spPr>
        <a:xfrm>
          <a:off x="1799365" y="196216"/>
          <a:ext cx="914029" cy="9140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655410-6E9D-489D-AD9D-D2EA845DC802}">
      <dsp:nvSpPr>
        <dsp:cNvPr id="0" name=""/>
        <dsp:cNvSpPr/>
      </dsp:nvSpPr>
      <dsp:spPr>
        <a:xfrm>
          <a:off x="1193555" y="1705427"/>
          <a:ext cx="2125650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i-FI" sz="1600" b="1" kern="1200"/>
            <a:t>Yhteyshenkilöt (1x hyvinvointialue, 1x kunta</a:t>
          </a:r>
          <a:r>
            <a:rPr lang="fi-FI" sz="1200" b="1" kern="1200"/>
            <a:t>)</a:t>
          </a:r>
        </a:p>
      </dsp:txBody>
      <dsp:txXfrm>
        <a:off x="1193555" y="1705427"/>
        <a:ext cx="2125650" cy="900000"/>
      </dsp:txXfrm>
    </dsp:sp>
    <dsp:sp modelId="{6DE8ACCC-B669-48B3-9141-6A9E6CCB6EF6}">
      <dsp:nvSpPr>
        <dsp:cNvPr id="0" name=""/>
        <dsp:cNvSpPr/>
      </dsp:nvSpPr>
      <dsp:spPr>
        <a:xfrm>
          <a:off x="4105696" y="4907"/>
          <a:ext cx="1296646" cy="1296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ED0EF-B33C-4294-A53A-18882F39A34D}">
      <dsp:nvSpPr>
        <dsp:cNvPr id="0" name=""/>
        <dsp:cNvSpPr/>
      </dsp:nvSpPr>
      <dsp:spPr>
        <a:xfrm>
          <a:off x="4297004" y="196216"/>
          <a:ext cx="914029" cy="91402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2703E-27A4-4309-BAFD-774ED5EC7E3F}">
      <dsp:nvSpPr>
        <dsp:cNvPr id="0" name=""/>
        <dsp:cNvSpPr/>
      </dsp:nvSpPr>
      <dsp:spPr>
        <a:xfrm>
          <a:off x="3691194" y="1705427"/>
          <a:ext cx="2125650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i-FI" sz="1500" b="1" kern="1200"/>
            <a:t>Aikaa osallistumisille: webinaarit, konsultointikeskustelu, päätöstilaisuus</a:t>
          </a:r>
        </a:p>
      </dsp:txBody>
      <dsp:txXfrm>
        <a:off x="3691194" y="1705427"/>
        <a:ext cx="2125650" cy="900000"/>
      </dsp:txXfrm>
    </dsp:sp>
    <dsp:sp modelId="{DE9C4476-D94E-4F21-A5FD-8FE98EED485A}">
      <dsp:nvSpPr>
        <dsp:cNvPr id="0" name=""/>
        <dsp:cNvSpPr/>
      </dsp:nvSpPr>
      <dsp:spPr>
        <a:xfrm>
          <a:off x="1608057" y="3136840"/>
          <a:ext cx="1296646" cy="1296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14667-9C67-4988-81FF-5F3289F8CA0B}">
      <dsp:nvSpPr>
        <dsp:cNvPr id="0" name=""/>
        <dsp:cNvSpPr/>
      </dsp:nvSpPr>
      <dsp:spPr>
        <a:xfrm>
          <a:off x="1799365" y="3328148"/>
          <a:ext cx="914029" cy="91402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6159E-9FFB-4829-A9AC-BF0E5DDCF7FA}">
      <dsp:nvSpPr>
        <dsp:cNvPr id="0" name=""/>
        <dsp:cNvSpPr/>
      </dsp:nvSpPr>
      <dsp:spPr>
        <a:xfrm>
          <a:off x="1193555" y="4837360"/>
          <a:ext cx="2125650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i-FI" sz="1600" b="1" kern="1200"/>
            <a:t>Johdon sitoutuminen prosessiin</a:t>
          </a:r>
        </a:p>
      </dsp:txBody>
      <dsp:txXfrm>
        <a:off x="1193555" y="4837360"/>
        <a:ext cx="2125650" cy="900000"/>
      </dsp:txXfrm>
    </dsp:sp>
    <dsp:sp modelId="{05DEB408-782B-48E7-BCE5-949E7788BFC8}">
      <dsp:nvSpPr>
        <dsp:cNvPr id="0" name=""/>
        <dsp:cNvSpPr/>
      </dsp:nvSpPr>
      <dsp:spPr>
        <a:xfrm>
          <a:off x="4105696" y="3136840"/>
          <a:ext cx="1296646" cy="12966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08EF0-C9EA-4E76-94BE-E4BC0C1F4063}">
      <dsp:nvSpPr>
        <dsp:cNvPr id="0" name=""/>
        <dsp:cNvSpPr/>
      </dsp:nvSpPr>
      <dsp:spPr>
        <a:xfrm>
          <a:off x="4297004" y="3328148"/>
          <a:ext cx="914029" cy="91402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71436-4BE1-4938-A063-4529B3E77EC6}">
      <dsp:nvSpPr>
        <dsp:cNvPr id="0" name=""/>
        <dsp:cNvSpPr/>
      </dsp:nvSpPr>
      <dsp:spPr>
        <a:xfrm>
          <a:off x="3691194" y="4837360"/>
          <a:ext cx="2125650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i-FI" sz="1500" b="1" kern="1200"/>
            <a:t>Pilotin seuraaminen </a:t>
          </a:r>
          <a:r>
            <a:rPr lang="fi-FI" sz="1500" b="1" kern="1200" err="1"/>
            <a:t>Howspace</a:t>
          </a:r>
          <a:r>
            <a:rPr lang="fi-FI" sz="1500" b="1" kern="1200"/>
            <a:t> ympäristössä ja välityöskentely</a:t>
          </a:r>
        </a:p>
      </dsp:txBody>
      <dsp:txXfrm>
        <a:off x="3691194" y="4837360"/>
        <a:ext cx="2125650" cy="90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DE0F21FE-CB21-6ACF-FDD0-C4C26DDEEC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A59C486-B16B-D801-A0A7-376D743DED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515A7-4BA9-4254-8C5F-3346F94BF31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91F2BCB-AB16-8359-44FD-DDC7054E6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490FFEA-FB99-741C-0786-56C760B1E3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DA382-DE19-4918-B5ED-80032552D2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9663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33F56-0DEF-4BF7-A4A0-71B3A6088506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E2FEA-0160-4F50-817E-C64EE082B19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8287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aivi.varonen@thl.fi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22.5.26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3028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54DBD-CD44-6414-E3B1-7D01FAC7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4807B9-9A9A-CDEF-761E-0C95489F4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EB014-1D7B-201A-E822-D34E7F439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Tunnetaan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historia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fi-FI">
                <a:solidFill>
                  <a:srgbClr val="1E1E1E"/>
                </a:solidFill>
              </a:rPr>
              <a:t>Mennä kohti visiota vanhemmuudesta (yhteiskunta)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91055-049E-DC3B-F087-ACBE43A09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4879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Tavoitellaan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vanhemmuuden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tukea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kaikilla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tasoilla</a:t>
            </a:r>
          </a:p>
          <a:p>
            <a:r>
              <a:rPr lang="en-US">
                <a:ea typeface="Calibri"/>
                <a:cs typeface="Calibri"/>
              </a:rPr>
              <a:t>Ei </a:t>
            </a:r>
            <a:r>
              <a:rPr lang="en-US" err="1">
                <a:ea typeface="Calibri"/>
                <a:cs typeface="Calibri"/>
              </a:rPr>
              <a:t>yksi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ilman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toista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8017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Miten paikalliset ja valtakunnalliset järjestöt voivat osallistua? Tätä pitää avata!</a:t>
            </a: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032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1670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9875" indent="-269875">
              <a:lnSpc>
                <a:spcPct val="150000"/>
              </a:lnSpc>
            </a:pPr>
            <a:r>
              <a:rPr lang="fi-FI" sz="1200"/>
              <a:t>Mukaan sekä hyvinvointialue että vähintään yksi kunta alueella</a:t>
            </a:r>
            <a:endParaRPr lang="en-US" sz="1200"/>
          </a:p>
          <a:p>
            <a:pPr marL="269875" indent="-269875">
              <a:lnSpc>
                <a:spcPct val="150000"/>
              </a:lnSpc>
            </a:pPr>
            <a:r>
              <a:rPr lang="fi-FI" sz="1200"/>
              <a:t>Alueella &amp; kunnassa havaittu vanhempien tuen tarve</a:t>
            </a:r>
          </a:p>
          <a:p>
            <a:pPr marL="269875" indent="-269875">
              <a:lnSpc>
                <a:spcPct val="150000"/>
              </a:lnSpc>
            </a:pPr>
            <a:r>
              <a:rPr lang="fi-FI" sz="1200"/>
              <a:t>Uteliaisuus, avoimuus ja rohkeus tehdä asioita toisin ja ehkä uudellakin tavalla &gt; katse tulevaisuuteen</a:t>
            </a:r>
          </a:p>
          <a:p>
            <a:pPr marL="269875" indent="-269875">
              <a:lnSpc>
                <a:spcPct val="150000"/>
              </a:lnSpc>
            </a:pPr>
            <a:r>
              <a:rPr lang="fi-FI" sz="1200"/>
              <a:t>Yhteiskehittäminen vanhempien kanssa: vanhemmat ovat kehittämistyössä mukana</a:t>
            </a:r>
          </a:p>
          <a:p>
            <a:pPr marL="269875" indent="-269875">
              <a:lnSpc>
                <a:spcPct val="150000"/>
              </a:lnSpc>
            </a:pPr>
            <a:r>
              <a:rPr lang="fi-FI" sz="1200"/>
              <a:t>Mukana useita vanhemmuuden tuen toteuttajia: monitoimijaisuus (kunta-hyvinvointialue-järjestöt)</a:t>
            </a:r>
          </a:p>
          <a:p>
            <a:pPr marL="269875" indent="-269875">
              <a:lnSpc>
                <a:spcPct val="150000"/>
              </a:lnSpc>
            </a:pPr>
            <a:r>
              <a:rPr lang="fi-FI" sz="1200">
                <a:ea typeface="+mn-lt"/>
                <a:cs typeface="+mn-lt"/>
              </a:rPr>
              <a:t>Tunnistaa olemassa olevan rakenteen, tiimin tai ryhmän, joka toimii pilotoinnin alustana sekä nimeää ryhmästä yhdyshenkilön THL: &amp; OPH suuntaan </a:t>
            </a:r>
            <a:endParaRPr lang="fi-FI" sz="1200"/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538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000"/>
              <a:t>Pilottiin hakuvaiheessa tullaan kysymään:</a:t>
            </a:r>
          </a:p>
          <a:p>
            <a:pPr marL="758190" lvl="1" indent="-342900"/>
            <a:r>
              <a:rPr lang="fi-FI"/>
              <a:t>Mikä hyvinvointialue ja kunnan (kuntien) toimijat muodostavat pilotin yhdessä?</a:t>
            </a:r>
          </a:p>
          <a:p>
            <a:pPr marL="758190" lvl="1" indent="-342900"/>
            <a:r>
              <a:rPr lang="fi-FI"/>
              <a:t>Kuka on yhteyshenkilö THL-OPH suuntaan</a:t>
            </a:r>
          </a:p>
          <a:p>
            <a:pPr marL="758190" lvl="1" indent="-342900"/>
            <a:r>
              <a:rPr lang="fi-FI"/>
              <a:t>Mikä on paikallinen riittävän vanhemmuuden tukeen liittyvä kehittämiskohde?</a:t>
            </a:r>
          </a:p>
          <a:p>
            <a:pPr marL="269875" indent="-269875"/>
            <a:r>
              <a:rPr lang="fi-FI" sz="2000"/>
              <a:t>Ilmoittautumislomakkeella  kysytään myös kevyt ja ytimekäs tilannekuva alueella (hv-alue + kunta) toteutuvasta vanhemmuuden tuesta ja tarpeista – tämä omaa jäsennystä varten</a:t>
            </a:r>
          </a:p>
          <a:p>
            <a:r>
              <a:rPr lang="fi-FI"/>
              <a:t>Jokaisen pilottiin mukaan tulevan kanssa käydään keskustelu, jossa suunnitelmaa täsmennetään yhdessä. Ajat </a:t>
            </a:r>
            <a:r>
              <a:rPr lang="fi-FI" err="1"/>
              <a:t>Innokylässä</a:t>
            </a:r>
            <a:r>
              <a:rPr lang="fi-FI"/>
              <a:t>, varaus </a:t>
            </a:r>
            <a:r>
              <a:rPr lang="fi-FI" sz="1200">
                <a:hlinkClick r:id="rId3"/>
              </a:rPr>
              <a:t>paivi.varonen@thl.fi</a:t>
            </a:r>
            <a:r>
              <a:rPr lang="fi-FI" sz="1200"/>
              <a:t> </a:t>
            </a:r>
            <a:endParaRPr lang="fi-FI" sz="1050"/>
          </a:p>
          <a:p>
            <a:r>
              <a:rPr lang="fi-FI" sz="1200"/>
              <a:t>Avoimet kysymykset toivotaan lähetettävän etukäteen Päivi </a:t>
            </a:r>
            <a:r>
              <a:rPr lang="fi-FI" sz="1200" err="1"/>
              <a:t>Varoselle</a:t>
            </a:r>
            <a:endParaRPr lang="fi-FI" sz="1200"/>
          </a:p>
          <a:p>
            <a:r>
              <a:rPr lang="fi-FI" sz="1200"/>
              <a:t>Pilotissa kannattaa hyödyntää olemassa olevia rakenteita, resursseja ja verkostoja tai meneillään olevia hankkeita. Näin se tapahtuu osana olemassa olevaa toimintaa. </a:t>
            </a:r>
          </a:p>
          <a:p>
            <a:pPr marL="269875" indent="-269875"/>
            <a:r>
              <a:rPr lang="fi-FI" sz="1200"/>
              <a:t>Pilotissa mahdollisuus Prosessi on laadun varmistuksen tapa, tuetaanko vanhempia riittävästi alueella ja kunnassa. Mahdollisuus saada vastaus tähän kysymykseen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9875" indent="-269875">
              <a:defRPr/>
            </a:pPr>
            <a:r>
              <a:rPr lang="fi-FI" sz="1200">
                <a:solidFill>
                  <a:srgbClr val="1E1E1E"/>
                </a:solidFill>
              </a:rPr>
              <a:t>Pilottiteemojen esittely ja ensimmäinen työpaja 26.11.2026 Kokeilusta pilottiin tapahtumassa (hybridi)</a:t>
            </a:r>
          </a:p>
          <a:p>
            <a:pPr marL="269875" lvl="0" indent="-269875">
              <a:defRPr/>
            </a:pPr>
            <a:r>
              <a:rPr lang="fi-FI" sz="1200">
                <a:solidFill>
                  <a:srgbClr val="1E1E1E"/>
                </a:solidFill>
              </a:rPr>
              <a:t>Tammikuu 2027 pilottiin valmistautuminen: Alueen (hv-alue + kunta/t) kevyt tilannekuva </a:t>
            </a:r>
          </a:p>
          <a:p>
            <a:pPr marL="269875" lvl="0" indent="-269875">
              <a:defRPr/>
            </a:pPr>
            <a:r>
              <a:rPr lang="fi-FI" sz="1200">
                <a:solidFill>
                  <a:srgbClr val="1E1E1E"/>
                </a:solidFill>
              </a:rPr>
              <a:t>Pilottitapaaminen (</a:t>
            </a:r>
            <a:r>
              <a:rPr lang="fi-FI" sz="1200" err="1">
                <a:solidFill>
                  <a:srgbClr val="1E1E1E"/>
                </a:solidFill>
              </a:rPr>
              <a:t>kick-off</a:t>
            </a:r>
            <a:r>
              <a:rPr lang="fi-FI" sz="1200">
                <a:solidFill>
                  <a:srgbClr val="1E1E1E"/>
                </a:solidFill>
              </a:rPr>
              <a:t>) 20.1.2027 klo 13-15 (</a:t>
            </a:r>
            <a:r>
              <a:rPr lang="fi-FI" sz="1200" err="1">
                <a:solidFill>
                  <a:srgbClr val="1E1E1E"/>
                </a:solidFill>
              </a:rPr>
              <a:t>Teams</a:t>
            </a:r>
            <a:r>
              <a:rPr lang="fi-FI" sz="1200">
                <a:solidFill>
                  <a:srgbClr val="1E1E1E"/>
                </a:solidFill>
              </a:rPr>
              <a:t>): tilannekuva pilottialueilla. </a:t>
            </a:r>
            <a:endParaRPr lang="en-US" sz="1200">
              <a:solidFill>
                <a:srgbClr val="1E1E1E"/>
              </a:solidFill>
            </a:endParaRPr>
          </a:p>
          <a:p>
            <a:pPr marL="269875" lvl="0" indent="-269875">
              <a:defRPr/>
            </a:pPr>
            <a:r>
              <a:rPr lang="fi-FI" sz="1200" err="1">
                <a:solidFill>
                  <a:srgbClr val="1E1E1E"/>
                </a:solidFill>
              </a:rPr>
              <a:t>Teams</a:t>
            </a:r>
            <a:r>
              <a:rPr lang="fi-FI" sz="1200">
                <a:solidFill>
                  <a:srgbClr val="1E1E1E"/>
                </a:solidFill>
              </a:rPr>
              <a:t>-klinikat 17.2. 2027 klo 13-15; 13.4.2027 klo 13-15 </a:t>
            </a:r>
          </a:p>
          <a:p>
            <a:pPr marL="269875" lvl="0" indent="-269875">
              <a:defRPr/>
            </a:pPr>
            <a:r>
              <a:rPr lang="fi-FI" sz="1200">
                <a:solidFill>
                  <a:srgbClr val="1E1E1E"/>
                </a:solidFill>
              </a:rPr>
              <a:t>Välityöskentelyä sovitusti</a:t>
            </a:r>
          </a:p>
          <a:p>
            <a:pPr marL="269875" lvl="0" indent="-269875">
              <a:defRPr/>
            </a:pPr>
            <a:r>
              <a:rPr lang="fi-FI" sz="1200">
                <a:solidFill>
                  <a:srgbClr val="1E1E1E"/>
                </a:solidFill>
              </a:rPr>
              <a:t>Paikallinen lyhyt konsultointi (THL ja OPH) sovitaan jokaisen pilotin kanssa erikseen välille 18.2.-12.4.2027</a:t>
            </a:r>
          </a:p>
          <a:p>
            <a:pPr lvl="0">
              <a:defRPr/>
            </a:pPr>
            <a:r>
              <a:rPr lang="fi-FI" sz="1200">
                <a:solidFill>
                  <a:srgbClr val="1E1E1E"/>
                </a:solidFill>
              </a:rPr>
              <a:t>Pilotin päätöswebinaari 8.6.2027 klo 13-15: tilaisuudessa pilottien oppien esittely sekä oppien jakamista muiden hyvinvointialueiden ja kuntien kanssa.</a:t>
            </a: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0049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Koordinaatio / yhteyshenkilö: 1 henkilö hyvinvointialueelta + 1 henkilö kunnasta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Osallistuminen 26.11. </a:t>
            </a:r>
            <a:r>
              <a:rPr lang="fi-FI" sz="1200" spc="0">
                <a:solidFill>
                  <a:srgbClr val="1E1E1E"/>
                </a:solidFill>
              </a:rPr>
              <a:t>webinaari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päivään (Helsinki THL </a:t>
            </a:r>
            <a:r>
              <a:rPr lang="fi-FI" sz="1200" spc="0">
                <a:solidFill>
                  <a:srgbClr val="1E1E1E"/>
                </a:solidFill>
              </a:rPr>
              <a:t>+ </a:t>
            </a: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Teams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-optio), aloitus- / tilannekuvawebinaariin (2h), webinaariin (2h)  + lopputilaisuuteen Helsingissä (4-6h) sekä näihin valmistautuminen. Klinikkatyöskentely (</a:t>
            </a: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Teams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): 2x2 tuntia + etukäteisvalmistelut.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Howspace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 ympäristössä tapahtuva pilotin seuraaminen + osallistuminen tarpeen mukaan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Osallistuminen keväällä 2027 paikallisesti toteutettavaan lyhyeen konsultointikeskusteluun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ea typeface="+mn-ea"/>
                <a:cs typeface="+mn-cs"/>
              </a:rPr>
              <a:t>Tarvitaan johdon sitoutuminen prosessiin &gt;&gt; toteutus voi tapahtua millä tasolla vain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200" spc="0">
                <a:solidFill>
                  <a:srgbClr val="1E1E1E"/>
                </a:solidFill>
              </a:rPr>
              <a:t>Muut mahdolliset toimet sovitaan erikseen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E2FEA-0160-4F50-817E-C64EE082B191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8566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vauhdissa">
    <p:bg>
      <p:bgPr>
        <a:solidFill>
          <a:srgbClr val="FF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n paikkamerkki 8">
            <a:extLst>
              <a:ext uri="{FF2B5EF4-FFF2-40B4-BE49-F238E27FC236}">
                <a16:creationId xmlns:a16="http://schemas.microsoft.com/office/drawing/2014/main" id="{4F5851F0-8A4C-E2B6-B7E8-F18419363F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414F822-80E9-F7F3-5E9B-3F51D8AE4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FF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C5E043E-0D3C-A52B-0B43-14E6B80179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A7B5BB6-94B5-1508-6DA2-074BA5581F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A52EB042-77D2-65F1-CF36-CBD6264658D4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233A35-B1A9-F45B-88B5-3FCB5F437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75504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pipo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n paikkamerkki 8">
            <a:extLst>
              <a:ext uri="{FF2B5EF4-FFF2-40B4-BE49-F238E27FC236}">
                <a16:creationId xmlns:a16="http://schemas.microsoft.com/office/drawing/2014/main" id="{81052C35-1278-CF9B-90CE-2492735AD7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CC14B373-2F5E-D127-4F6D-B7725884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B4F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5BF6AD2-2A55-712D-15E3-5CD600E76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2A26BBC-33CA-82E8-66E2-053FAE1A04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F8225031-91D1-86EF-B16A-D2E576D371DD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1CE8C-75CC-8BC9-581D-B06FBA83B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4245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avanto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7">
            <a:extLst>
              <a:ext uri="{FF2B5EF4-FFF2-40B4-BE49-F238E27FC236}">
                <a16:creationId xmlns:a16="http://schemas.microsoft.com/office/drawing/2014/main" id="{6251BA80-83BB-CE85-E7FC-BE02853F7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8CD8FCD-475F-BA79-3521-10CE36F6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DCEF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937D4D6-1194-C3B0-5D17-C1DA48C12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E261E14C-AD68-080D-C81D-A51E8AF17C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17CD63AC-2C7E-7B24-69A8-0BE3D405D685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E2FC8-3CB7-BD74-6299-38CB1EBD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72508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valo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A650E2AC-0029-9DD5-5B33-21A35810AD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433569" y="0"/>
            <a:ext cx="8758429" cy="6858000"/>
          </a:xfrm>
          <a:prstGeom prst="rect">
            <a:avLst/>
          </a:prstGeom>
        </p:spPr>
      </p:pic>
      <p:sp>
        <p:nvSpPr>
          <p:cNvPr id="5" name="Suorakulmio 21">
            <a:extLst>
              <a:ext uri="{FF2B5EF4-FFF2-40B4-BE49-F238E27FC236}">
                <a16:creationId xmlns:a16="http://schemas.microsoft.com/office/drawing/2014/main" id="{3510C498-F38C-7B9D-F21B-6BFA425A4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FF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9841F321-700A-DC0D-37B6-F472667517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1BEDD40-AE69-848D-2013-5C2CA932513A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E1B1335E-3BFF-D71E-95F5-1D1ED69D5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6643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silm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B4D1090D-3E0E-1D6C-BF6F-79D888D9CEB9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r="17776"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CC14B373-2F5E-D127-4F6D-B7725884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B4F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5BF6AD2-2A55-712D-15E3-5CD600E76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2A26BBC-33CA-82E8-66E2-053FAE1A04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F8225031-91D1-86EF-B16A-D2E576D371DD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1CE8C-75CC-8BC9-581D-B06FBA83B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91641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THL vihreä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solidFill>
                  <a:srgbClr val="FFF6EF"/>
                </a:solidFill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>
                <a:solidFill>
                  <a:srgbClr val="FFF6E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solidFill>
                  <a:srgbClr val="FFF6EF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>
                <a:solidFill>
                  <a:srgbClr val="FFF6EF"/>
                </a:solidFill>
              </a:defRPr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6EF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25" name="Ryhmä 9">
            <a:extLst>
              <a:ext uri="{FF2B5EF4-FFF2-40B4-BE49-F238E27FC236}">
                <a16:creationId xmlns:a16="http://schemas.microsoft.com/office/drawing/2014/main" id="{1DB43CB8-F204-3540-9B5A-59F26CB01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447" y="200023"/>
            <a:ext cx="1126884" cy="1071627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26" name="Vapaamuotoinen: Muoto 10">
              <a:extLst>
                <a:ext uri="{FF2B5EF4-FFF2-40B4-BE49-F238E27FC236}">
                  <a16:creationId xmlns:a16="http://schemas.microsoft.com/office/drawing/2014/main" id="{ACB09954-4942-1663-F41A-543AF9FA5310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11">
              <a:extLst>
                <a:ext uri="{FF2B5EF4-FFF2-40B4-BE49-F238E27FC236}">
                  <a16:creationId xmlns:a16="http://schemas.microsoft.com/office/drawing/2014/main" id="{44690D21-FE7D-9F0F-98C7-8723541DD727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8" name="Vapaamuotoinen: Muoto 12">
              <a:extLst>
                <a:ext uri="{FF2B5EF4-FFF2-40B4-BE49-F238E27FC236}">
                  <a16:creationId xmlns:a16="http://schemas.microsoft.com/office/drawing/2014/main" id="{9BFBFB9C-ABDD-CB8B-E191-3D1FF3C33AE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9" name="Vapaamuotoinen: Muoto 13">
              <a:extLst>
                <a:ext uri="{FF2B5EF4-FFF2-40B4-BE49-F238E27FC236}">
                  <a16:creationId xmlns:a16="http://schemas.microsoft.com/office/drawing/2014/main" id="{8A668618-49E2-6DBE-54AF-30E80955B726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0" name="Vapaamuotoinen: Muoto 14">
              <a:extLst>
                <a:ext uri="{FF2B5EF4-FFF2-40B4-BE49-F238E27FC236}">
                  <a16:creationId xmlns:a16="http://schemas.microsoft.com/office/drawing/2014/main" id="{8ECFB1E5-3BB2-483F-E1E6-7ED41D07B16A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1" name="Vapaamuotoinen: Muoto 15">
              <a:extLst>
                <a:ext uri="{FF2B5EF4-FFF2-40B4-BE49-F238E27FC236}">
                  <a16:creationId xmlns:a16="http://schemas.microsoft.com/office/drawing/2014/main" id="{4C3973CC-3AE4-8E06-68E9-97C0C6B1D2F8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2" name="Vapaamuotoinen: Muoto 16">
              <a:extLst>
                <a:ext uri="{FF2B5EF4-FFF2-40B4-BE49-F238E27FC236}">
                  <a16:creationId xmlns:a16="http://schemas.microsoft.com/office/drawing/2014/main" id="{9B6C6612-339C-F62F-90DB-F392459C04A8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3" name="Vapaamuotoinen: Muoto 17">
              <a:extLst>
                <a:ext uri="{FF2B5EF4-FFF2-40B4-BE49-F238E27FC236}">
                  <a16:creationId xmlns:a16="http://schemas.microsoft.com/office/drawing/2014/main" id="{733157FA-F941-2BC4-1929-901D2D47121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159438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899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2367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00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punainen">
    <p:bg>
      <p:bgPr>
        <a:solidFill>
          <a:srgbClr val="FF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900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54143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17" y="2272553"/>
            <a:ext cx="11447929" cy="337589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08688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17" y="2272553"/>
            <a:ext cx="5402491" cy="3375893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50D57F-92B8-8C62-9F06-00B251928CA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05233" y="2272553"/>
            <a:ext cx="5402491" cy="3375893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3A75-1D0C-4BBF-BE8E-1C65555F6618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71297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tai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5"/>
            <a:ext cx="5317846" cy="1988565"/>
          </a:xfrm>
        </p:spPr>
        <p:txBody>
          <a:bodyPr anchor="b"/>
          <a:lstStyle>
            <a:lvl1pPr>
              <a:defRPr spc="-200"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0F7B559E-6045-F357-12A2-EE12102F2E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238" y="2774122"/>
            <a:ext cx="5318125" cy="2848465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4954B59D-6963-E772-85EF-175EAA3F8B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53978"/>
            <a:ext cx="5728446" cy="753979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BB611A4E-DEEE-A0E8-D114-FCFC93862A6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96000" y="1700463"/>
            <a:ext cx="5719482" cy="392212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kaavio napsauttamalla kuvaketta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53388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45030"/>
            <a:ext cx="11293593" cy="754100"/>
          </a:xfrm>
        </p:spPr>
        <p:txBody>
          <a:bodyPr>
            <a:normAutofit/>
          </a:bodyPr>
          <a:lstStyle>
            <a:lvl1pPr>
              <a:defRPr sz="5000" spc="-200"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C6DFD1E-25B9-3130-78C2-F506DD351C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519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2003F933-4036-B73D-C25D-1264A7279C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491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71D354F0-5E0A-1D3D-B980-867CDBB473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5491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94025492-7AE0-36A5-8BE4-FAC3F9840C1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77917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4" name="Tekstin paikkamerkki 10">
            <a:extLst>
              <a:ext uri="{FF2B5EF4-FFF2-40B4-BE49-F238E27FC236}">
                <a16:creationId xmlns:a16="http://schemas.microsoft.com/office/drawing/2014/main" id="{9759F812-6A78-B94C-7736-7B1EB6F1FE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77917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F10FC5E0-9C18-ABE4-1C1D-199D3DC17D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77917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B9E0C15F-CB46-1A9E-672F-794D125ACEC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79315" y="1462157"/>
            <a:ext cx="2088000" cy="21924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4056000E-738D-0FB6-B542-9719E2D978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0343" y="3816210"/>
            <a:ext cx="2096972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8" name="Tekstin paikkamerkki 10">
            <a:extLst>
              <a:ext uri="{FF2B5EF4-FFF2-40B4-BE49-F238E27FC236}">
                <a16:creationId xmlns:a16="http://schemas.microsoft.com/office/drawing/2014/main" id="{6BD22EF5-9153-5222-D7A5-F62B5427CD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9315" y="4653121"/>
            <a:ext cx="2096972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98DE1965-1677-8A90-2B34-004BAD2FEB6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80713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0" name="Tekstin paikkamerkki 10">
            <a:extLst>
              <a:ext uri="{FF2B5EF4-FFF2-40B4-BE49-F238E27FC236}">
                <a16:creationId xmlns:a16="http://schemas.microsoft.com/office/drawing/2014/main" id="{9A00C853-70F5-D639-E3A2-2176CA2CED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1742" y="3816210"/>
            <a:ext cx="2096972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21" name="Tekstin paikkamerkki 10">
            <a:extLst>
              <a:ext uri="{FF2B5EF4-FFF2-40B4-BE49-F238E27FC236}">
                <a16:creationId xmlns:a16="http://schemas.microsoft.com/office/drawing/2014/main" id="{503FF37F-2F8A-20AF-B309-D0D2E31B24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89685" y="4653121"/>
            <a:ext cx="2088001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9BC5DE80-4959-34E9-2754-7FEBB410906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82111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5" name="Tekstin paikkamerkki 10">
            <a:extLst>
              <a:ext uri="{FF2B5EF4-FFF2-40B4-BE49-F238E27FC236}">
                <a16:creationId xmlns:a16="http://schemas.microsoft.com/office/drawing/2014/main" id="{170525FA-72D8-A877-0B0C-64BE3B2121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82112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7F1F6485-99C5-FB54-D191-3C1001269D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2112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12011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 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CF7E-D6E4-477D-A5E7-E03E473A7D52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5817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 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14DC4-811D-E732-E1A9-766492F07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7" y="-428169"/>
            <a:ext cx="11447929" cy="301754"/>
          </a:xfrm>
        </p:spPr>
        <p:txBody>
          <a:bodyPr anchor="b" anchorCtr="0"/>
          <a:lstStyle>
            <a:lvl1pPr>
              <a:defRPr sz="1400" spc="-50" baseline="0"/>
            </a:lvl1pPr>
          </a:lstStyle>
          <a:p>
            <a:r>
              <a:rPr lang="fi-FI" noProof="0"/>
              <a:t>Otsikko lukulaitteita varten</a:t>
            </a:r>
          </a:p>
        </p:txBody>
      </p:sp>
    </p:spTree>
    <p:extLst>
      <p:ext uri="{BB962C8B-B14F-4D97-AF65-F5344CB8AC3E}">
        <p14:creationId xmlns:p14="http://schemas.microsoft.com/office/powerpoint/2010/main" val="1595175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14DC4-811D-E732-E1A9-766492F07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7" y="-428169"/>
            <a:ext cx="11447929" cy="301754"/>
          </a:xfrm>
        </p:spPr>
        <p:txBody>
          <a:bodyPr anchor="b" anchorCtr="0"/>
          <a:lstStyle>
            <a:lvl1pPr>
              <a:defRPr sz="1400" spc="-50" baseline="0"/>
            </a:lvl1pPr>
          </a:lstStyle>
          <a:p>
            <a:r>
              <a:rPr lang="fi-FI" noProof="0"/>
              <a:t>Otsikko lukulaitteita varten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18D071-2B59-C96E-6104-2A3A83A23A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9723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B8E4D65-CABD-C79C-680A-7F71422D48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E29D9-0822-D49C-1B29-63768B851A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40D5E-85B1-0C56-D007-56A2774097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84010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violetti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8B4C86C-6C41-0B0F-179D-39748A67D4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3812208"/>
            <a:ext cx="3043583" cy="3045791"/>
          </a:xfrm>
          <a:solidFill>
            <a:srgbClr val="FFE1FF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48219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vihreä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6B46CC0-9B08-F6BD-6B08-FF8F34EFE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3812208"/>
            <a:ext cx="3043583" cy="3045791"/>
          </a:xfrm>
          <a:solidFill>
            <a:srgbClr val="B4FFAA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55852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sin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2F809D4-1743-A3E9-3A4F-FD688BED92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5382" y="0"/>
            <a:ext cx="3021723" cy="3045791"/>
          </a:xfrm>
          <a:solidFill>
            <a:srgbClr val="DCEFFE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86656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puna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461A3ACA-035B-13A6-1289-B9430BC286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3812209"/>
            <a:ext cx="3043583" cy="3045791"/>
          </a:xfrm>
          <a:solidFill>
            <a:srgbClr val="FFE6E6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66122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kelta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6B46CC0-9B08-F6BD-6B08-FF8F34EFE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0"/>
            <a:ext cx="3043583" cy="3045791"/>
          </a:xfrm>
          <a:solidFill>
            <a:srgbClr val="FFFAC3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6617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89645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41825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sininen">
    <p:bg>
      <p:bgPr>
        <a:solidFill>
          <a:srgbClr val="B8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84793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punainen">
    <p:bg>
      <p:bgPr>
        <a:solidFill>
          <a:srgbClr val="FF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6766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407678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THL vihreä">
    <p:bg>
      <p:bgPr>
        <a:solidFill>
          <a:srgbClr val="005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rgbClr val="FFF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rgbClr val="FFF7F0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7" name="Ryhmä 9">
            <a:extLst>
              <a:ext uri="{FF2B5EF4-FFF2-40B4-BE49-F238E27FC236}">
                <a16:creationId xmlns:a16="http://schemas.microsoft.com/office/drawing/2014/main" id="{125BA786-1D5A-D020-1BF7-057635A7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0537" y="194489"/>
            <a:ext cx="1127964" cy="1072654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18" name="Vapaamuotoinen: Muoto 10">
              <a:extLst>
                <a:ext uri="{FF2B5EF4-FFF2-40B4-BE49-F238E27FC236}">
                  <a16:creationId xmlns:a16="http://schemas.microsoft.com/office/drawing/2014/main" id="{72582A53-2A94-6B32-FD4B-BED572E5DA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1" name="Vapaamuotoinen: Muoto 11">
              <a:extLst>
                <a:ext uri="{FF2B5EF4-FFF2-40B4-BE49-F238E27FC236}">
                  <a16:creationId xmlns:a16="http://schemas.microsoft.com/office/drawing/2014/main" id="{F79D1FC7-4294-2901-45D2-BC8556938393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8" name="Vapaamuotoinen: Muoto 12">
              <a:extLst>
                <a:ext uri="{FF2B5EF4-FFF2-40B4-BE49-F238E27FC236}">
                  <a16:creationId xmlns:a16="http://schemas.microsoft.com/office/drawing/2014/main" id="{309BD337-EC79-6EE2-44CA-E1503518240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9" name="Vapaamuotoinen: Muoto 13">
              <a:extLst>
                <a:ext uri="{FF2B5EF4-FFF2-40B4-BE49-F238E27FC236}">
                  <a16:creationId xmlns:a16="http://schemas.microsoft.com/office/drawing/2014/main" id="{E19497C6-4B0A-211A-C080-F84402995FCA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0" name="Vapaamuotoinen: Muoto 14">
              <a:extLst>
                <a:ext uri="{FF2B5EF4-FFF2-40B4-BE49-F238E27FC236}">
                  <a16:creationId xmlns:a16="http://schemas.microsoft.com/office/drawing/2014/main" id="{B8BA6CE9-B27B-7591-952D-A8981F499E95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1" name="Vapaamuotoinen: Muoto 15">
              <a:extLst>
                <a:ext uri="{FF2B5EF4-FFF2-40B4-BE49-F238E27FC236}">
                  <a16:creationId xmlns:a16="http://schemas.microsoft.com/office/drawing/2014/main" id="{200A106B-2FC8-A370-1EE8-00CA7FCCD0CB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2" name="Vapaamuotoinen: Muoto 16">
              <a:extLst>
                <a:ext uri="{FF2B5EF4-FFF2-40B4-BE49-F238E27FC236}">
                  <a16:creationId xmlns:a16="http://schemas.microsoft.com/office/drawing/2014/main" id="{5529E684-E53D-8418-79A9-2238B8771BD7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3" name="Vapaamuotoinen: Muoto 17">
              <a:extLst>
                <a:ext uri="{FF2B5EF4-FFF2-40B4-BE49-F238E27FC236}">
                  <a16:creationId xmlns:a16="http://schemas.microsoft.com/office/drawing/2014/main" id="{AC294AC1-11E3-E20E-9906-D3115CE9B300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6418073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6201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910008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280599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punainen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90016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164774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THL vihre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511182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7A09F6E-5547-1BAE-EC42-9BCE56A70D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745540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527436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07609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868720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punainen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7A09F6E-5547-1BAE-EC42-9BCE56A70D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060584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äätössivu">
    <p:bg>
      <p:bgPr>
        <a:solidFill>
          <a:srgbClr val="005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951001"/>
            <a:ext cx="10477035" cy="2082841"/>
          </a:xfrm>
        </p:spPr>
        <p:txBody>
          <a:bodyPr anchor="b">
            <a:noAutofit/>
          </a:bodyPr>
          <a:lstStyle>
            <a:lvl1pPr algn="ctr">
              <a:defRPr sz="13800" spc="-300" baseline="0">
                <a:solidFill>
                  <a:srgbClr val="FFF7F1"/>
                </a:solidFill>
                <a:latin typeface="Work Sans Light" pitchFamily="2" charset="0"/>
              </a:defRPr>
            </a:lvl1pPr>
          </a:lstStyle>
          <a:p>
            <a:r>
              <a:rPr lang="fi-FI" noProof="0"/>
              <a:t>Päätössivu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4664704"/>
            <a:ext cx="10477035" cy="440072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rgbClr val="FFF7F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BA0D528A-E45F-D426-FD02-B0B54E827D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7250" y="5401791"/>
            <a:ext cx="10477500" cy="336484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FFF7F1"/>
                </a:solidFill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42" name="Ryhmä 9">
            <a:extLst>
              <a:ext uri="{FF2B5EF4-FFF2-40B4-BE49-F238E27FC236}">
                <a16:creationId xmlns:a16="http://schemas.microsoft.com/office/drawing/2014/main" id="{61A8B933-523D-18D5-1617-3C73FE86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447" y="200023"/>
            <a:ext cx="1126884" cy="1071627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43" name="Vapaamuotoinen: Muoto 10">
              <a:extLst>
                <a:ext uri="{FF2B5EF4-FFF2-40B4-BE49-F238E27FC236}">
                  <a16:creationId xmlns:a16="http://schemas.microsoft.com/office/drawing/2014/main" id="{95EF54DF-E6CC-4973-DE1C-28BF4B8CABF5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4" name="Vapaamuotoinen: Muoto 11">
              <a:extLst>
                <a:ext uri="{FF2B5EF4-FFF2-40B4-BE49-F238E27FC236}">
                  <a16:creationId xmlns:a16="http://schemas.microsoft.com/office/drawing/2014/main" id="{3A717948-9DC4-C7C2-DF0B-0A741D4C9697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5" name="Vapaamuotoinen: Muoto 12">
              <a:extLst>
                <a:ext uri="{FF2B5EF4-FFF2-40B4-BE49-F238E27FC236}">
                  <a16:creationId xmlns:a16="http://schemas.microsoft.com/office/drawing/2014/main" id="{510CCB9C-85C9-6BC1-80CF-DCB7525EAC50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6" name="Vapaamuotoinen: Muoto 13">
              <a:extLst>
                <a:ext uri="{FF2B5EF4-FFF2-40B4-BE49-F238E27FC236}">
                  <a16:creationId xmlns:a16="http://schemas.microsoft.com/office/drawing/2014/main" id="{94EC2F65-E9E5-D1B0-514B-1CAB2546F0E9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7" name="Vapaamuotoinen: Muoto 14">
              <a:extLst>
                <a:ext uri="{FF2B5EF4-FFF2-40B4-BE49-F238E27FC236}">
                  <a16:creationId xmlns:a16="http://schemas.microsoft.com/office/drawing/2014/main" id="{8854FBAC-F823-CDF4-0BC8-3C0AB7DFD2A5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8" name="Vapaamuotoinen: Muoto 15">
              <a:extLst>
                <a:ext uri="{FF2B5EF4-FFF2-40B4-BE49-F238E27FC236}">
                  <a16:creationId xmlns:a16="http://schemas.microsoft.com/office/drawing/2014/main" id="{859508E6-E81D-6007-C89C-F3302D643BFE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9" name="Vapaamuotoinen: Muoto 16">
              <a:extLst>
                <a:ext uri="{FF2B5EF4-FFF2-40B4-BE49-F238E27FC236}">
                  <a16:creationId xmlns:a16="http://schemas.microsoft.com/office/drawing/2014/main" id="{91ADE866-BE02-3759-6D97-B4E6CC29CA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50" name="Vapaamuotoinen: Muoto 17">
              <a:extLst>
                <a:ext uri="{FF2B5EF4-FFF2-40B4-BE49-F238E27FC236}">
                  <a16:creationId xmlns:a16="http://schemas.microsoft.com/office/drawing/2014/main" id="{48ED4965-5270-89A6-9D6C-CC4669A8B5D7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40591029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691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vauhdissa">
    <p:bg>
      <p:bgPr>
        <a:solidFill>
          <a:srgbClr val="FF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n paikkamerkki 8">
            <a:extLst>
              <a:ext uri="{FF2B5EF4-FFF2-40B4-BE49-F238E27FC236}">
                <a16:creationId xmlns:a16="http://schemas.microsoft.com/office/drawing/2014/main" id="{4F5851F0-8A4C-E2B6-B7E8-F18419363F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414F822-80E9-F7F3-5E9B-3F51D8AE4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FF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C5E043E-0D3C-A52B-0B43-14E6B80179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A7B5BB6-94B5-1508-6DA2-074BA5581F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A52EB042-77D2-65F1-CF36-CBD6264658D4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233A35-B1A9-F45B-88B5-3FCB5F437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400735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pipo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n paikkamerkki 8">
            <a:extLst>
              <a:ext uri="{FF2B5EF4-FFF2-40B4-BE49-F238E27FC236}">
                <a16:creationId xmlns:a16="http://schemas.microsoft.com/office/drawing/2014/main" id="{81052C35-1278-CF9B-90CE-2492735AD7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CC14B373-2F5E-D127-4F6D-B7725884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B4F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5BF6AD2-2A55-712D-15E3-5CD600E76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2A26BBC-33CA-82E8-66E2-053FAE1A04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F8225031-91D1-86EF-B16A-D2E576D371DD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1CE8C-75CC-8BC9-581D-B06FBA83B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62827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avanto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7">
            <a:extLst>
              <a:ext uri="{FF2B5EF4-FFF2-40B4-BE49-F238E27FC236}">
                <a16:creationId xmlns:a16="http://schemas.microsoft.com/office/drawing/2014/main" id="{6251BA80-83BB-CE85-E7FC-BE02853F7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8CD8FCD-475F-BA79-3521-10CE36F6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DCEF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937D4D6-1194-C3B0-5D17-C1DA48C12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E261E14C-AD68-080D-C81D-A51E8AF17C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17CD63AC-2C7E-7B24-69A8-0BE3D405D685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E2FC8-3CB7-BD74-6299-38CB1EBD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548865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valo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A650E2AC-0029-9DD5-5B33-21A35810AD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433569" y="0"/>
            <a:ext cx="8758429" cy="6858000"/>
          </a:xfrm>
          <a:prstGeom prst="rect">
            <a:avLst/>
          </a:prstGeom>
        </p:spPr>
      </p:pic>
      <p:sp>
        <p:nvSpPr>
          <p:cNvPr id="5" name="Suorakulmio 21">
            <a:extLst>
              <a:ext uri="{FF2B5EF4-FFF2-40B4-BE49-F238E27FC236}">
                <a16:creationId xmlns:a16="http://schemas.microsoft.com/office/drawing/2014/main" id="{3510C498-F38C-7B9D-F21B-6BFA425A4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FF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9841F321-700A-DC0D-37B6-F472667517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1BEDD40-AE69-848D-2013-5C2CA932513A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E1B1335E-3BFF-D71E-95F5-1D1ED69D5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606313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silm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B4D1090D-3E0E-1D6C-BF6F-79D888D9CEB9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r="17776"/>
          <a:stretch/>
        </p:blipFill>
        <p:spPr>
          <a:xfrm>
            <a:off x="3433572" y="-23547"/>
            <a:ext cx="8758428" cy="6907056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CC14B373-2F5E-D127-4F6D-B7725884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B4F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5BF6AD2-2A55-712D-15E3-5CD600E76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2A26BBC-33CA-82E8-66E2-053FAE1A04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F8225031-91D1-86EF-B16A-D2E576D371DD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1CE8C-75CC-8BC9-581D-B06FBA83B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48476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lehti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B4D1090D-3E0E-1D6C-BF6F-79D888D9CEB9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" r="173"/>
          <a:stretch/>
        </p:blipFill>
        <p:spPr>
          <a:xfrm>
            <a:off x="3433572" y="0"/>
            <a:ext cx="8758428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CC14B373-2F5E-D127-4F6D-B7725884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B4F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D5BF6AD2-2A55-712D-15E3-5CD600E76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F2A26BBC-33CA-82E8-66E2-053FAE1A04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F8225031-91D1-86EF-B16A-D2E576D371DD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1CE8C-75CC-8BC9-581D-B06FBA83B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DEE2F389-5A1F-4476-9600-D88DAE697EB5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4773083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jäälautat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31AEE49C-59D8-1DC0-6D69-F6CCCCA30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858" y="0"/>
            <a:ext cx="8753856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8CD8FCD-475F-BA79-3521-10CE36F6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DCEF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937D4D6-1194-C3B0-5D17-C1DA48C12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E261E14C-AD68-080D-C81D-A51E8AF17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17CD63AC-2C7E-7B24-69A8-0BE3D405D685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E2FC8-3CB7-BD74-6299-38CB1EBD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DF000B1A-3316-43D6-B934-10B5289E87DB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523527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henkilöt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7">
            <a:extLst>
              <a:ext uri="{FF2B5EF4-FFF2-40B4-BE49-F238E27FC236}">
                <a16:creationId xmlns:a16="http://schemas.microsoft.com/office/drawing/2014/main" id="{6251BA80-83BB-CE85-E7FC-BE02853F7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858" y="0"/>
            <a:ext cx="8753856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8CD8FCD-475F-BA79-3521-10CE36F6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FFFA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937D4D6-1194-C3B0-5D17-C1DA48C12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E261E14C-AD68-080D-C81D-A51E8AF17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17CD63AC-2C7E-7B24-69A8-0BE3D405D685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E2FC8-3CB7-BD74-6299-38CB1EBD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DF000B1A-3316-43D6-B934-10B5289E87DB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880439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uvalla kaupunkinäkymä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7">
            <a:extLst>
              <a:ext uri="{FF2B5EF4-FFF2-40B4-BE49-F238E27FC236}">
                <a16:creationId xmlns:a16="http://schemas.microsoft.com/office/drawing/2014/main" id="{6251BA80-83BB-CE85-E7FC-BE02853F7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858" y="0"/>
            <a:ext cx="8753856" cy="6858000"/>
          </a:xfrm>
          <a:prstGeom prst="rect">
            <a:avLst/>
          </a:prstGeom>
        </p:spPr>
      </p:pic>
      <p:sp>
        <p:nvSpPr>
          <p:cNvPr id="3" name="Suorakulmio 21">
            <a:extLst>
              <a:ext uri="{FF2B5EF4-FFF2-40B4-BE49-F238E27FC236}">
                <a16:creationId xmlns:a16="http://schemas.microsoft.com/office/drawing/2014/main" id="{08CD8FCD-475F-BA79-3521-10CE36F6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33570" y="3429000"/>
            <a:ext cx="3433571" cy="3429000"/>
          </a:xfrm>
          <a:prstGeom prst="rect">
            <a:avLst/>
          </a:prstGeom>
          <a:solidFill>
            <a:srgbClr val="DCEF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6B17C079-3319-DC26-44A9-38068363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3835" y="237701"/>
            <a:ext cx="3105897" cy="2953599"/>
            <a:chOff x="203203" y="203198"/>
            <a:chExt cx="1117587" cy="1062785"/>
          </a:xfrm>
        </p:grpSpPr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CABC861-8524-85F9-F756-A6ED24CB82EB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27BBF29-0D7D-E7D2-0C6B-F52CED370805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6891EF07-6FE5-932D-5471-6AB8430B2877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A895791-B656-59A9-01FB-C88134131A15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C5BF34A-D3C5-29AF-0507-491580995DE1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312F966-2A5D-80FA-E0C6-78D5AC981A34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30F09BF-1A2D-B1DC-9B9F-1171E3E2DB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1EFF7B6-19DF-63BA-8D9F-AAC3119D0AE8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937D4D6-1194-C3B0-5D17-C1DA48C12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883185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2" name="Tekstin paikkamerkki 22">
            <a:extLst>
              <a:ext uri="{FF2B5EF4-FFF2-40B4-BE49-F238E27FC236}">
                <a16:creationId xmlns:a16="http://schemas.microsoft.com/office/drawing/2014/main" id="{E261E14C-AD68-080D-C81D-A51E8AF17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6000" y="3693599"/>
            <a:ext cx="3006000" cy="1929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pc="-50"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kstiruutu 18">
            <a:extLst>
              <a:ext uri="{FF2B5EF4-FFF2-40B4-BE49-F238E27FC236}">
                <a16:creationId xmlns:a16="http://schemas.microsoft.com/office/drawing/2014/main" id="{17CD63AC-2C7E-7B24-69A8-0BE3D405D685}"/>
              </a:ext>
            </a:extLst>
          </p:cNvPr>
          <p:cNvSpPr txBox="1"/>
          <p:nvPr userDrawn="1"/>
        </p:nvSpPr>
        <p:spPr>
          <a:xfrm>
            <a:off x="3636000" y="5704241"/>
            <a:ext cx="30060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600" spc="-20" baseline="0" noProof="0"/>
              <a:t>Terveyden ja </a:t>
            </a:r>
          </a:p>
          <a:p>
            <a:r>
              <a:rPr lang="fi-FI" sz="1600" spc="-20" baseline="0" noProof="0"/>
              <a:t>hyvinvoinnin laitos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E2FC8-3CB7-BD74-6299-38CB1EBD3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DF000B1A-3316-43D6-B934-10B5289E87DB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646676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THL vihreä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solidFill>
                  <a:srgbClr val="FFF6EF"/>
                </a:solidFill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>
                <a:solidFill>
                  <a:srgbClr val="FFF6E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solidFill>
                  <a:srgbClr val="FFF6EF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>
                <a:solidFill>
                  <a:srgbClr val="FFF6EF"/>
                </a:solidFill>
              </a:defRPr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6EF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25" name="Ryhmä 9">
            <a:extLst>
              <a:ext uri="{FF2B5EF4-FFF2-40B4-BE49-F238E27FC236}">
                <a16:creationId xmlns:a16="http://schemas.microsoft.com/office/drawing/2014/main" id="{1DB43CB8-F204-3540-9B5A-59F26CB01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447" y="200023"/>
            <a:ext cx="1126884" cy="1071627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26" name="Vapaamuotoinen: Muoto 10">
              <a:extLst>
                <a:ext uri="{FF2B5EF4-FFF2-40B4-BE49-F238E27FC236}">
                  <a16:creationId xmlns:a16="http://schemas.microsoft.com/office/drawing/2014/main" id="{ACB09954-4942-1663-F41A-543AF9FA5310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11">
              <a:extLst>
                <a:ext uri="{FF2B5EF4-FFF2-40B4-BE49-F238E27FC236}">
                  <a16:creationId xmlns:a16="http://schemas.microsoft.com/office/drawing/2014/main" id="{44690D21-FE7D-9F0F-98C7-8723541DD727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8" name="Vapaamuotoinen: Muoto 12">
              <a:extLst>
                <a:ext uri="{FF2B5EF4-FFF2-40B4-BE49-F238E27FC236}">
                  <a16:creationId xmlns:a16="http://schemas.microsoft.com/office/drawing/2014/main" id="{9BFBFB9C-ABDD-CB8B-E191-3D1FF3C33AE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9" name="Vapaamuotoinen: Muoto 13">
              <a:extLst>
                <a:ext uri="{FF2B5EF4-FFF2-40B4-BE49-F238E27FC236}">
                  <a16:creationId xmlns:a16="http://schemas.microsoft.com/office/drawing/2014/main" id="{8A668618-49E2-6DBE-54AF-30E80955B726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0" name="Vapaamuotoinen: Muoto 14">
              <a:extLst>
                <a:ext uri="{FF2B5EF4-FFF2-40B4-BE49-F238E27FC236}">
                  <a16:creationId xmlns:a16="http://schemas.microsoft.com/office/drawing/2014/main" id="{8ECFB1E5-3BB2-483F-E1E6-7ED41D07B16A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1" name="Vapaamuotoinen: Muoto 15">
              <a:extLst>
                <a:ext uri="{FF2B5EF4-FFF2-40B4-BE49-F238E27FC236}">
                  <a16:creationId xmlns:a16="http://schemas.microsoft.com/office/drawing/2014/main" id="{4C3973CC-3AE4-8E06-68E9-97C0C6B1D2F8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2" name="Vapaamuotoinen: Muoto 16">
              <a:extLst>
                <a:ext uri="{FF2B5EF4-FFF2-40B4-BE49-F238E27FC236}">
                  <a16:creationId xmlns:a16="http://schemas.microsoft.com/office/drawing/2014/main" id="{9B6C6612-339C-F62F-90DB-F392459C04A8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3" name="Vapaamuotoinen: Muoto 17">
              <a:extLst>
                <a:ext uri="{FF2B5EF4-FFF2-40B4-BE49-F238E27FC236}">
                  <a16:creationId xmlns:a16="http://schemas.microsoft.com/office/drawing/2014/main" id="{733157FA-F941-2BC4-1929-901D2D47121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37863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247981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897078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75841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punainen">
    <p:bg>
      <p:bgPr>
        <a:solidFill>
          <a:srgbClr val="FF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599170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733266"/>
            <a:ext cx="10477035" cy="2914270"/>
          </a:xfrm>
        </p:spPr>
        <p:txBody>
          <a:bodyPr anchor="ctr">
            <a:normAutofit/>
          </a:bodyPr>
          <a:lstStyle>
            <a:lvl1pPr algn="ctr">
              <a:defRPr sz="9200" spc="-25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953" y="4894614"/>
            <a:ext cx="10477035" cy="77434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 spc="-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5780868"/>
            <a:ext cx="10477035" cy="423716"/>
          </a:xfrm>
        </p:spPr>
        <p:txBody>
          <a:bodyPr anchor="b" anchorCtr="0"/>
          <a:lstStyle>
            <a:lvl1pPr marL="0" indent="0" algn="ctr">
              <a:buNone/>
              <a:defRPr baseline="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D95F8E98-A2D7-E30E-1319-368CDF1FA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40C446F-BCAC-7D6F-98A9-A7C2ED4872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A7ADBEA-CE66-1301-501B-E3F7BAAF2E82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9A9E6E2-53EA-2E07-7385-4B02839D545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5C12932F-FB13-37D4-DC9D-BBEF385C1C8C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A821A406-3190-93B4-506F-F6D30DD05EA6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B5B8BA96-4CED-7926-08D7-0E05D61B06A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F7DE9934-1616-3AF5-1843-D98F7A954971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EABD3533-6A1F-7B8F-3045-7145CF403F02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7635" y="6269995"/>
            <a:ext cx="1972568" cy="284816"/>
          </a:xfrm>
        </p:spPr>
        <p:txBody>
          <a:bodyPr/>
          <a:lstStyle>
            <a:lvl1pPr algn="ctr">
              <a:defRPr/>
            </a:lvl1pPr>
          </a:lstStyle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044281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17" y="2272553"/>
            <a:ext cx="11447929" cy="337589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126139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17" y="2272553"/>
            <a:ext cx="5402491" cy="3375893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50D57F-92B8-8C62-9F06-00B251928CA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05233" y="2272553"/>
            <a:ext cx="5402491" cy="3375893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3A75-1D0C-4BBF-BE8E-1C65555F6618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888313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tai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5"/>
            <a:ext cx="5317846" cy="1988565"/>
          </a:xfrm>
        </p:spPr>
        <p:txBody>
          <a:bodyPr anchor="b"/>
          <a:lstStyle>
            <a:lvl1pPr>
              <a:defRPr spc="-200"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0F7B559E-6045-F357-12A2-EE12102F2E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238" y="2774122"/>
            <a:ext cx="5318125" cy="2848465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4954B59D-6963-E772-85EF-175EAA3F8B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53978"/>
            <a:ext cx="5728446" cy="753979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BB611A4E-DEEE-A0E8-D114-FCFC93862A6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96000" y="1700463"/>
            <a:ext cx="5719482" cy="392212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kaavio napsauttamalla kuvaketta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6143796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45030"/>
            <a:ext cx="11293593" cy="754100"/>
          </a:xfrm>
        </p:spPr>
        <p:txBody>
          <a:bodyPr>
            <a:normAutofit/>
          </a:bodyPr>
          <a:lstStyle>
            <a:lvl1pPr>
              <a:defRPr sz="5000" spc="-200"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C6DFD1E-25B9-3130-78C2-F506DD351C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519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2003F933-4036-B73D-C25D-1264A7279C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491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71D354F0-5E0A-1D3D-B980-867CDBB473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5491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94025492-7AE0-36A5-8BE4-FAC3F9840C1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77917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4" name="Tekstin paikkamerkki 10">
            <a:extLst>
              <a:ext uri="{FF2B5EF4-FFF2-40B4-BE49-F238E27FC236}">
                <a16:creationId xmlns:a16="http://schemas.microsoft.com/office/drawing/2014/main" id="{9759F812-6A78-B94C-7736-7B1EB6F1FE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77917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F10FC5E0-9C18-ABE4-1C1D-199D3DC17D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77917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B9E0C15F-CB46-1A9E-672F-794D125ACEC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79315" y="1462157"/>
            <a:ext cx="2088000" cy="21924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4056000E-738D-0FB6-B542-9719E2D978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0343" y="3816210"/>
            <a:ext cx="2096972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8" name="Tekstin paikkamerkki 10">
            <a:extLst>
              <a:ext uri="{FF2B5EF4-FFF2-40B4-BE49-F238E27FC236}">
                <a16:creationId xmlns:a16="http://schemas.microsoft.com/office/drawing/2014/main" id="{6BD22EF5-9153-5222-D7A5-F62B5427CD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9315" y="4653121"/>
            <a:ext cx="2096972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98DE1965-1677-8A90-2B34-004BAD2FEB6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80713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0" name="Tekstin paikkamerkki 10">
            <a:extLst>
              <a:ext uri="{FF2B5EF4-FFF2-40B4-BE49-F238E27FC236}">
                <a16:creationId xmlns:a16="http://schemas.microsoft.com/office/drawing/2014/main" id="{9A00C853-70F5-D639-E3A2-2176CA2CED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1742" y="3816210"/>
            <a:ext cx="2096972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21" name="Tekstin paikkamerkki 10">
            <a:extLst>
              <a:ext uri="{FF2B5EF4-FFF2-40B4-BE49-F238E27FC236}">
                <a16:creationId xmlns:a16="http://schemas.microsoft.com/office/drawing/2014/main" id="{503FF37F-2F8A-20AF-B309-D0D2E31B24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89685" y="4653121"/>
            <a:ext cx="2088001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9BC5DE80-4959-34E9-2754-7FEBB410906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82111" y="1462157"/>
            <a:ext cx="2088000" cy="21910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5" name="Tekstin paikkamerkki 10">
            <a:extLst>
              <a:ext uri="{FF2B5EF4-FFF2-40B4-BE49-F238E27FC236}">
                <a16:creationId xmlns:a16="http://schemas.microsoft.com/office/drawing/2014/main" id="{170525FA-72D8-A877-0B0C-64BE3B2121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82112" y="3816210"/>
            <a:ext cx="2088000" cy="688975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pc="-5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7F1F6485-99C5-FB54-D191-3C1001269D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82112" y="4653121"/>
            <a:ext cx="2088000" cy="963406"/>
          </a:xfrm>
        </p:spPr>
        <p:txBody>
          <a:bodyPr/>
          <a:lstStyle>
            <a:lvl1pPr marL="0" indent="0">
              <a:lnSpc>
                <a:spcPct val="95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908741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 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CF7E-D6E4-477D-A5E7-E03E473A7D52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720780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 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14DC4-811D-E732-E1A9-766492F07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7" y="-428169"/>
            <a:ext cx="11447929" cy="301754"/>
          </a:xfrm>
        </p:spPr>
        <p:txBody>
          <a:bodyPr anchor="b" anchorCtr="0"/>
          <a:lstStyle>
            <a:lvl1pPr>
              <a:defRPr sz="1400" spc="-50" baseline="0"/>
            </a:lvl1pPr>
          </a:lstStyle>
          <a:p>
            <a:r>
              <a:rPr lang="fi-FI" noProof="0"/>
              <a:t>Otsikko lukulaitteita varten</a:t>
            </a:r>
          </a:p>
        </p:txBody>
      </p:sp>
    </p:spTree>
    <p:extLst>
      <p:ext uri="{BB962C8B-B14F-4D97-AF65-F5344CB8AC3E}">
        <p14:creationId xmlns:p14="http://schemas.microsoft.com/office/powerpoint/2010/main" val="21637033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14DC4-811D-E732-E1A9-766492F07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7" y="-428169"/>
            <a:ext cx="11447929" cy="301754"/>
          </a:xfrm>
        </p:spPr>
        <p:txBody>
          <a:bodyPr anchor="b" anchorCtr="0"/>
          <a:lstStyle>
            <a:lvl1pPr>
              <a:defRPr sz="1400" spc="-50" baseline="0"/>
            </a:lvl1pPr>
          </a:lstStyle>
          <a:p>
            <a:r>
              <a:rPr lang="fi-FI" noProof="0"/>
              <a:t>Otsikko lukulaitteita varten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18D071-2B59-C96E-6104-2A3A83A23A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80229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B8E4D65-CABD-C79C-680A-7F71422D48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E29D9-0822-D49C-1B29-63768B851A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40D5E-85B1-0C56-D007-56A2774097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863806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violetti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8B4C86C-6C41-0B0F-179D-39748A67D4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3812208"/>
            <a:ext cx="3043583" cy="3045791"/>
          </a:xfrm>
          <a:solidFill>
            <a:srgbClr val="FFE1FF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322993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vihreä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6B46CC0-9B08-F6BD-6B08-FF8F34EFE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3812208"/>
            <a:ext cx="3043583" cy="3045791"/>
          </a:xfrm>
          <a:solidFill>
            <a:srgbClr val="B4FFAA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627474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sin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2F809D4-1743-A3E9-3A4F-FD688BED92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5382" y="0"/>
            <a:ext cx="3021723" cy="3045791"/>
          </a:xfrm>
          <a:solidFill>
            <a:srgbClr val="DCEFFE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13215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puna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461A3ACA-035B-13A6-1289-B9430BC286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3812209"/>
            <a:ext cx="3043583" cy="3045791"/>
          </a:xfrm>
          <a:solidFill>
            <a:srgbClr val="FFE6E6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722524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en sivun kuva keltainen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6B46CC0-9B08-F6BD-6B08-FF8F34EFE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8564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128E762A-4CE0-A725-4E9E-4E9AC3EA2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4000" y="0"/>
            <a:ext cx="3043583" cy="3045791"/>
          </a:xfrm>
          <a:solidFill>
            <a:srgbClr val="FFFAC3"/>
          </a:solidFill>
        </p:spPr>
        <p:txBody>
          <a:bodyPr lIns="180000" tIns="180000" rIns="72000"/>
          <a:lstStyle>
            <a:lvl1pPr marL="0" indent="0">
              <a:lnSpc>
                <a:spcPct val="95000"/>
              </a:lnSpc>
              <a:buNone/>
              <a:defRPr sz="2800" spc="-70" baseline="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786186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840812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574116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sininen">
    <p:bg>
      <p:bgPr>
        <a:solidFill>
          <a:srgbClr val="B8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376603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punainen">
    <p:bg>
      <p:bgPr>
        <a:solidFill>
          <a:srgbClr val="FF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604079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ilman kuvaa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AC0F3A71-AAB0-F29B-041A-2BC95C03E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6518" y="557866"/>
            <a:ext cx="5231502" cy="1986349"/>
          </a:xfrm>
        </p:spPr>
        <p:txBody>
          <a:bodyPr anchor="b"/>
          <a:lstStyle/>
          <a:p>
            <a:r>
              <a:rPr lang="fi-FI" noProof="0"/>
              <a:t>Lisää otsikko tähän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7B9F0533-6D2D-7E7F-A366-F9F3682A7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38" y="2798064"/>
            <a:ext cx="5232400" cy="2811780"/>
          </a:xfrm>
        </p:spPr>
        <p:txBody>
          <a:bodyPr/>
          <a:lstStyle/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788870C-EEEC-0256-F974-F3A60DD573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7549" y="1594678"/>
            <a:ext cx="5436897" cy="3812207"/>
          </a:xfrm>
          <a:noFill/>
        </p:spPr>
        <p:txBody>
          <a:bodyPr lIns="0" tIns="0" rIns="0" anchor="ctr" anchorCtr="0"/>
          <a:lstStyle>
            <a:lvl1pPr marL="0" indent="0">
              <a:lnSpc>
                <a:spcPct val="90000"/>
              </a:lnSpc>
              <a:buNone/>
              <a:defRPr sz="4000" spc="-130" baseline="0">
                <a:latin typeface="+mj-lt"/>
              </a:defRPr>
            </a:lvl1pPr>
          </a:lstStyle>
          <a:p>
            <a:pPr lvl="0"/>
            <a:r>
              <a:rPr lang="fi-FI" noProof="0"/>
              <a:t>Lisää tekstinosto tähän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60A3E00-D191-CE2A-0BC2-EC72C60AB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C367D236-C5BC-EDAD-644E-02407316A081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998FA421-1A05-8E02-D020-1EF1068B695D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C6151D38-9EC9-128B-B2CE-1668A5845AF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D843E8A-2422-AC1E-8D69-1E8384431E60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0B90A116-A908-A7DE-5844-944AF402FC7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269DC064-0657-5593-56AA-C386F00B51B3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75EEC3F9-2DC3-521E-9D89-8DDF7C675C95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F77A7E84-7488-FFF6-C559-5475382FA10C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485052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THL vihreä">
    <p:bg>
      <p:bgPr>
        <a:solidFill>
          <a:srgbClr val="005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rgbClr val="FFF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rgbClr val="FFF7F0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7" name="Ryhmä 9">
            <a:extLst>
              <a:ext uri="{FF2B5EF4-FFF2-40B4-BE49-F238E27FC236}">
                <a16:creationId xmlns:a16="http://schemas.microsoft.com/office/drawing/2014/main" id="{125BA786-1D5A-D020-1BF7-057635A7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0537" y="194489"/>
            <a:ext cx="1127964" cy="1072654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18" name="Vapaamuotoinen: Muoto 10">
              <a:extLst>
                <a:ext uri="{FF2B5EF4-FFF2-40B4-BE49-F238E27FC236}">
                  <a16:creationId xmlns:a16="http://schemas.microsoft.com/office/drawing/2014/main" id="{72582A53-2A94-6B32-FD4B-BED572E5DAD4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1" name="Vapaamuotoinen: Muoto 11">
              <a:extLst>
                <a:ext uri="{FF2B5EF4-FFF2-40B4-BE49-F238E27FC236}">
                  <a16:creationId xmlns:a16="http://schemas.microsoft.com/office/drawing/2014/main" id="{F79D1FC7-4294-2901-45D2-BC8556938393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8" name="Vapaamuotoinen: Muoto 12">
              <a:extLst>
                <a:ext uri="{FF2B5EF4-FFF2-40B4-BE49-F238E27FC236}">
                  <a16:creationId xmlns:a16="http://schemas.microsoft.com/office/drawing/2014/main" id="{309BD337-EC79-6EE2-44CA-E15035182405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9" name="Vapaamuotoinen: Muoto 13">
              <a:extLst>
                <a:ext uri="{FF2B5EF4-FFF2-40B4-BE49-F238E27FC236}">
                  <a16:creationId xmlns:a16="http://schemas.microsoft.com/office/drawing/2014/main" id="{E19497C6-4B0A-211A-C080-F84402995FCA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0" name="Vapaamuotoinen: Muoto 14">
              <a:extLst>
                <a:ext uri="{FF2B5EF4-FFF2-40B4-BE49-F238E27FC236}">
                  <a16:creationId xmlns:a16="http://schemas.microsoft.com/office/drawing/2014/main" id="{B8BA6CE9-B27B-7591-952D-A8981F499E95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1" name="Vapaamuotoinen: Muoto 15">
              <a:extLst>
                <a:ext uri="{FF2B5EF4-FFF2-40B4-BE49-F238E27FC236}">
                  <a16:creationId xmlns:a16="http://schemas.microsoft.com/office/drawing/2014/main" id="{200A106B-2FC8-A370-1EE8-00CA7FCCD0CB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2" name="Vapaamuotoinen: Muoto 16">
              <a:extLst>
                <a:ext uri="{FF2B5EF4-FFF2-40B4-BE49-F238E27FC236}">
                  <a16:creationId xmlns:a16="http://schemas.microsoft.com/office/drawing/2014/main" id="{5529E684-E53D-8418-79A9-2238B8771BD7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33" name="Vapaamuotoinen: Muoto 17">
              <a:extLst>
                <a:ext uri="{FF2B5EF4-FFF2-40B4-BE49-F238E27FC236}">
                  <a16:creationId xmlns:a16="http://schemas.microsoft.com/office/drawing/2014/main" id="{AC294AC1-11E3-E20E-9906-D3115CE9B300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31934145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467074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430628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927923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punainen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915468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nro ja kuva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C0C45B2-2B8F-122D-75C1-2D79B88676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33570" y="0"/>
            <a:ext cx="875842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3433571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3671398"/>
            <a:ext cx="3089059" cy="2990006"/>
          </a:xfrm>
        </p:spPr>
        <p:txBody>
          <a:bodyPr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F8BB2B58-D8BB-1736-51C6-A65C08E026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036" y="1580401"/>
            <a:ext cx="3008376" cy="1929383"/>
          </a:xfrm>
        </p:spPr>
        <p:txBody>
          <a:bodyPr anchor="b" anchorCtr="0"/>
          <a:lstStyle>
            <a:lvl1pPr marL="0" indent="0" algn="l">
              <a:lnSpc>
                <a:spcPct val="80000"/>
              </a:lnSpc>
              <a:buNone/>
              <a:defRPr sz="11500" spc="-5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XX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801612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THL vihre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150020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violetti">
    <p:bg>
      <p:bgPr>
        <a:solidFill>
          <a:srgbClr val="FF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7A09F6E-5547-1BAE-EC42-9BCE56A70D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180966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vihreä">
    <p:bg>
      <p:bgPr>
        <a:solidFill>
          <a:srgbClr val="B4FF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378148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keltainen">
    <p:bg>
      <p:bgPr>
        <a:solidFill>
          <a:srgbClr val="FFF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93803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sininen">
    <p:bg>
      <p:bgPr>
        <a:solidFill>
          <a:srgbClr val="DCE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716386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lehti punainen">
    <p:bg>
      <p:bgPr>
        <a:solidFill>
          <a:srgbClr val="FE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 21">
            <a:extLst>
              <a:ext uri="{FF2B5EF4-FFF2-40B4-BE49-F238E27FC236}">
                <a16:creationId xmlns:a16="http://schemas.microsoft.com/office/drawing/2014/main" id="{73767DC7-ABA0-F4CA-4D56-4A6E892E2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34335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785" y="1627632"/>
            <a:ext cx="3089059" cy="3781044"/>
          </a:xfrm>
        </p:spPr>
        <p:txBody>
          <a:bodyPr anchor="ctr" anchorCtr="0"/>
          <a:lstStyle>
            <a:lvl1pPr>
              <a:defRPr sz="4000" spc="-100" baseline="0">
                <a:latin typeface="Work Sans Light" pitchFamily="2" charset="0"/>
              </a:defRPr>
            </a:lvl1pPr>
          </a:lstStyle>
          <a:p>
            <a:r>
              <a:rPr lang="fi-FI" noProof="0"/>
              <a:t>Lisää otsikko tähän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3D2F5A89-E0E1-A352-25B1-1AA73A09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203" y="203198"/>
            <a:ext cx="1117587" cy="1062785"/>
            <a:chOff x="203203" y="203198"/>
            <a:chExt cx="1117587" cy="1062785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525188C8-8609-73C0-4CA3-D47335335A3E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174D65B1-43CA-B503-D86E-62DE503C3A9C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CF7BEF-9841-C636-4833-CF44883795A1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C71327A0-9565-018A-9ED5-8224A3584A97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9A4F7338-AA11-8845-AA60-8733E64633FD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010F6C3A-37A5-2ED4-EE90-7DF85320A24C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970D8043-07BB-8CCE-12FF-65764ACC2EE3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83FCC69D-E18E-DEAF-F65D-8274BB4C9739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7A09F6E-5547-1BAE-EC42-9BCE56A70D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23030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äätössivu">
    <p:bg>
      <p:bgPr>
        <a:solidFill>
          <a:srgbClr val="005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6953" y="1951001"/>
            <a:ext cx="10477035" cy="2082841"/>
          </a:xfrm>
        </p:spPr>
        <p:txBody>
          <a:bodyPr anchor="b">
            <a:noAutofit/>
          </a:bodyPr>
          <a:lstStyle>
            <a:lvl1pPr algn="ctr">
              <a:defRPr sz="13800" spc="-300" baseline="0">
                <a:solidFill>
                  <a:srgbClr val="FFF7F1"/>
                </a:solidFill>
                <a:latin typeface="Work Sans Light" pitchFamily="2" charset="0"/>
              </a:defRPr>
            </a:lvl1pPr>
          </a:lstStyle>
          <a:p>
            <a:r>
              <a:rPr lang="fi-FI" noProof="0"/>
              <a:t>Päätössivu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63699EA-6FB5-11FA-EFF4-9EF634830E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53" y="4664704"/>
            <a:ext cx="10477035" cy="440072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rgbClr val="FFF7F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BA0D528A-E45F-D426-FD02-B0B54E827D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7250" y="5401791"/>
            <a:ext cx="10477500" cy="336484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FFF7F1"/>
                </a:solidFill>
              </a:defRPr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grpSp>
        <p:nvGrpSpPr>
          <p:cNvPr id="42" name="Ryhmä 9">
            <a:extLst>
              <a:ext uri="{FF2B5EF4-FFF2-40B4-BE49-F238E27FC236}">
                <a16:creationId xmlns:a16="http://schemas.microsoft.com/office/drawing/2014/main" id="{61A8B933-523D-18D5-1617-3C73FE86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7447" y="200023"/>
            <a:ext cx="1126884" cy="1071627"/>
            <a:chOff x="203203" y="203198"/>
            <a:chExt cx="1117587" cy="1062785"/>
          </a:xfrm>
          <a:solidFill>
            <a:srgbClr val="FFF7F0"/>
          </a:solidFill>
        </p:grpSpPr>
        <p:sp>
          <p:nvSpPr>
            <p:cNvPr id="43" name="Vapaamuotoinen: Muoto 10">
              <a:extLst>
                <a:ext uri="{FF2B5EF4-FFF2-40B4-BE49-F238E27FC236}">
                  <a16:creationId xmlns:a16="http://schemas.microsoft.com/office/drawing/2014/main" id="{95EF54DF-E6CC-4973-DE1C-28BF4B8CABF5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4" name="Vapaamuotoinen: Muoto 11">
              <a:extLst>
                <a:ext uri="{FF2B5EF4-FFF2-40B4-BE49-F238E27FC236}">
                  <a16:creationId xmlns:a16="http://schemas.microsoft.com/office/drawing/2014/main" id="{3A717948-9DC4-C7C2-DF0B-0A741D4C9697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5" name="Vapaamuotoinen: Muoto 12">
              <a:extLst>
                <a:ext uri="{FF2B5EF4-FFF2-40B4-BE49-F238E27FC236}">
                  <a16:creationId xmlns:a16="http://schemas.microsoft.com/office/drawing/2014/main" id="{510CCB9C-85C9-6BC1-80CF-DCB7525EAC50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6" name="Vapaamuotoinen: Muoto 13">
              <a:extLst>
                <a:ext uri="{FF2B5EF4-FFF2-40B4-BE49-F238E27FC236}">
                  <a16:creationId xmlns:a16="http://schemas.microsoft.com/office/drawing/2014/main" id="{94EC2F65-E9E5-D1B0-514B-1CAB2546F0E9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7" name="Vapaamuotoinen: Muoto 14">
              <a:extLst>
                <a:ext uri="{FF2B5EF4-FFF2-40B4-BE49-F238E27FC236}">
                  <a16:creationId xmlns:a16="http://schemas.microsoft.com/office/drawing/2014/main" id="{8854FBAC-F823-CDF4-0BC8-3C0AB7DFD2A5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8" name="Vapaamuotoinen: Muoto 15">
              <a:extLst>
                <a:ext uri="{FF2B5EF4-FFF2-40B4-BE49-F238E27FC236}">
                  <a16:creationId xmlns:a16="http://schemas.microsoft.com/office/drawing/2014/main" id="{859508E6-E81D-6007-C89C-F3302D643BFE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49" name="Vapaamuotoinen: Muoto 16">
              <a:extLst>
                <a:ext uri="{FF2B5EF4-FFF2-40B4-BE49-F238E27FC236}">
                  <a16:creationId xmlns:a16="http://schemas.microsoft.com/office/drawing/2014/main" id="{91ADE866-BE02-3759-6D97-B4E6CC29CAB2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50" name="Vapaamuotoinen: Muoto 17">
              <a:extLst>
                <a:ext uri="{FF2B5EF4-FFF2-40B4-BE49-F238E27FC236}">
                  <a16:creationId xmlns:a16="http://schemas.microsoft.com/office/drawing/2014/main" id="{48ED4965-5270-89A6-9D6C-CC4669A8B5D7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3904170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9" Type="http://schemas.openxmlformats.org/officeDocument/2006/relationships/slideLayout" Target="../slideLayouts/slideLayout82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34" Type="http://schemas.openxmlformats.org/officeDocument/2006/relationships/slideLayout" Target="../slideLayouts/slideLayout77.xml"/><Relationship Id="rId42" Type="http://schemas.openxmlformats.org/officeDocument/2006/relationships/slideLayout" Target="../slideLayouts/slideLayout85.xml"/><Relationship Id="rId47" Type="http://schemas.openxmlformats.org/officeDocument/2006/relationships/slideLayout" Target="../slideLayouts/slideLayout90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33" Type="http://schemas.openxmlformats.org/officeDocument/2006/relationships/slideLayout" Target="../slideLayouts/slideLayout76.xml"/><Relationship Id="rId38" Type="http://schemas.openxmlformats.org/officeDocument/2006/relationships/slideLayout" Target="../slideLayouts/slideLayout81.xml"/><Relationship Id="rId46" Type="http://schemas.openxmlformats.org/officeDocument/2006/relationships/slideLayout" Target="../slideLayouts/slideLayout89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2.xml"/><Relationship Id="rId41" Type="http://schemas.openxmlformats.org/officeDocument/2006/relationships/slideLayout" Target="../slideLayouts/slideLayout84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32" Type="http://schemas.openxmlformats.org/officeDocument/2006/relationships/slideLayout" Target="../slideLayouts/slideLayout75.xml"/><Relationship Id="rId37" Type="http://schemas.openxmlformats.org/officeDocument/2006/relationships/slideLayout" Target="../slideLayouts/slideLayout80.xml"/><Relationship Id="rId40" Type="http://schemas.openxmlformats.org/officeDocument/2006/relationships/slideLayout" Target="../slideLayouts/slideLayout83.xml"/><Relationship Id="rId45" Type="http://schemas.openxmlformats.org/officeDocument/2006/relationships/slideLayout" Target="../slideLayouts/slideLayout88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slideLayout" Target="../slideLayouts/slideLayout71.xml"/><Relationship Id="rId36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31" Type="http://schemas.openxmlformats.org/officeDocument/2006/relationships/slideLayout" Target="../slideLayouts/slideLayout74.xml"/><Relationship Id="rId44" Type="http://schemas.openxmlformats.org/officeDocument/2006/relationships/slideLayout" Target="../slideLayouts/slideLayout87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Relationship Id="rId30" Type="http://schemas.openxmlformats.org/officeDocument/2006/relationships/slideLayout" Target="../slideLayouts/slideLayout73.xml"/><Relationship Id="rId35" Type="http://schemas.openxmlformats.org/officeDocument/2006/relationships/slideLayout" Target="../slideLayouts/slideLayout78.xml"/><Relationship Id="rId43" Type="http://schemas.openxmlformats.org/officeDocument/2006/relationships/slideLayout" Target="../slideLayouts/slideLayout86.xml"/><Relationship Id="rId4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7" y="557866"/>
            <a:ext cx="11447929" cy="146815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517" y="2272553"/>
            <a:ext cx="11447929" cy="33758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99148" y="6269995"/>
            <a:ext cx="428535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07" y="6269995"/>
            <a:ext cx="63993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C428BF7F-BADF-A5D4-E999-C4E30FEB6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5553AB73-A221-F373-F8CF-3135BCEB23C3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75798F8-2252-4E77-B921-3F5AACE9A080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9833B0C8-D237-F9BD-3AF0-CA9C93F8377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A4027529-A49F-9484-D50F-0263D34ECC1B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81B622A0-0FFF-91B6-C423-C6B8387A08D0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BD928471-934D-5723-55D3-CDF1016C3EAF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0D587FF2-12EA-C85C-55D4-ED72EED547B7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1B734ACC-FF66-EB5F-7DF0-C5D6D9F4A584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  <p:pic>
        <p:nvPicPr>
          <p:cNvPr id="5" name="Kuva 4" descr="Kuva, joka sisältää kohteen kuvakaappaus, Sähkönsininen, Fontti, Grafiikka&#10;&#10;Tekoälyn generoima sisältö voi olla virheellistä.">
            <a:extLst>
              <a:ext uri="{FF2B5EF4-FFF2-40B4-BE49-F238E27FC236}">
                <a16:creationId xmlns:a16="http://schemas.microsoft.com/office/drawing/2014/main" id="{F026769F-9AE3-4662-EF3F-5101C0A97209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66" y="6180637"/>
            <a:ext cx="1754038" cy="41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2" r:id="rId3"/>
    <p:sldLayoutId id="2147483696" r:id="rId4"/>
    <p:sldLayoutId id="2147483740" r:id="rId5"/>
    <p:sldLayoutId id="2147483723" r:id="rId6"/>
    <p:sldLayoutId id="2147483713" r:id="rId7"/>
    <p:sldLayoutId id="2147483715" r:id="rId8"/>
    <p:sldLayoutId id="2147483712" r:id="rId9"/>
    <p:sldLayoutId id="2147483711" r:id="rId10"/>
    <p:sldLayoutId id="2147483714" r:id="rId11"/>
    <p:sldLayoutId id="2147483790" r:id="rId12"/>
    <p:sldLayoutId id="2147483793" r:id="rId13"/>
    <p:sldLayoutId id="2147483684" r:id="rId14"/>
    <p:sldLayoutId id="2147483692" r:id="rId15"/>
    <p:sldLayoutId id="2147483791" r:id="rId16"/>
    <p:sldLayoutId id="2147483792" r:id="rId17"/>
    <p:sldLayoutId id="2147483724" r:id="rId18"/>
    <p:sldLayoutId id="2147483678" r:id="rId19"/>
    <p:sldLayoutId id="2147483686" r:id="rId20"/>
    <p:sldLayoutId id="2147483685" r:id="rId21"/>
    <p:sldLayoutId id="2147483687" r:id="rId22"/>
    <p:sldLayoutId id="2147483688" r:id="rId23"/>
    <p:sldLayoutId id="2147483730" r:id="rId24"/>
    <p:sldLayoutId id="2147483689" r:id="rId25"/>
    <p:sldLayoutId id="2147483731" r:id="rId26"/>
    <p:sldLayoutId id="2147483732" r:id="rId27"/>
    <p:sldLayoutId id="2147483690" r:id="rId28"/>
    <p:sldLayoutId id="2147483691" r:id="rId29"/>
    <p:sldLayoutId id="2147483728" r:id="rId30"/>
    <p:sldLayoutId id="2147483719" r:id="rId31"/>
    <p:sldLayoutId id="2147483718" r:id="rId32"/>
    <p:sldLayoutId id="2147483717" r:id="rId33"/>
    <p:sldLayoutId id="2147483794" r:id="rId34"/>
    <p:sldLayoutId id="2147483716" r:id="rId35"/>
    <p:sldLayoutId id="2147483681" r:id="rId36"/>
    <p:sldLayoutId id="2147483729" r:id="rId37"/>
    <p:sldLayoutId id="2147483695" r:id="rId38"/>
    <p:sldLayoutId id="2147483682" r:id="rId39"/>
    <p:sldLayoutId id="2147483683" r:id="rId40"/>
    <p:sldLayoutId id="2147483680" r:id="rId41"/>
    <p:sldLayoutId id="2147483693" r:id="rId42"/>
    <p:sldLayoutId id="2147483795" r:id="rId4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tabLst/>
        <a:defRPr sz="2400" kern="1200" spc="-3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7" y="557866"/>
            <a:ext cx="11447929" cy="146815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517" y="2272553"/>
            <a:ext cx="11447929" cy="33758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35451" y="6269995"/>
            <a:ext cx="197256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76BE8DE8-6261-4CD3-8D49-9AB11C9718BA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99148" y="6269995"/>
            <a:ext cx="4285358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600" spc="-40" baseline="0">
                <a:solidFill>
                  <a:schemeClr val="tx1"/>
                </a:solidFill>
              </a:defRPr>
            </a:lvl1pPr>
          </a:lstStyle>
          <a:p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07" y="6269995"/>
            <a:ext cx="63993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spc="-40" baseline="0"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C428BF7F-BADF-A5D4-E999-C4E30FEB6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0807" y="5846175"/>
            <a:ext cx="772691" cy="734802"/>
            <a:chOff x="203203" y="203198"/>
            <a:chExt cx="1117587" cy="1062785"/>
          </a:xfrm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5553AB73-A221-F373-F8CF-3135BCEB23C3}"/>
                </a:ext>
              </a:extLst>
            </p:cNvPr>
            <p:cNvSpPr/>
            <p:nvPr/>
          </p:nvSpPr>
          <p:spPr>
            <a:xfrm>
              <a:off x="1261204" y="203198"/>
              <a:ext cx="59586" cy="213015"/>
            </a:xfrm>
            <a:custGeom>
              <a:avLst/>
              <a:gdLst>
                <a:gd name="connsiteX0" fmla="*/ 59587 w 59586"/>
                <a:gd name="connsiteY0" fmla="*/ 188849 h 213015"/>
                <a:gd name="connsiteX1" fmla="*/ 49503 w 59586"/>
                <a:gd name="connsiteY1" fmla="*/ 192010 h 213015"/>
                <a:gd name="connsiteX2" fmla="*/ 40017 w 59586"/>
                <a:gd name="connsiteY2" fmla="*/ 192874 h 213015"/>
                <a:gd name="connsiteX3" fmla="*/ 27050 w 59586"/>
                <a:gd name="connsiteY3" fmla="*/ 188694 h 213015"/>
                <a:gd name="connsiteX4" fmla="*/ 23025 w 59586"/>
                <a:gd name="connsiteY4" fmla="*/ 173606 h 213015"/>
                <a:gd name="connsiteX5" fmla="*/ 23025 w 59586"/>
                <a:gd name="connsiteY5" fmla="*/ 0 h 213015"/>
                <a:gd name="connsiteX6" fmla="*/ 0 w 59586"/>
                <a:gd name="connsiteY6" fmla="*/ 0 h 213015"/>
                <a:gd name="connsiteX7" fmla="*/ 0 w 59586"/>
                <a:gd name="connsiteY7" fmla="*/ 174445 h 213015"/>
                <a:gd name="connsiteX8" fmla="*/ 8496 w 59586"/>
                <a:gd name="connsiteY8" fmla="*/ 203530 h 213015"/>
                <a:gd name="connsiteX9" fmla="*/ 34556 w 59586"/>
                <a:gd name="connsiteY9" fmla="*/ 213016 h 213015"/>
                <a:gd name="connsiteX10" fmla="*/ 45770 w 59586"/>
                <a:gd name="connsiteY10" fmla="*/ 212026 h 213015"/>
                <a:gd name="connsiteX11" fmla="*/ 55854 w 59586"/>
                <a:gd name="connsiteY11" fmla="*/ 208991 h 213015"/>
                <a:gd name="connsiteX12" fmla="*/ 59587 w 59586"/>
                <a:gd name="connsiteY12" fmla="*/ 188849 h 2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86" h="213015">
                  <a:moveTo>
                    <a:pt x="59587" y="188849"/>
                  </a:moveTo>
                  <a:cubicBezTo>
                    <a:pt x="55357" y="190386"/>
                    <a:pt x="52005" y="191437"/>
                    <a:pt x="49503" y="192010"/>
                  </a:cubicBezTo>
                  <a:cubicBezTo>
                    <a:pt x="46990" y="192582"/>
                    <a:pt x="43840" y="192874"/>
                    <a:pt x="40017" y="192874"/>
                  </a:cubicBezTo>
                  <a:cubicBezTo>
                    <a:pt x="34048" y="192874"/>
                    <a:pt x="29754" y="191477"/>
                    <a:pt x="27050" y="188694"/>
                  </a:cubicBezTo>
                  <a:cubicBezTo>
                    <a:pt x="24372" y="185915"/>
                    <a:pt x="23025" y="180871"/>
                    <a:pt x="23025" y="173606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174445"/>
                  </a:lnTo>
                  <a:cubicBezTo>
                    <a:pt x="0" y="187513"/>
                    <a:pt x="2830" y="197194"/>
                    <a:pt x="8496" y="203530"/>
                  </a:cubicBezTo>
                  <a:cubicBezTo>
                    <a:pt x="14159" y="209866"/>
                    <a:pt x="22860" y="213016"/>
                    <a:pt x="34556" y="213016"/>
                  </a:cubicBezTo>
                  <a:cubicBezTo>
                    <a:pt x="38379" y="213016"/>
                    <a:pt x="42123" y="212674"/>
                    <a:pt x="45770" y="212026"/>
                  </a:cubicBezTo>
                  <a:cubicBezTo>
                    <a:pt x="49428" y="211352"/>
                    <a:pt x="52779" y="210337"/>
                    <a:pt x="55854" y="208991"/>
                  </a:cubicBezTo>
                  <a:lnTo>
                    <a:pt x="59587" y="188849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75798F8-2252-4E77-B921-3F5AACE9A080}"/>
                </a:ext>
              </a:extLst>
            </p:cNvPr>
            <p:cNvSpPr/>
            <p:nvPr/>
          </p:nvSpPr>
          <p:spPr>
            <a:xfrm>
              <a:off x="1102784" y="203198"/>
              <a:ext cx="126059" cy="210132"/>
            </a:xfrm>
            <a:custGeom>
              <a:avLst/>
              <a:gdLst>
                <a:gd name="connsiteX0" fmla="*/ 103049 w 126059"/>
                <a:gd name="connsiteY0" fmla="*/ 210132 h 210132"/>
                <a:gd name="connsiteX1" fmla="*/ 126060 w 126059"/>
                <a:gd name="connsiteY1" fmla="*/ 210132 h 210132"/>
                <a:gd name="connsiteX2" fmla="*/ 126060 w 126059"/>
                <a:gd name="connsiteY2" fmla="*/ 118019 h 210132"/>
                <a:gd name="connsiteX3" fmla="*/ 118439 w 126059"/>
                <a:gd name="connsiteY3" fmla="*/ 87224 h 210132"/>
                <a:gd name="connsiteX4" fmla="*/ 98146 w 126059"/>
                <a:gd name="connsiteY4" fmla="*/ 69239 h 210132"/>
                <a:gd name="connsiteX5" fmla="*/ 69940 w 126059"/>
                <a:gd name="connsiteY5" fmla="*/ 63335 h 210132"/>
                <a:gd name="connsiteX6" fmla="*/ 42890 w 126059"/>
                <a:gd name="connsiteY6" fmla="*/ 69098 h 210132"/>
                <a:gd name="connsiteX7" fmla="*/ 23025 w 126059"/>
                <a:gd name="connsiteY7" fmla="*/ 87793 h 210132"/>
                <a:gd name="connsiteX8" fmla="*/ 23025 w 126059"/>
                <a:gd name="connsiteY8" fmla="*/ 0 h 210132"/>
                <a:gd name="connsiteX9" fmla="*/ 0 w 126059"/>
                <a:gd name="connsiteY9" fmla="*/ 0 h 210132"/>
                <a:gd name="connsiteX10" fmla="*/ 0 w 126059"/>
                <a:gd name="connsiteY10" fmla="*/ 210132 h 210132"/>
                <a:gd name="connsiteX11" fmla="*/ 23025 w 126059"/>
                <a:gd name="connsiteY11" fmla="*/ 210132 h 210132"/>
                <a:gd name="connsiteX12" fmla="*/ 23025 w 126059"/>
                <a:gd name="connsiteY12" fmla="*/ 133870 h 210132"/>
                <a:gd name="connsiteX13" fmla="*/ 29783 w 126059"/>
                <a:gd name="connsiteY13" fmla="*/ 104353 h 210132"/>
                <a:gd name="connsiteX14" fmla="*/ 46915 w 126059"/>
                <a:gd name="connsiteY14" fmla="*/ 88391 h 210132"/>
                <a:gd name="connsiteX15" fmla="*/ 67654 w 126059"/>
                <a:gd name="connsiteY15" fmla="*/ 83502 h 210132"/>
                <a:gd name="connsiteX16" fmla="*/ 92836 w 126059"/>
                <a:gd name="connsiteY16" fmla="*/ 92862 h 210132"/>
                <a:gd name="connsiteX17" fmla="*/ 103049 w 126059"/>
                <a:gd name="connsiteY17" fmla="*/ 126112 h 210132"/>
                <a:gd name="connsiteX18" fmla="*/ 103049 w 126059"/>
                <a:gd name="connsiteY18" fmla="*/ 210132 h 21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6059" h="210132">
                  <a:moveTo>
                    <a:pt x="103049" y="210132"/>
                  </a:moveTo>
                  <a:lnTo>
                    <a:pt x="126060" y="210132"/>
                  </a:lnTo>
                  <a:lnTo>
                    <a:pt x="126060" y="118019"/>
                  </a:lnTo>
                  <a:cubicBezTo>
                    <a:pt x="126060" y="105548"/>
                    <a:pt x="123533" y="95274"/>
                    <a:pt x="118439" y="87224"/>
                  </a:cubicBezTo>
                  <a:cubicBezTo>
                    <a:pt x="113348" y="79171"/>
                    <a:pt x="106591" y="73163"/>
                    <a:pt x="98146" y="69239"/>
                  </a:cubicBezTo>
                  <a:cubicBezTo>
                    <a:pt x="89700" y="65315"/>
                    <a:pt x="80290" y="63335"/>
                    <a:pt x="69940" y="63335"/>
                  </a:cubicBezTo>
                  <a:cubicBezTo>
                    <a:pt x="60148" y="63335"/>
                    <a:pt x="51130" y="65239"/>
                    <a:pt x="42890" y="69098"/>
                  </a:cubicBezTo>
                  <a:cubicBezTo>
                    <a:pt x="34646" y="72947"/>
                    <a:pt x="28018" y="79171"/>
                    <a:pt x="23025" y="87793"/>
                  </a:cubicBezTo>
                  <a:lnTo>
                    <a:pt x="23025" y="0"/>
                  </a:lnTo>
                  <a:lnTo>
                    <a:pt x="0" y="0"/>
                  </a:lnTo>
                  <a:lnTo>
                    <a:pt x="0" y="210132"/>
                  </a:lnTo>
                  <a:lnTo>
                    <a:pt x="23025" y="210132"/>
                  </a:lnTo>
                  <a:lnTo>
                    <a:pt x="23025" y="133870"/>
                  </a:lnTo>
                  <a:cubicBezTo>
                    <a:pt x="23025" y="121601"/>
                    <a:pt x="25286" y="111758"/>
                    <a:pt x="29783" y="104353"/>
                  </a:cubicBezTo>
                  <a:cubicBezTo>
                    <a:pt x="34304" y="96988"/>
                    <a:pt x="40006" y="91642"/>
                    <a:pt x="46915" y="88391"/>
                  </a:cubicBezTo>
                  <a:cubicBezTo>
                    <a:pt x="53823" y="85140"/>
                    <a:pt x="60721" y="83502"/>
                    <a:pt x="67654" y="83502"/>
                  </a:cubicBezTo>
                  <a:cubicBezTo>
                    <a:pt x="77637" y="83502"/>
                    <a:pt x="86028" y="86627"/>
                    <a:pt x="92836" y="92862"/>
                  </a:cubicBezTo>
                  <a:cubicBezTo>
                    <a:pt x="99643" y="99097"/>
                    <a:pt x="103049" y="110171"/>
                    <a:pt x="103049" y="126112"/>
                  </a:cubicBezTo>
                  <a:lnTo>
                    <a:pt x="103049" y="210132"/>
                  </a:ln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9833B0C8-D237-F9BD-3AF0-CA9C93F83774}"/>
                </a:ext>
              </a:extLst>
            </p:cNvPr>
            <p:cNvSpPr/>
            <p:nvPr/>
          </p:nvSpPr>
          <p:spPr>
            <a:xfrm>
              <a:off x="973095" y="228535"/>
              <a:ext cx="106792" cy="187653"/>
            </a:xfrm>
            <a:custGeom>
              <a:avLst/>
              <a:gdLst>
                <a:gd name="connsiteX0" fmla="*/ 51800 w 106792"/>
                <a:gd name="connsiteY0" fmla="*/ 145084 h 187653"/>
                <a:gd name="connsiteX1" fmla="*/ 51800 w 106792"/>
                <a:gd name="connsiteY1" fmla="*/ 60743 h 187653"/>
                <a:gd name="connsiteX2" fmla="*/ 104201 w 106792"/>
                <a:gd name="connsiteY2" fmla="*/ 60743 h 187653"/>
                <a:gd name="connsiteX3" fmla="*/ 104201 w 106792"/>
                <a:gd name="connsiteY3" fmla="*/ 40882 h 187653"/>
                <a:gd name="connsiteX4" fmla="*/ 51800 w 106792"/>
                <a:gd name="connsiteY4" fmla="*/ 40882 h 187653"/>
                <a:gd name="connsiteX5" fmla="*/ 51800 w 106792"/>
                <a:gd name="connsiteY5" fmla="*/ 0 h 187653"/>
                <a:gd name="connsiteX6" fmla="*/ 28778 w 106792"/>
                <a:gd name="connsiteY6" fmla="*/ 6336 h 187653"/>
                <a:gd name="connsiteX7" fmla="*/ 28778 w 106792"/>
                <a:gd name="connsiteY7" fmla="*/ 40882 h 187653"/>
                <a:gd name="connsiteX8" fmla="*/ 0 w 106792"/>
                <a:gd name="connsiteY8" fmla="*/ 40882 h 187653"/>
                <a:gd name="connsiteX9" fmla="*/ 0 w 106792"/>
                <a:gd name="connsiteY9" fmla="*/ 60743 h 187653"/>
                <a:gd name="connsiteX10" fmla="*/ 28778 w 106792"/>
                <a:gd name="connsiteY10" fmla="*/ 60743 h 187653"/>
                <a:gd name="connsiteX11" fmla="*/ 28778 w 106792"/>
                <a:gd name="connsiteY11" fmla="*/ 149108 h 187653"/>
                <a:gd name="connsiteX12" fmla="*/ 34693 w 106792"/>
                <a:gd name="connsiteY12" fmla="*/ 171410 h 187653"/>
                <a:gd name="connsiteX13" fmla="*/ 49795 w 106792"/>
                <a:gd name="connsiteY13" fmla="*/ 183780 h 187653"/>
                <a:gd name="connsiteX14" fmla="*/ 70228 w 106792"/>
                <a:gd name="connsiteY14" fmla="*/ 187654 h 187653"/>
                <a:gd name="connsiteX15" fmla="*/ 91094 w 106792"/>
                <a:gd name="connsiteY15" fmla="*/ 184201 h 187653"/>
                <a:gd name="connsiteX16" fmla="*/ 106793 w 106792"/>
                <a:gd name="connsiteY16" fmla="*/ 174686 h 187653"/>
                <a:gd name="connsiteX17" fmla="*/ 98715 w 106792"/>
                <a:gd name="connsiteY17" fmla="*/ 155423 h 187653"/>
                <a:gd name="connsiteX18" fmla="*/ 87792 w 106792"/>
                <a:gd name="connsiteY18" fmla="*/ 163195 h 187653"/>
                <a:gd name="connsiteX19" fmla="*/ 73392 w 106792"/>
                <a:gd name="connsiteY19" fmla="*/ 166075 h 187653"/>
                <a:gd name="connsiteX20" fmla="*/ 57833 w 106792"/>
                <a:gd name="connsiteY20" fmla="*/ 160884 h 187653"/>
                <a:gd name="connsiteX21" fmla="*/ 51800 w 106792"/>
                <a:gd name="connsiteY21" fmla="*/ 145084 h 18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792" h="187653">
                  <a:moveTo>
                    <a:pt x="51800" y="145084"/>
                  </a:moveTo>
                  <a:lnTo>
                    <a:pt x="51800" y="60743"/>
                  </a:lnTo>
                  <a:lnTo>
                    <a:pt x="104201" y="60743"/>
                  </a:lnTo>
                  <a:lnTo>
                    <a:pt x="104201" y="40882"/>
                  </a:lnTo>
                  <a:lnTo>
                    <a:pt x="51800" y="40882"/>
                  </a:lnTo>
                  <a:lnTo>
                    <a:pt x="51800" y="0"/>
                  </a:lnTo>
                  <a:lnTo>
                    <a:pt x="28778" y="6336"/>
                  </a:lnTo>
                  <a:lnTo>
                    <a:pt x="28778" y="40882"/>
                  </a:lnTo>
                  <a:lnTo>
                    <a:pt x="0" y="40882"/>
                  </a:lnTo>
                  <a:lnTo>
                    <a:pt x="0" y="60743"/>
                  </a:lnTo>
                  <a:lnTo>
                    <a:pt x="28778" y="60743"/>
                  </a:lnTo>
                  <a:lnTo>
                    <a:pt x="28778" y="149108"/>
                  </a:lnTo>
                  <a:cubicBezTo>
                    <a:pt x="28980" y="158328"/>
                    <a:pt x="30949" y="165748"/>
                    <a:pt x="34693" y="171410"/>
                  </a:cubicBezTo>
                  <a:cubicBezTo>
                    <a:pt x="38440" y="177073"/>
                    <a:pt x="43484" y="181202"/>
                    <a:pt x="49795" y="183780"/>
                  </a:cubicBezTo>
                  <a:cubicBezTo>
                    <a:pt x="56131" y="186358"/>
                    <a:pt x="62927" y="187654"/>
                    <a:pt x="70228" y="187654"/>
                  </a:cubicBezTo>
                  <a:cubicBezTo>
                    <a:pt x="78101" y="187654"/>
                    <a:pt x="85064" y="186512"/>
                    <a:pt x="91094" y="184201"/>
                  </a:cubicBezTo>
                  <a:cubicBezTo>
                    <a:pt x="97127" y="181886"/>
                    <a:pt x="102372" y="178740"/>
                    <a:pt x="106793" y="174686"/>
                  </a:cubicBezTo>
                  <a:lnTo>
                    <a:pt x="98715" y="155423"/>
                  </a:lnTo>
                  <a:cubicBezTo>
                    <a:pt x="95464" y="158674"/>
                    <a:pt x="91817" y="161276"/>
                    <a:pt x="87792" y="163195"/>
                  </a:cubicBezTo>
                  <a:cubicBezTo>
                    <a:pt x="83768" y="165100"/>
                    <a:pt x="78954" y="166075"/>
                    <a:pt x="73392" y="166075"/>
                  </a:cubicBezTo>
                  <a:cubicBezTo>
                    <a:pt x="67053" y="166075"/>
                    <a:pt x="61858" y="164336"/>
                    <a:pt x="57833" y="160884"/>
                  </a:cubicBezTo>
                  <a:cubicBezTo>
                    <a:pt x="53819" y="157453"/>
                    <a:pt x="51800" y="152183"/>
                    <a:pt x="51800" y="145084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A4027529-A49F-9484-D50F-0263D34ECC1B}"/>
                </a:ext>
              </a:extLst>
            </p:cNvPr>
            <p:cNvSpPr/>
            <p:nvPr/>
          </p:nvSpPr>
          <p:spPr>
            <a:xfrm>
              <a:off x="819668" y="561160"/>
              <a:ext cx="501122" cy="258685"/>
            </a:xfrm>
            <a:custGeom>
              <a:avLst/>
              <a:gdLst>
                <a:gd name="connsiteX0" fmla="*/ 323324 w 501122"/>
                <a:gd name="connsiteY0" fmla="*/ 0 h 258685"/>
                <a:gd name="connsiteX1" fmla="*/ 0 w 501122"/>
                <a:gd name="connsiteY1" fmla="*/ 210719 h 258685"/>
                <a:gd name="connsiteX2" fmla="*/ 177784 w 501122"/>
                <a:gd name="connsiteY2" fmla="*/ 258685 h 258685"/>
                <a:gd name="connsiteX3" fmla="*/ 501122 w 501122"/>
                <a:gd name="connsiteY3" fmla="*/ 47956 h 258685"/>
                <a:gd name="connsiteX4" fmla="*/ 323324 w 501122"/>
                <a:gd name="connsiteY4" fmla="*/ 0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323324" y="0"/>
                  </a:moveTo>
                  <a:cubicBezTo>
                    <a:pt x="178925" y="0"/>
                    <a:pt x="54799" y="86627"/>
                    <a:pt x="0" y="210719"/>
                  </a:cubicBezTo>
                  <a:cubicBezTo>
                    <a:pt x="52221" y="241196"/>
                    <a:pt x="112963" y="258685"/>
                    <a:pt x="177784" y="258685"/>
                  </a:cubicBezTo>
                  <a:cubicBezTo>
                    <a:pt x="322183" y="258685"/>
                    <a:pt x="446309" y="172058"/>
                    <a:pt x="501122" y="47956"/>
                  </a:cubicBezTo>
                  <a:cubicBezTo>
                    <a:pt x="448887" y="17474"/>
                    <a:pt x="388145" y="0"/>
                    <a:pt x="323324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81B622A0-0FFF-91B6-C423-C6B8387A08D0}"/>
                </a:ext>
              </a:extLst>
            </p:cNvPr>
            <p:cNvSpPr/>
            <p:nvPr/>
          </p:nvSpPr>
          <p:spPr>
            <a:xfrm>
              <a:off x="644181" y="203198"/>
              <a:ext cx="235632" cy="526719"/>
            </a:xfrm>
            <a:custGeom>
              <a:avLst/>
              <a:gdLst>
                <a:gd name="connsiteX0" fmla="*/ 235632 w 235632"/>
                <a:gd name="connsiteY0" fmla="*/ 263358 h 526719"/>
                <a:gd name="connsiteX1" fmla="*/ 117816 w 235632"/>
                <a:gd name="connsiteY1" fmla="*/ 0 h 526719"/>
                <a:gd name="connsiteX2" fmla="*/ 0 w 235632"/>
                <a:gd name="connsiteY2" fmla="*/ 263358 h 526719"/>
                <a:gd name="connsiteX3" fmla="*/ 117816 w 235632"/>
                <a:gd name="connsiteY3" fmla="*/ 526720 h 526719"/>
                <a:gd name="connsiteX4" fmla="*/ 235632 w 235632"/>
                <a:gd name="connsiteY4" fmla="*/ 263358 h 52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32" h="526719">
                  <a:moveTo>
                    <a:pt x="235632" y="263358"/>
                  </a:moveTo>
                  <a:cubicBezTo>
                    <a:pt x="235632" y="158699"/>
                    <a:pt x="190103" y="64692"/>
                    <a:pt x="117816" y="0"/>
                  </a:cubicBezTo>
                  <a:cubicBezTo>
                    <a:pt x="45514" y="64692"/>
                    <a:pt x="0" y="158699"/>
                    <a:pt x="0" y="263358"/>
                  </a:cubicBezTo>
                  <a:cubicBezTo>
                    <a:pt x="0" y="368021"/>
                    <a:pt x="45514" y="462013"/>
                    <a:pt x="117816" y="526720"/>
                  </a:cubicBezTo>
                  <a:cubicBezTo>
                    <a:pt x="190103" y="462013"/>
                    <a:pt x="235632" y="368021"/>
                    <a:pt x="235632" y="263358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BD928471-934D-5723-55D3-CDF1016C3EAF}"/>
                </a:ext>
              </a:extLst>
            </p:cNvPr>
            <p:cNvSpPr/>
            <p:nvPr/>
          </p:nvSpPr>
          <p:spPr>
            <a:xfrm>
              <a:off x="203203" y="561160"/>
              <a:ext cx="501122" cy="258685"/>
            </a:xfrm>
            <a:custGeom>
              <a:avLst/>
              <a:gdLst>
                <a:gd name="connsiteX0" fmla="*/ 501122 w 501122"/>
                <a:gd name="connsiteY0" fmla="*/ 210719 h 258685"/>
                <a:gd name="connsiteX1" fmla="*/ 177799 w 501122"/>
                <a:gd name="connsiteY1" fmla="*/ 0 h 258685"/>
                <a:gd name="connsiteX2" fmla="*/ 0 w 501122"/>
                <a:gd name="connsiteY2" fmla="*/ 47956 h 258685"/>
                <a:gd name="connsiteX3" fmla="*/ 323324 w 501122"/>
                <a:gd name="connsiteY3" fmla="*/ 258685 h 258685"/>
                <a:gd name="connsiteX4" fmla="*/ 501122 w 501122"/>
                <a:gd name="connsiteY4" fmla="*/ 210719 h 25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122" h="258685">
                  <a:moveTo>
                    <a:pt x="501122" y="210719"/>
                  </a:moveTo>
                  <a:cubicBezTo>
                    <a:pt x="446334" y="86627"/>
                    <a:pt x="322182" y="0"/>
                    <a:pt x="177799" y="0"/>
                  </a:cubicBezTo>
                  <a:cubicBezTo>
                    <a:pt x="112978" y="0"/>
                    <a:pt x="52221" y="17474"/>
                    <a:pt x="0" y="47956"/>
                  </a:cubicBezTo>
                  <a:cubicBezTo>
                    <a:pt x="54813" y="172058"/>
                    <a:pt x="178940" y="258685"/>
                    <a:pt x="323324" y="258685"/>
                  </a:cubicBezTo>
                  <a:cubicBezTo>
                    <a:pt x="388145" y="258685"/>
                    <a:pt x="448887" y="241222"/>
                    <a:pt x="501122" y="210719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0D587FF2-12EA-C85C-55D4-ED72EED547B7}"/>
                </a:ext>
              </a:extLst>
            </p:cNvPr>
            <p:cNvSpPr/>
            <p:nvPr/>
          </p:nvSpPr>
          <p:spPr>
            <a:xfrm>
              <a:off x="408711" y="839732"/>
              <a:ext cx="325588" cy="426225"/>
            </a:xfrm>
            <a:custGeom>
              <a:avLst/>
              <a:gdLst>
                <a:gd name="connsiteX0" fmla="*/ 0 w 325588"/>
                <a:gd name="connsiteY0" fmla="*/ 351526 h 426225"/>
                <a:gd name="connsiteX1" fmla="*/ 7952 w 325588"/>
                <a:gd name="connsiteY1" fmla="*/ 426226 h 426225"/>
                <a:gd name="connsiteX2" fmla="*/ 325588 w 325588"/>
                <a:gd name="connsiteY2" fmla="*/ 74704 h 426225"/>
                <a:gd name="connsiteX3" fmla="*/ 317650 w 325588"/>
                <a:gd name="connsiteY3" fmla="*/ 0 h 426225"/>
                <a:gd name="connsiteX4" fmla="*/ 0 w 325588"/>
                <a:gd name="connsiteY4" fmla="*/ 351526 h 42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588" h="426225">
                  <a:moveTo>
                    <a:pt x="0" y="351526"/>
                  </a:moveTo>
                  <a:cubicBezTo>
                    <a:pt x="0" y="377154"/>
                    <a:pt x="2758" y="402134"/>
                    <a:pt x="7952" y="426226"/>
                  </a:cubicBezTo>
                  <a:cubicBezTo>
                    <a:pt x="186320" y="408344"/>
                    <a:pt x="325588" y="257800"/>
                    <a:pt x="325588" y="74704"/>
                  </a:cubicBezTo>
                  <a:cubicBezTo>
                    <a:pt x="325588" y="49075"/>
                    <a:pt x="322830" y="24095"/>
                    <a:pt x="317650" y="0"/>
                  </a:cubicBezTo>
                  <a:cubicBezTo>
                    <a:pt x="139254" y="17885"/>
                    <a:pt x="0" y="168440"/>
                    <a:pt x="0" y="351526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1B734ACC-FF66-EB5F-7DF0-C5D6D9F4A584}"/>
                </a:ext>
              </a:extLst>
            </p:cNvPr>
            <p:cNvSpPr/>
            <p:nvPr/>
          </p:nvSpPr>
          <p:spPr>
            <a:xfrm>
              <a:off x="789681" y="839761"/>
              <a:ext cx="325602" cy="426222"/>
            </a:xfrm>
            <a:custGeom>
              <a:avLst/>
              <a:gdLst>
                <a:gd name="connsiteX0" fmla="*/ 7952 w 325602"/>
                <a:gd name="connsiteY0" fmla="*/ 0 h 426222"/>
                <a:gd name="connsiteX1" fmla="*/ 0 w 325602"/>
                <a:gd name="connsiteY1" fmla="*/ 74700 h 426222"/>
                <a:gd name="connsiteX2" fmla="*/ 317650 w 325602"/>
                <a:gd name="connsiteY2" fmla="*/ 426222 h 426222"/>
                <a:gd name="connsiteX3" fmla="*/ 325602 w 325602"/>
                <a:gd name="connsiteY3" fmla="*/ 351522 h 426222"/>
                <a:gd name="connsiteX4" fmla="*/ 7952 w 325602"/>
                <a:gd name="connsiteY4" fmla="*/ 0 h 42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602" h="426222">
                  <a:moveTo>
                    <a:pt x="7952" y="0"/>
                  </a:moveTo>
                  <a:cubicBezTo>
                    <a:pt x="2758" y="24091"/>
                    <a:pt x="0" y="49072"/>
                    <a:pt x="0" y="74700"/>
                  </a:cubicBezTo>
                  <a:cubicBezTo>
                    <a:pt x="0" y="257796"/>
                    <a:pt x="139283" y="408341"/>
                    <a:pt x="317650" y="426222"/>
                  </a:cubicBezTo>
                  <a:cubicBezTo>
                    <a:pt x="322834" y="402131"/>
                    <a:pt x="325602" y="377150"/>
                    <a:pt x="325602" y="351522"/>
                  </a:cubicBezTo>
                  <a:cubicBezTo>
                    <a:pt x="325602" y="168412"/>
                    <a:pt x="186349" y="17856"/>
                    <a:pt x="7952" y="0"/>
                  </a:cubicBezTo>
                  <a:close/>
                </a:path>
              </a:pathLst>
            </a:custGeom>
            <a:solidFill>
              <a:srgbClr val="005A1E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4449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88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  <p:sldLayoutId id="2147483779" r:id="rId38"/>
    <p:sldLayoutId id="2147483780" r:id="rId39"/>
    <p:sldLayoutId id="2147483781" r:id="rId40"/>
    <p:sldLayoutId id="2147483782" r:id="rId41"/>
    <p:sldLayoutId id="2147483783" r:id="rId42"/>
    <p:sldLayoutId id="2147483784" r:id="rId43"/>
    <p:sldLayoutId id="2147483785" r:id="rId44"/>
    <p:sldLayoutId id="2147483786" r:id="rId45"/>
    <p:sldLayoutId id="2147483787" r:id="rId46"/>
    <p:sldLayoutId id="2147483745" r:id="rId4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tabLst/>
        <a:defRPr sz="2400" kern="1200" spc="-3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-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kyla.fi/fi/kokonaisuudet/voimaa-vanhemmuudesta-hanke-valtakunnallinen/tyoskentelytil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paivi.lindberg@thl.fi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0.xml"/><Relationship Id="rId4" Type="http://schemas.openxmlformats.org/officeDocument/2006/relationships/hyperlink" Target="mailto:paivi.varonen@thl.fi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D22060-6138-8763-F5F6-049539A6DC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76" r="7375" b="-1"/>
          <a:stretch>
            <a:fillRect/>
          </a:stretch>
        </p:blipFill>
        <p:spPr>
          <a:xfrm>
            <a:off x="3433570" y="10"/>
            <a:ext cx="8758429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8C348-42C1-B754-70E1-D712F30D4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85" y="3671398"/>
            <a:ext cx="3089059" cy="2990006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sz="2500" noProof="0"/>
              <a:t>Voimaa vanhemmuudesta -hanke </a:t>
            </a:r>
            <a:br>
              <a:rPr lang="fi-FI" sz="2500" noProof="0"/>
            </a:br>
            <a:br>
              <a:rPr lang="fi-FI" sz="2500" noProof="0"/>
            </a:br>
            <a:r>
              <a:rPr lang="fi-FI" sz="2500"/>
              <a:t>Pilotointi-info</a:t>
            </a:r>
            <a:br>
              <a:rPr lang="fi-FI" sz="2500" noProof="0"/>
            </a:br>
            <a:br>
              <a:rPr lang="fi-FI" sz="2500" noProof="0"/>
            </a:br>
            <a:r>
              <a:rPr lang="fi-FI" sz="2500" noProof="0"/>
              <a:t>Euroopan unionin osarahoittama hanke</a:t>
            </a:r>
          </a:p>
          <a:p>
            <a:endParaRPr lang="fi-FI" sz="2500" noProof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9589610-CFAA-2FF0-7902-1DBFEE84B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" y="1580401"/>
            <a:ext cx="3008376" cy="1929383"/>
          </a:xfrm>
        </p:spPr>
        <p:txBody>
          <a:bodyPr anchor="b">
            <a:normAutofit/>
          </a:bodyPr>
          <a:lstStyle/>
          <a:p>
            <a:r>
              <a:rPr lang="fi-FI" sz="7200" noProof="0"/>
              <a:t>2026-2027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23AC9-9EE7-471E-15BE-3027E4A0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07" y="6269995"/>
            <a:ext cx="639939" cy="2848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1160B98-140E-4345-B1A3-2A7247C42973}" type="slidenum">
              <a:rPr lang="fi-FI" noProof="0" smtClean="0"/>
              <a:pPr>
                <a:spcAft>
                  <a:spcPts val="600"/>
                </a:spcAft>
              </a:pPr>
              <a:t>1</a:t>
            </a:fld>
            <a:endParaRPr lang="fi-FI" noProof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03FE692E-B4AD-07C1-9BCD-CB9D6CF6675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5107635" y="6269995"/>
            <a:ext cx="1972568" cy="284816"/>
          </a:xfrm>
        </p:spPr>
        <p:txBody>
          <a:bodyPr/>
          <a:lstStyle/>
          <a:p>
            <a:pPr>
              <a:spcAft>
                <a:spcPts val="600"/>
              </a:spcAft>
            </a:pPr>
            <a:fld id="{B6171CE6-0F86-4FC3-9615-CC39A4C11FD4}" type="datetime1">
              <a:rPr lang="fi-FI" noProof="0" smtClean="0"/>
              <a:pPr>
                <a:spcAft>
                  <a:spcPts val="600"/>
                </a:spcAft>
              </a:pPr>
              <a:t>16.9.2026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10923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4C41-417A-53B8-324C-39DDECBFF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latin typeface="Work Sans Light"/>
              </a:rPr>
              <a:t>Tervetuloa</a:t>
            </a:r>
            <a:endParaRPr lang="en-US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6677B0-4097-5BC9-89CB-9165B7C0C4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err="1"/>
              <a:t>Voimaa</a:t>
            </a:r>
            <a:r>
              <a:rPr lang="en-US"/>
              <a:t> </a:t>
            </a:r>
            <a:r>
              <a:rPr lang="en-US" err="1"/>
              <a:t>vanhemmuudesta</a:t>
            </a:r>
            <a:r>
              <a:rPr lang="en-US"/>
              <a:t> </a:t>
            </a:r>
            <a:r>
              <a:rPr lang="en-US" err="1"/>
              <a:t>lyhyesti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542E2-2213-1FE2-82BB-8795477B6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790FE-4E6A-A90F-57E1-EE2BDECE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459367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6229-BAA3-6BE2-5754-832003F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Tilaisuuden</a:t>
            </a:r>
            <a:r>
              <a:rPr lang="en-US"/>
              <a:t> </a:t>
            </a:r>
            <a:r>
              <a:rPr lang="en-US" err="1"/>
              <a:t>tarkoitus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3E5A6-70DA-4441-51A0-40F95F325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44" y="1703897"/>
            <a:ext cx="11459302" cy="3944549"/>
          </a:xfrm>
        </p:spPr>
        <p:txBody>
          <a:bodyPr vert="horz" lIns="0" tIns="0" rIns="0" bIns="0" rtlCol="0" anchor="t">
            <a:normAutofit/>
          </a:bodyPr>
          <a:lstStyle/>
          <a:p>
            <a:pPr marL="269875" indent="-269875"/>
            <a:r>
              <a:rPr lang="fi-FI" sz="3200">
                <a:ea typeface="+mn-lt"/>
                <a:cs typeface="+mn-lt"/>
              </a:rPr>
              <a:t>mistä pilotissa on kyse</a:t>
            </a:r>
          </a:p>
          <a:p>
            <a:pPr marL="269875" indent="-269875"/>
            <a:r>
              <a:rPr lang="fi-FI" sz="3200">
                <a:ea typeface="+mn-lt"/>
                <a:cs typeface="+mn-lt"/>
              </a:rPr>
              <a:t>pilotin keskeiset teemat ja kehittämisen painopisteet</a:t>
            </a:r>
            <a:endParaRPr lang="en-US" sz="3200">
              <a:ea typeface="+mn-lt"/>
              <a:cs typeface="+mn-lt"/>
            </a:endParaRPr>
          </a:p>
          <a:p>
            <a:pPr marL="269875" indent="-269875"/>
            <a:r>
              <a:rPr lang="fi-FI" sz="3200">
                <a:ea typeface="+mn-lt"/>
                <a:cs typeface="+mn-lt"/>
              </a:rPr>
              <a:t>mitä osallistuminen edellyttää</a:t>
            </a:r>
            <a:endParaRPr lang="en-US" sz="3200">
              <a:ea typeface="+mn-lt"/>
              <a:cs typeface="+mn-lt"/>
            </a:endParaRPr>
          </a:p>
          <a:p>
            <a:pPr marL="269875" indent="-269875"/>
            <a:r>
              <a:rPr lang="fi-FI" sz="3200">
                <a:ea typeface="+mn-lt"/>
                <a:cs typeface="+mn-lt"/>
              </a:rPr>
              <a:t>miten ilmoittautuminen etenee</a:t>
            </a:r>
            <a:endParaRPr lang="en-US" sz="3200">
              <a:ea typeface="+mn-lt"/>
              <a:cs typeface="+mn-lt"/>
            </a:endParaRPr>
          </a:p>
          <a:p>
            <a:pPr marL="269875" indent="-269875"/>
            <a:r>
              <a:rPr lang="fi-FI" sz="3200">
                <a:ea typeface="+mn-lt"/>
                <a:cs typeface="+mn-lt"/>
              </a:rPr>
              <a:t>mitä tukea osallistujat saavat</a:t>
            </a:r>
            <a:endParaRPr lang="en-US" sz="3200">
              <a:ea typeface="+mn-lt"/>
              <a:cs typeface="+mn-lt"/>
            </a:endParaRPr>
          </a:p>
          <a:p>
            <a:pPr marL="269875" indent="-269875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B87AE-5DA8-6A15-F77A-262BD0867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DF6903-150E-3C4D-70C0-EE295E91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3</a:t>
            </a:fld>
            <a:endParaRPr lang="fi-FI" noProof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FBD87A-13B4-1CD4-4ECB-395A4100BA16}"/>
              </a:ext>
            </a:extLst>
          </p:cNvPr>
          <p:cNvSpPr/>
          <p:nvPr/>
        </p:nvSpPr>
        <p:spPr>
          <a:xfrm>
            <a:off x="8112539" y="3104321"/>
            <a:ext cx="3388138" cy="14555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err="1">
                <a:solidFill>
                  <a:schemeClr val="tx1"/>
                </a:solidFill>
              </a:rPr>
              <a:t>Innokylässä</a:t>
            </a:r>
            <a:r>
              <a:rPr lang="en-US" sz="3200">
                <a:solidFill>
                  <a:schemeClr val="tx1"/>
                </a:solidFill>
              </a:rPr>
              <a:t> </a:t>
            </a:r>
            <a:r>
              <a:rPr lang="en-US" sz="3200" err="1">
                <a:solidFill>
                  <a:schemeClr val="tx1"/>
                </a:solidFill>
              </a:rPr>
              <a:t>tiedotettu</a:t>
            </a:r>
            <a:endParaRPr lang="en-US" sz="3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6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5E89B2DE-0CF4-7FAD-41FB-3CB248077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068" y="1488751"/>
            <a:ext cx="1923087" cy="961544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37553B2-5C10-B0A7-AFA6-AE82055E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21" y="1600549"/>
            <a:ext cx="3021610" cy="85479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018BB39-287A-5A93-C655-4A58BA37A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21" y="2450295"/>
            <a:ext cx="2302026" cy="162255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8DB5B52A-E5C9-331D-0B04-9F57E288D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062" y="2800120"/>
            <a:ext cx="1816459" cy="719961"/>
          </a:xfrm>
          <a:prstGeom prst="rect">
            <a:avLst/>
          </a:prstGeom>
        </p:spPr>
      </p:pic>
      <p:pic>
        <p:nvPicPr>
          <p:cNvPr id="10" name="Kuva 9" descr="Kuva, joka sisältää kohteen kuvakaappaus, Sähkönsininen, Fontti, Grafiikka&#10;&#10;Tekoälyn generoima sisältö voi olla virheellistä.">
            <a:extLst>
              <a:ext uri="{FF2B5EF4-FFF2-40B4-BE49-F238E27FC236}">
                <a16:creationId xmlns:a16="http://schemas.microsoft.com/office/drawing/2014/main" id="{3447D6AC-2917-C665-FCE0-094F18A7D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561" y="4126084"/>
            <a:ext cx="2806320" cy="667653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1C4511E6-E255-E15E-FDB5-1E27D17AE99A}"/>
              </a:ext>
            </a:extLst>
          </p:cNvPr>
          <p:cNvSpPr/>
          <p:nvPr/>
        </p:nvSpPr>
        <p:spPr>
          <a:xfrm>
            <a:off x="86264" y="5840963"/>
            <a:ext cx="3557798" cy="9997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C2321775-2AE0-3CCF-E056-75EEB5D13334}"/>
              </a:ext>
            </a:extLst>
          </p:cNvPr>
          <p:cNvSpPr txBox="1"/>
          <p:nvPr/>
        </p:nvSpPr>
        <p:spPr>
          <a:xfrm>
            <a:off x="940279" y="5287151"/>
            <a:ext cx="11251721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t>Kehittämiskumppaneina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t>: </a:t>
            </a:r>
            <a:br>
              <a:rPr lang="fi-FI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Work Sans Light"/>
              </a:rPr>
            </a:b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t>Väestöliitto, Marttaliitto, Vanhempainliitto, Mannerheimin lastensuojeluliitto, </a:t>
            </a:r>
            <a:br>
              <a:rPr lang="fi-FI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Work Sans Light"/>
              </a:rPr>
            </a:b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t>Keski-Pohjanmaan hyvinvointialue Soite</a:t>
            </a:r>
          </a:p>
          <a:p>
            <a:pPr>
              <a:defRPr/>
            </a:pPr>
            <a:r>
              <a:rPr lang="en-US" b="1" err="1">
                <a:solidFill>
                  <a:srgbClr val="1E1E1E"/>
                </a:solidFill>
                <a:ea typeface="+mn-lt"/>
                <a:cs typeface="+mn-lt"/>
              </a:rPr>
              <a:t>Yhteistyökumppaneita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: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Kirkkohallitus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Suomen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UNICEF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Lapsiystävällinen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kunta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-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työ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, Mieli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ry:n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vanhemmuustyö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Vironkieliset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perheet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1E1E1E"/>
                </a:solidFill>
                <a:ea typeface="+mn-lt"/>
                <a:cs typeface="+mn-lt"/>
              </a:rPr>
              <a:t>Suomessa</a:t>
            </a:r>
            <a:r>
              <a:rPr lang="en-US">
                <a:solidFill>
                  <a:srgbClr val="1E1E1E"/>
                </a:solidFill>
                <a:ea typeface="+mn-lt"/>
                <a:cs typeface="+mn-lt"/>
              </a:rPr>
              <a:t> </a:t>
            </a:r>
            <a:endParaRPr lang="en-US">
              <a:ea typeface="+mn-lt"/>
              <a:cs typeface="+mn-lt"/>
            </a:endParaRPr>
          </a:p>
          <a:p>
            <a:pPr>
              <a:defRPr/>
            </a:pPr>
            <a:endParaRPr lang="fi-FI">
              <a:solidFill>
                <a:srgbClr val="1E1E1E"/>
              </a:solidFill>
              <a:latin typeface="Work Sans Light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69DFA907-BF5F-47E9-E686-01B2B5285A14}"/>
              </a:ext>
            </a:extLst>
          </p:cNvPr>
          <p:cNvSpPr txBox="1">
            <a:spLocks/>
          </p:cNvSpPr>
          <p:nvPr/>
        </p:nvSpPr>
        <p:spPr>
          <a:xfrm>
            <a:off x="365144" y="250791"/>
            <a:ext cx="11447929" cy="146815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spc="-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Ryhmähankkeen osapuolet </a:t>
            </a:r>
            <a:br>
              <a:rPr lang="fi-FI"/>
            </a:br>
            <a:r>
              <a:rPr lang="fi-FI"/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5E96D3-F351-092C-51FD-5F357CD01289}"/>
              </a:ext>
            </a:extLst>
          </p:cNvPr>
          <p:cNvSpPr txBox="1"/>
          <p:nvPr/>
        </p:nvSpPr>
        <p:spPr>
          <a:xfrm>
            <a:off x="8915221" y="4789989"/>
            <a:ext cx="2743200" cy="492443"/>
          </a:xfrm>
          <a:prstGeom prst="rect">
            <a:avLst/>
          </a:prstGeom>
          <a:solidFill>
            <a:srgbClr val="FFE6E6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200 </a:t>
            </a:r>
            <a:r>
              <a:rPr lang="en-US" sz="1600" err="1"/>
              <a:t>sidosryhmän</a:t>
            </a:r>
            <a:r>
              <a:rPr lang="en-US" sz="1600"/>
              <a:t> </a:t>
            </a:r>
            <a:br>
              <a:rPr lang="en-US" sz="1600"/>
            </a:br>
            <a:r>
              <a:rPr lang="en-US" sz="1600" err="1"/>
              <a:t>edustajaa</a:t>
            </a:r>
            <a:r>
              <a:rPr lang="en-US" sz="1600"/>
              <a:t> </a:t>
            </a:r>
            <a:r>
              <a:rPr lang="en-US" sz="1600" err="1"/>
              <a:t>mukana</a:t>
            </a:r>
            <a:r>
              <a:rPr lang="en-US" sz="160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114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BF65A-7A23-E486-150C-71AC9D2A8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D365DE-ADB9-89FB-27B8-5A5DECF6B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7" y="557866"/>
            <a:ext cx="11447929" cy="1468158"/>
          </a:xfrm>
        </p:spPr>
        <p:txBody>
          <a:bodyPr anchor="t">
            <a:normAutofit/>
          </a:bodyPr>
          <a:lstStyle/>
          <a:p>
            <a:r>
              <a:rPr lang="fi-FI" noProof="0"/>
              <a:t>Vanhemmuuden tuen kehittäminen vuosina 2026-2027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94994F-3886-1522-8D08-50B994FB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7" y="2272553"/>
            <a:ext cx="5402491" cy="3375893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269875" indent="-269875">
              <a:lnSpc>
                <a:spcPct val="90000"/>
              </a:lnSpc>
            </a:pPr>
            <a:r>
              <a:rPr lang="fi-FI" noProof="0"/>
              <a:t>Tavoitteena riittävän vanhemmuuden </a:t>
            </a:r>
            <a:r>
              <a:rPr lang="fi-FI"/>
              <a:t>(tuen) </a:t>
            </a:r>
            <a:r>
              <a:rPr lang="fi-FI" noProof="0"/>
              <a:t>kansallinen </a:t>
            </a:r>
            <a:r>
              <a:rPr lang="fi-FI"/>
              <a:t>malli</a:t>
            </a:r>
            <a:endParaRPr lang="fi-FI" noProof="0"/>
          </a:p>
          <a:p>
            <a:pPr marL="269875" indent="-269875">
              <a:lnSpc>
                <a:spcPct val="90000"/>
              </a:lnSpc>
            </a:pPr>
            <a:r>
              <a:rPr lang="fi-FI">
                <a:ea typeface="+mn-lt"/>
                <a:cs typeface="+mn-lt"/>
              </a:rPr>
              <a:t>Edistetään yhdessä riittävän vanhemmuuden tuen toimintakulttuuria</a:t>
            </a:r>
          </a:p>
          <a:p>
            <a:pPr marL="269875" indent="-269875">
              <a:lnSpc>
                <a:spcPct val="90000"/>
              </a:lnSpc>
            </a:pPr>
            <a:r>
              <a:rPr lang="fi-FI" noProof="0"/>
              <a:t>Myönteinen vanhemmuuspuhe yhteiskunnassa</a:t>
            </a:r>
          </a:p>
          <a:p>
            <a:pPr marL="269875" indent="-269875">
              <a:lnSpc>
                <a:spcPct val="90000"/>
              </a:lnSpc>
            </a:pPr>
            <a:r>
              <a:rPr lang="fi-FI" noProof="0"/>
              <a:t>Palveluiden </a:t>
            </a:r>
            <a:r>
              <a:rPr lang="fi-FI"/>
              <a:t>(</a:t>
            </a:r>
            <a:r>
              <a:rPr lang="fi-FI" err="1"/>
              <a:t>so</a:t>
            </a:r>
            <a:r>
              <a:rPr lang="fi-FI"/>
              <a:t>-te-</a:t>
            </a:r>
            <a:r>
              <a:rPr lang="fi-FI" err="1"/>
              <a:t>si</a:t>
            </a:r>
            <a:r>
              <a:rPr lang="fi-FI"/>
              <a:t>) yhteistyön kehittäminen</a:t>
            </a:r>
            <a:r>
              <a:rPr lang="fi-FI" noProof="0"/>
              <a:t> vanhempien näkökulmasta </a:t>
            </a:r>
          </a:p>
          <a:p>
            <a:pPr marL="269875" indent="-269875">
              <a:lnSpc>
                <a:spcPct val="90000"/>
              </a:lnSpc>
            </a:pPr>
            <a:r>
              <a:rPr lang="fi-FI" noProof="0"/>
              <a:t>Vanhempien välisen yhteisöllisyyden ja vertaisuuden vahvistaminen</a:t>
            </a:r>
          </a:p>
          <a:p>
            <a:pPr marL="269875" indent="-269875">
              <a:lnSpc>
                <a:spcPct val="90000"/>
              </a:lnSpc>
            </a:pPr>
            <a:endParaRPr lang="fi-FI" noProof="0"/>
          </a:p>
          <a:p>
            <a:pPr marL="269875" indent="-269875">
              <a:lnSpc>
                <a:spcPct val="90000"/>
              </a:lnSpc>
            </a:pPr>
            <a:endParaRPr lang="fi-FI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83657-A8C9-4504-DF8C-4F2F69C4DB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34" b="3134"/>
          <a:stretch>
            <a:fillRect/>
          </a:stretch>
        </p:blipFill>
        <p:spPr>
          <a:xfrm>
            <a:off x="6105233" y="2272553"/>
            <a:ext cx="5402491" cy="3375893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1CA428-FCB6-09C9-2E4F-0861DD8C39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451" y="6269995"/>
            <a:ext cx="1972568" cy="2848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7519F51-E5C9-4EA5-AD5A-0E73BC02374E}" type="datetime1">
              <a:rPr lang="fi-FI" noProof="0" smtClean="0"/>
              <a:pPr>
                <a:spcAft>
                  <a:spcPts val="600"/>
                </a:spcAft>
              </a:pPr>
              <a:t>16.9.2026</a:t>
            </a:fld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889F654-9534-DCEE-2FAD-0C99A3484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07" y="6269995"/>
            <a:ext cx="639939" cy="2848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1160B98-140E-4345-B1A3-2A7247C42973}" type="slidenum">
              <a:rPr lang="fi-FI" noProof="0" smtClean="0"/>
              <a:pPr>
                <a:spcAft>
                  <a:spcPts val="600"/>
                </a:spcAft>
              </a:pPr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96432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A49166-9E08-AC1C-95C6-1DB993B08E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0" r="20370"/>
          <a:stretch>
            <a:fillRect/>
          </a:stretch>
        </p:blipFill>
        <p:spPr>
          <a:xfrm>
            <a:off x="6096000" y="10"/>
            <a:ext cx="6095999" cy="685799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036D77C-6FBB-30E9-68A0-9B291A4A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92" y="-193248"/>
            <a:ext cx="5242707" cy="967575"/>
          </a:xfrm>
        </p:spPr>
        <p:txBody>
          <a:bodyPr anchor="b">
            <a:normAutofit/>
          </a:bodyPr>
          <a:lstStyle/>
          <a:p>
            <a:r>
              <a:rPr lang="fi-FI" sz="4600" noProof="0"/>
              <a:t>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87479B-3D8E-1295-20CD-29615D572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44411" y="951366"/>
            <a:ext cx="3874053" cy="5254825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269875" indent="-269875"/>
            <a:r>
              <a:rPr lang="fi-FI" b="1" noProof="0"/>
              <a:t>Yhteiskunta</a:t>
            </a:r>
            <a:r>
              <a:rPr lang="fi-FI" noProof="0"/>
              <a:t>: </a:t>
            </a:r>
            <a:r>
              <a:rPr lang="fi-FI" noProof="0">
                <a:ea typeface="+mn-lt"/>
                <a:cs typeface="+mn-lt"/>
              </a:rPr>
              <a:t>korostaa vanhemmuuden merkitystä lasten ja nuorten hyvinvointiin ja oppimiseen sekä nostaa riittävän hyvä vanhemmuus yhteiskunnalliseen keskusteluun.  </a:t>
            </a:r>
          </a:p>
          <a:p>
            <a:pPr marL="269875" indent="-269875"/>
            <a:r>
              <a:rPr lang="fi-FI" b="1" noProof="0"/>
              <a:t>Palvelut</a:t>
            </a:r>
            <a:r>
              <a:rPr lang="fi-FI" noProof="0"/>
              <a:t>: </a:t>
            </a:r>
            <a:r>
              <a:rPr lang="fi-FI" noProof="0">
                <a:ea typeface="+mn-lt"/>
                <a:cs typeface="+mn-lt"/>
              </a:rPr>
              <a:t>Vahvistaa ammattilaisten osaamista vanhemmuuden tukemisessa, kehittää johtamisen rakenteita ja edistää ekosysteemistä yhteistyötä hyvinvointialueiden ja kuntien välillä.  </a:t>
            </a:r>
          </a:p>
          <a:p>
            <a:pPr marL="269875" indent="-269875"/>
            <a:r>
              <a:rPr lang="fi-FI" b="1" noProof="0"/>
              <a:t>Vanhemmat</a:t>
            </a:r>
            <a:r>
              <a:rPr lang="fi-FI" noProof="0"/>
              <a:t>: </a:t>
            </a:r>
            <a:r>
              <a:rPr lang="fi-FI" noProof="0">
                <a:ea typeface="+mn-lt"/>
                <a:cs typeface="+mn-lt"/>
              </a:rPr>
              <a:t>Yhdistää palvelut vanhempien tarpeiden mukaisesti. Vahvistaa perheiden yhteisöllisyyttä ja vertaisuutta sekä luoda tiloja kohtaamiselle.</a:t>
            </a:r>
            <a:r>
              <a:rPr lang="fi-FI" sz="2200" noProof="0">
                <a:ea typeface="+mn-lt"/>
                <a:cs typeface="+mn-lt"/>
              </a:rPr>
              <a:t> </a:t>
            </a:r>
            <a:r>
              <a:rPr lang="fi-FI" sz="2200" noProof="0"/>
              <a:t> </a:t>
            </a:r>
          </a:p>
          <a:p>
            <a:pPr marL="269875" indent="-269875">
              <a:lnSpc>
                <a:spcPct val="90000"/>
              </a:lnSpc>
            </a:pPr>
            <a:endParaRPr lang="fi-FI" sz="2200" noProof="0"/>
          </a:p>
          <a:p>
            <a:pPr marL="269875" indent="-269875">
              <a:lnSpc>
                <a:spcPct val="90000"/>
              </a:lnSpc>
            </a:pPr>
            <a:endParaRPr lang="fi-FI" sz="2200" noProof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9B5C09E-0C3B-51B1-E8BA-C2C6B3B722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78119" y="0"/>
            <a:ext cx="4409464" cy="1535946"/>
          </a:xfrm>
        </p:spPr>
        <p:txBody>
          <a:bodyPr vert="horz" lIns="180000" tIns="180000" rIns="72000" bIns="0" rtlCol="0" anchor="t">
            <a:normAutofit fontScale="92500" lnSpcReduction="10000"/>
          </a:bodyPr>
          <a:lstStyle/>
          <a:p>
            <a:r>
              <a:rPr lang="fi-FI" noProof="0"/>
              <a:t>Mitä vanhemmuuden tuki </a:t>
            </a:r>
            <a:r>
              <a:rPr lang="fi-FI"/>
              <a:t>on</a:t>
            </a:r>
            <a:r>
              <a:rPr lang="fi-FI" noProof="0"/>
              <a:t> tulevaisuudessa</a:t>
            </a:r>
            <a:r>
              <a:rPr lang="fi-FI"/>
              <a:t>, vastaako tämän päivän vanhempien tarpeisiin?</a:t>
            </a:r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E1F726-33E9-5E99-2D11-5395B2881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451" y="6269995"/>
            <a:ext cx="1972568" cy="2848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7519F51-E5C9-4EA5-AD5A-0E73BC02374E}" type="datetime1">
              <a:rPr lang="fi-FI" noProof="0" smtClean="0"/>
              <a:pPr>
                <a:spcAft>
                  <a:spcPts val="600"/>
                </a:spcAft>
              </a:pPr>
              <a:t>16.9.2026</a:t>
            </a:fld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8ED728C-78F6-E65A-87E6-7595AEA6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07" y="6269995"/>
            <a:ext cx="639939" cy="2848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1160B98-140E-4345-B1A3-2A7247C42973}" type="slidenum">
              <a:rPr lang="fi-FI" noProof="0" smtClean="0"/>
              <a:pPr>
                <a:spcAft>
                  <a:spcPts val="600"/>
                </a:spcAft>
              </a:pPr>
              <a:t>6</a:t>
            </a:fld>
            <a:endParaRPr lang="fi-FI" noProof="0"/>
          </a:p>
        </p:txBody>
      </p:sp>
      <p:graphicFrame>
        <p:nvGraphicFramePr>
          <p:cNvPr id="9" name="Kaaviokuva 2">
            <a:extLst>
              <a:ext uri="{FF2B5EF4-FFF2-40B4-BE49-F238E27FC236}">
                <a16:creationId xmlns:a16="http://schemas.microsoft.com/office/drawing/2014/main" id="{A7C40A18-D053-E345-DF8A-E5543E7E92BA}"/>
              </a:ext>
            </a:extLst>
          </p:cNvPr>
          <p:cNvGraphicFramePr/>
          <p:nvPr/>
        </p:nvGraphicFramePr>
        <p:xfrm>
          <a:off x="-611434" y="959836"/>
          <a:ext cx="3109343" cy="4309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37815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325D1-1E71-9647-6D4E-35BCFA4C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7" y="557866"/>
            <a:ext cx="11447929" cy="758870"/>
          </a:xfrm>
        </p:spPr>
        <p:txBody>
          <a:bodyPr/>
          <a:lstStyle/>
          <a:p>
            <a:r>
              <a:rPr lang="fi-FI" noProof="0"/>
              <a:t>Toteutus vaiheittain 2026-2027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45ADEA-2AC4-3C58-F588-C1CA7DB6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8BA6B31-87E6-C775-FCC8-ECF531F4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7</a:t>
            </a:fld>
            <a:endParaRPr lang="fi-FI" noProof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0FF670E-0AA4-702D-6E0D-7FDA7F5A2B13}"/>
              </a:ext>
            </a:extLst>
          </p:cNvPr>
          <p:cNvSpPr/>
          <p:nvPr/>
        </p:nvSpPr>
        <p:spPr>
          <a:xfrm>
            <a:off x="628542" y="1172828"/>
            <a:ext cx="9915577" cy="559003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332629-7321-61D7-3A4D-2AFD32BFE874}"/>
              </a:ext>
            </a:extLst>
          </p:cNvPr>
          <p:cNvSpPr/>
          <p:nvPr/>
        </p:nvSpPr>
        <p:spPr>
          <a:xfrm>
            <a:off x="366631" y="2668116"/>
            <a:ext cx="1994039" cy="20791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700">
                <a:solidFill>
                  <a:schemeClr val="tx1"/>
                </a:solidFill>
              </a:rPr>
              <a:t>Kokeiluohjelma 2026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94EC5C-AAB7-EC24-D852-68BF1B6BC84D}"/>
              </a:ext>
            </a:extLst>
          </p:cNvPr>
          <p:cNvSpPr/>
          <p:nvPr/>
        </p:nvSpPr>
        <p:spPr>
          <a:xfrm>
            <a:off x="2609087" y="2677885"/>
            <a:ext cx="1981200" cy="20791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700">
                <a:solidFill>
                  <a:schemeClr val="tx1"/>
                </a:solidFill>
              </a:rPr>
              <a:t>Pilotointivaihe 2027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564E2F4-14AB-A9C6-877A-AF98F8F8E435}"/>
              </a:ext>
            </a:extLst>
          </p:cNvPr>
          <p:cNvSpPr/>
          <p:nvPr/>
        </p:nvSpPr>
        <p:spPr>
          <a:xfrm>
            <a:off x="4905973" y="2666998"/>
            <a:ext cx="2013857" cy="20791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660">
                <a:solidFill>
                  <a:schemeClr val="tx1"/>
                </a:solidFill>
              </a:rPr>
              <a:t>Tuotteistaminen 2027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97D5836-BA61-FAA6-618A-E731E034BD5A}"/>
              </a:ext>
            </a:extLst>
          </p:cNvPr>
          <p:cNvSpPr/>
          <p:nvPr/>
        </p:nvSpPr>
        <p:spPr>
          <a:xfrm>
            <a:off x="627887" y="4952999"/>
            <a:ext cx="6313713" cy="3156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/>
              <a:t>Iteroituva arviointitutkimus</a:t>
            </a:r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B266BB36-9D39-3923-EF71-221061138759}"/>
              </a:ext>
            </a:extLst>
          </p:cNvPr>
          <p:cNvSpPr/>
          <p:nvPr/>
        </p:nvSpPr>
        <p:spPr>
          <a:xfrm>
            <a:off x="8991169" y="2779368"/>
            <a:ext cx="2841170" cy="203050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noProof="1">
                <a:solidFill>
                  <a:srgbClr val="1E1E1E"/>
                </a:solidFill>
              </a:rPr>
              <a:t>Riittävän vanhemmuuden tuen kansallinen </a:t>
            </a:r>
            <a:br>
              <a:rPr lang="en-US" noProof="1"/>
            </a:br>
            <a:r>
              <a:rPr lang="en-US" noProof="1">
                <a:solidFill>
                  <a:srgbClr val="1E1E1E"/>
                </a:solidFill>
              </a:rPr>
              <a:t>malli</a:t>
            </a: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63853E3D-C164-8419-0601-44D1C8DF1895}"/>
              </a:ext>
            </a:extLst>
          </p:cNvPr>
          <p:cNvSpPr/>
          <p:nvPr/>
        </p:nvSpPr>
        <p:spPr>
          <a:xfrm>
            <a:off x="604302" y="2026025"/>
            <a:ext cx="6130472" cy="4799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Mukaan hyvinvointialueita, kuntia, järjestöt </a:t>
            </a:r>
            <a:br>
              <a:rPr lang="fi-FI" sz="1400">
                <a:solidFill>
                  <a:schemeClr val="tx1"/>
                </a:solidFill>
              </a:rPr>
            </a:br>
            <a:r>
              <a:rPr lang="fi-FI" sz="1400">
                <a:solidFill>
                  <a:schemeClr val="tx1"/>
                </a:solidFill>
              </a:rPr>
              <a:t>ja muut sidosryhmät</a:t>
            </a:r>
          </a:p>
        </p:txBody>
      </p:sp>
      <p:sp>
        <p:nvSpPr>
          <p:cNvPr id="15" name="Rectangle: Rounded Corners 11">
            <a:extLst>
              <a:ext uri="{FF2B5EF4-FFF2-40B4-BE49-F238E27FC236}">
                <a16:creationId xmlns:a16="http://schemas.microsoft.com/office/drawing/2014/main" id="{51E0CAFE-2E4C-202D-23B9-EE4BDE75CA76}"/>
              </a:ext>
            </a:extLst>
          </p:cNvPr>
          <p:cNvSpPr/>
          <p:nvPr/>
        </p:nvSpPr>
        <p:spPr>
          <a:xfrm>
            <a:off x="606117" y="5431969"/>
            <a:ext cx="10570028" cy="31551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>
                <a:solidFill>
                  <a:schemeClr val="tx1"/>
                </a:solidFill>
              </a:rPr>
              <a:t>Vaikuttaminen ja viestintä kaikissa vaiheissa ja tekemisessä</a:t>
            </a:r>
          </a:p>
        </p:txBody>
      </p:sp>
      <p:sp>
        <p:nvSpPr>
          <p:cNvPr id="16" name="Rectangle: Rounded Corners 12">
            <a:extLst>
              <a:ext uri="{FF2B5EF4-FFF2-40B4-BE49-F238E27FC236}">
                <a16:creationId xmlns:a16="http://schemas.microsoft.com/office/drawing/2014/main" id="{24301171-82C0-BFF7-011F-EEF10B15C38D}"/>
              </a:ext>
            </a:extLst>
          </p:cNvPr>
          <p:cNvSpPr/>
          <p:nvPr/>
        </p:nvSpPr>
        <p:spPr>
          <a:xfrm>
            <a:off x="362701" y="4131132"/>
            <a:ext cx="1809408" cy="15973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>
                <a:solidFill>
                  <a:schemeClr val="tx1"/>
                </a:solidFill>
              </a:rPr>
              <a:t>Turku ja </a:t>
            </a:r>
            <a:r>
              <a:rPr lang="en-US" sz="1050" b="1" err="1">
                <a:solidFill>
                  <a:schemeClr val="tx1"/>
                </a:solidFill>
              </a:rPr>
              <a:t>Varha</a:t>
            </a:r>
            <a:r>
              <a:rPr lang="en-US" sz="1050" b="1">
                <a:solidFill>
                  <a:schemeClr val="tx1"/>
                </a:solidFill>
              </a:rPr>
              <a:t>:</a:t>
            </a:r>
            <a:br>
              <a:rPr lang="en-US" sz="1050"/>
            </a:br>
            <a:r>
              <a:rPr lang="en-US" sz="1050" noProof="1">
                <a:solidFill>
                  <a:schemeClr val="tx1"/>
                </a:solidFill>
                <a:ea typeface="+mn-lt"/>
                <a:cs typeface="+mn-lt"/>
              </a:rPr>
              <a:t>1. Varhaisen tuen työpaketti </a:t>
            </a:r>
          </a:p>
          <a:p>
            <a:r>
              <a:rPr lang="en-US" sz="1050" noProof="1">
                <a:solidFill>
                  <a:schemeClr val="tx1"/>
                </a:solidFill>
                <a:ea typeface="+mn-lt"/>
                <a:cs typeface="+mn-lt"/>
              </a:rPr>
              <a:t>2. Osallisuuden työpaketti </a:t>
            </a:r>
          </a:p>
          <a:p>
            <a:r>
              <a:rPr lang="en-US" sz="1050" noProof="1">
                <a:solidFill>
                  <a:schemeClr val="tx1"/>
                </a:solidFill>
                <a:ea typeface="+mn-lt"/>
                <a:cs typeface="+mn-lt"/>
              </a:rPr>
              <a:t>3. Yhteisövaikuttavuuden työpaketti</a:t>
            </a:r>
          </a:p>
          <a:p>
            <a:r>
              <a:rPr lang="en-US" sz="1050" noProof="1">
                <a:solidFill>
                  <a:schemeClr val="tx1"/>
                </a:solidFill>
                <a:ea typeface="+mn-lt"/>
                <a:cs typeface="+mn-lt"/>
              </a:rPr>
              <a:t>4. Koulu alustana </a:t>
            </a:r>
          </a:p>
        </p:txBody>
      </p:sp>
      <p:sp>
        <p:nvSpPr>
          <p:cNvPr id="3" name="Rectangle: Rounded Corners 12">
            <a:extLst>
              <a:ext uri="{FF2B5EF4-FFF2-40B4-BE49-F238E27FC236}">
                <a16:creationId xmlns:a16="http://schemas.microsoft.com/office/drawing/2014/main" id="{ED364735-4970-1E7A-5C83-0190935DDA7C}"/>
              </a:ext>
            </a:extLst>
          </p:cNvPr>
          <p:cNvSpPr/>
          <p:nvPr/>
        </p:nvSpPr>
        <p:spPr>
          <a:xfrm>
            <a:off x="2648700" y="4185560"/>
            <a:ext cx="1900122" cy="6267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/>
                </a:solidFill>
                <a:ea typeface="+mn-lt"/>
                <a:cs typeface="+mn-lt"/>
              </a:rPr>
              <a:t>Turku ja Varha mukana (tuki ja laajentuminen alueella)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: Rounded Corners 11">
            <a:extLst>
              <a:ext uri="{FF2B5EF4-FFF2-40B4-BE49-F238E27FC236}">
                <a16:creationId xmlns:a16="http://schemas.microsoft.com/office/drawing/2014/main" id="{96F1A19D-D0AD-A443-9672-A7607F159470}"/>
              </a:ext>
            </a:extLst>
          </p:cNvPr>
          <p:cNvSpPr/>
          <p:nvPr/>
        </p:nvSpPr>
        <p:spPr>
          <a:xfrm>
            <a:off x="627047" y="1480114"/>
            <a:ext cx="10713845" cy="42309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Riittävän vanhemmuuden tuen kansallinen mallia kehitetään jokaisessa hankkeen vaiheessa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6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E7D0-B748-538F-C7B8-FD18CD0F63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latin typeface="Work Sans Light"/>
              </a:rPr>
              <a:t>Pilotin</a:t>
            </a:r>
            <a:r>
              <a:rPr lang="en-US">
                <a:latin typeface="Work Sans Light"/>
              </a:rPr>
              <a:t> </a:t>
            </a:r>
            <a:r>
              <a:rPr lang="en-US" err="1">
                <a:latin typeface="Work Sans Light"/>
              </a:rPr>
              <a:t>teemat</a:t>
            </a:r>
            <a:r>
              <a:rPr lang="en-US">
                <a:latin typeface="Work Sans Light"/>
              </a:rPr>
              <a:t> ja </a:t>
            </a:r>
            <a:r>
              <a:rPr lang="en-US" err="1">
                <a:latin typeface="Work Sans Light"/>
              </a:rPr>
              <a:t>tavoitteet</a:t>
            </a:r>
            <a:endParaRPr lang="en-US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4DF9D-520B-9D05-E92B-9B296EB4AE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Päivi Lindberg, </a:t>
            </a:r>
            <a:r>
              <a:rPr lang="en-US" err="1"/>
              <a:t>johtava</a:t>
            </a:r>
            <a:r>
              <a:rPr lang="en-US"/>
              <a:t> </a:t>
            </a:r>
            <a:r>
              <a:rPr lang="en-US" err="1"/>
              <a:t>asiantuntija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19711-F2C8-0A4C-C15A-E916DD7E3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3BBC-5B5D-C933-167D-79E2B753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8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3765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AD522-17F6-F7D5-66C2-C2C45D6CB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A125F16C-EE80-2B1D-3492-2337E0AA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39" y="303189"/>
            <a:ext cx="5231502" cy="1297011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 sz="4000" kern="1200" spc="-200" baseline="0">
                <a:latin typeface="+mj-lt"/>
                <a:ea typeface="+mj-ea"/>
                <a:cs typeface="+mj-cs"/>
              </a:rPr>
              <a:t>Mikä pilotti ja miksi mukaan?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436C7C-874E-C3BB-6C92-85C124931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5619" y="2023110"/>
            <a:ext cx="5232400" cy="2811780"/>
          </a:xfrm>
        </p:spPr>
        <p:txBody>
          <a:bodyPr vert="horz" lIns="0" tIns="0" rIns="0" bIns="0" rtlCol="0" anchor="t">
            <a:noAutofit/>
          </a:bodyPr>
          <a:lstStyle/>
          <a:p>
            <a:pPr marL="269875" indent="-269875"/>
            <a:r>
              <a:rPr lang="fi-FI"/>
              <a:t>Pilotissa alueet pääsevät testaamaan ja kehittämään </a:t>
            </a:r>
            <a:r>
              <a:rPr lang="fi-FI" b="1"/>
              <a:t>riittävän vanhemmuuden tuen mallia </a:t>
            </a:r>
            <a:r>
              <a:rPr lang="fi-FI"/>
              <a:t>omien tavoitteidensa ja valitsemansa teeman pohjalta. </a:t>
            </a:r>
            <a:endParaRPr lang="en-US"/>
          </a:p>
          <a:p>
            <a:pPr marL="269875" indent="-269875"/>
            <a:r>
              <a:rPr lang="fi-FI"/>
              <a:t>Kehittämisen ytimessä ovat vanhempien tarpeet, näkemykset ja osallisuus, jotta syntyvä malli palvelee aidosti perheitä ja vanhempia arjessa.</a:t>
            </a:r>
            <a:endParaRPr lang="fi-FI" sz="2200"/>
          </a:p>
        </p:txBody>
      </p:sp>
      <p:pic>
        <p:nvPicPr>
          <p:cNvPr id="17" name="Kuvan paikkamerkki 8" descr="Kuva, joka sisältää kohteen henkilö, Ihmisen kasvot, vastasyntynyt, vauva&#10;&#10;Tekoälyn generoima sisältö voi olla virheellistä.">
            <a:extLst>
              <a:ext uri="{FF2B5EF4-FFF2-40B4-BE49-F238E27FC236}">
                <a16:creationId xmlns:a16="http://schemas.microsoft.com/office/drawing/2014/main" id="{8204D31E-0D96-8CC2-9204-7E453E1D7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2"/>
          <a:stretch/>
        </p:blipFill>
        <p:spPr>
          <a:xfrm>
            <a:off x="6101410" y="0"/>
            <a:ext cx="6085179" cy="6858000"/>
          </a:xfrm>
          <a:prstGeom prst="rect">
            <a:avLst/>
          </a:prstGeom>
          <a:noFill/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AB8197E-2B23-0CA5-2626-703D3BFE0B4D}"/>
              </a:ext>
            </a:extLst>
          </p:cNvPr>
          <p:cNvSpPr txBox="1">
            <a:spLocks/>
          </p:cNvSpPr>
          <p:nvPr/>
        </p:nvSpPr>
        <p:spPr>
          <a:xfrm>
            <a:off x="6096000" y="3812208"/>
            <a:ext cx="3043583" cy="3045791"/>
          </a:xfrm>
          <a:prstGeom prst="rect">
            <a:avLst/>
          </a:prstGeom>
          <a:solidFill>
            <a:srgbClr val="FFE1FF"/>
          </a:solidFill>
        </p:spPr>
        <p:txBody>
          <a:bodyPr vert="horz" lIns="180000" tIns="180000" rIns="72000" bIns="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/>
              <a:defRPr sz="2800" kern="1200" spc="-7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Kehitä paikallisesti,  vaikuta kansallisesti. </a:t>
            </a:r>
            <a:endParaRPr lang="fi-FI" kern="1200" spc="-70" baseline="0">
              <a:latin typeface="+mn-lt"/>
              <a:ea typeface="+mn-ea"/>
              <a:cs typeface="+mn-cs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A631ADF8-0A20-55C8-3949-5200A9583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451" y="6160068"/>
            <a:ext cx="1972568" cy="284816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7519F51-E5C9-4EA5-AD5A-0E73BC02374E}" type="datetime1">
              <a:rPr lang="fi-FI" smtClean="0"/>
              <a:pPr>
                <a:spcAft>
                  <a:spcPts val="600"/>
                </a:spcAft>
              </a:pPr>
              <a:t>16.9.2026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CBFB91E-0DE2-1D2D-C08C-DCC056E49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07" y="6269995"/>
            <a:ext cx="639939" cy="284816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31160B98-140E-4345-B1A3-2A7247C42973}" type="slidenum">
              <a:rPr lang="fi-FI" smtClean="0"/>
              <a:pPr>
                <a:spcAft>
                  <a:spcPts val="600"/>
                </a:spcAft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856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E03C8A-5AC4-ABF9-3A5C-7CC886DE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Voimaa vanhemmuudesta periaatteet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745D07-B28F-EEFD-EDB3-13891A2D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71" y="1741053"/>
            <a:ext cx="11447929" cy="3375893"/>
          </a:xfrm>
        </p:spPr>
        <p:txBody>
          <a:bodyPr>
            <a:normAutofit fontScale="92500" lnSpcReduction="10000"/>
          </a:bodyPr>
          <a:lstStyle/>
          <a:p>
            <a:r>
              <a:rPr lang="fi-FI"/>
              <a:t>Dialoginen toiminta: kunnioittava ja arvostava kohtaaminen, aito kuuleminen, dialogisten tilojen rakentaminen</a:t>
            </a:r>
          </a:p>
          <a:p>
            <a:r>
              <a:rPr lang="fi-FI"/>
              <a:t>Avoimesti yhdessä: vuorovaikutus, tiedonvaihto, viestintä</a:t>
            </a:r>
          </a:p>
          <a:p>
            <a:r>
              <a:rPr lang="fi-FI"/>
              <a:t>Kiinnostus ja arvostus muiden ammattilaisten työtä kohtaan</a:t>
            </a:r>
          </a:p>
          <a:p>
            <a:r>
              <a:rPr lang="fi-FI"/>
              <a:t>Yhdenvertaisuus: jokainen vanhempi on kasvatustehtävässään ainutlaatuinen.</a:t>
            </a:r>
          </a:p>
          <a:p>
            <a:r>
              <a:rPr lang="fi-FI"/>
              <a:t>Osallisuus</a:t>
            </a:r>
          </a:p>
          <a:p>
            <a:r>
              <a:rPr lang="fi-FI"/>
              <a:t>Halu oppia yhdessä</a:t>
            </a:r>
          </a:p>
          <a:p>
            <a:r>
              <a:rPr lang="fi-FI"/>
              <a:t>Vanhemmuus voimaannuttaa: suhde, ei tekoja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A911DC6-9422-88F3-CC74-DCCD2768D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3909ADF-EFBF-817C-4EA4-74F0B60F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10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264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75160-54A4-3E25-2CAD-4C9968D5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985F8E-501F-EDBB-8BA4-F1745FAE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90" y="303189"/>
            <a:ext cx="11447929" cy="694862"/>
          </a:xfrm>
        </p:spPr>
        <p:txBody>
          <a:bodyPr>
            <a:normAutofit/>
          </a:bodyPr>
          <a:lstStyle/>
          <a:p>
            <a:r>
              <a:rPr lang="fi-FI" sz="4800"/>
              <a:t>Pilotin mahdollisia teemoja</a:t>
            </a:r>
            <a:endParaRPr lang="fi-FI" sz="4500" noProof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1DF17A6-2BA3-8473-D2F0-3C5DB136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FDCF7E-D6E4-477D-A5E7-E03E473A7D52}" type="datetime1">
              <a:rPr kumimoji="0" lang="fi-FI" sz="1600" b="0" i="0" u="none" strike="noStrike" kern="1200" cap="none" spc="-40" normalizeH="0" baseline="0" noProof="0" smtClean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16.9.2026</a:t>
            </a:fld>
            <a:endParaRPr kumimoji="0" lang="fi-FI" sz="1600" b="0" i="0" u="none" strike="noStrike" kern="1200" cap="none" spc="-4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Work Sans Ligh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E49450C-3D4A-7047-9037-A70A803A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160B98-140E-4345-B1A3-2A7247C42973}" type="slidenum">
              <a:rPr kumimoji="0" lang="fi-FI" sz="1600" b="0" i="0" u="none" strike="noStrike" kern="1200" cap="none" spc="-40" normalizeH="0" baseline="0" noProof="0" smtClean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Work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600" b="0" i="0" u="none" strike="noStrike" kern="1200" cap="none" spc="-4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Work Sans Light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6BF164-D6D1-FDC7-FFC1-3B4B59594B65}"/>
              </a:ext>
            </a:extLst>
          </p:cNvPr>
          <p:cNvSpPr txBox="1">
            <a:spLocks/>
          </p:cNvSpPr>
          <p:nvPr/>
        </p:nvSpPr>
        <p:spPr>
          <a:xfrm>
            <a:off x="367554" y="1426760"/>
            <a:ext cx="11269275" cy="52150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 sz="24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000"/>
              <a:t>Lähtökohtana on </a:t>
            </a:r>
            <a:r>
              <a:rPr lang="fi-FI" sz="2000" b="1"/>
              <a:t>riittävän vanhemmuuden mallin testiversio </a:t>
            </a:r>
            <a:r>
              <a:rPr lang="fi-FI" sz="2000"/>
              <a:t>ja</a:t>
            </a:r>
            <a:r>
              <a:rPr lang="fi-FI" sz="2000" b="1"/>
              <a:t> </a:t>
            </a:r>
            <a:r>
              <a:rPr lang="fi-FI" sz="2000"/>
              <a:t>tunnistetut alueelliset </a:t>
            </a:r>
            <a:r>
              <a:rPr lang="fi-FI" sz="2000" b="1"/>
              <a:t>kehittämistarpeet </a:t>
            </a:r>
          </a:p>
          <a:p>
            <a:pPr lvl="1"/>
            <a:r>
              <a:rPr lang="fi-FI"/>
              <a:t>Monialainen työ käytännössä</a:t>
            </a:r>
          </a:p>
          <a:p>
            <a:pPr lvl="1"/>
            <a:r>
              <a:rPr lang="fi-FI"/>
              <a:t>Käytännön yhteistyön rakentaminen </a:t>
            </a:r>
          </a:p>
          <a:p>
            <a:pPr lvl="1"/>
            <a:r>
              <a:rPr lang="fi-FI"/>
              <a:t>Perheiden arkeen liittyvät kysymykset</a:t>
            </a:r>
          </a:p>
          <a:p>
            <a:pPr lvl="1"/>
            <a:r>
              <a:rPr lang="fi-FI"/>
              <a:t>Tuki eri ikäisten lasten vanhemmille </a:t>
            </a:r>
          </a:p>
          <a:p>
            <a:pPr lvl="1"/>
            <a:r>
              <a:rPr lang="fi-FI"/>
              <a:t>Tilakokeilut: missä kohdataan, kun rakennetaan yhteistyötä vanhempien kanssa</a:t>
            </a:r>
          </a:p>
          <a:p>
            <a:pPr marL="800100" lvl="1" indent="-342900"/>
            <a:r>
              <a:rPr lang="fi-FI"/>
              <a:t>Viestintä </a:t>
            </a:r>
          </a:p>
          <a:p>
            <a:pPr marL="800100" lvl="1" indent="-342900"/>
            <a:r>
              <a:rPr lang="fi-FI"/>
              <a:t>Mahdollisuus saada vastaus kysymykseen tuetaanko alueella ja kunnassa riittävää vanhemmuutta &gt;&gt; esim. rakentaa suunnitelma vanhempien tuen toteuttamiseksi</a:t>
            </a:r>
          </a:p>
          <a:p>
            <a:endParaRPr lang="fi-FI" sz="2000"/>
          </a:p>
          <a:p>
            <a:endParaRPr lang="fi-FI" sz="20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1" i="0" u="none" strike="noStrike" kern="1200" cap="none" spc="-3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Work Sans Light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466BC13-4FAE-DBE0-1CEC-EA2508FD7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033" y="6182979"/>
            <a:ext cx="1621971" cy="45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768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293BF6-D833-8A53-4371-AF829E084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Pilottiin osallistuminen: </a:t>
            </a:r>
            <a:r>
              <a:rPr lang="fi-FI" err="1"/>
              <a:t>win-win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9E0FDE-7662-8D6F-9199-3429DB98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54" y="1513757"/>
            <a:ext cx="5402491" cy="337589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fi-FI" b="1"/>
              <a:t>Mihin sitoudutaan</a:t>
            </a:r>
          </a:p>
          <a:p>
            <a:pPr marL="269875" indent="-269875">
              <a:buFontTx/>
              <a:buChar char="-"/>
            </a:pPr>
            <a:r>
              <a:rPr lang="fi-FI" sz="2000"/>
              <a:t>Kehittämään riittävän vanhemmuuden tukea havaitun tarpeen näkökulmasta – yhdessä vanhempien kanssa</a:t>
            </a:r>
          </a:p>
          <a:p>
            <a:pPr marL="269875" indent="-269875">
              <a:buFontTx/>
              <a:buChar char="-"/>
            </a:pPr>
            <a:r>
              <a:rPr lang="fi-FI" sz="2000"/>
              <a:t>Pilotoinnin kriteereihin sekä voimaa vanhemmuudesta –hankkeen tavoitteisiin ja periaatteisiin</a:t>
            </a:r>
          </a:p>
          <a:p>
            <a:pPr marL="269875" indent="-269875">
              <a:buFontTx/>
              <a:buChar char="-"/>
            </a:pPr>
            <a:r>
              <a:rPr lang="fi-FI" sz="2000"/>
              <a:t>Osallistumaan kevään työskentelyyn</a:t>
            </a:r>
          </a:p>
          <a:p>
            <a:pPr marL="269875" indent="-269875">
              <a:buFontTx/>
              <a:buChar char="-"/>
            </a:pPr>
            <a:r>
              <a:rPr lang="fi-FI" sz="2000"/>
              <a:t>Testaamaan riittävän vanhemmuuden tuen mallin toimivuutta</a:t>
            </a:r>
          </a:p>
          <a:p>
            <a:pPr marL="269875" indent="-269875">
              <a:buFontTx/>
              <a:buChar char="-"/>
            </a:pPr>
            <a:r>
              <a:rPr lang="fi-FI" sz="2000"/>
              <a:t>Antamaan palautetta työskentelystä</a:t>
            </a:r>
          </a:p>
          <a:p>
            <a:pPr>
              <a:buFontTx/>
              <a:buChar char="-"/>
            </a:pPr>
            <a:endParaRPr lang="fi-FI"/>
          </a:p>
          <a:p>
            <a:pPr>
              <a:buFontTx/>
              <a:buChar char="-"/>
            </a:pPr>
            <a:endParaRPr lang="fi-FI"/>
          </a:p>
          <a:p>
            <a:pPr>
              <a:buFontTx/>
              <a:buChar char="-"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845E386-C6E8-8D0D-E2FE-189A10F86FA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35199" y="1513757"/>
            <a:ext cx="5898210" cy="337589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fi-FI" b="1"/>
              <a:t>Mitä saadaan</a:t>
            </a:r>
          </a:p>
          <a:p>
            <a:pPr marL="269875" indent="-269875">
              <a:buFontTx/>
              <a:buChar char="-"/>
            </a:pPr>
            <a:r>
              <a:rPr lang="fi-FI" sz="2000"/>
              <a:t>Aikataulutettu rakenne kehittämistyölle</a:t>
            </a:r>
          </a:p>
          <a:p>
            <a:pPr marL="269875" indent="-269875">
              <a:buFontTx/>
              <a:buChar char="-"/>
            </a:pPr>
            <a:r>
              <a:rPr lang="fi-FI" sz="2000"/>
              <a:t>Kansallinen reflektiopinta</a:t>
            </a:r>
          </a:p>
          <a:p>
            <a:pPr marL="269875" indent="-269875">
              <a:buFontTx/>
              <a:buChar char="-"/>
            </a:pPr>
            <a:r>
              <a:rPr lang="fi-FI" sz="2000"/>
              <a:t>Viestinnällistä tukea ja näkyvyyttä paikalliselle kehittämistyölle</a:t>
            </a:r>
          </a:p>
          <a:p>
            <a:pPr marL="269875" indent="-269875">
              <a:buFontTx/>
              <a:buChar char="-"/>
            </a:pPr>
            <a:r>
              <a:rPr lang="fi-FI" sz="2000"/>
              <a:t>Palautetta paikallisesta kehittämisestä</a:t>
            </a:r>
          </a:p>
          <a:p>
            <a:pPr marL="269875" indent="-269875">
              <a:buFontTx/>
              <a:buChar char="-"/>
            </a:pPr>
            <a:r>
              <a:rPr lang="fi-FI" sz="2000"/>
              <a:t>Vertaiskehittämistä ja oppimista muiden pilottia toteuttavien kanssa</a:t>
            </a:r>
          </a:p>
          <a:p>
            <a:pPr marL="269875" indent="-269875">
              <a:buFontTx/>
              <a:buChar char="-"/>
            </a:pPr>
            <a:r>
              <a:rPr lang="fi-FI" sz="2000"/>
              <a:t>Ohjausta, keskusteluja, koulutusta sekä räätälöityä tukea</a:t>
            </a:r>
          </a:p>
          <a:p>
            <a:pPr marL="269875" indent="-269875">
              <a:buFontTx/>
              <a:buChar char="-"/>
            </a:pPr>
            <a:r>
              <a:rPr lang="fi-FI" sz="2000"/>
              <a:t>Kokemuksen innostavasta yhteiskehittämisestä</a:t>
            </a:r>
          </a:p>
          <a:p>
            <a:pPr>
              <a:buFontTx/>
              <a:buChar char="-"/>
            </a:pPr>
            <a:endParaRPr lang="fi-FI"/>
          </a:p>
          <a:p>
            <a:pPr>
              <a:buFontTx/>
              <a:buChar char="-"/>
            </a:pPr>
            <a:endParaRPr lang="fi-FI"/>
          </a:p>
          <a:p>
            <a:pPr>
              <a:buFontTx/>
              <a:buChar char="-"/>
            </a:pPr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1CADC40-FF8A-0938-671D-BF4C1DA9E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93A75-1D0C-4BBF-BE8E-1C65555F6618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E30227-5B70-743C-BC2A-102948D1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12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86312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ACC404-71DD-20AB-F08F-C46909A92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35" y="381130"/>
            <a:ext cx="11447929" cy="1468158"/>
          </a:xfrm>
        </p:spPr>
        <p:txBody>
          <a:bodyPr/>
          <a:lstStyle/>
          <a:p>
            <a:r>
              <a:rPr lang="fi-FI"/>
              <a:t>Järjestöt osana pilotointia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8C30F80-2F6D-0A85-4A91-6AD437E0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CF7E-D6E4-477D-A5E7-E03E473A7D52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8297BE7-DD93-04E0-3FCF-E5F8B4CD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13</a:t>
            </a:fld>
            <a:endParaRPr lang="fi-FI" noProof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BFDA0A5-529C-C521-0289-A07242F04D0E}"/>
              </a:ext>
            </a:extLst>
          </p:cNvPr>
          <p:cNvSpPr txBox="1"/>
          <p:nvPr/>
        </p:nvSpPr>
        <p:spPr>
          <a:xfrm>
            <a:off x="702083" y="1428452"/>
            <a:ext cx="11117881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fi-FI" sz="2000"/>
              <a:t>Valtakunnalliset järjestöt osana Voimaa vanhemmuudesta hanketta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Osaamisen hyödyntäminen piloteissa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Järjestöjen roolien nostaminen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Oppiminen järjestöjen roolista myös jatkoa ajatellen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2000"/>
          </a:p>
          <a:p>
            <a:pPr marL="457200" indent="-457200" algn="l">
              <a:buFont typeface="+mj-lt"/>
              <a:buAutoNum type="arabicPeriod"/>
            </a:pPr>
            <a:r>
              <a:rPr lang="fi-FI" sz="2000"/>
              <a:t>Paikalliset järjestöt osana alueellista kehittämistä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Yhteistyö sovitaan paikallisesti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Pilottien aiheiden täsmentyessä voimme myös kansallisesti toimia  siltana järjestöihin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2000"/>
          </a:p>
          <a:p>
            <a:pPr marL="457200" indent="-457200">
              <a:buFont typeface="+mj-lt"/>
              <a:buAutoNum type="arabicPeriod"/>
            </a:pPr>
            <a:r>
              <a:rPr lang="fi-FI" sz="2000"/>
              <a:t>Voimaa vanhemmuudesta –kokonaisuudessa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Viestintä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Sidosryhmärekisteriin liittyminen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/>
              <a:t>Julkiset tilaisuudet </a:t>
            </a:r>
          </a:p>
        </p:txBody>
      </p:sp>
    </p:spTree>
    <p:extLst>
      <p:ext uri="{BB962C8B-B14F-4D97-AF65-F5344CB8AC3E}">
        <p14:creationId xmlns:p14="http://schemas.microsoft.com/office/powerpoint/2010/main" val="79487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31B9-7E2F-C71E-D320-A2DD00FC39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>
                <a:latin typeface="Work Sans Light"/>
              </a:rPr>
              <a:t>Osallistumisen kriteerit, käytännöt &amp; aikataulut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EEE3C-4510-F49C-55C8-A90807200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729" y="5224435"/>
            <a:ext cx="10477035" cy="774349"/>
          </a:xfrm>
        </p:spPr>
        <p:txBody>
          <a:bodyPr/>
          <a:lstStyle/>
          <a:p>
            <a:r>
              <a:rPr lang="en-US"/>
              <a:t>Sofia Hilden, </a:t>
            </a:r>
            <a:r>
              <a:rPr lang="en-US" err="1"/>
              <a:t>erityisasiantuntija</a:t>
            </a:r>
            <a:r>
              <a:rPr lang="en-US"/>
              <a:t>, OPH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F12A4-FE09-B6AC-3A2C-240AC07C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A6BE9-A2A5-3613-D5F9-48E7DF5B6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14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79826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133F3-EF91-F3CB-2899-8B055C9D6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E05F0994-2C34-6390-ECDB-955CB9F36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24" y="522380"/>
            <a:ext cx="11447929" cy="1468158"/>
          </a:xfrm>
        </p:spPr>
        <p:txBody>
          <a:bodyPr/>
          <a:lstStyle/>
          <a:p>
            <a:r>
              <a:rPr lang="fi-FI"/>
              <a:t>Kriteerit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8CEB8F2-F81F-C51E-69DB-B413D2373A92}"/>
              </a:ext>
            </a:extLst>
          </p:cNvPr>
          <p:cNvSpPr txBox="1"/>
          <p:nvPr/>
        </p:nvSpPr>
        <p:spPr>
          <a:xfrm>
            <a:off x="731520" y="733187"/>
            <a:ext cx="938348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4800">
                <a:latin typeface="+mj-lt"/>
              </a:rPr>
              <a:t> </a:t>
            </a: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46A0C32D-665D-C248-41E3-840901CB1070}"/>
              </a:ext>
            </a:extLst>
          </p:cNvPr>
          <p:cNvSpPr/>
          <p:nvPr/>
        </p:nvSpPr>
        <p:spPr>
          <a:xfrm>
            <a:off x="534924" y="1737360"/>
            <a:ext cx="2542032" cy="393192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725D6E6-8866-4160-FCB3-2F6B7FF65735}"/>
              </a:ext>
            </a:extLst>
          </p:cNvPr>
          <p:cNvSpPr txBox="1"/>
          <p:nvPr/>
        </p:nvSpPr>
        <p:spPr>
          <a:xfrm>
            <a:off x="717804" y="2901581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Alue</a:t>
            </a:r>
            <a:endParaRPr lang="en-US" sz="240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C7E09F69-7AB2-1835-2D97-93A713F14315}"/>
              </a:ext>
            </a:extLst>
          </p:cNvPr>
          <p:cNvSpPr txBox="1"/>
          <p:nvPr/>
        </p:nvSpPr>
        <p:spPr>
          <a:xfrm>
            <a:off x="731520" y="3486419"/>
            <a:ext cx="21762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Mukaan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hyvinvointialue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ja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vähintään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yksi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kunta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alueelta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joilla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on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havaittu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vanhempien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tuen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tarve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635BEEBE-4C60-9512-0B97-A642F68CA9C0}"/>
              </a:ext>
            </a:extLst>
          </p:cNvPr>
          <p:cNvSpPr/>
          <p:nvPr/>
        </p:nvSpPr>
        <p:spPr>
          <a:xfrm>
            <a:off x="3273552" y="1737360"/>
            <a:ext cx="2542032" cy="393192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055B1319-8D00-758F-7049-6F59D79BCA79}"/>
              </a:ext>
            </a:extLst>
          </p:cNvPr>
          <p:cNvSpPr/>
          <p:nvPr/>
        </p:nvSpPr>
        <p:spPr>
          <a:xfrm>
            <a:off x="4251960" y="2024701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F90BAB20-9641-491A-B7F1-C48875152F85}"/>
              </a:ext>
            </a:extLst>
          </p:cNvPr>
          <p:cNvSpPr txBox="1"/>
          <p:nvPr/>
        </p:nvSpPr>
        <p:spPr>
          <a:xfrm>
            <a:off x="3529584" y="2901581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err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Yhteistyö</a:t>
            </a:r>
            <a:endParaRPr lang="en-US" sz="2400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732AF2CC-4D47-766A-66FC-A8094841DBB7}"/>
              </a:ext>
            </a:extLst>
          </p:cNvPr>
          <p:cNvSpPr txBox="1"/>
          <p:nvPr/>
        </p:nvSpPr>
        <p:spPr>
          <a:xfrm>
            <a:off x="3468789" y="3462551"/>
            <a:ext cx="2346795" cy="2059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Yhteiskehittäminen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vanhempien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kanssa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sekä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monitoimijaisuus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: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kunta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hyvinvointialue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ja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järjestöt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mukana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/>
          </a:p>
        </p:txBody>
      </p:sp>
      <p:sp>
        <p:nvSpPr>
          <p:cNvPr id="26" name="Shape 12">
            <a:extLst>
              <a:ext uri="{FF2B5EF4-FFF2-40B4-BE49-F238E27FC236}">
                <a16:creationId xmlns:a16="http://schemas.microsoft.com/office/drawing/2014/main" id="{75075E04-2343-4BDE-BB34-201287295E02}"/>
              </a:ext>
            </a:extLst>
          </p:cNvPr>
          <p:cNvSpPr/>
          <p:nvPr/>
        </p:nvSpPr>
        <p:spPr>
          <a:xfrm>
            <a:off x="6058771" y="1737360"/>
            <a:ext cx="2542032" cy="393192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754F8F37-CAB8-696A-282C-8D3DC757D6C5}"/>
              </a:ext>
            </a:extLst>
          </p:cNvPr>
          <p:cNvSpPr/>
          <p:nvPr/>
        </p:nvSpPr>
        <p:spPr>
          <a:xfrm>
            <a:off x="7050024" y="2024701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A7C0B07A-59EB-30D9-A6E3-721126595584}"/>
              </a:ext>
            </a:extLst>
          </p:cNvPr>
          <p:cNvSpPr txBox="1"/>
          <p:nvPr/>
        </p:nvSpPr>
        <p:spPr>
          <a:xfrm>
            <a:off x="6327648" y="2901581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err="1">
                <a:solidFill>
                  <a:srgbClr val="2C5F2D"/>
                </a:solidFill>
                <a:ea typeface="Cambria" pitchFamily="34" charset="-122"/>
              </a:rPr>
              <a:t>Rohkeus</a:t>
            </a:r>
            <a:endParaRPr lang="en-US" sz="2400"/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99B2013B-97B8-46BF-3655-93360B735567}"/>
              </a:ext>
            </a:extLst>
          </p:cNvPr>
          <p:cNvSpPr txBox="1"/>
          <p:nvPr/>
        </p:nvSpPr>
        <p:spPr>
          <a:xfrm>
            <a:off x="6340493" y="3499220"/>
            <a:ext cx="21762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Uteliaisuutta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avoimuutta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ja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rohkeutta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tehdä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asioita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toisin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—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katse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tulevaisuuteen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/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D27D8E46-52CB-9BF3-32A2-35CB556710D1}"/>
              </a:ext>
            </a:extLst>
          </p:cNvPr>
          <p:cNvSpPr/>
          <p:nvPr/>
        </p:nvSpPr>
        <p:spPr>
          <a:xfrm>
            <a:off x="8843990" y="1737360"/>
            <a:ext cx="2542032" cy="393192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8" name="Shape 18">
            <a:extLst>
              <a:ext uri="{FF2B5EF4-FFF2-40B4-BE49-F238E27FC236}">
                <a16:creationId xmlns:a16="http://schemas.microsoft.com/office/drawing/2014/main" id="{86FE57CD-CDC7-9F31-5E94-25F02D205B5D}"/>
              </a:ext>
            </a:extLst>
          </p:cNvPr>
          <p:cNvSpPr/>
          <p:nvPr/>
        </p:nvSpPr>
        <p:spPr>
          <a:xfrm>
            <a:off x="9749246" y="2042423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42" name="Text 20">
            <a:extLst>
              <a:ext uri="{FF2B5EF4-FFF2-40B4-BE49-F238E27FC236}">
                <a16:creationId xmlns:a16="http://schemas.microsoft.com/office/drawing/2014/main" id="{F3C272C4-BBBA-59B0-66BD-16CA929D152C}"/>
              </a:ext>
            </a:extLst>
          </p:cNvPr>
          <p:cNvSpPr txBox="1"/>
          <p:nvPr/>
        </p:nvSpPr>
        <p:spPr>
          <a:xfrm>
            <a:off x="9026870" y="2901581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err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Rakenne</a:t>
            </a:r>
            <a:endParaRPr lang="en-US" sz="240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1BA88DF9-552D-E46E-BA58-F9B65371210B}"/>
              </a:ext>
            </a:extLst>
          </p:cNvPr>
          <p:cNvSpPr txBox="1"/>
          <p:nvPr/>
        </p:nvSpPr>
        <p:spPr>
          <a:xfrm>
            <a:off x="9103941" y="3689189"/>
            <a:ext cx="2176272" cy="1698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Olemassa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oleva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tiimi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tai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ryhmä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pilotoinnin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alustaksi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, ja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nimetyt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yhteyshenkilöt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THL:lle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ja </a:t>
            </a:r>
            <a:r>
              <a:rPr lang="en-US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OPH:lle</a:t>
            </a:r>
            <a:r>
              <a:rPr lang="en-US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/>
          </a:p>
        </p:txBody>
      </p:sp>
      <p:sp>
        <p:nvSpPr>
          <p:cNvPr id="50" name="Shape 8">
            <a:extLst>
              <a:ext uri="{FF2B5EF4-FFF2-40B4-BE49-F238E27FC236}">
                <a16:creationId xmlns:a16="http://schemas.microsoft.com/office/drawing/2014/main" id="{50D940F3-BDA0-1496-165C-B2653CEA0F25}"/>
              </a:ext>
            </a:extLst>
          </p:cNvPr>
          <p:cNvSpPr/>
          <p:nvPr/>
        </p:nvSpPr>
        <p:spPr>
          <a:xfrm>
            <a:off x="1440180" y="2042423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7407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40080" y="1965960"/>
            <a:ext cx="566928" cy="566928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640080" y="19659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/>
          </a:p>
        </p:txBody>
      </p:sp>
      <p:sp>
        <p:nvSpPr>
          <p:cNvPr id="6" name="Shape 4"/>
          <p:cNvSpPr/>
          <p:nvPr/>
        </p:nvSpPr>
        <p:spPr>
          <a:xfrm>
            <a:off x="923544" y="2532888"/>
            <a:ext cx="0" cy="393192"/>
          </a:xfrm>
          <a:prstGeom prst="line">
            <a:avLst/>
          </a:prstGeom>
          <a:noFill/>
          <a:ln w="25400">
            <a:solidFill>
              <a:srgbClr val="6E9B4A"/>
            </a:solidFill>
            <a:prstDash val="dash"/>
          </a:ln>
        </p:spPr>
        <p:txBody>
          <a:bodyPr/>
          <a:lstStyle/>
          <a:p>
            <a:endParaRPr lang="fi-FI"/>
          </a:p>
        </p:txBody>
      </p:sp>
      <p:sp>
        <p:nvSpPr>
          <p:cNvPr id="7" name="Text 5"/>
          <p:cNvSpPr txBox="1"/>
          <p:nvPr/>
        </p:nvSpPr>
        <p:spPr>
          <a:xfrm>
            <a:off x="1508760" y="193852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Pilottiin</a:t>
            </a:r>
            <a:r>
              <a:rPr lang="en-US" sz="2000" b="1">
                <a:solidFill>
                  <a:srgbClr val="2C5F2D"/>
                </a:solidFill>
                <a:ea typeface="Cambria" pitchFamily="34" charset="-122"/>
              </a:rPr>
              <a:t> </a:t>
            </a: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osallistuvat</a:t>
            </a:r>
            <a:r>
              <a:rPr lang="en-US" sz="2000" b="1">
                <a:solidFill>
                  <a:srgbClr val="2C5F2D"/>
                </a:solidFill>
                <a:ea typeface="Cambria" pitchFamily="34" charset="-122"/>
              </a:rPr>
              <a:t> </a:t>
            </a: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tahot</a:t>
            </a:r>
            <a:endParaRPr lang="en-US" sz="2000"/>
          </a:p>
        </p:txBody>
      </p:sp>
      <p:sp>
        <p:nvSpPr>
          <p:cNvPr id="8" name="Text 6"/>
          <p:cNvSpPr txBox="1"/>
          <p:nvPr/>
        </p:nvSpPr>
        <p:spPr>
          <a:xfrm>
            <a:off x="1508760" y="2295144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Sopikaa, mikä hyvinvointialue ja kunnan/kuntien toimijat muodostavat pilotin yhdessä</a:t>
            </a:r>
            <a:r>
              <a:rPr lang="en-US" sz="16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640080" y="2926080"/>
            <a:ext cx="566928" cy="566928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0" name="Text 8"/>
          <p:cNvSpPr txBox="1"/>
          <p:nvPr/>
        </p:nvSpPr>
        <p:spPr>
          <a:xfrm>
            <a:off x="640080" y="2926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/>
          </a:p>
        </p:txBody>
      </p:sp>
      <p:sp>
        <p:nvSpPr>
          <p:cNvPr id="11" name="Shape 9"/>
          <p:cNvSpPr/>
          <p:nvPr/>
        </p:nvSpPr>
        <p:spPr>
          <a:xfrm>
            <a:off x="923544" y="3493008"/>
            <a:ext cx="0" cy="393192"/>
          </a:xfrm>
          <a:prstGeom prst="line">
            <a:avLst/>
          </a:prstGeom>
          <a:noFill/>
          <a:ln w="25400">
            <a:solidFill>
              <a:srgbClr val="6E9B4A"/>
            </a:solidFill>
            <a:prstDash val="dash"/>
          </a:ln>
        </p:spPr>
        <p:txBody>
          <a:bodyPr/>
          <a:lstStyle/>
          <a:p>
            <a:endParaRPr lang="fi-FI"/>
          </a:p>
        </p:txBody>
      </p:sp>
      <p:sp>
        <p:nvSpPr>
          <p:cNvPr id="12" name="Text 10"/>
          <p:cNvSpPr txBox="1"/>
          <p:nvPr/>
        </p:nvSpPr>
        <p:spPr>
          <a:xfrm>
            <a:off x="1508760" y="2898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Yhteyshenkilöiden</a:t>
            </a:r>
            <a:r>
              <a:rPr lang="en-US" sz="2000" b="1">
                <a:solidFill>
                  <a:srgbClr val="2C5F2D"/>
                </a:solidFill>
                <a:ea typeface="Cambria" pitchFamily="34" charset="-122"/>
              </a:rPr>
              <a:t> </a:t>
            </a: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nimeäminen</a:t>
            </a:r>
            <a:endParaRPr lang="en-US" sz="2000"/>
          </a:p>
        </p:txBody>
      </p:sp>
      <p:sp>
        <p:nvSpPr>
          <p:cNvPr id="13" name="Text 11"/>
          <p:cNvSpPr txBox="1"/>
          <p:nvPr/>
        </p:nvSpPr>
        <p:spPr>
          <a:xfrm>
            <a:off x="1508760" y="3255264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Yhteyshenkilöt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pilotista THL:n ja OPH:n suuntaan</a:t>
            </a:r>
            <a:r>
              <a:rPr lang="en-US" sz="16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/>
          </a:p>
        </p:txBody>
      </p:sp>
      <p:sp>
        <p:nvSpPr>
          <p:cNvPr id="14" name="Shape 12"/>
          <p:cNvSpPr/>
          <p:nvPr/>
        </p:nvSpPr>
        <p:spPr>
          <a:xfrm>
            <a:off x="640080" y="3886200"/>
            <a:ext cx="566928" cy="566928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5" name="Text 13"/>
          <p:cNvSpPr txBox="1"/>
          <p:nvPr/>
        </p:nvSpPr>
        <p:spPr>
          <a:xfrm>
            <a:off x="640080" y="3886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923544" y="4453128"/>
            <a:ext cx="0" cy="393192"/>
          </a:xfrm>
          <a:prstGeom prst="line">
            <a:avLst/>
          </a:prstGeom>
          <a:noFill/>
          <a:ln w="25400">
            <a:solidFill>
              <a:srgbClr val="6E9B4A"/>
            </a:solidFill>
            <a:prstDash val="dash"/>
          </a:ln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1508760" y="38587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err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Kehittämiskohteiden</a:t>
            </a:r>
            <a:r>
              <a:rPr lang="en-US" sz="2000" b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err="1">
                <a:solidFill>
                  <a:srgbClr val="2C5F2D"/>
                </a:solidFill>
                <a:ea typeface="Cambria" pitchFamily="34" charset="-122"/>
                <a:cs typeface="Cambria" pitchFamily="34" charset="-120"/>
              </a:rPr>
              <a:t>kuvaus</a:t>
            </a:r>
            <a:endParaRPr lang="en-US" sz="2000"/>
          </a:p>
        </p:txBody>
      </p:sp>
      <p:sp>
        <p:nvSpPr>
          <p:cNvPr id="18" name="Text 16"/>
          <p:cNvSpPr txBox="1"/>
          <p:nvPr/>
        </p:nvSpPr>
        <p:spPr>
          <a:xfrm>
            <a:off x="1508760" y="4215384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Mikä on paikallinen, riittävään vanhemmuuden tukeen liittyvä kehittämiskohde</a:t>
            </a:r>
            <a:r>
              <a:rPr lang="en-US" sz="135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?</a:t>
            </a:r>
            <a:endParaRPr lang="en-US" sz="1350"/>
          </a:p>
        </p:txBody>
      </p:sp>
      <p:sp>
        <p:nvSpPr>
          <p:cNvPr id="19" name="Shape 17"/>
          <p:cNvSpPr/>
          <p:nvPr/>
        </p:nvSpPr>
        <p:spPr>
          <a:xfrm>
            <a:off x="640080" y="4846320"/>
            <a:ext cx="566928" cy="566928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20" name="Text 18"/>
          <p:cNvSpPr txBox="1"/>
          <p:nvPr/>
        </p:nvSpPr>
        <p:spPr>
          <a:xfrm>
            <a:off x="64008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/>
          </a:p>
        </p:txBody>
      </p:sp>
      <p:sp>
        <p:nvSpPr>
          <p:cNvPr id="21" name="Text 19"/>
          <p:cNvSpPr txBox="1"/>
          <p:nvPr/>
        </p:nvSpPr>
        <p:spPr>
          <a:xfrm>
            <a:off x="1508760" y="481888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Pilottiin</a:t>
            </a:r>
            <a:r>
              <a:rPr lang="en-US" sz="2000" b="1">
                <a:solidFill>
                  <a:srgbClr val="2C5F2D"/>
                </a:solidFill>
                <a:ea typeface="Cambria" pitchFamily="34" charset="-122"/>
              </a:rPr>
              <a:t> </a:t>
            </a:r>
            <a:r>
              <a:rPr lang="en-US" sz="2000" b="1" err="1">
                <a:solidFill>
                  <a:srgbClr val="2C5F2D"/>
                </a:solidFill>
                <a:ea typeface="Cambria" pitchFamily="34" charset="-122"/>
              </a:rPr>
              <a:t>ilmoittautuminen</a:t>
            </a:r>
            <a:endParaRPr lang="en-US" sz="2000"/>
          </a:p>
        </p:txBody>
      </p:sp>
      <p:sp>
        <p:nvSpPr>
          <p:cNvPr id="22" name="Text 20"/>
          <p:cNvSpPr txBox="1"/>
          <p:nvPr/>
        </p:nvSpPr>
        <p:spPr>
          <a:xfrm>
            <a:off x="1508760" y="5175504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Lomakkeelle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kevyt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ja ytimekäs tilannekuva alueen (hv-alue + kunta) vanhemmuuden tuesta ja tarpeista</a:t>
            </a:r>
            <a:r>
              <a:rPr lang="en-US" sz="135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C2D933-0DB0-6F3F-2BDF-F1FC97191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146" y="518103"/>
            <a:ext cx="11447929" cy="1468158"/>
          </a:xfrm>
        </p:spPr>
        <p:txBody>
          <a:bodyPr/>
          <a:lstStyle/>
          <a:p>
            <a:r>
              <a:rPr lang="en-US" sz="5400">
                <a:ea typeface="Cambria" pitchFamily="34" charset="-122"/>
                <a:cs typeface="Cambria" pitchFamily="34" charset="-120"/>
              </a:rPr>
              <a:t>Näin </a:t>
            </a:r>
            <a:r>
              <a:rPr lang="en-US" sz="5400" err="1">
                <a:ea typeface="Cambria" pitchFamily="34" charset="-122"/>
                <a:cs typeface="Cambria" pitchFamily="34" charset="-120"/>
              </a:rPr>
              <a:t>mukaan</a:t>
            </a:r>
            <a:r>
              <a:rPr lang="en-US" sz="5400">
                <a:ea typeface="Cambria" pitchFamily="34" charset="-122"/>
                <a:cs typeface="Cambria" pitchFamily="34" charset="-120"/>
              </a:rPr>
              <a:t> </a:t>
            </a:r>
            <a:r>
              <a:rPr lang="en-US" sz="5400" err="1">
                <a:ea typeface="Cambria" pitchFamily="34" charset="-122"/>
                <a:cs typeface="Cambria" pitchFamily="34" charset="-120"/>
              </a:rPr>
              <a:t>pilottiin</a:t>
            </a:r>
            <a:br>
              <a:rPr lang="en-US" sz="5400"/>
            </a:br>
            <a:endParaRPr lang="fi-FI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10">
            <a:extLst>
              <a:ext uri="{FF2B5EF4-FFF2-40B4-BE49-F238E27FC236}">
                <a16:creationId xmlns:a16="http://schemas.microsoft.com/office/drawing/2014/main" id="{41FA03B2-5750-BC44-23E7-D871A3EDCB51}"/>
              </a:ext>
            </a:extLst>
          </p:cNvPr>
          <p:cNvSpPr/>
          <p:nvPr/>
        </p:nvSpPr>
        <p:spPr>
          <a:xfrm>
            <a:off x="8242852" y="1446657"/>
            <a:ext cx="3199340" cy="342900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2" name="Shape 10"/>
          <p:cNvSpPr/>
          <p:nvPr/>
        </p:nvSpPr>
        <p:spPr>
          <a:xfrm>
            <a:off x="4459915" y="1446657"/>
            <a:ext cx="3101917" cy="342900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4" name="Shape 2"/>
          <p:cNvSpPr/>
          <p:nvPr/>
        </p:nvSpPr>
        <p:spPr>
          <a:xfrm>
            <a:off x="749808" y="1459030"/>
            <a:ext cx="2900749" cy="3429000"/>
          </a:xfrm>
          <a:prstGeom prst="roundRect">
            <a:avLst>
              <a:gd name="adj" fmla="val 3597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985805" y="1639874"/>
            <a:ext cx="2410733" cy="61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err="1">
                <a:solidFill>
                  <a:srgbClr val="2C5F2D"/>
                </a:solidFill>
                <a:latin typeface="+mj-lt"/>
                <a:ea typeface="Cambria"/>
              </a:rPr>
              <a:t>Ilmoittautumiseen</a:t>
            </a:r>
            <a:endParaRPr lang="en-US" sz="2000" err="1">
              <a:latin typeface="+mj-lt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966075" y="2275631"/>
            <a:ext cx="262733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Mikä</a:t>
            </a:r>
            <a:r>
              <a:rPr lang="en-US" sz="20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on </a:t>
            </a:r>
            <a:r>
              <a:rPr lang="en-US" sz="20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paikallinen</a:t>
            </a:r>
            <a:r>
              <a:rPr lang="en-US" sz="20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kehittämiskohde</a:t>
            </a:r>
            <a:r>
              <a:rPr lang="en-US" sz="20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? </a:t>
            </a:r>
            <a:r>
              <a:rPr lang="en-US" sz="20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Kirjataan</a:t>
            </a:r>
            <a:r>
              <a:rPr lang="en-US" sz="20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tilannekuva</a:t>
            </a:r>
            <a:r>
              <a:rPr lang="en-US" sz="20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alueen vanhemmuuden tuesta ja tarpeista.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3930683" y="3161157"/>
            <a:ext cx="219456" cy="256032"/>
          </a:xfrm>
          <a:prstGeom prst="chevron">
            <a:avLst/>
          </a:prstGeom>
          <a:solidFill>
            <a:srgbClr val="6E9B4A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9" name="Text 7"/>
          <p:cNvSpPr txBox="1"/>
          <p:nvPr/>
        </p:nvSpPr>
        <p:spPr>
          <a:xfrm>
            <a:off x="8561254" y="1649219"/>
            <a:ext cx="234783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err="1">
                <a:solidFill>
                  <a:srgbClr val="005A1E"/>
                </a:solidFill>
                <a:latin typeface="+mj-lt"/>
                <a:ea typeface="Cambria" pitchFamily="34" charset="-122"/>
              </a:rPr>
              <a:t>Aloituskeskustelut</a:t>
            </a:r>
            <a:endParaRPr lang="en-US" sz="1600">
              <a:solidFill>
                <a:srgbClr val="005A1E"/>
              </a:solidFill>
              <a:latin typeface="+mj-lt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8465243" y="2704743"/>
            <a:ext cx="2900749" cy="1586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>
                <a:ea typeface="Calibri" pitchFamily="34" charset="-122"/>
                <a:cs typeface="Calibri" pitchFamily="34" charset="-120"/>
              </a:rPr>
              <a:t>Jokaisen mukaan tulevan pilotin kanssa käydään keskustelu, jossa suunnitelmaa täsmennetään yhdessä. Ajat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Innokylässä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(7.10.-4.11.)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varaukset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: Päivi Varonen.</a:t>
            </a:r>
            <a:endParaRPr lang="en-US" sz="1900"/>
          </a:p>
        </p:txBody>
      </p:sp>
      <p:sp>
        <p:nvSpPr>
          <p:cNvPr id="11" name="Shape 9"/>
          <p:cNvSpPr/>
          <p:nvPr/>
        </p:nvSpPr>
        <p:spPr>
          <a:xfrm>
            <a:off x="7775140" y="3161157"/>
            <a:ext cx="219456" cy="256032"/>
          </a:xfrm>
          <a:prstGeom prst="chevron">
            <a:avLst/>
          </a:prstGeom>
          <a:solidFill>
            <a:srgbClr val="6E9B4A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4818114" y="1641167"/>
            <a:ext cx="23408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err="1">
                <a:solidFill>
                  <a:srgbClr val="005A1E"/>
                </a:solidFill>
                <a:latin typeface="+mj-lt"/>
                <a:ea typeface="Cambria" pitchFamily="34" charset="-122"/>
                <a:cs typeface="Cambria" pitchFamily="34" charset="-120"/>
              </a:rPr>
              <a:t>Valmistautuminen</a:t>
            </a:r>
            <a:endParaRPr lang="en-US" sz="2000">
              <a:solidFill>
                <a:srgbClr val="005A1E"/>
              </a:solidFill>
              <a:latin typeface="+mj-lt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598144" y="2300067"/>
            <a:ext cx="2995711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 err="1">
                <a:ea typeface="Calibri" pitchFamily="34" charset="-122"/>
                <a:cs typeface="Calibri" pitchFamily="34" charset="-120"/>
              </a:rPr>
              <a:t>Avoimet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kysymykset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mielellään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etukäteen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.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Suositellaan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hyödyntämään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olemassa olevia rakenteita, resursseja ja käynnissä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olevia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err="1">
                <a:ea typeface="Calibri" pitchFamily="34" charset="-122"/>
                <a:cs typeface="Calibri" pitchFamily="34" charset="-120"/>
              </a:rPr>
              <a:t>hankkeita</a:t>
            </a:r>
            <a:r>
              <a:rPr lang="en-US" sz="1900">
                <a:ea typeface="Calibri" pitchFamily="34" charset="-122"/>
                <a:cs typeface="Calibri" pitchFamily="34" charset="-120"/>
              </a:rPr>
              <a:t>.</a:t>
            </a:r>
            <a:endParaRPr lang="en-US" sz="1900"/>
          </a:p>
        </p:txBody>
      </p:sp>
      <p:sp>
        <p:nvSpPr>
          <p:cNvPr id="19" name="Shape 17"/>
          <p:cNvSpPr/>
          <p:nvPr/>
        </p:nvSpPr>
        <p:spPr>
          <a:xfrm>
            <a:off x="465038" y="5002022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E8F0DE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20" name="Text 18"/>
          <p:cNvSpPr txBox="1"/>
          <p:nvPr/>
        </p:nvSpPr>
        <p:spPr>
          <a:xfrm>
            <a:off x="708660" y="4985917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>
                <a:solidFill>
                  <a:srgbClr val="2C5F2D"/>
                </a:solidFill>
                <a:ea typeface="Calibri" pitchFamily="34" charset="-122"/>
                <a:cs typeface="Calibri" pitchFamily="34" charset="-120"/>
              </a:rPr>
              <a:t>Miksi tämä kannattaa: 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prosessi toimii </a:t>
            </a:r>
            <a:r>
              <a:rPr lang="en-US" sz="16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samalla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laadunvarmistuksena</a:t>
            </a:r>
            <a:r>
              <a:rPr lang="en-US" sz="16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, se auttaa arvioimaan, tuetaanko vanhempia riittävästi alueella ja kunnassa. Kriteerit ja materiaalit löytyvät Innokylän Työpöydältä.</a:t>
            </a:r>
            <a:endParaRPr lang="en-US" sz="1600"/>
          </a:p>
        </p:txBody>
      </p:sp>
      <p:sp>
        <p:nvSpPr>
          <p:cNvPr id="22" name="Text 20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8A9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8101239-E801-B161-7FDF-5A546D99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39276"/>
            <a:ext cx="11447929" cy="1468158"/>
          </a:xfrm>
        </p:spPr>
        <p:txBody>
          <a:bodyPr/>
          <a:lstStyle/>
          <a:p>
            <a:r>
              <a:rPr lang="fi-FI"/>
              <a:t>Lisätietoa prosessista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6CAC382-974D-0E3C-B207-7A815BD140DA}"/>
              </a:ext>
            </a:extLst>
          </p:cNvPr>
          <p:cNvSpPr txBox="1"/>
          <p:nvPr/>
        </p:nvSpPr>
        <p:spPr>
          <a:xfrm>
            <a:off x="3639169" y="612938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/>
            <a:r>
              <a:rPr lang="fi-FI" sz="2000" err="1"/>
              <a:t>Innokylä</a:t>
            </a:r>
            <a:r>
              <a:rPr lang="fi-FI" sz="2000"/>
              <a:t>: </a:t>
            </a:r>
            <a:r>
              <a:rPr lang="fi-FI" sz="2000">
                <a:hlinkClick r:id="rId3"/>
              </a:rPr>
              <a:t>Työpöytä | </a:t>
            </a:r>
            <a:r>
              <a:rPr lang="fi-FI" sz="2000" err="1">
                <a:hlinkClick r:id="rId3"/>
              </a:rPr>
              <a:t>Innokylä</a:t>
            </a:r>
            <a:endParaRPr lang="fi-FI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55AC88DB-DC52-D3A8-7BA1-A3D8E2D1E954}"/>
              </a:ext>
            </a:extLst>
          </p:cNvPr>
          <p:cNvCxnSpPr>
            <a:cxnSpLocks/>
          </p:cNvCxnSpPr>
          <p:nvPr/>
        </p:nvCxnSpPr>
        <p:spPr>
          <a:xfrm flipV="1">
            <a:off x="6330171" y="2025819"/>
            <a:ext cx="0" cy="14419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Kaaviokuva 5">
            <a:extLst>
              <a:ext uri="{FF2B5EF4-FFF2-40B4-BE49-F238E27FC236}">
                <a16:creationId xmlns:a16="http://schemas.microsoft.com/office/drawing/2014/main" id="{A1EFD20D-CFB9-7AAA-9908-C76B07A87F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217820"/>
              </p:ext>
            </p:extLst>
          </p:nvPr>
        </p:nvGraphicFramePr>
        <p:xfrm>
          <a:off x="770359" y="1136144"/>
          <a:ext cx="1038352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2E8EBD6-6F45-49C4-0AB6-FB877D8ED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59" y="557661"/>
            <a:ext cx="11447929" cy="1468158"/>
          </a:xfrm>
        </p:spPr>
        <p:txBody>
          <a:bodyPr>
            <a:normAutofit/>
          </a:bodyPr>
          <a:lstStyle/>
          <a:p>
            <a:r>
              <a:rPr lang="fi-FI" sz="3600"/>
              <a:t>Riittävän vanhemmuuden tuen mallin pilotointi 2026-2027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1B5C4-14AF-ED36-B97C-5596CB72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880" y="6269995"/>
            <a:ext cx="639939" cy="284816"/>
          </a:xfrm>
        </p:spPr>
        <p:txBody>
          <a:bodyPr/>
          <a:lstStyle/>
          <a:p>
            <a:fld id="{31160B98-140E-4345-B1A3-2A7247C42973}" type="slidenum">
              <a:rPr lang="fi-FI" smtClean="0"/>
              <a:t>18</a:t>
            </a:fld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746689D-4409-04EA-80AE-EBE7FA5FE8E8}"/>
              </a:ext>
            </a:extLst>
          </p:cNvPr>
          <p:cNvSpPr txBox="1"/>
          <p:nvPr/>
        </p:nvSpPr>
        <p:spPr>
          <a:xfrm>
            <a:off x="3117957" y="4131401"/>
            <a:ext cx="15601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600"/>
              <a:t>Pilottien käynnistyminen 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ED76B8D5-764C-ABCB-709E-A769E03BE785}"/>
              </a:ext>
            </a:extLst>
          </p:cNvPr>
          <p:cNvSpPr/>
          <p:nvPr/>
        </p:nvSpPr>
        <p:spPr>
          <a:xfrm>
            <a:off x="5669805" y="3527624"/>
            <a:ext cx="345440" cy="3286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Vasen aaltosulje 14">
            <a:extLst>
              <a:ext uri="{FF2B5EF4-FFF2-40B4-BE49-F238E27FC236}">
                <a16:creationId xmlns:a16="http://schemas.microsoft.com/office/drawing/2014/main" id="{0C2F7330-A846-3405-53C1-8DF91C99AE7E}"/>
              </a:ext>
            </a:extLst>
          </p:cNvPr>
          <p:cNvSpPr/>
          <p:nvPr/>
        </p:nvSpPr>
        <p:spPr>
          <a:xfrm rot="16200000">
            <a:off x="6071541" y="2815386"/>
            <a:ext cx="472112" cy="2992210"/>
          </a:xfrm>
          <a:prstGeom prst="leftBrace">
            <a:avLst>
              <a:gd name="adj1" fmla="val 8333"/>
              <a:gd name="adj2" fmla="val 50726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C0F895BA-2348-022A-288C-049CB4E6CEC6}"/>
              </a:ext>
            </a:extLst>
          </p:cNvPr>
          <p:cNvSpPr txBox="1"/>
          <p:nvPr/>
        </p:nvSpPr>
        <p:spPr>
          <a:xfrm>
            <a:off x="5198392" y="4702827"/>
            <a:ext cx="46838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2000" b="1"/>
              <a:t>Pilottien työskentely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E0B0C9DA-CABC-E74B-FC5D-42E9836BD554}"/>
              </a:ext>
            </a:extLst>
          </p:cNvPr>
          <p:cNvSpPr txBox="1"/>
          <p:nvPr/>
        </p:nvSpPr>
        <p:spPr>
          <a:xfrm>
            <a:off x="7281289" y="2155280"/>
            <a:ext cx="2137897" cy="923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fi-FI" sz="2000"/>
              <a:t>Webinaari 06/27: Keskustelun laajentaminen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38C9EB1F-6A1F-78D3-3CDF-18B71F391CCD}"/>
              </a:ext>
            </a:extLst>
          </p:cNvPr>
          <p:cNvSpPr txBox="1"/>
          <p:nvPr/>
        </p:nvSpPr>
        <p:spPr>
          <a:xfrm>
            <a:off x="9606166" y="2372806"/>
            <a:ext cx="213789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2000"/>
              <a:t>Päätöstapahtuma 10/2027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E5D5A6A0-18DE-934E-8073-F13C5AE17274}"/>
              </a:ext>
            </a:extLst>
          </p:cNvPr>
          <p:cNvSpPr txBox="1"/>
          <p:nvPr/>
        </p:nvSpPr>
        <p:spPr>
          <a:xfrm>
            <a:off x="10892716" y="2925006"/>
            <a:ext cx="116415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600" b="1"/>
              <a:t>Riittävän </a:t>
            </a:r>
            <a:r>
              <a:rPr lang="fi-FI" sz="1600" b="1" err="1"/>
              <a:t>vanhem-muuden</a:t>
            </a:r>
            <a:r>
              <a:rPr lang="fi-FI" sz="1600" b="1"/>
              <a:t> malli + muut tuotteet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D0078387-5E1C-7EC7-17EE-647D6F22D772}"/>
              </a:ext>
            </a:extLst>
          </p:cNvPr>
          <p:cNvSpPr txBox="1"/>
          <p:nvPr/>
        </p:nvSpPr>
        <p:spPr>
          <a:xfrm>
            <a:off x="4184128" y="4702827"/>
            <a:ext cx="853850" cy="276999"/>
          </a:xfrm>
          <a:prstGeom prst="rect">
            <a:avLst/>
          </a:prstGeom>
          <a:solidFill>
            <a:srgbClr val="FFC000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b="1">
                <a:solidFill>
                  <a:schemeClr val="bg1"/>
                </a:solidFill>
              </a:rPr>
              <a:t>arviointi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7469603D-556E-8A70-8DC0-763F80E55708}"/>
              </a:ext>
            </a:extLst>
          </p:cNvPr>
          <p:cNvSpPr txBox="1"/>
          <p:nvPr/>
        </p:nvSpPr>
        <p:spPr>
          <a:xfrm>
            <a:off x="7717492" y="4688768"/>
            <a:ext cx="853850" cy="276999"/>
          </a:xfrm>
          <a:prstGeom prst="rect">
            <a:avLst/>
          </a:prstGeom>
          <a:solidFill>
            <a:srgbClr val="FFC000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b="1">
                <a:solidFill>
                  <a:schemeClr val="bg1"/>
                </a:solidFill>
              </a:rPr>
              <a:t>arviointi</a:t>
            </a:r>
          </a:p>
        </p:txBody>
      </p:sp>
      <p:sp>
        <p:nvSpPr>
          <p:cNvPr id="3" name="Kuvaselite: Nuoli ylös 2">
            <a:extLst>
              <a:ext uri="{FF2B5EF4-FFF2-40B4-BE49-F238E27FC236}">
                <a16:creationId xmlns:a16="http://schemas.microsoft.com/office/drawing/2014/main" id="{9D1DD56E-429D-A407-2C5D-285A645AC1A1}"/>
              </a:ext>
            </a:extLst>
          </p:cNvPr>
          <p:cNvSpPr/>
          <p:nvPr/>
        </p:nvSpPr>
        <p:spPr>
          <a:xfrm>
            <a:off x="3318386" y="5032759"/>
            <a:ext cx="6369099" cy="755958"/>
          </a:xfrm>
          <a:prstGeom prst="upArrowCallou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>
                <a:solidFill>
                  <a:schemeClr val="tx1"/>
                </a:solidFill>
              </a:rPr>
              <a:t>Järjestöt mukaan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A57C5B4D-B5C3-B72F-B0DF-34CFC6DD243C}"/>
              </a:ext>
            </a:extLst>
          </p:cNvPr>
          <p:cNvSpPr/>
          <p:nvPr/>
        </p:nvSpPr>
        <p:spPr>
          <a:xfrm>
            <a:off x="1724811" y="5839288"/>
            <a:ext cx="10019252" cy="400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>
                <a:solidFill>
                  <a:schemeClr val="tx1"/>
                </a:solidFill>
              </a:rPr>
              <a:t>Pilotin eri tasot: koko Suomi mukaan</a:t>
            </a:r>
          </a:p>
        </p:txBody>
      </p:sp>
      <p:sp>
        <p:nvSpPr>
          <p:cNvPr id="4" name="Vinoneliö 3">
            <a:extLst>
              <a:ext uri="{FF2B5EF4-FFF2-40B4-BE49-F238E27FC236}">
                <a16:creationId xmlns:a16="http://schemas.microsoft.com/office/drawing/2014/main" id="{E3CF9C6A-6A25-E9CA-1DFC-490412CF5A49}"/>
              </a:ext>
            </a:extLst>
          </p:cNvPr>
          <p:cNvSpPr/>
          <p:nvPr/>
        </p:nvSpPr>
        <p:spPr>
          <a:xfrm>
            <a:off x="6217401" y="3582773"/>
            <a:ext cx="235627" cy="28820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676B0CC6-C7E6-8771-97FE-DC72CAF6B35E}"/>
              </a:ext>
            </a:extLst>
          </p:cNvPr>
          <p:cNvSpPr txBox="1"/>
          <p:nvPr/>
        </p:nvSpPr>
        <p:spPr>
          <a:xfrm>
            <a:off x="5808857" y="1360254"/>
            <a:ext cx="15093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1600" b="1">
                <a:solidFill>
                  <a:schemeClr val="accent2">
                    <a:lumMod val="75000"/>
                  </a:schemeClr>
                </a:solidFill>
              </a:rPr>
              <a:t>Paikalliset konsultoinnit</a:t>
            </a:r>
          </a:p>
        </p:txBody>
      </p:sp>
      <p:sp>
        <p:nvSpPr>
          <p:cNvPr id="19" name="Ellipsi 18">
            <a:extLst>
              <a:ext uri="{FF2B5EF4-FFF2-40B4-BE49-F238E27FC236}">
                <a16:creationId xmlns:a16="http://schemas.microsoft.com/office/drawing/2014/main" id="{20C82D31-90D0-BF8B-90D9-89FEAF90A075}"/>
              </a:ext>
            </a:extLst>
          </p:cNvPr>
          <p:cNvSpPr/>
          <p:nvPr/>
        </p:nvSpPr>
        <p:spPr>
          <a:xfrm>
            <a:off x="3304654" y="3387788"/>
            <a:ext cx="541866" cy="541866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hueOff val="0"/>
              <a:satOff val="0"/>
              <a:lumOff val="0"/>
              <a:alphaOff val="-13333"/>
            </a:schemeClr>
          </a:fillRef>
          <a:effectRef idx="0">
            <a:schemeClr val="accent1">
              <a:alpha val="90000"/>
              <a:hueOff val="0"/>
              <a:satOff val="0"/>
              <a:lumOff val="0"/>
              <a:alphaOff val="-13333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F15C472D-A204-3F36-695B-EBDBB80BCC99}"/>
              </a:ext>
            </a:extLst>
          </p:cNvPr>
          <p:cNvSpPr/>
          <p:nvPr/>
        </p:nvSpPr>
        <p:spPr>
          <a:xfrm>
            <a:off x="4660805" y="3528638"/>
            <a:ext cx="345440" cy="3286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2804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4945D3-2617-8B3A-87C9-062A4BC4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00" y="559141"/>
            <a:ext cx="4473778" cy="1085404"/>
          </a:xfrm>
        </p:spPr>
        <p:txBody>
          <a:bodyPr>
            <a:normAutofit fontScale="90000"/>
          </a:bodyPr>
          <a:lstStyle/>
          <a:p>
            <a:r>
              <a:rPr lang="fi-FI"/>
              <a:t>Sitoutuminen ja resurssit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E040C4-0961-704D-08C0-AE8AAFE8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CF7E-D6E4-477D-A5E7-E03E473A7D52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B5C02FC-15DE-D129-5FD4-E66274D2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19</a:t>
            </a:fld>
            <a:endParaRPr lang="fi-FI" noProof="0"/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EFBB54D2-94B2-AEEF-97D9-B14F8BCAF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292451"/>
              </p:ext>
            </p:extLst>
          </p:nvPr>
        </p:nvGraphicFramePr>
        <p:xfrm>
          <a:off x="5049078" y="557867"/>
          <a:ext cx="7010400" cy="5742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584F2733-3790-0866-DC5C-740B7C037359}"/>
              </a:ext>
            </a:extLst>
          </p:cNvPr>
          <p:cNvSpPr txBox="1"/>
          <p:nvPr/>
        </p:nvSpPr>
        <p:spPr>
          <a:xfrm>
            <a:off x="615057" y="2145229"/>
            <a:ext cx="5480943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i-FI" sz="2200"/>
              <a:t>Sitoudutte</a:t>
            </a:r>
          </a:p>
          <a:p>
            <a:pPr algn="l"/>
            <a:endParaRPr lang="fi-FI" sz="22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200"/>
              <a:t>Kehittämään riittävän vanhemmuuden tukea yhdessä vanhempien kanssa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200"/>
              <a:t>Osallistumaan pilotin yhteiseen työskentelyyn kevään aikana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200"/>
              <a:t>Tutkimukseen: THL:n alku- ja loppuarvioinnit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sz="2200"/>
              <a:t>Viestintään ja oppien jakamiseen muiden pilottien kanssa</a:t>
            </a:r>
          </a:p>
        </p:txBody>
      </p:sp>
    </p:spTree>
    <p:extLst>
      <p:ext uri="{BB962C8B-B14F-4D97-AF65-F5344CB8AC3E}">
        <p14:creationId xmlns:p14="http://schemas.microsoft.com/office/powerpoint/2010/main" val="135301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4FEF-C8EB-34B0-DEF6-A4B29537AD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latin typeface="Work Sans Light"/>
              </a:rPr>
              <a:t>Kokemuksia</a:t>
            </a:r>
            <a:r>
              <a:rPr lang="en-US">
                <a:latin typeface="Work Sans Light"/>
              </a:rPr>
              <a:t> </a:t>
            </a:r>
            <a:r>
              <a:rPr lang="en-US" err="1">
                <a:latin typeface="Work Sans Light"/>
              </a:rPr>
              <a:t>kehittämisestä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94B0F-370A-93A5-93BA-16C72B14F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953" y="5120639"/>
            <a:ext cx="10477035" cy="725301"/>
          </a:xfrm>
        </p:spPr>
        <p:txBody>
          <a:bodyPr vert="horz" lIns="0" tIns="0" rIns="0" bIns="0" rtlCol="0" anchor="ctr">
            <a:noAutofit/>
          </a:bodyPr>
          <a:lstStyle/>
          <a:p>
            <a:br>
              <a:rPr lang="fi-FI" sz="3400"/>
            </a:br>
            <a:r>
              <a:rPr lang="fi-FI" sz="3400"/>
              <a:t>Marjaana Ylönen, rehtori, Lausteen koulu</a:t>
            </a:r>
          </a:p>
          <a:p>
            <a:r>
              <a:rPr lang="fi-FI" sz="3400"/>
              <a:t>Kimmo Kiviranta, palveluesimies, Perheneuvolapalvelut Turku</a:t>
            </a:r>
          </a:p>
          <a:p>
            <a:endParaRPr lang="en-US" sz="340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65125-C487-3F2B-8AA3-0C1AB6C3E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E8919-6ACC-6B1B-3198-9C986CE5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20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3449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4564-02A7-DF87-92E2-3E47FC5A76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latin typeface="Work Sans Light"/>
              </a:rPr>
              <a:t>Kysymyksiä</a:t>
            </a:r>
            <a:r>
              <a:rPr lang="en-US">
                <a:latin typeface="Work Sans Light"/>
              </a:rPr>
              <a:t>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2DE1D-E848-CE39-1C9E-CFDA6E60EC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err="1"/>
              <a:t>Tilaisuuden</a:t>
            </a:r>
            <a:r>
              <a:rPr lang="en-US"/>
              <a:t> </a:t>
            </a:r>
            <a:r>
              <a:rPr lang="en-US" err="1"/>
              <a:t>jälkeen</a:t>
            </a:r>
            <a:r>
              <a:rPr lang="en-US"/>
              <a:t> </a:t>
            </a:r>
            <a:r>
              <a:rPr lang="en-US" err="1"/>
              <a:t>voi</a:t>
            </a:r>
            <a:r>
              <a:rPr lang="en-US"/>
              <a:t> </a:t>
            </a:r>
            <a:r>
              <a:rPr lang="en-US" err="1"/>
              <a:t>kysymykset</a:t>
            </a:r>
            <a:r>
              <a:rPr lang="en-US"/>
              <a:t> </a:t>
            </a:r>
            <a:r>
              <a:rPr lang="en-US" err="1"/>
              <a:t>lähettää</a:t>
            </a:r>
            <a:r>
              <a:rPr lang="en-US"/>
              <a:t> THL:lle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4119F-DD6B-1A39-CE25-0122B8098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EAE92-76F4-52A6-25D6-00183C35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71CE6-0F86-4FC3-9615-CC39A4C11FD4}" type="datetime1">
              <a:rPr lang="fi-FI" noProof="0" smtClean="0"/>
              <a:pPr/>
              <a:t>16.9.2026</a:t>
            </a:fld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4E04A-8AF0-0CED-BBA5-3AE74110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21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21229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2E842C5-79A4-3B8A-DD3F-21A92C4A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7" y="557866"/>
            <a:ext cx="11447929" cy="146815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kern="1200" spc="-200" baseline="0">
                <a:latin typeface="+mj-lt"/>
                <a:ea typeface="+mj-ea"/>
                <a:cs typeface="+mj-cs"/>
              </a:rPr>
              <a:t>Riittävä vanhemmuus syntyy yhdessä</a:t>
            </a:r>
          </a:p>
        </p:txBody>
      </p:sp>
      <p:pic>
        <p:nvPicPr>
          <p:cNvPr id="4" name="Sisällön paikkamerkki 6">
            <a:extLst>
              <a:ext uri="{FF2B5EF4-FFF2-40B4-BE49-F238E27FC236}">
                <a16:creationId xmlns:a16="http://schemas.microsoft.com/office/drawing/2014/main" id="{BED0BF27-5069-78C8-1D6D-C9C62A90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6384"/>
          <a:stretch>
            <a:fillRect/>
          </a:stretch>
        </p:blipFill>
        <p:spPr>
          <a:xfrm>
            <a:off x="376517" y="2272553"/>
            <a:ext cx="5402491" cy="3375893"/>
          </a:xfrm>
          <a:prstGeom prst="rect">
            <a:avLst/>
          </a:prstGeom>
          <a:noFill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AF56A29C-C348-ADE5-E93C-A40BFC6A38D6}"/>
              </a:ext>
            </a:extLst>
          </p:cNvPr>
          <p:cNvSpPr txBox="1"/>
          <p:nvPr/>
        </p:nvSpPr>
        <p:spPr>
          <a:xfrm>
            <a:off x="6105233" y="2272553"/>
            <a:ext cx="5402491" cy="33758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2400" spc="-30"/>
              <a:t>Kiitos kun olette kiinnostuneita olemaan mukana tekemässä riittävän vanhemmuuden yhteiskuntaa, jossa vanhempia tuetaan ja he tulevat kuulluksi. </a:t>
            </a:r>
          </a:p>
          <a:p>
            <a:pPr>
              <a:spcAft>
                <a:spcPts val="800"/>
              </a:spcAft>
            </a:pPr>
            <a:endParaRPr lang="fi-FI" sz="2400" spc="-30"/>
          </a:p>
          <a:p>
            <a:pPr>
              <a:spcAft>
                <a:spcPts val="800"/>
              </a:spcAft>
            </a:pPr>
            <a:r>
              <a:rPr lang="fi-FI" sz="2400" spc="-30"/>
              <a:t>Yhteydenotot: </a:t>
            </a:r>
            <a:r>
              <a:rPr lang="fi-FI" sz="2400" spc="-3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paivi.lindberg@thl.fi</a:t>
            </a:r>
            <a:r>
              <a:rPr lang="fi-FI" sz="2400" spc="-30"/>
              <a:t> ja kopiona: </a:t>
            </a:r>
            <a:r>
              <a:rPr lang="fi-FI" sz="2400" spc="-3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paivi.varonen@thl.fi</a:t>
            </a:r>
            <a:r>
              <a:rPr lang="fi-FI" sz="2400" spc="-30"/>
              <a:t> </a:t>
            </a:r>
          </a:p>
          <a:p>
            <a:pPr>
              <a:spcAft>
                <a:spcPts val="800"/>
              </a:spcAft>
            </a:pPr>
            <a:endParaRPr lang="fi-FI" sz="2400" spc="-30"/>
          </a:p>
          <a:p>
            <a:pPr>
              <a:spcAft>
                <a:spcPts val="800"/>
              </a:spcAft>
            </a:pPr>
            <a:endParaRPr lang="fi-FI" sz="2400" spc="-3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5E0F95-F24B-3097-51BC-4A4265161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451" y="6269995"/>
            <a:ext cx="1972568" cy="284816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A066086F-883A-4501-80C3-42BCEFBFB13D}" type="datetime1">
              <a:rPr lang="fi-FI" smtClean="0"/>
              <a:pPr>
                <a:spcAft>
                  <a:spcPts val="600"/>
                </a:spcAft>
              </a:pPr>
              <a:t>16.9.2026</a:t>
            </a:fld>
            <a:endParaRPr lang="fi-FI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0339ACA-B756-BF76-BDA4-EE047E10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4507" y="6269995"/>
            <a:ext cx="639939" cy="284816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i-FI" smtClean="0"/>
              <a:pPr>
                <a:spcAft>
                  <a:spcPts val="600"/>
                </a:spcAft>
              </a:pPr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4525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A1EF73-8555-A6AC-16E2-A62C0BD01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/>
              <a:t>Pilotin aikataulu (muutokset mahdollisia)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12D1B9-8F58-5884-FD24-AD33758D3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54" y="1291945"/>
            <a:ext cx="11447929" cy="3375893"/>
          </a:xfrm>
        </p:spPr>
        <p:txBody>
          <a:bodyPr>
            <a:noAutofit/>
          </a:bodyPr>
          <a:lstStyle/>
          <a:p>
            <a:pPr marL="269875" indent="-269875">
              <a:defRPr/>
            </a:pPr>
            <a:r>
              <a:rPr lang="fi-FI" sz="2200">
                <a:solidFill>
                  <a:srgbClr val="1E1E1E"/>
                </a:solidFill>
              </a:rPr>
              <a:t>Pilottiteemojen esittely ja ensimmäinen työpaja 26.11.2026 Kokeilusta pilottiin tapahtumassa (hybridi)</a:t>
            </a:r>
          </a:p>
          <a:p>
            <a:pPr marL="269875" lvl="0" indent="-269875">
              <a:defRPr/>
            </a:pPr>
            <a:r>
              <a:rPr lang="fi-FI" sz="2200">
                <a:solidFill>
                  <a:srgbClr val="1E1E1E"/>
                </a:solidFill>
              </a:rPr>
              <a:t>Tammikuu 2027 pilottiin valmistautuminen: Alueen (hv-alue + kunta/t) kevyt tilannekuva </a:t>
            </a:r>
          </a:p>
          <a:p>
            <a:pPr marL="269875" lvl="0" indent="-269875">
              <a:defRPr/>
            </a:pPr>
            <a:r>
              <a:rPr lang="fi-FI" sz="2200">
                <a:solidFill>
                  <a:srgbClr val="1E1E1E"/>
                </a:solidFill>
              </a:rPr>
              <a:t>Pilottitapaaminen (</a:t>
            </a:r>
            <a:r>
              <a:rPr lang="fi-FI" sz="2200" err="1">
                <a:solidFill>
                  <a:srgbClr val="1E1E1E"/>
                </a:solidFill>
              </a:rPr>
              <a:t>kick-off</a:t>
            </a:r>
            <a:r>
              <a:rPr lang="fi-FI" sz="2200">
                <a:solidFill>
                  <a:srgbClr val="1E1E1E"/>
                </a:solidFill>
              </a:rPr>
              <a:t>) 20.1.2027 klo 13-15 (</a:t>
            </a:r>
            <a:r>
              <a:rPr lang="fi-FI" sz="2200" err="1">
                <a:solidFill>
                  <a:srgbClr val="1E1E1E"/>
                </a:solidFill>
              </a:rPr>
              <a:t>Teams</a:t>
            </a:r>
            <a:r>
              <a:rPr lang="fi-FI" sz="2200">
                <a:solidFill>
                  <a:srgbClr val="1E1E1E"/>
                </a:solidFill>
              </a:rPr>
              <a:t>): tilannekuva pilottialueilla. </a:t>
            </a:r>
            <a:endParaRPr lang="en-US" sz="2200">
              <a:solidFill>
                <a:srgbClr val="1E1E1E"/>
              </a:solidFill>
            </a:endParaRPr>
          </a:p>
          <a:p>
            <a:pPr marL="269875" lvl="0" indent="-269875">
              <a:defRPr/>
            </a:pPr>
            <a:r>
              <a:rPr lang="fi-FI" sz="2200" err="1">
                <a:solidFill>
                  <a:srgbClr val="1E1E1E"/>
                </a:solidFill>
              </a:rPr>
              <a:t>Teams</a:t>
            </a:r>
            <a:r>
              <a:rPr lang="fi-FI" sz="2200">
                <a:solidFill>
                  <a:srgbClr val="1E1E1E"/>
                </a:solidFill>
              </a:rPr>
              <a:t>-klinikat 17.2. 2027 klo 13-15; 13.4.2027 klo 13-15 </a:t>
            </a:r>
          </a:p>
          <a:p>
            <a:pPr marL="269875" lvl="0" indent="-269875">
              <a:defRPr/>
            </a:pPr>
            <a:r>
              <a:rPr lang="fi-FI" sz="2200">
                <a:solidFill>
                  <a:srgbClr val="1E1E1E"/>
                </a:solidFill>
              </a:rPr>
              <a:t>Välityöskentelyä sovitusti</a:t>
            </a:r>
          </a:p>
          <a:p>
            <a:pPr marL="269875" lvl="0" indent="-269875">
              <a:defRPr/>
            </a:pPr>
            <a:r>
              <a:rPr lang="fi-FI" sz="2200">
                <a:solidFill>
                  <a:srgbClr val="1E1E1E"/>
                </a:solidFill>
              </a:rPr>
              <a:t>Paikallinen lyhyt konsultointi (THL ja OPH) sovitaan jokaisen pilotin kanssa erikseen välille 18.2.-12.4.2027</a:t>
            </a:r>
          </a:p>
          <a:p>
            <a:pPr lvl="0">
              <a:defRPr/>
            </a:pPr>
            <a:r>
              <a:rPr lang="fi-FI" sz="2200">
                <a:solidFill>
                  <a:srgbClr val="1E1E1E"/>
                </a:solidFill>
              </a:rPr>
              <a:t>Pilotin päätöswebinaari 8.6.2027 klo 13-15: tilaisuudessa pilottien oppien esittely sekä oppien jakamista muiden hyvinvointialueiden ja kuntien kanssa.</a:t>
            </a:r>
          </a:p>
          <a:p>
            <a:endParaRPr lang="fi-FI" sz="220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263A56-C23C-07F5-1697-249433772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9F51-E5C9-4EA5-AD5A-0E73BC02374E}" type="datetime1">
              <a:rPr lang="fi-FI" noProof="0" smtClean="0"/>
              <a:t>16.9.2026</a:t>
            </a:fld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AC3D428-8527-FD08-2982-00EADBF8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noProof="0" smtClean="0"/>
              <a:t>23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28349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j-lt"/>
                <a:ea typeface="Cambria" pitchFamily="34" charset="-122"/>
                <a:cs typeface="Cambria" pitchFamily="34" charset="-120"/>
              </a:rPr>
              <a:t>Pilotin</a:t>
            </a:r>
            <a:r>
              <a:rPr kumimoji="0" lang="en-US" sz="4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400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j-lt"/>
                <a:ea typeface="Cambria" pitchFamily="34" charset="-122"/>
                <a:cs typeface="Cambria" pitchFamily="34" charset="-120"/>
              </a:rPr>
              <a:t>aikataulu</a:t>
            </a:r>
            <a:r>
              <a:rPr kumimoji="0" lang="en-US" sz="4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Cambria" pitchFamily="34" charset="-122"/>
                <a:cs typeface="Cambria" pitchFamily="34" charset="-120"/>
              </a:rPr>
              <a:t> 2026–2027</a:t>
            </a:r>
            <a:endParaRPr kumimoji="0" lang="en-US" sz="40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691640" y="3629297"/>
            <a:ext cx="8805672" cy="0"/>
          </a:xfrm>
          <a:prstGeom prst="line">
            <a:avLst/>
          </a:prstGeom>
          <a:noFill/>
          <a:ln w="31750">
            <a:solidFill>
              <a:srgbClr val="6E9B4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72768" y="3510425"/>
            <a:ext cx="237744" cy="237744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2092669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26.11.2026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23634" y="2455600"/>
            <a:ext cx="33737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Pilottiteemojen esittely ja 1. </a:t>
            </a: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työpaja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2C5F2D"/>
              </a:solidFill>
              <a:effectLst/>
              <a:uLnTx/>
              <a:uFillTx/>
              <a:ea typeface="Cambria" pitchFamily="34" charset="-122"/>
              <a:cs typeface="Cambria" pitchFamily="34" charset="-120"/>
            </a:endParaRPr>
          </a:p>
          <a:p>
            <a:pPr lvl="0" algn="ctr">
              <a:lnSpc>
                <a:spcPct val="105000"/>
              </a:lnSpc>
            </a:pPr>
            <a:r>
              <a:rPr lang="en-US" sz="14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Kokeilusta</a:t>
            </a:r>
            <a:r>
              <a:rPr lang="en-US" sz="14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pilottiin</a:t>
            </a:r>
            <a:r>
              <a:rPr lang="en-US" sz="14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-</a:t>
            </a:r>
            <a:r>
              <a:rPr lang="en-US" sz="14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tapahtuma</a:t>
            </a:r>
            <a:r>
              <a:rPr lang="en-US" sz="14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err="1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hybridi</a:t>
            </a:r>
            <a:r>
              <a:rPr lang="en-US" sz="1400">
                <a:solidFill>
                  <a:srgbClr val="26301F"/>
                </a:solidFill>
                <a:ea typeface="Calibri" pitchFamily="34" charset="-122"/>
                <a:cs typeface="Calibri" pitchFamily="34" charset="-120"/>
              </a:rPr>
              <a:t>)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707893" y="3482122"/>
            <a:ext cx="237744" cy="237744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729485" y="392658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20.1.2027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2798826" y="4390972"/>
            <a:ext cx="2194560" cy="819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Pilottitapaaminen (kick-off)</a:t>
            </a:r>
          </a:p>
          <a:p>
            <a:pPr algn="ctr">
              <a:lnSpc>
                <a:spcPct val="105000"/>
              </a:lnSpc>
            </a:pP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Teams,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13–15</a:t>
            </a:r>
          </a:p>
          <a:p>
            <a:pPr algn="ctr">
              <a:lnSpc>
                <a:spcPct val="105000"/>
              </a:lnSpc>
            </a:pP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tilannekuva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pilottialueilla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975604" y="3482122"/>
            <a:ext cx="237744" cy="237744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004054" y="213501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17.2. &amp; 13.4.2027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993386" y="2510571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Teams-</a:t>
            </a: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klinikat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2C5F2D"/>
              </a:solidFill>
              <a:effectLst/>
              <a:uLnTx/>
              <a:uFillTx/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ctr">
              <a:lnSpc>
                <a:spcPct val="105000"/>
              </a:lnSpc>
            </a:pPr>
            <a:r>
              <a:rPr lang="en-US" sz="12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 13–15 </a:t>
            </a:r>
            <a:r>
              <a:rPr kumimoji="0" lang="en-US" sz="1300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+mn-cs"/>
              </a:rPr>
              <a:t> </a:t>
            </a:r>
            <a:endParaRPr kumimoji="0" lang="en-US" sz="13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079742" y="935084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77022" y="3504765"/>
            <a:ext cx="237744" cy="237744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7198614" y="388946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18.2.–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12.4.2027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198614" y="45034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Paikallinen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konsultointi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2C5F2D"/>
              </a:solidFill>
              <a:effectLst/>
              <a:uLnTx/>
              <a:uFillTx/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ctr">
              <a:lnSpc>
                <a:spcPct val="105000"/>
              </a:lnSpc>
            </a:pP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THL ja OPH,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sovitaan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jokaisen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pilotin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kanssa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erikseen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392809" y="3487348"/>
            <a:ext cx="237744" cy="237744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9429750" y="213501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B8860B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8.6.2027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9400032" y="2510571"/>
            <a:ext cx="2194560" cy="1022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Pilotin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päätöswebinaari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2C5F2D"/>
              </a:solidFill>
              <a:effectLst/>
              <a:uLnTx/>
              <a:uFillTx/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ctr">
              <a:lnSpc>
                <a:spcPct val="105000"/>
              </a:lnSpc>
            </a:pP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 13–15 </a:t>
            </a:r>
          </a:p>
          <a:p>
            <a:pPr algn="ctr">
              <a:lnSpc>
                <a:spcPct val="105000"/>
              </a:lnSpc>
            </a:pP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oppien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esittely</a:t>
            </a:r>
            <a:r>
              <a:rPr lang="en-US" sz="140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ja </a:t>
            </a:r>
            <a:r>
              <a:rPr lang="en-US" sz="140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jakaminen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9A7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tsikko 27">
            <a:extLst>
              <a:ext uri="{FF2B5EF4-FFF2-40B4-BE49-F238E27FC236}">
                <a16:creationId xmlns:a16="http://schemas.microsoft.com/office/drawing/2014/main" id="{CBD1D11A-ACD5-B9B9-6811-58586F63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hape 19">
            <a:extLst>
              <a:ext uri="{FF2B5EF4-FFF2-40B4-BE49-F238E27FC236}">
                <a16:creationId xmlns:a16="http://schemas.microsoft.com/office/drawing/2014/main" id="{313AC62E-32AB-2C32-AA61-A4FA94E81585}"/>
              </a:ext>
            </a:extLst>
          </p:cNvPr>
          <p:cNvSpPr/>
          <p:nvPr/>
        </p:nvSpPr>
        <p:spPr>
          <a:xfrm>
            <a:off x="11024615" y="5413246"/>
            <a:ext cx="395805" cy="343445"/>
          </a:xfrm>
          <a:prstGeom prst="ellipse">
            <a:avLst/>
          </a:prstGeom>
          <a:solidFill>
            <a:srgbClr val="2C5F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L">
  <a:themeElements>
    <a:clrScheme name="THL2023">
      <a:dk1>
        <a:srgbClr val="1E1E1E"/>
      </a:dk1>
      <a:lt1>
        <a:sysClr val="window" lastClr="FFFFFF"/>
      </a:lt1>
      <a:dk2>
        <a:srgbClr val="005A1E"/>
      </a:dk2>
      <a:lt2>
        <a:srgbClr val="FFFAC3"/>
      </a:lt2>
      <a:accent1>
        <a:srgbClr val="7DFF78"/>
      </a:accent1>
      <a:accent2>
        <a:srgbClr val="FFA03C"/>
      </a:accent2>
      <a:accent3>
        <a:srgbClr val="FFEB46"/>
      </a:accent3>
      <a:accent4>
        <a:srgbClr val="AAA096"/>
      </a:accent4>
      <a:accent5>
        <a:srgbClr val="C84696"/>
      </a:accent5>
      <a:accent6>
        <a:srgbClr val="0064FF"/>
      </a:accent6>
      <a:hlink>
        <a:srgbClr val="0563C1"/>
      </a:hlink>
      <a:folHlink>
        <a:srgbClr val="954F72"/>
      </a:folHlink>
    </a:clrScheme>
    <a:fontScheme name="Work Sans">
      <a:majorFont>
        <a:latin typeface="Work Sans Medium"/>
        <a:ea typeface=""/>
        <a:cs typeface=""/>
      </a:majorFont>
      <a:minorFont>
        <a:latin typeface="Work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L_Esityspohja_FI.pptx" id="{A8F8D33E-F2E2-49AA-8549-EB519E3CE60E}" vid="{E19D0B41-EA30-4E74-A1B5-76B4E87BA737}"/>
    </a:ext>
  </a:extLst>
</a:theme>
</file>

<file path=ppt/theme/theme2.xml><?xml version="1.0" encoding="utf-8"?>
<a:theme xmlns:a="http://schemas.openxmlformats.org/drawingml/2006/main" name="1_THL">
  <a:themeElements>
    <a:clrScheme name="THL2023">
      <a:dk1>
        <a:srgbClr val="1E1E1E"/>
      </a:dk1>
      <a:lt1>
        <a:sysClr val="window" lastClr="FFFFFF"/>
      </a:lt1>
      <a:dk2>
        <a:srgbClr val="005A1E"/>
      </a:dk2>
      <a:lt2>
        <a:srgbClr val="FFFAC3"/>
      </a:lt2>
      <a:accent1>
        <a:srgbClr val="7DFF78"/>
      </a:accent1>
      <a:accent2>
        <a:srgbClr val="FFA03C"/>
      </a:accent2>
      <a:accent3>
        <a:srgbClr val="FFEB46"/>
      </a:accent3>
      <a:accent4>
        <a:srgbClr val="AAA096"/>
      </a:accent4>
      <a:accent5>
        <a:srgbClr val="C84696"/>
      </a:accent5>
      <a:accent6>
        <a:srgbClr val="0064FF"/>
      </a:accent6>
      <a:hlink>
        <a:srgbClr val="0563C1"/>
      </a:hlink>
      <a:folHlink>
        <a:srgbClr val="954F72"/>
      </a:folHlink>
    </a:clrScheme>
    <a:fontScheme name="Work Sans">
      <a:majorFont>
        <a:latin typeface="Work Sans Medium"/>
        <a:ea typeface=""/>
        <a:cs typeface=""/>
      </a:majorFont>
      <a:minorFont>
        <a:latin typeface="Work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L_Esityspohja_FI.potx" id="{BC4765E3-6CA0-4E56-9523-99B430DC3511}" vid="{1B22957D-917B-43F4-B9A5-67B3B6C2FA8C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5D5705CCA7B814ABB0EE1B99024A4AB" ma:contentTypeVersion="11" ma:contentTypeDescription="Luo uusi asiakirja." ma:contentTypeScope="" ma:versionID="b49b5ba2baa7afa6daad30f0279e8625">
  <xsd:schema xmlns:xsd="http://www.w3.org/2001/XMLSchema" xmlns:xs="http://www.w3.org/2001/XMLSchema" xmlns:p="http://schemas.microsoft.com/office/2006/metadata/properties" xmlns:ns2="8790b46f-a1db-43d6-9db8-efcc0a51eac3" xmlns:ns3="8e800db6-d8e0-4408-8e4b-76ba781efc3a" targetNamespace="http://schemas.microsoft.com/office/2006/metadata/properties" ma:root="true" ma:fieldsID="f66597249b3a96ee90be8926aa290047" ns2:_="" ns3:_="">
    <xsd:import namespace="8790b46f-a1db-43d6-9db8-efcc0a51eac3"/>
    <xsd:import namespace="8e800db6-d8e0-4408-8e4b-76ba781efc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90b46f-a1db-43d6-9db8-efcc0a51ea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d80f177e-0a1a-4748-b4ec-cb99291f6a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00db6-d8e0-4408-8e4b-76ba781efc3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10551af-ca6c-4b45-8266-95c1195315e6}" ma:internalName="TaxCatchAll" ma:showField="CatchAllData" ma:web="8e800db6-d8e0-4408-8e4b-76ba781efc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790b46f-a1db-43d6-9db8-efcc0a51eac3">
      <Terms xmlns="http://schemas.microsoft.com/office/infopath/2007/PartnerControls"/>
    </lcf76f155ced4ddcb4097134ff3c332f>
    <TaxCatchAll xmlns="8e800db6-d8e0-4408-8e4b-76ba781efc3a" xsi:nil="true"/>
  </documentManagement>
</p:properties>
</file>

<file path=customXml/itemProps1.xml><?xml version="1.0" encoding="utf-8"?>
<ds:datastoreItem xmlns:ds="http://schemas.openxmlformats.org/officeDocument/2006/customXml" ds:itemID="{B46893CB-34B0-4FA4-8F20-D6D5FDCC95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06A486-0AD6-4514-93FD-9C09F88D5A1A}">
  <ds:schemaRefs>
    <ds:schemaRef ds:uri="8790b46f-a1db-43d6-9db8-efcc0a51eac3"/>
    <ds:schemaRef ds:uri="8e800db6-d8e0-4408-8e4b-76ba781efc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6E6CEA0-6DFB-421C-BB25-B0C290ED322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e800db6-d8e0-4408-8e4b-76ba781efc3a"/>
    <ds:schemaRef ds:uri="8790b46f-a1db-43d6-9db8-efcc0a51eac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THL</Template>
  <TotalTime>0</TotalTime>
  <Words>1568</Words>
  <Application>Microsoft Office PowerPoint</Application>
  <PresentationFormat>Laajakuva</PresentationFormat>
  <Paragraphs>283</Paragraphs>
  <Slides>24</Slides>
  <Notes>11</Notes>
  <HiddenSlides>2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24</vt:i4>
      </vt:variant>
    </vt:vector>
  </HeadingPairs>
  <TitlesOfParts>
    <vt:vector size="32" baseType="lpstr">
      <vt:lpstr>Aptos</vt:lpstr>
      <vt:lpstr>Arial</vt:lpstr>
      <vt:lpstr>Calibri</vt:lpstr>
      <vt:lpstr>Cambria</vt:lpstr>
      <vt:lpstr>Work Sans Light</vt:lpstr>
      <vt:lpstr>Work Sans Medium</vt:lpstr>
      <vt:lpstr>THL</vt:lpstr>
      <vt:lpstr>1_THL</vt:lpstr>
      <vt:lpstr>Voimaa vanhemmuudesta -hanke   Pilotointi-info  Euroopan unionin osarahoittama hanke </vt:lpstr>
      <vt:lpstr>Tervetuloa</vt:lpstr>
      <vt:lpstr>Tilaisuuden tarkoitus</vt:lpstr>
      <vt:lpstr>PowerPoint-esitys</vt:lpstr>
      <vt:lpstr>Vanhemmuuden tuen kehittäminen vuosina 2026-2027</vt:lpstr>
      <vt:lpstr>Tavoitteet</vt:lpstr>
      <vt:lpstr>Toteutus vaiheittain 2026-2027</vt:lpstr>
      <vt:lpstr>Pilotin teemat ja tavoitteet</vt:lpstr>
      <vt:lpstr>Mikä pilotti ja miksi mukaan?</vt:lpstr>
      <vt:lpstr>Voimaa vanhemmuudesta periaatteet</vt:lpstr>
      <vt:lpstr>Pilotin mahdollisia teemoja</vt:lpstr>
      <vt:lpstr>Pilottiin osallistuminen: win-win</vt:lpstr>
      <vt:lpstr>Järjestöt osana pilotointia</vt:lpstr>
      <vt:lpstr>Osallistumisen kriteerit, käytännöt &amp; aikataulut</vt:lpstr>
      <vt:lpstr>Kriteerit</vt:lpstr>
      <vt:lpstr>Näin mukaan pilottiin </vt:lpstr>
      <vt:lpstr>Lisätietoa prosessista</vt:lpstr>
      <vt:lpstr>Riittävän vanhemmuuden tuen mallin pilotointi 2026-2027</vt:lpstr>
      <vt:lpstr>Sitoutuminen ja resurssit</vt:lpstr>
      <vt:lpstr>Kokemuksia kehittämisestä</vt:lpstr>
      <vt:lpstr>Kysymyksiä </vt:lpstr>
      <vt:lpstr>Riittävä vanhemmuus syntyy yhdessä</vt:lpstr>
      <vt:lpstr>Pilotin aikataulu (muutokset mahdollisia)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Johannes Matintupa</dc:creator>
  <cp:lastModifiedBy>Annemari Backman</cp:lastModifiedBy>
  <cp:revision>3</cp:revision>
  <dcterms:created xsi:type="dcterms:W3CDTF">2024-01-30T12:09:03Z</dcterms:created>
  <dcterms:modified xsi:type="dcterms:W3CDTF">2026-09-16T05:13:05Z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0x01010085D5705CCA7B814ABB0EE1B99024A4AB</vt:lpwstr>
  </property>
  <property fmtid="{D5CDD505-2E9C-101B-9397-08002B2CF9AE}" pid="3" name="MediaServiceImageTags">
    <vt:lpwstr/>
  </property>
  <property fmtid="{D5CDD505-2E9C-101B-9397-08002B2CF9AE}" pid="4" name="Order">
    <vt:r8>10800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ComplianceAssetId">
    <vt:lpwstr/>
  </property>
  <property fmtid="{D5CDD505-2E9C-101B-9397-08002B2CF9AE}" pid="10" name="TemplateUrl">
    <vt:lpwstr/>
  </property>
</Properties>
</file>