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2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6.sv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sv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sv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4.svg"/><Relationship Id="rId7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0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20.png"/><Relationship Id="rId7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oitus oma kuva v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F5C992-2E8C-6545-EA6A-1C4DCEE6E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31" y="5994400"/>
            <a:ext cx="6133007" cy="863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B2C7A80-CF2E-C16B-8D69-72C72D6DF4AD}"/>
              </a:ext>
            </a:extLst>
          </p:cNvPr>
          <p:cNvSpPr/>
          <p:nvPr/>
        </p:nvSpPr>
        <p:spPr>
          <a:xfrm>
            <a:off x="334059" y="364200"/>
            <a:ext cx="11520000" cy="6129600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8152D109-806E-7C42-A43D-8EC7EE87E09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950" y="1556215"/>
            <a:ext cx="5522487" cy="238043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FontTx/>
              <a:buNone/>
              <a:defRPr sz="3733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i-FI"/>
              <a:t>Palvelupolku</a:t>
            </a:r>
          </a:p>
        </p:txBody>
      </p:sp>
      <p:sp>
        <p:nvSpPr>
          <p:cNvPr id="13" name="Tekstin paikkamerkki 3">
            <a:extLst>
              <a:ext uri="{FF2B5EF4-FFF2-40B4-BE49-F238E27FC236}">
                <a16:creationId xmlns:a16="http://schemas.microsoft.com/office/drawing/2014/main" id="{995938F7-E598-244F-9A27-4078293C72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0951" y="4050680"/>
            <a:ext cx="5522485" cy="5769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867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fi-FI" err="1"/>
              <a:t>Add</a:t>
            </a:r>
            <a:r>
              <a:rPr lang="fi-FI"/>
              <a:t> </a:t>
            </a:r>
            <a:r>
              <a:rPr lang="fi-FI" err="1"/>
              <a:t>text</a:t>
            </a:r>
            <a:r>
              <a:rPr lang="fi-FI"/>
              <a:t> </a:t>
            </a:r>
            <a:r>
              <a:rPr lang="fi-FI" err="1"/>
              <a:t>here</a:t>
            </a:r>
            <a:r>
              <a:rPr lang="fi-FI"/>
              <a:t>.</a:t>
            </a:r>
          </a:p>
        </p:txBody>
      </p:sp>
      <p:sp>
        <p:nvSpPr>
          <p:cNvPr id="5" name="Picture Placeholder 11">
            <a:extLst>
              <a:ext uri="{FF2B5EF4-FFF2-40B4-BE49-F238E27FC236}">
                <a16:creationId xmlns:a16="http://schemas.microsoft.com/office/drawing/2014/main" id="{7F4DBA89-F9E7-33E4-2490-AFEEFB56ED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93088" y="364200"/>
            <a:ext cx="5164853" cy="6129600"/>
          </a:xfrm>
          <a:prstGeom prst="roundRect">
            <a:avLst>
              <a:gd name="adj" fmla="val 3010"/>
            </a:avLst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fi-FI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5661E6B-862A-9F4B-3D35-BF0B23B4008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7479" y="581337"/>
            <a:ext cx="3208628" cy="735311"/>
          </a:xfrm>
          <a:prstGeom prst="rect">
            <a:avLst/>
          </a:prstGeom>
        </p:spPr>
      </p:pic>
      <p:pic>
        <p:nvPicPr>
          <p:cNvPr id="17" name="Graphic 16" descr="Sos Lapsikylän logo.">
            <a:extLst>
              <a:ext uri="{FF2B5EF4-FFF2-40B4-BE49-F238E27FC236}">
                <a16:creationId xmlns:a16="http://schemas.microsoft.com/office/drawing/2014/main" id="{A63EDE03-EA2F-99E6-0751-570AA9EBFF3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0950" y="5707584"/>
            <a:ext cx="2022452" cy="682577"/>
          </a:xfrm>
          <a:prstGeom prst="rect">
            <a:avLst/>
          </a:prstGeom>
        </p:spPr>
      </p:pic>
      <p:pic>
        <p:nvPicPr>
          <p:cNvPr id="19" name="Picture 18" descr="Nuorten Akatemian logo.">
            <a:extLst>
              <a:ext uri="{FF2B5EF4-FFF2-40B4-BE49-F238E27FC236}">
                <a16:creationId xmlns:a16="http://schemas.microsoft.com/office/drawing/2014/main" id="{5C97F39B-4F28-CD59-5DCF-392D7E0176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9160" y="5757656"/>
            <a:ext cx="1386056" cy="438917"/>
          </a:xfrm>
          <a:prstGeom prst="rect">
            <a:avLst/>
          </a:prstGeom>
        </p:spPr>
      </p:pic>
      <p:pic>
        <p:nvPicPr>
          <p:cNvPr id="21" name="Picture 20" descr="Opetushallituksen logo.">
            <a:extLst>
              <a:ext uri="{FF2B5EF4-FFF2-40B4-BE49-F238E27FC236}">
                <a16:creationId xmlns:a16="http://schemas.microsoft.com/office/drawing/2014/main" id="{83B628D7-2DC1-E084-5CCF-3AE7912CD5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3622" y="5756730"/>
            <a:ext cx="1567439" cy="443420"/>
          </a:xfrm>
          <a:prstGeom prst="rect">
            <a:avLst/>
          </a:prstGeom>
        </p:spPr>
      </p:pic>
      <p:pic>
        <p:nvPicPr>
          <p:cNvPr id="23" name="Picture 22" descr="European unionin osarahoittama logo.">
            <a:extLst>
              <a:ext uri="{FF2B5EF4-FFF2-40B4-BE49-F238E27FC236}">
                <a16:creationId xmlns:a16="http://schemas.microsoft.com/office/drawing/2014/main" id="{C6E39884-D8BB-E03F-9866-D1D4DB524B0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909681" y="671203"/>
            <a:ext cx="2665503" cy="63190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A9BB69BF-215B-2AE1-ECB3-A9BC963EF22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7479" y="581337"/>
            <a:ext cx="3208628" cy="735311"/>
          </a:xfrm>
          <a:prstGeom prst="rect">
            <a:avLst/>
          </a:prstGeom>
        </p:spPr>
      </p:pic>
      <p:pic>
        <p:nvPicPr>
          <p:cNvPr id="7" name="Graphic 6" descr="Sos Lapsikylän logo.">
            <a:extLst>
              <a:ext uri="{FF2B5EF4-FFF2-40B4-BE49-F238E27FC236}">
                <a16:creationId xmlns:a16="http://schemas.microsoft.com/office/drawing/2014/main" id="{700F3494-DC29-F713-EEE4-B231C4F7B65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0950" y="5707584"/>
            <a:ext cx="2022452" cy="682577"/>
          </a:xfrm>
          <a:prstGeom prst="rect">
            <a:avLst/>
          </a:prstGeom>
        </p:spPr>
      </p:pic>
      <p:pic>
        <p:nvPicPr>
          <p:cNvPr id="8" name="Picture 7" descr="Nuorten Akatemian logo.">
            <a:extLst>
              <a:ext uri="{FF2B5EF4-FFF2-40B4-BE49-F238E27FC236}">
                <a16:creationId xmlns:a16="http://schemas.microsoft.com/office/drawing/2014/main" id="{ED121574-E856-FBDB-8B06-17C7F4507BD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29160" y="5757656"/>
            <a:ext cx="1386056" cy="438917"/>
          </a:xfrm>
          <a:prstGeom prst="rect">
            <a:avLst/>
          </a:prstGeom>
        </p:spPr>
      </p:pic>
      <p:pic>
        <p:nvPicPr>
          <p:cNvPr id="9" name="Picture 8" descr="Opetushallituksen logo.">
            <a:extLst>
              <a:ext uri="{FF2B5EF4-FFF2-40B4-BE49-F238E27FC236}">
                <a16:creationId xmlns:a16="http://schemas.microsoft.com/office/drawing/2014/main" id="{1E9B3A6F-85B1-106C-4454-1611B6DD7D0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323622" y="5756730"/>
            <a:ext cx="1567439" cy="443420"/>
          </a:xfrm>
          <a:prstGeom prst="rect">
            <a:avLst/>
          </a:prstGeom>
        </p:spPr>
      </p:pic>
      <p:pic>
        <p:nvPicPr>
          <p:cNvPr id="10" name="Picture 9" descr="European unionin osarahoittama logo.">
            <a:extLst>
              <a:ext uri="{FF2B5EF4-FFF2-40B4-BE49-F238E27FC236}">
                <a16:creationId xmlns:a16="http://schemas.microsoft.com/office/drawing/2014/main" id="{E4C77712-DD48-66E5-B647-D6CDBA51CA7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3909681" y="671203"/>
            <a:ext cx="2665503" cy="63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97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vieressä v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F540BAE3-481A-8002-D718-608803AD7FE8}"/>
              </a:ext>
            </a:extLst>
          </p:cNvPr>
          <p:cNvSpPr/>
          <p:nvPr/>
        </p:nvSpPr>
        <p:spPr>
          <a:xfrm>
            <a:off x="324911" y="364800"/>
            <a:ext cx="11491703" cy="5444403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F74A5B60-B602-844B-A45E-BBBE20D6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6411731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51A9518-E2DB-3245-B57E-A2108BC68F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0115" y="1600202"/>
            <a:ext cx="6411731" cy="393111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92F512EF-B10E-A6F7-A62F-6C82FF850A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36031" y="364800"/>
            <a:ext cx="4580583" cy="6096000"/>
          </a:xfrm>
          <a:prstGeom prst="roundRect">
            <a:avLst>
              <a:gd name="adj" fmla="val 3010"/>
            </a:avLst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6350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vieressä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AA73CE8-070C-0009-7C9C-85FB6134C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0"/>
            <a:ext cx="11491701" cy="5444403"/>
          </a:xfrm>
          <a:prstGeom prst="roundRect">
            <a:avLst>
              <a:gd name="adj" fmla="val 3136"/>
            </a:avLst>
          </a:prstGeom>
          <a:solidFill>
            <a:schemeClr val="accent3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F74A5B60-B602-844B-A45E-BBBE20D6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6411731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51A9518-E2DB-3245-B57E-A2108BC68F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0115" y="1600202"/>
            <a:ext cx="6411731" cy="393111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92F512EF-B10E-A6F7-A62F-6C82FF850A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36031" y="364800"/>
            <a:ext cx="4580583" cy="6096000"/>
          </a:xfrm>
          <a:prstGeom prst="roundRect">
            <a:avLst>
              <a:gd name="adj" fmla="val 3010"/>
            </a:avLst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7118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vieressä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7A7DF58-2FA6-6BB3-13E8-316B2DEAA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1"/>
            <a:ext cx="11491703" cy="5444404"/>
          </a:xfrm>
          <a:prstGeom prst="roundRect">
            <a:avLst>
              <a:gd name="adj" fmla="val 3136"/>
            </a:avLst>
          </a:prstGeom>
          <a:solidFill>
            <a:schemeClr val="accent2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F74A5B60-B602-844B-A45E-BBBE20D6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6411731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51A9518-E2DB-3245-B57E-A2108BC68F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0115" y="1600202"/>
            <a:ext cx="6411731" cy="393111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92F512EF-B10E-A6F7-A62F-6C82FF850A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36031" y="364801"/>
            <a:ext cx="4580583" cy="6146772"/>
          </a:xfrm>
          <a:prstGeom prst="roundRect">
            <a:avLst>
              <a:gd name="adj" fmla="val 3010"/>
            </a:avLst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4223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vieressä pun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5B64FF1-56C1-35EC-7709-EB89F7A1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1"/>
            <a:ext cx="11491703" cy="5444404"/>
          </a:xfrm>
          <a:prstGeom prst="roundRect">
            <a:avLst>
              <a:gd name="adj" fmla="val 3136"/>
            </a:avLst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F74A5B60-B602-844B-A45E-BBBE20D6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6411731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51A9518-E2DB-3245-B57E-A2108BC68F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0115" y="1600202"/>
            <a:ext cx="6411731" cy="393111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92F512EF-B10E-A6F7-A62F-6C82FF850A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36031" y="364801"/>
            <a:ext cx="4580583" cy="6146772"/>
          </a:xfrm>
          <a:prstGeom prst="roundRect">
            <a:avLst>
              <a:gd name="adj" fmla="val 3010"/>
            </a:avLst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771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F1C4D309-6C7C-7A42-A145-341021633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11214736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4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5EE26DB-FEC0-F2D7-0501-2D3EB8818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rgbClr val="DFD7C1">
              <a:alpha val="5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32275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v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0E3249-E924-8805-5BA0-9468AD453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93445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9403E3B-2925-7BDB-3D1D-E725443D2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3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2489324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ADDEA23-BED1-AB95-0D6B-C18C12397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2">
              <a:alpha val="19881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10430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pun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A9BE0F-8299-13B3-79A7-2261FC7F5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0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6103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v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D3D34A0-8DBD-F171-DC45-0EF69FB93630}"/>
              </a:ext>
            </a:extLst>
          </p:cNvPr>
          <p:cNvSpPr/>
          <p:nvPr/>
        </p:nvSpPr>
        <p:spPr>
          <a:xfrm>
            <a:off x="324911" y="364800"/>
            <a:ext cx="11542179" cy="5444403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13B43A8-1B21-2E47-8E6F-5336E384E2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088" y="2540986"/>
            <a:ext cx="11253824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err="1"/>
              <a:t>Ennen</a:t>
            </a:r>
            <a:r>
              <a:rPr lang="en-GB"/>
              <a:t> </a:t>
            </a:r>
            <a:r>
              <a:rPr lang="en-GB" err="1"/>
              <a:t>hakua</a:t>
            </a:r>
            <a:r>
              <a:rPr lang="en-GB"/>
              <a:t> – </a:t>
            </a:r>
            <a:r>
              <a:rPr lang="en-GB" err="1"/>
              <a:t>Hakuvaihe</a:t>
            </a:r>
            <a:r>
              <a:rPr lang="en-GB"/>
              <a:t> – </a:t>
            </a:r>
            <a:r>
              <a:rPr lang="en-GB" err="1"/>
              <a:t>Rahoitusneuvottelut</a:t>
            </a:r>
            <a:r>
              <a:rPr lang="en-GB"/>
              <a:t> – </a:t>
            </a:r>
            <a:r>
              <a:rPr lang="en-GB" err="1"/>
              <a:t>Rahoitettujen</a:t>
            </a:r>
            <a:r>
              <a:rPr lang="en-GB"/>
              <a:t> </a:t>
            </a:r>
            <a:r>
              <a:rPr lang="en-GB" err="1"/>
              <a:t>hankkeiden</a:t>
            </a:r>
            <a:r>
              <a:rPr lang="en-GB"/>
              <a:t> </a:t>
            </a:r>
            <a:r>
              <a:rPr lang="en-GB" err="1"/>
              <a:t>tuki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46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beige kuvi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5EE26DB-FEC0-F2D7-0501-2D3EB8818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rgbClr val="DFD7C1">
              <a:alpha val="5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364C56B3-FD27-249A-B899-A61AA6E32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81EA2138-DF23-EAC7-BEF9-CB98F96AC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-5459"/>
            <a:ext cx="1761524" cy="122466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C85DAEE-71FC-A451-102D-949C90700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84D3BF8-EC23-EA6E-8CF2-66C7E05B2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-5459"/>
            <a:ext cx="1761524" cy="1224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052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vsininen kuvi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0E3249-E924-8805-5BA0-9468AD453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BBB9BB7-10D3-A3F5-8A7B-3FA90AF61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F728C62-5661-D760-52E8-2FF29C948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-5459"/>
            <a:ext cx="1761524" cy="122466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F3128A3B-8B16-6589-444A-CF2605E5A1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9169E4D-E7BB-8AC2-02DA-C9E459D47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-5459"/>
            <a:ext cx="1761524" cy="1224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072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keltainen kuvi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9403E3B-2925-7BDB-3D1D-E725443D2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3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A7592A1-228A-DDCA-BFFA-DACC8F017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85FD7E1C-3E7D-428F-2685-DA935A601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1"/>
            <a:ext cx="1761524" cy="122466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1BCFC92-C421-9A73-0F34-57226DECE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72EABEC-75D9-7290-720D-BC4180164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1"/>
            <a:ext cx="1761524" cy="1224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4330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vihreä kuvi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ADDEA23-BED1-AB95-0D6B-C18C12397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2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6B01629-6187-E60B-6A49-F09BA3CDD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1D535AD-0DDA-1C5F-BD8F-2BDB627EC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-5459"/>
            <a:ext cx="1761524" cy="122466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653489A-8E5B-9C6A-ADB8-12103B2D4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74A69EC-50AF-C078-5827-92E76164F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-5459"/>
            <a:ext cx="1761524" cy="1224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3221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kalvo punainen kuvi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C8BCCA-4073-D9CF-4951-B30F818F1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5638800"/>
            <a:ext cx="670064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A9BE0F-8299-13B3-79A7-2261FC7F5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0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181" y="2823514"/>
            <a:ext cx="6902243" cy="1092031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Välikalvon</a:t>
            </a:r>
            <a:r>
              <a:rPr lang="en-GB"/>
              <a:t> </a:t>
            </a:r>
            <a:r>
              <a:rPr lang="en-GB" err="1"/>
              <a:t>otsikko</a:t>
            </a:r>
            <a:endParaRPr lang="en-FI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EF9B520-7B45-28A5-EDF6-CE9DDEC40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283E42C-1E24-668A-CB2E-99C9508A7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-5459"/>
            <a:ext cx="1761524" cy="122466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96A95DD-05BB-B4BB-B803-4533FA74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19506"/>
          <a:stretch/>
        </p:blipFill>
        <p:spPr>
          <a:xfrm>
            <a:off x="10377276" y="1020169"/>
            <a:ext cx="1816163" cy="2256268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672D978-18A0-116F-ACA5-36EDE6BC1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0477"/>
          <a:stretch/>
        </p:blipFill>
        <p:spPr>
          <a:xfrm rot="10800000">
            <a:off x="8942101" y="-5459"/>
            <a:ext cx="1761524" cy="1224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7516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sto v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0DFB459-0666-A499-9AAD-EE7331130F72}"/>
              </a:ext>
            </a:extLst>
          </p:cNvPr>
          <p:cNvSpPr/>
          <p:nvPr/>
        </p:nvSpPr>
        <p:spPr>
          <a:xfrm>
            <a:off x="-1" y="5638800"/>
            <a:ext cx="6799767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3EBF684-435E-9DAB-EBCC-EC149B9FB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6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nosto</a:t>
            </a:r>
            <a:endParaRPr lang="en-FI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5D8F503-3D87-BA2B-8F41-36B21E0A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23776"/>
          <a:stretch/>
        </p:blipFill>
        <p:spPr>
          <a:xfrm>
            <a:off x="973941" y="5805813"/>
            <a:ext cx="1380377" cy="105218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2CDA067-2E51-2333-D23B-EF18CB70A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23776"/>
          <a:stretch/>
        </p:blipFill>
        <p:spPr>
          <a:xfrm>
            <a:off x="973941" y="5805813"/>
            <a:ext cx="1380377" cy="105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316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sto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0DFB459-0666-A499-9AAD-EE7331130F72}"/>
              </a:ext>
            </a:extLst>
          </p:cNvPr>
          <p:cNvSpPr/>
          <p:nvPr/>
        </p:nvSpPr>
        <p:spPr>
          <a:xfrm>
            <a:off x="-1" y="5638800"/>
            <a:ext cx="6631260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3EBF684-435E-9DAB-EBCC-EC149B9FB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3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6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nosto</a:t>
            </a:r>
            <a:endParaRPr lang="en-FI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700F8C24-551C-F271-97D0-1E0CA672B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0477"/>
          <a:stretch/>
        </p:blipFill>
        <p:spPr>
          <a:xfrm>
            <a:off x="10167773" y="5885794"/>
            <a:ext cx="1398400" cy="972205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F38E3D03-9BC4-B9C0-0EBD-46E43EDDE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3776"/>
          <a:stretch/>
        </p:blipFill>
        <p:spPr>
          <a:xfrm rot="16200000">
            <a:off x="10941429" y="4365425"/>
            <a:ext cx="1445172" cy="110157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39544D1-B2EB-2221-1369-DF949160A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0477"/>
          <a:stretch/>
        </p:blipFill>
        <p:spPr>
          <a:xfrm>
            <a:off x="10167773" y="5885794"/>
            <a:ext cx="1398400" cy="972205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B15213E3-DB69-A5C5-B2D3-5DF3156B9C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3776"/>
          <a:stretch/>
        </p:blipFill>
        <p:spPr>
          <a:xfrm rot="16200000">
            <a:off x="10941429" y="4365425"/>
            <a:ext cx="1445172" cy="110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9667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sto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0DFB459-0666-A499-9AAD-EE7331130F72}"/>
              </a:ext>
            </a:extLst>
          </p:cNvPr>
          <p:cNvSpPr/>
          <p:nvPr/>
        </p:nvSpPr>
        <p:spPr>
          <a:xfrm>
            <a:off x="-1" y="5638800"/>
            <a:ext cx="638345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3EBF684-435E-9DAB-EBCC-EC149B9FB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2">
              <a:alpha val="19881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6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nosto</a:t>
            </a:r>
            <a:endParaRPr lang="en-FI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4871ADF-FE91-40E3-DA60-47BD9F4FF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106192" y="4618410"/>
            <a:ext cx="2040781" cy="204078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706A990-F044-417E-515C-4F27DD5B3D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1875" y="291595"/>
            <a:ext cx="1756317" cy="175631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689FC15-19C6-17F6-2088-A0CC563B9B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106192" y="4618410"/>
            <a:ext cx="2040781" cy="2040781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FB3E22C0-8419-7B3F-F0BB-3DC5B242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1875" y="291595"/>
            <a:ext cx="1756317" cy="175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4191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sto pun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0DFB459-0666-A499-9AAD-EE7331130F72}"/>
              </a:ext>
            </a:extLst>
          </p:cNvPr>
          <p:cNvSpPr/>
          <p:nvPr/>
        </p:nvSpPr>
        <p:spPr>
          <a:xfrm>
            <a:off x="-1" y="5638800"/>
            <a:ext cx="638345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A752DCFB-4CB1-C508-0408-5BEE72900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0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6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nosto</a:t>
            </a:r>
            <a:endParaRPr lang="en-FI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4871ADF-FE91-40E3-DA60-47BD9F4FF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106192" y="4618410"/>
            <a:ext cx="2040781" cy="204078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706A990-F044-417E-515C-4F27DD5B3D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1875" y="291595"/>
            <a:ext cx="1756317" cy="175631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0BB89C79-8B0D-F847-4BF2-5C132E5CF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106192" y="4618410"/>
            <a:ext cx="2040781" cy="20407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E487DA4A-0A86-ADDC-BCD1-F4BB52477B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1875" y="291595"/>
            <a:ext cx="1756317" cy="175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526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483FC1-3056-2CFD-9A31-3DA42FB8B89E}"/>
              </a:ext>
            </a:extLst>
          </p:cNvPr>
          <p:cNvSpPr/>
          <p:nvPr/>
        </p:nvSpPr>
        <p:spPr>
          <a:xfrm>
            <a:off x="-1" y="5638800"/>
            <a:ext cx="6274676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1140555-CA17-332F-5ED1-3EEA21AB3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rgbClr val="DFD7C1">
              <a:alpha val="5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5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lainaus</a:t>
            </a:r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77525BC-18E9-59A3-4C75-59C3EA074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F48FBD5-40FB-E917-70C9-D8D4B2A12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86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583F81D-C7F0-25F7-466B-42E207110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0"/>
            <a:ext cx="11542179" cy="5444403"/>
          </a:xfrm>
          <a:prstGeom prst="roundRect">
            <a:avLst>
              <a:gd name="adj" fmla="val 3136"/>
            </a:avLst>
          </a:prstGeom>
          <a:solidFill>
            <a:schemeClr val="accent3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13B43A8-1B21-2E47-8E6F-5336E384E2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2516" y="339644"/>
            <a:ext cx="11253824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err="1"/>
              <a:t>Ennen</a:t>
            </a:r>
            <a:r>
              <a:rPr lang="en-GB"/>
              <a:t> hakua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D99C2-1F54-9F4D-BF5C-C615D5F08F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2865" y="1600201"/>
            <a:ext cx="11233476" cy="39952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752691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v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483FC1-3056-2CFD-9A31-3DA42FB8B89E}"/>
              </a:ext>
            </a:extLst>
          </p:cNvPr>
          <p:cNvSpPr/>
          <p:nvPr/>
        </p:nvSpPr>
        <p:spPr>
          <a:xfrm>
            <a:off x="-1" y="5638800"/>
            <a:ext cx="6274676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8F09129-8830-C5E5-19EE-28D6F554F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5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5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lainaus</a:t>
            </a:r>
            <a:endParaRPr lang="en-FI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F6972F2-D77D-B6B8-FC57-8FA7BA5AE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606EC9E-88F2-F4C3-E1C6-4842E656E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3201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483FC1-3056-2CFD-9A31-3DA42FB8B89E}"/>
              </a:ext>
            </a:extLst>
          </p:cNvPr>
          <p:cNvSpPr/>
          <p:nvPr/>
        </p:nvSpPr>
        <p:spPr>
          <a:xfrm>
            <a:off x="-1" y="5638800"/>
            <a:ext cx="6274676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63AC037-2883-62CA-CF4A-C3ED23256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5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3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5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lainaus</a:t>
            </a:r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77525BC-18E9-59A3-4C75-59C3EA074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D5B2E27-1F7E-CABA-5779-BCA000853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0757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483FC1-3056-2CFD-9A31-3DA42FB8B89E}"/>
              </a:ext>
            </a:extLst>
          </p:cNvPr>
          <p:cNvSpPr/>
          <p:nvPr/>
        </p:nvSpPr>
        <p:spPr>
          <a:xfrm>
            <a:off x="-1" y="5638800"/>
            <a:ext cx="6274676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87A7892-DDC1-E770-FD86-ED7E94DED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2">
              <a:alpha val="19881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5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lainaus</a:t>
            </a:r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77525BC-18E9-59A3-4C75-59C3EA074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5EE86FF7-93B9-9D2B-36D9-0FAED4091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0652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pun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483FC1-3056-2CFD-9A31-3DA42FB8B89E}"/>
              </a:ext>
            </a:extLst>
          </p:cNvPr>
          <p:cNvSpPr/>
          <p:nvPr/>
        </p:nvSpPr>
        <p:spPr>
          <a:xfrm>
            <a:off x="-1" y="5638800"/>
            <a:ext cx="6274676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E98552F-1205-6AF3-4225-CA89C99E9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0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1EA11-FCB8-5A43-8C96-B3C4ACE14E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44879" y="2882985"/>
            <a:ext cx="6902243" cy="1092031"/>
          </a:xfrm>
        </p:spPr>
        <p:txBody>
          <a:bodyPr>
            <a:normAutofit/>
          </a:bodyPr>
          <a:lstStyle>
            <a:lvl1pPr algn="ctr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tulee</a:t>
            </a:r>
            <a:r>
              <a:rPr lang="en-GB"/>
              <a:t> </a:t>
            </a:r>
            <a:r>
              <a:rPr lang="en-GB" err="1"/>
              <a:t>lainaus</a:t>
            </a:r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77525BC-18E9-59A3-4C75-59C3EA074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750C2DA6-926E-9A3A-FA27-0D177134B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98770" y="612453"/>
            <a:ext cx="2248097" cy="224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0207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iitos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E4B5EE-4B45-2B48-91B4-16FA6DD7E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371" y="5997146"/>
            <a:ext cx="6284712" cy="8608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07B29238-D43F-BEB3-C701-263B61BB5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chemeClr val="accent3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>
              <a:solidFill>
                <a:schemeClr val="accent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1F938A-4BD8-EB44-B973-7E758C52D6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4815" y="1958010"/>
            <a:ext cx="5983605" cy="1092031"/>
          </a:xfrm>
        </p:spPr>
        <p:txBody>
          <a:bodyPr anchor="b"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Kiitos!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745679-0B5E-284A-AA2E-42DAEB8556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14816" y="3225438"/>
            <a:ext cx="5983605" cy="134382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</a:lstStyle>
          <a:p>
            <a:pPr lvl="0"/>
            <a:r>
              <a:rPr lang="en-GB" err="1"/>
              <a:t>Nimi</a:t>
            </a:r>
            <a:endParaRPr lang="en-GB"/>
          </a:p>
          <a:p>
            <a:pPr lvl="0"/>
            <a:r>
              <a:rPr lang="en-GB" err="1"/>
              <a:t>Yhteystiedot</a:t>
            </a:r>
            <a:endParaRPr lang="en-GB"/>
          </a:p>
        </p:txBody>
      </p:sp>
      <p:pic>
        <p:nvPicPr>
          <p:cNvPr id="5" name="Graphic 4" descr="Lasten,  nuorten ja perheiden osallisuuden koordinaatiohankkeen logo.">
            <a:extLst>
              <a:ext uri="{FF2B5EF4-FFF2-40B4-BE49-F238E27FC236}">
                <a16:creationId xmlns:a16="http://schemas.microsoft.com/office/drawing/2014/main" id="{99A2F2CF-793D-3845-E415-EFF0F2651EA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220227" y="835969"/>
            <a:ext cx="4875773" cy="806127"/>
          </a:xfrm>
          <a:prstGeom prst="rect">
            <a:avLst/>
          </a:prstGeom>
        </p:spPr>
      </p:pic>
      <p:pic>
        <p:nvPicPr>
          <p:cNvPr id="8" name="Graphic 7" descr="Sos Lapsikylän logo.">
            <a:extLst>
              <a:ext uri="{FF2B5EF4-FFF2-40B4-BE49-F238E27FC236}">
                <a16:creationId xmlns:a16="http://schemas.microsoft.com/office/drawing/2014/main" id="{57480B0A-6630-09DF-1D2F-8BDD371E8A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20227" y="5374848"/>
            <a:ext cx="2511061" cy="847483"/>
          </a:xfrm>
          <a:prstGeom prst="rect">
            <a:avLst/>
          </a:prstGeom>
        </p:spPr>
      </p:pic>
      <p:pic>
        <p:nvPicPr>
          <p:cNvPr id="7" name="Picture 6" descr="Nuorten Akatemian logo.">
            <a:extLst>
              <a:ext uri="{FF2B5EF4-FFF2-40B4-BE49-F238E27FC236}">
                <a16:creationId xmlns:a16="http://schemas.microsoft.com/office/drawing/2014/main" id="{752DABD4-68D0-70EF-B988-2D09957B0D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9143" y="5483786"/>
            <a:ext cx="1720916" cy="544956"/>
          </a:xfrm>
          <a:prstGeom prst="rect">
            <a:avLst/>
          </a:prstGeom>
        </p:spPr>
      </p:pic>
      <p:pic>
        <p:nvPicPr>
          <p:cNvPr id="10" name="Picture 9" descr="Opetushallituksen logo.">
            <a:extLst>
              <a:ext uri="{FF2B5EF4-FFF2-40B4-BE49-F238E27FC236}">
                <a16:creationId xmlns:a16="http://schemas.microsoft.com/office/drawing/2014/main" id="{B7B7C626-BA7C-53F9-469F-7164DE279A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2122" y="5479984"/>
            <a:ext cx="1946119" cy="550547"/>
          </a:xfrm>
          <a:prstGeom prst="rect">
            <a:avLst/>
          </a:prstGeom>
        </p:spPr>
      </p:pic>
      <p:pic>
        <p:nvPicPr>
          <p:cNvPr id="11" name="Picture 10" descr="European unionin osarahoittama logo.">
            <a:extLst>
              <a:ext uri="{FF2B5EF4-FFF2-40B4-BE49-F238E27FC236}">
                <a16:creationId xmlns:a16="http://schemas.microsoft.com/office/drawing/2014/main" id="{C67B4CA5-BF4F-8D32-A908-85DCDF223C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2029" y="829486"/>
            <a:ext cx="3619289" cy="85802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9EC55AAF-86A1-D2A9-8030-6BF26D536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b="30477"/>
          <a:stretch/>
        </p:blipFill>
        <p:spPr>
          <a:xfrm>
            <a:off x="9690054" y="5707118"/>
            <a:ext cx="1655404" cy="1150881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76EB0D01-643B-476D-3293-FE117EF7C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b="23776"/>
          <a:stretch/>
        </p:blipFill>
        <p:spPr>
          <a:xfrm rot="16200000">
            <a:off x="10707403" y="4047317"/>
            <a:ext cx="1710772" cy="1304028"/>
          </a:xfrm>
          <a:prstGeom prst="rect">
            <a:avLst/>
          </a:prstGeom>
        </p:spPr>
      </p:pic>
      <p:pic>
        <p:nvPicPr>
          <p:cNvPr id="14" name="Graphic 13" descr="Lasten,  nuorten ja perheiden osallisuuden koordinaatiohankkeen logo.">
            <a:extLst>
              <a:ext uri="{FF2B5EF4-FFF2-40B4-BE49-F238E27FC236}">
                <a16:creationId xmlns:a16="http://schemas.microsoft.com/office/drawing/2014/main" id="{5A768532-F77D-587E-6C1C-7F711C46381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220227" y="835969"/>
            <a:ext cx="4875773" cy="806127"/>
          </a:xfrm>
          <a:prstGeom prst="rect">
            <a:avLst/>
          </a:prstGeom>
        </p:spPr>
      </p:pic>
      <p:pic>
        <p:nvPicPr>
          <p:cNvPr id="15" name="Graphic 14" descr="Sos Lapsikylän logo.">
            <a:extLst>
              <a:ext uri="{FF2B5EF4-FFF2-40B4-BE49-F238E27FC236}">
                <a16:creationId xmlns:a16="http://schemas.microsoft.com/office/drawing/2014/main" id="{6EAFA61C-0304-8216-5C0B-B0F13539AD4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20227" y="5374848"/>
            <a:ext cx="2511061" cy="847483"/>
          </a:xfrm>
          <a:prstGeom prst="rect">
            <a:avLst/>
          </a:prstGeom>
        </p:spPr>
      </p:pic>
      <p:pic>
        <p:nvPicPr>
          <p:cNvPr id="16" name="Picture 15" descr="Nuorten Akatemian logo.">
            <a:extLst>
              <a:ext uri="{FF2B5EF4-FFF2-40B4-BE49-F238E27FC236}">
                <a16:creationId xmlns:a16="http://schemas.microsoft.com/office/drawing/2014/main" id="{F6D9D34D-77F5-07FC-3959-74F8A02D9E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99143" y="5483786"/>
            <a:ext cx="1720916" cy="544956"/>
          </a:xfrm>
          <a:prstGeom prst="rect">
            <a:avLst/>
          </a:prstGeom>
        </p:spPr>
      </p:pic>
      <p:pic>
        <p:nvPicPr>
          <p:cNvPr id="17" name="Picture 16" descr="Opetushallituksen logo.">
            <a:extLst>
              <a:ext uri="{FF2B5EF4-FFF2-40B4-BE49-F238E27FC236}">
                <a16:creationId xmlns:a16="http://schemas.microsoft.com/office/drawing/2014/main" id="{8710F9B4-B120-DBFA-E54F-9B14180646C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652122" y="5479984"/>
            <a:ext cx="1946119" cy="550547"/>
          </a:xfrm>
          <a:prstGeom prst="rect">
            <a:avLst/>
          </a:prstGeom>
        </p:spPr>
      </p:pic>
      <p:pic>
        <p:nvPicPr>
          <p:cNvPr id="18" name="Picture 17" descr="European unionin osarahoittama logo.">
            <a:extLst>
              <a:ext uri="{FF2B5EF4-FFF2-40B4-BE49-F238E27FC236}">
                <a16:creationId xmlns:a16="http://schemas.microsoft.com/office/drawing/2014/main" id="{E0456D2C-617B-8D73-1F6D-2851DBBFA03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622029" y="829486"/>
            <a:ext cx="3619289" cy="858020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8F58B141-E74C-C1A6-AACC-34C6BED9D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b="30477"/>
          <a:stretch/>
        </p:blipFill>
        <p:spPr>
          <a:xfrm>
            <a:off x="9690054" y="5707118"/>
            <a:ext cx="1655404" cy="1150881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E3DB3DD4-71B4-DEAA-6902-7C3E90243D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b="23776"/>
          <a:stretch/>
        </p:blipFill>
        <p:spPr>
          <a:xfrm rot="16200000">
            <a:off x="10707403" y="4047317"/>
            <a:ext cx="1710772" cy="130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2953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iitos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E4B5EE-4B45-2B48-91B4-16FA6DD7E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371" y="5997146"/>
            <a:ext cx="6284712" cy="8608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sz="240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07B29238-D43F-BEB3-C701-263B61BB5333}"/>
              </a:ext>
            </a:extLst>
          </p:cNvPr>
          <p:cNvSpPr/>
          <p:nvPr/>
        </p:nvSpPr>
        <p:spPr>
          <a:xfrm>
            <a:off x="324911" y="365167"/>
            <a:ext cx="11542179" cy="6127667"/>
          </a:xfrm>
          <a:prstGeom prst="roundRect">
            <a:avLst>
              <a:gd name="adj" fmla="val 3136"/>
            </a:avLst>
          </a:prstGeom>
          <a:solidFill>
            <a:srgbClr val="DFD7C1">
              <a:alpha val="5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1F938A-4BD8-EB44-B973-7E758C52D6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4815" y="1958010"/>
            <a:ext cx="5983605" cy="1092031"/>
          </a:xfrm>
        </p:spPr>
        <p:txBody>
          <a:bodyPr anchor="b"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Arial" panose="020B0604020202020204" pitchFamily="34" charset="0"/>
                <a:ea typeface="Fira Sans SemiBold" panose="020B05030500000200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Kiitos!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745679-0B5E-284A-AA2E-42DAEB8556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14816" y="3225438"/>
            <a:ext cx="5983605" cy="134382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</a:lstStyle>
          <a:p>
            <a:pPr lvl="0"/>
            <a:r>
              <a:rPr lang="en-GB" err="1"/>
              <a:t>Nimi</a:t>
            </a:r>
            <a:endParaRPr lang="en-GB"/>
          </a:p>
          <a:p>
            <a:pPr lvl="0"/>
            <a:r>
              <a:rPr lang="en-GB" err="1"/>
              <a:t>Yhteystiedot</a:t>
            </a:r>
            <a:endParaRPr lang="en-GB"/>
          </a:p>
        </p:txBody>
      </p:sp>
      <p:pic>
        <p:nvPicPr>
          <p:cNvPr id="5" name="Graphic 4" descr="Lasten,  nuorten ja perheiden osallisuuden koordinaatiohankkeen logo.">
            <a:extLst>
              <a:ext uri="{FF2B5EF4-FFF2-40B4-BE49-F238E27FC236}">
                <a16:creationId xmlns:a16="http://schemas.microsoft.com/office/drawing/2014/main" id="{99A2F2CF-793D-3845-E415-EFF0F2651EA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220227" y="835969"/>
            <a:ext cx="4875773" cy="806127"/>
          </a:xfrm>
          <a:prstGeom prst="rect">
            <a:avLst/>
          </a:prstGeom>
        </p:spPr>
      </p:pic>
      <p:pic>
        <p:nvPicPr>
          <p:cNvPr id="17" name="Picture 16" descr="European unionin osarahoittama logo.">
            <a:extLst>
              <a:ext uri="{FF2B5EF4-FFF2-40B4-BE49-F238E27FC236}">
                <a16:creationId xmlns:a16="http://schemas.microsoft.com/office/drawing/2014/main" id="{5524C468-DB9A-E469-1704-72D1C6DE45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2029" y="829486"/>
            <a:ext cx="3619289" cy="858020"/>
          </a:xfrm>
          <a:prstGeom prst="rect">
            <a:avLst/>
          </a:prstGeom>
        </p:spPr>
      </p:pic>
      <p:pic>
        <p:nvPicPr>
          <p:cNvPr id="18" name="Graphic 17" descr="Sos Lapsikylän logo.">
            <a:extLst>
              <a:ext uri="{FF2B5EF4-FFF2-40B4-BE49-F238E27FC236}">
                <a16:creationId xmlns:a16="http://schemas.microsoft.com/office/drawing/2014/main" id="{1710AE3D-7DA0-57FB-158A-D55CF14E5DA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20227" y="5374848"/>
            <a:ext cx="2511061" cy="847483"/>
          </a:xfrm>
          <a:prstGeom prst="rect">
            <a:avLst/>
          </a:prstGeom>
        </p:spPr>
      </p:pic>
      <p:pic>
        <p:nvPicPr>
          <p:cNvPr id="19" name="Picture 18" descr="Nuorten Akatemian logo.">
            <a:extLst>
              <a:ext uri="{FF2B5EF4-FFF2-40B4-BE49-F238E27FC236}">
                <a16:creationId xmlns:a16="http://schemas.microsoft.com/office/drawing/2014/main" id="{D6D33CB3-AAFD-6132-1829-B0BCFFC26F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9143" y="5483786"/>
            <a:ext cx="1720916" cy="544956"/>
          </a:xfrm>
          <a:prstGeom prst="rect">
            <a:avLst/>
          </a:prstGeom>
        </p:spPr>
      </p:pic>
      <p:pic>
        <p:nvPicPr>
          <p:cNvPr id="20" name="Picture 19" descr="Opetushallituksen logo.">
            <a:extLst>
              <a:ext uri="{FF2B5EF4-FFF2-40B4-BE49-F238E27FC236}">
                <a16:creationId xmlns:a16="http://schemas.microsoft.com/office/drawing/2014/main" id="{52482CFC-482A-6921-6B89-C1F84556AB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2122" y="5479984"/>
            <a:ext cx="1946119" cy="550547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D232C086-6701-6CC3-E407-6073382BA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b="30477"/>
          <a:stretch/>
        </p:blipFill>
        <p:spPr>
          <a:xfrm>
            <a:off x="9690054" y="5707118"/>
            <a:ext cx="1655404" cy="1150881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FC8F8B5E-2F50-6CCA-D951-75EBD3BA1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b="23776"/>
          <a:stretch/>
        </p:blipFill>
        <p:spPr>
          <a:xfrm rot="16200000">
            <a:off x="10707403" y="4047317"/>
            <a:ext cx="1710772" cy="1304028"/>
          </a:xfrm>
          <a:prstGeom prst="rect">
            <a:avLst/>
          </a:prstGeom>
        </p:spPr>
      </p:pic>
      <p:pic>
        <p:nvPicPr>
          <p:cNvPr id="8" name="Graphic 7" descr="Lasten,  nuorten ja perheiden osallisuuden koordinaatiohankkeen logo.">
            <a:extLst>
              <a:ext uri="{FF2B5EF4-FFF2-40B4-BE49-F238E27FC236}">
                <a16:creationId xmlns:a16="http://schemas.microsoft.com/office/drawing/2014/main" id="{B4941053-56D5-37AB-0E76-587F39FA2E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220227" y="835969"/>
            <a:ext cx="4875773" cy="806127"/>
          </a:xfrm>
          <a:prstGeom prst="rect">
            <a:avLst/>
          </a:prstGeom>
        </p:spPr>
      </p:pic>
      <p:pic>
        <p:nvPicPr>
          <p:cNvPr id="10" name="Picture 9" descr="European unionin osarahoittama logo.">
            <a:extLst>
              <a:ext uri="{FF2B5EF4-FFF2-40B4-BE49-F238E27FC236}">
                <a16:creationId xmlns:a16="http://schemas.microsoft.com/office/drawing/2014/main" id="{11A7185E-E393-770E-AF69-FAC936D88E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22029" y="829486"/>
            <a:ext cx="3619289" cy="858020"/>
          </a:xfrm>
          <a:prstGeom prst="rect">
            <a:avLst/>
          </a:prstGeom>
        </p:spPr>
      </p:pic>
      <p:pic>
        <p:nvPicPr>
          <p:cNvPr id="11" name="Graphic 10" descr="Sos Lapsikylän logo.">
            <a:extLst>
              <a:ext uri="{FF2B5EF4-FFF2-40B4-BE49-F238E27FC236}">
                <a16:creationId xmlns:a16="http://schemas.microsoft.com/office/drawing/2014/main" id="{199CB170-FCA8-5DDE-7F31-A3DC2D8F34B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20227" y="5374848"/>
            <a:ext cx="2511061" cy="847483"/>
          </a:xfrm>
          <a:prstGeom prst="rect">
            <a:avLst/>
          </a:prstGeom>
        </p:spPr>
      </p:pic>
      <p:pic>
        <p:nvPicPr>
          <p:cNvPr id="13" name="Picture 12" descr="Nuorten Akatemian logo.">
            <a:extLst>
              <a:ext uri="{FF2B5EF4-FFF2-40B4-BE49-F238E27FC236}">
                <a16:creationId xmlns:a16="http://schemas.microsoft.com/office/drawing/2014/main" id="{8DFA6EBF-9563-745A-2410-AF0A77A7FF8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599143" y="5483786"/>
            <a:ext cx="1720916" cy="544956"/>
          </a:xfrm>
          <a:prstGeom prst="rect">
            <a:avLst/>
          </a:prstGeom>
        </p:spPr>
      </p:pic>
      <p:pic>
        <p:nvPicPr>
          <p:cNvPr id="14" name="Picture 13" descr="Opetushallituksen logo.">
            <a:extLst>
              <a:ext uri="{FF2B5EF4-FFF2-40B4-BE49-F238E27FC236}">
                <a16:creationId xmlns:a16="http://schemas.microsoft.com/office/drawing/2014/main" id="{C0094A5A-2A83-5870-7DAB-58FA0D97295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652122" y="5479984"/>
            <a:ext cx="1946119" cy="55054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38D231AC-5ADD-92A3-9BD0-255A024CA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b="30477"/>
          <a:stretch/>
        </p:blipFill>
        <p:spPr>
          <a:xfrm>
            <a:off x="9690054" y="5707118"/>
            <a:ext cx="1655404" cy="115088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0621781E-9586-AAE6-A565-C15D01121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b="23776"/>
          <a:stretch/>
        </p:blipFill>
        <p:spPr>
          <a:xfrm rot="16200000">
            <a:off x="10707403" y="4047317"/>
            <a:ext cx="1710772" cy="130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4695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241A8A0-E69F-1056-4798-E901F073F1CD}"/>
              </a:ext>
            </a:extLst>
          </p:cNvPr>
          <p:cNvSpPr/>
          <p:nvPr/>
        </p:nvSpPr>
        <p:spPr>
          <a:xfrm>
            <a:off x="0" y="5638800"/>
            <a:ext cx="3149600" cy="12192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AE1F741-4494-4CAA-65A7-F5C028446CB1}"/>
              </a:ext>
            </a:extLst>
          </p:cNvPr>
          <p:cNvSpPr/>
          <p:nvPr/>
        </p:nvSpPr>
        <p:spPr>
          <a:xfrm>
            <a:off x="0" y="5638800"/>
            <a:ext cx="661143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D81564-20BB-2582-E957-B590962F159B}"/>
              </a:ext>
            </a:extLst>
          </p:cNvPr>
          <p:cNvSpPr/>
          <p:nvPr userDrawn="1"/>
        </p:nvSpPr>
        <p:spPr>
          <a:xfrm>
            <a:off x="0" y="5638800"/>
            <a:ext cx="6611435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27595276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7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EC837A-D872-B64D-2286-3A0D12076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1"/>
            <a:ext cx="11542179" cy="5444404"/>
          </a:xfrm>
          <a:prstGeom prst="roundRect">
            <a:avLst>
              <a:gd name="adj" fmla="val 3136"/>
            </a:avLst>
          </a:prstGeom>
          <a:solidFill>
            <a:schemeClr val="accent2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13B43A8-1B21-2E47-8E6F-5336E384E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11253824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D99C2-1F54-9F4D-BF5C-C615D5F08F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2865" y="1600201"/>
            <a:ext cx="11233476" cy="39952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74639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 pun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D6100A89-CEED-C788-95AB-0962F7F07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911" y="364801"/>
            <a:ext cx="11542179" cy="5444404"/>
          </a:xfrm>
          <a:prstGeom prst="roundRect">
            <a:avLst>
              <a:gd name="adj" fmla="val 3136"/>
            </a:avLst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13B43A8-1B21-2E47-8E6F-5336E384E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11253824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D99C2-1F54-9F4D-BF5C-C615D5F08F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2865" y="1600201"/>
            <a:ext cx="11233476" cy="39952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572133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 kolum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0DF91B0-755E-DA41-7526-875431A9E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864" y="1600200"/>
            <a:ext cx="5479773" cy="4123623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1E93787-798A-89F0-99C8-365138FD6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6220" y="1600200"/>
            <a:ext cx="5479773" cy="4123623"/>
          </a:xfrm>
          <a:prstGeom prst="roundRect">
            <a:avLst>
              <a:gd name="adj" fmla="val 3136"/>
            </a:avLst>
          </a:prstGeom>
          <a:solidFill>
            <a:schemeClr val="accent4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13B43A8-1B21-2E47-8E6F-5336E384E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8" y="339644"/>
            <a:ext cx="11233476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D99C2-1F54-9F4D-BF5C-C615D5F08F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6445" y="1882543"/>
            <a:ext cx="4954544" cy="373861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A7927-95AD-C4C7-D805-8FD431AAA4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16661" y="1904201"/>
            <a:ext cx="4918895" cy="371695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44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taust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13B43A8-1B21-2E47-8E6F-5336E384E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11253824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D99C2-1F54-9F4D-BF5C-C615D5F08F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8DDE40-A34C-2131-905B-D1F73448644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997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vieress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F74A5B60-B602-844B-A45E-BBBE20D6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6411731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51A9518-E2DB-3245-B57E-A2108BC68F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0115" y="1600201"/>
            <a:ext cx="6411731" cy="44957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92F512EF-B10E-A6F7-A62F-6C82FF850A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36031" y="345071"/>
            <a:ext cx="4580583" cy="6146772"/>
          </a:xfrm>
          <a:prstGeom prst="roundRect">
            <a:avLst>
              <a:gd name="adj" fmla="val 3010"/>
            </a:avLst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937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vieressä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25AB7C9-D31C-C89C-E7AC-4DB8FE4C163D}"/>
              </a:ext>
            </a:extLst>
          </p:cNvPr>
          <p:cNvSpPr/>
          <p:nvPr/>
        </p:nvSpPr>
        <p:spPr>
          <a:xfrm>
            <a:off x="324911" y="364800"/>
            <a:ext cx="11491703" cy="5444403"/>
          </a:xfrm>
          <a:prstGeom prst="roundRect">
            <a:avLst>
              <a:gd name="adj" fmla="val 3136"/>
            </a:avLst>
          </a:prstGeom>
          <a:solidFill>
            <a:srgbClr val="DFD7C1">
              <a:alpha val="5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F74A5B60-B602-844B-A45E-BBBE20D6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16" y="339644"/>
            <a:ext cx="6411731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51A9518-E2DB-3245-B57E-A2108BC68F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0115" y="1600202"/>
            <a:ext cx="6411731" cy="393111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FI"/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92F512EF-B10E-A6F7-A62F-6C82FF850A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36031" y="364800"/>
            <a:ext cx="4580583" cy="6096000"/>
          </a:xfrm>
          <a:prstGeom prst="roundRect">
            <a:avLst>
              <a:gd name="adj" fmla="val 3010"/>
            </a:avLst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753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uropean unionin osarahoittama logo.">
            <a:extLst>
              <a:ext uri="{FF2B5EF4-FFF2-40B4-BE49-F238E27FC236}">
                <a16:creationId xmlns:a16="http://schemas.microsoft.com/office/drawing/2014/main" id="{FA932205-0E53-0BAC-B1B4-9A175097EABE}"/>
              </a:ext>
            </a:extLst>
          </p:cNvPr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66170" y="6023820"/>
            <a:ext cx="2329831" cy="552331"/>
          </a:xfrm>
          <a:prstGeom prst="rect">
            <a:avLst/>
          </a:prstGeom>
        </p:spPr>
      </p:pic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738BCF5-02C3-B040-B3FF-0E7C8CE3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865" y="339644"/>
            <a:ext cx="11233476" cy="1092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712D627-E392-544C-A4BA-49A0639AB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865" y="1600200"/>
            <a:ext cx="11233476" cy="4636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6" name="Graphic 5" descr="Lasten,  nuorten ja perheiden osallisuuden koordinaatiohankkeen logo.">
            <a:extLst>
              <a:ext uri="{FF2B5EF4-FFF2-40B4-BE49-F238E27FC236}">
                <a16:creationId xmlns:a16="http://schemas.microsoft.com/office/drawing/2014/main" id="{6588A37F-93CA-3AF1-B5EF-56D02D3EB8F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rcRect/>
          <a:stretch/>
        </p:blipFill>
        <p:spPr>
          <a:xfrm>
            <a:off x="512522" y="6037943"/>
            <a:ext cx="3043916" cy="503260"/>
          </a:xfrm>
          <a:prstGeom prst="rect">
            <a:avLst/>
          </a:prstGeom>
        </p:spPr>
      </p:pic>
      <p:pic>
        <p:nvPicPr>
          <p:cNvPr id="2" name="Picture 1" descr="European unionin osarahoittama logo.">
            <a:extLst>
              <a:ext uri="{FF2B5EF4-FFF2-40B4-BE49-F238E27FC236}">
                <a16:creationId xmlns:a16="http://schemas.microsoft.com/office/drawing/2014/main" id="{C93E0926-165D-92F1-C7D5-C5A034AFBBA6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66170" y="6023820"/>
            <a:ext cx="2329831" cy="55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31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</p:sldLayoutIdLst>
  <p:hf sldNum="0" hdr="0" dt="0"/>
  <p:txStyles>
    <p:titleStyle>
      <a:lvl1pPr algn="l" defTabSz="457189" rtl="0" eaLnBrk="1" latinLnBrk="0" hangingPunct="1">
        <a:spcBef>
          <a:spcPct val="0"/>
        </a:spcBef>
        <a:buNone/>
        <a:defRPr sz="3200" b="1" i="0" kern="1200" cap="none" baseline="0">
          <a:solidFill>
            <a:schemeClr val="tx1"/>
          </a:solidFill>
          <a:latin typeface="Arial" panose="020B0604020202020204" pitchFamily="34" charset="0"/>
          <a:ea typeface="Fira Sans SemiBold" panose="020B0503050000020004" pitchFamily="34" charset="0"/>
          <a:cs typeface="Arial" panose="020B0604020202020204" pitchFamily="34" charset="0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Clr>
          <a:schemeClr val="tx1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742932" indent="-285744" algn="l" defTabSz="457189" rtl="0" eaLnBrk="1" latinLnBrk="0" hangingPunct="1">
        <a:spcBef>
          <a:spcPct val="20000"/>
        </a:spcBef>
        <a:buClr>
          <a:schemeClr val="tx1"/>
        </a:buClr>
        <a:buFont typeface="Arial"/>
        <a:buChar char="–"/>
        <a:defRPr sz="2133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2971" indent="-228594" algn="l" defTabSz="457189" rtl="0" eaLnBrk="1" latinLnBrk="0" hangingPunct="1">
        <a:spcBef>
          <a:spcPct val="20000"/>
        </a:spcBef>
        <a:buClr>
          <a:schemeClr val="tx1"/>
        </a:buClr>
        <a:buFont typeface="Arial"/>
        <a:buChar char="•"/>
        <a:defRPr sz="1867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tx1"/>
        </a:buClr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349" indent="-228594" algn="l" defTabSz="457189" rtl="0" eaLnBrk="1" latinLnBrk="0" hangingPunct="1">
        <a:spcBef>
          <a:spcPct val="20000"/>
        </a:spcBef>
        <a:buClr>
          <a:schemeClr val="tx1"/>
        </a:buClr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Box 78">
            <a:extLst>
              <a:ext uri="{FF2B5EF4-FFF2-40B4-BE49-F238E27FC236}">
                <a16:creationId xmlns:a16="http://schemas.microsoft.com/office/drawing/2014/main" id="{3390FCE0-886D-90DE-C74E-406A601C393C}"/>
              </a:ext>
            </a:extLst>
          </p:cNvPr>
          <p:cNvSpPr txBox="1"/>
          <p:nvPr/>
        </p:nvSpPr>
        <p:spPr>
          <a:xfrm>
            <a:off x="1085251" y="461123"/>
            <a:ext cx="10658828" cy="310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457189">
              <a:lnSpc>
                <a:spcPts val="2611"/>
              </a:lnSpc>
              <a:spcBef>
                <a:spcPct val="0"/>
              </a:spcBef>
            </a:pPr>
            <a:r>
              <a:rPr lang="fi-FI" sz="1733" b="1">
                <a:solidFill>
                  <a:srgbClr val="000000"/>
                </a:solidFill>
                <a:latin typeface="Krub Bold"/>
                <a:ea typeface="Krub Bold"/>
                <a:cs typeface="Krub Bold"/>
                <a:sym typeface="Krub Bold"/>
              </a:rPr>
              <a:t>Lasten, nuorten ja perheiden osallisuuden koordinaation palvelupolku LANUPE-teeman hankkeille</a:t>
            </a:r>
            <a:endParaRPr lang="fi-FI" sz="1733" b="1">
              <a:solidFill>
                <a:srgbClr val="000000"/>
              </a:solidFill>
              <a:latin typeface="Krub Bold"/>
              <a:ea typeface="Krub Bold"/>
              <a:cs typeface="Krub Bold"/>
            </a:endParaRPr>
          </a:p>
        </p:txBody>
      </p:sp>
      <p:sp>
        <p:nvSpPr>
          <p:cNvPr id="79" name="TextBox 79">
            <a:extLst>
              <a:ext uri="{FF2B5EF4-FFF2-40B4-BE49-F238E27FC236}">
                <a16:creationId xmlns:a16="http://schemas.microsoft.com/office/drawing/2014/main" id="{2B8A05AE-3921-449B-33EC-A41121EF3E03}"/>
              </a:ext>
            </a:extLst>
          </p:cNvPr>
          <p:cNvSpPr txBox="1"/>
          <p:nvPr/>
        </p:nvSpPr>
        <p:spPr>
          <a:xfrm>
            <a:off x="489297" y="1471615"/>
            <a:ext cx="1025051" cy="2051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457189">
              <a:lnSpc>
                <a:spcPts val="1680"/>
              </a:lnSpc>
              <a:spcBef>
                <a:spcPct val="0"/>
              </a:spcBef>
            </a:pPr>
            <a:r>
              <a:rPr lang="fi-FI" sz="1200">
                <a:solidFill>
                  <a:srgbClr val="000000"/>
                </a:solidFill>
                <a:latin typeface="Krub Bold"/>
                <a:ea typeface="Krub Bold"/>
                <a:cs typeface="Krub Bold"/>
                <a:sym typeface="Krub Bold"/>
              </a:rPr>
              <a:t>Ennen hakua</a:t>
            </a:r>
          </a:p>
        </p:txBody>
      </p:sp>
      <p:sp>
        <p:nvSpPr>
          <p:cNvPr id="81" name="TextBox 81">
            <a:extLst>
              <a:ext uri="{FF2B5EF4-FFF2-40B4-BE49-F238E27FC236}">
                <a16:creationId xmlns:a16="http://schemas.microsoft.com/office/drawing/2014/main" id="{6389E53A-4F93-B2CF-F60B-BEFC360431C9}"/>
              </a:ext>
            </a:extLst>
          </p:cNvPr>
          <p:cNvSpPr txBox="1"/>
          <p:nvPr/>
        </p:nvSpPr>
        <p:spPr>
          <a:xfrm>
            <a:off x="309330" y="2861516"/>
            <a:ext cx="1253341" cy="11553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87110" lvl="1" indent="-93555" defTabSz="457189">
              <a:lnSpc>
                <a:spcPts val="1300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Tiedotus rahoitus-mahdollisuuksista</a:t>
            </a:r>
          </a:p>
          <a:p>
            <a:pPr marL="187110" lvl="1" indent="-93555" defTabSz="457189">
              <a:lnSpc>
                <a:spcPts val="1300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Aukeavasta hausta tiedottaminen</a:t>
            </a:r>
          </a:p>
          <a:p>
            <a:pPr marL="187110" lvl="1" indent="-93555" defTabSz="457189">
              <a:lnSpc>
                <a:spcPts val="1300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Verkostoitumis- ja teemawebinaarit </a:t>
            </a:r>
          </a:p>
          <a:p>
            <a:pPr algn="ctr" defTabSz="457189">
              <a:lnSpc>
                <a:spcPts val="1300"/>
              </a:lnSpc>
            </a:pPr>
            <a:endParaRPr lang="en-US" sz="867">
              <a:solidFill>
                <a:srgbClr val="000000"/>
              </a:solidFill>
              <a:latin typeface="Krub"/>
              <a:ea typeface="Krub"/>
              <a:cs typeface="Krub"/>
              <a:sym typeface="Krub"/>
            </a:endParaRPr>
          </a:p>
        </p:txBody>
      </p:sp>
      <p:sp>
        <p:nvSpPr>
          <p:cNvPr id="80" name="TextBox 80">
            <a:extLst>
              <a:ext uri="{FF2B5EF4-FFF2-40B4-BE49-F238E27FC236}">
                <a16:creationId xmlns:a16="http://schemas.microsoft.com/office/drawing/2014/main" id="{9A9737BA-5F67-8C14-C83C-922C7A074F84}"/>
              </a:ext>
            </a:extLst>
          </p:cNvPr>
          <p:cNvSpPr txBox="1"/>
          <p:nvPr/>
        </p:nvSpPr>
        <p:spPr>
          <a:xfrm>
            <a:off x="2134634" y="1464485"/>
            <a:ext cx="1415044" cy="2051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457189">
              <a:lnSpc>
                <a:spcPts val="1680"/>
              </a:lnSpc>
              <a:spcBef>
                <a:spcPct val="0"/>
              </a:spcBef>
            </a:pPr>
            <a:r>
              <a:rPr lang="fi-FI" sz="1200">
                <a:solidFill>
                  <a:srgbClr val="000000"/>
                </a:solidFill>
                <a:latin typeface="Krub Bold"/>
                <a:ea typeface="Krub Bold"/>
                <a:cs typeface="Krub Bold"/>
                <a:sym typeface="Krub Bold"/>
              </a:rPr>
              <a:t>Hakuvaiheen tuki</a:t>
            </a:r>
          </a:p>
        </p:txBody>
      </p:sp>
      <p:sp>
        <p:nvSpPr>
          <p:cNvPr id="77" name="TextBox 77">
            <a:extLst>
              <a:ext uri="{FF2B5EF4-FFF2-40B4-BE49-F238E27FC236}">
                <a16:creationId xmlns:a16="http://schemas.microsoft.com/office/drawing/2014/main" id="{9149D106-5B0C-5D6C-D742-FCE4F98F5106}"/>
              </a:ext>
            </a:extLst>
          </p:cNvPr>
          <p:cNvSpPr txBox="1"/>
          <p:nvPr/>
        </p:nvSpPr>
        <p:spPr>
          <a:xfrm>
            <a:off x="2185291" y="2689127"/>
            <a:ext cx="1159429" cy="16555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457189">
              <a:lnSpc>
                <a:spcPts val="1300"/>
              </a:lnSpc>
            </a:pPr>
            <a:endParaRPr sz="933">
              <a:solidFill>
                <a:srgbClr val="000000"/>
              </a:solidFill>
              <a:latin typeface="Arial" panose="020B0604020202020204"/>
            </a:endParaRPr>
          </a:p>
          <a:p>
            <a:pPr marL="187110" lvl="1" indent="-93555" defTabSz="457189">
              <a:lnSpc>
                <a:spcPts val="1300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Hakuinfo</a:t>
            </a:r>
          </a:p>
          <a:p>
            <a:pPr marL="187110" lvl="1" indent="-93555" defTabSz="457189">
              <a:lnSpc>
                <a:spcPts val="1300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Hakutyöpajat​</a:t>
            </a:r>
          </a:p>
          <a:p>
            <a:pPr marL="187110" lvl="1" indent="-93555" defTabSz="457189">
              <a:lnSpc>
                <a:spcPts val="1300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Hankekohtainen sparraus</a:t>
            </a:r>
          </a:p>
          <a:p>
            <a:pPr marL="187110" lvl="1" indent="-93555" defTabSz="457189">
              <a:lnSpc>
                <a:spcPts val="1300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Viime hetken kyselytunti​</a:t>
            </a:r>
          </a:p>
          <a:p>
            <a:pPr marL="187110" lvl="1" indent="-93555" defTabSz="457189">
              <a:lnSpc>
                <a:spcPts val="1300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Haun päättymiskahvit</a:t>
            </a:r>
          </a:p>
          <a:p>
            <a:pPr defTabSz="457189">
              <a:lnSpc>
                <a:spcPts val="1300"/>
              </a:lnSpc>
            </a:pPr>
            <a:endParaRPr lang="en-US" sz="867">
              <a:solidFill>
                <a:srgbClr val="000000"/>
              </a:solidFill>
              <a:latin typeface="Krub"/>
              <a:ea typeface="Krub"/>
              <a:cs typeface="Krub"/>
              <a:sym typeface="Krub"/>
            </a:endParaRPr>
          </a:p>
        </p:txBody>
      </p:sp>
      <p:sp>
        <p:nvSpPr>
          <p:cNvPr id="90" name="TextBox 90">
            <a:extLst>
              <a:ext uri="{FF2B5EF4-FFF2-40B4-BE49-F238E27FC236}">
                <a16:creationId xmlns:a16="http://schemas.microsoft.com/office/drawing/2014/main" id="{0E243E2D-D556-2E13-F2DB-09AFA9B5C33C}"/>
              </a:ext>
            </a:extLst>
          </p:cNvPr>
          <p:cNvSpPr txBox="1"/>
          <p:nvPr/>
        </p:nvSpPr>
        <p:spPr>
          <a:xfrm>
            <a:off x="3976205" y="1469592"/>
            <a:ext cx="1519345" cy="423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457189">
              <a:lnSpc>
                <a:spcPts val="1680"/>
              </a:lnSpc>
              <a:spcBef>
                <a:spcPct val="0"/>
              </a:spcBef>
            </a:pPr>
            <a:r>
              <a:rPr lang="fi-FI" sz="1200">
                <a:solidFill>
                  <a:srgbClr val="000000"/>
                </a:solidFill>
                <a:latin typeface="Krub Bold"/>
                <a:ea typeface="Krub Bold"/>
                <a:cs typeface="Krub Bold"/>
                <a:sym typeface="Krub Bold"/>
              </a:rPr>
              <a:t>Rahoitusneuvottelu- vaiheen</a:t>
            </a:r>
            <a:r>
              <a:rPr lang="en-US" sz="1200">
                <a:solidFill>
                  <a:srgbClr val="000000"/>
                </a:solidFill>
                <a:latin typeface="Krub Bold"/>
                <a:ea typeface="Krub Bold"/>
                <a:cs typeface="Krub Bold"/>
                <a:sym typeface="Krub Bold"/>
              </a:rPr>
              <a:t> tuki</a:t>
            </a:r>
          </a:p>
        </p:txBody>
      </p:sp>
      <p:sp>
        <p:nvSpPr>
          <p:cNvPr id="93" name="TextBox 93">
            <a:extLst>
              <a:ext uri="{FF2B5EF4-FFF2-40B4-BE49-F238E27FC236}">
                <a16:creationId xmlns:a16="http://schemas.microsoft.com/office/drawing/2014/main" id="{59948408-AE94-B135-A04E-45B6EEEF5C06}"/>
              </a:ext>
            </a:extLst>
          </p:cNvPr>
          <p:cNvSpPr txBox="1"/>
          <p:nvPr/>
        </p:nvSpPr>
        <p:spPr>
          <a:xfrm>
            <a:off x="3926831" y="2854902"/>
            <a:ext cx="1379868" cy="655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87109" lvl="1" indent="-93555" defTabSz="457189">
              <a:lnSpc>
                <a:spcPts val="1299"/>
              </a:lnSpc>
              <a:spcBef>
                <a:spcPct val="0"/>
              </a:spcBef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Tuen esittely rahoitusneuvotteluissa</a:t>
            </a:r>
          </a:p>
          <a:p>
            <a:pPr marL="187109" lvl="1" indent="-93555" defTabSz="457189">
              <a:lnSpc>
                <a:spcPts val="1299"/>
              </a:lnSpc>
              <a:spcBef>
                <a:spcPct val="0"/>
              </a:spcBef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Hankekohtainen sparraus </a:t>
            </a:r>
          </a:p>
        </p:txBody>
      </p:sp>
      <p:sp>
        <p:nvSpPr>
          <p:cNvPr id="91" name="TextBox 91">
            <a:extLst>
              <a:ext uri="{FF2B5EF4-FFF2-40B4-BE49-F238E27FC236}">
                <a16:creationId xmlns:a16="http://schemas.microsoft.com/office/drawing/2014/main" id="{BAFED88F-835F-A4CE-99C7-9AF5B5F65BEA}"/>
              </a:ext>
            </a:extLst>
          </p:cNvPr>
          <p:cNvSpPr txBox="1"/>
          <p:nvPr/>
        </p:nvSpPr>
        <p:spPr>
          <a:xfrm>
            <a:off x="6729562" y="4329817"/>
            <a:ext cx="2610685" cy="2051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457189">
              <a:lnSpc>
                <a:spcPts val="1680"/>
              </a:lnSpc>
              <a:spcBef>
                <a:spcPct val="0"/>
              </a:spcBef>
            </a:pPr>
            <a:r>
              <a:rPr lang="fi-FI" sz="1200">
                <a:solidFill>
                  <a:srgbClr val="000000"/>
                </a:solidFill>
                <a:latin typeface="Krub Bold"/>
                <a:ea typeface="Krub Bold"/>
                <a:cs typeface="Krub Bold"/>
                <a:sym typeface="Krub Bold"/>
              </a:rPr>
              <a:t>Rahoitettavien hankkeiden tuki</a:t>
            </a:r>
          </a:p>
        </p:txBody>
      </p:sp>
      <p:sp>
        <p:nvSpPr>
          <p:cNvPr id="94" name="TextBox 94">
            <a:extLst>
              <a:ext uri="{FF2B5EF4-FFF2-40B4-BE49-F238E27FC236}">
                <a16:creationId xmlns:a16="http://schemas.microsoft.com/office/drawing/2014/main" id="{B141F238-48F8-9ACD-7E63-B72AC61F5D1C}"/>
              </a:ext>
            </a:extLst>
          </p:cNvPr>
          <p:cNvSpPr txBox="1"/>
          <p:nvPr/>
        </p:nvSpPr>
        <p:spPr>
          <a:xfrm>
            <a:off x="6490122" y="1499392"/>
            <a:ext cx="1520335" cy="18222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Yhteydenotto alueellisiin ja valtakunnallisiin hankkeisiin</a:t>
            </a:r>
            <a:endParaRPr lang="sv-SE" sz="1867">
              <a:solidFill>
                <a:srgbClr val="000000"/>
              </a:solidFill>
              <a:latin typeface="Arial" panose="020B0604020202020204"/>
            </a:endParaRPr>
          </a:p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Ohjausryhmätyöskentely</a:t>
            </a:r>
            <a:endParaRPr lang="fi-FI" sz="867">
              <a:solidFill>
                <a:srgbClr val="000000"/>
              </a:solidFill>
              <a:latin typeface="Krub"/>
              <a:ea typeface="Krub"/>
              <a:cs typeface="Krub"/>
            </a:endParaRPr>
          </a:p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Hankkeiden verkostoitumiseen ja osaamisen jakamiseen liittyvät tilaisuudet</a:t>
            </a:r>
            <a:endParaRPr lang="fi-FI" sz="867">
              <a:solidFill>
                <a:srgbClr val="000000"/>
              </a:solidFill>
              <a:latin typeface="Krub"/>
              <a:ea typeface="Krub"/>
              <a:cs typeface="Krub"/>
            </a:endParaRPr>
          </a:p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Tapahtumat</a:t>
            </a:r>
            <a:endParaRPr lang="fi-FI" sz="867">
              <a:solidFill>
                <a:srgbClr val="000000"/>
              </a:solidFill>
              <a:latin typeface="Krub"/>
              <a:ea typeface="Krub"/>
              <a:cs typeface="Krub"/>
            </a:endParaRPr>
          </a:p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Työkalut ja mittarit</a:t>
            </a:r>
            <a:endParaRPr lang="fi-FI" sz="867">
              <a:solidFill>
                <a:srgbClr val="000000"/>
              </a:solidFill>
              <a:latin typeface="Krub"/>
              <a:ea typeface="Krub"/>
              <a:cs typeface="Krub"/>
            </a:endParaRPr>
          </a:p>
          <a:p>
            <a:pPr defTabSz="457189">
              <a:lnSpc>
                <a:spcPts val="1299"/>
              </a:lnSpc>
              <a:spcBef>
                <a:spcPct val="0"/>
              </a:spcBef>
            </a:pPr>
            <a:endParaRPr lang="en-US" sz="867">
              <a:solidFill>
                <a:srgbClr val="000000"/>
              </a:solidFill>
              <a:latin typeface="Krub"/>
              <a:ea typeface="Krub"/>
              <a:cs typeface="Krub"/>
              <a:sym typeface="Krub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6809319-45E9-5801-E128-BBAE66D837F3}"/>
              </a:ext>
            </a:extLst>
          </p:cNvPr>
          <p:cNvSpPr txBox="1"/>
          <p:nvPr/>
        </p:nvSpPr>
        <p:spPr>
          <a:xfrm>
            <a:off x="8034904" y="1509053"/>
            <a:ext cx="1674317" cy="14888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Asiantuntijoiden tuki: yhteydenpito ja sparraus, vaikutusketjut, toimintamallien kuvaamisen tuki ja julkaisut</a:t>
            </a:r>
            <a:endParaRPr lang="fi-FI" sz="867">
              <a:solidFill>
                <a:srgbClr val="000000"/>
              </a:solidFill>
              <a:latin typeface="Krub"/>
              <a:ea typeface="Krub"/>
              <a:cs typeface="Krub"/>
            </a:endParaRPr>
          </a:p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Läpileikkaavien teemojen tuki ja koulutus</a:t>
            </a:r>
            <a:endParaRPr lang="fi-FI" sz="867">
              <a:solidFill>
                <a:srgbClr val="000000"/>
              </a:solidFill>
              <a:latin typeface="Krub"/>
              <a:ea typeface="Krub"/>
              <a:cs typeface="Krub"/>
            </a:endParaRPr>
          </a:p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Viestintäverkosto</a:t>
            </a:r>
            <a:endParaRPr lang="fi-FI" sz="867">
              <a:solidFill>
                <a:srgbClr val="000000"/>
              </a:solidFill>
              <a:latin typeface="Krub"/>
              <a:ea typeface="Krub"/>
              <a:cs typeface="Krub"/>
            </a:endParaRPr>
          </a:p>
          <a:p>
            <a:pPr marL="187109" lvl="1" indent="-93131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Projektipäällikkötapaamiset</a:t>
            </a:r>
            <a:endParaRPr lang="fi-FI" sz="867">
              <a:solidFill>
                <a:srgbClr val="000000"/>
              </a:solidFill>
              <a:latin typeface="Krub"/>
              <a:ea typeface="Krub"/>
              <a:cs typeface="Krub"/>
            </a:endParaRPr>
          </a:p>
        </p:txBody>
      </p:sp>
      <p:sp>
        <p:nvSpPr>
          <p:cNvPr id="92" name="TextBox 92">
            <a:extLst>
              <a:ext uri="{FF2B5EF4-FFF2-40B4-BE49-F238E27FC236}">
                <a16:creationId xmlns:a16="http://schemas.microsoft.com/office/drawing/2014/main" id="{54107EE6-2E8E-8873-2060-632E8B33F307}"/>
              </a:ext>
            </a:extLst>
          </p:cNvPr>
          <p:cNvSpPr txBox="1"/>
          <p:nvPr/>
        </p:nvSpPr>
        <p:spPr>
          <a:xfrm>
            <a:off x="10780184" y="2693366"/>
            <a:ext cx="1119141" cy="6411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457189">
              <a:lnSpc>
                <a:spcPts val="1680"/>
              </a:lnSpc>
              <a:spcBef>
                <a:spcPct val="0"/>
              </a:spcBef>
            </a:pPr>
            <a:r>
              <a:rPr lang="fi-FI" sz="1200">
                <a:solidFill>
                  <a:srgbClr val="000000"/>
                </a:solidFill>
                <a:latin typeface="Krub Bold"/>
                <a:ea typeface="Krub Bold"/>
                <a:cs typeface="Krub Bold"/>
                <a:sym typeface="Krub Bold"/>
              </a:rPr>
              <a:t>Hankkeiden päättyessä ja päätyttyä</a:t>
            </a:r>
          </a:p>
        </p:txBody>
      </p:sp>
      <p:sp>
        <p:nvSpPr>
          <p:cNvPr id="73" name="TextBox 73">
            <a:extLst>
              <a:ext uri="{FF2B5EF4-FFF2-40B4-BE49-F238E27FC236}">
                <a16:creationId xmlns:a16="http://schemas.microsoft.com/office/drawing/2014/main" id="{CB9E88EB-F8BC-9144-DAC6-5F399F566D0F}"/>
              </a:ext>
            </a:extLst>
          </p:cNvPr>
          <p:cNvSpPr txBox="1"/>
          <p:nvPr/>
        </p:nvSpPr>
        <p:spPr>
          <a:xfrm>
            <a:off x="10500297" y="4289368"/>
            <a:ext cx="1399027" cy="1322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87109" lvl="1" indent="-93555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Mitä seuraavaksi –reflektiokeskustelu</a:t>
            </a:r>
          </a:p>
          <a:p>
            <a:pPr marL="187109" lvl="1" indent="-93555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Lopetusviesti ja palautekysely​</a:t>
            </a:r>
          </a:p>
          <a:p>
            <a:pPr marL="187109" lvl="1" indent="-93555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Hankkeiden tuloksista tiedottaminen alueellisesti ja valtakunnallisesti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F573E319-AB40-E184-60BB-85B255197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06245" y="2306238"/>
            <a:ext cx="1486689" cy="2072964"/>
            <a:chOff x="0" y="0"/>
            <a:chExt cx="587334" cy="818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9F5FD99-00B2-D9DE-F73D-0BA3731066E1}"/>
                </a:ext>
              </a:extLst>
            </p:cNvPr>
            <p:cNvSpPr/>
            <p:nvPr/>
          </p:nvSpPr>
          <p:spPr>
            <a:xfrm>
              <a:off x="0" y="0"/>
              <a:ext cx="587334" cy="818949"/>
            </a:xfrm>
            <a:custGeom>
              <a:avLst/>
              <a:gdLst/>
              <a:ahLst/>
              <a:cxnLst/>
              <a:rect l="l" t="t" r="r" b="b"/>
              <a:pathLst>
                <a:path w="587334" h="818949">
                  <a:moveTo>
                    <a:pt x="177055" y="0"/>
                  </a:moveTo>
                  <a:lnTo>
                    <a:pt x="410279" y="0"/>
                  </a:lnTo>
                  <a:cubicBezTo>
                    <a:pt x="457237" y="0"/>
                    <a:pt x="502272" y="18654"/>
                    <a:pt x="535476" y="51858"/>
                  </a:cubicBezTo>
                  <a:cubicBezTo>
                    <a:pt x="568680" y="85062"/>
                    <a:pt x="587334" y="130097"/>
                    <a:pt x="587334" y="177055"/>
                  </a:cubicBezTo>
                  <a:lnTo>
                    <a:pt x="587334" y="641894"/>
                  </a:lnTo>
                  <a:cubicBezTo>
                    <a:pt x="587334" y="688852"/>
                    <a:pt x="568680" y="733886"/>
                    <a:pt x="535476" y="767090"/>
                  </a:cubicBezTo>
                  <a:cubicBezTo>
                    <a:pt x="502272" y="800295"/>
                    <a:pt x="457237" y="818949"/>
                    <a:pt x="410279" y="818949"/>
                  </a:cubicBezTo>
                  <a:lnTo>
                    <a:pt x="177055" y="818949"/>
                  </a:lnTo>
                  <a:cubicBezTo>
                    <a:pt x="130097" y="818949"/>
                    <a:pt x="85062" y="800295"/>
                    <a:pt x="51858" y="767090"/>
                  </a:cubicBezTo>
                  <a:cubicBezTo>
                    <a:pt x="18654" y="733886"/>
                    <a:pt x="0" y="688852"/>
                    <a:pt x="0" y="641894"/>
                  </a:cubicBezTo>
                  <a:lnTo>
                    <a:pt x="0" y="177055"/>
                  </a:lnTo>
                  <a:cubicBezTo>
                    <a:pt x="0" y="130097"/>
                    <a:pt x="18654" y="85062"/>
                    <a:pt x="51858" y="51858"/>
                  </a:cubicBezTo>
                  <a:cubicBezTo>
                    <a:pt x="85062" y="18654"/>
                    <a:pt x="130097" y="0"/>
                    <a:pt x="177055" y="0"/>
                  </a:cubicBezTo>
                  <a:close/>
                </a:path>
              </a:pathLst>
            </a:custGeom>
            <a:solidFill>
              <a:srgbClr val="86C4EC">
                <a:alpha val="19608"/>
              </a:srgbClr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EE6731D-9E53-BA2E-E18A-CF23CB45F2B3}"/>
                </a:ext>
              </a:extLst>
            </p:cNvPr>
            <p:cNvSpPr txBox="1"/>
            <p:nvPr/>
          </p:nvSpPr>
          <p:spPr>
            <a:xfrm>
              <a:off x="0" y="-28575"/>
              <a:ext cx="587334" cy="8475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E70B03BF-7C5B-FC46-45BA-88A19A20D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036797" y="2306238"/>
            <a:ext cx="1466892" cy="2072964"/>
            <a:chOff x="0" y="0"/>
            <a:chExt cx="579513" cy="81894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7C9A7D5-5736-D392-CC6F-59C49710F9C9}"/>
                </a:ext>
              </a:extLst>
            </p:cNvPr>
            <p:cNvSpPr/>
            <p:nvPr/>
          </p:nvSpPr>
          <p:spPr>
            <a:xfrm>
              <a:off x="0" y="0"/>
              <a:ext cx="579512" cy="818949"/>
            </a:xfrm>
            <a:custGeom>
              <a:avLst/>
              <a:gdLst/>
              <a:ahLst/>
              <a:cxnLst/>
              <a:rect l="l" t="t" r="r" b="b"/>
              <a:pathLst>
                <a:path w="579512" h="818949">
                  <a:moveTo>
                    <a:pt x="179444" y="0"/>
                  </a:moveTo>
                  <a:lnTo>
                    <a:pt x="400068" y="0"/>
                  </a:lnTo>
                  <a:cubicBezTo>
                    <a:pt x="499173" y="0"/>
                    <a:pt x="579512" y="80340"/>
                    <a:pt x="579512" y="179444"/>
                  </a:cubicBezTo>
                  <a:lnTo>
                    <a:pt x="579512" y="639504"/>
                  </a:lnTo>
                  <a:cubicBezTo>
                    <a:pt x="579512" y="687096"/>
                    <a:pt x="560607" y="732738"/>
                    <a:pt x="526954" y="766391"/>
                  </a:cubicBezTo>
                  <a:cubicBezTo>
                    <a:pt x="493302" y="800043"/>
                    <a:pt x="447660" y="818949"/>
                    <a:pt x="400068" y="818949"/>
                  </a:cubicBezTo>
                  <a:lnTo>
                    <a:pt x="179444" y="818949"/>
                  </a:lnTo>
                  <a:cubicBezTo>
                    <a:pt x="80340" y="818949"/>
                    <a:pt x="0" y="738609"/>
                    <a:pt x="0" y="639504"/>
                  </a:cubicBezTo>
                  <a:lnTo>
                    <a:pt x="0" y="179444"/>
                  </a:lnTo>
                  <a:cubicBezTo>
                    <a:pt x="0" y="80340"/>
                    <a:pt x="80340" y="0"/>
                    <a:pt x="179444" y="0"/>
                  </a:cubicBezTo>
                  <a:close/>
                </a:path>
              </a:pathLst>
            </a:custGeom>
            <a:solidFill>
              <a:srgbClr val="37AB49">
                <a:alpha val="19608"/>
              </a:srgbClr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F237C60-2361-90AB-7CA4-6F44F7ACBADC}"/>
                </a:ext>
              </a:extLst>
            </p:cNvPr>
            <p:cNvSpPr txBox="1"/>
            <p:nvPr/>
          </p:nvSpPr>
          <p:spPr>
            <a:xfrm>
              <a:off x="0" y="-28575"/>
              <a:ext cx="579513" cy="8475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922DDE34-C605-856F-9EDF-9A09441A4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39069" y="2388809"/>
            <a:ext cx="1520752" cy="1436641"/>
            <a:chOff x="0" y="0"/>
            <a:chExt cx="600791" cy="567562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ECCD2FD2-47AC-2B04-35B5-5F4D41D4189A}"/>
                </a:ext>
              </a:extLst>
            </p:cNvPr>
            <p:cNvSpPr/>
            <p:nvPr/>
          </p:nvSpPr>
          <p:spPr>
            <a:xfrm>
              <a:off x="0" y="0"/>
              <a:ext cx="600791" cy="567562"/>
            </a:xfrm>
            <a:custGeom>
              <a:avLst/>
              <a:gdLst/>
              <a:ahLst/>
              <a:cxnLst/>
              <a:rect l="l" t="t" r="r" b="b"/>
              <a:pathLst>
                <a:path w="600791" h="567562">
                  <a:moveTo>
                    <a:pt x="173089" y="0"/>
                  </a:moveTo>
                  <a:lnTo>
                    <a:pt x="427702" y="0"/>
                  </a:lnTo>
                  <a:cubicBezTo>
                    <a:pt x="473608" y="0"/>
                    <a:pt x="517634" y="18236"/>
                    <a:pt x="550094" y="50697"/>
                  </a:cubicBezTo>
                  <a:cubicBezTo>
                    <a:pt x="582555" y="83157"/>
                    <a:pt x="600791" y="127183"/>
                    <a:pt x="600791" y="173089"/>
                  </a:cubicBezTo>
                  <a:lnTo>
                    <a:pt x="600791" y="394473"/>
                  </a:lnTo>
                  <a:cubicBezTo>
                    <a:pt x="600791" y="440379"/>
                    <a:pt x="582555" y="484405"/>
                    <a:pt x="550094" y="516865"/>
                  </a:cubicBezTo>
                  <a:cubicBezTo>
                    <a:pt x="517634" y="549326"/>
                    <a:pt x="473608" y="567562"/>
                    <a:pt x="427702" y="567562"/>
                  </a:cubicBezTo>
                  <a:lnTo>
                    <a:pt x="173089" y="567562"/>
                  </a:lnTo>
                  <a:cubicBezTo>
                    <a:pt x="127183" y="567562"/>
                    <a:pt x="83157" y="549326"/>
                    <a:pt x="50697" y="516865"/>
                  </a:cubicBezTo>
                  <a:cubicBezTo>
                    <a:pt x="18236" y="484405"/>
                    <a:pt x="0" y="440379"/>
                    <a:pt x="0" y="394473"/>
                  </a:cubicBezTo>
                  <a:lnTo>
                    <a:pt x="0" y="173089"/>
                  </a:lnTo>
                  <a:cubicBezTo>
                    <a:pt x="0" y="127183"/>
                    <a:pt x="18236" y="83157"/>
                    <a:pt x="50697" y="50697"/>
                  </a:cubicBezTo>
                  <a:cubicBezTo>
                    <a:pt x="83157" y="18236"/>
                    <a:pt x="127183" y="0"/>
                    <a:pt x="173089" y="0"/>
                  </a:cubicBezTo>
                  <a:close/>
                </a:path>
              </a:pathLst>
            </a:custGeom>
            <a:solidFill>
              <a:srgbClr val="FDC652">
                <a:alpha val="19608"/>
              </a:srgbClr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852B5430-C0C9-1597-7E33-4DA58B143077}"/>
                </a:ext>
              </a:extLst>
            </p:cNvPr>
            <p:cNvSpPr txBox="1"/>
            <p:nvPr/>
          </p:nvSpPr>
          <p:spPr>
            <a:xfrm>
              <a:off x="0" y="-28575"/>
              <a:ext cx="600791" cy="596137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4623AC63-7002-08E4-8041-98C32253B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305036" y="1217359"/>
            <a:ext cx="3628083" cy="2642991"/>
            <a:chOff x="0" y="0"/>
            <a:chExt cx="1351505" cy="1044144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49166F00-1756-80BF-CE0C-6B6C66AEAAF0}"/>
                </a:ext>
              </a:extLst>
            </p:cNvPr>
            <p:cNvSpPr/>
            <p:nvPr/>
          </p:nvSpPr>
          <p:spPr>
            <a:xfrm>
              <a:off x="0" y="0"/>
              <a:ext cx="1351505" cy="1044144"/>
            </a:xfrm>
            <a:custGeom>
              <a:avLst/>
              <a:gdLst/>
              <a:ahLst/>
              <a:cxnLst/>
              <a:rect l="l" t="t" r="r" b="b"/>
              <a:pathLst>
                <a:path w="1351505" h="1044144">
                  <a:moveTo>
                    <a:pt x="76944" y="0"/>
                  </a:moveTo>
                  <a:lnTo>
                    <a:pt x="1274561" y="0"/>
                  </a:lnTo>
                  <a:cubicBezTo>
                    <a:pt x="1317056" y="0"/>
                    <a:pt x="1351505" y="34449"/>
                    <a:pt x="1351505" y="76944"/>
                  </a:cubicBezTo>
                  <a:lnTo>
                    <a:pt x="1351505" y="967200"/>
                  </a:lnTo>
                  <a:cubicBezTo>
                    <a:pt x="1351505" y="987607"/>
                    <a:pt x="1343398" y="1007178"/>
                    <a:pt x="1328968" y="1021608"/>
                  </a:cubicBezTo>
                  <a:cubicBezTo>
                    <a:pt x="1314538" y="1036038"/>
                    <a:pt x="1294967" y="1044144"/>
                    <a:pt x="1274561" y="1044144"/>
                  </a:cubicBezTo>
                  <a:lnTo>
                    <a:pt x="76944" y="1044144"/>
                  </a:lnTo>
                  <a:cubicBezTo>
                    <a:pt x="56537" y="1044144"/>
                    <a:pt x="36966" y="1036038"/>
                    <a:pt x="22536" y="1021608"/>
                  </a:cubicBezTo>
                  <a:cubicBezTo>
                    <a:pt x="8107" y="1007178"/>
                    <a:pt x="0" y="987607"/>
                    <a:pt x="0" y="967200"/>
                  </a:cubicBezTo>
                  <a:lnTo>
                    <a:pt x="0" y="76944"/>
                  </a:lnTo>
                  <a:cubicBezTo>
                    <a:pt x="0" y="56537"/>
                    <a:pt x="8107" y="36966"/>
                    <a:pt x="22536" y="22536"/>
                  </a:cubicBezTo>
                  <a:cubicBezTo>
                    <a:pt x="36966" y="8107"/>
                    <a:pt x="56537" y="0"/>
                    <a:pt x="76944" y="0"/>
                  </a:cubicBezTo>
                  <a:close/>
                </a:path>
              </a:pathLst>
            </a:custGeom>
            <a:solidFill>
              <a:srgbClr val="FA6853">
                <a:alpha val="19608"/>
              </a:srgbClr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008A2069-D1F7-3E33-FD98-9DCEBA414AA0}"/>
                </a:ext>
              </a:extLst>
            </p:cNvPr>
            <p:cNvSpPr txBox="1"/>
            <p:nvPr/>
          </p:nvSpPr>
          <p:spPr>
            <a:xfrm>
              <a:off x="0" y="-28575"/>
              <a:ext cx="1351505" cy="107271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460C9816-7A1B-199E-00BE-D96A5750D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96754" y="3875079"/>
            <a:ext cx="1562260" cy="1951564"/>
            <a:chOff x="0" y="0"/>
            <a:chExt cx="617189" cy="770988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6887D7E6-0274-7DCF-6864-05BC3B7E3C8B}"/>
                </a:ext>
              </a:extLst>
            </p:cNvPr>
            <p:cNvSpPr/>
            <p:nvPr/>
          </p:nvSpPr>
          <p:spPr>
            <a:xfrm>
              <a:off x="0" y="0"/>
              <a:ext cx="617189" cy="770988"/>
            </a:xfrm>
            <a:custGeom>
              <a:avLst/>
              <a:gdLst/>
              <a:ahLst/>
              <a:cxnLst/>
              <a:rect l="l" t="t" r="r" b="b"/>
              <a:pathLst>
                <a:path w="617189" h="770988">
                  <a:moveTo>
                    <a:pt x="168490" y="0"/>
                  </a:moveTo>
                  <a:lnTo>
                    <a:pt x="448699" y="0"/>
                  </a:lnTo>
                  <a:cubicBezTo>
                    <a:pt x="541753" y="0"/>
                    <a:pt x="617189" y="75436"/>
                    <a:pt x="617189" y="168490"/>
                  </a:cubicBezTo>
                  <a:lnTo>
                    <a:pt x="617189" y="602498"/>
                  </a:lnTo>
                  <a:cubicBezTo>
                    <a:pt x="617189" y="695552"/>
                    <a:pt x="541753" y="770988"/>
                    <a:pt x="448699" y="770988"/>
                  </a:cubicBezTo>
                  <a:lnTo>
                    <a:pt x="168490" y="770988"/>
                  </a:lnTo>
                  <a:cubicBezTo>
                    <a:pt x="75436" y="770988"/>
                    <a:pt x="0" y="695552"/>
                    <a:pt x="0" y="602498"/>
                  </a:cubicBezTo>
                  <a:lnTo>
                    <a:pt x="0" y="168490"/>
                  </a:lnTo>
                  <a:cubicBezTo>
                    <a:pt x="0" y="75436"/>
                    <a:pt x="75436" y="0"/>
                    <a:pt x="168490" y="0"/>
                  </a:cubicBezTo>
                  <a:close/>
                </a:path>
              </a:pathLst>
            </a:custGeom>
            <a:solidFill>
              <a:srgbClr val="FFB391">
                <a:alpha val="29804"/>
              </a:srgbClr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4AF5AD05-7FD0-BB9E-3336-BC475393F51F}"/>
                </a:ext>
              </a:extLst>
            </p:cNvPr>
            <p:cNvSpPr txBox="1"/>
            <p:nvPr/>
          </p:nvSpPr>
          <p:spPr>
            <a:xfrm>
              <a:off x="0" y="-28575"/>
              <a:ext cx="617189" cy="79956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sp>
        <p:nvSpPr>
          <p:cNvPr id="17" name="Freeform 17">
            <a:extLst>
              <a:ext uri="{FF2B5EF4-FFF2-40B4-BE49-F238E27FC236}">
                <a16:creationId xmlns:a16="http://schemas.microsoft.com/office/drawing/2014/main" id="{70F14430-0470-7817-2521-EBB6BA899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2186781"/>
            <a:ext cx="12192000" cy="1822816"/>
          </a:xfrm>
          <a:custGeom>
            <a:avLst/>
            <a:gdLst/>
            <a:ahLst/>
            <a:cxnLst/>
            <a:rect l="l" t="t" r="r" b="b"/>
            <a:pathLst>
              <a:path w="19020682" h="2734223">
                <a:moveTo>
                  <a:pt x="0" y="0"/>
                </a:moveTo>
                <a:lnTo>
                  <a:pt x="19020682" y="0"/>
                </a:lnTo>
                <a:lnTo>
                  <a:pt x="19020682" y="2734223"/>
                </a:lnTo>
                <a:lnTo>
                  <a:pt x="0" y="27342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 r="-4006"/>
            </a:stretch>
          </a:blipFill>
        </p:spPr>
        <p:txBody>
          <a:bodyPr/>
          <a:lstStyle/>
          <a:p>
            <a:pPr defTabSz="457189"/>
            <a:endParaRPr lang="fi-FI" sz="1867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8" name="Group 18">
            <a:extLst>
              <a:ext uri="{FF2B5EF4-FFF2-40B4-BE49-F238E27FC236}">
                <a16:creationId xmlns:a16="http://schemas.microsoft.com/office/drawing/2014/main" id="{494E8575-6FB5-1D44-4D87-13CDCC345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5142" y="1847667"/>
            <a:ext cx="841716" cy="841716"/>
            <a:chOff x="0" y="0"/>
            <a:chExt cx="1683432" cy="1683432"/>
          </a:xfrm>
        </p:grpSpPr>
        <p:grpSp>
          <p:nvGrpSpPr>
            <p:cNvPr id="19" name="Group 19">
              <a:extLst>
                <a:ext uri="{FF2B5EF4-FFF2-40B4-BE49-F238E27FC236}">
                  <a16:creationId xmlns:a16="http://schemas.microsoft.com/office/drawing/2014/main" id="{66523B5F-3884-E948-BEC3-87C30DF062E5}"/>
                </a:ext>
              </a:extLst>
            </p:cNvPr>
            <p:cNvGrpSpPr/>
            <p:nvPr/>
          </p:nvGrpSpPr>
          <p:grpSpPr>
            <a:xfrm>
              <a:off x="0" y="0"/>
              <a:ext cx="1683432" cy="1683432"/>
              <a:chOff x="0" y="0"/>
              <a:chExt cx="812800" cy="812800"/>
            </a:xfrm>
          </p:grpSpPr>
          <p:sp>
            <p:nvSpPr>
              <p:cNvPr id="24" name="Freeform 20">
                <a:extLst>
                  <a:ext uri="{FF2B5EF4-FFF2-40B4-BE49-F238E27FC236}">
                    <a16:creationId xmlns:a16="http://schemas.microsoft.com/office/drawing/2014/main" id="{FB1DC5E1-8E82-08B5-779E-201E19D51BF5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5" name="TextBox 21">
                <a:extLst>
                  <a:ext uri="{FF2B5EF4-FFF2-40B4-BE49-F238E27FC236}">
                    <a16:creationId xmlns:a16="http://schemas.microsoft.com/office/drawing/2014/main" id="{7FE5DAA6-501C-809A-C9D1-A41024C9BD02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20" name="Group 22">
              <a:extLst>
                <a:ext uri="{FF2B5EF4-FFF2-40B4-BE49-F238E27FC236}">
                  <a16:creationId xmlns:a16="http://schemas.microsoft.com/office/drawing/2014/main" id="{97C58E41-38B6-067B-82A3-2965F99FF570}"/>
                </a:ext>
              </a:extLst>
            </p:cNvPr>
            <p:cNvGrpSpPr/>
            <p:nvPr/>
          </p:nvGrpSpPr>
          <p:grpSpPr>
            <a:xfrm>
              <a:off x="220336" y="220336"/>
              <a:ext cx="1242760" cy="1242760"/>
              <a:chOff x="0" y="0"/>
              <a:chExt cx="812800" cy="812800"/>
            </a:xfrm>
          </p:grpSpPr>
          <p:sp>
            <p:nvSpPr>
              <p:cNvPr id="22" name="Freeform 23">
                <a:extLst>
                  <a:ext uri="{FF2B5EF4-FFF2-40B4-BE49-F238E27FC236}">
                    <a16:creationId xmlns:a16="http://schemas.microsoft.com/office/drawing/2014/main" id="{ADF74E7C-2C4F-C5D5-B602-304B9E0EA40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86C4EC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3" name="TextBox 24">
                <a:extLst>
                  <a:ext uri="{FF2B5EF4-FFF2-40B4-BE49-F238E27FC236}">
                    <a16:creationId xmlns:a16="http://schemas.microsoft.com/office/drawing/2014/main" id="{E2DAF480-ACCE-B4E8-3B9E-C1A5C1BCF055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1" name="TextBox 25">
              <a:extLst>
                <a:ext uri="{FF2B5EF4-FFF2-40B4-BE49-F238E27FC236}">
                  <a16:creationId xmlns:a16="http://schemas.microsoft.com/office/drawing/2014/main" id="{B42A52E4-0C97-19D5-B119-4301D66F40C6}"/>
                </a:ext>
              </a:extLst>
            </p:cNvPr>
            <p:cNvSpPr txBox="1"/>
            <p:nvPr/>
          </p:nvSpPr>
          <p:spPr>
            <a:xfrm>
              <a:off x="534560" y="571982"/>
              <a:ext cx="614312" cy="5068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457189">
                <a:lnSpc>
                  <a:spcPts val="2075"/>
                </a:lnSpc>
                <a:spcBef>
                  <a:spcPct val="0"/>
                </a:spcBef>
              </a:pPr>
              <a:r>
                <a:rPr lang="en-US" sz="1483">
                  <a:solidFill>
                    <a:srgbClr val="000000"/>
                  </a:solidFill>
                  <a:latin typeface="Krub Bold"/>
                  <a:ea typeface="Krub Bold"/>
                  <a:cs typeface="Krub Bold"/>
                  <a:sym typeface="Krub Bold"/>
                </a:rPr>
                <a:t>01</a:t>
              </a:r>
            </a:p>
          </p:txBody>
        </p:sp>
      </p:grpSp>
      <p:grpSp>
        <p:nvGrpSpPr>
          <p:cNvPr id="26" name="Group 26">
            <a:extLst>
              <a:ext uri="{FF2B5EF4-FFF2-40B4-BE49-F238E27FC236}">
                <a16:creationId xmlns:a16="http://schemas.microsoft.com/office/drawing/2014/main" id="{C22307DA-4974-3B49-C280-0B982EC7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14357" y="1885379"/>
            <a:ext cx="841716" cy="841716"/>
            <a:chOff x="0" y="0"/>
            <a:chExt cx="1683432" cy="1683432"/>
          </a:xfrm>
        </p:grpSpPr>
        <p:grpSp>
          <p:nvGrpSpPr>
            <p:cNvPr id="27" name="Group 27">
              <a:extLst>
                <a:ext uri="{FF2B5EF4-FFF2-40B4-BE49-F238E27FC236}">
                  <a16:creationId xmlns:a16="http://schemas.microsoft.com/office/drawing/2014/main" id="{BDAB16D4-399C-842B-7382-9CA15A6D5BE3}"/>
                </a:ext>
              </a:extLst>
            </p:cNvPr>
            <p:cNvGrpSpPr/>
            <p:nvPr/>
          </p:nvGrpSpPr>
          <p:grpSpPr>
            <a:xfrm>
              <a:off x="0" y="0"/>
              <a:ext cx="1683432" cy="1683432"/>
              <a:chOff x="0" y="0"/>
              <a:chExt cx="812800" cy="812800"/>
            </a:xfrm>
          </p:grpSpPr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EB5927AF-BF51-E5E9-E206-70C534B1AFC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33" name="TextBox 29">
                <a:extLst>
                  <a:ext uri="{FF2B5EF4-FFF2-40B4-BE49-F238E27FC236}">
                    <a16:creationId xmlns:a16="http://schemas.microsoft.com/office/drawing/2014/main" id="{C445A20C-8277-36AD-295A-587FE69CBFE6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28" name="Group 30">
              <a:extLst>
                <a:ext uri="{FF2B5EF4-FFF2-40B4-BE49-F238E27FC236}">
                  <a16:creationId xmlns:a16="http://schemas.microsoft.com/office/drawing/2014/main" id="{E8D8F03F-3D63-4A0F-A525-6524A76CC7A0}"/>
                </a:ext>
              </a:extLst>
            </p:cNvPr>
            <p:cNvGrpSpPr/>
            <p:nvPr/>
          </p:nvGrpSpPr>
          <p:grpSpPr>
            <a:xfrm>
              <a:off x="220336" y="220336"/>
              <a:ext cx="1242760" cy="1242760"/>
              <a:chOff x="0" y="0"/>
              <a:chExt cx="812800" cy="812800"/>
            </a:xfrm>
          </p:grpSpPr>
          <p:sp>
            <p:nvSpPr>
              <p:cNvPr id="30" name="Freeform 31">
                <a:extLst>
                  <a:ext uri="{FF2B5EF4-FFF2-40B4-BE49-F238E27FC236}">
                    <a16:creationId xmlns:a16="http://schemas.microsoft.com/office/drawing/2014/main" id="{A7E61CCE-058D-9F6D-433B-DAE39AB683D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37AB49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31" name="TextBox 32">
                <a:extLst>
                  <a:ext uri="{FF2B5EF4-FFF2-40B4-BE49-F238E27FC236}">
                    <a16:creationId xmlns:a16="http://schemas.microsoft.com/office/drawing/2014/main" id="{4D95CAD1-C732-EA54-290B-33A64D2A04FB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9" name="TextBox 33">
              <a:extLst>
                <a:ext uri="{FF2B5EF4-FFF2-40B4-BE49-F238E27FC236}">
                  <a16:creationId xmlns:a16="http://schemas.microsoft.com/office/drawing/2014/main" id="{68AB4562-15D0-F575-7281-FF46B6798F28}"/>
                </a:ext>
              </a:extLst>
            </p:cNvPr>
            <p:cNvSpPr txBox="1"/>
            <p:nvPr/>
          </p:nvSpPr>
          <p:spPr>
            <a:xfrm>
              <a:off x="534560" y="571982"/>
              <a:ext cx="614312" cy="5068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457189">
                <a:lnSpc>
                  <a:spcPts val="2075"/>
                </a:lnSpc>
                <a:spcBef>
                  <a:spcPct val="0"/>
                </a:spcBef>
              </a:pPr>
              <a:r>
                <a:rPr lang="en-US" sz="1483">
                  <a:solidFill>
                    <a:srgbClr val="000000"/>
                  </a:solidFill>
                  <a:latin typeface="Krub Bold"/>
                  <a:ea typeface="Krub Bold"/>
                  <a:cs typeface="Krub Bold"/>
                  <a:sym typeface="Krub Bold"/>
                </a:rPr>
                <a:t>02</a:t>
              </a:r>
            </a:p>
          </p:txBody>
        </p:sp>
      </p:grpSp>
      <p:grpSp>
        <p:nvGrpSpPr>
          <p:cNvPr id="34" name="Group 34">
            <a:extLst>
              <a:ext uri="{FF2B5EF4-FFF2-40B4-BE49-F238E27FC236}">
                <a16:creationId xmlns:a16="http://schemas.microsoft.com/office/drawing/2014/main" id="{C23554ED-2B43-5830-174A-0E96832E8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154410" y="1930561"/>
            <a:ext cx="841716" cy="841716"/>
            <a:chOff x="0" y="0"/>
            <a:chExt cx="1683432" cy="1683432"/>
          </a:xfrm>
        </p:grpSpPr>
        <p:grpSp>
          <p:nvGrpSpPr>
            <p:cNvPr id="35" name="Group 35">
              <a:extLst>
                <a:ext uri="{FF2B5EF4-FFF2-40B4-BE49-F238E27FC236}">
                  <a16:creationId xmlns:a16="http://schemas.microsoft.com/office/drawing/2014/main" id="{4E300CCA-E0C5-CC5F-1006-15C980DE37FE}"/>
                </a:ext>
              </a:extLst>
            </p:cNvPr>
            <p:cNvGrpSpPr/>
            <p:nvPr/>
          </p:nvGrpSpPr>
          <p:grpSpPr>
            <a:xfrm>
              <a:off x="0" y="0"/>
              <a:ext cx="1683432" cy="1683432"/>
              <a:chOff x="0" y="0"/>
              <a:chExt cx="812800" cy="812800"/>
            </a:xfrm>
          </p:grpSpPr>
          <p:sp>
            <p:nvSpPr>
              <p:cNvPr id="40" name="Freeform 36">
                <a:extLst>
                  <a:ext uri="{FF2B5EF4-FFF2-40B4-BE49-F238E27FC236}">
                    <a16:creationId xmlns:a16="http://schemas.microsoft.com/office/drawing/2014/main" id="{D04F82A5-08BA-9E3D-7740-B465CAD8536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41" name="TextBox 37">
                <a:extLst>
                  <a:ext uri="{FF2B5EF4-FFF2-40B4-BE49-F238E27FC236}">
                    <a16:creationId xmlns:a16="http://schemas.microsoft.com/office/drawing/2014/main" id="{81A3D809-B78C-3B15-8E23-0CDA4A095B46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6" name="Group 38">
              <a:extLst>
                <a:ext uri="{FF2B5EF4-FFF2-40B4-BE49-F238E27FC236}">
                  <a16:creationId xmlns:a16="http://schemas.microsoft.com/office/drawing/2014/main" id="{C503B497-ACC5-9D45-B2F5-8BA2AA97EBE0}"/>
                </a:ext>
              </a:extLst>
            </p:cNvPr>
            <p:cNvGrpSpPr/>
            <p:nvPr/>
          </p:nvGrpSpPr>
          <p:grpSpPr>
            <a:xfrm>
              <a:off x="220336" y="220336"/>
              <a:ext cx="1242760" cy="1242760"/>
              <a:chOff x="0" y="0"/>
              <a:chExt cx="812800" cy="812800"/>
            </a:xfrm>
          </p:grpSpPr>
          <p:sp>
            <p:nvSpPr>
              <p:cNvPr id="38" name="Freeform 39">
                <a:extLst>
                  <a:ext uri="{FF2B5EF4-FFF2-40B4-BE49-F238E27FC236}">
                    <a16:creationId xmlns:a16="http://schemas.microsoft.com/office/drawing/2014/main" id="{33365345-0432-D936-F37B-16285ECE7E6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DC652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39" name="TextBox 40">
                <a:extLst>
                  <a:ext uri="{FF2B5EF4-FFF2-40B4-BE49-F238E27FC236}">
                    <a16:creationId xmlns:a16="http://schemas.microsoft.com/office/drawing/2014/main" id="{BFA71FB4-B35D-CEBB-00AF-DDEB6919D2BB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37" name="TextBox 41">
              <a:extLst>
                <a:ext uri="{FF2B5EF4-FFF2-40B4-BE49-F238E27FC236}">
                  <a16:creationId xmlns:a16="http://schemas.microsoft.com/office/drawing/2014/main" id="{59FD6A64-E7BF-6398-57D3-F2B9942D4D3C}"/>
                </a:ext>
              </a:extLst>
            </p:cNvPr>
            <p:cNvSpPr txBox="1"/>
            <p:nvPr/>
          </p:nvSpPr>
          <p:spPr>
            <a:xfrm>
              <a:off x="534560" y="571982"/>
              <a:ext cx="614312" cy="5068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457189">
                <a:lnSpc>
                  <a:spcPts val="2075"/>
                </a:lnSpc>
                <a:spcBef>
                  <a:spcPct val="0"/>
                </a:spcBef>
              </a:pPr>
              <a:r>
                <a:rPr lang="en-US" sz="1483">
                  <a:solidFill>
                    <a:srgbClr val="000000"/>
                  </a:solidFill>
                  <a:latin typeface="Krub Bold"/>
                  <a:ea typeface="Krub Bold"/>
                  <a:cs typeface="Krub Bold"/>
                  <a:sym typeface="Krub Bold"/>
                </a:rPr>
                <a:t>03</a:t>
              </a:r>
            </a:p>
          </p:txBody>
        </p:sp>
      </p:grpSp>
      <p:grpSp>
        <p:nvGrpSpPr>
          <p:cNvPr id="42" name="Group 42">
            <a:extLst>
              <a:ext uri="{FF2B5EF4-FFF2-40B4-BE49-F238E27FC236}">
                <a16:creationId xmlns:a16="http://schemas.microsoft.com/office/drawing/2014/main" id="{A6A701B5-CB75-F8CC-767C-786A8C160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44167" y="3456487"/>
            <a:ext cx="841716" cy="841716"/>
            <a:chOff x="0" y="0"/>
            <a:chExt cx="1683432" cy="1683432"/>
          </a:xfrm>
        </p:grpSpPr>
        <p:grpSp>
          <p:nvGrpSpPr>
            <p:cNvPr id="43" name="Group 43">
              <a:extLst>
                <a:ext uri="{FF2B5EF4-FFF2-40B4-BE49-F238E27FC236}">
                  <a16:creationId xmlns:a16="http://schemas.microsoft.com/office/drawing/2014/main" id="{4DFD4BD9-2BE1-4F30-06E3-A1AEDFD96E8D}"/>
                </a:ext>
              </a:extLst>
            </p:cNvPr>
            <p:cNvGrpSpPr/>
            <p:nvPr/>
          </p:nvGrpSpPr>
          <p:grpSpPr>
            <a:xfrm>
              <a:off x="0" y="0"/>
              <a:ext cx="1683432" cy="1683432"/>
              <a:chOff x="0" y="0"/>
              <a:chExt cx="812800" cy="812800"/>
            </a:xfrm>
          </p:grpSpPr>
          <p:sp>
            <p:nvSpPr>
              <p:cNvPr id="48" name="Freeform 44">
                <a:extLst>
                  <a:ext uri="{FF2B5EF4-FFF2-40B4-BE49-F238E27FC236}">
                    <a16:creationId xmlns:a16="http://schemas.microsoft.com/office/drawing/2014/main" id="{43A66E86-162E-E3FB-2D0B-4A61E629C34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49" name="TextBox 45">
                <a:extLst>
                  <a:ext uri="{FF2B5EF4-FFF2-40B4-BE49-F238E27FC236}">
                    <a16:creationId xmlns:a16="http://schemas.microsoft.com/office/drawing/2014/main" id="{C0C4CFC4-C255-6901-077D-C51D4805EDB9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4" name="Group 46">
              <a:extLst>
                <a:ext uri="{FF2B5EF4-FFF2-40B4-BE49-F238E27FC236}">
                  <a16:creationId xmlns:a16="http://schemas.microsoft.com/office/drawing/2014/main" id="{5C05DB48-23E1-6254-6457-CD75B7C83354}"/>
                </a:ext>
              </a:extLst>
            </p:cNvPr>
            <p:cNvGrpSpPr/>
            <p:nvPr/>
          </p:nvGrpSpPr>
          <p:grpSpPr>
            <a:xfrm>
              <a:off x="220336" y="220336"/>
              <a:ext cx="1242760" cy="1242760"/>
              <a:chOff x="0" y="0"/>
              <a:chExt cx="812800" cy="812800"/>
            </a:xfrm>
          </p:grpSpPr>
          <p:sp>
            <p:nvSpPr>
              <p:cNvPr id="46" name="Freeform 47">
                <a:extLst>
                  <a:ext uri="{FF2B5EF4-FFF2-40B4-BE49-F238E27FC236}">
                    <a16:creationId xmlns:a16="http://schemas.microsoft.com/office/drawing/2014/main" id="{DE040093-4A81-5D94-EF8F-F9C503DC5F6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A6853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47" name="TextBox 48">
                <a:extLst>
                  <a:ext uri="{FF2B5EF4-FFF2-40B4-BE49-F238E27FC236}">
                    <a16:creationId xmlns:a16="http://schemas.microsoft.com/office/drawing/2014/main" id="{1B6D9C9A-C9FE-9DC0-3B67-24937990C841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45" name="TextBox 49">
              <a:extLst>
                <a:ext uri="{FF2B5EF4-FFF2-40B4-BE49-F238E27FC236}">
                  <a16:creationId xmlns:a16="http://schemas.microsoft.com/office/drawing/2014/main" id="{9325FD36-25F2-A535-86AF-6E1D0E9D58F3}"/>
                </a:ext>
              </a:extLst>
            </p:cNvPr>
            <p:cNvSpPr txBox="1"/>
            <p:nvPr/>
          </p:nvSpPr>
          <p:spPr>
            <a:xfrm>
              <a:off x="534560" y="571982"/>
              <a:ext cx="614312" cy="5068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457189">
                <a:lnSpc>
                  <a:spcPts val="2075"/>
                </a:lnSpc>
                <a:spcBef>
                  <a:spcPct val="0"/>
                </a:spcBef>
              </a:pPr>
              <a:r>
                <a:rPr lang="en-US" sz="1483">
                  <a:solidFill>
                    <a:srgbClr val="000000"/>
                  </a:solidFill>
                  <a:latin typeface="Krub Bold"/>
                  <a:ea typeface="Krub Bold"/>
                  <a:cs typeface="Krub Bold"/>
                  <a:sym typeface="Krub Bold"/>
                </a:rPr>
                <a:t>04</a:t>
              </a:r>
            </a:p>
          </p:txBody>
        </p:sp>
      </p:grpSp>
      <p:grpSp>
        <p:nvGrpSpPr>
          <p:cNvPr id="50" name="Group 50">
            <a:extLst>
              <a:ext uri="{FF2B5EF4-FFF2-40B4-BE49-F238E27FC236}">
                <a16:creationId xmlns:a16="http://schemas.microsoft.com/office/drawing/2014/main" id="{55E18203-7A70-8BF3-8D44-14BCCCB85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48167" y="3404591"/>
            <a:ext cx="841716" cy="841716"/>
            <a:chOff x="-61575" y="0"/>
            <a:chExt cx="1683432" cy="1683432"/>
          </a:xfrm>
        </p:grpSpPr>
        <p:grpSp>
          <p:nvGrpSpPr>
            <p:cNvPr id="51" name="Group 51">
              <a:extLst>
                <a:ext uri="{FF2B5EF4-FFF2-40B4-BE49-F238E27FC236}">
                  <a16:creationId xmlns:a16="http://schemas.microsoft.com/office/drawing/2014/main" id="{060EB16B-D6CA-F807-9112-3688615BB88A}"/>
                </a:ext>
              </a:extLst>
            </p:cNvPr>
            <p:cNvGrpSpPr/>
            <p:nvPr/>
          </p:nvGrpSpPr>
          <p:grpSpPr>
            <a:xfrm>
              <a:off x="-61575" y="0"/>
              <a:ext cx="1683432" cy="1683432"/>
              <a:chOff x="-29730" y="0"/>
              <a:chExt cx="812800" cy="812800"/>
            </a:xfrm>
          </p:grpSpPr>
          <p:sp>
            <p:nvSpPr>
              <p:cNvPr id="56" name="Freeform 52">
                <a:extLst>
                  <a:ext uri="{FF2B5EF4-FFF2-40B4-BE49-F238E27FC236}">
                    <a16:creationId xmlns:a16="http://schemas.microsoft.com/office/drawing/2014/main" id="{D5CA3F5C-5716-EAC7-2338-C22B57DFB312}"/>
                  </a:ext>
                </a:extLst>
              </p:cNvPr>
              <p:cNvSpPr/>
              <p:nvPr/>
            </p:nvSpPr>
            <p:spPr>
              <a:xfrm>
                <a:off x="-2973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57" name="TextBox 53">
                <a:extLst>
                  <a:ext uri="{FF2B5EF4-FFF2-40B4-BE49-F238E27FC236}">
                    <a16:creationId xmlns:a16="http://schemas.microsoft.com/office/drawing/2014/main" id="{96F71EB3-0B57-B09D-2454-27588DC9D6EC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52" name="Group 54">
              <a:extLst>
                <a:ext uri="{FF2B5EF4-FFF2-40B4-BE49-F238E27FC236}">
                  <a16:creationId xmlns:a16="http://schemas.microsoft.com/office/drawing/2014/main" id="{1009005A-91C8-F20C-F911-68B12AF7E842}"/>
                </a:ext>
              </a:extLst>
            </p:cNvPr>
            <p:cNvGrpSpPr/>
            <p:nvPr/>
          </p:nvGrpSpPr>
          <p:grpSpPr>
            <a:xfrm>
              <a:off x="158765" y="220336"/>
              <a:ext cx="1242760" cy="1242760"/>
              <a:chOff x="-40270" y="0"/>
              <a:chExt cx="812800" cy="812800"/>
            </a:xfrm>
          </p:grpSpPr>
          <p:sp>
            <p:nvSpPr>
              <p:cNvPr id="54" name="Freeform 55">
                <a:extLst>
                  <a:ext uri="{FF2B5EF4-FFF2-40B4-BE49-F238E27FC236}">
                    <a16:creationId xmlns:a16="http://schemas.microsoft.com/office/drawing/2014/main" id="{709D46E2-ECE7-0EB6-F065-DF458901D102}"/>
                  </a:ext>
                </a:extLst>
              </p:cNvPr>
              <p:cNvSpPr/>
              <p:nvPr/>
            </p:nvSpPr>
            <p:spPr>
              <a:xfrm>
                <a:off x="-4027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B391"/>
              </a:solidFill>
            </p:spPr>
            <p:txBody>
              <a:bodyPr/>
              <a:lstStyle/>
              <a:p>
                <a:pPr defTabSz="457189"/>
                <a:endParaRPr lang="fi-FI" sz="1867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55" name="TextBox 56">
                <a:extLst>
                  <a:ext uri="{FF2B5EF4-FFF2-40B4-BE49-F238E27FC236}">
                    <a16:creationId xmlns:a16="http://schemas.microsoft.com/office/drawing/2014/main" id="{2D4031C5-EC4A-F149-6B49-704CDE629001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457189">
                  <a:lnSpc>
                    <a:spcPts val="1400"/>
                  </a:lnSpc>
                </a:pPr>
                <a:endParaRPr sz="933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53" name="TextBox 57">
              <a:extLst>
                <a:ext uri="{FF2B5EF4-FFF2-40B4-BE49-F238E27FC236}">
                  <a16:creationId xmlns:a16="http://schemas.microsoft.com/office/drawing/2014/main" id="{D62930D1-590C-059A-EA6E-AAFBFC3DA566}"/>
                </a:ext>
              </a:extLst>
            </p:cNvPr>
            <p:cNvSpPr txBox="1"/>
            <p:nvPr/>
          </p:nvSpPr>
          <p:spPr>
            <a:xfrm>
              <a:off x="472985" y="571982"/>
              <a:ext cx="614312" cy="5068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457189">
                <a:lnSpc>
                  <a:spcPts val="2075"/>
                </a:lnSpc>
                <a:spcBef>
                  <a:spcPct val="0"/>
                </a:spcBef>
              </a:pPr>
              <a:r>
                <a:rPr lang="en-US" sz="1483">
                  <a:solidFill>
                    <a:srgbClr val="000000"/>
                  </a:solidFill>
                  <a:latin typeface="Krub Bold"/>
                  <a:ea typeface="Krub Bold"/>
                  <a:cs typeface="Krub Bold"/>
                  <a:sym typeface="Krub Bold"/>
                </a:rPr>
                <a:t>05</a:t>
              </a:r>
            </a:p>
          </p:txBody>
        </p:sp>
      </p:grpSp>
      <p:sp>
        <p:nvSpPr>
          <p:cNvPr id="58" name="Freeform 58">
            <a:extLst>
              <a:ext uri="{FF2B5EF4-FFF2-40B4-BE49-F238E27FC236}">
                <a16:creationId xmlns:a16="http://schemas.microsoft.com/office/drawing/2014/main" id="{7A31AAF9-B702-9D9E-7113-B799E5EC46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0413" y="4008301"/>
            <a:ext cx="636967" cy="610340"/>
          </a:xfrm>
          <a:custGeom>
            <a:avLst/>
            <a:gdLst/>
            <a:ahLst/>
            <a:cxnLst/>
            <a:rect l="l" t="t" r="r" b="b"/>
            <a:pathLst>
              <a:path w="955449" h="915509">
                <a:moveTo>
                  <a:pt x="0" y="0"/>
                </a:moveTo>
                <a:lnTo>
                  <a:pt x="955449" y="0"/>
                </a:lnTo>
                <a:lnTo>
                  <a:pt x="955449" y="915509"/>
                </a:lnTo>
                <a:lnTo>
                  <a:pt x="0" y="91550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6489" t="-3877" r="-25958" b="-34282"/>
            </a:stretch>
          </a:blipFill>
        </p:spPr>
        <p:txBody>
          <a:bodyPr/>
          <a:lstStyle/>
          <a:p>
            <a:pPr defTabSz="457189"/>
            <a:endParaRPr lang="fi-FI" sz="1867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9" name="Freeform 59">
            <a:extLst>
              <a:ext uri="{FF2B5EF4-FFF2-40B4-BE49-F238E27FC236}">
                <a16:creationId xmlns:a16="http://schemas.microsoft.com/office/drawing/2014/main" id="{85303742-8DE9-C635-5639-63E1BF919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5792" y="4205188"/>
            <a:ext cx="404312" cy="404312"/>
          </a:xfrm>
          <a:custGeom>
            <a:avLst/>
            <a:gdLst/>
            <a:ahLst/>
            <a:cxnLst/>
            <a:rect l="l" t="t" r="r" b="b"/>
            <a:pathLst>
              <a:path w="606467" h="606467">
                <a:moveTo>
                  <a:pt x="0" y="0"/>
                </a:moveTo>
                <a:lnTo>
                  <a:pt x="606468" y="0"/>
                </a:lnTo>
                <a:lnTo>
                  <a:pt x="606468" y="606468"/>
                </a:lnTo>
                <a:lnTo>
                  <a:pt x="0" y="6064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defTabSz="457189"/>
            <a:endParaRPr lang="fi-FI" sz="1867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60" name="Group 60">
            <a:extLst>
              <a:ext uri="{FF2B5EF4-FFF2-40B4-BE49-F238E27FC236}">
                <a16:creationId xmlns:a16="http://schemas.microsoft.com/office/drawing/2014/main" id="{405920E1-5AEA-515E-1123-031766DFA5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47701" y="5129404"/>
            <a:ext cx="9260953" cy="1392585"/>
            <a:chOff x="0" y="0"/>
            <a:chExt cx="3621444" cy="550157"/>
          </a:xfrm>
        </p:grpSpPr>
        <p:sp>
          <p:nvSpPr>
            <p:cNvPr id="61" name="Freeform 61">
              <a:extLst>
                <a:ext uri="{FF2B5EF4-FFF2-40B4-BE49-F238E27FC236}">
                  <a16:creationId xmlns:a16="http://schemas.microsoft.com/office/drawing/2014/main" id="{38CEF5F6-1543-A910-5A1F-89C96A76B45B}"/>
                </a:ext>
              </a:extLst>
            </p:cNvPr>
            <p:cNvSpPr/>
            <p:nvPr/>
          </p:nvSpPr>
          <p:spPr>
            <a:xfrm>
              <a:off x="0" y="0"/>
              <a:ext cx="3621444" cy="550157"/>
            </a:xfrm>
            <a:custGeom>
              <a:avLst/>
              <a:gdLst/>
              <a:ahLst/>
              <a:cxnLst/>
              <a:rect l="l" t="t" r="r" b="b"/>
              <a:pathLst>
                <a:path w="3621444" h="550157">
                  <a:moveTo>
                    <a:pt x="28715" y="0"/>
                  </a:moveTo>
                  <a:lnTo>
                    <a:pt x="3592728" y="0"/>
                  </a:lnTo>
                  <a:cubicBezTo>
                    <a:pt x="3608587" y="0"/>
                    <a:pt x="3621444" y="12856"/>
                    <a:pt x="3621444" y="28715"/>
                  </a:cubicBezTo>
                  <a:lnTo>
                    <a:pt x="3621444" y="521442"/>
                  </a:lnTo>
                  <a:cubicBezTo>
                    <a:pt x="3621444" y="529058"/>
                    <a:pt x="3618418" y="536362"/>
                    <a:pt x="3613033" y="541747"/>
                  </a:cubicBezTo>
                  <a:cubicBezTo>
                    <a:pt x="3607648" y="547132"/>
                    <a:pt x="3600344" y="550157"/>
                    <a:pt x="3592728" y="550157"/>
                  </a:cubicBezTo>
                  <a:lnTo>
                    <a:pt x="28715" y="550157"/>
                  </a:lnTo>
                  <a:cubicBezTo>
                    <a:pt x="21099" y="550157"/>
                    <a:pt x="13796" y="547132"/>
                    <a:pt x="8410" y="541747"/>
                  </a:cubicBezTo>
                  <a:cubicBezTo>
                    <a:pt x="3025" y="536362"/>
                    <a:pt x="0" y="529058"/>
                    <a:pt x="0" y="521442"/>
                  </a:cubicBezTo>
                  <a:lnTo>
                    <a:pt x="0" y="28715"/>
                  </a:lnTo>
                  <a:cubicBezTo>
                    <a:pt x="0" y="21099"/>
                    <a:pt x="3025" y="13796"/>
                    <a:pt x="8410" y="8410"/>
                  </a:cubicBezTo>
                  <a:cubicBezTo>
                    <a:pt x="13796" y="3025"/>
                    <a:pt x="21099" y="0"/>
                    <a:pt x="28715" y="0"/>
                  </a:cubicBezTo>
                  <a:close/>
                </a:path>
              </a:pathLst>
            </a:custGeom>
            <a:solidFill>
              <a:srgbClr val="213542"/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62" name="TextBox 62">
              <a:extLst>
                <a:ext uri="{FF2B5EF4-FFF2-40B4-BE49-F238E27FC236}">
                  <a16:creationId xmlns:a16="http://schemas.microsoft.com/office/drawing/2014/main" id="{B4CA96AF-8F34-44C3-944F-4996C15B0BEF}"/>
                </a:ext>
              </a:extLst>
            </p:cNvPr>
            <p:cNvSpPr txBox="1"/>
            <p:nvPr/>
          </p:nvSpPr>
          <p:spPr>
            <a:xfrm>
              <a:off x="0" y="-28575"/>
              <a:ext cx="3621444" cy="57873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grpSp>
        <p:nvGrpSpPr>
          <p:cNvPr id="63" name="Group 63">
            <a:extLst>
              <a:ext uri="{FF2B5EF4-FFF2-40B4-BE49-F238E27FC236}">
                <a16:creationId xmlns:a16="http://schemas.microsoft.com/office/drawing/2014/main" id="{C3E6D596-D1B0-9490-B564-29C8F6409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43916" y="5442830"/>
            <a:ext cx="1854281" cy="742997"/>
            <a:chOff x="0" y="0"/>
            <a:chExt cx="732555" cy="293530"/>
          </a:xfrm>
        </p:grpSpPr>
        <p:sp>
          <p:nvSpPr>
            <p:cNvPr id="64" name="Freeform 64">
              <a:extLst>
                <a:ext uri="{FF2B5EF4-FFF2-40B4-BE49-F238E27FC236}">
                  <a16:creationId xmlns:a16="http://schemas.microsoft.com/office/drawing/2014/main" id="{88CB8956-586E-78C5-4346-FF3E01187F31}"/>
                </a:ext>
              </a:extLst>
            </p:cNvPr>
            <p:cNvSpPr/>
            <p:nvPr/>
          </p:nvSpPr>
          <p:spPr>
            <a:xfrm>
              <a:off x="0" y="0"/>
              <a:ext cx="732555" cy="293530"/>
            </a:xfrm>
            <a:custGeom>
              <a:avLst/>
              <a:gdLst/>
              <a:ahLst/>
              <a:cxnLst/>
              <a:rect l="l" t="t" r="r" b="b"/>
              <a:pathLst>
                <a:path w="732555" h="293530">
                  <a:moveTo>
                    <a:pt x="141955" y="0"/>
                  </a:moveTo>
                  <a:lnTo>
                    <a:pt x="590600" y="0"/>
                  </a:lnTo>
                  <a:cubicBezTo>
                    <a:pt x="628249" y="0"/>
                    <a:pt x="664356" y="14956"/>
                    <a:pt x="690978" y="41578"/>
                  </a:cubicBezTo>
                  <a:cubicBezTo>
                    <a:pt x="717599" y="68200"/>
                    <a:pt x="732555" y="104307"/>
                    <a:pt x="732555" y="141955"/>
                  </a:cubicBezTo>
                  <a:lnTo>
                    <a:pt x="732555" y="151574"/>
                  </a:lnTo>
                  <a:cubicBezTo>
                    <a:pt x="732555" y="189223"/>
                    <a:pt x="717599" y="225330"/>
                    <a:pt x="690978" y="251952"/>
                  </a:cubicBezTo>
                  <a:cubicBezTo>
                    <a:pt x="664356" y="278574"/>
                    <a:pt x="628249" y="293530"/>
                    <a:pt x="590600" y="293530"/>
                  </a:cubicBezTo>
                  <a:lnTo>
                    <a:pt x="141955" y="293530"/>
                  </a:lnTo>
                  <a:cubicBezTo>
                    <a:pt x="104307" y="293530"/>
                    <a:pt x="68200" y="278574"/>
                    <a:pt x="41578" y="251952"/>
                  </a:cubicBezTo>
                  <a:cubicBezTo>
                    <a:pt x="14956" y="225330"/>
                    <a:pt x="0" y="189223"/>
                    <a:pt x="0" y="151574"/>
                  </a:cubicBezTo>
                  <a:lnTo>
                    <a:pt x="0" y="141955"/>
                  </a:lnTo>
                  <a:cubicBezTo>
                    <a:pt x="0" y="104307"/>
                    <a:pt x="14956" y="68200"/>
                    <a:pt x="41578" y="41578"/>
                  </a:cubicBezTo>
                  <a:cubicBezTo>
                    <a:pt x="68200" y="14956"/>
                    <a:pt x="104307" y="0"/>
                    <a:pt x="141955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65" name="TextBox 65">
              <a:extLst>
                <a:ext uri="{FF2B5EF4-FFF2-40B4-BE49-F238E27FC236}">
                  <a16:creationId xmlns:a16="http://schemas.microsoft.com/office/drawing/2014/main" id="{FD025B8E-44F0-0B7A-C27D-9B4E0714D3AB}"/>
                </a:ext>
              </a:extLst>
            </p:cNvPr>
            <p:cNvSpPr txBox="1"/>
            <p:nvPr/>
          </p:nvSpPr>
          <p:spPr>
            <a:xfrm>
              <a:off x="0" y="-28575"/>
              <a:ext cx="732555" cy="32210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grpSp>
        <p:nvGrpSpPr>
          <p:cNvPr id="66" name="Group 66">
            <a:extLst>
              <a:ext uri="{FF2B5EF4-FFF2-40B4-BE49-F238E27FC236}">
                <a16:creationId xmlns:a16="http://schemas.microsoft.com/office/drawing/2014/main" id="{91EE6CA8-AC96-B852-B325-17A4D316B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19685" y="5442830"/>
            <a:ext cx="1889919" cy="742997"/>
            <a:chOff x="0" y="0"/>
            <a:chExt cx="746634" cy="293530"/>
          </a:xfrm>
        </p:grpSpPr>
        <p:sp>
          <p:nvSpPr>
            <p:cNvPr id="67" name="Freeform 67">
              <a:extLst>
                <a:ext uri="{FF2B5EF4-FFF2-40B4-BE49-F238E27FC236}">
                  <a16:creationId xmlns:a16="http://schemas.microsoft.com/office/drawing/2014/main" id="{A67FAFD6-D2DB-3E44-EF3F-27B57207FEA1}"/>
                </a:ext>
              </a:extLst>
            </p:cNvPr>
            <p:cNvSpPr/>
            <p:nvPr/>
          </p:nvSpPr>
          <p:spPr>
            <a:xfrm>
              <a:off x="0" y="0"/>
              <a:ext cx="746634" cy="293530"/>
            </a:xfrm>
            <a:custGeom>
              <a:avLst/>
              <a:gdLst/>
              <a:ahLst/>
              <a:cxnLst/>
              <a:rect l="l" t="t" r="r" b="b"/>
              <a:pathLst>
                <a:path w="746634" h="293530">
                  <a:moveTo>
                    <a:pt x="139279" y="0"/>
                  </a:moveTo>
                  <a:lnTo>
                    <a:pt x="607355" y="0"/>
                  </a:lnTo>
                  <a:cubicBezTo>
                    <a:pt x="644294" y="0"/>
                    <a:pt x="679721" y="14674"/>
                    <a:pt x="705840" y="40794"/>
                  </a:cubicBezTo>
                  <a:cubicBezTo>
                    <a:pt x="731960" y="66914"/>
                    <a:pt x="746634" y="102340"/>
                    <a:pt x="746634" y="139279"/>
                  </a:cubicBezTo>
                  <a:lnTo>
                    <a:pt x="746634" y="154251"/>
                  </a:lnTo>
                  <a:cubicBezTo>
                    <a:pt x="746634" y="191190"/>
                    <a:pt x="731960" y="226616"/>
                    <a:pt x="705840" y="252736"/>
                  </a:cubicBezTo>
                  <a:cubicBezTo>
                    <a:pt x="679721" y="278856"/>
                    <a:pt x="644294" y="293530"/>
                    <a:pt x="607355" y="293530"/>
                  </a:cubicBezTo>
                  <a:lnTo>
                    <a:pt x="139279" y="293530"/>
                  </a:lnTo>
                  <a:cubicBezTo>
                    <a:pt x="102340" y="293530"/>
                    <a:pt x="66914" y="278856"/>
                    <a:pt x="40794" y="252736"/>
                  </a:cubicBezTo>
                  <a:cubicBezTo>
                    <a:pt x="14674" y="226616"/>
                    <a:pt x="0" y="191190"/>
                    <a:pt x="0" y="154251"/>
                  </a:cubicBezTo>
                  <a:lnTo>
                    <a:pt x="0" y="139279"/>
                  </a:lnTo>
                  <a:cubicBezTo>
                    <a:pt x="0" y="102340"/>
                    <a:pt x="14674" y="66914"/>
                    <a:pt x="40794" y="40794"/>
                  </a:cubicBezTo>
                  <a:cubicBezTo>
                    <a:pt x="66914" y="14674"/>
                    <a:pt x="102340" y="0"/>
                    <a:pt x="139279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68" name="TextBox 68">
              <a:extLst>
                <a:ext uri="{FF2B5EF4-FFF2-40B4-BE49-F238E27FC236}">
                  <a16:creationId xmlns:a16="http://schemas.microsoft.com/office/drawing/2014/main" id="{99D9D740-4A4C-8AB6-1CA6-BF7A120A2B96}"/>
                </a:ext>
              </a:extLst>
            </p:cNvPr>
            <p:cNvSpPr txBox="1"/>
            <p:nvPr/>
          </p:nvSpPr>
          <p:spPr>
            <a:xfrm>
              <a:off x="0" y="-28575"/>
              <a:ext cx="746634" cy="32210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grpSp>
        <p:nvGrpSpPr>
          <p:cNvPr id="69" name="Group 69">
            <a:extLst>
              <a:ext uri="{FF2B5EF4-FFF2-40B4-BE49-F238E27FC236}">
                <a16:creationId xmlns:a16="http://schemas.microsoft.com/office/drawing/2014/main" id="{92E935B4-3464-C724-3763-E9A00764A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231090" y="5442830"/>
            <a:ext cx="1940452" cy="742997"/>
            <a:chOff x="0" y="0"/>
            <a:chExt cx="766598" cy="293530"/>
          </a:xfrm>
        </p:grpSpPr>
        <p:sp>
          <p:nvSpPr>
            <p:cNvPr id="70" name="Freeform 70">
              <a:extLst>
                <a:ext uri="{FF2B5EF4-FFF2-40B4-BE49-F238E27FC236}">
                  <a16:creationId xmlns:a16="http://schemas.microsoft.com/office/drawing/2014/main" id="{B3E66CD9-D974-3487-7842-DCBFFBF044CD}"/>
                </a:ext>
              </a:extLst>
            </p:cNvPr>
            <p:cNvSpPr/>
            <p:nvPr/>
          </p:nvSpPr>
          <p:spPr>
            <a:xfrm>
              <a:off x="0" y="0"/>
              <a:ext cx="766598" cy="293530"/>
            </a:xfrm>
            <a:custGeom>
              <a:avLst/>
              <a:gdLst/>
              <a:ahLst/>
              <a:cxnLst/>
              <a:rect l="l" t="t" r="r" b="b"/>
              <a:pathLst>
                <a:path w="766598" h="293530">
                  <a:moveTo>
                    <a:pt x="135652" y="0"/>
                  </a:moveTo>
                  <a:lnTo>
                    <a:pt x="630946" y="0"/>
                  </a:lnTo>
                  <a:cubicBezTo>
                    <a:pt x="666923" y="0"/>
                    <a:pt x="701427" y="14292"/>
                    <a:pt x="726867" y="39731"/>
                  </a:cubicBezTo>
                  <a:cubicBezTo>
                    <a:pt x="752306" y="65171"/>
                    <a:pt x="766598" y="99675"/>
                    <a:pt x="766598" y="135652"/>
                  </a:cubicBezTo>
                  <a:lnTo>
                    <a:pt x="766598" y="157878"/>
                  </a:lnTo>
                  <a:cubicBezTo>
                    <a:pt x="766598" y="193855"/>
                    <a:pt x="752306" y="228359"/>
                    <a:pt x="726867" y="253798"/>
                  </a:cubicBezTo>
                  <a:cubicBezTo>
                    <a:pt x="701427" y="279238"/>
                    <a:pt x="666923" y="293530"/>
                    <a:pt x="630946" y="293530"/>
                  </a:cubicBezTo>
                  <a:lnTo>
                    <a:pt x="135652" y="293530"/>
                  </a:lnTo>
                  <a:cubicBezTo>
                    <a:pt x="99675" y="293530"/>
                    <a:pt x="65171" y="279238"/>
                    <a:pt x="39731" y="253798"/>
                  </a:cubicBezTo>
                  <a:cubicBezTo>
                    <a:pt x="14292" y="228359"/>
                    <a:pt x="0" y="193855"/>
                    <a:pt x="0" y="157878"/>
                  </a:cubicBezTo>
                  <a:lnTo>
                    <a:pt x="0" y="135652"/>
                  </a:lnTo>
                  <a:cubicBezTo>
                    <a:pt x="0" y="99675"/>
                    <a:pt x="14292" y="65171"/>
                    <a:pt x="39731" y="39731"/>
                  </a:cubicBezTo>
                  <a:cubicBezTo>
                    <a:pt x="65171" y="14292"/>
                    <a:pt x="99675" y="0"/>
                    <a:pt x="13565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71" name="TextBox 71">
              <a:extLst>
                <a:ext uri="{FF2B5EF4-FFF2-40B4-BE49-F238E27FC236}">
                  <a16:creationId xmlns:a16="http://schemas.microsoft.com/office/drawing/2014/main" id="{63C5F207-8265-421C-B401-B0014C8404C7}"/>
                </a:ext>
              </a:extLst>
            </p:cNvPr>
            <p:cNvSpPr txBox="1"/>
            <p:nvPr/>
          </p:nvSpPr>
          <p:spPr>
            <a:xfrm>
              <a:off x="0" y="-28575"/>
              <a:ext cx="766598" cy="32210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sp>
        <p:nvSpPr>
          <p:cNvPr id="72" name="Freeform 72">
            <a:extLst>
              <a:ext uri="{FF2B5EF4-FFF2-40B4-BE49-F238E27FC236}">
                <a16:creationId xmlns:a16="http://schemas.microsoft.com/office/drawing/2014/main" id="{BA63E54D-8790-EFCF-5DFD-9499240D4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7499" y="3516548"/>
            <a:ext cx="538051" cy="493048"/>
          </a:xfrm>
          <a:custGeom>
            <a:avLst/>
            <a:gdLst/>
            <a:ahLst/>
            <a:cxnLst/>
            <a:rect l="l" t="t" r="r" b="b"/>
            <a:pathLst>
              <a:path w="807076" h="739572">
                <a:moveTo>
                  <a:pt x="0" y="0"/>
                </a:moveTo>
                <a:lnTo>
                  <a:pt x="807076" y="0"/>
                </a:lnTo>
                <a:lnTo>
                  <a:pt x="807076" y="739572"/>
                </a:lnTo>
                <a:lnTo>
                  <a:pt x="0" y="73957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7281" t="-35226" r="-29060" b="-24394"/>
            </a:stretch>
          </a:blipFill>
        </p:spPr>
        <p:txBody>
          <a:bodyPr/>
          <a:lstStyle/>
          <a:p>
            <a:pPr defTabSz="457189"/>
            <a:endParaRPr lang="fi-FI" sz="1867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4" name="Freeform 74">
            <a:extLst>
              <a:ext uri="{FF2B5EF4-FFF2-40B4-BE49-F238E27FC236}">
                <a16:creationId xmlns:a16="http://schemas.microsoft.com/office/drawing/2014/main" id="{008B3A5A-587F-3305-595F-3A70C386C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54733" y="2133658"/>
            <a:ext cx="507840" cy="502601"/>
          </a:xfrm>
          <a:custGeom>
            <a:avLst/>
            <a:gdLst/>
            <a:ahLst/>
            <a:cxnLst/>
            <a:rect l="l" t="t" r="r" b="b"/>
            <a:pathLst>
              <a:path w="676416" h="710255">
                <a:moveTo>
                  <a:pt x="0" y="0"/>
                </a:moveTo>
                <a:lnTo>
                  <a:pt x="676416" y="0"/>
                </a:lnTo>
                <a:lnTo>
                  <a:pt x="676416" y="710255"/>
                </a:lnTo>
                <a:lnTo>
                  <a:pt x="0" y="71025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r="-5002"/>
            </a:stretch>
          </a:blipFill>
        </p:spPr>
        <p:txBody>
          <a:bodyPr/>
          <a:lstStyle/>
          <a:p>
            <a:pPr defTabSz="457189"/>
            <a:endParaRPr lang="fi-FI" sz="1867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5" name="Freeform 75">
            <a:extLst>
              <a:ext uri="{FF2B5EF4-FFF2-40B4-BE49-F238E27FC236}">
                <a16:creationId xmlns:a16="http://schemas.microsoft.com/office/drawing/2014/main" id="{E4B800FB-CF8B-8B2E-4AA9-5EB1BA710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07642" y="5656331"/>
            <a:ext cx="584341" cy="470355"/>
          </a:xfrm>
          <a:custGeom>
            <a:avLst/>
            <a:gdLst/>
            <a:ahLst/>
            <a:cxnLst/>
            <a:rect l="l" t="t" r="r" b="b"/>
            <a:pathLst>
              <a:path w="876512" h="705531">
                <a:moveTo>
                  <a:pt x="0" y="0"/>
                </a:moveTo>
                <a:lnTo>
                  <a:pt x="876512" y="0"/>
                </a:lnTo>
                <a:lnTo>
                  <a:pt x="876512" y="705531"/>
                </a:lnTo>
                <a:lnTo>
                  <a:pt x="0" y="70553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alphaModFix amt="74000"/>
            </a:blip>
            <a:stretch>
              <a:fillRect b="-24234"/>
            </a:stretch>
          </a:blipFill>
        </p:spPr>
        <p:txBody>
          <a:bodyPr/>
          <a:lstStyle/>
          <a:p>
            <a:pPr defTabSz="457189"/>
            <a:endParaRPr lang="fi-FI" sz="1867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6" name="Freeform 76">
            <a:extLst>
              <a:ext uri="{FF2B5EF4-FFF2-40B4-BE49-F238E27FC236}">
                <a16:creationId xmlns:a16="http://schemas.microsoft.com/office/drawing/2014/main" id="{99C00A2B-B3B6-25BD-985C-3153F20A6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4009" y="355315"/>
            <a:ext cx="434083" cy="465181"/>
          </a:xfrm>
          <a:custGeom>
            <a:avLst/>
            <a:gdLst/>
            <a:ahLst/>
            <a:cxnLst/>
            <a:rect l="l" t="t" r="r" b="b"/>
            <a:pathLst>
              <a:path w="651123" h="697771">
                <a:moveTo>
                  <a:pt x="0" y="0"/>
                </a:moveTo>
                <a:lnTo>
                  <a:pt x="651123" y="0"/>
                </a:lnTo>
                <a:lnTo>
                  <a:pt x="651123" y="697771"/>
                </a:lnTo>
                <a:lnTo>
                  <a:pt x="0" y="69777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3582" r="-3582"/>
            </a:stretch>
          </a:blipFill>
        </p:spPr>
        <p:txBody>
          <a:bodyPr/>
          <a:lstStyle/>
          <a:p>
            <a:pPr defTabSz="457189"/>
            <a:endParaRPr lang="fi-FI" sz="1867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2" name="TextBox 82">
            <a:extLst>
              <a:ext uri="{FF2B5EF4-FFF2-40B4-BE49-F238E27FC236}">
                <a16:creationId xmlns:a16="http://schemas.microsoft.com/office/drawing/2014/main" id="{989DE11D-F6F7-004C-8F5F-11D731E333D3}"/>
              </a:ext>
            </a:extLst>
          </p:cNvPr>
          <p:cNvSpPr txBox="1"/>
          <p:nvPr/>
        </p:nvSpPr>
        <p:spPr>
          <a:xfrm>
            <a:off x="725995" y="4689983"/>
            <a:ext cx="1866229" cy="2051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457189">
              <a:lnSpc>
                <a:spcPts val="1680"/>
              </a:lnSpc>
              <a:spcBef>
                <a:spcPct val="0"/>
              </a:spcBef>
            </a:pPr>
            <a:r>
              <a:rPr lang="fi-FI" sz="1200">
                <a:solidFill>
                  <a:srgbClr val="000000"/>
                </a:solidFill>
                <a:latin typeface="Krub Bold"/>
                <a:ea typeface="Krub Bold"/>
                <a:cs typeface="Krub Bold"/>
                <a:sym typeface="Krub Bold"/>
              </a:rPr>
              <a:t>Jatkuvan tuen muodot</a:t>
            </a:r>
          </a:p>
        </p:txBody>
      </p:sp>
      <p:sp>
        <p:nvSpPr>
          <p:cNvPr id="83" name="TextBox 83">
            <a:extLst>
              <a:ext uri="{FF2B5EF4-FFF2-40B4-BE49-F238E27FC236}">
                <a16:creationId xmlns:a16="http://schemas.microsoft.com/office/drawing/2014/main" id="{CEC63FCC-1ABE-CAD6-3FAB-3C46D5CB8706}"/>
              </a:ext>
            </a:extLst>
          </p:cNvPr>
          <p:cNvSpPr txBox="1"/>
          <p:nvPr/>
        </p:nvSpPr>
        <p:spPr>
          <a:xfrm>
            <a:off x="920748" y="5579352"/>
            <a:ext cx="1702080" cy="4885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87109" lvl="1" indent="-93555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Yhteistyö ja ohjaus Yhdenvertaisen osallisuuden koordinaation kanssa</a:t>
            </a:r>
          </a:p>
        </p:txBody>
      </p:sp>
      <p:sp>
        <p:nvSpPr>
          <p:cNvPr id="84" name="TextBox 84">
            <a:extLst>
              <a:ext uri="{FF2B5EF4-FFF2-40B4-BE49-F238E27FC236}">
                <a16:creationId xmlns:a16="http://schemas.microsoft.com/office/drawing/2014/main" id="{809C194F-613F-EBC9-3CD1-BE1C64E4D5C1}"/>
              </a:ext>
            </a:extLst>
          </p:cNvPr>
          <p:cNvSpPr txBox="1"/>
          <p:nvPr/>
        </p:nvSpPr>
        <p:spPr>
          <a:xfrm>
            <a:off x="3205102" y="5578680"/>
            <a:ext cx="1558957" cy="4885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87109" lvl="1" indent="-93555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Tiedon kokoaminen ja jakaminen päätöksenteon tueksi</a:t>
            </a:r>
          </a:p>
        </p:txBody>
      </p:sp>
      <p:sp>
        <p:nvSpPr>
          <p:cNvPr id="85" name="TextBox 85">
            <a:extLst>
              <a:ext uri="{FF2B5EF4-FFF2-40B4-BE49-F238E27FC236}">
                <a16:creationId xmlns:a16="http://schemas.microsoft.com/office/drawing/2014/main" id="{96228771-BE87-5095-6A4E-D348408545F9}"/>
              </a:ext>
            </a:extLst>
          </p:cNvPr>
          <p:cNvSpPr txBox="1"/>
          <p:nvPr/>
        </p:nvSpPr>
        <p:spPr>
          <a:xfrm>
            <a:off x="5420648" y="5568120"/>
            <a:ext cx="1584181" cy="4885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87109" lvl="1" indent="-93555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Viestinnän tuki, tilaisuuksista ja  tapahtumista viestiminen</a:t>
            </a:r>
          </a:p>
        </p:txBody>
      </p:sp>
      <p:grpSp>
        <p:nvGrpSpPr>
          <p:cNvPr id="86" name="Group 86">
            <a:extLst>
              <a:ext uri="{FF2B5EF4-FFF2-40B4-BE49-F238E27FC236}">
                <a16:creationId xmlns:a16="http://schemas.microsoft.com/office/drawing/2014/main" id="{B46BBCD1-96D5-80E0-B430-9FAFF13CEC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44167" y="5442830"/>
            <a:ext cx="1940452" cy="742997"/>
            <a:chOff x="0" y="0"/>
            <a:chExt cx="766598" cy="293530"/>
          </a:xfrm>
        </p:grpSpPr>
        <p:sp>
          <p:nvSpPr>
            <p:cNvPr id="87" name="Freeform 87">
              <a:extLst>
                <a:ext uri="{FF2B5EF4-FFF2-40B4-BE49-F238E27FC236}">
                  <a16:creationId xmlns:a16="http://schemas.microsoft.com/office/drawing/2014/main" id="{62DBE3BC-656D-B625-E8D3-7CB7038C9169}"/>
                </a:ext>
              </a:extLst>
            </p:cNvPr>
            <p:cNvSpPr/>
            <p:nvPr/>
          </p:nvSpPr>
          <p:spPr>
            <a:xfrm>
              <a:off x="0" y="0"/>
              <a:ext cx="766598" cy="293530"/>
            </a:xfrm>
            <a:custGeom>
              <a:avLst/>
              <a:gdLst/>
              <a:ahLst/>
              <a:cxnLst/>
              <a:rect l="l" t="t" r="r" b="b"/>
              <a:pathLst>
                <a:path w="766598" h="293530">
                  <a:moveTo>
                    <a:pt x="135652" y="0"/>
                  </a:moveTo>
                  <a:lnTo>
                    <a:pt x="630946" y="0"/>
                  </a:lnTo>
                  <a:cubicBezTo>
                    <a:pt x="666923" y="0"/>
                    <a:pt x="701427" y="14292"/>
                    <a:pt x="726867" y="39731"/>
                  </a:cubicBezTo>
                  <a:cubicBezTo>
                    <a:pt x="752306" y="65171"/>
                    <a:pt x="766598" y="99675"/>
                    <a:pt x="766598" y="135652"/>
                  </a:cubicBezTo>
                  <a:lnTo>
                    <a:pt x="766598" y="157878"/>
                  </a:lnTo>
                  <a:cubicBezTo>
                    <a:pt x="766598" y="193855"/>
                    <a:pt x="752306" y="228359"/>
                    <a:pt x="726867" y="253798"/>
                  </a:cubicBezTo>
                  <a:cubicBezTo>
                    <a:pt x="701427" y="279238"/>
                    <a:pt x="666923" y="293530"/>
                    <a:pt x="630946" y="293530"/>
                  </a:cubicBezTo>
                  <a:lnTo>
                    <a:pt x="135652" y="293530"/>
                  </a:lnTo>
                  <a:cubicBezTo>
                    <a:pt x="99675" y="293530"/>
                    <a:pt x="65171" y="279238"/>
                    <a:pt x="39731" y="253798"/>
                  </a:cubicBezTo>
                  <a:cubicBezTo>
                    <a:pt x="14292" y="228359"/>
                    <a:pt x="0" y="193855"/>
                    <a:pt x="0" y="157878"/>
                  </a:cubicBezTo>
                  <a:lnTo>
                    <a:pt x="0" y="135652"/>
                  </a:lnTo>
                  <a:cubicBezTo>
                    <a:pt x="0" y="99675"/>
                    <a:pt x="14292" y="65171"/>
                    <a:pt x="39731" y="39731"/>
                  </a:cubicBezTo>
                  <a:cubicBezTo>
                    <a:pt x="65171" y="14292"/>
                    <a:pt x="99675" y="0"/>
                    <a:pt x="13565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457189"/>
              <a:endParaRPr lang="fi-FI" sz="1867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88" name="TextBox 88">
              <a:extLst>
                <a:ext uri="{FF2B5EF4-FFF2-40B4-BE49-F238E27FC236}">
                  <a16:creationId xmlns:a16="http://schemas.microsoft.com/office/drawing/2014/main" id="{986DC161-F28D-23C8-115C-370E9763990F}"/>
                </a:ext>
              </a:extLst>
            </p:cNvPr>
            <p:cNvSpPr txBox="1"/>
            <p:nvPr/>
          </p:nvSpPr>
          <p:spPr>
            <a:xfrm>
              <a:off x="0" y="-28575"/>
              <a:ext cx="766598" cy="32210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457189">
                <a:lnSpc>
                  <a:spcPts val="1400"/>
                </a:lnSpc>
              </a:pPr>
              <a:endParaRPr sz="933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sp>
        <p:nvSpPr>
          <p:cNvPr id="89" name="TextBox 89">
            <a:extLst>
              <a:ext uri="{FF2B5EF4-FFF2-40B4-BE49-F238E27FC236}">
                <a16:creationId xmlns:a16="http://schemas.microsoft.com/office/drawing/2014/main" id="{2A0B8CB2-CB11-57E3-3A8E-4C7E63E226F5}"/>
              </a:ext>
            </a:extLst>
          </p:cNvPr>
          <p:cNvSpPr txBox="1"/>
          <p:nvPr/>
        </p:nvSpPr>
        <p:spPr>
          <a:xfrm>
            <a:off x="7474922" y="5709202"/>
            <a:ext cx="1821921" cy="1551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87109" lvl="1" indent="-93555" algn="ctr" defTabSz="457189">
              <a:lnSpc>
                <a:spcPts val="1299"/>
              </a:lnSpc>
              <a:buFont typeface="Arial"/>
              <a:buChar char="•"/>
            </a:pPr>
            <a:r>
              <a:rPr lang="fi-FI" sz="867">
                <a:solidFill>
                  <a:srgbClr val="000000"/>
                </a:solidFill>
                <a:latin typeface="Krub"/>
                <a:ea typeface="Krub"/>
                <a:cs typeface="Krub"/>
                <a:sym typeface="Krub"/>
              </a:rPr>
              <a:t>Seuranta ja arviointi</a:t>
            </a:r>
          </a:p>
        </p:txBody>
      </p:sp>
    </p:spTree>
    <p:extLst>
      <p:ext uri="{BB962C8B-B14F-4D97-AF65-F5344CB8AC3E}">
        <p14:creationId xmlns:p14="http://schemas.microsoft.com/office/powerpoint/2010/main" val="3451802054"/>
      </p:ext>
    </p:extLst>
  </p:cSld>
  <p:clrMapOvr>
    <a:masterClrMapping/>
  </p:clrMapOvr>
</p:sld>
</file>

<file path=ppt/theme/theme1.xml><?xml version="1.0" encoding="utf-8"?>
<a:theme xmlns:a="http://schemas.openxmlformats.org/drawingml/2006/main" name="OsallisuudenKoordinaatio">
  <a:themeElements>
    <a:clrScheme name="Osallisuuden Koordinaatio">
      <a:dk1>
        <a:srgbClr val="000000"/>
      </a:dk1>
      <a:lt1>
        <a:srgbClr val="FFFFFF"/>
      </a:lt1>
      <a:dk2>
        <a:srgbClr val="203441"/>
      </a:dk2>
      <a:lt2>
        <a:srgbClr val="F6F5F0"/>
      </a:lt2>
      <a:accent1>
        <a:srgbClr val="FA6853"/>
      </a:accent1>
      <a:accent2>
        <a:srgbClr val="30A041"/>
      </a:accent2>
      <a:accent3>
        <a:srgbClr val="FDC651"/>
      </a:accent3>
      <a:accent4>
        <a:srgbClr val="86C3EC"/>
      </a:accent4>
      <a:accent5>
        <a:srgbClr val="FFB391"/>
      </a:accent5>
      <a:accent6>
        <a:srgbClr val="407CAA"/>
      </a:accent6>
      <a:hlink>
        <a:srgbClr val="14547E"/>
      </a:hlink>
      <a:folHlink>
        <a:srgbClr val="14131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tint val="100000"/>
            <a:shade val="100000"/>
            <a:satMod val="130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dirty="0" err="1">
            <a:solidFill>
              <a:srgbClr val="444444"/>
            </a:solidFill>
            <a:latin typeface="Trebuchet MS"/>
            <a:cs typeface="Trebuchet M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allisuuden_koordinaatio_esityspohja_final" id="{27773CCB-39BC-4EA1-80F0-443220605143}" vid="{CB2D29D6-A94D-48B6-8AF8-C62F64DC09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Laajakuva</PresentationFormat>
  <Paragraphs>39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Krub</vt:lpstr>
      <vt:lpstr>Krub Bold</vt:lpstr>
      <vt:lpstr>OsallisuudenKoordinaatio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Kati Honkanen</dc:creator>
  <cp:lastModifiedBy>Kati Honkanen</cp:lastModifiedBy>
  <cp:revision>1</cp:revision>
  <dcterms:created xsi:type="dcterms:W3CDTF">2026-07-24T07:49:50Z</dcterms:created>
  <dcterms:modified xsi:type="dcterms:W3CDTF">2026-07-24T07:50:03Z</dcterms:modified>
</cp:coreProperties>
</file>