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4"/>
    <p:sldMasterId id="2147483712" r:id="rId5"/>
  </p:sldMasterIdLst>
  <p:notesMasterIdLst>
    <p:notesMasterId r:id="rId45"/>
  </p:notesMasterIdLst>
  <p:handoutMasterIdLst>
    <p:handoutMasterId r:id="rId46"/>
  </p:handoutMasterIdLst>
  <p:sldIdLst>
    <p:sldId id="263" r:id="rId6"/>
    <p:sldId id="270" r:id="rId7"/>
    <p:sldId id="271" r:id="rId8"/>
    <p:sldId id="768" r:id="rId9"/>
    <p:sldId id="269" r:id="rId10"/>
    <p:sldId id="770" r:id="rId11"/>
    <p:sldId id="771" r:id="rId12"/>
    <p:sldId id="268" r:id="rId13"/>
    <p:sldId id="773" r:id="rId14"/>
    <p:sldId id="774" r:id="rId15"/>
    <p:sldId id="775" r:id="rId16"/>
    <p:sldId id="782" r:id="rId17"/>
    <p:sldId id="783" r:id="rId18"/>
    <p:sldId id="784" r:id="rId19"/>
    <p:sldId id="785" r:id="rId20"/>
    <p:sldId id="786" r:id="rId21"/>
    <p:sldId id="787" r:id="rId22"/>
    <p:sldId id="788" r:id="rId23"/>
    <p:sldId id="789" r:id="rId24"/>
    <p:sldId id="792" r:id="rId25"/>
    <p:sldId id="790" r:id="rId26"/>
    <p:sldId id="791" r:id="rId27"/>
    <p:sldId id="793" r:id="rId28"/>
    <p:sldId id="279" r:id="rId29"/>
    <p:sldId id="794" r:id="rId30"/>
    <p:sldId id="795" r:id="rId31"/>
    <p:sldId id="796" r:id="rId32"/>
    <p:sldId id="797" r:id="rId33"/>
    <p:sldId id="798" r:id="rId34"/>
    <p:sldId id="799" r:id="rId35"/>
    <p:sldId id="801" r:id="rId36"/>
    <p:sldId id="802" r:id="rId37"/>
    <p:sldId id="800" r:id="rId38"/>
    <p:sldId id="807" r:id="rId39"/>
    <p:sldId id="804" r:id="rId40"/>
    <p:sldId id="287" r:id="rId41"/>
    <p:sldId id="805" r:id="rId42"/>
    <p:sldId id="808" r:id="rId43"/>
    <p:sldId id="806" r:id="rId4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C04F4E-3142-99B7-0863-DB48E11168D9}" name="Prokkola Susanna" initials="PS" userId="S::Susanna.Prokkola@siunsote.fi::6f916fc4-04de-49e4-9cc3-60063c6d9f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9B5"/>
    <a:srgbClr val="FDC82F"/>
    <a:srgbClr val="50C985"/>
    <a:srgbClr val="00B0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013" y="6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a:solidFill>
                  <a:schemeClr val="tx1"/>
                </a:solidFill>
              </a:rPr>
              <a:t>Myynti</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59960FC0-897E-D660-6B28-6D6FEC0747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B594C957-5CD2-3996-ED42-FA116B0B55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4E2287-21E4-0B47-BAAE-B847647A90A4}" type="datetimeFigureOut">
              <a:rPr lang="fi-FI" smtClean="0"/>
              <a:t>22.6.2026</a:t>
            </a:fld>
            <a:endParaRPr lang="fi-FI"/>
          </a:p>
        </p:txBody>
      </p:sp>
      <p:sp>
        <p:nvSpPr>
          <p:cNvPr id="4" name="Alatunnisteen paikkamerkki 3">
            <a:extLst>
              <a:ext uri="{FF2B5EF4-FFF2-40B4-BE49-F238E27FC236}">
                <a16:creationId xmlns:a16="http://schemas.microsoft.com/office/drawing/2014/main" id="{1530F3DB-1B4D-9A74-83D8-AA8234ECE4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DE6C6547-B82F-E5A4-CC7C-311561CA0B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A37A2B-BD09-E047-8278-42E6A695F9BE}" type="slidenum">
              <a:rPr lang="fi-FI" smtClean="0"/>
              <a:t>‹#›</a:t>
            </a:fld>
            <a:endParaRPr lang="fi-FI"/>
          </a:p>
        </p:txBody>
      </p:sp>
    </p:spTree>
    <p:extLst>
      <p:ext uri="{BB962C8B-B14F-4D97-AF65-F5344CB8AC3E}">
        <p14:creationId xmlns:p14="http://schemas.microsoft.com/office/powerpoint/2010/main" val="443030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9FCFA-9D48-4E4E-843B-E09169DE118C}" type="datetimeFigureOut">
              <a:rPr lang="fi-FI" smtClean="0"/>
              <a:t>22.6.2026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A2F3B5-DD27-4BBA-9355-ED2F1F52B749}" type="slidenum">
              <a:rPr lang="fi-FI" smtClean="0"/>
              <a:t>‹#›</a:t>
            </a:fld>
            <a:endParaRPr lang="fi-FI"/>
          </a:p>
        </p:txBody>
      </p:sp>
    </p:spTree>
    <p:extLst>
      <p:ext uri="{BB962C8B-B14F-4D97-AF65-F5344CB8AC3E}">
        <p14:creationId xmlns:p14="http://schemas.microsoft.com/office/powerpoint/2010/main" val="90530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605BCE89-F287-4928-BE4D-B1B71CE5D264}" type="slidenum">
              <a:rPr lang="fi-FI" smtClean="0"/>
              <a:pPr/>
              <a:t>4</a:t>
            </a:fld>
            <a:endParaRPr lang="fi-FI"/>
          </a:p>
        </p:txBody>
      </p:sp>
    </p:spTree>
    <p:extLst>
      <p:ext uri="{BB962C8B-B14F-4D97-AF65-F5344CB8AC3E}">
        <p14:creationId xmlns:p14="http://schemas.microsoft.com/office/powerpoint/2010/main" val="39074876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ansidia animoitu">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88307F9A-7727-D550-0092-09531F1B8288}"/>
              </a:ext>
              <a:ext uri="{C183D7F6-B498-43B3-948B-1728B52AA6E4}">
                <adec:decorative xmlns:adec="http://schemas.microsoft.com/office/drawing/2017/decorative" val="1"/>
              </a:ext>
            </a:extLst>
          </p:cNvPr>
          <p:cNvPicPr>
            <a:picLocks noChangeAspect="1"/>
          </p:cNvPicPr>
          <p:nvPr userDrawn="1"/>
        </p:nvPicPr>
        <p:blipFill rotWithShape="1">
          <a:blip r:embed="rId2"/>
          <a:srcRect l="484" t="1159" r="12688" b="1159"/>
          <a:stretch/>
        </p:blipFill>
        <p:spPr>
          <a:xfrm>
            <a:off x="0" y="1"/>
            <a:ext cx="12192000" cy="6857999"/>
          </a:xfrm>
          <a:prstGeom prst="rect">
            <a:avLst/>
          </a:prstGeom>
        </p:spPr>
      </p:pic>
      <p:pic>
        <p:nvPicPr>
          <p:cNvPr id="7" name="Picture 6" descr="Siun_sote-1_väri_tummal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2525" y="1454390"/>
            <a:ext cx="5998419" cy="3263845"/>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08621" y="1539822"/>
            <a:ext cx="5692323" cy="3178413"/>
          </a:xfrm>
          <a:prstGeom prst="rect">
            <a:avLst/>
          </a:prstGeom>
        </p:spPr>
      </p:pic>
      <p:pic>
        <p:nvPicPr>
          <p:cNvPr id="10" name="Picture 9" descr="Siun_sote-3_väri_tummall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04392" y="1755986"/>
            <a:ext cx="5996553" cy="2962249"/>
          </a:xfrm>
          <a:prstGeom prst="rect">
            <a:avLst/>
          </a:prstGeom>
        </p:spPr>
      </p:pic>
      <p:pic>
        <p:nvPicPr>
          <p:cNvPr id="11" name="Picture 10" descr="Siun_sote-4_väri_tummall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6627" y="1683931"/>
            <a:ext cx="5684317" cy="3034304"/>
          </a:xfrm>
          <a:prstGeom prst="rect">
            <a:avLst/>
          </a:prstGeom>
        </p:spPr>
      </p:pic>
      <p:pic>
        <p:nvPicPr>
          <p:cNvPr id="12" name="Picture 11" descr="Siun_sote-5_väri_tummall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64208" y="1179547"/>
            <a:ext cx="6236736" cy="3538688"/>
          </a:xfrm>
          <a:prstGeom prst="rect">
            <a:avLst/>
          </a:prstGeom>
        </p:spPr>
      </p:pic>
      <p:pic>
        <p:nvPicPr>
          <p:cNvPr id="13" name="Picture 12" descr="Siun_sote-6_väri_tummall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91850" y="1523810"/>
            <a:ext cx="6709095" cy="3194425"/>
          </a:xfrm>
          <a:prstGeom prst="rect">
            <a:avLst/>
          </a:prstGeom>
        </p:spPr>
      </p:pic>
      <p:pic>
        <p:nvPicPr>
          <p:cNvPr id="14" name="Picture 13" descr="Siun_sote-7_väri_tummalle.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256506" y="1355682"/>
            <a:ext cx="5844439" cy="3362553"/>
          </a:xfrm>
          <a:prstGeom prst="rect">
            <a:avLst/>
          </a:prstGeom>
        </p:spPr>
      </p:pic>
      <p:pic>
        <p:nvPicPr>
          <p:cNvPr id="15" name="Picture 14" descr="Logo&#10;&#10;Siun soten logo - vaihtuva kuva"/>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44421" y="1571846"/>
            <a:ext cx="5956524" cy="3146389"/>
          </a:xfrm>
          <a:prstGeom prst="rect">
            <a:avLst/>
          </a:prstGeom>
        </p:spPr>
      </p:pic>
      <p:sp>
        <p:nvSpPr>
          <p:cNvPr id="3" name="Tekstiruutu 2">
            <a:extLst>
              <a:ext uri="{FF2B5EF4-FFF2-40B4-BE49-F238E27FC236}">
                <a16:creationId xmlns:a16="http://schemas.microsoft.com/office/drawing/2014/main" id="{98BDFD27-EB1F-3099-F8C8-6D4D848516ED}"/>
              </a:ext>
            </a:extLst>
          </p:cNvPr>
          <p:cNvSpPr txBox="1"/>
          <p:nvPr userDrawn="1"/>
        </p:nvSpPr>
        <p:spPr>
          <a:xfrm>
            <a:off x="4420737" y="5502318"/>
            <a:ext cx="3350525" cy="276999"/>
          </a:xfrm>
          <a:prstGeom prst="rect">
            <a:avLst/>
          </a:prstGeom>
          <a:noFill/>
        </p:spPr>
        <p:txBody>
          <a:bodyPr wrap="square" rtlCol="0">
            <a:spAutoFit/>
          </a:bodyPr>
          <a:lstStyle/>
          <a:p>
            <a:pPr algn="ctr"/>
            <a:r>
              <a:rPr lang="fi-FI" sz="1200">
                <a:solidFill>
                  <a:schemeClr val="bg1"/>
                </a:solidFill>
              </a:rPr>
              <a:t>POHJOIS-KARJALAN HYVINVOINTIALUE</a:t>
            </a:r>
          </a:p>
        </p:txBody>
      </p:sp>
    </p:spTree>
    <p:extLst>
      <p:ext uri="{BB962C8B-B14F-4D97-AF65-F5344CB8AC3E}">
        <p14:creationId xmlns:p14="http://schemas.microsoft.com/office/powerpoint/2010/main" val="416228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200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ntr" presetSubtype="0" fill="hold" nodeType="withEffect">
                                  <p:stCondLst>
                                    <p:cond delay="2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xit" presetSubtype="0" fill="hold" nodeType="withEffect">
                                  <p:stCondLst>
                                    <p:cond delay="5000"/>
                                  </p:stCondLst>
                                  <p:childTnLst>
                                    <p:animEffect transition="out" filter="fade">
                                      <p:cBhvr>
                                        <p:cTn id="12" dur="1000"/>
                                        <p:tgtEl>
                                          <p:spTgt spid="8"/>
                                        </p:tgtEl>
                                      </p:cBhvr>
                                    </p:animEffect>
                                    <p:set>
                                      <p:cBhvr>
                                        <p:cTn id="13" dur="1" fill="hold">
                                          <p:stCondLst>
                                            <p:cond delay="999"/>
                                          </p:stCondLst>
                                        </p:cTn>
                                        <p:tgtEl>
                                          <p:spTgt spid="8"/>
                                        </p:tgtEl>
                                        <p:attrNameLst>
                                          <p:attrName>style.visibility</p:attrName>
                                        </p:attrNameLst>
                                      </p:cBhvr>
                                      <p:to>
                                        <p:strVal val="hidden"/>
                                      </p:to>
                                    </p:set>
                                  </p:childTnLst>
                                </p:cTn>
                              </p:par>
                              <p:par>
                                <p:cTn id="14" presetID="10" presetClass="entr" presetSubtype="0" fill="hold" nodeType="withEffect">
                                  <p:stCondLst>
                                    <p:cond delay="5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xit" presetSubtype="0" fill="hold" nodeType="withEffect">
                                  <p:stCondLst>
                                    <p:cond delay="8000"/>
                                  </p:stCondLst>
                                  <p:childTnLst>
                                    <p:animEffect transition="out" filter="fade">
                                      <p:cBhvr>
                                        <p:cTn id="18" dur="1000"/>
                                        <p:tgtEl>
                                          <p:spTgt spid="10"/>
                                        </p:tgtEl>
                                      </p:cBhvr>
                                    </p:animEffect>
                                    <p:set>
                                      <p:cBhvr>
                                        <p:cTn id="19" dur="1" fill="hold">
                                          <p:stCondLst>
                                            <p:cond delay="999"/>
                                          </p:stCondLst>
                                        </p:cTn>
                                        <p:tgtEl>
                                          <p:spTgt spid="10"/>
                                        </p:tgtEl>
                                        <p:attrNameLst>
                                          <p:attrName>style.visibility</p:attrName>
                                        </p:attrNameLst>
                                      </p:cBhvr>
                                      <p:to>
                                        <p:strVal val="hidden"/>
                                      </p:to>
                                    </p:set>
                                  </p:childTnLst>
                                </p:cTn>
                              </p:par>
                              <p:par>
                                <p:cTn id="20" presetID="10" presetClass="entr" presetSubtype="0" fill="hold" nodeType="withEffect">
                                  <p:stCondLst>
                                    <p:cond delay="8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par>
                                <p:cTn id="23" presetID="10" presetClass="exit" presetSubtype="0" fill="hold" nodeType="withEffect">
                                  <p:stCondLst>
                                    <p:cond delay="11000"/>
                                  </p:stCondLst>
                                  <p:childTnLst>
                                    <p:animEffect transition="out" filter="fade">
                                      <p:cBhvr>
                                        <p:cTn id="24" dur="1000"/>
                                        <p:tgtEl>
                                          <p:spTgt spid="11"/>
                                        </p:tgtEl>
                                      </p:cBhvr>
                                    </p:animEffect>
                                    <p:set>
                                      <p:cBhvr>
                                        <p:cTn id="25" dur="1" fill="hold">
                                          <p:stCondLst>
                                            <p:cond delay="999"/>
                                          </p:stCondLst>
                                        </p:cTn>
                                        <p:tgtEl>
                                          <p:spTgt spid="11"/>
                                        </p:tgtEl>
                                        <p:attrNameLst>
                                          <p:attrName>style.visibility</p:attrName>
                                        </p:attrNameLst>
                                      </p:cBhvr>
                                      <p:to>
                                        <p:strVal val="hidden"/>
                                      </p:to>
                                    </p:set>
                                  </p:childTnLst>
                                </p:cTn>
                              </p:par>
                              <p:par>
                                <p:cTn id="26" presetID="10" presetClass="entr" presetSubtype="0" fill="hold" nodeType="withEffect">
                                  <p:stCondLst>
                                    <p:cond delay="110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par>
                                <p:cTn id="29" presetID="10" presetClass="exit" presetSubtype="0" fill="hold" nodeType="withEffect">
                                  <p:stCondLst>
                                    <p:cond delay="14000"/>
                                  </p:stCondLst>
                                  <p:childTnLst>
                                    <p:animEffect transition="out" filter="fade">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cTn>
                              </p:par>
                              <p:par>
                                <p:cTn id="32" presetID="10" presetClass="entr" presetSubtype="0" fill="hold" nodeType="withEffect">
                                  <p:stCondLst>
                                    <p:cond delay="140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par>
                                <p:cTn id="35" presetID="10" presetClass="exit" presetSubtype="0" fill="hold" nodeType="withEffect">
                                  <p:stCondLst>
                                    <p:cond delay="17000"/>
                                  </p:stCondLst>
                                  <p:childTnLst>
                                    <p:animEffect transition="out" filter="fade">
                                      <p:cBhvr>
                                        <p:cTn id="36" dur="1000"/>
                                        <p:tgtEl>
                                          <p:spTgt spid="13"/>
                                        </p:tgtEl>
                                      </p:cBhvr>
                                    </p:animEffect>
                                    <p:set>
                                      <p:cBhvr>
                                        <p:cTn id="37" dur="1" fill="hold">
                                          <p:stCondLst>
                                            <p:cond delay="999"/>
                                          </p:stCondLst>
                                        </p:cTn>
                                        <p:tgtEl>
                                          <p:spTgt spid="13"/>
                                        </p:tgtEl>
                                        <p:attrNameLst>
                                          <p:attrName>style.visibility</p:attrName>
                                        </p:attrNameLst>
                                      </p:cBhvr>
                                      <p:to>
                                        <p:strVal val="hidden"/>
                                      </p:to>
                                    </p:set>
                                  </p:childTnLst>
                                </p:cTn>
                              </p:par>
                              <p:par>
                                <p:cTn id="38" presetID="10" presetClass="entr" presetSubtype="0" fill="hold" nodeType="withEffect">
                                  <p:stCondLst>
                                    <p:cond delay="170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childTnLst>
                                </p:cTn>
                              </p:par>
                              <p:par>
                                <p:cTn id="41" presetID="10" presetClass="exit" presetSubtype="0" fill="hold" nodeType="withEffect">
                                  <p:stCondLst>
                                    <p:cond delay="20000"/>
                                  </p:stCondLst>
                                  <p:childTnLst>
                                    <p:animEffect transition="out" filter="fade">
                                      <p:cBhvr>
                                        <p:cTn id="42" dur="1000"/>
                                        <p:tgtEl>
                                          <p:spTgt spid="14"/>
                                        </p:tgtEl>
                                      </p:cBhvr>
                                    </p:animEffect>
                                    <p:set>
                                      <p:cBhvr>
                                        <p:cTn id="43" dur="1" fill="hold">
                                          <p:stCondLst>
                                            <p:cond delay="999"/>
                                          </p:stCondLst>
                                        </p:cTn>
                                        <p:tgtEl>
                                          <p:spTgt spid="14"/>
                                        </p:tgtEl>
                                        <p:attrNameLst>
                                          <p:attrName>style.visibility</p:attrName>
                                        </p:attrNameLst>
                                      </p:cBhvr>
                                      <p:to>
                                        <p:strVal val="hidden"/>
                                      </p:to>
                                    </p:set>
                                  </p:childTnLst>
                                </p:cTn>
                              </p:par>
                              <p:par>
                                <p:cTn id="44" presetID="10" presetClass="entr" presetSubtype="0" fill="hold" nodeType="withEffect">
                                  <p:stCondLst>
                                    <p:cond delay="2000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childTnLst>
                                </p:cTn>
                              </p:par>
                              <p:par>
                                <p:cTn id="47" presetID="10" presetClass="entr" presetSubtype="0" fill="hold" nodeType="withEffect">
                                  <p:stCondLst>
                                    <p:cond delay="2000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uri kuva ja kuva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D5DAC4-12EA-E5F2-2A45-35A53CC51231}"/>
              </a:ext>
            </a:extLst>
          </p:cNvPr>
          <p:cNvSpPr>
            <a:spLocks noGrp="1"/>
          </p:cNvSpPr>
          <p:nvPr>
            <p:ph type="title"/>
          </p:nvPr>
        </p:nvSpPr>
        <p:spPr>
          <a:xfrm>
            <a:off x="270344" y="6310312"/>
            <a:ext cx="6074797" cy="365125"/>
          </a:xfrm>
        </p:spPr>
        <p:txBody>
          <a:bodyPr>
            <a:normAutofit/>
          </a:bodyPr>
          <a:lstStyle>
            <a:lvl1pPr>
              <a:defRPr sz="1600" b="0"/>
            </a:lvl1pPr>
          </a:lstStyle>
          <a:p>
            <a:r>
              <a:rPr lang="fi-FI"/>
              <a:t>Muokkaa ots. perustyyl. napsautt.</a:t>
            </a:r>
          </a:p>
        </p:txBody>
      </p:sp>
      <p:sp>
        <p:nvSpPr>
          <p:cNvPr id="6" name="Kuvan paikkamerkki 5">
            <a:extLst>
              <a:ext uri="{FF2B5EF4-FFF2-40B4-BE49-F238E27FC236}">
                <a16:creationId xmlns:a16="http://schemas.microsoft.com/office/drawing/2014/main" id="{145F3DA6-7323-D7DB-7EF1-17ADC1B1A697}"/>
              </a:ext>
            </a:extLst>
          </p:cNvPr>
          <p:cNvSpPr>
            <a:spLocks noGrp="1"/>
          </p:cNvSpPr>
          <p:nvPr>
            <p:ph type="pic" sz="quarter" idx="10" hasCustomPrompt="1"/>
          </p:nvPr>
        </p:nvSpPr>
        <p:spPr>
          <a:xfrm>
            <a:off x="0" y="0"/>
            <a:ext cx="12192000" cy="6115050"/>
          </a:xfrm>
        </p:spPr>
        <p:txBody>
          <a:bodyPr anchor="ctr" anchorCtr="0">
            <a:normAutofit/>
          </a:bodyPr>
          <a:lstStyle>
            <a:lvl1pPr marL="0" indent="0" algn="ctr">
              <a:buNone/>
              <a:defRPr sz="2000"/>
            </a:lvl1pPr>
          </a:lstStyle>
          <a:p>
            <a:r>
              <a:rPr lang="fi-FI"/>
              <a:t>Kuvapaikka </a:t>
            </a:r>
            <a:br>
              <a:rPr lang="fi-FI"/>
            </a:br>
            <a:r>
              <a:rPr lang="fi-FI"/>
              <a:t>(jos esitys verkkoympäristöön, lisää vaihtoehtoinen teksti)</a:t>
            </a:r>
          </a:p>
        </p:txBody>
      </p:sp>
    </p:spTree>
    <p:extLst>
      <p:ext uri="{BB962C8B-B14F-4D97-AF65-F5344CB8AC3E}">
        <p14:creationId xmlns:p14="http://schemas.microsoft.com/office/powerpoint/2010/main" val="58494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uri kuva tai kaavio ja teksti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2004D7-E740-FC6E-27E2-C533714B0BC3}"/>
              </a:ext>
            </a:extLst>
          </p:cNvPr>
          <p:cNvSpPr>
            <a:spLocks noGrp="1"/>
          </p:cNvSpPr>
          <p:nvPr>
            <p:ph type="title"/>
          </p:nvPr>
        </p:nvSpPr>
        <p:spPr>
          <a:xfrm>
            <a:off x="500933" y="457200"/>
            <a:ext cx="2655736" cy="1600200"/>
          </a:xfrm>
        </p:spPr>
        <p:txBody>
          <a:bodyPr anchor="b">
            <a:normAutofit/>
          </a:bodyPr>
          <a:lstStyle>
            <a:lvl1pPr>
              <a:defRPr sz="3200"/>
            </a:lvl1pPr>
          </a:lstStyle>
          <a:p>
            <a:r>
              <a:rPr lang="fi-FI"/>
              <a:t>Muokkaa ots. perustyyl. napsautt.</a:t>
            </a:r>
          </a:p>
        </p:txBody>
      </p:sp>
      <p:sp>
        <p:nvSpPr>
          <p:cNvPr id="4" name="Tekstin paikkamerkki 3">
            <a:extLst>
              <a:ext uri="{FF2B5EF4-FFF2-40B4-BE49-F238E27FC236}">
                <a16:creationId xmlns:a16="http://schemas.microsoft.com/office/drawing/2014/main" id="{53FC9669-1AA7-3A06-8FD1-20BFB87DE5AA}"/>
              </a:ext>
            </a:extLst>
          </p:cNvPr>
          <p:cNvSpPr>
            <a:spLocks noGrp="1"/>
          </p:cNvSpPr>
          <p:nvPr>
            <p:ph type="body" sz="half" idx="2"/>
          </p:nvPr>
        </p:nvSpPr>
        <p:spPr>
          <a:xfrm>
            <a:off x="500932" y="2202511"/>
            <a:ext cx="2655736" cy="3872286"/>
          </a:xfrm>
        </p:spPr>
        <p:txBody>
          <a:bodyPr>
            <a:normAutofit/>
          </a:bodyPr>
          <a:lstStyle>
            <a:lvl1pPr marL="285750" indent="-28575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Sisällön paikkamerkki 4">
            <a:extLst>
              <a:ext uri="{FF2B5EF4-FFF2-40B4-BE49-F238E27FC236}">
                <a16:creationId xmlns:a16="http://schemas.microsoft.com/office/drawing/2014/main" id="{6023EE88-2AD9-769B-B745-F75450ECE54A}"/>
              </a:ext>
            </a:extLst>
          </p:cNvPr>
          <p:cNvSpPr>
            <a:spLocks noGrp="1"/>
          </p:cNvSpPr>
          <p:nvPr>
            <p:ph sz="quarter" idx="11" hasCustomPrompt="1"/>
          </p:nvPr>
        </p:nvSpPr>
        <p:spPr>
          <a:xfrm>
            <a:off x="3665177" y="0"/>
            <a:ext cx="8526823" cy="6858000"/>
          </a:xfrm>
        </p:spPr>
        <p:txBody>
          <a:bodyPr anchor="ctr" anchorCtr="0">
            <a:normAutofit/>
          </a:bodyPr>
          <a:lstStyle>
            <a:lvl1pPr marL="0" indent="0" algn="ctr">
              <a:buNone/>
              <a:defRPr sz="2000"/>
            </a:lvl1pPr>
          </a:lstStyle>
          <a:p>
            <a:pPr lvl="0"/>
            <a:r>
              <a:rPr lang="fi-FI"/>
              <a:t>Kuva, kaavio, taulukko, video </a:t>
            </a:r>
            <a:r>
              <a:rPr lang="fi-FI" err="1"/>
              <a:t>yms</a:t>
            </a:r>
            <a:r>
              <a:rPr lang="fi-FI"/>
              <a:t> </a:t>
            </a:r>
            <a:br>
              <a:rPr lang="fi-FI"/>
            </a:br>
            <a:r>
              <a:rPr lang="fi-FI"/>
              <a:t>(muista tarvittaessa saavutettavuus)</a:t>
            </a:r>
          </a:p>
        </p:txBody>
      </p:sp>
      <p:pic>
        <p:nvPicPr>
          <p:cNvPr id="3" name="Kuva 2">
            <a:extLst>
              <a:ext uri="{FF2B5EF4-FFF2-40B4-BE49-F238E27FC236}">
                <a16:creationId xmlns:a16="http://schemas.microsoft.com/office/drawing/2014/main" id="{8AB6CF2F-E8E8-63BC-42D7-11A9069165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43735" y="6205109"/>
            <a:ext cx="1597033" cy="363040"/>
          </a:xfrm>
          <a:prstGeom prst="rect">
            <a:avLst/>
          </a:prstGeom>
        </p:spPr>
      </p:pic>
    </p:spTree>
    <p:extLst>
      <p:ext uri="{BB962C8B-B14F-4D97-AF65-F5344CB8AC3E}">
        <p14:creationId xmlns:p14="http://schemas.microsoft.com/office/powerpoint/2010/main" val="169604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olet tekstiä ja kuvaa tai kaavio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2004D7-E740-FC6E-27E2-C533714B0BC3}"/>
              </a:ext>
            </a:extLst>
          </p:cNvPr>
          <p:cNvSpPr>
            <a:spLocks noGrp="1"/>
          </p:cNvSpPr>
          <p:nvPr>
            <p:ph type="title"/>
          </p:nvPr>
        </p:nvSpPr>
        <p:spPr>
          <a:xfrm>
            <a:off x="500932" y="457200"/>
            <a:ext cx="4814869" cy="1600200"/>
          </a:xfrm>
        </p:spPr>
        <p:txBody>
          <a:bodyPr anchor="b">
            <a:normAutofit/>
          </a:bodyPr>
          <a:lstStyle>
            <a:lvl1pPr>
              <a:defRPr sz="3600"/>
            </a:lvl1pPr>
          </a:lstStyle>
          <a:p>
            <a:r>
              <a:rPr lang="fi-FI"/>
              <a:t>Muokkaa ots. perustyyl. napsautt.</a:t>
            </a:r>
          </a:p>
        </p:txBody>
      </p:sp>
      <p:sp>
        <p:nvSpPr>
          <p:cNvPr id="4" name="Tekstin paikkamerkki 3">
            <a:extLst>
              <a:ext uri="{FF2B5EF4-FFF2-40B4-BE49-F238E27FC236}">
                <a16:creationId xmlns:a16="http://schemas.microsoft.com/office/drawing/2014/main" id="{53FC9669-1AA7-3A06-8FD1-20BFB87DE5AA}"/>
              </a:ext>
            </a:extLst>
          </p:cNvPr>
          <p:cNvSpPr>
            <a:spLocks noGrp="1"/>
          </p:cNvSpPr>
          <p:nvPr>
            <p:ph type="body" sz="half" idx="2"/>
          </p:nvPr>
        </p:nvSpPr>
        <p:spPr>
          <a:xfrm>
            <a:off x="500931" y="2202511"/>
            <a:ext cx="4814871" cy="3872286"/>
          </a:xfrm>
        </p:spPr>
        <p:txBody>
          <a:bodyPr>
            <a:normAutofit/>
          </a:bodyPr>
          <a:lstStyle>
            <a:lvl1pPr marL="285750" indent="-285750">
              <a:buFont typeface="Arial" panose="020B0604020202020204" pitchFamily="34" charset="0"/>
              <a:buChar char="•"/>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Sisällön paikkamerkki 4">
            <a:extLst>
              <a:ext uri="{FF2B5EF4-FFF2-40B4-BE49-F238E27FC236}">
                <a16:creationId xmlns:a16="http://schemas.microsoft.com/office/drawing/2014/main" id="{6023EE88-2AD9-769B-B745-F75450ECE54A}"/>
              </a:ext>
            </a:extLst>
          </p:cNvPr>
          <p:cNvSpPr>
            <a:spLocks noGrp="1"/>
          </p:cNvSpPr>
          <p:nvPr>
            <p:ph sz="quarter" idx="11" hasCustomPrompt="1"/>
          </p:nvPr>
        </p:nvSpPr>
        <p:spPr>
          <a:xfrm>
            <a:off x="5895833" y="0"/>
            <a:ext cx="6296167" cy="6858000"/>
          </a:xfrm>
        </p:spPr>
        <p:txBody>
          <a:bodyPr anchor="ctr" anchorCtr="0">
            <a:normAutofit/>
          </a:bodyPr>
          <a:lstStyle>
            <a:lvl1pPr marL="0" indent="0" algn="ctr">
              <a:buNone/>
              <a:defRPr sz="2000"/>
            </a:lvl1pPr>
          </a:lstStyle>
          <a:p>
            <a:pPr lvl="0"/>
            <a:r>
              <a:rPr lang="fi-FI"/>
              <a:t>Kaavio, taulukko, video </a:t>
            </a:r>
            <a:r>
              <a:rPr lang="fi-FI" err="1"/>
              <a:t>yms</a:t>
            </a:r>
            <a:r>
              <a:rPr lang="fi-FI"/>
              <a:t> </a:t>
            </a:r>
            <a:br>
              <a:rPr lang="fi-FI"/>
            </a:br>
            <a:r>
              <a:rPr lang="fi-FI"/>
              <a:t>(muista tarvittaessa saavutettavuus)</a:t>
            </a:r>
          </a:p>
        </p:txBody>
      </p:sp>
      <p:pic>
        <p:nvPicPr>
          <p:cNvPr id="3" name="Kuva 2">
            <a:extLst>
              <a:ext uri="{FF2B5EF4-FFF2-40B4-BE49-F238E27FC236}">
                <a16:creationId xmlns:a16="http://schemas.microsoft.com/office/drawing/2014/main" id="{676C1CA2-FB27-92BB-6083-E7F90720B5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43735" y="6205109"/>
            <a:ext cx="1597033" cy="363040"/>
          </a:xfrm>
          <a:prstGeom prst="rect">
            <a:avLst/>
          </a:prstGeom>
        </p:spPr>
      </p:pic>
    </p:spTree>
    <p:extLst>
      <p:ext uri="{BB962C8B-B14F-4D97-AF65-F5344CB8AC3E}">
        <p14:creationId xmlns:p14="http://schemas.microsoft.com/office/powerpoint/2010/main" val="299759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C20A5066-73E1-EA96-67FB-C32C0243D88C}"/>
              </a:ext>
            </a:extLst>
          </p:cNvPr>
          <p:cNvSpPr>
            <a:spLocks noGrp="1"/>
          </p:cNvSpPr>
          <p:nvPr>
            <p:ph type="title"/>
          </p:nvPr>
        </p:nvSpPr>
        <p:spPr>
          <a:xfrm>
            <a:off x="453222" y="480916"/>
            <a:ext cx="11211340" cy="1325563"/>
          </a:xfrm>
        </p:spPr>
        <p:txBody>
          <a:bodyPr anchor="b" anchorCtr="0">
            <a:normAutofit/>
          </a:bodyPr>
          <a:lstStyle/>
          <a:p>
            <a:r>
              <a:rPr lang="fi-FI"/>
              <a:t>Muokkaa ots. perustyyl. napsautt.</a:t>
            </a:r>
          </a:p>
        </p:txBody>
      </p:sp>
      <p:pic>
        <p:nvPicPr>
          <p:cNvPr id="2" name="Kuva 1">
            <a:extLst>
              <a:ext uri="{FF2B5EF4-FFF2-40B4-BE49-F238E27FC236}">
                <a16:creationId xmlns:a16="http://schemas.microsoft.com/office/drawing/2014/main" id="{B6CA4B9D-9A5D-88CD-A90D-65E248BE31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43735" y="6205109"/>
            <a:ext cx="1597033" cy="363040"/>
          </a:xfrm>
          <a:prstGeom prst="rect">
            <a:avLst/>
          </a:prstGeom>
        </p:spPr>
      </p:pic>
    </p:spTree>
    <p:extLst>
      <p:ext uri="{BB962C8B-B14F-4D97-AF65-F5344CB8AC3E}">
        <p14:creationId xmlns:p14="http://schemas.microsoft.com/office/powerpoint/2010/main" val="285293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yhjä dia">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A4F4FCA9-2356-7FA8-3611-CCA5FEE2302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43735" y="6205109"/>
            <a:ext cx="1597033" cy="363040"/>
          </a:xfrm>
          <a:prstGeom prst="rect">
            <a:avLst/>
          </a:prstGeom>
        </p:spPr>
      </p:pic>
    </p:spTree>
    <p:extLst>
      <p:ext uri="{BB962C8B-B14F-4D97-AF65-F5344CB8AC3E}">
        <p14:creationId xmlns:p14="http://schemas.microsoft.com/office/powerpoint/2010/main" val="260437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kollaasi 2 kuvaa">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D11C6A03-15AE-3B2E-53B8-B75780C7ADA1}"/>
              </a:ext>
            </a:extLst>
          </p:cNvPr>
          <p:cNvSpPr/>
          <p:nvPr userDrawn="1"/>
        </p:nvSpPr>
        <p:spPr>
          <a:xfrm>
            <a:off x="6345141" y="4587903"/>
            <a:ext cx="5846859" cy="22700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F2D5DAC4-12EA-E5F2-2A45-35A53CC51231}"/>
              </a:ext>
            </a:extLst>
          </p:cNvPr>
          <p:cNvSpPr>
            <a:spLocks noGrp="1"/>
          </p:cNvSpPr>
          <p:nvPr>
            <p:ph type="title"/>
          </p:nvPr>
        </p:nvSpPr>
        <p:spPr>
          <a:xfrm>
            <a:off x="6806317" y="4921857"/>
            <a:ext cx="4926495" cy="1264258"/>
          </a:xfrm>
        </p:spPr>
        <p:txBody>
          <a:bodyPr>
            <a:normAutofit/>
          </a:bodyPr>
          <a:lstStyle>
            <a:lvl1pPr algn="ctr">
              <a:defRPr sz="1800" b="0" i="1">
                <a:solidFill>
                  <a:schemeClr val="bg1"/>
                </a:solidFill>
              </a:defRPr>
            </a:lvl1pPr>
          </a:lstStyle>
          <a:p>
            <a:r>
              <a:rPr lang="fi-FI"/>
              <a:t>Muokkaa ots. perustyyl. napsautt.</a:t>
            </a:r>
          </a:p>
        </p:txBody>
      </p:sp>
      <p:sp>
        <p:nvSpPr>
          <p:cNvPr id="6" name="Kuvan paikkamerkki 5">
            <a:extLst>
              <a:ext uri="{FF2B5EF4-FFF2-40B4-BE49-F238E27FC236}">
                <a16:creationId xmlns:a16="http://schemas.microsoft.com/office/drawing/2014/main" id="{145F3DA6-7323-D7DB-7EF1-17ADC1B1A697}"/>
              </a:ext>
            </a:extLst>
          </p:cNvPr>
          <p:cNvSpPr>
            <a:spLocks noGrp="1"/>
          </p:cNvSpPr>
          <p:nvPr>
            <p:ph type="pic" sz="quarter" idx="10" hasCustomPrompt="1"/>
          </p:nvPr>
        </p:nvSpPr>
        <p:spPr>
          <a:xfrm>
            <a:off x="0" y="0"/>
            <a:ext cx="6345141" cy="6858000"/>
          </a:xfrm>
        </p:spPr>
        <p:txBody>
          <a:bodyPr anchor="ctr" anchorCtr="0"/>
          <a:lstStyle>
            <a:lvl1pPr marL="0" indent="0" algn="ctr">
              <a:buNone/>
              <a:defRPr sz="20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a:t>Kuvapaikka </a:t>
            </a:r>
            <a:br>
              <a:rPr lang="fi-FI"/>
            </a:br>
            <a:r>
              <a:rPr lang="fi-FI"/>
              <a:t>(jos esitys verkkoympäristöön, </a:t>
            </a:r>
            <a:br>
              <a:rPr lang="fi-FI"/>
            </a:br>
            <a:r>
              <a:rPr lang="fi-FI"/>
              <a:t>lisää vaihtoehtoinen teksti)</a:t>
            </a:r>
          </a:p>
          <a:p>
            <a:endParaRPr lang="fi-FI"/>
          </a:p>
        </p:txBody>
      </p:sp>
      <p:sp>
        <p:nvSpPr>
          <p:cNvPr id="4" name="Kuvan paikkamerkki 5">
            <a:extLst>
              <a:ext uri="{FF2B5EF4-FFF2-40B4-BE49-F238E27FC236}">
                <a16:creationId xmlns:a16="http://schemas.microsoft.com/office/drawing/2014/main" id="{D631DD71-9C74-BD6C-157B-5127D3B8300D}"/>
              </a:ext>
            </a:extLst>
          </p:cNvPr>
          <p:cNvSpPr>
            <a:spLocks noGrp="1"/>
          </p:cNvSpPr>
          <p:nvPr>
            <p:ph type="pic" sz="quarter" idx="11" hasCustomPrompt="1"/>
          </p:nvPr>
        </p:nvSpPr>
        <p:spPr>
          <a:xfrm>
            <a:off x="6345141" y="0"/>
            <a:ext cx="5846859" cy="4587903"/>
          </a:xfrm>
        </p:spPr>
        <p:txBody>
          <a:bodyPr anchor="ctr" anchorCtr="0"/>
          <a:lstStyle>
            <a:lvl1pPr marL="0" indent="0" algn="ctr">
              <a:buNone/>
              <a:defRPr sz="20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a:t>Kuvapaikka </a:t>
            </a:r>
            <a:br>
              <a:rPr lang="fi-FI"/>
            </a:br>
            <a:r>
              <a:rPr lang="fi-FI"/>
              <a:t>(jos esitys verkkoympäristöön, </a:t>
            </a:r>
            <a:br>
              <a:rPr lang="fi-FI"/>
            </a:br>
            <a:r>
              <a:rPr lang="fi-FI"/>
              <a:t>lisää vaihtoehtoinen teksti)</a:t>
            </a:r>
          </a:p>
          <a:p>
            <a:endParaRPr lang="fi-FI"/>
          </a:p>
        </p:txBody>
      </p:sp>
      <p:sp>
        <p:nvSpPr>
          <p:cNvPr id="7" name="Tekstiruutu 6">
            <a:extLst>
              <a:ext uri="{FF2B5EF4-FFF2-40B4-BE49-F238E27FC236}">
                <a16:creationId xmlns:a16="http://schemas.microsoft.com/office/drawing/2014/main" id="{2E371B76-E997-ABB6-3B3B-483594A3A90A}"/>
              </a:ext>
              <a:ext uri="{C183D7F6-B498-43B3-948B-1728B52AA6E4}">
                <adec:decorative xmlns:adec="http://schemas.microsoft.com/office/drawing/2017/decorative" val="1"/>
              </a:ext>
            </a:extLst>
          </p:cNvPr>
          <p:cNvSpPr txBox="1"/>
          <p:nvPr userDrawn="1"/>
        </p:nvSpPr>
        <p:spPr>
          <a:xfrm>
            <a:off x="7511332" y="6354374"/>
            <a:ext cx="4269850" cy="276999"/>
          </a:xfrm>
          <a:prstGeom prst="rect">
            <a:avLst/>
          </a:prstGeom>
          <a:noFill/>
        </p:spPr>
        <p:txBody>
          <a:bodyPr wrap="square" rtlCol="0">
            <a:spAutoFit/>
          </a:bodyPr>
          <a:lstStyle/>
          <a:p>
            <a:pPr algn="r"/>
            <a:r>
              <a:rPr lang="fi-FI" sz="1200" b="1">
                <a:solidFill>
                  <a:schemeClr val="bg1"/>
                </a:solidFill>
              </a:rPr>
              <a:t>siunsote.fi</a:t>
            </a:r>
            <a:endParaRPr lang="fi-FI" sz="1200">
              <a:solidFill>
                <a:schemeClr val="bg1"/>
              </a:solidFill>
            </a:endParaRPr>
          </a:p>
        </p:txBody>
      </p:sp>
    </p:spTree>
    <p:extLst>
      <p:ext uri="{BB962C8B-B14F-4D97-AF65-F5344CB8AC3E}">
        <p14:creationId xmlns:p14="http://schemas.microsoft.com/office/powerpoint/2010/main" val="228739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kollaasi 4 kuvaa">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D11C6A03-15AE-3B2E-53B8-B75780C7ADA1}"/>
              </a:ext>
            </a:extLst>
          </p:cNvPr>
          <p:cNvSpPr/>
          <p:nvPr userDrawn="1"/>
        </p:nvSpPr>
        <p:spPr>
          <a:xfrm>
            <a:off x="0" y="4587903"/>
            <a:ext cx="5846859" cy="22700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Kuvan paikkamerkki 5">
            <a:extLst>
              <a:ext uri="{FF2B5EF4-FFF2-40B4-BE49-F238E27FC236}">
                <a16:creationId xmlns:a16="http://schemas.microsoft.com/office/drawing/2014/main" id="{145F3DA6-7323-D7DB-7EF1-17ADC1B1A697}"/>
              </a:ext>
            </a:extLst>
          </p:cNvPr>
          <p:cNvSpPr>
            <a:spLocks noGrp="1"/>
          </p:cNvSpPr>
          <p:nvPr>
            <p:ph type="pic" sz="quarter" idx="10" hasCustomPrompt="1"/>
          </p:nvPr>
        </p:nvSpPr>
        <p:spPr>
          <a:xfrm>
            <a:off x="5846859" y="4587903"/>
            <a:ext cx="6345141" cy="2270097"/>
          </a:xfrm>
          <a:solidFill>
            <a:schemeClr val="bg1"/>
          </a:solidFill>
        </p:spPr>
        <p:txBody>
          <a:bodyPr anchor="ctr" anchorCtr="0"/>
          <a:lstStyle>
            <a:lvl1pPr marL="0" indent="0" algn="ctr">
              <a:buNone/>
              <a:defRPr sz="20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a:t>Kuvapaikka </a:t>
            </a:r>
            <a:br>
              <a:rPr lang="fi-FI"/>
            </a:br>
            <a:r>
              <a:rPr lang="fi-FI"/>
              <a:t>(jos esitys verkkoympäristöön, </a:t>
            </a:r>
            <a:br>
              <a:rPr lang="fi-FI"/>
            </a:br>
            <a:r>
              <a:rPr lang="fi-FI"/>
              <a:t>lisää vaihtoehtoinen teksti)</a:t>
            </a:r>
          </a:p>
          <a:p>
            <a:endParaRPr lang="fi-FI"/>
          </a:p>
        </p:txBody>
      </p:sp>
      <p:sp>
        <p:nvSpPr>
          <p:cNvPr id="4" name="Kuvan paikkamerkki 5">
            <a:extLst>
              <a:ext uri="{FF2B5EF4-FFF2-40B4-BE49-F238E27FC236}">
                <a16:creationId xmlns:a16="http://schemas.microsoft.com/office/drawing/2014/main" id="{D631DD71-9C74-BD6C-157B-5127D3B8300D}"/>
              </a:ext>
            </a:extLst>
          </p:cNvPr>
          <p:cNvSpPr>
            <a:spLocks noGrp="1"/>
          </p:cNvSpPr>
          <p:nvPr>
            <p:ph type="pic" sz="quarter" idx="11" hasCustomPrompt="1"/>
          </p:nvPr>
        </p:nvSpPr>
        <p:spPr>
          <a:xfrm>
            <a:off x="0" y="0"/>
            <a:ext cx="4094922" cy="4587903"/>
          </a:xfrm>
        </p:spPr>
        <p:txBody>
          <a:bodyPr anchor="ctr" anchorCtr="0"/>
          <a:lstStyle>
            <a:lvl1pPr marL="0" indent="0" algn="ctr">
              <a:buNone/>
              <a:defRPr sz="20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a:t>Kuvapaikka </a:t>
            </a:r>
            <a:br>
              <a:rPr lang="fi-FI"/>
            </a:br>
            <a:r>
              <a:rPr lang="fi-FI"/>
              <a:t>(jos esitys verkkoympäristöön, </a:t>
            </a:r>
            <a:br>
              <a:rPr lang="fi-FI"/>
            </a:br>
            <a:r>
              <a:rPr lang="fi-FI"/>
              <a:t>lisää vaihtoehtoinen teksti)</a:t>
            </a:r>
          </a:p>
          <a:p>
            <a:endParaRPr lang="fi-FI"/>
          </a:p>
        </p:txBody>
      </p:sp>
      <p:sp>
        <p:nvSpPr>
          <p:cNvPr id="5" name="Kuvan paikkamerkki 5">
            <a:extLst>
              <a:ext uri="{FF2B5EF4-FFF2-40B4-BE49-F238E27FC236}">
                <a16:creationId xmlns:a16="http://schemas.microsoft.com/office/drawing/2014/main" id="{DB945D49-BC15-FF28-B627-0E4830B31F4B}"/>
              </a:ext>
            </a:extLst>
          </p:cNvPr>
          <p:cNvSpPr>
            <a:spLocks noGrp="1"/>
          </p:cNvSpPr>
          <p:nvPr>
            <p:ph type="pic" sz="quarter" idx="12" hasCustomPrompt="1"/>
          </p:nvPr>
        </p:nvSpPr>
        <p:spPr>
          <a:xfrm>
            <a:off x="4094922" y="0"/>
            <a:ext cx="4002158" cy="4587903"/>
          </a:xfrm>
        </p:spPr>
        <p:txBody>
          <a:bodyPr anchor="ctr" anchorCtr="0"/>
          <a:lstStyle>
            <a:lvl1pPr marL="0" indent="0" algn="ctr">
              <a:buNone/>
              <a:defRPr sz="20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a:t>Kuvapaikka </a:t>
            </a:r>
            <a:br>
              <a:rPr lang="fi-FI"/>
            </a:br>
            <a:r>
              <a:rPr lang="fi-FI"/>
              <a:t>(jos esitys verkkoympäristöön, </a:t>
            </a:r>
            <a:br>
              <a:rPr lang="fi-FI"/>
            </a:br>
            <a:r>
              <a:rPr lang="fi-FI"/>
              <a:t>lisää vaihtoehtoinen teksti)</a:t>
            </a:r>
          </a:p>
          <a:p>
            <a:endParaRPr lang="fi-FI"/>
          </a:p>
        </p:txBody>
      </p:sp>
      <p:sp>
        <p:nvSpPr>
          <p:cNvPr id="7" name="Kuvan paikkamerkki 5">
            <a:extLst>
              <a:ext uri="{FF2B5EF4-FFF2-40B4-BE49-F238E27FC236}">
                <a16:creationId xmlns:a16="http://schemas.microsoft.com/office/drawing/2014/main" id="{CE34D581-3D2F-DB94-7543-8FA6E4FA6097}"/>
              </a:ext>
            </a:extLst>
          </p:cNvPr>
          <p:cNvSpPr>
            <a:spLocks noGrp="1"/>
          </p:cNvSpPr>
          <p:nvPr>
            <p:ph type="pic" sz="quarter" idx="13" hasCustomPrompt="1"/>
          </p:nvPr>
        </p:nvSpPr>
        <p:spPr>
          <a:xfrm>
            <a:off x="8097080" y="0"/>
            <a:ext cx="4094920" cy="4587903"/>
          </a:xfrm>
        </p:spPr>
        <p:txBody>
          <a:bodyPr anchor="ctr" anchorCtr="0"/>
          <a:lstStyle>
            <a:lvl1pPr marL="0" indent="0" algn="ctr">
              <a:buNone/>
              <a:defRPr sz="20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a:t>Kuvapaikka </a:t>
            </a:r>
            <a:br>
              <a:rPr lang="fi-FI"/>
            </a:br>
            <a:r>
              <a:rPr lang="fi-FI"/>
              <a:t>(jos esitys verkkoympäristöön, </a:t>
            </a:r>
            <a:br>
              <a:rPr lang="fi-FI"/>
            </a:br>
            <a:r>
              <a:rPr lang="fi-FI"/>
              <a:t>lisää vaihtoehtoinen teksti)</a:t>
            </a:r>
          </a:p>
          <a:p>
            <a:endParaRPr lang="fi-FI"/>
          </a:p>
        </p:txBody>
      </p:sp>
      <p:sp>
        <p:nvSpPr>
          <p:cNvPr id="10" name="Tekstiruutu 9">
            <a:extLst>
              <a:ext uri="{FF2B5EF4-FFF2-40B4-BE49-F238E27FC236}">
                <a16:creationId xmlns:a16="http://schemas.microsoft.com/office/drawing/2014/main" id="{E9B8E6B3-F437-36DA-2E01-6908D2EB40FE}"/>
              </a:ext>
              <a:ext uri="{C183D7F6-B498-43B3-948B-1728B52AA6E4}">
                <adec:decorative xmlns:adec="http://schemas.microsoft.com/office/drawing/2017/decorative" val="1"/>
              </a:ext>
            </a:extLst>
          </p:cNvPr>
          <p:cNvSpPr txBox="1"/>
          <p:nvPr userDrawn="1"/>
        </p:nvSpPr>
        <p:spPr>
          <a:xfrm>
            <a:off x="363109" y="6354374"/>
            <a:ext cx="4269850" cy="276999"/>
          </a:xfrm>
          <a:prstGeom prst="rect">
            <a:avLst/>
          </a:prstGeom>
          <a:noFill/>
        </p:spPr>
        <p:txBody>
          <a:bodyPr wrap="square" rtlCol="0">
            <a:spAutoFit/>
          </a:bodyPr>
          <a:lstStyle/>
          <a:p>
            <a:pPr algn="l"/>
            <a:r>
              <a:rPr lang="fi-FI" sz="1200" b="1">
                <a:solidFill>
                  <a:schemeClr val="bg1"/>
                </a:solidFill>
              </a:rPr>
              <a:t>siunsote.fi</a:t>
            </a:r>
            <a:endParaRPr lang="fi-FI" sz="1200">
              <a:solidFill>
                <a:schemeClr val="bg1"/>
              </a:solidFill>
            </a:endParaRPr>
          </a:p>
        </p:txBody>
      </p:sp>
      <p:sp>
        <p:nvSpPr>
          <p:cNvPr id="11" name="Otsikko 1">
            <a:extLst>
              <a:ext uri="{FF2B5EF4-FFF2-40B4-BE49-F238E27FC236}">
                <a16:creationId xmlns:a16="http://schemas.microsoft.com/office/drawing/2014/main" id="{CDA334F7-FED8-83D6-4FE0-5C27D213E63B}"/>
              </a:ext>
            </a:extLst>
          </p:cNvPr>
          <p:cNvSpPr>
            <a:spLocks noGrp="1"/>
          </p:cNvSpPr>
          <p:nvPr>
            <p:ph type="title"/>
          </p:nvPr>
        </p:nvSpPr>
        <p:spPr>
          <a:xfrm>
            <a:off x="461176" y="4921857"/>
            <a:ext cx="4926495" cy="1264258"/>
          </a:xfrm>
        </p:spPr>
        <p:txBody>
          <a:bodyPr>
            <a:normAutofit/>
          </a:bodyPr>
          <a:lstStyle>
            <a:lvl1pPr algn="ctr">
              <a:defRPr sz="1800" b="0" i="1">
                <a:solidFill>
                  <a:schemeClr val="bg1"/>
                </a:solidFill>
              </a:defRPr>
            </a:lvl1pPr>
          </a:lstStyle>
          <a:p>
            <a:r>
              <a:rPr lang="fi-FI"/>
              <a:t>Muokkaa ots. perustyyl. napsautt.</a:t>
            </a:r>
          </a:p>
        </p:txBody>
      </p:sp>
    </p:spTree>
    <p:extLst>
      <p:ext uri="{BB962C8B-B14F-4D97-AF65-F5344CB8AC3E}">
        <p14:creationId xmlns:p14="http://schemas.microsoft.com/office/powerpoint/2010/main" val="118436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ppudia (kertaa tärkein pointti)">
    <p:bg>
      <p:bgPr>
        <a:solidFill>
          <a:schemeClr val="tx2"/>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C0D947DD-5AEB-17E7-E873-F53409F42CFB}"/>
              </a:ext>
              <a:ext uri="{C183D7F6-B498-43B3-948B-1728B52AA6E4}">
                <adec:decorative xmlns:adec="http://schemas.microsoft.com/office/drawing/2017/decorative" val="1"/>
              </a:ext>
            </a:extLst>
          </p:cNvPr>
          <p:cNvPicPr>
            <a:picLocks noChangeAspect="1"/>
          </p:cNvPicPr>
          <p:nvPr userDrawn="1"/>
        </p:nvPicPr>
        <p:blipFill rotWithShape="1">
          <a:blip r:embed="rId2"/>
          <a:srcRect l="484" t="1159" r="12688" b="1159"/>
          <a:stretch/>
        </p:blipFill>
        <p:spPr>
          <a:xfrm>
            <a:off x="0" y="1"/>
            <a:ext cx="12192000" cy="6857999"/>
          </a:xfrm>
          <a:prstGeom prst="rect">
            <a:avLst/>
          </a:prstGeom>
        </p:spPr>
      </p:pic>
      <p:sp>
        <p:nvSpPr>
          <p:cNvPr id="2" name="Otsikko 1">
            <a:extLst>
              <a:ext uri="{FF2B5EF4-FFF2-40B4-BE49-F238E27FC236}">
                <a16:creationId xmlns:a16="http://schemas.microsoft.com/office/drawing/2014/main" id="{0C5C751C-91B0-7D8B-07B0-E1419D20121B}"/>
              </a:ext>
            </a:extLst>
          </p:cNvPr>
          <p:cNvSpPr>
            <a:spLocks noGrp="1"/>
          </p:cNvSpPr>
          <p:nvPr>
            <p:ph type="ctrTitle" hasCustomPrompt="1"/>
          </p:nvPr>
        </p:nvSpPr>
        <p:spPr>
          <a:xfrm>
            <a:off x="553940" y="1224501"/>
            <a:ext cx="11086769" cy="4086970"/>
          </a:xfrm>
        </p:spPr>
        <p:txBody>
          <a:bodyPr anchor="ctr" anchorCtr="0">
            <a:normAutofit/>
          </a:bodyPr>
          <a:lstStyle>
            <a:lvl1pPr algn="l">
              <a:defRPr sz="7200" b="1" i="0">
                <a:solidFill>
                  <a:srgbClr val="50C9B5"/>
                </a:solidFill>
                <a:latin typeface="Calibri" panose="020F0502020204030204" pitchFamily="34" charset="0"/>
                <a:cs typeface="Calibri" panose="020F0502020204030204" pitchFamily="34" charset="0"/>
              </a:defRPr>
            </a:lvl1pPr>
          </a:lstStyle>
          <a:p>
            <a:r>
              <a:rPr lang="fi-FI"/>
              <a:t>Viimeiseen diaan esityksen tärkein pointti kertauksena</a:t>
            </a:r>
          </a:p>
        </p:txBody>
      </p:sp>
      <p:sp>
        <p:nvSpPr>
          <p:cNvPr id="7" name="Tekstiruutu 6">
            <a:extLst>
              <a:ext uri="{FF2B5EF4-FFF2-40B4-BE49-F238E27FC236}">
                <a16:creationId xmlns:a16="http://schemas.microsoft.com/office/drawing/2014/main" id="{AB4DD7E4-87FB-FF89-7BB0-E16A3C821B57}"/>
              </a:ext>
            </a:extLst>
          </p:cNvPr>
          <p:cNvSpPr txBox="1"/>
          <p:nvPr userDrawn="1"/>
        </p:nvSpPr>
        <p:spPr>
          <a:xfrm>
            <a:off x="7511332" y="6354374"/>
            <a:ext cx="4269850" cy="276999"/>
          </a:xfrm>
          <a:prstGeom prst="rect">
            <a:avLst/>
          </a:prstGeom>
          <a:noFill/>
        </p:spPr>
        <p:txBody>
          <a:bodyPr wrap="square" rtlCol="0">
            <a:spAutoFit/>
          </a:bodyPr>
          <a:lstStyle/>
          <a:p>
            <a:pPr algn="r"/>
            <a:r>
              <a:rPr lang="fi-FI" sz="1200" b="1">
                <a:solidFill>
                  <a:schemeClr val="bg1"/>
                </a:solidFill>
              </a:rPr>
              <a:t>siunsote.fi</a:t>
            </a:r>
            <a:endParaRPr lang="fi-FI" sz="1200">
              <a:solidFill>
                <a:schemeClr val="bg1"/>
              </a:solidFill>
            </a:endParaRPr>
          </a:p>
        </p:txBody>
      </p:sp>
      <p:pic>
        <p:nvPicPr>
          <p:cNvPr id="3" name="Kuva 2">
            <a:extLst>
              <a:ext uri="{FF2B5EF4-FFF2-40B4-BE49-F238E27FC236}">
                <a16:creationId xmlns:a16="http://schemas.microsoft.com/office/drawing/2014/main" id="{02755A2A-A3A5-7004-5330-2826350D63D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82487" y="6181041"/>
            <a:ext cx="1658281" cy="387106"/>
          </a:xfrm>
          <a:prstGeom prst="rect">
            <a:avLst/>
          </a:prstGeom>
        </p:spPr>
      </p:pic>
    </p:spTree>
    <p:extLst>
      <p:ext uri="{BB962C8B-B14F-4D97-AF65-F5344CB8AC3E}">
        <p14:creationId xmlns:p14="http://schemas.microsoft.com/office/powerpoint/2010/main" val="73735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erusdi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32A491"/>
                </a:solidFill>
              </a:defRPr>
            </a:lvl1pPr>
          </a:lstStyle>
          <a:p>
            <a:r>
              <a:rPr lang="fi-FI"/>
              <a:t>Muokkaa otsikkoa</a:t>
            </a:r>
            <a:endParaRPr lang="en-US"/>
          </a:p>
        </p:txBody>
      </p:sp>
      <p:sp>
        <p:nvSpPr>
          <p:cNvPr id="4" name="Content Placeholder 3"/>
          <p:cNvSpPr>
            <a:spLocks noGrp="1"/>
          </p:cNvSpPr>
          <p:nvPr>
            <p:ph sz="quarter" idx="10"/>
          </p:nvPr>
        </p:nvSpPr>
        <p:spPr>
          <a:xfrm>
            <a:off x="967317" y="1727201"/>
            <a:ext cx="10886016" cy="433168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053375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chemeClr val="tx2"/>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C0D947DD-5AEB-17E7-E873-F53409F42CFB}"/>
              </a:ext>
              <a:ext uri="{C183D7F6-B498-43B3-948B-1728B52AA6E4}">
                <adec:decorative xmlns:adec="http://schemas.microsoft.com/office/drawing/2017/decorative" val="1"/>
              </a:ext>
            </a:extLst>
          </p:cNvPr>
          <p:cNvPicPr>
            <a:picLocks noChangeAspect="1"/>
          </p:cNvPicPr>
          <p:nvPr userDrawn="1"/>
        </p:nvPicPr>
        <p:blipFill rotWithShape="1">
          <a:blip r:embed="rId2"/>
          <a:srcRect l="484" t="1159" r="12688" b="1159"/>
          <a:stretch/>
        </p:blipFill>
        <p:spPr>
          <a:xfrm>
            <a:off x="0" y="1"/>
            <a:ext cx="12192000" cy="6857999"/>
          </a:xfrm>
          <a:prstGeom prst="rect">
            <a:avLst/>
          </a:prstGeom>
        </p:spPr>
      </p:pic>
      <p:sp>
        <p:nvSpPr>
          <p:cNvPr id="2" name="Otsikko 1">
            <a:extLst>
              <a:ext uri="{FF2B5EF4-FFF2-40B4-BE49-F238E27FC236}">
                <a16:creationId xmlns:a16="http://schemas.microsoft.com/office/drawing/2014/main" id="{0C5C751C-91B0-7D8B-07B0-E1419D20121B}"/>
              </a:ext>
            </a:extLst>
          </p:cNvPr>
          <p:cNvSpPr>
            <a:spLocks noGrp="1"/>
          </p:cNvSpPr>
          <p:nvPr>
            <p:ph type="ctrTitle"/>
          </p:nvPr>
        </p:nvSpPr>
        <p:spPr>
          <a:xfrm>
            <a:off x="553940" y="1674019"/>
            <a:ext cx="11086769" cy="2387600"/>
          </a:xfrm>
        </p:spPr>
        <p:txBody>
          <a:bodyPr anchor="b">
            <a:normAutofit/>
          </a:bodyPr>
          <a:lstStyle>
            <a:lvl1pPr algn="ctr">
              <a:defRPr sz="7200" b="1" i="0">
                <a:solidFill>
                  <a:srgbClr val="50C9B5"/>
                </a:solidFill>
                <a:latin typeface="Calibri" panose="020F0502020204030204" pitchFamily="34" charset="0"/>
                <a:cs typeface="Calibri" panose="020F050202020403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6C02EEFB-17F1-AE6D-5C7B-76D5B3666F75}"/>
              </a:ext>
            </a:extLst>
          </p:cNvPr>
          <p:cNvSpPr>
            <a:spLocks noGrp="1"/>
          </p:cNvSpPr>
          <p:nvPr>
            <p:ph type="subTitle" idx="1"/>
          </p:nvPr>
        </p:nvSpPr>
        <p:spPr>
          <a:xfrm>
            <a:off x="553941" y="4317386"/>
            <a:ext cx="11086768" cy="86659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4" name="Tekstiruutu 3">
            <a:extLst>
              <a:ext uri="{FF2B5EF4-FFF2-40B4-BE49-F238E27FC236}">
                <a16:creationId xmlns:a16="http://schemas.microsoft.com/office/drawing/2014/main" id="{81D1A524-2678-4579-2EC7-495AC34936A7}"/>
              </a:ext>
              <a:ext uri="{C183D7F6-B498-43B3-948B-1728B52AA6E4}">
                <adec:decorative xmlns:adec="http://schemas.microsoft.com/office/drawing/2017/decorative" val="1"/>
              </a:ext>
            </a:extLst>
          </p:cNvPr>
          <p:cNvSpPr txBox="1"/>
          <p:nvPr userDrawn="1"/>
        </p:nvSpPr>
        <p:spPr>
          <a:xfrm>
            <a:off x="7511332" y="6354374"/>
            <a:ext cx="4269850" cy="276999"/>
          </a:xfrm>
          <a:prstGeom prst="rect">
            <a:avLst/>
          </a:prstGeom>
          <a:noFill/>
        </p:spPr>
        <p:txBody>
          <a:bodyPr wrap="square" rtlCol="0">
            <a:spAutoFit/>
          </a:bodyPr>
          <a:lstStyle/>
          <a:p>
            <a:pPr algn="r"/>
            <a:r>
              <a:rPr lang="fi-FI" sz="1200" b="1">
                <a:solidFill>
                  <a:schemeClr val="bg1"/>
                </a:solidFill>
              </a:rPr>
              <a:t>siunsote.fi</a:t>
            </a:r>
            <a:endParaRPr lang="fi-FI" sz="1200">
              <a:solidFill>
                <a:schemeClr val="bg1"/>
              </a:solidFill>
            </a:endParaRPr>
          </a:p>
        </p:txBody>
      </p:sp>
      <p:pic>
        <p:nvPicPr>
          <p:cNvPr id="5" name="Kuva 4">
            <a:extLst>
              <a:ext uri="{FF2B5EF4-FFF2-40B4-BE49-F238E27FC236}">
                <a16:creationId xmlns:a16="http://schemas.microsoft.com/office/drawing/2014/main" id="{107F4434-4124-240B-2202-F0EEA71AE7A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04936" y="5934270"/>
            <a:ext cx="2553796" cy="596154"/>
          </a:xfrm>
          <a:prstGeom prst="rect">
            <a:avLst/>
          </a:prstGeom>
        </p:spPr>
      </p:pic>
    </p:spTree>
    <p:extLst>
      <p:ext uri="{BB962C8B-B14F-4D97-AF65-F5344CB8AC3E}">
        <p14:creationId xmlns:p14="http://schemas.microsoft.com/office/powerpoint/2010/main" val="303447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chemeClr val="tx2"/>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C0D947DD-5AEB-17E7-E873-F53409F42CFB}"/>
              </a:ext>
              <a:ext uri="{C183D7F6-B498-43B3-948B-1728B52AA6E4}">
                <adec:decorative xmlns:adec="http://schemas.microsoft.com/office/drawing/2017/decorative" val="1"/>
              </a:ext>
            </a:extLst>
          </p:cNvPr>
          <p:cNvPicPr>
            <a:picLocks noChangeAspect="1"/>
          </p:cNvPicPr>
          <p:nvPr userDrawn="1"/>
        </p:nvPicPr>
        <p:blipFill rotWithShape="1">
          <a:blip r:embed="rId2"/>
          <a:srcRect l="484" t="1159" r="12688" b="1159"/>
          <a:stretch/>
        </p:blipFill>
        <p:spPr>
          <a:xfrm>
            <a:off x="0" y="1"/>
            <a:ext cx="12192000" cy="6857999"/>
          </a:xfrm>
          <a:prstGeom prst="rect">
            <a:avLst/>
          </a:prstGeom>
        </p:spPr>
      </p:pic>
      <p:sp>
        <p:nvSpPr>
          <p:cNvPr id="2" name="Otsikko 1">
            <a:extLst>
              <a:ext uri="{FF2B5EF4-FFF2-40B4-BE49-F238E27FC236}">
                <a16:creationId xmlns:a16="http://schemas.microsoft.com/office/drawing/2014/main" id="{0C5C751C-91B0-7D8B-07B0-E1419D20121B}"/>
              </a:ext>
            </a:extLst>
          </p:cNvPr>
          <p:cNvSpPr>
            <a:spLocks noGrp="1"/>
          </p:cNvSpPr>
          <p:nvPr>
            <p:ph type="ctrTitle"/>
          </p:nvPr>
        </p:nvSpPr>
        <p:spPr>
          <a:xfrm>
            <a:off x="553940" y="1674019"/>
            <a:ext cx="11086769" cy="2387600"/>
          </a:xfrm>
        </p:spPr>
        <p:txBody>
          <a:bodyPr anchor="b">
            <a:normAutofit/>
          </a:bodyPr>
          <a:lstStyle>
            <a:lvl1pPr algn="ctr">
              <a:defRPr sz="7200" b="1" i="0">
                <a:solidFill>
                  <a:srgbClr val="50C9B5"/>
                </a:solidFill>
                <a:latin typeface="Calibri" panose="020F0502020204030204" pitchFamily="34" charset="0"/>
                <a:cs typeface="Calibri" panose="020F0502020204030204" pitchFamily="34" charset="0"/>
              </a:defRPr>
            </a:lvl1pPr>
          </a:lstStyle>
          <a:p>
            <a:r>
              <a:rPr lang="fi-FI"/>
              <a:t>Muokkaa ots. perustyyl. napsautt.</a:t>
            </a:r>
          </a:p>
        </p:txBody>
      </p:sp>
      <p:sp>
        <p:nvSpPr>
          <p:cNvPr id="3" name="Alaotsikko 2">
            <a:extLst>
              <a:ext uri="{FF2B5EF4-FFF2-40B4-BE49-F238E27FC236}">
                <a16:creationId xmlns:a16="http://schemas.microsoft.com/office/drawing/2014/main" id="{6C02EEFB-17F1-AE6D-5C7B-76D5B3666F75}"/>
              </a:ext>
            </a:extLst>
          </p:cNvPr>
          <p:cNvSpPr>
            <a:spLocks noGrp="1"/>
          </p:cNvSpPr>
          <p:nvPr>
            <p:ph type="subTitle" idx="1"/>
          </p:nvPr>
        </p:nvSpPr>
        <p:spPr>
          <a:xfrm>
            <a:off x="553941" y="4317386"/>
            <a:ext cx="11086768" cy="86659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Tekstiruutu 3">
            <a:extLst>
              <a:ext uri="{FF2B5EF4-FFF2-40B4-BE49-F238E27FC236}">
                <a16:creationId xmlns:a16="http://schemas.microsoft.com/office/drawing/2014/main" id="{81D1A524-2678-4579-2EC7-495AC34936A7}"/>
              </a:ext>
              <a:ext uri="{C183D7F6-B498-43B3-948B-1728B52AA6E4}">
                <adec:decorative xmlns:adec="http://schemas.microsoft.com/office/drawing/2017/decorative" val="1"/>
              </a:ext>
            </a:extLst>
          </p:cNvPr>
          <p:cNvSpPr txBox="1"/>
          <p:nvPr userDrawn="1"/>
        </p:nvSpPr>
        <p:spPr>
          <a:xfrm>
            <a:off x="7511332" y="6354374"/>
            <a:ext cx="4269850" cy="276999"/>
          </a:xfrm>
          <a:prstGeom prst="rect">
            <a:avLst/>
          </a:prstGeom>
          <a:noFill/>
        </p:spPr>
        <p:txBody>
          <a:bodyPr wrap="square" rtlCol="0">
            <a:spAutoFit/>
          </a:bodyPr>
          <a:lstStyle/>
          <a:p>
            <a:pPr algn="r"/>
            <a:r>
              <a:rPr lang="fi-FI" sz="1200" b="1">
                <a:solidFill>
                  <a:schemeClr val="bg1"/>
                </a:solidFill>
              </a:rPr>
              <a:t>siunsote.fi</a:t>
            </a:r>
            <a:endParaRPr lang="fi-FI" sz="1200">
              <a:solidFill>
                <a:schemeClr val="bg1"/>
              </a:solidFill>
            </a:endParaRPr>
          </a:p>
        </p:txBody>
      </p:sp>
      <p:pic>
        <p:nvPicPr>
          <p:cNvPr id="7" name="Kuva 6">
            <a:extLst>
              <a:ext uri="{FF2B5EF4-FFF2-40B4-BE49-F238E27FC236}">
                <a16:creationId xmlns:a16="http://schemas.microsoft.com/office/drawing/2014/main" id="{C1A3FEE0-0AF2-F111-986B-70F678D2E52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04936" y="5934270"/>
            <a:ext cx="2553796" cy="596154"/>
          </a:xfrm>
          <a:prstGeom prst="rect">
            <a:avLst/>
          </a:prstGeom>
        </p:spPr>
      </p:pic>
    </p:spTree>
    <p:extLst>
      <p:ext uri="{BB962C8B-B14F-4D97-AF65-F5344CB8AC3E}">
        <p14:creationId xmlns:p14="http://schemas.microsoft.com/office/powerpoint/2010/main" val="362084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umppanilogot">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1382A016-16DC-DBAA-01FB-EA70290466C8}"/>
              </a:ext>
              <a:ext uri="{C183D7F6-B498-43B3-948B-1728B52AA6E4}">
                <adec:decorative xmlns:adec="http://schemas.microsoft.com/office/drawing/2017/decorative" val="1"/>
              </a:ext>
            </a:extLst>
          </p:cNvPr>
          <p:cNvPicPr>
            <a:picLocks noChangeAspect="1"/>
          </p:cNvPicPr>
          <p:nvPr userDrawn="1"/>
        </p:nvPicPr>
        <p:blipFill rotWithShape="1">
          <a:blip r:embed="rId2"/>
          <a:srcRect l="484" t="1159" r="12688" b="1159"/>
          <a:stretch/>
        </p:blipFill>
        <p:spPr>
          <a:xfrm>
            <a:off x="0" y="1"/>
            <a:ext cx="12192000" cy="6857999"/>
          </a:xfrm>
          <a:prstGeom prst="rect">
            <a:avLst/>
          </a:prstGeom>
        </p:spPr>
      </p:pic>
      <p:sp>
        <p:nvSpPr>
          <p:cNvPr id="11" name="Tekstiruutu 10">
            <a:extLst>
              <a:ext uri="{FF2B5EF4-FFF2-40B4-BE49-F238E27FC236}">
                <a16:creationId xmlns:a16="http://schemas.microsoft.com/office/drawing/2014/main" id="{97532EC1-7F89-4D65-D778-AFCDBECD8340}"/>
              </a:ext>
              <a:ext uri="{C183D7F6-B498-43B3-948B-1728B52AA6E4}">
                <adec:decorative xmlns:adec="http://schemas.microsoft.com/office/drawing/2017/decorative" val="1"/>
              </a:ext>
            </a:extLst>
          </p:cNvPr>
          <p:cNvSpPr txBox="1"/>
          <p:nvPr userDrawn="1"/>
        </p:nvSpPr>
        <p:spPr>
          <a:xfrm>
            <a:off x="7511332" y="6354374"/>
            <a:ext cx="4269850" cy="276999"/>
          </a:xfrm>
          <a:prstGeom prst="rect">
            <a:avLst/>
          </a:prstGeom>
          <a:noFill/>
        </p:spPr>
        <p:txBody>
          <a:bodyPr wrap="square" rtlCol="0">
            <a:spAutoFit/>
          </a:bodyPr>
          <a:lstStyle/>
          <a:p>
            <a:pPr algn="r"/>
            <a:r>
              <a:rPr lang="fi-FI" sz="1200" b="1">
                <a:solidFill>
                  <a:schemeClr val="bg1"/>
                </a:solidFill>
              </a:rPr>
              <a:t>siunsote.fi</a:t>
            </a:r>
            <a:endParaRPr lang="fi-FI" sz="1200">
              <a:solidFill>
                <a:schemeClr val="bg1"/>
              </a:solidFill>
            </a:endParaRPr>
          </a:p>
        </p:txBody>
      </p:sp>
      <p:sp>
        <p:nvSpPr>
          <p:cNvPr id="16" name="Tekstin paikkamerkki 15">
            <a:extLst>
              <a:ext uri="{FF2B5EF4-FFF2-40B4-BE49-F238E27FC236}">
                <a16:creationId xmlns:a16="http://schemas.microsoft.com/office/drawing/2014/main" id="{5B8B1106-4267-3156-764E-347CC2C113FA}"/>
              </a:ext>
            </a:extLst>
          </p:cNvPr>
          <p:cNvSpPr>
            <a:spLocks noGrp="1"/>
          </p:cNvSpPr>
          <p:nvPr>
            <p:ph type="body" sz="quarter" idx="13" hasCustomPrompt="1"/>
          </p:nvPr>
        </p:nvSpPr>
        <p:spPr>
          <a:xfrm>
            <a:off x="904875" y="773113"/>
            <a:ext cx="10228263" cy="1158875"/>
          </a:xfrm>
        </p:spPr>
        <p:txBody>
          <a:bodyPr/>
          <a:lstStyle>
            <a:lvl1pPr marL="0" indent="0" algn="ctr">
              <a:buNone/>
              <a:defRPr sz="3600" b="1">
                <a:solidFill>
                  <a:schemeClr val="bg1"/>
                </a:solidFill>
              </a:defRPr>
            </a:lvl1pPr>
            <a:lvl2pPr marL="457200" indent="0">
              <a:buNone/>
              <a:defRPr/>
            </a:lvl2pPr>
          </a:lstStyle>
          <a:p>
            <a:pPr lvl="0"/>
            <a:r>
              <a:rPr lang="fi-FI"/>
              <a:t>Yhdessä tehden</a:t>
            </a:r>
          </a:p>
        </p:txBody>
      </p:sp>
    </p:spTree>
    <p:extLst>
      <p:ext uri="{BB962C8B-B14F-4D97-AF65-F5344CB8AC3E}">
        <p14:creationId xmlns:p14="http://schemas.microsoft.com/office/powerpoint/2010/main" val="414113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dia - keltainen">
    <p:bg>
      <p:bgPr>
        <a:solidFill>
          <a:srgbClr val="FDC82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916A87-3462-19EB-0F89-D0A14DC0F7E3}"/>
              </a:ext>
            </a:extLst>
          </p:cNvPr>
          <p:cNvSpPr>
            <a:spLocks noGrp="1"/>
          </p:cNvSpPr>
          <p:nvPr>
            <p:ph type="title"/>
          </p:nvPr>
        </p:nvSpPr>
        <p:spPr>
          <a:xfrm>
            <a:off x="508883" y="1709738"/>
            <a:ext cx="11223929" cy="2852737"/>
          </a:xfrm>
        </p:spPr>
        <p:txBody>
          <a:bodyPr anchor="b">
            <a:normAutofit/>
          </a:bodyPr>
          <a:lstStyle>
            <a:lvl1pPr>
              <a:defRPr sz="6000"/>
            </a:lvl1pPr>
          </a:lstStyle>
          <a:p>
            <a:r>
              <a:rPr lang="fi-FI"/>
              <a:t>Muokkaa ots. perustyyl. napsautt.</a:t>
            </a:r>
          </a:p>
        </p:txBody>
      </p:sp>
      <p:sp>
        <p:nvSpPr>
          <p:cNvPr id="4" name="Tekstin paikkamerkki 2">
            <a:extLst>
              <a:ext uri="{FF2B5EF4-FFF2-40B4-BE49-F238E27FC236}">
                <a16:creationId xmlns:a16="http://schemas.microsoft.com/office/drawing/2014/main" id="{D81B1ED2-3991-F212-EED8-910A51363846}"/>
              </a:ext>
            </a:extLst>
          </p:cNvPr>
          <p:cNvSpPr>
            <a:spLocks noGrp="1"/>
          </p:cNvSpPr>
          <p:nvPr>
            <p:ph type="body" idx="1"/>
          </p:nvPr>
        </p:nvSpPr>
        <p:spPr>
          <a:xfrm>
            <a:off x="508883" y="4858247"/>
            <a:ext cx="11223929" cy="1231403"/>
          </a:xfrm>
        </p:spPr>
        <p:txBody>
          <a:bodyPr>
            <a:noAutofit/>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3" name="Kuva 2">
            <a:extLst>
              <a:ext uri="{FF2B5EF4-FFF2-40B4-BE49-F238E27FC236}">
                <a16:creationId xmlns:a16="http://schemas.microsoft.com/office/drawing/2014/main" id="{77E0E580-D425-A69F-F281-AE53A3DD6F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46223" y="6234592"/>
            <a:ext cx="1603876" cy="333557"/>
          </a:xfrm>
          <a:prstGeom prst="rect">
            <a:avLst/>
          </a:prstGeom>
        </p:spPr>
      </p:pic>
    </p:spTree>
    <p:extLst>
      <p:ext uri="{BB962C8B-B14F-4D97-AF65-F5344CB8AC3E}">
        <p14:creationId xmlns:p14="http://schemas.microsoft.com/office/powerpoint/2010/main" val="189137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50C9B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916A87-3462-19EB-0F89-D0A14DC0F7E3}"/>
              </a:ext>
            </a:extLst>
          </p:cNvPr>
          <p:cNvSpPr>
            <a:spLocks noGrp="1"/>
          </p:cNvSpPr>
          <p:nvPr>
            <p:ph type="title"/>
          </p:nvPr>
        </p:nvSpPr>
        <p:spPr>
          <a:xfrm>
            <a:off x="508883" y="1709738"/>
            <a:ext cx="11223929" cy="2852737"/>
          </a:xfrm>
        </p:spPr>
        <p:txBody>
          <a:bodyPr anchor="b">
            <a:normAutofit/>
          </a:bodyPr>
          <a:lstStyle>
            <a:lvl1pPr>
              <a:defRPr sz="6000"/>
            </a:lvl1pPr>
          </a:lstStyle>
          <a:p>
            <a:r>
              <a:rPr lang="fi-FI"/>
              <a:t>Muokkaa ots. perustyyl. napsautt.</a:t>
            </a:r>
          </a:p>
        </p:txBody>
      </p:sp>
      <p:sp>
        <p:nvSpPr>
          <p:cNvPr id="4" name="Tekstin paikkamerkki 2">
            <a:extLst>
              <a:ext uri="{FF2B5EF4-FFF2-40B4-BE49-F238E27FC236}">
                <a16:creationId xmlns:a16="http://schemas.microsoft.com/office/drawing/2014/main" id="{D81B1ED2-3991-F212-EED8-910A51363846}"/>
              </a:ext>
            </a:extLst>
          </p:cNvPr>
          <p:cNvSpPr>
            <a:spLocks noGrp="1"/>
          </p:cNvSpPr>
          <p:nvPr>
            <p:ph type="body" idx="1"/>
          </p:nvPr>
        </p:nvSpPr>
        <p:spPr>
          <a:xfrm>
            <a:off x="508883" y="4858247"/>
            <a:ext cx="11223929" cy="1231403"/>
          </a:xfrm>
        </p:spPr>
        <p:txBody>
          <a:bodyPr>
            <a:noAutofit/>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3" name="Kuva 2">
            <a:extLst>
              <a:ext uri="{FF2B5EF4-FFF2-40B4-BE49-F238E27FC236}">
                <a16:creationId xmlns:a16="http://schemas.microsoft.com/office/drawing/2014/main" id="{1DCEE1BC-D207-3D7D-C213-E805CF67FA9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82487" y="6181041"/>
            <a:ext cx="1658281" cy="387107"/>
          </a:xfrm>
          <a:prstGeom prst="rect">
            <a:avLst/>
          </a:prstGeom>
        </p:spPr>
      </p:pic>
    </p:spTree>
    <p:extLst>
      <p:ext uri="{BB962C8B-B14F-4D97-AF65-F5344CB8AC3E}">
        <p14:creationId xmlns:p14="http://schemas.microsoft.com/office/powerpoint/2010/main" val="1909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22B19A-CF1D-9C2C-A883-00152128DF91}"/>
              </a:ext>
            </a:extLst>
          </p:cNvPr>
          <p:cNvSpPr>
            <a:spLocks noGrp="1"/>
          </p:cNvSpPr>
          <p:nvPr>
            <p:ph type="title"/>
          </p:nvPr>
        </p:nvSpPr>
        <p:spPr>
          <a:xfrm>
            <a:off x="450299" y="365125"/>
            <a:ext cx="10903501"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F5957AF2-BC84-8060-8B8E-4D746BAF4D71}"/>
              </a:ext>
            </a:extLst>
          </p:cNvPr>
          <p:cNvSpPr>
            <a:spLocks noGrp="1"/>
          </p:cNvSpPr>
          <p:nvPr>
            <p:ph idx="1"/>
          </p:nvPr>
        </p:nvSpPr>
        <p:spPr>
          <a:xfrm>
            <a:off x="450299" y="1825625"/>
            <a:ext cx="10903501"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E06BE31-66D6-9693-24F4-E5A504A07756}"/>
              </a:ext>
            </a:extLst>
          </p:cNvPr>
          <p:cNvSpPr>
            <a:spLocks noGrp="1"/>
          </p:cNvSpPr>
          <p:nvPr>
            <p:ph type="dt" sz="half" idx="10"/>
          </p:nvPr>
        </p:nvSpPr>
        <p:spPr/>
        <p:txBody>
          <a:bodyPr/>
          <a:lstStyle/>
          <a:p>
            <a:fld id="{0F4BB73F-E9C6-E345-BC39-7C8ED2AD4A80}" type="datetimeFigureOut">
              <a:rPr lang="fi-FI" smtClean="0"/>
              <a:t>22.6.2026</a:t>
            </a:fld>
            <a:endParaRPr lang="fi-FI"/>
          </a:p>
        </p:txBody>
      </p:sp>
      <p:sp>
        <p:nvSpPr>
          <p:cNvPr id="5" name="Alatunnisteen paikkamerkki 4">
            <a:extLst>
              <a:ext uri="{FF2B5EF4-FFF2-40B4-BE49-F238E27FC236}">
                <a16:creationId xmlns:a16="http://schemas.microsoft.com/office/drawing/2014/main" id="{0B1B3780-AED9-711E-1E8E-F651216B3BC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8DDF075-47AA-D57C-763C-21A9998BBE92}"/>
              </a:ext>
            </a:extLst>
          </p:cNvPr>
          <p:cNvSpPr>
            <a:spLocks noGrp="1"/>
          </p:cNvSpPr>
          <p:nvPr>
            <p:ph type="sldNum" sz="quarter" idx="12"/>
          </p:nvPr>
        </p:nvSpPr>
        <p:spPr/>
        <p:txBody>
          <a:bodyPr/>
          <a:lstStyle/>
          <a:p>
            <a:fld id="{AEC676CD-5739-F842-B87F-42B6F77F41C7}" type="slidenum">
              <a:rPr lang="fi-FI" smtClean="0"/>
              <a:t>‹#›</a:t>
            </a:fld>
            <a:endParaRPr lang="fi-FI"/>
          </a:p>
        </p:txBody>
      </p:sp>
      <p:graphicFrame>
        <p:nvGraphicFramePr>
          <p:cNvPr id="7" name="Sisällön paikkamerkki 3">
            <a:extLst>
              <a:ext uri="{FF2B5EF4-FFF2-40B4-BE49-F238E27FC236}">
                <a16:creationId xmlns:a16="http://schemas.microsoft.com/office/drawing/2014/main" id="{3EF06051-E9A8-166C-CB4C-F62886AC0AF8}"/>
              </a:ext>
            </a:extLst>
          </p:cNvPr>
          <p:cNvGraphicFramePr>
            <a:graphicFrameLocks/>
          </p:cNvGraphicFramePr>
          <p:nvPr>
            <p:extLst>
              <p:ext uri="{D42A27DB-BD31-4B8C-83A1-F6EECF244321}">
                <p14:modId xmlns:p14="http://schemas.microsoft.com/office/powerpoint/2010/main" val="2381915239"/>
              </p:ext>
            </p:extLst>
          </p:nvPr>
        </p:nvGraphicFramePr>
        <p:xfrm>
          <a:off x="990600" y="19780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9" name="Kuva 8">
            <a:extLst>
              <a:ext uri="{FF2B5EF4-FFF2-40B4-BE49-F238E27FC236}">
                <a16:creationId xmlns:a16="http://schemas.microsoft.com/office/drawing/2014/main" id="{C2B36A49-595C-789D-CD22-E56B0EF0441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43735" y="6205109"/>
            <a:ext cx="1597033" cy="363040"/>
          </a:xfrm>
          <a:prstGeom prst="rect">
            <a:avLst/>
          </a:prstGeom>
        </p:spPr>
      </p:pic>
    </p:spTree>
    <p:extLst>
      <p:ext uri="{BB962C8B-B14F-4D97-AF65-F5344CB8AC3E}">
        <p14:creationId xmlns:p14="http://schemas.microsoft.com/office/powerpoint/2010/main" val="323901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539C093-A5A2-8C1C-003A-D83AD125F67A}"/>
              </a:ext>
            </a:extLst>
          </p:cNvPr>
          <p:cNvSpPr>
            <a:spLocks noGrp="1"/>
          </p:cNvSpPr>
          <p:nvPr>
            <p:ph sz="half" idx="1"/>
          </p:nvPr>
        </p:nvSpPr>
        <p:spPr>
          <a:xfrm>
            <a:off x="453224" y="2051437"/>
            <a:ext cx="5566576" cy="3967699"/>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CA23DD32-F0A0-19DD-903C-1D4E7015860C}"/>
              </a:ext>
            </a:extLst>
          </p:cNvPr>
          <p:cNvSpPr>
            <a:spLocks noGrp="1"/>
          </p:cNvSpPr>
          <p:nvPr>
            <p:ph sz="half" idx="2"/>
          </p:nvPr>
        </p:nvSpPr>
        <p:spPr>
          <a:xfrm>
            <a:off x="6172200" y="2051437"/>
            <a:ext cx="5492362" cy="3967699"/>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Otsikko 1">
            <a:extLst>
              <a:ext uri="{FF2B5EF4-FFF2-40B4-BE49-F238E27FC236}">
                <a16:creationId xmlns:a16="http://schemas.microsoft.com/office/drawing/2014/main" id="{D7D7B6E4-2B74-6CE1-BB14-26AF167039C9}"/>
              </a:ext>
            </a:extLst>
          </p:cNvPr>
          <p:cNvSpPr>
            <a:spLocks noGrp="1"/>
          </p:cNvSpPr>
          <p:nvPr>
            <p:ph type="title"/>
          </p:nvPr>
        </p:nvSpPr>
        <p:spPr>
          <a:xfrm>
            <a:off x="453222" y="480916"/>
            <a:ext cx="11211340" cy="1325563"/>
          </a:xfrm>
        </p:spPr>
        <p:txBody>
          <a:bodyPr anchor="b" anchorCtr="0">
            <a:normAutofit/>
          </a:bodyPr>
          <a:lstStyle/>
          <a:p>
            <a:r>
              <a:rPr lang="fi-FI"/>
              <a:t>Muokkaa </a:t>
            </a:r>
            <a:r>
              <a:rPr lang="fi-FI" err="1"/>
              <a:t>ots</a:t>
            </a:r>
            <a:r>
              <a:rPr lang="fi-FI"/>
              <a:t>. </a:t>
            </a:r>
            <a:r>
              <a:rPr lang="fi-FI" err="1"/>
              <a:t>perustyyl</a:t>
            </a:r>
            <a:r>
              <a:rPr lang="fi-FI"/>
              <a:t>. </a:t>
            </a:r>
            <a:r>
              <a:rPr lang="fi-FI" err="1"/>
              <a:t>napsautt</a:t>
            </a:r>
            <a:r>
              <a:rPr lang="fi-FI"/>
              <a:t>.</a:t>
            </a:r>
          </a:p>
        </p:txBody>
      </p:sp>
      <p:pic>
        <p:nvPicPr>
          <p:cNvPr id="2" name="Kuva 1">
            <a:extLst>
              <a:ext uri="{FF2B5EF4-FFF2-40B4-BE49-F238E27FC236}">
                <a16:creationId xmlns:a16="http://schemas.microsoft.com/office/drawing/2014/main" id="{A1F33B1D-01E7-AFAF-FCA9-3A70A8BDF1E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43735" y="6205109"/>
            <a:ext cx="1597033" cy="363040"/>
          </a:xfrm>
          <a:prstGeom prst="rect">
            <a:avLst/>
          </a:prstGeom>
        </p:spPr>
      </p:pic>
    </p:spTree>
    <p:extLst>
      <p:ext uri="{BB962C8B-B14F-4D97-AF65-F5344CB8AC3E}">
        <p14:creationId xmlns:p14="http://schemas.microsoft.com/office/powerpoint/2010/main" val="352307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uri kuva tai kaavio ja teksti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2004D7-E740-FC6E-27E2-C533714B0BC3}"/>
              </a:ext>
            </a:extLst>
          </p:cNvPr>
          <p:cNvSpPr>
            <a:spLocks noGrp="1"/>
          </p:cNvSpPr>
          <p:nvPr>
            <p:ph type="title"/>
          </p:nvPr>
        </p:nvSpPr>
        <p:spPr>
          <a:xfrm>
            <a:off x="500933" y="457200"/>
            <a:ext cx="2655736" cy="1600200"/>
          </a:xfrm>
        </p:spPr>
        <p:txBody>
          <a:bodyPr anchor="b">
            <a:normAutofit/>
          </a:bodyPr>
          <a:lstStyle>
            <a:lvl1pPr>
              <a:defRPr sz="3200"/>
            </a:lvl1pPr>
          </a:lstStyle>
          <a:p>
            <a:r>
              <a:rPr lang="fi-FI"/>
              <a:t>Muokkaa ots. perustyyl. napsautt.</a:t>
            </a:r>
          </a:p>
        </p:txBody>
      </p:sp>
      <p:sp>
        <p:nvSpPr>
          <p:cNvPr id="4" name="Tekstin paikkamerkki 3">
            <a:extLst>
              <a:ext uri="{FF2B5EF4-FFF2-40B4-BE49-F238E27FC236}">
                <a16:creationId xmlns:a16="http://schemas.microsoft.com/office/drawing/2014/main" id="{53FC9669-1AA7-3A06-8FD1-20BFB87DE5AA}"/>
              </a:ext>
            </a:extLst>
          </p:cNvPr>
          <p:cNvSpPr>
            <a:spLocks noGrp="1"/>
          </p:cNvSpPr>
          <p:nvPr>
            <p:ph type="body" sz="half" idx="2"/>
          </p:nvPr>
        </p:nvSpPr>
        <p:spPr>
          <a:xfrm>
            <a:off x="500932" y="2202511"/>
            <a:ext cx="2655736" cy="3872286"/>
          </a:xfrm>
        </p:spPr>
        <p:txBody>
          <a:bodyPr>
            <a:normAutofit/>
          </a:bodyPr>
          <a:lstStyle>
            <a:lvl1pPr marL="285750" indent="-28575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Sisällön paikkamerkki 4">
            <a:extLst>
              <a:ext uri="{FF2B5EF4-FFF2-40B4-BE49-F238E27FC236}">
                <a16:creationId xmlns:a16="http://schemas.microsoft.com/office/drawing/2014/main" id="{6023EE88-2AD9-769B-B745-F75450ECE54A}"/>
              </a:ext>
            </a:extLst>
          </p:cNvPr>
          <p:cNvSpPr>
            <a:spLocks noGrp="1"/>
          </p:cNvSpPr>
          <p:nvPr>
            <p:ph sz="quarter" idx="11" hasCustomPrompt="1"/>
          </p:nvPr>
        </p:nvSpPr>
        <p:spPr>
          <a:xfrm>
            <a:off x="3665177" y="0"/>
            <a:ext cx="8526823" cy="6858000"/>
          </a:xfrm>
        </p:spPr>
        <p:txBody>
          <a:bodyPr anchor="ctr" anchorCtr="0">
            <a:normAutofit/>
          </a:bodyPr>
          <a:lstStyle>
            <a:lvl1pPr marL="0" indent="0" algn="ctr">
              <a:buNone/>
              <a:defRPr sz="2000"/>
            </a:lvl1pPr>
          </a:lstStyle>
          <a:p>
            <a:pPr lvl="0"/>
            <a:r>
              <a:rPr lang="fi-FI"/>
              <a:t>Kuva, kaavio, taulukko, video </a:t>
            </a:r>
            <a:r>
              <a:rPr lang="fi-FI" err="1"/>
              <a:t>yms</a:t>
            </a:r>
            <a:r>
              <a:rPr lang="fi-FI"/>
              <a:t> </a:t>
            </a:r>
            <a:br>
              <a:rPr lang="fi-FI"/>
            </a:br>
            <a:r>
              <a:rPr lang="fi-FI"/>
              <a:t>(muista tarvittaessa saavutettavuus)</a:t>
            </a:r>
          </a:p>
        </p:txBody>
      </p:sp>
      <p:pic>
        <p:nvPicPr>
          <p:cNvPr id="3" name="Kuva 2">
            <a:extLst>
              <a:ext uri="{FF2B5EF4-FFF2-40B4-BE49-F238E27FC236}">
                <a16:creationId xmlns:a16="http://schemas.microsoft.com/office/drawing/2014/main" id="{CE777E50-D6F3-886A-9DD9-A4B27D06CB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43735" y="6205109"/>
            <a:ext cx="1597033" cy="363040"/>
          </a:xfrm>
          <a:prstGeom prst="rect">
            <a:avLst/>
          </a:prstGeom>
        </p:spPr>
      </p:pic>
    </p:spTree>
    <p:extLst>
      <p:ext uri="{BB962C8B-B14F-4D97-AF65-F5344CB8AC3E}">
        <p14:creationId xmlns:p14="http://schemas.microsoft.com/office/powerpoint/2010/main" val="384611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olet tekstiä ja kuvaa tai kaavio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2004D7-E740-FC6E-27E2-C533714B0BC3}"/>
              </a:ext>
            </a:extLst>
          </p:cNvPr>
          <p:cNvSpPr>
            <a:spLocks noGrp="1"/>
          </p:cNvSpPr>
          <p:nvPr>
            <p:ph type="title"/>
          </p:nvPr>
        </p:nvSpPr>
        <p:spPr>
          <a:xfrm>
            <a:off x="500932" y="457200"/>
            <a:ext cx="4814869" cy="1600200"/>
          </a:xfrm>
        </p:spPr>
        <p:txBody>
          <a:bodyPr anchor="b">
            <a:normAutofit/>
          </a:bodyPr>
          <a:lstStyle>
            <a:lvl1pPr>
              <a:defRPr sz="36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53FC9669-1AA7-3A06-8FD1-20BFB87DE5AA}"/>
              </a:ext>
            </a:extLst>
          </p:cNvPr>
          <p:cNvSpPr>
            <a:spLocks noGrp="1"/>
          </p:cNvSpPr>
          <p:nvPr>
            <p:ph type="body" sz="half" idx="2"/>
          </p:nvPr>
        </p:nvSpPr>
        <p:spPr>
          <a:xfrm>
            <a:off x="500931" y="2202511"/>
            <a:ext cx="4814871" cy="3872286"/>
          </a:xfrm>
        </p:spPr>
        <p:txBody>
          <a:bodyPr>
            <a:normAutofit/>
          </a:bodyPr>
          <a:lstStyle>
            <a:lvl1pPr marL="285750" indent="-285750">
              <a:buFont typeface="Arial" panose="020B0604020202020204" pitchFamily="34" charset="0"/>
              <a:buChar char="•"/>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Sisällön paikkamerkki 4">
            <a:extLst>
              <a:ext uri="{FF2B5EF4-FFF2-40B4-BE49-F238E27FC236}">
                <a16:creationId xmlns:a16="http://schemas.microsoft.com/office/drawing/2014/main" id="{6023EE88-2AD9-769B-B745-F75450ECE54A}"/>
              </a:ext>
            </a:extLst>
          </p:cNvPr>
          <p:cNvSpPr>
            <a:spLocks noGrp="1"/>
          </p:cNvSpPr>
          <p:nvPr>
            <p:ph sz="quarter" idx="11" hasCustomPrompt="1"/>
          </p:nvPr>
        </p:nvSpPr>
        <p:spPr>
          <a:xfrm>
            <a:off x="5895833" y="0"/>
            <a:ext cx="6296167" cy="6858000"/>
          </a:xfrm>
        </p:spPr>
        <p:txBody>
          <a:bodyPr anchor="ctr" anchorCtr="0">
            <a:normAutofit/>
          </a:bodyPr>
          <a:lstStyle>
            <a:lvl1pPr marL="0" indent="0" algn="ctr">
              <a:buNone/>
              <a:defRPr sz="2000"/>
            </a:lvl1pPr>
          </a:lstStyle>
          <a:p>
            <a:pPr lvl="0"/>
            <a:r>
              <a:rPr lang="fi-FI"/>
              <a:t>Kaavio, taulukko, video </a:t>
            </a:r>
            <a:r>
              <a:rPr lang="fi-FI" err="1"/>
              <a:t>yms</a:t>
            </a:r>
            <a:r>
              <a:rPr lang="fi-FI"/>
              <a:t> </a:t>
            </a:r>
            <a:br>
              <a:rPr lang="fi-FI"/>
            </a:br>
            <a:r>
              <a:rPr lang="fi-FI"/>
              <a:t>(muista tarvittaessa saavutettavuus)</a:t>
            </a:r>
          </a:p>
        </p:txBody>
      </p:sp>
      <p:pic>
        <p:nvPicPr>
          <p:cNvPr id="3" name="Kuva 2">
            <a:extLst>
              <a:ext uri="{FF2B5EF4-FFF2-40B4-BE49-F238E27FC236}">
                <a16:creationId xmlns:a16="http://schemas.microsoft.com/office/drawing/2014/main" id="{C4CC3107-5AD3-1821-21BF-681944BF3D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43735" y="6205109"/>
            <a:ext cx="1597033" cy="363040"/>
          </a:xfrm>
          <a:prstGeom prst="rect">
            <a:avLst/>
          </a:prstGeom>
        </p:spPr>
      </p:pic>
    </p:spTree>
    <p:extLst>
      <p:ext uri="{BB962C8B-B14F-4D97-AF65-F5344CB8AC3E}">
        <p14:creationId xmlns:p14="http://schemas.microsoft.com/office/powerpoint/2010/main" val="225538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umppanilogot">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1382A016-16DC-DBAA-01FB-EA70290466C8}"/>
              </a:ext>
              <a:ext uri="{C183D7F6-B498-43B3-948B-1728B52AA6E4}">
                <adec:decorative xmlns:adec="http://schemas.microsoft.com/office/drawing/2017/decorative" val="1"/>
              </a:ext>
            </a:extLst>
          </p:cNvPr>
          <p:cNvPicPr>
            <a:picLocks noChangeAspect="1"/>
          </p:cNvPicPr>
          <p:nvPr userDrawn="1"/>
        </p:nvPicPr>
        <p:blipFill rotWithShape="1">
          <a:blip r:embed="rId2"/>
          <a:srcRect l="484" t="1159" r="12688" b="1159"/>
          <a:stretch/>
        </p:blipFill>
        <p:spPr>
          <a:xfrm>
            <a:off x="0" y="1"/>
            <a:ext cx="12192000" cy="6857999"/>
          </a:xfrm>
          <a:prstGeom prst="rect">
            <a:avLst/>
          </a:prstGeom>
        </p:spPr>
      </p:pic>
      <p:sp>
        <p:nvSpPr>
          <p:cNvPr id="11" name="Tekstiruutu 10">
            <a:extLst>
              <a:ext uri="{FF2B5EF4-FFF2-40B4-BE49-F238E27FC236}">
                <a16:creationId xmlns:a16="http://schemas.microsoft.com/office/drawing/2014/main" id="{97532EC1-7F89-4D65-D778-AFCDBECD8340}"/>
              </a:ext>
              <a:ext uri="{C183D7F6-B498-43B3-948B-1728B52AA6E4}">
                <adec:decorative xmlns:adec="http://schemas.microsoft.com/office/drawing/2017/decorative" val="1"/>
              </a:ext>
            </a:extLst>
          </p:cNvPr>
          <p:cNvSpPr txBox="1"/>
          <p:nvPr userDrawn="1"/>
        </p:nvSpPr>
        <p:spPr>
          <a:xfrm>
            <a:off x="7511332" y="6354374"/>
            <a:ext cx="4269850" cy="276999"/>
          </a:xfrm>
          <a:prstGeom prst="rect">
            <a:avLst/>
          </a:prstGeom>
          <a:noFill/>
        </p:spPr>
        <p:txBody>
          <a:bodyPr wrap="square" rtlCol="0">
            <a:spAutoFit/>
          </a:bodyPr>
          <a:lstStyle/>
          <a:p>
            <a:pPr algn="r"/>
            <a:r>
              <a:rPr lang="fi-FI" sz="1200" b="1">
                <a:solidFill>
                  <a:schemeClr val="bg1"/>
                </a:solidFill>
              </a:rPr>
              <a:t>siunsote.fi</a:t>
            </a:r>
            <a:endParaRPr lang="fi-FI" sz="1200">
              <a:solidFill>
                <a:schemeClr val="bg1"/>
              </a:solidFill>
            </a:endParaRPr>
          </a:p>
        </p:txBody>
      </p:sp>
      <p:sp>
        <p:nvSpPr>
          <p:cNvPr id="16" name="Tekstin paikkamerkki 15">
            <a:extLst>
              <a:ext uri="{FF2B5EF4-FFF2-40B4-BE49-F238E27FC236}">
                <a16:creationId xmlns:a16="http://schemas.microsoft.com/office/drawing/2014/main" id="{5B8B1106-4267-3156-764E-347CC2C113FA}"/>
              </a:ext>
            </a:extLst>
          </p:cNvPr>
          <p:cNvSpPr>
            <a:spLocks noGrp="1"/>
          </p:cNvSpPr>
          <p:nvPr>
            <p:ph type="body" sz="quarter" idx="13" hasCustomPrompt="1"/>
          </p:nvPr>
        </p:nvSpPr>
        <p:spPr>
          <a:xfrm>
            <a:off x="904875" y="773113"/>
            <a:ext cx="10228263" cy="1158875"/>
          </a:xfrm>
        </p:spPr>
        <p:txBody>
          <a:bodyPr/>
          <a:lstStyle>
            <a:lvl1pPr marL="0" indent="0" algn="ctr">
              <a:buNone/>
              <a:defRPr sz="3600" b="1">
                <a:solidFill>
                  <a:schemeClr val="bg1"/>
                </a:solidFill>
              </a:defRPr>
            </a:lvl1pPr>
            <a:lvl2pPr marL="457200" indent="0">
              <a:buNone/>
              <a:defRPr/>
            </a:lvl2pPr>
          </a:lstStyle>
          <a:p>
            <a:pPr lvl="0"/>
            <a:r>
              <a:rPr lang="fi-FI"/>
              <a:t>Yhdessä tehden</a:t>
            </a:r>
          </a:p>
        </p:txBody>
      </p:sp>
    </p:spTree>
    <p:extLst>
      <p:ext uri="{BB962C8B-B14F-4D97-AF65-F5344CB8AC3E}">
        <p14:creationId xmlns:p14="http://schemas.microsoft.com/office/powerpoint/2010/main" val="334521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22B19A-CF1D-9C2C-A883-00152128DF91}"/>
              </a:ext>
            </a:extLst>
          </p:cNvPr>
          <p:cNvSpPr>
            <a:spLocks noGrp="1"/>
          </p:cNvSpPr>
          <p:nvPr>
            <p:ph type="title"/>
          </p:nvPr>
        </p:nvSpPr>
        <p:spPr>
          <a:xfrm>
            <a:off x="453222" y="480916"/>
            <a:ext cx="11211340" cy="1325563"/>
          </a:xfrm>
        </p:spPr>
        <p:txBody>
          <a:bodyPr anchor="b" anchorCtr="0">
            <a:normAutofit/>
          </a:bodyPr>
          <a:lstStyle/>
          <a:p>
            <a:r>
              <a:rPr lang="fi-FI"/>
              <a:t>Muokkaa ots. perustyyl. napsautt.</a:t>
            </a:r>
          </a:p>
        </p:txBody>
      </p:sp>
      <p:sp>
        <p:nvSpPr>
          <p:cNvPr id="3" name="Sisällön paikkamerkki 2">
            <a:extLst>
              <a:ext uri="{FF2B5EF4-FFF2-40B4-BE49-F238E27FC236}">
                <a16:creationId xmlns:a16="http://schemas.microsoft.com/office/drawing/2014/main" id="{F5957AF2-BC84-8060-8B8E-4D746BAF4D71}"/>
              </a:ext>
            </a:extLst>
          </p:cNvPr>
          <p:cNvSpPr>
            <a:spLocks noGrp="1"/>
          </p:cNvSpPr>
          <p:nvPr>
            <p:ph idx="1"/>
          </p:nvPr>
        </p:nvSpPr>
        <p:spPr>
          <a:xfrm>
            <a:off x="453223" y="2043485"/>
            <a:ext cx="11211339" cy="3999505"/>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9" name="Kuva 8">
            <a:extLst>
              <a:ext uri="{FF2B5EF4-FFF2-40B4-BE49-F238E27FC236}">
                <a16:creationId xmlns:a16="http://schemas.microsoft.com/office/drawing/2014/main" id="{07F6348B-ECB2-9AC6-80DF-8501F257E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43735" y="6205109"/>
            <a:ext cx="1597033" cy="363040"/>
          </a:xfrm>
          <a:prstGeom prst="rect">
            <a:avLst/>
          </a:prstGeom>
        </p:spPr>
      </p:pic>
    </p:spTree>
    <p:extLst>
      <p:ext uri="{BB962C8B-B14F-4D97-AF65-F5344CB8AC3E}">
        <p14:creationId xmlns:p14="http://schemas.microsoft.com/office/powerpoint/2010/main" val="54010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50C9B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916A87-3462-19EB-0F89-D0A14DC0F7E3}"/>
              </a:ext>
            </a:extLst>
          </p:cNvPr>
          <p:cNvSpPr>
            <a:spLocks noGrp="1"/>
          </p:cNvSpPr>
          <p:nvPr>
            <p:ph type="title"/>
          </p:nvPr>
        </p:nvSpPr>
        <p:spPr>
          <a:xfrm>
            <a:off x="508883" y="1709738"/>
            <a:ext cx="11223929" cy="2852737"/>
          </a:xfrm>
        </p:spPr>
        <p:txBody>
          <a:bodyPr anchor="b">
            <a:normAutofit/>
          </a:bodyPr>
          <a:lstStyle>
            <a:lvl1pPr>
              <a:defRPr sz="6000"/>
            </a:lvl1pPr>
          </a:lstStyle>
          <a:p>
            <a:r>
              <a:rPr lang="fi-FI"/>
              <a:t>Muokkaa ots. perustyyl. napsautt.</a:t>
            </a:r>
          </a:p>
        </p:txBody>
      </p:sp>
      <p:sp>
        <p:nvSpPr>
          <p:cNvPr id="4" name="Tekstin paikkamerkki 2">
            <a:extLst>
              <a:ext uri="{FF2B5EF4-FFF2-40B4-BE49-F238E27FC236}">
                <a16:creationId xmlns:a16="http://schemas.microsoft.com/office/drawing/2014/main" id="{D81B1ED2-3991-F212-EED8-910A51363846}"/>
              </a:ext>
            </a:extLst>
          </p:cNvPr>
          <p:cNvSpPr>
            <a:spLocks noGrp="1"/>
          </p:cNvSpPr>
          <p:nvPr>
            <p:ph type="body" idx="1"/>
          </p:nvPr>
        </p:nvSpPr>
        <p:spPr>
          <a:xfrm>
            <a:off x="508883" y="4858247"/>
            <a:ext cx="11223929" cy="1231403"/>
          </a:xfrm>
        </p:spPr>
        <p:txBody>
          <a:bodyPr>
            <a:noAutofit/>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6" name="Kuva 5">
            <a:extLst>
              <a:ext uri="{FF2B5EF4-FFF2-40B4-BE49-F238E27FC236}">
                <a16:creationId xmlns:a16="http://schemas.microsoft.com/office/drawing/2014/main" id="{8EC7C5CB-61D3-9B0C-0619-6CCE73FC252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82487" y="6181041"/>
            <a:ext cx="1658281" cy="387107"/>
          </a:xfrm>
          <a:prstGeom prst="rect">
            <a:avLst/>
          </a:prstGeom>
        </p:spPr>
      </p:pic>
    </p:spTree>
    <p:extLst>
      <p:ext uri="{BB962C8B-B14F-4D97-AF65-F5344CB8AC3E}">
        <p14:creationId xmlns:p14="http://schemas.microsoft.com/office/powerpoint/2010/main" val="66295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 hiekka">
    <p:bg>
      <p:bgPr>
        <a:solidFill>
          <a:schemeClr val="bg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916A87-3462-19EB-0F89-D0A14DC0F7E3}"/>
              </a:ext>
            </a:extLst>
          </p:cNvPr>
          <p:cNvSpPr>
            <a:spLocks noGrp="1"/>
          </p:cNvSpPr>
          <p:nvPr>
            <p:ph type="title"/>
          </p:nvPr>
        </p:nvSpPr>
        <p:spPr>
          <a:xfrm>
            <a:off x="508883" y="1709738"/>
            <a:ext cx="11223929" cy="2852737"/>
          </a:xfrm>
        </p:spPr>
        <p:txBody>
          <a:bodyPr anchor="b">
            <a:normAutofit/>
          </a:bodyPr>
          <a:lstStyle>
            <a:lvl1pPr>
              <a:defRPr sz="6000"/>
            </a:lvl1pPr>
          </a:lstStyle>
          <a:p>
            <a:r>
              <a:rPr lang="fi-FI"/>
              <a:t>Muokkaa ots. perustyyl. napsautt.</a:t>
            </a:r>
          </a:p>
        </p:txBody>
      </p:sp>
      <p:sp>
        <p:nvSpPr>
          <p:cNvPr id="4" name="Tekstin paikkamerkki 2">
            <a:extLst>
              <a:ext uri="{FF2B5EF4-FFF2-40B4-BE49-F238E27FC236}">
                <a16:creationId xmlns:a16="http://schemas.microsoft.com/office/drawing/2014/main" id="{D81B1ED2-3991-F212-EED8-910A51363846}"/>
              </a:ext>
            </a:extLst>
          </p:cNvPr>
          <p:cNvSpPr>
            <a:spLocks noGrp="1"/>
          </p:cNvSpPr>
          <p:nvPr>
            <p:ph type="body" idx="1"/>
          </p:nvPr>
        </p:nvSpPr>
        <p:spPr>
          <a:xfrm>
            <a:off x="508883" y="4858247"/>
            <a:ext cx="11223929" cy="1231403"/>
          </a:xfrm>
        </p:spPr>
        <p:txBody>
          <a:bodyPr>
            <a:noAutofit/>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3" name="Kuva 2">
            <a:extLst>
              <a:ext uri="{FF2B5EF4-FFF2-40B4-BE49-F238E27FC236}">
                <a16:creationId xmlns:a16="http://schemas.microsoft.com/office/drawing/2014/main" id="{A72EFE10-6F3C-18C4-0E8A-58862CA293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43735" y="6205109"/>
            <a:ext cx="1597033" cy="363040"/>
          </a:xfrm>
          <a:prstGeom prst="rect">
            <a:avLst/>
          </a:prstGeom>
        </p:spPr>
      </p:pic>
    </p:spTree>
    <p:extLst>
      <p:ext uri="{BB962C8B-B14F-4D97-AF65-F5344CB8AC3E}">
        <p14:creationId xmlns:p14="http://schemas.microsoft.com/office/powerpoint/2010/main" val="279116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keltainen">
    <p:bg>
      <p:bgPr>
        <a:solidFill>
          <a:srgbClr val="FDC82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916A87-3462-19EB-0F89-D0A14DC0F7E3}"/>
              </a:ext>
            </a:extLst>
          </p:cNvPr>
          <p:cNvSpPr>
            <a:spLocks noGrp="1"/>
          </p:cNvSpPr>
          <p:nvPr>
            <p:ph type="title"/>
          </p:nvPr>
        </p:nvSpPr>
        <p:spPr>
          <a:xfrm>
            <a:off x="508883" y="1709738"/>
            <a:ext cx="11223929" cy="2852737"/>
          </a:xfrm>
        </p:spPr>
        <p:txBody>
          <a:bodyPr anchor="b">
            <a:normAutofit/>
          </a:bodyPr>
          <a:lstStyle>
            <a:lvl1pPr>
              <a:defRPr sz="6000"/>
            </a:lvl1pPr>
          </a:lstStyle>
          <a:p>
            <a:r>
              <a:rPr lang="fi-FI"/>
              <a:t>Muokkaa ots. perustyyl. napsautt.</a:t>
            </a:r>
          </a:p>
        </p:txBody>
      </p:sp>
      <p:sp>
        <p:nvSpPr>
          <p:cNvPr id="4" name="Tekstin paikkamerkki 2">
            <a:extLst>
              <a:ext uri="{FF2B5EF4-FFF2-40B4-BE49-F238E27FC236}">
                <a16:creationId xmlns:a16="http://schemas.microsoft.com/office/drawing/2014/main" id="{D81B1ED2-3991-F212-EED8-910A51363846}"/>
              </a:ext>
            </a:extLst>
          </p:cNvPr>
          <p:cNvSpPr>
            <a:spLocks noGrp="1"/>
          </p:cNvSpPr>
          <p:nvPr>
            <p:ph type="body" idx="1"/>
          </p:nvPr>
        </p:nvSpPr>
        <p:spPr>
          <a:xfrm>
            <a:off x="508883" y="4858247"/>
            <a:ext cx="11223929" cy="1231403"/>
          </a:xfrm>
        </p:spPr>
        <p:txBody>
          <a:bodyPr>
            <a:noAutofit/>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6" name="Kuva 5">
            <a:extLst>
              <a:ext uri="{FF2B5EF4-FFF2-40B4-BE49-F238E27FC236}">
                <a16:creationId xmlns:a16="http://schemas.microsoft.com/office/drawing/2014/main" id="{0A5317D8-CE76-FB0A-9F3C-06F3A4C8F4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46223" y="6234592"/>
            <a:ext cx="1603876" cy="333557"/>
          </a:xfrm>
          <a:prstGeom prst="rect">
            <a:avLst/>
          </a:prstGeom>
        </p:spPr>
      </p:pic>
    </p:spTree>
    <p:extLst>
      <p:ext uri="{BB962C8B-B14F-4D97-AF65-F5344CB8AC3E}">
        <p14:creationId xmlns:p14="http://schemas.microsoft.com/office/powerpoint/2010/main" val="95788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00B0C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916A87-3462-19EB-0F89-D0A14DC0F7E3}"/>
              </a:ext>
            </a:extLst>
          </p:cNvPr>
          <p:cNvSpPr>
            <a:spLocks noGrp="1"/>
          </p:cNvSpPr>
          <p:nvPr>
            <p:ph type="title"/>
          </p:nvPr>
        </p:nvSpPr>
        <p:spPr>
          <a:xfrm>
            <a:off x="508883" y="1709738"/>
            <a:ext cx="11223929" cy="2852737"/>
          </a:xfrm>
        </p:spPr>
        <p:txBody>
          <a:bodyPr anchor="b">
            <a:normAutofit/>
          </a:bodyPr>
          <a:lstStyle>
            <a:lvl1pPr>
              <a:defRPr sz="6000"/>
            </a:lvl1pPr>
          </a:lstStyle>
          <a:p>
            <a:r>
              <a:rPr lang="fi-FI"/>
              <a:t>Muokkaa ots. perustyyl. napsautt.</a:t>
            </a:r>
          </a:p>
        </p:txBody>
      </p:sp>
      <p:sp>
        <p:nvSpPr>
          <p:cNvPr id="4" name="Tekstin paikkamerkki 2">
            <a:extLst>
              <a:ext uri="{FF2B5EF4-FFF2-40B4-BE49-F238E27FC236}">
                <a16:creationId xmlns:a16="http://schemas.microsoft.com/office/drawing/2014/main" id="{D81B1ED2-3991-F212-EED8-910A51363846}"/>
              </a:ext>
            </a:extLst>
          </p:cNvPr>
          <p:cNvSpPr>
            <a:spLocks noGrp="1"/>
          </p:cNvSpPr>
          <p:nvPr>
            <p:ph type="body" idx="1"/>
          </p:nvPr>
        </p:nvSpPr>
        <p:spPr>
          <a:xfrm>
            <a:off x="508883" y="4858247"/>
            <a:ext cx="11223929" cy="1231403"/>
          </a:xfrm>
        </p:spPr>
        <p:txBody>
          <a:bodyPr>
            <a:noAutofit/>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3" name="Kuva 2">
            <a:extLst>
              <a:ext uri="{FF2B5EF4-FFF2-40B4-BE49-F238E27FC236}">
                <a16:creationId xmlns:a16="http://schemas.microsoft.com/office/drawing/2014/main" id="{E9EEB413-995E-3FBB-75DE-4DE8B217186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82487" y="6181041"/>
            <a:ext cx="1658281" cy="387107"/>
          </a:xfrm>
          <a:prstGeom prst="rect">
            <a:avLst/>
          </a:prstGeom>
        </p:spPr>
      </p:pic>
    </p:spTree>
    <p:extLst>
      <p:ext uri="{BB962C8B-B14F-4D97-AF65-F5344CB8AC3E}">
        <p14:creationId xmlns:p14="http://schemas.microsoft.com/office/powerpoint/2010/main" val="165968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539C093-A5A2-8C1C-003A-D83AD125F67A}"/>
              </a:ext>
            </a:extLst>
          </p:cNvPr>
          <p:cNvSpPr>
            <a:spLocks noGrp="1"/>
          </p:cNvSpPr>
          <p:nvPr>
            <p:ph sz="half" idx="1"/>
          </p:nvPr>
        </p:nvSpPr>
        <p:spPr>
          <a:xfrm>
            <a:off x="453224" y="2051437"/>
            <a:ext cx="5566576" cy="3967699"/>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CA23DD32-F0A0-19DD-903C-1D4E7015860C}"/>
              </a:ext>
            </a:extLst>
          </p:cNvPr>
          <p:cNvSpPr>
            <a:spLocks noGrp="1"/>
          </p:cNvSpPr>
          <p:nvPr>
            <p:ph sz="half" idx="2"/>
          </p:nvPr>
        </p:nvSpPr>
        <p:spPr>
          <a:xfrm>
            <a:off x="6172200" y="2051437"/>
            <a:ext cx="5492362" cy="3967699"/>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Otsikko 1">
            <a:extLst>
              <a:ext uri="{FF2B5EF4-FFF2-40B4-BE49-F238E27FC236}">
                <a16:creationId xmlns:a16="http://schemas.microsoft.com/office/drawing/2014/main" id="{D7D7B6E4-2B74-6CE1-BB14-26AF167039C9}"/>
              </a:ext>
            </a:extLst>
          </p:cNvPr>
          <p:cNvSpPr>
            <a:spLocks noGrp="1"/>
          </p:cNvSpPr>
          <p:nvPr>
            <p:ph type="title"/>
          </p:nvPr>
        </p:nvSpPr>
        <p:spPr>
          <a:xfrm>
            <a:off x="453222" y="480916"/>
            <a:ext cx="11211340" cy="1325563"/>
          </a:xfrm>
        </p:spPr>
        <p:txBody>
          <a:bodyPr anchor="b" anchorCtr="0">
            <a:normAutofit/>
          </a:bodyPr>
          <a:lstStyle/>
          <a:p>
            <a:r>
              <a:rPr lang="fi-FI"/>
              <a:t>Muokkaa ots. perustyyl. napsautt.</a:t>
            </a:r>
          </a:p>
        </p:txBody>
      </p:sp>
      <p:pic>
        <p:nvPicPr>
          <p:cNvPr id="2" name="Kuva 1">
            <a:extLst>
              <a:ext uri="{FF2B5EF4-FFF2-40B4-BE49-F238E27FC236}">
                <a16:creationId xmlns:a16="http://schemas.microsoft.com/office/drawing/2014/main" id="{4C13E58B-1EA1-61CE-D2ED-72BDDBA5836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43735" y="6205109"/>
            <a:ext cx="1597033" cy="363040"/>
          </a:xfrm>
          <a:prstGeom prst="rect">
            <a:avLst/>
          </a:prstGeom>
        </p:spPr>
      </p:pic>
    </p:spTree>
    <p:extLst>
      <p:ext uri="{BB962C8B-B14F-4D97-AF65-F5344CB8AC3E}">
        <p14:creationId xmlns:p14="http://schemas.microsoft.com/office/powerpoint/2010/main" val="46700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3B0FB16-D231-325D-8EF4-BDB4854B0CE1}"/>
              </a:ext>
            </a:extLst>
          </p:cNvPr>
          <p:cNvSpPr>
            <a:spLocks noGrp="1"/>
          </p:cNvSpPr>
          <p:nvPr>
            <p:ph type="title"/>
          </p:nvPr>
        </p:nvSpPr>
        <p:spPr>
          <a:xfrm>
            <a:off x="453224" y="365125"/>
            <a:ext cx="11211338"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7469D3D4-AD92-D360-B2F3-956761974295}"/>
              </a:ext>
            </a:extLst>
          </p:cNvPr>
          <p:cNvSpPr>
            <a:spLocks noGrp="1"/>
          </p:cNvSpPr>
          <p:nvPr>
            <p:ph type="body" idx="1"/>
          </p:nvPr>
        </p:nvSpPr>
        <p:spPr>
          <a:xfrm>
            <a:off x="453223" y="1825625"/>
            <a:ext cx="11211339"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ruutu 3">
            <a:extLst>
              <a:ext uri="{FF2B5EF4-FFF2-40B4-BE49-F238E27FC236}">
                <a16:creationId xmlns:a16="http://schemas.microsoft.com/office/drawing/2014/main" id="{7EC319CA-8CBA-EB43-2B36-72D4EDC19967}"/>
              </a:ext>
              <a:ext uri="{C183D7F6-B498-43B3-948B-1728B52AA6E4}">
                <adec:decorative xmlns:adec="http://schemas.microsoft.com/office/drawing/2017/decorative" val="1"/>
              </a:ext>
            </a:extLst>
          </p:cNvPr>
          <p:cNvSpPr txBox="1"/>
          <p:nvPr userDrawn="1"/>
        </p:nvSpPr>
        <p:spPr>
          <a:xfrm>
            <a:off x="7511332" y="6354374"/>
            <a:ext cx="4269850" cy="276999"/>
          </a:xfrm>
          <a:prstGeom prst="rect">
            <a:avLst/>
          </a:prstGeom>
          <a:noFill/>
        </p:spPr>
        <p:txBody>
          <a:bodyPr wrap="square" rtlCol="0">
            <a:spAutoFit/>
          </a:bodyPr>
          <a:lstStyle/>
          <a:p>
            <a:pPr algn="r"/>
            <a:r>
              <a:rPr lang="fi-FI" sz="1200" b="1"/>
              <a:t>siunsote.fi</a:t>
            </a:r>
            <a:endParaRPr lang="fi-FI" sz="1200"/>
          </a:p>
        </p:txBody>
      </p:sp>
    </p:spTree>
    <p:extLst>
      <p:ext uri="{BB962C8B-B14F-4D97-AF65-F5344CB8AC3E}">
        <p14:creationId xmlns:p14="http://schemas.microsoft.com/office/powerpoint/2010/main" val="42825218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33" r:id="rId3"/>
    <p:sldLayoutId id="2147483699" r:id="rId4"/>
    <p:sldLayoutId id="2147483700" r:id="rId5"/>
    <p:sldLayoutId id="2147483711" r:id="rId6"/>
    <p:sldLayoutId id="2147483729" r:id="rId7"/>
    <p:sldLayoutId id="2147483730" r:id="rId8"/>
    <p:sldLayoutId id="2147483701" r:id="rId9"/>
    <p:sldLayoutId id="2147483702" r:id="rId10"/>
    <p:sldLayoutId id="2147483704" r:id="rId11"/>
    <p:sldLayoutId id="2147483705" r:id="rId12"/>
    <p:sldLayoutId id="2147483706" r:id="rId13"/>
    <p:sldLayoutId id="2147483707" r:id="rId14"/>
    <p:sldLayoutId id="2147483708" r:id="rId15"/>
    <p:sldLayoutId id="2147483709" r:id="rId16"/>
    <p:sldLayoutId id="2147483710" r:id="rId17"/>
    <p:sldLayoutId id="2147483734"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5400" b="1" i="0" kern="1200">
          <a:solidFill>
            <a:schemeClr val="tx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3B0FB16-D231-325D-8EF4-BDB4854B0C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7469D3D4-AD92-D360-B2F3-956761974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BCCAA77-A536-7D56-0B8B-B11981E824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0F4BB73F-E9C6-E345-BC39-7C8ED2AD4A80}" type="datetimeFigureOut">
              <a:rPr lang="fi-FI" smtClean="0"/>
              <a:t>22.6.2026</a:t>
            </a:fld>
            <a:endParaRPr lang="fi-FI"/>
          </a:p>
        </p:txBody>
      </p:sp>
      <p:sp>
        <p:nvSpPr>
          <p:cNvPr id="5" name="Alatunnisteen paikkamerkki 4">
            <a:extLst>
              <a:ext uri="{FF2B5EF4-FFF2-40B4-BE49-F238E27FC236}">
                <a16:creationId xmlns:a16="http://schemas.microsoft.com/office/drawing/2014/main" id="{CF1B864B-2DA7-A8C7-FED3-1E03A019A5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fi-FI"/>
          </a:p>
        </p:txBody>
      </p:sp>
      <p:sp>
        <p:nvSpPr>
          <p:cNvPr id="6" name="Dian numeron paikkamerkki 5">
            <a:extLst>
              <a:ext uri="{FF2B5EF4-FFF2-40B4-BE49-F238E27FC236}">
                <a16:creationId xmlns:a16="http://schemas.microsoft.com/office/drawing/2014/main" id="{0E9D50F3-EC6E-58CA-C345-4B8C0BFC9B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AEC676CD-5739-F842-B87F-42B6F77F41C7}" type="slidenum">
              <a:rPr lang="fi-FI" smtClean="0"/>
              <a:t>‹#›</a:t>
            </a:fld>
            <a:endParaRPr lang="fi-FI"/>
          </a:p>
        </p:txBody>
      </p:sp>
      <p:sp>
        <p:nvSpPr>
          <p:cNvPr id="7" name="Tekstiruutu 6">
            <a:extLst>
              <a:ext uri="{FF2B5EF4-FFF2-40B4-BE49-F238E27FC236}">
                <a16:creationId xmlns:a16="http://schemas.microsoft.com/office/drawing/2014/main" id="{C9FEA61E-6B84-FAC5-30C8-6E7917791E26}"/>
              </a:ext>
              <a:ext uri="{C183D7F6-B498-43B3-948B-1728B52AA6E4}">
                <adec:decorative xmlns:adec="http://schemas.microsoft.com/office/drawing/2017/decorative" val="1"/>
              </a:ext>
            </a:extLst>
          </p:cNvPr>
          <p:cNvSpPr txBox="1"/>
          <p:nvPr userDrawn="1"/>
        </p:nvSpPr>
        <p:spPr>
          <a:xfrm>
            <a:off x="7511332" y="6354374"/>
            <a:ext cx="4269850" cy="276999"/>
          </a:xfrm>
          <a:prstGeom prst="rect">
            <a:avLst/>
          </a:prstGeom>
          <a:noFill/>
        </p:spPr>
        <p:txBody>
          <a:bodyPr wrap="square" rtlCol="0">
            <a:spAutoFit/>
          </a:bodyPr>
          <a:lstStyle/>
          <a:p>
            <a:pPr algn="r"/>
            <a:r>
              <a:rPr lang="fi-FI" sz="1200" b="1"/>
              <a:t>siunsote.fi</a:t>
            </a:r>
            <a:endParaRPr lang="fi-FI" sz="1200"/>
          </a:p>
        </p:txBody>
      </p:sp>
    </p:spTree>
    <p:extLst>
      <p:ext uri="{BB962C8B-B14F-4D97-AF65-F5344CB8AC3E}">
        <p14:creationId xmlns:p14="http://schemas.microsoft.com/office/powerpoint/2010/main" val="1151298216"/>
      </p:ext>
    </p:extLst>
  </p:cSld>
  <p:clrMap bg1="lt1" tx1="dk1" bg2="lt2" tx2="dk2" accent1="accent1" accent2="accent2" accent3="accent3" accent4="accent4" accent5="accent5" accent6="accent6" hlink="hlink" folHlink="folHlink"/>
  <p:sldLayoutIdLst>
    <p:sldLayoutId id="2147483731" r:id="rId1"/>
    <p:sldLayoutId id="2147483713" r:id="rId2"/>
    <p:sldLayoutId id="2147483727" r:id="rId3"/>
    <p:sldLayoutId id="2147483732" r:id="rId4"/>
    <p:sldLayoutId id="2147483714" r:id="rId5"/>
    <p:sldLayoutId id="2147483664" r:id="rId6"/>
    <p:sldLayoutId id="2147483679" r:id="rId7"/>
    <p:sldLayoutId id="2147483681"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i="0" kern="1200">
          <a:solidFill>
            <a:schemeClr val="tx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4.xml"/><Relationship Id="rId6" Type="http://schemas.openxmlformats.org/officeDocument/2006/relationships/slide" Target="slide35.xml"/><Relationship Id="rId5" Type="http://schemas.openxmlformats.org/officeDocument/2006/relationships/slide" Target="slide23.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microsoft.com/office/2007/relationships/hdphoto" Target="../media/hdphoto5.wdp"/><Relationship Id="rId5" Type="http://schemas.openxmlformats.org/officeDocument/2006/relationships/image" Target="../media/image19.pn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forms.office.com/e/ERfmYgMyWJ"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mailto:hanna-leena.hakulinen@siunsote.fi"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2F6A80-0964-2046-AD2D-C809155B9155}"/>
              </a:ext>
            </a:extLst>
          </p:cNvPr>
          <p:cNvSpPr>
            <a:spLocks noGrp="1"/>
          </p:cNvSpPr>
          <p:nvPr>
            <p:ph type="ctrTitle"/>
          </p:nvPr>
        </p:nvSpPr>
        <p:spPr/>
        <p:txBody>
          <a:bodyPr/>
          <a:lstStyle/>
          <a:p>
            <a:pPr algn="ctr"/>
            <a:r>
              <a:rPr lang="fi-FI"/>
              <a:t>Työkyvyn tuen tiimit</a:t>
            </a:r>
            <a:br>
              <a:rPr lang="fi-FI"/>
            </a:br>
            <a:r>
              <a:rPr lang="fi-FI"/>
              <a:t>Palvelukäsikirja</a:t>
            </a:r>
          </a:p>
        </p:txBody>
      </p:sp>
      <p:sp>
        <p:nvSpPr>
          <p:cNvPr id="3" name="Alaotsikko 2">
            <a:extLst>
              <a:ext uri="{FF2B5EF4-FFF2-40B4-BE49-F238E27FC236}">
                <a16:creationId xmlns:a16="http://schemas.microsoft.com/office/drawing/2014/main" id="{25F30495-D79B-6614-0138-E48A1DCCDEF6}"/>
              </a:ext>
            </a:extLst>
          </p:cNvPr>
          <p:cNvSpPr>
            <a:spLocks noGrp="1"/>
          </p:cNvSpPr>
          <p:nvPr>
            <p:ph type="subTitle" idx="1"/>
          </p:nvPr>
        </p:nvSpPr>
        <p:spPr/>
        <p:txBody>
          <a:bodyPr/>
          <a:lstStyle/>
          <a:p>
            <a:pPr algn="ctr"/>
            <a:r>
              <a:rPr lang="fi-FI"/>
              <a:t>Tammikuu 2025</a:t>
            </a:r>
          </a:p>
        </p:txBody>
      </p:sp>
    </p:spTree>
    <p:extLst>
      <p:ext uri="{BB962C8B-B14F-4D97-AF65-F5344CB8AC3E}">
        <p14:creationId xmlns:p14="http://schemas.microsoft.com/office/powerpoint/2010/main" val="37593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0C9B5">
            <a:alpha val="44000"/>
          </a:srgbClr>
        </a:solidFill>
        <a:effectLst/>
      </p:bgPr>
    </p:bg>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91A966E3-5D4D-56D7-1E8C-34CCE4CCB868}"/>
              </a:ext>
            </a:extLst>
          </p:cNvPr>
          <p:cNvSpPr/>
          <p:nvPr/>
        </p:nvSpPr>
        <p:spPr>
          <a:xfrm>
            <a:off x="1043709" y="1976582"/>
            <a:ext cx="8645236" cy="361141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i-FI" sz="1800">
                <a:solidFill>
                  <a:schemeClr val="tx2"/>
                </a:solidFill>
              </a:rPr>
              <a:t>Oman asiantuntemuksen tuominen tiimin käyttöön ja yhteiseen suunnitelmaan</a:t>
            </a:r>
          </a:p>
          <a:p>
            <a:pPr marL="285750" indent="-285750">
              <a:buFont typeface="Arial" panose="020B0604020202020204" pitchFamily="34" charset="0"/>
              <a:buChar char="•"/>
            </a:pPr>
            <a:r>
              <a:rPr lang="fi-FI" sz="1800">
                <a:solidFill>
                  <a:schemeClr val="tx2"/>
                </a:solidFill>
              </a:rPr>
              <a:t>Myönteinen asenne monialaiseen työhön</a:t>
            </a:r>
          </a:p>
          <a:p>
            <a:pPr marL="285750" indent="-285750">
              <a:buFont typeface="Arial" panose="020B0604020202020204" pitchFamily="34" charset="0"/>
              <a:buChar char="•"/>
            </a:pPr>
            <a:r>
              <a:rPr lang="fi-FI">
                <a:solidFill>
                  <a:schemeClr val="tx2"/>
                </a:solidFill>
                <a:ea typeface="Calibri" panose="020F0502020204030204" pitchFamily="34" charset="0"/>
                <a:cs typeface="Arial"/>
              </a:rPr>
              <a:t>Y</a:t>
            </a:r>
            <a:r>
              <a:rPr lang="fi-FI" sz="1800">
                <a:solidFill>
                  <a:schemeClr val="tx2"/>
                </a:solidFill>
                <a:effectLst/>
                <a:ea typeface="Calibri" panose="020F0502020204030204" pitchFamily="34" charset="0"/>
                <a:cs typeface="Arial"/>
              </a:rPr>
              <a:t>hteistyökyky ja kuunteleva sekä keskusteleva työote</a:t>
            </a:r>
            <a:endParaRPr lang="fi-FI" sz="1800">
              <a:solidFill>
                <a:schemeClr val="tx2"/>
              </a:solidFill>
            </a:endParaRPr>
          </a:p>
          <a:p>
            <a:pPr marL="285750" indent="-285750">
              <a:buFont typeface="Arial" panose="020B0604020202020204" pitchFamily="34" charset="0"/>
              <a:buChar char="•"/>
            </a:pPr>
            <a:r>
              <a:rPr lang="fi-FI" sz="1800">
                <a:solidFill>
                  <a:schemeClr val="tx2"/>
                </a:solidFill>
              </a:rPr>
              <a:t>Rohkeus kommentoida ja kysyä tiimissä </a:t>
            </a:r>
            <a:endParaRPr lang="fi-FI">
              <a:solidFill>
                <a:schemeClr val="tx2"/>
              </a:solidFill>
            </a:endParaRPr>
          </a:p>
          <a:p>
            <a:pPr marL="285750" indent="-285750">
              <a:buFont typeface="Arial" panose="020B0604020202020204" pitchFamily="34" charset="0"/>
              <a:buChar char="•"/>
            </a:pPr>
            <a:r>
              <a:rPr lang="fi-FI" sz="1800">
                <a:solidFill>
                  <a:schemeClr val="tx2"/>
                </a:solidFill>
              </a:rPr>
              <a:t>Rohkeus ottaa kantaa oman osa-alueen asioihin</a:t>
            </a:r>
          </a:p>
          <a:p>
            <a:pPr marL="285750" indent="-285750">
              <a:buFont typeface="Arial" panose="020B0604020202020204" pitchFamily="34" charset="0"/>
              <a:buChar char="•"/>
            </a:pPr>
            <a:r>
              <a:rPr lang="fi-FI">
                <a:solidFill>
                  <a:schemeClr val="tx2"/>
                </a:solidFill>
                <a:ea typeface="Calibri" panose="020F0502020204030204" pitchFamily="34" charset="0"/>
                <a:cs typeface="Arial"/>
              </a:rPr>
              <a:t>A</a:t>
            </a:r>
            <a:r>
              <a:rPr lang="fi-FI" sz="1800">
                <a:solidFill>
                  <a:schemeClr val="tx2"/>
                </a:solidFill>
                <a:effectLst/>
                <a:ea typeface="Calibri" panose="020F0502020204030204" pitchFamily="34" charset="0"/>
                <a:cs typeface="Arial"/>
              </a:rPr>
              <a:t>ktiivinen osallistuminen yhteiseen pohdintaan asiakkaan tilanteesta</a:t>
            </a:r>
            <a:endParaRPr lang="fi-FI" sz="1800">
              <a:solidFill>
                <a:schemeClr val="tx2"/>
              </a:solidFill>
              <a:ea typeface="Calibri" panose="020F0502020204030204" pitchFamily="34" charset="0"/>
              <a:cs typeface="Arial"/>
            </a:endParaRPr>
          </a:p>
          <a:p>
            <a:pPr marL="285750" indent="-285750">
              <a:buFont typeface="Arial" panose="020B0604020202020204" pitchFamily="34" charset="0"/>
              <a:buChar char="•"/>
            </a:pPr>
            <a:r>
              <a:rPr lang="fi-FI">
                <a:solidFill>
                  <a:schemeClr val="tx2"/>
                </a:solidFill>
                <a:ea typeface="Calibri" panose="020F0502020204030204" pitchFamily="34" charset="0"/>
                <a:cs typeface="Arial"/>
              </a:rPr>
              <a:t>Asiantuntemus osatyökykyisen henkilön palvelujärjestelmästä. Uudet jäsenet toivotetaan tervetulleiksi mukaan ja heidät perehdytetään!</a:t>
            </a:r>
          </a:p>
          <a:p>
            <a:pPr marL="285750" indent="-285750">
              <a:buFont typeface="Arial" panose="020B0604020202020204" pitchFamily="34" charset="0"/>
              <a:buChar char="•"/>
            </a:pPr>
            <a:r>
              <a:rPr lang="fi-FI">
                <a:solidFill>
                  <a:schemeClr val="tx2"/>
                </a:solidFill>
                <a:ea typeface="Calibri" panose="020F0502020204030204" pitchFamily="34" charset="0"/>
                <a:cs typeface="Arial"/>
              </a:rPr>
              <a:t>Sovittujen asioiden kirjaaminen tietojärjestelmään</a:t>
            </a:r>
          </a:p>
          <a:p>
            <a:pPr marL="285750" indent="-285750">
              <a:buFont typeface="Arial" panose="020B0604020202020204" pitchFamily="34" charset="0"/>
              <a:buChar char="•"/>
            </a:pPr>
            <a:r>
              <a:rPr lang="fi-FI" sz="1800">
                <a:solidFill>
                  <a:schemeClr val="tx2"/>
                </a:solidFill>
                <a:cs typeface="Calibri"/>
              </a:rPr>
              <a:t>Kanavana toimiminen oman organisaation suuntaan</a:t>
            </a:r>
            <a:endParaRPr lang="fi-FI">
              <a:solidFill>
                <a:schemeClr val="tx2"/>
              </a:solidFill>
              <a:ea typeface="Calibri" panose="020F0502020204030204" pitchFamily="34" charset="0"/>
            </a:endParaRPr>
          </a:p>
        </p:txBody>
      </p:sp>
      <p:sp>
        <p:nvSpPr>
          <p:cNvPr id="11" name="Tekstiruutu 10">
            <a:extLst>
              <a:ext uri="{FF2B5EF4-FFF2-40B4-BE49-F238E27FC236}">
                <a16:creationId xmlns:a16="http://schemas.microsoft.com/office/drawing/2014/main" id="{EFCAF00C-418D-0D87-1477-F3ADC07DAF52}"/>
              </a:ext>
            </a:extLst>
          </p:cNvPr>
          <p:cNvSpPr txBox="1"/>
          <p:nvPr/>
        </p:nvSpPr>
        <p:spPr>
          <a:xfrm>
            <a:off x="1043708" y="506396"/>
            <a:ext cx="9471892" cy="923330"/>
          </a:xfrm>
          <a:prstGeom prst="rect">
            <a:avLst/>
          </a:prstGeom>
          <a:noFill/>
        </p:spPr>
        <p:txBody>
          <a:bodyPr wrap="square">
            <a:spAutoFit/>
          </a:bodyPr>
          <a:lstStyle/>
          <a:p>
            <a:r>
              <a:rPr lang="fi-FI" sz="5400" b="1">
                <a:solidFill>
                  <a:schemeClr val="tx2"/>
                </a:solidFill>
                <a:latin typeface="Calibri" panose="020F0502020204030204" pitchFamily="34" charset="0"/>
                <a:ea typeface="+mj-ea"/>
                <a:cs typeface="Calibri" panose="020F0502020204030204" pitchFamily="34" charset="0"/>
              </a:rPr>
              <a:t>Ammattilaisena tiimissä</a:t>
            </a:r>
          </a:p>
        </p:txBody>
      </p:sp>
    </p:spTree>
    <p:extLst>
      <p:ext uri="{BB962C8B-B14F-4D97-AF65-F5344CB8AC3E}">
        <p14:creationId xmlns:p14="http://schemas.microsoft.com/office/powerpoint/2010/main" val="2467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alpha val="53000"/>
          </a:schemeClr>
        </a:solidFill>
        <a:effectLst/>
      </p:bgPr>
    </p:bg>
    <p:spTree>
      <p:nvGrpSpPr>
        <p:cNvPr id="1" name=""/>
        <p:cNvGrpSpPr/>
        <p:nvPr/>
      </p:nvGrpSpPr>
      <p:grpSpPr>
        <a:xfrm>
          <a:off x="0" y="0"/>
          <a:ext cx="0" cy="0"/>
          <a:chOff x="0" y="0"/>
          <a:chExt cx="0" cy="0"/>
        </a:xfrm>
      </p:grpSpPr>
      <p:cxnSp>
        <p:nvCxnSpPr>
          <p:cNvPr id="18" name="Suora yhdysviiva 17">
            <a:extLst>
              <a:ext uri="{FF2B5EF4-FFF2-40B4-BE49-F238E27FC236}">
                <a16:creationId xmlns:a16="http://schemas.microsoft.com/office/drawing/2014/main" id="{0BCF4465-161E-522E-2337-141547E1D813}"/>
              </a:ext>
            </a:extLst>
          </p:cNvPr>
          <p:cNvCxnSpPr/>
          <p:nvPr/>
        </p:nvCxnSpPr>
        <p:spPr>
          <a:xfrm>
            <a:off x="9029700" y="4048125"/>
            <a:ext cx="0" cy="581025"/>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uora yhdysviiva 16">
            <a:extLst>
              <a:ext uri="{FF2B5EF4-FFF2-40B4-BE49-F238E27FC236}">
                <a16:creationId xmlns:a16="http://schemas.microsoft.com/office/drawing/2014/main" id="{C61C624C-4E32-490A-0F2F-45DC62CED0E8}"/>
              </a:ext>
            </a:extLst>
          </p:cNvPr>
          <p:cNvCxnSpPr/>
          <p:nvPr/>
        </p:nvCxnSpPr>
        <p:spPr>
          <a:xfrm>
            <a:off x="3009900" y="4048125"/>
            <a:ext cx="0" cy="581025"/>
          </a:xfrm>
          <a:prstGeom prst="line">
            <a:avLst/>
          </a:prstGeom>
        </p:spPr>
        <p:style>
          <a:lnRef idx="3">
            <a:schemeClr val="accent1"/>
          </a:lnRef>
          <a:fillRef idx="0">
            <a:schemeClr val="accent1"/>
          </a:fillRef>
          <a:effectRef idx="2">
            <a:schemeClr val="accent1"/>
          </a:effectRef>
          <a:fontRef idx="minor">
            <a:schemeClr val="tx1"/>
          </a:fontRef>
        </p:style>
      </p:cxnSp>
      <p:sp>
        <p:nvSpPr>
          <p:cNvPr id="2" name="Otsikko 1">
            <a:extLst>
              <a:ext uri="{FF2B5EF4-FFF2-40B4-BE49-F238E27FC236}">
                <a16:creationId xmlns:a16="http://schemas.microsoft.com/office/drawing/2014/main" id="{6A998E9D-26EF-1379-5220-2A40CF74482B}"/>
              </a:ext>
            </a:extLst>
          </p:cNvPr>
          <p:cNvSpPr>
            <a:spLocks noGrp="1"/>
          </p:cNvSpPr>
          <p:nvPr>
            <p:ph type="title"/>
          </p:nvPr>
        </p:nvSpPr>
        <p:spPr>
          <a:xfrm>
            <a:off x="969818" y="480917"/>
            <a:ext cx="10694744" cy="932248"/>
          </a:xfrm>
        </p:spPr>
        <p:txBody>
          <a:bodyPr/>
          <a:lstStyle/>
          <a:p>
            <a:r>
              <a:rPr lang="fi-FI"/>
              <a:t>Tiimin jäsenten r</a:t>
            </a:r>
            <a:r>
              <a:rPr lang="en-FI"/>
              <a:t>oolit</a:t>
            </a:r>
            <a:endParaRPr lang="fi-FI"/>
          </a:p>
        </p:txBody>
      </p:sp>
      <p:sp>
        <p:nvSpPr>
          <p:cNvPr id="4" name="Rounded Rectangle 2">
            <a:extLst>
              <a:ext uri="{FF2B5EF4-FFF2-40B4-BE49-F238E27FC236}">
                <a16:creationId xmlns:a16="http://schemas.microsoft.com/office/drawing/2014/main" id="{076CFC00-4EFD-7CA7-FF81-741FAB898C9F}"/>
              </a:ext>
            </a:extLst>
          </p:cNvPr>
          <p:cNvSpPr/>
          <p:nvPr/>
        </p:nvSpPr>
        <p:spPr>
          <a:xfrm>
            <a:off x="176301" y="1950098"/>
            <a:ext cx="1791987" cy="2358151"/>
          </a:xfrm>
          <a:prstGeom prst="roundRect">
            <a:avLst/>
          </a:prstGeom>
          <a:solidFill>
            <a:srgbClr val="FDC82F"/>
          </a:solidFill>
          <a:ln w="317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1200"/>
              </a:spcAft>
            </a:pPr>
            <a:r>
              <a:rPr lang="fi-FI" sz="1400" b="1" kern="1200">
                <a:solidFill>
                  <a:schemeClr val="tx1"/>
                </a:solidFill>
              </a:rPr>
              <a:t>Kela</a:t>
            </a:r>
          </a:p>
          <a:p>
            <a:pPr>
              <a:spcAft>
                <a:spcPts val="1200"/>
              </a:spcAft>
            </a:pPr>
            <a:r>
              <a:rPr lang="fi-FI" sz="1300" i="1">
                <a:solidFill>
                  <a:schemeClr val="tx2"/>
                </a:solidFill>
              </a:rPr>
              <a:t>Selvittää asiakkaalle sopivia kuntoutus-palveluja, tarjoaa ja järjestää työ- ja toimintakykyyn liittyviä etuuksia ja antaa muihin etuuksiin liittyvää neuvontaa</a:t>
            </a:r>
            <a:endParaRPr lang="fi-FI" sz="1300" i="1" kern="1200">
              <a:solidFill>
                <a:schemeClr val="tx2"/>
              </a:solidFill>
            </a:endParaRPr>
          </a:p>
        </p:txBody>
      </p:sp>
      <p:sp>
        <p:nvSpPr>
          <p:cNvPr id="5" name="Rounded Rectangle 13">
            <a:extLst>
              <a:ext uri="{FF2B5EF4-FFF2-40B4-BE49-F238E27FC236}">
                <a16:creationId xmlns:a16="http://schemas.microsoft.com/office/drawing/2014/main" id="{AD2DF56F-C26D-C5F7-453B-4CDA1EB5BA23}"/>
              </a:ext>
            </a:extLst>
          </p:cNvPr>
          <p:cNvSpPr/>
          <p:nvPr/>
        </p:nvSpPr>
        <p:spPr>
          <a:xfrm>
            <a:off x="2115362" y="1950098"/>
            <a:ext cx="1791987" cy="2339101"/>
          </a:xfrm>
          <a:prstGeom prst="roundRect">
            <a:avLst/>
          </a:prstGeom>
          <a:solidFill>
            <a:srgbClr val="50C985"/>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lIns="72000" rIns="72000" rtlCol="0" anchor="t"/>
          <a:lstStyle/>
          <a:p>
            <a:pPr algn="ctr">
              <a:spcAft>
                <a:spcPts val="1200"/>
              </a:spcAft>
            </a:pPr>
            <a:r>
              <a:rPr lang="fi-FI" sz="1400" b="1" kern="1200">
                <a:solidFill>
                  <a:schemeClr val="tx1"/>
                </a:solidFill>
              </a:rPr>
              <a:t>Työllisyyspalvelut</a:t>
            </a:r>
          </a:p>
          <a:p>
            <a:pPr>
              <a:spcAft>
                <a:spcPts val="1200"/>
              </a:spcAft>
            </a:pPr>
            <a:r>
              <a:rPr lang="fi-FI" sz="1300" i="1">
                <a:solidFill>
                  <a:schemeClr val="tx1"/>
                </a:solidFill>
              </a:rPr>
              <a:t>Selvittää asiakkaan koulutus-, työ- ja työllisyyttä edistävien palveluiden historian ja ohjaa asiakkaan tarvittaessa oikeaan te-palveluun</a:t>
            </a:r>
          </a:p>
        </p:txBody>
      </p:sp>
      <p:sp>
        <p:nvSpPr>
          <p:cNvPr id="6" name="Rounded Rectangle 11">
            <a:extLst>
              <a:ext uri="{FF2B5EF4-FFF2-40B4-BE49-F238E27FC236}">
                <a16:creationId xmlns:a16="http://schemas.microsoft.com/office/drawing/2014/main" id="{AE07329F-472F-106E-E951-D6586BAD4288}"/>
              </a:ext>
            </a:extLst>
          </p:cNvPr>
          <p:cNvSpPr/>
          <p:nvPr/>
        </p:nvSpPr>
        <p:spPr>
          <a:xfrm>
            <a:off x="4065427" y="1950098"/>
            <a:ext cx="1791988" cy="2358151"/>
          </a:xfrm>
          <a:prstGeom prst="roundRect">
            <a:avLst/>
          </a:prstGeom>
          <a:solidFill>
            <a:srgbClr val="00B0CA"/>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1200"/>
              </a:spcAft>
            </a:pPr>
            <a:r>
              <a:rPr lang="fi-FI" sz="1400" b="1" kern="1200">
                <a:solidFill>
                  <a:schemeClr val="tx1"/>
                </a:solidFill>
              </a:rPr>
              <a:t>Sosiaaliohjaaja</a:t>
            </a:r>
          </a:p>
          <a:p>
            <a:pPr>
              <a:spcAft>
                <a:spcPts val="1200"/>
              </a:spcAft>
            </a:pPr>
            <a:r>
              <a:rPr lang="fi-FI" sz="1300" i="1">
                <a:solidFill>
                  <a:schemeClr val="tx2"/>
                </a:solidFill>
                <a:cs typeface="Calibri Light"/>
              </a:rPr>
              <a:t>Selvittää mahdolliset asiakkuudet sosiaali-palveluissa ja tarvittaessa ohjaa niiden piiriin tai käynnistää palvelu-tarpeen arvion</a:t>
            </a:r>
            <a:endParaRPr lang="fi-FI" sz="1300" b="1" kern="1200">
              <a:solidFill>
                <a:schemeClr val="tx2"/>
              </a:solidFill>
            </a:endParaRPr>
          </a:p>
        </p:txBody>
      </p:sp>
      <p:sp>
        <p:nvSpPr>
          <p:cNvPr id="7" name="Rounded Rectangle 12">
            <a:extLst>
              <a:ext uri="{FF2B5EF4-FFF2-40B4-BE49-F238E27FC236}">
                <a16:creationId xmlns:a16="http://schemas.microsoft.com/office/drawing/2014/main" id="{EA8AE349-D98E-27BB-C4BA-F23A492B5700}"/>
              </a:ext>
            </a:extLst>
          </p:cNvPr>
          <p:cNvSpPr/>
          <p:nvPr/>
        </p:nvSpPr>
        <p:spPr>
          <a:xfrm>
            <a:off x="6090200" y="1950099"/>
            <a:ext cx="1791987" cy="2358150"/>
          </a:xfrm>
          <a:prstGeom prst="roundRect">
            <a:avLst/>
          </a:prstGeom>
          <a:solidFill>
            <a:srgbClr val="00B0CA"/>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1200"/>
              </a:spcAft>
            </a:pPr>
            <a:r>
              <a:rPr lang="fi-FI" sz="1400" b="1" kern="1200">
                <a:solidFill>
                  <a:schemeClr val="tx1"/>
                </a:solidFill>
              </a:rPr>
              <a:t>Mielenterveys- ja päihdepalvelut</a:t>
            </a:r>
          </a:p>
          <a:p>
            <a:pPr>
              <a:spcAft>
                <a:spcPts val="1200"/>
              </a:spcAft>
            </a:pPr>
            <a:r>
              <a:rPr lang="fi-FI" sz="1300" i="1">
                <a:solidFill>
                  <a:schemeClr val="tx2"/>
                </a:solidFill>
              </a:rPr>
              <a:t>Selvittää mahdollisen asiakkuuden ja/tai hoidontarpeen ja ohjaa ja kannustaa asiakasta oikeaan </a:t>
            </a:r>
            <a:r>
              <a:rPr lang="fi-FI" sz="1300" i="1" err="1">
                <a:solidFill>
                  <a:schemeClr val="tx2"/>
                </a:solidFill>
              </a:rPr>
              <a:t>MiePän</a:t>
            </a:r>
            <a:r>
              <a:rPr lang="fi-FI" sz="1300" i="1">
                <a:solidFill>
                  <a:schemeClr val="tx2"/>
                </a:solidFill>
              </a:rPr>
              <a:t> palveluun. </a:t>
            </a:r>
            <a:endParaRPr lang="fi-FI" sz="1300" i="1" kern="1200">
              <a:solidFill>
                <a:schemeClr val="tx2"/>
              </a:solidFill>
            </a:endParaRPr>
          </a:p>
        </p:txBody>
      </p:sp>
      <p:sp>
        <p:nvSpPr>
          <p:cNvPr id="9" name="Rounded Rectangle 14">
            <a:extLst>
              <a:ext uri="{FF2B5EF4-FFF2-40B4-BE49-F238E27FC236}">
                <a16:creationId xmlns:a16="http://schemas.microsoft.com/office/drawing/2014/main" id="{9C724E14-2577-CCAE-5861-CD1D1AFC9E68}"/>
              </a:ext>
            </a:extLst>
          </p:cNvPr>
          <p:cNvSpPr/>
          <p:nvPr/>
        </p:nvSpPr>
        <p:spPr>
          <a:xfrm>
            <a:off x="8114974" y="1950098"/>
            <a:ext cx="1791988" cy="2339101"/>
          </a:xfrm>
          <a:prstGeom prst="roundRect">
            <a:avLst/>
          </a:prstGeom>
          <a:solidFill>
            <a:srgbClr val="00B0CA"/>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lIns="36000" rIns="36000" rtlCol="0" anchor="t"/>
          <a:lstStyle/>
          <a:p>
            <a:pPr algn="ctr">
              <a:spcAft>
                <a:spcPts val="1200"/>
              </a:spcAft>
            </a:pPr>
            <a:r>
              <a:rPr lang="fi-FI" sz="1400" b="1" kern="1200">
                <a:solidFill>
                  <a:schemeClr val="tx1"/>
                </a:solidFill>
              </a:rPr>
              <a:t>Työttömien terveydenhoitaja</a:t>
            </a:r>
          </a:p>
          <a:p>
            <a:pPr>
              <a:spcAft>
                <a:spcPts val="1200"/>
              </a:spcAft>
            </a:pPr>
            <a:r>
              <a:rPr lang="fi-FI" sz="1300" i="1" kern="1200">
                <a:solidFill>
                  <a:schemeClr val="tx1"/>
                </a:solidFill>
              </a:rPr>
              <a:t>Selvittää asiakkaan tilannetta terveyden-huollon näkökulmasta ja ohjaa tarvittaviin terveydenhuollon palveluihin</a:t>
            </a:r>
            <a:endParaRPr lang="fi-FI" sz="1300" kern="1200">
              <a:solidFill>
                <a:schemeClr val="tx1"/>
              </a:solidFill>
            </a:endParaRPr>
          </a:p>
        </p:txBody>
      </p:sp>
      <p:sp>
        <p:nvSpPr>
          <p:cNvPr id="13" name="Rounded Rectangle 13">
            <a:extLst>
              <a:ext uri="{FF2B5EF4-FFF2-40B4-BE49-F238E27FC236}">
                <a16:creationId xmlns:a16="http://schemas.microsoft.com/office/drawing/2014/main" id="{494BA19C-3F57-6086-3716-A3791AF60378}"/>
              </a:ext>
            </a:extLst>
          </p:cNvPr>
          <p:cNvSpPr/>
          <p:nvPr/>
        </p:nvSpPr>
        <p:spPr>
          <a:xfrm>
            <a:off x="8114973" y="4535584"/>
            <a:ext cx="1791988" cy="1594627"/>
          </a:xfrm>
          <a:prstGeom prst="roundRect">
            <a:avLst/>
          </a:prstGeom>
          <a:solidFill>
            <a:srgbClr val="00B0CA"/>
          </a:solidFill>
          <a:ln w="317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lIns="72000" rIns="72000" rtlCol="0" anchor="t"/>
          <a:lstStyle/>
          <a:p>
            <a:pPr>
              <a:spcAft>
                <a:spcPts val="1200"/>
              </a:spcAft>
            </a:pPr>
            <a:r>
              <a:rPr lang="fi-FI" sz="1300" i="1">
                <a:solidFill>
                  <a:schemeClr val="tx2"/>
                </a:solidFill>
              </a:rPr>
              <a:t>Tekee koonnin asiakkaan terveydentilasta ja kirjaa tiimissä sovitun jatkosuunnitelman, jotka asiakas voi lukea </a:t>
            </a:r>
            <a:r>
              <a:rPr lang="fi-FI" sz="1300" i="1" err="1">
                <a:solidFill>
                  <a:schemeClr val="tx2"/>
                </a:solidFill>
              </a:rPr>
              <a:t>OmaKannasta</a:t>
            </a:r>
            <a:endParaRPr lang="fi-FI" sz="1300" i="1">
              <a:solidFill>
                <a:schemeClr val="tx2"/>
              </a:solidFill>
            </a:endParaRPr>
          </a:p>
        </p:txBody>
      </p:sp>
      <p:sp>
        <p:nvSpPr>
          <p:cNvPr id="14" name="Rounded Rectangle 3">
            <a:extLst>
              <a:ext uri="{FF2B5EF4-FFF2-40B4-BE49-F238E27FC236}">
                <a16:creationId xmlns:a16="http://schemas.microsoft.com/office/drawing/2014/main" id="{6B0A00BF-2E78-950E-717B-83469EC33630}"/>
              </a:ext>
            </a:extLst>
          </p:cNvPr>
          <p:cNvSpPr/>
          <p:nvPr/>
        </p:nvSpPr>
        <p:spPr>
          <a:xfrm>
            <a:off x="10149881" y="1950098"/>
            <a:ext cx="1791987" cy="2339102"/>
          </a:xfrm>
          <a:prstGeom prst="roundRect">
            <a:avLst/>
          </a:prstGeom>
          <a:solidFill>
            <a:srgbClr val="50C985"/>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lIns="36000" rIns="36000" rtlCol="0" anchor="t"/>
          <a:lstStyle/>
          <a:p>
            <a:pPr algn="ctr">
              <a:spcAft>
                <a:spcPts val="1200"/>
              </a:spcAft>
            </a:pPr>
            <a:r>
              <a:rPr lang="fi-FI" sz="1400" b="1">
                <a:solidFill>
                  <a:schemeClr val="tx1"/>
                </a:solidFill>
              </a:rPr>
              <a:t>Työkyky-koordinaattori</a:t>
            </a:r>
          </a:p>
          <a:p>
            <a:pPr>
              <a:spcAft>
                <a:spcPts val="1200"/>
              </a:spcAft>
            </a:pPr>
            <a:r>
              <a:rPr lang="fi-FI" sz="1300" i="1">
                <a:solidFill>
                  <a:schemeClr val="tx1"/>
                </a:solidFill>
              </a:rPr>
              <a:t>Osallistuu asiakkaan tilanteen selvittämiseen ja </a:t>
            </a:r>
            <a:r>
              <a:rPr lang="fi-FI" sz="1300" i="1" err="1">
                <a:solidFill>
                  <a:schemeClr val="tx1"/>
                </a:solidFill>
              </a:rPr>
              <a:t>jatkopoluttamiseen</a:t>
            </a:r>
            <a:endParaRPr lang="fi-FI" sz="1300" i="1">
              <a:solidFill>
                <a:schemeClr val="tx1"/>
              </a:solidFill>
            </a:endParaRPr>
          </a:p>
          <a:p>
            <a:pPr algn="ctr">
              <a:spcAft>
                <a:spcPts val="1200"/>
              </a:spcAft>
            </a:pPr>
            <a:endParaRPr lang="fi-FI" sz="1100" b="1">
              <a:solidFill>
                <a:schemeClr val="tx1"/>
              </a:solidFill>
            </a:endParaRPr>
          </a:p>
        </p:txBody>
      </p:sp>
      <p:sp>
        <p:nvSpPr>
          <p:cNvPr id="15" name="Suorakulmio: Pyöristetyt kulmat 14">
            <a:extLst>
              <a:ext uri="{FF2B5EF4-FFF2-40B4-BE49-F238E27FC236}">
                <a16:creationId xmlns:a16="http://schemas.microsoft.com/office/drawing/2014/main" id="{C161C532-4C16-0F3F-9426-C6E368AA8A15}"/>
              </a:ext>
            </a:extLst>
          </p:cNvPr>
          <p:cNvSpPr/>
          <p:nvPr/>
        </p:nvSpPr>
        <p:spPr>
          <a:xfrm>
            <a:off x="2115362" y="4535585"/>
            <a:ext cx="1791988" cy="1594626"/>
          </a:xfrm>
          <a:prstGeom prst="roundRect">
            <a:avLst/>
          </a:prstGeom>
          <a:solidFill>
            <a:srgbClr val="50C985"/>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200"/>
              </a:spcAft>
            </a:pPr>
            <a:r>
              <a:rPr lang="fi-FI" sz="1300" i="1">
                <a:solidFill>
                  <a:schemeClr val="tx2"/>
                </a:solidFill>
              </a:rPr>
              <a:t>Toimii tiimin koollekutsujana ja ylläpitää tilastointia asiakkaista</a:t>
            </a:r>
          </a:p>
        </p:txBody>
      </p:sp>
    </p:spTree>
    <p:extLst>
      <p:ext uri="{BB962C8B-B14F-4D97-AF65-F5344CB8AC3E}">
        <p14:creationId xmlns:p14="http://schemas.microsoft.com/office/powerpoint/2010/main" val="72302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0C985">
            <a:alpha val="44000"/>
          </a:srgbClr>
        </a:solidFill>
        <a:effectLst/>
      </p:bgPr>
    </p:bg>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91A966E3-5D4D-56D7-1E8C-34CCE4CCB868}"/>
              </a:ext>
            </a:extLst>
          </p:cNvPr>
          <p:cNvSpPr/>
          <p:nvPr/>
        </p:nvSpPr>
        <p:spPr>
          <a:xfrm>
            <a:off x="1043709" y="1976582"/>
            <a:ext cx="8654473" cy="361141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Bef>
                <a:spcPts val="1200"/>
              </a:spcBef>
              <a:buClr>
                <a:srgbClr val="50C985"/>
              </a:buClr>
              <a:buFont typeface="Arial" panose="020B0604020202020204" pitchFamily="34" charset="0"/>
              <a:buChar char="•"/>
            </a:pPr>
            <a:r>
              <a:rPr lang="fi-FI">
                <a:solidFill>
                  <a:schemeClr val="tx2"/>
                </a:solidFill>
              </a:rPr>
              <a:t>Koollekutsujan tehtävänä on kutsua asiakas ja tarvittavat verkoston jäsenet mukaan työkyvyn tuen tiimiin.</a:t>
            </a:r>
          </a:p>
          <a:p>
            <a:pPr marL="285750" indent="-285750">
              <a:spcBef>
                <a:spcPts val="1200"/>
              </a:spcBef>
              <a:buClr>
                <a:srgbClr val="50C985"/>
              </a:buClr>
              <a:buFont typeface="Arial" panose="020B0604020202020204" pitchFamily="34" charset="0"/>
              <a:buChar char="•"/>
            </a:pPr>
            <a:r>
              <a:rPr lang="fi-FI">
                <a:solidFill>
                  <a:schemeClr val="tx2"/>
                </a:solidFill>
              </a:rPr>
              <a:t>Lähete-/suostumuslomakkeessa on koollekutsujaa varten paikkakuntakohtaisesti yhteystiedot, minne lomake lähetetään. </a:t>
            </a:r>
          </a:p>
          <a:p>
            <a:pPr marL="285750" indent="-285750">
              <a:spcBef>
                <a:spcPts val="1200"/>
              </a:spcBef>
              <a:buClr>
                <a:srgbClr val="50C985"/>
              </a:buClr>
              <a:buFont typeface="Arial" panose="020B0604020202020204" pitchFamily="34" charset="0"/>
              <a:buChar char="•"/>
            </a:pPr>
            <a:r>
              <a:rPr lang="fi-FI">
                <a:solidFill>
                  <a:schemeClr val="tx2"/>
                </a:solidFill>
              </a:rPr>
              <a:t>Koollekutsujana toimii kaikissa tiimeissä työllisyysalueen edustaja</a:t>
            </a:r>
          </a:p>
        </p:txBody>
      </p:sp>
      <p:sp>
        <p:nvSpPr>
          <p:cNvPr id="11" name="Tekstiruutu 10">
            <a:extLst>
              <a:ext uri="{FF2B5EF4-FFF2-40B4-BE49-F238E27FC236}">
                <a16:creationId xmlns:a16="http://schemas.microsoft.com/office/drawing/2014/main" id="{EFCAF00C-418D-0D87-1477-F3ADC07DAF52}"/>
              </a:ext>
            </a:extLst>
          </p:cNvPr>
          <p:cNvSpPr txBox="1"/>
          <p:nvPr/>
        </p:nvSpPr>
        <p:spPr>
          <a:xfrm>
            <a:off x="1043708" y="506396"/>
            <a:ext cx="9471892" cy="923330"/>
          </a:xfrm>
          <a:prstGeom prst="rect">
            <a:avLst/>
          </a:prstGeom>
          <a:noFill/>
        </p:spPr>
        <p:txBody>
          <a:bodyPr wrap="square">
            <a:spAutoFit/>
          </a:bodyPr>
          <a:lstStyle/>
          <a:p>
            <a:r>
              <a:rPr lang="fi-FI" sz="5400" b="1">
                <a:solidFill>
                  <a:schemeClr val="tx2"/>
                </a:solidFill>
                <a:latin typeface="Calibri" panose="020F0502020204030204" pitchFamily="34" charset="0"/>
                <a:ea typeface="+mj-ea"/>
                <a:cs typeface="Calibri" panose="020F0502020204030204" pitchFamily="34" charset="0"/>
              </a:rPr>
              <a:t>Koollekutsuja</a:t>
            </a:r>
          </a:p>
        </p:txBody>
      </p:sp>
    </p:spTree>
    <p:extLst>
      <p:ext uri="{BB962C8B-B14F-4D97-AF65-F5344CB8AC3E}">
        <p14:creationId xmlns:p14="http://schemas.microsoft.com/office/powerpoint/2010/main" val="113137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C82F">
            <a:alpha val="44000"/>
          </a:srgbClr>
        </a:solidFill>
        <a:effectLst/>
      </p:bgPr>
    </p:bg>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91A966E3-5D4D-56D7-1E8C-34CCE4CCB868}"/>
              </a:ext>
            </a:extLst>
          </p:cNvPr>
          <p:cNvSpPr/>
          <p:nvPr/>
        </p:nvSpPr>
        <p:spPr>
          <a:xfrm>
            <a:off x="1043709" y="1976582"/>
            <a:ext cx="8654473" cy="361141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Bef>
                <a:spcPts val="1200"/>
              </a:spcBef>
              <a:buClr>
                <a:srgbClr val="FFC000"/>
              </a:buClr>
              <a:buFont typeface="Arial" panose="020B0604020202020204" pitchFamily="34" charset="0"/>
              <a:buChar char="•"/>
            </a:pPr>
            <a:r>
              <a:rPr lang="fi-FI">
                <a:solidFill>
                  <a:schemeClr val="tx2"/>
                </a:solidFill>
              </a:rPr>
              <a:t>Selvittää asiakkaalle sopivia työ- ja toimintakykyä edistäviä Kelan kuntoutuspalveluja</a:t>
            </a:r>
          </a:p>
          <a:p>
            <a:pPr marL="285750" indent="-285750">
              <a:spcBef>
                <a:spcPts val="1200"/>
              </a:spcBef>
              <a:buClr>
                <a:srgbClr val="FFC000"/>
              </a:buClr>
              <a:buFont typeface="Arial" panose="020B0604020202020204" pitchFamily="34" charset="0"/>
              <a:buChar char="•"/>
            </a:pPr>
            <a:r>
              <a:rPr lang="fi-FI">
                <a:solidFill>
                  <a:schemeClr val="tx2"/>
                </a:solidFill>
              </a:rPr>
              <a:t>Tarjoaa ja järjestää  Kelan työ- ja toimintakykyyn liittyviä etuuksia</a:t>
            </a:r>
          </a:p>
          <a:p>
            <a:pPr marL="285750" indent="-285750">
              <a:spcBef>
                <a:spcPts val="1200"/>
              </a:spcBef>
              <a:buClr>
                <a:srgbClr val="FFC000"/>
              </a:buClr>
              <a:buFont typeface="Arial" panose="020B0604020202020204" pitchFamily="34" charset="0"/>
              <a:buChar char="•"/>
            </a:pPr>
            <a:r>
              <a:rPr lang="fi-FI">
                <a:solidFill>
                  <a:schemeClr val="tx2"/>
                </a:solidFill>
              </a:rPr>
              <a:t>Antaa tarvittaessa muuta Kelan etuuksia koskevaa neuvontaa </a:t>
            </a:r>
          </a:p>
          <a:p>
            <a:pPr marL="285750" indent="-285750">
              <a:spcBef>
                <a:spcPts val="1200"/>
              </a:spcBef>
              <a:buClr>
                <a:srgbClr val="FFC000"/>
              </a:buClr>
              <a:buFont typeface="Arial" panose="020B0604020202020204" pitchFamily="34" charset="0"/>
              <a:buChar char="•"/>
            </a:pPr>
            <a:r>
              <a:rPr lang="fi-FI">
                <a:solidFill>
                  <a:schemeClr val="tx2"/>
                </a:solidFill>
              </a:rPr>
              <a:t>Seuraa tiimissä sovitun kuntoutusprosessin etenemistä Kelassa tapaamisen jälkeen</a:t>
            </a:r>
          </a:p>
        </p:txBody>
      </p:sp>
      <p:sp>
        <p:nvSpPr>
          <p:cNvPr id="11" name="Tekstiruutu 10">
            <a:extLst>
              <a:ext uri="{FF2B5EF4-FFF2-40B4-BE49-F238E27FC236}">
                <a16:creationId xmlns:a16="http://schemas.microsoft.com/office/drawing/2014/main" id="{EFCAF00C-418D-0D87-1477-F3ADC07DAF52}"/>
              </a:ext>
            </a:extLst>
          </p:cNvPr>
          <p:cNvSpPr txBox="1"/>
          <p:nvPr/>
        </p:nvSpPr>
        <p:spPr>
          <a:xfrm>
            <a:off x="1043708" y="506396"/>
            <a:ext cx="9471892" cy="923330"/>
          </a:xfrm>
          <a:prstGeom prst="rect">
            <a:avLst/>
          </a:prstGeom>
          <a:noFill/>
        </p:spPr>
        <p:txBody>
          <a:bodyPr wrap="square">
            <a:spAutoFit/>
          </a:bodyPr>
          <a:lstStyle/>
          <a:p>
            <a:r>
              <a:rPr lang="fi-FI" sz="5400" b="1">
                <a:solidFill>
                  <a:schemeClr val="tx2"/>
                </a:solidFill>
                <a:latin typeface="Calibri" panose="020F0502020204030204" pitchFamily="34" charset="0"/>
                <a:ea typeface="+mj-ea"/>
                <a:cs typeface="Calibri" panose="020F0502020204030204" pitchFamily="34" charset="0"/>
              </a:rPr>
              <a:t>Kelan työkykyneuvoja</a:t>
            </a:r>
          </a:p>
        </p:txBody>
      </p:sp>
    </p:spTree>
    <p:extLst>
      <p:ext uri="{BB962C8B-B14F-4D97-AF65-F5344CB8AC3E}">
        <p14:creationId xmlns:p14="http://schemas.microsoft.com/office/powerpoint/2010/main" val="63500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0C985">
            <a:alpha val="44000"/>
          </a:srgbClr>
        </a:solidFill>
        <a:effectLst/>
      </p:bgPr>
    </p:bg>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91A966E3-5D4D-56D7-1E8C-34CCE4CCB868}"/>
              </a:ext>
            </a:extLst>
          </p:cNvPr>
          <p:cNvSpPr/>
          <p:nvPr/>
        </p:nvSpPr>
        <p:spPr>
          <a:xfrm>
            <a:off x="1043709" y="1976582"/>
            <a:ext cx="8654473" cy="361141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Bef>
                <a:spcPts val="1200"/>
              </a:spcBef>
              <a:spcAft>
                <a:spcPts val="1200"/>
              </a:spcAft>
              <a:buClr>
                <a:srgbClr val="50C985"/>
              </a:buClr>
              <a:buFont typeface="Arial" panose="020B0604020202020204" pitchFamily="34" charset="0"/>
              <a:buChar char="•"/>
            </a:pPr>
            <a:r>
              <a:rPr lang="fi-FI">
                <a:solidFill>
                  <a:schemeClr val="tx2"/>
                </a:solidFill>
              </a:rPr>
              <a:t>Selvittää asiakkaan työ- ja koulutushistorian</a:t>
            </a:r>
          </a:p>
          <a:p>
            <a:pPr marL="285750" indent="-285750">
              <a:spcBef>
                <a:spcPts val="1200"/>
              </a:spcBef>
              <a:buClr>
                <a:srgbClr val="50C985"/>
              </a:buClr>
              <a:buFont typeface="Arial" panose="020B0604020202020204" pitchFamily="34" charset="0"/>
              <a:buChar char="•"/>
            </a:pPr>
            <a:r>
              <a:rPr lang="fi-FI">
                <a:solidFill>
                  <a:schemeClr val="tx2"/>
                </a:solidFill>
              </a:rPr>
              <a:t>Tuo tiimiin tiedon asiakkaan osallistumisista työllistymistä edistäviin palveluihin ja mahdolliset palautteet, keskeytykset, onnistumiset, motivaatio </a:t>
            </a:r>
          </a:p>
          <a:p>
            <a:pPr marL="285750" indent="-285750">
              <a:spcBef>
                <a:spcPts val="1200"/>
              </a:spcBef>
              <a:spcAft>
                <a:spcPts val="1200"/>
              </a:spcAft>
              <a:buClr>
                <a:srgbClr val="50C985"/>
              </a:buClr>
              <a:buFont typeface="Arial" panose="020B0604020202020204" pitchFamily="34" charset="0"/>
              <a:buChar char="•"/>
            </a:pPr>
            <a:r>
              <a:rPr lang="fi-FI">
                <a:solidFill>
                  <a:schemeClr val="tx2"/>
                </a:solidFill>
              </a:rPr>
              <a:t>Ottaa kantaa asiakkaan työnhakuvalmiuksiin </a:t>
            </a:r>
          </a:p>
          <a:p>
            <a:pPr marL="285750" indent="-285750">
              <a:spcBef>
                <a:spcPts val="1200"/>
              </a:spcBef>
              <a:spcAft>
                <a:spcPts val="1200"/>
              </a:spcAft>
              <a:buClr>
                <a:srgbClr val="50C985"/>
              </a:buClr>
              <a:buFont typeface="Arial" panose="020B0604020202020204" pitchFamily="34" charset="0"/>
              <a:buChar char="•"/>
            </a:pPr>
            <a:r>
              <a:rPr lang="fi-FI">
                <a:solidFill>
                  <a:schemeClr val="tx2"/>
                </a:solidFill>
              </a:rPr>
              <a:t>Informoi asiakasta työllisyyspalveluiden mahdollisuuksista ja ohjaa niihin tarvittaessa</a:t>
            </a:r>
            <a:endParaRPr lang="en-FI">
              <a:solidFill>
                <a:schemeClr val="tx2"/>
              </a:solidFill>
            </a:endParaRPr>
          </a:p>
        </p:txBody>
      </p:sp>
      <p:sp>
        <p:nvSpPr>
          <p:cNvPr id="11" name="Tekstiruutu 10">
            <a:extLst>
              <a:ext uri="{FF2B5EF4-FFF2-40B4-BE49-F238E27FC236}">
                <a16:creationId xmlns:a16="http://schemas.microsoft.com/office/drawing/2014/main" id="{EFCAF00C-418D-0D87-1477-F3ADC07DAF52}"/>
              </a:ext>
            </a:extLst>
          </p:cNvPr>
          <p:cNvSpPr txBox="1"/>
          <p:nvPr/>
        </p:nvSpPr>
        <p:spPr>
          <a:xfrm>
            <a:off x="1043707" y="506396"/>
            <a:ext cx="10621820" cy="923330"/>
          </a:xfrm>
          <a:prstGeom prst="rect">
            <a:avLst/>
          </a:prstGeom>
          <a:noFill/>
        </p:spPr>
        <p:txBody>
          <a:bodyPr wrap="square">
            <a:spAutoFit/>
          </a:bodyPr>
          <a:lstStyle/>
          <a:p>
            <a:r>
              <a:rPr lang="fi-FI" sz="5400" b="1">
                <a:solidFill>
                  <a:schemeClr val="tx2"/>
                </a:solidFill>
                <a:latin typeface="Calibri" panose="020F0502020204030204" pitchFamily="34" charset="0"/>
                <a:ea typeface="+mj-ea"/>
                <a:cs typeface="Calibri" panose="020F0502020204030204" pitchFamily="34" charset="0"/>
              </a:rPr>
              <a:t>Työllisyyspalvelujen asiakasvastaava</a:t>
            </a:r>
          </a:p>
        </p:txBody>
      </p:sp>
    </p:spTree>
    <p:extLst>
      <p:ext uri="{BB962C8B-B14F-4D97-AF65-F5344CB8AC3E}">
        <p14:creationId xmlns:p14="http://schemas.microsoft.com/office/powerpoint/2010/main" val="142588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CA">
            <a:alpha val="44000"/>
          </a:srgbClr>
        </a:solidFill>
        <a:effectLst/>
      </p:bgPr>
    </p:bg>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91A966E3-5D4D-56D7-1E8C-34CCE4CCB868}"/>
              </a:ext>
            </a:extLst>
          </p:cNvPr>
          <p:cNvSpPr/>
          <p:nvPr/>
        </p:nvSpPr>
        <p:spPr>
          <a:xfrm>
            <a:off x="1043709" y="1976582"/>
            <a:ext cx="8645236" cy="361141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a:spcBef>
                <a:spcPts val="1200"/>
              </a:spcBef>
              <a:buClr>
                <a:srgbClr val="00B0CA"/>
              </a:buClr>
              <a:buSzPct val="100000"/>
              <a:buFont typeface="Arial" panose="020B0604020202020204" pitchFamily="34" charset="0"/>
              <a:buChar char="•"/>
              <a:tabLst>
                <a:tab pos="457200" algn="l"/>
              </a:tabLst>
            </a:pPr>
            <a:r>
              <a:rPr lang="fi-FI">
                <a:solidFill>
                  <a:schemeClr val="tx2"/>
                </a:solidFill>
              </a:rPr>
              <a:t>Selvittää tämänhetkiset asiakkuudet sosiaalipalveluissa</a:t>
            </a:r>
          </a:p>
          <a:p>
            <a:pPr marL="285750" lvl="0" indent="-285750">
              <a:spcBef>
                <a:spcPts val="1200"/>
              </a:spcBef>
              <a:buClr>
                <a:srgbClr val="00B0CA"/>
              </a:buClr>
              <a:buSzPct val="100000"/>
              <a:buFont typeface="Arial" panose="020B0604020202020204" pitchFamily="34" charset="0"/>
              <a:buChar char="•"/>
              <a:tabLst>
                <a:tab pos="457200" algn="l"/>
              </a:tabLst>
            </a:pPr>
            <a:r>
              <a:rPr lang="fi-FI">
                <a:solidFill>
                  <a:schemeClr val="tx2"/>
                </a:solidFill>
              </a:rPr>
              <a:t>Jos asiakas ei ole sosiaalipalvelujen asiakkuudessa ja hänellä on tuen tarvetta arjen sujumisessa (esim. asuminen, talousasiat, toimintakyky, ihmissuhteet), tarvittaessa käynnistää palvelutarpeen arvioinnin tai ohjaa työikäisten palveluiden aluetyöhön</a:t>
            </a:r>
          </a:p>
          <a:p>
            <a:pPr marL="285750" lvl="0" indent="-285750">
              <a:spcBef>
                <a:spcPts val="1200"/>
              </a:spcBef>
              <a:buClr>
                <a:srgbClr val="00B0CA"/>
              </a:buClr>
              <a:buSzPct val="100000"/>
              <a:buFont typeface="Arial" panose="020B0604020202020204" pitchFamily="34" charset="0"/>
              <a:buChar char="•"/>
              <a:tabLst>
                <a:tab pos="457200" algn="l"/>
              </a:tabLst>
            </a:pPr>
            <a:r>
              <a:rPr lang="fi-FI">
                <a:solidFill>
                  <a:schemeClr val="tx2"/>
                </a:solidFill>
              </a:rPr>
              <a:t>Kertoo asiakkaalle tarjolla olevista työikäisille suunnatuista sosiaalipalveluista (mukaan lukien kolmannen sektorin palvelut) ja ohjaa niihin tarvittaessa</a:t>
            </a:r>
          </a:p>
          <a:p>
            <a:pPr marL="285750" lvl="0" indent="-285750">
              <a:spcBef>
                <a:spcPts val="1200"/>
              </a:spcBef>
              <a:buClr>
                <a:srgbClr val="00B0CA"/>
              </a:buClr>
              <a:buSzPct val="100000"/>
              <a:buFont typeface="Arial" panose="020B0604020202020204" pitchFamily="34" charset="0"/>
              <a:buChar char="•"/>
              <a:tabLst>
                <a:tab pos="457200" algn="l"/>
              </a:tabLst>
            </a:pPr>
            <a:r>
              <a:rPr lang="fi-FI">
                <a:solidFill>
                  <a:schemeClr val="tx2"/>
                </a:solidFill>
              </a:rPr>
              <a:t>Tarvittaessa kertoo asiakkaalle myös muista sosiaalipalveluista (vammaispalvelut, lapsiperhepalvelut, lastensuojelu), vie asiakkaan asian tiedoksi tai ohjaa asiakasta hakeutumaan niiden piiriin</a:t>
            </a:r>
          </a:p>
        </p:txBody>
      </p:sp>
      <p:sp>
        <p:nvSpPr>
          <p:cNvPr id="11" name="Tekstiruutu 10">
            <a:extLst>
              <a:ext uri="{FF2B5EF4-FFF2-40B4-BE49-F238E27FC236}">
                <a16:creationId xmlns:a16="http://schemas.microsoft.com/office/drawing/2014/main" id="{EFCAF00C-418D-0D87-1477-F3ADC07DAF52}"/>
              </a:ext>
            </a:extLst>
          </p:cNvPr>
          <p:cNvSpPr txBox="1"/>
          <p:nvPr/>
        </p:nvSpPr>
        <p:spPr>
          <a:xfrm>
            <a:off x="1043708" y="506396"/>
            <a:ext cx="9471892" cy="923330"/>
          </a:xfrm>
          <a:prstGeom prst="rect">
            <a:avLst/>
          </a:prstGeom>
          <a:noFill/>
        </p:spPr>
        <p:txBody>
          <a:bodyPr wrap="square">
            <a:spAutoFit/>
          </a:bodyPr>
          <a:lstStyle/>
          <a:p>
            <a:r>
              <a:rPr lang="fi-FI" sz="5400" b="1">
                <a:solidFill>
                  <a:schemeClr val="tx2"/>
                </a:solidFill>
                <a:latin typeface="Calibri" panose="020F0502020204030204" pitchFamily="34" charset="0"/>
                <a:ea typeface="+mj-ea"/>
                <a:cs typeface="Calibri" panose="020F0502020204030204" pitchFamily="34" charset="0"/>
              </a:rPr>
              <a:t>Sosiaaliohjaaja</a:t>
            </a:r>
          </a:p>
        </p:txBody>
      </p:sp>
    </p:spTree>
    <p:extLst>
      <p:ext uri="{BB962C8B-B14F-4D97-AF65-F5344CB8AC3E}">
        <p14:creationId xmlns:p14="http://schemas.microsoft.com/office/powerpoint/2010/main" val="208453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CA">
            <a:alpha val="44000"/>
          </a:srgbClr>
        </a:solidFill>
        <a:effectLst/>
      </p:bgPr>
    </p:bg>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91A966E3-5D4D-56D7-1E8C-34CCE4CCB868}"/>
              </a:ext>
            </a:extLst>
          </p:cNvPr>
          <p:cNvSpPr/>
          <p:nvPr/>
        </p:nvSpPr>
        <p:spPr>
          <a:xfrm>
            <a:off x="1043709" y="1976582"/>
            <a:ext cx="8645236" cy="361141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8000" indent="-285750">
              <a:spcBef>
                <a:spcPts val="1200"/>
              </a:spcBef>
              <a:buClr>
                <a:srgbClr val="00B0CA"/>
              </a:buClr>
              <a:buFont typeface="Arial" panose="020B0604020202020204" pitchFamily="34" charset="0"/>
              <a:buChar char="•"/>
            </a:pPr>
            <a:r>
              <a:rPr lang="fi-FI">
                <a:solidFill>
                  <a:schemeClr val="tx2"/>
                </a:solidFill>
              </a:rPr>
              <a:t>Suosittelee ennaltaehkäiseviä toimintatapoja asiakkaan hyvinvoinnin tukemiseksi</a:t>
            </a:r>
          </a:p>
          <a:p>
            <a:pPr marL="288000" indent="-285750">
              <a:spcBef>
                <a:spcPts val="1200"/>
              </a:spcBef>
              <a:buClr>
                <a:srgbClr val="00B0CA"/>
              </a:buClr>
              <a:buSzPct val="100000"/>
              <a:buFont typeface="Arial" panose="020B0604020202020204" pitchFamily="34" charset="0"/>
              <a:buChar char="•"/>
              <a:tabLst>
                <a:tab pos="457200" algn="l"/>
              </a:tabLst>
            </a:pPr>
            <a:r>
              <a:rPr lang="fi-FI">
                <a:solidFill>
                  <a:schemeClr val="tx2"/>
                </a:solidFill>
              </a:rPr>
              <a:t>Arvioi asiakkaan tilannetta aktiivisesti ja osallistuu riskitekijöiden tunnistamiseen, sekä suunnittelee varhaisia interventioita </a:t>
            </a:r>
          </a:p>
          <a:p>
            <a:pPr marL="288000" indent="-285750">
              <a:spcBef>
                <a:spcPts val="1200"/>
              </a:spcBef>
              <a:buClr>
                <a:srgbClr val="00B0CA"/>
              </a:buClr>
              <a:buSzPct val="100000"/>
              <a:buFont typeface="Arial" panose="020B0604020202020204" pitchFamily="34" charset="0"/>
              <a:buChar char="•"/>
              <a:tabLst>
                <a:tab pos="457200" algn="l"/>
              </a:tabLst>
            </a:pPr>
            <a:r>
              <a:rPr lang="fi-FI">
                <a:solidFill>
                  <a:schemeClr val="tx2"/>
                </a:solidFill>
              </a:rPr>
              <a:t>Kannustaa asiakasta osallistumaan aktiivisesti näihin suositeltuihin toimintoihin ja vahvistaa asiakasta löytämään sopivia keinoja omassa kuntoutumisessaan  </a:t>
            </a:r>
          </a:p>
          <a:p>
            <a:pPr marL="288000" indent="-285750">
              <a:spcBef>
                <a:spcPts val="1200"/>
              </a:spcBef>
              <a:buClr>
                <a:srgbClr val="00B0CA"/>
              </a:buClr>
              <a:buSzPct val="100000"/>
              <a:buFont typeface="Arial" panose="020B0604020202020204" pitchFamily="34" charset="0"/>
              <a:buChar char="•"/>
              <a:tabLst>
                <a:tab pos="457200" algn="l"/>
              </a:tabLst>
            </a:pPr>
            <a:r>
              <a:rPr lang="fi-FI">
                <a:solidFill>
                  <a:schemeClr val="tx2"/>
                </a:solidFill>
              </a:rPr>
              <a:t>Motivoi ja osallistuttaa asiakasta päätöksenteossa ja tukee häntä </a:t>
            </a:r>
            <a:r>
              <a:rPr lang="fi-FI" sz="1800" kern="1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mielipiteensä ilmaisemisessa</a:t>
            </a:r>
          </a:p>
          <a:p>
            <a:pPr marL="288000" indent="-285750">
              <a:spcBef>
                <a:spcPts val="1200"/>
              </a:spcBef>
              <a:buClr>
                <a:srgbClr val="00B0CA"/>
              </a:buClr>
              <a:buFont typeface="Arial" panose="020B0604020202020204" pitchFamily="34" charset="0"/>
              <a:buChar char="•"/>
            </a:pPr>
            <a:r>
              <a:rPr lang="fi-FI">
                <a:solidFill>
                  <a:schemeClr val="tx2"/>
                </a:solidFill>
              </a:rPr>
              <a:t>Kertoo asiakkaalle </a:t>
            </a:r>
            <a:r>
              <a:rPr lang="fi-FI" err="1">
                <a:solidFill>
                  <a:schemeClr val="tx2"/>
                </a:solidFill>
              </a:rPr>
              <a:t>Miepän</a:t>
            </a:r>
            <a:r>
              <a:rPr lang="fi-FI">
                <a:solidFill>
                  <a:schemeClr val="tx2"/>
                </a:solidFill>
              </a:rPr>
              <a:t> palveluista, varmistaa, että asiakas saa tarvitsemansa palvelut ja ohjaa asiakasta niiden pariin. </a:t>
            </a:r>
          </a:p>
        </p:txBody>
      </p:sp>
      <p:sp>
        <p:nvSpPr>
          <p:cNvPr id="11" name="Tekstiruutu 10">
            <a:extLst>
              <a:ext uri="{FF2B5EF4-FFF2-40B4-BE49-F238E27FC236}">
                <a16:creationId xmlns:a16="http://schemas.microsoft.com/office/drawing/2014/main" id="{EFCAF00C-418D-0D87-1477-F3ADC07DAF52}"/>
              </a:ext>
            </a:extLst>
          </p:cNvPr>
          <p:cNvSpPr txBox="1"/>
          <p:nvPr/>
        </p:nvSpPr>
        <p:spPr>
          <a:xfrm>
            <a:off x="1043708" y="506396"/>
            <a:ext cx="9471892" cy="923330"/>
          </a:xfrm>
          <a:prstGeom prst="rect">
            <a:avLst/>
          </a:prstGeom>
          <a:noFill/>
        </p:spPr>
        <p:txBody>
          <a:bodyPr wrap="square">
            <a:spAutoFit/>
          </a:bodyPr>
          <a:lstStyle/>
          <a:p>
            <a:r>
              <a:rPr lang="fi-FI" sz="5400" b="1" err="1">
                <a:solidFill>
                  <a:schemeClr val="tx2"/>
                </a:solidFill>
                <a:latin typeface="Calibri" panose="020F0502020204030204" pitchFamily="34" charset="0"/>
                <a:ea typeface="+mj-ea"/>
                <a:cs typeface="Calibri" panose="020F0502020204030204" pitchFamily="34" charset="0"/>
              </a:rPr>
              <a:t>Miepä</a:t>
            </a:r>
            <a:r>
              <a:rPr lang="fi-FI" sz="5400" b="1">
                <a:solidFill>
                  <a:schemeClr val="tx2"/>
                </a:solidFill>
                <a:latin typeface="Calibri" panose="020F0502020204030204" pitchFamily="34" charset="0"/>
                <a:ea typeface="+mj-ea"/>
                <a:cs typeface="Calibri" panose="020F0502020204030204" pitchFamily="34" charset="0"/>
              </a:rPr>
              <a:t>-hoitaja</a:t>
            </a:r>
          </a:p>
        </p:txBody>
      </p:sp>
    </p:spTree>
    <p:extLst>
      <p:ext uri="{BB962C8B-B14F-4D97-AF65-F5344CB8AC3E}">
        <p14:creationId xmlns:p14="http://schemas.microsoft.com/office/powerpoint/2010/main" val="226169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CA">
            <a:alpha val="44000"/>
          </a:srgbClr>
        </a:solidFill>
        <a:effectLst/>
      </p:bgPr>
    </p:bg>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91A966E3-5D4D-56D7-1E8C-34CCE4CCB868}"/>
              </a:ext>
            </a:extLst>
          </p:cNvPr>
          <p:cNvSpPr/>
          <p:nvPr/>
        </p:nvSpPr>
        <p:spPr>
          <a:xfrm>
            <a:off x="1043709" y="1976582"/>
            <a:ext cx="8645236" cy="361141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8000" indent="-285750">
              <a:spcBef>
                <a:spcPts val="1200"/>
              </a:spcBef>
              <a:buClr>
                <a:srgbClr val="00B0CA"/>
              </a:buClr>
              <a:buFont typeface="Arial" panose="020B0604020202020204" pitchFamily="34" charset="0"/>
              <a:buChar char="•"/>
            </a:pPr>
            <a:r>
              <a:rPr lang="fi-FI">
                <a:solidFill>
                  <a:schemeClr val="tx2"/>
                </a:solidFill>
              </a:rPr>
              <a:t>Selvittää asiakkaan terveydentilaa ja työ- ja toimintakykyyn liittyviä hoito-, tutkimus- ja kuntoutustoimenpiteitä terveydenhuollossa</a:t>
            </a:r>
          </a:p>
          <a:p>
            <a:pPr marL="288000" indent="-285750">
              <a:spcBef>
                <a:spcPts val="1200"/>
              </a:spcBef>
              <a:buClr>
                <a:srgbClr val="00B0CA"/>
              </a:buClr>
              <a:buFont typeface="Arial" panose="020B0604020202020204" pitchFamily="34" charset="0"/>
              <a:buChar char="•"/>
            </a:pPr>
            <a:r>
              <a:rPr lang="fi-FI">
                <a:solidFill>
                  <a:schemeClr val="tx2"/>
                </a:solidFill>
              </a:rPr>
              <a:t>Kartoittaa asiakkaan työ- ja toimintakykyä sekä arvioi terveystarkastuksen tarpeellisuutta. Tarvittaessa varaa ajan terveystarkastukseen</a:t>
            </a:r>
          </a:p>
          <a:p>
            <a:pPr marL="288000" indent="-285750">
              <a:spcBef>
                <a:spcPts val="1200"/>
              </a:spcBef>
              <a:buClr>
                <a:srgbClr val="00B0CA"/>
              </a:buClr>
              <a:buFont typeface="Arial" panose="020B0604020202020204" pitchFamily="34" charset="0"/>
              <a:buChar char="•"/>
            </a:pPr>
            <a:r>
              <a:rPr lang="fi-FI">
                <a:solidFill>
                  <a:schemeClr val="tx2"/>
                </a:solidFill>
              </a:rPr>
              <a:t>Tiedottaa asiakasta eri terveyspalveluista ja ohjaa tarvittaville muille terveydenhuollon ammattilaisille</a:t>
            </a:r>
          </a:p>
          <a:p>
            <a:pPr marL="288000" indent="-285750">
              <a:spcBef>
                <a:spcPts val="1200"/>
              </a:spcBef>
              <a:buClr>
                <a:srgbClr val="00B0CA"/>
              </a:buClr>
              <a:buFont typeface="Arial" panose="020B0604020202020204" pitchFamily="34" charset="0"/>
              <a:buChar char="•"/>
            </a:pPr>
            <a:r>
              <a:rPr lang="fi-FI">
                <a:solidFill>
                  <a:schemeClr val="tx2"/>
                </a:solidFill>
              </a:rPr>
              <a:t>Tekee koonnin asiakkaan terveydentilasta ja kirjaa tiimissä sovitun jatkosuunnitelman, jonka asiakas pystyy lukemaan </a:t>
            </a:r>
            <a:r>
              <a:rPr lang="fi-FI" err="1">
                <a:solidFill>
                  <a:schemeClr val="tx2"/>
                </a:solidFill>
              </a:rPr>
              <a:t>OmaKannasta</a:t>
            </a:r>
            <a:r>
              <a:rPr lang="fi-FI">
                <a:solidFill>
                  <a:schemeClr val="tx2"/>
                </a:solidFill>
              </a:rPr>
              <a:t>.</a:t>
            </a:r>
          </a:p>
        </p:txBody>
      </p:sp>
      <p:sp>
        <p:nvSpPr>
          <p:cNvPr id="11" name="Tekstiruutu 10">
            <a:extLst>
              <a:ext uri="{FF2B5EF4-FFF2-40B4-BE49-F238E27FC236}">
                <a16:creationId xmlns:a16="http://schemas.microsoft.com/office/drawing/2014/main" id="{EFCAF00C-418D-0D87-1477-F3ADC07DAF52}"/>
              </a:ext>
            </a:extLst>
          </p:cNvPr>
          <p:cNvSpPr txBox="1"/>
          <p:nvPr/>
        </p:nvSpPr>
        <p:spPr>
          <a:xfrm>
            <a:off x="1043708" y="506396"/>
            <a:ext cx="9471892" cy="923330"/>
          </a:xfrm>
          <a:prstGeom prst="rect">
            <a:avLst/>
          </a:prstGeom>
          <a:noFill/>
        </p:spPr>
        <p:txBody>
          <a:bodyPr wrap="square">
            <a:spAutoFit/>
          </a:bodyPr>
          <a:lstStyle/>
          <a:p>
            <a:r>
              <a:rPr lang="fi-FI" sz="5400" b="1">
                <a:solidFill>
                  <a:schemeClr val="tx2"/>
                </a:solidFill>
                <a:latin typeface="Calibri" panose="020F0502020204030204" pitchFamily="34" charset="0"/>
                <a:ea typeface="+mj-ea"/>
                <a:cs typeface="Calibri" panose="020F0502020204030204" pitchFamily="34" charset="0"/>
              </a:rPr>
              <a:t>Työttömien terveydenhoitaja</a:t>
            </a:r>
          </a:p>
        </p:txBody>
      </p:sp>
    </p:spTree>
    <p:extLst>
      <p:ext uri="{BB962C8B-B14F-4D97-AF65-F5344CB8AC3E}">
        <p14:creationId xmlns:p14="http://schemas.microsoft.com/office/powerpoint/2010/main" val="218806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0C985">
            <a:alpha val="44000"/>
          </a:srgbClr>
        </a:solidFill>
        <a:effectLst/>
      </p:bgPr>
    </p:bg>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91A966E3-5D4D-56D7-1E8C-34CCE4CCB868}"/>
              </a:ext>
            </a:extLst>
          </p:cNvPr>
          <p:cNvSpPr/>
          <p:nvPr/>
        </p:nvSpPr>
        <p:spPr>
          <a:xfrm>
            <a:off x="1043709" y="1976582"/>
            <a:ext cx="8654473" cy="361141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Bef>
                <a:spcPts val="1200"/>
              </a:spcBef>
              <a:buClr>
                <a:srgbClr val="50C985"/>
              </a:buClr>
              <a:buFont typeface="Arial" panose="020B0604020202020204" pitchFamily="34" charset="0"/>
              <a:buChar char="•"/>
            </a:pPr>
            <a:r>
              <a:rPr lang="fi-FI">
                <a:solidFill>
                  <a:schemeClr val="tx2"/>
                </a:solidFill>
              </a:rPr>
              <a:t>Selvittää asiakkaan työ- ja toimintakykyä</a:t>
            </a:r>
          </a:p>
          <a:p>
            <a:pPr marL="285750" indent="-285750">
              <a:lnSpc>
                <a:spcPct val="107000"/>
              </a:lnSpc>
              <a:spcBef>
                <a:spcPts val="1200"/>
              </a:spcBef>
              <a:spcAft>
                <a:spcPts val="800"/>
              </a:spcAft>
              <a:buClr>
                <a:srgbClr val="50C985"/>
              </a:buClr>
              <a:buFont typeface="Arial" panose="020B0604020202020204" pitchFamily="34" charset="0"/>
              <a:buChar char="•"/>
            </a:pPr>
            <a:r>
              <a:rPr lang="fi-FI">
                <a:solidFill>
                  <a:schemeClr val="tx2"/>
                </a:solidFill>
              </a:rPr>
              <a:t>Ohjaa asiakkaan tarvittaessa työkykykoordinaattorin palveluun ja tukee tiimissä tehdyn suunnitelman toteutumista</a:t>
            </a:r>
          </a:p>
          <a:p>
            <a:pPr marL="285750" indent="-285750">
              <a:lnSpc>
                <a:spcPct val="107000"/>
              </a:lnSpc>
              <a:spcBef>
                <a:spcPts val="1200"/>
              </a:spcBef>
              <a:spcAft>
                <a:spcPts val="800"/>
              </a:spcAft>
              <a:buClr>
                <a:srgbClr val="50C985"/>
              </a:buClr>
              <a:buFont typeface="Arial" panose="020B0604020202020204" pitchFamily="34" charset="0"/>
              <a:buChar char="•"/>
            </a:pPr>
            <a:r>
              <a:rPr lang="fi-FI">
                <a:solidFill>
                  <a:schemeClr val="tx2"/>
                </a:solidFill>
              </a:rPr>
              <a:t>Kokoaa ja yhdistää kaikkien tarvittavien tahojen asiakastiedot asiakasprosessin aikana (esim. työkyvyn rajoitteet, asiakkaan kokemus omasta työ-/opiskelukyvystään, psyykkinen ja fyysinen terveys, aktiiviset hoitotahot, kuntoutukset ja </a:t>
            </a:r>
            <a:r>
              <a:rPr lang="fi-FI" sz="1800" kern="100">
                <a:effectLst/>
                <a:latin typeface="Calibri" panose="020F0502020204030204" pitchFamily="34" charset="0"/>
                <a:ea typeface="Calibri" panose="020F0502020204030204" pitchFamily="34" charset="0"/>
                <a:cs typeface="Times New Roman" panose="02020603050405020304" pitchFamily="18" charset="0"/>
              </a:rPr>
              <a:t>sairauslomat)</a:t>
            </a:r>
            <a:endParaRPr lang="fi-FI" sz="18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kstiruutu 10">
            <a:extLst>
              <a:ext uri="{FF2B5EF4-FFF2-40B4-BE49-F238E27FC236}">
                <a16:creationId xmlns:a16="http://schemas.microsoft.com/office/drawing/2014/main" id="{EFCAF00C-418D-0D87-1477-F3ADC07DAF52}"/>
              </a:ext>
            </a:extLst>
          </p:cNvPr>
          <p:cNvSpPr txBox="1"/>
          <p:nvPr/>
        </p:nvSpPr>
        <p:spPr>
          <a:xfrm>
            <a:off x="1043707" y="506396"/>
            <a:ext cx="10621820" cy="923330"/>
          </a:xfrm>
          <a:prstGeom prst="rect">
            <a:avLst/>
          </a:prstGeom>
          <a:noFill/>
        </p:spPr>
        <p:txBody>
          <a:bodyPr wrap="square">
            <a:spAutoFit/>
          </a:bodyPr>
          <a:lstStyle/>
          <a:p>
            <a:r>
              <a:rPr lang="fi-FI" sz="5400" b="1">
                <a:solidFill>
                  <a:schemeClr val="tx2"/>
                </a:solidFill>
                <a:latin typeface="Calibri" panose="020F0502020204030204" pitchFamily="34" charset="0"/>
                <a:ea typeface="+mj-ea"/>
                <a:cs typeface="Calibri" panose="020F0502020204030204" pitchFamily="34" charset="0"/>
              </a:rPr>
              <a:t>Työkykykoordinaattori</a:t>
            </a:r>
          </a:p>
        </p:txBody>
      </p:sp>
    </p:spTree>
    <p:extLst>
      <p:ext uri="{BB962C8B-B14F-4D97-AF65-F5344CB8AC3E}">
        <p14:creationId xmlns:p14="http://schemas.microsoft.com/office/powerpoint/2010/main" val="219371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5CB1CD8-A3BA-06A5-6D16-26879AF27710}"/>
              </a:ext>
            </a:extLst>
          </p:cNvPr>
          <p:cNvSpPr>
            <a:spLocks noGrp="1"/>
          </p:cNvSpPr>
          <p:nvPr>
            <p:ph type="title"/>
          </p:nvPr>
        </p:nvSpPr>
        <p:spPr>
          <a:xfrm>
            <a:off x="508883" y="1709738"/>
            <a:ext cx="11223929" cy="2852737"/>
          </a:xfrm>
        </p:spPr>
        <p:txBody>
          <a:bodyPr anchor="b">
            <a:normAutofit/>
          </a:bodyPr>
          <a:lstStyle/>
          <a:p>
            <a:r>
              <a:rPr lang="fi-FI"/>
              <a:t>Asiakkaat</a:t>
            </a:r>
          </a:p>
        </p:txBody>
      </p:sp>
    </p:spTree>
    <p:extLst>
      <p:ext uri="{BB962C8B-B14F-4D97-AF65-F5344CB8AC3E}">
        <p14:creationId xmlns:p14="http://schemas.microsoft.com/office/powerpoint/2010/main" val="299377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35B045D4-D599-CD85-BF02-2C9A92B97EA9}"/>
              </a:ext>
            </a:extLst>
          </p:cNvPr>
          <p:cNvSpPr>
            <a:spLocks noGrp="1"/>
          </p:cNvSpPr>
          <p:nvPr>
            <p:ph type="title"/>
          </p:nvPr>
        </p:nvSpPr>
        <p:spPr/>
        <p:txBody>
          <a:bodyPr/>
          <a:lstStyle/>
          <a:p>
            <a:r>
              <a:rPr lang="fi-FI"/>
              <a:t>Sisältö</a:t>
            </a:r>
          </a:p>
        </p:txBody>
      </p:sp>
      <p:sp>
        <p:nvSpPr>
          <p:cNvPr id="5" name="Sisällön paikkamerkki 4">
            <a:extLst>
              <a:ext uri="{FF2B5EF4-FFF2-40B4-BE49-F238E27FC236}">
                <a16:creationId xmlns:a16="http://schemas.microsoft.com/office/drawing/2014/main" id="{464CB711-7376-2B34-9511-A53AC2F18EB5}"/>
              </a:ext>
            </a:extLst>
          </p:cNvPr>
          <p:cNvSpPr>
            <a:spLocks noGrp="1"/>
          </p:cNvSpPr>
          <p:nvPr>
            <p:ph idx="1"/>
          </p:nvPr>
        </p:nvSpPr>
        <p:spPr/>
        <p:txBody>
          <a:bodyPr/>
          <a:lstStyle/>
          <a:p>
            <a:pPr marL="0" indent="0">
              <a:buNone/>
            </a:pPr>
            <a:r>
              <a:rPr lang="fi-FI">
                <a:hlinkClick r:id="rId2" action="ppaction://hlinksldjump"/>
              </a:rPr>
              <a:t>Työkyvyn tuen tiimin esittely</a:t>
            </a:r>
            <a:endParaRPr lang="fi-FI"/>
          </a:p>
          <a:p>
            <a:pPr marL="0" indent="0">
              <a:buNone/>
            </a:pPr>
            <a:r>
              <a:rPr lang="fi-FI">
                <a:hlinkClick r:id="rId3" action="ppaction://hlinksldjump"/>
              </a:rPr>
              <a:t>Roolit, tehtävät ja vastuut</a:t>
            </a:r>
            <a:endParaRPr lang="fi-FI"/>
          </a:p>
          <a:p>
            <a:pPr marL="0" indent="0">
              <a:buNone/>
            </a:pPr>
            <a:r>
              <a:rPr lang="fi-FI">
                <a:hlinkClick r:id="rId4" action="ppaction://hlinksldjump"/>
              </a:rPr>
              <a:t>Asiakkaat</a:t>
            </a:r>
            <a:endParaRPr lang="fi-FI"/>
          </a:p>
          <a:p>
            <a:pPr marL="0" indent="0">
              <a:buNone/>
            </a:pPr>
            <a:r>
              <a:rPr lang="fi-FI">
                <a:hlinkClick r:id="rId5" action="ppaction://hlinksldjump"/>
              </a:rPr>
              <a:t>Toimintamalli</a:t>
            </a:r>
            <a:endParaRPr lang="fi-FI"/>
          </a:p>
          <a:p>
            <a:pPr marL="0" indent="0">
              <a:buNone/>
            </a:pPr>
            <a:r>
              <a:rPr lang="fi-FI">
                <a:hlinkClick r:id="rId6" action="ppaction://hlinksldjump"/>
              </a:rPr>
              <a:t>Koordinointi ja verkosto</a:t>
            </a:r>
            <a:endParaRPr lang="fi-FI"/>
          </a:p>
        </p:txBody>
      </p:sp>
    </p:spTree>
    <p:extLst>
      <p:ext uri="{BB962C8B-B14F-4D97-AF65-F5344CB8AC3E}">
        <p14:creationId xmlns:p14="http://schemas.microsoft.com/office/powerpoint/2010/main" val="224424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0C9B5">
            <a:alpha val="44000"/>
          </a:srgbClr>
        </a:solidFill>
        <a:effectLst/>
      </p:bgPr>
    </p:bg>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91A966E3-5D4D-56D7-1E8C-34CCE4CCB868}"/>
              </a:ext>
            </a:extLst>
          </p:cNvPr>
          <p:cNvSpPr/>
          <p:nvPr/>
        </p:nvSpPr>
        <p:spPr>
          <a:xfrm>
            <a:off x="1043709" y="1976582"/>
            <a:ext cx="7943273" cy="361141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7970" indent="-267970">
              <a:spcBef>
                <a:spcPts val="0"/>
              </a:spcBef>
              <a:spcAft>
                <a:spcPts val="600"/>
              </a:spcAft>
              <a:buClr>
                <a:schemeClr val="accent2"/>
              </a:buClr>
            </a:pPr>
            <a:r>
              <a:rPr lang="fi-FI" sz="2400" b="1" dirty="0">
                <a:solidFill>
                  <a:schemeClr val="tx2"/>
                </a:solidFill>
                <a:ea typeface="+mn-lt"/>
                <a:cs typeface="+mn-lt"/>
              </a:rPr>
              <a:t>Osatyökykyiset henkilöt,</a:t>
            </a:r>
            <a:endParaRPr lang="fi-FI" sz="2400" b="1" dirty="0">
              <a:solidFill>
                <a:schemeClr val="tx2"/>
              </a:solidFill>
              <a:ea typeface="+mn-lt"/>
              <a:cs typeface="Arial" panose="020B0604020202020204" pitchFamily="34" charset="0"/>
            </a:endParaRPr>
          </a:p>
          <a:p>
            <a:pPr marL="342900" indent="-342900">
              <a:spcAft>
                <a:spcPts val="600"/>
              </a:spcAft>
              <a:buClr>
                <a:schemeClr val="accent2"/>
              </a:buClr>
              <a:buFont typeface="Arial" panose="020B0604020202020204" pitchFamily="34" charset="0"/>
              <a:buChar char="•"/>
            </a:pPr>
            <a:r>
              <a:rPr lang="fi-FI" dirty="0">
                <a:solidFill>
                  <a:schemeClr val="tx2"/>
                </a:solidFill>
                <a:ea typeface="Calibri" panose="020F0502020204030204" pitchFamily="34" charset="0"/>
              </a:rPr>
              <a:t>joilla on monialaisen tuen tarve ja joiden tilanteessa ei päästä etenemään vain yhden tai kahden toimijan suunnitelmalla, vaan tarvitaan monialaisesti tehty yhteinen suunnitelma</a:t>
            </a:r>
          </a:p>
          <a:p>
            <a:pPr marL="342900" indent="-342900">
              <a:spcAft>
                <a:spcPts val="600"/>
              </a:spcAft>
              <a:buClr>
                <a:schemeClr val="accent2"/>
              </a:buClr>
              <a:buFont typeface="Arial" panose="020B0604020202020204" pitchFamily="34" charset="0"/>
              <a:buChar char="•"/>
            </a:pPr>
            <a:r>
              <a:rPr lang="fi-FI" dirty="0">
                <a:solidFill>
                  <a:schemeClr val="tx2"/>
                </a:solidFill>
                <a:ea typeface="Calibri" panose="020F0502020204030204" pitchFamily="34" charset="0"/>
              </a:rPr>
              <a:t>joiden kohdalla tarvitaan eri toimijoiden palveluiden yhteensovittamista</a:t>
            </a:r>
          </a:p>
          <a:p>
            <a:pPr marL="342900" indent="-342900">
              <a:spcAft>
                <a:spcPts val="600"/>
              </a:spcAft>
              <a:buClr>
                <a:schemeClr val="accent2"/>
              </a:buClr>
              <a:buFont typeface="Arial" panose="020B0604020202020204" pitchFamily="34" charset="0"/>
              <a:buChar char="•"/>
            </a:pPr>
            <a:r>
              <a:rPr lang="fi-FI" dirty="0">
                <a:solidFill>
                  <a:schemeClr val="tx2"/>
                </a:solidFill>
                <a:ea typeface="Calibri" panose="020F0502020204030204" pitchFamily="34" charset="0"/>
              </a:rPr>
              <a:t>joilla ei ole käytettävissä työterveyshuoltoa</a:t>
            </a:r>
          </a:p>
          <a:p>
            <a:pPr marL="342900" indent="-342900">
              <a:spcAft>
                <a:spcPts val="600"/>
              </a:spcAft>
              <a:buClr>
                <a:schemeClr val="accent2"/>
              </a:buClr>
              <a:buFont typeface="Arial" panose="020B0604020202020204" pitchFamily="34" charset="0"/>
              <a:buChar char="•"/>
            </a:pPr>
            <a:r>
              <a:rPr lang="fi-FI" dirty="0">
                <a:solidFill>
                  <a:schemeClr val="tx2"/>
                </a:solidFill>
                <a:ea typeface="Calibri" panose="020F0502020204030204" pitchFamily="34" charset="0"/>
              </a:rPr>
              <a:t>jotka ovat suostuvaisia osallistumaan </a:t>
            </a:r>
            <a:r>
              <a:rPr lang="fi-FI" sz="1800" dirty="0">
                <a:ea typeface="+mn-lt"/>
                <a:cs typeface="+mn-lt"/>
              </a:rPr>
              <a:t>työkyvyn tuen tiimin palveluihin</a:t>
            </a:r>
          </a:p>
        </p:txBody>
      </p:sp>
      <p:sp>
        <p:nvSpPr>
          <p:cNvPr id="11" name="Tekstiruutu 10">
            <a:extLst>
              <a:ext uri="{FF2B5EF4-FFF2-40B4-BE49-F238E27FC236}">
                <a16:creationId xmlns:a16="http://schemas.microsoft.com/office/drawing/2014/main" id="{EFCAF00C-418D-0D87-1477-F3ADC07DAF52}"/>
              </a:ext>
            </a:extLst>
          </p:cNvPr>
          <p:cNvSpPr txBox="1"/>
          <p:nvPr/>
        </p:nvSpPr>
        <p:spPr>
          <a:xfrm>
            <a:off x="1043709" y="506396"/>
            <a:ext cx="7361382" cy="923330"/>
          </a:xfrm>
          <a:prstGeom prst="rect">
            <a:avLst/>
          </a:prstGeom>
          <a:noFill/>
        </p:spPr>
        <p:txBody>
          <a:bodyPr wrap="square">
            <a:spAutoFit/>
          </a:bodyPr>
          <a:lstStyle/>
          <a:p>
            <a:r>
              <a:rPr lang="fi-FI" sz="5400" b="1">
                <a:solidFill>
                  <a:schemeClr val="tx2"/>
                </a:solidFill>
                <a:latin typeface="Calibri" panose="020F0502020204030204" pitchFamily="34" charset="0"/>
                <a:ea typeface="+mj-ea"/>
                <a:cs typeface="Calibri" panose="020F0502020204030204" pitchFamily="34" charset="0"/>
              </a:rPr>
              <a:t>Kohderyhmä</a:t>
            </a:r>
          </a:p>
        </p:txBody>
      </p:sp>
      <p:pic>
        <p:nvPicPr>
          <p:cNvPr id="2" name="Picture 5">
            <a:extLst>
              <a:ext uri="{FF2B5EF4-FFF2-40B4-BE49-F238E27FC236}">
                <a16:creationId xmlns:a16="http://schemas.microsoft.com/office/drawing/2014/main" id="{D2D56F37-AA0F-A19F-14A7-7B199767B5F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000"/>
                    </a14:imgEffect>
                    <a14:imgEffect>
                      <a14:brightnessContrast bright="20000" contrast="-40000"/>
                    </a14:imgEffect>
                  </a14:imgLayer>
                </a14:imgProps>
              </a:ext>
            </a:extLst>
          </a:blip>
          <a:srcRect/>
          <a:stretch/>
        </p:blipFill>
        <p:spPr>
          <a:xfrm>
            <a:off x="8523159" y="1434850"/>
            <a:ext cx="2625132" cy="4694881"/>
          </a:xfrm>
          <a:prstGeom prst="rect">
            <a:avLst/>
          </a:prstGeom>
        </p:spPr>
      </p:pic>
      <p:pic>
        <p:nvPicPr>
          <p:cNvPr id="3" name="Picture 4" descr="Icon&#10;&#10;Description automatically generated">
            <a:extLst>
              <a:ext uri="{FF2B5EF4-FFF2-40B4-BE49-F238E27FC236}">
                <a16:creationId xmlns:a16="http://schemas.microsoft.com/office/drawing/2014/main" id="{2379AF91-1833-133E-9489-E4DBFAA4C63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9236666" y="802386"/>
            <a:ext cx="1198118" cy="1030229"/>
          </a:xfrm>
          <a:prstGeom prst="rect">
            <a:avLst/>
          </a:prstGeom>
        </p:spPr>
      </p:pic>
    </p:spTree>
    <p:extLst>
      <p:ext uri="{BB962C8B-B14F-4D97-AF65-F5344CB8AC3E}">
        <p14:creationId xmlns:p14="http://schemas.microsoft.com/office/powerpoint/2010/main" val="16125006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0C9B5">
            <a:alpha val="44000"/>
          </a:srgbClr>
        </a:solidFill>
        <a:effectLst/>
      </p:bgPr>
    </p:bg>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91A966E3-5D4D-56D7-1E8C-34CCE4CCB868}"/>
              </a:ext>
            </a:extLst>
          </p:cNvPr>
          <p:cNvSpPr/>
          <p:nvPr/>
        </p:nvSpPr>
        <p:spPr>
          <a:xfrm>
            <a:off x="868655" y="1811825"/>
            <a:ext cx="8118327" cy="411791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Bef>
                <a:spcPts val="0"/>
              </a:spcBef>
              <a:spcAft>
                <a:spcPts val="600"/>
              </a:spcAft>
              <a:buClr>
                <a:schemeClr val="accent2"/>
              </a:buClr>
              <a:buFont typeface="Arial" panose="020B0604020202020204" pitchFamily="34" charset="0"/>
              <a:buChar char="•"/>
            </a:pPr>
            <a:r>
              <a:rPr lang="fi-FI" sz="1600" b="0" i="0">
                <a:solidFill>
                  <a:schemeClr val="tx2"/>
                </a:solidFill>
                <a:effectLst/>
                <a:cs typeface="Arial" panose="020B0604020202020204" pitchFamily="34" charset="0"/>
              </a:rPr>
              <a:t>Asiakas kokee olevansa työkyvytön ja tarvitsee useiden tahojen palveluita</a:t>
            </a:r>
          </a:p>
          <a:p>
            <a:pPr marL="285750" indent="-285750">
              <a:spcBef>
                <a:spcPts val="0"/>
              </a:spcBef>
              <a:spcAft>
                <a:spcPts val="600"/>
              </a:spcAft>
              <a:buClr>
                <a:schemeClr val="accent2"/>
              </a:buClr>
              <a:buFont typeface="Arial" panose="020B0604020202020204" pitchFamily="34" charset="0"/>
              <a:buChar char="•"/>
            </a:pPr>
            <a:r>
              <a:rPr lang="fi-FI" sz="1600">
                <a:solidFill>
                  <a:schemeClr val="tx2"/>
                </a:solidFill>
                <a:cs typeface="Arial"/>
              </a:rPr>
              <a:t>Asiakas elää toimeentulotuella, kulkee eri palveluissa</a:t>
            </a:r>
          </a:p>
          <a:p>
            <a:pPr marL="285750" indent="-285750">
              <a:spcBef>
                <a:spcPts val="0"/>
              </a:spcBef>
              <a:spcAft>
                <a:spcPts val="600"/>
              </a:spcAft>
              <a:buClr>
                <a:schemeClr val="accent2"/>
              </a:buClr>
              <a:buFont typeface="Arial" panose="020B0604020202020204" pitchFamily="34" charset="0"/>
              <a:buChar char="•"/>
            </a:pPr>
            <a:r>
              <a:rPr lang="fi-FI" sz="1600">
                <a:solidFill>
                  <a:schemeClr val="tx2"/>
                </a:solidFill>
                <a:cs typeface="Arial"/>
              </a:rPr>
              <a:t>Asiakas on kuntoutustuella, ja päätös on tekemättä, mihin suuntaan lähdetään</a:t>
            </a:r>
          </a:p>
          <a:p>
            <a:pPr marL="285750" indent="-285750">
              <a:spcBef>
                <a:spcPts val="0"/>
              </a:spcBef>
              <a:spcAft>
                <a:spcPts val="600"/>
              </a:spcAft>
              <a:buClr>
                <a:schemeClr val="accent2"/>
              </a:buClr>
              <a:buFont typeface="Arial" panose="020B0604020202020204" pitchFamily="34" charset="0"/>
              <a:buChar char="•"/>
            </a:pPr>
            <a:r>
              <a:rPr lang="fi-FI" sz="1600">
                <a:solidFill>
                  <a:schemeClr val="tx2"/>
                </a:solidFill>
                <a:cs typeface="Arial"/>
              </a:rPr>
              <a:t>Asiakkaalla on paljon etuushylkäyksiä</a:t>
            </a:r>
          </a:p>
          <a:p>
            <a:pPr marL="285750" indent="-285750">
              <a:spcBef>
                <a:spcPts val="0"/>
              </a:spcBef>
              <a:spcAft>
                <a:spcPts val="600"/>
              </a:spcAft>
              <a:buClr>
                <a:schemeClr val="accent2"/>
              </a:buClr>
              <a:buFont typeface="Arial" panose="020B0604020202020204" pitchFamily="34" charset="0"/>
              <a:buChar char="•"/>
            </a:pPr>
            <a:r>
              <a:rPr lang="fi-FI" sz="1600">
                <a:solidFill>
                  <a:schemeClr val="tx2"/>
                </a:solidFill>
                <a:cs typeface="Arial" panose="020B0604020202020204" pitchFamily="34" charset="0"/>
              </a:rPr>
              <a:t>Kokonaistilanne on yleensä haastava ja kooste tilanteesta puuttuu</a:t>
            </a:r>
          </a:p>
          <a:p>
            <a:pPr marL="285750" indent="-285750">
              <a:spcBef>
                <a:spcPts val="0"/>
              </a:spcBef>
              <a:spcAft>
                <a:spcPts val="600"/>
              </a:spcAft>
              <a:buClr>
                <a:schemeClr val="accent2"/>
              </a:buClr>
              <a:buFont typeface="Arial" panose="020B0604020202020204" pitchFamily="34" charset="0"/>
              <a:buChar char="•"/>
            </a:pPr>
            <a:r>
              <a:rPr lang="fi-FI" sz="1600" b="0" i="0">
                <a:solidFill>
                  <a:schemeClr val="tx2"/>
                </a:solidFill>
                <a:effectLst/>
                <a:cs typeface="Arial" panose="020B0604020202020204" pitchFamily="34" charset="0"/>
              </a:rPr>
              <a:t>Tilanne </a:t>
            </a:r>
            <a:r>
              <a:rPr lang="fi-FI" sz="1600">
                <a:solidFill>
                  <a:schemeClr val="tx2"/>
                </a:solidFill>
                <a:cs typeface="Arial" panose="020B0604020202020204" pitchFamily="34" charset="0"/>
              </a:rPr>
              <a:t>on</a:t>
            </a:r>
            <a:r>
              <a:rPr lang="fi-FI" sz="1600" b="0" i="0">
                <a:solidFill>
                  <a:schemeClr val="tx2"/>
                </a:solidFill>
                <a:effectLst/>
                <a:cs typeface="Arial" panose="020B0604020202020204" pitchFamily="34" charset="0"/>
              </a:rPr>
              <a:t> jumiutunut, eri palveluita on </a:t>
            </a:r>
            <a:r>
              <a:rPr lang="fi-FI" sz="1600">
                <a:solidFill>
                  <a:schemeClr val="tx2"/>
                </a:solidFill>
                <a:cs typeface="Arial" panose="020B0604020202020204" pitchFamily="34" charset="0"/>
              </a:rPr>
              <a:t>voitu aloittaa</a:t>
            </a:r>
            <a:r>
              <a:rPr lang="fi-FI" sz="1600" b="0" i="0">
                <a:solidFill>
                  <a:schemeClr val="tx2"/>
                </a:solidFill>
                <a:effectLst/>
                <a:cs typeface="Arial" panose="020B0604020202020204" pitchFamily="34" charset="0"/>
              </a:rPr>
              <a:t>, mutta asia ei ole edistynyt</a:t>
            </a:r>
          </a:p>
          <a:p>
            <a:pPr marL="285750" indent="-285750">
              <a:spcBef>
                <a:spcPts val="0"/>
              </a:spcBef>
              <a:spcAft>
                <a:spcPts val="600"/>
              </a:spcAft>
              <a:buClr>
                <a:schemeClr val="accent2"/>
              </a:buClr>
              <a:buFont typeface="Arial" panose="020B0604020202020204" pitchFamily="34" charset="0"/>
              <a:buChar char="•"/>
            </a:pPr>
            <a:r>
              <a:rPr lang="fi-FI" sz="1600" b="0" i="0">
                <a:solidFill>
                  <a:schemeClr val="tx2"/>
                </a:solidFill>
                <a:effectLst/>
                <a:cs typeface="Arial" panose="020B0604020202020204" pitchFamily="34" charset="0"/>
              </a:rPr>
              <a:t>Asiakkaan opinnot ovat keskeytyneet tai niissä </a:t>
            </a:r>
            <a:r>
              <a:rPr lang="fi-FI" sz="1600">
                <a:solidFill>
                  <a:schemeClr val="tx2"/>
                </a:solidFill>
                <a:cs typeface="Arial" panose="020B0604020202020204" pitchFamily="34" charset="0"/>
              </a:rPr>
              <a:t>on </a:t>
            </a:r>
            <a:r>
              <a:rPr lang="fi-FI" sz="1600" b="0" i="0">
                <a:solidFill>
                  <a:schemeClr val="tx2"/>
                </a:solidFill>
                <a:effectLst/>
                <a:cs typeface="Arial" panose="020B0604020202020204" pitchFamily="34" charset="0"/>
              </a:rPr>
              <a:t>keskeytymisen uhka. Asiakkaan toisen asteen koulutus puuttuu kokonaan ja suunta on epäselvä. </a:t>
            </a:r>
          </a:p>
          <a:p>
            <a:pPr marL="285750" indent="-285750">
              <a:spcBef>
                <a:spcPts val="0"/>
              </a:spcBef>
              <a:spcAft>
                <a:spcPts val="600"/>
              </a:spcAft>
              <a:buClr>
                <a:schemeClr val="accent2"/>
              </a:buClr>
              <a:buFont typeface="Arial" panose="020B0604020202020204" pitchFamily="34" charset="0"/>
              <a:buChar char="•"/>
            </a:pPr>
            <a:r>
              <a:rPr lang="fi-FI" sz="1600" b="0" i="0">
                <a:solidFill>
                  <a:schemeClr val="tx2"/>
                </a:solidFill>
                <a:effectLst/>
                <a:cs typeface="Arial" panose="020B0604020202020204" pitchFamily="34" charset="0"/>
              </a:rPr>
              <a:t>Asiakkaalla </a:t>
            </a:r>
            <a:r>
              <a:rPr lang="fi-FI" sz="1600">
                <a:solidFill>
                  <a:schemeClr val="tx2"/>
                </a:solidFill>
                <a:cs typeface="Arial" panose="020B0604020202020204" pitchFamily="34" charset="0"/>
              </a:rPr>
              <a:t>on </a:t>
            </a:r>
            <a:r>
              <a:rPr lang="fi-FI" sz="1600" b="0" i="0">
                <a:solidFill>
                  <a:schemeClr val="tx2"/>
                </a:solidFill>
                <a:effectLst/>
                <a:cs typeface="Arial" panose="020B0604020202020204" pitchFamily="34" charset="0"/>
              </a:rPr>
              <a:t>rikkonainen/</a:t>
            </a:r>
            <a:r>
              <a:rPr lang="fi-FI" sz="1600" b="0" i="0" err="1">
                <a:solidFill>
                  <a:schemeClr val="tx2"/>
                </a:solidFill>
                <a:effectLst/>
                <a:cs typeface="Arial" panose="020B0604020202020204" pitchFamily="34" charset="0"/>
              </a:rPr>
              <a:t>pätkittäinen</a:t>
            </a:r>
            <a:r>
              <a:rPr lang="fi-FI" sz="1600" b="0" i="0">
                <a:solidFill>
                  <a:schemeClr val="tx2"/>
                </a:solidFill>
                <a:effectLst/>
                <a:cs typeface="Arial" panose="020B0604020202020204" pitchFamily="34" charset="0"/>
              </a:rPr>
              <a:t> työhistoria, tai hän ei ole opintojen jälkeen ollut ollenkaan työelämässä.  </a:t>
            </a:r>
          </a:p>
          <a:p>
            <a:pPr marL="285750" indent="-285750">
              <a:spcBef>
                <a:spcPts val="0"/>
              </a:spcBef>
              <a:spcAft>
                <a:spcPts val="600"/>
              </a:spcAft>
              <a:buClr>
                <a:schemeClr val="accent2"/>
              </a:buClr>
              <a:buFont typeface="Arial" panose="020B0604020202020204" pitchFamily="34" charset="0"/>
              <a:buChar char="•"/>
            </a:pPr>
            <a:r>
              <a:rPr lang="fi-FI" sz="1600">
                <a:solidFill>
                  <a:schemeClr val="tx2"/>
                </a:solidFill>
                <a:cs typeface="Arial" panose="020B0604020202020204" pitchFamily="34" charset="0"/>
              </a:rPr>
              <a:t>Ikuisuusopiskelija (joka elää toimeentulotuella) </a:t>
            </a:r>
          </a:p>
          <a:p>
            <a:pPr marL="285750" indent="-285750">
              <a:spcBef>
                <a:spcPts val="0"/>
              </a:spcBef>
              <a:spcAft>
                <a:spcPts val="600"/>
              </a:spcAft>
              <a:buClr>
                <a:schemeClr val="accent2"/>
              </a:buClr>
              <a:buFont typeface="Arial" panose="020B0604020202020204" pitchFamily="34" charset="0"/>
              <a:buChar char="•"/>
            </a:pPr>
            <a:r>
              <a:rPr lang="fi-FI" sz="1600">
                <a:solidFill>
                  <a:schemeClr val="tx2"/>
                </a:solidFill>
                <a:cs typeface="Arial" panose="020B0604020202020204" pitchFamily="34" charset="0"/>
              </a:rPr>
              <a:t>N</a:t>
            </a:r>
            <a:r>
              <a:rPr lang="fi-FI" sz="1600">
                <a:solidFill>
                  <a:schemeClr val="tx2"/>
                </a:solidFill>
                <a:cs typeface="Arial"/>
              </a:rPr>
              <a:t>uori, jolla on elämänhallinnan ongelmia, eikä hän ole sitoutunut kunnolla palveluihin </a:t>
            </a:r>
          </a:p>
        </p:txBody>
      </p:sp>
      <p:sp>
        <p:nvSpPr>
          <p:cNvPr id="11" name="Tekstiruutu 10">
            <a:extLst>
              <a:ext uri="{FF2B5EF4-FFF2-40B4-BE49-F238E27FC236}">
                <a16:creationId xmlns:a16="http://schemas.microsoft.com/office/drawing/2014/main" id="{EFCAF00C-418D-0D87-1477-F3ADC07DAF52}"/>
              </a:ext>
            </a:extLst>
          </p:cNvPr>
          <p:cNvSpPr txBox="1"/>
          <p:nvPr/>
        </p:nvSpPr>
        <p:spPr>
          <a:xfrm>
            <a:off x="1043709" y="506396"/>
            <a:ext cx="7315200" cy="923330"/>
          </a:xfrm>
          <a:prstGeom prst="rect">
            <a:avLst/>
          </a:prstGeom>
          <a:noFill/>
        </p:spPr>
        <p:txBody>
          <a:bodyPr wrap="square">
            <a:spAutoFit/>
          </a:bodyPr>
          <a:lstStyle/>
          <a:p>
            <a:r>
              <a:rPr lang="fi-FI" sz="5400" b="1">
                <a:solidFill>
                  <a:schemeClr val="tx2"/>
                </a:solidFill>
                <a:latin typeface="Calibri" panose="020F0502020204030204" pitchFamily="34" charset="0"/>
                <a:ea typeface="+mj-ea"/>
                <a:cs typeface="Calibri" panose="020F0502020204030204" pitchFamily="34" charset="0"/>
              </a:rPr>
              <a:t>Esimerkkejä asiakkaista</a:t>
            </a:r>
          </a:p>
        </p:txBody>
      </p:sp>
      <p:pic>
        <p:nvPicPr>
          <p:cNvPr id="2" name="Picture 3">
            <a:extLst>
              <a:ext uri="{FF2B5EF4-FFF2-40B4-BE49-F238E27FC236}">
                <a16:creationId xmlns:a16="http://schemas.microsoft.com/office/drawing/2014/main" id="{86EB4ED1-47DF-9B6B-327D-9AE0B63E71C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6000"/>
                    </a14:imgEffect>
                    <a14:imgEffect>
                      <a14:brightnessContrast bright="20000" contrast="-40000"/>
                    </a14:imgEffect>
                  </a14:imgLayer>
                </a14:imgProps>
              </a:ext>
            </a:extLst>
          </a:blip>
          <a:srcRect/>
          <a:stretch/>
        </p:blipFill>
        <p:spPr>
          <a:xfrm>
            <a:off x="8599054" y="1442332"/>
            <a:ext cx="2475345" cy="4654164"/>
          </a:xfrm>
          <a:prstGeom prst="rect">
            <a:avLst/>
          </a:prstGeom>
        </p:spPr>
      </p:pic>
    </p:spTree>
    <p:extLst>
      <p:ext uri="{BB962C8B-B14F-4D97-AF65-F5344CB8AC3E}">
        <p14:creationId xmlns:p14="http://schemas.microsoft.com/office/powerpoint/2010/main" val="344666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0C9B5">
            <a:alpha val="44000"/>
          </a:srgbClr>
        </a:solidFill>
        <a:effectLst/>
      </p:bgPr>
    </p:bg>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91A966E3-5D4D-56D7-1E8C-34CCE4CCB868}"/>
              </a:ext>
            </a:extLst>
          </p:cNvPr>
          <p:cNvSpPr/>
          <p:nvPr/>
        </p:nvSpPr>
        <p:spPr>
          <a:xfrm>
            <a:off x="1043709" y="1976582"/>
            <a:ext cx="7943273" cy="361141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lnSpc>
                <a:spcPct val="107000"/>
              </a:lnSpc>
              <a:spcAft>
                <a:spcPts val="600"/>
              </a:spcAft>
              <a:buClr>
                <a:schemeClr val="accent2"/>
              </a:buClr>
              <a:buFont typeface="Arial" panose="020B0604020202020204" pitchFamily="34" charset="0"/>
              <a:buChar char="•"/>
            </a:pPr>
            <a:r>
              <a:rPr lang="fi-FI">
                <a:solidFill>
                  <a:schemeClr val="tx2"/>
                </a:solidFill>
                <a:ea typeface="Calibri" panose="020F0502020204030204" pitchFamily="34" charset="0"/>
              </a:rPr>
              <a:t>Asiakkaalta toivotaan mukaan tulemista ja keskusteluun osallistumista, sillä hänen mielipiteensä on keskiössä. Mitään asiakirjoja tms. ei ole tarve ottaa mukaan.</a:t>
            </a:r>
          </a:p>
          <a:p>
            <a:pPr marL="342900" indent="-342900">
              <a:lnSpc>
                <a:spcPct val="107000"/>
              </a:lnSpc>
              <a:spcAft>
                <a:spcPts val="600"/>
              </a:spcAft>
              <a:buClr>
                <a:schemeClr val="accent2"/>
              </a:buClr>
              <a:buFont typeface="Arial" panose="020B0604020202020204" pitchFamily="34" charset="0"/>
              <a:buChar char="•"/>
            </a:pPr>
            <a:r>
              <a:rPr lang="fi-FI">
                <a:solidFill>
                  <a:schemeClr val="tx2"/>
                </a:solidFill>
                <a:ea typeface="Calibri"/>
              </a:rPr>
              <a:t>Asiakas näkee tiimissä sovitut asiat terveydenhoitajan tekemästä kirjauksesta Kanta.fi –palvelusta. Mikäli asiakkaalla ei ole mahdollisuutta käyttää </a:t>
            </a:r>
            <a:r>
              <a:rPr lang="fi-FI" err="1">
                <a:solidFill>
                  <a:schemeClr val="tx2"/>
                </a:solidFill>
                <a:ea typeface="Calibri"/>
              </a:rPr>
              <a:t>OmaKantaa</a:t>
            </a:r>
            <a:r>
              <a:rPr lang="fi-FI">
                <a:solidFill>
                  <a:schemeClr val="tx2"/>
                </a:solidFill>
                <a:ea typeface="Calibri"/>
              </a:rPr>
              <a:t>, hänelle tehdään lyhyt muistio sovituista </a:t>
            </a:r>
            <a:r>
              <a:rPr lang="fi-FI">
                <a:solidFill>
                  <a:schemeClr val="tx2"/>
                </a:solidFill>
                <a:ea typeface="Calibri"/>
                <a:cs typeface="Calibri"/>
              </a:rPr>
              <a:t>asioista. </a:t>
            </a:r>
            <a:r>
              <a:rPr lang="fi-FI" sz="1800">
                <a:effectLst/>
                <a:ea typeface="Calibri"/>
                <a:cs typeface="Arial"/>
              </a:rPr>
              <a:t>asioista. </a:t>
            </a:r>
            <a:endParaRPr lang="en-FI" sz="1800">
              <a:ea typeface="Calibri"/>
              <a:cs typeface="Arial" panose="020B0604020202020204" pitchFamily="34" charset="0"/>
            </a:endParaRPr>
          </a:p>
        </p:txBody>
      </p:sp>
      <p:sp>
        <p:nvSpPr>
          <p:cNvPr id="11" name="Tekstiruutu 10">
            <a:extLst>
              <a:ext uri="{FF2B5EF4-FFF2-40B4-BE49-F238E27FC236}">
                <a16:creationId xmlns:a16="http://schemas.microsoft.com/office/drawing/2014/main" id="{EFCAF00C-418D-0D87-1477-F3ADC07DAF52}"/>
              </a:ext>
            </a:extLst>
          </p:cNvPr>
          <p:cNvSpPr txBox="1"/>
          <p:nvPr/>
        </p:nvSpPr>
        <p:spPr>
          <a:xfrm>
            <a:off x="1043709" y="506396"/>
            <a:ext cx="6954982" cy="923330"/>
          </a:xfrm>
          <a:prstGeom prst="rect">
            <a:avLst/>
          </a:prstGeom>
          <a:noFill/>
        </p:spPr>
        <p:txBody>
          <a:bodyPr wrap="square">
            <a:spAutoFit/>
          </a:bodyPr>
          <a:lstStyle/>
          <a:p>
            <a:r>
              <a:rPr lang="fi-FI" sz="5400" b="1">
                <a:solidFill>
                  <a:schemeClr val="tx2"/>
                </a:solidFill>
                <a:latin typeface="Calibri" panose="020F0502020204030204" pitchFamily="34" charset="0"/>
                <a:ea typeface="+mj-ea"/>
                <a:cs typeface="Calibri" panose="020F0502020204030204" pitchFamily="34" charset="0"/>
              </a:rPr>
              <a:t>Ohjeet asiakkaalle</a:t>
            </a:r>
          </a:p>
        </p:txBody>
      </p:sp>
      <p:pic>
        <p:nvPicPr>
          <p:cNvPr id="2" name="Picture 6">
            <a:extLst>
              <a:ext uri="{FF2B5EF4-FFF2-40B4-BE49-F238E27FC236}">
                <a16:creationId xmlns:a16="http://schemas.microsoft.com/office/drawing/2014/main" id="{DD4ED703-3E19-D4B1-DDF0-43FE9569B36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rcRect/>
          <a:stretch/>
        </p:blipFill>
        <p:spPr>
          <a:xfrm rot="760361" flipH="1">
            <a:off x="8443742" y="2095860"/>
            <a:ext cx="2676158" cy="3585444"/>
          </a:xfrm>
          <a:prstGeom prst="rect">
            <a:avLst/>
          </a:prstGeom>
        </p:spPr>
      </p:pic>
    </p:spTree>
    <p:extLst>
      <p:ext uri="{BB962C8B-B14F-4D97-AF65-F5344CB8AC3E}">
        <p14:creationId xmlns:p14="http://schemas.microsoft.com/office/powerpoint/2010/main" val="37795709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5CB1CD8-A3BA-06A5-6D16-26879AF27710}"/>
              </a:ext>
            </a:extLst>
          </p:cNvPr>
          <p:cNvSpPr>
            <a:spLocks noGrp="1"/>
          </p:cNvSpPr>
          <p:nvPr>
            <p:ph type="title"/>
          </p:nvPr>
        </p:nvSpPr>
        <p:spPr>
          <a:xfrm>
            <a:off x="508883" y="1709738"/>
            <a:ext cx="11223929" cy="2852737"/>
          </a:xfrm>
        </p:spPr>
        <p:txBody>
          <a:bodyPr anchor="b">
            <a:normAutofit/>
          </a:bodyPr>
          <a:lstStyle/>
          <a:p>
            <a:r>
              <a:rPr lang="fi-FI"/>
              <a:t>Toimintamalli</a:t>
            </a:r>
          </a:p>
        </p:txBody>
      </p:sp>
    </p:spTree>
    <p:extLst>
      <p:ext uri="{BB962C8B-B14F-4D97-AF65-F5344CB8AC3E}">
        <p14:creationId xmlns:p14="http://schemas.microsoft.com/office/powerpoint/2010/main" val="189659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cxnSp>
        <p:nvCxnSpPr>
          <p:cNvPr id="15" name="Straight Connector 2">
            <a:extLst>
              <a:ext uri="{FF2B5EF4-FFF2-40B4-BE49-F238E27FC236}">
                <a16:creationId xmlns:a16="http://schemas.microsoft.com/office/drawing/2014/main" id="{3DE415F9-1E3C-7A69-7EB4-BE67CA9476F6}"/>
              </a:ext>
            </a:extLst>
          </p:cNvPr>
          <p:cNvCxnSpPr>
            <a:cxnSpLocks/>
          </p:cNvCxnSpPr>
          <p:nvPr/>
        </p:nvCxnSpPr>
        <p:spPr>
          <a:xfrm>
            <a:off x="6331915" y="5838097"/>
            <a:ext cx="2087181" cy="0"/>
          </a:xfrm>
          <a:prstGeom prst="line">
            <a:avLst/>
          </a:prstGeom>
          <a:ln w="1016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39">
            <a:extLst>
              <a:ext uri="{FF2B5EF4-FFF2-40B4-BE49-F238E27FC236}">
                <a16:creationId xmlns:a16="http://schemas.microsoft.com/office/drawing/2014/main" id="{3C4666AD-D765-C54D-26E0-6E25BCC92B18}"/>
              </a:ext>
            </a:extLst>
          </p:cNvPr>
          <p:cNvCxnSpPr>
            <a:cxnSpLocks/>
          </p:cNvCxnSpPr>
          <p:nvPr/>
        </p:nvCxnSpPr>
        <p:spPr>
          <a:xfrm>
            <a:off x="5996810" y="4254141"/>
            <a:ext cx="0" cy="978877"/>
          </a:xfrm>
          <a:prstGeom prst="line">
            <a:avLst/>
          </a:prstGeom>
          <a:ln w="101600">
            <a:solidFill>
              <a:schemeClr val="accent1">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2" name="Otsikko 1">
            <a:extLst>
              <a:ext uri="{FF2B5EF4-FFF2-40B4-BE49-F238E27FC236}">
                <a16:creationId xmlns:a16="http://schemas.microsoft.com/office/drawing/2014/main" id="{7271204F-7D5D-B2BE-887D-108F9B8CC6F9}"/>
              </a:ext>
            </a:extLst>
          </p:cNvPr>
          <p:cNvSpPr>
            <a:spLocks noGrp="1"/>
          </p:cNvSpPr>
          <p:nvPr>
            <p:ph type="title"/>
          </p:nvPr>
        </p:nvSpPr>
        <p:spPr>
          <a:xfrm>
            <a:off x="975735" y="65875"/>
            <a:ext cx="11144250" cy="1325563"/>
          </a:xfrm>
        </p:spPr>
        <p:txBody>
          <a:bodyPr/>
          <a:lstStyle/>
          <a:p>
            <a:r>
              <a:rPr lang="en-FI" sz="4400"/>
              <a:t>1. Asiakkaan ohjaaminen työkyvyn tuen tiimiin</a:t>
            </a:r>
            <a:endParaRPr lang="fi-FI"/>
          </a:p>
        </p:txBody>
      </p:sp>
      <p:cxnSp>
        <p:nvCxnSpPr>
          <p:cNvPr id="4" name="Straight Connector 26">
            <a:extLst>
              <a:ext uri="{FF2B5EF4-FFF2-40B4-BE49-F238E27FC236}">
                <a16:creationId xmlns:a16="http://schemas.microsoft.com/office/drawing/2014/main" id="{8B2249A5-AE5C-5E73-772B-0E2D0CEE5651}"/>
              </a:ext>
            </a:extLst>
          </p:cNvPr>
          <p:cNvCxnSpPr>
            <a:cxnSpLocks/>
          </p:cNvCxnSpPr>
          <p:nvPr/>
        </p:nvCxnSpPr>
        <p:spPr>
          <a:xfrm>
            <a:off x="4672033" y="3546917"/>
            <a:ext cx="5853092" cy="0"/>
          </a:xfrm>
          <a:prstGeom prst="line">
            <a:avLst/>
          </a:prstGeom>
          <a:ln w="1016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ounded Rectangle 33">
            <a:extLst>
              <a:ext uri="{FF2B5EF4-FFF2-40B4-BE49-F238E27FC236}">
                <a16:creationId xmlns:a16="http://schemas.microsoft.com/office/drawing/2014/main" id="{962D084F-A956-4E74-44D3-823384614BE8}"/>
              </a:ext>
            </a:extLst>
          </p:cNvPr>
          <p:cNvSpPr/>
          <p:nvPr/>
        </p:nvSpPr>
        <p:spPr>
          <a:xfrm>
            <a:off x="272778" y="2353642"/>
            <a:ext cx="2060847" cy="2150716"/>
          </a:xfrm>
          <a:prstGeom prst="roundRect">
            <a:avLst>
              <a:gd name="adj" fmla="val 7805"/>
            </a:avLst>
          </a:prstGeom>
          <a:solidFill>
            <a:srgbClr val="50C9B5">
              <a:alpha val="44000"/>
            </a:srgb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a:solidFill>
                  <a:schemeClr val="tx1"/>
                </a:solidFill>
                <a:latin typeface="Calibri" panose="020F0502020204030204" pitchFamily="34" charset="0"/>
                <a:cs typeface="Calibri" panose="020F0502020204030204" pitchFamily="34" charset="0"/>
              </a:rPr>
              <a:t>Ammattilainen tunnistaa asiakkaan työkyvyn tuen tarpeen varhaisessa vaiheessa</a:t>
            </a:r>
            <a:endParaRPr lang="fi-FI" sz="1400" b="1">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ounded Rectangle 5">
            <a:extLst>
              <a:ext uri="{FF2B5EF4-FFF2-40B4-BE49-F238E27FC236}">
                <a16:creationId xmlns:a16="http://schemas.microsoft.com/office/drawing/2014/main" id="{558DFB4D-3F27-DF81-6F28-D4D9C88C9A7E}"/>
              </a:ext>
            </a:extLst>
          </p:cNvPr>
          <p:cNvSpPr/>
          <p:nvPr/>
        </p:nvSpPr>
        <p:spPr>
          <a:xfrm>
            <a:off x="9640946" y="2348879"/>
            <a:ext cx="2060847" cy="2150714"/>
          </a:xfrm>
          <a:prstGeom prst="roundRect">
            <a:avLst>
              <a:gd name="adj" fmla="val 7805"/>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b="1">
                <a:solidFill>
                  <a:schemeClr val="tx1"/>
                </a:solidFill>
              </a:rPr>
              <a:t>Ryhmän koollekutsuja kutsuu asiakkaan tiimin tapaamiseen</a:t>
            </a:r>
            <a:endParaRPr lang="en-FI" sz="14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27">
            <a:extLst>
              <a:ext uri="{FF2B5EF4-FFF2-40B4-BE49-F238E27FC236}">
                <a16:creationId xmlns:a16="http://schemas.microsoft.com/office/drawing/2014/main" id="{FB7D7C60-6F4D-169A-01C3-D6DA9E044854}"/>
              </a:ext>
            </a:extLst>
          </p:cNvPr>
          <p:cNvSpPr/>
          <p:nvPr/>
        </p:nvSpPr>
        <p:spPr>
          <a:xfrm>
            <a:off x="2611186" y="2348878"/>
            <a:ext cx="2060847" cy="2150715"/>
          </a:xfrm>
          <a:prstGeom prst="roundRect">
            <a:avLst>
              <a:gd name="adj" fmla="val 7805"/>
            </a:avLst>
          </a:prstGeom>
          <a:solidFill>
            <a:srgbClr val="00B0CA">
              <a:alpha val="44000"/>
            </a:srgb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400" b="1">
                <a:solidFill>
                  <a:schemeClr val="tx1"/>
                </a:solidFill>
                <a:latin typeface="Calibri"/>
                <a:ea typeface="Calibri" panose="020F0502020204030204" pitchFamily="34" charset="0"/>
                <a:cs typeface="Calibri"/>
              </a:rPr>
              <a:t>Asiakas ohjataan työkyvyn tuen tiimiin </a:t>
            </a:r>
            <a:endParaRPr lang="fi-FI" sz="1400" b="1">
              <a:solidFill>
                <a:schemeClr val="tx1"/>
              </a:solidFill>
              <a:effectLst/>
              <a:latin typeface="Calibri"/>
              <a:ea typeface="Calibri" panose="020F0502020204030204" pitchFamily="34" charset="0"/>
              <a:cs typeface="Calibri"/>
            </a:endParaRPr>
          </a:p>
        </p:txBody>
      </p:sp>
      <p:sp>
        <p:nvSpPr>
          <p:cNvPr id="10" name="Rounded Rectangle 28">
            <a:extLst>
              <a:ext uri="{FF2B5EF4-FFF2-40B4-BE49-F238E27FC236}">
                <a16:creationId xmlns:a16="http://schemas.microsoft.com/office/drawing/2014/main" id="{9564449D-1A93-DD8F-233C-FBF568E9D699}"/>
              </a:ext>
            </a:extLst>
          </p:cNvPr>
          <p:cNvSpPr/>
          <p:nvPr/>
        </p:nvSpPr>
        <p:spPr>
          <a:xfrm>
            <a:off x="4966387" y="2348879"/>
            <a:ext cx="2060847" cy="2150715"/>
          </a:xfrm>
          <a:prstGeom prst="roundRect">
            <a:avLst>
              <a:gd name="adj" fmla="val 7805"/>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i-FI" sz="1400" b="1">
                <a:solidFill>
                  <a:schemeClr val="tx1"/>
                </a:solidFill>
                <a:effectLst/>
                <a:latin typeface="Calibri"/>
                <a:ea typeface="Calibri" panose="020F0502020204030204" pitchFamily="34" charset="0"/>
                <a:cs typeface="Calibri"/>
              </a:rPr>
              <a:t>Työkyvyn tuen tiimi käy lähetteen läpi paperikonsultaationa ja arvioi, kutsutaanko asiakas </a:t>
            </a:r>
            <a:r>
              <a:rPr lang="fi-FI" sz="1400" b="1">
                <a:solidFill>
                  <a:schemeClr val="tx1"/>
                </a:solidFill>
                <a:latin typeface="Calibri"/>
                <a:ea typeface="Calibri" panose="020F0502020204030204" pitchFamily="34" charset="0"/>
                <a:cs typeface="Calibri"/>
              </a:rPr>
              <a:t>työkyvyn tuen tiimiin</a:t>
            </a:r>
            <a:endParaRPr lang="fi-FI" sz="1400" b="1">
              <a:solidFill>
                <a:schemeClr val="tx1"/>
              </a:solidFill>
              <a:effectLst/>
              <a:latin typeface="Calibri"/>
              <a:ea typeface="Calibri" panose="020F0502020204030204" pitchFamily="34" charset="0"/>
              <a:cs typeface="Calibri" panose="020F0502020204030204" pitchFamily="34" charset="0"/>
            </a:endParaRPr>
          </a:p>
        </p:txBody>
      </p:sp>
      <p:sp>
        <p:nvSpPr>
          <p:cNvPr id="11" name="Rounded Rectangle 36">
            <a:extLst>
              <a:ext uri="{FF2B5EF4-FFF2-40B4-BE49-F238E27FC236}">
                <a16:creationId xmlns:a16="http://schemas.microsoft.com/office/drawing/2014/main" id="{199E0B15-13B6-A61F-0228-4D4247AFEBE4}"/>
              </a:ext>
            </a:extLst>
          </p:cNvPr>
          <p:cNvSpPr/>
          <p:nvPr/>
        </p:nvSpPr>
        <p:spPr>
          <a:xfrm>
            <a:off x="7244713" y="2348879"/>
            <a:ext cx="2141169" cy="2150715"/>
          </a:xfrm>
          <a:prstGeom prst="roundRect">
            <a:avLst>
              <a:gd name="adj" fmla="val 7805"/>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Asiakas täyttää palvelun tunnusmerkit</a:t>
            </a:r>
            <a:endParaRPr lang="en-FI" sz="14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Rounded Rectangle 37">
            <a:extLst>
              <a:ext uri="{FF2B5EF4-FFF2-40B4-BE49-F238E27FC236}">
                <a16:creationId xmlns:a16="http://schemas.microsoft.com/office/drawing/2014/main" id="{8E558202-24DC-BA18-FF18-BC7C90E0C279}"/>
              </a:ext>
            </a:extLst>
          </p:cNvPr>
          <p:cNvSpPr/>
          <p:nvPr/>
        </p:nvSpPr>
        <p:spPr>
          <a:xfrm>
            <a:off x="4844288" y="5320371"/>
            <a:ext cx="2305044" cy="1035452"/>
          </a:xfrm>
          <a:prstGeom prst="roundRect">
            <a:avLst>
              <a:gd name="adj" fmla="val 7805"/>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a:solidFill>
                  <a:schemeClr val="tx1"/>
                </a:solidFill>
              </a:rPr>
              <a:t>Todetaan, että asiakkaalla </a:t>
            </a:r>
            <a:r>
              <a:rPr lang="fi-FI" sz="1400" b="1">
                <a:solidFill>
                  <a:schemeClr val="tx1"/>
                </a:solidFill>
              </a:rPr>
              <a:t>ei ole </a:t>
            </a:r>
            <a:r>
              <a:rPr lang="fi-FI" sz="1400">
                <a:solidFill>
                  <a:schemeClr val="tx1"/>
                </a:solidFill>
              </a:rPr>
              <a:t>työkyvyn tuen tiimin tarvetta</a:t>
            </a:r>
          </a:p>
        </p:txBody>
      </p:sp>
      <p:sp>
        <p:nvSpPr>
          <p:cNvPr id="16" name="Rounded Rectangle 4">
            <a:extLst>
              <a:ext uri="{FF2B5EF4-FFF2-40B4-BE49-F238E27FC236}">
                <a16:creationId xmlns:a16="http://schemas.microsoft.com/office/drawing/2014/main" id="{BA734A66-A521-FE1C-1EA1-66B73901F316}"/>
              </a:ext>
            </a:extLst>
          </p:cNvPr>
          <p:cNvSpPr/>
          <p:nvPr/>
        </p:nvSpPr>
        <p:spPr>
          <a:xfrm>
            <a:off x="7533309" y="5320370"/>
            <a:ext cx="3563315" cy="1035452"/>
          </a:xfrm>
          <a:prstGeom prst="roundRect">
            <a:avLst>
              <a:gd name="adj" fmla="val 7805"/>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fi-FI" sz="1400">
                <a:solidFill>
                  <a:schemeClr val="tx1"/>
                </a:solidFill>
              </a:rPr>
              <a:t>Koollekutsuja välittää paperikonsultaation perusteella tiedon suositellusta palvelusta lähettävälle taholle, joka vie asiakkaan suunnitelmaa hänen kanssaan eteenpäin. </a:t>
            </a:r>
          </a:p>
        </p:txBody>
      </p:sp>
      <p:cxnSp>
        <p:nvCxnSpPr>
          <p:cNvPr id="8" name="Straight Connector 26">
            <a:extLst>
              <a:ext uri="{FF2B5EF4-FFF2-40B4-BE49-F238E27FC236}">
                <a16:creationId xmlns:a16="http://schemas.microsoft.com/office/drawing/2014/main" id="{525A00BD-8CF0-15E2-8BA9-374785074385}"/>
              </a:ext>
            </a:extLst>
          </p:cNvPr>
          <p:cNvCxnSpPr>
            <a:cxnSpLocks/>
          </p:cNvCxnSpPr>
          <p:nvPr/>
        </p:nvCxnSpPr>
        <p:spPr>
          <a:xfrm>
            <a:off x="2333625" y="3533216"/>
            <a:ext cx="277561" cy="0"/>
          </a:xfrm>
          <a:prstGeom prst="line">
            <a:avLst/>
          </a:prstGeom>
          <a:ln w="1016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7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0C9B5">
            <a:alpha val="44000"/>
          </a:srgbClr>
        </a:solidFill>
        <a:effectLst/>
      </p:bgPr>
    </p:bg>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91A966E3-5D4D-56D7-1E8C-34CCE4CCB868}"/>
              </a:ext>
            </a:extLst>
          </p:cNvPr>
          <p:cNvSpPr/>
          <p:nvPr/>
        </p:nvSpPr>
        <p:spPr>
          <a:xfrm>
            <a:off x="1043709" y="1976582"/>
            <a:ext cx="8654473" cy="361141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Bef>
                <a:spcPts val="1200"/>
              </a:spcBef>
              <a:buClr>
                <a:schemeClr val="tx2"/>
              </a:buClr>
              <a:buFont typeface="Arial" panose="020B0604020202020204" pitchFamily="34" charset="0"/>
              <a:buChar char="•"/>
            </a:pPr>
            <a:r>
              <a:rPr lang="fi-FI" sz="1800">
                <a:solidFill>
                  <a:schemeClr val="tx2"/>
                </a:solidFill>
                <a:latin typeface="+mj-lt"/>
                <a:ea typeface="Calibri" panose="020F0502020204030204" pitchFamily="34" charset="0"/>
                <a:cs typeface="Arial" panose="020B0604020202020204" pitchFamily="34" charset="0"/>
              </a:rPr>
              <a:t>Asiakas tulee ohjata tiimiin matalalla kynnyksellä ja ennakoivasti, </a:t>
            </a:r>
            <a:r>
              <a:rPr lang="fi-FI" sz="1800" b="1">
                <a:solidFill>
                  <a:schemeClr val="tx2"/>
                </a:solidFill>
                <a:latin typeface="+mj-lt"/>
                <a:ea typeface="Calibri" panose="020F0502020204030204" pitchFamily="34" charset="0"/>
                <a:cs typeface="Arial" panose="020B0604020202020204" pitchFamily="34" charset="0"/>
              </a:rPr>
              <a:t>ennen kuin asiakkaan tilanne vaikeutuu liikaa</a:t>
            </a:r>
          </a:p>
          <a:p>
            <a:pPr marL="285750" indent="-285750">
              <a:spcBef>
                <a:spcPts val="1200"/>
              </a:spcBef>
              <a:buClr>
                <a:schemeClr val="tx2"/>
              </a:buClr>
              <a:buFont typeface="Arial" panose="020B0604020202020204" pitchFamily="34" charset="0"/>
              <a:buChar char="•"/>
            </a:pPr>
            <a:r>
              <a:rPr lang="fi-FI" sz="1800">
                <a:solidFill>
                  <a:schemeClr val="tx2"/>
                </a:solidFill>
              </a:rPr>
              <a:t>Ohjautumiseen tarvittava suostumus löytyy kaikilta toimijoilta</a:t>
            </a:r>
            <a:endParaRPr lang="fi-FI" sz="1800">
              <a:solidFill>
                <a:schemeClr val="tx2"/>
              </a:solidFill>
              <a:ea typeface="Calibri"/>
              <a:cs typeface="Calibri"/>
            </a:endParaRPr>
          </a:p>
          <a:p>
            <a:pPr marL="285750" indent="-285750">
              <a:spcBef>
                <a:spcPts val="1200"/>
              </a:spcBef>
              <a:buClr>
                <a:schemeClr val="tx2"/>
              </a:buClr>
              <a:buFont typeface="Arial" panose="020B0604020202020204" pitchFamily="34" charset="0"/>
              <a:buChar char="•"/>
            </a:pPr>
            <a:r>
              <a:rPr lang="fi-FI" sz="1800">
                <a:solidFill>
                  <a:schemeClr val="tx2"/>
                </a:solidFill>
              </a:rPr>
              <a:t>Kaikki toimijat voivat ohjata oman asiakkaansa työkyvyn tuen tiimiin ja tarvittaessa tulla itse mukaan tapaamiseen</a:t>
            </a:r>
            <a:endParaRPr lang="fi-FI" sz="1800">
              <a:solidFill>
                <a:schemeClr val="tx2"/>
              </a:solidFill>
              <a:ea typeface="Calibri"/>
              <a:cs typeface="Calibri"/>
            </a:endParaRPr>
          </a:p>
        </p:txBody>
      </p:sp>
      <p:sp>
        <p:nvSpPr>
          <p:cNvPr id="11" name="Tekstiruutu 10">
            <a:extLst>
              <a:ext uri="{FF2B5EF4-FFF2-40B4-BE49-F238E27FC236}">
                <a16:creationId xmlns:a16="http://schemas.microsoft.com/office/drawing/2014/main" id="{EFCAF00C-418D-0D87-1477-F3ADC07DAF52}"/>
              </a:ext>
            </a:extLst>
          </p:cNvPr>
          <p:cNvSpPr txBox="1"/>
          <p:nvPr/>
        </p:nvSpPr>
        <p:spPr>
          <a:xfrm>
            <a:off x="1043708" y="506396"/>
            <a:ext cx="10797310" cy="846386"/>
          </a:xfrm>
          <a:prstGeom prst="rect">
            <a:avLst/>
          </a:prstGeom>
          <a:noFill/>
        </p:spPr>
        <p:txBody>
          <a:bodyPr wrap="square">
            <a:spAutoFit/>
          </a:bodyPr>
          <a:lstStyle/>
          <a:p>
            <a:r>
              <a:rPr lang="fi-FI" sz="4900" b="1">
                <a:solidFill>
                  <a:schemeClr val="tx2"/>
                </a:solidFill>
                <a:latin typeface="Calibri" panose="020F0502020204030204" pitchFamily="34" charset="0"/>
                <a:ea typeface="+mj-ea"/>
                <a:cs typeface="Calibri" panose="020F0502020204030204" pitchFamily="34" charset="0"/>
              </a:rPr>
              <a:t>T</a:t>
            </a:r>
            <a:r>
              <a:rPr lang="en-FI" sz="4900" b="1">
                <a:solidFill>
                  <a:schemeClr val="tx2"/>
                </a:solidFill>
                <a:latin typeface="Calibri" panose="020F0502020204030204" pitchFamily="34" charset="0"/>
                <a:ea typeface="+mj-ea"/>
                <a:cs typeface="Calibri" panose="020F0502020204030204" pitchFamily="34" charset="0"/>
              </a:rPr>
              <a:t>yökyvyn tuen tarpeen tunnistaminen</a:t>
            </a:r>
            <a:endParaRPr lang="fi-FI" sz="4900" b="1">
              <a:solidFill>
                <a:schemeClr val="tx2"/>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9810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CA">
            <a:alpha val="44000"/>
          </a:srgbClr>
        </a:solidFill>
        <a:effectLst/>
      </p:bgPr>
    </p:bg>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91A966E3-5D4D-56D7-1E8C-34CCE4CCB868}"/>
              </a:ext>
            </a:extLst>
          </p:cNvPr>
          <p:cNvSpPr/>
          <p:nvPr/>
        </p:nvSpPr>
        <p:spPr>
          <a:xfrm>
            <a:off x="1043709" y="1976582"/>
            <a:ext cx="8645236" cy="361141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Bef>
                <a:spcPts val="1200"/>
              </a:spcBef>
              <a:buClr>
                <a:schemeClr val="tx2"/>
              </a:buClr>
              <a:buFont typeface="Arial" panose="020B0604020202020204" pitchFamily="34" charset="0"/>
              <a:buChar char="•"/>
            </a:pPr>
            <a:r>
              <a:rPr lang="fi-FI">
                <a:solidFill>
                  <a:schemeClr val="tx2"/>
                </a:solidFill>
                <a:latin typeface="+mj-lt"/>
                <a:ea typeface="Calibri" panose="020F0502020204030204" pitchFamily="34" charset="0"/>
                <a:cs typeface="Arial" panose="020B0604020202020204" pitchFamily="34" charset="0"/>
              </a:rPr>
              <a:t>Asiakkaan kanssa täytetään Työkyvyn tuen tiimin suostumus-/hakemuslomake. Lomake toimitetaan oman alueen työkyvyn tuen tiimin koollekutsujalle</a:t>
            </a:r>
          </a:p>
          <a:p>
            <a:pPr marL="285750" indent="-285750">
              <a:spcBef>
                <a:spcPts val="1200"/>
              </a:spcBef>
              <a:buClr>
                <a:schemeClr val="tx2"/>
              </a:buClr>
              <a:buFont typeface="Arial" panose="020B0604020202020204" pitchFamily="34" charset="0"/>
              <a:buChar char="•"/>
            </a:pPr>
            <a:r>
              <a:rPr lang="fi-FI">
                <a:solidFill>
                  <a:schemeClr val="tx2"/>
                </a:solidFill>
                <a:latin typeface="+mj-lt"/>
                <a:ea typeface="Calibri" panose="020F0502020204030204" pitchFamily="34" charset="0"/>
                <a:cs typeface="Arial" panose="020B0604020202020204" pitchFamily="34" charset="0"/>
              </a:rPr>
              <a:t>Hakemukseen on hyvä laittaa selkeä kysymyksenasettelu, mitä tiimiltä toivotaan tai mihin halutaan arviota/kannanottoa </a:t>
            </a:r>
          </a:p>
          <a:p>
            <a:pPr marL="285750" indent="-285750">
              <a:spcBef>
                <a:spcPts val="1200"/>
              </a:spcBef>
              <a:buClr>
                <a:schemeClr val="tx2"/>
              </a:buClr>
              <a:buFont typeface="Arial" panose="020B0604020202020204" pitchFamily="34" charset="0"/>
              <a:buChar char="•"/>
            </a:pPr>
            <a:r>
              <a:rPr lang="fi-FI">
                <a:solidFill>
                  <a:schemeClr val="tx2"/>
                </a:solidFill>
                <a:latin typeface="+mj-lt"/>
                <a:ea typeface="Calibri" panose="020F0502020204030204" pitchFamily="34" charset="0"/>
                <a:cs typeface="Arial" panose="020B0604020202020204" pitchFamily="34" charset="0"/>
              </a:rPr>
              <a:t>Suostumuslomakkeessa tulee laittaa raksit kaikkiin kohtiin, jotta kaikki tarvittavat tahot voivat toimia ryhmässä ja katsoa asiakkaan tietoja</a:t>
            </a:r>
          </a:p>
          <a:p>
            <a:pPr marL="285750" indent="-285750">
              <a:spcBef>
                <a:spcPts val="1200"/>
              </a:spcBef>
              <a:buClr>
                <a:schemeClr val="tx2"/>
              </a:buClr>
              <a:buFont typeface="Arial" panose="020B0604020202020204" pitchFamily="34" charset="0"/>
              <a:buChar char="•"/>
            </a:pPr>
            <a:r>
              <a:rPr lang="fi-FI">
                <a:solidFill>
                  <a:schemeClr val="tx2"/>
                </a:solidFill>
                <a:latin typeface="+mj-lt"/>
                <a:ea typeface="Calibri" panose="020F0502020204030204" pitchFamily="34" charset="0"/>
                <a:cs typeface="Arial" panose="020B0604020202020204" pitchFamily="34" charset="0"/>
              </a:rPr>
              <a:t>Jos tiimin peruskokoonpanon lisäksi paikalle toivotaan muita tahoja, </a:t>
            </a:r>
            <a:r>
              <a:rPr lang="fi-FI" sz="1800">
                <a:solidFill>
                  <a:schemeClr val="tx2"/>
                </a:solidFill>
                <a:effectLst/>
                <a:latin typeface="AppleSystemUIFont"/>
                <a:ea typeface="Calibri" panose="020F0502020204030204" pitchFamily="34" charset="0"/>
                <a:cs typeface="AppleSystemUIFont"/>
              </a:rPr>
              <a:t>lähetteestä pitää löytyä koollekutsujaa varten kaikki heidän kutsumistaan varten tarvittava </a:t>
            </a:r>
            <a:r>
              <a:rPr lang="fi-FI" sz="1800">
                <a:effectLst/>
                <a:latin typeface="AppleSystemUIFont"/>
                <a:ea typeface="Calibri" panose="020F0502020204030204" pitchFamily="34" charset="0"/>
                <a:cs typeface="AppleSystemUIFont"/>
              </a:rPr>
              <a:t>tieto</a:t>
            </a:r>
            <a:endParaRPr lang="en-FI" sz="1800">
              <a:effectLst/>
              <a:latin typeface="Calibri"/>
              <a:ea typeface="Calibri" panose="020F0502020204030204" pitchFamily="34" charset="0"/>
              <a:cs typeface="AppleSystemUIFont"/>
            </a:endParaRPr>
          </a:p>
        </p:txBody>
      </p:sp>
      <p:sp>
        <p:nvSpPr>
          <p:cNvPr id="11" name="Tekstiruutu 10">
            <a:extLst>
              <a:ext uri="{FF2B5EF4-FFF2-40B4-BE49-F238E27FC236}">
                <a16:creationId xmlns:a16="http://schemas.microsoft.com/office/drawing/2014/main" id="{EFCAF00C-418D-0D87-1477-F3ADC07DAF52}"/>
              </a:ext>
            </a:extLst>
          </p:cNvPr>
          <p:cNvSpPr txBox="1"/>
          <p:nvPr/>
        </p:nvSpPr>
        <p:spPr>
          <a:xfrm>
            <a:off x="1043708" y="506396"/>
            <a:ext cx="9471892" cy="923330"/>
          </a:xfrm>
          <a:prstGeom prst="rect">
            <a:avLst/>
          </a:prstGeom>
          <a:noFill/>
        </p:spPr>
        <p:txBody>
          <a:bodyPr wrap="square">
            <a:spAutoFit/>
          </a:bodyPr>
          <a:lstStyle/>
          <a:p>
            <a:r>
              <a:rPr lang="en-FI" sz="5400" b="1"/>
              <a:t>Hakemuslomakkeen täyttö</a:t>
            </a:r>
            <a:endParaRPr lang="fi-FI" sz="5400" b="1">
              <a:solidFill>
                <a:schemeClr val="tx2"/>
              </a:solidFill>
              <a:latin typeface="Calibri" panose="020F0502020204030204" pitchFamily="34" charset="0"/>
              <a:ea typeface="+mj-ea"/>
              <a:cs typeface="Calibri" panose="020F0502020204030204" pitchFamily="34" charset="0"/>
            </a:endParaRPr>
          </a:p>
        </p:txBody>
      </p:sp>
      <p:pic>
        <p:nvPicPr>
          <p:cNvPr id="2" name="Picture 5">
            <a:extLst>
              <a:ext uri="{FF2B5EF4-FFF2-40B4-BE49-F238E27FC236}">
                <a16:creationId xmlns:a16="http://schemas.microsoft.com/office/drawing/2014/main" id="{E7B8CB86-7B1D-B183-6FF6-DE74058837FB}"/>
              </a:ext>
            </a:extLst>
          </p:cNvPr>
          <p:cNvPicPr>
            <a:picLocks noChangeAspect="1"/>
          </p:cNvPicPr>
          <p:nvPr/>
        </p:nvPicPr>
        <p:blipFill>
          <a:blip r:embed="rId2"/>
          <a:srcRect/>
          <a:stretch/>
        </p:blipFill>
        <p:spPr>
          <a:xfrm>
            <a:off x="9117798" y="3376851"/>
            <a:ext cx="2992619" cy="2974753"/>
          </a:xfrm>
          <a:prstGeom prst="rect">
            <a:avLst/>
          </a:prstGeom>
        </p:spPr>
      </p:pic>
    </p:spTree>
    <p:extLst>
      <p:ext uri="{BB962C8B-B14F-4D97-AF65-F5344CB8AC3E}">
        <p14:creationId xmlns:p14="http://schemas.microsoft.com/office/powerpoint/2010/main" val="190522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27">
            <a:extLst>
              <a:ext uri="{FF2B5EF4-FFF2-40B4-BE49-F238E27FC236}">
                <a16:creationId xmlns:a16="http://schemas.microsoft.com/office/drawing/2014/main" id="{AEF9D982-76F7-13D1-A67F-E5CE52351263}"/>
              </a:ext>
            </a:extLst>
          </p:cNvPr>
          <p:cNvCxnSpPr>
            <a:cxnSpLocks/>
            <a:stCxn id="14" idx="3"/>
          </p:cNvCxnSpPr>
          <p:nvPr/>
        </p:nvCxnSpPr>
        <p:spPr>
          <a:xfrm flipH="1">
            <a:off x="3822458" y="3681163"/>
            <a:ext cx="7920" cy="0"/>
          </a:xfrm>
          <a:prstGeom prst="line">
            <a:avLst/>
          </a:prstGeom>
          <a:ln w="1016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 name="Otsikko 1">
            <a:extLst>
              <a:ext uri="{FF2B5EF4-FFF2-40B4-BE49-F238E27FC236}">
                <a16:creationId xmlns:a16="http://schemas.microsoft.com/office/drawing/2014/main" id="{D23F9092-FDFD-9630-F7E9-B612AA5F0283}"/>
              </a:ext>
            </a:extLst>
          </p:cNvPr>
          <p:cNvSpPr>
            <a:spLocks noGrp="1"/>
          </p:cNvSpPr>
          <p:nvPr>
            <p:ph type="title"/>
          </p:nvPr>
        </p:nvSpPr>
        <p:spPr/>
        <p:txBody>
          <a:bodyPr>
            <a:normAutofit fontScale="90000"/>
          </a:bodyPr>
          <a:lstStyle/>
          <a:p>
            <a:r>
              <a:rPr lang="fi-FI"/>
              <a:t>2. Asiakasprosessi työkyvyn tuen tiimissä</a:t>
            </a:r>
          </a:p>
        </p:txBody>
      </p:sp>
      <p:grpSp>
        <p:nvGrpSpPr>
          <p:cNvPr id="4" name="Group 5">
            <a:extLst>
              <a:ext uri="{FF2B5EF4-FFF2-40B4-BE49-F238E27FC236}">
                <a16:creationId xmlns:a16="http://schemas.microsoft.com/office/drawing/2014/main" id="{4870B46C-E5F5-69D9-956B-A3961B643979}"/>
              </a:ext>
            </a:extLst>
          </p:cNvPr>
          <p:cNvGrpSpPr/>
          <p:nvPr/>
        </p:nvGrpSpPr>
        <p:grpSpPr>
          <a:xfrm flipH="1">
            <a:off x="3830378" y="2817163"/>
            <a:ext cx="654908" cy="1629633"/>
            <a:chOff x="3237949" y="2061044"/>
            <a:chExt cx="654908" cy="1629633"/>
          </a:xfrm>
        </p:grpSpPr>
        <p:cxnSp>
          <p:nvCxnSpPr>
            <p:cNvPr id="5" name="Elbow Connector 2">
              <a:extLst>
                <a:ext uri="{FF2B5EF4-FFF2-40B4-BE49-F238E27FC236}">
                  <a16:creationId xmlns:a16="http://schemas.microsoft.com/office/drawing/2014/main" id="{9A3193E8-B10F-D472-0527-8EC13979ADE7}"/>
                </a:ext>
              </a:extLst>
            </p:cNvPr>
            <p:cNvCxnSpPr>
              <a:cxnSpLocks/>
              <a:endCxn id="14" idx="3"/>
            </p:cNvCxnSpPr>
            <p:nvPr/>
          </p:nvCxnSpPr>
          <p:spPr>
            <a:xfrm rot="16200000" flipH="1">
              <a:off x="3331403" y="2363590"/>
              <a:ext cx="864000" cy="258908"/>
            </a:xfrm>
            <a:prstGeom prst="bentConnector2">
              <a:avLst/>
            </a:prstGeom>
            <a:ln w="1016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Elbow Connector 4">
              <a:extLst>
                <a:ext uri="{FF2B5EF4-FFF2-40B4-BE49-F238E27FC236}">
                  <a16:creationId xmlns:a16="http://schemas.microsoft.com/office/drawing/2014/main" id="{311DD149-BCAA-933E-8624-B4246CCFB935}"/>
                </a:ext>
              </a:extLst>
            </p:cNvPr>
            <p:cNvCxnSpPr>
              <a:cxnSpLocks/>
            </p:cNvCxnSpPr>
            <p:nvPr/>
          </p:nvCxnSpPr>
          <p:spPr>
            <a:xfrm flipV="1">
              <a:off x="3237949" y="2296632"/>
              <a:ext cx="396000" cy="1394045"/>
            </a:xfrm>
            <a:prstGeom prst="bentConnector2">
              <a:avLst/>
            </a:prstGeom>
            <a:ln w="1016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24">
            <a:extLst>
              <a:ext uri="{FF2B5EF4-FFF2-40B4-BE49-F238E27FC236}">
                <a16:creationId xmlns:a16="http://schemas.microsoft.com/office/drawing/2014/main" id="{1E9470D3-E26B-86E1-6EAA-4716AA358603}"/>
              </a:ext>
            </a:extLst>
          </p:cNvPr>
          <p:cNvGrpSpPr/>
          <p:nvPr/>
        </p:nvGrpSpPr>
        <p:grpSpPr>
          <a:xfrm>
            <a:off x="8925361" y="2817163"/>
            <a:ext cx="684000" cy="1629633"/>
            <a:chOff x="3237949" y="2061044"/>
            <a:chExt cx="684000" cy="1629633"/>
          </a:xfrm>
        </p:grpSpPr>
        <p:cxnSp>
          <p:nvCxnSpPr>
            <p:cNvPr id="8" name="Elbow Connector 25">
              <a:extLst>
                <a:ext uri="{FF2B5EF4-FFF2-40B4-BE49-F238E27FC236}">
                  <a16:creationId xmlns:a16="http://schemas.microsoft.com/office/drawing/2014/main" id="{30452262-A8B0-493C-08F5-5AD8D470C4B6}"/>
                </a:ext>
              </a:extLst>
            </p:cNvPr>
            <p:cNvCxnSpPr>
              <a:cxnSpLocks/>
            </p:cNvCxnSpPr>
            <p:nvPr/>
          </p:nvCxnSpPr>
          <p:spPr>
            <a:xfrm>
              <a:off x="3345949" y="2061044"/>
              <a:ext cx="576000" cy="864000"/>
            </a:xfrm>
            <a:prstGeom prst="bentConnector3">
              <a:avLst/>
            </a:prstGeom>
            <a:ln w="1016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Elbow Connector 26">
              <a:extLst>
                <a:ext uri="{FF2B5EF4-FFF2-40B4-BE49-F238E27FC236}">
                  <a16:creationId xmlns:a16="http://schemas.microsoft.com/office/drawing/2014/main" id="{09FB1941-246D-BB79-91ED-9B977D950B95}"/>
                </a:ext>
              </a:extLst>
            </p:cNvPr>
            <p:cNvCxnSpPr>
              <a:cxnSpLocks/>
            </p:cNvCxnSpPr>
            <p:nvPr/>
          </p:nvCxnSpPr>
          <p:spPr>
            <a:xfrm flipV="1">
              <a:off x="3237949" y="2296632"/>
              <a:ext cx="396000" cy="1394045"/>
            </a:xfrm>
            <a:prstGeom prst="bentConnector2">
              <a:avLst/>
            </a:prstGeom>
            <a:ln w="1016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21">
            <a:extLst>
              <a:ext uri="{FF2B5EF4-FFF2-40B4-BE49-F238E27FC236}">
                <a16:creationId xmlns:a16="http://schemas.microsoft.com/office/drawing/2014/main" id="{90EC0470-60C1-4D67-DDE5-E95EBC52D281}"/>
              </a:ext>
            </a:extLst>
          </p:cNvPr>
          <p:cNvCxnSpPr>
            <a:cxnSpLocks/>
          </p:cNvCxnSpPr>
          <p:nvPr/>
        </p:nvCxnSpPr>
        <p:spPr>
          <a:xfrm>
            <a:off x="4035129" y="2817163"/>
            <a:ext cx="2953555" cy="0"/>
          </a:xfrm>
          <a:prstGeom prst="line">
            <a:avLst/>
          </a:prstGeom>
          <a:ln w="1016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28">
            <a:extLst>
              <a:ext uri="{FF2B5EF4-FFF2-40B4-BE49-F238E27FC236}">
                <a16:creationId xmlns:a16="http://schemas.microsoft.com/office/drawing/2014/main" id="{192D3D79-A6FD-454B-2255-ADEE69D29EF6}"/>
              </a:ext>
            </a:extLst>
          </p:cNvPr>
          <p:cNvCxnSpPr>
            <a:cxnSpLocks/>
          </p:cNvCxnSpPr>
          <p:nvPr/>
        </p:nvCxnSpPr>
        <p:spPr>
          <a:xfrm>
            <a:off x="4073679" y="4435892"/>
            <a:ext cx="4937571" cy="0"/>
          </a:xfrm>
          <a:prstGeom prst="line">
            <a:avLst/>
          </a:prstGeom>
          <a:ln w="1016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ounded Rectangle 12">
            <a:extLst>
              <a:ext uri="{FF2B5EF4-FFF2-40B4-BE49-F238E27FC236}">
                <a16:creationId xmlns:a16="http://schemas.microsoft.com/office/drawing/2014/main" id="{AE6B14EE-DF48-5554-AB70-1FB1CD1D7C86}"/>
              </a:ext>
            </a:extLst>
          </p:cNvPr>
          <p:cNvSpPr/>
          <p:nvPr/>
        </p:nvSpPr>
        <p:spPr>
          <a:xfrm>
            <a:off x="499755" y="2724309"/>
            <a:ext cx="1502111" cy="1913704"/>
          </a:xfrm>
          <a:prstGeom prst="roundRect">
            <a:avLst>
              <a:gd name="adj" fmla="val 780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1400" b="1">
                <a:solidFill>
                  <a:schemeClr val="tx1"/>
                </a:solidFill>
              </a:rPr>
              <a:t>Hakemus ja suostumus saapuu oman alueen työkyvyn tuen tiimiin</a:t>
            </a:r>
          </a:p>
        </p:txBody>
      </p:sp>
      <p:sp>
        <p:nvSpPr>
          <p:cNvPr id="14" name="Rounded Rectangle 13">
            <a:extLst>
              <a:ext uri="{FF2B5EF4-FFF2-40B4-BE49-F238E27FC236}">
                <a16:creationId xmlns:a16="http://schemas.microsoft.com/office/drawing/2014/main" id="{F2D66E82-DCBF-6E25-9048-51C40F11A61D}"/>
              </a:ext>
            </a:extLst>
          </p:cNvPr>
          <p:cNvSpPr/>
          <p:nvPr/>
        </p:nvSpPr>
        <p:spPr>
          <a:xfrm>
            <a:off x="2189610" y="2724312"/>
            <a:ext cx="1640768" cy="1913701"/>
          </a:xfrm>
          <a:prstGeom prst="roundRect">
            <a:avLst>
              <a:gd name="adj" fmla="val 7805"/>
            </a:avLst>
          </a:prstGeom>
          <a:solidFill>
            <a:srgbClr val="50C985">
              <a:alpha val="4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1200">
                <a:solidFill>
                  <a:schemeClr val="tx1"/>
                </a:solidFill>
              </a:rPr>
              <a:t>Tiimiin kuuluvien asiantuntijoiden paperikonsultaatio (ilman asiakasta), jossa </a:t>
            </a:r>
            <a:r>
              <a:rPr lang="fi-FI" sz="1200" kern="1200">
                <a:solidFill>
                  <a:schemeClr val="tx1"/>
                </a:solidFill>
              </a:rPr>
              <a:t>kartoitetaan asiakkaan tilannetta</a:t>
            </a:r>
            <a:r>
              <a:rPr lang="fi-FI" sz="1200">
                <a:solidFill>
                  <a:schemeClr val="tx1"/>
                </a:solidFill>
              </a:rPr>
              <a:t> ja</a:t>
            </a:r>
            <a:r>
              <a:rPr lang="fi-FI" sz="1200" kern="1200">
                <a:solidFill>
                  <a:schemeClr val="tx1"/>
                </a:solidFill>
              </a:rPr>
              <a:t> arvioidaan palveluntarvetta</a:t>
            </a:r>
            <a:endParaRPr lang="fi-FI" sz="1200">
              <a:solidFill>
                <a:schemeClr val="tx1"/>
              </a:solidFill>
            </a:endParaRPr>
          </a:p>
        </p:txBody>
      </p:sp>
      <p:sp>
        <p:nvSpPr>
          <p:cNvPr id="19" name="Rounded Rectangle 16">
            <a:extLst>
              <a:ext uri="{FF2B5EF4-FFF2-40B4-BE49-F238E27FC236}">
                <a16:creationId xmlns:a16="http://schemas.microsoft.com/office/drawing/2014/main" id="{E1EE3C1C-6C12-2D83-755A-C2AE92884F76}"/>
              </a:ext>
            </a:extLst>
          </p:cNvPr>
          <p:cNvSpPr/>
          <p:nvPr/>
        </p:nvSpPr>
        <p:spPr>
          <a:xfrm>
            <a:off x="9544049" y="2637868"/>
            <a:ext cx="1787113" cy="1913701"/>
          </a:xfrm>
          <a:prstGeom prst="roundRect">
            <a:avLst>
              <a:gd name="adj" fmla="val 780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1400" b="1">
                <a:solidFill>
                  <a:schemeClr val="tx1"/>
                </a:solidFill>
              </a:rPr>
              <a:t>Asiakkaan ohjaus hänelle oikea-aikaiseen palveluun</a:t>
            </a:r>
          </a:p>
          <a:p>
            <a:pPr lvl="0" algn="ctr"/>
            <a:endParaRPr lang="fi-FI" sz="850" b="1">
              <a:solidFill>
                <a:schemeClr val="tx1"/>
              </a:solidFill>
            </a:endParaRPr>
          </a:p>
        </p:txBody>
      </p:sp>
      <p:sp>
        <p:nvSpPr>
          <p:cNvPr id="23" name="Rounded Rectangle 15">
            <a:extLst>
              <a:ext uri="{FF2B5EF4-FFF2-40B4-BE49-F238E27FC236}">
                <a16:creationId xmlns:a16="http://schemas.microsoft.com/office/drawing/2014/main" id="{0C511E59-D73E-FEF9-0A8D-99EF687676EE}"/>
              </a:ext>
            </a:extLst>
          </p:cNvPr>
          <p:cNvSpPr/>
          <p:nvPr/>
        </p:nvSpPr>
        <p:spPr>
          <a:xfrm>
            <a:off x="6988684" y="1843557"/>
            <a:ext cx="2022566" cy="1576445"/>
          </a:xfrm>
          <a:prstGeom prst="roundRect">
            <a:avLst>
              <a:gd name="adj" fmla="val 7805"/>
            </a:avLst>
          </a:prstGeom>
          <a:solidFill>
            <a:srgbClr val="FDC82F">
              <a:alpha val="44000"/>
            </a:srgbClr>
          </a:solidFill>
          <a:ln w="3175">
            <a:solidFill>
              <a:schemeClr val="tx1">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1200">
                <a:solidFill>
                  <a:schemeClr val="tx1"/>
                </a:solidFill>
              </a:rPr>
              <a:t>Työkyvyn tuen tiimin tapaaminen, jossa </a:t>
            </a:r>
            <a:r>
              <a:rPr lang="fi-FI" sz="1200" kern="1200">
                <a:solidFill>
                  <a:schemeClr val="tx1"/>
                </a:solidFill>
              </a:rPr>
              <a:t>yhdessä asiakkaan ja hänen verkostonsa kanssa kirkastetaan asiakkaan tavoitetta ja laaditaan hänelle suunnitelma sopivista palveluista</a:t>
            </a:r>
            <a:endParaRPr lang="fi-FI" sz="1200">
              <a:solidFill>
                <a:schemeClr val="tx1"/>
              </a:solidFill>
            </a:endParaRPr>
          </a:p>
        </p:txBody>
      </p:sp>
      <p:sp>
        <p:nvSpPr>
          <p:cNvPr id="24" name="Rounded Rectangle 14">
            <a:extLst>
              <a:ext uri="{FF2B5EF4-FFF2-40B4-BE49-F238E27FC236}">
                <a16:creationId xmlns:a16="http://schemas.microsoft.com/office/drawing/2014/main" id="{9ABB0EDF-FC87-0448-5F8A-029D40A4694E}"/>
              </a:ext>
            </a:extLst>
          </p:cNvPr>
          <p:cNvSpPr/>
          <p:nvPr/>
        </p:nvSpPr>
        <p:spPr>
          <a:xfrm>
            <a:off x="4498478" y="1855734"/>
            <a:ext cx="1977985" cy="1564268"/>
          </a:xfrm>
          <a:prstGeom prst="roundRect">
            <a:avLst>
              <a:gd name="adj" fmla="val 780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1400">
                <a:solidFill>
                  <a:schemeClr val="tx1"/>
                </a:solidFill>
              </a:rPr>
              <a:t>Kutsu työkyvyn tuen tiimin tapaamiseen</a:t>
            </a:r>
          </a:p>
        </p:txBody>
      </p:sp>
      <p:sp>
        <p:nvSpPr>
          <p:cNvPr id="25" name="Rounded Rectangle 17">
            <a:extLst>
              <a:ext uri="{FF2B5EF4-FFF2-40B4-BE49-F238E27FC236}">
                <a16:creationId xmlns:a16="http://schemas.microsoft.com/office/drawing/2014/main" id="{844F4C65-453B-DB3C-09DC-919F57D4F5B6}"/>
              </a:ext>
            </a:extLst>
          </p:cNvPr>
          <p:cNvSpPr/>
          <p:nvPr/>
        </p:nvSpPr>
        <p:spPr>
          <a:xfrm>
            <a:off x="4485286" y="3778593"/>
            <a:ext cx="1991177" cy="1482532"/>
          </a:xfrm>
          <a:prstGeom prst="roundRect">
            <a:avLst>
              <a:gd name="adj" fmla="val 780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1400">
                <a:solidFill>
                  <a:schemeClr val="tx1"/>
                </a:solidFill>
              </a:rPr>
              <a:t>Tiimiä ei nähdä tarpeellisena tai ajankohtaisena, ehdotus sopivasta palvelusta lähettävälle taholle</a:t>
            </a:r>
          </a:p>
        </p:txBody>
      </p:sp>
      <p:sp>
        <p:nvSpPr>
          <p:cNvPr id="26" name="Rounded Rectangle 18">
            <a:extLst>
              <a:ext uri="{FF2B5EF4-FFF2-40B4-BE49-F238E27FC236}">
                <a16:creationId xmlns:a16="http://schemas.microsoft.com/office/drawing/2014/main" id="{79C054E5-562C-AE91-2416-7C7BC0759B0E}"/>
              </a:ext>
            </a:extLst>
          </p:cNvPr>
          <p:cNvSpPr/>
          <p:nvPr/>
        </p:nvSpPr>
        <p:spPr>
          <a:xfrm>
            <a:off x="7017258" y="3778593"/>
            <a:ext cx="1991177" cy="1478800"/>
          </a:xfrm>
          <a:prstGeom prst="roundRect">
            <a:avLst>
              <a:gd name="adj" fmla="val 780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1400">
                <a:solidFill>
                  <a:schemeClr val="tx1"/>
                </a:solidFill>
              </a:rPr>
              <a:t>Lähettävä taho on yhteydessä asiakkaaseen</a:t>
            </a:r>
          </a:p>
        </p:txBody>
      </p:sp>
      <p:sp>
        <p:nvSpPr>
          <p:cNvPr id="28" name="Rounded Rectangle 29">
            <a:extLst>
              <a:ext uri="{FF2B5EF4-FFF2-40B4-BE49-F238E27FC236}">
                <a16:creationId xmlns:a16="http://schemas.microsoft.com/office/drawing/2014/main" id="{85BDF0D4-7EDE-D375-64D1-864D14C0D60B}"/>
              </a:ext>
            </a:extLst>
          </p:cNvPr>
          <p:cNvSpPr/>
          <p:nvPr/>
        </p:nvSpPr>
        <p:spPr>
          <a:xfrm>
            <a:off x="9695250" y="3905194"/>
            <a:ext cx="1553775" cy="238181"/>
          </a:xfrm>
          <a:prstGeom prst="roundRect">
            <a:avLst/>
          </a:prstGeom>
          <a:solidFill>
            <a:schemeClr val="accent3">
              <a:lumMod val="75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FI" sz="1050">
                <a:solidFill>
                  <a:schemeClr val="accent3">
                    <a:lumMod val="50000"/>
                  </a:schemeClr>
                </a:solidFill>
              </a:rPr>
              <a:t>Kooste suunnitelmasta</a:t>
            </a:r>
          </a:p>
        </p:txBody>
      </p:sp>
      <p:sp>
        <p:nvSpPr>
          <p:cNvPr id="29" name="Rounded Rectangle 30">
            <a:extLst>
              <a:ext uri="{FF2B5EF4-FFF2-40B4-BE49-F238E27FC236}">
                <a16:creationId xmlns:a16="http://schemas.microsoft.com/office/drawing/2014/main" id="{3E1498C5-3EB0-8414-24E3-70A498FFAAEC}"/>
              </a:ext>
            </a:extLst>
          </p:cNvPr>
          <p:cNvSpPr/>
          <p:nvPr/>
        </p:nvSpPr>
        <p:spPr>
          <a:xfrm>
            <a:off x="9694709" y="4228501"/>
            <a:ext cx="1554315" cy="207391"/>
          </a:xfrm>
          <a:prstGeom prst="roundRect">
            <a:avLst/>
          </a:prstGeom>
          <a:solidFill>
            <a:schemeClr val="accent3">
              <a:lumMod val="75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FI" sz="1050">
                <a:solidFill>
                  <a:schemeClr val="accent3">
                    <a:lumMod val="50000"/>
                  </a:schemeClr>
                </a:solidFill>
              </a:rPr>
              <a:t>Suunnitelma Kanta.fi:ssä</a:t>
            </a:r>
          </a:p>
        </p:txBody>
      </p:sp>
      <p:cxnSp>
        <p:nvCxnSpPr>
          <p:cNvPr id="15" name="Elbow Connector 2">
            <a:extLst>
              <a:ext uri="{FF2B5EF4-FFF2-40B4-BE49-F238E27FC236}">
                <a16:creationId xmlns:a16="http://schemas.microsoft.com/office/drawing/2014/main" id="{7E514FF0-B490-F6BD-F7C2-2EB7D7C7BA54}"/>
              </a:ext>
            </a:extLst>
          </p:cNvPr>
          <p:cNvCxnSpPr>
            <a:cxnSpLocks/>
            <a:stCxn id="14" idx="1"/>
          </p:cNvCxnSpPr>
          <p:nvPr/>
        </p:nvCxnSpPr>
        <p:spPr>
          <a:xfrm rot="10800000">
            <a:off x="2006642" y="3681161"/>
            <a:ext cx="182969" cy="2"/>
          </a:xfrm>
          <a:prstGeom prst="bentConnector3">
            <a:avLst/>
          </a:prstGeom>
          <a:ln w="1016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49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0C985">
            <a:alpha val="44000"/>
          </a:srgbClr>
        </a:solidFill>
        <a:effectLst/>
      </p:bgPr>
    </p:bg>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91A966E3-5D4D-56D7-1E8C-34CCE4CCB868}"/>
              </a:ext>
            </a:extLst>
          </p:cNvPr>
          <p:cNvSpPr/>
          <p:nvPr/>
        </p:nvSpPr>
        <p:spPr>
          <a:xfrm>
            <a:off x="1043709" y="1976582"/>
            <a:ext cx="8654473" cy="361141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Bef>
                <a:spcPts val="1200"/>
              </a:spcBef>
              <a:buClr>
                <a:schemeClr val="tx2"/>
              </a:buClr>
              <a:buFont typeface="Arial" panose="020B0604020202020204" pitchFamily="34" charset="0"/>
              <a:buChar char="•"/>
            </a:pPr>
            <a:r>
              <a:rPr lang="fi-FI">
                <a:solidFill>
                  <a:schemeClr val="tx2"/>
                </a:solidFill>
                <a:latin typeface="+mj-lt"/>
                <a:ea typeface="Calibri" panose="020F0502020204030204" pitchFamily="34" charset="0"/>
                <a:cs typeface="Arial" panose="020B0604020202020204" pitchFamily="34" charset="0"/>
              </a:rPr>
              <a:t>Kun hakemus saapuu työkyvyn tuen tiimiin, tilannetta tarkastellaan ensin paperikonsultaationa. Paperikonsultaatiota tarvitaan, jotta saadaan kokonaiskuva asiakkaan aikaisemmista palveluista ja toimenpiteistä ja samalla arvioidaan tiimin tapaamisen oikea-aikaisuutta.   </a:t>
            </a:r>
          </a:p>
          <a:p>
            <a:pPr marL="285750" indent="-285750">
              <a:spcBef>
                <a:spcPts val="1200"/>
              </a:spcBef>
              <a:buClr>
                <a:schemeClr val="tx2"/>
              </a:buClr>
              <a:buFont typeface="Arial" panose="020B0604020202020204" pitchFamily="34" charset="0"/>
              <a:buChar char="•"/>
            </a:pPr>
            <a:r>
              <a:rPr lang="fi-FI">
                <a:solidFill>
                  <a:schemeClr val="tx2"/>
                </a:solidFill>
                <a:latin typeface="+mj-lt"/>
                <a:ea typeface="Calibri" panose="020F0502020204030204" pitchFamily="34" charset="0"/>
                <a:cs typeface="Arial" panose="020B0604020202020204" pitchFamily="34" charset="0"/>
              </a:rPr>
              <a:t>Mikäli paperikonsultaation perusteella tiimiä ei nähdä ajankohtaisena, ryhmän koollekutsuja välittää tiedon suositellusta palvelusta lähettävälle taholle, joka vie asiakkaan suunnitelmaa hänen kanssaan eteenpäin. </a:t>
            </a:r>
          </a:p>
          <a:p>
            <a:pPr>
              <a:lnSpc>
                <a:spcPct val="107000"/>
              </a:lnSpc>
              <a:spcBef>
                <a:spcPts val="1200"/>
              </a:spcBef>
              <a:spcAft>
                <a:spcPts val="800"/>
              </a:spcAft>
              <a:buClr>
                <a:schemeClr val="tx2"/>
              </a:buClr>
            </a:pPr>
            <a:endParaRPr lang="fi-FI">
              <a:solidFill>
                <a:schemeClr val="tx2"/>
              </a:solidFill>
              <a:latin typeface="+mj-lt"/>
              <a:ea typeface="Calibri" panose="020F0502020204030204" pitchFamily="34" charset="0"/>
              <a:cs typeface="Arial" panose="020B0604020202020204" pitchFamily="34" charset="0"/>
            </a:endParaRPr>
          </a:p>
        </p:txBody>
      </p:sp>
      <p:sp>
        <p:nvSpPr>
          <p:cNvPr id="11" name="Tekstiruutu 10">
            <a:extLst>
              <a:ext uri="{FF2B5EF4-FFF2-40B4-BE49-F238E27FC236}">
                <a16:creationId xmlns:a16="http://schemas.microsoft.com/office/drawing/2014/main" id="{EFCAF00C-418D-0D87-1477-F3ADC07DAF52}"/>
              </a:ext>
            </a:extLst>
          </p:cNvPr>
          <p:cNvSpPr txBox="1"/>
          <p:nvPr/>
        </p:nvSpPr>
        <p:spPr>
          <a:xfrm>
            <a:off x="1043707" y="506396"/>
            <a:ext cx="10621820" cy="923330"/>
          </a:xfrm>
          <a:prstGeom prst="rect">
            <a:avLst/>
          </a:prstGeom>
          <a:noFill/>
        </p:spPr>
        <p:txBody>
          <a:bodyPr wrap="square">
            <a:spAutoFit/>
          </a:bodyPr>
          <a:lstStyle/>
          <a:p>
            <a:r>
              <a:rPr lang="fi-FI" sz="5400" b="1">
                <a:solidFill>
                  <a:schemeClr val="tx2"/>
                </a:solidFill>
                <a:latin typeface="Calibri" panose="020F0502020204030204" pitchFamily="34" charset="0"/>
                <a:ea typeface="+mj-ea"/>
                <a:cs typeface="Calibri" panose="020F0502020204030204" pitchFamily="34" charset="0"/>
              </a:rPr>
              <a:t>Paperikonsultaatio</a:t>
            </a:r>
          </a:p>
        </p:txBody>
      </p:sp>
      <p:pic>
        <p:nvPicPr>
          <p:cNvPr id="2" name="Picture 4">
            <a:extLst>
              <a:ext uri="{FF2B5EF4-FFF2-40B4-BE49-F238E27FC236}">
                <a16:creationId xmlns:a16="http://schemas.microsoft.com/office/drawing/2014/main" id="{E9869D2A-24D8-3B10-E070-57AEBF57196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p:blipFill>
        <p:spPr>
          <a:xfrm>
            <a:off x="9310536" y="2857500"/>
            <a:ext cx="2279765" cy="3076575"/>
          </a:xfrm>
          <a:prstGeom prst="rect">
            <a:avLst/>
          </a:prstGeom>
        </p:spPr>
      </p:pic>
    </p:spTree>
    <p:extLst>
      <p:ext uri="{BB962C8B-B14F-4D97-AF65-F5344CB8AC3E}">
        <p14:creationId xmlns:p14="http://schemas.microsoft.com/office/powerpoint/2010/main" val="138173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DC82F">
            <a:alpha val="44000"/>
          </a:srgbClr>
        </a:solidFill>
        <a:effectLst/>
      </p:bgPr>
    </p:bg>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91A966E3-5D4D-56D7-1E8C-34CCE4CCB868}"/>
              </a:ext>
            </a:extLst>
          </p:cNvPr>
          <p:cNvSpPr/>
          <p:nvPr/>
        </p:nvSpPr>
        <p:spPr>
          <a:xfrm>
            <a:off x="1043709" y="1976582"/>
            <a:ext cx="8663710" cy="3556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Clr>
                <a:schemeClr val="tx2"/>
              </a:buClr>
              <a:buFont typeface="Arial" panose="020B0604020202020204" pitchFamily="34" charset="0"/>
              <a:buChar char="•"/>
            </a:pPr>
            <a:r>
              <a:rPr lang="fi-FI" dirty="0">
                <a:solidFill>
                  <a:schemeClr val="tx2"/>
                </a:solidFill>
              </a:rPr>
              <a:t>Puheenjohtaja toivottaa asiakkaan tervetulleeksi ja kertoo, mistä tiimissä on kysymys. Kaikki ammattilaiset esittäytyvät asiakkaalle.</a:t>
            </a:r>
          </a:p>
          <a:p>
            <a:pPr marL="285750" indent="-285750">
              <a:buClr>
                <a:schemeClr val="tx2"/>
              </a:buClr>
              <a:buFont typeface="Arial" panose="020B0604020202020204" pitchFamily="34" charset="0"/>
              <a:buChar char="•"/>
            </a:pPr>
            <a:r>
              <a:rPr lang="fi-FI" dirty="0">
                <a:solidFill>
                  <a:schemeClr val="tx2"/>
                </a:solidFill>
              </a:rPr>
              <a:t>Hakemuksen perusteella käydään läpi, millä kysymyksenasettelulla asiakas on tullut ja mitä asioita asiakas ja lähettäjä haluavat tiimissä käsitellä.</a:t>
            </a:r>
          </a:p>
          <a:p>
            <a:pPr marL="285750" indent="-285750">
              <a:buClr>
                <a:schemeClr val="tx2"/>
              </a:buClr>
              <a:buFont typeface="Arial" panose="020B0604020202020204" pitchFamily="34" charset="0"/>
              <a:buChar char="•"/>
            </a:pPr>
            <a:r>
              <a:rPr lang="fi-FI" dirty="0">
                <a:solidFill>
                  <a:schemeClr val="tx2"/>
                </a:solidFill>
              </a:rPr>
              <a:t>Käydään tilannetta läpi keskustellen. Asiakasta kuunnellaan, kysytään tarvittavia lisätietoja esim. motivaatiosta ja siitä mitä asiakas haluaa tulevaisuudeltaan. Tiimin jäsenet tuovat esille omat näkemyksensä ja kertovat tarjolla olevista palveluista.</a:t>
            </a:r>
          </a:p>
          <a:p>
            <a:pPr marL="285750" indent="-285750">
              <a:buClr>
                <a:schemeClr val="tx2"/>
              </a:buClr>
              <a:buFont typeface="Arial" panose="020B0604020202020204" pitchFamily="34" charset="0"/>
              <a:buChar char="•"/>
            </a:pPr>
            <a:r>
              <a:rPr lang="fi-FI" dirty="0">
                <a:solidFill>
                  <a:schemeClr val="tx2"/>
                </a:solidFill>
              </a:rPr>
              <a:t>Jos mukana on asiakkaan omia ammattilaisia/tukihenkilöitä, myös heitä kuullaan.</a:t>
            </a:r>
          </a:p>
          <a:p>
            <a:pPr marL="285750" indent="-285750">
              <a:buClr>
                <a:schemeClr val="tx2"/>
              </a:buClr>
              <a:buFont typeface="Arial" panose="020B0604020202020204" pitchFamily="34" charset="0"/>
              <a:buChar char="•"/>
            </a:pPr>
            <a:r>
              <a:rPr lang="fi-FI" dirty="0">
                <a:solidFill>
                  <a:schemeClr val="tx2"/>
                </a:solidFill>
              </a:rPr>
              <a:t>Lopussa yhteinen tilannekuva ja tehty suunnitelma käydään vielä yhteisesti läpi. Näin saadaan varmistettua, että kaikki ovat ymmärtäneet asiat samalla tavalla.</a:t>
            </a:r>
          </a:p>
          <a:p>
            <a:pPr marL="285750" indent="-285750">
              <a:buClr>
                <a:schemeClr val="tx2"/>
              </a:buClr>
              <a:buFont typeface="Arial" panose="020B0604020202020204" pitchFamily="34" charset="0"/>
              <a:buChar char="•"/>
            </a:pPr>
            <a:r>
              <a:rPr lang="fi-FI" dirty="0">
                <a:solidFill>
                  <a:schemeClr val="tx2"/>
                </a:solidFill>
              </a:rPr>
              <a:t>Kerrotaan, mistä asiakas löytää suunnitelman ja kuka on hänen yhteyshenkilö</a:t>
            </a:r>
          </a:p>
        </p:txBody>
      </p:sp>
      <p:sp>
        <p:nvSpPr>
          <p:cNvPr id="11" name="Tekstiruutu 10">
            <a:extLst>
              <a:ext uri="{FF2B5EF4-FFF2-40B4-BE49-F238E27FC236}">
                <a16:creationId xmlns:a16="http://schemas.microsoft.com/office/drawing/2014/main" id="{EFCAF00C-418D-0D87-1477-F3ADC07DAF52}"/>
              </a:ext>
            </a:extLst>
          </p:cNvPr>
          <p:cNvSpPr txBox="1"/>
          <p:nvPr/>
        </p:nvSpPr>
        <p:spPr>
          <a:xfrm>
            <a:off x="1043708" y="506396"/>
            <a:ext cx="9471892" cy="923330"/>
          </a:xfrm>
          <a:prstGeom prst="rect">
            <a:avLst/>
          </a:prstGeom>
          <a:noFill/>
        </p:spPr>
        <p:txBody>
          <a:bodyPr wrap="square">
            <a:spAutoFit/>
          </a:bodyPr>
          <a:lstStyle/>
          <a:p>
            <a:r>
              <a:rPr lang="fi-FI" sz="5400" b="1">
                <a:solidFill>
                  <a:schemeClr val="tx2"/>
                </a:solidFill>
                <a:latin typeface="Calibri" panose="020F0502020204030204" pitchFamily="34" charset="0"/>
                <a:ea typeface="+mj-ea"/>
                <a:cs typeface="Calibri" panose="020F0502020204030204" pitchFamily="34" charset="0"/>
              </a:rPr>
              <a:t>Tiimin tapaaminen</a:t>
            </a:r>
          </a:p>
        </p:txBody>
      </p:sp>
    </p:spTree>
    <p:extLst>
      <p:ext uri="{BB962C8B-B14F-4D97-AF65-F5344CB8AC3E}">
        <p14:creationId xmlns:p14="http://schemas.microsoft.com/office/powerpoint/2010/main" val="179057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5CB1CD8-A3BA-06A5-6D16-26879AF27710}"/>
              </a:ext>
            </a:extLst>
          </p:cNvPr>
          <p:cNvSpPr>
            <a:spLocks noGrp="1"/>
          </p:cNvSpPr>
          <p:nvPr>
            <p:ph type="title"/>
          </p:nvPr>
        </p:nvSpPr>
        <p:spPr>
          <a:xfrm>
            <a:off x="508883" y="1709738"/>
            <a:ext cx="11223929" cy="2852737"/>
          </a:xfrm>
        </p:spPr>
        <p:txBody>
          <a:bodyPr anchor="b">
            <a:normAutofit/>
          </a:bodyPr>
          <a:lstStyle/>
          <a:p>
            <a:r>
              <a:rPr lang="fi-FI"/>
              <a:t>Työkyvyn tuen tiimin esittely</a:t>
            </a:r>
          </a:p>
        </p:txBody>
      </p:sp>
    </p:spTree>
    <p:extLst>
      <p:ext uri="{BB962C8B-B14F-4D97-AF65-F5344CB8AC3E}">
        <p14:creationId xmlns:p14="http://schemas.microsoft.com/office/powerpoint/2010/main" val="359065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91A966E3-5D4D-56D7-1E8C-34CCE4CCB868}"/>
              </a:ext>
            </a:extLst>
          </p:cNvPr>
          <p:cNvSpPr/>
          <p:nvPr/>
        </p:nvSpPr>
        <p:spPr>
          <a:xfrm>
            <a:off x="1043708" y="1619250"/>
            <a:ext cx="10100541" cy="459105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8000" indent="-285750">
              <a:spcBef>
                <a:spcPts val="1200"/>
              </a:spcBef>
              <a:buClr>
                <a:srgbClr val="00B0CA"/>
              </a:buClr>
              <a:buFont typeface="Arial" panose="020B0604020202020204" pitchFamily="34" charset="0"/>
              <a:buChar char="•"/>
            </a:pPr>
            <a:r>
              <a:rPr lang="fi-FI">
                <a:solidFill>
                  <a:schemeClr val="tx2"/>
                </a:solidFill>
              </a:rPr>
              <a:t>Perehdy asiakkaan tilanteeseen etukäteen oman asiakastietojärjestelmäsi tietojen avulla</a:t>
            </a:r>
          </a:p>
          <a:p>
            <a:pPr marL="288000" indent="-285750">
              <a:spcBef>
                <a:spcPts val="1200"/>
              </a:spcBef>
              <a:buClr>
                <a:srgbClr val="00B0CA"/>
              </a:buClr>
              <a:buFont typeface="Arial" panose="020B0604020202020204" pitchFamily="34" charset="0"/>
              <a:buChar char="•"/>
            </a:pPr>
            <a:r>
              <a:rPr lang="fi-FI">
                <a:solidFill>
                  <a:schemeClr val="tx2"/>
                </a:solidFill>
              </a:rPr>
              <a:t>Tiimissä kaikki tieto kootaan yhteen. Huomioi esimerkiksi: </a:t>
            </a:r>
            <a:r>
              <a:rPr lang="fi-FI" sz="1800">
                <a:solidFill>
                  <a:schemeClr val="tx2"/>
                </a:solidFill>
                <a:effectLst/>
                <a:latin typeface="Calibri" panose="020F0502020204030204" pitchFamily="34" charset="0"/>
                <a:ea typeface="Calibri" panose="020F0502020204030204" pitchFamily="34" charset="0"/>
                <a:cs typeface="Calibri" panose="020F0502020204030204" pitchFamily="34" charset="0"/>
              </a:rPr>
              <a:t>Mitä on jo tehty? Koulutus- ja työhistoria? Mitkä asiat eivät ole sujuneet odotetulla tavalla? Mitkä ovat olleet mahdollisten sairauslomien/eläkkeiden hylkäysperusteita? </a:t>
            </a:r>
          </a:p>
          <a:p>
            <a:pPr marL="285750" indent="-285750">
              <a:spcBef>
                <a:spcPts val="800"/>
              </a:spcBef>
              <a:buFont typeface="Arial" panose="020B0604020202020204" pitchFamily="34" charset="0"/>
              <a:buChar char="•"/>
            </a:pPr>
            <a:r>
              <a:rPr lang="fi-FI" sz="1800">
                <a:solidFill>
                  <a:schemeClr val="tx2"/>
                </a:solidFill>
                <a:effectLst/>
                <a:latin typeface="Calibri" panose="020F0502020204030204" pitchFamily="34" charset="0"/>
                <a:ea typeface="Calibri" panose="020F0502020204030204" pitchFamily="34" charset="0"/>
                <a:cs typeface="Calibri" panose="020F0502020204030204" pitchFamily="34" charset="0"/>
              </a:rPr>
              <a:t>Asiakkaalta on lisäksi tärkeää kysyä, mitä hän haluaa tulevaisuudeltaan ja miten häntä voitaisiin auttaa, jotta hän pääsisi eteenpäin.</a:t>
            </a:r>
          </a:p>
          <a:p>
            <a:pPr marL="285750" indent="-285750">
              <a:spcBef>
                <a:spcPts val="800"/>
              </a:spcBef>
              <a:buFont typeface="Arial" panose="020B0604020202020204" pitchFamily="34" charset="0"/>
              <a:buChar char="•"/>
            </a:pPr>
            <a:r>
              <a:rPr lang="fi-FI" sz="180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fi-FI" sz="1800">
                <a:solidFill>
                  <a:schemeClr val="tx2"/>
                </a:solidFill>
                <a:latin typeface="Calibri" panose="020F0502020204030204" pitchFamily="34" charset="0"/>
                <a:ea typeface="Calibri" panose="020F0502020204030204" pitchFamily="34" charset="0"/>
                <a:cs typeface="Calibri" panose="020F0502020204030204" pitchFamily="34" charset="0"/>
              </a:rPr>
              <a:t>A</a:t>
            </a:r>
            <a:r>
              <a:rPr lang="fi-FI" sz="1800">
                <a:solidFill>
                  <a:schemeClr val="tx2"/>
                </a:solidFill>
                <a:effectLst/>
                <a:latin typeface="Calibri" panose="020F0502020204030204" pitchFamily="34" charset="0"/>
                <a:ea typeface="Calibri" panose="020F0502020204030204" pitchFamily="34" charset="0"/>
                <a:cs typeface="Calibri" panose="020F0502020204030204" pitchFamily="34" charset="0"/>
              </a:rPr>
              <a:t>siakkaan ja tiimin ammattilaisten keskustelussa luodaan selkeä, yhteinen suunnitelma: Miten tästä eteenpäin? Kuka nimetään vastuuhenkilöksi? Miten asiaa seurataan? </a:t>
            </a:r>
            <a:r>
              <a:rPr lang="fi-FI">
                <a:solidFill>
                  <a:schemeClr val="tx2"/>
                </a:solidFill>
                <a:latin typeface="Calibri" panose="020F0502020204030204" pitchFamily="34" charset="0"/>
                <a:ea typeface="Calibri" panose="020F0502020204030204" pitchFamily="34" charset="0"/>
                <a:cs typeface="Calibri" panose="020F0502020204030204" pitchFamily="34" charset="0"/>
              </a:rPr>
              <a:t>On tärkeää, että termit avataan </a:t>
            </a:r>
            <a:r>
              <a:rPr lang="fi-FI" sz="1800">
                <a:solidFill>
                  <a:schemeClr val="tx2"/>
                </a:solidFill>
                <a:effectLst/>
                <a:latin typeface="Calibri" panose="020F0502020204030204" pitchFamily="34" charset="0"/>
                <a:ea typeface="Calibri" panose="020F0502020204030204" pitchFamily="34" charset="0"/>
                <a:cs typeface="Calibri" panose="020F0502020204030204" pitchFamily="34" charset="0"/>
              </a:rPr>
              <a:t>asiakkaalle termit ja kerrotaan selkeästi minne ohjataan, miksi ja mitä se tarkoittaa?</a:t>
            </a:r>
          </a:p>
          <a:p>
            <a:pPr marL="285750" indent="-285750">
              <a:spcBef>
                <a:spcPts val="800"/>
              </a:spcBef>
              <a:buFont typeface="Arial" panose="020B0604020202020204" pitchFamily="34" charset="0"/>
              <a:buChar char="•"/>
            </a:pPr>
            <a:r>
              <a:rPr lang="fi-FI" sz="1800">
                <a:solidFill>
                  <a:schemeClr val="tx2"/>
                </a:solidFill>
                <a:effectLst/>
                <a:latin typeface="Calibri" panose="020F0502020204030204" pitchFamily="34" charset="0"/>
                <a:ea typeface="Calibri" panose="020F0502020204030204" pitchFamily="34" charset="0"/>
                <a:cs typeface="Calibri" panose="020F0502020204030204" pitchFamily="34" charset="0"/>
              </a:rPr>
              <a:t>Asiakkaalle voidaan esittää vaihtoehtoja, jotka myös perustellaan ja kerrotaan, miksi esim. joku polku ei ole mahdollinen tai mitä se vaatii ensin toteutuakseen.</a:t>
            </a:r>
          </a:p>
          <a:p>
            <a:pPr marL="285750" indent="-285750">
              <a:spcBef>
                <a:spcPts val="800"/>
              </a:spcBef>
              <a:buFont typeface="Arial" panose="020B0604020202020204" pitchFamily="34" charset="0"/>
              <a:buChar char="•"/>
            </a:pPr>
            <a:r>
              <a:rPr lang="fi-FI" sz="1800" err="1">
                <a:solidFill>
                  <a:schemeClr val="tx2"/>
                </a:solidFill>
                <a:effectLst/>
                <a:latin typeface="Calibri" panose="020F0502020204030204" pitchFamily="34" charset="0"/>
                <a:ea typeface="Calibri" panose="020F0502020204030204" pitchFamily="34" charset="0"/>
                <a:cs typeface="Calibri" panose="020F0502020204030204" pitchFamily="34" charset="0"/>
              </a:rPr>
              <a:t>Jatkopolutuksessa</a:t>
            </a:r>
            <a:r>
              <a:rPr lang="fi-FI" sz="1800">
                <a:solidFill>
                  <a:schemeClr val="tx2"/>
                </a:solidFill>
                <a:effectLst/>
                <a:latin typeface="Calibri" panose="020F0502020204030204" pitchFamily="34" charset="0"/>
                <a:ea typeface="Calibri" panose="020F0502020204030204" pitchFamily="34" charset="0"/>
                <a:cs typeface="Calibri" panose="020F0502020204030204" pitchFamily="34" charset="0"/>
              </a:rPr>
              <a:t> ennakointi on tärkeää – esim. kun sairaspäiväraha on loppumassa, pitäisi hyvissä ajoin olla suunnittelemassa, miten tilanne etenee.</a:t>
            </a:r>
            <a:endParaRPr lang="fi-FI">
              <a:solidFill>
                <a:schemeClr val="tx2"/>
              </a:solidFill>
            </a:endParaRPr>
          </a:p>
        </p:txBody>
      </p:sp>
      <p:sp>
        <p:nvSpPr>
          <p:cNvPr id="11" name="Tekstiruutu 10">
            <a:extLst>
              <a:ext uri="{FF2B5EF4-FFF2-40B4-BE49-F238E27FC236}">
                <a16:creationId xmlns:a16="http://schemas.microsoft.com/office/drawing/2014/main" id="{EFCAF00C-418D-0D87-1477-F3ADC07DAF52}"/>
              </a:ext>
            </a:extLst>
          </p:cNvPr>
          <p:cNvSpPr txBox="1"/>
          <p:nvPr/>
        </p:nvSpPr>
        <p:spPr>
          <a:xfrm>
            <a:off x="1043708" y="506396"/>
            <a:ext cx="9471892" cy="923330"/>
          </a:xfrm>
          <a:prstGeom prst="rect">
            <a:avLst/>
          </a:prstGeom>
          <a:noFill/>
        </p:spPr>
        <p:txBody>
          <a:bodyPr wrap="square">
            <a:spAutoFit/>
          </a:bodyPr>
          <a:lstStyle/>
          <a:p>
            <a:r>
              <a:rPr lang="fi-FI" sz="5400" b="1">
                <a:solidFill>
                  <a:schemeClr val="tx2"/>
                </a:solidFill>
                <a:latin typeface="Calibri" panose="020F0502020204030204" pitchFamily="34" charset="0"/>
                <a:ea typeface="+mj-ea"/>
                <a:cs typeface="Calibri" panose="020F0502020204030204" pitchFamily="34" charset="0"/>
              </a:rPr>
              <a:t>Ammattilaisen muistilista</a:t>
            </a:r>
          </a:p>
        </p:txBody>
      </p:sp>
    </p:spTree>
    <p:extLst>
      <p:ext uri="{BB962C8B-B14F-4D97-AF65-F5344CB8AC3E}">
        <p14:creationId xmlns:p14="http://schemas.microsoft.com/office/powerpoint/2010/main" val="42407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91A966E3-5D4D-56D7-1E8C-34CCE4CCB868}"/>
              </a:ext>
            </a:extLst>
          </p:cNvPr>
          <p:cNvSpPr/>
          <p:nvPr/>
        </p:nvSpPr>
        <p:spPr>
          <a:xfrm>
            <a:off x="1043708" y="2000250"/>
            <a:ext cx="10100541" cy="360045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4400" indent="-285750">
              <a:lnSpc>
                <a:spcPct val="107000"/>
              </a:lnSpc>
              <a:buFont typeface="Arial" panose="020B0604020202020204" pitchFamily="34" charset="0"/>
              <a:buChar char="•"/>
            </a:pPr>
            <a:r>
              <a:rPr lang="fi-FI" dirty="0">
                <a:solidFill>
                  <a:schemeClr val="tx2"/>
                </a:solidFill>
              </a:rPr>
              <a:t>Yhdelle asiakkaalle varataan 1h. Pyrkikää siihen, että asiakas olisi sisällä n. 50 min, jotta jäisi pieni hetki aikaa kirjausten viimeistelylle ja seuraavasta asiakkaasta keskustelemiseen.</a:t>
            </a:r>
          </a:p>
          <a:p>
            <a:pPr marL="284400" indent="-285750">
              <a:lnSpc>
                <a:spcPct val="107000"/>
              </a:lnSpc>
              <a:buFont typeface="Arial" panose="020B0604020202020204" pitchFamily="34" charset="0"/>
              <a:buChar char="•"/>
            </a:pPr>
            <a:r>
              <a:rPr lang="fi-FI" dirty="0">
                <a:solidFill>
                  <a:schemeClr val="tx2"/>
                </a:solidFill>
              </a:rPr>
              <a:t>Aikataulussa kannattaa pysyä, jonkun on hyvä toimia kellon vahtina</a:t>
            </a:r>
          </a:p>
          <a:p>
            <a:pPr marL="284400" indent="-285750">
              <a:lnSpc>
                <a:spcPct val="107000"/>
              </a:lnSpc>
              <a:buFont typeface="Arial" panose="020B0604020202020204" pitchFamily="34" charset="0"/>
              <a:buChar char="•"/>
            </a:pPr>
            <a:r>
              <a:rPr lang="fi-FI" dirty="0">
                <a:solidFill>
                  <a:schemeClr val="tx2"/>
                </a:solidFill>
              </a:rPr>
              <a:t>Asiakasmäärän on hyvä olla kohtuullinen, jotta päivät eivät muodostu liian raskaiksi</a:t>
            </a:r>
          </a:p>
          <a:p>
            <a:pPr marL="741600" lvl="2" indent="-285750">
              <a:lnSpc>
                <a:spcPct val="107000"/>
              </a:lnSpc>
              <a:buFont typeface="Arial" panose="020B0604020202020204" pitchFamily="34" charset="0"/>
              <a:buChar char="•"/>
            </a:pPr>
            <a:r>
              <a:rPr lang="fi-FI" dirty="0">
                <a:solidFill>
                  <a:schemeClr val="tx2"/>
                </a:solidFill>
              </a:rPr>
              <a:t>Erillinen paperikonsultaatioaika esim. päivän alkuun</a:t>
            </a:r>
          </a:p>
          <a:p>
            <a:pPr marL="284400" indent="-285750">
              <a:lnSpc>
                <a:spcPct val="107000"/>
              </a:lnSpc>
              <a:buFont typeface="Arial" panose="020B0604020202020204" pitchFamily="34" charset="0"/>
              <a:buChar char="•"/>
            </a:pPr>
            <a:r>
              <a:rPr lang="fi-FI" dirty="0">
                <a:solidFill>
                  <a:schemeClr val="tx2"/>
                </a:solidFill>
              </a:rPr>
              <a:t>Huolehtikaa tiimissä työhyvinvoinnista</a:t>
            </a:r>
          </a:p>
          <a:p>
            <a:pPr marL="741600" lvl="2" indent="-285750">
              <a:lnSpc>
                <a:spcPct val="107000"/>
              </a:lnSpc>
              <a:buFont typeface="Arial" panose="020B0604020202020204" pitchFamily="34" charset="0"/>
              <a:buChar char="•"/>
            </a:pPr>
            <a:r>
              <a:rPr lang="fi-FI" dirty="0">
                <a:solidFill>
                  <a:schemeClr val="tx2"/>
                </a:solidFill>
              </a:rPr>
              <a:t>Tiimipäivän aikana selkeä tauko</a:t>
            </a:r>
          </a:p>
          <a:p>
            <a:pPr marL="741600" lvl="2" indent="-285750">
              <a:lnSpc>
                <a:spcPct val="107000"/>
              </a:lnSpc>
              <a:buFont typeface="Arial" panose="020B0604020202020204" pitchFamily="34" charset="0"/>
              <a:buChar char="•"/>
            </a:pPr>
            <a:r>
              <a:rPr lang="fi-FI" dirty="0">
                <a:solidFill>
                  <a:schemeClr val="tx2"/>
                </a:solidFill>
              </a:rPr>
              <a:t>Yhdessä saa olla mukavaa</a:t>
            </a:r>
          </a:p>
          <a:p>
            <a:pPr marL="284400" indent="-285750">
              <a:lnSpc>
                <a:spcPct val="107000"/>
              </a:lnSpc>
              <a:buFont typeface="Arial" panose="020B0604020202020204" pitchFamily="34" charset="0"/>
              <a:buChar char="•"/>
            </a:pPr>
            <a:r>
              <a:rPr lang="fi-FI" dirty="0">
                <a:solidFill>
                  <a:schemeClr val="tx2"/>
                </a:solidFill>
              </a:rPr>
              <a:t>Jutelkaa ajankohtaisista asioista, jotta tieto esim. mahdollisista muutoksista leviää</a:t>
            </a:r>
          </a:p>
          <a:p>
            <a:pPr marL="284400" indent="-285750">
              <a:lnSpc>
                <a:spcPct val="107000"/>
              </a:lnSpc>
              <a:buFont typeface="Arial" panose="020B0604020202020204" pitchFamily="34" charset="0"/>
              <a:buChar char="•"/>
            </a:pPr>
            <a:r>
              <a:rPr lang="fi-FI" dirty="0">
                <a:solidFill>
                  <a:schemeClr val="tx2"/>
                </a:solidFill>
              </a:rPr>
              <a:t>Jos asiakkaita on paljon, kannattaa pohtia lisäpäivien </a:t>
            </a:r>
            <a:r>
              <a:rPr lang="fi-FI" dirty="0" err="1">
                <a:solidFill>
                  <a:schemeClr val="tx2"/>
                </a:solidFill>
              </a:rPr>
              <a:t>kalenteroimista</a:t>
            </a:r>
            <a:endParaRPr lang="fi-FI" dirty="0">
              <a:solidFill>
                <a:schemeClr val="tx2"/>
              </a:solidFill>
            </a:endParaRPr>
          </a:p>
        </p:txBody>
      </p:sp>
      <p:sp>
        <p:nvSpPr>
          <p:cNvPr id="11" name="Tekstiruutu 10">
            <a:extLst>
              <a:ext uri="{FF2B5EF4-FFF2-40B4-BE49-F238E27FC236}">
                <a16:creationId xmlns:a16="http://schemas.microsoft.com/office/drawing/2014/main" id="{EFCAF00C-418D-0D87-1477-F3ADC07DAF52}"/>
              </a:ext>
            </a:extLst>
          </p:cNvPr>
          <p:cNvSpPr txBox="1"/>
          <p:nvPr/>
        </p:nvSpPr>
        <p:spPr>
          <a:xfrm>
            <a:off x="1043708" y="506396"/>
            <a:ext cx="9471892" cy="923330"/>
          </a:xfrm>
          <a:prstGeom prst="rect">
            <a:avLst/>
          </a:prstGeom>
          <a:noFill/>
        </p:spPr>
        <p:txBody>
          <a:bodyPr wrap="square">
            <a:spAutoFit/>
          </a:bodyPr>
          <a:lstStyle/>
          <a:p>
            <a:r>
              <a:rPr lang="fi-FI" sz="5400" b="1">
                <a:solidFill>
                  <a:schemeClr val="tx2"/>
                </a:solidFill>
                <a:latin typeface="Calibri" panose="020F0502020204030204" pitchFamily="34" charset="0"/>
                <a:ea typeface="+mj-ea"/>
                <a:cs typeface="Calibri" panose="020F0502020204030204" pitchFamily="34" charset="0"/>
              </a:rPr>
              <a:t>Suosituksia</a:t>
            </a:r>
          </a:p>
        </p:txBody>
      </p:sp>
      <p:sp>
        <p:nvSpPr>
          <p:cNvPr id="3" name="Tekstiruutu 2">
            <a:extLst>
              <a:ext uri="{FF2B5EF4-FFF2-40B4-BE49-F238E27FC236}">
                <a16:creationId xmlns:a16="http://schemas.microsoft.com/office/drawing/2014/main" id="{655EEE62-D59F-6D75-F1B7-85B34B2EE95F}"/>
              </a:ext>
            </a:extLst>
          </p:cNvPr>
          <p:cNvSpPr txBox="1"/>
          <p:nvPr/>
        </p:nvSpPr>
        <p:spPr>
          <a:xfrm>
            <a:off x="2324100" y="5791200"/>
            <a:ext cx="8191500" cy="671915"/>
          </a:xfrm>
          <a:prstGeom prst="rect">
            <a:avLst/>
          </a:prstGeom>
          <a:noFill/>
        </p:spPr>
        <p:txBody>
          <a:bodyPr wrap="square">
            <a:spAutoFit/>
          </a:bodyPr>
          <a:lstStyle/>
          <a:p>
            <a:pPr marL="537210">
              <a:lnSpc>
                <a:spcPct val="107000"/>
              </a:lnSpc>
              <a:spcAft>
                <a:spcPts val="800"/>
              </a:spcAft>
            </a:pPr>
            <a:r>
              <a:rPr lang="fi-FI" b="1">
                <a:solidFill>
                  <a:schemeClr val="tx2"/>
                </a:solidFill>
              </a:rPr>
              <a:t>YHTEISTYÖN TEKEMINEN MYÖS MUULLOIN KUIN TYÖKYVYN TUEN TIIMIEN AIKANA ON SUOSITELTAVAA (vähentää myös tiimipäivien kuormittavuutta) </a:t>
            </a:r>
          </a:p>
        </p:txBody>
      </p:sp>
    </p:spTree>
    <p:extLst>
      <p:ext uri="{BB962C8B-B14F-4D97-AF65-F5344CB8AC3E}">
        <p14:creationId xmlns:p14="http://schemas.microsoft.com/office/powerpoint/2010/main" val="266792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91A966E3-5D4D-56D7-1E8C-34CCE4CCB868}"/>
              </a:ext>
            </a:extLst>
          </p:cNvPr>
          <p:cNvSpPr/>
          <p:nvPr/>
        </p:nvSpPr>
        <p:spPr>
          <a:xfrm>
            <a:off x="1043708" y="1990724"/>
            <a:ext cx="9386167" cy="359092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Arial" panose="020B0604020202020204" pitchFamily="34" charset="0"/>
              <a:buChar char="•"/>
            </a:pPr>
            <a:r>
              <a:rPr lang="fi-FI">
                <a:solidFill>
                  <a:schemeClr val="tx2"/>
                </a:solidFill>
              </a:rPr>
              <a:t>Kaikki kirjaavat suunnitelman omaan tietojärjestelmäänsä</a:t>
            </a:r>
          </a:p>
          <a:p>
            <a:pPr marL="742950" lvl="1" indent="-285750">
              <a:spcBef>
                <a:spcPts val="1200"/>
              </a:spcBef>
              <a:buFont typeface="Arial" panose="020B0604020202020204" pitchFamily="34" charset="0"/>
              <a:buChar char="•"/>
            </a:pPr>
            <a:r>
              <a:rPr lang="fi-FI" err="1">
                <a:solidFill>
                  <a:schemeClr val="tx2"/>
                </a:solidFill>
              </a:rPr>
              <a:t>Miepä</a:t>
            </a:r>
            <a:r>
              <a:rPr lang="fi-FI">
                <a:solidFill>
                  <a:schemeClr val="tx2"/>
                </a:solidFill>
              </a:rPr>
              <a:t>-työntekijät kirjaavat vain silloin, jos asiakas on </a:t>
            </a:r>
            <a:r>
              <a:rPr lang="fi-FI" err="1">
                <a:solidFill>
                  <a:schemeClr val="tx2"/>
                </a:solidFill>
              </a:rPr>
              <a:t>Miepän</a:t>
            </a:r>
            <a:r>
              <a:rPr lang="fi-FI">
                <a:solidFill>
                  <a:schemeClr val="tx2"/>
                </a:solidFill>
              </a:rPr>
              <a:t> asiakkuudessa tai ohjautuu sinne. </a:t>
            </a:r>
          </a:p>
          <a:p>
            <a:pPr marL="285750" indent="-285750">
              <a:spcBef>
                <a:spcPts val="1200"/>
              </a:spcBef>
              <a:buFont typeface="Arial" panose="020B0604020202020204" pitchFamily="34" charset="0"/>
              <a:buChar char="•"/>
            </a:pPr>
            <a:r>
              <a:rPr lang="fi-FI">
                <a:solidFill>
                  <a:schemeClr val="tx2"/>
                </a:solidFill>
              </a:rPr>
              <a:t>Myös paperikonsultaatioiden suunnitelma kirjataan</a:t>
            </a:r>
          </a:p>
          <a:p>
            <a:pPr marL="285750" indent="-285750">
              <a:spcBef>
                <a:spcPts val="1200"/>
              </a:spcBef>
              <a:buFont typeface="Arial" panose="020B0604020202020204" pitchFamily="34" charset="0"/>
              <a:buChar char="•"/>
            </a:pPr>
            <a:r>
              <a:rPr lang="fi-FI">
                <a:solidFill>
                  <a:schemeClr val="tx2"/>
                </a:solidFill>
              </a:rPr>
              <a:t>Tiimissä on hyvä kysyä ja kirjata diagnoosikoodit samalla (Työllisyysalueen asiakasvastaava)</a:t>
            </a:r>
          </a:p>
          <a:p>
            <a:pPr marL="285750" indent="-285750">
              <a:spcBef>
                <a:spcPts val="1200"/>
              </a:spcBef>
              <a:spcAft>
                <a:spcPts val="1200"/>
              </a:spcAft>
              <a:buFont typeface="Arial" panose="020B0604020202020204" pitchFamily="34" charset="0"/>
              <a:buChar char="•"/>
            </a:pPr>
            <a:r>
              <a:rPr lang="fi-FI" err="1">
                <a:solidFill>
                  <a:schemeClr val="tx2"/>
                </a:solidFill>
              </a:rPr>
              <a:t>Mediatrin</a:t>
            </a:r>
            <a:r>
              <a:rPr lang="fi-FI">
                <a:solidFill>
                  <a:schemeClr val="tx2"/>
                </a:solidFill>
              </a:rPr>
              <a:t> käyttäjät löytävät työkyvyn tuen tiimien kirjaukset HOI-PTH tai Kuntoutusohjaus-lehdiltä</a:t>
            </a:r>
          </a:p>
          <a:p>
            <a:pPr marL="285750" indent="-285750">
              <a:spcBef>
                <a:spcPts val="1200"/>
              </a:spcBef>
              <a:buFont typeface="Arial" panose="020B0604020202020204" pitchFamily="34" charset="0"/>
              <a:buChar char="•"/>
            </a:pPr>
            <a:r>
              <a:rPr lang="fi-FI">
                <a:solidFill>
                  <a:schemeClr val="tx2"/>
                </a:solidFill>
              </a:rPr>
              <a:t>Muistio kirjataan asiakkaalle tarvittaessa, jos hän ei käytä </a:t>
            </a:r>
            <a:r>
              <a:rPr lang="fi-FI" err="1">
                <a:solidFill>
                  <a:schemeClr val="tx2"/>
                </a:solidFill>
              </a:rPr>
              <a:t>OmaKantaa</a:t>
            </a:r>
            <a:endParaRPr lang="fi-FI">
              <a:solidFill>
                <a:schemeClr val="tx2"/>
              </a:solidFill>
            </a:endParaRPr>
          </a:p>
        </p:txBody>
      </p:sp>
      <p:sp>
        <p:nvSpPr>
          <p:cNvPr id="11" name="Tekstiruutu 10">
            <a:extLst>
              <a:ext uri="{FF2B5EF4-FFF2-40B4-BE49-F238E27FC236}">
                <a16:creationId xmlns:a16="http://schemas.microsoft.com/office/drawing/2014/main" id="{EFCAF00C-418D-0D87-1477-F3ADC07DAF52}"/>
              </a:ext>
            </a:extLst>
          </p:cNvPr>
          <p:cNvSpPr txBox="1"/>
          <p:nvPr/>
        </p:nvSpPr>
        <p:spPr>
          <a:xfrm>
            <a:off x="1043708" y="506396"/>
            <a:ext cx="9471892" cy="923330"/>
          </a:xfrm>
          <a:prstGeom prst="rect">
            <a:avLst/>
          </a:prstGeom>
          <a:noFill/>
        </p:spPr>
        <p:txBody>
          <a:bodyPr wrap="square">
            <a:spAutoFit/>
          </a:bodyPr>
          <a:lstStyle/>
          <a:p>
            <a:r>
              <a:rPr lang="fi-FI" sz="5400" b="1">
                <a:solidFill>
                  <a:schemeClr val="tx2"/>
                </a:solidFill>
                <a:latin typeface="Calibri" panose="020F0502020204030204" pitchFamily="34" charset="0"/>
                <a:ea typeface="+mj-ea"/>
                <a:cs typeface="Calibri" panose="020F0502020204030204" pitchFamily="34" charset="0"/>
              </a:rPr>
              <a:t>Kirjaaminen</a:t>
            </a:r>
          </a:p>
        </p:txBody>
      </p:sp>
    </p:spTree>
    <p:extLst>
      <p:ext uri="{BB962C8B-B14F-4D97-AF65-F5344CB8AC3E}">
        <p14:creationId xmlns:p14="http://schemas.microsoft.com/office/powerpoint/2010/main" val="417407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91A966E3-5D4D-56D7-1E8C-34CCE4CCB868}"/>
              </a:ext>
            </a:extLst>
          </p:cNvPr>
          <p:cNvSpPr/>
          <p:nvPr/>
        </p:nvSpPr>
        <p:spPr>
          <a:xfrm>
            <a:off x="1448520" y="1542184"/>
            <a:ext cx="8662267" cy="358140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spcBef>
                <a:spcPts val="1200"/>
              </a:spcBef>
              <a:buFont typeface="Arial" panose="020B0604020202020204" pitchFamily="34" charset="0"/>
              <a:buChar char="•"/>
            </a:pPr>
            <a:r>
              <a:rPr lang="fi-FI" sz="1800" dirty="0">
                <a:solidFill>
                  <a:schemeClr val="tx2"/>
                </a:solidFill>
              </a:rPr>
              <a:t>Työkyvyn tuen tiimien asiakasmääriä ja ohjautumisia seurataan joka tapaamiskerralla täytettävällä tilastointilomakkeella</a:t>
            </a:r>
          </a:p>
          <a:p>
            <a:pPr marL="285750" indent="-285750">
              <a:spcBef>
                <a:spcPts val="1200"/>
              </a:spcBef>
              <a:buFont typeface="Arial" panose="020B0604020202020204" pitchFamily="34" charset="0"/>
              <a:buChar char="•"/>
            </a:pPr>
            <a:r>
              <a:rPr lang="fi-FI" sz="1800" dirty="0">
                <a:solidFill>
                  <a:schemeClr val="tx2"/>
                </a:solidFill>
              </a:rPr>
              <a:t>Sopikaa tiimissä, kuka täyttää tilastolomakkeen. Linkki </a:t>
            </a:r>
            <a:r>
              <a:rPr lang="fi-FI" dirty="0">
                <a:solidFill>
                  <a:schemeClr val="tx2"/>
                </a:solidFill>
              </a:rPr>
              <a:t>tilastolomakkeeseen</a:t>
            </a:r>
            <a:r>
              <a:rPr lang="fi-FI" sz="1800" dirty="0">
                <a:solidFill>
                  <a:schemeClr val="tx2"/>
                </a:solidFill>
              </a:rPr>
              <a:t>:</a:t>
            </a:r>
            <a:r>
              <a:rPr lang="fi-FI" dirty="0">
                <a:solidFill>
                  <a:schemeClr val="tx2"/>
                </a:solidFill>
              </a:rPr>
              <a:t> </a:t>
            </a:r>
            <a:r>
              <a:rPr lang="fi-FI" dirty="0">
                <a:solidFill>
                  <a:schemeClr val="tx2"/>
                </a:solidFill>
                <a:hlinkClick r:id="rId2"/>
              </a:rPr>
              <a:t>TT-tiimin tilastolomake</a:t>
            </a:r>
            <a:r>
              <a:rPr lang="fi-FI" dirty="0">
                <a:solidFill>
                  <a:schemeClr val="tx2"/>
                </a:solidFill>
              </a:rPr>
              <a:t> </a:t>
            </a:r>
            <a:endParaRPr lang="fi-FI" sz="1800" dirty="0">
              <a:solidFill>
                <a:schemeClr val="tx2"/>
              </a:solidFill>
              <a:ea typeface="Calibri"/>
              <a:cs typeface="Calibri"/>
            </a:endParaRPr>
          </a:p>
          <a:p>
            <a:pPr marL="285750" indent="-285750">
              <a:spcBef>
                <a:spcPts val="1200"/>
              </a:spcBef>
              <a:buFont typeface="Arial" panose="020B0604020202020204" pitchFamily="34" charset="0"/>
              <a:buChar char="•"/>
            </a:pPr>
            <a:r>
              <a:rPr lang="fi-FI" sz="1800" dirty="0">
                <a:solidFill>
                  <a:schemeClr val="tx2"/>
                </a:solidFill>
              </a:rPr>
              <a:t>Asiakastyytyväisyyskysely toistetaan aika-ajoin erillisenä Forms-kyselynä</a:t>
            </a:r>
            <a:endParaRPr lang="fi-FI" sz="1800" dirty="0">
              <a:solidFill>
                <a:schemeClr val="tx2"/>
              </a:solidFill>
              <a:ea typeface="Calibri"/>
              <a:cs typeface="Calibri"/>
            </a:endParaRPr>
          </a:p>
          <a:p>
            <a:pPr marL="287655" indent="-285750">
              <a:spcBef>
                <a:spcPts val="1200"/>
              </a:spcBef>
              <a:buClr>
                <a:srgbClr val="00B0CA"/>
              </a:buClr>
              <a:buFont typeface="Arial" panose="020B0604020202020204" pitchFamily="34" charset="0"/>
              <a:buChar char="•"/>
            </a:pPr>
            <a:endParaRPr lang="fi-FI" dirty="0">
              <a:solidFill>
                <a:schemeClr val="tx2"/>
              </a:solidFill>
              <a:ea typeface="Calibri" panose="020F0502020204030204"/>
              <a:cs typeface="Calibri" panose="020F0502020204030204"/>
            </a:endParaRPr>
          </a:p>
        </p:txBody>
      </p:sp>
      <p:sp>
        <p:nvSpPr>
          <p:cNvPr id="11" name="Tekstiruutu 10">
            <a:extLst>
              <a:ext uri="{FF2B5EF4-FFF2-40B4-BE49-F238E27FC236}">
                <a16:creationId xmlns:a16="http://schemas.microsoft.com/office/drawing/2014/main" id="{EFCAF00C-418D-0D87-1477-F3ADC07DAF52}"/>
              </a:ext>
            </a:extLst>
          </p:cNvPr>
          <p:cNvSpPr txBox="1"/>
          <p:nvPr/>
        </p:nvSpPr>
        <p:spPr>
          <a:xfrm>
            <a:off x="1043708" y="506396"/>
            <a:ext cx="9471892" cy="923330"/>
          </a:xfrm>
          <a:prstGeom prst="rect">
            <a:avLst/>
          </a:prstGeom>
          <a:noFill/>
        </p:spPr>
        <p:txBody>
          <a:bodyPr wrap="square">
            <a:spAutoFit/>
          </a:bodyPr>
          <a:lstStyle/>
          <a:p>
            <a:r>
              <a:rPr lang="fi-FI" sz="5400" b="1">
                <a:solidFill>
                  <a:schemeClr val="tx2"/>
                </a:solidFill>
                <a:latin typeface="Calibri" panose="020F0502020204030204" pitchFamily="34" charset="0"/>
                <a:ea typeface="+mj-ea"/>
                <a:cs typeface="Calibri" panose="020F0502020204030204" pitchFamily="34" charset="0"/>
              </a:rPr>
              <a:t>Seuranta</a:t>
            </a:r>
          </a:p>
        </p:txBody>
      </p:sp>
    </p:spTree>
    <p:extLst>
      <p:ext uri="{BB962C8B-B14F-4D97-AF65-F5344CB8AC3E}">
        <p14:creationId xmlns:p14="http://schemas.microsoft.com/office/powerpoint/2010/main" val="57775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91A966E3-5D4D-56D7-1E8C-34CCE4CCB868}"/>
              </a:ext>
            </a:extLst>
          </p:cNvPr>
          <p:cNvSpPr/>
          <p:nvPr/>
        </p:nvSpPr>
        <p:spPr>
          <a:xfrm>
            <a:off x="1043708" y="2009774"/>
            <a:ext cx="9162176" cy="358140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8000" indent="-285750">
              <a:spcBef>
                <a:spcPts val="1200"/>
              </a:spcBef>
              <a:buClr>
                <a:srgbClr val="00B0CA"/>
              </a:buClr>
              <a:buFont typeface="Arial" panose="020B0604020202020204" pitchFamily="34" charset="0"/>
              <a:buChar char="•"/>
            </a:pPr>
            <a:r>
              <a:rPr lang="fi-FI" dirty="0">
                <a:solidFill>
                  <a:schemeClr val="tx2"/>
                </a:solidFill>
              </a:rPr>
              <a:t>Ota asia rohkeasti puheeksi tiimissä. Kerro rakentavasti, miltä sinusta tuntuu, mitä olet havainnut jne. Tiimi on työyhteisö, vaikka se muodostuu eri organisaation edustajista. On tärkeää, että tiimin sisällä uskalletaan puhua yhteistyötä ja tiimin toimivuudesta sekä uskalletaan antaa kannustavaa ja hyvää, mutta myös rakentavaa palautetta.  </a:t>
            </a:r>
          </a:p>
          <a:p>
            <a:pPr marL="288000" indent="-285750">
              <a:spcBef>
                <a:spcPts val="1200"/>
              </a:spcBef>
              <a:buClr>
                <a:srgbClr val="00B0CA"/>
              </a:buClr>
              <a:buFont typeface="Arial" panose="020B0604020202020204" pitchFamily="34" charset="0"/>
              <a:buChar char="•"/>
            </a:pPr>
            <a:r>
              <a:rPr lang="fi-FI" dirty="0">
                <a:solidFill>
                  <a:schemeClr val="tx2"/>
                </a:solidFill>
              </a:rPr>
              <a:t>Ota asia tarvittaessa puheeksi esihenkilösi kanssa</a:t>
            </a:r>
          </a:p>
          <a:p>
            <a:pPr marL="288000" indent="-285750">
              <a:spcBef>
                <a:spcPts val="1200"/>
              </a:spcBef>
              <a:buClr>
                <a:srgbClr val="00B0CA"/>
              </a:buClr>
              <a:buFont typeface="Arial" panose="020B0604020202020204" pitchFamily="34" charset="0"/>
              <a:buChar char="•"/>
            </a:pPr>
            <a:r>
              <a:rPr lang="fi-FI" dirty="0">
                <a:solidFill>
                  <a:schemeClr val="tx2"/>
                </a:solidFill>
              </a:rPr>
              <a:t>Ole tarvittaessa yhteydessä </a:t>
            </a:r>
            <a:r>
              <a:rPr lang="fi-FI" dirty="0">
                <a:solidFill>
                  <a:schemeClr val="tx2"/>
                </a:solidFill>
                <a:hlinkClick r:id="rId2"/>
              </a:rPr>
              <a:t>hanna-leena.hakulinen@siunsote.fi</a:t>
            </a:r>
            <a:r>
              <a:rPr lang="fi-FI" dirty="0">
                <a:solidFill>
                  <a:schemeClr val="tx2"/>
                </a:solidFill>
              </a:rPr>
              <a:t> </a:t>
            </a:r>
          </a:p>
          <a:p>
            <a:pPr marL="288000" indent="-285750">
              <a:spcBef>
                <a:spcPts val="1200"/>
              </a:spcBef>
              <a:buClr>
                <a:srgbClr val="00B0CA"/>
              </a:buClr>
              <a:buFont typeface="Arial" panose="020B0604020202020204" pitchFamily="34" charset="0"/>
              <a:buChar char="•"/>
            </a:pPr>
            <a:endParaRPr lang="fi-FI" dirty="0">
              <a:solidFill>
                <a:schemeClr val="tx2"/>
              </a:solidFill>
            </a:endParaRPr>
          </a:p>
          <a:p>
            <a:pPr marL="2250">
              <a:spcBef>
                <a:spcPts val="1200"/>
              </a:spcBef>
              <a:buClr>
                <a:srgbClr val="00B0CA"/>
              </a:buClr>
            </a:pPr>
            <a:r>
              <a:rPr lang="fi-FI" dirty="0">
                <a:solidFill>
                  <a:schemeClr val="tx2"/>
                </a:solidFill>
              </a:rPr>
              <a:t>Tiimien hyvä toimivuus on tärkeää, sillä haastavien asiakastilanteiden hoitaminen vaatii hyvää yhteishenkeä, avointa keskustelukulttuuria ja saumatonta yhteistyötä!</a:t>
            </a:r>
          </a:p>
        </p:txBody>
      </p:sp>
      <p:sp>
        <p:nvSpPr>
          <p:cNvPr id="11" name="Tekstiruutu 10">
            <a:extLst>
              <a:ext uri="{FF2B5EF4-FFF2-40B4-BE49-F238E27FC236}">
                <a16:creationId xmlns:a16="http://schemas.microsoft.com/office/drawing/2014/main" id="{EFCAF00C-418D-0D87-1477-F3ADC07DAF52}"/>
              </a:ext>
            </a:extLst>
          </p:cNvPr>
          <p:cNvSpPr txBox="1"/>
          <p:nvPr/>
        </p:nvSpPr>
        <p:spPr>
          <a:xfrm>
            <a:off x="875071" y="496563"/>
            <a:ext cx="10953135" cy="830997"/>
          </a:xfrm>
          <a:prstGeom prst="rect">
            <a:avLst/>
          </a:prstGeom>
          <a:noFill/>
        </p:spPr>
        <p:txBody>
          <a:bodyPr wrap="square">
            <a:spAutoFit/>
          </a:bodyPr>
          <a:lstStyle/>
          <a:p>
            <a:r>
              <a:rPr lang="fi-FI" sz="4800" b="1">
                <a:solidFill>
                  <a:schemeClr val="tx2"/>
                </a:solidFill>
                <a:latin typeface="Calibri" panose="020F0502020204030204" pitchFamily="34" charset="0"/>
                <a:ea typeface="+mj-ea"/>
                <a:cs typeface="Calibri" panose="020F0502020204030204" pitchFamily="34" charset="0"/>
              </a:rPr>
              <a:t>Kuinka toimin, jos tiimissä on haasteita</a:t>
            </a:r>
          </a:p>
        </p:txBody>
      </p:sp>
    </p:spTree>
    <p:extLst>
      <p:ext uri="{BB962C8B-B14F-4D97-AF65-F5344CB8AC3E}">
        <p14:creationId xmlns:p14="http://schemas.microsoft.com/office/powerpoint/2010/main" val="267968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599998-79F3-2345-D470-52AFE7AE558D}"/>
              </a:ext>
            </a:extLst>
          </p:cNvPr>
          <p:cNvSpPr>
            <a:spLocks noGrp="1"/>
          </p:cNvSpPr>
          <p:nvPr>
            <p:ph type="title"/>
          </p:nvPr>
        </p:nvSpPr>
        <p:spPr/>
        <p:txBody>
          <a:bodyPr/>
          <a:lstStyle/>
          <a:p>
            <a:r>
              <a:rPr lang="fi-FI"/>
              <a:t>Koordinointi ja verkosto</a:t>
            </a:r>
          </a:p>
        </p:txBody>
      </p:sp>
    </p:spTree>
    <p:extLst>
      <p:ext uri="{BB962C8B-B14F-4D97-AF65-F5344CB8AC3E}">
        <p14:creationId xmlns:p14="http://schemas.microsoft.com/office/powerpoint/2010/main" val="49551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id="{6E61ECEB-C35E-E379-8CD9-0DEF06F0FF67}"/>
              </a:ext>
            </a:extLst>
          </p:cNvPr>
          <p:cNvCxnSpPr>
            <a:cxnSpLocks/>
          </p:cNvCxnSpPr>
          <p:nvPr/>
        </p:nvCxnSpPr>
        <p:spPr>
          <a:xfrm>
            <a:off x="3429000" y="3041565"/>
            <a:ext cx="3905250" cy="0"/>
          </a:xfrm>
          <a:prstGeom prst="straightConnector1">
            <a:avLst/>
          </a:prstGeom>
          <a:ln w="38100">
            <a:headEnd type="arrow" w="lg" len="med"/>
            <a:tailEnd type="arrow" w="lg" len="med"/>
          </a:ln>
        </p:spPr>
        <p:style>
          <a:lnRef idx="3">
            <a:schemeClr val="accent6"/>
          </a:lnRef>
          <a:fillRef idx="0">
            <a:schemeClr val="accent6"/>
          </a:fillRef>
          <a:effectRef idx="2">
            <a:schemeClr val="accent6"/>
          </a:effectRef>
          <a:fontRef idx="minor">
            <a:schemeClr val="tx1"/>
          </a:fontRef>
        </p:style>
      </p:cxnSp>
      <p:sp>
        <p:nvSpPr>
          <p:cNvPr id="2" name="Otsikko 1">
            <a:extLst>
              <a:ext uri="{FF2B5EF4-FFF2-40B4-BE49-F238E27FC236}">
                <a16:creationId xmlns:a16="http://schemas.microsoft.com/office/drawing/2014/main" id="{C5F0A2D2-CA9F-CFA3-C055-27DAFBBCB3D7}"/>
              </a:ext>
            </a:extLst>
          </p:cNvPr>
          <p:cNvSpPr>
            <a:spLocks noGrp="1"/>
          </p:cNvSpPr>
          <p:nvPr>
            <p:ph type="title"/>
          </p:nvPr>
        </p:nvSpPr>
        <p:spPr>
          <a:xfrm>
            <a:off x="971135" y="60488"/>
            <a:ext cx="11211340" cy="1325563"/>
          </a:xfrm>
        </p:spPr>
        <p:txBody>
          <a:bodyPr/>
          <a:lstStyle/>
          <a:p>
            <a:r>
              <a:rPr lang="fi-FI"/>
              <a:t>Työkyvyn tuen tiimien koordinointi</a:t>
            </a:r>
          </a:p>
        </p:txBody>
      </p:sp>
      <p:pic>
        <p:nvPicPr>
          <p:cNvPr id="4" name="Kuva 3" descr="Pohjois-Karjalan kartta, johon merkitty työkyvyn tuen tiimien sijainnit.">
            <a:extLst>
              <a:ext uri="{FF2B5EF4-FFF2-40B4-BE49-F238E27FC236}">
                <a16:creationId xmlns:a16="http://schemas.microsoft.com/office/drawing/2014/main" id="{12A2A81D-31A1-B08C-6BF6-9B25AAD5D318}"/>
              </a:ext>
            </a:extLst>
          </p:cNvPr>
          <p:cNvPicPr>
            <a:picLocks noChangeAspect="1"/>
          </p:cNvPicPr>
          <p:nvPr/>
        </p:nvPicPr>
        <p:blipFill>
          <a:blip r:embed="rId2"/>
          <a:stretch>
            <a:fillRect/>
          </a:stretch>
        </p:blipFill>
        <p:spPr>
          <a:xfrm>
            <a:off x="504468" y="1690687"/>
            <a:ext cx="3327601" cy="4193277"/>
          </a:xfrm>
          <a:prstGeom prst="rect">
            <a:avLst/>
          </a:prstGeom>
        </p:spPr>
      </p:pic>
      <p:sp>
        <p:nvSpPr>
          <p:cNvPr id="6" name="Rounded Rectangle 9">
            <a:extLst>
              <a:ext uri="{FF2B5EF4-FFF2-40B4-BE49-F238E27FC236}">
                <a16:creationId xmlns:a16="http://schemas.microsoft.com/office/drawing/2014/main" id="{1EE269AC-7034-3E11-1B64-EB3825D51E03}"/>
              </a:ext>
            </a:extLst>
          </p:cNvPr>
          <p:cNvSpPr/>
          <p:nvPr/>
        </p:nvSpPr>
        <p:spPr>
          <a:xfrm>
            <a:off x="7704429" y="1629932"/>
            <a:ext cx="3801472" cy="3719730"/>
          </a:xfrm>
          <a:prstGeom prst="roundRect">
            <a:avLst>
              <a:gd name="adj" fmla="val 7193"/>
            </a:avLst>
          </a:prstGeom>
          <a:solidFill>
            <a:schemeClr val="bg1"/>
          </a:solidFill>
          <a:ln w="12700">
            <a:solidFill>
              <a:srgbClr val="32A491"/>
            </a:solidFill>
          </a:ln>
          <a:effectLst>
            <a:outerShdw blurRad="50800" dist="437" dir="2700000" algn="tl" rotWithShape="0">
              <a:prstClr val="black">
                <a:alpha val="20214"/>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Tekstiruutu 6">
            <a:extLst>
              <a:ext uri="{FF2B5EF4-FFF2-40B4-BE49-F238E27FC236}">
                <a16:creationId xmlns:a16="http://schemas.microsoft.com/office/drawing/2014/main" id="{CE2652C2-B49C-515E-3BBA-74C2A480859B}"/>
              </a:ext>
            </a:extLst>
          </p:cNvPr>
          <p:cNvSpPr txBox="1"/>
          <p:nvPr/>
        </p:nvSpPr>
        <p:spPr>
          <a:xfrm>
            <a:off x="8819259" y="2094570"/>
            <a:ext cx="2534541" cy="1200329"/>
          </a:xfrm>
          <a:prstGeom prst="rect">
            <a:avLst/>
          </a:prstGeom>
          <a:noFill/>
        </p:spPr>
        <p:txBody>
          <a:bodyPr wrap="square" rtlCol="0">
            <a:spAutoFit/>
          </a:bodyPr>
          <a:lstStyle/>
          <a:p>
            <a:r>
              <a:rPr lang="fi-FI" sz="1800" b="1" i="1">
                <a:solidFill>
                  <a:srgbClr val="32A491"/>
                </a:solidFill>
                <a:effectLst/>
                <a:latin typeface="Calibri" panose="020F0502020204030204" pitchFamily="34" charset="0"/>
                <a:cs typeface="Calibri" panose="020F0502020204030204" pitchFamily="34" charset="0"/>
              </a:rPr>
              <a:t>Koordinaattori</a:t>
            </a:r>
            <a:endParaRPr lang="fi-FI" sz="1800" b="1" i="1">
              <a:solidFill>
                <a:srgbClr val="32A491"/>
              </a:solidFill>
              <a:latin typeface="Calibri" panose="020F0502020204030204" pitchFamily="34" charset="0"/>
              <a:cs typeface="Calibri" panose="020F0502020204030204" pitchFamily="34" charset="0"/>
            </a:endParaRPr>
          </a:p>
          <a:p>
            <a:r>
              <a:rPr lang="fi-FI" sz="1800" b="1">
                <a:solidFill>
                  <a:srgbClr val="32A491"/>
                </a:solidFill>
                <a:effectLst/>
                <a:latin typeface="Calibri" panose="020F0502020204030204" pitchFamily="34" charset="0"/>
                <a:cs typeface="Calibri" panose="020F0502020204030204" pitchFamily="34" charset="0"/>
              </a:rPr>
              <a:t>Hanna-Leena Hakulinen</a:t>
            </a:r>
          </a:p>
          <a:p>
            <a:r>
              <a:rPr lang="fi-FI" sz="1200" b="1">
                <a:solidFill>
                  <a:srgbClr val="32A491"/>
                </a:solidFill>
                <a:effectLst/>
                <a:latin typeface="Calibri" panose="020F0502020204030204" pitchFamily="34" charset="0"/>
                <a:cs typeface="Calibri" panose="020F0502020204030204" pitchFamily="34" charset="0"/>
              </a:rPr>
              <a:t>Työ- ja toimintakyvyn osaamiskeskus</a:t>
            </a:r>
          </a:p>
          <a:p>
            <a:r>
              <a:rPr lang="fi-FI" sz="1200" b="1" i="1">
                <a:solidFill>
                  <a:srgbClr val="32A491"/>
                </a:solidFill>
                <a:latin typeface="Calibri" panose="020F0502020204030204" pitchFamily="34" charset="0"/>
                <a:cs typeface="Calibri" panose="020F0502020204030204" pitchFamily="34" charset="0"/>
              </a:rPr>
              <a:t>(v. 2024-26 Työkyvyn tuen palvelut –hanke)</a:t>
            </a:r>
            <a:endParaRPr lang="fi-FI" sz="1200" i="1">
              <a:latin typeface="Calibri" panose="020F0502020204030204" pitchFamily="34" charset="0"/>
              <a:cs typeface="Calibri" panose="020F0502020204030204" pitchFamily="34" charset="0"/>
            </a:endParaRPr>
          </a:p>
        </p:txBody>
      </p:sp>
      <p:sp>
        <p:nvSpPr>
          <p:cNvPr id="8" name="Tekstiruutu 7">
            <a:extLst>
              <a:ext uri="{FF2B5EF4-FFF2-40B4-BE49-F238E27FC236}">
                <a16:creationId xmlns:a16="http://schemas.microsoft.com/office/drawing/2014/main" id="{D6B1412C-9518-71C0-525A-6EF3E1BF6D90}"/>
              </a:ext>
            </a:extLst>
          </p:cNvPr>
          <p:cNvSpPr txBox="1"/>
          <p:nvPr/>
        </p:nvSpPr>
        <p:spPr>
          <a:xfrm>
            <a:off x="7941364" y="3494924"/>
            <a:ext cx="3327601" cy="1384995"/>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fi-FI" sz="1400">
                <a:latin typeface="Calibri" panose="020F0502020204030204" pitchFamily="34" charset="0"/>
                <a:cs typeface="Calibri" panose="020F0502020204030204" pitchFamily="34" charset="0"/>
              </a:rPr>
              <a:t>Vastuussa työkyvyn tiimien </a:t>
            </a:r>
            <a:r>
              <a:rPr lang="fi-FI" sz="1400">
                <a:solidFill>
                  <a:schemeClr val="tx2"/>
                </a:solidFill>
                <a:latin typeface="Calibri" panose="020F0502020204030204" pitchFamily="34" charset="0"/>
                <a:cs typeface="Calibri" panose="020F0502020204030204" pitchFamily="34" charset="0"/>
              </a:rPr>
              <a:t>kouluttamisesta ja kehittämisestä</a:t>
            </a:r>
          </a:p>
          <a:p>
            <a:pPr marL="171450" indent="-171450">
              <a:spcAft>
                <a:spcPts val="600"/>
              </a:spcAft>
              <a:buFont typeface="Arial" panose="020B0604020202020204" pitchFamily="34" charset="0"/>
              <a:buChar char="•"/>
            </a:pPr>
            <a:r>
              <a:rPr lang="fi-FI" sz="1400" i="1">
                <a:latin typeface="Calibri" panose="020F0502020204030204" pitchFamily="34" charset="0"/>
                <a:cs typeface="Calibri" panose="020F0502020204030204" pitchFamily="34" charset="0"/>
              </a:rPr>
              <a:t>Ei tee esimiestyötä – eri toimijoilla edelleen vastuu tiimien resursoinnista</a:t>
            </a:r>
          </a:p>
          <a:p>
            <a:endParaRPr lang="fi-FI"/>
          </a:p>
        </p:txBody>
      </p:sp>
      <p:pic>
        <p:nvPicPr>
          <p:cNvPr id="9" name="Graphic 8">
            <a:extLst>
              <a:ext uri="{FF2B5EF4-FFF2-40B4-BE49-F238E27FC236}">
                <a16:creationId xmlns:a16="http://schemas.microsoft.com/office/drawing/2014/main" id="{DDE54DD0-B150-027E-3BDB-F9902C59E8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36689" y="2091237"/>
            <a:ext cx="850310" cy="814126"/>
          </a:xfrm>
          <a:prstGeom prst="rect">
            <a:avLst/>
          </a:prstGeom>
        </p:spPr>
      </p:pic>
      <p:sp>
        <p:nvSpPr>
          <p:cNvPr id="10" name="Rounded Rectangle 18">
            <a:extLst>
              <a:ext uri="{FF2B5EF4-FFF2-40B4-BE49-F238E27FC236}">
                <a16:creationId xmlns:a16="http://schemas.microsoft.com/office/drawing/2014/main" id="{27DEB92F-030B-B9EC-A30B-74F74AC958A5}"/>
              </a:ext>
            </a:extLst>
          </p:cNvPr>
          <p:cNvSpPr/>
          <p:nvPr/>
        </p:nvSpPr>
        <p:spPr>
          <a:xfrm>
            <a:off x="4069004" y="2604616"/>
            <a:ext cx="2564286" cy="824384"/>
          </a:xfrm>
          <a:prstGeom prst="roundRect">
            <a:avLst/>
          </a:prstGeom>
          <a:solidFill>
            <a:srgbClr val="32A49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fi-FI" b="1">
                <a:solidFill>
                  <a:schemeClr val="bg1"/>
                </a:solidFill>
              </a:rPr>
              <a:t>Toiminnan kehittäminen</a:t>
            </a:r>
          </a:p>
        </p:txBody>
      </p:sp>
      <p:sp>
        <p:nvSpPr>
          <p:cNvPr id="11" name="Rounded Rectangle 20">
            <a:extLst>
              <a:ext uri="{FF2B5EF4-FFF2-40B4-BE49-F238E27FC236}">
                <a16:creationId xmlns:a16="http://schemas.microsoft.com/office/drawing/2014/main" id="{501C9306-63FA-4162-5A21-4C3AA1DAEBB8}"/>
              </a:ext>
            </a:extLst>
          </p:cNvPr>
          <p:cNvSpPr/>
          <p:nvPr/>
        </p:nvSpPr>
        <p:spPr>
          <a:xfrm>
            <a:off x="4069004" y="3986660"/>
            <a:ext cx="2564286" cy="824384"/>
          </a:xfrm>
          <a:prstGeom prst="roundRect">
            <a:avLst/>
          </a:prstGeom>
          <a:solidFill>
            <a:srgbClr val="32A4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b="1">
                <a:solidFill>
                  <a:schemeClr val="bg1"/>
                </a:solidFill>
              </a:rPr>
              <a:t>Tiimien kouluttaminen</a:t>
            </a:r>
          </a:p>
        </p:txBody>
      </p:sp>
      <p:cxnSp>
        <p:nvCxnSpPr>
          <p:cNvPr id="14" name="Straight Arrow Connector 19">
            <a:extLst>
              <a:ext uri="{FF2B5EF4-FFF2-40B4-BE49-F238E27FC236}">
                <a16:creationId xmlns:a16="http://schemas.microsoft.com/office/drawing/2014/main" id="{6FFC77DB-1338-DB4E-D661-F74007D0E768}"/>
              </a:ext>
            </a:extLst>
          </p:cNvPr>
          <p:cNvCxnSpPr>
            <a:cxnSpLocks/>
          </p:cNvCxnSpPr>
          <p:nvPr/>
        </p:nvCxnSpPr>
        <p:spPr>
          <a:xfrm>
            <a:off x="3429000" y="4506407"/>
            <a:ext cx="4275429" cy="0"/>
          </a:xfrm>
          <a:prstGeom prst="straightConnector1">
            <a:avLst/>
          </a:prstGeom>
          <a:ln w="38100">
            <a:headEnd type="arrow" w="lg" len="med"/>
            <a:tailEnd type="none" w="lg"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0474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50C9B5">
            <a:alpha val="44000"/>
          </a:srgbClr>
        </a:solidFill>
        <a:effectLst/>
      </p:bgPr>
    </p:bg>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91A966E3-5D4D-56D7-1E8C-34CCE4CCB868}"/>
              </a:ext>
            </a:extLst>
          </p:cNvPr>
          <p:cNvSpPr/>
          <p:nvPr/>
        </p:nvSpPr>
        <p:spPr>
          <a:xfrm>
            <a:off x="1043708" y="1445342"/>
            <a:ext cx="9388318" cy="472931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spcBef>
                <a:spcPts val="1200"/>
              </a:spcBef>
              <a:buNone/>
            </a:pPr>
            <a:r>
              <a:rPr lang="fi-FI" sz="1800" b="1" i="1" dirty="0">
                <a:solidFill>
                  <a:schemeClr val="tx2"/>
                </a:solidFill>
              </a:rPr>
              <a:t>Kehittämistyön tueksi on perustettu kehittämistyöryhmä.</a:t>
            </a:r>
          </a:p>
          <a:p>
            <a:pPr marL="342900" lvl="0" indent="-342900">
              <a:spcBef>
                <a:spcPts val="1200"/>
              </a:spcBef>
              <a:buFont typeface="Arial" panose="020B0604020202020204" pitchFamily="34" charset="0"/>
              <a:buChar char="•"/>
              <a:tabLst>
                <a:tab pos="457200" algn="l"/>
              </a:tabLst>
            </a:pPr>
            <a:r>
              <a:rPr lang="fi-FI"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Työ- ja toimintakyvyn osaamiskeskus koordinoi työryhmää  </a:t>
            </a:r>
            <a:endParaRPr lang="fi-FI"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1200"/>
              </a:spcBef>
              <a:buFont typeface="Arial" panose="020B0604020202020204" pitchFamily="34" charset="0"/>
              <a:buChar char="•"/>
              <a:tabLst>
                <a:tab pos="457200" algn="l"/>
              </a:tabLst>
            </a:pPr>
            <a:r>
              <a:rPr lang="fi-FI"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Työntekijä edustaa työryhmässä organisaatiotaan, ei itseään</a:t>
            </a:r>
            <a:endParaRPr lang="fi-FI"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1200"/>
              </a:spcBef>
              <a:buFont typeface="Arial" panose="020B0604020202020204" pitchFamily="34" charset="0"/>
              <a:buChar char="•"/>
              <a:tabLst>
                <a:tab pos="457200" algn="l"/>
              </a:tabLst>
            </a:pPr>
            <a:r>
              <a:rPr lang="fi-FI" sz="18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Työryhmä kokoontuu s</a:t>
            </a:r>
            <a:r>
              <a:rPr lang="fi-FI"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äännöllisesti ja kasaa tietoa 17 työkyvyn tuen tiimiltä. Työryhmä myös järjestää yhteisiä koulutuspäiviä, käsittelee kehittämisehdotuksia jne. Ryhmässä käsitellään kaikkien 17 tiimin asioita</a:t>
            </a:r>
            <a:endParaRPr lang="fi-FI" sz="18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1200"/>
              </a:spcBef>
              <a:buFont typeface="Arial" panose="020B0604020202020204" pitchFamily="34" charset="0"/>
              <a:buChar char="•"/>
              <a:tabLst>
                <a:tab pos="457200" algn="l"/>
              </a:tabLst>
            </a:pPr>
            <a:r>
              <a:rPr lang="fi-FI"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Paikallisen tason asiat ratkaistaan edelleenkin jokaisessa työkyvyn tuen tiimissä tiimin omana toimintana</a:t>
            </a:r>
            <a:endParaRPr lang="fi-FI"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1200"/>
              </a:spcBef>
              <a:buFont typeface="Arial" panose="020B0604020202020204" pitchFamily="34" charset="0"/>
              <a:buChar char="•"/>
              <a:tabLst>
                <a:tab pos="457200" algn="l"/>
              </a:tabLst>
            </a:pPr>
            <a:r>
              <a:rPr lang="fi-FI" sz="18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Ryhmän koordinoija</a:t>
            </a:r>
            <a:r>
              <a:rPr lang="fi-FI"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toimii tiedon viejänä </a:t>
            </a:r>
            <a:r>
              <a:rPr lang="fi-FI"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TYM-</a:t>
            </a:r>
            <a:r>
              <a:rPr lang="fi-FI"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kehittämistyöryhmään päin</a:t>
            </a:r>
          </a:p>
        </p:txBody>
      </p:sp>
      <p:sp>
        <p:nvSpPr>
          <p:cNvPr id="11" name="Tekstiruutu 10">
            <a:extLst>
              <a:ext uri="{FF2B5EF4-FFF2-40B4-BE49-F238E27FC236}">
                <a16:creationId xmlns:a16="http://schemas.microsoft.com/office/drawing/2014/main" id="{EFCAF00C-418D-0D87-1477-F3ADC07DAF52}"/>
              </a:ext>
            </a:extLst>
          </p:cNvPr>
          <p:cNvSpPr txBox="1"/>
          <p:nvPr/>
        </p:nvSpPr>
        <p:spPr>
          <a:xfrm>
            <a:off x="1043708" y="378993"/>
            <a:ext cx="9471892" cy="923330"/>
          </a:xfrm>
          <a:prstGeom prst="rect">
            <a:avLst/>
          </a:prstGeom>
          <a:noFill/>
        </p:spPr>
        <p:txBody>
          <a:bodyPr wrap="square">
            <a:spAutoFit/>
          </a:bodyPr>
          <a:lstStyle/>
          <a:p>
            <a:r>
              <a:rPr lang="fi-FI" sz="5400" b="1" dirty="0">
                <a:solidFill>
                  <a:schemeClr val="tx2"/>
                </a:solidFill>
                <a:latin typeface="Calibri" panose="020F0502020204030204" pitchFamily="34" charset="0"/>
                <a:ea typeface="+mj-ea"/>
                <a:cs typeface="Calibri" panose="020F0502020204030204" pitchFamily="34" charset="0"/>
              </a:rPr>
              <a:t>Kehittäminen</a:t>
            </a:r>
          </a:p>
        </p:txBody>
      </p:sp>
    </p:spTree>
    <p:extLst>
      <p:ext uri="{BB962C8B-B14F-4D97-AF65-F5344CB8AC3E}">
        <p14:creationId xmlns:p14="http://schemas.microsoft.com/office/powerpoint/2010/main" val="243640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84000"/>
          </a:schemeClr>
        </a:solidFill>
        <a:effectLst/>
      </p:bgPr>
    </p:bg>
    <p:spTree>
      <p:nvGrpSpPr>
        <p:cNvPr id="1" name=""/>
        <p:cNvGrpSpPr/>
        <p:nvPr/>
      </p:nvGrpSpPr>
      <p:grpSpPr>
        <a:xfrm>
          <a:off x="0" y="0"/>
          <a:ext cx="0" cy="0"/>
          <a:chOff x="0" y="0"/>
          <a:chExt cx="0" cy="0"/>
        </a:xfrm>
      </p:grpSpPr>
      <p:sp>
        <p:nvSpPr>
          <p:cNvPr id="11" name="Tekstiruutu 10">
            <a:extLst>
              <a:ext uri="{FF2B5EF4-FFF2-40B4-BE49-F238E27FC236}">
                <a16:creationId xmlns:a16="http://schemas.microsoft.com/office/drawing/2014/main" id="{EFCAF00C-418D-0D87-1477-F3ADC07DAF52}"/>
              </a:ext>
            </a:extLst>
          </p:cNvPr>
          <p:cNvSpPr txBox="1"/>
          <p:nvPr/>
        </p:nvSpPr>
        <p:spPr>
          <a:xfrm>
            <a:off x="1045422" y="152434"/>
            <a:ext cx="10477984" cy="923330"/>
          </a:xfrm>
          <a:prstGeom prst="rect">
            <a:avLst/>
          </a:prstGeom>
          <a:noFill/>
        </p:spPr>
        <p:txBody>
          <a:bodyPr wrap="square">
            <a:spAutoFit/>
          </a:bodyPr>
          <a:lstStyle/>
          <a:p>
            <a:r>
              <a:rPr lang="fi-FI" sz="5400" b="1" dirty="0">
                <a:solidFill>
                  <a:schemeClr val="tx2"/>
                </a:solidFill>
                <a:latin typeface="Calibri" panose="020F0502020204030204" pitchFamily="34" charset="0"/>
                <a:ea typeface="+mj-ea"/>
                <a:cs typeface="Calibri" panose="020F0502020204030204" pitchFamily="34" charset="0"/>
              </a:rPr>
              <a:t>Kehittämisen tsekkauslista tiimeille</a:t>
            </a:r>
          </a:p>
        </p:txBody>
      </p:sp>
      <p:sp>
        <p:nvSpPr>
          <p:cNvPr id="2" name="Suorakulmio: Pyöristetyt kulmat 1">
            <a:extLst>
              <a:ext uri="{FF2B5EF4-FFF2-40B4-BE49-F238E27FC236}">
                <a16:creationId xmlns:a16="http://schemas.microsoft.com/office/drawing/2014/main" id="{44F44DAF-612E-13E8-41F0-6DE23CE00EC1}"/>
              </a:ext>
            </a:extLst>
          </p:cNvPr>
          <p:cNvSpPr/>
          <p:nvPr/>
        </p:nvSpPr>
        <p:spPr>
          <a:xfrm>
            <a:off x="560439" y="1720645"/>
            <a:ext cx="5220929" cy="4503173"/>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fi-FI" sz="1400" b="1"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Työhyvinvointi tiimeissä</a:t>
            </a:r>
          </a:p>
          <a:p>
            <a:pPr marL="342900" lvl="0" indent="-342900">
              <a:lnSpc>
                <a:spcPct val="107000"/>
              </a:lnSpc>
              <a:buFont typeface="Courier New" panose="02070309020205020404" pitchFamily="49" charset="0"/>
              <a:buChar char="o"/>
            </a:pPr>
            <a:r>
              <a:rPr lang="fi-FI"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Onko riittävät tauot</a:t>
            </a:r>
          </a:p>
          <a:p>
            <a:pPr marL="342900" lvl="0" indent="-342900">
              <a:lnSpc>
                <a:spcPct val="107000"/>
              </a:lnSpc>
              <a:buFont typeface="Courier New" panose="02070309020205020404" pitchFamily="49" charset="0"/>
              <a:buChar char="o"/>
            </a:pPr>
            <a:r>
              <a:rPr lang="fi-FI"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Onko esitietojen katsomiseen riittävästi aikaa</a:t>
            </a:r>
          </a:p>
          <a:p>
            <a:pPr marL="342900" lvl="0" indent="-342900">
              <a:lnSpc>
                <a:spcPct val="107000"/>
              </a:lnSpc>
              <a:buFont typeface="Courier New" panose="02070309020205020404" pitchFamily="49" charset="0"/>
              <a:buChar char="o"/>
            </a:pPr>
            <a:r>
              <a:rPr lang="fi-FI"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Pysytäänkö aikataulussa</a:t>
            </a:r>
          </a:p>
          <a:p>
            <a:pPr lvl="0">
              <a:lnSpc>
                <a:spcPct val="107000"/>
              </a:lnSpc>
            </a:pPr>
            <a:endParaRPr lang="fi-F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fi-FI"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Asiakastyöhön liittyvät asiat</a:t>
            </a:r>
          </a:p>
          <a:p>
            <a:pPr marL="342900" lvl="0" indent="-342900">
              <a:lnSpc>
                <a:spcPct val="107000"/>
              </a:lnSpc>
              <a:buFont typeface="Courier New" panose="02070309020205020404" pitchFamily="49" charset="0"/>
              <a:buChar char="o"/>
            </a:pPr>
            <a:r>
              <a:rPr lang="fi-FI"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Tulevatko tiedot asiakkaista riittävän aikaisin</a:t>
            </a:r>
          </a:p>
          <a:p>
            <a:pPr marL="342900" lvl="0" indent="-342900">
              <a:lnSpc>
                <a:spcPct val="107000"/>
              </a:lnSpc>
              <a:buFont typeface="Courier New" panose="02070309020205020404" pitchFamily="49" charset="0"/>
              <a:buChar char="o"/>
            </a:pPr>
            <a:r>
              <a:rPr lang="fi-FI"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Onko paperikonsultaatioita sopivasti</a:t>
            </a:r>
          </a:p>
          <a:p>
            <a:pPr marL="342900" lvl="0" indent="-342900">
              <a:lnSpc>
                <a:spcPct val="107000"/>
              </a:lnSpc>
              <a:buFont typeface="Courier New" panose="02070309020205020404" pitchFamily="49" charset="0"/>
              <a:buChar char="o"/>
            </a:pPr>
            <a:r>
              <a:rPr lang="fi-FI"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Onko asiakkaita sopiva määrä</a:t>
            </a:r>
          </a:p>
          <a:p>
            <a:pPr marL="342900" lvl="0" indent="-342900">
              <a:lnSpc>
                <a:spcPct val="107000"/>
              </a:lnSpc>
              <a:buFont typeface="Courier New" panose="02070309020205020404" pitchFamily="49" charset="0"/>
              <a:buChar char="o"/>
            </a:pPr>
            <a:r>
              <a:rPr lang="fi-FI"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Onko tiimillä yhteneväinen ajatus siitä, ketä tiimiin on hyvä ohjata</a:t>
            </a:r>
          </a:p>
          <a:p>
            <a:pPr marL="742950" lvl="1" indent="-285750">
              <a:lnSpc>
                <a:spcPct val="107000"/>
              </a:lnSpc>
              <a:buFont typeface="Courier New" panose="02070309020205020404" pitchFamily="49" charset="0"/>
              <a:buChar char="o"/>
            </a:pPr>
            <a:r>
              <a:rPr lang="fi-FI"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Onko tiimillä ns. kirjoittamattomia sääntöjä, joita tulisi kirkastaa yhteisesti tai erityisesti mahdollisille uusille työntekijöille? </a:t>
            </a:r>
          </a:p>
          <a:p>
            <a:pPr marL="342900" lvl="0" indent="-342900">
              <a:lnSpc>
                <a:spcPct val="107000"/>
              </a:lnSpc>
              <a:buFont typeface="Courier New" panose="02070309020205020404" pitchFamily="49" charset="0"/>
              <a:buChar char="o"/>
            </a:pPr>
            <a:r>
              <a:rPr lang="fi-FI"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Millaisissa tilanteissa tiimin on hyvä jäädä seuraamaan asiakasta?</a:t>
            </a:r>
          </a:p>
          <a:p>
            <a:pPr marL="342900" lvl="0" indent="-342900">
              <a:lnSpc>
                <a:spcPct val="107000"/>
              </a:lnSpc>
              <a:buFont typeface="Courier New" panose="02070309020205020404" pitchFamily="49" charset="0"/>
              <a:buChar char="o"/>
            </a:pPr>
            <a:r>
              <a:rPr lang="fi-FI"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Kirjaavatko kaikki omiin järjestelmiinsä? </a:t>
            </a:r>
          </a:p>
          <a:p>
            <a:pPr marL="342900" lvl="0" indent="-342900">
              <a:lnSpc>
                <a:spcPct val="107000"/>
              </a:lnSpc>
              <a:spcAft>
                <a:spcPts val="800"/>
              </a:spcAft>
              <a:buFont typeface="Courier New" panose="02070309020205020404" pitchFamily="49" charset="0"/>
              <a:buChar char="o"/>
            </a:pPr>
            <a:r>
              <a:rPr lang="fi-FI"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Tulkin tilaaminen, kuka hoitaa?</a:t>
            </a:r>
          </a:p>
        </p:txBody>
      </p:sp>
      <p:sp>
        <p:nvSpPr>
          <p:cNvPr id="3" name="Suorakulmio: Pyöristetyt kulmat 2">
            <a:extLst>
              <a:ext uri="{FF2B5EF4-FFF2-40B4-BE49-F238E27FC236}">
                <a16:creationId xmlns:a16="http://schemas.microsoft.com/office/drawing/2014/main" id="{2ECA7A69-6DC7-3637-AADB-15533B956C8B}"/>
              </a:ext>
            </a:extLst>
          </p:cNvPr>
          <p:cNvSpPr/>
          <p:nvPr/>
        </p:nvSpPr>
        <p:spPr>
          <a:xfrm>
            <a:off x="6513870" y="1720644"/>
            <a:ext cx="5220929" cy="4503173"/>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fi-FI" sz="1400" b="1"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Tiimin yhteiset asiat</a:t>
            </a:r>
          </a:p>
          <a:p>
            <a:pPr marL="342900" lvl="0" indent="-342900">
              <a:lnSpc>
                <a:spcPct val="107000"/>
              </a:lnSpc>
              <a:buFont typeface="Courier New" panose="02070309020205020404" pitchFamily="49" charset="0"/>
              <a:buChar char="o"/>
            </a:pPr>
            <a:r>
              <a:rPr lang="fi-FI"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Onko tilastointi muistettu?</a:t>
            </a:r>
          </a:p>
          <a:p>
            <a:pPr marL="342900" lvl="0" indent="-342900">
              <a:lnSpc>
                <a:spcPct val="107000"/>
              </a:lnSpc>
              <a:buFont typeface="Courier New" panose="02070309020205020404" pitchFamily="49" charset="0"/>
              <a:buChar char="o"/>
            </a:pPr>
            <a:r>
              <a:rPr lang="fi-FI"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Onko tilastoinnin tekijän osalta tarve tehdä muutoksia?</a:t>
            </a:r>
          </a:p>
          <a:p>
            <a:pPr marL="342900" lvl="0" indent="-342900">
              <a:lnSpc>
                <a:spcPct val="107000"/>
              </a:lnSpc>
              <a:buFont typeface="Courier New" panose="02070309020205020404" pitchFamily="49" charset="0"/>
              <a:buChar char="o"/>
            </a:pPr>
            <a:r>
              <a:rPr lang="fi-FI"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Ovatko tiimin tehtävät jakautuneet tasaisesti?</a:t>
            </a:r>
          </a:p>
          <a:p>
            <a:pPr marL="342900" lvl="0" indent="-342900">
              <a:lnSpc>
                <a:spcPct val="107000"/>
              </a:lnSpc>
              <a:buFont typeface="Courier New" panose="02070309020205020404" pitchFamily="49" charset="0"/>
              <a:buChar char="o"/>
            </a:pPr>
            <a:r>
              <a:rPr lang="fi-FI"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Onko puheenjohtajuus selvää?</a:t>
            </a:r>
          </a:p>
          <a:p>
            <a:pPr lvl="0">
              <a:lnSpc>
                <a:spcPct val="107000"/>
              </a:lnSpc>
            </a:pPr>
            <a:endParaRPr lang="fi-FI"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fi-FI"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Työturvallisuus</a:t>
            </a:r>
          </a:p>
          <a:p>
            <a:pPr marL="342900" lvl="0" indent="-342900">
              <a:lnSpc>
                <a:spcPct val="107000"/>
              </a:lnSpc>
              <a:buFont typeface="Courier New" panose="02070309020205020404" pitchFamily="49" charset="0"/>
              <a:buChar char="o"/>
            </a:pPr>
            <a:r>
              <a:rPr lang="fi-FI"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Onko asiakkaan sijoittaminen huoneessa toteutettu oikeaoppisesti (asiakas ei voi tukkia poistumisreittiä helposti)</a:t>
            </a:r>
          </a:p>
          <a:p>
            <a:pPr marL="342900" lvl="0" indent="-342900">
              <a:lnSpc>
                <a:spcPct val="107000"/>
              </a:lnSpc>
              <a:buFont typeface="Courier New" panose="02070309020205020404" pitchFamily="49" charset="0"/>
              <a:buChar char="o"/>
            </a:pPr>
            <a:r>
              <a:rPr lang="fi-FI"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Onko tila sellainen, että työturvallisuus on helppo huomioida (kaksi poistumisväylää jne.)?</a:t>
            </a:r>
          </a:p>
          <a:p>
            <a:pPr marL="342900" lvl="0" indent="-342900">
              <a:lnSpc>
                <a:spcPct val="107000"/>
              </a:lnSpc>
              <a:buFont typeface="Courier New" panose="02070309020205020404" pitchFamily="49" charset="0"/>
              <a:buChar char="o"/>
            </a:pPr>
            <a:r>
              <a:rPr lang="fi-FI"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Yhteinen ajatus siitä, miten toimitte tunnekuohuisten asiakkaiden kanssa tai uhkaavissa tilanteissa. </a:t>
            </a:r>
          </a:p>
          <a:p>
            <a:pPr marL="342900" lvl="0" indent="-342900">
              <a:lnSpc>
                <a:spcPct val="107000"/>
              </a:lnSpc>
              <a:spcAft>
                <a:spcPts val="800"/>
              </a:spcAft>
              <a:buFont typeface="Courier New" panose="02070309020205020404" pitchFamily="49" charset="0"/>
              <a:buChar char="o"/>
            </a:pPr>
            <a:r>
              <a:rPr lang="fi-FI"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Jos vartija tarvitaan, kuka sen tilaa? </a:t>
            </a:r>
          </a:p>
        </p:txBody>
      </p:sp>
      <p:sp>
        <p:nvSpPr>
          <p:cNvPr id="5" name="Tekstiruutu 4">
            <a:extLst>
              <a:ext uri="{FF2B5EF4-FFF2-40B4-BE49-F238E27FC236}">
                <a16:creationId xmlns:a16="http://schemas.microsoft.com/office/drawing/2014/main" id="{C17F4001-1ABB-3BD6-540A-470BFB451FB5}"/>
              </a:ext>
            </a:extLst>
          </p:cNvPr>
          <p:cNvSpPr txBox="1"/>
          <p:nvPr/>
        </p:nvSpPr>
        <p:spPr>
          <a:xfrm>
            <a:off x="1244524" y="1040483"/>
            <a:ext cx="10079779" cy="861774"/>
          </a:xfrm>
          <a:prstGeom prst="rect">
            <a:avLst/>
          </a:prstGeom>
          <a:noFill/>
        </p:spPr>
        <p:txBody>
          <a:bodyPr wrap="square" rtlCol="0">
            <a:spAutoFit/>
          </a:bodyPr>
          <a:lstStyle/>
          <a:p>
            <a:r>
              <a:rPr lang="fi-FI" sz="1600" dirty="0">
                <a:solidFill>
                  <a:schemeClr val="tx2"/>
                </a:solidFill>
                <a:latin typeface="Calibri" panose="020F0502020204030204" pitchFamily="34" charset="0"/>
                <a:ea typeface="Calibri"/>
                <a:cs typeface="Times New Roman" panose="02020603050405020304" pitchFamily="18" charset="0"/>
              </a:rPr>
              <a:t>Lista on kehitetty työkyvyn tuen tiimien kehittämisryhmässä. Tiimien on tärkeää </a:t>
            </a:r>
            <a:r>
              <a:rPr lang="fi-FI" sz="1600" dirty="0" err="1">
                <a:solidFill>
                  <a:schemeClr val="tx2"/>
                </a:solidFill>
                <a:latin typeface="Calibri" panose="020F0502020204030204" pitchFamily="34" charset="0"/>
                <a:ea typeface="Calibri"/>
                <a:cs typeface="Times New Roman" panose="02020603050405020304" pitchFamily="18" charset="0"/>
              </a:rPr>
              <a:t>kalenteroida</a:t>
            </a:r>
            <a:r>
              <a:rPr lang="fi-FI" sz="1600" dirty="0">
                <a:solidFill>
                  <a:schemeClr val="tx2"/>
                </a:solidFill>
                <a:latin typeface="Calibri" panose="020F0502020204030204" pitchFamily="34" charset="0"/>
                <a:ea typeface="Calibri"/>
                <a:cs typeface="Times New Roman" panose="02020603050405020304" pitchFamily="18" charset="0"/>
              </a:rPr>
              <a:t> syksyisin ja keväisin tunnin aika listan läpikäymiselle ja yhteiselle keskustelulle. Näin varmistutaan siitä, että käytänteet ovat toimivia jne.</a:t>
            </a:r>
            <a:endParaRPr lang="fi-FI" sz="1600" dirty="0">
              <a:solidFill>
                <a:schemeClr val="tx2"/>
              </a:solidFill>
              <a:ea typeface="Calibri"/>
              <a:cs typeface="Calibri"/>
            </a:endParaRPr>
          </a:p>
          <a:p>
            <a:endParaRPr lang="fi-FI" dirty="0"/>
          </a:p>
        </p:txBody>
      </p:sp>
    </p:spTree>
    <p:extLst>
      <p:ext uri="{BB962C8B-B14F-4D97-AF65-F5344CB8AC3E}">
        <p14:creationId xmlns:p14="http://schemas.microsoft.com/office/powerpoint/2010/main" val="25560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F8FB61-F778-8C69-717E-64CF3092B8A0}"/>
              </a:ext>
            </a:extLst>
          </p:cNvPr>
          <p:cNvSpPr>
            <a:spLocks noGrp="1"/>
          </p:cNvSpPr>
          <p:nvPr>
            <p:ph type="ctrTitle"/>
          </p:nvPr>
        </p:nvSpPr>
        <p:spPr/>
        <p:txBody>
          <a:bodyPr>
            <a:normAutofit/>
          </a:bodyPr>
          <a:lstStyle/>
          <a:p>
            <a:r>
              <a:rPr lang="fi-FI" sz="2000"/>
              <a:t>Käsikirjan toteutus Työkykyhanke 2020-2022</a:t>
            </a:r>
            <a:br>
              <a:rPr lang="fi-FI" sz="2000"/>
            </a:br>
            <a:r>
              <a:rPr lang="fi-FI" sz="2000"/>
              <a:t>Uudistettu versio Työkyvyn tuen palveluiden kehittämishanke 2024-2026</a:t>
            </a:r>
            <a:br>
              <a:rPr lang="fi-FI" sz="2000"/>
            </a:br>
            <a:endParaRPr lang="fi-FI" sz="2000"/>
          </a:p>
        </p:txBody>
      </p:sp>
      <p:pic>
        <p:nvPicPr>
          <p:cNvPr id="6" name="Kuva 5" descr="Kuva, joka sisältää kohteen teksti, Fontti, logo, Sähkönsininen&#10;&#10;Kuvaus luotu automaattisesti">
            <a:extLst>
              <a:ext uri="{FF2B5EF4-FFF2-40B4-BE49-F238E27FC236}">
                <a16:creationId xmlns:a16="http://schemas.microsoft.com/office/drawing/2014/main" id="{145B83DF-14D0-B5CB-7D77-75D689B73CAD}"/>
              </a:ext>
            </a:extLst>
          </p:cNvPr>
          <p:cNvPicPr>
            <a:picLocks noChangeAspect="1"/>
          </p:cNvPicPr>
          <p:nvPr/>
        </p:nvPicPr>
        <p:blipFill>
          <a:blip r:embed="rId2"/>
          <a:stretch>
            <a:fillRect/>
          </a:stretch>
        </p:blipFill>
        <p:spPr>
          <a:xfrm>
            <a:off x="658763" y="3565935"/>
            <a:ext cx="3313470" cy="695150"/>
          </a:xfrm>
          <a:prstGeom prst="rect">
            <a:avLst/>
          </a:prstGeom>
        </p:spPr>
      </p:pic>
    </p:spTree>
    <p:extLst>
      <p:ext uri="{BB962C8B-B14F-4D97-AF65-F5344CB8AC3E}">
        <p14:creationId xmlns:p14="http://schemas.microsoft.com/office/powerpoint/2010/main" val="133455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77E3E9A0-6346-5103-A706-EAB6612D03C2}"/>
              </a:ext>
            </a:extLst>
          </p:cNvPr>
          <p:cNvSpPr/>
          <p:nvPr/>
        </p:nvSpPr>
        <p:spPr>
          <a:xfrm>
            <a:off x="8112861" y="1914497"/>
            <a:ext cx="3740752" cy="3516335"/>
          </a:xfrm>
          <a:prstGeom prst="roundRect">
            <a:avLst>
              <a:gd name="adj" fmla="val 7401"/>
            </a:avLst>
          </a:prstGeom>
          <a:solidFill>
            <a:srgbClr val="50C9B5">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a:p>
        </p:txBody>
      </p:sp>
      <p:sp>
        <p:nvSpPr>
          <p:cNvPr id="2" name="Title 1">
            <a:extLst>
              <a:ext uri="{FF2B5EF4-FFF2-40B4-BE49-F238E27FC236}">
                <a16:creationId xmlns:a16="http://schemas.microsoft.com/office/drawing/2014/main" id="{E7CE0A30-F4A5-F3F6-7918-79EDE078A02E}"/>
              </a:ext>
            </a:extLst>
          </p:cNvPr>
          <p:cNvSpPr>
            <a:spLocks noGrp="1"/>
          </p:cNvSpPr>
          <p:nvPr>
            <p:ph type="title"/>
          </p:nvPr>
        </p:nvSpPr>
        <p:spPr>
          <a:xfrm>
            <a:off x="967637" y="275168"/>
            <a:ext cx="10885976" cy="800033"/>
          </a:xfrm>
        </p:spPr>
        <p:txBody>
          <a:bodyPr>
            <a:normAutofit fontScale="90000"/>
          </a:bodyPr>
          <a:lstStyle/>
          <a:p>
            <a:r>
              <a:rPr lang="fi-FI">
                <a:solidFill>
                  <a:schemeClr val="tx2"/>
                </a:solidFill>
              </a:rPr>
              <a:t>Mikä on työkyvyn tuen tiimi?</a:t>
            </a:r>
          </a:p>
        </p:txBody>
      </p:sp>
      <p:sp>
        <p:nvSpPr>
          <p:cNvPr id="3" name="Content Placeholder 2">
            <a:extLst>
              <a:ext uri="{FF2B5EF4-FFF2-40B4-BE49-F238E27FC236}">
                <a16:creationId xmlns:a16="http://schemas.microsoft.com/office/drawing/2014/main" id="{D83B28D7-E4C9-37A3-B58A-0D8314B3FF46}"/>
              </a:ext>
            </a:extLst>
          </p:cNvPr>
          <p:cNvSpPr>
            <a:spLocks noGrp="1"/>
          </p:cNvSpPr>
          <p:nvPr>
            <p:ph sz="quarter" idx="10"/>
          </p:nvPr>
        </p:nvSpPr>
        <p:spPr>
          <a:xfrm>
            <a:off x="974061" y="1152002"/>
            <a:ext cx="10886016" cy="412799"/>
          </a:xfrm>
        </p:spPr>
        <p:txBody>
          <a:bodyPr>
            <a:normAutofit fontScale="92500" lnSpcReduction="20000"/>
          </a:bodyPr>
          <a:lstStyle/>
          <a:p>
            <a:pPr marL="0" indent="0">
              <a:buNone/>
            </a:pPr>
            <a:r>
              <a:rPr lang="fi-FI" b="1" i="1">
                <a:solidFill>
                  <a:schemeClr val="accent6">
                    <a:lumMod val="75000"/>
                  </a:schemeClr>
                </a:solidFill>
                <a:latin typeface="Calibri" panose="020F0502020204030204" pitchFamily="34" charset="0"/>
                <a:cs typeface="Calibri" panose="020F0502020204030204" pitchFamily="34" charset="0"/>
              </a:rPr>
              <a:t>Siun soten </a:t>
            </a:r>
            <a:r>
              <a:rPr lang="fi-FI" b="1" i="1">
                <a:solidFill>
                  <a:schemeClr val="accent6">
                    <a:lumMod val="75000"/>
                  </a:schemeClr>
                </a:solidFill>
                <a:effectLst/>
                <a:latin typeface="Calibri" panose="020F0502020204030204" pitchFamily="34" charset="0"/>
                <a:cs typeface="Calibri" panose="020F0502020204030204" pitchFamily="34" charset="0"/>
              </a:rPr>
              <a:t>monialainen työ- ja toimintakyvyn arvioinnin tiimi</a:t>
            </a:r>
          </a:p>
        </p:txBody>
      </p:sp>
      <p:sp>
        <p:nvSpPr>
          <p:cNvPr id="5" name="TextBox 4">
            <a:extLst>
              <a:ext uri="{FF2B5EF4-FFF2-40B4-BE49-F238E27FC236}">
                <a16:creationId xmlns:a16="http://schemas.microsoft.com/office/drawing/2014/main" id="{7088AD63-B964-4EEA-9448-81E9CC1CC774}"/>
              </a:ext>
            </a:extLst>
          </p:cNvPr>
          <p:cNvSpPr txBox="1"/>
          <p:nvPr/>
        </p:nvSpPr>
        <p:spPr>
          <a:xfrm>
            <a:off x="1075200" y="1641602"/>
            <a:ext cx="6892560" cy="4043158"/>
          </a:xfrm>
          <a:prstGeom prst="rect">
            <a:avLst/>
          </a:prstGeom>
          <a:noFill/>
        </p:spPr>
        <p:txBody>
          <a:bodyPr wrap="square" lIns="121920" tIns="60960" rIns="121920" bIns="60960" anchor="t">
            <a:spAutoFit/>
          </a:bodyPr>
          <a:lstStyle/>
          <a:p>
            <a:pPr>
              <a:spcAft>
                <a:spcPts val="800"/>
              </a:spcAft>
            </a:pPr>
            <a:r>
              <a:rPr lang="fi-FI" sz="1467">
                <a:solidFill>
                  <a:schemeClr val="tx2"/>
                </a:solidFill>
                <a:latin typeface="Calibri"/>
                <a:cs typeface="Calibri"/>
              </a:rPr>
              <a:t>Työkyvyn tuen tiimissä työskentelevät yleensä:</a:t>
            </a:r>
          </a:p>
          <a:p>
            <a:pPr marL="685794" lvl="1" indent="-228594">
              <a:buFont typeface="Arial" panose="020B0604020202020204" pitchFamily="34" charset="0"/>
              <a:buChar char="•"/>
            </a:pPr>
            <a:r>
              <a:rPr lang="fi-FI" sz="1467" b="1">
                <a:solidFill>
                  <a:schemeClr val="accent6">
                    <a:lumMod val="75000"/>
                  </a:schemeClr>
                </a:solidFill>
                <a:latin typeface="Calibri"/>
                <a:cs typeface="Calibri"/>
              </a:rPr>
              <a:t>työikäisten sosiaalipalvelujen sosiaaliohjaaja</a:t>
            </a:r>
          </a:p>
          <a:p>
            <a:pPr marL="685794" lvl="1" indent="-228594">
              <a:buFont typeface="Arial" panose="020B0604020202020204" pitchFamily="34" charset="0"/>
              <a:buChar char="•"/>
            </a:pPr>
            <a:r>
              <a:rPr lang="fi-FI" sz="1467" b="1">
                <a:solidFill>
                  <a:schemeClr val="accent6">
                    <a:lumMod val="75000"/>
                  </a:schemeClr>
                </a:solidFill>
                <a:latin typeface="Calibri"/>
                <a:cs typeface="Calibri"/>
              </a:rPr>
              <a:t>työttömien terveydenhoitaja</a:t>
            </a:r>
          </a:p>
          <a:p>
            <a:pPr marL="685794" lvl="1" indent="-228594">
              <a:buFont typeface="Arial" panose="020B0604020202020204" pitchFamily="34" charset="0"/>
              <a:buChar char="•"/>
            </a:pPr>
            <a:r>
              <a:rPr lang="fi-FI" sz="1467" b="1">
                <a:solidFill>
                  <a:schemeClr val="accent6">
                    <a:lumMod val="75000"/>
                  </a:schemeClr>
                </a:solidFill>
                <a:latin typeface="Calibri"/>
                <a:cs typeface="Calibri"/>
              </a:rPr>
              <a:t>mielenterveys- ja päihdepalvelujen psykiatrinen sairaanhoitaja</a:t>
            </a:r>
          </a:p>
          <a:p>
            <a:pPr marL="685794" lvl="1" indent="-228594">
              <a:buFont typeface="Arial" panose="020B0604020202020204" pitchFamily="34" charset="0"/>
              <a:buChar char="•"/>
            </a:pPr>
            <a:r>
              <a:rPr lang="fi-FI" sz="1467" b="1" err="1">
                <a:solidFill>
                  <a:schemeClr val="accent6">
                    <a:lumMod val="75000"/>
                  </a:schemeClr>
                </a:solidFill>
                <a:latin typeface="Calibri"/>
                <a:cs typeface="Calibri"/>
              </a:rPr>
              <a:t>KELAn</a:t>
            </a:r>
            <a:r>
              <a:rPr lang="fi-FI" sz="1467" b="1">
                <a:solidFill>
                  <a:schemeClr val="accent6">
                    <a:lumMod val="75000"/>
                  </a:schemeClr>
                </a:solidFill>
                <a:latin typeface="Calibri"/>
                <a:cs typeface="Calibri"/>
              </a:rPr>
              <a:t> työkykyneuvoja</a:t>
            </a:r>
          </a:p>
          <a:p>
            <a:pPr marL="685794" lvl="1" indent="-228594">
              <a:buFont typeface="Arial" panose="020B0604020202020204" pitchFamily="34" charset="0"/>
              <a:buChar char="•"/>
            </a:pPr>
            <a:r>
              <a:rPr lang="fi-FI" sz="1467" b="1">
                <a:solidFill>
                  <a:schemeClr val="accent6">
                    <a:lumMod val="75000"/>
                  </a:schemeClr>
                </a:solidFill>
                <a:latin typeface="Calibri"/>
                <a:cs typeface="Calibri"/>
              </a:rPr>
              <a:t>työllisyyspalvelujen asiakasvastaava</a:t>
            </a:r>
          </a:p>
          <a:p>
            <a:pPr marL="685794" lvl="1" indent="-228594">
              <a:buFont typeface="Arial" panose="020B0604020202020204" pitchFamily="34" charset="0"/>
              <a:buChar char="•"/>
            </a:pPr>
            <a:r>
              <a:rPr lang="fi-FI" sz="1467" b="1">
                <a:solidFill>
                  <a:schemeClr val="accent6">
                    <a:lumMod val="75000"/>
                  </a:schemeClr>
                </a:solidFill>
                <a:latin typeface="Calibri"/>
                <a:cs typeface="Calibri"/>
              </a:rPr>
              <a:t>kunnan työkykykoordinaattori</a:t>
            </a:r>
          </a:p>
          <a:p>
            <a:pPr lvl="1"/>
            <a:endParaRPr lang="fi-FI" sz="1467" b="1">
              <a:solidFill>
                <a:schemeClr val="accent6">
                  <a:lumMod val="75000"/>
                </a:schemeClr>
              </a:solidFill>
              <a:latin typeface="Calibri"/>
              <a:cs typeface="Calibri"/>
            </a:endParaRPr>
          </a:p>
          <a:p>
            <a:pPr>
              <a:spcAft>
                <a:spcPts val="800"/>
              </a:spcAft>
            </a:pPr>
            <a:r>
              <a:rPr lang="fi-FI" sz="1467">
                <a:solidFill>
                  <a:schemeClr val="tx2"/>
                </a:solidFill>
                <a:latin typeface="Calibri"/>
                <a:cs typeface="Calibri"/>
              </a:rPr>
              <a:t>Lisäksi tiimissä voi olla mukana esimerkiksi lääkäri tai asiakkaan itsensä toivoma taho, esim. tukihenkilö.</a:t>
            </a:r>
          </a:p>
          <a:p>
            <a:pPr>
              <a:spcAft>
                <a:spcPts val="800"/>
              </a:spcAft>
            </a:pPr>
            <a:r>
              <a:rPr lang="fi-FI" sz="1467">
                <a:solidFill>
                  <a:schemeClr val="tx2"/>
                </a:solidFill>
                <a:latin typeface="Calibri"/>
                <a:cs typeface="Calibri"/>
              </a:rPr>
              <a:t>Työkyvyn tuen tiimin ensisijainen asiakasryhmä on hyvinvointialueella asuvat </a:t>
            </a:r>
            <a:r>
              <a:rPr lang="fi-FI" sz="1467" b="1">
                <a:solidFill>
                  <a:schemeClr val="accent6">
                    <a:lumMod val="75000"/>
                  </a:schemeClr>
                </a:solidFill>
                <a:latin typeface="Calibri"/>
                <a:cs typeface="Calibri"/>
              </a:rPr>
              <a:t>monialaista työ- ja toimintakyvyn selvittelyä tarvitsevat henkilöt</a:t>
            </a:r>
            <a:r>
              <a:rPr lang="fi-FI" sz="1467">
                <a:solidFill>
                  <a:schemeClr val="accent6">
                    <a:lumMod val="75000"/>
                  </a:schemeClr>
                </a:solidFill>
                <a:latin typeface="Calibri"/>
                <a:cs typeface="Calibri"/>
              </a:rPr>
              <a:t>.</a:t>
            </a:r>
          </a:p>
          <a:p>
            <a:pPr>
              <a:spcAft>
                <a:spcPts val="800"/>
              </a:spcAft>
            </a:pPr>
            <a:r>
              <a:rPr lang="fi-FI" sz="1467">
                <a:solidFill>
                  <a:schemeClr val="tx2"/>
                </a:solidFill>
                <a:latin typeface="Calibri"/>
                <a:cs typeface="Calibri"/>
              </a:rPr>
              <a:t>Työkyvyn tuen tiimin tavoitteena on moniammatillisen yhteistyön avulla </a:t>
            </a:r>
            <a:r>
              <a:rPr lang="fi-FI" sz="1467" b="1">
                <a:solidFill>
                  <a:schemeClr val="accent6">
                    <a:lumMod val="75000"/>
                  </a:schemeClr>
                </a:solidFill>
                <a:latin typeface="Calibri"/>
                <a:cs typeface="Calibri"/>
              </a:rPr>
              <a:t>selkeyttää asiakkaan tilannetta, luoda hänelle yksi yhteinen suunnitelma sekä valita vastuuhenkilö</a:t>
            </a:r>
            <a:r>
              <a:rPr lang="fi-FI" sz="1467">
                <a:solidFill>
                  <a:schemeClr val="accent6">
                    <a:lumMod val="75000"/>
                  </a:schemeClr>
                </a:solidFill>
                <a:latin typeface="Calibri"/>
                <a:cs typeface="Calibri"/>
              </a:rPr>
              <a:t>.</a:t>
            </a:r>
            <a:r>
              <a:rPr lang="fi-FI" sz="1467">
                <a:solidFill>
                  <a:srgbClr val="373737"/>
                </a:solidFill>
                <a:latin typeface="Calibri"/>
                <a:cs typeface="Calibri"/>
              </a:rPr>
              <a:t> </a:t>
            </a:r>
            <a:r>
              <a:rPr lang="fi-FI" sz="1467">
                <a:solidFill>
                  <a:schemeClr val="tx2"/>
                </a:solidFill>
                <a:latin typeface="Calibri"/>
                <a:cs typeface="Calibri"/>
              </a:rPr>
              <a:t>Asiakas saa nopeamman, selkeämmän ja tasavertaisemman palvelun, kun hänen asioitaan tarkastellaan yhdessä hänen kanssaan moniammatillisessa tiimissä.</a:t>
            </a:r>
          </a:p>
        </p:txBody>
      </p:sp>
      <p:sp>
        <p:nvSpPr>
          <p:cNvPr id="7" name="TextBox 6">
            <a:extLst>
              <a:ext uri="{FF2B5EF4-FFF2-40B4-BE49-F238E27FC236}">
                <a16:creationId xmlns:a16="http://schemas.microsoft.com/office/drawing/2014/main" id="{8623DBD6-D788-5C05-819D-C85E45E66CD9}"/>
              </a:ext>
            </a:extLst>
          </p:cNvPr>
          <p:cNvSpPr txBox="1"/>
          <p:nvPr/>
        </p:nvSpPr>
        <p:spPr>
          <a:xfrm>
            <a:off x="8215997" y="2031478"/>
            <a:ext cx="3389379" cy="2975686"/>
          </a:xfrm>
          <a:prstGeom prst="rect">
            <a:avLst/>
          </a:prstGeom>
          <a:noFill/>
        </p:spPr>
        <p:txBody>
          <a:bodyPr wrap="square" lIns="121920" tIns="60960" rIns="121920" bIns="60960" anchor="t">
            <a:spAutoFit/>
          </a:bodyPr>
          <a:lstStyle/>
          <a:p>
            <a:pPr>
              <a:spcAft>
                <a:spcPts val="800"/>
              </a:spcAft>
            </a:pPr>
            <a:r>
              <a:rPr lang="fi-FI" sz="1600" b="1">
                <a:solidFill>
                  <a:schemeClr val="accent6">
                    <a:lumMod val="75000"/>
                  </a:schemeClr>
                </a:solidFill>
                <a:latin typeface="Calibri"/>
                <a:cs typeface="Calibri"/>
              </a:rPr>
              <a:t>Työkyvyn tuen tiimissä työskentelevä ammattilainen</a:t>
            </a:r>
            <a:r>
              <a:rPr lang="fi-FI" sz="1600">
                <a:solidFill>
                  <a:srgbClr val="373737"/>
                </a:solidFill>
                <a:latin typeface="Calibri"/>
                <a:cs typeface="Calibri"/>
              </a:rPr>
              <a:t>, sinulle tiimi tarjoaa mahdollisuuden</a:t>
            </a:r>
          </a:p>
          <a:p>
            <a:pPr marL="701869" lvl="1" indent="-380990">
              <a:spcAft>
                <a:spcPts val="800"/>
              </a:spcAft>
              <a:buClr>
                <a:schemeClr val="accent6"/>
              </a:buClr>
              <a:buSzPct val="115000"/>
              <a:buFont typeface="System Font Regular"/>
              <a:buChar char="+"/>
            </a:pPr>
            <a:r>
              <a:rPr lang="fi-FI" sz="1467">
                <a:solidFill>
                  <a:srgbClr val="373737"/>
                </a:solidFill>
                <a:latin typeface="Calibri"/>
                <a:cs typeface="Calibri"/>
              </a:rPr>
              <a:t>syventää omaa työkyvyn arvioinnin osaamistasi ja ymmärrystäsi muista toimijoista</a:t>
            </a:r>
          </a:p>
          <a:p>
            <a:pPr marL="701869" lvl="1" indent="-380990">
              <a:spcAft>
                <a:spcPts val="800"/>
              </a:spcAft>
              <a:buClr>
                <a:schemeClr val="accent6"/>
              </a:buClr>
              <a:buSzPct val="115000"/>
              <a:buFont typeface="System Font Regular"/>
              <a:buChar char="+"/>
            </a:pPr>
            <a:r>
              <a:rPr lang="fi-FI" sz="1467">
                <a:solidFill>
                  <a:srgbClr val="373737"/>
                </a:solidFill>
                <a:latin typeface="Calibri"/>
                <a:cs typeface="Calibri"/>
              </a:rPr>
              <a:t>jakaa työ- ja toimintakykyyn liittyvää asiantuntemustasi </a:t>
            </a:r>
            <a:endParaRPr lang="fi-FI" sz="1467">
              <a:solidFill>
                <a:srgbClr val="373737"/>
              </a:solidFill>
              <a:latin typeface="Calibri" panose="020F0502020204030204" pitchFamily="34" charset="0"/>
              <a:cs typeface="Calibri" panose="020F0502020204030204" pitchFamily="34" charset="0"/>
            </a:endParaRPr>
          </a:p>
          <a:p>
            <a:pPr marL="701869" lvl="1" indent="-380990">
              <a:spcAft>
                <a:spcPts val="800"/>
              </a:spcAft>
              <a:buClr>
                <a:schemeClr val="accent6"/>
              </a:buClr>
              <a:buSzPct val="115000"/>
              <a:buFont typeface="System Font Regular"/>
              <a:buChar char="+"/>
            </a:pPr>
            <a:r>
              <a:rPr lang="fi-FI" sz="1467">
                <a:solidFill>
                  <a:srgbClr val="373737"/>
                </a:solidFill>
                <a:latin typeface="Calibri"/>
                <a:cs typeface="Calibri"/>
              </a:rPr>
              <a:t>toimia konsultaatiotukena Siun soten sisällä ja yhteistyö-verkostossa</a:t>
            </a:r>
          </a:p>
        </p:txBody>
      </p:sp>
    </p:spTree>
    <p:extLst>
      <p:ext uri="{BB962C8B-B14F-4D97-AF65-F5344CB8AC3E}">
        <p14:creationId xmlns:p14="http://schemas.microsoft.com/office/powerpoint/2010/main" val="3954245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0C9B5">
            <a:alpha val="44000"/>
          </a:srgbClr>
        </a:solidFill>
        <a:effectLst/>
      </p:bgPr>
    </p:b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8B6BC05F-60F1-CC45-F5C1-9780C057FC6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6000"/>
                    </a14:imgEffect>
                    <a14:imgEffect>
                      <a14:brightnessContrast bright="20000" contrast="-40000"/>
                    </a14:imgEffect>
                  </a14:imgLayer>
                </a14:imgProps>
              </a:ext>
            </a:extLst>
          </a:blip>
          <a:srcRect/>
          <a:stretch/>
        </p:blipFill>
        <p:spPr>
          <a:xfrm flipH="1">
            <a:off x="8765507" y="365125"/>
            <a:ext cx="3648513" cy="6351376"/>
          </a:xfrm>
          <a:prstGeom prst="rect">
            <a:avLst/>
          </a:prstGeom>
        </p:spPr>
      </p:pic>
      <p:sp>
        <p:nvSpPr>
          <p:cNvPr id="9" name="Suorakulmio: Pyöristetyt kulmat 8">
            <a:extLst>
              <a:ext uri="{FF2B5EF4-FFF2-40B4-BE49-F238E27FC236}">
                <a16:creationId xmlns:a16="http://schemas.microsoft.com/office/drawing/2014/main" id="{91A966E3-5D4D-56D7-1E8C-34CCE4CCB868}"/>
              </a:ext>
            </a:extLst>
          </p:cNvPr>
          <p:cNvSpPr/>
          <p:nvPr/>
        </p:nvSpPr>
        <p:spPr>
          <a:xfrm>
            <a:off x="1043709" y="1976582"/>
            <a:ext cx="7943273" cy="361141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Arial" panose="020B0604020202020204" pitchFamily="34" charset="0"/>
              <a:buChar char="•"/>
            </a:pPr>
            <a:r>
              <a:rPr lang="fi-FI" sz="1800">
                <a:solidFill>
                  <a:schemeClr val="tx2"/>
                </a:solidFill>
                <a:effectLst/>
                <a:ea typeface="Calibri" panose="020F0502020204030204" pitchFamily="34" charset="0"/>
                <a:cs typeface="AppleSystemUIFont"/>
              </a:rPr>
              <a:t>Asiakas tulee aidosti kuulluksi</a:t>
            </a:r>
            <a:endParaRPr lang="en-FI" sz="1800">
              <a:solidFill>
                <a:schemeClr val="tx2"/>
              </a:solidFill>
              <a:effectLst/>
              <a:ea typeface="Calibri" panose="020F0502020204030204" pitchFamily="34" charset="0"/>
              <a:cs typeface="AppleSystemUIFont"/>
            </a:endParaRPr>
          </a:p>
          <a:p>
            <a:pPr marL="342900" indent="-342900">
              <a:spcAft>
                <a:spcPts val="600"/>
              </a:spcAft>
              <a:buFont typeface="Arial" panose="020B0604020202020204" pitchFamily="34" charset="0"/>
              <a:buChar char="•"/>
            </a:pPr>
            <a:r>
              <a:rPr lang="fi-FI" sz="1800">
                <a:solidFill>
                  <a:schemeClr val="tx2"/>
                </a:solidFill>
                <a:ea typeface="Calibri" panose="020F0502020204030204" pitchFamily="34" charset="0"/>
                <a:cs typeface="AppleSystemUIFont"/>
              </a:rPr>
              <a:t>Tiedonkulku</a:t>
            </a:r>
            <a:r>
              <a:rPr lang="fi-FI" sz="1800">
                <a:solidFill>
                  <a:schemeClr val="tx2"/>
                </a:solidFill>
                <a:effectLst/>
                <a:ea typeface="Calibri" panose="020F0502020204030204" pitchFamily="34" charset="0"/>
                <a:cs typeface="AppleSystemUIFont"/>
              </a:rPr>
              <a:t> helpottuu, kun eri tahot kokoontuvat yhteen</a:t>
            </a:r>
            <a:endParaRPr lang="en-FI" sz="1800">
              <a:solidFill>
                <a:schemeClr val="tx2"/>
              </a:solidFill>
              <a:effectLst/>
              <a:ea typeface="Calibri" panose="020F0502020204030204" pitchFamily="34" charset="0"/>
              <a:cs typeface="AppleSystemUIFont"/>
            </a:endParaRPr>
          </a:p>
          <a:p>
            <a:pPr marL="342900" lvl="0" indent="-342900">
              <a:spcAft>
                <a:spcPts val="600"/>
              </a:spcAft>
              <a:buFont typeface="Arial" panose="020B0604020202020204" pitchFamily="34" charset="0"/>
              <a:buChar char="•"/>
            </a:pPr>
            <a:r>
              <a:rPr lang="fi-FI" sz="1800">
                <a:solidFill>
                  <a:schemeClr val="tx2"/>
                </a:solidFill>
                <a:effectLst/>
                <a:ea typeface="Calibri" panose="020F0502020204030204" pitchFamily="34" charset="0"/>
                <a:cs typeface="AppleSystemUIFont"/>
              </a:rPr>
              <a:t>Asiakasta ei pompotella luukulta toiselle</a:t>
            </a:r>
            <a:r>
              <a:rPr lang="fi-FI" sz="1800">
                <a:solidFill>
                  <a:schemeClr val="tx2"/>
                </a:solidFill>
                <a:ea typeface="Calibri" panose="020F0502020204030204" pitchFamily="34" charset="0"/>
                <a:cs typeface="AppleSystemUIFont"/>
              </a:rPr>
              <a:t>, </a:t>
            </a:r>
            <a:r>
              <a:rPr lang="fi-FI" sz="1800">
                <a:solidFill>
                  <a:schemeClr val="tx2"/>
                </a:solidFill>
                <a:effectLst/>
                <a:ea typeface="Calibri" panose="020F0502020204030204" pitchFamily="34" charset="0"/>
                <a:cs typeface="AppleSystemUIFont"/>
              </a:rPr>
              <a:t>vaan hän pääsee suoraan itselle sopivaan palveluun</a:t>
            </a:r>
          </a:p>
          <a:p>
            <a:pPr marL="342900" indent="-342900">
              <a:spcAft>
                <a:spcPts val="600"/>
              </a:spcAft>
              <a:buFont typeface="Arial" panose="020B0604020202020204" pitchFamily="34" charset="0"/>
              <a:buChar char="•"/>
            </a:pPr>
            <a:r>
              <a:rPr lang="fi-FI" sz="1800">
                <a:solidFill>
                  <a:schemeClr val="tx2"/>
                </a:solidFill>
                <a:effectLst/>
                <a:ea typeface="Calibri" panose="020F0502020204030204" pitchFamily="34" charset="0"/>
                <a:cs typeface="AppleSystemUIFont"/>
              </a:rPr>
              <a:t>Asiakas </a:t>
            </a:r>
            <a:r>
              <a:rPr lang="fi-FI" sz="1800">
                <a:solidFill>
                  <a:schemeClr val="tx2"/>
                </a:solidFill>
                <a:ea typeface="Calibri" panose="020F0502020204030204" pitchFamily="34" charset="0"/>
                <a:cs typeface="AppleSystemUIFont"/>
              </a:rPr>
              <a:t>on mukana tekemässä yhteistä suunnitelmaa, jolloin siihen on helpompi sitoutua</a:t>
            </a:r>
            <a:endParaRPr lang="en-FI" sz="1800">
              <a:solidFill>
                <a:schemeClr val="tx2"/>
              </a:solidFill>
              <a:ea typeface="Calibri" panose="020F0502020204030204" pitchFamily="34" charset="0"/>
              <a:cs typeface="AppleSystemUIFont"/>
            </a:endParaRPr>
          </a:p>
          <a:p>
            <a:pPr marL="342900" indent="-342900">
              <a:spcAft>
                <a:spcPts val="600"/>
              </a:spcAft>
              <a:buFont typeface="Arial" panose="020B0604020202020204" pitchFamily="34" charset="0"/>
              <a:buChar char="•"/>
            </a:pPr>
            <a:r>
              <a:rPr lang="fi-FI" sz="1800">
                <a:solidFill>
                  <a:schemeClr val="tx2"/>
                </a:solidFill>
                <a:effectLst/>
                <a:ea typeface="Calibri" panose="020F0502020204030204" pitchFamily="34" charset="0"/>
                <a:cs typeface="AppleSystemUIFont"/>
              </a:rPr>
              <a:t>Asiakas saa</a:t>
            </a:r>
            <a:r>
              <a:rPr lang="fi-FI" sz="1800">
                <a:solidFill>
                  <a:schemeClr val="tx2"/>
                </a:solidFill>
                <a:ea typeface="Calibri" panose="020F0502020204030204" pitchFamily="34" charset="0"/>
                <a:cs typeface="AppleSystemUIFont"/>
              </a:rPr>
              <a:t> moniammatillisen tiimin</a:t>
            </a:r>
            <a:r>
              <a:rPr lang="fi-FI" sz="1800">
                <a:solidFill>
                  <a:schemeClr val="tx2"/>
                </a:solidFill>
                <a:effectLst/>
                <a:ea typeface="Calibri" panose="020F0502020204030204" pitchFamily="34" charset="0"/>
                <a:cs typeface="AppleSystemUIFont"/>
              </a:rPr>
              <a:t> avulla ratkaisun, joka ei olisi mahdollista vain yhden tai kahden tahon avulla</a:t>
            </a:r>
            <a:endParaRPr lang="en-FI" sz="1800">
              <a:solidFill>
                <a:schemeClr val="tx2"/>
              </a:solidFill>
              <a:effectLst/>
              <a:ea typeface="Calibri" panose="020F0502020204030204" pitchFamily="34" charset="0"/>
              <a:cs typeface="AppleSystemUIFont"/>
            </a:endParaRPr>
          </a:p>
        </p:txBody>
      </p:sp>
      <p:sp>
        <p:nvSpPr>
          <p:cNvPr id="11" name="Tekstiruutu 10">
            <a:extLst>
              <a:ext uri="{FF2B5EF4-FFF2-40B4-BE49-F238E27FC236}">
                <a16:creationId xmlns:a16="http://schemas.microsoft.com/office/drawing/2014/main" id="{EFCAF00C-418D-0D87-1477-F3ADC07DAF52}"/>
              </a:ext>
            </a:extLst>
          </p:cNvPr>
          <p:cNvSpPr txBox="1"/>
          <p:nvPr/>
        </p:nvSpPr>
        <p:spPr>
          <a:xfrm>
            <a:off x="1043709" y="506396"/>
            <a:ext cx="6206836" cy="923330"/>
          </a:xfrm>
          <a:prstGeom prst="rect">
            <a:avLst/>
          </a:prstGeom>
          <a:noFill/>
        </p:spPr>
        <p:txBody>
          <a:bodyPr wrap="square">
            <a:spAutoFit/>
          </a:bodyPr>
          <a:lstStyle/>
          <a:p>
            <a:r>
              <a:rPr lang="fi-FI" sz="5400" b="1">
                <a:solidFill>
                  <a:schemeClr val="tx2"/>
                </a:solidFill>
                <a:latin typeface="Calibri" panose="020F0502020204030204" pitchFamily="34" charset="0"/>
                <a:ea typeface="+mj-ea"/>
                <a:cs typeface="Calibri" panose="020F0502020204030204" pitchFamily="34" charset="0"/>
              </a:rPr>
              <a:t>Asiakkaan hyödyt</a:t>
            </a:r>
          </a:p>
        </p:txBody>
      </p:sp>
    </p:spTree>
    <p:extLst>
      <p:ext uri="{BB962C8B-B14F-4D97-AF65-F5344CB8AC3E}">
        <p14:creationId xmlns:p14="http://schemas.microsoft.com/office/powerpoint/2010/main" val="356261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0C9B5">
            <a:alpha val="44000"/>
          </a:srgbClr>
        </a:solidFill>
        <a:effectLst/>
      </p:bgPr>
    </p:bg>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91A966E3-5D4D-56D7-1E8C-34CCE4CCB868}"/>
              </a:ext>
            </a:extLst>
          </p:cNvPr>
          <p:cNvSpPr/>
          <p:nvPr/>
        </p:nvSpPr>
        <p:spPr>
          <a:xfrm>
            <a:off x="1043708" y="1976582"/>
            <a:ext cx="7943273" cy="361141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a:spcAft>
                <a:spcPts val="600"/>
              </a:spcAft>
              <a:buFont typeface="Arial" panose="020B0604020202020204" pitchFamily="34" charset="0"/>
              <a:buChar char="•"/>
            </a:pPr>
            <a:r>
              <a:rPr lang="fi-FI" sz="1800">
                <a:solidFill>
                  <a:schemeClr val="tx2"/>
                </a:solidFill>
                <a:effectLst/>
                <a:latin typeface="+mj-lt"/>
                <a:ea typeface="Calibri" panose="020F0502020204030204" pitchFamily="34" charset="0"/>
                <a:cs typeface="AppleSystemUIFont"/>
              </a:rPr>
              <a:t>Asiakkaan tilanteessa mukana olevat tahot saavat yhteisen kokonaiskuvan ja ymmärryksen asiakkaan tarpeista/tilanteesta</a:t>
            </a:r>
          </a:p>
          <a:p>
            <a:pPr marL="285750" lvl="0" indent="-285750">
              <a:spcAft>
                <a:spcPts val="600"/>
              </a:spcAft>
              <a:buFont typeface="Arial" panose="020B0604020202020204" pitchFamily="34" charset="0"/>
              <a:buChar char="•"/>
            </a:pPr>
            <a:r>
              <a:rPr lang="fi-FI" sz="1800">
                <a:solidFill>
                  <a:schemeClr val="tx2"/>
                </a:solidFill>
                <a:effectLst/>
                <a:latin typeface="+mj-lt"/>
                <a:ea typeface="Calibri" panose="020F0502020204030204" pitchFamily="34" charset="0"/>
                <a:cs typeface="AppleSystemUIFont"/>
              </a:rPr>
              <a:t>Tiedonjakaminen ammattilaisten kesken helpottuu, kun on tavannut henkilökohtaisesti muita prosessissa mukana olevia</a:t>
            </a:r>
          </a:p>
          <a:p>
            <a:pPr marL="285750" lvl="0" indent="-285750">
              <a:spcAft>
                <a:spcPts val="600"/>
              </a:spcAft>
              <a:buFont typeface="Arial" panose="020B0604020202020204" pitchFamily="34" charset="0"/>
              <a:buChar char="•"/>
            </a:pPr>
            <a:r>
              <a:rPr lang="fi-FI" sz="1800">
                <a:solidFill>
                  <a:schemeClr val="tx2"/>
                </a:solidFill>
                <a:effectLst/>
                <a:latin typeface="+mj-lt"/>
                <a:ea typeface="Calibri" panose="020F0502020204030204" pitchFamily="34" charset="0"/>
                <a:cs typeface="AppleSystemUIFont"/>
              </a:rPr>
              <a:t>Verkostotyöskentely vahvistaa omaa osaamista, kun tietous ja arvostus muita tahoja kohtaan kasvaa.</a:t>
            </a:r>
          </a:p>
          <a:p>
            <a:pPr marL="285750" lvl="0" indent="-285750">
              <a:spcAft>
                <a:spcPts val="600"/>
              </a:spcAft>
              <a:buFont typeface="Arial" panose="020B0604020202020204" pitchFamily="34" charset="0"/>
              <a:buChar char="•"/>
            </a:pPr>
            <a:r>
              <a:rPr lang="fi-FI" sz="1800">
                <a:solidFill>
                  <a:schemeClr val="tx2"/>
                </a:solidFill>
                <a:effectLst/>
                <a:latin typeface="+mj-lt"/>
                <a:ea typeface="Calibri" panose="020F0502020204030204" pitchFamily="34" charset="0"/>
                <a:cs typeface="AppleSystemUIFont"/>
              </a:rPr>
              <a:t>Työaikaa säästyy, ei turhia lausuntoja, ei turhia hakemuksia.</a:t>
            </a:r>
          </a:p>
        </p:txBody>
      </p:sp>
      <p:sp>
        <p:nvSpPr>
          <p:cNvPr id="11" name="Tekstiruutu 10">
            <a:extLst>
              <a:ext uri="{FF2B5EF4-FFF2-40B4-BE49-F238E27FC236}">
                <a16:creationId xmlns:a16="http://schemas.microsoft.com/office/drawing/2014/main" id="{EFCAF00C-418D-0D87-1477-F3ADC07DAF52}"/>
              </a:ext>
            </a:extLst>
          </p:cNvPr>
          <p:cNvSpPr txBox="1"/>
          <p:nvPr/>
        </p:nvSpPr>
        <p:spPr>
          <a:xfrm>
            <a:off x="1043708" y="506396"/>
            <a:ext cx="6724073" cy="923330"/>
          </a:xfrm>
          <a:prstGeom prst="rect">
            <a:avLst/>
          </a:prstGeom>
          <a:noFill/>
        </p:spPr>
        <p:txBody>
          <a:bodyPr wrap="square">
            <a:spAutoFit/>
          </a:bodyPr>
          <a:lstStyle/>
          <a:p>
            <a:r>
              <a:rPr lang="fi-FI" sz="5400" b="1">
                <a:solidFill>
                  <a:schemeClr val="tx2"/>
                </a:solidFill>
                <a:latin typeface="Calibri" panose="020F0502020204030204" pitchFamily="34" charset="0"/>
                <a:ea typeface="+mj-ea"/>
                <a:cs typeface="Calibri" panose="020F0502020204030204" pitchFamily="34" charset="0"/>
              </a:rPr>
              <a:t>Ammattilaisen hyödyt</a:t>
            </a:r>
          </a:p>
        </p:txBody>
      </p:sp>
      <p:pic>
        <p:nvPicPr>
          <p:cNvPr id="2" name="Picture 4">
            <a:extLst>
              <a:ext uri="{FF2B5EF4-FFF2-40B4-BE49-F238E27FC236}">
                <a16:creationId xmlns:a16="http://schemas.microsoft.com/office/drawing/2014/main" id="{BACF08CD-DC24-5DA3-3DA1-2EFF6F2CDFF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p:blipFill>
        <p:spPr>
          <a:xfrm>
            <a:off x="8638887" y="2142835"/>
            <a:ext cx="2667000" cy="3600163"/>
          </a:xfrm>
          <a:prstGeom prst="rect">
            <a:avLst/>
          </a:prstGeom>
        </p:spPr>
      </p:pic>
    </p:spTree>
    <p:extLst>
      <p:ext uri="{BB962C8B-B14F-4D97-AF65-F5344CB8AC3E}">
        <p14:creationId xmlns:p14="http://schemas.microsoft.com/office/powerpoint/2010/main" val="129514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5CB1CD8-A3BA-06A5-6D16-26879AF27710}"/>
              </a:ext>
            </a:extLst>
          </p:cNvPr>
          <p:cNvSpPr>
            <a:spLocks noGrp="1"/>
          </p:cNvSpPr>
          <p:nvPr>
            <p:ph type="title"/>
          </p:nvPr>
        </p:nvSpPr>
        <p:spPr>
          <a:xfrm>
            <a:off x="508883" y="1709738"/>
            <a:ext cx="11223929" cy="2852737"/>
          </a:xfrm>
        </p:spPr>
        <p:txBody>
          <a:bodyPr anchor="b">
            <a:normAutofit/>
          </a:bodyPr>
          <a:lstStyle/>
          <a:p>
            <a:r>
              <a:rPr lang="fi-FI"/>
              <a:t>Roolit, tehtävät ja vastuut</a:t>
            </a:r>
          </a:p>
        </p:txBody>
      </p:sp>
    </p:spTree>
    <p:extLst>
      <p:ext uri="{BB962C8B-B14F-4D97-AF65-F5344CB8AC3E}">
        <p14:creationId xmlns:p14="http://schemas.microsoft.com/office/powerpoint/2010/main" val="114757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C75202-2D88-A36B-A746-6510549F9B6C}"/>
              </a:ext>
            </a:extLst>
          </p:cNvPr>
          <p:cNvSpPr>
            <a:spLocks noGrp="1"/>
          </p:cNvSpPr>
          <p:nvPr>
            <p:ph type="title"/>
          </p:nvPr>
        </p:nvSpPr>
        <p:spPr>
          <a:xfrm>
            <a:off x="453222" y="480916"/>
            <a:ext cx="11211340" cy="926025"/>
          </a:xfrm>
        </p:spPr>
        <p:txBody>
          <a:bodyPr>
            <a:normAutofit/>
          </a:bodyPr>
          <a:lstStyle/>
          <a:p>
            <a:r>
              <a:rPr lang="fi-FI"/>
              <a:t>Työkyvyn tiimit Siun soten alueella</a:t>
            </a:r>
          </a:p>
        </p:txBody>
      </p:sp>
      <p:sp>
        <p:nvSpPr>
          <p:cNvPr id="3" name="Sisällön paikkamerkki 2">
            <a:extLst>
              <a:ext uri="{FF2B5EF4-FFF2-40B4-BE49-F238E27FC236}">
                <a16:creationId xmlns:a16="http://schemas.microsoft.com/office/drawing/2014/main" id="{278AEAC6-5C9E-A364-9EFF-BC228BF6AD4F}"/>
              </a:ext>
            </a:extLst>
          </p:cNvPr>
          <p:cNvSpPr>
            <a:spLocks noGrp="1"/>
          </p:cNvSpPr>
          <p:nvPr>
            <p:ph idx="1"/>
          </p:nvPr>
        </p:nvSpPr>
        <p:spPr>
          <a:xfrm>
            <a:off x="838200" y="1825625"/>
            <a:ext cx="6315075" cy="1603375"/>
          </a:xfrm>
        </p:spPr>
        <p:txBody>
          <a:bodyPr>
            <a:normAutofit fontScale="62500" lnSpcReduction="20000"/>
          </a:bodyPr>
          <a:lstStyle/>
          <a:p>
            <a:pPr>
              <a:lnSpc>
                <a:spcPct val="107000"/>
              </a:lnSpc>
              <a:spcAft>
                <a:spcPts val="800"/>
              </a:spcAft>
            </a:pPr>
            <a:r>
              <a:rPr lang="fi-FI" sz="2800">
                <a:effectLst/>
                <a:latin typeface="Calibri"/>
                <a:ea typeface="Calibri" panose="020F0502020204030204" pitchFamily="34" charset="0"/>
                <a:cs typeface="Calibri"/>
              </a:rPr>
              <a:t>Siun sotessa jokaisessa kunnassa toimii työkyvyn tuen tiimi ja Joensuun alueella ryhmiä on useampia. Yhteensä tiimejä on </a:t>
            </a:r>
            <a:r>
              <a:rPr lang="fi-FI" sz="2800" b="1">
                <a:solidFill>
                  <a:schemeClr val="accent6"/>
                </a:solidFill>
                <a:effectLst/>
                <a:latin typeface="Calibri"/>
                <a:ea typeface="Calibri" panose="020F0502020204030204" pitchFamily="34" charset="0"/>
                <a:cs typeface="Calibri"/>
              </a:rPr>
              <a:t>17</a:t>
            </a:r>
            <a:r>
              <a:rPr lang="fi-FI" sz="2800">
                <a:effectLst/>
                <a:latin typeface="Calibri"/>
                <a:ea typeface="Calibri" panose="020F0502020204030204" pitchFamily="34" charset="0"/>
                <a:cs typeface="Calibri"/>
              </a:rPr>
              <a:t>.</a:t>
            </a:r>
            <a:r>
              <a:rPr lang="en-FI" sz="2800">
                <a:effectLst/>
                <a:latin typeface="Calibri"/>
                <a:ea typeface="Calibri" panose="020F0502020204030204" pitchFamily="34" charset="0"/>
                <a:cs typeface="Calibri"/>
              </a:rPr>
              <a:t> </a:t>
            </a:r>
          </a:p>
          <a:p>
            <a:pPr>
              <a:lnSpc>
                <a:spcPct val="107000"/>
              </a:lnSpc>
              <a:spcAft>
                <a:spcPts val="800"/>
              </a:spcAft>
            </a:pPr>
            <a:r>
              <a:rPr lang="fi-FI" sz="2800">
                <a:latin typeface="Calibri"/>
                <a:ea typeface="Calibri" panose="020F0502020204030204" pitchFamily="34" charset="0"/>
                <a:cs typeface="Calibri"/>
              </a:rPr>
              <a:t>Tiimien kokoontumiselle on määrätyt ajat (puoleksi vuodeksi eteenpäin kerralla).</a:t>
            </a:r>
          </a:p>
        </p:txBody>
      </p:sp>
      <p:sp>
        <p:nvSpPr>
          <p:cNvPr id="5" name="Rounded Rectangle 4">
            <a:extLst>
              <a:ext uri="{FF2B5EF4-FFF2-40B4-BE49-F238E27FC236}">
                <a16:creationId xmlns:a16="http://schemas.microsoft.com/office/drawing/2014/main" id="{26449FF5-1092-308C-AC46-EB8AD0B28EA5}"/>
              </a:ext>
            </a:extLst>
          </p:cNvPr>
          <p:cNvSpPr/>
          <p:nvPr/>
        </p:nvSpPr>
        <p:spPr>
          <a:xfrm>
            <a:off x="1065975" y="3429000"/>
            <a:ext cx="5868225" cy="2495550"/>
          </a:xfrm>
          <a:prstGeom prst="roundRect">
            <a:avLst>
              <a:gd name="adj" fmla="val 9017"/>
            </a:avLst>
          </a:prstGeom>
          <a:solidFill>
            <a:schemeClr val="accent6">
              <a:alpha val="4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6" name="Tekstiruutu 5">
            <a:extLst>
              <a:ext uri="{FF2B5EF4-FFF2-40B4-BE49-F238E27FC236}">
                <a16:creationId xmlns:a16="http://schemas.microsoft.com/office/drawing/2014/main" id="{30B91137-749E-F07D-4BF2-C125C8B576E0}"/>
              </a:ext>
            </a:extLst>
          </p:cNvPr>
          <p:cNvSpPr txBox="1"/>
          <p:nvPr/>
        </p:nvSpPr>
        <p:spPr>
          <a:xfrm>
            <a:off x="1352550" y="3563937"/>
            <a:ext cx="4276725" cy="338554"/>
          </a:xfrm>
          <a:prstGeom prst="rect">
            <a:avLst/>
          </a:prstGeom>
          <a:noFill/>
        </p:spPr>
        <p:txBody>
          <a:bodyPr wrap="square" rtlCol="0">
            <a:spAutoFit/>
          </a:bodyPr>
          <a:lstStyle/>
          <a:p>
            <a:r>
              <a:rPr lang="fi-FI" sz="1600"/>
              <a:t>Työkyvyn tuen tiimit:</a:t>
            </a:r>
          </a:p>
        </p:txBody>
      </p:sp>
      <p:sp>
        <p:nvSpPr>
          <p:cNvPr id="7" name="Tekstiruutu 6">
            <a:extLst>
              <a:ext uri="{FF2B5EF4-FFF2-40B4-BE49-F238E27FC236}">
                <a16:creationId xmlns:a16="http://schemas.microsoft.com/office/drawing/2014/main" id="{AB65ED28-93D9-D462-8A95-C62D87F50937}"/>
              </a:ext>
            </a:extLst>
          </p:cNvPr>
          <p:cNvSpPr txBox="1"/>
          <p:nvPr/>
        </p:nvSpPr>
        <p:spPr>
          <a:xfrm>
            <a:off x="1352550" y="3974802"/>
            <a:ext cx="1881188" cy="2308324"/>
          </a:xfrm>
          <a:prstGeom prst="rect">
            <a:avLst/>
          </a:prstGeom>
          <a:noFill/>
        </p:spPr>
        <p:txBody>
          <a:bodyPr wrap="square" numCol="1" rtlCol="0">
            <a:spAutoFit/>
          </a:bodyPr>
          <a:lstStyle/>
          <a:p>
            <a:pPr marL="171450" indent="-171450">
              <a:buFont typeface="Arial" panose="020B0604020202020204" pitchFamily="34" charset="0"/>
              <a:buChar char="•"/>
            </a:pPr>
            <a:r>
              <a:rPr lang="fi-FI" sz="1400">
                <a:ea typeface="+mn-lt"/>
                <a:cs typeface="+mn-lt"/>
              </a:rPr>
              <a:t>Heinävesi</a:t>
            </a:r>
          </a:p>
          <a:p>
            <a:pPr marL="171450" indent="-171450">
              <a:buFont typeface="Arial" panose="020B0604020202020204" pitchFamily="34" charset="0"/>
              <a:buChar char="•"/>
            </a:pPr>
            <a:r>
              <a:rPr lang="fi-FI" sz="1400">
                <a:ea typeface="+mn-lt"/>
                <a:cs typeface="+mn-lt"/>
              </a:rPr>
              <a:t>Ilomantsi</a:t>
            </a:r>
          </a:p>
          <a:p>
            <a:pPr marL="171450" indent="-171450">
              <a:buFont typeface="Arial" panose="020B0604020202020204" pitchFamily="34" charset="0"/>
              <a:buChar char="•"/>
            </a:pPr>
            <a:r>
              <a:rPr lang="fi-FI" sz="1400">
                <a:ea typeface="+mn-lt"/>
                <a:cs typeface="+mn-lt"/>
              </a:rPr>
              <a:t>Joensuu keskusta, Eno, Hammaslahti, Kiihtelysvaara, Tuupovaara</a:t>
            </a:r>
            <a:endParaRPr lang="fi-FI" sz="1400">
              <a:cs typeface="Calibri"/>
            </a:endParaRPr>
          </a:p>
          <a:p>
            <a:pPr marL="171450" indent="-171450">
              <a:buFont typeface="Arial" panose="020B0604020202020204" pitchFamily="34" charset="0"/>
              <a:buChar char="•"/>
            </a:pPr>
            <a:r>
              <a:rPr lang="fi-FI" sz="1400">
                <a:ea typeface="+mn-lt"/>
                <a:cs typeface="+mn-lt"/>
              </a:rPr>
              <a:t>Juuka</a:t>
            </a:r>
          </a:p>
          <a:p>
            <a:pPr marL="171450" indent="-171450">
              <a:buFont typeface="Arial" panose="020B0604020202020204" pitchFamily="34" charset="0"/>
              <a:buChar char="•"/>
            </a:pPr>
            <a:r>
              <a:rPr lang="fi-FI" sz="1400">
                <a:ea typeface="+mn-lt"/>
                <a:cs typeface="+mn-lt"/>
              </a:rPr>
              <a:t>Kitee</a:t>
            </a:r>
          </a:p>
          <a:p>
            <a:pPr marL="171450" indent="-171450">
              <a:buFont typeface="Arial" panose="020B0604020202020204" pitchFamily="34" charset="0"/>
              <a:buChar char="•"/>
            </a:pPr>
            <a:endParaRPr lang="fi-FI" sz="1400">
              <a:cs typeface="Calibri"/>
            </a:endParaRPr>
          </a:p>
          <a:p>
            <a:endParaRPr lang="fi-FI"/>
          </a:p>
        </p:txBody>
      </p:sp>
      <p:sp>
        <p:nvSpPr>
          <p:cNvPr id="8" name="Tekstiruutu 7">
            <a:extLst>
              <a:ext uri="{FF2B5EF4-FFF2-40B4-BE49-F238E27FC236}">
                <a16:creationId xmlns:a16="http://schemas.microsoft.com/office/drawing/2014/main" id="{E726AA9B-8EDF-8744-FFC7-B8FE4408F30A}"/>
              </a:ext>
            </a:extLst>
          </p:cNvPr>
          <p:cNvSpPr txBox="1"/>
          <p:nvPr/>
        </p:nvSpPr>
        <p:spPr>
          <a:xfrm>
            <a:off x="3995737" y="3940194"/>
            <a:ext cx="2447925" cy="2092881"/>
          </a:xfrm>
          <a:prstGeom prst="rect">
            <a:avLst/>
          </a:prstGeom>
          <a:noFill/>
        </p:spPr>
        <p:txBody>
          <a:bodyPr wrap="square" rtlCol="0">
            <a:spAutoFit/>
          </a:bodyPr>
          <a:lstStyle/>
          <a:p>
            <a:pPr marL="171450" indent="-171450">
              <a:buFont typeface="Arial" panose="020B0604020202020204" pitchFamily="34" charset="0"/>
              <a:buChar char="•"/>
            </a:pPr>
            <a:r>
              <a:rPr lang="fi-FI" sz="1400">
                <a:ea typeface="+mn-lt"/>
                <a:cs typeface="+mn-lt"/>
              </a:rPr>
              <a:t>Kontiolahti</a:t>
            </a:r>
            <a:endParaRPr lang="fi-FI" sz="1400">
              <a:cs typeface="Calibri"/>
            </a:endParaRPr>
          </a:p>
          <a:p>
            <a:pPr marL="171450" indent="-171450">
              <a:buFont typeface="Arial" panose="020B0604020202020204" pitchFamily="34" charset="0"/>
              <a:buChar char="•"/>
            </a:pPr>
            <a:r>
              <a:rPr lang="fi-FI" sz="1400">
                <a:ea typeface="+mn-lt"/>
                <a:cs typeface="+mn-lt"/>
              </a:rPr>
              <a:t>Liperi</a:t>
            </a:r>
          </a:p>
          <a:p>
            <a:pPr marL="171450" indent="-171450">
              <a:buFont typeface="Arial" panose="020B0604020202020204" pitchFamily="34" charset="0"/>
              <a:buChar char="•"/>
            </a:pPr>
            <a:r>
              <a:rPr lang="fi-FI" sz="1400">
                <a:ea typeface="+mn-lt"/>
                <a:cs typeface="+mn-lt"/>
              </a:rPr>
              <a:t>Lieksa</a:t>
            </a:r>
            <a:endParaRPr lang="fi-FI" sz="1400">
              <a:cs typeface="Calibri"/>
            </a:endParaRPr>
          </a:p>
          <a:p>
            <a:pPr marL="171450" indent="-171450">
              <a:buFont typeface="Arial" panose="020B0604020202020204" pitchFamily="34" charset="0"/>
              <a:buChar char="•"/>
            </a:pPr>
            <a:r>
              <a:rPr lang="fi-FI" sz="1400">
                <a:ea typeface="+mn-lt"/>
                <a:cs typeface="+mn-lt"/>
              </a:rPr>
              <a:t>Nurmes</a:t>
            </a:r>
          </a:p>
          <a:p>
            <a:pPr marL="171450" indent="-171450">
              <a:buFont typeface="Arial" panose="020B0604020202020204" pitchFamily="34" charset="0"/>
              <a:buChar char="•"/>
            </a:pPr>
            <a:r>
              <a:rPr lang="fi-FI" sz="1400">
                <a:ea typeface="+mn-lt"/>
                <a:cs typeface="+mn-lt"/>
              </a:rPr>
              <a:t>Outokumpu</a:t>
            </a:r>
            <a:endParaRPr lang="fi-FI" sz="1400">
              <a:cs typeface="Calibri"/>
            </a:endParaRPr>
          </a:p>
          <a:p>
            <a:pPr marL="171450" indent="-171450">
              <a:buFont typeface="Arial" panose="020B0604020202020204" pitchFamily="34" charset="0"/>
              <a:buChar char="•"/>
            </a:pPr>
            <a:r>
              <a:rPr lang="fi-FI" sz="1400">
                <a:ea typeface="+mn-lt"/>
                <a:cs typeface="+mn-lt"/>
              </a:rPr>
              <a:t>Polvijärvi</a:t>
            </a:r>
            <a:endParaRPr lang="fi-FI" sz="1400">
              <a:cs typeface="Calibri"/>
            </a:endParaRPr>
          </a:p>
          <a:p>
            <a:pPr marL="171450" indent="-171450">
              <a:buFont typeface="Arial" panose="020B0604020202020204" pitchFamily="34" charset="0"/>
              <a:buChar char="•"/>
            </a:pPr>
            <a:r>
              <a:rPr lang="fi-FI" sz="1400">
                <a:ea typeface="+mn-lt"/>
                <a:cs typeface="+mn-lt"/>
              </a:rPr>
              <a:t>Rääkkylä</a:t>
            </a:r>
            <a:endParaRPr lang="fi-FI" sz="1400">
              <a:cs typeface="Calibri"/>
            </a:endParaRPr>
          </a:p>
          <a:p>
            <a:pPr marL="171450" indent="-171450">
              <a:buFont typeface="Arial" panose="020B0604020202020204" pitchFamily="34" charset="0"/>
              <a:buChar char="•"/>
            </a:pPr>
            <a:r>
              <a:rPr lang="fi-FI" sz="1400">
                <a:ea typeface="+mn-lt"/>
                <a:cs typeface="+mn-lt"/>
              </a:rPr>
              <a:t>Tohmajärvi</a:t>
            </a:r>
            <a:endParaRPr lang="fi-FI" sz="1400">
              <a:cs typeface="Calibri"/>
            </a:endParaRPr>
          </a:p>
          <a:p>
            <a:endParaRPr lang="fi-FI"/>
          </a:p>
        </p:txBody>
      </p:sp>
      <p:pic>
        <p:nvPicPr>
          <p:cNvPr id="9" name="Kuva 8">
            <a:extLst>
              <a:ext uri="{FF2B5EF4-FFF2-40B4-BE49-F238E27FC236}">
                <a16:creationId xmlns:a16="http://schemas.microsoft.com/office/drawing/2014/main" id="{C7CAA645-EED9-E0AF-5B54-12FEF234C7A9}"/>
              </a:ext>
            </a:extLst>
          </p:cNvPr>
          <p:cNvPicPr>
            <a:picLocks noChangeAspect="1"/>
          </p:cNvPicPr>
          <p:nvPr/>
        </p:nvPicPr>
        <p:blipFill>
          <a:blip r:embed="rId2"/>
          <a:srcRect/>
          <a:stretch/>
        </p:blipFill>
        <p:spPr>
          <a:xfrm>
            <a:off x="8284861" y="1352550"/>
            <a:ext cx="3721401" cy="4680525"/>
          </a:xfrm>
          <a:prstGeom prst="rect">
            <a:avLst/>
          </a:prstGeom>
          <a:solidFill>
            <a:schemeClr val="bg1"/>
          </a:solidFill>
        </p:spPr>
      </p:pic>
    </p:spTree>
    <p:extLst>
      <p:ext uri="{BB962C8B-B14F-4D97-AF65-F5344CB8AC3E}">
        <p14:creationId xmlns:p14="http://schemas.microsoft.com/office/powerpoint/2010/main" val="140502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0C9B5">
            <a:alpha val="44000"/>
          </a:srgbClr>
        </a:solidFill>
        <a:effectLst/>
      </p:bgPr>
    </p:bg>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91A966E3-5D4D-56D7-1E8C-34CCE4CCB868}"/>
              </a:ext>
            </a:extLst>
          </p:cNvPr>
          <p:cNvSpPr/>
          <p:nvPr/>
        </p:nvSpPr>
        <p:spPr>
          <a:xfrm>
            <a:off x="1043709" y="1976582"/>
            <a:ext cx="7943273" cy="361141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Arial" panose="020B0604020202020204" pitchFamily="34" charset="0"/>
              <a:buChar char="•"/>
            </a:pPr>
            <a:r>
              <a:rPr lang="fi-FI">
                <a:solidFill>
                  <a:schemeClr val="tx2"/>
                </a:solidFill>
                <a:ea typeface="Calibri" panose="020F0502020204030204" pitchFamily="34" charset="0"/>
              </a:rPr>
              <a:t>Keskinäinen luottamus </a:t>
            </a:r>
          </a:p>
          <a:p>
            <a:pPr marL="342900" indent="-342900">
              <a:spcAft>
                <a:spcPts val="600"/>
              </a:spcAft>
              <a:buFont typeface="Arial" panose="020B0604020202020204" pitchFamily="34" charset="0"/>
              <a:buChar char="•"/>
            </a:pPr>
            <a:r>
              <a:rPr lang="fi-FI">
                <a:solidFill>
                  <a:schemeClr val="tx2"/>
                </a:solidFill>
                <a:ea typeface="Calibri" panose="020F0502020204030204" pitchFamily="34" charset="0"/>
              </a:rPr>
              <a:t>Arvostus toisia ammattilaisia kohtaan</a:t>
            </a:r>
          </a:p>
          <a:p>
            <a:pPr marL="342900" indent="-342900">
              <a:spcAft>
                <a:spcPts val="600"/>
              </a:spcAft>
              <a:buFont typeface="Arial" panose="020B0604020202020204" pitchFamily="34" charset="0"/>
              <a:buChar char="•"/>
            </a:pPr>
            <a:r>
              <a:rPr lang="fi-FI">
                <a:solidFill>
                  <a:schemeClr val="tx2"/>
                </a:solidFill>
                <a:ea typeface="Calibri" panose="020F0502020204030204" pitchFamily="34" charset="0"/>
              </a:rPr>
              <a:t>Halua saada tiimi toimivaksi kokonaisuudeksi – ”Ollaan samalla puolella”</a:t>
            </a:r>
          </a:p>
          <a:p>
            <a:pPr marL="342900" indent="-342900">
              <a:spcAft>
                <a:spcPts val="600"/>
              </a:spcAft>
              <a:buFont typeface="Arial" panose="020B0604020202020204" pitchFamily="34" charset="0"/>
              <a:buChar char="•"/>
            </a:pPr>
            <a:r>
              <a:rPr lang="fi-FI">
                <a:solidFill>
                  <a:schemeClr val="tx2"/>
                </a:solidFill>
                <a:ea typeface="Calibri" panose="020F0502020204030204" pitchFamily="34" charset="0"/>
              </a:rPr>
              <a:t>Sovittujen suostumuskäytänteiden noudattaminen</a:t>
            </a:r>
          </a:p>
          <a:p>
            <a:pPr marL="342900" indent="-342900">
              <a:spcAft>
                <a:spcPts val="600"/>
              </a:spcAft>
              <a:buFont typeface="Arial" panose="020B0604020202020204" pitchFamily="34" charset="0"/>
              <a:buChar char="•"/>
            </a:pPr>
            <a:r>
              <a:rPr lang="fi-FI">
                <a:solidFill>
                  <a:schemeClr val="tx2"/>
                </a:solidFill>
                <a:ea typeface="Calibri" panose="020F0502020204030204" pitchFamily="34" charset="0"/>
              </a:rPr>
              <a:t>Asiakaslähtöinen toimintamalli</a:t>
            </a:r>
          </a:p>
          <a:p>
            <a:pPr marL="342900" indent="-342900">
              <a:spcAft>
                <a:spcPts val="600"/>
              </a:spcAft>
              <a:buFont typeface="Arial" panose="020B0604020202020204" pitchFamily="34" charset="0"/>
              <a:buChar char="•"/>
            </a:pPr>
            <a:r>
              <a:rPr lang="fi-FI">
                <a:solidFill>
                  <a:schemeClr val="tx2"/>
                </a:solidFill>
                <a:ea typeface="Calibri" panose="020F0502020204030204" pitchFamily="34" charset="0"/>
              </a:rPr>
              <a:t>Jokainen tiimiläinen toimii kanavana omaan organisaatioonsa</a:t>
            </a:r>
          </a:p>
        </p:txBody>
      </p:sp>
      <p:sp>
        <p:nvSpPr>
          <p:cNvPr id="11" name="Tekstiruutu 10">
            <a:extLst>
              <a:ext uri="{FF2B5EF4-FFF2-40B4-BE49-F238E27FC236}">
                <a16:creationId xmlns:a16="http://schemas.microsoft.com/office/drawing/2014/main" id="{EFCAF00C-418D-0D87-1477-F3ADC07DAF52}"/>
              </a:ext>
            </a:extLst>
          </p:cNvPr>
          <p:cNvSpPr txBox="1"/>
          <p:nvPr/>
        </p:nvSpPr>
        <p:spPr>
          <a:xfrm>
            <a:off x="1043708" y="506396"/>
            <a:ext cx="9471892" cy="923330"/>
          </a:xfrm>
          <a:prstGeom prst="rect">
            <a:avLst/>
          </a:prstGeom>
          <a:noFill/>
        </p:spPr>
        <p:txBody>
          <a:bodyPr wrap="square">
            <a:spAutoFit/>
          </a:bodyPr>
          <a:lstStyle/>
          <a:p>
            <a:r>
              <a:rPr lang="fi-FI" sz="5400" b="1">
                <a:solidFill>
                  <a:schemeClr val="tx2"/>
                </a:solidFill>
                <a:latin typeface="Calibri" panose="020F0502020204030204" pitchFamily="34" charset="0"/>
                <a:ea typeface="+mj-ea"/>
                <a:cs typeface="Calibri" panose="020F0502020204030204" pitchFamily="34" charset="0"/>
              </a:rPr>
              <a:t>Toimivan tiimin edellytykset</a:t>
            </a:r>
          </a:p>
        </p:txBody>
      </p:sp>
      <p:pic>
        <p:nvPicPr>
          <p:cNvPr id="2" name="Picture 8" descr="A group of people holding papers&#10;&#10;Description automatically generated with medium confidence">
            <a:extLst>
              <a:ext uri="{FF2B5EF4-FFF2-40B4-BE49-F238E27FC236}">
                <a16:creationId xmlns:a16="http://schemas.microsoft.com/office/drawing/2014/main" id="{FC11DD69-0613-B32A-A789-25D31706815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8380525" y="4090987"/>
            <a:ext cx="3965149" cy="2259343"/>
          </a:xfrm>
          <a:prstGeom prst="rect">
            <a:avLst/>
          </a:prstGeom>
        </p:spPr>
      </p:pic>
      <p:sp>
        <p:nvSpPr>
          <p:cNvPr id="3" name="Tekstiruutu 2">
            <a:extLst>
              <a:ext uri="{FF2B5EF4-FFF2-40B4-BE49-F238E27FC236}">
                <a16:creationId xmlns:a16="http://schemas.microsoft.com/office/drawing/2014/main" id="{7C524C3D-F02B-5764-BE07-42E308E623CF}"/>
              </a:ext>
            </a:extLst>
          </p:cNvPr>
          <p:cNvSpPr txBox="1"/>
          <p:nvPr/>
        </p:nvSpPr>
        <p:spPr>
          <a:xfrm>
            <a:off x="1847921" y="5811690"/>
            <a:ext cx="6334848" cy="646331"/>
          </a:xfrm>
          <a:prstGeom prst="rect">
            <a:avLst/>
          </a:prstGeom>
          <a:noFill/>
        </p:spPr>
        <p:txBody>
          <a:bodyPr wrap="square" rtlCol="0">
            <a:spAutoFit/>
          </a:bodyPr>
          <a:lstStyle/>
          <a:p>
            <a:r>
              <a:rPr lang="fi-FI" b="1" i="1">
                <a:solidFill>
                  <a:schemeClr val="accent3">
                    <a:lumMod val="75000"/>
                  </a:schemeClr>
                </a:solidFill>
              </a:rPr>
              <a:t>Verkosto toimii juuri niin hyvin kuin ihmiset verkostossa toimivat</a:t>
            </a:r>
          </a:p>
          <a:p>
            <a:endParaRPr lang="fi-FI"/>
          </a:p>
        </p:txBody>
      </p:sp>
    </p:spTree>
    <p:extLst>
      <p:ext uri="{BB962C8B-B14F-4D97-AF65-F5344CB8AC3E}">
        <p14:creationId xmlns:p14="http://schemas.microsoft.com/office/powerpoint/2010/main" val="10801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iunsote_Edistynytkäytto">
  <a:themeElements>
    <a:clrScheme name="SiunSote_HyvinvointiAlue_VaaleapohjaSaavutettava">
      <a:dk1>
        <a:srgbClr val="003F71"/>
      </a:dk1>
      <a:lt1>
        <a:srgbClr val="FFFFFF"/>
      </a:lt1>
      <a:dk2>
        <a:srgbClr val="003359"/>
      </a:dk2>
      <a:lt2>
        <a:srgbClr val="F1EEE8"/>
      </a:lt2>
      <a:accent1>
        <a:srgbClr val="003F71"/>
      </a:accent1>
      <a:accent2>
        <a:srgbClr val="D24614"/>
      </a:accent2>
      <a:accent3>
        <a:srgbClr val="44A736"/>
      </a:accent3>
      <a:accent4>
        <a:srgbClr val="009FB8"/>
      </a:accent4>
      <a:accent5>
        <a:srgbClr val="DE7900"/>
      </a:accent5>
      <a:accent6>
        <a:srgbClr val="22A693"/>
      </a:accent6>
      <a:hlink>
        <a:srgbClr val="003F71"/>
      </a:hlink>
      <a:folHlink>
        <a:srgbClr val="00B0C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unsote_esityspohja_2024_paivitetty" id="{543EB174-9C35-4085-8E03-49A3BED47A1C}" vid="{FE4F6999-C42C-494F-A0A3-2A044B7E0236}"/>
    </a:ext>
  </a:extLst>
</a:theme>
</file>

<file path=ppt/theme/theme2.xml><?xml version="1.0" encoding="utf-8"?>
<a:theme xmlns:a="http://schemas.openxmlformats.org/drawingml/2006/main" name="Siunsote_Peruskäyttö">
  <a:themeElements>
    <a:clrScheme name="SiunSote_HyvinvointiAlue_VaaleapohjaSaavutettava">
      <a:dk1>
        <a:srgbClr val="003F71"/>
      </a:dk1>
      <a:lt1>
        <a:srgbClr val="FFFFFF"/>
      </a:lt1>
      <a:dk2>
        <a:srgbClr val="003359"/>
      </a:dk2>
      <a:lt2>
        <a:srgbClr val="F1EEE8"/>
      </a:lt2>
      <a:accent1>
        <a:srgbClr val="003F71"/>
      </a:accent1>
      <a:accent2>
        <a:srgbClr val="D24614"/>
      </a:accent2>
      <a:accent3>
        <a:srgbClr val="44A736"/>
      </a:accent3>
      <a:accent4>
        <a:srgbClr val="009FB8"/>
      </a:accent4>
      <a:accent5>
        <a:srgbClr val="DE7900"/>
      </a:accent5>
      <a:accent6>
        <a:srgbClr val="22A693"/>
      </a:accent6>
      <a:hlink>
        <a:srgbClr val="003F71"/>
      </a:hlink>
      <a:folHlink>
        <a:srgbClr val="00B0C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unsote_esityspohja_2024_paivitetty" id="{543EB174-9C35-4085-8E03-49A3BED47A1C}" vid="{48764750-2F20-4E72-BAA2-BB1EC5A2DEB0}"/>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iunSote_HyvinvointiAlue_VaaleapohjaSaavutettava">
    <a:dk1>
      <a:srgbClr val="003F71"/>
    </a:dk1>
    <a:lt1>
      <a:srgbClr val="FFFFFF"/>
    </a:lt1>
    <a:dk2>
      <a:srgbClr val="003359"/>
    </a:dk2>
    <a:lt2>
      <a:srgbClr val="F1EEE8"/>
    </a:lt2>
    <a:accent1>
      <a:srgbClr val="003F71"/>
    </a:accent1>
    <a:accent2>
      <a:srgbClr val="D24614"/>
    </a:accent2>
    <a:accent3>
      <a:srgbClr val="44A736"/>
    </a:accent3>
    <a:accent4>
      <a:srgbClr val="009FB8"/>
    </a:accent4>
    <a:accent5>
      <a:srgbClr val="DE7900"/>
    </a:accent5>
    <a:accent6>
      <a:srgbClr val="22A693"/>
    </a:accent6>
    <a:hlink>
      <a:srgbClr val="003F71"/>
    </a:hlink>
    <a:folHlink>
      <a:srgbClr val="00B0CA"/>
    </a:folHlink>
  </a:clrScheme>
</a:themeOverride>
</file>

<file path=ppt/theme/themeOverride2.xml><?xml version="1.0" encoding="utf-8"?>
<a:themeOverride xmlns:a="http://schemas.openxmlformats.org/drawingml/2006/main">
  <a:clrScheme name="SiunSote_HyvinvointiAlue_VaaleapohjaSaavutettava">
    <a:dk1>
      <a:srgbClr val="003F71"/>
    </a:dk1>
    <a:lt1>
      <a:srgbClr val="FFFFFF"/>
    </a:lt1>
    <a:dk2>
      <a:srgbClr val="003359"/>
    </a:dk2>
    <a:lt2>
      <a:srgbClr val="F1EEE8"/>
    </a:lt2>
    <a:accent1>
      <a:srgbClr val="003F71"/>
    </a:accent1>
    <a:accent2>
      <a:srgbClr val="D24614"/>
    </a:accent2>
    <a:accent3>
      <a:srgbClr val="44A736"/>
    </a:accent3>
    <a:accent4>
      <a:srgbClr val="009FB8"/>
    </a:accent4>
    <a:accent5>
      <a:srgbClr val="DE7900"/>
    </a:accent5>
    <a:accent6>
      <a:srgbClr val="22A693"/>
    </a:accent6>
    <a:hlink>
      <a:srgbClr val="003F71"/>
    </a:hlink>
    <a:folHlink>
      <a:srgbClr val="00B0C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7F10C363E84B4A8BE1C8702E231ABB" ma:contentTypeVersion="6" ma:contentTypeDescription="Create a new document." ma:contentTypeScope="" ma:versionID="718f61665259978a120e6652b6bb96a6">
  <xsd:schema xmlns:xsd="http://www.w3.org/2001/XMLSchema" xmlns:xs="http://www.w3.org/2001/XMLSchema" xmlns:p="http://schemas.microsoft.com/office/2006/metadata/properties" xmlns:ns2="2bfbd885-8788-4521-913c-a390c58198b5" xmlns:ns3="9c4f2e21-5cdd-4f26-ae87-f63ed5cd6323" targetNamespace="http://schemas.microsoft.com/office/2006/metadata/properties" ma:root="true" ma:fieldsID="09fcffd0c6b994b2a8db7c381a3dbd5a" ns2:_="" ns3:_="">
    <xsd:import namespace="2bfbd885-8788-4521-913c-a390c58198b5"/>
    <xsd:import namespace="9c4f2e21-5cdd-4f26-ae87-f63ed5cd632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fbd885-8788-4521-913c-a390c58198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4f2e21-5cdd-4f26-ae87-f63ed5cd632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47EA5A-F2CF-4D32-955F-6B5E99253736}">
  <ds:schemaRefs>
    <ds:schemaRef ds:uri="9c4f2e21-5cdd-4f26-ae87-f63ed5cd6323"/>
    <ds:schemaRef ds:uri="http://www.w3.org/XML/1998/namespace"/>
    <ds:schemaRef ds:uri="2bfbd885-8788-4521-913c-a390c58198b5"/>
    <ds:schemaRef ds:uri="http://schemas.microsoft.com/office/2006/documentManagement/types"/>
    <ds:schemaRef ds:uri="http://purl.org/dc/dcmitype/"/>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481B3327-58A3-4C43-A008-F01321A6C5F7}">
  <ds:schemaRefs>
    <ds:schemaRef ds:uri="http://schemas.microsoft.com/sharepoint/v3/contenttype/forms"/>
  </ds:schemaRefs>
</ds:datastoreItem>
</file>

<file path=customXml/itemProps3.xml><?xml version="1.0" encoding="utf-8"?>
<ds:datastoreItem xmlns:ds="http://schemas.openxmlformats.org/officeDocument/2006/customXml" ds:itemID="{6848EA5D-1E84-4565-9A39-754A2BA91CF1}">
  <ds:schemaRefs>
    <ds:schemaRef ds:uri="2bfbd885-8788-4521-913c-a390c58198b5"/>
    <ds:schemaRef ds:uri="9c4f2e21-5cdd-4f26-ae87-f63ed5cd632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20622b90-5604-453b-979a-bf713718faf2}" enabled="0" method="" siteId="{20622b90-5604-453b-979a-bf713718faf2}" removed="1"/>
</clbl:labelList>
</file>

<file path=docProps/app.xml><?xml version="1.0" encoding="utf-8"?>
<Properties xmlns="http://schemas.openxmlformats.org/officeDocument/2006/extended-properties" xmlns:vt="http://schemas.openxmlformats.org/officeDocument/2006/docPropsVTypes">
  <Template>Siunsote_esityspohja_2024_paivitetty</Template>
  <TotalTime>1218</TotalTime>
  <Words>2338</Words>
  <Application>Microsoft Office PowerPoint</Application>
  <PresentationFormat>Laajakuva</PresentationFormat>
  <Paragraphs>262</Paragraphs>
  <Slides>39</Slides>
  <Notes>1</Notes>
  <HiddenSlides>0</HiddenSlides>
  <MMClips>0</MMClips>
  <ScaleCrop>false</ScaleCrop>
  <HeadingPairs>
    <vt:vector size="6" baseType="variant">
      <vt:variant>
        <vt:lpstr>Käytetyt fontit</vt:lpstr>
      </vt:variant>
      <vt:variant>
        <vt:i4>7</vt:i4>
      </vt:variant>
      <vt:variant>
        <vt:lpstr>Teema</vt:lpstr>
      </vt:variant>
      <vt:variant>
        <vt:i4>2</vt:i4>
      </vt:variant>
      <vt:variant>
        <vt:lpstr>Dian otsikot</vt:lpstr>
      </vt:variant>
      <vt:variant>
        <vt:i4>39</vt:i4>
      </vt:variant>
    </vt:vector>
  </HeadingPairs>
  <TitlesOfParts>
    <vt:vector size="48" baseType="lpstr">
      <vt:lpstr>AppleSystemUIFont</vt:lpstr>
      <vt:lpstr>Aptos</vt:lpstr>
      <vt:lpstr>Arial</vt:lpstr>
      <vt:lpstr>Calibri</vt:lpstr>
      <vt:lpstr>Calibri Light</vt:lpstr>
      <vt:lpstr>Courier New</vt:lpstr>
      <vt:lpstr>System Font Regular</vt:lpstr>
      <vt:lpstr>Siunsote_Edistynytkäytto</vt:lpstr>
      <vt:lpstr>Siunsote_Peruskäyttö</vt:lpstr>
      <vt:lpstr>Työkyvyn tuen tiimit Palvelukäsikirja</vt:lpstr>
      <vt:lpstr>Sisältö</vt:lpstr>
      <vt:lpstr>Työkyvyn tuen tiimin esittely</vt:lpstr>
      <vt:lpstr>Mikä on työkyvyn tuen tiimi?</vt:lpstr>
      <vt:lpstr>PowerPoint-esitys</vt:lpstr>
      <vt:lpstr>PowerPoint-esitys</vt:lpstr>
      <vt:lpstr>Roolit, tehtävät ja vastuut</vt:lpstr>
      <vt:lpstr>Työkyvyn tiimit Siun soten alueella</vt:lpstr>
      <vt:lpstr>PowerPoint-esitys</vt:lpstr>
      <vt:lpstr>PowerPoint-esitys</vt:lpstr>
      <vt:lpstr>Tiimin jäsenten roolit</vt:lpstr>
      <vt:lpstr>PowerPoint-esitys</vt:lpstr>
      <vt:lpstr>PowerPoint-esitys</vt:lpstr>
      <vt:lpstr>PowerPoint-esitys</vt:lpstr>
      <vt:lpstr>PowerPoint-esitys</vt:lpstr>
      <vt:lpstr>PowerPoint-esitys</vt:lpstr>
      <vt:lpstr>PowerPoint-esitys</vt:lpstr>
      <vt:lpstr>PowerPoint-esitys</vt:lpstr>
      <vt:lpstr>Asiakkaat</vt:lpstr>
      <vt:lpstr>PowerPoint-esitys</vt:lpstr>
      <vt:lpstr>PowerPoint-esitys</vt:lpstr>
      <vt:lpstr>PowerPoint-esitys</vt:lpstr>
      <vt:lpstr>Toimintamalli</vt:lpstr>
      <vt:lpstr>1. Asiakkaan ohjaaminen työkyvyn tuen tiimiin</vt:lpstr>
      <vt:lpstr>PowerPoint-esitys</vt:lpstr>
      <vt:lpstr>PowerPoint-esitys</vt:lpstr>
      <vt:lpstr>2. Asiakasprosessi työkyvyn tuen tiimissä</vt:lpstr>
      <vt:lpstr>PowerPoint-esitys</vt:lpstr>
      <vt:lpstr>PowerPoint-esitys</vt:lpstr>
      <vt:lpstr>PowerPoint-esitys</vt:lpstr>
      <vt:lpstr>PowerPoint-esitys</vt:lpstr>
      <vt:lpstr>PowerPoint-esitys</vt:lpstr>
      <vt:lpstr>PowerPoint-esitys</vt:lpstr>
      <vt:lpstr>PowerPoint-esitys</vt:lpstr>
      <vt:lpstr>Koordinointi ja verkosto</vt:lpstr>
      <vt:lpstr>Työkyvyn tuen tiimien koordinointi</vt:lpstr>
      <vt:lpstr>PowerPoint-esitys</vt:lpstr>
      <vt:lpstr>PowerPoint-esitys</vt:lpstr>
      <vt:lpstr>Käsikirjan toteutus Työkykyhanke 2020-2022 Uudistettu versio Työkyvyn tuen palveluiden kehittämishanke 2024-2026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Työkyvyn tuen tiimit Palvelukäsikirja</dc:title>
  <dc:subject/>
  <dc:creator>Nuutinen Iira</dc:creator>
  <cp:keywords/>
  <dc:description/>
  <cp:lastModifiedBy>Hakulinen Hanna-Leena</cp:lastModifiedBy>
  <cp:revision>2</cp:revision>
  <dcterms:created xsi:type="dcterms:W3CDTF">2025-01-28T08:47:26Z</dcterms:created>
  <dcterms:modified xsi:type="dcterms:W3CDTF">2026-06-22T08:32:44Z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0x010100B37F10C363E84B4A8BE1C8702E231ABB</vt:lpwstr>
  </property>
  <property fmtid="{D5CDD505-2E9C-101B-9397-08002B2CF9AE}" pid="3" name="MediaServiceImageTags">
    <vt:lpwstr/>
  </property>
  <property fmtid="{D5CDD505-2E9C-101B-9397-08002B2CF9AE}" pid="4" name="Organisaatio">
    <vt:lpwstr>Hyvinvointialue</vt:lpwstr>
  </property>
</Properties>
</file>