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5" r:id="rId4"/>
    <p:sldMasterId id="2147483712" r:id="rId5"/>
  </p:sldMasterIdLst>
  <p:notesMasterIdLst>
    <p:notesMasterId r:id="rId15"/>
  </p:notesMasterIdLst>
  <p:handoutMasterIdLst>
    <p:handoutMasterId r:id="rId16"/>
  </p:handoutMasterIdLst>
  <p:sldIdLst>
    <p:sldId id="257" r:id="rId6"/>
    <p:sldId id="258" r:id="rId7"/>
    <p:sldId id="812" r:id="rId8"/>
    <p:sldId id="805" r:id="rId9"/>
    <p:sldId id="261" r:id="rId10"/>
    <p:sldId id="262" r:id="rId11"/>
    <p:sldId id="834" r:id="rId12"/>
    <p:sldId id="816" r:id="rId13"/>
    <p:sldId id="269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C04F4E-3142-99B7-0863-DB48E11168D9}" name="Prokkola Susanna" initials="PS" userId="S::Susanna.Prokkola@siunsote.fi::6f916fc4-04de-49e4-9cc3-60063c6d9f0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C9B5"/>
    <a:srgbClr val="50C985"/>
    <a:srgbClr val="FDC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33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>
                <a:solidFill>
                  <a:schemeClr val="tx1"/>
                </a:solidFill>
              </a:rPr>
              <a:t>Myynti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59960FC0-897E-D660-6B28-6D6FEC0747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594C957-5CD2-3996-ED42-FA116B0B55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E2287-21E4-0B47-BAAE-B847647A90A4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530F3DB-1B4D-9A74-83D8-AA8234ECE4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E6C6547-B82F-E5A4-CC7C-311561CA0B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37A2B-BD09-E047-8278-42E6A695F9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3030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F869E-BFA2-4EEA-9FC2-3066C4CDC187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D220B-682F-423D-B3AA-EE7109CA37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8071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dia animoi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88307F9A-7727-D550-0092-09531F1B8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84" t="1159" r="12688" b="1159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pic>
        <p:nvPicPr>
          <p:cNvPr id="7" name="Picture 6" descr="Siun_sote-1_väri_tummall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525" y="1454390"/>
            <a:ext cx="5998419" cy="32638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621" y="1539822"/>
            <a:ext cx="5692323" cy="3178413"/>
          </a:xfrm>
          <a:prstGeom prst="rect">
            <a:avLst/>
          </a:prstGeom>
        </p:spPr>
      </p:pic>
      <p:pic>
        <p:nvPicPr>
          <p:cNvPr id="10" name="Picture 9" descr="Siun_sote-3_väri_tummalle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392" y="1755986"/>
            <a:ext cx="5996553" cy="2962249"/>
          </a:xfrm>
          <a:prstGeom prst="rect">
            <a:avLst/>
          </a:prstGeom>
        </p:spPr>
      </p:pic>
      <p:pic>
        <p:nvPicPr>
          <p:cNvPr id="11" name="Picture 10" descr="Siun_sote-4_väri_tummalle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627" y="1683931"/>
            <a:ext cx="5684317" cy="3034304"/>
          </a:xfrm>
          <a:prstGeom prst="rect">
            <a:avLst/>
          </a:prstGeom>
        </p:spPr>
      </p:pic>
      <p:pic>
        <p:nvPicPr>
          <p:cNvPr id="12" name="Picture 11" descr="Siun_sote-5_väri_tummalle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208" y="1179547"/>
            <a:ext cx="6236736" cy="3538688"/>
          </a:xfrm>
          <a:prstGeom prst="rect">
            <a:avLst/>
          </a:prstGeom>
        </p:spPr>
      </p:pic>
      <p:pic>
        <p:nvPicPr>
          <p:cNvPr id="13" name="Picture 12" descr="Siun_sote-6_väri_tummalle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850" y="1523810"/>
            <a:ext cx="6709095" cy="3194425"/>
          </a:xfrm>
          <a:prstGeom prst="rect">
            <a:avLst/>
          </a:prstGeom>
        </p:spPr>
      </p:pic>
      <p:pic>
        <p:nvPicPr>
          <p:cNvPr id="14" name="Picture 13" descr="Siun_sote-7_väri_tummalle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506" y="1355682"/>
            <a:ext cx="5844439" cy="3362553"/>
          </a:xfrm>
          <a:prstGeom prst="rect">
            <a:avLst/>
          </a:prstGeom>
        </p:spPr>
      </p:pic>
      <p:pic>
        <p:nvPicPr>
          <p:cNvPr id="15" name="Picture 14" descr="Logo&#10;&#10;Siun soten logo - vaihtuva kuva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421" y="1571846"/>
            <a:ext cx="5956524" cy="3146389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98BDFD27-EB1F-3099-F8C8-6D4D848516ED}"/>
              </a:ext>
            </a:extLst>
          </p:cNvPr>
          <p:cNvSpPr txBox="1"/>
          <p:nvPr userDrawn="1"/>
        </p:nvSpPr>
        <p:spPr>
          <a:xfrm>
            <a:off x="4420737" y="6093725"/>
            <a:ext cx="3350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>
                <a:solidFill>
                  <a:schemeClr val="bg1"/>
                </a:solidFill>
              </a:rPr>
              <a:t>Pohjois-Karjalan hyvinvointialue</a:t>
            </a:r>
          </a:p>
        </p:txBody>
      </p:sp>
    </p:spTree>
    <p:extLst>
      <p:ext uri="{BB962C8B-B14F-4D97-AF65-F5344CB8AC3E}">
        <p14:creationId xmlns:p14="http://schemas.microsoft.com/office/powerpoint/2010/main" val="416228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2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2EE6B23D-7F25-CE49-9FAF-E77277A01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06101" y="6310312"/>
            <a:ext cx="53267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fi-FI"/>
              <a:t>      Pohjois-Karjalan hyvinvointialue   |   </a:t>
            </a:r>
            <a:r>
              <a:rPr lang="fi-FI" b="1" err="1"/>
              <a:t>www.siunsote.fi</a:t>
            </a:r>
            <a:endParaRPr lang="fi-FI" b="1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0E369017-6A86-34ED-8FA8-FE59021CF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sp>
        <p:nvSpPr>
          <p:cNvPr id="10" name="Otsikko 1">
            <a:extLst>
              <a:ext uri="{FF2B5EF4-FFF2-40B4-BE49-F238E27FC236}">
                <a16:creationId xmlns:a16="http://schemas.microsoft.com/office/drawing/2014/main" id="{C20A5066-73E1-EA96-67FB-C32C0243D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22" y="480916"/>
            <a:ext cx="11211340" cy="1325563"/>
          </a:xfrm>
        </p:spPr>
        <p:txBody>
          <a:bodyPr anchor="b" anchorCtr="0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85293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104E377-9698-9EC8-3026-9B9D7DE81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37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kollaasi 2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D11C6A03-15AE-3B2E-53B8-B75780C7ADA1}"/>
              </a:ext>
            </a:extLst>
          </p:cNvPr>
          <p:cNvSpPr/>
          <p:nvPr userDrawn="1"/>
        </p:nvSpPr>
        <p:spPr>
          <a:xfrm>
            <a:off x="6345141" y="4587903"/>
            <a:ext cx="5846859" cy="22700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2D5DAC4-12EA-E5F2-2A45-35A53CC51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6317" y="4921857"/>
            <a:ext cx="4926495" cy="1264258"/>
          </a:xfrm>
        </p:spPr>
        <p:txBody>
          <a:bodyPr>
            <a:normAutofit/>
          </a:bodyPr>
          <a:lstStyle>
            <a:lvl1pPr algn="ctr">
              <a:defRPr sz="1800" b="0" i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45F3DA6-7323-D7DB-7EF1-17ADC1B1A6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345141" cy="6858000"/>
          </a:xfrm>
        </p:spPr>
        <p:txBody>
          <a:bodyPr anchor="ctr" anchorCtr="0"/>
          <a:lstStyle>
            <a:lvl1pPr marL="0" indent="0" algn="ctr">
              <a:buNone/>
              <a:defRPr sz="2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Kuvapaikka </a:t>
            </a:r>
            <a:br>
              <a:rPr lang="fi-FI"/>
            </a:br>
            <a:r>
              <a:rPr lang="fi-FI"/>
              <a:t>(jos esitys verkkoympäristöön, </a:t>
            </a:r>
            <a:br>
              <a:rPr lang="fi-FI"/>
            </a:br>
            <a:r>
              <a:rPr lang="fi-FI"/>
              <a:t>lisää vaihtoehtoinen teksti)</a:t>
            </a:r>
          </a:p>
          <a:p>
            <a:endParaRPr lang="fi-FI"/>
          </a:p>
        </p:txBody>
      </p:sp>
      <p:sp>
        <p:nvSpPr>
          <p:cNvPr id="4" name="Kuvan paikkamerkki 5">
            <a:extLst>
              <a:ext uri="{FF2B5EF4-FFF2-40B4-BE49-F238E27FC236}">
                <a16:creationId xmlns:a16="http://schemas.microsoft.com/office/drawing/2014/main" id="{D631DD71-9C74-BD6C-157B-5127D3B8300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345141" y="0"/>
            <a:ext cx="5846859" cy="4587903"/>
          </a:xfrm>
        </p:spPr>
        <p:txBody>
          <a:bodyPr anchor="ctr" anchorCtr="0"/>
          <a:lstStyle>
            <a:lvl1pPr marL="0" indent="0" algn="ctr">
              <a:buNone/>
              <a:defRPr sz="2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Kuvapaikka </a:t>
            </a:r>
            <a:br>
              <a:rPr lang="fi-FI"/>
            </a:br>
            <a:r>
              <a:rPr lang="fi-FI"/>
              <a:t>(jos esitys verkkoympäristöön, </a:t>
            </a:r>
            <a:br>
              <a:rPr lang="fi-FI"/>
            </a:br>
            <a:r>
              <a:rPr lang="fi-FI"/>
              <a:t>lisää vaihtoehtoinen teksti)</a:t>
            </a:r>
          </a:p>
          <a:p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E371B76-E997-ABB6-3B3B-483594A3A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7511332" y="6354374"/>
            <a:ext cx="426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>
                <a:solidFill>
                  <a:schemeClr val="bg1"/>
                </a:solidFill>
              </a:rPr>
              <a:t>Pohjois-Karjalan hyvinvointialue   |   </a:t>
            </a:r>
            <a:r>
              <a:rPr lang="fi-FI" sz="1200" b="1" err="1">
                <a:solidFill>
                  <a:schemeClr val="bg1"/>
                </a:solidFill>
              </a:rPr>
              <a:t>www.siunsote.fi</a:t>
            </a:r>
            <a:endParaRPr lang="fi-FI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39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kollaasi 4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D11C6A03-15AE-3B2E-53B8-B75780C7ADA1}"/>
              </a:ext>
            </a:extLst>
          </p:cNvPr>
          <p:cNvSpPr/>
          <p:nvPr userDrawn="1"/>
        </p:nvSpPr>
        <p:spPr>
          <a:xfrm>
            <a:off x="0" y="4587903"/>
            <a:ext cx="5846859" cy="22700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45F3DA6-7323-D7DB-7EF1-17ADC1B1A6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846859" y="4587903"/>
            <a:ext cx="6345141" cy="227009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2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Kuvapaikka </a:t>
            </a:r>
            <a:br>
              <a:rPr lang="fi-FI"/>
            </a:br>
            <a:r>
              <a:rPr lang="fi-FI"/>
              <a:t>(jos esitys verkkoympäristöön, </a:t>
            </a:r>
            <a:br>
              <a:rPr lang="fi-FI"/>
            </a:br>
            <a:r>
              <a:rPr lang="fi-FI"/>
              <a:t>lisää vaihtoehtoinen teksti)</a:t>
            </a:r>
          </a:p>
          <a:p>
            <a:endParaRPr lang="fi-FI"/>
          </a:p>
        </p:txBody>
      </p:sp>
      <p:sp>
        <p:nvSpPr>
          <p:cNvPr id="4" name="Kuvan paikkamerkki 5">
            <a:extLst>
              <a:ext uri="{FF2B5EF4-FFF2-40B4-BE49-F238E27FC236}">
                <a16:creationId xmlns:a16="http://schemas.microsoft.com/office/drawing/2014/main" id="{D631DD71-9C74-BD6C-157B-5127D3B8300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4094922" cy="4587903"/>
          </a:xfrm>
        </p:spPr>
        <p:txBody>
          <a:bodyPr anchor="ctr" anchorCtr="0"/>
          <a:lstStyle>
            <a:lvl1pPr marL="0" indent="0" algn="ctr">
              <a:buNone/>
              <a:defRPr sz="2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Kuvapaikka </a:t>
            </a:r>
            <a:br>
              <a:rPr lang="fi-FI"/>
            </a:br>
            <a:r>
              <a:rPr lang="fi-FI"/>
              <a:t>(jos esitys verkkoympäristöön, </a:t>
            </a:r>
            <a:br>
              <a:rPr lang="fi-FI"/>
            </a:br>
            <a:r>
              <a:rPr lang="fi-FI"/>
              <a:t>lisää vaihtoehtoinen teksti)</a:t>
            </a:r>
          </a:p>
          <a:p>
            <a:endParaRPr lang="fi-FI"/>
          </a:p>
        </p:txBody>
      </p:sp>
      <p:sp>
        <p:nvSpPr>
          <p:cNvPr id="5" name="Kuvan paikkamerkki 5">
            <a:extLst>
              <a:ext uri="{FF2B5EF4-FFF2-40B4-BE49-F238E27FC236}">
                <a16:creationId xmlns:a16="http://schemas.microsoft.com/office/drawing/2014/main" id="{DB945D49-BC15-FF28-B627-0E4830B31F4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94922" y="0"/>
            <a:ext cx="4002158" cy="4587903"/>
          </a:xfrm>
        </p:spPr>
        <p:txBody>
          <a:bodyPr anchor="ctr" anchorCtr="0"/>
          <a:lstStyle>
            <a:lvl1pPr marL="0" indent="0" algn="ctr">
              <a:buNone/>
              <a:defRPr sz="2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Kuvapaikka </a:t>
            </a:r>
            <a:br>
              <a:rPr lang="fi-FI"/>
            </a:br>
            <a:r>
              <a:rPr lang="fi-FI"/>
              <a:t>(jos esitys verkkoympäristöön, </a:t>
            </a:r>
            <a:br>
              <a:rPr lang="fi-FI"/>
            </a:br>
            <a:r>
              <a:rPr lang="fi-FI"/>
              <a:t>lisää vaihtoehtoinen teksti)</a:t>
            </a:r>
          </a:p>
          <a:p>
            <a:endParaRPr lang="fi-FI"/>
          </a:p>
        </p:txBody>
      </p:sp>
      <p:sp>
        <p:nvSpPr>
          <p:cNvPr id="7" name="Kuvan paikkamerkki 5">
            <a:extLst>
              <a:ext uri="{FF2B5EF4-FFF2-40B4-BE49-F238E27FC236}">
                <a16:creationId xmlns:a16="http://schemas.microsoft.com/office/drawing/2014/main" id="{CE34D581-3D2F-DB94-7543-8FA6E4FA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97080" y="0"/>
            <a:ext cx="4094920" cy="4587903"/>
          </a:xfrm>
        </p:spPr>
        <p:txBody>
          <a:bodyPr anchor="ctr" anchorCtr="0"/>
          <a:lstStyle>
            <a:lvl1pPr marL="0" indent="0" algn="ctr">
              <a:buNone/>
              <a:defRPr sz="2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Kuvapaikka </a:t>
            </a:r>
            <a:br>
              <a:rPr lang="fi-FI"/>
            </a:br>
            <a:r>
              <a:rPr lang="fi-FI"/>
              <a:t>(jos esitys verkkoympäristöön, </a:t>
            </a:r>
            <a:br>
              <a:rPr lang="fi-FI"/>
            </a:br>
            <a:r>
              <a:rPr lang="fi-FI"/>
              <a:t>lisää vaihtoehtoinen teksti)</a:t>
            </a:r>
          </a:p>
          <a:p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9B8E6B3-F437-36DA-2E01-6908D2EB4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363109" y="6354374"/>
            <a:ext cx="426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200">
                <a:solidFill>
                  <a:schemeClr val="bg1"/>
                </a:solidFill>
              </a:rPr>
              <a:t>Pohjois-Karjalan hyvinvointialue   |   </a:t>
            </a:r>
            <a:r>
              <a:rPr lang="fi-FI" sz="1200" b="1" err="1">
                <a:solidFill>
                  <a:schemeClr val="bg1"/>
                </a:solidFill>
              </a:rPr>
              <a:t>www.siunsote.fi</a:t>
            </a:r>
            <a:endParaRPr lang="fi-FI" sz="1200">
              <a:solidFill>
                <a:schemeClr val="bg1"/>
              </a:solidFill>
            </a:endParaRPr>
          </a:p>
        </p:txBody>
      </p:sp>
      <p:sp>
        <p:nvSpPr>
          <p:cNvPr id="11" name="Otsikko 1">
            <a:extLst>
              <a:ext uri="{FF2B5EF4-FFF2-40B4-BE49-F238E27FC236}">
                <a16:creationId xmlns:a16="http://schemas.microsoft.com/office/drawing/2014/main" id="{CDA334F7-FED8-83D6-4FE0-5C27D213E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176" y="4921857"/>
            <a:ext cx="4926495" cy="1264258"/>
          </a:xfrm>
        </p:spPr>
        <p:txBody>
          <a:bodyPr>
            <a:normAutofit/>
          </a:bodyPr>
          <a:lstStyle>
            <a:lvl1pPr algn="ctr">
              <a:defRPr sz="1800" b="0" i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18436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 (kertaa tärkein pointti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>
            <a:extLst>
              <a:ext uri="{FF2B5EF4-FFF2-40B4-BE49-F238E27FC236}">
                <a16:creationId xmlns:a16="http://schemas.microsoft.com/office/drawing/2014/main" id="{C0D947DD-5AEB-17E7-E873-F53409F42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84" t="1159" r="12688" b="1159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C5C751C-91B0-7D8B-07B0-E1419D2012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3940" y="1224501"/>
            <a:ext cx="11086769" cy="4086970"/>
          </a:xfrm>
        </p:spPr>
        <p:txBody>
          <a:bodyPr anchor="ctr" anchorCtr="0">
            <a:normAutofit/>
          </a:bodyPr>
          <a:lstStyle>
            <a:lvl1pPr algn="l">
              <a:defRPr sz="7200" b="1" i="0">
                <a:solidFill>
                  <a:srgbClr val="50C9B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i-FI"/>
              <a:t>Viimeiseen diaan esityksen tärkein pointti kertauksena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826B7DAC-0E23-E8D1-9B97-8D6465570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6512" y="6145937"/>
            <a:ext cx="810038" cy="461635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AB4DD7E4-87FB-FF89-7BB0-E16A3C821B57}"/>
              </a:ext>
            </a:extLst>
          </p:cNvPr>
          <p:cNvSpPr txBox="1"/>
          <p:nvPr userDrawn="1"/>
        </p:nvSpPr>
        <p:spPr>
          <a:xfrm>
            <a:off x="7511332" y="6354374"/>
            <a:ext cx="426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>
                <a:solidFill>
                  <a:schemeClr val="bg1"/>
                </a:solidFill>
              </a:rPr>
              <a:t>Pohjois-Karjalan hyvinvointialue   |   </a:t>
            </a:r>
            <a:r>
              <a:rPr lang="fi-FI" sz="1200" b="1" err="1">
                <a:solidFill>
                  <a:schemeClr val="bg1"/>
                </a:solidFill>
              </a:rPr>
              <a:t>www.siunsote.fi</a:t>
            </a:r>
            <a:endParaRPr lang="fi-FI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35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5C751C-91B0-7D8B-07B0-E1419D201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rgbClr val="50C9B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C02EEFB-17F1-AE6D-5C7B-76D5B3666F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15D9E3-6D91-9108-49A5-E86CF809D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25FF6B-40E0-9357-BB9F-D80086A3A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3301F1-67C6-1B31-8475-0A8DB14CA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1382A016-16DC-DBAA-01FB-EA7029046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84" t="1159" r="12688" b="1159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AADEE82E-5E18-7CB5-2E52-133A35511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2658" y="5735637"/>
            <a:ext cx="1390483" cy="792426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77FC351A-AA56-5202-25CD-E0EA13B3D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7511332" y="6354374"/>
            <a:ext cx="426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>
                <a:solidFill>
                  <a:schemeClr val="bg1"/>
                </a:solidFill>
              </a:rPr>
              <a:t>Pohjois-Karjalan hyvinvointialue   |   </a:t>
            </a:r>
            <a:r>
              <a:rPr lang="fi-FI" sz="1200" b="1" err="1">
                <a:solidFill>
                  <a:schemeClr val="bg1"/>
                </a:solidFill>
              </a:rPr>
              <a:t>www.siunsote.fi</a:t>
            </a:r>
            <a:endParaRPr lang="fi-FI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13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22B19A-CF1D-9C2C-A883-00152128D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957AF2-BC84-8060-8B8E-4D746BAF4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06BE31-66D6-9693-24F4-E5A504A07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1B3780-AED9-711E-1E8E-F651216B3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DDF075-47AA-D57C-763C-21A9998BB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  <p:graphicFrame>
        <p:nvGraphicFramePr>
          <p:cNvPr id="7" name="Sisällön paikkamerkki 3">
            <a:extLst>
              <a:ext uri="{FF2B5EF4-FFF2-40B4-BE49-F238E27FC236}">
                <a16:creationId xmlns:a16="http://schemas.microsoft.com/office/drawing/2014/main" id="{3EF06051-E9A8-166C-CB4C-F62886AC0A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531280"/>
              </p:ext>
            </p:extLst>
          </p:nvPr>
        </p:nvGraphicFramePr>
        <p:xfrm>
          <a:off x="990600" y="225581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Kuva 7">
            <a:extLst>
              <a:ext uri="{FF2B5EF4-FFF2-40B4-BE49-F238E27FC236}">
                <a16:creationId xmlns:a16="http://schemas.microsoft.com/office/drawing/2014/main" id="{811ACD2A-FD74-374C-B9FF-27F2A1922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pic>
        <p:nvPicPr>
          <p:cNvPr id="10" name="Kuva 9" descr="Kuva, joka sisältää kohteen kuvakaappaus, Sähkönsininen, Fontti, Grafiikka&#10;&#10;Kuvaus luotu automaattisesti">
            <a:extLst>
              <a:ext uri="{FF2B5EF4-FFF2-40B4-BE49-F238E27FC236}">
                <a16:creationId xmlns:a16="http://schemas.microsoft.com/office/drawing/2014/main" id="{68AFFD2A-DBB8-C852-CAEA-B114C3C2B59D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2126173" y="6215613"/>
            <a:ext cx="1762973" cy="419430"/>
          </a:xfrm>
          <a:prstGeom prst="rect">
            <a:avLst/>
          </a:prstGeom>
        </p:spPr>
      </p:pic>
      <p:pic>
        <p:nvPicPr>
          <p:cNvPr id="12" name="Kuva 11" descr="Kuva, joka sisältää kohteen Grafiikka, kuvakaappaus, Fontti, graafinen suunnittelu&#10;&#10;Tekoälyn generoima sisältö voi olla virheellistä.">
            <a:extLst>
              <a:ext uri="{FF2B5EF4-FFF2-40B4-BE49-F238E27FC236}">
                <a16:creationId xmlns:a16="http://schemas.microsoft.com/office/drawing/2014/main" id="{675AAB39-39F0-6D2B-B95C-3EAD072D1C6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108516" y="6071115"/>
            <a:ext cx="232052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01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916A87-3462-19EB-0F89-D0A14DC0F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2A7AC0-4E0B-7685-FE52-B5E5D3CF9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D70C16-573C-D137-7C36-C69B69E4C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2A3D01E-FA54-6D81-34CD-92AD35EC7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9B80AD-0042-7537-7584-8DA1F39D1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0966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D5DAC4-12EA-E5F2-2A45-35A53CC5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39C093-A5A2-8C1C-003A-D83AD125F6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A23DD32-F0A0-19DD-903C-1D4E70158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CFCDC8-3381-A95D-AD41-72A6A9164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5B87D0A-ABF2-6BC5-22B6-DFADDC8CD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44AA356-0BC7-8A72-8BBF-25AC4A6CA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D9540D8B-D1F8-4253-D83A-9F54EE2D9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C208F410-EF16-6AB0-8744-FD7CAE3C6467}"/>
              </a:ext>
            </a:extLst>
          </p:cNvPr>
          <p:cNvPicPr/>
          <p:nvPr userDrawn="1"/>
        </p:nvPicPr>
        <p:blipFill>
          <a:blip r:embed="rId3"/>
          <a:stretch>
            <a:fillRect/>
          </a:stretch>
        </p:blipFill>
        <p:spPr>
          <a:xfrm>
            <a:off x="2622497" y="6059500"/>
            <a:ext cx="1563276" cy="701393"/>
          </a:xfrm>
          <a:prstGeom prst="rect">
            <a:avLst/>
          </a:prstGeom>
        </p:spPr>
      </p:pic>
      <p:pic>
        <p:nvPicPr>
          <p:cNvPr id="10" name="Kuva 9" descr="Kuva, joka sisältää kohteen kuvakaappaus, Sähkönsininen, Fontti, Grafiikka&#10;&#10;Kuvaus luotu automaattisesti">
            <a:extLst>
              <a:ext uri="{FF2B5EF4-FFF2-40B4-BE49-F238E27FC236}">
                <a16:creationId xmlns:a16="http://schemas.microsoft.com/office/drawing/2014/main" id="{81F008F1-2A17-F367-FA54-0182004739EC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4989721" y="6192465"/>
            <a:ext cx="1762973" cy="41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9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2C3527-EE56-7891-6328-8DBC72B08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65458F0-A306-F6C6-4AA4-24D81C774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F418E68-E4C3-D727-DE70-EB699FB92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E3BF97-51FC-166F-75A3-C3F4B510C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930C96B-F58E-64AA-3937-0844B08E68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C8AD0D8-7016-2196-9B6C-586F1B7C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A7F1BBC-DD9B-5EA1-4E7F-D7B58049C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185F075-0CC2-4653-F0DD-F6A610192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061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>
            <a:extLst>
              <a:ext uri="{FF2B5EF4-FFF2-40B4-BE49-F238E27FC236}">
                <a16:creationId xmlns:a16="http://schemas.microsoft.com/office/drawing/2014/main" id="{C0D947DD-5AEB-17E7-E873-F53409F42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84" t="1159" r="12688" b="1159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C5C751C-91B0-7D8B-07B0-E1419D201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940" y="1674019"/>
            <a:ext cx="11086769" cy="2387600"/>
          </a:xfrm>
        </p:spPr>
        <p:txBody>
          <a:bodyPr anchor="b">
            <a:normAutofit/>
          </a:bodyPr>
          <a:lstStyle>
            <a:lvl1pPr algn="l">
              <a:defRPr sz="7200" b="1" i="0">
                <a:solidFill>
                  <a:srgbClr val="50C9B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C02EEFB-17F1-AE6D-5C7B-76D5B3666F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3941" y="4317386"/>
            <a:ext cx="11086768" cy="86659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826B7DAC-0E23-E8D1-9B97-8D6465570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2658" y="5735637"/>
            <a:ext cx="1390483" cy="792426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1441C612-01DA-A8B0-E22B-0D3300456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7511332" y="6354374"/>
            <a:ext cx="426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>
                <a:solidFill>
                  <a:schemeClr val="bg1"/>
                </a:solidFill>
              </a:rPr>
              <a:t>Pohjois-Karjalan hyvinvointialue   |   </a:t>
            </a:r>
            <a:r>
              <a:rPr lang="fi-FI" sz="1200" b="1" err="1">
                <a:solidFill>
                  <a:schemeClr val="bg1"/>
                </a:solidFill>
              </a:rPr>
              <a:t>www.siunsote.fi</a:t>
            </a:r>
            <a:endParaRPr lang="fi-FI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84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F496D7-4528-FDA9-CFDE-992265AA9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1D2DC6D-2493-B45B-5B04-6561F3C5D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FF2E97D-F588-A489-8B17-1BEF6B5DA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51B47D9-47FF-B1C6-C1E4-65E4EFABC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179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320D5B5-AADB-5838-565C-906F673BE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780A069-38F9-E7EB-2E1D-DC00FCD3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9374748-DD28-D415-ABBB-F22E07A39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731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2004D7-E740-FC6E-27E2-C533714B0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6CC22A-892D-6A76-E2FA-3A4721BAA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FC9669-1AA7-3A06-8FD1-20BFB87DE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F550D26-AF15-4F28-871C-BCBDEA11D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EEFA7F-1810-06B6-F81B-BC1D83C9D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D872EC-603C-C4A6-71DF-DE0EF9397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853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D3F35F-EA18-8F0D-4F00-D06F3526A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85EA736-A426-577B-39CE-B51BF917F3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FB05F2-B639-43CD-BE98-6C9A4E905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04D8D22-5CEC-F929-910A-F91B3D526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FB1BB21-69EB-AF54-22C5-B2EEE4ADC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E5DC9BE-5427-F318-D140-585A49A13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2439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6AEF56-B2AE-B9CC-E29F-045295C36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62AB648-761E-D5C6-643A-8585A48F0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F96D35-4D12-DA70-B975-A2FC85B0B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1939CA-4B95-84D1-502E-E34C9381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1798D7-95E8-5459-5A25-D792C16CF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67729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BF2DE34-7653-2982-EB2F-B3FEAF4335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408C05B-0602-E515-6DE1-A83580DDC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11BDCB-E153-77D2-8322-5FB44098B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58380F-BCA9-713F-A3BB-99678DB4C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CFA462-100B-6D0A-2F7A-31F8ADF0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2975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nsi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>
            <a:extLst>
              <a:ext uri="{FF2B5EF4-FFF2-40B4-BE49-F238E27FC236}">
                <a16:creationId xmlns:a16="http://schemas.microsoft.com/office/drawing/2014/main" id="{C0D947DD-5AEB-17E7-E873-F53409F42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84" t="1159" r="12688" b="1159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pic>
        <p:nvPicPr>
          <p:cNvPr id="13" name="Kuva 12" descr="Siun sote">
            <a:extLst>
              <a:ext uri="{FF2B5EF4-FFF2-40B4-BE49-F238E27FC236}">
                <a16:creationId xmlns:a16="http://schemas.microsoft.com/office/drawing/2014/main" id="{826B7DAC-0E23-E8D1-9B97-8D64655700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16689" y="1757238"/>
            <a:ext cx="4909598" cy="2797943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0D372E8F-E064-7AC0-8FB2-163941007EF4}"/>
              </a:ext>
            </a:extLst>
          </p:cNvPr>
          <p:cNvSpPr txBox="1"/>
          <p:nvPr userDrawn="1"/>
        </p:nvSpPr>
        <p:spPr>
          <a:xfrm>
            <a:off x="4420737" y="6093725"/>
            <a:ext cx="3350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>
                <a:solidFill>
                  <a:schemeClr val="bg1"/>
                </a:solidFill>
              </a:rPr>
              <a:t>Pohjois-Karjalan hyvinvointialue</a:t>
            </a:r>
          </a:p>
        </p:txBody>
      </p:sp>
    </p:spTree>
    <p:extLst>
      <p:ext uri="{BB962C8B-B14F-4D97-AF65-F5344CB8AC3E}">
        <p14:creationId xmlns:p14="http://schemas.microsoft.com/office/powerpoint/2010/main" val="291029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39C093-A5A2-8C1C-003A-D83AD125F6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24" y="2051437"/>
            <a:ext cx="5566576" cy="396769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A23DD32-F0A0-19DD-903C-1D4E70158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1437"/>
            <a:ext cx="5492362" cy="396769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BB1D6644-BF81-A4C4-6DA6-469A33BA5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sp>
        <p:nvSpPr>
          <p:cNvPr id="12" name="Otsikko 1">
            <a:extLst>
              <a:ext uri="{FF2B5EF4-FFF2-40B4-BE49-F238E27FC236}">
                <a16:creationId xmlns:a16="http://schemas.microsoft.com/office/drawing/2014/main" id="{D7D7B6E4-2B74-6CE1-BB14-26AF16703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22" y="480916"/>
            <a:ext cx="11211340" cy="1325563"/>
          </a:xfrm>
        </p:spPr>
        <p:txBody>
          <a:bodyPr anchor="b" anchorCtr="0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3077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uri kuva tai kaavio ja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2004D7-E740-FC6E-27E2-C533714B0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933" y="457200"/>
            <a:ext cx="2655736" cy="1600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FC9669-1AA7-3A06-8FD1-20BFB87DE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0932" y="2202511"/>
            <a:ext cx="2655736" cy="3872286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886F6486-ED31-55DB-8BB1-7118BE409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023EE88-2AD9-769B-B745-F75450ECE54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665177" y="0"/>
            <a:ext cx="8526823" cy="6858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fi-FI"/>
              <a:t>Kuva, kaavio, taulukko, video </a:t>
            </a:r>
            <a:r>
              <a:rPr lang="fi-FI" err="1"/>
              <a:t>yms</a:t>
            </a:r>
            <a:r>
              <a:rPr lang="fi-FI"/>
              <a:t> </a:t>
            </a:r>
            <a:br>
              <a:rPr lang="fi-FI"/>
            </a:br>
            <a:r>
              <a:rPr lang="fi-FI"/>
              <a:t>(muista tarvittaessa saavutettavuus)</a:t>
            </a:r>
          </a:p>
        </p:txBody>
      </p:sp>
    </p:spTree>
    <p:extLst>
      <p:ext uri="{BB962C8B-B14F-4D97-AF65-F5344CB8AC3E}">
        <p14:creationId xmlns:p14="http://schemas.microsoft.com/office/powerpoint/2010/main" val="384611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et tekstiä ja kuvaa tai kaavi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2004D7-E740-FC6E-27E2-C533714B0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932" y="457200"/>
            <a:ext cx="4814869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FC9669-1AA7-3A06-8FD1-20BFB87DE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0931" y="2202511"/>
            <a:ext cx="4814871" cy="3872286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886F6486-ED31-55DB-8BB1-7118BE409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023EE88-2AD9-769B-B745-F75450ECE54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895833" y="0"/>
            <a:ext cx="6296167" cy="6858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fi-FI"/>
              <a:t>Kaavio, taulukko, video </a:t>
            </a:r>
            <a:r>
              <a:rPr lang="fi-FI" err="1"/>
              <a:t>yms</a:t>
            </a:r>
            <a:r>
              <a:rPr lang="fi-FI"/>
              <a:t> </a:t>
            </a:r>
            <a:br>
              <a:rPr lang="fi-FI"/>
            </a:br>
            <a:r>
              <a:rPr lang="fi-FI"/>
              <a:t>(muista tarvittaessa saavutettavuus)</a:t>
            </a:r>
          </a:p>
        </p:txBody>
      </p:sp>
    </p:spTree>
    <p:extLst>
      <p:ext uri="{BB962C8B-B14F-4D97-AF65-F5344CB8AC3E}">
        <p14:creationId xmlns:p14="http://schemas.microsoft.com/office/powerpoint/2010/main" val="225538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22B19A-CF1D-9C2C-A883-00152128D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22" y="480916"/>
            <a:ext cx="11211340" cy="1325563"/>
          </a:xfrm>
        </p:spPr>
        <p:txBody>
          <a:bodyPr anchor="b" anchorCtr="0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957AF2-BC84-8060-8B8E-4D746BAF4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223" y="2043485"/>
            <a:ext cx="11211339" cy="3999505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10CF64A-CF48-FFB1-3691-E235464E9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10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turkoosi">
    <p:bg>
      <p:bgPr>
        <a:solidFill>
          <a:srgbClr val="50C9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916A87-3462-19EB-0F89-D0A14DC0F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883" y="1709738"/>
            <a:ext cx="11223929" cy="2852737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003FC23E-5B73-19D7-0E6A-C1F63027A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sp>
        <p:nvSpPr>
          <p:cNvPr id="4" name="Tekstin paikkamerkki 2">
            <a:extLst>
              <a:ext uri="{FF2B5EF4-FFF2-40B4-BE49-F238E27FC236}">
                <a16:creationId xmlns:a16="http://schemas.microsoft.com/office/drawing/2014/main" id="{D81B1ED2-3991-F212-EED8-910A51363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883" y="4858247"/>
            <a:ext cx="11223929" cy="123140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66295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hiekk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916A87-3462-19EB-0F89-D0A14DC0F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883" y="1709738"/>
            <a:ext cx="11223929" cy="2852737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003FC23E-5B73-19D7-0E6A-C1F63027A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sp>
        <p:nvSpPr>
          <p:cNvPr id="4" name="Tekstin paikkamerkki 2">
            <a:extLst>
              <a:ext uri="{FF2B5EF4-FFF2-40B4-BE49-F238E27FC236}">
                <a16:creationId xmlns:a16="http://schemas.microsoft.com/office/drawing/2014/main" id="{D81B1ED2-3991-F212-EED8-910A51363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883" y="4858247"/>
            <a:ext cx="11223929" cy="123140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79116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39C093-A5A2-8C1C-003A-D83AD125F6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24" y="2051437"/>
            <a:ext cx="5566576" cy="396769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A23DD32-F0A0-19DD-903C-1D4E70158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1437"/>
            <a:ext cx="5492362" cy="396769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BB1D6644-BF81-A4C4-6DA6-469A33BA5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sp>
        <p:nvSpPr>
          <p:cNvPr id="12" name="Otsikko 1">
            <a:extLst>
              <a:ext uri="{FF2B5EF4-FFF2-40B4-BE49-F238E27FC236}">
                <a16:creationId xmlns:a16="http://schemas.microsoft.com/office/drawing/2014/main" id="{D7D7B6E4-2B74-6CE1-BB14-26AF16703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22" y="480916"/>
            <a:ext cx="11211340" cy="1325563"/>
          </a:xfrm>
        </p:spPr>
        <p:txBody>
          <a:bodyPr anchor="b" anchorCtr="0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6700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uri 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D5DAC4-12EA-E5F2-2A45-35A53CC51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44" y="6310312"/>
            <a:ext cx="6074797" cy="365125"/>
          </a:xfrm>
        </p:spPr>
        <p:txBody>
          <a:bodyPr>
            <a:normAutofit/>
          </a:bodyPr>
          <a:lstStyle>
            <a:lvl1pPr>
              <a:defRPr sz="1600" b="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45F3DA6-7323-D7DB-7EF1-17ADC1B1A6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11505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fi-FI"/>
              <a:t>Kuvapaikka </a:t>
            </a:r>
            <a:br>
              <a:rPr lang="fi-FI"/>
            </a:br>
            <a:r>
              <a:rPr lang="fi-FI"/>
              <a:t>(jos esitys verkkoympäristöön, lisää vaihtoehtoinen teksti)</a:t>
            </a:r>
          </a:p>
        </p:txBody>
      </p:sp>
    </p:spTree>
    <p:extLst>
      <p:ext uri="{BB962C8B-B14F-4D97-AF65-F5344CB8AC3E}">
        <p14:creationId xmlns:p14="http://schemas.microsoft.com/office/powerpoint/2010/main" val="58494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uri kuva tai kaavio ja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2004D7-E740-FC6E-27E2-C533714B0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933" y="457200"/>
            <a:ext cx="2655736" cy="1600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FC9669-1AA7-3A06-8FD1-20BFB87DE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0932" y="2202511"/>
            <a:ext cx="2655736" cy="3872286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886F6486-ED31-55DB-8BB1-7118BE409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023EE88-2AD9-769B-B745-F75450ECE54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665177" y="0"/>
            <a:ext cx="8526823" cy="6858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fi-FI"/>
              <a:t>Kuva, kaavio, taulukko, video </a:t>
            </a:r>
            <a:r>
              <a:rPr lang="fi-FI" err="1"/>
              <a:t>yms</a:t>
            </a:r>
            <a:r>
              <a:rPr lang="fi-FI"/>
              <a:t> </a:t>
            </a:r>
            <a:br>
              <a:rPr lang="fi-FI"/>
            </a:br>
            <a:r>
              <a:rPr lang="fi-FI"/>
              <a:t>(muista tarvittaessa saavutettavuus)</a:t>
            </a:r>
          </a:p>
        </p:txBody>
      </p:sp>
    </p:spTree>
    <p:extLst>
      <p:ext uri="{BB962C8B-B14F-4D97-AF65-F5344CB8AC3E}">
        <p14:creationId xmlns:p14="http://schemas.microsoft.com/office/powerpoint/2010/main" val="169604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et tekstiä ja kuvaa tai kaavi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2004D7-E740-FC6E-27E2-C533714B0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932" y="457200"/>
            <a:ext cx="4814869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FC9669-1AA7-3A06-8FD1-20BFB87DE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0931" y="2202511"/>
            <a:ext cx="4814871" cy="3872286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886F6486-ED31-55DB-8BB1-7118BE409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99" y="6200482"/>
            <a:ext cx="763877" cy="403396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023EE88-2AD9-769B-B745-F75450ECE54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895833" y="0"/>
            <a:ext cx="6296167" cy="6858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fi-FI"/>
              <a:t>Kaavio, taulukko, video </a:t>
            </a:r>
            <a:r>
              <a:rPr lang="fi-FI" err="1"/>
              <a:t>yms</a:t>
            </a:r>
            <a:r>
              <a:rPr lang="fi-FI"/>
              <a:t> </a:t>
            </a:r>
            <a:br>
              <a:rPr lang="fi-FI"/>
            </a:br>
            <a:r>
              <a:rPr lang="fi-FI"/>
              <a:t>(muista tarvittaessa saavutettavuus)</a:t>
            </a:r>
          </a:p>
        </p:txBody>
      </p:sp>
    </p:spTree>
    <p:extLst>
      <p:ext uri="{BB962C8B-B14F-4D97-AF65-F5344CB8AC3E}">
        <p14:creationId xmlns:p14="http://schemas.microsoft.com/office/powerpoint/2010/main" val="299759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3B0FB16-D231-325D-8EF4-BDB4854B0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24" y="365125"/>
            <a:ext cx="112113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469D3D4-AD92-D360-B2F3-956761974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3223" y="1825625"/>
            <a:ext cx="112113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68E310E-9211-499D-3CAA-C826170FE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7511332" y="6354374"/>
            <a:ext cx="426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/>
              <a:t>Pohjois-Karjalan hyvinvointialue   |   </a:t>
            </a:r>
            <a:r>
              <a:rPr lang="fi-FI" sz="1200" b="1" err="1"/>
              <a:t>www.siunsote.fi</a:t>
            </a:r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428252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11" r:id="rId5"/>
    <p:sldLayoutId id="2147483701" r:id="rId6"/>
    <p:sldLayoutId id="2147483702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i="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3B0FB16-D231-325D-8EF4-BDB4854B0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469D3D4-AD92-D360-B2F3-956761974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CCAA77-A536-7D56-0B8B-B11981E82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F4BB73F-E9C6-E345-BC39-7C8ED2AD4A8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1B864B-2DA7-A8C7-FED3-1E03A019A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9D50F3-EC6E-58CA-C345-4B8C0BFC9B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EC676CD-5739-F842-B87F-42B6F77F41C7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9FEA61E-6B84-FAC5-30C8-6E7917791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7511332" y="6354374"/>
            <a:ext cx="426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/>
              <a:t>Pohjois-Karjalan hyvinvointialue   |   </a:t>
            </a:r>
            <a:r>
              <a:rPr lang="fi-FI" sz="1200" b="1" err="1"/>
              <a:t>www.siunsote.fi</a:t>
            </a:r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115129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664" r:id="rId13"/>
    <p:sldLayoutId id="2147483679" r:id="rId14"/>
    <p:sldLayoutId id="2147483681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49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D9D184-3BC1-1BB1-BC44-41FE353ECA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>
                <a:latin typeface="Calibri"/>
                <a:cs typeface="Calibri"/>
              </a:rPr>
              <a:t>Pohjois-Karjalan työkykykoordinaattoritoiminta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51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16FF78-E993-23D6-B96F-79376B827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48752"/>
          </a:xfrm>
        </p:spPr>
        <p:txBody>
          <a:bodyPr/>
          <a:lstStyle/>
          <a:p>
            <a:r>
              <a:rPr lang="fi-FI">
                <a:solidFill>
                  <a:schemeClr val="accent2"/>
                </a:solidFill>
                <a:latin typeface="Calibri"/>
                <a:cs typeface="Calibri"/>
              </a:rPr>
              <a:t>TYÖKYKYKOORDINAATTORITOIMINNAN MÄÄRITTELY</a:t>
            </a:r>
            <a:endParaRPr lang="fi-FI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631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557401-9A03-30CE-6398-69638714E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5412"/>
          </a:xfrm>
        </p:spPr>
        <p:txBody>
          <a:bodyPr/>
          <a:lstStyle/>
          <a:p>
            <a:r>
              <a:rPr lang="fi-FI"/>
              <a:t>Mitä työkykykoordinaattoritoiminta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0A7EEF-58DA-E30F-E49D-C4CD0E08F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3981"/>
            <a:ext cx="10515600" cy="51229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</a:rPr>
              <a:t>Työkykykoordinaattori on asiakastyöntekijä, joka hallitsee työkykyyn ja työllistymiseen liittyvien palvelujen viidakon</a:t>
            </a:r>
          </a:p>
          <a:p>
            <a:pPr lvl="1"/>
            <a:r>
              <a:rPr lang="fi-FI" dirty="0">
                <a:ea typeface="+mn-lt"/>
                <a:cs typeface="+mn-lt"/>
              </a:rPr>
              <a:t>Toimii työttömän, osatyökyisen asiakkaan rinnalla</a:t>
            </a:r>
          </a:p>
          <a:p>
            <a:pPr lvl="1"/>
            <a:r>
              <a:rPr lang="fi-FI" dirty="0"/>
              <a:t>Koordinoi työkykyasian selvittelyä monista toimijoista muodostuvassa verkostossa</a:t>
            </a:r>
            <a:endParaRPr lang="fi-FI" dirty="0">
              <a:cs typeface="Calibri"/>
            </a:endParaRPr>
          </a:p>
          <a:p>
            <a:pPr lvl="1"/>
            <a:r>
              <a:rPr lang="fi-FI" dirty="0"/>
              <a:t>Ohjaa asiakasta palvelupolun eri vaiheissa</a:t>
            </a:r>
            <a:endParaRPr lang="fi-FI" dirty="0">
              <a:cs typeface="Calibri"/>
            </a:endParaRPr>
          </a:p>
          <a:p>
            <a:pPr lvl="1"/>
            <a:r>
              <a:rPr lang="fi-FI" dirty="0"/>
              <a:t>Toimii yhdyshenkilönä eri toimijoiden välillä</a:t>
            </a:r>
            <a:endParaRPr lang="fi-FI" dirty="0">
              <a:cs typeface="Calibri"/>
            </a:endParaRPr>
          </a:p>
          <a:p>
            <a:pPr lvl="1"/>
            <a:r>
              <a:rPr lang="fi-FI" dirty="0"/>
              <a:t>Varmistaa prosessin etenemisen ja loppuun saattamisen hallitusti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Lisäksi työkykykoordinaattori antaa konsultatiivista tukea työkykyasioissa eri verkostotoimijoille. </a:t>
            </a:r>
            <a:endParaRPr lang="fi-FI" sz="2000" dirty="0">
              <a:solidFill>
                <a:srgbClr val="003F71"/>
              </a:solidFill>
              <a:cs typeface="Calibri" panose="020F0502020204030204"/>
            </a:endParaRPr>
          </a:p>
          <a:p>
            <a:endParaRPr lang="fi-FI" dirty="0">
              <a:cs typeface="Calibri" panose="020F0502020204030204"/>
            </a:endParaRPr>
          </a:p>
          <a:p>
            <a:endParaRPr lang="fi-FI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6146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DD58EA-815A-BA33-FCC2-8BDC3BB85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Työkykykoordinaattorin kohderyhmä</a:t>
            </a:r>
          </a:p>
        </p:txBody>
      </p:sp>
      <p:pic>
        <p:nvPicPr>
          <p:cNvPr id="5" name="Sisällön paikkamerkki 4" descr="Mies käsi kuppi">
            <a:extLst>
              <a:ext uri="{FF2B5EF4-FFF2-40B4-BE49-F238E27FC236}">
                <a16:creationId xmlns:a16="http://schemas.microsoft.com/office/drawing/2014/main" id="{5AA4C1C3-BACE-F976-3581-CF6EBC040E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1980382"/>
            <a:ext cx="1616923" cy="3654245"/>
          </a:xfrm>
        </p:spPr>
      </p:pic>
      <p:sp>
        <p:nvSpPr>
          <p:cNvPr id="6" name="Puhekupla: Soikea 5">
            <a:extLst>
              <a:ext uri="{FF2B5EF4-FFF2-40B4-BE49-F238E27FC236}">
                <a16:creationId xmlns:a16="http://schemas.microsoft.com/office/drawing/2014/main" id="{79BEDAE2-5669-2795-6978-246D67F6CEA8}"/>
              </a:ext>
            </a:extLst>
          </p:cNvPr>
          <p:cNvSpPr/>
          <p:nvPr/>
        </p:nvSpPr>
        <p:spPr>
          <a:xfrm>
            <a:off x="2629240" y="1980382"/>
            <a:ext cx="1922106" cy="513184"/>
          </a:xfrm>
          <a:prstGeom prst="wedgeEllipseCallout">
            <a:avLst>
              <a:gd name="adj1" fmla="val -46698"/>
              <a:gd name="adj2" fmla="val 6423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/>
              <a:t>Olen työelämän ulkopuolella</a:t>
            </a:r>
          </a:p>
        </p:txBody>
      </p:sp>
      <p:sp>
        <p:nvSpPr>
          <p:cNvPr id="7" name="Puhekupla: Soikea 6">
            <a:extLst>
              <a:ext uri="{FF2B5EF4-FFF2-40B4-BE49-F238E27FC236}">
                <a16:creationId xmlns:a16="http://schemas.microsoft.com/office/drawing/2014/main" id="{D29D3018-17FA-6935-183F-F258C9C3E536}"/>
              </a:ext>
            </a:extLst>
          </p:cNvPr>
          <p:cNvSpPr/>
          <p:nvPr/>
        </p:nvSpPr>
        <p:spPr>
          <a:xfrm>
            <a:off x="2781640" y="2665442"/>
            <a:ext cx="1922106" cy="513184"/>
          </a:xfrm>
          <a:prstGeom prst="wedgeEllipseCallout">
            <a:avLst>
              <a:gd name="adj1" fmla="val -58707"/>
              <a:gd name="adj2" fmla="val 382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/>
              <a:t>En tunne itseäni työkykyiseksi</a:t>
            </a:r>
          </a:p>
        </p:txBody>
      </p:sp>
      <p:sp>
        <p:nvSpPr>
          <p:cNvPr id="8" name="Puhekupla: Soikea 7">
            <a:extLst>
              <a:ext uri="{FF2B5EF4-FFF2-40B4-BE49-F238E27FC236}">
                <a16:creationId xmlns:a16="http://schemas.microsoft.com/office/drawing/2014/main" id="{B8620BB2-A4F7-5196-4386-FC2DA256DE89}"/>
              </a:ext>
            </a:extLst>
          </p:cNvPr>
          <p:cNvSpPr/>
          <p:nvPr/>
        </p:nvSpPr>
        <p:spPr>
          <a:xfrm>
            <a:off x="2781640" y="3422783"/>
            <a:ext cx="1922106" cy="513184"/>
          </a:xfrm>
          <a:prstGeom prst="wedgeEllipseCallout">
            <a:avLst>
              <a:gd name="adj1" fmla="val -61940"/>
              <a:gd name="adj2" fmla="val -257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/>
              <a:t>Haluan saada asiani selvitettyä</a:t>
            </a:r>
          </a:p>
        </p:txBody>
      </p:sp>
      <p:sp>
        <p:nvSpPr>
          <p:cNvPr id="9" name="Puhekupla: Soikea 8">
            <a:extLst>
              <a:ext uri="{FF2B5EF4-FFF2-40B4-BE49-F238E27FC236}">
                <a16:creationId xmlns:a16="http://schemas.microsoft.com/office/drawing/2014/main" id="{F0C2AC2C-57FD-F16B-9BC8-52544A7981B3}"/>
              </a:ext>
            </a:extLst>
          </p:cNvPr>
          <p:cNvSpPr/>
          <p:nvPr/>
        </p:nvSpPr>
        <p:spPr>
          <a:xfrm>
            <a:off x="2781640" y="4180124"/>
            <a:ext cx="1922106" cy="513184"/>
          </a:xfrm>
          <a:prstGeom prst="wedgeEllipseCallout">
            <a:avLst>
              <a:gd name="adj1" fmla="val -61940"/>
              <a:gd name="adj2" fmla="val -5859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/>
              <a:t>Tarvitsen apua tilanteen selvittelyyn</a:t>
            </a: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4E0E7964-E706-CE30-CF42-3D092D159881}"/>
              </a:ext>
            </a:extLst>
          </p:cNvPr>
          <p:cNvSpPr/>
          <p:nvPr/>
        </p:nvSpPr>
        <p:spPr>
          <a:xfrm>
            <a:off x="5273336" y="1690688"/>
            <a:ext cx="6498454" cy="3654245"/>
          </a:xfrm>
          <a:prstGeom prst="round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i-FI"/>
              <a:t>Paljon hylättyjä sairaus- tai kuntoutusetuuksia tai eläkehakuja</a:t>
            </a:r>
          </a:p>
          <a:p>
            <a:r>
              <a:rPr lang="fi-FI"/>
              <a:t>Määräaikainen työkyvyttömyyseläke, ei jatkosuunnitelmaa</a:t>
            </a:r>
          </a:p>
          <a:p>
            <a:r>
              <a:rPr lang="fi-FI"/>
              <a:t>Rikkonainen työhistoria</a:t>
            </a:r>
          </a:p>
          <a:p>
            <a:r>
              <a:rPr lang="fi-FI"/>
              <a:t>Ei työkokemusta opintojen jälkeen</a:t>
            </a:r>
          </a:p>
          <a:p>
            <a:r>
              <a:rPr lang="fi-FI"/>
              <a:t>Toisen asteen koulutus puuttuu</a:t>
            </a:r>
          </a:p>
          <a:p>
            <a:r>
              <a:rPr lang="fi-FI"/>
              <a:t>Opiskelut keskeytyneet terveyssyistä</a:t>
            </a:r>
          </a:p>
          <a:p>
            <a:r>
              <a:rPr lang="fi-FI"/>
              <a:t>Toimeentulotuella oleva asiakas, kulkee eri palveluissa</a:t>
            </a:r>
          </a:p>
          <a:p>
            <a:r>
              <a:rPr lang="fi-FI"/>
              <a:t>Paljon asioita terveydenhuollossa kesken, ei saa niitä hoidettua</a:t>
            </a:r>
          </a:p>
          <a:p>
            <a:r>
              <a:rPr lang="fi-FI"/>
              <a:t>Tarvitsee tietoa työkykypalveluista päätöksenteon tueksi</a:t>
            </a:r>
          </a:p>
          <a:p>
            <a:r>
              <a:rPr lang="fi-FI"/>
              <a:t>Kokee olevansa työkyvytön, mutta osatyökyisen status puuttuu</a:t>
            </a:r>
          </a:p>
          <a:p>
            <a:r>
              <a:rPr lang="fi-FI"/>
              <a:t>Asiakkaan tilanteesta pitäisi saada kattava koonti</a:t>
            </a:r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318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2F366A-497F-A705-EF71-74A93B96E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15625" cy="992188"/>
          </a:xfrm>
        </p:spPr>
        <p:txBody>
          <a:bodyPr/>
          <a:lstStyle/>
          <a:p>
            <a:r>
              <a:rPr lang="fi-FI" dirty="0"/>
              <a:t>Työkykykoordinaattoritoiminnan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1DBB96-4D09-837B-718D-39B7AC84A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6268"/>
            <a:ext cx="10515600" cy="4730695"/>
          </a:xfrm>
        </p:spPr>
        <p:txBody>
          <a:bodyPr/>
          <a:lstStyle/>
          <a:p>
            <a:pPr marL="0" indent="0">
              <a:buNone/>
            </a:pPr>
            <a:r>
              <a:rPr lang="fi-FI" b="1" dirty="0">
                <a:solidFill>
                  <a:schemeClr val="accent3"/>
                </a:solidFill>
              </a:rPr>
              <a:t>Vapaaehtoisuus.</a:t>
            </a:r>
            <a:r>
              <a:rPr lang="fi-FI" dirty="0"/>
              <a:t>  Palveluun osallistuminen on vapaaehtoista. Palvelu on avointa kaikille kohderyhmään kuuluville.</a:t>
            </a:r>
          </a:p>
          <a:p>
            <a:pPr marL="0" indent="0">
              <a:buNone/>
            </a:pPr>
            <a:r>
              <a:rPr lang="fi-FI" b="1" dirty="0">
                <a:solidFill>
                  <a:schemeClr val="accent3"/>
                </a:solidFill>
              </a:rPr>
              <a:t>Tarpeen mukainen kesto.</a:t>
            </a:r>
            <a:r>
              <a:rPr lang="fi-FI" b="1" dirty="0"/>
              <a:t> </a:t>
            </a:r>
            <a:r>
              <a:rPr lang="fi-FI" dirty="0"/>
              <a:t>Palvelun kesto vaihtelee. Asiakkuus päättyy asiakkaan toiveesta, tai kun asiakkaan tilanteeseen on löydetty sopiva ratkaisu, tai jos asiakas ei sitoudu palveluun.</a:t>
            </a:r>
          </a:p>
          <a:p>
            <a:pPr marL="0" indent="0">
              <a:buNone/>
            </a:pPr>
            <a:r>
              <a:rPr lang="fi-FI" b="1" dirty="0">
                <a:solidFill>
                  <a:schemeClr val="accent3"/>
                </a:solidFill>
              </a:rPr>
              <a:t>Ohjaus. </a:t>
            </a:r>
            <a:r>
              <a:rPr lang="fi-FI" dirty="0"/>
              <a:t>Asiakas saa tietoa hänelle sopivista työkyvyn tuen palveluista ja ohjausta ja apua niiden hakemiseen. (Palveluun </a:t>
            </a:r>
            <a:r>
              <a:rPr lang="fi-FI" u="sng" dirty="0"/>
              <a:t>ei</a:t>
            </a:r>
            <a:r>
              <a:rPr lang="fi-FI" dirty="0"/>
              <a:t> sisälly työn tai opiskelupaikan etsiminen.)</a:t>
            </a:r>
          </a:p>
          <a:p>
            <a:pPr marL="0" indent="0">
              <a:buNone/>
            </a:pPr>
            <a:r>
              <a:rPr lang="fi-FI" b="1" dirty="0">
                <a:solidFill>
                  <a:schemeClr val="accent3"/>
                </a:solidFill>
              </a:rPr>
              <a:t>Verkostotyö.</a:t>
            </a:r>
            <a:r>
              <a:rPr lang="fi-FI" b="1" dirty="0"/>
              <a:t> </a:t>
            </a:r>
            <a:r>
              <a:rPr lang="fi-FI" dirty="0"/>
              <a:t>Aktiivinen yhteistyö monialaisen verkoston kanssa. Tarvittaessa jalkautuminen palveluihin yhdessä asiakkaan kanssa.</a:t>
            </a: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111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6152A3-BA96-B58D-08E6-CB70830C4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722" y="365126"/>
            <a:ext cx="10402078" cy="1081120"/>
          </a:xfrm>
        </p:spPr>
        <p:txBody>
          <a:bodyPr/>
          <a:lstStyle/>
          <a:p>
            <a:r>
              <a:rPr lang="fi-FI" dirty="0"/>
              <a:t>Yhteistyö ja ohjautuminen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D8A89EC-9A28-0E86-7DA1-48BA1F6ACC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8089" y="1364336"/>
            <a:ext cx="7856375" cy="445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1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7AB5F2-5165-55CE-ED20-C2CD51A4F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7747"/>
            <a:ext cx="10515600" cy="4719751"/>
          </a:xfrm>
        </p:spPr>
        <p:txBody>
          <a:bodyPr/>
          <a:lstStyle/>
          <a:p>
            <a:r>
              <a:rPr lang="fi-FI" dirty="0">
                <a:solidFill>
                  <a:schemeClr val="accent2"/>
                </a:solidFill>
                <a:latin typeface="Calibri"/>
                <a:cs typeface="Calibri"/>
              </a:rPr>
              <a:t>TOIMINTAMALLI SOTE-KESKUKSESSA</a:t>
            </a:r>
            <a:endParaRPr lang="fi-FI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64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Nuoli: Oikea 34">
            <a:extLst>
              <a:ext uri="{FF2B5EF4-FFF2-40B4-BE49-F238E27FC236}">
                <a16:creationId xmlns:a16="http://schemas.microsoft.com/office/drawing/2014/main" id="{4002C01D-2D81-6223-C092-5658444BFA35}"/>
              </a:ext>
            </a:extLst>
          </p:cNvPr>
          <p:cNvSpPr/>
          <p:nvPr/>
        </p:nvSpPr>
        <p:spPr>
          <a:xfrm rot="1461541">
            <a:off x="7375939" y="3666663"/>
            <a:ext cx="489858" cy="180673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Nuoli: Oikea 33">
            <a:extLst>
              <a:ext uri="{FF2B5EF4-FFF2-40B4-BE49-F238E27FC236}">
                <a16:creationId xmlns:a16="http://schemas.microsoft.com/office/drawing/2014/main" id="{B3B21896-9646-4940-E2FD-2F6DE867EA71}"/>
              </a:ext>
            </a:extLst>
          </p:cNvPr>
          <p:cNvSpPr/>
          <p:nvPr/>
        </p:nvSpPr>
        <p:spPr>
          <a:xfrm rot="20739457">
            <a:off x="7375226" y="3185586"/>
            <a:ext cx="489858" cy="180673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Nuoli: Oikea 31">
            <a:extLst>
              <a:ext uri="{FF2B5EF4-FFF2-40B4-BE49-F238E27FC236}">
                <a16:creationId xmlns:a16="http://schemas.microsoft.com/office/drawing/2014/main" id="{3DDBDC1E-2C4E-E23A-C2D1-F72BF4028E2D}"/>
              </a:ext>
            </a:extLst>
          </p:cNvPr>
          <p:cNvSpPr/>
          <p:nvPr/>
        </p:nvSpPr>
        <p:spPr>
          <a:xfrm>
            <a:off x="9525176" y="4162057"/>
            <a:ext cx="489858" cy="157587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Nuoli: Oikea 29">
            <a:extLst>
              <a:ext uri="{FF2B5EF4-FFF2-40B4-BE49-F238E27FC236}">
                <a16:creationId xmlns:a16="http://schemas.microsoft.com/office/drawing/2014/main" id="{2108F74B-6F16-D99C-9E36-146052F5B719}"/>
              </a:ext>
            </a:extLst>
          </p:cNvPr>
          <p:cNvSpPr/>
          <p:nvPr/>
        </p:nvSpPr>
        <p:spPr>
          <a:xfrm rot="1320800">
            <a:off x="9551098" y="2448896"/>
            <a:ext cx="489858" cy="121939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Nuoli: Oikea 28">
            <a:extLst>
              <a:ext uri="{FF2B5EF4-FFF2-40B4-BE49-F238E27FC236}">
                <a16:creationId xmlns:a16="http://schemas.microsoft.com/office/drawing/2014/main" id="{44910197-F2BB-6CB8-2975-B9F0C7CB3B54}"/>
              </a:ext>
            </a:extLst>
          </p:cNvPr>
          <p:cNvSpPr/>
          <p:nvPr/>
        </p:nvSpPr>
        <p:spPr>
          <a:xfrm>
            <a:off x="9534727" y="2042043"/>
            <a:ext cx="489858" cy="134200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Nuoli: Oikea 27">
            <a:extLst>
              <a:ext uri="{FF2B5EF4-FFF2-40B4-BE49-F238E27FC236}">
                <a16:creationId xmlns:a16="http://schemas.microsoft.com/office/drawing/2014/main" id="{C53BAC58-27CB-FB23-9042-9AB8BDD39961}"/>
              </a:ext>
            </a:extLst>
          </p:cNvPr>
          <p:cNvSpPr/>
          <p:nvPr/>
        </p:nvSpPr>
        <p:spPr>
          <a:xfrm rot="19200374">
            <a:off x="9466581" y="1704979"/>
            <a:ext cx="586292" cy="125328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Nuoli: Oikea 26">
            <a:extLst>
              <a:ext uri="{FF2B5EF4-FFF2-40B4-BE49-F238E27FC236}">
                <a16:creationId xmlns:a16="http://schemas.microsoft.com/office/drawing/2014/main" id="{9FD4EBE3-3FE4-888E-E08A-D35A92DB00C8}"/>
              </a:ext>
            </a:extLst>
          </p:cNvPr>
          <p:cNvSpPr/>
          <p:nvPr/>
        </p:nvSpPr>
        <p:spPr>
          <a:xfrm rot="20739457">
            <a:off x="7317557" y="2289127"/>
            <a:ext cx="489858" cy="180673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Nuoli: Oikea 24">
            <a:extLst>
              <a:ext uri="{FF2B5EF4-FFF2-40B4-BE49-F238E27FC236}">
                <a16:creationId xmlns:a16="http://schemas.microsoft.com/office/drawing/2014/main" id="{A3B46F2C-970D-6545-F14D-E4D5D1F00A15}"/>
              </a:ext>
            </a:extLst>
          </p:cNvPr>
          <p:cNvSpPr/>
          <p:nvPr/>
        </p:nvSpPr>
        <p:spPr>
          <a:xfrm rot="20739457">
            <a:off x="4732204" y="2890197"/>
            <a:ext cx="489858" cy="180673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Nuoli: Oikea 25">
            <a:extLst>
              <a:ext uri="{FF2B5EF4-FFF2-40B4-BE49-F238E27FC236}">
                <a16:creationId xmlns:a16="http://schemas.microsoft.com/office/drawing/2014/main" id="{24D66500-ACEB-8AEF-A8E7-50E7220C65A8}"/>
              </a:ext>
            </a:extLst>
          </p:cNvPr>
          <p:cNvSpPr/>
          <p:nvPr/>
        </p:nvSpPr>
        <p:spPr>
          <a:xfrm rot="1008786">
            <a:off x="4731288" y="3985637"/>
            <a:ext cx="489858" cy="180673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6111387-3637-F019-D4CE-4D7B72DE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1082"/>
          </a:xfrm>
        </p:spPr>
        <p:txBody>
          <a:bodyPr>
            <a:normAutofit fontScale="90000"/>
          </a:bodyPr>
          <a:lstStyle/>
          <a:p>
            <a:r>
              <a:rPr lang="fi-FI" dirty="0"/>
              <a:t>Työkykykoordinaattori sote-keskuksessa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CCD0D3AE-C723-D507-A3AF-B1B4744AFDBE}"/>
              </a:ext>
            </a:extLst>
          </p:cNvPr>
          <p:cNvSpPr/>
          <p:nvPr/>
        </p:nvSpPr>
        <p:spPr>
          <a:xfrm>
            <a:off x="405881" y="2772275"/>
            <a:ext cx="1968759" cy="13622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2"/>
                </a:solidFill>
              </a:rPr>
              <a:t>Ohjautuminen</a:t>
            </a:r>
            <a:r>
              <a:rPr lang="fi-FI" dirty="0"/>
              <a:t> </a:t>
            </a:r>
          </a:p>
          <a:p>
            <a:pPr algn="ctr"/>
            <a:r>
              <a:rPr lang="fi-FI" sz="1400" dirty="0">
                <a:solidFill>
                  <a:schemeClr val="tx2"/>
                </a:solidFill>
              </a:rPr>
              <a:t>Esim. hoitaja, lääkäri, työllisyystoimijat, asiakas itse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E119A067-8274-C1DB-6233-FD0FEEA5D7F7}"/>
              </a:ext>
            </a:extLst>
          </p:cNvPr>
          <p:cNvSpPr/>
          <p:nvPr/>
        </p:nvSpPr>
        <p:spPr>
          <a:xfrm>
            <a:off x="2936809" y="2913493"/>
            <a:ext cx="1810139" cy="11803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chemeClr val="tx2"/>
                </a:solidFill>
              </a:rPr>
              <a:t>Työkykykoordi-naattori soittaa asiakkaalle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E30D441C-7887-08A2-0902-EE3AD4B3B6EE}"/>
              </a:ext>
            </a:extLst>
          </p:cNvPr>
          <p:cNvSpPr/>
          <p:nvPr/>
        </p:nvSpPr>
        <p:spPr>
          <a:xfrm>
            <a:off x="5309118" y="2296098"/>
            <a:ext cx="2158480" cy="59651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chemeClr val="tx2"/>
                </a:solidFill>
              </a:rPr>
              <a:t>Asiakkaan tapaaminen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F422C445-6E83-DE0F-A673-9313564646CC}"/>
              </a:ext>
            </a:extLst>
          </p:cNvPr>
          <p:cNvSpPr/>
          <p:nvPr/>
        </p:nvSpPr>
        <p:spPr>
          <a:xfrm>
            <a:off x="5309117" y="3160457"/>
            <a:ext cx="2158480" cy="6126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chemeClr val="tx2"/>
                </a:solidFill>
              </a:rPr>
              <a:t>Suoraan ajanvaraus lääkärille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9C1E2580-26EB-92C9-2D4F-E32FB9FDB5D3}"/>
              </a:ext>
            </a:extLst>
          </p:cNvPr>
          <p:cNvSpPr/>
          <p:nvPr/>
        </p:nvSpPr>
        <p:spPr>
          <a:xfrm>
            <a:off x="5309117" y="4018783"/>
            <a:ext cx="2158481" cy="127718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chemeClr val="tx2"/>
                </a:solidFill>
              </a:rPr>
              <a:t>Ohjaaminen muuhun verkostoon </a:t>
            </a:r>
          </a:p>
          <a:p>
            <a:pPr algn="ctr"/>
            <a:r>
              <a:rPr lang="fi-FI" sz="1600" dirty="0">
                <a:solidFill>
                  <a:schemeClr val="tx2"/>
                </a:solidFill>
              </a:rPr>
              <a:t>– ei työkykykoordinaattorin tarvetta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1D555262-4000-F559-487A-843C0BA851AA}"/>
              </a:ext>
            </a:extLst>
          </p:cNvPr>
          <p:cNvSpPr/>
          <p:nvPr/>
        </p:nvSpPr>
        <p:spPr>
          <a:xfrm>
            <a:off x="7881253" y="1764830"/>
            <a:ext cx="1751046" cy="75578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chemeClr val="tx2"/>
                </a:solidFill>
              </a:rPr>
              <a:t>Työkyvyn tuen koonti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D5BB5B65-B6CC-13B5-643E-94D36F3A498C}"/>
              </a:ext>
            </a:extLst>
          </p:cNvPr>
          <p:cNvSpPr/>
          <p:nvPr/>
        </p:nvSpPr>
        <p:spPr>
          <a:xfrm>
            <a:off x="7881253" y="2772275"/>
            <a:ext cx="1751046" cy="8373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chemeClr val="tx2"/>
                </a:solidFill>
              </a:rPr>
              <a:t>Selkeä sairausloma-asia / sairauden hoito</a:t>
            </a: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AEE7F8D2-7852-64C2-F3A5-026C6DC5DCCA}"/>
              </a:ext>
            </a:extLst>
          </p:cNvPr>
          <p:cNvSpPr/>
          <p:nvPr/>
        </p:nvSpPr>
        <p:spPr>
          <a:xfrm>
            <a:off x="7888252" y="3760500"/>
            <a:ext cx="1751046" cy="10179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chemeClr val="tx2"/>
                </a:solidFill>
              </a:rPr>
              <a:t>Selkeä lausuntotarve ja taustatiedot jo olemassa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2C9815D8-BBC9-DEFD-6801-6CB2D838D7EF}"/>
              </a:ext>
            </a:extLst>
          </p:cNvPr>
          <p:cNvSpPr/>
          <p:nvPr/>
        </p:nvSpPr>
        <p:spPr>
          <a:xfrm>
            <a:off x="10045953" y="981014"/>
            <a:ext cx="1968759" cy="52392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2"/>
                </a:solidFill>
              </a:rPr>
              <a:t>Ajanvaraus lääkärille, esim. työkykyarvio</a:t>
            </a: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829D7A54-896C-4AE9-5B03-C999A62C7B51}"/>
              </a:ext>
            </a:extLst>
          </p:cNvPr>
          <p:cNvSpPr/>
          <p:nvPr/>
        </p:nvSpPr>
        <p:spPr>
          <a:xfrm>
            <a:off x="10045954" y="1717545"/>
            <a:ext cx="1968759" cy="615671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2"/>
                </a:solidFill>
              </a:rPr>
              <a:t>Kokonaistilanteen selvittäminen muuten</a:t>
            </a: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4FCBAE2C-BD7C-425D-B4E3-3F218FC00042}"/>
              </a:ext>
            </a:extLst>
          </p:cNvPr>
          <p:cNvSpPr/>
          <p:nvPr/>
        </p:nvSpPr>
        <p:spPr>
          <a:xfrm>
            <a:off x="10045954" y="2485290"/>
            <a:ext cx="1968759" cy="707903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2"/>
                </a:solidFill>
              </a:rPr>
              <a:t>Ohjautuminen muuhun verkostoon/palveluun</a:t>
            </a: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0E49B046-7FD3-2FC7-E312-9631ECB9D8A4}"/>
              </a:ext>
            </a:extLst>
          </p:cNvPr>
          <p:cNvSpPr/>
          <p:nvPr/>
        </p:nvSpPr>
        <p:spPr>
          <a:xfrm>
            <a:off x="10059952" y="3797618"/>
            <a:ext cx="1968758" cy="97052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2"/>
                </a:solidFill>
              </a:rPr>
              <a:t>Esim. osatyökyvyttömyys, työkyvyttömyyseläke, kuntoutus</a:t>
            </a:r>
          </a:p>
        </p:txBody>
      </p:sp>
      <p:sp>
        <p:nvSpPr>
          <p:cNvPr id="20" name="Nuoli: Oikea 19">
            <a:extLst>
              <a:ext uri="{FF2B5EF4-FFF2-40B4-BE49-F238E27FC236}">
                <a16:creationId xmlns:a16="http://schemas.microsoft.com/office/drawing/2014/main" id="{5BD2DB08-89B5-84D0-1B39-01734D4A0389}"/>
              </a:ext>
            </a:extLst>
          </p:cNvPr>
          <p:cNvSpPr/>
          <p:nvPr/>
        </p:nvSpPr>
        <p:spPr>
          <a:xfrm>
            <a:off x="405880" y="5278824"/>
            <a:ext cx="11608831" cy="837398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Työkykykoordinaattorin, asiakkaan ja asiakkaan verkoston keskinäinen yhteydenpito</a:t>
            </a:r>
          </a:p>
        </p:txBody>
      </p:sp>
      <p:sp>
        <p:nvSpPr>
          <p:cNvPr id="23" name="Nuoli: Oikea 22">
            <a:extLst>
              <a:ext uri="{FF2B5EF4-FFF2-40B4-BE49-F238E27FC236}">
                <a16:creationId xmlns:a16="http://schemas.microsoft.com/office/drawing/2014/main" id="{285AB68A-35BF-18F3-CB3D-D3180B523454}"/>
              </a:ext>
            </a:extLst>
          </p:cNvPr>
          <p:cNvSpPr/>
          <p:nvPr/>
        </p:nvSpPr>
        <p:spPr>
          <a:xfrm>
            <a:off x="2374640" y="3366910"/>
            <a:ext cx="489858" cy="273485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Nuoli: Oikea 23">
            <a:extLst>
              <a:ext uri="{FF2B5EF4-FFF2-40B4-BE49-F238E27FC236}">
                <a16:creationId xmlns:a16="http://schemas.microsoft.com/office/drawing/2014/main" id="{2200AD29-760C-C1A7-CFED-954ED2393A1A}"/>
              </a:ext>
            </a:extLst>
          </p:cNvPr>
          <p:cNvSpPr/>
          <p:nvPr/>
        </p:nvSpPr>
        <p:spPr>
          <a:xfrm>
            <a:off x="4746948" y="3394726"/>
            <a:ext cx="489858" cy="180673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33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iunsote_Edistynytkäytto">
  <a:themeElements>
    <a:clrScheme name="SiunSote_HyvinvointiAlue_VaaleapohjaSaavutettava">
      <a:dk1>
        <a:srgbClr val="003F71"/>
      </a:dk1>
      <a:lt1>
        <a:srgbClr val="FFFFFF"/>
      </a:lt1>
      <a:dk2>
        <a:srgbClr val="003359"/>
      </a:dk2>
      <a:lt2>
        <a:srgbClr val="F1EEE8"/>
      </a:lt2>
      <a:accent1>
        <a:srgbClr val="003F71"/>
      </a:accent1>
      <a:accent2>
        <a:srgbClr val="D24614"/>
      </a:accent2>
      <a:accent3>
        <a:srgbClr val="44A736"/>
      </a:accent3>
      <a:accent4>
        <a:srgbClr val="009FB8"/>
      </a:accent4>
      <a:accent5>
        <a:srgbClr val="DE7900"/>
      </a:accent5>
      <a:accent6>
        <a:srgbClr val="22A693"/>
      </a:accent6>
      <a:hlink>
        <a:srgbClr val="003F71"/>
      </a:hlink>
      <a:folHlink>
        <a:srgbClr val="00B0C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unsote_esityspohja_Työkyvyn_tuen_palvelut_hanke_2026" id="{3A315C74-9160-4154-B09A-1F2A7CBEA67D}" vid="{A494FA63-1F1B-4980-965F-77DBD71A43A1}"/>
    </a:ext>
  </a:extLst>
</a:theme>
</file>

<file path=ppt/theme/theme2.xml><?xml version="1.0" encoding="utf-8"?>
<a:theme xmlns:a="http://schemas.openxmlformats.org/drawingml/2006/main" name="Siunsote_Peruskäyttö">
  <a:themeElements>
    <a:clrScheme name="SiunSote_HyvinvointiAlue_VaaleapohjaSaavutettava">
      <a:dk1>
        <a:srgbClr val="003F71"/>
      </a:dk1>
      <a:lt1>
        <a:srgbClr val="FFFFFF"/>
      </a:lt1>
      <a:dk2>
        <a:srgbClr val="003359"/>
      </a:dk2>
      <a:lt2>
        <a:srgbClr val="F1EEE8"/>
      </a:lt2>
      <a:accent1>
        <a:srgbClr val="003F71"/>
      </a:accent1>
      <a:accent2>
        <a:srgbClr val="D24614"/>
      </a:accent2>
      <a:accent3>
        <a:srgbClr val="44A736"/>
      </a:accent3>
      <a:accent4>
        <a:srgbClr val="009FB8"/>
      </a:accent4>
      <a:accent5>
        <a:srgbClr val="DE7900"/>
      </a:accent5>
      <a:accent6>
        <a:srgbClr val="22A693"/>
      </a:accent6>
      <a:hlink>
        <a:srgbClr val="003F71"/>
      </a:hlink>
      <a:folHlink>
        <a:srgbClr val="00B0C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unsote_esityspohja_Työkyvyn_tuen_palvelut_hanke_2026" id="{3A315C74-9160-4154-B09A-1F2A7CBEA67D}" vid="{24C75122-5C0A-41A2-A71D-51B4C2747EF4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e7c17a3-5de8-47a7-a34a-5ee274accf6a">
      <Terms xmlns="http://schemas.microsoft.com/office/infopath/2007/PartnerControls"/>
    </lcf76f155ced4ddcb4097134ff3c332f>
    <TaxCatchAll xmlns="89d4db09-bc06-48b2-ab25-2d0e424d0d6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81B146163A144D8CD10050397B4C43" ma:contentTypeVersion="15" ma:contentTypeDescription="Create a new document." ma:contentTypeScope="" ma:versionID="25f0761fb24391625ea492209575faa2">
  <xsd:schema xmlns:xsd="http://www.w3.org/2001/XMLSchema" xmlns:xs="http://www.w3.org/2001/XMLSchema" xmlns:p="http://schemas.microsoft.com/office/2006/metadata/properties" xmlns:ns2="ee7c17a3-5de8-47a7-a34a-5ee274accf6a" xmlns:ns3="89d4db09-bc06-48b2-ab25-2d0e424d0d65" targetNamespace="http://schemas.microsoft.com/office/2006/metadata/properties" ma:root="true" ma:fieldsID="66be1714a3785b29760f6ba9cf444dbd" ns2:_="" ns3:_="">
    <xsd:import namespace="ee7c17a3-5de8-47a7-a34a-5ee274accf6a"/>
    <xsd:import namespace="89d4db09-bc06-48b2-ab25-2d0e424d0d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7c17a3-5de8-47a7-a34a-5ee274accf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a1d670d1-6da5-484c-b79b-9e882fce0c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4db09-bc06-48b2-ab25-2d0e424d0d6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860bbbae-e830-46c5-a966-71fc6bbd6c95}" ma:internalName="TaxCatchAll" ma:showField="CatchAllData" ma:web="89d4db09-bc06-48b2-ab25-2d0e424d0d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1B3327-58A3-4C43-A008-F01321A6C5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47EA5A-F2CF-4D32-955F-6B5E99253736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metadata/properties"/>
    <ds:schemaRef ds:uri="89d4db09-bc06-48b2-ab25-2d0e424d0d65"/>
    <ds:schemaRef ds:uri="http://schemas.microsoft.com/office/2006/documentManagement/types"/>
    <ds:schemaRef ds:uri="ee7c17a3-5de8-47a7-a34a-5ee274accf6a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6BED333-04B0-4392-869E-93E6C5B7A9BD}">
  <ds:schemaRefs>
    <ds:schemaRef ds:uri="89d4db09-bc06-48b2-ab25-2d0e424d0d65"/>
    <ds:schemaRef ds:uri="ee7c17a3-5de8-47a7-a34a-5ee274accf6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0622b90-5604-453b-979a-bf713718faf2}" enabled="0" method="" siteId="{20622b90-5604-453b-979a-bf713718faf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Siunsote_esityspohja_Työkyvyn_tuen_palvelut_hanke_2026</Template>
  <TotalTime>1790</TotalTime>
  <Words>298</Words>
  <Application>Microsoft Office PowerPoint</Application>
  <PresentationFormat>Laajakuva</PresentationFormat>
  <Paragraphs>51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Siunsote_Edistynytkäytto</vt:lpstr>
      <vt:lpstr>Siunsote_Peruskäyttö</vt:lpstr>
      <vt:lpstr>PowerPoint-esitys</vt:lpstr>
      <vt:lpstr>Pohjois-Karjalan työkykykoordinaattoritoiminta</vt:lpstr>
      <vt:lpstr>TYÖKYKYKOORDINAATTORITOIMINNAN MÄÄRITTELY</vt:lpstr>
      <vt:lpstr>Mitä työkykykoordinaattoritoiminta on?</vt:lpstr>
      <vt:lpstr>Työkykykoordinaattorin kohderyhmä</vt:lpstr>
      <vt:lpstr>Työkykykoordinaattoritoiminnan periaatteet</vt:lpstr>
      <vt:lpstr>Yhteistyö ja ohjautuminen</vt:lpstr>
      <vt:lpstr>TOIMINTAMALLI SOTE-KESKUKSESSA</vt:lpstr>
      <vt:lpstr>Työkykykoordinaattori sote-keskuksessa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Hakulinen Hanna-Leena</dc:creator>
  <cp:keywords/>
  <dc:description/>
  <cp:lastModifiedBy>Hakulinen Hanna-Leena</cp:lastModifiedBy>
  <cp:revision>4</cp:revision>
  <dcterms:created xsi:type="dcterms:W3CDTF">2026-01-27T12:52:46Z</dcterms:created>
  <dcterms:modified xsi:type="dcterms:W3CDTF">2026-06-10T11:24:30Z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0x0101005581B146163A144D8CD10050397B4C43</vt:lpwstr>
  </property>
  <property fmtid="{D5CDD505-2E9C-101B-9397-08002B2CF9AE}" pid="3" name="MediaServiceImageTags">
    <vt:lpwstr/>
  </property>
  <property fmtid="{D5CDD505-2E9C-101B-9397-08002B2CF9AE}" pid="4" name="Organisaatio">
    <vt:lpwstr>Hyvinvointialue</vt:lpwstr>
  </property>
</Properties>
</file>