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2595"/>
            <a:ext cx="9144000" cy="238760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fi-FI" noProof="0"/>
              <a:t>Muokkaa </a:t>
            </a:r>
            <a:r>
              <a:rPr lang="fi-FI" noProof="0" err="1"/>
              <a:t>ots</a:t>
            </a:r>
            <a:r>
              <a:rPr lang="fi-FI" noProof="0"/>
              <a:t>. </a:t>
            </a:r>
            <a:r>
              <a:rPr lang="fi-FI" noProof="0" err="1"/>
              <a:t>perustyyl</a:t>
            </a:r>
            <a:r>
              <a:rPr lang="fi-FI" noProof="0"/>
              <a:t>. </a:t>
            </a:r>
            <a:r>
              <a:rPr lang="fi-FI" noProof="0" err="1"/>
              <a:t>napsautt</a:t>
            </a:r>
            <a:r>
              <a:rPr lang="fi-FI" noProof="0"/>
              <a:t>.</a:t>
            </a:r>
          </a:p>
        </p:txBody>
      </p:sp>
      <p:sp>
        <p:nvSpPr>
          <p:cNvPr id="4" name="Tekstin paikkamerkki 2">
            <a:extLst>
              <a:ext uri="{FF2B5EF4-FFF2-40B4-BE49-F238E27FC236}">
                <a16:creationId xmlns:a16="http://schemas.microsoft.com/office/drawing/2014/main" id="{6C5FA4F7-EB9C-9F4C-85BF-D6DBE33605DF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517107" y="4402697"/>
            <a:ext cx="5157787" cy="823912"/>
          </a:xfrm>
        </p:spPr>
        <p:txBody>
          <a:bodyPr lIns="0" tIns="0" rIns="0" bIns="0" anchor="t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Alaotsikko 2">
            <a:extLst>
              <a:ext uri="{FF2B5EF4-FFF2-40B4-BE49-F238E27FC236}">
                <a16:creationId xmlns:a16="http://schemas.microsoft.com/office/drawing/2014/main" id="{77F7B4A0-EF2A-9147-9185-78343B8EC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8207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2331129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228599"/>
            <a:ext cx="12191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 dirty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57942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9165" y="164591"/>
            <a:ext cx="5806440" cy="553669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 dirty="0"/>
              <a:t>Lisää kuva napsauttamalla kuvaketta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4A4925B0-A7C3-443B-83E9-526A2BE64B7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04205" y="164591"/>
            <a:ext cx="5806440" cy="553669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 dirty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739693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744" y="758762"/>
            <a:ext cx="9431782" cy="2852737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259C7-C2DC-45A0-B2A9-EB7C1ABEB1E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9536" y="4191846"/>
            <a:ext cx="9431782" cy="360000"/>
          </a:xfrm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80446F8-BC13-44CA-99B8-CBD1404B957D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1389536" y="4560256"/>
            <a:ext cx="9431782" cy="360000"/>
          </a:xfrm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pic>
        <p:nvPicPr>
          <p:cNvPr id="5" name="Kuva 4" descr="Kuva, joka sisältää kohteen Fontti, Grafiikka, logo, muotoilu">
            <a:extLst>
              <a:ext uri="{FF2B5EF4-FFF2-40B4-BE49-F238E27FC236}">
                <a16:creationId xmlns:a16="http://schemas.microsoft.com/office/drawing/2014/main" id="{14BC4191-14B5-9766-DD77-2068EC9A60EA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656" y="6081409"/>
            <a:ext cx="1937240" cy="707994"/>
          </a:xfrm>
          <a:prstGeom prst="rect">
            <a:avLst/>
          </a:prstGeom>
        </p:spPr>
      </p:pic>
      <p:pic>
        <p:nvPicPr>
          <p:cNvPr id="6" name="Kuva 5" descr="Kuva, joka sisältää kohteen Grafiikka, logo, Fontti, graafinen suunnittelu">
            <a:extLst>
              <a:ext uri="{FF2B5EF4-FFF2-40B4-BE49-F238E27FC236}">
                <a16:creationId xmlns:a16="http://schemas.microsoft.com/office/drawing/2014/main" id="{0CE91464-1C51-FE4F-7977-D5A5D01307A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372" y="5957790"/>
            <a:ext cx="2186395" cy="890427"/>
          </a:xfrm>
          <a:prstGeom prst="rect">
            <a:avLst/>
          </a:prstGeom>
        </p:spPr>
      </p:pic>
      <p:pic>
        <p:nvPicPr>
          <p:cNvPr id="7" name="Kuva 6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6AC90A31-4A88-FA46-C8DB-6CA6CBB1DDF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144" y="6104939"/>
            <a:ext cx="1141663" cy="574355"/>
          </a:xfrm>
          <a:prstGeom prst="rect">
            <a:avLst/>
          </a:prstGeom>
        </p:spPr>
      </p:pic>
      <p:pic>
        <p:nvPicPr>
          <p:cNvPr id="8" name="Kuva 7" descr="Kuva, joka sisältää kohteen Fontti, Grafiikka, graafinen suunnittelu, logo">
            <a:extLst>
              <a:ext uri="{FF2B5EF4-FFF2-40B4-BE49-F238E27FC236}">
                <a16:creationId xmlns:a16="http://schemas.microsoft.com/office/drawing/2014/main" id="{9AF0904A-4003-A711-BA51-AD5A40F710F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728" y="6014570"/>
            <a:ext cx="1363369" cy="68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856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5B7F3-1215-4921-A314-96E4FC2B1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372" y="365125"/>
            <a:ext cx="10663428" cy="626999"/>
          </a:xfrm>
        </p:spPr>
        <p:txBody>
          <a:bodyPr/>
          <a:lstStyle>
            <a:lvl1pPr>
              <a:defRPr b="0"/>
            </a:lvl1pPr>
          </a:lstStyle>
          <a:p>
            <a:r>
              <a:rPr lang="fi-FI" noProof="0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959661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9323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icture Backgro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7">
            <a:extLst>
              <a:ext uri="{FF2B5EF4-FFF2-40B4-BE49-F238E27FC236}">
                <a16:creationId xmlns:a16="http://schemas.microsoft.com/office/drawing/2014/main" id="{8C8AA788-1511-D443-BE5F-7908AB2BA881}"/>
              </a:ext>
            </a:extLst>
          </p:cNvPr>
          <p:cNvSpPr/>
          <p:nvPr userDrawn="1"/>
        </p:nvSpPr>
        <p:spPr>
          <a:xfrm>
            <a:off x="0" y="-1"/>
            <a:ext cx="12192000" cy="5936347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2595"/>
            <a:ext cx="9144000" cy="238760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42018"/>
            <a:ext cx="9144000" cy="1655762"/>
          </a:xfrm>
        </p:spPr>
        <p:txBody>
          <a:bodyPr/>
          <a:lstStyle>
            <a:lvl1pPr marL="0" indent="0" algn="ct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345253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692594"/>
            <a:ext cx="4694400" cy="4784662"/>
          </a:xfrm>
        </p:spPr>
        <p:txBody>
          <a:bodyPr anchor="ctr" anchorCtr="0"/>
          <a:lstStyle>
            <a:lvl1pPr algn="ctr">
              <a:defRPr sz="60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D72FC982-DA0F-4EC6-9E18-B415AECBAB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"/>
            <a:ext cx="6095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 dirty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795030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267332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2808"/>
            <a:ext cx="9360000" cy="3639312"/>
          </a:xfrm>
        </p:spPr>
        <p:txBody>
          <a:bodyPr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51297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C60B309-4C5E-46DE-A832-32BA260737F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3093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59458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0100"/>
            <a:ext cx="4889066" cy="3342020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C60B309-4C5E-46DE-A832-32BA260737F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30930" y="2190100"/>
            <a:ext cx="4889066" cy="3342020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7F3B56D-9577-4E8F-BADA-CE87085A9970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39789" y="1757429"/>
            <a:ext cx="4887478" cy="361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A5A6492-7F8A-40F8-A303-F85F69C9F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30930" y="1757429"/>
            <a:ext cx="4887478" cy="361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247262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89066" cy="1033907"/>
          </a:xfrm>
        </p:spPr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"/>
            <a:ext cx="6095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 dirty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41833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89066" cy="1033907"/>
          </a:xfrm>
        </p:spPr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45937" y="274319"/>
            <a:ext cx="5591556" cy="263347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 dirty="0"/>
              <a:t>Lisää kuva napsauttamalla kuvaketta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AE8BC2DE-23EE-4F0E-A759-42E68FCA6E7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45937" y="3054095"/>
            <a:ext cx="5591556" cy="263347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 dirty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82936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6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12">
            <a:extLst>
              <a:ext uri="{FF2B5EF4-FFF2-40B4-BE49-F238E27FC236}">
                <a16:creationId xmlns:a16="http://schemas.microsoft.com/office/drawing/2014/main" id="{D1E499DF-39A6-429A-A8B5-51C710E9F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94173"/>
            <a:ext cx="12192000" cy="963826"/>
          </a:xfrm>
          <a:prstGeom prst="rect">
            <a:avLst/>
          </a:prstGeom>
          <a:solidFill>
            <a:srgbClr val="D1E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2BCEDC-5BF0-4641-B029-97A0073B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390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58EF0-5CC6-4362-996D-AE27B9C25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92808"/>
            <a:ext cx="10515600" cy="36393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pic>
        <p:nvPicPr>
          <p:cNvPr id="10" name="Kuva 8">
            <a:extLst>
              <a:ext uri="{FF2B5EF4-FFF2-40B4-BE49-F238E27FC236}">
                <a16:creationId xmlns:a16="http://schemas.microsoft.com/office/drawing/2014/main" id="{52E1622E-5A65-4724-91BA-D79AA8AD7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223858" y="6192443"/>
            <a:ext cx="2191602" cy="459807"/>
          </a:xfrm>
          <a:prstGeom prst="rect">
            <a:avLst/>
          </a:prstGeom>
        </p:spPr>
      </p:pic>
      <p:pic>
        <p:nvPicPr>
          <p:cNvPr id="5" name="Kuva 4" descr="Kuva, joka sisältää kohteen Fontti, Grafiikka, graafinen suunnittelu, teksti&#10;&#10;Tekoälyn generoima sisältö voi olla virheellistä.">
            <a:extLst>
              <a:ext uri="{FF2B5EF4-FFF2-40B4-BE49-F238E27FC236}">
                <a16:creationId xmlns:a16="http://schemas.microsoft.com/office/drawing/2014/main" id="{2BE1A73F-9217-C893-CA55-FCF1C640D700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460" y="6216061"/>
            <a:ext cx="1090473" cy="436189"/>
          </a:xfrm>
          <a:prstGeom prst="rect">
            <a:avLst/>
          </a:prstGeom>
        </p:spPr>
      </p:pic>
      <p:pic>
        <p:nvPicPr>
          <p:cNvPr id="15" name="Kuva 14" descr="Kuva, joka sisältää kohteen Grafiikka, graafinen suunnittelu, clipart, kuvakaappaus&#10;&#10;Tekoälyllä luotu sisältö voi olla virheellistä.">
            <a:extLst>
              <a:ext uri="{FF2B5EF4-FFF2-40B4-BE49-F238E27FC236}">
                <a16:creationId xmlns:a16="http://schemas.microsoft.com/office/drawing/2014/main" id="{7210651B-413B-D209-B50F-ACC1D48EA281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898" y="5945975"/>
            <a:ext cx="1602905" cy="809134"/>
          </a:xfrm>
          <a:prstGeom prst="rect">
            <a:avLst/>
          </a:prstGeom>
        </p:spPr>
      </p:pic>
      <p:pic>
        <p:nvPicPr>
          <p:cNvPr id="17" name="Kuva 16" descr="Kuva, joka sisältää kohteen Fontti, Grafiikka, logo, muotoilu">
            <a:extLst>
              <a:ext uri="{FF2B5EF4-FFF2-40B4-BE49-F238E27FC236}">
                <a16:creationId xmlns:a16="http://schemas.microsoft.com/office/drawing/2014/main" id="{DDB5E042-71C2-564B-9FFD-8C086C78FD03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695" y="6171972"/>
            <a:ext cx="1417368" cy="517999"/>
          </a:xfrm>
          <a:prstGeom prst="rect">
            <a:avLst/>
          </a:prstGeom>
        </p:spPr>
      </p:pic>
      <p:pic>
        <p:nvPicPr>
          <p:cNvPr id="18" name="Kuva 17" descr="Kuva, joka sisältää kohteen Grafiikka, logo, Fontti, graafinen suunnittelu">
            <a:extLst>
              <a:ext uri="{FF2B5EF4-FFF2-40B4-BE49-F238E27FC236}">
                <a16:creationId xmlns:a16="http://schemas.microsoft.com/office/drawing/2014/main" id="{288AF15F-355B-00C6-4F00-70C0C2B6451F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124" y="6069347"/>
            <a:ext cx="1683850" cy="685762"/>
          </a:xfrm>
          <a:prstGeom prst="rect">
            <a:avLst/>
          </a:prstGeom>
        </p:spPr>
      </p:pic>
      <p:pic>
        <p:nvPicPr>
          <p:cNvPr id="19" name="Kuva 18" descr="Kuva, joka sisältää kohteen Fontti, Grafiikka, graafinen suunnittelu, logo">
            <a:extLst>
              <a:ext uri="{FF2B5EF4-FFF2-40B4-BE49-F238E27FC236}">
                <a16:creationId xmlns:a16="http://schemas.microsoft.com/office/drawing/2014/main" id="{B26757B5-340B-2936-77E7-847859F5B2BD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5157" y="6057100"/>
            <a:ext cx="1269493" cy="634747"/>
          </a:xfrm>
          <a:prstGeom prst="rect">
            <a:avLst/>
          </a:prstGeom>
        </p:spPr>
      </p:pic>
      <p:pic>
        <p:nvPicPr>
          <p:cNvPr id="20" name="Kuva 19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B13A4237-6752-9A19-EC29-B484B4D835E2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21" y="6180598"/>
            <a:ext cx="907916" cy="45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400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System Font Regular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B930F-42B9-EC7B-EC69-6EF20BED3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uoli: Oikea 6">
            <a:extLst>
              <a:ext uri="{FF2B5EF4-FFF2-40B4-BE49-F238E27FC236}">
                <a16:creationId xmlns:a16="http://schemas.microsoft.com/office/drawing/2014/main" id="{B7992662-182C-D55B-8F53-9700DCB53E62}"/>
              </a:ext>
            </a:extLst>
          </p:cNvPr>
          <p:cNvSpPr/>
          <p:nvPr/>
        </p:nvSpPr>
        <p:spPr>
          <a:xfrm>
            <a:off x="1432644" y="2083164"/>
            <a:ext cx="10617518" cy="1361308"/>
          </a:xfrm>
          <a:prstGeom prst="rightArrow">
            <a:avLst>
              <a:gd name="adj1" fmla="val 82020"/>
              <a:gd name="adj2" fmla="val 5199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C1718E95-2429-9295-0D59-FC3B9C5CA480}"/>
              </a:ext>
            </a:extLst>
          </p:cNvPr>
          <p:cNvSpPr/>
          <p:nvPr/>
        </p:nvSpPr>
        <p:spPr>
          <a:xfrm>
            <a:off x="7871195" y="1931756"/>
            <a:ext cx="3294245" cy="1803545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534D25C7-0A4D-288A-5142-E41BB0E58012}"/>
              </a:ext>
            </a:extLst>
          </p:cNvPr>
          <p:cNvSpPr/>
          <p:nvPr/>
        </p:nvSpPr>
        <p:spPr>
          <a:xfrm>
            <a:off x="5071047" y="1403795"/>
            <a:ext cx="2577641" cy="3268922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2" name="Suorakulmio: Pyöristetyt kulmat 11">
            <a:extLst>
              <a:ext uri="{FF2B5EF4-FFF2-40B4-BE49-F238E27FC236}">
                <a16:creationId xmlns:a16="http://schemas.microsoft.com/office/drawing/2014/main" id="{6D406FFA-F218-4026-C4C6-8D4E3D6D414A}"/>
              </a:ext>
            </a:extLst>
          </p:cNvPr>
          <p:cNvSpPr/>
          <p:nvPr/>
        </p:nvSpPr>
        <p:spPr>
          <a:xfrm>
            <a:off x="2067003" y="1931756"/>
            <a:ext cx="2843611" cy="1906573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12BEDACD-41F5-200A-9369-979B392F6B36}"/>
              </a:ext>
            </a:extLst>
          </p:cNvPr>
          <p:cNvSpPr/>
          <p:nvPr/>
        </p:nvSpPr>
        <p:spPr>
          <a:xfrm>
            <a:off x="2077946" y="2134863"/>
            <a:ext cx="2871598" cy="16004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Edellisen lukuvuoden lopulla merkkaa kalenteriin suunnittelukokoukset ja foorumit (molemmat 1 krt/kk)​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Lähetä verkostolle Teams-kutsuna molemmat tapahtumat​</a:t>
            </a:r>
          </a:p>
        </p:txBody>
      </p:sp>
      <p:sp>
        <p:nvSpPr>
          <p:cNvPr id="14" name="Suorakulmio: Yksi kulma pyöristetty 13">
            <a:extLst>
              <a:ext uri="{FF2B5EF4-FFF2-40B4-BE49-F238E27FC236}">
                <a16:creationId xmlns:a16="http://schemas.microsoft.com/office/drawing/2014/main" id="{423D5BCE-4A68-6D6A-D394-C51D7B03A9F3}"/>
              </a:ext>
            </a:extLst>
          </p:cNvPr>
          <p:cNvSpPr/>
          <p:nvPr/>
        </p:nvSpPr>
        <p:spPr>
          <a:xfrm rot="10800000" flipH="1" flipV="1">
            <a:off x="-122138" y="4299381"/>
            <a:ext cx="3109564" cy="1593420"/>
          </a:xfrm>
          <a:prstGeom prst="round1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A53E87AD-78BF-978C-B732-5BEC098594DD}"/>
              </a:ext>
            </a:extLst>
          </p:cNvPr>
          <p:cNvGrpSpPr/>
          <p:nvPr/>
        </p:nvGrpSpPr>
        <p:grpSpPr>
          <a:xfrm>
            <a:off x="2529208" y="1691771"/>
            <a:ext cx="2006046" cy="391393"/>
            <a:chOff x="891083" y="574712"/>
            <a:chExt cx="1153895" cy="335998"/>
          </a:xfrm>
          <a:solidFill>
            <a:srgbClr val="FDC717"/>
          </a:solidFill>
        </p:grpSpPr>
        <p:sp>
          <p:nvSpPr>
            <p:cNvPr id="21" name="Suorakulmio: Pyöristetyt kulmat 20">
              <a:extLst>
                <a:ext uri="{FF2B5EF4-FFF2-40B4-BE49-F238E27FC236}">
                  <a16:creationId xmlns:a16="http://schemas.microsoft.com/office/drawing/2014/main" id="{46C83EC2-FCF1-49F5-3EE6-E4211EAD4C3E}"/>
                </a:ext>
              </a:extLst>
            </p:cNvPr>
            <p:cNvSpPr/>
            <p:nvPr/>
          </p:nvSpPr>
          <p:spPr>
            <a:xfrm>
              <a:off x="891083" y="574712"/>
              <a:ext cx="1153895" cy="335998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2" name="Text Placeholder 448">
              <a:extLst>
                <a:ext uri="{FF2B5EF4-FFF2-40B4-BE49-F238E27FC236}">
                  <a16:creationId xmlns:a16="http://schemas.microsoft.com/office/drawing/2014/main" id="{B5E3C1EC-AFF9-406E-A2F0-E4FF6AFF1BF7}"/>
                </a:ext>
              </a:extLst>
            </p:cNvPr>
            <p:cNvSpPr txBox="1">
              <a:spLocks/>
            </p:cNvSpPr>
            <p:nvPr/>
          </p:nvSpPr>
          <p:spPr>
            <a:xfrm>
              <a:off x="924893" y="612410"/>
              <a:ext cx="1079118" cy="252776"/>
            </a:xfrm>
            <a:prstGeom prst="roundRect">
              <a:avLst>
                <a:gd name="adj" fmla="val 1745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fi-FI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rPr>
                <a:t>AIKATAULUTUS</a:t>
              </a:r>
            </a:p>
          </p:txBody>
        </p:sp>
      </p:grpSp>
      <p:grpSp>
        <p:nvGrpSpPr>
          <p:cNvPr id="23" name="Ryhmä 22">
            <a:extLst>
              <a:ext uri="{FF2B5EF4-FFF2-40B4-BE49-F238E27FC236}">
                <a16:creationId xmlns:a16="http://schemas.microsoft.com/office/drawing/2014/main" id="{C5804AF5-4832-B73F-527E-8C026F503556}"/>
              </a:ext>
            </a:extLst>
          </p:cNvPr>
          <p:cNvGrpSpPr/>
          <p:nvPr/>
        </p:nvGrpSpPr>
        <p:grpSpPr>
          <a:xfrm flipH="1">
            <a:off x="767457" y="3828935"/>
            <a:ext cx="934545" cy="522117"/>
            <a:chOff x="4510522" y="4521020"/>
            <a:chExt cx="934545" cy="522117"/>
          </a:xfrm>
        </p:grpSpPr>
        <p:grpSp>
          <p:nvGrpSpPr>
            <p:cNvPr id="24" name="Ryhmä 23">
              <a:extLst>
                <a:ext uri="{FF2B5EF4-FFF2-40B4-BE49-F238E27FC236}">
                  <a16:creationId xmlns:a16="http://schemas.microsoft.com/office/drawing/2014/main" id="{FE798458-B585-DD33-5966-237A7B0F8E6E}"/>
                </a:ext>
              </a:extLst>
            </p:cNvPr>
            <p:cNvGrpSpPr/>
            <p:nvPr/>
          </p:nvGrpSpPr>
          <p:grpSpPr>
            <a:xfrm>
              <a:off x="4510522" y="4521020"/>
              <a:ext cx="934545" cy="522117"/>
              <a:chOff x="3654300" y="3001994"/>
              <a:chExt cx="934545" cy="522117"/>
            </a:xfrm>
          </p:grpSpPr>
          <p:sp>
            <p:nvSpPr>
              <p:cNvPr id="26" name="Ellipsi 25">
                <a:extLst>
                  <a:ext uri="{FF2B5EF4-FFF2-40B4-BE49-F238E27FC236}">
                    <a16:creationId xmlns:a16="http://schemas.microsoft.com/office/drawing/2014/main" id="{C9A9138D-1BEF-7F67-202C-F00C65BF93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897103" y="3001994"/>
                <a:ext cx="396000" cy="394648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i-FI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7" name="Text Placeholder 448">
                <a:extLst>
                  <a:ext uri="{FF2B5EF4-FFF2-40B4-BE49-F238E27FC236}">
                    <a16:creationId xmlns:a16="http://schemas.microsoft.com/office/drawing/2014/main" id="{0AE38016-08A5-54AD-6E40-CE2ECDA8A0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54300" y="3253399"/>
                <a:ext cx="934545" cy="270712"/>
              </a:xfrm>
              <a:prstGeom prst="roundRect">
                <a:avLst>
                  <a:gd name="adj" fmla="val 17457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31115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fi-FI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VERKOSTO</a:t>
                </a:r>
              </a:p>
            </p:txBody>
          </p:sp>
        </p:grpSp>
        <p:pic>
          <p:nvPicPr>
            <p:cNvPr id="25" name="Kuva 24" descr="Asiakaspalaute tasaisella täytöllä">
              <a:extLst>
                <a:ext uri="{FF2B5EF4-FFF2-40B4-BE49-F238E27FC236}">
                  <a16:creationId xmlns:a16="http://schemas.microsoft.com/office/drawing/2014/main" id="{928C24EC-4B14-F670-4DC3-4A2A57C11CB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4818684" y="4523717"/>
              <a:ext cx="264271" cy="264271"/>
            </a:xfrm>
            <a:prstGeom prst="rect">
              <a:avLst/>
            </a:prstGeom>
          </p:spPr>
        </p:pic>
      </p:grpSp>
      <p:grpSp>
        <p:nvGrpSpPr>
          <p:cNvPr id="28" name="Ryhmä 27">
            <a:extLst>
              <a:ext uri="{FF2B5EF4-FFF2-40B4-BE49-F238E27FC236}">
                <a16:creationId xmlns:a16="http://schemas.microsoft.com/office/drawing/2014/main" id="{A2459108-9136-7914-DD4F-277281DA9A46}"/>
              </a:ext>
            </a:extLst>
          </p:cNvPr>
          <p:cNvGrpSpPr/>
          <p:nvPr/>
        </p:nvGrpSpPr>
        <p:grpSpPr>
          <a:xfrm>
            <a:off x="5487367" y="1205349"/>
            <a:ext cx="1744999" cy="385379"/>
            <a:chOff x="881163" y="582821"/>
            <a:chExt cx="1363299" cy="330835"/>
          </a:xfrm>
          <a:solidFill>
            <a:srgbClr val="FDC717"/>
          </a:solidFill>
        </p:grpSpPr>
        <p:sp>
          <p:nvSpPr>
            <p:cNvPr id="29" name="Suorakulmio: Pyöristetyt kulmat 28">
              <a:extLst>
                <a:ext uri="{FF2B5EF4-FFF2-40B4-BE49-F238E27FC236}">
                  <a16:creationId xmlns:a16="http://schemas.microsoft.com/office/drawing/2014/main" id="{8C17A9FE-1BAA-7FD8-C328-A3FBD626DCD9}"/>
                </a:ext>
              </a:extLst>
            </p:cNvPr>
            <p:cNvSpPr/>
            <p:nvPr/>
          </p:nvSpPr>
          <p:spPr>
            <a:xfrm>
              <a:off x="881163" y="582821"/>
              <a:ext cx="1363299" cy="33083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30" name="Text Placeholder 448">
              <a:extLst>
                <a:ext uri="{FF2B5EF4-FFF2-40B4-BE49-F238E27FC236}">
                  <a16:creationId xmlns:a16="http://schemas.microsoft.com/office/drawing/2014/main" id="{71D2977D-915E-1C50-399C-A06191233870}"/>
                </a:ext>
              </a:extLst>
            </p:cNvPr>
            <p:cNvSpPr txBox="1">
              <a:spLocks/>
            </p:cNvSpPr>
            <p:nvPr/>
          </p:nvSpPr>
          <p:spPr>
            <a:xfrm>
              <a:off x="924893" y="612410"/>
              <a:ext cx="1275840" cy="271861"/>
            </a:xfrm>
            <a:prstGeom prst="roundRect">
              <a:avLst>
                <a:gd name="adj" fmla="val 1745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fi-FI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rPr>
                <a:t>SUUNNITTELU</a:t>
              </a:r>
            </a:p>
          </p:txBody>
        </p:sp>
      </p:grpSp>
      <p:grpSp>
        <p:nvGrpSpPr>
          <p:cNvPr id="31" name="Ryhmä 30">
            <a:extLst>
              <a:ext uri="{FF2B5EF4-FFF2-40B4-BE49-F238E27FC236}">
                <a16:creationId xmlns:a16="http://schemas.microsoft.com/office/drawing/2014/main" id="{9100D4C5-6640-C37F-5FC6-9EC798E851C5}"/>
              </a:ext>
            </a:extLst>
          </p:cNvPr>
          <p:cNvGrpSpPr/>
          <p:nvPr/>
        </p:nvGrpSpPr>
        <p:grpSpPr>
          <a:xfrm>
            <a:off x="8694605" y="1576795"/>
            <a:ext cx="1603935" cy="413420"/>
            <a:chOff x="849454" y="574714"/>
            <a:chExt cx="1253091" cy="354907"/>
          </a:xfrm>
          <a:solidFill>
            <a:srgbClr val="FDC717"/>
          </a:solidFill>
        </p:grpSpPr>
        <p:sp>
          <p:nvSpPr>
            <p:cNvPr id="32" name="Suorakulmio: Pyöristetyt kulmat 31">
              <a:extLst>
                <a:ext uri="{FF2B5EF4-FFF2-40B4-BE49-F238E27FC236}">
                  <a16:creationId xmlns:a16="http://schemas.microsoft.com/office/drawing/2014/main" id="{AAEE2182-9B72-3904-48FA-AF1B05CF2A35}"/>
                </a:ext>
              </a:extLst>
            </p:cNvPr>
            <p:cNvSpPr/>
            <p:nvPr/>
          </p:nvSpPr>
          <p:spPr>
            <a:xfrm>
              <a:off x="849454" y="574714"/>
              <a:ext cx="1253091" cy="354907"/>
            </a:xfrm>
            <a:prstGeom prst="roundRect">
              <a:avLst/>
            </a:prstGeom>
            <a:solidFill>
              <a:srgbClr val="FAE27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33" name="Text Placeholder 448">
              <a:extLst>
                <a:ext uri="{FF2B5EF4-FFF2-40B4-BE49-F238E27FC236}">
                  <a16:creationId xmlns:a16="http://schemas.microsoft.com/office/drawing/2014/main" id="{E050284A-E4CF-0AB2-B276-144E08D0A3E9}"/>
                </a:ext>
              </a:extLst>
            </p:cNvPr>
            <p:cNvSpPr txBox="1">
              <a:spLocks/>
            </p:cNvSpPr>
            <p:nvPr/>
          </p:nvSpPr>
          <p:spPr>
            <a:xfrm>
              <a:off x="891083" y="613378"/>
              <a:ext cx="1176699" cy="271861"/>
            </a:xfrm>
            <a:prstGeom prst="roundRect">
              <a:avLst>
                <a:gd name="adj" fmla="val 1745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fi-FI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rPr>
                <a:t>TOTEUTUS</a:t>
              </a:r>
            </a:p>
          </p:txBody>
        </p:sp>
      </p:grpSp>
      <p:sp>
        <p:nvSpPr>
          <p:cNvPr id="37" name="Tekstiruutu 36">
            <a:extLst>
              <a:ext uri="{FF2B5EF4-FFF2-40B4-BE49-F238E27FC236}">
                <a16:creationId xmlns:a16="http://schemas.microsoft.com/office/drawing/2014/main" id="{5AF49AD6-3B18-BBE0-60AC-F7487109F77F}"/>
              </a:ext>
            </a:extLst>
          </p:cNvPr>
          <p:cNvSpPr txBox="1"/>
          <p:nvPr/>
        </p:nvSpPr>
        <p:spPr>
          <a:xfrm flipH="1">
            <a:off x="269676" y="4429302"/>
            <a:ext cx="2591001" cy="135421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Asumispalvelujen ohjaaja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Kp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Opinto-ohjaajat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Opiskeluhuolto</a:t>
            </a:r>
            <a:endParaRPr kumimoji="0" lang="fi-FI" sz="11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Tahoma"/>
              <a:cs typeface="Tahoma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Nuorisotyön edustajat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Ehkäisevän päihdetyön koordinaattori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Asuntolan opiskelijat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Vierailevat verkostotoimijat​</a:t>
            </a:r>
          </a:p>
        </p:txBody>
      </p:sp>
      <p:sp>
        <p:nvSpPr>
          <p:cNvPr id="39" name="Suorakulmio 38">
            <a:extLst>
              <a:ext uri="{FF2B5EF4-FFF2-40B4-BE49-F238E27FC236}">
                <a16:creationId xmlns:a16="http://schemas.microsoft.com/office/drawing/2014/main" id="{4E9DA1B3-CDDB-7497-627B-C097F854DE1E}"/>
              </a:ext>
            </a:extLst>
          </p:cNvPr>
          <p:cNvSpPr/>
          <p:nvPr/>
        </p:nvSpPr>
        <p:spPr>
          <a:xfrm>
            <a:off x="5116430" y="1684719"/>
            <a:ext cx="2571188" cy="2893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Järjestä n. 30 min. pituinen suunnittelupalaveri n. 2 vko ennen foorumia​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Sovi verkoston kanssa järjestelyt ja vastuut​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Houkuttele asuntolassa majoittuvat mukaan suunnitteluun​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Tiedota opiskelijoille mainoksilla ja Wilmassa​</a:t>
            </a:r>
          </a:p>
        </p:txBody>
      </p:sp>
      <p:sp>
        <p:nvSpPr>
          <p:cNvPr id="40" name="Suorakulmio 39">
            <a:extLst>
              <a:ext uri="{FF2B5EF4-FFF2-40B4-BE49-F238E27FC236}">
                <a16:creationId xmlns:a16="http://schemas.microsoft.com/office/drawing/2014/main" id="{60A9CA25-0221-6AB7-B10F-B43DC2E09122}"/>
              </a:ext>
            </a:extLst>
          </p:cNvPr>
          <p:cNvSpPr/>
          <p:nvPr/>
        </p:nvSpPr>
        <p:spPr>
          <a:xfrm>
            <a:off x="7910126" y="2030134"/>
            <a:ext cx="3294246" cy="16004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Järjestä foorumi vähintään 1 krt/kk, klo 16-18 (</a:t>
            </a:r>
            <a:r>
              <a:rPr kumimoji="0" lang="fi-FI" sz="1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yto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vs. ammatilliset jakso)​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Tarjoile iltapalaa ja laadukasta ohjelmaa​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Toteuta yhdessä verkoston kanssa​</a:t>
            </a:r>
          </a:p>
        </p:txBody>
      </p:sp>
      <p:sp>
        <p:nvSpPr>
          <p:cNvPr id="54" name="Tekstiruutu 172">
            <a:extLst>
              <a:ext uri="{FF2B5EF4-FFF2-40B4-BE49-F238E27FC236}">
                <a16:creationId xmlns:a16="http://schemas.microsoft.com/office/drawing/2014/main" id="{7FB8074C-729A-9C6A-CBA7-DCF8552AB29A}"/>
              </a:ext>
            </a:extLst>
          </p:cNvPr>
          <p:cNvSpPr txBox="1">
            <a:spLocks/>
          </p:cNvSpPr>
          <p:nvPr/>
        </p:nvSpPr>
        <p:spPr>
          <a:xfrm>
            <a:off x="2114127" y="506917"/>
            <a:ext cx="8200697" cy="276999"/>
          </a:xfrm>
          <a:prstGeom prst="rect">
            <a:avLst/>
          </a:prstGeom>
          <a:noFill/>
        </p:spPr>
        <p:txBody>
          <a:bodyPr vert="horz" wrap="square" lIns="0" tIns="0" rIns="0" bIns="0" rtlCol="0" anchor="b" anchorCtr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Koulutuksen järjestäjän asuntolafoorumi- toteutusmalli​</a:t>
            </a:r>
          </a:p>
        </p:txBody>
      </p:sp>
      <p:grpSp>
        <p:nvGrpSpPr>
          <p:cNvPr id="2" name="Ryhmä 1">
            <a:extLst>
              <a:ext uri="{FF2B5EF4-FFF2-40B4-BE49-F238E27FC236}">
                <a16:creationId xmlns:a16="http://schemas.microsoft.com/office/drawing/2014/main" id="{4906A146-1532-7F11-9A1A-C9BF7C419317}"/>
              </a:ext>
            </a:extLst>
          </p:cNvPr>
          <p:cNvGrpSpPr/>
          <p:nvPr/>
        </p:nvGrpSpPr>
        <p:grpSpPr>
          <a:xfrm>
            <a:off x="441616" y="2252668"/>
            <a:ext cx="1525472" cy="897161"/>
            <a:chOff x="4724848" y="863363"/>
            <a:chExt cx="1525472" cy="897161"/>
          </a:xfrm>
        </p:grpSpPr>
        <p:grpSp>
          <p:nvGrpSpPr>
            <p:cNvPr id="3" name="Ryhmä 2">
              <a:extLst>
                <a:ext uri="{FF2B5EF4-FFF2-40B4-BE49-F238E27FC236}">
                  <a16:creationId xmlns:a16="http://schemas.microsoft.com/office/drawing/2014/main" id="{41DB4C67-5E4C-8D42-6AD6-E88C17501885}"/>
                </a:ext>
              </a:extLst>
            </p:cNvPr>
            <p:cNvGrpSpPr/>
            <p:nvPr/>
          </p:nvGrpSpPr>
          <p:grpSpPr>
            <a:xfrm>
              <a:off x="4724848" y="908023"/>
              <a:ext cx="1525472" cy="852501"/>
              <a:chOff x="3287443" y="4242198"/>
              <a:chExt cx="1525472" cy="852501"/>
            </a:xfrm>
          </p:grpSpPr>
          <p:grpSp>
            <p:nvGrpSpPr>
              <p:cNvPr id="5" name="Ryhmä 4">
                <a:extLst>
                  <a:ext uri="{FF2B5EF4-FFF2-40B4-BE49-F238E27FC236}">
                    <a16:creationId xmlns:a16="http://schemas.microsoft.com/office/drawing/2014/main" id="{951E7045-6DD1-E5E9-3432-390BB708BD81}"/>
                  </a:ext>
                </a:extLst>
              </p:cNvPr>
              <p:cNvGrpSpPr/>
              <p:nvPr/>
            </p:nvGrpSpPr>
            <p:grpSpPr>
              <a:xfrm>
                <a:off x="3287443" y="4242198"/>
                <a:ext cx="1525472" cy="852501"/>
                <a:chOff x="5051832" y="3563110"/>
                <a:chExt cx="1983722" cy="1041360"/>
              </a:xfrm>
              <a:solidFill>
                <a:srgbClr val="FDC717"/>
              </a:solidFill>
            </p:grpSpPr>
            <p:sp>
              <p:nvSpPr>
                <p:cNvPr id="9" name="Ellipsi 8">
                  <a:extLst>
                    <a:ext uri="{FF2B5EF4-FFF2-40B4-BE49-F238E27FC236}">
                      <a16:creationId xmlns:a16="http://schemas.microsoft.com/office/drawing/2014/main" id="{2B04C9C2-4F3C-0E7E-69E0-2DCE8283E8B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5768864" y="3563110"/>
                  <a:ext cx="613552" cy="613552"/>
                </a:xfrm>
                <a:prstGeom prst="ellips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i-FI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endParaRPr>
                </a:p>
              </p:txBody>
            </p:sp>
            <p:grpSp>
              <p:nvGrpSpPr>
                <p:cNvPr id="15" name="Ryhmä 14">
                  <a:extLst>
                    <a:ext uri="{FF2B5EF4-FFF2-40B4-BE49-F238E27FC236}">
                      <a16:creationId xmlns:a16="http://schemas.microsoft.com/office/drawing/2014/main" id="{0C788F10-8821-7210-264A-D6CB51D68DA7}"/>
                    </a:ext>
                  </a:extLst>
                </p:cNvPr>
                <p:cNvGrpSpPr/>
                <p:nvPr/>
              </p:nvGrpSpPr>
              <p:grpSpPr>
                <a:xfrm>
                  <a:off x="5051832" y="3990919"/>
                  <a:ext cx="1983722" cy="613551"/>
                  <a:chOff x="899844" y="583519"/>
                  <a:chExt cx="1191792" cy="431188"/>
                </a:xfrm>
                <a:grpFill/>
              </p:grpSpPr>
              <p:sp>
                <p:nvSpPr>
                  <p:cNvPr id="16" name="Suorakulmio: Pyöristetyt kulmat 15">
                    <a:extLst>
                      <a:ext uri="{FF2B5EF4-FFF2-40B4-BE49-F238E27FC236}">
                        <a16:creationId xmlns:a16="http://schemas.microsoft.com/office/drawing/2014/main" id="{7337A37D-36E5-3948-90E0-6CE28142228F}"/>
                      </a:ext>
                    </a:extLst>
                  </p:cNvPr>
                  <p:cNvSpPr/>
                  <p:nvPr/>
                </p:nvSpPr>
                <p:spPr>
                  <a:xfrm>
                    <a:off x="899844" y="583519"/>
                    <a:ext cx="1191792" cy="431188"/>
                  </a:xfrm>
                  <a:prstGeom prst="roundRect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i-FI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Tahom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Text Placeholder 448">
                    <a:extLst>
                      <a:ext uri="{FF2B5EF4-FFF2-40B4-BE49-F238E27FC236}">
                        <a16:creationId xmlns:a16="http://schemas.microsoft.com/office/drawing/2014/main" id="{5B76CA0C-9D3B-2296-D57C-4C7E16A58D6F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991289" y="615204"/>
                    <a:ext cx="1006444" cy="336911"/>
                  </a:xfrm>
                  <a:prstGeom prst="roundRect">
                    <a:avLst>
                      <a:gd name="adj" fmla="val 17457"/>
                    </a:avLst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</a:ln>
                </p:spPr>
                <p:txBody>
                  <a:bodyPr>
                    <a:normAutofit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spcAft>
                        <a:spcPts val="0"/>
                      </a:spcAft>
                      <a:buClrTx/>
                      <a:buSzTx/>
                      <a:buFont typeface="Arial" panose="020B0604020202020204" pitchFamily="34" charset="0"/>
                      <a:buNone/>
                      <a:tabLst/>
                      <a:defRPr/>
                    </a:pPr>
                    <a:endParaRPr kumimoji="0" lang="fi-FI" sz="15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ahoma"/>
                      <a:ea typeface="+mn-ea"/>
                      <a:cs typeface="+mn-cs"/>
                    </a:endParaRPr>
                  </a:p>
                </p:txBody>
              </p:sp>
            </p:grpSp>
          </p:grpSp>
          <p:sp>
            <p:nvSpPr>
              <p:cNvPr id="6" name="Tekstiruutu 5">
                <a:extLst>
                  <a:ext uri="{FF2B5EF4-FFF2-40B4-BE49-F238E27FC236}">
                    <a16:creationId xmlns:a16="http://schemas.microsoft.com/office/drawing/2014/main" id="{14640BF5-0B88-0475-6DA9-3D10B2DFF5F0}"/>
                  </a:ext>
                </a:extLst>
              </p:cNvPr>
              <p:cNvSpPr txBox="1"/>
              <p:nvPr/>
            </p:nvSpPr>
            <p:spPr>
              <a:xfrm>
                <a:off x="3291025" y="4707208"/>
                <a:ext cx="1521889" cy="2161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rm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i-FI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OPPILAITOS</a:t>
                </a:r>
              </a:p>
            </p:txBody>
          </p:sp>
        </p:grpSp>
        <p:pic>
          <p:nvPicPr>
            <p:cNvPr id="4" name="Kuva 3" descr="Koulurakennus tasaisella täytöllä">
              <a:extLst>
                <a:ext uri="{FF2B5EF4-FFF2-40B4-BE49-F238E27FC236}">
                  <a16:creationId xmlns:a16="http://schemas.microsoft.com/office/drawing/2014/main" id="{29086CE3-E227-C1AF-3A19-2B74DD303C39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13503" y="863363"/>
              <a:ext cx="419682" cy="4479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542341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ema">
  <a:themeElements>
    <a:clrScheme name="TEM 1 cyan 2 vihreä">
      <a:dk1>
        <a:srgbClr val="000000"/>
      </a:dk1>
      <a:lt1>
        <a:srgbClr val="FFFFFF"/>
      </a:lt1>
      <a:dk2>
        <a:srgbClr val="595959"/>
      </a:dk2>
      <a:lt2>
        <a:srgbClr val="E7E6E6"/>
      </a:lt2>
      <a:accent1>
        <a:srgbClr val="31E1E9"/>
      </a:accent1>
      <a:accent2>
        <a:srgbClr val="D1E371"/>
      </a:accent2>
      <a:accent3>
        <a:srgbClr val="767171"/>
      </a:accent3>
      <a:accent4>
        <a:srgbClr val="BFBFBF"/>
      </a:accent4>
      <a:accent5>
        <a:srgbClr val="98F0F4"/>
      </a:accent5>
      <a:accent6>
        <a:srgbClr val="E8F1B8"/>
      </a:accent6>
      <a:hlink>
        <a:srgbClr val="0563C1"/>
      </a:hlink>
      <a:folHlink>
        <a:srgbClr val="954F72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FI_EU-rahastot_TEM_v2_ilman-nimea" id="{FB095DCC-B6C0-2B42-BE2D-3FFF843E0C15}" vid="{859FDE7F-0849-1F4C-9CF8-D04232CCC01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110</Words>
  <Application>Microsoft Office PowerPoint</Application>
  <PresentationFormat>Laajakuva</PresentationFormat>
  <Paragraphs>29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Courier New</vt:lpstr>
      <vt:lpstr>System Font Regular</vt:lpstr>
      <vt:lpstr>Tahoma</vt:lpstr>
      <vt:lpstr>1_Office-teema</vt:lpstr>
      <vt:lpstr>PowerPoint-esitys</vt:lpstr>
    </vt:vector>
  </TitlesOfParts>
  <Company>Savon koulutuskuntayhtyma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Pulkkinen Nina</dc:creator>
  <cp:lastModifiedBy>Pulkkinen Nina</cp:lastModifiedBy>
  <cp:revision>1</cp:revision>
  <dcterms:created xsi:type="dcterms:W3CDTF">2026-05-29T08:57:40Z</dcterms:created>
  <dcterms:modified xsi:type="dcterms:W3CDTF">2026-05-29T08:59:56Z</dcterms:modified>
</cp:coreProperties>
</file>