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147472066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3196" autoAdjust="0"/>
  </p:normalViewPr>
  <p:slideViewPr>
    <p:cSldViewPr snapToGrid="0">
      <p:cViewPr varScale="1">
        <p:scale>
          <a:sx n="70" d="100"/>
          <a:sy n="70" d="100"/>
        </p:scale>
        <p:origin x="21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mari Backman" userId="500364fb-7127-4355-9e82-ad1e009ed939" providerId="ADAL" clId="{140980B0-4F45-4701-A0A8-34CE35E82CF0}"/>
    <pc:docChg chg="modSld">
      <pc:chgData name="Annemari Backman" userId="500364fb-7127-4355-9e82-ad1e009ed939" providerId="ADAL" clId="{140980B0-4F45-4701-A0A8-34CE35E82CF0}" dt="2026-04-23T04:43:38.347" v="24" actId="20577"/>
      <pc:docMkLst>
        <pc:docMk/>
      </pc:docMkLst>
      <pc:sldChg chg="modSp mod modNotesTx">
        <pc:chgData name="Annemari Backman" userId="500364fb-7127-4355-9e82-ad1e009ed939" providerId="ADAL" clId="{140980B0-4F45-4701-A0A8-34CE35E82CF0}" dt="2026-04-23T04:43:38.347" v="24" actId="20577"/>
        <pc:sldMkLst>
          <pc:docMk/>
          <pc:sldMk cId="767963283" sldId="2147472066"/>
        </pc:sldMkLst>
        <pc:spChg chg="mod">
          <ac:chgData name="Annemari Backman" userId="500364fb-7127-4355-9e82-ad1e009ed939" providerId="ADAL" clId="{140980B0-4F45-4701-A0A8-34CE35E82CF0}" dt="2026-04-20T04:26:16.029" v="3" actId="1076"/>
          <ac:spMkLst>
            <pc:docMk/>
            <pc:sldMk cId="767963283" sldId="2147472066"/>
            <ac:spMk id="6" creationId="{F63BEE44-CD89-29AA-1A6A-7C169E72FF9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8F231-D224-4D32-BA0A-2C9B82154615}" type="datetimeFigureOut">
              <a:t>23.4.2026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7B607-96ED-4982-98A8-5708FBE3F76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0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+mn-lt"/>
              </a:rPr>
              <a:t>Voimaa</a:t>
            </a:r>
            <a:r>
              <a:rPr lang="en-US" dirty="0">
                <a:cs typeface="+mn-lt"/>
              </a:rPr>
              <a:t> </a:t>
            </a:r>
            <a:r>
              <a:rPr lang="en-US" dirty="0" err="1">
                <a:cs typeface="+mn-lt"/>
              </a:rPr>
              <a:t>vanhemmuudesta</a:t>
            </a:r>
            <a:r>
              <a:rPr lang="en-US" dirty="0">
                <a:cs typeface="+mn-lt"/>
              </a:rPr>
              <a:t> on THL ja OPH </a:t>
            </a:r>
            <a:r>
              <a:rPr lang="en-US" dirty="0" err="1">
                <a:cs typeface="+mn-lt"/>
              </a:rPr>
              <a:t>työparina</a:t>
            </a:r>
            <a:r>
              <a:rPr lang="en-US" dirty="0">
                <a:cs typeface="+mn-lt"/>
              </a:rPr>
              <a:t> </a:t>
            </a:r>
            <a:r>
              <a:rPr lang="en-US" dirty="0" err="1">
                <a:cs typeface="+mn-lt"/>
              </a:rPr>
              <a:t>toteuttama</a:t>
            </a:r>
            <a:r>
              <a:rPr lang="en-US" dirty="0">
                <a:cs typeface="+mn-lt"/>
              </a:rPr>
              <a:t> </a:t>
            </a:r>
            <a:r>
              <a:rPr lang="en-US" dirty="0" err="1">
                <a:cs typeface="+mn-lt"/>
              </a:rPr>
              <a:t>hanke</a:t>
            </a:r>
            <a:r>
              <a:rPr lang="en-US" dirty="0">
                <a:cs typeface="+mn-lt"/>
              </a:rPr>
              <a:t> 2026-2027. Hanke on </a:t>
            </a:r>
            <a:r>
              <a:rPr lang="en-US" dirty="0" err="1">
                <a:cs typeface="+mn-lt"/>
              </a:rPr>
              <a:t>EU:n</a:t>
            </a:r>
            <a:r>
              <a:rPr lang="en-US" dirty="0">
                <a:cs typeface="+mn-lt"/>
              </a:rPr>
              <a:t> </a:t>
            </a:r>
            <a:r>
              <a:rPr lang="en-US" dirty="0" err="1">
                <a:cs typeface="+mn-lt"/>
              </a:rPr>
              <a:t>osarahoittama</a:t>
            </a:r>
            <a:r>
              <a:rPr lang="en-US" dirty="0">
                <a:cs typeface="+mn-lt"/>
              </a:rPr>
              <a:t>.</a:t>
            </a:r>
          </a:p>
          <a:p>
            <a:endParaRPr lang="en-US" dirty="0">
              <a:cs typeface="+mn-lt"/>
            </a:endParaRPr>
          </a:p>
          <a:p>
            <a:r>
              <a:rPr lang="en-US" dirty="0" err="1">
                <a:solidFill>
                  <a:srgbClr val="1E1E1E"/>
                </a:solidFill>
              </a:rPr>
              <a:t>Tavoitteena</a:t>
            </a:r>
            <a:r>
              <a:rPr lang="en-US" dirty="0">
                <a:solidFill>
                  <a:srgbClr val="1E1E1E"/>
                </a:solidFill>
              </a:rPr>
              <a:t> </a:t>
            </a:r>
            <a:r>
              <a:rPr lang="en-US" dirty="0" err="1">
                <a:solidFill>
                  <a:srgbClr val="1E1E1E"/>
                </a:solidFill>
              </a:rPr>
              <a:t>riittävän</a:t>
            </a:r>
            <a:r>
              <a:rPr lang="en-US" dirty="0">
                <a:solidFill>
                  <a:srgbClr val="1E1E1E"/>
                </a:solidFill>
              </a:rPr>
              <a:t> </a:t>
            </a:r>
            <a:r>
              <a:rPr lang="en-US" dirty="0" err="1">
                <a:solidFill>
                  <a:srgbClr val="1E1E1E"/>
                </a:solidFill>
              </a:rPr>
              <a:t>vanhemmuuden</a:t>
            </a:r>
            <a:r>
              <a:rPr lang="en-US" dirty="0">
                <a:solidFill>
                  <a:srgbClr val="1E1E1E"/>
                </a:solidFill>
              </a:rPr>
              <a:t> </a:t>
            </a:r>
            <a:r>
              <a:rPr lang="en-US" dirty="0" err="1">
                <a:solidFill>
                  <a:srgbClr val="1E1E1E"/>
                </a:solidFill>
              </a:rPr>
              <a:t>yhteiskunta</a:t>
            </a:r>
            <a:r>
              <a:rPr lang="en-US" dirty="0">
                <a:solidFill>
                  <a:srgbClr val="1E1E1E"/>
                </a:solidFill>
              </a:rPr>
              <a:t>. H</a:t>
            </a:r>
            <a:r>
              <a:rPr lang="en-US" b="0" dirty="0">
                <a:solidFill>
                  <a:srgbClr val="1E1E1E"/>
                </a:solidFill>
              </a:rPr>
              <a:t>anke </a:t>
            </a:r>
            <a:r>
              <a:rPr lang="en-US" b="0" dirty="0" err="1">
                <a:solidFill>
                  <a:srgbClr val="1E1E1E"/>
                </a:solidFill>
              </a:rPr>
              <a:t>edistää</a:t>
            </a:r>
            <a:r>
              <a:rPr lang="en-US" b="0" dirty="0">
                <a:solidFill>
                  <a:srgbClr val="1E1E1E"/>
                </a:solidFill>
              </a:rPr>
              <a:t> </a:t>
            </a:r>
            <a:r>
              <a:rPr lang="en-US" b="0" dirty="0" err="1"/>
              <a:t>myönteistä</a:t>
            </a:r>
            <a:r>
              <a:rPr lang="en-US" b="0" dirty="0"/>
              <a:t> </a:t>
            </a:r>
            <a:r>
              <a:rPr lang="en-US" b="0" dirty="0" err="1"/>
              <a:t>vanhemmuuspuhetta</a:t>
            </a:r>
            <a:r>
              <a:rPr lang="en-US" b="0" dirty="0"/>
              <a:t> </a:t>
            </a:r>
            <a:r>
              <a:rPr lang="en-US" b="0" dirty="0" err="1"/>
              <a:t>yhteiskunnassa</a:t>
            </a:r>
            <a:r>
              <a:rPr lang="en-US" b="0" dirty="0"/>
              <a:t>, </a:t>
            </a:r>
            <a:r>
              <a:rPr lang="en-US" b="0" dirty="0" err="1"/>
              <a:t>yhteisöissä</a:t>
            </a:r>
            <a:r>
              <a:rPr lang="en-US" b="0" dirty="0"/>
              <a:t> ja </a:t>
            </a:r>
            <a:r>
              <a:rPr lang="en-US" b="0" dirty="0" err="1"/>
              <a:t>yksilötasolla</a:t>
            </a:r>
            <a:r>
              <a:rPr lang="en-US" b="0" dirty="0"/>
              <a:t> ja </a:t>
            </a:r>
            <a:r>
              <a:rPr lang="en-US" b="1" dirty="0" err="1"/>
              <a:t>kutsuu</a:t>
            </a:r>
            <a:r>
              <a:rPr lang="en-US" b="1" dirty="0"/>
              <a:t> </a:t>
            </a:r>
            <a:r>
              <a:rPr lang="en-US" b="1" dirty="0" err="1"/>
              <a:t>kaikki</a:t>
            </a:r>
            <a:r>
              <a:rPr lang="en-US" b="1" dirty="0"/>
              <a:t> </a:t>
            </a:r>
            <a:r>
              <a:rPr lang="en-US" b="1" dirty="0" err="1"/>
              <a:t>tähän</a:t>
            </a:r>
            <a:r>
              <a:rPr lang="en-US" b="1" dirty="0"/>
              <a:t> </a:t>
            </a:r>
            <a:r>
              <a:rPr lang="en-US" b="1" dirty="0" err="1"/>
              <a:t>kaikki</a:t>
            </a:r>
            <a:r>
              <a:rPr lang="en-US" b="1" dirty="0"/>
              <a:t> </a:t>
            </a:r>
            <a:r>
              <a:rPr lang="en-US" b="1" dirty="0" err="1"/>
              <a:t>mukaan</a:t>
            </a:r>
            <a:r>
              <a:rPr lang="en-US" b="1" dirty="0"/>
              <a:t>! </a:t>
            </a:r>
          </a:p>
          <a:p>
            <a:r>
              <a:rPr lang="en-US" b="0" dirty="0" err="1"/>
              <a:t>Keskeiset</a:t>
            </a:r>
            <a:r>
              <a:rPr lang="en-US" b="0" dirty="0"/>
              <a:t> </a:t>
            </a:r>
            <a:r>
              <a:rPr lang="en-US" b="0" dirty="0" err="1"/>
              <a:t>viestimme</a:t>
            </a:r>
            <a:r>
              <a:rPr lang="en-US" b="0" dirty="0"/>
              <a:t> </a:t>
            </a:r>
            <a:r>
              <a:rPr lang="en-US" b="0" dirty="0" err="1"/>
              <a:t>ovat</a:t>
            </a:r>
            <a:r>
              <a:rPr lang="en-US" b="0" dirty="0"/>
              <a:t>: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Yhteiskunnan</a:t>
            </a:r>
            <a:r>
              <a:rPr lang="en-US" dirty="0"/>
              <a:t> </a:t>
            </a:r>
            <a:r>
              <a:rPr lang="en-US" dirty="0" err="1"/>
              <a:t>tehtävä</a:t>
            </a:r>
            <a:r>
              <a:rPr lang="en-US" dirty="0"/>
              <a:t> on </a:t>
            </a:r>
            <a:r>
              <a:rPr lang="en-US" dirty="0" err="1"/>
              <a:t>asettua</a:t>
            </a:r>
            <a:r>
              <a:rPr lang="en-US" dirty="0"/>
              <a:t> </a:t>
            </a:r>
            <a:r>
              <a:rPr lang="en-US" dirty="0" err="1"/>
              <a:t>vanhempien</a:t>
            </a:r>
            <a:r>
              <a:rPr lang="en-US" dirty="0"/>
              <a:t> </a:t>
            </a:r>
            <a:r>
              <a:rPr lang="en-US" dirty="0" err="1"/>
              <a:t>tueksi</a:t>
            </a:r>
            <a:r>
              <a:rPr lang="en-US" dirty="0"/>
              <a:t> </a:t>
            </a:r>
            <a:r>
              <a:rPr lang="en-US" dirty="0" err="1"/>
              <a:t>koko</a:t>
            </a:r>
            <a:r>
              <a:rPr lang="en-US" dirty="0"/>
              <a:t> </a:t>
            </a:r>
            <a:r>
              <a:rPr lang="en-US" dirty="0" err="1"/>
              <a:t>lapsuuden</a:t>
            </a:r>
            <a:r>
              <a:rPr lang="en-US" dirty="0"/>
              <a:t> ja </a:t>
            </a:r>
            <a:r>
              <a:rPr lang="en-US" dirty="0" err="1"/>
              <a:t>nuoruuden</a:t>
            </a:r>
            <a:r>
              <a:rPr lang="en-US" dirty="0"/>
              <a:t> </a:t>
            </a:r>
            <a:r>
              <a:rPr lang="en-US" dirty="0" err="1"/>
              <a:t>ajan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Tuen </a:t>
            </a:r>
            <a:r>
              <a:rPr lang="en-US" dirty="0" err="1"/>
              <a:t>tulee</a:t>
            </a:r>
            <a:r>
              <a:rPr lang="en-US" dirty="0"/>
              <a:t> olla </a:t>
            </a:r>
            <a:r>
              <a:rPr lang="en-US" dirty="0" err="1"/>
              <a:t>kaikkien</a:t>
            </a:r>
            <a:r>
              <a:rPr lang="en-US" dirty="0"/>
              <a:t> </a:t>
            </a:r>
            <a:r>
              <a:rPr lang="en-US" dirty="0" err="1"/>
              <a:t>helposti</a:t>
            </a:r>
            <a:r>
              <a:rPr lang="en-US" dirty="0"/>
              <a:t> </a:t>
            </a:r>
            <a:r>
              <a:rPr lang="en-US" dirty="0" err="1"/>
              <a:t>saatavilla</a:t>
            </a:r>
            <a:r>
              <a:rPr lang="en-US" dirty="0"/>
              <a:t> 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Riittävä</a:t>
            </a:r>
            <a:r>
              <a:rPr lang="en-US" dirty="0"/>
              <a:t> </a:t>
            </a:r>
            <a:r>
              <a:rPr lang="en-US" dirty="0" err="1"/>
              <a:t>vanhemmuus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ole </a:t>
            </a:r>
            <a:r>
              <a:rPr lang="en-US" dirty="0" err="1"/>
              <a:t>täydellisyyttä</a:t>
            </a:r>
            <a:r>
              <a:rPr lang="en-US" dirty="0"/>
              <a:t> </a:t>
            </a:r>
            <a:r>
              <a:rPr lang="en-US" dirty="0" err="1"/>
              <a:t>vaan</a:t>
            </a:r>
            <a:r>
              <a:rPr lang="en-US" dirty="0"/>
              <a:t> </a:t>
            </a:r>
            <a:r>
              <a:rPr lang="en-US" dirty="0" err="1"/>
              <a:t>välittämistä</a:t>
            </a:r>
            <a:r>
              <a:rPr lang="en-US" dirty="0"/>
              <a:t> ja </a:t>
            </a:r>
            <a:r>
              <a:rPr lang="en-US" dirty="0" err="1"/>
              <a:t>kasvua</a:t>
            </a:r>
            <a:r>
              <a:rPr lang="en-US" dirty="0"/>
              <a:t> </a:t>
            </a:r>
            <a:r>
              <a:rPr lang="en-US" dirty="0" err="1"/>
              <a:t>yhdessä</a:t>
            </a:r>
            <a:r>
              <a:rPr lang="en-US" dirty="0"/>
              <a:t> </a:t>
            </a:r>
            <a:r>
              <a:rPr lang="en-US" dirty="0" err="1"/>
              <a:t>lapsen</a:t>
            </a:r>
            <a:r>
              <a:rPr lang="en-US" dirty="0"/>
              <a:t> </a:t>
            </a:r>
            <a:r>
              <a:rPr lang="en-US" dirty="0" err="1"/>
              <a:t>kanssa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Kannustamme</a:t>
            </a:r>
            <a:r>
              <a:rPr lang="en-US" dirty="0"/>
              <a:t> </a:t>
            </a:r>
            <a:r>
              <a:rPr lang="en-US" dirty="0" err="1"/>
              <a:t>vanhempia</a:t>
            </a:r>
            <a:r>
              <a:rPr lang="en-US" dirty="0"/>
              <a:t> </a:t>
            </a:r>
            <a:r>
              <a:rPr lang="en-US" dirty="0" err="1"/>
              <a:t>tukemaan</a:t>
            </a:r>
            <a:r>
              <a:rPr lang="en-US" dirty="0"/>
              <a:t> </a:t>
            </a:r>
            <a:r>
              <a:rPr lang="en-US" dirty="0" err="1"/>
              <a:t>toisiaan</a:t>
            </a:r>
            <a:r>
              <a:rPr lang="en-US" dirty="0"/>
              <a:t>: </a:t>
            </a:r>
            <a:r>
              <a:rPr lang="en-US" dirty="0" err="1"/>
              <a:t>siirrymme</a:t>
            </a:r>
            <a:r>
              <a:rPr lang="en-US" dirty="0"/>
              <a:t> </a:t>
            </a:r>
            <a:r>
              <a:rPr lang="en-US" dirty="0" err="1"/>
              <a:t>minä-ajattelusta</a:t>
            </a:r>
            <a:r>
              <a:rPr lang="en-US" dirty="0"/>
              <a:t> me-</a:t>
            </a:r>
            <a:r>
              <a:rPr lang="en-US" dirty="0" err="1"/>
              <a:t>ajatteluun</a:t>
            </a:r>
            <a:r>
              <a:rPr lang="en-US" dirty="0"/>
              <a:t>, </a:t>
            </a:r>
            <a:r>
              <a:rPr lang="en-US" dirty="0" err="1"/>
              <a:t>jossa</a:t>
            </a:r>
            <a:r>
              <a:rPr lang="en-US" dirty="0"/>
              <a:t> </a:t>
            </a:r>
            <a:r>
              <a:rPr lang="en-US" dirty="0" err="1"/>
              <a:t>yhteisö</a:t>
            </a:r>
            <a:r>
              <a:rPr lang="en-US" dirty="0"/>
              <a:t> </a:t>
            </a:r>
            <a:r>
              <a:rPr lang="en-US" dirty="0" err="1"/>
              <a:t>kannattelee</a:t>
            </a:r>
            <a:r>
              <a:rPr lang="en-US" dirty="0"/>
              <a:t> </a:t>
            </a:r>
            <a:r>
              <a:rPr lang="en-US" dirty="0" err="1"/>
              <a:t>yksilöä</a:t>
            </a:r>
            <a:r>
              <a:rPr lang="en-US" dirty="0"/>
              <a:t> ja </a:t>
            </a:r>
            <a:r>
              <a:rPr lang="en-US" dirty="0" err="1"/>
              <a:t>lapset</a:t>
            </a:r>
            <a:r>
              <a:rPr lang="en-US" dirty="0"/>
              <a:t> </a:t>
            </a:r>
            <a:r>
              <a:rPr lang="en-US" dirty="0" err="1"/>
              <a:t>voivat</a:t>
            </a:r>
            <a:r>
              <a:rPr lang="en-US" dirty="0"/>
              <a:t> </a:t>
            </a:r>
            <a:r>
              <a:rPr lang="en-US" dirty="0" err="1"/>
              <a:t>paremmin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endParaRPr lang="en-US" dirty="0"/>
          </a:p>
          <a:p>
            <a:r>
              <a:rPr lang="en-US" b="1" dirty="0" err="1">
                <a:cs typeface="+mn-lt"/>
              </a:rPr>
              <a:t>Hankkeen</a:t>
            </a:r>
            <a:r>
              <a:rPr lang="en-US" b="1" dirty="0">
                <a:cs typeface="+mn-lt"/>
              </a:rPr>
              <a:t> </a:t>
            </a:r>
            <a:r>
              <a:rPr lang="en-US" b="1" dirty="0" err="1">
                <a:cs typeface="+mn-lt"/>
              </a:rPr>
              <a:t>tuloksena</a:t>
            </a:r>
            <a:r>
              <a:rPr lang="en-US" b="1" dirty="0">
                <a:cs typeface="+mn-lt"/>
              </a:rPr>
              <a:t> </a:t>
            </a:r>
            <a:r>
              <a:rPr lang="en-US" b="1" dirty="0" err="1">
                <a:cs typeface="+mn-lt"/>
              </a:rPr>
              <a:t>syntyy</a:t>
            </a:r>
            <a:r>
              <a:rPr lang="en-US" b="1" dirty="0">
                <a:cs typeface="+mn-lt"/>
              </a:rPr>
              <a:t> </a:t>
            </a:r>
            <a:r>
              <a:rPr lang="en-US" dirty="0" err="1">
                <a:cs typeface="+mn-lt"/>
              </a:rPr>
              <a:t>riittävän</a:t>
            </a:r>
            <a:r>
              <a:rPr lang="en-US" dirty="0">
                <a:cs typeface="+mn-lt"/>
              </a:rPr>
              <a:t> </a:t>
            </a:r>
            <a:r>
              <a:rPr lang="en-US" dirty="0" err="1">
                <a:cs typeface="+mn-lt"/>
              </a:rPr>
              <a:t>vanhemmuuden</a:t>
            </a:r>
            <a:r>
              <a:rPr lang="en-US" dirty="0">
                <a:cs typeface="+mn-lt"/>
              </a:rPr>
              <a:t> ja </a:t>
            </a:r>
            <a:r>
              <a:rPr lang="en-US" dirty="0" err="1">
                <a:cs typeface="+mn-lt"/>
              </a:rPr>
              <a:t>vanhemmuuden</a:t>
            </a:r>
            <a:r>
              <a:rPr lang="en-US" dirty="0">
                <a:cs typeface="+mn-lt"/>
              </a:rPr>
              <a:t> </a:t>
            </a:r>
            <a:r>
              <a:rPr lang="en-US" dirty="0" err="1">
                <a:cs typeface="+mn-lt"/>
              </a:rPr>
              <a:t>tuen</a:t>
            </a:r>
            <a:r>
              <a:rPr lang="en-US" dirty="0">
                <a:cs typeface="+mn-lt"/>
              </a:rPr>
              <a:t> </a:t>
            </a:r>
            <a:r>
              <a:rPr lang="en-US" dirty="0" err="1">
                <a:cs typeface="+mn-lt"/>
              </a:rPr>
              <a:t>kansallinen</a:t>
            </a:r>
            <a:r>
              <a:rPr lang="en-US" dirty="0">
                <a:cs typeface="+mn-lt"/>
              </a:rPr>
              <a:t> </a:t>
            </a:r>
            <a:r>
              <a:rPr lang="en-US" dirty="0" err="1">
                <a:cs typeface="+mn-lt"/>
              </a:rPr>
              <a:t>kehys</a:t>
            </a:r>
            <a:r>
              <a:rPr lang="en-US" dirty="0">
                <a:cs typeface="+mn-lt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>
                <a:cs typeface="+mn-lt"/>
              </a:rPr>
              <a:t>Sitä</a:t>
            </a:r>
            <a:r>
              <a:rPr lang="en-US" b="1" dirty="0">
                <a:cs typeface="+mn-lt"/>
              </a:rPr>
              <a:t> </a:t>
            </a:r>
            <a:r>
              <a:rPr lang="en-US" b="1" dirty="0" err="1">
                <a:cs typeface="+mn-lt"/>
              </a:rPr>
              <a:t>rakennetaan</a:t>
            </a:r>
            <a:r>
              <a:rPr lang="en-US" b="1" dirty="0">
                <a:cs typeface="+mn-lt"/>
              </a:rPr>
              <a:t> </a:t>
            </a:r>
            <a:r>
              <a:rPr lang="en-US" b="1" dirty="0" err="1">
                <a:cs typeface="+mn-lt"/>
              </a:rPr>
              <a:t>kolmessa</a:t>
            </a:r>
            <a:r>
              <a:rPr lang="en-US" b="1" dirty="0">
                <a:cs typeface="+mn-lt"/>
              </a:rPr>
              <a:t> </a:t>
            </a:r>
            <a:r>
              <a:rPr lang="en-US" b="1" dirty="0" err="1">
                <a:cs typeface="+mn-lt"/>
              </a:rPr>
              <a:t>vaiheessa</a:t>
            </a:r>
            <a:r>
              <a:rPr lang="en-US" b="1" dirty="0">
                <a:cs typeface="+mn-lt"/>
              </a:rPr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>
                <a:cs typeface="+mn-lt"/>
              </a:rPr>
              <a:t>Kokeiluohjelma</a:t>
            </a:r>
            <a:r>
              <a:rPr lang="en-US" dirty="0">
                <a:cs typeface="+mn-lt"/>
              </a:rPr>
              <a:t>, </a:t>
            </a:r>
            <a:r>
              <a:rPr lang="en-US" dirty="0" err="1">
                <a:cs typeface="+mn-lt"/>
              </a:rPr>
              <a:t>joka</a:t>
            </a:r>
            <a:r>
              <a:rPr lang="en-US" dirty="0">
                <a:cs typeface="+mn-lt"/>
              </a:rPr>
              <a:t> </a:t>
            </a:r>
            <a:r>
              <a:rPr lang="en-US" dirty="0" err="1">
                <a:cs typeface="+mn-lt"/>
              </a:rPr>
              <a:t>toteututetaan</a:t>
            </a:r>
            <a:r>
              <a:rPr lang="en-US" dirty="0">
                <a:cs typeface="+mn-lt"/>
              </a:rPr>
              <a:t> </a:t>
            </a:r>
            <a:r>
              <a:rPr lang="en-US" dirty="0" err="1">
                <a:cs typeface="+mn-lt"/>
              </a:rPr>
              <a:t>Turussa</a:t>
            </a:r>
            <a:r>
              <a:rPr lang="en-US" dirty="0">
                <a:cs typeface="+mn-lt"/>
              </a:rPr>
              <a:t> ja </a:t>
            </a:r>
            <a:r>
              <a:rPr lang="en-US" dirty="0" err="1">
                <a:cs typeface="+mn-lt"/>
              </a:rPr>
              <a:t>Varhan</a:t>
            </a:r>
            <a:r>
              <a:rPr lang="en-US" dirty="0">
                <a:cs typeface="+mn-lt"/>
              </a:rPr>
              <a:t> </a:t>
            </a:r>
            <a:r>
              <a:rPr lang="en-US" dirty="0" err="1">
                <a:cs typeface="+mn-lt"/>
              </a:rPr>
              <a:t>alueella</a:t>
            </a:r>
            <a:r>
              <a:rPr lang="en-US" dirty="0">
                <a:cs typeface="+mn-lt"/>
              </a:rPr>
              <a:t>, (2026)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>
                <a:cs typeface="+mn-lt"/>
              </a:rPr>
              <a:t>Pilottijakso</a:t>
            </a:r>
            <a:r>
              <a:rPr lang="en-US" dirty="0">
                <a:cs typeface="+mn-lt"/>
              </a:rPr>
              <a:t> </a:t>
            </a:r>
            <a:r>
              <a:rPr lang="en-US" dirty="0" err="1">
                <a:cs typeface="+mn-lt"/>
              </a:rPr>
              <a:t>syksystä</a:t>
            </a:r>
            <a:r>
              <a:rPr lang="en-US" dirty="0">
                <a:cs typeface="+mn-lt"/>
              </a:rPr>
              <a:t> 2026 </a:t>
            </a:r>
            <a:r>
              <a:rPr lang="en-US" dirty="0" err="1">
                <a:cs typeface="+mn-lt"/>
              </a:rPr>
              <a:t>alkaen</a:t>
            </a:r>
            <a:r>
              <a:rPr lang="en-US" dirty="0">
                <a:cs typeface="+mn-lt"/>
              </a:rPr>
              <a:t>, </a:t>
            </a:r>
            <a:r>
              <a:rPr lang="en-US" dirty="0" err="1">
                <a:cs typeface="+mn-lt"/>
              </a:rPr>
              <a:t>jolloin</a:t>
            </a:r>
            <a:r>
              <a:rPr lang="en-US" dirty="0">
                <a:cs typeface="+mn-lt"/>
              </a:rPr>
              <a:t> </a:t>
            </a:r>
            <a:r>
              <a:rPr lang="en-US" dirty="0" err="1">
                <a:cs typeface="+mn-lt"/>
              </a:rPr>
              <a:t>mukaan</a:t>
            </a:r>
            <a:r>
              <a:rPr lang="en-US" dirty="0">
                <a:cs typeface="+mn-lt"/>
              </a:rPr>
              <a:t> </a:t>
            </a:r>
            <a:r>
              <a:rPr lang="en-US" dirty="0" err="1">
                <a:cs typeface="+mn-lt"/>
              </a:rPr>
              <a:t>haetaan</a:t>
            </a:r>
            <a:r>
              <a:rPr lang="en-US" dirty="0">
                <a:cs typeface="+mn-lt"/>
              </a:rPr>
              <a:t> </a:t>
            </a:r>
            <a:r>
              <a:rPr lang="en-US" dirty="0" err="1">
                <a:cs typeface="+mn-lt"/>
              </a:rPr>
              <a:t>lisää</a:t>
            </a:r>
            <a:r>
              <a:rPr lang="en-US" dirty="0">
                <a:cs typeface="+mn-lt"/>
              </a:rPr>
              <a:t> </a:t>
            </a:r>
            <a:r>
              <a:rPr lang="en-US" dirty="0" err="1">
                <a:cs typeface="+mn-lt"/>
              </a:rPr>
              <a:t>hyvinvointilalueita</a:t>
            </a:r>
            <a:r>
              <a:rPr lang="en-US" dirty="0">
                <a:cs typeface="+mn-lt"/>
              </a:rPr>
              <a:t> ja </a:t>
            </a:r>
            <a:r>
              <a:rPr lang="en-US" dirty="0" err="1">
                <a:cs typeface="+mn-lt"/>
              </a:rPr>
              <a:t>kuntia</a:t>
            </a:r>
            <a:r>
              <a:rPr lang="en-US" dirty="0">
                <a:cs typeface="+mn-lt"/>
              </a:rPr>
              <a:t>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>
                <a:cs typeface="+mn-lt"/>
              </a:rPr>
              <a:t>Kansallisen</a:t>
            </a:r>
            <a:r>
              <a:rPr lang="en-US" dirty="0">
                <a:cs typeface="+mn-lt"/>
              </a:rPr>
              <a:t> </a:t>
            </a:r>
            <a:r>
              <a:rPr lang="en-US" dirty="0" err="1">
                <a:cs typeface="+mn-lt"/>
              </a:rPr>
              <a:t>kehyksen</a:t>
            </a:r>
            <a:r>
              <a:rPr lang="en-US" dirty="0">
                <a:cs typeface="+mn-lt"/>
              </a:rPr>
              <a:t> </a:t>
            </a:r>
            <a:r>
              <a:rPr lang="en-US" dirty="0" err="1">
                <a:cs typeface="+mn-lt"/>
              </a:rPr>
              <a:t>tuotteistaminen</a:t>
            </a:r>
            <a:r>
              <a:rPr lang="en-US">
                <a:cs typeface="+mn-lt"/>
              </a:rPr>
              <a:t> (2027)</a:t>
            </a:r>
            <a:endParaRPr lang="en-US" dirty="0"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cs typeface="+mn-lt"/>
              </a:rPr>
              <a:t>Osana </a:t>
            </a:r>
            <a:r>
              <a:rPr lang="en-US" dirty="0" err="1">
                <a:cs typeface="+mn-lt"/>
              </a:rPr>
              <a:t>hanketta</a:t>
            </a:r>
            <a:r>
              <a:rPr lang="en-US" dirty="0">
                <a:cs typeface="+mn-lt"/>
              </a:rPr>
              <a:t> </a:t>
            </a:r>
            <a:r>
              <a:rPr lang="en-US" dirty="0" err="1">
                <a:cs typeface="+mn-lt"/>
              </a:rPr>
              <a:t>toteutetaan</a:t>
            </a:r>
            <a:r>
              <a:rPr lang="en-US" dirty="0">
                <a:cs typeface="+mn-lt"/>
              </a:rPr>
              <a:t> </a:t>
            </a:r>
            <a:r>
              <a:rPr lang="en-US" dirty="0" err="1">
                <a:cs typeface="+mn-lt"/>
              </a:rPr>
              <a:t>arviontitutkimus</a:t>
            </a:r>
            <a:r>
              <a:rPr lang="en-US" dirty="0">
                <a:cs typeface="+mn-lt"/>
              </a:rPr>
              <a:t>, </a:t>
            </a:r>
            <a:r>
              <a:rPr lang="en-US" dirty="0" err="1">
                <a:cs typeface="+mn-lt"/>
              </a:rPr>
              <a:t>jolla</a:t>
            </a:r>
            <a:r>
              <a:rPr lang="en-US" dirty="0">
                <a:cs typeface="+mn-lt"/>
              </a:rPr>
              <a:t> </a:t>
            </a:r>
            <a:r>
              <a:rPr lang="en-US" dirty="0" err="1">
                <a:cs typeface="+mn-lt"/>
              </a:rPr>
              <a:t>halutaan</a:t>
            </a:r>
            <a:r>
              <a:rPr lang="en-US" dirty="0">
                <a:cs typeface="+mn-lt"/>
              </a:rPr>
              <a:t> </a:t>
            </a:r>
            <a:r>
              <a:rPr lang="en-US" dirty="0" err="1">
                <a:cs typeface="+mn-lt"/>
              </a:rPr>
              <a:t>selvittää</a:t>
            </a:r>
            <a:r>
              <a:rPr lang="en-US" dirty="0">
                <a:cs typeface="+mn-lt"/>
              </a:rPr>
              <a:t>, </a:t>
            </a:r>
            <a:r>
              <a:rPr lang="en-US" dirty="0" err="1">
                <a:cs typeface="+mn-lt"/>
              </a:rPr>
              <a:t>mikä</a:t>
            </a:r>
            <a:r>
              <a:rPr lang="en-US" dirty="0">
                <a:cs typeface="+mn-lt"/>
              </a:rPr>
              <a:t> </a:t>
            </a:r>
            <a:r>
              <a:rPr lang="en-US" dirty="0" err="1">
                <a:cs typeface="+mn-lt"/>
              </a:rPr>
              <a:t>toimi</a:t>
            </a:r>
            <a:r>
              <a:rPr lang="en-US" dirty="0">
                <a:cs typeface="+mn-lt"/>
              </a:rPr>
              <a:t> ja </a:t>
            </a:r>
            <a:r>
              <a:rPr lang="en-US" dirty="0" err="1">
                <a:cs typeface="+mn-lt"/>
              </a:rPr>
              <a:t>mikä</a:t>
            </a:r>
            <a:r>
              <a:rPr lang="en-US" dirty="0">
                <a:cs typeface="+mn-lt"/>
              </a:rPr>
              <a:t> </a:t>
            </a:r>
            <a:r>
              <a:rPr lang="en-US" dirty="0" err="1">
                <a:cs typeface="+mn-lt"/>
              </a:rPr>
              <a:t>ei</a:t>
            </a:r>
            <a:r>
              <a:rPr lang="en-US" dirty="0">
                <a:cs typeface="+mn-lt"/>
              </a:rPr>
              <a:t>.</a:t>
            </a:r>
          </a:p>
          <a:p>
            <a:endParaRPr lang="en-US" dirty="0">
              <a:solidFill>
                <a:srgbClr val="1E1E1E"/>
              </a:solidFill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B607-96ED-4982-98A8-5708FBE3F762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69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vauhdissa">
    <p:bg>
      <p:bgPr>
        <a:solidFill>
          <a:srgbClr val="FF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8">
            <a:extLst>
              <a:ext uri="{FF2B5EF4-FFF2-40B4-BE49-F238E27FC236}">
                <a16:creationId xmlns:a16="http://schemas.microsoft.com/office/drawing/2014/main" id="{4F5851F0-8A4C-E2B6-B7E8-F18419363F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414F822-80E9-F7F3-5E9B-3F51D8AE4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FF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EC5E043E-0D3C-A52B-0B43-14E6B80179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A7B5BB6-94B5-1508-6DA2-074BA5581F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A52EB042-77D2-65F1-CF36-CBD6264658D4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/>
              <a:t>Terveyden ja </a:t>
            </a:r>
          </a:p>
          <a:p>
            <a:r>
              <a:rPr lang="fi-FI" sz="1600" spc="-20" baseline="0" noProof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233A35-B1A9-F45B-88B5-3FCB5F437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23.4.2026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47197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punainen">
    <p:bg>
      <p:bgPr>
        <a:solidFill>
          <a:srgbClr val="FF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fld id="{B6171CE6-0F86-4FC3-9615-CC39A4C11FD4}" type="datetime1">
              <a:rPr lang="fi-FI" noProof="0" smtClean="0"/>
              <a:pPr/>
              <a:t>23.4.2026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19916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fld id="{B6171CE6-0F86-4FC3-9615-CC39A4C11FD4}" type="datetime1">
              <a:rPr lang="fi-FI" noProof="0" smtClean="0"/>
              <a:pPr/>
              <a:t>23.4.2026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42628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6517" y="2272553"/>
            <a:ext cx="11447929" cy="337589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23.4.2026</a:t>
            </a:fld>
            <a:endParaRPr lang="fi-FI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17928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6517" y="2272553"/>
            <a:ext cx="5402491" cy="3375893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B50D57F-92B8-8C62-9F06-00B251928CA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05233" y="2272553"/>
            <a:ext cx="5402491" cy="3375893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3A75-1D0C-4BBF-BE8E-1C65555F6618}" type="datetime1">
              <a:rPr lang="fi-FI" noProof="0" smtClean="0"/>
              <a:t>23.4.2026</a:t>
            </a:fld>
            <a:endParaRPr lang="fi-FI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568009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 tai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5"/>
            <a:ext cx="5317846" cy="1988565"/>
          </a:xfrm>
        </p:spPr>
        <p:txBody>
          <a:bodyPr anchor="b"/>
          <a:lstStyle>
            <a:lvl1pPr>
              <a:defRPr spc="-200" baseline="0"/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0F7B559E-6045-F357-12A2-EE12102F2E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2774122"/>
            <a:ext cx="5318125" cy="2848465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4954B59D-6963-E772-85EF-175EAA3F8B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753978"/>
            <a:ext cx="5728446" cy="753979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80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2" name="Kaavion paikkamerkki 11">
            <a:extLst>
              <a:ext uri="{FF2B5EF4-FFF2-40B4-BE49-F238E27FC236}">
                <a16:creationId xmlns:a16="http://schemas.microsoft.com/office/drawing/2014/main" id="{BB611A4E-DEEE-A0E8-D114-FCFC93862A6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096000" y="1700463"/>
            <a:ext cx="5719482" cy="3922124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noProof="0"/>
              <a:t>Lisää kaavio napsauttamalla kuvaketta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23.4.2026</a:t>
            </a:fld>
            <a:endParaRPr lang="fi-FI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388691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45030"/>
            <a:ext cx="11293593" cy="754100"/>
          </a:xfrm>
        </p:spPr>
        <p:txBody>
          <a:bodyPr>
            <a:normAutofit/>
          </a:bodyPr>
          <a:lstStyle>
            <a:lvl1pPr>
              <a:defRPr sz="5000" spc="-200" baseline="0"/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3C6DFD1E-25B9-3130-78C2-F506DD351C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519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2003F933-4036-B73D-C25D-1264A7279C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491" y="3816210"/>
            <a:ext cx="2088000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71D354F0-5E0A-1D3D-B980-867CDBB473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491" y="4653121"/>
            <a:ext cx="2088000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94025492-7AE0-36A5-8BE4-FAC3F9840C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77917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14" name="Tekstin paikkamerkki 10">
            <a:extLst>
              <a:ext uri="{FF2B5EF4-FFF2-40B4-BE49-F238E27FC236}">
                <a16:creationId xmlns:a16="http://schemas.microsoft.com/office/drawing/2014/main" id="{9759F812-6A78-B94C-7736-7B1EB6F1FE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77917" y="3816210"/>
            <a:ext cx="2088000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5" name="Tekstin paikkamerkki 10">
            <a:extLst>
              <a:ext uri="{FF2B5EF4-FFF2-40B4-BE49-F238E27FC236}">
                <a16:creationId xmlns:a16="http://schemas.microsoft.com/office/drawing/2014/main" id="{F10FC5E0-9C18-ABE4-1C1D-199D3DC17D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77917" y="4653121"/>
            <a:ext cx="2088000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B9E0C15F-CB46-1A9E-672F-794D125ACEC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79315" y="1462157"/>
            <a:ext cx="2088000" cy="21924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4056000E-738D-0FB6-B542-9719E2D978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70343" y="3816210"/>
            <a:ext cx="2096972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8" name="Tekstin paikkamerkki 10">
            <a:extLst>
              <a:ext uri="{FF2B5EF4-FFF2-40B4-BE49-F238E27FC236}">
                <a16:creationId xmlns:a16="http://schemas.microsoft.com/office/drawing/2014/main" id="{6BD22EF5-9153-5222-D7A5-F62B5427CD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9315" y="4653121"/>
            <a:ext cx="2096972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98DE1965-1677-8A90-2B34-004BAD2FEB6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80713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0" name="Tekstin paikkamerkki 10">
            <a:extLst>
              <a:ext uri="{FF2B5EF4-FFF2-40B4-BE49-F238E27FC236}">
                <a16:creationId xmlns:a16="http://schemas.microsoft.com/office/drawing/2014/main" id="{9A00C853-70F5-D639-E3A2-2176CA2CED4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71742" y="3816210"/>
            <a:ext cx="2096972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21" name="Tekstin paikkamerkki 10">
            <a:extLst>
              <a:ext uri="{FF2B5EF4-FFF2-40B4-BE49-F238E27FC236}">
                <a16:creationId xmlns:a16="http://schemas.microsoft.com/office/drawing/2014/main" id="{503FF37F-2F8A-20AF-B309-D0D2E31B24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89685" y="4653121"/>
            <a:ext cx="2088001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9BC5DE80-4959-34E9-2754-7FEBB410906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582111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5" name="Tekstin paikkamerkki 10">
            <a:extLst>
              <a:ext uri="{FF2B5EF4-FFF2-40B4-BE49-F238E27FC236}">
                <a16:creationId xmlns:a16="http://schemas.microsoft.com/office/drawing/2014/main" id="{170525FA-72D8-A877-0B0C-64BE3B2121A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82112" y="3816210"/>
            <a:ext cx="2088000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7F1F6485-99C5-FB54-D191-3C1001269DC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82112" y="4653121"/>
            <a:ext cx="2088000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23.4.2026</a:t>
            </a:fld>
            <a:endParaRPr lang="fi-FI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73040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CF7E-D6E4-477D-A5E7-E03E473A7D52}" type="datetime1">
              <a:rPr lang="fi-FI" noProof="0" smtClean="0"/>
              <a:t>23.4.2026</a:t>
            </a:fld>
            <a:endParaRPr lang="fi-FI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20334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614DC4-811D-E732-E1A9-766492F07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7" y="-428169"/>
            <a:ext cx="11447929" cy="301754"/>
          </a:xfrm>
        </p:spPr>
        <p:txBody>
          <a:bodyPr anchor="b" anchorCtr="0"/>
          <a:lstStyle>
            <a:lvl1pPr>
              <a:defRPr sz="1400" spc="-50" baseline="0"/>
            </a:lvl1pPr>
          </a:lstStyle>
          <a:p>
            <a:r>
              <a:rPr lang="fi-FI" noProof="0"/>
              <a:t>Otsikko lukulaitteita varten</a:t>
            </a:r>
          </a:p>
        </p:txBody>
      </p:sp>
    </p:spTree>
    <p:extLst>
      <p:ext uri="{BB962C8B-B14F-4D97-AF65-F5344CB8AC3E}">
        <p14:creationId xmlns:p14="http://schemas.microsoft.com/office/powerpoint/2010/main" val="1403094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i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614DC4-811D-E732-E1A9-766492F07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7" y="-428169"/>
            <a:ext cx="11447929" cy="301754"/>
          </a:xfrm>
        </p:spPr>
        <p:txBody>
          <a:bodyPr anchor="b" anchorCtr="0"/>
          <a:lstStyle>
            <a:lvl1pPr>
              <a:defRPr sz="1400" spc="-50" baseline="0"/>
            </a:lvl1pPr>
          </a:lstStyle>
          <a:p>
            <a:r>
              <a:rPr lang="fi-FI" noProof="0"/>
              <a:t>Otsikko lukulaitteita varten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518D071-2B59-C96E-6104-2A3A83A23A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851779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AB8E4D65-CABD-C79C-680A-7F71422D48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8E29D9-0822-D49C-1B29-63768B851AF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6BE8DE8-6261-4CD3-8D49-9AB11C9718BA}" type="datetime1">
              <a:rPr lang="fi-FI" noProof="0" smtClean="0"/>
              <a:pPr/>
              <a:t>23.4.2026</a:t>
            </a:fld>
            <a:endParaRPr lang="fi-FI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40D5E-85B1-0C56-D007-56A2774097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3403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pipo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n paikkamerkki 8">
            <a:extLst>
              <a:ext uri="{FF2B5EF4-FFF2-40B4-BE49-F238E27FC236}">
                <a16:creationId xmlns:a16="http://schemas.microsoft.com/office/drawing/2014/main" id="{81052C35-1278-CF9B-90CE-2492735AD7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CC14B373-2F5E-D127-4F6D-B77258845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B4F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D5BF6AD2-2A55-712D-15E3-5CD600E76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2A26BBC-33CA-82E8-66E2-053FAE1A04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F8225031-91D1-86EF-B16A-D2E576D371DD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/>
              <a:t>Terveyden ja </a:t>
            </a:r>
          </a:p>
          <a:p>
            <a:r>
              <a:rPr lang="fi-FI" sz="1600" spc="-20" baseline="0" noProof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91CE8C-75CC-8BC9-581D-B06FBA83B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23.4.2026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6223900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violetti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58B4C86C-6C41-0B0F-179D-39748A67D4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3812208"/>
            <a:ext cx="3043583" cy="3045791"/>
          </a:xfrm>
          <a:solidFill>
            <a:srgbClr val="FFE1FF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23.4.2026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728735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vihreä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A6B46CC0-9B08-F6BD-6B08-FF8F34EFE7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>
            <a:lvl1pPr>
              <a:defRPr baseline="0"/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128E762A-4CE0-A725-4E9E-4E9AC3EA25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0" y="3812208"/>
            <a:ext cx="3043583" cy="3045791"/>
          </a:xfrm>
          <a:solidFill>
            <a:srgbClr val="B4FFAA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23.4.2026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899189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sininen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32F809D4-1743-A3E9-3A4F-FD688BED92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128E762A-4CE0-A725-4E9E-4E9AC3EA25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5382" y="0"/>
            <a:ext cx="3021723" cy="3045791"/>
          </a:xfrm>
          <a:solidFill>
            <a:srgbClr val="DCEFFE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23.4.2026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9055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punainen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461A3ACA-035B-13A6-1289-B9430BC286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3812209"/>
            <a:ext cx="3043583" cy="3045791"/>
          </a:xfrm>
          <a:solidFill>
            <a:srgbClr val="FFE6E6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23.4.2026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796283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keltainen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A6B46CC0-9B08-F6BD-6B08-FF8F34EFE7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>
            <a:lvl1pPr>
              <a:defRPr baseline="0"/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128E762A-4CE0-A725-4E9E-4E9AC3EA25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0" y="0"/>
            <a:ext cx="3043583" cy="3045791"/>
          </a:xfrm>
          <a:solidFill>
            <a:srgbClr val="FFFAC3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23.4.2026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0974261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23.4.2026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0391521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23.4.2026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1278031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sininen">
    <p:bg>
      <p:bgPr>
        <a:solidFill>
          <a:srgbClr val="B8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23.4.2026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853107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punainen">
    <p:bg>
      <p:bgPr>
        <a:solidFill>
          <a:srgbClr val="FF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23.4.2026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765200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23.4.2026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643893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avanto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7">
            <a:extLst>
              <a:ext uri="{FF2B5EF4-FFF2-40B4-BE49-F238E27FC236}">
                <a16:creationId xmlns:a16="http://schemas.microsoft.com/office/drawing/2014/main" id="{6251BA80-83BB-CE85-E7FC-BE02853F7B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8CD8FCD-475F-BA79-3521-10CE36F6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DCE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937D4D6-1194-C3B0-5D17-C1DA48C12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E261E14C-AD68-080D-C81D-A51E8AF17C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17CD63AC-2C7E-7B24-69A8-0BE3D405D685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/>
              <a:t>Terveyden ja </a:t>
            </a:r>
          </a:p>
          <a:p>
            <a:r>
              <a:rPr lang="fi-FI" sz="1600" spc="-20" baseline="0" noProof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E2FC8-3CB7-BD74-6299-38CB1EBD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23.4.2026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894363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THL vihreä">
    <p:bg>
      <p:bgPr>
        <a:solidFill>
          <a:srgbClr val="005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rgbClr val="FF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rgbClr val="FFF7F0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  <p:grpSp>
        <p:nvGrpSpPr>
          <p:cNvPr id="17" name="Ryhmä 9">
            <a:extLst>
              <a:ext uri="{FF2B5EF4-FFF2-40B4-BE49-F238E27FC236}">
                <a16:creationId xmlns:a16="http://schemas.microsoft.com/office/drawing/2014/main" id="{125BA786-1D5A-D020-1BF7-057635A7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0537" y="194489"/>
            <a:ext cx="1127964" cy="1072654"/>
            <a:chOff x="203203" y="203198"/>
            <a:chExt cx="1117587" cy="1062785"/>
          </a:xfrm>
          <a:solidFill>
            <a:srgbClr val="FFF7F0"/>
          </a:solidFill>
        </p:grpSpPr>
        <p:sp>
          <p:nvSpPr>
            <p:cNvPr id="18" name="Vapaamuotoinen: Muoto 10">
              <a:extLst>
                <a:ext uri="{FF2B5EF4-FFF2-40B4-BE49-F238E27FC236}">
                  <a16:creationId xmlns:a16="http://schemas.microsoft.com/office/drawing/2014/main" id="{72582A53-2A94-6B32-FD4B-BED572E5DA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1" name="Vapaamuotoinen: Muoto 11">
              <a:extLst>
                <a:ext uri="{FF2B5EF4-FFF2-40B4-BE49-F238E27FC236}">
                  <a16:creationId xmlns:a16="http://schemas.microsoft.com/office/drawing/2014/main" id="{F79D1FC7-4294-2901-45D2-BC8556938393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8" name="Vapaamuotoinen: Muoto 12">
              <a:extLst>
                <a:ext uri="{FF2B5EF4-FFF2-40B4-BE49-F238E27FC236}">
                  <a16:creationId xmlns:a16="http://schemas.microsoft.com/office/drawing/2014/main" id="{309BD337-EC79-6EE2-44CA-E1503518240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9" name="Vapaamuotoinen: Muoto 13">
              <a:extLst>
                <a:ext uri="{FF2B5EF4-FFF2-40B4-BE49-F238E27FC236}">
                  <a16:creationId xmlns:a16="http://schemas.microsoft.com/office/drawing/2014/main" id="{E19497C6-4B0A-211A-C080-F84402995FCA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30" name="Vapaamuotoinen: Muoto 14">
              <a:extLst>
                <a:ext uri="{FF2B5EF4-FFF2-40B4-BE49-F238E27FC236}">
                  <a16:creationId xmlns:a16="http://schemas.microsoft.com/office/drawing/2014/main" id="{B8BA6CE9-B27B-7591-952D-A8981F499E95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31" name="Vapaamuotoinen: Muoto 15">
              <a:extLst>
                <a:ext uri="{FF2B5EF4-FFF2-40B4-BE49-F238E27FC236}">
                  <a16:creationId xmlns:a16="http://schemas.microsoft.com/office/drawing/2014/main" id="{200A106B-2FC8-A370-1EE8-00CA7FCCD0CB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32" name="Vapaamuotoinen: Muoto 16">
              <a:extLst>
                <a:ext uri="{FF2B5EF4-FFF2-40B4-BE49-F238E27FC236}">
                  <a16:creationId xmlns:a16="http://schemas.microsoft.com/office/drawing/2014/main" id="{5529E684-E53D-8418-79A9-2238B8771BD7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33" name="Vapaamuotoinen: Muoto 17">
              <a:extLst>
                <a:ext uri="{FF2B5EF4-FFF2-40B4-BE49-F238E27FC236}">
                  <a16:creationId xmlns:a16="http://schemas.microsoft.com/office/drawing/2014/main" id="{AC294AC1-11E3-E20E-9906-D3115CE9B300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</p:spTree>
    <p:extLst>
      <p:ext uri="{BB962C8B-B14F-4D97-AF65-F5344CB8AC3E}">
        <p14:creationId xmlns:p14="http://schemas.microsoft.com/office/powerpoint/2010/main" val="13089121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210166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128469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sininen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6579919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punainen">
    <p:bg>
      <p:bgPr>
        <a:solidFill>
          <a:srgbClr val="FE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8151255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1325630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THL vihreä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0156010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7A09F6E-5547-1BAE-EC42-9BCE56A70D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0300678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472429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2103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valo">
    <p:bg>
      <p:bgPr>
        <a:solidFill>
          <a:srgbClr val="FE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A650E2AC-0029-9DD5-5B33-21A35810AD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433569" y="0"/>
            <a:ext cx="8758429" cy="6858000"/>
          </a:xfrm>
          <a:prstGeom prst="rect">
            <a:avLst/>
          </a:prstGeom>
        </p:spPr>
      </p:pic>
      <p:sp>
        <p:nvSpPr>
          <p:cNvPr id="5" name="Suorakulmio 21">
            <a:extLst>
              <a:ext uri="{FF2B5EF4-FFF2-40B4-BE49-F238E27FC236}">
                <a16:creationId xmlns:a16="http://schemas.microsoft.com/office/drawing/2014/main" id="{3510C498-F38C-7B9D-F21B-6BFA425A4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8" name="Tekstin paikkamerkki 22">
            <a:extLst>
              <a:ext uri="{FF2B5EF4-FFF2-40B4-BE49-F238E27FC236}">
                <a16:creationId xmlns:a16="http://schemas.microsoft.com/office/drawing/2014/main" id="{9841F321-700A-DC0D-37B6-F472667517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C1BEDD40-AE69-848D-2013-5C2CA932513A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/>
              <a:t>Terveyden ja </a:t>
            </a:r>
          </a:p>
          <a:p>
            <a:r>
              <a:rPr lang="fi-FI" sz="1600" spc="-20" baseline="0" noProof="0"/>
              <a:t>hyvinvoinnin laitos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E1B1335E-3BFF-D71E-95F5-1D1ED69D5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23.4.2026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7380783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sininen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463043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punainen">
    <p:bg>
      <p:bgPr>
        <a:solidFill>
          <a:srgbClr val="FE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7A09F6E-5547-1BAE-EC42-9BCE56A70D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9840989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tössivu">
    <p:bg>
      <p:bgPr>
        <a:solidFill>
          <a:srgbClr val="005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951001"/>
            <a:ext cx="10477035" cy="2082841"/>
          </a:xfrm>
        </p:spPr>
        <p:txBody>
          <a:bodyPr anchor="b">
            <a:noAutofit/>
          </a:bodyPr>
          <a:lstStyle>
            <a:lvl1pPr algn="ctr">
              <a:defRPr sz="13800" spc="-300" baseline="0">
                <a:solidFill>
                  <a:srgbClr val="FFF7F1"/>
                </a:solidFill>
                <a:latin typeface="Work Sans Light" pitchFamily="2" charset="0"/>
              </a:defRPr>
            </a:lvl1pPr>
          </a:lstStyle>
          <a:p>
            <a:r>
              <a:rPr lang="fi-FI" noProof="0"/>
              <a:t>Päätössivu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4664704"/>
            <a:ext cx="10477035" cy="44007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rgbClr val="FFF7F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BA0D528A-E45F-D426-FD02-B0B54E827D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250" y="5401791"/>
            <a:ext cx="10477500" cy="336484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FF7F1"/>
                </a:solidFill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grpSp>
        <p:nvGrpSpPr>
          <p:cNvPr id="42" name="Ryhmä 9">
            <a:extLst>
              <a:ext uri="{FF2B5EF4-FFF2-40B4-BE49-F238E27FC236}">
                <a16:creationId xmlns:a16="http://schemas.microsoft.com/office/drawing/2014/main" id="{61A8B933-523D-18D5-1617-3C73FE86A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97447" y="200023"/>
            <a:ext cx="1126884" cy="1071627"/>
            <a:chOff x="203203" y="203198"/>
            <a:chExt cx="1117587" cy="1062785"/>
          </a:xfrm>
          <a:solidFill>
            <a:srgbClr val="FFF7F0"/>
          </a:solidFill>
        </p:grpSpPr>
        <p:sp>
          <p:nvSpPr>
            <p:cNvPr id="43" name="Vapaamuotoinen: Muoto 10">
              <a:extLst>
                <a:ext uri="{FF2B5EF4-FFF2-40B4-BE49-F238E27FC236}">
                  <a16:creationId xmlns:a16="http://schemas.microsoft.com/office/drawing/2014/main" id="{95EF54DF-E6CC-4973-DE1C-28BF4B8CABF5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44" name="Vapaamuotoinen: Muoto 11">
              <a:extLst>
                <a:ext uri="{FF2B5EF4-FFF2-40B4-BE49-F238E27FC236}">
                  <a16:creationId xmlns:a16="http://schemas.microsoft.com/office/drawing/2014/main" id="{3A717948-9DC4-C7C2-DF0B-0A741D4C9697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45" name="Vapaamuotoinen: Muoto 12">
              <a:extLst>
                <a:ext uri="{FF2B5EF4-FFF2-40B4-BE49-F238E27FC236}">
                  <a16:creationId xmlns:a16="http://schemas.microsoft.com/office/drawing/2014/main" id="{510CCB9C-85C9-6BC1-80CF-DCB7525EAC50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46" name="Vapaamuotoinen: Muoto 13">
              <a:extLst>
                <a:ext uri="{FF2B5EF4-FFF2-40B4-BE49-F238E27FC236}">
                  <a16:creationId xmlns:a16="http://schemas.microsoft.com/office/drawing/2014/main" id="{94EC2F65-E9E5-D1B0-514B-1CAB2546F0E9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47" name="Vapaamuotoinen: Muoto 14">
              <a:extLst>
                <a:ext uri="{FF2B5EF4-FFF2-40B4-BE49-F238E27FC236}">
                  <a16:creationId xmlns:a16="http://schemas.microsoft.com/office/drawing/2014/main" id="{8854FBAC-F823-CDF4-0BC8-3C0AB7DFD2A5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48" name="Vapaamuotoinen: Muoto 15">
              <a:extLst>
                <a:ext uri="{FF2B5EF4-FFF2-40B4-BE49-F238E27FC236}">
                  <a16:creationId xmlns:a16="http://schemas.microsoft.com/office/drawing/2014/main" id="{859508E6-E81D-6007-C89C-F3302D643BFE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49" name="Vapaamuotoinen: Muoto 16">
              <a:extLst>
                <a:ext uri="{FF2B5EF4-FFF2-40B4-BE49-F238E27FC236}">
                  <a16:creationId xmlns:a16="http://schemas.microsoft.com/office/drawing/2014/main" id="{91ADE866-BE02-3759-6D97-B4E6CC29CA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50" name="Vapaamuotoinen: Muoto 17">
              <a:extLst>
                <a:ext uri="{FF2B5EF4-FFF2-40B4-BE49-F238E27FC236}">
                  <a16:creationId xmlns:a16="http://schemas.microsoft.com/office/drawing/2014/main" id="{48ED4965-5270-89A6-9D6C-CC4669A8B5D7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36427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silm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B4D1090D-3E0E-1D6C-BF6F-79D888D9CEB9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" r="17776"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CC14B373-2F5E-D127-4F6D-B77258845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B4F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D5BF6AD2-2A55-712D-15E3-5CD600E76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2A26BBC-33CA-82E8-66E2-053FAE1A04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F8225031-91D1-86EF-B16A-D2E576D371DD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/>
              <a:t>Terveyden ja </a:t>
            </a:r>
          </a:p>
          <a:p>
            <a:r>
              <a:rPr lang="fi-FI" sz="1600" spc="-20" baseline="0" noProof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91CE8C-75CC-8BC9-581D-B06FBA83B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23.4.2026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850444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THL vihreä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solidFill>
                  <a:srgbClr val="FFF6EF"/>
                </a:solidFill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>
                <a:solidFill>
                  <a:srgbClr val="FFF6E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solidFill>
                  <a:srgbClr val="FFF6EF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>
                <a:solidFill>
                  <a:srgbClr val="FFF6EF"/>
                </a:solidFill>
              </a:defRPr>
            </a:lvl1pPr>
          </a:lstStyle>
          <a:p>
            <a:fld id="{B6171CE6-0F86-4FC3-9615-CC39A4C11FD4}" type="datetime1">
              <a:rPr lang="fi-FI" noProof="0" smtClean="0"/>
              <a:pPr/>
              <a:t>23.4.2026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6EF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  <p:grpSp>
        <p:nvGrpSpPr>
          <p:cNvPr id="25" name="Ryhmä 9">
            <a:extLst>
              <a:ext uri="{FF2B5EF4-FFF2-40B4-BE49-F238E27FC236}">
                <a16:creationId xmlns:a16="http://schemas.microsoft.com/office/drawing/2014/main" id="{1DB43CB8-F204-3540-9B5A-59F26CB01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97447" y="200023"/>
            <a:ext cx="1126884" cy="1071627"/>
            <a:chOff x="203203" y="203198"/>
            <a:chExt cx="1117587" cy="1062785"/>
          </a:xfrm>
          <a:solidFill>
            <a:srgbClr val="FFF7F0"/>
          </a:solidFill>
        </p:grpSpPr>
        <p:sp>
          <p:nvSpPr>
            <p:cNvPr id="26" name="Vapaamuotoinen: Muoto 10">
              <a:extLst>
                <a:ext uri="{FF2B5EF4-FFF2-40B4-BE49-F238E27FC236}">
                  <a16:creationId xmlns:a16="http://schemas.microsoft.com/office/drawing/2014/main" id="{ACB09954-4942-1663-F41A-543AF9FA5310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11">
              <a:extLst>
                <a:ext uri="{FF2B5EF4-FFF2-40B4-BE49-F238E27FC236}">
                  <a16:creationId xmlns:a16="http://schemas.microsoft.com/office/drawing/2014/main" id="{44690D21-FE7D-9F0F-98C7-8723541DD727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8" name="Vapaamuotoinen: Muoto 12">
              <a:extLst>
                <a:ext uri="{FF2B5EF4-FFF2-40B4-BE49-F238E27FC236}">
                  <a16:creationId xmlns:a16="http://schemas.microsoft.com/office/drawing/2014/main" id="{9BFBFB9C-ABDD-CB8B-E191-3D1FF3C33AE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9" name="Vapaamuotoinen: Muoto 13">
              <a:extLst>
                <a:ext uri="{FF2B5EF4-FFF2-40B4-BE49-F238E27FC236}">
                  <a16:creationId xmlns:a16="http://schemas.microsoft.com/office/drawing/2014/main" id="{8A668618-49E2-6DBE-54AF-30E80955B726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30" name="Vapaamuotoinen: Muoto 14">
              <a:extLst>
                <a:ext uri="{FF2B5EF4-FFF2-40B4-BE49-F238E27FC236}">
                  <a16:creationId xmlns:a16="http://schemas.microsoft.com/office/drawing/2014/main" id="{8ECFB1E5-3BB2-483F-E1E6-7ED41D07B16A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31" name="Vapaamuotoinen: Muoto 15">
              <a:extLst>
                <a:ext uri="{FF2B5EF4-FFF2-40B4-BE49-F238E27FC236}">
                  <a16:creationId xmlns:a16="http://schemas.microsoft.com/office/drawing/2014/main" id="{4C3973CC-3AE4-8E06-68E9-97C0C6B1D2F8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32" name="Vapaamuotoinen: Muoto 16">
              <a:extLst>
                <a:ext uri="{FF2B5EF4-FFF2-40B4-BE49-F238E27FC236}">
                  <a16:creationId xmlns:a16="http://schemas.microsoft.com/office/drawing/2014/main" id="{9B6C6612-339C-F62F-90DB-F392459C04A8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33" name="Vapaamuotoinen: Muoto 17">
              <a:extLst>
                <a:ext uri="{FF2B5EF4-FFF2-40B4-BE49-F238E27FC236}">
                  <a16:creationId xmlns:a16="http://schemas.microsoft.com/office/drawing/2014/main" id="{733157FA-F941-2BC4-1929-901D2D47121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</p:spTree>
    <p:extLst>
      <p:ext uri="{BB962C8B-B14F-4D97-AF65-F5344CB8AC3E}">
        <p14:creationId xmlns:p14="http://schemas.microsoft.com/office/powerpoint/2010/main" val="3135856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fld id="{B6171CE6-0F86-4FC3-9615-CC39A4C11FD4}" type="datetime1">
              <a:rPr lang="fi-FI" noProof="0" smtClean="0"/>
              <a:pPr/>
              <a:t>23.4.2026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703535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fld id="{B6171CE6-0F86-4FC3-9615-CC39A4C11FD4}" type="datetime1">
              <a:rPr lang="fi-FI" noProof="0" smtClean="0"/>
              <a:pPr/>
              <a:t>23.4.2026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331526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sininen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fld id="{B6171CE6-0F86-4FC3-9615-CC39A4C11FD4}" type="datetime1">
              <a:rPr lang="fi-FI" noProof="0" smtClean="0"/>
              <a:pPr/>
              <a:t>23.4.2026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278230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7" y="557866"/>
            <a:ext cx="11447929" cy="146815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noProof="0"/>
              <a:t>Muokkaa </a:t>
            </a:r>
            <a:r>
              <a:rPr lang="fi-FI" noProof="0" err="1"/>
              <a:t>ots</a:t>
            </a:r>
            <a:r>
              <a:rPr lang="fi-FI" noProof="0"/>
              <a:t>. </a:t>
            </a:r>
            <a:r>
              <a:rPr lang="fi-FI" noProof="0" err="1"/>
              <a:t>perustyyl</a:t>
            </a:r>
            <a:r>
              <a:rPr lang="fi-FI" noProof="0"/>
              <a:t>. </a:t>
            </a:r>
            <a:r>
              <a:rPr lang="fi-FI" noProof="0" err="1"/>
              <a:t>napsautt</a:t>
            </a:r>
            <a:r>
              <a:rPr lang="fi-FI" noProof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517" y="2272553"/>
            <a:ext cx="11447929" cy="33758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23.4.2026</a:t>
            </a:fld>
            <a:endParaRPr lang="fi-FI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99148" y="6269995"/>
            <a:ext cx="428535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07" y="6269995"/>
            <a:ext cx="639939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C428BF7F-BADF-A5D4-E999-C4E30FEB6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5553AB73-A221-F373-F8CF-3135BCEB23C3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75798F8-2252-4E77-B921-3F5AACE9A080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9833B0C8-D237-F9BD-3AF0-CA9C93F8377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A4027529-A49F-9484-D50F-0263D34ECC1B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81B622A0-0FFF-91B6-C423-C6B8387A08D0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BD928471-934D-5723-55D3-CDF1016C3EAF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0D587FF2-12EA-C85C-55D4-ED72EED547B7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1B734ACC-FF66-EB5F-7DF0-C5D6D9F4A584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pic>
        <p:nvPicPr>
          <p:cNvPr id="5" name="Kuva 4" descr="Kuva, joka sisältää kohteen kuvakaappaus, Sähkönsininen, Fontti, Grafiikka&#10;&#10;Tekoälyn generoima sisältö voi olla virheellistä.">
            <a:extLst>
              <a:ext uri="{FF2B5EF4-FFF2-40B4-BE49-F238E27FC236}">
                <a16:creationId xmlns:a16="http://schemas.microsoft.com/office/drawing/2014/main" id="{F026769F-9AE3-4662-EF3F-5101C0A97209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66" y="6180637"/>
            <a:ext cx="1754038" cy="41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8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 spc="-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/>
        <a:defRPr sz="2400" kern="1200" spc="-3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innokyla.fi/fi/kokonaisuus/voimaa-vanhemmuudesta-hanke-valtakunnallinen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619FF-C484-BE04-2EE0-D6C74FDD8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CF72674-0122-A62F-BDCC-6BA8B3130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1</a:t>
            </a:fld>
            <a:endParaRPr lang="fi-FI" noProof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F63BEE44-CD89-29AA-1A6A-7C169E72F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0213" y="414787"/>
            <a:ext cx="6379060" cy="53571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800" dirty="0">
                <a:latin typeface="Aptos" panose="020B0004020202020204" pitchFamily="34" charset="0"/>
              </a:rPr>
              <a:t>Voimaa vanhemmuudesta –hankkeessa kootaan </a:t>
            </a:r>
            <a:r>
              <a:rPr lang="fi-FI" sz="1800" dirty="0">
                <a:latin typeface="Aptos" panose="020B0004020202020204" pitchFamily="34" charset="0"/>
                <a:cs typeface="Arial" panose="020B0604020202020204" pitchFamily="34" charset="0"/>
              </a:rPr>
              <a:t>vanhemmuuden tuen kansallinen kehys. </a:t>
            </a:r>
            <a:r>
              <a:rPr lang="fi-FI" sz="1800" dirty="0">
                <a:latin typeface="Aptos" panose="020B0004020202020204" pitchFamily="34" charset="0"/>
              </a:rPr>
              <a:t>Tavoitteena on riittävän vanhemmuuden Suomi, joka toteutuu yhteiskunnassa, yhteisöissä ja yksilöiden tasolla.</a:t>
            </a:r>
          </a:p>
          <a:p>
            <a:r>
              <a:rPr lang="en-US" sz="1600" dirty="0" err="1">
                <a:latin typeface="Aptos" panose="020B0004020202020204" pitchFamily="34" charset="0"/>
              </a:rPr>
              <a:t>Yhteiskunnan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tehtävä</a:t>
            </a:r>
            <a:r>
              <a:rPr lang="en-US" sz="1600" dirty="0">
                <a:latin typeface="Aptos" panose="020B0004020202020204" pitchFamily="34" charset="0"/>
              </a:rPr>
              <a:t> on </a:t>
            </a:r>
            <a:r>
              <a:rPr lang="en-US" sz="1600" dirty="0" err="1">
                <a:latin typeface="Aptos" panose="020B0004020202020204" pitchFamily="34" charset="0"/>
              </a:rPr>
              <a:t>asettua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vanhempien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tueksi</a:t>
            </a:r>
            <a:r>
              <a:rPr lang="en-US" sz="1600" dirty="0">
                <a:latin typeface="Aptos" panose="020B0004020202020204" pitchFamily="34" charset="0"/>
              </a:rPr>
              <a:t>. </a:t>
            </a:r>
            <a:r>
              <a:rPr lang="fi-FI" sz="1600" dirty="0">
                <a:latin typeface="Aptos" panose="020B0004020202020204" pitchFamily="34" charset="0"/>
              </a:rPr>
              <a:t>Lasten ja </a:t>
            </a:r>
            <a:br>
              <a:rPr lang="fi-FI" sz="1600" dirty="0">
                <a:latin typeface="Aptos" panose="020B0004020202020204" pitchFamily="34" charset="0"/>
              </a:rPr>
            </a:br>
            <a:r>
              <a:rPr lang="fi-FI" sz="1600" dirty="0">
                <a:latin typeface="Aptos" panose="020B0004020202020204" pitchFamily="34" charset="0"/>
              </a:rPr>
              <a:t>nuorten turvallinen kasvu ja koulutus ovat hyvinvoivan yhteiskunnan kulmakiviä. </a:t>
            </a:r>
          </a:p>
          <a:p>
            <a:r>
              <a:rPr lang="fi-FI" sz="1600" dirty="0">
                <a:latin typeface="Aptos" panose="020B0004020202020204" pitchFamily="34" charset="0"/>
              </a:rPr>
              <a:t>Tuen pitää olla helposti saatavissa ja toteutua osana arkea niissä ympäristöissä, joissa lapset ja vanhemmat ovat kuten kouluissa ja  päiväkodeissa.</a:t>
            </a:r>
          </a:p>
          <a:p>
            <a:r>
              <a:rPr lang="fi-FI" sz="1600" dirty="0">
                <a:latin typeface="Aptos" panose="020B0004020202020204" pitchFamily="34" charset="0"/>
              </a:rPr>
              <a:t>Vanhemmuuden tuki kuuluu jokaiselle vanhemmalle lapsen odotusajasta täysi-ikäisyyteen. </a:t>
            </a:r>
            <a:endParaRPr lang="en-US" sz="1600" dirty="0">
              <a:latin typeface="Aptos" panose="020B0004020202020204" pitchFamily="34" charset="0"/>
            </a:endParaRPr>
          </a:p>
          <a:p>
            <a:r>
              <a:rPr lang="en-US" sz="1600" dirty="0" err="1">
                <a:latin typeface="Aptos" panose="020B0004020202020204" pitchFamily="34" charset="0"/>
              </a:rPr>
              <a:t>Riittävä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vanhemmuus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ei</a:t>
            </a:r>
            <a:r>
              <a:rPr lang="en-US" sz="1600" dirty="0">
                <a:latin typeface="Aptos" panose="020B0004020202020204" pitchFamily="34" charset="0"/>
              </a:rPr>
              <a:t> ole </a:t>
            </a:r>
            <a:r>
              <a:rPr lang="en-US" sz="1600" dirty="0" err="1">
                <a:latin typeface="Aptos" panose="020B0004020202020204" pitchFamily="34" charset="0"/>
              </a:rPr>
              <a:t>täydellisyyttä</a:t>
            </a:r>
            <a:r>
              <a:rPr lang="en-US" sz="1600" dirty="0">
                <a:latin typeface="Aptos" panose="020B0004020202020204" pitchFamily="34" charset="0"/>
              </a:rPr>
              <a:t> ja </a:t>
            </a:r>
            <a:r>
              <a:rPr lang="en-US" sz="1600" dirty="0" err="1">
                <a:latin typeface="Aptos" panose="020B0004020202020204" pitchFamily="34" charset="0"/>
              </a:rPr>
              <a:t>perheet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ovat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fi-FI" sz="1600" dirty="0">
                <a:latin typeface="Aptos" panose="020B0004020202020204" pitchFamily="34" charset="0"/>
              </a:rPr>
              <a:t>erilaisia. Jokaisella vanhemmalla on yhdenvertaisesti oikeus iloita omasta lapsestaan.</a:t>
            </a:r>
            <a:br>
              <a:rPr lang="fi-FI" sz="1600" dirty="0">
                <a:latin typeface="Aptos" panose="020B0004020202020204" pitchFamily="34" charset="0"/>
              </a:rPr>
            </a:br>
            <a:endParaRPr lang="fi-FI" sz="20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fi-FI" sz="1800" b="1" dirty="0">
                <a:latin typeface="Aptos" panose="020B0004020202020204" pitchFamily="34" charset="0"/>
                <a:cs typeface="Arial" panose="020B0604020202020204" pitchFamily="34" charset="0"/>
              </a:rPr>
              <a:t>Arjessa on paljon tilaisuuksia positiivisille  vanhemmuuden viesteille – viedään niitä yhdessä eteenpäin!</a:t>
            </a:r>
          </a:p>
          <a:p>
            <a:pPr marL="269875" indent="-269875"/>
            <a:endParaRPr lang="fi-FI" sz="2000" b="1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 dirty="0">
              <a:latin typeface="Atmos"/>
            </a:endParaRPr>
          </a:p>
          <a:p>
            <a:pPr marL="0" indent="0">
              <a:buNone/>
            </a:pPr>
            <a:endParaRPr lang="fi-FI" sz="1400" dirty="0">
              <a:latin typeface="Aptos" panose="020B0004020202020204" pitchFamily="34" charset="0"/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14D3DCC-14EC-8E43-7AC0-02F332B37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986" y="6195019"/>
            <a:ext cx="1517494" cy="42929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0687EEA-3C83-74BB-CCEA-37AFCA51E3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213" y="6269995"/>
            <a:ext cx="821715" cy="325691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930AEB8F-B422-13C4-D503-B6A7CAC0D4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635" y="6087499"/>
            <a:ext cx="1000719" cy="70534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6E6613F-8D33-D508-9F46-B06296447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95" y="414787"/>
            <a:ext cx="4389934" cy="728009"/>
          </a:xfrm>
        </p:spPr>
        <p:txBody>
          <a:bodyPr>
            <a:noAutofit/>
          </a:bodyPr>
          <a:lstStyle/>
          <a:p>
            <a:r>
              <a:rPr lang="fi-FI" sz="4000" dirty="0">
                <a:solidFill>
                  <a:schemeClr val="bg1"/>
                </a:solidFill>
              </a:rPr>
              <a:t>Voimaa vanhemmuudesta 2026-2027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3886F1D7-63CF-CB5C-BB5E-ADF25C3D6752}"/>
              </a:ext>
            </a:extLst>
          </p:cNvPr>
          <p:cNvSpPr/>
          <p:nvPr/>
        </p:nvSpPr>
        <p:spPr>
          <a:xfrm>
            <a:off x="0" y="1"/>
            <a:ext cx="4962525" cy="28540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31602145-9EA7-DA47-4DE5-91DDB8552DE9}"/>
              </a:ext>
            </a:extLst>
          </p:cNvPr>
          <p:cNvSpPr/>
          <p:nvPr/>
        </p:nvSpPr>
        <p:spPr>
          <a:xfrm>
            <a:off x="0" y="2854037"/>
            <a:ext cx="4962525" cy="275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D40A9B68-E103-24F6-8C5C-5E742BBDF1AE}"/>
              </a:ext>
            </a:extLst>
          </p:cNvPr>
          <p:cNvSpPr txBox="1">
            <a:spLocks/>
          </p:cNvSpPr>
          <p:nvPr/>
        </p:nvSpPr>
        <p:spPr>
          <a:xfrm>
            <a:off x="131825" y="3221175"/>
            <a:ext cx="4698873" cy="2176272"/>
          </a:xfrm>
          <a:prstGeom prst="rect">
            <a:avLst/>
          </a:prstGeom>
          <a:noFill/>
        </p:spPr>
        <p:txBody>
          <a:bodyPr vert="horz" lIns="0" tIns="0" rIns="0" bIns="0" rtlCol="0">
            <a:normAutofit lnSpcReduction="10000"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/>
              <a:defRPr sz="2400" kern="12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/>
            <a:r>
              <a:rPr lang="fi-FI" sz="1800" dirty="0">
                <a:latin typeface="Aptos" panose="020B0004020202020204" pitchFamily="34" charset="0"/>
              </a:rPr>
              <a:t>Lue lisää </a:t>
            </a:r>
            <a:r>
              <a:rPr lang="fi-FI" sz="1800" dirty="0" err="1">
                <a:latin typeface="Aptos" panose="020B0004020202020204" pitchFamily="34" charset="0"/>
                <a:hlinkClick r:id="rId6"/>
              </a:rPr>
              <a:t>Innokylästä</a:t>
            </a:r>
            <a:r>
              <a:rPr lang="fi-FI" sz="1800" dirty="0">
                <a:latin typeface="Aptos" panose="020B0004020202020204" pitchFamily="34" charset="0"/>
                <a:hlinkClick r:id="rId6"/>
              </a:rPr>
              <a:t> </a:t>
            </a:r>
            <a:r>
              <a:rPr lang="fi-FI" sz="1800" i="1" dirty="0">
                <a:latin typeface="Aptos" panose="020B0004020202020204" pitchFamily="34" charset="0"/>
              </a:rPr>
              <a:t>(Innokyla.fi &gt; Voimaa vanhemmuudesta), </a:t>
            </a:r>
            <a:r>
              <a:rPr lang="fi-FI" sz="1800" dirty="0">
                <a:latin typeface="Aptos" panose="020B0004020202020204" pitchFamily="34" charset="0"/>
              </a:rPr>
              <a:t>seuraa somessa </a:t>
            </a:r>
            <a:r>
              <a:rPr lang="fi-FI" sz="1800" i="1" dirty="0">
                <a:latin typeface="Aptos" panose="020B0004020202020204" pitchFamily="34" charset="0"/>
              </a:rPr>
              <a:t>#voimaavanhemmuudesta</a:t>
            </a:r>
          </a:p>
          <a:p>
            <a:pPr marL="269875" indent="-269875"/>
            <a:r>
              <a:rPr lang="fi-FI" sz="1800" dirty="0">
                <a:latin typeface="Aptos" panose="020B0004020202020204" pitchFamily="34" charset="0"/>
                <a:cs typeface="Arial" panose="020B0604020202020204" pitchFamily="34" charset="0"/>
              </a:rPr>
              <a:t>Ilmoittaudu </a:t>
            </a:r>
            <a:r>
              <a:rPr lang="fi-FI" sz="1800" dirty="0" err="1">
                <a:latin typeface="Aptos" panose="020B0004020202020204" pitchFamily="34" charset="0"/>
                <a:cs typeface="Arial" panose="020B0604020202020204" pitchFamily="34" charset="0"/>
              </a:rPr>
              <a:t>Innokylässä</a:t>
            </a:r>
            <a:r>
              <a:rPr lang="fi-FI" sz="1800" dirty="0">
                <a:latin typeface="Aptos" panose="020B0004020202020204" pitchFamily="34" charset="0"/>
                <a:cs typeface="Arial" panose="020B0604020202020204" pitchFamily="34" charset="0"/>
              </a:rPr>
              <a:t>  sidosryhmälistalle, saat ajankohtaista tietoa sähköpostiisi</a:t>
            </a:r>
            <a:endParaRPr lang="fi-FI" sz="1800" dirty="0">
              <a:latin typeface="Aptos" panose="020B0004020202020204" pitchFamily="34" charset="0"/>
            </a:endParaRPr>
          </a:p>
          <a:p>
            <a:pPr marL="269875" indent="-269875"/>
            <a:r>
              <a:rPr lang="fi-FI" sz="1800" dirty="0">
                <a:latin typeface="Aptos" panose="020B0004020202020204" pitchFamily="34" charset="0"/>
                <a:cs typeface="Arial" panose="020B0604020202020204" pitchFamily="34" charset="0"/>
              </a:rPr>
              <a:t>Ota yhteyttä: projektipäällikkö Päivi Varonen @thl.fi</a:t>
            </a:r>
          </a:p>
          <a:p>
            <a:pPr marL="0" indent="0">
              <a:buNone/>
            </a:pPr>
            <a:endParaRPr lang="fi-FI" sz="1600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269875" indent="-269875"/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F77A8E60-82B9-BDBD-4387-80C916ED1725}"/>
              </a:ext>
            </a:extLst>
          </p:cNvPr>
          <p:cNvSpPr txBox="1">
            <a:spLocks/>
          </p:cNvSpPr>
          <p:nvPr/>
        </p:nvSpPr>
        <p:spPr>
          <a:xfrm>
            <a:off x="286294" y="662981"/>
            <a:ext cx="4389934" cy="7280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 spc="-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dirty="0">
                <a:solidFill>
                  <a:schemeClr val="bg1"/>
                </a:solidFill>
              </a:rPr>
              <a:t>Voimaa vanhemmuudesta 2026-2027</a:t>
            </a:r>
          </a:p>
        </p:txBody>
      </p:sp>
    </p:spTree>
    <p:extLst>
      <p:ext uri="{BB962C8B-B14F-4D97-AF65-F5344CB8AC3E}">
        <p14:creationId xmlns:p14="http://schemas.microsoft.com/office/powerpoint/2010/main" val="767963283"/>
      </p:ext>
    </p:extLst>
  </p:cSld>
  <p:clrMapOvr>
    <a:masterClrMapping/>
  </p:clrMapOvr>
</p:sld>
</file>

<file path=ppt/theme/theme1.xml><?xml version="1.0" encoding="utf-8"?>
<a:theme xmlns:a="http://schemas.openxmlformats.org/drawingml/2006/main" name="THL">
  <a:themeElements>
    <a:clrScheme name="THL2023">
      <a:dk1>
        <a:srgbClr val="1E1E1E"/>
      </a:dk1>
      <a:lt1>
        <a:sysClr val="window" lastClr="FFFFFF"/>
      </a:lt1>
      <a:dk2>
        <a:srgbClr val="005A1E"/>
      </a:dk2>
      <a:lt2>
        <a:srgbClr val="FFFAC3"/>
      </a:lt2>
      <a:accent1>
        <a:srgbClr val="7DFF78"/>
      </a:accent1>
      <a:accent2>
        <a:srgbClr val="FFA03C"/>
      </a:accent2>
      <a:accent3>
        <a:srgbClr val="FFEB46"/>
      </a:accent3>
      <a:accent4>
        <a:srgbClr val="AAA096"/>
      </a:accent4>
      <a:accent5>
        <a:srgbClr val="C84696"/>
      </a:accent5>
      <a:accent6>
        <a:srgbClr val="0064FF"/>
      </a:accent6>
      <a:hlink>
        <a:srgbClr val="0563C1"/>
      </a:hlink>
      <a:folHlink>
        <a:srgbClr val="954F72"/>
      </a:folHlink>
    </a:clrScheme>
    <a:fontScheme name="Work Sans">
      <a:majorFont>
        <a:latin typeface="Work Sans Medium"/>
        <a:ea typeface=""/>
        <a:cs typeface=""/>
      </a:majorFont>
      <a:minorFont>
        <a:latin typeface="Work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L_Esityspohja_FI.pptx" id="{A8F8D33E-F2E2-49AA-8549-EB519E3CE60E}" vid="{E19D0B41-EA30-4E74-A1B5-76B4E87BA7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303</Words>
  <Application>Microsoft Office PowerPoint</Application>
  <PresentationFormat>Laajakuva</PresentationFormat>
  <Paragraphs>30</Paragraphs>
  <Slides>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8" baseType="lpstr">
      <vt:lpstr>Aptos</vt:lpstr>
      <vt:lpstr>Arial</vt:lpstr>
      <vt:lpstr>Atmos</vt:lpstr>
      <vt:lpstr>Calibri</vt:lpstr>
      <vt:lpstr>Work Sans Light</vt:lpstr>
      <vt:lpstr>Work Sans Medium</vt:lpstr>
      <vt:lpstr>THL</vt:lpstr>
      <vt:lpstr>Voimaa vanhemmuudesta 2026-2027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Annemari Backman</dc:creator>
  <cp:lastModifiedBy>Annemari Backman</cp:lastModifiedBy>
  <cp:revision>20</cp:revision>
  <dcterms:created xsi:type="dcterms:W3CDTF">2026-04-15T04:01:41Z</dcterms:created>
  <dcterms:modified xsi:type="dcterms:W3CDTF">2026-04-23T04:43:45Z</dcterms:modified>
</cp:coreProperties>
</file>