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8" r:id="rId4"/>
  </p:sldMasterIdLst>
  <p:notesMasterIdLst>
    <p:notesMasterId r:id="rId31"/>
  </p:notesMasterIdLst>
  <p:sldIdLst>
    <p:sldId id="256" r:id="rId5"/>
    <p:sldId id="315" r:id="rId6"/>
    <p:sldId id="288" r:id="rId7"/>
    <p:sldId id="260" r:id="rId8"/>
    <p:sldId id="262" r:id="rId9"/>
    <p:sldId id="263" r:id="rId10"/>
    <p:sldId id="265" r:id="rId11"/>
    <p:sldId id="285" r:id="rId12"/>
    <p:sldId id="293" r:id="rId13"/>
    <p:sldId id="289" r:id="rId14"/>
    <p:sldId id="326" r:id="rId15"/>
    <p:sldId id="273" r:id="rId16"/>
    <p:sldId id="309" r:id="rId17"/>
    <p:sldId id="323" r:id="rId18"/>
    <p:sldId id="325" r:id="rId19"/>
    <p:sldId id="295" r:id="rId20"/>
    <p:sldId id="329" r:id="rId21"/>
    <p:sldId id="305" r:id="rId22"/>
    <p:sldId id="307" r:id="rId23"/>
    <p:sldId id="274" r:id="rId24"/>
    <p:sldId id="314" r:id="rId25"/>
    <p:sldId id="327" r:id="rId26"/>
    <p:sldId id="328" r:id="rId27"/>
    <p:sldId id="301" r:id="rId28"/>
    <p:sldId id="317" r:id="rId29"/>
    <p:sldId id="321" r:id="rId30"/>
  </p:sldIdLst>
  <p:sldSz cx="18288000" cy="10287000"/>
  <p:notesSz cx="6858000" cy="9144000"/>
  <p:embeddedFontLs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old" panose="020F0502020204030203" pitchFamily="34" charset="0"/>
      <p:regular r:id="rId36"/>
      <p:bold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Bold" panose="00000800000000000000" pitchFamily="2" charset="0"/>
      <p:regular r:id="rId42"/>
      <p:bold r:id="rId43"/>
    </p:embeddedFont>
    <p:embeddedFont>
      <p:font typeface="Myriad Pro" panose="020B050303040302020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4EB7341-096B-4CAB-85EB-E4DCE320081E}">
          <p14:sldIdLst>
            <p14:sldId id="256"/>
            <p14:sldId id="315"/>
            <p14:sldId id="288"/>
            <p14:sldId id="260"/>
            <p14:sldId id="262"/>
            <p14:sldId id="263"/>
            <p14:sldId id="265"/>
            <p14:sldId id="285"/>
            <p14:sldId id="293"/>
            <p14:sldId id="289"/>
            <p14:sldId id="326"/>
            <p14:sldId id="273"/>
            <p14:sldId id="309"/>
            <p14:sldId id="323"/>
            <p14:sldId id="325"/>
            <p14:sldId id="295"/>
            <p14:sldId id="329"/>
            <p14:sldId id="305"/>
            <p14:sldId id="307"/>
            <p14:sldId id="274"/>
            <p14:sldId id="314"/>
            <p14:sldId id="327"/>
            <p14:sldId id="328"/>
            <p14:sldId id="301"/>
            <p14:sldId id="317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719772-CD3A-0F3C-7607-D2BF5E3248BF}" name="Miikka Vuorinen" initials="MV" userId="S::miikka.vuorinen@sosped.fi::0c069072-723f-493f-8cf4-b71a2cb063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F92"/>
    <a:srgbClr val="1EB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3DE83-7EF5-C78D-7669-58B540F540C4}" v="1" dt="2026-05-20T09:14:51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ka Uusijärvi" userId="S::inka.uusijarvi_sosped.fi#ext#@phsps.onmicrosoft.com::7a1381b8-d0da-4e10-9d7f-a0221fb5bc66" providerId="AD" clId="Web-{6323DE83-7EF5-C78D-7669-58B540F540C4}"/>
    <pc:docChg chg="modSld">
      <pc:chgData name="Inka Uusijärvi" userId="S::inka.uusijarvi_sosped.fi#ext#@phsps.onmicrosoft.com::7a1381b8-d0da-4e10-9d7f-a0221fb5bc66" providerId="AD" clId="Web-{6323DE83-7EF5-C78D-7669-58B540F540C4}" dt="2026-05-20T09:14:51.867" v="0" actId="1076"/>
      <pc:docMkLst>
        <pc:docMk/>
      </pc:docMkLst>
      <pc:sldChg chg="modSp">
        <pc:chgData name="Inka Uusijärvi" userId="S::inka.uusijarvi_sosped.fi#ext#@phsps.onmicrosoft.com::7a1381b8-d0da-4e10-9d7f-a0221fb5bc66" providerId="AD" clId="Web-{6323DE83-7EF5-C78D-7669-58B540F540C4}" dt="2026-05-20T09:14:51.867" v="0" actId="1076"/>
        <pc:sldMkLst>
          <pc:docMk/>
          <pc:sldMk cId="587774096" sldId="323"/>
        </pc:sldMkLst>
        <pc:picChg chg="mod">
          <ac:chgData name="Inka Uusijärvi" userId="S::inka.uusijarvi_sosped.fi#ext#@phsps.onmicrosoft.com::7a1381b8-d0da-4e10-9d7f-a0221fb5bc66" providerId="AD" clId="Web-{6323DE83-7EF5-C78D-7669-58B540F540C4}" dt="2026-05-20T09:14:51.867" v="0" actId="1076"/>
          <ac:picMkLst>
            <pc:docMk/>
            <pc:sldMk cId="587774096" sldId="323"/>
            <ac:picMk id="3" creationId="{0A211B2D-6F06-3F49-A17D-9E05762A54E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spedfi.sharepoint.com/sites/Arviointi/Jaetut%20asiakirjat/General/Mente%20(VE-hallussa)/Vapaaehtoisuus%20ha(ll)ussa/Vapaaehtoisuus%20hallus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hsps.sharepoint.com/sites/VaikuttavuusarviointiVHSosped/Jaetut%20asiakirjat/General/Arviointity&#246;kalu%20ja%20muut%20materiaalit/Vapaaehtoisuus%20hallussa%20-%20Ty&#246;kal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antaa.sharepoint.com/sites/Asumisneuvonnankustannusvaikuttavuus/Jaetut%20asiakirjat/Yleinen/Asumisneuvonnan%20kustannusvaikuttavuus%20-%20Ty&#246;kalu/Asumisneuvonnan%20kustannusvaikuttavuus%20-%20Ty&#246;kalupohja%20-%20v.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ospedfi.sharepoint.com/sites/Arviointi/Jaetut%20asiakirjat/General/Mente%20(VE-hallussa)/Vapaaehtoisuus%20ha(ll)ussa/Vapaaehtoisuus%20halluss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antaa.sharepoint.com/sites/Asumisneuvonnankustannusvaikuttavuus/Jaetut%20asiakirjat/Yleinen/Asumisneuvonnan%20kustannusvaikuttavuus%20-%20Ty&#246;kalu/Asumisneuvonnan%20kustannusvaikuttavuus%20-%20Ty&#246;kalupohja%20-%20v.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hsps.sharepoint.com/sites/VaikuttavuusarviointiVHSosped/Jaetut%20asiakirjat/General/Arviointity&#246;kalu%20ja%20muut%20materiaalit/Vapaaehtoisuus%20hallussa%20-%20Ty&#246;kal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5D-4818-93F4-CB93718547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5D-4818-93F4-CB93718547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5D-4818-93F4-CB93718547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5D-4818-93F4-CB93718547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5D-4818-93F4-CB9371854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'Kohderyhmän kustannukset'!$B$4:$B$8</c:f>
              <c:strCache>
                <c:ptCount val="5"/>
                <c:pt idx="0">
                  <c:v>Psykiatrinen erikoissh.</c:v>
                </c:pt>
                <c:pt idx="1">
                  <c:v>Somaattinen erikoissh.</c:v>
                </c:pt>
                <c:pt idx="2">
                  <c:v>Sosiaalipalvelut</c:v>
                </c:pt>
                <c:pt idx="3">
                  <c:v>Kela</c:v>
                </c:pt>
                <c:pt idx="4">
                  <c:v>Muut</c:v>
                </c:pt>
              </c:strCache>
            </c:strRef>
          </c:cat>
          <c:val>
            <c:numRef>
              <c:f>'Kohderyhmän kustannukset'!$F$4:$F$8</c:f>
              <c:numCache>
                <c:formatCode>#\ ##0\ "€"</c:formatCode>
                <c:ptCount val="5"/>
                <c:pt idx="0">
                  <c:v>202100</c:v>
                </c:pt>
                <c:pt idx="1">
                  <c:v>3200</c:v>
                </c:pt>
                <c:pt idx="2">
                  <c:v>247700</c:v>
                </c:pt>
                <c:pt idx="3">
                  <c:v>316200</c:v>
                </c:pt>
                <c:pt idx="4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5D-4818-93F4-CB9371854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'Suorat vaikutukset'!$D$4</c15:sqref>
                        </c15:formulaRef>
                      </c:ext>
                    </c:extLst>
                    <c:strCache>
                      <c:ptCount val="1"/>
                      <c:pt idx="0">
                        <c:v>LKM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8B8D-4093-85A4-EF2E20A28C8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8B8D-4093-85A4-EF2E20A28C8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8B8D-4093-85A4-EF2E20A28C8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8B8D-4093-85A4-EF2E20A28C8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8B8D-4093-85A4-EF2E20A28C8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'Suorat vaikutukset'!$C$5:$C$9</c15:sqref>
                        </c15:formulaRef>
                      </c:ext>
                    </c:extLst>
                    <c:strCache>
                      <c:ptCount val="5"/>
                      <c:pt idx="0">
                        <c:v>Häätöjä estetty</c:v>
                      </c:pt>
                      <c:pt idx="1">
                        <c:v>Vuokravelkoja selvitetty</c:v>
                      </c:pt>
                      <c:pt idx="2">
                        <c:v>Häiriökysyntää vähennetty</c:v>
                      </c:pt>
                      <c:pt idx="3">
                        <c:v>Asunnottomuus ennaltaehkäisty</c:v>
                      </c:pt>
                      <c:pt idx="4">
                        <c:v>Asunnottomuus päätetty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'Suorat vaikutukset'!$D$5:$D$9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5.097599999999999</c:v>
                      </c:pt>
                      <c:pt idx="1">
                        <c:v>134.51999999999998</c:v>
                      </c:pt>
                      <c:pt idx="2">
                        <c:v>315.01279999999997</c:v>
                      </c:pt>
                      <c:pt idx="3">
                        <c:v>6.7931999999999997</c:v>
                      </c:pt>
                      <c:pt idx="4">
                        <c:v>10.378500000000001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8B8D-4093-85A4-EF2E20A28C8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558517397577948E-2"/>
          <c:y val="0.71190325939785937"/>
          <c:w val="0.91699476357604226"/>
          <c:h val="0.18747517383933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'Suorat vaikutukset'!$D$4</c15:sqref>
                        </c15:formulaRef>
                      </c:ext>
                    </c:extLst>
                    <c:strCache>
                      <c:ptCount val="1"/>
                      <c:pt idx="0">
                        <c:v>LKM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8B8D-4093-85A4-EF2E20A28C8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8B8D-4093-85A4-EF2E20A28C8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8B8D-4093-85A4-EF2E20A28C8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8B8D-4093-85A4-EF2E20A28C8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8B8D-4093-85A4-EF2E20A28C8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'Suorat vaikutukset'!$C$5:$C$9</c15:sqref>
                        </c15:formulaRef>
                      </c:ext>
                    </c:extLst>
                    <c:strCache>
                      <c:ptCount val="5"/>
                      <c:pt idx="0">
                        <c:v>Häätöjä estetty</c:v>
                      </c:pt>
                      <c:pt idx="1">
                        <c:v>Vuokravelkoja selvitetty</c:v>
                      </c:pt>
                      <c:pt idx="2">
                        <c:v>Häiriökysyntää vähennetty</c:v>
                      </c:pt>
                      <c:pt idx="3">
                        <c:v>Asunnottomuus ennaltaehkäisty</c:v>
                      </c:pt>
                      <c:pt idx="4">
                        <c:v>Asunnottomuus päätetty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'Suorat vaikutukset'!$D$5:$D$9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5.097599999999999</c:v>
                      </c:pt>
                      <c:pt idx="1">
                        <c:v>134.51999999999998</c:v>
                      </c:pt>
                      <c:pt idx="2">
                        <c:v>315.01279999999997</c:v>
                      </c:pt>
                      <c:pt idx="3">
                        <c:v>6.7931999999999997</c:v>
                      </c:pt>
                      <c:pt idx="4">
                        <c:v>10.378500000000001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8B8D-4093-85A4-EF2E20A28C8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558517397577948E-2"/>
          <c:y val="0.71190325939785937"/>
          <c:w val="0.91699476357604226"/>
          <c:h val="0.18747517383933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'Kustannushyödyt ja arvo'!$R$3:$R$4</c:f>
              <c:strCache>
                <c:ptCount val="2"/>
                <c:pt idx="0">
                  <c:v>Sidosryhmä, jolle arvo kohdistuu</c:v>
                </c:pt>
                <c:pt idx="1">
                  <c:v>€/vuosi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E-445E-8734-2464BBEE00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E-445E-8734-2464BBEE00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6E-445E-8734-2464BBEE00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6E-445E-8734-2464BBEE00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6E-445E-8734-2464BBEE00B2}"/>
              </c:ext>
            </c:extLst>
          </c:dPt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'Kustannushyödyt ja arvo'!$Q$5:$Q$9</c:f>
              <c:strCache>
                <c:ptCount val="5"/>
                <c:pt idx="0">
                  <c:v>Psykiatrinen erikois.sh.</c:v>
                </c:pt>
                <c:pt idx="1">
                  <c:v>Sosiaalipalvelut</c:v>
                </c:pt>
                <c:pt idx="2">
                  <c:v>Kela</c:v>
                </c:pt>
                <c:pt idx="3">
                  <c:v>Somaattinen erikois.sh.</c:v>
                </c:pt>
                <c:pt idx="4">
                  <c:v>Muut</c:v>
                </c:pt>
              </c:strCache>
            </c:strRef>
          </c:cat>
          <c:val>
            <c:numRef>
              <c:f>'Kustannushyödyt ja arvo'!$R$5:$R$9</c:f>
              <c:numCache>
                <c:formatCode>#\ ##0.00\ "€"</c:formatCode>
                <c:ptCount val="5"/>
                <c:pt idx="0">
                  <c:v>46000</c:v>
                </c:pt>
                <c:pt idx="1">
                  <c:v>104600</c:v>
                </c:pt>
                <c:pt idx="2">
                  <c:v>23200</c:v>
                </c:pt>
                <c:pt idx="3">
                  <c:v>800</c:v>
                </c:pt>
                <c:pt idx="4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6E-445E-8734-2464BBEE0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C7F2B-68AF-4D3F-B0D5-70280E8D2375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A943F-E7DF-4D68-84A0-25F8A66F37D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7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A943F-E7DF-4D68-84A0-25F8A66F37D8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25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17334-5CE3-2D72-240E-693DBA04E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A855AF0-E6F9-8BC3-87E2-418DD9655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3C40A47-324E-AED3-7FB6-62C0ECA81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CCEA08-4BAF-4D97-F7BD-DF65A43BB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A943F-E7DF-4D68-84A0-25F8A66F37D8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707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A943F-E7DF-4D68-84A0-25F8A66F37D8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85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0FB-B57C-4E9C-AF73-49B30F9AC5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161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1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8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8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8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2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6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3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B278D-1E82-464F-8FDD-D650CEE28587}" type="datetimeFigureOut">
              <a:rPr lang="fi-FI" smtClean="0"/>
              <a:t>20.5.2026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3178629"/>
            <a:ext cx="13944072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u="none" strike="noStrike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u="none" strike="noStrike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Vapaaehtoisuus ha(ll)ussa-toiminnan kustannushyötyjen arviointi </a:t>
            </a: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endParaRPr lang="fi-FI" sz="6000" b="1" u="none" strike="noStrike" noProof="0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11435E-C0B6-C87F-F5B3-31D328D07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896D69B-4EB4-39D6-8DA3-D99DA1FAEE01}"/>
              </a:ext>
            </a:extLst>
          </p:cNvPr>
          <p:cNvSpPr txBox="1"/>
          <p:nvPr/>
        </p:nvSpPr>
        <p:spPr>
          <a:xfrm>
            <a:off x="1143000" y="3162300"/>
            <a:ext cx="1394407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Vaikeat mielenterveysongelmat</a:t>
            </a: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u="none" strike="noStrike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Ilmiön kustannukset</a:t>
            </a:r>
          </a:p>
        </p:txBody>
      </p:sp>
    </p:spTree>
    <p:extLst>
      <p:ext uri="{BB962C8B-B14F-4D97-AF65-F5344CB8AC3E}">
        <p14:creationId xmlns:p14="http://schemas.microsoft.com/office/powerpoint/2010/main" val="136265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938B6-E182-F49E-0247-956F37395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8D22C8-081B-10C1-CEF4-857B9FD4EFE4}"/>
              </a:ext>
            </a:extLst>
          </p:cNvPr>
          <p:cNvGrpSpPr/>
          <p:nvPr/>
        </p:nvGrpSpPr>
        <p:grpSpPr>
          <a:xfrm>
            <a:off x="533400" y="-236697"/>
            <a:ext cx="16497300" cy="2195688"/>
            <a:chOff x="-965200" y="-1045846"/>
            <a:chExt cx="21996400" cy="394811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07C7D8-491E-2989-15CE-B0308B2B116B}"/>
                </a:ext>
              </a:extLst>
            </p:cNvPr>
            <p:cNvSpPr/>
            <p:nvPr/>
          </p:nvSpPr>
          <p:spPr>
            <a:xfrm>
              <a:off x="-965200" y="-1045846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23B7FF1-9913-5686-0C6D-E1AED3511E0D}"/>
                </a:ext>
              </a:extLst>
            </p:cNvPr>
            <p:cNvSpPr txBox="1"/>
            <p:nvPr/>
          </p:nvSpPr>
          <p:spPr>
            <a:xfrm>
              <a:off x="0" y="308292"/>
              <a:ext cx="21031200" cy="2593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fi-FI" sz="5400" b="1" dirty="0">
                  <a:solidFill>
                    <a:srgbClr val="384F9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Ilmiön kustannukset</a:t>
              </a:r>
              <a:endParaRPr lang="fi-FI" sz="5400" b="1" noProof="0" dirty="0">
                <a:solidFill>
                  <a:srgbClr val="384F92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B9FDB01-50B7-3A2E-829C-A71E23F6C25C}"/>
              </a:ext>
            </a:extLst>
          </p:cNvPr>
          <p:cNvSpPr txBox="1"/>
          <p:nvPr/>
        </p:nvSpPr>
        <p:spPr>
          <a:xfrm>
            <a:off x="1295400" y="3040360"/>
            <a:ext cx="15925800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Ilmiön kustannuksilla tarkoitetaan tässä yhteydessä vaikeiden mielenterveysongelmien aiheuttamia yhteiskunnallisia kustannuksia</a:t>
            </a:r>
          </a:p>
          <a:p>
            <a:pPr marL="951230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Kustannuksia on jaoteltu suoriin, eli hoitokustannuksiin, sekä epäsuoriin kustannuksiin, joihin kuuluu mm. toimeentulo ja ääri-ilmiöt.</a:t>
            </a:r>
            <a:endParaRPr lang="fi-FI" sz="3600" dirty="0">
              <a:solidFill>
                <a:schemeClr val="tx2"/>
              </a:solidFill>
              <a:latin typeface="Lato"/>
              <a:ea typeface="Lato"/>
              <a:cs typeface="Lato"/>
            </a:endParaRP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Esitetyt arviot kuvaavat kohderyhmän tilannetta ennen toimintaan osallistumista.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Kustannuksia on arvioitu yhden v</a:t>
            </a:r>
            <a:r>
              <a:rPr lang="fi-FI" sz="3600" dirty="0" err="1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uoden</a:t>
            </a: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 ajalta sekä yksilö- että koko ryhmän tasolla.</a:t>
            </a: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5528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235462"/>
            <a:ext cx="2863944" cy="1780982"/>
          </a:xfrm>
          <a:custGeom>
            <a:avLst/>
            <a:gdLst/>
            <a:ahLst/>
            <a:cxnLst/>
            <a:rect l="l" t="t" r="r" b="b"/>
            <a:pathLst>
              <a:path w="2863944" h="1780982">
                <a:moveTo>
                  <a:pt x="0" y="0"/>
                </a:moveTo>
                <a:lnTo>
                  <a:pt x="2863944" y="0"/>
                </a:lnTo>
                <a:lnTo>
                  <a:pt x="2863944" y="1780982"/>
                </a:lnTo>
                <a:lnTo>
                  <a:pt x="0" y="178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02" b="-3602"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2804527" y="876300"/>
            <a:ext cx="1290754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fi-FI" sz="6000" b="1" noProof="0" dirty="0">
                <a:solidFill>
                  <a:srgbClr val="3850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Ilmiön kustannukset €/vuosi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530611B3-B2B7-0C4C-D3D0-83E5A0A8B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91989"/>
              </p:ext>
            </p:extLst>
          </p:nvPr>
        </p:nvGraphicFramePr>
        <p:xfrm>
          <a:off x="2621280" y="3154680"/>
          <a:ext cx="13289280" cy="4236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5071">
                  <a:extLst>
                    <a:ext uri="{9D8B030D-6E8A-4147-A177-3AD203B41FA5}">
                      <a16:colId xmlns:a16="http://schemas.microsoft.com/office/drawing/2014/main" val="2477924865"/>
                    </a:ext>
                  </a:extLst>
                </a:gridCol>
                <a:gridCol w="2595562">
                  <a:extLst>
                    <a:ext uri="{9D8B030D-6E8A-4147-A177-3AD203B41FA5}">
                      <a16:colId xmlns:a16="http://schemas.microsoft.com/office/drawing/2014/main" val="3270942989"/>
                    </a:ext>
                  </a:extLst>
                </a:gridCol>
                <a:gridCol w="2595562">
                  <a:extLst>
                    <a:ext uri="{9D8B030D-6E8A-4147-A177-3AD203B41FA5}">
                      <a16:colId xmlns:a16="http://schemas.microsoft.com/office/drawing/2014/main" val="713700248"/>
                    </a:ext>
                  </a:extLst>
                </a:gridCol>
                <a:gridCol w="3343085">
                  <a:extLst>
                    <a:ext uri="{9D8B030D-6E8A-4147-A177-3AD203B41FA5}">
                      <a16:colId xmlns:a16="http://schemas.microsoft.com/office/drawing/2014/main" val="3366183528"/>
                    </a:ext>
                  </a:extLst>
                </a:gridCol>
              </a:tblGrid>
              <a:tr h="597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2800" b="1" u="none" strike="noStrike" dirty="0">
                          <a:effectLst/>
                        </a:rPr>
                        <a:t>Sidosryhmä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2800" b="1" u="none" strike="noStrike" dirty="0">
                          <a:effectLst/>
                        </a:rPr>
                        <a:t>Osuus %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2800" b="1" u="none" strike="noStrike" dirty="0">
                          <a:effectLst/>
                        </a:rPr>
                        <a:t>Kustannus / hlö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2800" b="1" u="none" strike="noStrike" dirty="0">
                          <a:effectLst/>
                        </a:rPr>
                        <a:t>Kustannus yht. (N=30)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0857744"/>
                  </a:ext>
                </a:extLst>
              </a:tr>
              <a:tr h="6491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Psykiatrinen erikoissh.</a:t>
                      </a:r>
                      <a:endParaRPr lang="fi-FI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26 %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6 700 €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 dirty="0">
                          <a:effectLst/>
                        </a:rPr>
                        <a:t>                       202 100 € 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8616225"/>
                  </a:ext>
                </a:extLst>
              </a:tr>
              <a:tr h="5979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Somaattinen erikoissh.</a:t>
                      </a:r>
                      <a:endParaRPr lang="fi-FI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0,4 %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100 €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                            3 200 € 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2315880"/>
                  </a:ext>
                </a:extLst>
              </a:tr>
              <a:tr h="5979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Sosiaalipalvelut</a:t>
                      </a:r>
                      <a:endParaRPr lang="fi-FI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32 %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8 300 €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                       247 700 € 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9670368"/>
                  </a:ext>
                </a:extLst>
              </a:tr>
              <a:tr h="5979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Kela</a:t>
                      </a:r>
                      <a:endParaRPr lang="fi-FI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41 %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10 500 €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                       316 200 € 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1371790"/>
                  </a:ext>
                </a:extLst>
              </a:tr>
              <a:tr h="5979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Muut</a:t>
                      </a:r>
                      <a:endParaRPr lang="fi-FI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0,4 %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>
                          <a:effectLst/>
                        </a:rPr>
                        <a:t>100 €</a:t>
                      </a:r>
                      <a:endParaRPr lang="fi-F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800" u="none" strike="noStrike" dirty="0">
                          <a:effectLst/>
                        </a:rPr>
                        <a:t>                            2 700 € 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8249844"/>
                  </a:ext>
                </a:extLst>
              </a:tr>
              <a:tr h="597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2800" b="1" u="none" strike="noStrike" dirty="0">
                          <a:effectLst/>
                        </a:rPr>
                        <a:t>YHTEENSÄ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2800" b="1" u="none" strike="noStrike" dirty="0">
                          <a:effectLst/>
                        </a:rPr>
                        <a:t> 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2800" b="1" u="none" strike="noStrike" dirty="0">
                          <a:effectLst/>
                        </a:rPr>
                        <a:t>25 700 €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2800" b="1" u="none" strike="noStrike" dirty="0">
                          <a:effectLst/>
                        </a:rPr>
                        <a:t>771 900 €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92610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AA598-5BC3-21A9-C0CC-EAF092AE0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907F45-FBA4-B2D5-DD5F-C8320F415AEE}"/>
              </a:ext>
            </a:extLst>
          </p:cNvPr>
          <p:cNvSpPr/>
          <p:nvPr/>
        </p:nvSpPr>
        <p:spPr>
          <a:xfrm>
            <a:off x="1028700" y="8235462"/>
            <a:ext cx="2863944" cy="1780982"/>
          </a:xfrm>
          <a:custGeom>
            <a:avLst/>
            <a:gdLst/>
            <a:ahLst/>
            <a:cxnLst/>
            <a:rect l="l" t="t" r="r" b="b"/>
            <a:pathLst>
              <a:path w="2863944" h="1780982">
                <a:moveTo>
                  <a:pt x="0" y="0"/>
                </a:moveTo>
                <a:lnTo>
                  <a:pt x="2863944" y="0"/>
                </a:lnTo>
                <a:lnTo>
                  <a:pt x="2863944" y="1780982"/>
                </a:lnTo>
                <a:lnTo>
                  <a:pt x="0" y="178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02" b="-3602"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087AFF7-0E4E-C367-4F1D-F3E40E0013E5}"/>
              </a:ext>
            </a:extLst>
          </p:cNvPr>
          <p:cNvSpPr txBox="1"/>
          <p:nvPr/>
        </p:nvSpPr>
        <p:spPr>
          <a:xfrm>
            <a:off x="1447800" y="408861"/>
            <a:ext cx="15392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fi-FI" sz="6000" b="1" noProof="0" dirty="0">
                <a:solidFill>
                  <a:srgbClr val="3850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Kustannusten jakautuminen sidosryhmille €/vuosi</a:t>
            </a: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B45A1D7E-004D-B949-DC48-D9B8B4D16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67159"/>
              </p:ext>
            </p:extLst>
          </p:nvPr>
        </p:nvGraphicFramePr>
        <p:xfrm>
          <a:off x="3495368" y="2842594"/>
          <a:ext cx="10778078" cy="637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003700B7-5FEF-661C-7049-574FEAC03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890303"/>
              </p:ext>
            </p:extLst>
          </p:nvPr>
        </p:nvGraphicFramePr>
        <p:xfrm>
          <a:off x="3322320" y="2406650"/>
          <a:ext cx="11470311" cy="681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047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A211B2D-6F06-3F49-A17D-9E05762A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55" y="1137815"/>
            <a:ext cx="13355335" cy="8013202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A3C5F78A-C30E-C7A3-E17B-5910499D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605" y="547689"/>
            <a:ext cx="16473950" cy="1222118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rgbClr val="384F92"/>
                </a:solidFill>
                <a:latin typeface="Montserrat Bold" panose="00000800000000000000" charset="0"/>
              </a:rPr>
              <a:t>Kustannukset henkilö/vuosi</a:t>
            </a:r>
          </a:p>
        </p:txBody>
      </p:sp>
    </p:spTree>
    <p:extLst>
      <p:ext uri="{BB962C8B-B14F-4D97-AF65-F5344CB8AC3E}">
        <p14:creationId xmlns:p14="http://schemas.microsoft.com/office/powerpoint/2010/main" val="58777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D5FB4-F101-DD76-F194-BC31F0F5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diagramm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2F64E9B1-9926-D47B-DBDF-30223C76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19" y="1914322"/>
            <a:ext cx="12686049" cy="76116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2FB3EB1-793E-F4F0-9A50-2A1EAA47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5" y="761049"/>
            <a:ext cx="16473950" cy="1222118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solidFill>
                  <a:srgbClr val="384F92"/>
                </a:solidFill>
                <a:latin typeface="Montserrat Bold" panose="00000800000000000000" charset="0"/>
              </a:rPr>
              <a:t>Vaikeat mielenterveysongelmat kustannukset (n=30)</a:t>
            </a:r>
          </a:p>
        </p:txBody>
      </p:sp>
    </p:spTree>
    <p:extLst>
      <p:ext uri="{BB962C8B-B14F-4D97-AF65-F5344CB8AC3E}">
        <p14:creationId xmlns:p14="http://schemas.microsoft.com/office/powerpoint/2010/main" val="222755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52C2D-5A75-C3F7-183F-B2B0F0F4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5F118D1-7DA0-712A-F075-CFEE6240FCAC}"/>
              </a:ext>
            </a:extLst>
          </p:cNvPr>
          <p:cNvSpPr txBox="1"/>
          <p:nvPr/>
        </p:nvSpPr>
        <p:spPr>
          <a:xfrm>
            <a:off x="1143000" y="3162300"/>
            <a:ext cx="1394407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u="none" strike="noStrike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VE-hallussa</a:t>
            </a: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u="none" strike="noStrike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Toiminna</a:t>
            </a:r>
            <a:r>
              <a:rPr lang="fi-FI" sz="6000" b="1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 tulokset</a:t>
            </a:r>
            <a:endParaRPr lang="fi-FI" sz="6000" b="1" u="none" strike="noStrike" noProof="0" dirty="0">
              <a:solidFill>
                <a:schemeClr val="bg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54623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6CABE-AE54-9CFE-EDA9-DBE894BF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987C07E-07D5-3497-FE51-C2D4F9FCA535}"/>
              </a:ext>
            </a:extLst>
          </p:cNvPr>
          <p:cNvGrpSpPr/>
          <p:nvPr/>
        </p:nvGrpSpPr>
        <p:grpSpPr>
          <a:xfrm>
            <a:off x="1371600" y="-236697"/>
            <a:ext cx="15966311" cy="2179797"/>
            <a:chOff x="152400" y="-1045846"/>
            <a:chExt cx="21288415" cy="39195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AE274A8-5DD1-0DC6-FD7B-7E9E815BD6AF}"/>
                </a:ext>
              </a:extLst>
            </p:cNvPr>
            <p:cNvSpPr/>
            <p:nvPr/>
          </p:nvSpPr>
          <p:spPr>
            <a:xfrm>
              <a:off x="152400" y="-1045846"/>
              <a:ext cx="21031200" cy="2651125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510EF57-C662-06BE-92CD-5BAF0F8D8EEE}"/>
                </a:ext>
              </a:extLst>
            </p:cNvPr>
            <p:cNvSpPr txBox="1"/>
            <p:nvPr/>
          </p:nvSpPr>
          <p:spPr>
            <a:xfrm>
              <a:off x="409615" y="279718"/>
              <a:ext cx="21031200" cy="2593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fi-FI" sz="5400" b="1" noProof="0" dirty="0">
                  <a:solidFill>
                    <a:srgbClr val="384F9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VE-hallussa kustannushyötyjen arviointi</a:t>
              </a: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E114256-63DC-FECA-70AC-6D7B5DF35EE3}"/>
              </a:ext>
            </a:extLst>
          </p:cNvPr>
          <p:cNvSpPr txBox="1"/>
          <p:nvPr/>
        </p:nvSpPr>
        <p:spPr>
          <a:xfrm>
            <a:off x="1078173" y="2183642"/>
            <a:ext cx="16143027" cy="7886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VE-hallussa toiminnan tuottamia yhteiskunnallisia säästöjä (eli </a:t>
            </a:r>
            <a:r>
              <a:rPr lang="fi-FI" sz="3600" b="1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arvo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a) on arvioitu edellä esitettyjen kustannusten kautta: </a:t>
            </a:r>
            <a:r>
              <a:rPr lang="fi-FI" sz="3600" u="sng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missä määrin VE-halussa ennaltaehkäisee mielenterveyden heikentymistä ja vähentää palveluntarvetta johtaen kustannusten vähentymiseen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endParaRPr lang="fi-FI" sz="360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endParaRPr lang="fi-FI" sz="360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endParaRPr lang="fi-FI" sz="360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Myös </a:t>
            </a:r>
            <a:r>
              <a:rPr lang="fi-FI" sz="3600" b="1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kustannushyöty</a:t>
            </a: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jä on arvioitu yhden vuoden ajalta sekä yksilö- että koko ryhmän tasolla.</a:t>
            </a: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Kuva 6" descr="Kuva, joka sisältää kohteen teksti, Fontti, valkoinen, kuvakaappaus&#10;&#10;Tekoälyllä luotu sisältö voi olla virheellistä.">
            <a:extLst>
              <a:ext uri="{FF2B5EF4-FFF2-40B4-BE49-F238E27FC236}">
                <a16:creationId xmlns:a16="http://schemas.microsoft.com/office/drawing/2014/main" id="{931BC1DA-0469-122D-A01E-FA2D9FEA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96" y="7956723"/>
            <a:ext cx="4399445" cy="1596710"/>
          </a:xfrm>
          <a:prstGeom prst="rect">
            <a:avLst/>
          </a:prstGeom>
        </p:spPr>
      </p:pic>
      <p:pic>
        <p:nvPicPr>
          <p:cNvPr id="9" name="Kuva 8" descr="Kuva, joka sisältää kohteen teksti, Fontti, valkoinen, kuvakaappaus&#10;&#10;Tekoälyllä luotu sisältö voi olla virheellistä.">
            <a:extLst>
              <a:ext uri="{FF2B5EF4-FFF2-40B4-BE49-F238E27FC236}">
                <a16:creationId xmlns:a16="http://schemas.microsoft.com/office/drawing/2014/main" id="{8C3BCAE3-6746-0A07-E7C7-60AB006B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96" y="4398844"/>
            <a:ext cx="4147658" cy="14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1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05DD6783-1A1E-F9BF-6430-539479BE0E04}"/>
              </a:ext>
            </a:extLst>
          </p:cNvPr>
          <p:cNvSpPr/>
          <p:nvPr/>
        </p:nvSpPr>
        <p:spPr>
          <a:xfrm>
            <a:off x="1432560" y="3169920"/>
            <a:ext cx="2667000" cy="1447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noProof="0" dirty="0">
                <a:solidFill>
                  <a:schemeClr val="tx1"/>
                </a:solidFill>
              </a:rPr>
              <a:t>Mielenterveyden kriisi 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B9FF63C-A647-E0F7-FDE2-75B6D3F64ADE}"/>
              </a:ext>
            </a:extLst>
          </p:cNvPr>
          <p:cNvSpPr/>
          <p:nvPr/>
        </p:nvSpPr>
        <p:spPr>
          <a:xfrm>
            <a:off x="4648200" y="3162300"/>
            <a:ext cx="2286000" cy="1447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noProof="0" dirty="0">
                <a:solidFill>
                  <a:schemeClr val="tx1"/>
                </a:solidFill>
              </a:rPr>
              <a:t>Laitoshoitojakso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3CD94B04-1D6A-D6B1-D91B-A2A067A9BB69}"/>
              </a:ext>
            </a:extLst>
          </p:cNvPr>
          <p:cNvSpPr/>
          <p:nvPr/>
        </p:nvSpPr>
        <p:spPr>
          <a:xfrm>
            <a:off x="7482840" y="6057900"/>
            <a:ext cx="8671560" cy="2438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noProof="0" dirty="0">
                <a:solidFill>
                  <a:schemeClr val="tx1"/>
                </a:solidFill>
              </a:rPr>
              <a:t>Vapaaehtoisuus ha(ll)ussa -hanke</a:t>
            </a:r>
          </a:p>
          <a:p>
            <a:pPr algn="ctr"/>
            <a:r>
              <a:rPr lang="fi-FI" sz="2000" noProof="0" dirty="0">
                <a:solidFill>
                  <a:schemeClr val="tx1"/>
                </a:solidFill>
              </a:rPr>
              <a:t>Tuettua vapaaehtoistoimintaa 2krt./vko</a:t>
            </a:r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0BB6DCD0-8B0A-A453-5CCB-E1B53F359E91}"/>
              </a:ext>
            </a:extLst>
          </p:cNvPr>
          <p:cNvSpPr/>
          <p:nvPr/>
        </p:nvSpPr>
        <p:spPr>
          <a:xfrm rot="16200000">
            <a:off x="8382000" y="5219699"/>
            <a:ext cx="838200" cy="838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63726C91-47B1-8B26-F95E-A6B9E3857DDF}"/>
              </a:ext>
            </a:extLst>
          </p:cNvPr>
          <p:cNvSpPr/>
          <p:nvPr/>
        </p:nvSpPr>
        <p:spPr>
          <a:xfrm rot="16200000">
            <a:off x="14363700" y="5219700"/>
            <a:ext cx="838200" cy="838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183DFC0A-49AE-5091-487F-71EE98FE18E5}"/>
              </a:ext>
            </a:extLst>
          </p:cNvPr>
          <p:cNvSpPr/>
          <p:nvPr/>
        </p:nvSpPr>
        <p:spPr>
          <a:xfrm>
            <a:off x="11353800" y="3169920"/>
            <a:ext cx="4495800" cy="146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noProof="0" dirty="0">
                <a:solidFill>
                  <a:schemeClr val="tx1"/>
                </a:solidFill>
              </a:rPr>
              <a:t>Avohoito vähenee: terapia ja/tai kuntoutusjaksot loppuvat, käynnit vähenevät n. 1krt. /vko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A172D01-E769-034F-21E9-9C80C892E2FF}"/>
              </a:ext>
            </a:extLst>
          </p:cNvPr>
          <p:cNvSpPr txBox="1"/>
          <p:nvPr/>
        </p:nvSpPr>
        <p:spPr>
          <a:xfrm>
            <a:off x="1516380" y="5524500"/>
            <a:ext cx="556680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i-FI" sz="2000" b="1" noProof="0" dirty="0"/>
              <a:t>Vapaaehtoisuus ha(ll)ussa –hankkeen toiminta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/>
              <a:t>tukee toipumisessa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/>
              <a:t>ennaltaehkäisee mielenterveysongelmien pahentumista uudelleen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noProof="0" dirty="0"/>
              <a:t>Tarjoamalla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000" noProof="0" dirty="0"/>
              <a:t>vertaistukea sekä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000" noProof="0" dirty="0"/>
              <a:t>mielekästä ja yksilölliset tarpeet huomioivaa toimintaa useita kertoja viikossa.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C1724A3-6EA7-81C3-09E7-5E5345500387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4099560" y="3886200"/>
            <a:ext cx="548640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230FF542-80D0-A8E2-0BE0-0ECA7D243DA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934200" y="3886200"/>
            <a:ext cx="655320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7A2FE326-35A3-EC62-59F2-E9A121580C8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850880" y="3893820"/>
            <a:ext cx="50292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ED8DB8B0-3E96-AFCF-448C-09F7944F5175}"/>
              </a:ext>
            </a:extLst>
          </p:cNvPr>
          <p:cNvSpPr txBox="1"/>
          <p:nvPr/>
        </p:nvSpPr>
        <p:spPr>
          <a:xfrm>
            <a:off x="1440363" y="961965"/>
            <a:ext cx="155596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fi-FI" sz="6000" b="1" noProof="0" dirty="0">
                <a:solidFill>
                  <a:srgbClr val="3850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Toiminnan ennaltaehkäisevä vaikutus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595779C5-5AAF-8652-C165-7EE6D385F95D}"/>
              </a:ext>
            </a:extLst>
          </p:cNvPr>
          <p:cNvSpPr/>
          <p:nvPr/>
        </p:nvSpPr>
        <p:spPr>
          <a:xfrm>
            <a:off x="7581900" y="3192780"/>
            <a:ext cx="3261360" cy="144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noProof="0" dirty="0">
                <a:solidFill>
                  <a:schemeClr val="tx1"/>
                </a:solidFill>
              </a:rPr>
              <a:t>Intensiivinen avohoito (3/4 krt. /vko, kotiin vietävät palvelut)</a:t>
            </a:r>
          </a:p>
        </p:txBody>
      </p:sp>
    </p:spTree>
    <p:extLst>
      <p:ext uri="{BB962C8B-B14F-4D97-AF65-F5344CB8AC3E}">
        <p14:creationId xmlns:p14="http://schemas.microsoft.com/office/powerpoint/2010/main" val="46523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F2527721-2D40-49A5-5951-396DFC2A0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90052"/>
              </p:ext>
            </p:extLst>
          </p:nvPr>
        </p:nvGraphicFramePr>
        <p:xfrm>
          <a:off x="1917701" y="2044125"/>
          <a:ext cx="6692900" cy="6555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8666">
                  <a:extLst>
                    <a:ext uri="{9D8B030D-6E8A-4147-A177-3AD203B41FA5}">
                      <a16:colId xmlns:a16="http://schemas.microsoft.com/office/drawing/2014/main" val="4292491686"/>
                    </a:ext>
                  </a:extLst>
                </a:gridCol>
                <a:gridCol w="2264234">
                  <a:extLst>
                    <a:ext uri="{9D8B030D-6E8A-4147-A177-3AD203B41FA5}">
                      <a16:colId xmlns:a16="http://schemas.microsoft.com/office/drawing/2014/main" val="105996241"/>
                    </a:ext>
                  </a:extLst>
                </a:gridCol>
              </a:tblGrid>
              <a:tr h="954384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3200" u="none" strike="noStrike" noProof="0" dirty="0">
                          <a:effectLst/>
                        </a:rPr>
                        <a:t>Toiminnan tulokset</a:t>
                      </a:r>
                      <a:endParaRPr lang="fi-FI" sz="3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61460"/>
                  </a:ext>
                </a:extLst>
              </a:tr>
              <a:tr h="911003"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fi-FI" sz="2400" u="none" strike="noStrike" noProof="0" dirty="0">
                          <a:effectLst/>
                        </a:rPr>
                        <a:t>Saanut mielekästä tekemistä /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fi-FI" sz="2400" u="none" strike="noStrike" noProof="0" dirty="0">
                          <a:effectLst/>
                        </a:rPr>
                        <a:t>Tukenut arkirutiinia /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fi-FI" sz="2400" u="none" strike="noStrike" noProof="0" dirty="0">
                          <a:effectLst/>
                        </a:rPr>
                        <a:t>Kotoa poistuminen lisääntynyt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86 %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6521158"/>
                  </a:ext>
                </a:extLst>
              </a:tr>
              <a:tr h="1075851"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fi-FI" sz="2400" u="none" strike="noStrike" noProof="0" dirty="0">
                          <a:effectLst/>
                        </a:rPr>
                        <a:t>Sosiaaliset kontaktit lisääntyneet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79 %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2233401"/>
                  </a:ext>
                </a:extLst>
              </a:tr>
              <a:tr h="775076"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fi-FI" sz="2400" u="none" strike="noStrike" noProof="0" dirty="0">
                          <a:effectLst/>
                        </a:rPr>
                        <a:t>Tukenut toipumisessa ja/tai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fi-FI" sz="2400" u="none" strike="noStrike" noProof="0" dirty="0">
                          <a:effectLst/>
                        </a:rPr>
                        <a:t>ennaltaehkäissyt sairauden pahentumista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71 %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0481516"/>
                  </a:ext>
                </a:extLst>
              </a:tr>
              <a:tr h="847378"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fi-FI" sz="2400" u="none" strike="noStrike" noProof="0" dirty="0">
                          <a:effectLst/>
                        </a:rPr>
                        <a:t>Saanut vertaistukea ja kokenut yhteenkuuluvuutta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60 %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563649"/>
                  </a:ext>
                </a:extLst>
              </a:tr>
              <a:tr h="867622"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fi-FI" sz="2400" u="none" strike="noStrike" noProof="0" dirty="0">
                          <a:effectLst/>
                        </a:rPr>
                        <a:t>Itsetunto/minäpystyvyys parantunut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57 %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408949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E04674E-670A-714A-4DF0-9162EB28B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 noProof="0" dirty="0"/>
          </a:p>
        </p:txBody>
      </p:sp>
      <p:pic>
        <p:nvPicPr>
          <p:cNvPr id="5" name="Kuva 4" descr="Kuva, joka sisältää kohteen Grafiikka, ympyrä, Värikkyys&#10;&#10;Tekoälyllä luotu sisältö voi olla virheellistä.">
            <a:extLst>
              <a:ext uri="{FF2B5EF4-FFF2-40B4-BE49-F238E27FC236}">
                <a16:creationId xmlns:a16="http://schemas.microsoft.com/office/drawing/2014/main" id="{5B4C94A1-9449-2258-32E4-B8223D2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80760"/>
            <a:ext cx="4610100" cy="922020"/>
          </a:xfrm>
          <a:prstGeom prst="rect">
            <a:avLst/>
          </a:prstGeom>
        </p:spPr>
      </p:pic>
      <p:pic>
        <p:nvPicPr>
          <p:cNvPr id="7" name="Kuva 6" descr="Kuva, joka sisältää kohteen Grafiikka, ympyrä&#10;&#10;Tekoälyllä luotu sisältö voi olla virheellistä.">
            <a:extLst>
              <a:ext uri="{FF2B5EF4-FFF2-40B4-BE49-F238E27FC236}">
                <a16:creationId xmlns:a16="http://schemas.microsoft.com/office/drawing/2014/main" id="{169A0FD0-8900-D848-EF92-1365CFC54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909060"/>
            <a:ext cx="4686300" cy="93726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95CF6EE-6DF9-E2EF-0AB5-2064F9708C84}"/>
              </a:ext>
            </a:extLst>
          </p:cNvPr>
          <p:cNvSpPr txBox="1"/>
          <p:nvPr/>
        </p:nvSpPr>
        <p:spPr>
          <a:xfrm>
            <a:off x="14782800" y="390144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noProof="0" dirty="0"/>
              <a:t>2/7 pv.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C13B318-F8BF-A6AF-297B-7A98E1DD467D}"/>
              </a:ext>
            </a:extLst>
          </p:cNvPr>
          <p:cNvSpPr txBox="1"/>
          <p:nvPr/>
        </p:nvSpPr>
        <p:spPr>
          <a:xfrm>
            <a:off x="14782800" y="60579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noProof="0" dirty="0"/>
              <a:t>4/7 pv.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4EDEC6D-F5E5-6017-E101-2B65228B90C8}"/>
              </a:ext>
            </a:extLst>
          </p:cNvPr>
          <p:cNvSpPr txBox="1"/>
          <p:nvPr/>
        </p:nvSpPr>
        <p:spPr>
          <a:xfrm>
            <a:off x="9677400" y="2249953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noProof="0" dirty="0"/>
              <a:t>Kotoa poistuminen viikon aikana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931EA4F-9576-D07D-EB49-8B6EE2B2684B}"/>
              </a:ext>
            </a:extLst>
          </p:cNvPr>
          <p:cNvSpPr txBox="1"/>
          <p:nvPr/>
        </p:nvSpPr>
        <p:spPr>
          <a:xfrm>
            <a:off x="9601200" y="300406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noProof="0" dirty="0"/>
              <a:t>Ennen VE-halussa toimintaan osallistumista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AB7E9BF-BB48-7772-1229-5FCE98A71211}"/>
              </a:ext>
            </a:extLst>
          </p:cNvPr>
          <p:cNvSpPr txBox="1"/>
          <p:nvPr/>
        </p:nvSpPr>
        <p:spPr>
          <a:xfrm>
            <a:off x="9601200" y="5286494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noProof="0" dirty="0"/>
              <a:t>VE-halussa toimintaan osallistumisen aikana/jälkeen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68E7F1A-B3D9-BCA6-DA76-9749B8011BC1}"/>
              </a:ext>
            </a:extLst>
          </p:cNvPr>
          <p:cNvSpPr txBox="1"/>
          <p:nvPr/>
        </p:nvSpPr>
        <p:spPr>
          <a:xfrm>
            <a:off x="4267200" y="625912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fi-FI" sz="6000" b="1" noProof="0" dirty="0">
                <a:solidFill>
                  <a:srgbClr val="3850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Toiminnan tuloksia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F2F8CB6-15B3-62CE-3941-728484CBA6BB}"/>
              </a:ext>
            </a:extLst>
          </p:cNvPr>
          <p:cNvSpPr txBox="1"/>
          <p:nvPr/>
        </p:nvSpPr>
        <p:spPr>
          <a:xfrm>
            <a:off x="1917701" y="880207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noProof="0" dirty="0"/>
              <a:t>*Tulokset perustuvat haastatteluihin (n=14)</a:t>
            </a:r>
          </a:p>
        </p:txBody>
      </p:sp>
    </p:spTree>
    <p:extLst>
      <p:ext uri="{BB962C8B-B14F-4D97-AF65-F5344CB8AC3E}">
        <p14:creationId xmlns:p14="http://schemas.microsoft.com/office/powerpoint/2010/main" val="365616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5D33D-3FD3-5D5D-DC84-13B41FDCB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66461769-5000-E0D3-58F4-6DA79DE824A7}"/>
              </a:ext>
            </a:extLst>
          </p:cNvPr>
          <p:cNvSpPr txBox="1"/>
          <p:nvPr/>
        </p:nvSpPr>
        <p:spPr>
          <a:xfrm>
            <a:off x="1828800" y="538163"/>
            <a:ext cx="15773400" cy="194548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5832"/>
              </a:lnSpc>
            </a:pPr>
            <a:endParaRPr lang="fi-FI" sz="5400" b="1" noProof="0" dirty="0">
              <a:solidFill>
                <a:srgbClr val="384F9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1F78906-6DF4-946D-270A-16F9463A89C7}"/>
              </a:ext>
            </a:extLst>
          </p:cNvPr>
          <p:cNvSpPr txBox="1"/>
          <p:nvPr/>
        </p:nvSpPr>
        <p:spPr>
          <a:xfrm>
            <a:off x="1143000" y="2781299"/>
            <a:ext cx="16571794" cy="5257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Vapaaehtoisuus ha(ll)ussa –hanke on Päijät-Hämeen sosiaalipsykiatri</a:t>
            </a: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en säätiö </a:t>
            </a:r>
            <a:r>
              <a:rPr lang="fi-FI" sz="3600" noProof="0" dirty="0" err="1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sr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 (Mente Palvelut) ja Lahden Diakoniasäätiö </a:t>
            </a:r>
            <a:r>
              <a:rPr lang="fi-FI" sz="3600" noProof="0" dirty="0" err="1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sr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 yhteistyössä toteuttama STEA rahoitettu kehittämishanke C (1.3.2023 – </a:t>
            </a: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28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.2.2026)</a:t>
            </a:r>
          </a:p>
          <a:p>
            <a:pPr marL="571500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Mente Palvelut ja </a:t>
            </a:r>
            <a:r>
              <a:rPr lang="fi-FI" sz="3600" noProof="0" dirty="0" err="1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Sosped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 Keskuksen yhteistyö VE-hankkeen vaikutusten arvioimiseksi </a:t>
            </a: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8/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2025 -1/2026</a:t>
            </a:r>
          </a:p>
          <a:p>
            <a:pPr marL="571500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Sosped keskuksen tehtävänä oli</a:t>
            </a:r>
            <a:endParaRPr lang="fi-FI" sz="360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1028700" lvl="1" indent="-571500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fi-FI" sz="3600" u="sng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arkastella hankkeen kohderyhmän elämäntilanteeseen liittyviä yhteiskunnallisia kustannuksia</a:t>
            </a:r>
          </a:p>
          <a:p>
            <a:pPr marL="1028700" lvl="1" indent="-571500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u="sng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arvioida VE-ha(ll)ussa –hankkeen kykyä vähentää näitä kustannuksia</a:t>
            </a:r>
          </a:p>
          <a:p>
            <a:pPr marL="571500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endParaRPr lang="fi-FI" sz="360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4758B1C2-A73D-DA6B-3F13-6C3E1A5E5381}"/>
              </a:ext>
            </a:extLst>
          </p:cNvPr>
          <p:cNvSpPr txBox="1">
            <a:spLocks/>
          </p:cNvSpPr>
          <p:nvPr/>
        </p:nvSpPr>
        <p:spPr>
          <a:xfrm>
            <a:off x="1143000" y="538163"/>
            <a:ext cx="17108905" cy="630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5400" b="1" noProof="0" dirty="0">
                <a:solidFill>
                  <a:srgbClr val="384F92"/>
                </a:solidFill>
                <a:latin typeface="Montserrat" pitchFamily="2" charset="77"/>
              </a:rPr>
              <a:t>VE-ha(ll)ussa toiminnan kustannushyötyjen arviointi</a:t>
            </a:r>
            <a:endParaRPr lang="fi-FI" sz="24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i-FI" sz="24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2C4ACC0-70DD-1BB9-8E0F-50293E72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495944"/>
            <a:ext cx="2076450" cy="828675"/>
          </a:xfrm>
          <a:prstGeom prst="rect">
            <a:avLst/>
          </a:prstGeom>
        </p:spPr>
      </p:pic>
      <p:pic>
        <p:nvPicPr>
          <p:cNvPr id="6" name="Kuva 5" descr="Kuva, joka sisältää kohteen teksti, Fontti, symboli, logo&#10;&#10;Tekoälyllä luotu sisältö voi olla virheellistä.">
            <a:extLst>
              <a:ext uri="{FF2B5EF4-FFF2-40B4-BE49-F238E27FC236}">
                <a16:creationId xmlns:a16="http://schemas.microsoft.com/office/drawing/2014/main" id="{F2E942D9-F923-286D-FA51-4D907F24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96" y="8659443"/>
            <a:ext cx="1791339" cy="55279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4AE28F8-073E-381D-D2B1-6E0372021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327" y="8659443"/>
            <a:ext cx="1234479" cy="5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8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235462"/>
            <a:ext cx="2863944" cy="1780982"/>
          </a:xfrm>
          <a:custGeom>
            <a:avLst/>
            <a:gdLst/>
            <a:ahLst/>
            <a:cxnLst/>
            <a:rect l="l" t="t" r="r" b="b"/>
            <a:pathLst>
              <a:path w="2863944" h="1780982">
                <a:moveTo>
                  <a:pt x="0" y="0"/>
                </a:moveTo>
                <a:lnTo>
                  <a:pt x="2863944" y="0"/>
                </a:lnTo>
                <a:lnTo>
                  <a:pt x="2863944" y="1780982"/>
                </a:lnTo>
                <a:lnTo>
                  <a:pt x="0" y="178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02" b="-3602"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1254324" y="1149097"/>
            <a:ext cx="158603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fi-FI" sz="6000" b="1" noProof="0" dirty="0">
                <a:solidFill>
                  <a:srgbClr val="3850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VE-hallussa kustannushyödyt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2E982EC1-2336-4B38-352C-178027E9E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29969"/>
              </p:ext>
            </p:extLst>
          </p:nvPr>
        </p:nvGraphicFramePr>
        <p:xfrm>
          <a:off x="3821655" y="2593588"/>
          <a:ext cx="10644690" cy="2668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4545">
                  <a:extLst>
                    <a:ext uri="{9D8B030D-6E8A-4147-A177-3AD203B41FA5}">
                      <a16:colId xmlns:a16="http://schemas.microsoft.com/office/drawing/2014/main" val="2972605837"/>
                    </a:ext>
                  </a:extLst>
                </a:gridCol>
                <a:gridCol w="3749073">
                  <a:extLst>
                    <a:ext uri="{9D8B030D-6E8A-4147-A177-3AD203B41FA5}">
                      <a16:colId xmlns:a16="http://schemas.microsoft.com/office/drawing/2014/main" val="2564788682"/>
                    </a:ext>
                  </a:extLst>
                </a:gridCol>
                <a:gridCol w="3431072">
                  <a:extLst>
                    <a:ext uri="{9D8B030D-6E8A-4147-A177-3AD203B41FA5}">
                      <a16:colId xmlns:a16="http://schemas.microsoft.com/office/drawing/2014/main" val="932226574"/>
                    </a:ext>
                  </a:extLst>
                </a:gridCol>
              </a:tblGrid>
              <a:tr h="7191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1" u="none" strike="noStrike" noProof="0" dirty="0">
                          <a:effectLst/>
                        </a:rPr>
                        <a:t>Kustannushyödyt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77656"/>
                  </a:ext>
                </a:extLst>
              </a:tr>
              <a:tr h="5529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HLÖ / VUOSI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YHT / VUOSI (N=30)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5378385"/>
                  </a:ext>
                </a:extLst>
              </a:tr>
              <a:tr h="5983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Suorat vaikutukset 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8 250 €</a:t>
                      </a:r>
                      <a:endParaRPr lang="fi-FI" sz="24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9432292"/>
                  </a:ext>
                </a:extLst>
              </a:tr>
              <a:tr h="7977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Suorat ja epäsuorat vaikutukset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740 €</a:t>
                      </a:r>
                      <a:endParaRPr lang="fi-FI" sz="24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22 240 €</a:t>
                      </a:r>
                      <a:endParaRPr lang="fi-FI" sz="24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037240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D12FBA3E-33F7-B917-AA3A-D8ED3BEEB943}"/>
              </a:ext>
            </a:extLst>
          </p:cNvPr>
          <p:cNvSpPr txBox="1"/>
          <p:nvPr/>
        </p:nvSpPr>
        <p:spPr>
          <a:xfrm>
            <a:off x="3907884" y="2593588"/>
            <a:ext cx="3458269" cy="126157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b="1" noProof="0" dirty="0"/>
              <a:t>Kustannushyöty</a:t>
            </a:r>
            <a:r>
              <a:rPr lang="fi-FI" sz="2400" noProof="0" dirty="0"/>
              <a:t>: tuotettu arvo, josta vähennetty toiminnan kustannukset*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B45DE999-5668-62B2-9E9B-1D14340B3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57610"/>
              </p:ext>
            </p:extLst>
          </p:nvPr>
        </p:nvGraphicFramePr>
        <p:xfrm>
          <a:off x="3892644" y="5557645"/>
          <a:ext cx="10644690" cy="264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4545">
                  <a:extLst>
                    <a:ext uri="{9D8B030D-6E8A-4147-A177-3AD203B41FA5}">
                      <a16:colId xmlns:a16="http://schemas.microsoft.com/office/drawing/2014/main" val="728806984"/>
                    </a:ext>
                  </a:extLst>
                </a:gridCol>
                <a:gridCol w="3749074">
                  <a:extLst>
                    <a:ext uri="{9D8B030D-6E8A-4147-A177-3AD203B41FA5}">
                      <a16:colId xmlns:a16="http://schemas.microsoft.com/office/drawing/2014/main" val="4027447818"/>
                    </a:ext>
                  </a:extLst>
                </a:gridCol>
                <a:gridCol w="3431071">
                  <a:extLst>
                    <a:ext uri="{9D8B030D-6E8A-4147-A177-3AD203B41FA5}">
                      <a16:colId xmlns:a16="http://schemas.microsoft.com/office/drawing/2014/main" val="240467305"/>
                    </a:ext>
                  </a:extLst>
                </a:gridCol>
              </a:tblGrid>
              <a:tr h="7520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1" u="none" strike="noStrike" noProof="0" dirty="0">
                          <a:effectLst/>
                        </a:rPr>
                        <a:t>Arvo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510312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HLÖ / VUOSI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YHT / VUOSI (N=30)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3592038"/>
                  </a:ext>
                </a:extLst>
              </a:tr>
              <a:tr h="6638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Suorat vaikutukset 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5 370 €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161 250 €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1510425"/>
                  </a:ext>
                </a:extLst>
              </a:tr>
              <a:tr h="451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Suorat ja epäsuorat vaikutukset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5 840 €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u="none" strike="noStrike" noProof="0" dirty="0">
                          <a:effectLst/>
                        </a:rPr>
                        <a:t>175 240 €</a:t>
                      </a:r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779697"/>
                  </a:ext>
                </a:extLst>
              </a:tr>
            </a:tbl>
          </a:graphicData>
        </a:graphic>
      </p:graphicFrame>
      <p:sp>
        <p:nvSpPr>
          <p:cNvPr id="14" name="Tekstiruutu 4">
            <a:extLst>
              <a:ext uri="{FF2B5EF4-FFF2-40B4-BE49-F238E27FC236}">
                <a16:creationId xmlns:a16="http://schemas.microsoft.com/office/drawing/2014/main" id="{53C58222-12C7-E25B-CA35-9B0C17656B76}"/>
              </a:ext>
            </a:extLst>
          </p:cNvPr>
          <p:cNvSpPr txBox="1"/>
          <p:nvPr/>
        </p:nvSpPr>
        <p:spPr>
          <a:xfrm>
            <a:off x="3907884" y="5557645"/>
            <a:ext cx="3458269" cy="122994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b="1" noProof="0" dirty="0"/>
              <a:t>Arvo</a:t>
            </a:r>
            <a:r>
              <a:rPr lang="fi-FI" sz="2400" noProof="0" dirty="0"/>
              <a:t>:</a:t>
            </a:r>
            <a:r>
              <a:rPr lang="fi-FI" sz="2400" baseline="0" noProof="0" dirty="0"/>
              <a:t> </a:t>
            </a:r>
            <a:r>
              <a:rPr lang="fi-FI" sz="2400" noProof="0" dirty="0"/>
              <a:t>Tuotettu arvo ilman </a:t>
            </a:r>
          </a:p>
          <a:p>
            <a:r>
              <a:rPr lang="fi-FI" sz="2400" noProof="0" dirty="0"/>
              <a:t>kustannusten vähennystä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2A093AD-FF75-14B5-1DC0-DABB2CB7D7A0}"/>
              </a:ext>
            </a:extLst>
          </p:cNvPr>
          <p:cNvSpPr txBox="1"/>
          <p:nvPr/>
        </p:nvSpPr>
        <p:spPr>
          <a:xfrm>
            <a:off x="3923124" y="8739375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noProof="0" dirty="0"/>
              <a:t>*Kustannuksissa huomioitu toiminnan kokonaiskustannukset vuoden ajalta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9B05B-0085-5A64-4ED4-6A4A569FA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DF550E7-A46E-09A4-0078-F3C784DFAEF3}"/>
              </a:ext>
            </a:extLst>
          </p:cNvPr>
          <p:cNvSpPr txBox="1"/>
          <p:nvPr/>
        </p:nvSpPr>
        <p:spPr>
          <a:xfrm>
            <a:off x="1297302" y="525079"/>
            <a:ext cx="15085698" cy="92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fi-FI" sz="5600" b="1" noProof="0" dirty="0">
                <a:solidFill>
                  <a:srgbClr val="384F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Arvon jakautuminen €/vuosi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5D044E53-DE5C-9F44-D0D6-DA5414D23135}"/>
              </a:ext>
            </a:extLst>
          </p:cNvPr>
          <p:cNvGraphicFramePr>
            <a:graphicFrameLocks/>
          </p:cNvGraphicFramePr>
          <p:nvPr/>
        </p:nvGraphicFramePr>
        <p:xfrm>
          <a:off x="8001000" y="2324100"/>
          <a:ext cx="9677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61785948-B31A-ADB7-2BD4-4365A8B22DEC}"/>
              </a:ext>
            </a:extLst>
          </p:cNvPr>
          <p:cNvGraphicFramePr>
            <a:graphicFrameLocks/>
          </p:cNvGraphicFramePr>
          <p:nvPr/>
        </p:nvGraphicFramePr>
        <p:xfrm>
          <a:off x="3200400" y="1714500"/>
          <a:ext cx="11315699" cy="754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75788EDE-37DB-32D7-D39A-3CBF9D2C5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74964"/>
              </p:ext>
            </p:extLst>
          </p:nvPr>
        </p:nvGraphicFramePr>
        <p:xfrm>
          <a:off x="2533649" y="1714500"/>
          <a:ext cx="12649200" cy="7708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9920">
                  <a:extLst>
                    <a:ext uri="{9D8B030D-6E8A-4147-A177-3AD203B41FA5}">
                      <a16:colId xmlns:a16="http://schemas.microsoft.com/office/drawing/2014/main" val="92473386"/>
                    </a:ext>
                  </a:extLst>
                </a:gridCol>
                <a:gridCol w="3413564">
                  <a:extLst>
                    <a:ext uri="{9D8B030D-6E8A-4147-A177-3AD203B41FA5}">
                      <a16:colId xmlns:a16="http://schemas.microsoft.com/office/drawing/2014/main" val="82182891"/>
                    </a:ext>
                  </a:extLst>
                </a:gridCol>
                <a:gridCol w="3135716">
                  <a:extLst>
                    <a:ext uri="{9D8B030D-6E8A-4147-A177-3AD203B41FA5}">
                      <a16:colId xmlns:a16="http://schemas.microsoft.com/office/drawing/2014/main" val="3667213380"/>
                    </a:ext>
                  </a:extLst>
                </a:gridCol>
              </a:tblGrid>
              <a:tr h="632144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Ennaltaehkäistyt seuraukset ja palveluiden käytön vähentyminen (N=30)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20417"/>
                  </a:ext>
                </a:extLst>
              </a:tr>
              <a:tr h="632144">
                <a:tc row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Suora kustannus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Psykiatrinen laitoshoito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45 570 €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1547394"/>
                  </a:ext>
                </a:extLst>
              </a:tr>
              <a:tr h="79785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vietävät palvelut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59 620 €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3809291"/>
                  </a:ext>
                </a:extLst>
              </a:tr>
              <a:tr h="63214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Sos.ohjaaja käynnit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11 710 €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579192"/>
                  </a:ext>
                </a:extLst>
              </a:tr>
              <a:tr h="63214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Yhteisöllinen asuminen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32 980 €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4535149"/>
                  </a:ext>
                </a:extLst>
              </a:tr>
              <a:tr h="53947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Terapia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0901581"/>
                  </a:ext>
                </a:extLst>
              </a:tr>
              <a:tr h="63214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Lääkekorvaukset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873368"/>
                  </a:ext>
                </a:extLst>
              </a:tr>
              <a:tr h="632144"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Epäsuora kustannus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Työkyvyttömyyseläke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11 850 €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448338"/>
                  </a:ext>
                </a:extLst>
              </a:tr>
              <a:tr h="63214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Terveysongelmien alihoito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38440"/>
                  </a:ext>
                </a:extLst>
              </a:tr>
              <a:tr h="63214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Pitkäaikaisasunnottomuus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9440842"/>
                  </a:ext>
                </a:extLst>
              </a:tr>
              <a:tr h="35351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Itsetuhoisuus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9300984"/>
                  </a:ext>
                </a:extLst>
              </a:tr>
              <a:tr h="94821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Läheisten kuormittuneisuus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165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67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DC382-6151-A09C-0A76-23C4FB8E6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diagrammi, kuvakaappaus, kartta&#10;&#10;Tekoälyllä luotu sisältö voi olla virheellistä.">
            <a:extLst>
              <a:ext uri="{FF2B5EF4-FFF2-40B4-BE49-F238E27FC236}">
                <a16:creationId xmlns:a16="http://schemas.microsoft.com/office/drawing/2014/main" id="{8C2A209B-64A7-E246-AAB6-93A4A4D5A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5" y="1578519"/>
            <a:ext cx="14514135" cy="87084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CCFE245E-EEFE-D312-42B9-3C8D4B74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605" y="547689"/>
            <a:ext cx="16473950" cy="1222118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solidFill>
                  <a:srgbClr val="384F92"/>
                </a:solidFill>
                <a:latin typeface="Montserrat Bold" panose="00000800000000000000" charset="0"/>
              </a:rPr>
              <a:t>VE- hallussa tuottama arvo/henkilö/vuosi</a:t>
            </a:r>
          </a:p>
        </p:txBody>
      </p:sp>
    </p:spTree>
    <p:extLst>
      <p:ext uri="{BB962C8B-B14F-4D97-AF65-F5344CB8AC3E}">
        <p14:creationId xmlns:p14="http://schemas.microsoft.com/office/powerpoint/2010/main" val="51838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CF3E3-BF2B-6B02-57AC-C4B889E8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00780AC-005F-0F97-5DFD-B153E510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605" y="547689"/>
            <a:ext cx="16473950" cy="1222118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solidFill>
                  <a:srgbClr val="384F92"/>
                </a:solidFill>
                <a:latin typeface="Montserrat Bold" panose="00000800000000000000" charset="0"/>
              </a:rPr>
              <a:t>VE- hallussa tuottama arvo/vuosi (n=30)</a:t>
            </a:r>
          </a:p>
        </p:txBody>
      </p:sp>
      <p:pic>
        <p:nvPicPr>
          <p:cNvPr id="3" name="Kuva 2" descr="Kuva, joka sisältää kohteen teksti, kartta, diagrammi, Suunnitelma&#10;&#10;Tekoälyllä luotu sisältö voi olla virheellistä.">
            <a:extLst>
              <a:ext uri="{FF2B5EF4-FFF2-40B4-BE49-F238E27FC236}">
                <a16:creationId xmlns:a16="http://schemas.microsoft.com/office/drawing/2014/main" id="{AE28C527-BC16-9738-D736-DCD4CE7F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0" y="1569720"/>
            <a:ext cx="14528800" cy="87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100FD9-2B54-D99D-3464-357CFA3AA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89FB9AC-1D79-5D12-E3A1-4A2803C0C235}"/>
              </a:ext>
            </a:extLst>
          </p:cNvPr>
          <p:cNvSpPr txBox="1"/>
          <p:nvPr/>
        </p:nvSpPr>
        <p:spPr>
          <a:xfrm>
            <a:off x="1182051" y="560579"/>
            <a:ext cx="15923898" cy="925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fi-FI" sz="5600" b="1" noProof="0" dirty="0">
                <a:solidFill>
                  <a:srgbClr val="384F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Arvon jakautuminen sidosryhmille €/vuosi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CCD5C4B7-004E-FF30-9CAD-3FCEA5EA5800}"/>
              </a:ext>
            </a:extLst>
          </p:cNvPr>
          <p:cNvGraphicFramePr>
            <a:graphicFrameLocks/>
          </p:cNvGraphicFramePr>
          <p:nvPr/>
        </p:nvGraphicFramePr>
        <p:xfrm>
          <a:off x="8001000" y="2324100"/>
          <a:ext cx="9677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A79692BC-7ADE-5131-C8DB-487262FB0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925299"/>
              </p:ext>
            </p:extLst>
          </p:nvPr>
        </p:nvGraphicFramePr>
        <p:xfrm>
          <a:off x="4439285" y="1714500"/>
          <a:ext cx="9409430" cy="778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83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88A89-BDEA-14E2-61A7-A22F49E8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0AFEED-4496-441D-B005-9020E73F97BE}"/>
              </a:ext>
            </a:extLst>
          </p:cNvPr>
          <p:cNvGrpSpPr/>
          <p:nvPr/>
        </p:nvGrpSpPr>
        <p:grpSpPr>
          <a:xfrm>
            <a:off x="1371600" y="-236697"/>
            <a:ext cx="16154400" cy="2179797"/>
            <a:chOff x="152400" y="-1045846"/>
            <a:chExt cx="21539200" cy="39195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D795A9-3B48-7F7D-C89D-D8A4B7A433D4}"/>
                </a:ext>
              </a:extLst>
            </p:cNvPr>
            <p:cNvSpPr/>
            <p:nvPr/>
          </p:nvSpPr>
          <p:spPr>
            <a:xfrm>
              <a:off x="152400" y="-1045846"/>
              <a:ext cx="21031200" cy="2651125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7D1A736-FA89-30A5-B6DE-2B3CC594106D}"/>
                </a:ext>
              </a:extLst>
            </p:cNvPr>
            <p:cNvSpPr txBox="1"/>
            <p:nvPr/>
          </p:nvSpPr>
          <p:spPr>
            <a:xfrm>
              <a:off x="660400" y="279717"/>
              <a:ext cx="21031200" cy="259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fi-FI" sz="5400" b="1" noProof="0" dirty="0">
                  <a:solidFill>
                    <a:srgbClr val="384F9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Huomioitavaa</a:t>
              </a: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9E34F680-82C9-E076-E819-E6D421D34A58}"/>
              </a:ext>
            </a:extLst>
          </p:cNvPr>
          <p:cNvSpPr txBox="1"/>
          <p:nvPr/>
        </p:nvSpPr>
        <p:spPr>
          <a:xfrm>
            <a:off x="1371600" y="1943100"/>
            <a:ext cx="15925800" cy="7886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Tässä laskelmassa suurimmat kustannushyödyt tulevat ns. raskaiden palveluiden (psykiatrisen laitoshoidon, yhteisöllisen asumisen ja kotiin vietävien palveluiden) tarpeen vähentymisestä, kun mielenterveysongelmien kriisiytymistä ennaltaehkäistään.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Arvioinnissa pyritty huomioimaan että kaikki palveluiden käytön vähentyminen ei johdu suoraan tarpeen vähentymisestä, vaan esim. vähäisistä resursseista, jolloin on alennettu arviota toiminnan osuudesta (varovaisuus) kustannusten laskussa.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Yleisyyksiä ja palveluiden käyttöä on laskettu haastattelujen tulosten ja tutkimusten/rekisteritietojen perusteella, mutta arviointiin liittyy myös kokemustietoon perustuvia arvioita. Esimerkiksi palvelun osuus kustannusten laskusta (varovaisuus) perustuu pääasiallisesti arvioihin.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Tässä laskennassa ei ole huomioitu mahdollisia vaihtoehtoiskustannuksia.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4780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87B6E-5CC5-7B2F-CCA1-5E93258EA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94E09FD-9219-7C8D-6313-FB540EACF014}"/>
              </a:ext>
            </a:extLst>
          </p:cNvPr>
          <p:cNvGrpSpPr/>
          <p:nvPr/>
        </p:nvGrpSpPr>
        <p:grpSpPr>
          <a:xfrm>
            <a:off x="1371600" y="-236697"/>
            <a:ext cx="16154400" cy="2179797"/>
            <a:chOff x="152400" y="-1045846"/>
            <a:chExt cx="21539200" cy="39195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D54557F-98B0-6CD3-FEF6-C848E48BA775}"/>
                </a:ext>
              </a:extLst>
            </p:cNvPr>
            <p:cNvSpPr/>
            <p:nvPr/>
          </p:nvSpPr>
          <p:spPr>
            <a:xfrm>
              <a:off x="152400" y="-1045846"/>
              <a:ext cx="21031200" cy="2651125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algn="ctr"/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5919597-3E32-C266-F315-D3D41AD58D17}"/>
                </a:ext>
              </a:extLst>
            </p:cNvPr>
            <p:cNvSpPr txBox="1"/>
            <p:nvPr/>
          </p:nvSpPr>
          <p:spPr>
            <a:xfrm>
              <a:off x="660400" y="279717"/>
              <a:ext cx="21031200" cy="259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fi-FI" sz="5400" b="1" dirty="0">
                  <a:solidFill>
                    <a:srgbClr val="384F9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Yhteenveto</a:t>
              </a:r>
              <a:endParaRPr lang="fi-FI" sz="5400" b="1" noProof="0" dirty="0">
                <a:solidFill>
                  <a:srgbClr val="384F92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FDC6E478-5947-948D-3ABD-C89B0F56774A}"/>
              </a:ext>
            </a:extLst>
          </p:cNvPr>
          <p:cNvSpPr txBox="1"/>
          <p:nvPr/>
        </p:nvSpPr>
        <p:spPr>
          <a:xfrm>
            <a:off x="1371600" y="1943100"/>
            <a:ext cx="15925800" cy="7886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1547" lvl="1" indent="-571500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Vapaaehtoisuus ha(ll)ussa-toiminta tavoittaa vaikeista mielenterveysongelmista kuntoutuvia henkilöitä.</a:t>
            </a:r>
          </a:p>
          <a:p>
            <a:pPr marL="1408747" lvl="2" indent="-571500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Vaikeisiin mielenterveysongelmiin liittyvien yhteiskunnallisten kustannusten arvioitiin olevan n. 25 700 euroa vuodessa/henkilö ennen toimintaan osallistumista.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fi-FI" sz="3600" noProof="0" dirty="0" err="1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rvioinnin</a:t>
            </a: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 perusteella Vapaaehtoisuus ha(ll)ussa-toiminta tuottaa yhteiskunnallisia säästöjä n. 5 200 euroa/osallistuja vuodessa vähentämällä vaikeisiin mielenterveysongelmiin liittyviä kustannuksia</a:t>
            </a: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1408747" lvl="2" indent="-571500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Kun säästöistä vähennetään VE-toiminnan kustannukset, ovat kustannushyödyt 740 euroa/osallistuja vuodessa.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Suurin osa tuotetuista säästöistä koostuu raskaiden sote-palveluiden (esim. psykiatrinen laitoshoito, kotiin vietävät palvelut) tarpeen vähenemisestä.</a:t>
            </a: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9478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06724-2DF5-E163-B9B2-DAA5B29C9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2560E672-48A0-19E7-46F9-08A107A58446}"/>
              </a:ext>
            </a:extLst>
          </p:cNvPr>
          <p:cNvSpPr txBox="1"/>
          <p:nvPr/>
        </p:nvSpPr>
        <p:spPr>
          <a:xfrm>
            <a:off x="1143000" y="3162300"/>
            <a:ext cx="1394407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Tausta:</a:t>
            </a: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u="none" strike="noStrike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Ilmiöpohjainen vaikutusten</a:t>
            </a:r>
            <a:endParaRPr lang="fi-FI" sz="6000" b="1" noProof="0" dirty="0">
              <a:solidFill>
                <a:schemeClr val="bg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fi-FI" sz="6000" b="1" u="none" strike="noStrike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arviointi</a:t>
            </a: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endParaRPr lang="fi-FI" sz="6000" b="1" u="none" strike="noStrike" noProof="0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6995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8800" y="495300"/>
            <a:ext cx="15773400" cy="1988345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1"/>
              <a:ext cx="21031200" cy="259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fi-FI" sz="5400" b="1" noProof="0" dirty="0">
                  <a:solidFill>
                    <a:srgbClr val="384F9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Ilmiöpohjainen vaikutusten arviointi</a:t>
              </a:r>
            </a:p>
          </p:txBody>
        </p: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08CEDCE3-D6B4-0A61-92B6-BF414116E435}"/>
              </a:ext>
            </a:extLst>
          </p:cNvPr>
          <p:cNvSpPr txBox="1"/>
          <p:nvPr/>
        </p:nvSpPr>
        <p:spPr>
          <a:xfrm>
            <a:off x="1219200" y="2781300"/>
            <a:ext cx="16230600" cy="5511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0095" lvl="1" indent="-380048" algn="l">
              <a:buFont typeface="Arial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Julkisia rekisteriaineistoja, tutkimuskirjallisuutta ja organisaatiokohtaisia tietoja yhdistävä arviointimetodologia.</a:t>
            </a:r>
          </a:p>
          <a:p>
            <a:pPr marL="760095" lvl="1" indent="-380048" algn="l">
              <a:buFont typeface="Arial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Metodologia mahdollistaa eri ilmiöiden kustannusten sekä niihin suunnattujen interventioiden vaikutusten arvioinnin.</a:t>
            </a:r>
          </a:p>
          <a:p>
            <a:pPr marL="760095" lvl="1" indent="-380048" algn="l">
              <a:buFont typeface="Arial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Vastaavia ilmiöpohjaisia arviointimetodologioita ei juuri tunneta (Niemelä &amp; Auvinen 2021, Kangasniemi et al. 2021, Häkkilä et al. 2025).</a:t>
            </a:r>
          </a:p>
          <a:p>
            <a:pPr marL="760095" lvl="1" indent="-380048" algn="l">
              <a:buFont typeface="Arial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Vastaavaa metodologiaa hyödyntävä SOLA-arviointiteko sai v. 2024 arviointiteko –tunnustuksen ja lisäksi OECD nosti sen osaksi Public Sector Innovation –kirjastoaan. </a:t>
            </a:r>
          </a:p>
          <a:p>
            <a:pPr algn="l">
              <a:lnSpc>
                <a:spcPts val="4082"/>
              </a:lnSpc>
            </a:pPr>
            <a:endParaRPr lang="fi-FI" sz="42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FC469-6AAC-F6F2-2E76-734F89828AB4}"/>
              </a:ext>
            </a:extLst>
          </p:cNvPr>
          <p:cNvSpPr txBox="1"/>
          <p:nvPr/>
        </p:nvSpPr>
        <p:spPr>
          <a:xfrm>
            <a:off x="1828800" y="8083178"/>
            <a:ext cx="12765741" cy="15901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40"/>
              </a:spcAft>
              <a:buNone/>
            </a:pPr>
            <a:r>
              <a:rPr lang="fi-FI" sz="1400" b="0" noProof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Kangasniemi M, Halminen O, Hult M, Kallio H, Linna M, Suominen S. 2021 Kohdennettu ja ennakoitu hyvinvoinnin, terveyden ja turvallisuuden edistäminen: vaikutusten ja kustannusten arviointityökalut. Valtioneuvoston selvitys ja tutkimustoiminnan julkaisusarja. 2021:54. Valtioneuvoston kanslia. Helsinki. </a:t>
            </a:r>
            <a:endParaRPr lang="fi-FI" sz="1400" b="1" noProof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840"/>
              </a:spcAft>
              <a:buNone/>
            </a:pPr>
            <a:r>
              <a:rPr lang="fi-FI" sz="1400" b="0" noProof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Niemelä J, Auvinen T. 2021. Järjestötieto hyvinvointialueiden tietojohtamisessa: Selvityshenkilöiden raportti kansalaisyhteiskunnasta saatavan tiedon hyödyntämisestä sosiaali- ja terveydenhuollossa. Sosiaali- ja terveysministeriön raportteja ja muistioita 2021:37. Sosiaali- ja terveysministeriö. Helsinki</a:t>
            </a:r>
            <a:r>
              <a:rPr lang="fi-FI" sz="14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spcAft>
                <a:spcPts val="840"/>
              </a:spcAft>
              <a:buNone/>
            </a:pPr>
            <a:r>
              <a:rPr lang="fi-FI" sz="14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Häkkilä, L., Mäki-Opas, T., Aldea-Löppönen, A., &amp; Vuorinen, M. (2025). The SOLA Model and Calculator: Improving societal welfare and decision making by social value-based tools. </a:t>
            </a:r>
            <a:r>
              <a:rPr lang="fi-FI" sz="1400" i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Julkaisematon.</a:t>
            </a:r>
            <a:endParaRPr lang="fi-FI" sz="1400" noProof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754" y="368489"/>
            <a:ext cx="16116299" cy="1501253"/>
            <a:chOff x="-436727" y="-1357470"/>
            <a:chExt cx="21415611" cy="3120209"/>
          </a:xfrm>
        </p:grpSpPr>
        <p:sp>
          <p:nvSpPr>
            <p:cNvPr id="3" name="Freeform 3"/>
            <p:cNvSpPr/>
            <p:nvPr/>
          </p:nvSpPr>
          <p:spPr>
            <a:xfrm>
              <a:off x="-436727" y="-1357470"/>
              <a:ext cx="21031200" cy="2651125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60400" y="279717"/>
              <a:ext cx="20318484" cy="148302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fi-FI" sz="5400" b="1" noProof="0" dirty="0">
                  <a:solidFill>
                    <a:srgbClr val="384F9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Kohderyhmä ja aineisto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58892" y="1992574"/>
            <a:ext cx="14517920" cy="7886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380047" lvl="1" algn="l">
              <a:lnSpc>
                <a:spcPts val="4082"/>
              </a:lnSpc>
            </a:pPr>
            <a:r>
              <a:rPr lang="fi-FI" sz="3600" b="1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Kohderyhmä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Toimintaan osallistunut 30 henkilöä vuonna 2024.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Osallistuja ovat yli 18-vuotiaita mielenterveyssyistä työkyvyttömyyseläkkeellä tai kuntoutustuella olevia henkilöitä, suurin osa naisia.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Yleisimmät diagnoosit skitsofrenia ja vakavat mielialahäiriöt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Suurimmalla osalla taustalla laitoshoitojaksoja.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Toiminta tarjoaa yksilöllistä tukea ja tavoittaa henkilöitä, joilla on vaikeuksia poistua kotoa.</a:t>
            </a:r>
          </a:p>
          <a:p>
            <a:pPr marL="380047" lvl="1" algn="l">
              <a:lnSpc>
                <a:spcPts val="4082"/>
              </a:lnSpc>
            </a:pPr>
            <a:r>
              <a:rPr lang="fi-FI" sz="3600" b="1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Aineisto</a:t>
            </a:r>
            <a:endParaRPr lang="fi-FI" sz="3600" b="1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Arviointia varten toteutettiin 14 haastattelua, johon osallistui 12 nykyistä osallistujaa, 1 entinen osallistuja ja 1 kokemusasiantuntija.</a:t>
            </a:r>
          </a:p>
          <a:p>
            <a:pPr marL="951547" lvl="1" indent="-571500" algn="l">
              <a:lnSpc>
                <a:spcPts val="4082"/>
              </a:lnSpc>
              <a:buFont typeface="Arial" panose="020B0604020202020204" pitchFamily="34" charset="0"/>
              <a:buChar char="•"/>
            </a:pPr>
            <a:r>
              <a:rPr lang="fi-FI" sz="3600" noProof="0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Lisäksi laskentaan on käytetty tutkimuksia ja rekisteritietoa.</a:t>
            </a:r>
          </a:p>
          <a:p>
            <a:pPr marL="380047" lvl="1" algn="l">
              <a:lnSpc>
                <a:spcPts val="4082"/>
              </a:lnSpc>
            </a:pPr>
            <a:endParaRPr lang="fi-FI" sz="3600" noProof="0" dirty="0">
              <a:solidFill>
                <a:schemeClr val="tx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241554" y="-1036652"/>
            <a:ext cx="1135856" cy="10073782"/>
            <a:chOff x="0" y="0"/>
            <a:chExt cx="660400" cy="58570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5857013"/>
            </a:xfrm>
            <a:custGeom>
              <a:avLst/>
              <a:gdLst/>
              <a:ahLst/>
              <a:cxnLst/>
              <a:rect l="l" t="t" r="r" b="b"/>
              <a:pathLst>
                <a:path w="660400" h="585701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40548"/>
                  </a:cubicBezTo>
                  <a:lnTo>
                    <a:pt x="660400" y="5857013"/>
                  </a:lnTo>
                  <a:lnTo>
                    <a:pt x="0" y="5857013"/>
                  </a:lnTo>
                  <a:lnTo>
                    <a:pt x="0" y="44456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46C1AB"/>
            </a:solidFill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5777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i-FI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149552" y="823930"/>
            <a:ext cx="1135856" cy="9086294"/>
            <a:chOff x="0" y="0"/>
            <a:chExt cx="660400" cy="52828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5282876"/>
            </a:xfrm>
            <a:custGeom>
              <a:avLst/>
              <a:gdLst/>
              <a:ahLst/>
              <a:cxnLst/>
              <a:rect l="l" t="t" r="r" b="b"/>
              <a:pathLst>
                <a:path w="660400" h="5282876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27795"/>
                  </a:cubicBezTo>
                  <a:lnTo>
                    <a:pt x="660400" y="5282876"/>
                  </a:lnTo>
                  <a:lnTo>
                    <a:pt x="0" y="5282876"/>
                  </a:lnTo>
                  <a:lnTo>
                    <a:pt x="0" y="4313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4B1D2"/>
            </a:solidFill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660400" cy="520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i-FI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5036627" y="2651492"/>
            <a:ext cx="1135856" cy="8098805"/>
            <a:chOff x="0" y="0"/>
            <a:chExt cx="660400" cy="47087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4708739"/>
            </a:xfrm>
            <a:custGeom>
              <a:avLst/>
              <a:gdLst/>
              <a:ahLst/>
              <a:cxnLst/>
              <a:rect l="l" t="t" r="r" b="b"/>
              <a:pathLst>
                <a:path w="660400" h="470873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15042"/>
                  </a:cubicBezTo>
                  <a:lnTo>
                    <a:pt x="660400" y="4708739"/>
                  </a:lnTo>
                  <a:lnTo>
                    <a:pt x="0" y="4708739"/>
                  </a:lnTo>
                  <a:lnTo>
                    <a:pt x="0" y="41822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786D7"/>
            </a:solidFill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375"/>
              <a:ext cx="660400" cy="4629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i-FI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4851029" y="4547474"/>
            <a:ext cx="1135856" cy="7111317"/>
            <a:chOff x="0" y="0"/>
            <a:chExt cx="660400" cy="41346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4134602"/>
            </a:xfrm>
            <a:custGeom>
              <a:avLst/>
              <a:gdLst/>
              <a:ahLst/>
              <a:cxnLst/>
              <a:rect l="l" t="t" r="r" b="b"/>
              <a:pathLst>
                <a:path w="660400" h="413460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02289"/>
                  </a:cubicBezTo>
                  <a:lnTo>
                    <a:pt x="660400" y="4134602"/>
                  </a:lnTo>
                  <a:lnTo>
                    <a:pt x="0" y="4134602"/>
                  </a:lnTo>
                  <a:lnTo>
                    <a:pt x="0" y="40505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9501"/>
            </a:solidFill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9375"/>
              <a:ext cx="660400" cy="4055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i-FI" noProof="0" dirty="0"/>
            </a:p>
          </p:txBody>
        </p:sp>
      </p:grpSp>
      <p:sp>
        <p:nvSpPr>
          <p:cNvPr id="14" name="Freeform 14"/>
          <p:cNvSpPr/>
          <p:nvPr/>
        </p:nvSpPr>
        <p:spPr>
          <a:xfrm rot="5400000" flipH="1" flipV="1">
            <a:off x="537034" y="2687889"/>
            <a:ext cx="6392029" cy="6392029"/>
          </a:xfrm>
          <a:custGeom>
            <a:avLst/>
            <a:gdLst/>
            <a:ahLst/>
            <a:cxnLst/>
            <a:rect l="l" t="t" r="r" b="b"/>
            <a:pathLst>
              <a:path w="6392029" h="6392029">
                <a:moveTo>
                  <a:pt x="6392028" y="6392029"/>
                </a:moveTo>
                <a:lnTo>
                  <a:pt x="0" y="6392029"/>
                </a:lnTo>
                <a:lnTo>
                  <a:pt x="0" y="0"/>
                </a:lnTo>
                <a:lnTo>
                  <a:pt x="6392028" y="0"/>
                </a:lnTo>
                <a:lnTo>
                  <a:pt x="6392028" y="639202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15" name="Freeform 15"/>
          <p:cNvSpPr/>
          <p:nvPr/>
        </p:nvSpPr>
        <p:spPr>
          <a:xfrm>
            <a:off x="1159683" y="3583429"/>
            <a:ext cx="1213338" cy="1213338"/>
          </a:xfrm>
          <a:custGeom>
            <a:avLst/>
            <a:gdLst/>
            <a:ahLst/>
            <a:cxnLst/>
            <a:rect l="l" t="t" r="r" b="b"/>
            <a:pathLst>
              <a:path w="1213338" h="1213338">
                <a:moveTo>
                  <a:pt x="0" y="0"/>
                </a:moveTo>
                <a:lnTo>
                  <a:pt x="1213338" y="0"/>
                </a:lnTo>
                <a:lnTo>
                  <a:pt x="1213338" y="1213338"/>
                </a:lnTo>
                <a:lnTo>
                  <a:pt x="0" y="12133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16" name="Freeform 16"/>
          <p:cNvSpPr/>
          <p:nvPr/>
        </p:nvSpPr>
        <p:spPr>
          <a:xfrm>
            <a:off x="2373021" y="4947885"/>
            <a:ext cx="1213338" cy="1213338"/>
          </a:xfrm>
          <a:custGeom>
            <a:avLst/>
            <a:gdLst/>
            <a:ahLst/>
            <a:cxnLst/>
            <a:rect l="l" t="t" r="r" b="b"/>
            <a:pathLst>
              <a:path w="1213338" h="1213338">
                <a:moveTo>
                  <a:pt x="0" y="0"/>
                </a:moveTo>
                <a:lnTo>
                  <a:pt x="1213339" y="0"/>
                </a:lnTo>
                <a:lnTo>
                  <a:pt x="1213339" y="1213339"/>
                </a:lnTo>
                <a:lnTo>
                  <a:pt x="0" y="1213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17" name="Freeform 17"/>
          <p:cNvSpPr/>
          <p:nvPr/>
        </p:nvSpPr>
        <p:spPr>
          <a:xfrm>
            <a:off x="3733048" y="6321866"/>
            <a:ext cx="1213338" cy="1213338"/>
          </a:xfrm>
          <a:custGeom>
            <a:avLst/>
            <a:gdLst/>
            <a:ahLst/>
            <a:cxnLst/>
            <a:rect l="l" t="t" r="r" b="b"/>
            <a:pathLst>
              <a:path w="1213338" h="1213338">
                <a:moveTo>
                  <a:pt x="0" y="0"/>
                </a:moveTo>
                <a:lnTo>
                  <a:pt x="1213338" y="0"/>
                </a:lnTo>
                <a:lnTo>
                  <a:pt x="1213338" y="1213339"/>
                </a:lnTo>
                <a:lnTo>
                  <a:pt x="0" y="1213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18" name="Freeform 18"/>
          <p:cNvSpPr/>
          <p:nvPr/>
        </p:nvSpPr>
        <p:spPr>
          <a:xfrm>
            <a:off x="5110811" y="7675534"/>
            <a:ext cx="1213338" cy="1213338"/>
          </a:xfrm>
          <a:custGeom>
            <a:avLst/>
            <a:gdLst/>
            <a:ahLst/>
            <a:cxnLst/>
            <a:rect l="l" t="t" r="r" b="b"/>
            <a:pathLst>
              <a:path w="1213338" h="1213338">
                <a:moveTo>
                  <a:pt x="0" y="0"/>
                </a:moveTo>
                <a:lnTo>
                  <a:pt x="1213338" y="0"/>
                </a:lnTo>
                <a:lnTo>
                  <a:pt x="1213338" y="1213338"/>
                </a:lnTo>
                <a:lnTo>
                  <a:pt x="0" y="12133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19" name="TextBox 19"/>
          <p:cNvSpPr txBox="1"/>
          <p:nvPr/>
        </p:nvSpPr>
        <p:spPr>
          <a:xfrm>
            <a:off x="772590" y="525079"/>
            <a:ext cx="15564176" cy="1940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fi-FI" sz="6000" b="1" noProof="0" dirty="0">
                <a:solidFill>
                  <a:srgbClr val="384F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Taloudellisen hyödyn arviointi asiakkaiden elämäntilanteen mukaan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150" y="3773544"/>
            <a:ext cx="8124182" cy="32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fi-FI" sz="20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VAKAVIEN MIELENTERVEYSONGELMIEN SEURAUKSET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37959" y="5138000"/>
            <a:ext cx="71084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fi-FI" sz="20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TALOUDELLISET VAIKUTUKSET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56453" y="3552564"/>
            <a:ext cx="5802847" cy="1101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fi-FI" sz="1600" noProof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Kymmenien vakavien mielenterveysongelmien seurausten tunnistaminen. Jokaisen seurauksen toteutumisen todennäköisyys on laskettu.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fi-FI" sz="1600" noProof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46448" y="4934959"/>
            <a:ext cx="5802847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fi-FI" sz="1600" noProof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Jokainen seuraus arvotetaan erikseen ja niille eritellään myös maksaja.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fi-FI" sz="1600" noProof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46448" y="6305925"/>
            <a:ext cx="5802847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fi-FI" sz="1600" noProof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Ymmärrys siitä, miten toiminta voi vaikuttaa eri seurauksiin (ennaltaehkäisy &amp; hyöty).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fi-FI" sz="1600" noProof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456453" y="7876438"/>
            <a:ext cx="5802847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fi-FI" sz="1600" noProof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Kokonaisarvio toiminnan tuottamasta taloudellisesta hyödystä (suorat &amp; epäsuorat vaikutukset).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00144" y="6502457"/>
            <a:ext cx="45538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fi-FI" sz="20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PALVELUN TUOMA MUUTOS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48812" y="7866913"/>
            <a:ext cx="223766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fi-FI" sz="20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KOKONAISARVIO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37217" y="3753224"/>
            <a:ext cx="326082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fi-FI" sz="3150" noProof="0" dirty="0">
                <a:solidFill>
                  <a:srgbClr val="000000"/>
                </a:solidFill>
                <a:latin typeface="Myriad Pro"/>
                <a:ea typeface="Myriad Pro"/>
                <a:cs typeface="Myriad Pro"/>
                <a:sym typeface="Myriad Pro"/>
              </a:rPr>
              <a:t>1.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2277" y="5127205"/>
            <a:ext cx="326082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fi-FI" sz="3150" noProof="0" dirty="0">
                <a:solidFill>
                  <a:srgbClr val="000000"/>
                </a:solidFill>
                <a:latin typeface="Myriad Pro"/>
                <a:ea typeface="Myriad Pro"/>
                <a:cs typeface="Myriad Pro"/>
                <a:sym typeface="Myriad Pro"/>
              </a:rPr>
              <a:t>2.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129051" y="6491662"/>
            <a:ext cx="326082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fi-FI" sz="3150" noProof="0" dirty="0">
                <a:solidFill>
                  <a:srgbClr val="000000"/>
                </a:solidFill>
                <a:latin typeface="Myriad Pro"/>
                <a:ea typeface="Myriad Pro"/>
                <a:cs typeface="Myriad Pro"/>
                <a:sym typeface="Myriad Pro"/>
              </a:rPr>
              <a:t>3.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02450" y="7846593"/>
            <a:ext cx="326082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fi-FI" sz="3150" noProof="0" dirty="0">
                <a:solidFill>
                  <a:srgbClr val="000000"/>
                </a:solidFill>
                <a:latin typeface="Myriad Pro"/>
                <a:ea typeface="Myriad Pro"/>
                <a:cs typeface="Myriad Pro"/>
                <a:sym typeface="Myriad Pro"/>
              </a:rPr>
              <a:t>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86825" y="4814918"/>
            <a:ext cx="3856892" cy="2743214"/>
          </a:xfrm>
          <a:custGeom>
            <a:avLst/>
            <a:gdLst/>
            <a:ahLst/>
            <a:cxnLst/>
            <a:rect l="l" t="t" r="r" b="b"/>
            <a:pathLst>
              <a:path w="3856892" h="2743214">
                <a:moveTo>
                  <a:pt x="0" y="0"/>
                </a:moveTo>
                <a:lnTo>
                  <a:pt x="3856892" y="0"/>
                </a:lnTo>
                <a:lnTo>
                  <a:pt x="3856892" y="2743214"/>
                </a:lnTo>
                <a:lnTo>
                  <a:pt x="0" y="27432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4" name="Freeform 4"/>
          <p:cNvSpPr/>
          <p:nvPr/>
        </p:nvSpPr>
        <p:spPr>
          <a:xfrm>
            <a:off x="7224349" y="4814918"/>
            <a:ext cx="3856892" cy="2743214"/>
          </a:xfrm>
          <a:custGeom>
            <a:avLst/>
            <a:gdLst/>
            <a:ahLst/>
            <a:cxnLst/>
            <a:rect l="l" t="t" r="r" b="b"/>
            <a:pathLst>
              <a:path w="3856892" h="2743214">
                <a:moveTo>
                  <a:pt x="0" y="0"/>
                </a:moveTo>
                <a:lnTo>
                  <a:pt x="3856892" y="0"/>
                </a:lnTo>
                <a:lnTo>
                  <a:pt x="3856892" y="2743214"/>
                </a:lnTo>
                <a:lnTo>
                  <a:pt x="0" y="27432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5" name="Freeform 5"/>
          <p:cNvSpPr/>
          <p:nvPr/>
        </p:nvSpPr>
        <p:spPr>
          <a:xfrm>
            <a:off x="529470" y="5652921"/>
            <a:ext cx="2085975" cy="2085975"/>
          </a:xfrm>
          <a:custGeom>
            <a:avLst/>
            <a:gdLst/>
            <a:ahLst/>
            <a:cxnLst/>
            <a:rect l="l" t="t" r="r" b="b"/>
            <a:pathLst>
              <a:path w="2085975" h="2085975">
                <a:moveTo>
                  <a:pt x="0" y="0"/>
                </a:moveTo>
                <a:lnTo>
                  <a:pt x="2085975" y="0"/>
                </a:lnTo>
                <a:lnTo>
                  <a:pt x="208597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529470" y="5652921"/>
            <a:ext cx="1790911" cy="17909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C9E3CA"/>
              </a:solidFill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 lang="fi-FI" noProof="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6366994" y="5652921"/>
            <a:ext cx="2085975" cy="2085975"/>
          </a:xfrm>
          <a:custGeom>
            <a:avLst/>
            <a:gdLst/>
            <a:ahLst/>
            <a:cxnLst/>
            <a:rect l="l" t="t" r="r" b="b"/>
            <a:pathLst>
              <a:path w="2085975" h="2085975">
                <a:moveTo>
                  <a:pt x="0" y="0"/>
                </a:moveTo>
                <a:lnTo>
                  <a:pt x="2085975" y="0"/>
                </a:lnTo>
                <a:lnTo>
                  <a:pt x="208597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grpSp>
        <p:nvGrpSpPr>
          <p:cNvPr id="10" name="Group 10"/>
          <p:cNvGrpSpPr/>
          <p:nvPr/>
        </p:nvGrpSpPr>
        <p:grpSpPr>
          <a:xfrm>
            <a:off x="6366994" y="5652921"/>
            <a:ext cx="1790911" cy="17909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55828B"/>
              </a:solidFill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 lang="fi-FI" noProof="0"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4233962" y="5652921"/>
            <a:ext cx="2085975" cy="2085975"/>
          </a:xfrm>
          <a:custGeom>
            <a:avLst/>
            <a:gdLst/>
            <a:ahLst/>
            <a:cxnLst/>
            <a:rect l="l" t="t" r="r" b="b"/>
            <a:pathLst>
              <a:path w="2085975" h="2085975">
                <a:moveTo>
                  <a:pt x="0" y="0"/>
                </a:moveTo>
                <a:lnTo>
                  <a:pt x="2085975" y="0"/>
                </a:lnTo>
                <a:lnTo>
                  <a:pt x="208597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 noProof="0" dirty="0"/>
          </a:p>
        </p:txBody>
      </p:sp>
      <p:grpSp>
        <p:nvGrpSpPr>
          <p:cNvPr id="14" name="Group 14"/>
          <p:cNvGrpSpPr/>
          <p:nvPr/>
        </p:nvGrpSpPr>
        <p:grpSpPr>
          <a:xfrm>
            <a:off x="4233962" y="5652921"/>
            <a:ext cx="1790911" cy="179091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87BBA2"/>
              </a:solidFill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 lang="fi-FI" noProof="0"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071486" y="5652921"/>
            <a:ext cx="2085975" cy="2085975"/>
          </a:xfrm>
          <a:custGeom>
            <a:avLst/>
            <a:gdLst/>
            <a:ahLst/>
            <a:cxnLst/>
            <a:rect l="l" t="t" r="r" b="b"/>
            <a:pathLst>
              <a:path w="2085975" h="2085975">
                <a:moveTo>
                  <a:pt x="0" y="0"/>
                </a:moveTo>
                <a:lnTo>
                  <a:pt x="2085975" y="0"/>
                </a:lnTo>
                <a:lnTo>
                  <a:pt x="208597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 noProof="0" dirty="0"/>
          </a:p>
        </p:txBody>
      </p:sp>
      <p:grpSp>
        <p:nvGrpSpPr>
          <p:cNvPr id="18" name="Group 18"/>
          <p:cNvGrpSpPr/>
          <p:nvPr/>
        </p:nvGrpSpPr>
        <p:grpSpPr>
          <a:xfrm>
            <a:off x="10071486" y="5652921"/>
            <a:ext cx="1790911" cy="17909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55578B"/>
              </a:solidFill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 lang="fi-FI" noProof="0" dirty="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3061874" y="4814918"/>
            <a:ext cx="3856892" cy="2743214"/>
          </a:xfrm>
          <a:custGeom>
            <a:avLst/>
            <a:gdLst/>
            <a:ahLst/>
            <a:cxnLst/>
            <a:rect l="l" t="t" r="r" b="b"/>
            <a:pathLst>
              <a:path w="3856892" h="2743214">
                <a:moveTo>
                  <a:pt x="0" y="0"/>
                </a:moveTo>
                <a:lnTo>
                  <a:pt x="3856891" y="0"/>
                </a:lnTo>
                <a:lnTo>
                  <a:pt x="3856891" y="2743214"/>
                </a:lnTo>
                <a:lnTo>
                  <a:pt x="0" y="27432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22" name="Freeform 22"/>
          <p:cNvSpPr/>
          <p:nvPr/>
        </p:nvSpPr>
        <p:spPr>
          <a:xfrm>
            <a:off x="12204518" y="5652921"/>
            <a:ext cx="2085975" cy="2085975"/>
          </a:xfrm>
          <a:custGeom>
            <a:avLst/>
            <a:gdLst/>
            <a:ahLst/>
            <a:cxnLst/>
            <a:rect l="l" t="t" r="r" b="b"/>
            <a:pathLst>
              <a:path w="2085975" h="2085975">
                <a:moveTo>
                  <a:pt x="0" y="0"/>
                </a:moveTo>
                <a:lnTo>
                  <a:pt x="2085975" y="0"/>
                </a:lnTo>
                <a:lnTo>
                  <a:pt x="208597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 noProof="0" dirty="0"/>
          </a:p>
        </p:txBody>
      </p:sp>
      <p:grpSp>
        <p:nvGrpSpPr>
          <p:cNvPr id="23" name="Group 23"/>
          <p:cNvGrpSpPr/>
          <p:nvPr/>
        </p:nvGrpSpPr>
        <p:grpSpPr>
          <a:xfrm>
            <a:off x="12204518" y="5652921"/>
            <a:ext cx="1790911" cy="179091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8789C6"/>
              </a:solidFill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 lang="fi-FI" noProof="0" dirty="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5909010" y="5652921"/>
            <a:ext cx="2085975" cy="2085975"/>
          </a:xfrm>
          <a:custGeom>
            <a:avLst/>
            <a:gdLst/>
            <a:ahLst/>
            <a:cxnLst/>
            <a:rect l="l" t="t" r="r" b="b"/>
            <a:pathLst>
              <a:path w="2085975" h="2085975">
                <a:moveTo>
                  <a:pt x="0" y="0"/>
                </a:moveTo>
                <a:lnTo>
                  <a:pt x="2085975" y="0"/>
                </a:lnTo>
                <a:lnTo>
                  <a:pt x="208597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 noProof="0" dirty="0"/>
          </a:p>
        </p:txBody>
      </p:sp>
      <p:grpSp>
        <p:nvGrpSpPr>
          <p:cNvPr id="27" name="Group 27"/>
          <p:cNvGrpSpPr/>
          <p:nvPr/>
        </p:nvGrpSpPr>
        <p:grpSpPr>
          <a:xfrm>
            <a:off x="15909010" y="5652921"/>
            <a:ext cx="1790911" cy="179091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BFC7E9"/>
              </a:solidFill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 lang="fi-FI" noProof="0" dirty="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59999" y="6062601"/>
            <a:ext cx="729853" cy="952500"/>
          </a:xfrm>
          <a:custGeom>
            <a:avLst/>
            <a:gdLst/>
            <a:ahLst/>
            <a:cxnLst/>
            <a:rect l="l" t="t" r="r" b="b"/>
            <a:pathLst>
              <a:path w="729853" h="952500">
                <a:moveTo>
                  <a:pt x="0" y="0"/>
                </a:moveTo>
                <a:lnTo>
                  <a:pt x="729853" y="0"/>
                </a:lnTo>
                <a:lnTo>
                  <a:pt x="729853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31" name="Freeform 31"/>
          <p:cNvSpPr/>
          <p:nvPr/>
        </p:nvSpPr>
        <p:spPr>
          <a:xfrm>
            <a:off x="4724604" y="6072126"/>
            <a:ext cx="904875" cy="952500"/>
          </a:xfrm>
          <a:custGeom>
            <a:avLst/>
            <a:gdLst/>
            <a:ahLst/>
            <a:cxnLst/>
            <a:rect l="l" t="t" r="r" b="b"/>
            <a:pathLst>
              <a:path w="904875" h="952500">
                <a:moveTo>
                  <a:pt x="0" y="0"/>
                </a:moveTo>
                <a:lnTo>
                  <a:pt x="904875" y="0"/>
                </a:lnTo>
                <a:lnTo>
                  <a:pt x="90487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32" name="Freeform 32"/>
          <p:cNvSpPr/>
          <p:nvPr/>
        </p:nvSpPr>
        <p:spPr>
          <a:xfrm>
            <a:off x="6795724" y="6014976"/>
            <a:ext cx="952500" cy="95250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0" y="0"/>
                </a:moveTo>
                <a:lnTo>
                  <a:pt x="952500" y="0"/>
                </a:lnTo>
                <a:lnTo>
                  <a:pt x="95250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33" name="Freeform 33"/>
          <p:cNvSpPr/>
          <p:nvPr/>
        </p:nvSpPr>
        <p:spPr>
          <a:xfrm>
            <a:off x="10502597" y="6014976"/>
            <a:ext cx="890588" cy="1047750"/>
          </a:xfrm>
          <a:custGeom>
            <a:avLst/>
            <a:gdLst/>
            <a:ahLst/>
            <a:cxnLst/>
            <a:rect l="l" t="t" r="r" b="b"/>
            <a:pathLst>
              <a:path w="890588" h="1047750">
                <a:moveTo>
                  <a:pt x="0" y="0"/>
                </a:moveTo>
                <a:lnTo>
                  <a:pt x="890588" y="0"/>
                </a:lnTo>
                <a:lnTo>
                  <a:pt x="890588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34" name="Freeform 34"/>
          <p:cNvSpPr/>
          <p:nvPr/>
        </p:nvSpPr>
        <p:spPr>
          <a:xfrm>
            <a:off x="12647536" y="6072126"/>
            <a:ext cx="904875" cy="952500"/>
          </a:xfrm>
          <a:custGeom>
            <a:avLst/>
            <a:gdLst/>
            <a:ahLst/>
            <a:cxnLst/>
            <a:rect l="l" t="t" r="r" b="b"/>
            <a:pathLst>
              <a:path w="904875" h="952500">
                <a:moveTo>
                  <a:pt x="0" y="0"/>
                </a:moveTo>
                <a:lnTo>
                  <a:pt x="904875" y="0"/>
                </a:lnTo>
                <a:lnTo>
                  <a:pt x="90487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35" name="Freeform 35"/>
          <p:cNvSpPr/>
          <p:nvPr/>
        </p:nvSpPr>
        <p:spPr>
          <a:xfrm>
            <a:off x="16465153" y="6062601"/>
            <a:ext cx="794147" cy="952500"/>
          </a:xfrm>
          <a:custGeom>
            <a:avLst/>
            <a:gdLst/>
            <a:ahLst/>
            <a:cxnLst/>
            <a:rect l="l" t="t" r="r" b="b"/>
            <a:pathLst>
              <a:path w="794147" h="952500">
                <a:moveTo>
                  <a:pt x="0" y="0"/>
                </a:moveTo>
                <a:lnTo>
                  <a:pt x="794147" y="0"/>
                </a:lnTo>
                <a:lnTo>
                  <a:pt x="794147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36" name="TextBox 36"/>
          <p:cNvSpPr txBox="1"/>
          <p:nvPr/>
        </p:nvSpPr>
        <p:spPr>
          <a:xfrm>
            <a:off x="2269194" y="927176"/>
            <a:ext cx="13714401" cy="75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fi-FI" sz="6000" b="1" noProof="0" dirty="0">
                <a:solidFill>
                  <a:srgbClr val="384F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Aineiston keruu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269194" y="1759530"/>
            <a:ext cx="14195959" cy="415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fi-FI" sz="2799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Taloudellisen hyödyn mallintaminen väestötietojen ja käyttäjän tietojen avulla.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9469" y="2545811"/>
            <a:ext cx="4194461" cy="716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i-FI" sz="24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Aineistokatsaus &amp; kohderyhmän määrittäminen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24349" y="2883600"/>
            <a:ext cx="4349469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i-FI" sz="24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Haastatteluiden toteutus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099974" y="7876928"/>
            <a:ext cx="345896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i-FI" sz="24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Lukujen tarkennus ja hyödyntäminen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34958" y="7648421"/>
            <a:ext cx="2960974" cy="71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i-FI" sz="24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Haastattelujen valmistelu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96909" y="7693427"/>
            <a:ext cx="3458969" cy="71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i-FI" sz="24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Ilmiön kustannusten arviointi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6825" y="3332828"/>
            <a:ext cx="3181064" cy="86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fi-FI" sz="1800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Hankkeen tiedot</a:t>
            </a:r>
          </a:p>
          <a:p>
            <a:pPr algn="ctr">
              <a:lnSpc>
                <a:spcPts val="2340"/>
              </a:lnSpc>
            </a:pPr>
            <a:r>
              <a:rPr lang="fi-FI" sz="1800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Tutkimuskirjallisuus</a:t>
            </a:r>
          </a:p>
          <a:p>
            <a:pPr algn="ctr">
              <a:lnSpc>
                <a:spcPts val="2340"/>
              </a:lnSpc>
            </a:pPr>
            <a:r>
              <a:rPr lang="fi-FI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Päijät-Hämeen HVA:n tiedot.</a:t>
            </a:r>
            <a:endParaRPr lang="fi-FI" sz="1800" noProof="0" dirty="0">
              <a:solidFill>
                <a:srgbClr val="000000">
                  <a:alpha val="74902"/>
                </a:srgb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7655504" y="3342353"/>
            <a:ext cx="3458969" cy="86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fi-FI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Kartoitettavina mm. elämäntilanne ja erilaisten palveluiden käyttö ja käyttömäärät.</a:t>
            </a:r>
            <a:endParaRPr lang="fi-FI" sz="1800" noProof="0" dirty="0">
              <a:solidFill>
                <a:srgbClr val="000000">
                  <a:alpha val="74902"/>
                </a:srgb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2944226" y="8738860"/>
            <a:ext cx="4587797" cy="115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fi-FI" sz="1800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Lukujen testaus ja tarkennukset.</a:t>
            </a:r>
          </a:p>
          <a:p>
            <a:pPr algn="ctr">
              <a:lnSpc>
                <a:spcPts val="2340"/>
              </a:lnSpc>
            </a:pPr>
            <a:r>
              <a:rPr lang="fi-FI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Arviointi toteutettu työkalun muodossa, jotta lukuja voidaan päivittää ja eritellä esim. palveluittain.</a:t>
            </a:r>
            <a:endParaRPr lang="fi-FI" sz="1800" noProof="0" dirty="0">
              <a:solidFill>
                <a:srgbClr val="000000">
                  <a:alpha val="74902"/>
                </a:srgb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42891" y="8462595"/>
            <a:ext cx="3458969" cy="56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fi-FI" sz="1800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Puolistrukturoitujen haastattelujen (N=14) toteutus.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224349" y="8499589"/>
            <a:ext cx="4072357" cy="565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fi-FI" sz="1800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Haastatteluiden tulosten yhdistäminen tutkimus- ja rekisteritietoihin.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886364" y="2598350"/>
            <a:ext cx="4194462" cy="71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i-FI" sz="24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VE-hallussa hankkeen hyötyjen arviointi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429141" y="3361403"/>
            <a:ext cx="3410837" cy="56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fi-FI" noProof="0" dirty="0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Palveluiden käytön muutos ennen ja jälkeen osallistumista.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35455" y="3426173"/>
            <a:ext cx="119900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fi-FI" sz="3499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549219" y="3426173"/>
            <a:ext cx="119900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fi-FI" sz="3499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395926" y="3392835"/>
            <a:ext cx="119900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fi-FI" sz="3499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529914" y="7876928"/>
            <a:ext cx="119900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fi-FI" sz="3499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348388" y="7853196"/>
            <a:ext cx="119900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fi-FI" sz="3499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6171007" y="7876928"/>
            <a:ext cx="119900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fi-FI" sz="3499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F9E44BD-8F13-E373-1198-56A8BEA98B23}"/>
              </a:ext>
            </a:extLst>
          </p:cNvPr>
          <p:cNvSpPr/>
          <p:nvPr/>
        </p:nvSpPr>
        <p:spPr>
          <a:xfrm>
            <a:off x="1034230" y="1489024"/>
            <a:ext cx="4776941" cy="39661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Psykiatrinen laitoshoito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Kela-tuettu terapia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Kotiin vietävät palvelut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Kuntoutus</a:t>
            </a:r>
            <a:endParaRPr lang="fi-FI" sz="24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Yhteisöllinen asuminen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Psykiatrinen 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fi-FI" sz="2400" noProof="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vohoito</a:t>
            </a:r>
            <a:endParaRPr lang="fi-FI" sz="24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Lääkekustannukset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A06B55-CE0B-897F-EA4C-E7833F0ABECD}"/>
              </a:ext>
            </a:extLst>
          </p:cNvPr>
          <p:cNvSpPr/>
          <p:nvPr/>
        </p:nvSpPr>
        <p:spPr>
          <a:xfrm>
            <a:off x="1034230" y="6336366"/>
            <a:ext cx="4776941" cy="2470354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Itsemurhat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Työkyvyttömyyseläke</a:t>
            </a:r>
            <a:endParaRPr lang="fi-FI" sz="24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Somaattisten terveysongelmien alihoito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Asunnottomuus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Vaikutukset läheisiin</a:t>
            </a:r>
          </a:p>
          <a:p>
            <a:pPr marL="285750" indent="-285750" algn="ctr">
              <a:buFontTx/>
              <a:buChar char="-"/>
            </a:pPr>
            <a:endParaRPr lang="fi-FI" sz="24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C0DFC8C-A9BA-CF70-3EC0-146A36DB1D96}"/>
              </a:ext>
            </a:extLst>
          </p:cNvPr>
          <p:cNvSpPr/>
          <p:nvPr/>
        </p:nvSpPr>
        <p:spPr>
          <a:xfrm>
            <a:off x="6247478" y="832516"/>
            <a:ext cx="2078910" cy="7977327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Yleisyys  %</a:t>
            </a:r>
          </a:p>
          <a:p>
            <a:pPr algn="ctr"/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Haastattelut </a:t>
            </a:r>
          </a:p>
          <a:p>
            <a:pPr algn="ctr"/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 algn="ctr"/>
            <a:r>
              <a:rPr lang="fi-FI" sz="24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Yleisyys 2 %</a:t>
            </a:r>
          </a:p>
          <a:p>
            <a:pPr algn="ctr"/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Tutkimus / Rekisteridata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6B68E50-D06D-14CD-743B-B1B8718FCC46}"/>
              </a:ext>
            </a:extLst>
          </p:cNvPr>
          <p:cNvSpPr/>
          <p:nvPr/>
        </p:nvSpPr>
        <p:spPr>
          <a:xfrm>
            <a:off x="12246363" y="1009937"/>
            <a:ext cx="2168014" cy="7977327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Vaikutus %</a:t>
            </a:r>
          </a:p>
          <a:p>
            <a:pPr algn="ctr"/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Haastattelut</a:t>
            </a:r>
          </a:p>
          <a:p>
            <a:pPr algn="ctr"/>
            <a:r>
              <a:rPr lang="fi-FI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 algn="ctr"/>
            <a:r>
              <a:rPr lang="fi-FI" sz="24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Varovaisuus %</a:t>
            </a:r>
          </a:p>
          <a:p>
            <a:pPr algn="ctr"/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Asiantuntija-arvio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7E015E05-71AB-7B6F-0647-F1A3E4342677}"/>
              </a:ext>
            </a:extLst>
          </p:cNvPr>
          <p:cNvSpPr/>
          <p:nvPr/>
        </p:nvSpPr>
        <p:spPr>
          <a:xfrm>
            <a:off x="15251520" y="851718"/>
            <a:ext cx="2168014" cy="7958125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ARVO €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CF40D14-FB86-A4B8-8920-E9A7D0A28B23}"/>
              </a:ext>
            </a:extLst>
          </p:cNvPr>
          <p:cNvSpPr/>
          <p:nvPr/>
        </p:nvSpPr>
        <p:spPr>
          <a:xfrm>
            <a:off x="9085006" y="832516"/>
            <a:ext cx="2291840" cy="7977327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Proxyn määrä LKM</a:t>
            </a:r>
          </a:p>
          <a:p>
            <a:pPr algn="ctr"/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Tutkimus/ Asiantuntija-arvio</a:t>
            </a:r>
          </a:p>
          <a:p>
            <a:pPr algn="ctr"/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 algn="ctr"/>
            <a:r>
              <a:rPr lang="fi-FI" sz="24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Proxyn arvo €</a:t>
            </a:r>
          </a:p>
          <a:p>
            <a:pPr algn="ctr"/>
            <a:r>
              <a:rPr lang="fi-FI" sz="2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Tutkimus /Hinnastot/ Asiantuntija-arvio</a:t>
            </a:r>
          </a:p>
        </p:txBody>
      </p:sp>
      <p:sp>
        <p:nvSpPr>
          <p:cNvPr id="14" name="Kertomerkki 13">
            <a:extLst>
              <a:ext uri="{FF2B5EF4-FFF2-40B4-BE49-F238E27FC236}">
                <a16:creationId xmlns:a16="http://schemas.microsoft.com/office/drawing/2014/main" id="{38857D54-9001-F73C-46B9-7F26AEDCFB9B}"/>
              </a:ext>
            </a:extLst>
          </p:cNvPr>
          <p:cNvSpPr/>
          <p:nvPr/>
        </p:nvSpPr>
        <p:spPr>
          <a:xfrm>
            <a:off x="8229600" y="4686300"/>
            <a:ext cx="914400" cy="914400"/>
          </a:xfrm>
          <a:prstGeom prst="mathMultiply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5" name="Kertomerkki 14">
            <a:extLst>
              <a:ext uri="{FF2B5EF4-FFF2-40B4-BE49-F238E27FC236}">
                <a16:creationId xmlns:a16="http://schemas.microsoft.com/office/drawing/2014/main" id="{B118BBA6-3271-9D03-3533-32B8CC4CD8ED}"/>
              </a:ext>
            </a:extLst>
          </p:cNvPr>
          <p:cNvSpPr/>
          <p:nvPr/>
        </p:nvSpPr>
        <p:spPr>
          <a:xfrm>
            <a:off x="11306145" y="4686300"/>
            <a:ext cx="914400" cy="914400"/>
          </a:xfrm>
          <a:prstGeom prst="mathMultiply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6" name="On yhtä kuin 15">
            <a:extLst>
              <a:ext uri="{FF2B5EF4-FFF2-40B4-BE49-F238E27FC236}">
                <a16:creationId xmlns:a16="http://schemas.microsoft.com/office/drawing/2014/main" id="{51879BA3-01B8-B91D-F373-EB8A889075E8}"/>
              </a:ext>
            </a:extLst>
          </p:cNvPr>
          <p:cNvSpPr/>
          <p:nvPr/>
        </p:nvSpPr>
        <p:spPr>
          <a:xfrm>
            <a:off x="14414377" y="4821179"/>
            <a:ext cx="770604" cy="609600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tx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76499F9-B245-7E2F-5396-7D87DC75EEC8}"/>
              </a:ext>
            </a:extLst>
          </p:cNvPr>
          <p:cNvSpPr txBox="1"/>
          <p:nvPr/>
        </p:nvSpPr>
        <p:spPr>
          <a:xfrm>
            <a:off x="1034230" y="832516"/>
            <a:ext cx="476127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Suorat kustannukset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7851521-824E-1BC8-245F-5068B8FB99BC}"/>
              </a:ext>
            </a:extLst>
          </p:cNvPr>
          <p:cNvSpPr txBox="1"/>
          <p:nvPr/>
        </p:nvSpPr>
        <p:spPr>
          <a:xfrm>
            <a:off x="1034230" y="5634179"/>
            <a:ext cx="476127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Epäsuorat kustannukset</a:t>
            </a:r>
          </a:p>
        </p:txBody>
      </p:sp>
    </p:spTree>
    <p:extLst>
      <p:ext uri="{BB962C8B-B14F-4D97-AF65-F5344CB8AC3E}">
        <p14:creationId xmlns:p14="http://schemas.microsoft.com/office/powerpoint/2010/main" val="24212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03F53-D8C6-6424-BE12-49C9CE182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BAB504-D97C-EDDD-737C-63AE2DDD95A0}"/>
              </a:ext>
            </a:extLst>
          </p:cNvPr>
          <p:cNvSpPr/>
          <p:nvPr/>
        </p:nvSpPr>
        <p:spPr>
          <a:xfrm>
            <a:off x="1028700" y="8235462"/>
            <a:ext cx="2863944" cy="1780982"/>
          </a:xfrm>
          <a:custGeom>
            <a:avLst/>
            <a:gdLst/>
            <a:ahLst/>
            <a:cxnLst/>
            <a:rect l="l" t="t" r="r" b="b"/>
            <a:pathLst>
              <a:path w="2863944" h="1780982">
                <a:moveTo>
                  <a:pt x="0" y="0"/>
                </a:moveTo>
                <a:lnTo>
                  <a:pt x="2863944" y="0"/>
                </a:lnTo>
                <a:lnTo>
                  <a:pt x="2863944" y="1780982"/>
                </a:lnTo>
                <a:lnTo>
                  <a:pt x="0" y="178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02" b="-3602"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3230D19-F2E7-9D83-6337-126E8BA42140}"/>
              </a:ext>
            </a:extLst>
          </p:cNvPr>
          <p:cNvSpPr txBox="1"/>
          <p:nvPr/>
        </p:nvSpPr>
        <p:spPr>
          <a:xfrm>
            <a:off x="656054" y="608568"/>
            <a:ext cx="170393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fi-FI" sz="6000" b="1" noProof="0" dirty="0">
                <a:solidFill>
                  <a:srgbClr val="384F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Esimerkit vaikutusketjuista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7A9A93A-7F3F-F6A7-27A9-ED49C457E56F}"/>
              </a:ext>
            </a:extLst>
          </p:cNvPr>
          <p:cNvSpPr txBox="1"/>
          <p:nvPr/>
        </p:nvSpPr>
        <p:spPr>
          <a:xfrm>
            <a:off x="656054" y="2171700"/>
            <a:ext cx="574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Suora vaikutus: Psykiatrinen laitoshoito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6525DB-332E-A6A1-5C52-C9407BE34BAD}"/>
              </a:ext>
            </a:extLst>
          </p:cNvPr>
          <p:cNvSpPr/>
          <p:nvPr/>
        </p:nvSpPr>
        <p:spPr>
          <a:xfrm>
            <a:off x="3806778" y="2933700"/>
            <a:ext cx="2286000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Yleisyys %</a:t>
            </a:r>
          </a:p>
          <a:p>
            <a:pPr algn="ctr"/>
            <a:r>
              <a:rPr lang="fi-FI" noProof="0" dirty="0"/>
              <a:t>Laitoshoidon yleisyys diagnoosien perusteella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1A04338-3AAA-6F05-503C-FA8C9250E4A5}"/>
              </a:ext>
            </a:extLst>
          </p:cNvPr>
          <p:cNvSpPr/>
          <p:nvPr/>
        </p:nvSpPr>
        <p:spPr>
          <a:xfrm>
            <a:off x="762000" y="2871797"/>
            <a:ext cx="2286000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Kohderyhmä LKM</a:t>
            </a:r>
          </a:p>
          <a:p>
            <a:pPr algn="ctr"/>
            <a:r>
              <a:rPr lang="fi-FI" noProof="0" dirty="0"/>
              <a:t>Osallistujat vuodessa </a:t>
            </a:r>
          </a:p>
        </p:txBody>
      </p:sp>
      <p:sp>
        <p:nvSpPr>
          <p:cNvPr id="9" name="Kertomerkki 8">
            <a:extLst>
              <a:ext uri="{FF2B5EF4-FFF2-40B4-BE49-F238E27FC236}">
                <a16:creationId xmlns:a16="http://schemas.microsoft.com/office/drawing/2014/main" id="{DFFAE367-6ACD-4D88-8BF7-36DCEB744FF0}"/>
              </a:ext>
            </a:extLst>
          </p:cNvPr>
          <p:cNvSpPr/>
          <p:nvPr/>
        </p:nvSpPr>
        <p:spPr>
          <a:xfrm>
            <a:off x="3124200" y="3690784"/>
            <a:ext cx="609600" cy="6096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1CF98B5-9CE2-D1E3-12E7-0BAD33A98FD5}"/>
              </a:ext>
            </a:extLst>
          </p:cNvPr>
          <p:cNvSpPr/>
          <p:nvPr/>
        </p:nvSpPr>
        <p:spPr>
          <a:xfrm>
            <a:off x="6713606" y="2933700"/>
            <a:ext cx="2430394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Muutos %</a:t>
            </a:r>
          </a:p>
          <a:p>
            <a:pPr algn="ctr"/>
            <a:r>
              <a:rPr lang="fi-FI" noProof="0" dirty="0"/>
              <a:t>Tukenut toipumisessa ja/tai ennaltaehkäissyt sairauden pahentumista (haastattelut) </a:t>
            </a:r>
          </a:p>
        </p:txBody>
      </p:sp>
      <p:sp>
        <p:nvSpPr>
          <p:cNvPr id="11" name="Kertomerkki 10">
            <a:extLst>
              <a:ext uri="{FF2B5EF4-FFF2-40B4-BE49-F238E27FC236}">
                <a16:creationId xmlns:a16="http://schemas.microsoft.com/office/drawing/2014/main" id="{555155E3-33A6-49DB-F612-7ED059D048E3}"/>
              </a:ext>
            </a:extLst>
          </p:cNvPr>
          <p:cNvSpPr/>
          <p:nvPr/>
        </p:nvSpPr>
        <p:spPr>
          <a:xfrm>
            <a:off x="6165756" y="3617042"/>
            <a:ext cx="533400" cy="6096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DCE29A9-344F-0C43-C3EA-8856F5FA761B}"/>
              </a:ext>
            </a:extLst>
          </p:cNvPr>
          <p:cNvSpPr/>
          <p:nvPr/>
        </p:nvSpPr>
        <p:spPr>
          <a:xfrm>
            <a:off x="9715800" y="2921410"/>
            <a:ext cx="2661719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Varovaisuus %</a:t>
            </a:r>
          </a:p>
          <a:p>
            <a:pPr algn="ctr"/>
            <a:r>
              <a:rPr lang="fi-FI" noProof="0" dirty="0"/>
              <a:t>Kyseessä suora vaikutus, mutta muitakin vaikuttavia tekijöistä: toiminnan osuudeksi arvioitu 50% kustannusten laskussa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F9E47922-79BE-239A-9BAD-E4B9B50FE1F1}"/>
              </a:ext>
            </a:extLst>
          </p:cNvPr>
          <p:cNvSpPr/>
          <p:nvPr/>
        </p:nvSpPr>
        <p:spPr>
          <a:xfrm>
            <a:off x="12890558" y="2921410"/>
            <a:ext cx="2438400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Proxyn lukumäärä: </a:t>
            </a:r>
            <a:r>
              <a:rPr lang="fi-FI" noProof="0" dirty="0"/>
              <a:t>104</a:t>
            </a:r>
          </a:p>
          <a:p>
            <a:pPr algn="ctr"/>
            <a:r>
              <a:rPr lang="fi-FI" b="1" noProof="0" dirty="0"/>
              <a:t>*</a:t>
            </a:r>
          </a:p>
          <a:p>
            <a:pPr algn="ctr"/>
            <a:r>
              <a:rPr lang="fi-FI" b="1" noProof="0" dirty="0"/>
              <a:t>Proxyn arvo:</a:t>
            </a:r>
          </a:p>
          <a:p>
            <a:pPr algn="ctr"/>
            <a:r>
              <a:rPr lang="fi-FI" noProof="0" dirty="0"/>
              <a:t>Psykiatrinen laitoshoitopäivä kustannus</a:t>
            </a:r>
          </a:p>
        </p:txBody>
      </p:sp>
      <p:sp>
        <p:nvSpPr>
          <p:cNvPr id="14" name="On yhtä kuin 13">
            <a:extLst>
              <a:ext uri="{FF2B5EF4-FFF2-40B4-BE49-F238E27FC236}">
                <a16:creationId xmlns:a16="http://schemas.microsoft.com/office/drawing/2014/main" id="{E096DA1E-299E-5F94-D3DD-33B16FEF1958}"/>
              </a:ext>
            </a:extLst>
          </p:cNvPr>
          <p:cNvSpPr/>
          <p:nvPr/>
        </p:nvSpPr>
        <p:spPr>
          <a:xfrm>
            <a:off x="15359352" y="3719052"/>
            <a:ext cx="685800" cy="462116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tx1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35D6C361-368D-523C-37E7-DC17A0BD72AF}"/>
              </a:ext>
            </a:extLst>
          </p:cNvPr>
          <p:cNvSpPr/>
          <p:nvPr/>
        </p:nvSpPr>
        <p:spPr>
          <a:xfrm>
            <a:off x="16095210" y="3226210"/>
            <a:ext cx="1600200" cy="1447800"/>
          </a:xfrm>
          <a:prstGeom prst="ellipse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ARVO €</a:t>
            </a:r>
          </a:p>
        </p:txBody>
      </p:sp>
      <p:sp>
        <p:nvSpPr>
          <p:cNvPr id="16" name="Kertomerkki 15">
            <a:extLst>
              <a:ext uri="{FF2B5EF4-FFF2-40B4-BE49-F238E27FC236}">
                <a16:creationId xmlns:a16="http://schemas.microsoft.com/office/drawing/2014/main" id="{E3AA0216-54FB-D776-B225-3297C4D27C0C}"/>
              </a:ext>
            </a:extLst>
          </p:cNvPr>
          <p:cNvSpPr/>
          <p:nvPr/>
        </p:nvSpPr>
        <p:spPr>
          <a:xfrm>
            <a:off x="9132342" y="3617042"/>
            <a:ext cx="533400" cy="6096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Kertomerkki 16">
            <a:extLst>
              <a:ext uri="{FF2B5EF4-FFF2-40B4-BE49-F238E27FC236}">
                <a16:creationId xmlns:a16="http://schemas.microsoft.com/office/drawing/2014/main" id="{C1D33065-162E-EBAE-ED18-831578D7816D}"/>
              </a:ext>
            </a:extLst>
          </p:cNvPr>
          <p:cNvSpPr/>
          <p:nvPr/>
        </p:nvSpPr>
        <p:spPr>
          <a:xfrm>
            <a:off x="12377519" y="3571568"/>
            <a:ext cx="533400" cy="6096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EB302F57-7C46-EBC9-58D5-4739BEEED583}"/>
              </a:ext>
            </a:extLst>
          </p:cNvPr>
          <p:cNvSpPr/>
          <p:nvPr/>
        </p:nvSpPr>
        <p:spPr>
          <a:xfrm>
            <a:off x="3688876" y="6021212"/>
            <a:ext cx="2430394" cy="2025968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Yleisyys %</a:t>
            </a:r>
          </a:p>
          <a:p>
            <a:pPr algn="ctr"/>
            <a:r>
              <a:rPr lang="fi-FI" noProof="0" dirty="0"/>
              <a:t>Kroonisten somaattisten ongelmien yleisyys (haastattelut)</a:t>
            </a:r>
          </a:p>
          <a:p>
            <a:pPr algn="ctr"/>
            <a:endParaRPr lang="fi-FI" b="1" noProof="0" dirty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C100D24C-697B-F8CF-C9C1-69D36F237D79}"/>
              </a:ext>
            </a:extLst>
          </p:cNvPr>
          <p:cNvSpPr/>
          <p:nvPr/>
        </p:nvSpPr>
        <p:spPr>
          <a:xfrm>
            <a:off x="762000" y="6002070"/>
            <a:ext cx="2286000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Kohderyhmä LKM</a:t>
            </a:r>
          </a:p>
          <a:p>
            <a:pPr algn="ctr"/>
            <a:r>
              <a:rPr lang="fi-FI" noProof="0" dirty="0"/>
              <a:t>Osallistujat vuodessa</a:t>
            </a:r>
          </a:p>
        </p:txBody>
      </p:sp>
      <p:sp>
        <p:nvSpPr>
          <p:cNvPr id="20" name="Kertomerkki 19">
            <a:extLst>
              <a:ext uri="{FF2B5EF4-FFF2-40B4-BE49-F238E27FC236}">
                <a16:creationId xmlns:a16="http://schemas.microsoft.com/office/drawing/2014/main" id="{8621AD50-3ACE-0560-8A1C-EFBE7FA9A528}"/>
              </a:ext>
            </a:extLst>
          </p:cNvPr>
          <p:cNvSpPr/>
          <p:nvPr/>
        </p:nvSpPr>
        <p:spPr>
          <a:xfrm>
            <a:off x="3048882" y="6639938"/>
            <a:ext cx="609600" cy="6096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FFB8ED50-1B99-95C9-A1E2-D5D9570BC099}"/>
              </a:ext>
            </a:extLst>
          </p:cNvPr>
          <p:cNvSpPr/>
          <p:nvPr/>
        </p:nvSpPr>
        <p:spPr>
          <a:xfrm>
            <a:off x="6713606" y="6002070"/>
            <a:ext cx="2430394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Muutos %</a:t>
            </a:r>
          </a:p>
          <a:p>
            <a:pPr algn="ctr"/>
            <a:r>
              <a:rPr lang="fi-FI" noProof="0" dirty="0"/>
              <a:t>Tukenut toipumisessa ja/tai ennaltaehkäissyt sairauden pahentumista  (haastattelut)</a:t>
            </a:r>
          </a:p>
        </p:txBody>
      </p:sp>
      <p:sp>
        <p:nvSpPr>
          <p:cNvPr id="22" name="Kertomerkki 21">
            <a:extLst>
              <a:ext uri="{FF2B5EF4-FFF2-40B4-BE49-F238E27FC236}">
                <a16:creationId xmlns:a16="http://schemas.microsoft.com/office/drawing/2014/main" id="{E0982ABA-4203-99F7-C062-6619BE0DEA52}"/>
              </a:ext>
            </a:extLst>
          </p:cNvPr>
          <p:cNvSpPr/>
          <p:nvPr/>
        </p:nvSpPr>
        <p:spPr>
          <a:xfrm>
            <a:off x="6136911" y="6668911"/>
            <a:ext cx="533400" cy="6096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5018C8EB-CAE4-04B2-E488-1572FE341C0F}"/>
              </a:ext>
            </a:extLst>
          </p:cNvPr>
          <p:cNvSpPr/>
          <p:nvPr/>
        </p:nvSpPr>
        <p:spPr>
          <a:xfrm>
            <a:off x="9635712" y="6035254"/>
            <a:ext cx="2741807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Varovaisuus %</a:t>
            </a:r>
          </a:p>
          <a:p>
            <a:pPr algn="ctr"/>
            <a:r>
              <a:rPr lang="fi-FI" noProof="0" dirty="0"/>
              <a:t>Kyseessä epäsuora vaikutus, johon vaikuttavat monet muutkin tekijät: toiminnan osuudeksi arvioitu 30% kustannusten laskusta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3A378C3-B147-FCC4-378D-0D1128302611}"/>
              </a:ext>
            </a:extLst>
          </p:cNvPr>
          <p:cNvSpPr/>
          <p:nvPr/>
        </p:nvSpPr>
        <p:spPr>
          <a:xfrm>
            <a:off x="12890558" y="5989780"/>
            <a:ext cx="2438400" cy="2057400"/>
          </a:xfrm>
          <a:prstGeom prst="rect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Proxyn lukumäärä</a:t>
            </a:r>
            <a:r>
              <a:rPr lang="fi-FI" noProof="0" dirty="0"/>
              <a:t>: 2</a:t>
            </a:r>
          </a:p>
          <a:p>
            <a:pPr algn="ctr"/>
            <a:r>
              <a:rPr lang="fi-FI" noProof="0" dirty="0"/>
              <a:t>*</a:t>
            </a:r>
          </a:p>
          <a:p>
            <a:pPr algn="ctr"/>
            <a:r>
              <a:rPr lang="fi-FI" b="1" noProof="0" dirty="0"/>
              <a:t>Proxyn arvo: </a:t>
            </a:r>
            <a:r>
              <a:rPr lang="fi-FI" noProof="0" dirty="0"/>
              <a:t>Päivystyskäynti kustannus</a:t>
            </a:r>
          </a:p>
        </p:txBody>
      </p:sp>
      <p:sp>
        <p:nvSpPr>
          <p:cNvPr id="25" name="On yhtä kuin 24">
            <a:extLst>
              <a:ext uri="{FF2B5EF4-FFF2-40B4-BE49-F238E27FC236}">
                <a16:creationId xmlns:a16="http://schemas.microsoft.com/office/drawing/2014/main" id="{1E7329D1-14BA-EF94-565D-81B798A101B3}"/>
              </a:ext>
            </a:extLst>
          </p:cNvPr>
          <p:cNvSpPr/>
          <p:nvPr/>
        </p:nvSpPr>
        <p:spPr>
          <a:xfrm>
            <a:off x="15359352" y="6787422"/>
            <a:ext cx="685800" cy="462116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tx1"/>
              </a:solidFill>
            </a:endParaRP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702C238E-FEFA-663E-0C01-DA05B9127A26}"/>
              </a:ext>
            </a:extLst>
          </p:cNvPr>
          <p:cNvSpPr/>
          <p:nvPr/>
        </p:nvSpPr>
        <p:spPr>
          <a:xfrm>
            <a:off x="16095210" y="6294580"/>
            <a:ext cx="1600200" cy="1447800"/>
          </a:xfrm>
          <a:prstGeom prst="ellipse">
            <a:avLst/>
          </a:prstGeom>
          <a:solidFill>
            <a:srgbClr val="384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noProof="0" dirty="0"/>
              <a:t>ARVO €</a:t>
            </a:r>
          </a:p>
        </p:txBody>
      </p:sp>
      <p:sp>
        <p:nvSpPr>
          <p:cNvPr id="27" name="Kertomerkki 26">
            <a:extLst>
              <a:ext uri="{FF2B5EF4-FFF2-40B4-BE49-F238E27FC236}">
                <a16:creationId xmlns:a16="http://schemas.microsoft.com/office/drawing/2014/main" id="{13504A6E-4F6C-7F96-986D-CAB98AB6B732}"/>
              </a:ext>
            </a:extLst>
          </p:cNvPr>
          <p:cNvSpPr/>
          <p:nvPr/>
        </p:nvSpPr>
        <p:spPr>
          <a:xfrm>
            <a:off x="9132342" y="6685412"/>
            <a:ext cx="533400" cy="6096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8" name="Kertomerkki 27">
            <a:extLst>
              <a:ext uri="{FF2B5EF4-FFF2-40B4-BE49-F238E27FC236}">
                <a16:creationId xmlns:a16="http://schemas.microsoft.com/office/drawing/2014/main" id="{2546D654-D71E-D54A-9403-BCB0EA7B82BE}"/>
              </a:ext>
            </a:extLst>
          </p:cNvPr>
          <p:cNvSpPr/>
          <p:nvPr/>
        </p:nvSpPr>
        <p:spPr>
          <a:xfrm>
            <a:off x="12326764" y="6639938"/>
            <a:ext cx="533400" cy="6096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C88EA695-0A71-238A-404A-230EF9088967}"/>
              </a:ext>
            </a:extLst>
          </p:cNvPr>
          <p:cNvSpPr txBox="1"/>
          <p:nvPr/>
        </p:nvSpPr>
        <p:spPr>
          <a:xfrm>
            <a:off x="656054" y="5357803"/>
            <a:ext cx="734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Epäsuora vaikutus: Somaattisten sairauksien alihoito</a:t>
            </a:r>
          </a:p>
        </p:txBody>
      </p:sp>
    </p:spTree>
    <p:extLst>
      <p:ext uri="{BB962C8B-B14F-4D97-AF65-F5344CB8AC3E}">
        <p14:creationId xmlns:p14="http://schemas.microsoft.com/office/powerpoint/2010/main" val="4810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1" grpId="0"/>
    </p:bldLst>
  </p:timing>
</p:sld>
</file>

<file path=ppt/theme/theme1.xml><?xml version="1.0" encoding="utf-8"?>
<a:theme xmlns:a="http://schemas.openxmlformats.org/drawingml/2006/main" name="Office 2013 – 2022 -teema">
  <a:themeElements>
    <a:clrScheme name="Office 2013 – 2022 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 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9697477A4CEB9469EA403A99C4A6155" ma:contentTypeVersion="11" ma:contentTypeDescription="Luo uusi asiakirja." ma:contentTypeScope="" ma:versionID="03d12fb3be12ec1d9c5717710210403e">
  <xsd:schema xmlns:xsd="http://www.w3.org/2001/XMLSchema" xmlns:xs="http://www.w3.org/2001/XMLSchema" xmlns:p="http://schemas.microsoft.com/office/2006/metadata/properties" xmlns:ns2="1de2c699-9157-43cb-a620-f99d177ca08b" xmlns:ns3="c7062723-c12e-43f6-ac9f-9976869fb76a" targetNamespace="http://schemas.microsoft.com/office/2006/metadata/properties" ma:root="true" ma:fieldsID="c872182029375c01739ac63568699138" ns2:_="" ns3:_="">
    <xsd:import namespace="1de2c699-9157-43cb-a620-f99d177ca08b"/>
    <xsd:import namespace="c7062723-c12e-43f6-ac9f-9976869fb7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2c699-9157-43cb-a620-f99d177ca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cf18d264-af5e-4238-bbd2-c2e5536664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62723-c12e-43f6-ac9f-9976869fb7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c152b7-7f03-42a1-a4f0-5c122a47c7d2}" ma:internalName="TaxCatchAll" ma:showField="CatchAllData" ma:web="c7062723-c12e-43f6-ac9f-9976869fb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e2c699-9157-43cb-a620-f99d177ca08b">
      <Terms xmlns="http://schemas.microsoft.com/office/infopath/2007/PartnerControls"/>
    </lcf76f155ced4ddcb4097134ff3c332f>
    <TaxCatchAll xmlns="c7062723-c12e-43f6-ac9f-9976869fb76a" xsi:nil="true"/>
  </documentManagement>
</p:properties>
</file>

<file path=customXml/itemProps1.xml><?xml version="1.0" encoding="utf-8"?>
<ds:datastoreItem xmlns:ds="http://schemas.openxmlformats.org/officeDocument/2006/customXml" ds:itemID="{5BDE9637-4913-4BB4-9EFA-5336CC802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e2c699-9157-43cb-a620-f99d177ca08b"/>
    <ds:schemaRef ds:uri="c7062723-c12e-43f6-ac9f-9976869fb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BEF23E-BFCF-4DA7-85AD-A1508416BE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5792C6-BA1C-4981-ADCE-EED1F08782F8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1de2c699-9157-43cb-a620-f99d177ca08b"/>
    <ds:schemaRef ds:uri="c7062723-c12e-43f6-ac9f-9976869fb76a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1403</TotalTime>
  <Words>1451</Words>
  <Application>Microsoft Office PowerPoint</Application>
  <PresentationFormat>Mukautettu</PresentationFormat>
  <Paragraphs>275</Paragraphs>
  <Slides>26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7" baseType="lpstr">
      <vt:lpstr>Office 2013 – 2022 -teema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Kustannukset henkilö/vuosi</vt:lpstr>
      <vt:lpstr>Vaikeat mielenterveysongelmat kustannukset (n=30)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VE- hallussa tuottama arvo/henkilö/vuosi</vt:lpstr>
      <vt:lpstr>VE- hallussa tuottama arvo/vuosi (n=30)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ARA- viestintämateriaali</dc:title>
  <dc:creator>Virpi Penna</dc:creator>
  <cp:lastModifiedBy>Virpi Penna</cp:lastModifiedBy>
  <cp:revision>5</cp:revision>
  <dcterms:created xsi:type="dcterms:W3CDTF">2006-08-16T00:00:00Z</dcterms:created>
  <dcterms:modified xsi:type="dcterms:W3CDTF">2026-05-20T09:14:55Z</dcterms:modified>
  <dc:identifier>DAG0D-0FnOo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0x010100B9697477A4CEB9469EA403A99C4A6155</vt:lpwstr>
  </property>
  <property fmtid="{D5CDD505-2E9C-101B-9397-08002B2CF9AE}" pid="3" name="MediaServiceImageTags">
    <vt:lpwstr/>
  </property>
</Properties>
</file>