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8" r:id="rId6"/>
    <p:sldId id="1353" r:id="rId7"/>
    <p:sldId id="1350" r:id="rId8"/>
    <p:sldId id="1351" r:id="rId9"/>
    <p:sldId id="1341" r:id="rId10"/>
    <p:sldId id="1352" r:id="rId11"/>
    <p:sldId id="1355" r:id="rId12"/>
    <p:sldId id="1339" r:id="rId13"/>
    <p:sldId id="1342" r:id="rId14"/>
    <p:sldId id="1343" r:id="rId15"/>
    <p:sldId id="1344" r:id="rId16"/>
    <p:sldId id="1345" r:id="rId17"/>
    <p:sldId id="1349" r:id="rId1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26" y="9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18542-338B-4FA1-A37E-B147104F8993}" type="datetimeFigureOut">
              <a:t>24.5.2026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617B34-AB75-4FB9-B09E-DDCA6FAE4A8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fi-FI" noProof="0"/>
              <a:t>Lisää otsikko tähän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76517" y="2272553"/>
            <a:ext cx="5402491" cy="3375893"/>
          </a:xfrm>
        </p:spPr>
        <p:txBody>
          <a:bodyPr/>
          <a:lstStyle/>
          <a:p>
            <a:pPr lvl="0"/>
            <a:r>
              <a:rPr lang="fi-FI" noProof="0"/>
              <a:t>Lisää ensimmäisen tason tekstiä tähän</a:t>
            </a:r>
          </a:p>
          <a:p>
            <a:pPr lvl="1"/>
            <a:r>
              <a:rPr lang="fi-FI" noProof="0"/>
              <a:t>Toisen tason teksti</a:t>
            </a:r>
          </a:p>
          <a:p>
            <a:pPr lvl="2"/>
            <a:r>
              <a:rPr lang="fi-FI" noProof="0"/>
              <a:t>Kolmannen tason teksti</a:t>
            </a:r>
          </a:p>
          <a:p>
            <a:pPr lvl="3"/>
            <a:r>
              <a:rPr lang="fi-FI" noProof="0"/>
              <a:t>Neljännen tason teksti</a:t>
            </a:r>
          </a:p>
          <a:p>
            <a:pPr lvl="4"/>
            <a:r>
              <a:rPr lang="fi-FI" noProof="0"/>
              <a:t>Viidennen tason teksti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B50D57F-92B8-8C62-9F06-00B251928CA3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105233" y="2272553"/>
            <a:ext cx="5402491" cy="3375893"/>
          </a:xfrm>
        </p:spPr>
        <p:txBody>
          <a:bodyPr/>
          <a:lstStyle/>
          <a:p>
            <a:pPr lvl="0"/>
            <a:r>
              <a:rPr lang="fi-FI" noProof="0"/>
              <a:t>Lisää ensimmäisen tason tekstiä tähän</a:t>
            </a:r>
          </a:p>
          <a:p>
            <a:pPr lvl="1"/>
            <a:r>
              <a:rPr lang="fi-FI" noProof="0"/>
              <a:t>Toisen tason teksti</a:t>
            </a:r>
          </a:p>
          <a:p>
            <a:pPr lvl="2"/>
            <a:r>
              <a:rPr lang="fi-FI" noProof="0"/>
              <a:t>Kolmannen tason teksti</a:t>
            </a:r>
          </a:p>
          <a:p>
            <a:pPr lvl="3"/>
            <a:r>
              <a:rPr lang="fi-FI" noProof="0"/>
              <a:t>Neljännen tason teksti</a:t>
            </a:r>
          </a:p>
          <a:p>
            <a:pPr lvl="4"/>
            <a:r>
              <a:rPr lang="fi-FI" noProof="0"/>
              <a:t>Viidennen tason teksti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noProof="0"/>
              <a:t>25.9.2025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761992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sto ilman kuvaa sininen">
    <p:bg>
      <p:bgPr>
        <a:solidFill>
          <a:srgbClr val="B8E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AC0F3A71-AAB0-F29B-041A-2BC95C03E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6518" y="557866"/>
            <a:ext cx="5231502" cy="1986349"/>
          </a:xfrm>
        </p:spPr>
        <p:txBody>
          <a:bodyPr anchor="b"/>
          <a:lstStyle/>
          <a:p>
            <a:r>
              <a:rPr lang="fi-FI" noProof="0"/>
              <a:t>Lisää otsikko tähän</a:t>
            </a:r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7B9F0533-6D2D-7E7F-A366-F9F3682A7BE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76238" y="2798064"/>
            <a:ext cx="5232400" cy="2811780"/>
          </a:xfrm>
        </p:spPr>
        <p:txBody>
          <a:bodyPr/>
          <a:lstStyle/>
          <a:p>
            <a:pPr lvl="0"/>
            <a:r>
              <a:rPr lang="fi-FI" noProof="0"/>
              <a:t>Lisää ensimmäisen tason tekstiä tähän</a:t>
            </a:r>
          </a:p>
          <a:p>
            <a:pPr lvl="1"/>
            <a:r>
              <a:rPr lang="fi-FI" noProof="0"/>
              <a:t>Toisen tason teksti</a:t>
            </a:r>
          </a:p>
          <a:p>
            <a:pPr lvl="2"/>
            <a:r>
              <a:rPr lang="fi-FI" noProof="0"/>
              <a:t>Kolmannen tason teksti</a:t>
            </a:r>
          </a:p>
          <a:p>
            <a:pPr lvl="3"/>
            <a:r>
              <a:rPr lang="fi-FI" noProof="0"/>
              <a:t>Neljännen tason teksti</a:t>
            </a:r>
          </a:p>
          <a:p>
            <a:pPr lvl="4"/>
            <a:r>
              <a:rPr lang="fi-FI" noProof="0"/>
              <a:t>Viidennen tason teksti</a:t>
            </a:r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4788870C-EEEC-0256-F974-F3A60DD5736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387549" y="1594678"/>
            <a:ext cx="5436897" cy="3812207"/>
          </a:xfrm>
          <a:noFill/>
        </p:spPr>
        <p:txBody>
          <a:bodyPr lIns="0" tIns="0" rIns="0" anchor="ctr" anchorCtr="0"/>
          <a:lstStyle>
            <a:lvl1pPr marL="0" indent="0">
              <a:lnSpc>
                <a:spcPct val="90000"/>
              </a:lnSpc>
              <a:buNone/>
              <a:defRPr sz="4000" spc="-130" baseline="0">
                <a:latin typeface="+mj-lt"/>
              </a:defRPr>
            </a:lvl1pPr>
          </a:lstStyle>
          <a:p>
            <a:pPr lvl="0"/>
            <a:r>
              <a:rPr lang="fi-FI" noProof="0"/>
              <a:t>Lisää tekstinosto tähän</a:t>
            </a:r>
          </a:p>
        </p:txBody>
      </p:sp>
      <p:grpSp>
        <p:nvGrpSpPr>
          <p:cNvPr id="6" name="Ryhmä 5">
            <a:extLst>
              <a:ext uri="{FF2B5EF4-FFF2-40B4-BE49-F238E27FC236}">
                <a16:creationId xmlns:a16="http://schemas.microsoft.com/office/drawing/2014/main" id="{E60A3E00-D191-CE2A-0BC2-EC72C60AB5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40807" y="5846175"/>
            <a:ext cx="772691" cy="734802"/>
            <a:chOff x="203203" y="203198"/>
            <a:chExt cx="1117587" cy="1062785"/>
          </a:xfrm>
        </p:grpSpPr>
        <p:sp>
          <p:nvSpPr>
            <p:cNvPr id="8" name="Vapaamuotoinen: Muoto 7">
              <a:extLst>
                <a:ext uri="{FF2B5EF4-FFF2-40B4-BE49-F238E27FC236}">
                  <a16:creationId xmlns:a16="http://schemas.microsoft.com/office/drawing/2014/main" id="{C367D236-C5BC-EDAD-644E-02407316A081}"/>
                </a:ext>
              </a:extLst>
            </p:cNvPr>
            <p:cNvSpPr/>
            <p:nvPr/>
          </p:nvSpPr>
          <p:spPr>
            <a:xfrm>
              <a:off x="1261204" y="203198"/>
              <a:ext cx="59586" cy="213015"/>
            </a:xfrm>
            <a:custGeom>
              <a:avLst/>
              <a:gdLst>
                <a:gd name="connsiteX0" fmla="*/ 59587 w 59586"/>
                <a:gd name="connsiteY0" fmla="*/ 188849 h 213015"/>
                <a:gd name="connsiteX1" fmla="*/ 49503 w 59586"/>
                <a:gd name="connsiteY1" fmla="*/ 192010 h 213015"/>
                <a:gd name="connsiteX2" fmla="*/ 40017 w 59586"/>
                <a:gd name="connsiteY2" fmla="*/ 192874 h 213015"/>
                <a:gd name="connsiteX3" fmla="*/ 27050 w 59586"/>
                <a:gd name="connsiteY3" fmla="*/ 188694 h 213015"/>
                <a:gd name="connsiteX4" fmla="*/ 23025 w 59586"/>
                <a:gd name="connsiteY4" fmla="*/ 173606 h 213015"/>
                <a:gd name="connsiteX5" fmla="*/ 23025 w 59586"/>
                <a:gd name="connsiteY5" fmla="*/ 0 h 213015"/>
                <a:gd name="connsiteX6" fmla="*/ 0 w 59586"/>
                <a:gd name="connsiteY6" fmla="*/ 0 h 213015"/>
                <a:gd name="connsiteX7" fmla="*/ 0 w 59586"/>
                <a:gd name="connsiteY7" fmla="*/ 174445 h 213015"/>
                <a:gd name="connsiteX8" fmla="*/ 8496 w 59586"/>
                <a:gd name="connsiteY8" fmla="*/ 203530 h 213015"/>
                <a:gd name="connsiteX9" fmla="*/ 34556 w 59586"/>
                <a:gd name="connsiteY9" fmla="*/ 213016 h 213015"/>
                <a:gd name="connsiteX10" fmla="*/ 45770 w 59586"/>
                <a:gd name="connsiteY10" fmla="*/ 212026 h 213015"/>
                <a:gd name="connsiteX11" fmla="*/ 55854 w 59586"/>
                <a:gd name="connsiteY11" fmla="*/ 208991 h 213015"/>
                <a:gd name="connsiteX12" fmla="*/ 59587 w 59586"/>
                <a:gd name="connsiteY12" fmla="*/ 188849 h 2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9586" h="213015">
                  <a:moveTo>
                    <a:pt x="59587" y="188849"/>
                  </a:moveTo>
                  <a:cubicBezTo>
                    <a:pt x="55357" y="190386"/>
                    <a:pt x="52005" y="191437"/>
                    <a:pt x="49503" y="192010"/>
                  </a:cubicBezTo>
                  <a:cubicBezTo>
                    <a:pt x="46990" y="192582"/>
                    <a:pt x="43840" y="192874"/>
                    <a:pt x="40017" y="192874"/>
                  </a:cubicBezTo>
                  <a:cubicBezTo>
                    <a:pt x="34048" y="192874"/>
                    <a:pt x="29754" y="191477"/>
                    <a:pt x="27050" y="188694"/>
                  </a:cubicBezTo>
                  <a:cubicBezTo>
                    <a:pt x="24372" y="185915"/>
                    <a:pt x="23025" y="180871"/>
                    <a:pt x="23025" y="173606"/>
                  </a:cubicBezTo>
                  <a:lnTo>
                    <a:pt x="23025" y="0"/>
                  </a:lnTo>
                  <a:lnTo>
                    <a:pt x="0" y="0"/>
                  </a:lnTo>
                  <a:lnTo>
                    <a:pt x="0" y="174445"/>
                  </a:lnTo>
                  <a:cubicBezTo>
                    <a:pt x="0" y="187513"/>
                    <a:pt x="2830" y="197194"/>
                    <a:pt x="8496" y="203530"/>
                  </a:cubicBezTo>
                  <a:cubicBezTo>
                    <a:pt x="14159" y="209866"/>
                    <a:pt x="22860" y="213016"/>
                    <a:pt x="34556" y="213016"/>
                  </a:cubicBezTo>
                  <a:cubicBezTo>
                    <a:pt x="38379" y="213016"/>
                    <a:pt x="42123" y="212674"/>
                    <a:pt x="45770" y="212026"/>
                  </a:cubicBezTo>
                  <a:cubicBezTo>
                    <a:pt x="49428" y="211352"/>
                    <a:pt x="52779" y="210337"/>
                    <a:pt x="55854" y="208991"/>
                  </a:cubicBezTo>
                  <a:lnTo>
                    <a:pt x="59587" y="188849"/>
                  </a:ln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/>
            </a:p>
          </p:txBody>
        </p:sp>
        <p:sp>
          <p:nvSpPr>
            <p:cNvPr id="10" name="Vapaamuotoinen: Muoto 9">
              <a:extLst>
                <a:ext uri="{FF2B5EF4-FFF2-40B4-BE49-F238E27FC236}">
                  <a16:creationId xmlns:a16="http://schemas.microsoft.com/office/drawing/2014/main" id="{998FA421-1A05-8E02-D020-1EF1068B695D}"/>
                </a:ext>
              </a:extLst>
            </p:cNvPr>
            <p:cNvSpPr/>
            <p:nvPr/>
          </p:nvSpPr>
          <p:spPr>
            <a:xfrm>
              <a:off x="1102784" y="203198"/>
              <a:ext cx="126059" cy="210132"/>
            </a:xfrm>
            <a:custGeom>
              <a:avLst/>
              <a:gdLst>
                <a:gd name="connsiteX0" fmla="*/ 103049 w 126059"/>
                <a:gd name="connsiteY0" fmla="*/ 210132 h 210132"/>
                <a:gd name="connsiteX1" fmla="*/ 126060 w 126059"/>
                <a:gd name="connsiteY1" fmla="*/ 210132 h 210132"/>
                <a:gd name="connsiteX2" fmla="*/ 126060 w 126059"/>
                <a:gd name="connsiteY2" fmla="*/ 118019 h 210132"/>
                <a:gd name="connsiteX3" fmla="*/ 118439 w 126059"/>
                <a:gd name="connsiteY3" fmla="*/ 87224 h 210132"/>
                <a:gd name="connsiteX4" fmla="*/ 98146 w 126059"/>
                <a:gd name="connsiteY4" fmla="*/ 69239 h 210132"/>
                <a:gd name="connsiteX5" fmla="*/ 69940 w 126059"/>
                <a:gd name="connsiteY5" fmla="*/ 63335 h 210132"/>
                <a:gd name="connsiteX6" fmla="*/ 42890 w 126059"/>
                <a:gd name="connsiteY6" fmla="*/ 69098 h 210132"/>
                <a:gd name="connsiteX7" fmla="*/ 23025 w 126059"/>
                <a:gd name="connsiteY7" fmla="*/ 87793 h 210132"/>
                <a:gd name="connsiteX8" fmla="*/ 23025 w 126059"/>
                <a:gd name="connsiteY8" fmla="*/ 0 h 210132"/>
                <a:gd name="connsiteX9" fmla="*/ 0 w 126059"/>
                <a:gd name="connsiteY9" fmla="*/ 0 h 210132"/>
                <a:gd name="connsiteX10" fmla="*/ 0 w 126059"/>
                <a:gd name="connsiteY10" fmla="*/ 210132 h 210132"/>
                <a:gd name="connsiteX11" fmla="*/ 23025 w 126059"/>
                <a:gd name="connsiteY11" fmla="*/ 210132 h 210132"/>
                <a:gd name="connsiteX12" fmla="*/ 23025 w 126059"/>
                <a:gd name="connsiteY12" fmla="*/ 133870 h 210132"/>
                <a:gd name="connsiteX13" fmla="*/ 29783 w 126059"/>
                <a:gd name="connsiteY13" fmla="*/ 104353 h 210132"/>
                <a:gd name="connsiteX14" fmla="*/ 46915 w 126059"/>
                <a:gd name="connsiteY14" fmla="*/ 88391 h 210132"/>
                <a:gd name="connsiteX15" fmla="*/ 67654 w 126059"/>
                <a:gd name="connsiteY15" fmla="*/ 83502 h 210132"/>
                <a:gd name="connsiteX16" fmla="*/ 92836 w 126059"/>
                <a:gd name="connsiteY16" fmla="*/ 92862 h 210132"/>
                <a:gd name="connsiteX17" fmla="*/ 103049 w 126059"/>
                <a:gd name="connsiteY17" fmla="*/ 126112 h 210132"/>
                <a:gd name="connsiteX18" fmla="*/ 103049 w 126059"/>
                <a:gd name="connsiteY18" fmla="*/ 210132 h 210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6059" h="210132">
                  <a:moveTo>
                    <a:pt x="103049" y="210132"/>
                  </a:moveTo>
                  <a:lnTo>
                    <a:pt x="126060" y="210132"/>
                  </a:lnTo>
                  <a:lnTo>
                    <a:pt x="126060" y="118019"/>
                  </a:lnTo>
                  <a:cubicBezTo>
                    <a:pt x="126060" y="105548"/>
                    <a:pt x="123533" y="95274"/>
                    <a:pt x="118439" y="87224"/>
                  </a:cubicBezTo>
                  <a:cubicBezTo>
                    <a:pt x="113348" y="79171"/>
                    <a:pt x="106591" y="73163"/>
                    <a:pt x="98146" y="69239"/>
                  </a:cubicBezTo>
                  <a:cubicBezTo>
                    <a:pt x="89700" y="65315"/>
                    <a:pt x="80290" y="63335"/>
                    <a:pt x="69940" y="63335"/>
                  </a:cubicBezTo>
                  <a:cubicBezTo>
                    <a:pt x="60148" y="63335"/>
                    <a:pt x="51130" y="65239"/>
                    <a:pt x="42890" y="69098"/>
                  </a:cubicBezTo>
                  <a:cubicBezTo>
                    <a:pt x="34646" y="72947"/>
                    <a:pt x="28018" y="79171"/>
                    <a:pt x="23025" y="87793"/>
                  </a:cubicBezTo>
                  <a:lnTo>
                    <a:pt x="23025" y="0"/>
                  </a:lnTo>
                  <a:lnTo>
                    <a:pt x="0" y="0"/>
                  </a:lnTo>
                  <a:lnTo>
                    <a:pt x="0" y="210132"/>
                  </a:lnTo>
                  <a:lnTo>
                    <a:pt x="23025" y="210132"/>
                  </a:lnTo>
                  <a:lnTo>
                    <a:pt x="23025" y="133870"/>
                  </a:lnTo>
                  <a:cubicBezTo>
                    <a:pt x="23025" y="121601"/>
                    <a:pt x="25286" y="111758"/>
                    <a:pt x="29783" y="104353"/>
                  </a:cubicBezTo>
                  <a:cubicBezTo>
                    <a:pt x="34304" y="96988"/>
                    <a:pt x="40006" y="91642"/>
                    <a:pt x="46915" y="88391"/>
                  </a:cubicBezTo>
                  <a:cubicBezTo>
                    <a:pt x="53823" y="85140"/>
                    <a:pt x="60721" y="83502"/>
                    <a:pt x="67654" y="83502"/>
                  </a:cubicBezTo>
                  <a:cubicBezTo>
                    <a:pt x="77637" y="83502"/>
                    <a:pt x="86028" y="86627"/>
                    <a:pt x="92836" y="92862"/>
                  </a:cubicBezTo>
                  <a:cubicBezTo>
                    <a:pt x="99643" y="99097"/>
                    <a:pt x="103049" y="110171"/>
                    <a:pt x="103049" y="126112"/>
                  </a:cubicBezTo>
                  <a:lnTo>
                    <a:pt x="103049" y="210132"/>
                  </a:ln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/>
            </a:p>
          </p:txBody>
        </p:sp>
        <p:sp>
          <p:nvSpPr>
            <p:cNvPr id="13" name="Vapaamuotoinen: Muoto 12">
              <a:extLst>
                <a:ext uri="{FF2B5EF4-FFF2-40B4-BE49-F238E27FC236}">
                  <a16:creationId xmlns:a16="http://schemas.microsoft.com/office/drawing/2014/main" id="{C6151D38-9EC9-128B-B2CE-1668A5845AF5}"/>
                </a:ext>
              </a:extLst>
            </p:cNvPr>
            <p:cNvSpPr/>
            <p:nvPr/>
          </p:nvSpPr>
          <p:spPr>
            <a:xfrm>
              <a:off x="973095" y="228535"/>
              <a:ext cx="106792" cy="187653"/>
            </a:xfrm>
            <a:custGeom>
              <a:avLst/>
              <a:gdLst>
                <a:gd name="connsiteX0" fmla="*/ 51800 w 106792"/>
                <a:gd name="connsiteY0" fmla="*/ 145084 h 187653"/>
                <a:gd name="connsiteX1" fmla="*/ 51800 w 106792"/>
                <a:gd name="connsiteY1" fmla="*/ 60743 h 187653"/>
                <a:gd name="connsiteX2" fmla="*/ 104201 w 106792"/>
                <a:gd name="connsiteY2" fmla="*/ 60743 h 187653"/>
                <a:gd name="connsiteX3" fmla="*/ 104201 w 106792"/>
                <a:gd name="connsiteY3" fmla="*/ 40882 h 187653"/>
                <a:gd name="connsiteX4" fmla="*/ 51800 w 106792"/>
                <a:gd name="connsiteY4" fmla="*/ 40882 h 187653"/>
                <a:gd name="connsiteX5" fmla="*/ 51800 w 106792"/>
                <a:gd name="connsiteY5" fmla="*/ 0 h 187653"/>
                <a:gd name="connsiteX6" fmla="*/ 28778 w 106792"/>
                <a:gd name="connsiteY6" fmla="*/ 6336 h 187653"/>
                <a:gd name="connsiteX7" fmla="*/ 28778 w 106792"/>
                <a:gd name="connsiteY7" fmla="*/ 40882 h 187653"/>
                <a:gd name="connsiteX8" fmla="*/ 0 w 106792"/>
                <a:gd name="connsiteY8" fmla="*/ 40882 h 187653"/>
                <a:gd name="connsiteX9" fmla="*/ 0 w 106792"/>
                <a:gd name="connsiteY9" fmla="*/ 60743 h 187653"/>
                <a:gd name="connsiteX10" fmla="*/ 28778 w 106792"/>
                <a:gd name="connsiteY10" fmla="*/ 60743 h 187653"/>
                <a:gd name="connsiteX11" fmla="*/ 28778 w 106792"/>
                <a:gd name="connsiteY11" fmla="*/ 149108 h 187653"/>
                <a:gd name="connsiteX12" fmla="*/ 34693 w 106792"/>
                <a:gd name="connsiteY12" fmla="*/ 171410 h 187653"/>
                <a:gd name="connsiteX13" fmla="*/ 49795 w 106792"/>
                <a:gd name="connsiteY13" fmla="*/ 183780 h 187653"/>
                <a:gd name="connsiteX14" fmla="*/ 70228 w 106792"/>
                <a:gd name="connsiteY14" fmla="*/ 187654 h 187653"/>
                <a:gd name="connsiteX15" fmla="*/ 91094 w 106792"/>
                <a:gd name="connsiteY15" fmla="*/ 184201 h 187653"/>
                <a:gd name="connsiteX16" fmla="*/ 106793 w 106792"/>
                <a:gd name="connsiteY16" fmla="*/ 174686 h 187653"/>
                <a:gd name="connsiteX17" fmla="*/ 98715 w 106792"/>
                <a:gd name="connsiteY17" fmla="*/ 155423 h 187653"/>
                <a:gd name="connsiteX18" fmla="*/ 87792 w 106792"/>
                <a:gd name="connsiteY18" fmla="*/ 163195 h 187653"/>
                <a:gd name="connsiteX19" fmla="*/ 73392 w 106792"/>
                <a:gd name="connsiteY19" fmla="*/ 166075 h 187653"/>
                <a:gd name="connsiteX20" fmla="*/ 57833 w 106792"/>
                <a:gd name="connsiteY20" fmla="*/ 160884 h 187653"/>
                <a:gd name="connsiteX21" fmla="*/ 51800 w 106792"/>
                <a:gd name="connsiteY21" fmla="*/ 145084 h 187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06792" h="187653">
                  <a:moveTo>
                    <a:pt x="51800" y="145084"/>
                  </a:moveTo>
                  <a:lnTo>
                    <a:pt x="51800" y="60743"/>
                  </a:lnTo>
                  <a:lnTo>
                    <a:pt x="104201" y="60743"/>
                  </a:lnTo>
                  <a:lnTo>
                    <a:pt x="104201" y="40882"/>
                  </a:lnTo>
                  <a:lnTo>
                    <a:pt x="51800" y="40882"/>
                  </a:lnTo>
                  <a:lnTo>
                    <a:pt x="51800" y="0"/>
                  </a:lnTo>
                  <a:lnTo>
                    <a:pt x="28778" y="6336"/>
                  </a:lnTo>
                  <a:lnTo>
                    <a:pt x="28778" y="40882"/>
                  </a:lnTo>
                  <a:lnTo>
                    <a:pt x="0" y="40882"/>
                  </a:lnTo>
                  <a:lnTo>
                    <a:pt x="0" y="60743"/>
                  </a:lnTo>
                  <a:lnTo>
                    <a:pt x="28778" y="60743"/>
                  </a:lnTo>
                  <a:lnTo>
                    <a:pt x="28778" y="149108"/>
                  </a:lnTo>
                  <a:cubicBezTo>
                    <a:pt x="28980" y="158328"/>
                    <a:pt x="30949" y="165748"/>
                    <a:pt x="34693" y="171410"/>
                  </a:cubicBezTo>
                  <a:cubicBezTo>
                    <a:pt x="38440" y="177073"/>
                    <a:pt x="43484" y="181202"/>
                    <a:pt x="49795" y="183780"/>
                  </a:cubicBezTo>
                  <a:cubicBezTo>
                    <a:pt x="56131" y="186358"/>
                    <a:pt x="62927" y="187654"/>
                    <a:pt x="70228" y="187654"/>
                  </a:cubicBezTo>
                  <a:cubicBezTo>
                    <a:pt x="78101" y="187654"/>
                    <a:pt x="85064" y="186512"/>
                    <a:pt x="91094" y="184201"/>
                  </a:cubicBezTo>
                  <a:cubicBezTo>
                    <a:pt x="97127" y="181886"/>
                    <a:pt x="102372" y="178740"/>
                    <a:pt x="106793" y="174686"/>
                  </a:cubicBezTo>
                  <a:lnTo>
                    <a:pt x="98715" y="155423"/>
                  </a:lnTo>
                  <a:cubicBezTo>
                    <a:pt x="95464" y="158674"/>
                    <a:pt x="91817" y="161276"/>
                    <a:pt x="87792" y="163195"/>
                  </a:cubicBezTo>
                  <a:cubicBezTo>
                    <a:pt x="83768" y="165100"/>
                    <a:pt x="78954" y="166075"/>
                    <a:pt x="73392" y="166075"/>
                  </a:cubicBezTo>
                  <a:cubicBezTo>
                    <a:pt x="67053" y="166075"/>
                    <a:pt x="61858" y="164336"/>
                    <a:pt x="57833" y="160884"/>
                  </a:cubicBezTo>
                  <a:cubicBezTo>
                    <a:pt x="53819" y="157453"/>
                    <a:pt x="51800" y="152183"/>
                    <a:pt x="51800" y="145084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/>
            </a:p>
          </p:txBody>
        </p:sp>
        <p:sp>
          <p:nvSpPr>
            <p:cNvPr id="14" name="Vapaamuotoinen: Muoto 13">
              <a:extLst>
                <a:ext uri="{FF2B5EF4-FFF2-40B4-BE49-F238E27FC236}">
                  <a16:creationId xmlns:a16="http://schemas.microsoft.com/office/drawing/2014/main" id="{4D843E8A-2422-AC1E-8D69-1E8384431E60}"/>
                </a:ext>
              </a:extLst>
            </p:cNvPr>
            <p:cNvSpPr/>
            <p:nvPr/>
          </p:nvSpPr>
          <p:spPr>
            <a:xfrm>
              <a:off x="819668" y="561160"/>
              <a:ext cx="501122" cy="258685"/>
            </a:xfrm>
            <a:custGeom>
              <a:avLst/>
              <a:gdLst>
                <a:gd name="connsiteX0" fmla="*/ 323324 w 501122"/>
                <a:gd name="connsiteY0" fmla="*/ 0 h 258685"/>
                <a:gd name="connsiteX1" fmla="*/ 0 w 501122"/>
                <a:gd name="connsiteY1" fmla="*/ 210719 h 258685"/>
                <a:gd name="connsiteX2" fmla="*/ 177784 w 501122"/>
                <a:gd name="connsiteY2" fmla="*/ 258685 h 258685"/>
                <a:gd name="connsiteX3" fmla="*/ 501122 w 501122"/>
                <a:gd name="connsiteY3" fmla="*/ 47956 h 258685"/>
                <a:gd name="connsiteX4" fmla="*/ 323324 w 501122"/>
                <a:gd name="connsiteY4" fmla="*/ 0 h 258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22" h="258685">
                  <a:moveTo>
                    <a:pt x="323324" y="0"/>
                  </a:moveTo>
                  <a:cubicBezTo>
                    <a:pt x="178925" y="0"/>
                    <a:pt x="54799" y="86627"/>
                    <a:pt x="0" y="210719"/>
                  </a:cubicBezTo>
                  <a:cubicBezTo>
                    <a:pt x="52221" y="241196"/>
                    <a:pt x="112963" y="258685"/>
                    <a:pt x="177784" y="258685"/>
                  </a:cubicBezTo>
                  <a:cubicBezTo>
                    <a:pt x="322183" y="258685"/>
                    <a:pt x="446309" y="172058"/>
                    <a:pt x="501122" y="47956"/>
                  </a:cubicBezTo>
                  <a:cubicBezTo>
                    <a:pt x="448887" y="17474"/>
                    <a:pt x="388145" y="0"/>
                    <a:pt x="323324" y="0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/>
            </a:p>
          </p:txBody>
        </p:sp>
        <p:sp>
          <p:nvSpPr>
            <p:cNvPr id="15" name="Vapaamuotoinen: Muoto 14">
              <a:extLst>
                <a:ext uri="{FF2B5EF4-FFF2-40B4-BE49-F238E27FC236}">
                  <a16:creationId xmlns:a16="http://schemas.microsoft.com/office/drawing/2014/main" id="{0B90A116-A908-A7DE-5844-944AF402FC7D}"/>
                </a:ext>
              </a:extLst>
            </p:cNvPr>
            <p:cNvSpPr/>
            <p:nvPr/>
          </p:nvSpPr>
          <p:spPr>
            <a:xfrm>
              <a:off x="644181" y="203198"/>
              <a:ext cx="235632" cy="526719"/>
            </a:xfrm>
            <a:custGeom>
              <a:avLst/>
              <a:gdLst>
                <a:gd name="connsiteX0" fmla="*/ 235632 w 235632"/>
                <a:gd name="connsiteY0" fmla="*/ 263358 h 526719"/>
                <a:gd name="connsiteX1" fmla="*/ 117816 w 235632"/>
                <a:gd name="connsiteY1" fmla="*/ 0 h 526719"/>
                <a:gd name="connsiteX2" fmla="*/ 0 w 235632"/>
                <a:gd name="connsiteY2" fmla="*/ 263358 h 526719"/>
                <a:gd name="connsiteX3" fmla="*/ 117816 w 235632"/>
                <a:gd name="connsiteY3" fmla="*/ 526720 h 526719"/>
                <a:gd name="connsiteX4" fmla="*/ 235632 w 235632"/>
                <a:gd name="connsiteY4" fmla="*/ 263358 h 52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632" h="526719">
                  <a:moveTo>
                    <a:pt x="235632" y="263358"/>
                  </a:moveTo>
                  <a:cubicBezTo>
                    <a:pt x="235632" y="158699"/>
                    <a:pt x="190103" y="64692"/>
                    <a:pt x="117816" y="0"/>
                  </a:cubicBezTo>
                  <a:cubicBezTo>
                    <a:pt x="45514" y="64692"/>
                    <a:pt x="0" y="158699"/>
                    <a:pt x="0" y="263358"/>
                  </a:cubicBezTo>
                  <a:cubicBezTo>
                    <a:pt x="0" y="368021"/>
                    <a:pt x="45514" y="462013"/>
                    <a:pt x="117816" y="526720"/>
                  </a:cubicBezTo>
                  <a:cubicBezTo>
                    <a:pt x="190103" y="462013"/>
                    <a:pt x="235632" y="368021"/>
                    <a:pt x="235632" y="263358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/>
            </a:p>
          </p:txBody>
        </p:sp>
        <p:sp>
          <p:nvSpPr>
            <p:cNvPr id="16" name="Vapaamuotoinen: Muoto 15">
              <a:extLst>
                <a:ext uri="{FF2B5EF4-FFF2-40B4-BE49-F238E27FC236}">
                  <a16:creationId xmlns:a16="http://schemas.microsoft.com/office/drawing/2014/main" id="{269DC064-0657-5593-56AA-C386F00B51B3}"/>
                </a:ext>
              </a:extLst>
            </p:cNvPr>
            <p:cNvSpPr/>
            <p:nvPr/>
          </p:nvSpPr>
          <p:spPr>
            <a:xfrm>
              <a:off x="203203" y="561160"/>
              <a:ext cx="501122" cy="258685"/>
            </a:xfrm>
            <a:custGeom>
              <a:avLst/>
              <a:gdLst>
                <a:gd name="connsiteX0" fmla="*/ 501122 w 501122"/>
                <a:gd name="connsiteY0" fmla="*/ 210719 h 258685"/>
                <a:gd name="connsiteX1" fmla="*/ 177799 w 501122"/>
                <a:gd name="connsiteY1" fmla="*/ 0 h 258685"/>
                <a:gd name="connsiteX2" fmla="*/ 0 w 501122"/>
                <a:gd name="connsiteY2" fmla="*/ 47956 h 258685"/>
                <a:gd name="connsiteX3" fmla="*/ 323324 w 501122"/>
                <a:gd name="connsiteY3" fmla="*/ 258685 h 258685"/>
                <a:gd name="connsiteX4" fmla="*/ 501122 w 501122"/>
                <a:gd name="connsiteY4" fmla="*/ 210719 h 258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22" h="258685">
                  <a:moveTo>
                    <a:pt x="501122" y="210719"/>
                  </a:moveTo>
                  <a:cubicBezTo>
                    <a:pt x="446334" y="86627"/>
                    <a:pt x="322182" y="0"/>
                    <a:pt x="177799" y="0"/>
                  </a:cubicBezTo>
                  <a:cubicBezTo>
                    <a:pt x="112978" y="0"/>
                    <a:pt x="52221" y="17474"/>
                    <a:pt x="0" y="47956"/>
                  </a:cubicBezTo>
                  <a:cubicBezTo>
                    <a:pt x="54813" y="172058"/>
                    <a:pt x="178940" y="258685"/>
                    <a:pt x="323324" y="258685"/>
                  </a:cubicBezTo>
                  <a:cubicBezTo>
                    <a:pt x="388145" y="258685"/>
                    <a:pt x="448887" y="241222"/>
                    <a:pt x="501122" y="210719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/>
            </a:p>
          </p:txBody>
        </p:sp>
        <p:sp>
          <p:nvSpPr>
            <p:cNvPr id="17" name="Vapaamuotoinen: Muoto 16">
              <a:extLst>
                <a:ext uri="{FF2B5EF4-FFF2-40B4-BE49-F238E27FC236}">
                  <a16:creationId xmlns:a16="http://schemas.microsoft.com/office/drawing/2014/main" id="{75EEC3F9-2DC3-521E-9D89-8DDF7C675C95}"/>
                </a:ext>
              </a:extLst>
            </p:cNvPr>
            <p:cNvSpPr/>
            <p:nvPr/>
          </p:nvSpPr>
          <p:spPr>
            <a:xfrm>
              <a:off x="408711" y="839732"/>
              <a:ext cx="325588" cy="426225"/>
            </a:xfrm>
            <a:custGeom>
              <a:avLst/>
              <a:gdLst>
                <a:gd name="connsiteX0" fmla="*/ 0 w 325588"/>
                <a:gd name="connsiteY0" fmla="*/ 351526 h 426225"/>
                <a:gd name="connsiteX1" fmla="*/ 7952 w 325588"/>
                <a:gd name="connsiteY1" fmla="*/ 426226 h 426225"/>
                <a:gd name="connsiteX2" fmla="*/ 325588 w 325588"/>
                <a:gd name="connsiteY2" fmla="*/ 74704 h 426225"/>
                <a:gd name="connsiteX3" fmla="*/ 317650 w 325588"/>
                <a:gd name="connsiteY3" fmla="*/ 0 h 426225"/>
                <a:gd name="connsiteX4" fmla="*/ 0 w 325588"/>
                <a:gd name="connsiteY4" fmla="*/ 351526 h 42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5588" h="426225">
                  <a:moveTo>
                    <a:pt x="0" y="351526"/>
                  </a:moveTo>
                  <a:cubicBezTo>
                    <a:pt x="0" y="377154"/>
                    <a:pt x="2758" y="402134"/>
                    <a:pt x="7952" y="426226"/>
                  </a:cubicBezTo>
                  <a:cubicBezTo>
                    <a:pt x="186320" y="408344"/>
                    <a:pt x="325588" y="257800"/>
                    <a:pt x="325588" y="74704"/>
                  </a:cubicBezTo>
                  <a:cubicBezTo>
                    <a:pt x="325588" y="49075"/>
                    <a:pt x="322830" y="24095"/>
                    <a:pt x="317650" y="0"/>
                  </a:cubicBezTo>
                  <a:cubicBezTo>
                    <a:pt x="139254" y="17885"/>
                    <a:pt x="0" y="168440"/>
                    <a:pt x="0" y="351526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/>
            </a:p>
          </p:txBody>
        </p:sp>
        <p:sp>
          <p:nvSpPr>
            <p:cNvPr id="18" name="Vapaamuotoinen: Muoto 17">
              <a:extLst>
                <a:ext uri="{FF2B5EF4-FFF2-40B4-BE49-F238E27FC236}">
                  <a16:creationId xmlns:a16="http://schemas.microsoft.com/office/drawing/2014/main" id="{F77A7E84-7488-FFF6-C559-5475382FA10C}"/>
                </a:ext>
              </a:extLst>
            </p:cNvPr>
            <p:cNvSpPr/>
            <p:nvPr/>
          </p:nvSpPr>
          <p:spPr>
            <a:xfrm>
              <a:off x="789681" y="839761"/>
              <a:ext cx="325602" cy="426222"/>
            </a:xfrm>
            <a:custGeom>
              <a:avLst/>
              <a:gdLst>
                <a:gd name="connsiteX0" fmla="*/ 7952 w 325602"/>
                <a:gd name="connsiteY0" fmla="*/ 0 h 426222"/>
                <a:gd name="connsiteX1" fmla="*/ 0 w 325602"/>
                <a:gd name="connsiteY1" fmla="*/ 74700 h 426222"/>
                <a:gd name="connsiteX2" fmla="*/ 317650 w 325602"/>
                <a:gd name="connsiteY2" fmla="*/ 426222 h 426222"/>
                <a:gd name="connsiteX3" fmla="*/ 325602 w 325602"/>
                <a:gd name="connsiteY3" fmla="*/ 351522 h 426222"/>
                <a:gd name="connsiteX4" fmla="*/ 7952 w 325602"/>
                <a:gd name="connsiteY4" fmla="*/ 0 h 426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5602" h="426222">
                  <a:moveTo>
                    <a:pt x="7952" y="0"/>
                  </a:moveTo>
                  <a:cubicBezTo>
                    <a:pt x="2758" y="24091"/>
                    <a:pt x="0" y="49072"/>
                    <a:pt x="0" y="74700"/>
                  </a:cubicBezTo>
                  <a:cubicBezTo>
                    <a:pt x="0" y="257796"/>
                    <a:pt x="139283" y="408341"/>
                    <a:pt x="317650" y="426222"/>
                  </a:cubicBezTo>
                  <a:cubicBezTo>
                    <a:pt x="322834" y="402131"/>
                    <a:pt x="325602" y="377150"/>
                    <a:pt x="325602" y="351522"/>
                  </a:cubicBezTo>
                  <a:cubicBezTo>
                    <a:pt x="325602" y="168412"/>
                    <a:pt x="186349" y="17856"/>
                    <a:pt x="7952" y="0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noProof="0"/>
              <a:t>25.9.2025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1160B98-140E-4345-B1A3-2A7247C42973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4096037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&amp; teksti | 2 sisältö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318D27-3D26-4843-9DD3-B78AF41214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4" y="584199"/>
            <a:ext cx="10548939" cy="11160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i-FI"/>
              <a:t>Pääotsikko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1ACF3E-8ADB-4712-B821-C17D079DE8BE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03275" y="1893642"/>
            <a:ext cx="4932507" cy="4307133"/>
          </a:xfrm>
          <a:prstGeom prst="rect">
            <a:avLst/>
          </a:prstGeom>
        </p:spPr>
        <p:txBody>
          <a:bodyPr bIns="0">
            <a:noAutofit/>
          </a:bodyPr>
          <a:lstStyle>
            <a:lvl1pPr>
              <a:defRPr/>
            </a:lvl1pPr>
          </a:lstStyle>
          <a:p>
            <a:pPr lvl="0"/>
            <a:r>
              <a:rPr lang="fi-FI"/>
              <a:t>Lisää teksti / taulukko, kaavio, SmartArt tai video klikkaamalla symbolia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pic>
        <p:nvPicPr>
          <p:cNvPr id="6" name="Kuva 5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56F701C3-9C16-475E-8D9E-809516F652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2293" y="1"/>
            <a:ext cx="669920" cy="1312606"/>
          </a:xfrm>
          <a:prstGeom prst="rect">
            <a:avLst/>
          </a:prstGeom>
        </p:spPr>
      </p:pic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D6853A05-4D9D-4485-8F42-6A19F6BB0484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419706" y="1881188"/>
            <a:ext cx="4932507" cy="4319587"/>
          </a:xfrm>
          <a:prstGeom prst="rect">
            <a:avLst/>
          </a:prstGeom>
        </p:spPr>
        <p:txBody>
          <a:bodyPr bIns="0">
            <a:noAutofit/>
          </a:bodyPr>
          <a:lstStyle>
            <a:lvl1pPr>
              <a:defRPr/>
            </a:lvl1pPr>
          </a:lstStyle>
          <a:p>
            <a:pPr lvl="0"/>
            <a:r>
              <a:rPr lang="fi-FI"/>
              <a:t>Lisää teksti / taulukko, kaavio, SmartArt tai video klikkaamalla symbolia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</p:spTree>
    <p:extLst>
      <p:ext uri="{BB962C8B-B14F-4D97-AF65-F5344CB8AC3E}">
        <p14:creationId xmlns:p14="http://schemas.microsoft.com/office/powerpoint/2010/main" val="4042562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&amp;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74770F-E34B-4628-92D7-C756D0D405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5" y="584200"/>
            <a:ext cx="10548938" cy="1119319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lnSpc>
                <a:spcPct val="90000"/>
              </a:lnSpc>
              <a:defRPr sz="2800"/>
            </a:lvl1pPr>
          </a:lstStyle>
          <a:p>
            <a:r>
              <a:rPr lang="fi-FI"/>
              <a:t>Pääotsikko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4CB1C51B-3B0F-4CC4-8587-9FE34B2702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03275" y="1881188"/>
            <a:ext cx="10548938" cy="4751387"/>
          </a:xfrm>
        </p:spPr>
        <p:txBody>
          <a:bodyPr>
            <a:no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fi-FI"/>
              <a:t>Lisää teksti klikkaamalla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pic>
        <p:nvPicPr>
          <p:cNvPr id="6" name="Kuva 5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A8B6CDA-ED30-4558-92B6-44F841696F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2293" y="1"/>
            <a:ext cx="669920" cy="131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149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Kuvan paikkamerkki 12">
            <a:extLst>
              <a:ext uri="{FF2B5EF4-FFF2-40B4-BE49-F238E27FC236}">
                <a16:creationId xmlns:a16="http://schemas.microsoft.com/office/drawing/2014/main" id="{99F9B131-53B7-448B-AADE-7684FAD911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27014" y="219205"/>
            <a:ext cx="11737974" cy="6413370"/>
          </a:xfrm>
          <a:prstGeom prst="rect">
            <a:avLst/>
          </a:prstGeom>
          <a:noFill/>
          <a:ln w="9525">
            <a:solidFill>
              <a:schemeClr val="accent4"/>
            </a:solidFill>
          </a:ln>
        </p:spPr>
        <p:txBody>
          <a:bodyPr tIns="1440000"/>
          <a:lstStyle>
            <a:lvl1pPr marL="0" indent="0" algn="ctr">
              <a:buNone/>
              <a:defRPr sz="2400"/>
            </a:lvl1pPr>
          </a:lstStyle>
          <a:p>
            <a:r>
              <a:rPr lang="fi-FI"/>
              <a:t>Lisää kuva klikkaamalla symbolia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414FAA8-625A-4CF2-91B9-1CD2DCB820A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5748834"/>
            <a:ext cx="12192000" cy="6147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504000" tIns="72000" rIns="828000" bIns="0" anchor="t" anchorCtr="0">
            <a:normAutofit/>
          </a:bodyPr>
          <a:lstStyle>
            <a:lvl1pPr marL="0" indent="0" algn="ctr">
              <a:lnSpc>
                <a:spcPts val="1800"/>
              </a:lnSpc>
              <a:spcBef>
                <a:spcPts val="0"/>
              </a:spcBef>
              <a:buNone/>
              <a:defRPr sz="1800">
                <a:solidFill>
                  <a:schemeClr val="bg2"/>
                </a:solidFill>
                <a:latin typeface="+mn-lt"/>
              </a:defRPr>
            </a:lvl1pPr>
          </a:lstStyle>
          <a:p>
            <a:pPr lvl="0"/>
            <a:r>
              <a:rPr lang="fi-FI"/>
              <a:t>Alaotsikko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3002BF6-CA17-45F7-9EC2-0EAE6E24333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5014822"/>
            <a:ext cx="12192000" cy="734011"/>
          </a:xfrm>
          <a:prstGeom prst="rect">
            <a:avLst/>
          </a:prstGeom>
          <a:solidFill>
            <a:schemeClr val="accent2"/>
          </a:solidFill>
        </p:spPr>
        <p:txBody>
          <a:bodyPr wrap="square" lIns="504000" tIns="288000" rIns="828000" bIns="0" anchor="b" anchorCtr="0">
            <a:spAutoFit/>
          </a:bodyPr>
          <a:lstStyle>
            <a:lvl1pPr algn="ctr">
              <a:lnSpc>
                <a:spcPct val="90000"/>
              </a:lnSpc>
              <a:spcAft>
                <a:spcPts val="0"/>
              </a:spcAft>
              <a:defRPr sz="3200" u="none" normalizeH="0" baseline="0">
                <a:solidFill>
                  <a:schemeClr val="bg2"/>
                </a:solidFill>
                <a:latin typeface="BasicGothicPro-Bold" panose="020B0804030101010102" pitchFamily="34" charset="0"/>
              </a:defRPr>
            </a:lvl1pPr>
          </a:lstStyle>
          <a:p>
            <a:r>
              <a:rPr lang="fi-FI"/>
              <a:t>Pääotsikko</a:t>
            </a:r>
          </a:p>
        </p:txBody>
      </p:sp>
      <p:sp>
        <p:nvSpPr>
          <p:cNvPr id="3" name="Kuvan paikkamerkki 5">
            <a:extLst>
              <a:ext uri="{FF2B5EF4-FFF2-40B4-BE49-F238E27FC236}">
                <a16:creationId xmlns:a16="http://schemas.microsoft.com/office/drawing/2014/main" id="{0360AF7C-0074-994E-C05A-9B19DAB8772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682724" y="923"/>
            <a:ext cx="669489" cy="1312606"/>
          </a:xfrm>
          <a:noFill/>
          <a:ln>
            <a:noFill/>
          </a:ln>
        </p:spPr>
        <p:txBody>
          <a:bodyPr/>
          <a:lstStyle>
            <a:lvl1pPr marL="0" indent="0" algn="l">
              <a:lnSpc>
                <a:spcPct val="120000"/>
              </a:lnSpc>
              <a:buNone/>
              <a:defRPr sz="800"/>
            </a:lvl1pPr>
          </a:lstStyle>
          <a:p>
            <a:r>
              <a:rPr lang="fi-FI"/>
              <a:t>Lisää logo: tuki &gt; viestintä &gt; graafinen ilme 2020 &gt; logot &gt; Nuorten Akatemia &gt; logolippu</a:t>
            </a:r>
          </a:p>
        </p:txBody>
      </p:sp>
    </p:spTree>
    <p:extLst>
      <p:ext uri="{BB962C8B-B14F-4D97-AF65-F5344CB8AC3E}">
        <p14:creationId xmlns:p14="http://schemas.microsoft.com/office/powerpoint/2010/main" val="18968523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lehti sininen">
    <p:bg>
      <p:bgPr>
        <a:solidFill>
          <a:srgbClr val="DCEF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uorakulmio 21">
            <a:extLst>
              <a:ext uri="{FF2B5EF4-FFF2-40B4-BE49-F238E27FC236}">
                <a16:creationId xmlns:a16="http://schemas.microsoft.com/office/drawing/2014/main" id="{73767DC7-ABA0-F4CA-4D56-4A6E892E2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343357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4785" y="1627632"/>
            <a:ext cx="3089059" cy="3781044"/>
          </a:xfrm>
        </p:spPr>
        <p:txBody>
          <a:bodyPr anchor="ctr" anchorCtr="0"/>
          <a:lstStyle>
            <a:lvl1pPr>
              <a:defRPr sz="4000" spc="-100" baseline="0">
                <a:latin typeface="Work Sans Light" pitchFamily="2" charset="0"/>
              </a:defRPr>
            </a:lvl1pPr>
          </a:lstStyle>
          <a:p>
            <a:r>
              <a:rPr lang="fi-FI" noProof="0" dirty="0"/>
              <a:t>Lisää otsikko tähän</a:t>
            </a:r>
          </a:p>
        </p:txBody>
      </p:sp>
      <p:grpSp>
        <p:nvGrpSpPr>
          <p:cNvPr id="5" name="Ryhmä 4">
            <a:extLst>
              <a:ext uri="{FF2B5EF4-FFF2-40B4-BE49-F238E27FC236}">
                <a16:creationId xmlns:a16="http://schemas.microsoft.com/office/drawing/2014/main" id="{3D2F5A89-E0E1-A352-25B1-1AA73A09A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03203" y="203198"/>
            <a:ext cx="1117587" cy="1062785"/>
            <a:chOff x="203203" y="203198"/>
            <a:chExt cx="1117587" cy="1062785"/>
          </a:xfrm>
        </p:grpSpPr>
        <p:sp>
          <p:nvSpPr>
            <p:cNvPr id="6" name="Vapaamuotoinen: Muoto 5">
              <a:extLst>
                <a:ext uri="{FF2B5EF4-FFF2-40B4-BE49-F238E27FC236}">
                  <a16:creationId xmlns:a16="http://schemas.microsoft.com/office/drawing/2014/main" id="{525188C8-8609-73C0-4CA3-D47335335A3E}"/>
                </a:ext>
              </a:extLst>
            </p:cNvPr>
            <p:cNvSpPr/>
            <p:nvPr/>
          </p:nvSpPr>
          <p:spPr>
            <a:xfrm>
              <a:off x="1261204" y="203198"/>
              <a:ext cx="59586" cy="213015"/>
            </a:xfrm>
            <a:custGeom>
              <a:avLst/>
              <a:gdLst>
                <a:gd name="connsiteX0" fmla="*/ 59587 w 59586"/>
                <a:gd name="connsiteY0" fmla="*/ 188849 h 213015"/>
                <a:gd name="connsiteX1" fmla="*/ 49503 w 59586"/>
                <a:gd name="connsiteY1" fmla="*/ 192010 h 213015"/>
                <a:gd name="connsiteX2" fmla="*/ 40017 w 59586"/>
                <a:gd name="connsiteY2" fmla="*/ 192874 h 213015"/>
                <a:gd name="connsiteX3" fmla="*/ 27050 w 59586"/>
                <a:gd name="connsiteY3" fmla="*/ 188694 h 213015"/>
                <a:gd name="connsiteX4" fmla="*/ 23025 w 59586"/>
                <a:gd name="connsiteY4" fmla="*/ 173606 h 213015"/>
                <a:gd name="connsiteX5" fmla="*/ 23025 w 59586"/>
                <a:gd name="connsiteY5" fmla="*/ 0 h 213015"/>
                <a:gd name="connsiteX6" fmla="*/ 0 w 59586"/>
                <a:gd name="connsiteY6" fmla="*/ 0 h 213015"/>
                <a:gd name="connsiteX7" fmla="*/ 0 w 59586"/>
                <a:gd name="connsiteY7" fmla="*/ 174445 h 213015"/>
                <a:gd name="connsiteX8" fmla="*/ 8496 w 59586"/>
                <a:gd name="connsiteY8" fmla="*/ 203530 h 213015"/>
                <a:gd name="connsiteX9" fmla="*/ 34556 w 59586"/>
                <a:gd name="connsiteY9" fmla="*/ 213016 h 213015"/>
                <a:gd name="connsiteX10" fmla="*/ 45770 w 59586"/>
                <a:gd name="connsiteY10" fmla="*/ 212026 h 213015"/>
                <a:gd name="connsiteX11" fmla="*/ 55854 w 59586"/>
                <a:gd name="connsiteY11" fmla="*/ 208991 h 213015"/>
                <a:gd name="connsiteX12" fmla="*/ 59587 w 59586"/>
                <a:gd name="connsiteY12" fmla="*/ 188849 h 2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9586" h="213015">
                  <a:moveTo>
                    <a:pt x="59587" y="188849"/>
                  </a:moveTo>
                  <a:cubicBezTo>
                    <a:pt x="55357" y="190386"/>
                    <a:pt x="52005" y="191437"/>
                    <a:pt x="49503" y="192010"/>
                  </a:cubicBezTo>
                  <a:cubicBezTo>
                    <a:pt x="46990" y="192582"/>
                    <a:pt x="43840" y="192874"/>
                    <a:pt x="40017" y="192874"/>
                  </a:cubicBezTo>
                  <a:cubicBezTo>
                    <a:pt x="34048" y="192874"/>
                    <a:pt x="29754" y="191477"/>
                    <a:pt x="27050" y="188694"/>
                  </a:cubicBezTo>
                  <a:cubicBezTo>
                    <a:pt x="24372" y="185915"/>
                    <a:pt x="23025" y="180871"/>
                    <a:pt x="23025" y="173606"/>
                  </a:cubicBezTo>
                  <a:lnTo>
                    <a:pt x="23025" y="0"/>
                  </a:lnTo>
                  <a:lnTo>
                    <a:pt x="0" y="0"/>
                  </a:lnTo>
                  <a:lnTo>
                    <a:pt x="0" y="174445"/>
                  </a:lnTo>
                  <a:cubicBezTo>
                    <a:pt x="0" y="187513"/>
                    <a:pt x="2830" y="197194"/>
                    <a:pt x="8496" y="203530"/>
                  </a:cubicBezTo>
                  <a:cubicBezTo>
                    <a:pt x="14159" y="209866"/>
                    <a:pt x="22860" y="213016"/>
                    <a:pt x="34556" y="213016"/>
                  </a:cubicBezTo>
                  <a:cubicBezTo>
                    <a:pt x="38379" y="213016"/>
                    <a:pt x="42123" y="212674"/>
                    <a:pt x="45770" y="212026"/>
                  </a:cubicBezTo>
                  <a:cubicBezTo>
                    <a:pt x="49428" y="211352"/>
                    <a:pt x="52779" y="210337"/>
                    <a:pt x="55854" y="208991"/>
                  </a:cubicBezTo>
                  <a:lnTo>
                    <a:pt x="59587" y="188849"/>
                  </a:ln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 dirty="0"/>
            </a:p>
          </p:txBody>
        </p:sp>
        <p:sp>
          <p:nvSpPr>
            <p:cNvPr id="19" name="Vapaamuotoinen: Muoto 18">
              <a:extLst>
                <a:ext uri="{FF2B5EF4-FFF2-40B4-BE49-F238E27FC236}">
                  <a16:creationId xmlns:a16="http://schemas.microsoft.com/office/drawing/2014/main" id="{174D65B1-43CA-B503-D86E-62DE503C3A9C}"/>
                </a:ext>
              </a:extLst>
            </p:cNvPr>
            <p:cNvSpPr/>
            <p:nvPr/>
          </p:nvSpPr>
          <p:spPr>
            <a:xfrm>
              <a:off x="1102784" y="203198"/>
              <a:ext cx="126059" cy="210132"/>
            </a:xfrm>
            <a:custGeom>
              <a:avLst/>
              <a:gdLst>
                <a:gd name="connsiteX0" fmla="*/ 103049 w 126059"/>
                <a:gd name="connsiteY0" fmla="*/ 210132 h 210132"/>
                <a:gd name="connsiteX1" fmla="*/ 126060 w 126059"/>
                <a:gd name="connsiteY1" fmla="*/ 210132 h 210132"/>
                <a:gd name="connsiteX2" fmla="*/ 126060 w 126059"/>
                <a:gd name="connsiteY2" fmla="*/ 118019 h 210132"/>
                <a:gd name="connsiteX3" fmla="*/ 118439 w 126059"/>
                <a:gd name="connsiteY3" fmla="*/ 87224 h 210132"/>
                <a:gd name="connsiteX4" fmla="*/ 98146 w 126059"/>
                <a:gd name="connsiteY4" fmla="*/ 69239 h 210132"/>
                <a:gd name="connsiteX5" fmla="*/ 69940 w 126059"/>
                <a:gd name="connsiteY5" fmla="*/ 63335 h 210132"/>
                <a:gd name="connsiteX6" fmla="*/ 42890 w 126059"/>
                <a:gd name="connsiteY6" fmla="*/ 69098 h 210132"/>
                <a:gd name="connsiteX7" fmla="*/ 23025 w 126059"/>
                <a:gd name="connsiteY7" fmla="*/ 87793 h 210132"/>
                <a:gd name="connsiteX8" fmla="*/ 23025 w 126059"/>
                <a:gd name="connsiteY8" fmla="*/ 0 h 210132"/>
                <a:gd name="connsiteX9" fmla="*/ 0 w 126059"/>
                <a:gd name="connsiteY9" fmla="*/ 0 h 210132"/>
                <a:gd name="connsiteX10" fmla="*/ 0 w 126059"/>
                <a:gd name="connsiteY10" fmla="*/ 210132 h 210132"/>
                <a:gd name="connsiteX11" fmla="*/ 23025 w 126059"/>
                <a:gd name="connsiteY11" fmla="*/ 210132 h 210132"/>
                <a:gd name="connsiteX12" fmla="*/ 23025 w 126059"/>
                <a:gd name="connsiteY12" fmla="*/ 133870 h 210132"/>
                <a:gd name="connsiteX13" fmla="*/ 29783 w 126059"/>
                <a:gd name="connsiteY13" fmla="*/ 104353 h 210132"/>
                <a:gd name="connsiteX14" fmla="*/ 46915 w 126059"/>
                <a:gd name="connsiteY14" fmla="*/ 88391 h 210132"/>
                <a:gd name="connsiteX15" fmla="*/ 67654 w 126059"/>
                <a:gd name="connsiteY15" fmla="*/ 83502 h 210132"/>
                <a:gd name="connsiteX16" fmla="*/ 92836 w 126059"/>
                <a:gd name="connsiteY16" fmla="*/ 92862 h 210132"/>
                <a:gd name="connsiteX17" fmla="*/ 103049 w 126059"/>
                <a:gd name="connsiteY17" fmla="*/ 126112 h 210132"/>
                <a:gd name="connsiteX18" fmla="*/ 103049 w 126059"/>
                <a:gd name="connsiteY18" fmla="*/ 210132 h 210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6059" h="210132">
                  <a:moveTo>
                    <a:pt x="103049" y="210132"/>
                  </a:moveTo>
                  <a:lnTo>
                    <a:pt x="126060" y="210132"/>
                  </a:lnTo>
                  <a:lnTo>
                    <a:pt x="126060" y="118019"/>
                  </a:lnTo>
                  <a:cubicBezTo>
                    <a:pt x="126060" y="105548"/>
                    <a:pt x="123533" y="95274"/>
                    <a:pt x="118439" y="87224"/>
                  </a:cubicBezTo>
                  <a:cubicBezTo>
                    <a:pt x="113348" y="79171"/>
                    <a:pt x="106591" y="73163"/>
                    <a:pt x="98146" y="69239"/>
                  </a:cubicBezTo>
                  <a:cubicBezTo>
                    <a:pt x="89700" y="65315"/>
                    <a:pt x="80290" y="63335"/>
                    <a:pt x="69940" y="63335"/>
                  </a:cubicBezTo>
                  <a:cubicBezTo>
                    <a:pt x="60148" y="63335"/>
                    <a:pt x="51130" y="65239"/>
                    <a:pt x="42890" y="69098"/>
                  </a:cubicBezTo>
                  <a:cubicBezTo>
                    <a:pt x="34646" y="72947"/>
                    <a:pt x="28018" y="79171"/>
                    <a:pt x="23025" y="87793"/>
                  </a:cubicBezTo>
                  <a:lnTo>
                    <a:pt x="23025" y="0"/>
                  </a:lnTo>
                  <a:lnTo>
                    <a:pt x="0" y="0"/>
                  </a:lnTo>
                  <a:lnTo>
                    <a:pt x="0" y="210132"/>
                  </a:lnTo>
                  <a:lnTo>
                    <a:pt x="23025" y="210132"/>
                  </a:lnTo>
                  <a:lnTo>
                    <a:pt x="23025" y="133870"/>
                  </a:lnTo>
                  <a:cubicBezTo>
                    <a:pt x="23025" y="121601"/>
                    <a:pt x="25286" y="111758"/>
                    <a:pt x="29783" y="104353"/>
                  </a:cubicBezTo>
                  <a:cubicBezTo>
                    <a:pt x="34304" y="96988"/>
                    <a:pt x="40006" y="91642"/>
                    <a:pt x="46915" y="88391"/>
                  </a:cubicBezTo>
                  <a:cubicBezTo>
                    <a:pt x="53823" y="85140"/>
                    <a:pt x="60721" y="83502"/>
                    <a:pt x="67654" y="83502"/>
                  </a:cubicBezTo>
                  <a:cubicBezTo>
                    <a:pt x="77637" y="83502"/>
                    <a:pt x="86028" y="86627"/>
                    <a:pt x="92836" y="92862"/>
                  </a:cubicBezTo>
                  <a:cubicBezTo>
                    <a:pt x="99643" y="99097"/>
                    <a:pt x="103049" y="110171"/>
                    <a:pt x="103049" y="126112"/>
                  </a:cubicBezTo>
                  <a:lnTo>
                    <a:pt x="103049" y="210132"/>
                  </a:ln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 dirty="0"/>
            </a:p>
          </p:txBody>
        </p:sp>
        <p:sp>
          <p:nvSpPr>
            <p:cNvPr id="20" name="Vapaamuotoinen: Muoto 19">
              <a:extLst>
                <a:ext uri="{FF2B5EF4-FFF2-40B4-BE49-F238E27FC236}">
                  <a16:creationId xmlns:a16="http://schemas.microsoft.com/office/drawing/2014/main" id="{96CF7BEF-9841-C636-4833-CF44883795A1}"/>
                </a:ext>
              </a:extLst>
            </p:cNvPr>
            <p:cNvSpPr/>
            <p:nvPr/>
          </p:nvSpPr>
          <p:spPr>
            <a:xfrm>
              <a:off x="973095" y="228535"/>
              <a:ext cx="106792" cy="187653"/>
            </a:xfrm>
            <a:custGeom>
              <a:avLst/>
              <a:gdLst>
                <a:gd name="connsiteX0" fmla="*/ 51800 w 106792"/>
                <a:gd name="connsiteY0" fmla="*/ 145084 h 187653"/>
                <a:gd name="connsiteX1" fmla="*/ 51800 w 106792"/>
                <a:gd name="connsiteY1" fmla="*/ 60743 h 187653"/>
                <a:gd name="connsiteX2" fmla="*/ 104201 w 106792"/>
                <a:gd name="connsiteY2" fmla="*/ 60743 h 187653"/>
                <a:gd name="connsiteX3" fmla="*/ 104201 w 106792"/>
                <a:gd name="connsiteY3" fmla="*/ 40882 h 187653"/>
                <a:gd name="connsiteX4" fmla="*/ 51800 w 106792"/>
                <a:gd name="connsiteY4" fmla="*/ 40882 h 187653"/>
                <a:gd name="connsiteX5" fmla="*/ 51800 w 106792"/>
                <a:gd name="connsiteY5" fmla="*/ 0 h 187653"/>
                <a:gd name="connsiteX6" fmla="*/ 28778 w 106792"/>
                <a:gd name="connsiteY6" fmla="*/ 6336 h 187653"/>
                <a:gd name="connsiteX7" fmla="*/ 28778 w 106792"/>
                <a:gd name="connsiteY7" fmla="*/ 40882 h 187653"/>
                <a:gd name="connsiteX8" fmla="*/ 0 w 106792"/>
                <a:gd name="connsiteY8" fmla="*/ 40882 h 187653"/>
                <a:gd name="connsiteX9" fmla="*/ 0 w 106792"/>
                <a:gd name="connsiteY9" fmla="*/ 60743 h 187653"/>
                <a:gd name="connsiteX10" fmla="*/ 28778 w 106792"/>
                <a:gd name="connsiteY10" fmla="*/ 60743 h 187653"/>
                <a:gd name="connsiteX11" fmla="*/ 28778 w 106792"/>
                <a:gd name="connsiteY11" fmla="*/ 149108 h 187653"/>
                <a:gd name="connsiteX12" fmla="*/ 34693 w 106792"/>
                <a:gd name="connsiteY12" fmla="*/ 171410 h 187653"/>
                <a:gd name="connsiteX13" fmla="*/ 49795 w 106792"/>
                <a:gd name="connsiteY13" fmla="*/ 183780 h 187653"/>
                <a:gd name="connsiteX14" fmla="*/ 70228 w 106792"/>
                <a:gd name="connsiteY14" fmla="*/ 187654 h 187653"/>
                <a:gd name="connsiteX15" fmla="*/ 91094 w 106792"/>
                <a:gd name="connsiteY15" fmla="*/ 184201 h 187653"/>
                <a:gd name="connsiteX16" fmla="*/ 106793 w 106792"/>
                <a:gd name="connsiteY16" fmla="*/ 174686 h 187653"/>
                <a:gd name="connsiteX17" fmla="*/ 98715 w 106792"/>
                <a:gd name="connsiteY17" fmla="*/ 155423 h 187653"/>
                <a:gd name="connsiteX18" fmla="*/ 87792 w 106792"/>
                <a:gd name="connsiteY18" fmla="*/ 163195 h 187653"/>
                <a:gd name="connsiteX19" fmla="*/ 73392 w 106792"/>
                <a:gd name="connsiteY19" fmla="*/ 166075 h 187653"/>
                <a:gd name="connsiteX20" fmla="*/ 57833 w 106792"/>
                <a:gd name="connsiteY20" fmla="*/ 160884 h 187653"/>
                <a:gd name="connsiteX21" fmla="*/ 51800 w 106792"/>
                <a:gd name="connsiteY21" fmla="*/ 145084 h 187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06792" h="187653">
                  <a:moveTo>
                    <a:pt x="51800" y="145084"/>
                  </a:moveTo>
                  <a:lnTo>
                    <a:pt x="51800" y="60743"/>
                  </a:lnTo>
                  <a:lnTo>
                    <a:pt x="104201" y="60743"/>
                  </a:lnTo>
                  <a:lnTo>
                    <a:pt x="104201" y="40882"/>
                  </a:lnTo>
                  <a:lnTo>
                    <a:pt x="51800" y="40882"/>
                  </a:lnTo>
                  <a:lnTo>
                    <a:pt x="51800" y="0"/>
                  </a:lnTo>
                  <a:lnTo>
                    <a:pt x="28778" y="6336"/>
                  </a:lnTo>
                  <a:lnTo>
                    <a:pt x="28778" y="40882"/>
                  </a:lnTo>
                  <a:lnTo>
                    <a:pt x="0" y="40882"/>
                  </a:lnTo>
                  <a:lnTo>
                    <a:pt x="0" y="60743"/>
                  </a:lnTo>
                  <a:lnTo>
                    <a:pt x="28778" y="60743"/>
                  </a:lnTo>
                  <a:lnTo>
                    <a:pt x="28778" y="149108"/>
                  </a:lnTo>
                  <a:cubicBezTo>
                    <a:pt x="28980" y="158328"/>
                    <a:pt x="30949" y="165748"/>
                    <a:pt x="34693" y="171410"/>
                  </a:cubicBezTo>
                  <a:cubicBezTo>
                    <a:pt x="38440" y="177073"/>
                    <a:pt x="43484" y="181202"/>
                    <a:pt x="49795" y="183780"/>
                  </a:cubicBezTo>
                  <a:cubicBezTo>
                    <a:pt x="56131" y="186358"/>
                    <a:pt x="62927" y="187654"/>
                    <a:pt x="70228" y="187654"/>
                  </a:cubicBezTo>
                  <a:cubicBezTo>
                    <a:pt x="78101" y="187654"/>
                    <a:pt x="85064" y="186512"/>
                    <a:pt x="91094" y="184201"/>
                  </a:cubicBezTo>
                  <a:cubicBezTo>
                    <a:pt x="97127" y="181886"/>
                    <a:pt x="102372" y="178740"/>
                    <a:pt x="106793" y="174686"/>
                  </a:cubicBezTo>
                  <a:lnTo>
                    <a:pt x="98715" y="155423"/>
                  </a:lnTo>
                  <a:cubicBezTo>
                    <a:pt x="95464" y="158674"/>
                    <a:pt x="91817" y="161276"/>
                    <a:pt x="87792" y="163195"/>
                  </a:cubicBezTo>
                  <a:cubicBezTo>
                    <a:pt x="83768" y="165100"/>
                    <a:pt x="78954" y="166075"/>
                    <a:pt x="73392" y="166075"/>
                  </a:cubicBezTo>
                  <a:cubicBezTo>
                    <a:pt x="67053" y="166075"/>
                    <a:pt x="61858" y="164336"/>
                    <a:pt x="57833" y="160884"/>
                  </a:cubicBezTo>
                  <a:cubicBezTo>
                    <a:pt x="53819" y="157453"/>
                    <a:pt x="51800" y="152183"/>
                    <a:pt x="51800" y="145084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 dirty="0"/>
            </a:p>
          </p:txBody>
        </p:sp>
        <p:sp>
          <p:nvSpPr>
            <p:cNvPr id="23" name="Vapaamuotoinen: Muoto 22">
              <a:extLst>
                <a:ext uri="{FF2B5EF4-FFF2-40B4-BE49-F238E27FC236}">
                  <a16:creationId xmlns:a16="http://schemas.microsoft.com/office/drawing/2014/main" id="{C71327A0-9565-018A-9ED5-8224A3584A97}"/>
                </a:ext>
              </a:extLst>
            </p:cNvPr>
            <p:cNvSpPr/>
            <p:nvPr/>
          </p:nvSpPr>
          <p:spPr>
            <a:xfrm>
              <a:off x="819668" y="561160"/>
              <a:ext cx="501122" cy="258685"/>
            </a:xfrm>
            <a:custGeom>
              <a:avLst/>
              <a:gdLst>
                <a:gd name="connsiteX0" fmla="*/ 323324 w 501122"/>
                <a:gd name="connsiteY0" fmla="*/ 0 h 258685"/>
                <a:gd name="connsiteX1" fmla="*/ 0 w 501122"/>
                <a:gd name="connsiteY1" fmla="*/ 210719 h 258685"/>
                <a:gd name="connsiteX2" fmla="*/ 177784 w 501122"/>
                <a:gd name="connsiteY2" fmla="*/ 258685 h 258685"/>
                <a:gd name="connsiteX3" fmla="*/ 501122 w 501122"/>
                <a:gd name="connsiteY3" fmla="*/ 47956 h 258685"/>
                <a:gd name="connsiteX4" fmla="*/ 323324 w 501122"/>
                <a:gd name="connsiteY4" fmla="*/ 0 h 258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22" h="258685">
                  <a:moveTo>
                    <a:pt x="323324" y="0"/>
                  </a:moveTo>
                  <a:cubicBezTo>
                    <a:pt x="178925" y="0"/>
                    <a:pt x="54799" y="86627"/>
                    <a:pt x="0" y="210719"/>
                  </a:cubicBezTo>
                  <a:cubicBezTo>
                    <a:pt x="52221" y="241196"/>
                    <a:pt x="112963" y="258685"/>
                    <a:pt x="177784" y="258685"/>
                  </a:cubicBezTo>
                  <a:cubicBezTo>
                    <a:pt x="322183" y="258685"/>
                    <a:pt x="446309" y="172058"/>
                    <a:pt x="501122" y="47956"/>
                  </a:cubicBezTo>
                  <a:cubicBezTo>
                    <a:pt x="448887" y="17474"/>
                    <a:pt x="388145" y="0"/>
                    <a:pt x="323324" y="0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 dirty="0"/>
            </a:p>
          </p:txBody>
        </p:sp>
        <p:sp>
          <p:nvSpPr>
            <p:cNvPr id="24" name="Vapaamuotoinen: Muoto 23">
              <a:extLst>
                <a:ext uri="{FF2B5EF4-FFF2-40B4-BE49-F238E27FC236}">
                  <a16:creationId xmlns:a16="http://schemas.microsoft.com/office/drawing/2014/main" id="{9A4F7338-AA11-8845-AA60-8733E64633FD}"/>
                </a:ext>
              </a:extLst>
            </p:cNvPr>
            <p:cNvSpPr/>
            <p:nvPr/>
          </p:nvSpPr>
          <p:spPr>
            <a:xfrm>
              <a:off x="644181" y="203198"/>
              <a:ext cx="235632" cy="526719"/>
            </a:xfrm>
            <a:custGeom>
              <a:avLst/>
              <a:gdLst>
                <a:gd name="connsiteX0" fmla="*/ 235632 w 235632"/>
                <a:gd name="connsiteY0" fmla="*/ 263358 h 526719"/>
                <a:gd name="connsiteX1" fmla="*/ 117816 w 235632"/>
                <a:gd name="connsiteY1" fmla="*/ 0 h 526719"/>
                <a:gd name="connsiteX2" fmla="*/ 0 w 235632"/>
                <a:gd name="connsiteY2" fmla="*/ 263358 h 526719"/>
                <a:gd name="connsiteX3" fmla="*/ 117816 w 235632"/>
                <a:gd name="connsiteY3" fmla="*/ 526720 h 526719"/>
                <a:gd name="connsiteX4" fmla="*/ 235632 w 235632"/>
                <a:gd name="connsiteY4" fmla="*/ 263358 h 526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632" h="526719">
                  <a:moveTo>
                    <a:pt x="235632" y="263358"/>
                  </a:moveTo>
                  <a:cubicBezTo>
                    <a:pt x="235632" y="158699"/>
                    <a:pt x="190103" y="64692"/>
                    <a:pt x="117816" y="0"/>
                  </a:cubicBezTo>
                  <a:cubicBezTo>
                    <a:pt x="45514" y="64692"/>
                    <a:pt x="0" y="158699"/>
                    <a:pt x="0" y="263358"/>
                  </a:cubicBezTo>
                  <a:cubicBezTo>
                    <a:pt x="0" y="368021"/>
                    <a:pt x="45514" y="462013"/>
                    <a:pt x="117816" y="526720"/>
                  </a:cubicBezTo>
                  <a:cubicBezTo>
                    <a:pt x="190103" y="462013"/>
                    <a:pt x="235632" y="368021"/>
                    <a:pt x="235632" y="263358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 dirty="0"/>
            </a:p>
          </p:txBody>
        </p:sp>
        <p:sp>
          <p:nvSpPr>
            <p:cNvPr id="25" name="Vapaamuotoinen: Muoto 24">
              <a:extLst>
                <a:ext uri="{FF2B5EF4-FFF2-40B4-BE49-F238E27FC236}">
                  <a16:creationId xmlns:a16="http://schemas.microsoft.com/office/drawing/2014/main" id="{010F6C3A-37A5-2ED4-EE90-7DF85320A24C}"/>
                </a:ext>
              </a:extLst>
            </p:cNvPr>
            <p:cNvSpPr/>
            <p:nvPr/>
          </p:nvSpPr>
          <p:spPr>
            <a:xfrm>
              <a:off x="203203" y="561160"/>
              <a:ext cx="501122" cy="258685"/>
            </a:xfrm>
            <a:custGeom>
              <a:avLst/>
              <a:gdLst>
                <a:gd name="connsiteX0" fmla="*/ 501122 w 501122"/>
                <a:gd name="connsiteY0" fmla="*/ 210719 h 258685"/>
                <a:gd name="connsiteX1" fmla="*/ 177799 w 501122"/>
                <a:gd name="connsiteY1" fmla="*/ 0 h 258685"/>
                <a:gd name="connsiteX2" fmla="*/ 0 w 501122"/>
                <a:gd name="connsiteY2" fmla="*/ 47956 h 258685"/>
                <a:gd name="connsiteX3" fmla="*/ 323324 w 501122"/>
                <a:gd name="connsiteY3" fmla="*/ 258685 h 258685"/>
                <a:gd name="connsiteX4" fmla="*/ 501122 w 501122"/>
                <a:gd name="connsiteY4" fmla="*/ 210719 h 258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1122" h="258685">
                  <a:moveTo>
                    <a:pt x="501122" y="210719"/>
                  </a:moveTo>
                  <a:cubicBezTo>
                    <a:pt x="446334" y="86627"/>
                    <a:pt x="322182" y="0"/>
                    <a:pt x="177799" y="0"/>
                  </a:cubicBezTo>
                  <a:cubicBezTo>
                    <a:pt x="112978" y="0"/>
                    <a:pt x="52221" y="17474"/>
                    <a:pt x="0" y="47956"/>
                  </a:cubicBezTo>
                  <a:cubicBezTo>
                    <a:pt x="54813" y="172058"/>
                    <a:pt x="178940" y="258685"/>
                    <a:pt x="323324" y="258685"/>
                  </a:cubicBezTo>
                  <a:cubicBezTo>
                    <a:pt x="388145" y="258685"/>
                    <a:pt x="448887" y="241222"/>
                    <a:pt x="501122" y="210719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 dirty="0"/>
            </a:p>
          </p:txBody>
        </p:sp>
        <p:sp>
          <p:nvSpPr>
            <p:cNvPr id="26" name="Vapaamuotoinen: Muoto 25">
              <a:extLst>
                <a:ext uri="{FF2B5EF4-FFF2-40B4-BE49-F238E27FC236}">
                  <a16:creationId xmlns:a16="http://schemas.microsoft.com/office/drawing/2014/main" id="{970D8043-07BB-8CCE-12FF-65764ACC2EE3}"/>
                </a:ext>
              </a:extLst>
            </p:cNvPr>
            <p:cNvSpPr/>
            <p:nvPr/>
          </p:nvSpPr>
          <p:spPr>
            <a:xfrm>
              <a:off x="408711" y="839732"/>
              <a:ext cx="325588" cy="426225"/>
            </a:xfrm>
            <a:custGeom>
              <a:avLst/>
              <a:gdLst>
                <a:gd name="connsiteX0" fmla="*/ 0 w 325588"/>
                <a:gd name="connsiteY0" fmla="*/ 351526 h 426225"/>
                <a:gd name="connsiteX1" fmla="*/ 7952 w 325588"/>
                <a:gd name="connsiteY1" fmla="*/ 426226 h 426225"/>
                <a:gd name="connsiteX2" fmla="*/ 325588 w 325588"/>
                <a:gd name="connsiteY2" fmla="*/ 74704 h 426225"/>
                <a:gd name="connsiteX3" fmla="*/ 317650 w 325588"/>
                <a:gd name="connsiteY3" fmla="*/ 0 h 426225"/>
                <a:gd name="connsiteX4" fmla="*/ 0 w 325588"/>
                <a:gd name="connsiteY4" fmla="*/ 351526 h 42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5588" h="426225">
                  <a:moveTo>
                    <a:pt x="0" y="351526"/>
                  </a:moveTo>
                  <a:cubicBezTo>
                    <a:pt x="0" y="377154"/>
                    <a:pt x="2758" y="402134"/>
                    <a:pt x="7952" y="426226"/>
                  </a:cubicBezTo>
                  <a:cubicBezTo>
                    <a:pt x="186320" y="408344"/>
                    <a:pt x="325588" y="257800"/>
                    <a:pt x="325588" y="74704"/>
                  </a:cubicBezTo>
                  <a:cubicBezTo>
                    <a:pt x="325588" y="49075"/>
                    <a:pt x="322830" y="24095"/>
                    <a:pt x="317650" y="0"/>
                  </a:cubicBezTo>
                  <a:cubicBezTo>
                    <a:pt x="139254" y="17885"/>
                    <a:pt x="0" y="168440"/>
                    <a:pt x="0" y="351526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 dirty="0"/>
            </a:p>
          </p:txBody>
        </p:sp>
        <p:sp>
          <p:nvSpPr>
            <p:cNvPr id="27" name="Vapaamuotoinen: Muoto 26">
              <a:extLst>
                <a:ext uri="{FF2B5EF4-FFF2-40B4-BE49-F238E27FC236}">
                  <a16:creationId xmlns:a16="http://schemas.microsoft.com/office/drawing/2014/main" id="{83FCC69D-E18E-DEAF-F65D-8274BB4C9739}"/>
                </a:ext>
              </a:extLst>
            </p:cNvPr>
            <p:cNvSpPr/>
            <p:nvPr/>
          </p:nvSpPr>
          <p:spPr>
            <a:xfrm>
              <a:off x="789681" y="839761"/>
              <a:ext cx="325602" cy="426222"/>
            </a:xfrm>
            <a:custGeom>
              <a:avLst/>
              <a:gdLst>
                <a:gd name="connsiteX0" fmla="*/ 7952 w 325602"/>
                <a:gd name="connsiteY0" fmla="*/ 0 h 426222"/>
                <a:gd name="connsiteX1" fmla="*/ 0 w 325602"/>
                <a:gd name="connsiteY1" fmla="*/ 74700 h 426222"/>
                <a:gd name="connsiteX2" fmla="*/ 317650 w 325602"/>
                <a:gd name="connsiteY2" fmla="*/ 426222 h 426222"/>
                <a:gd name="connsiteX3" fmla="*/ 325602 w 325602"/>
                <a:gd name="connsiteY3" fmla="*/ 351522 h 426222"/>
                <a:gd name="connsiteX4" fmla="*/ 7952 w 325602"/>
                <a:gd name="connsiteY4" fmla="*/ 0 h 426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5602" h="426222">
                  <a:moveTo>
                    <a:pt x="7952" y="0"/>
                  </a:moveTo>
                  <a:cubicBezTo>
                    <a:pt x="2758" y="24091"/>
                    <a:pt x="0" y="49072"/>
                    <a:pt x="0" y="74700"/>
                  </a:cubicBezTo>
                  <a:cubicBezTo>
                    <a:pt x="0" y="257796"/>
                    <a:pt x="139283" y="408341"/>
                    <a:pt x="317650" y="426222"/>
                  </a:cubicBezTo>
                  <a:cubicBezTo>
                    <a:pt x="322834" y="402131"/>
                    <a:pt x="325602" y="377150"/>
                    <a:pt x="325602" y="351522"/>
                  </a:cubicBezTo>
                  <a:cubicBezTo>
                    <a:pt x="325602" y="168412"/>
                    <a:pt x="186349" y="17856"/>
                    <a:pt x="7952" y="0"/>
                  </a:cubicBezTo>
                  <a:close/>
                </a:path>
              </a:pathLst>
            </a:custGeom>
            <a:solidFill>
              <a:srgbClr val="005A1E"/>
            </a:solidFill>
            <a:ln w="36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 noProof="0" dirty="0"/>
            </a:p>
          </p:txBody>
        </p:sp>
      </p:grp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1160B98-140E-4345-B1A3-2A7247C42973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65539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24.5.2026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24.5.2026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24.5.2026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24.5.2026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24.5.2026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24.5.2026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24.5.2026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Nuorten nostot.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Kouluterveyskyselyn tulosten käsitteleminen nuorten kanssa kunnissa ja hyvinvointialueilla. Diasarja kirjaamisen avuksi keskustelujen ja työpajojen järjestäjälle</a:t>
            </a:r>
            <a:endParaRPr lang="en-US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8691EC-C70E-EA53-A908-721643351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3D0B78-51D4-0F8E-00A5-BF4E240E2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Keskustellaan: </a:t>
            </a:r>
            <a:r>
              <a:rPr lang="fi-FI" sz="2400" dirty="0">
                <a:solidFill>
                  <a:schemeClr val="accent6"/>
                </a:solidFill>
              </a:rPr>
              <a:t>(aihe 2, kirjataan kommentit diaan)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A755E5-CA28-8D4C-E376-FD6578069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Mitä ajatuksia tuloksista herää?</a:t>
            </a:r>
            <a:endParaRPr lang="en-US" dirty="0"/>
          </a:p>
          <a:p>
            <a:r>
              <a:rPr lang="fi-FI" dirty="0"/>
              <a:t>Mitä tulokset kertovat sinun ikäistesi elämästä?</a:t>
            </a:r>
            <a:endParaRPr lang="en-US" dirty="0"/>
          </a:p>
          <a:p>
            <a:r>
              <a:rPr lang="fi-FI" dirty="0"/>
              <a:t>Mitä mielestäsi asialle voisi tehdä, jotta nuoret voisivat hyvin?</a:t>
            </a:r>
            <a:endParaRPr lang="en-US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B09D67-6FFF-717E-3087-32E444EB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noProof="0"/>
              <a:t>25.9.2025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E8964DF-405E-6E5F-D47F-8999972F4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noProof="0" smtClean="0"/>
              <a:t>10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883628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201C4-74DD-00B3-7962-36E62648C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22DFDD-75B4-DF15-5FF9-9B53EAA2A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Keskustellaan: </a:t>
            </a:r>
            <a:r>
              <a:rPr lang="fi-FI" sz="2400" dirty="0">
                <a:solidFill>
                  <a:schemeClr val="accent6"/>
                </a:solidFill>
              </a:rPr>
              <a:t>(aihe 3, kirjataan kommentit diaan)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F92594-91E2-F450-E924-6EEFBDA21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Mitä ajatuksia tuloksista herää?</a:t>
            </a:r>
            <a:endParaRPr lang="en-US" dirty="0"/>
          </a:p>
          <a:p>
            <a:r>
              <a:rPr lang="fi-FI" dirty="0"/>
              <a:t>Mitä tulokset kertovat sinun ikäistesi elämästä?</a:t>
            </a:r>
            <a:endParaRPr lang="en-US" dirty="0"/>
          </a:p>
          <a:p>
            <a:r>
              <a:rPr lang="fi-FI" dirty="0"/>
              <a:t>Mitä mielestäsi asialle voisi tehdä, jotta nuoret voisivat hyvin?</a:t>
            </a:r>
            <a:endParaRPr lang="en-US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225A5B9-3FB5-2E00-B0E5-F7EE101D5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noProof="0"/>
              <a:t>25.9.2025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E5AC984-66EB-1E91-5599-749D50D26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noProof="0" smtClean="0"/>
              <a:t>11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739037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C73886-131E-D254-B7DD-56319CC57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517" y="303189"/>
            <a:ext cx="11447929" cy="1468158"/>
          </a:xfrm>
        </p:spPr>
        <p:txBody>
          <a:bodyPr>
            <a:normAutofit fontScale="90000"/>
          </a:bodyPr>
          <a:lstStyle/>
          <a:p>
            <a:r>
              <a:rPr lang="fi-FI" dirty="0"/>
              <a:t>Mitkä ovat tärkeimpiä asioita, jotka haluaisitte ammattilaisten ja päättäjien tietävän nuorten </a:t>
            </a:r>
            <a:r>
              <a:rPr lang="fi-FI"/>
              <a:t>hyvinvoinnista? Tehkää muutamia nostoja.</a:t>
            </a:r>
            <a:endParaRPr lang="fi-FI" sz="3100">
              <a:latin typeface="Apto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931736-B219-558D-0D85-63D6D49F2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98678D4-89C6-66D1-D61A-FF104E7D3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noProof="0"/>
              <a:t>25.9.2025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6123DCF-4E71-9CC7-0759-50878BA71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noProof="0" smtClean="0"/>
              <a:t>12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41451600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5967FA-26F9-C7AA-0EAC-F3CAF562F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000" dirty="0"/>
              <a:t>Mihin tai kenelle kerrotaan keskustelussa tärkeiksi nostetuista teemoista? Miten keskustelun antia </a:t>
            </a:r>
            <a:r>
              <a:rPr lang="fi-FI" sz="4000"/>
              <a:t>hyödynnetään?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C1B2E2-4F10-72A4-53F4-A43D68C33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A40C76-8234-58C9-9EA1-380F09D39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noProof="0"/>
              <a:t>25.9.2025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8D16EC0-E256-A697-35A6-9E3E8C1BD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noProof="0" smtClean="0"/>
              <a:t>13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129296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5CA2EF-9CE1-A661-9E91-B97104499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Palaute ja kiitokset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8B1F72-3A13-3089-D42A-E35238BA4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2596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8DA1AF-7443-4EF0-4F81-BD0CA5141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Nuorten nostot -keskustelumalli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3CF7DA-846A-3FBB-DA03-1A78A9CD8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endParaRPr lang="fi-FI" dirty="0"/>
          </a:p>
          <a:p>
            <a:pPr marL="514350" indent="-514350">
              <a:buAutoNum type="arabicPeriod"/>
            </a:pPr>
            <a:r>
              <a:rPr lang="fi-FI"/>
              <a:t>Valitaan yhdessä muutama nuorten hyvinvointiin liittyvä aihe, jotka ovat mielestänne tärkeitä ikäisillenne omalla alueellanne.</a:t>
            </a:r>
          </a:p>
          <a:p>
            <a:pPr marL="514350" indent="-514350">
              <a:buAutoNum type="arabicPeriod"/>
            </a:pPr>
            <a:r>
              <a:rPr lang="fi-FI"/>
              <a:t>Käytetään keskustelun virikkeenä Kouluterveyskyselyn tuloksia. Keskustellaan siitä, mitä tulokset kertovat nuorten elämästä? Mitä asioille pitäisi mielestänne tehdä?</a:t>
            </a:r>
          </a:p>
          <a:p>
            <a:pPr marL="514350" indent="-514350">
              <a:buAutoNum type="arabicPeriod"/>
            </a:pPr>
            <a:r>
              <a:rPr lang="fi-FI"/>
              <a:t>Sovitaan, miten valitsemamme aiheet viedään päättäjille ja ammattilaisille tiedoksi </a:t>
            </a:r>
            <a:endParaRPr lang="fi-FI" dirty="0"/>
          </a:p>
          <a:p>
            <a:pPr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0584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498D1-1ECD-87D6-15A4-66DA5D82D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Kouluterveyskysely</a:t>
            </a:r>
            <a:r>
              <a:rPr lang="en-US" dirty="0"/>
              <a:t> </a:t>
            </a:r>
            <a:r>
              <a:rPr lang="en-US" dirty="0" err="1"/>
              <a:t>tiiviisti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0AA33-E6CF-75D2-BF04-9672C3798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fi-FI" sz="1800"/>
              <a:t>Tuottaa joka toinen vuosi seurantatietoa lasten ja nuorten kokemuksista terveydestä, hyvinvoinnista, elintavoista, koulunkäynnistä ja opiskelusta.</a:t>
            </a:r>
            <a:endParaRPr lang="en-US" sz="180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fi-FI" sz="1800"/>
              <a:t>Osallistujat (n. 270 000, yht. 3 500 eri oppilaitoksesta ja toimipaikasta):</a:t>
            </a:r>
            <a:endParaRPr lang="en-US" sz="180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/>
              <a:t>Perusopetuksen 8. ja 9. luokkien oppilaat, alk. 1996.</a:t>
            </a:r>
            <a:endParaRPr lang="en-US" sz="180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/>
              <a:t>Perusopetuksen 4. ja 5. luokkien oppilaat, alk. 2017.</a:t>
            </a:r>
            <a:endParaRPr lang="en-US" sz="180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/>
              <a:t>Lukion 1. ja 2. vuoden opiskelijat, alk. 1999.</a:t>
            </a:r>
            <a:endParaRPr lang="en-US" sz="180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/>
              <a:t>Ammatillisten oppilaitosten 1. ja 2. vuoden opiskelijat, alk. 2008.</a:t>
            </a:r>
            <a:endParaRPr lang="en-US" sz="180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fi-FI" sz="1800"/>
              <a:t>Opettaja ohjaa kyselytilannetta, oppilaat vastaavat nimettömästi.</a:t>
            </a:r>
            <a:endParaRPr lang="en-US" sz="180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fi-FI" sz="1800"/>
              <a:t>Osallistuminen on vapaaehtoista. Huoltaja voi kieltää osallistumisen (alle 15-v.)</a:t>
            </a:r>
            <a:endParaRPr lang="en-US" sz="180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fi-FI" sz="1800"/>
              <a:t>Lomakkeen kielet: suomi, ruotsi, englanti, venäjä, pohjois-saame.</a:t>
            </a:r>
            <a:endParaRPr lang="en-US" sz="180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fi-FI" sz="1800"/>
              <a:t>Kysely ja sen tulokset ovat maksuttomia oppilaitoksille ja kunnille.</a:t>
            </a:r>
            <a:endParaRPr lang="en-US" sz="180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fi-FI" sz="1800"/>
              <a:t>Seuranta- ja vertailutietoa käytetään terveyden edistämisen suunnittelussa ja arvioinnissa oppilaitoksissa, kunnissa, hyvinvointialueilla ja YTA-alueilla.</a:t>
            </a:r>
            <a:endParaRPr lang="en-US" sz="180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fi-FI" sz="1800"/>
              <a:t>Kansalliset tulokset seurantatietona hyvinvointityön kehittämisen, politiikkaohjelmien ja lakien toimeenpanon seurannassa.</a:t>
            </a:r>
            <a:endParaRPr lang="en-US" sz="180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fi-FI" sz="1800"/>
              <a:t>Aineistoista tehdään jatkuvasti myös tutkimusta.</a:t>
            </a:r>
            <a:endParaRPr lang="en-US" sz="180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fi-FI" sz="1800"/>
              <a:t>Lisätietoja: thl.fi/kouluterveyskysely</a:t>
            </a:r>
            <a:endParaRPr lang="en-US" sz="180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596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FD1CF-BCED-2A2E-F658-2134CD14F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Kun </a:t>
            </a:r>
            <a:r>
              <a:rPr lang="en-US" dirty="0" err="1"/>
              <a:t>keskustelemme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398DF-2071-16C8-84B9-A20AF8507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Kannustamme</a:t>
            </a:r>
            <a:r>
              <a:rPr lang="en-US" dirty="0"/>
              <a:t> </a:t>
            </a:r>
            <a:r>
              <a:rPr lang="en-US" dirty="0" err="1"/>
              <a:t>toisiamme</a:t>
            </a:r>
            <a:r>
              <a:rPr lang="en-US" dirty="0"/>
              <a:t>: </a:t>
            </a:r>
            <a:r>
              <a:rPr lang="en-US" dirty="0" err="1"/>
              <a:t>Pidämme</a:t>
            </a:r>
            <a:r>
              <a:rPr lang="en-US" dirty="0"/>
              <a:t> </a:t>
            </a:r>
            <a:r>
              <a:rPr lang="en-US" dirty="0" err="1"/>
              <a:t>yllä</a:t>
            </a:r>
            <a:r>
              <a:rPr lang="en-US" dirty="0"/>
              <a:t> </a:t>
            </a:r>
            <a:r>
              <a:rPr lang="en-US" dirty="0" err="1"/>
              <a:t>hyvää</a:t>
            </a:r>
            <a:r>
              <a:rPr lang="en-US" dirty="0"/>
              <a:t> </a:t>
            </a:r>
            <a:r>
              <a:rPr lang="en-US" dirty="0" err="1"/>
              <a:t>ilmapiiriä</a:t>
            </a:r>
            <a:r>
              <a:rPr lang="en-US" dirty="0"/>
              <a:t> </a:t>
            </a:r>
          </a:p>
          <a:p>
            <a:r>
              <a:rPr lang="en-US" dirty="0" err="1"/>
              <a:t>Annamme</a:t>
            </a:r>
            <a:r>
              <a:rPr lang="en-US" dirty="0"/>
              <a:t> </a:t>
            </a:r>
            <a:r>
              <a:rPr lang="en-US" dirty="0" err="1"/>
              <a:t>puheenvuoron</a:t>
            </a:r>
            <a:r>
              <a:rPr lang="en-US" dirty="0"/>
              <a:t> </a:t>
            </a:r>
            <a:r>
              <a:rPr lang="en-US" dirty="0" err="1"/>
              <a:t>kaikille</a:t>
            </a:r>
            <a:r>
              <a:rPr lang="en-US" dirty="0"/>
              <a:t>: </a:t>
            </a:r>
            <a:r>
              <a:rPr lang="en-US" dirty="0" err="1"/>
              <a:t>Annamme</a:t>
            </a:r>
            <a:r>
              <a:rPr lang="en-US" dirty="0"/>
              <a:t> </a:t>
            </a:r>
            <a:r>
              <a:rPr lang="en-US" dirty="0" err="1"/>
              <a:t>tilaa</a:t>
            </a:r>
            <a:r>
              <a:rPr lang="en-US" dirty="0"/>
              <a:t> </a:t>
            </a:r>
            <a:r>
              <a:rPr lang="en-US" dirty="0" err="1"/>
              <a:t>omistamme</a:t>
            </a:r>
            <a:r>
              <a:rPr lang="en-US" dirty="0"/>
              <a:t> </a:t>
            </a:r>
            <a:r>
              <a:rPr lang="en-US" dirty="0" err="1"/>
              <a:t>poikkeaville</a:t>
            </a:r>
            <a:r>
              <a:rPr lang="en-US" dirty="0"/>
              <a:t> </a:t>
            </a:r>
            <a:r>
              <a:rPr lang="en-US" dirty="0" err="1"/>
              <a:t>mielipiteille</a:t>
            </a:r>
            <a:r>
              <a:rPr lang="en-US" dirty="0"/>
              <a:t> ja </a:t>
            </a:r>
            <a:r>
              <a:rPr lang="en-US" dirty="0" err="1"/>
              <a:t>tunteille</a:t>
            </a:r>
            <a:r>
              <a:rPr lang="en-US" dirty="0"/>
              <a:t> </a:t>
            </a:r>
          </a:p>
          <a:p>
            <a:r>
              <a:rPr lang="en-US" dirty="0" err="1"/>
              <a:t>Kunnioitamme</a:t>
            </a:r>
            <a:r>
              <a:rPr lang="en-US" dirty="0"/>
              <a:t> </a:t>
            </a:r>
            <a:r>
              <a:rPr lang="en-US" dirty="0" err="1"/>
              <a:t>toisiamme</a:t>
            </a:r>
            <a:r>
              <a:rPr lang="en-US" dirty="0"/>
              <a:t>: </a:t>
            </a:r>
            <a:r>
              <a:rPr lang="en-US" dirty="0" err="1"/>
              <a:t>emme</a:t>
            </a:r>
            <a:r>
              <a:rPr lang="en-US" dirty="0"/>
              <a:t> </a:t>
            </a:r>
            <a:r>
              <a:rPr lang="en-US" dirty="0" err="1"/>
              <a:t>salli</a:t>
            </a:r>
            <a:r>
              <a:rPr lang="en-US" dirty="0"/>
              <a:t> </a:t>
            </a:r>
            <a:r>
              <a:rPr lang="en-US" dirty="0" err="1"/>
              <a:t>vähättelyä</a:t>
            </a:r>
            <a:r>
              <a:rPr lang="en-US" dirty="0"/>
              <a:t> tai </a:t>
            </a:r>
            <a:r>
              <a:rPr lang="en-US" dirty="0" err="1"/>
              <a:t>syrjintää</a:t>
            </a:r>
            <a:r>
              <a:rPr lang="en-US" dirty="0"/>
              <a:t> </a:t>
            </a:r>
          </a:p>
          <a:p>
            <a:r>
              <a:rPr lang="fi-FI"/>
              <a:t>Emme kerro nimillä muiden nuorten asioista ja puhumme muista nuorista arvostavasti. </a:t>
            </a:r>
            <a:endParaRPr lang="en-US"/>
          </a:p>
          <a:p>
            <a:r>
              <a:rPr lang="en-US" dirty="0" err="1"/>
              <a:t>Puutumme</a:t>
            </a:r>
            <a:r>
              <a:rPr lang="en-US" dirty="0"/>
              <a:t> </a:t>
            </a:r>
            <a:r>
              <a:rPr lang="en-US" dirty="0" err="1"/>
              <a:t>sopimattomaan</a:t>
            </a:r>
            <a:r>
              <a:rPr lang="en-US" dirty="0"/>
              <a:t> </a:t>
            </a:r>
            <a:r>
              <a:rPr lang="en-US" dirty="0" err="1"/>
              <a:t>käytökseen</a:t>
            </a:r>
            <a:r>
              <a:rPr lang="en-US" dirty="0"/>
              <a:t>: </a:t>
            </a:r>
            <a:r>
              <a:rPr lang="en-US" dirty="0" err="1"/>
              <a:t>Vastuu</a:t>
            </a:r>
            <a:r>
              <a:rPr lang="en-US" dirty="0"/>
              <a:t> </a:t>
            </a:r>
            <a:r>
              <a:rPr lang="en-US" dirty="0" err="1"/>
              <a:t>turvallisemmasta</a:t>
            </a:r>
            <a:r>
              <a:rPr lang="en-US" dirty="0"/>
              <a:t> </a:t>
            </a:r>
            <a:r>
              <a:rPr lang="en-US" dirty="0" err="1"/>
              <a:t>tilasta</a:t>
            </a:r>
            <a:r>
              <a:rPr lang="en-US" dirty="0"/>
              <a:t> </a:t>
            </a:r>
            <a:r>
              <a:rPr lang="en-US" dirty="0" err="1"/>
              <a:t>kuuluu</a:t>
            </a:r>
            <a:r>
              <a:rPr lang="en-US" dirty="0"/>
              <a:t> </a:t>
            </a:r>
            <a:r>
              <a:rPr lang="en-US" dirty="0" err="1"/>
              <a:t>kaikille</a:t>
            </a:r>
            <a:r>
              <a:rPr lang="en-US" dirty="0"/>
              <a:t>  </a:t>
            </a:r>
          </a:p>
          <a:p>
            <a:r>
              <a:rPr lang="en-US" dirty="0"/>
              <a:t>Jos </a:t>
            </a:r>
            <a:r>
              <a:rPr lang="en-US" dirty="0" err="1"/>
              <a:t>havaitset</a:t>
            </a:r>
            <a:r>
              <a:rPr lang="en-US" dirty="0"/>
              <a:t> </a:t>
            </a:r>
            <a:r>
              <a:rPr lang="en-US" dirty="0" err="1"/>
              <a:t>sopimatonta</a:t>
            </a:r>
            <a:r>
              <a:rPr lang="en-US" dirty="0"/>
              <a:t> </a:t>
            </a:r>
            <a:r>
              <a:rPr lang="en-US" dirty="0" err="1"/>
              <a:t>käytöstä</a:t>
            </a:r>
            <a:r>
              <a:rPr lang="en-US" dirty="0"/>
              <a:t>, </a:t>
            </a:r>
            <a:r>
              <a:rPr lang="en-US" dirty="0" err="1"/>
              <a:t>kerrothan</a:t>
            </a:r>
            <a:r>
              <a:rPr lang="en-US" dirty="0"/>
              <a:t> </a:t>
            </a:r>
            <a:r>
              <a:rPr lang="en-US" dirty="0" err="1"/>
              <a:t>siitä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931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9C1B6-02B2-2973-B7C2-CF2C55042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Huomioitavaa</a:t>
            </a:r>
            <a:r>
              <a:rPr lang="en-US" dirty="0"/>
              <a:t> </a:t>
            </a:r>
            <a:r>
              <a:rPr lang="en-US" dirty="0" err="1"/>
              <a:t>kyselytulosten</a:t>
            </a:r>
            <a:r>
              <a:rPr lang="en-US" dirty="0"/>
              <a:t> </a:t>
            </a:r>
            <a:r>
              <a:rPr lang="en-US" dirty="0" err="1"/>
              <a:t>tulkinnassa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6EDF1-0025-D2BC-D7BA-CA77202F7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Kyselyyn</a:t>
            </a:r>
            <a:r>
              <a:rPr lang="en-US" dirty="0"/>
              <a:t> </a:t>
            </a:r>
            <a:r>
              <a:rPr lang="en-US" dirty="0" err="1"/>
              <a:t>vastanneet</a:t>
            </a:r>
            <a:r>
              <a:rPr lang="en-US" dirty="0"/>
              <a:t> </a:t>
            </a:r>
            <a:r>
              <a:rPr lang="en-US" dirty="0" err="1"/>
              <a:t>nuoret</a:t>
            </a:r>
            <a:r>
              <a:rPr lang="en-US" dirty="0"/>
              <a:t> </a:t>
            </a:r>
            <a:r>
              <a:rPr lang="en-US" dirty="0" err="1"/>
              <a:t>ovat</a:t>
            </a:r>
            <a:r>
              <a:rPr lang="en-US" dirty="0"/>
              <a:t> </a:t>
            </a:r>
            <a:r>
              <a:rPr lang="en-US" dirty="0" err="1"/>
              <a:t>tietyltä</a:t>
            </a:r>
            <a:r>
              <a:rPr lang="en-US" dirty="0"/>
              <a:t> </a:t>
            </a:r>
            <a:r>
              <a:rPr lang="en-US" dirty="0" err="1"/>
              <a:t>alueelta</a:t>
            </a:r>
            <a:r>
              <a:rPr lang="en-US" dirty="0"/>
              <a:t> ja </a:t>
            </a:r>
            <a:r>
              <a:rPr lang="en-US" dirty="0" err="1"/>
              <a:t>tietyn</a:t>
            </a:r>
            <a:r>
              <a:rPr lang="en-US" dirty="0"/>
              <a:t> </a:t>
            </a:r>
            <a:r>
              <a:rPr lang="en-US" dirty="0" err="1"/>
              <a:t>ikäisiä</a:t>
            </a:r>
            <a:r>
              <a:rPr lang="en-US" dirty="0"/>
              <a:t>. He </a:t>
            </a:r>
            <a:r>
              <a:rPr lang="en-US" dirty="0" err="1"/>
              <a:t>ovat</a:t>
            </a:r>
            <a:r>
              <a:rPr lang="en-US" dirty="0"/>
              <a:t> </a:t>
            </a:r>
            <a:r>
              <a:rPr lang="en-US" dirty="0" err="1"/>
              <a:t>vastanneet</a:t>
            </a:r>
            <a:r>
              <a:rPr lang="en-US" dirty="0"/>
              <a:t> </a:t>
            </a:r>
            <a:r>
              <a:rPr lang="en-US" dirty="0" err="1"/>
              <a:t>kyselyyn</a:t>
            </a:r>
            <a:r>
              <a:rPr lang="en-US" dirty="0"/>
              <a:t> </a:t>
            </a:r>
            <a:r>
              <a:rPr lang="en-US" dirty="0" err="1"/>
              <a:t>tiettynä</a:t>
            </a:r>
            <a:r>
              <a:rPr lang="en-US" dirty="0"/>
              <a:t> </a:t>
            </a:r>
            <a:r>
              <a:rPr lang="en-US" dirty="0" err="1"/>
              <a:t>keväänä</a:t>
            </a:r>
            <a:r>
              <a:rPr lang="en-US" dirty="0"/>
              <a:t>. </a:t>
            </a:r>
            <a:r>
              <a:rPr lang="en-US" dirty="0" err="1"/>
              <a:t>Voitte</a:t>
            </a:r>
            <a:r>
              <a:rPr lang="en-US" dirty="0"/>
              <a:t> </a:t>
            </a:r>
            <a:r>
              <a:rPr lang="en-US" dirty="0" err="1"/>
              <a:t>pohtia</a:t>
            </a:r>
            <a:r>
              <a:rPr lang="en-US" dirty="0"/>
              <a:t>, </a:t>
            </a:r>
            <a:r>
              <a:rPr lang="en-US" dirty="0" err="1"/>
              <a:t>mistä</a:t>
            </a:r>
            <a:r>
              <a:rPr lang="en-US" dirty="0"/>
              <a:t> </a:t>
            </a:r>
            <a:r>
              <a:rPr lang="en-US" dirty="0" err="1"/>
              <a:t>tulokset</a:t>
            </a:r>
            <a:r>
              <a:rPr lang="en-US" dirty="0"/>
              <a:t> </a:t>
            </a:r>
            <a:r>
              <a:rPr lang="en-US" dirty="0" err="1"/>
              <a:t>kertovat</a:t>
            </a:r>
            <a:r>
              <a:rPr lang="en-US" dirty="0"/>
              <a:t> </a:t>
            </a:r>
            <a:r>
              <a:rPr lang="en-US" dirty="0" err="1"/>
              <a:t>omassa</a:t>
            </a:r>
            <a:r>
              <a:rPr lang="en-US" dirty="0"/>
              <a:t> </a:t>
            </a:r>
            <a:r>
              <a:rPr lang="en-US" dirty="0" err="1"/>
              <a:t>kunnassanne</a:t>
            </a:r>
            <a:r>
              <a:rPr lang="en-US" dirty="0"/>
              <a:t> tai </a:t>
            </a:r>
            <a:r>
              <a:rPr lang="en-US" dirty="0" err="1"/>
              <a:t>hyvinvointialueellanne</a:t>
            </a:r>
            <a:r>
              <a:rPr lang="en-US" dirty="0"/>
              <a:t> ja </a:t>
            </a:r>
            <a:r>
              <a:rPr lang="en-US" dirty="0" err="1"/>
              <a:t>onko</a:t>
            </a:r>
            <a:r>
              <a:rPr lang="en-US" dirty="0"/>
              <a:t> </a:t>
            </a:r>
            <a:r>
              <a:rPr lang="en-US" dirty="0" err="1"/>
              <a:t>tilanne</a:t>
            </a:r>
            <a:r>
              <a:rPr lang="en-US" dirty="0"/>
              <a:t> </a:t>
            </a:r>
            <a:r>
              <a:rPr lang="en-US" dirty="0" err="1"/>
              <a:t>voinut</a:t>
            </a:r>
            <a:r>
              <a:rPr lang="en-US" dirty="0"/>
              <a:t> </a:t>
            </a:r>
            <a:r>
              <a:rPr lang="en-US" dirty="0" err="1"/>
              <a:t>muuttua</a:t>
            </a:r>
            <a:r>
              <a:rPr lang="en-US" dirty="0"/>
              <a:t> </a:t>
            </a:r>
            <a:r>
              <a:rPr lang="en-US" dirty="0" err="1"/>
              <a:t>kyselyyn</a:t>
            </a:r>
            <a:r>
              <a:rPr lang="en-US" dirty="0"/>
              <a:t> </a:t>
            </a:r>
            <a:r>
              <a:rPr lang="en-US" dirty="0" err="1"/>
              <a:t>vastaamisen</a:t>
            </a:r>
            <a:r>
              <a:rPr lang="en-US" dirty="0"/>
              <a:t> </a:t>
            </a:r>
            <a:r>
              <a:rPr lang="en-US" dirty="0" err="1"/>
              <a:t>jälkeen</a:t>
            </a:r>
            <a:r>
              <a:rPr lang="en-US" dirty="0"/>
              <a:t>.</a:t>
            </a:r>
          </a:p>
          <a:p>
            <a:r>
              <a:rPr lang="en-US" dirty="0" err="1"/>
              <a:t>Tulos</a:t>
            </a:r>
            <a:r>
              <a:rPr lang="en-US" dirty="0"/>
              <a:t> </a:t>
            </a:r>
            <a:r>
              <a:rPr lang="en-US" dirty="0" err="1"/>
              <a:t>ilmoitetaan</a:t>
            </a:r>
            <a:r>
              <a:rPr lang="en-US" dirty="0"/>
              <a:t> </a:t>
            </a:r>
            <a:r>
              <a:rPr lang="en-US" dirty="0" err="1"/>
              <a:t>prosenttilukuna</a:t>
            </a:r>
            <a:r>
              <a:rPr lang="en-US" dirty="0"/>
              <a:t>, </a:t>
            </a:r>
            <a:r>
              <a:rPr lang="en-US" dirty="0" err="1"/>
              <a:t>esimerkiksi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 ”68 % </a:t>
            </a:r>
            <a:r>
              <a:rPr lang="en-US" dirty="0" err="1"/>
              <a:t>perusopetuksen</a:t>
            </a:r>
            <a:r>
              <a:rPr lang="en-US" dirty="0"/>
              <a:t> 8.- ja 9. -</a:t>
            </a:r>
            <a:r>
              <a:rPr lang="en-US" dirty="0" err="1"/>
              <a:t>luokkalaisista</a:t>
            </a:r>
            <a:r>
              <a:rPr lang="en-US" dirty="0"/>
              <a:t> </a:t>
            </a:r>
            <a:r>
              <a:rPr lang="en-US" dirty="0" err="1"/>
              <a:t>kokee</a:t>
            </a:r>
            <a:r>
              <a:rPr lang="en-US" dirty="0"/>
              <a:t> </a:t>
            </a:r>
            <a:r>
              <a:rPr lang="en-US" dirty="0" err="1"/>
              <a:t>olevansa</a:t>
            </a:r>
            <a:r>
              <a:rPr lang="en-US" dirty="0"/>
              <a:t> </a:t>
            </a:r>
            <a:r>
              <a:rPr lang="en-US" dirty="0" err="1"/>
              <a:t>tällä</a:t>
            </a:r>
            <a:r>
              <a:rPr lang="en-US" dirty="0"/>
              <a:t> </a:t>
            </a:r>
            <a:r>
              <a:rPr lang="en-US" dirty="0" err="1"/>
              <a:t>hetkellä</a:t>
            </a:r>
            <a:r>
              <a:rPr lang="en-US" dirty="0"/>
              <a:t> </a:t>
            </a:r>
            <a:r>
              <a:rPr lang="en-US" dirty="0" err="1"/>
              <a:t>tyytyväisiä</a:t>
            </a:r>
            <a:r>
              <a:rPr lang="en-US" dirty="0"/>
              <a:t> </a:t>
            </a:r>
            <a:r>
              <a:rPr lang="en-US" dirty="0" err="1"/>
              <a:t>elämäänsä</a:t>
            </a:r>
            <a:r>
              <a:rPr lang="en-US" dirty="0"/>
              <a:t>”. Se </a:t>
            </a:r>
            <a:r>
              <a:rPr lang="en-US" dirty="0" err="1"/>
              <a:t>tarkoittaa</a:t>
            </a:r>
            <a:r>
              <a:rPr lang="en-US" dirty="0"/>
              <a:t>, </a:t>
            </a:r>
            <a:r>
              <a:rPr lang="en-US" dirty="0" err="1"/>
              <a:t>että</a:t>
            </a:r>
            <a:r>
              <a:rPr lang="en-US" dirty="0"/>
              <a:t> </a:t>
            </a:r>
            <a:r>
              <a:rPr lang="en-US" dirty="0" err="1"/>
              <a:t>jos</a:t>
            </a:r>
            <a:r>
              <a:rPr lang="en-US" dirty="0"/>
              <a:t> </a:t>
            </a:r>
            <a:r>
              <a:rPr lang="en-US" dirty="0" err="1"/>
              <a:t>sata</a:t>
            </a:r>
            <a:r>
              <a:rPr lang="en-US" dirty="0"/>
              <a:t> </a:t>
            </a:r>
            <a:r>
              <a:rPr lang="en-US" dirty="0" err="1"/>
              <a:t>alueella</a:t>
            </a:r>
            <a:r>
              <a:rPr lang="en-US" dirty="0"/>
              <a:t> </a:t>
            </a:r>
            <a:r>
              <a:rPr lang="en-US" dirty="0" err="1"/>
              <a:t>asuvaa</a:t>
            </a:r>
            <a:r>
              <a:rPr lang="en-US" dirty="0"/>
              <a:t> 8.- ja 9.- </a:t>
            </a:r>
            <a:r>
              <a:rPr lang="en-US" dirty="0" err="1"/>
              <a:t>luokkalaista</a:t>
            </a:r>
            <a:r>
              <a:rPr lang="en-US" dirty="0"/>
              <a:t> </a:t>
            </a:r>
            <a:r>
              <a:rPr lang="en-US" dirty="0" err="1"/>
              <a:t>vastaisi</a:t>
            </a:r>
            <a:r>
              <a:rPr lang="en-US" dirty="0"/>
              <a:t> </a:t>
            </a:r>
            <a:r>
              <a:rPr lang="en-US" dirty="0" err="1"/>
              <a:t>kysymykseen</a:t>
            </a:r>
            <a:r>
              <a:rPr lang="en-US" dirty="0"/>
              <a:t>, </a:t>
            </a:r>
            <a:r>
              <a:rPr lang="en-US" dirty="0" err="1"/>
              <a:t>heistä</a:t>
            </a:r>
            <a:r>
              <a:rPr lang="en-US" dirty="0"/>
              <a:t> 68 </a:t>
            </a:r>
            <a:r>
              <a:rPr lang="en-US" dirty="0" err="1"/>
              <a:t>nuorta</a:t>
            </a:r>
            <a:r>
              <a:rPr lang="en-US" dirty="0"/>
              <a:t> on </a:t>
            </a:r>
            <a:r>
              <a:rPr lang="en-US" dirty="0" err="1"/>
              <a:t>vastannut</a:t>
            </a:r>
            <a:r>
              <a:rPr lang="en-US" dirty="0"/>
              <a:t> </a:t>
            </a:r>
            <a:r>
              <a:rPr lang="en-US" dirty="0" err="1"/>
              <a:t>olevansa</a:t>
            </a:r>
            <a:r>
              <a:rPr lang="en-US" dirty="0"/>
              <a:t> </a:t>
            </a:r>
            <a:r>
              <a:rPr lang="en-US" dirty="0" err="1"/>
              <a:t>elämäänsä</a:t>
            </a:r>
            <a:r>
              <a:rPr lang="en-US" dirty="0"/>
              <a:t> </a:t>
            </a:r>
            <a:r>
              <a:rPr lang="en-US" dirty="0" err="1"/>
              <a:t>tyytyväisiä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121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6134093F-603D-522E-9281-10D467BF1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42950" indent="-742950">
              <a:buAutoNum type="alphaUcPeriod"/>
            </a:pPr>
            <a:r>
              <a:rPr lang="fi-FI"/>
              <a:t>Olet tutustunut Kouluterveyskyselyn tuloksiin etukäteen:</a:t>
            </a:r>
            <a:br>
              <a:rPr lang="fi-FI" dirty="0"/>
            </a:br>
            <a:endParaRPr lang="fi-FI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76D91C53-EC45-63CE-59BF-F7C1034BF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i-FI" sz="4400"/>
          </a:p>
          <a:p>
            <a:r>
              <a:rPr lang="fi-FI"/>
              <a:t>Pohdi hetki, mistä haluaisit keskustella yhdessä?</a:t>
            </a:r>
          </a:p>
          <a:p>
            <a:r>
              <a:rPr lang="fi-FI"/>
              <a:t>Sen jälkeen valitaan yhdessä 1-3 aihetta.</a:t>
            </a:r>
          </a:p>
          <a:p>
            <a:pPr marL="0" indent="0">
              <a:buNone/>
            </a:pPr>
            <a:endParaRPr lang="fi-FI" sz="4400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CB4610D-765F-7586-E1B7-A517C9BCF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noProof="0"/>
              <a:t>25.9.2025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6AD8F81-2C51-1B58-94C0-0C8D8B409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noProof="0" smtClean="0"/>
              <a:pPr/>
              <a:t>6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907179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113EF-6B7E-0259-418C-1B07FE0CC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AA026B50-3438-3090-3F81-3593F10C6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7128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i-FI" dirty="0"/>
              <a:t>B. Et ole vielä tutustunut Kouluterveyskyselyn tuloksiin, mutta pohdi hetki, mistä nuorten </a:t>
            </a:r>
            <a:r>
              <a:rPr lang="fi-FI"/>
              <a:t>hyvinvointiin liittyvistä asioista haluaisit keskustella?</a:t>
            </a:r>
            <a:br>
              <a:rPr lang="fi-FI" dirty="0"/>
            </a:b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698DA93B-0A77-D874-E165-1460A8B01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991" y="4050016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fi-FI" sz="4400" dirty="0"/>
          </a:p>
          <a:p>
            <a:r>
              <a:rPr lang="fi-FI"/>
              <a:t>Sen jälkeen valitaan yhdessä 1-3 aihetta, joista keskustelemme</a:t>
            </a:r>
          </a:p>
          <a:p>
            <a:pPr marL="0" indent="0">
              <a:buNone/>
            </a:pPr>
            <a:endParaRPr lang="fi-FI" sz="4400" dirty="0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FA78A69-0A13-F9BD-A157-08E6EEB21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noProof="0"/>
              <a:t>25.9.2025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976060-24DB-1FBB-E21D-E270694ED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noProof="0" smtClean="0"/>
              <a:pPr/>
              <a:t>7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358627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1D9C9-F299-A4CA-7DBB-A893AABD1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FC6A02AD-AB41-C0B9-C9E5-2272AEC5D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C. Mistä seuraavista aiheista haluaisit keskustella? Valitaan yhdessä 1–3 aihetta</a:t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1EAF2-1E73-FC16-22A9-CED42EBAA59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 dirty="0">
                <a:ea typeface="+mn-lt"/>
                <a:cs typeface="+mn-lt"/>
              </a:rPr>
              <a:t>TERVEYS                            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MIELEN HYVINVOINTI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KOULUUN TAI OPINTOIHIN LIITTYVÄT ASIAT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KOULUN TYÖNTE</a:t>
            </a:r>
            <a:r>
              <a:rPr lang="en-US" sz="2900" dirty="0">
                <a:ea typeface="+mn-lt"/>
                <a:cs typeface="+mn-lt"/>
              </a:rPr>
              <a:t>KIJÖILTÄ JA OPISKELUHUOLLON AMM</a:t>
            </a:r>
            <a:r>
              <a:rPr lang="en-US" dirty="0">
                <a:ea typeface="+mn-lt"/>
                <a:cs typeface="+mn-lt"/>
              </a:rPr>
              <a:t>ATTILAISILTA SAATU TUKI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TULEVAISUUS 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YKSINÄISYYS, KAVERISUHTEET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PERHESUHTEET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KIUSAAMINEN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SYRJINTÄ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AIKUISTEN TAHOLTA KOETTU EPÄASIALLINEN KOHTELU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833B9E-3DFC-8AD7-0E99-64E3242FB52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pPr fontAlgn="base"/>
            <a:r>
              <a:rPr lang="en-US" sz="2900" dirty="0">
                <a:ea typeface="+mn-lt"/>
                <a:cs typeface="+mn-lt"/>
              </a:rPr>
              <a:t>KOULURUOKAILU</a:t>
            </a:r>
            <a:endParaRPr lang="en-US" sz="2900" dirty="0"/>
          </a:p>
          <a:p>
            <a:pPr fontAlgn="base"/>
            <a:r>
              <a:rPr lang="en-US" sz="2900" dirty="0">
                <a:ea typeface="+mn-lt"/>
                <a:cs typeface="+mn-lt"/>
              </a:rPr>
              <a:t>NUKKUMINEN​</a:t>
            </a:r>
          </a:p>
          <a:p>
            <a:pPr fontAlgn="base"/>
            <a:r>
              <a:rPr lang="en-US" sz="2900" dirty="0">
                <a:ea typeface="+mn-lt"/>
                <a:cs typeface="+mn-lt"/>
              </a:rPr>
              <a:t>LIIKKUMINEN​</a:t>
            </a:r>
          </a:p>
          <a:p>
            <a:pPr fontAlgn="base"/>
            <a:r>
              <a:rPr lang="en-US" sz="2900" dirty="0">
                <a:ea typeface="+mn-lt"/>
                <a:cs typeface="+mn-lt"/>
              </a:rPr>
              <a:t>NIKOTIINITUOTTEET​</a:t>
            </a:r>
          </a:p>
          <a:p>
            <a:pPr fontAlgn="base"/>
            <a:r>
              <a:rPr lang="en-US" sz="2900" dirty="0">
                <a:ea typeface="+mn-lt"/>
                <a:cs typeface="+mn-lt"/>
              </a:rPr>
              <a:t>ALKOHOLINKÄYTTÖ​</a:t>
            </a:r>
          </a:p>
          <a:p>
            <a:pPr fontAlgn="base"/>
            <a:r>
              <a:rPr lang="en-US" sz="2900" dirty="0">
                <a:ea typeface="+mn-lt"/>
                <a:cs typeface="+mn-lt"/>
              </a:rPr>
              <a:t>HUUMAAVAT AINEET​</a:t>
            </a:r>
          </a:p>
          <a:p>
            <a:pPr fontAlgn="base"/>
            <a:r>
              <a:rPr lang="en-US" sz="2900" dirty="0">
                <a:ea typeface="+mn-lt"/>
                <a:cs typeface="+mn-lt"/>
              </a:rPr>
              <a:t>NETINKÄYTTÖ (SOME, PELIT YM.)​</a:t>
            </a:r>
          </a:p>
          <a:p>
            <a:pPr fontAlgn="base"/>
            <a:r>
              <a:rPr lang="en-US" sz="2900" dirty="0">
                <a:ea typeface="+mn-lt"/>
                <a:cs typeface="+mn-lt"/>
              </a:rPr>
              <a:t>ASUINALUE​</a:t>
            </a:r>
          </a:p>
          <a:p>
            <a:pPr fontAlgn="base"/>
            <a:r>
              <a:rPr lang="en-US" sz="2900" dirty="0">
                <a:ea typeface="+mn-lt"/>
                <a:cs typeface="+mn-lt"/>
              </a:rPr>
              <a:t>VAPAA-AIKA JA HARRASTUKSET​</a:t>
            </a:r>
          </a:p>
          <a:p>
            <a:pPr fontAlgn="base"/>
            <a:r>
              <a:rPr lang="en-US" sz="2900" dirty="0">
                <a:ea typeface="+mn-lt"/>
                <a:cs typeface="+mn-lt"/>
              </a:rPr>
              <a:t>ITSE VALITSEMANNE AIHE, MIKÄ?​</a:t>
            </a:r>
          </a:p>
          <a:p>
            <a:endParaRPr lang="en-US" sz="2000" dirty="0">
              <a:ea typeface="+mn-lt"/>
              <a:cs typeface="+mn-lt"/>
            </a:endParaRP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CBC560A-788E-66E4-FA58-806F736C2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noProof="0"/>
              <a:t>25.9.2025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736889-E529-02C1-62F2-4E2A0EA58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noProof="0" smtClean="0"/>
              <a:pPr/>
              <a:t>8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645244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186534-FA34-887D-8013-92504516E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Keskustellaan:</a:t>
            </a:r>
            <a:r>
              <a:rPr lang="fi-FI" dirty="0">
                <a:solidFill>
                  <a:schemeClr val="accent6"/>
                </a:solidFill>
              </a:rPr>
              <a:t> </a:t>
            </a:r>
            <a:r>
              <a:rPr lang="fi-FI" sz="2400" dirty="0">
                <a:solidFill>
                  <a:schemeClr val="accent6"/>
                </a:solidFill>
              </a:rPr>
              <a:t>(aihe 1, kirjataan kommentit diaan)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3EBAD1-36A4-0795-5FB9-F758E5DE4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Mitä ajatuksia tuloksista herää?</a:t>
            </a:r>
          </a:p>
          <a:p>
            <a:r>
              <a:rPr lang="fi-FI"/>
              <a:t>Mitä tulokset kertovat sinun ikäistesi elämästä?</a:t>
            </a:r>
          </a:p>
          <a:p>
            <a:r>
              <a:rPr lang="fi-FI"/>
              <a:t>Mitä mielestäsi asialle voisi tehdä, jotta nuoret voisivat hyvin?</a:t>
            </a:r>
          </a:p>
          <a:p>
            <a:endParaRPr lang="fi-FI" dirty="0"/>
          </a:p>
          <a:p>
            <a:pPr marL="0" indent="0">
              <a:buNone/>
            </a:pP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F98AC90-F5E7-FCB2-8C30-436EDCBEB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noProof="0"/>
              <a:t>25.9.2025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61A81A5-2138-40AA-F405-CD8A72879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noProof="0" smtClean="0"/>
              <a:t>9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159044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E8E8F58E5DE5A40B377A0EEB40DBF0D" ma:contentTypeVersion="11" ma:contentTypeDescription="Luo uusi asiakirja." ma:contentTypeScope="" ma:versionID="33ec60c8eff8b178d78c348d343df4f8">
  <xsd:schema xmlns:xsd="http://www.w3.org/2001/XMLSchema" xmlns:xs="http://www.w3.org/2001/XMLSchema" xmlns:p="http://schemas.microsoft.com/office/2006/metadata/properties" xmlns:ns2="731bbf99-61bf-4e9a-bc01-975016d8264f" xmlns:ns3="bd0653c0-3727-4632-a34b-06abb8be847c" targetNamespace="http://schemas.microsoft.com/office/2006/metadata/properties" ma:root="true" ma:fieldsID="5d5c89f56af7f28fa17e703af2c5280c" ns2:_="" ns3:_="">
    <xsd:import namespace="731bbf99-61bf-4e9a-bc01-975016d8264f"/>
    <xsd:import namespace="bd0653c0-3727-4632-a34b-06abb8be84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1bbf99-61bf-4e9a-bc01-975016d826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5a05df22-f028-4329-bfa6-daf770b3d8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0653c0-3727-4632-a34b-06abb8be847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8878500-cba0-428b-a412-ce173713d015}" ma:internalName="TaxCatchAll" ma:showField="CatchAllData" ma:web="bd0653c0-3727-4632-a34b-06abb8be84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1bbf99-61bf-4e9a-bc01-975016d8264f">
      <Terms xmlns="http://schemas.microsoft.com/office/infopath/2007/PartnerControls"/>
    </lcf76f155ced4ddcb4097134ff3c332f>
    <TaxCatchAll xmlns="bd0653c0-3727-4632-a34b-06abb8be847c" xsi:nil="true"/>
  </documentManagement>
</p:properties>
</file>

<file path=customXml/itemProps1.xml><?xml version="1.0" encoding="utf-8"?>
<ds:datastoreItem xmlns:ds="http://schemas.openxmlformats.org/officeDocument/2006/customXml" ds:itemID="{58B03F55-D484-4338-A21E-17C8C9908CE3}">
  <ds:schemaRefs>
    <ds:schemaRef ds:uri="731bbf99-61bf-4e9a-bc01-975016d8264f"/>
    <ds:schemaRef ds:uri="bd0653c0-3727-4632-a34b-06abb8be847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9DB3066-8346-43C4-851C-9BFB8BB068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F4B174-1A47-4D2D-BA11-5856663829D1}">
  <ds:schemaRefs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bd0653c0-3727-4632-a34b-06abb8be847c"/>
    <ds:schemaRef ds:uri="731bbf99-61bf-4e9a-bc01-975016d8264f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671</Words>
  <Application>Microsoft Office PowerPoint</Application>
  <PresentationFormat>Laajakuva</PresentationFormat>
  <Paragraphs>93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21" baseType="lpstr">
      <vt:lpstr>Aptos</vt:lpstr>
      <vt:lpstr>Aptos Display</vt:lpstr>
      <vt:lpstr>Arial</vt:lpstr>
      <vt:lpstr>BasicGothicPro-Bold</vt:lpstr>
      <vt:lpstr>Calibri</vt:lpstr>
      <vt:lpstr>Work Sans Light</vt:lpstr>
      <vt:lpstr>Office-teema</vt:lpstr>
      <vt:lpstr>Nuorten nostot. </vt:lpstr>
      <vt:lpstr>Nuorten nostot -keskustelumalli</vt:lpstr>
      <vt:lpstr>Kouluterveyskysely tiiviisti</vt:lpstr>
      <vt:lpstr>Kun keskustelemme:</vt:lpstr>
      <vt:lpstr>Huomioitavaa kyselytulosten tulkinnassa:</vt:lpstr>
      <vt:lpstr>Olet tutustunut Kouluterveyskyselyn tuloksiin etukäteen: </vt:lpstr>
      <vt:lpstr>B. Et ole vielä tutustunut Kouluterveyskyselyn tuloksiin, mutta pohdi hetki, mistä nuorten hyvinvointiin liittyvistä asioista haluaisit keskustella? </vt:lpstr>
      <vt:lpstr>C. Mistä seuraavista aiheista haluaisit keskustella? Valitaan yhdessä 1–3 aihetta </vt:lpstr>
      <vt:lpstr>Keskustellaan: (aihe 1, kirjataan kommentit diaan)</vt:lpstr>
      <vt:lpstr>Keskustellaan: (aihe 2, kirjataan kommentit diaan)</vt:lpstr>
      <vt:lpstr>Keskustellaan: (aihe 3, kirjataan kommentit diaan)</vt:lpstr>
      <vt:lpstr>Mitkä ovat tärkeimpiä asioita, jotka haluaisitte ammattilaisten ja päättäjien tietävän nuorten hyvinvoinnista? Tehkää muutamia nostoja.</vt:lpstr>
      <vt:lpstr>Mihin tai kenelle kerrotaan keskustelussa tärkeiksi nostetuista teemoista? Miten keskustelun antia hyödynnetään?</vt:lpstr>
      <vt:lpstr>Palaute ja kiitokset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 Helenius</dc:creator>
  <cp:lastModifiedBy>Jenni Helenius</cp:lastModifiedBy>
  <cp:revision>189</cp:revision>
  <dcterms:created xsi:type="dcterms:W3CDTF">2026-04-06T20:13:54Z</dcterms:created>
  <dcterms:modified xsi:type="dcterms:W3CDTF">2026-05-24T13:36:30Z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0x010100EE8E8F58E5DE5A40B377A0EEB40DBF0D</vt:lpwstr>
  </property>
  <property fmtid="{D5CDD505-2E9C-101B-9397-08002B2CF9AE}" pid="3" name="MediaServiceImageTags">
    <vt:lpwstr/>
  </property>
</Properties>
</file>