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7517" r:id="rId2"/>
    <p:sldId id="2147375018" r:id="rId3"/>
    <p:sldId id="404" r:id="rId4"/>
    <p:sldId id="2147375015" r:id="rId5"/>
    <p:sldId id="326" r:id="rId6"/>
    <p:sldId id="2147374994" r:id="rId7"/>
    <p:sldId id="421" r:id="rId8"/>
    <p:sldId id="2147375019" r:id="rId9"/>
    <p:sldId id="2931" r:id="rId10"/>
    <p:sldId id="7515" r:id="rId11"/>
    <p:sldId id="2147375021" r:id="rId12"/>
    <p:sldId id="376" r:id="rId13"/>
    <p:sldId id="375" r:id="rId14"/>
    <p:sldId id="2147375020" r:id="rId15"/>
    <p:sldId id="2936" r:id="rId16"/>
    <p:sldId id="379" r:id="rId17"/>
    <p:sldId id="2147375017" r:id="rId18"/>
    <p:sldId id="377" r:id="rId19"/>
    <p:sldId id="382" r:id="rId20"/>
    <p:sldId id="7510" r:id="rId21"/>
    <p:sldId id="7509" r:id="rId22"/>
    <p:sldId id="2147374997" r:id="rId23"/>
    <p:sldId id="7475" r:id="rId24"/>
    <p:sldId id="7500" r:id="rId25"/>
    <p:sldId id="7474" r:id="rId26"/>
    <p:sldId id="7503" r:id="rId27"/>
    <p:sldId id="7505" r:id="rId28"/>
    <p:sldId id="7506" r:id="rId29"/>
    <p:sldId id="7507" r:id="rId30"/>
    <p:sldId id="2147375012" r:id="rId31"/>
    <p:sldId id="2935" r:id="rId32"/>
    <p:sldId id="2147375013" r:id="rId33"/>
    <p:sldId id="384" r:id="rId34"/>
    <p:sldId id="381" r:id="rId35"/>
    <p:sldId id="383" r:id="rId36"/>
    <p:sldId id="2147374996" r:id="rId37"/>
    <p:sldId id="2147375022" r:id="rId38"/>
    <p:sldId id="2147375009" r:id="rId39"/>
    <p:sldId id="402" r:id="rId40"/>
    <p:sldId id="394" r:id="rId41"/>
    <p:sldId id="390" r:id="rId42"/>
    <p:sldId id="391" r:id="rId43"/>
    <p:sldId id="392" r:id="rId44"/>
    <p:sldId id="393" r:id="rId45"/>
    <p:sldId id="389" r:id="rId46"/>
    <p:sldId id="38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C3"/>
    <a:srgbClr val="FFF6EF"/>
    <a:srgbClr val="FFF7F1"/>
    <a:srgbClr val="005A1E"/>
    <a:srgbClr val="FFE6E6"/>
    <a:srgbClr val="B4FFAA"/>
    <a:srgbClr val="FFE1FF"/>
    <a:srgbClr val="FFF7F0"/>
    <a:srgbClr val="DCEFFE"/>
    <a:srgbClr val="FF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1" autoAdjust="0"/>
    <p:restoredTop sz="96405" autoAdjust="0"/>
  </p:normalViewPr>
  <p:slideViewPr>
    <p:cSldViewPr snapToGrid="0">
      <p:cViewPr varScale="1">
        <p:scale>
          <a:sx n="63" d="100"/>
          <a:sy n="63" d="100"/>
        </p:scale>
        <p:origin x="652" y="76"/>
      </p:cViewPr>
      <p:guideLst/>
    </p:cSldViewPr>
  </p:slideViewPr>
  <p:outlineViewPr>
    <p:cViewPr>
      <p:scale>
        <a:sx n="33" d="100"/>
        <a:sy n="33" d="100"/>
      </p:scale>
      <p:origin x="0" y="-35620"/>
    </p:cViewPr>
  </p:outlineViewPr>
  <p:notesTextViewPr>
    <p:cViewPr>
      <p:scale>
        <a:sx n="1" d="1"/>
        <a:sy n="1" d="1"/>
      </p:scale>
      <p:origin x="0" y="0"/>
    </p:cViewPr>
  </p:notesTextViewPr>
  <p:sorterViewPr>
    <p:cViewPr>
      <p:scale>
        <a:sx n="142" d="100"/>
        <a:sy n="142" d="100"/>
      </p:scale>
      <p:origin x="0" y="-11462"/>
    </p:cViewPr>
  </p:sorterViewPr>
  <p:notesViewPr>
    <p:cSldViewPr snapToGrid="0" showGuides="1">
      <p:cViewPr varScale="1">
        <p:scale>
          <a:sx n="122" d="100"/>
          <a:sy n="122" d="100"/>
        </p:scale>
        <p:origin x="4152" y="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DE0F21FE-CB21-6ACF-FDD0-C4C26DDEEC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A59C486-B16B-D801-A0A7-376D743DE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8515A7-4BA9-4254-8C5F-3346F94BF318}" type="datetimeFigureOut">
              <a:rPr lang="fi-FI" smtClean="0"/>
              <a:t>15.5.2026</a:t>
            </a:fld>
            <a:endParaRPr lang="fi-FI"/>
          </a:p>
        </p:txBody>
      </p:sp>
      <p:sp>
        <p:nvSpPr>
          <p:cNvPr id="4" name="Alatunnisteen paikkamerkki 3">
            <a:extLst>
              <a:ext uri="{FF2B5EF4-FFF2-40B4-BE49-F238E27FC236}">
                <a16:creationId xmlns:a16="http://schemas.microsoft.com/office/drawing/2014/main" id="{E91F2BCB-AB16-8359-44FD-DDC7054E6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490FFEA-FB99-741C-0786-56C760B1E3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6DA382-DE19-4918-B5ED-80032552D28B}" type="slidenum">
              <a:rPr lang="fi-FI" smtClean="0"/>
              <a:t>‹#›</a:t>
            </a:fld>
            <a:endParaRPr lang="fi-FI"/>
          </a:p>
        </p:txBody>
      </p:sp>
    </p:spTree>
    <p:extLst>
      <p:ext uri="{BB962C8B-B14F-4D97-AF65-F5344CB8AC3E}">
        <p14:creationId xmlns:p14="http://schemas.microsoft.com/office/powerpoint/2010/main" val="2039663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33F56-0DEF-4BF7-A4A0-71B3A6088506}" type="datetimeFigureOut">
              <a:rPr lang="fi-FI" smtClean="0"/>
              <a:t>15.5.2026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E2FEA-0160-4F50-817E-C64EE082B191}" type="slidenum">
              <a:rPr lang="fi-FI" smtClean="0"/>
              <a:t>‹#›</a:t>
            </a:fld>
            <a:endParaRPr lang="fi-FI"/>
          </a:p>
        </p:txBody>
      </p:sp>
    </p:spTree>
    <p:extLst>
      <p:ext uri="{BB962C8B-B14F-4D97-AF65-F5344CB8AC3E}">
        <p14:creationId xmlns:p14="http://schemas.microsoft.com/office/powerpoint/2010/main" val="426828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 kuvalla vauhdissa">
    <p:bg>
      <p:bgPr>
        <a:solidFill>
          <a:srgbClr val="FFE0FF"/>
        </a:solidFill>
        <a:effectLst/>
      </p:bgPr>
    </p:bg>
    <p:spTree>
      <p:nvGrpSpPr>
        <p:cNvPr id="1" name=""/>
        <p:cNvGrpSpPr/>
        <p:nvPr/>
      </p:nvGrpSpPr>
      <p:grpSpPr>
        <a:xfrm>
          <a:off x="0" y="0"/>
          <a:ext cx="0" cy="0"/>
          <a:chOff x="0" y="0"/>
          <a:chExt cx="0" cy="0"/>
        </a:xfrm>
      </p:grpSpPr>
      <p:pic>
        <p:nvPicPr>
          <p:cNvPr id="5" name="Kuvan paikkamerkki 8">
            <a:extLst>
              <a:ext uri="{FF2B5EF4-FFF2-40B4-BE49-F238E27FC236}">
                <a16:creationId xmlns:a16="http://schemas.microsoft.com/office/drawing/2014/main" id="{4F5851F0-8A4C-E2B6-B7E8-F18419363F84}"/>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3433572" y="0"/>
            <a:ext cx="8758428" cy="6858000"/>
          </a:xfrm>
          <a:prstGeom prst="rect">
            <a:avLst/>
          </a:prstGeom>
        </p:spPr>
      </p:pic>
      <p:sp>
        <p:nvSpPr>
          <p:cNvPr id="3" name="Suorakulmio 21">
            <a:extLst>
              <a:ext uri="{FF2B5EF4-FFF2-40B4-BE49-F238E27FC236}">
                <a16:creationId xmlns:a16="http://schemas.microsoft.com/office/drawing/2014/main" id="{0414F822-80E9-F7F3-5E9B-3F51D8AE44F5}"/>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FF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6" name="Title 1">
            <a:extLst>
              <a:ext uri="{FF2B5EF4-FFF2-40B4-BE49-F238E27FC236}">
                <a16:creationId xmlns:a16="http://schemas.microsoft.com/office/drawing/2014/main" id="{EC5E043E-0D3C-A52B-0B43-14E6B8017904}"/>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FA7B5BB6-94B5-1508-6DA2-074BA5581F4A}"/>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A52EB042-77D2-65F1-CF36-CBD6264658D4}"/>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C3233A35-B1A9-F45B-88B5-3FCB5F4370F9}"/>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75504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nsi vihreä">
    <p:bg>
      <p:bgPr>
        <a:solidFill>
          <a:srgbClr val="B4FFA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162367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nsi sininen">
    <p:bg>
      <p:bgPr>
        <a:solidFill>
          <a:srgbClr val="DCEFF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3100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nsi punainen">
    <p:bg>
      <p:bgPr>
        <a:solidFill>
          <a:srgbClr val="FF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69004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nsi keltainen">
    <p:bg>
      <p:bgPr>
        <a:solidFill>
          <a:srgbClr val="FFFA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225414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p:txBody>
          <a:bodyPr/>
          <a:lstStyle/>
          <a:p>
            <a:r>
              <a:rPr lang="fi-FI" noProof="0" dirty="0"/>
              <a:t>Lisää otsikko tähän</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hasCustomPrompt="1"/>
          </p:nvPr>
        </p:nvSpPr>
        <p:spPr>
          <a:xfrm>
            <a:off x="376517" y="2272553"/>
            <a:ext cx="11447929" cy="3375893"/>
          </a:xfrm>
        </p:spPr>
        <p:txBody>
          <a:bodyPr/>
          <a:lstStyle>
            <a:lvl1pPr>
              <a:defRPr/>
            </a:lvl1pPr>
            <a:lvl2pPr>
              <a:defRPr/>
            </a:lvl2pPr>
            <a:lvl3pPr>
              <a:defRPr/>
            </a:lvl3pPr>
            <a:lvl4pPr>
              <a:defRPr/>
            </a:lvl4pPr>
            <a:lvl5pPr>
              <a:defRPr/>
            </a:lvl5p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360868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p:txBody>
          <a:bodyPr/>
          <a:lstStyle>
            <a:lvl1pPr>
              <a:defRPr baseline="0"/>
            </a:lvl1pPr>
          </a:lstStyle>
          <a:p>
            <a:r>
              <a:rPr lang="fi-FI" noProof="0" dirty="0"/>
              <a:t>Lisää otsikko tähän</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hasCustomPrompt="1"/>
          </p:nvPr>
        </p:nvSpPr>
        <p:spPr>
          <a:xfrm>
            <a:off x="376517" y="2272553"/>
            <a:ext cx="5402491" cy="337589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Content Placeholder 2">
            <a:extLst>
              <a:ext uri="{FF2B5EF4-FFF2-40B4-BE49-F238E27FC236}">
                <a16:creationId xmlns:a16="http://schemas.microsoft.com/office/drawing/2014/main" id="{8B50D57F-92B8-8C62-9F06-00B251928CA3}"/>
              </a:ext>
            </a:extLst>
          </p:cNvPr>
          <p:cNvSpPr>
            <a:spLocks noGrp="1"/>
          </p:cNvSpPr>
          <p:nvPr>
            <p:ph idx="13" hasCustomPrompt="1"/>
          </p:nvPr>
        </p:nvSpPr>
        <p:spPr>
          <a:xfrm>
            <a:off x="6105233" y="2272553"/>
            <a:ext cx="5402491" cy="337589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2671297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afi tai taulu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5"/>
            <a:ext cx="5317846" cy="1988565"/>
          </a:xfrm>
        </p:spPr>
        <p:txBody>
          <a:bodyPr anchor="b"/>
          <a:lstStyle>
            <a:lvl1pPr>
              <a:defRPr spc="-200" baseline="0"/>
            </a:lvl1pPr>
          </a:lstStyle>
          <a:p>
            <a:r>
              <a:rPr lang="fi-FI" noProof="0" dirty="0"/>
              <a:t>Lisää otsikko tähän</a:t>
            </a:r>
          </a:p>
        </p:txBody>
      </p:sp>
      <p:sp>
        <p:nvSpPr>
          <p:cNvPr id="10" name="Tekstin paikkamerkki 9">
            <a:extLst>
              <a:ext uri="{FF2B5EF4-FFF2-40B4-BE49-F238E27FC236}">
                <a16:creationId xmlns:a16="http://schemas.microsoft.com/office/drawing/2014/main" id="{0F7B559E-6045-F357-12A2-EE12102F2E7A}"/>
              </a:ext>
            </a:extLst>
          </p:cNvPr>
          <p:cNvSpPr>
            <a:spLocks noGrp="1"/>
          </p:cNvSpPr>
          <p:nvPr>
            <p:ph type="body" sz="quarter" idx="13" hasCustomPrompt="1"/>
          </p:nvPr>
        </p:nvSpPr>
        <p:spPr>
          <a:xfrm>
            <a:off x="376238" y="2774122"/>
            <a:ext cx="5318125" cy="284846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4" name="Tekstin paikkamerkki 13">
            <a:extLst>
              <a:ext uri="{FF2B5EF4-FFF2-40B4-BE49-F238E27FC236}">
                <a16:creationId xmlns:a16="http://schemas.microsoft.com/office/drawing/2014/main" id="{4954B59D-6963-E772-85EF-175EAA3F8B51}"/>
              </a:ext>
            </a:extLst>
          </p:cNvPr>
          <p:cNvSpPr>
            <a:spLocks noGrp="1"/>
          </p:cNvSpPr>
          <p:nvPr>
            <p:ph type="body" sz="quarter" idx="15" hasCustomPrompt="1"/>
          </p:nvPr>
        </p:nvSpPr>
        <p:spPr>
          <a:xfrm>
            <a:off x="6096000" y="753978"/>
            <a:ext cx="5728446" cy="753979"/>
          </a:xfrm>
        </p:spPr>
        <p:txBody>
          <a:bodyPr anchor="b"/>
          <a:lstStyle>
            <a:lvl1pPr marL="0" indent="0">
              <a:lnSpc>
                <a:spcPct val="90000"/>
              </a:lnSpc>
              <a:buNone/>
              <a:defRPr sz="2800">
                <a:latin typeface="+mj-lt"/>
              </a:defRPr>
            </a:lvl1pPr>
            <a:lvl2pPr marL="457200" indent="0">
              <a:buNone/>
              <a:defRPr/>
            </a:lvl2pPr>
          </a:lstStyle>
          <a:p>
            <a:pPr lvl="0"/>
            <a:r>
              <a:rPr lang="fi-FI" noProof="0" dirty="0"/>
              <a:t>Lisää tekstiä tähän</a:t>
            </a:r>
          </a:p>
        </p:txBody>
      </p:sp>
      <p:sp>
        <p:nvSpPr>
          <p:cNvPr id="12" name="Kaavion paikkamerkki 11">
            <a:extLst>
              <a:ext uri="{FF2B5EF4-FFF2-40B4-BE49-F238E27FC236}">
                <a16:creationId xmlns:a16="http://schemas.microsoft.com/office/drawing/2014/main" id="{BB611A4E-DEEE-A0E8-D114-FCFC93862A68}"/>
              </a:ext>
            </a:extLst>
          </p:cNvPr>
          <p:cNvSpPr>
            <a:spLocks noGrp="1"/>
          </p:cNvSpPr>
          <p:nvPr>
            <p:ph type="chart" sz="quarter" idx="14"/>
          </p:nvPr>
        </p:nvSpPr>
        <p:spPr>
          <a:xfrm>
            <a:off x="6096000" y="1700463"/>
            <a:ext cx="5719482" cy="3922124"/>
          </a:xfrm>
        </p:spPr>
        <p:txBody>
          <a:bodyPr anchor="ctr" anchorCtr="0"/>
          <a:lstStyle>
            <a:lvl1pPr marL="0" indent="0" algn="ctr">
              <a:buNone/>
              <a:defRPr/>
            </a:lvl1pPr>
          </a:lstStyle>
          <a:p>
            <a:r>
              <a:rPr lang="fi-FI" noProof="0"/>
              <a:t>Lisää kaavio napsauttamalla kuvaketta</a:t>
            </a:r>
            <a:endParaRPr lang="fi-FI" noProof="0"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3353388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nkilöesitte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45030"/>
            <a:ext cx="11293593" cy="754100"/>
          </a:xfrm>
        </p:spPr>
        <p:txBody>
          <a:bodyPr>
            <a:normAutofit/>
          </a:bodyPr>
          <a:lstStyle>
            <a:lvl1pPr>
              <a:defRPr sz="5000" spc="-200" baseline="0"/>
            </a:lvl1pPr>
          </a:lstStyle>
          <a:p>
            <a:r>
              <a:rPr lang="fi-FI" noProof="0" dirty="0"/>
              <a:t>Lisää otsikko tähän</a:t>
            </a:r>
          </a:p>
        </p:txBody>
      </p:sp>
      <p:sp>
        <p:nvSpPr>
          <p:cNvPr id="6" name="Picture Placeholder 7">
            <a:extLst>
              <a:ext uri="{FF2B5EF4-FFF2-40B4-BE49-F238E27FC236}">
                <a16:creationId xmlns:a16="http://schemas.microsoft.com/office/drawing/2014/main" id="{3C6DFD1E-25B9-3130-78C2-F506DD351C64}"/>
              </a:ext>
            </a:extLst>
          </p:cNvPr>
          <p:cNvSpPr>
            <a:spLocks noGrp="1"/>
          </p:cNvSpPr>
          <p:nvPr>
            <p:ph type="pic" sz="quarter" idx="13"/>
          </p:nvPr>
        </p:nvSpPr>
        <p:spPr>
          <a:xfrm>
            <a:off x="376519" y="1462157"/>
            <a:ext cx="2088000" cy="2191026"/>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11" name="Tekstin paikkamerkki 10">
            <a:extLst>
              <a:ext uri="{FF2B5EF4-FFF2-40B4-BE49-F238E27FC236}">
                <a16:creationId xmlns:a16="http://schemas.microsoft.com/office/drawing/2014/main" id="{2003F933-4036-B73D-C25D-1264A7279CE4}"/>
              </a:ext>
            </a:extLst>
          </p:cNvPr>
          <p:cNvSpPr>
            <a:spLocks noGrp="1"/>
          </p:cNvSpPr>
          <p:nvPr>
            <p:ph type="body" sz="quarter" idx="14" hasCustomPrompt="1"/>
          </p:nvPr>
        </p:nvSpPr>
        <p:spPr>
          <a:xfrm>
            <a:off x="385491" y="3816210"/>
            <a:ext cx="2088000"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12" name="Tekstin paikkamerkki 10">
            <a:extLst>
              <a:ext uri="{FF2B5EF4-FFF2-40B4-BE49-F238E27FC236}">
                <a16:creationId xmlns:a16="http://schemas.microsoft.com/office/drawing/2014/main" id="{71D354F0-5E0A-1D3D-B980-867CDBB4737F}"/>
              </a:ext>
            </a:extLst>
          </p:cNvPr>
          <p:cNvSpPr>
            <a:spLocks noGrp="1"/>
          </p:cNvSpPr>
          <p:nvPr>
            <p:ph type="body" sz="quarter" idx="15" hasCustomPrompt="1"/>
          </p:nvPr>
        </p:nvSpPr>
        <p:spPr>
          <a:xfrm>
            <a:off x="385491" y="4653121"/>
            <a:ext cx="2088000"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13" name="Picture Placeholder 7">
            <a:extLst>
              <a:ext uri="{FF2B5EF4-FFF2-40B4-BE49-F238E27FC236}">
                <a16:creationId xmlns:a16="http://schemas.microsoft.com/office/drawing/2014/main" id="{94025492-7AE0-36A5-8BE4-FAC3F9840C1E}"/>
              </a:ext>
            </a:extLst>
          </p:cNvPr>
          <p:cNvSpPr>
            <a:spLocks noGrp="1"/>
          </p:cNvSpPr>
          <p:nvPr>
            <p:ph type="pic" sz="quarter" idx="16"/>
          </p:nvPr>
        </p:nvSpPr>
        <p:spPr>
          <a:xfrm>
            <a:off x="2677917" y="1462157"/>
            <a:ext cx="2088000" cy="2191026"/>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14" name="Tekstin paikkamerkki 10">
            <a:extLst>
              <a:ext uri="{FF2B5EF4-FFF2-40B4-BE49-F238E27FC236}">
                <a16:creationId xmlns:a16="http://schemas.microsoft.com/office/drawing/2014/main" id="{9759F812-6A78-B94C-7736-7B1EB6F1FE22}"/>
              </a:ext>
            </a:extLst>
          </p:cNvPr>
          <p:cNvSpPr>
            <a:spLocks noGrp="1"/>
          </p:cNvSpPr>
          <p:nvPr>
            <p:ph type="body" sz="quarter" idx="17" hasCustomPrompt="1"/>
          </p:nvPr>
        </p:nvSpPr>
        <p:spPr>
          <a:xfrm>
            <a:off x="2677917" y="3816210"/>
            <a:ext cx="2088000"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15" name="Tekstin paikkamerkki 10">
            <a:extLst>
              <a:ext uri="{FF2B5EF4-FFF2-40B4-BE49-F238E27FC236}">
                <a16:creationId xmlns:a16="http://schemas.microsoft.com/office/drawing/2014/main" id="{F10FC5E0-9C18-ABE4-1C1D-199D3DC17D22}"/>
              </a:ext>
            </a:extLst>
          </p:cNvPr>
          <p:cNvSpPr>
            <a:spLocks noGrp="1"/>
          </p:cNvSpPr>
          <p:nvPr>
            <p:ph type="body" sz="quarter" idx="18" hasCustomPrompt="1"/>
          </p:nvPr>
        </p:nvSpPr>
        <p:spPr>
          <a:xfrm>
            <a:off x="2677917" y="4653121"/>
            <a:ext cx="2088000"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16" name="Picture Placeholder 7">
            <a:extLst>
              <a:ext uri="{FF2B5EF4-FFF2-40B4-BE49-F238E27FC236}">
                <a16:creationId xmlns:a16="http://schemas.microsoft.com/office/drawing/2014/main" id="{B9E0C15F-CB46-1A9E-672F-794D125ACECD}"/>
              </a:ext>
            </a:extLst>
          </p:cNvPr>
          <p:cNvSpPr>
            <a:spLocks noGrp="1"/>
          </p:cNvSpPr>
          <p:nvPr>
            <p:ph type="pic" sz="quarter" idx="19"/>
          </p:nvPr>
        </p:nvSpPr>
        <p:spPr>
          <a:xfrm>
            <a:off x="4979315" y="1462157"/>
            <a:ext cx="2088000" cy="21924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17" name="Tekstin paikkamerkki 10">
            <a:extLst>
              <a:ext uri="{FF2B5EF4-FFF2-40B4-BE49-F238E27FC236}">
                <a16:creationId xmlns:a16="http://schemas.microsoft.com/office/drawing/2014/main" id="{4056000E-738D-0FB6-B542-9719E2D9789F}"/>
              </a:ext>
            </a:extLst>
          </p:cNvPr>
          <p:cNvSpPr>
            <a:spLocks noGrp="1"/>
          </p:cNvSpPr>
          <p:nvPr>
            <p:ph type="body" sz="quarter" idx="20" hasCustomPrompt="1"/>
          </p:nvPr>
        </p:nvSpPr>
        <p:spPr>
          <a:xfrm>
            <a:off x="4970343" y="3816210"/>
            <a:ext cx="2096972"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18" name="Tekstin paikkamerkki 10">
            <a:extLst>
              <a:ext uri="{FF2B5EF4-FFF2-40B4-BE49-F238E27FC236}">
                <a16:creationId xmlns:a16="http://schemas.microsoft.com/office/drawing/2014/main" id="{6BD22EF5-9153-5222-D7A5-F62B5427CD16}"/>
              </a:ext>
            </a:extLst>
          </p:cNvPr>
          <p:cNvSpPr>
            <a:spLocks noGrp="1"/>
          </p:cNvSpPr>
          <p:nvPr>
            <p:ph type="body" sz="quarter" idx="21" hasCustomPrompt="1"/>
          </p:nvPr>
        </p:nvSpPr>
        <p:spPr>
          <a:xfrm>
            <a:off x="4979315" y="4653121"/>
            <a:ext cx="2096972"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19" name="Picture Placeholder 7">
            <a:extLst>
              <a:ext uri="{FF2B5EF4-FFF2-40B4-BE49-F238E27FC236}">
                <a16:creationId xmlns:a16="http://schemas.microsoft.com/office/drawing/2014/main" id="{98DE1965-1677-8A90-2B34-004BAD2FEB6C}"/>
              </a:ext>
            </a:extLst>
          </p:cNvPr>
          <p:cNvSpPr>
            <a:spLocks noGrp="1"/>
          </p:cNvSpPr>
          <p:nvPr>
            <p:ph type="pic" sz="quarter" idx="22"/>
          </p:nvPr>
        </p:nvSpPr>
        <p:spPr>
          <a:xfrm>
            <a:off x="7280713" y="1462157"/>
            <a:ext cx="2088000" cy="2191026"/>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0" name="Tekstin paikkamerkki 10">
            <a:extLst>
              <a:ext uri="{FF2B5EF4-FFF2-40B4-BE49-F238E27FC236}">
                <a16:creationId xmlns:a16="http://schemas.microsoft.com/office/drawing/2014/main" id="{9A00C853-70F5-D639-E3A2-2176CA2CED4E}"/>
              </a:ext>
            </a:extLst>
          </p:cNvPr>
          <p:cNvSpPr>
            <a:spLocks noGrp="1"/>
          </p:cNvSpPr>
          <p:nvPr>
            <p:ph type="body" sz="quarter" idx="23" hasCustomPrompt="1"/>
          </p:nvPr>
        </p:nvSpPr>
        <p:spPr>
          <a:xfrm>
            <a:off x="7271742" y="3816210"/>
            <a:ext cx="2096972"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21" name="Tekstin paikkamerkki 10">
            <a:extLst>
              <a:ext uri="{FF2B5EF4-FFF2-40B4-BE49-F238E27FC236}">
                <a16:creationId xmlns:a16="http://schemas.microsoft.com/office/drawing/2014/main" id="{503FF37F-2F8A-20AF-B309-D0D2E31B2431}"/>
              </a:ext>
            </a:extLst>
          </p:cNvPr>
          <p:cNvSpPr>
            <a:spLocks noGrp="1"/>
          </p:cNvSpPr>
          <p:nvPr>
            <p:ph type="body" sz="quarter" idx="24" hasCustomPrompt="1"/>
          </p:nvPr>
        </p:nvSpPr>
        <p:spPr>
          <a:xfrm>
            <a:off x="7289685" y="4653121"/>
            <a:ext cx="2088001"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4" name="Picture Placeholder 7">
            <a:extLst>
              <a:ext uri="{FF2B5EF4-FFF2-40B4-BE49-F238E27FC236}">
                <a16:creationId xmlns:a16="http://schemas.microsoft.com/office/drawing/2014/main" id="{9BC5DE80-4959-34E9-2754-7FEBB4109061}"/>
              </a:ext>
            </a:extLst>
          </p:cNvPr>
          <p:cNvSpPr>
            <a:spLocks noGrp="1"/>
          </p:cNvSpPr>
          <p:nvPr>
            <p:ph type="pic" sz="quarter" idx="25"/>
          </p:nvPr>
        </p:nvSpPr>
        <p:spPr>
          <a:xfrm>
            <a:off x="9582111" y="1462157"/>
            <a:ext cx="2088000" cy="2191026"/>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5" name="Tekstin paikkamerkki 10">
            <a:extLst>
              <a:ext uri="{FF2B5EF4-FFF2-40B4-BE49-F238E27FC236}">
                <a16:creationId xmlns:a16="http://schemas.microsoft.com/office/drawing/2014/main" id="{170525FA-72D8-A877-0B0C-64BE3B2121A6}"/>
              </a:ext>
            </a:extLst>
          </p:cNvPr>
          <p:cNvSpPr>
            <a:spLocks noGrp="1"/>
          </p:cNvSpPr>
          <p:nvPr>
            <p:ph type="body" sz="quarter" idx="26" hasCustomPrompt="1"/>
          </p:nvPr>
        </p:nvSpPr>
        <p:spPr>
          <a:xfrm>
            <a:off x="9582112" y="3816210"/>
            <a:ext cx="2088000"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10" name="Tekstin paikkamerkki 10">
            <a:extLst>
              <a:ext uri="{FF2B5EF4-FFF2-40B4-BE49-F238E27FC236}">
                <a16:creationId xmlns:a16="http://schemas.microsoft.com/office/drawing/2014/main" id="{7F1F6485-99C5-FB54-D191-3C1001269DCD}"/>
              </a:ext>
            </a:extLst>
          </p:cNvPr>
          <p:cNvSpPr>
            <a:spLocks noGrp="1"/>
          </p:cNvSpPr>
          <p:nvPr>
            <p:ph type="body" sz="quarter" idx="27" hasCustomPrompt="1"/>
          </p:nvPr>
        </p:nvSpPr>
        <p:spPr>
          <a:xfrm>
            <a:off x="9582112" y="4653121"/>
            <a:ext cx="2088000"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151201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siv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p:txBody>
          <a:bodyPr/>
          <a:lstStyle/>
          <a:p>
            <a:r>
              <a:rPr lang="fi-FI" noProof="0" dirty="0"/>
              <a:t>Lisää otsikko tähän</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r>
              <a:rPr lang="fi-FI" noProof="0"/>
              <a:t>8.5.2026</a:t>
            </a:r>
            <a:endParaRPr lang="fi-FI" noProof="0"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noProof="0"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105817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lastoku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614DC4-811D-E732-E1A9-766492F0742F}"/>
              </a:ext>
            </a:extLst>
          </p:cNvPr>
          <p:cNvSpPr>
            <a:spLocks noGrp="1"/>
          </p:cNvSpPr>
          <p:nvPr>
            <p:ph type="title" hasCustomPrompt="1"/>
          </p:nvPr>
        </p:nvSpPr>
        <p:spPr>
          <a:xfrm>
            <a:off x="376517" y="-428169"/>
            <a:ext cx="11447929" cy="301754"/>
          </a:xfrm>
        </p:spPr>
        <p:txBody>
          <a:bodyPr anchor="b" anchorCtr="0"/>
          <a:lstStyle>
            <a:lvl1pPr>
              <a:defRPr sz="1400" spc="-50" baseline="0"/>
            </a:lvl1pPr>
          </a:lstStyle>
          <a:p>
            <a:r>
              <a:rPr lang="fi-FI" noProof="0" dirty="0"/>
              <a:t>Otsikko lukulaitteita varten</a:t>
            </a:r>
          </a:p>
        </p:txBody>
      </p:sp>
      <p:sp>
        <p:nvSpPr>
          <p:cNvPr id="3" name="Text Placeholder 17">
            <a:extLst>
              <a:ext uri="{FF2B5EF4-FFF2-40B4-BE49-F238E27FC236}">
                <a16:creationId xmlns:a16="http://schemas.microsoft.com/office/drawing/2014/main" id="{AE8B0765-6C00-1FA1-ECAC-1E5CD54D1467}"/>
              </a:ext>
            </a:extLst>
          </p:cNvPr>
          <p:cNvSpPr>
            <a:spLocks noGrp="1"/>
          </p:cNvSpPr>
          <p:nvPr>
            <p:ph type="body" sz="quarter" idx="10" hasCustomPrompt="1"/>
          </p:nvPr>
        </p:nvSpPr>
        <p:spPr>
          <a:xfrm>
            <a:off x="376238" y="341992"/>
            <a:ext cx="10671831" cy="675308"/>
          </a:xfrm>
        </p:spPr>
        <p:txBody>
          <a:bodyPr>
            <a:normAutofit/>
          </a:bodyPr>
          <a:lstStyle>
            <a:lvl1pPr marL="0" indent="0">
              <a:lnSpc>
                <a:spcPts val="3000"/>
              </a:lnSpc>
              <a:buNone/>
              <a:defRPr sz="3000" spc="-100" baseline="0">
                <a:latin typeface="+mj-lt"/>
              </a:defRPr>
            </a:lvl1pPr>
          </a:lstStyle>
          <a:p>
            <a:pPr lvl="0"/>
            <a:r>
              <a:rPr lang="en-FI" dirty="0"/>
              <a:t>Lisää otsikko tähän</a:t>
            </a:r>
          </a:p>
        </p:txBody>
      </p:sp>
      <p:sp>
        <p:nvSpPr>
          <p:cNvPr id="4" name="Chart Placeholder 2">
            <a:extLst>
              <a:ext uri="{FF2B5EF4-FFF2-40B4-BE49-F238E27FC236}">
                <a16:creationId xmlns:a16="http://schemas.microsoft.com/office/drawing/2014/main" id="{82B25D02-70E0-447E-15B7-34630BA4FC73}"/>
              </a:ext>
            </a:extLst>
          </p:cNvPr>
          <p:cNvSpPr>
            <a:spLocks noGrp="1"/>
          </p:cNvSpPr>
          <p:nvPr>
            <p:ph type="chart" sz="quarter" idx="13" hasCustomPrompt="1"/>
          </p:nvPr>
        </p:nvSpPr>
        <p:spPr>
          <a:xfrm>
            <a:off x="852488" y="1438273"/>
            <a:ext cx="9859962" cy="4718051"/>
          </a:xfrm>
        </p:spPr>
        <p:txBody>
          <a:bodyPr/>
          <a:lstStyle/>
          <a:p>
            <a:r>
              <a:rPr lang="en-FI" dirty="0"/>
              <a:t>Lisää kuvio tähän</a:t>
            </a:r>
          </a:p>
        </p:txBody>
      </p:sp>
      <p:grpSp>
        <p:nvGrpSpPr>
          <p:cNvPr id="5" name="Ryhmä 5">
            <a:extLst>
              <a:ext uri="{FF2B5EF4-FFF2-40B4-BE49-F238E27FC236}">
                <a16:creationId xmlns:a16="http://schemas.microsoft.com/office/drawing/2014/main" id="{27AE903F-E780-CD6F-9345-E3ABE7846272}"/>
              </a:ext>
              <a:ext uri="{C183D7F6-B498-43B3-948B-1728B52AA6E4}">
                <adec:decorative xmlns:adec="http://schemas.microsoft.com/office/drawing/2017/decorative" val="1"/>
              </a:ext>
            </a:extLst>
          </p:cNvPr>
          <p:cNvGrpSpPr/>
          <p:nvPr userDrawn="1"/>
        </p:nvGrpSpPr>
        <p:grpSpPr>
          <a:xfrm>
            <a:off x="11173431" y="239883"/>
            <a:ext cx="772691" cy="734802"/>
            <a:chOff x="203203" y="203198"/>
            <a:chExt cx="1117587" cy="1062785"/>
          </a:xfrm>
        </p:grpSpPr>
        <p:sp>
          <p:nvSpPr>
            <p:cNvPr id="6" name="Vapaamuotoinen: Muoto 7">
              <a:extLst>
                <a:ext uri="{FF2B5EF4-FFF2-40B4-BE49-F238E27FC236}">
                  <a16:creationId xmlns:a16="http://schemas.microsoft.com/office/drawing/2014/main" id="{7E57C0DD-8255-8253-209C-1628EAAD01BC}"/>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a:p>
          </p:txBody>
        </p:sp>
        <p:sp>
          <p:nvSpPr>
            <p:cNvPr id="7" name="Vapaamuotoinen: Muoto 9">
              <a:extLst>
                <a:ext uri="{FF2B5EF4-FFF2-40B4-BE49-F238E27FC236}">
                  <a16:creationId xmlns:a16="http://schemas.microsoft.com/office/drawing/2014/main" id="{B84C7623-34C5-59F2-7859-F42005AD15D7}"/>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a:p>
          </p:txBody>
        </p:sp>
        <p:sp>
          <p:nvSpPr>
            <p:cNvPr id="8" name="Vapaamuotoinen: Muoto 12">
              <a:extLst>
                <a:ext uri="{FF2B5EF4-FFF2-40B4-BE49-F238E27FC236}">
                  <a16:creationId xmlns:a16="http://schemas.microsoft.com/office/drawing/2014/main" id="{45D02CC0-B748-C791-2DDA-59FBEEB55AEB}"/>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a:p>
          </p:txBody>
        </p:sp>
        <p:sp>
          <p:nvSpPr>
            <p:cNvPr id="9" name="Vapaamuotoinen: Muoto 13">
              <a:extLst>
                <a:ext uri="{FF2B5EF4-FFF2-40B4-BE49-F238E27FC236}">
                  <a16:creationId xmlns:a16="http://schemas.microsoft.com/office/drawing/2014/main" id="{ED7A3F7C-181D-6370-897F-DF720E103396}"/>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a:p>
          </p:txBody>
        </p:sp>
        <p:sp>
          <p:nvSpPr>
            <p:cNvPr id="10" name="Vapaamuotoinen: Muoto 14">
              <a:extLst>
                <a:ext uri="{FF2B5EF4-FFF2-40B4-BE49-F238E27FC236}">
                  <a16:creationId xmlns:a16="http://schemas.microsoft.com/office/drawing/2014/main" id="{C41B110F-E8D8-9A21-1954-8897837317D4}"/>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a:p>
          </p:txBody>
        </p:sp>
        <p:sp>
          <p:nvSpPr>
            <p:cNvPr id="11" name="Vapaamuotoinen: Muoto 15">
              <a:extLst>
                <a:ext uri="{FF2B5EF4-FFF2-40B4-BE49-F238E27FC236}">
                  <a16:creationId xmlns:a16="http://schemas.microsoft.com/office/drawing/2014/main" id="{DA2F4415-B6E2-B6D6-2300-BD91BAF15939}"/>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a:p>
          </p:txBody>
        </p:sp>
        <p:sp>
          <p:nvSpPr>
            <p:cNvPr id="12" name="Vapaamuotoinen: Muoto 16">
              <a:extLst>
                <a:ext uri="{FF2B5EF4-FFF2-40B4-BE49-F238E27FC236}">
                  <a16:creationId xmlns:a16="http://schemas.microsoft.com/office/drawing/2014/main" id="{07646406-DBE3-D1CA-5978-99CD9D7BB6D4}"/>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a:p>
          </p:txBody>
        </p:sp>
        <p:sp>
          <p:nvSpPr>
            <p:cNvPr id="13" name="Vapaamuotoinen: Muoto 17">
              <a:extLst>
                <a:ext uri="{FF2B5EF4-FFF2-40B4-BE49-F238E27FC236}">
                  <a16:creationId xmlns:a16="http://schemas.microsoft.com/office/drawing/2014/main" id="{6F0D8998-FDC4-3110-7824-BC6478D92E7A}"/>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a:p>
          </p:txBody>
        </p:sp>
      </p:grpSp>
      <p:sp>
        <p:nvSpPr>
          <p:cNvPr id="14" name="Text Placeholder 13">
            <a:extLst>
              <a:ext uri="{FF2B5EF4-FFF2-40B4-BE49-F238E27FC236}">
                <a16:creationId xmlns:a16="http://schemas.microsoft.com/office/drawing/2014/main" id="{0553CD65-6AC0-FC05-AAB5-F725F621801C}"/>
              </a:ext>
            </a:extLst>
          </p:cNvPr>
          <p:cNvSpPr>
            <a:spLocks noGrp="1"/>
          </p:cNvSpPr>
          <p:nvPr>
            <p:ph type="body" sz="quarter" idx="11" hasCustomPrompt="1"/>
          </p:nvPr>
        </p:nvSpPr>
        <p:spPr>
          <a:xfrm>
            <a:off x="8458987" y="6353353"/>
            <a:ext cx="3332162" cy="308439"/>
          </a:xfrm>
        </p:spPr>
        <p:txBody>
          <a:bodyPr>
            <a:normAutofit/>
          </a:bodyPr>
          <a:lstStyle>
            <a:lvl1pPr marL="0" indent="0" algn="r">
              <a:buNone/>
              <a:defRPr sz="1600"/>
            </a:lvl1pPr>
          </a:lstStyle>
          <a:p>
            <a:pPr lvl="0"/>
            <a:r>
              <a:rPr lang="en-GB" err="1"/>
              <a:t>Lisää</a:t>
            </a:r>
            <a:r>
              <a:rPr lang="en-GB"/>
              <a:t> </a:t>
            </a:r>
            <a:r>
              <a:rPr lang="en-GB" err="1"/>
              <a:t>lähde</a:t>
            </a:r>
            <a:r>
              <a:rPr lang="en-GB"/>
              <a:t> </a:t>
            </a:r>
            <a:r>
              <a:rPr lang="en-GB" err="1"/>
              <a:t>tähän</a:t>
            </a:r>
            <a:endParaRPr lang="en-FI"/>
          </a:p>
        </p:txBody>
      </p:sp>
    </p:spTree>
    <p:extLst>
      <p:ext uri="{BB962C8B-B14F-4D97-AF65-F5344CB8AC3E}">
        <p14:creationId xmlns:p14="http://schemas.microsoft.com/office/powerpoint/2010/main" val="181449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kuvalla pipo">
    <p:bg>
      <p:bgPr>
        <a:solidFill>
          <a:srgbClr val="B4FFAA"/>
        </a:solidFill>
        <a:effectLst/>
      </p:bgPr>
    </p:bg>
    <p:spTree>
      <p:nvGrpSpPr>
        <p:cNvPr id="1" name=""/>
        <p:cNvGrpSpPr/>
        <p:nvPr/>
      </p:nvGrpSpPr>
      <p:grpSpPr>
        <a:xfrm>
          <a:off x="0" y="0"/>
          <a:ext cx="0" cy="0"/>
          <a:chOff x="0" y="0"/>
          <a:chExt cx="0" cy="0"/>
        </a:xfrm>
      </p:grpSpPr>
      <p:pic>
        <p:nvPicPr>
          <p:cNvPr id="20" name="Kuvan paikkamerkki 8">
            <a:extLst>
              <a:ext uri="{FF2B5EF4-FFF2-40B4-BE49-F238E27FC236}">
                <a16:creationId xmlns:a16="http://schemas.microsoft.com/office/drawing/2014/main" id="{81052C35-1278-CF9B-90CE-2492735AD73B}"/>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3433572" y="0"/>
            <a:ext cx="8758428" cy="6858000"/>
          </a:xfrm>
          <a:prstGeom prst="rect">
            <a:avLst/>
          </a:prstGeom>
        </p:spPr>
      </p:pic>
      <p:sp>
        <p:nvSpPr>
          <p:cNvPr id="3" name="Suorakulmio 21">
            <a:extLst>
              <a:ext uri="{FF2B5EF4-FFF2-40B4-BE49-F238E27FC236}">
                <a16:creationId xmlns:a16="http://schemas.microsoft.com/office/drawing/2014/main" id="{CC14B373-2F5E-D127-4F6D-B77258845CC6}"/>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B4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D5BF6AD2-2A55-712D-15E3-5CD600E76696}"/>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F2A26BBC-33CA-82E8-66E2-053FAE1A049E}"/>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F8225031-91D1-86EF-B16A-D2E576D371DD}"/>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1791CE8C-75CC-8BC9-581D-B06FBA83B48D}"/>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94245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lastokuvio_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614DC4-811D-E732-E1A9-766492F0742F}"/>
              </a:ext>
            </a:extLst>
          </p:cNvPr>
          <p:cNvSpPr>
            <a:spLocks noGrp="1"/>
          </p:cNvSpPr>
          <p:nvPr>
            <p:ph type="title" hasCustomPrompt="1"/>
          </p:nvPr>
        </p:nvSpPr>
        <p:spPr>
          <a:xfrm>
            <a:off x="376517" y="-428169"/>
            <a:ext cx="11447929" cy="301754"/>
          </a:xfrm>
        </p:spPr>
        <p:txBody>
          <a:bodyPr anchor="b" anchorCtr="0"/>
          <a:lstStyle>
            <a:lvl1pPr>
              <a:defRPr sz="1400" spc="-50" baseline="0"/>
            </a:lvl1pPr>
          </a:lstStyle>
          <a:p>
            <a:r>
              <a:rPr lang="fi-FI" noProof="0" dirty="0"/>
              <a:t>Otsikko lukulaitteita varten</a:t>
            </a:r>
          </a:p>
        </p:txBody>
      </p:sp>
      <p:sp>
        <p:nvSpPr>
          <p:cNvPr id="3" name="Text Placeholder 17">
            <a:extLst>
              <a:ext uri="{FF2B5EF4-FFF2-40B4-BE49-F238E27FC236}">
                <a16:creationId xmlns:a16="http://schemas.microsoft.com/office/drawing/2014/main" id="{AE8B0765-6C00-1FA1-ECAC-1E5CD54D1467}"/>
              </a:ext>
            </a:extLst>
          </p:cNvPr>
          <p:cNvSpPr>
            <a:spLocks noGrp="1"/>
          </p:cNvSpPr>
          <p:nvPr>
            <p:ph type="body" sz="quarter" idx="10" hasCustomPrompt="1"/>
          </p:nvPr>
        </p:nvSpPr>
        <p:spPr>
          <a:xfrm>
            <a:off x="376238" y="341992"/>
            <a:ext cx="10671831" cy="675308"/>
          </a:xfrm>
        </p:spPr>
        <p:txBody>
          <a:bodyPr>
            <a:normAutofit/>
          </a:bodyPr>
          <a:lstStyle>
            <a:lvl1pPr marL="0" indent="0">
              <a:lnSpc>
                <a:spcPts val="3000"/>
              </a:lnSpc>
              <a:buNone/>
              <a:defRPr sz="3000" spc="-100" baseline="0">
                <a:latin typeface="+mj-lt"/>
              </a:defRPr>
            </a:lvl1pPr>
          </a:lstStyle>
          <a:p>
            <a:pPr lvl="0"/>
            <a:r>
              <a:rPr lang="en-FI" dirty="0"/>
              <a:t>Lisää otsikko tähän</a:t>
            </a:r>
          </a:p>
        </p:txBody>
      </p:sp>
      <p:grpSp>
        <p:nvGrpSpPr>
          <p:cNvPr id="5" name="Ryhmä 5">
            <a:extLst>
              <a:ext uri="{FF2B5EF4-FFF2-40B4-BE49-F238E27FC236}">
                <a16:creationId xmlns:a16="http://schemas.microsoft.com/office/drawing/2014/main" id="{27AE903F-E780-CD6F-9345-E3ABE7846272}"/>
              </a:ext>
              <a:ext uri="{C183D7F6-B498-43B3-948B-1728B52AA6E4}">
                <adec:decorative xmlns:adec="http://schemas.microsoft.com/office/drawing/2017/decorative" val="1"/>
              </a:ext>
            </a:extLst>
          </p:cNvPr>
          <p:cNvGrpSpPr/>
          <p:nvPr userDrawn="1"/>
        </p:nvGrpSpPr>
        <p:grpSpPr>
          <a:xfrm>
            <a:off x="11173431" y="239883"/>
            <a:ext cx="772691" cy="734802"/>
            <a:chOff x="203203" y="203198"/>
            <a:chExt cx="1117587" cy="1062785"/>
          </a:xfrm>
        </p:grpSpPr>
        <p:sp>
          <p:nvSpPr>
            <p:cNvPr id="6" name="Vapaamuotoinen: Muoto 7">
              <a:extLst>
                <a:ext uri="{FF2B5EF4-FFF2-40B4-BE49-F238E27FC236}">
                  <a16:creationId xmlns:a16="http://schemas.microsoft.com/office/drawing/2014/main" id="{7E57C0DD-8255-8253-209C-1628EAAD01BC}"/>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a:p>
          </p:txBody>
        </p:sp>
        <p:sp>
          <p:nvSpPr>
            <p:cNvPr id="7" name="Vapaamuotoinen: Muoto 9">
              <a:extLst>
                <a:ext uri="{FF2B5EF4-FFF2-40B4-BE49-F238E27FC236}">
                  <a16:creationId xmlns:a16="http://schemas.microsoft.com/office/drawing/2014/main" id="{B84C7623-34C5-59F2-7859-F42005AD15D7}"/>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a:p>
          </p:txBody>
        </p:sp>
        <p:sp>
          <p:nvSpPr>
            <p:cNvPr id="8" name="Vapaamuotoinen: Muoto 12">
              <a:extLst>
                <a:ext uri="{FF2B5EF4-FFF2-40B4-BE49-F238E27FC236}">
                  <a16:creationId xmlns:a16="http://schemas.microsoft.com/office/drawing/2014/main" id="{45D02CC0-B748-C791-2DDA-59FBEEB55AEB}"/>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a:p>
          </p:txBody>
        </p:sp>
        <p:sp>
          <p:nvSpPr>
            <p:cNvPr id="9" name="Vapaamuotoinen: Muoto 13">
              <a:extLst>
                <a:ext uri="{FF2B5EF4-FFF2-40B4-BE49-F238E27FC236}">
                  <a16:creationId xmlns:a16="http://schemas.microsoft.com/office/drawing/2014/main" id="{ED7A3F7C-181D-6370-897F-DF720E103396}"/>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a:p>
          </p:txBody>
        </p:sp>
        <p:sp>
          <p:nvSpPr>
            <p:cNvPr id="10" name="Vapaamuotoinen: Muoto 14">
              <a:extLst>
                <a:ext uri="{FF2B5EF4-FFF2-40B4-BE49-F238E27FC236}">
                  <a16:creationId xmlns:a16="http://schemas.microsoft.com/office/drawing/2014/main" id="{C41B110F-E8D8-9A21-1954-8897837317D4}"/>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a:p>
          </p:txBody>
        </p:sp>
        <p:sp>
          <p:nvSpPr>
            <p:cNvPr id="11" name="Vapaamuotoinen: Muoto 15">
              <a:extLst>
                <a:ext uri="{FF2B5EF4-FFF2-40B4-BE49-F238E27FC236}">
                  <a16:creationId xmlns:a16="http://schemas.microsoft.com/office/drawing/2014/main" id="{DA2F4415-B6E2-B6D6-2300-BD91BAF15939}"/>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a:p>
          </p:txBody>
        </p:sp>
        <p:sp>
          <p:nvSpPr>
            <p:cNvPr id="12" name="Vapaamuotoinen: Muoto 16">
              <a:extLst>
                <a:ext uri="{FF2B5EF4-FFF2-40B4-BE49-F238E27FC236}">
                  <a16:creationId xmlns:a16="http://schemas.microsoft.com/office/drawing/2014/main" id="{07646406-DBE3-D1CA-5978-99CD9D7BB6D4}"/>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a:p>
          </p:txBody>
        </p:sp>
        <p:sp>
          <p:nvSpPr>
            <p:cNvPr id="13" name="Vapaamuotoinen: Muoto 17">
              <a:extLst>
                <a:ext uri="{FF2B5EF4-FFF2-40B4-BE49-F238E27FC236}">
                  <a16:creationId xmlns:a16="http://schemas.microsoft.com/office/drawing/2014/main" id="{6F0D8998-FDC4-3110-7824-BC6478D92E7A}"/>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a:p>
          </p:txBody>
        </p:sp>
      </p:grpSp>
      <p:sp>
        <p:nvSpPr>
          <p:cNvPr id="14" name="Text Placeholder 13">
            <a:extLst>
              <a:ext uri="{FF2B5EF4-FFF2-40B4-BE49-F238E27FC236}">
                <a16:creationId xmlns:a16="http://schemas.microsoft.com/office/drawing/2014/main" id="{0553CD65-6AC0-FC05-AAB5-F725F621801C}"/>
              </a:ext>
            </a:extLst>
          </p:cNvPr>
          <p:cNvSpPr>
            <a:spLocks noGrp="1"/>
          </p:cNvSpPr>
          <p:nvPr>
            <p:ph type="body" sz="quarter" idx="11" hasCustomPrompt="1"/>
          </p:nvPr>
        </p:nvSpPr>
        <p:spPr>
          <a:xfrm>
            <a:off x="8458987" y="6353353"/>
            <a:ext cx="3332162" cy="308439"/>
          </a:xfrm>
        </p:spPr>
        <p:txBody>
          <a:bodyPr>
            <a:normAutofit/>
          </a:bodyPr>
          <a:lstStyle>
            <a:lvl1pPr marL="0" indent="0" algn="r">
              <a:buNone/>
              <a:defRPr sz="1600"/>
            </a:lvl1pPr>
          </a:lstStyle>
          <a:p>
            <a:pPr lvl="0"/>
            <a:r>
              <a:rPr lang="en-GB" err="1"/>
              <a:t>Lisää</a:t>
            </a:r>
            <a:r>
              <a:rPr lang="en-GB"/>
              <a:t> </a:t>
            </a:r>
            <a:r>
              <a:rPr lang="en-GB" err="1"/>
              <a:t>lähde</a:t>
            </a:r>
            <a:r>
              <a:rPr lang="en-GB"/>
              <a:t> </a:t>
            </a:r>
            <a:r>
              <a:rPr lang="en-GB" err="1"/>
              <a:t>tähän</a:t>
            </a:r>
            <a:endParaRPr lang="en-FI"/>
          </a:p>
        </p:txBody>
      </p:sp>
      <p:sp>
        <p:nvSpPr>
          <p:cNvPr id="15" name="Picture Placeholder 17">
            <a:extLst>
              <a:ext uri="{FF2B5EF4-FFF2-40B4-BE49-F238E27FC236}">
                <a16:creationId xmlns:a16="http://schemas.microsoft.com/office/drawing/2014/main" id="{1A09AD02-9AF6-6A90-0186-D0710538E46D}"/>
              </a:ext>
            </a:extLst>
          </p:cNvPr>
          <p:cNvSpPr>
            <a:spLocks noGrp="1"/>
          </p:cNvSpPr>
          <p:nvPr>
            <p:ph type="pic" sz="quarter" idx="12" hasCustomPrompt="1"/>
          </p:nvPr>
        </p:nvSpPr>
        <p:spPr>
          <a:xfrm>
            <a:off x="852488" y="1438275"/>
            <a:ext cx="9859962" cy="4718050"/>
          </a:xfrm>
        </p:spPr>
        <p:txBody>
          <a:bodyPr/>
          <a:lstStyle/>
          <a:p>
            <a:r>
              <a:rPr lang="en-FI" dirty="0"/>
              <a:t>Lisää kuvamuotoinen tilastokuvio tähän</a:t>
            </a:r>
          </a:p>
        </p:txBody>
      </p:sp>
    </p:spTree>
    <p:extLst>
      <p:ext uri="{BB962C8B-B14F-4D97-AF65-F5344CB8AC3E}">
        <p14:creationId xmlns:p14="http://schemas.microsoft.com/office/powerpoint/2010/main" val="2618993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yhjä siv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614DC4-811D-E732-E1A9-766492F0742F}"/>
              </a:ext>
            </a:extLst>
          </p:cNvPr>
          <p:cNvSpPr>
            <a:spLocks noGrp="1"/>
          </p:cNvSpPr>
          <p:nvPr>
            <p:ph type="title" hasCustomPrompt="1"/>
          </p:nvPr>
        </p:nvSpPr>
        <p:spPr>
          <a:xfrm>
            <a:off x="376517" y="-428169"/>
            <a:ext cx="11447929" cy="301754"/>
          </a:xfrm>
        </p:spPr>
        <p:txBody>
          <a:bodyPr anchor="b" anchorCtr="0"/>
          <a:lstStyle>
            <a:lvl1pPr>
              <a:defRPr sz="1400" spc="-50" baseline="0"/>
            </a:lvl1pPr>
          </a:lstStyle>
          <a:p>
            <a:r>
              <a:rPr lang="fi-FI" noProof="0" dirty="0"/>
              <a:t>Otsikko lukulaitteita varten</a:t>
            </a:r>
          </a:p>
        </p:txBody>
      </p:sp>
    </p:spTree>
    <p:extLst>
      <p:ext uri="{BB962C8B-B14F-4D97-AF65-F5344CB8AC3E}">
        <p14:creationId xmlns:p14="http://schemas.microsoft.com/office/powerpoint/2010/main" val="1595175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ai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614DC4-811D-E732-E1A9-766492F0742F}"/>
              </a:ext>
            </a:extLst>
          </p:cNvPr>
          <p:cNvSpPr>
            <a:spLocks noGrp="1"/>
          </p:cNvSpPr>
          <p:nvPr>
            <p:ph type="title" hasCustomPrompt="1"/>
          </p:nvPr>
        </p:nvSpPr>
        <p:spPr>
          <a:xfrm>
            <a:off x="376517" y="-428169"/>
            <a:ext cx="11447929" cy="301754"/>
          </a:xfrm>
        </p:spPr>
        <p:txBody>
          <a:bodyPr anchor="b" anchorCtr="0"/>
          <a:lstStyle>
            <a:lvl1pPr>
              <a:defRPr sz="1400" spc="-50" baseline="0"/>
            </a:lvl1pPr>
          </a:lstStyle>
          <a:p>
            <a:r>
              <a:rPr lang="fi-FI" noProof="0" dirty="0"/>
              <a:t>Otsikko lukulaitteita varten</a:t>
            </a:r>
          </a:p>
        </p:txBody>
      </p:sp>
      <p:sp>
        <p:nvSpPr>
          <p:cNvPr id="4" name="Picture Placeholder 3">
            <a:extLst>
              <a:ext uri="{FF2B5EF4-FFF2-40B4-BE49-F238E27FC236}">
                <a16:creationId xmlns:a16="http://schemas.microsoft.com/office/drawing/2014/main" id="{B518D071-2B59-C96E-6104-2A3A83A23A88}"/>
              </a:ext>
            </a:extLst>
          </p:cNvPr>
          <p:cNvSpPr>
            <a:spLocks noGrp="1"/>
          </p:cNvSpPr>
          <p:nvPr>
            <p:ph type="pic" sz="quarter" idx="10"/>
          </p:nvPr>
        </p:nvSpPr>
        <p:spPr>
          <a:xfrm>
            <a:off x="0" y="0"/>
            <a:ext cx="12192000" cy="6858000"/>
          </a:xfrm>
          <a:solidFill>
            <a:schemeClr val="bg1">
              <a:lumMod val="95000"/>
            </a:schemeClr>
          </a:solidFill>
        </p:spPr>
        <p:txBody>
          <a:bodyPr anchor="ctr"/>
          <a:lstStyle>
            <a:lvl1pPr marL="0" indent="0" algn="ctr">
              <a:buNone/>
              <a:defRPr/>
            </a:lvl1pPr>
          </a:lstStyle>
          <a:p>
            <a:r>
              <a:rPr lang="fi-FI" noProof="0"/>
              <a:t>Lisää kuva napsauttamalla kuvaketta</a:t>
            </a:r>
            <a:endParaRPr lang="fi-FI" noProof="0" dirty="0"/>
          </a:p>
        </p:txBody>
      </p:sp>
    </p:spTree>
    <p:extLst>
      <p:ext uri="{BB962C8B-B14F-4D97-AF65-F5344CB8AC3E}">
        <p14:creationId xmlns:p14="http://schemas.microsoft.com/office/powerpoint/2010/main" val="383972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olen sivun kuva">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AB8E4D65-CABD-C79C-680A-7F71422D487F}"/>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Date Placeholder 2">
            <a:extLst>
              <a:ext uri="{FF2B5EF4-FFF2-40B4-BE49-F238E27FC236}">
                <a16:creationId xmlns:a16="http://schemas.microsoft.com/office/drawing/2014/main" id="{CC8E29D9-0822-D49C-1B29-63768B851AF1}"/>
              </a:ext>
            </a:extLst>
          </p:cNvPr>
          <p:cNvSpPr>
            <a:spLocks noGrp="1"/>
          </p:cNvSpPr>
          <p:nvPr>
            <p:ph type="dt" sz="half" idx="15"/>
          </p:nvPr>
        </p:nvSpPr>
        <p:spPr/>
        <p:txBody>
          <a:bodyPr/>
          <a:lstStyle/>
          <a:p>
            <a:r>
              <a:rPr lang="fi-FI" noProof="0"/>
              <a:t>8.5.2026</a:t>
            </a:r>
            <a:endParaRPr lang="fi-FI" noProof="0" dirty="0"/>
          </a:p>
        </p:txBody>
      </p:sp>
      <p:sp>
        <p:nvSpPr>
          <p:cNvPr id="6" name="Slide Number Placeholder 5">
            <a:extLst>
              <a:ext uri="{FF2B5EF4-FFF2-40B4-BE49-F238E27FC236}">
                <a16:creationId xmlns:a16="http://schemas.microsoft.com/office/drawing/2014/main" id="{8AD40D5E-85B1-0C56-D007-56A27740976A}"/>
              </a:ext>
            </a:extLst>
          </p:cNvPr>
          <p:cNvSpPr>
            <a:spLocks noGrp="1"/>
          </p:cNvSpPr>
          <p:nvPr>
            <p:ph type="sldNum" sz="quarter" idx="17"/>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184010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olen sivun kuva violetti nos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Picture Placeholder 7">
            <a:extLst>
              <a:ext uri="{FF2B5EF4-FFF2-40B4-BE49-F238E27FC236}">
                <a16:creationId xmlns:a16="http://schemas.microsoft.com/office/drawing/2014/main" id="{58B4C86C-6C41-0B0F-179D-39748A67D4A9}"/>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096000" y="3812208"/>
            <a:ext cx="3043583" cy="3045791"/>
          </a:xfrm>
          <a:solidFill>
            <a:srgbClr val="FFE1FF"/>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4248219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olen sivun kuva vihreä nos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6B46CC0-9B08-F6BD-6B08-FF8F34EFE786}"/>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lvl1pPr>
              <a:defRPr baseline="0"/>
            </a:lvl1pPr>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3" name="Tekstin paikkamerkki 11">
            <a:extLst>
              <a:ext uri="{FF2B5EF4-FFF2-40B4-BE49-F238E27FC236}">
                <a16:creationId xmlns:a16="http://schemas.microsoft.com/office/drawing/2014/main" id="{128E762A-4CE0-A725-4E9E-4E9AC3EA2538}"/>
              </a:ext>
            </a:extLst>
          </p:cNvPr>
          <p:cNvSpPr>
            <a:spLocks noGrp="1"/>
          </p:cNvSpPr>
          <p:nvPr>
            <p:ph type="body" sz="quarter" idx="16" hasCustomPrompt="1"/>
          </p:nvPr>
        </p:nvSpPr>
        <p:spPr>
          <a:xfrm>
            <a:off x="9144000" y="3812208"/>
            <a:ext cx="3043583" cy="3045791"/>
          </a:xfrm>
          <a:solidFill>
            <a:srgbClr val="B4FFAA"/>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755852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olen sivun kuva sininen nos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32F809D4-1743-A3E9-3A4F-FD688BED92CA}"/>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3" name="Tekstin paikkamerkki 11">
            <a:extLst>
              <a:ext uri="{FF2B5EF4-FFF2-40B4-BE49-F238E27FC236}">
                <a16:creationId xmlns:a16="http://schemas.microsoft.com/office/drawing/2014/main" id="{128E762A-4CE0-A725-4E9E-4E9AC3EA2538}"/>
              </a:ext>
            </a:extLst>
          </p:cNvPr>
          <p:cNvSpPr>
            <a:spLocks noGrp="1"/>
          </p:cNvSpPr>
          <p:nvPr>
            <p:ph type="body" sz="quarter" idx="16" hasCustomPrompt="1"/>
          </p:nvPr>
        </p:nvSpPr>
        <p:spPr>
          <a:xfrm>
            <a:off x="6095382" y="0"/>
            <a:ext cx="3021723" cy="3045791"/>
          </a:xfrm>
          <a:solidFill>
            <a:srgbClr val="DCEFFE"/>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4086656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olen sivun kuva punainen nos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461A3ACA-035B-13A6-1289-B9430BC286B8}"/>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096000" y="3812209"/>
            <a:ext cx="3043583" cy="3045791"/>
          </a:xfrm>
          <a:solidFill>
            <a:srgbClr val="FFE6E6"/>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566122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olen sivun kuva keltainen nos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6B46CC0-9B08-F6BD-6B08-FF8F34EFE786}"/>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lvl1pPr>
              <a:defRPr baseline="0"/>
            </a:lvl1pPr>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3" name="Tekstin paikkamerkki 11">
            <a:extLst>
              <a:ext uri="{FF2B5EF4-FFF2-40B4-BE49-F238E27FC236}">
                <a16:creationId xmlns:a16="http://schemas.microsoft.com/office/drawing/2014/main" id="{128E762A-4CE0-A725-4E9E-4E9AC3EA2538}"/>
              </a:ext>
            </a:extLst>
          </p:cNvPr>
          <p:cNvSpPr>
            <a:spLocks noGrp="1"/>
          </p:cNvSpPr>
          <p:nvPr>
            <p:ph type="body" sz="quarter" idx="16" hasCustomPrompt="1"/>
          </p:nvPr>
        </p:nvSpPr>
        <p:spPr>
          <a:xfrm>
            <a:off x="9144000" y="0"/>
            <a:ext cx="3043583" cy="3045791"/>
          </a:xfrm>
          <a:solidFill>
            <a:srgbClr val="FFFAC3"/>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66617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sto ilman kuvaa violetti">
    <p:bg>
      <p:bgPr>
        <a:solidFill>
          <a:srgbClr val="FFE1FF"/>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88964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nsi kuvalla avanto">
    <p:bg>
      <p:bgPr>
        <a:solidFill>
          <a:srgbClr val="DCEFFE"/>
        </a:solidFill>
        <a:effectLst/>
      </p:bgPr>
    </p:bg>
    <p:spTree>
      <p:nvGrpSpPr>
        <p:cNvPr id="1" name=""/>
        <p:cNvGrpSpPr/>
        <p:nvPr/>
      </p:nvGrpSpPr>
      <p:grpSpPr>
        <a:xfrm>
          <a:off x="0" y="0"/>
          <a:ext cx="0" cy="0"/>
          <a:chOff x="0" y="0"/>
          <a:chExt cx="0" cy="0"/>
        </a:xfrm>
      </p:grpSpPr>
      <p:pic>
        <p:nvPicPr>
          <p:cNvPr id="24" name="Kuvan paikkamerkki 7">
            <a:extLst>
              <a:ext uri="{FF2B5EF4-FFF2-40B4-BE49-F238E27FC236}">
                <a16:creationId xmlns:a16="http://schemas.microsoft.com/office/drawing/2014/main" id="{6251BA80-83BB-CE85-E7FC-BE02853F7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33572" y="0"/>
            <a:ext cx="8758428" cy="6858000"/>
          </a:xfrm>
          <a:prstGeom prst="rect">
            <a:avLst/>
          </a:prstGeom>
        </p:spPr>
      </p:pic>
      <p:sp>
        <p:nvSpPr>
          <p:cNvPr id="3" name="Suorakulmio 21">
            <a:extLst>
              <a:ext uri="{FF2B5EF4-FFF2-40B4-BE49-F238E27FC236}">
                <a16:creationId xmlns:a16="http://schemas.microsoft.com/office/drawing/2014/main" id="{08CD8FCD-475F-BA79-3521-10CE36F63BD9}"/>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DC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0937D4D6-1194-C3B0-5D17-C1DA48C12C3A}"/>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E261E14C-AD68-080D-C81D-A51E8AF17C26}"/>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17CD63AC-2C7E-7B24-69A8-0BE3D405D685}"/>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53FE2FC8-3CB7-BD74-6299-38CB1EBD3AEB}"/>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725081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sto ilman kuvaa vihreä">
    <p:bg>
      <p:bgPr>
        <a:solidFill>
          <a:srgbClr val="B4FFAA"/>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4041825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sto ilman kuvaa sininen">
    <p:bg>
      <p:bgPr>
        <a:solidFill>
          <a:srgbClr val="B8E1FF"/>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384793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sto ilman kuvaa punainen">
    <p:bg>
      <p:bgPr>
        <a:solidFill>
          <a:srgbClr val="FFE6E6"/>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96766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sto ilman kuvaa keltainen">
    <p:bg>
      <p:bgPr>
        <a:solidFill>
          <a:srgbClr val="FFFAC3"/>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407678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lehti nro ja kuva THL vihreä">
    <p:bg>
      <p:bgPr>
        <a:solidFill>
          <a:srgbClr val="005A1E"/>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rgbClr val="FFF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rgbClr val="FFF7F0"/>
                </a:solidFill>
                <a:latin typeface="+mn-lt"/>
              </a:defRPr>
            </a:lvl1pPr>
            <a:lvl2pPr marL="457200" indent="0">
              <a:buNone/>
              <a:defRPr/>
            </a:lvl2pPr>
          </a:lstStyle>
          <a:p>
            <a:pPr lvl="0"/>
            <a:r>
              <a:rPr lang="fi-FI" noProof="0" dirty="0"/>
              <a:t>XX</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grpSp>
        <p:nvGrpSpPr>
          <p:cNvPr id="17" name="Ryhmä 9">
            <a:extLst>
              <a:ext uri="{FF2B5EF4-FFF2-40B4-BE49-F238E27FC236}">
                <a16:creationId xmlns:a16="http://schemas.microsoft.com/office/drawing/2014/main" id="{125BA786-1D5A-D020-1BF7-057635A79877}"/>
              </a:ext>
              <a:ext uri="{C183D7F6-B498-43B3-948B-1728B52AA6E4}">
                <adec:decorative xmlns:adec="http://schemas.microsoft.com/office/drawing/2017/decorative" val="1"/>
              </a:ext>
            </a:extLst>
          </p:cNvPr>
          <p:cNvGrpSpPr/>
          <p:nvPr userDrawn="1"/>
        </p:nvGrpSpPr>
        <p:grpSpPr>
          <a:xfrm>
            <a:off x="200537" y="194489"/>
            <a:ext cx="1127964" cy="1072654"/>
            <a:chOff x="203203" y="203198"/>
            <a:chExt cx="1117587" cy="1062785"/>
          </a:xfrm>
          <a:solidFill>
            <a:srgbClr val="FFF7F0"/>
          </a:solidFill>
        </p:grpSpPr>
        <p:sp>
          <p:nvSpPr>
            <p:cNvPr id="18" name="Vapaamuotoinen: Muoto 10">
              <a:extLst>
                <a:ext uri="{FF2B5EF4-FFF2-40B4-BE49-F238E27FC236}">
                  <a16:creationId xmlns:a16="http://schemas.microsoft.com/office/drawing/2014/main" id="{72582A53-2A94-6B32-FD4B-BED572E5DA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grpFill/>
            <a:ln w="360" cap="flat">
              <a:noFill/>
              <a:prstDash val="solid"/>
              <a:miter/>
            </a:ln>
          </p:spPr>
          <p:txBody>
            <a:bodyPr rtlCol="0" anchor="ctr"/>
            <a:lstStyle/>
            <a:p>
              <a:endParaRPr lang="fi-FI" noProof="0" dirty="0"/>
            </a:p>
          </p:txBody>
        </p:sp>
        <p:sp>
          <p:nvSpPr>
            <p:cNvPr id="21" name="Vapaamuotoinen: Muoto 11">
              <a:extLst>
                <a:ext uri="{FF2B5EF4-FFF2-40B4-BE49-F238E27FC236}">
                  <a16:creationId xmlns:a16="http://schemas.microsoft.com/office/drawing/2014/main" id="{F79D1FC7-4294-2901-45D2-BC8556938393}"/>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grpFill/>
            <a:ln w="360" cap="flat">
              <a:noFill/>
              <a:prstDash val="solid"/>
              <a:miter/>
            </a:ln>
          </p:spPr>
          <p:txBody>
            <a:bodyPr rtlCol="0" anchor="ctr"/>
            <a:lstStyle/>
            <a:p>
              <a:endParaRPr lang="fi-FI" noProof="0" dirty="0"/>
            </a:p>
          </p:txBody>
        </p:sp>
        <p:sp>
          <p:nvSpPr>
            <p:cNvPr id="28" name="Vapaamuotoinen: Muoto 12">
              <a:extLst>
                <a:ext uri="{FF2B5EF4-FFF2-40B4-BE49-F238E27FC236}">
                  <a16:creationId xmlns:a16="http://schemas.microsoft.com/office/drawing/2014/main" id="{309BD337-EC79-6EE2-44CA-E1503518240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grpFill/>
            <a:ln w="360" cap="flat">
              <a:noFill/>
              <a:prstDash val="solid"/>
              <a:miter/>
            </a:ln>
          </p:spPr>
          <p:txBody>
            <a:bodyPr rtlCol="0" anchor="ctr"/>
            <a:lstStyle/>
            <a:p>
              <a:endParaRPr lang="fi-FI" noProof="0" dirty="0"/>
            </a:p>
          </p:txBody>
        </p:sp>
        <p:sp>
          <p:nvSpPr>
            <p:cNvPr id="29" name="Vapaamuotoinen: Muoto 13">
              <a:extLst>
                <a:ext uri="{FF2B5EF4-FFF2-40B4-BE49-F238E27FC236}">
                  <a16:creationId xmlns:a16="http://schemas.microsoft.com/office/drawing/2014/main" id="{E19497C6-4B0A-211A-C080-F84402995FCA}"/>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grpFill/>
            <a:ln w="360" cap="flat">
              <a:noFill/>
              <a:prstDash val="solid"/>
              <a:miter/>
            </a:ln>
          </p:spPr>
          <p:txBody>
            <a:bodyPr rtlCol="0" anchor="ctr"/>
            <a:lstStyle/>
            <a:p>
              <a:endParaRPr lang="fi-FI" noProof="0" dirty="0"/>
            </a:p>
          </p:txBody>
        </p:sp>
        <p:sp>
          <p:nvSpPr>
            <p:cNvPr id="30" name="Vapaamuotoinen: Muoto 14">
              <a:extLst>
                <a:ext uri="{FF2B5EF4-FFF2-40B4-BE49-F238E27FC236}">
                  <a16:creationId xmlns:a16="http://schemas.microsoft.com/office/drawing/2014/main" id="{B8BA6CE9-B27B-7591-952D-A8981F499E95}"/>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grpFill/>
            <a:ln w="360" cap="flat">
              <a:noFill/>
              <a:prstDash val="solid"/>
              <a:miter/>
            </a:ln>
          </p:spPr>
          <p:txBody>
            <a:bodyPr rtlCol="0" anchor="ctr"/>
            <a:lstStyle/>
            <a:p>
              <a:endParaRPr lang="fi-FI" noProof="0" dirty="0"/>
            </a:p>
          </p:txBody>
        </p:sp>
        <p:sp>
          <p:nvSpPr>
            <p:cNvPr id="31" name="Vapaamuotoinen: Muoto 15">
              <a:extLst>
                <a:ext uri="{FF2B5EF4-FFF2-40B4-BE49-F238E27FC236}">
                  <a16:creationId xmlns:a16="http://schemas.microsoft.com/office/drawing/2014/main" id="{200A106B-2FC8-A370-1EE8-00CA7FCCD0CB}"/>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grpFill/>
            <a:ln w="360" cap="flat">
              <a:noFill/>
              <a:prstDash val="solid"/>
              <a:miter/>
            </a:ln>
          </p:spPr>
          <p:txBody>
            <a:bodyPr rtlCol="0" anchor="ctr"/>
            <a:lstStyle/>
            <a:p>
              <a:endParaRPr lang="fi-FI" noProof="0" dirty="0"/>
            </a:p>
          </p:txBody>
        </p:sp>
        <p:sp>
          <p:nvSpPr>
            <p:cNvPr id="32" name="Vapaamuotoinen: Muoto 16">
              <a:extLst>
                <a:ext uri="{FF2B5EF4-FFF2-40B4-BE49-F238E27FC236}">
                  <a16:creationId xmlns:a16="http://schemas.microsoft.com/office/drawing/2014/main" id="{5529E684-E53D-8418-79A9-2238B8771BD7}"/>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grpFill/>
            <a:ln w="360" cap="flat">
              <a:noFill/>
              <a:prstDash val="solid"/>
              <a:miter/>
            </a:ln>
          </p:spPr>
          <p:txBody>
            <a:bodyPr rtlCol="0" anchor="ctr"/>
            <a:lstStyle/>
            <a:p>
              <a:endParaRPr lang="fi-FI" noProof="0" dirty="0"/>
            </a:p>
          </p:txBody>
        </p:sp>
        <p:sp>
          <p:nvSpPr>
            <p:cNvPr id="33" name="Vapaamuotoinen: Muoto 17">
              <a:extLst>
                <a:ext uri="{FF2B5EF4-FFF2-40B4-BE49-F238E27FC236}">
                  <a16:creationId xmlns:a16="http://schemas.microsoft.com/office/drawing/2014/main" id="{AC294AC1-11E3-E20E-9906-D3115CE9B300}"/>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grpFill/>
            <a:ln w="360" cap="flat">
              <a:noFill/>
              <a:prstDash val="solid"/>
              <a:miter/>
            </a:ln>
          </p:spPr>
          <p:txBody>
            <a:bodyPr rtlCol="0" anchor="ctr"/>
            <a:lstStyle/>
            <a:p>
              <a:endParaRPr lang="fi-FI" noProof="0" dirty="0"/>
            </a:p>
          </p:txBody>
        </p:sp>
      </p:grpSp>
    </p:spTree>
    <p:extLst>
      <p:ext uri="{BB962C8B-B14F-4D97-AF65-F5344CB8AC3E}">
        <p14:creationId xmlns:p14="http://schemas.microsoft.com/office/powerpoint/2010/main" val="2641807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lehti nro ja kuva violetti">
    <p:bg>
      <p:bgPr>
        <a:solidFill>
          <a:srgbClr val="FFE1FF"/>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76201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lehti nro ja kuva vihreä">
    <p:bg>
      <p:bgPr>
        <a:solidFill>
          <a:srgbClr val="B4FFAA"/>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910008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lehti nro ja kuva sininen">
    <p:bg>
      <p:bgPr>
        <a:solidFill>
          <a:srgbClr val="DCEFFE"/>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428059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lehti nro ja kuva punainen">
    <p:bg>
      <p:bgPr>
        <a:solidFill>
          <a:srgbClr val="FEE6E6"/>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19001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lehti nro ja kuva keltainen">
    <p:bg>
      <p:bgPr>
        <a:solidFill>
          <a:srgbClr val="FFFAC3"/>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81647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nsi kuvalla valo">
    <p:bg>
      <p:bgPr>
        <a:solidFill>
          <a:srgbClr val="FEE6E6"/>
        </a:solidFill>
        <a:effectLst/>
      </p:bgPr>
    </p:bg>
    <p:spTree>
      <p:nvGrpSpPr>
        <p:cNvPr id="1" name=""/>
        <p:cNvGrpSpPr/>
        <p:nvPr/>
      </p:nvGrpSpPr>
      <p:grpSpPr>
        <a:xfrm>
          <a:off x="0" y="0"/>
          <a:ext cx="0" cy="0"/>
          <a:chOff x="0" y="0"/>
          <a:chExt cx="0" cy="0"/>
        </a:xfrm>
      </p:grpSpPr>
      <p:pic>
        <p:nvPicPr>
          <p:cNvPr id="6" name="Kuvan paikkamerkki 7">
            <a:extLst>
              <a:ext uri="{FF2B5EF4-FFF2-40B4-BE49-F238E27FC236}">
                <a16:creationId xmlns:a16="http://schemas.microsoft.com/office/drawing/2014/main" id="{A650E2AC-0029-9DD5-5B33-21A35810ADDD}"/>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433569" y="0"/>
            <a:ext cx="8758429" cy="6858000"/>
          </a:xfrm>
          <a:prstGeom prst="rect">
            <a:avLst/>
          </a:prstGeom>
        </p:spPr>
      </p:pic>
      <p:sp>
        <p:nvSpPr>
          <p:cNvPr id="5" name="Suorakulmio 21">
            <a:extLst>
              <a:ext uri="{FF2B5EF4-FFF2-40B4-BE49-F238E27FC236}">
                <a16:creationId xmlns:a16="http://schemas.microsoft.com/office/drawing/2014/main" id="{3510C498-F38C-7B9D-F21B-6BFA425A44B9}"/>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FF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8" name="Tekstin paikkamerkki 22">
            <a:extLst>
              <a:ext uri="{FF2B5EF4-FFF2-40B4-BE49-F238E27FC236}">
                <a16:creationId xmlns:a16="http://schemas.microsoft.com/office/drawing/2014/main" id="{9841F321-700A-DC0D-37B6-F47266751710}"/>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19" name="Tekstiruutu 18">
            <a:extLst>
              <a:ext uri="{FF2B5EF4-FFF2-40B4-BE49-F238E27FC236}">
                <a16:creationId xmlns:a16="http://schemas.microsoft.com/office/drawing/2014/main" id="{C1BEDD40-AE69-848D-2013-5C2CA932513A}"/>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4" name="Date Placeholder 6">
            <a:extLst>
              <a:ext uri="{FF2B5EF4-FFF2-40B4-BE49-F238E27FC236}">
                <a16:creationId xmlns:a16="http://schemas.microsoft.com/office/drawing/2014/main" id="{E1B1335E-3BFF-D71E-95F5-1D1ED69D57B9}"/>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866437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lehti THL vihreä">
    <p:bg>
      <p:bgPr>
        <a:solidFill>
          <a:schemeClr val="tx2"/>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151118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lehti violetti">
    <p:bg>
      <p:bgPr>
        <a:solidFill>
          <a:srgbClr val="FFE1FF"/>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ian numeron paikkamerkki 6">
            <a:extLst>
              <a:ext uri="{FF2B5EF4-FFF2-40B4-BE49-F238E27FC236}">
                <a16:creationId xmlns:a16="http://schemas.microsoft.com/office/drawing/2014/main" id="{67A09F6E-5547-1BAE-EC42-9BCE56A70D67}"/>
              </a:ext>
            </a:extLst>
          </p:cNvPr>
          <p:cNvSpPr>
            <a:spLocks noGrp="1"/>
          </p:cNvSpPr>
          <p:nvPr>
            <p:ph type="sldNum" sz="quarter" idx="16"/>
          </p:nvPr>
        </p:nvSpPr>
        <p:spPr/>
        <p:txBody>
          <a:body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874554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lehti vihreä">
    <p:bg>
      <p:bgPr>
        <a:solidFill>
          <a:srgbClr val="B4FFAA"/>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352743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lehti keltainen">
    <p:bg>
      <p:bgPr>
        <a:solidFill>
          <a:srgbClr val="FFFAC3"/>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107609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lehti sininen">
    <p:bg>
      <p:bgPr>
        <a:solidFill>
          <a:srgbClr val="DCEFFE"/>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786872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lehti punainen">
    <p:bg>
      <p:bgPr>
        <a:solidFill>
          <a:srgbClr val="FEE6E6"/>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ian numeron paikkamerkki 6">
            <a:extLst>
              <a:ext uri="{FF2B5EF4-FFF2-40B4-BE49-F238E27FC236}">
                <a16:creationId xmlns:a16="http://schemas.microsoft.com/office/drawing/2014/main" id="{67A09F6E-5547-1BAE-EC42-9BCE56A70D67}"/>
              </a:ext>
            </a:extLst>
          </p:cNvPr>
          <p:cNvSpPr>
            <a:spLocks noGrp="1"/>
          </p:cNvSpPr>
          <p:nvPr>
            <p:ph type="sldNum" sz="quarter" idx="16"/>
          </p:nvPr>
        </p:nvSpPr>
        <p:spPr/>
        <p:txBody>
          <a:body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806058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äätössivu">
    <p:bg>
      <p:bgPr>
        <a:solidFill>
          <a:srgbClr val="005A1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951001"/>
            <a:ext cx="10477035" cy="2082841"/>
          </a:xfrm>
        </p:spPr>
        <p:txBody>
          <a:bodyPr anchor="b">
            <a:noAutofit/>
          </a:bodyPr>
          <a:lstStyle>
            <a:lvl1pPr algn="ctr">
              <a:defRPr sz="13800" spc="-300" baseline="0">
                <a:solidFill>
                  <a:srgbClr val="FFF7F1"/>
                </a:solidFill>
                <a:latin typeface="Work Sans Light" pitchFamily="2" charset="0"/>
              </a:defRPr>
            </a:lvl1pPr>
          </a:lstStyle>
          <a:p>
            <a:r>
              <a:rPr lang="fi-FI" noProof="0" dirty="0"/>
              <a:t>Päätössivu</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4664704"/>
            <a:ext cx="10477035" cy="440072"/>
          </a:xfrm>
        </p:spPr>
        <p:txBody>
          <a:bodyPr anchor="b" anchorCtr="0"/>
          <a:lstStyle>
            <a:lvl1pPr marL="0" indent="0" algn="ctr">
              <a:buNone/>
              <a:defRPr>
                <a:solidFill>
                  <a:srgbClr val="FFF7F1"/>
                </a:solidFill>
                <a:latin typeface="+mj-lt"/>
              </a:defRPr>
            </a:lvl1pPr>
            <a:lvl2pPr marL="457200" indent="0">
              <a:buNone/>
              <a:defRPr/>
            </a:lvl2pPr>
          </a:lstStyle>
          <a:p>
            <a:pPr lvl="0"/>
            <a:r>
              <a:rPr lang="fi-FI" noProof="0" dirty="0"/>
              <a:t>Lisää tekstiä tähän</a:t>
            </a:r>
          </a:p>
        </p:txBody>
      </p:sp>
      <p:sp>
        <p:nvSpPr>
          <p:cNvPr id="10" name="Tekstin paikkamerkki 9">
            <a:extLst>
              <a:ext uri="{FF2B5EF4-FFF2-40B4-BE49-F238E27FC236}">
                <a16:creationId xmlns:a16="http://schemas.microsoft.com/office/drawing/2014/main" id="{BA0D528A-E45F-D426-FD02-B0B54E827D8C}"/>
              </a:ext>
            </a:extLst>
          </p:cNvPr>
          <p:cNvSpPr>
            <a:spLocks noGrp="1"/>
          </p:cNvSpPr>
          <p:nvPr>
            <p:ph type="body" sz="quarter" idx="14" hasCustomPrompt="1"/>
          </p:nvPr>
        </p:nvSpPr>
        <p:spPr>
          <a:xfrm>
            <a:off x="857250" y="5401791"/>
            <a:ext cx="10477500" cy="336484"/>
          </a:xfrm>
        </p:spPr>
        <p:txBody>
          <a:bodyPr/>
          <a:lstStyle>
            <a:lvl1pPr marL="0" indent="0" algn="ctr">
              <a:buNone/>
              <a:defRPr sz="1800">
                <a:solidFill>
                  <a:srgbClr val="FFF7F1"/>
                </a:solidFill>
              </a:defRPr>
            </a:lvl1pPr>
          </a:lstStyle>
          <a:p>
            <a:pPr lvl="0"/>
            <a:r>
              <a:rPr lang="fi-FI" noProof="0" dirty="0"/>
              <a:t>Lisää tekstiä tähän</a:t>
            </a:r>
          </a:p>
        </p:txBody>
      </p:sp>
      <p:grpSp>
        <p:nvGrpSpPr>
          <p:cNvPr id="42" name="Ryhmä 9">
            <a:extLst>
              <a:ext uri="{FF2B5EF4-FFF2-40B4-BE49-F238E27FC236}">
                <a16:creationId xmlns:a16="http://schemas.microsoft.com/office/drawing/2014/main" id="{61A8B933-523D-18D5-1617-3C73FE86A300}"/>
              </a:ext>
              <a:ext uri="{C183D7F6-B498-43B3-948B-1728B52AA6E4}">
                <adec:decorative xmlns:adec="http://schemas.microsoft.com/office/drawing/2017/decorative" val="1"/>
              </a:ext>
            </a:extLst>
          </p:cNvPr>
          <p:cNvGrpSpPr/>
          <p:nvPr userDrawn="1"/>
        </p:nvGrpSpPr>
        <p:grpSpPr>
          <a:xfrm>
            <a:off x="197447" y="200023"/>
            <a:ext cx="1126884" cy="1071627"/>
            <a:chOff x="203203" y="203198"/>
            <a:chExt cx="1117587" cy="1062785"/>
          </a:xfrm>
          <a:solidFill>
            <a:srgbClr val="FFF7F0"/>
          </a:solidFill>
        </p:grpSpPr>
        <p:sp>
          <p:nvSpPr>
            <p:cNvPr id="43" name="Vapaamuotoinen: Muoto 10">
              <a:extLst>
                <a:ext uri="{FF2B5EF4-FFF2-40B4-BE49-F238E27FC236}">
                  <a16:creationId xmlns:a16="http://schemas.microsoft.com/office/drawing/2014/main" id="{95EF54DF-E6CC-4973-DE1C-28BF4B8CABF5}"/>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grpFill/>
            <a:ln w="360" cap="flat">
              <a:noFill/>
              <a:prstDash val="solid"/>
              <a:miter/>
            </a:ln>
          </p:spPr>
          <p:txBody>
            <a:bodyPr rtlCol="0" anchor="ctr"/>
            <a:lstStyle/>
            <a:p>
              <a:endParaRPr lang="fi-FI" noProof="0" dirty="0"/>
            </a:p>
          </p:txBody>
        </p:sp>
        <p:sp>
          <p:nvSpPr>
            <p:cNvPr id="44" name="Vapaamuotoinen: Muoto 11">
              <a:extLst>
                <a:ext uri="{FF2B5EF4-FFF2-40B4-BE49-F238E27FC236}">
                  <a16:creationId xmlns:a16="http://schemas.microsoft.com/office/drawing/2014/main" id="{3A717948-9DC4-C7C2-DF0B-0A741D4C9697}"/>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grpFill/>
            <a:ln w="360" cap="flat">
              <a:noFill/>
              <a:prstDash val="solid"/>
              <a:miter/>
            </a:ln>
          </p:spPr>
          <p:txBody>
            <a:bodyPr rtlCol="0" anchor="ctr"/>
            <a:lstStyle/>
            <a:p>
              <a:endParaRPr lang="fi-FI" noProof="0" dirty="0"/>
            </a:p>
          </p:txBody>
        </p:sp>
        <p:sp>
          <p:nvSpPr>
            <p:cNvPr id="45" name="Vapaamuotoinen: Muoto 12">
              <a:extLst>
                <a:ext uri="{FF2B5EF4-FFF2-40B4-BE49-F238E27FC236}">
                  <a16:creationId xmlns:a16="http://schemas.microsoft.com/office/drawing/2014/main" id="{510CCB9C-85C9-6BC1-80CF-DCB7525EAC50}"/>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grpFill/>
            <a:ln w="360" cap="flat">
              <a:noFill/>
              <a:prstDash val="solid"/>
              <a:miter/>
            </a:ln>
          </p:spPr>
          <p:txBody>
            <a:bodyPr rtlCol="0" anchor="ctr"/>
            <a:lstStyle/>
            <a:p>
              <a:endParaRPr lang="fi-FI" noProof="0" dirty="0"/>
            </a:p>
          </p:txBody>
        </p:sp>
        <p:sp>
          <p:nvSpPr>
            <p:cNvPr id="46" name="Vapaamuotoinen: Muoto 13">
              <a:extLst>
                <a:ext uri="{FF2B5EF4-FFF2-40B4-BE49-F238E27FC236}">
                  <a16:creationId xmlns:a16="http://schemas.microsoft.com/office/drawing/2014/main" id="{94EC2F65-E9E5-D1B0-514B-1CAB2546F0E9}"/>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grpFill/>
            <a:ln w="360" cap="flat">
              <a:noFill/>
              <a:prstDash val="solid"/>
              <a:miter/>
            </a:ln>
          </p:spPr>
          <p:txBody>
            <a:bodyPr rtlCol="0" anchor="ctr"/>
            <a:lstStyle/>
            <a:p>
              <a:endParaRPr lang="fi-FI" noProof="0" dirty="0"/>
            </a:p>
          </p:txBody>
        </p:sp>
        <p:sp>
          <p:nvSpPr>
            <p:cNvPr id="47" name="Vapaamuotoinen: Muoto 14">
              <a:extLst>
                <a:ext uri="{FF2B5EF4-FFF2-40B4-BE49-F238E27FC236}">
                  <a16:creationId xmlns:a16="http://schemas.microsoft.com/office/drawing/2014/main" id="{8854FBAC-F823-CDF4-0BC8-3C0AB7DFD2A5}"/>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grpFill/>
            <a:ln w="360" cap="flat">
              <a:noFill/>
              <a:prstDash val="solid"/>
              <a:miter/>
            </a:ln>
          </p:spPr>
          <p:txBody>
            <a:bodyPr rtlCol="0" anchor="ctr"/>
            <a:lstStyle/>
            <a:p>
              <a:endParaRPr lang="fi-FI" noProof="0" dirty="0"/>
            </a:p>
          </p:txBody>
        </p:sp>
        <p:sp>
          <p:nvSpPr>
            <p:cNvPr id="48" name="Vapaamuotoinen: Muoto 15">
              <a:extLst>
                <a:ext uri="{FF2B5EF4-FFF2-40B4-BE49-F238E27FC236}">
                  <a16:creationId xmlns:a16="http://schemas.microsoft.com/office/drawing/2014/main" id="{859508E6-E81D-6007-C89C-F3302D643BFE}"/>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grpFill/>
            <a:ln w="360" cap="flat">
              <a:noFill/>
              <a:prstDash val="solid"/>
              <a:miter/>
            </a:ln>
          </p:spPr>
          <p:txBody>
            <a:bodyPr rtlCol="0" anchor="ctr"/>
            <a:lstStyle/>
            <a:p>
              <a:endParaRPr lang="fi-FI" noProof="0" dirty="0"/>
            </a:p>
          </p:txBody>
        </p:sp>
        <p:sp>
          <p:nvSpPr>
            <p:cNvPr id="49" name="Vapaamuotoinen: Muoto 16">
              <a:extLst>
                <a:ext uri="{FF2B5EF4-FFF2-40B4-BE49-F238E27FC236}">
                  <a16:creationId xmlns:a16="http://schemas.microsoft.com/office/drawing/2014/main" id="{91ADE866-BE02-3759-6D97-B4E6CC29CA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grpFill/>
            <a:ln w="360" cap="flat">
              <a:noFill/>
              <a:prstDash val="solid"/>
              <a:miter/>
            </a:ln>
          </p:spPr>
          <p:txBody>
            <a:bodyPr rtlCol="0" anchor="ctr"/>
            <a:lstStyle/>
            <a:p>
              <a:endParaRPr lang="fi-FI" noProof="0" dirty="0"/>
            </a:p>
          </p:txBody>
        </p:sp>
        <p:sp>
          <p:nvSpPr>
            <p:cNvPr id="50" name="Vapaamuotoinen: Muoto 17">
              <a:extLst>
                <a:ext uri="{FF2B5EF4-FFF2-40B4-BE49-F238E27FC236}">
                  <a16:creationId xmlns:a16="http://schemas.microsoft.com/office/drawing/2014/main" id="{48ED4965-5270-89A6-9D6C-CC4669A8B5D7}"/>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grpFill/>
            <a:ln w="360" cap="flat">
              <a:noFill/>
              <a:prstDash val="solid"/>
              <a:miter/>
            </a:ln>
          </p:spPr>
          <p:txBody>
            <a:bodyPr rtlCol="0" anchor="ctr"/>
            <a:lstStyle/>
            <a:p>
              <a:endParaRPr lang="fi-FI" noProof="0" dirty="0"/>
            </a:p>
          </p:txBody>
        </p:sp>
      </p:grpSp>
    </p:spTree>
    <p:extLst>
      <p:ext uri="{BB962C8B-B14F-4D97-AF65-F5344CB8AC3E}">
        <p14:creationId xmlns:p14="http://schemas.microsoft.com/office/powerpoint/2010/main" val="4059102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r>
              <a:rPr lang="fi-FI"/>
              <a:t>8.5.2026</a:t>
            </a:r>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11" name="Title 1">
            <a:extLst>
              <a:ext uri="{FF2B5EF4-FFF2-40B4-BE49-F238E27FC236}">
                <a16:creationId xmlns:a16="http://schemas.microsoft.com/office/drawing/2014/main" id="{FD3A2109-DA11-3742-983D-F38B49A20182}"/>
              </a:ext>
            </a:extLst>
          </p:cNvPr>
          <p:cNvSpPr>
            <a:spLocks noGrp="1"/>
          </p:cNvSpPr>
          <p:nvPr>
            <p:ph type="title"/>
          </p:nvPr>
        </p:nvSpPr>
        <p:spPr>
          <a:xfrm>
            <a:off x="546651" y="365124"/>
            <a:ext cx="9679743" cy="1325563"/>
          </a:xfrm>
        </p:spPr>
        <p:txBody>
          <a:bodyPr/>
          <a:lstStyle>
            <a:lvl1pPr>
              <a:lnSpc>
                <a:spcPct val="100000"/>
              </a:lnSpc>
              <a:defRPr/>
            </a:lvl1pPr>
          </a:lstStyle>
          <a:p>
            <a:r>
              <a:rPr lang="fi-FI"/>
              <a:t>Muokkaa perustyyl. napsautt.</a:t>
            </a:r>
            <a:endParaRPr lang="fi-FI" dirty="0"/>
          </a:p>
        </p:txBody>
      </p:sp>
      <p:sp>
        <p:nvSpPr>
          <p:cNvPr id="9" name="Text Placeholder 2">
            <a:extLst>
              <a:ext uri="{FF2B5EF4-FFF2-40B4-BE49-F238E27FC236}">
                <a16:creationId xmlns:a16="http://schemas.microsoft.com/office/drawing/2014/main" id="{67B765B0-6361-C04D-ADC5-B6CEF6BA18AC}"/>
              </a:ext>
            </a:extLst>
          </p:cNvPr>
          <p:cNvSpPr>
            <a:spLocks noGrp="1"/>
          </p:cNvSpPr>
          <p:nvPr>
            <p:ph idx="1"/>
          </p:nvPr>
        </p:nvSpPr>
        <p:spPr>
          <a:xfrm>
            <a:off x="546652" y="1825625"/>
            <a:ext cx="10807148" cy="4320000"/>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976493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180000"/>
            <a:ext cx="10753200" cy="1188000"/>
          </a:xfrm>
        </p:spPr>
        <p:txBody>
          <a:bodyPr/>
          <a:lstStyle/>
          <a:p>
            <a:r>
              <a:rPr lang="en-GB" dirty="0" err="1"/>
              <a:t>Sivun</a:t>
            </a:r>
            <a:r>
              <a:rPr lang="en-GB" dirty="0"/>
              <a:t> </a:t>
            </a:r>
            <a:r>
              <a:rPr lang="en-GB" dirty="0" err="1"/>
              <a:t>otsikko</a:t>
            </a:r>
            <a:endParaRPr lang="fi-FI" dirty="0"/>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10753200" cy="4680000"/>
          </a:xfrm>
          <a:prstGeom prst="rect">
            <a:avLst/>
          </a:prstGeom>
        </p:spPr>
        <p:txBody>
          <a:bodyPr/>
          <a:lstStyle>
            <a:lvl1pPr>
              <a:defRPr/>
            </a:lvl1pPr>
            <a:lvl2pPr>
              <a:defRPr/>
            </a:lvl2pPr>
            <a:lvl3pPr>
              <a:defRPr/>
            </a:lvl3pPr>
            <a:lvl4pPr>
              <a:defRPr/>
            </a:lvl4pPr>
            <a:lvl5pPr>
              <a:defRPr/>
            </a:lvl5pPr>
          </a:lstStyle>
          <a:p>
            <a:pPr lvl="0"/>
            <a:r>
              <a:rPr lang="en-US" dirty="0" err="1"/>
              <a:t>Tekstitaso</a:t>
            </a:r>
            <a:r>
              <a:rPr lang="en-US" dirty="0"/>
              <a:t> 1</a:t>
            </a:r>
          </a:p>
          <a:p>
            <a:pPr lvl="1"/>
            <a:r>
              <a:rPr lang="en-US" dirty="0" err="1"/>
              <a:t>Testitaso</a:t>
            </a:r>
            <a:r>
              <a:rPr lang="en-US" dirty="0"/>
              <a:t> 2</a:t>
            </a:r>
          </a:p>
          <a:p>
            <a:pPr lvl="2"/>
            <a:r>
              <a:rPr lang="en-US" dirty="0" err="1"/>
              <a:t>Tekstitaso</a:t>
            </a:r>
            <a:r>
              <a:rPr lang="en-US" dirty="0"/>
              <a:t> 3</a:t>
            </a:r>
          </a:p>
          <a:p>
            <a:pPr lvl="3"/>
            <a:r>
              <a:rPr lang="en-US" dirty="0" err="1"/>
              <a:t>Tekstitaso</a:t>
            </a:r>
            <a:r>
              <a:rPr lang="en-US" dirty="0"/>
              <a:t> 4</a:t>
            </a:r>
          </a:p>
          <a:p>
            <a:pPr lvl="4"/>
            <a:r>
              <a:rPr lang="en-US" dirty="0" err="1"/>
              <a:t>Tekstitaso</a:t>
            </a:r>
            <a:r>
              <a:rPr lang="en-US" dirty="0"/>
              <a:t> 5</a:t>
            </a:r>
            <a:endParaRPr lang="en-GB" dirty="0"/>
          </a:p>
        </p:txBody>
      </p:sp>
      <p:sp>
        <p:nvSpPr>
          <p:cNvPr id="9" name="Date Placeholder 8">
            <a:extLst>
              <a:ext uri="{FF2B5EF4-FFF2-40B4-BE49-F238E27FC236}">
                <a16:creationId xmlns:a16="http://schemas.microsoft.com/office/drawing/2014/main" id="{29E45F09-AFAB-8B48-9837-96726DE637EA}"/>
              </a:ext>
            </a:extLst>
          </p:cNvPr>
          <p:cNvSpPr>
            <a:spLocks noGrp="1"/>
          </p:cNvSpPr>
          <p:nvPr>
            <p:ph type="dt" sz="half" idx="14"/>
          </p:nvPr>
        </p:nvSpPr>
        <p:spPr/>
        <p:txBody>
          <a:bodyPr/>
          <a:lstStyle/>
          <a:p>
            <a:r>
              <a:rPr lang="fi-FI"/>
              <a:t>8.5.2026</a:t>
            </a:r>
          </a:p>
        </p:txBody>
      </p:sp>
      <p:sp>
        <p:nvSpPr>
          <p:cNvPr id="10" name="Footer Placeholder 9">
            <a:extLst>
              <a:ext uri="{FF2B5EF4-FFF2-40B4-BE49-F238E27FC236}">
                <a16:creationId xmlns:a16="http://schemas.microsoft.com/office/drawing/2014/main" id="{A0384C4E-A250-FC47-8062-FF31ECD25429}"/>
              </a:ext>
            </a:extLst>
          </p:cNvPr>
          <p:cNvSpPr>
            <a:spLocks noGrp="1"/>
          </p:cNvSpPr>
          <p:nvPr>
            <p:ph type="ftr" sz="quarter" idx="15"/>
          </p:nvPr>
        </p:nvSpPr>
        <p:spPr/>
        <p:txBody>
          <a:bodyPr/>
          <a:lstStyle/>
          <a:p>
            <a:endParaRPr lang="en-GB"/>
          </a:p>
        </p:txBody>
      </p:sp>
      <p:sp>
        <p:nvSpPr>
          <p:cNvPr id="11" name="Slide Number Placeholder 10">
            <a:extLst>
              <a:ext uri="{FF2B5EF4-FFF2-40B4-BE49-F238E27FC236}">
                <a16:creationId xmlns:a16="http://schemas.microsoft.com/office/drawing/2014/main" id="{ECD88E26-25B9-4E4B-B5A0-7110BEA768A8}"/>
              </a:ext>
            </a:extLst>
          </p:cNvPr>
          <p:cNvSpPr>
            <a:spLocks noGrp="1"/>
          </p:cNvSpPr>
          <p:nvPr>
            <p:ph type="sldNum" sz="quarter" idx="16"/>
          </p:nvPr>
        </p:nvSpPr>
        <p:spPr/>
        <p:txBody>
          <a:bodyPr/>
          <a:lstStyle/>
          <a:p>
            <a:fld id="{882CC271-BBF5-3F46-90AE-792A663E0CFB}" type="slidenum">
              <a:rPr lang="en-GB"/>
              <a:pPr/>
              <a:t>‹#›</a:t>
            </a:fld>
            <a:endParaRPr lang="en-GB"/>
          </a:p>
        </p:txBody>
      </p:sp>
    </p:spTree>
    <p:extLst>
      <p:ext uri="{BB962C8B-B14F-4D97-AF65-F5344CB8AC3E}">
        <p14:creationId xmlns:p14="http://schemas.microsoft.com/office/powerpoint/2010/main" val="3987696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Otsikko ja 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180000"/>
            <a:ext cx="10753200" cy="1188000"/>
          </a:xfrm>
        </p:spPr>
        <p:txBody>
          <a:bodyPr/>
          <a:lstStyle/>
          <a:p>
            <a:r>
              <a:rPr lang="en-GB"/>
              <a:t>Sivun otsikko</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5256000" cy="4680000"/>
          </a:xfrm>
          <a:prstGeom prst="rect">
            <a:avLst/>
          </a:prstGeom>
        </p:spPr>
        <p:txBody>
          <a:bodyPr/>
          <a:lstStyle>
            <a:lvl1pPr>
              <a:defRPr/>
            </a:lvl1pPr>
            <a:lvl2pPr>
              <a:defRPr/>
            </a:lvl2pPr>
            <a:lvl3pPr>
              <a:defRPr/>
            </a:lvl3pPr>
            <a:lvl4pPr>
              <a:defRPr/>
            </a:lvl4pPr>
            <a:lvl5pPr>
              <a:defRPr/>
            </a:lvl5pPr>
          </a:lstStyle>
          <a:p>
            <a:pPr lvl="0"/>
            <a:r>
              <a:rPr lang="en-US"/>
              <a:t>Tekstitaso 1</a:t>
            </a:r>
          </a:p>
          <a:p>
            <a:pPr lvl="1"/>
            <a:r>
              <a:rPr lang="en-US"/>
              <a:t>Testitaso 2</a:t>
            </a:r>
          </a:p>
          <a:p>
            <a:pPr lvl="2"/>
            <a:r>
              <a:rPr lang="en-US"/>
              <a:t>Tekstitaso 3</a:t>
            </a:r>
          </a:p>
          <a:p>
            <a:pPr lvl="3"/>
            <a:r>
              <a:rPr lang="en-US"/>
              <a:t>Tekstitaso 4</a:t>
            </a:r>
          </a:p>
          <a:p>
            <a:pPr lvl="4"/>
            <a:r>
              <a:rPr lang="en-US"/>
              <a:t>Tekstitaso 5</a:t>
            </a:r>
            <a:endParaRPr lang="en-GB"/>
          </a:p>
        </p:txBody>
      </p:sp>
      <p:sp>
        <p:nvSpPr>
          <p:cNvPr id="7" name="Content Placeholder 7">
            <a:extLst>
              <a:ext uri="{FF2B5EF4-FFF2-40B4-BE49-F238E27FC236}">
                <a16:creationId xmlns:a16="http://schemas.microsoft.com/office/drawing/2014/main" id="{56B34CFB-7144-404C-9943-76A3DA1FFAF3}"/>
              </a:ext>
            </a:extLst>
          </p:cNvPr>
          <p:cNvSpPr>
            <a:spLocks noGrp="1"/>
          </p:cNvSpPr>
          <p:nvPr>
            <p:ph sz="quarter" idx="17" hasCustomPrompt="1"/>
          </p:nvPr>
        </p:nvSpPr>
        <p:spPr>
          <a:xfrm>
            <a:off x="6217198" y="1476000"/>
            <a:ext cx="5256000" cy="4680000"/>
          </a:xfrm>
          <a:prstGeom prst="rect">
            <a:avLst/>
          </a:prstGeom>
        </p:spPr>
        <p:txBody>
          <a:bodyPr/>
          <a:lstStyle>
            <a:lvl1pPr>
              <a:defRPr/>
            </a:lvl1pPr>
            <a:lvl2pPr>
              <a:defRPr/>
            </a:lvl2pPr>
            <a:lvl3pPr>
              <a:defRPr/>
            </a:lvl3pPr>
            <a:lvl4pPr>
              <a:defRPr/>
            </a:lvl4pPr>
            <a:lvl5pPr>
              <a:defRPr/>
            </a:lvl5pPr>
          </a:lstStyle>
          <a:p>
            <a:pPr lvl="0"/>
            <a:r>
              <a:rPr lang="en-US"/>
              <a:t>Tekstitaso 1</a:t>
            </a:r>
          </a:p>
          <a:p>
            <a:pPr lvl="1"/>
            <a:r>
              <a:rPr lang="en-US"/>
              <a:t>Testitaso 2</a:t>
            </a:r>
          </a:p>
          <a:p>
            <a:pPr lvl="2"/>
            <a:r>
              <a:rPr lang="en-US"/>
              <a:t>Tekstitaso 3</a:t>
            </a:r>
          </a:p>
          <a:p>
            <a:pPr lvl="3"/>
            <a:r>
              <a:rPr lang="en-US"/>
              <a:t>Tekstitaso 4</a:t>
            </a:r>
          </a:p>
          <a:p>
            <a:pPr lvl="4"/>
            <a:r>
              <a:rPr lang="en-US"/>
              <a:t>Tekstitaso 5</a:t>
            </a:r>
            <a:endParaRPr lang="en-GB"/>
          </a:p>
        </p:txBody>
      </p:sp>
      <p:sp>
        <p:nvSpPr>
          <p:cNvPr id="9" name="Date Placeholder 8">
            <a:extLst>
              <a:ext uri="{FF2B5EF4-FFF2-40B4-BE49-F238E27FC236}">
                <a16:creationId xmlns:a16="http://schemas.microsoft.com/office/drawing/2014/main" id="{29E45F09-AFAB-8B48-9837-96726DE637EA}"/>
              </a:ext>
            </a:extLst>
          </p:cNvPr>
          <p:cNvSpPr>
            <a:spLocks noGrp="1"/>
          </p:cNvSpPr>
          <p:nvPr>
            <p:ph type="dt" sz="half" idx="14"/>
          </p:nvPr>
        </p:nvSpPr>
        <p:spPr/>
        <p:txBody>
          <a:bodyPr/>
          <a:lstStyle/>
          <a:p>
            <a:r>
              <a:rPr lang="fi-FI"/>
              <a:t>8.5.2026</a:t>
            </a:r>
          </a:p>
        </p:txBody>
      </p:sp>
      <p:sp>
        <p:nvSpPr>
          <p:cNvPr id="10" name="Footer Placeholder 9">
            <a:extLst>
              <a:ext uri="{FF2B5EF4-FFF2-40B4-BE49-F238E27FC236}">
                <a16:creationId xmlns:a16="http://schemas.microsoft.com/office/drawing/2014/main" id="{A0384C4E-A250-FC47-8062-FF31ECD25429}"/>
              </a:ext>
            </a:extLst>
          </p:cNvPr>
          <p:cNvSpPr>
            <a:spLocks noGrp="1"/>
          </p:cNvSpPr>
          <p:nvPr>
            <p:ph type="ftr" sz="quarter" idx="15"/>
          </p:nvPr>
        </p:nvSpPr>
        <p:spPr/>
        <p:txBody>
          <a:bodyPr/>
          <a:lstStyle/>
          <a:p>
            <a:endParaRPr lang="en-GB"/>
          </a:p>
        </p:txBody>
      </p:sp>
      <p:sp>
        <p:nvSpPr>
          <p:cNvPr id="11" name="Slide Number Placeholder 10">
            <a:extLst>
              <a:ext uri="{FF2B5EF4-FFF2-40B4-BE49-F238E27FC236}">
                <a16:creationId xmlns:a16="http://schemas.microsoft.com/office/drawing/2014/main" id="{ECD88E26-25B9-4E4B-B5A0-7110BEA768A8}"/>
              </a:ext>
            </a:extLst>
          </p:cNvPr>
          <p:cNvSpPr>
            <a:spLocks noGrp="1"/>
          </p:cNvSpPr>
          <p:nvPr>
            <p:ph type="sldNum" sz="quarter" idx="16"/>
          </p:nvPr>
        </p:nvSpPr>
        <p:spPr/>
        <p:txBody>
          <a:bodyPr/>
          <a:lstStyle/>
          <a:p>
            <a:fld id="{882CC271-BBF5-3F46-90AE-792A663E0CFB}" type="slidenum">
              <a:rPr lang="en-GB"/>
              <a:pPr/>
              <a:t>‹#›</a:t>
            </a:fld>
            <a:endParaRPr lang="en-GB"/>
          </a:p>
        </p:txBody>
      </p:sp>
    </p:spTree>
    <p:extLst>
      <p:ext uri="{BB962C8B-B14F-4D97-AF65-F5344CB8AC3E}">
        <p14:creationId xmlns:p14="http://schemas.microsoft.com/office/powerpoint/2010/main" val="321605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nsi kuvalla silmä">
    <p:bg>
      <p:bgPr>
        <a:solidFill>
          <a:srgbClr val="B4FFAA"/>
        </a:solidFill>
        <a:effectLst/>
      </p:bgPr>
    </p:bg>
    <p:spTree>
      <p:nvGrpSpPr>
        <p:cNvPr id="1" name=""/>
        <p:cNvGrpSpPr/>
        <p:nvPr/>
      </p:nvGrpSpPr>
      <p:grpSpPr>
        <a:xfrm>
          <a:off x="0" y="0"/>
          <a:ext cx="0" cy="0"/>
          <a:chOff x="0" y="0"/>
          <a:chExt cx="0" cy="0"/>
        </a:xfrm>
      </p:grpSpPr>
      <p:pic>
        <p:nvPicPr>
          <p:cNvPr id="6" name="Kuvan paikkamerkki 7">
            <a:extLst>
              <a:ext uri="{FF2B5EF4-FFF2-40B4-BE49-F238E27FC236}">
                <a16:creationId xmlns:a16="http://schemas.microsoft.com/office/drawing/2014/main" id="{B4D1090D-3E0E-1D6C-BF6F-79D888D9CEB9}"/>
              </a:ext>
            </a:extLst>
          </p:cNvPr>
          <p:cNvPicPr/>
          <p:nvPr userDrawn="1"/>
        </p:nvPicPr>
        <p:blipFill rotWithShape="1">
          <a:blip r:embed="rId2">
            <a:extLst>
              <a:ext uri="{28A0092B-C50C-407E-A947-70E740481C1C}">
                <a14:useLocalDpi xmlns:a14="http://schemas.microsoft.com/office/drawing/2010/main" val="0"/>
              </a:ext>
            </a:extLst>
          </a:blip>
          <a:srcRect l="688" r="17776"/>
          <a:stretch/>
        </p:blipFill>
        <p:spPr>
          <a:xfrm>
            <a:off x="3433572" y="0"/>
            <a:ext cx="8758428" cy="6858000"/>
          </a:xfrm>
          <a:prstGeom prst="rect">
            <a:avLst/>
          </a:prstGeom>
        </p:spPr>
      </p:pic>
      <p:sp>
        <p:nvSpPr>
          <p:cNvPr id="3" name="Suorakulmio 21">
            <a:extLst>
              <a:ext uri="{FF2B5EF4-FFF2-40B4-BE49-F238E27FC236}">
                <a16:creationId xmlns:a16="http://schemas.microsoft.com/office/drawing/2014/main" id="{CC14B373-2F5E-D127-4F6D-B77258845CC6}"/>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B4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D5BF6AD2-2A55-712D-15E3-5CD600E76696}"/>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F2A26BBC-33CA-82E8-66E2-053FAE1A049E}"/>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F8225031-91D1-86EF-B16A-D2E576D371DD}"/>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1791CE8C-75CC-8BC9-581D-B06FBA83B48D}"/>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99164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nsi kuvalla henkilöt">
    <p:bg>
      <p:bgPr>
        <a:solidFill>
          <a:srgbClr val="FFFAC3"/>
        </a:solidFill>
        <a:effectLst/>
      </p:bgPr>
    </p:bg>
    <p:spTree>
      <p:nvGrpSpPr>
        <p:cNvPr id="1" name=""/>
        <p:cNvGrpSpPr/>
        <p:nvPr/>
      </p:nvGrpSpPr>
      <p:grpSpPr>
        <a:xfrm>
          <a:off x="0" y="0"/>
          <a:ext cx="0" cy="0"/>
          <a:chOff x="0" y="0"/>
          <a:chExt cx="0" cy="0"/>
        </a:xfrm>
      </p:grpSpPr>
      <p:pic>
        <p:nvPicPr>
          <p:cNvPr id="24" name="Kuvan paikkamerkki 7">
            <a:extLst>
              <a:ext uri="{FF2B5EF4-FFF2-40B4-BE49-F238E27FC236}">
                <a16:creationId xmlns:a16="http://schemas.microsoft.com/office/drawing/2014/main" id="{6251BA80-83BB-CE85-E7FC-BE02853F7B8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435858" y="0"/>
            <a:ext cx="8753856" cy="6858000"/>
          </a:xfrm>
          <a:prstGeom prst="rect">
            <a:avLst/>
          </a:prstGeom>
        </p:spPr>
      </p:pic>
      <p:sp>
        <p:nvSpPr>
          <p:cNvPr id="3" name="Suorakulmio 21">
            <a:extLst>
              <a:ext uri="{FF2B5EF4-FFF2-40B4-BE49-F238E27FC236}">
                <a16:creationId xmlns:a16="http://schemas.microsoft.com/office/drawing/2014/main" id="{08CD8FCD-475F-BA79-3521-10CE36F63BD9}"/>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FFF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0937D4D6-1194-C3B0-5D17-C1DA48C12C3A}"/>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E261E14C-AD68-080D-C81D-A51E8AF17C26}"/>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17CD63AC-2C7E-7B24-69A8-0BE3D405D685}"/>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53FE2FC8-3CB7-BD74-6299-38CB1EBD3AEB}"/>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406349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nsi kuvalla kaupunkinäkymä">
    <p:bg>
      <p:bgPr>
        <a:solidFill>
          <a:srgbClr val="DCEFFE"/>
        </a:solidFill>
        <a:effectLst/>
      </p:bgPr>
    </p:bg>
    <p:spTree>
      <p:nvGrpSpPr>
        <p:cNvPr id="1" name=""/>
        <p:cNvGrpSpPr/>
        <p:nvPr/>
      </p:nvGrpSpPr>
      <p:grpSpPr>
        <a:xfrm>
          <a:off x="0" y="0"/>
          <a:ext cx="0" cy="0"/>
          <a:chOff x="0" y="0"/>
          <a:chExt cx="0" cy="0"/>
        </a:xfrm>
      </p:grpSpPr>
      <p:pic>
        <p:nvPicPr>
          <p:cNvPr id="24" name="Kuvan paikkamerkki 7">
            <a:extLst>
              <a:ext uri="{FF2B5EF4-FFF2-40B4-BE49-F238E27FC236}">
                <a16:creationId xmlns:a16="http://schemas.microsoft.com/office/drawing/2014/main" id="{6251BA80-83BB-CE85-E7FC-BE02853F7B8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435858" y="0"/>
            <a:ext cx="8753856" cy="6858000"/>
          </a:xfrm>
          <a:prstGeom prst="rect">
            <a:avLst/>
          </a:prstGeom>
        </p:spPr>
      </p:pic>
      <p:sp>
        <p:nvSpPr>
          <p:cNvPr id="3" name="Suorakulmio 21">
            <a:extLst>
              <a:ext uri="{FF2B5EF4-FFF2-40B4-BE49-F238E27FC236}">
                <a16:creationId xmlns:a16="http://schemas.microsoft.com/office/drawing/2014/main" id="{08CD8FCD-475F-BA79-3521-10CE36F63BD9}"/>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DC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0937D4D6-1194-C3B0-5D17-C1DA48C12C3A}"/>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E261E14C-AD68-080D-C81D-A51E8AF17C26}"/>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17CD63AC-2C7E-7B24-69A8-0BE3D405D685}"/>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53FE2FC8-3CB7-BD74-6299-38CB1EBD3AEB}"/>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72025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nsi THL vihreä">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solidFill>
                  <a:srgbClr val="FFF6EF"/>
                </a:solidFill>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solidFill>
                  <a:srgbClr val="FFF6E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solidFill>
                  <a:srgbClr val="FFF6EF"/>
                </a:solidFill>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solidFill>
                  <a:srgbClr val="FFF6EF"/>
                </a:solidFill>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rgbClr val="FFF6EF"/>
                </a:solidFill>
              </a:defRPr>
            </a:lvl1pPr>
          </a:lstStyle>
          <a:p>
            <a:fld id="{31160B98-140E-4345-B1A3-2A7247C42973}" type="slidenum">
              <a:rPr lang="fi-FI" noProof="0" smtClean="0"/>
              <a:pPr/>
              <a:t>‹#›</a:t>
            </a:fld>
            <a:endParaRPr lang="fi-FI" noProof="0" dirty="0"/>
          </a:p>
        </p:txBody>
      </p:sp>
      <p:grpSp>
        <p:nvGrpSpPr>
          <p:cNvPr id="25" name="Ryhmä 9">
            <a:extLst>
              <a:ext uri="{FF2B5EF4-FFF2-40B4-BE49-F238E27FC236}">
                <a16:creationId xmlns:a16="http://schemas.microsoft.com/office/drawing/2014/main" id="{1DB43CB8-F204-3540-9B5A-59F26CB01FE3}"/>
              </a:ext>
              <a:ext uri="{C183D7F6-B498-43B3-948B-1728B52AA6E4}">
                <adec:decorative xmlns:adec="http://schemas.microsoft.com/office/drawing/2017/decorative" val="1"/>
              </a:ext>
            </a:extLst>
          </p:cNvPr>
          <p:cNvGrpSpPr/>
          <p:nvPr userDrawn="1"/>
        </p:nvGrpSpPr>
        <p:grpSpPr>
          <a:xfrm>
            <a:off x="197447" y="200023"/>
            <a:ext cx="1126884" cy="1071627"/>
            <a:chOff x="203203" y="203198"/>
            <a:chExt cx="1117587" cy="1062785"/>
          </a:xfrm>
          <a:solidFill>
            <a:srgbClr val="FFF7F0"/>
          </a:solidFill>
        </p:grpSpPr>
        <p:sp>
          <p:nvSpPr>
            <p:cNvPr id="26" name="Vapaamuotoinen: Muoto 10">
              <a:extLst>
                <a:ext uri="{FF2B5EF4-FFF2-40B4-BE49-F238E27FC236}">
                  <a16:creationId xmlns:a16="http://schemas.microsoft.com/office/drawing/2014/main" id="{ACB09954-4942-1663-F41A-543AF9FA5310}"/>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grpFill/>
            <a:ln w="360" cap="flat">
              <a:noFill/>
              <a:prstDash val="solid"/>
              <a:miter/>
            </a:ln>
          </p:spPr>
          <p:txBody>
            <a:bodyPr rtlCol="0" anchor="ctr"/>
            <a:lstStyle/>
            <a:p>
              <a:endParaRPr lang="fi-FI" noProof="0" dirty="0"/>
            </a:p>
          </p:txBody>
        </p:sp>
        <p:sp>
          <p:nvSpPr>
            <p:cNvPr id="27" name="Vapaamuotoinen: Muoto 11">
              <a:extLst>
                <a:ext uri="{FF2B5EF4-FFF2-40B4-BE49-F238E27FC236}">
                  <a16:creationId xmlns:a16="http://schemas.microsoft.com/office/drawing/2014/main" id="{44690D21-FE7D-9F0F-98C7-8723541DD727}"/>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grpFill/>
            <a:ln w="360" cap="flat">
              <a:noFill/>
              <a:prstDash val="solid"/>
              <a:miter/>
            </a:ln>
          </p:spPr>
          <p:txBody>
            <a:bodyPr rtlCol="0" anchor="ctr"/>
            <a:lstStyle/>
            <a:p>
              <a:endParaRPr lang="fi-FI" noProof="0" dirty="0"/>
            </a:p>
          </p:txBody>
        </p:sp>
        <p:sp>
          <p:nvSpPr>
            <p:cNvPr id="28" name="Vapaamuotoinen: Muoto 12">
              <a:extLst>
                <a:ext uri="{FF2B5EF4-FFF2-40B4-BE49-F238E27FC236}">
                  <a16:creationId xmlns:a16="http://schemas.microsoft.com/office/drawing/2014/main" id="{9BFBFB9C-ABDD-CB8B-E191-3D1FF3C33AE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grpFill/>
            <a:ln w="360" cap="flat">
              <a:noFill/>
              <a:prstDash val="solid"/>
              <a:miter/>
            </a:ln>
          </p:spPr>
          <p:txBody>
            <a:bodyPr rtlCol="0" anchor="ctr"/>
            <a:lstStyle/>
            <a:p>
              <a:endParaRPr lang="fi-FI" noProof="0" dirty="0"/>
            </a:p>
          </p:txBody>
        </p:sp>
        <p:sp>
          <p:nvSpPr>
            <p:cNvPr id="29" name="Vapaamuotoinen: Muoto 13">
              <a:extLst>
                <a:ext uri="{FF2B5EF4-FFF2-40B4-BE49-F238E27FC236}">
                  <a16:creationId xmlns:a16="http://schemas.microsoft.com/office/drawing/2014/main" id="{8A668618-49E2-6DBE-54AF-30E80955B726}"/>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grpFill/>
            <a:ln w="360" cap="flat">
              <a:noFill/>
              <a:prstDash val="solid"/>
              <a:miter/>
            </a:ln>
          </p:spPr>
          <p:txBody>
            <a:bodyPr rtlCol="0" anchor="ctr"/>
            <a:lstStyle/>
            <a:p>
              <a:endParaRPr lang="fi-FI" noProof="0" dirty="0"/>
            </a:p>
          </p:txBody>
        </p:sp>
        <p:sp>
          <p:nvSpPr>
            <p:cNvPr id="30" name="Vapaamuotoinen: Muoto 14">
              <a:extLst>
                <a:ext uri="{FF2B5EF4-FFF2-40B4-BE49-F238E27FC236}">
                  <a16:creationId xmlns:a16="http://schemas.microsoft.com/office/drawing/2014/main" id="{8ECFB1E5-3BB2-483F-E1E6-7ED41D07B16A}"/>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grpFill/>
            <a:ln w="360" cap="flat">
              <a:noFill/>
              <a:prstDash val="solid"/>
              <a:miter/>
            </a:ln>
          </p:spPr>
          <p:txBody>
            <a:bodyPr rtlCol="0" anchor="ctr"/>
            <a:lstStyle/>
            <a:p>
              <a:endParaRPr lang="fi-FI" noProof="0" dirty="0"/>
            </a:p>
          </p:txBody>
        </p:sp>
        <p:sp>
          <p:nvSpPr>
            <p:cNvPr id="31" name="Vapaamuotoinen: Muoto 15">
              <a:extLst>
                <a:ext uri="{FF2B5EF4-FFF2-40B4-BE49-F238E27FC236}">
                  <a16:creationId xmlns:a16="http://schemas.microsoft.com/office/drawing/2014/main" id="{4C3973CC-3AE4-8E06-68E9-97C0C6B1D2F8}"/>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grpFill/>
            <a:ln w="360" cap="flat">
              <a:noFill/>
              <a:prstDash val="solid"/>
              <a:miter/>
            </a:ln>
          </p:spPr>
          <p:txBody>
            <a:bodyPr rtlCol="0" anchor="ctr"/>
            <a:lstStyle/>
            <a:p>
              <a:endParaRPr lang="fi-FI" noProof="0" dirty="0"/>
            </a:p>
          </p:txBody>
        </p:sp>
        <p:sp>
          <p:nvSpPr>
            <p:cNvPr id="32" name="Vapaamuotoinen: Muoto 16">
              <a:extLst>
                <a:ext uri="{FF2B5EF4-FFF2-40B4-BE49-F238E27FC236}">
                  <a16:creationId xmlns:a16="http://schemas.microsoft.com/office/drawing/2014/main" id="{9B6C6612-339C-F62F-90DB-F392459C04A8}"/>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grpFill/>
            <a:ln w="360" cap="flat">
              <a:noFill/>
              <a:prstDash val="solid"/>
              <a:miter/>
            </a:ln>
          </p:spPr>
          <p:txBody>
            <a:bodyPr rtlCol="0" anchor="ctr"/>
            <a:lstStyle/>
            <a:p>
              <a:endParaRPr lang="fi-FI" noProof="0" dirty="0"/>
            </a:p>
          </p:txBody>
        </p:sp>
        <p:sp>
          <p:nvSpPr>
            <p:cNvPr id="33" name="Vapaamuotoinen: Muoto 17">
              <a:extLst>
                <a:ext uri="{FF2B5EF4-FFF2-40B4-BE49-F238E27FC236}">
                  <a16:creationId xmlns:a16="http://schemas.microsoft.com/office/drawing/2014/main" id="{733157FA-F941-2BC4-1929-901D2D47121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grpFill/>
            <a:ln w="360" cap="flat">
              <a:noFill/>
              <a:prstDash val="solid"/>
              <a:miter/>
            </a:ln>
          </p:spPr>
          <p:txBody>
            <a:bodyPr rtlCol="0" anchor="ctr"/>
            <a:lstStyle/>
            <a:p>
              <a:endParaRPr lang="fi-FI" noProof="0" dirty="0"/>
            </a:p>
          </p:txBody>
        </p:sp>
      </p:grpSp>
    </p:spTree>
    <p:extLst>
      <p:ext uri="{BB962C8B-B14F-4D97-AF65-F5344CB8AC3E}">
        <p14:creationId xmlns:p14="http://schemas.microsoft.com/office/powerpoint/2010/main" val="15943814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nsi violetti">
    <p:bg>
      <p:bgPr>
        <a:solidFill>
          <a:srgbClr val="FFE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r>
              <a:rPr lang="fi-FI" noProof="0"/>
              <a:t>8.5.2026</a:t>
            </a:r>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1089923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376517" y="557866"/>
            <a:ext cx="11447929" cy="1468158"/>
          </a:xfrm>
          <a:prstGeom prst="rect">
            <a:avLst/>
          </a:prstGeom>
        </p:spPr>
        <p:txBody>
          <a:bodyPr vert="horz" lIns="0" tIns="0" rIns="0" bIns="0" rtlCol="0" anchor="t" anchorCtr="0">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376517" y="2272553"/>
            <a:ext cx="11447929" cy="3375893"/>
          </a:xfrm>
          <a:prstGeom prst="rect">
            <a:avLst/>
          </a:prstGeom>
        </p:spPr>
        <p:txBody>
          <a:bodyPr vert="horz" lIns="0" tIns="0" rIns="0" bIns="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r>
              <a:rPr lang="fi-FI" noProof="0"/>
              <a:t>8.5.2026</a:t>
            </a:r>
            <a:endParaRPr lang="fi-FI" noProof="0" dirty="0"/>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6899148" y="6269995"/>
            <a:ext cx="4285358" cy="284816"/>
          </a:xfrm>
          <a:prstGeom prst="rect">
            <a:avLst/>
          </a:prstGeom>
        </p:spPr>
        <p:txBody>
          <a:bodyPr vert="horz" lIns="0" tIns="0" rIns="0" bIns="0" rtlCol="0" anchor="ctr"/>
          <a:lstStyle>
            <a:lvl1pPr algn="l">
              <a:defRPr sz="1600" spc="-40" baseline="0">
                <a:solidFill>
                  <a:schemeClr val="tx1"/>
                </a:solidFill>
              </a:defRPr>
            </a:lvl1pPr>
          </a:lstStyle>
          <a:p>
            <a:endParaRPr lang="fi-FI" noProof="0" dirty="0"/>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184507" y="6269995"/>
            <a:ext cx="639939" cy="284816"/>
          </a:xfrm>
          <a:prstGeom prst="rect">
            <a:avLst/>
          </a:prstGeom>
        </p:spPr>
        <p:txBody>
          <a:bodyPr vert="horz" lIns="0" tIns="0" rIns="0" bIns="0" rtlCol="0" anchor="ctr"/>
          <a:lstStyle>
            <a:lvl1pPr algn="r">
              <a:defRPr sz="1600" spc="-40" baseline="0">
                <a:solidFill>
                  <a:schemeClr val="tx1"/>
                </a:solidFill>
              </a:defRPr>
            </a:lvl1pPr>
          </a:lstStyle>
          <a:p>
            <a:fld id="{31160B98-140E-4345-B1A3-2A7247C42973}" type="slidenum">
              <a:rPr lang="fi-FI" noProof="0" smtClean="0"/>
              <a:pPr/>
              <a:t>‹#›</a:t>
            </a:fld>
            <a:endParaRPr lang="fi-FI" noProof="0" dirty="0"/>
          </a:p>
        </p:txBody>
      </p:sp>
      <p:grpSp>
        <p:nvGrpSpPr>
          <p:cNvPr id="6" name="Ryhmä 5">
            <a:extLst>
              <a:ext uri="{FF2B5EF4-FFF2-40B4-BE49-F238E27FC236}">
                <a16:creationId xmlns:a16="http://schemas.microsoft.com/office/drawing/2014/main" id="{C428BF7F-BADF-A5D4-E999-C4E30FEB6D15}"/>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10" name="Vapaamuotoinen: Muoto 9">
              <a:extLst>
                <a:ext uri="{FF2B5EF4-FFF2-40B4-BE49-F238E27FC236}">
                  <a16:creationId xmlns:a16="http://schemas.microsoft.com/office/drawing/2014/main" id="{5553AB73-A221-F373-F8CF-3135BCEB23C3}"/>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1" name="Vapaamuotoinen: Muoto 10">
              <a:extLst>
                <a:ext uri="{FF2B5EF4-FFF2-40B4-BE49-F238E27FC236}">
                  <a16:creationId xmlns:a16="http://schemas.microsoft.com/office/drawing/2014/main" id="{B75798F8-2252-4E77-B921-3F5AACE9A080}"/>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9833B0C8-D237-F9BD-3AF0-CA9C93F8377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A4027529-A49F-9484-D50F-0263D34ECC1B}"/>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81B622A0-0FFF-91B6-C423-C6B8387A08D0}"/>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BD928471-934D-5723-55D3-CDF1016C3EAF}"/>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0D587FF2-12EA-C85C-55D4-ED72EED547B7}"/>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1B734ACC-FF66-EB5F-7DF0-C5D6D9F4A584}"/>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98" r:id="rId1"/>
    <p:sldLayoutId id="2147483738" r:id="rId2"/>
    <p:sldLayoutId id="2147483702" r:id="rId3"/>
    <p:sldLayoutId id="2147483696" r:id="rId4"/>
    <p:sldLayoutId id="2147483740" r:id="rId5"/>
    <p:sldLayoutId id="2147483743" r:id="rId6"/>
    <p:sldLayoutId id="2147483744" r:id="rId7"/>
    <p:sldLayoutId id="2147483723" r:id="rId8"/>
    <p:sldLayoutId id="2147483713" r:id="rId9"/>
    <p:sldLayoutId id="2147483715" r:id="rId10"/>
    <p:sldLayoutId id="2147483712" r:id="rId11"/>
    <p:sldLayoutId id="2147483711" r:id="rId12"/>
    <p:sldLayoutId id="2147483714" r:id="rId13"/>
    <p:sldLayoutId id="2147483650" r:id="rId14"/>
    <p:sldLayoutId id="2147483663" r:id="rId15"/>
    <p:sldLayoutId id="2147483684" r:id="rId16"/>
    <p:sldLayoutId id="2147483692" r:id="rId17"/>
    <p:sldLayoutId id="2147483654" r:id="rId18"/>
    <p:sldLayoutId id="2147483741" r:id="rId19"/>
    <p:sldLayoutId id="2147483742" r:id="rId20"/>
    <p:sldLayoutId id="2147483655" r:id="rId21"/>
    <p:sldLayoutId id="2147483724" r:id="rId22"/>
    <p:sldLayoutId id="2147483678" r:id="rId23"/>
    <p:sldLayoutId id="2147483686" r:id="rId24"/>
    <p:sldLayoutId id="2147483685" r:id="rId25"/>
    <p:sldLayoutId id="2147483687" r:id="rId26"/>
    <p:sldLayoutId id="2147483688" r:id="rId27"/>
    <p:sldLayoutId id="2147483730" r:id="rId28"/>
    <p:sldLayoutId id="2147483689" r:id="rId29"/>
    <p:sldLayoutId id="2147483731" r:id="rId30"/>
    <p:sldLayoutId id="2147483732" r:id="rId31"/>
    <p:sldLayoutId id="2147483690" r:id="rId32"/>
    <p:sldLayoutId id="2147483691" r:id="rId33"/>
    <p:sldLayoutId id="2147483728" r:id="rId34"/>
    <p:sldLayoutId id="2147483719" r:id="rId35"/>
    <p:sldLayoutId id="2147483718" r:id="rId36"/>
    <p:sldLayoutId id="2147483717" r:id="rId37"/>
    <p:sldLayoutId id="2147483673" r:id="rId38"/>
    <p:sldLayoutId id="2147483716" r:id="rId39"/>
    <p:sldLayoutId id="2147483681" r:id="rId40"/>
    <p:sldLayoutId id="2147483729" r:id="rId41"/>
    <p:sldLayoutId id="2147483695" r:id="rId42"/>
    <p:sldLayoutId id="2147483682" r:id="rId43"/>
    <p:sldLayoutId id="2147483683" r:id="rId44"/>
    <p:sldLayoutId id="2147483680" r:id="rId45"/>
    <p:sldLayoutId id="2147483693" r:id="rId46"/>
    <p:sldLayoutId id="2147483745" r:id="rId47"/>
    <p:sldLayoutId id="2147483746" r:id="rId48"/>
    <p:sldLayoutId id="2147483747" r:id="rId49"/>
  </p:sldLayoutIdLst>
  <p:hf hdr="0" ftr="0"/>
  <p:txStyles>
    <p:titleStyle>
      <a:lvl1pPr algn="l" defTabSz="914400" rtl="0" eaLnBrk="1" latinLnBrk="0" hangingPunct="1">
        <a:lnSpc>
          <a:spcPct val="90000"/>
        </a:lnSpc>
        <a:spcBef>
          <a:spcPct val="0"/>
        </a:spcBef>
        <a:buNone/>
        <a:defRPr sz="5000" kern="1200" spc="-200" baseline="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800"/>
        </a:spcAft>
        <a:buFont typeface="Arial" panose="020B0604020202020204" pitchFamily="34" charset="0"/>
        <a:buChar char="•"/>
        <a:tabLst/>
        <a:defRPr sz="2400" kern="1200" spc="-30" baseline="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0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nokyla.fi/fi/toimintamalli/hyvinvointikertomusten-vahimmaistietosisalto#show-more" TargetMode="Externa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hyperlink" Target="https://hyvinvointikertomus.fi/" TargetMode="External"/><Relationship Id="rId2" Type="http://schemas.openxmlformats.org/officeDocument/2006/relationships/hyperlink" Target="https://www.innokyla.fi/fi/toimintamalli/hyvinvointikertomusten-vahimmaistietosisalto" TargetMode="External"/><Relationship Id="rId1" Type="http://schemas.openxmlformats.org/officeDocument/2006/relationships/slideLayout" Target="../slideLayouts/slideLayout48.xml"/><Relationship Id="rId4" Type="http://schemas.openxmlformats.org/officeDocument/2006/relationships/hyperlink" Target="https://raportointi.thl.fi/t/public/views/sao_etusivu/Etusivu?%3Aembed=y&amp;%3AisGuestRedirectFromVizportal=y"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hyperlink" Target="https://raportointi.thl.fi/t/public/views/sao_etusivu/Etusivu?%3Aembed=y&amp;%3AisGuestRedirectFromVizportal=y" TargetMode="External"/><Relationship Id="rId2" Type="http://schemas.openxmlformats.org/officeDocument/2006/relationships/hyperlink" Target="https://www.innokyla.fi/fi/toimintamalli/hyvinvointikertomusten-vahimmaistietosisalto#show-more" TargetMode="External"/><Relationship Id="rId1" Type="http://schemas.openxmlformats.org/officeDocument/2006/relationships/slideLayout" Target="../slideLayouts/slideLayout14.xml"/><Relationship Id="rId4" Type="http://schemas.openxmlformats.org/officeDocument/2006/relationships/hyperlink" Target="https://hyvinvointikertomus.fi/"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hyperlink" Target="mailto:suvi.parikka@thl.fi" TargetMode="Externa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hyperlink" Target="https://www.finlex.fi/fi/laki/alkup/2021/20210612" TargetMode="Externa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www.innokyla.fi/fi/toimintamalli/hyvinvointikertomusten-vahimmaistietosisalto#show-more" TargetMode="External"/><Relationship Id="rId2" Type="http://schemas.openxmlformats.org/officeDocument/2006/relationships/hyperlink" Target="https://www.finlex.fi/fi/laki/alkup/2021/20210612"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s://raportointi.thl.fi/t/public/views/sao_etusivu/Etusivu?%3Aembed=y&amp;%3AisGuestRedirectFromVizportal=y"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DBD545-203F-19AC-377D-074B761CA20D}"/>
              </a:ext>
            </a:extLst>
          </p:cNvPr>
          <p:cNvSpPr>
            <a:spLocks noGrp="1"/>
          </p:cNvSpPr>
          <p:nvPr>
            <p:ph type="title"/>
          </p:nvPr>
        </p:nvSpPr>
        <p:spPr/>
        <p:txBody>
          <a:bodyPr>
            <a:normAutofit/>
          </a:bodyPr>
          <a:lstStyle/>
          <a:p>
            <a:r>
              <a:rPr lang="fi-FI" sz="2800" b="1" dirty="0"/>
              <a:t>Hyvinvointi-kertomuksen ja </a:t>
            </a:r>
            <a:br>
              <a:rPr lang="fi-FI" sz="2800" b="1" dirty="0"/>
            </a:br>
            <a:r>
              <a:rPr lang="fi-FI" sz="2800" b="1" dirty="0"/>
              <a:t>–suunnitelman vähimmäistieto</a:t>
            </a:r>
          </a:p>
        </p:txBody>
      </p:sp>
      <p:sp>
        <p:nvSpPr>
          <p:cNvPr id="3" name="Tekstin paikkamerkki 2">
            <a:extLst>
              <a:ext uri="{FF2B5EF4-FFF2-40B4-BE49-F238E27FC236}">
                <a16:creationId xmlns:a16="http://schemas.microsoft.com/office/drawing/2014/main" id="{5578FF63-DBF5-BA91-DA01-91967C841231}"/>
              </a:ext>
            </a:extLst>
          </p:cNvPr>
          <p:cNvSpPr>
            <a:spLocks noGrp="1"/>
          </p:cNvSpPr>
          <p:nvPr>
            <p:ph type="body" sz="quarter" idx="13"/>
          </p:nvPr>
        </p:nvSpPr>
        <p:spPr/>
        <p:txBody>
          <a:bodyPr>
            <a:normAutofit/>
          </a:bodyPr>
          <a:lstStyle/>
          <a:p>
            <a:r>
              <a:rPr lang="fi-FI" sz="2000" dirty="0"/>
              <a:t>Tapani Kauppinen ja Katri Kilpeläinen</a:t>
            </a:r>
          </a:p>
        </p:txBody>
      </p:sp>
      <p:sp>
        <p:nvSpPr>
          <p:cNvPr id="4" name="Päivämäärän paikkamerkki 3">
            <a:extLst>
              <a:ext uri="{FF2B5EF4-FFF2-40B4-BE49-F238E27FC236}">
                <a16:creationId xmlns:a16="http://schemas.microsoft.com/office/drawing/2014/main" id="{5FD2D5A1-57C9-FAAE-92CE-1A2CFE9E6C41}"/>
              </a:ext>
            </a:extLst>
          </p:cNvPr>
          <p:cNvSpPr>
            <a:spLocks noGrp="1"/>
          </p:cNvSpPr>
          <p:nvPr>
            <p:ph type="dt" sz="half" idx="2"/>
          </p:nvPr>
        </p:nvSpPr>
        <p:spPr/>
        <p:txBody>
          <a:bodyPr/>
          <a:lstStyle/>
          <a:p>
            <a:r>
              <a:rPr lang="fi-FI" noProof="0" dirty="0"/>
              <a:t>8.5.2026</a:t>
            </a:r>
          </a:p>
        </p:txBody>
      </p:sp>
      <p:sp>
        <p:nvSpPr>
          <p:cNvPr id="5" name="Dian numeron paikkamerkki 4">
            <a:extLst>
              <a:ext uri="{FF2B5EF4-FFF2-40B4-BE49-F238E27FC236}">
                <a16:creationId xmlns:a16="http://schemas.microsoft.com/office/drawing/2014/main" id="{EABFF972-3E25-AC4C-2BD2-9A0D5D03992E}"/>
              </a:ext>
            </a:extLst>
          </p:cNvPr>
          <p:cNvSpPr>
            <a:spLocks noGrp="1"/>
          </p:cNvSpPr>
          <p:nvPr>
            <p:ph type="sldNum" sz="quarter" idx="12"/>
          </p:nvPr>
        </p:nvSpPr>
        <p:spPr/>
        <p:txBody>
          <a:bodyPr/>
          <a:lstStyle/>
          <a:p>
            <a:fld id="{31160B98-140E-4345-B1A3-2A7247C42973}" type="slidenum">
              <a:rPr lang="fi-FI" noProof="0" smtClean="0"/>
              <a:pPr/>
              <a:t>1</a:t>
            </a:fld>
            <a:endParaRPr lang="fi-FI" noProof="0" dirty="0"/>
          </a:p>
        </p:txBody>
      </p:sp>
    </p:spTree>
    <p:extLst>
      <p:ext uri="{BB962C8B-B14F-4D97-AF65-F5344CB8AC3E}">
        <p14:creationId xmlns:p14="http://schemas.microsoft.com/office/powerpoint/2010/main" val="51374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D37F0-9018-CD5F-58CC-4BE73DE910F1}"/>
              </a:ext>
            </a:extLst>
          </p:cNvPr>
          <p:cNvSpPr>
            <a:spLocks noGrp="1"/>
          </p:cNvSpPr>
          <p:nvPr>
            <p:ph type="title"/>
          </p:nvPr>
        </p:nvSpPr>
        <p:spPr/>
        <p:txBody>
          <a:bodyPr>
            <a:normAutofit/>
          </a:bodyPr>
          <a:lstStyle/>
          <a:p>
            <a:r>
              <a:rPr lang="fi-FI" sz="4400" dirty="0"/>
              <a:t>Käyttö toistaiseksi vielä vapaaehtoista</a:t>
            </a:r>
            <a:br>
              <a:rPr lang="fi-FI" sz="4400" dirty="0"/>
            </a:br>
            <a:endParaRPr lang="fi-FI" sz="4400" dirty="0"/>
          </a:p>
        </p:txBody>
      </p:sp>
      <p:sp>
        <p:nvSpPr>
          <p:cNvPr id="3" name="Sisällön paikkamerkki 2">
            <a:extLst>
              <a:ext uri="{FF2B5EF4-FFF2-40B4-BE49-F238E27FC236}">
                <a16:creationId xmlns:a16="http://schemas.microsoft.com/office/drawing/2014/main" id="{546654C9-D743-5520-422A-4D090999305F}"/>
              </a:ext>
            </a:extLst>
          </p:cNvPr>
          <p:cNvSpPr>
            <a:spLocks noGrp="1"/>
          </p:cNvSpPr>
          <p:nvPr>
            <p:ph idx="1"/>
          </p:nvPr>
        </p:nvSpPr>
        <p:spPr>
          <a:xfrm>
            <a:off x="691477" y="2120153"/>
            <a:ext cx="10403243" cy="3375893"/>
          </a:xfrm>
        </p:spPr>
        <p:txBody>
          <a:bodyPr>
            <a:normAutofit/>
          </a:bodyPr>
          <a:lstStyle/>
          <a:p>
            <a:r>
              <a:rPr lang="fi-FI" sz="1900" dirty="0"/>
              <a:t>Vähimmäistietojen käyttämisen velvoittavuutta vielä odotellaan, koska vähimmäistietoasetus on vielä ministeriön valmistelussa 05/2026 lausuntokierroksen pohjalta </a:t>
            </a:r>
          </a:p>
          <a:p>
            <a:r>
              <a:rPr lang="fi-FI" sz="1900" dirty="0"/>
              <a:t>Hyvinvointikertomuksen ja –suunnitelman vähimmäistieto on ollut suosituksena laajasti käytössä kunnilla ja hyvinvointialueilla jo vuodesta 2018 alkaen.</a:t>
            </a:r>
          </a:p>
          <a:p>
            <a:r>
              <a:rPr lang="fi-FI" sz="1900" dirty="0"/>
              <a:t>Asetuksen lainvoimaisuuden myötä tätä diasettiä tarkennetaan, oletettavasti ainakin vuotuisen raportoinnin osalta.</a:t>
            </a:r>
          </a:p>
        </p:txBody>
      </p:sp>
      <p:sp>
        <p:nvSpPr>
          <p:cNvPr id="4" name="Päivämäärän paikkamerkki 3">
            <a:extLst>
              <a:ext uri="{FF2B5EF4-FFF2-40B4-BE49-F238E27FC236}">
                <a16:creationId xmlns:a16="http://schemas.microsoft.com/office/drawing/2014/main" id="{1F7ED598-01CE-C931-7FFE-3AD144A72CDB}"/>
              </a:ext>
            </a:extLst>
          </p:cNvPr>
          <p:cNvSpPr>
            <a:spLocks noGrp="1"/>
          </p:cNvSpPr>
          <p:nvPr>
            <p:ph type="dt" sz="half" idx="10"/>
          </p:nvPr>
        </p:nvSpPr>
        <p:spPr/>
        <p:txBody>
          <a:bodyPr/>
          <a:lstStyle/>
          <a:p>
            <a:r>
              <a:rPr lang="fi-FI" noProof="0"/>
              <a:t>8.5.2026</a:t>
            </a:r>
            <a:endParaRPr lang="fi-FI" noProof="0" dirty="0"/>
          </a:p>
        </p:txBody>
      </p:sp>
      <p:sp>
        <p:nvSpPr>
          <p:cNvPr id="5" name="Dian numeron paikkamerkki 4">
            <a:extLst>
              <a:ext uri="{FF2B5EF4-FFF2-40B4-BE49-F238E27FC236}">
                <a16:creationId xmlns:a16="http://schemas.microsoft.com/office/drawing/2014/main" id="{B760C61C-D326-8740-3653-B730653F99B9}"/>
              </a:ext>
            </a:extLst>
          </p:cNvPr>
          <p:cNvSpPr>
            <a:spLocks noGrp="1"/>
          </p:cNvSpPr>
          <p:nvPr>
            <p:ph type="sldNum" sz="quarter" idx="12"/>
          </p:nvPr>
        </p:nvSpPr>
        <p:spPr/>
        <p:txBody>
          <a:bodyPr/>
          <a:lstStyle/>
          <a:p>
            <a:fld id="{31160B98-140E-4345-B1A3-2A7247C42973}" type="slidenum">
              <a:rPr lang="fi-FI" noProof="0" smtClean="0"/>
              <a:t>10</a:t>
            </a:fld>
            <a:endParaRPr lang="fi-FI" noProof="0" dirty="0"/>
          </a:p>
        </p:txBody>
      </p:sp>
    </p:spTree>
    <p:extLst>
      <p:ext uri="{BB962C8B-B14F-4D97-AF65-F5344CB8AC3E}">
        <p14:creationId xmlns:p14="http://schemas.microsoft.com/office/powerpoint/2010/main" val="115900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1B5BE-A3E5-7A58-03BC-3BBB80300052}"/>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16DD6E4-8EF3-3363-0060-BAE1BBCD8285}"/>
              </a:ext>
            </a:extLst>
          </p:cNvPr>
          <p:cNvSpPr>
            <a:spLocks noGrp="1"/>
          </p:cNvSpPr>
          <p:nvPr>
            <p:ph type="title"/>
          </p:nvPr>
        </p:nvSpPr>
        <p:spPr/>
        <p:txBody>
          <a:bodyPr>
            <a:normAutofit/>
          </a:bodyPr>
          <a:lstStyle/>
          <a:p>
            <a:r>
              <a:rPr lang="fi-FI" sz="3200" dirty="0"/>
              <a:t>Miten vähimmäistieto on valittu?</a:t>
            </a:r>
          </a:p>
        </p:txBody>
      </p:sp>
      <p:sp>
        <p:nvSpPr>
          <p:cNvPr id="5" name="Dian numeron paikkamerkki 4">
            <a:extLst>
              <a:ext uri="{FF2B5EF4-FFF2-40B4-BE49-F238E27FC236}">
                <a16:creationId xmlns:a16="http://schemas.microsoft.com/office/drawing/2014/main" id="{BFDA2DD2-CD24-5234-908E-1C6822E3DD12}"/>
              </a:ext>
            </a:extLst>
          </p:cNvPr>
          <p:cNvSpPr>
            <a:spLocks noGrp="1"/>
          </p:cNvSpPr>
          <p:nvPr>
            <p:ph type="sldNum" sz="quarter" idx="12"/>
          </p:nvPr>
        </p:nvSpPr>
        <p:spPr/>
        <p:txBody>
          <a:bodyPr/>
          <a:lstStyle/>
          <a:p>
            <a:fld id="{31160B98-140E-4345-B1A3-2A7247C42973}" type="slidenum">
              <a:rPr lang="fi-FI" noProof="0" smtClean="0"/>
              <a:pPr/>
              <a:t>11</a:t>
            </a:fld>
            <a:endParaRPr lang="fi-FI" noProof="0" dirty="0"/>
          </a:p>
        </p:txBody>
      </p:sp>
      <p:pic>
        <p:nvPicPr>
          <p:cNvPr id="13" name="Kuvan paikkamerkki 12" descr="Kuva, joka sisältää kohteen Ihmisen kasvot, vaate, henkilö, mies&#10;&#10;Tekoälyllä luotu sisältö voi olla virheellistä.">
            <a:extLst>
              <a:ext uri="{FF2B5EF4-FFF2-40B4-BE49-F238E27FC236}">
                <a16:creationId xmlns:a16="http://schemas.microsoft.com/office/drawing/2014/main" id="{CC88CA87-B6FE-0E2E-1798-555F7E49EE4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457" r="7457"/>
          <a:stretch>
            <a:fillRect/>
          </a:stretch>
        </p:blipFill>
        <p:spPr/>
      </p:pic>
    </p:spTree>
    <p:extLst>
      <p:ext uri="{BB962C8B-B14F-4D97-AF65-F5344CB8AC3E}">
        <p14:creationId xmlns:p14="http://schemas.microsoft.com/office/powerpoint/2010/main" val="275226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8076" y="303189"/>
            <a:ext cx="10753200" cy="1188000"/>
          </a:xfrm>
        </p:spPr>
        <p:txBody>
          <a:bodyPr>
            <a:normAutofit/>
          </a:bodyPr>
          <a:lstStyle/>
          <a:p>
            <a:r>
              <a:rPr lang="fi-FI" sz="4400" dirty="0"/>
              <a:t>Vähimmäistiedon vaatimukset</a:t>
            </a:r>
          </a:p>
        </p:txBody>
      </p:sp>
      <p:sp>
        <p:nvSpPr>
          <p:cNvPr id="3" name="Sisällön paikkamerkki 2"/>
          <p:cNvSpPr>
            <a:spLocks noGrp="1"/>
          </p:cNvSpPr>
          <p:nvPr>
            <p:ph sz="quarter" idx="13"/>
          </p:nvPr>
        </p:nvSpPr>
        <p:spPr/>
        <p:txBody>
          <a:bodyPr>
            <a:normAutofit fontScale="92500"/>
          </a:bodyPr>
          <a:lstStyle/>
          <a:p>
            <a:r>
              <a:rPr lang="fi-FI" sz="2100" dirty="0"/>
              <a:t>Indikaattoripaketti samaan aikaan lyhyt ja kattava </a:t>
            </a:r>
          </a:p>
          <a:p>
            <a:r>
              <a:rPr lang="fi-FI" sz="2100" dirty="0"/>
              <a:t>Kaikista kunnista/alueilta löytyvää tietoa</a:t>
            </a:r>
          </a:p>
          <a:p>
            <a:r>
              <a:rPr lang="fi-FI" sz="2100" dirty="0"/>
              <a:t>Pienillekin kunnille merkityksellisiä ja mahdollisia</a:t>
            </a:r>
          </a:p>
          <a:p>
            <a:r>
              <a:rPr lang="fi-FI" sz="2100" dirty="0"/>
              <a:t>Luotettavia </a:t>
            </a:r>
          </a:p>
          <a:p>
            <a:r>
              <a:rPr lang="fi-FI" sz="2100" dirty="0"/>
              <a:t>Olemassa olevista säännöllisistä tiedonkeruista saatavia</a:t>
            </a:r>
          </a:p>
          <a:p>
            <a:r>
              <a:rPr lang="fi-FI" sz="2100" dirty="0"/>
              <a:t>Maksuttomia</a:t>
            </a:r>
          </a:p>
          <a:p>
            <a:r>
              <a:rPr lang="fi-FI" sz="2100" dirty="0"/>
              <a:t>Kokoavasti ilmiötä kuvaavia</a:t>
            </a:r>
          </a:p>
          <a:p>
            <a:pPr marL="727200" lvl="3"/>
            <a:r>
              <a:rPr lang="fi-FI" sz="2100" dirty="0"/>
              <a:t>Hyvinvoinnin ja terveyden edistämisen työn rakenteita ja  toimintaa kuvaavia indikaattoreita</a:t>
            </a:r>
          </a:p>
          <a:p>
            <a:pPr marL="727200" lvl="3"/>
            <a:r>
              <a:rPr lang="fi-FI" sz="2100" dirty="0"/>
              <a:t>Eri toimialojen indikaattoreita (jokaiselle toimialalle mukana oma ”koukkuindikaattori”)</a:t>
            </a:r>
          </a:p>
          <a:p>
            <a:pPr marL="727200" lvl="3"/>
            <a:r>
              <a:rPr lang="fi-FI" sz="2100" dirty="0"/>
              <a:t>Ehkäisevien ja korjaavien palveluiden indikaattoreita</a:t>
            </a:r>
          </a:p>
          <a:p>
            <a:pPr marL="727200" lvl="3"/>
            <a:r>
              <a:rPr lang="fi-FI" sz="2100" dirty="0"/>
              <a:t>Väestön hyvinvoinnin tilaa kuvaavia indikaattoreita</a:t>
            </a:r>
          </a:p>
          <a:p>
            <a:pPr marL="727200" lvl="3"/>
            <a:r>
              <a:rPr lang="fi-FI" sz="2100" dirty="0"/>
              <a:t>Väestöryhmittäin: sukupuoli, ikä, syntyperä, sosioekonominen asema, toimintarajoitteisuus…</a:t>
            </a:r>
          </a:p>
          <a:p>
            <a:pPr indent="0">
              <a:buNone/>
            </a:pPr>
            <a:endParaRPr lang="fi-FI" sz="2000" dirty="0"/>
          </a:p>
          <a:p>
            <a:endParaRPr lang="fi-FI" sz="2000" dirty="0"/>
          </a:p>
        </p:txBody>
      </p:sp>
      <p:sp>
        <p:nvSpPr>
          <p:cNvPr id="5" name="Dian numeron paikkamerkki 4"/>
          <p:cNvSpPr>
            <a:spLocks noGrp="1"/>
          </p:cNvSpPr>
          <p:nvPr>
            <p:ph type="sldNum" sz="quarter" idx="16"/>
          </p:nvPr>
        </p:nvSpPr>
        <p:spPr/>
        <p:txBody>
          <a:bodyPr/>
          <a:lstStyle/>
          <a:p>
            <a:fld id="{882CC271-BBF5-3F46-90AE-792A663E0CFB}" type="slidenum">
              <a:rPr lang="en-GB" smtClean="0"/>
              <a:pPr/>
              <a:t>12</a:t>
            </a:fld>
            <a:endParaRPr lang="en-GB"/>
          </a:p>
        </p:txBody>
      </p:sp>
      <p:sp>
        <p:nvSpPr>
          <p:cNvPr id="4" name="Päivämäärän paikkamerkki 3">
            <a:extLst>
              <a:ext uri="{FF2B5EF4-FFF2-40B4-BE49-F238E27FC236}">
                <a16:creationId xmlns:a16="http://schemas.microsoft.com/office/drawing/2014/main" id="{E3FB44E1-1261-AEEA-FB5A-DA89AD10459E}"/>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274966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9400" y="303189"/>
            <a:ext cx="10753200" cy="1188000"/>
          </a:xfrm>
        </p:spPr>
        <p:txBody>
          <a:bodyPr>
            <a:normAutofit/>
          </a:bodyPr>
          <a:lstStyle/>
          <a:p>
            <a:r>
              <a:rPr lang="fi-FI" sz="4400" dirty="0"/>
              <a:t>Miten vähimmäistieto on valittu?</a:t>
            </a:r>
          </a:p>
        </p:txBody>
      </p:sp>
      <p:sp>
        <p:nvSpPr>
          <p:cNvPr id="3" name="Sisällön paikkamerkki 2"/>
          <p:cNvSpPr>
            <a:spLocks noGrp="1"/>
          </p:cNvSpPr>
          <p:nvPr>
            <p:ph sz="quarter" idx="13"/>
          </p:nvPr>
        </p:nvSpPr>
        <p:spPr>
          <a:xfrm>
            <a:off x="1046480" y="1320852"/>
            <a:ext cx="10138027" cy="4582108"/>
          </a:xfrm>
        </p:spPr>
        <p:txBody>
          <a:bodyPr>
            <a:normAutofit fontScale="25000" lnSpcReduction="20000"/>
          </a:bodyPr>
          <a:lstStyle/>
          <a:p>
            <a:r>
              <a:rPr lang="fi-FI" sz="6400" b="1" dirty="0"/>
              <a:t>Vuosi 2018: </a:t>
            </a:r>
          </a:p>
          <a:p>
            <a:pPr lvl="1"/>
            <a:r>
              <a:rPr lang="fi-FI" sz="6400" dirty="0"/>
              <a:t>Lähtökohta: Kunnat ja alueet toivoivat THL:ltä hyvinvointikertomuksille vähimmäistietoa ja toiveeseen vastattiin.</a:t>
            </a:r>
          </a:p>
          <a:p>
            <a:pPr lvl="1"/>
            <a:r>
              <a:rPr lang="fi-FI" sz="6400" dirty="0"/>
              <a:t>THL:n avainindikaattorihanke </a:t>
            </a:r>
            <a:r>
              <a:rPr lang="fi-FI" sz="6400" dirty="0" err="1"/>
              <a:t>INDI:n</a:t>
            </a:r>
            <a:r>
              <a:rPr lang="fi-FI" sz="6400" dirty="0"/>
              <a:t> (2009-2012) indikaattoripaketti oli ensimmäisten luonnosten pohjana. </a:t>
            </a:r>
          </a:p>
          <a:p>
            <a:pPr lvl="1"/>
            <a:r>
              <a:rPr lang="fi-FI" sz="6400" dirty="0"/>
              <a:t>Työskentelytapoja: Avoimia työpajoja, </a:t>
            </a:r>
            <a:r>
              <a:rPr lang="fi-FI" sz="6400" dirty="0" err="1"/>
              <a:t>THL:n</a:t>
            </a:r>
            <a:r>
              <a:rPr lang="fi-FI" sz="6400" dirty="0"/>
              <a:t> sisältöasiantuntijoiden työskentelyä, luonnokset avoimesti kommentoitavana </a:t>
            </a:r>
            <a:r>
              <a:rPr lang="fi-FI" sz="6400" dirty="0" err="1"/>
              <a:t>THL:n</a:t>
            </a:r>
            <a:r>
              <a:rPr lang="fi-FI" sz="6400" dirty="0"/>
              <a:t> nettisivuilla, kohdennettuja alue- ja kuntakommenttipyyntöjä, henkilökohtaisia tietopyyntöjä, esityksiä useissa kansallisissa HYTE-tilaisuuksissa.</a:t>
            </a:r>
          </a:p>
          <a:p>
            <a:pPr lvl="1"/>
            <a:r>
              <a:rPr lang="fi-FI" sz="6400" dirty="0"/>
              <a:t>Laaja joukko kommentoijia valtionhallinnosta, kunnista, maakunnista, sote-järjestöistä </a:t>
            </a:r>
          </a:p>
          <a:p>
            <a:pPr lvl="1"/>
            <a:r>
              <a:rPr lang="fi-FI" sz="6400" dirty="0"/>
              <a:t>THL:n Sote-tietopohjan Ohjausryhmä hyväksyi ehdotuksen 14.11.2018 ja indikaattorilistat laitettiin THL:n verkkosivuille julkisesti saataville.</a:t>
            </a:r>
          </a:p>
          <a:p>
            <a:endParaRPr lang="fi-FI" sz="6400" dirty="0"/>
          </a:p>
          <a:p>
            <a:r>
              <a:rPr lang="fi-FI" sz="6400" b="1" dirty="0"/>
              <a:t>Vuodet 2018-2022: </a:t>
            </a:r>
            <a:r>
              <a:rPr lang="fi-FI" sz="6400" dirty="0"/>
              <a:t>Ehdotukset kuntien ja hyvinvointialueiden vapaaehtoisessa käytössä. Listoihin tehtiin vain teknisiä päivityksiä.</a:t>
            </a:r>
          </a:p>
          <a:p>
            <a:r>
              <a:rPr lang="fi-FI" sz="6400" b="1" dirty="0"/>
              <a:t>Vuosi 2022: </a:t>
            </a:r>
            <a:r>
              <a:rPr lang="fi-FI" sz="6400" dirty="0"/>
              <a:t>Vuoden 2018 ehdotusta muokattiin asetukseen sopivaksi 03-10/2022 </a:t>
            </a:r>
            <a:r>
              <a:rPr lang="fi-FI" sz="6400" dirty="0" err="1"/>
              <a:t>STM:n</a:t>
            </a:r>
            <a:r>
              <a:rPr lang="fi-FI" sz="6400" dirty="0"/>
              <a:t>, Kuntaliiton, DigiFinlandin, THL:n ja hyvinvointialueiden yhteistyönä. </a:t>
            </a:r>
            <a:r>
              <a:rPr lang="fi-FI" sz="6400" b="0" i="0" dirty="0">
                <a:solidFill>
                  <a:srgbClr val="333333"/>
                </a:solidFill>
                <a:effectLst/>
              </a:rPr>
              <a:t>Sosiaali- ja terveysministeriön lausuntokierros 10/2022.</a:t>
            </a:r>
            <a:r>
              <a:rPr lang="fi-FI" sz="6400" dirty="0"/>
              <a:t> Kommentteja tuli 62 eri taholta.</a:t>
            </a:r>
          </a:p>
          <a:p>
            <a:r>
              <a:rPr lang="fi-FI" sz="6400" b="1" dirty="0"/>
              <a:t>Vuodet 2023-2025: </a:t>
            </a:r>
            <a:r>
              <a:rPr lang="fi-FI" sz="6400" dirty="0"/>
              <a:t>Hyvinvointikertomuksen vähimmäistieto </a:t>
            </a:r>
            <a:r>
              <a:rPr lang="fi-FI" sz="6400" dirty="0" err="1"/>
              <a:t>STM:n</a:t>
            </a:r>
            <a:r>
              <a:rPr lang="fi-FI" sz="6400" dirty="0"/>
              <a:t> sisäisen asetusvalmistelutyöryhmän työstettävänä. </a:t>
            </a:r>
          </a:p>
          <a:p>
            <a:r>
              <a:rPr lang="fi-FI" sz="6400" b="1" dirty="0"/>
              <a:t>Vuosi 2026</a:t>
            </a:r>
            <a:r>
              <a:rPr lang="fi-FI" sz="6400" dirty="0"/>
              <a:t>: Asetus s</a:t>
            </a:r>
            <a:r>
              <a:rPr lang="fi-FI" sz="6400" dirty="0">
                <a:solidFill>
                  <a:srgbClr val="333333"/>
                </a:solidFill>
              </a:rPr>
              <a:t>osiaali- ja terveysministeriön lausuntokierroksella 5/2026. Asetuksen antamisen aikataulu on toistaiseksi avoin.</a:t>
            </a:r>
            <a:endParaRPr lang="fi-FI" sz="6400" dirty="0"/>
          </a:p>
          <a:p>
            <a:endParaRPr lang="fi-FI" sz="4500" dirty="0">
              <a:latin typeface="Myriad Pro" panose="020B0503030403020204"/>
            </a:endParaRPr>
          </a:p>
          <a:p>
            <a:pPr marL="0" indent="0">
              <a:buNone/>
            </a:pPr>
            <a:endParaRPr lang="fi-FI" sz="3600" dirty="0"/>
          </a:p>
          <a:p>
            <a:pPr marL="0" indent="0">
              <a:buNone/>
            </a:pPr>
            <a:endParaRPr lang="fi-FI" sz="4000" dirty="0"/>
          </a:p>
          <a:p>
            <a:endParaRPr lang="fi-FI" sz="4000" dirty="0"/>
          </a:p>
          <a:p>
            <a:endParaRPr lang="fi-FI" dirty="0"/>
          </a:p>
        </p:txBody>
      </p:sp>
      <p:sp>
        <p:nvSpPr>
          <p:cNvPr id="5" name="Dian numeron paikkamerkki 4"/>
          <p:cNvSpPr>
            <a:spLocks noGrp="1"/>
          </p:cNvSpPr>
          <p:nvPr>
            <p:ph type="sldNum" sz="quarter" idx="16"/>
          </p:nvPr>
        </p:nvSpPr>
        <p:spPr/>
        <p:txBody>
          <a:bodyPr/>
          <a:lstStyle/>
          <a:p>
            <a:fld id="{882CC271-BBF5-3F46-90AE-792A663E0CFB}" type="slidenum">
              <a:rPr lang="en-GB" smtClean="0"/>
              <a:pPr/>
              <a:t>13</a:t>
            </a:fld>
            <a:endParaRPr lang="en-GB"/>
          </a:p>
        </p:txBody>
      </p:sp>
      <p:sp>
        <p:nvSpPr>
          <p:cNvPr id="4" name="Päivämäärän paikkamerkki 3">
            <a:extLst>
              <a:ext uri="{FF2B5EF4-FFF2-40B4-BE49-F238E27FC236}">
                <a16:creationId xmlns:a16="http://schemas.microsoft.com/office/drawing/2014/main" id="{B5656140-00A2-3BF0-7C77-38D6A45AB9D1}"/>
              </a:ext>
            </a:extLst>
          </p:cNvPr>
          <p:cNvSpPr>
            <a:spLocks noGrp="1"/>
          </p:cNvSpPr>
          <p:nvPr>
            <p:ph type="dt" sz="half" idx="14"/>
          </p:nvPr>
        </p:nvSpPr>
        <p:spPr/>
        <p:txBody>
          <a:bodyPr/>
          <a:lstStyle/>
          <a:p>
            <a:r>
              <a:rPr lang="fi-FI"/>
              <a:t>8.5.2026</a:t>
            </a:r>
            <a:endParaRPr lang="fi-FI" dirty="0"/>
          </a:p>
        </p:txBody>
      </p:sp>
    </p:spTree>
    <p:extLst>
      <p:ext uri="{BB962C8B-B14F-4D97-AF65-F5344CB8AC3E}">
        <p14:creationId xmlns:p14="http://schemas.microsoft.com/office/powerpoint/2010/main" val="1807606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16969-8317-A3CA-CA79-3DBDEB391C56}"/>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10B05A90-DE42-DF8C-DBFE-1C38D6BB77E3}"/>
              </a:ext>
            </a:extLst>
          </p:cNvPr>
          <p:cNvSpPr>
            <a:spLocks noGrp="1"/>
          </p:cNvSpPr>
          <p:nvPr>
            <p:ph type="title"/>
          </p:nvPr>
        </p:nvSpPr>
        <p:spPr/>
        <p:txBody>
          <a:bodyPr>
            <a:normAutofit/>
          </a:bodyPr>
          <a:lstStyle/>
          <a:p>
            <a:r>
              <a:rPr lang="fi-FI" sz="3100" dirty="0"/>
              <a:t>Vähimmäistiedon indikaattorit kokonaisuutena</a:t>
            </a:r>
          </a:p>
        </p:txBody>
      </p:sp>
      <p:sp>
        <p:nvSpPr>
          <p:cNvPr id="5" name="Dian numeron paikkamerkki 4">
            <a:extLst>
              <a:ext uri="{FF2B5EF4-FFF2-40B4-BE49-F238E27FC236}">
                <a16:creationId xmlns:a16="http://schemas.microsoft.com/office/drawing/2014/main" id="{9365A2CB-12B6-2D43-2C9D-136AE8D571AE}"/>
              </a:ext>
            </a:extLst>
          </p:cNvPr>
          <p:cNvSpPr>
            <a:spLocks noGrp="1"/>
          </p:cNvSpPr>
          <p:nvPr>
            <p:ph type="sldNum" sz="quarter" idx="12"/>
          </p:nvPr>
        </p:nvSpPr>
        <p:spPr/>
        <p:txBody>
          <a:bodyPr/>
          <a:lstStyle/>
          <a:p>
            <a:fld id="{31160B98-140E-4345-B1A3-2A7247C42973}" type="slidenum">
              <a:rPr lang="fi-FI" noProof="0" smtClean="0"/>
              <a:pPr/>
              <a:t>14</a:t>
            </a:fld>
            <a:endParaRPr lang="fi-FI" noProof="0" dirty="0"/>
          </a:p>
        </p:txBody>
      </p:sp>
      <p:pic>
        <p:nvPicPr>
          <p:cNvPr id="8" name="Kuvan paikkamerkki 7" descr="Kuva, joka sisältää kohteen henkilö, vaate, Ihmisen kasvot, hymy&#10;&#10;Tekoälyllä luotu sisältö voi olla virheellistä.">
            <a:extLst>
              <a:ext uri="{FF2B5EF4-FFF2-40B4-BE49-F238E27FC236}">
                <a16:creationId xmlns:a16="http://schemas.microsoft.com/office/drawing/2014/main" id="{EB92AF6B-EDDF-6503-4796-99544AA191F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457" r="7457"/>
          <a:stretch>
            <a:fillRect/>
          </a:stretch>
        </p:blipFill>
        <p:spPr/>
      </p:pic>
    </p:spTree>
    <p:extLst>
      <p:ext uri="{BB962C8B-B14F-4D97-AF65-F5344CB8AC3E}">
        <p14:creationId xmlns:p14="http://schemas.microsoft.com/office/powerpoint/2010/main" val="2869777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9006A7-AEEA-4A1B-B60C-575DAE0531FA}"/>
              </a:ext>
            </a:extLst>
          </p:cNvPr>
          <p:cNvSpPr>
            <a:spLocks noGrp="1"/>
          </p:cNvSpPr>
          <p:nvPr>
            <p:ph type="title"/>
          </p:nvPr>
        </p:nvSpPr>
        <p:spPr>
          <a:xfrm>
            <a:off x="719998" y="180000"/>
            <a:ext cx="6615522" cy="1188000"/>
          </a:xfrm>
        </p:spPr>
        <p:txBody>
          <a:bodyPr>
            <a:normAutofit/>
          </a:bodyPr>
          <a:lstStyle/>
          <a:p>
            <a:r>
              <a:rPr lang="fi-FI" sz="4400" dirty="0"/>
              <a:t>Vähimmäistiedon laajuus</a:t>
            </a:r>
          </a:p>
        </p:txBody>
      </p:sp>
      <p:sp>
        <p:nvSpPr>
          <p:cNvPr id="3" name="Sisällön paikkamerkki 2">
            <a:extLst>
              <a:ext uri="{FF2B5EF4-FFF2-40B4-BE49-F238E27FC236}">
                <a16:creationId xmlns:a16="http://schemas.microsoft.com/office/drawing/2014/main" id="{4DEF0496-8A2A-41DD-A2B3-EFB8697EF301}"/>
              </a:ext>
            </a:extLst>
          </p:cNvPr>
          <p:cNvSpPr>
            <a:spLocks noGrp="1"/>
          </p:cNvSpPr>
          <p:nvPr>
            <p:ph sz="quarter" idx="13"/>
          </p:nvPr>
        </p:nvSpPr>
        <p:spPr>
          <a:xfrm>
            <a:off x="720724" y="1476000"/>
            <a:ext cx="5256000" cy="4657672"/>
          </a:xfrm>
        </p:spPr>
        <p:txBody>
          <a:bodyPr>
            <a:normAutofit fontScale="77500" lnSpcReduction="20000"/>
          </a:bodyPr>
          <a:lstStyle/>
          <a:p>
            <a:pPr marL="0" indent="0">
              <a:buNone/>
            </a:pPr>
            <a:r>
              <a:rPr lang="fi-FI" sz="2100" u="sng" dirty="0"/>
              <a:t>Hyvinvointialue</a:t>
            </a:r>
            <a:r>
              <a:rPr lang="fi-FI" sz="2100" dirty="0"/>
              <a:t> (88 kpl)</a:t>
            </a:r>
          </a:p>
          <a:p>
            <a:pPr marL="342900" indent="-342900">
              <a:buFont typeface="Arial" panose="020B0604020202020204" pitchFamily="34" charset="0"/>
              <a:buChar char="•"/>
            </a:pPr>
            <a:r>
              <a:rPr lang="fi-FI" sz="2100" dirty="0"/>
              <a:t>Väestö ja elinolot (11 kpl)</a:t>
            </a:r>
          </a:p>
          <a:p>
            <a:pPr marL="342900" indent="-342900">
              <a:buFont typeface="Arial" panose="020B0604020202020204" pitchFamily="34" charset="0"/>
              <a:buChar char="•"/>
            </a:pPr>
            <a:r>
              <a:rPr lang="fi-FI" sz="2100" dirty="0"/>
              <a:t>Terveyden ja hyvinvoinnin tila (43 kpl)</a:t>
            </a:r>
          </a:p>
          <a:p>
            <a:pPr marL="342900" indent="-342900">
              <a:buFont typeface="Arial" panose="020B0604020202020204" pitchFamily="34" charset="0"/>
              <a:buChar char="•"/>
            </a:pPr>
            <a:r>
              <a:rPr lang="fi-FI" sz="2100" dirty="0"/>
              <a:t>Tehdyt toimet sote-palveluissa (16 kpl)</a:t>
            </a:r>
          </a:p>
          <a:p>
            <a:pPr marL="342900" indent="-342900">
              <a:buFont typeface="Arial" panose="020B0604020202020204" pitchFamily="34" charset="0"/>
              <a:buChar char="•"/>
            </a:pPr>
            <a:r>
              <a:rPr lang="fi-FI" sz="2100" dirty="0"/>
              <a:t>Tehdyt toimet muilla kuin sote-toimialalla (10 kpl)</a:t>
            </a:r>
          </a:p>
          <a:p>
            <a:pPr marL="342900" indent="-342900">
              <a:buFont typeface="Arial" panose="020B0604020202020204" pitchFamily="34" charset="0"/>
              <a:buChar char="•"/>
            </a:pPr>
            <a:r>
              <a:rPr lang="fi-FI" sz="2100" dirty="0"/>
              <a:t>Hyvinvoinnin ja terveyden edistämisen rakenteet alueella ja alueen kunnissa (4 kpl + itsearviointi 4 kpl)</a:t>
            </a:r>
          </a:p>
          <a:p>
            <a:pPr marL="0" indent="0">
              <a:buNone/>
            </a:pPr>
            <a:endParaRPr lang="fi-FI" sz="2100" u="sng" dirty="0"/>
          </a:p>
          <a:p>
            <a:pPr marL="0" indent="0">
              <a:buNone/>
            </a:pPr>
            <a:r>
              <a:rPr lang="fi-FI" sz="2100" u="sng" dirty="0"/>
              <a:t>Kunta</a:t>
            </a:r>
            <a:r>
              <a:rPr lang="fi-FI" sz="2100" dirty="0"/>
              <a:t> (53 kpl)</a:t>
            </a:r>
          </a:p>
          <a:p>
            <a:pPr marL="342900" indent="-342900"/>
            <a:r>
              <a:rPr lang="fi-FI" sz="2100" dirty="0"/>
              <a:t>Väestö ja elinolot (8 kpl)</a:t>
            </a:r>
          </a:p>
          <a:p>
            <a:pPr marL="342900" indent="-342900">
              <a:buFont typeface="Arial" panose="020B0604020202020204" pitchFamily="34" charset="0"/>
              <a:buChar char="•"/>
            </a:pPr>
            <a:r>
              <a:rPr lang="fi-FI" sz="2100" dirty="0"/>
              <a:t>Hyvinvoinnin ja terveyden tila (23 kpl)</a:t>
            </a:r>
          </a:p>
          <a:p>
            <a:pPr marL="342900" indent="-342900">
              <a:buFont typeface="Arial" panose="020B0604020202020204" pitchFamily="34" charset="0"/>
              <a:buChar char="•"/>
            </a:pPr>
            <a:r>
              <a:rPr lang="fi-FI" sz="2100" dirty="0"/>
              <a:t>Tehdyt toimet kunnassa (11 kpl)</a:t>
            </a:r>
          </a:p>
          <a:p>
            <a:pPr marL="342900" indent="-342900">
              <a:buFont typeface="Arial" panose="020B0604020202020204" pitchFamily="34" charset="0"/>
              <a:buChar char="•"/>
            </a:pPr>
            <a:r>
              <a:rPr lang="fi-FI" sz="2100" dirty="0"/>
              <a:t>Hyvinvoinnin ja terveyden edistämisen rakenteet kunnassa (5 kpl + itsearviointi 6 kpl)</a:t>
            </a:r>
          </a:p>
          <a:p>
            <a:pPr marL="0" indent="0">
              <a:buNone/>
            </a:pPr>
            <a:endParaRPr lang="fi-FI" sz="1800" dirty="0"/>
          </a:p>
          <a:p>
            <a:pPr marL="0" indent="0">
              <a:buNone/>
            </a:pPr>
            <a:endParaRPr lang="fi-FI" sz="2000" dirty="0"/>
          </a:p>
          <a:p>
            <a:pPr marL="0" indent="0">
              <a:buNone/>
            </a:pPr>
            <a:endParaRPr lang="fi-FI" dirty="0"/>
          </a:p>
        </p:txBody>
      </p:sp>
      <p:sp>
        <p:nvSpPr>
          <p:cNvPr id="6" name="Dian numeron paikkamerkki 5">
            <a:extLst>
              <a:ext uri="{FF2B5EF4-FFF2-40B4-BE49-F238E27FC236}">
                <a16:creationId xmlns:a16="http://schemas.microsoft.com/office/drawing/2014/main" id="{5E275427-1C53-41E6-8055-F215720D5A38}"/>
              </a:ext>
            </a:extLst>
          </p:cNvPr>
          <p:cNvSpPr>
            <a:spLocks noGrp="1"/>
          </p:cNvSpPr>
          <p:nvPr>
            <p:ph type="sldNum" sz="quarter" idx="16"/>
          </p:nvPr>
        </p:nvSpPr>
        <p:spPr/>
        <p:txBody>
          <a:bodyPr/>
          <a:lstStyle/>
          <a:p>
            <a:fld id="{882CC271-BBF5-3F46-90AE-792A663E0CFB}" type="slidenum">
              <a:rPr lang="en-GB" smtClean="0"/>
              <a:pPr/>
              <a:t>15</a:t>
            </a:fld>
            <a:endParaRPr lang="en-GB"/>
          </a:p>
        </p:txBody>
      </p:sp>
      <p:sp>
        <p:nvSpPr>
          <p:cNvPr id="11" name="Suorakulmio 10">
            <a:extLst>
              <a:ext uri="{FF2B5EF4-FFF2-40B4-BE49-F238E27FC236}">
                <a16:creationId xmlns:a16="http://schemas.microsoft.com/office/drawing/2014/main" id="{578CFFF8-BA75-4DE7-B55F-C715F1343EDE}"/>
              </a:ext>
            </a:extLst>
          </p:cNvPr>
          <p:cNvSpPr/>
          <p:nvPr/>
        </p:nvSpPr>
        <p:spPr>
          <a:xfrm>
            <a:off x="6445315" y="1054761"/>
            <a:ext cx="5256000" cy="524329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10000"/>
              </a:lnSpc>
              <a:buFont typeface="Arial" panose="020B0604020202020204" pitchFamily="34" charset="0"/>
              <a:buChar char="•"/>
            </a:pPr>
            <a:r>
              <a:rPr lang="fi-FI" sz="1600" dirty="0">
                <a:solidFill>
                  <a:schemeClr val="tx1"/>
                </a:solidFill>
                <a:hlinkClick r:id="rId2"/>
              </a:rPr>
              <a:t>Indikaattorilistat täällä</a:t>
            </a:r>
            <a:endParaRPr lang="fi-FI" sz="1600" dirty="0">
              <a:solidFill>
                <a:schemeClr val="tx1"/>
              </a:solidFill>
            </a:endParaRPr>
          </a:p>
          <a:p>
            <a:pPr marL="342900" indent="-342900">
              <a:lnSpc>
                <a:spcPct val="110000"/>
              </a:lnSpc>
              <a:buFont typeface="Arial" panose="020B0604020202020204" pitchFamily="34" charset="0"/>
              <a:buChar char="•"/>
            </a:pPr>
            <a:r>
              <a:rPr lang="fi-FI" sz="1600" dirty="0">
                <a:solidFill>
                  <a:schemeClr val="tx1"/>
                </a:solidFill>
                <a:effectLst/>
                <a:ea typeface="Calibri" panose="020F0502020204030204" pitchFamily="34" charset="0"/>
                <a:cs typeface="Times New Roman" panose="02020603050405020304" pitchFamily="18" charset="0"/>
              </a:rPr>
              <a:t>Osa mittareista samoja.</a:t>
            </a:r>
          </a:p>
          <a:p>
            <a:pPr marL="342900" indent="-342900">
              <a:lnSpc>
                <a:spcPct val="110000"/>
              </a:lnSpc>
              <a:buFont typeface="Arial" panose="020B0604020202020204" pitchFamily="34" charset="0"/>
              <a:buChar char="•"/>
            </a:pPr>
            <a:r>
              <a:rPr lang="fi-FI" sz="1600" dirty="0">
                <a:solidFill>
                  <a:schemeClr val="tx1"/>
                </a:solidFill>
                <a:effectLst/>
                <a:ea typeface="Calibri" panose="020F0502020204030204" pitchFamily="34" charset="0"/>
                <a:cs typeface="Times New Roman" panose="02020603050405020304" pitchFamily="18" charset="0"/>
              </a:rPr>
              <a:t>Hyvinvointialue </a:t>
            </a:r>
            <a:r>
              <a:rPr lang="fi-FI" sz="1600" dirty="0">
                <a:solidFill>
                  <a:schemeClr val="tx1"/>
                </a:solidFill>
                <a:ea typeface="Calibri" panose="020F0502020204030204" pitchFamily="34" charset="0"/>
                <a:cs typeface="Times New Roman" panose="02020603050405020304" pitchFamily="18" charset="0"/>
              </a:rPr>
              <a:t>voi h</a:t>
            </a:r>
            <a:r>
              <a:rPr lang="fi-FI" sz="1600" dirty="0">
                <a:solidFill>
                  <a:schemeClr val="tx1"/>
                </a:solidFill>
                <a:effectLst/>
                <a:ea typeface="Calibri" panose="020F0502020204030204" pitchFamily="34" charset="0"/>
                <a:cs typeface="Times New Roman" panose="02020603050405020304" pitchFamily="18" charset="0"/>
              </a:rPr>
              <a:t>yvinvointikertomusta tehdessään käyttää kuntien kertomuksia hyödykseen, ja kohdistaa toimiaan sinne missä niitä eniten tarvitaan.</a:t>
            </a:r>
          </a:p>
          <a:p>
            <a:pPr marL="342900" indent="-342900">
              <a:lnSpc>
                <a:spcPct val="110000"/>
              </a:lnSpc>
              <a:buFont typeface="Arial" panose="020B0604020202020204" pitchFamily="34" charset="0"/>
              <a:buChar char="•"/>
            </a:pPr>
            <a:r>
              <a:rPr lang="fi-FI" sz="1600" dirty="0">
                <a:solidFill>
                  <a:schemeClr val="tx1"/>
                </a:solidFill>
              </a:rPr>
              <a:t>Tavoitteena tukea hyvinvointikertomustyötä, ei rajata näkökulmia.</a:t>
            </a:r>
          </a:p>
          <a:p>
            <a:pPr marL="342900" indent="-342900">
              <a:lnSpc>
                <a:spcPct val="110000"/>
              </a:lnSpc>
              <a:buFont typeface="Arial" panose="020B0604020202020204" pitchFamily="34" charset="0"/>
              <a:buChar char="•"/>
            </a:pPr>
            <a:r>
              <a:rPr lang="fi-FI" sz="1600" dirty="0">
                <a:solidFill>
                  <a:schemeClr val="tx1"/>
                </a:solidFill>
              </a:rPr>
              <a:t>Kyseessä on vain vähimmäistieto ja kunta/alue saa koostaa tilannekuvaa laajemminkin. </a:t>
            </a:r>
          </a:p>
          <a:p>
            <a:pPr marL="342900" indent="-342900">
              <a:lnSpc>
                <a:spcPct val="110000"/>
              </a:lnSpc>
              <a:buFont typeface="Arial" panose="020B0604020202020204" pitchFamily="34" charset="0"/>
              <a:buChar char="•"/>
            </a:pPr>
            <a:r>
              <a:rPr lang="fi-FI" sz="1600" dirty="0">
                <a:solidFill>
                  <a:schemeClr val="tx1"/>
                </a:solidFill>
                <a:effectLst/>
                <a:ea typeface="Calibri" panose="020F0502020204030204" pitchFamily="34" charset="0"/>
              </a:rPr>
              <a:t>Mikäli indikaattorin keräämää tietoa on mahdollista tarkastella sukupuolittain, kieliryhmittäin, ikäryhmittäin, sosioekonomisen aseman mukaan, alueellisesti tai kulttuuritaustan mukaan, tämä tarkastelu kannattaa tehdä. Näin voidaan havaita väestöryhmittäisiä eroja tarkastellun mittarin kuvaamassa ilmiössä. </a:t>
            </a:r>
            <a:endParaRPr lang="fi-FI" sz="1700" dirty="0">
              <a:latin typeface="Myriad Pro" panose="020B0503030403020204"/>
            </a:endParaRPr>
          </a:p>
        </p:txBody>
      </p:sp>
      <p:sp>
        <p:nvSpPr>
          <p:cNvPr id="4" name="Päivämäärän paikkamerkki 3">
            <a:extLst>
              <a:ext uri="{FF2B5EF4-FFF2-40B4-BE49-F238E27FC236}">
                <a16:creationId xmlns:a16="http://schemas.microsoft.com/office/drawing/2014/main" id="{61080CA4-1870-459A-FD9C-6B6E17E7620A}"/>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949450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9400" y="278973"/>
            <a:ext cx="10753200" cy="1188000"/>
          </a:xfrm>
        </p:spPr>
        <p:txBody>
          <a:bodyPr>
            <a:normAutofit/>
          </a:bodyPr>
          <a:lstStyle/>
          <a:p>
            <a:r>
              <a:rPr lang="fi-FI" sz="4400" dirty="0"/>
              <a:t>Vähimmäistiedot ikäryhmittäin</a:t>
            </a:r>
          </a:p>
        </p:txBody>
      </p:sp>
      <p:sp>
        <p:nvSpPr>
          <p:cNvPr id="3" name="Sisällön paikkamerkki 2"/>
          <p:cNvSpPr>
            <a:spLocks noGrp="1"/>
          </p:cNvSpPr>
          <p:nvPr>
            <p:ph sz="quarter" idx="13"/>
          </p:nvPr>
        </p:nvSpPr>
        <p:spPr>
          <a:xfrm>
            <a:off x="813322" y="1942811"/>
            <a:ext cx="5256000" cy="3421669"/>
          </a:xfrm>
        </p:spPr>
        <p:txBody>
          <a:bodyPr>
            <a:normAutofit/>
          </a:bodyPr>
          <a:lstStyle/>
          <a:p>
            <a:pPr marL="0" indent="0">
              <a:buNone/>
            </a:pPr>
            <a:r>
              <a:rPr lang="fi-FI" sz="1900" b="1" dirty="0"/>
              <a:t>Kuntien 53 mittarista</a:t>
            </a:r>
          </a:p>
          <a:p>
            <a:r>
              <a:rPr lang="fi-FI" sz="1900" dirty="0"/>
              <a:t>Lapset/nuoret			25</a:t>
            </a:r>
          </a:p>
          <a:p>
            <a:r>
              <a:rPr lang="fi-FI" sz="1900" dirty="0"/>
              <a:t>Työikäiset	 	  	4</a:t>
            </a:r>
          </a:p>
          <a:p>
            <a:r>
              <a:rPr lang="fi-FI" sz="1900" dirty="0"/>
              <a:t>Iäkkäät 	 	 	4</a:t>
            </a:r>
          </a:p>
          <a:p>
            <a:r>
              <a:rPr lang="fi-FI" sz="1900" dirty="0"/>
              <a:t>Kaikki ikäryhmät		20</a:t>
            </a:r>
          </a:p>
          <a:p>
            <a:endParaRPr lang="fi-FI" dirty="0"/>
          </a:p>
        </p:txBody>
      </p:sp>
      <p:sp>
        <p:nvSpPr>
          <p:cNvPr id="4" name="Sisällön paikkamerkki 3"/>
          <p:cNvSpPr>
            <a:spLocks noGrp="1"/>
          </p:cNvSpPr>
          <p:nvPr>
            <p:ph sz="quarter" idx="17"/>
          </p:nvPr>
        </p:nvSpPr>
        <p:spPr>
          <a:xfrm>
            <a:off x="6387854" y="1983905"/>
            <a:ext cx="5256000" cy="3421669"/>
          </a:xfrm>
        </p:spPr>
        <p:txBody>
          <a:bodyPr>
            <a:normAutofit/>
          </a:bodyPr>
          <a:lstStyle/>
          <a:p>
            <a:pPr marL="3175" indent="0">
              <a:buNone/>
            </a:pPr>
            <a:r>
              <a:rPr lang="fi-FI" sz="1900" b="1" dirty="0"/>
              <a:t>Alueen 88 mittarista</a:t>
            </a:r>
          </a:p>
          <a:p>
            <a:pPr marL="460375" indent="-457200"/>
            <a:r>
              <a:rPr lang="fi-FI" sz="1900" dirty="0"/>
              <a:t>Lapset/nuoret 	37</a:t>
            </a:r>
          </a:p>
          <a:p>
            <a:pPr marL="460375" indent="-457200"/>
            <a:r>
              <a:rPr lang="fi-FI" sz="1900" dirty="0"/>
              <a:t>Työikäiset 	 	31</a:t>
            </a:r>
          </a:p>
          <a:p>
            <a:pPr marL="460375" indent="-457200"/>
            <a:r>
              <a:rPr lang="fi-FI" sz="1900" dirty="0"/>
              <a:t>Iäkkäät 	 	28</a:t>
            </a:r>
          </a:p>
          <a:p>
            <a:pPr marL="460375" indent="-457200"/>
            <a:r>
              <a:rPr lang="fi-FI" sz="1900" dirty="0"/>
              <a:t>Kaikki ikäryhmät	15</a:t>
            </a:r>
          </a:p>
          <a:p>
            <a:pPr marL="0" indent="0">
              <a:buNone/>
            </a:pPr>
            <a:endParaRPr lang="fi-FI" dirty="0"/>
          </a:p>
        </p:txBody>
      </p:sp>
      <p:sp>
        <p:nvSpPr>
          <p:cNvPr id="6" name="Dian numeron paikkamerkki 5"/>
          <p:cNvSpPr>
            <a:spLocks noGrp="1"/>
          </p:cNvSpPr>
          <p:nvPr>
            <p:ph type="sldNum" sz="quarter" idx="16"/>
          </p:nvPr>
        </p:nvSpPr>
        <p:spPr/>
        <p:txBody>
          <a:bodyPr/>
          <a:lstStyle/>
          <a:p>
            <a:fld id="{882CC271-BBF5-3F46-90AE-792A663E0CFB}" type="slidenum">
              <a:rPr lang="en-GB" smtClean="0"/>
              <a:pPr/>
              <a:t>16</a:t>
            </a:fld>
            <a:endParaRPr lang="en-GB"/>
          </a:p>
        </p:txBody>
      </p:sp>
      <p:sp>
        <p:nvSpPr>
          <p:cNvPr id="5" name="Päivämäärän paikkamerkki 4">
            <a:extLst>
              <a:ext uri="{FF2B5EF4-FFF2-40B4-BE49-F238E27FC236}">
                <a16:creationId xmlns:a16="http://schemas.microsoft.com/office/drawing/2014/main" id="{F05575FB-560E-36B0-EFCF-42F0E5D84A2D}"/>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142830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6F2CFB-8D05-0AD5-11F0-FAE90DA76E81}"/>
              </a:ext>
            </a:extLst>
          </p:cNvPr>
          <p:cNvSpPr>
            <a:spLocks noGrp="1"/>
          </p:cNvSpPr>
          <p:nvPr>
            <p:ph type="title"/>
          </p:nvPr>
        </p:nvSpPr>
        <p:spPr>
          <a:xfrm>
            <a:off x="719998" y="180000"/>
            <a:ext cx="10753200" cy="1188000"/>
          </a:xfrm>
        </p:spPr>
        <p:txBody>
          <a:bodyPr anchor="t">
            <a:normAutofit/>
          </a:bodyPr>
          <a:lstStyle/>
          <a:p>
            <a:r>
              <a:rPr lang="fi-FI" sz="4300" dirty="0"/>
              <a:t>Esimerkkejä vähimmäistiedon indikaattoreista</a:t>
            </a:r>
          </a:p>
        </p:txBody>
      </p:sp>
      <p:pic>
        <p:nvPicPr>
          <p:cNvPr id="11" name="Kuva 10" descr="Kuva, joka sisältää kohteen teksti, kuvakaappaus, Fontti, numero&#10;&#10;Tekoälyllä luotu sisältö voi olla virheellistä.">
            <a:extLst>
              <a:ext uri="{FF2B5EF4-FFF2-40B4-BE49-F238E27FC236}">
                <a16:creationId xmlns:a16="http://schemas.microsoft.com/office/drawing/2014/main" id="{C034663F-1438-69E2-4C98-70E7BF086D65}"/>
              </a:ext>
            </a:extLst>
          </p:cNvPr>
          <p:cNvPicPr>
            <a:picLocks noChangeAspect="1"/>
          </p:cNvPicPr>
          <p:nvPr/>
        </p:nvPicPr>
        <p:blipFill>
          <a:blip r:embed="rId2"/>
          <a:stretch>
            <a:fillRect/>
          </a:stretch>
        </p:blipFill>
        <p:spPr>
          <a:xfrm>
            <a:off x="720724" y="1557829"/>
            <a:ext cx="10753200" cy="4516342"/>
          </a:xfrm>
          <a:prstGeom prst="rect">
            <a:avLst/>
          </a:prstGeom>
          <a:noFill/>
        </p:spPr>
      </p:pic>
      <p:sp>
        <p:nvSpPr>
          <p:cNvPr id="4" name="Päivämäärän paikkamerkki 3">
            <a:extLst>
              <a:ext uri="{FF2B5EF4-FFF2-40B4-BE49-F238E27FC236}">
                <a16:creationId xmlns:a16="http://schemas.microsoft.com/office/drawing/2014/main" id="{56A474B4-FB0C-547A-2E49-8663BD987AB3}"/>
              </a:ext>
            </a:extLst>
          </p:cNvPr>
          <p:cNvSpPr>
            <a:spLocks noGrp="1"/>
          </p:cNvSpPr>
          <p:nvPr>
            <p:ph type="dt" sz="half" idx="14"/>
          </p:nvPr>
        </p:nvSpPr>
        <p:spPr>
          <a:xfrm>
            <a:off x="3635451" y="6269995"/>
            <a:ext cx="1972568" cy="284816"/>
          </a:xfrm>
        </p:spPr>
        <p:txBody>
          <a:bodyPr anchor="ctr">
            <a:normAutofit/>
          </a:bodyPr>
          <a:lstStyle/>
          <a:p>
            <a:pPr>
              <a:spcAft>
                <a:spcPts val="600"/>
              </a:spcAft>
            </a:pPr>
            <a:r>
              <a:rPr lang="fi-FI"/>
              <a:t>8.5.2026</a:t>
            </a:r>
          </a:p>
        </p:txBody>
      </p:sp>
      <p:sp>
        <p:nvSpPr>
          <p:cNvPr id="5" name="Dian numeron paikkamerkki 4">
            <a:extLst>
              <a:ext uri="{FF2B5EF4-FFF2-40B4-BE49-F238E27FC236}">
                <a16:creationId xmlns:a16="http://schemas.microsoft.com/office/drawing/2014/main" id="{6B04C7A6-CBC2-0DE9-218C-497939250935}"/>
              </a:ext>
            </a:extLst>
          </p:cNvPr>
          <p:cNvSpPr>
            <a:spLocks noGrp="1"/>
          </p:cNvSpPr>
          <p:nvPr>
            <p:ph type="sldNum" sz="quarter" idx="16"/>
          </p:nvPr>
        </p:nvSpPr>
        <p:spPr>
          <a:xfrm>
            <a:off x="11184507" y="6269995"/>
            <a:ext cx="639939" cy="284816"/>
          </a:xfrm>
        </p:spPr>
        <p:txBody>
          <a:bodyPr anchor="ctr">
            <a:normAutofit/>
          </a:bodyPr>
          <a:lstStyle/>
          <a:p>
            <a:pPr>
              <a:spcAft>
                <a:spcPts val="600"/>
              </a:spcAft>
            </a:pPr>
            <a:fld id="{882CC271-BBF5-3F46-90AE-792A663E0CFB}" type="slidenum">
              <a:rPr lang="en-GB" smtClean="0"/>
              <a:pPr>
                <a:spcAft>
                  <a:spcPts val="600"/>
                </a:spcAft>
              </a:pPr>
              <a:t>17</a:t>
            </a:fld>
            <a:endParaRPr lang="en-GB"/>
          </a:p>
        </p:txBody>
      </p:sp>
    </p:spTree>
    <p:extLst>
      <p:ext uri="{BB962C8B-B14F-4D97-AF65-F5344CB8AC3E}">
        <p14:creationId xmlns:p14="http://schemas.microsoft.com/office/powerpoint/2010/main" val="97411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Esimerkki vähimmäistiedon indikaattorista, joka kuvaa isompaa ilmiötä: koululounas</a:t>
            </a:r>
          </a:p>
        </p:txBody>
      </p:sp>
      <p:pic>
        <p:nvPicPr>
          <p:cNvPr id="7" name="Sisällön paikkamerkki 6" descr="Kunnassa on paljon lapsia, jotka eivät syö koululounasta. Mitä se voi tarkoittaa? Kyse voi olla esimerkiksi kehonkuvasta ja lihomisen pelosta, ruokatottumuksista, käytöstavoista, ruuan mausta, voiko vaikuttaa ruokaan tai ruokailuun, tupakoinnista, päihteisetä, syökö aamiasta kotona, välipaloista, perheen yhteisestä ilta-ateriasta, kiusaamisesta, rauhattomasta tai lyhyestä ruokahetkestä. Vastauksia etsitään monialaisesti yhdessä koululaisten kanssa." title="Kuinka yksi indikaattori voi avata ilmiötä, esimerkki kouluruuan vähäisestä syömisestä."/>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75753" y="1464905"/>
            <a:ext cx="10432955" cy="4692447"/>
          </a:xfrm>
        </p:spPr>
      </p:pic>
      <p:sp>
        <p:nvSpPr>
          <p:cNvPr id="3" name="Dian numeron paikkamerkki 2"/>
          <p:cNvSpPr>
            <a:spLocks noGrp="1"/>
          </p:cNvSpPr>
          <p:nvPr>
            <p:ph type="sldNum" sz="quarter" idx="16"/>
          </p:nvPr>
        </p:nvSpPr>
        <p:spPr/>
        <p:txBody>
          <a:bodyPr/>
          <a:lstStyle/>
          <a:p>
            <a:fld id="{882CC271-BBF5-3F46-90AE-792A663E0CFB}" type="slidenum">
              <a:rPr lang="en-GB" smtClean="0"/>
              <a:pPr/>
              <a:t>18</a:t>
            </a:fld>
            <a:endParaRPr lang="en-GB"/>
          </a:p>
        </p:txBody>
      </p:sp>
      <p:sp>
        <p:nvSpPr>
          <p:cNvPr id="4" name="Päivämäärän paikkamerkki 3">
            <a:extLst>
              <a:ext uri="{FF2B5EF4-FFF2-40B4-BE49-F238E27FC236}">
                <a16:creationId xmlns:a16="http://schemas.microsoft.com/office/drawing/2014/main" id="{FA781F35-E8C3-909D-D1D9-411615782A64}"/>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247801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03FE56-1CA6-2319-72DE-CE5BBED4CB1B}"/>
              </a:ext>
            </a:extLst>
          </p:cNvPr>
          <p:cNvSpPr>
            <a:spLocks noGrp="1"/>
          </p:cNvSpPr>
          <p:nvPr>
            <p:ph type="title"/>
          </p:nvPr>
        </p:nvSpPr>
        <p:spPr/>
        <p:txBody>
          <a:bodyPr>
            <a:normAutofit/>
          </a:bodyPr>
          <a:lstStyle/>
          <a:p>
            <a:r>
              <a:rPr lang="fi-FI" sz="3200" dirty="0"/>
              <a:t>Esimerkki vähimmäistiedon indikaattorista, joka kuvaa isompaa ilmiötä: kaatumiset</a:t>
            </a:r>
          </a:p>
        </p:txBody>
      </p:sp>
      <p:sp>
        <p:nvSpPr>
          <p:cNvPr id="4" name="Päivämäärän paikkamerkki 3">
            <a:extLst>
              <a:ext uri="{FF2B5EF4-FFF2-40B4-BE49-F238E27FC236}">
                <a16:creationId xmlns:a16="http://schemas.microsoft.com/office/drawing/2014/main" id="{3A149EC8-C96E-065B-9FF0-3066ACC3C79D}"/>
              </a:ext>
            </a:extLst>
          </p:cNvPr>
          <p:cNvSpPr>
            <a:spLocks noGrp="1"/>
          </p:cNvSpPr>
          <p:nvPr>
            <p:ph type="dt" sz="half" idx="14"/>
          </p:nvPr>
        </p:nvSpPr>
        <p:spPr/>
        <p:txBody>
          <a:bodyPr/>
          <a:lstStyle/>
          <a:p>
            <a:r>
              <a:rPr lang="fi-FI"/>
              <a:t>8.5.2026</a:t>
            </a:r>
          </a:p>
        </p:txBody>
      </p:sp>
      <p:sp>
        <p:nvSpPr>
          <p:cNvPr id="5" name="Dian numeron paikkamerkki 4">
            <a:extLst>
              <a:ext uri="{FF2B5EF4-FFF2-40B4-BE49-F238E27FC236}">
                <a16:creationId xmlns:a16="http://schemas.microsoft.com/office/drawing/2014/main" id="{9D810FCB-D5A5-A91E-1E06-785B54146E90}"/>
              </a:ext>
            </a:extLst>
          </p:cNvPr>
          <p:cNvSpPr>
            <a:spLocks noGrp="1"/>
          </p:cNvSpPr>
          <p:nvPr>
            <p:ph type="sldNum" sz="quarter" idx="16"/>
          </p:nvPr>
        </p:nvSpPr>
        <p:spPr/>
        <p:txBody>
          <a:bodyPr/>
          <a:lstStyle/>
          <a:p>
            <a:fld id="{882CC271-BBF5-3F46-90AE-792A663E0CFB}" type="slidenum">
              <a:rPr lang="en-GB" smtClean="0"/>
              <a:pPr/>
              <a:t>19</a:t>
            </a:fld>
            <a:endParaRPr lang="en-GB"/>
          </a:p>
        </p:txBody>
      </p:sp>
      <p:pic>
        <p:nvPicPr>
          <p:cNvPr id="21" name="Picture 2" descr="\\helfs01\homes\tklj\_Documents\tyot\Arkisto\Kuvat\Varasto vastaisuuden varalle\Piirrospäitä\KASVOJ.TIF">
            <a:extLst>
              <a:ext uri="{FF2B5EF4-FFF2-40B4-BE49-F238E27FC236}">
                <a16:creationId xmlns:a16="http://schemas.microsoft.com/office/drawing/2014/main" id="{13ACC997-C6A4-69C2-3053-32C0AB4718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936" y="2251707"/>
            <a:ext cx="1912793" cy="3004743"/>
          </a:xfrm>
          <a:prstGeom prst="rect">
            <a:avLst/>
          </a:prstGeom>
          <a:noFill/>
          <a:extLst>
            <a:ext uri="{909E8E84-426E-40DD-AFC4-6F175D3DCCD1}">
              <a14:hiddenFill xmlns:a14="http://schemas.microsoft.com/office/drawing/2010/main">
                <a:solidFill>
                  <a:srgbClr val="FFFFFF"/>
                </a:solidFill>
              </a14:hiddenFill>
            </a:ext>
          </a:extLst>
        </p:spPr>
      </p:pic>
      <p:sp>
        <p:nvSpPr>
          <p:cNvPr id="22" name="Kuvaselitepilvi 6">
            <a:extLst>
              <a:ext uri="{FF2B5EF4-FFF2-40B4-BE49-F238E27FC236}">
                <a16:creationId xmlns:a16="http://schemas.microsoft.com/office/drawing/2014/main" id="{96972386-EC7A-7B46-4F56-94D6167A949E}"/>
              </a:ext>
            </a:extLst>
          </p:cNvPr>
          <p:cNvSpPr/>
          <p:nvPr/>
        </p:nvSpPr>
        <p:spPr>
          <a:xfrm>
            <a:off x="1679511" y="5085184"/>
            <a:ext cx="2605596" cy="1152128"/>
          </a:xfrm>
          <a:prstGeom prst="cloudCallout">
            <a:avLst>
              <a:gd name="adj1" fmla="val 49522"/>
              <a:gd name="adj2" fmla="val -53304"/>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Diagnoosit kohdallaan?</a:t>
            </a:r>
          </a:p>
        </p:txBody>
      </p:sp>
      <p:pic>
        <p:nvPicPr>
          <p:cNvPr id="23" name="Picture 1">
            <a:extLst>
              <a:ext uri="{FF2B5EF4-FFF2-40B4-BE49-F238E27FC236}">
                <a16:creationId xmlns:a16="http://schemas.microsoft.com/office/drawing/2014/main" id="{DBFD507E-FB48-0FBD-956B-B1B208295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808" y="4494619"/>
            <a:ext cx="4487139" cy="197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Kuvaselitepilvi 8">
            <a:extLst>
              <a:ext uri="{FF2B5EF4-FFF2-40B4-BE49-F238E27FC236}">
                <a16:creationId xmlns:a16="http://schemas.microsoft.com/office/drawing/2014/main" id="{246AA91A-EC8C-BD58-4360-B5AA81728DB2}"/>
              </a:ext>
            </a:extLst>
          </p:cNvPr>
          <p:cNvSpPr/>
          <p:nvPr/>
        </p:nvSpPr>
        <p:spPr>
          <a:xfrm>
            <a:off x="6696996" y="3398936"/>
            <a:ext cx="3272081" cy="1232520"/>
          </a:xfrm>
          <a:prstGeom prst="cloudCallout">
            <a:avLst>
              <a:gd name="adj1" fmla="val -28043"/>
              <a:gd name="adj2" fmla="val 63975"/>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Tarpeenmukainen hoitopaikka?</a:t>
            </a:r>
          </a:p>
        </p:txBody>
      </p:sp>
      <p:sp>
        <p:nvSpPr>
          <p:cNvPr id="25" name="Kuvaselitepilvi 10">
            <a:extLst>
              <a:ext uri="{FF2B5EF4-FFF2-40B4-BE49-F238E27FC236}">
                <a16:creationId xmlns:a16="http://schemas.microsoft.com/office/drawing/2014/main" id="{4C3F63F6-6927-7B8C-B343-85C13D1E9017}"/>
              </a:ext>
            </a:extLst>
          </p:cNvPr>
          <p:cNvSpPr/>
          <p:nvPr/>
        </p:nvSpPr>
        <p:spPr>
          <a:xfrm>
            <a:off x="91155" y="3052331"/>
            <a:ext cx="2677120" cy="1232520"/>
          </a:xfrm>
          <a:prstGeom prst="cloudCallout">
            <a:avLst>
              <a:gd name="adj1" fmla="val 39673"/>
              <a:gd name="adj2" fmla="val 60203"/>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Yksinäisyys?</a:t>
            </a:r>
          </a:p>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Harrastukset?</a:t>
            </a:r>
          </a:p>
        </p:txBody>
      </p:sp>
      <p:sp>
        <p:nvSpPr>
          <p:cNvPr id="26" name="Kuvaselitepilvi 11">
            <a:extLst>
              <a:ext uri="{FF2B5EF4-FFF2-40B4-BE49-F238E27FC236}">
                <a16:creationId xmlns:a16="http://schemas.microsoft.com/office/drawing/2014/main" id="{3663863C-CE63-8FE8-6BFD-FE9C9043211A}"/>
              </a:ext>
            </a:extLst>
          </p:cNvPr>
          <p:cNvSpPr/>
          <p:nvPr/>
        </p:nvSpPr>
        <p:spPr>
          <a:xfrm>
            <a:off x="5072531" y="1166688"/>
            <a:ext cx="2947392" cy="1304528"/>
          </a:xfrm>
          <a:prstGeom prst="cloudCallout">
            <a:avLst>
              <a:gd name="adj1" fmla="val -9712"/>
              <a:gd name="adj2" fmla="val 98979"/>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Päihteet?</a:t>
            </a:r>
          </a:p>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Väkivalta?</a:t>
            </a:r>
          </a:p>
        </p:txBody>
      </p:sp>
      <p:sp>
        <p:nvSpPr>
          <p:cNvPr id="27" name="Kuvaselitepilvi 12">
            <a:extLst>
              <a:ext uri="{FF2B5EF4-FFF2-40B4-BE49-F238E27FC236}">
                <a16:creationId xmlns:a16="http://schemas.microsoft.com/office/drawing/2014/main" id="{ED78448D-408D-677A-87BB-DFF817D3D4B8}"/>
              </a:ext>
            </a:extLst>
          </p:cNvPr>
          <p:cNvSpPr/>
          <p:nvPr/>
        </p:nvSpPr>
        <p:spPr>
          <a:xfrm>
            <a:off x="2480243" y="3318544"/>
            <a:ext cx="2677120" cy="1232520"/>
          </a:xfrm>
          <a:prstGeom prst="cloudCallout">
            <a:avLst>
              <a:gd name="adj1" fmla="val 55112"/>
              <a:gd name="adj2" fmla="val 53286"/>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Ravitsemus kotona?</a:t>
            </a:r>
          </a:p>
        </p:txBody>
      </p:sp>
      <p:sp>
        <p:nvSpPr>
          <p:cNvPr id="28" name="Kuvaselitepilvi 13">
            <a:extLst>
              <a:ext uri="{FF2B5EF4-FFF2-40B4-BE49-F238E27FC236}">
                <a16:creationId xmlns:a16="http://schemas.microsoft.com/office/drawing/2014/main" id="{3E7E66A5-5687-E9DE-4A5B-1EEF0C54FCF6}"/>
              </a:ext>
            </a:extLst>
          </p:cNvPr>
          <p:cNvSpPr/>
          <p:nvPr/>
        </p:nvSpPr>
        <p:spPr>
          <a:xfrm>
            <a:off x="79978" y="4335040"/>
            <a:ext cx="2963023" cy="1232520"/>
          </a:xfrm>
          <a:prstGeom prst="cloudCallout">
            <a:avLst>
              <a:gd name="adj1" fmla="val 81958"/>
              <a:gd name="adj2" fmla="val 2989"/>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Asuntojen esteettömyys?</a:t>
            </a:r>
          </a:p>
        </p:txBody>
      </p:sp>
      <p:sp>
        <p:nvSpPr>
          <p:cNvPr id="29" name="Kuvaselitepilvi 14">
            <a:extLst>
              <a:ext uri="{FF2B5EF4-FFF2-40B4-BE49-F238E27FC236}">
                <a16:creationId xmlns:a16="http://schemas.microsoft.com/office/drawing/2014/main" id="{019957BC-B300-1CFA-B288-2C89D0BD6FFF}"/>
              </a:ext>
            </a:extLst>
          </p:cNvPr>
          <p:cNvSpPr/>
          <p:nvPr/>
        </p:nvSpPr>
        <p:spPr>
          <a:xfrm>
            <a:off x="9043483" y="1202692"/>
            <a:ext cx="2677120" cy="1232520"/>
          </a:xfrm>
          <a:prstGeom prst="cloudCallout">
            <a:avLst>
              <a:gd name="adj1" fmla="val -40989"/>
              <a:gd name="adj2" fmla="val 84723"/>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Pihojen liukkaus, lumet?</a:t>
            </a:r>
          </a:p>
        </p:txBody>
      </p:sp>
      <p:sp>
        <p:nvSpPr>
          <p:cNvPr id="30" name="Pyöristetty kuvaselitesuorakulmio 16">
            <a:extLst>
              <a:ext uri="{FF2B5EF4-FFF2-40B4-BE49-F238E27FC236}">
                <a16:creationId xmlns:a16="http://schemas.microsoft.com/office/drawing/2014/main" id="{356D58AC-CF75-59DB-A236-29C9D4CEE47C}"/>
              </a:ext>
            </a:extLst>
          </p:cNvPr>
          <p:cNvSpPr/>
          <p:nvPr/>
        </p:nvSpPr>
        <p:spPr>
          <a:xfrm>
            <a:off x="302712" y="1368001"/>
            <a:ext cx="4274894" cy="1464884"/>
          </a:xfrm>
          <a:prstGeom prst="wedgeRoundRectCallout">
            <a:avLst>
              <a:gd name="adj1" fmla="val 74225"/>
              <a:gd name="adj2" fmla="val 161979"/>
              <a:gd name="adj3" fmla="val 16667"/>
            </a:avLst>
          </a:prstGeom>
          <a:gradFill rotWithShape="1">
            <a:gsLst>
              <a:gs pos="0">
                <a:srgbClr val="9171BC">
                  <a:tint val="50000"/>
                  <a:satMod val="300000"/>
                </a:srgbClr>
              </a:gs>
              <a:gs pos="35000">
                <a:srgbClr val="9171BC">
                  <a:tint val="37000"/>
                  <a:satMod val="300000"/>
                </a:srgbClr>
              </a:gs>
              <a:gs pos="100000">
                <a:srgbClr val="9171BC">
                  <a:tint val="15000"/>
                  <a:satMod val="350000"/>
                </a:srgbClr>
              </a:gs>
            </a:gsLst>
            <a:lin ang="16200000" scaled="1"/>
          </a:gradFill>
          <a:ln w="9525" cap="flat" cmpd="sng" algn="ctr">
            <a:solidFill>
              <a:srgbClr val="9171B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2000" b="0" i="0" u="none" strike="noStrike" kern="0" cap="none" spc="0" normalizeH="0" baseline="0" noProof="0" dirty="0">
                <a:ln>
                  <a:noFill/>
                </a:ln>
                <a:solidFill>
                  <a:srgbClr val="303030"/>
                </a:solidFill>
                <a:effectLst/>
                <a:uLnTx/>
                <a:uFillTx/>
                <a:latin typeface="Arial"/>
                <a:ea typeface="+mn-ea"/>
                <a:cs typeface="+mn-cs"/>
              </a:rPr>
              <a:t>”</a:t>
            </a:r>
            <a:r>
              <a:rPr lang="fi-FI" sz="2000" kern="0" dirty="0">
                <a:solidFill>
                  <a:srgbClr val="303030"/>
                </a:solidFill>
                <a:latin typeface="Arial"/>
              </a:rPr>
              <a:t>Kaatumisiin ja putoamisiin liittyvät hoitojaksot yli</a:t>
            </a:r>
            <a:r>
              <a:rPr kumimoji="0" lang="fi-FI" sz="2000" b="0" i="0" u="none" strike="noStrike" kern="0" cap="none" spc="0" normalizeH="0" baseline="0" noProof="0" dirty="0">
                <a:ln>
                  <a:noFill/>
                </a:ln>
                <a:solidFill>
                  <a:srgbClr val="303030"/>
                </a:solidFill>
                <a:effectLst/>
                <a:uLnTx/>
                <a:uFillTx/>
                <a:latin typeface="Arial"/>
                <a:ea typeface="+mn-ea"/>
                <a:cs typeface="+mn-cs"/>
              </a:rPr>
              <a:t> 65 vuotta täyttäneillä” on meillä paljon suurempi kuin naapureilla!</a:t>
            </a:r>
          </a:p>
        </p:txBody>
      </p:sp>
      <p:sp>
        <p:nvSpPr>
          <p:cNvPr id="31" name="Kuvaselitepilvi 17">
            <a:extLst>
              <a:ext uri="{FF2B5EF4-FFF2-40B4-BE49-F238E27FC236}">
                <a16:creationId xmlns:a16="http://schemas.microsoft.com/office/drawing/2014/main" id="{E9C48426-8C69-14A3-1777-6314F5574E63}"/>
              </a:ext>
            </a:extLst>
          </p:cNvPr>
          <p:cNvSpPr/>
          <p:nvPr/>
        </p:nvSpPr>
        <p:spPr>
          <a:xfrm>
            <a:off x="9429536" y="5262760"/>
            <a:ext cx="2677120" cy="1232520"/>
          </a:xfrm>
          <a:prstGeom prst="cloudCallout">
            <a:avLst>
              <a:gd name="adj1" fmla="val -73022"/>
              <a:gd name="adj2" fmla="val -52967"/>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Toimintakyky? Liikunta?</a:t>
            </a:r>
          </a:p>
        </p:txBody>
      </p:sp>
      <p:sp>
        <p:nvSpPr>
          <p:cNvPr id="32" name="Kuvaselitepilvi 18">
            <a:extLst>
              <a:ext uri="{FF2B5EF4-FFF2-40B4-BE49-F238E27FC236}">
                <a16:creationId xmlns:a16="http://schemas.microsoft.com/office/drawing/2014/main" id="{B3A3884C-D67D-5D13-3677-D53A720E8FB9}"/>
              </a:ext>
            </a:extLst>
          </p:cNvPr>
          <p:cNvSpPr/>
          <p:nvPr/>
        </p:nvSpPr>
        <p:spPr>
          <a:xfrm>
            <a:off x="9429536" y="4096831"/>
            <a:ext cx="2677120" cy="1232520"/>
          </a:xfrm>
          <a:prstGeom prst="cloudCallout">
            <a:avLst>
              <a:gd name="adj1" fmla="val -79583"/>
              <a:gd name="adj2" fmla="val 20592"/>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Ravitsemus laitoksissa?</a:t>
            </a:r>
          </a:p>
        </p:txBody>
      </p:sp>
      <p:sp>
        <p:nvSpPr>
          <p:cNvPr id="33" name="Kuvaselitepilvi 19">
            <a:extLst>
              <a:ext uri="{FF2B5EF4-FFF2-40B4-BE49-F238E27FC236}">
                <a16:creationId xmlns:a16="http://schemas.microsoft.com/office/drawing/2014/main" id="{23C8CEF4-1CBA-282B-3764-542BC5316990}"/>
              </a:ext>
            </a:extLst>
          </p:cNvPr>
          <p:cNvSpPr/>
          <p:nvPr/>
        </p:nvSpPr>
        <p:spPr>
          <a:xfrm>
            <a:off x="9212168" y="2598464"/>
            <a:ext cx="2677120" cy="1232520"/>
          </a:xfrm>
          <a:prstGeom prst="cloudCallout">
            <a:avLst>
              <a:gd name="adj1" fmla="val -40989"/>
              <a:gd name="adj2" fmla="val 84723"/>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Katujen kunto, lumet?</a:t>
            </a:r>
          </a:p>
        </p:txBody>
      </p:sp>
      <p:sp>
        <p:nvSpPr>
          <p:cNvPr id="34" name="Kuvaselitepilvi 15">
            <a:extLst>
              <a:ext uri="{FF2B5EF4-FFF2-40B4-BE49-F238E27FC236}">
                <a16:creationId xmlns:a16="http://schemas.microsoft.com/office/drawing/2014/main" id="{E53CF0F1-673E-0A9B-2581-467458322D03}"/>
              </a:ext>
            </a:extLst>
          </p:cNvPr>
          <p:cNvSpPr/>
          <p:nvPr/>
        </p:nvSpPr>
        <p:spPr>
          <a:xfrm>
            <a:off x="6937448" y="1526728"/>
            <a:ext cx="2677120" cy="1232520"/>
          </a:xfrm>
          <a:prstGeom prst="cloudCallout">
            <a:avLst>
              <a:gd name="adj1" fmla="val -68999"/>
              <a:gd name="adj2" fmla="val 132226"/>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Raput vai hissi?</a:t>
            </a:r>
          </a:p>
        </p:txBody>
      </p:sp>
      <p:sp>
        <p:nvSpPr>
          <p:cNvPr id="35" name="Kuvaselitepilvi 9">
            <a:extLst>
              <a:ext uri="{FF2B5EF4-FFF2-40B4-BE49-F238E27FC236}">
                <a16:creationId xmlns:a16="http://schemas.microsoft.com/office/drawing/2014/main" id="{77C8BFA5-38E1-FD29-6C17-6C1115629E06}"/>
              </a:ext>
            </a:extLst>
          </p:cNvPr>
          <p:cNvSpPr/>
          <p:nvPr/>
        </p:nvSpPr>
        <p:spPr>
          <a:xfrm>
            <a:off x="6320669" y="2462832"/>
            <a:ext cx="2677120" cy="1232520"/>
          </a:xfrm>
          <a:prstGeom prst="cloudCallout">
            <a:avLst>
              <a:gd name="adj1" fmla="val -37902"/>
              <a:gd name="adj2" fmla="val 97297"/>
            </a:avLst>
          </a:prstGeom>
          <a:gradFill rotWithShape="1">
            <a:gsLst>
              <a:gs pos="0">
                <a:srgbClr val="519B2F">
                  <a:tint val="50000"/>
                  <a:satMod val="300000"/>
                </a:srgbClr>
              </a:gs>
              <a:gs pos="35000">
                <a:srgbClr val="519B2F">
                  <a:tint val="37000"/>
                  <a:satMod val="300000"/>
                </a:srgbClr>
              </a:gs>
              <a:gs pos="100000">
                <a:srgbClr val="519B2F">
                  <a:tint val="15000"/>
                  <a:satMod val="350000"/>
                </a:srgbClr>
              </a:gs>
            </a:gsLst>
            <a:lin ang="16200000" scaled="1"/>
          </a:gradFill>
          <a:ln w="9525" cap="flat" cmpd="sng" algn="ctr">
            <a:solidFill>
              <a:srgbClr val="519B2F">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fi-FI" sz="1867" b="0" i="0" u="none" strike="noStrike" kern="0" cap="none" spc="0" normalizeH="0" baseline="0" noProof="0">
                <a:ln>
                  <a:noFill/>
                </a:ln>
                <a:solidFill>
                  <a:srgbClr val="303030"/>
                </a:solidFill>
                <a:effectLst/>
                <a:uLnTx/>
                <a:uFillTx/>
                <a:latin typeface="Arial"/>
                <a:ea typeface="+mn-ea"/>
                <a:cs typeface="+mn-cs"/>
              </a:rPr>
              <a:t>Lääkitys kohdallaan?</a:t>
            </a:r>
          </a:p>
        </p:txBody>
      </p:sp>
    </p:spTree>
    <p:extLst>
      <p:ext uri="{BB962C8B-B14F-4D97-AF65-F5344CB8AC3E}">
        <p14:creationId xmlns:p14="http://schemas.microsoft.com/office/powerpoint/2010/main" val="40278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972D2-DFEB-54BB-3788-5A8DE9FF9E4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5A90CE5-D919-D241-42CA-64FEA63B1E94}"/>
              </a:ext>
            </a:extLst>
          </p:cNvPr>
          <p:cNvSpPr>
            <a:spLocks noGrp="1"/>
          </p:cNvSpPr>
          <p:nvPr>
            <p:ph type="title"/>
          </p:nvPr>
        </p:nvSpPr>
        <p:spPr/>
        <p:txBody>
          <a:bodyPr>
            <a:normAutofit/>
          </a:bodyPr>
          <a:lstStyle/>
          <a:p>
            <a:r>
              <a:rPr lang="fi-FI" sz="4400" dirty="0"/>
              <a:t>Kenelle tämä koulutus on tarkoitettu?</a:t>
            </a:r>
          </a:p>
        </p:txBody>
      </p:sp>
      <p:sp>
        <p:nvSpPr>
          <p:cNvPr id="3" name="Sisällön paikkamerkki 2">
            <a:extLst>
              <a:ext uri="{FF2B5EF4-FFF2-40B4-BE49-F238E27FC236}">
                <a16:creationId xmlns:a16="http://schemas.microsoft.com/office/drawing/2014/main" id="{6D109BDF-2BAC-41C3-7F43-76B811255840}"/>
              </a:ext>
            </a:extLst>
          </p:cNvPr>
          <p:cNvSpPr>
            <a:spLocks noGrp="1"/>
          </p:cNvSpPr>
          <p:nvPr>
            <p:ph idx="1"/>
          </p:nvPr>
        </p:nvSpPr>
        <p:spPr>
          <a:xfrm>
            <a:off x="1016597" y="1584960"/>
            <a:ext cx="8950363" cy="4084319"/>
          </a:xfrm>
        </p:spPr>
        <p:txBody>
          <a:bodyPr>
            <a:normAutofit fontScale="70000" lnSpcReduction="20000"/>
          </a:bodyPr>
          <a:lstStyle/>
          <a:p>
            <a:pPr marL="0" indent="0">
              <a:buNone/>
            </a:pPr>
            <a:r>
              <a:rPr lang="fi-FI" sz="2700" dirty="0"/>
              <a:t>Tämä koulutus on tarkoitettu erityisesti</a:t>
            </a:r>
          </a:p>
          <a:p>
            <a:endParaRPr lang="fi-FI" sz="2700" dirty="0"/>
          </a:p>
          <a:p>
            <a:r>
              <a:rPr lang="fi-FI" sz="2700" dirty="0"/>
              <a:t>kuntien ja hyvinvointialueiden viranhaltijoille</a:t>
            </a:r>
          </a:p>
          <a:p>
            <a:r>
              <a:rPr lang="fi-FI" sz="2700" dirty="0"/>
              <a:t>hyvinvoinnin ja terveyden edistämisen koordinaattoreille</a:t>
            </a:r>
          </a:p>
          <a:p>
            <a:r>
              <a:rPr lang="fi-FI" sz="2700" dirty="0"/>
              <a:t>sote-, sivistys- ja elinvoimajohdolle</a:t>
            </a:r>
          </a:p>
          <a:p>
            <a:r>
              <a:rPr lang="fi-FI" sz="2700" dirty="0"/>
              <a:t>luottamushenkilöille päätöksenteon tueksi</a:t>
            </a:r>
          </a:p>
          <a:p>
            <a:endParaRPr lang="fi-FI" sz="2700" dirty="0"/>
          </a:p>
          <a:p>
            <a:pPr marL="0" indent="0">
              <a:buNone/>
            </a:pPr>
            <a:r>
              <a:rPr lang="fi-FI" sz="2700" dirty="0"/>
              <a:t>Koulutuksen tavoitteena on</a:t>
            </a:r>
          </a:p>
          <a:p>
            <a:endParaRPr lang="fi-FI" sz="2700" dirty="0"/>
          </a:p>
          <a:p>
            <a:r>
              <a:rPr lang="fi-FI" sz="2700" dirty="0"/>
              <a:t>helpottaa hyvinvointikertomuksen tekemistä</a:t>
            </a:r>
          </a:p>
          <a:p>
            <a:r>
              <a:rPr lang="fi-FI" sz="2700" dirty="0"/>
              <a:t>tukea yhteistä ymmärrystä ja vertailtavuutta</a:t>
            </a:r>
          </a:p>
          <a:p>
            <a:r>
              <a:rPr lang="fi-FI" sz="2700" dirty="0"/>
              <a:t>antaa selkeä vähimmäispohja hyvinvointikertomustyölle – ei rajoittaa työtä</a:t>
            </a:r>
          </a:p>
          <a:p>
            <a:endParaRPr lang="fi-FI" dirty="0"/>
          </a:p>
          <a:p>
            <a:endParaRPr lang="fi-FI" dirty="0"/>
          </a:p>
        </p:txBody>
      </p:sp>
      <p:sp>
        <p:nvSpPr>
          <p:cNvPr id="4" name="Päivämäärän paikkamerkki 3">
            <a:extLst>
              <a:ext uri="{FF2B5EF4-FFF2-40B4-BE49-F238E27FC236}">
                <a16:creationId xmlns:a16="http://schemas.microsoft.com/office/drawing/2014/main" id="{295F2ACD-A835-32FC-E1E0-80DF274FA253}"/>
              </a:ext>
            </a:extLst>
          </p:cNvPr>
          <p:cNvSpPr>
            <a:spLocks noGrp="1"/>
          </p:cNvSpPr>
          <p:nvPr>
            <p:ph type="dt" sz="half" idx="10"/>
          </p:nvPr>
        </p:nvSpPr>
        <p:spPr/>
        <p:txBody>
          <a:bodyPr/>
          <a:lstStyle/>
          <a:p>
            <a:r>
              <a:rPr lang="fi-FI" noProof="0"/>
              <a:t>8.5.2026</a:t>
            </a:r>
            <a:endParaRPr lang="fi-FI" noProof="0" dirty="0"/>
          </a:p>
        </p:txBody>
      </p:sp>
      <p:sp>
        <p:nvSpPr>
          <p:cNvPr id="5" name="Dian numeron paikkamerkki 4">
            <a:extLst>
              <a:ext uri="{FF2B5EF4-FFF2-40B4-BE49-F238E27FC236}">
                <a16:creationId xmlns:a16="http://schemas.microsoft.com/office/drawing/2014/main" id="{5CE7D4BE-6B68-6AE7-6988-CCF30DE21A2D}"/>
              </a:ext>
            </a:extLst>
          </p:cNvPr>
          <p:cNvSpPr>
            <a:spLocks noGrp="1"/>
          </p:cNvSpPr>
          <p:nvPr>
            <p:ph type="sldNum" sz="quarter" idx="12"/>
          </p:nvPr>
        </p:nvSpPr>
        <p:spPr/>
        <p:txBody>
          <a:bodyPr/>
          <a:lstStyle/>
          <a:p>
            <a:fld id="{31160B98-140E-4345-B1A3-2A7247C42973}" type="slidenum">
              <a:rPr lang="fi-FI" noProof="0" smtClean="0"/>
              <a:t>2</a:t>
            </a:fld>
            <a:endParaRPr lang="fi-FI" noProof="0" dirty="0"/>
          </a:p>
        </p:txBody>
      </p:sp>
    </p:spTree>
    <p:extLst>
      <p:ext uri="{BB962C8B-B14F-4D97-AF65-F5344CB8AC3E}">
        <p14:creationId xmlns:p14="http://schemas.microsoft.com/office/powerpoint/2010/main" val="2559386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EF758-87D5-7E91-3C13-4F37E54B987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3557721-1597-16B8-7688-9752E5110396}"/>
              </a:ext>
            </a:extLst>
          </p:cNvPr>
          <p:cNvSpPr>
            <a:spLocks noGrp="1"/>
          </p:cNvSpPr>
          <p:nvPr>
            <p:ph type="title"/>
          </p:nvPr>
        </p:nvSpPr>
        <p:spPr>
          <a:xfrm>
            <a:off x="695217" y="221287"/>
            <a:ext cx="11140611" cy="1325563"/>
          </a:xfrm>
        </p:spPr>
        <p:txBody>
          <a:bodyPr>
            <a:noAutofit/>
          </a:bodyPr>
          <a:lstStyle/>
          <a:p>
            <a:r>
              <a:rPr lang="fi-FI" sz="4400" dirty="0"/>
              <a:t>Vähimmäistiedon tietolähteet: THL:lle toimitettavat tiedot</a:t>
            </a:r>
          </a:p>
        </p:txBody>
      </p:sp>
      <p:sp>
        <p:nvSpPr>
          <p:cNvPr id="3" name="Tekstiruutu 2">
            <a:extLst>
              <a:ext uri="{FF2B5EF4-FFF2-40B4-BE49-F238E27FC236}">
                <a16:creationId xmlns:a16="http://schemas.microsoft.com/office/drawing/2014/main" id="{A1B6DE4D-01DD-1D41-C3EF-A6F1F9EA8FFC}"/>
              </a:ext>
            </a:extLst>
          </p:cNvPr>
          <p:cNvSpPr txBox="1"/>
          <p:nvPr/>
        </p:nvSpPr>
        <p:spPr>
          <a:xfrm>
            <a:off x="770691" y="1804621"/>
            <a:ext cx="11140611" cy="4832092"/>
          </a:xfrm>
          <a:prstGeom prst="rect">
            <a:avLst/>
          </a:prstGeom>
          <a:noFill/>
        </p:spPr>
        <p:txBody>
          <a:bodyPr wrap="square" numCol="1" rtlCol="0">
            <a:spAutoFit/>
          </a:bodyPr>
          <a:lstStyle/>
          <a:p>
            <a:r>
              <a:rPr lang="fi-FI" sz="1900" dirty="0"/>
              <a:t>Hyvinvointialueiden ja kuntien THL:lle toimittamat tiedot:</a:t>
            </a:r>
          </a:p>
          <a:p>
            <a:endParaRPr lang="fi-FI" sz="1900" dirty="0"/>
          </a:p>
          <a:p>
            <a:pPr marL="285750" indent="-285750">
              <a:buFont typeface="Arial" panose="020B0604020202020204" pitchFamily="34" charset="0"/>
              <a:buChar char="•"/>
            </a:pPr>
            <a:r>
              <a:rPr lang="fi-FI" sz="1900" dirty="0"/>
              <a:t>Perusterveydenhuoltotilasto (sis. </a:t>
            </a:r>
            <a:r>
              <a:rPr lang="fi-FI" sz="1900" dirty="0" err="1"/>
              <a:t>Avohilmo</a:t>
            </a:r>
            <a:r>
              <a:rPr lang="fi-FI" sz="1900" dirty="0"/>
              <a:t> ja Hilmo) (THL): Sotkanet 3231, 3233, 3235, 3693, 5002, 5005, 5006, 5008, 5022, 5274, 6008, OAB61</a:t>
            </a:r>
          </a:p>
          <a:p>
            <a:pPr marL="285750" indent="-285750">
              <a:buFont typeface="Arial" panose="020B0604020202020204" pitchFamily="34" charset="0"/>
              <a:buChar char="•"/>
            </a:pPr>
            <a:r>
              <a:rPr lang="fi-FI" sz="1900" dirty="0"/>
              <a:t>Rokotusrekisteri (THL): Sotkanet 3866, 3867, 3869, 3297</a:t>
            </a:r>
          </a:p>
          <a:p>
            <a:pPr marL="285750" indent="-285750">
              <a:buFont typeface="Arial" panose="020B0604020202020204" pitchFamily="34" charset="0"/>
              <a:buChar char="•"/>
            </a:pPr>
            <a:r>
              <a:rPr lang="fi-FI" sz="1900" dirty="0"/>
              <a:t>Raskaudenkeskeyttämisrekisteri (THL): Sotkanet 232</a:t>
            </a:r>
          </a:p>
          <a:p>
            <a:pPr marL="285750" indent="-285750">
              <a:buFont typeface="Arial" panose="020B0604020202020204" pitchFamily="34" charset="0"/>
              <a:buChar char="•"/>
            </a:pPr>
            <a:r>
              <a:rPr lang="fi-FI" sz="1900" dirty="0"/>
              <a:t>Sosiaalipalvelujen toimintatilasto (THL): Sotkanet 3262, 3519</a:t>
            </a:r>
          </a:p>
          <a:p>
            <a:pPr marL="285750" indent="-285750">
              <a:buFont typeface="Arial" panose="020B0604020202020204" pitchFamily="34" charset="0"/>
              <a:buChar char="•"/>
            </a:pPr>
            <a:r>
              <a:rPr lang="fi-FI" sz="1900" dirty="0" err="1"/>
              <a:t>TEAviisari</a:t>
            </a:r>
            <a:r>
              <a:rPr lang="fi-FI" sz="1900" dirty="0"/>
              <a:t> (THL): Sotkanet 5152, 5153, 5146, 5396, 5309, 6408, 6409, 5144, 468</a:t>
            </a:r>
          </a:p>
          <a:p>
            <a:pPr marL="285750" indent="-285750">
              <a:buFont typeface="Arial" panose="020B0604020202020204" pitchFamily="34" charset="0"/>
              <a:buChar char="•"/>
            </a:pPr>
            <a:r>
              <a:rPr lang="fi-FI" sz="1900" dirty="0"/>
              <a:t>Kouluterveyskysely (THL): useita indikaattoreita (THL kerää kyselyillä)</a:t>
            </a:r>
          </a:p>
          <a:p>
            <a:pPr marL="285750" indent="-285750">
              <a:buFont typeface="Arial" panose="020B0604020202020204" pitchFamily="34" charset="0"/>
              <a:buChar char="•"/>
            </a:pPr>
            <a:r>
              <a:rPr lang="fi-FI" sz="1900" dirty="0"/>
              <a:t>Terve Suomi (THL): useita indikaattoreita (THL kerää kyselyillä)</a:t>
            </a:r>
          </a:p>
          <a:p>
            <a:pPr marL="285750" indent="-285750">
              <a:buFont typeface="Arial" panose="020B0604020202020204" pitchFamily="34" charset="0"/>
              <a:buChar char="•"/>
            </a:pPr>
            <a:r>
              <a:rPr lang="fi-FI" sz="1900" dirty="0"/>
              <a:t>Jätevesitutkimus (THL) – vain kuntien listalla</a:t>
            </a:r>
          </a:p>
          <a:p>
            <a:pPr marL="285750" indent="-285750">
              <a:buFont typeface="Arial" panose="020B0604020202020204" pitchFamily="34" charset="0"/>
              <a:buChar char="•"/>
            </a:pPr>
            <a:endParaRPr lang="fi-FI" dirty="0"/>
          </a:p>
          <a:p>
            <a:endParaRPr lang="fi-FI" dirty="0"/>
          </a:p>
          <a:p>
            <a:pPr marL="342900" indent="-342900">
              <a:buFont typeface="Arial" panose="020B0604020202020204" pitchFamily="34" charset="0"/>
              <a:buChar char="•"/>
            </a:pPr>
            <a:endParaRPr lang="fi-FI" sz="2100" dirty="0"/>
          </a:p>
          <a:p>
            <a:pPr marL="342900" indent="-342900">
              <a:buFont typeface="Arial" panose="020B0604020202020204" pitchFamily="34" charset="0"/>
              <a:buChar char="•"/>
            </a:pPr>
            <a:endParaRPr lang="fi-FI" sz="2100" dirty="0"/>
          </a:p>
          <a:p>
            <a:pPr marL="342900" indent="-342900">
              <a:buFont typeface="Arial" panose="020B0604020202020204" pitchFamily="34" charset="0"/>
              <a:buChar char="•"/>
            </a:pPr>
            <a:endParaRPr lang="fi-FI" sz="2100" dirty="0"/>
          </a:p>
        </p:txBody>
      </p:sp>
      <p:sp>
        <p:nvSpPr>
          <p:cNvPr id="4" name="Päivämäärän paikkamerkki 3">
            <a:extLst>
              <a:ext uri="{FF2B5EF4-FFF2-40B4-BE49-F238E27FC236}">
                <a16:creationId xmlns:a16="http://schemas.microsoft.com/office/drawing/2014/main" id="{BC60E537-3EB3-73C8-6EB0-7FB8D0340D97}"/>
              </a:ext>
            </a:extLst>
          </p:cNvPr>
          <p:cNvSpPr>
            <a:spLocks noGrp="1"/>
          </p:cNvSpPr>
          <p:nvPr>
            <p:ph type="dt" sz="half" idx="10"/>
          </p:nvPr>
        </p:nvSpPr>
        <p:spPr/>
        <p:txBody>
          <a:bodyPr/>
          <a:lstStyle/>
          <a:p>
            <a:r>
              <a:rPr lang="fi-FI" noProof="0"/>
              <a:t>8.5.2026</a:t>
            </a:r>
            <a:endParaRPr lang="fi-FI" noProof="0" dirty="0"/>
          </a:p>
        </p:txBody>
      </p:sp>
      <p:sp>
        <p:nvSpPr>
          <p:cNvPr id="5" name="Dian numeron paikkamerkki 4">
            <a:extLst>
              <a:ext uri="{FF2B5EF4-FFF2-40B4-BE49-F238E27FC236}">
                <a16:creationId xmlns:a16="http://schemas.microsoft.com/office/drawing/2014/main" id="{8B30C3EB-4203-2622-E6C9-85D519023EC6}"/>
              </a:ext>
            </a:extLst>
          </p:cNvPr>
          <p:cNvSpPr>
            <a:spLocks noGrp="1"/>
          </p:cNvSpPr>
          <p:nvPr>
            <p:ph type="sldNum" sz="quarter" idx="12"/>
          </p:nvPr>
        </p:nvSpPr>
        <p:spPr/>
        <p:txBody>
          <a:bodyPr/>
          <a:lstStyle/>
          <a:p>
            <a:fld id="{31160B98-140E-4345-B1A3-2A7247C42973}" type="slidenum">
              <a:rPr lang="fi-FI" noProof="0" smtClean="0"/>
              <a:t>20</a:t>
            </a:fld>
            <a:endParaRPr lang="fi-FI" noProof="0" dirty="0"/>
          </a:p>
        </p:txBody>
      </p:sp>
    </p:spTree>
    <p:extLst>
      <p:ext uri="{BB962C8B-B14F-4D97-AF65-F5344CB8AC3E}">
        <p14:creationId xmlns:p14="http://schemas.microsoft.com/office/powerpoint/2010/main" val="298172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D6072-7C62-4751-478C-BC6E76BA56E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D7F0F82B-52DE-65A0-59BB-0B6BB713A32A}"/>
              </a:ext>
            </a:extLst>
          </p:cNvPr>
          <p:cNvSpPr>
            <a:spLocks noGrp="1"/>
          </p:cNvSpPr>
          <p:nvPr>
            <p:ph type="title"/>
          </p:nvPr>
        </p:nvSpPr>
        <p:spPr>
          <a:xfrm>
            <a:off x="695217" y="221287"/>
            <a:ext cx="11140611" cy="1325563"/>
          </a:xfrm>
        </p:spPr>
        <p:txBody>
          <a:bodyPr>
            <a:noAutofit/>
          </a:bodyPr>
          <a:lstStyle/>
          <a:p>
            <a:r>
              <a:rPr lang="fi-FI" sz="4400" dirty="0"/>
              <a:t>Vähimmäistiedon tietolähteet: Muille kuin THL:lle toimitettavat tiedot</a:t>
            </a:r>
          </a:p>
        </p:txBody>
      </p:sp>
      <p:sp>
        <p:nvSpPr>
          <p:cNvPr id="3" name="Tekstiruutu 2">
            <a:extLst>
              <a:ext uri="{FF2B5EF4-FFF2-40B4-BE49-F238E27FC236}">
                <a16:creationId xmlns:a16="http://schemas.microsoft.com/office/drawing/2014/main" id="{8E4AACB8-2975-F04E-E36F-32C80E671DA8}"/>
              </a:ext>
            </a:extLst>
          </p:cNvPr>
          <p:cNvSpPr txBox="1"/>
          <p:nvPr/>
        </p:nvSpPr>
        <p:spPr>
          <a:xfrm>
            <a:off x="1099516" y="1589177"/>
            <a:ext cx="10332012" cy="5047536"/>
          </a:xfrm>
          <a:prstGeom prst="rect">
            <a:avLst/>
          </a:prstGeom>
          <a:noFill/>
        </p:spPr>
        <p:txBody>
          <a:bodyPr wrap="square" numCol="1" rtlCol="0">
            <a:spAutoFit/>
          </a:bodyPr>
          <a:lstStyle/>
          <a:p>
            <a:r>
              <a:rPr lang="fi-FI" sz="1400" dirty="0"/>
              <a:t>Hyvinvointialueiden ja kuntien muille toimijoille (kuin THL:lle) toimittamat tiedot:</a:t>
            </a:r>
          </a:p>
          <a:p>
            <a:endParaRPr lang="fi-FI" sz="1400" dirty="0"/>
          </a:p>
          <a:p>
            <a:pPr marL="171450" indent="-171450">
              <a:buFont typeface="Arial" panose="020B0604020202020204" pitchFamily="34" charset="0"/>
              <a:buChar char="•"/>
            </a:pPr>
            <a:r>
              <a:rPr lang="fi-FI" sz="1400" dirty="0"/>
              <a:t>Tilastokeskus – Väestötilasto: Sotkanet 1065, 206, 1068</a:t>
            </a:r>
          </a:p>
          <a:p>
            <a:pPr marL="171450" indent="-171450">
              <a:buFont typeface="Arial" panose="020B0604020202020204" pitchFamily="34" charset="0"/>
              <a:buChar char="•"/>
            </a:pPr>
            <a:r>
              <a:rPr lang="fi-FI" sz="1400" dirty="0"/>
              <a:t>Tilastokeskus – Väestöennuste: Sotkanet 814, 811, 760</a:t>
            </a:r>
          </a:p>
          <a:p>
            <a:pPr marL="171450" indent="-171450">
              <a:buFont typeface="Arial" panose="020B0604020202020204" pitchFamily="34" charset="0"/>
              <a:buChar char="•"/>
            </a:pPr>
            <a:r>
              <a:rPr lang="fi-FI" sz="1400" dirty="0"/>
              <a:t>Tilastokeskus – Varhaiskasvatus: ei Sotkanet-indeksiä</a:t>
            </a:r>
          </a:p>
          <a:p>
            <a:pPr marL="171450" indent="-171450">
              <a:buFont typeface="Arial" panose="020B0604020202020204" pitchFamily="34" charset="0"/>
              <a:buChar char="•"/>
            </a:pPr>
            <a:r>
              <a:rPr lang="fi-FI" sz="1400" dirty="0"/>
              <a:t>Tilastokeskus – Työssäkäyntitilasto: Sotkanet 5387, 5099</a:t>
            </a:r>
          </a:p>
          <a:p>
            <a:pPr marL="171450" indent="-171450">
              <a:buFont typeface="Arial" panose="020B0604020202020204" pitchFamily="34" charset="0"/>
              <a:buChar char="•"/>
            </a:pPr>
            <a:r>
              <a:rPr lang="fi-FI" sz="1400" dirty="0"/>
              <a:t>Tilastokeskus – Asunnot ja asuinolot: Sotkanet 237</a:t>
            </a:r>
          </a:p>
          <a:p>
            <a:pPr marL="171450" indent="-171450">
              <a:buFont typeface="Arial" panose="020B0604020202020204" pitchFamily="34" charset="0"/>
              <a:buChar char="•"/>
            </a:pPr>
            <a:r>
              <a:rPr lang="fi-FI" sz="1400" dirty="0"/>
              <a:t>Tilastokeskus – Kuolemansyyt, tulonjakotilasto: Sotkanet 4182, 4183</a:t>
            </a:r>
          </a:p>
          <a:p>
            <a:pPr marL="171450" indent="-171450">
              <a:buFont typeface="Arial" panose="020B0604020202020204" pitchFamily="34" charset="0"/>
              <a:buChar char="•"/>
            </a:pPr>
            <a:r>
              <a:rPr lang="fi-FI" sz="1400" dirty="0"/>
              <a:t>Tilastokeskus - Rikos- ja pakkokeinotilasto: Sotkanet 3113, 3114 (vai kuntien listalla)</a:t>
            </a:r>
          </a:p>
          <a:p>
            <a:pPr marL="171450" indent="-171450">
              <a:buFont typeface="Arial" panose="020B0604020202020204" pitchFamily="34" charset="0"/>
              <a:buChar char="•"/>
            </a:pPr>
            <a:r>
              <a:rPr lang="fi-FI" sz="1400" dirty="0"/>
              <a:t>KEHA-keskus – Kototietokanta</a:t>
            </a:r>
          </a:p>
          <a:p>
            <a:pPr marL="171450" indent="-171450">
              <a:buFont typeface="Arial" panose="020B0604020202020204" pitchFamily="34" charset="0"/>
              <a:buChar char="•"/>
            </a:pPr>
            <a:r>
              <a:rPr lang="fi-FI" sz="1400" dirty="0"/>
              <a:t>TEM – Kototietokanta</a:t>
            </a:r>
          </a:p>
          <a:p>
            <a:pPr marL="171450" indent="-171450">
              <a:buFont typeface="Arial" panose="020B0604020202020204" pitchFamily="34" charset="0"/>
              <a:buChar char="•"/>
            </a:pPr>
            <a:r>
              <a:rPr lang="fi-FI" sz="1400" dirty="0"/>
              <a:t>TEM – Työnvälitystilasto: Sotkanet 3071</a:t>
            </a:r>
          </a:p>
          <a:p>
            <a:pPr marL="171450" indent="-171450">
              <a:buFont typeface="Arial" panose="020B0604020202020204" pitchFamily="34" charset="0"/>
              <a:buChar char="•"/>
            </a:pPr>
            <a:r>
              <a:rPr lang="fi-FI" sz="1400" dirty="0"/>
              <a:t>Kela – Sairauspäivärahat, kuntoutus: Sotkanet 5663, 5641, 5653</a:t>
            </a:r>
          </a:p>
          <a:p>
            <a:pPr marL="171450" indent="-171450">
              <a:buFont typeface="Arial" panose="020B0604020202020204" pitchFamily="34" charset="0"/>
              <a:buChar char="•"/>
            </a:pPr>
            <a:r>
              <a:rPr lang="fi-FI" sz="1400" dirty="0"/>
              <a:t>ETK – Työeläkkeet: Sotkanet 5663 ja 5653</a:t>
            </a:r>
          </a:p>
          <a:p>
            <a:pPr marL="171450" indent="-171450">
              <a:buFont typeface="Arial" panose="020B0604020202020204" pitchFamily="34" charset="0"/>
              <a:buChar char="•"/>
            </a:pPr>
            <a:r>
              <a:rPr lang="fi-FI" sz="1400" dirty="0"/>
              <a:t>Suomen Syöpärekisteri: Sotkanet 3620, 3621, 6103</a:t>
            </a:r>
          </a:p>
          <a:p>
            <a:pPr marL="171450" indent="-171450">
              <a:buFont typeface="Arial" panose="020B0604020202020204" pitchFamily="34" charset="0"/>
              <a:buChar char="•"/>
            </a:pPr>
            <a:r>
              <a:rPr lang="fi-FI" sz="1400" dirty="0"/>
              <a:t>Opetushallitus - MOVE!-järjestelmä: Sotkanet 5477, 5478</a:t>
            </a:r>
          </a:p>
          <a:p>
            <a:pPr marL="171450" indent="-171450">
              <a:buFont typeface="Arial" panose="020B0604020202020204" pitchFamily="34" charset="0"/>
              <a:buChar char="•"/>
            </a:pPr>
            <a:r>
              <a:rPr lang="fi-FI" sz="1400" dirty="0"/>
              <a:t>Kuntaliitto ja OKM: Kulttuuritilastot</a:t>
            </a:r>
          </a:p>
          <a:p>
            <a:pPr marL="171450" indent="-171450">
              <a:buFont typeface="Arial" panose="020B0604020202020204" pitchFamily="34" charset="0"/>
              <a:buChar char="•"/>
            </a:pPr>
            <a:r>
              <a:rPr lang="fi-FI" sz="1400" dirty="0"/>
              <a:t>Lupa- ja valvontavirasto (LVV): Nuorisotyön tilastot: nuorisotilastot.fi</a:t>
            </a:r>
          </a:p>
          <a:p>
            <a:pPr marL="171450" indent="-171450">
              <a:buFont typeface="Arial" panose="020B0604020202020204" pitchFamily="34" charset="0"/>
              <a:buChar char="•"/>
            </a:pPr>
            <a:r>
              <a:rPr lang="fi-FI" sz="1400" dirty="0"/>
              <a:t>Jyväskylän yliopisto: Liikuntatoimen tilastot, Lipas.fi</a:t>
            </a:r>
          </a:p>
          <a:p>
            <a:pPr marL="171450" indent="-171450">
              <a:buFont typeface="Arial" panose="020B0604020202020204" pitchFamily="34" charset="0"/>
              <a:buChar char="•"/>
            </a:pPr>
            <a:r>
              <a:rPr lang="fi-FI" sz="1400" dirty="0"/>
              <a:t>Suomen Ympäristökeskus SYKE: Elinympäristön tietopalvelu Liiteri, https://liiteri.ymparisto.fi/ </a:t>
            </a:r>
          </a:p>
          <a:p>
            <a:pPr marL="171450" indent="-171450">
              <a:buFont typeface="Arial" panose="020B0604020202020204" pitchFamily="34" charset="0"/>
              <a:buChar char="•"/>
            </a:pPr>
            <a:r>
              <a:rPr lang="fi-FI" sz="1400" dirty="0"/>
              <a:t>Pelastuslaitokset ja Sisäministeriö (pelastustoimen rekisterit ja raportointi)</a:t>
            </a:r>
          </a:p>
          <a:p>
            <a:pPr marL="171450" indent="-171450">
              <a:buFont typeface="Arial" panose="020B0604020202020204" pitchFamily="34" charset="0"/>
              <a:buChar char="•"/>
            </a:pPr>
            <a:r>
              <a:rPr lang="fi-FI" sz="1400" dirty="0"/>
              <a:t>Ympäristöministeriö. (Kunnilla on velvollisuus toimittaa Ympäristömeludirektiiviin (2002/49/EY) perustuvat meluselvitykset ja meluntorjunnan toimintasuunnitelmat ympäristöministeriölle)</a:t>
            </a:r>
          </a:p>
        </p:txBody>
      </p:sp>
      <p:sp>
        <p:nvSpPr>
          <p:cNvPr id="5" name="Dian numeron paikkamerkki 4">
            <a:extLst>
              <a:ext uri="{FF2B5EF4-FFF2-40B4-BE49-F238E27FC236}">
                <a16:creationId xmlns:a16="http://schemas.microsoft.com/office/drawing/2014/main" id="{58947109-075D-249D-B505-D1642DB19421}"/>
              </a:ext>
            </a:extLst>
          </p:cNvPr>
          <p:cNvSpPr>
            <a:spLocks noGrp="1"/>
          </p:cNvSpPr>
          <p:nvPr>
            <p:ph type="sldNum" sz="quarter" idx="12"/>
          </p:nvPr>
        </p:nvSpPr>
        <p:spPr/>
        <p:txBody>
          <a:bodyPr/>
          <a:lstStyle/>
          <a:p>
            <a:fld id="{31160B98-140E-4345-B1A3-2A7247C42973}" type="slidenum">
              <a:rPr lang="fi-FI" noProof="0" smtClean="0"/>
              <a:t>21</a:t>
            </a:fld>
            <a:endParaRPr lang="fi-FI" noProof="0" dirty="0"/>
          </a:p>
        </p:txBody>
      </p:sp>
    </p:spTree>
    <p:extLst>
      <p:ext uri="{BB962C8B-B14F-4D97-AF65-F5344CB8AC3E}">
        <p14:creationId xmlns:p14="http://schemas.microsoft.com/office/powerpoint/2010/main" val="27431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a, joka sisältää kohteen puu, pyörä, piha-, Polkupyörän kiekko&#10;&#10;Tekoälyllä luotu sisältö voi olla virheellistä.">
            <a:extLst>
              <a:ext uri="{FF2B5EF4-FFF2-40B4-BE49-F238E27FC236}">
                <a16:creationId xmlns:a16="http://schemas.microsoft.com/office/drawing/2014/main" id="{07E81721-ECE3-4A61-76B3-5CA8E04A3A0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457" r="7457"/>
          <a:stretch>
            <a:fillRect/>
          </a:stretch>
        </p:blipFill>
        <p:spPr/>
      </p:pic>
      <p:sp>
        <p:nvSpPr>
          <p:cNvPr id="3" name="Otsikko 2">
            <a:extLst>
              <a:ext uri="{FF2B5EF4-FFF2-40B4-BE49-F238E27FC236}">
                <a16:creationId xmlns:a16="http://schemas.microsoft.com/office/drawing/2014/main" id="{BEA8540E-AB2C-B085-A482-920FB376E4D3}"/>
              </a:ext>
            </a:extLst>
          </p:cNvPr>
          <p:cNvSpPr>
            <a:spLocks noGrp="1"/>
          </p:cNvSpPr>
          <p:nvPr>
            <p:ph type="title"/>
          </p:nvPr>
        </p:nvSpPr>
        <p:spPr/>
        <p:txBody>
          <a:bodyPr>
            <a:normAutofit/>
          </a:bodyPr>
          <a:lstStyle/>
          <a:p>
            <a:r>
              <a:rPr lang="fi-FI" sz="3200" dirty="0"/>
              <a:t>Vähimmäis-tiedon indikaattorit yksitellen</a:t>
            </a:r>
          </a:p>
        </p:txBody>
      </p:sp>
      <p:sp>
        <p:nvSpPr>
          <p:cNvPr id="5" name="Dian numeron paikkamerkki 4">
            <a:extLst>
              <a:ext uri="{FF2B5EF4-FFF2-40B4-BE49-F238E27FC236}">
                <a16:creationId xmlns:a16="http://schemas.microsoft.com/office/drawing/2014/main" id="{E6360031-9EF0-9035-9213-053B540B91DA}"/>
              </a:ext>
            </a:extLst>
          </p:cNvPr>
          <p:cNvSpPr>
            <a:spLocks noGrp="1"/>
          </p:cNvSpPr>
          <p:nvPr>
            <p:ph type="sldNum" sz="quarter" idx="12"/>
          </p:nvPr>
        </p:nvSpPr>
        <p:spPr/>
        <p:txBody>
          <a:bodyPr/>
          <a:lstStyle/>
          <a:p>
            <a:fld id="{31160B98-140E-4345-B1A3-2A7247C42973}" type="slidenum">
              <a:rPr lang="fi-FI" noProof="0" smtClean="0"/>
              <a:pPr/>
              <a:t>22</a:t>
            </a:fld>
            <a:endParaRPr lang="fi-FI" noProof="0" dirty="0"/>
          </a:p>
        </p:txBody>
      </p:sp>
    </p:spTree>
    <p:extLst>
      <p:ext uri="{BB962C8B-B14F-4D97-AF65-F5344CB8AC3E}">
        <p14:creationId xmlns:p14="http://schemas.microsoft.com/office/powerpoint/2010/main" val="161511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1D2BC8-A83C-E73C-8ABF-47D8CDCEA966}"/>
              </a:ext>
            </a:extLst>
          </p:cNvPr>
          <p:cNvSpPr>
            <a:spLocks noGrp="1"/>
          </p:cNvSpPr>
          <p:nvPr>
            <p:ph type="title"/>
          </p:nvPr>
        </p:nvSpPr>
        <p:spPr>
          <a:xfrm>
            <a:off x="695217" y="221287"/>
            <a:ext cx="11140611" cy="1325563"/>
          </a:xfrm>
        </p:spPr>
        <p:txBody>
          <a:bodyPr>
            <a:noAutofit/>
          </a:bodyPr>
          <a:lstStyle/>
          <a:p>
            <a:r>
              <a:rPr lang="fi-FI" sz="3200" dirty="0"/>
              <a:t>Hyvinvointikertomuksen vähimmäistietosisältö (hyvinvointialueet ja kunnat)</a:t>
            </a:r>
          </a:p>
        </p:txBody>
      </p:sp>
      <p:sp>
        <p:nvSpPr>
          <p:cNvPr id="3" name="Tekstiruutu 2">
            <a:extLst>
              <a:ext uri="{FF2B5EF4-FFF2-40B4-BE49-F238E27FC236}">
                <a16:creationId xmlns:a16="http://schemas.microsoft.com/office/drawing/2014/main" id="{BC11080B-9717-A054-8D7B-D9E7B860E4C0}"/>
              </a:ext>
            </a:extLst>
          </p:cNvPr>
          <p:cNvSpPr txBox="1"/>
          <p:nvPr/>
        </p:nvSpPr>
        <p:spPr>
          <a:xfrm>
            <a:off x="1174566" y="884068"/>
            <a:ext cx="10905674" cy="5293757"/>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a:defRPr/>
            </a:pPr>
            <a:endParaRPr lang="fi-FI" sz="1500" dirty="0">
              <a:solidFill>
                <a:srgbClr val="303030"/>
              </a:solidFill>
              <a:latin typeface="Work Sans Ligh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VÄESTÖ JA ELINOLOT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Ikäryhmittäinen väestörakenne: 0-17v/18-64v/65+% väestöstä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Väestöennuste 2040: 0-17v/18-64v/65+% väestöstä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Toimeentulotukea pitkäaikaisesti saaneet lapsiperheet, % lapsiperheistä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Ulkomaalaista syntyperää olevien 0-19 -vuotiaiden osuus (%) vastaavan ikäisestä väestöstä (Vain HVA)</a:t>
            </a:r>
          </a:p>
          <a:p>
            <a:pPr marL="285750" indent="-285750">
              <a:buFont typeface="Arial" panose="020B0604020202020204" pitchFamily="34" charset="0"/>
              <a:buChar char="•"/>
              <a:defRPr/>
            </a:pPr>
            <a:r>
              <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Ulkomaalaista syntyperää olevien 20 vuotta täyttäneiden osuus (%) vastaavan ikäisestä väestöstä</a:t>
            </a:r>
            <a:r>
              <a:rPr lang="fi-FI" sz="1400" dirty="0">
                <a:solidFill>
                  <a:srgbClr val="0070C0"/>
                </a:solidFill>
                <a:latin typeface="Work Sans Light" pitchFamily="2" charset="0"/>
                <a:ea typeface="Times New Roman" panose="02020603050405020304" pitchFamily="18" charset="0"/>
              </a:rPr>
              <a:t> (Vain HVA)</a:t>
            </a:r>
            <a:endPar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Syrjäytymisriskissä (ei työssä, ei opiskele, ei ole varusmiespalvelussa) olevat 18 - 24-vuotiaat, % vastaavan ikäisistä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Työkyvyttömyysindeksi, ikävakioitu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Vaikeasti työllistyvät (rakennetyöttömyys), % 15-64-vuotiaista</a:t>
            </a:r>
          </a:p>
          <a:p>
            <a:pPr marL="285750" indent="-285750">
              <a:buFont typeface="Arial" panose="020B0604020202020204" pitchFamily="34" charset="0"/>
              <a:buChar char="•"/>
              <a:defRPr/>
            </a:pPr>
            <a:r>
              <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Ulkomaalaiset työttömät työnhakijat, % ulkomaalaisten työvoimasta</a:t>
            </a:r>
            <a:r>
              <a:rPr lang="fi-FI" sz="1400" dirty="0">
                <a:solidFill>
                  <a:srgbClr val="0070C0"/>
                </a:solidFill>
                <a:latin typeface="Work Sans Light" pitchFamily="2" charset="0"/>
                <a:ea typeface="Times New Roman" panose="02020603050405020304" pitchFamily="18" charset="0"/>
              </a:rPr>
              <a:t> (Vain HVA)</a:t>
            </a:r>
            <a:endPar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Yksin asuvat 75 vuotta täyttäneet, % vastaavan ikäisestä asuntoväestöstä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Omaishoidon tuella kotona hoidettavat 75 vuotta täyttäneet vuoden aikana, % vastaavan ikäisestä väestöstä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400" dirty="0">
              <a:solidFill>
                <a:prstClr val="black"/>
              </a:solidFill>
              <a:latin typeface="Work Sans Light" pitchFamily="2" charset="0"/>
              <a:ea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TERVEYDEN TILA</a:t>
            </a:r>
          </a:p>
          <a:p>
            <a:pPr marL="285750" indent="-285750">
              <a:buFont typeface="Arial" panose="020B0604020202020204" pitchFamily="34" charset="0"/>
              <a:buChar char="•"/>
              <a:defRPr/>
            </a:pPr>
            <a:r>
              <a:rPr lang="fi-FI" sz="1400" dirty="0">
                <a:solidFill>
                  <a:prstClr val="black"/>
                </a:solidFill>
                <a:latin typeface="Work Sans Light" pitchFamily="2" charset="0"/>
                <a:ea typeface="Times New Roman" panose="02020603050405020304" pitchFamily="18" charset="0"/>
              </a:rPr>
              <a:t>Tervehampaiset 12-vuotiaat, % vastaavan ikäisistä suun terveydenhuollon tarkastuksessa käyneistä</a:t>
            </a:r>
            <a:endParaRPr lang="fi-FI" sz="1400" dirty="0">
              <a:solidFill>
                <a:srgbClr val="0070C0"/>
              </a:solidFill>
              <a:latin typeface="Work Sans Light" pitchFamily="2" charset="0"/>
              <a:ea typeface="Times New Roman" panose="02020603050405020304" pitchFamily="18" charset="0"/>
            </a:endParaRPr>
          </a:p>
          <a:p>
            <a:pPr marL="285750" indent="-285750">
              <a:buFont typeface="Arial" panose="020B0604020202020204" pitchFamily="34" charset="0"/>
              <a:buChar char="•"/>
              <a:defRPr/>
            </a:pPr>
            <a:r>
              <a:rPr lang="fi-FI" sz="1400" dirty="0">
                <a:solidFill>
                  <a:prstClr val="black"/>
                </a:solidFill>
                <a:latin typeface="Work Sans Light" pitchFamily="2" charset="0"/>
                <a:ea typeface="Times New Roman" panose="02020603050405020304" pitchFamily="18" charset="0"/>
              </a:rPr>
              <a:t>Vähintään tunnin päivässä liikkuvat, % oppilaista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Suun terveydenhuollon 18 vuotta täyttäneiden asiakkaiden CPI-indeksien keskiarvo (Vain HVA)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Kokee terveydentilansa keskinkertaiseksi tai huonoksi, % oppilaista</a:t>
            </a:r>
          </a:p>
          <a:p>
            <a:pPr marL="285750" indent="-285750">
              <a:buFont typeface="Arial" panose="020B0604020202020204" pitchFamily="34" charset="0"/>
              <a:buChar char="•"/>
              <a:defRPr/>
            </a:pPr>
            <a:r>
              <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Terveytensä keskitasoiseksi tai sitä huonommaksi kokevien osuus, % 20 vuotta täyttäneistä, koulutusryhmittäin</a:t>
            </a:r>
            <a:r>
              <a:rPr lang="fi-FI" sz="1400" dirty="0">
                <a:solidFill>
                  <a:srgbClr val="0070C0"/>
                </a:solidFill>
                <a:latin typeface="Work Sans Light" pitchFamily="2" charset="0"/>
                <a:ea typeface="Times New Roman" panose="02020603050405020304" pitchFamily="18" charset="0"/>
              </a:rPr>
              <a:t> (Vain HVA)</a:t>
            </a:r>
            <a:endPar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Sairastavuusindeksi, ikävakioitu</a:t>
            </a:r>
          </a:p>
          <a:p>
            <a:pPr marL="285750" indent="-285750">
              <a:buFont typeface="Arial" panose="020B0604020202020204" pitchFamily="34" charset="0"/>
              <a:buChar char="•"/>
              <a:defRPr/>
            </a:pPr>
            <a:r>
              <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Menetetyt elinvuodet (PYLL) ikävälillä 25 - 80 vuotta / 100 000 vastaavan ikäistä, pienituloiset </a:t>
            </a:r>
            <a:r>
              <a:rPr lang="fi-FI" sz="1400" dirty="0">
                <a:solidFill>
                  <a:srgbClr val="0070C0"/>
                </a:solidFill>
                <a:latin typeface="Work Sans Light" pitchFamily="2" charset="0"/>
                <a:ea typeface="Times New Roman" panose="02020603050405020304" pitchFamily="18" charset="0"/>
              </a:rPr>
              <a:t>(Vain HVA)</a:t>
            </a:r>
            <a:endPar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4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Menetetyt elinvuodet (PYLL) ikävälillä 25 - 80 vuotta / 100 000 vastaavan ikäistä, hyvätuloiset</a:t>
            </a:r>
            <a:r>
              <a:rPr lang="fi-FI" sz="1400" dirty="0">
                <a:solidFill>
                  <a:srgbClr val="0070C0"/>
                </a:solidFill>
                <a:latin typeface="Work Sans Light" pitchFamily="2" charset="0"/>
                <a:ea typeface="Times New Roman" panose="02020603050405020304" pitchFamily="18" charset="0"/>
              </a:rPr>
              <a:t> (Vain HVA)</a:t>
            </a:r>
            <a:endPar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5" name="Tekstiruutu 4">
            <a:extLst>
              <a:ext uri="{FF2B5EF4-FFF2-40B4-BE49-F238E27FC236}">
                <a16:creationId xmlns:a16="http://schemas.microsoft.com/office/drawing/2014/main" id="{6163D55B-9834-1881-75C8-2B20562F9B62}"/>
              </a:ext>
            </a:extLst>
          </p:cNvPr>
          <p:cNvSpPr txBox="1"/>
          <p:nvPr/>
        </p:nvSpPr>
        <p:spPr>
          <a:xfrm>
            <a:off x="9834880" y="221287"/>
            <a:ext cx="2245359" cy="369332"/>
          </a:xfrm>
          <a:prstGeom prst="rect">
            <a:avLst/>
          </a:prstGeom>
          <a:noFill/>
          <a:ln>
            <a:solidFill>
              <a:schemeClr val="accent2"/>
            </a:solidFill>
          </a:ln>
        </p:spPr>
        <p:txBody>
          <a:bodyPr wrap="square" rtlCol="0">
            <a:spAutoFit/>
          </a:bodyPr>
          <a:lstStyle/>
          <a:p>
            <a:r>
              <a:rPr lang="fi-FI" dirty="0"/>
              <a:t>Luonnos 5/2026</a:t>
            </a:r>
          </a:p>
        </p:txBody>
      </p:sp>
      <p:sp>
        <p:nvSpPr>
          <p:cNvPr id="4" name="Päivämäärän paikkamerkki 3">
            <a:extLst>
              <a:ext uri="{FF2B5EF4-FFF2-40B4-BE49-F238E27FC236}">
                <a16:creationId xmlns:a16="http://schemas.microsoft.com/office/drawing/2014/main" id="{138C0B81-2DEE-CE49-1207-1976D52A384E}"/>
              </a:ext>
            </a:extLst>
          </p:cNvPr>
          <p:cNvSpPr>
            <a:spLocks noGrp="1"/>
          </p:cNvSpPr>
          <p:nvPr>
            <p:ph type="dt" sz="half" idx="10"/>
          </p:nvPr>
        </p:nvSpPr>
        <p:spPr/>
        <p:txBody>
          <a:bodyPr/>
          <a:lstStyle/>
          <a:p>
            <a:r>
              <a:rPr lang="fi-FI" noProof="0"/>
              <a:t>8.5.2026</a:t>
            </a:r>
            <a:endParaRPr lang="fi-FI" noProof="0" dirty="0"/>
          </a:p>
        </p:txBody>
      </p:sp>
      <p:sp>
        <p:nvSpPr>
          <p:cNvPr id="6" name="Dian numeron paikkamerkki 5">
            <a:extLst>
              <a:ext uri="{FF2B5EF4-FFF2-40B4-BE49-F238E27FC236}">
                <a16:creationId xmlns:a16="http://schemas.microsoft.com/office/drawing/2014/main" id="{F13FCA72-4B6E-9DE9-B8CD-08B680DCD49B}"/>
              </a:ext>
            </a:extLst>
          </p:cNvPr>
          <p:cNvSpPr>
            <a:spLocks noGrp="1"/>
          </p:cNvSpPr>
          <p:nvPr>
            <p:ph type="sldNum" sz="quarter" idx="12"/>
          </p:nvPr>
        </p:nvSpPr>
        <p:spPr/>
        <p:txBody>
          <a:bodyPr/>
          <a:lstStyle/>
          <a:p>
            <a:fld id="{31160B98-140E-4345-B1A3-2A7247C42973}" type="slidenum">
              <a:rPr lang="fi-FI" noProof="0" smtClean="0"/>
              <a:t>23</a:t>
            </a:fld>
            <a:endParaRPr lang="fi-FI" noProof="0" dirty="0"/>
          </a:p>
        </p:txBody>
      </p:sp>
    </p:spTree>
    <p:extLst>
      <p:ext uri="{BB962C8B-B14F-4D97-AF65-F5344CB8AC3E}">
        <p14:creationId xmlns:p14="http://schemas.microsoft.com/office/powerpoint/2010/main" val="148000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1D2BC8-A83C-E73C-8ABF-47D8CDCEA966}"/>
              </a:ext>
            </a:extLst>
          </p:cNvPr>
          <p:cNvSpPr>
            <a:spLocks noGrp="1"/>
          </p:cNvSpPr>
          <p:nvPr>
            <p:ph type="title"/>
          </p:nvPr>
        </p:nvSpPr>
        <p:spPr>
          <a:xfrm>
            <a:off x="695217" y="221287"/>
            <a:ext cx="11140611" cy="1325563"/>
          </a:xfrm>
        </p:spPr>
        <p:txBody>
          <a:bodyPr>
            <a:noAutofit/>
          </a:bodyPr>
          <a:lstStyle/>
          <a:p>
            <a:r>
              <a:rPr lang="fi-FI" sz="3200" dirty="0"/>
              <a:t>Hyvinvointikertomuksen vähimmäistietosisältö (hyvinvointialueet ja kunnat)</a:t>
            </a:r>
          </a:p>
        </p:txBody>
      </p:sp>
      <p:sp>
        <p:nvSpPr>
          <p:cNvPr id="3" name="Tekstiruutu 2">
            <a:extLst>
              <a:ext uri="{FF2B5EF4-FFF2-40B4-BE49-F238E27FC236}">
                <a16:creationId xmlns:a16="http://schemas.microsoft.com/office/drawing/2014/main" id="{BC11080B-9717-A054-8D7B-D9E7B860E4C0}"/>
              </a:ext>
            </a:extLst>
          </p:cNvPr>
          <p:cNvSpPr txBox="1"/>
          <p:nvPr/>
        </p:nvSpPr>
        <p:spPr>
          <a:xfrm>
            <a:off x="991400" y="994076"/>
            <a:ext cx="11140610" cy="5586145"/>
          </a:xfrm>
          <a:prstGeom prst="rect">
            <a:avLst/>
          </a:prstGeom>
          <a:noFill/>
        </p:spPr>
        <p:txBody>
          <a:bodyPr wrap="square" numCol="1"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fi-FI" sz="12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ELINTAVAT JA RISKITEKIJÄT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Terveyttä edistäviä elintapoja -summaindikaattori, % 4. ja 5. luokan, ja 8. ja 9. luokan oppilaista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Suotuisat elintavat -summaindikaattori, % 20-69 –vuotiaista (Vain HVA)</a:t>
            </a:r>
            <a:endParaRPr lang="fi-FI" sz="1600" dirty="0">
              <a:solidFill>
                <a:srgbClr val="0070C0"/>
              </a:solidFill>
              <a:latin typeface="Work Sans Light" pitchFamily="2"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Ylipainon (ml. lihavuuden) yleisyys (%) 2 - 16-vuotiaista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Lihavien osuus (kehon painoindeksi BMI ≥ 30kg/m2), % 20 vuotta täyttäneistä, koulutusryhmittäin (Vain HVA)</a:t>
            </a:r>
          </a:p>
          <a:p>
            <a:pPr marL="285750" indent="-285750">
              <a:buFont typeface="Arial" panose="020B0604020202020204" pitchFamily="34" charset="0"/>
              <a:buChar char="•"/>
              <a:defRPr/>
            </a:pPr>
            <a:r>
              <a:rPr lang="fi-FI" sz="1500" dirty="0">
                <a:solidFill>
                  <a:prstClr val="black"/>
                </a:solidFill>
                <a:latin typeface="Work Sans Light" pitchFamily="2" charset="0"/>
                <a:ea typeface="Times New Roman" panose="02020603050405020304" pitchFamily="18" charset="0"/>
              </a:rPr>
              <a:t>Niukasti kasviksia sekä hedelmiä ja marjoja syövien nuorten osuus, % oppilaista</a:t>
            </a:r>
          </a:p>
          <a:p>
            <a:pPr marL="285750" lvl="0" indent="-285750">
              <a:buFont typeface="Arial" panose="020B0604020202020204" pitchFamily="34" charset="0"/>
              <a:buChar char="•"/>
              <a:defRPr/>
            </a:pPr>
            <a:r>
              <a:rPr lang="fi-FI" sz="1500" dirty="0">
                <a:solidFill>
                  <a:srgbClr val="0070C0"/>
                </a:solidFill>
                <a:latin typeface="Work Sans Light" pitchFamily="2" charset="0"/>
                <a:ea typeface="Times New Roman" panose="02020603050405020304" pitchFamily="18" charset="0"/>
              </a:rPr>
              <a:t>Niukasti kasviksia sekä hedelmiä ja marjoja syövien nuorten osuus, % 20 vuotta täyttäneistä, koulutusryhmittäin (Vain HVA)</a:t>
            </a:r>
          </a:p>
          <a:p>
            <a:pPr marL="285750" lvl="0" indent="-285750">
              <a:buFont typeface="Arial" panose="020B0604020202020204" pitchFamily="34" charset="0"/>
              <a:buChar char="•"/>
              <a:defRPr/>
            </a:pPr>
            <a:r>
              <a:rPr lang="fi-FI" sz="1500" dirty="0">
                <a:solidFill>
                  <a:prstClr val="black"/>
                </a:solidFill>
                <a:latin typeface="Work Sans Light" pitchFamily="2" charset="0"/>
                <a:ea typeface="Times New Roman" panose="02020603050405020304" pitchFamily="18" charset="0"/>
              </a:rPr>
              <a:t>Käyttää päivittäin tupakkaa, sähkötupakkaa, nuuskaa tai nikotiinipusseja, % oppilaista</a:t>
            </a:r>
          </a:p>
          <a:p>
            <a:pPr marL="285750" lvl="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Päivittäin tupakka- tai nikotiinituotteita </a:t>
            </a:r>
            <a:r>
              <a:rPr lang="fi-FI" sz="1500" dirty="0">
                <a:solidFill>
                  <a:srgbClr val="0070C0"/>
                </a:solidFill>
                <a:latin typeface="Work Sans Light" pitchFamily="2" charset="0"/>
                <a:ea typeface="Times New Roman" panose="02020603050405020304" pitchFamily="18" charset="0"/>
              </a:rPr>
              <a:t>käyttävien osuus koulutusryhmittäin </a:t>
            </a: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 20 - 64-vuotiaat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Tosi humalassa vähintään kerran kuukaudessa, % oppilaista</a:t>
            </a: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Alkoholia liikaa käyttävien osuus (AUDIT-C), % 20 vuotta täyttäneistä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Kokeillut kannabista vähintään kaksi kertaa, % oppilaista</a:t>
            </a: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Kannabista 12 viime kuukauden aikana käyttäneiden osuus (%), 20 - 64-vuotiaat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lvl="0" indent="-285750">
              <a:buFont typeface="Arial" panose="020B0604020202020204" pitchFamily="34" charset="0"/>
              <a:buChar char="•"/>
              <a:defRPr/>
            </a:pPr>
            <a:r>
              <a:rPr lang="fi-FI" sz="1500" dirty="0">
                <a:solidFill>
                  <a:srgbClr val="00B050"/>
                </a:solidFill>
                <a:latin typeface="Work Sans Light" pitchFamily="2" charset="0"/>
                <a:ea typeface="Times New Roman" panose="02020603050405020304" pitchFamily="18" charset="0"/>
              </a:rPr>
              <a:t>Stimulanttihuumeiden käyttö jätevesiverkoston alueella, mg / 1 000 asukasta /päivä (suomalaiset kaupungit lähialueineen) (Vain Kunta)</a:t>
            </a:r>
            <a:endParaRPr kumimoji="0" lang="fi-FI" sz="1500" b="0" i="0" u="none" strike="noStrike" kern="1200" cap="none" spc="0" normalizeH="0" baseline="0" noProof="0" dirty="0">
              <a:ln>
                <a:noFill/>
              </a:ln>
              <a:solidFill>
                <a:srgbClr val="00B050"/>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Pelaa rahapelejä viikoittain, % oppilaista</a:t>
            </a: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Rahapelaaminen vähintään alhaisen riskin tasolla (PGSI ≥ 1 pistettä), % 20 vuotta täyttäneistä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lang="fi-FI" sz="1500" dirty="0">
                <a:solidFill>
                  <a:prstClr val="black"/>
                </a:solidFill>
                <a:latin typeface="Work Sans Light" pitchFamily="2" charset="0"/>
                <a:ea typeface="Times New Roman" panose="02020603050405020304" pitchFamily="18" charset="0"/>
              </a:rPr>
              <a:t>Nukkuu arkisin alle 8 tuntia, % oppilaista</a:t>
            </a:r>
          </a:p>
          <a:p>
            <a:pPr marL="285750" indent="-285750">
              <a:buFont typeface="Arial" panose="020B0604020202020204" pitchFamily="34" charset="0"/>
              <a:buChar char="•"/>
              <a:defRPr/>
            </a:pPr>
            <a:r>
              <a:rPr lang="fi-FI" sz="1500" dirty="0">
                <a:solidFill>
                  <a:srgbClr val="0070C0"/>
                </a:solidFill>
                <a:latin typeface="Work Sans Light" pitchFamily="2" charset="0"/>
                <a:ea typeface="Times New Roman" panose="02020603050405020304" pitchFamily="18" charset="0"/>
              </a:rPr>
              <a:t>Riittämättömästi nukkuvien osuus (%), 20–64-vuotiaat (Vain HVA)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Terveysliikuntasuosituksen mukaan liian vähän liikkuvien osuus, % 20 vuotta täyttäneistä, koulutusryhmittäin (Vain HVA)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5" name="Tekstiruutu 4">
            <a:extLst>
              <a:ext uri="{FF2B5EF4-FFF2-40B4-BE49-F238E27FC236}">
                <a16:creationId xmlns:a16="http://schemas.microsoft.com/office/drawing/2014/main" id="{3E3CE3F7-BB95-6C49-A806-FAF26413E9D3}"/>
              </a:ext>
            </a:extLst>
          </p:cNvPr>
          <p:cNvSpPr txBox="1"/>
          <p:nvPr/>
        </p:nvSpPr>
        <p:spPr>
          <a:xfrm>
            <a:off x="9834880" y="221287"/>
            <a:ext cx="2245359" cy="369332"/>
          </a:xfrm>
          <a:prstGeom prst="rect">
            <a:avLst/>
          </a:prstGeom>
          <a:noFill/>
          <a:ln>
            <a:solidFill>
              <a:schemeClr val="accent2"/>
            </a:solidFill>
          </a:ln>
        </p:spPr>
        <p:txBody>
          <a:bodyPr wrap="square" rtlCol="0">
            <a:spAutoFit/>
          </a:bodyPr>
          <a:lstStyle/>
          <a:p>
            <a:r>
              <a:rPr lang="fi-FI" dirty="0"/>
              <a:t>Luonnos 5/2026</a:t>
            </a:r>
          </a:p>
        </p:txBody>
      </p:sp>
      <p:sp>
        <p:nvSpPr>
          <p:cNvPr id="4" name="Päivämäärän paikkamerkki 3">
            <a:extLst>
              <a:ext uri="{FF2B5EF4-FFF2-40B4-BE49-F238E27FC236}">
                <a16:creationId xmlns:a16="http://schemas.microsoft.com/office/drawing/2014/main" id="{11516984-27A6-22DB-E704-07DAE01809F0}"/>
              </a:ext>
            </a:extLst>
          </p:cNvPr>
          <p:cNvSpPr>
            <a:spLocks noGrp="1"/>
          </p:cNvSpPr>
          <p:nvPr>
            <p:ph type="dt" sz="half" idx="10"/>
          </p:nvPr>
        </p:nvSpPr>
        <p:spPr/>
        <p:txBody>
          <a:bodyPr/>
          <a:lstStyle/>
          <a:p>
            <a:r>
              <a:rPr lang="fi-FI" noProof="0"/>
              <a:t>8.5.2026</a:t>
            </a:r>
            <a:endParaRPr lang="fi-FI" noProof="0" dirty="0"/>
          </a:p>
        </p:txBody>
      </p:sp>
      <p:sp>
        <p:nvSpPr>
          <p:cNvPr id="6" name="Dian numeron paikkamerkki 5">
            <a:extLst>
              <a:ext uri="{FF2B5EF4-FFF2-40B4-BE49-F238E27FC236}">
                <a16:creationId xmlns:a16="http://schemas.microsoft.com/office/drawing/2014/main" id="{9AE47D21-FA42-725E-8263-B99B1A0A0917}"/>
              </a:ext>
            </a:extLst>
          </p:cNvPr>
          <p:cNvSpPr>
            <a:spLocks noGrp="1"/>
          </p:cNvSpPr>
          <p:nvPr>
            <p:ph type="sldNum" sz="quarter" idx="12"/>
          </p:nvPr>
        </p:nvSpPr>
        <p:spPr/>
        <p:txBody>
          <a:bodyPr/>
          <a:lstStyle/>
          <a:p>
            <a:fld id="{31160B98-140E-4345-B1A3-2A7247C42973}" type="slidenum">
              <a:rPr lang="fi-FI" noProof="0" smtClean="0"/>
              <a:t>24</a:t>
            </a:fld>
            <a:endParaRPr lang="fi-FI" noProof="0" dirty="0"/>
          </a:p>
        </p:txBody>
      </p:sp>
    </p:spTree>
    <p:extLst>
      <p:ext uri="{BB962C8B-B14F-4D97-AF65-F5344CB8AC3E}">
        <p14:creationId xmlns:p14="http://schemas.microsoft.com/office/powerpoint/2010/main" val="5645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1D2BC8-A83C-E73C-8ABF-47D8CDCEA966}"/>
              </a:ext>
            </a:extLst>
          </p:cNvPr>
          <p:cNvSpPr>
            <a:spLocks noGrp="1"/>
          </p:cNvSpPr>
          <p:nvPr>
            <p:ph type="title"/>
          </p:nvPr>
        </p:nvSpPr>
        <p:spPr>
          <a:xfrm>
            <a:off x="838199" y="281059"/>
            <a:ext cx="11110645" cy="1325563"/>
          </a:xfrm>
        </p:spPr>
        <p:txBody>
          <a:bodyPr>
            <a:noAutofit/>
          </a:bodyPr>
          <a:lstStyle/>
          <a:p>
            <a:r>
              <a:rPr lang="fi-FI" sz="3200" dirty="0"/>
              <a:t>Hyvinvointikertomuksen vähimmäistietosisältö (hyvinvointialueet ja kunnat)</a:t>
            </a:r>
          </a:p>
        </p:txBody>
      </p:sp>
      <p:sp>
        <p:nvSpPr>
          <p:cNvPr id="3" name="Tekstiruutu 2">
            <a:extLst>
              <a:ext uri="{FF2B5EF4-FFF2-40B4-BE49-F238E27FC236}">
                <a16:creationId xmlns:a16="http://schemas.microsoft.com/office/drawing/2014/main" id="{56E92AE5-6CB9-A538-20FF-A842DDBFB1F5}"/>
              </a:ext>
            </a:extLst>
          </p:cNvPr>
          <p:cNvSpPr txBox="1"/>
          <p:nvPr/>
        </p:nvSpPr>
        <p:spPr>
          <a:xfrm>
            <a:off x="1339150" y="2512030"/>
            <a:ext cx="638278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a:defRPr/>
            </a:pPr>
            <a:endParaRPr lang="fi-FI" sz="1200" dirty="0">
              <a:solidFill>
                <a:srgbClr val="303030"/>
              </a:solidFill>
              <a:latin typeface="Work Sans Ligh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4" name="Tekstiruutu 3">
            <a:extLst>
              <a:ext uri="{FF2B5EF4-FFF2-40B4-BE49-F238E27FC236}">
                <a16:creationId xmlns:a16="http://schemas.microsoft.com/office/drawing/2014/main" id="{2615B1DB-D919-5B2A-56CA-518D764617E7}"/>
              </a:ext>
            </a:extLst>
          </p:cNvPr>
          <p:cNvSpPr txBox="1"/>
          <p:nvPr/>
        </p:nvSpPr>
        <p:spPr>
          <a:xfrm>
            <a:off x="1010376" y="1614327"/>
            <a:ext cx="10343424" cy="5001369"/>
          </a:xfrm>
          <a:prstGeom prst="rect">
            <a:avLst/>
          </a:prstGeom>
          <a:noFill/>
        </p:spPr>
        <p:txBody>
          <a:bodyPr wrap="square" rtlCol="0">
            <a:spAutoFit/>
          </a:bodyPr>
          <a:lstStyle/>
          <a:p>
            <a:pP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MIELENTERVEYS</a:t>
            </a: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Kohtalainen tai vaikea ahdistuneisuus, </a:t>
            </a:r>
            <a:r>
              <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 oppilaista</a:t>
            </a: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Psyykkisesti merkittävästi kuormittuneiden osuus, % 20 vuotta täyttäneistä, koulutusryhmittäin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Kokenut vahvaa positiivista mielenterveyttä viimeisen kahden viikon aikana, </a:t>
            </a:r>
            <a:r>
              <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 oppilaista</a:t>
            </a: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Positiivinen mielenterveys (SWEMWBS) -mittarin pistemäärän keskiarvo, % 20 vuotta täyttäneistä, koulutusryhmittäin </a:t>
            </a:r>
            <a:r>
              <a:rPr lang="fi-FI" sz="1500" dirty="0">
                <a:solidFill>
                  <a:srgbClr val="0070C0"/>
                </a:solidFill>
                <a:latin typeface="Work Sans Light" pitchFamily="2" charset="0"/>
                <a:ea typeface="Times New Roman" panose="02020603050405020304" pitchFamily="18" charset="0"/>
              </a:rPr>
              <a:t>(Vain HVA)</a:t>
            </a:r>
          </a:p>
          <a:p>
            <a:pPr marL="285750" indent="-285750">
              <a:buFont typeface="Arial" panose="020B0604020202020204" pitchFamily="34" charset="0"/>
              <a:buChar char="•"/>
              <a:defRPr/>
            </a:pP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a:defRPr/>
            </a:pPr>
            <a:r>
              <a:rPr lang="fi-FI" sz="1500" dirty="0">
                <a:latin typeface="Work Sans Light" pitchFamily="2" charset="0"/>
                <a:ea typeface="Times New Roman" panose="02020603050405020304" pitchFamily="18" charset="0"/>
              </a:rPr>
              <a:t>ELÄMÄNLAATU</a:t>
            </a:r>
            <a:endParaRPr kumimoji="0" lang="fi-FI" sz="1500" b="0" i="0" u="none" strike="noStrike" kern="1200" cap="none" spc="0" normalizeH="0" baseline="0" noProof="0" dirty="0">
              <a:ln>
                <a:noFill/>
              </a:ln>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Tyytyväinen elämäänsä tällä hetkellä, </a:t>
            </a:r>
            <a:r>
              <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 oppilaista</a:t>
            </a: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Elämänlaatunsa (EuroHIS-8) hyväksi tuntevien osuus, % 20 vuotta täyttäneistä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endParaRPr lang="fi-FI" sz="1500" dirty="0">
              <a:solidFill>
                <a:prstClr val="black"/>
              </a:solidFill>
              <a:latin typeface="Work Sans Light" pitchFamily="2" charset="0"/>
              <a:ea typeface="Times New Roman" panose="02020603050405020304" pitchFamily="18" charset="0"/>
            </a:endParaRPr>
          </a:p>
          <a:p>
            <a:pP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TYÖ- JA TOIMINTAKYKY</a:t>
            </a:r>
          </a:p>
          <a:p>
            <a:pPr marL="285750" indent="-285750">
              <a:buFont typeface="Arial" panose="020B0604020202020204" pitchFamily="34" charset="0"/>
              <a:buChar char="•"/>
              <a:defRPr/>
            </a:pPr>
            <a:r>
              <a:rPr lang="fi-FI" sz="1500" dirty="0">
                <a:solidFill>
                  <a:prstClr val="black"/>
                </a:solidFill>
                <a:latin typeface="Work Sans Light" pitchFamily="2" charset="0"/>
                <a:ea typeface="Times New Roman" panose="02020603050405020304" pitchFamily="18" charset="0"/>
              </a:rPr>
              <a:t>Itsensä täysin tai osittain työkyvyttömäksi kokevien osuus (%), 20 - 74-vuotiaat, koulutusryhmittäin</a:t>
            </a: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Lasten ja nuorten fyysinen toimintakyky (MOVE!-mittaus), % 5. ja 8. luokan oppilaista, niiden osuus, joilla heikko fyysinen toimintakyky </a:t>
            </a: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100 metrin matkan juoksemisessa suuria vaikeuksia kokevien osuus, % 20-64 –vuotiaista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500 metrin matkan kävelemisessä suuria vaikeuksia kokevien osuus, % 65 vuotta täyttäneistä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Itsestä huolehtimisessa vähintään suuria vaikeuksia kokevien osuus, % 75 vuotta täyttäneistä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a:defRPr/>
            </a:pP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5" name="Tekstiruutu 4">
            <a:extLst>
              <a:ext uri="{FF2B5EF4-FFF2-40B4-BE49-F238E27FC236}">
                <a16:creationId xmlns:a16="http://schemas.microsoft.com/office/drawing/2014/main" id="{7A48CB82-6727-633E-780C-AD9F5937C82C}"/>
              </a:ext>
            </a:extLst>
          </p:cNvPr>
          <p:cNvSpPr txBox="1"/>
          <p:nvPr/>
        </p:nvSpPr>
        <p:spPr>
          <a:xfrm>
            <a:off x="9703485" y="281059"/>
            <a:ext cx="2245359" cy="369332"/>
          </a:xfrm>
          <a:prstGeom prst="rect">
            <a:avLst/>
          </a:prstGeom>
          <a:noFill/>
          <a:ln>
            <a:solidFill>
              <a:schemeClr val="accent2"/>
            </a:solidFill>
          </a:ln>
        </p:spPr>
        <p:txBody>
          <a:bodyPr wrap="square" rtlCol="0">
            <a:spAutoFit/>
          </a:bodyPr>
          <a:lstStyle/>
          <a:p>
            <a:r>
              <a:rPr lang="fi-FI" dirty="0"/>
              <a:t>Luonnos 5/2026</a:t>
            </a:r>
          </a:p>
        </p:txBody>
      </p:sp>
      <p:sp>
        <p:nvSpPr>
          <p:cNvPr id="6" name="Päivämäärän paikkamerkki 5">
            <a:extLst>
              <a:ext uri="{FF2B5EF4-FFF2-40B4-BE49-F238E27FC236}">
                <a16:creationId xmlns:a16="http://schemas.microsoft.com/office/drawing/2014/main" id="{1C183596-85C7-A740-D3BA-6B2F1E8B23DE}"/>
              </a:ext>
            </a:extLst>
          </p:cNvPr>
          <p:cNvSpPr>
            <a:spLocks noGrp="1"/>
          </p:cNvSpPr>
          <p:nvPr>
            <p:ph type="dt" sz="half" idx="10"/>
          </p:nvPr>
        </p:nvSpPr>
        <p:spPr/>
        <p:txBody>
          <a:bodyPr/>
          <a:lstStyle/>
          <a:p>
            <a:r>
              <a:rPr lang="fi-FI" noProof="0"/>
              <a:t>8.5.2026</a:t>
            </a:r>
            <a:endParaRPr lang="fi-FI" noProof="0" dirty="0"/>
          </a:p>
        </p:txBody>
      </p:sp>
      <p:sp>
        <p:nvSpPr>
          <p:cNvPr id="7" name="Dian numeron paikkamerkki 6">
            <a:extLst>
              <a:ext uri="{FF2B5EF4-FFF2-40B4-BE49-F238E27FC236}">
                <a16:creationId xmlns:a16="http://schemas.microsoft.com/office/drawing/2014/main" id="{ECBE337C-4DA6-667D-749F-7A504766C93F}"/>
              </a:ext>
            </a:extLst>
          </p:cNvPr>
          <p:cNvSpPr>
            <a:spLocks noGrp="1"/>
          </p:cNvSpPr>
          <p:nvPr>
            <p:ph type="sldNum" sz="quarter" idx="12"/>
          </p:nvPr>
        </p:nvSpPr>
        <p:spPr/>
        <p:txBody>
          <a:bodyPr/>
          <a:lstStyle/>
          <a:p>
            <a:fld id="{31160B98-140E-4345-B1A3-2A7247C42973}" type="slidenum">
              <a:rPr lang="fi-FI" noProof="0" smtClean="0"/>
              <a:t>25</a:t>
            </a:fld>
            <a:endParaRPr lang="fi-FI" noProof="0" dirty="0"/>
          </a:p>
        </p:txBody>
      </p:sp>
    </p:spTree>
    <p:extLst>
      <p:ext uri="{BB962C8B-B14F-4D97-AF65-F5344CB8AC3E}">
        <p14:creationId xmlns:p14="http://schemas.microsoft.com/office/powerpoint/2010/main" val="174658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1D2BC8-A83C-E73C-8ABF-47D8CDCEA966}"/>
              </a:ext>
            </a:extLst>
          </p:cNvPr>
          <p:cNvSpPr>
            <a:spLocks noGrp="1"/>
          </p:cNvSpPr>
          <p:nvPr>
            <p:ph type="title"/>
          </p:nvPr>
        </p:nvSpPr>
        <p:spPr>
          <a:xfrm>
            <a:off x="838199" y="281059"/>
            <a:ext cx="11110645" cy="1325563"/>
          </a:xfrm>
        </p:spPr>
        <p:txBody>
          <a:bodyPr>
            <a:noAutofit/>
          </a:bodyPr>
          <a:lstStyle/>
          <a:p>
            <a:r>
              <a:rPr lang="fi-FI" sz="3200" dirty="0"/>
              <a:t>Hyvinvointikertomuksen vähimmäistietosisältö (hyvinvointialueet ja kunnat)</a:t>
            </a:r>
          </a:p>
        </p:txBody>
      </p:sp>
      <p:sp>
        <p:nvSpPr>
          <p:cNvPr id="3" name="Tekstiruutu 2">
            <a:extLst>
              <a:ext uri="{FF2B5EF4-FFF2-40B4-BE49-F238E27FC236}">
                <a16:creationId xmlns:a16="http://schemas.microsoft.com/office/drawing/2014/main" id="{56E92AE5-6CB9-A538-20FF-A842DDBFB1F5}"/>
              </a:ext>
            </a:extLst>
          </p:cNvPr>
          <p:cNvSpPr txBox="1"/>
          <p:nvPr/>
        </p:nvSpPr>
        <p:spPr>
          <a:xfrm>
            <a:off x="1339150" y="2512030"/>
            <a:ext cx="638278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a:defRPr/>
            </a:pPr>
            <a:endParaRPr lang="fi-FI" sz="1200" dirty="0">
              <a:solidFill>
                <a:srgbClr val="303030"/>
              </a:solidFill>
              <a:latin typeface="Work Sans Ligh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4" name="Tekstiruutu 3">
            <a:extLst>
              <a:ext uri="{FF2B5EF4-FFF2-40B4-BE49-F238E27FC236}">
                <a16:creationId xmlns:a16="http://schemas.microsoft.com/office/drawing/2014/main" id="{2615B1DB-D919-5B2A-56CA-518D764617E7}"/>
              </a:ext>
            </a:extLst>
          </p:cNvPr>
          <p:cNvSpPr txBox="1"/>
          <p:nvPr/>
        </p:nvSpPr>
        <p:spPr>
          <a:xfrm>
            <a:off x="1010376" y="1614327"/>
            <a:ext cx="10343424" cy="3708708"/>
          </a:xfrm>
          <a:prstGeom prst="rect">
            <a:avLst/>
          </a:prstGeom>
          <a:noFill/>
        </p:spPr>
        <p:txBody>
          <a:bodyPr wrap="square" rtlCol="0">
            <a:spAutoFit/>
          </a:bodyPr>
          <a:lstStyle/>
          <a:p>
            <a:pP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OSALLISUUS</a:t>
            </a: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Erittäin heikko osallisuuden kokemus, </a:t>
            </a:r>
            <a:r>
              <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 oppilaista</a:t>
            </a: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lvl="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Erittäin heikko osallisuuden kokemus, % 20 vuotta täyttäneistä, koulutusryhmittäin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L="285750" lvl="0" indent="-285750">
              <a:buFont typeface="Arial" panose="020B0604020202020204" pitchFamily="34" charset="0"/>
              <a:buChar char="•"/>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Syrjintää kokeneiden osuus, % 20-74 -vuotiaista maahan muuttaneista </a:t>
            </a:r>
            <a:r>
              <a:rPr lang="fi-FI" sz="1500" dirty="0">
                <a:solidFill>
                  <a:srgbClr val="0070C0"/>
                </a:solidFill>
                <a:latin typeface="Work Sans Light" pitchFamily="2" charset="0"/>
                <a:ea typeface="Times New Roman" panose="02020603050405020304" pitchFamily="18" charset="0"/>
              </a:rPr>
              <a:t>(Vain HVA)</a:t>
            </a:r>
            <a:endPar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lang="fi-FI" sz="1500" dirty="0">
                <a:solidFill>
                  <a:prstClr val="black"/>
                </a:solidFill>
                <a:latin typeface="Work Sans Light" pitchFamily="2" charset="0"/>
                <a:ea typeface="Times New Roman" panose="02020603050405020304" pitchFamily="18" charset="0"/>
              </a:rPr>
              <a:t>TURVALLISUUS</a:t>
            </a:r>
          </a:p>
          <a:p>
            <a:pPr marL="285750" indent="-285750">
              <a:buFont typeface="Arial" panose="020B0604020202020204" pitchFamily="34" charset="0"/>
              <a:buChar char="•"/>
              <a:defRPr/>
            </a:pPr>
            <a:r>
              <a:rPr lang="fi-FI" sz="1500" dirty="0">
                <a:solidFill>
                  <a:prstClr val="black"/>
                </a:solidFill>
                <a:latin typeface="Work Sans Light" pitchFamily="2" charset="0"/>
                <a:ea typeface="Times New Roman" panose="02020603050405020304" pitchFamily="18" charset="0"/>
              </a:rPr>
              <a:t>Kokenut vanhempien tai muiden huolta pitävien aikuisten fyysistä väkivaltaa vuoden aikana, </a:t>
            </a:r>
            <a:r>
              <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 oppilaista</a:t>
            </a:r>
          </a:p>
          <a:p>
            <a:pPr marL="285750" indent="-285750">
              <a:buFont typeface="Arial" panose="020B0604020202020204" pitchFamily="34" charset="0"/>
              <a:buChar char="•"/>
              <a:defRPr/>
            </a:pPr>
            <a:r>
              <a:rPr lang="fi-FI" sz="1500" dirty="0">
                <a:solidFill>
                  <a:prstClr val="black"/>
                </a:solidFill>
                <a:latin typeface="Work Sans Light" pitchFamily="2" charset="0"/>
                <a:ea typeface="Times New Roman" panose="02020603050405020304" pitchFamily="18" charset="0"/>
              </a:rPr>
              <a:t>Koulukiusattuna vähintään kerran viikossa, </a:t>
            </a:r>
            <a:r>
              <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 oppilaista</a:t>
            </a:r>
            <a:endParaRPr lang="fi-FI" sz="1500" dirty="0">
              <a:solidFill>
                <a:prstClr val="black"/>
              </a:solidFill>
              <a:latin typeface="Work Sans Light" pitchFamily="2" charset="0"/>
              <a:ea typeface="Times New Roman" panose="02020603050405020304" pitchFamily="18" charset="0"/>
            </a:endParaRPr>
          </a:p>
          <a:p>
            <a:pPr marL="285750" lvl="0" indent="-285750">
              <a:buFont typeface="Arial" panose="020B0604020202020204" pitchFamily="34" charset="0"/>
              <a:buChar char="•"/>
              <a:defRPr/>
            </a:pPr>
            <a:r>
              <a:rPr lang="fi-FI" sz="1500" dirty="0">
                <a:solidFill>
                  <a:srgbClr val="0070C0"/>
                </a:solidFill>
                <a:latin typeface="Work Sans Light" pitchFamily="2" charset="0"/>
                <a:ea typeface="Times New Roman" panose="02020603050405020304" pitchFamily="18" charset="0"/>
              </a:rPr>
              <a:t>Päivittäisen elämänsä turvattomaksi kokeneiden osuus, % 20 vuotta täyttäneistä (Vain HVA)</a:t>
            </a:r>
          </a:p>
          <a:p>
            <a:pPr marL="285750" lvl="0" indent="-285750">
              <a:buFont typeface="Arial" panose="020B0604020202020204" pitchFamily="34" charset="0"/>
              <a:buChar char="•"/>
              <a:defRPr/>
            </a:pPr>
            <a:r>
              <a:rPr lang="fi-FI" sz="1500" dirty="0">
                <a:solidFill>
                  <a:prstClr val="black"/>
                </a:solidFill>
                <a:ea typeface="Times New Roman" panose="02020603050405020304" pitchFamily="18" charset="0"/>
              </a:rPr>
              <a:t>Tapaturmaindeksi, ikävakioitu </a:t>
            </a:r>
          </a:p>
          <a:p>
            <a:pPr marL="285750" indent="-285750">
              <a:buFont typeface="Arial" panose="020B0604020202020204" pitchFamily="34" charset="0"/>
              <a:buChar char="•"/>
            </a:pPr>
            <a:r>
              <a:rPr lang="fi-FI" sz="1500" dirty="0">
                <a:solidFill>
                  <a:srgbClr val="00B050"/>
                </a:solidFill>
              </a:rPr>
              <a:t>Poliisin tietoon tulleet henkeen ja terveyteen kohdistuneet rikokset / 1 000 asukasta (Vain Kunnat)</a:t>
            </a:r>
          </a:p>
          <a:p>
            <a:pPr marL="285750" indent="-285750">
              <a:buFont typeface="Arial" panose="020B0604020202020204" pitchFamily="34" charset="0"/>
              <a:buChar char="•"/>
            </a:pPr>
            <a:r>
              <a:rPr lang="fi-FI" sz="1500" dirty="0">
                <a:solidFill>
                  <a:srgbClr val="00B050"/>
                </a:solidFill>
              </a:rPr>
              <a:t>Poliisin tietoon tulleet omaisuusrikokset / 1000 asukasta  (Vain Kunnat)</a:t>
            </a:r>
          </a:p>
          <a:p>
            <a:pPr marL="285750" lvl="0" indent="-285750">
              <a:buFont typeface="Arial" panose="020B0604020202020204" pitchFamily="34" charset="0"/>
              <a:buChar char="•"/>
              <a:defRPr/>
            </a:pPr>
            <a:endParaRPr lang="fi-FI" sz="1500" dirty="0">
              <a:solidFill>
                <a:prstClr val="black"/>
              </a:solidFill>
              <a:latin typeface="Work Sans Light" pitchFamily="2"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5" name="Tekstiruutu 4">
            <a:extLst>
              <a:ext uri="{FF2B5EF4-FFF2-40B4-BE49-F238E27FC236}">
                <a16:creationId xmlns:a16="http://schemas.microsoft.com/office/drawing/2014/main" id="{8DA84606-783B-0E00-726A-3B5DA09F8C53}"/>
              </a:ext>
            </a:extLst>
          </p:cNvPr>
          <p:cNvSpPr txBox="1"/>
          <p:nvPr/>
        </p:nvSpPr>
        <p:spPr>
          <a:xfrm>
            <a:off x="9834880" y="221287"/>
            <a:ext cx="2245359" cy="369332"/>
          </a:xfrm>
          <a:prstGeom prst="rect">
            <a:avLst/>
          </a:prstGeom>
          <a:noFill/>
          <a:ln>
            <a:solidFill>
              <a:schemeClr val="accent2"/>
            </a:solidFill>
          </a:ln>
        </p:spPr>
        <p:txBody>
          <a:bodyPr wrap="square" rtlCol="0">
            <a:spAutoFit/>
          </a:bodyPr>
          <a:lstStyle/>
          <a:p>
            <a:r>
              <a:rPr lang="fi-FI" dirty="0"/>
              <a:t>Luonnos 5/2026</a:t>
            </a:r>
          </a:p>
        </p:txBody>
      </p:sp>
      <p:sp>
        <p:nvSpPr>
          <p:cNvPr id="6" name="Päivämäärän paikkamerkki 5">
            <a:extLst>
              <a:ext uri="{FF2B5EF4-FFF2-40B4-BE49-F238E27FC236}">
                <a16:creationId xmlns:a16="http://schemas.microsoft.com/office/drawing/2014/main" id="{D28662B6-7A94-8057-25F8-053642761216}"/>
              </a:ext>
            </a:extLst>
          </p:cNvPr>
          <p:cNvSpPr>
            <a:spLocks noGrp="1"/>
          </p:cNvSpPr>
          <p:nvPr>
            <p:ph type="dt" sz="half" idx="10"/>
          </p:nvPr>
        </p:nvSpPr>
        <p:spPr/>
        <p:txBody>
          <a:bodyPr/>
          <a:lstStyle/>
          <a:p>
            <a:r>
              <a:rPr lang="fi-FI" noProof="0"/>
              <a:t>8.5.2026</a:t>
            </a:r>
            <a:endParaRPr lang="fi-FI" noProof="0" dirty="0"/>
          </a:p>
        </p:txBody>
      </p:sp>
      <p:sp>
        <p:nvSpPr>
          <p:cNvPr id="7" name="Dian numeron paikkamerkki 6">
            <a:extLst>
              <a:ext uri="{FF2B5EF4-FFF2-40B4-BE49-F238E27FC236}">
                <a16:creationId xmlns:a16="http://schemas.microsoft.com/office/drawing/2014/main" id="{35663D02-1381-3F49-0E2F-6F3E426633C8}"/>
              </a:ext>
            </a:extLst>
          </p:cNvPr>
          <p:cNvSpPr>
            <a:spLocks noGrp="1"/>
          </p:cNvSpPr>
          <p:nvPr>
            <p:ph type="sldNum" sz="quarter" idx="12"/>
          </p:nvPr>
        </p:nvSpPr>
        <p:spPr/>
        <p:txBody>
          <a:bodyPr/>
          <a:lstStyle/>
          <a:p>
            <a:fld id="{31160B98-140E-4345-B1A3-2A7247C42973}" type="slidenum">
              <a:rPr lang="fi-FI" noProof="0" smtClean="0"/>
              <a:t>26</a:t>
            </a:fld>
            <a:endParaRPr lang="fi-FI" noProof="0" dirty="0"/>
          </a:p>
        </p:txBody>
      </p:sp>
    </p:spTree>
    <p:extLst>
      <p:ext uri="{BB962C8B-B14F-4D97-AF65-F5344CB8AC3E}">
        <p14:creationId xmlns:p14="http://schemas.microsoft.com/office/powerpoint/2010/main" val="907329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1D2BC8-A83C-E73C-8ABF-47D8CDCEA966}"/>
              </a:ext>
            </a:extLst>
          </p:cNvPr>
          <p:cNvSpPr>
            <a:spLocks noGrp="1"/>
          </p:cNvSpPr>
          <p:nvPr>
            <p:ph type="title"/>
          </p:nvPr>
        </p:nvSpPr>
        <p:spPr>
          <a:xfrm>
            <a:off x="838199" y="281059"/>
            <a:ext cx="11110645" cy="1325563"/>
          </a:xfrm>
        </p:spPr>
        <p:txBody>
          <a:bodyPr>
            <a:noAutofit/>
          </a:bodyPr>
          <a:lstStyle/>
          <a:p>
            <a:r>
              <a:rPr lang="fi-FI" sz="3200" dirty="0"/>
              <a:t>Hyvinvointikertomuksen vähimmäistietosisältö </a:t>
            </a:r>
            <a:br>
              <a:rPr lang="fi-FI" sz="3200" dirty="0"/>
            </a:br>
            <a:r>
              <a:rPr lang="fi-FI" sz="3200" dirty="0">
                <a:solidFill>
                  <a:srgbClr val="0070C0"/>
                </a:solidFill>
              </a:rPr>
              <a:t>(vain hyvinvointialueet)</a:t>
            </a:r>
          </a:p>
        </p:txBody>
      </p:sp>
      <p:sp>
        <p:nvSpPr>
          <p:cNvPr id="3" name="Tekstiruutu 2">
            <a:extLst>
              <a:ext uri="{FF2B5EF4-FFF2-40B4-BE49-F238E27FC236}">
                <a16:creationId xmlns:a16="http://schemas.microsoft.com/office/drawing/2014/main" id="{56E92AE5-6CB9-A538-20FF-A842DDBFB1F5}"/>
              </a:ext>
            </a:extLst>
          </p:cNvPr>
          <p:cNvSpPr txBox="1"/>
          <p:nvPr/>
        </p:nvSpPr>
        <p:spPr>
          <a:xfrm>
            <a:off x="1339150" y="2512030"/>
            <a:ext cx="638278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a:defRPr/>
            </a:pPr>
            <a:endParaRPr lang="fi-FI" sz="1200" dirty="0">
              <a:solidFill>
                <a:srgbClr val="303030"/>
              </a:solidFill>
              <a:latin typeface="Work Sans Ligh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4" name="Tekstiruutu 3">
            <a:extLst>
              <a:ext uri="{FF2B5EF4-FFF2-40B4-BE49-F238E27FC236}">
                <a16:creationId xmlns:a16="http://schemas.microsoft.com/office/drawing/2014/main" id="{2615B1DB-D919-5B2A-56CA-518D764617E7}"/>
              </a:ext>
            </a:extLst>
          </p:cNvPr>
          <p:cNvSpPr txBox="1"/>
          <p:nvPr/>
        </p:nvSpPr>
        <p:spPr>
          <a:xfrm>
            <a:off x="1135720" y="1560183"/>
            <a:ext cx="10515601" cy="449353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HYTE SOTESSA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Äitiysneuvolan määräaikaisten terveystarkastusten peittävyys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Lastenneuvola, 0 - 6-vuotiaita / terveydenhoitajien henkilötyövuosi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Lääkärien henkilöstömitoitus koulu- ja opiskeluterveydenhuollossa, oppilasta / lääkärien henkilötyövuosi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Lastenneuvolan laajojen terveystarkastusten peittävyys 4-vuotiailla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Kouluterveydenhuollon laajan terveystarkastuksen peittävyys 8.luokkalaisilla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Työttömien terveystarkastukset, % työttömistä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Terveystarkastukset 65 vuotta täyttäneillä, % vastaavan ikäisistä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Syöpäseulontoihin osallistuneiden osuus kutsutuista, % (kohdunkaulan syöpä, rintasyöpä, suolistosyöpä)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Tuhkarokko-, sikotauti- ja vihurirokkokattavuus eli MPR-rokotteen 1. annoksen kattavuus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Papilloomavirus-eli HPV-rokotuskattavuus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Influenssarokotuskattavuus, 65 vuotta täyttäneet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Perheitä lapsiperhepalveluiden kotipalveluissa, % lapsiperheistä, kunnan kustantamat palvelut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Raskaudenkeskeytykset alle 25-vuotiailla / 1 000 15 - 24 -vuotiasta naista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Elintapaneuvonnan toteutuminen tyypin 2-diabetes-riskissä oleville Käypä hoito – suosituksen mukaisesti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Lääkärin vastaanottopalveluita riittämättömästi saaneiden osuus, (%) tarvinneista, 20 vuotta täyttäneet, koulutusryhmän mukaan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Kokenut esteitä ja huolia sähköisten palvelujen käytössä (%), 65 vuotta täyttäneet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5" name="Tekstiruutu 4">
            <a:extLst>
              <a:ext uri="{FF2B5EF4-FFF2-40B4-BE49-F238E27FC236}">
                <a16:creationId xmlns:a16="http://schemas.microsoft.com/office/drawing/2014/main" id="{9A347220-3D00-BED4-200E-BAD3385534F3}"/>
              </a:ext>
            </a:extLst>
          </p:cNvPr>
          <p:cNvSpPr txBox="1"/>
          <p:nvPr/>
        </p:nvSpPr>
        <p:spPr>
          <a:xfrm>
            <a:off x="9834880" y="221287"/>
            <a:ext cx="2245359" cy="369332"/>
          </a:xfrm>
          <a:prstGeom prst="rect">
            <a:avLst/>
          </a:prstGeom>
          <a:noFill/>
          <a:ln>
            <a:solidFill>
              <a:schemeClr val="accent2"/>
            </a:solidFill>
          </a:ln>
        </p:spPr>
        <p:txBody>
          <a:bodyPr wrap="square" rtlCol="0">
            <a:spAutoFit/>
          </a:bodyPr>
          <a:lstStyle/>
          <a:p>
            <a:r>
              <a:rPr lang="fi-FI" dirty="0"/>
              <a:t>Luonnos 5/2026</a:t>
            </a:r>
          </a:p>
        </p:txBody>
      </p:sp>
      <p:sp>
        <p:nvSpPr>
          <p:cNvPr id="6" name="Päivämäärän paikkamerkki 5">
            <a:extLst>
              <a:ext uri="{FF2B5EF4-FFF2-40B4-BE49-F238E27FC236}">
                <a16:creationId xmlns:a16="http://schemas.microsoft.com/office/drawing/2014/main" id="{C36769CD-3308-F1E2-2D75-198D9E44A81D}"/>
              </a:ext>
            </a:extLst>
          </p:cNvPr>
          <p:cNvSpPr>
            <a:spLocks noGrp="1"/>
          </p:cNvSpPr>
          <p:nvPr>
            <p:ph type="dt" sz="half" idx="10"/>
          </p:nvPr>
        </p:nvSpPr>
        <p:spPr/>
        <p:txBody>
          <a:bodyPr/>
          <a:lstStyle/>
          <a:p>
            <a:r>
              <a:rPr lang="fi-FI" noProof="0"/>
              <a:t>8.5.2026</a:t>
            </a:r>
            <a:endParaRPr lang="fi-FI" noProof="0" dirty="0"/>
          </a:p>
        </p:txBody>
      </p:sp>
      <p:sp>
        <p:nvSpPr>
          <p:cNvPr id="7" name="Dian numeron paikkamerkki 6">
            <a:extLst>
              <a:ext uri="{FF2B5EF4-FFF2-40B4-BE49-F238E27FC236}">
                <a16:creationId xmlns:a16="http://schemas.microsoft.com/office/drawing/2014/main" id="{CADE24F3-18D4-3A64-6BBE-1829935A6BFC}"/>
              </a:ext>
            </a:extLst>
          </p:cNvPr>
          <p:cNvSpPr>
            <a:spLocks noGrp="1"/>
          </p:cNvSpPr>
          <p:nvPr>
            <p:ph type="sldNum" sz="quarter" idx="12"/>
          </p:nvPr>
        </p:nvSpPr>
        <p:spPr/>
        <p:txBody>
          <a:bodyPr/>
          <a:lstStyle/>
          <a:p>
            <a:fld id="{31160B98-140E-4345-B1A3-2A7247C42973}" type="slidenum">
              <a:rPr lang="fi-FI" noProof="0" smtClean="0"/>
              <a:t>27</a:t>
            </a:fld>
            <a:endParaRPr lang="fi-FI" noProof="0" dirty="0"/>
          </a:p>
        </p:txBody>
      </p:sp>
    </p:spTree>
    <p:extLst>
      <p:ext uri="{BB962C8B-B14F-4D97-AF65-F5344CB8AC3E}">
        <p14:creationId xmlns:p14="http://schemas.microsoft.com/office/powerpoint/2010/main" val="144268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1D2BC8-A83C-E73C-8ABF-47D8CDCEA966}"/>
              </a:ext>
            </a:extLst>
          </p:cNvPr>
          <p:cNvSpPr>
            <a:spLocks noGrp="1"/>
          </p:cNvSpPr>
          <p:nvPr>
            <p:ph type="title"/>
          </p:nvPr>
        </p:nvSpPr>
        <p:spPr>
          <a:xfrm>
            <a:off x="838199" y="281059"/>
            <a:ext cx="11110645" cy="1325563"/>
          </a:xfrm>
        </p:spPr>
        <p:txBody>
          <a:bodyPr>
            <a:noAutofit/>
          </a:bodyPr>
          <a:lstStyle/>
          <a:p>
            <a:r>
              <a:rPr lang="fi-FI" sz="3200" dirty="0"/>
              <a:t>Hyvinvointikertomuksen vähimmäistietosisältö (hyvinvointialueet ja kunnat)</a:t>
            </a:r>
          </a:p>
        </p:txBody>
      </p:sp>
      <p:sp>
        <p:nvSpPr>
          <p:cNvPr id="3" name="Tekstiruutu 2">
            <a:extLst>
              <a:ext uri="{FF2B5EF4-FFF2-40B4-BE49-F238E27FC236}">
                <a16:creationId xmlns:a16="http://schemas.microsoft.com/office/drawing/2014/main" id="{56E92AE5-6CB9-A538-20FF-A842DDBFB1F5}"/>
              </a:ext>
            </a:extLst>
          </p:cNvPr>
          <p:cNvSpPr txBox="1"/>
          <p:nvPr/>
        </p:nvSpPr>
        <p:spPr>
          <a:xfrm>
            <a:off x="1339150" y="2512030"/>
            <a:ext cx="638278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a:defRPr/>
            </a:pPr>
            <a:endParaRPr lang="fi-FI" sz="1200" dirty="0">
              <a:solidFill>
                <a:srgbClr val="303030"/>
              </a:solidFill>
              <a:latin typeface="Work Sans Ligh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4" name="Tekstiruutu 3">
            <a:extLst>
              <a:ext uri="{FF2B5EF4-FFF2-40B4-BE49-F238E27FC236}">
                <a16:creationId xmlns:a16="http://schemas.microsoft.com/office/drawing/2014/main" id="{2615B1DB-D919-5B2A-56CA-518D764617E7}"/>
              </a:ext>
            </a:extLst>
          </p:cNvPr>
          <p:cNvSpPr txBox="1"/>
          <p:nvPr/>
        </p:nvSpPr>
        <p:spPr>
          <a:xfrm>
            <a:off x="838199" y="1606622"/>
            <a:ext cx="10515601" cy="450892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HYTE MUILLA TOIMIALOILLA KUIN SOTESSA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Varhaiskasvatukseen osallistuneet lapset, % 0 - 6-vuotiaista (sis. kunnalliset ja  yksityiset varhaiskasvatustoimijat)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Laajaan terveystarkastukseen sisältyy opettajan kirjallinen arvio oppilaan selviytymisestä ja hyvinvoinnista koulussa,  % hyvinvointialueen / kunnan peruskouluista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Oppilaalle on varattu yli 25 minuuttia kouluruuan syömiseen, kyllä/ei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Kouluympäristön terveellisyyden ja turvallisuuden sekä kouluyhteisön hyvinvoinnin edistämisen tarkastus on tehty peruskoulussa kolmen vuoden välein, % hyvinvointialueen / kunnan kouluista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Kulttuuripalvelut hyvinvointialueella / kunnassa</a:t>
            </a: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Nuorisopalvelut hyvinvointialueella</a:t>
            </a:r>
            <a:r>
              <a:rPr lang="fi-FI" sz="1500" dirty="0">
                <a:solidFill>
                  <a:prstClr val="black"/>
                </a:solidFill>
                <a:latin typeface="Work Sans Light" pitchFamily="2" charset="0"/>
                <a:ea typeface="Times New Roman" panose="02020603050405020304" pitchFamily="18" charset="0"/>
              </a:rPr>
              <a:t> / kunnassa</a:t>
            </a: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indent="-285750">
              <a:buFont typeface="Arial" panose="020B0604020202020204" pitchFamily="34" charset="0"/>
              <a:buChar char="•"/>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Liikuntapalvelut hyvinvointialueella </a:t>
            </a:r>
            <a:r>
              <a:rPr lang="fi-FI" sz="1500" dirty="0">
                <a:solidFill>
                  <a:prstClr val="black"/>
                </a:solidFill>
                <a:latin typeface="Work Sans Light" pitchFamily="2" charset="0"/>
                <a:ea typeface="Times New Roman" panose="02020603050405020304" pitchFamily="18" charset="0"/>
              </a:rPr>
              <a:t>/ kunnassa</a:t>
            </a: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Kevyen liikenteen väyliä (metriä) / asukas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Päivittäistavarakaupasta enintään 1 kilometrin päässä asuvat (linnuntie-etäisyys), % väestöstä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Enintään 1 kilometrin päässä lähivirkistysalueista asuvat, % väestöstä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0070C0"/>
                </a:solidFill>
                <a:effectLst/>
                <a:uLnTx/>
                <a:uFillTx/>
                <a:latin typeface="Work Sans Light" pitchFamily="2" charset="0"/>
                <a:ea typeface="Times New Roman" panose="02020603050405020304" pitchFamily="18" charset="0"/>
                <a:cs typeface="+mn-cs"/>
              </a:rPr>
              <a:t>Rakennuspalot / 10 000 asukasta (Vain HVA)</a:t>
            </a:r>
          </a:p>
          <a:p>
            <a:pPr marL="285750" lvl="0" indent="-285750">
              <a:buFont typeface="Arial" panose="020B0604020202020204" pitchFamily="34" charset="0"/>
              <a:buChar char="•"/>
              <a:defRPr/>
            </a:pPr>
            <a:r>
              <a:rPr lang="fi-FI" sz="1500" dirty="0">
                <a:solidFill>
                  <a:srgbClr val="00B050"/>
                </a:solidFill>
                <a:latin typeface="Work Sans Light" pitchFamily="2" charset="0"/>
                <a:ea typeface="Times New Roman" panose="02020603050405020304" pitchFamily="18" charset="0"/>
              </a:rPr>
              <a:t>Melusta kärsivien ihmisten määrä kunnittain, yli 55 dB vuorokausitaso tai 50 dB yöaikaan (Vain yli 100 000 asukkaan kaupungit) </a:t>
            </a: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5" name="Tekstiruutu 4">
            <a:extLst>
              <a:ext uri="{FF2B5EF4-FFF2-40B4-BE49-F238E27FC236}">
                <a16:creationId xmlns:a16="http://schemas.microsoft.com/office/drawing/2014/main" id="{C6E76252-422D-7438-0D53-24FD3C25AD6B}"/>
              </a:ext>
            </a:extLst>
          </p:cNvPr>
          <p:cNvSpPr txBox="1"/>
          <p:nvPr/>
        </p:nvSpPr>
        <p:spPr>
          <a:xfrm>
            <a:off x="9834880" y="221287"/>
            <a:ext cx="2245359" cy="369332"/>
          </a:xfrm>
          <a:prstGeom prst="rect">
            <a:avLst/>
          </a:prstGeom>
          <a:noFill/>
          <a:ln>
            <a:solidFill>
              <a:schemeClr val="accent2"/>
            </a:solidFill>
          </a:ln>
        </p:spPr>
        <p:txBody>
          <a:bodyPr wrap="square" rtlCol="0">
            <a:spAutoFit/>
          </a:bodyPr>
          <a:lstStyle/>
          <a:p>
            <a:r>
              <a:rPr lang="fi-FI" dirty="0"/>
              <a:t>Luonnos 5/2026</a:t>
            </a:r>
          </a:p>
        </p:txBody>
      </p:sp>
      <p:sp>
        <p:nvSpPr>
          <p:cNvPr id="6" name="Päivämäärän paikkamerkki 5">
            <a:extLst>
              <a:ext uri="{FF2B5EF4-FFF2-40B4-BE49-F238E27FC236}">
                <a16:creationId xmlns:a16="http://schemas.microsoft.com/office/drawing/2014/main" id="{0178CD32-2786-D805-1077-8C30EAF2A331}"/>
              </a:ext>
            </a:extLst>
          </p:cNvPr>
          <p:cNvSpPr>
            <a:spLocks noGrp="1"/>
          </p:cNvSpPr>
          <p:nvPr>
            <p:ph type="dt" sz="half" idx="10"/>
          </p:nvPr>
        </p:nvSpPr>
        <p:spPr/>
        <p:txBody>
          <a:bodyPr/>
          <a:lstStyle/>
          <a:p>
            <a:r>
              <a:rPr lang="fi-FI" noProof="0"/>
              <a:t>8.5.2026</a:t>
            </a:r>
            <a:endParaRPr lang="fi-FI" noProof="0" dirty="0"/>
          </a:p>
        </p:txBody>
      </p:sp>
      <p:sp>
        <p:nvSpPr>
          <p:cNvPr id="7" name="Dian numeron paikkamerkki 6">
            <a:extLst>
              <a:ext uri="{FF2B5EF4-FFF2-40B4-BE49-F238E27FC236}">
                <a16:creationId xmlns:a16="http://schemas.microsoft.com/office/drawing/2014/main" id="{16222D5A-9ED1-3CFE-AFDF-8271C9E38D87}"/>
              </a:ext>
            </a:extLst>
          </p:cNvPr>
          <p:cNvSpPr>
            <a:spLocks noGrp="1"/>
          </p:cNvSpPr>
          <p:nvPr>
            <p:ph type="sldNum" sz="quarter" idx="12"/>
          </p:nvPr>
        </p:nvSpPr>
        <p:spPr/>
        <p:txBody>
          <a:bodyPr/>
          <a:lstStyle/>
          <a:p>
            <a:fld id="{31160B98-140E-4345-B1A3-2A7247C42973}" type="slidenum">
              <a:rPr lang="fi-FI" noProof="0" smtClean="0"/>
              <a:t>28</a:t>
            </a:fld>
            <a:endParaRPr lang="fi-FI" noProof="0" dirty="0"/>
          </a:p>
        </p:txBody>
      </p:sp>
    </p:spTree>
    <p:extLst>
      <p:ext uri="{BB962C8B-B14F-4D97-AF65-F5344CB8AC3E}">
        <p14:creationId xmlns:p14="http://schemas.microsoft.com/office/powerpoint/2010/main" val="1194995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1D2BC8-A83C-E73C-8ABF-47D8CDCEA966}"/>
              </a:ext>
            </a:extLst>
          </p:cNvPr>
          <p:cNvSpPr>
            <a:spLocks noGrp="1"/>
          </p:cNvSpPr>
          <p:nvPr>
            <p:ph type="title"/>
          </p:nvPr>
        </p:nvSpPr>
        <p:spPr>
          <a:xfrm>
            <a:off x="838199" y="281059"/>
            <a:ext cx="11110645" cy="1325563"/>
          </a:xfrm>
        </p:spPr>
        <p:txBody>
          <a:bodyPr>
            <a:noAutofit/>
          </a:bodyPr>
          <a:lstStyle/>
          <a:p>
            <a:r>
              <a:rPr lang="fi-FI" sz="3200" dirty="0"/>
              <a:t>Hyvinvointikertomuksen vähimmäistietosisältö (hyvinvointialueet)</a:t>
            </a:r>
          </a:p>
        </p:txBody>
      </p:sp>
      <p:sp>
        <p:nvSpPr>
          <p:cNvPr id="3" name="Tekstiruutu 2">
            <a:extLst>
              <a:ext uri="{FF2B5EF4-FFF2-40B4-BE49-F238E27FC236}">
                <a16:creationId xmlns:a16="http://schemas.microsoft.com/office/drawing/2014/main" id="{56E92AE5-6CB9-A538-20FF-A842DDBFB1F5}"/>
              </a:ext>
            </a:extLst>
          </p:cNvPr>
          <p:cNvSpPr txBox="1"/>
          <p:nvPr/>
        </p:nvSpPr>
        <p:spPr>
          <a:xfrm>
            <a:off x="1339150" y="2512030"/>
            <a:ext cx="638278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a:defRPr/>
            </a:pPr>
            <a:endParaRPr lang="fi-FI" sz="1200" dirty="0">
              <a:solidFill>
                <a:srgbClr val="303030"/>
              </a:solidFill>
              <a:latin typeface="Work Sans Light"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4" name="Tekstiruutu 3">
            <a:extLst>
              <a:ext uri="{FF2B5EF4-FFF2-40B4-BE49-F238E27FC236}">
                <a16:creationId xmlns:a16="http://schemas.microsoft.com/office/drawing/2014/main" id="{2615B1DB-D919-5B2A-56CA-518D764617E7}"/>
              </a:ext>
            </a:extLst>
          </p:cNvPr>
          <p:cNvSpPr txBox="1"/>
          <p:nvPr/>
        </p:nvSpPr>
        <p:spPr>
          <a:xfrm>
            <a:off x="838199" y="1606622"/>
            <a:ext cx="10515601" cy="520142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HYTE-RAKENTEET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Hyvinvointialueiden / kunnan HYTE-kerroin, 0 - 100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Hyvinvointialueen / kunnan HYTE-työn aktiivisuus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Väestöryhmien välisten terveyserojen raportointi hyvinvointialueen kuntien / kunnan valtuustoille, % tiedot toimittaneista alueen kunnista (kunnassa kyllä/ei)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Ennakkoarvioinnin käyttö hyvinvointialueen kuntien toiminnassa, % tiedot toimittaneista alueen kunnista (kunnassa, kyllä/ei)</a:t>
            </a:r>
          </a:p>
          <a:p>
            <a:pPr marL="285750" lvl="0" indent="-285750">
              <a:buFont typeface="Arial" panose="020B0604020202020204" pitchFamily="34" charset="0"/>
              <a:buChar char="•"/>
              <a:defRPr/>
            </a:pPr>
            <a:r>
              <a:rPr lang="fi-FI" sz="1500" dirty="0">
                <a:solidFill>
                  <a:srgbClr val="00B050"/>
                </a:solidFill>
                <a:latin typeface="Work Sans Light" pitchFamily="2" charset="0"/>
                <a:ea typeface="Times New Roman" panose="02020603050405020304" pitchFamily="18" charset="0"/>
              </a:rPr>
              <a:t>Kunnassa toimii erikseen nimetty asiantuntija, suunnittelija tai vastaava, joka koordinoi hyvinvoinnin ja terveyden edistämistyötä, kyllä/ei (vain Kunnat)</a:t>
            </a:r>
            <a:endParaRPr kumimoji="0" lang="fi-FI" sz="1500" b="0" i="0" u="none" strike="noStrike" kern="1200" cap="none" spc="0" normalizeH="0" baseline="0" noProof="0" dirty="0">
              <a:ln>
                <a:noFill/>
              </a:ln>
              <a:solidFill>
                <a:srgbClr val="00B050"/>
              </a:solidFill>
              <a:effectLst/>
              <a:uLnTx/>
              <a:uFillTx/>
              <a:latin typeface="Work Sans Light" pitchFamily="2"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HYTE-RAKENTEET: ITSEARVIOINTI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Itsearviointi alueellisen / kunnan hyvinvointikertomuksen  ja -suunnitelman valmistelusta ja hyödyntämisestä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Itsearviointi alueen ja alueen kuntien / kunnan hyvinvoinnin, terveyden ja turvallisuuden edistämisen työn rakenteesta, resursseista ja prosessista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Itsearviointi alueen ja alueen kuntien / kunnan ehkäisevän päihdetyön rakenteiden vahvuudesta sekä alueen ehkäisevästä päihdetyöstä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rPr>
              <a:t>Itsearviointi alueen ja alueen kuntien / kunnan yhdenvertaisuuden, sukupuolten tasa-arvon ja palveluiden yhdenvertaisen saavutettavuuden edistämisestä </a:t>
            </a:r>
          </a:p>
          <a:p>
            <a:pPr marL="285750" lvl="0" indent="-285750">
              <a:buFont typeface="Arial" panose="020B0604020202020204" pitchFamily="34" charset="0"/>
              <a:buChar char="•"/>
              <a:defRPr/>
            </a:pPr>
            <a:r>
              <a:rPr lang="fi-FI" sz="1500" dirty="0">
                <a:solidFill>
                  <a:srgbClr val="00B050"/>
                </a:solidFill>
                <a:latin typeface="Work Sans Light" pitchFamily="2" charset="0"/>
                <a:ea typeface="Times New Roman" panose="02020603050405020304" pitchFamily="18" charset="0"/>
              </a:rPr>
              <a:t>Itsearviointi kunnan elinvoiman edistämisestä (Vain Kunnat)</a:t>
            </a:r>
          </a:p>
          <a:p>
            <a:pPr marL="285750" lvl="0" indent="-285750">
              <a:buFont typeface="Arial" panose="020B0604020202020204" pitchFamily="34" charset="0"/>
              <a:buChar char="•"/>
              <a:defRPr/>
            </a:pPr>
            <a:r>
              <a:rPr lang="fi-FI" sz="1500" dirty="0">
                <a:solidFill>
                  <a:srgbClr val="00B050"/>
                </a:solidFill>
                <a:latin typeface="Work Sans Light" pitchFamily="2" charset="0"/>
                <a:ea typeface="Times New Roman" panose="02020603050405020304" pitchFamily="18" charset="0"/>
              </a:rPr>
              <a:t>Itsearviointi maahanmuuttajien kotouttamisen edistämisestä (Vain Kunnat)</a:t>
            </a:r>
            <a:endParaRPr kumimoji="0" lang="fi-FI" sz="1500" b="0" i="0" u="none" strike="noStrike" kern="1200" cap="none" spc="0" normalizeH="0" baseline="0" noProof="0" dirty="0">
              <a:ln>
                <a:noFill/>
              </a:ln>
              <a:solidFill>
                <a:srgbClr val="00B050"/>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prstClr val="black"/>
              </a:solidFill>
              <a:effectLst/>
              <a:uLnTx/>
              <a:uFillTx/>
              <a:latin typeface="Work Sans Light" pitchFamily="2" charset="0"/>
              <a:ea typeface="Times New Roman" panose="02020603050405020304" pitchFamily="18" charset="0"/>
              <a:cs typeface="+mn-cs"/>
            </a:endParaRPr>
          </a:p>
        </p:txBody>
      </p:sp>
      <p:sp>
        <p:nvSpPr>
          <p:cNvPr id="5" name="Tekstiruutu 4">
            <a:extLst>
              <a:ext uri="{FF2B5EF4-FFF2-40B4-BE49-F238E27FC236}">
                <a16:creationId xmlns:a16="http://schemas.microsoft.com/office/drawing/2014/main" id="{B2DD411F-3BBA-9CCA-25C2-C25CE6F6F47D}"/>
              </a:ext>
            </a:extLst>
          </p:cNvPr>
          <p:cNvSpPr txBox="1"/>
          <p:nvPr/>
        </p:nvSpPr>
        <p:spPr>
          <a:xfrm>
            <a:off x="9834880" y="221287"/>
            <a:ext cx="2245359" cy="369332"/>
          </a:xfrm>
          <a:prstGeom prst="rect">
            <a:avLst/>
          </a:prstGeom>
          <a:noFill/>
          <a:ln>
            <a:solidFill>
              <a:schemeClr val="accent2"/>
            </a:solidFill>
          </a:ln>
        </p:spPr>
        <p:txBody>
          <a:bodyPr wrap="square" rtlCol="0">
            <a:spAutoFit/>
          </a:bodyPr>
          <a:lstStyle/>
          <a:p>
            <a:r>
              <a:rPr lang="fi-FI" dirty="0"/>
              <a:t>Luonnos 5/2026</a:t>
            </a:r>
          </a:p>
        </p:txBody>
      </p:sp>
      <p:sp>
        <p:nvSpPr>
          <p:cNvPr id="6" name="Päivämäärän paikkamerkki 5">
            <a:extLst>
              <a:ext uri="{FF2B5EF4-FFF2-40B4-BE49-F238E27FC236}">
                <a16:creationId xmlns:a16="http://schemas.microsoft.com/office/drawing/2014/main" id="{64A8C62E-2B78-73DA-0CE6-A1E34804B577}"/>
              </a:ext>
            </a:extLst>
          </p:cNvPr>
          <p:cNvSpPr>
            <a:spLocks noGrp="1"/>
          </p:cNvSpPr>
          <p:nvPr>
            <p:ph type="dt" sz="half" idx="10"/>
          </p:nvPr>
        </p:nvSpPr>
        <p:spPr/>
        <p:txBody>
          <a:bodyPr/>
          <a:lstStyle/>
          <a:p>
            <a:r>
              <a:rPr lang="fi-FI" noProof="0"/>
              <a:t>8.5.2026</a:t>
            </a:r>
            <a:endParaRPr lang="fi-FI" noProof="0" dirty="0"/>
          </a:p>
        </p:txBody>
      </p:sp>
      <p:sp>
        <p:nvSpPr>
          <p:cNvPr id="7" name="Dian numeron paikkamerkki 6">
            <a:extLst>
              <a:ext uri="{FF2B5EF4-FFF2-40B4-BE49-F238E27FC236}">
                <a16:creationId xmlns:a16="http://schemas.microsoft.com/office/drawing/2014/main" id="{6686B36F-942D-84AC-4DC9-38B32D6CF078}"/>
              </a:ext>
            </a:extLst>
          </p:cNvPr>
          <p:cNvSpPr>
            <a:spLocks noGrp="1"/>
          </p:cNvSpPr>
          <p:nvPr>
            <p:ph type="sldNum" sz="quarter" idx="12"/>
          </p:nvPr>
        </p:nvSpPr>
        <p:spPr/>
        <p:txBody>
          <a:bodyPr/>
          <a:lstStyle/>
          <a:p>
            <a:fld id="{31160B98-140E-4345-B1A3-2A7247C42973}" type="slidenum">
              <a:rPr lang="fi-FI" noProof="0" smtClean="0"/>
              <a:t>29</a:t>
            </a:fld>
            <a:endParaRPr lang="fi-FI" noProof="0" dirty="0"/>
          </a:p>
        </p:txBody>
      </p:sp>
    </p:spTree>
    <p:extLst>
      <p:ext uri="{BB962C8B-B14F-4D97-AF65-F5344CB8AC3E}">
        <p14:creationId xmlns:p14="http://schemas.microsoft.com/office/powerpoint/2010/main" val="216792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C9E94B-8D2E-775F-C873-650B9848423F}"/>
              </a:ext>
            </a:extLst>
          </p:cNvPr>
          <p:cNvSpPr>
            <a:spLocks noGrp="1"/>
          </p:cNvSpPr>
          <p:nvPr>
            <p:ph type="title"/>
          </p:nvPr>
        </p:nvSpPr>
        <p:spPr/>
        <p:txBody>
          <a:bodyPr>
            <a:normAutofit/>
          </a:bodyPr>
          <a:lstStyle/>
          <a:p>
            <a:r>
              <a:rPr lang="fi-FI" sz="4400" dirty="0"/>
              <a:t>Koulutuksen sisältö</a:t>
            </a:r>
          </a:p>
        </p:txBody>
      </p:sp>
      <p:sp>
        <p:nvSpPr>
          <p:cNvPr id="3" name="Sisällön paikkamerkki 2">
            <a:extLst>
              <a:ext uri="{FF2B5EF4-FFF2-40B4-BE49-F238E27FC236}">
                <a16:creationId xmlns:a16="http://schemas.microsoft.com/office/drawing/2014/main" id="{6AA9BDF4-25E0-6CBE-DAC3-F3CE8E523C2A}"/>
              </a:ext>
            </a:extLst>
          </p:cNvPr>
          <p:cNvSpPr>
            <a:spLocks noGrp="1"/>
          </p:cNvSpPr>
          <p:nvPr>
            <p:ph idx="1"/>
          </p:nvPr>
        </p:nvSpPr>
        <p:spPr>
          <a:xfrm>
            <a:off x="584197" y="1896633"/>
            <a:ext cx="10047643" cy="3375893"/>
          </a:xfrm>
        </p:spPr>
        <p:txBody>
          <a:bodyPr>
            <a:normAutofit fontScale="92500" lnSpcReduction="10000"/>
          </a:bodyPr>
          <a:lstStyle/>
          <a:p>
            <a:r>
              <a:rPr lang="fi-FI" sz="2100" dirty="0"/>
              <a:t>Mikä on Hyvinvointikertomus ja –suunnitelma?</a:t>
            </a:r>
          </a:p>
          <a:p>
            <a:r>
              <a:rPr lang="fi-FI" sz="2100" dirty="0"/>
              <a:t>Mikä on hyvinvointikertomuksen ja -suunnitelman vähimmäistieto?</a:t>
            </a:r>
          </a:p>
          <a:p>
            <a:r>
              <a:rPr lang="fi-FI" sz="2100" dirty="0"/>
              <a:t>Miten vähimmäistieto on valittu?</a:t>
            </a:r>
          </a:p>
          <a:p>
            <a:r>
              <a:rPr lang="fi-FI" sz="2100" dirty="0"/>
              <a:t>Vähimmäistiedon indikaattorit kokonaisuutena</a:t>
            </a:r>
          </a:p>
          <a:p>
            <a:r>
              <a:rPr lang="fi-FI" sz="2100" dirty="0"/>
              <a:t>Vähimmäistiedon indikaattorit yksitellen</a:t>
            </a:r>
          </a:p>
          <a:p>
            <a:r>
              <a:rPr lang="fi-FI" sz="2100" dirty="0"/>
              <a:t>Mistä vähimmäistieto löytyy?</a:t>
            </a:r>
          </a:p>
          <a:p>
            <a:r>
              <a:rPr lang="fi-FI" sz="2100" dirty="0"/>
              <a:t>Miten vähimmäistietoa käytetään?</a:t>
            </a:r>
          </a:p>
          <a:p>
            <a:r>
              <a:rPr lang="fi-FI" sz="2100" dirty="0"/>
              <a:t>Miten indikaattorilistoja jatkossa kehitetään?</a:t>
            </a:r>
          </a:p>
          <a:p>
            <a:r>
              <a:rPr lang="fi-FI" sz="2100" dirty="0"/>
              <a:t>Usein kysytyt kysymykset eli UKK</a:t>
            </a:r>
          </a:p>
          <a:p>
            <a:endParaRPr lang="fi-FI" dirty="0"/>
          </a:p>
        </p:txBody>
      </p:sp>
      <p:sp>
        <p:nvSpPr>
          <p:cNvPr id="4" name="Päivämäärän paikkamerkki 3">
            <a:extLst>
              <a:ext uri="{FF2B5EF4-FFF2-40B4-BE49-F238E27FC236}">
                <a16:creationId xmlns:a16="http://schemas.microsoft.com/office/drawing/2014/main" id="{E854536C-C183-C00F-638F-A5E2ED7CF0E2}"/>
              </a:ext>
            </a:extLst>
          </p:cNvPr>
          <p:cNvSpPr>
            <a:spLocks noGrp="1"/>
          </p:cNvSpPr>
          <p:nvPr>
            <p:ph type="dt" sz="half" idx="10"/>
          </p:nvPr>
        </p:nvSpPr>
        <p:spPr/>
        <p:txBody>
          <a:bodyPr/>
          <a:lstStyle/>
          <a:p>
            <a:r>
              <a:rPr lang="fi-FI" noProof="0"/>
              <a:t>8.5.2026</a:t>
            </a:r>
            <a:endParaRPr lang="fi-FI" noProof="0" dirty="0"/>
          </a:p>
        </p:txBody>
      </p:sp>
      <p:sp>
        <p:nvSpPr>
          <p:cNvPr id="5" name="Dian numeron paikkamerkki 4">
            <a:extLst>
              <a:ext uri="{FF2B5EF4-FFF2-40B4-BE49-F238E27FC236}">
                <a16:creationId xmlns:a16="http://schemas.microsoft.com/office/drawing/2014/main" id="{4B2CE4BB-59B2-94C9-F737-7BFB03712C4A}"/>
              </a:ext>
            </a:extLst>
          </p:cNvPr>
          <p:cNvSpPr>
            <a:spLocks noGrp="1"/>
          </p:cNvSpPr>
          <p:nvPr>
            <p:ph type="sldNum" sz="quarter" idx="12"/>
          </p:nvPr>
        </p:nvSpPr>
        <p:spPr/>
        <p:txBody>
          <a:bodyPr/>
          <a:lstStyle/>
          <a:p>
            <a:fld id="{31160B98-140E-4345-B1A3-2A7247C42973}" type="slidenum">
              <a:rPr lang="fi-FI" noProof="0" smtClean="0"/>
              <a:t>3</a:t>
            </a:fld>
            <a:endParaRPr lang="fi-FI" noProof="0" dirty="0"/>
          </a:p>
        </p:txBody>
      </p:sp>
    </p:spTree>
    <p:extLst>
      <p:ext uri="{BB962C8B-B14F-4D97-AF65-F5344CB8AC3E}">
        <p14:creationId xmlns:p14="http://schemas.microsoft.com/office/powerpoint/2010/main" val="3821947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62FCD-F131-6E60-93D5-49FC468F78D0}"/>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9FB9DEEB-FC07-E666-1D63-50496936D140}"/>
              </a:ext>
            </a:extLst>
          </p:cNvPr>
          <p:cNvSpPr>
            <a:spLocks noGrp="1"/>
          </p:cNvSpPr>
          <p:nvPr>
            <p:ph type="title"/>
          </p:nvPr>
        </p:nvSpPr>
        <p:spPr/>
        <p:txBody>
          <a:bodyPr>
            <a:normAutofit/>
          </a:bodyPr>
          <a:lstStyle/>
          <a:p>
            <a:r>
              <a:rPr lang="fi-FI" dirty="0"/>
              <a:t>Mistä vähimmäistieto löytyy?</a:t>
            </a:r>
          </a:p>
        </p:txBody>
      </p:sp>
      <p:sp>
        <p:nvSpPr>
          <p:cNvPr id="4" name="Tekstin paikkamerkki 3">
            <a:extLst>
              <a:ext uri="{FF2B5EF4-FFF2-40B4-BE49-F238E27FC236}">
                <a16:creationId xmlns:a16="http://schemas.microsoft.com/office/drawing/2014/main" id="{6EE2CC8C-395F-9583-F185-88E6C6802466}"/>
              </a:ext>
            </a:extLst>
          </p:cNvPr>
          <p:cNvSpPr>
            <a:spLocks noGrp="1"/>
          </p:cNvSpPr>
          <p:nvPr>
            <p:ph type="body" sz="quarter" idx="13"/>
          </p:nvPr>
        </p:nvSpPr>
        <p:spPr/>
        <p:txBody>
          <a:bodyPr/>
          <a:lstStyle/>
          <a:p>
            <a:endParaRPr lang="fi-FI"/>
          </a:p>
        </p:txBody>
      </p:sp>
      <p:sp>
        <p:nvSpPr>
          <p:cNvPr id="5" name="Dian numeron paikkamerkki 4">
            <a:extLst>
              <a:ext uri="{FF2B5EF4-FFF2-40B4-BE49-F238E27FC236}">
                <a16:creationId xmlns:a16="http://schemas.microsoft.com/office/drawing/2014/main" id="{BB7681AF-8B82-E538-1562-56A85C050C25}"/>
              </a:ext>
            </a:extLst>
          </p:cNvPr>
          <p:cNvSpPr>
            <a:spLocks noGrp="1"/>
          </p:cNvSpPr>
          <p:nvPr>
            <p:ph type="sldNum" sz="quarter" idx="12"/>
          </p:nvPr>
        </p:nvSpPr>
        <p:spPr/>
        <p:txBody>
          <a:bodyPr/>
          <a:lstStyle/>
          <a:p>
            <a:fld id="{31160B98-140E-4345-B1A3-2A7247C42973}" type="slidenum">
              <a:rPr lang="fi-FI" noProof="0" smtClean="0"/>
              <a:pPr/>
              <a:t>30</a:t>
            </a:fld>
            <a:endParaRPr lang="fi-FI" noProof="0" dirty="0"/>
          </a:p>
        </p:txBody>
      </p:sp>
      <p:pic>
        <p:nvPicPr>
          <p:cNvPr id="13" name="Kuvan paikkamerkki 12" descr="Kuva, joka sisältää kohteen Ihmisen kasvot, vaate, henkilö, mies&#10;&#10;Tekoälyllä luotu sisältö voi olla virheellistä.">
            <a:extLst>
              <a:ext uri="{FF2B5EF4-FFF2-40B4-BE49-F238E27FC236}">
                <a16:creationId xmlns:a16="http://schemas.microsoft.com/office/drawing/2014/main" id="{C4D8172B-BEAA-F3B6-BB9C-3ECC0CAD17A0}"/>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457" r="7457"/>
          <a:stretch>
            <a:fillRect/>
          </a:stretch>
        </p:blipFill>
        <p:spPr/>
      </p:pic>
    </p:spTree>
    <p:extLst>
      <p:ext uri="{BB962C8B-B14F-4D97-AF65-F5344CB8AC3E}">
        <p14:creationId xmlns:p14="http://schemas.microsoft.com/office/powerpoint/2010/main" val="201081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4374A6-F67B-63A9-592F-F780DF88F100}"/>
              </a:ext>
            </a:extLst>
          </p:cNvPr>
          <p:cNvSpPr>
            <a:spLocks noGrp="1"/>
          </p:cNvSpPr>
          <p:nvPr>
            <p:ph type="title"/>
          </p:nvPr>
        </p:nvSpPr>
        <p:spPr>
          <a:xfrm>
            <a:off x="587918" y="403520"/>
            <a:ext cx="10753200" cy="1188000"/>
          </a:xfrm>
        </p:spPr>
        <p:txBody>
          <a:bodyPr>
            <a:normAutofit/>
          </a:bodyPr>
          <a:lstStyle/>
          <a:p>
            <a:r>
              <a:rPr lang="fi-FI" sz="4400" dirty="0"/>
              <a:t>Vähimmäistieto löytyy kahdesta paikasta</a:t>
            </a:r>
          </a:p>
        </p:txBody>
      </p:sp>
      <p:sp>
        <p:nvSpPr>
          <p:cNvPr id="3" name="Sisällön paikkamerkki 2">
            <a:extLst>
              <a:ext uri="{FF2B5EF4-FFF2-40B4-BE49-F238E27FC236}">
                <a16:creationId xmlns:a16="http://schemas.microsoft.com/office/drawing/2014/main" id="{9AF317D1-3DCC-1B6B-807D-7A06BE1029C7}"/>
              </a:ext>
            </a:extLst>
          </p:cNvPr>
          <p:cNvSpPr>
            <a:spLocks noGrp="1"/>
          </p:cNvSpPr>
          <p:nvPr>
            <p:ph sz="quarter" idx="13"/>
          </p:nvPr>
        </p:nvSpPr>
        <p:spPr>
          <a:xfrm>
            <a:off x="720724" y="1476000"/>
            <a:ext cx="10028556" cy="4680000"/>
          </a:xfrm>
        </p:spPr>
        <p:txBody>
          <a:bodyPr/>
          <a:lstStyle/>
          <a:p>
            <a:pPr marL="342900" indent="-342900">
              <a:buFont typeface="+mj-lt"/>
              <a:buAutoNum type="arabicPeriod"/>
            </a:pPr>
            <a:r>
              <a:rPr lang="fi-FI" sz="1900" dirty="0" err="1"/>
              <a:t>Innokylän</a:t>
            </a:r>
            <a:r>
              <a:rPr lang="fi-FI" sz="1900" dirty="0"/>
              <a:t> </a:t>
            </a:r>
            <a:r>
              <a:rPr lang="fi-FI" sz="1900" dirty="0">
                <a:hlinkClick r:id="rId2"/>
              </a:rPr>
              <a:t>sivuilla </a:t>
            </a:r>
            <a:r>
              <a:rPr lang="fi-FI" sz="1900" dirty="0" err="1">
                <a:hlinkClick r:id="rId2"/>
              </a:rPr>
              <a:t>excel</a:t>
            </a:r>
            <a:r>
              <a:rPr lang="fi-FI" sz="1900" dirty="0">
                <a:hlinkClick r:id="rId2"/>
              </a:rPr>
              <a:t>-taulukot</a:t>
            </a:r>
            <a:endParaRPr lang="fi-FI" sz="1900" dirty="0"/>
          </a:p>
          <a:p>
            <a:pPr marL="342900" indent="-342900">
              <a:buFont typeface="+mj-lt"/>
              <a:buAutoNum type="arabicPeriod"/>
            </a:pPr>
            <a:r>
              <a:rPr lang="fi-FI" sz="1900" dirty="0"/>
              <a:t>Kuntaliiton Sähköinen hyvinvointikertomus –palvelussa (maksullinen) </a:t>
            </a:r>
            <a:r>
              <a:rPr lang="fi-FI" sz="1900" dirty="0">
                <a:hlinkClick r:id="rId3"/>
              </a:rPr>
              <a:t>https://hyvinvointikertomus.fi/</a:t>
            </a:r>
            <a:endParaRPr lang="fi-FI" sz="1900" dirty="0"/>
          </a:p>
          <a:p>
            <a:pPr marL="0" indent="0">
              <a:buNone/>
            </a:pPr>
            <a:endParaRPr lang="fi-FI" sz="1900" dirty="0"/>
          </a:p>
          <a:p>
            <a:pPr marL="0" indent="0">
              <a:buNone/>
            </a:pPr>
            <a:r>
              <a:rPr lang="fi-FI" sz="1900" dirty="0"/>
              <a:t>Huom. Syksyllä 2026: </a:t>
            </a:r>
            <a:r>
              <a:rPr lang="fi-FI" sz="1900" dirty="0">
                <a:hlinkClick r:id="rId4"/>
              </a:rPr>
              <a:t>THL:n Seurannan, arvioinnin ja ohjauksen ydintiedot –raportointipalvelusta</a:t>
            </a:r>
            <a:endParaRPr lang="fi-FI" sz="1900" dirty="0"/>
          </a:p>
          <a:p>
            <a:pPr marL="0" indent="0">
              <a:buNone/>
            </a:pPr>
            <a:endParaRPr lang="fi-FI" sz="1900" dirty="0"/>
          </a:p>
          <a:p>
            <a:pPr marL="0" indent="0">
              <a:buNone/>
            </a:pPr>
            <a:endParaRPr lang="fi-FI" b="1" dirty="0">
              <a:solidFill>
                <a:srgbClr val="2F62AD"/>
              </a:solidFill>
              <a:latin typeface="Source Sans Pro" panose="020B0503030403020204" pitchFamily="34" charset="0"/>
            </a:endParaRPr>
          </a:p>
        </p:txBody>
      </p:sp>
      <p:sp>
        <p:nvSpPr>
          <p:cNvPr id="4" name="Päivämäärän paikkamerkki 3">
            <a:extLst>
              <a:ext uri="{FF2B5EF4-FFF2-40B4-BE49-F238E27FC236}">
                <a16:creationId xmlns:a16="http://schemas.microsoft.com/office/drawing/2014/main" id="{58544A1E-7C56-16F5-9479-E1617C1DA80D}"/>
              </a:ext>
            </a:extLst>
          </p:cNvPr>
          <p:cNvSpPr>
            <a:spLocks noGrp="1"/>
          </p:cNvSpPr>
          <p:nvPr>
            <p:ph type="dt" sz="half" idx="14"/>
          </p:nvPr>
        </p:nvSpPr>
        <p:spPr/>
        <p:txBody>
          <a:bodyPr/>
          <a:lstStyle/>
          <a:p>
            <a:r>
              <a:rPr lang="fi-FI"/>
              <a:t>8.5.2026</a:t>
            </a:r>
          </a:p>
        </p:txBody>
      </p:sp>
      <p:sp>
        <p:nvSpPr>
          <p:cNvPr id="5" name="Dian numeron paikkamerkki 4">
            <a:extLst>
              <a:ext uri="{FF2B5EF4-FFF2-40B4-BE49-F238E27FC236}">
                <a16:creationId xmlns:a16="http://schemas.microsoft.com/office/drawing/2014/main" id="{39B93F99-8ADB-60A9-523D-1E05AA7924E2}"/>
              </a:ext>
            </a:extLst>
          </p:cNvPr>
          <p:cNvSpPr>
            <a:spLocks noGrp="1"/>
          </p:cNvSpPr>
          <p:nvPr>
            <p:ph type="sldNum" sz="quarter" idx="16"/>
          </p:nvPr>
        </p:nvSpPr>
        <p:spPr/>
        <p:txBody>
          <a:bodyPr/>
          <a:lstStyle/>
          <a:p>
            <a:fld id="{882CC271-BBF5-3F46-90AE-792A663E0CFB}" type="slidenum">
              <a:rPr lang="en-GB" smtClean="0"/>
              <a:pPr/>
              <a:t>31</a:t>
            </a:fld>
            <a:endParaRPr lang="en-GB"/>
          </a:p>
        </p:txBody>
      </p:sp>
    </p:spTree>
    <p:extLst>
      <p:ext uri="{BB962C8B-B14F-4D97-AF65-F5344CB8AC3E}">
        <p14:creationId xmlns:p14="http://schemas.microsoft.com/office/powerpoint/2010/main" val="1912516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D06F9-61DD-7EDF-863A-43BA2E52A584}"/>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1D4C4F44-74E5-CDD5-3FA3-9ECA5A3109E9}"/>
              </a:ext>
            </a:extLst>
          </p:cNvPr>
          <p:cNvSpPr>
            <a:spLocks noGrp="1"/>
          </p:cNvSpPr>
          <p:nvPr>
            <p:ph type="title"/>
          </p:nvPr>
        </p:nvSpPr>
        <p:spPr/>
        <p:txBody>
          <a:bodyPr>
            <a:normAutofit/>
          </a:bodyPr>
          <a:lstStyle/>
          <a:p>
            <a:r>
              <a:rPr lang="fi-FI" dirty="0"/>
              <a:t>Miten vähimmäistietoa käytetään?</a:t>
            </a:r>
          </a:p>
        </p:txBody>
      </p:sp>
      <p:sp>
        <p:nvSpPr>
          <p:cNvPr id="5" name="Dian numeron paikkamerkki 4">
            <a:extLst>
              <a:ext uri="{FF2B5EF4-FFF2-40B4-BE49-F238E27FC236}">
                <a16:creationId xmlns:a16="http://schemas.microsoft.com/office/drawing/2014/main" id="{8A77F81C-BEB5-72F2-87A8-BD635BBF53F4}"/>
              </a:ext>
            </a:extLst>
          </p:cNvPr>
          <p:cNvSpPr>
            <a:spLocks noGrp="1"/>
          </p:cNvSpPr>
          <p:nvPr>
            <p:ph type="sldNum" sz="quarter" idx="12"/>
          </p:nvPr>
        </p:nvSpPr>
        <p:spPr/>
        <p:txBody>
          <a:bodyPr/>
          <a:lstStyle/>
          <a:p>
            <a:fld id="{31160B98-140E-4345-B1A3-2A7247C42973}" type="slidenum">
              <a:rPr lang="fi-FI" noProof="0" smtClean="0"/>
              <a:pPr/>
              <a:t>32</a:t>
            </a:fld>
            <a:endParaRPr lang="fi-FI" noProof="0" dirty="0"/>
          </a:p>
        </p:txBody>
      </p:sp>
      <p:pic>
        <p:nvPicPr>
          <p:cNvPr id="8" name="Kuvan paikkamerkki 7" descr="Kuva, joka sisältää kohteen piha-, ajoneuvo, henkilö, traktori&#10;&#10;Tekoälyllä luotu sisältö voi olla virheellistä.">
            <a:extLst>
              <a:ext uri="{FF2B5EF4-FFF2-40B4-BE49-F238E27FC236}">
                <a16:creationId xmlns:a16="http://schemas.microsoft.com/office/drawing/2014/main" id="{8ADF812B-C3D3-711A-154A-1F0CEED155AF}"/>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377" r="7377"/>
          <a:stretch>
            <a:fillRect/>
          </a:stretch>
        </p:blipFill>
        <p:spPr/>
      </p:pic>
    </p:spTree>
    <p:extLst>
      <p:ext uri="{BB962C8B-B14F-4D97-AF65-F5344CB8AC3E}">
        <p14:creationId xmlns:p14="http://schemas.microsoft.com/office/powerpoint/2010/main" val="19573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4400" dirty="0"/>
              <a:t>Miten vähimmäistietoa käytetään hyvinvointikertomuksen tekemisessä?</a:t>
            </a:r>
          </a:p>
        </p:txBody>
      </p:sp>
      <p:sp>
        <p:nvSpPr>
          <p:cNvPr id="3" name="Sisällön paikkamerkki 2"/>
          <p:cNvSpPr>
            <a:spLocks noGrp="1"/>
          </p:cNvSpPr>
          <p:nvPr>
            <p:ph sz="quarter" idx="13"/>
          </p:nvPr>
        </p:nvSpPr>
        <p:spPr>
          <a:xfrm>
            <a:off x="751276" y="1732403"/>
            <a:ext cx="10753200" cy="4680000"/>
          </a:xfrm>
        </p:spPr>
        <p:txBody>
          <a:bodyPr>
            <a:normAutofit/>
          </a:bodyPr>
          <a:lstStyle/>
          <a:p>
            <a:pPr marL="0" indent="0">
              <a:buNone/>
            </a:pPr>
            <a:r>
              <a:rPr lang="fi-FI" sz="1700" dirty="0"/>
              <a:t>Valtuustokausittaisen hyvinvointikertomuksen työstämisen esimerkki:</a:t>
            </a:r>
          </a:p>
          <a:p>
            <a:r>
              <a:rPr lang="fi-FI" sz="1700" dirty="0"/>
              <a:t>Kunnassa tai hyvinvointialueella vähimmäistietoindikaattorit liitetään osaksi hyvinvointikertomustyön prosessia seuraavasti:</a:t>
            </a:r>
          </a:p>
          <a:p>
            <a:r>
              <a:rPr lang="fi-FI" sz="1700" dirty="0"/>
              <a:t>kerätkää ja kutsukaa koolle monialainen ryhmä (hyvinvointiryhmä)</a:t>
            </a:r>
          </a:p>
          <a:p>
            <a:r>
              <a:rPr lang="fi-FI" sz="1700" dirty="0"/>
              <a:t>tunnistakaa keskeiset omat huolenaiheenne</a:t>
            </a:r>
          </a:p>
          <a:p>
            <a:r>
              <a:rPr lang="fi-FI" sz="1700" dirty="0"/>
              <a:t>tarkistakaan indikaattoreiden avulla, ovatko omat huolenne ja havaintonne perusteltuja</a:t>
            </a:r>
          </a:p>
          <a:p>
            <a:r>
              <a:rPr lang="fi-FI" sz="1700" dirty="0"/>
              <a:t>tarkastelkaa muut vähimmäistietoindikaattorit </a:t>
            </a:r>
          </a:p>
          <a:p>
            <a:r>
              <a:rPr lang="fi-FI" sz="1700" dirty="0"/>
              <a:t>täydentäkää tarkastelua aiemmin seuratuilla ja muilla </a:t>
            </a:r>
            <a:r>
              <a:rPr lang="fi-FI" sz="1700" dirty="0" err="1"/>
              <a:t>keskseisillä</a:t>
            </a:r>
            <a:r>
              <a:rPr lang="fi-FI" sz="1700" dirty="0"/>
              <a:t> indikaattoreilla (esim. ohjelmat ja HYTE-kerroin)</a:t>
            </a:r>
          </a:p>
          <a:p>
            <a:r>
              <a:rPr lang="fi-FI" sz="1700" dirty="0"/>
              <a:t>Hyvinvointikertomuksen liitteenä voidaan esittää kooste tarkastelluista indikaattoreista, joita on tarkasteltu, mutta joita ei tarkemmin käsitellä laajassa hyvinvointikertomuksessa esimerkiksi niiden vähäisen merkityksen vuoksi.</a:t>
            </a:r>
          </a:p>
          <a:p>
            <a:r>
              <a:rPr lang="fi-FI" sz="1700" dirty="0"/>
              <a:t>Hyvinvointisuunnitelmassa kuvataan strategiset tavoitteet, toimijat ja seurantamittarit. Mittareina voidaan käyttää myös muita kuin vähimmäistietoindikaattoreita.</a:t>
            </a:r>
          </a:p>
        </p:txBody>
      </p:sp>
      <p:sp>
        <p:nvSpPr>
          <p:cNvPr id="5" name="Dian numeron paikkamerkki 4"/>
          <p:cNvSpPr>
            <a:spLocks noGrp="1"/>
          </p:cNvSpPr>
          <p:nvPr>
            <p:ph type="sldNum" sz="quarter" idx="16"/>
          </p:nvPr>
        </p:nvSpPr>
        <p:spPr/>
        <p:txBody>
          <a:bodyPr/>
          <a:lstStyle/>
          <a:p>
            <a:fld id="{882CC271-BBF5-3F46-90AE-792A663E0CFB}" type="slidenum">
              <a:rPr lang="en-GB" smtClean="0"/>
              <a:pPr/>
              <a:t>33</a:t>
            </a:fld>
            <a:endParaRPr lang="en-GB"/>
          </a:p>
        </p:txBody>
      </p:sp>
      <p:sp>
        <p:nvSpPr>
          <p:cNvPr id="4" name="Päivämäärän paikkamerkki 3">
            <a:extLst>
              <a:ext uri="{FF2B5EF4-FFF2-40B4-BE49-F238E27FC236}">
                <a16:creationId xmlns:a16="http://schemas.microsoft.com/office/drawing/2014/main" id="{2F561726-0FD4-AE8A-427D-2DA253081A79}"/>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2480893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4400" dirty="0"/>
              <a:t>Mikä on kunnan ja alueen hyvinvointikertomusten ero?</a:t>
            </a:r>
          </a:p>
        </p:txBody>
      </p:sp>
      <p:sp>
        <p:nvSpPr>
          <p:cNvPr id="3" name="Sisällön paikkamerkki 2"/>
          <p:cNvSpPr>
            <a:spLocks noGrp="1"/>
          </p:cNvSpPr>
          <p:nvPr>
            <p:ph sz="quarter" idx="13"/>
          </p:nvPr>
        </p:nvSpPr>
        <p:spPr>
          <a:xfrm>
            <a:off x="718802" y="1998000"/>
            <a:ext cx="5256000" cy="4680000"/>
          </a:xfrm>
        </p:spPr>
        <p:txBody>
          <a:bodyPr>
            <a:normAutofit/>
          </a:bodyPr>
          <a:lstStyle/>
          <a:p>
            <a:pPr marL="0" lvl="0" indent="0">
              <a:buClr>
                <a:srgbClr val="519B2F"/>
              </a:buClr>
              <a:buNone/>
            </a:pPr>
            <a:r>
              <a:rPr lang="fi-FI" sz="1900" b="1" dirty="0">
                <a:solidFill>
                  <a:srgbClr val="0070C0"/>
                </a:solidFill>
              </a:rPr>
              <a:t>Kunnan hyvinvointikertomus</a:t>
            </a:r>
          </a:p>
          <a:p>
            <a:pPr lvl="0">
              <a:buClr>
                <a:srgbClr val="519B2F"/>
              </a:buClr>
            </a:pPr>
            <a:r>
              <a:rPr lang="fi-FI" sz="1900" dirty="0">
                <a:solidFill>
                  <a:srgbClr val="0070C0"/>
                </a:solidFill>
              </a:rPr>
              <a:t>Kunta</a:t>
            </a:r>
            <a:r>
              <a:rPr lang="fi-FI" sz="1900" dirty="0">
                <a:solidFill>
                  <a:srgbClr val="303030"/>
                </a:solidFill>
              </a:rPr>
              <a:t> (monialainen hyvinvointiryhmä) tekee</a:t>
            </a:r>
          </a:p>
          <a:p>
            <a:pPr lvl="0">
              <a:buClr>
                <a:srgbClr val="519B2F"/>
              </a:buClr>
            </a:pPr>
            <a:r>
              <a:rPr lang="fi-FI" sz="1900" dirty="0">
                <a:solidFill>
                  <a:srgbClr val="303030"/>
                </a:solidFill>
              </a:rPr>
              <a:t>Kuvaa </a:t>
            </a:r>
            <a:r>
              <a:rPr lang="fi-FI" sz="1900" dirty="0">
                <a:solidFill>
                  <a:srgbClr val="0070C0"/>
                </a:solidFill>
              </a:rPr>
              <a:t>kuntalaisten</a:t>
            </a:r>
            <a:r>
              <a:rPr lang="fi-FI" sz="1900" dirty="0">
                <a:solidFill>
                  <a:srgbClr val="303030"/>
                </a:solidFill>
              </a:rPr>
              <a:t> hyvinvoinnin tilaa, tehtyjä toimia ja tavoitteita</a:t>
            </a:r>
          </a:p>
          <a:p>
            <a:pPr lvl="0">
              <a:buClr>
                <a:srgbClr val="519B2F"/>
              </a:buClr>
            </a:pPr>
            <a:r>
              <a:rPr lang="fi-FI" sz="1900" dirty="0">
                <a:solidFill>
                  <a:srgbClr val="303030"/>
                </a:solidFill>
              </a:rPr>
              <a:t>Esitetään </a:t>
            </a:r>
            <a:r>
              <a:rPr lang="fi-FI" sz="1900" dirty="0">
                <a:solidFill>
                  <a:srgbClr val="0070C0"/>
                </a:solidFill>
              </a:rPr>
              <a:t>kunta</a:t>
            </a:r>
            <a:r>
              <a:rPr lang="fi-FI" sz="1900" dirty="0">
                <a:solidFill>
                  <a:srgbClr val="303030"/>
                </a:solidFill>
              </a:rPr>
              <a:t>valtuustolle hyväksyttäväksi </a:t>
            </a:r>
          </a:p>
          <a:p>
            <a:pPr lvl="0">
              <a:buClr>
                <a:srgbClr val="519B2F"/>
              </a:buClr>
            </a:pPr>
            <a:r>
              <a:rPr lang="fi-FI" sz="1900" dirty="0">
                <a:solidFill>
                  <a:srgbClr val="303030"/>
                </a:solidFill>
              </a:rPr>
              <a:t>Tavoitteet ja toimet </a:t>
            </a:r>
            <a:r>
              <a:rPr lang="fi-FI" sz="1900" dirty="0">
                <a:solidFill>
                  <a:srgbClr val="0070C0"/>
                </a:solidFill>
              </a:rPr>
              <a:t>kunta</a:t>
            </a:r>
            <a:r>
              <a:rPr lang="fi-FI" sz="1900" dirty="0">
                <a:solidFill>
                  <a:srgbClr val="303030"/>
                </a:solidFill>
              </a:rPr>
              <a:t>toimijoiden toteutettavissa</a:t>
            </a:r>
          </a:p>
          <a:p>
            <a:r>
              <a:rPr lang="fi-FI" sz="1900" dirty="0">
                <a:solidFill>
                  <a:srgbClr val="303030"/>
                </a:solidFill>
              </a:rPr>
              <a:t>Toimitettava </a:t>
            </a:r>
            <a:r>
              <a:rPr lang="fi-FI" sz="1900" dirty="0">
                <a:solidFill>
                  <a:srgbClr val="FF0000"/>
                </a:solidFill>
              </a:rPr>
              <a:t>hyvinvointialueelle</a:t>
            </a:r>
            <a:r>
              <a:rPr lang="fi-FI" sz="1900" dirty="0">
                <a:solidFill>
                  <a:srgbClr val="303030"/>
                </a:solidFill>
              </a:rPr>
              <a:t> </a:t>
            </a:r>
            <a:r>
              <a:rPr lang="fi-FI" sz="1900" dirty="0"/>
              <a:t>ja julkaistava julkisessa tietoverkossa</a:t>
            </a:r>
          </a:p>
        </p:txBody>
      </p:sp>
      <p:sp>
        <p:nvSpPr>
          <p:cNvPr id="4" name="Sisällön paikkamerkki 3"/>
          <p:cNvSpPr>
            <a:spLocks noGrp="1"/>
          </p:cNvSpPr>
          <p:nvPr>
            <p:ph sz="quarter" idx="17"/>
          </p:nvPr>
        </p:nvSpPr>
        <p:spPr>
          <a:xfrm>
            <a:off x="6359438" y="1998000"/>
            <a:ext cx="5256000" cy="4680000"/>
          </a:xfrm>
        </p:spPr>
        <p:txBody>
          <a:bodyPr>
            <a:normAutofit/>
          </a:bodyPr>
          <a:lstStyle/>
          <a:p>
            <a:pPr marL="0" indent="0">
              <a:buNone/>
            </a:pPr>
            <a:r>
              <a:rPr lang="fi-FI" sz="1900" b="1" dirty="0">
                <a:solidFill>
                  <a:srgbClr val="FF0000"/>
                </a:solidFill>
              </a:rPr>
              <a:t>Alueellinen hyvinvointikertomus</a:t>
            </a:r>
          </a:p>
          <a:p>
            <a:r>
              <a:rPr lang="fi-FI" sz="1900" dirty="0">
                <a:solidFill>
                  <a:srgbClr val="FF0000"/>
                </a:solidFill>
              </a:rPr>
              <a:t>Alue</a:t>
            </a:r>
            <a:r>
              <a:rPr lang="fi-FI" sz="1900" dirty="0"/>
              <a:t> (monialainen hyvinvointiryhmä) tekee yhdessä </a:t>
            </a:r>
            <a:r>
              <a:rPr lang="fi-FI" sz="1900" dirty="0">
                <a:solidFill>
                  <a:srgbClr val="0070C0"/>
                </a:solidFill>
              </a:rPr>
              <a:t>kuntien</a:t>
            </a:r>
            <a:r>
              <a:rPr lang="fi-FI" sz="1900" dirty="0"/>
              <a:t> kanssa</a:t>
            </a:r>
          </a:p>
          <a:p>
            <a:r>
              <a:rPr lang="fi-FI" sz="1900" dirty="0"/>
              <a:t>Kuvaa </a:t>
            </a:r>
            <a:r>
              <a:rPr lang="fi-FI" sz="1900" dirty="0">
                <a:solidFill>
                  <a:srgbClr val="FF0000"/>
                </a:solidFill>
              </a:rPr>
              <a:t>alueen </a:t>
            </a:r>
            <a:r>
              <a:rPr lang="fi-FI" sz="1900" dirty="0"/>
              <a:t>asukkaiden hyvinvoinnin tilaa, tehtyjä toimia ja tavoitteita</a:t>
            </a:r>
          </a:p>
          <a:p>
            <a:r>
              <a:rPr lang="fi-FI" sz="1900" dirty="0"/>
              <a:t>Tavoitteet ja toimet </a:t>
            </a:r>
            <a:r>
              <a:rPr lang="fi-FI" sz="1900" dirty="0">
                <a:solidFill>
                  <a:srgbClr val="FF0000"/>
                </a:solidFill>
              </a:rPr>
              <a:t>alue</a:t>
            </a:r>
            <a:r>
              <a:rPr lang="fi-FI" sz="1900" dirty="0"/>
              <a:t>toimijoiden (sote + muut toimijat) toteutettavissa ja tukee/ohjaa kuntia</a:t>
            </a:r>
          </a:p>
          <a:p>
            <a:r>
              <a:rPr lang="fi-FI" sz="1900" dirty="0"/>
              <a:t>Julkaistava julkisessa tietoverkossa </a:t>
            </a:r>
          </a:p>
          <a:p>
            <a:endParaRPr lang="fi-FI" dirty="0"/>
          </a:p>
          <a:p>
            <a:endParaRPr lang="fi-FI" dirty="0"/>
          </a:p>
          <a:p>
            <a:endParaRPr lang="fi-FI" dirty="0"/>
          </a:p>
        </p:txBody>
      </p:sp>
      <p:sp>
        <p:nvSpPr>
          <p:cNvPr id="6" name="Dian numeron paikkamerkki 5"/>
          <p:cNvSpPr>
            <a:spLocks noGrp="1"/>
          </p:cNvSpPr>
          <p:nvPr>
            <p:ph type="sldNum" sz="quarter" idx="16"/>
          </p:nvPr>
        </p:nvSpPr>
        <p:spPr/>
        <p:txBody>
          <a:bodyPr/>
          <a:lstStyle/>
          <a:p>
            <a:fld id="{882CC271-BBF5-3F46-90AE-792A663E0CFB}" type="slidenum">
              <a:rPr lang="en-GB" smtClean="0"/>
              <a:pPr/>
              <a:t>34</a:t>
            </a:fld>
            <a:endParaRPr lang="en-GB"/>
          </a:p>
        </p:txBody>
      </p:sp>
      <p:sp>
        <p:nvSpPr>
          <p:cNvPr id="5" name="Päivämäärän paikkamerkki 4">
            <a:extLst>
              <a:ext uri="{FF2B5EF4-FFF2-40B4-BE49-F238E27FC236}">
                <a16:creationId xmlns:a16="http://schemas.microsoft.com/office/drawing/2014/main" id="{AEC13A7F-C3EB-81A6-6FBB-787EBA5B0576}"/>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577793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4400" dirty="0"/>
              <a:t>Mikä on kunnan ja alueen hyvinvointikertomusten yhteys?</a:t>
            </a:r>
          </a:p>
        </p:txBody>
      </p:sp>
      <p:sp>
        <p:nvSpPr>
          <p:cNvPr id="3" name="Sisällön paikkamerkki 2"/>
          <p:cNvSpPr>
            <a:spLocks noGrp="1"/>
          </p:cNvSpPr>
          <p:nvPr>
            <p:ph sz="quarter" idx="13"/>
          </p:nvPr>
        </p:nvSpPr>
        <p:spPr>
          <a:xfrm>
            <a:off x="719400" y="1732403"/>
            <a:ext cx="10753200" cy="4680000"/>
          </a:xfrm>
        </p:spPr>
        <p:txBody>
          <a:bodyPr>
            <a:normAutofit/>
          </a:bodyPr>
          <a:lstStyle/>
          <a:p>
            <a:pPr marL="0" indent="0">
              <a:buNone/>
            </a:pPr>
            <a:r>
              <a:rPr lang="fi-FI" sz="1900" dirty="0"/>
              <a:t>Alueellisessa kertomuksessa hyödynnetään kunnan kertomuksia</a:t>
            </a:r>
          </a:p>
          <a:p>
            <a:pPr lvl="1"/>
            <a:r>
              <a:rPr lang="fi-FI" sz="1900" dirty="0"/>
              <a:t>Kuntien huolenaiheet</a:t>
            </a:r>
          </a:p>
          <a:p>
            <a:pPr lvl="1"/>
            <a:r>
              <a:rPr lang="fi-FI" sz="1900" dirty="0"/>
              <a:t>Alueen sisäiset erot </a:t>
            </a:r>
          </a:p>
          <a:p>
            <a:pPr lvl="1"/>
            <a:r>
              <a:rPr lang="fi-FI" sz="1900" dirty="0"/>
              <a:t>Alueen täydentävä tieto sellaisista ilmiöistä, joita ei kuntatasolla voi tarkastella (esimerkiksi eriarvoisuus, väestöryhmät, kokemustieto)</a:t>
            </a:r>
          </a:p>
          <a:p>
            <a:pPr marL="365125" lvl="1" indent="0">
              <a:buNone/>
            </a:pPr>
            <a:endParaRPr lang="fi-FI" sz="1900" dirty="0"/>
          </a:p>
          <a:p>
            <a:pPr marL="0" indent="0">
              <a:buNone/>
            </a:pPr>
            <a:r>
              <a:rPr lang="fi-FI" sz="1900" dirty="0"/>
              <a:t>Alue tekee alueellisen kertomuksen yhdessä kuntien kanssa</a:t>
            </a:r>
          </a:p>
          <a:p>
            <a:pPr lvl="1"/>
            <a:r>
              <a:rPr lang="fi-FI" sz="1900" dirty="0"/>
              <a:t>Kuntaedustus</a:t>
            </a:r>
          </a:p>
          <a:p>
            <a:pPr lvl="1"/>
            <a:r>
              <a:rPr lang="fi-FI" sz="1900" dirty="0"/>
              <a:t>Muut alueelliset toimijat</a:t>
            </a:r>
          </a:p>
        </p:txBody>
      </p:sp>
      <p:sp>
        <p:nvSpPr>
          <p:cNvPr id="5" name="Dian numeron paikkamerkki 4"/>
          <p:cNvSpPr>
            <a:spLocks noGrp="1"/>
          </p:cNvSpPr>
          <p:nvPr>
            <p:ph type="sldNum" sz="quarter" idx="16"/>
          </p:nvPr>
        </p:nvSpPr>
        <p:spPr/>
        <p:txBody>
          <a:bodyPr/>
          <a:lstStyle/>
          <a:p>
            <a:fld id="{882CC271-BBF5-3F46-90AE-792A663E0CFB}" type="slidenum">
              <a:rPr lang="en-GB" smtClean="0"/>
              <a:pPr/>
              <a:t>35</a:t>
            </a:fld>
            <a:endParaRPr lang="en-GB"/>
          </a:p>
        </p:txBody>
      </p:sp>
      <p:sp>
        <p:nvSpPr>
          <p:cNvPr id="4" name="Päivämäärän paikkamerkki 3">
            <a:extLst>
              <a:ext uri="{FF2B5EF4-FFF2-40B4-BE49-F238E27FC236}">
                <a16:creationId xmlns:a16="http://schemas.microsoft.com/office/drawing/2014/main" id="{D4C0AB10-32EE-7833-B5F8-C8B3026AAB3C}"/>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3375656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descr="Kuva, joka sisältää kohteen Ihmisen kasvot, vaate, henkilö, takki&#10;&#10;Tekoälyllä luotu sisältö voi olla virheellistä.">
            <a:extLst>
              <a:ext uri="{FF2B5EF4-FFF2-40B4-BE49-F238E27FC236}">
                <a16:creationId xmlns:a16="http://schemas.microsoft.com/office/drawing/2014/main" id="{C608884E-CFDB-1192-5204-2A0D77A416F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8895" r="5857" b="-1"/>
          <a:stretch>
            <a:fillRect/>
          </a:stretch>
        </p:blipFill>
        <p:spPr>
          <a:xfrm>
            <a:off x="3433570" y="10"/>
            <a:ext cx="8758429" cy="6857990"/>
          </a:xfrm>
          <a:noFill/>
        </p:spPr>
      </p:pic>
      <p:sp>
        <p:nvSpPr>
          <p:cNvPr id="3" name="Otsikko 2">
            <a:extLst>
              <a:ext uri="{FF2B5EF4-FFF2-40B4-BE49-F238E27FC236}">
                <a16:creationId xmlns:a16="http://schemas.microsoft.com/office/drawing/2014/main" id="{AFE32438-127F-119B-D479-9B7A88ADB6F1}"/>
              </a:ext>
            </a:extLst>
          </p:cNvPr>
          <p:cNvSpPr>
            <a:spLocks noGrp="1"/>
          </p:cNvSpPr>
          <p:nvPr>
            <p:ph type="title"/>
          </p:nvPr>
        </p:nvSpPr>
        <p:spPr>
          <a:xfrm>
            <a:off x="234785" y="3671398"/>
            <a:ext cx="3089059" cy="2990006"/>
          </a:xfrm>
        </p:spPr>
        <p:txBody>
          <a:bodyPr anchor="t">
            <a:normAutofit/>
          </a:bodyPr>
          <a:lstStyle/>
          <a:p>
            <a:r>
              <a:rPr lang="fi-FI" sz="3100" dirty="0"/>
              <a:t>Miten vähimmäistietoa kehitetään jatkossa?</a:t>
            </a:r>
            <a:br>
              <a:rPr lang="fi-FI" sz="3100" dirty="0"/>
            </a:br>
            <a:endParaRPr lang="fi-FI" sz="3100" dirty="0"/>
          </a:p>
        </p:txBody>
      </p:sp>
      <p:sp>
        <p:nvSpPr>
          <p:cNvPr id="6" name="Dian numeron paikkamerkki 5">
            <a:extLst>
              <a:ext uri="{FF2B5EF4-FFF2-40B4-BE49-F238E27FC236}">
                <a16:creationId xmlns:a16="http://schemas.microsoft.com/office/drawing/2014/main" id="{9066E698-48B5-22EF-D026-971E5EE91A46}"/>
              </a:ext>
            </a:extLst>
          </p:cNvPr>
          <p:cNvSpPr>
            <a:spLocks noGrp="1"/>
          </p:cNvSpPr>
          <p:nvPr>
            <p:ph type="sldNum" sz="quarter" idx="12"/>
          </p:nvPr>
        </p:nvSpPr>
        <p:spPr>
          <a:xfrm>
            <a:off x="11184507" y="6269995"/>
            <a:ext cx="639939" cy="284816"/>
          </a:xfrm>
        </p:spPr>
        <p:txBody>
          <a:bodyPr anchor="ctr">
            <a:normAutofit/>
          </a:bodyPr>
          <a:lstStyle/>
          <a:p>
            <a:pPr>
              <a:spcAft>
                <a:spcPts val="600"/>
              </a:spcAft>
            </a:pPr>
            <a:fld id="{31160B98-140E-4345-B1A3-2A7247C42973}" type="slidenum">
              <a:rPr lang="fi-FI" noProof="0" smtClean="0"/>
              <a:pPr>
                <a:spcAft>
                  <a:spcPts val="600"/>
                </a:spcAft>
              </a:pPr>
              <a:t>36</a:t>
            </a:fld>
            <a:endParaRPr lang="fi-FI" noProof="0"/>
          </a:p>
        </p:txBody>
      </p:sp>
      <p:sp>
        <p:nvSpPr>
          <p:cNvPr id="5" name="Päivämäärän paikkamerkki 4" hidden="1">
            <a:extLst>
              <a:ext uri="{FF2B5EF4-FFF2-40B4-BE49-F238E27FC236}">
                <a16:creationId xmlns:a16="http://schemas.microsoft.com/office/drawing/2014/main" id="{52E0A0AE-6208-815D-7621-815DA5D70DEC}"/>
              </a:ext>
            </a:extLst>
          </p:cNvPr>
          <p:cNvSpPr>
            <a:spLocks noGrp="1"/>
          </p:cNvSpPr>
          <p:nvPr>
            <p:ph type="dt" sz="half" idx="4294967295"/>
          </p:nvPr>
        </p:nvSpPr>
        <p:spPr>
          <a:xfrm>
            <a:off x="3635451" y="6269995"/>
            <a:ext cx="1972568" cy="284816"/>
          </a:xfrm>
        </p:spPr>
        <p:txBody>
          <a:bodyPr/>
          <a:lstStyle/>
          <a:p>
            <a:pPr>
              <a:spcAft>
                <a:spcPts val="600"/>
              </a:spcAft>
            </a:pPr>
            <a:r>
              <a:rPr lang="fi-FI" noProof="0"/>
              <a:t>21.4.2026</a:t>
            </a:r>
          </a:p>
        </p:txBody>
      </p:sp>
    </p:spTree>
    <p:extLst>
      <p:ext uri="{BB962C8B-B14F-4D97-AF65-F5344CB8AC3E}">
        <p14:creationId xmlns:p14="http://schemas.microsoft.com/office/powerpoint/2010/main" val="681034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D056-47DF-FB1D-A3C1-1B1871A3D0F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8F94A67-560D-68ED-EDB4-72AA792C2D0E}"/>
              </a:ext>
            </a:extLst>
          </p:cNvPr>
          <p:cNvSpPr>
            <a:spLocks noGrp="1"/>
          </p:cNvSpPr>
          <p:nvPr>
            <p:ph type="title"/>
          </p:nvPr>
        </p:nvSpPr>
        <p:spPr/>
        <p:txBody>
          <a:bodyPr>
            <a:noAutofit/>
          </a:bodyPr>
          <a:lstStyle/>
          <a:p>
            <a:r>
              <a:rPr lang="fi-FI" sz="4400" dirty="0"/>
              <a:t>Miten vähimmäistietoa kehitetään jatkossa?</a:t>
            </a:r>
          </a:p>
        </p:txBody>
      </p:sp>
      <p:sp>
        <p:nvSpPr>
          <p:cNvPr id="3" name="Sisällön paikkamerkki 2">
            <a:extLst>
              <a:ext uri="{FF2B5EF4-FFF2-40B4-BE49-F238E27FC236}">
                <a16:creationId xmlns:a16="http://schemas.microsoft.com/office/drawing/2014/main" id="{F5A9BC24-9B32-DDF7-069A-BF6D3372276B}"/>
              </a:ext>
            </a:extLst>
          </p:cNvPr>
          <p:cNvSpPr>
            <a:spLocks noGrp="1"/>
          </p:cNvSpPr>
          <p:nvPr>
            <p:ph sz="quarter" idx="13"/>
          </p:nvPr>
        </p:nvSpPr>
        <p:spPr>
          <a:xfrm>
            <a:off x="719400" y="1732403"/>
            <a:ext cx="10753200" cy="4680000"/>
          </a:xfrm>
        </p:spPr>
        <p:txBody>
          <a:bodyPr>
            <a:normAutofit/>
          </a:bodyPr>
          <a:lstStyle/>
          <a:p>
            <a:r>
              <a:rPr lang="fi-FI" sz="1900" dirty="0"/>
              <a:t>Tähän tulee tekstiä  vähimmäistiedon kehittämisestä jatkossa sen jälkeen kun vähimmäistietoasetus ja sen hallintamalli ovat valmiita.</a:t>
            </a:r>
          </a:p>
        </p:txBody>
      </p:sp>
      <p:sp>
        <p:nvSpPr>
          <p:cNvPr id="5" name="Dian numeron paikkamerkki 4">
            <a:extLst>
              <a:ext uri="{FF2B5EF4-FFF2-40B4-BE49-F238E27FC236}">
                <a16:creationId xmlns:a16="http://schemas.microsoft.com/office/drawing/2014/main" id="{65C805CC-8B95-33C2-C29E-EC85863824BA}"/>
              </a:ext>
            </a:extLst>
          </p:cNvPr>
          <p:cNvSpPr>
            <a:spLocks noGrp="1"/>
          </p:cNvSpPr>
          <p:nvPr>
            <p:ph type="sldNum" sz="quarter" idx="16"/>
          </p:nvPr>
        </p:nvSpPr>
        <p:spPr/>
        <p:txBody>
          <a:bodyPr/>
          <a:lstStyle/>
          <a:p>
            <a:fld id="{882CC271-BBF5-3F46-90AE-792A663E0CFB}" type="slidenum">
              <a:rPr lang="en-GB" smtClean="0"/>
              <a:pPr/>
              <a:t>37</a:t>
            </a:fld>
            <a:endParaRPr lang="en-GB"/>
          </a:p>
        </p:txBody>
      </p:sp>
      <p:sp>
        <p:nvSpPr>
          <p:cNvPr id="4" name="Päivämäärän paikkamerkki 3">
            <a:extLst>
              <a:ext uri="{FF2B5EF4-FFF2-40B4-BE49-F238E27FC236}">
                <a16:creationId xmlns:a16="http://schemas.microsoft.com/office/drawing/2014/main" id="{985E6F34-F364-B9E8-8818-0B1A192E3A9C}"/>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2738901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a, joka sisältää kohteen henkilö, iho, Liha, sormi&#10;&#10;Tekoälyllä luotu sisältö voi olla virheellistä.">
            <a:extLst>
              <a:ext uri="{FF2B5EF4-FFF2-40B4-BE49-F238E27FC236}">
                <a16:creationId xmlns:a16="http://schemas.microsoft.com/office/drawing/2014/main" id="{B2AA2AEA-8389-8538-75F8-325BBB4DA78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457" r="7457"/>
          <a:stretch>
            <a:fillRect/>
          </a:stretch>
        </p:blipFill>
        <p:spPr/>
      </p:pic>
      <p:sp>
        <p:nvSpPr>
          <p:cNvPr id="3" name="Otsikko 2">
            <a:extLst>
              <a:ext uri="{FF2B5EF4-FFF2-40B4-BE49-F238E27FC236}">
                <a16:creationId xmlns:a16="http://schemas.microsoft.com/office/drawing/2014/main" id="{EBCA9C2D-01D3-E25E-E0DB-D551BD245482}"/>
              </a:ext>
            </a:extLst>
          </p:cNvPr>
          <p:cNvSpPr>
            <a:spLocks noGrp="1"/>
          </p:cNvSpPr>
          <p:nvPr>
            <p:ph type="title"/>
          </p:nvPr>
        </p:nvSpPr>
        <p:spPr/>
        <p:txBody>
          <a:bodyPr>
            <a:normAutofit/>
          </a:bodyPr>
          <a:lstStyle/>
          <a:p>
            <a:r>
              <a:rPr lang="fi-FI" dirty="0"/>
              <a:t>Usein kysytyt kysymykset</a:t>
            </a:r>
          </a:p>
        </p:txBody>
      </p:sp>
      <p:sp>
        <p:nvSpPr>
          <p:cNvPr id="4" name="Tekstin paikkamerkki 3">
            <a:extLst>
              <a:ext uri="{FF2B5EF4-FFF2-40B4-BE49-F238E27FC236}">
                <a16:creationId xmlns:a16="http://schemas.microsoft.com/office/drawing/2014/main" id="{DFE5C850-3BBA-2E43-3CD8-38DFEAB99F95}"/>
              </a:ext>
            </a:extLst>
          </p:cNvPr>
          <p:cNvSpPr>
            <a:spLocks noGrp="1"/>
          </p:cNvSpPr>
          <p:nvPr>
            <p:ph type="body" sz="quarter" idx="13"/>
          </p:nvPr>
        </p:nvSpPr>
        <p:spPr/>
        <p:txBody>
          <a:bodyPr/>
          <a:lstStyle/>
          <a:p>
            <a:endParaRPr lang="fi-FI"/>
          </a:p>
        </p:txBody>
      </p:sp>
      <p:sp>
        <p:nvSpPr>
          <p:cNvPr id="5" name="Dian numeron paikkamerkki 4">
            <a:extLst>
              <a:ext uri="{FF2B5EF4-FFF2-40B4-BE49-F238E27FC236}">
                <a16:creationId xmlns:a16="http://schemas.microsoft.com/office/drawing/2014/main" id="{72B71F4F-BE34-C3FA-0EFF-541B9445090A}"/>
              </a:ext>
            </a:extLst>
          </p:cNvPr>
          <p:cNvSpPr>
            <a:spLocks noGrp="1"/>
          </p:cNvSpPr>
          <p:nvPr>
            <p:ph type="sldNum" sz="quarter" idx="12"/>
          </p:nvPr>
        </p:nvSpPr>
        <p:spPr/>
        <p:txBody>
          <a:bodyPr/>
          <a:lstStyle/>
          <a:p>
            <a:fld id="{31160B98-140E-4345-B1A3-2A7247C42973}" type="slidenum">
              <a:rPr lang="fi-FI" noProof="0" smtClean="0"/>
              <a:pPr/>
              <a:t>38</a:t>
            </a:fld>
            <a:endParaRPr lang="fi-FI" noProof="0" dirty="0"/>
          </a:p>
        </p:txBody>
      </p:sp>
    </p:spTree>
    <p:extLst>
      <p:ext uri="{BB962C8B-B14F-4D97-AF65-F5344CB8AC3E}">
        <p14:creationId xmlns:p14="http://schemas.microsoft.com/office/powerpoint/2010/main" val="2218181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EBD6-6F45-49C4-0AB6-FB877D8ED0B3}"/>
              </a:ext>
            </a:extLst>
          </p:cNvPr>
          <p:cNvSpPr>
            <a:spLocks noGrp="1"/>
          </p:cNvSpPr>
          <p:nvPr>
            <p:ph type="title"/>
          </p:nvPr>
        </p:nvSpPr>
        <p:spPr>
          <a:xfrm>
            <a:off x="630517" y="649306"/>
            <a:ext cx="11447929" cy="1468158"/>
          </a:xfrm>
        </p:spPr>
        <p:txBody>
          <a:bodyPr/>
          <a:lstStyle/>
          <a:p>
            <a:r>
              <a:rPr lang="fi-FI" sz="4400" dirty="0"/>
              <a:t>Usein kysytyt kysymykset </a:t>
            </a:r>
            <a:r>
              <a:rPr lang="fi-FI" sz="1600" dirty="0"/>
              <a:t>Uusimmat</a:t>
            </a:r>
          </a:p>
        </p:txBody>
      </p:sp>
      <p:sp>
        <p:nvSpPr>
          <p:cNvPr id="3" name="Content Placeholder 2">
            <a:extLst>
              <a:ext uri="{FF2B5EF4-FFF2-40B4-BE49-F238E27FC236}">
                <a16:creationId xmlns:a16="http://schemas.microsoft.com/office/drawing/2014/main" id="{EC75607A-371A-3448-8C85-A1848EB5A07D}"/>
              </a:ext>
            </a:extLst>
          </p:cNvPr>
          <p:cNvSpPr>
            <a:spLocks noGrp="1"/>
          </p:cNvSpPr>
          <p:nvPr>
            <p:ph idx="1"/>
          </p:nvPr>
        </p:nvSpPr>
        <p:spPr>
          <a:xfrm>
            <a:off x="457797" y="1947433"/>
            <a:ext cx="11447929" cy="3792967"/>
          </a:xfrm>
        </p:spPr>
        <p:txBody>
          <a:bodyPr>
            <a:normAutofit fontScale="77500" lnSpcReduction="20000"/>
          </a:bodyPr>
          <a:lstStyle/>
          <a:p>
            <a:r>
              <a:rPr lang="fi-FI" sz="2500" dirty="0"/>
              <a:t>Samana vuonna vuosiraportti ja laaja hyvinvointikertomus?</a:t>
            </a:r>
          </a:p>
          <a:p>
            <a:pPr lvl="1"/>
            <a:r>
              <a:rPr lang="fi-FI" sz="2500" dirty="0"/>
              <a:t>Riittää laaja, olettaen että se sisältää samat ilmiöt kuin vuosiraportti</a:t>
            </a:r>
          </a:p>
          <a:p>
            <a:r>
              <a:rPr lang="fi-FI" sz="2500" dirty="0"/>
              <a:t>Jos indikaattori ei ole päivittynyt?</a:t>
            </a:r>
          </a:p>
          <a:p>
            <a:pPr lvl="1"/>
            <a:r>
              <a:rPr lang="fi-FI" sz="2500" dirty="0"/>
              <a:t>Ei välttämättä raportoida laajasti (kerrotaan yleisesti, että puuttuvat indikaattorit eivät ole päivittyneet)</a:t>
            </a:r>
          </a:p>
          <a:p>
            <a:r>
              <a:rPr lang="fi-FI" sz="2500" dirty="0"/>
              <a:t>Miten indikaattoreita tarkastellaan?</a:t>
            </a:r>
          </a:p>
          <a:p>
            <a:pPr lvl="1"/>
            <a:r>
              <a:rPr lang="fi-FI" sz="2500" dirty="0"/>
              <a:t>Hyvinvointikertomuksessa mikäli mahdollista, aina väestöryhmittäin</a:t>
            </a:r>
          </a:p>
          <a:p>
            <a:pPr lvl="1"/>
            <a:r>
              <a:rPr lang="fi-FI" sz="2500" dirty="0"/>
              <a:t>Alue vertaa koko Suomeen, kunta hyvinvointialueen keskimäärään, naapuri/verrokkiorganisaatioihin</a:t>
            </a:r>
          </a:p>
          <a:p>
            <a:r>
              <a:rPr lang="fi-FI" sz="2500" dirty="0"/>
              <a:t>Miten helpoiten hakea ja raportoida?</a:t>
            </a:r>
          </a:p>
          <a:p>
            <a:pPr lvl="1"/>
            <a:r>
              <a:rPr lang="fi-FI" sz="2500" dirty="0" err="1">
                <a:hlinkClick r:id="rId2"/>
              </a:rPr>
              <a:t>Innokylän</a:t>
            </a:r>
            <a:r>
              <a:rPr lang="fi-FI" sz="2500" dirty="0">
                <a:hlinkClick r:id="rId2"/>
              </a:rPr>
              <a:t> </a:t>
            </a:r>
            <a:r>
              <a:rPr lang="fi-FI" sz="2500" dirty="0" err="1">
                <a:hlinkClick r:id="rId2"/>
              </a:rPr>
              <a:t>exceleissä</a:t>
            </a:r>
            <a:r>
              <a:rPr lang="fi-FI" sz="2500" dirty="0">
                <a:hlinkClick r:id="rId2"/>
              </a:rPr>
              <a:t> </a:t>
            </a:r>
            <a:r>
              <a:rPr lang="fi-FI" sz="2500" dirty="0"/>
              <a:t>kaikki lähteet/polut, syksyllä 2026 kaikki tulevat </a:t>
            </a:r>
            <a:r>
              <a:rPr lang="fi-FI" sz="2500" dirty="0">
                <a:hlinkClick r:id="rId3"/>
              </a:rPr>
              <a:t>SAO-raportointipalveluun</a:t>
            </a:r>
            <a:r>
              <a:rPr lang="fi-FI" sz="2500" dirty="0"/>
              <a:t>, </a:t>
            </a:r>
            <a:r>
              <a:rPr lang="fi-FI" sz="2500" dirty="0">
                <a:hlinkClick r:id="rId4"/>
              </a:rPr>
              <a:t>Sähköisessä hyvinvointikertomuksessa</a:t>
            </a:r>
            <a:r>
              <a:rPr lang="fi-FI" sz="2500" dirty="0"/>
              <a:t> (maksullinen) </a:t>
            </a:r>
          </a:p>
          <a:p>
            <a:pPr marL="457200" lvl="1" indent="0">
              <a:buNone/>
            </a:pPr>
            <a:endParaRPr lang="fi-FI" dirty="0"/>
          </a:p>
          <a:p>
            <a:endParaRPr lang="fi-FI" dirty="0"/>
          </a:p>
        </p:txBody>
      </p:sp>
      <p:sp>
        <p:nvSpPr>
          <p:cNvPr id="4" name="Date Placeholder 3">
            <a:extLst>
              <a:ext uri="{FF2B5EF4-FFF2-40B4-BE49-F238E27FC236}">
                <a16:creationId xmlns:a16="http://schemas.microsoft.com/office/drawing/2014/main" id="{6706D6BA-D18C-949C-243B-31CACD7B1352}"/>
              </a:ext>
            </a:extLst>
          </p:cNvPr>
          <p:cNvSpPr>
            <a:spLocks noGrp="1"/>
          </p:cNvSpPr>
          <p:nvPr>
            <p:ph type="dt" sz="half" idx="10"/>
          </p:nvPr>
        </p:nvSpPr>
        <p:spPr/>
        <p:txBody>
          <a:bodyPr/>
          <a:lstStyle/>
          <a:p>
            <a:r>
              <a:rPr lang="fi-FI"/>
              <a:t>8.5.2026</a:t>
            </a:r>
            <a:endParaRPr lang="fi-FI" dirty="0"/>
          </a:p>
        </p:txBody>
      </p:sp>
      <p:sp>
        <p:nvSpPr>
          <p:cNvPr id="5" name="Slide Number Placeholder 4">
            <a:extLst>
              <a:ext uri="{FF2B5EF4-FFF2-40B4-BE49-F238E27FC236}">
                <a16:creationId xmlns:a16="http://schemas.microsoft.com/office/drawing/2014/main" id="{C451B5C4-14AF-ED36-B97C-5596CB72493F}"/>
              </a:ext>
            </a:extLst>
          </p:cNvPr>
          <p:cNvSpPr>
            <a:spLocks noGrp="1"/>
          </p:cNvSpPr>
          <p:nvPr>
            <p:ph type="sldNum" sz="quarter" idx="12"/>
          </p:nvPr>
        </p:nvSpPr>
        <p:spPr/>
        <p:txBody>
          <a:bodyPr/>
          <a:lstStyle/>
          <a:p>
            <a:fld id="{31160B98-140E-4345-B1A3-2A7247C42973}" type="slidenum">
              <a:rPr lang="fi-FI" smtClean="0"/>
              <a:t>39</a:t>
            </a:fld>
            <a:endParaRPr lang="fi-FI" dirty="0"/>
          </a:p>
        </p:txBody>
      </p:sp>
    </p:spTree>
    <p:extLst>
      <p:ext uri="{BB962C8B-B14F-4D97-AF65-F5344CB8AC3E}">
        <p14:creationId xmlns:p14="http://schemas.microsoft.com/office/powerpoint/2010/main" val="179280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B407E-25D2-6268-1505-F56C4B8C4958}"/>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BEFEAAD8-58C7-B996-7ABA-75F2FFCE6F57}"/>
              </a:ext>
            </a:extLst>
          </p:cNvPr>
          <p:cNvSpPr>
            <a:spLocks noGrp="1"/>
          </p:cNvSpPr>
          <p:nvPr>
            <p:ph type="title"/>
          </p:nvPr>
        </p:nvSpPr>
        <p:spPr/>
        <p:txBody>
          <a:bodyPr>
            <a:normAutofit/>
          </a:bodyPr>
          <a:lstStyle/>
          <a:p>
            <a:r>
              <a:rPr lang="fi-FI" sz="3200" dirty="0"/>
              <a:t>Mikä on Hyvinvointi-kertomus ja </a:t>
            </a:r>
            <a:br>
              <a:rPr lang="fi-FI" sz="3200" dirty="0"/>
            </a:br>
            <a:r>
              <a:rPr lang="fi-FI" sz="3200" dirty="0"/>
              <a:t>-suunnitelma?</a:t>
            </a:r>
          </a:p>
        </p:txBody>
      </p:sp>
      <p:sp>
        <p:nvSpPr>
          <p:cNvPr id="5" name="Dian numeron paikkamerkki 4">
            <a:extLst>
              <a:ext uri="{FF2B5EF4-FFF2-40B4-BE49-F238E27FC236}">
                <a16:creationId xmlns:a16="http://schemas.microsoft.com/office/drawing/2014/main" id="{11D0B156-504A-C90F-6784-B34EADBDB2BA}"/>
              </a:ext>
            </a:extLst>
          </p:cNvPr>
          <p:cNvSpPr>
            <a:spLocks noGrp="1"/>
          </p:cNvSpPr>
          <p:nvPr>
            <p:ph type="sldNum" sz="quarter" idx="12"/>
          </p:nvPr>
        </p:nvSpPr>
        <p:spPr/>
        <p:txBody>
          <a:bodyPr/>
          <a:lstStyle/>
          <a:p>
            <a:fld id="{31160B98-140E-4345-B1A3-2A7247C42973}" type="slidenum">
              <a:rPr lang="fi-FI" noProof="0" smtClean="0"/>
              <a:pPr/>
              <a:t>4</a:t>
            </a:fld>
            <a:endParaRPr lang="fi-FI" noProof="0" dirty="0"/>
          </a:p>
        </p:txBody>
      </p:sp>
      <p:pic>
        <p:nvPicPr>
          <p:cNvPr id="8" name="Kuvan paikkamerkki 7" descr="Kuva, joka sisältää kohteen urheilu, uinti, henkilö, Ihmisen kasvot&#10;&#10;Tekoälyllä luotu sisältö voi olla virheellistä.">
            <a:extLst>
              <a:ext uri="{FF2B5EF4-FFF2-40B4-BE49-F238E27FC236}">
                <a16:creationId xmlns:a16="http://schemas.microsoft.com/office/drawing/2014/main" id="{A8A346CD-9D22-5EC3-E7A2-D191BF5974DC}"/>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377" r="7377"/>
          <a:stretch>
            <a:fillRect/>
          </a:stretch>
        </p:blipFill>
        <p:spPr/>
      </p:pic>
    </p:spTree>
    <p:extLst>
      <p:ext uri="{BB962C8B-B14F-4D97-AF65-F5344CB8AC3E}">
        <p14:creationId xmlns:p14="http://schemas.microsoft.com/office/powerpoint/2010/main" val="251055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8802" y="423840"/>
            <a:ext cx="10753200" cy="1188000"/>
          </a:xfrm>
        </p:spPr>
        <p:txBody>
          <a:bodyPr/>
          <a:lstStyle/>
          <a:p>
            <a:r>
              <a:rPr lang="fi-FI" sz="4400" dirty="0"/>
              <a:t>Usein kysytyt kysymykset </a:t>
            </a:r>
            <a:r>
              <a:rPr lang="fi-FI" sz="1600" dirty="0"/>
              <a:t>Yleistä</a:t>
            </a:r>
            <a:endParaRPr lang="fi-FI" dirty="0"/>
          </a:p>
        </p:txBody>
      </p:sp>
      <p:sp>
        <p:nvSpPr>
          <p:cNvPr id="3" name="Sisällön paikkamerkki 2"/>
          <p:cNvSpPr>
            <a:spLocks noGrp="1"/>
          </p:cNvSpPr>
          <p:nvPr>
            <p:ph sz="quarter" idx="13"/>
          </p:nvPr>
        </p:nvSpPr>
        <p:spPr>
          <a:xfrm>
            <a:off x="719998" y="1368000"/>
            <a:ext cx="10958132" cy="4820628"/>
          </a:xfrm>
        </p:spPr>
        <p:txBody>
          <a:bodyPr>
            <a:noAutofit/>
          </a:bodyPr>
          <a:lstStyle/>
          <a:p>
            <a:r>
              <a:rPr lang="fi-FI" sz="1900" dirty="0"/>
              <a:t>Onko vähimmäistiedon käyttö pakollista?</a:t>
            </a:r>
          </a:p>
          <a:p>
            <a:pPr lvl="1"/>
            <a:r>
              <a:rPr lang="fi-FI" sz="1900" dirty="0"/>
              <a:t>Ei ole. Tällä hetkellä (5/2026) se on vain ehdotus, täysin vapaaehtoinen työkalu kuntien ja alueiden käyttöön. Yhtenäisten indikaattoreiden käyttäminen on toki suositeltavaa, koska se mahdollistaa kuntien ja  alueiden keskinäisen vertailun. Vähimmäistietosisältö oli lausuntokerroksella 5/2026 ja se tullee velvoittavaksi.</a:t>
            </a:r>
          </a:p>
          <a:p>
            <a:r>
              <a:rPr lang="fi-FI" sz="1900" dirty="0"/>
              <a:t>Sisältääkö Kuntaliiton Sähköinen Hyvinvointikertomus vähimmäistiedon? </a:t>
            </a:r>
          </a:p>
          <a:p>
            <a:pPr lvl="1"/>
            <a:r>
              <a:rPr lang="fi-FI" sz="1900" dirty="0"/>
              <a:t>Kyllä.</a:t>
            </a:r>
          </a:p>
          <a:p>
            <a:r>
              <a:rPr lang="fi-FI" sz="1900" dirty="0"/>
              <a:t>Muuttuuko vähimmäistieto?</a:t>
            </a:r>
          </a:p>
          <a:p>
            <a:pPr lvl="1"/>
            <a:r>
              <a:rPr lang="fi-FI" sz="1900" dirty="0"/>
              <a:t>Muuttuu. Tämä on 1.versio, jota kehitetään. Vaihdetaan tarvittaessa parempiin tai ajankohtaisempiin indikaattoreihin. </a:t>
            </a:r>
          </a:p>
          <a:p>
            <a:pPr lvl="1"/>
            <a:r>
              <a:rPr lang="fi-FI" sz="1900" dirty="0"/>
              <a:t>Valtakunnalliset linjaukset ja painopisteet otetaan huomioon.</a:t>
            </a:r>
          </a:p>
          <a:p>
            <a:pPr marL="365125" lvl="1" indent="0">
              <a:buNone/>
            </a:pPr>
            <a:endParaRPr lang="fi-FI" sz="2400" dirty="0"/>
          </a:p>
          <a:p>
            <a:pPr marL="365125" lvl="1" indent="0">
              <a:buNone/>
            </a:pPr>
            <a:endParaRPr lang="fi-FI" sz="2400" dirty="0"/>
          </a:p>
        </p:txBody>
      </p:sp>
      <p:sp>
        <p:nvSpPr>
          <p:cNvPr id="5" name="Dian numeron paikkamerkki 4"/>
          <p:cNvSpPr>
            <a:spLocks noGrp="1"/>
          </p:cNvSpPr>
          <p:nvPr>
            <p:ph type="sldNum" sz="quarter" idx="16"/>
          </p:nvPr>
        </p:nvSpPr>
        <p:spPr/>
        <p:txBody>
          <a:bodyPr/>
          <a:lstStyle/>
          <a:p>
            <a:fld id="{882CC271-BBF5-3F46-90AE-792A663E0CFB}" type="slidenum">
              <a:rPr lang="en-GB" smtClean="0"/>
              <a:pPr/>
              <a:t>40</a:t>
            </a:fld>
            <a:endParaRPr lang="en-GB"/>
          </a:p>
        </p:txBody>
      </p:sp>
      <p:sp>
        <p:nvSpPr>
          <p:cNvPr id="4" name="Päivämäärän paikkamerkki 3">
            <a:extLst>
              <a:ext uri="{FF2B5EF4-FFF2-40B4-BE49-F238E27FC236}">
                <a16:creationId xmlns:a16="http://schemas.microsoft.com/office/drawing/2014/main" id="{C5176399-24D1-E2EF-09B6-6B44AE524966}"/>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3014764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9400" y="231003"/>
            <a:ext cx="10753200" cy="1188000"/>
          </a:xfrm>
        </p:spPr>
        <p:txBody>
          <a:bodyPr/>
          <a:lstStyle/>
          <a:p>
            <a:r>
              <a:rPr lang="fi-FI" sz="4400" dirty="0"/>
              <a:t>Usein kysytyt kysymykset  </a:t>
            </a:r>
            <a:r>
              <a:rPr lang="fi-FI" sz="1600" dirty="0"/>
              <a:t>Määrä</a:t>
            </a:r>
            <a:endParaRPr lang="fi-FI" dirty="0"/>
          </a:p>
        </p:txBody>
      </p:sp>
      <p:sp>
        <p:nvSpPr>
          <p:cNvPr id="3" name="Sisällön paikkamerkki 2"/>
          <p:cNvSpPr>
            <a:spLocks noGrp="1"/>
          </p:cNvSpPr>
          <p:nvPr>
            <p:ph sz="quarter" idx="13"/>
          </p:nvPr>
        </p:nvSpPr>
        <p:spPr/>
        <p:txBody>
          <a:bodyPr>
            <a:normAutofit/>
          </a:bodyPr>
          <a:lstStyle/>
          <a:p>
            <a:r>
              <a:rPr lang="fi-FI" sz="1900" dirty="0"/>
              <a:t>Miksi indikaattoreita on niin vähän?</a:t>
            </a:r>
          </a:p>
          <a:p>
            <a:pPr lvl="1"/>
            <a:r>
              <a:rPr lang="fi-FI" sz="1900" dirty="0"/>
              <a:t>Hyvinvointikertomuksia tehtäessä jostain lähdetään liikkeelle, indikaattoreita voi ja pitää täydentää paikallisilla ja ajankohtaisilla asioilla.</a:t>
            </a:r>
          </a:p>
          <a:p>
            <a:pPr marL="365125" lvl="1" indent="0">
              <a:buNone/>
            </a:pPr>
            <a:endParaRPr lang="fi-FI" sz="1900" dirty="0"/>
          </a:p>
          <a:p>
            <a:r>
              <a:rPr lang="fi-FI" sz="1900" dirty="0"/>
              <a:t>Miksi minun indikaattorini puuttuu listalta, vaikka se on tärkeä?</a:t>
            </a:r>
          </a:p>
          <a:p>
            <a:pPr lvl="1"/>
            <a:r>
              <a:rPr lang="fi-FI" sz="1900" dirty="0"/>
              <a:t>Indikaattoreiden vähäisyyden vuoksi pyritty löytämään kokoavasti tärkeimpiä ilmiötä kuvaavat indikaattorit, joiden kautta voi pureutua yksityiskohtaisempaan tietoon ja josta eri toimijat voivat löytää yhteyden omaan työhönsä.</a:t>
            </a:r>
          </a:p>
          <a:p>
            <a:pPr marL="365125" lvl="1" indent="0">
              <a:buNone/>
            </a:pPr>
            <a:endParaRPr lang="fi-FI" sz="1900" dirty="0"/>
          </a:p>
          <a:p>
            <a:r>
              <a:rPr lang="fi-FI" sz="1900" dirty="0"/>
              <a:t>Minua huolettaa ilmiö, jolle ei ole osoitettu indikaattoria, mitä teen?</a:t>
            </a:r>
          </a:p>
          <a:p>
            <a:pPr lvl="1"/>
            <a:r>
              <a:rPr lang="fi-FI" sz="1900" dirty="0"/>
              <a:t>Kunta/alue täydentää hyvinvointikertomuksen mittaristoa itse tärkeäksi kokemillaan asioilla. Kaikkia tärkeitä ja huolestuttavia ilmiöitä ei ole minimitietolistalla.</a:t>
            </a:r>
          </a:p>
        </p:txBody>
      </p:sp>
      <p:sp>
        <p:nvSpPr>
          <p:cNvPr id="5" name="Dian numeron paikkamerkki 4"/>
          <p:cNvSpPr>
            <a:spLocks noGrp="1"/>
          </p:cNvSpPr>
          <p:nvPr>
            <p:ph type="sldNum" sz="quarter" idx="16"/>
          </p:nvPr>
        </p:nvSpPr>
        <p:spPr/>
        <p:txBody>
          <a:bodyPr/>
          <a:lstStyle/>
          <a:p>
            <a:fld id="{882CC271-BBF5-3F46-90AE-792A663E0CFB}" type="slidenum">
              <a:rPr lang="en-GB" smtClean="0"/>
              <a:pPr/>
              <a:t>41</a:t>
            </a:fld>
            <a:endParaRPr lang="en-GB"/>
          </a:p>
        </p:txBody>
      </p:sp>
      <p:sp>
        <p:nvSpPr>
          <p:cNvPr id="4" name="Päivämäärän paikkamerkki 3">
            <a:extLst>
              <a:ext uri="{FF2B5EF4-FFF2-40B4-BE49-F238E27FC236}">
                <a16:creationId xmlns:a16="http://schemas.microsoft.com/office/drawing/2014/main" id="{F565D6CC-5D65-5DB0-770E-DBF3561C531F}"/>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3955311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400" dirty="0"/>
              <a:t>Usein kysytyt kysymykset </a:t>
            </a:r>
            <a:r>
              <a:rPr lang="fi-FI" sz="1600" dirty="0"/>
              <a:t>Jatkuvuus</a:t>
            </a:r>
            <a:endParaRPr lang="fi-FI" dirty="0"/>
          </a:p>
        </p:txBody>
      </p:sp>
      <p:sp>
        <p:nvSpPr>
          <p:cNvPr id="3" name="Sisällön paikkamerkki 2"/>
          <p:cNvSpPr>
            <a:spLocks noGrp="1"/>
          </p:cNvSpPr>
          <p:nvPr>
            <p:ph sz="quarter" idx="13"/>
          </p:nvPr>
        </p:nvSpPr>
        <p:spPr/>
        <p:txBody>
          <a:bodyPr>
            <a:noAutofit/>
          </a:bodyPr>
          <a:lstStyle/>
          <a:p>
            <a:r>
              <a:rPr lang="fi-FI" sz="1900" dirty="0"/>
              <a:t>Listalla ei ole indikaattoria, jota olemme seuranneet pitkään, eikö sitä enää seurata?</a:t>
            </a:r>
          </a:p>
          <a:p>
            <a:pPr lvl="1"/>
            <a:r>
              <a:rPr lang="fi-FI" sz="1900" dirty="0"/>
              <a:t>Jos vähimmäistiedosta puuttuu indikaattori, se ei tarkoita etteikö sitä tarvitsisi seurata. Pitkään seurattuja ilmiöitä kannattaa seurata jatkossakin. Alueen oma asiantuntemus ja arvot täydentävät hyvinvointikertomuksen tietosisältöä.</a:t>
            </a:r>
          </a:p>
          <a:p>
            <a:pPr marL="365125" lvl="1" indent="0">
              <a:buNone/>
            </a:pPr>
            <a:endParaRPr lang="fi-FI" sz="1900" dirty="0"/>
          </a:p>
          <a:p>
            <a:r>
              <a:rPr lang="fi-FI" sz="1900" dirty="0"/>
              <a:t>Miksi Terve Suomi –tutkimuksen indikaattoreita ei ole mukana kuntien vähimmäistiedossa? </a:t>
            </a:r>
          </a:p>
          <a:p>
            <a:pPr lvl="1"/>
            <a:r>
              <a:rPr lang="fi-FI" dirty="0"/>
              <a:t>THL:ssä on organisaatiouudistuksen ja leikkausten yhteydessä arvioitu kokonaisuutena käytettävissä olevat resurssit väestötutkimuksiin. Kansallinen Terve Suomi-tutkimus toteutetaan seuraavan kerran vuonna 2028 ja se tuottaa maksutta tietoa hyvinvointialueittain. Hyvinvointialuekohtaisen tiedon maksuttomuus perustuu siihen, että se voidaan tuottaa nykyresursseilla yhdenmukaisesti koko maahan. Kuntatason tieto taas vaatii erillisen otoksen, mikä kasvattaa kustannuksia ja on tämän vuoksi maksullista ja edellyttää yhteensovitusta kansallisen tiedonkeruun kanssa.</a:t>
            </a:r>
            <a:r>
              <a:rPr lang="fi-FI" sz="1900" dirty="0"/>
              <a:t> Lisätietoja: </a:t>
            </a:r>
            <a:r>
              <a:rPr lang="fi-FI" sz="1900" dirty="0" err="1">
                <a:hlinkClick r:id="rId2">
                  <a:extLst>
                    <a:ext uri="{A12FA001-AC4F-418D-AE19-62706E023703}">
                      <ahyp:hlinkClr xmlns:ahyp="http://schemas.microsoft.com/office/drawing/2018/hyperlinkcolor" val="tx"/>
                    </a:ext>
                  </a:extLst>
                </a:hlinkClick>
              </a:rPr>
              <a:t>suvi.parikka</a:t>
            </a:r>
            <a:r>
              <a:rPr lang="fi-FI" sz="1900" dirty="0">
                <a:hlinkClick r:id="rId2">
                  <a:extLst>
                    <a:ext uri="{A12FA001-AC4F-418D-AE19-62706E023703}">
                      <ahyp:hlinkClr xmlns:ahyp="http://schemas.microsoft.com/office/drawing/2018/hyperlinkcolor" val="tx"/>
                    </a:ext>
                  </a:extLst>
                </a:hlinkClick>
              </a:rPr>
              <a:t>(at)thl.fi</a:t>
            </a:r>
            <a:r>
              <a:rPr lang="fi-FI" sz="1900" dirty="0"/>
              <a:t> </a:t>
            </a:r>
          </a:p>
        </p:txBody>
      </p:sp>
      <p:sp>
        <p:nvSpPr>
          <p:cNvPr id="5" name="Dian numeron paikkamerkki 4"/>
          <p:cNvSpPr>
            <a:spLocks noGrp="1"/>
          </p:cNvSpPr>
          <p:nvPr>
            <p:ph type="sldNum" sz="quarter" idx="16"/>
          </p:nvPr>
        </p:nvSpPr>
        <p:spPr/>
        <p:txBody>
          <a:bodyPr/>
          <a:lstStyle/>
          <a:p>
            <a:fld id="{882CC271-BBF5-3F46-90AE-792A663E0CFB}" type="slidenum">
              <a:rPr lang="en-GB" smtClean="0"/>
              <a:pPr/>
              <a:t>42</a:t>
            </a:fld>
            <a:endParaRPr lang="en-GB"/>
          </a:p>
        </p:txBody>
      </p:sp>
      <p:sp>
        <p:nvSpPr>
          <p:cNvPr id="4" name="Päivämäärän paikkamerkki 3">
            <a:extLst>
              <a:ext uri="{FF2B5EF4-FFF2-40B4-BE49-F238E27FC236}">
                <a16:creationId xmlns:a16="http://schemas.microsoft.com/office/drawing/2014/main" id="{B84C2EE5-0AC3-1366-504F-069ED8B05E38}"/>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3912975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400" dirty="0"/>
              <a:t>Usein kysytyt kysymykset </a:t>
            </a:r>
            <a:r>
              <a:rPr lang="fi-FI" sz="1600" dirty="0"/>
              <a:t>Yhteys</a:t>
            </a:r>
            <a:endParaRPr lang="fi-FI" dirty="0"/>
          </a:p>
        </p:txBody>
      </p:sp>
      <p:sp>
        <p:nvSpPr>
          <p:cNvPr id="3" name="Sisällön paikkamerkki 2"/>
          <p:cNvSpPr>
            <a:spLocks noGrp="1"/>
          </p:cNvSpPr>
          <p:nvPr>
            <p:ph sz="quarter" idx="13"/>
          </p:nvPr>
        </p:nvSpPr>
        <p:spPr>
          <a:xfrm>
            <a:off x="719400" y="1171200"/>
            <a:ext cx="10753200" cy="4680000"/>
          </a:xfrm>
        </p:spPr>
        <p:txBody>
          <a:bodyPr>
            <a:noAutofit/>
          </a:bodyPr>
          <a:lstStyle/>
          <a:p>
            <a:pPr marL="355600" lvl="3" indent="0">
              <a:spcBef>
                <a:spcPts val="900"/>
              </a:spcBef>
              <a:buNone/>
            </a:pPr>
            <a:endParaRPr lang="fi-FI" sz="1600" dirty="0"/>
          </a:p>
          <a:p>
            <a:r>
              <a:rPr lang="fi-FI" sz="1600" dirty="0"/>
              <a:t>Miksi kaikkia vähimmäistietoindikaattoreita ei saa Sotkanetistä? </a:t>
            </a:r>
          </a:p>
          <a:p>
            <a:pPr lvl="1"/>
            <a:r>
              <a:rPr lang="fi-FI" sz="1600" dirty="0"/>
              <a:t>Koska tieto organisaation omasta toiminnasta ja muiden alojen tiedot ovat muualla kuin Sotkanetissä. Suurin osa on kuitenkin Sotkanetissä.</a:t>
            </a:r>
          </a:p>
          <a:p>
            <a:r>
              <a:rPr lang="fi-FI" sz="1600" dirty="0"/>
              <a:t>Miksi mukana ei ole kaikkia </a:t>
            </a:r>
            <a:r>
              <a:rPr lang="fi-FI" sz="1600" dirty="0" err="1"/>
              <a:t>Hyte</a:t>
            </a:r>
            <a:r>
              <a:rPr lang="fi-FI" sz="1600" dirty="0"/>
              <a:t>-kertoimen ja muiden erilaisten indikaattoripakettien indikaattoreita?</a:t>
            </a:r>
          </a:p>
          <a:p>
            <a:pPr lvl="1"/>
            <a:r>
              <a:rPr lang="fi-FI" sz="1600" dirty="0"/>
              <a:t>Vähimmäistieto on niin lyhyt. Jokaisesta tärkeimmästä ilmiöalueesta on kuitenkin indikaattori, vaikka ei yhtä kattavasti kuin laajoissa indikaattoripankeissa.</a:t>
            </a:r>
          </a:p>
          <a:p>
            <a:pPr marL="447676" lvl="2" indent="-357188">
              <a:spcBef>
                <a:spcPts val="900"/>
              </a:spcBef>
            </a:pPr>
            <a:r>
              <a:rPr lang="fi-FI" sz="1600" dirty="0"/>
              <a:t>Mikä on näiden indikaattoreiden yhteys kunnan/alueen arvioinnissa ja ohjauksessa?</a:t>
            </a:r>
          </a:p>
          <a:p>
            <a:pPr marL="904876" lvl="3" indent="-357188">
              <a:spcBef>
                <a:spcPts val="900"/>
              </a:spcBef>
            </a:pPr>
            <a:r>
              <a:rPr lang="fi-FI" sz="1600" dirty="0"/>
              <a:t>Hyvinvointikertomuksia voidaan hyödyntää erilaisten arviointien ja ohjauksen taustamateriaalina, mutta erityisesti ne ovat kunnan/alueen oman strategisen johtamisen väline.</a:t>
            </a:r>
          </a:p>
          <a:p>
            <a:pPr marL="447676" lvl="2" indent="-357188">
              <a:spcBef>
                <a:spcPts val="900"/>
              </a:spcBef>
            </a:pPr>
            <a:r>
              <a:rPr lang="fi-FI" sz="1600" dirty="0"/>
              <a:t>Kunnat joutuvat jo nyt seuraamaan montaa valtakunnallista ohjelmaa ja suositusta, miksi näitä kaikkia mittareita ei ole valmiiksi mukana?</a:t>
            </a:r>
          </a:p>
          <a:p>
            <a:pPr marL="904876" lvl="3" indent="-357188">
              <a:spcBef>
                <a:spcPts val="900"/>
              </a:spcBef>
            </a:pPr>
            <a:r>
              <a:rPr lang="fi-FI" sz="1600" dirty="0"/>
              <a:t>Kertomukseen kannattaa liittää erillisselvitysten sijaan myös muut joka tapauksessa seurattavat mittarit. Nyt niitä ei ole, koska ohjelmat tms. vaihtuvat. </a:t>
            </a:r>
          </a:p>
        </p:txBody>
      </p:sp>
      <p:sp>
        <p:nvSpPr>
          <p:cNvPr id="5" name="Dian numeron paikkamerkki 4"/>
          <p:cNvSpPr>
            <a:spLocks noGrp="1"/>
          </p:cNvSpPr>
          <p:nvPr>
            <p:ph type="sldNum" sz="quarter" idx="16"/>
          </p:nvPr>
        </p:nvSpPr>
        <p:spPr/>
        <p:txBody>
          <a:bodyPr/>
          <a:lstStyle/>
          <a:p>
            <a:fld id="{882CC271-BBF5-3F46-90AE-792A663E0CFB}" type="slidenum">
              <a:rPr lang="en-GB" smtClean="0"/>
              <a:pPr/>
              <a:t>43</a:t>
            </a:fld>
            <a:endParaRPr lang="en-GB"/>
          </a:p>
        </p:txBody>
      </p:sp>
      <p:sp>
        <p:nvSpPr>
          <p:cNvPr id="4" name="Päivämäärän paikkamerkki 3">
            <a:extLst>
              <a:ext uri="{FF2B5EF4-FFF2-40B4-BE49-F238E27FC236}">
                <a16:creationId xmlns:a16="http://schemas.microsoft.com/office/drawing/2014/main" id="{8E8E5DE7-8979-3840-F692-E8FFB4F08E92}"/>
              </a:ext>
            </a:extLst>
          </p:cNvPr>
          <p:cNvSpPr>
            <a:spLocks noGrp="1"/>
          </p:cNvSpPr>
          <p:nvPr>
            <p:ph type="dt" sz="half" idx="14"/>
          </p:nvPr>
        </p:nvSpPr>
        <p:spPr/>
        <p:txBody>
          <a:bodyPr/>
          <a:lstStyle/>
          <a:p>
            <a:r>
              <a:rPr lang="fi-FI" dirty="0"/>
              <a:t>8.5.2026</a:t>
            </a:r>
          </a:p>
        </p:txBody>
      </p:sp>
    </p:spTree>
    <p:extLst>
      <p:ext uri="{BB962C8B-B14F-4D97-AF65-F5344CB8AC3E}">
        <p14:creationId xmlns:p14="http://schemas.microsoft.com/office/powerpoint/2010/main" val="3161302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400" dirty="0"/>
              <a:t>Usein kysytyt kysymykset </a:t>
            </a:r>
            <a:r>
              <a:rPr lang="fi-FI" sz="1600" dirty="0"/>
              <a:t>Soveltaminen</a:t>
            </a:r>
            <a:endParaRPr lang="fi-FI" dirty="0"/>
          </a:p>
        </p:txBody>
      </p:sp>
      <p:sp>
        <p:nvSpPr>
          <p:cNvPr id="3" name="Sisällön paikkamerkki 2"/>
          <p:cNvSpPr>
            <a:spLocks noGrp="1"/>
          </p:cNvSpPr>
          <p:nvPr>
            <p:ph sz="quarter" idx="13"/>
          </p:nvPr>
        </p:nvSpPr>
        <p:spPr/>
        <p:txBody>
          <a:bodyPr>
            <a:normAutofit/>
          </a:bodyPr>
          <a:lstStyle/>
          <a:p>
            <a:r>
              <a:rPr lang="fi-FI" sz="1900" dirty="0"/>
              <a:t>Koskeeko vähimmäistieto sekä laajoja valtuustokausittaisia että suppeampia vuosittain tarkentuvia hyvinvointikertomuksia?</a:t>
            </a:r>
          </a:p>
          <a:p>
            <a:pPr lvl="1"/>
            <a:r>
              <a:rPr lang="fi-FI" sz="1900" dirty="0"/>
              <a:t>Vähimmäistieto on tarkoitettu laajan eli valtuustokausittaisen hyvinvointikertomuksen tekemiseen. Asetuksen myötä tilanne voi muuttua.</a:t>
            </a:r>
          </a:p>
          <a:p>
            <a:pPr marL="365125" lvl="1" indent="0">
              <a:buNone/>
            </a:pPr>
            <a:endParaRPr lang="fi-FI" sz="1900" dirty="0"/>
          </a:p>
          <a:p>
            <a:r>
              <a:rPr lang="fi-FI" sz="1900" dirty="0"/>
              <a:t>Entä jos tietoa ei ole, ilmiön määrä on vähäinen tai sitä ei pidetä oleellisena?</a:t>
            </a:r>
          </a:p>
          <a:p>
            <a:pPr marL="703262" lvl="1" indent="-342900"/>
            <a:r>
              <a:rPr lang="fi-FI" sz="1900" dirty="0"/>
              <a:t>Se todetaan esimerkiksi kertomuksen liitteessä, jotta lukija tietää, että ko. mittaria on tarkasteltu ja tieto on todettu epärelevantiksi. Esimerkiksi suurille kaupungeille osoitettuja mittareita ei välttämättä ole tarpeen tarkastella pienessä kunnassa</a:t>
            </a:r>
            <a:r>
              <a:rPr lang="fi-FI" sz="2000" dirty="0"/>
              <a:t>.</a:t>
            </a:r>
          </a:p>
        </p:txBody>
      </p:sp>
      <p:sp>
        <p:nvSpPr>
          <p:cNvPr id="5" name="Dian numeron paikkamerkki 4"/>
          <p:cNvSpPr>
            <a:spLocks noGrp="1"/>
          </p:cNvSpPr>
          <p:nvPr>
            <p:ph type="sldNum" sz="quarter" idx="16"/>
          </p:nvPr>
        </p:nvSpPr>
        <p:spPr/>
        <p:txBody>
          <a:bodyPr/>
          <a:lstStyle/>
          <a:p>
            <a:fld id="{882CC271-BBF5-3F46-90AE-792A663E0CFB}" type="slidenum">
              <a:rPr lang="en-GB" smtClean="0"/>
              <a:pPr/>
              <a:t>44</a:t>
            </a:fld>
            <a:endParaRPr lang="en-GB"/>
          </a:p>
        </p:txBody>
      </p:sp>
      <p:sp>
        <p:nvSpPr>
          <p:cNvPr id="4" name="Päivämäärän paikkamerkki 3">
            <a:extLst>
              <a:ext uri="{FF2B5EF4-FFF2-40B4-BE49-F238E27FC236}">
                <a16:creationId xmlns:a16="http://schemas.microsoft.com/office/drawing/2014/main" id="{93874AF2-FB1B-9179-782F-07754F769904}"/>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1959595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400" dirty="0"/>
              <a:t>Usein kysytyt kysymykset </a:t>
            </a:r>
            <a:r>
              <a:rPr lang="fi-FI" sz="1600" dirty="0"/>
              <a:t>Järjestöt</a:t>
            </a:r>
            <a:endParaRPr lang="fi-FI" dirty="0"/>
          </a:p>
        </p:txBody>
      </p:sp>
      <p:sp>
        <p:nvSpPr>
          <p:cNvPr id="3" name="Sisällön paikkamerkki 2"/>
          <p:cNvSpPr>
            <a:spLocks noGrp="1"/>
          </p:cNvSpPr>
          <p:nvPr>
            <p:ph sz="quarter" idx="13"/>
          </p:nvPr>
        </p:nvSpPr>
        <p:spPr/>
        <p:txBody>
          <a:bodyPr>
            <a:noAutofit/>
          </a:bodyPr>
          <a:lstStyle/>
          <a:p>
            <a:pPr marL="0" indent="0">
              <a:buNone/>
            </a:pPr>
            <a:r>
              <a:rPr lang="fi-FI" sz="1900" dirty="0"/>
              <a:t>Miten järjestöjen rooli näkyy vähimmäistiedossa?</a:t>
            </a:r>
          </a:p>
          <a:p>
            <a:pPr marL="342900" indent="-342900">
              <a:buFont typeface="+mj-lt"/>
              <a:buAutoNum type="arabicPeriod"/>
            </a:pPr>
            <a:r>
              <a:rPr lang="fi-FI" sz="1900" dirty="0"/>
              <a:t> </a:t>
            </a:r>
            <a:r>
              <a:rPr lang="fi-FI" sz="1900" dirty="0" err="1"/>
              <a:t>Itsearviointi</a:t>
            </a:r>
            <a:r>
              <a:rPr lang="fi-FI" sz="1900" dirty="0"/>
              <a:t> seurojen, yhdistysten ja kunnan yhteistyöstä hyvinvoinnin ja terveyden edistämiseksi: </a:t>
            </a:r>
          </a:p>
          <a:p>
            <a:pPr marL="703262" lvl="1" indent="-342900">
              <a:buFont typeface="+mj-lt"/>
              <a:buAutoNum type="alphaLcParenR"/>
            </a:pPr>
            <a:r>
              <a:rPr lang="fi-FI" sz="1900" dirty="0"/>
              <a:t>Onko kunta nimennyt henkilön joka vastaa yhdistysyhteistyöstä</a:t>
            </a:r>
          </a:p>
          <a:p>
            <a:pPr marL="703262" lvl="1" indent="-342900">
              <a:buFont typeface="+mj-lt"/>
              <a:buAutoNum type="alphaLcParenR"/>
            </a:pPr>
            <a:r>
              <a:rPr lang="fi-FI" sz="1900" dirty="0"/>
              <a:t>Resurssit: a. avustukset </a:t>
            </a:r>
            <a:r>
              <a:rPr lang="fi-FI" sz="1900" dirty="0" err="1"/>
              <a:t>sote-järjestöille</a:t>
            </a:r>
            <a:r>
              <a:rPr lang="fi-FI" sz="1900" dirty="0"/>
              <a:t> ja yhdistyksille euromääräisinä, b. kunnan tilojen käytön maksuton hyödyntäminen järjestö-/yhdistystoimintaan</a:t>
            </a:r>
          </a:p>
          <a:p>
            <a:pPr>
              <a:buFont typeface="+mj-lt"/>
              <a:buAutoNum type="arabicPeriod"/>
            </a:pPr>
            <a:r>
              <a:rPr lang="fi-FI" sz="1900" dirty="0" err="1"/>
              <a:t>Itsearviointi</a:t>
            </a:r>
            <a:r>
              <a:rPr lang="fi-FI" sz="1900" dirty="0"/>
              <a:t> alueen </a:t>
            </a:r>
            <a:r>
              <a:rPr lang="fi-FI" sz="1900" dirty="0" err="1"/>
              <a:t>hyte-työn</a:t>
            </a:r>
            <a:r>
              <a:rPr lang="fi-FI" sz="1900" dirty="0"/>
              <a:t> rakenteesta, resursseista ja prosessista: Järjestöjen osallistuminen ja voimavarat</a:t>
            </a:r>
          </a:p>
          <a:p>
            <a:pPr>
              <a:buFont typeface="+mj-lt"/>
              <a:buAutoNum type="arabicPeriod"/>
            </a:pPr>
            <a:r>
              <a:rPr lang="fi-FI" sz="1900" dirty="0" err="1"/>
              <a:t>Itsearviointi</a:t>
            </a:r>
            <a:r>
              <a:rPr lang="fi-FI" sz="1900" dirty="0"/>
              <a:t> kunnan/alueen hyvinvointikertomuksen  ja -suunnitelman valmistelusta ja hyödyntämisestä: Järjestöjen osallistuminen</a:t>
            </a:r>
          </a:p>
        </p:txBody>
      </p:sp>
      <p:sp>
        <p:nvSpPr>
          <p:cNvPr id="5" name="Dian numeron paikkamerkki 4"/>
          <p:cNvSpPr>
            <a:spLocks noGrp="1"/>
          </p:cNvSpPr>
          <p:nvPr>
            <p:ph type="sldNum" sz="quarter" idx="16"/>
          </p:nvPr>
        </p:nvSpPr>
        <p:spPr/>
        <p:txBody>
          <a:bodyPr/>
          <a:lstStyle/>
          <a:p>
            <a:fld id="{882CC271-BBF5-3F46-90AE-792A663E0CFB}" type="slidenum">
              <a:rPr lang="en-GB" smtClean="0"/>
              <a:pPr/>
              <a:t>45</a:t>
            </a:fld>
            <a:endParaRPr lang="en-GB"/>
          </a:p>
        </p:txBody>
      </p:sp>
      <p:sp>
        <p:nvSpPr>
          <p:cNvPr id="4" name="Päivämäärän paikkamerkki 3">
            <a:extLst>
              <a:ext uri="{FF2B5EF4-FFF2-40B4-BE49-F238E27FC236}">
                <a16:creationId xmlns:a16="http://schemas.microsoft.com/office/drawing/2014/main" id="{0C7D1621-332B-CD81-0699-007F35D0E68D}"/>
              </a:ext>
            </a:extLst>
          </p:cNvPr>
          <p:cNvSpPr>
            <a:spLocks noGrp="1"/>
          </p:cNvSpPr>
          <p:nvPr>
            <p:ph type="dt" sz="half" idx="14"/>
          </p:nvPr>
        </p:nvSpPr>
        <p:spPr/>
        <p:txBody>
          <a:bodyPr/>
          <a:lstStyle/>
          <a:p>
            <a:r>
              <a:rPr lang="fi-FI"/>
              <a:t>8.5.2026</a:t>
            </a:r>
          </a:p>
        </p:txBody>
      </p:sp>
    </p:spTree>
    <p:extLst>
      <p:ext uri="{BB962C8B-B14F-4D97-AF65-F5344CB8AC3E}">
        <p14:creationId xmlns:p14="http://schemas.microsoft.com/office/powerpoint/2010/main" val="1330963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Ps</a:t>
            </a:r>
            <a:r>
              <a:rPr lang="fi-FI" dirty="0"/>
              <a:t>.</a:t>
            </a:r>
          </a:p>
        </p:txBody>
      </p:sp>
      <p:sp>
        <p:nvSpPr>
          <p:cNvPr id="3" name="Sisällön paikkamerkki 2"/>
          <p:cNvSpPr>
            <a:spLocks noGrp="1"/>
          </p:cNvSpPr>
          <p:nvPr>
            <p:ph sz="quarter" idx="13"/>
          </p:nvPr>
        </p:nvSpPr>
        <p:spPr/>
        <p:txBody>
          <a:bodyPr/>
          <a:lstStyle/>
          <a:p>
            <a:pPr marL="0" lvl="0" indent="0" algn="ctr">
              <a:buNone/>
            </a:pPr>
            <a:endParaRPr lang="fi-FI" dirty="0"/>
          </a:p>
          <a:p>
            <a:pPr marL="0" lvl="0" indent="0" algn="ctr">
              <a:buNone/>
            </a:pPr>
            <a:endParaRPr lang="fi-FI" dirty="0"/>
          </a:p>
          <a:p>
            <a:pPr marL="0" lvl="0" indent="0" algn="ctr">
              <a:buNone/>
            </a:pPr>
            <a:r>
              <a:rPr lang="fi-FI" dirty="0"/>
              <a:t>”Asukkaiden hyvinvoinnin edistymisen kannalta olennaista on, </a:t>
            </a:r>
          </a:p>
          <a:p>
            <a:pPr marL="0" lvl="0" indent="0" algn="ctr">
              <a:buNone/>
            </a:pPr>
            <a:r>
              <a:rPr lang="fi-FI" dirty="0"/>
              <a:t>millainen painoarvo mitatuille tuloksille laitetaan,</a:t>
            </a:r>
          </a:p>
          <a:p>
            <a:pPr marL="0" lvl="0" indent="0" algn="ctr">
              <a:buNone/>
            </a:pPr>
            <a:r>
              <a:rPr lang="fi-FI" dirty="0"/>
              <a:t>mitä johtopäätöksiä niistä tehdään,</a:t>
            </a:r>
          </a:p>
          <a:p>
            <a:pPr marL="0" lvl="0" indent="0" algn="ctr">
              <a:buNone/>
            </a:pPr>
            <a:r>
              <a:rPr lang="fi-FI" dirty="0"/>
              <a:t>ja mitä toimintaa se synnyttää tai ei synnytä.”</a:t>
            </a:r>
          </a:p>
          <a:p>
            <a:pPr marL="0" indent="0" algn="ctr">
              <a:buNone/>
            </a:pPr>
            <a:endParaRPr lang="fi-FI" dirty="0"/>
          </a:p>
        </p:txBody>
      </p:sp>
      <p:sp>
        <p:nvSpPr>
          <p:cNvPr id="4" name="Päivämäärän paikkamerkki 3"/>
          <p:cNvSpPr>
            <a:spLocks noGrp="1"/>
          </p:cNvSpPr>
          <p:nvPr>
            <p:ph type="dt" sz="half" idx="14"/>
          </p:nvPr>
        </p:nvSpPr>
        <p:spPr/>
        <p:txBody>
          <a:bodyPr/>
          <a:lstStyle/>
          <a:p>
            <a:r>
              <a:rPr lang="fi-FI"/>
              <a:t>8.5.2026</a:t>
            </a:r>
          </a:p>
        </p:txBody>
      </p:sp>
      <p:sp>
        <p:nvSpPr>
          <p:cNvPr id="5" name="Dian numeron paikkamerkki 4"/>
          <p:cNvSpPr>
            <a:spLocks noGrp="1"/>
          </p:cNvSpPr>
          <p:nvPr>
            <p:ph type="sldNum" sz="quarter" idx="16"/>
          </p:nvPr>
        </p:nvSpPr>
        <p:spPr/>
        <p:txBody>
          <a:bodyPr/>
          <a:lstStyle/>
          <a:p>
            <a:fld id="{882CC271-BBF5-3F46-90AE-792A663E0CFB}" type="slidenum">
              <a:rPr lang="en-GB" smtClean="0"/>
              <a:pPr/>
              <a:t>46</a:t>
            </a:fld>
            <a:endParaRPr lang="en-GB"/>
          </a:p>
        </p:txBody>
      </p:sp>
    </p:spTree>
    <p:extLst>
      <p:ext uri="{BB962C8B-B14F-4D97-AF65-F5344CB8AC3E}">
        <p14:creationId xmlns:p14="http://schemas.microsoft.com/office/powerpoint/2010/main" val="114721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2" y="375692"/>
            <a:ext cx="9679743" cy="1325563"/>
          </a:xfrm>
        </p:spPr>
        <p:txBody>
          <a:bodyPr>
            <a:normAutofit/>
          </a:bodyPr>
          <a:lstStyle/>
          <a:p>
            <a:r>
              <a:rPr lang="fi-FI" sz="4400" dirty="0"/>
              <a:t>Hyvinvointikertomus ja -suunnitelma</a:t>
            </a:r>
          </a:p>
        </p:txBody>
      </p:sp>
      <p:sp>
        <p:nvSpPr>
          <p:cNvPr id="3" name="Sisällön paikkamerkki 2"/>
          <p:cNvSpPr>
            <a:spLocks noGrp="1"/>
          </p:cNvSpPr>
          <p:nvPr>
            <p:ph idx="1"/>
          </p:nvPr>
        </p:nvSpPr>
        <p:spPr>
          <a:xfrm>
            <a:off x="1017298" y="1701255"/>
            <a:ext cx="9406862" cy="4320000"/>
          </a:xfrm>
        </p:spPr>
        <p:txBody>
          <a:bodyPr>
            <a:normAutofit/>
          </a:bodyPr>
          <a:lstStyle/>
          <a:p>
            <a:r>
              <a:rPr lang="fi-FI" sz="1900" dirty="0">
                <a:hlinkClick r:id="rId2"/>
              </a:rPr>
              <a:t>Laki sosiaali- ja terveydenhuollon järjestämisestä (612/2021) </a:t>
            </a:r>
            <a:r>
              <a:rPr lang="fi-FI" sz="1900" dirty="0"/>
              <a:t>velvoittaa, että </a:t>
            </a:r>
            <a:r>
              <a:rPr lang="fi-FI" sz="1900" b="1" dirty="0"/>
              <a:t>§6 </a:t>
            </a:r>
            <a:r>
              <a:rPr lang="fi-FI" sz="1900" dirty="0"/>
              <a:t>ja </a:t>
            </a:r>
            <a:r>
              <a:rPr lang="fi-FI" sz="1900" b="1" dirty="0"/>
              <a:t>§7 </a:t>
            </a:r>
            <a:r>
              <a:rPr lang="fi-FI" sz="1900" dirty="0"/>
              <a:t>mukaisesti kaikissa kunnissa ja hyvinvointialueilla tulee tehdä hyvinvointikertomus kerran valtuustokaudessa, ja sen tavoitteita ja toimenpiteitä tulee päivittää vuosittain osana hyvinvointialueen ja kunnan työn suunnittelua</a:t>
            </a:r>
          </a:p>
          <a:p>
            <a:r>
              <a:rPr lang="fi-FI" sz="1900" dirty="0"/>
              <a:t>Hyvinvointikertomus ja -suunnitelma ovat tärkeitä työkaluja hyvinvoinnin ja terveyden edistämisen suunnittelussa, seurannassa, arvioinnissa ja raportoinnissa sekä väestöryhmittäisten ja alueellisten erojen tunnistamisessa.</a:t>
            </a:r>
          </a:p>
          <a:p>
            <a:r>
              <a:rPr lang="fi-FI" sz="1900" dirty="0">
                <a:ea typeface="Calibri" panose="020F0502020204030204" pitchFamily="34" charset="0"/>
                <a:cs typeface="Times New Roman" panose="02020603050405020304" pitchFamily="18" charset="0"/>
              </a:rPr>
              <a:t>Hyvinvointikertomustyö jakaantuu a) kertomusosaan, jossa kuvataan hyvinvoinnin nykytilanne, ja b)  suunnitelmaosaan, jossa on kuvattu tavoitteet ja toimenpiteet hyvinvoinnin parantamiseksi, c) vuotuiseen raportointiin.</a:t>
            </a:r>
          </a:p>
          <a:p>
            <a:endParaRPr lang="fi-FI" sz="1900" dirty="0"/>
          </a:p>
          <a:p>
            <a:pPr marL="285750" indent="-285750">
              <a:lnSpc>
                <a:spcPct val="100000"/>
              </a:lnSpc>
              <a:spcBef>
                <a:spcPts val="1000"/>
              </a:spcBef>
              <a:buFont typeface="Arial" panose="020B0604020202020204" pitchFamily="34" charset="0"/>
              <a:buChar char="•"/>
            </a:pPr>
            <a:endParaRPr lang="fi-FI" sz="1800" dirty="0">
              <a:effectLst/>
              <a:ea typeface="Calibri" panose="020F0502020204030204" pitchFamily="34" charset="0"/>
              <a:cs typeface="Times New Roman" panose="02020603050405020304" pitchFamily="18" charset="0"/>
            </a:endParaRPr>
          </a:p>
          <a:p>
            <a:endParaRPr lang="fi-FI" dirty="0"/>
          </a:p>
        </p:txBody>
      </p:sp>
      <p:sp>
        <p:nvSpPr>
          <p:cNvPr id="4" name="Päivämäärän paikkamerkki 3">
            <a:extLst>
              <a:ext uri="{FF2B5EF4-FFF2-40B4-BE49-F238E27FC236}">
                <a16:creationId xmlns:a16="http://schemas.microsoft.com/office/drawing/2014/main" id="{D0FB6CE6-3451-DD4B-0108-97743EAE2789}"/>
              </a:ext>
            </a:extLst>
          </p:cNvPr>
          <p:cNvSpPr>
            <a:spLocks noGrp="1"/>
          </p:cNvSpPr>
          <p:nvPr>
            <p:ph type="dt" sz="half" idx="10"/>
          </p:nvPr>
        </p:nvSpPr>
        <p:spPr/>
        <p:txBody>
          <a:bodyPr/>
          <a:lstStyle/>
          <a:p>
            <a:r>
              <a:rPr lang="fi-FI"/>
              <a:t>8.5.2026</a:t>
            </a:r>
            <a:endParaRPr lang="fi-FI" dirty="0"/>
          </a:p>
        </p:txBody>
      </p:sp>
      <p:sp>
        <p:nvSpPr>
          <p:cNvPr id="5" name="Dian numeron paikkamerkki 4">
            <a:extLst>
              <a:ext uri="{FF2B5EF4-FFF2-40B4-BE49-F238E27FC236}">
                <a16:creationId xmlns:a16="http://schemas.microsoft.com/office/drawing/2014/main" id="{B1B6FFC3-EC33-05FB-9FF6-B93DBFC08B34}"/>
              </a:ext>
            </a:extLst>
          </p:cNvPr>
          <p:cNvSpPr>
            <a:spLocks noGrp="1"/>
          </p:cNvSpPr>
          <p:nvPr>
            <p:ph type="sldNum" sz="quarter" idx="12"/>
          </p:nvPr>
        </p:nvSpPr>
        <p:spPr/>
        <p:txBody>
          <a:bodyPr/>
          <a:lstStyle/>
          <a:p>
            <a:fld id="{F6975956-C45A-444E-9050-E8F36A744109}" type="slidenum">
              <a:rPr lang="fi-FI" smtClean="0"/>
              <a:t>5</a:t>
            </a:fld>
            <a:endParaRPr lang="fi-FI"/>
          </a:p>
        </p:txBody>
      </p:sp>
    </p:spTree>
    <p:extLst>
      <p:ext uri="{BB962C8B-B14F-4D97-AF65-F5344CB8AC3E}">
        <p14:creationId xmlns:p14="http://schemas.microsoft.com/office/powerpoint/2010/main" val="368684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7" descr="Kuva, joka sisältää kohteen henkilö, Ihmisen kasvot, poika, vaate">
            <a:extLst>
              <a:ext uri="{FF2B5EF4-FFF2-40B4-BE49-F238E27FC236}">
                <a16:creationId xmlns:a16="http://schemas.microsoft.com/office/drawing/2014/main" id="{48927BFA-6B3F-A66F-64C8-E7AF0B3E40F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7537" r="7537"/>
          <a:stretch/>
        </p:blipFill>
        <p:spPr>
          <a:xfrm>
            <a:off x="3433671" y="0"/>
            <a:ext cx="8758226" cy="6858000"/>
          </a:xfrm>
          <a:noFill/>
        </p:spPr>
      </p:pic>
      <p:sp>
        <p:nvSpPr>
          <p:cNvPr id="3" name="Otsikko 2">
            <a:extLst>
              <a:ext uri="{FF2B5EF4-FFF2-40B4-BE49-F238E27FC236}">
                <a16:creationId xmlns:a16="http://schemas.microsoft.com/office/drawing/2014/main" id="{83A60999-F6C7-17BE-67B3-0198F4C554EF}"/>
              </a:ext>
            </a:extLst>
          </p:cNvPr>
          <p:cNvSpPr>
            <a:spLocks noGrp="1"/>
          </p:cNvSpPr>
          <p:nvPr>
            <p:ph type="title"/>
          </p:nvPr>
        </p:nvSpPr>
        <p:spPr>
          <a:xfrm>
            <a:off x="234785" y="3671398"/>
            <a:ext cx="3089059" cy="2990006"/>
          </a:xfrm>
        </p:spPr>
        <p:txBody>
          <a:bodyPr anchor="t">
            <a:normAutofit/>
          </a:bodyPr>
          <a:lstStyle/>
          <a:p>
            <a:r>
              <a:rPr lang="fi-FI" sz="3200" dirty="0"/>
              <a:t>Mikä on hyvinvointi-kertomuksen ja </a:t>
            </a:r>
            <a:br>
              <a:rPr lang="fi-FI" sz="3200" dirty="0"/>
            </a:br>
            <a:r>
              <a:rPr lang="fi-FI" sz="3200" dirty="0"/>
              <a:t>-suunnitelman vähimmäistieto?</a:t>
            </a:r>
          </a:p>
        </p:txBody>
      </p:sp>
      <p:sp>
        <p:nvSpPr>
          <p:cNvPr id="6" name="Dian numeron paikkamerkki 5">
            <a:extLst>
              <a:ext uri="{FF2B5EF4-FFF2-40B4-BE49-F238E27FC236}">
                <a16:creationId xmlns:a16="http://schemas.microsoft.com/office/drawing/2014/main" id="{C7A448CF-86D2-DF81-E2D9-A1F1DBC791C4}"/>
              </a:ext>
            </a:extLst>
          </p:cNvPr>
          <p:cNvSpPr>
            <a:spLocks noGrp="1"/>
          </p:cNvSpPr>
          <p:nvPr>
            <p:ph type="sldNum" sz="quarter" idx="12"/>
          </p:nvPr>
        </p:nvSpPr>
        <p:spPr>
          <a:xfrm>
            <a:off x="11184507" y="6269995"/>
            <a:ext cx="639939" cy="284816"/>
          </a:xfrm>
        </p:spPr>
        <p:txBody>
          <a:bodyPr anchor="ctr">
            <a:normAutofit/>
          </a:bodyPr>
          <a:lstStyle/>
          <a:p>
            <a:pPr>
              <a:spcAft>
                <a:spcPts val="600"/>
              </a:spcAft>
            </a:pPr>
            <a:fld id="{31160B98-140E-4345-B1A3-2A7247C42973}" type="slidenum">
              <a:rPr lang="fi-FI" noProof="0" smtClean="0"/>
              <a:pPr>
                <a:spcAft>
                  <a:spcPts val="600"/>
                </a:spcAft>
              </a:pPr>
              <a:t>6</a:t>
            </a:fld>
            <a:endParaRPr lang="fi-FI" noProof="0"/>
          </a:p>
        </p:txBody>
      </p:sp>
      <p:sp>
        <p:nvSpPr>
          <p:cNvPr id="5" name="Päivämäärän paikkamerkki 4" hidden="1">
            <a:extLst>
              <a:ext uri="{FF2B5EF4-FFF2-40B4-BE49-F238E27FC236}">
                <a16:creationId xmlns:a16="http://schemas.microsoft.com/office/drawing/2014/main" id="{78317E4D-3570-9E73-1850-9A359D9B5FE8}"/>
              </a:ext>
            </a:extLst>
          </p:cNvPr>
          <p:cNvSpPr>
            <a:spLocks noGrp="1"/>
          </p:cNvSpPr>
          <p:nvPr>
            <p:ph type="dt" sz="half" idx="4294967295"/>
          </p:nvPr>
        </p:nvSpPr>
        <p:spPr>
          <a:xfrm>
            <a:off x="3635451" y="6269995"/>
            <a:ext cx="1972568" cy="284816"/>
          </a:xfrm>
        </p:spPr>
        <p:txBody>
          <a:bodyPr/>
          <a:lstStyle/>
          <a:p>
            <a:pPr>
              <a:spcAft>
                <a:spcPts val="600"/>
              </a:spcAft>
            </a:pPr>
            <a:r>
              <a:rPr lang="fi-FI" noProof="0"/>
              <a:t>5.5.2026</a:t>
            </a:r>
          </a:p>
        </p:txBody>
      </p:sp>
    </p:spTree>
    <p:extLst>
      <p:ext uri="{BB962C8B-B14F-4D97-AF65-F5344CB8AC3E}">
        <p14:creationId xmlns:p14="http://schemas.microsoft.com/office/powerpoint/2010/main" val="110779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9B2D82-D431-808A-0B66-BB694DFD3A48}"/>
              </a:ext>
            </a:extLst>
          </p:cNvPr>
          <p:cNvSpPr>
            <a:spLocks noGrp="1"/>
          </p:cNvSpPr>
          <p:nvPr>
            <p:ph type="title"/>
          </p:nvPr>
        </p:nvSpPr>
        <p:spPr>
          <a:xfrm>
            <a:off x="744071" y="476586"/>
            <a:ext cx="9923929" cy="1468158"/>
          </a:xfrm>
        </p:spPr>
        <p:txBody>
          <a:bodyPr>
            <a:normAutofit fontScale="90000"/>
          </a:bodyPr>
          <a:lstStyle/>
          <a:p>
            <a:r>
              <a:rPr lang="fi-FI" sz="4900" dirty="0"/>
              <a:t>Hyvinvointikertomuksen ja -suunnitelman vähimmäistieto </a:t>
            </a:r>
            <a:br>
              <a:rPr lang="fi-FI" dirty="0"/>
            </a:br>
            <a:br>
              <a:rPr lang="fi-FI" sz="1800" dirty="0"/>
            </a:br>
            <a:endParaRPr lang="fi-FI" sz="1800" dirty="0"/>
          </a:p>
        </p:txBody>
      </p:sp>
      <p:sp>
        <p:nvSpPr>
          <p:cNvPr id="3" name="Sisällön paikkamerkki 2">
            <a:extLst>
              <a:ext uri="{FF2B5EF4-FFF2-40B4-BE49-F238E27FC236}">
                <a16:creationId xmlns:a16="http://schemas.microsoft.com/office/drawing/2014/main" id="{3580E31B-870B-9220-4B18-697EDC7EBFA4}"/>
              </a:ext>
            </a:extLst>
          </p:cNvPr>
          <p:cNvSpPr>
            <a:spLocks noGrp="1"/>
          </p:cNvSpPr>
          <p:nvPr>
            <p:ph idx="1"/>
          </p:nvPr>
        </p:nvSpPr>
        <p:spPr>
          <a:xfrm>
            <a:off x="744071" y="1911524"/>
            <a:ext cx="10172547" cy="4500879"/>
          </a:xfrm>
        </p:spPr>
        <p:txBody>
          <a:bodyPr>
            <a:normAutofit fontScale="92500"/>
          </a:bodyPr>
          <a:lstStyle/>
          <a:p>
            <a:pPr marL="270000" lvl="1" indent="-270000">
              <a:spcAft>
                <a:spcPts val="800"/>
              </a:spcAft>
            </a:pPr>
            <a:r>
              <a:rPr lang="fi-FI" sz="1900" dirty="0">
                <a:hlinkClick r:id="rId2"/>
              </a:rPr>
              <a:t>Laki sosiaali- ja terveydenhuollon järjestämisestä (612/2021) </a:t>
            </a:r>
            <a:r>
              <a:rPr lang="fi-FI" sz="1900" dirty="0"/>
              <a:t>velvoittaa, että </a:t>
            </a:r>
            <a:r>
              <a:rPr lang="fi-FI" sz="1900" b="1" dirty="0"/>
              <a:t>29 § </a:t>
            </a:r>
            <a:r>
              <a:rPr lang="fi-FI" sz="1900" dirty="0"/>
              <a:t>mukaisella asetuksella säädetään kuntien ja hyvinvointialueiden hyvinvointikertomuksen ja –suunnitelman vähimmäistiedoista, jotta raporteissa käytettävä tietopohja on yhtenäinen kaikkialla Suomessa. </a:t>
            </a:r>
          </a:p>
          <a:p>
            <a:pPr marL="270000" lvl="1" indent="-270000">
              <a:spcAft>
                <a:spcPts val="800"/>
              </a:spcAft>
            </a:pPr>
            <a:r>
              <a:rPr lang="fi-FI" sz="1900" dirty="0">
                <a:ea typeface="Calibri" panose="020F0502020204030204" pitchFamily="34" charset="0"/>
                <a:cs typeface="Times New Roman" panose="02020603050405020304" pitchFamily="18" charset="0"/>
              </a:rPr>
              <a:t>Vähimmäistietoa käytetään apuna kerran valtuustokaudessa tehtävään laajaan hyvinvointikertomukseen, hyvinvointikertomuksen pohjalta tehtävään hyvinvointisuunnitelmaan sekä vuotuisessa seurannassa. </a:t>
            </a:r>
          </a:p>
          <a:p>
            <a:pPr marL="270000" lvl="1" indent="-270000">
              <a:spcAft>
                <a:spcPts val="800"/>
              </a:spcAft>
            </a:pPr>
            <a:r>
              <a:rPr lang="fi-FI" sz="1900" dirty="0"/>
              <a:t>Yhtenäisillä tietojohtamisen keinoilla varmistetaan, että eri puolilla Suomea kuntien ja hyvinvointialueiden hyvinvoinnin ja terveyden edistämisen strategiat ovat linjassa keskenään ja toimenpiteet väestön hyvinvoinnin ja terveyden tukemiseksi kulkevat samaan suuntaan.</a:t>
            </a:r>
          </a:p>
          <a:p>
            <a:pPr marL="270000" lvl="1" indent="-270000">
              <a:spcAft>
                <a:spcPts val="800"/>
              </a:spcAft>
            </a:pPr>
            <a:r>
              <a:rPr lang="fi-FI" sz="1900" dirty="0">
                <a:ea typeface="Calibri" panose="020F0502020204030204" pitchFamily="34" charset="0"/>
                <a:cs typeface="Times New Roman" panose="02020603050405020304" pitchFamily="18" charset="0"/>
              </a:rPr>
              <a:t>Hyvinvointikertomuksen vähimmäistiedot ovat laadittu erikseen kunnalle ja hyvinvointialueelle.  Listat ovat siltä osin sisäkkäisiä, että hyvinvointialue käyttää hyvinvointikertomusta tehdessään kuntien kertomuksia hyödyksi, ja täydentää tietoja esimerkiksi väestöryhmittäin ja alueittain sekä kohdistaa toimiaan hyvinvointialueen näkökulmasta.</a:t>
            </a:r>
          </a:p>
          <a:p>
            <a:pPr marL="270000" lvl="1" indent="-270000">
              <a:spcAft>
                <a:spcPts val="800"/>
              </a:spcAft>
            </a:pPr>
            <a:r>
              <a:rPr lang="fi-FI" sz="1900" dirty="0">
                <a:ea typeface="Calibri" panose="020F0502020204030204" pitchFamily="34" charset="0"/>
                <a:cs typeface="Times New Roman" panose="02020603050405020304" pitchFamily="18" charset="0"/>
              </a:rPr>
              <a:t>Vähimmäistiedon indikaattorilistat </a:t>
            </a:r>
            <a:r>
              <a:rPr lang="fi-FI" sz="1900" dirty="0" err="1">
                <a:ea typeface="Calibri" panose="020F0502020204030204" pitchFamily="34" charset="0"/>
                <a:cs typeface="Times New Roman" panose="02020603050405020304" pitchFamily="18" charset="0"/>
                <a:hlinkClick r:id="rId3"/>
              </a:rPr>
              <a:t>Innokylässä</a:t>
            </a:r>
            <a:endParaRPr lang="fi-FI" sz="1900" dirty="0">
              <a:ea typeface="Calibri" panose="020F0502020204030204" pitchFamily="34" charset="0"/>
              <a:cs typeface="Times New Roman" panose="02020603050405020304" pitchFamily="18" charset="0"/>
            </a:endParaRPr>
          </a:p>
          <a:p>
            <a:pPr marL="457200" lvl="1" indent="0">
              <a:buNone/>
            </a:pPr>
            <a:endParaRPr lang="fi-FI" sz="2200" dirty="0"/>
          </a:p>
          <a:p>
            <a:pPr marL="0" indent="0">
              <a:buNone/>
            </a:pPr>
            <a:endParaRPr lang="fi-FI" dirty="0"/>
          </a:p>
        </p:txBody>
      </p:sp>
      <p:sp>
        <p:nvSpPr>
          <p:cNvPr id="4" name="Päivämäärän paikkamerkki 3">
            <a:extLst>
              <a:ext uri="{FF2B5EF4-FFF2-40B4-BE49-F238E27FC236}">
                <a16:creationId xmlns:a16="http://schemas.microsoft.com/office/drawing/2014/main" id="{6AC89296-CC95-5407-FD02-35D4516810C3}"/>
              </a:ext>
            </a:extLst>
          </p:cNvPr>
          <p:cNvSpPr>
            <a:spLocks noGrp="1"/>
          </p:cNvSpPr>
          <p:nvPr>
            <p:ph type="dt" sz="half" idx="10"/>
          </p:nvPr>
        </p:nvSpPr>
        <p:spPr/>
        <p:txBody>
          <a:bodyPr/>
          <a:lstStyle/>
          <a:p>
            <a:r>
              <a:rPr lang="fi-FI" noProof="0"/>
              <a:t>8.5.2026</a:t>
            </a:r>
            <a:endParaRPr lang="fi-FI" noProof="0" dirty="0"/>
          </a:p>
        </p:txBody>
      </p:sp>
      <p:sp>
        <p:nvSpPr>
          <p:cNvPr id="5" name="Dian numeron paikkamerkki 4">
            <a:extLst>
              <a:ext uri="{FF2B5EF4-FFF2-40B4-BE49-F238E27FC236}">
                <a16:creationId xmlns:a16="http://schemas.microsoft.com/office/drawing/2014/main" id="{CB593E53-4E4F-1374-E805-E744335224DE}"/>
              </a:ext>
            </a:extLst>
          </p:cNvPr>
          <p:cNvSpPr>
            <a:spLocks noGrp="1"/>
          </p:cNvSpPr>
          <p:nvPr>
            <p:ph type="sldNum" sz="quarter" idx="12"/>
          </p:nvPr>
        </p:nvSpPr>
        <p:spPr/>
        <p:txBody>
          <a:bodyPr/>
          <a:lstStyle/>
          <a:p>
            <a:fld id="{31160B98-140E-4345-B1A3-2A7247C42973}" type="slidenum">
              <a:rPr lang="fi-FI" noProof="0" smtClean="0"/>
              <a:t>7</a:t>
            </a:fld>
            <a:endParaRPr lang="fi-FI" noProof="0" dirty="0"/>
          </a:p>
        </p:txBody>
      </p:sp>
    </p:spTree>
    <p:extLst>
      <p:ext uri="{BB962C8B-B14F-4D97-AF65-F5344CB8AC3E}">
        <p14:creationId xmlns:p14="http://schemas.microsoft.com/office/powerpoint/2010/main" val="239299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0804-21B9-5923-EF91-682310AE7148}"/>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4358FFD-E71E-E0E5-3C39-F7D4AC8C21E2}"/>
              </a:ext>
            </a:extLst>
          </p:cNvPr>
          <p:cNvSpPr>
            <a:spLocks noGrp="1"/>
          </p:cNvSpPr>
          <p:nvPr>
            <p:ph type="title"/>
          </p:nvPr>
        </p:nvSpPr>
        <p:spPr/>
        <p:txBody>
          <a:bodyPr>
            <a:normAutofit/>
          </a:bodyPr>
          <a:lstStyle/>
          <a:p>
            <a:r>
              <a:rPr lang="fi-FI" sz="4400" dirty="0"/>
              <a:t>Mitä vähimmäistieto ei ole?</a:t>
            </a:r>
          </a:p>
        </p:txBody>
      </p:sp>
      <p:sp>
        <p:nvSpPr>
          <p:cNvPr id="3" name="Sisällön paikkamerkki 2">
            <a:extLst>
              <a:ext uri="{FF2B5EF4-FFF2-40B4-BE49-F238E27FC236}">
                <a16:creationId xmlns:a16="http://schemas.microsoft.com/office/drawing/2014/main" id="{EC7F99CF-31C5-A351-5CD4-35812D68A393}"/>
              </a:ext>
            </a:extLst>
          </p:cNvPr>
          <p:cNvSpPr>
            <a:spLocks noGrp="1"/>
          </p:cNvSpPr>
          <p:nvPr>
            <p:ph idx="1"/>
          </p:nvPr>
        </p:nvSpPr>
        <p:spPr>
          <a:xfrm>
            <a:off x="884517" y="1906793"/>
            <a:ext cx="9966363" cy="3375893"/>
          </a:xfrm>
        </p:spPr>
        <p:txBody>
          <a:bodyPr>
            <a:normAutofit/>
          </a:bodyPr>
          <a:lstStyle/>
          <a:p>
            <a:pPr marL="0" indent="0">
              <a:buNone/>
            </a:pPr>
            <a:r>
              <a:rPr lang="fi-FI" sz="1900" dirty="0"/>
              <a:t>Vähimmäistieto:</a:t>
            </a:r>
          </a:p>
          <a:p>
            <a:endParaRPr lang="fi-FI" sz="1900" dirty="0"/>
          </a:p>
          <a:p>
            <a:pPr marL="0" indent="0">
              <a:buNone/>
            </a:pPr>
            <a:r>
              <a:rPr lang="fi-FI" sz="1900" dirty="0"/>
              <a:t>❌ ei ole täydellinen kuva hyvinvoinnista</a:t>
            </a:r>
          </a:p>
          <a:p>
            <a:pPr marL="0" indent="0">
              <a:buNone/>
            </a:pPr>
            <a:r>
              <a:rPr lang="fi-FI" sz="1900" dirty="0"/>
              <a:t>❌ ei korvaa paikallista tietoa tai kokemustietoa</a:t>
            </a:r>
          </a:p>
          <a:p>
            <a:pPr marL="0" indent="0">
              <a:buNone/>
            </a:pPr>
            <a:r>
              <a:rPr lang="fi-FI" sz="1900" dirty="0"/>
              <a:t>❌ ei rajoita hyvinvointikertomuksen laajentamista</a:t>
            </a:r>
          </a:p>
          <a:p>
            <a:endParaRPr lang="fi-FI" sz="1900" dirty="0"/>
          </a:p>
          <a:p>
            <a:pPr marL="0" indent="0">
              <a:buNone/>
            </a:pPr>
            <a:r>
              <a:rPr lang="fi-FI" sz="1900" dirty="0"/>
              <a:t>✅ Se on yhteinen lähtötaso, josta kunta tai alue jatkaa eteenpäin omien painopisteidensä mukaisesti</a:t>
            </a:r>
          </a:p>
        </p:txBody>
      </p:sp>
      <p:sp>
        <p:nvSpPr>
          <p:cNvPr id="4" name="Päivämäärän paikkamerkki 3">
            <a:extLst>
              <a:ext uri="{FF2B5EF4-FFF2-40B4-BE49-F238E27FC236}">
                <a16:creationId xmlns:a16="http://schemas.microsoft.com/office/drawing/2014/main" id="{AFDBF8D2-0D5C-C329-FDA0-9139C7264087}"/>
              </a:ext>
            </a:extLst>
          </p:cNvPr>
          <p:cNvSpPr>
            <a:spLocks noGrp="1"/>
          </p:cNvSpPr>
          <p:nvPr>
            <p:ph type="dt" sz="half" idx="10"/>
          </p:nvPr>
        </p:nvSpPr>
        <p:spPr/>
        <p:txBody>
          <a:bodyPr/>
          <a:lstStyle/>
          <a:p>
            <a:r>
              <a:rPr lang="fi-FI" noProof="0"/>
              <a:t>8.5.2026</a:t>
            </a:r>
            <a:endParaRPr lang="fi-FI" noProof="0" dirty="0"/>
          </a:p>
        </p:txBody>
      </p:sp>
      <p:sp>
        <p:nvSpPr>
          <p:cNvPr id="5" name="Dian numeron paikkamerkki 4">
            <a:extLst>
              <a:ext uri="{FF2B5EF4-FFF2-40B4-BE49-F238E27FC236}">
                <a16:creationId xmlns:a16="http://schemas.microsoft.com/office/drawing/2014/main" id="{B8F71CA1-2BE3-60F0-7CC1-F89BC8A408A6}"/>
              </a:ext>
            </a:extLst>
          </p:cNvPr>
          <p:cNvSpPr>
            <a:spLocks noGrp="1"/>
          </p:cNvSpPr>
          <p:nvPr>
            <p:ph type="sldNum" sz="quarter" idx="12"/>
          </p:nvPr>
        </p:nvSpPr>
        <p:spPr/>
        <p:txBody>
          <a:bodyPr/>
          <a:lstStyle/>
          <a:p>
            <a:fld id="{31160B98-140E-4345-B1A3-2A7247C42973}" type="slidenum">
              <a:rPr lang="fi-FI" noProof="0" smtClean="0"/>
              <a:t>8</a:t>
            </a:fld>
            <a:endParaRPr lang="fi-FI" noProof="0" dirty="0"/>
          </a:p>
        </p:txBody>
      </p:sp>
    </p:spTree>
    <p:extLst>
      <p:ext uri="{BB962C8B-B14F-4D97-AF65-F5344CB8AC3E}">
        <p14:creationId xmlns:p14="http://schemas.microsoft.com/office/powerpoint/2010/main" val="210507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Date Placeholder 3">
            <a:extLst>
              <a:ext uri="{FF2B5EF4-FFF2-40B4-BE49-F238E27FC236}">
                <a16:creationId xmlns:a16="http://schemas.microsoft.com/office/drawing/2014/main" id="{B38B4423-6B3F-8621-BB3D-B90363924FC5}"/>
              </a:ext>
            </a:extLst>
          </p:cNvPr>
          <p:cNvSpPr>
            <a:spLocks noGrp="1"/>
          </p:cNvSpPr>
          <p:nvPr>
            <p:ph type="dt" sz="half" idx="14"/>
          </p:nvPr>
        </p:nvSpPr>
        <p:spPr>
          <a:xfrm>
            <a:off x="9871364" y="6484540"/>
            <a:ext cx="1081270" cy="380965"/>
          </a:xfrm>
        </p:spPr>
        <p:txBody>
          <a:bodyPr/>
          <a:lstStyle/>
          <a:p>
            <a:pPr>
              <a:spcAft>
                <a:spcPts val="600"/>
              </a:spcAft>
            </a:pPr>
            <a:r>
              <a:rPr lang="fi-FI"/>
              <a:t>8.5.2026</a:t>
            </a:r>
          </a:p>
        </p:txBody>
      </p:sp>
      <p:sp>
        <p:nvSpPr>
          <p:cNvPr id="2057" name="Slide Number Placeholder 4">
            <a:extLst>
              <a:ext uri="{FF2B5EF4-FFF2-40B4-BE49-F238E27FC236}">
                <a16:creationId xmlns:a16="http://schemas.microsoft.com/office/drawing/2014/main" id="{876E300D-9EAF-0096-86BF-BE9F4F066BD1}"/>
              </a:ext>
            </a:extLst>
          </p:cNvPr>
          <p:cNvSpPr>
            <a:spLocks noGrp="1"/>
          </p:cNvSpPr>
          <p:nvPr>
            <p:ph type="sldNum" sz="quarter" idx="16"/>
          </p:nvPr>
        </p:nvSpPr>
        <p:spPr>
          <a:xfrm>
            <a:off x="10958605" y="6484540"/>
            <a:ext cx="511629" cy="365125"/>
          </a:xfrm>
        </p:spPr>
        <p:txBody>
          <a:bodyPr/>
          <a:lstStyle/>
          <a:p>
            <a:pPr>
              <a:spcAft>
                <a:spcPts val="600"/>
              </a:spcAft>
            </a:pPr>
            <a:fld id="{882CC271-BBF5-3F46-90AE-792A663E0CFB}" type="slidenum">
              <a:rPr lang="en-GB"/>
              <a:pPr>
                <a:spcAft>
                  <a:spcPts val="600"/>
                </a:spcAft>
              </a:pPr>
              <a:t>9</a:t>
            </a:fld>
            <a:endParaRPr lang="en-GB"/>
          </a:p>
        </p:txBody>
      </p:sp>
      <p:sp>
        <p:nvSpPr>
          <p:cNvPr id="5" name="Otsikko 4">
            <a:extLst>
              <a:ext uri="{FF2B5EF4-FFF2-40B4-BE49-F238E27FC236}">
                <a16:creationId xmlns:a16="http://schemas.microsoft.com/office/drawing/2014/main" id="{E396B7A1-902D-B8B6-636A-1E86DCB892FE}"/>
              </a:ext>
            </a:extLst>
          </p:cNvPr>
          <p:cNvSpPr>
            <a:spLocks noGrp="1"/>
          </p:cNvSpPr>
          <p:nvPr>
            <p:ph type="title"/>
          </p:nvPr>
        </p:nvSpPr>
        <p:spPr>
          <a:xfrm>
            <a:off x="1100142" y="303613"/>
            <a:ext cx="10753200" cy="1188000"/>
          </a:xfrm>
        </p:spPr>
        <p:txBody>
          <a:bodyPr>
            <a:noAutofit/>
          </a:bodyPr>
          <a:lstStyle/>
          <a:p>
            <a:r>
              <a:rPr lang="fi-FI" sz="4400" dirty="0"/>
              <a:t>Sote-johtamisen vähimmäistieto vs.</a:t>
            </a:r>
            <a:br>
              <a:rPr lang="fi-FI" sz="4400" dirty="0"/>
            </a:br>
            <a:r>
              <a:rPr lang="fi-FI" sz="4400" dirty="0"/>
              <a:t>Hyvinvointikertomuksen ja -suunnitelman vähimmäistieto</a:t>
            </a:r>
          </a:p>
        </p:txBody>
      </p:sp>
      <p:sp>
        <p:nvSpPr>
          <p:cNvPr id="3" name="Tekstiruutu 2">
            <a:extLst>
              <a:ext uri="{FF2B5EF4-FFF2-40B4-BE49-F238E27FC236}">
                <a16:creationId xmlns:a16="http://schemas.microsoft.com/office/drawing/2014/main" id="{C8118546-27E6-E193-4A65-7C2AFCABF1C1}"/>
              </a:ext>
            </a:extLst>
          </p:cNvPr>
          <p:cNvSpPr txBox="1"/>
          <p:nvPr/>
        </p:nvSpPr>
        <p:spPr>
          <a:xfrm>
            <a:off x="1100142" y="2526435"/>
            <a:ext cx="9852492" cy="2636619"/>
          </a:xfrm>
          <a:prstGeom prst="rect">
            <a:avLst/>
          </a:prstGeom>
          <a:noFill/>
        </p:spPr>
        <p:txBody>
          <a:bodyPr wrap="square">
            <a:spAutoFit/>
          </a:bodyPr>
          <a:lstStyle/>
          <a:p>
            <a:pPr marL="270000" indent="-270000">
              <a:spcAft>
                <a:spcPts val="800"/>
              </a:spcAft>
              <a:buFont typeface="Arial" panose="020B0604020202020204" pitchFamily="34" charset="0"/>
              <a:buChar char="•"/>
            </a:pPr>
            <a:r>
              <a:rPr lang="fi-FI" sz="1900" dirty="0">
                <a:ea typeface="Calibri" panose="020F0502020204030204" pitchFamily="34" charset="0"/>
              </a:rPr>
              <a:t>Sosiaali- ja terveydenhuollon järjestämisen johtamisen </a:t>
            </a:r>
            <a:r>
              <a:rPr lang="fi-FI" sz="1900" dirty="0"/>
              <a:t>seurannalle (eli hyvinvointialueiden arvioinnille) on omat vähimmäistietonsa.</a:t>
            </a:r>
          </a:p>
          <a:p>
            <a:pPr marL="270000" indent="-270000">
              <a:spcAft>
                <a:spcPts val="800"/>
              </a:spcAft>
              <a:buFont typeface="Arial" panose="020B0604020202020204" pitchFamily="34" charset="0"/>
              <a:buChar char="•"/>
            </a:pPr>
            <a:r>
              <a:rPr lang="fi-FI" sz="1900" dirty="0">
                <a:ea typeface="Calibri" panose="020F0502020204030204" pitchFamily="34" charset="0"/>
              </a:rPr>
              <a:t>Sosiaali- ja terveydenhuollon järjestämisen johtamisen vähimmäistieto (”sote-johtamisen vähimmäistieto” ja </a:t>
            </a:r>
            <a:r>
              <a:rPr lang="fi-FI" sz="1900" dirty="0">
                <a:ea typeface="Calibri" panose="020F0502020204030204" pitchFamily="34" charset="0"/>
                <a:cs typeface="Times New Roman" panose="02020603050405020304" pitchFamily="18" charset="0"/>
              </a:rPr>
              <a:t>hyvinvointialueiden ja kuntien hyvinvointikertomuksen ja -suunnitelman vähimmäistieto (”</a:t>
            </a:r>
            <a:r>
              <a:rPr lang="fi-FI" sz="1900" dirty="0" err="1">
                <a:ea typeface="Calibri" panose="020F0502020204030204" pitchFamily="34" charset="0"/>
                <a:cs typeface="Times New Roman" panose="02020603050405020304" pitchFamily="18" charset="0"/>
              </a:rPr>
              <a:t>hyte</a:t>
            </a:r>
            <a:r>
              <a:rPr lang="fi-FI" sz="1900" dirty="0">
                <a:ea typeface="Calibri" panose="020F0502020204030204" pitchFamily="34" charset="0"/>
                <a:cs typeface="Times New Roman" panose="02020603050405020304" pitchFamily="18" charset="0"/>
              </a:rPr>
              <a:t>-johtamisen vähimmäistieto”) ovat itsenäisiä kokonaisuuksia, mutta ne rikastuttavat toisiaan.</a:t>
            </a:r>
          </a:p>
          <a:p>
            <a:pPr marL="270000" indent="-270000">
              <a:spcAft>
                <a:spcPts val="800"/>
              </a:spcAft>
              <a:buFont typeface="Arial" panose="020B0604020202020204" pitchFamily="34" charset="0"/>
              <a:buChar char="•"/>
            </a:pPr>
            <a:r>
              <a:rPr lang="fi-FI" sz="1900" dirty="0">
                <a:ea typeface="Calibri" panose="020F0502020204030204" pitchFamily="34" charset="0"/>
                <a:cs typeface="Times New Roman" panose="02020603050405020304" pitchFamily="18" charset="0"/>
              </a:rPr>
              <a:t>Molemmat ovat syksyllä 2026 saatavissa THL:n </a:t>
            </a:r>
            <a:r>
              <a:rPr lang="fi-FI" sz="1900" dirty="0">
                <a:ea typeface="Calibri" panose="020F0502020204030204" pitchFamily="34" charset="0"/>
                <a:cs typeface="Times New Roman" panose="02020603050405020304" pitchFamily="18" charset="0"/>
                <a:hlinkClick r:id="rId2"/>
              </a:rPr>
              <a:t>Seurannan, arvioinnin ja ohjauksen raportointipalvelusta </a:t>
            </a:r>
            <a:endParaRPr lang="fi-FI" sz="19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509896"/>
      </p:ext>
    </p:extLst>
  </p:cSld>
  <p:clrMapOvr>
    <a:masterClrMapping/>
  </p:clrMapOvr>
</p:sld>
</file>

<file path=ppt/theme/theme1.xml><?xml version="1.0" encoding="utf-8"?>
<a:theme xmlns:a="http://schemas.openxmlformats.org/drawingml/2006/main" name="THL">
  <a:themeElements>
    <a:clrScheme name="THL2023">
      <a:dk1>
        <a:srgbClr val="1E1E1E"/>
      </a:dk1>
      <a:lt1>
        <a:sysClr val="window" lastClr="FFFFFF"/>
      </a:lt1>
      <a:dk2>
        <a:srgbClr val="005A1E"/>
      </a:dk2>
      <a:lt2>
        <a:srgbClr val="FFFAC3"/>
      </a:lt2>
      <a:accent1>
        <a:srgbClr val="7DFF78"/>
      </a:accent1>
      <a:accent2>
        <a:srgbClr val="FFA03C"/>
      </a:accent2>
      <a:accent3>
        <a:srgbClr val="FFEB46"/>
      </a:accent3>
      <a:accent4>
        <a:srgbClr val="AAA096"/>
      </a:accent4>
      <a:accent5>
        <a:srgbClr val="C84696"/>
      </a:accent5>
      <a:accent6>
        <a:srgbClr val="0064FF"/>
      </a:accent6>
      <a:hlink>
        <a:srgbClr val="0563C1"/>
      </a:hlink>
      <a:folHlink>
        <a:srgbClr val="954F72"/>
      </a:folHlink>
    </a:clrScheme>
    <a:fontScheme name="Work Sans">
      <a:majorFont>
        <a:latin typeface="Work Sans Medium"/>
        <a:ea typeface=""/>
        <a:cs typeface=""/>
      </a:majorFont>
      <a:minorFont>
        <a:latin typeface="Work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THL_Esityspohja_FI_2025_UUSI" id="{947A2A3B-0C67-4540-9015-92CE7BA01EF3}" vid="{9AA2233F-5910-5941-9F0D-A83EFEC4EC6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THL_Esityspohja_FI_2025</Template>
  <TotalTime>746</TotalTime>
  <Words>3824</Words>
  <Application>Microsoft Office PowerPoint</Application>
  <PresentationFormat>Laajakuva</PresentationFormat>
  <Paragraphs>498</Paragraphs>
  <Slides>46</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46</vt:i4>
      </vt:variant>
    </vt:vector>
  </HeadingPairs>
  <TitlesOfParts>
    <vt:vector size="54" baseType="lpstr">
      <vt:lpstr>Arial</vt:lpstr>
      <vt:lpstr>Calibri</vt:lpstr>
      <vt:lpstr>Myriad Pro</vt:lpstr>
      <vt:lpstr>Source Sans Pro</vt:lpstr>
      <vt:lpstr>Times New Roman</vt:lpstr>
      <vt:lpstr>Work Sans Light</vt:lpstr>
      <vt:lpstr>Work Sans Medium</vt:lpstr>
      <vt:lpstr>THL</vt:lpstr>
      <vt:lpstr>Hyvinvointi-kertomuksen ja  –suunnitelman vähimmäistieto</vt:lpstr>
      <vt:lpstr>Kenelle tämä koulutus on tarkoitettu?</vt:lpstr>
      <vt:lpstr>Koulutuksen sisältö</vt:lpstr>
      <vt:lpstr>Mikä on Hyvinvointi-kertomus ja  -suunnitelma?</vt:lpstr>
      <vt:lpstr>Hyvinvointikertomus ja -suunnitelma</vt:lpstr>
      <vt:lpstr>Mikä on hyvinvointi-kertomuksen ja  -suunnitelman vähimmäistieto?</vt:lpstr>
      <vt:lpstr>Hyvinvointikertomuksen ja -suunnitelman vähimmäistieto   </vt:lpstr>
      <vt:lpstr>Mitä vähimmäistieto ei ole?</vt:lpstr>
      <vt:lpstr>Sote-johtamisen vähimmäistieto vs. Hyvinvointikertomuksen ja -suunnitelman vähimmäistieto</vt:lpstr>
      <vt:lpstr>Käyttö toistaiseksi vielä vapaaehtoista </vt:lpstr>
      <vt:lpstr>Miten vähimmäistieto on valittu?</vt:lpstr>
      <vt:lpstr>Vähimmäistiedon vaatimukset</vt:lpstr>
      <vt:lpstr>Miten vähimmäistieto on valittu?</vt:lpstr>
      <vt:lpstr>Vähimmäistiedon indikaattorit kokonaisuutena</vt:lpstr>
      <vt:lpstr>Vähimmäistiedon laajuus</vt:lpstr>
      <vt:lpstr>Vähimmäistiedot ikäryhmittäin</vt:lpstr>
      <vt:lpstr>Esimerkkejä vähimmäistiedon indikaattoreista</vt:lpstr>
      <vt:lpstr>Esimerkki vähimmäistiedon indikaattorista, joka kuvaa isompaa ilmiötä: koululounas</vt:lpstr>
      <vt:lpstr>Esimerkki vähimmäistiedon indikaattorista, joka kuvaa isompaa ilmiötä: kaatumiset</vt:lpstr>
      <vt:lpstr>Vähimmäistiedon tietolähteet: THL:lle toimitettavat tiedot</vt:lpstr>
      <vt:lpstr>Vähimmäistiedon tietolähteet: Muille kuin THL:lle toimitettavat tiedot</vt:lpstr>
      <vt:lpstr>Vähimmäis-tiedon indikaattorit yksitellen</vt:lpstr>
      <vt:lpstr>Hyvinvointikertomuksen vähimmäistietosisältö (hyvinvointialueet ja kunnat)</vt:lpstr>
      <vt:lpstr>Hyvinvointikertomuksen vähimmäistietosisältö (hyvinvointialueet ja kunnat)</vt:lpstr>
      <vt:lpstr>Hyvinvointikertomuksen vähimmäistietosisältö (hyvinvointialueet ja kunnat)</vt:lpstr>
      <vt:lpstr>Hyvinvointikertomuksen vähimmäistietosisältö (hyvinvointialueet ja kunnat)</vt:lpstr>
      <vt:lpstr>Hyvinvointikertomuksen vähimmäistietosisältö  (vain hyvinvointialueet)</vt:lpstr>
      <vt:lpstr>Hyvinvointikertomuksen vähimmäistietosisältö (hyvinvointialueet ja kunnat)</vt:lpstr>
      <vt:lpstr>Hyvinvointikertomuksen vähimmäistietosisältö (hyvinvointialueet)</vt:lpstr>
      <vt:lpstr>Mistä vähimmäistieto löytyy?</vt:lpstr>
      <vt:lpstr>Vähimmäistieto löytyy kahdesta paikasta</vt:lpstr>
      <vt:lpstr>Miten vähimmäistietoa käytetään?</vt:lpstr>
      <vt:lpstr>Miten vähimmäistietoa käytetään hyvinvointikertomuksen tekemisessä?</vt:lpstr>
      <vt:lpstr>Mikä on kunnan ja alueen hyvinvointikertomusten ero?</vt:lpstr>
      <vt:lpstr>Mikä on kunnan ja alueen hyvinvointikertomusten yhteys?</vt:lpstr>
      <vt:lpstr>Miten vähimmäistietoa kehitetään jatkossa? </vt:lpstr>
      <vt:lpstr>Miten vähimmäistietoa kehitetään jatkossa?</vt:lpstr>
      <vt:lpstr>Usein kysytyt kysymykset</vt:lpstr>
      <vt:lpstr>Usein kysytyt kysymykset Uusimmat</vt:lpstr>
      <vt:lpstr>Usein kysytyt kysymykset Yleistä</vt:lpstr>
      <vt:lpstr>Usein kysytyt kysymykset  Määrä</vt:lpstr>
      <vt:lpstr>Usein kysytyt kysymykset Jatkuvuus</vt:lpstr>
      <vt:lpstr>Usein kysytyt kysymykset Yhteys</vt:lpstr>
      <vt:lpstr>Usein kysytyt kysymykset Soveltaminen</vt:lpstr>
      <vt:lpstr>Usein kysytyt kysymykset Järjestöt</vt:lpstr>
      <vt:lpstr>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Tapani Kauppinen</dc:creator>
  <cp:lastModifiedBy>Katri Kilpeläinen</cp:lastModifiedBy>
  <cp:revision>47</cp:revision>
  <dcterms:created xsi:type="dcterms:W3CDTF">2026-02-04T11:46:49Z</dcterms:created>
  <dcterms:modified xsi:type="dcterms:W3CDTF">2026-05-15T09:40:02Z</dcterms:modified>
</cp:coreProperties>
</file>