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25"/>
  </p:notesMasterIdLst>
  <p:sldIdLst>
    <p:sldId id="454" r:id="rId3"/>
    <p:sldId id="257" r:id="rId4"/>
    <p:sldId id="458" r:id="rId5"/>
    <p:sldId id="459" r:id="rId6"/>
    <p:sldId id="457" r:id="rId7"/>
    <p:sldId id="456" r:id="rId8"/>
    <p:sldId id="479" r:id="rId9"/>
    <p:sldId id="466" r:id="rId10"/>
    <p:sldId id="461" r:id="rId11"/>
    <p:sldId id="468" r:id="rId12"/>
    <p:sldId id="464" r:id="rId13"/>
    <p:sldId id="469" r:id="rId14"/>
    <p:sldId id="477" r:id="rId15"/>
    <p:sldId id="474" r:id="rId16"/>
    <p:sldId id="455" r:id="rId17"/>
    <p:sldId id="460" r:id="rId18"/>
    <p:sldId id="467" r:id="rId19"/>
    <p:sldId id="475" r:id="rId20"/>
    <p:sldId id="462" r:id="rId21"/>
    <p:sldId id="470" r:id="rId22"/>
    <p:sldId id="476" r:id="rId23"/>
    <p:sldId id="478" r:id="rId24"/>
  </p:sldIdLst>
  <p:sldSz cx="12801600" cy="9601200" type="A3"/>
  <p:notesSz cx="6858000" cy="9144000"/>
  <p:defaultTextStyle>
    <a:defPPr>
      <a:defRPr lang="fi-FI"/>
    </a:defPPr>
    <a:lvl1pPr marL="0" algn="l" defTabSz="1075140" rtl="0" eaLnBrk="1" latinLnBrk="0" hangingPunct="1">
      <a:defRPr sz="2117" kern="1200">
        <a:solidFill>
          <a:schemeClr val="tx1"/>
        </a:solidFill>
        <a:latin typeface="+mn-lt"/>
        <a:ea typeface="+mn-ea"/>
        <a:cs typeface="+mn-cs"/>
      </a:defRPr>
    </a:lvl1pPr>
    <a:lvl2pPr marL="537569" algn="l" defTabSz="1075140" rtl="0" eaLnBrk="1" latinLnBrk="0" hangingPunct="1">
      <a:defRPr sz="2117" kern="1200">
        <a:solidFill>
          <a:schemeClr val="tx1"/>
        </a:solidFill>
        <a:latin typeface="+mn-lt"/>
        <a:ea typeface="+mn-ea"/>
        <a:cs typeface="+mn-cs"/>
      </a:defRPr>
    </a:lvl2pPr>
    <a:lvl3pPr marL="1075140" algn="l" defTabSz="1075140" rtl="0" eaLnBrk="1" latinLnBrk="0" hangingPunct="1">
      <a:defRPr sz="2117" kern="1200">
        <a:solidFill>
          <a:schemeClr val="tx1"/>
        </a:solidFill>
        <a:latin typeface="+mn-lt"/>
        <a:ea typeface="+mn-ea"/>
        <a:cs typeface="+mn-cs"/>
      </a:defRPr>
    </a:lvl3pPr>
    <a:lvl4pPr marL="1612711" algn="l" defTabSz="1075140" rtl="0" eaLnBrk="1" latinLnBrk="0" hangingPunct="1">
      <a:defRPr sz="2117" kern="1200">
        <a:solidFill>
          <a:schemeClr val="tx1"/>
        </a:solidFill>
        <a:latin typeface="+mn-lt"/>
        <a:ea typeface="+mn-ea"/>
        <a:cs typeface="+mn-cs"/>
      </a:defRPr>
    </a:lvl4pPr>
    <a:lvl5pPr marL="2150282" algn="l" defTabSz="1075140" rtl="0" eaLnBrk="1" latinLnBrk="0" hangingPunct="1">
      <a:defRPr sz="2117" kern="1200">
        <a:solidFill>
          <a:schemeClr val="tx1"/>
        </a:solidFill>
        <a:latin typeface="+mn-lt"/>
        <a:ea typeface="+mn-ea"/>
        <a:cs typeface="+mn-cs"/>
      </a:defRPr>
    </a:lvl5pPr>
    <a:lvl6pPr marL="2687851" algn="l" defTabSz="1075140" rtl="0" eaLnBrk="1" latinLnBrk="0" hangingPunct="1">
      <a:defRPr sz="2117" kern="1200">
        <a:solidFill>
          <a:schemeClr val="tx1"/>
        </a:solidFill>
        <a:latin typeface="+mn-lt"/>
        <a:ea typeface="+mn-ea"/>
        <a:cs typeface="+mn-cs"/>
      </a:defRPr>
    </a:lvl6pPr>
    <a:lvl7pPr marL="3225421" algn="l" defTabSz="1075140" rtl="0" eaLnBrk="1" latinLnBrk="0" hangingPunct="1">
      <a:defRPr sz="2117" kern="1200">
        <a:solidFill>
          <a:schemeClr val="tx1"/>
        </a:solidFill>
        <a:latin typeface="+mn-lt"/>
        <a:ea typeface="+mn-ea"/>
        <a:cs typeface="+mn-cs"/>
      </a:defRPr>
    </a:lvl7pPr>
    <a:lvl8pPr marL="3762991" algn="l" defTabSz="1075140" rtl="0" eaLnBrk="1" latinLnBrk="0" hangingPunct="1">
      <a:defRPr sz="2117" kern="1200">
        <a:solidFill>
          <a:schemeClr val="tx1"/>
        </a:solidFill>
        <a:latin typeface="+mn-lt"/>
        <a:ea typeface="+mn-ea"/>
        <a:cs typeface="+mn-cs"/>
      </a:defRPr>
    </a:lvl8pPr>
    <a:lvl9pPr marL="4300562" algn="l" defTabSz="1075140"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6872A-B6D8-41D9-A21C-B6C27DE32DF3}" v="73" dt="2025-12-18T12:52:34.78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5" d="100"/>
          <a:sy n="75" d="100"/>
        </p:scale>
        <p:origin x="16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53549-D058-41FE-B847-EC9FDF909C9B}" type="datetimeFigureOut">
              <a:rPr lang="fi-FI" smtClean="0"/>
              <a:t>22.12.2025</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1CE5E-317E-45FE-B1FF-FAA097DBCD91}" type="slidenum">
              <a:rPr lang="fi-FI" smtClean="0"/>
              <a:t>‹#›</a:t>
            </a:fld>
            <a:endParaRPr lang="fi-FI"/>
          </a:p>
        </p:txBody>
      </p:sp>
    </p:spTree>
    <p:extLst>
      <p:ext uri="{BB962C8B-B14F-4D97-AF65-F5344CB8AC3E}">
        <p14:creationId xmlns:p14="http://schemas.microsoft.com/office/powerpoint/2010/main" val="310548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pPr marL="0" marR="0" lvl="0" indent="0" algn="r" defTabSz="1075140" rtl="0" eaLnBrk="1" fontAlgn="auto" latinLnBrk="0" hangingPunct="1">
              <a:lnSpc>
                <a:spcPct val="100000"/>
              </a:lnSpc>
              <a:spcBef>
                <a:spcPts val="0"/>
              </a:spcBef>
              <a:spcAft>
                <a:spcPts val="0"/>
              </a:spcAft>
              <a:buClrTx/>
              <a:buSzTx/>
              <a:buFontTx/>
              <a:buNone/>
              <a:tabLst/>
              <a:defRPr/>
            </a:pPr>
            <a:fld id="{5577C1C5-4C87-4B47-ABDA-D8A23C3A0706}"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07514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775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Ymmärrys yksikössä käytettävistä kaikista erilaisista seuloista ja menetelmistä asiakkaan hoidon ja palvelutarpeen arvioinnin tukena, ja niihin liittyvät käytännöt (esim. kenelle/milloin/kuka/osaamisen ja ymmärryksen syvyys eli tekninen osaaminen vrt. tuloksen soveltamiseen liittyvä osaaminen) &gt; Koottu tieto ja perehdytysmateriaali puuttuu?</a:t>
            </a:r>
          </a:p>
        </p:txBody>
      </p:sp>
      <p:sp>
        <p:nvSpPr>
          <p:cNvPr id="4" name="Dian numeron paikkamerkki 3"/>
          <p:cNvSpPr>
            <a:spLocks noGrp="1"/>
          </p:cNvSpPr>
          <p:nvPr>
            <p:ph type="sldNum" sz="quarter" idx="5"/>
          </p:nvPr>
        </p:nvSpPr>
        <p:spPr/>
        <p:txBody>
          <a:bodyPr/>
          <a:lstStyle/>
          <a:p>
            <a:pPr marL="0" marR="0" lvl="0" indent="0" algn="r" defTabSz="1075140" rtl="0" eaLnBrk="1" fontAlgn="auto" latinLnBrk="0" hangingPunct="1">
              <a:lnSpc>
                <a:spcPct val="100000"/>
              </a:lnSpc>
              <a:spcBef>
                <a:spcPts val="0"/>
              </a:spcBef>
              <a:spcAft>
                <a:spcPts val="0"/>
              </a:spcAft>
              <a:buClrTx/>
              <a:buSzTx/>
              <a:buFontTx/>
              <a:buNone/>
              <a:tabLst/>
              <a:defRPr/>
            </a:pPr>
            <a:fld id="{5577C1C5-4C87-4B47-ABDA-D8A23C3A0706}"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07514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677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AHAA-verkkokurssi Moodlessa kokonaissuoritusaika noin neljä tuntia </a:t>
            </a:r>
          </a:p>
        </p:txBody>
      </p:sp>
      <p:sp>
        <p:nvSpPr>
          <p:cNvPr id="4" name="Dian numeron paikkamerkki 3"/>
          <p:cNvSpPr>
            <a:spLocks noGrp="1"/>
          </p:cNvSpPr>
          <p:nvPr>
            <p:ph type="sldNum" sz="quarter" idx="5"/>
          </p:nvPr>
        </p:nvSpPr>
        <p:spPr/>
        <p:txBody>
          <a:bodyPr/>
          <a:lstStyle/>
          <a:p>
            <a:pPr marL="0" marR="0" lvl="0" indent="0" algn="r" defTabSz="1075140" rtl="0" eaLnBrk="1" fontAlgn="auto" latinLnBrk="0" hangingPunct="1">
              <a:lnSpc>
                <a:spcPct val="100000"/>
              </a:lnSpc>
              <a:spcBef>
                <a:spcPts val="0"/>
              </a:spcBef>
              <a:spcAft>
                <a:spcPts val="0"/>
              </a:spcAft>
              <a:buClrTx/>
              <a:buSzTx/>
              <a:buFontTx/>
              <a:buNone/>
              <a:tabLst/>
              <a:defRPr/>
            </a:pPr>
            <a:fld id="{5577C1C5-4C87-4B47-ABDA-D8A23C3A0706}"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107514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774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1.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1">
    <p:bg>
      <p:bgPr>
        <a:solidFill>
          <a:srgbClr val="FFEDD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F5C992-2E8C-6545-EA6A-1C4DCEE6E643}"/>
              </a:ext>
              <a:ext uri="{C183D7F6-B498-43B3-948B-1728B52AA6E4}">
                <adec:decorative xmlns:adec="http://schemas.microsoft.com/office/drawing/2017/decorative" val="1"/>
              </a:ext>
            </a:extLst>
          </p:cNvPr>
          <p:cNvSpPr/>
          <p:nvPr userDrawn="1"/>
        </p:nvSpPr>
        <p:spPr>
          <a:xfrm>
            <a:off x="124460" y="8392160"/>
            <a:ext cx="5025275" cy="1209040"/>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pic>
        <p:nvPicPr>
          <p:cNvPr id="3" name="Graphic 2" descr="Mielihyvin duunissa logo.">
            <a:extLst>
              <a:ext uri="{FF2B5EF4-FFF2-40B4-BE49-F238E27FC236}">
                <a16:creationId xmlns:a16="http://schemas.microsoft.com/office/drawing/2014/main" id="{6BD8A20E-7F4C-817B-1533-BC69BDE288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4819" y="616116"/>
            <a:ext cx="5855981" cy="780797"/>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14602" y="2056042"/>
            <a:ext cx="7471744" cy="3635099"/>
          </a:xfrm>
          <a:prstGeom prst="rect">
            <a:avLst/>
          </a:prstGeom>
        </p:spPr>
        <p:txBody>
          <a:bodyPr anchor="b">
            <a:normAutofit/>
          </a:bodyPr>
          <a:lstStyle>
            <a:lvl1pPr marL="0" indent="0">
              <a:buFontTx/>
              <a:buNone/>
              <a:defRPr sz="3920" b="1" i="0">
                <a:solidFill>
                  <a:schemeClr val="tx1"/>
                </a:solidFill>
                <a:latin typeface="Arial" panose="020B0604020202020204" pitchFamily="34" charset="0"/>
                <a:ea typeface="Fira Sans SemiBold" panose="020B0503050000020004" pitchFamily="34" charset="0"/>
                <a:cs typeface="Arial" panose="020B0604020202020204" pitchFamily="34" charset="0"/>
              </a:defRPr>
            </a:lvl1pPr>
          </a:lstStyle>
          <a:p>
            <a:pPr lvl="0"/>
            <a:r>
              <a:rPr lang="fi-FI" err="1"/>
              <a:t>Add</a:t>
            </a:r>
            <a:r>
              <a:rPr lang="fi-FI"/>
              <a:t> </a:t>
            </a:r>
            <a:r>
              <a:rPr lang="fi-FI" err="1"/>
              <a:t>title</a:t>
            </a:r>
            <a:r>
              <a:rPr lang="fi-FI"/>
              <a:t> </a:t>
            </a:r>
            <a:r>
              <a:rPr lang="fi-FI" err="1"/>
              <a:t>here</a:t>
            </a:r>
            <a:endParaRPr lang="fi-FI"/>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14600" y="6100935"/>
            <a:ext cx="7471744" cy="1589202"/>
          </a:xfrm>
          <a:prstGeom prst="rect">
            <a:avLst/>
          </a:prstGeom>
        </p:spPr>
        <p:txBody>
          <a:bodyPr>
            <a:normAutofit/>
          </a:bodyPr>
          <a:lstStyle>
            <a:lvl1pPr marL="0" indent="0">
              <a:buFontTx/>
              <a:buNone/>
              <a:defRPr sz="2240">
                <a:solidFill>
                  <a:schemeClr val="tx1"/>
                </a:solidFill>
                <a:latin typeface="+mn-lt"/>
                <a:cs typeface="Arial" panose="020B0604020202020204" pitchFamily="34" charset="0"/>
              </a:defRPr>
            </a:lvl1pPr>
          </a:lstStyle>
          <a:p>
            <a:pPr lvl="0"/>
            <a:r>
              <a:rPr lang="fi-FI" err="1"/>
              <a:t>Add</a:t>
            </a:r>
            <a:r>
              <a:rPr lang="fi-FI"/>
              <a:t> </a:t>
            </a:r>
            <a:r>
              <a:rPr lang="fi-FI" err="1"/>
              <a:t>text</a:t>
            </a:r>
            <a:r>
              <a:rPr lang="fi-FI"/>
              <a:t> </a:t>
            </a:r>
            <a:r>
              <a:rPr lang="fi-FI" err="1"/>
              <a:t>here</a:t>
            </a:r>
            <a:r>
              <a:rPr lang="fi-FI"/>
              <a:t>.</a:t>
            </a:r>
          </a:p>
        </p:txBody>
      </p:sp>
      <p:pic>
        <p:nvPicPr>
          <p:cNvPr id="34" name="Graphic 33">
            <a:extLst>
              <a:ext uri="{FF2B5EF4-FFF2-40B4-BE49-F238E27FC236}">
                <a16:creationId xmlns:a16="http://schemas.microsoft.com/office/drawing/2014/main" id="{75A80801-9C72-9BF4-19F6-2DBF3ACD646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350057" y="3606782"/>
            <a:ext cx="8372575" cy="2530517"/>
          </a:xfrm>
          <a:prstGeom prst="rect">
            <a:avLst/>
          </a:prstGeom>
        </p:spPr>
      </p:pic>
      <p:pic>
        <p:nvPicPr>
          <p:cNvPr id="8" name="Picture 7" descr="European unionin rahoittama logo. Next Generation Eu.">
            <a:extLst>
              <a:ext uri="{FF2B5EF4-FFF2-40B4-BE49-F238E27FC236}">
                <a16:creationId xmlns:a16="http://schemas.microsoft.com/office/drawing/2014/main" id="{7D94E746-4294-C1B6-C2F6-3835C7E67496}"/>
              </a:ext>
            </a:extLst>
          </p:cNvPr>
          <p:cNvPicPr>
            <a:picLocks noChangeAspect="1"/>
          </p:cNvPicPr>
          <p:nvPr userDrawn="1"/>
        </p:nvPicPr>
        <p:blipFill>
          <a:blip r:embed="rId6"/>
          <a:stretch>
            <a:fillRect/>
          </a:stretch>
        </p:blipFill>
        <p:spPr>
          <a:xfrm>
            <a:off x="536842" y="7854580"/>
            <a:ext cx="3698242" cy="1259825"/>
          </a:xfrm>
          <a:prstGeom prst="rect">
            <a:avLst/>
          </a:prstGeom>
        </p:spPr>
      </p:pic>
    </p:spTree>
    <p:extLst>
      <p:ext uri="{BB962C8B-B14F-4D97-AF65-F5344CB8AC3E}">
        <p14:creationId xmlns:p14="http://schemas.microsoft.com/office/powerpoint/2010/main" val="207469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kalvo">
    <p:bg>
      <p:bgPr>
        <a:solidFill>
          <a:srgbClr val="FFED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200342" y="3952922"/>
            <a:ext cx="7247355" cy="1528843"/>
          </a:xfrm>
        </p:spPr>
        <p:txBody>
          <a:bodyPr>
            <a:normAutofit/>
          </a:bodyPr>
          <a:lstStyle>
            <a:lvl1pPr algn="l">
              <a:defRPr sz="4200" b="1" i="0">
                <a:solidFill>
                  <a:sysClr val="windowText" lastClr="000000"/>
                </a:solidFill>
                <a:latin typeface="Arial" panose="020B0604020202020204" pitchFamily="34" charset="0"/>
                <a:ea typeface="Fira Sans SemiBold" panose="020B0503050000020004" pitchFamily="34" charset="0"/>
                <a:cs typeface="Arial" panose="020B0604020202020204" pitchFamily="34" charset="0"/>
              </a:defRPr>
            </a:lvl1pPr>
          </a:lstStyle>
          <a:p>
            <a:r>
              <a:rPr lang="en-GB" err="1"/>
              <a:t>Välikalvon</a:t>
            </a:r>
            <a:r>
              <a:rPr lang="en-GB"/>
              <a:t> </a:t>
            </a:r>
            <a:r>
              <a:rPr lang="en-GB" err="1"/>
              <a:t>otsikko</a:t>
            </a:r>
            <a:endParaRPr lang="en-FI"/>
          </a:p>
        </p:txBody>
      </p:sp>
      <p:pic>
        <p:nvPicPr>
          <p:cNvPr id="16" name="Graphic 15">
            <a:extLst>
              <a:ext uri="{FF2B5EF4-FFF2-40B4-BE49-F238E27FC236}">
                <a16:creationId xmlns:a16="http://schemas.microsoft.com/office/drawing/2014/main" id="{681DE23B-971B-DAED-D8A3-6461232496F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9299" y="1937406"/>
            <a:ext cx="1672307" cy="2229742"/>
          </a:xfrm>
          <a:prstGeom prst="rect">
            <a:avLst/>
          </a:prstGeom>
        </p:spPr>
      </p:pic>
      <p:pic>
        <p:nvPicPr>
          <p:cNvPr id="19" name="Graphic 18">
            <a:extLst>
              <a:ext uri="{FF2B5EF4-FFF2-40B4-BE49-F238E27FC236}">
                <a16:creationId xmlns:a16="http://schemas.microsoft.com/office/drawing/2014/main" id="{F58AE288-0B6B-65B3-7716-CFBCF6F330FD}"/>
              </a:ext>
              <a:ext uri="{C183D7F6-B498-43B3-948B-1728B52AA6E4}">
                <adec:decorative xmlns:adec="http://schemas.microsoft.com/office/drawing/2017/decorative" val="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7838"/>
          <a:stretch/>
        </p:blipFill>
        <p:spPr>
          <a:xfrm>
            <a:off x="7586136" y="6822254"/>
            <a:ext cx="2829316" cy="2778948"/>
          </a:xfrm>
          <a:prstGeom prst="rect">
            <a:avLst/>
          </a:prstGeom>
        </p:spPr>
      </p:pic>
      <p:pic>
        <p:nvPicPr>
          <p:cNvPr id="23" name="Graphic 22">
            <a:extLst>
              <a:ext uri="{FF2B5EF4-FFF2-40B4-BE49-F238E27FC236}">
                <a16:creationId xmlns:a16="http://schemas.microsoft.com/office/drawing/2014/main" id="{779D9238-3D9A-DFFD-59DE-A08E3D1E504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43580" y="5033219"/>
            <a:ext cx="1865517" cy="2487356"/>
          </a:xfrm>
          <a:prstGeom prst="rect">
            <a:avLst/>
          </a:prstGeom>
        </p:spPr>
      </p:pic>
      <p:sp>
        <p:nvSpPr>
          <p:cNvPr id="4" name="Rectangle 3">
            <a:extLst>
              <a:ext uri="{FF2B5EF4-FFF2-40B4-BE49-F238E27FC236}">
                <a16:creationId xmlns:a16="http://schemas.microsoft.com/office/drawing/2014/main" id="{B5A1720C-BB9A-7A37-C40B-48BF196FC563}"/>
              </a:ext>
              <a:ext uri="{C183D7F6-B498-43B3-948B-1728B52AA6E4}">
                <adec:decorative xmlns:adec="http://schemas.microsoft.com/office/drawing/2017/decorative" val="1"/>
              </a:ext>
            </a:extLst>
          </p:cNvPr>
          <p:cNvSpPr/>
          <p:nvPr userDrawn="1"/>
        </p:nvSpPr>
        <p:spPr>
          <a:xfrm>
            <a:off x="1" y="7894320"/>
            <a:ext cx="5215468" cy="1706880"/>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Tree>
    <p:extLst>
      <p:ext uri="{BB962C8B-B14F-4D97-AF65-F5344CB8AC3E}">
        <p14:creationId xmlns:p14="http://schemas.microsoft.com/office/powerpoint/2010/main" val="351018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sto 1">
    <p:bg>
      <p:bgPr>
        <a:solidFill>
          <a:srgbClr val="FFED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2777125" y="4036183"/>
            <a:ext cx="7247355" cy="1528843"/>
          </a:xfrm>
        </p:spPr>
        <p:txBody>
          <a:bodyPr>
            <a:normAutofit/>
          </a:bodyPr>
          <a:lstStyle>
            <a:lvl1pPr algn="ctr">
              <a:defRPr sz="4200" b="1" i="0">
                <a:solidFill>
                  <a:schemeClr val="tx1"/>
                </a:solidFill>
                <a:latin typeface="Arial" panose="020B0604020202020204" pitchFamily="34" charset="0"/>
                <a:ea typeface="Fira Sans SemiBold" panose="020B0503050000020004" pitchFamily="34" charset="0"/>
                <a:cs typeface="Arial" panose="020B0604020202020204" pitchFamily="34" charset="0"/>
              </a:defRPr>
            </a:lvl1pPr>
          </a:lstStyle>
          <a:p>
            <a:r>
              <a:rPr lang="en-GB" err="1"/>
              <a:t>Tähän</a:t>
            </a:r>
            <a:r>
              <a:rPr lang="en-GB"/>
              <a:t> </a:t>
            </a:r>
            <a:r>
              <a:rPr lang="en-GB" err="1"/>
              <a:t>tulee</a:t>
            </a:r>
            <a:r>
              <a:rPr lang="en-GB"/>
              <a:t> </a:t>
            </a:r>
            <a:r>
              <a:rPr lang="en-GB" err="1"/>
              <a:t>nosto</a:t>
            </a:r>
            <a:endParaRPr lang="en-FI"/>
          </a:p>
        </p:txBody>
      </p:sp>
      <p:pic>
        <p:nvPicPr>
          <p:cNvPr id="14" name="Graphic 13">
            <a:extLst>
              <a:ext uri="{FF2B5EF4-FFF2-40B4-BE49-F238E27FC236}">
                <a16:creationId xmlns:a16="http://schemas.microsoft.com/office/drawing/2014/main" id="{E617D5DD-0B63-3F5D-A96D-23841F855BFA}"/>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7559" r="52495"/>
          <a:stretch/>
        </p:blipFill>
        <p:spPr>
          <a:xfrm>
            <a:off x="10280512" y="4"/>
            <a:ext cx="2521091" cy="4576691"/>
          </a:xfrm>
          <a:prstGeom prst="rect">
            <a:avLst/>
          </a:prstGeom>
        </p:spPr>
      </p:pic>
      <p:pic>
        <p:nvPicPr>
          <p:cNvPr id="21" name="Graphic 20">
            <a:extLst>
              <a:ext uri="{FF2B5EF4-FFF2-40B4-BE49-F238E27FC236}">
                <a16:creationId xmlns:a16="http://schemas.microsoft.com/office/drawing/2014/main" id="{34F56179-F478-80C2-47F2-181F198FB79B}"/>
              </a:ext>
              <a:ext uri="{C183D7F6-B498-43B3-948B-1728B52AA6E4}">
                <adec:decorative xmlns:adec="http://schemas.microsoft.com/office/drawing/2017/decorative" val="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2359"/>
          <a:stretch/>
        </p:blipFill>
        <p:spPr>
          <a:xfrm>
            <a:off x="1" y="4800600"/>
            <a:ext cx="1930673" cy="2937256"/>
          </a:xfrm>
          <a:prstGeom prst="rect">
            <a:avLst/>
          </a:prstGeom>
        </p:spPr>
      </p:pic>
      <p:sp>
        <p:nvSpPr>
          <p:cNvPr id="5" name="Rectangle 4">
            <a:extLst>
              <a:ext uri="{FF2B5EF4-FFF2-40B4-BE49-F238E27FC236}">
                <a16:creationId xmlns:a16="http://schemas.microsoft.com/office/drawing/2014/main" id="{DDFB8C75-5E9C-26BE-B006-C8570773F110}"/>
              </a:ext>
              <a:ext uri="{C183D7F6-B498-43B3-948B-1728B52AA6E4}">
                <adec:decorative xmlns:adec="http://schemas.microsoft.com/office/drawing/2017/decorative" val="1"/>
              </a:ext>
            </a:extLst>
          </p:cNvPr>
          <p:cNvSpPr/>
          <p:nvPr userDrawn="1"/>
        </p:nvSpPr>
        <p:spPr>
          <a:xfrm>
            <a:off x="1" y="7894320"/>
            <a:ext cx="5411586" cy="1706880"/>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Tree>
    <p:extLst>
      <p:ext uri="{BB962C8B-B14F-4D97-AF65-F5344CB8AC3E}">
        <p14:creationId xmlns:p14="http://schemas.microsoft.com/office/powerpoint/2010/main" val="125074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sto 2">
    <p:bg>
      <p:bgPr>
        <a:solidFill>
          <a:srgbClr val="FFED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2777125" y="4036183"/>
            <a:ext cx="7247355" cy="1528843"/>
          </a:xfrm>
        </p:spPr>
        <p:txBody>
          <a:bodyPr>
            <a:normAutofit/>
          </a:bodyPr>
          <a:lstStyle>
            <a:lvl1pPr algn="ctr">
              <a:defRPr sz="4200" b="1" i="0">
                <a:solidFill>
                  <a:schemeClr val="tx1"/>
                </a:solidFill>
                <a:latin typeface="Arial" panose="020B0604020202020204" pitchFamily="34" charset="0"/>
                <a:ea typeface="Fira Sans SemiBold" panose="020B0503050000020004" pitchFamily="34" charset="0"/>
                <a:cs typeface="Arial" panose="020B0604020202020204" pitchFamily="34" charset="0"/>
              </a:defRPr>
            </a:lvl1pPr>
          </a:lstStyle>
          <a:p>
            <a:r>
              <a:rPr lang="en-GB" err="1"/>
              <a:t>Tähän</a:t>
            </a:r>
            <a:r>
              <a:rPr lang="en-GB"/>
              <a:t> </a:t>
            </a:r>
            <a:r>
              <a:rPr lang="en-GB" err="1"/>
              <a:t>tulee</a:t>
            </a:r>
            <a:r>
              <a:rPr lang="en-GB"/>
              <a:t> </a:t>
            </a:r>
            <a:r>
              <a:rPr lang="en-GB" err="1"/>
              <a:t>nosto</a:t>
            </a:r>
            <a:endParaRPr lang="en-FI"/>
          </a:p>
        </p:txBody>
      </p:sp>
      <p:pic>
        <p:nvPicPr>
          <p:cNvPr id="3" name="Graphic 2">
            <a:extLst>
              <a:ext uri="{FF2B5EF4-FFF2-40B4-BE49-F238E27FC236}">
                <a16:creationId xmlns:a16="http://schemas.microsoft.com/office/drawing/2014/main" id="{18809FE5-AD1D-1BFE-D7DF-8F9C0B66A29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52944" y="7219187"/>
            <a:ext cx="4433192" cy="2382015"/>
          </a:xfrm>
          <a:prstGeom prst="rect">
            <a:avLst/>
          </a:prstGeom>
        </p:spPr>
      </p:pic>
      <p:sp>
        <p:nvSpPr>
          <p:cNvPr id="5" name="Rectangle 4">
            <a:extLst>
              <a:ext uri="{FF2B5EF4-FFF2-40B4-BE49-F238E27FC236}">
                <a16:creationId xmlns:a16="http://schemas.microsoft.com/office/drawing/2014/main" id="{85A09D66-BEDA-4FCB-A59B-971FB7F483A6}"/>
              </a:ext>
              <a:ext uri="{C183D7F6-B498-43B3-948B-1728B52AA6E4}">
                <adec:decorative xmlns:adec="http://schemas.microsoft.com/office/drawing/2017/decorative" val="1"/>
              </a:ext>
            </a:extLst>
          </p:cNvPr>
          <p:cNvSpPr/>
          <p:nvPr userDrawn="1"/>
        </p:nvSpPr>
        <p:spPr>
          <a:xfrm>
            <a:off x="0" y="7894320"/>
            <a:ext cx="5135189" cy="1706880"/>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Tree>
    <p:extLst>
      <p:ext uri="{BB962C8B-B14F-4D97-AF65-F5344CB8AC3E}">
        <p14:creationId xmlns:p14="http://schemas.microsoft.com/office/powerpoint/2010/main" val="420498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iitos">
    <p:bg>
      <p:bgPr>
        <a:solidFill>
          <a:srgbClr val="FFED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938A-4BD8-EB44-B973-7E758C52D6B1}"/>
              </a:ext>
            </a:extLst>
          </p:cNvPr>
          <p:cNvSpPr>
            <a:spLocks noGrp="1"/>
          </p:cNvSpPr>
          <p:nvPr>
            <p:ph type="title" hasCustomPrompt="1"/>
          </p:nvPr>
        </p:nvSpPr>
        <p:spPr>
          <a:xfrm>
            <a:off x="1380558" y="2280482"/>
            <a:ext cx="6282785" cy="1528843"/>
          </a:xfrm>
        </p:spPr>
        <p:txBody>
          <a:bodyPr>
            <a:normAutofit/>
          </a:bodyPr>
          <a:lstStyle>
            <a:lvl1pPr algn="l">
              <a:defRPr sz="4200" b="1" i="0">
                <a:solidFill>
                  <a:sysClr val="windowText" lastClr="000000"/>
                </a:solidFill>
                <a:latin typeface="Arial" panose="020B0604020202020204" pitchFamily="34" charset="0"/>
                <a:ea typeface="Fira Sans SemiBold" panose="020B0503050000020004" pitchFamily="34" charset="0"/>
                <a:cs typeface="Arial" panose="020B0604020202020204" pitchFamily="34" charset="0"/>
              </a:defRPr>
            </a:lvl1pPr>
          </a:lstStyle>
          <a:p>
            <a:r>
              <a:rPr lang="en-GB"/>
              <a:t>Kiitos!</a:t>
            </a:r>
            <a:endParaRPr lang="en-FI"/>
          </a:p>
        </p:txBody>
      </p:sp>
      <p:sp>
        <p:nvSpPr>
          <p:cNvPr id="4" name="Text Placeholder 3">
            <a:extLst>
              <a:ext uri="{FF2B5EF4-FFF2-40B4-BE49-F238E27FC236}">
                <a16:creationId xmlns:a16="http://schemas.microsoft.com/office/drawing/2014/main" id="{4C745679-0B5E-284A-AA2E-42DAEB8556F2}"/>
              </a:ext>
            </a:extLst>
          </p:cNvPr>
          <p:cNvSpPr>
            <a:spLocks noGrp="1"/>
          </p:cNvSpPr>
          <p:nvPr>
            <p:ph type="body" sz="quarter" idx="10" hasCustomPrompt="1"/>
          </p:nvPr>
        </p:nvSpPr>
        <p:spPr>
          <a:xfrm>
            <a:off x="1380558" y="4335361"/>
            <a:ext cx="6282785" cy="2806072"/>
          </a:xfrm>
        </p:spPr>
        <p:txBody>
          <a:bodyPr/>
          <a:lstStyle>
            <a:lvl1pPr marL="0" indent="0" algn="l">
              <a:buNone/>
              <a:defRPr>
                <a:solidFill>
                  <a:schemeClr val="tx1"/>
                </a:solidFill>
              </a:defRPr>
            </a:lvl1pPr>
            <a:lvl2pPr marL="480057" indent="0" algn="ctr">
              <a:buNone/>
              <a:defRPr/>
            </a:lvl2pPr>
            <a:lvl3pPr marL="960116" indent="0" algn="ctr">
              <a:buNone/>
              <a:defRPr/>
            </a:lvl3pPr>
            <a:lvl4pPr marL="1440173" indent="0" algn="ctr">
              <a:buNone/>
              <a:defRPr/>
            </a:lvl4pPr>
            <a:lvl5pPr marL="1920230" indent="0" algn="ctr">
              <a:buNone/>
              <a:defRPr/>
            </a:lvl5pPr>
          </a:lstStyle>
          <a:p>
            <a:pPr lvl="0"/>
            <a:r>
              <a:rPr lang="en-GB" err="1"/>
              <a:t>Nimi</a:t>
            </a:r>
            <a:endParaRPr lang="en-GB"/>
          </a:p>
          <a:p>
            <a:pPr lvl="0"/>
            <a:r>
              <a:rPr lang="en-GB" err="1"/>
              <a:t>Yhteystiedot</a:t>
            </a:r>
            <a:endParaRPr lang="en-GB"/>
          </a:p>
        </p:txBody>
      </p:sp>
      <p:sp>
        <p:nvSpPr>
          <p:cNvPr id="9" name="Rectangle 8">
            <a:extLst>
              <a:ext uri="{FF2B5EF4-FFF2-40B4-BE49-F238E27FC236}">
                <a16:creationId xmlns:a16="http://schemas.microsoft.com/office/drawing/2014/main" id="{42E4B5EE-4B45-2B48-91B4-16FA6DD7E40C}"/>
              </a:ext>
              <a:ext uri="{C183D7F6-B498-43B3-948B-1728B52AA6E4}">
                <adec:decorative xmlns:adec="http://schemas.microsoft.com/office/drawing/2017/decorative" val="1"/>
              </a:ext>
            </a:extLst>
          </p:cNvPr>
          <p:cNvSpPr/>
          <p:nvPr/>
        </p:nvSpPr>
        <p:spPr>
          <a:xfrm>
            <a:off x="1" y="8417488"/>
            <a:ext cx="5280660" cy="1205197"/>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sz="2520"/>
          </a:p>
        </p:txBody>
      </p:sp>
      <p:pic>
        <p:nvPicPr>
          <p:cNvPr id="16" name="Graphic 15">
            <a:extLst>
              <a:ext uri="{FF2B5EF4-FFF2-40B4-BE49-F238E27FC236}">
                <a16:creationId xmlns:a16="http://schemas.microsoft.com/office/drawing/2014/main" id="{6BA885C8-CE2F-F6DD-2FE6-D6E0B3ACBC7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7350057" y="3606782"/>
            <a:ext cx="8372575" cy="2530517"/>
          </a:xfrm>
          <a:prstGeom prst="rect">
            <a:avLst/>
          </a:prstGeom>
        </p:spPr>
      </p:pic>
      <p:pic>
        <p:nvPicPr>
          <p:cNvPr id="5" name="Graphic 4" descr="Mielihyvin duunissa logo.">
            <a:extLst>
              <a:ext uri="{FF2B5EF4-FFF2-40B4-BE49-F238E27FC236}">
                <a16:creationId xmlns:a16="http://schemas.microsoft.com/office/drawing/2014/main" id="{2EEBB0BD-2B61-6D8E-B9B5-24DFFFD9A56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380558" y="7862430"/>
            <a:ext cx="3740084" cy="498676"/>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26B4B115-E0F3-9515-CDE4-1F1BB569252C}"/>
              </a:ext>
            </a:extLst>
          </p:cNvPr>
          <p:cNvPicPr>
            <a:picLocks noChangeAspect="1"/>
          </p:cNvPicPr>
          <p:nvPr userDrawn="1"/>
        </p:nvPicPr>
        <p:blipFill>
          <a:blip r:embed="rId6"/>
          <a:stretch>
            <a:fillRect/>
          </a:stretch>
        </p:blipFill>
        <p:spPr>
          <a:xfrm>
            <a:off x="5402189" y="7657606"/>
            <a:ext cx="2666403" cy="908324"/>
          </a:xfrm>
          <a:prstGeom prst="rect">
            <a:avLst/>
          </a:prstGeom>
        </p:spPr>
      </p:pic>
    </p:spTree>
    <p:extLst>
      <p:ext uri="{BB962C8B-B14F-4D97-AF65-F5344CB8AC3E}">
        <p14:creationId xmlns:p14="http://schemas.microsoft.com/office/powerpoint/2010/main" val="33011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41A8A0-E69F-1056-4798-E901F073F1CD}"/>
              </a:ext>
            </a:extLst>
          </p:cNvPr>
          <p:cNvSpPr/>
          <p:nvPr/>
        </p:nvSpPr>
        <p:spPr>
          <a:xfrm>
            <a:off x="0" y="7894320"/>
            <a:ext cx="3307080" cy="1706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
        <p:nvSpPr>
          <p:cNvPr id="2" name="Rectangle 1">
            <a:extLst>
              <a:ext uri="{FF2B5EF4-FFF2-40B4-BE49-F238E27FC236}">
                <a16:creationId xmlns:a16="http://schemas.microsoft.com/office/drawing/2014/main" id="{0BD4568F-30A4-FB2C-122D-F6CCD3ED1877}"/>
              </a:ext>
            </a:extLst>
          </p:cNvPr>
          <p:cNvSpPr/>
          <p:nvPr userDrawn="1"/>
        </p:nvSpPr>
        <p:spPr>
          <a:xfrm>
            <a:off x="0" y="7894320"/>
            <a:ext cx="3307080" cy="1706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Tree>
    <p:extLst>
      <p:ext uri="{BB962C8B-B14F-4D97-AF65-F5344CB8AC3E}">
        <p14:creationId xmlns:p14="http://schemas.microsoft.com/office/powerpoint/2010/main" val="1301752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sittely">
    <p:spTree>
      <p:nvGrpSpPr>
        <p:cNvPr id="1" name=""/>
        <p:cNvGrpSpPr/>
        <p:nvPr/>
      </p:nvGrpSpPr>
      <p:grpSpPr>
        <a:xfrm>
          <a:off x="0" y="0"/>
          <a:ext cx="0" cy="0"/>
          <a:chOff x="0" y="0"/>
          <a:chExt cx="0" cy="0"/>
        </a:xfrm>
      </p:grpSpPr>
      <p:pic>
        <p:nvPicPr>
          <p:cNvPr id="9" name="Graphic 46">
            <a:extLst>
              <a:ext uri="{FF2B5EF4-FFF2-40B4-BE49-F238E27FC236}">
                <a16:creationId xmlns:a16="http://schemas.microsoft.com/office/drawing/2014/main" id="{9862FE6A-FFEC-9460-CF26-E07CDAF907F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5442"/>
          <a:stretch/>
        </p:blipFill>
        <p:spPr>
          <a:xfrm rot="10800000">
            <a:off x="10673224" y="3"/>
            <a:ext cx="1742346" cy="1964378"/>
          </a:xfrm>
          <a:prstGeom prst="rect">
            <a:avLst/>
          </a:prstGeom>
        </p:spPr>
      </p:pic>
      <p:sp>
        <p:nvSpPr>
          <p:cNvPr id="10" name="Tekstiruutu 9">
            <a:extLst>
              <a:ext uri="{FF2B5EF4-FFF2-40B4-BE49-F238E27FC236}">
                <a16:creationId xmlns:a16="http://schemas.microsoft.com/office/drawing/2014/main" id="{C67BE712-7345-53DE-1E51-33DDC8108EB0}"/>
              </a:ext>
            </a:extLst>
          </p:cNvPr>
          <p:cNvSpPr txBox="1"/>
          <p:nvPr userDrawn="1"/>
        </p:nvSpPr>
        <p:spPr>
          <a:xfrm>
            <a:off x="503227" y="2159021"/>
            <a:ext cx="11795149" cy="7108228"/>
          </a:xfrm>
          <a:prstGeom prst="rect">
            <a:avLst/>
          </a:prstGeom>
          <a:noFill/>
        </p:spPr>
        <p:txBody>
          <a:bodyPr wrap="square" rtlCol="0">
            <a:spAutoFit/>
          </a:bodyPr>
          <a:lstStyle/>
          <a:p>
            <a:pPr lvl="0"/>
            <a:r>
              <a:rPr lang="fi-FI" sz="2520"/>
              <a:t>Mielenterveysperusteisten sairauspoissaolojen voimakas kasvu on merkittävä haaste suomalaiselle työelämälle. Esimerkiksi hyvinvointialueilla nuoret työntekijät kokevat henkisen työkykynsä muita heikommaksi. Nuorten mielenterveysongelmien lisääntyminen näkyy myös jo ammattiin johtavissa opinnoissa.</a:t>
            </a:r>
            <a:br>
              <a:rPr lang="fi-FI" sz="2520"/>
            </a:br>
            <a:endParaRPr lang="fi-FI" sz="2520"/>
          </a:p>
          <a:p>
            <a:pPr lvl="0"/>
            <a:r>
              <a:rPr lang="fi-FI" sz="2520"/>
              <a:t>Mielihyvin duunissa 2.0 jatkaa vuosina 2023–2025 käynnissä olleen Mielihyvin duunissa -hankkeen koulutusten ja työkalujen viemistä nyt myös hyvinvointialueille. Tavoitteena on auttaa työpaikkoja ja koulutussektoria kehittämään osaamistaan nuorten mielen hyvinvoinnin tukemisessa sekä rakenteellisella että yksilötasolla. Lisäksi erilaista mielen hyvinvointia tukevaa materiaalia tarjotaan myös työelämän alussa ja sinne siirtymässä oleville nuorille.</a:t>
            </a:r>
            <a:br>
              <a:rPr lang="fi-FI" sz="2520"/>
            </a:br>
            <a:endParaRPr lang="fi-FI" sz="2520"/>
          </a:p>
          <a:p>
            <a:pPr lvl="0"/>
            <a:r>
              <a:rPr lang="fi-FI" sz="2520"/>
              <a:t>Jotta nuorten on mahdollista voida hyvin työelämässä ja siirtyä sinne sujuvasti, tulee työpaikoilla ja koulutussektorilla panostaa nuorten mielen hyvinvointiin. Kestävämpää työelämää rakennetaan yhdessä nuorten kanssa, ja siksi heitä kuullaan asiantuntijoina kaikissa kehittämistyön vaiheissa.</a:t>
            </a:r>
          </a:p>
          <a:p>
            <a:pPr>
              <a:lnSpc>
                <a:spcPct val="120000"/>
              </a:lnSpc>
            </a:pPr>
            <a:endParaRPr lang="fi-FI" sz="2520">
              <a:solidFill>
                <a:srgbClr val="444444"/>
              </a:solidFill>
              <a:latin typeface="Trebuchet MS"/>
              <a:cs typeface="Trebuchet MS"/>
            </a:endParaRPr>
          </a:p>
        </p:txBody>
      </p:sp>
      <p:sp>
        <p:nvSpPr>
          <p:cNvPr id="11" name="Tekstiruutu 10">
            <a:extLst>
              <a:ext uri="{FF2B5EF4-FFF2-40B4-BE49-F238E27FC236}">
                <a16:creationId xmlns:a16="http://schemas.microsoft.com/office/drawing/2014/main" id="{625CD7A8-6A7E-EECE-672B-02FD186ACB1C}"/>
              </a:ext>
            </a:extLst>
          </p:cNvPr>
          <p:cNvSpPr txBox="1"/>
          <p:nvPr userDrawn="1"/>
        </p:nvSpPr>
        <p:spPr>
          <a:xfrm>
            <a:off x="503226" y="714848"/>
            <a:ext cx="9402864" cy="655821"/>
          </a:xfrm>
          <a:prstGeom prst="rect">
            <a:avLst/>
          </a:prstGeom>
          <a:noFill/>
        </p:spPr>
        <p:txBody>
          <a:bodyPr wrap="square" rtlCol="0">
            <a:spAutoFit/>
          </a:bodyPr>
          <a:lstStyle/>
          <a:p>
            <a:pPr>
              <a:lnSpc>
                <a:spcPct val="120000"/>
              </a:lnSpc>
            </a:pPr>
            <a:r>
              <a:rPr lang="fi-FI" sz="3360" b="1">
                <a:solidFill>
                  <a:schemeClr val="tx1"/>
                </a:solidFill>
                <a:latin typeface="+mj-lt"/>
                <a:cs typeface="Trebuchet MS"/>
              </a:rPr>
              <a:t>Mielihyvin duunissa –hanke (2025</a:t>
            </a:r>
            <a:r>
              <a:rPr lang="fi-FI" sz="3360" b="1">
                <a:solidFill>
                  <a:schemeClr val="tx1"/>
                </a:solidFill>
                <a:latin typeface="+mj-lt"/>
              </a:rPr>
              <a:t>–</a:t>
            </a:r>
            <a:r>
              <a:rPr lang="fi-FI" sz="3360" b="1">
                <a:solidFill>
                  <a:schemeClr val="tx1"/>
                </a:solidFill>
                <a:latin typeface="+mj-lt"/>
                <a:cs typeface="Trebuchet MS"/>
              </a:rPr>
              <a:t>2026)</a:t>
            </a:r>
          </a:p>
        </p:txBody>
      </p:sp>
    </p:spTree>
    <p:extLst>
      <p:ext uri="{BB962C8B-B14F-4D97-AF65-F5344CB8AC3E}">
        <p14:creationId xmlns:p14="http://schemas.microsoft.com/office/powerpoint/2010/main" val="349221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oteuttajat">
    <p:spTree>
      <p:nvGrpSpPr>
        <p:cNvPr id="1" name=""/>
        <p:cNvGrpSpPr/>
        <p:nvPr/>
      </p:nvGrpSpPr>
      <p:grpSpPr>
        <a:xfrm>
          <a:off x="0" y="0"/>
          <a:ext cx="0" cy="0"/>
          <a:chOff x="0" y="0"/>
          <a:chExt cx="0" cy="0"/>
        </a:xfrm>
      </p:grpSpPr>
      <p:grpSp>
        <p:nvGrpSpPr>
          <p:cNvPr id="26" name="Ryhmä 25">
            <a:extLst>
              <a:ext uri="{FF2B5EF4-FFF2-40B4-BE49-F238E27FC236}">
                <a16:creationId xmlns:a16="http://schemas.microsoft.com/office/drawing/2014/main" id="{D0864DC9-6940-F6D0-A8A3-798675D460B1}"/>
              </a:ext>
            </a:extLst>
          </p:cNvPr>
          <p:cNvGrpSpPr/>
          <p:nvPr userDrawn="1"/>
        </p:nvGrpSpPr>
        <p:grpSpPr>
          <a:xfrm>
            <a:off x="1014533" y="1511131"/>
            <a:ext cx="10579396" cy="6578940"/>
            <a:chOff x="286523" y="496444"/>
            <a:chExt cx="8570954" cy="3997472"/>
          </a:xfrm>
        </p:grpSpPr>
        <p:pic>
          <p:nvPicPr>
            <p:cNvPr id="4" name="Kuva 3" descr="Kuva, joka sisältää kohteen Grafiikka, muotoilu&#10;&#10;Kuvaus luotu automaattisesti">
              <a:extLst>
                <a:ext uri="{FF2B5EF4-FFF2-40B4-BE49-F238E27FC236}">
                  <a16:creationId xmlns:a16="http://schemas.microsoft.com/office/drawing/2014/main" id="{BE13CBBE-5F9D-CE46-CC54-79AB5A84E7FA}"/>
                </a:ext>
              </a:extLst>
            </p:cNvPr>
            <p:cNvPicPr>
              <a:picLocks noChangeAspect="1"/>
            </p:cNvPicPr>
            <p:nvPr userDrawn="1"/>
          </p:nvPicPr>
          <p:blipFill>
            <a:blip r:embed="rId2"/>
            <a:stretch>
              <a:fillRect/>
            </a:stretch>
          </p:blipFill>
          <p:spPr>
            <a:xfrm>
              <a:off x="378252" y="3382599"/>
              <a:ext cx="3010065" cy="799421"/>
            </a:xfrm>
            <a:prstGeom prst="rect">
              <a:avLst/>
            </a:prstGeom>
          </p:spPr>
        </p:pic>
        <p:pic>
          <p:nvPicPr>
            <p:cNvPr id="6" name="Kuva 5" descr="Kuva, joka sisältää kohteen Fontti, logo, Grafiikka, symboli&#10;&#10;Kuvaus luotu automaattisesti">
              <a:extLst>
                <a:ext uri="{FF2B5EF4-FFF2-40B4-BE49-F238E27FC236}">
                  <a16:creationId xmlns:a16="http://schemas.microsoft.com/office/drawing/2014/main" id="{C0C6D9E0-2B79-588E-7346-3E9D666CDE3F}"/>
                </a:ext>
              </a:extLst>
            </p:cNvPr>
            <p:cNvPicPr>
              <a:picLocks noChangeAspect="1"/>
            </p:cNvPicPr>
            <p:nvPr userDrawn="1"/>
          </p:nvPicPr>
          <p:blipFill>
            <a:blip r:embed="rId3"/>
            <a:stretch>
              <a:fillRect/>
            </a:stretch>
          </p:blipFill>
          <p:spPr>
            <a:xfrm>
              <a:off x="3758720" y="3152020"/>
              <a:ext cx="2196844" cy="1341896"/>
            </a:xfrm>
            <a:prstGeom prst="rect">
              <a:avLst/>
            </a:prstGeom>
          </p:spPr>
        </p:pic>
        <p:pic>
          <p:nvPicPr>
            <p:cNvPr id="8" name="Kuva 7" descr="Kuva, joka sisältää kohteen teksti, Fontti, kuvakaappaus, Grafiikka&#10;&#10;Kuvaus luotu automaattisesti">
              <a:extLst>
                <a:ext uri="{FF2B5EF4-FFF2-40B4-BE49-F238E27FC236}">
                  <a16:creationId xmlns:a16="http://schemas.microsoft.com/office/drawing/2014/main" id="{37861518-E863-D469-AA19-680CC5FB8C40}"/>
                </a:ext>
              </a:extLst>
            </p:cNvPr>
            <p:cNvPicPr>
              <a:picLocks noChangeAspect="1"/>
            </p:cNvPicPr>
            <p:nvPr userDrawn="1"/>
          </p:nvPicPr>
          <p:blipFill>
            <a:blip r:embed="rId4"/>
            <a:stretch>
              <a:fillRect/>
            </a:stretch>
          </p:blipFill>
          <p:spPr>
            <a:xfrm>
              <a:off x="2954334" y="754394"/>
              <a:ext cx="2845337" cy="827973"/>
            </a:xfrm>
            <a:prstGeom prst="rect">
              <a:avLst/>
            </a:prstGeom>
          </p:spPr>
        </p:pic>
        <p:pic>
          <p:nvPicPr>
            <p:cNvPr id="12" name="Kuva 11" descr="Kuva, joka sisältää kohteen Astronominen kohde, kuu, Taivaanilmiö, ympyrä&#10;&#10;Kuvaus luotu automaattisesti">
              <a:extLst>
                <a:ext uri="{FF2B5EF4-FFF2-40B4-BE49-F238E27FC236}">
                  <a16:creationId xmlns:a16="http://schemas.microsoft.com/office/drawing/2014/main" id="{52D360C2-251C-4315-8F06-3331AEEF7780}"/>
                </a:ext>
              </a:extLst>
            </p:cNvPr>
            <p:cNvPicPr>
              <a:picLocks noChangeAspect="1"/>
            </p:cNvPicPr>
            <p:nvPr userDrawn="1"/>
          </p:nvPicPr>
          <p:blipFill>
            <a:blip r:embed="rId5"/>
            <a:stretch>
              <a:fillRect/>
            </a:stretch>
          </p:blipFill>
          <p:spPr>
            <a:xfrm>
              <a:off x="286523" y="2122057"/>
              <a:ext cx="2851213" cy="904674"/>
            </a:xfrm>
            <a:prstGeom prst="rect">
              <a:avLst/>
            </a:prstGeom>
          </p:spPr>
        </p:pic>
        <p:pic>
          <p:nvPicPr>
            <p:cNvPr id="14" name="Kuva 13" descr="Kuva, joka sisältää kohteen Fontti, Grafiikka, logo, muotoilu&#10;&#10;Kuvaus luotu automaattisesti">
              <a:extLst>
                <a:ext uri="{FF2B5EF4-FFF2-40B4-BE49-F238E27FC236}">
                  <a16:creationId xmlns:a16="http://schemas.microsoft.com/office/drawing/2014/main" id="{C77718D3-AD43-4084-D53F-27BF12AB4CB1}"/>
                </a:ext>
              </a:extLst>
            </p:cNvPr>
            <p:cNvPicPr>
              <a:picLocks noChangeAspect="1"/>
            </p:cNvPicPr>
            <p:nvPr userDrawn="1"/>
          </p:nvPicPr>
          <p:blipFill>
            <a:blip r:embed="rId6"/>
            <a:stretch>
              <a:fillRect/>
            </a:stretch>
          </p:blipFill>
          <p:spPr>
            <a:xfrm>
              <a:off x="5795856" y="1913414"/>
              <a:ext cx="3061621" cy="1113317"/>
            </a:xfrm>
            <a:prstGeom prst="rect">
              <a:avLst/>
            </a:prstGeom>
          </p:spPr>
        </p:pic>
        <p:pic>
          <p:nvPicPr>
            <p:cNvPr id="16" name="Kuva 15" descr="Kuva, joka sisältää kohteen Grafiikka&#10;&#10;Kuvaus luotu automaattisesti">
              <a:extLst>
                <a:ext uri="{FF2B5EF4-FFF2-40B4-BE49-F238E27FC236}">
                  <a16:creationId xmlns:a16="http://schemas.microsoft.com/office/drawing/2014/main" id="{E2B5980F-AA86-B2D7-D400-42F3DD350784}"/>
                </a:ext>
              </a:extLst>
            </p:cNvPr>
            <p:cNvPicPr>
              <a:picLocks noChangeAspect="1"/>
            </p:cNvPicPr>
            <p:nvPr userDrawn="1"/>
          </p:nvPicPr>
          <p:blipFill>
            <a:blip r:embed="rId7"/>
            <a:stretch>
              <a:fillRect/>
            </a:stretch>
          </p:blipFill>
          <p:spPr>
            <a:xfrm>
              <a:off x="529001" y="496444"/>
              <a:ext cx="1677101" cy="1085923"/>
            </a:xfrm>
            <a:prstGeom prst="rect">
              <a:avLst/>
            </a:prstGeom>
          </p:spPr>
        </p:pic>
        <p:pic>
          <p:nvPicPr>
            <p:cNvPr id="18" name="Kuva 17" descr="Kuva, joka sisältää kohteen Grafiikka, Fontti, typografia, muotoilu&#10;&#10;Kuvaus luotu automaattisesti">
              <a:extLst>
                <a:ext uri="{FF2B5EF4-FFF2-40B4-BE49-F238E27FC236}">
                  <a16:creationId xmlns:a16="http://schemas.microsoft.com/office/drawing/2014/main" id="{99454560-1688-E312-D84A-174960ACB635}"/>
                </a:ext>
              </a:extLst>
            </p:cNvPr>
            <p:cNvPicPr>
              <a:picLocks noChangeAspect="1"/>
            </p:cNvPicPr>
            <p:nvPr userDrawn="1"/>
          </p:nvPicPr>
          <p:blipFill>
            <a:blip r:embed="rId8"/>
            <a:stretch>
              <a:fillRect/>
            </a:stretch>
          </p:blipFill>
          <p:spPr>
            <a:xfrm>
              <a:off x="6547903" y="544114"/>
              <a:ext cx="1855706" cy="990581"/>
            </a:xfrm>
            <a:prstGeom prst="rect">
              <a:avLst/>
            </a:prstGeom>
          </p:spPr>
        </p:pic>
        <p:pic>
          <p:nvPicPr>
            <p:cNvPr id="20" name="Kuva 19" descr="Kuva, joka sisältää kohteen Grafiikka, graafinen suunnittelu, teksti, luovuus&#10;&#10;Kuvaus luotu automaattisesti">
              <a:extLst>
                <a:ext uri="{FF2B5EF4-FFF2-40B4-BE49-F238E27FC236}">
                  <a16:creationId xmlns:a16="http://schemas.microsoft.com/office/drawing/2014/main" id="{CE00BD51-49D8-1B08-F340-01C20B8F6D47}"/>
                </a:ext>
              </a:extLst>
            </p:cNvPr>
            <p:cNvPicPr>
              <a:picLocks noChangeAspect="1"/>
            </p:cNvPicPr>
            <p:nvPr userDrawn="1"/>
          </p:nvPicPr>
          <p:blipFill>
            <a:blip r:embed="rId9"/>
            <a:stretch>
              <a:fillRect/>
            </a:stretch>
          </p:blipFill>
          <p:spPr>
            <a:xfrm>
              <a:off x="6325967" y="3382599"/>
              <a:ext cx="2299577" cy="880738"/>
            </a:xfrm>
            <a:prstGeom prst="rect">
              <a:avLst/>
            </a:prstGeom>
          </p:spPr>
        </p:pic>
        <p:pic>
          <p:nvPicPr>
            <p:cNvPr id="22" name="Kuva 21" descr="Kuva, joka sisältää kohteen Fontti, Grafiikka, teksti, kuvakaappaus&#10;&#10;Kuvaus luotu automaattisesti">
              <a:extLst>
                <a:ext uri="{FF2B5EF4-FFF2-40B4-BE49-F238E27FC236}">
                  <a16:creationId xmlns:a16="http://schemas.microsoft.com/office/drawing/2014/main" id="{60FBCD1E-C182-6E05-7DEC-876BACC4B4DD}"/>
                </a:ext>
              </a:extLst>
            </p:cNvPr>
            <p:cNvPicPr>
              <a:picLocks noChangeAspect="1"/>
            </p:cNvPicPr>
            <p:nvPr userDrawn="1"/>
          </p:nvPicPr>
          <p:blipFill>
            <a:blip r:embed="rId10"/>
            <a:stretch>
              <a:fillRect/>
            </a:stretch>
          </p:blipFill>
          <p:spPr>
            <a:xfrm>
              <a:off x="3580528" y="2057072"/>
              <a:ext cx="1982943" cy="969659"/>
            </a:xfrm>
            <a:prstGeom prst="rect">
              <a:avLst/>
            </a:prstGeom>
          </p:spPr>
        </p:pic>
      </p:grpSp>
      <p:sp>
        <p:nvSpPr>
          <p:cNvPr id="25" name="Suorakulmio 24">
            <a:extLst>
              <a:ext uri="{FF2B5EF4-FFF2-40B4-BE49-F238E27FC236}">
                <a16:creationId xmlns:a16="http://schemas.microsoft.com/office/drawing/2014/main" id="{9B7FA679-8AC0-5116-2374-C94CC703569C}"/>
              </a:ext>
            </a:extLst>
          </p:cNvPr>
          <p:cNvSpPr>
            <a:spLocks noGrp="1" noRot="1" noMove="1" noResize="1" noEditPoints="1" noAdjustHandles="1" noChangeArrowheads="1" noChangeShapeType="1"/>
          </p:cNvSpPr>
          <p:nvPr userDrawn="1"/>
        </p:nvSpPr>
        <p:spPr>
          <a:xfrm>
            <a:off x="270460" y="8388645"/>
            <a:ext cx="4991750" cy="1011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Tree>
    <p:extLst>
      <p:ext uri="{BB962C8B-B14F-4D97-AF65-F5344CB8AC3E}">
        <p14:creationId xmlns:p14="http://schemas.microsoft.com/office/powerpoint/2010/main" val="11562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fi-FI"/>
              <a:t>Muokkaa ots. perustyyl. napsautt.</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A04ED13C-6DDA-49E9-91CA-CE178D9BF131}" type="datetimeFigureOut">
              <a:rPr lang="fi-FI" smtClean="0"/>
              <a:t>22.12.2025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160822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04ED13C-6DDA-49E9-91CA-CE178D9BF131}" type="datetimeFigureOut">
              <a:rPr lang="fi-FI" smtClean="0"/>
              <a:t>22.12.2025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3462219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fi-FI"/>
              <a:t>Muokkaa ots. perustyyl. napsautt.</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tint val="82000"/>
                  </a:schemeClr>
                </a:solidFill>
              </a:defRPr>
            </a:lvl1pPr>
            <a:lvl2pPr marL="640093" indent="0">
              <a:buNone/>
              <a:defRPr sz="2800">
                <a:solidFill>
                  <a:schemeClr val="tx1">
                    <a:tint val="82000"/>
                  </a:schemeClr>
                </a:solidFill>
              </a:defRPr>
            </a:lvl2pPr>
            <a:lvl3pPr marL="1280185" indent="0">
              <a:buNone/>
              <a:defRPr sz="2520">
                <a:solidFill>
                  <a:schemeClr val="tx1">
                    <a:tint val="82000"/>
                  </a:schemeClr>
                </a:solidFill>
              </a:defRPr>
            </a:lvl3pPr>
            <a:lvl4pPr marL="1920278" indent="0">
              <a:buNone/>
              <a:defRPr sz="2240">
                <a:solidFill>
                  <a:schemeClr val="tx1">
                    <a:tint val="82000"/>
                  </a:schemeClr>
                </a:solidFill>
              </a:defRPr>
            </a:lvl4pPr>
            <a:lvl5pPr marL="2560372" indent="0">
              <a:buNone/>
              <a:defRPr sz="2240">
                <a:solidFill>
                  <a:schemeClr val="tx1">
                    <a:tint val="82000"/>
                  </a:schemeClr>
                </a:solidFill>
              </a:defRPr>
            </a:lvl5pPr>
            <a:lvl6pPr marL="3200464" indent="0">
              <a:buNone/>
              <a:defRPr sz="2240">
                <a:solidFill>
                  <a:schemeClr val="tx1">
                    <a:tint val="82000"/>
                  </a:schemeClr>
                </a:solidFill>
              </a:defRPr>
            </a:lvl6pPr>
            <a:lvl7pPr marL="3840557" indent="0">
              <a:buNone/>
              <a:defRPr sz="2240">
                <a:solidFill>
                  <a:schemeClr val="tx1">
                    <a:tint val="82000"/>
                  </a:schemeClr>
                </a:solidFill>
              </a:defRPr>
            </a:lvl7pPr>
            <a:lvl8pPr marL="4480650" indent="0">
              <a:buNone/>
              <a:defRPr sz="2240">
                <a:solidFill>
                  <a:schemeClr val="tx1">
                    <a:tint val="82000"/>
                  </a:schemeClr>
                </a:solidFill>
              </a:defRPr>
            </a:lvl8pPr>
            <a:lvl9pPr marL="5120742" indent="0">
              <a:buNone/>
              <a:defRPr sz="2240">
                <a:solidFill>
                  <a:schemeClr val="tx1">
                    <a:tint val="82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04ED13C-6DDA-49E9-91CA-CE178D9BF131}" type="datetimeFigureOut">
              <a:rPr lang="fi-FI" smtClean="0"/>
              <a:t>22.12.2025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389832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2">
    <p:bg>
      <p:bgPr>
        <a:solidFill>
          <a:srgbClr val="FFEDD4"/>
        </a:solidFill>
        <a:effectLst/>
      </p:bgPr>
    </p:bg>
    <p:spTree>
      <p:nvGrpSpPr>
        <p:cNvPr id="1" name=""/>
        <p:cNvGrpSpPr/>
        <p:nvPr/>
      </p:nvGrpSpPr>
      <p:grpSpPr>
        <a:xfrm>
          <a:off x="0" y="0"/>
          <a:ext cx="0" cy="0"/>
          <a:chOff x="0" y="0"/>
          <a:chExt cx="0" cy="0"/>
        </a:xfrm>
      </p:grpSpPr>
      <p:pic>
        <p:nvPicPr>
          <p:cNvPr id="5" name="Graphic 4" descr="Mielihyvin duunissa logo.">
            <a:extLst>
              <a:ext uri="{FF2B5EF4-FFF2-40B4-BE49-F238E27FC236}">
                <a16:creationId xmlns:a16="http://schemas.microsoft.com/office/drawing/2014/main" id="{8DA5C2BC-838A-6F3A-22D0-69C789D378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4819" y="616116"/>
            <a:ext cx="5855981" cy="780797"/>
          </a:xfrm>
          <a:prstGeom prst="rect">
            <a:avLst/>
          </a:prstGeom>
        </p:spPr>
      </p:pic>
      <p:sp>
        <p:nvSpPr>
          <p:cNvPr id="4" name="Rectangle 3">
            <a:extLst>
              <a:ext uri="{FF2B5EF4-FFF2-40B4-BE49-F238E27FC236}">
                <a16:creationId xmlns:a16="http://schemas.microsoft.com/office/drawing/2014/main" id="{4DF5C992-2E8C-6545-EA6A-1C4DCEE6E643}"/>
              </a:ext>
              <a:ext uri="{C183D7F6-B498-43B3-948B-1728B52AA6E4}">
                <adec:decorative xmlns:adec="http://schemas.microsoft.com/office/drawing/2017/decorative" val="1"/>
              </a:ext>
            </a:extLst>
          </p:cNvPr>
          <p:cNvSpPr/>
          <p:nvPr userDrawn="1"/>
        </p:nvSpPr>
        <p:spPr>
          <a:xfrm>
            <a:off x="124459" y="8392160"/>
            <a:ext cx="4952540" cy="1209040"/>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14601" y="2056042"/>
            <a:ext cx="5798610" cy="3635099"/>
          </a:xfrm>
          <a:prstGeom prst="rect">
            <a:avLst/>
          </a:prstGeom>
        </p:spPr>
        <p:txBody>
          <a:bodyPr anchor="b">
            <a:normAutofit/>
          </a:bodyPr>
          <a:lstStyle>
            <a:lvl1pPr marL="0" indent="0">
              <a:buFontTx/>
              <a:buNone/>
              <a:defRPr sz="3920" b="1" i="0">
                <a:solidFill>
                  <a:schemeClr val="tx1"/>
                </a:solidFill>
                <a:latin typeface="Arial" panose="020B0604020202020204" pitchFamily="34" charset="0"/>
                <a:ea typeface="Fira Sans SemiBold" panose="020B0503050000020004" pitchFamily="34" charset="0"/>
                <a:cs typeface="Arial" panose="020B0604020202020204" pitchFamily="34" charset="0"/>
              </a:defRPr>
            </a:lvl1pPr>
          </a:lstStyle>
          <a:p>
            <a:pPr lvl="0"/>
            <a:r>
              <a:rPr lang="fi-FI" err="1"/>
              <a:t>Add</a:t>
            </a:r>
            <a:r>
              <a:rPr lang="fi-FI"/>
              <a:t> </a:t>
            </a:r>
            <a:r>
              <a:rPr lang="fi-FI" err="1"/>
              <a:t>title</a:t>
            </a:r>
            <a:r>
              <a:rPr lang="fi-FI"/>
              <a:t> </a:t>
            </a:r>
            <a:r>
              <a:rPr lang="fi-FI" err="1"/>
              <a:t>here</a:t>
            </a:r>
            <a:endParaRPr lang="fi-FI"/>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14602" y="6100936"/>
            <a:ext cx="5798609" cy="1444227"/>
          </a:xfrm>
          <a:prstGeom prst="rect">
            <a:avLst/>
          </a:prstGeom>
        </p:spPr>
        <p:txBody>
          <a:bodyPr>
            <a:normAutofit/>
          </a:bodyPr>
          <a:lstStyle>
            <a:lvl1pPr marL="0" indent="0">
              <a:buFontTx/>
              <a:buNone/>
              <a:defRPr sz="2240">
                <a:solidFill>
                  <a:schemeClr val="tx1"/>
                </a:solidFill>
                <a:latin typeface="+mn-lt"/>
                <a:cs typeface="Arial" panose="020B0604020202020204" pitchFamily="34" charset="0"/>
              </a:defRPr>
            </a:lvl1pPr>
          </a:lstStyle>
          <a:p>
            <a:pPr lvl="0"/>
            <a:r>
              <a:rPr lang="fi-FI" err="1"/>
              <a:t>Add</a:t>
            </a:r>
            <a:r>
              <a:rPr lang="fi-FI"/>
              <a:t> </a:t>
            </a:r>
            <a:r>
              <a:rPr lang="fi-FI" err="1"/>
              <a:t>text</a:t>
            </a:r>
            <a:r>
              <a:rPr lang="fi-FI"/>
              <a:t> </a:t>
            </a:r>
            <a:r>
              <a:rPr lang="fi-FI" err="1"/>
              <a:t>here</a:t>
            </a:r>
            <a:r>
              <a:rPr lang="fi-FI"/>
              <a:t>.</a:t>
            </a:r>
          </a:p>
        </p:txBody>
      </p:sp>
      <p:pic>
        <p:nvPicPr>
          <p:cNvPr id="2" name="Graphic 1">
            <a:extLst>
              <a:ext uri="{FF2B5EF4-FFF2-40B4-BE49-F238E27FC236}">
                <a16:creationId xmlns:a16="http://schemas.microsoft.com/office/drawing/2014/main" id="{62403906-C1A1-63C7-869B-6F08FA6C243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7350057" y="3606782"/>
            <a:ext cx="8372575" cy="2530517"/>
          </a:xfrm>
          <a:prstGeom prst="rect">
            <a:avLst/>
          </a:prstGeom>
        </p:spPr>
      </p:pic>
      <p:pic>
        <p:nvPicPr>
          <p:cNvPr id="8" name="Graphic 7">
            <a:extLst>
              <a:ext uri="{FF2B5EF4-FFF2-40B4-BE49-F238E27FC236}">
                <a16:creationId xmlns:a16="http://schemas.microsoft.com/office/drawing/2014/main" id="{C56D6B24-109F-9BB6-9EA5-C196FFC34403}"/>
              </a:ext>
              <a:ext uri="{C183D7F6-B498-43B3-948B-1728B52AA6E4}">
                <adec:decorative xmlns:adec="http://schemas.microsoft.com/office/drawing/2017/decorative" val="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38214"/>
          <a:stretch/>
        </p:blipFill>
        <p:spPr>
          <a:xfrm>
            <a:off x="8225687" y="6755180"/>
            <a:ext cx="1842521" cy="2846025"/>
          </a:xfrm>
          <a:prstGeom prst="rect">
            <a:avLst/>
          </a:prstGeom>
        </p:spPr>
      </p:pic>
      <p:pic>
        <p:nvPicPr>
          <p:cNvPr id="9" name="Graphic 8">
            <a:extLst>
              <a:ext uri="{FF2B5EF4-FFF2-40B4-BE49-F238E27FC236}">
                <a16:creationId xmlns:a16="http://schemas.microsoft.com/office/drawing/2014/main" id="{EB300186-3A53-BC81-5875-390D66B80F55}"/>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1" b="-3842"/>
          <a:stretch/>
        </p:blipFill>
        <p:spPr>
          <a:xfrm>
            <a:off x="8380182" y="3661577"/>
            <a:ext cx="1645355" cy="2278048"/>
          </a:xfrm>
          <a:prstGeom prst="rect">
            <a:avLst/>
          </a:prstGeom>
        </p:spPr>
      </p:pic>
      <p:pic>
        <p:nvPicPr>
          <p:cNvPr id="12" name="Picture 11" descr="European unionin rahoittama logo. Next Generation Eu.">
            <a:extLst>
              <a:ext uri="{FF2B5EF4-FFF2-40B4-BE49-F238E27FC236}">
                <a16:creationId xmlns:a16="http://schemas.microsoft.com/office/drawing/2014/main" id="{F2BB6CF0-774A-DC19-407C-85C39A857429}"/>
              </a:ext>
            </a:extLst>
          </p:cNvPr>
          <p:cNvPicPr>
            <a:picLocks noChangeAspect="1"/>
          </p:cNvPicPr>
          <p:nvPr userDrawn="1"/>
        </p:nvPicPr>
        <p:blipFill>
          <a:blip r:embed="rId10"/>
          <a:stretch>
            <a:fillRect/>
          </a:stretch>
        </p:blipFill>
        <p:spPr>
          <a:xfrm>
            <a:off x="536842" y="7854580"/>
            <a:ext cx="3698242" cy="1259825"/>
          </a:xfrm>
          <a:prstGeom prst="rect">
            <a:avLst/>
          </a:prstGeom>
        </p:spPr>
      </p:pic>
    </p:spTree>
    <p:extLst>
      <p:ext uri="{BB962C8B-B14F-4D97-AF65-F5344CB8AC3E}">
        <p14:creationId xmlns:p14="http://schemas.microsoft.com/office/powerpoint/2010/main" val="278216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04ED13C-6DDA-49E9-91CA-CE178D9BF131}" type="datetimeFigureOut">
              <a:rPr lang="fi-FI" smtClean="0"/>
              <a:t>22.12.2025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3210059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fi-FI"/>
              <a:t>Muokkaa ots. perustyyl. napsautt.</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fi-FI"/>
              <a:t>Muokkaa tekstin perustyylejä napsauttamalla</a:t>
            </a:r>
          </a:p>
        </p:txBody>
      </p:sp>
      <p:sp>
        <p:nvSpPr>
          <p:cNvPr id="4" name="Content Placeholder 3"/>
          <p:cNvSpPr>
            <a:spLocks noGrp="1"/>
          </p:cNvSpPr>
          <p:nvPr>
            <p:ph sz="half" idx="2"/>
          </p:nvPr>
        </p:nvSpPr>
        <p:spPr>
          <a:xfrm>
            <a:off x="881779" y="3507105"/>
            <a:ext cx="5415676" cy="515842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fi-FI"/>
              <a:t>Muokkaa tekstin perustyylejä napsauttamalla</a:t>
            </a:r>
          </a:p>
        </p:txBody>
      </p:sp>
      <p:sp>
        <p:nvSpPr>
          <p:cNvPr id="6" name="Content Placeholder 5"/>
          <p:cNvSpPr>
            <a:spLocks noGrp="1"/>
          </p:cNvSpPr>
          <p:nvPr>
            <p:ph sz="quarter" idx="4"/>
          </p:nvPr>
        </p:nvSpPr>
        <p:spPr>
          <a:xfrm>
            <a:off x="6480812" y="3507105"/>
            <a:ext cx="5442347" cy="515842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A04ED13C-6DDA-49E9-91CA-CE178D9BF131}" type="datetimeFigureOut">
              <a:rPr lang="fi-FI" smtClean="0"/>
              <a:t>22.12.2025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1899126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A04ED13C-6DDA-49E9-91CA-CE178D9BF131}" type="datetimeFigureOut">
              <a:rPr lang="fi-FI" smtClean="0"/>
              <a:t>22.12.2025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3766817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ED13C-6DDA-49E9-91CA-CE178D9BF131}" type="datetimeFigureOut">
              <a:rPr lang="fi-FI" smtClean="0"/>
              <a:t>22.12.2025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1995945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fi-FI"/>
              <a:t>Muokkaa ots. perustyyl. napsautt.</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4ED13C-6DDA-49E9-91CA-CE178D9BF131}" type="datetimeFigureOut">
              <a:rPr lang="fi-FI" smtClean="0"/>
              <a:t>22.12.2025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3517622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fi-FI"/>
              <a:t>Muokkaa ots. perustyyl. napsautt.</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fi-FI"/>
              <a:t>Lisää kuva napsauttamalla kuvaketta</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4ED13C-6DDA-49E9-91CA-CE178D9BF131}" type="datetimeFigureOut">
              <a:rPr lang="fi-FI" smtClean="0"/>
              <a:t>22.12.2025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1306748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04ED13C-6DDA-49E9-91CA-CE178D9BF131}" type="datetimeFigureOut">
              <a:rPr lang="fi-FI" smtClean="0"/>
              <a:t>22.12.2025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2984355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04ED13C-6DDA-49E9-91CA-CE178D9BF131}" type="datetimeFigureOut">
              <a:rPr lang="fi-FI" smtClean="0"/>
              <a:t>22.12.2025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353F3D5-136E-490B-A98B-BEAA4DB3AA19}" type="slidenum">
              <a:rPr lang="fi-FI" smtClean="0"/>
              <a:t>‹#›</a:t>
            </a:fld>
            <a:endParaRPr lang="fi-FI"/>
          </a:p>
        </p:txBody>
      </p:sp>
    </p:spTree>
    <p:extLst>
      <p:ext uri="{BB962C8B-B14F-4D97-AF65-F5344CB8AC3E}">
        <p14:creationId xmlns:p14="http://schemas.microsoft.com/office/powerpoint/2010/main" val="183906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nsi + kuva">
    <p:bg>
      <p:bgPr>
        <a:solidFill>
          <a:srgbClr val="FFEDD4"/>
        </a:solidFill>
        <a:effectLst/>
      </p:bgPr>
    </p:bg>
    <p:spTree>
      <p:nvGrpSpPr>
        <p:cNvPr id="1" name=""/>
        <p:cNvGrpSpPr/>
        <p:nvPr/>
      </p:nvGrpSpPr>
      <p:grpSpPr>
        <a:xfrm>
          <a:off x="0" y="0"/>
          <a:ext cx="0" cy="0"/>
          <a:chOff x="0" y="0"/>
          <a:chExt cx="0" cy="0"/>
        </a:xfrm>
      </p:grpSpPr>
      <p:pic>
        <p:nvPicPr>
          <p:cNvPr id="2" name="Graphic 1" descr="Mielihyvin duunissa logo.">
            <a:extLst>
              <a:ext uri="{FF2B5EF4-FFF2-40B4-BE49-F238E27FC236}">
                <a16:creationId xmlns:a16="http://schemas.microsoft.com/office/drawing/2014/main" id="{2C79D41F-A725-3DAE-ED17-0E1D1879CB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4819" y="616116"/>
            <a:ext cx="5855981" cy="780797"/>
          </a:xfrm>
          <a:prstGeom prst="rect">
            <a:avLst/>
          </a:prstGeom>
        </p:spPr>
      </p:pic>
      <p:sp>
        <p:nvSpPr>
          <p:cNvPr id="4" name="Rectangle 3">
            <a:extLst>
              <a:ext uri="{FF2B5EF4-FFF2-40B4-BE49-F238E27FC236}">
                <a16:creationId xmlns:a16="http://schemas.microsoft.com/office/drawing/2014/main" id="{4DF5C992-2E8C-6545-EA6A-1C4DCEE6E643}"/>
              </a:ext>
              <a:ext uri="{C183D7F6-B498-43B3-948B-1728B52AA6E4}">
                <adec:decorative xmlns:adec="http://schemas.microsoft.com/office/drawing/2017/decorative" val="1"/>
              </a:ext>
            </a:extLst>
          </p:cNvPr>
          <p:cNvSpPr/>
          <p:nvPr userDrawn="1"/>
        </p:nvSpPr>
        <p:spPr>
          <a:xfrm>
            <a:off x="124457" y="8392160"/>
            <a:ext cx="5313958" cy="1209040"/>
          </a:xfrm>
          <a:prstGeom prst="rect">
            <a:avLst/>
          </a:prstGeom>
          <a:solidFill>
            <a:srgbClr val="FFED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520"/>
          </a:p>
        </p:txBody>
      </p:sp>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14601" y="2056042"/>
            <a:ext cx="5798610" cy="3635099"/>
          </a:xfrm>
          <a:prstGeom prst="rect">
            <a:avLst/>
          </a:prstGeom>
        </p:spPr>
        <p:txBody>
          <a:bodyPr anchor="b">
            <a:normAutofit/>
          </a:bodyPr>
          <a:lstStyle>
            <a:lvl1pPr marL="0" indent="0">
              <a:buFontTx/>
              <a:buNone/>
              <a:defRPr sz="3920" b="1" i="0">
                <a:solidFill>
                  <a:schemeClr val="tx1"/>
                </a:solidFill>
                <a:latin typeface="Arial" panose="020B0604020202020204" pitchFamily="34" charset="0"/>
                <a:ea typeface="Fira Sans SemiBold" panose="020B0503050000020004" pitchFamily="34" charset="0"/>
                <a:cs typeface="Arial" panose="020B0604020202020204" pitchFamily="34" charset="0"/>
              </a:defRPr>
            </a:lvl1pPr>
          </a:lstStyle>
          <a:p>
            <a:pPr lvl="0"/>
            <a:r>
              <a:rPr lang="fi-FI" err="1"/>
              <a:t>Add</a:t>
            </a:r>
            <a:r>
              <a:rPr lang="fi-FI"/>
              <a:t> </a:t>
            </a:r>
            <a:r>
              <a:rPr lang="fi-FI" err="1"/>
              <a:t>title</a:t>
            </a:r>
            <a:r>
              <a:rPr lang="fi-FI"/>
              <a:t> </a:t>
            </a:r>
            <a:r>
              <a:rPr lang="fi-FI" err="1"/>
              <a:t>here</a:t>
            </a:r>
            <a:endParaRPr lang="fi-FI"/>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14602" y="6100937"/>
            <a:ext cx="5798609" cy="1444225"/>
          </a:xfrm>
          <a:prstGeom prst="rect">
            <a:avLst/>
          </a:prstGeom>
        </p:spPr>
        <p:txBody>
          <a:bodyPr>
            <a:normAutofit/>
          </a:bodyPr>
          <a:lstStyle>
            <a:lvl1pPr marL="0" indent="0">
              <a:buFontTx/>
              <a:buNone/>
              <a:defRPr sz="2240">
                <a:solidFill>
                  <a:schemeClr val="tx1"/>
                </a:solidFill>
                <a:latin typeface="+mn-lt"/>
                <a:cs typeface="Arial" panose="020B0604020202020204" pitchFamily="34" charset="0"/>
              </a:defRPr>
            </a:lvl1pPr>
          </a:lstStyle>
          <a:p>
            <a:pPr lvl="0"/>
            <a:r>
              <a:rPr lang="fi-FI" err="1"/>
              <a:t>Add</a:t>
            </a:r>
            <a:r>
              <a:rPr lang="fi-FI"/>
              <a:t> </a:t>
            </a:r>
            <a:r>
              <a:rPr lang="fi-FI" err="1"/>
              <a:t>text</a:t>
            </a:r>
            <a:r>
              <a:rPr lang="fi-FI"/>
              <a:t> </a:t>
            </a:r>
            <a:r>
              <a:rPr lang="fi-FI" err="1"/>
              <a:t>here</a:t>
            </a:r>
            <a:r>
              <a:rPr lang="fi-FI"/>
              <a:t>.</a:t>
            </a:r>
          </a:p>
        </p:txBody>
      </p:sp>
      <p:sp>
        <p:nvSpPr>
          <p:cNvPr id="42" name="Picture Placeholder 41">
            <a:extLst>
              <a:ext uri="{FF2B5EF4-FFF2-40B4-BE49-F238E27FC236}">
                <a16:creationId xmlns:a16="http://schemas.microsoft.com/office/drawing/2014/main" id="{7C4B3827-5F95-D79B-C61A-6B2E040EFEAB}"/>
              </a:ext>
            </a:extLst>
          </p:cNvPr>
          <p:cNvSpPr>
            <a:spLocks noGrp="1"/>
          </p:cNvSpPr>
          <p:nvPr>
            <p:ph type="pic" sz="quarter" idx="13"/>
          </p:nvPr>
        </p:nvSpPr>
        <p:spPr>
          <a:xfrm>
            <a:off x="7159400" y="1"/>
            <a:ext cx="5637739" cy="8695910"/>
          </a:xfrm>
          <a:custGeom>
            <a:avLst/>
            <a:gdLst>
              <a:gd name="connsiteX0" fmla="*/ 156889 w 4026956"/>
              <a:gd name="connsiteY0" fmla="*/ 0 h 4658523"/>
              <a:gd name="connsiteX1" fmla="*/ 4026956 w 4026956"/>
              <a:gd name="connsiteY1" fmla="*/ 0 h 4658523"/>
              <a:gd name="connsiteX2" fmla="*/ 4026956 w 4026956"/>
              <a:gd name="connsiteY2" fmla="*/ 4476733 h 4658523"/>
              <a:gd name="connsiteX3" fmla="*/ 489205 w 4026956"/>
              <a:gd name="connsiteY3" fmla="*/ 2800504 h 4658523"/>
              <a:gd name="connsiteX4" fmla="*/ 156889 w 4026956"/>
              <a:gd name="connsiteY4" fmla="*/ 0 h 46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956" h="4658523">
                <a:moveTo>
                  <a:pt x="156889" y="0"/>
                </a:moveTo>
                <a:lnTo>
                  <a:pt x="4026956" y="0"/>
                </a:lnTo>
                <a:lnTo>
                  <a:pt x="4026956" y="4476733"/>
                </a:lnTo>
                <a:cubicBezTo>
                  <a:pt x="2867439" y="5025046"/>
                  <a:pt x="1305364" y="4294796"/>
                  <a:pt x="489205" y="2800504"/>
                </a:cubicBezTo>
                <a:cubicBezTo>
                  <a:pt x="-31980" y="1846218"/>
                  <a:pt x="-126472" y="804777"/>
                  <a:pt x="156889" y="0"/>
                </a:cubicBezTo>
                <a:close/>
              </a:path>
            </a:pathLst>
          </a:custGeom>
        </p:spPr>
        <p:txBody>
          <a:bodyPr wrap="square">
            <a:noAutofit/>
          </a:bodyPr>
          <a:lstStyle/>
          <a:p>
            <a:r>
              <a:rPr lang="fi-FI"/>
              <a:t>Lisää kuva napsauttamalla kuvaketta</a:t>
            </a:r>
          </a:p>
        </p:txBody>
      </p:sp>
      <p:pic>
        <p:nvPicPr>
          <p:cNvPr id="8" name="Picture 7" descr="European unionin rahoittama logo. Next Generation Eu.">
            <a:extLst>
              <a:ext uri="{FF2B5EF4-FFF2-40B4-BE49-F238E27FC236}">
                <a16:creationId xmlns:a16="http://schemas.microsoft.com/office/drawing/2014/main" id="{30C55CE3-9D06-CBC7-9E3C-0D2579EC4126}"/>
              </a:ext>
            </a:extLst>
          </p:cNvPr>
          <p:cNvPicPr>
            <a:picLocks noChangeAspect="1"/>
          </p:cNvPicPr>
          <p:nvPr userDrawn="1"/>
        </p:nvPicPr>
        <p:blipFill>
          <a:blip r:embed="rId4"/>
          <a:stretch>
            <a:fillRect/>
          </a:stretch>
        </p:blipFill>
        <p:spPr>
          <a:xfrm>
            <a:off x="536842" y="7854580"/>
            <a:ext cx="3698242" cy="1259825"/>
          </a:xfrm>
          <a:prstGeom prst="rect">
            <a:avLst/>
          </a:prstGeom>
        </p:spPr>
      </p:pic>
      <p:pic>
        <p:nvPicPr>
          <p:cNvPr id="47" name="Graphic 46">
            <a:extLst>
              <a:ext uri="{FF2B5EF4-FFF2-40B4-BE49-F238E27FC236}">
                <a16:creationId xmlns:a16="http://schemas.microsoft.com/office/drawing/2014/main" id="{BC075E1E-66C6-81FF-6668-503F043444E8}"/>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15442"/>
          <a:stretch/>
        </p:blipFill>
        <p:spPr>
          <a:xfrm>
            <a:off x="7092988" y="7326853"/>
            <a:ext cx="2053591" cy="2315285"/>
          </a:xfrm>
          <a:prstGeom prst="rect">
            <a:avLst/>
          </a:prstGeom>
        </p:spPr>
      </p:pic>
      <p:pic>
        <p:nvPicPr>
          <p:cNvPr id="50" name="Graphic 49">
            <a:extLst>
              <a:ext uri="{FF2B5EF4-FFF2-40B4-BE49-F238E27FC236}">
                <a16:creationId xmlns:a16="http://schemas.microsoft.com/office/drawing/2014/main" id="{33222C49-DCE0-DD24-EE70-9F4858B4652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72492">
            <a:off x="5655378" y="1595741"/>
            <a:ext cx="2424264" cy="2240280"/>
          </a:xfrm>
          <a:prstGeom prst="rect">
            <a:avLst/>
          </a:prstGeom>
        </p:spPr>
      </p:pic>
    </p:spTree>
    <p:extLst>
      <p:ext uri="{BB962C8B-B14F-4D97-AF65-F5344CB8AC3E}">
        <p14:creationId xmlns:p14="http://schemas.microsoft.com/office/powerpoint/2010/main" val="13817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i 1">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13B43A8-1B21-2E47-8E6F-5336E384E251}"/>
              </a:ext>
            </a:extLst>
          </p:cNvPr>
          <p:cNvSpPr>
            <a:spLocks noGrp="1"/>
          </p:cNvSpPr>
          <p:nvPr>
            <p:ph type="title"/>
          </p:nvPr>
        </p:nvSpPr>
        <p:spPr>
          <a:xfrm>
            <a:off x="506643" y="475502"/>
            <a:ext cx="11816515" cy="1528843"/>
          </a:xfrm>
          <a:prstGeom prst="rect">
            <a:avLst/>
          </a:prstGeom>
        </p:spPr>
        <p:txBody>
          <a:bodyPr vert="horz" lIns="91440" tIns="45720" rIns="91440" bIns="45720" rtlCol="0" anchor="ctr">
            <a:normAutofit/>
          </a:bodyPr>
          <a:lstStyle/>
          <a:p>
            <a:r>
              <a:rPr lang="fi-FI"/>
              <a:t>Muokkaa ots. perustyyl. napsautt.</a:t>
            </a:r>
            <a:endParaRPr lang="en-US"/>
          </a:p>
        </p:txBody>
      </p:sp>
      <p:sp>
        <p:nvSpPr>
          <p:cNvPr id="4" name="Text Placeholder 3">
            <a:extLst>
              <a:ext uri="{FF2B5EF4-FFF2-40B4-BE49-F238E27FC236}">
                <a16:creationId xmlns:a16="http://schemas.microsoft.com/office/drawing/2014/main" id="{2ABD99C2-1F54-9F4D-BF5C-C615D5F08F74}"/>
              </a:ext>
            </a:extLst>
          </p:cNvPr>
          <p:cNvSpPr>
            <a:spLocks noGrp="1"/>
          </p:cNvSpPr>
          <p:nvPr>
            <p:ph type="body" sz="quarter" idx="10"/>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71296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 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13B43A8-1B21-2E47-8E6F-5336E384E251}"/>
              </a:ext>
            </a:extLst>
          </p:cNvPr>
          <p:cNvSpPr>
            <a:spLocks noGrp="1"/>
          </p:cNvSpPr>
          <p:nvPr>
            <p:ph type="title"/>
          </p:nvPr>
        </p:nvSpPr>
        <p:spPr>
          <a:xfrm>
            <a:off x="506645" y="475502"/>
            <a:ext cx="11795149" cy="1528843"/>
          </a:xfrm>
          <a:prstGeom prst="rect">
            <a:avLst/>
          </a:prstGeom>
        </p:spPr>
        <p:txBody>
          <a:bodyPr vert="horz" lIns="91440" tIns="45720" rIns="91440" bIns="45720" rtlCol="0" anchor="ctr">
            <a:normAutofit/>
          </a:bodyPr>
          <a:lstStyle/>
          <a:p>
            <a:r>
              <a:rPr lang="fi-FI"/>
              <a:t>Muokkaa ots. perustyyl. napsautt.</a:t>
            </a:r>
            <a:endParaRPr lang="en-US"/>
          </a:p>
        </p:txBody>
      </p:sp>
      <p:sp>
        <p:nvSpPr>
          <p:cNvPr id="4" name="Text Placeholder 3">
            <a:extLst>
              <a:ext uri="{FF2B5EF4-FFF2-40B4-BE49-F238E27FC236}">
                <a16:creationId xmlns:a16="http://schemas.microsoft.com/office/drawing/2014/main" id="{2ABD99C2-1F54-9F4D-BF5C-C615D5F08F74}"/>
              </a:ext>
            </a:extLst>
          </p:cNvPr>
          <p:cNvSpPr>
            <a:spLocks noGrp="1"/>
          </p:cNvSpPr>
          <p:nvPr>
            <p:ph type="body" sz="quarter" idx="10"/>
          </p:nvPr>
        </p:nvSpPr>
        <p:spPr>
          <a:xfrm>
            <a:off x="528009" y="2240282"/>
            <a:ext cx="11795149" cy="64910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8" name="Graphic 7">
            <a:extLst>
              <a:ext uri="{FF2B5EF4-FFF2-40B4-BE49-F238E27FC236}">
                <a16:creationId xmlns:a16="http://schemas.microsoft.com/office/drawing/2014/main" id="{5415EBF5-3C67-A609-9ED4-A26D3180F32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1523" y="7766304"/>
            <a:ext cx="3414945" cy="1834896"/>
          </a:xfrm>
          <a:prstGeom prst="rect">
            <a:avLst/>
          </a:prstGeom>
        </p:spPr>
      </p:pic>
    </p:spTree>
    <p:extLst>
      <p:ext uri="{BB962C8B-B14F-4D97-AF65-F5344CB8AC3E}">
        <p14:creationId xmlns:p14="http://schemas.microsoft.com/office/powerpoint/2010/main" val="360003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 3">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13B43A8-1B21-2E47-8E6F-5336E384E251}"/>
              </a:ext>
            </a:extLst>
          </p:cNvPr>
          <p:cNvSpPr>
            <a:spLocks noGrp="1"/>
          </p:cNvSpPr>
          <p:nvPr>
            <p:ph type="title"/>
          </p:nvPr>
        </p:nvSpPr>
        <p:spPr>
          <a:xfrm>
            <a:off x="506643" y="475502"/>
            <a:ext cx="11816515" cy="1528843"/>
          </a:xfrm>
          <a:prstGeom prst="rect">
            <a:avLst/>
          </a:prstGeom>
        </p:spPr>
        <p:txBody>
          <a:bodyPr vert="horz" lIns="91440" tIns="45720" rIns="91440" bIns="45720" rtlCol="0" anchor="ctr">
            <a:normAutofit/>
          </a:bodyPr>
          <a:lstStyle/>
          <a:p>
            <a:r>
              <a:rPr lang="fi-FI"/>
              <a:t>Muokkaa ots. perustyyl. napsautt.</a:t>
            </a:r>
            <a:endParaRPr lang="en-US"/>
          </a:p>
        </p:txBody>
      </p:sp>
      <p:sp>
        <p:nvSpPr>
          <p:cNvPr id="4" name="Text Placeholder 3">
            <a:extLst>
              <a:ext uri="{FF2B5EF4-FFF2-40B4-BE49-F238E27FC236}">
                <a16:creationId xmlns:a16="http://schemas.microsoft.com/office/drawing/2014/main" id="{2ABD99C2-1F54-9F4D-BF5C-C615D5F08F74}"/>
              </a:ext>
            </a:extLst>
          </p:cNvPr>
          <p:cNvSpPr>
            <a:spLocks noGrp="1"/>
          </p:cNvSpPr>
          <p:nvPr>
            <p:ph type="body" sz="quarter" idx="10"/>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5" name="Graphic 4">
            <a:extLst>
              <a:ext uri="{FF2B5EF4-FFF2-40B4-BE49-F238E27FC236}">
                <a16:creationId xmlns:a16="http://schemas.microsoft.com/office/drawing/2014/main" id="{7A7FED32-3F4F-86F5-AEB9-7D0494F3841C}"/>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750"/>
          <a:stretch/>
        </p:blipFill>
        <p:spPr>
          <a:xfrm>
            <a:off x="10902123" y="5657963"/>
            <a:ext cx="1899479" cy="3265410"/>
          </a:xfrm>
          <a:prstGeom prst="rect">
            <a:avLst/>
          </a:prstGeom>
        </p:spPr>
      </p:pic>
    </p:spTree>
    <p:extLst>
      <p:ext uri="{BB962C8B-B14F-4D97-AF65-F5344CB8AC3E}">
        <p14:creationId xmlns:p14="http://schemas.microsoft.com/office/powerpoint/2010/main" val="147292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 + kuva 1">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74A5B60-B602-844B-A45E-BBBE20D649E5}"/>
              </a:ext>
            </a:extLst>
          </p:cNvPr>
          <p:cNvSpPr>
            <a:spLocks noGrp="1"/>
          </p:cNvSpPr>
          <p:nvPr>
            <p:ph type="title"/>
          </p:nvPr>
        </p:nvSpPr>
        <p:spPr>
          <a:xfrm>
            <a:off x="506642" y="475502"/>
            <a:ext cx="6732318" cy="1528843"/>
          </a:xfrm>
          <a:prstGeom prst="rect">
            <a:avLst/>
          </a:prstGeom>
        </p:spPr>
        <p:txBody>
          <a:bodyPr vert="horz" lIns="91440" tIns="45720" rIns="91440" bIns="45720" rtlCol="0" anchor="ctr">
            <a:normAutofit/>
          </a:bodyPr>
          <a:lstStyle/>
          <a:p>
            <a:r>
              <a:rPr lang="fi-FI"/>
              <a:t>Muokkaa ots. perustyyl. napsautt.</a:t>
            </a:r>
            <a:endParaRPr lang="en-US"/>
          </a:p>
        </p:txBody>
      </p:sp>
      <p:sp>
        <p:nvSpPr>
          <p:cNvPr id="21" name="Text Placeholder 20">
            <a:extLst>
              <a:ext uri="{FF2B5EF4-FFF2-40B4-BE49-F238E27FC236}">
                <a16:creationId xmlns:a16="http://schemas.microsoft.com/office/drawing/2014/main" id="{051A9518-E2DB-3245-B57E-A2108BC68F24}"/>
              </a:ext>
            </a:extLst>
          </p:cNvPr>
          <p:cNvSpPr>
            <a:spLocks noGrp="1"/>
          </p:cNvSpPr>
          <p:nvPr>
            <p:ph type="body" sz="quarter" idx="12"/>
          </p:nvPr>
        </p:nvSpPr>
        <p:spPr>
          <a:xfrm>
            <a:off x="525122" y="2240283"/>
            <a:ext cx="6732318" cy="629411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Picture Placeholder 6">
            <a:extLst>
              <a:ext uri="{FF2B5EF4-FFF2-40B4-BE49-F238E27FC236}">
                <a16:creationId xmlns:a16="http://schemas.microsoft.com/office/drawing/2014/main" id="{7BD6B527-FDF0-49E7-38A3-B3766D09C533}"/>
              </a:ext>
            </a:extLst>
          </p:cNvPr>
          <p:cNvSpPr>
            <a:spLocks noGrp="1"/>
          </p:cNvSpPr>
          <p:nvPr>
            <p:ph type="pic" sz="quarter" idx="13"/>
          </p:nvPr>
        </p:nvSpPr>
        <p:spPr>
          <a:xfrm>
            <a:off x="7819626" y="842907"/>
            <a:ext cx="4425247" cy="7691495"/>
          </a:xfrm>
          <a:custGeom>
            <a:avLst/>
            <a:gdLst>
              <a:gd name="connsiteX0" fmla="*/ 1580445 w 3160890"/>
              <a:gd name="connsiteY0" fmla="*/ 0 h 4120444"/>
              <a:gd name="connsiteX1" fmla="*/ 3160890 w 3160890"/>
              <a:gd name="connsiteY1" fmla="*/ 2060222 h 4120444"/>
              <a:gd name="connsiteX2" fmla="*/ 1580445 w 3160890"/>
              <a:gd name="connsiteY2" fmla="*/ 4120444 h 4120444"/>
              <a:gd name="connsiteX3" fmla="*/ 0 w 3160890"/>
              <a:gd name="connsiteY3" fmla="*/ 2060222 h 4120444"/>
              <a:gd name="connsiteX4" fmla="*/ 1580445 w 3160890"/>
              <a:gd name="connsiteY4" fmla="*/ 0 h 412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890" h="4120444">
                <a:moveTo>
                  <a:pt x="1580445" y="0"/>
                </a:moveTo>
                <a:cubicBezTo>
                  <a:pt x="2453301" y="0"/>
                  <a:pt x="3160890" y="922393"/>
                  <a:pt x="3160890" y="2060222"/>
                </a:cubicBezTo>
                <a:cubicBezTo>
                  <a:pt x="3160890" y="3198051"/>
                  <a:pt x="2453301" y="4120444"/>
                  <a:pt x="1580445" y="4120444"/>
                </a:cubicBezTo>
                <a:cubicBezTo>
                  <a:pt x="707589" y="4120444"/>
                  <a:pt x="0" y="3198051"/>
                  <a:pt x="0" y="2060222"/>
                </a:cubicBezTo>
                <a:cubicBezTo>
                  <a:pt x="0" y="922393"/>
                  <a:pt x="707589" y="0"/>
                  <a:pt x="1580445" y="0"/>
                </a:cubicBezTo>
                <a:close/>
              </a:path>
            </a:pathLst>
          </a:custGeom>
        </p:spPr>
        <p:txBody>
          <a:bodyPr wrap="square">
            <a:noAutofit/>
          </a:bodyPr>
          <a:lstStyle/>
          <a:p>
            <a:r>
              <a:rPr lang="fi-FI"/>
              <a:t>Lisää kuva napsauttamalla kuvaketta</a:t>
            </a:r>
          </a:p>
        </p:txBody>
      </p:sp>
      <p:pic>
        <p:nvPicPr>
          <p:cNvPr id="8" name="Graphic 7">
            <a:extLst>
              <a:ext uri="{FF2B5EF4-FFF2-40B4-BE49-F238E27FC236}">
                <a16:creationId xmlns:a16="http://schemas.microsoft.com/office/drawing/2014/main" id="{376D77C2-EA15-58A4-CFB0-A29F4714DE4E}"/>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4618"/>
          <a:stretch/>
        </p:blipFill>
        <p:spPr>
          <a:xfrm rot="18072492">
            <a:off x="10892692" y="6128412"/>
            <a:ext cx="2424264" cy="1912789"/>
          </a:xfrm>
          <a:prstGeom prst="rect">
            <a:avLst/>
          </a:prstGeom>
        </p:spPr>
      </p:pic>
    </p:spTree>
    <p:extLst>
      <p:ext uri="{BB962C8B-B14F-4D97-AF65-F5344CB8AC3E}">
        <p14:creationId xmlns:p14="http://schemas.microsoft.com/office/powerpoint/2010/main" val="403089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 + kuva 2">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74A5B60-B602-844B-A45E-BBBE20D649E5}"/>
              </a:ext>
            </a:extLst>
          </p:cNvPr>
          <p:cNvSpPr>
            <a:spLocks noGrp="1"/>
          </p:cNvSpPr>
          <p:nvPr>
            <p:ph type="title"/>
          </p:nvPr>
        </p:nvSpPr>
        <p:spPr>
          <a:xfrm>
            <a:off x="506642" y="475502"/>
            <a:ext cx="6732318" cy="1528843"/>
          </a:xfrm>
          <a:prstGeom prst="rect">
            <a:avLst/>
          </a:prstGeom>
        </p:spPr>
        <p:txBody>
          <a:bodyPr vert="horz" lIns="91440" tIns="45720" rIns="91440" bIns="45720" rtlCol="0" anchor="ctr">
            <a:normAutofit/>
          </a:bodyPr>
          <a:lstStyle/>
          <a:p>
            <a:r>
              <a:rPr lang="fi-FI"/>
              <a:t>Muokkaa ots. perustyyl. napsautt.</a:t>
            </a:r>
            <a:endParaRPr lang="en-US"/>
          </a:p>
        </p:txBody>
      </p:sp>
      <p:sp>
        <p:nvSpPr>
          <p:cNvPr id="21" name="Text Placeholder 20">
            <a:extLst>
              <a:ext uri="{FF2B5EF4-FFF2-40B4-BE49-F238E27FC236}">
                <a16:creationId xmlns:a16="http://schemas.microsoft.com/office/drawing/2014/main" id="{051A9518-E2DB-3245-B57E-A2108BC68F24}"/>
              </a:ext>
            </a:extLst>
          </p:cNvPr>
          <p:cNvSpPr>
            <a:spLocks noGrp="1"/>
          </p:cNvSpPr>
          <p:nvPr>
            <p:ph type="body" sz="quarter" idx="12"/>
          </p:nvPr>
        </p:nvSpPr>
        <p:spPr>
          <a:xfrm>
            <a:off x="525122" y="2240283"/>
            <a:ext cx="6732318" cy="629411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Picture Placeholder 5">
            <a:extLst>
              <a:ext uri="{FF2B5EF4-FFF2-40B4-BE49-F238E27FC236}">
                <a16:creationId xmlns:a16="http://schemas.microsoft.com/office/drawing/2014/main" id="{ED71506C-D115-F00F-F98B-883479E74714}"/>
              </a:ext>
            </a:extLst>
          </p:cNvPr>
          <p:cNvSpPr>
            <a:spLocks noGrp="1"/>
          </p:cNvSpPr>
          <p:nvPr>
            <p:ph type="pic" sz="quarter" idx="13"/>
          </p:nvPr>
        </p:nvSpPr>
        <p:spPr>
          <a:xfrm>
            <a:off x="7475507" y="475504"/>
            <a:ext cx="4994204" cy="8058897"/>
          </a:xfrm>
          <a:custGeom>
            <a:avLst/>
            <a:gdLst>
              <a:gd name="connsiteX0" fmla="*/ 97851 w 3567289"/>
              <a:gd name="connsiteY0" fmla="*/ 0 h 4317266"/>
              <a:gd name="connsiteX1" fmla="*/ 3469438 w 3567289"/>
              <a:gd name="connsiteY1" fmla="*/ 0 h 4317266"/>
              <a:gd name="connsiteX2" fmla="*/ 3567289 w 3567289"/>
              <a:gd name="connsiteY2" fmla="*/ 97851 h 4317266"/>
              <a:gd name="connsiteX3" fmla="*/ 3567289 w 3567289"/>
              <a:gd name="connsiteY3" fmla="*/ 4219415 h 4317266"/>
              <a:gd name="connsiteX4" fmla="*/ 3469438 w 3567289"/>
              <a:gd name="connsiteY4" fmla="*/ 4317266 h 4317266"/>
              <a:gd name="connsiteX5" fmla="*/ 97851 w 3567289"/>
              <a:gd name="connsiteY5" fmla="*/ 4317266 h 4317266"/>
              <a:gd name="connsiteX6" fmla="*/ 0 w 3567289"/>
              <a:gd name="connsiteY6" fmla="*/ 4219415 h 4317266"/>
              <a:gd name="connsiteX7" fmla="*/ 0 w 3567289"/>
              <a:gd name="connsiteY7" fmla="*/ 97851 h 4317266"/>
              <a:gd name="connsiteX8" fmla="*/ 97851 w 3567289"/>
              <a:gd name="connsiteY8" fmla="*/ 0 h 431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7289" h="4317266">
                <a:moveTo>
                  <a:pt x="97851" y="0"/>
                </a:moveTo>
                <a:lnTo>
                  <a:pt x="3469438" y="0"/>
                </a:lnTo>
                <a:cubicBezTo>
                  <a:pt x="3523480" y="0"/>
                  <a:pt x="3567289" y="43809"/>
                  <a:pt x="3567289" y="97851"/>
                </a:cubicBezTo>
                <a:lnTo>
                  <a:pt x="3567289" y="4219415"/>
                </a:lnTo>
                <a:cubicBezTo>
                  <a:pt x="3567289" y="4273457"/>
                  <a:pt x="3523480" y="4317266"/>
                  <a:pt x="3469438" y="4317266"/>
                </a:cubicBezTo>
                <a:lnTo>
                  <a:pt x="97851" y="4317266"/>
                </a:lnTo>
                <a:cubicBezTo>
                  <a:pt x="43809" y="4317266"/>
                  <a:pt x="0" y="4273457"/>
                  <a:pt x="0" y="4219415"/>
                </a:cubicBezTo>
                <a:lnTo>
                  <a:pt x="0" y="97851"/>
                </a:lnTo>
                <a:cubicBezTo>
                  <a:pt x="0" y="43809"/>
                  <a:pt x="43809" y="0"/>
                  <a:pt x="97851" y="0"/>
                </a:cubicBezTo>
                <a:close/>
              </a:path>
            </a:pathLst>
          </a:custGeom>
        </p:spPr>
        <p:txBody>
          <a:bodyPr wrap="square">
            <a:noAutofit/>
          </a:bodyPr>
          <a:lstStyle/>
          <a:p>
            <a:r>
              <a:rPr lang="fi-FI"/>
              <a:t>Lisää kuva napsauttamalla kuvaketta</a:t>
            </a:r>
          </a:p>
        </p:txBody>
      </p:sp>
      <p:pic>
        <p:nvPicPr>
          <p:cNvPr id="9" name="Graphic 8">
            <a:extLst>
              <a:ext uri="{FF2B5EF4-FFF2-40B4-BE49-F238E27FC236}">
                <a16:creationId xmlns:a16="http://schemas.microsoft.com/office/drawing/2014/main" id="{55FF3A55-590A-AC1B-80A6-E4BC63A003CD}"/>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23684"/>
          <a:stretch/>
        </p:blipFill>
        <p:spPr>
          <a:xfrm>
            <a:off x="7967023" y="7517917"/>
            <a:ext cx="2005584" cy="2083284"/>
          </a:xfrm>
          <a:prstGeom prst="rect">
            <a:avLst/>
          </a:prstGeom>
        </p:spPr>
      </p:pic>
    </p:spTree>
    <p:extLst>
      <p:ext uri="{BB962C8B-B14F-4D97-AF65-F5344CB8AC3E}">
        <p14:creationId xmlns:p14="http://schemas.microsoft.com/office/powerpoint/2010/main" val="191011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506643" y="475502"/>
            <a:ext cx="11775473" cy="1528843"/>
          </a:xfrm>
          <a:prstGeom prst="rect">
            <a:avLst/>
          </a:prstGeom>
        </p:spPr>
        <p:txBody>
          <a:bodyPr vert="horz" lIns="91440" tIns="45720" rIns="91440" bIns="45720" rtlCol="0" anchor="ctr">
            <a:normAutofit/>
          </a:bodyPr>
          <a:lstStyle/>
          <a:p>
            <a:r>
              <a:rPr lang="fi-FI"/>
              <a:t>Muokkaa ots. perustyyl. napsautt.</a:t>
            </a:r>
            <a:endParaRPr lang="en-US"/>
          </a:p>
        </p:txBody>
      </p:sp>
    </p:spTree>
    <p:extLst>
      <p:ext uri="{BB962C8B-B14F-4D97-AF65-F5344CB8AC3E}">
        <p14:creationId xmlns:p14="http://schemas.microsoft.com/office/powerpoint/2010/main" val="92028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D959DD9-B0C6-948E-AB01-B5669020EDF6}"/>
              </a:ext>
              <a:ext uri="{C183D7F6-B498-43B3-948B-1728B52AA6E4}">
                <adec:decorative xmlns:adec="http://schemas.microsoft.com/office/drawing/2017/decorative" val="1"/>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44819" y="8655017"/>
            <a:ext cx="4434788" cy="591304"/>
          </a:xfrm>
          <a:prstGeom prst="rect">
            <a:avLst/>
          </a:prstGeom>
        </p:spPr>
      </p:pic>
      <p:sp>
        <p:nvSpPr>
          <p:cNvPr id="8" name="Title Placeholder 1">
            <a:extLst>
              <a:ext uri="{FF2B5EF4-FFF2-40B4-BE49-F238E27FC236}">
                <a16:creationId xmlns:a16="http://schemas.microsoft.com/office/drawing/2014/main" id="{1738BCF5-02C3-B040-B3FF-0E7C8CE37E14}"/>
              </a:ext>
            </a:extLst>
          </p:cNvPr>
          <p:cNvSpPr>
            <a:spLocks noGrp="1"/>
          </p:cNvSpPr>
          <p:nvPr>
            <p:ph type="title"/>
          </p:nvPr>
        </p:nvSpPr>
        <p:spPr>
          <a:xfrm>
            <a:off x="528009" y="475502"/>
            <a:ext cx="11795149" cy="1528843"/>
          </a:xfrm>
          <a:prstGeom prst="rect">
            <a:avLst/>
          </a:prstGeom>
        </p:spPr>
        <p:txBody>
          <a:bodyPr vert="horz" lIns="91440" tIns="45720" rIns="91440" bIns="45720" rtlCol="0" anchor="ctr">
            <a:normAutofit/>
          </a:bodyPr>
          <a:lstStyle/>
          <a:p>
            <a:r>
              <a:rPr lang="fi-FI"/>
              <a:t>Muokkaa ots. perustyyl. napsautt.</a:t>
            </a:r>
            <a:endParaRPr lang="en-US"/>
          </a:p>
        </p:txBody>
      </p:sp>
      <p:sp>
        <p:nvSpPr>
          <p:cNvPr id="9" name="Text Placeholder 2">
            <a:extLst>
              <a:ext uri="{FF2B5EF4-FFF2-40B4-BE49-F238E27FC236}">
                <a16:creationId xmlns:a16="http://schemas.microsoft.com/office/drawing/2014/main" id="{7712D627-E392-544C-A4BA-49A0639AB40A}"/>
              </a:ext>
            </a:extLst>
          </p:cNvPr>
          <p:cNvSpPr>
            <a:spLocks noGrp="1"/>
          </p:cNvSpPr>
          <p:nvPr>
            <p:ph type="body" idx="1"/>
          </p:nvPr>
        </p:nvSpPr>
        <p:spPr>
          <a:xfrm>
            <a:off x="528009" y="2240282"/>
            <a:ext cx="11795149" cy="649106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7237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80057" rtl="0" eaLnBrk="1" latinLnBrk="0" hangingPunct="1">
        <a:spcBef>
          <a:spcPct val="0"/>
        </a:spcBef>
        <a:buNone/>
        <a:defRPr sz="3360" b="1" i="0" kern="1200" cap="none" baseline="0">
          <a:solidFill>
            <a:schemeClr val="tx1"/>
          </a:solidFill>
          <a:latin typeface="Arial" panose="020B0604020202020204" pitchFamily="34" charset="0"/>
          <a:ea typeface="Fira Sans SemiBold" panose="020B0503050000020004" pitchFamily="34" charset="0"/>
          <a:cs typeface="Arial" panose="020B0604020202020204" pitchFamily="34" charset="0"/>
        </a:defRPr>
      </a:lvl1pPr>
    </p:titleStyle>
    <p:bodyStyle>
      <a:lvl1pPr marL="360044" indent="-360044" algn="l" defTabSz="480057" rtl="0" eaLnBrk="1" latinLnBrk="0" hangingPunct="1">
        <a:spcBef>
          <a:spcPct val="20000"/>
        </a:spcBef>
        <a:buClr>
          <a:schemeClr val="tx1"/>
        </a:buClr>
        <a:buFont typeface="Arial"/>
        <a:buChar char="•"/>
        <a:defRPr sz="2520" kern="1200">
          <a:solidFill>
            <a:schemeClr val="tx1"/>
          </a:solidFill>
          <a:latin typeface="+mn-lt"/>
          <a:ea typeface="+mn-ea"/>
          <a:cs typeface="Arial" panose="020B0604020202020204" pitchFamily="34" charset="0"/>
        </a:defRPr>
      </a:lvl1pPr>
      <a:lvl2pPr marL="780094" indent="-300037" algn="l" defTabSz="480057" rtl="0" eaLnBrk="1" latinLnBrk="0" hangingPunct="1">
        <a:spcBef>
          <a:spcPct val="20000"/>
        </a:spcBef>
        <a:buClr>
          <a:schemeClr val="tx1"/>
        </a:buClr>
        <a:buFont typeface="Arial"/>
        <a:buChar char="–"/>
        <a:defRPr sz="2240" kern="1200">
          <a:solidFill>
            <a:schemeClr val="tx1"/>
          </a:solidFill>
          <a:latin typeface="+mn-lt"/>
          <a:ea typeface="+mn-ea"/>
          <a:cs typeface="Arial" panose="020B0604020202020204" pitchFamily="34" charset="0"/>
        </a:defRPr>
      </a:lvl2pPr>
      <a:lvl3pPr marL="1200144" indent="-240029" algn="l" defTabSz="480057" rtl="0" eaLnBrk="1" latinLnBrk="0" hangingPunct="1">
        <a:spcBef>
          <a:spcPct val="20000"/>
        </a:spcBef>
        <a:buClr>
          <a:schemeClr val="tx1"/>
        </a:buClr>
        <a:buFont typeface="Arial"/>
        <a:buChar char="•"/>
        <a:defRPr sz="1960" kern="1200">
          <a:solidFill>
            <a:schemeClr val="tx1"/>
          </a:solidFill>
          <a:latin typeface="+mn-lt"/>
          <a:ea typeface="+mn-ea"/>
          <a:cs typeface="Arial" panose="020B0604020202020204" pitchFamily="34" charset="0"/>
        </a:defRPr>
      </a:lvl3pPr>
      <a:lvl4pPr marL="1680202" indent="-240029" algn="l" defTabSz="480057" rtl="0" eaLnBrk="1" latinLnBrk="0" hangingPunct="1">
        <a:spcBef>
          <a:spcPct val="20000"/>
        </a:spcBef>
        <a:buClr>
          <a:schemeClr val="tx1"/>
        </a:buClr>
        <a:buFont typeface="Arial"/>
        <a:buChar char="–"/>
        <a:defRPr sz="1680" kern="1200">
          <a:solidFill>
            <a:schemeClr val="tx1"/>
          </a:solidFill>
          <a:latin typeface="+mn-lt"/>
          <a:ea typeface="+mn-ea"/>
          <a:cs typeface="Arial" panose="020B0604020202020204" pitchFamily="34" charset="0"/>
        </a:defRPr>
      </a:lvl4pPr>
      <a:lvl5pPr marL="2160259" indent="-240029" algn="l" defTabSz="480057" rtl="0" eaLnBrk="1" latinLnBrk="0" hangingPunct="1">
        <a:spcBef>
          <a:spcPct val="20000"/>
        </a:spcBef>
        <a:buClr>
          <a:schemeClr val="tx1"/>
        </a:buClr>
        <a:buFont typeface="Arial"/>
        <a:buChar char="»"/>
        <a:defRPr sz="1680" kern="1200">
          <a:solidFill>
            <a:schemeClr val="tx1"/>
          </a:solidFill>
          <a:latin typeface="+mn-lt"/>
          <a:ea typeface="+mn-ea"/>
          <a:cs typeface="Arial" panose="020B0604020202020204" pitchFamily="34" charset="0"/>
        </a:defRPr>
      </a:lvl5pPr>
      <a:lvl6pPr marL="2640317" indent="-240029" algn="l" defTabSz="480057" rtl="0" eaLnBrk="1" latinLnBrk="0" hangingPunct="1">
        <a:spcBef>
          <a:spcPct val="20000"/>
        </a:spcBef>
        <a:buFont typeface="Arial"/>
        <a:buChar char="•"/>
        <a:defRPr sz="2100" kern="1200">
          <a:solidFill>
            <a:schemeClr val="tx1"/>
          </a:solidFill>
          <a:latin typeface="+mn-lt"/>
          <a:ea typeface="+mn-ea"/>
          <a:cs typeface="+mn-cs"/>
        </a:defRPr>
      </a:lvl6pPr>
      <a:lvl7pPr marL="3120375" indent="-240029" algn="l" defTabSz="480057" rtl="0" eaLnBrk="1" latinLnBrk="0" hangingPunct="1">
        <a:spcBef>
          <a:spcPct val="20000"/>
        </a:spcBef>
        <a:buFont typeface="Arial"/>
        <a:buChar char="•"/>
        <a:defRPr sz="2100" kern="1200">
          <a:solidFill>
            <a:schemeClr val="tx1"/>
          </a:solidFill>
          <a:latin typeface="+mn-lt"/>
          <a:ea typeface="+mn-ea"/>
          <a:cs typeface="+mn-cs"/>
        </a:defRPr>
      </a:lvl7pPr>
      <a:lvl8pPr marL="3600432" indent="-240029" algn="l" defTabSz="480057" rtl="0" eaLnBrk="1" latinLnBrk="0" hangingPunct="1">
        <a:spcBef>
          <a:spcPct val="20000"/>
        </a:spcBef>
        <a:buFont typeface="Arial"/>
        <a:buChar char="•"/>
        <a:defRPr sz="2100" kern="1200">
          <a:solidFill>
            <a:schemeClr val="tx1"/>
          </a:solidFill>
          <a:latin typeface="+mn-lt"/>
          <a:ea typeface="+mn-ea"/>
          <a:cs typeface="+mn-cs"/>
        </a:defRPr>
      </a:lvl8pPr>
      <a:lvl9pPr marL="4080489" indent="-240029" algn="l" defTabSz="480057"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0057" rtl="0" eaLnBrk="1" latinLnBrk="0" hangingPunct="1">
        <a:defRPr sz="1960" kern="1200">
          <a:solidFill>
            <a:schemeClr val="tx1"/>
          </a:solidFill>
          <a:latin typeface="+mn-lt"/>
          <a:ea typeface="+mn-ea"/>
          <a:cs typeface="+mn-cs"/>
        </a:defRPr>
      </a:lvl1pPr>
      <a:lvl2pPr marL="480057" algn="l" defTabSz="480057" rtl="0" eaLnBrk="1" latinLnBrk="0" hangingPunct="1">
        <a:defRPr sz="1960" kern="1200">
          <a:solidFill>
            <a:schemeClr val="tx1"/>
          </a:solidFill>
          <a:latin typeface="+mn-lt"/>
          <a:ea typeface="+mn-ea"/>
          <a:cs typeface="+mn-cs"/>
        </a:defRPr>
      </a:lvl2pPr>
      <a:lvl3pPr marL="960116" algn="l" defTabSz="480057" rtl="0" eaLnBrk="1" latinLnBrk="0" hangingPunct="1">
        <a:defRPr sz="1960" kern="1200">
          <a:solidFill>
            <a:schemeClr val="tx1"/>
          </a:solidFill>
          <a:latin typeface="+mn-lt"/>
          <a:ea typeface="+mn-ea"/>
          <a:cs typeface="+mn-cs"/>
        </a:defRPr>
      </a:lvl3pPr>
      <a:lvl4pPr marL="1440173" algn="l" defTabSz="480057" rtl="0" eaLnBrk="1" latinLnBrk="0" hangingPunct="1">
        <a:defRPr sz="1960" kern="1200">
          <a:solidFill>
            <a:schemeClr val="tx1"/>
          </a:solidFill>
          <a:latin typeface="+mn-lt"/>
          <a:ea typeface="+mn-ea"/>
          <a:cs typeface="+mn-cs"/>
        </a:defRPr>
      </a:lvl4pPr>
      <a:lvl5pPr marL="1920230" algn="l" defTabSz="480057" rtl="0" eaLnBrk="1" latinLnBrk="0" hangingPunct="1">
        <a:defRPr sz="1960" kern="1200">
          <a:solidFill>
            <a:schemeClr val="tx1"/>
          </a:solidFill>
          <a:latin typeface="+mn-lt"/>
          <a:ea typeface="+mn-ea"/>
          <a:cs typeface="+mn-cs"/>
        </a:defRPr>
      </a:lvl5pPr>
      <a:lvl6pPr marL="2400287" algn="l" defTabSz="480057" rtl="0" eaLnBrk="1" latinLnBrk="0" hangingPunct="1">
        <a:defRPr sz="1960" kern="1200">
          <a:solidFill>
            <a:schemeClr val="tx1"/>
          </a:solidFill>
          <a:latin typeface="+mn-lt"/>
          <a:ea typeface="+mn-ea"/>
          <a:cs typeface="+mn-cs"/>
        </a:defRPr>
      </a:lvl6pPr>
      <a:lvl7pPr marL="2880346" algn="l" defTabSz="480057" rtl="0" eaLnBrk="1" latinLnBrk="0" hangingPunct="1">
        <a:defRPr sz="1960" kern="1200">
          <a:solidFill>
            <a:schemeClr val="tx1"/>
          </a:solidFill>
          <a:latin typeface="+mn-lt"/>
          <a:ea typeface="+mn-ea"/>
          <a:cs typeface="+mn-cs"/>
        </a:defRPr>
      </a:lvl7pPr>
      <a:lvl8pPr marL="3360403" algn="l" defTabSz="480057" rtl="0" eaLnBrk="1" latinLnBrk="0" hangingPunct="1">
        <a:defRPr sz="1960" kern="1200">
          <a:solidFill>
            <a:schemeClr val="tx1"/>
          </a:solidFill>
          <a:latin typeface="+mn-lt"/>
          <a:ea typeface="+mn-ea"/>
          <a:cs typeface="+mn-cs"/>
        </a:defRPr>
      </a:lvl8pPr>
      <a:lvl9pPr marL="3840460" algn="l" defTabSz="480057" rtl="0" eaLnBrk="1" latinLnBrk="0" hangingPunct="1">
        <a:defRPr sz="19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82000"/>
                  </a:schemeClr>
                </a:solidFill>
              </a:defRPr>
            </a:lvl1pPr>
          </a:lstStyle>
          <a:p>
            <a:fld id="{C764DE79-268F-4C1A-8933-263129D2AF90}" type="datetimeFigureOut">
              <a:rPr lang="en-US" dirty="0"/>
              <a:t>12/22/2025</a:t>
            </a:fld>
            <a:endParaRPr lang="en-US" dirty="0"/>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394623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85" rtl="0" eaLnBrk="1" latinLnBrk="0" hangingPunct="1">
        <a:defRPr sz="2520" kern="1200">
          <a:solidFill>
            <a:schemeClr val="tx1"/>
          </a:solidFill>
          <a:latin typeface="+mn-lt"/>
          <a:ea typeface="+mn-ea"/>
          <a:cs typeface="+mn-cs"/>
        </a:defRPr>
      </a:lvl1pPr>
      <a:lvl2pPr marL="640093" algn="l" defTabSz="1280185" rtl="0" eaLnBrk="1" latinLnBrk="0" hangingPunct="1">
        <a:defRPr sz="2520" kern="1200">
          <a:solidFill>
            <a:schemeClr val="tx1"/>
          </a:solidFill>
          <a:latin typeface="+mn-lt"/>
          <a:ea typeface="+mn-ea"/>
          <a:cs typeface="+mn-cs"/>
        </a:defRPr>
      </a:lvl2pPr>
      <a:lvl3pPr marL="1280185" algn="l" defTabSz="1280185" rtl="0" eaLnBrk="1" latinLnBrk="0" hangingPunct="1">
        <a:defRPr sz="2520" kern="1200">
          <a:solidFill>
            <a:schemeClr val="tx1"/>
          </a:solidFill>
          <a:latin typeface="+mn-lt"/>
          <a:ea typeface="+mn-ea"/>
          <a:cs typeface="+mn-cs"/>
        </a:defRPr>
      </a:lvl3pPr>
      <a:lvl4pPr marL="1920278" algn="l" defTabSz="1280185" rtl="0" eaLnBrk="1" latinLnBrk="0" hangingPunct="1">
        <a:defRPr sz="2520" kern="1200">
          <a:solidFill>
            <a:schemeClr val="tx1"/>
          </a:solidFill>
          <a:latin typeface="+mn-lt"/>
          <a:ea typeface="+mn-ea"/>
          <a:cs typeface="+mn-cs"/>
        </a:defRPr>
      </a:lvl4pPr>
      <a:lvl5pPr marL="2560372" algn="l" defTabSz="1280185" rtl="0" eaLnBrk="1" latinLnBrk="0" hangingPunct="1">
        <a:defRPr sz="2520" kern="1200">
          <a:solidFill>
            <a:schemeClr val="tx1"/>
          </a:solidFill>
          <a:latin typeface="+mn-lt"/>
          <a:ea typeface="+mn-ea"/>
          <a:cs typeface="+mn-cs"/>
        </a:defRPr>
      </a:lvl5pPr>
      <a:lvl6pPr marL="3200464" algn="l" defTabSz="1280185" rtl="0" eaLnBrk="1" latinLnBrk="0" hangingPunct="1">
        <a:defRPr sz="2520" kern="1200">
          <a:solidFill>
            <a:schemeClr val="tx1"/>
          </a:solidFill>
          <a:latin typeface="+mn-lt"/>
          <a:ea typeface="+mn-ea"/>
          <a:cs typeface="+mn-cs"/>
        </a:defRPr>
      </a:lvl6pPr>
      <a:lvl7pPr marL="3840557" algn="l" defTabSz="1280185" rtl="0" eaLnBrk="1" latinLnBrk="0" hangingPunct="1">
        <a:defRPr sz="2520" kern="1200">
          <a:solidFill>
            <a:schemeClr val="tx1"/>
          </a:solidFill>
          <a:latin typeface="+mn-lt"/>
          <a:ea typeface="+mn-ea"/>
          <a:cs typeface="+mn-cs"/>
        </a:defRPr>
      </a:lvl7pPr>
      <a:lvl8pPr marL="4480650" algn="l" defTabSz="1280185" rtl="0" eaLnBrk="1" latinLnBrk="0" hangingPunct="1">
        <a:defRPr sz="2520" kern="1200">
          <a:solidFill>
            <a:schemeClr val="tx1"/>
          </a:solidFill>
          <a:latin typeface="+mn-lt"/>
          <a:ea typeface="+mn-ea"/>
          <a:cs typeface="+mn-cs"/>
        </a:defRPr>
      </a:lvl8pPr>
      <a:lvl9pPr marL="5120742" algn="l" defTabSz="1280185"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7C1D4A4-C498-48FE-369B-930EC10B79AF}"/>
              </a:ext>
            </a:extLst>
          </p:cNvPr>
          <p:cNvSpPr>
            <a:spLocks noGrp="1"/>
          </p:cNvSpPr>
          <p:nvPr>
            <p:ph type="body" sz="quarter" idx="11"/>
          </p:nvPr>
        </p:nvSpPr>
        <p:spPr>
          <a:xfrm>
            <a:off x="614601" y="2742182"/>
            <a:ext cx="5798611" cy="2366223"/>
          </a:xfrm>
        </p:spPr>
        <p:txBody>
          <a:bodyPr/>
          <a:lstStyle/>
          <a:p>
            <a:r>
              <a:rPr lang="fi-FI" dirty="0"/>
              <a:t>Perehdytyksellä</a:t>
            </a:r>
          </a:p>
          <a:p>
            <a:r>
              <a:rPr lang="fi-FI" sz="3045" dirty="0"/>
              <a:t>Osaavaksi ja hyvinvoivaksi työyhteisön jäseneksi</a:t>
            </a:r>
          </a:p>
        </p:txBody>
      </p:sp>
      <p:sp>
        <p:nvSpPr>
          <p:cNvPr id="3" name="Tekstin paikkamerkki 2">
            <a:extLst>
              <a:ext uri="{FF2B5EF4-FFF2-40B4-BE49-F238E27FC236}">
                <a16:creationId xmlns:a16="http://schemas.microsoft.com/office/drawing/2014/main" id="{BCB9E6D5-E826-7038-6E18-884AE11D52A7}"/>
              </a:ext>
            </a:extLst>
          </p:cNvPr>
          <p:cNvSpPr>
            <a:spLocks noGrp="1"/>
          </p:cNvSpPr>
          <p:nvPr>
            <p:ph type="body" sz="quarter" idx="12"/>
          </p:nvPr>
        </p:nvSpPr>
        <p:spPr>
          <a:xfrm>
            <a:off x="614603" y="5732198"/>
            <a:ext cx="5798609" cy="1444227"/>
          </a:xfrm>
        </p:spPr>
        <p:txBody>
          <a:bodyPr/>
          <a:lstStyle/>
          <a:p>
            <a:r>
              <a:rPr lang="fi-FI" dirty="0"/>
              <a:t>TYÖPAJAMATERIAALIEN LIITTEET</a:t>
            </a:r>
          </a:p>
          <a:p>
            <a:r>
              <a:rPr lang="fi-FI" dirty="0"/>
              <a:t>2025</a:t>
            </a:r>
          </a:p>
        </p:txBody>
      </p:sp>
      <p:pic>
        <p:nvPicPr>
          <p:cNvPr id="1026" name="Picture 2" descr="Kuva, joka sisältää kohteen Fontti, teksti, Grafiikka, logo&#10;&#10;Tekoälyn generoima sisältö voi olla virheellistä.">
            <a:extLst>
              <a:ext uri="{FF2B5EF4-FFF2-40B4-BE49-F238E27FC236}">
                <a16:creationId xmlns:a16="http://schemas.microsoft.com/office/drawing/2014/main" id="{C6D9B2E6-D27A-295A-6AFA-356FD034C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74" y="7958477"/>
            <a:ext cx="3644834" cy="81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5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6A582-D48D-7691-1B72-B361B7BDA661}"/>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8A5C5B38-A0E7-753C-3EFB-4277FB672B20}"/>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2. </a:t>
            </a:r>
          </a:p>
        </p:txBody>
      </p:sp>
      <p:graphicFrame>
        <p:nvGraphicFramePr>
          <p:cNvPr id="4" name="Taulukko 3">
            <a:extLst>
              <a:ext uri="{FF2B5EF4-FFF2-40B4-BE49-F238E27FC236}">
                <a16:creationId xmlns:a16="http://schemas.microsoft.com/office/drawing/2014/main" id="{83C85504-01EA-ECBD-5438-35F6A133D240}"/>
              </a:ext>
            </a:extLst>
          </p:cNvPr>
          <p:cNvGraphicFramePr>
            <a:graphicFrameLocks noGrp="1"/>
          </p:cNvGraphicFramePr>
          <p:nvPr>
            <p:extLst>
              <p:ext uri="{D42A27DB-BD31-4B8C-83A1-F6EECF244321}">
                <p14:modId xmlns:p14="http://schemas.microsoft.com/office/powerpoint/2010/main" val="203940793"/>
              </p:ext>
            </p:extLst>
          </p:nvPr>
        </p:nvGraphicFramePr>
        <p:xfrm>
          <a:off x="145218" y="431816"/>
          <a:ext cx="12511160" cy="8869077"/>
        </p:xfrm>
        <a:graphic>
          <a:graphicData uri="http://schemas.openxmlformats.org/drawingml/2006/table">
            <a:tbl>
              <a:tblPr firstRow="1" bandRow="1">
                <a:tableStyleId>{5940675A-B579-460E-94D1-54222C63F5DA}</a:tableStyleId>
              </a:tblPr>
              <a:tblGrid>
                <a:gridCol w="6255580">
                  <a:extLst>
                    <a:ext uri="{9D8B030D-6E8A-4147-A177-3AD203B41FA5}">
                      <a16:colId xmlns:a16="http://schemas.microsoft.com/office/drawing/2014/main" val="176618134"/>
                    </a:ext>
                  </a:extLst>
                </a:gridCol>
                <a:gridCol w="6255580">
                  <a:extLst>
                    <a:ext uri="{9D8B030D-6E8A-4147-A177-3AD203B41FA5}">
                      <a16:colId xmlns:a16="http://schemas.microsoft.com/office/drawing/2014/main" val="783050784"/>
                    </a:ext>
                  </a:extLst>
                </a:gridCol>
              </a:tblGrid>
              <a:tr h="583212">
                <a:tc>
                  <a:txBody>
                    <a:bodyPr/>
                    <a:lstStyle/>
                    <a:p>
                      <a:r>
                        <a:rPr lang="fi-FI" sz="1600" dirty="0"/>
                        <a:t>3. VIIKKO</a:t>
                      </a:r>
                    </a:p>
                    <a:p>
                      <a:endParaRPr lang="fi-FI" sz="1600" dirty="0"/>
                    </a:p>
                  </a:txBody>
                  <a:tcPr marL="96012" marR="96012" marT="48006" marB="48006">
                    <a:solidFill>
                      <a:srgbClr val="FFCC99">
                        <a:alpha val="50196"/>
                      </a:srgbClr>
                    </a:solidFill>
                  </a:tcPr>
                </a:tc>
                <a:tc>
                  <a:txBody>
                    <a:bodyPr/>
                    <a:lstStyle/>
                    <a:p>
                      <a:r>
                        <a:rPr lang="fi-FI" sz="1600" dirty="0"/>
                        <a:t>4. VIIKKO = 1 KUUKAUSI</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1657077">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1657077">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4227820975"/>
                  </a:ext>
                </a:extLst>
              </a:tr>
              <a:tr h="1657077">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98812212"/>
                  </a:ext>
                </a:extLst>
              </a:tr>
              <a:tr h="1657077">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extLst>
                  <a:ext uri="{0D108BD9-81ED-4DB2-BD59-A6C34878D82A}">
                    <a16:rowId xmlns:a16="http://schemas.microsoft.com/office/drawing/2014/main" val="1511582521"/>
                  </a:ext>
                </a:extLst>
              </a:tr>
              <a:tr h="1657077">
                <a:tc>
                  <a:txBody>
                    <a:bodyPr/>
                    <a:lstStyle/>
                    <a:p>
                      <a:endParaRPr lang="fi-FI" sz="1400" dirty="0"/>
                    </a:p>
                  </a:txBody>
                  <a:tcPr marL="96012" marR="96012" marT="48006" marB="48006"/>
                </a:tc>
                <a:tc>
                  <a:txBody>
                    <a:bodyPr/>
                    <a:lstStyle/>
                    <a:p>
                      <a:r>
                        <a:rPr lang="fi-FI" sz="1400" dirty="0"/>
                        <a:t>Millaista osaamista voidaan odottaa ensimmäisen kuukauden jälkeen?</a:t>
                      </a:r>
                    </a:p>
                  </a:txBody>
                  <a:tcPr marL="96012" marR="96012" marT="48006" marB="48006">
                    <a:solidFill>
                      <a:srgbClr val="FFCC99">
                        <a:alpha val="30196"/>
                      </a:srgbClr>
                    </a:solidFill>
                  </a:tcPr>
                </a:tc>
                <a:extLst>
                  <a:ext uri="{0D108BD9-81ED-4DB2-BD59-A6C34878D82A}">
                    <a16:rowId xmlns:a16="http://schemas.microsoft.com/office/drawing/2014/main" val="3738158770"/>
                  </a:ext>
                </a:extLst>
              </a:tr>
            </a:tbl>
          </a:graphicData>
        </a:graphic>
      </p:graphicFrame>
    </p:spTree>
    <p:extLst>
      <p:ext uri="{BB962C8B-B14F-4D97-AF65-F5344CB8AC3E}">
        <p14:creationId xmlns:p14="http://schemas.microsoft.com/office/powerpoint/2010/main" val="374771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3B45E-F28A-36BB-D3A4-DB27B669007C}"/>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8073FCA9-87C0-0FA4-66E8-81E63882B299}"/>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2. </a:t>
            </a:r>
          </a:p>
        </p:txBody>
      </p:sp>
      <p:graphicFrame>
        <p:nvGraphicFramePr>
          <p:cNvPr id="4" name="Taulukko 3">
            <a:extLst>
              <a:ext uri="{FF2B5EF4-FFF2-40B4-BE49-F238E27FC236}">
                <a16:creationId xmlns:a16="http://schemas.microsoft.com/office/drawing/2014/main" id="{67B5C2EF-38E2-EF76-F5FD-867EDB7D6FB6}"/>
              </a:ext>
            </a:extLst>
          </p:cNvPr>
          <p:cNvGraphicFramePr>
            <a:graphicFrameLocks noGrp="1"/>
          </p:cNvGraphicFramePr>
          <p:nvPr>
            <p:extLst>
              <p:ext uri="{D42A27DB-BD31-4B8C-83A1-F6EECF244321}">
                <p14:modId xmlns:p14="http://schemas.microsoft.com/office/powerpoint/2010/main" val="467364609"/>
              </p:ext>
            </p:extLst>
          </p:nvPr>
        </p:nvGraphicFramePr>
        <p:xfrm>
          <a:off x="145218" y="431817"/>
          <a:ext cx="12511160" cy="8875897"/>
        </p:xfrm>
        <a:graphic>
          <a:graphicData uri="http://schemas.openxmlformats.org/drawingml/2006/table">
            <a:tbl>
              <a:tblPr firstRow="1" bandRow="1">
                <a:tableStyleId>{5940675A-B579-460E-94D1-54222C63F5DA}</a:tableStyleId>
              </a:tblPr>
              <a:tblGrid>
                <a:gridCol w="3127790">
                  <a:extLst>
                    <a:ext uri="{9D8B030D-6E8A-4147-A177-3AD203B41FA5}">
                      <a16:colId xmlns:a16="http://schemas.microsoft.com/office/drawing/2014/main" val="176618134"/>
                    </a:ext>
                  </a:extLst>
                </a:gridCol>
                <a:gridCol w="3127790">
                  <a:extLst>
                    <a:ext uri="{9D8B030D-6E8A-4147-A177-3AD203B41FA5}">
                      <a16:colId xmlns:a16="http://schemas.microsoft.com/office/drawing/2014/main" val="783050784"/>
                    </a:ext>
                  </a:extLst>
                </a:gridCol>
                <a:gridCol w="3127790">
                  <a:extLst>
                    <a:ext uri="{9D8B030D-6E8A-4147-A177-3AD203B41FA5}">
                      <a16:colId xmlns:a16="http://schemas.microsoft.com/office/drawing/2014/main" val="428087960"/>
                    </a:ext>
                  </a:extLst>
                </a:gridCol>
                <a:gridCol w="3127790">
                  <a:extLst>
                    <a:ext uri="{9D8B030D-6E8A-4147-A177-3AD203B41FA5}">
                      <a16:colId xmlns:a16="http://schemas.microsoft.com/office/drawing/2014/main" val="2248911566"/>
                    </a:ext>
                  </a:extLst>
                </a:gridCol>
              </a:tblGrid>
              <a:tr h="371854">
                <a:tc>
                  <a:txBody>
                    <a:bodyPr/>
                    <a:lstStyle/>
                    <a:p>
                      <a:r>
                        <a:rPr lang="fi-FI" sz="1600" dirty="0"/>
                        <a:t>5. VIIKKO</a:t>
                      </a:r>
                    </a:p>
                    <a:p>
                      <a:endParaRPr lang="fi-FI" sz="1600" dirty="0"/>
                    </a:p>
                  </a:txBody>
                  <a:tcPr marL="96012" marR="96012" marT="48006" marB="48006">
                    <a:solidFill>
                      <a:srgbClr val="FFCC99">
                        <a:alpha val="50196"/>
                      </a:srgbClr>
                    </a:solidFill>
                  </a:tcPr>
                </a:tc>
                <a:tc>
                  <a:txBody>
                    <a:bodyPr/>
                    <a:lstStyle/>
                    <a:p>
                      <a:r>
                        <a:rPr lang="fi-FI" sz="1600" dirty="0"/>
                        <a:t>6. VIIKKO</a:t>
                      </a:r>
                    </a:p>
                  </a:txBody>
                  <a:tcPr marL="96012" marR="96012" marT="48006" marB="48006">
                    <a:solidFill>
                      <a:srgbClr val="FFCC99">
                        <a:alpha val="50196"/>
                      </a:srgbClr>
                    </a:solidFill>
                  </a:tcPr>
                </a:tc>
                <a:tc>
                  <a:txBody>
                    <a:bodyPr/>
                    <a:lstStyle/>
                    <a:p>
                      <a:r>
                        <a:rPr lang="fi-FI" sz="1600" dirty="0"/>
                        <a:t>7. VIIKKO</a:t>
                      </a:r>
                    </a:p>
                  </a:txBody>
                  <a:tcPr marL="96012" marR="96012" marT="48006" marB="48006">
                    <a:solidFill>
                      <a:srgbClr val="FFCC99">
                        <a:alpha val="50196"/>
                      </a:srgbClr>
                    </a:solidFill>
                  </a:tcPr>
                </a:tc>
                <a:tc>
                  <a:txBody>
                    <a:bodyPr/>
                    <a:lstStyle/>
                    <a:p>
                      <a:r>
                        <a:rPr lang="fi-FI" sz="1600" dirty="0"/>
                        <a:t>8. VIIKKO = 2 KUUKAUTTA</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4227820975"/>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98812212"/>
                  </a:ext>
                </a:extLst>
              </a:tr>
              <a:tr h="1658441">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extLst>
                  <a:ext uri="{0D108BD9-81ED-4DB2-BD59-A6C34878D82A}">
                    <a16:rowId xmlns:a16="http://schemas.microsoft.com/office/drawing/2014/main" val="1511582521"/>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Millaista osaamista voidaan odottaa kahden kuukauden kuluttua? </a:t>
                      </a:r>
                    </a:p>
                  </a:txBody>
                  <a:tcPr marL="96012" marR="96012" marT="48006" marB="48006">
                    <a:solidFill>
                      <a:srgbClr val="FFCC99">
                        <a:alpha val="30196"/>
                      </a:srgbClr>
                    </a:solidFill>
                  </a:tcPr>
                </a:tc>
                <a:extLst>
                  <a:ext uri="{0D108BD9-81ED-4DB2-BD59-A6C34878D82A}">
                    <a16:rowId xmlns:a16="http://schemas.microsoft.com/office/drawing/2014/main" val="3738158770"/>
                  </a:ext>
                </a:extLst>
              </a:tr>
            </a:tbl>
          </a:graphicData>
        </a:graphic>
      </p:graphicFrame>
    </p:spTree>
    <p:extLst>
      <p:ext uri="{BB962C8B-B14F-4D97-AF65-F5344CB8AC3E}">
        <p14:creationId xmlns:p14="http://schemas.microsoft.com/office/powerpoint/2010/main" val="136656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75666-FADD-1D4A-4264-8A6FA401F6FC}"/>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65D36B1A-E421-EFA6-D277-5D17E372368D}"/>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2. </a:t>
            </a:r>
          </a:p>
        </p:txBody>
      </p:sp>
      <p:graphicFrame>
        <p:nvGraphicFramePr>
          <p:cNvPr id="4" name="Taulukko 3">
            <a:extLst>
              <a:ext uri="{FF2B5EF4-FFF2-40B4-BE49-F238E27FC236}">
                <a16:creationId xmlns:a16="http://schemas.microsoft.com/office/drawing/2014/main" id="{CCD662AE-9CCC-DD2E-68DE-97D4ACF83194}"/>
              </a:ext>
            </a:extLst>
          </p:cNvPr>
          <p:cNvGraphicFramePr>
            <a:graphicFrameLocks noGrp="1"/>
          </p:cNvGraphicFramePr>
          <p:nvPr/>
        </p:nvGraphicFramePr>
        <p:xfrm>
          <a:off x="145218" y="431817"/>
          <a:ext cx="12511160" cy="8875897"/>
        </p:xfrm>
        <a:graphic>
          <a:graphicData uri="http://schemas.openxmlformats.org/drawingml/2006/table">
            <a:tbl>
              <a:tblPr firstRow="1" bandRow="1">
                <a:tableStyleId>{5940675A-B579-460E-94D1-54222C63F5DA}</a:tableStyleId>
              </a:tblPr>
              <a:tblGrid>
                <a:gridCol w="3127790">
                  <a:extLst>
                    <a:ext uri="{9D8B030D-6E8A-4147-A177-3AD203B41FA5}">
                      <a16:colId xmlns:a16="http://schemas.microsoft.com/office/drawing/2014/main" val="176618134"/>
                    </a:ext>
                  </a:extLst>
                </a:gridCol>
                <a:gridCol w="3127790">
                  <a:extLst>
                    <a:ext uri="{9D8B030D-6E8A-4147-A177-3AD203B41FA5}">
                      <a16:colId xmlns:a16="http://schemas.microsoft.com/office/drawing/2014/main" val="783050784"/>
                    </a:ext>
                  </a:extLst>
                </a:gridCol>
                <a:gridCol w="3127790">
                  <a:extLst>
                    <a:ext uri="{9D8B030D-6E8A-4147-A177-3AD203B41FA5}">
                      <a16:colId xmlns:a16="http://schemas.microsoft.com/office/drawing/2014/main" val="428087960"/>
                    </a:ext>
                  </a:extLst>
                </a:gridCol>
                <a:gridCol w="3127790">
                  <a:extLst>
                    <a:ext uri="{9D8B030D-6E8A-4147-A177-3AD203B41FA5}">
                      <a16:colId xmlns:a16="http://schemas.microsoft.com/office/drawing/2014/main" val="2248911566"/>
                    </a:ext>
                  </a:extLst>
                </a:gridCol>
              </a:tblGrid>
              <a:tr h="371854">
                <a:tc>
                  <a:txBody>
                    <a:bodyPr/>
                    <a:lstStyle/>
                    <a:p>
                      <a:r>
                        <a:rPr lang="fi-FI" sz="1600" dirty="0"/>
                        <a:t>9. VIIKKO</a:t>
                      </a:r>
                    </a:p>
                    <a:p>
                      <a:endParaRPr lang="fi-FI" sz="1600" dirty="0"/>
                    </a:p>
                  </a:txBody>
                  <a:tcPr marL="96012" marR="96012" marT="48006" marB="48006">
                    <a:solidFill>
                      <a:srgbClr val="FFCC99">
                        <a:alpha val="50196"/>
                      </a:srgbClr>
                    </a:solidFill>
                  </a:tcPr>
                </a:tc>
                <a:tc>
                  <a:txBody>
                    <a:bodyPr/>
                    <a:lstStyle/>
                    <a:p>
                      <a:r>
                        <a:rPr lang="fi-FI" sz="1600" dirty="0"/>
                        <a:t>10. VIIKKO</a:t>
                      </a:r>
                    </a:p>
                  </a:txBody>
                  <a:tcPr marL="96012" marR="96012" marT="48006" marB="48006">
                    <a:solidFill>
                      <a:srgbClr val="FFCC99">
                        <a:alpha val="50196"/>
                      </a:srgbClr>
                    </a:solidFill>
                  </a:tcPr>
                </a:tc>
                <a:tc>
                  <a:txBody>
                    <a:bodyPr/>
                    <a:lstStyle/>
                    <a:p>
                      <a:r>
                        <a:rPr lang="fi-FI" sz="1600" dirty="0"/>
                        <a:t>11. VIIKKO</a:t>
                      </a:r>
                    </a:p>
                  </a:txBody>
                  <a:tcPr marL="96012" marR="96012" marT="48006" marB="48006">
                    <a:solidFill>
                      <a:srgbClr val="FFCC99">
                        <a:alpha val="50196"/>
                      </a:srgbClr>
                    </a:solidFill>
                  </a:tcPr>
                </a:tc>
                <a:tc>
                  <a:txBody>
                    <a:bodyPr/>
                    <a:lstStyle/>
                    <a:p>
                      <a:r>
                        <a:rPr lang="fi-FI" sz="1600" dirty="0"/>
                        <a:t>12. VIIKKO = 3 KUUKAUTTA</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4227820975"/>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98812212"/>
                  </a:ext>
                </a:extLst>
              </a:tr>
              <a:tr h="1658441">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extLst>
                  <a:ext uri="{0D108BD9-81ED-4DB2-BD59-A6C34878D82A}">
                    <a16:rowId xmlns:a16="http://schemas.microsoft.com/office/drawing/2014/main" val="1511582521"/>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Millaista osaamista voidaan odottaa kolmen kuukauden kuluttua? </a:t>
                      </a:r>
                    </a:p>
                  </a:txBody>
                  <a:tcPr marL="96012" marR="96012" marT="48006" marB="48006">
                    <a:solidFill>
                      <a:srgbClr val="FFCC99">
                        <a:alpha val="30196"/>
                      </a:srgbClr>
                    </a:solidFill>
                  </a:tcPr>
                </a:tc>
                <a:extLst>
                  <a:ext uri="{0D108BD9-81ED-4DB2-BD59-A6C34878D82A}">
                    <a16:rowId xmlns:a16="http://schemas.microsoft.com/office/drawing/2014/main" val="3738158770"/>
                  </a:ext>
                </a:extLst>
              </a:tr>
            </a:tbl>
          </a:graphicData>
        </a:graphic>
      </p:graphicFrame>
    </p:spTree>
    <p:extLst>
      <p:ext uri="{BB962C8B-B14F-4D97-AF65-F5344CB8AC3E}">
        <p14:creationId xmlns:p14="http://schemas.microsoft.com/office/powerpoint/2010/main" val="134523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23E7-740D-7C6D-DBE1-2093E91505BE}"/>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53315C3B-581F-DFB3-F6F5-0C355A4911EE}"/>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2. </a:t>
            </a:r>
          </a:p>
        </p:txBody>
      </p:sp>
      <p:graphicFrame>
        <p:nvGraphicFramePr>
          <p:cNvPr id="4" name="Taulukko 3">
            <a:extLst>
              <a:ext uri="{FF2B5EF4-FFF2-40B4-BE49-F238E27FC236}">
                <a16:creationId xmlns:a16="http://schemas.microsoft.com/office/drawing/2014/main" id="{0569FBBD-F216-B01E-9AF3-FD5A556766E9}"/>
              </a:ext>
            </a:extLst>
          </p:cNvPr>
          <p:cNvGraphicFramePr>
            <a:graphicFrameLocks noGrp="1"/>
          </p:cNvGraphicFramePr>
          <p:nvPr>
            <p:extLst>
              <p:ext uri="{D42A27DB-BD31-4B8C-83A1-F6EECF244321}">
                <p14:modId xmlns:p14="http://schemas.microsoft.com/office/powerpoint/2010/main" val="16600873"/>
              </p:ext>
            </p:extLst>
          </p:nvPr>
        </p:nvGraphicFramePr>
        <p:xfrm>
          <a:off x="145220" y="431817"/>
          <a:ext cx="12511160" cy="8946867"/>
        </p:xfrm>
        <a:graphic>
          <a:graphicData uri="http://schemas.openxmlformats.org/drawingml/2006/table">
            <a:tbl>
              <a:tblPr firstRow="1" bandRow="1">
                <a:tableStyleId>{5940675A-B579-460E-94D1-54222C63F5DA}</a:tableStyleId>
              </a:tblPr>
              <a:tblGrid>
                <a:gridCol w="3127790">
                  <a:extLst>
                    <a:ext uri="{9D8B030D-6E8A-4147-A177-3AD203B41FA5}">
                      <a16:colId xmlns:a16="http://schemas.microsoft.com/office/drawing/2014/main" val="176618134"/>
                    </a:ext>
                  </a:extLst>
                </a:gridCol>
                <a:gridCol w="3127790">
                  <a:extLst>
                    <a:ext uri="{9D8B030D-6E8A-4147-A177-3AD203B41FA5}">
                      <a16:colId xmlns:a16="http://schemas.microsoft.com/office/drawing/2014/main" val="783050784"/>
                    </a:ext>
                  </a:extLst>
                </a:gridCol>
                <a:gridCol w="3127790">
                  <a:extLst>
                    <a:ext uri="{9D8B030D-6E8A-4147-A177-3AD203B41FA5}">
                      <a16:colId xmlns:a16="http://schemas.microsoft.com/office/drawing/2014/main" val="428087960"/>
                    </a:ext>
                  </a:extLst>
                </a:gridCol>
                <a:gridCol w="3127790">
                  <a:extLst>
                    <a:ext uri="{9D8B030D-6E8A-4147-A177-3AD203B41FA5}">
                      <a16:colId xmlns:a16="http://schemas.microsoft.com/office/drawing/2014/main" val="2248911566"/>
                    </a:ext>
                  </a:extLst>
                </a:gridCol>
              </a:tblGrid>
              <a:tr h="371854">
                <a:tc>
                  <a:txBody>
                    <a:bodyPr/>
                    <a:lstStyle/>
                    <a:p>
                      <a:r>
                        <a:rPr lang="fi-FI" sz="1600" dirty="0"/>
                        <a:t>4. KUUKAUSI</a:t>
                      </a:r>
                    </a:p>
                    <a:p>
                      <a:endParaRPr lang="fi-FI" sz="1600" dirty="0"/>
                    </a:p>
                  </a:txBody>
                  <a:tcPr marL="96012" marR="96012" marT="48006" marB="48006">
                    <a:solidFill>
                      <a:srgbClr val="FFCC99">
                        <a:alpha val="50196"/>
                      </a:srgbClr>
                    </a:solidFill>
                  </a:tcPr>
                </a:tc>
                <a:tc>
                  <a:txBody>
                    <a:bodyPr/>
                    <a:lstStyle/>
                    <a:p>
                      <a:r>
                        <a:rPr lang="fi-FI" sz="1600" dirty="0"/>
                        <a:t>5. KUUKAUSI</a:t>
                      </a:r>
                    </a:p>
                  </a:txBody>
                  <a:tcPr marL="96012" marR="96012" marT="48006" marB="48006">
                    <a:solidFill>
                      <a:srgbClr val="FFCC99">
                        <a:alpha val="50196"/>
                      </a:srgbClr>
                    </a:solidFill>
                  </a:tcPr>
                </a:tc>
                <a:tc>
                  <a:txBody>
                    <a:bodyPr/>
                    <a:lstStyle/>
                    <a:p>
                      <a:r>
                        <a:rPr lang="fi-FI" sz="1600" dirty="0"/>
                        <a:t>6. KUUKAUSI</a:t>
                      </a:r>
                    </a:p>
                  </a:txBody>
                  <a:tcPr marL="96012" marR="96012" marT="48006" marB="48006">
                    <a:solidFill>
                      <a:srgbClr val="FFCC99">
                        <a:alpha val="50196"/>
                      </a:srgbClr>
                    </a:solidFill>
                  </a:tcPr>
                </a:tc>
                <a:tc>
                  <a:txBody>
                    <a:bodyPr/>
                    <a:lstStyle/>
                    <a:p>
                      <a:r>
                        <a:rPr lang="fi-FI" sz="1600" dirty="0"/>
                        <a:t>MENTOROINTI</a:t>
                      </a:r>
                      <a:br>
                        <a:rPr lang="fi-FI" sz="1600" dirty="0"/>
                      </a:br>
                      <a:r>
                        <a:rPr lang="fi-FI" sz="1600" dirty="0"/>
                        <a:t>kesto 6-12 kuukautta</a:t>
                      </a:r>
                    </a:p>
                  </a:txBody>
                  <a:tcPr marL="96012" marR="96012" marT="48006" marB="48006">
                    <a:solidFill>
                      <a:schemeClr val="accent6">
                        <a:lumMod val="20000"/>
                        <a:lumOff val="80000"/>
                        <a:alpha val="50196"/>
                      </a:schemeClr>
                    </a:solidFill>
                  </a:tcPr>
                </a:tc>
                <a:extLst>
                  <a:ext uri="{0D108BD9-81ED-4DB2-BD59-A6C34878D82A}">
                    <a16:rowId xmlns:a16="http://schemas.microsoft.com/office/drawing/2014/main" val="86357227"/>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r>
                        <a:rPr lang="fi-FI" sz="1200" dirty="0"/>
                        <a:t>Parimentorointi</a:t>
                      </a:r>
                    </a:p>
                    <a:p>
                      <a:r>
                        <a:rPr lang="fi-FI" sz="1200" dirty="0"/>
                        <a:t>Ryhmämentorointi</a:t>
                      </a:r>
                    </a:p>
                    <a:p>
                      <a:pPr marL="285750" indent="-285750">
                        <a:buFontTx/>
                        <a:buChar char="-"/>
                      </a:pPr>
                      <a:r>
                        <a:rPr lang="fi-FI" sz="1200" dirty="0"/>
                        <a:t>suljettu, koko ajan samana pysyvä ryhmä</a:t>
                      </a:r>
                    </a:p>
                    <a:p>
                      <a:pPr marL="285750" indent="-285750">
                        <a:buFontTx/>
                        <a:buChar char="-"/>
                      </a:pPr>
                      <a:r>
                        <a:rPr lang="fi-FI" sz="1200" dirty="0"/>
                        <a:t>”avoin”, osin vaihtuva ryhmä (esim. kaikki puolen vuoden sisällä työnsä aloittaneet)</a:t>
                      </a:r>
                    </a:p>
                  </a:txBody>
                  <a:tcPr marL="96012" marR="96012" marT="48006" marB="48006"/>
                </a:tc>
                <a:extLst>
                  <a:ext uri="{0D108BD9-81ED-4DB2-BD59-A6C34878D82A}">
                    <a16:rowId xmlns:a16="http://schemas.microsoft.com/office/drawing/2014/main" val="1831953748"/>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r>
                        <a:rPr lang="fi-FI" sz="1200" dirty="0"/>
                        <a:t>Tapaamiset</a:t>
                      </a:r>
                    </a:p>
                    <a:p>
                      <a:pPr marL="285750" indent="-285750">
                        <a:buFontTx/>
                        <a:buChar char="-"/>
                      </a:pPr>
                      <a:r>
                        <a:rPr lang="fi-FI" sz="1200" dirty="0"/>
                        <a:t>1 krt/kk</a:t>
                      </a:r>
                    </a:p>
                    <a:p>
                      <a:pPr marL="285750" indent="-285750">
                        <a:buFontTx/>
                        <a:buChar char="-"/>
                      </a:pPr>
                      <a:r>
                        <a:rPr lang="fi-FI" sz="1200" dirty="0"/>
                        <a:t>Kesto 1-2h/kerta</a:t>
                      </a:r>
                    </a:p>
                    <a:p>
                      <a:pPr marL="285750" indent="-285750">
                        <a:buFontTx/>
                        <a:buChar char="-"/>
                      </a:pPr>
                      <a:r>
                        <a:rPr lang="fi-FI" sz="1200" dirty="0"/>
                        <a:t>Luottamuksellisuus</a:t>
                      </a:r>
                    </a:p>
                  </a:txBody>
                  <a:tcPr marL="96012" marR="96012" marT="48006" marB="48006"/>
                </a:tc>
                <a:extLst>
                  <a:ext uri="{0D108BD9-81ED-4DB2-BD59-A6C34878D82A}">
                    <a16:rowId xmlns:a16="http://schemas.microsoft.com/office/drawing/2014/main" val="4227820975"/>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r>
                        <a:rPr lang="fi-FI" sz="1200" dirty="0"/>
                        <a:t>Tapaamisten aiheet ja sisällöt</a:t>
                      </a:r>
                    </a:p>
                    <a:p>
                      <a:pPr marL="285750" indent="-285750">
                        <a:buFontTx/>
                        <a:buChar char="-"/>
                      </a:pPr>
                      <a:r>
                        <a:rPr lang="fi-FI" sz="1200" dirty="0" err="1"/>
                        <a:t>Aktorin</a:t>
                      </a:r>
                      <a:r>
                        <a:rPr lang="fi-FI" sz="1200" dirty="0"/>
                        <a:t> tai </a:t>
                      </a:r>
                      <a:r>
                        <a:rPr lang="fi-FI" sz="1200" dirty="0" err="1"/>
                        <a:t>aktorien</a:t>
                      </a:r>
                      <a:r>
                        <a:rPr lang="fi-FI" sz="1200" dirty="0"/>
                        <a:t> tarpeiden, toiveiden ja tavoitteiden mukaisesti</a:t>
                      </a:r>
                    </a:p>
                    <a:p>
                      <a:pPr marL="285750" indent="-285750">
                        <a:buFontTx/>
                        <a:buChar char="-"/>
                      </a:pPr>
                      <a:r>
                        <a:rPr lang="fi-FI" sz="1200" dirty="0"/>
                        <a:t>Tapaamiskerta kerrallaan sovittavat tai esim. 3-6 kk ajalle suunnitellut</a:t>
                      </a:r>
                    </a:p>
                  </a:txBody>
                  <a:tcPr marL="96012" marR="96012" marT="48006" marB="48006"/>
                </a:tc>
                <a:extLst>
                  <a:ext uri="{0D108BD9-81ED-4DB2-BD59-A6C34878D82A}">
                    <a16:rowId xmlns:a16="http://schemas.microsoft.com/office/drawing/2014/main" val="1898812212"/>
                  </a:ext>
                </a:extLst>
              </a:tr>
              <a:tr h="1658441">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rowSpan="2">
                  <a:txBody>
                    <a:bodyPr/>
                    <a:lstStyle/>
                    <a:p>
                      <a:r>
                        <a:rPr lang="fi-FI" sz="1200" dirty="0"/>
                        <a:t>Esimerkkejä aihesisällöistä</a:t>
                      </a:r>
                    </a:p>
                    <a:p>
                      <a:pPr marL="285750" indent="-285750">
                        <a:buFontTx/>
                        <a:buChar char="-"/>
                      </a:pPr>
                      <a:r>
                        <a:rPr lang="fi-FI" sz="1200" dirty="0"/>
                        <a:t>Tutustuminen</a:t>
                      </a:r>
                    </a:p>
                    <a:p>
                      <a:pPr marL="285750" indent="-285750">
                        <a:buFontTx/>
                        <a:buChar char="-"/>
                      </a:pPr>
                      <a:r>
                        <a:rPr lang="fi-FI" sz="1200" dirty="0"/>
                        <a:t>Rooli(t) työyhteisössä</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Oman osaamisen tunnistaminen, vahvuudet ja kehitysalueet, osaamisen syventäminen</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Hyvinvointi, kuormitustekijät, palautuminen, työn ja muun elämän tasapaino</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Oman työn ja itsensä johtaminen</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Motivaatio, työn merkityksellisyys</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Arvot, työn eettiset haasteet</a:t>
                      </a:r>
                    </a:p>
                    <a:p>
                      <a:pPr marL="285750" indent="-285750">
                        <a:buFontTx/>
                        <a:buChar char="-"/>
                      </a:pPr>
                      <a:r>
                        <a:rPr lang="fi-FI" sz="1200" dirty="0"/>
                        <a:t>Haastavat työtilanteet </a:t>
                      </a:r>
                    </a:p>
                    <a:p>
                      <a:pPr marL="285750" indent="-285750">
                        <a:buFontTx/>
                        <a:buChar char="-"/>
                      </a:pPr>
                      <a:r>
                        <a:rPr lang="fi-FI" sz="1200" dirty="0"/>
                        <a:t>Työn verkostot, yhteistyön selkiyttäminen eri ammattilaisten kanssa</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Ammatillisen kasvun suunta, toiveet ja unelmat</a:t>
                      </a:r>
                    </a:p>
                  </a:txBody>
                  <a:tcPr marL="96012" marR="96012" marT="48006" marB="48006">
                    <a:noFill/>
                  </a:tcPr>
                </a:tc>
                <a:extLst>
                  <a:ext uri="{0D108BD9-81ED-4DB2-BD59-A6C34878D82A}">
                    <a16:rowId xmlns:a16="http://schemas.microsoft.com/office/drawing/2014/main" val="1511582521"/>
                  </a:ext>
                </a:extLst>
              </a:tr>
              <a:tr h="1658441">
                <a:tc>
                  <a:txBody>
                    <a:bodyPr/>
                    <a:lstStyle/>
                    <a:p>
                      <a:endParaRPr lang="fi-FI" sz="1400" dirty="0"/>
                    </a:p>
                  </a:txBody>
                  <a:tcPr marL="96012" marR="96012" marT="48006" marB="48006"/>
                </a:tc>
                <a:tc gridSpan="2">
                  <a:txBody>
                    <a:bodyPr/>
                    <a:lstStyle/>
                    <a:p>
                      <a:r>
                        <a:rPr lang="fi-FI" sz="1400" dirty="0"/>
                        <a:t>Millaista osaamista voidaan odottaa 5-6 kuukauden kuluttua töiden aloituksesta?</a:t>
                      </a:r>
                    </a:p>
                  </a:txBody>
                  <a:tcPr marL="96012" marR="96012" marT="48006" marB="48006">
                    <a:solidFill>
                      <a:srgbClr val="FFCC99">
                        <a:alpha val="30196"/>
                      </a:srgbClr>
                    </a:solidFill>
                  </a:tcPr>
                </a:tc>
                <a:tc hMerge="1">
                  <a:txBody>
                    <a:bodyPr/>
                    <a:lstStyle/>
                    <a:p>
                      <a:endParaRPr lang="fi-FI" sz="1400" dirty="0"/>
                    </a:p>
                  </a:txBody>
                  <a:tcPr marL="96012" marR="96012" marT="48006" marB="48006">
                    <a:solidFill>
                      <a:srgbClr val="FFCC99">
                        <a:alpha val="30196"/>
                      </a:srgbClr>
                    </a:solidFill>
                  </a:tcPr>
                </a:tc>
                <a:tc vMerge="1">
                  <a:txBody>
                    <a:bodyPr/>
                    <a:lstStyle/>
                    <a:p>
                      <a:endParaRPr lang="fi-FI" sz="1400" dirty="0"/>
                    </a:p>
                  </a:txBody>
                  <a:tcPr marL="96012" marR="96012" marT="48006" marB="48006"/>
                </a:tc>
                <a:extLst>
                  <a:ext uri="{0D108BD9-81ED-4DB2-BD59-A6C34878D82A}">
                    <a16:rowId xmlns:a16="http://schemas.microsoft.com/office/drawing/2014/main" val="3738158770"/>
                  </a:ext>
                </a:extLst>
              </a:tr>
            </a:tbl>
          </a:graphicData>
        </a:graphic>
      </p:graphicFrame>
    </p:spTree>
    <p:extLst>
      <p:ext uri="{BB962C8B-B14F-4D97-AF65-F5344CB8AC3E}">
        <p14:creationId xmlns:p14="http://schemas.microsoft.com/office/powerpoint/2010/main" val="246664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7BD4-9454-526E-CE30-8FEC2D38054C}"/>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FA9536ED-8FB8-9FF0-4633-BF62625073D3}"/>
              </a:ext>
            </a:extLst>
          </p:cNvPr>
          <p:cNvGraphicFramePr>
            <a:graphicFrameLocks noGrp="1"/>
          </p:cNvGraphicFramePr>
          <p:nvPr>
            <p:ph idx="1"/>
            <p:extLst>
              <p:ext uri="{D42A27DB-BD31-4B8C-83A1-F6EECF244321}">
                <p14:modId xmlns:p14="http://schemas.microsoft.com/office/powerpoint/2010/main" val="2527246508"/>
              </p:ext>
            </p:extLst>
          </p:nvPr>
        </p:nvGraphicFramePr>
        <p:xfrm>
          <a:off x="145220" y="489420"/>
          <a:ext cx="12511159" cy="8779686"/>
        </p:xfrm>
        <a:graphic>
          <a:graphicData uri="http://schemas.openxmlformats.org/drawingml/2006/table">
            <a:tbl>
              <a:tblPr firstRow="1" bandRow="1">
                <a:tableStyleId>{5940675A-B579-460E-94D1-54222C63F5DA}</a:tableStyleId>
              </a:tblPr>
              <a:tblGrid>
                <a:gridCol w="4920075">
                  <a:extLst>
                    <a:ext uri="{9D8B030D-6E8A-4147-A177-3AD203B41FA5}">
                      <a16:colId xmlns:a16="http://schemas.microsoft.com/office/drawing/2014/main" val="397546267"/>
                    </a:ext>
                  </a:extLst>
                </a:gridCol>
                <a:gridCol w="2225842">
                  <a:extLst>
                    <a:ext uri="{9D8B030D-6E8A-4147-A177-3AD203B41FA5}">
                      <a16:colId xmlns:a16="http://schemas.microsoft.com/office/drawing/2014/main" val="3605814405"/>
                    </a:ext>
                  </a:extLst>
                </a:gridCol>
                <a:gridCol w="2189747">
                  <a:extLst>
                    <a:ext uri="{9D8B030D-6E8A-4147-A177-3AD203B41FA5}">
                      <a16:colId xmlns:a16="http://schemas.microsoft.com/office/drawing/2014/main" val="501603589"/>
                    </a:ext>
                  </a:extLst>
                </a:gridCol>
                <a:gridCol w="3175495">
                  <a:extLst>
                    <a:ext uri="{9D8B030D-6E8A-4147-A177-3AD203B41FA5}">
                      <a16:colId xmlns:a16="http://schemas.microsoft.com/office/drawing/2014/main" val="426028662"/>
                    </a:ext>
                  </a:extLst>
                </a:gridCol>
              </a:tblGrid>
              <a:tr h="731165">
                <a:tc>
                  <a:txBody>
                    <a:bodyPr/>
                    <a:lstStyle/>
                    <a:p>
                      <a:r>
                        <a:rPr lang="fi-FI" sz="1600" dirty="0"/>
                        <a:t>PUUTTUVA PEREHTYMISEN TUKIMATERIAALI </a:t>
                      </a:r>
                    </a:p>
                    <a:p>
                      <a:r>
                        <a:rPr lang="fi-FI" sz="1600" dirty="0"/>
                        <a:t>AIHE/KOKONAISUUS</a:t>
                      </a:r>
                      <a:endParaRPr lang="fi-FI" sz="1200" dirty="0"/>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VASTUUHENKILÖ</a:t>
                      </a:r>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600" dirty="0"/>
                        <a:t>AIKATAULU-SUUNNITELMA</a:t>
                      </a:r>
                    </a:p>
                    <a:p>
                      <a:endParaRPr lang="fi-FI" sz="1600" dirty="0"/>
                    </a:p>
                  </a:txBody>
                  <a:tcPr marL="96012" marR="96012" marT="48006" marB="48006">
                    <a:solidFill>
                      <a:srgbClr val="FFCC99">
                        <a:alpha val="50196"/>
                      </a:srgbClr>
                    </a:solidFill>
                  </a:tcPr>
                </a:tc>
                <a:tc>
                  <a:txBody>
                    <a:bodyPr/>
                    <a:lstStyle/>
                    <a:p>
                      <a:r>
                        <a:rPr lang="fi-FI" sz="1600" dirty="0"/>
                        <a:t>MUUT HUOMIOT</a:t>
                      </a:r>
                    </a:p>
                    <a:p>
                      <a:r>
                        <a:rPr lang="fi-FI" sz="1200" dirty="0"/>
                        <a:t>Esim. mahdollisuus hyödyntää materiaalin tuottamiseen opinnäytetyötä tai yhteistyötä yli yksikkörajojen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16307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7587110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087489194"/>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509474570"/>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63230059"/>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
        <p:nvSpPr>
          <p:cNvPr id="2" name="Otsikko 1">
            <a:extLst>
              <a:ext uri="{FF2B5EF4-FFF2-40B4-BE49-F238E27FC236}">
                <a16:creationId xmlns:a16="http://schemas.microsoft.com/office/drawing/2014/main" id="{5B6A48ED-9A87-052A-8A39-5F1C9F66280F}"/>
              </a:ext>
            </a:extLst>
          </p:cNvPr>
          <p:cNvSpPr>
            <a:spLocks noGrp="1"/>
          </p:cNvSpPr>
          <p:nvPr>
            <p:ph type="title"/>
          </p:nvPr>
        </p:nvSpPr>
        <p:spPr>
          <a:xfrm>
            <a:off x="145220" y="0"/>
            <a:ext cx="12511160" cy="431815"/>
          </a:xfrm>
        </p:spPr>
        <p:txBody>
          <a:bodyPr>
            <a:normAutofit/>
          </a:bodyPr>
          <a:lstStyle/>
          <a:p>
            <a:r>
              <a:rPr lang="fi-FI" sz="1260" dirty="0"/>
              <a:t>LIITE 3. Perehtymisen tukimateriaali</a:t>
            </a:r>
          </a:p>
        </p:txBody>
      </p:sp>
    </p:spTree>
    <p:extLst>
      <p:ext uri="{BB962C8B-B14F-4D97-AF65-F5344CB8AC3E}">
        <p14:creationId xmlns:p14="http://schemas.microsoft.com/office/powerpoint/2010/main" val="318090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D998DD77-1A44-0447-19AE-B76C0C8DA4B7}"/>
              </a:ext>
            </a:extLst>
          </p:cNvPr>
          <p:cNvGraphicFramePr>
            <a:graphicFrameLocks noGrp="1"/>
          </p:cNvGraphicFramePr>
          <p:nvPr>
            <p:ph idx="1"/>
            <p:extLst>
              <p:ext uri="{D42A27DB-BD31-4B8C-83A1-F6EECF244321}">
                <p14:modId xmlns:p14="http://schemas.microsoft.com/office/powerpoint/2010/main" val="612007802"/>
              </p:ext>
            </p:extLst>
          </p:nvPr>
        </p:nvGraphicFramePr>
        <p:xfrm>
          <a:off x="145220" y="489420"/>
          <a:ext cx="12511160" cy="8622359"/>
        </p:xfrm>
        <a:graphic>
          <a:graphicData uri="http://schemas.openxmlformats.org/drawingml/2006/table">
            <a:tbl>
              <a:tblPr firstRow="1" bandRow="1">
                <a:tableStyleId>{5940675A-B579-460E-94D1-54222C63F5DA}</a:tableStyleId>
              </a:tblPr>
              <a:tblGrid>
                <a:gridCol w="5436592">
                  <a:extLst>
                    <a:ext uri="{9D8B030D-6E8A-4147-A177-3AD203B41FA5}">
                      <a16:colId xmlns:a16="http://schemas.microsoft.com/office/drawing/2014/main" val="397546267"/>
                    </a:ext>
                  </a:extLst>
                </a:gridCol>
                <a:gridCol w="4257901">
                  <a:extLst>
                    <a:ext uri="{9D8B030D-6E8A-4147-A177-3AD203B41FA5}">
                      <a16:colId xmlns:a16="http://schemas.microsoft.com/office/drawing/2014/main" val="3605814405"/>
                    </a:ext>
                  </a:extLst>
                </a:gridCol>
                <a:gridCol w="2816667">
                  <a:extLst>
                    <a:ext uri="{9D8B030D-6E8A-4147-A177-3AD203B41FA5}">
                      <a16:colId xmlns:a16="http://schemas.microsoft.com/office/drawing/2014/main" val="426028662"/>
                    </a:ext>
                  </a:extLst>
                </a:gridCol>
              </a:tblGrid>
              <a:tr h="731165">
                <a:tc>
                  <a:txBody>
                    <a:bodyPr/>
                    <a:lstStyle/>
                    <a:p>
                      <a:r>
                        <a:rPr lang="fi-FI" sz="1600" dirty="0"/>
                        <a:t>TOIMENPITEET</a:t>
                      </a:r>
                    </a:p>
                    <a:p>
                      <a:r>
                        <a:rPr lang="fi-FI" sz="1200" dirty="0"/>
                        <a:t>(esim. näytteenotto ja näytteiden käsittely, katetrointi, kanylointi, haavanhoito) </a:t>
                      </a:r>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OLEMASSA OLEVA MATERIAALI</a:t>
                      </a:r>
                      <a:br>
                        <a:rPr kumimoji="0" lang="fi-FI" sz="1600" b="0" i="0" u="none" strike="noStrike" kern="1200" cap="none" spc="0" normalizeH="0" baseline="0" noProof="0" dirty="0">
                          <a:ln>
                            <a:noFill/>
                          </a:ln>
                          <a:solidFill>
                            <a:prstClr val="black"/>
                          </a:solidFill>
                          <a:effectLst/>
                          <a:uLnTx/>
                          <a:uFillTx/>
                          <a:latin typeface="+mn-lt"/>
                          <a:ea typeface="+mn-ea"/>
                          <a:cs typeface="+mn-cs"/>
                        </a:rPr>
                      </a:br>
                      <a:r>
                        <a:rPr kumimoji="0" lang="fi-FI" sz="1200" b="0" i="0" u="none" strike="noStrike" kern="1200" cap="none" spc="0" normalizeH="0" baseline="0" noProof="0" dirty="0">
                          <a:ln>
                            <a:noFill/>
                          </a:ln>
                          <a:solidFill>
                            <a:prstClr val="black"/>
                          </a:solidFill>
                          <a:effectLst/>
                          <a:uLnTx/>
                          <a:uFillTx/>
                          <a:latin typeface="+mn-lt"/>
                          <a:ea typeface="+mn-ea"/>
                          <a:cs typeface="+mn-cs"/>
                        </a:rPr>
                        <a:t>(esim. ohjeet, verkkokurssit, perehdytysvideot)</a:t>
                      </a:r>
                    </a:p>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Mistä löydettävissä?</a:t>
                      </a:r>
                    </a:p>
                  </a:txBody>
                  <a:tcPr marL="96012" marR="96012" marT="48006" marB="48006">
                    <a:solidFill>
                      <a:srgbClr val="FFCC99">
                        <a:alpha val="50196"/>
                      </a:srgbClr>
                    </a:solidFill>
                  </a:tcPr>
                </a:tc>
                <a:tc>
                  <a:txBody>
                    <a:bodyPr/>
                    <a:lstStyle/>
                    <a:p>
                      <a:r>
                        <a:rPr lang="fi-FI" sz="1600" dirty="0"/>
                        <a:t>TÄRKEYS SUHTEESSA PEREHTYMISAIKAAN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r>
                        <a:rPr lang="fi-FI" sz="1400" dirty="0"/>
                        <a:t>Näytteenotto (tekninen osaaminen)</a:t>
                      </a:r>
                    </a:p>
                  </a:txBody>
                  <a:tcPr marL="96012" marR="96012" marT="48006" marB="48006"/>
                </a:tc>
                <a:tc>
                  <a:txBody>
                    <a:bodyPr/>
                    <a:lstStyle/>
                    <a:p>
                      <a:r>
                        <a:rPr lang="fi-FI" sz="1400" dirty="0" err="1"/>
                        <a:t>ISLABin</a:t>
                      </a:r>
                      <a:r>
                        <a:rPr lang="fi-FI" sz="1400" dirty="0"/>
                        <a:t> videot (2h), </a:t>
                      </a:r>
                      <a:r>
                        <a:rPr lang="fi-FI" sz="1400" dirty="0" err="1"/>
                        <a:t>tarv</a:t>
                      </a:r>
                      <a:r>
                        <a:rPr lang="fi-FI" sz="1400" dirty="0"/>
                        <a:t>. taitopaja (1h)</a:t>
                      </a:r>
                    </a:p>
                  </a:txBody>
                  <a:tcPr marL="96012" marR="96012" marT="48006" marB="48006"/>
                </a:tc>
                <a:tc>
                  <a:txBody>
                    <a:bodyPr/>
                    <a:lstStyle/>
                    <a:p>
                      <a:r>
                        <a:rPr lang="fi-FI" sz="1400" dirty="0">
                          <a:solidFill>
                            <a:srgbClr val="FF0000"/>
                          </a:solidFill>
                        </a:rPr>
                        <a:t>X</a:t>
                      </a:r>
                      <a:r>
                        <a:rPr lang="fi-FI" sz="1400" dirty="0">
                          <a:solidFill>
                            <a:srgbClr val="00B0F0"/>
                          </a:solidFill>
                        </a:rPr>
                        <a:t>X</a:t>
                      </a:r>
                      <a:r>
                        <a:rPr lang="fi-FI" sz="1400" dirty="0">
                          <a:solidFill>
                            <a:srgbClr val="FF0000"/>
                          </a:solidFill>
                        </a:rPr>
                        <a:t>XXXXXX</a:t>
                      </a:r>
                      <a:r>
                        <a:rPr lang="fi-FI" sz="1400" dirty="0">
                          <a:solidFill>
                            <a:srgbClr val="00B0F0"/>
                          </a:solidFill>
                        </a:rPr>
                        <a:t>X</a:t>
                      </a:r>
                    </a:p>
                  </a:txBody>
                  <a:tcPr marL="96012" marR="96012" marT="48006" marB="48006"/>
                </a:tc>
                <a:extLst>
                  <a:ext uri="{0D108BD9-81ED-4DB2-BD59-A6C34878D82A}">
                    <a16:rowId xmlns:a16="http://schemas.microsoft.com/office/drawing/2014/main" val="391630716"/>
                  </a:ext>
                </a:extLst>
              </a:tr>
              <a:tr h="415326">
                <a:tc>
                  <a:txBody>
                    <a:bodyPr/>
                    <a:lstStyle/>
                    <a:p>
                      <a:r>
                        <a:rPr lang="fi-FI" sz="1400" dirty="0"/>
                        <a:t>Näytteiden käsittely (yksikön käytännöt)</a:t>
                      </a:r>
                    </a:p>
                  </a:txBody>
                  <a:tcPr marL="96012" marR="96012" marT="48006" marB="48006"/>
                </a:tc>
                <a:tc>
                  <a:txBody>
                    <a:bodyPr/>
                    <a:lstStyle/>
                    <a:p>
                      <a:endParaRPr lang="fi-FI" sz="140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solidFill>
                            <a:srgbClr val="FF0000"/>
                          </a:solidFill>
                        </a:rPr>
                        <a:t>X</a:t>
                      </a:r>
                      <a:r>
                        <a:rPr lang="fi-FI" sz="1400" dirty="0">
                          <a:solidFill>
                            <a:srgbClr val="00B0F0"/>
                          </a:solidFill>
                        </a:rPr>
                        <a:t>X</a:t>
                      </a:r>
                      <a:r>
                        <a:rPr lang="fi-FI" sz="1400" dirty="0">
                          <a:solidFill>
                            <a:srgbClr val="FF0000"/>
                          </a:solidFill>
                        </a:rPr>
                        <a:t>XXXXXX</a:t>
                      </a:r>
                      <a:r>
                        <a:rPr lang="fi-FI" sz="1400" dirty="0">
                          <a:solidFill>
                            <a:srgbClr val="00B0F0"/>
                          </a:solidFill>
                        </a:rPr>
                        <a:t>X</a:t>
                      </a:r>
                    </a:p>
                  </a:txBody>
                  <a:tcPr marL="96012" marR="96012" marT="48006" marB="48006"/>
                </a:tc>
                <a:extLst>
                  <a:ext uri="{0D108BD9-81ED-4DB2-BD59-A6C34878D82A}">
                    <a16:rowId xmlns:a16="http://schemas.microsoft.com/office/drawing/2014/main" val="3499415812"/>
                  </a:ext>
                </a:extLst>
              </a:tr>
              <a:tr h="415326">
                <a:tc>
                  <a:txBody>
                    <a:bodyPr/>
                    <a:lstStyle/>
                    <a:p>
                      <a:r>
                        <a:rPr lang="fi-FI" sz="1400" dirty="0"/>
                        <a:t>Katetrointi</a:t>
                      </a:r>
                    </a:p>
                  </a:txBody>
                  <a:tcPr marL="96012" marR="96012" marT="48006" marB="48006"/>
                </a:tc>
                <a:tc>
                  <a:txBody>
                    <a:bodyPr/>
                    <a:lstStyle/>
                    <a:p>
                      <a:r>
                        <a:rPr lang="fi-FI" sz="1400" dirty="0"/>
                        <a:t>Tarv. taitopaja (1h)</a:t>
                      </a:r>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solidFill>
                            <a:srgbClr val="00B0F0"/>
                          </a:solidFill>
                        </a:rPr>
                        <a:t>XXX</a:t>
                      </a:r>
                      <a:r>
                        <a:rPr lang="fi-FI" sz="1400" dirty="0">
                          <a:solidFill>
                            <a:srgbClr val="FF0000"/>
                          </a:solidFill>
                        </a:rPr>
                        <a:t>XX</a:t>
                      </a:r>
                      <a:r>
                        <a:rPr lang="fi-FI" sz="1400" dirty="0">
                          <a:solidFill>
                            <a:srgbClr val="00B0F0"/>
                          </a:solidFill>
                        </a:rPr>
                        <a:t>XXXX</a:t>
                      </a:r>
                    </a:p>
                  </a:txBody>
                  <a:tcPr marL="96012" marR="96012" marT="48006" marB="48006"/>
                </a:tc>
                <a:extLst>
                  <a:ext uri="{0D108BD9-81ED-4DB2-BD59-A6C34878D82A}">
                    <a16:rowId xmlns:a16="http://schemas.microsoft.com/office/drawing/2014/main" val="758711013"/>
                  </a:ext>
                </a:extLst>
              </a:tr>
              <a:tr h="415326">
                <a:tc>
                  <a:txBody>
                    <a:bodyPr/>
                    <a:lstStyle/>
                    <a:p>
                      <a:r>
                        <a:rPr lang="fi-FI" sz="1400" dirty="0"/>
                        <a:t>Tukisidosten laitto</a:t>
                      </a:r>
                    </a:p>
                  </a:txBody>
                  <a:tcPr marL="96012" marR="96012" marT="48006" marB="48006"/>
                </a:tc>
                <a:tc>
                  <a:txBody>
                    <a:bodyPr/>
                    <a:lstStyle/>
                    <a:p>
                      <a:endParaRPr lang="fi-FI" sz="140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solidFill>
                            <a:srgbClr val="00B0F0"/>
                          </a:solidFill>
                        </a:rPr>
                        <a:t>XXXX</a:t>
                      </a:r>
                      <a:r>
                        <a:rPr lang="fi-FI" sz="1400" dirty="0">
                          <a:solidFill>
                            <a:srgbClr val="FF0000"/>
                          </a:solidFill>
                        </a:rPr>
                        <a:t>X</a:t>
                      </a:r>
                      <a:r>
                        <a:rPr lang="fi-FI" sz="1400" dirty="0">
                          <a:solidFill>
                            <a:srgbClr val="00B0F0"/>
                          </a:solidFill>
                        </a:rPr>
                        <a:t>X</a:t>
                      </a:r>
                      <a:r>
                        <a:rPr lang="fi-FI" sz="1400" dirty="0">
                          <a:solidFill>
                            <a:srgbClr val="92D050"/>
                          </a:solidFill>
                        </a:rPr>
                        <a:t>XX</a:t>
                      </a:r>
                      <a:r>
                        <a:rPr lang="fi-FI" sz="1400" dirty="0">
                          <a:solidFill>
                            <a:srgbClr val="00B0F0"/>
                          </a:solidFill>
                        </a:rPr>
                        <a:t>X</a:t>
                      </a:r>
                    </a:p>
                  </a:txBody>
                  <a:tcPr marL="96012" marR="96012" marT="48006" marB="48006"/>
                </a:tc>
                <a:extLst>
                  <a:ext uri="{0D108BD9-81ED-4DB2-BD59-A6C34878D82A}">
                    <a16:rowId xmlns:a16="http://schemas.microsoft.com/office/drawing/2014/main" val="2087489194"/>
                  </a:ext>
                </a:extLst>
              </a:tr>
              <a:tr h="415326">
                <a:tc>
                  <a:txBody>
                    <a:bodyPr/>
                    <a:lstStyle/>
                    <a:p>
                      <a:r>
                        <a:rPr lang="fi-FI" sz="1400" dirty="0"/>
                        <a:t>Haavanhoito</a:t>
                      </a:r>
                    </a:p>
                  </a:txBody>
                  <a:tcPr marL="96012" marR="96012" marT="48006" marB="48006"/>
                </a:tc>
                <a:tc>
                  <a:txBody>
                    <a:bodyPr/>
                    <a:lstStyle/>
                    <a:p>
                      <a:r>
                        <a:rPr lang="fi-FI" sz="1400" dirty="0"/>
                        <a:t>Tarv. taitopaja (2h), Oppiportin verkkokurssit x 2</a:t>
                      </a:r>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solidFill>
                            <a:srgbClr val="92D050"/>
                          </a:solidFill>
                        </a:rPr>
                        <a:t>XXX</a:t>
                      </a:r>
                      <a:r>
                        <a:rPr lang="fi-FI" sz="1400" dirty="0">
                          <a:solidFill>
                            <a:srgbClr val="00B0F0"/>
                          </a:solidFill>
                        </a:rPr>
                        <a:t>X</a:t>
                      </a:r>
                      <a:r>
                        <a:rPr lang="fi-FI" sz="1400" dirty="0">
                          <a:solidFill>
                            <a:srgbClr val="92D050"/>
                          </a:solidFill>
                        </a:rPr>
                        <a:t>XXXX</a:t>
                      </a:r>
                      <a:r>
                        <a:rPr lang="fi-FI" sz="1400" dirty="0">
                          <a:solidFill>
                            <a:srgbClr val="00B0F0"/>
                          </a:solidFill>
                        </a:rPr>
                        <a:t>X</a:t>
                      </a:r>
                    </a:p>
                  </a:txBody>
                  <a:tcPr marL="96012" marR="96012" marT="48006" marB="48006"/>
                </a:tc>
                <a:extLst>
                  <a:ext uri="{0D108BD9-81ED-4DB2-BD59-A6C34878D82A}">
                    <a16:rowId xmlns:a16="http://schemas.microsoft.com/office/drawing/2014/main" val="2509474570"/>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63230059"/>
                  </a:ext>
                </a:extLst>
              </a:tr>
              <a:tr h="415326">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
        <p:nvSpPr>
          <p:cNvPr id="7" name="Otsikko 1">
            <a:extLst>
              <a:ext uri="{FF2B5EF4-FFF2-40B4-BE49-F238E27FC236}">
                <a16:creationId xmlns:a16="http://schemas.microsoft.com/office/drawing/2014/main" id="{B7DC0D15-C605-E01C-13A7-9A1D8952FF0B}"/>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4. Esimerkki osaamistarpeiden määrittelystä ja tärkeyden priorisoinnista suhteessa perehtymisaikaan.</a:t>
            </a:r>
          </a:p>
        </p:txBody>
      </p:sp>
    </p:spTree>
    <p:extLst>
      <p:ext uri="{BB962C8B-B14F-4D97-AF65-F5344CB8AC3E}">
        <p14:creationId xmlns:p14="http://schemas.microsoft.com/office/powerpoint/2010/main" val="213819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7EDB7E3F-8A06-CA71-09E0-3AA63E312ABE}"/>
              </a:ext>
            </a:extLst>
          </p:cNvPr>
          <p:cNvSpPr txBox="1">
            <a:spLocks/>
          </p:cNvSpPr>
          <p:nvPr/>
        </p:nvSpPr>
        <p:spPr>
          <a:xfrm>
            <a:off x="145220" y="0"/>
            <a:ext cx="1265638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pPr marL="0" marR="0" lvl="0" indent="0" algn="l" defTabSz="1280185" rtl="0" eaLnBrk="1" fontAlgn="auto" latinLnBrk="0" hangingPunct="1">
              <a:lnSpc>
                <a:spcPct val="90000"/>
              </a:lnSpc>
              <a:spcBef>
                <a:spcPct val="0"/>
              </a:spcBef>
              <a:spcAft>
                <a:spcPts val="0"/>
              </a:spcAft>
              <a:buClrTx/>
              <a:buSzTx/>
              <a:buFontTx/>
              <a:buNone/>
              <a:tabLst/>
              <a:defRPr/>
            </a:pP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LIITE 4. Esimerkki työstämisestä, intensiivinen 1 viikon perehdys, jonka jälkeen siirtyminen itsenäiseen (yksin) työskentelyyn. Tavoitteena hallittava työn aloitus, joka sisältää välttämättömät tiedot. </a:t>
            </a:r>
          </a:p>
        </p:txBody>
      </p:sp>
      <p:graphicFrame>
        <p:nvGraphicFramePr>
          <p:cNvPr id="4" name="Taulukko 3">
            <a:extLst>
              <a:ext uri="{FF2B5EF4-FFF2-40B4-BE49-F238E27FC236}">
                <a16:creationId xmlns:a16="http://schemas.microsoft.com/office/drawing/2014/main" id="{61D56E82-A592-7C71-DEEA-001D7B8BA201}"/>
              </a:ext>
            </a:extLst>
          </p:cNvPr>
          <p:cNvGraphicFramePr>
            <a:graphicFrameLocks noGrp="1"/>
          </p:cNvGraphicFramePr>
          <p:nvPr>
            <p:extLst>
              <p:ext uri="{D42A27DB-BD31-4B8C-83A1-F6EECF244321}">
                <p14:modId xmlns:p14="http://schemas.microsoft.com/office/powerpoint/2010/main" val="1861082498"/>
              </p:ext>
            </p:extLst>
          </p:nvPr>
        </p:nvGraphicFramePr>
        <p:xfrm>
          <a:off x="145220" y="431816"/>
          <a:ext cx="12511160" cy="8772079"/>
        </p:xfrm>
        <a:graphic>
          <a:graphicData uri="http://schemas.openxmlformats.org/drawingml/2006/table">
            <a:tbl>
              <a:tblPr firstRow="1" bandRow="1">
                <a:tableStyleId>{5940675A-B579-460E-94D1-54222C63F5DA}</a:tableStyleId>
              </a:tblPr>
              <a:tblGrid>
                <a:gridCol w="2502232">
                  <a:extLst>
                    <a:ext uri="{9D8B030D-6E8A-4147-A177-3AD203B41FA5}">
                      <a16:colId xmlns:a16="http://schemas.microsoft.com/office/drawing/2014/main" val="176618134"/>
                    </a:ext>
                  </a:extLst>
                </a:gridCol>
                <a:gridCol w="2502232">
                  <a:extLst>
                    <a:ext uri="{9D8B030D-6E8A-4147-A177-3AD203B41FA5}">
                      <a16:colId xmlns:a16="http://schemas.microsoft.com/office/drawing/2014/main" val="783050784"/>
                    </a:ext>
                  </a:extLst>
                </a:gridCol>
                <a:gridCol w="2502232">
                  <a:extLst>
                    <a:ext uri="{9D8B030D-6E8A-4147-A177-3AD203B41FA5}">
                      <a16:colId xmlns:a16="http://schemas.microsoft.com/office/drawing/2014/main" val="428087960"/>
                    </a:ext>
                  </a:extLst>
                </a:gridCol>
                <a:gridCol w="2502232">
                  <a:extLst>
                    <a:ext uri="{9D8B030D-6E8A-4147-A177-3AD203B41FA5}">
                      <a16:colId xmlns:a16="http://schemas.microsoft.com/office/drawing/2014/main" val="2248911566"/>
                    </a:ext>
                  </a:extLst>
                </a:gridCol>
                <a:gridCol w="2502232">
                  <a:extLst>
                    <a:ext uri="{9D8B030D-6E8A-4147-A177-3AD203B41FA5}">
                      <a16:colId xmlns:a16="http://schemas.microsoft.com/office/drawing/2014/main" val="1124555113"/>
                    </a:ext>
                  </a:extLst>
                </a:gridCol>
              </a:tblGrid>
              <a:tr h="666372">
                <a:tc>
                  <a:txBody>
                    <a:bodyPr/>
                    <a:lstStyle/>
                    <a:p>
                      <a:r>
                        <a:rPr lang="fi-FI" sz="1600" dirty="0"/>
                        <a:t>ENSIMMÄINEN VIIKKO</a:t>
                      </a:r>
                    </a:p>
                    <a:p>
                      <a:pPr marL="342900" indent="-342900">
                        <a:buAutoNum type="arabicPeriod"/>
                      </a:pPr>
                      <a:r>
                        <a:rPr lang="fi-FI" sz="1600" dirty="0"/>
                        <a:t>PÄIVÄ</a:t>
                      </a:r>
                    </a:p>
                  </a:txBody>
                  <a:tcPr marL="96012" marR="96012" marT="48006" marB="48006">
                    <a:solidFill>
                      <a:srgbClr val="FFCC99">
                        <a:alpha val="50196"/>
                      </a:srgbClr>
                    </a:solidFill>
                  </a:tcPr>
                </a:tc>
                <a:tc>
                  <a:txBody>
                    <a:bodyPr/>
                    <a:lstStyle/>
                    <a:p>
                      <a:endParaRPr lang="fi-FI" sz="1600" dirty="0"/>
                    </a:p>
                    <a:p>
                      <a:r>
                        <a:rPr lang="fi-FI" sz="1600" dirty="0"/>
                        <a:t>2. PÄIVÄ</a:t>
                      </a:r>
                    </a:p>
                  </a:txBody>
                  <a:tcPr marL="96012" marR="96012" marT="48006" marB="48006">
                    <a:solidFill>
                      <a:srgbClr val="FFCC99">
                        <a:alpha val="50196"/>
                      </a:srgbClr>
                    </a:solidFill>
                  </a:tcPr>
                </a:tc>
                <a:tc>
                  <a:txBody>
                    <a:bodyPr/>
                    <a:lstStyle/>
                    <a:p>
                      <a:endParaRPr lang="fi-FI" sz="1600" dirty="0"/>
                    </a:p>
                    <a:p>
                      <a:r>
                        <a:rPr lang="fi-FI" sz="1600" dirty="0"/>
                        <a:t>3. PÄIVÄ</a:t>
                      </a:r>
                    </a:p>
                  </a:txBody>
                  <a:tcPr marL="96012" marR="96012" marT="48006" marB="48006">
                    <a:solidFill>
                      <a:srgbClr val="FFCC99">
                        <a:alpha val="50196"/>
                      </a:srgbClr>
                    </a:solidFill>
                  </a:tcPr>
                </a:tc>
                <a:tc>
                  <a:txBody>
                    <a:bodyPr/>
                    <a:lstStyle/>
                    <a:p>
                      <a:endParaRPr lang="fi-FI" sz="1600" dirty="0"/>
                    </a:p>
                    <a:p>
                      <a:r>
                        <a:rPr lang="fi-FI" sz="1600" dirty="0"/>
                        <a:t>4. PÄIVÄ</a:t>
                      </a:r>
                    </a:p>
                  </a:txBody>
                  <a:tcPr marL="96012" marR="96012" marT="48006" marB="48006">
                    <a:solidFill>
                      <a:srgbClr val="FFCC99">
                        <a:alpha val="50196"/>
                      </a:srgbClr>
                    </a:solidFill>
                  </a:tcPr>
                </a:tc>
                <a:tc>
                  <a:txBody>
                    <a:bodyPr/>
                    <a:lstStyle/>
                    <a:p>
                      <a:endParaRPr lang="fi-FI" sz="1600" dirty="0"/>
                    </a:p>
                    <a:p>
                      <a:r>
                        <a:rPr lang="fi-FI" sz="1600" dirty="0"/>
                        <a:t>5. PÄIVÄ</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3425057">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561278">
                <a:tc>
                  <a:txBody>
                    <a:bodyPr/>
                    <a:lstStyle/>
                    <a:p>
                      <a:r>
                        <a:rPr lang="fi-FI" sz="1400" dirty="0"/>
                        <a:t>Ruokatauko yhdessä perehdyttäjän kanssa</a:t>
                      </a:r>
                    </a:p>
                  </a:txBody>
                  <a:tcPr marL="96012" marR="96012" marT="48006" marB="48006">
                    <a:solidFill>
                      <a:srgbClr val="FFCC99">
                        <a:alpha val="30196"/>
                      </a:srgbClr>
                    </a:solidFill>
                  </a:tcPr>
                </a:tc>
                <a:tc>
                  <a:txBody>
                    <a:bodyPr/>
                    <a:lstStyle/>
                    <a:p>
                      <a:r>
                        <a:rPr lang="fi-FI" sz="1400" dirty="0"/>
                        <a:t>Ruokatauko yhdessä perehdyttäjän kanssa</a:t>
                      </a:r>
                    </a:p>
                  </a:txBody>
                  <a:tcPr marL="96012" marR="96012" marT="48006" marB="48006">
                    <a:solidFill>
                      <a:srgbClr val="FFCC99">
                        <a:alpha val="30196"/>
                      </a:srgbClr>
                    </a:solidFill>
                  </a:tcPr>
                </a:tc>
                <a:tc>
                  <a:txBody>
                    <a:bodyPr/>
                    <a:lstStyle/>
                    <a:p>
                      <a:r>
                        <a:rPr lang="fi-FI" sz="1400" dirty="0"/>
                        <a:t>Ruokatauko yhdessä perehdyttäjän kanssa</a:t>
                      </a:r>
                    </a:p>
                  </a:txBody>
                  <a:tcPr marL="96012" marR="96012" marT="48006" marB="48006">
                    <a:solidFill>
                      <a:srgbClr val="FFCC99">
                        <a:alpha val="30196"/>
                      </a:srgbClr>
                    </a:solidFill>
                  </a:tcPr>
                </a:tc>
                <a:tc>
                  <a:txBody>
                    <a:bodyPr/>
                    <a:lstStyle/>
                    <a:p>
                      <a:r>
                        <a:rPr lang="fi-FI" sz="1400" dirty="0"/>
                        <a:t>Ruokatauko yhdessä perehdyttäjän kanssa</a:t>
                      </a:r>
                    </a:p>
                  </a:txBody>
                  <a:tcPr marL="96012" marR="96012" marT="48006" marB="48006">
                    <a:solidFill>
                      <a:srgbClr val="FFCC99">
                        <a:alpha val="30196"/>
                      </a:srgbClr>
                    </a:solidFill>
                  </a:tcPr>
                </a:tc>
                <a:tc>
                  <a:txBody>
                    <a:bodyPr/>
                    <a:lstStyle/>
                    <a:p>
                      <a:r>
                        <a:rPr lang="fi-FI" sz="1400" dirty="0"/>
                        <a:t>Ruokatauko yhdessä perehdyttäjän kanssa</a:t>
                      </a:r>
                    </a:p>
                  </a:txBody>
                  <a:tcPr marL="96012" marR="96012" marT="48006" marB="48006">
                    <a:solidFill>
                      <a:srgbClr val="FFCC99">
                        <a:alpha val="30196"/>
                      </a:srgbClr>
                    </a:solidFill>
                  </a:tcPr>
                </a:tc>
                <a:extLst>
                  <a:ext uri="{0D108BD9-81ED-4DB2-BD59-A6C34878D82A}">
                    <a16:rowId xmlns:a16="http://schemas.microsoft.com/office/drawing/2014/main" val="1511582521"/>
                  </a:ext>
                </a:extLst>
              </a:tr>
              <a:tr h="4023382">
                <a:tc>
                  <a:txBody>
                    <a:bodyPr/>
                    <a:lstStyle/>
                    <a:p>
                      <a:endParaRPr lang="fi-FI" sz="1400" dirty="0"/>
                    </a:p>
                  </a:txBody>
                  <a:tcPr marL="96012" marR="96012" marT="48006" marB="48006"/>
                </a:tc>
                <a:tc>
                  <a:txBody>
                    <a:bodyPr/>
                    <a:lstStyle/>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r>
                        <a:rPr lang="fi-FI" sz="1200" dirty="0"/>
                        <a:t>Tietoturvan ja tietosuojan perusteet –verkkokurssi (1,5h, välttämätön) klo 13:30-15</a:t>
                      </a:r>
                    </a:p>
                  </a:txBody>
                  <a:tcPr marL="96012" marR="96012" marT="48006" marB="48006"/>
                </a:tc>
                <a:tc>
                  <a:txBody>
                    <a:bodyPr/>
                    <a:lstStyle/>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r>
                        <a:rPr lang="fi-FI" sz="1200" dirty="0"/>
                        <a:t>Tiimipalaveri klo 14-15/16 &gt; sosiaalisen perehtymisen osio, tutuiksi tuleminen</a:t>
                      </a:r>
                    </a:p>
                  </a:txBody>
                  <a:tcPr marL="96012" marR="96012" marT="48006" marB="48006"/>
                </a:tc>
                <a:tc>
                  <a:txBody>
                    <a:bodyPr/>
                    <a:lstStyle/>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r>
                        <a:rPr lang="fi-FI" sz="1200" dirty="0"/>
                        <a:t>Asiakas- ja potilasturvallisuuden perusteet -verkkokurssi (1h, välttämätön) klo 14-15</a:t>
                      </a:r>
                    </a:p>
                    <a:p>
                      <a:r>
                        <a:rPr lang="fi-FI" sz="1200" dirty="0"/>
                        <a:t>Käsihygieniakoulutus, kun saatavilla (0,5h, välttämätön)</a:t>
                      </a:r>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738158770"/>
                  </a:ext>
                </a:extLst>
              </a:tr>
            </a:tbl>
          </a:graphicData>
        </a:graphic>
      </p:graphicFrame>
      <p:sp>
        <p:nvSpPr>
          <p:cNvPr id="5" name="Suorakulmio 4">
            <a:extLst>
              <a:ext uri="{FF2B5EF4-FFF2-40B4-BE49-F238E27FC236}">
                <a16:creationId xmlns:a16="http://schemas.microsoft.com/office/drawing/2014/main" id="{BC754C20-87E1-599E-1172-B8927BF9F420}"/>
              </a:ext>
            </a:extLst>
          </p:cNvPr>
          <p:cNvSpPr/>
          <p:nvPr/>
        </p:nvSpPr>
        <p:spPr>
          <a:xfrm>
            <a:off x="10142617" y="7086337"/>
            <a:ext cx="2513760" cy="2117558"/>
          </a:xfrm>
          <a:prstGeom prst="rect">
            <a:avLst/>
          </a:prstGeom>
          <a:solidFill>
            <a:srgbClr val="FFCC99">
              <a:alpha val="30196"/>
            </a:srgb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ptos" panose="02110004020202020204"/>
                <a:ea typeface="+mn-ea"/>
                <a:cs typeface="+mn-cs"/>
              </a:rPr>
              <a:t>Millaista osaamista voidaan odottaa ensimmäisen viikon jälkeen?</a:t>
            </a:r>
          </a:p>
          <a:p>
            <a:pPr marL="285750" marR="0" lvl="0" indent="-2857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Perusasiakastyö ja siihen liittyvä kirjaaminen</a:t>
            </a:r>
          </a:p>
          <a:p>
            <a:pPr marL="285750" marR="0" lvl="0" indent="-2857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Peruslääkehoidon toteuttaminen</a:t>
            </a:r>
          </a:p>
          <a:p>
            <a:pPr marL="285750" marR="0" lvl="0" indent="-2857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Työturvalliset toimintatavat</a:t>
            </a:r>
          </a:p>
          <a:p>
            <a:pPr marL="285750" marR="0" lvl="0" indent="-2857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Tieto, mistä saa apua, kun sitä tarvitsee</a:t>
            </a:r>
          </a:p>
          <a:p>
            <a:pPr marL="285750" marR="0" lvl="0" indent="-285750" algn="l" defTabSz="1075140" rtl="0" eaLnBrk="1" fontAlgn="auto" latinLnBrk="0" hangingPunct="1">
              <a:lnSpc>
                <a:spcPct val="100000"/>
              </a:lnSpc>
              <a:spcBef>
                <a:spcPts val="0"/>
              </a:spcBef>
              <a:spcAft>
                <a:spcPts val="0"/>
              </a:spcAft>
              <a:buClrTx/>
              <a:buSzTx/>
              <a:buFontTx/>
              <a:buChar char="-"/>
              <a:tabLst/>
              <a:defRPr/>
            </a:pPr>
            <a:endParaRPr kumimoji="0" lang="fi-FI"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1075140" rtl="0" eaLnBrk="1" fontAlgn="auto" latinLnBrk="0" hangingPunct="1">
              <a:lnSpc>
                <a:spcPct val="100000"/>
              </a:lnSpc>
              <a:spcBef>
                <a:spcPts val="0"/>
              </a:spcBef>
              <a:spcAft>
                <a:spcPts val="0"/>
              </a:spcAft>
              <a:buClrTx/>
              <a:buSzTx/>
              <a:buFontTx/>
              <a:buChar char="-"/>
              <a:tabLst/>
              <a:defRPr/>
            </a:pPr>
            <a:endParaRPr kumimoji="0" lang="fi-FI"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Suorakulmio 5">
            <a:extLst>
              <a:ext uri="{FF2B5EF4-FFF2-40B4-BE49-F238E27FC236}">
                <a16:creationId xmlns:a16="http://schemas.microsoft.com/office/drawing/2014/main" id="{B1A670EC-C3FD-98BD-10FB-427A15F9B97D}"/>
              </a:ext>
            </a:extLst>
          </p:cNvPr>
          <p:cNvSpPr/>
          <p:nvPr/>
        </p:nvSpPr>
        <p:spPr>
          <a:xfrm>
            <a:off x="240632" y="1167064"/>
            <a:ext cx="2334126" cy="1515976"/>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Tervetuloa töihin!</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Keskeiset HR-asiat </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esihlö</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Työaika + suunnittelu</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Palkka-asiat, maksuaikataulu</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Poissaolot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Perehtymissuunnitelma, nimetty perehdyttäjä</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Tilat ja työyhteisö tutuiksi</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Suorakulmio 6">
            <a:extLst>
              <a:ext uri="{FF2B5EF4-FFF2-40B4-BE49-F238E27FC236}">
                <a16:creationId xmlns:a16="http://schemas.microsoft.com/office/drawing/2014/main" id="{80A25FE7-9B7A-73D2-3DA8-B12EB8FA7021}"/>
              </a:ext>
            </a:extLst>
          </p:cNvPr>
          <p:cNvSpPr/>
          <p:nvPr/>
        </p:nvSpPr>
        <p:spPr>
          <a:xfrm>
            <a:off x="240629" y="2683041"/>
            <a:ext cx="2334125" cy="908652"/>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lang="fi-FI" sz="1200" dirty="0">
                <a:solidFill>
                  <a:prstClr val="black"/>
                </a:solidFill>
                <a:latin typeface="Aptos" panose="02110004020202020204"/>
              </a:rPr>
              <a:t>Asiakas</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prosessi, johon muuta perehtymistä lähdetään nivomaan</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Oma tehtävänkuva, odotukset</a:t>
            </a:r>
          </a:p>
        </p:txBody>
      </p:sp>
      <p:sp>
        <p:nvSpPr>
          <p:cNvPr id="8" name="Suorakulmio 7">
            <a:extLst>
              <a:ext uri="{FF2B5EF4-FFF2-40B4-BE49-F238E27FC236}">
                <a16:creationId xmlns:a16="http://schemas.microsoft.com/office/drawing/2014/main" id="{D9253EE4-5A65-EE88-E028-4E6CBCBF99EA}"/>
              </a:ext>
            </a:extLst>
          </p:cNvPr>
          <p:cNvSpPr/>
          <p:nvPr/>
        </p:nvSpPr>
        <p:spPr>
          <a:xfrm>
            <a:off x="2676179" y="1167061"/>
            <a:ext cx="2422199" cy="2550698"/>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 asiakkaiden ja työtehtävien jakaminen,  kirjaaminen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Järjestelmiin perehtyminen perehdyttäjän kanssa asiakastyön lomassa, ohjattuna järjestelmän käyttäminen ja kirjaaminen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Ohjeet olemassa, mutta kokonaisuudesta perehtymismateriaalia täydennettävä</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Suorakulmio 8">
            <a:extLst>
              <a:ext uri="{FF2B5EF4-FFF2-40B4-BE49-F238E27FC236}">
                <a16:creationId xmlns:a16="http://schemas.microsoft.com/office/drawing/2014/main" id="{53538D26-E2E3-C8D0-288D-B3B432378AD1}"/>
              </a:ext>
            </a:extLst>
          </p:cNvPr>
          <p:cNvSpPr/>
          <p:nvPr/>
        </p:nvSpPr>
        <p:spPr>
          <a:xfrm>
            <a:off x="5189699" y="5150837"/>
            <a:ext cx="2422199" cy="2746254"/>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 lääkehoidon perusteet </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Asiakkaalle toteutettava peruslääkehoito</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Lääkehoidon kirjaaminen</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Käytännöt </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Tarv. Ja mahd. mukaan näytöt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Perehdyttäjä perehdyttää asiakastyön ohessa, aktiivinen havainnointi ja keskustelu (lounaasta tiimipalaveriin saakka)</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Perehdytysmateriaalia yksikkötason lääkehoidon käytänteisiin liittyen puuttuu</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Suorakulmio 9">
            <a:extLst>
              <a:ext uri="{FF2B5EF4-FFF2-40B4-BE49-F238E27FC236}">
                <a16:creationId xmlns:a16="http://schemas.microsoft.com/office/drawing/2014/main" id="{E7460BC5-25AD-32AD-E530-7159E059F6CA}"/>
              </a:ext>
            </a:extLst>
          </p:cNvPr>
          <p:cNvSpPr/>
          <p:nvPr/>
        </p:nvSpPr>
        <p:spPr>
          <a:xfrm>
            <a:off x="5189700" y="1167062"/>
            <a:ext cx="2422199" cy="3283301"/>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 lääkehoidon perusteet </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Lääkehoitosuunnitelma-ohje</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Tarvittavat luvat/tentit</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Näytöt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alulle, jatkaminen mahdollisuuksien ja tarpeen mukaan samalla ja seuraavalla viikolla</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Itsenäistä perehtymistä verkkomateriaaleihin, tenttien tekemistä (aamusta lounaaseen)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Jos tentit voimassa, perehdyttäjän mukaan,  ohjattuna peruslääkehoidon toteuttaminen asiakaskäynneillä</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Suorakulmio 10">
            <a:extLst>
              <a:ext uri="{FF2B5EF4-FFF2-40B4-BE49-F238E27FC236}">
                <a16:creationId xmlns:a16="http://schemas.microsoft.com/office/drawing/2014/main" id="{8A0E883A-CECF-3291-F914-724A62FF0583}"/>
              </a:ext>
            </a:extLst>
          </p:cNvPr>
          <p:cNvSpPr/>
          <p:nvPr/>
        </p:nvSpPr>
        <p:spPr>
          <a:xfrm>
            <a:off x="7703221" y="1167060"/>
            <a:ext cx="2334125" cy="3042989"/>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 Perusmittaukset ja näytteenotto sekä infektioiden torjunta</a:t>
            </a:r>
          </a:p>
          <a:p>
            <a:pPr marL="171450" lvl="0" indent="-171450">
              <a:buFont typeface="Wingdings" panose="05000000000000000000" pitchFamily="2" charset="2"/>
              <a:buChar char="à"/>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Työn ohessa perehdyttäjän kanssa perehtyminen sekä välineisiin (RR, pulssi, SpO2, verensokeri, paino)</a:t>
            </a:r>
            <a:r>
              <a:rPr lang="fi-FI" sz="1200" dirty="0">
                <a:solidFill>
                  <a:prstClr val="black"/>
                </a:solidFill>
                <a:sym typeface="Wingdings" panose="05000000000000000000" pitchFamily="2" charset="2"/>
              </a:rPr>
              <a:t> että käytänteisiin (ml. Välineiden puhdistus)</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Ohjattuna näytteiden ottaminen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Jos näytteenottoon tarve, niin ilm. myöhemmin pidettävään erilliseen taitopajaan (videot 2h + taitopaja 1,5h)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Suorakulmio 11">
            <a:extLst>
              <a:ext uri="{FF2B5EF4-FFF2-40B4-BE49-F238E27FC236}">
                <a16:creationId xmlns:a16="http://schemas.microsoft.com/office/drawing/2014/main" id="{ABBD02CF-C1D7-A85A-1E14-39C39D4F0306}"/>
              </a:ext>
            </a:extLst>
          </p:cNvPr>
          <p:cNvSpPr/>
          <p:nvPr/>
        </p:nvSpPr>
        <p:spPr>
          <a:xfrm>
            <a:off x="10232438" y="1167062"/>
            <a:ext cx="2334125" cy="2117558"/>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 haastavat asiakastilanteet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tyypillisimmät toimintaympäristön haasteet nimettyinä (asiakkaan heikentynyt vointi, kuolema)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toimintakäytännöt (ts. kun tarvitset apua, toimi näin)</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Konsultaatiokäytännöt</a:t>
            </a:r>
          </a:p>
          <a:p>
            <a:pPr marL="171450" marR="0" lvl="0" indent="-171450" algn="l" defTabSz="107514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Kuoleman kohtaaminen</a:t>
            </a:r>
          </a:p>
        </p:txBody>
      </p:sp>
      <p:sp>
        <p:nvSpPr>
          <p:cNvPr id="13" name="Suorakulmio 12">
            <a:extLst>
              <a:ext uri="{FF2B5EF4-FFF2-40B4-BE49-F238E27FC236}">
                <a16:creationId xmlns:a16="http://schemas.microsoft.com/office/drawing/2014/main" id="{5384C1C0-A180-3202-B68E-BA42AA3683EA}"/>
              </a:ext>
            </a:extLst>
          </p:cNvPr>
          <p:cNvSpPr/>
          <p:nvPr/>
        </p:nvSpPr>
        <p:spPr>
          <a:xfrm>
            <a:off x="10226842" y="5408558"/>
            <a:ext cx="2334125" cy="1601578"/>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Esihenkilön kanssa 30 min</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Kuulumiset</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Yksikön viestintäväylät</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Iltavuoron viimeisen lähtijän toimintamallit</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Toimintamalli työntekijän äkillisen psyykkisen kuormittumisen tilanteissa</a:t>
            </a:r>
          </a:p>
        </p:txBody>
      </p:sp>
      <p:sp>
        <p:nvSpPr>
          <p:cNvPr id="14" name="Suorakulmio 13">
            <a:extLst>
              <a:ext uri="{FF2B5EF4-FFF2-40B4-BE49-F238E27FC236}">
                <a16:creationId xmlns:a16="http://schemas.microsoft.com/office/drawing/2014/main" id="{600E5933-D8A9-1443-E8EF-0C2927C2283E}"/>
              </a:ext>
            </a:extLst>
          </p:cNvPr>
          <p:cNvSpPr/>
          <p:nvPr/>
        </p:nvSpPr>
        <p:spPr>
          <a:xfrm>
            <a:off x="240630" y="5192616"/>
            <a:ext cx="2334125" cy="3121205"/>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Asiakkaat ja perusprosessit, kuntouttava työote, työturvallinen toiminta</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erehdyttäjän mukana asiakaskäynneillä, työn havainnoiminen ja keskustelu</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Sähkölukkojen toiminta, asiakkaiden avainten käytännöt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Perehdyttäjän kanssa asiakastyöstä irrallaan kahvi+ perehdytyshetki klo 14-15 / samalla mahdollisuus tulla tutuiksi</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Avainkäytänteisiin ja sähkölukkoon on ohjeet</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Suorakulmio 15">
            <a:extLst>
              <a:ext uri="{FF2B5EF4-FFF2-40B4-BE49-F238E27FC236}">
                <a16:creationId xmlns:a16="http://schemas.microsoft.com/office/drawing/2014/main" id="{B09C4222-19DE-06BC-CFCF-F65DD0EFAB5F}"/>
              </a:ext>
            </a:extLst>
          </p:cNvPr>
          <p:cNvSpPr/>
          <p:nvPr/>
        </p:nvSpPr>
        <p:spPr>
          <a:xfrm>
            <a:off x="240628" y="3594100"/>
            <a:ext cx="2334125" cy="908652"/>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Ajoneuvoasiat</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Työturvallisuusohje</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Pohditaan case-esimerkit, jotka tukevat perehtymistä</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913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F5B52-75ED-885F-93B9-7EB293442AEB}"/>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DB43211F-7743-62DB-EB38-6F151DC78D12}"/>
              </a:ext>
            </a:extLst>
          </p:cNvPr>
          <p:cNvSpPr txBox="1">
            <a:spLocks/>
          </p:cNvSpPr>
          <p:nvPr/>
        </p:nvSpPr>
        <p:spPr>
          <a:xfrm>
            <a:off x="145220" y="0"/>
            <a:ext cx="1265638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pPr marL="0" marR="0" lvl="0" indent="0" algn="l" defTabSz="1280185" rtl="0" eaLnBrk="1" fontAlgn="auto" latinLnBrk="0" hangingPunct="1">
              <a:lnSpc>
                <a:spcPct val="90000"/>
              </a:lnSpc>
              <a:spcBef>
                <a:spcPct val="0"/>
              </a:spcBef>
              <a:spcAft>
                <a:spcPts val="0"/>
              </a:spcAft>
              <a:buClrTx/>
              <a:buSzTx/>
              <a:buFontTx/>
              <a:buNone/>
              <a:tabLst/>
              <a:defRPr/>
            </a:pP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LIITE </a:t>
            </a:r>
            <a:r>
              <a:rPr lang="fi-FI" sz="1260" dirty="0">
                <a:solidFill>
                  <a:prstClr val="black"/>
                </a:solidFill>
                <a:latin typeface="Aptos Display" panose="02110004020202020204"/>
              </a:rPr>
              <a:t>4</a:t>
            </a: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 Esimerkki toisen viikon perehtymisestä, itsenäinen työskentely alkaa, aikaa perustoimintamallien omaksumiselle ja vakiinnuttamiselle, yksi perehtymisen teema lisää (moniammatillisuus)</a:t>
            </a:r>
          </a:p>
        </p:txBody>
      </p:sp>
      <p:graphicFrame>
        <p:nvGraphicFramePr>
          <p:cNvPr id="4" name="Taulukko 3">
            <a:extLst>
              <a:ext uri="{FF2B5EF4-FFF2-40B4-BE49-F238E27FC236}">
                <a16:creationId xmlns:a16="http://schemas.microsoft.com/office/drawing/2014/main" id="{DD98653E-4A5F-9B2F-0251-538B0AFF6BA9}"/>
              </a:ext>
            </a:extLst>
          </p:cNvPr>
          <p:cNvGraphicFramePr>
            <a:graphicFrameLocks noGrp="1"/>
          </p:cNvGraphicFramePr>
          <p:nvPr/>
        </p:nvGraphicFramePr>
        <p:xfrm>
          <a:off x="145220" y="431816"/>
          <a:ext cx="12511160" cy="8772079"/>
        </p:xfrm>
        <a:graphic>
          <a:graphicData uri="http://schemas.openxmlformats.org/drawingml/2006/table">
            <a:tbl>
              <a:tblPr firstRow="1" bandRow="1">
                <a:tableStyleId>{5940675A-B579-460E-94D1-54222C63F5DA}</a:tableStyleId>
              </a:tblPr>
              <a:tblGrid>
                <a:gridCol w="2502232">
                  <a:extLst>
                    <a:ext uri="{9D8B030D-6E8A-4147-A177-3AD203B41FA5}">
                      <a16:colId xmlns:a16="http://schemas.microsoft.com/office/drawing/2014/main" val="176618134"/>
                    </a:ext>
                  </a:extLst>
                </a:gridCol>
                <a:gridCol w="2502232">
                  <a:extLst>
                    <a:ext uri="{9D8B030D-6E8A-4147-A177-3AD203B41FA5}">
                      <a16:colId xmlns:a16="http://schemas.microsoft.com/office/drawing/2014/main" val="783050784"/>
                    </a:ext>
                  </a:extLst>
                </a:gridCol>
                <a:gridCol w="2502232">
                  <a:extLst>
                    <a:ext uri="{9D8B030D-6E8A-4147-A177-3AD203B41FA5}">
                      <a16:colId xmlns:a16="http://schemas.microsoft.com/office/drawing/2014/main" val="428087960"/>
                    </a:ext>
                  </a:extLst>
                </a:gridCol>
                <a:gridCol w="2502232">
                  <a:extLst>
                    <a:ext uri="{9D8B030D-6E8A-4147-A177-3AD203B41FA5}">
                      <a16:colId xmlns:a16="http://schemas.microsoft.com/office/drawing/2014/main" val="2248911566"/>
                    </a:ext>
                  </a:extLst>
                </a:gridCol>
                <a:gridCol w="2502232">
                  <a:extLst>
                    <a:ext uri="{9D8B030D-6E8A-4147-A177-3AD203B41FA5}">
                      <a16:colId xmlns:a16="http://schemas.microsoft.com/office/drawing/2014/main" val="1124555113"/>
                    </a:ext>
                  </a:extLst>
                </a:gridCol>
              </a:tblGrid>
              <a:tr h="666372">
                <a:tc>
                  <a:txBody>
                    <a:bodyPr/>
                    <a:lstStyle/>
                    <a:p>
                      <a:r>
                        <a:rPr lang="fi-FI" sz="1600" dirty="0"/>
                        <a:t>TOINEN VIIKKO</a:t>
                      </a:r>
                    </a:p>
                    <a:p>
                      <a:pPr marL="0" indent="0">
                        <a:buNone/>
                      </a:pPr>
                      <a:r>
                        <a:rPr lang="fi-FI" sz="1600" dirty="0"/>
                        <a:t>6. PÄIVÄ</a:t>
                      </a:r>
                    </a:p>
                  </a:txBody>
                  <a:tcPr marL="96012" marR="96012" marT="48006" marB="48006">
                    <a:solidFill>
                      <a:srgbClr val="FFCC99">
                        <a:alpha val="50196"/>
                      </a:srgbClr>
                    </a:solidFill>
                  </a:tcPr>
                </a:tc>
                <a:tc>
                  <a:txBody>
                    <a:bodyPr/>
                    <a:lstStyle/>
                    <a:p>
                      <a:endParaRPr lang="fi-FI" sz="1600" dirty="0"/>
                    </a:p>
                    <a:p>
                      <a:r>
                        <a:rPr lang="fi-FI" sz="1600" dirty="0"/>
                        <a:t>7. PÄIVÄ</a:t>
                      </a:r>
                    </a:p>
                  </a:txBody>
                  <a:tcPr marL="96012" marR="96012" marT="48006" marB="48006">
                    <a:solidFill>
                      <a:srgbClr val="FFCC99">
                        <a:alpha val="50196"/>
                      </a:srgbClr>
                    </a:solidFill>
                  </a:tcPr>
                </a:tc>
                <a:tc>
                  <a:txBody>
                    <a:bodyPr/>
                    <a:lstStyle/>
                    <a:p>
                      <a:endParaRPr lang="fi-FI" sz="1600" dirty="0"/>
                    </a:p>
                    <a:p>
                      <a:r>
                        <a:rPr lang="fi-FI" sz="1600" dirty="0"/>
                        <a:t>8. PÄIVÄ</a:t>
                      </a:r>
                    </a:p>
                  </a:txBody>
                  <a:tcPr marL="96012" marR="96012" marT="48006" marB="48006">
                    <a:solidFill>
                      <a:srgbClr val="FFCC99">
                        <a:alpha val="50196"/>
                      </a:srgbClr>
                    </a:solidFill>
                  </a:tcPr>
                </a:tc>
                <a:tc>
                  <a:txBody>
                    <a:bodyPr/>
                    <a:lstStyle/>
                    <a:p>
                      <a:endParaRPr lang="fi-FI" sz="1600" dirty="0"/>
                    </a:p>
                    <a:p>
                      <a:r>
                        <a:rPr lang="fi-FI" sz="1600" dirty="0"/>
                        <a:t>9. PÄIVÄ</a:t>
                      </a:r>
                    </a:p>
                  </a:txBody>
                  <a:tcPr marL="96012" marR="96012" marT="48006" marB="48006">
                    <a:solidFill>
                      <a:srgbClr val="FFCC99">
                        <a:alpha val="50196"/>
                      </a:srgbClr>
                    </a:solidFill>
                  </a:tcPr>
                </a:tc>
                <a:tc>
                  <a:txBody>
                    <a:bodyPr/>
                    <a:lstStyle/>
                    <a:p>
                      <a:endParaRPr lang="fi-FI" sz="1600" dirty="0"/>
                    </a:p>
                    <a:p>
                      <a:r>
                        <a:rPr lang="fi-FI" sz="1600" dirty="0"/>
                        <a:t>10. PÄIVÄ = 2 VIIKKOA</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3425057">
                <a:tc>
                  <a:txBody>
                    <a:bodyPr/>
                    <a:lstStyle/>
                    <a:p>
                      <a:endParaRPr lang="fi-FI" sz="1200" dirty="0"/>
                    </a:p>
                    <a:p>
                      <a:r>
                        <a:rPr lang="fi-FI" sz="1200" dirty="0"/>
                        <a:t>Itsenäinen työskentely alkaa, aikaa toimintamallien omaksumiselle</a:t>
                      </a:r>
                    </a:p>
                    <a:p>
                      <a:endParaRPr lang="fi-FI" sz="1200" dirty="0"/>
                    </a:p>
                    <a:p>
                      <a:r>
                        <a:rPr lang="fi-FI" sz="1200" dirty="0"/>
                        <a:t>Asiakaskäynnit ja perustoimintojen toteuttaminen</a:t>
                      </a:r>
                    </a:p>
                    <a:p>
                      <a:pPr marL="171450" indent="-171450" algn="l" defTabSz="1280185" rtl="0" eaLnBrk="1" latinLnBrk="0" hangingPunct="1">
                        <a:buFont typeface="Arial" panose="020B0604020202020204" pitchFamily="34" charset="0"/>
                        <a:buChar char="•"/>
                      </a:pPr>
                      <a:r>
                        <a:rPr lang="fi-FI" sz="1200" kern="1200" dirty="0">
                          <a:solidFill>
                            <a:schemeClr val="tx1"/>
                          </a:solidFill>
                          <a:latin typeface="+mn-lt"/>
                          <a:ea typeface="+mn-ea"/>
                          <a:cs typeface="+mn-cs"/>
                        </a:rPr>
                        <a:t>Asiakkaiden jakaantuminen</a:t>
                      </a:r>
                    </a:p>
                    <a:p>
                      <a:pPr marL="171450" indent="-171450" algn="l" defTabSz="1280185" rtl="0" eaLnBrk="1" latinLnBrk="0" hangingPunct="1">
                        <a:buFont typeface="Arial" panose="020B0604020202020204" pitchFamily="34" charset="0"/>
                        <a:buChar char="•"/>
                      </a:pPr>
                      <a:r>
                        <a:rPr lang="fi-FI" sz="1200" kern="1200" dirty="0">
                          <a:solidFill>
                            <a:schemeClr val="tx1"/>
                          </a:solidFill>
                          <a:latin typeface="+mn-lt"/>
                          <a:ea typeface="+mn-ea"/>
                          <a:cs typeface="+mn-cs"/>
                        </a:rPr>
                        <a:t>Kirjaaminen</a:t>
                      </a:r>
                    </a:p>
                    <a:p>
                      <a:pPr marL="171450" indent="-171450" algn="l" defTabSz="1280185" rtl="0" eaLnBrk="1" latinLnBrk="0" hangingPunct="1">
                        <a:buFont typeface="Arial" panose="020B0604020202020204" pitchFamily="34" charset="0"/>
                        <a:buChar char="•"/>
                      </a:pPr>
                      <a:r>
                        <a:rPr lang="fi-FI" sz="1200" kern="1200" dirty="0">
                          <a:solidFill>
                            <a:schemeClr val="tx1"/>
                          </a:solidFill>
                          <a:latin typeface="+mn-lt"/>
                          <a:ea typeface="+mn-ea"/>
                          <a:cs typeface="+mn-cs"/>
                        </a:rPr>
                        <a:t>Sähkölukko</a:t>
                      </a:r>
                    </a:p>
                    <a:p>
                      <a:pPr marL="171450" indent="-171450" algn="l" defTabSz="1280185" rtl="0" eaLnBrk="1" latinLnBrk="0" hangingPunct="1">
                        <a:buFont typeface="Arial" panose="020B0604020202020204" pitchFamily="34" charset="0"/>
                        <a:buChar char="•"/>
                      </a:pPr>
                      <a:r>
                        <a:rPr lang="fi-FI" sz="1200" kern="1200" dirty="0">
                          <a:solidFill>
                            <a:schemeClr val="tx1"/>
                          </a:solidFill>
                          <a:latin typeface="+mn-lt"/>
                          <a:ea typeface="+mn-ea"/>
                          <a:cs typeface="+mn-cs"/>
                        </a:rPr>
                        <a:t>Kuntouttava työote</a:t>
                      </a:r>
                    </a:p>
                    <a:p>
                      <a:pPr marL="171450" indent="-171450" algn="l" defTabSz="1280185" rtl="0" eaLnBrk="1" latinLnBrk="0" hangingPunct="1">
                        <a:buFont typeface="Arial" panose="020B0604020202020204" pitchFamily="34" charset="0"/>
                        <a:buChar char="•"/>
                      </a:pPr>
                      <a:r>
                        <a:rPr lang="fi-FI" sz="1200" kern="1200" dirty="0">
                          <a:solidFill>
                            <a:schemeClr val="tx1"/>
                          </a:solidFill>
                          <a:latin typeface="+mn-lt"/>
                          <a:ea typeface="+mn-ea"/>
                          <a:cs typeface="+mn-cs"/>
                        </a:rPr>
                        <a:t>Peruslääkehoidon toteuttaminen</a:t>
                      </a:r>
                    </a:p>
                    <a:p>
                      <a:pPr marL="285750" indent="-285750">
                        <a:buFont typeface="Arial" panose="020B0604020202020204" pitchFamily="34" charset="0"/>
                        <a:buChar char="•"/>
                      </a:pPr>
                      <a:endParaRPr lang="fi-FI" sz="1200" dirty="0"/>
                    </a:p>
                    <a:p>
                      <a:pPr marL="0" indent="0">
                        <a:buFont typeface="Arial" panose="020B0604020202020204" pitchFamily="34" charset="0"/>
                        <a:buNone/>
                      </a:pPr>
                      <a:r>
                        <a:rPr lang="fi-FI" sz="1200" dirty="0"/>
                        <a:t>Huomio työturvallisiin toimintatapoihin</a:t>
                      </a:r>
                    </a:p>
                    <a:p>
                      <a:pPr marL="171450" indent="-171450">
                        <a:buFont typeface="Arial" panose="020B0604020202020204" pitchFamily="34" charset="0"/>
                        <a:buChar char="•"/>
                      </a:pPr>
                      <a:r>
                        <a:rPr lang="fi-FI" sz="1200" dirty="0"/>
                        <a:t>Yksin työskentely</a:t>
                      </a:r>
                    </a:p>
                    <a:p>
                      <a:pPr marL="171450" indent="-171450">
                        <a:buFont typeface="Arial" panose="020B0604020202020204" pitchFamily="34" charset="0"/>
                        <a:buChar char="•"/>
                      </a:pPr>
                      <a:r>
                        <a:rPr lang="fi-FI" sz="1200" dirty="0"/>
                        <a:t>Poistumisturvallisuus</a:t>
                      </a:r>
                    </a:p>
                    <a:p>
                      <a:pPr marL="171450" indent="-171450">
                        <a:buFont typeface="Arial" panose="020B0604020202020204" pitchFamily="34" charset="0"/>
                        <a:buChar char="•"/>
                      </a:pPr>
                      <a:r>
                        <a:rPr lang="fi-FI" sz="1200" dirty="0"/>
                        <a:t>Ajoneuvo ja pysäköinti</a:t>
                      </a:r>
                    </a:p>
                  </a:txBody>
                  <a:tcPr marL="96012" marR="96012" marT="48006" marB="48006"/>
                </a:tc>
                <a:tc>
                  <a:txBody>
                    <a:bodyPr/>
                    <a:lstStyle/>
                    <a:p>
                      <a:endParaRPr lang="fi-FI" sz="1200" dirty="0"/>
                    </a:p>
                  </a:txBody>
                  <a:tcPr marL="96012" marR="96012" marT="48006" marB="48006"/>
                </a:tc>
                <a:tc>
                  <a:txBody>
                    <a:bodyPr/>
                    <a:lstStyle/>
                    <a:p>
                      <a:endParaRPr lang="fi-FI" sz="1200" dirty="0"/>
                    </a:p>
                  </a:txBody>
                  <a:tcPr marL="96012" marR="96012" marT="48006" marB="48006"/>
                </a:tc>
                <a:tc>
                  <a:txBody>
                    <a:bodyPr/>
                    <a:lstStyle/>
                    <a:p>
                      <a:endParaRPr lang="fi-FI" sz="1200" dirty="0"/>
                    </a:p>
                  </a:txBody>
                  <a:tcPr marL="96012" marR="96012" marT="48006" marB="48006"/>
                </a:tc>
                <a:tc>
                  <a:txBody>
                    <a:bodyPr/>
                    <a:lstStyle/>
                    <a:p>
                      <a:endParaRPr lang="fi-FI" sz="1200" dirty="0"/>
                    </a:p>
                  </a:txBody>
                  <a:tcPr marL="96012" marR="96012" marT="48006" marB="48006"/>
                </a:tc>
                <a:extLst>
                  <a:ext uri="{0D108BD9-81ED-4DB2-BD59-A6C34878D82A}">
                    <a16:rowId xmlns:a16="http://schemas.microsoft.com/office/drawing/2014/main" val="1831953748"/>
                  </a:ext>
                </a:extLst>
              </a:tr>
              <a:tr h="561278">
                <a:tc>
                  <a:txBody>
                    <a:bodyPr/>
                    <a:lstStyle/>
                    <a:p>
                      <a:r>
                        <a:rPr lang="fi-FI" sz="1200" dirty="0"/>
                        <a:t>Ruokatauko</a:t>
                      </a:r>
                    </a:p>
                  </a:txBody>
                  <a:tcPr marL="96012" marR="96012" marT="48006" marB="48006">
                    <a:solidFill>
                      <a:srgbClr val="FFCC99">
                        <a:alpha val="30196"/>
                      </a:srgbClr>
                    </a:solidFill>
                  </a:tcPr>
                </a:tc>
                <a:tc>
                  <a:txBody>
                    <a:bodyPr/>
                    <a:lstStyle/>
                    <a:p>
                      <a:r>
                        <a:rPr lang="fi-FI" sz="1200" dirty="0"/>
                        <a:t>Ruokatauko</a:t>
                      </a:r>
                    </a:p>
                  </a:txBody>
                  <a:tcPr marL="96012" marR="96012" marT="48006" marB="48006">
                    <a:solidFill>
                      <a:srgbClr val="FFCC99">
                        <a:alpha val="30196"/>
                      </a:srgbClr>
                    </a:solidFill>
                  </a:tcPr>
                </a:tc>
                <a:tc>
                  <a:txBody>
                    <a:bodyPr/>
                    <a:lstStyle/>
                    <a:p>
                      <a:r>
                        <a:rPr lang="fi-FI" sz="1200" dirty="0"/>
                        <a:t>Ruokatauko</a:t>
                      </a:r>
                    </a:p>
                  </a:txBody>
                  <a:tcPr marL="96012" marR="96012" marT="48006" marB="48006">
                    <a:solidFill>
                      <a:srgbClr val="FFCC99">
                        <a:alpha val="30196"/>
                      </a:srgbClr>
                    </a:solidFill>
                  </a:tcPr>
                </a:tc>
                <a:tc>
                  <a:txBody>
                    <a:bodyPr/>
                    <a:lstStyle/>
                    <a:p>
                      <a:r>
                        <a:rPr lang="fi-FI" sz="1200" dirty="0"/>
                        <a:t>Ruokatauko</a:t>
                      </a:r>
                    </a:p>
                  </a:txBody>
                  <a:tcPr marL="96012" marR="96012" marT="48006" marB="48006">
                    <a:solidFill>
                      <a:srgbClr val="FFCC99">
                        <a:alpha val="30196"/>
                      </a:srgbClr>
                    </a:solidFill>
                  </a:tcPr>
                </a:tc>
                <a:tc>
                  <a:txBody>
                    <a:bodyPr/>
                    <a:lstStyle/>
                    <a:p>
                      <a:r>
                        <a:rPr lang="fi-FI" sz="1200" dirty="0"/>
                        <a:t>Ruokatauko</a:t>
                      </a:r>
                    </a:p>
                  </a:txBody>
                  <a:tcPr marL="96012" marR="96012" marT="48006" marB="48006">
                    <a:solidFill>
                      <a:srgbClr val="FFCC99">
                        <a:alpha val="30196"/>
                      </a:srgbClr>
                    </a:solidFill>
                  </a:tcPr>
                </a:tc>
                <a:extLst>
                  <a:ext uri="{0D108BD9-81ED-4DB2-BD59-A6C34878D82A}">
                    <a16:rowId xmlns:a16="http://schemas.microsoft.com/office/drawing/2014/main" val="1511582521"/>
                  </a:ext>
                </a:extLst>
              </a:tr>
              <a:tr h="4023382">
                <a:tc>
                  <a:txBody>
                    <a:bodyPr/>
                    <a:lstStyle/>
                    <a:p>
                      <a:endParaRPr lang="fi-FI" sz="1200" dirty="0"/>
                    </a:p>
                    <a:p>
                      <a:endParaRPr lang="fi-FI" sz="1200" dirty="0"/>
                    </a:p>
                    <a:p>
                      <a:r>
                        <a:rPr lang="fi-FI" sz="1200" dirty="0"/>
                        <a:t>Tarvittaessa lääkelupien suorittaminen jatkuu. </a:t>
                      </a:r>
                    </a:p>
                  </a:txBody>
                  <a:tcPr marL="96012" marR="96012" marT="48006" marB="48006"/>
                </a:tc>
                <a:tc>
                  <a:txBody>
                    <a:bodyPr/>
                    <a:lstStyle/>
                    <a:p>
                      <a:endParaRPr lang="fi-FI" sz="1200" dirty="0"/>
                    </a:p>
                    <a:p>
                      <a:endParaRPr lang="fi-FI" sz="1200" dirty="0"/>
                    </a:p>
                    <a:p>
                      <a:r>
                        <a:rPr lang="fi-FI" sz="1200" dirty="0"/>
                        <a:t>Alueellinen moniammatillinen tiimi klo 14-15:30 (palaveripäivä alueesta riippuvainen ma, ti tai to)</a:t>
                      </a:r>
                    </a:p>
                  </a:txBody>
                  <a:tcPr marL="96012" marR="96012" marT="48006" marB="48006"/>
                </a:tc>
                <a:tc>
                  <a:txBody>
                    <a:bodyPr/>
                    <a:lstStyle/>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r>
                        <a:rPr lang="fi-FI" sz="1200" dirty="0"/>
                        <a:t>Tiimi klo 14-15 (joka toinen viikko, 1krt/kk klo 14-16 kehittämistiimi)</a:t>
                      </a:r>
                    </a:p>
                    <a:p>
                      <a:endParaRPr lang="fi-FI" sz="1200" dirty="0"/>
                    </a:p>
                    <a:p>
                      <a:endParaRPr lang="fi-FI" sz="1200" dirty="0"/>
                    </a:p>
                    <a:p>
                      <a:endParaRPr lang="fi-FI" sz="1200" dirty="0"/>
                    </a:p>
                    <a:p>
                      <a:endParaRPr lang="fi-FI" sz="1200" dirty="0"/>
                    </a:p>
                  </a:txBody>
                  <a:tcPr marL="96012" marR="96012" marT="48006" marB="48006"/>
                </a:tc>
                <a:tc>
                  <a:txBody>
                    <a:bodyPr/>
                    <a:lstStyle/>
                    <a:p>
                      <a:endParaRPr lang="fi-FI" sz="1200" dirty="0"/>
                    </a:p>
                  </a:txBody>
                  <a:tcPr marL="96012" marR="96012" marT="48006" marB="48006"/>
                </a:tc>
                <a:tc>
                  <a:txBody>
                    <a:bodyPr/>
                    <a:lstStyle/>
                    <a:p>
                      <a:endParaRPr lang="fi-FI" sz="1200" dirty="0"/>
                    </a:p>
                  </a:txBody>
                  <a:tcPr marL="96012" marR="96012" marT="48006" marB="48006"/>
                </a:tc>
                <a:extLst>
                  <a:ext uri="{0D108BD9-81ED-4DB2-BD59-A6C34878D82A}">
                    <a16:rowId xmlns:a16="http://schemas.microsoft.com/office/drawing/2014/main" val="3738158770"/>
                  </a:ext>
                </a:extLst>
              </a:tr>
            </a:tbl>
          </a:graphicData>
        </a:graphic>
      </p:graphicFrame>
      <p:sp>
        <p:nvSpPr>
          <p:cNvPr id="2" name="Suorakulmio 1">
            <a:extLst>
              <a:ext uri="{FF2B5EF4-FFF2-40B4-BE49-F238E27FC236}">
                <a16:creationId xmlns:a16="http://schemas.microsoft.com/office/drawing/2014/main" id="{1418C41A-DACA-B3E9-4354-60B333800391}"/>
              </a:ext>
            </a:extLst>
          </p:cNvPr>
          <p:cNvSpPr/>
          <p:nvPr/>
        </p:nvSpPr>
        <p:spPr>
          <a:xfrm>
            <a:off x="10142621" y="6990347"/>
            <a:ext cx="2513759" cy="2117558"/>
          </a:xfrm>
          <a:prstGeom prst="rect">
            <a:avLst/>
          </a:prstGeom>
          <a:solidFill>
            <a:srgbClr val="FFCC99">
              <a:alpha val="30196"/>
            </a:srgb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ptos" panose="02110004020202020204"/>
                <a:ea typeface="+mn-ea"/>
                <a:cs typeface="+mn-cs"/>
              </a:rPr>
              <a:t>Millaista osaamista voidaan odottaa toisen viikon jälkeen?</a:t>
            </a:r>
          </a:p>
          <a:p>
            <a:pPr marL="285750" marR="0" lvl="0" indent="-2857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solidFill>
                  <a:prstClr val="black"/>
                </a:solidFill>
                <a:latin typeface="Aptos" panose="02110004020202020204"/>
              </a:rPr>
              <a:t>Edeltävien lisäksi m</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rPr>
              <a:t>oniammatillisen</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 yhteistyön perusteet</a:t>
            </a:r>
          </a:p>
        </p:txBody>
      </p:sp>
      <p:sp>
        <p:nvSpPr>
          <p:cNvPr id="5" name="Suorakulmio 4">
            <a:extLst>
              <a:ext uri="{FF2B5EF4-FFF2-40B4-BE49-F238E27FC236}">
                <a16:creationId xmlns:a16="http://schemas.microsoft.com/office/drawing/2014/main" id="{E52F10CB-360C-A941-A17B-4E660A2294D6}"/>
              </a:ext>
            </a:extLst>
          </p:cNvPr>
          <p:cNvSpPr/>
          <p:nvPr/>
        </p:nvSpPr>
        <p:spPr>
          <a:xfrm>
            <a:off x="7724273" y="6322511"/>
            <a:ext cx="2328530" cy="1726113"/>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13:30-15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Moniammatillisen yhteistyön perehdytys (eri toimijat ja yhteistyön väylät) ja osaamisen syventäminen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Suorakulmio 5">
            <a:extLst>
              <a:ext uri="{FF2B5EF4-FFF2-40B4-BE49-F238E27FC236}">
                <a16:creationId xmlns:a16="http://schemas.microsoft.com/office/drawing/2014/main" id="{FCCA5C4D-1647-DDD1-6626-849A72286893}"/>
              </a:ext>
            </a:extLst>
          </p:cNvPr>
          <p:cNvSpPr/>
          <p:nvPr/>
        </p:nvSpPr>
        <p:spPr>
          <a:xfrm>
            <a:off x="2680664" y="6322512"/>
            <a:ext cx="2418347" cy="257096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moniammatillinen yhteistyö</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Prosessiin kiinnittyvät toimijat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Itsenäisesti 0,5-1h perehtymismateriaali (esim. osallistava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mind</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map</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osin PUUTTUU (tämä ennen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motiammat</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tiimiä</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Fysioterapeutti perehdyttää 1-1,5h, näkökulmana myös työergonomia asiakastyössä (asiakkaiden siirtoapuvälineet?)</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Suorakulmio 6">
            <a:extLst>
              <a:ext uri="{FF2B5EF4-FFF2-40B4-BE49-F238E27FC236}">
                <a16:creationId xmlns:a16="http://schemas.microsoft.com/office/drawing/2014/main" id="{DC396705-F97C-EBC7-0983-6A7036DEC7D3}"/>
              </a:ext>
            </a:extLst>
          </p:cNvPr>
          <p:cNvSpPr/>
          <p:nvPr/>
        </p:nvSpPr>
        <p:spPr>
          <a:xfrm>
            <a:off x="172499" y="6990346"/>
            <a:ext cx="2418347" cy="1991729"/>
          </a:xfrm>
          <a:prstGeom prst="rect">
            <a:avLst/>
          </a:prstGeom>
          <a:solidFill>
            <a:srgbClr val="FF9999">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Yhteisöllinen työvuorosuunnittelu</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Ohjattuna yhdessä </a:t>
            </a:r>
            <a:r>
              <a:rPr lang="fi-FI" sz="1200" dirty="0">
                <a:solidFill>
                  <a:prstClr val="black"/>
                </a:solidFill>
                <a:latin typeface="Aptos" panose="02110004020202020204"/>
                <a:sym typeface="Wingdings" panose="05000000000000000000" pitchFamily="2" charset="2"/>
              </a:rPr>
              <a:t>listavahdin/ perehdyttäjän/ kollegan kanssa </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tekeminen, kun listasuunnittelun näkökulmasta ajankohtainen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Yhteiset periaatteet ja niihin sitoutuminen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Vuoronvaihtoihin liittyvät käytännöt</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Suorakulmio 7">
            <a:extLst>
              <a:ext uri="{FF2B5EF4-FFF2-40B4-BE49-F238E27FC236}">
                <a16:creationId xmlns:a16="http://schemas.microsoft.com/office/drawing/2014/main" id="{8F0A6F79-B56A-1403-CE52-16C16D05E2E2}"/>
              </a:ext>
            </a:extLst>
          </p:cNvPr>
          <p:cNvSpPr/>
          <p:nvPr/>
        </p:nvSpPr>
        <p:spPr>
          <a:xfrm>
            <a:off x="10232437" y="6386945"/>
            <a:ext cx="2334125" cy="531216"/>
          </a:xfrm>
          <a:prstGeom prst="rect">
            <a:avLst/>
          </a:prstGeom>
          <a:solidFill>
            <a:srgbClr val="FFFFCC">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Esihenkilön kanssa 10 min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Kuulumiset</a:t>
            </a:r>
          </a:p>
        </p:txBody>
      </p:sp>
    </p:spTree>
    <p:extLst>
      <p:ext uri="{BB962C8B-B14F-4D97-AF65-F5344CB8AC3E}">
        <p14:creationId xmlns:p14="http://schemas.microsoft.com/office/powerpoint/2010/main" val="261667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24DA-EB55-EA2D-3415-4F1DCE336E4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A8BFD396-F624-0CAD-AE27-D06984E34E56}"/>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pPr lvl="0"/>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LIITE </a:t>
            </a:r>
            <a:r>
              <a:rPr lang="fi-FI" sz="1260" dirty="0">
                <a:solidFill>
                  <a:prstClr val="black"/>
                </a:solidFill>
                <a:latin typeface="Aptos Display" panose="02110004020202020204"/>
              </a:rPr>
              <a:t>4</a:t>
            </a: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lang="fi-FI" sz="1260" dirty="0"/>
              <a:t>Esimerkki kahden seuraavan viikon perehtymisestä, itsenäinen työskentely, viikoittain yksi osaamista laajentava hallittavan kokoinen perehtymisen teema. </a:t>
            </a:r>
            <a:endPar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graphicFrame>
        <p:nvGraphicFramePr>
          <p:cNvPr id="4" name="Taulukko 3">
            <a:extLst>
              <a:ext uri="{FF2B5EF4-FFF2-40B4-BE49-F238E27FC236}">
                <a16:creationId xmlns:a16="http://schemas.microsoft.com/office/drawing/2014/main" id="{560E86D4-53A0-A26C-29BF-4081119F4CEC}"/>
              </a:ext>
            </a:extLst>
          </p:cNvPr>
          <p:cNvGraphicFramePr>
            <a:graphicFrameLocks noGrp="1"/>
          </p:cNvGraphicFramePr>
          <p:nvPr>
            <p:extLst>
              <p:ext uri="{D42A27DB-BD31-4B8C-83A1-F6EECF244321}">
                <p14:modId xmlns:p14="http://schemas.microsoft.com/office/powerpoint/2010/main" val="265332445"/>
              </p:ext>
            </p:extLst>
          </p:nvPr>
        </p:nvGraphicFramePr>
        <p:xfrm>
          <a:off x="145218" y="431816"/>
          <a:ext cx="12511160" cy="8868597"/>
        </p:xfrm>
        <a:graphic>
          <a:graphicData uri="http://schemas.openxmlformats.org/drawingml/2006/table">
            <a:tbl>
              <a:tblPr firstRow="1" bandRow="1">
                <a:tableStyleId>{5940675A-B579-460E-94D1-54222C63F5DA}</a:tableStyleId>
              </a:tblPr>
              <a:tblGrid>
                <a:gridCol w="6255580">
                  <a:extLst>
                    <a:ext uri="{9D8B030D-6E8A-4147-A177-3AD203B41FA5}">
                      <a16:colId xmlns:a16="http://schemas.microsoft.com/office/drawing/2014/main" val="176618134"/>
                    </a:ext>
                  </a:extLst>
                </a:gridCol>
                <a:gridCol w="6255580">
                  <a:extLst>
                    <a:ext uri="{9D8B030D-6E8A-4147-A177-3AD203B41FA5}">
                      <a16:colId xmlns:a16="http://schemas.microsoft.com/office/drawing/2014/main" val="783050784"/>
                    </a:ext>
                  </a:extLst>
                </a:gridCol>
              </a:tblGrid>
              <a:tr h="583212">
                <a:tc>
                  <a:txBody>
                    <a:bodyPr/>
                    <a:lstStyle/>
                    <a:p>
                      <a:r>
                        <a:rPr lang="fi-FI" sz="1600" dirty="0"/>
                        <a:t>3. VIIKKO</a:t>
                      </a:r>
                    </a:p>
                    <a:p>
                      <a:r>
                        <a:rPr lang="fi-FI" sz="1200" dirty="0"/>
                        <a:t>Työparityöskentelynä yksi aamu/iltapäivä 3-4h + erillään asiakastyöstä 1-2h</a:t>
                      </a:r>
                    </a:p>
                  </a:txBody>
                  <a:tcPr marL="96012" marR="96012" marT="48006" marB="48006">
                    <a:solidFill>
                      <a:srgbClr val="FFCC99">
                        <a:alpha val="50196"/>
                      </a:srgbClr>
                    </a:solidFill>
                  </a:tcPr>
                </a:tc>
                <a:tc>
                  <a:txBody>
                    <a:bodyPr/>
                    <a:lstStyle/>
                    <a:p>
                      <a:r>
                        <a:rPr lang="fi-FI" sz="1600" dirty="0"/>
                        <a:t>4. VIIKKO = 1. KUUKAUSI</a:t>
                      </a:r>
                    </a:p>
                    <a:p>
                      <a:r>
                        <a:rPr lang="fi-FI" sz="1200" dirty="0"/>
                        <a:t>Erillään asiakastyöstä 2h + 1h</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1657077">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1657077">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4227820975"/>
                  </a:ext>
                </a:extLst>
              </a:tr>
              <a:tr h="1657077">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98812212"/>
                  </a:ext>
                </a:extLst>
              </a:tr>
              <a:tr h="1657077">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extLst>
                  <a:ext uri="{0D108BD9-81ED-4DB2-BD59-A6C34878D82A}">
                    <a16:rowId xmlns:a16="http://schemas.microsoft.com/office/drawing/2014/main" val="1511582521"/>
                  </a:ext>
                </a:extLst>
              </a:tr>
              <a:tr h="1657077">
                <a:tc>
                  <a:txBody>
                    <a:bodyPr/>
                    <a:lstStyle/>
                    <a:p>
                      <a:endParaRPr lang="fi-FI" sz="1400" dirty="0"/>
                    </a:p>
                  </a:txBody>
                  <a:tcPr marL="96012" marR="96012" marT="48006" marB="48006"/>
                </a:tc>
                <a:tc>
                  <a:txBody>
                    <a:bodyPr/>
                    <a:lstStyle/>
                    <a:p>
                      <a:r>
                        <a:rPr lang="fi-FI" sz="1400" dirty="0"/>
                        <a:t>Millaista osaamista voidaan odottaa ensimmäisen kuukauden jälkeen?</a:t>
                      </a:r>
                    </a:p>
                    <a:p>
                      <a:pPr marL="171450" indent="-171450">
                        <a:buFont typeface="Arial" panose="020B0604020202020204" pitchFamily="34" charset="0"/>
                        <a:buChar char="•"/>
                      </a:pPr>
                      <a:r>
                        <a:rPr lang="fi-FI" sz="1200" dirty="0"/>
                        <a:t>Asiakasprosessi ja siihen kiinnittyvät ammattilaiset</a:t>
                      </a:r>
                    </a:p>
                    <a:p>
                      <a:pPr marL="171450" indent="-171450">
                        <a:buFont typeface="Arial" panose="020B0604020202020204" pitchFamily="34" charset="0"/>
                        <a:buChar char="•"/>
                      </a:pPr>
                      <a:r>
                        <a:rPr lang="fi-FI" sz="1200" dirty="0"/>
                        <a:t>Perusasiakastyö ja käynnit</a:t>
                      </a:r>
                    </a:p>
                    <a:p>
                      <a:pPr marL="171450" indent="-171450">
                        <a:buFont typeface="Arial" panose="020B0604020202020204" pitchFamily="34" charset="0"/>
                        <a:buChar char="•"/>
                      </a:pPr>
                      <a:r>
                        <a:rPr lang="fi-FI" sz="1200" dirty="0"/>
                        <a:t>Tieto, mistä saada apua, kun sitä tarvitsee</a:t>
                      </a:r>
                    </a:p>
                    <a:p>
                      <a:pPr marL="171450" indent="-171450">
                        <a:buFont typeface="Arial" panose="020B0604020202020204" pitchFamily="34" charset="0"/>
                        <a:buChar char="•"/>
                      </a:pPr>
                      <a:r>
                        <a:rPr lang="fi-FI" sz="1200" dirty="0"/>
                        <a:t>Asiakaskohtaisen lääkehoidon toteuttaminen</a:t>
                      </a:r>
                    </a:p>
                    <a:p>
                      <a:pPr marL="171450" indent="-171450">
                        <a:buFont typeface="Arial" panose="020B0604020202020204" pitchFamily="34" charset="0"/>
                        <a:buChar char="•"/>
                      </a:pPr>
                      <a:r>
                        <a:rPr lang="fi-FI" sz="1200" dirty="0"/>
                        <a:t>Paloturvallisuuden näkökulmat sekä omassa että asiakastyön toimintaympäristössä</a:t>
                      </a:r>
                    </a:p>
                  </a:txBody>
                  <a:tcPr marL="96012" marR="96012" marT="48006" marB="48006">
                    <a:solidFill>
                      <a:srgbClr val="FFCC99">
                        <a:alpha val="30196"/>
                      </a:srgbClr>
                    </a:solidFill>
                  </a:tcPr>
                </a:tc>
                <a:extLst>
                  <a:ext uri="{0D108BD9-81ED-4DB2-BD59-A6C34878D82A}">
                    <a16:rowId xmlns:a16="http://schemas.microsoft.com/office/drawing/2014/main" val="3738158770"/>
                  </a:ext>
                </a:extLst>
              </a:tr>
            </a:tbl>
          </a:graphicData>
        </a:graphic>
      </p:graphicFrame>
      <p:sp>
        <p:nvSpPr>
          <p:cNvPr id="2" name="Suorakulmio 1">
            <a:extLst>
              <a:ext uri="{FF2B5EF4-FFF2-40B4-BE49-F238E27FC236}">
                <a16:creationId xmlns:a16="http://schemas.microsoft.com/office/drawing/2014/main" id="{92EE4D5F-42AD-1BCF-8259-D6235E62FD86}"/>
              </a:ext>
            </a:extLst>
          </p:cNvPr>
          <p:cNvSpPr/>
          <p:nvPr/>
        </p:nvSpPr>
        <p:spPr>
          <a:xfrm>
            <a:off x="6753727" y="1093552"/>
            <a:ext cx="5257799" cy="183012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Paloturvallisuus</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Paloturvallisuus –verkkokoulutus (1h, välttämätön)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Yksikön palo- ja pelastussuunnitelma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Häkämittarit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Asiakkaan palovaroittimen testauskäytännöt ja vastuut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Asiakkaan kotona havaitut paloturvallisuusriskit ja niistä ilmoittaminen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Itsenäistä perehtymistä ohjeisiin ja verkkokoulutus (yht. 2h)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Osaamisen syventäminen perehdyttäjän kanssa</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Alkusammutusharjoitus, kun saatavilla (0,5h, välttämätön)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Suorakulmio 4">
            <a:extLst>
              <a:ext uri="{FF2B5EF4-FFF2-40B4-BE49-F238E27FC236}">
                <a16:creationId xmlns:a16="http://schemas.microsoft.com/office/drawing/2014/main" id="{51483EDB-040E-A211-41D9-B4DA6F54540D}"/>
              </a:ext>
            </a:extLst>
          </p:cNvPr>
          <p:cNvSpPr/>
          <p:nvPr/>
        </p:nvSpPr>
        <p:spPr>
          <a:xfrm>
            <a:off x="6753726" y="6136104"/>
            <a:ext cx="5257797" cy="103471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14-15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Osaamisen syventäminen ja käytännön keskustelut paloturvallisuuteen liittyen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Suorakulmio 5">
            <a:extLst>
              <a:ext uri="{FF2B5EF4-FFF2-40B4-BE49-F238E27FC236}">
                <a16:creationId xmlns:a16="http://schemas.microsoft.com/office/drawing/2014/main" id="{B41C267E-CD8D-1B8F-BA1D-E61949764ED3}"/>
              </a:ext>
            </a:extLst>
          </p:cNvPr>
          <p:cNvSpPr/>
          <p:nvPr/>
        </p:nvSpPr>
        <p:spPr>
          <a:xfrm>
            <a:off x="505327" y="1093551"/>
            <a:ext cx="5257799" cy="1248816"/>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Perustyön ja käytäntöjen osaamisen syventäminen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Asiakkaan ensikäynti ja siihen liittyvät käytännöt sekä hoitosuunnitelma, työparityöskentelynä perehdyttäjän kanssa yksi aamu- tai iltapäivä</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Ohjeet (Parityö, Asiakaskäynnin aikakriittisyys, Käynnin sisältö ja kesto), ensin itsenäisesti, työparityöskentelyn lomassa keskustellen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Hoitotarvikkeet ja niihin liittyvät käytännöt</a:t>
            </a:r>
          </a:p>
        </p:txBody>
      </p:sp>
      <p:sp>
        <p:nvSpPr>
          <p:cNvPr id="7" name="Suorakulmio 6">
            <a:extLst>
              <a:ext uri="{FF2B5EF4-FFF2-40B4-BE49-F238E27FC236}">
                <a16:creationId xmlns:a16="http://schemas.microsoft.com/office/drawing/2014/main" id="{5874C956-4AD1-1866-573E-6116403E08F6}"/>
              </a:ext>
            </a:extLst>
          </p:cNvPr>
          <p:cNvSpPr/>
          <p:nvPr/>
        </p:nvSpPr>
        <p:spPr>
          <a:xfrm>
            <a:off x="505327" y="2814730"/>
            <a:ext cx="5257798" cy="51735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yksi aamu- tai iltapäivä työparityöskentelynä, ei erillistä keskustelua</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Suorakulmio 7">
            <a:extLst>
              <a:ext uri="{FF2B5EF4-FFF2-40B4-BE49-F238E27FC236}">
                <a16:creationId xmlns:a16="http://schemas.microsoft.com/office/drawing/2014/main" id="{FBC79789-C7DD-5BD5-ACC2-D2A6BD422F95}"/>
              </a:ext>
            </a:extLst>
          </p:cNvPr>
          <p:cNvSpPr/>
          <p:nvPr/>
        </p:nvSpPr>
        <p:spPr>
          <a:xfrm>
            <a:off x="505325" y="6136104"/>
            <a:ext cx="5257799" cy="385011"/>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Lääkehoidon syventävä osaaminen, lääkehoitovastaava perehdyttää 1-2h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Suorakulmio 8">
            <a:extLst>
              <a:ext uri="{FF2B5EF4-FFF2-40B4-BE49-F238E27FC236}">
                <a16:creationId xmlns:a16="http://schemas.microsoft.com/office/drawing/2014/main" id="{BB020022-70BB-ED4F-7028-8870965B0BF9}"/>
              </a:ext>
            </a:extLst>
          </p:cNvPr>
          <p:cNvSpPr/>
          <p:nvPr/>
        </p:nvSpPr>
        <p:spPr>
          <a:xfrm>
            <a:off x="505326" y="7716432"/>
            <a:ext cx="5257799" cy="531216"/>
          </a:xfrm>
          <a:prstGeom prst="rect">
            <a:avLst/>
          </a:prstGeom>
          <a:solidFill>
            <a:srgbClr val="FFFFCC">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Esihenkilön kanssa 10 min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Kuulumiset</a:t>
            </a:r>
          </a:p>
        </p:txBody>
      </p:sp>
    </p:spTree>
    <p:extLst>
      <p:ext uri="{BB962C8B-B14F-4D97-AF65-F5344CB8AC3E}">
        <p14:creationId xmlns:p14="http://schemas.microsoft.com/office/powerpoint/2010/main" val="371995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7334-4A8F-8FE8-8820-22B72C782A8E}"/>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B943E5AD-0364-0A25-8900-3ACABD1A41AA}"/>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pPr marL="0" marR="0" lvl="0" indent="0" algn="l" defTabSz="1280185" rtl="0" eaLnBrk="1" fontAlgn="auto" latinLnBrk="0" hangingPunct="1">
              <a:lnSpc>
                <a:spcPct val="90000"/>
              </a:lnSpc>
              <a:spcBef>
                <a:spcPct val="0"/>
              </a:spcBef>
              <a:spcAft>
                <a:spcPts val="0"/>
              </a:spcAft>
              <a:buClrTx/>
              <a:buSzTx/>
              <a:buFontTx/>
              <a:buNone/>
              <a:tabLst/>
              <a:defRPr/>
            </a:pP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LIITE </a:t>
            </a:r>
            <a:r>
              <a:rPr lang="fi-FI" sz="1260" dirty="0">
                <a:solidFill>
                  <a:prstClr val="black"/>
                </a:solidFill>
                <a:latin typeface="Aptos Display" panose="02110004020202020204"/>
              </a:rPr>
              <a:t>4</a:t>
            </a: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 Esimerkki toisen kuukauden perehtymisestä, itsenäinen työskentely, viikoittain yksi osaamista laajentava hallittavan kokoinen perehtymisen teema.  </a:t>
            </a:r>
          </a:p>
        </p:txBody>
      </p:sp>
      <p:graphicFrame>
        <p:nvGraphicFramePr>
          <p:cNvPr id="4" name="Taulukko 3">
            <a:extLst>
              <a:ext uri="{FF2B5EF4-FFF2-40B4-BE49-F238E27FC236}">
                <a16:creationId xmlns:a16="http://schemas.microsoft.com/office/drawing/2014/main" id="{5ED08383-B0C1-8C48-B42E-30603388189F}"/>
              </a:ext>
            </a:extLst>
          </p:cNvPr>
          <p:cNvGraphicFramePr>
            <a:graphicFrameLocks noGrp="1"/>
          </p:cNvGraphicFramePr>
          <p:nvPr>
            <p:extLst>
              <p:ext uri="{D42A27DB-BD31-4B8C-83A1-F6EECF244321}">
                <p14:modId xmlns:p14="http://schemas.microsoft.com/office/powerpoint/2010/main" val="695776577"/>
              </p:ext>
            </p:extLst>
          </p:nvPr>
        </p:nvGraphicFramePr>
        <p:xfrm>
          <a:off x="145218" y="431817"/>
          <a:ext cx="12511160" cy="8959388"/>
        </p:xfrm>
        <a:graphic>
          <a:graphicData uri="http://schemas.openxmlformats.org/drawingml/2006/table">
            <a:tbl>
              <a:tblPr firstRow="1" bandRow="1">
                <a:tableStyleId>{5940675A-B579-460E-94D1-54222C63F5DA}</a:tableStyleId>
              </a:tblPr>
              <a:tblGrid>
                <a:gridCol w="3127790">
                  <a:extLst>
                    <a:ext uri="{9D8B030D-6E8A-4147-A177-3AD203B41FA5}">
                      <a16:colId xmlns:a16="http://schemas.microsoft.com/office/drawing/2014/main" val="176618134"/>
                    </a:ext>
                  </a:extLst>
                </a:gridCol>
                <a:gridCol w="3127790">
                  <a:extLst>
                    <a:ext uri="{9D8B030D-6E8A-4147-A177-3AD203B41FA5}">
                      <a16:colId xmlns:a16="http://schemas.microsoft.com/office/drawing/2014/main" val="783050784"/>
                    </a:ext>
                  </a:extLst>
                </a:gridCol>
                <a:gridCol w="3127790">
                  <a:extLst>
                    <a:ext uri="{9D8B030D-6E8A-4147-A177-3AD203B41FA5}">
                      <a16:colId xmlns:a16="http://schemas.microsoft.com/office/drawing/2014/main" val="428087960"/>
                    </a:ext>
                  </a:extLst>
                </a:gridCol>
                <a:gridCol w="3127790">
                  <a:extLst>
                    <a:ext uri="{9D8B030D-6E8A-4147-A177-3AD203B41FA5}">
                      <a16:colId xmlns:a16="http://schemas.microsoft.com/office/drawing/2014/main" val="2248911566"/>
                    </a:ext>
                  </a:extLst>
                </a:gridCol>
              </a:tblGrid>
              <a:tr h="371854">
                <a:tc>
                  <a:txBody>
                    <a:bodyPr/>
                    <a:lstStyle/>
                    <a:p>
                      <a:r>
                        <a:rPr lang="fi-FI" sz="1600" dirty="0"/>
                        <a:t>5. VIIKKO</a:t>
                      </a:r>
                    </a:p>
                    <a:p>
                      <a:r>
                        <a:rPr lang="fi-FI" sz="1200" dirty="0"/>
                        <a:t>Erillään asiakastyöstä 2h + 2h + 1,5h</a:t>
                      </a:r>
                    </a:p>
                  </a:txBody>
                  <a:tcPr marL="96012" marR="96012" marT="48006" marB="48006">
                    <a:solidFill>
                      <a:srgbClr val="FFCC99">
                        <a:alpha val="50196"/>
                      </a:srgbClr>
                    </a:solidFill>
                  </a:tcPr>
                </a:tc>
                <a:tc>
                  <a:txBody>
                    <a:bodyPr/>
                    <a:lstStyle/>
                    <a:p>
                      <a:r>
                        <a:rPr lang="fi-FI" sz="1600" dirty="0"/>
                        <a:t>6. VIIKKO</a:t>
                      </a:r>
                    </a:p>
                    <a:p>
                      <a:r>
                        <a:rPr lang="fi-FI" sz="1200" dirty="0"/>
                        <a:t>Erillään asiakastyöstä 0,75h + 1,25h</a:t>
                      </a:r>
                    </a:p>
                  </a:txBody>
                  <a:tcPr marL="96012" marR="96012" marT="48006" marB="48006">
                    <a:solidFill>
                      <a:srgbClr val="FFCC99">
                        <a:alpha val="50196"/>
                      </a:srgbClr>
                    </a:solidFill>
                  </a:tcPr>
                </a:tc>
                <a:tc>
                  <a:txBody>
                    <a:bodyPr/>
                    <a:lstStyle/>
                    <a:p>
                      <a:r>
                        <a:rPr lang="fi-FI" sz="1600" dirty="0"/>
                        <a:t>7. VIIKKO</a:t>
                      </a:r>
                    </a:p>
                    <a:p>
                      <a:r>
                        <a:rPr lang="fi-FI" sz="1200" dirty="0"/>
                        <a:t>Erillään asiakastyöstä ?</a:t>
                      </a:r>
                    </a:p>
                  </a:txBody>
                  <a:tcPr marL="96012" marR="96012" marT="48006" marB="48006">
                    <a:solidFill>
                      <a:srgbClr val="FFCC99">
                        <a:alpha val="50196"/>
                      </a:srgbClr>
                    </a:solidFill>
                  </a:tcPr>
                </a:tc>
                <a:tc>
                  <a:txBody>
                    <a:bodyPr/>
                    <a:lstStyle/>
                    <a:p>
                      <a:r>
                        <a:rPr lang="fi-FI" sz="1600" dirty="0"/>
                        <a:t>8. VIIKKO = 2 KUUKAUTTA</a:t>
                      </a:r>
                    </a:p>
                    <a:p>
                      <a:r>
                        <a:rPr lang="fi-FI" sz="1200" dirty="0"/>
                        <a:t>Erillään asiakastyöstä 2 h + 1,5 h</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1658441">
                <a:tc>
                  <a:txBody>
                    <a:bodyPr/>
                    <a:lstStyle/>
                    <a:p>
                      <a:endParaRPr lang="fi-FI" sz="1400" dirty="0"/>
                    </a:p>
                  </a:txBody>
                  <a:tcPr marL="96012" marR="96012" marT="48006" marB="48006"/>
                </a:tc>
                <a:tc>
                  <a:txBody>
                    <a:bodyPr/>
                    <a:lstStyle/>
                    <a:p>
                      <a:endParaRPr lang="fi-FI" sz="1400" dirty="0"/>
                    </a:p>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4227820975"/>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98812212"/>
                  </a:ext>
                </a:extLst>
              </a:tr>
              <a:tr h="1658441">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extLst>
                  <a:ext uri="{0D108BD9-81ED-4DB2-BD59-A6C34878D82A}">
                    <a16:rowId xmlns:a16="http://schemas.microsoft.com/office/drawing/2014/main" val="1511582521"/>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Millaista osaamista voidaan odottaa toisen kuukauden jälkeen?</a:t>
                      </a:r>
                    </a:p>
                    <a:p>
                      <a:pPr marL="171450" marR="0" lvl="0" indent="-171450" algn="l" defTabSz="12801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a:t>
                      </a:r>
                    </a:p>
                    <a:p>
                      <a:pPr marL="171450" marR="0" lvl="0" indent="-171450" algn="l" defTabSz="12801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Erilaiset seulat ja menetelmät asiakkaan hoidon ja palvelutarpeen arvioinnin sekä toimintakyvyn tukena</a:t>
                      </a:r>
                    </a:p>
                    <a:p>
                      <a:pPr marL="171450" marR="0" lvl="0" indent="-171450" algn="l" defTabSz="12801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Omat ja työnantajan vastuut ja velvollisuudet työhyvinvoinnin edistämisestä</a:t>
                      </a:r>
                      <a:endParaRPr lang="fi-FI" sz="1400" dirty="0"/>
                    </a:p>
                  </a:txBody>
                  <a:tcPr marL="96012" marR="96012" marT="48006" marB="48006">
                    <a:solidFill>
                      <a:srgbClr val="FFCC99">
                        <a:alpha val="30196"/>
                      </a:srgbClr>
                    </a:solidFill>
                  </a:tcPr>
                </a:tc>
                <a:extLst>
                  <a:ext uri="{0D108BD9-81ED-4DB2-BD59-A6C34878D82A}">
                    <a16:rowId xmlns:a16="http://schemas.microsoft.com/office/drawing/2014/main" val="3738158770"/>
                  </a:ext>
                </a:extLst>
              </a:tr>
            </a:tbl>
          </a:graphicData>
        </a:graphic>
      </p:graphicFrame>
      <p:sp>
        <p:nvSpPr>
          <p:cNvPr id="2" name="Suorakulmio 1">
            <a:extLst>
              <a:ext uri="{FF2B5EF4-FFF2-40B4-BE49-F238E27FC236}">
                <a16:creationId xmlns:a16="http://schemas.microsoft.com/office/drawing/2014/main" id="{65167A8B-2513-9C7D-0DC9-4981236997FD}"/>
              </a:ext>
            </a:extLst>
          </p:cNvPr>
          <p:cNvSpPr/>
          <p:nvPr/>
        </p:nvSpPr>
        <p:spPr>
          <a:xfrm>
            <a:off x="457200" y="1070810"/>
            <a:ext cx="2418347" cy="120133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ravitsemuksen ja suun terveyden huomioiminen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Eri seulat ja menetelmät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Perehdytysmateriaalia PUUTTUU?</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Verkkokurssikoulutus 2h + 2h</a:t>
            </a:r>
          </a:p>
        </p:txBody>
      </p:sp>
      <p:sp>
        <p:nvSpPr>
          <p:cNvPr id="5" name="Suorakulmio 4">
            <a:extLst>
              <a:ext uri="{FF2B5EF4-FFF2-40B4-BE49-F238E27FC236}">
                <a16:creationId xmlns:a16="http://schemas.microsoft.com/office/drawing/2014/main" id="{766B88FC-9DBD-58B6-2F6A-177261285AB6}"/>
              </a:ext>
            </a:extLst>
          </p:cNvPr>
          <p:cNvSpPr/>
          <p:nvPr/>
        </p:nvSpPr>
        <p:spPr>
          <a:xfrm>
            <a:off x="6753727" y="1093552"/>
            <a:ext cx="2418347" cy="137292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asiakkaan kognitio ja muisti sekä mieliala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Eri seulat ja kyselyt asiakkaalle ja läheisille</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Menetelmät ja keinot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Perehdytysmateriaalia PUUTTUU?</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Suorakulmio 5">
            <a:extLst>
              <a:ext uri="{FF2B5EF4-FFF2-40B4-BE49-F238E27FC236}">
                <a16:creationId xmlns:a16="http://schemas.microsoft.com/office/drawing/2014/main" id="{19F3CD78-9BEA-FF0E-FAC6-C4384233485A}"/>
              </a:ext>
            </a:extLst>
          </p:cNvPr>
          <p:cNvSpPr/>
          <p:nvPr/>
        </p:nvSpPr>
        <p:spPr>
          <a:xfrm>
            <a:off x="3629526" y="1070810"/>
            <a:ext cx="2418347" cy="139566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Työhyvinvoinnin ja -turvallisuuden syventävä viikko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Yleisperehtymisen verkkokurssin 2. osa (45 min, välttämätön)</a:t>
            </a:r>
          </a:p>
        </p:txBody>
      </p:sp>
      <p:sp>
        <p:nvSpPr>
          <p:cNvPr id="7" name="Suorakulmio 6">
            <a:extLst>
              <a:ext uri="{FF2B5EF4-FFF2-40B4-BE49-F238E27FC236}">
                <a16:creationId xmlns:a16="http://schemas.microsoft.com/office/drawing/2014/main" id="{95A04C0D-DDA1-9198-A4F4-AC681CB370CD}"/>
              </a:ext>
            </a:extLst>
          </p:cNvPr>
          <p:cNvSpPr/>
          <p:nvPr/>
        </p:nvSpPr>
        <p:spPr>
          <a:xfrm>
            <a:off x="9926053" y="1070811"/>
            <a:ext cx="2418347" cy="1564106"/>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asiakkaan toimintakyky ja palvelutarve</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Eri seulat ja menetelmät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RAI-koulutus 1,5h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Perehdytysmateriaalia PUUTTUU?</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Suorakulmio 7">
            <a:extLst>
              <a:ext uri="{FF2B5EF4-FFF2-40B4-BE49-F238E27FC236}">
                <a16:creationId xmlns:a16="http://schemas.microsoft.com/office/drawing/2014/main" id="{8DF82AA4-2935-A3F9-8A22-AC1ED8A4445F}"/>
              </a:ext>
            </a:extLst>
          </p:cNvPr>
          <p:cNvSpPr/>
          <p:nvPr/>
        </p:nvSpPr>
        <p:spPr>
          <a:xfrm>
            <a:off x="409075" y="6051883"/>
            <a:ext cx="2635759" cy="2478507"/>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13:30-15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Ravitsemuksen ja suun terveyden huomioiminen, asiakkaan ja läheisten ohjaaminen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Toimenpiteisiin ja niihin liittyviin käytänteisiin, välineisiin, tarvikkeisiin perehdyttäminen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Suorakulmio 8">
            <a:extLst>
              <a:ext uri="{FF2B5EF4-FFF2-40B4-BE49-F238E27FC236}">
                <a16:creationId xmlns:a16="http://schemas.microsoft.com/office/drawing/2014/main" id="{2C6EA0AE-CBF4-229D-6137-95EFAD2FCD69}"/>
              </a:ext>
            </a:extLst>
          </p:cNvPr>
          <p:cNvSpPr/>
          <p:nvPr/>
        </p:nvSpPr>
        <p:spPr>
          <a:xfrm>
            <a:off x="9926052" y="5654842"/>
            <a:ext cx="2418347" cy="1828801"/>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13:30-15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Asiakkaan hoidon ja palvelutarpeen arvioinnin kokonaisuus, osaamisen ja hyvien käytänteiden syventäminen</a:t>
            </a:r>
          </a:p>
        </p:txBody>
      </p:sp>
      <p:sp>
        <p:nvSpPr>
          <p:cNvPr id="10" name="Suorakulmio 9">
            <a:extLst>
              <a:ext uri="{FF2B5EF4-FFF2-40B4-BE49-F238E27FC236}">
                <a16:creationId xmlns:a16="http://schemas.microsoft.com/office/drawing/2014/main" id="{2E795AA5-C120-5D2D-5939-3284F2CD5328}"/>
              </a:ext>
            </a:extLst>
          </p:cNvPr>
          <p:cNvSpPr/>
          <p:nvPr/>
        </p:nvSpPr>
        <p:spPr>
          <a:xfrm>
            <a:off x="6529138" y="6051884"/>
            <a:ext cx="2642936" cy="1949116"/>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13:30-15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teemaan liittyvä perehdytys; tekninen toteuttaminen, soveltaminen, asiakkaan ja läheisten ohjaaminen + tukeminen, kirjaaminen, tiedon siirtäminen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Suorakulmio 10">
            <a:extLst>
              <a:ext uri="{FF2B5EF4-FFF2-40B4-BE49-F238E27FC236}">
                <a16:creationId xmlns:a16="http://schemas.microsoft.com/office/drawing/2014/main" id="{14BE2120-AA45-E324-C93A-16BBEE620184}"/>
              </a:ext>
            </a:extLst>
          </p:cNvPr>
          <p:cNvSpPr/>
          <p:nvPr/>
        </p:nvSpPr>
        <p:spPr>
          <a:xfrm>
            <a:off x="3451493" y="5988371"/>
            <a:ext cx="2820970" cy="3044793"/>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Perehtymiskeskustelu esihenkilön kanssa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Perehtymisen edistyminen ja esihenkilön tuki</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Vakioitu keskustelua ohjaava lomake</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Liitä työhyvinvointiin ja kuormittumiseen sekä työturvallisuuteen liittyvää perehdytystä/ keskustelua (käsitellään yleisperehtymisen kurssilla), vastuu omasta hyvinvoinnista huolehtiminen &gt; keinoja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Yksikön työhyvinvointisuunnitelma tiedoksi/tutustuttavaksi</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Suorakulmio 11">
            <a:extLst>
              <a:ext uri="{FF2B5EF4-FFF2-40B4-BE49-F238E27FC236}">
                <a16:creationId xmlns:a16="http://schemas.microsoft.com/office/drawing/2014/main" id="{1EE6659C-B9C8-0A6A-3422-79BF225D398B}"/>
              </a:ext>
            </a:extLst>
          </p:cNvPr>
          <p:cNvSpPr/>
          <p:nvPr/>
        </p:nvSpPr>
        <p:spPr>
          <a:xfrm>
            <a:off x="457199" y="2767264"/>
            <a:ext cx="2418347" cy="87830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Toimenpiteistä</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Katetrointi,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rPr>
              <a:t>cystofixiin</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 liittyvät asiat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PEG-ravitsemus</a:t>
            </a:r>
          </a:p>
        </p:txBody>
      </p:sp>
    </p:spTree>
    <p:extLst>
      <p:ext uri="{BB962C8B-B14F-4D97-AF65-F5344CB8AC3E}">
        <p14:creationId xmlns:p14="http://schemas.microsoft.com/office/powerpoint/2010/main" val="52094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CC97B3DD-E225-E9BF-E1B6-3B626E2E0EE6}"/>
              </a:ext>
            </a:extLst>
          </p:cNvPr>
          <p:cNvSpPr txBox="1"/>
          <p:nvPr/>
        </p:nvSpPr>
        <p:spPr>
          <a:xfrm>
            <a:off x="625643" y="2799717"/>
            <a:ext cx="7707429" cy="6494085"/>
          </a:xfrm>
          <a:prstGeom prst="rect">
            <a:avLst/>
          </a:prstGeom>
          <a:noFill/>
        </p:spPr>
        <p:txBody>
          <a:bodyPr wrap="square" rtlCol="0">
            <a:spAutoFit/>
          </a:bodyPr>
          <a:lstStyle/>
          <a:p>
            <a:r>
              <a:rPr lang="fi-FI" sz="1600" dirty="0">
                <a:latin typeface="Arial" panose="020B0604020202020204" pitchFamily="34" charset="0"/>
                <a:cs typeface="Arial" panose="020B0604020202020204" pitchFamily="34" charset="0"/>
              </a:rPr>
              <a:t>LIITE 1. Työtehtävässä ja työyhteisössä tarvittava osaaminen</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Valitkaa työtehtävään ja työyhteisöön sopivat teemat.</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Monista taulukkopohja-diaa valittujen teemojen määrän mukaisesti.</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Nimetkää kukin taulukko valitsemanne teeman mukaisesti.</a:t>
            </a:r>
          </a:p>
          <a:p>
            <a:pPr marL="285750" indent="-285750">
              <a:buFont typeface="Arial" panose="020B0604020202020204" pitchFamily="34" charset="0"/>
              <a:buChar char="•"/>
            </a:pPr>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LIITE 2. Perehtymisen aikajana</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Muokatkaa tarvittaessa päivä/viikko/kuukausikohtaisia pohjia suhteutettuna intensiivisen alkuperehdytyksen ja koko perehdytyksen kestoon.</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Tulostamalla diat voitte muodostaa perehdytyksen aikajanan sijoittamalla tulosteet peräkkäin (seinälle tai pöydälle), mikä helpottaa kokonaisuuden hahmottamista.</a:t>
            </a:r>
          </a:p>
          <a:p>
            <a:pPr marL="285750" indent="-285750">
              <a:buFont typeface="Arial" panose="020B0604020202020204" pitchFamily="34" charset="0"/>
              <a:buChar char="•"/>
            </a:pPr>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LIITE 3. Perehtymisen tukimateriaalit</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Kirjatkaa taulukkopohjaan ylös, mitä tukimateriaaleja teiltä vielä puuttuu.</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Määritelkää pohjaan vastuut ja hahmotelkaa työstämiselle tavoiteaikataulut.</a:t>
            </a:r>
          </a:p>
          <a:p>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LIITE 4. Esimerkkejä</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Kuviteltuja esimerkkejä eri pohjien hyödyntämisestä.</a:t>
            </a:r>
          </a:p>
          <a:p>
            <a:pPr marL="285750" indent="-285750">
              <a:buFont typeface="Arial" panose="020B0604020202020204" pitchFamily="34" charset="0"/>
              <a:buChar char="•"/>
            </a:pPr>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LIITE 5. Perehtymiskeskustelut (erillinen tiedosto)</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Tietoa perehtymiskeskusteluista</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Esimerkkejä perehtymiskeskusteluiden sisällöistä ja keskusteluteemoista</a:t>
            </a:r>
          </a:p>
          <a:p>
            <a:endParaRPr lang="fi-FI"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sz="1600" dirty="0">
              <a:latin typeface="Arial" panose="020B0604020202020204" pitchFamily="34" charset="0"/>
              <a:cs typeface="Arial" panose="020B0604020202020204" pitchFamily="34" charset="0"/>
            </a:endParaRPr>
          </a:p>
          <a:p>
            <a:endParaRPr lang="fi-FI" sz="1600" dirty="0">
              <a:latin typeface="Arial" panose="020B0604020202020204" pitchFamily="34" charset="0"/>
              <a:cs typeface="Arial" panose="020B0604020202020204" pitchFamily="34" charset="0"/>
            </a:endParaRPr>
          </a:p>
        </p:txBody>
      </p:sp>
      <p:sp>
        <p:nvSpPr>
          <p:cNvPr id="3" name="Tekstiruutu 2">
            <a:extLst>
              <a:ext uri="{FF2B5EF4-FFF2-40B4-BE49-F238E27FC236}">
                <a16:creationId xmlns:a16="http://schemas.microsoft.com/office/drawing/2014/main" id="{CBA53405-CA72-8D3E-D36F-51239B836421}"/>
              </a:ext>
            </a:extLst>
          </p:cNvPr>
          <p:cNvSpPr txBox="1"/>
          <p:nvPr/>
        </p:nvSpPr>
        <p:spPr>
          <a:xfrm>
            <a:off x="818147" y="640346"/>
            <a:ext cx="10840452" cy="461665"/>
          </a:xfrm>
          <a:prstGeom prst="rect">
            <a:avLst/>
          </a:prstGeom>
          <a:noFill/>
        </p:spPr>
        <p:txBody>
          <a:bodyPr wrap="square" rtlCol="0">
            <a:spAutoFit/>
          </a:bodyPr>
          <a:lstStyle/>
          <a:p>
            <a:r>
              <a:rPr lang="fi-FI" sz="2400" b="1" dirty="0">
                <a:latin typeface="Arial" panose="020B0604020202020204" pitchFamily="34" charset="0"/>
                <a:cs typeface="Arial" panose="020B0604020202020204" pitchFamily="34" charset="0"/>
              </a:rPr>
              <a:t>Työpajamateriaalien liitteet perehdytyksen työstämistä varten</a:t>
            </a:r>
          </a:p>
        </p:txBody>
      </p:sp>
      <p:sp>
        <p:nvSpPr>
          <p:cNvPr id="4" name="Tekstiruutu 3">
            <a:extLst>
              <a:ext uri="{FF2B5EF4-FFF2-40B4-BE49-F238E27FC236}">
                <a16:creationId xmlns:a16="http://schemas.microsoft.com/office/drawing/2014/main" id="{0E0276BB-3DB4-12EF-8E76-D01667ABC3F5}"/>
              </a:ext>
            </a:extLst>
          </p:cNvPr>
          <p:cNvSpPr txBox="1"/>
          <p:nvPr/>
        </p:nvSpPr>
        <p:spPr>
          <a:xfrm>
            <a:off x="625643" y="1412255"/>
            <a:ext cx="10840452" cy="1077218"/>
          </a:xfrm>
          <a:prstGeom prst="rect">
            <a:avLst/>
          </a:prstGeom>
          <a:noFill/>
        </p:spPr>
        <p:txBody>
          <a:bodyPr wrap="square" rtlCol="0">
            <a:spAutoFit/>
          </a:bodyPr>
          <a:lstStyle/>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Tämä työpajamateriaalien liitekokonaisuus kytkeytyy perehdytyksen kehittämisen työpajamateriaaleihin.</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Liitteitä on mahdollista hyödyntää joko sähköisessä muodossa tai tulosteina.</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Muistathan tallentaa kopion koneellesi, etkä muokkaa alkuperäisiä versioita.</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Huomioi tulostettaessa, että tämä pohja on tehty A3-kokoiseksi.</a:t>
            </a:r>
          </a:p>
        </p:txBody>
      </p:sp>
      <p:pic>
        <p:nvPicPr>
          <p:cNvPr id="6" name="Kuva 5" descr="Liiketoiminnan kehitys ääriviiva">
            <a:extLst>
              <a:ext uri="{FF2B5EF4-FFF2-40B4-BE49-F238E27FC236}">
                <a16:creationId xmlns:a16="http://schemas.microsoft.com/office/drawing/2014/main" id="{F30DA838-11A8-873A-36A7-5ED72563DC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39497" y="3641926"/>
            <a:ext cx="2619102" cy="2619102"/>
          </a:xfrm>
          <a:prstGeom prst="rect">
            <a:avLst/>
          </a:prstGeom>
        </p:spPr>
      </p:pic>
    </p:spTree>
    <p:extLst>
      <p:ext uri="{BB962C8B-B14F-4D97-AF65-F5344CB8AC3E}">
        <p14:creationId xmlns:p14="http://schemas.microsoft.com/office/powerpoint/2010/main" val="2009481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96347-7338-01AB-81D0-8DB07218F54D}"/>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11768B65-8CA7-698F-63DC-513FDD40D541}"/>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pPr marL="0" marR="0" lvl="0" indent="0" algn="l" defTabSz="1280185" rtl="0" eaLnBrk="1" fontAlgn="auto" latinLnBrk="0" hangingPunct="1">
              <a:lnSpc>
                <a:spcPct val="90000"/>
              </a:lnSpc>
              <a:spcBef>
                <a:spcPct val="0"/>
              </a:spcBef>
              <a:spcAft>
                <a:spcPts val="0"/>
              </a:spcAft>
              <a:buClrTx/>
              <a:buSzTx/>
              <a:buFontTx/>
              <a:buNone/>
              <a:tabLst/>
              <a:defRPr/>
            </a:pP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LIITE </a:t>
            </a:r>
            <a:r>
              <a:rPr lang="fi-FI" sz="1260" dirty="0">
                <a:solidFill>
                  <a:prstClr val="black"/>
                </a:solidFill>
                <a:latin typeface="Aptos Display" panose="02110004020202020204"/>
              </a:rPr>
              <a:t>4</a:t>
            </a: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 </a:t>
            </a:r>
          </a:p>
        </p:txBody>
      </p:sp>
      <p:graphicFrame>
        <p:nvGraphicFramePr>
          <p:cNvPr id="4" name="Taulukko 3">
            <a:extLst>
              <a:ext uri="{FF2B5EF4-FFF2-40B4-BE49-F238E27FC236}">
                <a16:creationId xmlns:a16="http://schemas.microsoft.com/office/drawing/2014/main" id="{621C4C67-ADDC-0444-D514-1143742D013C}"/>
              </a:ext>
            </a:extLst>
          </p:cNvPr>
          <p:cNvGraphicFramePr>
            <a:graphicFrameLocks noGrp="1"/>
          </p:cNvGraphicFramePr>
          <p:nvPr>
            <p:extLst>
              <p:ext uri="{D42A27DB-BD31-4B8C-83A1-F6EECF244321}">
                <p14:modId xmlns:p14="http://schemas.microsoft.com/office/powerpoint/2010/main" val="4096206947"/>
              </p:ext>
            </p:extLst>
          </p:nvPr>
        </p:nvGraphicFramePr>
        <p:xfrm>
          <a:off x="145218" y="431817"/>
          <a:ext cx="12511160" cy="8814937"/>
        </p:xfrm>
        <a:graphic>
          <a:graphicData uri="http://schemas.openxmlformats.org/drawingml/2006/table">
            <a:tbl>
              <a:tblPr firstRow="1" bandRow="1">
                <a:tableStyleId>{5940675A-B579-460E-94D1-54222C63F5DA}</a:tableStyleId>
              </a:tblPr>
              <a:tblGrid>
                <a:gridCol w="3127790">
                  <a:extLst>
                    <a:ext uri="{9D8B030D-6E8A-4147-A177-3AD203B41FA5}">
                      <a16:colId xmlns:a16="http://schemas.microsoft.com/office/drawing/2014/main" val="176618134"/>
                    </a:ext>
                  </a:extLst>
                </a:gridCol>
                <a:gridCol w="3127790">
                  <a:extLst>
                    <a:ext uri="{9D8B030D-6E8A-4147-A177-3AD203B41FA5}">
                      <a16:colId xmlns:a16="http://schemas.microsoft.com/office/drawing/2014/main" val="783050784"/>
                    </a:ext>
                  </a:extLst>
                </a:gridCol>
                <a:gridCol w="3127790">
                  <a:extLst>
                    <a:ext uri="{9D8B030D-6E8A-4147-A177-3AD203B41FA5}">
                      <a16:colId xmlns:a16="http://schemas.microsoft.com/office/drawing/2014/main" val="428087960"/>
                    </a:ext>
                  </a:extLst>
                </a:gridCol>
                <a:gridCol w="3127790">
                  <a:extLst>
                    <a:ext uri="{9D8B030D-6E8A-4147-A177-3AD203B41FA5}">
                      <a16:colId xmlns:a16="http://schemas.microsoft.com/office/drawing/2014/main" val="2248911566"/>
                    </a:ext>
                  </a:extLst>
                </a:gridCol>
              </a:tblGrid>
              <a:tr h="371854">
                <a:tc>
                  <a:txBody>
                    <a:bodyPr/>
                    <a:lstStyle/>
                    <a:p>
                      <a:r>
                        <a:rPr lang="fi-FI" sz="1600" dirty="0"/>
                        <a:t>9. VIIKKO</a:t>
                      </a:r>
                    </a:p>
                    <a:p>
                      <a:r>
                        <a:rPr lang="fi-FI" sz="1200" dirty="0"/>
                        <a:t>Erillään asiakastyöstä 1,5-2h + 1-1,5h</a:t>
                      </a:r>
                    </a:p>
                  </a:txBody>
                  <a:tcPr marL="96012" marR="96012" marT="48006" marB="48006">
                    <a:solidFill>
                      <a:srgbClr val="FFCC99">
                        <a:alpha val="50196"/>
                      </a:srgbClr>
                    </a:solidFill>
                  </a:tcPr>
                </a:tc>
                <a:tc>
                  <a:txBody>
                    <a:bodyPr/>
                    <a:lstStyle/>
                    <a:p>
                      <a:r>
                        <a:rPr lang="fi-FI" sz="1600" dirty="0"/>
                        <a:t>10. VIIKKO</a:t>
                      </a:r>
                    </a:p>
                    <a:p>
                      <a:r>
                        <a:rPr lang="fi-FI" sz="1200" dirty="0"/>
                        <a:t>Erillään asiakastyöstä 1h + 1-1,5h</a:t>
                      </a:r>
                    </a:p>
                  </a:txBody>
                  <a:tcPr marL="96012" marR="96012" marT="48006" marB="48006">
                    <a:solidFill>
                      <a:srgbClr val="FFCC99">
                        <a:alpha val="50196"/>
                      </a:srgbClr>
                    </a:solidFill>
                  </a:tcPr>
                </a:tc>
                <a:tc>
                  <a:txBody>
                    <a:bodyPr/>
                    <a:lstStyle/>
                    <a:p>
                      <a:r>
                        <a:rPr lang="fi-FI" sz="1600" dirty="0"/>
                        <a:t>11. VIIKKO</a:t>
                      </a:r>
                    </a:p>
                    <a:p>
                      <a:r>
                        <a:rPr lang="fi-FI" sz="1200" dirty="0"/>
                        <a:t>Erillään asiakastyöstä 2h + 0,5-1h</a:t>
                      </a:r>
                    </a:p>
                  </a:txBody>
                  <a:tcPr marL="96012" marR="96012" marT="48006" marB="48006">
                    <a:solidFill>
                      <a:srgbClr val="FFCC99">
                        <a:alpha val="50196"/>
                      </a:srgbClr>
                    </a:solidFill>
                  </a:tcPr>
                </a:tc>
                <a:tc>
                  <a:txBody>
                    <a:bodyPr/>
                    <a:lstStyle/>
                    <a:p>
                      <a:r>
                        <a:rPr lang="fi-FI" sz="1600" dirty="0"/>
                        <a:t>12. VIIKKO = 3 KUUKAUTTA</a:t>
                      </a:r>
                    </a:p>
                    <a:p>
                      <a:r>
                        <a:rPr lang="fi-FI" sz="1200" dirty="0"/>
                        <a:t>Erillään asiakastyöstä 1h + 1h</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4227820975"/>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98812212"/>
                  </a:ext>
                </a:extLst>
              </a:tr>
              <a:tr h="1658441">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extLst>
                  <a:ext uri="{0D108BD9-81ED-4DB2-BD59-A6C34878D82A}">
                    <a16:rowId xmlns:a16="http://schemas.microsoft.com/office/drawing/2014/main" val="1511582521"/>
                  </a:ext>
                </a:extLst>
              </a:tr>
              <a:tr h="1658441">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Millaista osaamista voidaan odottaa kolmen kuukauden kuluttua? </a:t>
                      </a:r>
                    </a:p>
                    <a:p>
                      <a:pPr marL="171450" marR="0" lvl="0" indent="-171450" algn="l" defTabSz="12801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a:t>
                      </a:r>
                    </a:p>
                    <a:p>
                      <a:pPr marL="171450" marR="0" lvl="0" indent="-171450" algn="l" defTabSz="12801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Valmiuksia toimia tilanteessa, jossa asiakkaan vointi tai toimintakyky on äkillisesti muuttunut</a:t>
                      </a:r>
                    </a:p>
                    <a:p>
                      <a:pPr marL="171450" marR="0" lvl="0" indent="-171450" algn="l" defTabSz="12801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Perustoimenpideosaamisen laajentaminen</a:t>
                      </a:r>
                    </a:p>
                  </a:txBody>
                  <a:tcPr marL="96012" marR="96012" marT="48006" marB="48006">
                    <a:solidFill>
                      <a:srgbClr val="FFCC99">
                        <a:alpha val="30196"/>
                      </a:srgbClr>
                    </a:solidFill>
                  </a:tcPr>
                </a:tc>
                <a:extLst>
                  <a:ext uri="{0D108BD9-81ED-4DB2-BD59-A6C34878D82A}">
                    <a16:rowId xmlns:a16="http://schemas.microsoft.com/office/drawing/2014/main" val="3738158770"/>
                  </a:ext>
                </a:extLst>
              </a:tr>
            </a:tbl>
          </a:graphicData>
        </a:graphic>
      </p:graphicFrame>
      <p:sp>
        <p:nvSpPr>
          <p:cNvPr id="2" name="Suorakulmio 1">
            <a:extLst>
              <a:ext uri="{FF2B5EF4-FFF2-40B4-BE49-F238E27FC236}">
                <a16:creationId xmlns:a16="http://schemas.microsoft.com/office/drawing/2014/main" id="{D84DE888-B4BC-64FF-98A5-789B0837C636}"/>
              </a:ext>
            </a:extLst>
          </p:cNvPr>
          <p:cNvSpPr/>
          <p:nvPr/>
        </p:nvSpPr>
        <p:spPr>
          <a:xfrm>
            <a:off x="457200" y="1070810"/>
            <a:ext cx="2418347" cy="239428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asiakkaan voinnin muutokset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i-FI" sz="1200" dirty="0">
                <a:solidFill>
                  <a:prstClr val="black"/>
                </a:solidFill>
                <a:latin typeface="Aptos" panose="02110004020202020204"/>
                <a:sym typeface="Wingdings" panose="05000000000000000000" pitchFamily="2" charset="2"/>
              </a:rPr>
              <a:t>Akuutin hoidontarpeen arviointi asiakkaalle ikäkeskuksen henkilölle (AHAA) -verkko</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kurssista akuutin hoidon tarpeen arviointi, ennakoiva hoitosuunnitelma, hengitysvaikeus, verenkierron häiriöt ja sydänperäinen rintakipu, itsenäisesti opiskellen (noin 1,5-2h)</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p:txBody>
      </p:sp>
      <p:sp>
        <p:nvSpPr>
          <p:cNvPr id="5" name="Suorakulmio 4">
            <a:extLst>
              <a:ext uri="{FF2B5EF4-FFF2-40B4-BE49-F238E27FC236}">
                <a16:creationId xmlns:a16="http://schemas.microsoft.com/office/drawing/2014/main" id="{DC30FBE5-4D63-A6E1-14EE-E5332D0233C9}"/>
              </a:ext>
            </a:extLst>
          </p:cNvPr>
          <p:cNvSpPr/>
          <p:nvPr/>
        </p:nvSpPr>
        <p:spPr>
          <a:xfrm>
            <a:off x="9757189" y="6051882"/>
            <a:ext cx="2418347" cy="1287379"/>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Perehtymiskeskustelu esihenkilön kanssa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Perehtymisen edistyminen ja esihenkilön tuki</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Vakioitu keskustelua ohjaava lomake</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Suorakulmio 5">
            <a:extLst>
              <a:ext uri="{FF2B5EF4-FFF2-40B4-BE49-F238E27FC236}">
                <a16:creationId xmlns:a16="http://schemas.microsoft.com/office/drawing/2014/main" id="{02012433-3EE9-A9E0-D19E-997EDB3275A4}"/>
              </a:ext>
            </a:extLst>
          </p:cNvPr>
          <p:cNvSpPr/>
          <p:nvPr/>
        </p:nvSpPr>
        <p:spPr>
          <a:xfrm>
            <a:off x="457199" y="3549316"/>
            <a:ext cx="2418347" cy="68882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asiakkaan happihoito ja siihen liittyvät käytännöt</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p:txBody>
      </p:sp>
      <p:sp>
        <p:nvSpPr>
          <p:cNvPr id="7" name="Suorakulmio 6">
            <a:extLst>
              <a:ext uri="{FF2B5EF4-FFF2-40B4-BE49-F238E27FC236}">
                <a16:creationId xmlns:a16="http://schemas.microsoft.com/office/drawing/2014/main" id="{09FD05A6-219C-6C26-EBA4-33B7511DAD0E}"/>
              </a:ext>
            </a:extLst>
          </p:cNvPr>
          <p:cNvSpPr/>
          <p:nvPr/>
        </p:nvSpPr>
        <p:spPr>
          <a:xfrm>
            <a:off x="409075" y="6051884"/>
            <a:ext cx="2691484" cy="1528011"/>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13:30/14-15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Teeman mukainen osaamisen syventäminen, toimintamallit, hyvät käytännöt ja hiljainen tieto aiheesta </a:t>
            </a:r>
          </a:p>
        </p:txBody>
      </p:sp>
      <p:sp>
        <p:nvSpPr>
          <p:cNvPr id="8" name="Suorakulmio 7">
            <a:extLst>
              <a:ext uri="{FF2B5EF4-FFF2-40B4-BE49-F238E27FC236}">
                <a16:creationId xmlns:a16="http://schemas.microsoft.com/office/drawing/2014/main" id="{66012AAD-63FC-A21A-CD58-544CD6CA6514}"/>
              </a:ext>
            </a:extLst>
          </p:cNvPr>
          <p:cNvSpPr/>
          <p:nvPr/>
        </p:nvSpPr>
        <p:spPr>
          <a:xfrm>
            <a:off x="3629526" y="1070810"/>
            <a:ext cx="2418347" cy="131144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asiakkaan voinnin muutokset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AHAA-kurssista neurologiset oireet ja diabetekseen liittyvät ongelmat, itsenäisesti opiskellen (noin 1h)</a:t>
            </a:r>
          </a:p>
          <a:p>
            <a:pPr marL="0" marR="0" lvl="0" indent="0" algn="l" defTabSz="107514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p:txBody>
      </p:sp>
      <p:sp>
        <p:nvSpPr>
          <p:cNvPr id="9" name="Suorakulmio 8">
            <a:extLst>
              <a:ext uri="{FF2B5EF4-FFF2-40B4-BE49-F238E27FC236}">
                <a16:creationId xmlns:a16="http://schemas.microsoft.com/office/drawing/2014/main" id="{9B4F62CA-8B07-FA0B-F4A4-5E54E945B6FE}"/>
              </a:ext>
            </a:extLst>
          </p:cNvPr>
          <p:cNvSpPr/>
          <p:nvPr/>
        </p:nvSpPr>
        <p:spPr>
          <a:xfrm>
            <a:off x="6753729" y="1070809"/>
            <a:ext cx="2418347" cy="15520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asiakkaan voinnin muutokset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AHAA-kurssista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miepä</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-asiakkaat, tapaturmat, akuutin tilanteen hoitaminen kotona ja osaamisen testaaminen, itsenäisesti opiskellen (noin 1,5h)</a:t>
            </a:r>
          </a:p>
        </p:txBody>
      </p:sp>
      <p:sp>
        <p:nvSpPr>
          <p:cNvPr id="10" name="Suorakulmio 9">
            <a:extLst>
              <a:ext uri="{FF2B5EF4-FFF2-40B4-BE49-F238E27FC236}">
                <a16:creationId xmlns:a16="http://schemas.microsoft.com/office/drawing/2014/main" id="{9F0D90BE-8779-8991-91FA-6D2CE45BEEFC}"/>
              </a:ext>
            </a:extLst>
          </p:cNvPr>
          <p:cNvSpPr/>
          <p:nvPr/>
        </p:nvSpPr>
        <p:spPr>
          <a:xfrm>
            <a:off x="3581401" y="6051883"/>
            <a:ext cx="2691484" cy="1528012"/>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13:30/14-15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Teeman mukainen osaamisen syventäminen, toimintamallit, hyvät käytännöt ja hiljainen tieto aiheesta </a:t>
            </a:r>
          </a:p>
        </p:txBody>
      </p:sp>
      <p:sp>
        <p:nvSpPr>
          <p:cNvPr id="11" name="Suorakulmio 10">
            <a:extLst>
              <a:ext uri="{FF2B5EF4-FFF2-40B4-BE49-F238E27FC236}">
                <a16:creationId xmlns:a16="http://schemas.microsoft.com/office/drawing/2014/main" id="{2312801F-DB25-3CA9-031B-11F58B2BA008}"/>
              </a:ext>
            </a:extLst>
          </p:cNvPr>
          <p:cNvSpPr/>
          <p:nvPr/>
        </p:nvSpPr>
        <p:spPr>
          <a:xfrm>
            <a:off x="6681116" y="6051883"/>
            <a:ext cx="2691484" cy="1888959"/>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14/14:30-15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Teeman mukainen osaamisen syventäminen, toimintamallit, hyvät käytännöt ja hiljainen tieto aiheesta </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Työturvallisuusnäkökulma esille</a:t>
            </a:r>
          </a:p>
        </p:txBody>
      </p:sp>
      <p:sp>
        <p:nvSpPr>
          <p:cNvPr id="12" name="Suorakulmio 11">
            <a:extLst>
              <a:ext uri="{FF2B5EF4-FFF2-40B4-BE49-F238E27FC236}">
                <a16:creationId xmlns:a16="http://schemas.microsoft.com/office/drawing/2014/main" id="{2E3DEFDF-3FB2-F6F9-14DC-DD453EA51BF7}"/>
              </a:ext>
            </a:extLst>
          </p:cNvPr>
          <p:cNvSpPr/>
          <p:nvPr/>
        </p:nvSpPr>
        <p:spPr>
          <a:xfrm>
            <a:off x="3629526" y="2745495"/>
            <a:ext cx="2418347" cy="90007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erilaiset verensokerimittarit, kertausta, arvojen tulkintaa ja toimintamalleja</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p:txBody>
      </p:sp>
      <p:sp>
        <p:nvSpPr>
          <p:cNvPr id="13" name="Suorakulmio 12">
            <a:extLst>
              <a:ext uri="{FF2B5EF4-FFF2-40B4-BE49-F238E27FC236}">
                <a16:creationId xmlns:a16="http://schemas.microsoft.com/office/drawing/2014/main" id="{7C58221D-96B0-74ED-AAA2-BCF8FB6F764C}"/>
              </a:ext>
            </a:extLst>
          </p:cNvPr>
          <p:cNvSpPr/>
          <p:nvPr/>
        </p:nvSpPr>
        <p:spPr>
          <a:xfrm>
            <a:off x="6753727" y="2758343"/>
            <a:ext cx="2418347" cy="12135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rPr>
              <a:t>miepä</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-tiimin toiminta, yhteistyö </a:t>
            </a:r>
            <a:r>
              <a:rPr lang="fi-FI" sz="1200" dirty="0" err="1">
                <a:solidFill>
                  <a:prstClr val="black"/>
                </a:solidFill>
                <a:latin typeface="Aptos" panose="02110004020202020204"/>
              </a:rPr>
              <a:t>psyk.sairaalan</a:t>
            </a:r>
            <a:r>
              <a:rPr lang="fi-FI" sz="1200" dirty="0">
                <a:solidFill>
                  <a:prstClr val="black"/>
                </a:solidFill>
                <a:latin typeface="Aptos" panose="02110004020202020204"/>
              </a:rPr>
              <a:t> </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ja psykiatrian polien sekä </a:t>
            </a:r>
            <a:r>
              <a:rPr lang="fi-FI" sz="1200" dirty="0">
                <a:solidFill>
                  <a:prstClr val="black"/>
                </a:solidFill>
                <a:latin typeface="Aptos" panose="02110004020202020204"/>
              </a:rPr>
              <a:t>vartijapalveluiden</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 kanssa</a:t>
            </a:r>
          </a:p>
          <a:p>
            <a:pPr marL="0" marR="0" lvl="0" indent="0" algn="l" defTabSz="1075140" rtl="0" eaLnBrk="1" fontAlgn="auto" latinLnBrk="0" hangingPunct="1">
              <a:lnSpc>
                <a:spcPct val="100000"/>
              </a:lnSpc>
              <a:spcBef>
                <a:spcPts val="0"/>
              </a:spcBef>
              <a:spcAft>
                <a:spcPts val="0"/>
              </a:spcAft>
              <a:buClrTx/>
              <a:buSzTx/>
              <a:buFontTx/>
              <a:buNone/>
              <a:tabLst/>
              <a:defRPr/>
            </a:pPr>
            <a:r>
              <a:rPr lang="fi-FI" sz="1200" dirty="0">
                <a:solidFill>
                  <a:prstClr val="black"/>
                </a:solidFill>
                <a:latin typeface="Aptos" panose="02110004020202020204"/>
                <a:sym typeface="Wingdings" panose="05000000000000000000" pitchFamily="2" charset="2"/>
              </a:rPr>
              <a:t> </a:t>
            </a:r>
            <a:r>
              <a:rPr lang="fi-FI" sz="1200" dirty="0" err="1">
                <a:solidFill>
                  <a:prstClr val="black"/>
                </a:solidFill>
                <a:latin typeface="Aptos" panose="02110004020202020204"/>
                <a:sym typeface="Wingdings" panose="05000000000000000000" pitchFamily="2" charset="2"/>
              </a:rPr>
              <a:t>miepä</a:t>
            </a:r>
            <a:r>
              <a:rPr lang="fi-FI" sz="1200" dirty="0">
                <a:solidFill>
                  <a:prstClr val="black"/>
                </a:solidFill>
                <a:latin typeface="Aptos" panose="02110004020202020204"/>
                <a:sym typeface="Wingdings" panose="05000000000000000000" pitchFamily="2" charset="2"/>
              </a:rPr>
              <a:t>-tiimiläisen perehdytyshetki (30 min)</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endParaRPr>
          </a:p>
        </p:txBody>
      </p:sp>
      <p:sp>
        <p:nvSpPr>
          <p:cNvPr id="14" name="Suorakulmio 13">
            <a:extLst>
              <a:ext uri="{FF2B5EF4-FFF2-40B4-BE49-F238E27FC236}">
                <a16:creationId xmlns:a16="http://schemas.microsoft.com/office/drawing/2014/main" id="{1CAEDA7B-7D0E-28A3-3B77-D25CECC21069}"/>
              </a:ext>
            </a:extLst>
          </p:cNvPr>
          <p:cNvSpPr/>
          <p:nvPr/>
        </p:nvSpPr>
        <p:spPr>
          <a:xfrm>
            <a:off x="9821785" y="1070808"/>
            <a:ext cx="2418347" cy="15520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Viikon teema: kuoleman kohtaaminen, yhteistyö sosiaali- ja kriisipäivystyksen kanssa, muut haastavat/ poikkeavat asiakastilanteet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Perehdyttäjän kanssa </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Elvytyskoulutus, kun koulutuskalenterissa</a:t>
            </a:r>
          </a:p>
        </p:txBody>
      </p:sp>
      <p:sp>
        <p:nvSpPr>
          <p:cNvPr id="15" name="Suorakulmio 14">
            <a:extLst>
              <a:ext uri="{FF2B5EF4-FFF2-40B4-BE49-F238E27FC236}">
                <a16:creationId xmlns:a16="http://schemas.microsoft.com/office/drawing/2014/main" id="{B7F2B8BE-C0C2-73B2-4807-4ADF5505580B}"/>
              </a:ext>
            </a:extLst>
          </p:cNvPr>
          <p:cNvSpPr/>
          <p:nvPr/>
        </p:nvSpPr>
        <p:spPr>
          <a:xfrm>
            <a:off x="9757189" y="2729846"/>
            <a:ext cx="2418347" cy="1414543"/>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klo 14-15</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Teeman mukainen osaamisen syventäminen, hyvät käytännöt ja hiljainen tieto aiheesta, tilanteisiin liittyvien omien tunteiden tunnistaminen ja käsittely</a:t>
            </a:r>
          </a:p>
        </p:txBody>
      </p:sp>
      <p:sp>
        <p:nvSpPr>
          <p:cNvPr id="16" name="Nuoli: Kaareva oikealle 15">
            <a:extLst>
              <a:ext uri="{FF2B5EF4-FFF2-40B4-BE49-F238E27FC236}">
                <a16:creationId xmlns:a16="http://schemas.microsoft.com/office/drawing/2014/main" id="{33A9A733-68D9-9328-B652-2DF33D39D017}"/>
              </a:ext>
            </a:extLst>
          </p:cNvPr>
          <p:cNvSpPr/>
          <p:nvPr/>
        </p:nvSpPr>
        <p:spPr>
          <a:xfrm rot="16200000">
            <a:off x="2775857" y="6144697"/>
            <a:ext cx="600891" cy="359228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7" name="Suorakulmio 16">
            <a:extLst>
              <a:ext uri="{FF2B5EF4-FFF2-40B4-BE49-F238E27FC236}">
                <a16:creationId xmlns:a16="http://schemas.microsoft.com/office/drawing/2014/main" id="{C93FD932-BF69-1465-DDE5-05834F9B3F0C}"/>
              </a:ext>
            </a:extLst>
          </p:cNvPr>
          <p:cNvSpPr/>
          <p:nvPr/>
        </p:nvSpPr>
        <p:spPr>
          <a:xfrm>
            <a:off x="447402" y="8507646"/>
            <a:ext cx="2428144" cy="427335"/>
          </a:xfrm>
          <a:prstGeom prst="rect">
            <a:avLst/>
          </a:prstGeom>
          <a:solidFill>
            <a:srgbClr val="FFFFCC">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i-FI" sz="1200" dirty="0">
                <a:solidFill>
                  <a:schemeClr val="tx1"/>
                </a:solidFill>
              </a:rPr>
              <a:t>Esihenkilön kanssa 15 min</a:t>
            </a:r>
          </a:p>
          <a:p>
            <a:pPr marL="171450" indent="-171450">
              <a:buFont typeface="Arial" panose="020B0604020202020204" pitchFamily="34" charset="0"/>
              <a:buChar char="•"/>
            </a:pPr>
            <a:r>
              <a:rPr lang="fi-FI" sz="1200" dirty="0">
                <a:solidFill>
                  <a:schemeClr val="tx1"/>
                </a:solidFill>
              </a:rPr>
              <a:t>Kuulumiset</a:t>
            </a:r>
          </a:p>
        </p:txBody>
      </p:sp>
      <p:sp>
        <p:nvSpPr>
          <p:cNvPr id="18" name="Tekstiruutu 17">
            <a:extLst>
              <a:ext uri="{FF2B5EF4-FFF2-40B4-BE49-F238E27FC236}">
                <a16:creationId xmlns:a16="http://schemas.microsoft.com/office/drawing/2014/main" id="{86DBE37C-C33C-553D-1C13-B2E69C15BE5F}"/>
              </a:ext>
            </a:extLst>
          </p:cNvPr>
          <p:cNvSpPr txBox="1"/>
          <p:nvPr/>
        </p:nvSpPr>
        <p:spPr>
          <a:xfrm>
            <a:off x="1754817" y="7625765"/>
            <a:ext cx="2756263" cy="430887"/>
          </a:xfrm>
          <a:prstGeom prst="rect">
            <a:avLst/>
          </a:prstGeom>
          <a:noFill/>
        </p:spPr>
        <p:txBody>
          <a:bodyPr wrap="square" rtlCol="0">
            <a:spAutoFit/>
          </a:bodyPr>
          <a:lstStyle/>
          <a:p>
            <a:r>
              <a:rPr lang="fi-FI" sz="1100" dirty="0"/>
              <a:t>Perehdyttäjän kanssa keskustelut voidaan yhdistää yhteen pitempään hetkeen </a:t>
            </a:r>
          </a:p>
        </p:txBody>
      </p:sp>
    </p:spTree>
    <p:extLst>
      <p:ext uri="{BB962C8B-B14F-4D97-AF65-F5344CB8AC3E}">
        <p14:creationId xmlns:p14="http://schemas.microsoft.com/office/powerpoint/2010/main" val="30653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0468-D037-7B82-C5F4-709FE66740C5}"/>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A94A61B2-5621-D709-A4A9-C6C49C1EBF36}"/>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pPr marL="0" marR="0" lvl="0" indent="0" algn="l" defTabSz="1280185" rtl="0" eaLnBrk="1" fontAlgn="auto" latinLnBrk="0" hangingPunct="1">
              <a:lnSpc>
                <a:spcPct val="90000"/>
              </a:lnSpc>
              <a:spcBef>
                <a:spcPct val="0"/>
              </a:spcBef>
              <a:spcAft>
                <a:spcPts val="0"/>
              </a:spcAft>
              <a:buClrTx/>
              <a:buSzTx/>
              <a:buFontTx/>
              <a:buNone/>
              <a:tabLst/>
              <a:defRPr/>
            </a:pP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LIITE </a:t>
            </a:r>
            <a:r>
              <a:rPr lang="fi-FI" sz="1260" dirty="0">
                <a:solidFill>
                  <a:prstClr val="black"/>
                </a:solidFill>
                <a:latin typeface="Aptos Display" panose="02110004020202020204"/>
              </a:rPr>
              <a:t>4</a:t>
            </a:r>
            <a:r>
              <a:rPr kumimoji="0" lang="fi-FI" sz="1260" b="0" i="0" u="none" strike="noStrike" kern="1200" cap="none" spc="0" normalizeH="0" baseline="0" noProof="0" dirty="0">
                <a:ln>
                  <a:noFill/>
                </a:ln>
                <a:solidFill>
                  <a:prstClr val="black"/>
                </a:solidFill>
                <a:effectLst/>
                <a:uLnTx/>
                <a:uFillTx/>
                <a:latin typeface="Aptos Display" panose="02110004020202020204"/>
                <a:ea typeface="+mj-ea"/>
                <a:cs typeface="+mj-cs"/>
              </a:rPr>
              <a:t>. </a:t>
            </a:r>
          </a:p>
        </p:txBody>
      </p:sp>
      <p:graphicFrame>
        <p:nvGraphicFramePr>
          <p:cNvPr id="4" name="Taulukko 3">
            <a:extLst>
              <a:ext uri="{FF2B5EF4-FFF2-40B4-BE49-F238E27FC236}">
                <a16:creationId xmlns:a16="http://schemas.microsoft.com/office/drawing/2014/main" id="{21485F84-4195-7C5A-EFF9-14FE504DF23C}"/>
              </a:ext>
            </a:extLst>
          </p:cNvPr>
          <p:cNvGraphicFramePr>
            <a:graphicFrameLocks noGrp="1"/>
          </p:cNvGraphicFramePr>
          <p:nvPr>
            <p:extLst>
              <p:ext uri="{D42A27DB-BD31-4B8C-83A1-F6EECF244321}">
                <p14:modId xmlns:p14="http://schemas.microsoft.com/office/powerpoint/2010/main" val="3537967964"/>
              </p:ext>
            </p:extLst>
          </p:nvPr>
        </p:nvGraphicFramePr>
        <p:xfrm>
          <a:off x="145220" y="431817"/>
          <a:ext cx="12511160" cy="9068787"/>
        </p:xfrm>
        <a:graphic>
          <a:graphicData uri="http://schemas.openxmlformats.org/drawingml/2006/table">
            <a:tbl>
              <a:tblPr firstRow="1" bandRow="1">
                <a:tableStyleId>{5940675A-B579-460E-94D1-54222C63F5DA}</a:tableStyleId>
              </a:tblPr>
              <a:tblGrid>
                <a:gridCol w="3127790">
                  <a:extLst>
                    <a:ext uri="{9D8B030D-6E8A-4147-A177-3AD203B41FA5}">
                      <a16:colId xmlns:a16="http://schemas.microsoft.com/office/drawing/2014/main" val="176618134"/>
                    </a:ext>
                  </a:extLst>
                </a:gridCol>
                <a:gridCol w="3127790">
                  <a:extLst>
                    <a:ext uri="{9D8B030D-6E8A-4147-A177-3AD203B41FA5}">
                      <a16:colId xmlns:a16="http://schemas.microsoft.com/office/drawing/2014/main" val="783050784"/>
                    </a:ext>
                  </a:extLst>
                </a:gridCol>
                <a:gridCol w="3127790">
                  <a:extLst>
                    <a:ext uri="{9D8B030D-6E8A-4147-A177-3AD203B41FA5}">
                      <a16:colId xmlns:a16="http://schemas.microsoft.com/office/drawing/2014/main" val="428087960"/>
                    </a:ext>
                  </a:extLst>
                </a:gridCol>
                <a:gridCol w="3127790">
                  <a:extLst>
                    <a:ext uri="{9D8B030D-6E8A-4147-A177-3AD203B41FA5}">
                      <a16:colId xmlns:a16="http://schemas.microsoft.com/office/drawing/2014/main" val="2248911566"/>
                    </a:ext>
                  </a:extLst>
                </a:gridCol>
              </a:tblGrid>
              <a:tr h="371854">
                <a:tc>
                  <a:txBody>
                    <a:bodyPr/>
                    <a:lstStyle/>
                    <a:p>
                      <a:r>
                        <a:rPr lang="fi-FI" sz="1600" dirty="0"/>
                        <a:t>4. KUUKAUSI</a:t>
                      </a:r>
                    </a:p>
                    <a:p>
                      <a:r>
                        <a:rPr lang="fi-FI" sz="1200" dirty="0"/>
                        <a:t>Erillään asiakastyöstä n. 2-3h/vko?</a:t>
                      </a:r>
                    </a:p>
                  </a:txBody>
                  <a:tcPr marL="96012" marR="96012" marT="48006" marB="48006">
                    <a:solidFill>
                      <a:srgbClr val="FFCC99">
                        <a:alpha val="50196"/>
                      </a:srgbClr>
                    </a:solidFill>
                  </a:tcPr>
                </a:tc>
                <a:tc>
                  <a:txBody>
                    <a:bodyPr/>
                    <a:lstStyle/>
                    <a:p>
                      <a:r>
                        <a:rPr lang="fi-FI" sz="1600" dirty="0"/>
                        <a:t>5. KUUKAUSI</a:t>
                      </a:r>
                    </a:p>
                  </a:txBody>
                  <a:tcPr marL="96012" marR="96012" marT="48006" marB="48006">
                    <a:solidFill>
                      <a:srgbClr val="FFCC99">
                        <a:alpha val="50196"/>
                      </a:srgbClr>
                    </a:solidFill>
                  </a:tcPr>
                </a:tc>
                <a:tc>
                  <a:txBody>
                    <a:bodyPr/>
                    <a:lstStyle/>
                    <a:p>
                      <a:r>
                        <a:rPr lang="fi-FI" sz="1600" dirty="0"/>
                        <a:t>6. KUUKAUSI</a:t>
                      </a:r>
                    </a:p>
                  </a:txBody>
                  <a:tcPr marL="96012" marR="96012" marT="48006" marB="48006">
                    <a:solidFill>
                      <a:srgbClr val="FFCC99">
                        <a:alpha val="50196"/>
                      </a:srgbClr>
                    </a:solidFill>
                  </a:tcPr>
                </a:tc>
                <a:tc>
                  <a:txBody>
                    <a:bodyPr/>
                    <a:lstStyle/>
                    <a:p>
                      <a:r>
                        <a:rPr lang="fi-FI" sz="1600" dirty="0"/>
                        <a:t>MENTOROINTI</a:t>
                      </a:r>
                      <a:br>
                        <a:rPr lang="fi-FI" sz="1600" dirty="0"/>
                      </a:br>
                      <a:r>
                        <a:rPr lang="fi-FI" sz="1200" dirty="0"/>
                        <a:t>kesto 6-12 kuukautta</a:t>
                      </a:r>
                    </a:p>
                  </a:txBody>
                  <a:tcPr marL="96012" marR="96012" marT="48006" marB="48006">
                    <a:solidFill>
                      <a:schemeClr val="accent6">
                        <a:lumMod val="20000"/>
                        <a:lumOff val="80000"/>
                        <a:alpha val="50196"/>
                      </a:schemeClr>
                    </a:solidFill>
                  </a:tcPr>
                </a:tc>
                <a:extLst>
                  <a:ext uri="{0D108BD9-81ED-4DB2-BD59-A6C34878D82A}">
                    <a16:rowId xmlns:a16="http://schemas.microsoft.com/office/drawing/2014/main" val="86357227"/>
                  </a:ext>
                </a:extLst>
              </a:tr>
              <a:tr h="1658441">
                <a:tc>
                  <a:txBody>
                    <a:bodyPr/>
                    <a:lstStyle/>
                    <a:p>
                      <a:endParaRPr lang="fi-FI" sz="1400" dirty="0"/>
                    </a:p>
                  </a:txBody>
                  <a:tcPr marL="96012" marR="96012" marT="48006" marB="48006"/>
                </a:tc>
                <a:tc gridSpan="2">
                  <a:txBody>
                    <a:bodyPr/>
                    <a:lstStyle/>
                    <a:p>
                      <a:endParaRPr lang="fi-FI" sz="1400" dirty="0"/>
                    </a:p>
                  </a:txBody>
                  <a:tcPr marL="96012" marR="96012" marT="48006" marB="48006"/>
                </a:tc>
                <a:tc hMerge="1">
                  <a:txBody>
                    <a:bodyPr/>
                    <a:lstStyle/>
                    <a:p>
                      <a:endParaRPr lang="fi-FI" sz="1400" dirty="0"/>
                    </a:p>
                  </a:txBody>
                  <a:tcPr marL="96012" marR="96012" marT="48006" marB="48006"/>
                </a:tc>
                <a:tc>
                  <a:txBody>
                    <a:bodyPr/>
                    <a:lstStyle/>
                    <a:p>
                      <a:r>
                        <a:rPr lang="fi-FI" sz="1200" dirty="0"/>
                        <a:t>Parimentorointi</a:t>
                      </a:r>
                    </a:p>
                    <a:p>
                      <a:r>
                        <a:rPr lang="fi-FI" sz="1200" dirty="0"/>
                        <a:t>Ryhmämentorointi</a:t>
                      </a:r>
                    </a:p>
                    <a:p>
                      <a:pPr marL="285750" indent="-285750">
                        <a:buFontTx/>
                        <a:buChar char="-"/>
                      </a:pPr>
                      <a:r>
                        <a:rPr lang="fi-FI" sz="1200" dirty="0"/>
                        <a:t>suljettu, koko ajan samana pysyvä ryhmä</a:t>
                      </a:r>
                    </a:p>
                    <a:p>
                      <a:pPr marL="285750" indent="-285750">
                        <a:buFontTx/>
                        <a:buChar char="-"/>
                      </a:pPr>
                      <a:r>
                        <a:rPr lang="fi-FI" sz="1200" dirty="0"/>
                        <a:t>”avoin”, vaihtuva ryhmä (esim. kaikki puolen vuoden sisällä työnsä aloittaneet)</a:t>
                      </a:r>
                    </a:p>
                  </a:txBody>
                  <a:tcPr marL="96012" marR="96012" marT="48006" marB="48006"/>
                </a:tc>
                <a:extLst>
                  <a:ext uri="{0D108BD9-81ED-4DB2-BD59-A6C34878D82A}">
                    <a16:rowId xmlns:a16="http://schemas.microsoft.com/office/drawing/2014/main" val="1831953748"/>
                  </a:ext>
                </a:extLst>
              </a:tr>
              <a:tr h="1658441">
                <a:tc>
                  <a:txBody>
                    <a:bodyPr/>
                    <a:lstStyle/>
                    <a:p>
                      <a:endParaRPr lang="fi-FI" sz="1400" dirty="0"/>
                    </a:p>
                  </a:txBody>
                  <a:tcPr marL="96012" marR="96012" marT="48006" marB="48006"/>
                </a:tc>
                <a:tc gridSpan="2">
                  <a:txBody>
                    <a:bodyPr/>
                    <a:lstStyle/>
                    <a:p>
                      <a:endParaRPr lang="fi-FI" sz="1400" dirty="0"/>
                    </a:p>
                  </a:txBody>
                  <a:tcPr marL="96012" marR="96012" marT="48006" marB="48006"/>
                </a:tc>
                <a:tc hMerge="1">
                  <a:txBody>
                    <a:bodyPr/>
                    <a:lstStyle/>
                    <a:p>
                      <a:endParaRPr lang="fi-FI" sz="1400" dirty="0"/>
                    </a:p>
                  </a:txBody>
                  <a:tcPr marL="96012" marR="96012" marT="48006" marB="48006"/>
                </a:tc>
                <a:tc>
                  <a:txBody>
                    <a:bodyPr/>
                    <a:lstStyle/>
                    <a:p>
                      <a:r>
                        <a:rPr lang="fi-FI" sz="1200" dirty="0"/>
                        <a:t>Tapaamiset</a:t>
                      </a:r>
                    </a:p>
                    <a:p>
                      <a:pPr marL="285750" indent="-285750">
                        <a:buFontTx/>
                        <a:buChar char="-"/>
                      </a:pPr>
                      <a:r>
                        <a:rPr lang="fi-FI" sz="1200" dirty="0"/>
                        <a:t>1 krt/kk</a:t>
                      </a:r>
                    </a:p>
                    <a:p>
                      <a:pPr marL="285750" indent="-285750">
                        <a:buFontTx/>
                        <a:buChar char="-"/>
                      </a:pPr>
                      <a:r>
                        <a:rPr lang="fi-FI" sz="1200" dirty="0"/>
                        <a:t>Kesto 1-2h/kerta</a:t>
                      </a:r>
                    </a:p>
                    <a:p>
                      <a:pPr marL="285750" indent="-285750">
                        <a:buFontTx/>
                        <a:buChar char="-"/>
                      </a:pPr>
                      <a:r>
                        <a:rPr lang="fi-FI" sz="1200" dirty="0"/>
                        <a:t>Luottamuksellisuus</a:t>
                      </a:r>
                    </a:p>
                  </a:txBody>
                  <a:tcPr marL="96012" marR="96012" marT="48006" marB="48006"/>
                </a:tc>
                <a:extLst>
                  <a:ext uri="{0D108BD9-81ED-4DB2-BD59-A6C34878D82A}">
                    <a16:rowId xmlns:a16="http://schemas.microsoft.com/office/drawing/2014/main" val="4227820975"/>
                  </a:ext>
                </a:extLst>
              </a:tr>
              <a:tr h="1658441">
                <a:tc>
                  <a:txBody>
                    <a:bodyPr/>
                    <a:lstStyle/>
                    <a:p>
                      <a:endParaRPr lang="fi-FI" sz="1400" dirty="0"/>
                    </a:p>
                  </a:txBody>
                  <a:tcPr marL="96012" marR="96012" marT="48006" marB="48006"/>
                </a:tc>
                <a:tc gridSpan="2">
                  <a:txBody>
                    <a:bodyPr/>
                    <a:lstStyle/>
                    <a:p>
                      <a:endParaRPr lang="fi-FI" sz="1400" dirty="0"/>
                    </a:p>
                  </a:txBody>
                  <a:tcPr marL="96012" marR="96012" marT="48006" marB="48006"/>
                </a:tc>
                <a:tc hMerge="1">
                  <a:txBody>
                    <a:bodyPr/>
                    <a:lstStyle/>
                    <a:p>
                      <a:endParaRPr lang="fi-FI" sz="1400" dirty="0"/>
                    </a:p>
                  </a:txBody>
                  <a:tcPr marL="96012" marR="96012" marT="48006" marB="48006"/>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Tapaamisten aiheet ja sisällöt</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err="1">
                          <a:ln>
                            <a:noFill/>
                          </a:ln>
                          <a:solidFill>
                            <a:prstClr val="black"/>
                          </a:solidFill>
                          <a:effectLst/>
                          <a:uLnTx/>
                          <a:uFillTx/>
                          <a:latin typeface="+mn-lt"/>
                          <a:ea typeface="+mn-ea"/>
                          <a:cs typeface="+mn-cs"/>
                        </a:rPr>
                        <a:t>Aktorin</a:t>
                      </a:r>
                      <a:r>
                        <a:rPr kumimoji="0" lang="fi-FI" sz="1200" b="0" i="0" u="none" strike="noStrike" kern="1200" cap="none" spc="0" normalizeH="0" baseline="0" noProof="0" dirty="0">
                          <a:ln>
                            <a:noFill/>
                          </a:ln>
                          <a:solidFill>
                            <a:prstClr val="black"/>
                          </a:solidFill>
                          <a:effectLst/>
                          <a:uLnTx/>
                          <a:uFillTx/>
                          <a:latin typeface="+mn-lt"/>
                          <a:ea typeface="+mn-ea"/>
                          <a:cs typeface="+mn-cs"/>
                        </a:rPr>
                        <a:t> tai </a:t>
                      </a:r>
                      <a:r>
                        <a:rPr kumimoji="0" lang="fi-FI" sz="1200" b="0" i="0" u="none" strike="noStrike" kern="1200" cap="none" spc="0" normalizeH="0" baseline="0" noProof="0" dirty="0" err="1">
                          <a:ln>
                            <a:noFill/>
                          </a:ln>
                          <a:solidFill>
                            <a:prstClr val="black"/>
                          </a:solidFill>
                          <a:effectLst/>
                          <a:uLnTx/>
                          <a:uFillTx/>
                          <a:latin typeface="+mn-lt"/>
                          <a:ea typeface="+mn-ea"/>
                          <a:cs typeface="+mn-cs"/>
                        </a:rPr>
                        <a:t>aktorien</a:t>
                      </a:r>
                      <a:r>
                        <a:rPr kumimoji="0" lang="fi-FI" sz="1200" b="0" i="0" u="none" strike="noStrike" kern="1200" cap="none" spc="0" normalizeH="0" baseline="0" noProof="0" dirty="0">
                          <a:ln>
                            <a:noFill/>
                          </a:ln>
                          <a:solidFill>
                            <a:prstClr val="black"/>
                          </a:solidFill>
                          <a:effectLst/>
                          <a:uLnTx/>
                          <a:uFillTx/>
                          <a:latin typeface="+mn-lt"/>
                          <a:ea typeface="+mn-ea"/>
                          <a:cs typeface="+mn-cs"/>
                        </a:rPr>
                        <a:t> tarpeiden, toiveiden ja tavoitteiden mukaisesti</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Tapaamiskerta kerrallaan sovittavat tai esim. 3-6 kk ajalle suunnitellut</a:t>
                      </a:r>
                    </a:p>
                    <a:p>
                      <a:endParaRPr lang="fi-FI" sz="1200" dirty="0"/>
                    </a:p>
                  </a:txBody>
                  <a:tcPr marL="96012" marR="96012" marT="48006" marB="48006"/>
                </a:tc>
                <a:extLst>
                  <a:ext uri="{0D108BD9-81ED-4DB2-BD59-A6C34878D82A}">
                    <a16:rowId xmlns:a16="http://schemas.microsoft.com/office/drawing/2014/main" val="1898812212"/>
                  </a:ext>
                </a:extLst>
              </a:tr>
              <a:tr h="1658441">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a:txBody>
                    <a:bodyPr/>
                    <a:lstStyle/>
                    <a:p>
                      <a:endParaRPr lang="fi-FI" sz="1400" dirty="0"/>
                    </a:p>
                  </a:txBody>
                  <a:tcPr marL="96012" marR="96012" marT="48006" marB="48006">
                    <a:noFill/>
                  </a:tcPr>
                </a:tc>
                <a:tc rowSpan="2">
                  <a:txBody>
                    <a:bodyPr/>
                    <a:lstStyle/>
                    <a:p>
                      <a:r>
                        <a:rPr lang="fi-FI" sz="1200" dirty="0"/>
                        <a:t>Esimerkkejä aihesisällöistä</a:t>
                      </a:r>
                    </a:p>
                    <a:p>
                      <a:pPr marL="285750" indent="-285750">
                        <a:buFontTx/>
                        <a:buChar char="-"/>
                      </a:pPr>
                      <a:r>
                        <a:rPr lang="fi-FI" sz="1200" dirty="0"/>
                        <a:t>Tutustuminen</a:t>
                      </a:r>
                    </a:p>
                    <a:p>
                      <a:pPr marL="285750" indent="-285750">
                        <a:buFontTx/>
                        <a:buChar char="-"/>
                      </a:pPr>
                      <a:r>
                        <a:rPr lang="fi-FI" sz="1200" dirty="0"/>
                        <a:t>Rooli(t) työyhteisössä</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Oman osaamisen tunnistaminen, vahvuudet ja kehitysalueet, osaamisen syventäminen</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Hyvinvointi, kuormitustekijät, palautuminen, työn ja muun elämän tasapaino</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Oman työn ja itsensä johtaminen</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Motivaatio, työn merkityksellisyys</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Arvot, työn eettiset haasteet</a:t>
                      </a:r>
                    </a:p>
                    <a:p>
                      <a:pPr marL="285750" indent="-285750">
                        <a:buFontTx/>
                        <a:buChar char="-"/>
                      </a:pPr>
                      <a:r>
                        <a:rPr lang="fi-FI" sz="1200" dirty="0"/>
                        <a:t>Yksin työskentely</a:t>
                      </a:r>
                    </a:p>
                    <a:p>
                      <a:pPr marL="285750" indent="-285750">
                        <a:buFontTx/>
                        <a:buChar char="-"/>
                      </a:pPr>
                      <a:r>
                        <a:rPr lang="fi-FI" sz="1200" dirty="0"/>
                        <a:t>Haastavat työtilanteet </a:t>
                      </a:r>
                    </a:p>
                    <a:p>
                      <a:pPr marL="285750" indent="-285750">
                        <a:buFontTx/>
                        <a:buChar char="-"/>
                      </a:pPr>
                      <a:r>
                        <a:rPr lang="fi-FI" sz="1200" dirty="0"/>
                        <a:t>Työn verkostot, yhteistyön selkiyttäminen eri ammattilaisten kanssa</a:t>
                      </a:r>
                    </a:p>
                    <a:p>
                      <a:pPr marL="285750" marR="0" lvl="0" indent="-285750" algn="l" defTabSz="1280185" rtl="0" eaLnBrk="1" fontAlgn="auto" latinLnBrk="0" hangingPunct="1">
                        <a:lnSpc>
                          <a:spcPct val="100000"/>
                        </a:lnSpc>
                        <a:spcBef>
                          <a:spcPts val="0"/>
                        </a:spcBef>
                        <a:spcAft>
                          <a:spcPts val="0"/>
                        </a:spcAft>
                        <a:buClrTx/>
                        <a:buSzTx/>
                        <a:buFontTx/>
                        <a:buChar char="-"/>
                        <a:tabLst/>
                        <a:defRPr/>
                      </a:pPr>
                      <a:r>
                        <a:rPr lang="fi-FI" sz="1200" dirty="0"/>
                        <a:t>Ammatillisen kasvun suunta, toiveet ja unelmat</a:t>
                      </a:r>
                    </a:p>
                  </a:txBody>
                  <a:tcPr marL="96012" marR="96012" marT="48006" marB="48006">
                    <a:noFill/>
                  </a:tcPr>
                </a:tc>
                <a:extLst>
                  <a:ext uri="{0D108BD9-81ED-4DB2-BD59-A6C34878D82A}">
                    <a16:rowId xmlns:a16="http://schemas.microsoft.com/office/drawing/2014/main" val="1511582521"/>
                  </a:ext>
                </a:extLst>
              </a:tr>
              <a:tr h="1658441">
                <a:tc>
                  <a:txBody>
                    <a:bodyPr/>
                    <a:lstStyle/>
                    <a:p>
                      <a:endParaRPr lang="fi-FI" sz="1400" dirty="0"/>
                    </a:p>
                  </a:txBody>
                  <a:tcPr marL="96012" marR="96012" marT="48006" marB="48006"/>
                </a:tc>
                <a:tc gridSpan="2">
                  <a:txBody>
                    <a:bodyPr/>
                    <a:lstStyle/>
                    <a:p>
                      <a:r>
                        <a:rPr lang="fi-FI" sz="1400" dirty="0"/>
                        <a:t>Millaista osaamista voidaan odottaa 5-6 kuukauden kuluttua töiden aloituksesta?</a:t>
                      </a:r>
                    </a:p>
                    <a:p>
                      <a:pPr marL="171450" indent="-171450">
                        <a:buFont typeface="Arial" panose="020B0604020202020204" pitchFamily="34" charset="0"/>
                        <a:buChar char="•"/>
                      </a:pPr>
                      <a:r>
                        <a:rPr lang="fi-FI" sz="1200" dirty="0"/>
                        <a:t>Tavoitteena riittävät valmiudet ja osaaminen onnistua kokonaisvaltaisesti työtehtävässä (tavalliset työtehtävät sekä haastavat/ poikkeukselliset työtilanteet)</a:t>
                      </a:r>
                    </a:p>
                    <a:p>
                      <a:pPr marL="171450" indent="-171450">
                        <a:buFont typeface="Arial" panose="020B0604020202020204" pitchFamily="34" charset="0"/>
                        <a:buChar char="•"/>
                      </a:pPr>
                      <a:r>
                        <a:rPr lang="fi-FI" sz="1200" dirty="0"/>
                        <a:t>Ymmärrys omasta tehtävästä ja vastuusta osana suurempaa kokonaisuutta.</a:t>
                      </a:r>
                    </a:p>
                    <a:p>
                      <a:pPr marL="171450" indent="-171450">
                        <a:buFont typeface="Arial" panose="020B0604020202020204" pitchFamily="34" charset="0"/>
                        <a:buChar char="•"/>
                      </a:pPr>
                      <a:r>
                        <a:rPr lang="fi-FI" sz="1200" dirty="0"/>
                        <a:t>Tasavertainen työyhteisön jäsenyys, tieto, mistä saa apua, tukea ja lisätietoa sitä tarvitessaan. </a:t>
                      </a:r>
                    </a:p>
                    <a:p>
                      <a:pPr marL="171450" indent="-171450">
                        <a:buFont typeface="Arial" panose="020B0604020202020204" pitchFamily="34" charset="0"/>
                        <a:buChar char="•"/>
                      </a:pPr>
                      <a:endParaRPr lang="fi-FI" sz="1200" dirty="0"/>
                    </a:p>
                  </a:txBody>
                  <a:tcPr marL="96012" marR="96012" marT="48006" marB="48006">
                    <a:solidFill>
                      <a:srgbClr val="FFCC99">
                        <a:alpha val="30196"/>
                      </a:srgbClr>
                    </a:solidFill>
                  </a:tcPr>
                </a:tc>
                <a:tc hMerge="1">
                  <a:txBody>
                    <a:bodyPr/>
                    <a:lstStyle/>
                    <a:p>
                      <a:endParaRPr lang="fi-FI" sz="1400" dirty="0"/>
                    </a:p>
                  </a:txBody>
                  <a:tcPr marL="96012" marR="96012" marT="48006" marB="48006">
                    <a:solidFill>
                      <a:srgbClr val="FFCC99">
                        <a:alpha val="30196"/>
                      </a:srgbClr>
                    </a:solidFill>
                  </a:tcPr>
                </a:tc>
                <a:tc vMerge="1">
                  <a:txBody>
                    <a:bodyPr/>
                    <a:lstStyle/>
                    <a:p>
                      <a:endParaRPr lang="fi-FI" sz="1400" dirty="0"/>
                    </a:p>
                  </a:txBody>
                  <a:tcPr marL="96012" marR="96012" marT="48006" marB="48006"/>
                </a:tc>
                <a:extLst>
                  <a:ext uri="{0D108BD9-81ED-4DB2-BD59-A6C34878D82A}">
                    <a16:rowId xmlns:a16="http://schemas.microsoft.com/office/drawing/2014/main" val="3738158770"/>
                  </a:ext>
                </a:extLst>
              </a:tr>
            </a:tbl>
          </a:graphicData>
        </a:graphic>
      </p:graphicFrame>
      <p:sp>
        <p:nvSpPr>
          <p:cNvPr id="2" name="Suorakulmio 1">
            <a:extLst>
              <a:ext uri="{FF2B5EF4-FFF2-40B4-BE49-F238E27FC236}">
                <a16:creationId xmlns:a16="http://schemas.microsoft.com/office/drawing/2014/main" id="{92C659F4-3C59-A1D9-0BCC-28C369EF18F2}"/>
              </a:ext>
            </a:extLst>
          </p:cNvPr>
          <p:cNvSpPr/>
          <p:nvPr/>
        </p:nvSpPr>
        <p:spPr>
          <a:xfrm>
            <a:off x="222001" y="1016370"/>
            <a:ext cx="3857850" cy="12962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Kahden viikon teema: yksikön vaarat ja riskit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Työturvallisuutta työntekijöille –verkkokoulutus (1,5h)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Omavalvontasuunnitelma</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Yksikön työturvallisuusyhdyshlö perehdyttää 1-2h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Uhka- ja väkivaltatilannekoulutus, kun koulutuskalenterissa</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Suorakulmio 4">
            <a:extLst>
              <a:ext uri="{FF2B5EF4-FFF2-40B4-BE49-F238E27FC236}">
                <a16:creationId xmlns:a16="http://schemas.microsoft.com/office/drawing/2014/main" id="{19D4D5D5-8E41-3534-95F5-16D9A4EB820A}"/>
              </a:ext>
            </a:extLst>
          </p:cNvPr>
          <p:cNvSpPr/>
          <p:nvPr/>
        </p:nvSpPr>
        <p:spPr>
          <a:xfrm>
            <a:off x="222001" y="6543975"/>
            <a:ext cx="2930273" cy="182184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joka tai joka toinen viikko 1-1,5h riippuen millä menetelmällä ja miten aikataulullisesti eri teemat määritelty </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Viikkojen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Teeman mukaisen osaamisen syventäminen, toimintamallit, hyvät käytännöt ja hiljainen tieto</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Suorakulmio 6">
            <a:extLst>
              <a:ext uri="{FF2B5EF4-FFF2-40B4-BE49-F238E27FC236}">
                <a16:creationId xmlns:a16="http://schemas.microsoft.com/office/drawing/2014/main" id="{F176B0D4-A678-731A-A5F4-67DE9C01FBB3}"/>
              </a:ext>
            </a:extLst>
          </p:cNvPr>
          <p:cNvSpPr/>
          <p:nvPr/>
        </p:nvSpPr>
        <p:spPr>
          <a:xfrm>
            <a:off x="4521894" y="2701234"/>
            <a:ext cx="4861527" cy="708629"/>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Perehdyttäjän kanssa joka toinen viikko 1-1,5h</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Viikkojen aikana heränneet kysymykset ja tuntemukset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Perehdytyssuhteen päättäminen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Suorakulmio 7">
            <a:extLst>
              <a:ext uri="{FF2B5EF4-FFF2-40B4-BE49-F238E27FC236}">
                <a16:creationId xmlns:a16="http://schemas.microsoft.com/office/drawing/2014/main" id="{05D5CD52-DD18-6F7E-3503-4BE58E034DC8}"/>
              </a:ext>
            </a:extLst>
          </p:cNvPr>
          <p:cNvSpPr/>
          <p:nvPr/>
        </p:nvSpPr>
        <p:spPr>
          <a:xfrm>
            <a:off x="4521895" y="1002234"/>
            <a:ext cx="4861527" cy="12962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Kuukausien teemat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perehdytyksen kokonaisuus, toimintamallien ja osaamisen omaksuminen sekä työn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rPr>
              <a:t>sujuvoittuminen</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Elvytyskoulutus, kun koulutuskalenterissa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Jatkuva oppiminen työssä, koulutuksen mahdollisuudet</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Työyhteisön tasavertainen jäsenyys</a:t>
            </a:r>
          </a:p>
        </p:txBody>
      </p:sp>
      <p:sp>
        <p:nvSpPr>
          <p:cNvPr id="9" name="Suorakulmio 8">
            <a:extLst>
              <a:ext uri="{FF2B5EF4-FFF2-40B4-BE49-F238E27FC236}">
                <a16:creationId xmlns:a16="http://schemas.microsoft.com/office/drawing/2014/main" id="{9E52F6DD-D6DB-051C-CA37-002BD96D231C}"/>
              </a:ext>
            </a:extLst>
          </p:cNvPr>
          <p:cNvSpPr/>
          <p:nvPr/>
        </p:nvSpPr>
        <p:spPr>
          <a:xfrm>
            <a:off x="4521893" y="4349776"/>
            <a:ext cx="4861527" cy="898629"/>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Perehtymisen loppukeskustelu esihenkilön kanssa</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Perehtymisen edistyminen ja esihenkilön tuki</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Vakioitu keskustelua ohjaava lomake</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Mentorointisuhteeseen ohjaaminen ja sen mahdollistaminen</a:t>
            </a: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Suorakulmio 9">
            <a:extLst>
              <a:ext uri="{FF2B5EF4-FFF2-40B4-BE49-F238E27FC236}">
                <a16:creationId xmlns:a16="http://schemas.microsoft.com/office/drawing/2014/main" id="{12E603CA-857C-DA3E-3783-3B4C63C8AD35}"/>
              </a:ext>
            </a:extLst>
          </p:cNvPr>
          <p:cNvSpPr/>
          <p:nvPr/>
        </p:nvSpPr>
        <p:spPr>
          <a:xfrm>
            <a:off x="4521893" y="3464053"/>
            <a:ext cx="4861527" cy="5264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Mentoroinnin aloittaminen</a:t>
            </a:r>
          </a:p>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Yleisperehtymisen verkkokurssin 4. osio (45min, välttämätön)</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Suorakulmio 10">
            <a:extLst>
              <a:ext uri="{FF2B5EF4-FFF2-40B4-BE49-F238E27FC236}">
                <a16:creationId xmlns:a16="http://schemas.microsoft.com/office/drawing/2014/main" id="{B5DCFC4A-E467-D748-D201-4631BB933501}"/>
              </a:ext>
            </a:extLst>
          </p:cNvPr>
          <p:cNvSpPr/>
          <p:nvPr/>
        </p:nvSpPr>
        <p:spPr>
          <a:xfrm>
            <a:off x="222001" y="2677359"/>
            <a:ext cx="3857850" cy="109713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valmius ja varautuminen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Yleisperehtymisen verkkokurssin 3. osio (45 min, välttämätön)</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Yksikön varautumissuunnitelma</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Jatkuvuussuunnitelma</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Suorakulmio 12">
            <a:extLst>
              <a:ext uri="{FF2B5EF4-FFF2-40B4-BE49-F238E27FC236}">
                <a16:creationId xmlns:a16="http://schemas.microsoft.com/office/drawing/2014/main" id="{5DAFA601-E4B2-986F-2109-CF8F583FF817}"/>
              </a:ext>
            </a:extLst>
          </p:cNvPr>
          <p:cNvSpPr/>
          <p:nvPr/>
        </p:nvSpPr>
        <p:spPr>
          <a:xfrm>
            <a:off x="222001" y="3907726"/>
            <a:ext cx="3857850" cy="16869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haavanhoito</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perushaavat, käytännöt ja tarvikkeet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i-FI" sz="1200" dirty="0">
                <a:solidFill>
                  <a:prstClr val="black"/>
                </a:solidFill>
                <a:latin typeface="Aptos" panose="02110004020202020204"/>
                <a:sym typeface="Wingdings" panose="05000000000000000000" pitchFamily="2" charset="2"/>
              </a:rPr>
              <a:t>Haavanhoidon perusteet -koulutus –verkkokurssi (2h itsenäisesti</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 + </a:t>
            </a:r>
            <a:r>
              <a:rPr kumimoji="0" lang="fi-FI" sz="1200" b="0" i="0" u="none" strike="noStrike" kern="1200" cap="none" spc="0" normalizeH="0" baseline="0" noProof="0" dirty="0" err="1">
                <a:ln>
                  <a:noFill/>
                </a:ln>
                <a:solidFill>
                  <a:prstClr val="black"/>
                </a:solidFill>
                <a:effectLst/>
                <a:uLnTx/>
                <a:uFillTx/>
                <a:latin typeface="Aptos" panose="02110004020202020204"/>
                <a:ea typeface="+mn-ea"/>
                <a:cs typeface="+mn-cs"/>
                <a:sym typeface="Wingdings" panose="05000000000000000000" pitchFamily="2" charset="2"/>
              </a:rPr>
              <a:t>Teams</a:t>
            </a: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-koulutus 3h (yht. 5h)</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i-FI" sz="1200" dirty="0">
                <a:solidFill>
                  <a:prstClr val="black"/>
                </a:solidFill>
                <a:latin typeface="Aptos" panose="02110004020202020204"/>
                <a:sym typeface="Wingdings" panose="05000000000000000000" pitchFamily="2" charset="2"/>
              </a:rPr>
              <a:t>Yksikön haavanhoitovastuuhenkilö perehdyttää yksikkötason käytänteisiin (esim. haavatarvikkeet, haavojen dokumentaatio/valokuvaus jne.)</a:t>
            </a:r>
          </a:p>
          <a:p>
            <a:pPr marL="171450" indent="-171450">
              <a:buFont typeface="Wingdings" panose="05000000000000000000" pitchFamily="2" charset="2"/>
              <a:buChar char="à"/>
              <a:defRPr/>
            </a:pPr>
            <a:r>
              <a:rPr lang="fi-FI" sz="1200" dirty="0">
                <a:solidFill>
                  <a:prstClr val="black"/>
                </a:solidFill>
                <a:sym typeface="Wingdings" panose="05000000000000000000" pitchFamily="2" charset="2"/>
              </a:rPr>
              <a:t>Tarv. </a:t>
            </a:r>
            <a:r>
              <a:rPr lang="fi-FI" sz="1200">
                <a:solidFill>
                  <a:prstClr val="black"/>
                </a:solidFill>
                <a:sym typeface="Wingdings" panose="05000000000000000000" pitchFamily="2" charset="2"/>
              </a:rPr>
              <a:t>Erilliset haavanhoidon taitopajat</a:t>
            </a:r>
            <a:endParaRPr lang="fi-FI" sz="1200" dirty="0">
              <a:solidFill>
                <a:prstClr val="black"/>
              </a:solidFill>
              <a:sym typeface="Wingdings" panose="05000000000000000000" pitchFamily="2" charset="2"/>
            </a:endParaRPr>
          </a:p>
        </p:txBody>
      </p:sp>
      <p:sp>
        <p:nvSpPr>
          <p:cNvPr id="14" name="Suorakulmio 13">
            <a:extLst>
              <a:ext uri="{FF2B5EF4-FFF2-40B4-BE49-F238E27FC236}">
                <a16:creationId xmlns:a16="http://schemas.microsoft.com/office/drawing/2014/main" id="{56377BA6-1986-8AEB-A9C1-28C3C0BB1DD5}"/>
              </a:ext>
            </a:extLst>
          </p:cNvPr>
          <p:cNvSpPr/>
          <p:nvPr/>
        </p:nvSpPr>
        <p:spPr>
          <a:xfrm>
            <a:off x="222001" y="5727911"/>
            <a:ext cx="3857850" cy="6828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107514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rPr>
              <a:t>Viikon teema: avanneasiat, vatsanpehmikkeet/ruiskeet</a:t>
            </a: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Käytännöt ja tarvikkeet</a:t>
            </a:r>
            <a:endPar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107514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i-FI" sz="1200" b="0" i="0" u="none" strike="noStrike" kern="1200" cap="none" spc="0" normalizeH="0" baseline="0" noProof="0" dirty="0">
                <a:ln>
                  <a:noFill/>
                </a:ln>
                <a:solidFill>
                  <a:prstClr val="black"/>
                </a:solidFill>
                <a:effectLst/>
                <a:uLnTx/>
                <a:uFillTx/>
                <a:latin typeface="Aptos" panose="02110004020202020204"/>
                <a:ea typeface="+mn-ea"/>
                <a:cs typeface="+mn-cs"/>
                <a:sym typeface="Wingdings" panose="05000000000000000000" pitchFamily="2" charset="2"/>
              </a:rPr>
              <a:t>Kuka perehdyttää ja millä syvyydellä tulee osata?</a:t>
            </a:r>
          </a:p>
        </p:txBody>
      </p:sp>
    </p:spTree>
    <p:extLst>
      <p:ext uri="{BB962C8B-B14F-4D97-AF65-F5344CB8AC3E}">
        <p14:creationId xmlns:p14="http://schemas.microsoft.com/office/powerpoint/2010/main" val="386434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485D7-D246-36BB-3AC4-C1BD113D53C1}"/>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2C6CC6C2-2F3D-79F1-7998-F9D3763C339D}"/>
              </a:ext>
            </a:extLst>
          </p:cNvPr>
          <p:cNvGraphicFramePr>
            <a:graphicFrameLocks noGrp="1"/>
          </p:cNvGraphicFramePr>
          <p:nvPr>
            <p:ph idx="1"/>
            <p:extLst>
              <p:ext uri="{D42A27DB-BD31-4B8C-83A1-F6EECF244321}">
                <p14:modId xmlns:p14="http://schemas.microsoft.com/office/powerpoint/2010/main" val="993827091"/>
              </p:ext>
            </p:extLst>
          </p:nvPr>
        </p:nvGraphicFramePr>
        <p:xfrm>
          <a:off x="145220" y="489420"/>
          <a:ext cx="12511159" cy="8707914"/>
        </p:xfrm>
        <a:graphic>
          <a:graphicData uri="http://schemas.openxmlformats.org/drawingml/2006/table">
            <a:tbl>
              <a:tblPr firstRow="1" bandRow="1">
                <a:tableStyleId>{5940675A-B579-460E-94D1-54222C63F5DA}</a:tableStyleId>
              </a:tblPr>
              <a:tblGrid>
                <a:gridCol w="4920075">
                  <a:extLst>
                    <a:ext uri="{9D8B030D-6E8A-4147-A177-3AD203B41FA5}">
                      <a16:colId xmlns:a16="http://schemas.microsoft.com/office/drawing/2014/main" val="397546267"/>
                    </a:ext>
                  </a:extLst>
                </a:gridCol>
                <a:gridCol w="2225842">
                  <a:extLst>
                    <a:ext uri="{9D8B030D-6E8A-4147-A177-3AD203B41FA5}">
                      <a16:colId xmlns:a16="http://schemas.microsoft.com/office/drawing/2014/main" val="3605814405"/>
                    </a:ext>
                  </a:extLst>
                </a:gridCol>
                <a:gridCol w="2189747">
                  <a:extLst>
                    <a:ext uri="{9D8B030D-6E8A-4147-A177-3AD203B41FA5}">
                      <a16:colId xmlns:a16="http://schemas.microsoft.com/office/drawing/2014/main" val="501603589"/>
                    </a:ext>
                  </a:extLst>
                </a:gridCol>
                <a:gridCol w="3175495">
                  <a:extLst>
                    <a:ext uri="{9D8B030D-6E8A-4147-A177-3AD203B41FA5}">
                      <a16:colId xmlns:a16="http://schemas.microsoft.com/office/drawing/2014/main" val="426028662"/>
                    </a:ext>
                  </a:extLst>
                </a:gridCol>
              </a:tblGrid>
              <a:tr h="731165">
                <a:tc>
                  <a:txBody>
                    <a:bodyPr/>
                    <a:lstStyle/>
                    <a:p>
                      <a:r>
                        <a:rPr lang="fi-FI" sz="1600" dirty="0"/>
                        <a:t>PUUTTUVA PEREHTYMISEN TUKIMATERIAALI </a:t>
                      </a:r>
                    </a:p>
                    <a:p>
                      <a:r>
                        <a:rPr lang="fi-FI" sz="1600" dirty="0"/>
                        <a:t>AIHE/KOKONAISUUS</a:t>
                      </a:r>
                      <a:endParaRPr lang="fi-FI" sz="1200" dirty="0"/>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VASTUUHENKILÖ</a:t>
                      </a:r>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600" dirty="0"/>
                        <a:t>AIKATAULU-SUUNNITELMA</a:t>
                      </a:r>
                    </a:p>
                    <a:p>
                      <a:endParaRPr lang="fi-FI" sz="1600" dirty="0"/>
                    </a:p>
                  </a:txBody>
                  <a:tcPr marL="96012" marR="96012" marT="48006" marB="48006">
                    <a:solidFill>
                      <a:srgbClr val="FFCC99">
                        <a:alpha val="50196"/>
                      </a:srgbClr>
                    </a:solidFill>
                  </a:tcPr>
                </a:tc>
                <a:tc>
                  <a:txBody>
                    <a:bodyPr/>
                    <a:lstStyle/>
                    <a:p>
                      <a:r>
                        <a:rPr lang="fi-FI" sz="1600" dirty="0"/>
                        <a:t>MUUT HUOMIOT</a:t>
                      </a:r>
                    </a:p>
                    <a:p>
                      <a:r>
                        <a:rPr lang="fi-FI" sz="1200" dirty="0"/>
                        <a:t>Esim. mahdollisuus hyödyntää materiaalin tuottamiseen opinnäytetyötä tai yhteistyötä yli yksikkörajojen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r>
                        <a:rPr lang="fi-FI" sz="1400" dirty="0"/>
                        <a:t>Asiakastyössä käytettävät seulat ja niihin liittyvä osaaminen </a:t>
                      </a:r>
                    </a:p>
                    <a:p>
                      <a:r>
                        <a:rPr lang="fi-FI" sz="1400" dirty="0">
                          <a:sym typeface="Wingdings" panose="05000000000000000000" pitchFamily="2" charset="2"/>
                        </a:rPr>
                        <a:t></a:t>
                      </a:r>
                      <a:r>
                        <a:rPr lang="fi-FI" sz="1400" dirty="0"/>
                        <a:t> kokonaisuus ja teemakohtaiset materiaalit</a:t>
                      </a:r>
                    </a:p>
                    <a:p>
                      <a:pPr marL="285750" indent="-285750">
                        <a:buFontTx/>
                        <a:buChar char="-"/>
                      </a:pPr>
                      <a:r>
                        <a:rPr lang="fi-FI" sz="1400" dirty="0"/>
                        <a:t>Miten seulojen tarve määräytyy (mikä seula kenellekin)?</a:t>
                      </a:r>
                    </a:p>
                    <a:p>
                      <a:pPr marL="285750" indent="-285750">
                        <a:buFontTx/>
                        <a:buChar char="-"/>
                      </a:pPr>
                      <a:r>
                        <a:rPr lang="fi-FI" sz="1400" dirty="0"/>
                        <a:t>Tekninen toteuttaminen</a:t>
                      </a:r>
                    </a:p>
                    <a:p>
                      <a:pPr marL="285750" indent="-285750">
                        <a:buFontTx/>
                        <a:buChar char="-"/>
                      </a:pPr>
                      <a:r>
                        <a:rPr lang="fi-FI" sz="1400" dirty="0"/>
                        <a:t>Seulojen tuottama tieto</a:t>
                      </a:r>
                    </a:p>
                    <a:p>
                      <a:pPr marL="285750" indent="-285750">
                        <a:buFontTx/>
                        <a:buChar char="-"/>
                      </a:pPr>
                      <a:r>
                        <a:rPr lang="fi-FI" sz="1400" dirty="0"/>
                        <a:t>Kirjaaminen</a:t>
                      </a:r>
                    </a:p>
                    <a:p>
                      <a:pPr marL="285750" indent="-285750">
                        <a:buFontTx/>
                        <a:buChar char="-"/>
                      </a:pPr>
                      <a:r>
                        <a:rPr lang="fi-FI" sz="1400" dirty="0"/>
                        <a:t>Asiakkaiden ja läheisten ohjaus ja tukimenetelmät</a:t>
                      </a:r>
                    </a:p>
                  </a:txBody>
                  <a:tcPr marL="96012" marR="96012" marT="48006" marB="48006"/>
                </a:tc>
                <a:tc>
                  <a:txBody>
                    <a:bodyPr/>
                    <a:lstStyle/>
                    <a:p>
                      <a:r>
                        <a:rPr lang="fi-FI" sz="1400" dirty="0"/>
                        <a:t>Mikko</a:t>
                      </a:r>
                    </a:p>
                  </a:txBody>
                  <a:tcPr marL="96012" marR="96012" marT="48006" marB="48006"/>
                </a:tc>
                <a:tc>
                  <a:txBody>
                    <a:bodyPr/>
                    <a:lstStyle/>
                    <a:p>
                      <a:r>
                        <a:rPr lang="fi-FI" sz="1400" dirty="0"/>
                        <a:t>Aihe opinnäytetöiden aihepankkiin joulukuun 2025 loppuun mennessä. </a:t>
                      </a:r>
                    </a:p>
                    <a:p>
                      <a:r>
                        <a:rPr lang="fi-FI" sz="1400" dirty="0"/>
                        <a:t>Tavoite työ valmis joulu 2026 tai kevät 2027. </a:t>
                      </a:r>
                    </a:p>
                  </a:txBody>
                  <a:tcPr marL="96012" marR="96012" marT="48006" marB="48006"/>
                </a:tc>
                <a:tc>
                  <a:txBody>
                    <a:bodyPr/>
                    <a:lstStyle/>
                    <a:p>
                      <a:r>
                        <a:rPr lang="fi-FI" sz="1400" dirty="0"/>
                        <a:t>Tarjotaan aihetta amk-opinnäytetyöksi, Mikko toimii yhteyshenkilönä ja työelämäohjaajajana. Mikko vie aiheen opinnäytetöiden aihepankkiin. </a:t>
                      </a:r>
                    </a:p>
                  </a:txBody>
                  <a:tcPr marL="96012" marR="96012" marT="48006" marB="48006"/>
                </a:tc>
                <a:extLst>
                  <a:ext uri="{0D108BD9-81ED-4DB2-BD59-A6C34878D82A}">
                    <a16:rowId xmlns:a16="http://schemas.microsoft.com/office/drawing/2014/main" val="39163071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7587110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087489194"/>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509474570"/>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63230059"/>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bl>
          </a:graphicData>
        </a:graphic>
      </p:graphicFrame>
      <p:sp>
        <p:nvSpPr>
          <p:cNvPr id="2" name="Otsikko 1">
            <a:extLst>
              <a:ext uri="{FF2B5EF4-FFF2-40B4-BE49-F238E27FC236}">
                <a16:creationId xmlns:a16="http://schemas.microsoft.com/office/drawing/2014/main" id="{03FCBCEE-9B00-E829-472F-5A8D0A0A2E12}"/>
              </a:ext>
            </a:extLst>
          </p:cNvPr>
          <p:cNvSpPr>
            <a:spLocks noGrp="1"/>
          </p:cNvSpPr>
          <p:nvPr>
            <p:ph type="title"/>
          </p:nvPr>
        </p:nvSpPr>
        <p:spPr>
          <a:xfrm>
            <a:off x="145220" y="0"/>
            <a:ext cx="12511160" cy="431815"/>
          </a:xfrm>
        </p:spPr>
        <p:txBody>
          <a:bodyPr>
            <a:normAutofit/>
          </a:bodyPr>
          <a:lstStyle/>
          <a:p>
            <a:r>
              <a:rPr lang="fi-FI" sz="1260" dirty="0"/>
              <a:t>LIITE 4. Esimerkki, puuttuvan perehtymisen tukimateriaalin koostaminen</a:t>
            </a:r>
          </a:p>
        </p:txBody>
      </p:sp>
    </p:spTree>
    <p:extLst>
      <p:ext uri="{BB962C8B-B14F-4D97-AF65-F5344CB8AC3E}">
        <p14:creationId xmlns:p14="http://schemas.microsoft.com/office/powerpoint/2010/main" val="23648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6564-A4B3-A1E5-335A-927451710299}"/>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EB92779C-5B83-F862-DB67-B4429F132789}"/>
              </a:ext>
            </a:extLst>
          </p:cNvPr>
          <p:cNvGraphicFramePr>
            <a:graphicFrameLocks noGrp="1"/>
          </p:cNvGraphicFramePr>
          <p:nvPr>
            <p:ph idx="1"/>
            <p:extLst>
              <p:ext uri="{D42A27DB-BD31-4B8C-83A1-F6EECF244321}">
                <p14:modId xmlns:p14="http://schemas.microsoft.com/office/powerpoint/2010/main" val="1385805729"/>
              </p:ext>
            </p:extLst>
          </p:nvPr>
        </p:nvGraphicFramePr>
        <p:xfrm>
          <a:off x="145220" y="489420"/>
          <a:ext cx="12511160" cy="8837171"/>
        </p:xfrm>
        <a:graphic>
          <a:graphicData uri="http://schemas.openxmlformats.org/drawingml/2006/table">
            <a:tbl>
              <a:tblPr firstRow="1" bandRow="1">
                <a:tableStyleId>{5940675A-B579-460E-94D1-54222C63F5DA}</a:tableStyleId>
              </a:tblPr>
              <a:tblGrid>
                <a:gridCol w="5436592">
                  <a:extLst>
                    <a:ext uri="{9D8B030D-6E8A-4147-A177-3AD203B41FA5}">
                      <a16:colId xmlns:a16="http://schemas.microsoft.com/office/drawing/2014/main" val="397546267"/>
                    </a:ext>
                  </a:extLst>
                </a:gridCol>
                <a:gridCol w="4257901">
                  <a:extLst>
                    <a:ext uri="{9D8B030D-6E8A-4147-A177-3AD203B41FA5}">
                      <a16:colId xmlns:a16="http://schemas.microsoft.com/office/drawing/2014/main" val="3605814405"/>
                    </a:ext>
                  </a:extLst>
                </a:gridCol>
                <a:gridCol w="2816667">
                  <a:extLst>
                    <a:ext uri="{9D8B030D-6E8A-4147-A177-3AD203B41FA5}">
                      <a16:colId xmlns:a16="http://schemas.microsoft.com/office/drawing/2014/main" val="426028662"/>
                    </a:ext>
                  </a:extLst>
                </a:gridCol>
              </a:tblGrid>
              <a:tr h="731165">
                <a:tc>
                  <a:txBody>
                    <a:bodyPr/>
                    <a:lstStyle/>
                    <a:p>
                      <a:r>
                        <a:rPr lang="fi-FI" sz="1600"/>
                        <a:t>HR-ASIAT</a:t>
                      </a:r>
                      <a:endParaRPr lang="fi-FI" sz="1600" dirty="0"/>
                    </a:p>
                    <a:p>
                      <a:endParaRPr lang="fi-FI" sz="1200" dirty="0"/>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OLEMASSA OLEVA MATERIAALI</a:t>
                      </a:r>
                      <a:br>
                        <a:rPr kumimoji="0" lang="fi-FI" sz="1600" b="0" i="0" u="none" strike="noStrike" kern="1200" cap="none" spc="0" normalizeH="0" baseline="0" noProof="0" dirty="0">
                          <a:ln>
                            <a:noFill/>
                          </a:ln>
                          <a:solidFill>
                            <a:prstClr val="black"/>
                          </a:solidFill>
                          <a:effectLst/>
                          <a:uLnTx/>
                          <a:uFillTx/>
                          <a:latin typeface="+mn-lt"/>
                          <a:ea typeface="+mn-ea"/>
                          <a:cs typeface="+mn-cs"/>
                        </a:rPr>
                      </a:br>
                      <a:r>
                        <a:rPr kumimoji="0" lang="fi-FI" sz="1200" b="0" i="0" u="none" strike="noStrike" kern="1200" cap="none" spc="0" normalizeH="0" baseline="0" noProof="0" dirty="0">
                          <a:ln>
                            <a:noFill/>
                          </a:ln>
                          <a:solidFill>
                            <a:prstClr val="black"/>
                          </a:solidFill>
                          <a:effectLst/>
                          <a:uLnTx/>
                          <a:uFillTx/>
                          <a:latin typeface="+mn-lt"/>
                          <a:ea typeface="+mn-ea"/>
                          <a:cs typeface="+mn-cs"/>
                        </a:rPr>
                        <a:t>(esim. ohjeet, verkkokurssit, perehdytysvideot)</a:t>
                      </a:r>
                    </a:p>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Mistä löydettävissä?</a:t>
                      </a:r>
                    </a:p>
                  </a:txBody>
                  <a:tcPr marL="96012" marR="96012" marT="48006" marB="48006">
                    <a:solidFill>
                      <a:srgbClr val="FFCC99">
                        <a:alpha val="50196"/>
                      </a:srgbClr>
                    </a:solidFill>
                  </a:tcPr>
                </a:tc>
                <a:tc>
                  <a:txBody>
                    <a:bodyPr/>
                    <a:lstStyle/>
                    <a:p>
                      <a:r>
                        <a:rPr lang="fi-FI" sz="1600" dirty="0"/>
                        <a:t>TÄRKEYS SUHTEESSA PEREHTYMISAIKAAN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r>
                        <a:rPr lang="fi-FI" sz="1400" dirty="0"/>
                        <a:t>Palvelussuhteen aloitus (työsopimus, verokortti, tutkintotodistus, työtodistukset)</a:t>
                      </a:r>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1630716"/>
                  </a:ext>
                </a:extLst>
              </a:tr>
              <a:tr h="415326">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Työaika (mm. työvuorosuunnittelu, työajan seuranta, liukumat)</a:t>
                      </a:r>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Palkkaus (mistä koostuu, maksuaikataulu, palkkakuitti)</a:t>
                      </a:r>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758711013"/>
                  </a:ext>
                </a:extLst>
              </a:tr>
              <a:tr h="415326">
                <a:tc>
                  <a:txBody>
                    <a:bodyPr/>
                    <a:lstStyle/>
                    <a:p>
                      <a:r>
                        <a:rPr lang="fi-FI" sz="1400" dirty="0"/>
                        <a:t>(Äkilliset) poissaolot ja niihin liittyvät käytännöt</a:t>
                      </a:r>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87489194"/>
                  </a:ext>
                </a:extLst>
              </a:tr>
              <a:tr h="415326">
                <a:tc>
                  <a:txBody>
                    <a:bodyPr/>
                    <a:lstStyle/>
                    <a:p>
                      <a:r>
                        <a:rPr lang="fi-FI" sz="1400" dirty="0"/>
                        <a:t>Lomat</a:t>
                      </a:r>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509474570"/>
                  </a:ext>
                </a:extLst>
              </a:tr>
              <a:tr h="415326">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lang="fi-FI" sz="1400" dirty="0"/>
                        <a:t>Kulkuoikeudet, avainasiat</a:t>
                      </a:r>
                    </a:p>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63230059"/>
                  </a:ext>
                </a:extLst>
              </a:tr>
              <a:tr h="415326">
                <a:tc>
                  <a:txBody>
                    <a:bodyPr/>
                    <a:lstStyle/>
                    <a:p>
                      <a:r>
                        <a:rPr lang="fi-FI" sz="1400"/>
                        <a:t>Työntekijän tehtävänkuva</a:t>
                      </a:r>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2223931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
        <p:nvSpPr>
          <p:cNvPr id="2" name="Otsikko 1">
            <a:extLst>
              <a:ext uri="{FF2B5EF4-FFF2-40B4-BE49-F238E27FC236}">
                <a16:creationId xmlns:a16="http://schemas.microsoft.com/office/drawing/2014/main" id="{63F6E33C-626F-4818-B2FF-219271B13EC7}"/>
              </a:ext>
            </a:extLst>
          </p:cNvPr>
          <p:cNvSpPr>
            <a:spLocks noGrp="1"/>
          </p:cNvSpPr>
          <p:nvPr>
            <p:ph type="title"/>
          </p:nvPr>
        </p:nvSpPr>
        <p:spPr>
          <a:xfrm>
            <a:off x="145220" y="0"/>
            <a:ext cx="12511160" cy="431815"/>
          </a:xfrm>
        </p:spPr>
        <p:txBody>
          <a:bodyPr>
            <a:normAutofit/>
          </a:bodyPr>
          <a:lstStyle/>
          <a:p>
            <a:r>
              <a:rPr lang="fi-FI" sz="1260" dirty="0"/>
              <a:t>LIITE 1.</a:t>
            </a:r>
          </a:p>
        </p:txBody>
      </p:sp>
    </p:spTree>
    <p:extLst>
      <p:ext uri="{BB962C8B-B14F-4D97-AF65-F5344CB8AC3E}">
        <p14:creationId xmlns:p14="http://schemas.microsoft.com/office/powerpoint/2010/main" val="413120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B9145-A4BC-9EBD-8603-789086BBB8F6}"/>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E371B113-4A2E-5CF3-A883-5068EEDEC8B7}"/>
              </a:ext>
            </a:extLst>
          </p:cNvPr>
          <p:cNvGraphicFramePr>
            <a:graphicFrameLocks noGrp="1"/>
          </p:cNvGraphicFramePr>
          <p:nvPr>
            <p:ph idx="1"/>
            <p:extLst>
              <p:ext uri="{D42A27DB-BD31-4B8C-83A1-F6EECF244321}">
                <p14:modId xmlns:p14="http://schemas.microsoft.com/office/powerpoint/2010/main" val="3783605584"/>
              </p:ext>
            </p:extLst>
          </p:nvPr>
        </p:nvGraphicFramePr>
        <p:xfrm>
          <a:off x="145220" y="489420"/>
          <a:ext cx="12511160" cy="8837171"/>
        </p:xfrm>
        <a:graphic>
          <a:graphicData uri="http://schemas.openxmlformats.org/drawingml/2006/table">
            <a:tbl>
              <a:tblPr firstRow="1" bandRow="1">
                <a:tableStyleId>{5940675A-B579-460E-94D1-54222C63F5DA}</a:tableStyleId>
              </a:tblPr>
              <a:tblGrid>
                <a:gridCol w="5436592">
                  <a:extLst>
                    <a:ext uri="{9D8B030D-6E8A-4147-A177-3AD203B41FA5}">
                      <a16:colId xmlns:a16="http://schemas.microsoft.com/office/drawing/2014/main" val="397546267"/>
                    </a:ext>
                  </a:extLst>
                </a:gridCol>
                <a:gridCol w="4257901">
                  <a:extLst>
                    <a:ext uri="{9D8B030D-6E8A-4147-A177-3AD203B41FA5}">
                      <a16:colId xmlns:a16="http://schemas.microsoft.com/office/drawing/2014/main" val="3605814405"/>
                    </a:ext>
                  </a:extLst>
                </a:gridCol>
                <a:gridCol w="2816667">
                  <a:extLst>
                    <a:ext uri="{9D8B030D-6E8A-4147-A177-3AD203B41FA5}">
                      <a16:colId xmlns:a16="http://schemas.microsoft.com/office/drawing/2014/main" val="426028662"/>
                    </a:ext>
                  </a:extLst>
                </a:gridCol>
              </a:tblGrid>
              <a:tr h="731165">
                <a:tc>
                  <a:txBody>
                    <a:bodyPr/>
                    <a:lstStyle/>
                    <a:p>
                      <a:r>
                        <a:rPr lang="fi-FI" sz="1600" dirty="0"/>
                        <a:t>TYÖTURVALLISUUS JA TYÖHYVINVOINTI</a:t>
                      </a:r>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OLEMASSA OLEVA MATERIAALI</a:t>
                      </a:r>
                      <a:br>
                        <a:rPr kumimoji="0" lang="fi-FI" sz="1600" b="0" i="0" u="none" strike="noStrike" kern="1200" cap="none" spc="0" normalizeH="0" baseline="0" noProof="0" dirty="0">
                          <a:ln>
                            <a:noFill/>
                          </a:ln>
                          <a:solidFill>
                            <a:prstClr val="black"/>
                          </a:solidFill>
                          <a:effectLst/>
                          <a:uLnTx/>
                          <a:uFillTx/>
                          <a:latin typeface="+mn-lt"/>
                          <a:ea typeface="+mn-ea"/>
                          <a:cs typeface="+mn-cs"/>
                        </a:rPr>
                      </a:br>
                      <a:r>
                        <a:rPr kumimoji="0" lang="fi-FI" sz="1200" b="0" i="0" u="none" strike="noStrike" kern="1200" cap="none" spc="0" normalizeH="0" baseline="0" noProof="0" dirty="0">
                          <a:ln>
                            <a:noFill/>
                          </a:ln>
                          <a:solidFill>
                            <a:prstClr val="black"/>
                          </a:solidFill>
                          <a:effectLst/>
                          <a:uLnTx/>
                          <a:uFillTx/>
                          <a:latin typeface="+mn-lt"/>
                          <a:ea typeface="+mn-ea"/>
                          <a:cs typeface="+mn-cs"/>
                        </a:rPr>
                        <a:t>(esim. ohjeet, verkkokurssit, perehdytysvideot)</a:t>
                      </a:r>
                    </a:p>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Mistä löydettävissä?</a:t>
                      </a:r>
                    </a:p>
                  </a:txBody>
                  <a:tcPr marL="96012" marR="96012" marT="48006" marB="48006">
                    <a:solidFill>
                      <a:srgbClr val="FFCC99">
                        <a:alpha val="50196"/>
                      </a:srgbClr>
                    </a:solidFill>
                  </a:tcPr>
                </a:tc>
                <a:tc>
                  <a:txBody>
                    <a:bodyPr/>
                    <a:lstStyle/>
                    <a:p>
                      <a:r>
                        <a:rPr lang="fi-FI" sz="1600" dirty="0"/>
                        <a:t>TÄRKEYS SUHTEESSA PEREHTYMISAIKAAN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r>
                        <a:rPr lang="fi-FI" sz="1400" dirty="0"/>
                        <a:t>Työturvallisuusohjeet ja toimintakäytännöt</a:t>
                      </a:r>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16307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7587110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087489194"/>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509474570"/>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63230059"/>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265470236"/>
                  </a:ext>
                </a:extLst>
              </a:tr>
              <a:tr h="415326">
                <a:tc>
                  <a:txBody>
                    <a:bodyPr/>
                    <a:lstStyle/>
                    <a:p>
                      <a:r>
                        <a:rPr lang="fi-FI" sz="1400" dirty="0"/>
                        <a:t>Yksikkötason työhyvinvointisuunnitelma</a:t>
                      </a:r>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r>
                        <a:rPr lang="fi-FI" sz="1400" dirty="0"/>
                        <a:t>Yksikön työhyvinvointivastuuhenkilö</a:t>
                      </a:r>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r>
                        <a:rPr lang="fi-FI" sz="1400" dirty="0"/>
                        <a:t>Yksilön vastuu työhyvinvoinnin ja työkyvyn edistämisessä ja ylläpitämisessä </a:t>
                      </a:r>
                      <a:r>
                        <a:rPr lang="fi-FI" sz="1400"/>
                        <a:t>sekä kuormituksen esiin </a:t>
                      </a:r>
                      <a:r>
                        <a:rPr lang="fi-FI" sz="1400" dirty="0"/>
                        <a:t>nostamisessa</a:t>
                      </a:r>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r>
                        <a:rPr lang="fi-FI" sz="1400" dirty="0"/>
                        <a:t>Toimintamallit työntekijän äkillisen psyykkisen kuormittumisen tilanteessa</a:t>
                      </a:r>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r>
                        <a:rPr lang="fi-FI" sz="1400" dirty="0"/>
                        <a:t>Yksikön tyhy-toiminta</a:t>
                      </a:r>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Tree>
    <p:extLst>
      <p:ext uri="{BB962C8B-B14F-4D97-AF65-F5344CB8AC3E}">
        <p14:creationId xmlns:p14="http://schemas.microsoft.com/office/powerpoint/2010/main" val="281856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FD07-9E21-F328-702C-BD0565DC085A}"/>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4212397B-94DD-9848-98C0-3A842CF85BC8}"/>
              </a:ext>
            </a:extLst>
          </p:cNvPr>
          <p:cNvGraphicFramePr>
            <a:graphicFrameLocks noGrp="1"/>
          </p:cNvGraphicFramePr>
          <p:nvPr>
            <p:ph idx="1"/>
            <p:extLst>
              <p:ext uri="{D42A27DB-BD31-4B8C-83A1-F6EECF244321}">
                <p14:modId xmlns:p14="http://schemas.microsoft.com/office/powerpoint/2010/main" val="181380351"/>
              </p:ext>
            </p:extLst>
          </p:nvPr>
        </p:nvGraphicFramePr>
        <p:xfrm>
          <a:off x="145220" y="489420"/>
          <a:ext cx="12511160" cy="8622359"/>
        </p:xfrm>
        <a:graphic>
          <a:graphicData uri="http://schemas.openxmlformats.org/drawingml/2006/table">
            <a:tbl>
              <a:tblPr firstRow="1" bandRow="1">
                <a:tableStyleId>{5940675A-B579-460E-94D1-54222C63F5DA}</a:tableStyleId>
              </a:tblPr>
              <a:tblGrid>
                <a:gridCol w="5436592">
                  <a:extLst>
                    <a:ext uri="{9D8B030D-6E8A-4147-A177-3AD203B41FA5}">
                      <a16:colId xmlns:a16="http://schemas.microsoft.com/office/drawing/2014/main" val="397546267"/>
                    </a:ext>
                  </a:extLst>
                </a:gridCol>
                <a:gridCol w="4257901">
                  <a:extLst>
                    <a:ext uri="{9D8B030D-6E8A-4147-A177-3AD203B41FA5}">
                      <a16:colId xmlns:a16="http://schemas.microsoft.com/office/drawing/2014/main" val="3605814405"/>
                    </a:ext>
                  </a:extLst>
                </a:gridCol>
                <a:gridCol w="2816667">
                  <a:extLst>
                    <a:ext uri="{9D8B030D-6E8A-4147-A177-3AD203B41FA5}">
                      <a16:colId xmlns:a16="http://schemas.microsoft.com/office/drawing/2014/main" val="426028662"/>
                    </a:ext>
                  </a:extLst>
                </a:gridCol>
              </a:tblGrid>
              <a:tr h="731165">
                <a:tc>
                  <a:txBody>
                    <a:bodyPr/>
                    <a:lstStyle/>
                    <a:p>
                      <a:r>
                        <a:rPr lang="fi-FI" sz="1600" dirty="0"/>
                        <a:t>HAASTAVAT TYÖTILANTEET</a:t>
                      </a:r>
                    </a:p>
                    <a:p>
                      <a:r>
                        <a:rPr lang="fi-FI" sz="1200" dirty="0"/>
                        <a:t>(esim. asiakkaan voinnin äkilliset muutokset, väkivallan uhka, työntekijän äkillinen psyykkinen kuormittuminen, toimintajärjestelmän vikatilat)</a:t>
                      </a:r>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OLEMASSA OLEVA MATERIAALI</a:t>
                      </a:r>
                      <a:br>
                        <a:rPr kumimoji="0" lang="fi-FI" sz="1600" b="0" i="0" u="none" strike="noStrike" kern="1200" cap="none" spc="0" normalizeH="0" baseline="0" noProof="0" dirty="0">
                          <a:ln>
                            <a:noFill/>
                          </a:ln>
                          <a:solidFill>
                            <a:prstClr val="black"/>
                          </a:solidFill>
                          <a:effectLst/>
                          <a:uLnTx/>
                          <a:uFillTx/>
                          <a:latin typeface="+mn-lt"/>
                          <a:ea typeface="+mn-ea"/>
                          <a:cs typeface="+mn-cs"/>
                        </a:rPr>
                      </a:br>
                      <a:r>
                        <a:rPr kumimoji="0" lang="fi-FI" sz="1200" b="0" i="0" u="none" strike="noStrike" kern="1200" cap="none" spc="0" normalizeH="0" baseline="0" noProof="0" dirty="0">
                          <a:ln>
                            <a:noFill/>
                          </a:ln>
                          <a:solidFill>
                            <a:prstClr val="black"/>
                          </a:solidFill>
                          <a:effectLst/>
                          <a:uLnTx/>
                          <a:uFillTx/>
                          <a:latin typeface="+mn-lt"/>
                          <a:ea typeface="+mn-ea"/>
                          <a:cs typeface="+mn-cs"/>
                        </a:rPr>
                        <a:t>(esim. ohjeet, verkkokurssit, perehdytysvideot)</a:t>
                      </a:r>
                    </a:p>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Mistä löydettävissä?</a:t>
                      </a:r>
                    </a:p>
                  </a:txBody>
                  <a:tcPr marL="96012" marR="96012" marT="48006" marB="48006">
                    <a:solidFill>
                      <a:srgbClr val="FFCC99">
                        <a:alpha val="50196"/>
                      </a:srgbClr>
                    </a:solidFill>
                  </a:tcPr>
                </a:tc>
                <a:tc>
                  <a:txBody>
                    <a:bodyPr/>
                    <a:lstStyle/>
                    <a:p>
                      <a:r>
                        <a:rPr lang="fi-FI" sz="1600" dirty="0"/>
                        <a:t>TÄRKEYS SUHTEESSA PEREHTYMISAIKAAN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163071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758711013"/>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87489194"/>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509474570"/>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63230059"/>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Tree>
    <p:extLst>
      <p:ext uri="{BB962C8B-B14F-4D97-AF65-F5344CB8AC3E}">
        <p14:creationId xmlns:p14="http://schemas.microsoft.com/office/powerpoint/2010/main" val="155532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9FDC-A46F-B671-E606-5540F04AF343}"/>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21B7A8ED-7892-3AB4-7557-E46EC4965334}"/>
              </a:ext>
            </a:extLst>
          </p:cNvPr>
          <p:cNvGraphicFramePr>
            <a:graphicFrameLocks noGrp="1"/>
          </p:cNvGraphicFramePr>
          <p:nvPr>
            <p:ph idx="1"/>
            <p:extLst>
              <p:ext uri="{D42A27DB-BD31-4B8C-83A1-F6EECF244321}">
                <p14:modId xmlns:p14="http://schemas.microsoft.com/office/powerpoint/2010/main" val="338472549"/>
              </p:ext>
            </p:extLst>
          </p:nvPr>
        </p:nvGraphicFramePr>
        <p:xfrm>
          <a:off x="145220" y="489420"/>
          <a:ext cx="12511160" cy="8622359"/>
        </p:xfrm>
        <a:graphic>
          <a:graphicData uri="http://schemas.openxmlformats.org/drawingml/2006/table">
            <a:tbl>
              <a:tblPr firstRow="1" bandRow="1">
                <a:tableStyleId>{5940675A-B579-460E-94D1-54222C63F5DA}</a:tableStyleId>
              </a:tblPr>
              <a:tblGrid>
                <a:gridCol w="5436592">
                  <a:extLst>
                    <a:ext uri="{9D8B030D-6E8A-4147-A177-3AD203B41FA5}">
                      <a16:colId xmlns:a16="http://schemas.microsoft.com/office/drawing/2014/main" val="397546267"/>
                    </a:ext>
                  </a:extLst>
                </a:gridCol>
                <a:gridCol w="4257901">
                  <a:extLst>
                    <a:ext uri="{9D8B030D-6E8A-4147-A177-3AD203B41FA5}">
                      <a16:colId xmlns:a16="http://schemas.microsoft.com/office/drawing/2014/main" val="3605814405"/>
                    </a:ext>
                  </a:extLst>
                </a:gridCol>
                <a:gridCol w="2816667">
                  <a:extLst>
                    <a:ext uri="{9D8B030D-6E8A-4147-A177-3AD203B41FA5}">
                      <a16:colId xmlns:a16="http://schemas.microsoft.com/office/drawing/2014/main" val="426028662"/>
                    </a:ext>
                  </a:extLst>
                </a:gridCol>
              </a:tblGrid>
              <a:tr h="731165">
                <a:tc>
                  <a:txBody>
                    <a:bodyPr/>
                    <a:lstStyle/>
                    <a:p>
                      <a:r>
                        <a:rPr lang="fi-FI" sz="1600" dirty="0"/>
                        <a:t>LÄÄKEHOITO </a:t>
                      </a:r>
                    </a:p>
                    <a:p>
                      <a:r>
                        <a:rPr lang="fi-FI" sz="1200" dirty="0"/>
                        <a:t>(esim. lääkehoitosuunnitelma, tarvittavat luvat, näytöt ja arvioinnit, asiakaskohtainen lääkehoito, tarvittavat lääkkeet, lääkehuolto, robotiikka)</a:t>
                      </a:r>
                    </a:p>
                  </a:txBody>
                  <a:tcPr marL="96012" marR="96012" marT="48006" marB="48006">
                    <a:solidFill>
                      <a:srgbClr val="FFCC99">
                        <a:alpha val="50196"/>
                      </a:srgbClr>
                    </a:solidFill>
                  </a:tcPr>
                </a:tc>
                <a:tc>
                  <a:txBody>
                    <a:bodyPr/>
                    <a:lstStyle/>
                    <a:p>
                      <a:r>
                        <a:rPr lang="fi-FI" sz="1600" dirty="0"/>
                        <a:t>OLEMASSA OLEVA MATERIAALI</a:t>
                      </a:r>
                      <a:br>
                        <a:rPr lang="fi-FI" sz="1600" dirty="0"/>
                      </a:br>
                      <a:r>
                        <a:rPr lang="fi-FI" sz="1200" dirty="0"/>
                        <a:t>(esim. ohjeet, verkkokurssit, perehdytysvideot)</a:t>
                      </a:r>
                    </a:p>
                    <a:p>
                      <a:r>
                        <a:rPr lang="fi-FI" sz="1200" dirty="0"/>
                        <a:t>Mistä löydettävissä?</a:t>
                      </a:r>
                    </a:p>
                  </a:txBody>
                  <a:tcPr marL="96012" marR="96012" marT="48006" marB="48006">
                    <a:solidFill>
                      <a:srgbClr val="FFCC99">
                        <a:alpha val="50196"/>
                      </a:srgbClr>
                    </a:solidFill>
                  </a:tcPr>
                </a:tc>
                <a:tc>
                  <a:txBody>
                    <a:bodyPr/>
                    <a:lstStyle/>
                    <a:p>
                      <a:r>
                        <a:rPr lang="fi-FI" sz="1600" dirty="0"/>
                        <a:t>TÄRKEYS SUHTEESSA PEREHTYMISAIKAAN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163071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7587110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087489194"/>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5094745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6323005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Tree>
    <p:extLst>
      <p:ext uri="{BB962C8B-B14F-4D97-AF65-F5344CB8AC3E}">
        <p14:creationId xmlns:p14="http://schemas.microsoft.com/office/powerpoint/2010/main" val="40666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7C40E-732C-A454-57F8-A1DB99EFDA4D}"/>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D5E4F705-EE3A-4D26-174C-70A913202FF1}"/>
              </a:ext>
            </a:extLst>
          </p:cNvPr>
          <p:cNvGraphicFramePr>
            <a:graphicFrameLocks noGrp="1"/>
          </p:cNvGraphicFramePr>
          <p:nvPr>
            <p:ph idx="1"/>
          </p:nvPr>
        </p:nvGraphicFramePr>
        <p:xfrm>
          <a:off x="145220" y="489420"/>
          <a:ext cx="12511160" cy="8622359"/>
        </p:xfrm>
        <a:graphic>
          <a:graphicData uri="http://schemas.openxmlformats.org/drawingml/2006/table">
            <a:tbl>
              <a:tblPr firstRow="1" bandRow="1">
                <a:tableStyleId>{5940675A-B579-460E-94D1-54222C63F5DA}</a:tableStyleId>
              </a:tblPr>
              <a:tblGrid>
                <a:gridCol w="5436592">
                  <a:extLst>
                    <a:ext uri="{9D8B030D-6E8A-4147-A177-3AD203B41FA5}">
                      <a16:colId xmlns:a16="http://schemas.microsoft.com/office/drawing/2014/main" val="397546267"/>
                    </a:ext>
                  </a:extLst>
                </a:gridCol>
                <a:gridCol w="4257901">
                  <a:extLst>
                    <a:ext uri="{9D8B030D-6E8A-4147-A177-3AD203B41FA5}">
                      <a16:colId xmlns:a16="http://schemas.microsoft.com/office/drawing/2014/main" val="3605814405"/>
                    </a:ext>
                  </a:extLst>
                </a:gridCol>
                <a:gridCol w="2816667">
                  <a:extLst>
                    <a:ext uri="{9D8B030D-6E8A-4147-A177-3AD203B41FA5}">
                      <a16:colId xmlns:a16="http://schemas.microsoft.com/office/drawing/2014/main" val="426028662"/>
                    </a:ext>
                  </a:extLst>
                </a:gridCol>
              </a:tblGrid>
              <a:tr h="731165">
                <a:tc>
                  <a:txBody>
                    <a:bodyPr/>
                    <a:lstStyle/>
                    <a:p>
                      <a:r>
                        <a:rPr lang="fi-FI" sz="1600" dirty="0"/>
                        <a:t>TEEMA XX</a:t>
                      </a:r>
                    </a:p>
                    <a:p>
                      <a:r>
                        <a:rPr lang="fi-FI" sz="1200" dirty="0"/>
                        <a:t>(esim. </a:t>
                      </a:r>
                    </a:p>
                  </a:txBody>
                  <a:tcPr marL="96012" marR="96012" marT="48006" marB="48006">
                    <a:solidFill>
                      <a:srgbClr val="FFCC99">
                        <a:alpha val="50196"/>
                      </a:srgbClr>
                    </a:solidFill>
                  </a:tcPr>
                </a:tc>
                <a:tc>
                  <a:txBody>
                    <a:bodyPr/>
                    <a:lstStyle/>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mn-lt"/>
                          <a:ea typeface="+mn-ea"/>
                          <a:cs typeface="+mn-cs"/>
                        </a:rPr>
                        <a:t>OLEMASSA OLEVA MATERIAALI</a:t>
                      </a:r>
                      <a:br>
                        <a:rPr kumimoji="0" lang="fi-FI" sz="1600" b="0" i="0" u="none" strike="noStrike" kern="1200" cap="none" spc="0" normalizeH="0" baseline="0" noProof="0" dirty="0">
                          <a:ln>
                            <a:noFill/>
                          </a:ln>
                          <a:solidFill>
                            <a:prstClr val="black"/>
                          </a:solidFill>
                          <a:effectLst/>
                          <a:uLnTx/>
                          <a:uFillTx/>
                          <a:latin typeface="+mn-lt"/>
                          <a:ea typeface="+mn-ea"/>
                          <a:cs typeface="+mn-cs"/>
                        </a:rPr>
                      </a:br>
                      <a:r>
                        <a:rPr kumimoji="0" lang="fi-FI" sz="1200" b="0" i="0" u="none" strike="noStrike" kern="1200" cap="none" spc="0" normalizeH="0" baseline="0" noProof="0" dirty="0">
                          <a:ln>
                            <a:noFill/>
                          </a:ln>
                          <a:solidFill>
                            <a:prstClr val="black"/>
                          </a:solidFill>
                          <a:effectLst/>
                          <a:uLnTx/>
                          <a:uFillTx/>
                          <a:latin typeface="+mn-lt"/>
                          <a:ea typeface="+mn-ea"/>
                          <a:cs typeface="+mn-cs"/>
                        </a:rPr>
                        <a:t>(esim. ohjeet, verkkokurssit, perehdytysvideot)</a:t>
                      </a:r>
                    </a:p>
                    <a:p>
                      <a:pPr marL="0" marR="0" lvl="0" indent="0" algn="l" defTabSz="1280185"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Mistä löydettävissä?</a:t>
                      </a:r>
                    </a:p>
                  </a:txBody>
                  <a:tcPr marL="96012" marR="96012" marT="48006" marB="48006">
                    <a:solidFill>
                      <a:srgbClr val="FFCC99">
                        <a:alpha val="50196"/>
                      </a:srgbClr>
                    </a:solidFill>
                  </a:tcPr>
                </a:tc>
                <a:tc>
                  <a:txBody>
                    <a:bodyPr/>
                    <a:lstStyle/>
                    <a:p>
                      <a:r>
                        <a:rPr lang="fi-FI" sz="1600" dirty="0"/>
                        <a:t>TÄRKEYS SUHTEESSA PEREHTYMISAIKAAN</a:t>
                      </a:r>
                    </a:p>
                  </a:txBody>
                  <a:tcPr marL="96012" marR="96012" marT="48006" marB="48006">
                    <a:solidFill>
                      <a:srgbClr val="FFCC99">
                        <a:alpha val="50196"/>
                      </a:srgbClr>
                    </a:solidFill>
                  </a:tcPr>
                </a:tc>
                <a:extLst>
                  <a:ext uri="{0D108BD9-81ED-4DB2-BD59-A6C34878D82A}">
                    <a16:rowId xmlns:a16="http://schemas.microsoft.com/office/drawing/2014/main" val="124955066"/>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916307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499415812"/>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7587110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2087489194"/>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509474570"/>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63230059"/>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622239316"/>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657242128"/>
                  </a:ext>
                </a:extLst>
              </a:tr>
              <a:tr h="415326">
                <a:tc>
                  <a:txBody>
                    <a:bodyPr/>
                    <a:lstStyle/>
                    <a:p>
                      <a:endParaRPr lang="fi-FI" sz="140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265470236"/>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a:p>
                  </a:txBody>
                  <a:tcPr marL="96012" marR="96012" marT="48006" marB="48006"/>
                </a:tc>
                <a:extLst>
                  <a:ext uri="{0D108BD9-81ED-4DB2-BD59-A6C34878D82A}">
                    <a16:rowId xmlns:a16="http://schemas.microsoft.com/office/drawing/2014/main" val="394477693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024015792"/>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68223325"/>
                  </a:ext>
                </a:extLst>
              </a:tr>
              <a:tr h="415326">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32236125"/>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07691070"/>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027740799"/>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04043859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2746857313"/>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194308358"/>
                  </a:ext>
                </a:extLst>
              </a:tr>
              <a:tr h="415326">
                <a:tc>
                  <a:txBody>
                    <a:bodyPr/>
                    <a:lstStyle/>
                    <a:p>
                      <a:endParaRPr lang="fi-FI" sz="1400" dirty="0"/>
                    </a:p>
                  </a:txBody>
                  <a:tcPr marL="96012" marR="96012" marT="48006" marB="48006"/>
                </a:tc>
                <a:tc>
                  <a:txBody>
                    <a:bodyPr/>
                    <a:lstStyle/>
                    <a:p>
                      <a:endParaRPr lang="fi-FI" sz="140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559101320"/>
                  </a:ext>
                </a:extLst>
              </a:tr>
            </a:tbl>
          </a:graphicData>
        </a:graphic>
      </p:graphicFrame>
    </p:spTree>
    <p:extLst>
      <p:ext uri="{BB962C8B-B14F-4D97-AF65-F5344CB8AC3E}">
        <p14:creationId xmlns:p14="http://schemas.microsoft.com/office/powerpoint/2010/main" val="258491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CD99-1305-4212-EEEB-DE3EE1050319}"/>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4C1801EE-628A-A67B-90AE-F8AA72E05E28}"/>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2. </a:t>
            </a:r>
          </a:p>
        </p:txBody>
      </p:sp>
      <p:graphicFrame>
        <p:nvGraphicFramePr>
          <p:cNvPr id="4" name="Taulukko 3">
            <a:extLst>
              <a:ext uri="{FF2B5EF4-FFF2-40B4-BE49-F238E27FC236}">
                <a16:creationId xmlns:a16="http://schemas.microsoft.com/office/drawing/2014/main" id="{C430BFE0-457A-1D79-681D-9F8D1013CD67}"/>
              </a:ext>
            </a:extLst>
          </p:cNvPr>
          <p:cNvGraphicFramePr>
            <a:graphicFrameLocks noGrp="1"/>
          </p:cNvGraphicFramePr>
          <p:nvPr/>
        </p:nvGraphicFramePr>
        <p:xfrm>
          <a:off x="145220" y="431816"/>
          <a:ext cx="12511160" cy="8676089"/>
        </p:xfrm>
        <a:graphic>
          <a:graphicData uri="http://schemas.openxmlformats.org/drawingml/2006/table">
            <a:tbl>
              <a:tblPr firstRow="1" bandRow="1">
                <a:tableStyleId>{5940675A-B579-460E-94D1-54222C63F5DA}</a:tableStyleId>
              </a:tblPr>
              <a:tblGrid>
                <a:gridCol w="2502232">
                  <a:extLst>
                    <a:ext uri="{9D8B030D-6E8A-4147-A177-3AD203B41FA5}">
                      <a16:colId xmlns:a16="http://schemas.microsoft.com/office/drawing/2014/main" val="176618134"/>
                    </a:ext>
                  </a:extLst>
                </a:gridCol>
                <a:gridCol w="2502232">
                  <a:extLst>
                    <a:ext uri="{9D8B030D-6E8A-4147-A177-3AD203B41FA5}">
                      <a16:colId xmlns:a16="http://schemas.microsoft.com/office/drawing/2014/main" val="783050784"/>
                    </a:ext>
                  </a:extLst>
                </a:gridCol>
                <a:gridCol w="2502232">
                  <a:extLst>
                    <a:ext uri="{9D8B030D-6E8A-4147-A177-3AD203B41FA5}">
                      <a16:colId xmlns:a16="http://schemas.microsoft.com/office/drawing/2014/main" val="428087960"/>
                    </a:ext>
                  </a:extLst>
                </a:gridCol>
                <a:gridCol w="2502232">
                  <a:extLst>
                    <a:ext uri="{9D8B030D-6E8A-4147-A177-3AD203B41FA5}">
                      <a16:colId xmlns:a16="http://schemas.microsoft.com/office/drawing/2014/main" val="2248911566"/>
                    </a:ext>
                  </a:extLst>
                </a:gridCol>
                <a:gridCol w="2502232">
                  <a:extLst>
                    <a:ext uri="{9D8B030D-6E8A-4147-A177-3AD203B41FA5}">
                      <a16:colId xmlns:a16="http://schemas.microsoft.com/office/drawing/2014/main" val="1124555113"/>
                    </a:ext>
                  </a:extLst>
                </a:gridCol>
              </a:tblGrid>
              <a:tr h="666372">
                <a:tc>
                  <a:txBody>
                    <a:bodyPr/>
                    <a:lstStyle/>
                    <a:p>
                      <a:r>
                        <a:rPr lang="fi-FI" sz="1600" dirty="0"/>
                        <a:t>ENSIMMÄINEN VIIKKO</a:t>
                      </a:r>
                    </a:p>
                    <a:p>
                      <a:pPr marL="342900" indent="-342900">
                        <a:buAutoNum type="arabicPeriod"/>
                      </a:pPr>
                      <a:r>
                        <a:rPr lang="fi-FI" sz="1600" dirty="0"/>
                        <a:t>PÄIVÄ</a:t>
                      </a:r>
                    </a:p>
                  </a:txBody>
                  <a:tcPr marL="96012" marR="96012" marT="48006" marB="48006">
                    <a:solidFill>
                      <a:srgbClr val="FFCC99">
                        <a:alpha val="50196"/>
                      </a:srgbClr>
                    </a:solidFill>
                  </a:tcPr>
                </a:tc>
                <a:tc>
                  <a:txBody>
                    <a:bodyPr/>
                    <a:lstStyle/>
                    <a:p>
                      <a:endParaRPr lang="fi-FI" sz="1600" dirty="0"/>
                    </a:p>
                    <a:p>
                      <a:r>
                        <a:rPr lang="fi-FI" sz="1600" dirty="0"/>
                        <a:t>2. PÄIVÄ</a:t>
                      </a:r>
                    </a:p>
                  </a:txBody>
                  <a:tcPr marL="96012" marR="96012" marT="48006" marB="48006">
                    <a:solidFill>
                      <a:srgbClr val="FFCC99">
                        <a:alpha val="50196"/>
                      </a:srgbClr>
                    </a:solidFill>
                  </a:tcPr>
                </a:tc>
                <a:tc>
                  <a:txBody>
                    <a:bodyPr/>
                    <a:lstStyle/>
                    <a:p>
                      <a:endParaRPr lang="fi-FI" sz="1600" dirty="0"/>
                    </a:p>
                    <a:p>
                      <a:r>
                        <a:rPr lang="fi-FI" sz="1600" dirty="0"/>
                        <a:t>3. PÄIVÄ</a:t>
                      </a:r>
                    </a:p>
                  </a:txBody>
                  <a:tcPr marL="96012" marR="96012" marT="48006" marB="48006">
                    <a:solidFill>
                      <a:srgbClr val="FFCC99">
                        <a:alpha val="50196"/>
                      </a:srgbClr>
                    </a:solidFill>
                  </a:tcPr>
                </a:tc>
                <a:tc>
                  <a:txBody>
                    <a:bodyPr/>
                    <a:lstStyle/>
                    <a:p>
                      <a:endParaRPr lang="fi-FI" sz="1600" dirty="0"/>
                    </a:p>
                    <a:p>
                      <a:r>
                        <a:rPr lang="fi-FI" sz="1600" dirty="0"/>
                        <a:t>4. PÄIVÄ</a:t>
                      </a:r>
                    </a:p>
                  </a:txBody>
                  <a:tcPr marL="96012" marR="96012" marT="48006" marB="48006">
                    <a:solidFill>
                      <a:srgbClr val="FFCC99">
                        <a:alpha val="50196"/>
                      </a:srgbClr>
                    </a:solidFill>
                  </a:tcPr>
                </a:tc>
                <a:tc>
                  <a:txBody>
                    <a:bodyPr/>
                    <a:lstStyle/>
                    <a:p>
                      <a:endParaRPr lang="fi-FI" sz="1600" dirty="0"/>
                    </a:p>
                    <a:p>
                      <a:r>
                        <a:rPr lang="fi-FI" sz="1600" dirty="0"/>
                        <a:t>5. PÄIVÄ</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3425057">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561278">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extLst>
                  <a:ext uri="{0D108BD9-81ED-4DB2-BD59-A6C34878D82A}">
                    <a16:rowId xmlns:a16="http://schemas.microsoft.com/office/drawing/2014/main" val="1511582521"/>
                  </a:ext>
                </a:extLst>
              </a:tr>
              <a:tr h="4023382">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738158770"/>
                  </a:ext>
                </a:extLst>
              </a:tr>
            </a:tbl>
          </a:graphicData>
        </a:graphic>
      </p:graphicFrame>
      <p:sp>
        <p:nvSpPr>
          <p:cNvPr id="5" name="Suorakulmio 4">
            <a:extLst>
              <a:ext uri="{FF2B5EF4-FFF2-40B4-BE49-F238E27FC236}">
                <a16:creationId xmlns:a16="http://schemas.microsoft.com/office/drawing/2014/main" id="{53A2AE09-7212-D0C3-FB2C-85FB74671FF1}"/>
              </a:ext>
            </a:extLst>
          </p:cNvPr>
          <p:cNvSpPr/>
          <p:nvPr/>
        </p:nvSpPr>
        <p:spPr>
          <a:xfrm>
            <a:off x="10142621" y="6990347"/>
            <a:ext cx="2513760" cy="2117558"/>
          </a:xfrm>
          <a:prstGeom prst="rect">
            <a:avLst/>
          </a:prstGeom>
          <a:solidFill>
            <a:srgbClr val="FFCC99">
              <a:alpha val="30196"/>
            </a:srgb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i-FI" sz="1400" dirty="0">
                <a:solidFill>
                  <a:schemeClr val="tx1"/>
                </a:solidFill>
              </a:rPr>
              <a:t>Millaista osaamista voidaan odottaa ensimmäisen viikon jälkeen?</a:t>
            </a:r>
          </a:p>
        </p:txBody>
      </p:sp>
    </p:spTree>
    <p:extLst>
      <p:ext uri="{BB962C8B-B14F-4D97-AF65-F5344CB8AC3E}">
        <p14:creationId xmlns:p14="http://schemas.microsoft.com/office/powerpoint/2010/main" val="353999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B4F34-3AC1-618F-1757-D2D60B646C3D}"/>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7EF147BE-76EA-ADEF-5BF6-1E178863FCA1}"/>
              </a:ext>
            </a:extLst>
          </p:cNvPr>
          <p:cNvSpPr txBox="1">
            <a:spLocks/>
          </p:cNvSpPr>
          <p:nvPr/>
        </p:nvSpPr>
        <p:spPr>
          <a:xfrm>
            <a:off x="145220" y="0"/>
            <a:ext cx="12511160" cy="431815"/>
          </a:xfrm>
          <a:prstGeom prst="rect">
            <a:avLst/>
          </a:prstGeom>
        </p:spPr>
        <p:txBody>
          <a:bodyPr vert="horz" lIns="91440" tIns="45720" rIns="91440" bIns="45720" rtlCol="0" anchor="ctr">
            <a:normAutofit/>
          </a:bodyPr>
          <a:lstStyle>
            <a:lvl1pPr algn="l" defTabSz="1280185" rtl="0" eaLnBrk="1" latinLnBrk="0" hangingPunct="1">
              <a:lnSpc>
                <a:spcPct val="90000"/>
              </a:lnSpc>
              <a:spcBef>
                <a:spcPct val="0"/>
              </a:spcBef>
              <a:buNone/>
              <a:defRPr sz="6160" kern="1200">
                <a:solidFill>
                  <a:schemeClr val="tx1"/>
                </a:solidFill>
                <a:latin typeface="+mj-lt"/>
                <a:ea typeface="+mj-ea"/>
                <a:cs typeface="+mj-cs"/>
              </a:defRPr>
            </a:lvl1pPr>
          </a:lstStyle>
          <a:p>
            <a:r>
              <a:rPr lang="fi-FI" sz="1260" dirty="0"/>
              <a:t>LIITE 2. </a:t>
            </a:r>
          </a:p>
        </p:txBody>
      </p:sp>
      <p:graphicFrame>
        <p:nvGraphicFramePr>
          <p:cNvPr id="4" name="Taulukko 3">
            <a:extLst>
              <a:ext uri="{FF2B5EF4-FFF2-40B4-BE49-F238E27FC236}">
                <a16:creationId xmlns:a16="http://schemas.microsoft.com/office/drawing/2014/main" id="{1CB60D52-055B-AB23-FB82-429B75FE2484}"/>
              </a:ext>
            </a:extLst>
          </p:cNvPr>
          <p:cNvGraphicFramePr>
            <a:graphicFrameLocks noGrp="1"/>
          </p:cNvGraphicFramePr>
          <p:nvPr>
            <p:extLst>
              <p:ext uri="{D42A27DB-BD31-4B8C-83A1-F6EECF244321}">
                <p14:modId xmlns:p14="http://schemas.microsoft.com/office/powerpoint/2010/main" val="3405527035"/>
              </p:ext>
            </p:extLst>
          </p:nvPr>
        </p:nvGraphicFramePr>
        <p:xfrm>
          <a:off x="145220" y="431816"/>
          <a:ext cx="12511160" cy="8676089"/>
        </p:xfrm>
        <a:graphic>
          <a:graphicData uri="http://schemas.openxmlformats.org/drawingml/2006/table">
            <a:tbl>
              <a:tblPr firstRow="1" bandRow="1">
                <a:tableStyleId>{5940675A-B579-460E-94D1-54222C63F5DA}</a:tableStyleId>
              </a:tblPr>
              <a:tblGrid>
                <a:gridCol w="2502232">
                  <a:extLst>
                    <a:ext uri="{9D8B030D-6E8A-4147-A177-3AD203B41FA5}">
                      <a16:colId xmlns:a16="http://schemas.microsoft.com/office/drawing/2014/main" val="176618134"/>
                    </a:ext>
                  </a:extLst>
                </a:gridCol>
                <a:gridCol w="2502232">
                  <a:extLst>
                    <a:ext uri="{9D8B030D-6E8A-4147-A177-3AD203B41FA5}">
                      <a16:colId xmlns:a16="http://schemas.microsoft.com/office/drawing/2014/main" val="783050784"/>
                    </a:ext>
                  </a:extLst>
                </a:gridCol>
                <a:gridCol w="2502232">
                  <a:extLst>
                    <a:ext uri="{9D8B030D-6E8A-4147-A177-3AD203B41FA5}">
                      <a16:colId xmlns:a16="http://schemas.microsoft.com/office/drawing/2014/main" val="428087960"/>
                    </a:ext>
                  </a:extLst>
                </a:gridCol>
                <a:gridCol w="2502232">
                  <a:extLst>
                    <a:ext uri="{9D8B030D-6E8A-4147-A177-3AD203B41FA5}">
                      <a16:colId xmlns:a16="http://schemas.microsoft.com/office/drawing/2014/main" val="2248911566"/>
                    </a:ext>
                  </a:extLst>
                </a:gridCol>
                <a:gridCol w="2502232">
                  <a:extLst>
                    <a:ext uri="{9D8B030D-6E8A-4147-A177-3AD203B41FA5}">
                      <a16:colId xmlns:a16="http://schemas.microsoft.com/office/drawing/2014/main" val="1124555113"/>
                    </a:ext>
                  </a:extLst>
                </a:gridCol>
              </a:tblGrid>
              <a:tr h="666372">
                <a:tc>
                  <a:txBody>
                    <a:bodyPr/>
                    <a:lstStyle/>
                    <a:p>
                      <a:r>
                        <a:rPr lang="fi-FI" sz="1600" dirty="0"/>
                        <a:t>TOINEN VIIKKO</a:t>
                      </a:r>
                    </a:p>
                    <a:p>
                      <a:pPr marL="0" indent="0">
                        <a:buNone/>
                      </a:pPr>
                      <a:r>
                        <a:rPr lang="fi-FI" sz="1600" dirty="0"/>
                        <a:t>6. PÄIVÄ</a:t>
                      </a:r>
                    </a:p>
                  </a:txBody>
                  <a:tcPr marL="96012" marR="96012" marT="48006" marB="48006">
                    <a:solidFill>
                      <a:srgbClr val="FFCC99">
                        <a:alpha val="50196"/>
                      </a:srgbClr>
                    </a:solidFill>
                  </a:tcPr>
                </a:tc>
                <a:tc>
                  <a:txBody>
                    <a:bodyPr/>
                    <a:lstStyle/>
                    <a:p>
                      <a:endParaRPr lang="fi-FI" sz="1600" dirty="0"/>
                    </a:p>
                    <a:p>
                      <a:r>
                        <a:rPr lang="fi-FI" sz="1600" dirty="0"/>
                        <a:t>7. PÄIVÄ</a:t>
                      </a:r>
                    </a:p>
                  </a:txBody>
                  <a:tcPr marL="96012" marR="96012" marT="48006" marB="48006">
                    <a:solidFill>
                      <a:srgbClr val="FFCC99">
                        <a:alpha val="50196"/>
                      </a:srgbClr>
                    </a:solidFill>
                  </a:tcPr>
                </a:tc>
                <a:tc>
                  <a:txBody>
                    <a:bodyPr/>
                    <a:lstStyle/>
                    <a:p>
                      <a:endParaRPr lang="fi-FI" sz="1600" dirty="0"/>
                    </a:p>
                    <a:p>
                      <a:r>
                        <a:rPr lang="fi-FI" sz="1600" dirty="0"/>
                        <a:t>8. PÄIVÄ</a:t>
                      </a:r>
                    </a:p>
                  </a:txBody>
                  <a:tcPr marL="96012" marR="96012" marT="48006" marB="48006">
                    <a:solidFill>
                      <a:srgbClr val="FFCC99">
                        <a:alpha val="50196"/>
                      </a:srgbClr>
                    </a:solidFill>
                  </a:tcPr>
                </a:tc>
                <a:tc>
                  <a:txBody>
                    <a:bodyPr/>
                    <a:lstStyle/>
                    <a:p>
                      <a:endParaRPr lang="fi-FI" sz="1600" dirty="0"/>
                    </a:p>
                    <a:p>
                      <a:r>
                        <a:rPr lang="fi-FI" sz="1600" dirty="0"/>
                        <a:t>9. PÄIVÄ</a:t>
                      </a:r>
                    </a:p>
                  </a:txBody>
                  <a:tcPr marL="96012" marR="96012" marT="48006" marB="48006">
                    <a:solidFill>
                      <a:srgbClr val="FFCC99">
                        <a:alpha val="50196"/>
                      </a:srgbClr>
                    </a:solidFill>
                  </a:tcPr>
                </a:tc>
                <a:tc>
                  <a:txBody>
                    <a:bodyPr/>
                    <a:lstStyle/>
                    <a:p>
                      <a:endParaRPr lang="fi-FI" sz="1600" dirty="0"/>
                    </a:p>
                    <a:p>
                      <a:r>
                        <a:rPr lang="fi-FI" sz="1600" dirty="0"/>
                        <a:t>10. PÄIVÄ = 2 VIIKKOA</a:t>
                      </a:r>
                    </a:p>
                  </a:txBody>
                  <a:tcPr marL="96012" marR="96012" marT="48006" marB="48006">
                    <a:solidFill>
                      <a:srgbClr val="FFCC99">
                        <a:alpha val="50196"/>
                      </a:srgbClr>
                    </a:solidFill>
                  </a:tcPr>
                </a:tc>
                <a:extLst>
                  <a:ext uri="{0D108BD9-81ED-4DB2-BD59-A6C34878D82A}">
                    <a16:rowId xmlns:a16="http://schemas.microsoft.com/office/drawing/2014/main" val="86357227"/>
                  </a:ext>
                </a:extLst>
              </a:tr>
              <a:tr h="3425057">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1831953748"/>
                  </a:ext>
                </a:extLst>
              </a:tr>
              <a:tr h="561278">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tc>
                  <a:txBody>
                    <a:bodyPr/>
                    <a:lstStyle/>
                    <a:p>
                      <a:r>
                        <a:rPr lang="fi-FI" sz="1400" dirty="0"/>
                        <a:t>Ruokatauko</a:t>
                      </a:r>
                    </a:p>
                  </a:txBody>
                  <a:tcPr marL="96012" marR="96012" marT="48006" marB="48006">
                    <a:solidFill>
                      <a:srgbClr val="FFCC99">
                        <a:alpha val="30196"/>
                      </a:srgbClr>
                    </a:solidFill>
                  </a:tcPr>
                </a:tc>
                <a:extLst>
                  <a:ext uri="{0D108BD9-81ED-4DB2-BD59-A6C34878D82A}">
                    <a16:rowId xmlns:a16="http://schemas.microsoft.com/office/drawing/2014/main" val="1511582521"/>
                  </a:ext>
                </a:extLst>
              </a:tr>
              <a:tr h="4023382">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tc>
                  <a:txBody>
                    <a:bodyPr/>
                    <a:lstStyle/>
                    <a:p>
                      <a:endParaRPr lang="fi-FI" sz="1400" dirty="0"/>
                    </a:p>
                  </a:txBody>
                  <a:tcPr marL="96012" marR="96012" marT="48006" marB="48006"/>
                </a:tc>
                <a:extLst>
                  <a:ext uri="{0D108BD9-81ED-4DB2-BD59-A6C34878D82A}">
                    <a16:rowId xmlns:a16="http://schemas.microsoft.com/office/drawing/2014/main" val="3738158770"/>
                  </a:ext>
                </a:extLst>
              </a:tr>
            </a:tbl>
          </a:graphicData>
        </a:graphic>
      </p:graphicFrame>
      <p:sp>
        <p:nvSpPr>
          <p:cNvPr id="2" name="Suorakulmio 1">
            <a:extLst>
              <a:ext uri="{FF2B5EF4-FFF2-40B4-BE49-F238E27FC236}">
                <a16:creationId xmlns:a16="http://schemas.microsoft.com/office/drawing/2014/main" id="{623D6ABB-E722-BC22-9EB3-C9BDA1EDC3BB}"/>
              </a:ext>
            </a:extLst>
          </p:cNvPr>
          <p:cNvSpPr/>
          <p:nvPr/>
        </p:nvSpPr>
        <p:spPr>
          <a:xfrm>
            <a:off x="10142621" y="6990347"/>
            <a:ext cx="2513759" cy="2117558"/>
          </a:xfrm>
          <a:prstGeom prst="rect">
            <a:avLst/>
          </a:prstGeom>
          <a:solidFill>
            <a:srgbClr val="FFCC99">
              <a:alpha val="30196"/>
            </a:srgb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i-FI" sz="1400" dirty="0">
                <a:solidFill>
                  <a:schemeClr val="tx1"/>
                </a:solidFill>
              </a:rPr>
              <a:t>Millaista osaamista voidaan odottaa toisen viikon jälkeen?</a:t>
            </a:r>
          </a:p>
        </p:txBody>
      </p:sp>
    </p:spTree>
    <p:extLst>
      <p:ext uri="{BB962C8B-B14F-4D97-AF65-F5344CB8AC3E}">
        <p14:creationId xmlns:p14="http://schemas.microsoft.com/office/powerpoint/2010/main" val="1574058925"/>
      </p:ext>
    </p:extLst>
  </p:cSld>
  <p:clrMapOvr>
    <a:masterClrMapping/>
  </p:clrMapOvr>
</p:sld>
</file>

<file path=ppt/theme/theme1.xml><?xml version="1.0" encoding="utf-8"?>
<a:theme xmlns:a="http://schemas.openxmlformats.org/drawingml/2006/main" name="1_Mieliduuni">
  <a:themeElements>
    <a:clrScheme name="Mieliduuni">
      <a:dk1>
        <a:srgbClr val="000000"/>
      </a:dk1>
      <a:lt1>
        <a:srgbClr val="FFFFFF"/>
      </a:lt1>
      <a:dk2>
        <a:srgbClr val="083038"/>
      </a:dk2>
      <a:lt2>
        <a:srgbClr val="FFEDD3"/>
      </a:lt2>
      <a:accent1>
        <a:srgbClr val="178091"/>
      </a:accent1>
      <a:accent2>
        <a:srgbClr val="516DB1"/>
      </a:accent2>
      <a:accent3>
        <a:srgbClr val="B381D6"/>
      </a:accent3>
      <a:accent4>
        <a:srgbClr val="FF7536"/>
      </a:accent4>
      <a:accent5>
        <a:srgbClr val="F5B323"/>
      </a:accent5>
      <a:accent6>
        <a:srgbClr val="FF877D"/>
      </a:accent6>
      <a:hlink>
        <a:srgbClr val="516DB1"/>
      </a:hlink>
      <a:folHlink>
        <a:srgbClr val="14131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tint val="100000"/>
            <a:shade val="100000"/>
            <a:satMod val="13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20000"/>
          </a:lnSpc>
          <a:defRPr dirty="0" err="1">
            <a:solidFill>
              <a:srgbClr val="444444"/>
            </a:solidFill>
            <a:latin typeface="Trebuchet MS"/>
            <a:cs typeface="Trebuchet MS"/>
          </a:defRPr>
        </a:defPPr>
      </a:lstStyle>
    </a:txDef>
  </a:objectDefaults>
  <a:extraClrSchemeLst/>
  <a:extLst>
    <a:ext uri="{05A4C25C-085E-4340-85A3-A5531E510DB2}">
      <thm15:themeFamily xmlns:thm15="http://schemas.microsoft.com/office/thememl/2012/main" name="MielihyvinDuunissa" id="{59140570-F74F-CB44-AB93-7DB0EF45B789}" vid="{BCEC17D8-B2E3-3A4B-A3DB-F18507B89853}"/>
    </a:ext>
  </a:extLst>
</a:theme>
</file>

<file path=ppt/theme/theme2.xml><?xml version="1.0" encoding="utf-8"?>
<a:theme xmlns:a="http://schemas.openxmlformats.org/drawingml/2006/main" name="Office-teema">
  <a:themeElements>
    <a:clrScheme name="Office-te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BF48AB13377314CBD48E1635BA0B524" ma:contentTypeVersion="12" ma:contentTypeDescription="Luo uusi asiakirja." ma:contentTypeScope="" ma:versionID="26753183b549de853ad831bbc052c46f">
  <xsd:schema xmlns:xsd="http://www.w3.org/2001/XMLSchema" xmlns:xs="http://www.w3.org/2001/XMLSchema" xmlns:p="http://schemas.microsoft.com/office/2006/metadata/properties" xmlns:ns2="3ad646bd-e76f-41cb-ad2c-c0f76f12fdda" xmlns:ns3="0ecdaf08-161a-4329-b508-b4eef75b3e27" targetNamespace="http://schemas.microsoft.com/office/2006/metadata/properties" ma:root="true" ma:fieldsID="28aa4d298f6d6bd1044b87a6d2786bee" ns2:_="" ns3:_="">
    <xsd:import namespace="3ad646bd-e76f-41cb-ad2c-c0f76f12fdda"/>
    <xsd:import namespace="0ecdaf08-161a-4329-b508-b4eef75b3e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646bd-e76f-41cb-ad2c-c0f76f12fd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762e9795-2d59-4c3a-90ac-4ccb368290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cdaf08-161a-4329-b508-b4eef75b3e2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a6b83b8-d23d-44df-80d1-8a100a1c19ad}" ma:internalName="TaxCatchAll" ma:showField="CatchAllData" ma:web="0ecdaf08-161a-4329-b508-b4eef75b3e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cdaf08-161a-4329-b508-b4eef75b3e27" xsi:nil="true"/>
    <lcf76f155ced4ddcb4097134ff3c332f xmlns="3ad646bd-e76f-41cb-ad2c-c0f76f12fd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31FB1C-4350-4DD3-88BC-37AE08052156}"/>
</file>

<file path=customXml/itemProps2.xml><?xml version="1.0" encoding="utf-8"?>
<ds:datastoreItem xmlns:ds="http://schemas.openxmlformats.org/officeDocument/2006/customXml" ds:itemID="{D8985FC1-C240-4C5A-8A0B-B6271EFB8D89}"/>
</file>

<file path=customXml/itemProps3.xml><?xml version="1.0" encoding="utf-8"?>
<ds:datastoreItem xmlns:ds="http://schemas.openxmlformats.org/officeDocument/2006/customXml" ds:itemID="{2286E656-9EC0-45C2-8C63-49815C2D6195}"/>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otalTime>2561</TotalTime>
  <Words>2849</Words>
  <Application>Microsoft Office PowerPoint</Application>
  <PresentationFormat>A3-paperi (297 x 420 mm)</PresentationFormat>
  <Paragraphs>575</Paragraphs>
  <Slides>22</Slides>
  <Notes>3</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22</vt:i4>
      </vt:variant>
    </vt:vector>
  </HeadingPairs>
  <TitlesOfParts>
    <vt:vector size="29" baseType="lpstr">
      <vt:lpstr>Aptos</vt:lpstr>
      <vt:lpstr>Aptos Display</vt:lpstr>
      <vt:lpstr>Arial</vt:lpstr>
      <vt:lpstr>Trebuchet MS</vt:lpstr>
      <vt:lpstr>Wingdings</vt:lpstr>
      <vt:lpstr>1_Mieliduuni</vt:lpstr>
      <vt:lpstr>Office-teema</vt:lpstr>
      <vt:lpstr>PowerPoint-esitys</vt:lpstr>
      <vt:lpstr>PowerPoint-esitys</vt:lpstr>
      <vt:lpstr>LIITE 1.</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LIITE 3. Perehtymisen tukimateriaali</vt:lpstr>
      <vt:lpstr>PowerPoint-esitys</vt:lpstr>
      <vt:lpstr>PowerPoint-esitys</vt:lpstr>
      <vt:lpstr>PowerPoint-esitys</vt:lpstr>
      <vt:lpstr>PowerPoint-esitys</vt:lpstr>
      <vt:lpstr>PowerPoint-esitys</vt:lpstr>
      <vt:lpstr>PowerPoint-esitys</vt:lpstr>
      <vt:lpstr>PowerPoint-esitys</vt:lpstr>
      <vt:lpstr>LIITE 4. Esimerkki, puuttuvan perehtymisen tukimateriaalin koostaminen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Kekkonen Hanna</dc:creator>
  <cp:lastModifiedBy>Kekkonen Hanna</cp:lastModifiedBy>
  <cp:revision>2</cp:revision>
  <dcterms:created xsi:type="dcterms:W3CDTF">2025-11-14T10:09:03Z</dcterms:created>
  <dcterms:modified xsi:type="dcterms:W3CDTF">2025-12-22T10:33:19Z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0x0101001BF48AB13377314CBD48E1635BA0B524</vt:lpwstr>
  </property>
</Properties>
</file>