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1" r:id="rId2"/>
    <p:sldId id="431" r:id="rId3"/>
    <p:sldId id="434" r:id="rId4"/>
    <p:sldId id="432" r:id="rId5"/>
    <p:sldId id="433" r:id="rId6"/>
    <p:sldId id="436" r:id="rId7"/>
    <p:sldId id="437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F850701-44ED-73C5-E0D7-04C7571FACC3}" name="Sara Launio" initials="SL" userId="S::sara.launio@thl.fi::73022b76-1356-49cb-bb1d-c7d468cba69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6032C0-BC58-FB6B-E810-564A9CA92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615C67F-E3D2-A9E9-B43B-68780826E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AE668F-4150-A738-08F6-436BC7400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779221-9F0D-5EBA-BAA9-EFF3B90D4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54B7EC-C8D9-53F1-1CD6-81D4ED7BC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6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F247E8-5F61-82B3-233F-32F4AAE15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9E8702A-C929-FC87-F5AC-C4BC33582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65B579-B2DA-8E62-F16F-5B5B2E9E9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FA21C3-D89C-5375-AD8A-21FBC4508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0DE168-7077-A99F-F801-BD46537E6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843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07E8D8C-E7E4-EE60-8023-7431D48590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65C38A9-6587-8BD3-32D2-C282DFDF9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90610F-72EB-9C74-6480-0BD36F049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BB1B2F-E122-7DC4-8233-F4602EA10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055B315-1810-95E4-7428-6E96B94E8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2823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Kansi kuvalla vauhdissa">
    <p:bg>
      <p:bgPr>
        <a:solidFill>
          <a:srgbClr val="FFE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n paikkamerkki 8">
            <a:extLst>
              <a:ext uri="{FF2B5EF4-FFF2-40B4-BE49-F238E27FC236}">
                <a16:creationId xmlns:a16="http://schemas.microsoft.com/office/drawing/2014/main" id="{4F5851F0-8A4C-E2B6-B7E8-F18419363F8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33572" y="0"/>
            <a:ext cx="8758428" cy="6858000"/>
          </a:xfrm>
          <a:prstGeom prst="rect">
            <a:avLst/>
          </a:prstGeom>
        </p:spPr>
      </p:pic>
      <p:sp>
        <p:nvSpPr>
          <p:cNvPr id="3" name="Suorakulmio 21">
            <a:extLst>
              <a:ext uri="{FF2B5EF4-FFF2-40B4-BE49-F238E27FC236}">
                <a16:creationId xmlns:a16="http://schemas.microsoft.com/office/drawing/2014/main" id="{0414F822-80E9-F7F3-5E9B-3F51D8AE4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33570" y="3429000"/>
            <a:ext cx="3433571" cy="3429000"/>
          </a:xfrm>
          <a:prstGeom prst="rect">
            <a:avLst/>
          </a:prstGeom>
          <a:solidFill>
            <a:srgbClr val="FFE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73767DC7-ABA0-F4CA-4D56-4A6E892E2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429000"/>
            <a:ext cx="3433571" cy="342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grpSp>
        <p:nvGrpSpPr>
          <p:cNvPr id="10" name="Ryhmä 9">
            <a:extLst>
              <a:ext uri="{FF2B5EF4-FFF2-40B4-BE49-F238E27FC236}">
                <a16:creationId xmlns:a16="http://schemas.microsoft.com/office/drawing/2014/main" id="{6B17C079-3319-DC26-44A9-380683636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63835" y="237701"/>
            <a:ext cx="3105897" cy="2953599"/>
            <a:chOff x="203203" y="203198"/>
            <a:chExt cx="1117587" cy="1062785"/>
          </a:xfrm>
        </p:grpSpPr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BCABC861-8524-85F9-F756-A6ED24CB82EB}"/>
                </a:ext>
              </a:extLst>
            </p:cNvPr>
            <p:cNvSpPr/>
            <p:nvPr/>
          </p:nvSpPr>
          <p:spPr>
            <a:xfrm>
              <a:off x="1261204" y="203198"/>
              <a:ext cx="59586" cy="213015"/>
            </a:xfrm>
            <a:custGeom>
              <a:avLst/>
              <a:gdLst>
                <a:gd name="connsiteX0" fmla="*/ 59587 w 59586"/>
                <a:gd name="connsiteY0" fmla="*/ 188849 h 213015"/>
                <a:gd name="connsiteX1" fmla="*/ 49503 w 59586"/>
                <a:gd name="connsiteY1" fmla="*/ 192010 h 213015"/>
                <a:gd name="connsiteX2" fmla="*/ 40017 w 59586"/>
                <a:gd name="connsiteY2" fmla="*/ 192874 h 213015"/>
                <a:gd name="connsiteX3" fmla="*/ 27050 w 59586"/>
                <a:gd name="connsiteY3" fmla="*/ 188694 h 213015"/>
                <a:gd name="connsiteX4" fmla="*/ 23025 w 59586"/>
                <a:gd name="connsiteY4" fmla="*/ 173606 h 213015"/>
                <a:gd name="connsiteX5" fmla="*/ 23025 w 59586"/>
                <a:gd name="connsiteY5" fmla="*/ 0 h 213015"/>
                <a:gd name="connsiteX6" fmla="*/ 0 w 59586"/>
                <a:gd name="connsiteY6" fmla="*/ 0 h 213015"/>
                <a:gd name="connsiteX7" fmla="*/ 0 w 59586"/>
                <a:gd name="connsiteY7" fmla="*/ 174445 h 213015"/>
                <a:gd name="connsiteX8" fmla="*/ 8496 w 59586"/>
                <a:gd name="connsiteY8" fmla="*/ 203530 h 213015"/>
                <a:gd name="connsiteX9" fmla="*/ 34556 w 59586"/>
                <a:gd name="connsiteY9" fmla="*/ 213016 h 213015"/>
                <a:gd name="connsiteX10" fmla="*/ 45770 w 59586"/>
                <a:gd name="connsiteY10" fmla="*/ 212026 h 213015"/>
                <a:gd name="connsiteX11" fmla="*/ 55854 w 59586"/>
                <a:gd name="connsiteY11" fmla="*/ 208991 h 213015"/>
                <a:gd name="connsiteX12" fmla="*/ 59587 w 59586"/>
                <a:gd name="connsiteY12" fmla="*/ 188849 h 2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9586" h="213015">
                  <a:moveTo>
                    <a:pt x="59587" y="188849"/>
                  </a:moveTo>
                  <a:cubicBezTo>
                    <a:pt x="55357" y="190386"/>
                    <a:pt x="52005" y="191437"/>
                    <a:pt x="49503" y="192010"/>
                  </a:cubicBezTo>
                  <a:cubicBezTo>
                    <a:pt x="46990" y="192582"/>
                    <a:pt x="43840" y="192874"/>
                    <a:pt x="40017" y="192874"/>
                  </a:cubicBezTo>
                  <a:cubicBezTo>
                    <a:pt x="34048" y="192874"/>
                    <a:pt x="29754" y="191477"/>
                    <a:pt x="27050" y="188694"/>
                  </a:cubicBezTo>
                  <a:cubicBezTo>
                    <a:pt x="24372" y="185915"/>
                    <a:pt x="23025" y="180871"/>
                    <a:pt x="23025" y="173606"/>
                  </a:cubicBezTo>
                  <a:lnTo>
                    <a:pt x="23025" y="0"/>
                  </a:lnTo>
                  <a:lnTo>
                    <a:pt x="0" y="0"/>
                  </a:lnTo>
                  <a:lnTo>
                    <a:pt x="0" y="174445"/>
                  </a:lnTo>
                  <a:cubicBezTo>
                    <a:pt x="0" y="187513"/>
                    <a:pt x="2830" y="197194"/>
                    <a:pt x="8496" y="203530"/>
                  </a:cubicBezTo>
                  <a:cubicBezTo>
                    <a:pt x="14159" y="209866"/>
                    <a:pt x="22860" y="213016"/>
                    <a:pt x="34556" y="213016"/>
                  </a:cubicBezTo>
                  <a:cubicBezTo>
                    <a:pt x="38379" y="213016"/>
                    <a:pt x="42123" y="212674"/>
                    <a:pt x="45770" y="212026"/>
                  </a:cubicBezTo>
                  <a:cubicBezTo>
                    <a:pt x="49428" y="211352"/>
                    <a:pt x="52779" y="210337"/>
                    <a:pt x="55854" y="208991"/>
                  </a:cubicBezTo>
                  <a:lnTo>
                    <a:pt x="59587" y="188849"/>
                  </a:ln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527BBF29-0D7D-E7D2-0C6B-F52CED370805}"/>
                </a:ext>
              </a:extLst>
            </p:cNvPr>
            <p:cNvSpPr/>
            <p:nvPr/>
          </p:nvSpPr>
          <p:spPr>
            <a:xfrm>
              <a:off x="1102784" y="203198"/>
              <a:ext cx="126059" cy="210132"/>
            </a:xfrm>
            <a:custGeom>
              <a:avLst/>
              <a:gdLst>
                <a:gd name="connsiteX0" fmla="*/ 103049 w 126059"/>
                <a:gd name="connsiteY0" fmla="*/ 210132 h 210132"/>
                <a:gd name="connsiteX1" fmla="*/ 126060 w 126059"/>
                <a:gd name="connsiteY1" fmla="*/ 210132 h 210132"/>
                <a:gd name="connsiteX2" fmla="*/ 126060 w 126059"/>
                <a:gd name="connsiteY2" fmla="*/ 118019 h 210132"/>
                <a:gd name="connsiteX3" fmla="*/ 118439 w 126059"/>
                <a:gd name="connsiteY3" fmla="*/ 87224 h 210132"/>
                <a:gd name="connsiteX4" fmla="*/ 98146 w 126059"/>
                <a:gd name="connsiteY4" fmla="*/ 69239 h 210132"/>
                <a:gd name="connsiteX5" fmla="*/ 69940 w 126059"/>
                <a:gd name="connsiteY5" fmla="*/ 63335 h 210132"/>
                <a:gd name="connsiteX6" fmla="*/ 42890 w 126059"/>
                <a:gd name="connsiteY6" fmla="*/ 69098 h 210132"/>
                <a:gd name="connsiteX7" fmla="*/ 23025 w 126059"/>
                <a:gd name="connsiteY7" fmla="*/ 87793 h 210132"/>
                <a:gd name="connsiteX8" fmla="*/ 23025 w 126059"/>
                <a:gd name="connsiteY8" fmla="*/ 0 h 210132"/>
                <a:gd name="connsiteX9" fmla="*/ 0 w 126059"/>
                <a:gd name="connsiteY9" fmla="*/ 0 h 210132"/>
                <a:gd name="connsiteX10" fmla="*/ 0 w 126059"/>
                <a:gd name="connsiteY10" fmla="*/ 210132 h 210132"/>
                <a:gd name="connsiteX11" fmla="*/ 23025 w 126059"/>
                <a:gd name="connsiteY11" fmla="*/ 210132 h 210132"/>
                <a:gd name="connsiteX12" fmla="*/ 23025 w 126059"/>
                <a:gd name="connsiteY12" fmla="*/ 133870 h 210132"/>
                <a:gd name="connsiteX13" fmla="*/ 29783 w 126059"/>
                <a:gd name="connsiteY13" fmla="*/ 104353 h 210132"/>
                <a:gd name="connsiteX14" fmla="*/ 46915 w 126059"/>
                <a:gd name="connsiteY14" fmla="*/ 88391 h 210132"/>
                <a:gd name="connsiteX15" fmla="*/ 67654 w 126059"/>
                <a:gd name="connsiteY15" fmla="*/ 83502 h 210132"/>
                <a:gd name="connsiteX16" fmla="*/ 92836 w 126059"/>
                <a:gd name="connsiteY16" fmla="*/ 92862 h 210132"/>
                <a:gd name="connsiteX17" fmla="*/ 103049 w 126059"/>
                <a:gd name="connsiteY17" fmla="*/ 126112 h 210132"/>
                <a:gd name="connsiteX18" fmla="*/ 103049 w 126059"/>
                <a:gd name="connsiteY18" fmla="*/ 210132 h 21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6059" h="210132">
                  <a:moveTo>
                    <a:pt x="103049" y="210132"/>
                  </a:moveTo>
                  <a:lnTo>
                    <a:pt x="126060" y="210132"/>
                  </a:lnTo>
                  <a:lnTo>
                    <a:pt x="126060" y="118019"/>
                  </a:lnTo>
                  <a:cubicBezTo>
                    <a:pt x="126060" y="105548"/>
                    <a:pt x="123533" y="95274"/>
                    <a:pt x="118439" y="87224"/>
                  </a:cubicBezTo>
                  <a:cubicBezTo>
                    <a:pt x="113348" y="79171"/>
                    <a:pt x="106591" y="73163"/>
                    <a:pt x="98146" y="69239"/>
                  </a:cubicBezTo>
                  <a:cubicBezTo>
                    <a:pt x="89700" y="65315"/>
                    <a:pt x="80290" y="63335"/>
                    <a:pt x="69940" y="63335"/>
                  </a:cubicBezTo>
                  <a:cubicBezTo>
                    <a:pt x="60148" y="63335"/>
                    <a:pt x="51130" y="65239"/>
                    <a:pt x="42890" y="69098"/>
                  </a:cubicBezTo>
                  <a:cubicBezTo>
                    <a:pt x="34646" y="72947"/>
                    <a:pt x="28018" y="79171"/>
                    <a:pt x="23025" y="87793"/>
                  </a:cubicBezTo>
                  <a:lnTo>
                    <a:pt x="23025" y="0"/>
                  </a:lnTo>
                  <a:lnTo>
                    <a:pt x="0" y="0"/>
                  </a:lnTo>
                  <a:lnTo>
                    <a:pt x="0" y="210132"/>
                  </a:lnTo>
                  <a:lnTo>
                    <a:pt x="23025" y="210132"/>
                  </a:lnTo>
                  <a:lnTo>
                    <a:pt x="23025" y="133870"/>
                  </a:lnTo>
                  <a:cubicBezTo>
                    <a:pt x="23025" y="121601"/>
                    <a:pt x="25286" y="111758"/>
                    <a:pt x="29783" y="104353"/>
                  </a:cubicBezTo>
                  <a:cubicBezTo>
                    <a:pt x="34304" y="96988"/>
                    <a:pt x="40006" y="91642"/>
                    <a:pt x="46915" y="88391"/>
                  </a:cubicBezTo>
                  <a:cubicBezTo>
                    <a:pt x="53823" y="85140"/>
                    <a:pt x="60721" y="83502"/>
                    <a:pt x="67654" y="83502"/>
                  </a:cubicBezTo>
                  <a:cubicBezTo>
                    <a:pt x="77637" y="83502"/>
                    <a:pt x="86028" y="86627"/>
                    <a:pt x="92836" y="92862"/>
                  </a:cubicBezTo>
                  <a:cubicBezTo>
                    <a:pt x="99643" y="99097"/>
                    <a:pt x="103049" y="110171"/>
                    <a:pt x="103049" y="126112"/>
                  </a:cubicBezTo>
                  <a:lnTo>
                    <a:pt x="103049" y="210132"/>
                  </a:ln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13" name="Vapaamuotoinen: Muoto 12">
              <a:extLst>
                <a:ext uri="{FF2B5EF4-FFF2-40B4-BE49-F238E27FC236}">
                  <a16:creationId xmlns:a16="http://schemas.microsoft.com/office/drawing/2014/main" id="{6891EF07-6FE5-932D-5471-6AB8430B2877}"/>
                </a:ext>
              </a:extLst>
            </p:cNvPr>
            <p:cNvSpPr/>
            <p:nvPr/>
          </p:nvSpPr>
          <p:spPr>
            <a:xfrm>
              <a:off x="973095" y="228535"/>
              <a:ext cx="106792" cy="187653"/>
            </a:xfrm>
            <a:custGeom>
              <a:avLst/>
              <a:gdLst>
                <a:gd name="connsiteX0" fmla="*/ 51800 w 106792"/>
                <a:gd name="connsiteY0" fmla="*/ 145084 h 187653"/>
                <a:gd name="connsiteX1" fmla="*/ 51800 w 106792"/>
                <a:gd name="connsiteY1" fmla="*/ 60743 h 187653"/>
                <a:gd name="connsiteX2" fmla="*/ 104201 w 106792"/>
                <a:gd name="connsiteY2" fmla="*/ 60743 h 187653"/>
                <a:gd name="connsiteX3" fmla="*/ 104201 w 106792"/>
                <a:gd name="connsiteY3" fmla="*/ 40882 h 187653"/>
                <a:gd name="connsiteX4" fmla="*/ 51800 w 106792"/>
                <a:gd name="connsiteY4" fmla="*/ 40882 h 187653"/>
                <a:gd name="connsiteX5" fmla="*/ 51800 w 106792"/>
                <a:gd name="connsiteY5" fmla="*/ 0 h 187653"/>
                <a:gd name="connsiteX6" fmla="*/ 28778 w 106792"/>
                <a:gd name="connsiteY6" fmla="*/ 6336 h 187653"/>
                <a:gd name="connsiteX7" fmla="*/ 28778 w 106792"/>
                <a:gd name="connsiteY7" fmla="*/ 40882 h 187653"/>
                <a:gd name="connsiteX8" fmla="*/ 0 w 106792"/>
                <a:gd name="connsiteY8" fmla="*/ 40882 h 187653"/>
                <a:gd name="connsiteX9" fmla="*/ 0 w 106792"/>
                <a:gd name="connsiteY9" fmla="*/ 60743 h 187653"/>
                <a:gd name="connsiteX10" fmla="*/ 28778 w 106792"/>
                <a:gd name="connsiteY10" fmla="*/ 60743 h 187653"/>
                <a:gd name="connsiteX11" fmla="*/ 28778 w 106792"/>
                <a:gd name="connsiteY11" fmla="*/ 149108 h 187653"/>
                <a:gd name="connsiteX12" fmla="*/ 34693 w 106792"/>
                <a:gd name="connsiteY12" fmla="*/ 171410 h 187653"/>
                <a:gd name="connsiteX13" fmla="*/ 49795 w 106792"/>
                <a:gd name="connsiteY13" fmla="*/ 183780 h 187653"/>
                <a:gd name="connsiteX14" fmla="*/ 70228 w 106792"/>
                <a:gd name="connsiteY14" fmla="*/ 187654 h 187653"/>
                <a:gd name="connsiteX15" fmla="*/ 91094 w 106792"/>
                <a:gd name="connsiteY15" fmla="*/ 184201 h 187653"/>
                <a:gd name="connsiteX16" fmla="*/ 106793 w 106792"/>
                <a:gd name="connsiteY16" fmla="*/ 174686 h 187653"/>
                <a:gd name="connsiteX17" fmla="*/ 98715 w 106792"/>
                <a:gd name="connsiteY17" fmla="*/ 155423 h 187653"/>
                <a:gd name="connsiteX18" fmla="*/ 87792 w 106792"/>
                <a:gd name="connsiteY18" fmla="*/ 163195 h 187653"/>
                <a:gd name="connsiteX19" fmla="*/ 73392 w 106792"/>
                <a:gd name="connsiteY19" fmla="*/ 166075 h 187653"/>
                <a:gd name="connsiteX20" fmla="*/ 57833 w 106792"/>
                <a:gd name="connsiteY20" fmla="*/ 160884 h 187653"/>
                <a:gd name="connsiteX21" fmla="*/ 51800 w 106792"/>
                <a:gd name="connsiteY21" fmla="*/ 145084 h 187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06792" h="187653">
                  <a:moveTo>
                    <a:pt x="51800" y="145084"/>
                  </a:moveTo>
                  <a:lnTo>
                    <a:pt x="51800" y="60743"/>
                  </a:lnTo>
                  <a:lnTo>
                    <a:pt x="104201" y="60743"/>
                  </a:lnTo>
                  <a:lnTo>
                    <a:pt x="104201" y="40882"/>
                  </a:lnTo>
                  <a:lnTo>
                    <a:pt x="51800" y="40882"/>
                  </a:lnTo>
                  <a:lnTo>
                    <a:pt x="51800" y="0"/>
                  </a:lnTo>
                  <a:lnTo>
                    <a:pt x="28778" y="6336"/>
                  </a:lnTo>
                  <a:lnTo>
                    <a:pt x="28778" y="40882"/>
                  </a:lnTo>
                  <a:lnTo>
                    <a:pt x="0" y="40882"/>
                  </a:lnTo>
                  <a:lnTo>
                    <a:pt x="0" y="60743"/>
                  </a:lnTo>
                  <a:lnTo>
                    <a:pt x="28778" y="60743"/>
                  </a:lnTo>
                  <a:lnTo>
                    <a:pt x="28778" y="149108"/>
                  </a:lnTo>
                  <a:cubicBezTo>
                    <a:pt x="28980" y="158328"/>
                    <a:pt x="30949" y="165748"/>
                    <a:pt x="34693" y="171410"/>
                  </a:cubicBezTo>
                  <a:cubicBezTo>
                    <a:pt x="38440" y="177073"/>
                    <a:pt x="43484" y="181202"/>
                    <a:pt x="49795" y="183780"/>
                  </a:cubicBezTo>
                  <a:cubicBezTo>
                    <a:pt x="56131" y="186358"/>
                    <a:pt x="62927" y="187654"/>
                    <a:pt x="70228" y="187654"/>
                  </a:cubicBezTo>
                  <a:cubicBezTo>
                    <a:pt x="78101" y="187654"/>
                    <a:pt x="85064" y="186512"/>
                    <a:pt x="91094" y="184201"/>
                  </a:cubicBezTo>
                  <a:cubicBezTo>
                    <a:pt x="97127" y="181886"/>
                    <a:pt x="102372" y="178740"/>
                    <a:pt x="106793" y="174686"/>
                  </a:cubicBezTo>
                  <a:lnTo>
                    <a:pt x="98715" y="155423"/>
                  </a:lnTo>
                  <a:cubicBezTo>
                    <a:pt x="95464" y="158674"/>
                    <a:pt x="91817" y="161276"/>
                    <a:pt x="87792" y="163195"/>
                  </a:cubicBezTo>
                  <a:cubicBezTo>
                    <a:pt x="83768" y="165100"/>
                    <a:pt x="78954" y="166075"/>
                    <a:pt x="73392" y="166075"/>
                  </a:cubicBezTo>
                  <a:cubicBezTo>
                    <a:pt x="67053" y="166075"/>
                    <a:pt x="61858" y="164336"/>
                    <a:pt x="57833" y="160884"/>
                  </a:cubicBezTo>
                  <a:cubicBezTo>
                    <a:pt x="53819" y="157453"/>
                    <a:pt x="51800" y="152183"/>
                    <a:pt x="51800" y="145084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BA895791-B656-59A9-01FB-C88134131A15}"/>
                </a:ext>
              </a:extLst>
            </p:cNvPr>
            <p:cNvSpPr/>
            <p:nvPr/>
          </p:nvSpPr>
          <p:spPr>
            <a:xfrm>
              <a:off x="819668" y="561160"/>
              <a:ext cx="501122" cy="258685"/>
            </a:xfrm>
            <a:custGeom>
              <a:avLst/>
              <a:gdLst>
                <a:gd name="connsiteX0" fmla="*/ 323324 w 501122"/>
                <a:gd name="connsiteY0" fmla="*/ 0 h 258685"/>
                <a:gd name="connsiteX1" fmla="*/ 0 w 501122"/>
                <a:gd name="connsiteY1" fmla="*/ 210719 h 258685"/>
                <a:gd name="connsiteX2" fmla="*/ 177784 w 501122"/>
                <a:gd name="connsiteY2" fmla="*/ 258685 h 258685"/>
                <a:gd name="connsiteX3" fmla="*/ 501122 w 501122"/>
                <a:gd name="connsiteY3" fmla="*/ 47956 h 258685"/>
                <a:gd name="connsiteX4" fmla="*/ 323324 w 501122"/>
                <a:gd name="connsiteY4" fmla="*/ 0 h 258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22" h="258685">
                  <a:moveTo>
                    <a:pt x="323324" y="0"/>
                  </a:moveTo>
                  <a:cubicBezTo>
                    <a:pt x="178925" y="0"/>
                    <a:pt x="54799" y="86627"/>
                    <a:pt x="0" y="210719"/>
                  </a:cubicBezTo>
                  <a:cubicBezTo>
                    <a:pt x="52221" y="241196"/>
                    <a:pt x="112963" y="258685"/>
                    <a:pt x="177784" y="258685"/>
                  </a:cubicBezTo>
                  <a:cubicBezTo>
                    <a:pt x="322183" y="258685"/>
                    <a:pt x="446309" y="172058"/>
                    <a:pt x="501122" y="47956"/>
                  </a:cubicBezTo>
                  <a:cubicBezTo>
                    <a:pt x="448887" y="17474"/>
                    <a:pt x="388145" y="0"/>
                    <a:pt x="323324" y="0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15" name="Vapaamuotoinen: Muoto 14">
              <a:extLst>
                <a:ext uri="{FF2B5EF4-FFF2-40B4-BE49-F238E27FC236}">
                  <a16:creationId xmlns:a16="http://schemas.microsoft.com/office/drawing/2014/main" id="{CC5BF34A-D3C5-29AF-0507-491580995DE1}"/>
                </a:ext>
              </a:extLst>
            </p:cNvPr>
            <p:cNvSpPr/>
            <p:nvPr/>
          </p:nvSpPr>
          <p:spPr>
            <a:xfrm>
              <a:off x="644181" y="203198"/>
              <a:ext cx="235632" cy="526719"/>
            </a:xfrm>
            <a:custGeom>
              <a:avLst/>
              <a:gdLst>
                <a:gd name="connsiteX0" fmla="*/ 235632 w 235632"/>
                <a:gd name="connsiteY0" fmla="*/ 263358 h 526719"/>
                <a:gd name="connsiteX1" fmla="*/ 117816 w 235632"/>
                <a:gd name="connsiteY1" fmla="*/ 0 h 526719"/>
                <a:gd name="connsiteX2" fmla="*/ 0 w 235632"/>
                <a:gd name="connsiteY2" fmla="*/ 263358 h 526719"/>
                <a:gd name="connsiteX3" fmla="*/ 117816 w 235632"/>
                <a:gd name="connsiteY3" fmla="*/ 526720 h 526719"/>
                <a:gd name="connsiteX4" fmla="*/ 235632 w 235632"/>
                <a:gd name="connsiteY4" fmla="*/ 263358 h 52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632" h="526719">
                  <a:moveTo>
                    <a:pt x="235632" y="263358"/>
                  </a:moveTo>
                  <a:cubicBezTo>
                    <a:pt x="235632" y="158699"/>
                    <a:pt x="190103" y="64692"/>
                    <a:pt x="117816" y="0"/>
                  </a:cubicBezTo>
                  <a:cubicBezTo>
                    <a:pt x="45514" y="64692"/>
                    <a:pt x="0" y="158699"/>
                    <a:pt x="0" y="263358"/>
                  </a:cubicBezTo>
                  <a:cubicBezTo>
                    <a:pt x="0" y="368021"/>
                    <a:pt x="45514" y="462013"/>
                    <a:pt x="117816" y="526720"/>
                  </a:cubicBezTo>
                  <a:cubicBezTo>
                    <a:pt x="190103" y="462013"/>
                    <a:pt x="235632" y="368021"/>
                    <a:pt x="235632" y="263358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16" name="Vapaamuotoinen: Muoto 15">
              <a:extLst>
                <a:ext uri="{FF2B5EF4-FFF2-40B4-BE49-F238E27FC236}">
                  <a16:creationId xmlns:a16="http://schemas.microsoft.com/office/drawing/2014/main" id="{5312F966-2A5D-80FA-E0C6-78D5AC981A34}"/>
                </a:ext>
              </a:extLst>
            </p:cNvPr>
            <p:cNvSpPr/>
            <p:nvPr/>
          </p:nvSpPr>
          <p:spPr>
            <a:xfrm>
              <a:off x="203203" y="561160"/>
              <a:ext cx="501122" cy="258685"/>
            </a:xfrm>
            <a:custGeom>
              <a:avLst/>
              <a:gdLst>
                <a:gd name="connsiteX0" fmla="*/ 501122 w 501122"/>
                <a:gd name="connsiteY0" fmla="*/ 210719 h 258685"/>
                <a:gd name="connsiteX1" fmla="*/ 177799 w 501122"/>
                <a:gd name="connsiteY1" fmla="*/ 0 h 258685"/>
                <a:gd name="connsiteX2" fmla="*/ 0 w 501122"/>
                <a:gd name="connsiteY2" fmla="*/ 47956 h 258685"/>
                <a:gd name="connsiteX3" fmla="*/ 323324 w 501122"/>
                <a:gd name="connsiteY3" fmla="*/ 258685 h 258685"/>
                <a:gd name="connsiteX4" fmla="*/ 501122 w 501122"/>
                <a:gd name="connsiteY4" fmla="*/ 210719 h 258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22" h="258685">
                  <a:moveTo>
                    <a:pt x="501122" y="210719"/>
                  </a:moveTo>
                  <a:cubicBezTo>
                    <a:pt x="446334" y="86627"/>
                    <a:pt x="322182" y="0"/>
                    <a:pt x="177799" y="0"/>
                  </a:cubicBezTo>
                  <a:cubicBezTo>
                    <a:pt x="112978" y="0"/>
                    <a:pt x="52221" y="17474"/>
                    <a:pt x="0" y="47956"/>
                  </a:cubicBezTo>
                  <a:cubicBezTo>
                    <a:pt x="54813" y="172058"/>
                    <a:pt x="178940" y="258685"/>
                    <a:pt x="323324" y="258685"/>
                  </a:cubicBezTo>
                  <a:cubicBezTo>
                    <a:pt x="388145" y="258685"/>
                    <a:pt x="448887" y="241222"/>
                    <a:pt x="501122" y="210719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17" name="Vapaamuotoinen: Muoto 16">
              <a:extLst>
                <a:ext uri="{FF2B5EF4-FFF2-40B4-BE49-F238E27FC236}">
                  <a16:creationId xmlns:a16="http://schemas.microsoft.com/office/drawing/2014/main" id="{530F09BF-1A2D-B1DC-9B9F-1171E3E2DBB2}"/>
                </a:ext>
              </a:extLst>
            </p:cNvPr>
            <p:cNvSpPr/>
            <p:nvPr/>
          </p:nvSpPr>
          <p:spPr>
            <a:xfrm>
              <a:off x="408711" y="839732"/>
              <a:ext cx="325588" cy="426225"/>
            </a:xfrm>
            <a:custGeom>
              <a:avLst/>
              <a:gdLst>
                <a:gd name="connsiteX0" fmla="*/ 0 w 325588"/>
                <a:gd name="connsiteY0" fmla="*/ 351526 h 426225"/>
                <a:gd name="connsiteX1" fmla="*/ 7952 w 325588"/>
                <a:gd name="connsiteY1" fmla="*/ 426226 h 426225"/>
                <a:gd name="connsiteX2" fmla="*/ 325588 w 325588"/>
                <a:gd name="connsiteY2" fmla="*/ 74704 h 426225"/>
                <a:gd name="connsiteX3" fmla="*/ 317650 w 325588"/>
                <a:gd name="connsiteY3" fmla="*/ 0 h 426225"/>
                <a:gd name="connsiteX4" fmla="*/ 0 w 325588"/>
                <a:gd name="connsiteY4" fmla="*/ 351526 h 42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588" h="426225">
                  <a:moveTo>
                    <a:pt x="0" y="351526"/>
                  </a:moveTo>
                  <a:cubicBezTo>
                    <a:pt x="0" y="377154"/>
                    <a:pt x="2758" y="402134"/>
                    <a:pt x="7952" y="426226"/>
                  </a:cubicBezTo>
                  <a:cubicBezTo>
                    <a:pt x="186320" y="408344"/>
                    <a:pt x="325588" y="257800"/>
                    <a:pt x="325588" y="74704"/>
                  </a:cubicBezTo>
                  <a:cubicBezTo>
                    <a:pt x="325588" y="49075"/>
                    <a:pt x="322830" y="24095"/>
                    <a:pt x="317650" y="0"/>
                  </a:cubicBezTo>
                  <a:cubicBezTo>
                    <a:pt x="139254" y="17885"/>
                    <a:pt x="0" y="168440"/>
                    <a:pt x="0" y="351526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B1EFF7B6-19DF-63BA-8D9F-AAC3119D0AE8}"/>
                </a:ext>
              </a:extLst>
            </p:cNvPr>
            <p:cNvSpPr/>
            <p:nvPr/>
          </p:nvSpPr>
          <p:spPr>
            <a:xfrm>
              <a:off x="789681" y="839761"/>
              <a:ext cx="325602" cy="426222"/>
            </a:xfrm>
            <a:custGeom>
              <a:avLst/>
              <a:gdLst>
                <a:gd name="connsiteX0" fmla="*/ 7952 w 325602"/>
                <a:gd name="connsiteY0" fmla="*/ 0 h 426222"/>
                <a:gd name="connsiteX1" fmla="*/ 0 w 325602"/>
                <a:gd name="connsiteY1" fmla="*/ 74700 h 426222"/>
                <a:gd name="connsiteX2" fmla="*/ 317650 w 325602"/>
                <a:gd name="connsiteY2" fmla="*/ 426222 h 426222"/>
                <a:gd name="connsiteX3" fmla="*/ 325602 w 325602"/>
                <a:gd name="connsiteY3" fmla="*/ 351522 h 426222"/>
                <a:gd name="connsiteX4" fmla="*/ 7952 w 325602"/>
                <a:gd name="connsiteY4" fmla="*/ 0 h 426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602" h="426222">
                  <a:moveTo>
                    <a:pt x="7952" y="0"/>
                  </a:moveTo>
                  <a:cubicBezTo>
                    <a:pt x="2758" y="24091"/>
                    <a:pt x="0" y="49072"/>
                    <a:pt x="0" y="74700"/>
                  </a:cubicBezTo>
                  <a:cubicBezTo>
                    <a:pt x="0" y="257796"/>
                    <a:pt x="139283" y="408341"/>
                    <a:pt x="317650" y="426222"/>
                  </a:cubicBezTo>
                  <a:cubicBezTo>
                    <a:pt x="322834" y="402131"/>
                    <a:pt x="325602" y="377150"/>
                    <a:pt x="325602" y="351522"/>
                  </a:cubicBezTo>
                  <a:cubicBezTo>
                    <a:pt x="325602" y="168412"/>
                    <a:pt x="186349" y="17856"/>
                    <a:pt x="7952" y="0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EC5E043E-0D3C-A52B-0B43-14E6B80179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4785" y="3671398"/>
            <a:ext cx="3089059" cy="2883185"/>
          </a:xfrm>
        </p:spPr>
        <p:txBody>
          <a:bodyPr/>
          <a:lstStyle>
            <a:lvl1pPr>
              <a:defRPr sz="4000" spc="-100" baseline="0">
                <a:latin typeface="Work Sans Light" pitchFamily="2" charset="0"/>
              </a:defRPr>
            </a:lvl1pPr>
          </a:lstStyle>
          <a:p>
            <a:r>
              <a:rPr lang="fi-FI" noProof="0" dirty="0"/>
              <a:t>Lisää otsikko tähän</a:t>
            </a:r>
          </a:p>
        </p:txBody>
      </p:sp>
      <p:sp>
        <p:nvSpPr>
          <p:cNvPr id="2" name="Tekstin paikkamerkki 22">
            <a:extLst>
              <a:ext uri="{FF2B5EF4-FFF2-40B4-BE49-F238E27FC236}">
                <a16:creationId xmlns:a16="http://schemas.microsoft.com/office/drawing/2014/main" id="{FA7B5BB6-94B5-1508-6DA2-074BA5581F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36000" y="3693599"/>
            <a:ext cx="3006000" cy="19296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pc="-50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i-FI" noProof="0" dirty="0"/>
              <a:t>Lisää tekstiä tähän</a:t>
            </a:r>
          </a:p>
        </p:txBody>
      </p:sp>
      <p:sp>
        <p:nvSpPr>
          <p:cNvPr id="4" name="Tekstiruutu 18">
            <a:extLst>
              <a:ext uri="{FF2B5EF4-FFF2-40B4-BE49-F238E27FC236}">
                <a16:creationId xmlns:a16="http://schemas.microsoft.com/office/drawing/2014/main" id="{A52EB042-77D2-65F1-CF36-CBD6264658D4}"/>
              </a:ext>
            </a:extLst>
          </p:cNvPr>
          <p:cNvSpPr txBox="1"/>
          <p:nvPr userDrawn="1"/>
        </p:nvSpPr>
        <p:spPr>
          <a:xfrm>
            <a:off x="3636000" y="5704241"/>
            <a:ext cx="30060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600" spc="-20" baseline="0" noProof="0" dirty="0"/>
              <a:t>Terveyden ja </a:t>
            </a:r>
          </a:p>
          <a:p>
            <a:r>
              <a:rPr lang="fi-FI" sz="1600" spc="-20" baseline="0" noProof="0" dirty="0"/>
              <a:t>hyvinvoinnin laitos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233A35-B1A9-F45B-88B5-3FCB5F437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35451" y="6269995"/>
            <a:ext cx="1972568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 spc="-40" baseline="0">
                <a:solidFill>
                  <a:schemeClr val="tx1"/>
                </a:solidFill>
              </a:defRPr>
            </a:lvl1pPr>
          </a:lstStyle>
          <a:p>
            <a:fld id="{76BE8DE8-6261-4CD3-8D49-9AB11C9718BA}" type="datetime1">
              <a:rPr lang="fi-FI" noProof="0" smtClean="0"/>
              <a:pPr/>
              <a:t>5.9.2025</a:t>
            </a:fld>
            <a:endParaRPr lang="fi-FI" noProof="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160B98-140E-4345-B1A3-2A7247C42973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6628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24B144-92CB-61D8-D3C4-A4FDA79C6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8D5BE9-CA86-8F3B-1931-B3D5C8544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9EBBB7-936F-2142-A834-6728366D5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85B780-FFB7-2527-F258-FB061713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4D3D51-31CE-2D8F-5537-DE27E66A0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973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53ADD4-E85A-7CA9-DF54-5694FB5CA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83A19F-4307-8349-4404-1A77E0ABC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324EBA-42B6-9C06-9887-26E6F21A1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D22D8D-231B-7974-2397-5402B244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D116F0-1BFA-E1E7-BD49-171165D8E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0751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3557FE-CFA9-6D3A-67C4-BAC7EF06B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E01C5E-9DA3-BF03-ED3A-74D207E0B4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AE94BA-C821-2107-AA01-313F241DF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E1CC4E3-88F5-64F5-B9AB-A2457DEC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27B7F1-0E67-700E-6501-E36C19D1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ADC13B4-107A-5EC1-4BDD-77CC0A4A6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302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C0D93D-7EBD-96F5-F8BB-497E128BA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790284-870F-966C-C8C6-B571B0C75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FB30079-420E-F5AB-ED92-FE260D430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749A7E4-5F4C-51C5-D7E4-032D4FEF0A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B68B89B-7A7D-B459-C769-4406BCB44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ABCA640-0F1B-2045-93E0-5FF29F0C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E9C09FA-BD63-94D9-19A6-1E7B028BB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861F39E-E5D7-2F68-4CF6-FD3BEA5ED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5544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AE3B84-543A-820E-050B-322FC2AEC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9C7C883-594C-822F-29E3-5AE298E84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8806B69-CD75-D086-487D-D43DA3C64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39F34C-E289-3715-F2AB-A3C22B54B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425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4731E64-C6F2-1FE6-FFE0-B8418DB5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63DC2E7-7128-CDC1-7E7C-1469C5C19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85BE3A-B601-C550-A485-1120DE69B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119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7436CA-4FEA-AAED-958B-5879D8EB9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573BA9-020B-0922-B3C3-9BEE8498D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F4522C-1676-12BC-C021-B577ED117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DD71D20-38F0-192D-589E-A58C02DD6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A20D40A-748B-B8D7-5D57-556ECFF28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738B7B1-4AFB-14B6-D600-455890F5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34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332B2C-4C67-C2FB-257F-E996BA744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EC8D561-7933-473D-F479-CA0F09B7A3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F97B31D-6A44-9587-ABF1-3B32E1B05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74BDD69-EBC3-F10F-99B1-4EF242FE8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1CCFD1-D2F9-AD49-60D6-6C4FC9AE2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FD22F41-1090-7295-F918-783B49055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0F9F03B-6A9F-7CF0-0A9E-62F9BD97B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1FB8D9F-07B8-D234-B580-B410466A2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99FF1D-9621-A36B-966A-C069AACAE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B8B0B6-4F69-4170-BA06-BA54FC901360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910710-67D7-8790-D4D0-8B1E69C0B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6E50F2-EB54-0FA2-E325-CE8FCEFAFD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0EF5B-0834-4771-A731-3F81B75FB2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17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89E6-3ADC-4903-E03D-A4E24AFBE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6" y="3724878"/>
            <a:ext cx="3319298" cy="2883185"/>
          </a:xfrm>
        </p:spPr>
        <p:txBody>
          <a:bodyPr>
            <a:normAutofit/>
          </a:bodyPr>
          <a:lstStyle/>
          <a:p>
            <a:r>
              <a:rPr lang="fi-FI" dirty="0"/>
              <a:t>Omalääkäri-mallin johtoryhmälle 16.9. kokoukseen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59799-9969-BB96-A46B-0C4CA71CD1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HOITOVASTUU TIETO JA HOIDON JATKUVUUDEN KANSALLISET TIETORAKENTEET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5574A-8AD3-0071-2455-82CD61E9E17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6BE8DE8-6261-4CD3-8D49-9AB11C9718BA}" type="datetime1">
              <a:rPr lang="fi-FI" smtClean="0"/>
              <a:pPr/>
              <a:t>5.9.2025</a:t>
            </a:fld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027BEB-8A15-B47B-BBF4-B978FB5C4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pPr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2785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8EBD6-6F45-49C4-0AB6-FB877D8E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Oma lääkäri mallin johtoryhmä 15.5.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5607A-371A-3448-8C85-A1848EB5A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566" y="1699404"/>
            <a:ext cx="10659880" cy="439947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Pöytäkirjaote 15.5.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”Keskustelussa todettiin tarve kehittää kansallista tutkittuun tietoon perustuvaa hoidon jatkuvuuden </a:t>
            </a:r>
            <a:r>
              <a:rPr lang="fi-FI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mittarointia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Mittareiden tulee hyödyttää kaikkia toimijoita ja tasoja, esimerkiksi ohjaavia tahoja, hyvinvointialueita, ammattilaisia ja potilaita. 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THL:ssä on aloitettu tämän suuntainen työskentely jo 3/2025. 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Johtoryhmä jatkaa mittareiden käsittelyä heti kesän jälkeen. 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Sara Launio koordinoi jatkovalmistelua, mukana ainakin Waltteri Tuompo ja Taru Kuosmanen/ joku muu palvelujärjestelmän edustaja.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tko käsittelyyn tuotavassa esityksessä otettava kantaa mm. tiedonhallinnan ja johtamisen näkökulmista, 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mitä tarkoittaisi konkreettisesti, jos kansallisesti olisi käytettävissä Waltteri </a:t>
            </a:r>
            <a:r>
              <a:rPr lang="fi-FI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Tuompon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esittämät indikaattorit.”</a:t>
            </a:r>
          </a:p>
          <a:p>
            <a:pPr algn="just"/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6D6BA-D18C-949C-243B-31CACD7B1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9F51-E5C9-4EA5-AD5A-0E73BC02374E}" type="datetime1">
              <a:rPr lang="fi-FI" smtClean="0"/>
              <a:t>5.9.2025</a:t>
            </a:fld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51B5C4-14AF-ED36-B97C-5596CB724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0986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50F3B5-FE3B-D68B-6D8C-5E52988EC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Tahtotila / tarve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1F611B-8C84-B006-A08F-613B34817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7" y="1423359"/>
            <a:ext cx="11447929" cy="4225088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Merkittävä tieteellinen näyttö hoitosuhteen jatkuvuuden eduista edellyttää sen huomioimista palvelujärjestelmän toiminnassa ja ohjauksessa:</a:t>
            </a:r>
          </a:p>
          <a:p>
            <a:pPr lvl="1"/>
            <a:r>
              <a:rPr lang="fi-FI" dirty="0"/>
              <a:t>Potilastyössä: Palveluohjaus – henkilökohtaisen hoitosuhteen jatkuvuus, konsultaatiot ja palveluketjun koordinaatio niin </a:t>
            </a:r>
            <a:r>
              <a:rPr lang="fi-FI" dirty="0" err="1"/>
              <a:t>hva</a:t>
            </a:r>
            <a:r>
              <a:rPr lang="fi-FI" dirty="0"/>
              <a:t>-sisällä (PTJ)  kuin yksityisessä palvelutuotannossa (Kanta)</a:t>
            </a:r>
          </a:p>
          <a:p>
            <a:pPr lvl="1"/>
            <a:r>
              <a:rPr lang="fi-FI" dirty="0"/>
              <a:t>HVA arkijohtaminen/palvelutuotanto – henkilöstöresurssin kohdentuminen oikein, toiminnan tehostuminen (SLICC, OPR, omalääkäri-omahoitaja-työparien peittoaste väestössä)</a:t>
            </a:r>
          </a:p>
          <a:p>
            <a:pPr lvl="1"/>
            <a:r>
              <a:rPr lang="fi-FI" dirty="0"/>
              <a:t>HVA järjestäminen – toiminnan vaikuttavuus: jatkuvuustiedon yhdistäminen hoidon laadun tuloksiin / yhdenvertaisuus ja kustannusvaikuttavuus alueellisesti</a:t>
            </a:r>
          </a:p>
          <a:p>
            <a:pPr lvl="1"/>
            <a:r>
              <a:rPr lang="fi-FI" dirty="0"/>
              <a:t>Kansallinen taso – vaikuttavuus: jatkuvuustiedon yhdistäminen hoidon laadun tuloksiin / yhdenvertaisuus kansallisesti ja kustannusvaikuttavuus kansallisella tasolla </a:t>
            </a:r>
            <a:r>
              <a:rPr lang="fi-FI" dirty="0">
                <a:sym typeface="Wingdings" panose="05000000000000000000" pitchFamily="2" charset="2"/>
              </a:rPr>
              <a:t> implikaatiot ohjaukseen (informaatio, resurssi, regulaatio); palvelujärjestelmän strateginen ohjaus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9CDD17-EF4B-B838-324D-E7E60F279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9F51-E5C9-4EA5-AD5A-0E73BC02374E}" type="datetime1">
              <a:rPr lang="fi-FI" noProof="0" smtClean="0"/>
              <a:t>5.9.2025</a:t>
            </a:fld>
            <a:endParaRPr lang="fi-FI" noProof="0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6F4C027-7F64-0E72-4629-681C72E7D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3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5704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791DAE-6519-A662-B548-F3C9AA9FE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Lähtökohdat kansallisille hoitovastuu tiedon ja hoidon jatkuvuuden tietorakenteille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377DC6-0EFF-3C1B-CAD3-352922AA3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Käytettävyys potilastyössä</a:t>
            </a:r>
          </a:p>
          <a:p>
            <a:r>
              <a:rPr lang="fi-FI" dirty="0"/>
              <a:t>Korkeintaan minimaalista lisäkirjaamistarvetta potilastyöhön</a:t>
            </a:r>
          </a:p>
          <a:p>
            <a:r>
              <a:rPr lang="fi-FI" dirty="0"/>
              <a:t>Käytettävyys hyvinvointialueiden järjestämistehtävän ja palvelutuotannon arjen johtamisessa</a:t>
            </a:r>
          </a:p>
          <a:p>
            <a:r>
              <a:rPr lang="fi-FI" dirty="0"/>
              <a:t>Käytettävyys kansallisessa ohjauksessa</a:t>
            </a:r>
          </a:p>
          <a:p>
            <a:r>
              <a:rPr lang="fi-FI" dirty="0"/>
              <a:t>Vaatimukset tietoteknisten ratkaisujen näkökulmasta (resurssit)</a:t>
            </a:r>
          </a:p>
          <a:p>
            <a:r>
              <a:rPr lang="fi-FI" dirty="0"/>
              <a:t>Vaatimukset arjen toimintamallien muutoksen näkökulmasta</a:t>
            </a:r>
          </a:p>
          <a:p>
            <a:r>
              <a:rPr lang="fi-FI" dirty="0"/>
              <a:t>Näyttöön perustuva ratkaisu, joka ohjaa kohti hoitovastuun jatkuvuutta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BE8AD7-1A38-AE88-2C42-329AF2F27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9F51-E5C9-4EA5-AD5A-0E73BC02374E}" type="datetime1">
              <a:rPr lang="fi-FI" noProof="0" smtClean="0"/>
              <a:t>5.9.2025</a:t>
            </a:fld>
            <a:endParaRPr lang="fi-FI" noProof="0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FEF66D5-2842-2C5D-F6EF-AE8BF4207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4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75022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0D10F8-7952-F502-E75A-023E50B6D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Nykytila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CF25FA-F1E2-BC17-25EA-8340AAFFD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Kansallisesti on yhtenäisesti ohjeistettu hoidon jatkuvuuden osalta COCI-indeksin seurannasta</a:t>
            </a:r>
          </a:p>
          <a:p>
            <a:r>
              <a:rPr lang="fi-FI" dirty="0"/>
              <a:t>Useilla </a:t>
            </a:r>
            <a:r>
              <a:rPr lang="fi-FI" dirty="0" err="1"/>
              <a:t>HVA:illa</a:t>
            </a:r>
            <a:r>
              <a:rPr lang="fi-FI" dirty="0"/>
              <a:t> on käytössä tai suunnitteilla SLICC ja OPR indeksien tuotanto, näiden indikaattoreiden käyttö edellyttää omalääkäri ja/tai omahoitaja-tiedon kirjaamista. Rinnalla voidaan käyttää myös UPC indeksiä.</a:t>
            </a:r>
          </a:p>
          <a:p>
            <a:r>
              <a:rPr lang="fi-FI" dirty="0"/>
              <a:t>Useimmat </a:t>
            </a:r>
            <a:r>
              <a:rPr lang="fi-FI" dirty="0" err="1"/>
              <a:t>PTJ:t</a:t>
            </a:r>
            <a:r>
              <a:rPr lang="fi-FI" dirty="0"/>
              <a:t> mahdollistavat sekä omalääkäri/omahoitaja/omatiimi-tiedon kirjaamisen</a:t>
            </a:r>
          </a:p>
          <a:p>
            <a:r>
              <a:rPr lang="fi-FI" dirty="0"/>
              <a:t>Kanta-kehittämiseen liittyen Terveys- ja hoitosuunnitelmassa (</a:t>
            </a:r>
            <a:r>
              <a:rPr lang="fi-FI" dirty="0" err="1"/>
              <a:t>TeHoSu</a:t>
            </a:r>
            <a:r>
              <a:rPr lang="fi-FI" dirty="0"/>
              <a:t>) on paikka vastuu työntekijöille. </a:t>
            </a:r>
            <a:r>
              <a:rPr lang="fi-FI" dirty="0" err="1"/>
              <a:t>TeHoSu</a:t>
            </a:r>
            <a:r>
              <a:rPr lang="fi-FI" dirty="0"/>
              <a:t> käyttöönotot ovat alueilla kesken. Muuta Kanta-kehittämistä hoitovastuu tai - jatkuvuus tietojen osalta ei ole käynnissä.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15099A-1F73-00EF-598E-BBAC9FF8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9F51-E5C9-4EA5-AD5A-0E73BC02374E}" type="datetime1">
              <a:rPr lang="fi-FI" noProof="0" smtClean="0"/>
              <a:t>5.9.2025</a:t>
            </a:fld>
            <a:endParaRPr lang="fi-FI" noProof="0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FE39527-AEAD-9071-6810-1C7F7AFAC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5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842468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CA1A70-4D26-B497-3989-E03B0D1C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Ehdotettu </a:t>
            </a:r>
            <a:br>
              <a:rPr lang="fi-FI" dirty="0"/>
            </a:br>
            <a:r>
              <a:rPr lang="fi-FI" dirty="0"/>
              <a:t>Indikaattorivalinta ja määrittely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F77CF4-813C-D60D-DF68-AF487F0C5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7" y="2272553"/>
            <a:ext cx="11447929" cy="3843575"/>
          </a:xfrm>
        </p:spPr>
        <p:txBody>
          <a:bodyPr>
            <a:normAutofit fontScale="62500" lnSpcReduction="20000"/>
          </a:bodyPr>
          <a:lstStyle/>
          <a:p>
            <a:r>
              <a:rPr lang="fi-FI" dirty="0"/>
              <a:t>Hoidon jatkuvuus mallissa olevan väestön osalta:</a:t>
            </a:r>
          </a:p>
          <a:p>
            <a:pPr lvl="1"/>
            <a:r>
              <a:rPr lang="fi-FI" b="1" dirty="0"/>
              <a:t>Väestöpeittävyys omalääkäri-(omahoitaja-työparien) osalta </a:t>
            </a:r>
            <a:r>
              <a:rPr lang="fi-FI" dirty="0"/>
              <a:t>(HVA: tilannekuva, kansallisesti: Vuosittaiseen </a:t>
            </a:r>
            <a:r>
              <a:rPr lang="fi-FI" dirty="0" err="1"/>
              <a:t>AvoHilmo</a:t>
            </a:r>
            <a:r>
              <a:rPr lang="fi-FI" dirty="0"/>
              <a:t> kyselyyn?)</a:t>
            </a:r>
          </a:p>
          <a:p>
            <a:pPr lvl="1"/>
            <a:r>
              <a:rPr lang="fi-FI" b="1" dirty="0"/>
              <a:t>Omalääkäri </a:t>
            </a:r>
            <a:r>
              <a:rPr lang="fi-FI" dirty="0"/>
              <a:t>(PTJ, Terhikki-tunnus), </a:t>
            </a:r>
          </a:p>
          <a:p>
            <a:pPr lvl="1"/>
            <a:r>
              <a:rPr lang="fi-FI" b="1" dirty="0"/>
              <a:t>Omahoitaja </a:t>
            </a:r>
            <a:r>
              <a:rPr lang="fi-FI" dirty="0"/>
              <a:t>(PTJ, Terhikki-tunnus), </a:t>
            </a:r>
          </a:p>
          <a:p>
            <a:pPr lvl="1"/>
            <a:r>
              <a:rPr lang="fi-FI" b="1" dirty="0" err="1"/>
              <a:t>SLICC_omalääkäri</a:t>
            </a:r>
            <a:r>
              <a:rPr lang="fi-FI" b="1" dirty="0"/>
              <a:t> </a:t>
            </a:r>
            <a:r>
              <a:rPr lang="fi-FI" dirty="0"/>
              <a:t>(</a:t>
            </a:r>
            <a:r>
              <a:rPr lang="fi-FI" b="1" dirty="0">
                <a:solidFill>
                  <a:srgbClr val="FF0000"/>
                </a:solidFill>
              </a:rPr>
              <a:t>kaikki</a:t>
            </a:r>
            <a:r>
              <a:rPr lang="fi-FI" dirty="0"/>
              <a:t> </a:t>
            </a:r>
            <a:r>
              <a:rPr lang="fi-FI" dirty="0" err="1"/>
              <a:t>pth</a:t>
            </a:r>
            <a:r>
              <a:rPr lang="fi-FI" dirty="0"/>
              <a:t>-kontaktit, joissa lääkäri on suorassa kontaktissa potilaaseen (läsnä, </a:t>
            </a:r>
            <a:r>
              <a:rPr lang="fi-FI" dirty="0" err="1"/>
              <a:t>etä</a:t>
            </a:r>
            <a:r>
              <a:rPr lang="fi-FI" dirty="0"/>
              <a:t>, puhelin) (HVA tilannekuva, </a:t>
            </a:r>
            <a:r>
              <a:rPr lang="fi-FI" dirty="0" err="1"/>
              <a:t>AvoHilmo</a:t>
            </a:r>
            <a:r>
              <a:rPr lang="fi-FI" dirty="0"/>
              <a:t>/tietoallasreplikaatio) </a:t>
            </a:r>
            <a:r>
              <a:rPr lang="fi-FI" dirty="0">
                <a:solidFill>
                  <a:srgbClr val="FF0000"/>
                </a:solidFill>
              </a:rPr>
              <a:t>+ UPC</a:t>
            </a:r>
          </a:p>
          <a:p>
            <a:pPr lvl="1"/>
            <a:r>
              <a:rPr lang="fi-FI" b="1" dirty="0" err="1"/>
              <a:t>SLICC_omahoitaja</a:t>
            </a:r>
            <a:r>
              <a:rPr lang="fi-FI" b="1" dirty="0"/>
              <a:t> </a:t>
            </a:r>
            <a:r>
              <a:rPr lang="fi-FI" dirty="0"/>
              <a:t>(</a:t>
            </a:r>
            <a:r>
              <a:rPr lang="fi-FI" b="1" dirty="0">
                <a:solidFill>
                  <a:srgbClr val="FF0000"/>
                </a:solidFill>
              </a:rPr>
              <a:t>kaikki </a:t>
            </a:r>
            <a:r>
              <a:rPr lang="fi-FI" dirty="0" err="1"/>
              <a:t>pth</a:t>
            </a:r>
            <a:r>
              <a:rPr lang="fi-FI" dirty="0"/>
              <a:t>-kontaktit, joissa hoitaja on suorassa kontaktissa potilaaseen (läsnä, </a:t>
            </a:r>
            <a:r>
              <a:rPr lang="fi-FI" dirty="0" err="1"/>
              <a:t>etä</a:t>
            </a:r>
            <a:r>
              <a:rPr lang="fi-FI" dirty="0"/>
              <a:t>, puhelin) (HVA tilannekuva, </a:t>
            </a:r>
            <a:r>
              <a:rPr lang="fi-FI" dirty="0" err="1"/>
              <a:t>AvoHilmo</a:t>
            </a:r>
            <a:r>
              <a:rPr lang="fi-FI" dirty="0"/>
              <a:t>/tietoallasreplikaatio) </a:t>
            </a:r>
            <a:r>
              <a:rPr lang="fi-FI" dirty="0">
                <a:solidFill>
                  <a:srgbClr val="FF0000"/>
                </a:solidFill>
              </a:rPr>
              <a:t>+ UPC</a:t>
            </a:r>
          </a:p>
          <a:p>
            <a:pPr lvl="1"/>
            <a:r>
              <a:rPr lang="fi-FI" b="1" dirty="0"/>
              <a:t>COCI </a:t>
            </a:r>
            <a:r>
              <a:rPr lang="fi-FI" dirty="0"/>
              <a:t>(THL ohje)(</a:t>
            </a:r>
            <a:r>
              <a:rPr lang="fi-FI" dirty="0" err="1"/>
              <a:t>AvoHilmo</a:t>
            </a:r>
            <a:r>
              <a:rPr lang="fi-FI" dirty="0"/>
              <a:t>) (kiireettömät reaaliaikaiset PTH avosairaanhoidon käynnit, kun 2 vuoden aikana </a:t>
            </a:r>
            <a:r>
              <a:rPr lang="fi-FI" dirty="0" err="1"/>
              <a:t>väh</a:t>
            </a:r>
            <a:r>
              <a:rPr lang="fi-FI" dirty="0"/>
              <a:t>. 3 käyntiä)</a:t>
            </a:r>
          </a:p>
          <a:p>
            <a:r>
              <a:rPr lang="fi-FI" dirty="0"/>
              <a:t>Muu väestö</a:t>
            </a:r>
          </a:p>
          <a:p>
            <a:pPr lvl="1"/>
            <a:r>
              <a:rPr lang="fi-FI" dirty="0"/>
              <a:t>COCI</a:t>
            </a:r>
          </a:p>
          <a:p>
            <a:r>
              <a:rPr lang="fi-FI" dirty="0"/>
              <a:t>Vertailussa mm. COCI,  saatavuuden kehitys, lisäksi </a:t>
            </a:r>
            <a:r>
              <a:rPr lang="fi-FI" dirty="0" err="1"/>
              <a:t>esim</a:t>
            </a:r>
            <a:r>
              <a:rPr lang="fi-FI" dirty="0"/>
              <a:t> päivystyskäyntien määrä (nämä mahdollista ilmoittaa myös niiden kävijöiden/väestön osalta, joille ei ole osoitettu omalääkäri-omahoitaja-työparia, yhdistäminen laaturekistereihin? Tutkimukselliset mahdollisuudet erit. yhdenvertaisuuskysymyksien osalta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BC5175-5B10-8FD8-7E23-29C18485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9F51-E5C9-4EA5-AD5A-0E73BC02374E}" type="datetime1">
              <a:rPr lang="fi-FI" noProof="0" smtClean="0"/>
              <a:t>5.9.2025</a:t>
            </a:fld>
            <a:endParaRPr lang="fi-FI" noProof="0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E302AEE-3945-9D86-88C4-FEC40289D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6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01098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DB5230-81F6-1C35-C5E8-6A98A95CB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Päätösesitys kokoukselle 16.9. </a:t>
            </a:r>
            <a:br>
              <a:rPr lang="fi-FI" dirty="0"/>
            </a:br>
            <a:r>
              <a:rPr lang="fi-FI" dirty="0"/>
              <a:t>Johtoryhmä suosituksenaan esittää </a:t>
            </a:r>
            <a:r>
              <a:rPr lang="fi-FI"/>
              <a:t>edelleen vahvistettavaksi, </a:t>
            </a:r>
            <a:r>
              <a:rPr lang="fi-FI" dirty="0"/>
              <a:t>että: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497DD7-3025-249F-6532-6D836A775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0137"/>
            <a:ext cx="10515600" cy="4351338"/>
          </a:xfrm>
        </p:spPr>
        <p:txBody>
          <a:bodyPr/>
          <a:lstStyle/>
          <a:p>
            <a:r>
              <a:rPr lang="fi-FI" dirty="0"/>
              <a:t>THL antaa syksyn 2025 aikana suosituksen Hoitovastuun ja henkilökohtaisen hoitosuhteen jatkuvuuden seurantaan tarkoitetuista seurantaindikaattoreista</a:t>
            </a:r>
          </a:p>
          <a:p>
            <a:r>
              <a:rPr lang="fi-FI" dirty="0"/>
              <a:t>Hoitovastuutiedot (oma lääkäri, oma hoitaja) liitetään osaksi AvoHilmon tietosisältöä seuraavan Hilmo-oppaan päivityksen yhteydessä 2026, josta alkaen THL:ssä on kyvykkyys ja mahdollisuus toimitettavien tietojen käsittelyyn. Velvoittavaksi tietojen toimitus tulisi 2028.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044AA0-8706-1A35-6058-B126F62CF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9F51-E5C9-4EA5-AD5A-0E73BC02374E}" type="datetime1">
              <a:rPr lang="fi-FI" noProof="0" smtClean="0"/>
              <a:t>5.9.2025</a:t>
            </a:fld>
            <a:endParaRPr lang="fi-FI" noProof="0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8FB24D1-89CA-374C-934D-A183122E7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7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2970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596</Words>
  <Application>Microsoft Office PowerPoint</Application>
  <PresentationFormat>Laajakuva</PresentationFormat>
  <Paragraphs>60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Work Sans Light</vt:lpstr>
      <vt:lpstr>Office-teema</vt:lpstr>
      <vt:lpstr>Omalääkäri-mallin johtoryhmälle 16.9. kokoukseen </vt:lpstr>
      <vt:lpstr>Oma lääkäri mallin johtoryhmä 15.5.</vt:lpstr>
      <vt:lpstr>Tahtotila / tarve</vt:lpstr>
      <vt:lpstr>Lähtökohdat kansallisille hoitovastuu tiedon ja hoidon jatkuvuuden tietorakenteille</vt:lpstr>
      <vt:lpstr>Nykytila</vt:lpstr>
      <vt:lpstr>Ehdotettu  Indikaattorivalinta ja määrittely</vt:lpstr>
      <vt:lpstr>Päätösesitys kokoukselle 16.9.  Johtoryhmä suosituksenaan esittää edelleen vahvistettavaksi, että: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Launio</dc:creator>
  <cp:lastModifiedBy>Sara Launio</cp:lastModifiedBy>
  <cp:revision>4</cp:revision>
  <dcterms:created xsi:type="dcterms:W3CDTF">2025-09-05T09:13:26Z</dcterms:created>
  <dcterms:modified xsi:type="dcterms:W3CDTF">2025-09-05T12:44:38Z</dcterms:modified>
</cp:coreProperties>
</file>