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147472329" r:id="rId2"/>
    <p:sldId id="2147472326" r:id="rId3"/>
    <p:sldId id="2147472327" r:id="rId4"/>
    <p:sldId id="2147472328" r:id="rId5"/>
    <p:sldId id="2147472313" r:id="rId6"/>
    <p:sldId id="2147472312" r:id="rId7"/>
    <p:sldId id="2147472332" r:id="rId8"/>
    <p:sldId id="2147472334" r:id="rId9"/>
    <p:sldId id="2147472333" r:id="rId10"/>
    <p:sldId id="2147472330" r:id="rId11"/>
    <p:sldId id="2147472331" r:id="rId12"/>
    <p:sldId id="2147472335" r:id="rId13"/>
    <p:sldId id="2147472336" r:id="rId14"/>
    <p:sldId id="2147472337" r:id="rId15"/>
    <p:sldId id="2147472338" r:id="rId16"/>
    <p:sldId id="2147472339" r:id="rId17"/>
    <p:sldId id="21474723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1E"/>
    <a:srgbClr val="FFFAC3"/>
    <a:srgbClr val="FFF6EF"/>
    <a:srgbClr val="FFF7F1"/>
    <a:srgbClr val="FFE6E6"/>
    <a:srgbClr val="B4FFAA"/>
    <a:srgbClr val="FFE1FF"/>
    <a:srgbClr val="FFF7F0"/>
    <a:srgbClr val="DCEFFE"/>
    <a:srgbClr val="FF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35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1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qu\Downloads\avohpaasy.pthjono01.fact_ahil_pthjono01.latest%20(7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qu\Downloads\avohpaasy.pthjono01.fact_ahil_pthjono01.latest%20(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qu\Downloads\avohpaasy.pthjono01.fact_ahil_pthjono01.latest%20(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9436025525829E-2"/>
          <c:y val="0.16023809523809526"/>
          <c:w val="0.91347659879072174"/>
          <c:h val="0.66406566366704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'Avohilmo  Perusterveydenhuollon'!$B$48</c:f>
              <c:strCache>
                <c:ptCount val="1"/>
                <c:pt idx="0">
                  <c:v>Hoitoonpääsykäyntien osuus kaikista kiireettömistä käynneistä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strRef>
              <c:f>'Avohilmo  Perusterveydenhuollon'!$A$49:$A$70</c:f>
              <c:strCache>
                <c:ptCount val="22"/>
                <c:pt idx="0">
                  <c:v>Kainuun hyvinvointialue</c:v>
                </c:pt>
                <c:pt idx="1">
                  <c:v>Etelä-Savon hyvinvointialue</c:v>
                </c:pt>
                <c:pt idx="2">
                  <c:v>Keski-Pohjanmaan hyvinvointialue</c:v>
                </c:pt>
                <c:pt idx="3">
                  <c:v>Kymenlaakson hyvinvointialue</c:v>
                </c:pt>
                <c:pt idx="4">
                  <c:v>Kanta-Hämeen hyvinvointialue</c:v>
                </c:pt>
                <c:pt idx="5">
                  <c:v>Päijät-Hämeen hyvinvointialue</c:v>
                </c:pt>
                <c:pt idx="6">
                  <c:v>Etelä-Karjalan hyvinvointialue</c:v>
                </c:pt>
                <c:pt idx="7">
                  <c:v>Itä-Uudenmaan hyvinvointialue</c:v>
                </c:pt>
                <c:pt idx="8">
                  <c:v>Keski-Suomen hyvinvointialue</c:v>
                </c:pt>
                <c:pt idx="9">
                  <c:v>Etelä-Pohjanmaan hyvinvointialue</c:v>
                </c:pt>
                <c:pt idx="10">
                  <c:v>Pohjois-Pohjanmaan hyvinvointialue</c:v>
                </c:pt>
                <c:pt idx="11">
                  <c:v>Satakunnan hyvinvointialue</c:v>
                </c:pt>
                <c:pt idx="12">
                  <c:v>Pohjanmaan hyvinvointialue</c:v>
                </c:pt>
                <c:pt idx="13">
                  <c:v>Vantaan ja Keravan hyvinvointialue</c:v>
                </c:pt>
                <c:pt idx="14">
                  <c:v>Varsinais-Suomen hyvinvointialue</c:v>
                </c:pt>
                <c:pt idx="15">
                  <c:v>Länsi-Uudenmaan hyvinvointialue</c:v>
                </c:pt>
                <c:pt idx="16">
                  <c:v>Helsingin kaupunki</c:v>
                </c:pt>
                <c:pt idx="17">
                  <c:v>Pohjois-Karjalan hyvinvointialue</c:v>
                </c:pt>
                <c:pt idx="18">
                  <c:v>Lapin hyvinvointialue</c:v>
                </c:pt>
                <c:pt idx="19">
                  <c:v>Pirkanmaan hyvinvointialue</c:v>
                </c:pt>
                <c:pt idx="20">
                  <c:v>Pohjois-Savon hyvinvointialue</c:v>
                </c:pt>
                <c:pt idx="21">
                  <c:v>Keski-Uudenmaan hyvinvointialue</c:v>
                </c:pt>
              </c:strCache>
            </c:strRef>
          </c:xVal>
          <c:yVal>
            <c:numRef>
              <c:f>'Avohilmo  Perusterveydenhuollon'!$B$49:$B$70</c:f>
              <c:numCache>
                <c:formatCode>#,##0</c:formatCode>
                <c:ptCount val="22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20</c:v>
                </c:pt>
                <c:pt idx="9">
                  <c:v>22</c:v>
                </c:pt>
                <c:pt idx="10">
                  <c:v>24</c:v>
                </c:pt>
                <c:pt idx="11">
                  <c:v>25</c:v>
                </c:pt>
                <c:pt idx="12">
                  <c:v>29</c:v>
                </c:pt>
                <c:pt idx="13">
                  <c:v>31</c:v>
                </c:pt>
                <c:pt idx="14">
                  <c:v>33</c:v>
                </c:pt>
                <c:pt idx="15">
                  <c:v>35</c:v>
                </c:pt>
                <c:pt idx="16">
                  <c:v>39</c:v>
                </c:pt>
                <c:pt idx="17">
                  <c:v>47</c:v>
                </c:pt>
                <c:pt idx="18">
                  <c:v>49</c:v>
                </c:pt>
                <c:pt idx="19">
                  <c:v>51</c:v>
                </c:pt>
                <c:pt idx="20">
                  <c:v>53</c:v>
                </c:pt>
                <c:pt idx="21">
                  <c:v>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72-4EE3-8769-CB05780F157D}"/>
            </c:ext>
          </c:extLst>
        </c:ser>
        <c:ser>
          <c:idx val="1"/>
          <c:order val="1"/>
          <c:tx>
            <c:strRef>
              <c:f>'Avohilmo  Perusterveydenhuollon'!$C$48</c:f>
              <c:strCache>
                <c:ptCount val="1"/>
                <c:pt idx="0">
                  <c:v>0-14 vrk toteuma (%) hoitoonpääsykäynneistä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strRef>
              <c:f>'Avohilmo  Perusterveydenhuollon'!$A$49:$A$70</c:f>
              <c:strCache>
                <c:ptCount val="22"/>
                <c:pt idx="0">
                  <c:v>Kainuun hyvinvointialue</c:v>
                </c:pt>
                <c:pt idx="1">
                  <c:v>Etelä-Savon hyvinvointialue</c:v>
                </c:pt>
                <c:pt idx="2">
                  <c:v>Keski-Pohjanmaan hyvinvointialue</c:v>
                </c:pt>
                <c:pt idx="3">
                  <c:v>Kymenlaakson hyvinvointialue</c:v>
                </c:pt>
                <c:pt idx="4">
                  <c:v>Kanta-Hämeen hyvinvointialue</c:v>
                </c:pt>
                <c:pt idx="5">
                  <c:v>Päijät-Hämeen hyvinvointialue</c:v>
                </c:pt>
                <c:pt idx="6">
                  <c:v>Etelä-Karjalan hyvinvointialue</c:v>
                </c:pt>
                <c:pt idx="7">
                  <c:v>Itä-Uudenmaan hyvinvointialue</c:v>
                </c:pt>
                <c:pt idx="8">
                  <c:v>Keski-Suomen hyvinvointialue</c:v>
                </c:pt>
                <c:pt idx="9">
                  <c:v>Etelä-Pohjanmaan hyvinvointialue</c:v>
                </c:pt>
                <c:pt idx="10">
                  <c:v>Pohjois-Pohjanmaan hyvinvointialue</c:v>
                </c:pt>
                <c:pt idx="11">
                  <c:v>Satakunnan hyvinvointialue</c:v>
                </c:pt>
                <c:pt idx="12">
                  <c:v>Pohjanmaan hyvinvointialue</c:v>
                </c:pt>
                <c:pt idx="13">
                  <c:v>Vantaan ja Keravan hyvinvointialue</c:v>
                </c:pt>
                <c:pt idx="14">
                  <c:v>Varsinais-Suomen hyvinvointialue</c:v>
                </c:pt>
                <c:pt idx="15">
                  <c:v>Länsi-Uudenmaan hyvinvointialue</c:v>
                </c:pt>
                <c:pt idx="16">
                  <c:v>Helsingin kaupunki</c:v>
                </c:pt>
                <c:pt idx="17">
                  <c:v>Pohjois-Karjalan hyvinvointialue</c:v>
                </c:pt>
                <c:pt idx="18">
                  <c:v>Lapin hyvinvointialue</c:v>
                </c:pt>
                <c:pt idx="19">
                  <c:v>Pirkanmaan hyvinvointialue</c:v>
                </c:pt>
                <c:pt idx="20">
                  <c:v>Pohjois-Savon hyvinvointialue</c:v>
                </c:pt>
                <c:pt idx="21">
                  <c:v>Keski-Uudenmaan hyvinvointialue</c:v>
                </c:pt>
              </c:strCache>
            </c:strRef>
          </c:xVal>
          <c:yVal>
            <c:numRef>
              <c:f>'Avohilmo  Perusterveydenhuollon'!$C$49:$C$70</c:f>
              <c:numCache>
                <c:formatCode>#,##0</c:formatCode>
                <c:ptCount val="22"/>
                <c:pt idx="0">
                  <c:v>37</c:v>
                </c:pt>
                <c:pt idx="1">
                  <c:v>75</c:v>
                </c:pt>
                <c:pt idx="2">
                  <c:v>77</c:v>
                </c:pt>
                <c:pt idx="3">
                  <c:v>34</c:v>
                </c:pt>
                <c:pt idx="4">
                  <c:v>58</c:v>
                </c:pt>
                <c:pt idx="5">
                  <c:v>89</c:v>
                </c:pt>
                <c:pt idx="6">
                  <c:v>69</c:v>
                </c:pt>
                <c:pt idx="7">
                  <c:v>68</c:v>
                </c:pt>
                <c:pt idx="8">
                  <c:v>53</c:v>
                </c:pt>
                <c:pt idx="9">
                  <c:v>77</c:v>
                </c:pt>
                <c:pt idx="10">
                  <c:v>57</c:v>
                </c:pt>
                <c:pt idx="11">
                  <c:v>73</c:v>
                </c:pt>
                <c:pt idx="12">
                  <c:v>69</c:v>
                </c:pt>
                <c:pt idx="13">
                  <c:v>57</c:v>
                </c:pt>
                <c:pt idx="14">
                  <c:v>64</c:v>
                </c:pt>
                <c:pt idx="15">
                  <c:v>82</c:v>
                </c:pt>
                <c:pt idx="16">
                  <c:v>51</c:v>
                </c:pt>
                <c:pt idx="17">
                  <c:v>53</c:v>
                </c:pt>
                <c:pt idx="18">
                  <c:v>80</c:v>
                </c:pt>
                <c:pt idx="19">
                  <c:v>79</c:v>
                </c:pt>
                <c:pt idx="20">
                  <c:v>24</c:v>
                </c:pt>
                <c:pt idx="21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72-4EE3-8769-CB05780F1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01544"/>
        <c:axId val="639899384"/>
      </c:scatterChart>
      <c:valAx>
        <c:axId val="639901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9899384"/>
        <c:crosses val="autoZero"/>
        <c:crossBetween val="midCat"/>
      </c:valAx>
      <c:valAx>
        <c:axId val="63989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9901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74346635179756"/>
          <c:y val="0.87485822220199361"/>
          <c:w val="0.668050855020629"/>
          <c:h val="0.11069091074598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9436025525829E-2"/>
          <c:y val="0.16023809523809526"/>
          <c:w val="0.91347659879072174"/>
          <c:h val="0.66406566366704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'Avohilmo  Perusterveydenhuollon'!$B$48</c:f>
              <c:strCache>
                <c:ptCount val="1"/>
                <c:pt idx="0">
                  <c:v>Hoitoonpääsykäyntien osuus kaikista kiireettömistä käynneistä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strRef>
              <c:f>'Avohilmo  Perusterveydenhuollon'!$A$49:$A$70</c:f>
              <c:strCache>
                <c:ptCount val="22"/>
                <c:pt idx="0">
                  <c:v>Kainuun hyvinvointialue</c:v>
                </c:pt>
                <c:pt idx="1">
                  <c:v>Etelä-Savon hyvinvointialue</c:v>
                </c:pt>
                <c:pt idx="2">
                  <c:v>Keski-Pohjanmaan hyvinvointialue</c:v>
                </c:pt>
                <c:pt idx="3">
                  <c:v>Kymenlaakson hyvinvointialue</c:v>
                </c:pt>
                <c:pt idx="4">
                  <c:v>Kanta-Hämeen hyvinvointialue</c:v>
                </c:pt>
                <c:pt idx="5">
                  <c:v>Päijät-Hämeen hyvinvointialue</c:v>
                </c:pt>
                <c:pt idx="6">
                  <c:v>Etelä-Karjalan hyvinvointialue</c:v>
                </c:pt>
                <c:pt idx="7">
                  <c:v>Itä-Uudenmaan hyvinvointialue</c:v>
                </c:pt>
                <c:pt idx="8">
                  <c:v>Keski-Suomen hyvinvointialue</c:v>
                </c:pt>
                <c:pt idx="9">
                  <c:v>Etelä-Pohjanmaan hyvinvointialue</c:v>
                </c:pt>
                <c:pt idx="10">
                  <c:v>Pohjois-Pohjanmaan hyvinvointialue</c:v>
                </c:pt>
                <c:pt idx="11">
                  <c:v>Satakunnan hyvinvointialue</c:v>
                </c:pt>
                <c:pt idx="12">
                  <c:v>Pohjanmaan hyvinvointialue</c:v>
                </c:pt>
                <c:pt idx="13">
                  <c:v>Vantaan ja Keravan hyvinvointialue</c:v>
                </c:pt>
                <c:pt idx="14">
                  <c:v>Varsinais-Suomen hyvinvointialue</c:v>
                </c:pt>
                <c:pt idx="15">
                  <c:v>Länsi-Uudenmaan hyvinvointialue</c:v>
                </c:pt>
                <c:pt idx="16">
                  <c:v>Helsingin kaupunki</c:v>
                </c:pt>
                <c:pt idx="17">
                  <c:v>Pohjois-Karjalan hyvinvointialue</c:v>
                </c:pt>
                <c:pt idx="18">
                  <c:v>Lapin hyvinvointialue</c:v>
                </c:pt>
                <c:pt idx="19">
                  <c:v>Pirkanmaan hyvinvointialue</c:v>
                </c:pt>
                <c:pt idx="20">
                  <c:v>Pohjois-Savon hyvinvointialue</c:v>
                </c:pt>
                <c:pt idx="21">
                  <c:v>Keski-Uudenmaan hyvinvointialue</c:v>
                </c:pt>
              </c:strCache>
            </c:strRef>
          </c:xVal>
          <c:yVal>
            <c:numRef>
              <c:f>'Avohilmo  Perusterveydenhuollon'!$B$49:$B$70</c:f>
              <c:numCache>
                <c:formatCode>#,##0</c:formatCode>
                <c:ptCount val="22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20</c:v>
                </c:pt>
                <c:pt idx="9">
                  <c:v>22</c:v>
                </c:pt>
                <c:pt idx="10">
                  <c:v>24</c:v>
                </c:pt>
                <c:pt idx="11">
                  <c:v>25</c:v>
                </c:pt>
                <c:pt idx="12">
                  <c:v>29</c:v>
                </c:pt>
                <c:pt idx="13">
                  <c:v>31</c:v>
                </c:pt>
                <c:pt idx="14">
                  <c:v>33</c:v>
                </c:pt>
                <c:pt idx="15">
                  <c:v>35</c:v>
                </c:pt>
                <c:pt idx="16">
                  <c:v>39</c:v>
                </c:pt>
                <c:pt idx="17">
                  <c:v>47</c:v>
                </c:pt>
                <c:pt idx="18">
                  <c:v>49</c:v>
                </c:pt>
                <c:pt idx="19">
                  <c:v>51</c:v>
                </c:pt>
                <c:pt idx="20">
                  <c:v>53</c:v>
                </c:pt>
                <c:pt idx="21">
                  <c:v>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72-4EE3-8769-CB05780F157D}"/>
            </c:ext>
          </c:extLst>
        </c:ser>
        <c:ser>
          <c:idx val="1"/>
          <c:order val="1"/>
          <c:tx>
            <c:strRef>
              <c:f>'Avohilmo  Perusterveydenhuollon'!$C$48</c:f>
              <c:strCache>
                <c:ptCount val="1"/>
                <c:pt idx="0">
                  <c:v>0-14 vrk toteuma (%) hoitoonpääsykäynneistä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strRef>
              <c:f>'Avohilmo  Perusterveydenhuollon'!$A$49:$A$70</c:f>
              <c:strCache>
                <c:ptCount val="22"/>
                <c:pt idx="0">
                  <c:v>Kainuun hyvinvointialue</c:v>
                </c:pt>
                <c:pt idx="1">
                  <c:v>Etelä-Savon hyvinvointialue</c:v>
                </c:pt>
                <c:pt idx="2">
                  <c:v>Keski-Pohjanmaan hyvinvointialue</c:v>
                </c:pt>
                <c:pt idx="3">
                  <c:v>Kymenlaakson hyvinvointialue</c:v>
                </c:pt>
                <c:pt idx="4">
                  <c:v>Kanta-Hämeen hyvinvointialue</c:v>
                </c:pt>
                <c:pt idx="5">
                  <c:v>Päijät-Hämeen hyvinvointialue</c:v>
                </c:pt>
                <c:pt idx="6">
                  <c:v>Etelä-Karjalan hyvinvointialue</c:v>
                </c:pt>
                <c:pt idx="7">
                  <c:v>Itä-Uudenmaan hyvinvointialue</c:v>
                </c:pt>
                <c:pt idx="8">
                  <c:v>Keski-Suomen hyvinvointialue</c:v>
                </c:pt>
                <c:pt idx="9">
                  <c:v>Etelä-Pohjanmaan hyvinvointialue</c:v>
                </c:pt>
                <c:pt idx="10">
                  <c:v>Pohjois-Pohjanmaan hyvinvointialue</c:v>
                </c:pt>
                <c:pt idx="11">
                  <c:v>Satakunnan hyvinvointialue</c:v>
                </c:pt>
                <c:pt idx="12">
                  <c:v>Pohjanmaan hyvinvointialue</c:v>
                </c:pt>
                <c:pt idx="13">
                  <c:v>Vantaan ja Keravan hyvinvointialue</c:v>
                </c:pt>
                <c:pt idx="14">
                  <c:v>Varsinais-Suomen hyvinvointialue</c:v>
                </c:pt>
                <c:pt idx="15">
                  <c:v>Länsi-Uudenmaan hyvinvointialue</c:v>
                </c:pt>
                <c:pt idx="16">
                  <c:v>Helsingin kaupunki</c:v>
                </c:pt>
                <c:pt idx="17">
                  <c:v>Pohjois-Karjalan hyvinvointialue</c:v>
                </c:pt>
                <c:pt idx="18">
                  <c:v>Lapin hyvinvointialue</c:v>
                </c:pt>
                <c:pt idx="19">
                  <c:v>Pirkanmaan hyvinvointialue</c:v>
                </c:pt>
                <c:pt idx="20">
                  <c:v>Pohjois-Savon hyvinvointialue</c:v>
                </c:pt>
                <c:pt idx="21">
                  <c:v>Keski-Uudenmaan hyvinvointialue</c:v>
                </c:pt>
              </c:strCache>
            </c:strRef>
          </c:xVal>
          <c:yVal>
            <c:numRef>
              <c:f>'Avohilmo  Perusterveydenhuollon'!$C$49:$C$70</c:f>
              <c:numCache>
                <c:formatCode>#,##0</c:formatCode>
                <c:ptCount val="22"/>
                <c:pt idx="0">
                  <c:v>37</c:v>
                </c:pt>
                <c:pt idx="1">
                  <c:v>75</c:v>
                </c:pt>
                <c:pt idx="2">
                  <c:v>77</c:v>
                </c:pt>
                <c:pt idx="3">
                  <c:v>34</c:v>
                </c:pt>
                <c:pt idx="4">
                  <c:v>58</c:v>
                </c:pt>
                <c:pt idx="5">
                  <c:v>89</c:v>
                </c:pt>
                <c:pt idx="6">
                  <c:v>69</c:v>
                </c:pt>
                <c:pt idx="7">
                  <c:v>68</c:v>
                </c:pt>
                <c:pt idx="8">
                  <c:v>53</c:v>
                </c:pt>
                <c:pt idx="9">
                  <c:v>77</c:v>
                </c:pt>
                <c:pt idx="10">
                  <c:v>57</c:v>
                </c:pt>
                <c:pt idx="11">
                  <c:v>73</c:v>
                </c:pt>
                <c:pt idx="12">
                  <c:v>69</c:v>
                </c:pt>
                <c:pt idx="13">
                  <c:v>57</c:v>
                </c:pt>
                <c:pt idx="14">
                  <c:v>64</c:v>
                </c:pt>
                <c:pt idx="15">
                  <c:v>82</c:v>
                </c:pt>
                <c:pt idx="16">
                  <c:v>51</c:v>
                </c:pt>
                <c:pt idx="17">
                  <c:v>53</c:v>
                </c:pt>
                <c:pt idx="18">
                  <c:v>80</c:v>
                </c:pt>
                <c:pt idx="19">
                  <c:v>79</c:v>
                </c:pt>
                <c:pt idx="20">
                  <c:v>24</c:v>
                </c:pt>
                <c:pt idx="21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72-4EE3-8769-CB05780F1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901544"/>
        <c:axId val="639899384"/>
      </c:scatterChart>
      <c:valAx>
        <c:axId val="639901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9899384"/>
        <c:crosses val="autoZero"/>
        <c:crossBetween val="midCat"/>
      </c:valAx>
      <c:valAx>
        <c:axId val="63989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9901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74346635179756"/>
          <c:y val="0.87485822220199361"/>
          <c:w val="0.668050855020629"/>
          <c:h val="0.11069091074598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'Avohilmo  Perusterveydenhuollon'!$B$48</c:f>
              <c:strCache>
                <c:ptCount val="1"/>
                <c:pt idx="0">
                  <c:v>Hoitoonpääsykäyntien osuus kaikista kiireettömistä käynneistä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'Avohilmo  Perusterveydenhuollon'!$A$49:$A$70</c:f>
              <c:strCache>
                <c:ptCount val="22"/>
                <c:pt idx="0">
                  <c:v>Kainuun hyvinvointialue</c:v>
                </c:pt>
                <c:pt idx="1">
                  <c:v>Etelä-Savon hyvinvointialue</c:v>
                </c:pt>
                <c:pt idx="2">
                  <c:v>Keski-Pohjanmaan hyvinvointialue</c:v>
                </c:pt>
                <c:pt idx="3">
                  <c:v>Kymenlaakson hyvinvointialue</c:v>
                </c:pt>
                <c:pt idx="4">
                  <c:v>Kanta-Hämeen hyvinvointialue</c:v>
                </c:pt>
                <c:pt idx="5">
                  <c:v>Päijät-Hämeen hyvinvointialue</c:v>
                </c:pt>
                <c:pt idx="6">
                  <c:v>Etelä-Karjalan hyvinvointialue</c:v>
                </c:pt>
                <c:pt idx="7">
                  <c:v>Itä-Uudenmaan hyvinvointialue</c:v>
                </c:pt>
                <c:pt idx="8">
                  <c:v>Keski-Suomen hyvinvointialue</c:v>
                </c:pt>
                <c:pt idx="9">
                  <c:v>Etelä-Pohjanmaan hyvinvointialue</c:v>
                </c:pt>
                <c:pt idx="10">
                  <c:v>Pohjois-Pohjanmaan hyvinvointialue</c:v>
                </c:pt>
                <c:pt idx="11">
                  <c:v>Satakunnan hyvinvointialue</c:v>
                </c:pt>
                <c:pt idx="12">
                  <c:v>Pohjanmaan hyvinvointialue</c:v>
                </c:pt>
                <c:pt idx="13">
                  <c:v>Vantaan ja Keravan hyvinvointialue</c:v>
                </c:pt>
                <c:pt idx="14">
                  <c:v>Varsinais-Suomen hyvinvointialue</c:v>
                </c:pt>
                <c:pt idx="15">
                  <c:v>Länsi-Uudenmaan hyvinvointialue</c:v>
                </c:pt>
                <c:pt idx="16">
                  <c:v>Helsingin kaupunki</c:v>
                </c:pt>
                <c:pt idx="17">
                  <c:v>Pohjois-Karjalan hyvinvointialue</c:v>
                </c:pt>
                <c:pt idx="18">
                  <c:v>Lapin hyvinvointialue</c:v>
                </c:pt>
                <c:pt idx="19">
                  <c:v>Pirkanmaan hyvinvointialue</c:v>
                </c:pt>
                <c:pt idx="20">
                  <c:v>Pohjois-Savon hyvinvointialue</c:v>
                </c:pt>
                <c:pt idx="21">
                  <c:v>Keski-Uudenmaan hyvinvointialue</c:v>
                </c:pt>
              </c:strCache>
            </c:strRef>
          </c:cat>
          <c:val>
            <c:numRef>
              <c:f>'Avohilmo  Perusterveydenhuollon'!$B$49:$B$70</c:f>
              <c:numCache>
                <c:formatCode>#,##0</c:formatCode>
                <c:ptCount val="22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20</c:v>
                </c:pt>
                <c:pt idx="9">
                  <c:v>22</c:v>
                </c:pt>
                <c:pt idx="10">
                  <c:v>24</c:v>
                </c:pt>
                <c:pt idx="11">
                  <c:v>25</c:v>
                </c:pt>
                <c:pt idx="12">
                  <c:v>29</c:v>
                </c:pt>
                <c:pt idx="13">
                  <c:v>31</c:v>
                </c:pt>
                <c:pt idx="14">
                  <c:v>33</c:v>
                </c:pt>
                <c:pt idx="15">
                  <c:v>35</c:v>
                </c:pt>
                <c:pt idx="16">
                  <c:v>39</c:v>
                </c:pt>
                <c:pt idx="17">
                  <c:v>47</c:v>
                </c:pt>
                <c:pt idx="18">
                  <c:v>49</c:v>
                </c:pt>
                <c:pt idx="19">
                  <c:v>51</c:v>
                </c:pt>
                <c:pt idx="20">
                  <c:v>53</c:v>
                </c:pt>
                <c:pt idx="2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3-436D-9418-FD3E0139E8C4}"/>
            </c:ext>
          </c:extLst>
        </c:ser>
        <c:ser>
          <c:idx val="1"/>
          <c:order val="1"/>
          <c:tx>
            <c:strRef>
              <c:f>'Avohilmo  Perusterveydenhuollon'!$C$48</c:f>
              <c:strCache>
                <c:ptCount val="1"/>
                <c:pt idx="0">
                  <c:v>0-14 vrk toteuma (%) hoitoonpääsykäynneistä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'Avohilmo  Perusterveydenhuollon'!$A$49:$A$70</c:f>
              <c:strCache>
                <c:ptCount val="22"/>
                <c:pt idx="0">
                  <c:v>Kainuun hyvinvointialue</c:v>
                </c:pt>
                <c:pt idx="1">
                  <c:v>Etelä-Savon hyvinvointialue</c:v>
                </c:pt>
                <c:pt idx="2">
                  <c:v>Keski-Pohjanmaan hyvinvointialue</c:v>
                </c:pt>
                <c:pt idx="3">
                  <c:v>Kymenlaakson hyvinvointialue</c:v>
                </c:pt>
                <c:pt idx="4">
                  <c:v>Kanta-Hämeen hyvinvointialue</c:v>
                </c:pt>
                <c:pt idx="5">
                  <c:v>Päijät-Hämeen hyvinvointialue</c:v>
                </c:pt>
                <c:pt idx="6">
                  <c:v>Etelä-Karjalan hyvinvointialue</c:v>
                </c:pt>
                <c:pt idx="7">
                  <c:v>Itä-Uudenmaan hyvinvointialue</c:v>
                </c:pt>
                <c:pt idx="8">
                  <c:v>Keski-Suomen hyvinvointialue</c:v>
                </c:pt>
                <c:pt idx="9">
                  <c:v>Etelä-Pohjanmaan hyvinvointialue</c:v>
                </c:pt>
                <c:pt idx="10">
                  <c:v>Pohjois-Pohjanmaan hyvinvointialue</c:v>
                </c:pt>
                <c:pt idx="11">
                  <c:v>Satakunnan hyvinvointialue</c:v>
                </c:pt>
                <c:pt idx="12">
                  <c:v>Pohjanmaan hyvinvointialue</c:v>
                </c:pt>
                <c:pt idx="13">
                  <c:v>Vantaan ja Keravan hyvinvointialue</c:v>
                </c:pt>
                <c:pt idx="14">
                  <c:v>Varsinais-Suomen hyvinvointialue</c:v>
                </c:pt>
                <c:pt idx="15">
                  <c:v>Länsi-Uudenmaan hyvinvointialue</c:v>
                </c:pt>
                <c:pt idx="16">
                  <c:v>Helsingin kaupunki</c:v>
                </c:pt>
                <c:pt idx="17">
                  <c:v>Pohjois-Karjalan hyvinvointialue</c:v>
                </c:pt>
                <c:pt idx="18">
                  <c:v>Lapin hyvinvointialue</c:v>
                </c:pt>
                <c:pt idx="19">
                  <c:v>Pirkanmaan hyvinvointialue</c:v>
                </c:pt>
                <c:pt idx="20">
                  <c:v>Pohjois-Savon hyvinvointialue</c:v>
                </c:pt>
                <c:pt idx="21">
                  <c:v>Keski-Uudenmaan hyvinvointialue</c:v>
                </c:pt>
              </c:strCache>
            </c:strRef>
          </c:cat>
          <c:val>
            <c:numRef>
              <c:f>'Avohilmo  Perusterveydenhuollon'!$C$49:$C$70</c:f>
              <c:numCache>
                <c:formatCode>#,##0</c:formatCode>
                <c:ptCount val="22"/>
                <c:pt idx="0">
                  <c:v>37</c:v>
                </c:pt>
                <c:pt idx="1">
                  <c:v>75</c:v>
                </c:pt>
                <c:pt idx="2">
                  <c:v>77</c:v>
                </c:pt>
                <c:pt idx="3">
                  <c:v>34</c:v>
                </c:pt>
                <c:pt idx="4">
                  <c:v>58</c:v>
                </c:pt>
                <c:pt idx="5">
                  <c:v>89</c:v>
                </c:pt>
                <c:pt idx="6">
                  <c:v>69</c:v>
                </c:pt>
                <c:pt idx="7">
                  <c:v>68</c:v>
                </c:pt>
                <c:pt idx="8">
                  <c:v>53</c:v>
                </c:pt>
                <c:pt idx="9">
                  <c:v>77</c:v>
                </c:pt>
                <c:pt idx="10">
                  <c:v>57</c:v>
                </c:pt>
                <c:pt idx="11">
                  <c:v>73</c:v>
                </c:pt>
                <c:pt idx="12">
                  <c:v>69</c:v>
                </c:pt>
                <c:pt idx="13">
                  <c:v>57</c:v>
                </c:pt>
                <c:pt idx="14">
                  <c:v>64</c:v>
                </c:pt>
                <c:pt idx="15">
                  <c:v>82</c:v>
                </c:pt>
                <c:pt idx="16">
                  <c:v>51</c:v>
                </c:pt>
                <c:pt idx="17">
                  <c:v>53</c:v>
                </c:pt>
                <c:pt idx="18">
                  <c:v>80</c:v>
                </c:pt>
                <c:pt idx="19">
                  <c:v>79</c:v>
                </c:pt>
                <c:pt idx="20">
                  <c:v>24</c:v>
                </c:pt>
                <c:pt idx="2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83-436D-9418-FD3E0139E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698776"/>
        <c:axId val="635916368"/>
      </c:radarChart>
      <c:catAx>
        <c:axId val="46469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5916368"/>
        <c:crosses val="autoZero"/>
        <c:auto val="1"/>
        <c:lblAlgn val="ctr"/>
        <c:lblOffset val="100"/>
        <c:noMultiLvlLbl val="0"/>
      </c:catAx>
      <c:valAx>
        <c:axId val="63591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69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0F21FE-CB21-6ACF-FDD0-C4C26DDEE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59C486-B16B-D801-A0A7-376D743D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5A7-4BA9-4254-8C5F-3346F94BF318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F2BCB-AB16-8359-44FD-DDC7054E6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90FFEA-FB99-741C-0786-56C760B1E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A382-DE19-4918-B5ED-80032552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66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F56-0DEF-4BF7-A4A0-71B3A6088506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2FEA-0160-4F50-817E-C64EE082B1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Henkilöstön</a:t>
            </a:r>
            <a:r>
              <a:rPr lang="en-US" sz="1200" dirty="0"/>
              <a:t> </a:t>
            </a:r>
            <a:r>
              <a:rPr lang="en-US" sz="1200" dirty="0" err="1"/>
              <a:t>saatavuus</a:t>
            </a:r>
            <a:r>
              <a:rPr lang="en-US" sz="1200" dirty="0"/>
              <a:t>, </a:t>
            </a:r>
            <a:r>
              <a:rPr lang="en-US" sz="1200" dirty="0" err="1"/>
              <a:t>koulutuskysymykset</a:t>
            </a:r>
            <a:r>
              <a:rPr lang="en-US" sz="1200" dirty="0"/>
              <a:t> </a:t>
            </a:r>
            <a:r>
              <a:rPr lang="en-US" sz="1200" dirty="0" err="1"/>
              <a:t>jne</a:t>
            </a:r>
            <a:endParaRPr lang="en-US" sz="12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BC58-16F6-4406-96AB-CE542E2A07A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95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KEHITYSIDEA: </a:t>
            </a:r>
          </a:p>
          <a:p>
            <a:endParaRPr lang="fi-FI" dirty="0"/>
          </a:p>
          <a:p>
            <a:r>
              <a:rPr lang="fi-FI" dirty="0"/>
              <a:t>Erillisenä dia henkilökohtaisen hoidonjatkuvuuden nykytilanne alueilla…</a:t>
            </a:r>
          </a:p>
          <a:p>
            <a:r>
              <a:rPr lang="fi-FI" dirty="0"/>
              <a:t>omahoitajaikonille puhelin ja se </a:t>
            </a:r>
            <a:r>
              <a:rPr lang="fi-FI" dirty="0" err="1"/>
              <a:t>omatyöntekiän</a:t>
            </a:r>
            <a:r>
              <a:rPr lang="fi-FI" dirty="0"/>
              <a:t> </a:t>
            </a:r>
            <a:r>
              <a:rPr lang="fi-FI" dirty="0" err="1"/>
              <a:t>vo</a:t>
            </a:r>
            <a:r>
              <a:rPr lang="fi-FI" dirty="0"/>
              <a:t> kuvaksi</a:t>
            </a:r>
          </a:p>
          <a:p>
            <a:endParaRPr lang="fi-FI" dirty="0"/>
          </a:p>
          <a:p>
            <a:r>
              <a:rPr lang="fi-FI" dirty="0"/>
              <a:t>1)Henkilökohtaisen hoidon jatkuvuuden kehittyminen</a:t>
            </a:r>
          </a:p>
          <a:p>
            <a:r>
              <a:rPr lang="fi-FI" dirty="0"/>
              <a:t>2) Hoidon jatkuvuuden kohdistuminen väestöön</a:t>
            </a:r>
          </a:p>
          <a:p>
            <a:r>
              <a:rPr lang="fi-FI" dirty="0"/>
              <a:t>3) Hoidon jatkuvuus palveluohjauksessa ( yhteydenotto, HTA, digipalvelut)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E2FEA-0160-4F50-817E-C64EE082B19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6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50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3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9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367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08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00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4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129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338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20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245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3972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40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821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5852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665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612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61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96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50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82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479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76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678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807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201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000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2805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001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6437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1118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554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2743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7609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6872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6058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1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4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21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6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58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65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2" r:id="rId3"/>
    <p:sldLayoutId id="2147483696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23" r:id="rId10"/>
    <p:sldLayoutId id="2147483713" r:id="rId11"/>
    <p:sldLayoutId id="2147483715" r:id="rId12"/>
    <p:sldLayoutId id="2147483712" r:id="rId13"/>
    <p:sldLayoutId id="2147483711" r:id="rId14"/>
    <p:sldLayoutId id="2147483714" r:id="rId15"/>
    <p:sldLayoutId id="2147483650" r:id="rId16"/>
    <p:sldLayoutId id="2147483663" r:id="rId17"/>
    <p:sldLayoutId id="2147483684" r:id="rId18"/>
    <p:sldLayoutId id="2147483692" r:id="rId19"/>
    <p:sldLayoutId id="2147483654" r:id="rId20"/>
    <p:sldLayoutId id="2147483655" r:id="rId21"/>
    <p:sldLayoutId id="2147483724" r:id="rId22"/>
    <p:sldLayoutId id="2147483678" r:id="rId23"/>
    <p:sldLayoutId id="2147483686" r:id="rId24"/>
    <p:sldLayoutId id="2147483685" r:id="rId25"/>
    <p:sldLayoutId id="2147483687" r:id="rId26"/>
    <p:sldLayoutId id="2147483688" r:id="rId27"/>
    <p:sldLayoutId id="2147483730" r:id="rId28"/>
    <p:sldLayoutId id="2147483689" r:id="rId29"/>
    <p:sldLayoutId id="2147483731" r:id="rId30"/>
    <p:sldLayoutId id="2147483732" r:id="rId31"/>
    <p:sldLayoutId id="2147483690" r:id="rId32"/>
    <p:sldLayoutId id="2147483691" r:id="rId33"/>
    <p:sldLayoutId id="2147483728" r:id="rId34"/>
    <p:sldLayoutId id="2147483719" r:id="rId35"/>
    <p:sldLayoutId id="2147483718" r:id="rId36"/>
    <p:sldLayoutId id="2147483717" r:id="rId37"/>
    <p:sldLayoutId id="2147483673" r:id="rId38"/>
    <p:sldLayoutId id="2147483716" r:id="rId39"/>
    <p:sldLayoutId id="2147483681" r:id="rId40"/>
    <p:sldLayoutId id="2147483729" r:id="rId41"/>
    <p:sldLayoutId id="2147483695" r:id="rId42"/>
    <p:sldLayoutId id="2147483682" r:id="rId43"/>
    <p:sldLayoutId id="2147483683" r:id="rId44"/>
    <p:sldLayoutId id="2147483680" r:id="rId45"/>
    <p:sldLayoutId id="2147483693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ara.launio@thl.fi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1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34" Type="http://schemas.openxmlformats.org/officeDocument/2006/relationships/image" Target="../media/image38.svg"/><Relationship Id="rId7" Type="http://schemas.openxmlformats.org/officeDocument/2006/relationships/image" Target="../media/image15.png"/><Relationship Id="rId12" Type="http://schemas.openxmlformats.org/officeDocument/2006/relationships/image" Target="../media/image40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20" Type="http://schemas.openxmlformats.org/officeDocument/2006/relationships/image" Target="../media/image26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11" Type="http://schemas.openxmlformats.org/officeDocument/2006/relationships/image" Target="../media/image39.png"/><Relationship Id="rId24" Type="http://schemas.openxmlformats.org/officeDocument/2006/relationships/image" Target="../media/image30.svg"/><Relationship Id="rId32" Type="http://schemas.openxmlformats.org/officeDocument/2006/relationships/image" Target="../media/image20.sv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36" Type="http://schemas.openxmlformats.org/officeDocument/2006/relationships/image" Target="../media/image44.svg"/><Relationship Id="rId10" Type="http://schemas.openxmlformats.org/officeDocument/2006/relationships/image" Target="../media/image22.svg"/><Relationship Id="rId19" Type="http://schemas.openxmlformats.org/officeDocument/2006/relationships/image" Target="../media/image25.png"/><Relationship Id="rId31" Type="http://schemas.openxmlformats.org/officeDocument/2006/relationships/image" Target="../media/image19.png"/><Relationship Id="rId4" Type="http://schemas.openxmlformats.org/officeDocument/2006/relationships/image" Target="../media/image12.svg"/><Relationship Id="rId9" Type="http://schemas.openxmlformats.org/officeDocument/2006/relationships/image" Target="../media/image21.png"/><Relationship Id="rId14" Type="http://schemas.openxmlformats.org/officeDocument/2006/relationships/image" Target="../media/image42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Relationship Id="rId35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svg"/><Relationship Id="rId18" Type="http://schemas.openxmlformats.org/officeDocument/2006/relationships/image" Target="../media/image19.png"/><Relationship Id="rId3" Type="http://schemas.openxmlformats.org/officeDocument/2006/relationships/image" Target="../media/image12.svg"/><Relationship Id="rId21" Type="http://schemas.openxmlformats.org/officeDocument/2006/relationships/image" Target="../media/image38.svg"/><Relationship Id="rId7" Type="http://schemas.openxmlformats.org/officeDocument/2006/relationships/image" Target="../media/image46.svg"/><Relationship Id="rId12" Type="http://schemas.openxmlformats.org/officeDocument/2006/relationships/image" Target="../media/image21.png"/><Relationship Id="rId17" Type="http://schemas.openxmlformats.org/officeDocument/2006/relationships/image" Target="../media/image40.svg"/><Relationship Id="rId2" Type="http://schemas.openxmlformats.org/officeDocument/2006/relationships/image" Target="../media/image11.png"/><Relationship Id="rId16" Type="http://schemas.openxmlformats.org/officeDocument/2006/relationships/image" Target="../media/image3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5" Type="http://schemas.openxmlformats.org/officeDocument/2006/relationships/image" Target="../media/image42.svg"/><Relationship Id="rId23" Type="http://schemas.openxmlformats.org/officeDocument/2006/relationships/image" Target="../media/image44.svg"/><Relationship Id="rId10" Type="http://schemas.openxmlformats.org/officeDocument/2006/relationships/image" Target="../media/image23.png"/><Relationship Id="rId19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6.svg"/><Relationship Id="rId14" Type="http://schemas.openxmlformats.org/officeDocument/2006/relationships/image" Target="../media/image41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E048F27-D47E-74DE-9884-730244954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39" y="587958"/>
            <a:ext cx="10477035" cy="774349"/>
          </a:xfrm>
        </p:spPr>
        <p:txBody>
          <a:bodyPr>
            <a:noAutofit/>
          </a:bodyPr>
          <a:lstStyle/>
          <a:p>
            <a:r>
              <a:rPr lang="fi-FI" b="1" kern="0" dirty="0">
                <a:solidFill>
                  <a:srgbClr val="005A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Hoidon jatkuvuuden kehittämisen  ydinulottuvuudet ja etenemisen seuranta</a:t>
            </a:r>
            <a:endParaRPr lang="fi-FI" dirty="0">
              <a:solidFill>
                <a:srgbClr val="005A1E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18C53A-ADA3-3337-99C2-F33318A4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9186" y="6412403"/>
            <a:ext cx="1972568" cy="284816"/>
          </a:xfrm>
        </p:spPr>
        <p:txBody>
          <a:bodyPr/>
          <a:lstStyle/>
          <a:p>
            <a:fld id="{B6171CE6-0F86-4FC3-9615-CC39A4C11FD4}" type="datetime1">
              <a:rPr lang="fi-FI" noProof="0" smtClean="0"/>
              <a:pPr/>
              <a:t>18.8.2025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55D538-7465-4E05-ACB9-A742ECED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B373AF4-0F98-DCEE-ECA4-4B61DA36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88" y="2173856"/>
            <a:ext cx="7811142" cy="3054136"/>
          </a:xfrm>
          <a:prstGeom prst="rect">
            <a:avLst/>
          </a:prstGeom>
        </p:spPr>
      </p:pic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71F1914B-9C5A-FF18-5655-BD55A9362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953" y="5780868"/>
            <a:ext cx="10477035" cy="423716"/>
          </a:xfrm>
        </p:spPr>
        <p:txBody>
          <a:bodyPr/>
          <a:lstStyle/>
          <a:p>
            <a:r>
              <a:rPr lang="fi-FI" dirty="0">
                <a:solidFill>
                  <a:srgbClr val="005A1E"/>
                </a:solidFill>
              </a:rPr>
              <a:t>Ylilääkäri Sara Launio, Yhteensovitetut palvelut, THL</a:t>
            </a:r>
          </a:p>
        </p:txBody>
      </p:sp>
    </p:spTree>
    <p:extLst>
      <p:ext uri="{BB962C8B-B14F-4D97-AF65-F5344CB8AC3E}">
        <p14:creationId xmlns:p14="http://schemas.microsoft.com/office/powerpoint/2010/main" val="285232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DB625-02F7-A93A-01B2-F18FD05F0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005A1E"/>
                </a:solidFill>
              </a:rPr>
              <a:t>Kiitos.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E32EAC-3628-8267-DC7D-2A237ED93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953" y="4439753"/>
            <a:ext cx="10477035" cy="2038026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rgbClr val="005A1E"/>
                </a:solidFill>
              </a:rPr>
              <a:t>Ylilääkäri Sara Launio</a:t>
            </a:r>
          </a:p>
          <a:p>
            <a:r>
              <a:rPr lang="fi-FI" dirty="0">
                <a:solidFill>
                  <a:srgbClr val="005A1E"/>
                </a:solidFill>
              </a:rPr>
              <a:t>Yhteensovitetut palvelut, Palvelut, Sote</a:t>
            </a:r>
          </a:p>
          <a:p>
            <a:r>
              <a:rPr lang="fi-FI" dirty="0">
                <a:solidFill>
                  <a:srgbClr val="005A1E"/>
                </a:solidFill>
              </a:rPr>
              <a:t>Terveyden ja hyvinvoinnin laitos</a:t>
            </a:r>
          </a:p>
          <a:p>
            <a:r>
              <a:rPr lang="fi-FI" dirty="0">
                <a:solidFill>
                  <a:srgbClr val="005A1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sara.launio@thl.fi</a:t>
            </a:r>
            <a:endParaRPr lang="fi-FI" dirty="0">
              <a:solidFill>
                <a:srgbClr val="005A1E"/>
              </a:solidFill>
            </a:endParaRPr>
          </a:p>
          <a:p>
            <a:r>
              <a:rPr lang="fi-FI" sz="1800" kern="100" dirty="0">
                <a:solidFill>
                  <a:srgbClr val="005A1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+358 (0)29 524 7567 </a:t>
            </a:r>
            <a:endParaRPr lang="fi-FI" sz="1800" kern="100" dirty="0">
              <a:solidFill>
                <a:srgbClr val="005A1E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1800" kern="100" dirty="0">
                <a:solidFill>
                  <a:srgbClr val="005A1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@SaraLaunio</a:t>
            </a:r>
            <a:endParaRPr lang="fi-FI" sz="1800" kern="100" dirty="0">
              <a:solidFill>
                <a:srgbClr val="005A1E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240C9F-2FBE-1463-377D-A665224D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CE6-0F86-4FC3-9615-CC39A4C11FD4}" type="datetime1">
              <a:rPr lang="fi-FI" noProof="0" smtClean="0"/>
              <a:pPr/>
              <a:t>19.8.2025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252090-0AB3-1192-580F-3CAC2F4B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672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E048F27-D47E-74DE-9884-730244954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39" y="587958"/>
            <a:ext cx="10477035" cy="774349"/>
          </a:xfrm>
        </p:spPr>
        <p:txBody>
          <a:bodyPr>
            <a:noAutofit/>
          </a:bodyPr>
          <a:lstStyle/>
          <a:p>
            <a:r>
              <a:rPr lang="fi-FI" b="1" kern="0" dirty="0">
                <a:solidFill>
                  <a:srgbClr val="005A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Hoidon jatkuvuuden kehittämisen  ydinulottuvuuksien visualisointi</a:t>
            </a:r>
            <a:endParaRPr lang="fi-FI" dirty="0">
              <a:solidFill>
                <a:srgbClr val="005A1E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18C53A-ADA3-3337-99C2-F33318A4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9186" y="6412403"/>
            <a:ext cx="1972568" cy="284816"/>
          </a:xfrm>
        </p:spPr>
        <p:txBody>
          <a:bodyPr/>
          <a:lstStyle/>
          <a:p>
            <a:fld id="{B6171CE6-0F86-4FC3-9615-CC39A4C11FD4}" type="datetime1">
              <a:rPr lang="fi-FI" noProof="0" smtClean="0"/>
              <a:pPr/>
              <a:t>19.8.2025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55D538-7465-4E05-ACB9-A742ECED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11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B373AF4-0F98-DCEE-ECA4-4B61DA36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88" y="2173856"/>
            <a:ext cx="7811142" cy="3054136"/>
          </a:xfrm>
          <a:prstGeom prst="rect">
            <a:avLst/>
          </a:prstGeom>
        </p:spPr>
      </p:pic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71F1914B-9C5A-FF18-5655-BD55A9362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953" y="5780868"/>
            <a:ext cx="10477035" cy="423716"/>
          </a:xfrm>
        </p:spPr>
        <p:txBody>
          <a:bodyPr/>
          <a:lstStyle/>
          <a:p>
            <a:r>
              <a:rPr lang="fi-FI" dirty="0">
                <a:solidFill>
                  <a:srgbClr val="005A1E"/>
                </a:solidFill>
              </a:rPr>
              <a:t>Ylilääkäri Sara Launio, Yhteensovitetut palvelut, THL</a:t>
            </a:r>
          </a:p>
        </p:txBody>
      </p:sp>
    </p:spTree>
    <p:extLst>
      <p:ext uri="{BB962C8B-B14F-4D97-AF65-F5344CB8AC3E}">
        <p14:creationId xmlns:p14="http://schemas.microsoft.com/office/powerpoint/2010/main" val="7930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118FA-7D5A-B5E6-52BD-4110D779F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186A3A0-1963-38BB-695D-810EB0646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A06FA7-0FD6-526A-8F9F-A30522826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B19F96-0E81-B403-3DAE-3FA3C833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CE6-0F86-4FC3-9615-CC39A4C11FD4}" type="datetime1">
              <a:rPr lang="fi-FI" noProof="0" smtClean="0"/>
              <a:pPr/>
              <a:t>19.8.2025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16EA4D-D64A-D6AB-95CF-2EC67EFD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12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E45F073-ACD9-1817-F0DB-775434D8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77" y="0"/>
            <a:ext cx="8672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2E802F-4FBE-04CF-B57A-9AD86E78D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D93F271-25ED-4085-0274-DA8A67310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E41BC6-D476-C33D-C09C-1E7255DE7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37C460-CEB0-789A-49D6-64C87EFE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CE6-0F86-4FC3-9615-CC39A4C11FD4}" type="datetime1">
              <a:rPr lang="fi-FI" noProof="0" smtClean="0"/>
              <a:pPr/>
              <a:t>19.8.2025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F94BDF-CF87-7CA9-0244-6A86D2E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13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9D3A42E-8912-FB5B-96EB-1305B11C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608"/>
            <a:ext cx="12192000" cy="53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0AEDF-21A8-8CD0-03BE-877CCC2E4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663AAD4-D009-86C5-C99E-2A6AE3C8B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A14A45-C246-5AE7-D6C4-32AFF69C1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BA72B8-7B3E-99B4-BF11-4504EC8E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CE6-0F86-4FC3-9615-CC39A4C11FD4}" type="datetime1">
              <a:rPr lang="fi-FI" noProof="0" smtClean="0"/>
              <a:pPr/>
              <a:t>19.8.2025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9482DD-802B-4877-D95A-46F7FCBC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14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4EDF438-2F2E-F2CC-E6C3-6D82FCE4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43"/>
            <a:ext cx="12192000" cy="56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2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1C1CBAD-CF1C-2F61-000F-E4203A6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Lääkärin</a:t>
            </a:r>
            <a:r>
              <a:rPr lang="en-US" dirty="0"/>
              <a:t> </a:t>
            </a:r>
            <a:r>
              <a:rPr lang="en-US" dirty="0" err="1"/>
              <a:t>läsnä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- </a:t>
            </a:r>
            <a:r>
              <a:rPr lang="en-US" dirty="0" err="1"/>
              <a:t>hoitoonpääsykäyntien</a:t>
            </a:r>
            <a:r>
              <a:rPr lang="en-US" dirty="0"/>
              <a:t> </a:t>
            </a:r>
            <a:r>
              <a:rPr lang="en-US" dirty="0" err="1"/>
              <a:t>osuus</a:t>
            </a:r>
            <a:r>
              <a:rPr lang="en-US" dirty="0"/>
              <a:t> </a:t>
            </a:r>
            <a:r>
              <a:rPr lang="en-US" dirty="0" err="1"/>
              <a:t>kiireettömistä</a:t>
            </a:r>
            <a:r>
              <a:rPr lang="en-US" dirty="0"/>
              <a:t> </a:t>
            </a:r>
            <a:r>
              <a:rPr lang="en-US" dirty="0" err="1"/>
              <a:t>käynneistä</a:t>
            </a:r>
            <a:r>
              <a:rPr lang="en-US" dirty="0"/>
              <a:t> &amp; 14 </a:t>
            </a:r>
            <a:r>
              <a:rPr lang="en-US" dirty="0" err="1"/>
              <a:t>vrk</a:t>
            </a:r>
            <a:r>
              <a:rPr lang="en-US" dirty="0"/>
              <a:t> </a:t>
            </a:r>
            <a:r>
              <a:rPr lang="en-US" dirty="0" err="1"/>
              <a:t>hoitoonpääsyn</a:t>
            </a:r>
            <a:r>
              <a:rPr lang="en-US" dirty="0"/>
              <a:t> </a:t>
            </a:r>
            <a:r>
              <a:rPr lang="en-US" dirty="0" err="1"/>
              <a:t>toteuma</a:t>
            </a:r>
            <a:br>
              <a:rPr lang="en-US" dirty="0"/>
            </a:br>
            <a:endParaRPr lang="fi-FI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66B5F6A-3A3E-139F-AF34-5E04B7828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658233"/>
              </p:ext>
            </p:extLst>
          </p:nvPr>
        </p:nvGraphicFramePr>
        <p:xfrm>
          <a:off x="625476" y="1905934"/>
          <a:ext cx="728345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77C9CF52-02EA-6073-887C-22CF8360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16" y="2834982"/>
            <a:ext cx="4159918" cy="23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1C1CBAD-CF1C-2F61-000F-E4203A6F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92" y="805516"/>
            <a:ext cx="12015508" cy="14681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Lääkärin</a:t>
            </a:r>
            <a:r>
              <a:rPr lang="en-US" dirty="0"/>
              <a:t> </a:t>
            </a:r>
            <a:r>
              <a:rPr lang="en-US" dirty="0" err="1"/>
              <a:t>läsnävastaantotot</a:t>
            </a:r>
            <a:r>
              <a:rPr lang="en-US" dirty="0"/>
              <a:t> </a:t>
            </a:r>
            <a:r>
              <a:rPr lang="en-US" dirty="0" err="1"/>
              <a:t>hyvinvointialueilla</a:t>
            </a:r>
            <a:br>
              <a:rPr lang="en-US" dirty="0"/>
            </a:br>
            <a:r>
              <a:rPr lang="en-US" sz="2700" dirty="0" err="1"/>
              <a:t>Hoitoonpääsykäyntien</a:t>
            </a:r>
            <a:r>
              <a:rPr lang="en-US" sz="2700" dirty="0"/>
              <a:t> </a:t>
            </a:r>
            <a:r>
              <a:rPr lang="en-US" sz="2700" dirty="0" err="1"/>
              <a:t>osuus</a:t>
            </a:r>
            <a:r>
              <a:rPr lang="en-US" sz="2700" dirty="0"/>
              <a:t> </a:t>
            </a:r>
            <a:r>
              <a:rPr lang="en-US" sz="2700" dirty="0" err="1"/>
              <a:t>kiireettömistä</a:t>
            </a:r>
            <a:r>
              <a:rPr lang="en-US" sz="2700" dirty="0"/>
              <a:t> </a:t>
            </a:r>
            <a:r>
              <a:rPr lang="en-US" sz="2700" dirty="0" err="1"/>
              <a:t>käynneistä</a:t>
            </a:r>
            <a:r>
              <a:rPr lang="en-US" sz="2700" dirty="0"/>
              <a:t> &amp; 14 </a:t>
            </a:r>
            <a:r>
              <a:rPr lang="en-US" sz="2700" dirty="0" err="1"/>
              <a:t>vrk</a:t>
            </a:r>
            <a:r>
              <a:rPr lang="en-US" sz="2700" dirty="0"/>
              <a:t> </a:t>
            </a:r>
            <a:r>
              <a:rPr lang="en-US" sz="2700" dirty="0" err="1"/>
              <a:t>hoitoonpääsyn</a:t>
            </a:r>
            <a:r>
              <a:rPr lang="en-US" sz="2700" dirty="0"/>
              <a:t> </a:t>
            </a:r>
            <a:r>
              <a:rPr lang="en-US" sz="2700" dirty="0" err="1"/>
              <a:t>toteuma</a:t>
            </a:r>
            <a:r>
              <a:rPr lang="en-US" sz="2700" dirty="0"/>
              <a:t> 2024</a:t>
            </a:r>
            <a:br>
              <a:rPr lang="en-US" dirty="0"/>
            </a:br>
            <a:endParaRPr lang="fi-FI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66B5F6A-3A3E-139F-AF34-5E04B7828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14009"/>
              </p:ext>
            </p:extLst>
          </p:nvPr>
        </p:nvGraphicFramePr>
        <p:xfrm>
          <a:off x="2349501" y="1539595"/>
          <a:ext cx="728345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60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BB241-B86F-8274-270D-3CDA12D2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Lääkärin</a:t>
            </a:r>
            <a:r>
              <a:rPr lang="en-US" sz="2400" dirty="0"/>
              <a:t> </a:t>
            </a:r>
            <a:r>
              <a:rPr lang="en-US" sz="2400" dirty="0" err="1"/>
              <a:t>läsnävastaantotot</a:t>
            </a:r>
            <a:r>
              <a:rPr lang="en-US" sz="2400" dirty="0"/>
              <a:t> </a:t>
            </a:r>
            <a:r>
              <a:rPr lang="en-US" sz="2400" dirty="0" err="1"/>
              <a:t>hyvinvointialueilla</a:t>
            </a:r>
            <a:br>
              <a:rPr lang="en-US" sz="2400" dirty="0"/>
            </a:br>
            <a:r>
              <a:rPr lang="en-US" sz="2400" dirty="0" err="1"/>
              <a:t>Hoitoonpääsykäyntien</a:t>
            </a:r>
            <a:r>
              <a:rPr lang="en-US" sz="2400" dirty="0"/>
              <a:t> </a:t>
            </a:r>
            <a:r>
              <a:rPr lang="en-US" sz="2400" dirty="0" err="1"/>
              <a:t>osuus</a:t>
            </a:r>
            <a:r>
              <a:rPr lang="en-US" sz="2400" dirty="0"/>
              <a:t> </a:t>
            </a:r>
            <a:r>
              <a:rPr lang="en-US" sz="2400" dirty="0" err="1"/>
              <a:t>kiireettömistä</a:t>
            </a:r>
            <a:r>
              <a:rPr lang="en-US" sz="2400" dirty="0"/>
              <a:t> </a:t>
            </a:r>
            <a:r>
              <a:rPr lang="en-US" sz="2400" dirty="0" err="1"/>
              <a:t>käynneistä</a:t>
            </a:r>
            <a:r>
              <a:rPr lang="en-US" sz="2400" dirty="0"/>
              <a:t> &amp; 14 </a:t>
            </a:r>
            <a:r>
              <a:rPr lang="en-US" sz="2400" dirty="0" err="1"/>
              <a:t>vrk</a:t>
            </a:r>
            <a:r>
              <a:rPr lang="en-US" sz="2400" dirty="0"/>
              <a:t> </a:t>
            </a:r>
            <a:r>
              <a:rPr lang="en-US" sz="2400" dirty="0" err="1"/>
              <a:t>hoitoonpääsyn</a:t>
            </a:r>
            <a:r>
              <a:rPr lang="en-US" sz="2400" dirty="0"/>
              <a:t> </a:t>
            </a:r>
            <a:r>
              <a:rPr lang="en-US" sz="2400" dirty="0" err="1"/>
              <a:t>toteuma</a:t>
            </a:r>
            <a:r>
              <a:rPr lang="en-US" sz="2400" dirty="0"/>
              <a:t> 2024</a:t>
            </a: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E3731B-CCE1-5A34-6FD2-2C57F3D5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F47A9F-194F-EF4B-7F20-AAAD43B3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17</a:t>
            </a:fld>
            <a:endParaRPr lang="fi-FI" noProof="0" dirty="0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FA9F8D41-1CFF-8C1E-C70A-B1F0BC90A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862338"/>
              </p:ext>
            </p:extLst>
          </p:nvPr>
        </p:nvGraphicFramePr>
        <p:xfrm>
          <a:off x="2105025" y="1485900"/>
          <a:ext cx="7172325" cy="481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96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7E9C-C0F2-0237-FD7E-34E4FA63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BF72-5E56-6C5A-1273-A9CF237B3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061" y="2151275"/>
            <a:ext cx="10477035" cy="794347"/>
          </a:xfrm>
        </p:spPr>
        <p:txBody>
          <a:bodyPr/>
          <a:lstStyle/>
          <a:p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Henkilökohtaisen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hoidon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jatkuvuus</a:t>
            </a:r>
            <a:endParaRPr lang="en-US" sz="4000" dirty="0">
              <a:solidFill>
                <a:schemeClr val="tx2"/>
              </a:solidFill>
              <a:latin typeface="Work Sans Light"/>
            </a:endParaRPr>
          </a:p>
        </p:txBody>
      </p:sp>
      <p:pic>
        <p:nvPicPr>
          <p:cNvPr id="3" name="Graphic 2" descr="Lääkäri nainen tasaisella täytöllä">
            <a:extLst>
              <a:ext uri="{FF2B5EF4-FFF2-40B4-BE49-F238E27FC236}">
                <a16:creationId xmlns:a16="http://schemas.microsoft.com/office/drawing/2014/main" id="{703A0D7D-F38C-C25C-D02D-1F504E9FB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900" y="3935095"/>
            <a:ext cx="914400" cy="914400"/>
          </a:xfrm>
          <a:prstGeom prst="rect">
            <a:avLst/>
          </a:prstGeom>
        </p:spPr>
      </p:pic>
      <p:pic>
        <p:nvPicPr>
          <p:cNvPr id="4" name="Graphic 3" descr="Lääkäri mies tasaisella täytöllä">
            <a:extLst>
              <a:ext uri="{FF2B5EF4-FFF2-40B4-BE49-F238E27FC236}">
                <a16:creationId xmlns:a16="http://schemas.microsoft.com/office/drawing/2014/main" id="{E6F29E20-8F10-B736-2BC7-0F65517D5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8628" y="3950970"/>
            <a:ext cx="914400" cy="914400"/>
          </a:xfrm>
          <a:prstGeom prst="rect">
            <a:avLst/>
          </a:prstGeom>
        </p:spPr>
      </p:pic>
      <p:pic>
        <p:nvPicPr>
          <p:cNvPr id="5" name="Graphic 4" descr="Stetoskooppi tasaisella täytöllä">
            <a:extLst>
              <a:ext uri="{FF2B5EF4-FFF2-40B4-BE49-F238E27FC236}">
                <a16:creationId xmlns:a16="http://schemas.microsoft.com/office/drawing/2014/main" id="{F6665129-061D-A510-0662-5682B1E59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197" y="3937537"/>
            <a:ext cx="914400" cy="914400"/>
          </a:xfrm>
          <a:prstGeom prst="rect">
            <a:avLst/>
          </a:prstGeom>
        </p:spPr>
      </p:pic>
      <p:pic>
        <p:nvPicPr>
          <p:cNvPr id="12" name="Graphic 11" descr="Sosiaalinen verkosto tasaisella täytöllä">
            <a:extLst>
              <a:ext uri="{FF2B5EF4-FFF2-40B4-BE49-F238E27FC236}">
                <a16:creationId xmlns:a16="http://schemas.microsoft.com/office/drawing/2014/main" id="{93B85A66-26FB-FD07-5E60-87F603718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02524" y="393509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AB902F-5955-D36D-C138-868575216E2A}"/>
              </a:ext>
            </a:extLst>
          </p:cNvPr>
          <p:cNvSpPr txBox="1"/>
          <p:nvPr/>
        </p:nvSpPr>
        <p:spPr>
          <a:xfrm>
            <a:off x="970915" y="4953762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Episodijatkuvuus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51312-DC3E-4FBE-9AE6-83A674C658D0}"/>
              </a:ext>
            </a:extLst>
          </p:cNvPr>
          <p:cNvSpPr txBox="1"/>
          <p:nvPr/>
        </p:nvSpPr>
        <p:spPr>
          <a:xfrm>
            <a:off x="3803991" y="4953762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Tiimimalli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57EFF-BC94-D9AD-E02A-30DDB41C1CF2}"/>
              </a:ext>
            </a:extLst>
          </p:cNvPr>
          <p:cNvSpPr txBox="1"/>
          <p:nvPr/>
        </p:nvSpPr>
        <p:spPr>
          <a:xfrm>
            <a:off x="6050914" y="4953762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Oma </a:t>
            </a:r>
            <a:r>
              <a:rPr lang="en-US" sz="1600" dirty="0" err="1"/>
              <a:t>työntekijä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44120-6BE4-4785-E82D-30BCB53D779D}"/>
              </a:ext>
            </a:extLst>
          </p:cNvPr>
          <p:cNvSpPr txBox="1"/>
          <p:nvPr/>
        </p:nvSpPr>
        <p:spPr>
          <a:xfrm>
            <a:off x="8483452" y="4953762"/>
            <a:ext cx="284257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Oma </a:t>
            </a:r>
            <a:r>
              <a:rPr lang="en-US" sz="1600" dirty="0" err="1"/>
              <a:t>hoitaja</a:t>
            </a:r>
            <a:r>
              <a:rPr lang="en-US" sz="1600" dirty="0"/>
              <a:t> - </a:t>
            </a:r>
            <a:r>
              <a:rPr lang="en-US" sz="1600" dirty="0" err="1"/>
              <a:t>lääkäri</a:t>
            </a:r>
            <a:r>
              <a:rPr lang="en-US" sz="1600" dirty="0"/>
              <a:t> </a:t>
            </a:r>
            <a:r>
              <a:rPr lang="en-US" sz="1600" dirty="0" err="1"/>
              <a:t>työpari</a:t>
            </a:r>
          </a:p>
        </p:txBody>
      </p:sp>
      <p:pic>
        <p:nvPicPr>
          <p:cNvPr id="20" name="Graphic 19" descr="Lääkäri mies tasaisella täytöllä">
            <a:extLst>
              <a:ext uri="{FF2B5EF4-FFF2-40B4-BE49-F238E27FC236}">
                <a16:creationId xmlns:a16="http://schemas.microsoft.com/office/drawing/2014/main" id="{13485362-B0BC-24ED-1FE2-40628789E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9089" y="3941200"/>
            <a:ext cx="914400" cy="91440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C1997F1-4DCE-99CA-451D-C48120332B27}"/>
              </a:ext>
            </a:extLst>
          </p:cNvPr>
          <p:cNvSpPr/>
          <p:nvPr/>
        </p:nvSpPr>
        <p:spPr>
          <a:xfrm>
            <a:off x="2561577" y="4162191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E4620C5-151E-FD8B-CB1D-3701A8DF8057}"/>
              </a:ext>
            </a:extLst>
          </p:cNvPr>
          <p:cNvSpPr/>
          <p:nvPr/>
        </p:nvSpPr>
        <p:spPr>
          <a:xfrm>
            <a:off x="5140653" y="4162191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51CD278-906C-AA4D-E7FD-B2EF6CC5C017}"/>
              </a:ext>
            </a:extLst>
          </p:cNvPr>
          <p:cNvSpPr/>
          <p:nvPr/>
        </p:nvSpPr>
        <p:spPr>
          <a:xfrm>
            <a:off x="7709961" y="4162190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 descr="Merkki 1 tasaisella täytöllä">
            <a:extLst>
              <a:ext uri="{FF2B5EF4-FFF2-40B4-BE49-F238E27FC236}">
                <a16:creationId xmlns:a16="http://schemas.microsoft.com/office/drawing/2014/main" id="{EC9FE099-3B5B-1525-E4B7-8121D06990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6707" y="799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D6A4F-1B28-3E37-0445-DBE0D6161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5B5B-5587-E6F9-7960-36416F524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33" y="1675786"/>
            <a:ext cx="10477035" cy="794347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Kohdistuminen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väestöön</a:t>
            </a:r>
            <a:endParaRPr lang="en-US" sz="4000" dirty="0">
              <a:solidFill>
                <a:schemeClr val="tx2"/>
              </a:solidFill>
              <a:latin typeface="Work Sans Light"/>
            </a:endParaRPr>
          </a:p>
        </p:txBody>
      </p:sp>
      <p:pic>
        <p:nvPicPr>
          <p:cNvPr id="6" name="Graphic 5" descr="Yleinen käyttö tasaisella täytöllä">
            <a:extLst>
              <a:ext uri="{FF2B5EF4-FFF2-40B4-BE49-F238E27FC236}">
                <a16:creationId xmlns:a16="http://schemas.microsoft.com/office/drawing/2014/main" id="{B33F434F-A42A-06A3-3BBA-3CB4606B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9294" y="2898992"/>
            <a:ext cx="914400" cy="914400"/>
          </a:xfrm>
          <a:prstGeom prst="rect">
            <a:avLst/>
          </a:prstGeom>
        </p:spPr>
      </p:pic>
      <p:pic>
        <p:nvPicPr>
          <p:cNvPr id="24" name="Graphic 23" descr="Kartta ja nasta tasaisella täytöllä">
            <a:extLst>
              <a:ext uri="{FF2B5EF4-FFF2-40B4-BE49-F238E27FC236}">
                <a16:creationId xmlns:a16="http://schemas.microsoft.com/office/drawing/2014/main" id="{EFCDE978-4EBA-7555-5B79-6B197B67E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1141" y="4432760"/>
            <a:ext cx="914400" cy="914400"/>
          </a:xfrm>
          <a:prstGeom prst="rect">
            <a:avLst/>
          </a:prstGeom>
        </p:spPr>
      </p:pic>
      <p:pic>
        <p:nvPicPr>
          <p:cNvPr id="25" name="Graphic 24" descr="Ihmisryhmä tasaisella täytöllä">
            <a:extLst>
              <a:ext uri="{FF2B5EF4-FFF2-40B4-BE49-F238E27FC236}">
                <a16:creationId xmlns:a16="http://schemas.microsoft.com/office/drawing/2014/main" id="{753B0B50-16AD-B126-EB04-E7C0CF1C9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295" y="3875915"/>
            <a:ext cx="914400" cy="914400"/>
          </a:xfrm>
          <a:prstGeom prst="rect">
            <a:avLst/>
          </a:prstGeom>
        </p:spPr>
      </p:pic>
      <p:pic>
        <p:nvPicPr>
          <p:cNvPr id="26" name="Graphic 25" descr="Nainen ja kävelykeppi tasaisella täytöllä">
            <a:extLst>
              <a:ext uri="{FF2B5EF4-FFF2-40B4-BE49-F238E27FC236}">
                <a16:creationId xmlns:a16="http://schemas.microsoft.com/office/drawing/2014/main" id="{A452F8BC-BE51-A729-C5E4-77F278E69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6630" y="3168867"/>
            <a:ext cx="543170" cy="582246"/>
          </a:xfrm>
          <a:prstGeom prst="rect">
            <a:avLst/>
          </a:prstGeom>
        </p:spPr>
      </p:pic>
      <p:pic>
        <p:nvPicPr>
          <p:cNvPr id="27" name="Graphic 26" descr="Mies ja lastenvaunut tasaisella täytöllä">
            <a:extLst>
              <a:ext uri="{FF2B5EF4-FFF2-40B4-BE49-F238E27FC236}">
                <a16:creationId xmlns:a16="http://schemas.microsoft.com/office/drawing/2014/main" id="{05C91D26-B930-B1BF-FDBD-5DAD3B632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582" y="3507126"/>
            <a:ext cx="562708" cy="465016"/>
          </a:xfrm>
          <a:prstGeom prst="rect">
            <a:avLst/>
          </a:prstGeom>
        </p:spPr>
      </p:pic>
      <p:pic>
        <p:nvPicPr>
          <p:cNvPr id="28" name="Graphic 27" descr="Mies ja lapsi tasaisella täytöllä">
            <a:extLst>
              <a:ext uri="{FF2B5EF4-FFF2-40B4-BE49-F238E27FC236}">
                <a16:creationId xmlns:a16="http://schemas.microsoft.com/office/drawing/2014/main" id="{E7A5EFE1-F80B-8F9F-1236-023AC6E4BC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26380" y="3962616"/>
            <a:ext cx="562708" cy="572477"/>
          </a:xfrm>
          <a:prstGeom prst="rect">
            <a:avLst/>
          </a:prstGeom>
        </p:spPr>
      </p:pic>
      <p:pic>
        <p:nvPicPr>
          <p:cNvPr id="29" name="Graphic 28" descr="Tanssi tasaisella täytöllä">
            <a:extLst>
              <a:ext uri="{FF2B5EF4-FFF2-40B4-BE49-F238E27FC236}">
                <a16:creationId xmlns:a16="http://schemas.microsoft.com/office/drawing/2014/main" id="{C2572AED-AD0A-6249-778F-5918F25370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21102" y="3646338"/>
            <a:ext cx="582247" cy="660400"/>
          </a:xfrm>
          <a:prstGeom prst="rect">
            <a:avLst/>
          </a:prstGeom>
        </p:spPr>
      </p:pic>
      <p:pic>
        <p:nvPicPr>
          <p:cNvPr id="30" name="Graphic 29" descr="Lapsi ja ilmapallo tasaisella täytöllä">
            <a:extLst>
              <a:ext uri="{FF2B5EF4-FFF2-40B4-BE49-F238E27FC236}">
                <a16:creationId xmlns:a16="http://schemas.microsoft.com/office/drawing/2014/main" id="{430518DD-71FF-35F1-9076-838FE6F9BD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27207" y="3076058"/>
            <a:ext cx="582246" cy="640862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9A2E5222-06DC-9A48-35AE-5C74293EE3B2}"/>
              </a:ext>
            </a:extLst>
          </p:cNvPr>
          <p:cNvSpPr/>
          <p:nvPr/>
        </p:nvSpPr>
        <p:spPr>
          <a:xfrm>
            <a:off x="5268347" y="4132318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F13E3A-46C8-E574-255F-72244D58DF81}"/>
              </a:ext>
            </a:extLst>
          </p:cNvPr>
          <p:cNvSpPr txBox="1"/>
          <p:nvPr/>
        </p:nvSpPr>
        <p:spPr>
          <a:xfrm>
            <a:off x="3755839" y="3810196"/>
            <a:ext cx="1973112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Paljon</a:t>
            </a:r>
            <a:r>
              <a:rPr lang="en-US" sz="1600" dirty="0"/>
              <a:t> </a:t>
            </a:r>
            <a:r>
              <a:rPr lang="en-US" sz="1600" dirty="0" err="1"/>
              <a:t>palveluita</a:t>
            </a:r>
            <a:r>
              <a:rPr lang="en-US" sz="1600" dirty="0"/>
              <a:t> </a:t>
            </a:r>
            <a:r>
              <a:rPr lang="en-US" sz="1600" dirty="0" err="1"/>
              <a:t>tarvitsevat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148FF7-1DE2-E306-580A-90BC475DEB84}"/>
              </a:ext>
            </a:extLst>
          </p:cNvPr>
          <p:cNvSpPr txBox="1"/>
          <p:nvPr/>
        </p:nvSpPr>
        <p:spPr>
          <a:xfrm>
            <a:off x="3667916" y="5353734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Alueelliset</a:t>
            </a:r>
            <a:r>
              <a:rPr lang="en-US" sz="1600" dirty="0"/>
              <a:t> </a:t>
            </a:r>
            <a:r>
              <a:rPr lang="en-US" sz="1600" dirty="0" err="1"/>
              <a:t>pilotit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C59F99-5CB5-53D9-A02E-B69F80942BB1}"/>
              </a:ext>
            </a:extLst>
          </p:cNvPr>
          <p:cNvSpPr txBox="1"/>
          <p:nvPr/>
        </p:nvSpPr>
        <p:spPr>
          <a:xfrm>
            <a:off x="6168839" y="5148581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Koko </a:t>
            </a:r>
            <a:r>
              <a:rPr lang="en-US" sz="1600" dirty="0" err="1"/>
              <a:t>väestö</a:t>
            </a:r>
          </a:p>
        </p:txBody>
      </p:sp>
      <p:pic>
        <p:nvPicPr>
          <p:cNvPr id="40" name="Graphic 39" descr="Merkki tasaisella täytöllä">
            <a:extLst>
              <a:ext uri="{FF2B5EF4-FFF2-40B4-BE49-F238E27FC236}">
                <a16:creationId xmlns:a16="http://schemas.microsoft.com/office/drawing/2014/main" id="{1BB3F19D-2C44-9B58-F8A1-A431E8A254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97774" y="6387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E77C6-E4FA-107F-99DD-298133A85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4A23-EF93-A741-AEE7-09085D09A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63" y="2189662"/>
            <a:ext cx="10477035" cy="794347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Hoidon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jatkuvuus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palveluohjauksssa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:</a:t>
            </a:r>
            <a:br>
              <a:rPr lang="en-US" sz="4000" dirty="0">
                <a:solidFill>
                  <a:schemeClr val="tx2"/>
                </a:solidFill>
                <a:latin typeface="Work Sans Light"/>
              </a:rPr>
            </a:b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digi-palvelut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&amp;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yhteydenotto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 </a:t>
            </a:r>
          </a:p>
        </p:txBody>
      </p:sp>
      <p:pic>
        <p:nvPicPr>
          <p:cNvPr id="7" name="Graphic 6" descr="Ohjelmoija nainen tasaisella täytöllä">
            <a:extLst>
              <a:ext uri="{FF2B5EF4-FFF2-40B4-BE49-F238E27FC236}">
                <a16:creationId xmlns:a16="http://schemas.microsoft.com/office/drawing/2014/main" id="{4FA356E2-6476-6877-1C9B-7E691952E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3517" y="3556818"/>
            <a:ext cx="914400" cy="914400"/>
          </a:xfrm>
          <a:prstGeom prst="rect">
            <a:avLst/>
          </a:prstGeom>
        </p:spPr>
      </p:pic>
      <p:pic>
        <p:nvPicPr>
          <p:cNvPr id="11" name="Graphic 10" descr="Kaiutin tasaisella täytöllä">
            <a:extLst>
              <a:ext uri="{FF2B5EF4-FFF2-40B4-BE49-F238E27FC236}">
                <a16:creationId xmlns:a16="http://schemas.microsoft.com/office/drawing/2014/main" id="{A015DA87-036D-1C23-1C07-C7F31F55C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3748" y="3625202"/>
            <a:ext cx="914400" cy="914400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8E491F6C-6226-044C-5FC6-48711372A76E}"/>
              </a:ext>
            </a:extLst>
          </p:cNvPr>
          <p:cNvSpPr/>
          <p:nvPr/>
        </p:nvSpPr>
        <p:spPr>
          <a:xfrm>
            <a:off x="5440955" y="3871837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079982-E93F-F76E-B45A-5EE11292F01E}"/>
              </a:ext>
            </a:extLst>
          </p:cNvPr>
          <p:cNvSpPr txBox="1"/>
          <p:nvPr/>
        </p:nvSpPr>
        <p:spPr>
          <a:xfrm>
            <a:off x="4143369" y="4770868"/>
            <a:ext cx="197311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Keskitetty</a:t>
            </a:r>
            <a:r>
              <a:rPr lang="en-US" sz="1600" dirty="0"/>
              <a:t> </a:t>
            </a:r>
            <a:r>
              <a:rPr lang="en-US" sz="1600" dirty="0" err="1"/>
              <a:t>yhteydenotto</a:t>
            </a:r>
            <a:r>
              <a:rPr lang="en-US" sz="1600" dirty="0"/>
              <a:t> ja</a:t>
            </a:r>
          </a:p>
          <a:p>
            <a:r>
              <a:rPr lang="en-US" sz="1600" dirty="0"/>
              <a:t> </a:t>
            </a:r>
            <a:r>
              <a:rPr lang="en-US" sz="1600" err="1"/>
              <a:t>digipalvelut</a:t>
            </a:r>
            <a:endParaRPr lang="en-US" sz="16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FD3E28-BFC0-4023-094E-0FCBE3E4AFDF}"/>
              </a:ext>
            </a:extLst>
          </p:cNvPr>
          <p:cNvSpPr txBox="1"/>
          <p:nvPr/>
        </p:nvSpPr>
        <p:spPr>
          <a:xfrm>
            <a:off x="6243753" y="4692713"/>
            <a:ext cx="19731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Yhteydenotto</a:t>
            </a:r>
            <a:r>
              <a:rPr lang="en-US" sz="1600" dirty="0"/>
              <a:t> </a:t>
            </a:r>
            <a:r>
              <a:rPr lang="en-US" sz="1600" dirty="0" err="1"/>
              <a:t>omalle</a:t>
            </a:r>
            <a:r>
              <a:rPr lang="en-US" sz="1600" dirty="0"/>
              <a:t> </a:t>
            </a:r>
            <a:r>
              <a:rPr lang="en-US" sz="1600" dirty="0" err="1"/>
              <a:t>työntekijälle</a:t>
            </a:r>
            <a:r>
              <a:rPr lang="en-US" sz="1600" dirty="0"/>
              <a:t> &amp; </a:t>
            </a:r>
            <a:r>
              <a:rPr lang="en-US" sz="1600" dirty="0" err="1"/>
              <a:t>digi-palvelut</a:t>
            </a:r>
            <a:r>
              <a:rPr lang="en-US" sz="1600" dirty="0"/>
              <a:t> </a:t>
            </a:r>
            <a:r>
              <a:rPr lang="en-US" sz="1600" dirty="0" err="1"/>
              <a:t>osana</a:t>
            </a:r>
            <a:r>
              <a:rPr lang="en-US" sz="1600" dirty="0"/>
              <a:t> </a:t>
            </a:r>
            <a:r>
              <a:rPr lang="en-US" sz="1600" dirty="0" err="1"/>
              <a:t>vastuutyöntekijän</a:t>
            </a:r>
            <a:r>
              <a:rPr lang="en-US" sz="1600" dirty="0"/>
              <a:t> </a:t>
            </a:r>
            <a:r>
              <a:rPr lang="en-US" sz="1600" dirty="0" err="1"/>
              <a:t>työkalupakkia</a:t>
            </a:r>
          </a:p>
        </p:txBody>
      </p:sp>
      <p:pic>
        <p:nvPicPr>
          <p:cNvPr id="41" name="Graphic 40" descr="Merkki 3 tasaisella täytöllä">
            <a:extLst>
              <a:ext uri="{FF2B5EF4-FFF2-40B4-BE49-F238E27FC236}">
                <a16:creationId xmlns:a16="http://schemas.microsoft.com/office/drawing/2014/main" id="{7D40D87A-672C-E5DA-A263-7985E6B50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0382" y="610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0EA8-D39B-3F90-B8DD-C670798A3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184" y="687959"/>
            <a:ext cx="10477035" cy="794347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Hoidon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jatkuvuuden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Work Sans Light"/>
              </a:rPr>
              <a:t>kehittämisen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  <a:r>
              <a:rPr lang="en-US" sz="4000">
                <a:solidFill>
                  <a:schemeClr val="tx2"/>
                </a:solidFill>
                <a:latin typeface="Work Sans Light"/>
              </a:rPr>
              <a:t>ydinulottuvuudet</a:t>
            </a:r>
            <a:r>
              <a:rPr lang="en-US" sz="4000" dirty="0">
                <a:solidFill>
                  <a:schemeClr val="tx2"/>
                </a:solidFill>
                <a:latin typeface="Work Sans Light"/>
              </a:rPr>
              <a:t> </a:t>
            </a:r>
          </a:p>
        </p:txBody>
      </p:sp>
      <p:pic>
        <p:nvPicPr>
          <p:cNvPr id="3" name="Graphic 2" descr="Lääkäri nainen tasaisella täytöllä">
            <a:extLst>
              <a:ext uri="{FF2B5EF4-FFF2-40B4-BE49-F238E27FC236}">
                <a16:creationId xmlns:a16="http://schemas.microsoft.com/office/drawing/2014/main" id="{ED98D63F-D0B7-C1FB-DF6D-21809787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1645" y="1858108"/>
            <a:ext cx="914400" cy="914400"/>
          </a:xfrm>
          <a:prstGeom prst="rect">
            <a:avLst/>
          </a:prstGeom>
        </p:spPr>
      </p:pic>
      <p:pic>
        <p:nvPicPr>
          <p:cNvPr id="4" name="Graphic 3" descr="Lääkäri mies tasaisella täytöllä">
            <a:extLst>
              <a:ext uri="{FF2B5EF4-FFF2-40B4-BE49-F238E27FC236}">
                <a16:creationId xmlns:a16="http://schemas.microsoft.com/office/drawing/2014/main" id="{977E3B5E-BD45-990D-2804-94A7A3ED4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6674" y="1883752"/>
            <a:ext cx="914400" cy="914400"/>
          </a:xfrm>
          <a:prstGeom prst="rect">
            <a:avLst/>
          </a:prstGeom>
        </p:spPr>
      </p:pic>
      <p:pic>
        <p:nvPicPr>
          <p:cNvPr id="5" name="Graphic 4" descr="Stetoskooppi tasaisella täytöllä">
            <a:extLst>
              <a:ext uri="{FF2B5EF4-FFF2-40B4-BE49-F238E27FC236}">
                <a16:creationId xmlns:a16="http://schemas.microsoft.com/office/drawing/2014/main" id="{87DBD79D-D32B-3859-DC55-01952CDAD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3243" y="1870319"/>
            <a:ext cx="914400" cy="914400"/>
          </a:xfrm>
          <a:prstGeom prst="rect">
            <a:avLst/>
          </a:prstGeom>
        </p:spPr>
      </p:pic>
      <p:pic>
        <p:nvPicPr>
          <p:cNvPr id="6" name="Graphic 5" descr="Yleinen käyttö tasaisella täytöllä">
            <a:extLst>
              <a:ext uri="{FF2B5EF4-FFF2-40B4-BE49-F238E27FC236}">
                <a16:creationId xmlns:a16="http://schemas.microsoft.com/office/drawing/2014/main" id="{172271BB-0C90-0730-CFFA-7EA7E5064B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0800" y="3626339"/>
            <a:ext cx="914400" cy="914400"/>
          </a:xfrm>
          <a:prstGeom prst="rect">
            <a:avLst/>
          </a:prstGeom>
        </p:spPr>
      </p:pic>
      <p:pic>
        <p:nvPicPr>
          <p:cNvPr id="7" name="Graphic 6" descr="Ohjelmoija nainen tasaisella täytöllä">
            <a:extLst>
              <a:ext uri="{FF2B5EF4-FFF2-40B4-BE49-F238E27FC236}">
                <a16:creationId xmlns:a16="http://schemas.microsoft.com/office/drawing/2014/main" id="{11780D30-E9A1-D669-7C70-5BEF473B4F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90723" y="4056185"/>
            <a:ext cx="914400" cy="914400"/>
          </a:xfrm>
          <a:prstGeom prst="rect">
            <a:avLst/>
          </a:prstGeom>
        </p:spPr>
      </p:pic>
      <p:pic>
        <p:nvPicPr>
          <p:cNvPr id="11" name="Graphic 10" descr="Kaiutin tasaisella täytöllä">
            <a:extLst>
              <a:ext uri="{FF2B5EF4-FFF2-40B4-BE49-F238E27FC236}">
                <a16:creationId xmlns:a16="http://schemas.microsoft.com/office/drawing/2014/main" id="{B60DBD17-93BA-6C6E-6163-545699A2FB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40954" y="4124569"/>
            <a:ext cx="914400" cy="914400"/>
          </a:xfrm>
          <a:prstGeom prst="rect">
            <a:avLst/>
          </a:prstGeom>
        </p:spPr>
      </p:pic>
      <p:pic>
        <p:nvPicPr>
          <p:cNvPr id="12" name="Graphic 11" descr="Sosiaalinen verkosto tasaisella täytöllä">
            <a:extLst>
              <a:ext uri="{FF2B5EF4-FFF2-40B4-BE49-F238E27FC236}">
                <a16:creationId xmlns:a16="http://schemas.microsoft.com/office/drawing/2014/main" id="{CAF611F2-63E3-6E91-6629-7A760CD633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70570" y="1867877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E4C5DD-549C-7B54-DB8C-1B81351D7686}"/>
              </a:ext>
            </a:extLst>
          </p:cNvPr>
          <p:cNvSpPr txBox="1"/>
          <p:nvPr/>
        </p:nvSpPr>
        <p:spPr>
          <a:xfrm>
            <a:off x="1038961" y="2886544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Episodijatkuvuus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448E9-9A53-75BD-B4CD-BF18EAF2EA2A}"/>
              </a:ext>
            </a:extLst>
          </p:cNvPr>
          <p:cNvSpPr txBox="1"/>
          <p:nvPr/>
        </p:nvSpPr>
        <p:spPr>
          <a:xfrm>
            <a:off x="3872037" y="2886544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Tiimimalli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694B76-1DCB-C2F3-F429-C688328F52D9}"/>
              </a:ext>
            </a:extLst>
          </p:cNvPr>
          <p:cNvSpPr txBox="1"/>
          <p:nvPr/>
        </p:nvSpPr>
        <p:spPr>
          <a:xfrm>
            <a:off x="6118960" y="2886544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Oma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työntekijä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2F2EB-9CF0-A6DC-C8D1-C8137085B1DE}"/>
              </a:ext>
            </a:extLst>
          </p:cNvPr>
          <p:cNvSpPr txBox="1"/>
          <p:nvPr/>
        </p:nvSpPr>
        <p:spPr>
          <a:xfrm>
            <a:off x="8551498" y="2886544"/>
            <a:ext cx="284257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Oma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hoitaja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lääkäri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työpari</a:t>
            </a:r>
          </a:p>
        </p:txBody>
      </p:sp>
      <p:pic>
        <p:nvPicPr>
          <p:cNvPr id="20" name="Graphic 19" descr="Lääkäri mies tasaisella täytöllä">
            <a:extLst>
              <a:ext uri="{FF2B5EF4-FFF2-40B4-BE49-F238E27FC236}">
                <a16:creationId xmlns:a16="http://schemas.microsoft.com/office/drawing/2014/main" id="{DBADB510-A9CB-732F-EF5E-B98FBA05C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7135" y="1873982"/>
            <a:ext cx="914400" cy="91440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C23F066F-410E-E192-D022-67FD8D6AF11F}"/>
              </a:ext>
            </a:extLst>
          </p:cNvPr>
          <p:cNvSpPr/>
          <p:nvPr/>
        </p:nvSpPr>
        <p:spPr>
          <a:xfrm>
            <a:off x="2629623" y="2094973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0CCF87C-4CDD-2698-163E-38B1E73F430C}"/>
              </a:ext>
            </a:extLst>
          </p:cNvPr>
          <p:cNvSpPr/>
          <p:nvPr/>
        </p:nvSpPr>
        <p:spPr>
          <a:xfrm>
            <a:off x="5208699" y="2094973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90ECC35-197F-B814-C957-537558CF8C90}"/>
              </a:ext>
            </a:extLst>
          </p:cNvPr>
          <p:cNvSpPr/>
          <p:nvPr/>
        </p:nvSpPr>
        <p:spPr>
          <a:xfrm>
            <a:off x="7778007" y="2094972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pic>
        <p:nvPicPr>
          <p:cNvPr id="24" name="Graphic 23" descr="Kartta ja nasta tasaisella täytöllä">
            <a:extLst>
              <a:ext uri="{FF2B5EF4-FFF2-40B4-BE49-F238E27FC236}">
                <a16:creationId xmlns:a16="http://schemas.microsoft.com/office/drawing/2014/main" id="{CF454F5B-6C9A-8839-223D-97EBDA9083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42647" y="5160107"/>
            <a:ext cx="914400" cy="914400"/>
          </a:xfrm>
          <a:prstGeom prst="rect">
            <a:avLst/>
          </a:prstGeom>
        </p:spPr>
      </p:pic>
      <p:pic>
        <p:nvPicPr>
          <p:cNvPr id="25" name="Graphic 24" descr="Ihmisryhmä tasaisella täytöllä">
            <a:extLst>
              <a:ext uri="{FF2B5EF4-FFF2-40B4-BE49-F238E27FC236}">
                <a16:creationId xmlns:a16="http://schemas.microsoft.com/office/drawing/2014/main" id="{D6115ACD-4734-E70E-F6FA-CF4BA9D9BC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60801" y="4603262"/>
            <a:ext cx="914400" cy="914400"/>
          </a:xfrm>
          <a:prstGeom prst="rect">
            <a:avLst/>
          </a:prstGeom>
        </p:spPr>
      </p:pic>
      <p:pic>
        <p:nvPicPr>
          <p:cNvPr id="26" name="Graphic 25" descr="Nainen ja kävelykeppi tasaisella täytöllä">
            <a:extLst>
              <a:ext uri="{FF2B5EF4-FFF2-40B4-BE49-F238E27FC236}">
                <a16:creationId xmlns:a16="http://schemas.microsoft.com/office/drawing/2014/main" id="{125915FE-C899-967E-A14B-99499265FB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38136" y="3896214"/>
            <a:ext cx="543170" cy="582246"/>
          </a:xfrm>
          <a:prstGeom prst="rect">
            <a:avLst/>
          </a:prstGeom>
        </p:spPr>
      </p:pic>
      <p:pic>
        <p:nvPicPr>
          <p:cNvPr id="27" name="Graphic 26" descr="Mies ja lastenvaunut tasaisella täytöllä">
            <a:extLst>
              <a:ext uri="{FF2B5EF4-FFF2-40B4-BE49-F238E27FC236}">
                <a16:creationId xmlns:a16="http://schemas.microsoft.com/office/drawing/2014/main" id="{48F3370D-01E8-1CC5-8BB4-54B75F23B4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28088" y="4234473"/>
            <a:ext cx="562708" cy="465016"/>
          </a:xfrm>
          <a:prstGeom prst="rect">
            <a:avLst/>
          </a:prstGeom>
        </p:spPr>
      </p:pic>
      <p:pic>
        <p:nvPicPr>
          <p:cNvPr id="28" name="Graphic 27" descr="Mies ja lapsi tasaisella täytöllä">
            <a:extLst>
              <a:ext uri="{FF2B5EF4-FFF2-40B4-BE49-F238E27FC236}">
                <a16:creationId xmlns:a16="http://schemas.microsoft.com/office/drawing/2014/main" id="{251D2378-8721-4638-6F26-41D6F6001F9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77886" y="4689963"/>
            <a:ext cx="562708" cy="572477"/>
          </a:xfrm>
          <a:prstGeom prst="rect">
            <a:avLst/>
          </a:prstGeom>
        </p:spPr>
      </p:pic>
      <p:pic>
        <p:nvPicPr>
          <p:cNvPr id="29" name="Graphic 28" descr="Tanssi tasaisella täytöllä">
            <a:extLst>
              <a:ext uri="{FF2B5EF4-FFF2-40B4-BE49-F238E27FC236}">
                <a16:creationId xmlns:a16="http://schemas.microsoft.com/office/drawing/2014/main" id="{C4AF7D18-3EAF-2D14-661A-5A344F91B8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72608" y="4373685"/>
            <a:ext cx="582247" cy="660400"/>
          </a:xfrm>
          <a:prstGeom prst="rect">
            <a:avLst/>
          </a:prstGeom>
        </p:spPr>
      </p:pic>
      <p:pic>
        <p:nvPicPr>
          <p:cNvPr id="30" name="Graphic 29" descr="Lapsi ja ilmapallo tasaisella täytöllä">
            <a:extLst>
              <a:ext uri="{FF2B5EF4-FFF2-40B4-BE49-F238E27FC236}">
                <a16:creationId xmlns:a16="http://schemas.microsoft.com/office/drawing/2014/main" id="{42B55C25-2290-921A-17A8-A5F190618B2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78713" y="3803405"/>
            <a:ext cx="582246" cy="640862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B65296D2-F854-3866-1DC8-E3728634DA7B}"/>
              </a:ext>
            </a:extLst>
          </p:cNvPr>
          <p:cNvSpPr/>
          <p:nvPr/>
        </p:nvSpPr>
        <p:spPr>
          <a:xfrm>
            <a:off x="2619853" y="4859665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AD67A8-F931-9893-C2CE-62844582FC9F}"/>
              </a:ext>
            </a:extLst>
          </p:cNvPr>
          <p:cNvSpPr txBox="1"/>
          <p:nvPr/>
        </p:nvSpPr>
        <p:spPr>
          <a:xfrm>
            <a:off x="1107345" y="4537543"/>
            <a:ext cx="1973112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Paljon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palveluita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tarvitsevat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60DBBE-BC01-8E50-DF14-BFB3E07654B3}"/>
              </a:ext>
            </a:extLst>
          </p:cNvPr>
          <p:cNvSpPr txBox="1"/>
          <p:nvPr/>
        </p:nvSpPr>
        <p:spPr>
          <a:xfrm>
            <a:off x="1019422" y="6081081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Alueelliset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pilotit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6E167D-EECE-D5AA-9762-D9145E5C6BB4}"/>
              </a:ext>
            </a:extLst>
          </p:cNvPr>
          <p:cNvSpPr txBox="1"/>
          <p:nvPr/>
        </p:nvSpPr>
        <p:spPr>
          <a:xfrm>
            <a:off x="3520345" y="5875928"/>
            <a:ext cx="19731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Koko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väestö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48C7A090-E047-BC6E-2F1E-8C531298BC9D}"/>
              </a:ext>
            </a:extLst>
          </p:cNvPr>
          <p:cNvSpPr/>
          <p:nvPr/>
        </p:nvSpPr>
        <p:spPr>
          <a:xfrm>
            <a:off x="8618161" y="4371204"/>
            <a:ext cx="773254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DADCAC-FD7B-AE40-AAEB-D1AE983E281D}"/>
              </a:ext>
            </a:extLst>
          </p:cNvPr>
          <p:cNvSpPr txBox="1"/>
          <p:nvPr/>
        </p:nvSpPr>
        <p:spPr>
          <a:xfrm>
            <a:off x="7320575" y="5270235"/>
            <a:ext cx="197311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Keskitetty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yhteydenotto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digipalvelut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DA706D-B0D3-5D66-5EA2-4BA72FBC2D5B}"/>
              </a:ext>
            </a:extLst>
          </p:cNvPr>
          <p:cNvSpPr txBox="1"/>
          <p:nvPr/>
        </p:nvSpPr>
        <p:spPr>
          <a:xfrm>
            <a:off x="9420959" y="5192080"/>
            <a:ext cx="19731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Yhteydenotto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omalle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työntekijälle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digi-palvelut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osana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vastuutyöntekijän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t>työkalupakkia</a:t>
            </a:r>
          </a:p>
        </p:txBody>
      </p:sp>
      <p:pic>
        <p:nvPicPr>
          <p:cNvPr id="39" name="Graphic 38" descr="Merkki 1 tasaisella täytöllä">
            <a:extLst>
              <a:ext uri="{FF2B5EF4-FFF2-40B4-BE49-F238E27FC236}">
                <a16:creationId xmlns:a16="http://schemas.microsoft.com/office/drawing/2014/main" id="{57BAB2AA-0C03-81EF-55CE-9B6BE519613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647" y="1858108"/>
            <a:ext cx="914400" cy="914400"/>
          </a:xfrm>
          <a:prstGeom prst="rect">
            <a:avLst/>
          </a:prstGeom>
        </p:spPr>
      </p:pic>
      <p:pic>
        <p:nvPicPr>
          <p:cNvPr id="40" name="Graphic 39" descr="Merkki tasaisella täytöllä">
            <a:extLst>
              <a:ext uri="{FF2B5EF4-FFF2-40B4-BE49-F238E27FC236}">
                <a16:creationId xmlns:a16="http://schemas.microsoft.com/office/drawing/2014/main" id="{59C56D76-0B61-F235-D6BE-2C20ECE266A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646" y="4241800"/>
            <a:ext cx="914400" cy="914400"/>
          </a:xfrm>
          <a:prstGeom prst="rect">
            <a:avLst/>
          </a:prstGeom>
        </p:spPr>
      </p:pic>
      <p:pic>
        <p:nvPicPr>
          <p:cNvPr id="41" name="Graphic 40" descr="Merkki 3 tasaisella täytöllä">
            <a:extLst>
              <a:ext uri="{FF2B5EF4-FFF2-40B4-BE49-F238E27FC236}">
                <a16:creationId xmlns:a16="http://schemas.microsoft.com/office/drawing/2014/main" id="{E3CB11E9-37DD-3833-1A97-4E946AAAFD1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097953" y="424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C2408-1C63-34A4-EFFB-714C06EE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34" y="390848"/>
            <a:ext cx="11447929" cy="5596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Oma </a:t>
            </a:r>
            <a:r>
              <a:rPr lang="en-US" dirty="0" err="1">
                <a:solidFill>
                  <a:schemeClr val="tx2"/>
                </a:solidFill>
              </a:rPr>
              <a:t>lääkäri-mallin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kehittäminen</a:t>
            </a:r>
            <a:r>
              <a:rPr lang="en-US" dirty="0">
                <a:solidFill>
                  <a:schemeClr val="tx2"/>
                </a:solidFill>
              </a:rPr>
              <a:t> (RRP4)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57B6E8-451B-3E45-9B18-95B67858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19F51-E5C9-4EA5-AD5A-0E73BC02374E}" type="datetime1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18.8.2025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AB1670-4DC3-3DFF-5B25-C959A846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600" b="0" i="0" u="none" strike="noStrike" kern="1200" cap="none" spc="-4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Work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600" b="0" i="0" u="none" strike="noStrike" kern="1200" cap="none" spc="-4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Work Sans Light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F9FE88-D807-284C-32AA-6F2DC039A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85289"/>
              </p:ext>
            </p:extLst>
          </p:nvPr>
        </p:nvGraphicFramePr>
        <p:xfrm>
          <a:off x="1350818" y="1474266"/>
          <a:ext cx="9833467" cy="479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781">
                  <a:extLst>
                    <a:ext uri="{9D8B030D-6E8A-4147-A177-3AD203B41FA5}">
                      <a16:colId xmlns:a16="http://schemas.microsoft.com/office/drawing/2014/main" val="3208732759"/>
                    </a:ext>
                  </a:extLst>
                </a:gridCol>
                <a:gridCol w="1404781">
                  <a:extLst>
                    <a:ext uri="{9D8B030D-6E8A-4147-A177-3AD203B41FA5}">
                      <a16:colId xmlns:a16="http://schemas.microsoft.com/office/drawing/2014/main" val="302199429"/>
                    </a:ext>
                  </a:extLst>
                </a:gridCol>
                <a:gridCol w="1404781">
                  <a:extLst>
                    <a:ext uri="{9D8B030D-6E8A-4147-A177-3AD203B41FA5}">
                      <a16:colId xmlns:a16="http://schemas.microsoft.com/office/drawing/2014/main" val="1411033443"/>
                    </a:ext>
                  </a:extLst>
                </a:gridCol>
                <a:gridCol w="1404781">
                  <a:extLst>
                    <a:ext uri="{9D8B030D-6E8A-4147-A177-3AD203B41FA5}">
                      <a16:colId xmlns:a16="http://schemas.microsoft.com/office/drawing/2014/main" val="4088578319"/>
                    </a:ext>
                  </a:extLst>
                </a:gridCol>
                <a:gridCol w="1404781">
                  <a:extLst>
                    <a:ext uri="{9D8B030D-6E8A-4147-A177-3AD203B41FA5}">
                      <a16:colId xmlns:a16="http://schemas.microsoft.com/office/drawing/2014/main" val="3234541993"/>
                    </a:ext>
                  </a:extLst>
                </a:gridCol>
                <a:gridCol w="1404781">
                  <a:extLst>
                    <a:ext uri="{9D8B030D-6E8A-4147-A177-3AD203B41FA5}">
                      <a16:colId xmlns:a16="http://schemas.microsoft.com/office/drawing/2014/main" val="4175654740"/>
                    </a:ext>
                  </a:extLst>
                </a:gridCol>
                <a:gridCol w="1404781">
                  <a:extLst>
                    <a:ext uri="{9D8B030D-6E8A-4147-A177-3AD203B41FA5}">
                      <a16:colId xmlns:a16="http://schemas.microsoft.com/office/drawing/2014/main" val="3651391462"/>
                    </a:ext>
                  </a:extLst>
                </a:gridCol>
              </a:tblGrid>
              <a:tr h="95895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2"/>
                          </a:solidFill>
                        </a:rPr>
                        <a:t>Kainuu</a:t>
                      </a: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Länsi-Uusimaa</a:t>
                      </a: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tx2"/>
                          </a:solidFill>
                        </a:rPr>
                        <a:t>Päijät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-Häme</a:t>
                      </a: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 err="1">
                          <a:solidFill>
                            <a:schemeClr val="tx2"/>
                          </a:solidFill>
                          <a:latin typeface="Work Sans Light"/>
                        </a:rPr>
                        <a:t>Pohjois-Pohjanmaa</a:t>
                      </a:r>
                      <a:endParaRPr lang="en-US" sz="1800" b="1" i="0" u="none" strike="noStrike" noProof="0" dirty="0">
                        <a:solidFill>
                          <a:schemeClr val="tx2"/>
                        </a:solidFill>
                        <a:latin typeface="Work Sans Light"/>
                      </a:endParaRP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chemeClr val="tx2"/>
                          </a:solidFill>
                          <a:latin typeface="Work Sans Light"/>
                        </a:rPr>
                        <a:t>Pohjois</a:t>
                      </a:r>
                      <a:r>
                        <a:rPr lang="en-US" sz="1800" b="1" i="0" u="none" strike="noStrike" noProof="0" dirty="0">
                          <a:solidFill>
                            <a:schemeClr val="tx2"/>
                          </a:solidFill>
                          <a:latin typeface="Work Sans Light"/>
                        </a:rPr>
                        <a:t>-Savo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tx2"/>
                          </a:solidFill>
                        </a:rPr>
                        <a:t>Satakunta</a:t>
                      </a: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tx2"/>
                          </a:solidFill>
                        </a:rPr>
                        <a:t>Varsinais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-Suomi</a:t>
                      </a:r>
                    </a:p>
                  </a:txBody>
                  <a:tcPr>
                    <a:solidFill>
                      <a:srgbClr val="FF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88989"/>
                  </a:ext>
                </a:extLst>
              </a:tr>
              <a:tr h="9589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64286"/>
                  </a:ext>
                </a:extLst>
              </a:tr>
              <a:tr h="9589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E6E6"/>
                        </a:solidFill>
                      </a:endParaRPr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51981"/>
                  </a:ext>
                </a:extLst>
              </a:tr>
              <a:tr h="9589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96689"/>
                  </a:ext>
                </a:extLst>
              </a:tr>
              <a:tr h="9589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4388"/>
                  </a:ext>
                </a:extLst>
              </a:tr>
            </a:tbl>
          </a:graphicData>
        </a:graphic>
      </p:graphicFrame>
      <p:pic>
        <p:nvPicPr>
          <p:cNvPr id="13" name="Graphic 12" descr="Lääkäri nainen tasaisella täytöllä">
            <a:extLst>
              <a:ext uri="{FF2B5EF4-FFF2-40B4-BE49-F238E27FC236}">
                <a16:creationId xmlns:a16="http://schemas.microsoft.com/office/drawing/2014/main" id="{F7C7BC73-892D-3487-77A4-0310CE7D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7191" y="2562380"/>
            <a:ext cx="637310" cy="637310"/>
          </a:xfrm>
          <a:prstGeom prst="rect">
            <a:avLst/>
          </a:prstGeom>
        </p:spPr>
      </p:pic>
      <p:pic>
        <p:nvPicPr>
          <p:cNvPr id="15" name="Graphic 14" descr="Lääkäri mies tasaisella täytöllä">
            <a:extLst>
              <a:ext uri="{FF2B5EF4-FFF2-40B4-BE49-F238E27FC236}">
                <a16:creationId xmlns:a16="http://schemas.microsoft.com/office/drawing/2014/main" id="{08CA3964-9C75-A051-94FF-C2833906D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7499" y="2555163"/>
            <a:ext cx="637310" cy="637310"/>
          </a:xfrm>
          <a:prstGeom prst="rect">
            <a:avLst/>
          </a:prstGeom>
        </p:spPr>
      </p:pic>
      <p:pic>
        <p:nvPicPr>
          <p:cNvPr id="16" name="Graphic 15" descr="Lääkäri nainen tasaisella täytöllä">
            <a:extLst>
              <a:ext uri="{FF2B5EF4-FFF2-40B4-BE49-F238E27FC236}">
                <a16:creationId xmlns:a16="http://schemas.microsoft.com/office/drawing/2014/main" id="{CF275CEF-DE00-4CFC-8C94-1EFF745BF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5373" y="2550834"/>
            <a:ext cx="637310" cy="637310"/>
          </a:xfrm>
          <a:prstGeom prst="rect">
            <a:avLst/>
          </a:prstGeom>
        </p:spPr>
      </p:pic>
      <p:pic>
        <p:nvPicPr>
          <p:cNvPr id="17" name="Graphic 16" descr="Lääkäri mies tasaisella täytöllä">
            <a:extLst>
              <a:ext uri="{FF2B5EF4-FFF2-40B4-BE49-F238E27FC236}">
                <a16:creationId xmlns:a16="http://schemas.microsoft.com/office/drawing/2014/main" id="{87809CD0-67B3-E2A1-8423-5F0C0361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681" y="2543617"/>
            <a:ext cx="637310" cy="637310"/>
          </a:xfrm>
          <a:prstGeom prst="rect">
            <a:avLst/>
          </a:prstGeom>
        </p:spPr>
      </p:pic>
      <p:pic>
        <p:nvPicPr>
          <p:cNvPr id="18" name="Graphic 17" descr="Lääkäri nainen tasaisella täytöllä">
            <a:extLst>
              <a:ext uri="{FF2B5EF4-FFF2-40B4-BE49-F238E27FC236}">
                <a16:creationId xmlns:a16="http://schemas.microsoft.com/office/drawing/2014/main" id="{604AAA18-23A8-73C9-AFFD-4ADC121A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7736" y="2585470"/>
            <a:ext cx="637310" cy="637310"/>
          </a:xfrm>
          <a:prstGeom prst="rect">
            <a:avLst/>
          </a:prstGeom>
        </p:spPr>
      </p:pic>
      <p:pic>
        <p:nvPicPr>
          <p:cNvPr id="19" name="Graphic 18" descr="Lääkäri mies tasaisella täytöllä">
            <a:extLst>
              <a:ext uri="{FF2B5EF4-FFF2-40B4-BE49-F238E27FC236}">
                <a16:creationId xmlns:a16="http://schemas.microsoft.com/office/drawing/2014/main" id="{976F0D67-4A85-DAC0-97B1-D41E79606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8044" y="2578253"/>
            <a:ext cx="637310" cy="637310"/>
          </a:xfrm>
          <a:prstGeom prst="rect">
            <a:avLst/>
          </a:prstGeom>
        </p:spPr>
      </p:pic>
      <p:pic>
        <p:nvPicPr>
          <p:cNvPr id="20" name="Graphic 19" descr="Lääkäri nainen tasaisella täytöllä">
            <a:extLst>
              <a:ext uri="{FF2B5EF4-FFF2-40B4-BE49-F238E27FC236}">
                <a16:creationId xmlns:a16="http://schemas.microsoft.com/office/drawing/2014/main" id="{7C78B7A0-BD1A-5B0D-0069-8781CF06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3191" y="2562379"/>
            <a:ext cx="637310" cy="637310"/>
          </a:xfrm>
          <a:prstGeom prst="rect">
            <a:avLst/>
          </a:prstGeom>
        </p:spPr>
      </p:pic>
      <p:pic>
        <p:nvPicPr>
          <p:cNvPr id="21" name="Graphic 20" descr="Lääkäri mies tasaisella täytöllä">
            <a:extLst>
              <a:ext uri="{FF2B5EF4-FFF2-40B4-BE49-F238E27FC236}">
                <a16:creationId xmlns:a16="http://schemas.microsoft.com/office/drawing/2014/main" id="{34977920-5CAB-2101-CCE5-AC7FB945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3499" y="2555162"/>
            <a:ext cx="637310" cy="637310"/>
          </a:xfrm>
          <a:prstGeom prst="rect">
            <a:avLst/>
          </a:prstGeom>
        </p:spPr>
      </p:pic>
      <p:pic>
        <p:nvPicPr>
          <p:cNvPr id="22" name="Graphic 21" descr="Lääkäri nainen tasaisella täytöllä">
            <a:extLst>
              <a:ext uri="{FF2B5EF4-FFF2-40B4-BE49-F238E27FC236}">
                <a16:creationId xmlns:a16="http://schemas.microsoft.com/office/drawing/2014/main" id="{CF3BEA87-9E38-A206-C62B-DB5F8ED56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463" y="2539288"/>
            <a:ext cx="637310" cy="637310"/>
          </a:xfrm>
          <a:prstGeom prst="rect">
            <a:avLst/>
          </a:prstGeom>
        </p:spPr>
      </p:pic>
      <p:pic>
        <p:nvPicPr>
          <p:cNvPr id="23" name="Graphic 22" descr="Lääkäri mies tasaisella täytöllä">
            <a:extLst>
              <a:ext uri="{FF2B5EF4-FFF2-40B4-BE49-F238E27FC236}">
                <a16:creationId xmlns:a16="http://schemas.microsoft.com/office/drawing/2014/main" id="{74CCC3E1-D9B9-2C73-B083-F01B64CA9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9771" y="2532071"/>
            <a:ext cx="637310" cy="637310"/>
          </a:xfrm>
          <a:prstGeom prst="rect">
            <a:avLst/>
          </a:prstGeom>
        </p:spPr>
      </p:pic>
      <p:pic>
        <p:nvPicPr>
          <p:cNvPr id="24" name="Graphic 23" descr="Lääkäri nainen tasaisella täytöllä">
            <a:extLst>
              <a:ext uri="{FF2B5EF4-FFF2-40B4-BE49-F238E27FC236}">
                <a16:creationId xmlns:a16="http://schemas.microsoft.com/office/drawing/2014/main" id="{93313A63-99EA-E168-941C-9AB495E3F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1918" y="2539288"/>
            <a:ext cx="637310" cy="637310"/>
          </a:xfrm>
          <a:prstGeom prst="rect">
            <a:avLst/>
          </a:prstGeom>
        </p:spPr>
      </p:pic>
      <p:pic>
        <p:nvPicPr>
          <p:cNvPr id="25" name="Graphic 24" descr="Lääkäri mies tasaisella täytöllä">
            <a:extLst>
              <a:ext uri="{FF2B5EF4-FFF2-40B4-BE49-F238E27FC236}">
                <a16:creationId xmlns:a16="http://schemas.microsoft.com/office/drawing/2014/main" id="{77A6CF2D-CE32-35ED-7D36-08D2DD6B1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2226" y="2532072"/>
            <a:ext cx="637310" cy="637310"/>
          </a:xfrm>
          <a:prstGeom prst="rect">
            <a:avLst/>
          </a:prstGeom>
        </p:spPr>
      </p:pic>
      <p:pic>
        <p:nvPicPr>
          <p:cNvPr id="26" name="Graphic 25" descr="Lääkäri nainen tasaisella täytöllä">
            <a:extLst>
              <a:ext uri="{FF2B5EF4-FFF2-40B4-BE49-F238E27FC236}">
                <a16:creationId xmlns:a16="http://schemas.microsoft.com/office/drawing/2014/main" id="{81F49173-B919-DC43-C43B-832137135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5827" y="2597015"/>
            <a:ext cx="637310" cy="637310"/>
          </a:xfrm>
          <a:prstGeom prst="rect">
            <a:avLst/>
          </a:prstGeom>
        </p:spPr>
      </p:pic>
      <p:pic>
        <p:nvPicPr>
          <p:cNvPr id="27" name="Graphic 26" descr="Lääkäri mies tasaisella täytöllä">
            <a:extLst>
              <a:ext uri="{FF2B5EF4-FFF2-40B4-BE49-F238E27FC236}">
                <a16:creationId xmlns:a16="http://schemas.microsoft.com/office/drawing/2014/main" id="{8A3BFC37-D987-E836-DB31-1AAFA5189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135" y="2589798"/>
            <a:ext cx="637310" cy="637310"/>
          </a:xfrm>
          <a:prstGeom prst="rect">
            <a:avLst/>
          </a:prstGeom>
        </p:spPr>
      </p:pic>
      <p:pic>
        <p:nvPicPr>
          <p:cNvPr id="29" name="Graphic 28" descr="Ihmisryhmä tasaisella täytöllä">
            <a:extLst>
              <a:ext uri="{FF2B5EF4-FFF2-40B4-BE49-F238E27FC236}">
                <a16:creationId xmlns:a16="http://schemas.microsoft.com/office/drawing/2014/main" id="{DC048D94-7C29-BDAF-3624-871103395A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0892" y="3425626"/>
            <a:ext cx="914400" cy="914400"/>
          </a:xfrm>
          <a:prstGeom prst="rect">
            <a:avLst/>
          </a:prstGeom>
        </p:spPr>
      </p:pic>
      <p:pic>
        <p:nvPicPr>
          <p:cNvPr id="31" name="Graphic 30" descr="Ihmisryhmä tasaisella täytöllä">
            <a:extLst>
              <a:ext uri="{FF2B5EF4-FFF2-40B4-BE49-F238E27FC236}">
                <a16:creationId xmlns:a16="http://schemas.microsoft.com/office/drawing/2014/main" id="{65928FCD-42AB-0586-C1C5-0ACDC11CD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2983" y="3414080"/>
            <a:ext cx="914400" cy="914400"/>
          </a:xfrm>
          <a:prstGeom prst="rect">
            <a:avLst/>
          </a:prstGeom>
        </p:spPr>
      </p:pic>
      <p:pic>
        <p:nvPicPr>
          <p:cNvPr id="33" name="Graphic 32" descr="Kartta ja nasta tasaisella täytöllä">
            <a:extLst>
              <a:ext uri="{FF2B5EF4-FFF2-40B4-BE49-F238E27FC236}">
                <a16:creationId xmlns:a16="http://schemas.microsoft.com/office/drawing/2014/main" id="{1D281E21-BB81-33DC-9B84-508B10C71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7556" y="3428289"/>
            <a:ext cx="914400" cy="914400"/>
          </a:xfrm>
          <a:prstGeom prst="rect">
            <a:avLst/>
          </a:prstGeom>
        </p:spPr>
      </p:pic>
      <p:pic>
        <p:nvPicPr>
          <p:cNvPr id="36" name="Graphic 35" descr="Ihmisryhmä tasaisella täytöllä">
            <a:extLst>
              <a:ext uri="{FF2B5EF4-FFF2-40B4-BE49-F238E27FC236}">
                <a16:creationId xmlns:a16="http://schemas.microsoft.com/office/drawing/2014/main" id="{D7E13E11-035A-C5D2-B8D8-D4B03FB8A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1983" y="3425625"/>
            <a:ext cx="914400" cy="914400"/>
          </a:xfrm>
          <a:prstGeom prst="rect">
            <a:avLst/>
          </a:prstGeom>
        </p:spPr>
      </p:pic>
      <p:pic>
        <p:nvPicPr>
          <p:cNvPr id="38" name="Graphic 37" descr="Yleinen käyttö tasaisella täytöllä">
            <a:extLst>
              <a:ext uri="{FF2B5EF4-FFF2-40B4-BE49-F238E27FC236}">
                <a16:creationId xmlns:a16="http://schemas.microsoft.com/office/drawing/2014/main" id="{EF69E272-B487-C710-DB43-FFFEDE0C95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91891" y="3418521"/>
            <a:ext cx="914400" cy="914400"/>
          </a:xfrm>
          <a:prstGeom prst="rect">
            <a:avLst/>
          </a:prstGeom>
        </p:spPr>
      </p:pic>
      <p:pic>
        <p:nvPicPr>
          <p:cNvPr id="40" name="Graphic 39" descr="Yleinen käyttö tasaisella täytöllä">
            <a:extLst>
              <a:ext uri="{FF2B5EF4-FFF2-40B4-BE49-F238E27FC236}">
                <a16:creationId xmlns:a16="http://schemas.microsoft.com/office/drawing/2014/main" id="{6C2274A4-2EB1-8C9C-FB83-0E2D60A421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74345" y="3418521"/>
            <a:ext cx="914400" cy="914400"/>
          </a:xfrm>
          <a:prstGeom prst="rect">
            <a:avLst/>
          </a:prstGeom>
        </p:spPr>
      </p:pic>
      <p:pic>
        <p:nvPicPr>
          <p:cNvPr id="42" name="Graphic 41" descr="Kaiutin tasaisella täytöllä">
            <a:extLst>
              <a:ext uri="{FF2B5EF4-FFF2-40B4-BE49-F238E27FC236}">
                <a16:creationId xmlns:a16="http://schemas.microsoft.com/office/drawing/2014/main" id="{ACB386C9-2CE7-850E-6708-9725414BE2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71681" y="4343933"/>
            <a:ext cx="914400" cy="914400"/>
          </a:xfrm>
          <a:prstGeom prst="rect">
            <a:avLst/>
          </a:prstGeom>
        </p:spPr>
      </p:pic>
      <p:pic>
        <p:nvPicPr>
          <p:cNvPr id="44" name="Graphic 43" descr="Kaiutin tasaisella täytöllä">
            <a:extLst>
              <a:ext uri="{FF2B5EF4-FFF2-40B4-BE49-F238E27FC236}">
                <a16:creationId xmlns:a16="http://schemas.microsoft.com/office/drawing/2014/main" id="{BCB647E6-4B01-22A9-472E-93AFCCFD73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00318" y="4343933"/>
            <a:ext cx="914400" cy="914400"/>
          </a:xfrm>
          <a:prstGeom prst="rect">
            <a:avLst/>
          </a:prstGeom>
        </p:spPr>
      </p:pic>
      <p:pic>
        <p:nvPicPr>
          <p:cNvPr id="47" name="Graphic 46" descr="Ohjelmoija nainen tasaisella täytöllä">
            <a:extLst>
              <a:ext uri="{FF2B5EF4-FFF2-40B4-BE49-F238E27FC236}">
                <a16:creationId xmlns:a16="http://schemas.microsoft.com/office/drawing/2014/main" id="{0C36755D-5CA0-B1DA-1680-74534DE850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6178" y="4321730"/>
            <a:ext cx="914400" cy="914400"/>
          </a:xfrm>
          <a:prstGeom prst="rect">
            <a:avLst/>
          </a:prstGeom>
        </p:spPr>
      </p:pic>
      <p:pic>
        <p:nvPicPr>
          <p:cNvPr id="49" name="Graphic 48" descr="Ohjelmoija nainen tasaisella täytöllä">
            <a:extLst>
              <a:ext uri="{FF2B5EF4-FFF2-40B4-BE49-F238E27FC236}">
                <a16:creationId xmlns:a16="http://schemas.microsoft.com/office/drawing/2014/main" id="{E95A2C4B-7EAB-6684-62FB-651AD9835F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77996" y="4321730"/>
            <a:ext cx="914400" cy="914400"/>
          </a:xfrm>
          <a:prstGeom prst="rect">
            <a:avLst/>
          </a:prstGeom>
        </p:spPr>
      </p:pic>
      <p:pic>
        <p:nvPicPr>
          <p:cNvPr id="50" name="Graphic 49" descr="Yleinen käyttö tasaisella täytöllä">
            <a:extLst>
              <a:ext uri="{FF2B5EF4-FFF2-40B4-BE49-F238E27FC236}">
                <a16:creationId xmlns:a16="http://schemas.microsoft.com/office/drawing/2014/main" id="{38844E57-698D-D499-0DDE-55B2EDA567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29072" y="3430066"/>
            <a:ext cx="914400" cy="914400"/>
          </a:xfrm>
          <a:prstGeom prst="rect">
            <a:avLst/>
          </a:prstGeom>
        </p:spPr>
      </p:pic>
      <p:pic>
        <p:nvPicPr>
          <p:cNvPr id="51" name="Graphic 50" descr="Ohjelmoija nainen tasaisella täytöllä">
            <a:extLst>
              <a:ext uri="{FF2B5EF4-FFF2-40B4-BE49-F238E27FC236}">
                <a16:creationId xmlns:a16="http://schemas.microsoft.com/office/drawing/2014/main" id="{DDFDD0F1-53E0-7AD9-CF97-82AD77F27F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87450" y="4321730"/>
            <a:ext cx="914400" cy="914400"/>
          </a:xfrm>
          <a:prstGeom prst="rect">
            <a:avLst/>
          </a:prstGeom>
        </p:spPr>
      </p:pic>
      <p:pic>
        <p:nvPicPr>
          <p:cNvPr id="52" name="Graphic 51" descr="Kaiutin tasaisella täytöllä">
            <a:extLst>
              <a:ext uri="{FF2B5EF4-FFF2-40B4-BE49-F238E27FC236}">
                <a16:creationId xmlns:a16="http://schemas.microsoft.com/office/drawing/2014/main" id="{A3206101-98A1-496B-DA2C-66AE05C282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09317" y="4332387"/>
            <a:ext cx="914400" cy="914400"/>
          </a:xfrm>
          <a:prstGeom prst="rect">
            <a:avLst/>
          </a:prstGeom>
        </p:spPr>
      </p:pic>
      <p:pic>
        <p:nvPicPr>
          <p:cNvPr id="53" name="Graphic 52" descr="Kaiutin tasaisella täytöllä">
            <a:extLst>
              <a:ext uri="{FF2B5EF4-FFF2-40B4-BE49-F238E27FC236}">
                <a16:creationId xmlns:a16="http://schemas.microsoft.com/office/drawing/2014/main" id="{E9255C0D-2FA0-5129-B7BD-D80504914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92226" y="4320841"/>
            <a:ext cx="914400" cy="914400"/>
          </a:xfrm>
          <a:prstGeom prst="rect">
            <a:avLst/>
          </a:prstGeom>
        </p:spPr>
      </p:pic>
      <p:pic>
        <p:nvPicPr>
          <p:cNvPr id="55" name="Graphic 54" descr="Merkki 1 tasaisella täytöllä">
            <a:extLst>
              <a:ext uri="{FF2B5EF4-FFF2-40B4-BE49-F238E27FC236}">
                <a16:creationId xmlns:a16="http://schemas.microsoft.com/office/drawing/2014/main" id="{588A9D2D-EC23-8C99-E459-610C8DACC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3556" y="2412290"/>
            <a:ext cx="914400" cy="914400"/>
          </a:xfrm>
          <a:prstGeom prst="rect">
            <a:avLst/>
          </a:prstGeom>
        </p:spPr>
      </p:pic>
      <p:pic>
        <p:nvPicPr>
          <p:cNvPr id="57" name="Graphic 56" descr="Merkki tasaisella täytöllä">
            <a:extLst>
              <a:ext uri="{FF2B5EF4-FFF2-40B4-BE49-F238E27FC236}">
                <a16:creationId xmlns:a16="http://schemas.microsoft.com/office/drawing/2014/main" id="{A4C69A4C-0942-74EA-2170-8646DC95EE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3555" y="3387436"/>
            <a:ext cx="914400" cy="914400"/>
          </a:xfrm>
          <a:prstGeom prst="rect">
            <a:avLst/>
          </a:prstGeom>
        </p:spPr>
      </p:pic>
      <p:pic>
        <p:nvPicPr>
          <p:cNvPr id="59" name="Graphic 58" descr="Merkki 3 tasaisella täytöllä">
            <a:extLst>
              <a:ext uri="{FF2B5EF4-FFF2-40B4-BE49-F238E27FC236}">
                <a16:creationId xmlns:a16="http://schemas.microsoft.com/office/drawing/2014/main" id="{650CF7C3-F91B-D63D-34C8-443F356093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98226" y="43457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9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473655-3C79-F9F5-3206-3B9F8321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Jatkuva seuranta (</a:t>
            </a:r>
            <a:r>
              <a:rPr lang="fi-FI" dirty="0" err="1"/>
              <a:t>leading</a:t>
            </a:r>
            <a:r>
              <a:rPr lang="fi-FI" dirty="0"/>
              <a:t>-mittarit)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219501-D870-482E-60D0-B10C904A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Jatkuvuus: SLICC / OPR</a:t>
            </a:r>
          </a:p>
          <a:p>
            <a:r>
              <a:rPr lang="fi-FI" dirty="0"/>
              <a:t>Hoidon saatavuus: Yhteydenotosta hoitoon </a:t>
            </a:r>
          </a:p>
          <a:p>
            <a:r>
              <a:rPr lang="fi-FI" dirty="0"/>
              <a:t>Lähetteet erikoissairaanhoitoon </a:t>
            </a:r>
          </a:p>
          <a:p>
            <a:r>
              <a:rPr lang="fi-FI" dirty="0"/>
              <a:t>Diagnostiikka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6C513D-A20F-9380-66E7-F10AE4A7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18.8.2025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CDCA0B-6C1D-907C-EC3C-67BBA3ED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7730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473655-3C79-F9F5-3206-3B9F8321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Jatkuva seuranta (</a:t>
            </a:r>
            <a:r>
              <a:rPr lang="fi-FI" dirty="0" err="1"/>
              <a:t>leading</a:t>
            </a:r>
            <a:r>
              <a:rPr lang="fi-FI" dirty="0"/>
              <a:t>-mittarit)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219501-D870-482E-60D0-B10C904A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Jatkuvuus: SLICC / OPR (mitkä käynnit huomioidaan?) väestöpeitto</a:t>
            </a:r>
          </a:p>
          <a:p>
            <a:r>
              <a:rPr lang="fi-FI" dirty="0"/>
              <a:t>Hoidon saatavuus: Yhteydenotosta hoitoon (</a:t>
            </a:r>
            <a:r>
              <a:rPr lang="fi-FI" dirty="0" err="1"/>
              <a:t>esim</a:t>
            </a:r>
            <a:r>
              <a:rPr lang="fi-FI" dirty="0"/>
              <a:t> 14 vrk </a:t>
            </a:r>
            <a:r>
              <a:rPr lang="fi-FI" dirty="0" err="1"/>
              <a:t>hoitoonpääsy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Oma lääkärille – oma hoitajalle? </a:t>
            </a:r>
            <a:r>
              <a:rPr lang="fi-FI" dirty="0" err="1"/>
              <a:t>Psyk</a:t>
            </a:r>
            <a:r>
              <a:rPr lang="fi-FI" dirty="0"/>
              <a:t> sh , fysioterapeutti</a:t>
            </a:r>
          </a:p>
          <a:p>
            <a:r>
              <a:rPr lang="fi-FI" dirty="0"/>
              <a:t>Käynnit yhteispäivystyksessä</a:t>
            </a:r>
          </a:p>
          <a:p>
            <a:r>
              <a:rPr lang="fi-FI" dirty="0"/>
              <a:t>Ehkä myöhemmin:</a:t>
            </a:r>
          </a:p>
          <a:p>
            <a:pPr lvl="1"/>
            <a:r>
              <a:rPr lang="fi-FI" i="1" dirty="0"/>
              <a:t>Lähetteet erikoissairaanhoitoon (myös väestön käynnit yhteispäivystyksessä)</a:t>
            </a:r>
          </a:p>
          <a:p>
            <a:pPr lvl="1"/>
            <a:r>
              <a:rPr lang="fi-FI" i="1" dirty="0"/>
              <a:t>Diagnostiikka (</a:t>
            </a:r>
            <a:r>
              <a:rPr lang="fi-FI" i="1" dirty="0" err="1"/>
              <a:t>laboratoria</a:t>
            </a:r>
            <a:r>
              <a:rPr lang="fi-FI" i="1" dirty="0"/>
              <a:t>, kuvantaminen)</a:t>
            </a:r>
          </a:p>
          <a:p>
            <a:pPr lvl="1"/>
            <a:r>
              <a:rPr lang="fi-FI" i="1" dirty="0"/>
              <a:t>Jokin muu?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6C513D-A20F-9380-66E7-F10AE4A7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19.8.2025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CDCA0B-6C1D-907C-EC3C-67BBA3ED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9330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A58ACF-5217-1017-6B52-8AA4EA6D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Pistemäinen tarkastelu, </a:t>
            </a:r>
            <a:r>
              <a:rPr lang="fi-FI" dirty="0" err="1"/>
              <a:t>esim</a:t>
            </a:r>
            <a:r>
              <a:rPr lang="fi-FI" dirty="0"/>
              <a:t> vuosittain (</a:t>
            </a:r>
            <a:r>
              <a:rPr lang="fi-FI" dirty="0" err="1"/>
              <a:t>lagging</a:t>
            </a:r>
            <a:r>
              <a:rPr lang="fi-FI" dirty="0"/>
              <a:t>-mittarit)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ECA635-F45F-D0D5-8690-E830B335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Mm.</a:t>
            </a:r>
          </a:p>
          <a:p>
            <a:pPr lvl="1"/>
            <a:r>
              <a:rPr lang="fi-FI" dirty="0"/>
              <a:t>Laaturekisterit</a:t>
            </a:r>
          </a:p>
          <a:p>
            <a:pPr lvl="1"/>
            <a:r>
              <a:rPr lang="fi-FI" dirty="0"/>
              <a:t>Henkilöstökyselyt</a:t>
            </a:r>
          </a:p>
          <a:p>
            <a:pPr lvl="1"/>
            <a:r>
              <a:rPr lang="fi-FI" dirty="0"/>
              <a:t>Asiakastyytyväisyys</a:t>
            </a:r>
          </a:p>
          <a:p>
            <a:pPr lvl="1"/>
            <a:r>
              <a:rPr lang="fi-FI" dirty="0"/>
              <a:t>Potilasturvallisuus</a:t>
            </a:r>
          </a:p>
          <a:p>
            <a:pPr lvl="1"/>
            <a:r>
              <a:rPr lang="fi-FI" dirty="0"/>
              <a:t>COCI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4B03EF-E9BF-D5E1-C3FE-EA328A5F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19.8.2025</a:t>
            </a:fld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BADA98-8A45-B0C1-E330-3E023CA4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2225241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THL_Esityspohja_FI</Template>
  <TotalTime>22521</TotalTime>
  <Words>350</Words>
  <Application>Microsoft Office PowerPoint</Application>
  <PresentationFormat>Laajakuva</PresentationFormat>
  <Paragraphs>100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Work Sans Light</vt:lpstr>
      <vt:lpstr>Work Sans Medium</vt:lpstr>
      <vt:lpstr>THL</vt:lpstr>
      <vt:lpstr>PowerPoint-esitys</vt:lpstr>
      <vt:lpstr>Henkilökohtaisen hoidon jatkuvuus</vt:lpstr>
      <vt:lpstr>Kohdistuminen väestöön</vt:lpstr>
      <vt:lpstr>Hoidon jatkuvuus palveluohjauksssa: digi-palvelut &amp; yhteydenotto </vt:lpstr>
      <vt:lpstr>Hoidon jatkuvuuden kehittämisen ydinulottuvuudet </vt:lpstr>
      <vt:lpstr>Oma lääkäri-mallin kehittäminen (RRP4)</vt:lpstr>
      <vt:lpstr>Jatkuva seuranta (leading-mittarit)</vt:lpstr>
      <vt:lpstr>Jatkuva seuranta (leading-mittarit)</vt:lpstr>
      <vt:lpstr>Pistemäinen tarkastelu, esim vuosittain (lagging-mittarit)</vt:lpstr>
      <vt:lpstr>Kiitos.</vt:lpstr>
      <vt:lpstr>PowerPoint-esitys</vt:lpstr>
      <vt:lpstr>PowerPoint-esitys</vt:lpstr>
      <vt:lpstr>PowerPoint-esitys</vt:lpstr>
      <vt:lpstr>PowerPoint-esitys</vt:lpstr>
      <vt:lpstr>Lääkärin läsnä vo - hoitoonpääsykäyntien osuus kiireettömistä käynneistä &amp; 14 vrk hoitoonpääsyn toteuma </vt:lpstr>
      <vt:lpstr>Lääkärin läsnävastaantotot hyvinvointialueilla Hoitoonpääsykäyntien osuus kiireettömistä käynneistä &amp; 14 vrk hoitoonpääsyn toteuma 2024 </vt:lpstr>
      <vt:lpstr>Lääkärin läsnävastaantotot hyvinvointialueilla Hoitoonpääsykäyntien osuus kiireettömistä käynneistä &amp; 14 vrk hoitoonpääsyn toteuma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Launio</dc:creator>
  <cp:lastModifiedBy>Sara Launio</cp:lastModifiedBy>
  <cp:revision>14</cp:revision>
  <dcterms:created xsi:type="dcterms:W3CDTF">2025-05-14T10:28:52Z</dcterms:created>
  <dcterms:modified xsi:type="dcterms:W3CDTF">2025-08-19T05:52:14Z</dcterms:modified>
</cp:coreProperties>
</file>