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9" r:id="rId5"/>
    <p:sldId id="273" r:id="rId6"/>
    <p:sldId id="294" r:id="rId7"/>
    <p:sldId id="274" r:id="rId8"/>
    <p:sldId id="277" r:id="rId9"/>
    <p:sldId id="306" r:id="rId10"/>
    <p:sldId id="276" r:id="rId11"/>
    <p:sldId id="278" r:id="rId12"/>
    <p:sldId id="279" r:id="rId13"/>
    <p:sldId id="280" r:id="rId14"/>
    <p:sldId id="295" r:id="rId15"/>
    <p:sldId id="284" r:id="rId16"/>
    <p:sldId id="285" r:id="rId17"/>
    <p:sldId id="286" r:id="rId18"/>
    <p:sldId id="281" r:id="rId19"/>
    <p:sldId id="283" r:id="rId20"/>
    <p:sldId id="282" r:id="rId21"/>
    <p:sldId id="296" r:id="rId22"/>
    <p:sldId id="290" r:id="rId23"/>
    <p:sldId id="288" r:id="rId24"/>
    <p:sldId id="287" r:id="rId25"/>
    <p:sldId id="289" r:id="rId26"/>
    <p:sldId id="291" r:id="rId27"/>
    <p:sldId id="293" r:id="rId28"/>
    <p:sldId id="297" r:id="rId29"/>
    <p:sldId id="299" r:id="rId30"/>
    <p:sldId id="302" r:id="rId31"/>
    <p:sldId id="301" r:id="rId32"/>
    <p:sldId id="303" r:id="rId33"/>
    <p:sldId id="304" r:id="rId34"/>
    <p:sldId id="305" r:id="rId35"/>
    <p:sldId id="275" r:id="rId36"/>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C98"/>
    <a:srgbClr val="00A4CD"/>
    <a:srgbClr val="FFD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pi Nuuttila" userId="608398f4-814d-4fa0-a821-fd70aba0b256" providerId="ADAL" clId="{4EAEFF1E-69FC-4B79-94FC-38A3BC762455}"/>
    <pc:docChg chg="modSld">
      <pc:chgData name="Topi Nuuttila" userId="608398f4-814d-4fa0-a821-fd70aba0b256" providerId="ADAL" clId="{4EAEFF1E-69FC-4B79-94FC-38A3BC762455}" dt="2026-02-05T09:41:55.537" v="648" actId="20577"/>
      <pc:docMkLst>
        <pc:docMk/>
      </pc:docMkLst>
      <pc:sldChg chg="modSp mod">
        <pc:chgData name="Topi Nuuttila" userId="608398f4-814d-4fa0-a821-fd70aba0b256" providerId="ADAL" clId="{4EAEFF1E-69FC-4B79-94FC-38A3BC762455}" dt="2026-01-14T09:29:00.178" v="68" actId="20577"/>
        <pc:sldMkLst>
          <pc:docMk/>
          <pc:sldMk cId="1718935364" sldId="276"/>
        </pc:sldMkLst>
        <pc:spChg chg="mod">
          <ac:chgData name="Topi Nuuttila" userId="608398f4-814d-4fa0-a821-fd70aba0b256" providerId="ADAL" clId="{4EAEFF1E-69FC-4B79-94FC-38A3BC762455}" dt="2026-01-14T09:29:00.178" v="68" actId="20577"/>
          <ac:spMkLst>
            <pc:docMk/>
            <pc:sldMk cId="1718935364" sldId="276"/>
            <ac:spMk id="12" creationId="{667E119A-3C3D-2747-9C5D-44C5D94DA838}"/>
          </ac:spMkLst>
        </pc:spChg>
      </pc:sldChg>
      <pc:sldChg chg="modSp mod">
        <pc:chgData name="Topi Nuuttila" userId="608398f4-814d-4fa0-a821-fd70aba0b256" providerId="ADAL" clId="{4EAEFF1E-69FC-4B79-94FC-38A3BC762455}" dt="2026-01-14T09:34:11.145" v="407" actId="20577"/>
        <pc:sldMkLst>
          <pc:docMk/>
          <pc:sldMk cId="3387902728" sldId="279"/>
        </pc:sldMkLst>
        <pc:spChg chg="mod">
          <ac:chgData name="Topi Nuuttila" userId="608398f4-814d-4fa0-a821-fd70aba0b256" providerId="ADAL" clId="{4EAEFF1E-69FC-4B79-94FC-38A3BC762455}" dt="2026-01-14T09:34:11.145" v="407" actId="20577"/>
          <ac:spMkLst>
            <pc:docMk/>
            <pc:sldMk cId="3387902728" sldId="279"/>
            <ac:spMk id="6" creationId="{6064CC8C-DD8F-D52D-8FE3-AE484059E538}"/>
          </ac:spMkLst>
        </pc:spChg>
      </pc:sldChg>
      <pc:sldChg chg="modSp mod">
        <pc:chgData name="Topi Nuuttila" userId="608398f4-814d-4fa0-a821-fd70aba0b256" providerId="ADAL" clId="{4EAEFF1E-69FC-4B79-94FC-38A3BC762455}" dt="2026-01-22T08:27:20.221" v="637" actId="20577"/>
        <pc:sldMkLst>
          <pc:docMk/>
          <pc:sldMk cId="597275645" sldId="280"/>
        </pc:sldMkLst>
        <pc:spChg chg="mod">
          <ac:chgData name="Topi Nuuttila" userId="608398f4-814d-4fa0-a821-fd70aba0b256" providerId="ADAL" clId="{4EAEFF1E-69FC-4B79-94FC-38A3BC762455}" dt="2026-01-22T08:27:20.221" v="637" actId="20577"/>
          <ac:spMkLst>
            <pc:docMk/>
            <pc:sldMk cId="597275645" sldId="280"/>
            <ac:spMk id="6" creationId="{6064CC8C-DD8F-D52D-8FE3-AE484059E538}"/>
          </ac:spMkLst>
        </pc:spChg>
      </pc:sldChg>
      <pc:sldChg chg="modSp mod">
        <pc:chgData name="Topi Nuuttila" userId="608398f4-814d-4fa0-a821-fd70aba0b256" providerId="ADAL" clId="{4EAEFF1E-69FC-4B79-94FC-38A3BC762455}" dt="2026-01-14T09:35:51.350" v="430" actId="20577"/>
        <pc:sldMkLst>
          <pc:docMk/>
          <pc:sldMk cId="2457816727" sldId="282"/>
        </pc:sldMkLst>
        <pc:spChg chg="mod">
          <ac:chgData name="Topi Nuuttila" userId="608398f4-814d-4fa0-a821-fd70aba0b256" providerId="ADAL" clId="{4EAEFF1E-69FC-4B79-94FC-38A3BC762455}" dt="2026-01-14T09:35:51.350" v="430" actId="20577"/>
          <ac:spMkLst>
            <pc:docMk/>
            <pc:sldMk cId="2457816727" sldId="282"/>
            <ac:spMk id="6" creationId="{E922A91D-5DC2-C52A-8329-678753A5C6B6}"/>
          </ac:spMkLst>
        </pc:spChg>
      </pc:sldChg>
      <pc:sldChg chg="modSp mod">
        <pc:chgData name="Topi Nuuttila" userId="608398f4-814d-4fa0-a821-fd70aba0b256" providerId="ADAL" clId="{4EAEFF1E-69FC-4B79-94FC-38A3BC762455}" dt="2026-02-04T12:57:00.952" v="647" actId="20577"/>
        <pc:sldMkLst>
          <pc:docMk/>
          <pc:sldMk cId="1200125831" sldId="289"/>
        </pc:sldMkLst>
        <pc:spChg chg="mod">
          <ac:chgData name="Topi Nuuttila" userId="608398f4-814d-4fa0-a821-fd70aba0b256" providerId="ADAL" clId="{4EAEFF1E-69FC-4B79-94FC-38A3BC762455}" dt="2026-02-04T12:57:00.952" v="647" actId="20577"/>
          <ac:spMkLst>
            <pc:docMk/>
            <pc:sldMk cId="1200125831" sldId="289"/>
            <ac:spMk id="3" creationId="{C1CA9422-9B86-B69D-0FEE-B3FEF6F6E07A}"/>
          </ac:spMkLst>
        </pc:spChg>
      </pc:sldChg>
      <pc:sldChg chg="modSp mod">
        <pc:chgData name="Topi Nuuttila" userId="608398f4-814d-4fa0-a821-fd70aba0b256" providerId="ADAL" clId="{4EAEFF1E-69FC-4B79-94FC-38A3BC762455}" dt="2026-02-05T09:41:55.537" v="648" actId="20577"/>
        <pc:sldMkLst>
          <pc:docMk/>
          <pc:sldMk cId="2323190714" sldId="291"/>
        </pc:sldMkLst>
        <pc:spChg chg="mod">
          <ac:chgData name="Topi Nuuttila" userId="608398f4-814d-4fa0-a821-fd70aba0b256" providerId="ADAL" clId="{4EAEFF1E-69FC-4B79-94FC-38A3BC762455}" dt="2026-02-05T09:41:55.537" v="648" actId="20577"/>
          <ac:spMkLst>
            <pc:docMk/>
            <pc:sldMk cId="2323190714" sldId="291"/>
            <ac:spMk id="3" creationId="{A0AE3D08-0F50-328E-E4A2-68225BEBD9A4}"/>
          </ac:spMkLst>
        </pc:spChg>
      </pc:sldChg>
      <pc:sldChg chg="modSp mod">
        <pc:chgData name="Topi Nuuttila" userId="608398f4-814d-4fa0-a821-fd70aba0b256" providerId="ADAL" clId="{4EAEFF1E-69FC-4B79-94FC-38A3BC762455}" dt="2026-01-14T09:37:42.854" v="549" actId="20577"/>
        <pc:sldMkLst>
          <pc:docMk/>
          <pc:sldMk cId="3618005945" sldId="305"/>
        </pc:sldMkLst>
        <pc:spChg chg="mod">
          <ac:chgData name="Topi Nuuttila" userId="608398f4-814d-4fa0-a821-fd70aba0b256" providerId="ADAL" clId="{4EAEFF1E-69FC-4B79-94FC-38A3BC762455}" dt="2026-01-14T09:37:42.854" v="549" actId="20577"/>
          <ac:spMkLst>
            <pc:docMk/>
            <pc:sldMk cId="3618005945" sldId="305"/>
            <ac:spMk id="3" creationId="{02030C20-6DA3-FBF3-32C0-78D1BD552AC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2E4B766C-D144-4860-8378-C8AED84E14A7}" type="datetimeFigureOut">
              <a:rPr lang="en-GB" smtClean="0"/>
              <a:t>05/02/2026</a:t>
            </a:fld>
            <a:endParaRPr lang="en-GB"/>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604FF52D-3802-4A03-8323-AE312A03D6DA}" type="slidenum">
              <a:rPr lang="en-GB" smtClean="0"/>
              <a:t>‹#›</a:t>
            </a:fld>
            <a:endParaRPr lang="en-GB"/>
          </a:p>
        </p:txBody>
      </p:sp>
    </p:spTree>
    <p:extLst>
      <p:ext uri="{BB962C8B-B14F-4D97-AF65-F5344CB8AC3E}">
        <p14:creationId xmlns:p14="http://schemas.microsoft.com/office/powerpoint/2010/main" val="425396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fi-FI" noProof="0"/>
              <a:t>Muokkaa ots. perustyyl. napsautt.</a:t>
            </a:r>
          </a:p>
        </p:txBody>
      </p:sp>
      <p:sp>
        <p:nvSpPr>
          <p:cNvPr id="4" name="Tekstin paikkamerkki 2">
            <a:extLst>
              <a:ext uri="{FF2B5EF4-FFF2-40B4-BE49-F238E27FC236}">
                <a16:creationId xmlns:a16="http://schemas.microsoft.com/office/drawing/2014/main" id="{B8723287-6A80-084A-9AEC-B88C38A27454}"/>
              </a:ext>
            </a:extLst>
          </p:cNvPr>
          <p:cNvSpPr>
            <a:spLocks noGrp="1"/>
          </p:cNvSpPr>
          <p:nvPr>
            <p:ph type="body" idx="13"/>
          </p:nvPr>
        </p:nvSpPr>
        <p:spPr>
          <a:xfrm>
            <a:off x="3517107" y="4402697"/>
            <a:ext cx="5157787" cy="823912"/>
          </a:xfrm>
        </p:spPr>
        <p:txBody>
          <a:bodyPr lIns="0" tIns="0" rIns="0" bIns="0" anchor="t"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5" name="Alaotsikko 2">
            <a:extLst>
              <a:ext uri="{FF2B5EF4-FFF2-40B4-BE49-F238E27FC236}">
                <a16:creationId xmlns:a16="http://schemas.microsoft.com/office/drawing/2014/main" id="{5D8DF8AF-2F48-5C4F-A673-BF98321FBDCA}"/>
              </a:ext>
            </a:extLst>
          </p:cNvPr>
          <p:cNvSpPr>
            <a:spLocks noGrp="1"/>
          </p:cNvSpPr>
          <p:nvPr>
            <p:ph type="subTitle" idx="1"/>
          </p:nvPr>
        </p:nvSpPr>
        <p:spPr>
          <a:xfrm>
            <a:off x="1524000" y="3602038"/>
            <a:ext cx="9144000" cy="78207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298576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0" y="1"/>
            <a:ext cx="12191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173110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211707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4" y="758762"/>
            <a:ext cx="9431782" cy="2852737"/>
          </a:xfrm>
        </p:spPr>
        <p:txBody>
          <a:bodyPr anchor="b"/>
          <a:lstStyle>
            <a:lvl1pPr algn="ctr">
              <a:defRPr sz="5400">
                <a:solidFill>
                  <a:schemeClr val="bg1"/>
                </a:solidFill>
              </a:defRPr>
            </a:lvl1pPr>
          </a:lstStyle>
          <a:p>
            <a:r>
              <a:rPr lang="fi-FI" noProof="0"/>
              <a:t>Muokkaa ots. perustyyl. napsautt.</a:t>
            </a:r>
          </a:p>
        </p:txBody>
      </p:sp>
      <p:sp>
        <p:nvSpPr>
          <p:cNvPr id="3" name="Text Placeholder 2">
            <a:extLst>
              <a:ext uri="{FF2B5EF4-FFF2-40B4-BE49-F238E27FC236}">
                <a16:creationId xmlns:a16="http://schemas.microsoft.com/office/drawing/2014/main" id="{C5AE10C3-C2D9-4D5D-83D9-770A6B55D3C8}"/>
              </a:ext>
            </a:extLst>
          </p:cNvPr>
          <p:cNvSpPr>
            <a:spLocks noGrp="1"/>
          </p:cNvSpPr>
          <p:nvPr>
            <p:ph type="body" idx="1" hasCustomPrompt="1"/>
          </p:nvPr>
        </p:nvSpPr>
        <p:spPr>
          <a:xfrm>
            <a:off x="1389536" y="4191846"/>
            <a:ext cx="9431782" cy="360000"/>
          </a:xfrm>
        </p:spPr>
        <p:txBody>
          <a:bodyPr anchor="ctr" anchorCtr="0"/>
          <a:lstStyle>
            <a:lvl1pPr marL="0" indent="0" algn="ctr">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E43151DD-7C79-4A99-864C-1B5765769848}"/>
              </a:ext>
            </a:extLst>
          </p:cNvPr>
          <p:cNvSpPr>
            <a:spLocks noGrp="1"/>
          </p:cNvSpPr>
          <p:nvPr>
            <p:ph type="body" idx="10" hasCustomPrompt="1"/>
          </p:nvPr>
        </p:nvSpPr>
        <p:spPr>
          <a:xfrm>
            <a:off x="1389536" y="4560256"/>
            <a:ext cx="9431782" cy="360000"/>
          </a:xfrm>
        </p:spPr>
        <p:txBody>
          <a:bodyPr anchor="ctr" anchorCtr="0"/>
          <a:lstStyle>
            <a:lvl1pPr marL="0" indent="0" algn="ctr">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814827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2" y="365125"/>
            <a:ext cx="10663428" cy="626999"/>
          </a:xfrm>
        </p:spPr>
        <p:txBody>
          <a:bodyPr/>
          <a:lstStyle>
            <a:lvl1pPr>
              <a:defRPr b="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10581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7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12192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solidFill>
                  <a:schemeClr val="bg1"/>
                </a:solidFill>
              </a:defRPr>
            </a:lvl1pPr>
          </a:lstStyle>
          <a:p>
            <a:r>
              <a:rPr lang="fi-FI" noProof="0"/>
              <a:t>Muokkaa ots. perustyyl. napsautt.</a:t>
            </a:r>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4180072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6000"/>
            </a:lvl1pPr>
          </a:lstStyle>
          <a:p>
            <a:r>
              <a:rPr lang="fi-FI" noProof="0"/>
              <a:t>Muokkaa ots. perustyyl. napsautt.</a:t>
            </a:r>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3712017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60868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4022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98187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89"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86674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23041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7" y="274319"/>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7" y="3054095"/>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302195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12192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5"/>
            <a:ext cx="10515600" cy="1033907"/>
          </a:xfrm>
          <a:prstGeom prst="rect">
            <a:avLst/>
          </a:prstGeom>
        </p:spPr>
        <p:txBody>
          <a:bodyPr vert="horz" lIns="0" tIns="0" rIns="0" bIns="0" rtlCol="0" anchor="b" anchorCtr="0">
            <a:noAutofit/>
          </a:bodyPr>
          <a:lstStyle/>
          <a:p>
            <a:r>
              <a:rPr lang="fi-FI" noProof="0"/>
              <a:t>Muokkaa ots. perustyyl. napsautt.</a:t>
            </a:r>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pic>
        <p:nvPicPr>
          <p:cNvPr id="7" name="Kuva 22">
            <a:extLst>
              <a:ext uri="{FF2B5EF4-FFF2-40B4-BE49-F238E27FC236}">
                <a16:creationId xmlns:a16="http://schemas.microsoft.com/office/drawing/2014/main" id="{1C046967-E22F-D446-AAE0-4AE5894A24C0}"/>
              </a:ext>
            </a:extLst>
          </p:cNvPr>
          <p:cNvPicPr>
            <a:picLocks noChangeAspect="1"/>
          </p:cNvPicPr>
          <p:nvPr userDrawn="1"/>
        </p:nvPicPr>
        <p:blipFill>
          <a:blip r:embed="rId16"/>
          <a:stretch>
            <a:fillRect/>
          </a:stretch>
        </p:blipFill>
        <p:spPr>
          <a:xfrm>
            <a:off x="170934" y="6061887"/>
            <a:ext cx="2720547" cy="620421"/>
          </a:xfrm>
          <a:prstGeom prst="rect">
            <a:avLst/>
          </a:prstGeom>
        </p:spPr>
      </p:pic>
      <p:pic>
        <p:nvPicPr>
          <p:cNvPr id="6" name="Kuva 8">
            <a:extLst>
              <a:ext uri="{FF2B5EF4-FFF2-40B4-BE49-F238E27FC236}">
                <a16:creationId xmlns:a16="http://schemas.microsoft.com/office/drawing/2014/main" id="{F8302C0B-8009-7A4B-8E80-086E806BB1A9}"/>
              </a:ext>
              <a:ext uri="{C183D7F6-B498-43B3-948B-1728B52AA6E4}">
                <adec:decorative xmlns:adec="http://schemas.microsoft.com/office/drawing/2017/decorative" val="1"/>
              </a:ext>
            </a:extLst>
          </p:cNvPr>
          <p:cNvPicPr>
            <a:picLocks noChangeAspect="1"/>
          </p:cNvPicPr>
          <p:nvPr userDrawn="1"/>
        </p:nvPicPr>
        <p:blipFill>
          <a:blip r:embed="rId17"/>
          <a:stretch>
            <a:fillRect/>
          </a:stretch>
        </p:blipFill>
        <p:spPr>
          <a:xfrm>
            <a:off x="9343697" y="5894173"/>
            <a:ext cx="2848303" cy="919389"/>
          </a:xfrm>
          <a:prstGeom prst="rect">
            <a:avLst/>
          </a:prstGeom>
        </p:spPr>
      </p:pic>
      <p:sp>
        <p:nvSpPr>
          <p:cNvPr id="8" name="Tekstiruutu 18">
            <a:extLst>
              <a:ext uri="{FF2B5EF4-FFF2-40B4-BE49-F238E27FC236}">
                <a16:creationId xmlns:a16="http://schemas.microsoft.com/office/drawing/2014/main" id="{3B4F48B9-42BE-EE4B-AECF-066D7BD77D75}"/>
              </a:ext>
            </a:extLst>
          </p:cNvPr>
          <p:cNvSpPr txBox="1"/>
          <p:nvPr userDrawn="1"/>
        </p:nvSpPr>
        <p:spPr>
          <a:xfrm>
            <a:off x="2753497" y="6191420"/>
            <a:ext cx="6685005" cy="369332"/>
          </a:xfrm>
          <a:prstGeom prst="rect">
            <a:avLst/>
          </a:prstGeom>
          <a:noFill/>
        </p:spPr>
        <p:txBody>
          <a:bodyPr wrap="square" rtlCol="0">
            <a:spAutoFit/>
          </a:bodyPr>
          <a:lstStyle/>
          <a:p>
            <a:pPr algn="ctr"/>
            <a:r>
              <a:rPr lang="fi-FI">
                <a:solidFill>
                  <a:schemeClr val="bg1"/>
                </a:solidFill>
                <a:latin typeface="Tahoma" panose="020B0604030504040204" pitchFamily="34" charset="0"/>
                <a:ea typeface="Tahoma" panose="020B0604030504040204" pitchFamily="34" charset="0"/>
                <a:cs typeface="Tahoma" panose="020B0604030504040204" pitchFamily="34" charset="0"/>
              </a:rPr>
              <a:t>Uudistuva ja osaava Suomi 2021–2027 </a:t>
            </a:r>
          </a:p>
        </p:txBody>
      </p:sp>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7" r:id="rId3"/>
    <p:sldLayoutId id="2147483650" r:id="rId4"/>
    <p:sldLayoutId id="2147483662" r:id="rId5"/>
    <p:sldLayoutId id="2147483664" r:id="rId6"/>
    <p:sldLayoutId id="2147483665" r:id="rId7"/>
    <p:sldLayoutId id="2147483666" r:id="rId8"/>
    <p:sldLayoutId id="2147483668" r:id="rId9"/>
    <p:sldLayoutId id="2147483669" r:id="rId10"/>
    <p:sldLayoutId id="2147483670" r:id="rId11"/>
    <p:sldLayoutId id="2147483651" r:id="rId12"/>
    <p:sldLayoutId id="2147483654" r:id="rId13"/>
    <p:sldLayoutId id="2147483655" r:id="rId14"/>
  </p:sldLayoutIdLst>
  <p:hf sldNum="0" hdr="0" ftr="0" dt="0"/>
  <p:txStyles>
    <p:titleStyle>
      <a:lvl1pPr algn="l" defTabSz="914400" rtl="0" eaLnBrk="1" latinLnBrk="0" hangingPunct="1">
        <a:lnSpc>
          <a:spcPct val="90000"/>
        </a:lnSpc>
        <a:spcBef>
          <a:spcPct val="0"/>
        </a:spcBef>
        <a:buNone/>
        <a:defRPr sz="4000" b="1" kern="1200">
          <a:solidFill>
            <a:srgbClr val="195C98"/>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LKmwnMPTuYQ"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youtube.com/watch?v=nZe0IEZ3gRo"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hyperlink" Target="https://www.hyvakysymys.fi/kurssi/et/sosiaaliset-taidot/" TargetMode="External"/><Relationship Id="rId3" Type="http://schemas.openxmlformats.org/officeDocument/2006/relationships/hyperlink" Target="https://www.oph.fi/fi/oppimateriaali/mun-elama/sosiaaliset-taidot/vuorovaikutus" TargetMode="External"/><Relationship Id="rId7" Type="http://schemas.openxmlformats.org/officeDocument/2006/relationships/hyperlink" Target="https://mieli.fi/vahvista-mielenterveyttasi/ihmissuhteet-ja-vuorovaikutus/vuorovaikutustaitoja-voi-oppia/" TargetMode="External"/><Relationship Id="rId12" Type="http://schemas.openxmlformats.org/officeDocument/2006/relationships/hyperlink" Target="https://www.terveyskirjasto.fi/lnv00007" TargetMode="External"/><Relationship Id="rId2" Type="http://schemas.openxmlformats.org/officeDocument/2006/relationships/hyperlink" Target="https://ehyt.fi/wp-content/uploads/2020/06/Ryhmailmio_opas_verkko.pdf" TargetMode="External"/><Relationship Id="rId1" Type="http://schemas.openxmlformats.org/officeDocument/2006/relationships/slideLayout" Target="../slideLayouts/slideLayout13.xml"/><Relationship Id="rId6" Type="http://schemas.openxmlformats.org/officeDocument/2006/relationships/hyperlink" Target="https://mieli.fi/vahvista-mielenterveyttasi/itsetuntemus-ja-itsetunto/" TargetMode="External"/><Relationship Id="rId11" Type="http://schemas.openxmlformats.org/officeDocument/2006/relationships/hyperlink" Target="https://www.terveyskyla.fi/kuntoutumistalo/kuntoutujalle/oma-hyvinvointi/opas-omien-voimavarojen-tunnistamiseen-ja-vahvistamiseen/mista-on-kyse-kun-puhutaan-voimavaroista" TargetMode="External"/><Relationship Id="rId5" Type="http://schemas.openxmlformats.org/officeDocument/2006/relationships/hyperlink" Target="https://www.mahis.info/wp-content/uploads/2021/02/Mahis-harjoituspankki.pdf" TargetMode="External"/><Relationship Id="rId10" Type="http://schemas.openxmlformats.org/officeDocument/2006/relationships/hyperlink" Target="https://sosped.fi/wp-content/uploads/2019/03/Minun-Kulttuuripajani_sosped.pdf" TargetMode="External"/><Relationship Id="rId4" Type="http://schemas.openxmlformats.org/officeDocument/2006/relationships/hyperlink" Target="https://heta-liitto.fi/tietopankki/konfliktien_ennaltaehkaisy/" TargetMode="External"/><Relationship Id="rId9" Type="http://schemas.openxmlformats.org/officeDocument/2006/relationships/hyperlink" Target="https://dialogi.diak.fi/2024/03/27/voimavarakeskeisyyden-hyodyntaminen-sosiaalityoss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69F52-D099-4F59-B334-EDEB5AD1ACE8}"/>
              </a:ext>
            </a:extLst>
          </p:cNvPr>
          <p:cNvSpPr>
            <a:spLocks noGrp="1"/>
          </p:cNvSpPr>
          <p:nvPr>
            <p:ph type="ctrTitle"/>
          </p:nvPr>
        </p:nvSpPr>
        <p:spPr>
          <a:xfrm>
            <a:off x="1524000" y="1319318"/>
            <a:ext cx="9144000" cy="2387600"/>
          </a:xfrm>
        </p:spPr>
        <p:txBody>
          <a:bodyPr/>
          <a:lstStyle/>
          <a:p>
            <a:r>
              <a:rPr lang="fi-FI" sz="6000" dirty="0"/>
              <a:t>Vertaisohjaajakoulutus</a:t>
            </a:r>
            <a:r>
              <a:rPr lang="fi-FI" dirty="0"/>
              <a:t> </a:t>
            </a:r>
          </a:p>
        </p:txBody>
      </p:sp>
      <p:sp>
        <p:nvSpPr>
          <p:cNvPr id="3" name="Subtitle 2">
            <a:extLst>
              <a:ext uri="{FF2B5EF4-FFF2-40B4-BE49-F238E27FC236}">
                <a16:creationId xmlns:a16="http://schemas.microsoft.com/office/drawing/2014/main" id="{8649CE0E-B4B2-4351-A091-4E35FD6401CE}"/>
              </a:ext>
            </a:extLst>
          </p:cNvPr>
          <p:cNvSpPr>
            <a:spLocks noGrp="1"/>
          </p:cNvSpPr>
          <p:nvPr>
            <p:ph type="subTitle" idx="1"/>
          </p:nvPr>
        </p:nvSpPr>
        <p:spPr>
          <a:xfrm>
            <a:off x="1524000" y="4269858"/>
            <a:ext cx="9144000" cy="782072"/>
          </a:xfrm>
        </p:spPr>
        <p:txBody>
          <a:bodyPr vert="horz" lIns="0" tIns="0" rIns="0" bIns="0" rtlCol="0" anchor="t">
            <a:noAutofit/>
          </a:bodyPr>
          <a:lstStyle/>
          <a:p>
            <a:r>
              <a:rPr lang="fi-FI" dirty="0">
                <a:solidFill>
                  <a:srgbClr val="000000"/>
                </a:solidFill>
                <a:latin typeface="WordVisi_MSFontService"/>
              </a:rPr>
              <a:t>Yhteisiä askeleita osallisuuteen ja kumppanuuteen -hanke</a:t>
            </a:r>
            <a:r>
              <a:rPr lang="fi-FI" b="0" i="0" dirty="0">
                <a:solidFill>
                  <a:srgbClr val="000000"/>
                </a:solidFill>
                <a:effectLst/>
                <a:latin typeface="WordVisi_MSFontService"/>
              </a:rPr>
              <a:t> </a:t>
            </a:r>
          </a:p>
          <a:p>
            <a:r>
              <a:rPr lang="fi-FI" b="0" i="0" dirty="0">
                <a:solidFill>
                  <a:srgbClr val="000000"/>
                </a:solidFill>
                <a:effectLst/>
                <a:latin typeface="WordVisi_MSFontService"/>
              </a:rPr>
              <a:t>1.6.2024 – </a:t>
            </a:r>
            <a:r>
              <a:rPr lang="fi-FI" dirty="0">
                <a:solidFill>
                  <a:srgbClr val="000000"/>
                </a:solidFill>
                <a:latin typeface="WordVisi_MSFontService"/>
              </a:rPr>
              <a:t>30.11.2026</a:t>
            </a:r>
            <a:endParaRPr lang="fi-FI" dirty="0">
              <a:solidFill>
                <a:srgbClr val="000000"/>
              </a:solidFill>
              <a:latin typeface="Tahoma"/>
              <a:ea typeface="Tahoma"/>
              <a:cs typeface="Tahoma"/>
            </a:endParaRPr>
          </a:p>
        </p:txBody>
      </p:sp>
    </p:spTree>
    <p:extLst>
      <p:ext uri="{BB962C8B-B14F-4D97-AF65-F5344CB8AC3E}">
        <p14:creationId xmlns:p14="http://schemas.microsoft.com/office/powerpoint/2010/main" val="328215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b="1" dirty="0"/>
              <a:t>Nimi ja logo:</a:t>
            </a:r>
          </a:p>
        </p:txBody>
      </p:sp>
      <p:sp>
        <p:nvSpPr>
          <p:cNvPr id="6" name="Tekstiruutu 5">
            <a:extLst>
              <a:ext uri="{FF2B5EF4-FFF2-40B4-BE49-F238E27FC236}">
                <a16:creationId xmlns:a16="http://schemas.microsoft.com/office/drawing/2014/main" id="{6064CC8C-DD8F-D52D-8FE3-AE484059E538}"/>
              </a:ext>
            </a:extLst>
          </p:cNvPr>
          <p:cNvSpPr txBox="1"/>
          <p:nvPr/>
        </p:nvSpPr>
        <p:spPr>
          <a:xfrm>
            <a:off x="690372" y="1331171"/>
            <a:ext cx="10663428" cy="2031325"/>
          </a:xfrm>
          <a:prstGeom prst="rect">
            <a:avLst/>
          </a:prstGeom>
          <a:noFill/>
        </p:spPr>
        <p:txBody>
          <a:bodyPr wrap="square" lIns="91440" tIns="45720" rIns="91440" bIns="45720" anchor="t">
            <a:spAutoFit/>
          </a:bodyPr>
          <a:lstStyle/>
          <a:p>
            <a:r>
              <a:rPr lang="fi-FI" dirty="0"/>
              <a:t>Tehtävänä on keksiä ryhmälle nimi ja suunnitella sille logo.</a:t>
            </a:r>
            <a:endParaRPr lang="fi-FI" dirty="0">
              <a:ea typeface="Tahoma"/>
              <a:cs typeface="Tahoma"/>
            </a:endParaRPr>
          </a:p>
          <a:p>
            <a:endParaRPr lang="fi-FI" dirty="0">
              <a:ea typeface="Tahoma"/>
              <a:cs typeface="Tahoma"/>
            </a:endParaRPr>
          </a:p>
          <a:p>
            <a:r>
              <a:rPr lang="fi-FI" dirty="0"/>
              <a:t>Kaikki ryhmän jäsenet osallistuvat suunnitteluun.</a:t>
            </a:r>
            <a:endParaRPr lang="fi-FI" dirty="0">
              <a:ea typeface="Tahoma"/>
              <a:cs typeface="Tahoma"/>
            </a:endParaRPr>
          </a:p>
          <a:p>
            <a:endParaRPr lang="fi-FI" dirty="0"/>
          </a:p>
          <a:p>
            <a:r>
              <a:rPr lang="fi-FI" dirty="0"/>
              <a:t>Logoidea suunnitellaan </a:t>
            </a:r>
            <a:r>
              <a:rPr lang="fi-FI" dirty="0" err="1"/>
              <a:t>Padletissa</a:t>
            </a:r>
            <a:r>
              <a:rPr lang="fi-FI" dirty="0"/>
              <a:t>.</a:t>
            </a:r>
            <a:endParaRPr lang="fi-FI" dirty="0">
              <a:ea typeface="Tahoma"/>
              <a:cs typeface="Tahoma"/>
            </a:endParaRPr>
          </a:p>
          <a:p>
            <a:endParaRPr lang="fi-FI" sz="1800" dirty="0">
              <a:ea typeface="Tahoma"/>
              <a:cs typeface="Tahoma"/>
            </a:endParaRPr>
          </a:p>
          <a:p>
            <a:r>
              <a:rPr lang="fi-FI" sz="1800" dirty="0">
                <a:ea typeface="Tahoma"/>
                <a:cs typeface="Tahoma"/>
              </a:rPr>
              <a:t>(Mahis 2021, 17.)</a:t>
            </a:r>
          </a:p>
        </p:txBody>
      </p:sp>
    </p:spTree>
    <p:extLst>
      <p:ext uri="{BB962C8B-B14F-4D97-AF65-F5344CB8AC3E}">
        <p14:creationId xmlns:p14="http://schemas.microsoft.com/office/powerpoint/2010/main" val="59727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508902-FC22-2EBB-B230-ED526DAE1017}"/>
              </a:ext>
            </a:extLst>
          </p:cNvPr>
          <p:cNvSpPr>
            <a:spLocks noGrp="1"/>
          </p:cNvSpPr>
          <p:nvPr>
            <p:ph type="title"/>
          </p:nvPr>
        </p:nvSpPr>
        <p:spPr>
          <a:xfrm>
            <a:off x="690372" y="324029"/>
            <a:ext cx="10663428" cy="626999"/>
          </a:xfrm>
        </p:spPr>
        <p:txBody>
          <a:bodyPr/>
          <a:lstStyle/>
          <a:p>
            <a:pPr algn="ctr"/>
            <a:r>
              <a:rPr lang="fi-FI" dirty="0"/>
              <a:t>Vuorovaikutus ja sosiaaliset taidot</a:t>
            </a:r>
          </a:p>
        </p:txBody>
      </p:sp>
      <p:pic>
        <p:nvPicPr>
          <p:cNvPr id="6" name="Kuva 5" descr="Opiskelijaryhmä työskentelemässä kirjastossa">
            <a:extLst>
              <a:ext uri="{FF2B5EF4-FFF2-40B4-BE49-F238E27FC236}">
                <a16:creationId xmlns:a16="http://schemas.microsoft.com/office/drawing/2014/main" id="{0FA3A82C-B3AF-C999-9A75-007CF3659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1268" y="1163590"/>
            <a:ext cx="6469464" cy="4311923"/>
          </a:xfrm>
          <a:prstGeom prst="rect">
            <a:avLst/>
          </a:prstGeom>
        </p:spPr>
      </p:pic>
    </p:spTree>
    <p:extLst>
      <p:ext uri="{BB962C8B-B14F-4D97-AF65-F5344CB8AC3E}">
        <p14:creationId xmlns:p14="http://schemas.microsoft.com/office/powerpoint/2010/main" val="1719302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82516-D2F0-3C8E-1B48-157B320CDAE8}"/>
              </a:ext>
            </a:extLst>
          </p:cNvPr>
          <p:cNvSpPr>
            <a:spLocks noGrp="1"/>
          </p:cNvSpPr>
          <p:nvPr>
            <p:ph type="title"/>
          </p:nvPr>
        </p:nvSpPr>
        <p:spPr/>
        <p:txBody>
          <a:bodyPr/>
          <a:lstStyle/>
          <a:p>
            <a:r>
              <a:rPr lang="fi-FI" dirty="0"/>
              <a:t>Vuorovaikutustaidot</a:t>
            </a:r>
          </a:p>
        </p:txBody>
      </p:sp>
      <p:sp>
        <p:nvSpPr>
          <p:cNvPr id="6" name="Tekstiruutu 5">
            <a:extLst>
              <a:ext uri="{FF2B5EF4-FFF2-40B4-BE49-F238E27FC236}">
                <a16:creationId xmlns:a16="http://schemas.microsoft.com/office/drawing/2014/main" id="{E922A91D-5DC2-C52A-8329-678753A5C6B6}"/>
              </a:ext>
            </a:extLst>
          </p:cNvPr>
          <p:cNvSpPr txBox="1"/>
          <p:nvPr/>
        </p:nvSpPr>
        <p:spPr>
          <a:xfrm>
            <a:off x="690371" y="992124"/>
            <a:ext cx="10303693" cy="4801314"/>
          </a:xfrm>
          <a:prstGeom prst="rect">
            <a:avLst/>
          </a:prstGeom>
          <a:noFill/>
        </p:spPr>
        <p:txBody>
          <a:bodyPr wrap="square">
            <a:spAutoFit/>
          </a:bodyPr>
          <a:lstStyle/>
          <a:p>
            <a:r>
              <a:rPr lang="fi-FI" sz="1800" dirty="0">
                <a:ea typeface="Tahoma"/>
                <a:cs typeface="Tahoma"/>
              </a:rPr>
              <a:t>Vuorovaikutustaidoilla tarkoitetaan</a:t>
            </a:r>
            <a:r>
              <a:rPr lang="fi-FI" dirty="0">
                <a:ea typeface="Tahoma"/>
                <a:cs typeface="Tahoma"/>
              </a:rPr>
              <a:t> </a:t>
            </a:r>
            <a:r>
              <a:rPr lang="fi-FI" sz="1800" dirty="0">
                <a:ea typeface="Tahoma"/>
                <a:cs typeface="Tahoma"/>
              </a:rPr>
              <a:t>kykyä ja halua:</a:t>
            </a:r>
          </a:p>
          <a:p>
            <a:pPr marL="285750" indent="-285750">
              <a:buFont typeface="Arial" panose="020B0604020202020204" pitchFamily="34" charset="0"/>
              <a:buChar char="•"/>
            </a:pPr>
            <a:r>
              <a:rPr lang="fi-FI" sz="1800" dirty="0">
                <a:ea typeface="Tahoma"/>
                <a:cs typeface="Tahoma"/>
              </a:rPr>
              <a:t>vaihtaa mielipiteitä, ajatuksia, kokemuksia, tai tekoja toisten kanssa </a:t>
            </a:r>
            <a:endParaRPr lang="fi-FI" dirty="0">
              <a:ea typeface="Tahoma"/>
              <a:cs typeface="Tahoma"/>
            </a:endParaRPr>
          </a:p>
          <a:p>
            <a:pPr marL="285750" indent="-285750">
              <a:buFont typeface="Arial" panose="020B0604020202020204" pitchFamily="34" charset="0"/>
              <a:buChar char="•"/>
            </a:pPr>
            <a:r>
              <a:rPr lang="fi-FI" sz="1800" dirty="0">
                <a:ea typeface="Tahoma"/>
                <a:cs typeface="Tahoma"/>
              </a:rPr>
              <a:t>toimia yhdessä</a:t>
            </a:r>
          </a:p>
          <a:p>
            <a:endParaRPr lang="fi-FI" dirty="0">
              <a:ea typeface="Tahoma"/>
              <a:cs typeface="Tahoma"/>
            </a:endParaRPr>
          </a:p>
          <a:p>
            <a:r>
              <a:rPr lang="fi-FI" dirty="0">
                <a:ea typeface="Tahoma"/>
                <a:cs typeface="Tahoma"/>
              </a:rPr>
              <a:t>V</a:t>
            </a:r>
            <a:r>
              <a:rPr lang="fi-FI" sz="1800" dirty="0">
                <a:ea typeface="Tahoma"/>
                <a:cs typeface="Tahoma"/>
              </a:rPr>
              <a:t>astavuoroisuus on keskeistä vuorovaikutustaidoille.</a:t>
            </a:r>
            <a:r>
              <a:rPr lang="fi-FI" dirty="0">
                <a:ea typeface="Tahoma"/>
                <a:cs typeface="Tahoma"/>
              </a:rPr>
              <a:t> Vuorovaikutuksen o</a:t>
            </a:r>
            <a:r>
              <a:rPr lang="fi-FI" sz="1800" dirty="0">
                <a:ea typeface="Tahoma"/>
                <a:cs typeface="Tahoma"/>
              </a:rPr>
              <a:t>sapuolet antavat panoksensa yhteiseen keskusteluun tai tapahtumaan.</a:t>
            </a:r>
          </a:p>
          <a:p>
            <a:endParaRPr lang="fi-FI" sz="1800" dirty="0">
              <a:ea typeface="Tahoma"/>
              <a:cs typeface="Tahoma"/>
            </a:endParaRPr>
          </a:p>
          <a:p>
            <a:r>
              <a:rPr lang="fi-FI" sz="1800" dirty="0">
                <a:ea typeface="Tahoma"/>
                <a:cs typeface="Tahoma"/>
              </a:rPr>
              <a:t>Myönteiseen ja rakentavaan vuorovaikutukseen liittyy:</a:t>
            </a:r>
          </a:p>
          <a:p>
            <a:pPr marL="285750" indent="-285750">
              <a:buFont typeface="Arial" panose="020B0604020202020204" pitchFamily="34" charset="0"/>
              <a:buChar char="•"/>
            </a:pPr>
            <a:r>
              <a:rPr lang="fi-FI" dirty="0">
                <a:ea typeface="Tahoma"/>
                <a:cs typeface="Tahoma"/>
              </a:rPr>
              <a:t>Kuuntelu ja läsnäolo</a:t>
            </a:r>
          </a:p>
          <a:p>
            <a:pPr marL="285750" indent="-285750">
              <a:buFont typeface="Arial" panose="020B0604020202020204" pitchFamily="34" charset="0"/>
              <a:buChar char="•"/>
            </a:pPr>
            <a:r>
              <a:rPr lang="fi-FI" sz="1800" dirty="0">
                <a:ea typeface="Tahoma"/>
                <a:cs typeface="Tahoma"/>
              </a:rPr>
              <a:t>Tu</a:t>
            </a:r>
            <a:r>
              <a:rPr lang="fi-FI" dirty="0">
                <a:ea typeface="Tahoma"/>
                <a:cs typeface="Tahoma"/>
              </a:rPr>
              <a:t>ki ja myötätunto</a:t>
            </a:r>
          </a:p>
          <a:p>
            <a:pPr marL="285750" indent="-285750">
              <a:buFont typeface="Arial" panose="020B0604020202020204" pitchFamily="34" charset="0"/>
              <a:buChar char="•"/>
            </a:pPr>
            <a:r>
              <a:rPr lang="fi-FI" sz="1800" dirty="0">
                <a:ea typeface="Tahoma"/>
                <a:cs typeface="Tahoma"/>
              </a:rPr>
              <a:t>Kannustaminen ja roh</a:t>
            </a:r>
            <a:r>
              <a:rPr lang="fi-FI" dirty="0">
                <a:ea typeface="Tahoma"/>
                <a:cs typeface="Tahoma"/>
              </a:rPr>
              <a:t>kaisu</a:t>
            </a:r>
          </a:p>
          <a:p>
            <a:pPr marL="285750" indent="-285750">
              <a:buFont typeface="Arial" panose="020B0604020202020204" pitchFamily="34" charset="0"/>
              <a:buChar char="•"/>
            </a:pPr>
            <a:r>
              <a:rPr lang="fi-FI" dirty="0">
                <a:ea typeface="Tahoma"/>
                <a:cs typeface="Tahoma"/>
              </a:rPr>
              <a:t>Ilahduttaminen ja huomioiminen</a:t>
            </a:r>
          </a:p>
          <a:p>
            <a:pPr marL="285750" indent="-285750">
              <a:buFont typeface="Arial" panose="020B0604020202020204" pitchFamily="34" charset="0"/>
              <a:buChar char="•"/>
            </a:pPr>
            <a:r>
              <a:rPr lang="fi-FI" sz="1800" dirty="0">
                <a:ea typeface="Tahoma"/>
                <a:cs typeface="Tahoma"/>
              </a:rPr>
              <a:t>Myönteisestä alkava palaute (esim. hampurilaispalaute)</a:t>
            </a:r>
          </a:p>
          <a:p>
            <a:pPr marL="285750" indent="-285750">
              <a:buFont typeface="Arial" panose="020B0604020202020204" pitchFamily="34" charset="0"/>
              <a:buChar char="•"/>
            </a:pPr>
            <a:endParaRPr lang="fi-FI" dirty="0">
              <a:ea typeface="Tahoma"/>
              <a:cs typeface="Tahoma"/>
            </a:endParaRPr>
          </a:p>
          <a:p>
            <a:r>
              <a:rPr lang="fi-FI" dirty="0">
                <a:ea typeface="Tahoma"/>
                <a:cs typeface="Tahoma"/>
              </a:rPr>
              <a:t>Myös itsensä kanssa tarvitaan kannustavaa ja myönteistä vuorovaikutusta.</a:t>
            </a:r>
          </a:p>
          <a:p>
            <a:endParaRPr lang="fi-FI" dirty="0">
              <a:ea typeface="Tahoma"/>
              <a:cs typeface="Tahoma"/>
            </a:endParaRPr>
          </a:p>
          <a:p>
            <a:r>
              <a:rPr lang="fi-FI" dirty="0">
                <a:ea typeface="Tahoma"/>
                <a:cs typeface="Tahoma"/>
              </a:rPr>
              <a:t>(Mieli 2022.)</a:t>
            </a:r>
          </a:p>
        </p:txBody>
      </p:sp>
    </p:spTree>
    <p:extLst>
      <p:ext uri="{BB962C8B-B14F-4D97-AF65-F5344CB8AC3E}">
        <p14:creationId xmlns:p14="http://schemas.microsoft.com/office/powerpoint/2010/main" val="1782867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82516-D2F0-3C8E-1B48-157B320CDAE8}"/>
              </a:ext>
            </a:extLst>
          </p:cNvPr>
          <p:cNvSpPr>
            <a:spLocks noGrp="1"/>
          </p:cNvSpPr>
          <p:nvPr>
            <p:ph type="title"/>
          </p:nvPr>
        </p:nvSpPr>
        <p:spPr/>
        <p:txBody>
          <a:bodyPr/>
          <a:lstStyle/>
          <a:p>
            <a:r>
              <a:rPr lang="fi-FI"/>
              <a:t>Vuorovaikutustaidot</a:t>
            </a:r>
          </a:p>
        </p:txBody>
      </p:sp>
      <p:sp>
        <p:nvSpPr>
          <p:cNvPr id="6" name="Tekstiruutu 5">
            <a:extLst>
              <a:ext uri="{FF2B5EF4-FFF2-40B4-BE49-F238E27FC236}">
                <a16:creationId xmlns:a16="http://schemas.microsoft.com/office/drawing/2014/main" id="{E922A91D-5DC2-C52A-8329-678753A5C6B6}"/>
              </a:ext>
            </a:extLst>
          </p:cNvPr>
          <p:cNvSpPr txBox="1"/>
          <p:nvPr/>
        </p:nvSpPr>
        <p:spPr>
          <a:xfrm>
            <a:off x="690371" y="1345915"/>
            <a:ext cx="10508459" cy="4247317"/>
          </a:xfrm>
          <a:prstGeom prst="rect">
            <a:avLst/>
          </a:prstGeom>
          <a:noFill/>
        </p:spPr>
        <p:txBody>
          <a:bodyPr wrap="square">
            <a:spAutoFit/>
          </a:bodyPr>
          <a:lstStyle/>
          <a:p>
            <a:r>
              <a:rPr lang="fi-FI" dirty="0">
                <a:ea typeface="Tahoma"/>
                <a:cs typeface="Tahoma"/>
              </a:rPr>
              <a:t>Kykyä eläytyä toisen ihmisen mielentiloihin ja tunteisiin sekä nähdä asioita toisen näkökulmasta kutsutaan empatiaksi. Empatia on osa sosiaalisia taitoja, ja sitä tarvitaan kaikissa ihmissuhteissa ja vuorovaikutuksessa. Empatia on toisten ihmisten tarpeiden, tunteiden, tavoitteiden ja viestien tunnistamista, huomioimista ja niihin vastaamista.  Empatiakyky auttaa ymmärtämään myös sanattomia ja kehollisia viestejä, ilmeitä sekä eleitä. (Mieli 2022.)</a:t>
            </a:r>
          </a:p>
          <a:p>
            <a:endParaRPr lang="fi-FI" dirty="0">
              <a:ea typeface="Tahoma"/>
              <a:cs typeface="Tahoma"/>
            </a:endParaRPr>
          </a:p>
          <a:p>
            <a:r>
              <a:rPr lang="fi-FI" dirty="0">
                <a:ea typeface="Tahoma"/>
                <a:cs typeface="Tahoma"/>
              </a:rPr>
              <a:t>Toisten kunnioittaminen ja kyky eläytyä toisten asemaan auttavat vuorovaikutuksessa. Vuorovaikutusta voi myös oppia harjoittelemalla sitä. Kuunteleminen on myös keskeinen osa vuorovaikutusta. (Helenius ym. 2017.)</a:t>
            </a:r>
          </a:p>
          <a:p>
            <a:endParaRPr lang="fi-FI" dirty="0">
              <a:ea typeface="Tahoma"/>
              <a:cs typeface="Tahoma"/>
            </a:endParaRPr>
          </a:p>
          <a:p>
            <a:r>
              <a:rPr lang="fi-FI" dirty="0">
                <a:ea typeface="Tahoma"/>
                <a:cs typeface="Tahoma"/>
              </a:rPr>
              <a:t>Ryhmässä tulkitaan useita henkilöitä samanaikaisesti, joten se voidaan kokea haastavampana tapana toimia kuin kahden kesken. Ryhmän toiminnan onnistuminen edellyttääkin jokaisen halua yhteistyöhön. Ryhmän toiminnan kannalta on keskeistä, omien tehtävien ja roolien löytyminen. Itseään ja muita on arvostettava ja jokaisen tulee tuntea olonsa hyväksytyksi omana itsenään. (Helenius ym. 2017.)</a:t>
            </a:r>
          </a:p>
        </p:txBody>
      </p:sp>
    </p:spTree>
    <p:extLst>
      <p:ext uri="{BB962C8B-B14F-4D97-AF65-F5344CB8AC3E}">
        <p14:creationId xmlns:p14="http://schemas.microsoft.com/office/powerpoint/2010/main" val="92040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82516-D2F0-3C8E-1B48-157B320CDAE8}"/>
              </a:ext>
            </a:extLst>
          </p:cNvPr>
          <p:cNvSpPr>
            <a:spLocks noGrp="1"/>
          </p:cNvSpPr>
          <p:nvPr>
            <p:ph type="title"/>
          </p:nvPr>
        </p:nvSpPr>
        <p:spPr/>
        <p:txBody>
          <a:bodyPr/>
          <a:lstStyle/>
          <a:p>
            <a:r>
              <a:rPr lang="fi-FI" dirty="0"/>
              <a:t>Konfliktit vuorovaikutustilanteissa</a:t>
            </a:r>
          </a:p>
        </p:txBody>
      </p:sp>
      <p:sp>
        <p:nvSpPr>
          <p:cNvPr id="4" name="Tekstiruutu 3">
            <a:extLst>
              <a:ext uri="{FF2B5EF4-FFF2-40B4-BE49-F238E27FC236}">
                <a16:creationId xmlns:a16="http://schemas.microsoft.com/office/drawing/2014/main" id="{7C68B1D3-50D3-250E-3C7E-E270B8B1B2D9}"/>
              </a:ext>
            </a:extLst>
          </p:cNvPr>
          <p:cNvSpPr txBox="1"/>
          <p:nvPr/>
        </p:nvSpPr>
        <p:spPr>
          <a:xfrm>
            <a:off x="690371" y="1158949"/>
            <a:ext cx="9878391" cy="3416320"/>
          </a:xfrm>
          <a:prstGeom prst="rect">
            <a:avLst/>
          </a:prstGeom>
          <a:noFill/>
        </p:spPr>
        <p:txBody>
          <a:bodyPr wrap="square">
            <a:spAutoFit/>
          </a:bodyPr>
          <a:lstStyle/>
          <a:p>
            <a:r>
              <a:rPr lang="fi-FI" dirty="0"/>
              <a:t>Konfliktit kuuluvat elämään, eikä niistä kannata lannistua. Niiden syntyyn voi vaikuttaa esimerkiksi ihmisten virheelliset tulkinnat toisten ihmisten asenteista ja tarkoitusperistä. </a:t>
            </a:r>
          </a:p>
          <a:p>
            <a:endParaRPr lang="fi-FI" dirty="0"/>
          </a:p>
          <a:p>
            <a:r>
              <a:rPr lang="fi-FI" dirty="0"/>
              <a:t>Konfliktit viestivät yleensä siitä, että jotakin asiaa olisi hyvä tarkastella tarkemmin. Niihin löytyy kuitenkin lähes aina ratkaisu.</a:t>
            </a:r>
          </a:p>
          <a:p>
            <a:endParaRPr lang="fi-FI" dirty="0"/>
          </a:p>
          <a:p>
            <a:r>
              <a:rPr lang="fi-FI" dirty="0"/>
              <a:t>Hyvällä vuorovaikutuksella voi ennaltaehkäistä konfliktien syntyä.</a:t>
            </a:r>
          </a:p>
          <a:p>
            <a:endParaRPr lang="fi-FI" dirty="0"/>
          </a:p>
          <a:p>
            <a:r>
              <a:rPr lang="fi-FI" dirty="0"/>
              <a:t>Kaikki näkemyserot eivät kuitenkaan vaadi ratkaisua, vaan on rikkaus, että ihmiset ovat erilaisia.</a:t>
            </a:r>
          </a:p>
          <a:p>
            <a:endParaRPr lang="fi-FI" dirty="0"/>
          </a:p>
          <a:p>
            <a:r>
              <a:rPr lang="fi-FI" dirty="0"/>
              <a:t>(Heta-liitto ry </a:t>
            </a:r>
            <a:r>
              <a:rPr lang="fi-FI" dirty="0" err="1"/>
              <a:t>s.a</a:t>
            </a:r>
            <a:r>
              <a:rPr lang="fi-FI" dirty="0"/>
              <a:t>.)</a:t>
            </a:r>
          </a:p>
        </p:txBody>
      </p:sp>
    </p:spTree>
    <p:extLst>
      <p:ext uri="{BB962C8B-B14F-4D97-AF65-F5344CB8AC3E}">
        <p14:creationId xmlns:p14="http://schemas.microsoft.com/office/powerpoint/2010/main" val="2064619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82516-D2F0-3C8E-1B48-157B320CDAE8}"/>
              </a:ext>
            </a:extLst>
          </p:cNvPr>
          <p:cNvSpPr>
            <a:spLocks noGrp="1"/>
          </p:cNvSpPr>
          <p:nvPr>
            <p:ph type="title"/>
          </p:nvPr>
        </p:nvSpPr>
        <p:spPr/>
        <p:txBody>
          <a:bodyPr/>
          <a:lstStyle/>
          <a:p>
            <a:r>
              <a:rPr lang="fi-FI" dirty="0"/>
              <a:t>Vuorovaikutuspohdinta</a:t>
            </a:r>
          </a:p>
        </p:txBody>
      </p:sp>
      <p:sp>
        <p:nvSpPr>
          <p:cNvPr id="6" name="Tekstiruutu 5">
            <a:extLst>
              <a:ext uri="{FF2B5EF4-FFF2-40B4-BE49-F238E27FC236}">
                <a16:creationId xmlns:a16="http://schemas.microsoft.com/office/drawing/2014/main" id="{E922A91D-5DC2-C52A-8329-678753A5C6B6}"/>
              </a:ext>
            </a:extLst>
          </p:cNvPr>
          <p:cNvSpPr txBox="1"/>
          <p:nvPr/>
        </p:nvSpPr>
        <p:spPr>
          <a:xfrm>
            <a:off x="690371" y="1345915"/>
            <a:ext cx="10508459" cy="4524315"/>
          </a:xfrm>
          <a:prstGeom prst="rect">
            <a:avLst/>
          </a:prstGeom>
          <a:noFill/>
        </p:spPr>
        <p:txBody>
          <a:bodyPr wrap="square">
            <a:spAutoFit/>
          </a:bodyPr>
          <a:lstStyle/>
          <a:p>
            <a:r>
              <a:rPr lang="fi-FI" dirty="0">
                <a:hlinkClick r:id="rId2"/>
              </a:rPr>
              <a:t>Olipa kerran työyhteisö – YouTube</a:t>
            </a:r>
            <a:endParaRPr lang="fi-FI" dirty="0"/>
          </a:p>
          <a:p>
            <a:endParaRPr lang="fi-FI" dirty="0"/>
          </a:p>
          <a:p>
            <a:pPr marL="285750" indent="-285750">
              <a:buFont typeface="Arial" panose="020B0604020202020204" pitchFamily="34" charset="0"/>
              <a:buChar char="•"/>
            </a:pPr>
            <a:r>
              <a:rPr lang="fi-FI" dirty="0"/>
              <a:t>Mitä ajatuksia video herätti?</a:t>
            </a:r>
          </a:p>
          <a:p>
            <a:endParaRPr lang="fi-FI" dirty="0"/>
          </a:p>
          <a:p>
            <a:r>
              <a:rPr lang="fi-FI" dirty="0"/>
              <a:t>Tehtävänä on keskustella alla olevista teemoista ryhmässä. Jokaisen tulee saada suunvuoro pohdinnassa. Kiinnittäkää huomioita tarkkaavaiseen kuunteluun ja mahdollisten lisähavaintojen tekemiseen.</a:t>
            </a:r>
          </a:p>
          <a:p>
            <a:endParaRPr lang="fi-FI" dirty="0"/>
          </a:p>
          <a:p>
            <a:r>
              <a:rPr lang="fi-FI" dirty="0"/>
              <a:t>Millaista ryhmää haluaisit vetää?</a:t>
            </a:r>
          </a:p>
          <a:p>
            <a:r>
              <a:rPr lang="fi-FI" dirty="0"/>
              <a:t>Millaista ilmapiiriä haluat olla luomassa?</a:t>
            </a:r>
          </a:p>
          <a:p>
            <a:r>
              <a:rPr lang="fi-FI" dirty="0"/>
              <a:t>Miksi ihmiset on helppo ymmärtää väärin?</a:t>
            </a:r>
          </a:p>
          <a:p>
            <a:r>
              <a:rPr lang="fi-FI" dirty="0"/>
              <a:t>Osaammeko me kuunnella toisten puhetta?</a:t>
            </a:r>
          </a:p>
          <a:p>
            <a:r>
              <a:rPr lang="fi-FI" dirty="0"/>
              <a:t>Mitkä asiat häiritsevät sanomamme ymmärtämistä?</a:t>
            </a:r>
          </a:p>
          <a:p>
            <a:r>
              <a:rPr lang="fi-FI" dirty="0"/>
              <a:t>Kerrommeko puhujalle, miten olemme hänet ymmärtäneet?</a:t>
            </a:r>
          </a:p>
          <a:p>
            <a:endParaRPr lang="fi-FI" dirty="0"/>
          </a:p>
          <a:p>
            <a:r>
              <a:rPr lang="fi-FI" sz="1800" dirty="0">
                <a:ea typeface="Tahoma"/>
                <a:cs typeface="Tahoma"/>
              </a:rPr>
              <a:t>(Raivio ym. 2016, 90-91.)</a:t>
            </a:r>
          </a:p>
        </p:txBody>
      </p:sp>
    </p:spTree>
    <p:extLst>
      <p:ext uri="{BB962C8B-B14F-4D97-AF65-F5344CB8AC3E}">
        <p14:creationId xmlns:p14="http://schemas.microsoft.com/office/powerpoint/2010/main" val="2815399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D48926-91E7-6A1E-ABCC-96A3B6C29C6C}"/>
              </a:ext>
            </a:extLst>
          </p:cNvPr>
          <p:cNvSpPr>
            <a:spLocks noGrp="1"/>
          </p:cNvSpPr>
          <p:nvPr>
            <p:ph type="title"/>
          </p:nvPr>
        </p:nvSpPr>
        <p:spPr/>
        <p:txBody>
          <a:bodyPr/>
          <a:lstStyle/>
          <a:p>
            <a:r>
              <a:rPr lang="fi-FI" dirty="0">
                <a:ea typeface="Tahoma"/>
                <a:cs typeface="Tahoma"/>
              </a:rPr>
              <a:t>Sosiaaliset taidot</a:t>
            </a:r>
          </a:p>
        </p:txBody>
      </p:sp>
      <p:sp>
        <p:nvSpPr>
          <p:cNvPr id="3" name="Tekstiruutu 2">
            <a:extLst>
              <a:ext uri="{FF2B5EF4-FFF2-40B4-BE49-F238E27FC236}">
                <a16:creationId xmlns:a16="http://schemas.microsoft.com/office/drawing/2014/main" id="{636FD8C1-BBE9-2897-5AAE-E0390EFE58C7}"/>
              </a:ext>
            </a:extLst>
          </p:cNvPr>
          <p:cNvSpPr txBox="1"/>
          <p:nvPr/>
        </p:nvSpPr>
        <p:spPr>
          <a:xfrm>
            <a:off x="692727" y="1288473"/>
            <a:ext cx="10501745" cy="526297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dirty="0">
                <a:ea typeface="Tahoma"/>
                <a:cs typeface="Segoe UI"/>
              </a:rPr>
              <a:t>Sosiaaliset taidot auttavat kommunikaatiotilanteissa, ryhmässä toimimisessa sekä ihmissuhteiden luomisessa. Sosiaalisia taitoja ovat muun muassa:</a:t>
            </a:r>
          </a:p>
          <a:p>
            <a:endParaRPr lang="fi-FI" dirty="0">
              <a:ea typeface="Tahoma"/>
              <a:cs typeface="Segoe UI"/>
            </a:endParaRPr>
          </a:p>
          <a:p>
            <a:pPr marL="285750" indent="-285750">
              <a:buFont typeface="Arial" panose="020B0604020202020204" pitchFamily="34" charset="0"/>
              <a:buChar char="•"/>
            </a:pPr>
            <a:r>
              <a:rPr lang="fi-FI" dirty="0">
                <a:ea typeface="Tahoma"/>
                <a:cs typeface="Segoe UI"/>
              </a:rPr>
              <a:t>Keskustelutaidot </a:t>
            </a:r>
            <a:endParaRPr lang="fi-FI" dirty="0"/>
          </a:p>
          <a:p>
            <a:pPr marL="285750" indent="-285750">
              <a:buFont typeface="Arial"/>
              <a:buChar char="•"/>
            </a:pPr>
            <a:r>
              <a:rPr lang="fi-FI" dirty="0">
                <a:ea typeface="Tahoma"/>
                <a:cs typeface="Segoe UI"/>
              </a:rPr>
              <a:t>Kuuntelutaidot</a:t>
            </a:r>
          </a:p>
          <a:p>
            <a:pPr marL="285750" indent="-285750">
              <a:buFont typeface="Arial"/>
              <a:buChar char="•"/>
            </a:pPr>
            <a:r>
              <a:rPr lang="fi-FI" dirty="0">
                <a:ea typeface="Tahoma"/>
                <a:cs typeface="Segoe UI"/>
              </a:rPr>
              <a:t>Käytöstavat</a:t>
            </a:r>
            <a:endParaRPr lang="fi-FI" dirty="0">
              <a:ea typeface="Tahoma"/>
              <a:cs typeface="Tahoma"/>
            </a:endParaRPr>
          </a:p>
          <a:p>
            <a:pPr marL="285750" indent="-285750">
              <a:buFont typeface="Arial"/>
              <a:buChar char="•"/>
            </a:pPr>
            <a:r>
              <a:rPr lang="fi-FI" dirty="0">
                <a:ea typeface="Tahoma"/>
                <a:cs typeface="Segoe UI"/>
              </a:rPr>
              <a:t>Elekieli </a:t>
            </a:r>
            <a:endParaRPr lang="fi-FI" dirty="0">
              <a:ea typeface="Tahoma"/>
              <a:cs typeface="Tahoma"/>
            </a:endParaRPr>
          </a:p>
          <a:p>
            <a:pPr marL="285750" indent="-285750">
              <a:buFont typeface="Arial"/>
              <a:buChar char="•"/>
            </a:pPr>
            <a:r>
              <a:rPr lang="fi-FI" dirty="0">
                <a:ea typeface="Tahoma"/>
                <a:cs typeface="Segoe UI"/>
              </a:rPr>
              <a:t>Empatiakyky</a:t>
            </a:r>
          </a:p>
          <a:p>
            <a:endParaRPr lang="fi-FI" dirty="0">
              <a:ea typeface="Tahoma"/>
              <a:cs typeface="Segoe UI"/>
            </a:endParaRPr>
          </a:p>
          <a:p>
            <a:r>
              <a:rPr lang="fi-FI" dirty="0">
                <a:ea typeface="Tahoma"/>
                <a:cs typeface="Segoe UI"/>
              </a:rPr>
              <a:t>Sosiaalisuus ja sosiaaliset taidot eivät tarkoita samaa asiaa. Sosiaalisuus on synnynnäinen temperamentinpiirre. Sosiaalisilla taidoilla tarkoitetaan ihmisen kykyä toimia vuorovaikutustilanteissa.</a:t>
            </a:r>
          </a:p>
          <a:p>
            <a:endParaRPr lang="fi-FI" dirty="0">
              <a:ea typeface="Tahoma"/>
              <a:cs typeface="Segoe UI"/>
            </a:endParaRPr>
          </a:p>
          <a:p>
            <a:r>
              <a:rPr lang="fi-FI" dirty="0">
                <a:ea typeface="Tahoma"/>
                <a:cs typeface="Tahoma"/>
              </a:rPr>
              <a:t>Sosiaalisten taitojen hallitseminen ei ole synnynnäistä vaan niitä voi harjoitella ja niissä voi kehittyä.</a:t>
            </a:r>
          </a:p>
          <a:p>
            <a:endParaRPr lang="fi-FI" dirty="0">
              <a:ea typeface="Tahoma"/>
              <a:cs typeface="Tahoma"/>
            </a:endParaRPr>
          </a:p>
          <a:p>
            <a:r>
              <a:rPr lang="fi-FI" dirty="0">
                <a:ea typeface="Tahoma"/>
                <a:cs typeface="Tahoma"/>
              </a:rPr>
              <a:t>(</a:t>
            </a:r>
            <a:r>
              <a:rPr lang="fi-FI" dirty="0" err="1">
                <a:ea typeface="Tahoma"/>
                <a:cs typeface="Tahoma"/>
              </a:rPr>
              <a:t>Nyyti</a:t>
            </a:r>
            <a:r>
              <a:rPr lang="fi-FI" dirty="0">
                <a:ea typeface="Tahoma"/>
                <a:cs typeface="Tahoma"/>
              </a:rPr>
              <a:t> ry 2019.)</a:t>
            </a:r>
          </a:p>
          <a:p>
            <a:pPr marL="285750" indent="-285750">
              <a:buFont typeface="Wingdings,Sans-Serif"/>
              <a:buChar char="§"/>
            </a:pPr>
            <a:endParaRPr lang="fi-FI" i="1" dirty="0">
              <a:ea typeface="Tahoma"/>
              <a:cs typeface="Tahoma"/>
            </a:endParaRPr>
          </a:p>
          <a:p>
            <a:endParaRPr lang="fi-FI" i="1" dirty="0">
              <a:ea typeface="Tahoma"/>
              <a:cs typeface="Segoe UI"/>
            </a:endParaRPr>
          </a:p>
          <a:p>
            <a:endParaRPr lang="fi-FI" dirty="0">
              <a:ea typeface="Tahoma"/>
              <a:cs typeface="Segoe UI"/>
            </a:endParaRPr>
          </a:p>
          <a:p>
            <a:endParaRPr lang="fi-FI" dirty="0">
              <a:ea typeface="Tahoma"/>
              <a:cs typeface="Segoe UI"/>
            </a:endParaRPr>
          </a:p>
        </p:txBody>
      </p:sp>
    </p:spTree>
    <p:extLst>
      <p:ext uri="{BB962C8B-B14F-4D97-AF65-F5344CB8AC3E}">
        <p14:creationId xmlns:p14="http://schemas.microsoft.com/office/powerpoint/2010/main" val="2491360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82516-D2F0-3C8E-1B48-157B320CDAE8}"/>
              </a:ext>
            </a:extLst>
          </p:cNvPr>
          <p:cNvSpPr>
            <a:spLocks noGrp="1"/>
          </p:cNvSpPr>
          <p:nvPr>
            <p:ph type="title"/>
          </p:nvPr>
        </p:nvSpPr>
        <p:spPr/>
        <p:txBody>
          <a:bodyPr/>
          <a:lstStyle/>
          <a:p>
            <a:r>
              <a:rPr lang="fi-FI" dirty="0"/>
              <a:t>Vuorovaikutus ja sosiaaliset taidot</a:t>
            </a:r>
          </a:p>
        </p:txBody>
      </p:sp>
      <p:sp>
        <p:nvSpPr>
          <p:cNvPr id="6" name="Tekstiruutu 5">
            <a:extLst>
              <a:ext uri="{FF2B5EF4-FFF2-40B4-BE49-F238E27FC236}">
                <a16:creationId xmlns:a16="http://schemas.microsoft.com/office/drawing/2014/main" id="{E922A91D-5DC2-C52A-8329-678753A5C6B6}"/>
              </a:ext>
            </a:extLst>
          </p:cNvPr>
          <p:cNvSpPr txBox="1"/>
          <p:nvPr/>
        </p:nvSpPr>
        <p:spPr>
          <a:xfrm>
            <a:off x="690371" y="1084956"/>
            <a:ext cx="10508459" cy="4247317"/>
          </a:xfrm>
          <a:prstGeom prst="rect">
            <a:avLst/>
          </a:prstGeom>
          <a:noFill/>
        </p:spPr>
        <p:txBody>
          <a:bodyPr wrap="square" lIns="91440" tIns="45720" rIns="91440" bIns="45720" anchor="t">
            <a:spAutoFit/>
          </a:bodyPr>
          <a:lstStyle/>
          <a:p>
            <a:r>
              <a:rPr lang="fi-FI" dirty="0"/>
              <a:t>Tehtävänä on keskustella ryhmänohjauksesta. Teemoja, joista on hyvä käydä keskustelua: </a:t>
            </a:r>
          </a:p>
          <a:p>
            <a:pPr marL="285750" indent="-285750">
              <a:buFont typeface="Arial" panose="020B0604020202020204" pitchFamily="34" charset="0"/>
              <a:buChar char="•"/>
            </a:pPr>
            <a:r>
              <a:rPr lang="fi-FI" dirty="0"/>
              <a:t>Millainen ryhmänohjaaja olisit?, mitä tulee ottaa huomioon ryhmän valmistelussa?, miten saada ryhmä sitoutumaan sen toimintaan ja aikatauluihin?</a:t>
            </a:r>
            <a:endParaRPr lang="fi-FI" dirty="0">
              <a:ea typeface="Tahoma"/>
              <a:cs typeface="Tahoma"/>
            </a:endParaRPr>
          </a:p>
          <a:p>
            <a:endParaRPr lang="fi-FI" dirty="0"/>
          </a:p>
          <a:p>
            <a:r>
              <a:rPr lang="fi-FI" dirty="0"/>
              <a:t>Oman ryhmän suunnitteluharjoitus:</a:t>
            </a:r>
            <a:endParaRPr lang="fi-FI" dirty="0">
              <a:ea typeface="Tahoma"/>
              <a:cs typeface="Tahoma"/>
            </a:endParaRPr>
          </a:p>
          <a:p>
            <a:pPr marL="285750" indent="-285750">
              <a:buFont typeface="Arial" panose="020B0604020202020204" pitchFamily="34" charset="0"/>
              <a:buChar char="•"/>
            </a:pPr>
            <a:r>
              <a:rPr lang="fi-FI" dirty="0"/>
              <a:t>Ryhmän tavoite</a:t>
            </a:r>
            <a:endParaRPr lang="fi-FI" dirty="0">
              <a:ea typeface="Tahoma"/>
              <a:cs typeface="Tahoma"/>
            </a:endParaRPr>
          </a:p>
          <a:p>
            <a:pPr marL="285750" indent="-285750">
              <a:buFont typeface="Arial" panose="020B0604020202020204" pitchFamily="34" charset="0"/>
              <a:buChar char="•"/>
            </a:pPr>
            <a:r>
              <a:rPr lang="fi-FI" dirty="0"/>
              <a:t>Ryhmän keskeiset sisällöt</a:t>
            </a:r>
            <a:endParaRPr lang="fi-FI" dirty="0">
              <a:ea typeface="Tahoma"/>
              <a:cs typeface="Tahoma"/>
            </a:endParaRPr>
          </a:p>
          <a:p>
            <a:pPr marL="285750" indent="-285750">
              <a:buFont typeface="Arial" panose="020B0604020202020204" pitchFamily="34" charset="0"/>
              <a:buChar char="•"/>
            </a:pPr>
            <a:r>
              <a:rPr lang="fi-FI" dirty="0"/>
              <a:t>Ryhmän dynamiikka</a:t>
            </a:r>
            <a:endParaRPr lang="fi-FI" dirty="0">
              <a:ea typeface="Tahoma"/>
              <a:cs typeface="Tahoma"/>
            </a:endParaRPr>
          </a:p>
          <a:p>
            <a:pPr marL="285750" indent="-285750">
              <a:buFont typeface="Arial" panose="020B0604020202020204" pitchFamily="34" charset="0"/>
              <a:buChar char="•"/>
            </a:pPr>
            <a:r>
              <a:rPr lang="fi-FI" dirty="0"/>
              <a:t>Välineet</a:t>
            </a:r>
            <a:endParaRPr lang="fi-FI" dirty="0">
              <a:ea typeface="Tahoma"/>
              <a:cs typeface="Tahoma"/>
            </a:endParaRPr>
          </a:p>
          <a:p>
            <a:pPr marL="285750" indent="-285750">
              <a:buFont typeface="Arial" panose="020B0604020202020204" pitchFamily="34" charset="0"/>
              <a:buChar char="•"/>
            </a:pPr>
            <a:r>
              <a:rPr lang="fi-FI" dirty="0"/>
              <a:t>Aikataulu ryhmätapaamisille</a:t>
            </a:r>
            <a:endParaRPr lang="fi-FI" dirty="0">
              <a:ea typeface="Tahoma"/>
              <a:cs typeface="Tahoma"/>
            </a:endParaRPr>
          </a:p>
          <a:p>
            <a:pPr marL="285750" indent="-285750">
              <a:buFont typeface="Arial" panose="020B0604020202020204" pitchFamily="34" charset="0"/>
              <a:buChar char="•"/>
            </a:pPr>
            <a:r>
              <a:rPr lang="fi-FI" dirty="0"/>
              <a:t>Mistä löytyy tietoa ryhmän suunnitteluun?</a:t>
            </a:r>
            <a:endParaRPr lang="fi-FI" dirty="0">
              <a:ea typeface="Tahoma"/>
              <a:cs typeface="Tahoma"/>
            </a:endParaRPr>
          </a:p>
          <a:p>
            <a:pPr marL="285750" indent="-285750">
              <a:buFont typeface="Arial" panose="020B0604020202020204" pitchFamily="34" charset="0"/>
              <a:buChar char="•"/>
            </a:pPr>
            <a:endParaRPr lang="fi-FI" dirty="0"/>
          </a:p>
          <a:p>
            <a:r>
              <a:rPr lang="fi-FI" dirty="0"/>
              <a:t>Koulutuskerran lopuksi fiiliskierros.</a:t>
            </a:r>
            <a:endParaRPr lang="fi-FI" dirty="0">
              <a:ea typeface="Tahoma"/>
              <a:cs typeface="Tahoma"/>
            </a:endParaRPr>
          </a:p>
          <a:p>
            <a:endParaRPr lang="fi-FI" dirty="0"/>
          </a:p>
          <a:p>
            <a:r>
              <a:rPr lang="fi-FI" sz="1800" dirty="0">
                <a:ea typeface="Tahoma"/>
                <a:cs typeface="Tahoma"/>
              </a:rPr>
              <a:t>(Raivio ym. 2016, 90-91.)</a:t>
            </a:r>
          </a:p>
        </p:txBody>
      </p:sp>
    </p:spTree>
    <p:extLst>
      <p:ext uri="{BB962C8B-B14F-4D97-AF65-F5344CB8AC3E}">
        <p14:creationId xmlns:p14="http://schemas.microsoft.com/office/powerpoint/2010/main" val="2457816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28B088-7831-1E00-9E75-75BC618058AB}"/>
              </a:ext>
            </a:extLst>
          </p:cNvPr>
          <p:cNvSpPr>
            <a:spLocks noGrp="1"/>
          </p:cNvSpPr>
          <p:nvPr>
            <p:ph type="title"/>
          </p:nvPr>
        </p:nvSpPr>
        <p:spPr>
          <a:xfrm>
            <a:off x="838200" y="365125"/>
            <a:ext cx="10515600" cy="1033907"/>
          </a:xfrm>
        </p:spPr>
        <p:txBody>
          <a:bodyPr anchor="b">
            <a:normAutofit/>
          </a:bodyPr>
          <a:lstStyle/>
          <a:p>
            <a:pPr algn="ctr"/>
            <a:r>
              <a:rPr lang="fi-FI" b="0" dirty="0">
                <a:solidFill>
                  <a:schemeClr val="tx1"/>
                </a:solidFill>
              </a:rPr>
              <a:t>2. Itsetuntemus ja voimavarakeskeisyys</a:t>
            </a:r>
            <a:endParaRPr lang="fi-FI" dirty="0"/>
          </a:p>
        </p:txBody>
      </p:sp>
      <p:pic>
        <p:nvPicPr>
          <p:cNvPr id="4" name="Kuva 3" descr="Hymyilevä kopioitu mies ja nuttura">
            <a:extLst>
              <a:ext uri="{FF2B5EF4-FFF2-40B4-BE49-F238E27FC236}">
                <a16:creationId xmlns:a16="http://schemas.microsoft.com/office/drawing/2014/main" id="{91CAAF3C-51DF-4848-69EF-943039CDA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593" y="1538514"/>
            <a:ext cx="5970814" cy="3980543"/>
          </a:xfrm>
          <a:prstGeom prst="rect">
            <a:avLst/>
          </a:prstGeom>
        </p:spPr>
      </p:pic>
    </p:spTree>
    <p:extLst>
      <p:ext uri="{BB962C8B-B14F-4D97-AF65-F5344CB8AC3E}">
        <p14:creationId xmlns:p14="http://schemas.microsoft.com/office/powerpoint/2010/main" val="1515562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22F92B-F99D-E877-A62C-0C241E639C67}"/>
              </a:ext>
            </a:extLst>
          </p:cNvPr>
          <p:cNvSpPr>
            <a:spLocks noGrp="1"/>
          </p:cNvSpPr>
          <p:nvPr>
            <p:ph type="title"/>
          </p:nvPr>
        </p:nvSpPr>
        <p:spPr/>
        <p:txBody>
          <a:bodyPr/>
          <a:lstStyle/>
          <a:p>
            <a:r>
              <a:rPr lang="fi-FI">
                <a:ea typeface="Tahoma"/>
                <a:cs typeface="Tahoma"/>
              </a:rPr>
              <a:t>Itsetuntemus</a:t>
            </a:r>
            <a:endParaRPr lang="fi-FI"/>
          </a:p>
        </p:txBody>
      </p:sp>
      <p:sp>
        <p:nvSpPr>
          <p:cNvPr id="3" name="Tekstiruutu 2">
            <a:extLst>
              <a:ext uri="{FF2B5EF4-FFF2-40B4-BE49-F238E27FC236}">
                <a16:creationId xmlns:a16="http://schemas.microsoft.com/office/drawing/2014/main" id="{C456F92F-98A9-86FF-91B2-A44B7A7E6BBE}"/>
              </a:ext>
            </a:extLst>
          </p:cNvPr>
          <p:cNvSpPr txBox="1"/>
          <p:nvPr/>
        </p:nvSpPr>
        <p:spPr>
          <a:xfrm>
            <a:off x="692375" y="1227551"/>
            <a:ext cx="10279692" cy="27699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800" dirty="0">
                <a:ea typeface="Tahoma"/>
                <a:cs typeface="Tahoma"/>
              </a:rPr>
              <a:t>Itsetuntemus on itsensä tuntemista, kykyä havaita omia tunteita, ajatuksia, toiveita ja tarpeita.</a:t>
            </a:r>
          </a:p>
          <a:p>
            <a:endParaRPr lang="fi-FI" dirty="0">
              <a:ea typeface="Tahoma"/>
              <a:cs typeface="Tahoma"/>
            </a:endParaRPr>
          </a:p>
          <a:p>
            <a:r>
              <a:rPr lang="fi-FI" dirty="0">
                <a:ea typeface="Tahoma"/>
                <a:cs typeface="Tahoma"/>
              </a:rPr>
              <a:t>Itsetuntemus auttaa oman näköisen elämän saavuttamisessa ja tukee arjen hyvinvointia. Se karttuu kokemusten myötä lähtien rakentumaan lapsuudesta. Sen oppiminen ja harjoitteleminen on mahdollista iästä riippumatta.</a:t>
            </a:r>
          </a:p>
          <a:p>
            <a:endParaRPr lang="fi-FI" dirty="0">
              <a:ea typeface="Tahoma"/>
              <a:cs typeface="Tahoma"/>
            </a:endParaRPr>
          </a:p>
          <a:p>
            <a:r>
              <a:rPr lang="fi-FI" dirty="0">
                <a:ea typeface="Tahoma"/>
                <a:cs typeface="Tahoma"/>
              </a:rPr>
              <a:t>Pohtimalla omia vahvuuksia, haasteita ja tavoitteita sekä mihin haluaisi varata aikaa elämässään, voi vahvistaa itsetuntemusta. Omia tavoitteita tukevat valinnat auttavat elämään oman näköistä elämää.</a:t>
            </a:r>
          </a:p>
          <a:p>
            <a:endParaRPr lang="fi-FI" dirty="0">
              <a:ea typeface="Tahoma"/>
              <a:cs typeface="Tahoma"/>
            </a:endParaRPr>
          </a:p>
          <a:p>
            <a:r>
              <a:rPr lang="fi-FI" dirty="0">
                <a:ea typeface="Tahoma"/>
                <a:cs typeface="Tahoma"/>
              </a:rPr>
              <a:t>(Mieli </a:t>
            </a:r>
            <a:r>
              <a:rPr lang="fi-FI" dirty="0" err="1">
                <a:ea typeface="Tahoma"/>
                <a:cs typeface="Tahoma"/>
              </a:rPr>
              <a:t>s.a</a:t>
            </a:r>
            <a:r>
              <a:rPr lang="fi-FI" dirty="0">
                <a:ea typeface="Tahoma"/>
                <a:cs typeface="Tahoma"/>
              </a:rPr>
              <a:t>.)</a:t>
            </a:r>
          </a:p>
        </p:txBody>
      </p:sp>
    </p:spTree>
    <p:extLst>
      <p:ext uri="{BB962C8B-B14F-4D97-AF65-F5344CB8AC3E}">
        <p14:creationId xmlns:p14="http://schemas.microsoft.com/office/powerpoint/2010/main" val="2473634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dirty="0"/>
              <a:t>Koulutuskerrat 2 x 3h</a:t>
            </a:r>
          </a:p>
        </p:txBody>
      </p:sp>
      <p:sp>
        <p:nvSpPr>
          <p:cNvPr id="12" name="Tekstiruutu 11">
            <a:extLst>
              <a:ext uri="{FF2B5EF4-FFF2-40B4-BE49-F238E27FC236}">
                <a16:creationId xmlns:a16="http://schemas.microsoft.com/office/drawing/2014/main" id="{667E119A-3C3D-2747-9C5D-44C5D94DA838}"/>
              </a:ext>
            </a:extLst>
          </p:cNvPr>
          <p:cNvSpPr txBox="1"/>
          <p:nvPr/>
        </p:nvSpPr>
        <p:spPr>
          <a:xfrm>
            <a:off x="475512" y="1600118"/>
            <a:ext cx="10981071" cy="2523768"/>
          </a:xfrm>
          <a:prstGeom prst="rect">
            <a:avLst/>
          </a:prstGeom>
          <a:noFill/>
        </p:spPr>
        <p:txBody>
          <a:bodyPr wrap="square" lIns="91440" tIns="45720" rIns="91440" bIns="45720" anchor="t">
            <a:spAutoFit/>
          </a:bodyPr>
          <a:lstStyle/>
          <a:p>
            <a:r>
              <a:rPr lang="fi-FI" sz="2000" dirty="0">
                <a:ea typeface="Tahoma"/>
                <a:cs typeface="Tahoma"/>
              </a:rPr>
              <a:t> 1. Ryhmäytyminen, vuorovaikutus ja sosiaaliset taidot</a:t>
            </a:r>
          </a:p>
          <a:p>
            <a:r>
              <a:rPr lang="fi-FI" sz="2000" dirty="0">
                <a:ea typeface="Tahoma"/>
                <a:cs typeface="Tahoma"/>
              </a:rPr>
              <a:t> 2. Itsetuntemus, voimavarakeskeisyys ja ryhmänohjaus /</a:t>
            </a:r>
          </a:p>
          <a:p>
            <a:r>
              <a:rPr lang="fi-FI" sz="2000" dirty="0">
                <a:ea typeface="Tahoma"/>
                <a:cs typeface="Tahoma"/>
              </a:rPr>
              <a:t> valmistuminen</a:t>
            </a:r>
          </a:p>
          <a:p>
            <a:endParaRPr lang="fi-FI" sz="2000" dirty="0">
              <a:ea typeface="Tahoma"/>
              <a:cs typeface="Tahoma"/>
            </a:endParaRPr>
          </a:p>
          <a:p>
            <a:r>
              <a:rPr lang="fi-FI" sz="2000" dirty="0">
                <a:ea typeface="Tahoma"/>
                <a:cs typeface="Tahoma"/>
              </a:rPr>
              <a:t>(Raivio ym. 2016, 89.)</a:t>
            </a:r>
          </a:p>
          <a:p>
            <a:endParaRPr lang="fi-FI" sz="2000" dirty="0">
              <a:ea typeface="Tahoma"/>
              <a:cs typeface="Tahoma"/>
            </a:endParaRPr>
          </a:p>
          <a:p>
            <a:endParaRPr lang="fi-FI" sz="2000" dirty="0">
              <a:ea typeface="Tahoma"/>
              <a:cs typeface="Tahoma"/>
            </a:endParaRPr>
          </a:p>
          <a:p>
            <a:endParaRPr lang="fi-FI" dirty="0">
              <a:ea typeface="Tahoma"/>
              <a:cs typeface="Tahoma"/>
            </a:endParaRPr>
          </a:p>
        </p:txBody>
      </p:sp>
    </p:spTree>
    <p:extLst>
      <p:ext uri="{BB962C8B-B14F-4D97-AF65-F5344CB8AC3E}">
        <p14:creationId xmlns:p14="http://schemas.microsoft.com/office/powerpoint/2010/main" val="342086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22F92B-F99D-E877-A62C-0C241E639C67}"/>
              </a:ext>
            </a:extLst>
          </p:cNvPr>
          <p:cNvSpPr>
            <a:spLocks noGrp="1"/>
          </p:cNvSpPr>
          <p:nvPr>
            <p:ph type="title"/>
          </p:nvPr>
        </p:nvSpPr>
        <p:spPr/>
        <p:txBody>
          <a:bodyPr/>
          <a:lstStyle/>
          <a:p>
            <a:r>
              <a:rPr lang="fi-FI">
                <a:ea typeface="Tahoma"/>
                <a:cs typeface="Tahoma"/>
              </a:rPr>
              <a:t>Itsetuntemus</a:t>
            </a:r>
            <a:endParaRPr lang="fi-FI"/>
          </a:p>
        </p:txBody>
      </p:sp>
      <p:sp>
        <p:nvSpPr>
          <p:cNvPr id="3" name="Tekstiruutu 2">
            <a:extLst>
              <a:ext uri="{FF2B5EF4-FFF2-40B4-BE49-F238E27FC236}">
                <a16:creationId xmlns:a16="http://schemas.microsoft.com/office/drawing/2014/main" id="{C456F92F-98A9-86FF-91B2-A44B7A7E6BBE}"/>
              </a:ext>
            </a:extLst>
          </p:cNvPr>
          <p:cNvSpPr txBox="1"/>
          <p:nvPr/>
        </p:nvSpPr>
        <p:spPr>
          <a:xfrm>
            <a:off x="692375" y="1227551"/>
            <a:ext cx="10279692" cy="36009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dirty="0">
                <a:ea typeface="Tahoma"/>
                <a:cs typeface="Tahoma"/>
              </a:rPr>
              <a:t>Tehtävänä keskustelulla ryhmässä hyväksyvästä ja sallivasta suhtautumisesta itseesi (ja muihin):</a:t>
            </a:r>
          </a:p>
          <a:p>
            <a:pPr marL="285750" indent="-285750">
              <a:buFont typeface="Arial" panose="020B0604020202020204" pitchFamily="34" charset="0"/>
              <a:buChar char="•"/>
            </a:pPr>
            <a:r>
              <a:rPr lang="fi-FI" dirty="0">
                <a:ea typeface="Tahoma"/>
                <a:cs typeface="Tahoma"/>
              </a:rPr>
              <a:t>Hyvän löytäminen itsestäsi</a:t>
            </a:r>
          </a:p>
          <a:p>
            <a:pPr marL="285750" indent="-285750">
              <a:buFont typeface="Arial" panose="020B0604020202020204" pitchFamily="34" charset="0"/>
              <a:buChar char="•"/>
            </a:pPr>
            <a:r>
              <a:rPr lang="fi-FI" dirty="0">
                <a:ea typeface="Tahoma"/>
                <a:cs typeface="Tahoma"/>
              </a:rPr>
              <a:t>Suhtautuminen omiin luonteenpiirteisiisi/temperamenttiisi</a:t>
            </a:r>
          </a:p>
          <a:p>
            <a:pPr marL="285750" indent="-285750">
              <a:buFont typeface="Arial" panose="020B0604020202020204" pitchFamily="34" charset="0"/>
              <a:buChar char="•"/>
            </a:pPr>
            <a:r>
              <a:rPr lang="fi-FI" dirty="0">
                <a:ea typeface="Tahoma"/>
                <a:cs typeface="Tahoma"/>
              </a:rPr>
              <a:t>Itsellesi sopivien toimintatapojen löytäminen</a:t>
            </a:r>
          </a:p>
          <a:p>
            <a:pPr marL="285750" indent="-285750">
              <a:buFont typeface="Arial" panose="020B0604020202020204" pitchFamily="34" charset="0"/>
              <a:buChar char="•"/>
            </a:pPr>
            <a:r>
              <a:rPr lang="fi-FI" dirty="0">
                <a:ea typeface="Tahoma"/>
                <a:cs typeface="Tahoma"/>
              </a:rPr>
              <a:t>Millainen tekeminen tuottaa minulle hyvää oloa?</a:t>
            </a:r>
          </a:p>
          <a:p>
            <a:pPr marL="285750" indent="-285750">
              <a:buFont typeface="Arial" panose="020B0604020202020204" pitchFamily="34" charset="0"/>
              <a:buChar char="•"/>
            </a:pPr>
            <a:r>
              <a:rPr lang="fi-FI" dirty="0">
                <a:ea typeface="Tahoma"/>
                <a:cs typeface="Tahoma"/>
              </a:rPr>
              <a:t>Millainen tekeminen tuottaa pahaa oloa, eikä sovi minulle?</a:t>
            </a:r>
          </a:p>
          <a:p>
            <a:pPr marL="285750" indent="-285750">
              <a:buFont typeface="Arial" panose="020B0604020202020204" pitchFamily="34" charset="0"/>
              <a:buChar char="•"/>
            </a:pPr>
            <a:endParaRPr lang="fi-FI" dirty="0">
              <a:ea typeface="Tahoma"/>
              <a:cs typeface="Tahoma"/>
            </a:endParaRPr>
          </a:p>
          <a:p>
            <a:r>
              <a:rPr lang="fi-FI" dirty="0">
                <a:ea typeface="Tahoma"/>
                <a:cs typeface="Tahoma"/>
              </a:rPr>
              <a:t>”Kenenkään ei tarvitse muuttua toiseksi, eikä itseään tarvitse määritellä puhki.”</a:t>
            </a:r>
          </a:p>
          <a:p>
            <a:pPr marL="285750" indent="-285750">
              <a:buFont typeface="Arial" panose="020B0604020202020204" pitchFamily="34" charset="0"/>
              <a:buChar char="•"/>
            </a:pPr>
            <a:endParaRPr lang="fi-FI" dirty="0">
              <a:ea typeface="Tahoma"/>
              <a:cs typeface="Tahoma"/>
            </a:endParaRPr>
          </a:p>
          <a:p>
            <a:r>
              <a:rPr lang="fi-FI" dirty="0">
                <a:ea typeface="Tahoma"/>
                <a:cs typeface="Tahoma"/>
              </a:rPr>
              <a:t>Tehtävänä pohtia omia tavoitteitaan itsenäisesti. Aikaa tehtävälle 5 min. Pohdinta teoista, jotka vievät niitä kohti ja esteistä, jotka voivat tulla niiden tielle. Kuinka voittaa esteet?</a:t>
            </a:r>
          </a:p>
          <a:p>
            <a:endParaRPr lang="fi-FI" dirty="0">
              <a:ea typeface="Tahoma"/>
              <a:cs typeface="Tahoma"/>
            </a:endParaRPr>
          </a:p>
          <a:p>
            <a:r>
              <a:rPr lang="fi-FI" sz="1800" dirty="0">
                <a:ea typeface="Tahoma"/>
                <a:cs typeface="Tahoma"/>
              </a:rPr>
              <a:t>(Raivio ym. 2016, 92.)</a:t>
            </a:r>
          </a:p>
        </p:txBody>
      </p:sp>
    </p:spTree>
    <p:extLst>
      <p:ext uri="{BB962C8B-B14F-4D97-AF65-F5344CB8AC3E}">
        <p14:creationId xmlns:p14="http://schemas.microsoft.com/office/powerpoint/2010/main" val="95334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22F92B-F99D-E877-A62C-0C241E639C67}"/>
              </a:ext>
            </a:extLst>
          </p:cNvPr>
          <p:cNvSpPr>
            <a:spLocks noGrp="1"/>
          </p:cNvSpPr>
          <p:nvPr>
            <p:ph type="title"/>
          </p:nvPr>
        </p:nvSpPr>
        <p:spPr/>
        <p:txBody>
          <a:bodyPr/>
          <a:lstStyle/>
          <a:p>
            <a:r>
              <a:rPr lang="fi-FI" dirty="0"/>
              <a:t>Voimavarat</a:t>
            </a:r>
          </a:p>
        </p:txBody>
      </p:sp>
      <p:sp>
        <p:nvSpPr>
          <p:cNvPr id="3" name="Tekstiruutu 2">
            <a:extLst>
              <a:ext uri="{FF2B5EF4-FFF2-40B4-BE49-F238E27FC236}">
                <a16:creationId xmlns:a16="http://schemas.microsoft.com/office/drawing/2014/main" id="{C456F92F-98A9-86FF-91B2-A44B7A7E6BBE}"/>
              </a:ext>
            </a:extLst>
          </p:cNvPr>
          <p:cNvSpPr txBox="1"/>
          <p:nvPr/>
        </p:nvSpPr>
        <p:spPr>
          <a:xfrm>
            <a:off x="690372" y="992124"/>
            <a:ext cx="10279692" cy="51090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dirty="0">
                <a:ea typeface="Tahoma"/>
                <a:cs typeface="Tahoma"/>
              </a:rPr>
              <a:t>Voimavarat ovat henkilökohtaisia asioita, jotka helpottavat arjessa jaksamista. Voimavaroja voivat olla:</a:t>
            </a:r>
          </a:p>
          <a:p>
            <a:pPr marL="285750" indent="-285750">
              <a:buFont typeface="Arial"/>
              <a:buChar char="•"/>
            </a:pPr>
            <a:r>
              <a:rPr lang="fi-FI" sz="1400" dirty="0">
                <a:ea typeface="Tahoma"/>
                <a:cs typeface="Tahoma"/>
              </a:rPr>
              <a:t>Ihmissuhteet</a:t>
            </a:r>
          </a:p>
          <a:p>
            <a:pPr marL="285750" indent="-285750">
              <a:buFont typeface="Arial"/>
              <a:buChar char="•"/>
            </a:pPr>
            <a:r>
              <a:rPr lang="fi-FI" sz="1400" dirty="0">
                <a:ea typeface="Tahoma"/>
                <a:cs typeface="Tahoma"/>
              </a:rPr>
              <a:t>Harrastukset</a:t>
            </a:r>
          </a:p>
          <a:p>
            <a:pPr marL="285750" indent="-285750">
              <a:buFont typeface="Arial"/>
              <a:buChar char="•"/>
            </a:pPr>
            <a:r>
              <a:rPr lang="fi-FI" sz="1400" dirty="0">
                <a:ea typeface="Tahoma"/>
                <a:cs typeface="Tahoma"/>
              </a:rPr>
              <a:t>Liikunta</a:t>
            </a:r>
          </a:p>
          <a:p>
            <a:pPr marL="285750" indent="-285750">
              <a:buFont typeface="Arial"/>
              <a:buChar char="•"/>
            </a:pPr>
            <a:r>
              <a:rPr lang="fi-FI" sz="1400" dirty="0">
                <a:ea typeface="Tahoma"/>
                <a:cs typeface="Tahoma"/>
              </a:rPr>
              <a:t>Lepo</a:t>
            </a:r>
          </a:p>
          <a:p>
            <a:pPr marL="285750" indent="-285750">
              <a:buFont typeface="Arial"/>
              <a:buChar char="•"/>
            </a:pPr>
            <a:r>
              <a:rPr lang="fi-FI" sz="1400" dirty="0">
                <a:ea typeface="Tahoma"/>
                <a:cs typeface="Tahoma"/>
              </a:rPr>
              <a:t>Luonto</a:t>
            </a:r>
          </a:p>
          <a:p>
            <a:pPr marL="285750" indent="-285750">
              <a:buFont typeface="Arial"/>
              <a:buChar char="•"/>
            </a:pPr>
            <a:r>
              <a:rPr lang="fi-FI" sz="1400" dirty="0">
                <a:ea typeface="Tahoma"/>
                <a:cs typeface="Tahoma"/>
              </a:rPr>
              <a:t>Unelmat</a:t>
            </a:r>
          </a:p>
          <a:p>
            <a:pPr marL="285750" indent="-285750">
              <a:buFont typeface="Arial"/>
              <a:buChar char="•"/>
            </a:pPr>
            <a:r>
              <a:rPr lang="fi-FI" sz="1400" dirty="0">
                <a:ea typeface="Tahoma"/>
                <a:cs typeface="Tahoma"/>
              </a:rPr>
              <a:t>Arvot</a:t>
            </a:r>
          </a:p>
          <a:p>
            <a:endParaRPr lang="fi-FI" dirty="0">
              <a:ea typeface="Tahoma"/>
              <a:cs typeface="Tahoma"/>
            </a:endParaRPr>
          </a:p>
          <a:p>
            <a:r>
              <a:rPr lang="fi-FI" dirty="0">
                <a:ea typeface="Tahoma"/>
                <a:cs typeface="Tahoma"/>
              </a:rPr>
              <a:t>Voimavara-ajattelulla tavoitellaan ihmisen omia voimavarojen vahvistamista sekä kykyä auttaa itseään. Voimavara-ajattelun keskeisiä elementtejä ovat toiveikkuus ja tavoitteellisuus. Henkilön omat oivallukset luovat perustan myönteiselle muutokselle ja omien voimavarojen vahvistamiselle.</a:t>
            </a:r>
          </a:p>
          <a:p>
            <a:endParaRPr lang="fi-FI" dirty="0">
              <a:ea typeface="Tahoma"/>
              <a:cs typeface="Tahoma"/>
            </a:endParaRPr>
          </a:p>
          <a:p>
            <a:r>
              <a:rPr lang="fi-FI" dirty="0">
                <a:ea typeface="Tahoma"/>
                <a:cs typeface="Tahoma"/>
              </a:rPr>
              <a:t>Myönteinen tapa suhtautua itseensä, kohdata elämänsä haasteita ja kuormittavia tilanteita on keskeistä voimavarakeskeiselle näkökulmalle. (Terveyskylä 2024.)</a:t>
            </a:r>
          </a:p>
          <a:p>
            <a:endParaRPr lang="fi-FI" dirty="0">
              <a:ea typeface="Tahoma"/>
              <a:cs typeface="Tahoma"/>
            </a:endParaRPr>
          </a:p>
          <a:p>
            <a:r>
              <a:rPr lang="fi-FI" dirty="0">
                <a:ea typeface="Tahoma"/>
                <a:cs typeface="Tahoma"/>
              </a:rPr>
              <a:t>Voimavarakeskeisessä lähestymistavassa mm. elämänlaatua pyritään edistämään keskittymällä henkilön omiin vahvuuksiin ja resursseihin (Piiroinen 2024).</a:t>
            </a:r>
          </a:p>
          <a:p>
            <a:endParaRPr lang="fi-FI" dirty="0">
              <a:ea typeface="Tahoma"/>
              <a:cs typeface="Tahoma"/>
            </a:endParaRPr>
          </a:p>
        </p:txBody>
      </p:sp>
    </p:spTree>
    <p:extLst>
      <p:ext uri="{BB962C8B-B14F-4D97-AF65-F5344CB8AC3E}">
        <p14:creationId xmlns:p14="http://schemas.microsoft.com/office/powerpoint/2010/main" val="303912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8E8C4D-F0EC-22E9-4481-C08084B236D2}"/>
              </a:ext>
            </a:extLst>
          </p:cNvPr>
          <p:cNvSpPr>
            <a:spLocks noGrp="1"/>
          </p:cNvSpPr>
          <p:nvPr>
            <p:ph type="title"/>
          </p:nvPr>
        </p:nvSpPr>
        <p:spPr/>
        <p:txBody>
          <a:bodyPr/>
          <a:lstStyle/>
          <a:p>
            <a:r>
              <a:rPr lang="fi-FI" dirty="0">
                <a:ea typeface="Tahoma"/>
                <a:cs typeface="Tahoma"/>
              </a:rPr>
              <a:t>Itsetuntemus ja voimavarakeskeisyys</a:t>
            </a:r>
            <a:endParaRPr lang="fi-FI" dirty="0"/>
          </a:p>
        </p:txBody>
      </p:sp>
      <p:sp>
        <p:nvSpPr>
          <p:cNvPr id="3" name="Tekstiruutu 2">
            <a:extLst>
              <a:ext uri="{FF2B5EF4-FFF2-40B4-BE49-F238E27FC236}">
                <a16:creationId xmlns:a16="http://schemas.microsoft.com/office/drawing/2014/main" id="{C1CA9422-9B86-B69D-0FEE-B3FEF6F6E07A}"/>
              </a:ext>
            </a:extLst>
          </p:cNvPr>
          <p:cNvSpPr txBox="1"/>
          <p:nvPr/>
        </p:nvSpPr>
        <p:spPr>
          <a:xfrm>
            <a:off x="684757" y="1279743"/>
            <a:ext cx="10663428" cy="4093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err="1">
                <a:ea typeface="Tahoma"/>
                <a:cs typeface="Tahoma"/>
              </a:rPr>
              <a:t>Tehtävänä</a:t>
            </a:r>
            <a:r>
              <a:rPr lang="en-US" sz="2400" dirty="0">
                <a:ea typeface="Tahoma"/>
                <a:cs typeface="Tahoma"/>
              </a:rPr>
              <a:t> on </a:t>
            </a:r>
            <a:r>
              <a:rPr lang="en-US" sz="2400" dirty="0" err="1">
                <a:ea typeface="Tahoma"/>
                <a:cs typeface="Tahoma"/>
              </a:rPr>
              <a:t>muodostaa</a:t>
            </a:r>
            <a:r>
              <a:rPr lang="en-US" sz="2400" dirty="0">
                <a:ea typeface="Tahoma"/>
                <a:cs typeface="Tahoma"/>
              </a:rPr>
              <a:t> </a:t>
            </a:r>
            <a:r>
              <a:rPr lang="en-US" sz="2400" dirty="0" err="1">
                <a:ea typeface="Tahoma"/>
                <a:cs typeface="Tahoma"/>
              </a:rPr>
              <a:t>ajatuskartta</a:t>
            </a:r>
            <a:r>
              <a:rPr lang="en-US" sz="2400" dirty="0">
                <a:ea typeface="Tahoma"/>
                <a:cs typeface="Tahoma"/>
              </a:rPr>
              <a:t> </a:t>
            </a:r>
            <a:r>
              <a:rPr lang="en-US" sz="2400" dirty="0" err="1">
                <a:ea typeface="Tahoma"/>
                <a:cs typeface="Tahoma"/>
              </a:rPr>
              <a:t>omista</a:t>
            </a:r>
            <a:r>
              <a:rPr lang="en-US" sz="2400" dirty="0">
                <a:ea typeface="Tahoma"/>
                <a:cs typeface="Tahoma"/>
              </a:rPr>
              <a:t> </a:t>
            </a:r>
            <a:r>
              <a:rPr lang="en-US" sz="2400" dirty="0" err="1">
                <a:ea typeface="Tahoma"/>
                <a:cs typeface="Tahoma"/>
              </a:rPr>
              <a:t>voimavaroista</a:t>
            </a:r>
            <a:r>
              <a:rPr lang="en-US" sz="2400" dirty="0">
                <a:ea typeface="Tahoma"/>
                <a:cs typeface="Tahoma"/>
              </a:rPr>
              <a:t> ja </a:t>
            </a:r>
            <a:r>
              <a:rPr lang="en-US" sz="2400" dirty="0" err="1">
                <a:ea typeface="Tahoma"/>
                <a:cs typeface="Tahoma"/>
              </a:rPr>
              <a:t>osaamisesta</a:t>
            </a:r>
            <a:r>
              <a:rPr lang="en-US" sz="2400" dirty="0">
                <a:ea typeface="Tahoma"/>
                <a:cs typeface="Tahoma"/>
              </a:rPr>
              <a:t>.</a:t>
            </a:r>
          </a:p>
          <a:p>
            <a:endParaRPr lang="en-US" dirty="0">
              <a:ea typeface="Tahoma"/>
              <a:cs typeface="Tahoma"/>
            </a:endParaRPr>
          </a:p>
          <a:p>
            <a:r>
              <a:rPr lang="en-US" dirty="0" err="1">
                <a:ea typeface="Tahoma"/>
                <a:cs typeface="Tahoma"/>
              </a:rPr>
              <a:t>Piirrä</a:t>
            </a:r>
            <a:r>
              <a:rPr lang="en-US" dirty="0">
                <a:ea typeface="Tahoma"/>
                <a:cs typeface="Tahoma"/>
              </a:rPr>
              <a:t> </a:t>
            </a:r>
            <a:r>
              <a:rPr lang="en-US" dirty="0" err="1">
                <a:ea typeface="Tahoma"/>
                <a:cs typeface="Tahoma"/>
              </a:rPr>
              <a:t>ajatuskartta</a:t>
            </a:r>
            <a:r>
              <a:rPr lang="en-US" dirty="0">
                <a:ea typeface="Tahoma"/>
                <a:cs typeface="Tahoma"/>
              </a:rPr>
              <a:t>, </a:t>
            </a:r>
            <a:r>
              <a:rPr lang="en-US" dirty="0" err="1">
                <a:ea typeface="Tahoma"/>
                <a:cs typeface="Tahoma"/>
              </a:rPr>
              <a:t>joka</a:t>
            </a:r>
            <a:r>
              <a:rPr lang="en-US" dirty="0">
                <a:ea typeface="Tahoma"/>
                <a:cs typeface="Tahoma"/>
              </a:rPr>
              <a:t> </a:t>
            </a:r>
            <a:r>
              <a:rPr lang="en-US" dirty="0" err="1">
                <a:ea typeface="Tahoma"/>
                <a:cs typeface="Tahoma"/>
              </a:rPr>
              <a:t>voi</a:t>
            </a:r>
            <a:r>
              <a:rPr lang="en-US" dirty="0">
                <a:ea typeface="Tahoma"/>
                <a:cs typeface="Tahoma"/>
              </a:rPr>
              <a:t> </a:t>
            </a:r>
            <a:r>
              <a:rPr lang="en-US" dirty="0" err="1">
                <a:ea typeface="Tahoma"/>
                <a:cs typeface="Tahoma"/>
              </a:rPr>
              <a:t>sisältää</a:t>
            </a:r>
            <a:r>
              <a:rPr lang="en-US" dirty="0">
                <a:ea typeface="Tahoma"/>
                <a:cs typeface="Tahoma"/>
              </a:rPr>
              <a:t> mm.:</a:t>
            </a:r>
          </a:p>
          <a:p>
            <a:pPr marL="285750" indent="-285750">
              <a:buFont typeface="Arial"/>
              <a:buChar char="•"/>
            </a:pPr>
            <a:r>
              <a:rPr lang="en-US" dirty="0" err="1">
                <a:ea typeface="Tahoma"/>
                <a:cs typeface="Tahoma"/>
              </a:rPr>
              <a:t>Koulutuksesi</a:t>
            </a:r>
            <a:r>
              <a:rPr lang="en-US" dirty="0">
                <a:ea typeface="Tahoma"/>
                <a:cs typeface="Tahoma"/>
              </a:rPr>
              <a:t> ja </a:t>
            </a:r>
            <a:r>
              <a:rPr lang="en-US" dirty="0" err="1">
                <a:ea typeface="Tahoma"/>
                <a:cs typeface="Tahoma"/>
              </a:rPr>
              <a:t>niistä</a:t>
            </a:r>
            <a:r>
              <a:rPr lang="en-US" dirty="0">
                <a:ea typeface="Tahoma"/>
                <a:cs typeface="Tahoma"/>
              </a:rPr>
              <a:t> </a:t>
            </a:r>
            <a:r>
              <a:rPr lang="en-US" dirty="0" err="1">
                <a:ea typeface="Tahoma"/>
                <a:cs typeface="Tahoma"/>
              </a:rPr>
              <a:t>saamasi</a:t>
            </a:r>
            <a:r>
              <a:rPr lang="en-US" dirty="0">
                <a:ea typeface="Tahoma"/>
                <a:cs typeface="Tahoma"/>
              </a:rPr>
              <a:t> </a:t>
            </a:r>
            <a:r>
              <a:rPr lang="en-US" dirty="0" err="1">
                <a:ea typeface="Tahoma"/>
                <a:cs typeface="Tahoma"/>
              </a:rPr>
              <a:t>taidot</a:t>
            </a:r>
            <a:endParaRPr lang="en-US" dirty="0">
              <a:ea typeface="Tahoma"/>
              <a:cs typeface="Tahoma"/>
            </a:endParaRPr>
          </a:p>
          <a:p>
            <a:pPr marL="285750" indent="-285750">
              <a:buFont typeface="Arial"/>
              <a:buChar char="•"/>
            </a:pPr>
            <a:r>
              <a:rPr lang="en-US" dirty="0" err="1">
                <a:ea typeface="Tahoma"/>
                <a:cs typeface="Tahoma"/>
              </a:rPr>
              <a:t>Harrastuksesi</a:t>
            </a:r>
            <a:r>
              <a:rPr lang="en-US" dirty="0">
                <a:ea typeface="Tahoma"/>
                <a:cs typeface="Tahoma"/>
              </a:rPr>
              <a:t> ja </a:t>
            </a:r>
            <a:r>
              <a:rPr lang="en-US" dirty="0" err="1">
                <a:ea typeface="Tahoma"/>
                <a:cs typeface="Tahoma"/>
              </a:rPr>
              <a:t>niistä</a:t>
            </a:r>
            <a:r>
              <a:rPr lang="en-US" dirty="0">
                <a:ea typeface="Tahoma"/>
                <a:cs typeface="Tahoma"/>
              </a:rPr>
              <a:t> </a:t>
            </a:r>
            <a:r>
              <a:rPr lang="en-US" dirty="0" err="1">
                <a:ea typeface="Tahoma"/>
                <a:cs typeface="Tahoma"/>
              </a:rPr>
              <a:t>saamasi</a:t>
            </a:r>
            <a:r>
              <a:rPr lang="en-US" dirty="0">
                <a:ea typeface="Tahoma"/>
                <a:cs typeface="Tahoma"/>
              </a:rPr>
              <a:t> </a:t>
            </a:r>
            <a:r>
              <a:rPr lang="en-US" dirty="0" err="1">
                <a:ea typeface="Tahoma"/>
                <a:cs typeface="Tahoma"/>
              </a:rPr>
              <a:t>taidot</a:t>
            </a:r>
            <a:endParaRPr lang="en-US" dirty="0">
              <a:ea typeface="Tahoma"/>
              <a:cs typeface="Tahoma"/>
            </a:endParaRPr>
          </a:p>
          <a:p>
            <a:pPr marL="285750" indent="-285750">
              <a:buFont typeface="Arial"/>
              <a:buChar char="•"/>
            </a:pPr>
            <a:r>
              <a:rPr lang="en-US" dirty="0" err="1">
                <a:ea typeface="Tahoma"/>
                <a:cs typeface="Tahoma"/>
              </a:rPr>
              <a:t>Sosiaaliset</a:t>
            </a:r>
            <a:r>
              <a:rPr lang="en-US" dirty="0">
                <a:ea typeface="Tahoma"/>
                <a:cs typeface="Tahoma"/>
              </a:rPr>
              <a:t> </a:t>
            </a:r>
            <a:r>
              <a:rPr lang="en-US" dirty="0" err="1">
                <a:ea typeface="Tahoma"/>
                <a:cs typeface="Tahoma"/>
              </a:rPr>
              <a:t>taitosi</a:t>
            </a:r>
            <a:r>
              <a:rPr lang="en-US" dirty="0">
                <a:ea typeface="Tahoma"/>
                <a:cs typeface="Tahoma"/>
              </a:rPr>
              <a:t> ja </a:t>
            </a:r>
            <a:r>
              <a:rPr lang="en-US" dirty="0" err="1">
                <a:ea typeface="Tahoma"/>
                <a:cs typeface="Tahoma"/>
              </a:rPr>
              <a:t>ihmissuhteesi</a:t>
            </a:r>
            <a:endParaRPr lang="en-US" dirty="0">
              <a:ea typeface="Tahoma"/>
              <a:cs typeface="Tahoma"/>
            </a:endParaRPr>
          </a:p>
          <a:p>
            <a:pPr marL="285750" indent="-285750">
              <a:buFont typeface="Arial"/>
              <a:buChar char="•"/>
            </a:pPr>
            <a:r>
              <a:rPr lang="en-US" dirty="0" err="1">
                <a:ea typeface="Tahoma"/>
                <a:cs typeface="Tahoma"/>
              </a:rPr>
              <a:t>Itsestäsi</a:t>
            </a:r>
            <a:r>
              <a:rPr lang="en-US" dirty="0">
                <a:ea typeface="Tahoma"/>
                <a:cs typeface="Tahoma"/>
              </a:rPr>
              <a:t> </a:t>
            </a:r>
            <a:r>
              <a:rPr lang="en-US" dirty="0" err="1">
                <a:ea typeface="Tahoma"/>
                <a:cs typeface="Tahoma"/>
              </a:rPr>
              <a:t>huolehtimisen</a:t>
            </a:r>
            <a:r>
              <a:rPr lang="en-US" dirty="0">
                <a:ea typeface="Tahoma"/>
                <a:cs typeface="Tahoma"/>
              </a:rPr>
              <a:t> </a:t>
            </a:r>
            <a:r>
              <a:rPr lang="en-US" dirty="0" err="1">
                <a:ea typeface="Tahoma"/>
                <a:cs typeface="Tahoma"/>
              </a:rPr>
              <a:t>taidot</a:t>
            </a:r>
            <a:r>
              <a:rPr lang="en-US" dirty="0">
                <a:ea typeface="Tahoma"/>
                <a:cs typeface="Tahoma"/>
              </a:rPr>
              <a:t> (</a:t>
            </a:r>
            <a:r>
              <a:rPr lang="en-US" dirty="0" err="1">
                <a:ea typeface="Tahoma"/>
                <a:cs typeface="Tahoma"/>
              </a:rPr>
              <a:t>esim</a:t>
            </a:r>
            <a:r>
              <a:rPr lang="en-US" dirty="0">
                <a:ea typeface="Tahoma"/>
                <a:cs typeface="Tahoma"/>
              </a:rPr>
              <a:t>. </a:t>
            </a:r>
            <a:r>
              <a:rPr lang="en-US" dirty="0" err="1">
                <a:ea typeface="Tahoma"/>
                <a:cs typeface="Tahoma"/>
              </a:rPr>
              <a:t>arki</a:t>
            </a:r>
            <a:r>
              <a:rPr lang="en-US" dirty="0">
                <a:ea typeface="Tahoma"/>
                <a:cs typeface="Tahoma"/>
              </a:rPr>
              <a:t>, </a:t>
            </a:r>
            <a:r>
              <a:rPr lang="en-US" dirty="0" err="1">
                <a:ea typeface="Tahoma"/>
                <a:cs typeface="Tahoma"/>
              </a:rPr>
              <a:t>terveys</a:t>
            </a:r>
            <a:r>
              <a:rPr lang="en-US" dirty="0">
                <a:ea typeface="Tahoma"/>
                <a:cs typeface="Tahoma"/>
              </a:rPr>
              <a:t>, </a:t>
            </a:r>
            <a:r>
              <a:rPr lang="en-US" dirty="0" err="1">
                <a:ea typeface="Tahoma"/>
                <a:cs typeface="Tahoma"/>
              </a:rPr>
              <a:t>hyvinvointi</a:t>
            </a:r>
            <a:r>
              <a:rPr lang="en-US" dirty="0">
                <a:ea typeface="Tahoma"/>
                <a:cs typeface="Tahoma"/>
              </a:rPr>
              <a:t>)</a:t>
            </a:r>
          </a:p>
          <a:p>
            <a:pPr marL="285750" indent="-285750">
              <a:buFont typeface="Arial"/>
              <a:buChar char="•"/>
            </a:pPr>
            <a:r>
              <a:rPr lang="en-US" dirty="0">
                <a:ea typeface="Tahoma"/>
                <a:cs typeface="Tahoma"/>
              </a:rPr>
              <a:t>Muut </a:t>
            </a:r>
            <a:r>
              <a:rPr lang="en-US" dirty="0" err="1">
                <a:ea typeface="Tahoma"/>
                <a:cs typeface="Tahoma"/>
              </a:rPr>
              <a:t>osaamiset</a:t>
            </a:r>
            <a:r>
              <a:rPr lang="en-US" dirty="0">
                <a:ea typeface="Tahoma"/>
                <a:cs typeface="Tahoma"/>
              </a:rPr>
              <a:t> tai </a:t>
            </a:r>
            <a:r>
              <a:rPr lang="en-US" dirty="0" err="1">
                <a:ea typeface="Tahoma"/>
                <a:cs typeface="Tahoma"/>
              </a:rPr>
              <a:t>kokemukset</a:t>
            </a:r>
            <a:r>
              <a:rPr lang="en-US" dirty="0">
                <a:ea typeface="Tahoma"/>
                <a:cs typeface="Tahoma"/>
              </a:rPr>
              <a:t>, </a:t>
            </a:r>
            <a:r>
              <a:rPr lang="en-US" dirty="0" err="1">
                <a:ea typeface="Tahoma"/>
                <a:cs typeface="Tahoma"/>
              </a:rPr>
              <a:t>joilla</a:t>
            </a:r>
            <a:r>
              <a:rPr lang="en-US" dirty="0">
                <a:ea typeface="Tahoma"/>
                <a:cs typeface="Tahoma"/>
              </a:rPr>
              <a:t> on </a:t>
            </a:r>
            <a:r>
              <a:rPr lang="en-US" dirty="0" err="1">
                <a:ea typeface="Tahoma"/>
                <a:cs typeface="Tahoma"/>
              </a:rPr>
              <a:t>positiivisia</a:t>
            </a:r>
            <a:r>
              <a:rPr lang="en-US" dirty="0">
                <a:ea typeface="Tahoma"/>
                <a:cs typeface="Tahoma"/>
              </a:rPr>
              <a:t> </a:t>
            </a:r>
            <a:r>
              <a:rPr lang="en-US" dirty="0" err="1">
                <a:ea typeface="Tahoma"/>
                <a:cs typeface="Tahoma"/>
              </a:rPr>
              <a:t>vaikutuksia</a:t>
            </a:r>
            <a:endParaRPr lang="en-US" dirty="0">
              <a:ea typeface="Tahoma"/>
              <a:cs typeface="Tahoma"/>
            </a:endParaRPr>
          </a:p>
          <a:p>
            <a:pPr marL="742950" lvl="1" indent="-285750">
              <a:buFont typeface="Arial"/>
              <a:buChar char="•"/>
            </a:pPr>
            <a:r>
              <a:rPr lang="en-US" sz="1400" dirty="0" err="1">
                <a:ea typeface="Tahoma"/>
                <a:cs typeface="Tahoma"/>
              </a:rPr>
              <a:t>Muilta</a:t>
            </a:r>
            <a:r>
              <a:rPr lang="en-US" sz="1400" dirty="0">
                <a:ea typeface="Tahoma"/>
                <a:cs typeface="Tahoma"/>
              </a:rPr>
              <a:t> </a:t>
            </a:r>
            <a:r>
              <a:rPr lang="en-US" sz="1400" dirty="0" err="1">
                <a:ea typeface="Tahoma"/>
                <a:cs typeface="Tahoma"/>
              </a:rPr>
              <a:t>ihmisiltä</a:t>
            </a:r>
            <a:r>
              <a:rPr lang="en-US" sz="1400" dirty="0">
                <a:ea typeface="Tahoma"/>
                <a:cs typeface="Tahoma"/>
              </a:rPr>
              <a:t> </a:t>
            </a:r>
            <a:r>
              <a:rPr lang="en-US" sz="1400" dirty="0" err="1">
                <a:ea typeface="Tahoma"/>
                <a:cs typeface="Tahoma"/>
              </a:rPr>
              <a:t>saamasi</a:t>
            </a:r>
            <a:r>
              <a:rPr lang="en-US" sz="1400" dirty="0">
                <a:ea typeface="Tahoma"/>
                <a:cs typeface="Tahoma"/>
              </a:rPr>
              <a:t> </a:t>
            </a:r>
            <a:r>
              <a:rPr lang="en-US" sz="1400" dirty="0" err="1">
                <a:ea typeface="Tahoma"/>
                <a:cs typeface="Tahoma"/>
              </a:rPr>
              <a:t>palaute</a:t>
            </a:r>
            <a:endParaRPr lang="en-US" sz="1400" dirty="0">
              <a:ea typeface="Tahoma"/>
              <a:cs typeface="Tahoma"/>
            </a:endParaRPr>
          </a:p>
          <a:p>
            <a:pPr marL="742950" lvl="1" indent="-285750">
              <a:buFont typeface="Arial"/>
              <a:buChar char="•"/>
            </a:pPr>
            <a:r>
              <a:rPr lang="en-US" sz="1400" dirty="0" err="1">
                <a:ea typeface="Tahoma"/>
                <a:cs typeface="Tahoma"/>
              </a:rPr>
              <a:t>Vaikeat</a:t>
            </a:r>
            <a:r>
              <a:rPr lang="en-US" sz="1400" dirty="0">
                <a:ea typeface="Tahoma"/>
                <a:cs typeface="Tahoma"/>
              </a:rPr>
              <a:t> </a:t>
            </a:r>
            <a:r>
              <a:rPr lang="en-US" sz="1400" dirty="0" err="1">
                <a:ea typeface="Tahoma"/>
                <a:cs typeface="Tahoma"/>
              </a:rPr>
              <a:t>tilanteet</a:t>
            </a:r>
            <a:r>
              <a:rPr lang="en-US" sz="1400" dirty="0">
                <a:ea typeface="Tahoma"/>
                <a:cs typeface="Tahoma"/>
              </a:rPr>
              <a:t> ja </a:t>
            </a:r>
            <a:r>
              <a:rPr lang="en-US" sz="1400" dirty="0" err="1">
                <a:ea typeface="Tahoma"/>
                <a:cs typeface="Tahoma"/>
              </a:rPr>
              <a:t>niiden</a:t>
            </a:r>
            <a:r>
              <a:rPr lang="en-US" sz="1400" dirty="0">
                <a:ea typeface="Tahoma"/>
                <a:cs typeface="Tahoma"/>
              </a:rPr>
              <a:t> </a:t>
            </a:r>
            <a:r>
              <a:rPr lang="en-US" sz="1400" dirty="0" err="1">
                <a:ea typeface="Tahoma"/>
                <a:cs typeface="Tahoma"/>
              </a:rPr>
              <a:t>hyödyntäminen</a:t>
            </a:r>
            <a:r>
              <a:rPr lang="en-US" sz="1400" dirty="0">
                <a:ea typeface="Tahoma"/>
                <a:cs typeface="Tahoma"/>
              </a:rPr>
              <a:t> </a:t>
            </a:r>
            <a:r>
              <a:rPr lang="en-US" sz="1400" dirty="0" err="1">
                <a:ea typeface="Tahoma"/>
                <a:cs typeface="Tahoma"/>
              </a:rPr>
              <a:t>elämässäsi</a:t>
            </a:r>
            <a:endParaRPr lang="en-US" sz="1400" dirty="0">
              <a:ea typeface="Tahoma"/>
              <a:cs typeface="Tahoma"/>
            </a:endParaRPr>
          </a:p>
          <a:p>
            <a:pPr marL="742950" lvl="1" indent="-285750">
              <a:buFont typeface="Arial"/>
              <a:buChar char="•"/>
            </a:pPr>
            <a:r>
              <a:rPr lang="en-US" sz="1400" dirty="0">
                <a:ea typeface="Tahoma"/>
                <a:cs typeface="Tahoma"/>
              </a:rPr>
              <a:t>Eri </a:t>
            </a:r>
            <a:r>
              <a:rPr lang="en-US" sz="1400" dirty="0" err="1">
                <a:ea typeface="Tahoma"/>
                <a:cs typeface="Tahoma"/>
              </a:rPr>
              <a:t>asioissa</a:t>
            </a:r>
            <a:r>
              <a:rPr lang="en-US" sz="1400" dirty="0">
                <a:ea typeface="Tahoma"/>
                <a:cs typeface="Tahoma"/>
              </a:rPr>
              <a:t> </a:t>
            </a:r>
            <a:r>
              <a:rPr lang="en-US" sz="1400" dirty="0" err="1">
                <a:ea typeface="Tahoma"/>
                <a:cs typeface="Tahoma"/>
              </a:rPr>
              <a:t>onnistuminen</a:t>
            </a:r>
            <a:endParaRPr lang="en-US" sz="1400" dirty="0">
              <a:ea typeface="Tahoma"/>
              <a:cs typeface="Tahoma"/>
            </a:endParaRPr>
          </a:p>
          <a:p>
            <a:pPr marL="742950" lvl="1" indent="-285750">
              <a:buFont typeface="Arial"/>
              <a:buChar char="•"/>
            </a:pPr>
            <a:r>
              <a:rPr lang="en-US" sz="1400" dirty="0" err="1">
                <a:ea typeface="Tahoma"/>
                <a:cs typeface="Tahoma"/>
              </a:rPr>
              <a:t>Mitä</a:t>
            </a:r>
            <a:r>
              <a:rPr lang="en-US" sz="1400" dirty="0">
                <a:ea typeface="Tahoma"/>
                <a:cs typeface="Tahoma"/>
              </a:rPr>
              <a:t> </a:t>
            </a:r>
            <a:r>
              <a:rPr lang="en-US" sz="1400" dirty="0" err="1">
                <a:ea typeface="Tahoma"/>
                <a:cs typeface="Tahoma"/>
              </a:rPr>
              <a:t>haluaisit</a:t>
            </a:r>
            <a:r>
              <a:rPr lang="en-US" sz="1400" dirty="0">
                <a:ea typeface="Tahoma"/>
                <a:cs typeface="Tahoma"/>
              </a:rPr>
              <a:t> </a:t>
            </a:r>
            <a:r>
              <a:rPr lang="en-US" sz="1400" dirty="0" err="1">
                <a:ea typeface="Tahoma"/>
                <a:cs typeface="Tahoma"/>
              </a:rPr>
              <a:t>vielä</a:t>
            </a:r>
            <a:r>
              <a:rPr lang="en-US" sz="1400" dirty="0">
                <a:ea typeface="Tahoma"/>
                <a:cs typeface="Tahoma"/>
              </a:rPr>
              <a:t> </a:t>
            </a:r>
            <a:r>
              <a:rPr lang="en-US" sz="1400" dirty="0" err="1">
                <a:ea typeface="Tahoma"/>
                <a:cs typeface="Tahoma"/>
              </a:rPr>
              <a:t>oppia</a:t>
            </a:r>
            <a:r>
              <a:rPr lang="en-US" sz="1400" dirty="0">
                <a:ea typeface="Tahoma"/>
                <a:cs typeface="Tahoma"/>
              </a:rPr>
              <a:t> tai </a:t>
            </a:r>
            <a:r>
              <a:rPr lang="en-US" sz="1400" dirty="0" err="1">
                <a:ea typeface="Tahoma"/>
                <a:cs typeface="Tahoma"/>
              </a:rPr>
              <a:t>missä</a:t>
            </a:r>
            <a:r>
              <a:rPr lang="en-US" sz="1400" dirty="0">
                <a:ea typeface="Tahoma"/>
                <a:cs typeface="Tahoma"/>
              </a:rPr>
              <a:t> </a:t>
            </a:r>
            <a:r>
              <a:rPr lang="en-US" sz="1400" dirty="0" err="1">
                <a:ea typeface="Tahoma"/>
                <a:cs typeface="Tahoma"/>
              </a:rPr>
              <a:t>haluaisit</a:t>
            </a:r>
            <a:r>
              <a:rPr lang="en-US" sz="1400" dirty="0">
                <a:ea typeface="Tahoma"/>
                <a:cs typeface="Tahoma"/>
              </a:rPr>
              <a:t> </a:t>
            </a:r>
            <a:r>
              <a:rPr lang="en-US" sz="1400" dirty="0" err="1">
                <a:ea typeface="Tahoma"/>
                <a:cs typeface="Tahoma"/>
              </a:rPr>
              <a:t>kehittyä</a:t>
            </a:r>
            <a:r>
              <a:rPr lang="en-US" sz="1400" dirty="0">
                <a:ea typeface="Tahoma"/>
                <a:cs typeface="Tahoma"/>
              </a:rPr>
              <a:t>?</a:t>
            </a:r>
          </a:p>
          <a:p>
            <a:pPr marL="742950" lvl="1" indent="-285750">
              <a:buFont typeface="Arial"/>
              <a:buChar char="•"/>
            </a:pPr>
            <a:r>
              <a:rPr lang="en-US" sz="1400" dirty="0" err="1">
                <a:ea typeface="Tahoma"/>
                <a:cs typeface="Tahoma"/>
              </a:rPr>
              <a:t>Mitä</a:t>
            </a:r>
            <a:r>
              <a:rPr lang="en-US" sz="1400" dirty="0">
                <a:ea typeface="Tahoma"/>
                <a:cs typeface="Tahoma"/>
              </a:rPr>
              <a:t> </a:t>
            </a:r>
            <a:r>
              <a:rPr lang="en-US" sz="1400" dirty="0" err="1">
                <a:ea typeface="Tahoma"/>
                <a:cs typeface="Tahoma"/>
              </a:rPr>
              <a:t>muuta</a:t>
            </a:r>
            <a:r>
              <a:rPr lang="en-US" sz="1400" dirty="0">
                <a:ea typeface="Tahoma"/>
                <a:cs typeface="Tahoma"/>
              </a:rPr>
              <a:t> </a:t>
            </a:r>
            <a:r>
              <a:rPr lang="en-US" sz="1400" dirty="0" err="1">
                <a:ea typeface="Tahoma"/>
                <a:cs typeface="Tahoma"/>
              </a:rPr>
              <a:t>hyvää</a:t>
            </a:r>
            <a:r>
              <a:rPr lang="en-US" sz="1400" dirty="0">
                <a:ea typeface="Tahoma"/>
                <a:cs typeface="Tahoma"/>
              </a:rPr>
              <a:t> </a:t>
            </a:r>
            <a:r>
              <a:rPr lang="en-US" sz="1400" dirty="0" err="1">
                <a:ea typeface="Tahoma"/>
                <a:cs typeface="Tahoma"/>
              </a:rPr>
              <a:t>elämässäsi</a:t>
            </a:r>
            <a:r>
              <a:rPr lang="en-US" sz="1400" dirty="0">
                <a:ea typeface="Tahoma"/>
                <a:cs typeface="Tahoma"/>
              </a:rPr>
              <a:t> on?</a:t>
            </a:r>
          </a:p>
          <a:p>
            <a:pPr marL="742950" lvl="1" indent="-285750">
              <a:buFont typeface="Arial"/>
              <a:buChar char="•"/>
            </a:pPr>
            <a:endParaRPr lang="en-US" sz="1200" dirty="0">
              <a:ea typeface="Tahoma"/>
              <a:cs typeface="Tahoma"/>
            </a:endParaRPr>
          </a:p>
          <a:p>
            <a:r>
              <a:rPr lang="en-US" sz="1600" dirty="0">
                <a:ea typeface="Tahoma"/>
                <a:cs typeface="Tahoma"/>
              </a:rPr>
              <a:t>(</a:t>
            </a:r>
            <a:r>
              <a:rPr lang="en-US" sz="1600" dirty="0" err="1">
                <a:ea typeface="Tahoma"/>
                <a:cs typeface="Tahoma"/>
              </a:rPr>
              <a:t>Raivio</a:t>
            </a:r>
            <a:r>
              <a:rPr lang="en-US" sz="1600" dirty="0">
                <a:ea typeface="Tahoma"/>
                <a:cs typeface="Tahoma"/>
              </a:rPr>
              <a:t> </a:t>
            </a:r>
            <a:r>
              <a:rPr lang="en-US" sz="1600" dirty="0" err="1">
                <a:ea typeface="Tahoma"/>
                <a:cs typeface="Tahoma"/>
              </a:rPr>
              <a:t>ym</a:t>
            </a:r>
            <a:r>
              <a:rPr lang="en-US" sz="1600" dirty="0">
                <a:ea typeface="Tahoma"/>
                <a:cs typeface="Tahoma"/>
              </a:rPr>
              <a:t>. 2016, 92.)</a:t>
            </a:r>
          </a:p>
          <a:p>
            <a:endParaRPr lang="en-US" dirty="0">
              <a:ea typeface="Tahoma"/>
              <a:cs typeface="Tahoma"/>
            </a:endParaRPr>
          </a:p>
        </p:txBody>
      </p:sp>
    </p:spTree>
    <p:extLst>
      <p:ext uri="{BB962C8B-B14F-4D97-AF65-F5344CB8AC3E}">
        <p14:creationId xmlns:p14="http://schemas.microsoft.com/office/powerpoint/2010/main" val="1200125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7CA7AF-F838-2AC8-CE2A-AE3E0F6C9EC0}"/>
              </a:ext>
            </a:extLst>
          </p:cNvPr>
          <p:cNvSpPr>
            <a:spLocks noGrp="1"/>
          </p:cNvSpPr>
          <p:nvPr>
            <p:ph type="title"/>
          </p:nvPr>
        </p:nvSpPr>
        <p:spPr/>
        <p:txBody>
          <a:bodyPr/>
          <a:lstStyle/>
          <a:p>
            <a:r>
              <a:rPr lang="fi-FI">
                <a:ea typeface="Tahoma"/>
                <a:cs typeface="Tahoma"/>
              </a:rPr>
              <a:t>Itsetuntemus ja voimavarakeskeisyys</a:t>
            </a:r>
            <a:endParaRPr lang="fi-FI"/>
          </a:p>
        </p:txBody>
      </p:sp>
      <p:sp>
        <p:nvSpPr>
          <p:cNvPr id="3" name="Tekstiruutu 2">
            <a:extLst>
              <a:ext uri="{FF2B5EF4-FFF2-40B4-BE49-F238E27FC236}">
                <a16:creationId xmlns:a16="http://schemas.microsoft.com/office/drawing/2014/main" id="{A0AE3D08-0F50-328E-E4A2-68225BEBD9A4}"/>
              </a:ext>
            </a:extLst>
          </p:cNvPr>
          <p:cNvSpPr txBox="1"/>
          <p:nvPr/>
        </p:nvSpPr>
        <p:spPr>
          <a:xfrm>
            <a:off x="695195" y="1279743"/>
            <a:ext cx="8884740" cy="31085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err="1">
                <a:ea typeface="Tahoma"/>
                <a:cs typeface="Tahoma"/>
              </a:rPr>
              <a:t>Tehtävänä</a:t>
            </a:r>
            <a:r>
              <a:rPr lang="en-US" sz="2400" dirty="0">
                <a:ea typeface="Tahoma"/>
                <a:cs typeface="Tahoma"/>
              </a:rPr>
              <a:t> on </a:t>
            </a:r>
            <a:r>
              <a:rPr lang="en-US" sz="2400" dirty="0" err="1">
                <a:ea typeface="Tahoma"/>
                <a:cs typeface="Tahoma"/>
              </a:rPr>
              <a:t>arvioida</a:t>
            </a:r>
            <a:r>
              <a:rPr lang="en-US" sz="2400" dirty="0">
                <a:ea typeface="Tahoma"/>
                <a:cs typeface="Tahoma"/>
              </a:rPr>
              <a:t> </a:t>
            </a:r>
            <a:r>
              <a:rPr lang="en-US" sz="2400" dirty="0" err="1">
                <a:ea typeface="Tahoma"/>
                <a:cs typeface="Tahoma"/>
              </a:rPr>
              <a:t>ominaisuuksiasi</a:t>
            </a:r>
            <a:r>
              <a:rPr lang="en-US" sz="2400" dirty="0">
                <a:ea typeface="Tahoma"/>
                <a:cs typeface="Tahoma"/>
              </a:rPr>
              <a:t> </a:t>
            </a:r>
            <a:r>
              <a:rPr lang="en-US" sz="2400" dirty="0" err="1">
                <a:ea typeface="Tahoma"/>
                <a:cs typeface="Tahoma"/>
              </a:rPr>
              <a:t>vertaisohjaajana</a:t>
            </a:r>
            <a:r>
              <a:rPr lang="en-US" sz="2400" dirty="0">
                <a:ea typeface="Tahoma"/>
                <a:cs typeface="Tahoma"/>
              </a:rPr>
              <a:t>.</a:t>
            </a:r>
          </a:p>
          <a:p>
            <a:endParaRPr lang="en-US" sz="2800" dirty="0">
              <a:ea typeface="Tahoma"/>
              <a:cs typeface="Tahoma"/>
            </a:endParaRPr>
          </a:p>
          <a:p>
            <a:r>
              <a:rPr lang="en-US" dirty="0" err="1">
                <a:ea typeface="Tahoma"/>
                <a:cs typeface="Tahoma"/>
              </a:rPr>
              <a:t>Laadi</a:t>
            </a:r>
            <a:r>
              <a:rPr lang="en-US" dirty="0">
                <a:ea typeface="Tahoma"/>
                <a:cs typeface="Tahoma"/>
              </a:rPr>
              <a:t> </a:t>
            </a:r>
            <a:r>
              <a:rPr lang="en-US" dirty="0" err="1">
                <a:ea typeface="Tahoma"/>
                <a:cs typeface="Tahoma"/>
              </a:rPr>
              <a:t>itsearvio</a:t>
            </a:r>
            <a:r>
              <a:rPr lang="en-US" dirty="0">
                <a:ea typeface="Tahoma"/>
                <a:cs typeface="Tahoma"/>
              </a:rPr>
              <a:t> </a:t>
            </a:r>
            <a:r>
              <a:rPr lang="en-US" dirty="0" err="1">
                <a:ea typeface="Tahoma"/>
                <a:cs typeface="Tahoma"/>
              </a:rPr>
              <a:t>ominaisuuksistasi</a:t>
            </a:r>
            <a:r>
              <a:rPr lang="en-US" dirty="0">
                <a:ea typeface="Tahoma"/>
                <a:cs typeface="Tahoma"/>
              </a:rPr>
              <a:t> </a:t>
            </a:r>
            <a:r>
              <a:rPr lang="en-US" dirty="0" err="1">
                <a:ea typeface="Tahoma"/>
                <a:cs typeface="Tahoma"/>
              </a:rPr>
              <a:t>vertaisohjaajana</a:t>
            </a:r>
            <a:r>
              <a:rPr lang="en-US" dirty="0">
                <a:ea typeface="Tahoma"/>
                <a:cs typeface="Tahoma"/>
              </a:rPr>
              <a:t>, </a:t>
            </a:r>
            <a:r>
              <a:rPr lang="en-US" dirty="0" err="1">
                <a:ea typeface="Tahoma"/>
                <a:cs typeface="Tahoma"/>
              </a:rPr>
              <a:t>hyödyntämällä</a:t>
            </a:r>
            <a:r>
              <a:rPr lang="en-US" dirty="0">
                <a:ea typeface="Tahoma"/>
                <a:cs typeface="Tahoma"/>
              </a:rPr>
              <a:t> </a:t>
            </a:r>
            <a:r>
              <a:rPr lang="en-US" dirty="0" err="1">
                <a:ea typeface="Tahoma"/>
                <a:cs typeface="Tahoma"/>
              </a:rPr>
              <a:t>edellisen</a:t>
            </a:r>
            <a:r>
              <a:rPr lang="en-US" dirty="0">
                <a:ea typeface="Tahoma"/>
                <a:cs typeface="Tahoma"/>
              </a:rPr>
              <a:t> </a:t>
            </a:r>
            <a:r>
              <a:rPr lang="en-US" dirty="0" err="1">
                <a:ea typeface="Tahoma"/>
                <a:cs typeface="Tahoma"/>
              </a:rPr>
              <a:t>tehtävän</a:t>
            </a:r>
            <a:r>
              <a:rPr lang="en-US" dirty="0">
                <a:ea typeface="Tahoma"/>
                <a:cs typeface="Tahoma"/>
              </a:rPr>
              <a:t> </a:t>
            </a:r>
            <a:r>
              <a:rPr lang="en-US" dirty="0" err="1">
                <a:ea typeface="Tahoma"/>
                <a:cs typeface="Tahoma"/>
              </a:rPr>
              <a:t>ajatuskarttaa</a:t>
            </a:r>
            <a:r>
              <a:rPr lang="en-US" dirty="0">
                <a:ea typeface="Tahoma"/>
                <a:cs typeface="Tahoma"/>
              </a:rPr>
              <a:t>.</a:t>
            </a:r>
          </a:p>
          <a:p>
            <a:pPr marL="285750" indent="-285750">
              <a:buFont typeface="Arial"/>
              <a:buChar char="•"/>
            </a:pPr>
            <a:endParaRPr lang="en-US" dirty="0">
              <a:ea typeface="Tahoma"/>
              <a:cs typeface="Tahoma"/>
            </a:endParaRPr>
          </a:p>
          <a:p>
            <a:pPr marL="285750" indent="-285750">
              <a:buFont typeface="Arial"/>
              <a:buChar char="•"/>
            </a:pPr>
            <a:r>
              <a:rPr lang="en-US" sz="1600" dirty="0" err="1">
                <a:ea typeface="Tahoma"/>
                <a:cs typeface="Tahoma"/>
              </a:rPr>
              <a:t>Mitä</a:t>
            </a:r>
            <a:r>
              <a:rPr lang="en-US" sz="1600" dirty="0">
                <a:ea typeface="Tahoma"/>
                <a:cs typeface="Tahoma"/>
              </a:rPr>
              <a:t> </a:t>
            </a:r>
            <a:r>
              <a:rPr lang="en-US" sz="1600" dirty="0" err="1">
                <a:ea typeface="Tahoma"/>
                <a:cs typeface="Tahoma"/>
              </a:rPr>
              <a:t>taitoja</a:t>
            </a:r>
            <a:r>
              <a:rPr lang="en-US" sz="1600" dirty="0">
                <a:ea typeface="Tahoma"/>
                <a:cs typeface="Tahoma"/>
              </a:rPr>
              <a:t> </a:t>
            </a:r>
            <a:r>
              <a:rPr lang="en-US" sz="1600" dirty="0" err="1">
                <a:ea typeface="Tahoma"/>
                <a:cs typeface="Tahoma"/>
              </a:rPr>
              <a:t>sinulla</a:t>
            </a:r>
            <a:r>
              <a:rPr lang="en-US" sz="1600" dirty="0">
                <a:ea typeface="Tahoma"/>
                <a:cs typeface="Tahoma"/>
              </a:rPr>
              <a:t> on?</a:t>
            </a:r>
          </a:p>
          <a:p>
            <a:pPr marL="285750" indent="-285750">
              <a:buFont typeface="Arial"/>
              <a:buChar char="•"/>
            </a:pPr>
            <a:r>
              <a:rPr lang="en-US" sz="1600" dirty="0" err="1">
                <a:ea typeface="Tahoma"/>
                <a:cs typeface="Tahoma"/>
              </a:rPr>
              <a:t>Mitkä</a:t>
            </a:r>
            <a:r>
              <a:rPr lang="en-US" sz="1600" dirty="0">
                <a:ea typeface="Tahoma"/>
                <a:cs typeface="Tahoma"/>
              </a:rPr>
              <a:t> </a:t>
            </a:r>
            <a:r>
              <a:rPr lang="en-US" sz="1600" dirty="0" err="1">
                <a:ea typeface="Tahoma"/>
                <a:cs typeface="Tahoma"/>
              </a:rPr>
              <a:t>voisivat</a:t>
            </a:r>
            <a:r>
              <a:rPr lang="en-US" sz="1600" dirty="0">
                <a:ea typeface="Tahoma"/>
                <a:cs typeface="Tahoma"/>
              </a:rPr>
              <a:t> olla </a:t>
            </a:r>
            <a:r>
              <a:rPr lang="en-US" sz="1600" dirty="0" err="1">
                <a:ea typeface="Tahoma"/>
                <a:cs typeface="Tahoma"/>
              </a:rPr>
              <a:t>omia</a:t>
            </a:r>
            <a:r>
              <a:rPr lang="en-US" sz="1600" dirty="0">
                <a:ea typeface="Tahoma"/>
                <a:cs typeface="Tahoma"/>
              </a:rPr>
              <a:t> </a:t>
            </a:r>
            <a:r>
              <a:rPr lang="en-US" sz="1600" dirty="0" err="1">
                <a:ea typeface="Tahoma"/>
                <a:cs typeface="Tahoma"/>
              </a:rPr>
              <a:t>vahvuuksiasi</a:t>
            </a:r>
            <a:r>
              <a:rPr lang="en-US" sz="1600" dirty="0">
                <a:ea typeface="Tahoma"/>
                <a:cs typeface="Tahoma"/>
              </a:rPr>
              <a:t> </a:t>
            </a:r>
            <a:r>
              <a:rPr lang="en-US" sz="1600" dirty="0" err="1">
                <a:ea typeface="Tahoma"/>
                <a:cs typeface="Tahoma"/>
              </a:rPr>
              <a:t>ohjaajana</a:t>
            </a:r>
            <a:r>
              <a:rPr lang="en-US" sz="1600" dirty="0">
                <a:ea typeface="Tahoma"/>
                <a:cs typeface="Tahoma"/>
              </a:rPr>
              <a:t> </a:t>
            </a:r>
            <a:r>
              <a:rPr lang="en-US" sz="1600" dirty="0" err="1">
                <a:ea typeface="Tahoma"/>
                <a:cs typeface="Tahoma"/>
              </a:rPr>
              <a:t>toimimisessa</a:t>
            </a:r>
            <a:r>
              <a:rPr lang="en-US" sz="1600" dirty="0">
                <a:ea typeface="Tahoma"/>
                <a:cs typeface="Tahoma"/>
              </a:rPr>
              <a:t>?</a:t>
            </a:r>
          </a:p>
          <a:p>
            <a:pPr marL="285750" indent="-285750">
              <a:buFont typeface="Arial"/>
              <a:buChar char="•"/>
            </a:pPr>
            <a:r>
              <a:rPr lang="en-US" sz="1600" dirty="0" err="1">
                <a:ea typeface="Tahoma"/>
                <a:cs typeface="Tahoma"/>
              </a:rPr>
              <a:t>Mitä</a:t>
            </a:r>
            <a:r>
              <a:rPr lang="en-US" sz="1600" dirty="0">
                <a:ea typeface="Tahoma"/>
                <a:cs typeface="Tahoma"/>
              </a:rPr>
              <a:t> </a:t>
            </a:r>
            <a:r>
              <a:rPr lang="en-US" sz="1600" dirty="0" err="1">
                <a:ea typeface="Tahoma"/>
                <a:cs typeface="Tahoma"/>
              </a:rPr>
              <a:t>taitoja</a:t>
            </a:r>
            <a:r>
              <a:rPr lang="en-US" sz="1600" dirty="0">
                <a:ea typeface="Tahoma"/>
                <a:cs typeface="Tahoma"/>
              </a:rPr>
              <a:t> </a:t>
            </a:r>
            <a:r>
              <a:rPr lang="en-US" sz="1600" dirty="0" err="1">
                <a:ea typeface="Tahoma"/>
                <a:cs typeface="Tahoma"/>
              </a:rPr>
              <a:t>sinulta</a:t>
            </a:r>
            <a:r>
              <a:rPr lang="en-US" sz="1600" dirty="0">
                <a:ea typeface="Tahoma"/>
                <a:cs typeface="Tahoma"/>
              </a:rPr>
              <a:t> </a:t>
            </a:r>
            <a:r>
              <a:rPr lang="en-US" sz="1600" dirty="0" err="1">
                <a:ea typeface="Tahoma"/>
                <a:cs typeface="Tahoma"/>
              </a:rPr>
              <a:t>mahdollisesti</a:t>
            </a:r>
            <a:r>
              <a:rPr lang="en-US" sz="1600" dirty="0">
                <a:ea typeface="Tahoma"/>
                <a:cs typeface="Tahoma"/>
              </a:rPr>
              <a:t> </a:t>
            </a:r>
            <a:r>
              <a:rPr lang="en-US" sz="1600" dirty="0" err="1">
                <a:ea typeface="Tahoma"/>
                <a:cs typeface="Tahoma"/>
              </a:rPr>
              <a:t>uupuu</a:t>
            </a:r>
            <a:r>
              <a:rPr lang="en-US" sz="1600" dirty="0">
                <a:ea typeface="Tahoma"/>
                <a:cs typeface="Tahoma"/>
              </a:rPr>
              <a:t> tai </a:t>
            </a:r>
            <a:r>
              <a:rPr lang="en-US" sz="1600" dirty="0" err="1">
                <a:ea typeface="Tahoma"/>
                <a:cs typeface="Tahoma"/>
              </a:rPr>
              <a:t>mitä</a:t>
            </a:r>
            <a:r>
              <a:rPr lang="en-US" sz="1600" dirty="0">
                <a:ea typeface="Tahoma"/>
                <a:cs typeface="Tahoma"/>
              </a:rPr>
              <a:t> </a:t>
            </a:r>
            <a:r>
              <a:rPr lang="en-US" sz="1600" dirty="0" err="1">
                <a:ea typeface="Tahoma"/>
                <a:cs typeface="Tahoma"/>
              </a:rPr>
              <a:t>haluaisit</a:t>
            </a:r>
            <a:r>
              <a:rPr lang="en-US" sz="1600" dirty="0">
                <a:ea typeface="Tahoma"/>
                <a:cs typeface="Tahoma"/>
              </a:rPr>
              <a:t> </a:t>
            </a:r>
            <a:r>
              <a:rPr lang="en-US" sz="1600" dirty="0" err="1">
                <a:ea typeface="Tahoma"/>
                <a:cs typeface="Tahoma"/>
              </a:rPr>
              <a:t>vielä</a:t>
            </a:r>
            <a:r>
              <a:rPr lang="en-US" sz="1600" dirty="0">
                <a:ea typeface="Tahoma"/>
                <a:cs typeface="Tahoma"/>
              </a:rPr>
              <a:t> </a:t>
            </a:r>
            <a:r>
              <a:rPr lang="en-US" sz="1600" dirty="0" err="1">
                <a:ea typeface="Tahoma"/>
                <a:cs typeface="Tahoma"/>
              </a:rPr>
              <a:t>kehittää</a:t>
            </a:r>
            <a:r>
              <a:rPr lang="en-US" sz="1600" dirty="0">
                <a:ea typeface="Tahoma"/>
                <a:cs typeface="Tahoma"/>
              </a:rPr>
              <a:t>?</a:t>
            </a:r>
          </a:p>
          <a:p>
            <a:pPr marL="285750" indent="-285750">
              <a:buFont typeface="Arial"/>
              <a:buChar char="•"/>
            </a:pPr>
            <a:r>
              <a:rPr lang="en-US" sz="1600" dirty="0" err="1">
                <a:ea typeface="Tahoma"/>
                <a:cs typeface="Tahoma"/>
              </a:rPr>
              <a:t>Millaista</a:t>
            </a:r>
            <a:r>
              <a:rPr lang="en-US" sz="1600" dirty="0">
                <a:ea typeface="Tahoma"/>
                <a:cs typeface="Tahoma"/>
              </a:rPr>
              <a:t> </a:t>
            </a:r>
            <a:r>
              <a:rPr lang="en-US" sz="1600" dirty="0" err="1">
                <a:ea typeface="Tahoma"/>
                <a:cs typeface="Tahoma"/>
              </a:rPr>
              <a:t>apua</a:t>
            </a:r>
            <a:r>
              <a:rPr lang="en-US" sz="1600" dirty="0">
                <a:ea typeface="Tahoma"/>
                <a:cs typeface="Tahoma"/>
              </a:rPr>
              <a:t> </a:t>
            </a:r>
            <a:r>
              <a:rPr lang="en-US" sz="1600" dirty="0" err="1">
                <a:ea typeface="Tahoma"/>
                <a:cs typeface="Tahoma"/>
              </a:rPr>
              <a:t>kaipaat</a:t>
            </a:r>
            <a:r>
              <a:rPr lang="en-US" sz="1600" dirty="0">
                <a:ea typeface="Tahoma"/>
                <a:cs typeface="Tahoma"/>
              </a:rPr>
              <a:t> </a:t>
            </a:r>
            <a:r>
              <a:rPr lang="en-US" sz="1600" dirty="0" err="1">
                <a:ea typeface="Tahoma"/>
                <a:cs typeface="Tahoma"/>
              </a:rPr>
              <a:t>vertaisohjaajana</a:t>
            </a:r>
            <a:r>
              <a:rPr lang="en-US" sz="1600" dirty="0">
                <a:ea typeface="Tahoma"/>
                <a:cs typeface="Tahoma"/>
              </a:rPr>
              <a:t>?</a:t>
            </a:r>
          </a:p>
          <a:p>
            <a:pPr marL="285750" indent="-285750">
              <a:buFont typeface="Arial"/>
              <a:buChar char="•"/>
            </a:pPr>
            <a:endParaRPr lang="en-US" sz="1600" dirty="0">
              <a:ea typeface="Tahoma"/>
              <a:cs typeface="Tahoma"/>
            </a:endParaRPr>
          </a:p>
          <a:p>
            <a:r>
              <a:rPr lang="en-US" sz="1600" dirty="0">
                <a:ea typeface="Tahoma"/>
                <a:cs typeface="Tahoma"/>
              </a:rPr>
              <a:t>(</a:t>
            </a:r>
            <a:r>
              <a:rPr lang="en-US" sz="1600" dirty="0" err="1">
                <a:ea typeface="Tahoma"/>
                <a:cs typeface="Tahoma"/>
              </a:rPr>
              <a:t>Raivio</a:t>
            </a:r>
            <a:r>
              <a:rPr lang="en-US" sz="1600" dirty="0">
                <a:ea typeface="Tahoma"/>
                <a:cs typeface="Tahoma"/>
              </a:rPr>
              <a:t> </a:t>
            </a:r>
            <a:r>
              <a:rPr lang="en-US" sz="1600" dirty="0" err="1">
                <a:ea typeface="Tahoma"/>
                <a:cs typeface="Tahoma"/>
              </a:rPr>
              <a:t>ym</a:t>
            </a:r>
            <a:r>
              <a:rPr lang="en-US" sz="1600" dirty="0">
                <a:ea typeface="Tahoma"/>
                <a:cs typeface="Tahoma"/>
              </a:rPr>
              <a:t>. 2016, 92.)</a:t>
            </a:r>
          </a:p>
        </p:txBody>
      </p:sp>
    </p:spTree>
    <p:extLst>
      <p:ext uri="{BB962C8B-B14F-4D97-AF65-F5344CB8AC3E}">
        <p14:creationId xmlns:p14="http://schemas.microsoft.com/office/powerpoint/2010/main" val="2323190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7CA7AF-F838-2AC8-CE2A-AE3E0F6C9EC0}"/>
              </a:ext>
            </a:extLst>
          </p:cNvPr>
          <p:cNvSpPr>
            <a:spLocks noGrp="1"/>
          </p:cNvSpPr>
          <p:nvPr>
            <p:ph type="title"/>
          </p:nvPr>
        </p:nvSpPr>
        <p:spPr/>
        <p:txBody>
          <a:bodyPr/>
          <a:lstStyle/>
          <a:p>
            <a:r>
              <a:rPr lang="fi-FI" dirty="0">
                <a:ea typeface="Tahoma"/>
                <a:cs typeface="Tahoma"/>
              </a:rPr>
              <a:t>Rentoutus</a:t>
            </a:r>
            <a:endParaRPr lang="fi-FI" dirty="0"/>
          </a:p>
        </p:txBody>
      </p:sp>
      <p:sp>
        <p:nvSpPr>
          <p:cNvPr id="3" name="Tekstiruutu 2">
            <a:extLst>
              <a:ext uri="{FF2B5EF4-FFF2-40B4-BE49-F238E27FC236}">
                <a16:creationId xmlns:a16="http://schemas.microsoft.com/office/drawing/2014/main" id="{A0AE3D08-0F50-328E-E4A2-68225BEBD9A4}"/>
              </a:ext>
            </a:extLst>
          </p:cNvPr>
          <p:cNvSpPr txBox="1"/>
          <p:nvPr/>
        </p:nvSpPr>
        <p:spPr>
          <a:xfrm>
            <a:off x="695195" y="1279743"/>
            <a:ext cx="3724405"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2400" dirty="0">
                <a:hlinkClick r:id="rId2"/>
              </a:rPr>
              <a:t>Lyhyt rentoutus – YouTube</a:t>
            </a:r>
            <a:endParaRPr lang="fi-FI" sz="2400" dirty="0"/>
          </a:p>
        </p:txBody>
      </p:sp>
      <p:pic>
        <p:nvPicPr>
          <p:cNvPr id="9" name="Kuva 8" descr="Nainen harjoitellaan jooga">
            <a:extLst>
              <a:ext uri="{FF2B5EF4-FFF2-40B4-BE49-F238E27FC236}">
                <a16:creationId xmlns:a16="http://schemas.microsoft.com/office/drawing/2014/main" id="{0E0390B8-74C0-F5AC-8040-9B5E405E0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905" y="365125"/>
            <a:ext cx="6057900" cy="4038600"/>
          </a:xfrm>
          <a:prstGeom prst="rect">
            <a:avLst/>
          </a:prstGeom>
        </p:spPr>
      </p:pic>
    </p:spTree>
    <p:extLst>
      <p:ext uri="{BB962C8B-B14F-4D97-AF65-F5344CB8AC3E}">
        <p14:creationId xmlns:p14="http://schemas.microsoft.com/office/powerpoint/2010/main" val="851779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9BC600-27F7-401E-DDA2-337BAB9392D2}"/>
              </a:ext>
            </a:extLst>
          </p:cNvPr>
          <p:cNvSpPr>
            <a:spLocks noGrp="1"/>
          </p:cNvSpPr>
          <p:nvPr>
            <p:ph type="title"/>
          </p:nvPr>
        </p:nvSpPr>
        <p:spPr>
          <a:xfrm>
            <a:off x="838200" y="365125"/>
            <a:ext cx="10515600" cy="1033907"/>
          </a:xfrm>
        </p:spPr>
        <p:txBody>
          <a:bodyPr anchor="b">
            <a:noAutofit/>
          </a:bodyPr>
          <a:lstStyle/>
          <a:p>
            <a:pPr algn="ctr"/>
            <a:r>
              <a:rPr lang="fi-FI" b="0" dirty="0">
                <a:solidFill>
                  <a:schemeClr val="tx1"/>
                </a:solidFill>
              </a:rPr>
              <a:t>Ryhmänohjaus</a:t>
            </a:r>
            <a:endParaRPr lang="fi-FI" b="0" dirty="0">
              <a:solidFill>
                <a:schemeClr val="tx1"/>
              </a:solidFill>
              <a:ea typeface="Tahoma"/>
              <a:cs typeface="Tahoma"/>
            </a:endParaRPr>
          </a:p>
        </p:txBody>
      </p:sp>
      <p:pic>
        <p:nvPicPr>
          <p:cNvPr id="6" name="Kuva 5" descr="Monet kädet nostavat peukaloita ylöspäin">
            <a:extLst>
              <a:ext uri="{FF2B5EF4-FFF2-40B4-BE49-F238E27FC236}">
                <a16:creationId xmlns:a16="http://schemas.microsoft.com/office/drawing/2014/main" id="{E0B79269-317B-D2FA-AA61-3DAA15008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689" y="1538732"/>
            <a:ext cx="6060622" cy="4040415"/>
          </a:xfrm>
          <a:prstGeom prst="rect">
            <a:avLst/>
          </a:prstGeom>
        </p:spPr>
      </p:pic>
    </p:spTree>
    <p:extLst>
      <p:ext uri="{BB962C8B-B14F-4D97-AF65-F5344CB8AC3E}">
        <p14:creationId xmlns:p14="http://schemas.microsoft.com/office/powerpoint/2010/main" val="2248359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A9E09A-D7B7-79A5-1266-938CD9B3C910}"/>
              </a:ext>
            </a:extLst>
          </p:cNvPr>
          <p:cNvSpPr>
            <a:spLocks noGrp="1"/>
          </p:cNvSpPr>
          <p:nvPr>
            <p:ph type="title"/>
          </p:nvPr>
        </p:nvSpPr>
        <p:spPr/>
        <p:txBody>
          <a:bodyPr/>
          <a:lstStyle/>
          <a:p>
            <a:r>
              <a:rPr lang="fi-FI" b="0" dirty="0">
                <a:solidFill>
                  <a:schemeClr val="tx1"/>
                </a:solidFill>
                <a:ea typeface="Tahoma"/>
                <a:cs typeface="Tahoma"/>
              </a:rPr>
              <a:t>Vertaisohjaajana vapaaehtoistoiminnassa</a:t>
            </a:r>
            <a:endParaRPr lang="fi-FI" b="0" dirty="0">
              <a:solidFill>
                <a:schemeClr val="tx1"/>
              </a:solidFill>
            </a:endParaRPr>
          </a:p>
        </p:txBody>
      </p:sp>
      <p:sp>
        <p:nvSpPr>
          <p:cNvPr id="3" name="Sisällön paikkamerkki 2">
            <a:extLst>
              <a:ext uri="{FF2B5EF4-FFF2-40B4-BE49-F238E27FC236}">
                <a16:creationId xmlns:a16="http://schemas.microsoft.com/office/drawing/2014/main" id="{0074A102-BE3C-7230-41F3-9FE4F3468DBD}"/>
              </a:ext>
            </a:extLst>
          </p:cNvPr>
          <p:cNvSpPr>
            <a:spLocks noGrp="1"/>
          </p:cNvSpPr>
          <p:nvPr>
            <p:ph idx="1"/>
          </p:nvPr>
        </p:nvSpPr>
        <p:spPr/>
        <p:txBody>
          <a:bodyPr vert="horz" lIns="0" tIns="0" rIns="0" bIns="0" rtlCol="0" anchor="t">
            <a:noAutofit/>
          </a:bodyPr>
          <a:lstStyle/>
          <a:p>
            <a:r>
              <a:rPr lang="fi-FI" sz="1400" dirty="0">
                <a:ea typeface="Tahoma"/>
                <a:cs typeface="Tahoma"/>
              </a:rPr>
              <a:t>Esimerkkinä toimiminen; noudata työturvallisia toimintatapoja ja sovittu käytäntöjä</a:t>
            </a:r>
          </a:p>
          <a:p>
            <a:r>
              <a:rPr lang="fi-FI" sz="1400" dirty="0">
                <a:ea typeface="Tahoma"/>
                <a:cs typeface="Tahoma"/>
              </a:rPr>
              <a:t>Kunnioita toisia; kenenkään yksityisasiat eivät kuulu muille</a:t>
            </a:r>
          </a:p>
          <a:p>
            <a:r>
              <a:rPr lang="fi-FI" sz="1400" dirty="0">
                <a:ea typeface="Tahoma"/>
                <a:cs typeface="Tahoma"/>
              </a:rPr>
              <a:t>Toisten vapaaehtoisten kannustaminen ja tsemppaaminen</a:t>
            </a:r>
          </a:p>
          <a:p>
            <a:r>
              <a:rPr lang="fi-FI" sz="1400" dirty="0">
                <a:ea typeface="Tahoma"/>
                <a:cs typeface="Tahoma"/>
              </a:rPr>
              <a:t>Anna toiminnasta vastaavalle yhdistykselle/järjestölle rakentavaa palautetta toiminnasta ja sen kehittämisestä</a:t>
            </a:r>
          </a:p>
          <a:p>
            <a:r>
              <a:rPr lang="fi-FI" sz="1400" dirty="0">
                <a:ea typeface="Tahoma"/>
                <a:cs typeface="Tahoma"/>
              </a:rPr>
              <a:t>Raportoi epäkohdista tai ongelmista toiminnasta vastaavalle yhdistykselle/järjestölle</a:t>
            </a:r>
          </a:p>
          <a:p>
            <a:r>
              <a:rPr lang="fi-FI" sz="1400" dirty="0">
                <a:ea typeface="Tahoma"/>
                <a:cs typeface="Tahoma"/>
              </a:rPr>
              <a:t>Toimi esimerkkinä muille työn suorittamisessa, avusta ja neuvo tarvittaessa</a:t>
            </a:r>
          </a:p>
          <a:p>
            <a:r>
              <a:rPr lang="fi-FI" sz="1400" dirty="0">
                <a:ea typeface="Tahoma"/>
                <a:cs typeface="Tahoma"/>
              </a:rPr>
              <a:t>Vertaisperehdyttäminen</a:t>
            </a:r>
          </a:p>
          <a:p>
            <a:endParaRPr lang="fi-FI" sz="1400" dirty="0">
              <a:ea typeface="Tahoma"/>
              <a:cs typeface="Tahoma"/>
            </a:endParaRPr>
          </a:p>
          <a:p>
            <a:pPr marL="0" indent="0">
              <a:buNone/>
            </a:pPr>
            <a:endParaRPr lang="fi-FI" sz="1400" dirty="0">
              <a:ea typeface="Tahoma"/>
              <a:cs typeface="Tahoma"/>
            </a:endParaRPr>
          </a:p>
          <a:p>
            <a:endParaRPr lang="fi-FI" sz="1400" dirty="0">
              <a:ea typeface="Tahoma"/>
              <a:cs typeface="Tahoma"/>
            </a:endParaRPr>
          </a:p>
        </p:txBody>
      </p:sp>
    </p:spTree>
    <p:extLst>
      <p:ext uri="{BB962C8B-B14F-4D97-AF65-F5344CB8AC3E}">
        <p14:creationId xmlns:p14="http://schemas.microsoft.com/office/powerpoint/2010/main" val="1892873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A9E09A-D7B7-79A5-1266-938CD9B3C910}"/>
              </a:ext>
            </a:extLst>
          </p:cNvPr>
          <p:cNvSpPr>
            <a:spLocks noGrp="1"/>
          </p:cNvSpPr>
          <p:nvPr>
            <p:ph type="title"/>
          </p:nvPr>
        </p:nvSpPr>
        <p:spPr/>
        <p:txBody>
          <a:bodyPr/>
          <a:lstStyle/>
          <a:p>
            <a:r>
              <a:rPr lang="fi-FI" b="0" dirty="0">
                <a:solidFill>
                  <a:schemeClr val="tx1"/>
                </a:solidFill>
                <a:ea typeface="Tahoma"/>
                <a:cs typeface="Tahoma"/>
              </a:rPr>
              <a:t>Ryhmätyötaidot</a:t>
            </a:r>
            <a:endParaRPr lang="fi-FI" b="0" dirty="0">
              <a:solidFill>
                <a:schemeClr val="tx1"/>
              </a:solidFill>
            </a:endParaRPr>
          </a:p>
        </p:txBody>
      </p:sp>
      <p:sp>
        <p:nvSpPr>
          <p:cNvPr id="3" name="Sisällön paikkamerkki 2">
            <a:extLst>
              <a:ext uri="{FF2B5EF4-FFF2-40B4-BE49-F238E27FC236}">
                <a16:creationId xmlns:a16="http://schemas.microsoft.com/office/drawing/2014/main" id="{0074A102-BE3C-7230-41F3-9FE4F3468DBD}"/>
              </a:ext>
            </a:extLst>
          </p:cNvPr>
          <p:cNvSpPr>
            <a:spLocks noGrp="1"/>
          </p:cNvSpPr>
          <p:nvPr>
            <p:ph idx="1"/>
          </p:nvPr>
        </p:nvSpPr>
        <p:spPr/>
        <p:txBody>
          <a:bodyPr vert="horz" lIns="0" tIns="0" rIns="0" bIns="0" rtlCol="0" anchor="t">
            <a:noAutofit/>
          </a:bodyPr>
          <a:lstStyle/>
          <a:p>
            <a:pPr algn="l" rtl="0" fontAlgn="base">
              <a:buFont typeface="Arial" panose="020B0604020202020204" pitchFamily="34" charset="0"/>
              <a:buChar char="•"/>
            </a:pPr>
            <a:r>
              <a:rPr lang="fi-FI" sz="1800" dirty="0">
                <a:solidFill>
                  <a:srgbClr val="000000"/>
                </a:solidFill>
              </a:rPr>
              <a:t>Y</a:t>
            </a:r>
            <a:r>
              <a:rPr lang="fi-FI" sz="1800" b="0" i="0" u="none" strike="noStrike" dirty="0">
                <a:solidFill>
                  <a:srgbClr val="000000"/>
                </a:solidFill>
                <a:effectLst/>
              </a:rPr>
              <a:t>stävällisyys, taito kuunnella ja joustavuus</a:t>
            </a:r>
            <a:r>
              <a:rPr lang="fi-FI" sz="1800" dirty="0">
                <a:solidFill>
                  <a:srgbClr val="000000"/>
                </a:solidFill>
              </a:rPr>
              <a:t> ovat keskeisiä ryhmätyötaitoja.</a:t>
            </a:r>
            <a:endParaRPr lang="en-US" sz="1100" b="0" i="0" dirty="0">
              <a:solidFill>
                <a:srgbClr val="323E48"/>
              </a:solidFill>
              <a:effectLst/>
            </a:endParaRPr>
          </a:p>
          <a:p>
            <a:pPr algn="l" rtl="0" fontAlgn="base">
              <a:buFont typeface="Arial" panose="020B0604020202020204" pitchFamily="34" charset="0"/>
              <a:buChar char="•"/>
            </a:pPr>
            <a:r>
              <a:rPr lang="fi-FI" sz="1800" b="0" i="0" u="none" strike="noStrike" dirty="0">
                <a:solidFill>
                  <a:srgbClr val="000000"/>
                </a:solidFill>
                <a:effectLst/>
              </a:rPr>
              <a:t>Ryhmätyöhön kuuluu vastavuoroisuus ja siin</a:t>
            </a:r>
            <a:r>
              <a:rPr lang="fi-FI" sz="1800" dirty="0">
                <a:solidFill>
                  <a:srgbClr val="000000"/>
                </a:solidFill>
              </a:rPr>
              <a:t>ä</a:t>
            </a:r>
            <a:r>
              <a:rPr lang="fi-FI" sz="1800" b="0" i="0" u="none" strike="noStrike" dirty="0">
                <a:solidFill>
                  <a:srgbClr val="000000"/>
                </a:solidFill>
                <a:effectLst/>
              </a:rPr>
              <a:t> on tärkeä saada jokaisen ääni kuuluviin. Ryhmään </a:t>
            </a:r>
            <a:r>
              <a:rPr lang="fi-FI" sz="1800" dirty="0">
                <a:solidFill>
                  <a:srgbClr val="000000"/>
                </a:solidFill>
              </a:rPr>
              <a:t>jäsenten </a:t>
            </a:r>
            <a:r>
              <a:rPr lang="fi-FI" sz="1800" b="0" i="0" u="none" strike="noStrike" dirty="0">
                <a:solidFill>
                  <a:srgbClr val="000000"/>
                </a:solidFill>
                <a:effectLst/>
              </a:rPr>
              <a:t>osaaminen tulee esiin toisten ryhmän jäsenten avustuksella!</a:t>
            </a:r>
            <a:endParaRPr lang="en-US" sz="1100" b="0" i="0" dirty="0">
              <a:solidFill>
                <a:srgbClr val="323E48"/>
              </a:solidFill>
              <a:effectLst/>
            </a:endParaRPr>
          </a:p>
          <a:p>
            <a:pPr algn="l" rtl="0" fontAlgn="base">
              <a:buFont typeface="Arial" panose="020B0604020202020204" pitchFamily="34" charset="0"/>
              <a:buChar char="•"/>
            </a:pPr>
            <a:r>
              <a:rPr lang="fi-FI" sz="1800" b="0" i="0" u="none" strike="noStrike" dirty="0">
                <a:solidFill>
                  <a:srgbClr val="000000"/>
                </a:solidFill>
                <a:effectLst/>
              </a:rPr>
              <a:t>Ryhmässä toimiminen on motivoitumista yhteisestä hyvästä sek</a:t>
            </a:r>
            <a:r>
              <a:rPr lang="fi-FI" sz="1800" dirty="0">
                <a:solidFill>
                  <a:srgbClr val="000000"/>
                </a:solidFill>
              </a:rPr>
              <a:t>ä</a:t>
            </a:r>
            <a:r>
              <a:rPr lang="fi-FI" sz="1800" b="0" i="0" u="none" strike="noStrike" dirty="0">
                <a:solidFill>
                  <a:srgbClr val="000000"/>
                </a:solidFill>
                <a:effectLst/>
              </a:rPr>
              <a:t> halua toimia niin, että ryhmän jokainen jäsen pääsee tuomaan parhaat puolensa esille.</a:t>
            </a:r>
            <a:r>
              <a:rPr lang="en-US" sz="1800" b="0" i="0" dirty="0">
                <a:solidFill>
                  <a:srgbClr val="000000"/>
                </a:solidFill>
                <a:effectLst/>
              </a:rPr>
              <a:t>​</a:t>
            </a:r>
            <a:endParaRPr lang="en-US" sz="1100" b="0" i="0" dirty="0">
              <a:solidFill>
                <a:srgbClr val="323E48"/>
              </a:solidFill>
              <a:effectLst/>
            </a:endParaRPr>
          </a:p>
          <a:p>
            <a:pPr algn="l" rtl="0" fontAlgn="base">
              <a:buFont typeface="Arial" panose="020B0604020202020204" pitchFamily="34" charset="0"/>
              <a:buChar char="•"/>
            </a:pPr>
            <a:r>
              <a:rPr lang="fi-FI" sz="1800" dirty="0">
                <a:solidFill>
                  <a:srgbClr val="000000"/>
                </a:solidFill>
              </a:rPr>
              <a:t>Jokaisen jäsenen psykologisen turvan toteutuminen on</a:t>
            </a:r>
            <a:r>
              <a:rPr lang="fi-FI" sz="1800" b="0" i="0" u="none" strike="noStrike" dirty="0">
                <a:solidFill>
                  <a:srgbClr val="000000"/>
                </a:solidFill>
                <a:effectLst/>
              </a:rPr>
              <a:t> tärkeää ryhmässä. Jäsen</a:t>
            </a:r>
            <a:r>
              <a:rPr lang="fi-FI" sz="1800" dirty="0">
                <a:solidFill>
                  <a:srgbClr val="000000"/>
                </a:solidFill>
              </a:rPr>
              <a:t>illä on täten</a:t>
            </a:r>
            <a:r>
              <a:rPr lang="fi-FI" sz="1800" b="0" i="0" u="none" strike="noStrike" dirty="0">
                <a:solidFill>
                  <a:srgbClr val="000000"/>
                </a:solidFill>
                <a:effectLst/>
              </a:rPr>
              <a:t> uskallusta tuoda omaa osaamista osaksi ryhmää sekä uskallusta myös erehtyä ja epäonnistua.</a:t>
            </a:r>
            <a:endParaRPr lang="en-US" sz="1100" b="0" i="0" dirty="0">
              <a:solidFill>
                <a:srgbClr val="323E48"/>
              </a:solidFill>
              <a:effectLst/>
            </a:endParaRPr>
          </a:p>
          <a:p>
            <a:endParaRPr lang="fi-FI" sz="1400" dirty="0">
              <a:ea typeface="Tahoma"/>
              <a:cs typeface="Tahoma"/>
            </a:endParaRPr>
          </a:p>
          <a:p>
            <a:pPr marL="0" indent="0">
              <a:buNone/>
            </a:pPr>
            <a:r>
              <a:rPr lang="fi-FI" sz="1400" dirty="0">
                <a:ea typeface="Tahoma"/>
                <a:cs typeface="Tahoma"/>
              </a:rPr>
              <a:t>(Vuorinen 2017.)</a:t>
            </a:r>
          </a:p>
          <a:p>
            <a:endParaRPr lang="fi-FI" sz="1400" dirty="0">
              <a:ea typeface="Tahoma"/>
              <a:cs typeface="Tahoma"/>
            </a:endParaRPr>
          </a:p>
        </p:txBody>
      </p:sp>
    </p:spTree>
    <p:extLst>
      <p:ext uri="{BB962C8B-B14F-4D97-AF65-F5344CB8AC3E}">
        <p14:creationId xmlns:p14="http://schemas.microsoft.com/office/powerpoint/2010/main" val="2015551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789224-10E7-DC5D-E6D6-761662EAADC7}"/>
              </a:ext>
            </a:extLst>
          </p:cNvPr>
          <p:cNvSpPr>
            <a:spLocks noGrp="1"/>
          </p:cNvSpPr>
          <p:nvPr>
            <p:ph type="title"/>
          </p:nvPr>
        </p:nvSpPr>
        <p:spPr/>
        <p:txBody>
          <a:bodyPr/>
          <a:lstStyle/>
          <a:p>
            <a:r>
              <a:rPr lang="fi-FI" b="0" dirty="0">
                <a:solidFill>
                  <a:schemeClr val="tx1"/>
                </a:solidFill>
                <a:ea typeface="Tahoma"/>
                <a:cs typeface="Tahoma"/>
              </a:rPr>
              <a:t>Haastavat tilanteet</a:t>
            </a:r>
            <a:endParaRPr lang="fi-FI" b="0" dirty="0">
              <a:solidFill>
                <a:schemeClr val="tx1"/>
              </a:solidFill>
            </a:endParaRPr>
          </a:p>
        </p:txBody>
      </p:sp>
      <p:sp>
        <p:nvSpPr>
          <p:cNvPr id="3" name="Sisällön paikkamerkki 2">
            <a:extLst>
              <a:ext uri="{FF2B5EF4-FFF2-40B4-BE49-F238E27FC236}">
                <a16:creationId xmlns:a16="http://schemas.microsoft.com/office/drawing/2014/main" id="{02030C20-6DA3-FBF3-32C0-78D1BD552ACD}"/>
              </a:ext>
            </a:extLst>
          </p:cNvPr>
          <p:cNvSpPr>
            <a:spLocks noGrp="1"/>
          </p:cNvSpPr>
          <p:nvPr>
            <p:ph idx="1"/>
          </p:nvPr>
        </p:nvSpPr>
        <p:spPr/>
        <p:txBody>
          <a:bodyPr vert="horz" lIns="0" tIns="0" rIns="0" bIns="0" rtlCol="0" anchor="t">
            <a:noAutofit/>
          </a:bodyPr>
          <a:lstStyle/>
          <a:p>
            <a:pPr marL="0" indent="0">
              <a:buNone/>
            </a:pPr>
            <a:r>
              <a:rPr lang="fi-FI" dirty="0">
                <a:ea typeface="Tahoma"/>
                <a:cs typeface="Tahoma"/>
              </a:rPr>
              <a:t>Keskustelutehtävä haastavista tilanteista:</a:t>
            </a:r>
          </a:p>
          <a:p>
            <a:r>
              <a:rPr lang="fi-FI" dirty="0">
                <a:ea typeface="Tahoma"/>
                <a:cs typeface="Tahoma"/>
              </a:rPr>
              <a:t>Mieti, minkälaisia haastavia tilanteita ryhmässä voisi olla?</a:t>
            </a:r>
          </a:p>
          <a:p>
            <a:r>
              <a:rPr lang="fi-FI" dirty="0">
                <a:ea typeface="Tahoma"/>
                <a:cs typeface="Tahoma"/>
              </a:rPr>
              <a:t>Millainen rooli vertaisohjaajalla on näissä tilanteissa?</a:t>
            </a:r>
          </a:p>
          <a:p>
            <a:pPr marL="0" indent="0">
              <a:buNone/>
            </a:pPr>
            <a:r>
              <a:rPr lang="fi-FI" dirty="0">
                <a:ea typeface="Tahoma"/>
                <a:cs typeface="Tahoma"/>
              </a:rPr>
              <a:t>(Raivio ym. 2016, 93.)</a:t>
            </a:r>
          </a:p>
          <a:p>
            <a:pPr marL="0" indent="0">
              <a:buNone/>
            </a:pPr>
            <a:endParaRPr lang="fi-FI" dirty="0">
              <a:ea typeface="Tahoma"/>
              <a:cs typeface="Tahoma"/>
            </a:endParaRPr>
          </a:p>
          <a:p>
            <a:pPr marL="0" indent="0">
              <a:buNone/>
            </a:pPr>
            <a:r>
              <a:rPr lang="fi-FI" dirty="0">
                <a:ea typeface="Tahoma"/>
                <a:cs typeface="Tahoma"/>
              </a:rPr>
              <a:t>Vertaisohjaaja voi kohdata vapaaehtoistoiminnassa haastavia ja kuormittavia tilanteita. Tilanteiden käsittelyssä voi saada tukea mm. työnohjauksen muodossa (seuraava dia).</a:t>
            </a:r>
          </a:p>
        </p:txBody>
      </p:sp>
    </p:spTree>
    <p:extLst>
      <p:ext uri="{BB962C8B-B14F-4D97-AF65-F5344CB8AC3E}">
        <p14:creationId xmlns:p14="http://schemas.microsoft.com/office/powerpoint/2010/main" val="962517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789224-10E7-DC5D-E6D6-761662EAADC7}"/>
              </a:ext>
            </a:extLst>
          </p:cNvPr>
          <p:cNvSpPr>
            <a:spLocks noGrp="1"/>
          </p:cNvSpPr>
          <p:nvPr>
            <p:ph type="title"/>
          </p:nvPr>
        </p:nvSpPr>
        <p:spPr/>
        <p:txBody>
          <a:bodyPr/>
          <a:lstStyle/>
          <a:p>
            <a:r>
              <a:rPr lang="fi-FI" b="0" dirty="0">
                <a:solidFill>
                  <a:schemeClr val="tx1"/>
                </a:solidFill>
                <a:ea typeface="Tahoma"/>
                <a:cs typeface="Tahoma"/>
              </a:rPr>
              <a:t>Työnohjaus</a:t>
            </a:r>
          </a:p>
        </p:txBody>
      </p:sp>
      <p:sp>
        <p:nvSpPr>
          <p:cNvPr id="3" name="Sisällön paikkamerkki 2">
            <a:extLst>
              <a:ext uri="{FF2B5EF4-FFF2-40B4-BE49-F238E27FC236}">
                <a16:creationId xmlns:a16="http://schemas.microsoft.com/office/drawing/2014/main" id="{02030C20-6DA3-FBF3-32C0-78D1BD552ACD}"/>
              </a:ext>
            </a:extLst>
          </p:cNvPr>
          <p:cNvSpPr>
            <a:spLocks noGrp="1"/>
          </p:cNvSpPr>
          <p:nvPr>
            <p:ph idx="1"/>
          </p:nvPr>
        </p:nvSpPr>
        <p:spPr>
          <a:xfrm>
            <a:off x="854453" y="1491955"/>
            <a:ext cx="7142763" cy="3639312"/>
          </a:xfrm>
        </p:spPr>
        <p:txBody>
          <a:bodyPr vert="horz" lIns="0" tIns="0" rIns="0" bIns="0" rtlCol="0" anchor="t">
            <a:noAutofit/>
          </a:bodyPr>
          <a:lstStyle/>
          <a:p>
            <a:pPr marL="0" indent="0">
              <a:buNone/>
            </a:pPr>
            <a:r>
              <a:rPr lang="fi-FI" sz="2000" dirty="0">
                <a:ea typeface="Tahoma"/>
                <a:cs typeface="Tahoma"/>
              </a:rPr>
              <a:t>Vertaisohjaajille suunnattu työnohjaus</a:t>
            </a:r>
          </a:p>
          <a:p>
            <a:pPr marL="342900" indent="-342900"/>
            <a:r>
              <a:rPr lang="fi-FI" sz="2000" dirty="0">
                <a:ea typeface="Tahoma"/>
                <a:cs typeface="Tahoma"/>
              </a:rPr>
              <a:t>Työnohjaajan tai yhdistyksen/järjestön toimihenkilön kanssa käytävä keskustelu</a:t>
            </a:r>
          </a:p>
          <a:p>
            <a:pPr marL="342900" indent="-342900"/>
            <a:r>
              <a:rPr lang="fi-FI" sz="2000" dirty="0">
                <a:ea typeface="Tahoma"/>
                <a:cs typeface="Tahoma"/>
              </a:rPr>
              <a:t>Toteutetaan ryhmämuotoisesti sekä yksilöllisen tarpeen mukaan</a:t>
            </a:r>
          </a:p>
          <a:p>
            <a:pPr marL="342900" indent="-342900"/>
            <a:r>
              <a:rPr lang="fi-FI" sz="2000" dirty="0">
                <a:ea typeface="Tahoma"/>
                <a:cs typeface="Tahoma"/>
              </a:rPr>
              <a:t>Käsitellään toimintaan liittyviä asioita (mikä on mennyt hyvin, mitä voisi kehittää)</a:t>
            </a:r>
          </a:p>
          <a:p>
            <a:pPr marL="342900" indent="-342900"/>
            <a:r>
              <a:rPr lang="fi-FI" sz="2000" dirty="0">
                <a:ea typeface="Tahoma"/>
                <a:cs typeface="Tahoma"/>
              </a:rPr>
              <a:t>Kehitetään yhdessä ratkaisuja ongelmatilanteisiin ja nostetaan esiin kehitysideoita puolin ja toisin</a:t>
            </a:r>
          </a:p>
          <a:p>
            <a:pPr marL="342900" indent="-342900"/>
            <a:r>
              <a:rPr lang="fi-FI" sz="2000" dirty="0">
                <a:ea typeface="Tahoma"/>
                <a:cs typeface="Tahoma"/>
              </a:rPr>
              <a:t>Palautteenanto ja vinkit</a:t>
            </a:r>
          </a:p>
          <a:p>
            <a:pPr marL="0" indent="0">
              <a:buNone/>
            </a:pPr>
            <a:r>
              <a:rPr lang="fi-FI" sz="2000" dirty="0">
                <a:ea typeface="Tahoma"/>
                <a:cs typeface="Tahoma"/>
              </a:rPr>
              <a:t>(Raivio ym. 2016, 93.)</a:t>
            </a:r>
          </a:p>
          <a:p>
            <a:pPr marL="0" indent="0">
              <a:buNone/>
            </a:pPr>
            <a:endParaRPr lang="fi-FI" dirty="0">
              <a:ea typeface="Tahoma"/>
              <a:cs typeface="Tahoma"/>
            </a:endParaRPr>
          </a:p>
        </p:txBody>
      </p:sp>
      <p:pic>
        <p:nvPicPr>
          <p:cNvPr id="6" name="Kuva 5" descr="Mies kuljetus kannettava">
            <a:extLst>
              <a:ext uri="{FF2B5EF4-FFF2-40B4-BE49-F238E27FC236}">
                <a16:creationId xmlns:a16="http://schemas.microsoft.com/office/drawing/2014/main" id="{60B7FAF2-9D6C-C19B-769B-D3CCBEF1EF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7216" y="1714761"/>
            <a:ext cx="1771650" cy="1257300"/>
          </a:xfrm>
          <a:prstGeom prst="rect">
            <a:avLst/>
          </a:prstGeom>
        </p:spPr>
      </p:pic>
      <p:pic>
        <p:nvPicPr>
          <p:cNvPr id="7" name="Kuva 6" descr="Lapsi ja aalto hiukset">
            <a:extLst>
              <a:ext uri="{FF2B5EF4-FFF2-40B4-BE49-F238E27FC236}">
                <a16:creationId xmlns:a16="http://schemas.microsoft.com/office/drawing/2014/main" id="{5554780B-1A81-8DDD-FFA5-03A66B9744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5903" y="1271653"/>
            <a:ext cx="647700" cy="723900"/>
          </a:xfrm>
          <a:prstGeom prst="rect">
            <a:avLst/>
          </a:prstGeom>
        </p:spPr>
      </p:pic>
      <p:pic>
        <p:nvPicPr>
          <p:cNvPr id="8" name="Kuva 7" descr="Mies käsi kahvi">
            <a:extLst>
              <a:ext uri="{FF2B5EF4-FFF2-40B4-BE49-F238E27FC236}">
                <a16:creationId xmlns:a16="http://schemas.microsoft.com/office/drawing/2014/main" id="{E82BCD87-E973-DE8F-2B71-3AE92DDE0A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1799" y="1856135"/>
            <a:ext cx="1390650" cy="1266825"/>
          </a:xfrm>
          <a:prstGeom prst="rect">
            <a:avLst/>
          </a:prstGeom>
        </p:spPr>
      </p:pic>
      <p:pic>
        <p:nvPicPr>
          <p:cNvPr id="9" name="Kuva 8" descr="Nais ja hiukset">
            <a:extLst>
              <a:ext uri="{FF2B5EF4-FFF2-40B4-BE49-F238E27FC236}">
                <a16:creationId xmlns:a16="http://schemas.microsoft.com/office/drawing/2014/main" id="{2B082720-044B-5A8B-4F2F-67B5446AF0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30644" y="1163420"/>
            <a:ext cx="762000" cy="752475"/>
          </a:xfrm>
          <a:prstGeom prst="rect">
            <a:avLst/>
          </a:prstGeom>
        </p:spPr>
      </p:pic>
      <p:pic>
        <p:nvPicPr>
          <p:cNvPr id="10" name="Kuva 9" descr="Hymyilevät kasvot">
            <a:extLst>
              <a:ext uri="{FF2B5EF4-FFF2-40B4-BE49-F238E27FC236}">
                <a16:creationId xmlns:a16="http://schemas.microsoft.com/office/drawing/2014/main" id="{A392942C-82F3-ECD9-F324-982D0E9772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74066" y="1466001"/>
            <a:ext cx="304800" cy="314325"/>
          </a:xfrm>
          <a:prstGeom prst="rect">
            <a:avLst/>
          </a:prstGeom>
        </p:spPr>
      </p:pic>
      <p:pic>
        <p:nvPicPr>
          <p:cNvPr id="12" name="Kuva 11" descr="Syö kasvot">
            <a:extLst>
              <a:ext uri="{FF2B5EF4-FFF2-40B4-BE49-F238E27FC236}">
                <a16:creationId xmlns:a16="http://schemas.microsoft.com/office/drawing/2014/main" id="{19D7D70F-FF14-B68F-C22A-E77599933F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57353" y="1549508"/>
            <a:ext cx="304800" cy="314325"/>
          </a:xfrm>
          <a:prstGeom prst="rect">
            <a:avLst/>
          </a:prstGeom>
        </p:spPr>
      </p:pic>
    </p:spTree>
    <p:extLst>
      <p:ext uri="{BB962C8B-B14F-4D97-AF65-F5344CB8AC3E}">
        <p14:creationId xmlns:p14="http://schemas.microsoft.com/office/powerpoint/2010/main" val="79396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CCA4DC-3D37-B239-A560-343E337BE92D}"/>
              </a:ext>
            </a:extLst>
          </p:cNvPr>
          <p:cNvSpPr>
            <a:spLocks noGrp="1"/>
          </p:cNvSpPr>
          <p:nvPr>
            <p:ph type="title"/>
          </p:nvPr>
        </p:nvSpPr>
        <p:spPr/>
        <p:txBody>
          <a:bodyPr/>
          <a:lstStyle/>
          <a:p>
            <a:pPr algn="ctr"/>
            <a:r>
              <a:rPr lang="fi-FI" dirty="0"/>
              <a:t>1. Ryhmäytyminen</a:t>
            </a:r>
          </a:p>
        </p:txBody>
      </p:sp>
      <p:pic>
        <p:nvPicPr>
          <p:cNvPr id="6" name="Kuva 5" descr="Hymyilevät opiskelijat keskustelemassa koulun käytävällä">
            <a:extLst>
              <a:ext uri="{FF2B5EF4-FFF2-40B4-BE49-F238E27FC236}">
                <a16:creationId xmlns:a16="http://schemas.microsoft.com/office/drawing/2014/main" id="{C3B51231-5E63-9033-893E-6A0187D38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708" y="1110343"/>
            <a:ext cx="6948039" cy="4637314"/>
          </a:xfrm>
          <a:prstGeom prst="rect">
            <a:avLst/>
          </a:prstGeom>
        </p:spPr>
      </p:pic>
    </p:spTree>
    <p:extLst>
      <p:ext uri="{BB962C8B-B14F-4D97-AF65-F5344CB8AC3E}">
        <p14:creationId xmlns:p14="http://schemas.microsoft.com/office/powerpoint/2010/main" val="3955963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789224-10E7-DC5D-E6D6-761662EAADC7}"/>
              </a:ext>
            </a:extLst>
          </p:cNvPr>
          <p:cNvSpPr>
            <a:spLocks noGrp="1"/>
          </p:cNvSpPr>
          <p:nvPr>
            <p:ph type="title"/>
          </p:nvPr>
        </p:nvSpPr>
        <p:spPr/>
        <p:txBody>
          <a:bodyPr/>
          <a:lstStyle/>
          <a:p>
            <a:r>
              <a:rPr lang="fi-FI" b="0" dirty="0">
                <a:solidFill>
                  <a:schemeClr val="tx1"/>
                </a:solidFill>
                <a:ea typeface="Tahoma"/>
                <a:cs typeface="Tahoma"/>
              </a:rPr>
              <a:t>Ryhmänohjauksen harjoittelu</a:t>
            </a:r>
          </a:p>
        </p:txBody>
      </p:sp>
      <p:sp>
        <p:nvSpPr>
          <p:cNvPr id="3" name="Sisällön paikkamerkki 2">
            <a:extLst>
              <a:ext uri="{FF2B5EF4-FFF2-40B4-BE49-F238E27FC236}">
                <a16:creationId xmlns:a16="http://schemas.microsoft.com/office/drawing/2014/main" id="{02030C20-6DA3-FBF3-32C0-78D1BD552ACD}"/>
              </a:ext>
            </a:extLst>
          </p:cNvPr>
          <p:cNvSpPr>
            <a:spLocks noGrp="1"/>
          </p:cNvSpPr>
          <p:nvPr>
            <p:ph idx="1"/>
          </p:nvPr>
        </p:nvSpPr>
        <p:spPr>
          <a:xfrm>
            <a:off x="838200" y="1701422"/>
            <a:ext cx="9360000" cy="3639312"/>
          </a:xfrm>
        </p:spPr>
        <p:txBody>
          <a:bodyPr vert="horz" lIns="0" tIns="0" rIns="0" bIns="0" rtlCol="0" anchor="t">
            <a:noAutofit/>
          </a:bodyPr>
          <a:lstStyle/>
          <a:p>
            <a:pPr marL="0" indent="0">
              <a:buNone/>
            </a:pPr>
            <a:r>
              <a:rPr lang="fi-FI" sz="2000" dirty="0">
                <a:ea typeface="Tahoma"/>
                <a:cs typeface="Tahoma"/>
              </a:rPr>
              <a:t>Tehtävänä on harjoitella ryhmänohjausta. Kouluttaja seuraa ja opastaa tarvittaessa. Ryhmänohjaustilanne voi olla esimerkiksi koulutus, leikki, tehtävän opastus ym.</a:t>
            </a:r>
          </a:p>
          <a:p>
            <a:pPr marL="0" indent="0">
              <a:buNone/>
            </a:pPr>
            <a:r>
              <a:rPr lang="fi-FI" sz="2000" dirty="0">
                <a:ea typeface="Tahoma"/>
                <a:cs typeface="Tahoma"/>
              </a:rPr>
              <a:t>Vertaisohjaajat suunnittelevat tilanteen sekä esittelevän ne vuorotellen ryhmälle.</a:t>
            </a:r>
          </a:p>
          <a:p>
            <a:pPr marL="0" indent="0">
              <a:buNone/>
            </a:pPr>
            <a:r>
              <a:rPr lang="fi-FI" sz="2000" dirty="0">
                <a:ea typeface="Tahoma"/>
                <a:cs typeface="Tahoma"/>
              </a:rPr>
              <a:t>Vertaisohjaaja voi kysyä harjoittelun aikana milloin tahansa neuvoa kouluttajalta.</a:t>
            </a:r>
          </a:p>
          <a:p>
            <a:pPr marL="0" indent="0">
              <a:buNone/>
            </a:pPr>
            <a:r>
              <a:rPr lang="fi-FI" sz="2000" dirty="0">
                <a:ea typeface="Tahoma"/>
                <a:cs typeface="Tahoma"/>
              </a:rPr>
              <a:t>Kouluttajan palaute ryhmänohjaustilanteesta.</a:t>
            </a:r>
          </a:p>
          <a:p>
            <a:pPr marL="0" indent="0">
              <a:buNone/>
            </a:pPr>
            <a:r>
              <a:rPr lang="fi-FI" sz="2000" dirty="0">
                <a:ea typeface="Tahoma"/>
                <a:cs typeface="Tahoma"/>
              </a:rPr>
              <a:t>Koulutuskerran lopuksi fiiliskierros.</a:t>
            </a:r>
          </a:p>
          <a:p>
            <a:pPr marL="0" indent="0">
              <a:buNone/>
            </a:pPr>
            <a:r>
              <a:rPr lang="fi-FI" sz="2000" dirty="0">
                <a:ea typeface="Tahoma"/>
                <a:cs typeface="Tahoma"/>
              </a:rPr>
              <a:t>(Raivio ym. 2016, 93.)</a:t>
            </a:r>
          </a:p>
        </p:txBody>
      </p:sp>
    </p:spTree>
    <p:extLst>
      <p:ext uri="{BB962C8B-B14F-4D97-AF65-F5344CB8AC3E}">
        <p14:creationId xmlns:p14="http://schemas.microsoft.com/office/powerpoint/2010/main" val="333526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789224-10E7-DC5D-E6D6-761662EAADC7}"/>
              </a:ext>
            </a:extLst>
          </p:cNvPr>
          <p:cNvSpPr>
            <a:spLocks noGrp="1"/>
          </p:cNvSpPr>
          <p:nvPr>
            <p:ph type="title"/>
          </p:nvPr>
        </p:nvSpPr>
        <p:spPr/>
        <p:txBody>
          <a:bodyPr/>
          <a:lstStyle/>
          <a:p>
            <a:r>
              <a:rPr lang="fi-FI" b="0" dirty="0">
                <a:solidFill>
                  <a:schemeClr val="tx1"/>
                </a:solidFill>
                <a:ea typeface="Tahoma"/>
                <a:cs typeface="Tahoma"/>
              </a:rPr>
              <a:t>Valmistuminen</a:t>
            </a:r>
          </a:p>
        </p:txBody>
      </p:sp>
      <p:sp>
        <p:nvSpPr>
          <p:cNvPr id="3" name="Sisällön paikkamerkki 2">
            <a:extLst>
              <a:ext uri="{FF2B5EF4-FFF2-40B4-BE49-F238E27FC236}">
                <a16:creationId xmlns:a16="http://schemas.microsoft.com/office/drawing/2014/main" id="{02030C20-6DA3-FBF3-32C0-78D1BD552ACD}"/>
              </a:ext>
            </a:extLst>
          </p:cNvPr>
          <p:cNvSpPr>
            <a:spLocks noGrp="1"/>
          </p:cNvSpPr>
          <p:nvPr>
            <p:ph idx="1"/>
          </p:nvPr>
        </p:nvSpPr>
        <p:spPr/>
        <p:txBody>
          <a:bodyPr vert="horz" lIns="0" tIns="0" rIns="0" bIns="0" rtlCol="0" anchor="t">
            <a:noAutofit/>
          </a:bodyPr>
          <a:lstStyle/>
          <a:p>
            <a:r>
              <a:rPr lang="fi-FI" sz="2000" dirty="0">
                <a:ea typeface="Tahoma"/>
                <a:cs typeface="Tahoma"/>
              </a:rPr>
              <a:t>Todistukset</a:t>
            </a:r>
          </a:p>
          <a:p>
            <a:r>
              <a:rPr lang="fi-FI" sz="2000" dirty="0">
                <a:ea typeface="Tahoma"/>
                <a:cs typeface="Tahoma"/>
              </a:rPr>
              <a:t>Palauteen kerääminen</a:t>
            </a:r>
          </a:p>
          <a:p>
            <a:pPr marL="0" indent="0">
              <a:buNone/>
            </a:pPr>
            <a:r>
              <a:rPr lang="fi-FI" sz="2000" dirty="0">
                <a:ea typeface="Tahoma"/>
                <a:cs typeface="Tahoma"/>
              </a:rPr>
              <a:t>(Raivio ym. 2016, 93.)</a:t>
            </a:r>
          </a:p>
        </p:txBody>
      </p:sp>
      <p:pic>
        <p:nvPicPr>
          <p:cNvPr id="4" name="Kuva 3" descr="Valmistujaislakki">
            <a:extLst>
              <a:ext uri="{FF2B5EF4-FFF2-40B4-BE49-F238E27FC236}">
                <a16:creationId xmlns:a16="http://schemas.microsoft.com/office/drawing/2014/main" id="{4DC2C4E5-55AB-FF21-F0CC-E1EE93946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76795" y="150863"/>
            <a:ext cx="4572000" cy="4572000"/>
          </a:xfrm>
          <a:prstGeom prst="rect">
            <a:avLst/>
          </a:prstGeom>
        </p:spPr>
      </p:pic>
    </p:spTree>
    <p:extLst>
      <p:ext uri="{BB962C8B-B14F-4D97-AF65-F5344CB8AC3E}">
        <p14:creationId xmlns:p14="http://schemas.microsoft.com/office/powerpoint/2010/main" val="3618005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dirty="0"/>
              <a:t>Lähteet:</a:t>
            </a:r>
            <a:endParaRPr lang="fi-FI" dirty="0">
              <a:ea typeface="Tahoma"/>
              <a:cs typeface="Tahoma"/>
            </a:endParaRPr>
          </a:p>
        </p:txBody>
      </p:sp>
      <p:sp>
        <p:nvSpPr>
          <p:cNvPr id="12" name="Tekstiruutu 11">
            <a:extLst>
              <a:ext uri="{FF2B5EF4-FFF2-40B4-BE49-F238E27FC236}">
                <a16:creationId xmlns:a16="http://schemas.microsoft.com/office/drawing/2014/main" id="{667E119A-3C3D-2747-9C5D-44C5D94DA838}"/>
              </a:ext>
            </a:extLst>
          </p:cNvPr>
          <p:cNvSpPr txBox="1"/>
          <p:nvPr/>
        </p:nvSpPr>
        <p:spPr>
          <a:xfrm>
            <a:off x="329610" y="992124"/>
            <a:ext cx="11342500" cy="488338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EHYT ry 2015. Ryhmäilmiö – Ryhmänohjaajan käsikirja. PDF-dokumentti.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2"/>
              </a:rPr>
              <a:t>https://ehyt.fi/wp-content/uploads/2020/06/Ryhmailmio_opas_verkko.pdf</a:t>
            </a:r>
            <a:r>
              <a:rPr lang="fi-FI" sz="1200" dirty="0">
                <a:solidFill>
                  <a:srgbClr val="000000"/>
                </a:solidFill>
                <a:latin typeface="Tahoma"/>
                <a:ea typeface="Tahoma"/>
                <a:cs typeface="Tahoma"/>
              </a:rPr>
              <a:t> </a:t>
            </a:r>
            <a:r>
              <a:rPr kumimoji="0" lang="fi-FI" sz="1200" b="0" i="0" u="none" strike="noStrike" kern="1200" cap="none" spc="0" normalizeH="0" baseline="0" noProof="0" dirty="0">
                <a:ln>
                  <a:noFill/>
                </a:ln>
                <a:solidFill>
                  <a:srgbClr val="000000"/>
                </a:solidFill>
                <a:effectLst/>
                <a:uLnTx/>
                <a:uFillTx/>
                <a:latin typeface="Tahoma"/>
                <a:ea typeface="Tahoma"/>
                <a:cs typeface="Tahoma"/>
              </a:rPr>
              <a:t>[viitattu 14.1.2025].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Helenius, J., Korhonen, U., Mäkelä, M. 2017. </a:t>
            </a:r>
            <a:r>
              <a:rPr kumimoji="0" lang="fi-FI" sz="1200" b="0" i="0" u="none" strike="noStrike" kern="1200" cap="none" spc="0" normalizeH="0" baseline="0" noProof="0" dirty="0" err="1">
                <a:ln>
                  <a:noFill/>
                </a:ln>
                <a:solidFill>
                  <a:srgbClr val="000000"/>
                </a:solidFill>
                <a:effectLst/>
                <a:uLnTx/>
                <a:uFillTx/>
                <a:latin typeface="Tahoma"/>
                <a:ea typeface="Tahoma"/>
                <a:cs typeface="Tahoma"/>
              </a:rPr>
              <a:t>Mun</a:t>
            </a:r>
            <a:r>
              <a:rPr kumimoji="0" lang="fi-FI" sz="1200" b="0" i="0" u="none" strike="noStrike" kern="1200" cap="none" spc="0" normalizeH="0" baseline="0" noProof="0" dirty="0">
                <a:ln>
                  <a:noFill/>
                </a:ln>
                <a:solidFill>
                  <a:srgbClr val="000000"/>
                </a:solidFill>
                <a:effectLst/>
                <a:uLnTx/>
                <a:uFillTx/>
                <a:latin typeface="Tahoma"/>
                <a:ea typeface="Tahoma"/>
                <a:cs typeface="Tahoma"/>
              </a:rPr>
              <a:t> elämä – Ohjausmateriaalia erityisopetukseen. Opetushallitus.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3"/>
              </a:rPr>
              <a:t>https://www.oph.fi/fi/oppimateriaali/mun-elama/sosiaaliset-taidot/vuorovaikutus</a:t>
            </a:r>
            <a:r>
              <a:rPr lang="fi-FI" sz="1200" dirty="0">
                <a:solidFill>
                  <a:srgbClr val="000000"/>
                </a:solidFill>
                <a:latin typeface="Tahoma"/>
                <a:ea typeface="Tahoma"/>
                <a:cs typeface="Tahoma"/>
              </a:rPr>
              <a:t> </a:t>
            </a:r>
            <a:r>
              <a:rPr kumimoji="0" lang="fi-FI" sz="1200" b="0" i="0" u="none" strike="noStrike" kern="1200" cap="none" spc="0" normalizeH="0" baseline="0" noProof="0" dirty="0">
                <a:ln>
                  <a:noFill/>
                </a:ln>
                <a:solidFill>
                  <a:srgbClr val="000000"/>
                </a:solidFill>
                <a:effectLst/>
                <a:uLnTx/>
                <a:uFillTx/>
                <a:latin typeface="Tahoma"/>
                <a:ea typeface="Tahoma"/>
                <a:cs typeface="Tahoma"/>
              </a:rPr>
              <a:t>[viitattu 14.1.2025].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Heta-liitto ry. </a:t>
            </a:r>
            <a:r>
              <a:rPr kumimoji="0" lang="fi-FI" sz="1200" b="0" i="0" u="none" strike="noStrike" kern="1200" cap="none" spc="0" normalizeH="0" baseline="0" noProof="0" dirty="0" err="1">
                <a:ln>
                  <a:noFill/>
                </a:ln>
                <a:solidFill>
                  <a:srgbClr val="000000"/>
                </a:solidFill>
                <a:effectLst/>
                <a:uLnTx/>
                <a:uFillTx/>
                <a:latin typeface="Tahoma"/>
                <a:ea typeface="Tahoma"/>
                <a:cs typeface="Tahoma"/>
              </a:rPr>
              <a:t>s.a</a:t>
            </a:r>
            <a:r>
              <a:rPr kumimoji="0" lang="fi-FI" sz="1200" b="0" i="0" u="none" strike="noStrike" kern="1200" cap="none" spc="0" normalizeH="0" baseline="0" noProof="0" dirty="0">
                <a:ln>
                  <a:noFill/>
                </a:ln>
                <a:solidFill>
                  <a:srgbClr val="000000"/>
                </a:solidFill>
                <a:effectLst/>
                <a:uLnTx/>
                <a:uFillTx/>
                <a:latin typeface="Tahoma"/>
                <a:ea typeface="Tahoma"/>
                <a:cs typeface="Tahoma"/>
              </a:rPr>
              <a:t>. Työsuhteen konfliktien ennaltaehkäisy ja ratkaiseminen.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4"/>
              </a:rPr>
              <a:t>https://heta-liitto.fi/tietopankki/konfliktien_ennaltaehkaisy/</a:t>
            </a:r>
            <a:r>
              <a:rPr lang="fi-FI" sz="1200" dirty="0">
                <a:solidFill>
                  <a:srgbClr val="000000"/>
                </a:solidFill>
                <a:latin typeface="Tahoma"/>
                <a:ea typeface="Tahoma"/>
                <a:cs typeface="Tahoma"/>
              </a:rPr>
              <a:t> </a:t>
            </a:r>
            <a:r>
              <a:rPr kumimoji="0" lang="fi-FI" sz="1200" b="0" i="0" u="none" strike="noStrike" kern="1200" cap="none" spc="0" normalizeH="0" baseline="0" noProof="0" dirty="0">
                <a:ln>
                  <a:noFill/>
                </a:ln>
                <a:solidFill>
                  <a:srgbClr val="000000"/>
                </a:solidFill>
                <a:effectLst/>
                <a:uLnTx/>
                <a:uFillTx/>
                <a:latin typeface="Tahoma"/>
                <a:ea typeface="Tahoma"/>
                <a:cs typeface="Tahoma"/>
              </a:rPr>
              <a:t>[viitattu 16.1.2025].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Mahis 2021. Harjoituspankki – Mahis. PDF-dokumentti.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5"/>
              </a:rPr>
              <a:t>https://www.mahis.info/wp-content/uploads/2021/02/Mahis-harjoituspankki.pdf</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14.1.2025].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Mieli </a:t>
            </a:r>
            <a:r>
              <a:rPr kumimoji="0" lang="fi-FI" sz="1200" b="0" i="0" u="none" strike="noStrike" kern="1200" cap="none" spc="0" normalizeH="0" baseline="0" noProof="0" dirty="0" err="1">
                <a:ln>
                  <a:noFill/>
                </a:ln>
                <a:solidFill>
                  <a:srgbClr val="000000"/>
                </a:solidFill>
                <a:effectLst/>
                <a:uLnTx/>
                <a:uFillTx/>
                <a:latin typeface="Tahoma"/>
                <a:ea typeface="Tahoma"/>
                <a:cs typeface="Tahoma"/>
              </a:rPr>
              <a:t>s.a</a:t>
            </a:r>
            <a:r>
              <a:rPr kumimoji="0" lang="fi-FI" sz="1200" b="0" i="0" u="none" strike="noStrike" kern="1200" cap="none" spc="0" normalizeH="0" baseline="0" noProof="0" dirty="0">
                <a:ln>
                  <a:noFill/>
                </a:ln>
                <a:solidFill>
                  <a:srgbClr val="000000"/>
                </a:solidFill>
                <a:effectLst/>
                <a:uLnTx/>
                <a:uFillTx/>
                <a:latin typeface="Tahoma"/>
                <a:ea typeface="Tahoma"/>
                <a:cs typeface="Tahoma"/>
              </a:rPr>
              <a:t>. Itsetuntemus ja itsetunto.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6"/>
              </a:rPr>
              <a:t>https://mieli.fi/vahvista-mielenterveyttasi/itsetuntemus-ja-itsetunto/</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17.1.2025].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Mieli 2022. Vuorovaikutustaitoja voi oppia.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7"/>
              </a:rPr>
              <a:t>https://mieli.fi/vahvista-mielenterveyttasi/ihmissuhteet-ja-vuorovaikutus/vuorovaikutustaitoja-voi-oppia/</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14.1.2025].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err="1">
                <a:ln>
                  <a:noFill/>
                </a:ln>
                <a:solidFill>
                  <a:srgbClr val="000000"/>
                </a:solidFill>
                <a:effectLst/>
                <a:uLnTx/>
                <a:uFillTx/>
                <a:latin typeface="Tahoma"/>
                <a:ea typeface="Tahoma"/>
                <a:cs typeface="Tahoma"/>
              </a:rPr>
              <a:t>Nyyti</a:t>
            </a:r>
            <a:r>
              <a:rPr kumimoji="0" lang="fi-FI" sz="1200" b="0" i="0" u="none" strike="noStrike" kern="1200" cap="none" spc="0" normalizeH="0" baseline="0" noProof="0" dirty="0">
                <a:ln>
                  <a:noFill/>
                </a:ln>
                <a:solidFill>
                  <a:srgbClr val="000000"/>
                </a:solidFill>
                <a:effectLst/>
                <a:uLnTx/>
                <a:uFillTx/>
                <a:latin typeface="Tahoma"/>
                <a:ea typeface="Tahoma"/>
                <a:cs typeface="Tahoma"/>
              </a:rPr>
              <a:t> ry 2019. Sosiaaliset taidot. Hyvä kysymys. WWW-dokumentti. Saatavissa: </a:t>
            </a:r>
            <a:r>
              <a:rPr lang="fi-FI" sz="1200" dirty="0">
                <a:solidFill>
                  <a:srgbClr val="0563C1"/>
                </a:solidFill>
                <a:ea typeface="Tahoma"/>
                <a:cs typeface="Tahoma"/>
                <a:hlinkClick r:id="rId8"/>
              </a:rPr>
              <a:t>https://www.hyvakysymys.fi/kurssi/et/sosiaaliset-taidot/</a:t>
            </a:r>
            <a:r>
              <a:rPr lang="fi-FI" sz="1200" dirty="0">
                <a:ea typeface="Tahoma"/>
                <a:cs typeface="Tahoma"/>
              </a:rPr>
              <a:t> </a:t>
            </a:r>
            <a:r>
              <a:rPr kumimoji="0" lang="fi-FI" sz="1200" b="0" i="0" u="none" strike="noStrike" kern="1200" cap="none" spc="0" normalizeH="0" baseline="0" noProof="0" dirty="0">
                <a:ln>
                  <a:noFill/>
                </a:ln>
                <a:solidFill>
                  <a:srgbClr val="000000"/>
                </a:solidFill>
                <a:effectLst/>
                <a:uLnTx/>
                <a:uFillTx/>
                <a:latin typeface="Tahoma"/>
                <a:ea typeface="Tahoma"/>
                <a:cs typeface="Tahoma"/>
              </a:rPr>
              <a:t>[viitattu 16.1.2025].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Piiroinen, H. 2024. Voimavarakeskeisyyden hyödyntäminen sosiaalityössä.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9"/>
              </a:rPr>
              <a:t>https://dialogi.diak.fi/2024/03/27/voimavarakeskeisyyden-hyodyntaminen-sosiaalityossa/</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20.1.2025].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Raivio, M., Raivio, J., Purola, A., Vuorinen, M &amp; Koikkalainen, R. 2016. Minun kulttuuripajani – tarinoita toivosta, kohtaamisesta ja mielenterveydestä. </a:t>
            </a:r>
            <a:r>
              <a:rPr kumimoji="0" lang="fi-FI" sz="1200" b="0" i="0" u="none" strike="noStrike" kern="1200" cap="none" spc="0" normalizeH="0" baseline="0" noProof="0" dirty="0" err="1">
                <a:ln>
                  <a:noFill/>
                </a:ln>
                <a:solidFill>
                  <a:srgbClr val="000000"/>
                </a:solidFill>
                <a:effectLst/>
                <a:uLnTx/>
                <a:uFillTx/>
                <a:latin typeface="Tahoma"/>
                <a:ea typeface="Tahoma"/>
                <a:cs typeface="Tahoma"/>
              </a:rPr>
              <a:t>Sosped</a:t>
            </a:r>
            <a:r>
              <a:rPr kumimoji="0" lang="fi-FI" sz="1200" b="0" i="0" u="none" strike="noStrike" kern="1200" cap="none" spc="0" normalizeH="0" baseline="0" noProof="0" dirty="0">
                <a:ln>
                  <a:noFill/>
                </a:ln>
                <a:solidFill>
                  <a:srgbClr val="000000"/>
                </a:solidFill>
                <a:effectLst/>
                <a:uLnTx/>
                <a:uFillTx/>
                <a:latin typeface="Tahoma"/>
                <a:ea typeface="Tahoma"/>
                <a:cs typeface="Tahoma"/>
              </a:rPr>
              <a:t> säätiö. PDF-dokumentti.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10"/>
              </a:rPr>
              <a:t>https://sosped.fi/wp-content/uploads/2019/03/Minun-Kulttuuripajani_sosped.pdf</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14.1.2025].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Terveyskylä 2024. Mistä on kyse, kun pu­hu­taan voi­ma­va­roista?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11"/>
              </a:rPr>
              <a:t>https://www.terveyskyla.fi/kuntoutumistalo/kuntoutujalle/oma-hyvinvointi/opas-omien-voimavarojen-tunnistamiseen-ja-vahvistamiseen/mista-on-kyse-kun-puhutaan-voimavaroista</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20.1.2025].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Vuorinen 2017. Ryhmätyötaidot. Terveyskirjasto.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12"/>
              </a:rPr>
              <a:t>https://www.terveyskirjasto.fi/lnv00007</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24.1.2025].</a:t>
            </a:r>
          </a:p>
        </p:txBody>
      </p:sp>
    </p:spTree>
    <p:extLst>
      <p:ext uri="{BB962C8B-B14F-4D97-AF65-F5344CB8AC3E}">
        <p14:creationId xmlns:p14="http://schemas.microsoft.com/office/powerpoint/2010/main" val="335136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dirty="0"/>
              <a:t>Tutustuminen</a:t>
            </a:r>
            <a:endParaRPr lang="fi-FI" dirty="0">
              <a:ea typeface="Tahoma"/>
              <a:cs typeface="Tahoma"/>
            </a:endParaRPr>
          </a:p>
        </p:txBody>
      </p:sp>
      <p:sp>
        <p:nvSpPr>
          <p:cNvPr id="12" name="Tekstiruutu 11">
            <a:extLst>
              <a:ext uri="{FF2B5EF4-FFF2-40B4-BE49-F238E27FC236}">
                <a16:creationId xmlns:a16="http://schemas.microsoft.com/office/drawing/2014/main" id="{667E119A-3C3D-2747-9C5D-44C5D94DA838}"/>
              </a:ext>
            </a:extLst>
          </p:cNvPr>
          <p:cNvSpPr txBox="1"/>
          <p:nvPr/>
        </p:nvSpPr>
        <p:spPr>
          <a:xfrm>
            <a:off x="475512" y="1600118"/>
            <a:ext cx="10981071" cy="1015663"/>
          </a:xfrm>
          <a:prstGeom prst="rect">
            <a:avLst/>
          </a:prstGeom>
          <a:noFill/>
        </p:spPr>
        <p:txBody>
          <a:bodyPr wrap="square" lIns="91440" tIns="45720" rIns="91440" bIns="45720" anchor="t">
            <a:spAutoFit/>
          </a:bodyPr>
          <a:lstStyle/>
          <a:p>
            <a:r>
              <a:rPr lang="fi-FI" sz="2000" dirty="0">
                <a:ea typeface="Tahoma"/>
                <a:cs typeface="Tahoma"/>
              </a:rPr>
              <a:t>Esittele itsesi ja kerro yksi mielenkiinnon kohteesi.</a:t>
            </a:r>
            <a:endParaRPr lang="fi-FI" dirty="0">
              <a:ea typeface="Tahoma"/>
              <a:cs typeface="Tahoma"/>
            </a:endParaRPr>
          </a:p>
          <a:p>
            <a:endParaRPr lang="fi-FI" sz="2000" dirty="0">
              <a:ea typeface="Tahoma"/>
              <a:cs typeface="Tahoma"/>
            </a:endParaRPr>
          </a:p>
          <a:p>
            <a:r>
              <a:rPr lang="fi-FI" sz="2000" dirty="0">
                <a:ea typeface="Tahoma"/>
                <a:cs typeface="Tahoma"/>
              </a:rPr>
              <a:t>Kerro odotuksistasi vertaisohjaajakoulutukseen.</a:t>
            </a:r>
          </a:p>
        </p:txBody>
      </p:sp>
    </p:spTree>
    <p:extLst>
      <p:ext uri="{BB962C8B-B14F-4D97-AF65-F5344CB8AC3E}">
        <p14:creationId xmlns:p14="http://schemas.microsoft.com/office/powerpoint/2010/main" val="99887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dirty="0"/>
              <a:t>Vertaisohjaajatoiminnan esittely</a:t>
            </a:r>
            <a:endParaRPr lang="fi-FI" dirty="0">
              <a:ea typeface="Tahoma"/>
              <a:cs typeface="Tahoma"/>
            </a:endParaRPr>
          </a:p>
        </p:txBody>
      </p:sp>
      <p:sp>
        <p:nvSpPr>
          <p:cNvPr id="12" name="Tekstiruutu 11">
            <a:extLst>
              <a:ext uri="{FF2B5EF4-FFF2-40B4-BE49-F238E27FC236}">
                <a16:creationId xmlns:a16="http://schemas.microsoft.com/office/drawing/2014/main" id="{667E119A-3C3D-2747-9C5D-44C5D94DA838}"/>
              </a:ext>
            </a:extLst>
          </p:cNvPr>
          <p:cNvSpPr txBox="1"/>
          <p:nvPr/>
        </p:nvSpPr>
        <p:spPr>
          <a:xfrm>
            <a:off x="531550" y="1228397"/>
            <a:ext cx="10981071" cy="3477875"/>
          </a:xfrm>
          <a:prstGeom prst="rect">
            <a:avLst/>
          </a:prstGeom>
          <a:noFill/>
        </p:spPr>
        <p:txBody>
          <a:bodyPr wrap="square" lIns="91440" tIns="45720" rIns="91440" bIns="45720" anchor="t">
            <a:spAutoFit/>
          </a:bodyPr>
          <a:lstStyle/>
          <a:p>
            <a:r>
              <a:rPr lang="fi-FI" sz="2000" dirty="0">
                <a:ea typeface="Tahoma"/>
                <a:cs typeface="Tahoma"/>
              </a:rPr>
              <a:t>Vertaisohjaajan tehtävänä on mm. toimia:</a:t>
            </a:r>
          </a:p>
          <a:p>
            <a:pPr marL="342900" indent="-342900">
              <a:buFont typeface="Arial" panose="020B0604020202020204" pitchFamily="34" charset="0"/>
              <a:buChar char="•"/>
            </a:pPr>
            <a:r>
              <a:rPr lang="fi-FI" sz="2000" dirty="0">
                <a:ea typeface="Tahoma"/>
                <a:cs typeface="Tahoma"/>
              </a:rPr>
              <a:t>Tukena muille vapaaehtoisille työtehtävien suorittamisessa</a:t>
            </a:r>
          </a:p>
          <a:p>
            <a:pPr marL="342900" indent="-342900">
              <a:buFont typeface="Arial" panose="020B0604020202020204" pitchFamily="34" charset="0"/>
              <a:buChar char="•"/>
            </a:pPr>
            <a:r>
              <a:rPr lang="fi-FI" sz="2000" dirty="0">
                <a:ea typeface="Tahoma"/>
                <a:cs typeface="Tahoma"/>
              </a:rPr>
              <a:t>Ryhmähengen luojana, kannustajana/tsemppaajana</a:t>
            </a:r>
          </a:p>
          <a:p>
            <a:pPr marL="342900" indent="-342900">
              <a:buFont typeface="Arial" panose="020B0604020202020204" pitchFamily="34" charset="0"/>
              <a:buChar char="•"/>
            </a:pPr>
            <a:r>
              <a:rPr lang="fi-FI" sz="2000" dirty="0">
                <a:ea typeface="Tahoma"/>
                <a:cs typeface="Tahoma"/>
              </a:rPr>
              <a:t>Aktiivisena toimijana toiminnan suunnittelussa</a:t>
            </a:r>
          </a:p>
          <a:p>
            <a:endParaRPr lang="fi-FI" sz="2000" dirty="0">
              <a:ea typeface="Tahoma"/>
              <a:cs typeface="Tahoma"/>
            </a:endParaRPr>
          </a:p>
          <a:p>
            <a:r>
              <a:rPr lang="fi-FI" sz="2000" dirty="0">
                <a:ea typeface="Tahoma"/>
                <a:cs typeface="Tahoma"/>
              </a:rPr>
              <a:t>Vertaisohjaaminen on toimintaa, jossa pääsee ohjaamaan, avustamaan ja tsemppaamaan toisia vapaaehtoistoimintaan osallistuvia henkilöitä. </a:t>
            </a:r>
          </a:p>
          <a:p>
            <a:endParaRPr lang="fi-FI" sz="2000" dirty="0">
              <a:ea typeface="Tahoma"/>
              <a:cs typeface="Tahoma"/>
            </a:endParaRPr>
          </a:p>
          <a:p>
            <a:r>
              <a:rPr lang="fi-FI" sz="2000" dirty="0">
                <a:ea typeface="Tahoma"/>
                <a:cs typeface="Tahoma"/>
              </a:rPr>
              <a:t>Vertaisohjaajat käyvät ennen toiminnan aloittamista ilmaisen koulutuksen, joka on kestoltaan 2 x 3h. Koulutuksen sisältö koostuu vuorovaikutukseen, voimavarakeskeisyyteen ja ryhmänohjaamiseen liittyvistä teemoista.</a:t>
            </a:r>
          </a:p>
        </p:txBody>
      </p:sp>
    </p:spTree>
    <p:extLst>
      <p:ext uri="{BB962C8B-B14F-4D97-AF65-F5344CB8AC3E}">
        <p14:creationId xmlns:p14="http://schemas.microsoft.com/office/powerpoint/2010/main" val="3430485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7285DB-69B2-B855-817C-CE0721A5A235}"/>
              </a:ext>
            </a:extLst>
          </p:cNvPr>
          <p:cNvSpPr>
            <a:spLocks noGrp="1"/>
          </p:cNvSpPr>
          <p:nvPr>
            <p:ph type="title"/>
          </p:nvPr>
        </p:nvSpPr>
        <p:spPr/>
        <p:txBody>
          <a:bodyPr/>
          <a:lstStyle/>
          <a:p>
            <a:pPr algn="ctr"/>
            <a:r>
              <a:rPr lang="fi-FI" dirty="0">
                <a:ea typeface="Tahoma"/>
                <a:cs typeface="Tahoma"/>
              </a:rPr>
              <a:t>Pohdinta millainen on hyvä vertaisohjaaja?</a:t>
            </a:r>
          </a:p>
        </p:txBody>
      </p:sp>
      <p:sp>
        <p:nvSpPr>
          <p:cNvPr id="3" name="Tekstiruutu 2">
            <a:extLst>
              <a:ext uri="{FF2B5EF4-FFF2-40B4-BE49-F238E27FC236}">
                <a16:creationId xmlns:a16="http://schemas.microsoft.com/office/drawing/2014/main" id="{2E3BC7E5-24DA-30D1-1B5D-440A90744BB9}"/>
              </a:ext>
            </a:extLst>
          </p:cNvPr>
          <p:cNvSpPr txBox="1"/>
          <p:nvPr/>
        </p:nvSpPr>
        <p:spPr>
          <a:xfrm>
            <a:off x="736948" y="1478072"/>
            <a:ext cx="6730652"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fi-FI" sz="2000">
              <a:ea typeface="Tahoma"/>
              <a:cs typeface="Tahoma"/>
            </a:endParaRPr>
          </a:p>
        </p:txBody>
      </p:sp>
      <p:pic>
        <p:nvPicPr>
          <p:cNvPr id="4" name="Kuva 3" descr="Palomies neuvottelussa">
            <a:extLst>
              <a:ext uri="{FF2B5EF4-FFF2-40B4-BE49-F238E27FC236}">
                <a16:creationId xmlns:a16="http://schemas.microsoft.com/office/drawing/2014/main" id="{CC019E4E-70A4-F30D-157D-419C46C4FF01}"/>
              </a:ext>
            </a:extLst>
          </p:cNvPr>
          <p:cNvPicPr>
            <a:picLocks noChangeAspect="1"/>
          </p:cNvPicPr>
          <p:nvPr/>
        </p:nvPicPr>
        <p:blipFill>
          <a:blip r:embed="rId2"/>
          <a:stretch>
            <a:fillRect/>
          </a:stretch>
        </p:blipFill>
        <p:spPr>
          <a:xfrm>
            <a:off x="2660072" y="1266173"/>
            <a:ext cx="6719455" cy="4436488"/>
          </a:xfrm>
          <a:prstGeom prst="rect">
            <a:avLst/>
          </a:prstGeom>
        </p:spPr>
      </p:pic>
    </p:spTree>
    <p:extLst>
      <p:ext uri="{BB962C8B-B14F-4D97-AF65-F5344CB8AC3E}">
        <p14:creationId xmlns:p14="http://schemas.microsoft.com/office/powerpoint/2010/main" val="2486613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dirty="0"/>
              <a:t>Koulutuksen säännöt</a:t>
            </a:r>
            <a:endParaRPr lang="fi-FI" dirty="0">
              <a:ea typeface="Tahoma"/>
              <a:cs typeface="Tahoma"/>
            </a:endParaRPr>
          </a:p>
        </p:txBody>
      </p:sp>
      <p:sp>
        <p:nvSpPr>
          <p:cNvPr id="12" name="Tekstiruutu 11">
            <a:extLst>
              <a:ext uri="{FF2B5EF4-FFF2-40B4-BE49-F238E27FC236}">
                <a16:creationId xmlns:a16="http://schemas.microsoft.com/office/drawing/2014/main" id="{667E119A-3C3D-2747-9C5D-44C5D94DA838}"/>
              </a:ext>
            </a:extLst>
          </p:cNvPr>
          <p:cNvSpPr txBox="1"/>
          <p:nvPr/>
        </p:nvSpPr>
        <p:spPr>
          <a:xfrm>
            <a:off x="690372" y="1476828"/>
            <a:ext cx="10981071" cy="4093428"/>
          </a:xfrm>
          <a:prstGeom prst="rect">
            <a:avLst/>
          </a:prstGeom>
          <a:noFill/>
        </p:spPr>
        <p:txBody>
          <a:bodyPr wrap="square" lIns="91440" tIns="45720" rIns="91440" bIns="45720" anchor="t">
            <a:spAutoFit/>
          </a:bodyPr>
          <a:lstStyle/>
          <a:p>
            <a:r>
              <a:rPr lang="fi-FI" sz="2000" dirty="0">
                <a:ea typeface="+mn-lt"/>
                <a:cs typeface="+mn-lt"/>
              </a:rPr>
              <a:t>Laaditaan yhdessä vertaisohjaajakoulutuksen säännöt.</a:t>
            </a:r>
          </a:p>
          <a:p>
            <a:endParaRPr lang="fi-FI" sz="2000" dirty="0">
              <a:ea typeface="+mn-lt"/>
              <a:cs typeface="+mn-lt"/>
            </a:endParaRPr>
          </a:p>
          <a:p>
            <a:r>
              <a:rPr lang="fi-FI" sz="2000" dirty="0">
                <a:ea typeface="+mn-lt"/>
                <a:cs typeface="+mn-lt"/>
              </a:rPr>
              <a:t>Kaksi pääsääntöä: </a:t>
            </a:r>
            <a:endParaRPr lang="fi-FI" dirty="0">
              <a:ea typeface="Tahoma"/>
              <a:cs typeface="Tahoma"/>
            </a:endParaRPr>
          </a:p>
          <a:p>
            <a:r>
              <a:rPr lang="fi-FI" sz="2000" dirty="0">
                <a:latin typeface="Arial"/>
                <a:ea typeface="Tahoma"/>
                <a:cs typeface="Arial"/>
              </a:rPr>
              <a:t>1. </a:t>
            </a:r>
            <a:r>
              <a:rPr lang="fi-FI" sz="2000" dirty="0">
                <a:ea typeface="+mn-lt"/>
                <a:cs typeface="+mn-lt"/>
              </a:rPr>
              <a:t>Kaikki ovat ryhmässä tasavertaisia</a:t>
            </a:r>
            <a:endParaRPr lang="fi-FI" dirty="0">
              <a:ea typeface="Tahoma"/>
              <a:cs typeface="Tahoma"/>
            </a:endParaRPr>
          </a:p>
          <a:p>
            <a:r>
              <a:rPr lang="fi-FI" sz="2000" dirty="0">
                <a:latin typeface="Arial"/>
                <a:ea typeface="Tahoma"/>
                <a:cs typeface="Arial"/>
              </a:rPr>
              <a:t>2. </a:t>
            </a:r>
            <a:r>
              <a:rPr lang="fi-FI" sz="2000" dirty="0">
                <a:ea typeface="+mn-lt"/>
                <a:cs typeface="+mn-lt"/>
              </a:rPr>
              <a:t>Ketään ei kiusata</a:t>
            </a:r>
            <a:endParaRPr lang="fi-FI" dirty="0">
              <a:ea typeface="Tahoma"/>
              <a:cs typeface="Tahoma"/>
            </a:endParaRPr>
          </a:p>
          <a:p>
            <a:r>
              <a:rPr lang="fi-FI" sz="2000" dirty="0">
                <a:ea typeface="Tahoma"/>
                <a:cs typeface="Tahoma"/>
              </a:rPr>
              <a:t>Muut säännöt luodaan yhdessä. </a:t>
            </a:r>
          </a:p>
          <a:p>
            <a:endParaRPr lang="fi-FI" sz="2000" dirty="0">
              <a:ea typeface="Tahoma"/>
              <a:cs typeface="Tahoma"/>
            </a:endParaRPr>
          </a:p>
          <a:p>
            <a:r>
              <a:rPr lang="fi-FI" sz="2000" dirty="0">
                <a:ea typeface="Tahoma"/>
                <a:cs typeface="Tahoma"/>
              </a:rPr>
              <a:t>Jokainen keksii yhden säännön lisää ryhmälle. Osallistujat kertovat vuorotellen keksimänsä säännöt, jotka kirjataan ylös. Kun säännöt on kirjattu, niistä keskustellaan yhdessä ja valitaan ryhmän yhteiset säännöt, tarvittaessa niistä voidaan äänestää.</a:t>
            </a:r>
            <a:r>
              <a:rPr lang="fi-FI" dirty="0"/>
              <a:t> </a:t>
            </a:r>
            <a:r>
              <a:rPr lang="fi-FI" sz="2000" dirty="0">
                <a:ea typeface="Tahoma"/>
                <a:cs typeface="Tahoma"/>
              </a:rPr>
              <a:t>Ryhmän säännöt kirjataan ylös kaikkien nähtäville.</a:t>
            </a:r>
            <a:endParaRPr lang="fi-FI" dirty="0"/>
          </a:p>
          <a:p>
            <a:endParaRPr lang="fi-FI" sz="2000" dirty="0">
              <a:ea typeface="Tahoma"/>
              <a:cs typeface="Tahoma"/>
            </a:endParaRPr>
          </a:p>
          <a:p>
            <a:r>
              <a:rPr lang="fi-FI" sz="2000" dirty="0">
                <a:ea typeface="Tahoma"/>
                <a:cs typeface="Tahoma"/>
              </a:rPr>
              <a:t>(EHYT ry 2015, 28.)</a:t>
            </a:r>
          </a:p>
        </p:txBody>
      </p:sp>
    </p:spTree>
    <p:extLst>
      <p:ext uri="{BB962C8B-B14F-4D97-AF65-F5344CB8AC3E}">
        <p14:creationId xmlns:p14="http://schemas.microsoft.com/office/powerpoint/2010/main" val="1718935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b="1" dirty="0"/>
              <a:t>Uudet nimet:</a:t>
            </a:r>
          </a:p>
        </p:txBody>
      </p:sp>
      <p:sp>
        <p:nvSpPr>
          <p:cNvPr id="6" name="Tekstiruutu 5">
            <a:extLst>
              <a:ext uri="{FF2B5EF4-FFF2-40B4-BE49-F238E27FC236}">
                <a16:creationId xmlns:a16="http://schemas.microsoft.com/office/drawing/2014/main" id="{6064CC8C-DD8F-D52D-8FE3-AE484059E538}"/>
              </a:ext>
            </a:extLst>
          </p:cNvPr>
          <p:cNvSpPr txBox="1"/>
          <p:nvPr/>
        </p:nvSpPr>
        <p:spPr>
          <a:xfrm>
            <a:off x="690372" y="1331171"/>
            <a:ext cx="10663428" cy="2308324"/>
          </a:xfrm>
          <a:prstGeom prst="rect">
            <a:avLst/>
          </a:prstGeom>
          <a:noFill/>
        </p:spPr>
        <p:txBody>
          <a:bodyPr wrap="square">
            <a:spAutoFit/>
          </a:bodyPr>
          <a:lstStyle/>
          <a:p>
            <a:r>
              <a:rPr lang="fi-FI" dirty="0"/>
              <a:t>Tehtävänä on valita itsellesi jokin myönteinen ominaisuus, joka alkaa samalla kirjaimella kuin etunimesi (esim. Anni Aurinkoinen, Tero Täsmällinen).</a:t>
            </a:r>
          </a:p>
          <a:p>
            <a:endParaRPr lang="fi-FI" dirty="0"/>
          </a:p>
          <a:p>
            <a:r>
              <a:rPr lang="fi-FI" dirty="0"/>
              <a:t>Valinnan jälkeen esittäydy uudella nimellä ryhmälle. </a:t>
            </a:r>
          </a:p>
          <a:p>
            <a:endParaRPr lang="fi-FI" dirty="0"/>
          </a:p>
          <a:p>
            <a:r>
              <a:rPr lang="fi-FI" dirty="0"/>
              <a:t>Lopuksi kerro yhdellä lauseella, miksi valitsit juuri kyseisen ominaisuuden.</a:t>
            </a:r>
          </a:p>
          <a:p>
            <a:endParaRPr lang="fi-FI" sz="1800" dirty="0">
              <a:ea typeface="Tahoma"/>
              <a:cs typeface="Tahoma"/>
            </a:endParaRPr>
          </a:p>
          <a:p>
            <a:r>
              <a:rPr lang="fi-FI" sz="1800" dirty="0">
                <a:ea typeface="Tahoma"/>
                <a:cs typeface="Tahoma"/>
              </a:rPr>
              <a:t>(EHYT ry 2015, 30.)</a:t>
            </a:r>
          </a:p>
        </p:txBody>
      </p:sp>
    </p:spTree>
    <p:extLst>
      <p:ext uri="{BB962C8B-B14F-4D97-AF65-F5344CB8AC3E}">
        <p14:creationId xmlns:p14="http://schemas.microsoft.com/office/powerpoint/2010/main" val="1529805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b="1" dirty="0"/>
              <a:t>Tee vai kahvi?:</a:t>
            </a:r>
          </a:p>
        </p:txBody>
      </p:sp>
      <p:sp>
        <p:nvSpPr>
          <p:cNvPr id="6" name="Tekstiruutu 5">
            <a:extLst>
              <a:ext uri="{FF2B5EF4-FFF2-40B4-BE49-F238E27FC236}">
                <a16:creationId xmlns:a16="http://schemas.microsoft.com/office/drawing/2014/main" id="{6064CC8C-DD8F-D52D-8FE3-AE484059E538}"/>
              </a:ext>
            </a:extLst>
          </p:cNvPr>
          <p:cNvSpPr txBox="1"/>
          <p:nvPr/>
        </p:nvSpPr>
        <p:spPr>
          <a:xfrm>
            <a:off x="690372" y="1331171"/>
            <a:ext cx="10663428" cy="2585323"/>
          </a:xfrm>
          <a:prstGeom prst="rect">
            <a:avLst/>
          </a:prstGeom>
          <a:noFill/>
        </p:spPr>
        <p:txBody>
          <a:bodyPr wrap="square">
            <a:spAutoFit/>
          </a:bodyPr>
          <a:lstStyle/>
          <a:p>
            <a:r>
              <a:rPr lang="fi-FI" dirty="0"/>
              <a:t>Tehtävänä on päättää kumman valitsisi mieluummin sanapareista. Valinta osoitetaan reagoimalla.</a:t>
            </a:r>
          </a:p>
          <a:p>
            <a:r>
              <a:rPr lang="fi-FI" dirty="0"/>
              <a:t> </a:t>
            </a:r>
          </a:p>
          <a:p>
            <a:r>
              <a:rPr lang="fi-FI" dirty="0"/>
              <a:t>Ohjaaja kysyy esimerkiksi: ”Tee vai kahvi?” Sanaparit kirjoitetaan chatkenttään, osallistujat osoittavat valintansa reagoimalla.</a:t>
            </a:r>
          </a:p>
          <a:p>
            <a:endParaRPr lang="fi-FI" dirty="0"/>
          </a:p>
          <a:p>
            <a:r>
              <a:rPr lang="fi-FI" dirty="0"/>
              <a:t>Tehtävää jatketaan keksimällä uusia vaihtoehtopareja. Myös koulutukseen osallistuvat pääsevät keksimään vaihtoehtopareja vuotellen. </a:t>
            </a:r>
          </a:p>
          <a:p>
            <a:endParaRPr lang="fi-FI" sz="1800" dirty="0">
              <a:ea typeface="Tahoma"/>
              <a:cs typeface="Tahoma"/>
            </a:endParaRPr>
          </a:p>
          <a:p>
            <a:r>
              <a:rPr lang="fi-FI" sz="1800" dirty="0">
                <a:ea typeface="Tahoma"/>
                <a:cs typeface="Tahoma"/>
              </a:rPr>
              <a:t>(Mahis 2021, 7.)</a:t>
            </a:r>
          </a:p>
        </p:txBody>
      </p:sp>
    </p:spTree>
    <p:extLst>
      <p:ext uri="{BB962C8B-B14F-4D97-AF65-F5344CB8AC3E}">
        <p14:creationId xmlns:p14="http://schemas.microsoft.com/office/powerpoint/2010/main" val="3387902728"/>
      </p:ext>
    </p:extLst>
  </p:cSld>
  <p:clrMapOvr>
    <a:masterClrMapping/>
  </p:clrMapOvr>
</p:sld>
</file>

<file path=ppt/theme/theme1.xml><?xml version="1.0" encoding="utf-8"?>
<a:theme xmlns:a="http://schemas.openxmlformats.org/drawingml/2006/main" name="Office-teema">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FI_EU-rahastot_TEM_v3_TEM-logo" id="{404F51EF-D9AE-AC4C-93F0-C51AE1CFA334}" vid="{1F4B9051-922E-F843-8D00-507E33FDF3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AD6F9E353ACE645A1DBC46DDEBD9B99" ma:contentTypeVersion="18" ma:contentTypeDescription="Luo uusi asiakirja." ma:contentTypeScope="" ma:versionID="59e3f3aed10ebd4f895aef28395ce267">
  <xsd:schema xmlns:xsd="http://www.w3.org/2001/XMLSchema" xmlns:xs="http://www.w3.org/2001/XMLSchema" xmlns:p="http://schemas.microsoft.com/office/2006/metadata/properties" xmlns:ns2="7cbaf6df-28d1-4051-96bd-d1b16da91ec0" xmlns:ns3="ab7c9a21-d350-4b41-9c0d-7630c06ee22e" targetNamespace="http://schemas.microsoft.com/office/2006/metadata/properties" ma:root="true" ma:fieldsID="3a765bad396f56bb3b7e194a6fc02ac1" ns2:_="" ns3:_="">
    <xsd:import namespace="7cbaf6df-28d1-4051-96bd-d1b16da91ec0"/>
    <xsd:import namespace="ab7c9a21-d350-4b41-9c0d-7630c06ee2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af6df-28d1-4051-96bd-d1b16da91e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6853d09c-5e0b-4830-ab82-f00ec2fe96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7c9a21-d350-4b41-9c0d-7630c06ee22e" elementFormDefault="qualified">
    <xsd:import namespace="http://schemas.microsoft.com/office/2006/documentManagement/types"/>
    <xsd:import namespace="http://schemas.microsoft.com/office/infopath/2007/PartnerControls"/>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f1889528-c14f-4173-ae30-08d2abd1dae2}" ma:internalName="TaxCatchAll" ma:showField="CatchAllData" ma:web="ab7c9a21-d350-4b41-9c0d-7630c06ee2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baf6df-28d1-4051-96bd-d1b16da91ec0">
      <Terms xmlns="http://schemas.microsoft.com/office/infopath/2007/PartnerControls"/>
    </lcf76f155ced4ddcb4097134ff3c332f>
    <TaxCatchAll xmlns="ab7c9a21-d350-4b41-9c0d-7630c06ee22e" xsi:nil="true"/>
  </documentManagement>
</p:properties>
</file>

<file path=customXml/itemProps1.xml><?xml version="1.0" encoding="utf-8"?>
<ds:datastoreItem xmlns:ds="http://schemas.openxmlformats.org/officeDocument/2006/customXml" ds:itemID="{A8BBBC9E-3BDA-4F9D-9991-2450F0FC8A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baf6df-28d1-4051-96bd-d1b16da91ec0"/>
    <ds:schemaRef ds:uri="ab7c9a21-d350-4b41-9c0d-7630c06ee2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8BEA2E-745D-46B6-BF14-2337132A6EEA}">
  <ds:schemaRefs>
    <ds:schemaRef ds:uri="http://schemas.microsoft.com/sharepoint/v3/contenttype/forms"/>
  </ds:schemaRefs>
</ds:datastoreItem>
</file>

<file path=customXml/itemProps3.xml><?xml version="1.0" encoding="utf-8"?>
<ds:datastoreItem xmlns:ds="http://schemas.openxmlformats.org/officeDocument/2006/customXml" ds:itemID="{036995D6-85C0-403D-8158-79B51F57DEDD}">
  <ds:schemaRefs>
    <ds:schemaRef ds:uri="7cbaf6df-28d1-4051-96bd-d1b16da91ec0"/>
    <ds:schemaRef ds:uri="ab7c9a21-d350-4b41-9c0d-7630c06ee2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FI_EU-rahastot_TEM_v3_TEM-logo</Template>
  <TotalTime>867</TotalTime>
  <Words>1998</Words>
  <Application>Microsoft Office PowerPoint</Application>
  <PresentationFormat>Laajakuva</PresentationFormat>
  <Paragraphs>261</Paragraphs>
  <Slides>32</Slides>
  <Notes>0</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32</vt:i4>
      </vt:variant>
    </vt:vector>
  </HeadingPairs>
  <TitlesOfParts>
    <vt:vector size="40" baseType="lpstr">
      <vt:lpstr>Arial</vt:lpstr>
      <vt:lpstr>Calibri</vt:lpstr>
      <vt:lpstr>Courier New</vt:lpstr>
      <vt:lpstr>System Font Regular</vt:lpstr>
      <vt:lpstr>Tahoma</vt:lpstr>
      <vt:lpstr>Wingdings,Sans-Serif</vt:lpstr>
      <vt:lpstr>WordVisi_MSFontService</vt:lpstr>
      <vt:lpstr>Office-teema</vt:lpstr>
      <vt:lpstr>Vertaisohjaajakoulutus </vt:lpstr>
      <vt:lpstr>Koulutuskerrat 2 x 3h</vt:lpstr>
      <vt:lpstr>1. Ryhmäytyminen</vt:lpstr>
      <vt:lpstr>Tutustuminen</vt:lpstr>
      <vt:lpstr>Vertaisohjaajatoiminnan esittely</vt:lpstr>
      <vt:lpstr>Pohdinta millainen on hyvä vertaisohjaaja?</vt:lpstr>
      <vt:lpstr>Koulutuksen säännöt</vt:lpstr>
      <vt:lpstr>Uudet nimet:</vt:lpstr>
      <vt:lpstr>Tee vai kahvi?:</vt:lpstr>
      <vt:lpstr>Nimi ja logo:</vt:lpstr>
      <vt:lpstr>Vuorovaikutus ja sosiaaliset taidot</vt:lpstr>
      <vt:lpstr>Vuorovaikutustaidot</vt:lpstr>
      <vt:lpstr>Vuorovaikutustaidot</vt:lpstr>
      <vt:lpstr>Konfliktit vuorovaikutustilanteissa</vt:lpstr>
      <vt:lpstr>Vuorovaikutuspohdinta</vt:lpstr>
      <vt:lpstr>Sosiaaliset taidot</vt:lpstr>
      <vt:lpstr>Vuorovaikutus ja sosiaaliset taidot</vt:lpstr>
      <vt:lpstr>2. Itsetuntemus ja voimavarakeskeisyys</vt:lpstr>
      <vt:lpstr>Itsetuntemus</vt:lpstr>
      <vt:lpstr>Itsetuntemus</vt:lpstr>
      <vt:lpstr>Voimavarat</vt:lpstr>
      <vt:lpstr>Itsetuntemus ja voimavarakeskeisyys</vt:lpstr>
      <vt:lpstr>Itsetuntemus ja voimavarakeskeisyys</vt:lpstr>
      <vt:lpstr>Rentoutus</vt:lpstr>
      <vt:lpstr>Ryhmänohjaus</vt:lpstr>
      <vt:lpstr>Vertaisohjaajana vapaaehtoistoiminnassa</vt:lpstr>
      <vt:lpstr>Ryhmätyötaidot</vt:lpstr>
      <vt:lpstr>Haastavat tilanteet</vt:lpstr>
      <vt:lpstr>Työnohjaus</vt:lpstr>
      <vt:lpstr>Ryhmänohjauksen harjoittelu</vt:lpstr>
      <vt:lpstr>Valmistuminen</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Topi Nuuttila</dc:creator>
  <cp:lastModifiedBy>Topi Nuuttila</cp:lastModifiedBy>
  <cp:revision>46</cp:revision>
  <cp:lastPrinted>2023-09-07T08:03:11Z</cp:lastPrinted>
  <dcterms:created xsi:type="dcterms:W3CDTF">2023-07-17T10:27:22Z</dcterms:created>
  <dcterms:modified xsi:type="dcterms:W3CDTF">2026-02-05T09:42:22Z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0x010100EAD6F9E353ACE645A1DBC46DDEBD9B99</vt:lpwstr>
  </property>
  <property fmtid="{D5CDD505-2E9C-101B-9397-08002B2CF9AE}" pid="3" name="MediaServiceImageTags">
    <vt:lpwstr/>
  </property>
</Properties>
</file>