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60" r:id="rId7"/>
    <p:sldId id="261" r:id="rId8"/>
    <p:sldId id="264" r:id="rId9"/>
    <p:sldId id="258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E9"/>
    <a:srgbClr val="FFE5E5"/>
    <a:srgbClr val="FFC5B3"/>
    <a:srgbClr val="FEB7A4"/>
    <a:srgbClr val="3B54BC"/>
    <a:srgbClr val="000C4A"/>
    <a:srgbClr val="EFF2FA"/>
    <a:srgbClr val="FEF7F4"/>
    <a:srgbClr val="FFFCFA"/>
    <a:srgbClr val="00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B5AD4C-1B4E-5C9A-09A0-843CDBC4C09A}" v="54" dt="2025-12-04T10:01:08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3FDDA91-8391-A64B-92A0-B85BE57035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latin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472A70-F52D-E745-BEC4-FA75195C1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B4052-C213-C641-A147-E372D208F7C3}" type="datetimeFigureOut">
              <a:rPr lang="fi-FI" smtClean="0">
                <a:latin typeface="Arial" panose="020B0604020202020204" pitchFamily="34" charset="0"/>
              </a:rPr>
              <a:t>4.12.2025</a:t>
            </a:fld>
            <a:endParaRPr lang="fi-FI">
              <a:latin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E94B31-E715-AD4B-851E-17F05C6BE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latin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0FD0CE-02CD-4E45-B2C3-44865384D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CB0CE-2571-E540-ABD8-9D20C7D01C86}" type="slidenum">
              <a:rPr lang="fi-FI" smtClean="0">
                <a:latin typeface="Arial" panose="020B0604020202020204" pitchFamily="34" charset="0"/>
              </a:rPr>
              <a:t>‹#›</a:t>
            </a:fld>
            <a:endParaRPr lang="fi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21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A9502C-F7D5-D243-B53B-BD30A3E863CD}" type="datetimeFigureOut">
              <a:rPr lang="fi-FI" smtClean="0"/>
              <a:pPr/>
              <a:t>4.12.2025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9F6D52D-210E-2F42-8E94-1710D799A8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8812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pohjoispohjanmaanhyvinvointialue/" TargetMode="External"/><Relationship Id="rId13" Type="http://schemas.openxmlformats.org/officeDocument/2006/relationships/image" Target="../media/image41.svg"/><Relationship Id="rId3" Type="http://schemas.openxmlformats.org/officeDocument/2006/relationships/image" Target="../media/image34.png"/><Relationship Id="rId7" Type="http://schemas.openxmlformats.org/officeDocument/2006/relationships/image" Target="../media/image37.svg"/><Relationship Id="rId12" Type="http://schemas.openxmlformats.org/officeDocument/2006/relationships/image" Target="../media/image40.png"/><Relationship Id="rId2" Type="http://schemas.openxmlformats.org/officeDocument/2006/relationships/hyperlink" Target="https://www.facebook.com/pohjoispohjanmaanhyvinvointialue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hyperlink" Target="https://www.youtube.com/channel/UCJ0KCcnJBh26_uO0XBvHd0g" TargetMode="External"/><Relationship Id="rId5" Type="http://schemas.openxmlformats.org/officeDocument/2006/relationships/hyperlink" Target="https://www.instagram.com/pohde_fi/" TargetMode="External"/><Relationship Id="rId10" Type="http://schemas.openxmlformats.org/officeDocument/2006/relationships/image" Target="../media/image39.svg"/><Relationship Id="rId4" Type="http://schemas.openxmlformats.org/officeDocument/2006/relationships/image" Target="../media/image35.svg"/><Relationship Id="rId9" Type="http://schemas.openxmlformats.org/officeDocument/2006/relationships/image" Target="../media/image38.png"/><Relationship Id="rId1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de logo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6BB57461-E3E1-2F49-B6DF-4B59085E2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20897" y="2224048"/>
            <a:ext cx="4302083" cy="1973897"/>
          </a:xfrm>
          <a:prstGeom prst="rect">
            <a:avLst/>
          </a:prstGeom>
        </p:spPr>
      </p:pic>
      <p:sp>
        <p:nvSpPr>
          <p:cNvPr id="11" name="Alatunnisteen paikkamerkki 11">
            <a:extLst>
              <a:ext uri="{FF2B5EF4-FFF2-40B4-BE49-F238E27FC236}">
                <a16:creationId xmlns:a16="http://schemas.microsoft.com/office/drawing/2014/main" id="{5326C6C2-19F9-5E4F-AC32-35322C51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78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1823" cy="14452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FBA1795-2D78-6243-B83D-5CD869E2D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66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tumm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DE95E59-4670-DE4F-AC61-DA85114D1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12" name="Kuva 11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39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ilman viiva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6562"/>
            <a:ext cx="9141823" cy="96473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6521"/>
            <a:ext cx="105156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706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ilman viivaa, tumm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6000"/>
            <a:ext cx="9140400" cy="964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5200"/>
            <a:ext cx="10515600" cy="43200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12" name="Kuva 11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22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teksti ja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4C8A3E56-2AEA-454E-8881-57A2B83F3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2F6D48-3573-CA42-9758-9CB7A8AD1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0DF563E-B13C-B943-85FA-F3E23AE8A9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62679B-B9BC-5E48-9818-4598D459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4056" y="1547813"/>
            <a:ext cx="6161332" cy="4313238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F78E5C-2CE2-4945-82A1-8C11AF5A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72D04E-9FB9-1744-99AE-2592694B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teksti ja kaavio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49674E88-8AF0-B64D-A779-F7D04B9CB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E1B4F66-EEDF-DC47-BA87-414DBCD68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763C4C9-F2E7-4C45-BEAE-FF133AD1F8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726EE141-E3DB-7843-BE01-750FBD2503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97230" y="1547813"/>
            <a:ext cx="6163200" cy="4313237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32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38650429-6599-9849-B8B7-AF89295AF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29963" cy="1445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napsauttamalla.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0360EB-3014-EC49-8EE7-423AAA1BCC7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2109650"/>
            <a:ext cx="5220000" cy="4067312"/>
          </a:xfrm>
          <a:prstGeom prst="rect">
            <a:avLst/>
          </a:prstGeom>
          <a:solidFill>
            <a:srgbClr val="FDEEE9"/>
          </a:solidFill>
        </p:spPr>
        <p:txBody>
          <a:bodyPr lIns="251999" tIns="180000" rIns="251999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757219-CD75-CA4D-8FF0-5381816918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09649"/>
            <a:ext cx="5220000" cy="4067313"/>
          </a:xfrm>
          <a:prstGeom prst="rect">
            <a:avLst/>
          </a:prstGeom>
          <a:solidFill>
            <a:srgbClr val="EFF2FA"/>
          </a:solidFill>
        </p:spPr>
        <p:txBody>
          <a:bodyPr lIns="216000" tIns="144000" rIns="216000" bIns="144000" anchor="t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A2F8FC-1F12-C047-94A1-F2AF07FB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2F6044-7D3F-0B4B-AFE9-372237F0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9163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isolla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0831A71-A2F8-5B49-B6CF-89BE9C54A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4998DC57-4AA4-B94E-AEFE-A15078521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67417FE-A5F9-9445-8C44-2D3B82D50F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84998" y="0"/>
            <a:ext cx="5207001" cy="6857997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352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1 lääk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3CEEAE62-3569-B64E-9A2A-D9AACEAC9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3BD7B6-6515-894C-8E95-0FB576929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A310C77D-9586-ED4D-B213-5F322B4B12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Mieslääkäri jolla on yllään suojapäähine, hengityssuojain ja suojakäsineet. Käsissään hänellä on toimenpiteeseen tarvittavia esineitä">
            <a:extLst>
              <a:ext uri="{FF2B5EF4-FFF2-40B4-BE49-F238E27FC236}">
                <a16:creationId xmlns:a16="http://schemas.microsoft.com/office/drawing/2014/main" id="{08A93443-382E-3E4D-B1D1-F2DB712D6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CB39477-FA92-1241-B9E6-C807F3A77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4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2 sairaanhoita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tsikko 1">
            <a:extLst>
              <a:ext uri="{FF2B5EF4-FFF2-40B4-BE49-F238E27FC236}">
                <a16:creationId xmlns:a16="http://schemas.microsoft.com/office/drawing/2014/main" id="{25F3E70A-07E1-F747-A45A-63DF413CF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2A1CC649-B0A8-EA46-85B2-257C12C5C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in paikkamerkki 2">
            <a:extLst>
              <a:ext uri="{FF2B5EF4-FFF2-40B4-BE49-F238E27FC236}">
                <a16:creationId xmlns:a16="http://schemas.microsoft.com/office/drawing/2014/main" id="{9C2ACCD5-5103-A649-8ACB-E0763027BD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Sairaanhoitajan asussa olevalla naisella on yllään kasvomaski. Nainen tutkii tutkimushuoneessa laitetta">
            <a:extLst>
              <a:ext uri="{FF2B5EF4-FFF2-40B4-BE49-F238E27FC236}">
                <a16:creationId xmlns:a16="http://schemas.microsoft.com/office/drawing/2014/main" id="{3D3A585F-EB3B-DA6A-40FB-D3644E0A2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44" name="Dian numeron paikkamerkki 5">
            <a:extLst>
              <a:ext uri="{FF2B5EF4-FFF2-40B4-BE49-F238E27FC236}">
                <a16:creationId xmlns:a16="http://schemas.microsoft.com/office/drawing/2014/main" id="{C50EF18D-BA39-A24E-8A1B-767C3183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39" name="Kuva 38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826EEF09-B775-6E43-AE5B-50455E0293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8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de logo,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53C54ABD-7B5A-9E40-977A-E323EA5BC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20897" y="2224048"/>
            <a:ext cx="4302083" cy="1973896"/>
          </a:xfrm>
          <a:prstGeom prst="rect">
            <a:avLst/>
          </a:prstGeom>
        </p:spPr>
      </p:pic>
      <p:sp>
        <p:nvSpPr>
          <p:cNvPr id="9" name="Alatunnisteen paikkamerkki 11">
            <a:extLst>
              <a:ext uri="{FF2B5EF4-FFF2-40B4-BE49-F238E27FC236}">
                <a16:creationId xmlns:a16="http://schemas.microsoft.com/office/drawing/2014/main" id="{E9A19E71-AB95-9E42-8D0F-94529B67F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39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3 hammaslääk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44AC4509-5977-E345-8EB6-65D6A94E8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F3A76D7-99D7-CE49-861F-40897CB93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5996A24-9CBA-2345-932E-4A6753E674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Hammaslääkärin sinisessä työasussa oleva nainen on laittamassa ylleen kasvomaskia">
            <a:extLst>
              <a:ext uri="{FF2B5EF4-FFF2-40B4-BE49-F238E27FC236}">
                <a16:creationId xmlns:a16="http://schemas.microsoft.com/office/drawing/2014/main" id="{77305359-7AF7-5DC9-AD38-0869A4DC8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9BDB782-1193-3742-8F13-23306B535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3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4 laitoshuol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356A68D-864F-C94A-8345-7B45D4086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EA198E4-6D45-594E-9549-2BBBDE34C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C03661E2-48F8-DF4D-AF34-87CB7F26D3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Työasussa oleva henkilö vaihtaa vuodeosastolla lakanoita.">
            <a:extLst>
              <a:ext uri="{FF2B5EF4-FFF2-40B4-BE49-F238E27FC236}">
                <a16:creationId xmlns:a16="http://schemas.microsoft.com/office/drawing/2014/main" id="{D6479ABE-2272-4B0D-9BCA-58B4B3E5B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0" name="Kuva 9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E5843CB-9462-694E-932F-F4F20D01CD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59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5 etäyht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BC3C1208-3503-7048-A353-2518FBD6D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B524F016-63E5-334E-920B-5D3DB7F4A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0969D4A5-06C8-E741-BB04-6CC4D86C2A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Mies istuu kuulokemikrofoni päässään työpisteensä ääressä. Miehen katse on tietokoneen ruudulle päin.">
            <a:extLst>
              <a:ext uri="{FF2B5EF4-FFF2-40B4-BE49-F238E27FC236}">
                <a16:creationId xmlns:a16="http://schemas.microsoft.com/office/drawing/2014/main" id="{93A3ACE5-5906-61AC-4A3E-EBEF9390A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3" name="Kuva 1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31A9E7E8-C211-584F-BD5E-6E0E2FFA5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13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6 kahvitau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9BD304D6-A777-8F47-9B0D-23952DD09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F5507E5B-CA90-F644-9FE9-D8C6A7E0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80CFBFC9-FF58-8E45-AA06-605DBE728A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Punaisessa asussa oleva vaaleahiuksinen nainen istuu kahvipöydän ääressä. Naisella on kädessään vaaleanpunainen kahvikuppi.">
            <a:extLst>
              <a:ext uri="{FF2B5EF4-FFF2-40B4-BE49-F238E27FC236}">
                <a16:creationId xmlns:a16="http://schemas.microsoft.com/office/drawing/2014/main" id="{C1282AFA-41BC-30D9-5789-410502B46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0" name="Kuva 9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2A96CE3-88E8-4745-BF12-0B95FF24C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38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7 ensiho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44AC4509-5977-E345-8EB6-65D6A94E8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F3A76D7-99D7-CE49-861F-40897CB93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5996A24-9CBA-2345-932E-4A6753E674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Ensihoitaja istuu ambulanssissa kuljettajan paikalla.">
            <a:extLst>
              <a:ext uri="{FF2B5EF4-FFF2-40B4-BE49-F238E27FC236}">
                <a16:creationId xmlns:a16="http://schemas.microsoft.com/office/drawing/2014/main" id="{DE37F0E8-23B1-9A78-4195-D0162E48E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4181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9BDB782-1193-3742-8F13-23306B535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15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8 pelastusto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CC5F4815-0FC2-2C43-BCA6-5666DF2C3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68EA0B2-634E-CE49-9F5D-1FDC89C65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D9B71F2D-59AC-B84A-B534-F11BCC559C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Kaksi pelastustoimen asuihin pukeutunutta miestä tarkastelee ulkona päätelaitetta ambulanssin vieressä.">
            <a:extLst>
              <a:ext uri="{FF2B5EF4-FFF2-40B4-BE49-F238E27FC236}">
                <a16:creationId xmlns:a16="http://schemas.microsoft.com/office/drawing/2014/main" id="{C5104231-8129-24E3-5A92-CEBF754E9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5" name="Kuva 14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38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9 pelas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8A5BEC0-5537-E449-8217-4C0D9D6F9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EA44EE94-A4D4-994A-B56B-A78EE54F4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FB9CB4F6-9188-3745-A966-CF077978E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Palomies kävelee työvaatteet päällä alas rakennuksen portaita.">
            <a:extLst>
              <a:ext uri="{FF2B5EF4-FFF2-40B4-BE49-F238E27FC236}">
                <a16:creationId xmlns:a16="http://schemas.microsoft.com/office/drawing/2014/main" id="{C0FE8F71-3C63-929C-6855-872851085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9BFEEED7-2C0F-F644-8E51-6F906D062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42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0 sauvakävelij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32892213-4502-D347-9147-A46D908D5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B46D8505-0747-2940-91ED-8D2C303F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D38D7A-B28E-E546-BA9D-FABDF4B4A3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Ikääntynyt pariskunta sauvakävelee ulkona ulkoiluvaatteet yllään.">
            <a:extLst>
              <a:ext uri="{FF2B5EF4-FFF2-40B4-BE49-F238E27FC236}">
                <a16:creationId xmlns:a16="http://schemas.microsoft.com/office/drawing/2014/main" id="{3F437CA6-257C-6852-23E6-F3C34E9F0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4" name="Kuva 3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FAD5D47-C491-C69B-9C90-BC2E9751F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5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1 odotus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7" name="Kuva 6" descr="Nainen istuu odotusaulassa kasvomaski kasvoillaan. Naisella on kädessään puhelin.">
            <a:extLst>
              <a:ext uri="{FF2B5EF4-FFF2-40B4-BE49-F238E27FC236}">
                <a16:creationId xmlns:a16="http://schemas.microsoft.com/office/drawing/2014/main" id="{281CF97B-1D8F-3D0C-6911-A14C0C027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86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2 nainen ja la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7" name="Kuva 6" descr="Nainen suukottaa sylissään olevaa pientä vauvaa poskelle. Nainen ja vauva ovat ulkona ulkovaatteissaan.">
            <a:extLst>
              <a:ext uri="{FF2B5EF4-FFF2-40B4-BE49-F238E27FC236}">
                <a16:creationId xmlns:a16="http://schemas.microsoft.com/office/drawing/2014/main" id="{2AD5D353-F6DD-62AA-8246-AD1917021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otsikoll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3264591D-0987-5043-B3E5-F75FEB12F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1" y="968079"/>
            <a:ext cx="2743200" cy="1258645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4AD1F491-B2AE-8B4F-9D31-FE8101FB3E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DDD967B5-6AA8-274C-9602-BD0516D67B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FAEDC2-5040-6946-90A6-BD17B1A73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47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3 nuori tyt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Nuori pitkähiuksinen tyttö, jolla on yllään vaalea ulkoilutakki ja vaalea pipo. Taustalla näkyy toinen henkilö ja koira.">
            <a:extLst>
              <a:ext uri="{FF2B5EF4-FFF2-40B4-BE49-F238E27FC236}">
                <a16:creationId xmlns:a16="http://schemas.microsoft.com/office/drawing/2014/main" id="{689F9AF3-432C-7316-888D-B5DF01E58B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5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4 keski-ikäinen m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Keski-ikäinen mies istuu ulkona urheilukentän katsomossa. Miehen takana istuu kaksi naista.">
            <a:extLst>
              <a:ext uri="{FF2B5EF4-FFF2-40B4-BE49-F238E27FC236}">
                <a16:creationId xmlns:a16="http://schemas.microsoft.com/office/drawing/2014/main" id="{EAB76F2E-0EE5-D096-4611-C393B64A8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97BB33EE-4804-D045-6760-377384DED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55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5 seni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7" name="Kuva 6" descr="Ikääntynyt mies tervehtii ulko-ovella toista henkilöä.">
            <a:extLst>
              <a:ext uri="{FF2B5EF4-FFF2-40B4-BE49-F238E27FC236}">
                <a16:creationId xmlns:a16="http://schemas.microsoft.com/office/drawing/2014/main" id="{A3B60E5B-FC39-0DA7-303B-4F2DF6608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06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6 henkilö pyörätuoli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Nainen istuu ulkona pyörätuolissa. Hän katsoo toista henkilöä, joka on kyykyssä pyörätuolin vierellä.">
            <a:extLst>
              <a:ext uri="{FF2B5EF4-FFF2-40B4-BE49-F238E27FC236}">
                <a16:creationId xmlns:a16="http://schemas.microsoft.com/office/drawing/2014/main" id="{EABF0953-1B95-0839-C047-B4657D9C0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7 hoitohenkilös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Kaksi naista ja kaksi miestä seisoo sairaalan työasuissa sairaalan käytävällä">
            <a:extLst>
              <a:ext uri="{FF2B5EF4-FFF2-40B4-BE49-F238E27FC236}">
                <a16:creationId xmlns:a16="http://schemas.microsoft.com/office/drawing/2014/main" id="{B12704D8-09D4-4ABE-1156-09C02AF0C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84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8 leikkauss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Kaksi leikkaussalin työasuissa olevaa henkilöä työskentelee leikkaussalissa.">
            <a:extLst>
              <a:ext uri="{FF2B5EF4-FFF2-40B4-BE49-F238E27FC236}">
                <a16:creationId xmlns:a16="http://schemas.microsoft.com/office/drawing/2014/main" id="{B46D0781-D83D-7490-6474-392AA71CF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59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9 lelun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Kuvassa iso lelunalle istuu sohvalla henkilön vieressä">
            <a:extLst>
              <a:ext uri="{FF2B5EF4-FFF2-40B4-BE49-F238E27FC236}">
                <a16:creationId xmlns:a16="http://schemas.microsoft.com/office/drawing/2014/main" id="{B9499908-D25C-0792-8464-C8970D92E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1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98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20 kä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Sinisessä työasussa oleva henkilö pitää kädestä sairaalan vaatteissa ja sairaalavuoteessa olevaa henkilöä.">
            <a:extLst>
              <a:ext uri="{FF2B5EF4-FFF2-40B4-BE49-F238E27FC236}">
                <a16:creationId xmlns:a16="http://schemas.microsoft.com/office/drawing/2014/main" id="{752A273B-E0D2-14C0-7D1D-829438897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6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di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4">
            <a:extLst>
              <a:ext uri="{FF2B5EF4-FFF2-40B4-BE49-F238E27FC236}">
                <a16:creationId xmlns:a16="http://schemas.microsoft.com/office/drawing/2014/main" id="{943FF810-2A0D-9E6F-4665-5C29C076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04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dia, tumm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4">
            <a:extLst>
              <a:ext uri="{FF2B5EF4-FFF2-40B4-BE49-F238E27FC236}">
                <a16:creationId xmlns:a16="http://schemas.microsoft.com/office/drawing/2014/main" id="{F2962B29-F8C3-B1E9-D6DC-273CA58B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427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otsikolla,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2C844AB-B1C1-0049-A983-EFFB78A64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1" y="968079"/>
            <a:ext cx="2743200" cy="1258644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F3F567F2-DFA0-7342-A517-B30E0F86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E708DA77-106A-1545-B652-F00D52186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70B581A1-4E6F-044B-BDD3-EF881978B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38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Kiitos!</a:t>
            </a:r>
            <a:endParaRPr lang="fi-FI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D466EC9-ABD3-B149-B714-4998F2BF1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7228114" cy="321097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fi-FI" noProof="0"/>
              <a:t>Etunimi Sukunimi</a:t>
            </a:r>
          </a:p>
          <a:p>
            <a:pPr lvl="0"/>
            <a:r>
              <a:rPr lang="fi-FI" noProof="0"/>
              <a:t>Titteli</a:t>
            </a:r>
          </a:p>
          <a:p>
            <a:pPr lvl="0"/>
            <a:r>
              <a:rPr lang="fi-FI" noProof="0"/>
              <a:t>etunimi.sukunimi@pohde.fi</a:t>
            </a:r>
          </a:p>
          <a:p>
            <a:pPr lvl="0"/>
            <a:r>
              <a:rPr lang="fi-FI" noProof="0"/>
              <a:t>puh. 040 123 4567</a:t>
            </a:r>
          </a:p>
          <a:p>
            <a:pPr lvl="0"/>
            <a:r>
              <a:rPr lang="fi-FI" noProof="0"/>
              <a:t>www.pohde.fi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F0F09B0-C135-8441-A213-D7C97C7A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30538"/>
            <a:ext cx="12192000" cy="927462"/>
          </a:xfrm>
          <a:prstGeom prst="rect">
            <a:avLst/>
          </a:prstGeom>
          <a:solidFill>
            <a:srgbClr val="FFC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hlinkClick r:id="rId2"/>
            <a:extLst>
              <a:ext uri="{FF2B5EF4-FFF2-40B4-BE49-F238E27FC236}">
                <a16:creationId xmlns:a16="http://schemas.microsoft.com/office/drawing/2014/main" id="{E15239DD-1607-3E46-82E2-EAE56C76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461" y="6268732"/>
            <a:ext cx="964714" cy="339240"/>
          </a:xfrm>
          <a:prstGeom prst="rect">
            <a:avLst/>
          </a:prstGeom>
        </p:spPr>
      </p:pic>
      <p:pic>
        <p:nvPicPr>
          <p:cNvPr id="14" name="Kuva 13">
            <a:hlinkClick r:id="rId5"/>
            <a:extLst>
              <a:ext uri="{FF2B5EF4-FFF2-40B4-BE49-F238E27FC236}">
                <a16:creationId xmlns:a16="http://schemas.microsoft.com/office/drawing/2014/main" id="{029D9743-125E-2549-BF76-2755A400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9741" y="6268732"/>
            <a:ext cx="985916" cy="339240"/>
          </a:xfrm>
          <a:prstGeom prst="rect">
            <a:avLst/>
          </a:prstGeom>
        </p:spPr>
      </p:pic>
      <p:pic>
        <p:nvPicPr>
          <p:cNvPr id="19" name="Kuva 18">
            <a:hlinkClick r:id="rId8"/>
            <a:extLst>
              <a:ext uri="{FF2B5EF4-FFF2-40B4-BE49-F238E27FC236}">
                <a16:creationId xmlns:a16="http://schemas.microsoft.com/office/drawing/2014/main" id="{D17FF000-2A70-544B-88F3-3CA190915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4223" y="6268732"/>
            <a:ext cx="890505" cy="339240"/>
          </a:xfrm>
          <a:prstGeom prst="rect">
            <a:avLst/>
          </a:prstGeom>
        </p:spPr>
      </p:pic>
      <p:pic>
        <p:nvPicPr>
          <p:cNvPr id="7" name="Kuva 6">
            <a:hlinkClick r:id="rId11"/>
            <a:extLst>
              <a:ext uri="{FF2B5EF4-FFF2-40B4-BE49-F238E27FC236}">
                <a16:creationId xmlns:a16="http://schemas.microsoft.com/office/drawing/2014/main" id="{3A20B241-B8BA-4D4C-8215-4D2C5439D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63294" y="6268732"/>
            <a:ext cx="890506" cy="339240"/>
          </a:xfrm>
          <a:prstGeom prst="rect">
            <a:avLst/>
          </a:prstGeom>
        </p:spPr>
      </p:pic>
      <p:pic>
        <p:nvPicPr>
          <p:cNvPr id="12" name="Kuva 11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FD106746-9AE6-DB46-AB9B-615B3D075E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nainen ja lap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78D99C3E-D1D3-1A4D-B31A-7795EBE4B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9FC4CAA-3762-0741-BEDF-669A8DD6C2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907" y="701270"/>
            <a:ext cx="518789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5" name="Alaotsikko 2">
            <a:extLst>
              <a:ext uri="{FF2B5EF4-FFF2-40B4-BE49-F238E27FC236}">
                <a16:creationId xmlns:a16="http://schemas.microsoft.com/office/drawing/2014/main" id="{8C887873-4F87-2A43-AC08-A4485D93E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5907" y="4415481"/>
            <a:ext cx="5187891" cy="15126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9" name="Alatunnisteen paikkamerkki 2">
            <a:extLst>
              <a:ext uri="{FF2B5EF4-FFF2-40B4-BE49-F238E27FC236}">
                <a16:creationId xmlns:a16="http://schemas.microsoft.com/office/drawing/2014/main" id="{CCB7DB9F-C6CE-9D48-9DE8-D65830F9D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18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senio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614ADDEE-C348-A142-BF12-7CA2A231D7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909" y="701270"/>
            <a:ext cx="5187890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7C659608-FF5A-0844-A355-6655849CCB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5909" y="4415481"/>
            <a:ext cx="5187889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13" name="Alatunnisteen paikkamerkki 2">
            <a:extLst>
              <a:ext uri="{FF2B5EF4-FFF2-40B4-BE49-F238E27FC236}">
                <a16:creationId xmlns:a16="http://schemas.microsoft.com/office/drawing/2014/main" id="{AF40C8C8-4519-E742-B15A-B2C6B99E5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1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hoit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7FBF0D9-3C18-4F49-AE80-ECD3F72441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1" y="701270"/>
            <a:ext cx="5257798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EA21B6E0-7688-DE4C-9620-189C75DE1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4415481"/>
            <a:ext cx="5257797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10" name="Alatunnisteen paikkamerkki 2">
            <a:extLst>
              <a:ext uri="{FF2B5EF4-FFF2-40B4-BE49-F238E27FC236}">
                <a16:creationId xmlns:a16="http://schemas.microsoft.com/office/drawing/2014/main" id="{1E356BC5-6FBE-BB4E-B8B8-390D9894A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26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728308"/>
            <a:ext cx="10515600" cy="1361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alaotsikko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71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,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alaotsikko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10" name="Kuva 9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A828BCD1-8843-5448-9D4D-DD9A55866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5A740146-1687-0847-A20F-74F66D5FB6BF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777E7021-BAAB-2A47-82BA-8EC72340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8354" cy="1528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21A97-5FC2-2F4C-B06C-A30D520C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C636-3E1B-3E4B-A36F-31573F7B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C1678FEA-B54B-2843-957C-94862608B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7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0" r:id="rId2"/>
    <p:sldLayoutId id="2147483696" r:id="rId3"/>
    <p:sldLayoutId id="2147483713" r:id="rId4"/>
    <p:sldLayoutId id="2147483711" r:id="rId5"/>
    <p:sldLayoutId id="2147483658" r:id="rId6"/>
    <p:sldLayoutId id="2147483714" r:id="rId7"/>
    <p:sldLayoutId id="2147483651" r:id="rId8"/>
    <p:sldLayoutId id="2147483675" r:id="rId9"/>
    <p:sldLayoutId id="2147483650" r:id="rId10"/>
    <p:sldLayoutId id="2147483676" r:id="rId11"/>
    <p:sldLayoutId id="2147483725" r:id="rId12"/>
    <p:sldLayoutId id="2147483734" r:id="rId13"/>
    <p:sldLayoutId id="2147483657" r:id="rId14"/>
    <p:sldLayoutId id="2147483654" r:id="rId15"/>
    <p:sldLayoutId id="2147483652" r:id="rId16"/>
    <p:sldLayoutId id="2147483686" r:id="rId17"/>
    <p:sldLayoutId id="2147483680" r:id="rId18"/>
    <p:sldLayoutId id="2147483664" r:id="rId19"/>
    <p:sldLayoutId id="2147483697" r:id="rId20"/>
    <p:sldLayoutId id="2147483698" r:id="rId21"/>
    <p:sldLayoutId id="2147483700" r:id="rId22"/>
    <p:sldLayoutId id="2147483701" r:id="rId23"/>
    <p:sldLayoutId id="2147483733" r:id="rId24"/>
    <p:sldLayoutId id="2147483703" r:id="rId25"/>
    <p:sldLayoutId id="2147483704" r:id="rId26"/>
    <p:sldLayoutId id="2147483699" r:id="rId27"/>
    <p:sldLayoutId id="2147483705" r:id="rId28"/>
    <p:sldLayoutId id="2147483726" r:id="rId29"/>
    <p:sldLayoutId id="2147483727" r:id="rId30"/>
    <p:sldLayoutId id="2147483717" r:id="rId31"/>
    <p:sldLayoutId id="2147483730" r:id="rId32"/>
    <p:sldLayoutId id="2147483729" r:id="rId33"/>
    <p:sldLayoutId id="2147483728" r:id="rId34"/>
    <p:sldLayoutId id="2147483721" r:id="rId35"/>
    <p:sldLayoutId id="2147483722" r:id="rId36"/>
    <p:sldLayoutId id="2147483731" r:id="rId37"/>
    <p:sldLayoutId id="2147483655" r:id="rId38"/>
    <p:sldLayoutId id="2147483724" r:id="rId39"/>
    <p:sldLayoutId id="2147483707" r:id="rId4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5600" indent="-165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B53A73B-8495-C7C7-AD1D-9413CA53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47813"/>
            <a:ext cx="4044827" cy="1496279"/>
          </a:xfrm>
        </p:spPr>
        <p:txBody>
          <a:bodyPr anchor="b">
            <a:normAutofit/>
          </a:bodyPr>
          <a:lstStyle/>
          <a:p>
            <a:r>
              <a:rPr lang="fi-FI" sz="2400" dirty="0"/>
              <a:t>Hoitotyön tehtävänkuvien tarkastelu ja yhtenäistäminen </a:t>
            </a:r>
            <a:r>
              <a:rPr lang="fi-FI" sz="2400" dirty="0" err="1"/>
              <a:t>Pohteella</a:t>
            </a:r>
            <a:endParaRPr lang="fi-FI" sz="2400" dirty="0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6C52D88C-6B1A-3D05-DFB7-FB719500C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4777241" cy="2439987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fi-FI" dirty="0"/>
              <a:t>STM Hyvän työn ohjelma</a:t>
            </a:r>
          </a:p>
          <a:p>
            <a:r>
              <a:rPr lang="fi-FI" dirty="0">
                <a:latin typeface="Arial"/>
                <a:cs typeface="Arial"/>
              </a:rPr>
              <a:t>4.12.2025</a:t>
            </a:r>
            <a:endParaRPr lang="fi-FI" dirty="0"/>
          </a:p>
          <a:p>
            <a:r>
              <a:rPr lang="fi-FI" dirty="0"/>
              <a:t>Rita Vähä, Päivikki Makkonen, Merja Meriläinen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E86F91D-64CF-1ACE-2CAF-A93A5509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8516" b="18516"/>
          <a:stretch/>
        </p:blipFill>
        <p:spPr bwMode="auto">
          <a:xfrm>
            <a:off x="6214744" y="1547813"/>
            <a:ext cx="5137468" cy="43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4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B63A7C-6931-118C-02A2-04A567B78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8354" cy="1528505"/>
          </a:xfrm>
        </p:spPr>
        <p:txBody>
          <a:bodyPr anchor="ctr">
            <a:normAutofit/>
          </a:bodyPr>
          <a:lstStyle/>
          <a:p>
            <a:r>
              <a:rPr lang="fi-FI"/>
              <a:t>Hankkeesta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610641-7AC0-D44A-3A7B-DE6442EB9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7227570" cy="371889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165100" indent="-165100">
              <a:lnSpc>
                <a:spcPct val="110000"/>
              </a:lnSpc>
            </a:pPr>
            <a:endParaRPr lang="fi-FI" sz="1600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i-FI" sz="1600" dirty="0">
                <a:latin typeface="Arial"/>
                <a:cs typeface="Arial"/>
              </a:rPr>
              <a:t>Akuuttiosastojen, kuntoutusyksiköiden ja kotihoidon esihenkilöiltä pyydettiin olemassa olevat tehtävänkuvat sekä kartoitettiin hoidolliset tehtävät sekä välillisen hoitotyön tehtävät sähköpostikyselyillä sekä yhteisissä palavereissa käydyillä keskusteluilla.</a:t>
            </a:r>
            <a:endParaRPr lang="fi-FI" sz="1600" b="1" dirty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i-FI" sz="1600" dirty="0">
                <a:latin typeface="Arial"/>
                <a:cs typeface="Arial"/>
              </a:rPr>
              <a:t>Perehdyttiin lähihoitajien ja hoiva-avustajien koulutukseen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i-FI" sz="1600" dirty="0">
                <a:latin typeface="Arial"/>
                <a:cs typeface="Arial"/>
              </a:rPr>
              <a:t>Tehtävänkuvat analysoitiin nimikkeittäin ottaen huomioon ammattiryhmien osaaminen ja koulutus.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i-FI" sz="1600" dirty="0">
                <a:latin typeface="Arial"/>
                <a:cs typeface="Arial"/>
              </a:rPr>
              <a:t>Kartoitettiin aiemmin tehtyjä työnjakomalleja ja tehtävänkuvien laajentamisiin liittyviä hankkeita</a:t>
            </a:r>
            <a:endParaRPr lang="fi-FI" sz="1600" dirty="0"/>
          </a:p>
          <a:p>
            <a:pPr marL="165100" indent="-165100">
              <a:lnSpc>
                <a:spcPct val="110000"/>
              </a:lnSpc>
            </a:pPr>
            <a:endParaRPr lang="fi-FI" sz="16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586AEF8-C61D-1628-4D4C-14E104DC1AE4}"/>
              </a:ext>
            </a:extLst>
          </p:cNvPr>
          <p:cNvPicPr>
            <a:picLocks noGrp="1" noChangeAspect="1" noChangeArrowheads="1"/>
          </p:cNvPicPr>
          <p:nvPr>
            <p:ph type="chart" sz="quarter" idx="4294967295"/>
          </p:nvPr>
        </p:nvPicPr>
        <p:blipFill>
          <a:blip r:embed="rId2"/>
          <a:srcRect l="32170" r="12231" b="-3"/>
          <a:stretch>
            <a:fillRect/>
          </a:stretch>
        </p:blipFill>
        <p:spPr bwMode="auto">
          <a:xfrm>
            <a:off x="8256270" y="2311053"/>
            <a:ext cx="3097529" cy="371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2A94C-DA0B-F7CB-933D-3243B22D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8354" cy="1528505"/>
          </a:xfrm>
        </p:spPr>
        <p:txBody>
          <a:bodyPr anchor="ctr">
            <a:normAutofit/>
          </a:bodyPr>
          <a:lstStyle/>
          <a:p>
            <a:r>
              <a:rPr lang="fi-FI"/>
              <a:t>Hankkeen tulokset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6E3DDA-E343-EF98-E54C-E3ABC997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8260080" cy="3718891"/>
          </a:xfr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pPr marL="165100" indent="-1651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i-FI" sz="1600" b="1" dirty="0"/>
              <a:t>Yhtenäiset tehtävänkuvat</a:t>
            </a:r>
            <a:endParaRPr lang="en-US"/>
          </a:p>
          <a:p>
            <a:pPr marL="805815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400" dirty="0"/>
              <a:t>Luotiin yhdenmukaiset tehtävänkuvat toimialueille lähihoitajille ja hoiva-avustajille.</a:t>
            </a:r>
          </a:p>
          <a:p>
            <a:pPr marL="165100" indent="-1651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i-FI" sz="1600" b="1" dirty="0"/>
              <a:t>Osaamiseen perustuva työnjako</a:t>
            </a:r>
          </a:p>
          <a:p>
            <a:pPr marL="805815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400" dirty="0"/>
              <a:t>Hoitohenkilöstön työtehtävät kohdentuvat koulutuksen ja osaamisen mukaisesti.</a:t>
            </a:r>
          </a:p>
          <a:p>
            <a:pPr marL="805815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400" dirty="0"/>
              <a:t>Lähihoitaja huolehtii potilaan kokonaisvaltaisesta hoidosta; omahoitajuus, lääkehoito, hoidolliset toimenpiteet</a:t>
            </a:r>
          </a:p>
          <a:p>
            <a:pPr marL="805815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latin typeface="Arial"/>
                <a:cs typeface="Arial"/>
              </a:rPr>
              <a:t>Hoiva-avustajan tehtäviin kuuluu avustavat ja perushoidolliset tehtävät sekä välillinen hoitotyö yksiköissä, </a:t>
            </a:r>
            <a:r>
              <a:rPr lang="fi-FI" sz="1400" dirty="0" err="1">
                <a:latin typeface="Arial"/>
                <a:cs typeface="Arial"/>
              </a:rPr>
              <a:t>esim</a:t>
            </a:r>
            <a:r>
              <a:rPr lang="fi-FI" sz="1400" dirty="0">
                <a:latin typeface="Arial"/>
                <a:cs typeface="Arial"/>
              </a:rPr>
              <a:t> välinehuolto, varasto- ja pyykkihuoltoon liittyvät asiat, ruokahuolto, hoitotarvikekaappien ja -kärryjen täytöt jne.</a:t>
            </a:r>
            <a:endParaRPr lang="fi-FI" sz="1400" dirty="0"/>
          </a:p>
          <a:p>
            <a:pPr marL="165100" indent="-1651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i-FI" sz="1600" b="1" dirty="0"/>
              <a:t>Välillisen hoitotyön siirtäminen</a:t>
            </a:r>
          </a:p>
          <a:p>
            <a:pPr marL="805815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latin typeface="Arial"/>
                <a:cs typeface="Arial"/>
              </a:rPr>
              <a:t>Välillinen hoitotyön siirto tukipalveluille, jotta hoitajat voivat keskittyä potilaan hoitoon. </a:t>
            </a:r>
          </a:p>
          <a:p>
            <a:pPr marL="805815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latin typeface="Arial"/>
                <a:cs typeface="Arial"/>
              </a:rPr>
              <a:t>Tukipalvelut = hyllytyspalvelu, väline/tarvikehuolto, ateria- ja puhtauspalvelut</a:t>
            </a:r>
          </a:p>
          <a:p>
            <a:pPr marL="805815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400" dirty="0"/>
              <a:t>Sihteerityöpanoksen tarkastelu</a:t>
            </a:r>
          </a:p>
          <a:p>
            <a:pPr marL="805815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latin typeface="Arial"/>
                <a:cs typeface="Arial"/>
              </a:rPr>
              <a:t>= Välillisen hoitotyön huomioiminen hoitajamitoituksessa</a:t>
            </a:r>
          </a:p>
          <a:p>
            <a:pPr marL="165100" indent="-1651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i-FI" sz="1600" b="1" dirty="0"/>
              <a:t>Työnjakomalli toimialueille</a:t>
            </a:r>
          </a:p>
          <a:p>
            <a:pPr marL="805815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400" dirty="0"/>
              <a:t>Akuuttiosastoilla työparityöskentelymalli</a:t>
            </a:r>
          </a:p>
          <a:p>
            <a:pPr marL="805815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latin typeface="Arial"/>
                <a:cs typeface="Arial"/>
              </a:rPr>
              <a:t>Lähihoitajien osaaminen täysimääräisesti käyttöön kaikilla toimialueilla, työnjaon tarkastelu</a:t>
            </a:r>
            <a:endParaRPr lang="fi-FI" sz="1400" dirty="0"/>
          </a:p>
          <a:p>
            <a:pPr marL="165100" indent="-165100">
              <a:lnSpc>
                <a:spcPct val="110000"/>
              </a:lnSpc>
            </a:pPr>
            <a:endParaRPr lang="fi-FI" sz="1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5974249-05A9-CBB9-6D67-42E6D032C574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r="37630" b="-3"/>
          <a:stretch>
            <a:fillRect/>
          </a:stretch>
        </p:blipFill>
        <p:spPr bwMode="auto">
          <a:xfrm>
            <a:off x="9288780" y="2311053"/>
            <a:ext cx="2065019" cy="371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3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1D7BC2-ACD9-7AE8-5EEA-D0B6089B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8354" cy="1528505"/>
          </a:xfrm>
        </p:spPr>
        <p:txBody>
          <a:bodyPr anchor="ctr">
            <a:normAutofit/>
          </a:bodyPr>
          <a:lstStyle/>
          <a:p>
            <a:r>
              <a:rPr lang="fi-FI"/>
              <a:t>Hyödyt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1EBD3C-963C-3C06-29F0-D7654CD3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11053"/>
            <a:ext cx="8327571" cy="3926461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marL="165100" indent="-1651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i-FI" sz="1200" b="1" dirty="0"/>
              <a:t>Tarkoituksenmukainen työnjako</a:t>
            </a:r>
            <a:endParaRPr lang="en-US"/>
          </a:p>
          <a:p>
            <a:pPr lvl="1" indent="-1651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200" dirty="0"/>
              <a:t>Selkeä työnjako yksikön toiminnan ja osaamistarpeiden suhteen</a:t>
            </a:r>
          </a:p>
          <a:p>
            <a:pPr lvl="1" indent="-1651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200" dirty="0"/>
              <a:t>Lähihoitajien osaaminen hyötykäyttöön. Vaikuttaa hoidon laatuun ja asiakastyytyväisyyteen.</a:t>
            </a:r>
          </a:p>
          <a:p>
            <a:pPr lvl="1" indent="-1651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200" dirty="0"/>
              <a:t>Lähihoitajilla valmiudet lääkehoitoon, haavanhoitoon, terveydentilan arviointiin, potilaan kokonaisvaltaiseen hoitoon ja jatkohoidon suunnitteluun.</a:t>
            </a:r>
            <a:r>
              <a:rPr lang="fi-FI" sz="1200" b="1" dirty="0"/>
              <a:t> </a:t>
            </a:r>
            <a:r>
              <a:rPr lang="fi-FI" sz="1200" dirty="0"/>
              <a:t>Osaamista voidaan hyödyntää laajemmin myös rokottamisessa, hoidon tarpeen arvioinnissa ja tiiminvetotehtävissä.</a:t>
            </a:r>
          </a:p>
          <a:p>
            <a:pPr marL="165100" indent="-1651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i-FI" sz="1200" b="1" dirty="0"/>
              <a:t>Kuormituksen vähentäminen ja työn mielekkyys</a:t>
            </a:r>
          </a:p>
          <a:p>
            <a:pPr lvl="1" indent="-1651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200" dirty="0"/>
              <a:t>Hoiva-avustajat hoitavat mm. välillisiä ja perushoidollisia tehtäviä, mikä keventää lähihoitajien työkuormaa ja lisää työtyytyväisyyttä sekä sitoutumista.</a:t>
            </a:r>
          </a:p>
          <a:p>
            <a:pPr lvl="1" indent="-1651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200" dirty="0"/>
              <a:t>Kotihoidossa hoiva-avustajien hyödyntäminen parikäynneillä</a:t>
            </a:r>
          </a:p>
          <a:p>
            <a:pPr marL="165100" indent="-1651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i-FI" sz="1200" b="1" dirty="0"/>
              <a:t>Kustannussäästöt ja tehokkuus</a:t>
            </a:r>
          </a:p>
          <a:p>
            <a:pPr lvl="1" indent="-1651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200" dirty="0"/>
              <a:t>Tehtävänkuvien ja työnjaon tarkastelun kautta voidaan arvioida kustannusvaikutuksia/resurssien uudelleen ohjautumista.</a:t>
            </a:r>
          </a:p>
          <a:p>
            <a:pPr lvl="1" indent="-1651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1200" dirty="0">
                <a:latin typeface="Arial"/>
                <a:cs typeface="Arial"/>
              </a:rPr>
              <a:t>Vakanssimäärien tarkastelu esim. kh-yksikössä kahden lähihoitajan vakanssin muuttamisella hoiva-avustajan vakanssiksi </a:t>
            </a:r>
            <a:r>
              <a:rPr lang="fi-FI" sz="1200" dirty="0"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fi-FI" sz="1200" dirty="0">
                <a:latin typeface="Arial"/>
                <a:cs typeface="Arial"/>
              </a:rPr>
              <a:t> kustannusvaikutus n. 12 000 euroa per yksikkö/vuosi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BCD94B4-0663-0713-5A85-9DF7F76B049F}"/>
              </a:ext>
            </a:extLst>
          </p:cNvPr>
          <p:cNvPicPr>
            <a:picLocks noGrp="1" noChangeAspect="1" noChangeArrowheads="1"/>
          </p:cNvPicPr>
          <p:nvPr>
            <p:ph type="chart" sz="quarter" idx="4294967295"/>
          </p:nvPr>
        </p:nvPicPr>
        <p:blipFill>
          <a:blip r:embed="rId2"/>
          <a:srcRect l="30348" r="38835" b="1"/>
          <a:stretch>
            <a:fillRect/>
          </a:stretch>
        </p:blipFill>
        <p:spPr bwMode="auto">
          <a:xfrm>
            <a:off x="9288780" y="2311053"/>
            <a:ext cx="2065019" cy="371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1433BF-DD7C-5302-292F-A7178C5E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8354" cy="1528505"/>
          </a:xfrm>
        </p:spPr>
        <p:txBody>
          <a:bodyPr anchor="ctr">
            <a:normAutofit/>
          </a:bodyPr>
          <a:lstStyle/>
          <a:p>
            <a:r>
              <a:rPr lang="fi-FI"/>
              <a:t>Jatkotyöstäminen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55AD22-470E-D402-4E16-01FA9752D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5162550" cy="3718891"/>
          </a:xfr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sz="1600" dirty="0">
                <a:latin typeface="Arial"/>
                <a:cs typeface="Arial"/>
              </a:rPr>
              <a:t>Esihenkilöiden perehtyminen tehtävänkuviin</a:t>
            </a:r>
          </a:p>
          <a:p>
            <a:pPr marL="285750" indent="-285750">
              <a:buFont typeface="Wingdings,Sans-Serif" panose="05000000000000000000" pitchFamily="2" charset="2"/>
              <a:buChar char="q"/>
            </a:pPr>
            <a:r>
              <a:rPr lang="fi-FI" sz="1600" dirty="0">
                <a:latin typeface="Arial"/>
                <a:cs typeface="Arial"/>
              </a:rPr>
              <a:t>Osaamisen kartoitukset</a:t>
            </a: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Wingdings,Sans-Serif" panose="05000000000000000000" pitchFamily="2" charset="2"/>
              <a:buChar char="q"/>
            </a:pPr>
            <a:r>
              <a:rPr lang="fi-FI" sz="1600" dirty="0">
                <a:latin typeface="Arial"/>
                <a:cs typeface="Arial"/>
              </a:rPr>
              <a:t>Koulutuksen järjestäminen</a:t>
            </a:r>
            <a:endParaRPr lang="en-US" sz="1600" dirty="0">
              <a:latin typeface="Arial"/>
              <a:cs typeface="Arial"/>
            </a:endParaRPr>
          </a:p>
          <a:p>
            <a:pPr lvl="1" indent="-165100">
              <a:buFont typeface="Wingdings,Sans-Serif" panose="05000000000000000000" pitchFamily="2" charset="2"/>
              <a:buChar char="Ø"/>
            </a:pPr>
            <a:r>
              <a:rPr lang="fi-FI" sz="1600" dirty="0">
                <a:latin typeface="Arial"/>
                <a:cs typeface="Arial"/>
              </a:rPr>
              <a:t>Täydennyskoulutus, koulutuspolut</a:t>
            </a:r>
            <a:endParaRPr lang="fi-FI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sz="1600" dirty="0">
                <a:latin typeface="Arial"/>
                <a:cs typeface="Arial"/>
              </a:rPr>
              <a:t>Työnjakomallin jalkauttaminen yksiköihin ja laajentaminen koko </a:t>
            </a:r>
            <a:r>
              <a:rPr lang="fi-FI" sz="1600" err="1">
                <a:latin typeface="Arial"/>
                <a:cs typeface="Arial"/>
              </a:rPr>
              <a:t>Pohteen</a:t>
            </a:r>
            <a:r>
              <a:rPr lang="fi-FI" sz="1600" dirty="0">
                <a:latin typeface="Arial"/>
                <a:cs typeface="Arial"/>
              </a:rPr>
              <a:t> alueelle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sz="1600" dirty="0">
                <a:latin typeface="Arial"/>
                <a:cs typeface="Arial"/>
              </a:rPr>
              <a:t>Vakanssien tarkastelu tulevaisuudessa</a:t>
            </a:r>
          </a:p>
          <a:p>
            <a:pPr lvl="1" indent="-165100">
              <a:buFont typeface="Wingdings" panose="05000000000000000000" pitchFamily="2" charset="2"/>
              <a:buChar char="Ø"/>
            </a:pPr>
            <a:r>
              <a:rPr lang="fi-FI" sz="1600" dirty="0">
                <a:latin typeface="Arial"/>
                <a:cs typeface="Arial"/>
              </a:rPr>
              <a:t>Sairaanhoitajat, lähihoitajat, hoiva-avustajat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sz="1600" dirty="0">
                <a:latin typeface="Arial"/>
                <a:cs typeface="Arial"/>
              </a:rPr>
              <a:t>Sihteerityöpanoksen tarkastelu ja tehtävänkuvien selkeyttäminen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3663A26A-1FB4-BCEF-81A0-027E6A0C0EB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7338" r="-3" b="-3"/>
          <a:stretch>
            <a:fillRect/>
          </a:stretch>
        </p:blipFill>
        <p:spPr>
          <a:xfrm>
            <a:off x="6191250" y="2311053"/>
            <a:ext cx="5162550" cy="3718891"/>
          </a:xfrm>
          <a:noFill/>
        </p:spPr>
      </p:pic>
    </p:spTree>
    <p:extLst>
      <p:ext uri="{BB962C8B-B14F-4D97-AF65-F5344CB8AC3E}">
        <p14:creationId xmlns:p14="http://schemas.microsoft.com/office/powerpoint/2010/main" val="194138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EA7C51-0433-C10E-DD21-D90DCCB7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8354" cy="1528505"/>
          </a:xfrm>
        </p:spPr>
        <p:txBody>
          <a:bodyPr anchor="ctr">
            <a:normAutofit/>
          </a:bodyPr>
          <a:lstStyle/>
          <a:p>
            <a:r>
              <a:rPr lang="fi-FI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DFD364-DEAF-B56D-FB0B-97EB8A5F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5162550" cy="3718891"/>
          </a:xfrm>
        </p:spPr>
        <p:txBody>
          <a:bodyPr wrap="square">
            <a:normAutofit/>
          </a:bodyPr>
          <a:lstStyle/>
          <a:p>
            <a:r>
              <a:rPr lang="fi-FI" dirty="0"/>
              <a:t>Päivikki Makkonen</a:t>
            </a:r>
          </a:p>
          <a:p>
            <a:r>
              <a:rPr lang="fi-FI" dirty="0"/>
              <a:t>Rita Vähä</a:t>
            </a:r>
          </a:p>
          <a:p>
            <a:r>
              <a:rPr lang="fi-FI" dirty="0"/>
              <a:t>Merja Meriläinen</a:t>
            </a:r>
          </a:p>
          <a:p>
            <a:endParaRPr lang="fi-FI" dirty="0"/>
          </a:p>
          <a:p>
            <a:pPr marL="0" lv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2B9F100-B3AF-5FAE-5D59-E6199801A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694" r="3694"/>
          <a:stretch/>
        </p:blipFill>
        <p:spPr bwMode="auto">
          <a:xfrm>
            <a:off x="6191250" y="2311053"/>
            <a:ext cx="5162550" cy="371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40996"/>
      </p:ext>
    </p:extLst>
  </p:cSld>
  <p:clrMapOvr>
    <a:masterClrMapping/>
  </p:clrMapOvr>
</p:sld>
</file>

<file path=ppt/theme/theme1.xml><?xml version="1.0" encoding="utf-8"?>
<a:theme xmlns:a="http://schemas.openxmlformats.org/drawingml/2006/main" name="POHDE teema">
  <a:themeElements>
    <a:clrScheme name="Pohde_värit">
      <a:dk1>
        <a:srgbClr val="06175E"/>
      </a:dk1>
      <a:lt1>
        <a:srgbClr val="FFFEFE"/>
      </a:lt1>
      <a:dk2>
        <a:srgbClr val="042471"/>
      </a:dk2>
      <a:lt2>
        <a:srgbClr val="FFFEFE"/>
      </a:lt2>
      <a:accent1>
        <a:srgbClr val="4B6BC8"/>
      </a:accent1>
      <a:accent2>
        <a:srgbClr val="ACB9E4"/>
      </a:accent2>
      <a:accent3>
        <a:srgbClr val="FFA98D"/>
      </a:accent3>
      <a:accent4>
        <a:srgbClr val="FFC4B2"/>
      </a:accent4>
      <a:accent5>
        <a:srgbClr val="888686"/>
      </a:accent5>
      <a:accent6>
        <a:srgbClr val="D9D8D8"/>
      </a:accent6>
      <a:hlink>
        <a:srgbClr val="4B6BC8"/>
      </a:hlink>
      <a:folHlink>
        <a:srgbClr val="9E4CA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HDE esitysmalli muokattu.pptx" id="{29CE2315-71C0-4BFA-976C-6F3D906E03B3}" vid="{CFBAD627-69A0-4B5D-9AB3-FD53DE34037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3B33D9DFD7E048A5660E6749E29E3E" ma:contentTypeVersion="3" ma:contentTypeDescription="Create a new document." ma:contentTypeScope="" ma:versionID="cd8ba3d5c78bb10165f7b234591953e6">
  <xsd:schema xmlns:xsd="http://www.w3.org/2001/XMLSchema" xmlns:xs="http://www.w3.org/2001/XMLSchema" xmlns:p="http://schemas.microsoft.com/office/2006/metadata/properties" xmlns:ns2="7cb6712b-bc7d-4d06-bcef-ee74e20f6886" targetNamespace="http://schemas.microsoft.com/office/2006/metadata/properties" ma:root="true" ma:fieldsID="d4a0ba00e454825f0832f5c377cfa8fb" ns2:_="">
    <xsd:import namespace="7cb6712b-bc7d-4d06-bcef-ee74e20f68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6712b-bc7d-4d06-bcef-ee74e20f6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1E1098-2A1E-4C2B-B67B-138050075BED}">
  <ds:schemaRefs>
    <ds:schemaRef ds:uri="cb4b6cf5-75ed-4a36-b44a-d4264faaec16"/>
    <ds:schemaRef ds:uri="d3e50268-7799-48af-83c3-9a9b063078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18A998-6643-4CFE-BBA6-AD243188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D911E2-ACE8-48C7-A08B-2909D3B3CE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b6712b-bc7d-4d06-bcef-ee74e20f68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837ed87-b378-4f49-a0d1-fb48e67da013}" enabled="0" method="" siteId="{9837ed87-b378-4f49-a0d1-fb48e67da01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335</Words>
  <Application>Microsoft Office PowerPoint</Application>
  <PresentationFormat>Laajakuva</PresentationFormat>
  <Paragraphs>50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Wingdings</vt:lpstr>
      <vt:lpstr>Wingdings,Sans-Serif</vt:lpstr>
      <vt:lpstr>POHDE teema</vt:lpstr>
      <vt:lpstr>Hoitotyön tehtävänkuvien tarkastelu ja yhtenäistäminen Pohteella</vt:lpstr>
      <vt:lpstr>Hankkeesta</vt:lpstr>
      <vt:lpstr>Hankkeen tulokset</vt:lpstr>
      <vt:lpstr>Hyödyt</vt:lpstr>
      <vt:lpstr>Jatkotyöstäminen</vt:lpstr>
      <vt:lpstr>Kiitos!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Pohde PowerPoint esityspohja</dc:title>
  <dc:subject/>
  <dc:creator>viestinta@pohde.fi</dc:creator>
  <cp:keywords/>
  <dc:description/>
  <cp:lastModifiedBy>Helanen Suvi</cp:lastModifiedBy>
  <cp:revision>106</cp:revision>
  <dcterms:created xsi:type="dcterms:W3CDTF">2022-10-05T13:44:56Z</dcterms:created>
  <dcterms:modified xsi:type="dcterms:W3CDTF">2025-12-04T12:49:59Z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0x010100DC3B33D9DFD7E048A5660E6749E29E3E</vt:lpwstr>
  </property>
  <property fmtid="{D5CDD505-2E9C-101B-9397-08002B2CF9AE}" pid="3" name="Avainsanat">
    <vt:lpwstr/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a63a59fe60094245b022b97a1c57197c">
    <vt:lpwstr/>
  </property>
  <property fmtid="{D5CDD505-2E9C-101B-9397-08002B2CF9AE}" pid="7" name="Sisältötyyppi0">
    <vt:lpwstr>12;#Malli, pohja|73042aa8-ff7a-4da8-b1a6-8039a7ccd586</vt:lpwstr>
  </property>
  <property fmtid="{D5CDD505-2E9C-101B-9397-08002B2CF9AE}" pid="8" name="c816e1581ca2435eac6a16d7d80ffe4d">
    <vt:lpwstr/>
  </property>
  <property fmtid="{D5CDD505-2E9C-101B-9397-08002B2CF9AE}" pid="9" name="Sis_x00e4_lt_x00f6_tyyppi">
    <vt:lpwstr/>
  </property>
  <property fmtid="{D5CDD505-2E9C-101B-9397-08002B2CF9AE}" pid="10" name="Organisaatio / Toimi- tai palvelualue">
    <vt:lpwstr>32;#Pohde|730d0bc0-0406-4e5a-a126-28010b2bdb50</vt:lpwstr>
  </property>
  <property fmtid="{D5CDD505-2E9C-101B-9397-08002B2CF9AE}" pid="11" name="Organisaatio">
    <vt:lpwstr/>
  </property>
  <property fmtid="{D5CDD505-2E9C-101B-9397-08002B2CF9AE}" pid="12" name="Sisältötyyppi">
    <vt:lpwstr/>
  </property>
  <property fmtid="{D5CDD505-2E9C-101B-9397-08002B2CF9AE}" pid="13" name="Organisaatio_x0020__x002F__x0020_Toimi_x002d__x0020_tai_x0020_palvelualue">
    <vt:lpwstr>32;#Pohde|730d0bc0-0406-4e5a-a126-28010b2bdb50</vt:lpwstr>
  </property>
  <property fmtid="{D5CDD505-2E9C-101B-9397-08002B2CF9AE}" pid="14" name="Sis_x00e4_lt_x00f6_tyyppi0">
    <vt:lpwstr>12;#Malli, pohja|73042aa8-ff7a-4da8-b1a6-8039a7ccd586</vt:lpwstr>
  </property>
</Properties>
</file>