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30275213" cy="42803763"/>
  <p:notesSz cx="6858000" cy="9144000"/>
  <p:defaultTextStyle>
    <a:defPPr>
      <a:defRPr lang="fi-FI"/>
    </a:defPPr>
    <a:lvl1pPr algn="l" defTabSz="3506788" rtl="0" eaLnBrk="0" fontAlgn="base" hangingPunct="0">
      <a:spcBef>
        <a:spcPct val="0"/>
      </a:spcBef>
      <a:spcAft>
        <a:spcPct val="0"/>
      </a:spcAft>
      <a:defRPr sz="69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1752600" indent="-1295400" algn="l" defTabSz="3506788" rtl="0" eaLnBrk="0" fontAlgn="base" hangingPunct="0">
      <a:spcBef>
        <a:spcPct val="0"/>
      </a:spcBef>
      <a:spcAft>
        <a:spcPct val="0"/>
      </a:spcAft>
      <a:defRPr sz="69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3506788" indent="-2592388" algn="l" defTabSz="3506788" rtl="0" eaLnBrk="0" fontAlgn="base" hangingPunct="0">
      <a:spcBef>
        <a:spcPct val="0"/>
      </a:spcBef>
      <a:spcAft>
        <a:spcPct val="0"/>
      </a:spcAft>
      <a:defRPr sz="69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5260975" indent="-3889375" algn="l" defTabSz="3506788" rtl="0" eaLnBrk="0" fontAlgn="base" hangingPunct="0">
      <a:spcBef>
        <a:spcPct val="0"/>
      </a:spcBef>
      <a:spcAft>
        <a:spcPct val="0"/>
      </a:spcAft>
      <a:defRPr sz="69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7015163" indent="-5186363" algn="l" defTabSz="3506788" rtl="0" eaLnBrk="0" fontAlgn="base" hangingPunct="0">
      <a:spcBef>
        <a:spcPct val="0"/>
      </a:spcBef>
      <a:spcAft>
        <a:spcPct val="0"/>
      </a:spcAft>
      <a:defRPr sz="69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69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69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69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69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" d="100"/>
          <a:sy n="12" d="100"/>
        </p:scale>
        <p:origin x="269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F0A7E-BD97-8544-3C0C-41A56A52E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8C549-7E70-4D09-B0A9-992EA9043781}" type="datetimeFigureOut">
              <a:rPr lang="fi-FI"/>
              <a:pPr>
                <a:defRPr/>
              </a:pPr>
              <a:t>12.1.2026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D0C143-ECF4-4CA6-2980-E50AF668E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CFB05-6D29-4AB8-62F6-99C7A416E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0A4DD8-3DED-45BC-80F9-49B4598118BD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385659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E64B5B-9BA0-99B3-DACE-2D1FA11FD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468C0-FE3D-4B5C-BFDB-4365A9DCE59C}" type="datetimeFigureOut">
              <a:rPr lang="fi-FI"/>
              <a:pPr>
                <a:defRPr/>
              </a:pPr>
              <a:t>12.1.2026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EC87E-C694-CCA9-C1FC-F79CA8F3C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139018-5B49-59BE-4500-3D4AE948B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5155D-0F76-4709-AE6E-E06648FCB3B1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83036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A091A-E848-2996-CF4A-9AF1732A2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C9AEB-9886-44E3-ABBC-8824962B183B}" type="datetimeFigureOut">
              <a:rPr lang="fi-FI"/>
              <a:pPr>
                <a:defRPr/>
              </a:pPr>
              <a:t>12.1.2026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F1B291-B69F-D81B-24E6-7EBF3A05F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D770F-38AE-4A62-7C84-B2303FACD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CE1C67-7FE1-47D4-8497-65CA404566E0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69761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6A258-9060-55E6-8ACB-2CCEBE721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50820-E5F6-4E8C-9D50-4E27B1F37724}" type="datetimeFigureOut">
              <a:rPr lang="fi-FI"/>
              <a:pPr>
                <a:defRPr/>
              </a:pPr>
              <a:t>12.1.2026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C802F-524A-1AD3-EC37-62A555D46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B0FD4-10FF-0173-D3F1-FAE6BB8C8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68BD8-AC50-4C14-A279-D2B3A9A2C39F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285192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7B2854-4123-4F8B-5030-844715ABA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499D1-1084-45F9-9C42-CEF1D1658251}" type="datetimeFigureOut">
              <a:rPr lang="fi-FI"/>
              <a:pPr>
                <a:defRPr/>
              </a:pPr>
              <a:t>12.1.2026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DD698B-C717-1B67-31B3-AAB423DED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8002E3-B415-082E-A6E3-38F9C3B1A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3369C8-E2AF-46C6-A50E-44D351517358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46566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221E79E-CC35-BC39-B8E6-A701A8E42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726CC-41D7-4E69-A1B0-BAB327F6BC68}" type="datetimeFigureOut">
              <a:rPr lang="fi-FI"/>
              <a:pPr>
                <a:defRPr/>
              </a:pPr>
              <a:t>12.1.2026</a:t>
            </a:fld>
            <a:endParaRPr lang="fi-FI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0327CF7-EC13-E2BE-D690-13DC092CD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0A11E04-390C-E302-A93A-509EE6530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D1A5BF-07A0-4CD5-9381-CE2B699B2B90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29531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3ECB87E-EB84-CC73-5674-FF322E565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88F47-DE45-473D-8E6C-E525F1E8F4F9}" type="datetimeFigureOut">
              <a:rPr lang="fi-FI"/>
              <a:pPr>
                <a:defRPr/>
              </a:pPr>
              <a:t>12.1.2026</a:t>
            </a:fld>
            <a:endParaRPr lang="fi-FI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047210E-EC12-7CA8-B7E1-3A88571B6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EE03AC-DA7A-78F6-5063-A7B9EA96E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4AF12-3D07-440C-B4C4-0DFF4CAB0F07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21646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87092BB-13AA-BB5D-C252-451E822CD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7952B-CC60-4A35-B5C5-DFD24EA0D87C}" type="datetimeFigureOut">
              <a:rPr lang="fi-FI"/>
              <a:pPr>
                <a:defRPr/>
              </a:pPr>
              <a:t>12.1.2026</a:t>
            </a:fld>
            <a:endParaRPr lang="fi-FI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17360F1-E287-FAE8-2896-3900B5B23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6157189-2BDE-BCC6-6E8B-00F57113E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2DDA1-8298-402D-A7E9-77311815BF51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06558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98B9866-628B-BF6C-117B-565B9F3D0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1343E-2E49-4E6C-8EF3-2501D743F85D}" type="datetimeFigureOut">
              <a:rPr lang="fi-FI"/>
              <a:pPr>
                <a:defRPr/>
              </a:pPr>
              <a:t>12.1.2026</a:t>
            </a:fld>
            <a:endParaRPr lang="fi-FI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09FE39-3DDD-869D-B4F1-AB7BED9D8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F9A2E36-3783-CEE9-B157-CFB8DEDB1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B1025-93AF-4DFD-80C3-FAF8A121C643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1724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2600C88-333D-194B-4C0A-4F16F7696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21892-8576-40D0-B099-DCFDD4AD238B}" type="datetimeFigureOut">
              <a:rPr lang="fi-FI"/>
              <a:pPr>
                <a:defRPr/>
              </a:pPr>
              <a:t>12.1.2026</a:t>
            </a:fld>
            <a:endParaRPr lang="fi-FI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9218FCB-E2B2-B28A-616C-660F346F9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FAC8D35-4777-DA92-A991-B32612887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A7CC1-E396-46E4-99A4-881564F0D53A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31310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pPr lvl="0"/>
            <a:r>
              <a:rPr lang="fi-FI" noProof="0"/>
              <a:t>Lisää kuva napsauttamalla kuvaketta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9696489-96ED-9330-5A14-021562E7E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9E535-E4A4-4271-88CA-7841ECD275EE}" type="datetimeFigureOut">
              <a:rPr lang="fi-FI"/>
              <a:pPr>
                <a:defRPr/>
              </a:pPr>
              <a:t>12.1.2026</a:t>
            </a:fld>
            <a:endParaRPr lang="fi-FI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C1B9B9B-5B02-8298-BFE6-7FD16FD91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B2C4E19-F633-AE50-B4EC-6172F73CD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50CB62-6728-4BC3-B153-45F1CD381D1E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090781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43A9F9-557E-6006-681F-ED227C84A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1213" y="2279650"/>
            <a:ext cx="26112787" cy="82724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7246CD-2D9F-B554-8473-A04894A3D8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1213" y="11395075"/>
            <a:ext cx="26112787" cy="2715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82CFE6-F9F8-6648-4717-769608B458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81213" y="39673213"/>
            <a:ext cx="6811962" cy="2278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3507730" eaLnBrk="1" fontAlgn="auto" hangingPunct="1">
              <a:spcBef>
                <a:spcPts val="0"/>
              </a:spcBef>
              <a:spcAft>
                <a:spcPts val="0"/>
              </a:spcAft>
              <a:defRPr sz="3973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7168A50-7267-4197-8E0B-9F1F85B69704}" type="datetimeFigureOut">
              <a:rPr lang="fi-FI"/>
              <a:pPr>
                <a:defRPr/>
              </a:pPr>
              <a:t>12.1.2026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98CAF-DF94-3CB6-B63E-B9D0BEA79C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028238" y="39673213"/>
            <a:ext cx="10218737" cy="2278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3507730" eaLnBrk="1" fontAlgn="auto" hangingPunct="1">
              <a:spcBef>
                <a:spcPts val="0"/>
              </a:spcBef>
              <a:spcAft>
                <a:spcPts val="0"/>
              </a:spcAft>
              <a:defRPr sz="3973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1F3903-F8B2-6519-D2CD-60A84FBB43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382038" y="39673213"/>
            <a:ext cx="6811962" cy="22780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900">
                <a:solidFill>
                  <a:srgbClr val="898989"/>
                </a:solidFill>
              </a:defRPr>
            </a:lvl1pPr>
          </a:lstStyle>
          <a:p>
            <a:fld id="{1245EA1C-0432-4731-BFE5-53E722812966}" type="slidenum">
              <a:rPr lang="fi-FI" altLang="fi-FI"/>
              <a:pPr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3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45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30273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2pPr>
      <a:lvl3pPr algn="l" defTabSz="30273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3pPr>
      <a:lvl4pPr algn="l" defTabSz="30273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4pPr>
      <a:lvl5pPr algn="l" defTabSz="30273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30273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30273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30273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30273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45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755650" indent="-755650" algn="l" defTabSz="3027363" rtl="0" eaLnBrk="1" fontAlgn="base" hangingPunct="1">
        <a:lnSpc>
          <a:spcPct val="90000"/>
        </a:lnSpc>
        <a:spcBef>
          <a:spcPts val="3313"/>
        </a:spcBef>
        <a:spcAft>
          <a:spcPct val="0"/>
        </a:spcAft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1pPr>
      <a:lvl2pPr marL="2270125" indent="-755650" algn="l" defTabSz="3027363" rtl="0" eaLnBrk="1" fontAlgn="base" hangingPunct="1">
        <a:lnSpc>
          <a:spcPct val="90000"/>
        </a:lnSpc>
        <a:spcBef>
          <a:spcPts val="1650"/>
        </a:spcBef>
        <a:spcAft>
          <a:spcPct val="0"/>
        </a:spcAft>
        <a:buFont typeface="Arial" panose="020B0604020202020204" pitchFamily="34" charset="0"/>
        <a:buChar char="•"/>
        <a:defRPr sz="7900" kern="1200">
          <a:solidFill>
            <a:schemeClr val="tx1"/>
          </a:solidFill>
          <a:latin typeface="+mn-lt"/>
          <a:ea typeface="+mn-ea"/>
          <a:cs typeface="+mn-cs"/>
        </a:defRPr>
      </a:lvl2pPr>
      <a:lvl3pPr marL="3783013" indent="-755650" algn="l" defTabSz="3027363" rtl="0" eaLnBrk="1" fontAlgn="base" hangingPunct="1">
        <a:lnSpc>
          <a:spcPct val="90000"/>
        </a:lnSpc>
        <a:spcBef>
          <a:spcPts val="1650"/>
        </a:spcBef>
        <a:spcAft>
          <a:spcPct val="0"/>
        </a:spcAft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5297488" indent="-755650" algn="l" defTabSz="3027363" rtl="0" eaLnBrk="1" fontAlgn="base" hangingPunct="1">
        <a:lnSpc>
          <a:spcPct val="90000"/>
        </a:lnSpc>
        <a:spcBef>
          <a:spcPts val="1650"/>
        </a:spcBef>
        <a:spcAft>
          <a:spcPct val="0"/>
        </a:spcAft>
        <a:buFont typeface="Arial" panose="020B0604020202020204" pitchFamily="34" charset="0"/>
        <a:buChar char="•"/>
        <a:defRPr sz="5900" kern="1200">
          <a:solidFill>
            <a:schemeClr val="tx1"/>
          </a:solidFill>
          <a:latin typeface="+mn-lt"/>
          <a:ea typeface="+mn-ea"/>
          <a:cs typeface="+mn-cs"/>
        </a:defRPr>
      </a:lvl4pPr>
      <a:lvl5pPr marL="6810375" indent="-755650" algn="l" defTabSz="3027363" rtl="0" eaLnBrk="1" fontAlgn="base" hangingPunct="1">
        <a:lnSpc>
          <a:spcPct val="90000"/>
        </a:lnSpc>
        <a:spcBef>
          <a:spcPts val="1650"/>
        </a:spcBef>
        <a:spcAft>
          <a:spcPct val="0"/>
        </a:spcAft>
        <a:buFont typeface="Arial" panose="020B0604020202020204" pitchFamily="34" charset="0"/>
        <a:buChar char="•"/>
        <a:defRPr sz="590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 descr="Kuva, joka sisältää kohteen appelsiini, Grafiikka, muotoilu&#10;&#10;Kuvaus luotu automaattisesti">
            <a:extLst>
              <a:ext uri="{FF2B5EF4-FFF2-40B4-BE49-F238E27FC236}">
                <a16:creationId xmlns:a16="http://schemas.microsoft.com/office/drawing/2014/main" id="{1217CDA6-3D05-0614-460D-CED87D15F2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5773" y="34998329"/>
            <a:ext cx="7474154" cy="7806341"/>
          </a:xfrm>
          <a:prstGeom prst="rect">
            <a:avLst/>
          </a:prstGeom>
        </p:spPr>
      </p:pic>
      <p:pic>
        <p:nvPicPr>
          <p:cNvPr id="3" name="Kuva 2" descr="Kuva, joka sisältää kohteen teksti, Fontti, valkoinen, muotoilu&#10;&#10;Kuvaus luotu automaattisesti">
            <a:extLst>
              <a:ext uri="{FF2B5EF4-FFF2-40B4-BE49-F238E27FC236}">
                <a16:creationId xmlns:a16="http://schemas.microsoft.com/office/drawing/2014/main" id="{05C8AD23-C92F-86EF-CE78-5C1C439848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0240" y="50706"/>
            <a:ext cx="7927851" cy="2317889"/>
          </a:xfrm>
          <a:prstGeom prst="rect">
            <a:avLst/>
          </a:prstGeom>
        </p:spPr>
      </p:pic>
      <p:grpSp>
        <p:nvGrpSpPr>
          <p:cNvPr id="25" name="Ryhmä 24">
            <a:extLst>
              <a:ext uri="{FF2B5EF4-FFF2-40B4-BE49-F238E27FC236}">
                <a16:creationId xmlns:a16="http://schemas.microsoft.com/office/drawing/2014/main" id="{EEE9E417-C4BA-58A9-12CA-18A70946B0C0}"/>
              </a:ext>
            </a:extLst>
          </p:cNvPr>
          <p:cNvGrpSpPr/>
          <p:nvPr/>
        </p:nvGrpSpPr>
        <p:grpSpPr>
          <a:xfrm>
            <a:off x="605829" y="29757418"/>
            <a:ext cx="28964843" cy="5083182"/>
            <a:chOff x="557214" y="19440287"/>
            <a:chExt cx="28964843" cy="5083182"/>
          </a:xfrm>
        </p:grpSpPr>
        <p:grpSp>
          <p:nvGrpSpPr>
            <p:cNvPr id="11" name="Ryhmä 10">
              <a:extLst>
                <a:ext uri="{FF2B5EF4-FFF2-40B4-BE49-F238E27FC236}">
                  <a16:creationId xmlns:a16="http://schemas.microsoft.com/office/drawing/2014/main" id="{689C9277-7D82-7A28-64FE-A388D4E610F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57214" y="19440287"/>
              <a:ext cx="4896000" cy="4896000"/>
              <a:chOff x="5265276" y="4866825"/>
              <a:chExt cx="24076899" cy="24076899"/>
            </a:xfrm>
          </p:grpSpPr>
          <p:pic>
            <p:nvPicPr>
              <p:cNvPr id="7" name="Kuva 6">
                <a:extLst>
                  <a:ext uri="{FF2B5EF4-FFF2-40B4-BE49-F238E27FC236}">
                    <a16:creationId xmlns:a16="http://schemas.microsoft.com/office/drawing/2014/main" id="{8B68EFC9-A0FB-987D-3DB7-5E4A901820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65276" y="4866825"/>
                <a:ext cx="24076899" cy="24076899"/>
              </a:xfrm>
              <a:prstGeom prst="rect">
                <a:avLst/>
              </a:prstGeom>
            </p:spPr>
          </p:pic>
          <p:sp>
            <p:nvSpPr>
              <p:cNvPr id="10" name="Suorakulmio 9">
                <a:extLst>
                  <a:ext uri="{FF2B5EF4-FFF2-40B4-BE49-F238E27FC236}">
                    <a16:creationId xmlns:a16="http://schemas.microsoft.com/office/drawing/2014/main" id="{5C6FC915-2EFB-1AB4-40B1-3E6F3DB006A2}"/>
                  </a:ext>
                </a:extLst>
              </p:cNvPr>
              <p:cNvSpPr/>
              <p:nvPr/>
            </p:nvSpPr>
            <p:spPr>
              <a:xfrm rot="347235">
                <a:off x="8882137" y="12271401"/>
                <a:ext cx="7472951" cy="9477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i-FI" sz="1600" dirty="0">
                    <a:solidFill>
                      <a:schemeClr val="tx1"/>
                    </a:solidFill>
                  </a:rPr>
                  <a:t>Koulutusjakson suunnitelma</a:t>
                </a:r>
              </a:p>
            </p:txBody>
          </p:sp>
        </p:grpSp>
        <p:sp>
          <p:nvSpPr>
            <p:cNvPr id="22" name="Tekstiruutu 21">
              <a:extLst>
                <a:ext uri="{FF2B5EF4-FFF2-40B4-BE49-F238E27FC236}">
                  <a16:creationId xmlns:a16="http://schemas.microsoft.com/office/drawing/2014/main" id="{2E472E75-B62B-484E-F88E-B101DB63210D}"/>
                </a:ext>
              </a:extLst>
            </p:cNvPr>
            <p:cNvSpPr txBox="1"/>
            <p:nvPr/>
          </p:nvSpPr>
          <p:spPr>
            <a:xfrm>
              <a:off x="6556180" y="19876043"/>
              <a:ext cx="22965877" cy="4647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4400" b="1" dirty="0">
                  <a:solidFill>
                    <a:schemeClr val="tx2"/>
                  </a:solidFill>
                  <a:latin typeface="Franklin Gothic Book" panose="020B0503020102020204" pitchFamily="34" charset="0"/>
                </a:rPr>
                <a:t>KOULUTUSJAKSON SUUNNITELMA –LOMAKE</a:t>
              </a:r>
            </a:p>
            <a:p>
              <a:pPr marL="342900" lvl="0" indent="-396000">
                <a:buFont typeface="Symbol" panose="05050102010706020507" pitchFamily="18" charset="2"/>
                <a:buChar char=""/>
              </a:pPr>
              <a:r>
                <a:rPr lang="fi-FI" sz="3600" b="1" dirty="0">
                  <a:latin typeface="Baskerville Old Face" panose="020206020805050203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</a:t>
              </a:r>
              <a:r>
                <a:rPr lang="fi-FI" sz="3600" b="1" dirty="0">
                  <a:effectLst/>
                  <a:latin typeface="Baskerville Old Face" panose="020206020805050203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arkoituksena</a:t>
              </a:r>
              <a:r>
                <a:rPr lang="fi-FI" sz="3600" dirty="0">
                  <a:effectLst/>
                  <a:latin typeface="Baskerville Old Face" panose="020206020805050203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on oppia lomakkeen tekninen käyttö</a:t>
              </a:r>
            </a:p>
            <a:p>
              <a:pPr marL="342900" lvl="0" indent="-396000">
                <a:buFont typeface="Symbol" panose="05050102010706020507" pitchFamily="18" charset="2"/>
                <a:buChar char=""/>
              </a:pPr>
              <a:r>
                <a:rPr lang="fi-FI" sz="3600" b="1" dirty="0">
                  <a:effectLst/>
                  <a:latin typeface="Baskerville Old Face" panose="020206020805050203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toteutustapana</a:t>
              </a:r>
              <a:r>
                <a:rPr lang="fi-FI" sz="3600" dirty="0">
                  <a:effectLst/>
                  <a:latin typeface="Baskerville Old Face" panose="020206020805050203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simulaatio, roolihenkilöt sovittu etukäteen (kouluttajalääkäri ja koulutettava)</a:t>
              </a:r>
            </a:p>
            <a:p>
              <a:pPr marL="342900" indent="-396000">
                <a:buFont typeface="Symbol" panose="05050102010706020507" pitchFamily="18" charset="2"/>
                <a:buChar char=""/>
              </a:pPr>
              <a:r>
                <a:rPr lang="fi-FI" sz="3600" b="1" dirty="0">
                  <a:latin typeface="Baskerville Old Face" panose="020206020805050203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roolihenkilöt </a:t>
              </a:r>
              <a:r>
                <a:rPr lang="fi-FI" sz="3600" dirty="0">
                  <a:latin typeface="Baskerville Old Face" panose="020206020805050203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käyvät tiivistetysti koulutusjakson aloituskeskustelun, välikeskustelun ja loppukeskustelun</a:t>
              </a:r>
            </a:p>
            <a:p>
              <a:pPr marL="342900" lvl="0" indent="-396000">
                <a:buFont typeface="Symbol" panose="05050102010706020507" pitchFamily="18" charset="2"/>
                <a:buChar char=""/>
              </a:pPr>
              <a:r>
                <a:rPr lang="fi-FI" sz="3600" dirty="0">
                  <a:effectLst/>
                  <a:latin typeface="Baskerville Old Face" panose="020206020805050203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lomake on auki tietokoneella ja koulutettava täyttää sitä keskustelun edetessä, ja tämä heijastetaan kokousnäytölle reaaliaikaisesti</a:t>
              </a:r>
            </a:p>
            <a:p>
              <a:pPr marL="342900" indent="-396000">
                <a:buFont typeface="Symbol" panose="05050102010706020507" pitchFamily="18" charset="2"/>
                <a:buChar char=""/>
              </a:pPr>
              <a:r>
                <a:rPr lang="fi-FI" sz="3600" dirty="0">
                  <a:effectLst/>
                  <a:latin typeface="Baskerville Old Face" panose="02020602080505020303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simulaatio keskeytetään sopivissa kohdin ja osallistetaan yleisöä yhdessä pohtimaan mahdollisia ongelmakohtia ja mahdollisia erilaisia tapoja edetä keskustelussa ja lomakkeen täytössä</a:t>
              </a:r>
            </a:p>
          </p:txBody>
        </p:sp>
      </p:grpSp>
      <p:grpSp>
        <p:nvGrpSpPr>
          <p:cNvPr id="18" name="Ryhmä 17">
            <a:extLst>
              <a:ext uri="{FF2B5EF4-FFF2-40B4-BE49-F238E27FC236}">
                <a16:creationId xmlns:a16="http://schemas.microsoft.com/office/drawing/2014/main" id="{E75209A4-8C64-1337-FB92-AD6CCD59BDF7}"/>
              </a:ext>
            </a:extLst>
          </p:cNvPr>
          <p:cNvGrpSpPr/>
          <p:nvPr/>
        </p:nvGrpSpPr>
        <p:grpSpPr>
          <a:xfrm>
            <a:off x="1447498" y="37334244"/>
            <a:ext cx="28318510" cy="4251655"/>
            <a:chOff x="1589631" y="29352545"/>
            <a:chExt cx="28318510" cy="4251655"/>
          </a:xfrm>
        </p:grpSpPr>
        <p:grpSp>
          <p:nvGrpSpPr>
            <p:cNvPr id="4" name="Ryhmä 3">
              <a:extLst>
                <a:ext uri="{FF2B5EF4-FFF2-40B4-BE49-F238E27FC236}">
                  <a16:creationId xmlns:a16="http://schemas.microsoft.com/office/drawing/2014/main" id="{2A93CE9E-0EB7-8B05-41E2-5EAC5D1810F1}"/>
                </a:ext>
              </a:extLst>
            </p:cNvPr>
            <p:cNvGrpSpPr/>
            <p:nvPr/>
          </p:nvGrpSpPr>
          <p:grpSpPr>
            <a:xfrm>
              <a:off x="1589631" y="29417860"/>
              <a:ext cx="15690696" cy="3600000"/>
              <a:chOff x="1524317" y="29417860"/>
              <a:chExt cx="15690696" cy="3600000"/>
            </a:xfrm>
          </p:grpSpPr>
          <p:pic>
            <p:nvPicPr>
              <p:cNvPr id="5" name="Kuva 4" descr="Kuva, joka sisältää kohteen patsas, pallo, taide, veistos&#10;&#10;Kuvaus luotu automaattisesti">
                <a:extLst>
                  <a:ext uri="{FF2B5EF4-FFF2-40B4-BE49-F238E27FC236}">
                    <a16:creationId xmlns:a16="http://schemas.microsoft.com/office/drawing/2014/main" id="{3CB66C0A-CBE8-AB84-91C5-DDE42301225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524317" y="29417860"/>
                <a:ext cx="3600000" cy="3600000"/>
              </a:xfrm>
              <a:prstGeom prst="rect">
                <a:avLst/>
              </a:prstGeom>
            </p:spPr>
          </p:pic>
          <p:sp>
            <p:nvSpPr>
              <p:cNvPr id="23" name="Tekstiruutu 22">
                <a:extLst>
                  <a:ext uri="{FF2B5EF4-FFF2-40B4-BE49-F238E27FC236}">
                    <a16:creationId xmlns:a16="http://schemas.microsoft.com/office/drawing/2014/main" id="{9C1A7677-3330-5E4E-AF2E-178F1200E5EA}"/>
                  </a:ext>
                </a:extLst>
              </p:cNvPr>
              <p:cNvSpPr txBox="1"/>
              <p:nvPr/>
            </p:nvSpPr>
            <p:spPr>
              <a:xfrm>
                <a:off x="5341763" y="29581145"/>
                <a:ext cx="11873250" cy="29854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4400" b="1" dirty="0">
                    <a:solidFill>
                      <a:schemeClr val="tx2"/>
                    </a:solidFill>
                    <a:latin typeface="Franklin Gothic Book" panose="020B0503020102020204" pitchFamily="34" charset="0"/>
                  </a:rPr>
                  <a:t>YLE ERIKOISTUJAN ETAPIT</a:t>
                </a:r>
              </a:p>
              <a:p>
                <a:pPr marL="342000" indent="-396000">
                  <a:buFont typeface="Arial" panose="020B0604020202020204" pitchFamily="34" charset="0"/>
                  <a:buChar char="•"/>
                </a:pPr>
                <a:r>
                  <a:rPr lang="fi-FI" sz="3600" b="1" dirty="0">
                    <a:latin typeface="Baskerville Old Face" panose="02020602080505020303" pitchFamily="18" charset="0"/>
                  </a:rPr>
                  <a:t>tarkoituksena</a:t>
                </a:r>
                <a:r>
                  <a:rPr lang="fi-FI" sz="3600" dirty="0">
                    <a:latin typeface="Baskerville Old Face" panose="02020602080505020303" pitchFamily="18" charset="0"/>
                  </a:rPr>
                  <a:t> on tarjota eri näkökulmia </a:t>
                </a:r>
                <a:r>
                  <a:rPr lang="fi-FI" sz="3600" dirty="0" err="1">
                    <a:latin typeface="Baskerville Old Face" panose="02020602080505020303" pitchFamily="18" charset="0"/>
                  </a:rPr>
                  <a:t>yle</a:t>
                </a:r>
                <a:r>
                  <a:rPr lang="fi-FI" sz="3600" dirty="0">
                    <a:latin typeface="Baskerville Old Face" panose="02020602080505020303" pitchFamily="18" charset="0"/>
                  </a:rPr>
                  <a:t> erikoistuvan etappien käyttöön ohjauksessa</a:t>
                </a:r>
              </a:p>
              <a:p>
                <a:pPr marL="342000" indent="-396000">
                  <a:buFont typeface="Arial" panose="020B0604020202020204" pitchFamily="34" charset="0"/>
                  <a:buChar char="•"/>
                </a:pPr>
                <a:r>
                  <a:rPr lang="fi-FI" sz="3600" b="1" dirty="0">
                    <a:latin typeface="Baskerville Old Face" panose="02020602080505020303" pitchFamily="18" charset="0"/>
                  </a:rPr>
                  <a:t>toteutustapana </a:t>
                </a:r>
                <a:r>
                  <a:rPr lang="fi-FI" sz="3600" dirty="0">
                    <a:latin typeface="Baskerville Old Face" panose="02020602080505020303" pitchFamily="18" charset="0"/>
                  </a:rPr>
                  <a:t>paneelikeskustelu (3 panelistia + vetäjä) ja tietoiskutyyppinen </a:t>
                </a:r>
                <a:r>
                  <a:rPr lang="fi-FI" sz="3600" dirty="0" err="1">
                    <a:latin typeface="Baskerville Old Face" panose="02020602080505020303" pitchFamily="18" charset="0"/>
                  </a:rPr>
                  <a:t>pp</a:t>
                </a:r>
                <a:r>
                  <a:rPr lang="fi-FI" sz="3600" dirty="0">
                    <a:latin typeface="Baskerville Old Face" panose="02020602080505020303" pitchFamily="18" charset="0"/>
                  </a:rPr>
                  <a:t>-esitys (etapit arvioinnin kehällä)</a:t>
                </a:r>
              </a:p>
            </p:txBody>
          </p:sp>
        </p:grpSp>
        <p:grpSp>
          <p:nvGrpSpPr>
            <p:cNvPr id="12" name="Ryhmä 11">
              <a:extLst>
                <a:ext uri="{FF2B5EF4-FFF2-40B4-BE49-F238E27FC236}">
                  <a16:creationId xmlns:a16="http://schemas.microsoft.com/office/drawing/2014/main" id="{A1A0152D-0B64-58A8-4C4E-F69960AF0894}"/>
                </a:ext>
              </a:extLst>
            </p:cNvPr>
            <p:cNvGrpSpPr/>
            <p:nvPr/>
          </p:nvGrpSpPr>
          <p:grpSpPr>
            <a:xfrm>
              <a:off x="17317495" y="29352545"/>
              <a:ext cx="12590646" cy="4251655"/>
              <a:chOff x="17480780" y="29352545"/>
              <a:chExt cx="12590646" cy="4251655"/>
            </a:xfrm>
          </p:grpSpPr>
          <p:grpSp>
            <p:nvGrpSpPr>
              <p:cNvPr id="21" name="Ryhmä 20">
                <a:extLst>
                  <a:ext uri="{FF2B5EF4-FFF2-40B4-BE49-F238E27FC236}">
                    <a16:creationId xmlns:a16="http://schemas.microsoft.com/office/drawing/2014/main" id="{053B52DF-2F4D-1EB4-3518-71288F2D92F5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17480780" y="29352545"/>
                <a:ext cx="3906529" cy="4251655"/>
                <a:chOff x="5656409" y="19104480"/>
                <a:chExt cx="20552486" cy="22368164"/>
              </a:xfrm>
            </p:grpSpPr>
            <p:pic>
              <p:nvPicPr>
                <p:cNvPr id="13" name="Kuva 12" descr="Kuva, joka sisältää kohteen animaatio, lelu">
                  <a:extLst>
                    <a:ext uri="{FF2B5EF4-FFF2-40B4-BE49-F238E27FC236}">
                      <a16:creationId xmlns:a16="http://schemas.microsoft.com/office/drawing/2014/main" id="{A66AB937-6720-E441-C035-103F31A69DF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656409" y="20920157"/>
                  <a:ext cx="20552486" cy="20552487"/>
                </a:xfrm>
                <a:prstGeom prst="rect">
                  <a:avLst/>
                </a:prstGeom>
              </p:spPr>
            </p:pic>
            <p:grpSp>
              <p:nvGrpSpPr>
                <p:cNvPr id="17" name="Ryhmä 16">
                  <a:extLst>
                    <a:ext uri="{FF2B5EF4-FFF2-40B4-BE49-F238E27FC236}">
                      <a16:creationId xmlns:a16="http://schemas.microsoft.com/office/drawing/2014/main" id="{68A78FC4-2523-0991-B22E-AD19F57F378C}"/>
                    </a:ext>
                  </a:extLst>
                </p:cNvPr>
                <p:cNvGrpSpPr/>
                <p:nvPr/>
              </p:nvGrpSpPr>
              <p:grpSpPr>
                <a:xfrm>
                  <a:off x="17549957" y="19104480"/>
                  <a:ext cx="8315314" cy="6028502"/>
                  <a:chOff x="15433587" y="13625044"/>
                  <a:chExt cx="8315314" cy="6028502"/>
                </a:xfrm>
              </p:grpSpPr>
              <p:pic>
                <p:nvPicPr>
                  <p:cNvPr id="15" name="Kuva 14" descr="Kuva, joka sisältää kohteen lelu, animaatio, taide&#10;&#10;Kuvaus luotu automaattisesti">
                    <a:extLst>
                      <a:ext uri="{FF2B5EF4-FFF2-40B4-BE49-F238E27FC236}">
                        <a16:creationId xmlns:a16="http://schemas.microsoft.com/office/drawing/2014/main" id="{3969A705-B602-8F94-DBBB-4AB27E5F8AC2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7279341" y="14259800"/>
                    <a:ext cx="5303140" cy="5303135"/>
                  </a:xfrm>
                  <a:prstGeom prst="rect">
                    <a:avLst/>
                  </a:prstGeom>
                </p:spPr>
              </p:pic>
              <p:sp>
                <p:nvSpPr>
                  <p:cNvPr id="16" name="Puhekupla: Soikea 15">
                    <a:extLst>
                      <a:ext uri="{FF2B5EF4-FFF2-40B4-BE49-F238E27FC236}">
                        <a16:creationId xmlns:a16="http://schemas.microsoft.com/office/drawing/2014/main" id="{B7312F31-6524-6164-42FB-DF9857C638CC}"/>
                      </a:ext>
                    </a:extLst>
                  </p:cNvPr>
                  <p:cNvSpPr/>
                  <p:nvPr/>
                </p:nvSpPr>
                <p:spPr>
                  <a:xfrm>
                    <a:off x="15433587" y="13625044"/>
                    <a:ext cx="8315314" cy="6028502"/>
                  </a:xfrm>
                  <a:prstGeom prst="wedgeEllipseCallout">
                    <a:avLst/>
                  </a:prstGeom>
                  <a:solidFill>
                    <a:schemeClr val="bg2">
                      <a:alpha val="24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i-FI" dirty="0"/>
                  </a:p>
                </p:txBody>
              </p:sp>
            </p:grpSp>
            <p:sp>
              <p:nvSpPr>
                <p:cNvPr id="20" name="Puhekupla: Soikea 19">
                  <a:extLst>
                    <a:ext uri="{FF2B5EF4-FFF2-40B4-BE49-F238E27FC236}">
                      <a16:creationId xmlns:a16="http://schemas.microsoft.com/office/drawing/2014/main" id="{E151077C-16CB-51B0-73C2-60EA23C6F921}"/>
                    </a:ext>
                  </a:extLst>
                </p:cNvPr>
                <p:cNvSpPr/>
                <p:nvPr/>
              </p:nvSpPr>
              <p:spPr>
                <a:xfrm>
                  <a:off x="7615381" y="20365027"/>
                  <a:ext cx="6163133" cy="4433228"/>
                </a:xfrm>
                <a:prstGeom prst="wedgeEllipseCallout">
                  <a:avLst>
                    <a:gd name="adj1" fmla="val 10339"/>
                    <a:gd name="adj2" fmla="val 67018"/>
                  </a:avLst>
                </a:prstGeom>
                <a:solidFill>
                  <a:schemeClr val="bg2">
                    <a:alpha val="24000"/>
                  </a:schemeClr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fi-FI" sz="6600" dirty="0">
                      <a:solidFill>
                        <a:schemeClr val="tx1"/>
                      </a:solidFill>
                    </a:rPr>
                    <a:t>?</a:t>
                  </a:r>
                </a:p>
              </p:txBody>
            </p:sp>
          </p:grpSp>
          <p:sp>
            <p:nvSpPr>
              <p:cNvPr id="24" name="Tekstiruutu 23">
                <a:extLst>
                  <a:ext uri="{FF2B5EF4-FFF2-40B4-BE49-F238E27FC236}">
                    <a16:creationId xmlns:a16="http://schemas.microsoft.com/office/drawing/2014/main" id="{513F4CF1-C0D7-E49F-4580-EA46EE815440}"/>
                  </a:ext>
                </a:extLst>
              </p:cNvPr>
              <p:cNvSpPr txBox="1"/>
              <p:nvPr/>
            </p:nvSpPr>
            <p:spPr>
              <a:xfrm>
                <a:off x="21485280" y="30094968"/>
                <a:ext cx="8586146" cy="20005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4400" b="1" dirty="0">
                    <a:solidFill>
                      <a:schemeClr val="tx2"/>
                    </a:solidFill>
                    <a:latin typeface="Franklin Gothic Book" panose="020B0503020102020204" pitchFamily="34" charset="0"/>
                  </a:rPr>
                  <a:t>POTILASPALAUTE JA POTILASTAPAUSKESKUSTELU</a:t>
                </a:r>
              </a:p>
              <a:p>
                <a:pPr marL="571500" indent="-571500">
                  <a:buFont typeface="Arial" panose="020B0604020202020204" pitchFamily="34" charset="0"/>
                  <a:buChar char="•"/>
                </a:pPr>
                <a:r>
                  <a:rPr lang="fi-FI" sz="3600" dirty="0">
                    <a:latin typeface="Baskerville Old Face" panose="02020602080505020303" pitchFamily="18" charset="0"/>
                  </a:rPr>
                  <a:t>valmistelussa</a:t>
                </a:r>
              </a:p>
            </p:txBody>
          </p:sp>
        </p:grpSp>
      </p:grpSp>
      <p:grpSp>
        <p:nvGrpSpPr>
          <p:cNvPr id="34" name="Ryhmä 33">
            <a:extLst>
              <a:ext uri="{FF2B5EF4-FFF2-40B4-BE49-F238E27FC236}">
                <a16:creationId xmlns:a16="http://schemas.microsoft.com/office/drawing/2014/main" id="{980841FC-17BC-D3C8-13C2-254EEAF7501F}"/>
              </a:ext>
            </a:extLst>
          </p:cNvPr>
          <p:cNvGrpSpPr/>
          <p:nvPr/>
        </p:nvGrpSpPr>
        <p:grpSpPr>
          <a:xfrm>
            <a:off x="4650880" y="1968693"/>
            <a:ext cx="20973452" cy="4497284"/>
            <a:chOff x="3792860" y="2569028"/>
            <a:chExt cx="20973452" cy="4497284"/>
          </a:xfrm>
        </p:grpSpPr>
        <p:grpSp>
          <p:nvGrpSpPr>
            <p:cNvPr id="31" name="Ryhmä 30">
              <a:extLst>
                <a:ext uri="{FF2B5EF4-FFF2-40B4-BE49-F238E27FC236}">
                  <a16:creationId xmlns:a16="http://schemas.microsoft.com/office/drawing/2014/main" id="{AF800770-BF67-1939-8A91-7032947AF4B1}"/>
                </a:ext>
              </a:extLst>
            </p:cNvPr>
            <p:cNvGrpSpPr/>
            <p:nvPr/>
          </p:nvGrpSpPr>
          <p:grpSpPr>
            <a:xfrm>
              <a:off x="3792860" y="2569028"/>
              <a:ext cx="20973452" cy="3246682"/>
              <a:chOff x="4650880" y="5007428"/>
              <a:chExt cx="20973452" cy="3246682"/>
            </a:xfrm>
          </p:grpSpPr>
          <p:sp>
            <p:nvSpPr>
              <p:cNvPr id="29" name="Ellipsi 28">
                <a:extLst>
                  <a:ext uri="{FF2B5EF4-FFF2-40B4-BE49-F238E27FC236}">
                    <a16:creationId xmlns:a16="http://schemas.microsoft.com/office/drawing/2014/main" id="{9022A527-96A6-398D-F618-FFE124E81C1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650880" y="5045139"/>
                <a:ext cx="1584000" cy="1584000"/>
              </a:xfrm>
              <a:prstGeom prst="ellipse">
                <a:avLst/>
              </a:prstGeom>
            </p:spPr>
            <p:style>
              <a:lnRef idx="2">
                <a:schemeClr val="accent2">
                  <a:shade val="15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6" name="Ellipsi 25">
                <a:extLst>
                  <a:ext uri="{FF2B5EF4-FFF2-40B4-BE49-F238E27FC236}">
                    <a16:creationId xmlns:a16="http://schemas.microsoft.com/office/drawing/2014/main" id="{D73BE5C5-EAF1-1C01-6111-74BA20647089}"/>
                  </a:ext>
                </a:extLst>
              </p:cNvPr>
              <p:cNvSpPr/>
              <p:nvPr/>
            </p:nvSpPr>
            <p:spPr>
              <a:xfrm>
                <a:off x="6234880" y="5007428"/>
                <a:ext cx="17805452" cy="3246682"/>
              </a:xfrm>
              <a:prstGeom prst="ellipse">
                <a:avLst/>
              </a:prstGeom>
            </p:spPr>
            <p:style>
              <a:lnRef idx="2">
                <a:schemeClr val="accent2">
                  <a:shade val="15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i-FI" sz="7200" dirty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Kouluttajat kohtaavat, </a:t>
                </a:r>
              </a:p>
              <a:p>
                <a:pPr algn="ctr"/>
                <a:r>
                  <a:rPr lang="fi-FI" sz="7200" dirty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</a:rPr>
                  <a:t>kokemus karttuu</a:t>
                </a:r>
              </a:p>
            </p:txBody>
          </p:sp>
          <p:sp>
            <p:nvSpPr>
              <p:cNvPr id="30" name="Ellipsi 29">
                <a:extLst>
                  <a:ext uri="{FF2B5EF4-FFF2-40B4-BE49-F238E27FC236}">
                    <a16:creationId xmlns:a16="http://schemas.microsoft.com/office/drawing/2014/main" id="{CB5A523B-3A81-0F32-479A-44B3FDAE281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4040332" y="6630769"/>
                <a:ext cx="1584000" cy="1584000"/>
              </a:xfrm>
              <a:prstGeom prst="ellipse">
                <a:avLst/>
              </a:prstGeom>
            </p:spPr>
            <p:style>
              <a:lnRef idx="2">
                <a:schemeClr val="accent2">
                  <a:shade val="15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</p:grpSp>
        <p:sp>
          <p:nvSpPr>
            <p:cNvPr id="32" name="Tekstiruutu 31">
              <a:extLst>
                <a:ext uri="{FF2B5EF4-FFF2-40B4-BE49-F238E27FC236}">
                  <a16:creationId xmlns:a16="http://schemas.microsoft.com/office/drawing/2014/main" id="{FB2F6598-2E6F-E604-5B25-AFEB3DFFE945}"/>
                </a:ext>
              </a:extLst>
            </p:cNvPr>
            <p:cNvSpPr txBox="1"/>
            <p:nvPr/>
          </p:nvSpPr>
          <p:spPr>
            <a:xfrm>
              <a:off x="8630730" y="5989094"/>
              <a:ext cx="10627012" cy="10772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i-FI" sz="3200" dirty="0">
                  <a:solidFill>
                    <a:schemeClr val="tx2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Lars Lindholm, Jaana Nyström</a:t>
              </a:r>
            </a:p>
            <a:p>
              <a:pPr algn="ctr"/>
              <a:r>
                <a:rPr lang="fi-FI" sz="3200" dirty="0">
                  <a:solidFill>
                    <a:schemeClr val="tx2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Kehityspalvelut, Etelä-Pohjanmaan hyvinvointialue</a:t>
              </a:r>
            </a:p>
          </p:txBody>
        </p:sp>
      </p:grpSp>
      <p:sp>
        <p:nvSpPr>
          <p:cNvPr id="19" name="Tekstiruutu 18">
            <a:extLst>
              <a:ext uri="{FF2B5EF4-FFF2-40B4-BE49-F238E27FC236}">
                <a16:creationId xmlns:a16="http://schemas.microsoft.com/office/drawing/2014/main" id="{36AA284B-BEFF-054E-B532-C2E5A393EC48}"/>
              </a:ext>
            </a:extLst>
          </p:cNvPr>
          <p:cNvSpPr txBox="1"/>
          <p:nvPr/>
        </p:nvSpPr>
        <p:spPr>
          <a:xfrm>
            <a:off x="1926567" y="6613533"/>
            <a:ext cx="2679833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4800" b="1" dirty="0">
                <a:solidFill>
                  <a:schemeClr val="tx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Tämän TEKE-hankkeen tarkoituksena on luoda ja toteuttaa kouluttajalääkäreitten täydennyskoulutusohjelma yleislääketieteen jatkokoulutuksen ohjauksen uusien työvälineiden käytöstä </a:t>
            </a:r>
            <a:endParaRPr lang="fi-FI" sz="48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71" name="Ryhmä 70">
            <a:extLst>
              <a:ext uri="{FF2B5EF4-FFF2-40B4-BE49-F238E27FC236}">
                <a16:creationId xmlns:a16="http://schemas.microsoft.com/office/drawing/2014/main" id="{ABA42A6E-D3B5-4DEF-CDDE-3EC3E70873B4}"/>
              </a:ext>
            </a:extLst>
          </p:cNvPr>
          <p:cNvGrpSpPr/>
          <p:nvPr/>
        </p:nvGrpSpPr>
        <p:grpSpPr>
          <a:xfrm>
            <a:off x="605829" y="9412705"/>
            <a:ext cx="28731854" cy="12725409"/>
            <a:chOff x="605829" y="9412705"/>
            <a:chExt cx="28731854" cy="12725409"/>
          </a:xfrm>
        </p:grpSpPr>
        <p:pic>
          <p:nvPicPr>
            <p:cNvPr id="62" name="Kuva 61">
              <a:extLst>
                <a:ext uri="{FF2B5EF4-FFF2-40B4-BE49-F238E27FC236}">
                  <a16:creationId xmlns:a16="http://schemas.microsoft.com/office/drawing/2014/main" id="{2966A6A6-F545-54AC-24A0-FD4895A5DB4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57683" y="10001526"/>
              <a:ext cx="15480000" cy="12136588"/>
            </a:xfrm>
            <a:prstGeom prst="rect">
              <a:avLst/>
            </a:prstGeom>
          </p:spPr>
        </p:pic>
        <p:grpSp>
          <p:nvGrpSpPr>
            <p:cNvPr id="57" name="Ryhmä 56">
              <a:extLst>
                <a:ext uri="{FF2B5EF4-FFF2-40B4-BE49-F238E27FC236}">
                  <a16:creationId xmlns:a16="http://schemas.microsoft.com/office/drawing/2014/main" id="{19891DEC-8339-E063-15A2-6775CE81F1C2}"/>
                </a:ext>
              </a:extLst>
            </p:cNvPr>
            <p:cNvGrpSpPr/>
            <p:nvPr/>
          </p:nvGrpSpPr>
          <p:grpSpPr>
            <a:xfrm>
              <a:off x="605829" y="9412705"/>
              <a:ext cx="17003173" cy="12387831"/>
              <a:chOff x="807346" y="8815766"/>
              <a:chExt cx="17003173" cy="12387831"/>
            </a:xfrm>
          </p:grpSpPr>
          <p:grpSp>
            <p:nvGrpSpPr>
              <p:cNvPr id="56" name="Ryhmä 55">
                <a:extLst>
                  <a:ext uri="{FF2B5EF4-FFF2-40B4-BE49-F238E27FC236}">
                    <a16:creationId xmlns:a16="http://schemas.microsoft.com/office/drawing/2014/main" id="{68C01531-0E2C-72B3-5A49-0E68A86E3DCF}"/>
                  </a:ext>
                </a:extLst>
              </p:cNvPr>
              <p:cNvGrpSpPr/>
              <p:nvPr/>
            </p:nvGrpSpPr>
            <p:grpSpPr>
              <a:xfrm>
                <a:off x="807346" y="8815766"/>
                <a:ext cx="17003173" cy="12387831"/>
                <a:chOff x="807346" y="8815766"/>
                <a:chExt cx="17003173" cy="12387831"/>
              </a:xfrm>
            </p:grpSpPr>
            <p:grpSp>
              <p:nvGrpSpPr>
                <p:cNvPr id="53" name="Ryhmä 52">
                  <a:extLst>
                    <a:ext uri="{FF2B5EF4-FFF2-40B4-BE49-F238E27FC236}">
                      <a16:creationId xmlns:a16="http://schemas.microsoft.com/office/drawing/2014/main" id="{DF589E8D-0B0C-5579-1A53-8F9EBE4E001D}"/>
                    </a:ext>
                  </a:extLst>
                </p:cNvPr>
                <p:cNvGrpSpPr/>
                <p:nvPr/>
              </p:nvGrpSpPr>
              <p:grpSpPr>
                <a:xfrm>
                  <a:off x="807346" y="8815766"/>
                  <a:ext cx="8762736" cy="12387831"/>
                  <a:chOff x="807346" y="8815766"/>
                  <a:chExt cx="8762736" cy="12387831"/>
                </a:xfrm>
              </p:grpSpPr>
              <p:grpSp>
                <p:nvGrpSpPr>
                  <p:cNvPr id="42" name="Ryhmä 41">
                    <a:extLst>
                      <a:ext uri="{FF2B5EF4-FFF2-40B4-BE49-F238E27FC236}">
                        <a16:creationId xmlns:a16="http://schemas.microsoft.com/office/drawing/2014/main" id="{F3478099-53E3-4EA8-D2B2-7E765D693994}"/>
                      </a:ext>
                    </a:extLst>
                  </p:cNvPr>
                  <p:cNvGrpSpPr/>
                  <p:nvPr/>
                </p:nvGrpSpPr>
                <p:grpSpPr>
                  <a:xfrm>
                    <a:off x="807346" y="8815766"/>
                    <a:ext cx="7676149" cy="12387831"/>
                    <a:chOff x="2987591" y="8133346"/>
                    <a:chExt cx="7676149" cy="12387831"/>
                  </a:xfrm>
                </p:grpSpPr>
                <p:sp>
                  <p:nvSpPr>
                    <p:cNvPr id="43" name="Suorakulmio: Pyöristetyt kulmat 42">
                      <a:extLst>
                        <a:ext uri="{FF2B5EF4-FFF2-40B4-BE49-F238E27FC236}">
                          <a16:creationId xmlns:a16="http://schemas.microsoft.com/office/drawing/2014/main" id="{25DE0900-3483-8BFF-8133-B580BCE18F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987593" y="8133346"/>
                      <a:ext cx="7676147" cy="3104149"/>
                    </a:xfrm>
                    <a:prstGeom prst="roundRect">
                      <a:avLst/>
                    </a:prstGeom>
                    <a:gradFill flip="none" rotWithShape="1">
                      <a:gsLst>
                        <a:gs pos="0">
                          <a:schemeClr val="accent4">
                            <a:lumMod val="5000"/>
                            <a:lumOff val="95000"/>
                          </a:schemeClr>
                        </a:gs>
                        <a:gs pos="74000">
                          <a:schemeClr val="accent4">
                            <a:lumMod val="45000"/>
                            <a:lumOff val="55000"/>
                          </a:schemeClr>
                        </a:gs>
                        <a:gs pos="83000">
                          <a:schemeClr val="accent4">
                            <a:lumMod val="45000"/>
                            <a:lumOff val="55000"/>
                          </a:schemeClr>
                        </a:gs>
                        <a:gs pos="100000">
                          <a:schemeClr val="accent4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  <a:ln>
                      <a:solidFill>
                        <a:schemeClr val="accent1">
                          <a:shade val="1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fi-FI" sz="440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2010-luvun alku</a:t>
                      </a:r>
                    </a:p>
                    <a:p>
                      <a:pPr algn="ctr"/>
                      <a:r>
                        <a:rPr lang="fi-FI" sz="36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Yliopistojen yhteistyö alkaa </a:t>
                      </a:r>
                      <a:r>
                        <a:rPr lang="fi-FI" sz="3600" dirty="0" err="1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yle</a:t>
                      </a:r>
                      <a:r>
                        <a:rPr lang="fi-FI" sz="36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 erikoistumisohjelman kehittämiseksi osaamisperustaiseksi</a:t>
                      </a:r>
                    </a:p>
                  </p:txBody>
                </p:sp>
                <p:sp>
                  <p:nvSpPr>
                    <p:cNvPr id="44" name="Suorakulmio: Pyöristetyt kulmat 43">
                      <a:extLst>
                        <a:ext uri="{FF2B5EF4-FFF2-40B4-BE49-F238E27FC236}">
                          <a16:creationId xmlns:a16="http://schemas.microsoft.com/office/drawing/2014/main" id="{490AF3BA-ED83-0C24-94BF-37CD8740106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987592" y="12440651"/>
                      <a:ext cx="7676147" cy="3096000"/>
                    </a:xfrm>
                    <a:prstGeom prst="roundRect">
                      <a:avLst/>
                    </a:prstGeom>
                    <a:gradFill flip="none" rotWithShape="1">
                      <a:gsLst>
                        <a:gs pos="0">
                          <a:schemeClr val="accent5">
                            <a:lumMod val="5000"/>
                            <a:lumOff val="95000"/>
                          </a:schemeClr>
                        </a:gs>
                        <a:gs pos="74000">
                          <a:schemeClr val="accent5">
                            <a:lumMod val="45000"/>
                            <a:lumOff val="55000"/>
                          </a:schemeClr>
                        </a:gs>
                        <a:gs pos="83000">
                          <a:schemeClr val="accent5">
                            <a:lumMod val="45000"/>
                            <a:lumOff val="55000"/>
                          </a:schemeClr>
                        </a:gs>
                        <a:gs pos="100000">
                          <a:schemeClr val="accent5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fi-FI" sz="440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fi-FI" sz="36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GP Suomi -verkosto perustetaan luomaan sisältöjä ja työvälineitä tukemaan </a:t>
                      </a:r>
                      <a:r>
                        <a:rPr lang="fi-FI" sz="3600" dirty="0" err="1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yle</a:t>
                      </a:r>
                      <a:r>
                        <a:rPr lang="fi-FI" sz="36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 erikoistumiskoulutusta</a:t>
                      </a:r>
                    </a:p>
                  </p:txBody>
                </p:sp>
                <p:sp>
                  <p:nvSpPr>
                    <p:cNvPr id="45" name="Suorakulmio: Pyöristetyt kulmat 44">
                      <a:extLst>
                        <a:ext uri="{FF2B5EF4-FFF2-40B4-BE49-F238E27FC236}">
                          <a16:creationId xmlns:a16="http://schemas.microsoft.com/office/drawing/2014/main" id="{21FC5125-78FB-D037-15A4-98D42C67DF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987591" y="16777177"/>
                      <a:ext cx="7676147" cy="3744000"/>
                    </a:xfrm>
                    <a:prstGeom prst="roundRect">
                      <a:avLst/>
                    </a:prstGeom>
                    <a:gradFill flip="none" rotWithShape="1">
                      <a:gsLst>
                        <a:gs pos="0">
                          <a:schemeClr val="accent6">
                            <a:lumMod val="5000"/>
                            <a:lumOff val="95000"/>
                          </a:schemeClr>
                        </a:gs>
                        <a:gs pos="74000">
                          <a:schemeClr val="accent6">
                            <a:lumMod val="45000"/>
                            <a:lumOff val="55000"/>
                          </a:schemeClr>
                        </a:gs>
                        <a:gs pos="83000">
                          <a:schemeClr val="accent6">
                            <a:lumMod val="45000"/>
                            <a:lumOff val="55000"/>
                          </a:schemeClr>
                        </a:gs>
                        <a:gs pos="100000">
                          <a:schemeClr val="accent6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  <a:tileRect/>
                    </a:gra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fi-FI" sz="440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2020</a:t>
                      </a:r>
                    </a:p>
                    <a:p>
                      <a:pPr algn="ctr"/>
                      <a:r>
                        <a:rPr lang="fi-FI" sz="36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Suomen Hallitus antaa asetuksen erikoislääkärikoulutuksen opinto-oppaiden päivittämisestä valtakunnallisesti yhtenäisiksi ja osaamisperustaisiksi</a:t>
                      </a:r>
                    </a:p>
                  </p:txBody>
                </p:sp>
                <p:sp>
                  <p:nvSpPr>
                    <p:cNvPr id="46" name="Nuoli: Alas 45">
                      <a:extLst>
                        <a:ext uri="{FF2B5EF4-FFF2-40B4-BE49-F238E27FC236}">
                          <a16:creationId xmlns:a16="http://schemas.microsoft.com/office/drawing/2014/main" id="{9B021453-FC14-4BA8-A461-598A05FC26D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488779" y="11502189"/>
                      <a:ext cx="673769" cy="842210"/>
                    </a:xfrm>
                    <a:prstGeom prst="downArrow">
                      <a:avLst/>
                    </a:prstGeom>
                    <a:gradFill flip="none" rotWithShape="1">
                      <a:gsLst>
                        <a:gs pos="0">
                          <a:schemeClr val="accent4">
                            <a:lumMod val="0"/>
                            <a:lumOff val="100000"/>
                          </a:schemeClr>
                        </a:gs>
                        <a:gs pos="35000">
                          <a:schemeClr val="accent4">
                            <a:lumMod val="0"/>
                            <a:lumOff val="100000"/>
                          </a:schemeClr>
                        </a:gs>
                        <a:gs pos="100000">
                          <a:schemeClr val="accent4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i-FI"/>
                    </a:p>
                  </p:txBody>
                </p:sp>
                <p:sp>
                  <p:nvSpPr>
                    <p:cNvPr id="47" name="Nuoli: Alas 46">
                      <a:extLst>
                        <a:ext uri="{FF2B5EF4-FFF2-40B4-BE49-F238E27FC236}">
                          <a16:creationId xmlns:a16="http://schemas.microsoft.com/office/drawing/2014/main" id="{5DE9B934-CAD1-CA26-87D1-E68332E7DCF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488779" y="15754495"/>
                      <a:ext cx="673769" cy="842210"/>
                    </a:xfrm>
                    <a:prstGeom prst="downArrow">
                      <a:avLst/>
                    </a:prstGeom>
                    <a:gradFill flip="none" rotWithShape="1">
                      <a:gsLst>
                        <a:gs pos="0">
                          <a:schemeClr val="accent5">
                            <a:lumMod val="0"/>
                            <a:lumOff val="100000"/>
                          </a:schemeClr>
                        </a:gs>
                        <a:gs pos="35000">
                          <a:schemeClr val="accent5">
                            <a:lumMod val="0"/>
                            <a:lumOff val="100000"/>
                          </a:schemeClr>
                        </a:gs>
                        <a:gs pos="100000">
                          <a:schemeClr val="accent5">
                            <a:lumMod val="100000"/>
                          </a:schemeClr>
                        </a:gs>
                      </a:gsLst>
                      <a:path path="circle">
                        <a:fillToRect l="50000" t="-80000" r="50000" b="180000"/>
                      </a:path>
                      <a:tileRect/>
                    </a:gradFill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i-FI"/>
                    </a:p>
                  </p:txBody>
                </p:sp>
              </p:grpSp>
              <p:sp>
                <p:nvSpPr>
                  <p:cNvPr id="49" name="Nuoli: Alas 48">
                    <a:extLst>
                      <a:ext uri="{FF2B5EF4-FFF2-40B4-BE49-F238E27FC236}">
                        <a16:creationId xmlns:a16="http://schemas.microsoft.com/office/drawing/2014/main" id="{EC514CD0-04AE-BCB5-BD7B-92E0E642DB53}"/>
                      </a:ext>
                    </a:extLst>
                  </p:cNvPr>
                  <p:cNvSpPr/>
                  <p:nvPr/>
                </p:nvSpPr>
                <p:spPr>
                  <a:xfrm rot="16200000">
                    <a:off x="8812092" y="19232527"/>
                    <a:ext cx="673769" cy="842210"/>
                  </a:xfrm>
                  <a:prstGeom prst="downArrow">
                    <a:avLst/>
                  </a:prstGeom>
                  <a:gradFill flip="none" rotWithShape="1">
                    <a:gsLst>
                      <a:gs pos="0">
                        <a:schemeClr val="accent6">
                          <a:lumMod val="0"/>
                          <a:lumOff val="100000"/>
                        </a:schemeClr>
                      </a:gs>
                      <a:gs pos="35000">
                        <a:schemeClr val="accent6">
                          <a:lumMod val="0"/>
                          <a:lumOff val="100000"/>
                        </a:schemeClr>
                      </a:gs>
                      <a:gs pos="100000">
                        <a:schemeClr val="accent6">
                          <a:lumMod val="100000"/>
                        </a:schemeClr>
                      </a:gs>
                    </a:gsLst>
                    <a:path path="circle">
                      <a:fillToRect l="50000" t="-80000" r="50000" b="180000"/>
                    </a:path>
                    <a:tileRect/>
                  </a:gra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</p:grpSp>
            <p:sp>
              <p:nvSpPr>
                <p:cNvPr id="50" name="Nuoli: Alas 49">
                  <a:extLst>
                    <a:ext uri="{FF2B5EF4-FFF2-40B4-BE49-F238E27FC236}">
                      <a16:creationId xmlns:a16="http://schemas.microsoft.com/office/drawing/2014/main" id="{2FDFA0B7-D129-5EF5-BD9F-5BF9CB7A212B}"/>
                    </a:ext>
                  </a:extLst>
                </p:cNvPr>
                <p:cNvSpPr/>
                <p:nvPr/>
              </p:nvSpPr>
              <p:spPr>
                <a:xfrm rot="16200000">
                  <a:off x="16366861" y="19211050"/>
                  <a:ext cx="673769" cy="842210"/>
                </a:xfrm>
                <a:prstGeom prst="downArrow">
                  <a:avLst/>
                </a:prstGeom>
                <a:gradFill flip="none" rotWithShape="1">
                  <a:gsLst>
                    <a:gs pos="0">
                      <a:schemeClr val="accent6">
                        <a:lumMod val="0"/>
                        <a:lumOff val="100000"/>
                      </a:schemeClr>
                    </a:gs>
                    <a:gs pos="35000">
                      <a:schemeClr val="accent6">
                        <a:lumMod val="0"/>
                        <a:lumOff val="100000"/>
                      </a:schemeClr>
                    </a:gs>
                    <a:gs pos="100000">
                      <a:schemeClr val="accent6">
                        <a:lumMod val="100000"/>
                      </a:schemeClr>
                    </a:gs>
                  </a:gsLst>
                  <a:path path="circle">
                    <a:fillToRect l="50000" t="-80000" r="50000" b="180000"/>
                  </a:path>
                  <a:tileRect/>
                </a:gra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8" name="Tekstiruutu 7">
                  <a:extLst>
                    <a:ext uri="{FF2B5EF4-FFF2-40B4-BE49-F238E27FC236}">
                      <a16:creationId xmlns:a16="http://schemas.microsoft.com/office/drawing/2014/main" id="{85EC93AE-CA5E-B7F4-A1D2-AFAE85D7D68B}"/>
                    </a:ext>
                  </a:extLst>
                </p:cNvPr>
                <p:cNvSpPr txBox="1"/>
                <p:nvPr/>
              </p:nvSpPr>
              <p:spPr>
                <a:xfrm flipH="1">
                  <a:off x="9683832" y="17108854"/>
                  <a:ext cx="8126687" cy="409342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4400" b="1" dirty="0">
                      <a:solidFill>
                        <a:schemeClr val="tx2"/>
                      </a:solidFill>
                      <a:latin typeface="Franklin Gothic Book" panose="020B0503020102020204" pitchFamily="34" charset="0"/>
                    </a:rPr>
                    <a:t>Ohjauksen uudet työvälineet</a:t>
                  </a:r>
                </a:p>
                <a:p>
                  <a:pPr marL="571500" indent="-571500">
                    <a:buFont typeface="Arial" panose="020B0604020202020204" pitchFamily="34" charset="0"/>
                    <a:buChar char="•"/>
                  </a:pPr>
                  <a:r>
                    <a:rPr lang="fi-FI" sz="3600" dirty="0">
                      <a:solidFill>
                        <a:schemeClr val="tx2"/>
                      </a:solidFill>
                      <a:effectLst/>
                      <a:latin typeface="Baskerville Old Face" panose="02020602080505020303" pitchFamily="18" charset="0"/>
                      <a:ea typeface="Times New Roman" panose="02020603050405020304" pitchFamily="18" charset="0"/>
                    </a:rPr>
                    <a:t>Potilastapauskeskustelu</a:t>
                  </a:r>
                </a:p>
                <a:p>
                  <a:pPr marL="571500" indent="-571500">
                    <a:buFont typeface="Arial" panose="020B0604020202020204" pitchFamily="34" charset="0"/>
                    <a:buChar char="•"/>
                  </a:pPr>
                  <a:r>
                    <a:rPr lang="fi-FI" sz="3600" dirty="0">
                      <a:solidFill>
                        <a:schemeClr val="tx2"/>
                      </a:solidFill>
                      <a:effectLst/>
                      <a:latin typeface="Baskerville Old Face" panose="02020602080505020303" pitchFamily="18" charset="0"/>
                      <a:ea typeface="Times New Roman" panose="02020603050405020304" pitchFamily="18" charset="0"/>
                    </a:rPr>
                    <a:t>Potilaspalaute</a:t>
                  </a:r>
                </a:p>
                <a:p>
                  <a:pPr marL="571500" indent="-571500">
                    <a:buFont typeface="Arial" panose="020B0604020202020204" pitchFamily="34" charset="0"/>
                    <a:buChar char="•"/>
                  </a:pPr>
                  <a:r>
                    <a:rPr lang="fi-FI" sz="3600" dirty="0">
                      <a:solidFill>
                        <a:schemeClr val="tx2"/>
                      </a:solidFill>
                      <a:effectLst/>
                      <a:latin typeface="Baskerville Old Face" panose="02020602080505020303" pitchFamily="18" charset="0"/>
                      <a:ea typeface="Times New Roman" panose="02020603050405020304" pitchFamily="18" charset="0"/>
                    </a:rPr>
                    <a:t>Vastaanoton havainnointi </a:t>
                  </a:r>
                </a:p>
                <a:p>
                  <a:pPr marL="571500" indent="-571500">
                    <a:buFont typeface="Arial" panose="020B0604020202020204" pitchFamily="34" charset="0"/>
                    <a:buChar char="•"/>
                  </a:pPr>
                  <a:r>
                    <a:rPr lang="fi-FI" sz="3600" dirty="0">
                      <a:solidFill>
                        <a:schemeClr val="tx2"/>
                      </a:solidFill>
                      <a:effectLst/>
                      <a:latin typeface="Baskerville Old Face" panose="02020602080505020303" pitchFamily="18" charset="0"/>
                      <a:ea typeface="Times New Roman" panose="02020603050405020304" pitchFamily="18" charset="0"/>
                    </a:rPr>
                    <a:t>Yhteistyötaitojen itsearviointi</a:t>
                  </a:r>
                </a:p>
                <a:p>
                  <a:pPr marL="571500" indent="-571500">
                    <a:buFont typeface="Arial" panose="020B0604020202020204" pitchFamily="34" charset="0"/>
                    <a:buChar char="•"/>
                  </a:pPr>
                  <a:r>
                    <a:rPr lang="fi-FI" sz="3600" dirty="0">
                      <a:solidFill>
                        <a:schemeClr val="tx2"/>
                      </a:solidFill>
                      <a:effectLst/>
                      <a:latin typeface="Baskerville Old Face" panose="02020602080505020303" pitchFamily="18" charset="0"/>
                      <a:ea typeface="Times New Roman" panose="02020603050405020304" pitchFamily="18" charset="0"/>
                    </a:rPr>
                    <a:t>Yhteistyötaitojen työyhteisöarviointi</a:t>
                  </a:r>
                </a:p>
                <a:p>
                  <a:pPr marL="571500" indent="-571500">
                    <a:buFont typeface="Arial" panose="020B0604020202020204" pitchFamily="34" charset="0"/>
                    <a:buChar char="•"/>
                  </a:pPr>
                  <a:r>
                    <a:rPr lang="fi-FI" sz="3600" dirty="0">
                      <a:solidFill>
                        <a:schemeClr val="tx2"/>
                      </a:solidFill>
                      <a:effectLst/>
                      <a:latin typeface="Baskerville Old Face" panose="02020602080505020303" pitchFamily="18" charset="0"/>
                      <a:ea typeface="Times New Roman" panose="02020603050405020304" pitchFamily="18" charset="0"/>
                    </a:rPr>
                    <a:t>Yleislääketieteeseen erikoistuvan etapit</a:t>
                  </a:r>
                </a:p>
              </p:txBody>
            </p:sp>
          </p:grpSp>
          <p:grpSp>
            <p:nvGrpSpPr>
              <p:cNvPr id="54" name="Ryhmä 53">
                <a:extLst>
                  <a:ext uri="{FF2B5EF4-FFF2-40B4-BE49-F238E27FC236}">
                    <a16:creationId xmlns:a16="http://schemas.microsoft.com/office/drawing/2014/main" id="{1718ACB7-A2A8-C8F7-2F5E-E3D7017334C7}"/>
                  </a:ext>
                </a:extLst>
              </p:cNvPr>
              <p:cNvGrpSpPr/>
              <p:nvPr/>
            </p:nvGrpSpPr>
            <p:grpSpPr>
              <a:xfrm>
                <a:off x="11062265" y="8850003"/>
                <a:ext cx="1183678" cy="7541788"/>
                <a:chOff x="11062265" y="8850003"/>
                <a:chExt cx="1183678" cy="7541788"/>
              </a:xfrm>
            </p:grpSpPr>
            <p:sp>
              <p:nvSpPr>
                <p:cNvPr id="51" name="Vapaamuotoinen: Muoto 50">
                  <a:extLst>
                    <a:ext uri="{FF2B5EF4-FFF2-40B4-BE49-F238E27FC236}">
                      <a16:creationId xmlns:a16="http://schemas.microsoft.com/office/drawing/2014/main" id="{947AA2D0-F363-240A-CA43-809B93ABE48A}"/>
                    </a:ext>
                  </a:extLst>
                </p:cNvPr>
                <p:cNvSpPr/>
                <p:nvPr/>
              </p:nvSpPr>
              <p:spPr>
                <a:xfrm>
                  <a:off x="11062265" y="8946788"/>
                  <a:ext cx="756000" cy="7445003"/>
                </a:xfrm>
                <a:custGeom>
                  <a:avLst/>
                  <a:gdLst>
                    <a:gd name="connsiteX0" fmla="*/ 42446 w 111606"/>
                    <a:gd name="connsiteY0" fmla="*/ 0 h 1326672"/>
                    <a:gd name="connsiteX1" fmla="*/ 16019 w 111606"/>
                    <a:gd name="connsiteY1" fmla="*/ 216707 h 1326672"/>
                    <a:gd name="connsiteX2" fmla="*/ 84731 w 111606"/>
                    <a:gd name="connsiteY2" fmla="*/ 480985 h 1326672"/>
                    <a:gd name="connsiteX3" fmla="*/ 162 w 111606"/>
                    <a:gd name="connsiteY3" fmla="*/ 755833 h 1326672"/>
                    <a:gd name="connsiteX4" fmla="*/ 111158 w 111606"/>
                    <a:gd name="connsiteY4" fmla="*/ 1035967 h 1326672"/>
                    <a:gd name="connsiteX5" fmla="*/ 31875 w 111606"/>
                    <a:gd name="connsiteY5" fmla="*/ 1326672 h 13266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11606" h="1326672">
                      <a:moveTo>
                        <a:pt x="42446" y="0"/>
                      </a:moveTo>
                      <a:cubicBezTo>
                        <a:pt x="25709" y="68271"/>
                        <a:pt x="8972" y="136543"/>
                        <a:pt x="16019" y="216707"/>
                      </a:cubicBezTo>
                      <a:cubicBezTo>
                        <a:pt x="23066" y="296871"/>
                        <a:pt x="87374" y="391131"/>
                        <a:pt x="84731" y="480985"/>
                      </a:cubicBezTo>
                      <a:cubicBezTo>
                        <a:pt x="82088" y="570839"/>
                        <a:pt x="-4242" y="663336"/>
                        <a:pt x="162" y="755833"/>
                      </a:cubicBezTo>
                      <a:cubicBezTo>
                        <a:pt x="4566" y="848330"/>
                        <a:pt x="105873" y="940827"/>
                        <a:pt x="111158" y="1035967"/>
                      </a:cubicBezTo>
                      <a:cubicBezTo>
                        <a:pt x="116443" y="1131107"/>
                        <a:pt x="74159" y="1228889"/>
                        <a:pt x="31875" y="1326672"/>
                      </a:cubicBezTo>
                    </a:path>
                  </a:pathLst>
                </a:custGeom>
                <a:noFill/>
                <a:ln w="63500">
                  <a:gradFill flip="none" rotWithShape="1">
                    <a:gsLst>
                      <a:gs pos="0">
                        <a:schemeClr val="accent3">
                          <a:lumMod val="67000"/>
                        </a:schemeClr>
                      </a:gs>
                      <a:gs pos="48000">
                        <a:schemeClr val="accent3">
                          <a:lumMod val="97000"/>
                          <a:lumOff val="3000"/>
                        </a:schemeClr>
                      </a:gs>
                      <a:gs pos="100000">
                        <a:schemeClr val="accent3">
                          <a:lumMod val="60000"/>
                          <a:lumOff val="40000"/>
                        </a:schemeClr>
                      </a:gs>
                    </a:gsLst>
                    <a:lin ang="16200000" scaled="1"/>
                    <a:tileRect/>
                  </a:gra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fi-FI"/>
                </a:p>
              </p:txBody>
            </p:sp>
            <p:sp>
              <p:nvSpPr>
                <p:cNvPr id="52" name="Vapaamuotoinen: Muoto 51">
                  <a:extLst>
                    <a:ext uri="{FF2B5EF4-FFF2-40B4-BE49-F238E27FC236}">
                      <a16:creationId xmlns:a16="http://schemas.microsoft.com/office/drawing/2014/main" id="{75FDEA0E-43C3-DF67-B09C-9985FF986CCA}"/>
                    </a:ext>
                  </a:extLst>
                </p:cNvPr>
                <p:cNvSpPr/>
                <p:nvPr/>
              </p:nvSpPr>
              <p:spPr>
                <a:xfrm>
                  <a:off x="11489943" y="8850003"/>
                  <a:ext cx="756000" cy="7445003"/>
                </a:xfrm>
                <a:custGeom>
                  <a:avLst/>
                  <a:gdLst>
                    <a:gd name="connsiteX0" fmla="*/ 42446 w 111606"/>
                    <a:gd name="connsiteY0" fmla="*/ 0 h 1326672"/>
                    <a:gd name="connsiteX1" fmla="*/ 16019 w 111606"/>
                    <a:gd name="connsiteY1" fmla="*/ 216707 h 1326672"/>
                    <a:gd name="connsiteX2" fmla="*/ 84731 w 111606"/>
                    <a:gd name="connsiteY2" fmla="*/ 480985 h 1326672"/>
                    <a:gd name="connsiteX3" fmla="*/ 162 w 111606"/>
                    <a:gd name="connsiteY3" fmla="*/ 755833 h 1326672"/>
                    <a:gd name="connsiteX4" fmla="*/ 111158 w 111606"/>
                    <a:gd name="connsiteY4" fmla="*/ 1035967 h 1326672"/>
                    <a:gd name="connsiteX5" fmla="*/ 31875 w 111606"/>
                    <a:gd name="connsiteY5" fmla="*/ 1326672 h 13266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11606" h="1326672">
                      <a:moveTo>
                        <a:pt x="42446" y="0"/>
                      </a:moveTo>
                      <a:cubicBezTo>
                        <a:pt x="25709" y="68271"/>
                        <a:pt x="8972" y="136543"/>
                        <a:pt x="16019" y="216707"/>
                      </a:cubicBezTo>
                      <a:cubicBezTo>
                        <a:pt x="23066" y="296871"/>
                        <a:pt x="87374" y="391131"/>
                        <a:pt x="84731" y="480985"/>
                      </a:cubicBezTo>
                      <a:cubicBezTo>
                        <a:pt x="82088" y="570839"/>
                        <a:pt x="-4242" y="663336"/>
                        <a:pt x="162" y="755833"/>
                      </a:cubicBezTo>
                      <a:cubicBezTo>
                        <a:pt x="4566" y="848330"/>
                        <a:pt x="105873" y="940827"/>
                        <a:pt x="111158" y="1035967"/>
                      </a:cubicBezTo>
                      <a:cubicBezTo>
                        <a:pt x="116443" y="1131107"/>
                        <a:pt x="74159" y="1228889"/>
                        <a:pt x="31875" y="1326672"/>
                      </a:cubicBezTo>
                    </a:path>
                  </a:pathLst>
                </a:custGeom>
                <a:noFill/>
                <a:ln w="63500">
                  <a:gradFill flip="none" rotWithShape="1">
                    <a:gsLst>
                      <a:gs pos="0">
                        <a:schemeClr val="accent3">
                          <a:lumMod val="67000"/>
                        </a:schemeClr>
                      </a:gs>
                      <a:gs pos="48000">
                        <a:schemeClr val="accent3">
                          <a:lumMod val="97000"/>
                          <a:lumOff val="3000"/>
                        </a:schemeClr>
                      </a:gs>
                      <a:gs pos="100000">
                        <a:schemeClr val="accent3">
                          <a:lumMod val="60000"/>
                          <a:lumOff val="40000"/>
                        </a:schemeClr>
                      </a:gs>
                    </a:gsLst>
                    <a:lin ang="16200000" scaled="1"/>
                    <a:tileRect/>
                  </a:gra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fi-FI"/>
                </a:p>
              </p:txBody>
            </p:sp>
          </p:grpSp>
        </p:grpSp>
      </p:grpSp>
      <p:grpSp>
        <p:nvGrpSpPr>
          <p:cNvPr id="58" name="Ryhmä 57">
            <a:extLst>
              <a:ext uri="{FF2B5EF4-FFF2-40B4-BE49-F238E27FC236}">
                <a16:creationId xmlns:a16="http://schemas.microsoft.com/office/drawing/2014/main" id="{CA65329C-53FD-9A25-4A24-5D0071CF8F3E}"/>
              </a:ext>
            </a:extLst>
          </p:cNvPr>
          <p:cNvGrpSpPr/>
          <p:nvPr/>
        </p:nvGrpSpPr>
        <p:grpSpPr>
          <a:xfrm>
            <a:off x="1160998" y="24450035"/>
            <a:ext cx="27903428" cy="4041899"/>
            <a:chOff x="1898779" y="32851356"/>
            <a:chExt cx="27903428" cy="4041899"/>
          </a:xfrm>
        </p:grpSpPr>
        <p:sp>
          <p:nvSpPr>
            <p:cNvPr id="59" name="Kuvaselite: Nuoli oikealle 58">
              <a:extLst>
                <a:ext uri="{FF2B5EF4-FFF2-40B4-BE49-F238E27FC236}">
                  <a16:creationId xmlns:a16="http://schemas.microsoft.com/office/drawing/2014/main" id="{D3044DFB-5054-6A5D-607F-B0188EEFEED3}"/>
                </a:ext>
              </a:extLst>
            </p:cNvPr>
            <p:cNvSpPr/>
            <p:nvPr/>
          </p:nvSpPr>
          <p:spPr>
            <a:xfrm>
              <a:off x="1898779" y="32851356"/>
              <a:ext cx="9180000" cy="3096000"/>
            </a:xfrm>
            <a:prstGeom prst="rightArrowCallout">
              <a:avLst>
                <a:gd name="adj1" fmla="val 25000"/>
                <a:gd name="adj2" fmla="val 25000"/>
                <a:gd name="adj3" fmla="val 23363"/>
                <a:gd name="adj4" fmla="val 90590"/>
              </a:avLst>
            </a:prstGeom>
            <a:gradFill flip="none" rotWithShape="1">
              <a:gsLst>
                <a:gs pos="0">
                  <a:schemeClr val="accent4">
                    <a:lumMod val="5000"/>
                    <a:lumOff val="95000"/>
                  </a:schemeClr>
                </a:gs>
                <a:gs pos="74000">
                  <a:schemeClr val="accent4">
                    <a:lumMod val="45000"/>
                    <a:lumOff val="55000"/>
                  </a:schemeClr>
                </a:gs>
                <a:gs pos="83000">
                  <a:schemeClr val="accent4">
                    <a:lumMod val="45000"/>
                    <a:lumOff val="55000"/>
                  </a:schemeClr>
                </a:gs>
                <a:gs pos="100000">
                  <a:schemeClr val="accent4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4000" dirty="0">
                  <a:solidFill>
                    <a:schemeClr val="tx1"/>
                  </a:solidFill>
                  <a:latin typeface="Baskerville Old Face" panose="02020602080505020303" pitchFamily="18" charset="0"/>
                </a:rPr>
                <a:t>Kouluttajalääkärit Etelä-Pohjanmaalla ilmaisivat tarpeen syventävälle täydennyskoulutukselle  ohjauksen työvälineistä</a:t>
              </a:r>
            </a:p>
          </p:txBody>
        </p:sp>
        <p:sp>
          <p:nvSpPr>
            <p:cNvPr id="60" name="Kuvaselite: Nuoli oikealle 59">
              <a:extLst>
                <a:ext uri="{FF2B5EF4-FFF2-40B4-BE49-F238E27FC236}">
                  <a16:creationId xmlns:a16="http://schemas.microsoft.com/office/drawing/2014/main" id="{4DF2E6AD-D1D2-96B1-8808-7B353415F725}"/>
                </a:ext>
              </a:extLst>
            </p:cNvPr>
            <p:cNvSpPr/>
            <p:nvPr/>
          </p:nvSpPr>
          <p:spPr>
            <a:xfrm>
              <a:off x="11260493" y="32851356"/>
              <a:ext cx="9180000" cy="3096000"/>
            </a:xfrm>
            <a:prstGeom prst="rightArrowCallout">
              <a:avLst>
                <a:gd name="adj1" fmla="val 25000"/>
                <a:gd name="adj2" fmla="val 25000"/>
                <a:gd name="adj3" fmla="val 23363"/>
                <a:gd name="adj4" fmla="val 90590"/>
              </a:avLst>
            </a:prstGeom>
            <a:gradFill flip="none" rotWithShape="1">
              <a:gsLst>
                <a:gs pos="0">
                  <a:schemeClr val="accent5">
                    <a:lumMod val="5000"/>
                    <a:lumOff val="95000"/>
                  </a:schemeClr>
                </a:gs>
                <a:gs pos="74000">
                  <a:schemeClr val="accent5">
                    <a:lumMod val="45000"/>
                    <a:lumOff val="55000"/>
                  </a:schemeClr>
                </a:gs>
                <a:gs pos="83000">
                  <a:schemeClr val="accent5">
                    <a:lumMod val="45000"/>
                    <a:lumOff val="55000"/>
                  </a:schemeClr>
                </a:gs>
                <a:gs pos="100000">
                  <a:schemeClr val="accent5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4000" dirty="0">
                  <a:solidFill>
                    <a:schemeClr val="tx1"/>
                  </a:solidFill>
                  <a:latin typeface="Baskerville Old Face" panose="02020602080505020303" pitchFamily="18" charset="0"/>
                </a:rPr>
                <a:t>Tarkentava kysely nosti esille neljä tärkeintä ohjauksen työvälinettä täydennyskoulutuksen aiheiksi</a:t>
              </a:r>
            </a:p>
          </p:txBody>
        </p:sp>
        <p:sp>
          <p:nvSpPr>
            <p:cNvPr id="61" name="Kuvaselite: Nuoli alas 60">
              <a:extLst>
                <a:ext uri="{FF2B5EF4-FFF2-40B4-BE49-F238E27FC236}">
                  <a16:creationId xmlns:a16="http://schemas.microsoft.com/office/drawing/2014/main" id="{98265535-A97F-F0D9-EFD5-22FA1064BB17}"/>
                </a:ext>
              </a:extLst>
            </p:cNvPr>
            <p:cNvSpPr/>
            <p:nvPr/>
          </p:nvSpPr>
          <p:spPr>
            <a:xfrm>
              <a:off x="20622207" y="32861632"/>
              <a:ext cx="9180000" cy="4031623"/>
            </a:xfrm>
            <a:prstGeom prst="downArrowCallout">
              <a:avLst>
                <a:gd name="adj1" fmla="val 25000"/>
                <a:gd name="adj2" fmla="val 20864"/>
                <a:gd name="adj3" fmla="val 20174"/>
                <a:gd name="adj4" fmla="val 76007"/>
              </a:avLst>
            </a:prstGeom>
            <a:gradFill flip="none" rotWithShape="1">
              <a:gsLst>
                <a:gs pos="0">
                  <a:schemeClr val="accent6">
                    <a:lumMod val="5000"/>
                    <a:lumOff val="95000"/>
                  </a:schemeClr>
                </a:gs>
                <a:gs pos="74000">
                  <a:schemeClr val="accent6">
                    <a:lumMod val="45000"/>
                    <a:lumOff val="55000"/>
                  </a:schemeClr>
                </a:gs>
                <a:gs pos="83000">
                  <a:schemeClr val="accent6">
                    <a:lumMod val="45000"/>
                    <a:lumOff val="55000"/>
                  </a:schemeClr>
                </a:gs>
                <a:gs pos="100000">
                  <a:schemeClr val="accent6">
                    <a:lumMod val="30000"/>
                    <a:lumOff val="70000"/>
                  </a:schemeClr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4000" dirty="0">
                  <a:solidFill>
                    <a:schemeClr val="tx1"/>
                  </a:solidFill>
                  <a:latin typeface="Baskerville Old Face" panose="02020602080505020303" pitchFamily="18" charset="0"/>
                </a:rPr>
                <a:t>Täydennyskoulutuksen toteutustapoja valmisteltiin yhdessä kouluttajalääkäreitten kanssa alueellisella tapaamisella</a:t>
              </a:r>
            </a:p>
          </p:txBody>
        </p:sp>
      </p:grpSp>
      <p:grpSp>
        <p:nvGrpSpPr>
          <p:cNvPr id="65" name="Ryhmä 64">
            <a:extLst>
              <a:ext uri="{FF2B5EF4-FFF2-40B4-BE49-F238E27FC236}">
                <a16:creationId xmlns:a16="http://schemas.microsoft.com/office/drawing/2014/main" id="{BC6BCDF0-B81E-68FE-CC15-C6BC0B4D0D43}"/>
              </a:ext>
            </a:extLst>
          </p:cNvPr>
          <p:cNvGrpSpPr/>
          <p:nvPr/>
        </p:nvGrpSpPr>
        <p:grpSpPr>
          <a:xfrm rot="5400000">
            <a:off x="14135036" y="12426533"/>
            <a:ext cx="1183678" cy="20565948"/>
            <a:chOff x="12609339" y="21586348"/>
            <a:chExt cx="1183678" cy="7541788"/>
          </a:xfrm>
        </p:grpSpPr>
        <p:sp>
          <p:nvSpPr>
            <p:cNvPr id="63" name="Vapaamuotoinen: Muoto 62">
              <a:extLst>
                <a:ext uri="{FF2B5EF4-FFF2-40B4-BE49-F238E27FC236}">
                  <a16:creationId xmlns:a16="http://schemas.microsoft.com/office/drawing/2014/main" id="{DD23873C-4693-E5F4-DA1E-929D6106C550}"/>
                </a:ext>
              </a:extLst>
            </p:cNvPr>
            <p:cNvSpPr/>
            <p:nvPr/>
          </p:nvSpPr>
          <p:spPr>
            <a:xfrm>
              <a:off x="12609339" y="21683133"/>
              <a:ext cx="756000" cy="7445003"/>
            </a:xfrm>
            <a:custGeom>
              <a:avLst/>
              <a:gdLst>
                <a:gd name="connsiteX0" fmla="*/ 42446 w 111606"/>
                <a:gd name="connsiteY0" fmla="*/ 0 h 1326672"/>
                <a:gd name="connsiteX1" fmla="*/ 16019 w 111606"/>
                <a:gd name="connsiteY1" fmla="*/ 216707 h 1326672"/>
                <a:gd name="connsiteX2" fmla="*/ 84731 w 111606"/>
                <a:gd name="connsiteY2" fmla="*/ 480985 h 1326672"/>
                <a:gd name="connsiteX3" fmla="*/ 162 w 111606"/>
                <a:gd name="connsiteY3" fmla="*/ 755833 h 1326672"/>
                <a:gd name="connsiteX4" fmla="*/ 111158 w 111606"/>
                <a:gd name="connsiteY4" fmla="*/ 1035967 h 1326672"/>
                <a:gd name="connsiteX5" fmla="*/ 31875 w 111606"/>
                <a:gd name="connsiteY5" fmla="*/ 1326672 h 1326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606" h="1326672">
                  <a:moveTo>
                    <a:pt x="42446" y="0"/>
                  </a:moveTo>
                  <a:cubicBezTo>
                    <a:pt x="25709" y="68271"/>
                    <a:pt x="8972" y="136543"/>
                    <a:pt x="16019" y="216707"/>
                  </a:cubicBezTo>
                  <a:cubicBezTo>
                    <a:pt x="23066" y="296871"/>
                    <a:pt x="87374" y="391131"/>
                    <a:pt x="84731" y="480985"/>
                  </a:cubicBezTo>
                  <a:cubicBezTo>
                    <a:pt x="82088" y="570839"/>
                    <a:pt x="-4242" y="663336"/>
                    <a:pt x="162" y="755833"/>
                  </a:cubicBezTo>
                  <a:cubicBezTo>
                    <a:pt x="4566" y="848330"/>
                    <a:pt x="105873" y="940827"/>
                    <a:pt x="111158" y="1035967"/>
                  </a:cubicBezTo>
                  <a:cubicBezTo>
                    <a:pt x="116443" y="1131107"/>
                    <a:pt x="74159" y="1228889"/>
                    <a:pt x="31875" y="1326672"/>
                  </a:cubicBezTo>
                </a:path>
              </a:pathLst>
            </a:custGeom>
            <a:noFill/>
            <a:ln w="63500">
              <a:gradFill flip="none" rotWithShape="1">
                <a:gsLst>
                  <a:gs pos="0">
                    <a:schemeClr val="accent3">
                      <a:lumMod val="67000"/>
                    </a:schemeClr>
                  </a:gs>
                  <a:gs pos="48000">
                    <a:schemeClr val="accent3">
                      <a:lumMod val="97000"/>
                      <a:lumOff val="3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i-FI"/>
            </a:p>
          </p:txBody>
        </p:sp>
        <p:sp>
          <p:nvSpPr>
            <p:cNvPr id="64" name="Vapaamuotoinen: Muoto 63">
              <a:extLst>
                <a:ext uri="{FF2B5EF4-FFF2-40B4-BE49-F238E27FC236}">
                  <a16:creationId xmlns:a16="http://schemas.microsoft.com/office/drawing/2014/main" id="{0B98F177-9BDB-77E3-368E-9A4B7A3D64D9}"/>
                </a:ext>
              </a:extLst>
            </p:cNvPr>
            <p:cNvSpPr/>
            <p:nvPr/>
          </p:nvSpPr>
          <p:spPr>
            <a:xfrm>
              <a:off x="13037017" y="21586348"/>
              <a:ext cx="756000" cy="7445003"/>
            </a:xfrm>
            <a:custGeom>
              <a:avLst/>
              <a:gdLst>
                <a:gd name="connsiteX0" fmla="*/ 42446 w 111606"/>
                <a:gd name="connsiteY0" fmla="*/ 0 h 1326672"/>
                <a:gd name="connsiteX1" fmla="*/ 16019 w 111606"/>
                <a:gd name="connsiteY1" fmla="*/ 216707 h 1326672"/>
                <a:gd name="connsiteX2" fmla="*/ 84731 w 111606"/>
                <a:gd name="connsiteY2" fmla="*/ 480985 h 1326672"/>
                <a:gd name="connsiteX3" fmla="*/ 162 w 111606"/>
                <a:gd name="connsiteY3" fmla="*/ 755833 h 1326672"/>
                <a:gd name="connsiteX4" fmla="*/ 111158 w 111606"/>
                <a:gd name="connsiteY4" fmla="*/ 1035967 h 1326672"/>
                <a:gd name="connsiteX5" fmla="*/ 31875 w 111606"/>
                <a:gd name="connsiteY5" fmla="*/ 1326672 h 1326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606" h="1326672">
                  <a:moveTo>
                    <a:pt x="42446" y="0"/>
                  </a:moveTo>
                  <a:cubicBezTo>
                    <a:pt x="25709" y="68271"/>
                    <a:pt x="8972" y="136543"/>
                    <a:pt x="16019" y="216707"/>
                  </a:cubicBezTo>
                  <a:cubicBezTo>
                    <a:pt x="23066" y="296871"/>
                    <a:pt x="87374" y="391131"/>
                    <a:pt x="84731" y="480985"/>
                  </a:cubicBezTo>
                  <a:cubicBezTo>
                    <a:pt x="82088" y="570839"/>
                    <a:pt x="-4242" y="663336"/>
                    <a:pt x="162" y="755833"/>
                  </a:cubicBezTo>
                  <a:cubicBezTo>
                    <a:pt x="4566" y="848330"/>
                    <a:pt x="105873" y="940827"/>
                    <a:pt x="111158" y="1035967"/>
                  </a:cubicBezTo>
                  <a:cubicBezTo>
                    <a:pt x="116443" y="1131107"/>
                    <a:pt x="74159" y="1228889"/>
                    <a:pt x="31875" y="1326672"/>
                  </a:cubicBezTo>
                </a:path>
              </a:pathLst>
            </a:custGeom>
            <a:noFill/>
            <a:ln w="63500">
              <a:gradFill flip="none" rotWithShape="1">
                <a:gsLst>
                  <a:gs pos="0">
                    <a:schemeClr val="accent3">
                      <a:lumMod val="67000"/>
                    </a:schemeClr>
                  </a:gs>
                  <a:gs pos="48000">
                    <a:schemeClr val="accent3">
                      <a:lumMod val="97000"/>
                      <a:lumOff val="3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i-FI"/>
            </a:p>
          </p:txBody>
        </p:sp>
      </p:grpSp>
      <p:sp>
        <p:nvSpPr>
          <p:cNvPr id="66" name="Suorakulmio 65">
            <a:extLst>
              <a:ext uri="{FF2B5EF4-FFF2-40B4-BE49-F238E27FC236}">
                <a16:creationId xmlns:a16="http://schemas.microsoft.com/office/drawing/2014/main" id="{1E72AF67-30CB-B7D8-AB19-5E492E05832C}"/>
              </a:ext>
            </a:extLst>
          </p:cNvPr>
          <p:cNvSpPr/>
          <p:nvPr/>
        </p:nvSpPr>
        <p:spPr>
          <a:xfrm>
            <a:off x="1160999" y="28718140"/>
            <a:ext cx="27903428" cy="116287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5400" b="1" dirty="0">
                <a:solidFill>
                  <a:schemeClr val="tx1"/>
                </a:solidFill>
                <a:latin typeface="Franklin Gothic Book" panose="020B0503020102020204" pitchFamily="34" charset="0"/>
              </a:rPr>
              <a:t>TÄYDENNYSKOULUTUSOHJELMAN TOTEUTUS</a:t>
            </a:r>
          </a:p>
        </p:txBody>
      </p:sp>
      <p:sp>
        <p:nvSpPr>
          <p:cNvPr id="67" name="Tekstiruutu 66">
            <a:extLst>
              <a:ext uri="{FF2B5EF4-FFF2-40B4-BE49-F238E27FC236}">
                <a16:creationId xmlns:a16="http://schemas.microsoft.com/office/drawing/2014/main" id="{E2E48A8D-48EF-B34B-0B5B-805BD0DDF3F6}"/>
              </a:ext>
            </a:extLst>
          </p:cNvPr>
          <p:cNvSpPr txBox="1"/>
          <p:nvPr/>
        </p:nvSpPr>
        <p:spPr>
          <a:xfrm>
            <a:off x="1193655" y="23532957"/>
            <a:ext cx="79415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5400" b="1" dirty="0">
                <a:solidFill>
                  <a:schemeClr val="tx2"/>
                </a:solidFill>
                <a:latin typeface="Franklin Gothic Book" panose="020B0503020102020204" pitchFamily="34" charset="0"/>
              </a:rPr>
              <a:t>AINEISTO JA MENETELMÄT</a:t>
            </a:r>
          </a:p>
        </p:txBody>
      </p:sp>
      <p:sp>
        <p:nvSpPr>
          <p:cNvPr id="68" name="Tekstiruutu 67">
            <a:extLst>
              <a:ext uri="{FF2B5EF4-FFF2-40B4-BE49-F238E27FC236}">
                <a16:creationId xmlns:a16="http://schemas.microsoft.com/office/drawing/2014/main" id="{7440148B-988B-614A-D7AC-1C5E2F00D653}"/>
              </a:ext>
            </a:extLst>
          </p:cNvPr>
          <p:cNvSpPr txBox="1"/>
          <p:nvPr/>
        </p:nvSpPr>
        <p:spPr>
          <a:xfrm>
            <a:off x="1160998" y="8489375"/>
            <a:ext cx="23030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5400" b="1" dirty="0">
                <a:solidFill>
                  <a:schemeClr val="tx2"/>
                </a:solidFill>
                <a:latin typeface="Franklin Gothic Book" panose="020B0503020102020204" pitchFamily="34" charset="0"/>
              </a:rPr>
              <a:t>TAUSTA</a:t>
            </a:r>
          </a:p>
        </p:txBody>
      </p:sp>
      <p:sp>
        <p:nvSpPr>
          <p:cNvPr id="2" name="Suorakulmio: Pyöristetyt kulmat 1">
            <a:extLst>
              <a:ext uri="{FF2B5EF4-FFF2-40B4-BE49-F238E27FC236}">
                <a16:creationId xmlns:a16="http://schemas.microsoft.com/office/drawing/2014/main" id="{F8230FC3-7C82-95E0-E8BE-2DD807819671}"/>
              </a:ext>
            </a:extLst>
          </p:cNvPr>
          <p:cNvSpPr/>
          <p:nvPr/>
        </p:nvSpPr>
        <p:spPr>
          <a:xfrm>
            <a:off x="6604795" y="34879513"/>
            <a:ext cx="15585145" cy="2308055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i-FI" sz="3600" dirty="0">
                <a:solidFill>
                  <a:schemeClr val="tx1"/>
                </a:solidFill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7.3.2024  täydennyskoulutustilaisuuteen osallistui 9 henkilöä, joista 8 vastasi palautekyselyyn. Palautteen mukaan kaikki vastaajat kokivat koulutuksen vastaavan heidän tarpeisiinsa ja että he pystyvät hyödyntämään koulutuksen antia työssään.</a:t>
            </a:r>
          </a:p>
        </p:txBody>
      </p:sp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03AA9BE0-7F7D-69C0-3F37-9496D70DD5F1}"/>
              </a:ext>
            </a:extLst>
          </p:cNvPr>
          <p:cNvSpPr/>
          <p:nvPr/>
        </p:nvSpPr>
        <p:spPr>
          <a:xfrm>
            <a:off x="5269391" y="40545977"/>
            <a:ext cx="3929828" cy="833119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i-FI" sz="3600" dirty="0">
                <a:solidFill>
                  <a:schemeClr val="tx1"/>
                </a:solidFill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Tulossa 24.4.2024 </a:t>
            </a:r>
          </a:p>
        </p:txBody>
      </p:sp>
      <p:sp>
        <p:nvSpPr>
          <p:cNvPr id="14" name="Suorakulmio: Pyöristetyt kulmat 13">
            <a:extLst>
              <a:ext uri="{FF2B5EF4-FFF2-40B4-BE49-F238E27FC236}">
                <a16:creationId xmlns:a16="http://schemas.microsoft.com/office/drawing/2014/main" id="{B47AD790-8DDE-3D43-420A-F4BAC6F74B53}"/>
              </a:ext>
            </a:extLst>
          </p:cNvPr>
          <p:cNvSpPr/>
          <p:nvPr/>
        </p:nvSpPr>
        <p:spPr>
          <a:xfrm>
            <a:off x="21304815" y="40548277"/>
            <a:ext cx="3929828" cy="833119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i-FI" sz="3600" dirty="0">
                <a:solidFill>
                  <a:schemeClr val="tx1"/>
                </a:solidFill>
                <a:effectLst/>
                <a:latin typeface="Baskerville Old Face" panose="0202060208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Tulossa 19.9.2024 </a:t>
            </a:r>
          </a:p>
        </p:txBody>
      </p:sp>
      <p:sp>
        <p:nvSpPr>
          <p:cNvPr id="28" name="Tekstiruutu 27">
            <a:extLst>
              <a:ext uri="{FF2B5EF4-FFF2-40B4-BE49-F238E27FC236}">
                <a16:creationId xmlns:a16="http://schemas.microsoft.com/office/drawing/2014/main" id="{F5F721EA-4082-B2FB-1D8A-92DE61375B75}"/>
              </a:ext>
            </a:extLst>
          </p:cNvPr>
          <p:cNvSpPr txBox="1"/>
          <p:nvPr/>
        </p:nvSpPr>
        <p:spPr>
          <a:xfrm>
            <a:off x="7724880" y="41762238"/>
            <a:ext cx="137400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4000" dirty="0">
                <a:latin typeface="Baskerville Old Face" panose="02020602080505020303" pitchFamily="18" charset="0"/>
              </a:rPr>
              <a:t>Yhteystiedot: lars.lindholm@hyvaep.fi, jaana.nystrom@hyvaep.fi </a:t>
            </a:r>
          </a:p>
        </p:txBody>
      </p:sp>
      <p:sp>
        <p:nvSpPr>
          <p:cNvPr id="33" name="Tekstiruutu 32">
            <a:extLst>
              <a:ext uri="{FF2B5EF4-FFF2-40B4-BE49-F238E27FC236}">
                <a16:creationId xmlns:a16="http://schemas.microsoft.com/office/drawing/2014/main" id="{9F5DB441-2841-F5B3-845A-C4D0660FA667}"/>
              </a:ext>
            </a:extLst>
          </p:cNvPr>
          <p:cNvSpPr txBox="1"/>
          <p:nvPr/>
        </p:nvSpPr>
        <p:spPr>
          <a:xfrm>
            <a:off x="1193655" y="27774183"/>
            <a:ext cx="32497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5400" b="1" dirty="0">
                <a:solidFill>
                  <a:schemeClr val="tx2"/>
                </a:solidFill>
                <a:latin typeface="Franklin Gothic Book" panose="020B0503020102020204" pitchFamily="34" charset="0"/>
              </a:rPr>
              <a:t>TULOKSET</a:t>
            </a:r>
          </a:p>
        </p:txBody>
      </p:sp>
    </p:spTree>
    <p:extLst>
      <p:ext uri="{BB962C8B-B14F-4D97-AF65-F5344CB8AC3E}">
        <p14:creationId xmlns:p14="http://schemas.microsoft.com/office/powerpoint/2010/main" val="330583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1 [Yhteensopivuustila]" id="{702CA6A7-7744-4D56-9AB3-AED9EBCCB4AC}" vid="{35B17687-4C0B-4645-BA48-0A5C35BB28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A0-posteri_HYVAEP</Template>
  <TotalTime>416</TotalTime>
  <Words>262</Words>
  <Application>Microsoft Office PowerPoint</Application>
  <PresentationFormat>Mukautettu</PresentationFormat>
  <Paragraphs>42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Arial</vt:lpstr>
      <vt:lpstr>Baskerville Old Face</vt:lpstr>
      <vt:lpstr>Calibri</vt:lpstr>
      <vt:lpstr>Calibri Light</vt:lpstr>
      <vt:lpstr>Franklin Gothic Book</vt:lpstr>
      <vt:lpstr>Symbol</vt:lpstr>
      <vt:lpstr>Verdana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Lars Lindholm</dc:creator>
  <cp:lastModifiedBy>Jaana Nyström</cp:lastModifiedBy>
  <cp:revision>22</cp:revision>
  <dcterms:created xsi:type="dcterms:W3CDTF">2024-02-27T11:33:26Z</dcterms:created>
  <dcterms:modified xsi:type="dcterms:W3CDTF">2026-01-12T05:18:48Z</dcterms:modified>
</cp:coreProperties>
</file>