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52" r:id="rId2"/>
    <p:sldId id="472" r:id="rId3"/>
    <p:sldId id="473" r:id="rId4"/>
    <p:sldId id="474" r:id="rId5"/>
    <p:sldId id="476" r:id="rId6"/>
    <p:sldId id="477"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7C3263-9187-4EC5-BF8B-0EA8D475C4A8}" v="1" dt="2025-12-02T06:28:49.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695" autoAdjust="0"/>
    <p:restoredTop sz="94660"/>
  </p:normalViewPr>
  <p:slideViewPr>
    <p:cSldViewPr snapToGrid="0">
      <p:cViewPr>
        <p:scale>
          <a:sx n="66" d="100"/>
          <a:sy n="66" d="100"/>
        </p:scale>
        <p:origin x="1024" y="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ger Henna" userId="4ea8afff-55bc-4a78-99bf-3e112816a3d4" providerId="ADAL" clId="{7F3EF24E-D530-4738-85CB-50558CCB2CFA}"/>
    <pc:docChg chg="addSld delSld modSld">
      <pc:chgData name="Fager Henna" userId="4ea8afff-55bc-4a78-99bf-3e112816a3d4" providerId="ADAL" clId="{7F3EF24E-D530-4738-85CB-50558CCB2CFA}" dt="2025-12-02T06:29:17.034" v="12" actId="1076"/>
      <pc:docMkLst>
        <pc:docMk/>
      </pc:docMkLst>
      <pc:sldChg chg="del">
        <pc:chgData name="Fager Henna" userId="4ea8afff-55bc-4a78-99bf-3e112816a3d4" providerId="ADAL" clId="{7F3EF24E-D530-4738-85CB-50558CCB2CFA}" dt="2025-10-29T10:52:30.816" v="5" actId="47"/>
        <pc:sldMkLst>
          <pc:docMk/>
          <pc:sldMk cId="52133964" sldId="469"/>
        </pc:sldMkLst>
      </pc:sldChg>
      <pc:sldChg chg="del">
        <pc:chgData name="Fager Henna" userId="4ea8afff-55bc-4a78-99bf-3e112816a3d4" providerId="ADAL" clId="{7F3EF24E-D530-4738-85CB-50558CCB2CFA}" dt="2025-10-29T10:51:14.314" v="0" actId="47"/>
        <pc:sldMkLst>
          <pc:docMk/>
          <pc:sldMk cId="1794512046" sldId="470"/>
        </pc:sldMkLst>
      </pc:sldChg>
      <pc:sldChg chg="modSp">
        <pc:chgData name="Fager Henna" userId="4ea8afff-55bc-4a78-99bf-3e112816a3d4" providerId="ADAL" clId="{7F3EF24E-D530-4738-85CB-50558CCB2CFA}" dt="2025-10-29T10:51:59.499" v="2"/>
        <pc:sldMkLst>
          <pc:docMk/>
          <pc:sldMk cId="1215748473" sldId="474"/>
        </pc:sldMkLst>
      </pc:sldChg>
      <pc:sldChg chg="modSp">
        <pc:chgData name="Fager Henna" userId="4ea8afff-55bc-4a78-99bf-3e112816a3d4" providerId="ADAL" clId="{7F3EF24E-D530-4738-85CB-50558CCB2CFA}" dt="2025-10-29T10:52:05.067" v="3"/>
        <pc:sldMkLst>
          <pc:docMk/>
          <pc:sldMk cId="2745875594" sldId="476"/>
        </pc:sldMkLst>
      </pc:sldChg>
      <pc:sldChg chg="del">
        <pc:chgData name="Fager Henna" userId="4ea8afff-55bc-4a78-99bf-3e112816a3d4" providerId="ADAL" clId="{7F3EF24E-D530-4738-85CB-50558CCB2CFA}" dt="2025-10-29T10:51:19.436" v="1" actId="47"/>
        <pc:sldMkLst>
          <pc:docMk/>
          <pc:sldMk cId="440664739" sldId="477"/>
        </pc:sldMkLst>
      </pc:sldChg>
      <pc:sldChg chg="addSp modSp add mod">
        <pc:chgData name="Fager Henna" userId="4ea8afff-55bc-4a78-99bf-3e112816a3d4" providerId="ADAL" clId="{7F3EF24E-D530-4738-85CB-50558CCB2CFA}" dt="2025-12-02T06:29:17.034" v="12" actId="1076"/>
        <pc:sldMkLst>
          <pc:docMk/>
          <pc:sldMk cId="1816331402" sldId="477"/>
        </pc:sldMkLst>
        <pc:picChg chg="add mod">
          <ac:chgData name="Fager Henna" userId="4ea8afff-55bc-4a78-99bf-3e112816a3d4" providerId="ADAL" clId="{7F3EF24E-D530-4738-85CB-50558CCB2CFA}" dt="2025-12-02T06:29:17.034" v="12" actId="1076"/>
          <ac:picMkLst>
            <pc:docMk/>
            <pc:sldMk cId="1816331402" sldId="477"/>
            <ac:picMk id="10" creationId="{020F1F9F-F79F-9F50-5BCA-FCB82C35AD3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BE2817-6C6A-4F0E-B0B5-133007005794}"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fi-FI"/>
        </a:p>
      </dgm:t>
    </dgm:pt>
    <dgm:pt modelId="{4DD3BF5B-14BC-46FE-8688-DF6C189918A5}">
      <dgm:prSet phldrT="[Teksti]"/>
      <dgm:spPr/>
      <dgm:t>
        <a:bodyPr/>
        <a:lstStyle/>
        <a:p>
          <a:r>
            <a:rPr lang="fi-FI"/>
            <a:t>Asiakkuus tulee vireille: kiirevastaanotto tai ajanvarauksella</a:t>
          </a:r>
        </a:p>
      </dgm:t>
    </dgm:pt>
    <dgm:pt modelId="{834A4EF4-7996-4A0C-BB2D-F341B884BC0B}" type="parTrans" cxnId="{B8761C2E-3B58-4106-8600-9A712331E9C6}">
      <dgm:prSet/>
      <dgm:spPr/>
      <dgm:t>
        <a:bodyPr/>
        <a:lstStyle/>
        <a:p>
          <a:endParaRPr lang="fi-FI"/>
        </a:p>
      </dgm:t>
    </dgm:pt>
    <dgm:pt modelId="{71991E41-BA05-4345-88C7-5D2BC1B53E34}" type="sibTrans" cxnId="{B8761C2E-3B58-4106-8600-9A712331E9C6}">
      <dgm:prSet/>
      <dgm:spPr/>
      <dgm:t>
        <a:bodyPr/>
        <a:lstStyle/>
        <a:p>
          <a:endParaRPr lang="fi-FI"/>
        </a:p>
      </dgm:t>
    </dgm:pt>
    <dgm:pt modelId="{F5AFA84B-0BCA-42AB-9562-725485A5EB88}">
      <dgm:prSet phldrT="[Teksti]"/>
      <dgm:spPr/>
      <dgm:t>
        <a:bodyPr/>
        <a:lstStyle/>
        <a:p>
          <a:r>
            <a:rPr lang="fi-FI"/>
            <a:t>Arviointi: tarvitaan sosiaalipalveluita</a:t>
          </a:r>
        </a:p>
      </dgm:t>
    </dgm:pt>
    <dgm:pt modelId="{66B494AE-8C60-4817-9008-37640FF3E951}" type="parTrans" cxnId="{87F908BA-027B-48AA-A582-994672E0284C}">
      <dgm:prSet/>
      <dgm:spPr/>
      <dgm:t>
        <a:bodyPr/>
        <a:lstStyle/>
        <a:p>
          <a:endParaRPr lang="fi-FI"/>
        </a:p>
      </dgm:t>
    </dgm:pt>
    <dgm:pt modelId="{9B408FE8-2CB9-4F51-9DA5-E852F7223D5E}" type="sibTrans" cxnId="{87F908BA-027B-48AA-A582-994672E0284C}">
      <dgm:prSet/>
      <dgm:spPr/>
      <dgm:t>
        <a:bodyPr/>
        <a:lstStyle/>
        <a:p>
          <a:endParaRPr lang="fi-FI"/>
        </a:p>
      </dgm:t>
    </dgm:pt>
    <dgm:pt modelId="{A44F2050-6449-4B1B-96D4-DE3128966257}">
      <dgm:prSet phldrT="[Teksti]"/>
      <dgm:spPr/>
      <dgm:t>
        <a:bodyPr/>
        <a:lstStyle/>
        <a:p>
          <a:r>
            <a:rPr lang="fi-FI"/>
            <a:t>Asiakkuus viedään Yhteistyö-tiimiin</a:t>
          </a:r>
        </a:p>
      </dgm:t>
    </dgm:pt>
    <dgm:pt modelId="{A009F2CE-BEFE-4EB2-BDF7-C674A62B5276}" type="parTrans" cxnId="{8846BF79-19EF-4360-8AA5-EA1977B11ECE}">
      <dgm:prSet/>
      <dgm:spPr/>
      <dgm:t>
        <a:bodyPr/>
        <a:lstStyle/>
        <a:p>
          <a:endParaRPr lang="fi-FI"/>
        </a:p>
      </dgm:t>
    </dgm:pt>
    <dgm:pt modelId="{DD9AACE0-142E-4C65-9EE4-98BA3753FF94}" type="sibTrans" cxnId="{8846BF79-19EF-4360-8AA5-EA1977B11ECE}">
      <dgm:prSet/>
      <dgm:spPr/>
      <dgm:t>
        <a:bodyPr/>
        <a:lstStyle/>
        <a:p>
          <a:endParaRPr lang="fi-FI"/>
        </a:p>
      </dgm:t>
    </dgm:pt>
    <dgm:pt modelId="{1D421159-72F6-4BC5-AC7A-7189452EFA81}">
      <dgm:prSet phldrT="[Teksti]"/>
      <dgm:spPr/>
      <dgm:t>
        <a:bodyPr/>
        <a:lstStyle/>
        <a:p>
          <a:r>
            <a:rPr lang="fi-FI"/>
            <a:t>Palvelut oikeassa paikassa</a:t>
          </a:r>
        </a:p>
      </dgm:t>
    </dgm:pt>
    <dgm:pt modelId="{1FC5680C-119F-470F-8D34-B7F34347A7B5}" type="parTrans" cxnId="{0C70C34B-7F6A-49C0-B625-24042B963192}">
      <dgm:prSet/>
      <dgm:spPr/>
      <dgm:t>
        <a:bodyPr/>
        <a:lstStyle/>
        <a:p>
          <a:endParaRPr lang="fi-FI"/>
        </a:p>
      </dgm:t>
    </dgm:pt>
    <dgm:pt modelId="{ED33B15D-19E5-4419-AA2B-D2C895B6C37B}" type="sibTrans" cxnId="{0C70C34B-7F6A-49C0-B625-24042B963192}">
      <dgm:prSet/>
      <dgm:spPr/>
      <dgm:t>
        <a:bodyPr/>
        <a:lstStyle/>
        <a:p>
          <a:endParaRPr lang="fi-FI"/>
        </a:p>
      </dgm:t>
    </dgm:pt>
    <dgm:pt modelId="{FC825931-B167-4AD1-9494-845E55B7D217}">
      <dgm:prSet phldrT="[Teksti]"/>
      <dgm:spPr/>
      <dgm:t>
        <a:bodyPr/>
        <a:lstStyle/>
        <a:p>
          <a:r>
            <a:rPr lang="fi-FI"/>
            <a:t>Asiakkuus päättyy</a:t>
          </a:r>
        </a:p>
      </dgm:t>
    </dgm:pt>
    <dgm:pt modelId="{2854030A-9EA7-4A25-8B38-686049A2DEB4}" type="parTrans" cxnId="{F3A48D8F-34D0-4993-94A0-8C21E16C1045}">
      <dgm:prSet/>
      <dgm:spPr/>
      <dgm:t>
        <a:bodyPr/>
        <a:lstStyle/>
        <a:p>
          <a:endParaRPr lang="fi-FI"/>
        </a:p>
      </dgm:t>
    </dgm:pt>
    <dgm:pt modelId="{B3240FFC-3BB5-42E0-A178-4433B10542B4}" type="sibTrans" cxnId="{F3A48D8F-34D0-4993-94A0-8C21E16C1045}">
      <dgm:prSet/>
      <dgm:spPr/>
      <dgm:t>
        <a:bodyPr/>
        <a:lstStyle/>
        <a:p>
          <a:endParaRPr lang="fi-FI"/>
        </a:p>
      </dgm:t>
    </dgm:pt>
    <dgm:pt modelId="{BB63264E-DA50-4215-9659-B33C77DE8145}" type="pres">
      <dgm:prSet presAssocID="{29BE2817-6C6A-4F0E-B0B5-133007005794}" presName="Name0" presStyleCnt="0">
        <dgm:presLayoutVars>
          <dgm:dir/>
          <dgm:animLvl val="lvl"/>
          <dgm:resizeHandles val="exact"/>
        </dgm:presLayoutVars>
      </dgm:prSet>
      <dgm:spPr/>
    </dgm:pt>
    <dgm:pt modelId="{43B709A4-E5F2-403E-A8A4-5907FBF9EC8E}" type="pres">
      <dgm:prSet presAssocID="{4DD3BF5B-14BC-46FE-8688-DF6C189918A5}" presName="parTxOnly" presStyleLbl="node1" presStyleIdx="0" presStyleCnt="5">
        <dgm:presLayoutVars>
          <dgm:chMax val="0"/>
          <dgm:chPref val="0"/>
          <dgm:bulletEnabled val="1"/>
        </dgm:presLayoutVars>
      </dgm:prSet>
      <dgm:spPr/>
    </dgm:pt>
    <dgm:pt modelId="{580A47AE-4568-435A-92E4-D97C54777637}" type="pres">
      <dgm:prSet presAssocID="{71991E41-BA05-4345-88C7-5D2BC1B53E34}" presName="parTxOnlySpace" presStyleCnt="0"/>
      <dgm:spPr/>
    </dgm:pt>
    <dgm:pt modelId="{9846F9AF-E68C-4701-BDE3-35AC1A576413}" type="pres">
      <dgm:prSet presAssocID="{F5AFA84B-0BCA-42AB-9562-725485A5EB88}" presName="parTxOnly" presStyleLbl="node1" presStyleIdx="1" presStyleCnt="5">
        <dgm:presLayoutVars>
          <dgm:chMax val="0"/>
          <dgm:chPref val="0"/>
          <dgm:bulletEnabled val="1"/>
        </dgm:presLayoutVars>
      </dgm:prSet>
      <dgm:spPr/>
    </dgm:pt>
    <dgm:pt modelId="{30C421A3-9D1F-4A04-AD48-EB6307C16171}" type="pres">
      <dgm:prSet presAssocID="{9B408FE8-2CB9-4F51-9DA5-E852F7223D5E}" presName="parTxOnlySpace" presStyleCnt="0"/>
      <dgm:spPr/>
    </dgm:pt>
    <dgm:pt modelId="{957AE6DF-D767-45D1-9FD4-D0262EB41492}" type="pres">
      <dgm:prSet presAssocID="{A44F2050-6449-4B1B-96D4-DE3128966257}" presName="parTxOnly" presStyleLbl="node1" presStyleIdx="2" presStyleCnt="5">
        <dgm:presLayoutVars>
          <dgm:chMax val="0"/>
          <dgm:chPref val="0"/>
          <dgm:bulletEnabled val="1"/>
        </dgm:presLayoutVars>
      </dgm:prSet>
      <dgm:spPr/>
    </dgm:pt>
    <dgm:pt modelId="{9132BFD9-8AE4-425A-A3CB-B9B9BEC37A5C}" type="pres">
      <dgm:prSet presAssocID="{DD9AACE0-142E-4C65-9EE4-98BA3753FF94}" presName="parTxOnlySpace" presStyleCnt="0"/>
      <dgm:spPr/>
    </dgm:pt>
    <dgm:pt modelId="{7E2A995B-B236-49AD-9927-9C9FD38FDD05}" type="pres">
      <dgm:prSet presAssocID="{1D421159-72F6-4BC5-AC7A-7189452EFA81}" presName="parTxOnly" presStyleLbl="node1" presStyleIdx="3" presStyleCnt="5">
        <dgm:presLayoutVars>
          <dgm:chMax val="0"/>
          <dgm:chPref val="0"/>
          <dgm:bulletEnabled val="1"/>
        </dgm:presLayoutVars>
      </dgm:prSet>
      <dgm:spPr/>
    </dgm:pt>
    <dgm:pt modelId="{78B01933-B6A8-424C-82EA-F15173A7F554}" type="pres">
      <dgm:prSet presAssocID="{ED33B15D-19E5-4419-AA2B-D2C895B6C37B}" presName="parTxOnlySpace" presStyleCnt="0"/>
      <dgm:spPr/>
    </dgm:pt>
    <dgm:pt modelId="{8706F357-F9C9-45DC-A255-6F2CDD717278}" type="pres">
      <dgm:prSet presAssocID="{FC825931-B167-4AD1-9494-845E55B7D217}" presName="parTxOnly" presStyleLbl="node1" presStyleIdx="4" presStyleCnt="5">
        <dgm:presLayoutVars>
          <dgm:chMax val="0"/>
          <dgm:chPref val="0"/>
          <dgm:bulletEnabled val="1"/>
        </dgm:presLayoutVars>
      </dgm:prSet>
      <dgm:spPr/>
    </dgm:pt>
  </dgm:ptLst>
  <dgm:cxnLst>
    <dgm:cxn modelId="{E34CF11D-3E40-4295-8C36-A64D52489DA9}" type="presOf" srcId="{4DD3BF5B-14BC-46FE-8688-DF6C189918A5}" destId="{43B709A4-E5F2-403E-A8A4-5907FBF9EC8E}" srcOrd="0" destOrd="0" presId="urn:microsoft.com/office/officeart/2005/8/layout/chevron1"/>
    <dgm:cxn modelId="{B8761C2E-3B58-4106-8600-9A712331E9C6}" srcId="{29BE2817-6C6A-4F0E-B0B5-133007005794}" destId="{4DD3BF5B-14BC-46FE-8688-DF6C189918A5}" srcOrd="0" destOrd="0" parTransId="{834A4EF4-7996-4A0C-BB2D-F341B884BC0B}" sibTransId="{71991E41-BA05-4345-88C7-5D2BC1B53E34}"/>
    <dgm:cxn modelId="{3382DA68-3272-4A81-BAD7-9AB469442E4C}" type="presOf" srcId="{29BE2817-6C6A-4F0E-B0B5-133007005794}" destId="{BB63264E-DA50-4215-9659-B33C77DE8145}" srcOrd="0" destOrd="0" presId="urn:microsoft.com/office/officeart/2005/8/layout/chevron1"/>
    <dgm:cxn modelId="{0C70C34B-7F6A-49C0-B625-24042B963192}" srcId="{29BE2817-6C6A-4F0E-B0B5-133007005794}" destId="{1D421159-72F6-4BC5-AC7A-7189452EFA81}" srcOrd="3" destOrd="0" parTransId="{1FC5680C-119F-470F-8D34-B7F34347A7B5}" sibTransId="{ED33B15D-19E5-4419-AA2B-D2C895B6C37B}"/>
    <dgm:cxn modelId="{A0B2AF72-E776-4EC0-9E06-F2CAC961DB19}" type="presOf" srcId="{F5AFA84B-0BCA-42AB-9562-725485A5EB88}" destId="{9846F9AF-E68C-4701-BDE3-35AC1A576413}" srcOrd="0" destOrd="0" presId="urn:microsoft.com/office/officeart/2005/8/layout/chevron1"/>
    <dgm:cxn modelId="{D0C6C657-AAB4-40C1-8F72-E3FD3C53CBE7}" type="presOf" srcId="{FC825931-B167-4AD1-9494-845E55B7D217}" destId="{8706F357-F9C9-45DC-A255-6F2CDD717278}" srcOrd="0" destOrd="0" presId="urn:microsoft.com/office/officeart/2005/8/layout/chevron1"/>
    <dgm:cxn modelId="{8846BF79-19EF-4360-8AA5-EA1977B11ECE}" srcId="{29BE2817-6C6A-4F0E-B0B5-133007005794}" destId="{A44F2050-6449-4B1B-96D4-DE3128966257}" srcOrd="2" destOrd="0" parTransId="{A009F2CE-BEFE-4EB2-BDF7-C674A62B5276}" sibTransId="{DD9AACE0-142E-4C65-9EE4-98BA3753FF94}"/>
    <dgm:cxn modelId="{F3A48D8F-34D0-4993-94A0-8C21E16C1045}" srcId="{29BE2817-6C6A-4F0E-B0B5-133007005794}" destId="{FC825931-B167-4AD1-9494-845E55B7D217}" srcOrd="4" destOrd="0" parTransId="{2854030A-9EA7-4A25-8B38-686049A2DEB4}" sibTransId="{B3240FFC-3BB5-42E0-A178-4433B10542B4}"/>
    <dgm:cxn modelId="{90F1E7AF-0B5E-4708-AC5B-612C1EC04F3D}" type="presOf" srcId="{1D421159-72F6-4BC5-AC7A-7189452EFA81}" destId="{7E2A995B-B236-49AD-9927-9C9FD38FDD05}" srcOrd="0" destOrd="0" presId="urn:microsoft.com/office/officeart/2005/8/layout/chevron1"/>
    <dgm:cxn modelId="{87F908BA-027B-48AA-A582-994672E0284C}" srcId="{29BE2817-6C6A-4F0E-B0B5-133007005794}" destId="{F5AFA84B-0BCA-42AB-9562-725485A5EB88}" srcOrd="1" destOrd="0" parTransId="{66B494AE-8C60-4817-9008-37640FF3E951}" sibTransId="{9B408FE8-2CB9-4F51-9DA5-E852F7223D5E}"/>
    <dgm:cxn modelId="{1EEAF9F0-9055-4DAC-9D4C-D63BE6F96F77}" type="presOf" srcId="{A44F2050-6449-4B1B-96D4-DE3128966257}" destId="{957AE6DF-D767-45D1-9FD4-D0262EB41492}" srcOrd="0" destOrd="0" presId="urn:microsoft.com/office/officeart/2005/8/layout/chevron1"/>
    <dgm:cxn modelId="{45E02CF5-5E6E-46DD-8C7D-B5C93FFC1D8A}" type="presParOf" srcId="{BB63264E-DA50-4215-9659-B33C77DE8145}" destId="{43B709A4-E5F2-403E-A8A4-5907FBF9EC8E}" srcOrd="0" destOrd="0" presId="urn:microsoft.com/office/officeart/2005/8/layout/chevron1"/>
    <dgm:cxn modelId="{F5B58BF4-C73B-4C9A-BE12-D86DFD6F90F3}" type="presParOf" srcId="{BB63264E-DA50-4215-9659-B33C77DE8145}" destId="{580A47AE-4568-435A-92E4-D97C54777637}" srcOrd="1" destOrd="0" presId="urn:microsoft.com/office/officeart/2005/8/layout/chevron1"/>
    <dgm:cxn modelId="{C8A6E959-4718-4AA0-9FBA-F8E33FC1B734}" type="presParOf" srcId="{BB63264E-DA50-4215-9659-B33C77DE8145}" destId="{9846F9AF-E68C-4701-BDE3-35AC1A576413}" srcOrd="2" destOrd="0" presId="urn:microsoft.com/office/officeart/2005/8/layout/chevron1"/>
    <dgm:cxn modelId="{5A5B1E7D-BB08-461E-981B-A4BE7ED8CEA6}" type="presParOf" srcId="{BB63264E-DA50-4215-9659-B33C77DE8145}" destId="{30C421A3-9D1F-4A04-AD48-EB6307C16171}" srcOrd="3" destOrd="0" presId="urn:microsoft.com/office/officeart/2005/8/layout/chevron1"/>
    <dgm:cxn modelId="{0D65FD1C-D6F9-4D10-B1D5-7A95B21A16ED}" type="presParOf" srcId="{BB63264E-DA50-4215-9659-B33C77DE8145}" destId="{957AE6DF-D767-45D1-9FD4-D0262EB41492}" srcOrd="4" destOrd="0" presId="urn:microsoft.com/office/officeart/2005/8/layout/chevron1"/>
    <dgm:cxn modelId="{57793E1D-5C0B-4C0A-AF10-A1F46295C525}" type="presParOf" srcId="{BB63264E-DA50-4215-9659-B33C77DE8145}" destId="{9132BFD9-8AE4-425A-A3CB-B9B9BEC37A5C}" srcOrd="5" destOrd="0" presId="urn:microsoft.com/office/officeart/2005/8/layout/chevron1"/>
    <dgm:cxn modelId="{C4216134-AA6E-4E69-8306-A8B094275D51}" type="presParOf" srcId="{BB63264E-DA50-4215-9659-B33C77DE8145}" destId="{7E2A995B-B236-49AD-9927-9C9FD38FDD05}" srcOrd="6" destOrd="0" presId="urn:microsoft.com/office/officeart/2005/8/layout/chevron1"/>
    <dgm:cxn modelId="{FDD4FCFC-F588-4B13-9938-B81035219A60}" type="presParOf" srcId="{BB63264E-DA50-4215-9659-B33C77DE8145}" destId="{78B01933-B6A8-424C-82EA-F15173A7F554}" srcOrd="7" destOrd="0" presId="urn:microsoft.com/office/officeart/2005/8/layout/chevron1"/>
    <dgm:cxn modelId="{46DC4287-114C-4162-A831-2C6637AA340E}" type="presParOf" srcId="{BB63264E-DA50-4215-9659-B33C77DE8145}" destId="{8706F357-F9C9-45DC-A255-6F2CDD717278}"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BE2817-6C6A-4F0E-B0B5-133007005794}"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fi-FI"/>
        </a:p>
      </dgm:t>
    </dgm:pt>
    <dgm:pt modelId="{4DD3BF5B-14BC-46FE-8688-DF6C189918A5}">
      <dgm:prSet phldrT="[Teksti]"/>
      <dgm:spPr/>
      <dgm:t>
        <a:bodyPr/>
        <a:lstStyle/>
        <a:p>
          <a:r>
            <a:rPr lang="fi-FI">
              <a:solidFill>
                <a:schemeClr val="bg1"/>
              </a:solidFill>
              <a:latin typeface="Arial Nova"/>
            </a:rPr>
            <a:t>Asiakkuus tulee vireille. </a:t>
          </a:r>
          <a:r>
            <a:rPr lang="fi-FI">
              <a:solidFill>
                <a:schemeClr val="bg1"/>
              </a:solidFill>
              <a:latin typeface="Arial Nova"/>
              <a:ea typeface="Calibri"/>
              <a:cs typeface="Calibri"/>
            </a:rPr>
            <a:t>Tarve moniammatillisesta työskentelystä huomataan.</a:t>
          </a:r>
          <a:endParaRPr lang="fi-FI">
            <a:solidFill>
              <a:schemeClr val="bg1"/>
            </a:solidFill>
          </a:endParaRPr>
        </a:p>
      </dgm:t>
    </dgm:pt>
    <dgm:pt modelId="{834A4EF4-7996-4A0C-BB2D-F341B884BC0B}" type="parTrans" cxnId="{B8761C2E-3B58-4106-8600-9A712331E9C6}">
      <dgm:prSet/>
      <dgm:spPr/>
      <dgm:t>
        <a:bodyPr/>
        <a:lstStyle/>
        <a:p>
          <a:endParaRPr lang="fi-FI"/>
        </a:p>
      </dgm:t>
    </dgm:pt>
    <dgm:pt modelId="{71991E41-BA05-4345-88C7-5D2BC1B53E34}" type="sibTrans" cxnId="{B8761C2E-3B58-4106-8600-9A712331E9C6}">
      <dgm:prSet/>
      <dgm:spPr/>
      <dgm:t>
        <a:bodyPr/>
        <a:lstStyle/>
        <a:p>
          <a:endParaRPr lang="fi-FI"/>
        </a:p>
      </dgm:t>
    </dgm:pt>
    <dgm:pt modelId="{F5AFA84B-0BCA-42AB-9562-725485A5EB88}">
      <dgm:prSet phldrT="[Teksti]"/>
      <dgm:spPr/>
      <dgm:t>
        <a:bodyPr/>
        <a:lstStyle/>
        <a:p>
          <a:r>
            <a:rPr lang="fi-FI"/>
            <a:t>Päätetään viemisestä Yhteistyö-tiimiin. Anonyymi asiakaskuvaus lähetetään tarvittaviin yksiköihin.</a:t>
          </a:r>
        </a:p>
      </dgm:t>
    </dgm:pt>
    <dgm:pt modelId="{66B494AE-8C60-4817-9008-37640FF3E951}" type="parTrans" cxnId="{87F908BA-027B-48AA-A582-994672E0284C}">
      <dgm:prSet/>
      <dgm:spPr/>
      <dgm:t>
        <a:bodyPr/>
        <a:lstStyle/>
        <a:p>
          <a:endParaRPr lang="fi-FI"/>
        </a:p>
      </dgm:t>
    </dgm:pt>
    <dgm:pt modelId="{9B408FE8-2CB9-4F51-9DA5-E852F7223D5E}" type="sibTrans" cxnId="{87F908BA-027B-48AA-A582-994672E0284C}">
      <dgm:prSet/>
      <dgm:spPr/>
      <dgm:t>
        <a:bodyPr/>
        <a:lstStyle/>
        <a:p>
          <a:endParaRPr lang="fi-FI"/>
        </a:p>
      </dgm:t>
    </dgm:pt>
    <dgm:pt modelId="{A44F2050-6449-4B1B-96D4-DE3128966257}">
      <dgm:prSet phldrT="[Teksti]"/>
      <dgm:spPr/>
      <dgm:t>
        <a:bodyPr/>
        <a:lstStyle/>
        <a:p>
          <a:r>
            <a:rPr lang="fi-FI"/>
            <a:t>Nimetään työntekijät (vastuutyöntekijät) yhteiseen työskentelyyn esihenkilön johdolla.</a:t>
          </a:r>
        </a:p>
      </dgm:t>
    </dgm:pt>
    <dgm:pt modelId="{A009F2CE-BEFE-4EB2-BDF7-C674A62B5276}" type="parTrans" cxnId="{8846BF79-19EF-4360-8AA5-EA1977B11ECE}">
      <dgm:prSet/>
      <dgm:spPr/>
      <dgm:t>
        <a:bodyPr/>
        <a:lstStyle/>
        <a:p>
          <a:endParaRPr lang="fi-FI"/>
        </a:p>
      </dgm:t>
    </dgm:pt>
    <dgm:pt modelId="{DD9AACE0-142E-4C65-9EE4-98BA3753FF94}" type="sibTrans" cxnId="{8846BF79-19EF-4360-8AA5-EA1977B11ECE}">
      <dgm:prSet/>
      <dgm:spPr/>
      <dgm:t>
        <a:bodyPr/>
        <a:lstStyle/>
        <a:p>
          <a:endParaRPr lang="fi-FI"/>
        </a:p>
      </dgm:t>
    </dgm:pt>
    <dgm:pt modelId="{1D421159-72F6-4BC5-AC7A-7189452EFA81}">
      <dgm:prSet phldrT="[Teksti]"/>
      <dgm:spPr/>
      <dgm:t>
        <a:bodyPr/>
        <a:lstStyle/>
        <a:p>
          <a:r>
            <a:rPr lang="fi-FI"/>
            <a:t>Tiimi kokoontuu yhdessä asiakkaan kanssa. PTA viimeistellään ja yhteinen työskentely aloitetaan</a:t>
          </a:r>
        </a:p>
      </dgm:t>
    </dgm:pt>
    <dgm:pt modelId="{1FC5680C-119F-470F-8D34-B7F34347A7B5}" type="parTrans" cxnId="{0C70C34B-7F6A-49C0-B625-24042B963192}">
      <dgm:prSet/>
      <dgm:spPr/>
      <dgm:t>
        <a:bodyPr/>
        <a:lstStyle/>
        <a:p>
          <a:endParaRPr lang="fi-FI"/>
        </a:p>
      </dgm:t>
    </dgm:pt>
    <dgm:pt modelId="{ED33B15D-19E5-4419-AA2B-D2C895B6C37B}" type="sibTrans" cxnId="{0C70C34B-7F6A-49C0-B625-24042B963192}">
      <dgm:prSet/>
      <dgm:spPr/>
      <dgm:t>
        <a:bodyPr/>
        <a:lstStyle/>
        <a:p>
          <a:endParaRPr lang="fi-FI"/>
        </a:p>
      </dgm:t>
    </dgm:pt>
    <dgm:pt modelId="{1F761230-BAAF-4902-9324-14A123B39AE8}">
      <dgm:prSet phldrT="[Teksti]"/>
      <dgm:spPr/>
      <dgm:t>
        <a:bodyPr/>
        <a:lstStyle/>
        <a:p>
          <a:r>
            <a:rPr lang="fi-FI"/>
            <a:t>Asiakkaan kanssa työskennellään sovitusti, jonka jälkeen asiakkuus päätetään tai palveluiden jatkon tarve arvioidaan.</a:t>
          </a:r>
        </a:p>
      </dgm:t>
    </dgm:pt>
    <dgm:pt modelId="{503BAB8F-FE06-40D5-A836-AB76DB5780CA}" type="sibTrans" cxnId="{188DF591-CCDD-4BCE-8E8B-582A96C01AC5}">
      <dgm:prSet/>
      <dgm:spPr/>
      <dgm:t>
        <a:bodyPr/>
        <a:lstStyle/>
        <a:p>
          <a:endParaRPr lang="fi-FI"/>
        </a:p>
      </dgm:t>
    </dgm:pt>
    <dgm:pt modelId="{A911C964-E251-4562-BC5F-8BBEFF265C42}" type="parTrans" cxnId="{188DF591-CCDD-4BCE-8E8B-582A96C01AC5}">
      <dgm:prSet/>
      <dgm:spPr/>
      <dgm:t>
        <a:bodyPr/>
        <a:lstStyle/>
        <a:p>
          <a:endParaRPr lang="fi-FI"/>
        </a:p>
      </dgm:t>
    </dgm:pt>
    <dgm:pt modelId="{BB63264E-DA50-4215-9659-B33C77DE8145}" type="pres">
      <dgm:prSet presAssocID="{29BE2817-6C6A-4F0E-B0B5-133007005794}" presName="Name0" presStyleCnt="0">
        <dgm:presLayoutVars>
          <dgm:dir/>
          <dgm:animLvl val="lvl"/>
          <dgm:resizeHandles val="exact"/>
        </dgm:presLayoutVars>
      </dgm:prSet>
      <dgm:spPr/>
    </dgm:pt>
    <dgm:pt modelId="{43B709A4-E5F2-403E-A8A4-5907FBF9EC8E}" type="pres">
      <dgm:prSet presAssocID="{4DD3BF5B-14BC-46FE-8688-DF6C189918A5}" presName="parTxOnly" presStyleLbl="node1" presStyleIdx="0" presStyleCnt="5" custLinFactNeighborX="-1124" custLinFactNeighborY="2056">
        <dgm:presLayoutVars>
          <dgm:chMax val="0"/>
          <dgm:chPref val="0"/>
          <dgm:bulletEnabled val="1"/>
        </dgm:presLayoutVars>
      </dgm:prSet>
      <dgm:spPr/>
    </dgm:pt>
    <dgm:pt modelId="{580A47AE-4568-435A-92E4-D97C54777637}" type="pres">
      <dgm:prSet presAssocID="{71991E41-BA05-4345-88C7-5D2BC1B53E34}" presName="parTxOnlySpace" presStyleCnt="0"/>
      <dgm:spPr/>
    </dgm:pt>
    <dgm:pt modelId="{9846F9AF-E68C-4701-BDE3-35AC1A576413}" type="pres">
      <dgm:prSet presAssocID="{F5AFA84B-0BCA-42AB-9562-725485A5EB88}" presName="parTxOnly" presStyleLbl="node1" presStyleIdx="1" presStyleCnt="5">
        <dgm:presLayoutVars>
          <dgm:chMax val="0"/>
          <dgm:chPref val="0"/>
          <dgm:bulletEnabled val="1"/>
        </dgm:presLayoutVars>
      </dgm:prSet>
      <dgm:spPr/>
    </dgm:pt>
    <dgm:pt modelId="{30C421A3-9D1F-4A04-AD48-EB6307C16171}" type="pres">
      <dgm:prSet presAssocID="{9B408FE8-2CB9-4F51-9DA5-E852F7223D5E}" presName="parTxOnlySpace" presStyleCnt="0"/>
      <dgm:spPr/>
    </dgm:pt>
    <dgm:pt modelId="{957AE6DF-D767-45D1-9FD4-D0262EB41492}" type="pres">
      <dgm:prSet presAssocID="{A44F2050-6449-4B1B-96D4-DE3128966257}" presName="parTxOnly" presStyleLbl="node1" presStyleIdx="2" presStyleCnt="5">
        <dgm:presLayoutVars>
          <dgm:chMax val="0"/>
          <dgm:chPref val="0"/>
          <dgm:bulletEnabled val="1"/>
        </dgm:presLayoutVars>
      </dgm:prSet>
      <dgm:spPr/>
    </dgm:pt>
    <dgm:pt modelId="{9132BFD9-8AE4-425A-A3CB-B9B9BEC37A5C}" type="pres">
      <dgm:prSet presAssocID="{DD9AACE0-142E-4C65-9EE4-98BA3753FF94}" presName="parTxOnlySpace" presStyleCnt="0"/>
      <dgm:spPr/>
    </dgm:pt>
    <dgm:pt modelId="{7E2A995B-B236-49AD-9927-9C9FD38FDD05}" type="pres">
      <dgm:prSet presAssocID="{1D421159-72F6-4BC5-AC7A-7189452EFA81}" presName="parTxOnly" presStyleLbl="node1" presStyleIdx="3" presStyleCnt="5">
        <dgm:presLayoutVars>
          <dgm:chMax val="0"/>
          <dgm:chPref val="0"/>
          <dgm:bulletEnabled val="1"/>
        </dgm:presLayoutVars>
      </dgm:prSet>
      <dgm:spPr/>
    </dgm:pt>
    <dgm:pt modelId="{F17B6682-14F9-4CD7-B0B1-7A9CC86398BE}" type="pres">
      <dgm:prSet presAssocID="{ED33B15D-19E5-4419-AA2B-D2C895B6C37B}" presName="parTxOnlySpace" presStyleCnt="0"/>
      <dgm:spPr/>
    </dgm:pt>
    <dgm:pt modelId="{E17B13AE-150D-4FF2-B71B-0799B61ADB63}" type="pres">
      <dgm:prSet presAssocID="{1F761230-BAAF-4902-9324-14A123B39AE8}" presName="parTxOnly" presStyleLbl="node1" presStyleIdx="4" presStyleCnt="5">
        <dgm:presLayoutVars>
          <dgm:chMax val="0"/>
          <dgm:chPref val="0"/>
          <dgm:bulletEnabled val="1"/>
        </dgm:presLayoutVars>
      </dgm:prSet>
      <dgm:spPr/>
    </dgm:pt>
  </dgm:ptLst>
  <dgm:cxnLst>
    <dgm:cxn modelId="{E34CF11D-3E40-4295-8C36-A64D52489DA9}" type="presOf" srcId="{4DD3BF5B-14BC-46FE-8688-DF6C189918A5}" destId="{43B709A4-E5F2-403E-A8A4-5907FBF9EC8E}" srcOrd="0" destOrd="0" presId="urn:microsoft.com/office/officeart/2005/8/layout/chevron1"/>
    <dgm:cxn modelId="{B8761C2E-3B58-4106-8600-9A712331E9C6}" srcId="{29BE2817-6C6A-4F0E-B0B5-133007005794}" destId="{4DD3BF5B-14BC-46FE-8688-DF6C189918A5}" srcOrd="0" destOrd="0" parTransId="{834A4EF4-7996-4A0C-BB2D-F341B884BC0B}" sibTransId="{71991E41-BA05-4345-88C7-5D2BC1B53E34}"/>
    <dgm:cxn modelId="{3382DA68-3272-4A81-BAD7-9AB469442E4C}" type="presOf" srcId="{29BE2817-6C6A-4F0E-B0B5-133007005794}" destId="{BB63264E-DA50-4215-9659-B33C77DE8145}" srcOrd="0" destOrd="0" presId="urn:microsoft.com/office/officeart/2005/8/layout/chevron1"/>
    <dgm:cxn modelId="{0C70C34B-7F6A-49C0-B625-24042B963192}" srcId="{29BE2817-6C6A-4F0E-B0B5-133007005794}" destId="{1D421159-72F6-4BC5-AC7A-7189452EFA81}" srcOrd="3" destOrd="0" parTransId="{1FC5680C-119F-470F-8D34-B7F34347A7B5}" sibTransId="{ED33B15D-19E5-4419-AA2B-D2C895B6C37B}"/>
    <dgm:cxn modelId="{A0B2AF72-E776-4EC0-9E06-F2CAC961DB19}" type="presOf" srcId="{F5AFA84B-0BCA-42AB-9562-725485A5EB88}" destId="{9846F9AF-E68C-4701-BDE3-35AC1A576413}" srcOrd="0" destOrd="0" presId="urn:microsoft.com/office/officeart/2005/8/layout/chevron1"/>
    <dgm:cxn modelId="{8846BF79-19EF-4360-8AA5-EA1977B11ECE}" srcId="{29BE2817-6C6A-4F0E-B0B5-133007005794}" destId="{A44F2050-6449-4B1B-96D4-DE3128966257}" srcOrd="2" destOrd="0" parTransId="{A009F2CE-BEFE-4EB2-BDF7-C674A62B5276}" sibTransId="{DD9AACE0-142E-4C65-9EE4-98BA3753FF94}"/>
    <dgm:cxn modelId="{88388590-69B8-4ADD-90EF-11742911F428}" type="presOf" srcId="{1F761230-BAAF-4902-9324-14A123B39AE8}" destId="{E17B13AE-150D-4FF2-B71B-0799B61ADB63}" srcOrd="0" destOrd="0" presId="urn:microsoft.com/office/officeart/2005/8/layout/chevron1"/>
    <dgm:cxn modelId="{188DF591-CCDD-4BCE-8E8B-582A96C01AC5}" srcId="{29BE2817-6C6A-4F0E-B0B5-133007005794}" destId="{1F761230-BAAF-4902-9324-14A123B39AE8}" srcOrd="4" destOrd="0" parTransId="{A911C964-E251-4562-BC5F-8BBEFF265C42}" sibTransId="{503BAB8F-FE06-40D5-A836-AB76DB5780CA}"/>
    <dgm:cxn modelId="{90F1E7AF-0B5E-4708-AC5B-612C1EC04F3D}" type="presOf" srcId="{1D421159-72F6-4BC5-AC7A-7189452EFA81}" destId="{7E2A995B-B236-49AD-9927-9C9FD38FDD05}" srcOrd="0" destOrd="0" presId="urn:microsoft.com/office/officeart/2005/8/layout/chevron1"/>
    <dgm:cxn modelId="{87F908BA-027B-48AA-A582-994672E0284C}" srcId="{29BE2817-6C6A-4F0E-B0B5-133007005794}" destId="{F5AFA84B-0BCA-42AB-9562-725485A5EB88}" srcOrd="1" destOrd="0" parTransId="{66B494AE-8C60-4817-9008-37640FF3E951}" sibTransId="{9B408FE8-2CB9-4F51-9DA5-E852F7223D5E}"/>
    <dgm:cxn modelId="{1EEAF9F0-9055-4DAC-9D4C-D63BE6F96F77}" type="presOf" srcId="{A44F2050-6449-4B1B-96D4-DE3128966257}" destId="{957AE6DF-D767-45D1-9FD4-D0262EB41492}" srcOrd="0" destOrd="0" presId="urn:microsoft.com/office/officeart/2005/8/layout/chevron1"/>
    <dgm:cxn modelId="{45E02CF5-5E6E-46DD-8C7D-B5C93FFC1D8A}" type="presParOf" srcId="{BB63264E-DA50-4215-9659-B33C77DE8145}" destId="{43B709A4-E5F2-403E-A8A4-5907FBF9EC8E}" srcOrd="0" destOrd="0" presId="urn:microsoft.com/office/officeart/2005/8/layout/chevron1"/>
    <dgm:cxn modelId="{F5B58BF4-C73B-4C9A-BE12-D86DFD6F90F3}" type="presParOf" srcId="{BB63264E-DA50-4215-9659-B33C77DE8145}" destId="{580A47AE-4568-435A-92E4-D97C54777637}" srcOrd="1" destOrd="0" presId="urn:microsoft.com/office/officeart/2005/8/layout/chevron1"/>
    <dgm:cxn modelId="{C8A6E959-4718-4AA0-9FBA-F8E33FC1B734}" type="presParOf" srcId="{BB63264E-DA50-4215-9659-B33C77DE8145}" destId="{9846F9AF-E68C-4701-BDE3-35AC1A576413}" srcOrd="2" destOrd="0" presId="urn:microsoft.com/office/officeart/2005/8/layout/chevron1"/>
    <dgm:cxn modelId="{5A5B1E7D-BB08-461E-981B-A4BE7ED8CEA6}" type="presParOf" srcId="{BB63264E-DA50-4215-9659-B33C77DE8145}" destId="{30C421A3-9D1F-4A04-AD48-EB6307C16171}" srcOrd="3" destOrd="0" presId="urn:microsoft.com/office/officeart/2005/8/layout/chevron1"/>
    <dgm:cxn modelId="{0D65FD1C-D6F9-4D10-B1D5-7A95B21A16ED}" type="presParOf" srcId="{BB63264E-DA50-4215-9659-B33C77DE8145}" destId="{957AE6DF-D767-45D1-9FD4-D0262EB41492}" srcOrd="4" destOrd="0" presId="urn:microsoft.com/office/officeart/2005/8/layout/chevron1"/>
    <dgm:cxn modelId="{57793E1D-5C0B-4C0A-AF10-A1F46295C525}" type="presParOf" srcId="{BB63264E-DA50-4215-9659-B33C77DE8145}" destId="{9132BFD9-8AE4-425A-A3CB-B9B9BEC37A5C}" srcOrd="5" destOrd="0" presId="urn:microsoft.com/office/officeart/2005/8/layout/chevron1"/>
    <dgm:cxn modelId="{C4216134-AA6E-4E69-8306-A8B094275D51}" type="presParOf" srcId="{BB63264E-DA50-4215-9659-B33C77DE8145}" destId="{7E2A995B-B236-49AD-9927-9C9FD38FDD05}" srcOrd="6" destOrd="0" presId="urn:microsoft.com/office/officeart/2005/8/layout/chevron1"/>
    <dgm:cxn modelId="{05B90624-294B-495C-B9C1-6DAE9A89CEFC}" type="presParOf" srcId="{BB63264E-DA50-4215-9659-B33C77DE8145}" destId="{F17B6682-14F9-4CD7-B0B1-7A9CC86398BE}" srcOrd="7" destOrd="0" presId="urn:microsoft.com/office/officeart/2005/8/layout/chevron1"/>
    <dgm:cxn modelId="{6D02923C-FFD6-467B-8703-6576684601EF}" type="presParOf" srcId="{BB63264E-DA50-4215-9659-B33C77DE8145}" destId="{E17B13AE-150D-4FF2-B71B-0799B61ADB63}" srcOrd="8"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2ADE5F-6CF9-48D1-8DFC-4FE0B6FB0221}"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fi-FI"/>
        </a:p>
      </dgm:t>
    </dgm:pt>
    <dgm:pt modelId="{E0CB4D73-5D58-449A-A442-968F3F5F1B9A}">
      <dgm:prSet phldrT="[Teksti]" custT="1"/>
      <dgm:spPr/>
      <dgm:t>
        <a:bodyPr/>
        <a:lstStyle/>
        <a:p>
          <a:r>
            <a:rPr lang="fi-FI" sz="1200"/>
            <a:t>Esihenkilö hyväksyy monipalveluasiakkaiden tiimiin viemisen. Tehdään anonyymi asiakaskuvaus, joka lähetetään yhteistyöyksiköihin.</a:t>
          </a:r>
        </a:p>
        <a:p>
          <a:r>
            <a:rPr lang="fi-FI" sz="1200"/>
            <a:t>PTA jää prosessin ajaksi auki.</a:t>
          </a:r>
        </a:p>
      </dgm:t>
    </dgm:pt>
    <dgm:pt modelId="{469751EE-F03C-4DE8-B20B-5031662AA367}" type="parTrans" cxnId="{20173DDF-89EB-428C-BAC1-B5FFC400BA1D}">
      <dgm:prSet/>
      <dgm:spPr/>
      <dgm:t>
        <a:bodyPr/>
        <a:lstStyle/>
        <a:p>
          <a:endParaRPr lang="fi-FI"/>
        </a:p>
      </dgm:t>
    </dgm:pt>
    <dgm:pt modelId="{8B991E3B-5CF1-4352-B3A1-D6666C6F2B48}" type="sibTrans" cxnId="{20173DDF-89EB-428C-BAC1-B5FFC400BA1D}">
      <dgm:prSet/>
      <dgm:spPr/>
      <dgm:t>
        <a:bodyPr/>
        <a:lstStyle/>
        <a:p>
          <a:endParaRPr lang="fi-FI"/>
        </a:p>
      </dgm:t>
    </dgm:pt>
    <dgm:pt modelId="{66B9F60D-5400-4184-8019-9943FA1F81C5}">
      <dgm:prSet phldrT="[Teksti]" custT="1"/>
      <dgm:spPr/>
      <dgm:t>
        <a:bodyPr/>
        <a:lstStyle/>
        <a:p>
          <a:r>
            <a:rPr lang="fi-FI" sz="1200"/>
            <a:t>Yhteistyöajalla käsitellään moniammatillisesti asiakkaan tilanne. Sovitaan </a:t>
          </a:r>
          <a:r>
            <a:rPr lang="fi-FI" sz="1200" err="1"/>
            <a:t>omatyöntekijyys</a:t>
          </a:r>
          <a:r>
            <a:rPr lang="fi-FI" sz="1200"/>
            <a:t>, vastuutyöntekijät ja palvelut.</a:t>
          </a:r>
        </a:p>
      </dgm:t>
    </dgm:pt>
    <dgm:pt modelId="{83648ED3-C467-4600-A233-35BC1E0FC7EF}" type="parTrans" cxnId="{6BDDABC3-6FF8-4B38-AE03-1CBE37A0072E}">
      <dgm:prSet/>
      <dgm:spPr/>
      <dgm:t>
        <a:bodyPr/>
        <a:lstStyle/>
        <a:p>
          <a:endParaRPr lang="fi-FI"/>
        </a:p>
      </dgm:t>
    </dgm:pt>
    <dgm:pt modelId="{41534A82-E523-47FD-8A37-73A6E0498E47}" type="sibTrans" cxnId="{6BDDABC3-6FF8-4B38-AE03-1CBE37A0072E}">
      <dgm:prSet/>
      <dgm:spPr/>
      <dgm:t>
        <a:bodyPr/>
        <a:lstStyle/>
        <a:p>
          <a:endParaRPr lang="fi-FI"/>
        </a:p>
      </dgm:t>
    </dgm:pt>
    <dgm:pt modelId="{DD9F33F3-E1F9-4F99-95A6-E021031DB864}">
      <dgm:prSet phldrT="[Teksti]" custT="1"/>
      <dgm:spPr/>
      <dgm:t>
        <a:bodyPr/>
        <a:lstStyle/>
        <a:p>
          <a:r>
            <a:rPr lang="fi-FI" sz="1200"/>
            <a:t>Palvelut toteutetaan sovitusti ja yhteistyössä. Kokoonnutaan tarvittaessa uudestaan. Tarjotaan kollegiaalista tukea.</a:t>
          </a:r>
        </a:p>
      </dgm:t>
    </dgm:pt>
    <dgm:pt modelId="{8EA43002-60D4-4717-B764-EE11395D8D85}" type="parTrans" cxnId="{0499A9F8-62EC-4B2B-BD5F-DE454280864C}">
      <dgm:prSet/>
      <dgm:spPr/>
      <dgm:t>
        <a:bodyPr/>
        <a:lstStyle/>
        <a:p>
          <a:endParaRPr lang="fi-FI"/>
        </a:p>
      </dgm:t>
    </dgm:pt>
    <dgm:pt modelId="{9E6C2E09-66FE-4FC9-9203-4A43DD92BDD0}" type="sibTrans" cxnId="{0499A9F8-62EC-4B2B-BD5F-DE454280864C}">
      <dgm:prSet/>
      <dgm:spPr/>
      <dgm:t>
        <a:bodyPr/>
        <a:lstStyle/>
        <a:p>
          <a:endParaRPr lang="fi-FI"/>
        </a:p>
      </dgm:t>
    </dgm:pt>
    <dgm:pt modelId="{86804AB1-451A-48FA-A720-547757209DA7}">
      <dgm:prSet phldrT="[Teksti]" custT="1"/>
      <dgm:spPr/>
      <dgm:t>
        <a:bodyPr/>
        <a:lstStyle/>
        <a:p>
          <a:r>
            <a:rPr lang="fi-FI" sz="1200"/>
            <a:t>Jokaisen työntekijän näkemys ja työpanos on yhtä tärkeä.</a:t>
          </a:r>
        </a:p>
        <a:p>
          <a:r>
            <a:rPr lang="fi-FI" sz="1200"/>
            <a:t>Vastuuta kannetaan yhdessä.</a:t>
          </a:r>
        </a:p>
        <a:p>
          <a:r>
            <a:rPr lang="fi-FI" sz="1200"/>
            <a:t> Keskiössä asiakkaan/potilaan etu.</a:t>
          </a:r>
        </a:p>
      </dgm:t>
    </dgm:pt>
    <dgm:pt modelId="{D109BB3D-426E-4237-9A4E-73D16F125BC5}" type="parTrans" cxnId="{0C470EEA-E27C-4380-99EB-B0EF9C4977BE}">
      <dgm:prSet/>
      <dgm:spPr/>
      <dgm:t>
        <a:bodyPr/>
        <a:lstStyle/>
        <a:p>
          <a:endParaRPr lang="fi-FI"/>
        </a:p>
      </dgm:t>
    </dgm:pt>
    <dgm:pt modelId="{DE6F20F3-F5DA-4CB1-A775-E934CD764B61}" type="sibTrans" cxnId="{0C470EEA-E27C-4380-99EB-B0EF9C4977BE}">
      <dgm:prSet/>
      <dgm:spPr/>
      <dgm:t>
        <a:bodyPr/>
        <a:lstStyle/>
        <a:p>
          <a:endParaRPr lang="fi-FI"/>
        </a:p>
      </dgm:t>
    </dgm:pt>
    <dgm:pt modelId="{42508365-157B-464C-8B78-995D7EA25491}" type="pres">
      <dgm:prSet presAssocID="{EA2ADE5F-6CF9-48D1-8DFC-4FE0B6FB0221}" presName="Name0" presStyleCnt="0">
        <dgm:presLayoutVars>
          <dgm:dir/>
          <dgm:resizeHandles val="exact"/>
        </dgm:presLayoutVars>
      </dgm:prSet>
      <dgm:spPr/>
    </dgm:pt>
    <dgm:pt modelId="{5E584F97-37CE-41A5-B9D7-69C3C002C972}" type="pres">
      <dgm:prSet presAssocID="{E0CB4D73-5D58-449A-A442-968F3F5F1B9A}" presName="Name5" presStyleLbl="vennNode1" presStyleIdx="0" presStyleCnt="4">
        <dgm:presLayoutVars>
          <dgm:bulletEnabled val="1"/>
        </dgm:presLayoutVars>
      </dgm:prSet>
      <dgm:spPr/>
    </dgm:pt>
    <dgm:pt modelId="{EE9851CD-18B7-4BF1-A29C-C78760AB41FC}" type="pres">
      <dgm:prSet presAssocID="{8B991E3B-5CF1-4352-B3A1-D6666C6F2B48}" presName="space" presStyleCnt="0"/>
      <dgm:spPr/>
    </dgm:pt>
    <dgm:pt modelId="{1568CDB0-B4DD-4ABD-B525-4D65B749FAEF}" type="pres">
      <dgm:prSet presAssocID="{66B9F60D-5400-4184-8019-9943FA1F81C5}" presName="Name5" presStyleLbl="vennNode1" presStyleIdx="1" presStyleCnt="4">
        <dgm:presLayoutVars>
          <dgm:bulletEnabled val="1"/>
        </dgm:presLayoutVars>
      </dgm:prSet>
      <dgm:spPr/>
    </dgm:pt>
    <dgm:pt modelId="{BF0E485D-264F-4F0C-B296-737A95B81810}" type="pres">
      <dgm:prSet presAssocID="{41534A82-E523-47FD-8A37-73A6E0498E47}" presName="space" presStyleCnt="0"/>
      <dgm:spPr/>
    </dgm:pt>
    <dgm:pt modelId="{4F165319-90AD-4AF6-A3EB-BCAC0D6274F3}" type="pres">
      <dgm:prSet presAssocID="{DD9F33F3-E1F9-4F99-95A6-E021031DB864}" presName="Name5" presStyleLbl="vennNode1" presStyleIdx="2" presStyleCnt="4">
        <dgm:presLayoutVars>
          <dgm:bulletEnabled val="1"/>
        </dgm:presLayoutVars>
      </dgm:prSet>
      <dgm:spPr/>
    </dgm:pt>
    <dgm:pt modelId="{AE92324D-2FBC-4AA2-97D1-3465328E5CC8}" type="pres">
      <dgm:prSet presAssocID="{9E6C2E09-66FE-4FC9-9203-4A43DD92BDD0}" presName="space" presStyleCnt="0"/>
      <dgm:spPr/>
    </dgm:pt>
    <dgm:pt modelId="{E016B15E-17A1-4EC5-9587-DD7A55460072}" type="pres">
      <dgm:prSet presAssocID="{86804AB1-451A-48FA-A720-547757209DA7}" presName="Name5" presStyleLbl="vennNode1" presStyleIdx="3" presStyleCnt="4">
        <dgm:presLayoutVars>
          <dgm:bulletEnabled val="1"/>
        </dgm:presLayoutVars>
      </dgm:prSet>
      <dgm:spPr/>
    </dgm:pt>
  </dgm:ptLst>
  <dgm:cxnLst>
    <dgm:cxn modelId="{38CC2F45-918A-412E-BD42-19513387514B}" type="presOf" srcId="{86804AB1-451A-48FA-A720-547757209DA7}" destId="{E016B15E-17A1-4EC5-9587-DD7A55460072}" srcOrd="0" destOrd="0" presId="urn:microsoft.com/office/officeart/2005/8/layout/venn3"/>
    <dgm:cxn modelId="{60097354-5AAF-4C25-9050-1BC0AB670337}" type="presOf" srcId="{E0CB4D73-5D58-449A-A442-968F3F5F1B9A}" destId="{5E584F97-37CE-41A5-B9D7-69C3C002C972}" srcOrd="0" destOrd="0" presId="urn:microsoft.com/office/officeart/2005/8/layout/venn3"/>
    <dgm:cxn modelId="{7E725555-EF90-4D27-B69D-68D0100D4C1A}" type="presOf" srcId="{EA2ADE5F-6CF9-48D1-8DFC-4FE0B6FB0221}" destId="{42508365-157B-464C-8B78-995D7EA25491}" srcOrd="0" destOrd="0" presId="urn:microsoft.com/office/officeart/2005/8/layout/venn3"/>
    <dgm:cxn modelId="{61355676-5322-4F6C-BE65-DDE3D338CD12}" type="presOf" srcId="{DD9F33F3-E1F9-4F99-95A6-E021031DB864}" destId="{4F165319-90AD-4AF6-A3EB-BCAC0D6274F3}" srcOrd="0" destOrd="0" presId="urn:microsoft.com/office/officeart/2005/8/layout/venn3"/>
    <dgm:cxn modelId="{D02B1CA6-3EAB-42C5-9A57-8E3F7E24C938}" type="presOf" srcId="{66B9F60D-5400-4184-8019-9943FA1F81C5}" destId="{1568CDB0-B4DD-4ABD-B525-4D65B749FAEF}" srcOrd="0" destOrd="0" presId="urn:microsoft.com/office/officeart/2005/8/layout/venn3"/>
    <dgm:cxn modelId="{6BDDABC3-6FF8-4B38-AE03-1CBE37A0072E}" srcId="{EA2ADE5F-6CF9-48D1-8DFC-4FE0B6FB0221}" destId="{66B9F60D-5400-4184-8019-9943FA1F81C5}" srcOrd="1" destOrd="0" parTransId="{83648ED3-C467-4600-A233-35BC1E0FC7EF}" sibTransId="{41534A82-E523-47FD-8A37-73A6E0498E47}"/>
    <dgm:cxn modelId="{20173DDF-89EB-428C-BAC1-B5FFC400BA1D}" srcId="{EA2ADE5F-6CF9-48D1-8DFC-4FE0B6FB0221}" destId="{E0CB4D73-5D58-449A-A442-968F3F5F1B9A}" srcOrd="0" destOrd="0" parTransId="{469751EE-F03C-4DE8-B20B-5031662AA367}" sibTransId="{8B991E3B-5CF1-4352-B3A1-D6666C6F2B48}"/>
    <dgm:cxn modelId="{0C470EEA-E27C-4380-99EB-B0EF9C4977BE}" srcId="{EA2ADE5F-6CF9-48D1-8DFC-4FE0B6FB0221}" destId="{86804AB1-451A-48FA-A720-547757209DA7}" srcOrd="3" destOrd="0" parTransId="{D109BB3D-426E-4237-9A4E-73D16F125BC5}" sibTransId="{DE6F20F3-F5DA-4CB1-A775-E934CD764B61}"/>
    <dgm:cxn modelId="{0499A9F8-62EC-4B2B-BD5F-DE454280864C}" srcId="{EA2ADE5F-6CF9-48D1-8DFC-4FE0B6FB0221}" destId="{DD9F33F3-E1F9-4F99-95A6-E021031DB864}" srcOrd="2" destOrd="0" parTransId="{8EA43002-60D4-4717-B764-EE11395D8D85}" sibTransId="{9E6C2E09-66FE-4FC9-9203-4A43DD92BDD0}"/>
    <dgm:cxn modelId="{856C2981-CA3C-4934-B80D-E1737615D971}" type="presParOf" srcId="{42508365-157B-464C-8B78-995D7EA25491}" destId="{5E584F97-37CE-41A5-B9D7-69C3C002C972}" srcOrd="0" destOrd="0" presId="urn:microsoft.com/office/officeart/2005/8/layout/venn3"/>
    <dgm:cxn modelId="{7871F64B-5174-42CA-ACDF-C958CF1EBE33}" type="presParOf" srcId="{42508365-157B-464C-8B78-995D7EA25491}" destId="{EE9851CD-18B7-4BF1-A29C-C78760AB41FC}" srcOrd="1" destOrd="0" presId="urn:microsoft.com/office/officeart/2005/8/layout/venn3"/>
    <dgm:cxn modelId="{8BBEF23F-2F66-4881-9EF3-0CF00A502691}" type="presParOf" srcId="{42508365-157B-464C-8B78-995D7EA25491}" destId="{1568CDB0-B4DD-4ABD-B525-4D65B749FAEF}" srcOrd="2" destOrd="0" presId="urn:microsoft.com/office/officeart/2005/8/layout/venn3"/>
    <dgm:cxn modelId="{57E8AD2A-ADE3-4E75-9FC0-3F64599E120A}" type="presParOf" srcId="{42508365-157B-464C-8B78-995D7EA25491}" destId="{BF0E485D-264F-4F0C-B296-737A95B81810}" srcOrd="3" destOrd="0" presId="urn:microsoft.com/office/officeart/2005/8/layout/venn3"/>
    <dgm:cxn modelId="{BFEB1959-1F72-4CB7-9175-EF25AEFFBFE9}" type="presParOf" srcId="{42508365-157B-464C-8B78-995D7EA25491}" destId="{4F165319-90AD-4AF6-A3EB-BCAC0D6274F3}" srcOrd="4" destOrd="0" presId="urn:microsoft.com/office/officeart/2005/8/layout/venn3"/>
    <dgm:cxn modelId="{A768DD78-5459-42AE-A823-448714C38363}" type="presParOf" srcId="{42508365-157B-464C-8B78-995D7EA25491}" destId="{AE92324D-2FBC-4AA2-97D1-3465328E5CC8}" srcOrd="5" destOrd="0" presId="urn:microsoft.com/office/officeart/2005/8/layout/venn3"/>
    <dgm:cxn modelId="{9F8E20A0-7D23-4F0B-8E50-346973E297B7}" type="presParOf" srcId="{42508365-157B-464C-8B78-995D7EA25491}" destId="{E016B15E-17A1-4EC5-9587-DD7A55460072}" srcOrd="6" destOrd="0" presId="urn:microsoft.com/office/officeart/2005/8/layout/venn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709A4-E5F2-403E-A8A4-5907FBF9EC8E}">
      <dsp:nvSpPr>
        <dsp:cNvPr id="0" name=""/>
        <dsp:cNvSpPr/>
      </dsp:nvSpPr>
      <dsp:spPr>
        <a:xfrm>
          <a:off x="2947" y="62052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fi-FI" sz="1400" kern="1200"/>
            <a:t>Asiakkuus tulee vireille: kiirevastaanotto tai ajanvarauksella</a:t>
          </a:r>
        </a:p>
      </dsp:txBody>
      <dsp:txXfrm>
        <a:off x="527527" y="620528"/>
        <a:ext cx="1573740" cy="1049159"/>
      </dsp:txXfrm>
    </dsp:sp>
    <dsp:sp modelId="{9846F9AF-E68C-4701-BDE3-35AC1A576413}">
      <dsp:nvSpPr>
        <dsp:cNvPr id="0" name=""/>
        <dsp:cNvSpPr/>
      </dsp:nvSpPr>
      <dsp:spPr>
        <a:xfrm>
          <a:off x="2363556" y="62052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fi-FI" sz="1400" kern="1200"/>
            <a:t>Arviointi: tarvitaan sosiaalipalveluita</a:t>
          </a:r>
        </a:p>
      </dsp:txBody>
      <dsp:txXfrm>
        <a:off x="2888136" y="620528"/>
        <a:ext cx="1573740" cy="1049159"/>
      </dsp:txXfrm>
    </dsp:sp>
    <dsp:sp modelId="{957AE6DF-D767-45D1-9FD4-D0262EB41492}">
      <dsp:nvSpPr>
        <dsp:cNvPr id="0" name=""/>
        <dsp:cNvSpPr/>
      </dsp:nvSpPr>
      <dsp:spPr>
        <a:xfrm>
          <a:off x="4724165" y="62052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fi-FI" sz="1400" kern="1200"/>
            <a:t>Asiakkuus viedään Yhteistyö-tiimiin</a:t>
          </a:r>
        </a:p>
      </dsp:txBody>
      <dsp:txXfrm>
        <a:off x="5248745" y="620528"/>
        <a:ext cx="1573740" cy="1049159"/>
      </dsp:txXfrm>
    </dsp:sp>
    <dsp:sp modelId="{7E2A995B-B236-49AD-9927-9C9FD38FDD05}">
      <dsp:nvSpPr>
        <dsp:cNvPr id="0" name=""/>
        <dsp:cNvSpPr/>
      </dsp:nvSpPr>
      <dsp:spPr>
        <a:xfrm>
          <a:off x="7084774" y="62052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fi-FI" sz="1400" kern="1200"/>
            <a:t>Palvelut oikeassa paikassa</a:t>
          </a:r>
        </a:p>
      </dsp:txBody>
      <dsp:txXfrm>
        <a:off x="7609354" y="620528"/>
        <a:ext cx="1573740" cy="1049159"/>
      </dsp:txXfrm>
    </dsp:sp>
    <dsp:sp modelId="{8706F357-F9C9-45DC-A255-6F2CDD717278}">
      <dsp:nvSpPr>
        <dsp:cNvPr id="0" name=""/>
        <dsp:cNvSpPr/>
      </dsp:nvSpPr>
      <dsp:spPr>
        <a:xfrm>
          <a:off x="9445383" y="62052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fi-FI" sz="1400" kern="1200"/>
            <a:t>Asiakkuus päättyy</a:t>
          </a:r>
        </a:p>
      </dsp:txBody>
      <dsp:txXfrm>
        <a:off x="9969963" y="620528"/>
        <a:ext cx="1573740" cy="1049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B709A4-E5F2-403E-A8A4-5907FBF9EC8E}">
      <dsp:nvSpPr>
        <dsp:cNvPr id="0" name=""/>
        <dsp:cNvSpPr/>
      </dsp:nvSpPr>
      <dsp:spPr>
        <a:xfrm>
          <a:off x="0" y="74877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fi-FI" sz="1200" kern="1200">
              <a:solidFill>
                <a:schemeClr val="bg1"/>
              </a:solidFill>
              <a:latin typeface="Arial Nova"/>
            </a:rPr>
            <a:t>Asiakkuus tulee vireille. </a:t>
          </a:r>
          <a:r>
            <a:rPr lang="fi-FI" sz="1200" kern="1200">
              <a:solidFill>
                <a:schemeClr val="bg1"/>
              </a:solidFill>
              <a:latin typeface="Arial Nova"/>
              <a:ea typeface="Calibri"/>
              <a:cs typeface="Calibri"/>
            </a:rPr>
            <a:t>Tarve moniammatillisesta työskentelystä huomataan.</a:t>
          </a:r>
          <a:endParaRPr lang="fi-FI" sz="1200" kern="1200">
            <a:solidFill>
              <a:schemeClr val="bg1"/>
            </a:solidFill>
          </a:endParaRPr>
        </a:p>
      </dsp:txBody>
      <dsp:txXfrm>
        <a:off x="524580" y="748778"/>
        <a:ext cx="1573740" cy="1049159"/>
      </dsp:txXfrm>
    </dsp:sp>
    <dsp:sp modelId="{9846F9AF-E68C-4701-BDE3-35AC1A576413}">
      <dsp:nvSpPr>
        <dsp:cNvPr id="0" name=""/>
        <dsp:cNvSpPr/>
      </dsp:nvSpPr>
      <dsp:spPr>
        <a:xfrm>
          <a:off x="2363556" y="72720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fi-FI" sz="1200" kern="1200"/>
            <a:t>Päätetään viemisestä Yhteistyö-tiimiin. Anonyymi asiakaskuvaus lähetetään tarvittaviin yksiköihin.</a:t>
          </a:r>
        </a:p>
      </dsp:txBody>
      <dsp:txXfrm>
        <a:off x="2888136" y="727208"/>
        <a:ext cx="1573740" cy="1049159"/>
      </dsp:txXfrm>
    </dsp:sp>
    <dsp:sp modelId="{957AE6DF-D767-45D1-9FD4-D0262EB41492}">
      <dsp:nvSpPr>
        <dsp:cNvPr id="0" name=""/>
        <dsp:cNvSpPr/>
      </dsp:nvSpPr>
      <dsp:spPr>
        <a:xfrm>
          <a:off x="4724165" y="72720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fi-FI" sz="1200" kern="1200"/>
            <a:t>Nimetään työntekijät (vastuutyöntekijät) yhteiseen työskentelyyn esihenkilön johdolla.</a:t>
          </a:r>
        </a:p>
      </dsp:txBody>
      <dsp:txXfrm>
        <a:off x="5248745" y="727208"/>
        <a:ext cx="1573740" cy="1049159"/>
      </dsp:txXfrm>
    </dsp:sp>
    <dsp:sp modelId="{7E2A995B-B236-49AD-9927-9C9FD38FDD05}">
      <dsp:nvSpPr>
        <dsp:cNvPr id="0" name=""/>
        <dsp:cNvSpPr/>
      </dsp:nvSpPr>
      <dsp:spPr>
        <a:xfrm>
          <a:off x="7084774" y="72720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fi-FI" sz="1200" kern="1200"/>
            <a:t>Tiimi kokoontuu yhdessä asiakkaan kanssa. PTA viimeistellään ja yhteinen työskentely aloitetaan</a:t>
          </a:r>
        </a:p>
      </dsp:txBody>
      <dsp:txXfrm>
        <a:off x="7609354" y="727208"/>
        <a:ext cx="1573740" cy="1049159"/>
      </dsp:txXfrm>
    </dsp:sp>
    <dsp:sp modelId="{E17B13AE-150D-4FF2-B71B-0799B61ADB63}">
      <dsp:nvSpPr>
        <dsp:cNvPr id="0" name=""/>
        <dsp:cNvSpPr/>
      </dsp:nvSpPr>
      <dsp:spPr>
        <a:xfrm>
          <a:off x="9445383" y="727208"/>
          <a:ext cx="2622899" cy="104915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marL="0" lvl="0" indent="0" algn="ctr" defTabSz="533400">
            <a:lnSpc>
              <a:spcPct val="90000"/>
            </a:lnSpc>
            <a:spcBef>
              <a:spcPct val="0"/>
            </a:spcBef>
            <a:spcAft>
              <a:spcPct val="35000"/>
            </a:spcAft>
            <a:buNone/>
          </a:pPr>
          <a:r>
            <a:rPr lang="fi-FI" sz="1200" kern="1200"/>
            <a:t>Asiakkaan kanssa työskennellään sovitusti, jonka jälkeen asiakkuus päätetään tai palveluiden jatkon tarve arvioidaan.</a:t>
          </a:r>
        </a:p>
      </dsp:txBody>
      <dsp:txXfrm>
        <a:off x="9969963" y="727208"/>
        <a:ext cx="1573740" cy="10491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84F97-37CE-41A5-B9D7-69C3C002C972}">
      <dsp:nvSpPr>
        <dsp:cNvPr id="0" name=""/>
        <dsp:cNvSpPr/>
      </dsp:nvSpPr>
      <dsp:spPr>
        <a:xfrm>
          <a:off x="2381" y="304006"/>
          <a:ext cx="2389187" cy="2389187"/>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15240" rIns="131485" bIns="15240" numCol="1" spcCol="1270" anchor="ctr" anchorCtr="0">
          <a:noAutofit/>
        </a:bodyPr>
        <a:lstStyle/>
        <a:p>
          <a:pPr marL="0" lvl="0" indent="0" algn="ctr" defTabSz="533400">
            <a:lnSpc>
              <a:spcPct val="90000"/>
            </a:lnSpc>
            <a:spcBef>
              <a:spcPct val="0"/>
            </a:spcBef>
            <a:spcAft>
              <a:spcPct val="35000"/>
            </a:spcAft>
            <a:buNone/>
          </a:pPr>
          <a:r>
            <a:rPr lang="fi-FI" sz="1200" kern="1200"/>
            <a:t>Esihenkilö hyväksyy monipalveluasiakkaiden tiimiin viemisen. Tehdään anonyymi asiakaskuvaus, joka lähetetään yhteistyöyksiköihin.</a:t>
          </a:r>
        </a:p>
        <a:p>
          <a:pPr marL="0" lvl="0" indent="0" algn="ctr" defTabSz="533400">
            <a:lnSpc>
              <a:spcPct val="90000"/>
            </a:lnSpc>
            <a:spcBef>
              <a:spcPct val="0"/>
            </a:spcBef>
            <a:spcAft>
              <a:spcPct val="35000"/>
            </a:spcAft>
            <a:buNone/>
          </a:pPr>
          <a:r>
            <a:rPr lang="fi-FI" sz="1200" kern="1200"/>
            <a:t>PTA jää prosessin ajaksi auki.</a:t>
          </a:r>
        </a:p>
      </dsp:txBody>
      <dsp:txXfrm>
        <a:off x="352269" y="653894"/>
        <a:ext cx="1689411" cy="1689411"/>
      </dsp:txXfrm>
    </dsp:sp>
    <dsp:sp modelId="{1568CDB0-B4DD-4ABD-B525-4D65B749FAEF}">
      <dsp:nvSpPr>
        <dsp:cNvPr id="0" name=""/>
        <dsp:cNvSpPr/>
      </dsp:nvSpPr>
      <dsp:spPr>
        <a:xfrm>
          <a:off x="1913731" y="304006"/>
          <a:ext cx="2389187" cy="2389187"/>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15240" rIns="131485" bIns="15240" numCol="1" spcCol="1270" anchor="ctr" anchorCtr="0">
          <a:noAutofit/>
        </a:bodyPr>
        <a:lstStyle/>
        <a:p>
          <a:pPr marL="0" lvl="0" indent="0" algn="ctr" defTabSz="533400">
            <a:lnSpc>
              <a:spcPct val="90000"/>
            </a:lnSpc>
            <a:spcBef>
              <a:spcPct val="0"/>
            </a:spcBef>
            <a:spcAft>
              <a:spcPct val="35000"/>
            </a:spcAft>
            <a:buNone/>
          </a:pPr>
          <a:r>
            <a:rPr lang="fi-FI" sz="1200" kern="1200"/>
            <a:t>Yhteistyöajalla käsitellään moniammatillisesti asiakkaan tilanne. Sovitaan </a:t>
          </a:r>
          <a:r>
            <a:rPr lang="fi-FI" sz="1200" kern="1200" err="1"/>
            <a:t>omatyöntekijyys</a:t>
          </a:r>
          <a:r>
            <a:rPr lang="fi-FI" sz="1200" kern="1200"/>
            <a:t>, vastuutyöntekijät ja palvelut.</a:t>
          </a:r>
        </a:p>
      </dsp:txBody>
      <dsp:txXfrm>
        <a:off x="2263619" y="653894"/>
        <a:ext cx="1689411" cy="1689411"/>
      </dsp:txXfrm>
    </dsp:sp>
    <dsp:sp modelId="{4F165319-90AD-4AF6-A3EB-BCAC0D6274F3}">
      <dsp:nvSpPr>
        <dsp:cNvPr id="0" name=""/>
        <dsp:cNvSpPr/>
      </dsp:nvSpPr>
      <dsp:spPr>
        <a:xfrm>
          <a:off x="3825081" y="304006"/>
          <a:ext cx="2389187" cy="2389187"/>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15240" rIns="131485" bIns="15240" numCol="1" spcCol="1270" anchor="ctr" anchorCtr="0">
          <a:noAutofit/>
        </a:bodyPr>
        <a:lstStyle/>
        <a:p>
          <a:pPr marL="0" lvl="0" indent="0" algn="ctr" defTabSz="533400">
            <a:lnSpc>
              <a:spcPct val="90000"/>
            </a:lnSpc>
            <a:spcBef>
              <a:spcPct val="0"/>
            </a:spcBef>
            <a:spcAft>
              <a:spcPct val="35000"/>
            </a:spcAft>
            <a:buNone/>
          </a:pPr>
          <a:r>
            <a:rPr lang="fi-FI" sz="1200" kern="1200"/>
            <a:t>Palvelut toteutetaan sovitusti ja yhteistyössä. Kokoonnutaan tarvittaessa uudestaan. Tarjotaan kollegiaalista tukea.</a:t>
          </a:r>
        </a:p>
      </dsp:txBody>
      <dsp:txXfrm>
        <a:off x="4174969" y="653894"/>
        <a:ext cx="1689411" cy="1689411"/>
      </dsp:txXfrm>
    </dsp:sp>
    <dsp:sp modelId="{E016B15E-17A1-4EC5-9587-DD7A55460072}">
      <dsp:nvSpPr>
        <dsp:cNvPr id="0" name=""/>
        <dsp:cNvSpPr/>
      </dsp:nvSpPr>
      <dsp:spPr>
        <a:xfrm>
          <a:off x="5736431" y="304006"/>
          <a:ext cx="2389187" cy="2389187"/>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85" tIns="15240" rIns="131485" bIns="15240" numCol="1" spcCol="1270" anchor="ctr" anchorCtr="0">
          <a:noAutofit/>
        </a:bodyPr>
        <a:lstStyle/>
        <a:p>
          <a:pPr marL="0" lvl="0" indent="0" algn="ctr" defTabSz="533400">
            <a:lnSpc>
              <a:spcPct val="90000"/>
            </a:lnSpc>
            <a:spcBef>
              <a:spcPct val="0"/>
            </a:spcBef>
            <a:spcAft>
              <a:spcPct val="35000"/>
            </a:spcAft>
            <a:buNone/>
          </a:pPr>
          <a:r>
            <a:rPr lang="fi-FI" sz="1200" kern="1200"/>
            <a:t>Jokaisen työntekijän näkemys ja työpanos on yhtä tärkeä.</a:t>
          </a:r>
        </a:p>
        <a:p>
          <a:pPr marL="0" lvl="0" indent="0" algn="ctr" defTabSz="533400">
            <a:lnSpc>
              <a:spcPct val="90000"/>
            </a:lnSpc>
            <a:spcBef>
              <a:spcPct val="0"/>
            </a:spcBef>
            <a:spcAft>
              <a:spcPct val="35000"/>
            </a:spcAft>
            <a:buNone/>
          </a:pPr>
          <a:r>
            <a:rPr lang="fi-FI" sz="1200" kern="1200"/>
            <a:t>Vastuuta kannetaan yhdessä.</a:t>
          </a:r>
        </a:p>
        <a:p>
          <a:pPr marL="0" lvl="0" indent="0" algn="ctr" defTabSz="533400">
            <a:lnSpc>
              <a:spcPct val="90000"/>
            </a:lnSpc>
            <a:spcBef>
              <a:spcPct val="0"/>
            </a:spcBef>
            <a:spcAft>
              <a:spcPct val="35000"/>
            </a:spcAft>
            <a:buNone/>
          </a:pPr>
          <a:r>
            <a:rPr lang="fi-FI" sz="1200" kern="1200"/>
            <a:t> Keskiössä asiakkaan/potilaan etu.</a:t>
          </a:r>
        </a:p>
      </dsp:txBody>
      <dsp:txXfrm>
        <a:off x="6086319" y="653894"/>
        <a:ext cx="1689411" cy="168941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F3317D-D114-20A0-BA15-8F06D9BBA7BB}"/>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CE3AB7FB-7F9B-CFE4-AD5A-455E0FDA78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696FE79F-9FC6-CD3A-105D-F83ED220333C}"/>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37EEDFA6-6981-6C66-53FF-69E431D2C5E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55994CE-9F2D-2E34-C8FD-940C14B29BEE}"/>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173958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8AF5002-EC36-023E-E640-99C0E8698F9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BEF9E580-9A2E-680B-1264-FF6E3AE51FF7}"/>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23F0759-3A91-3A7D-48F4-8D1E2755B8EB}"/>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57898FC1-7D8B-4A8A-9AED-153215C9C48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4BD342E-01B0-56C4-9C77-560E3AA8DE8E}"/>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1187985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4723B54A-DC5A-CC9E-3BB5-13A49FE5830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CC151EF-9749-E3BF-0FB6-087719BD2E79}"/>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AAC0CD7-46A1-DF08-2B25-71FDFADC36E8}"/>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A102C441-BA66-7380-6306-1B50357B229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C233ADD-C48E-BC34-FFCD-7D2AA02A1B03}"/>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4074276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tsikko ja sisältöpalstat">
    <p:spTree>
      <p:nvGrpSpPr>
        <p:cNvPr id="1" name=""/>
        <p:cNvGrpSpPr/>
        <p:nvPr/>
      </p:nvGrpSpPr>
      <p:grpSpPr>
        <a:xfrm>
          <a:off x="0" y="0"/>
          <a:ext cx="0" cy="0"/>
          <a:chOff x="0" y="0"/>
          <a:chExt cx="0" cy="0"/>
        </a:xfrm>
      </p:grpSpPr>
      <p:sp>
        <p:nvSpPr>
          <p:cNvPr id="2" name="Otsikko">
            <a:extLst>
              <a:ext uri="{FF2B5EF4-FFF2-40B4-BE49-F238E27FC236}">
                <a16:creationId xmlns:a16="http://schemas.microsoft.com/office/drawing/2014/main" id="{ADA615F1-17DE-4E0F-BE84-F900BCA30055}"/>
              </a:ext>
            </a:extLst>
          </p:cNvPr>
          <p:cNvSpPr>
            <a:spLocks noGrp="1"/>
          </p:cNvSpPr>
          <p:nvPr>
            <p:ph type="title" hasCustomPrompt="1"/>
          </p:nvPr>
        </p:nvSpPr>
        <p:spPr/>
        <p:txBody>
          <a:bodyPr/>
          <a:lstStyle>
            <a:lvl1pPr>
              <a:defRPr/>
            </a:lvl1pPr>
          </a:lstStyle>
          <a:p>
            <a:r>
              <a:rPr lang="fi-FI"/>
              <a:t>Lisää otsikko napsauttamalla</a:t>
            </a:r>
          </a:p>
        </p:txBody>
      </p:sp>
      <p:sp>
        <p:nvSpPr>
          <p:cNvPr id="3" name="Sisällön paikkamerkki 1">
            <a:extLst>
              <a:ext uri="{FF2B5EF4-FFF2-40B4-BE49-F238E27FC236}">
                <a16:creationId xmlns:a16="http://schemas.microsoft.com/office/drawing/2014/main" id="{3DA2BB6B-E893-41BB-99F1-FB50E45164F9}"/>
              </a:ext>
            </a:extLst>
          </p:cNvPr>
          <p:cNvSpPr>
            <a:spLocks noGrp="1"/>
          </p:cNvSpPr>
          <p:nvPr>
            <p:ph idx="1" hasCustomPrompt="1"/>
          </p:nvPr>
        </p:nvSpPr>
        <p:spPr>
          <a:xfrm>
            <a:off x="838201" y="1825625"/>
            <a:ext cx="5117918" cy="384597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i-FI"/>
              <a:t>Lisää teksti napsauttamalla</a:t>
            </a:r>
          </a:p>
          <a:p>
            <a:pPr lvl="1"/>
            <a:r>
              <a:rPr lang="fi-FI"/>
              <a:t>toinen taso</a:t>
            </a:r>
          </a:p>
          <a:p>
            <a:pPr lvl="2"/>
            <a:r>
              <a:rPr lang="fi-FI"/>
              <a:t>kolmas taso</a:t>
            </a:r>
          </a:p>
          <a:p>
            <a:pPr lvl="3"/>
            <a:r>
              <a:rPr lang="fi-FI"/>
              <a:t>neljäs taso</a:t>
            </a:r>
          </a:p>
          <a:p>
            <a:pPr lvl="4"/>
            <a:r>
              <a:rPr lang="fi-FI"/>
              <a:t>viides taso</a:t>
            </a:r>
          </a:p>
        </p:txBody>
      </p:sp>
      <p:sp>
        <p:nvSpPr>
          <p:cNvPr id="5" name="Sisällön paikkamerkki 2">
            <a:extLst>
              <a:ext uri="{FF2B5EF4-FFF2-40B4-BE49-F238E27FC236}">
                <a16:creationId xmlns:a16="http://schemas.microsoft.com/office/drawing/2014/main" id="{D742BB0C-BA42-461E-AB2A-429CD4F182F1}"/>
              </a:ext>
            </a:extLst>
          </p:cNvPr>
          <p:cNvSpPr>
            <a:spLocks noGrp="1"/>
          </p:cNvSpPr>
          <p:nvPr>
            <p:ph idx="10" hasCustomPrompt="1"/>
          </p:nvPr>
        </p:nvSpPr>
        <p:spPr>
          <a:xfrm>
            <a:off x="6235883" y="1825625"/>
            <a:ext cx="5117917" cy="384597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fi-FI"/>
              <a:t>Lisää teksti napsauttamalla</a:t>
            </a:r>
          </a:p>
          <a:p>
            <a:pPr lvl="1"/>
            <a:r>
              <a:rPr lang="fi-FI"/>
              <a:t>toinen taso</a:t>
            </a:r>
          </a:p>
          <a:p>
            <a:pPr lvl="2"/>
            <a:r>
              <a:rPr lang="fi-FI"/>
              <a:t>kolmas taso</a:t>
            </a:r>
          </a:p>
          <a:p>
            <a:pPr lvl="3"/>
            <a:r>
              <a:rPr lang="fi-FI"/>
              <a:t>neljäs taso</a:t>
            </a:r>
          </a:p>
          <a:p>
            <a:pPr lvl="4"/>
            <a:r>
              <a:rPr lang="fi-FI"/>
              <a:t>viides taso</a:t>
            </a:r>
          </a:p>
        </p:txBody>
      </p:sp>
      <p:pic>
        <p:nvPicPr>
          <p:cNvPr id="7" name="Logo">
            <a:extLst>
              <a:ext uri="{FF2B5EF4-FFF2-40B4-BE49-F238E27FC236}">
                <a16:creationId xmlns:a16="http://schemas.microsoft.com/office/drawing/2014/main" id="{DB253833-F21C-44EB-8853-4FA21EA3828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07539" y="6000349"/>
            <a:ext cx="3356195" cy="560646"/>
          </a:xfrm>
          <a:prstGeom prst="rect">
            <a:avLst/>
          </a:prstGeom>
        </p:spPr>
      </p:pic>
    </p:spTree>
    <p:extLst>
      <p:ext uri="{BB962C8B-B14F-4D97-AF65-F5344CB8AC3E}">
        <p14:creationId xmlns:p14="http://schemas.microsoft.com/office/powerpoint/2010/main" val="3433516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FDA99D-A252-EED5-8186-EE19C78CB3AE}"/>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D9229A8-1D9E-948F-17BD-94B115B4799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A46650C-136D-17F9-AE27-B59B7068CB80}"/>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631FDFF3-2C49-35B6-C20D-AF14B9597AF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DBC4616-C329-661A-A45D-685D4D8C022E}"/>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2501010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F82382-F6A2-0529-AA80-0B8FCCE77AF4}"/>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425B47E9-DE73-905E-ECD1-74E88624D6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10AC53EE-8A87-68E9-D1BD-236BFFACA2BA}"/>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BF38882A-C75E-1635-C033-F146B2D3494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F34081F-C14C-5C18-978D-64CBA3EFE09B}"/>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3962869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61A0EB-96A0-89DB-374F-4A728DFABA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F6250C0-BAE7-6A67-6303-842A565F80B4}"/>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45D2589A-6672-2DD5-8D38-3E0882033225}"/>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000F8D96-D628-D5D2-CBCA-CB071E79CE46}"/>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6" name="Alatunnisteen paikkamerkki 5">
            <a:extLst>
              <a:ext uri="{FF2B5EF4-FFF2-40B4-BE49-F238E27FC236}">
                <a16:creationId xmlns:a16="http://schemas.microsoft.com/office/drawing/2014/main" id="{18FD696B-469A-AD4B-8BD7-C2B2756A5F3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0B859FC6-633C-6C50-0F1A-6C772153C479}"/>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310886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E0A4638-A522-37F1-EC4E-8A7DC20BFC93}"/>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D96279A1-F741-2DD0-E12D-E3692E744C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E091357D-3D8C-88D7-C4AC-6A408F5CC23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5140D930-8684-CC4B-0D32-C7F0D82D88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0B9B728-4C90-8BE1-17CC-FF8B4A5A129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6E742464-2F89-EE0B-4EE7-7DC7C39AC16B}"/>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8" name="Alatunnisteen paikkamerkki 7">
            <a:extLst>
              <a:ext uri="{FF2B5EF4-FFF2-40B4-BE49-F238E27FC236}">
                <a16:creationId xmlns:a16="http://schemas.microsoft.com/office/drawing/2014/main" id="{62743D5C-E79B-EF7D-237B-CCBDCB627E5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48940137-016D-CEB6-4FE8-1895ED98C674}"/>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1000986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936B21F-EFC0-2B7F-B3FD-78705AFB52F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AD7AE22C-3908-3EA1-E533-2E8D1269C2C1}"/>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4" name="Alatunnisteen paikkamerkki 3">
            <a:extLst>
              <a:ext uri="{FF2B5EF4-FFF2-40B4-BE49-F238E27FC236}">
                <a16:creationId xmlns:a16="http://schemas.microsoft.com/office/drawing/2014/main" id="{B5F692A1-126B-E8FE-C442-0B0FC7725FB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F3E8427C-BA9D-BD9D-206B-2A4A9988253C}"/>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1636821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982A67BA-2B2E-03C5-2EF7-7D804FCB1DED}"/>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3" name="Alatunnisteen paikkamerkki 2">
            <a:extLst>
              <a:ext uri="{FF2B5EF4-FFF2-40B4-BE49-F238E27FC236}">
                <a16:creationId xmlns:a16="http://schemas.microsoft.com/office/drawing/2014/main" id="{83D43B05-2FE1-7430-2968-8BDE37B042BF}"/>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16FC3488-C0FA-E48A-8C51-D9989BC20800}"/>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3920361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274AA8-F86C-0099-5F46-D1EF33D9C2F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16B27ADC-2736-BDD9-2E04-468877A3C3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90C7F54F-E6EE-F0DE-A952-7A2AEC643C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FFB2E47-51EC-1539-3054-81142FCD61AF}"/>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6" name="Alatunnisteen paikkamerkki 5">
            <a:extLst>
              <a:ext uri="{FF2B5EF4-FFF2-40B4-BE49-F238E27FC236}">
                <a16:creationId xmlns:a16="http://schemas.microsoft.com/office/drawing/2014/main" id="{C2F8DEBC-7B57-B23F-F6B4-3D8FC6BBC3A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E3241AA-FCD4-D289-3F1C-3A121784FD41}"/>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1815715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E3F746F-FE9A-0F3A-457C-F5B350FE3E4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E3AB1210-A1C8-5D39-B0B3-419F0209E7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5168977-06A0-9F49-8F79-A1B141588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F678F7D-6023-DB34-FEBB-C72E26DEC8C7}"/>
              </a:ext>
            </a:extLst>
          </p:cNvPr>
          <p:cNvSpPr>
            <a:spLocks noGrp="1"/>
          </p:cNvSpPr>
          <p:nvPr>
            <p:ph type="dt" sz="half" idx="10"/>
          </p:nvPr>
        </p:nvSpPr>
        <p:spPr/>
        <p:txBody>
          <a:bodyPr/>
          <a:lstStyle/>
          <a:p>
            <a:fld id="{B76A6180-497C-42E0-B7BF-D6FFBFB42728}" type="datetimeFigureOut">
              <a:rPr lang="fi-FI" smtClean="0"/>
              <a:t>2.12.2025</a:t>
            </a:fld>
            <a:endParaRPr lang="fi-FI"/>
          </a:p>
        </p:txBody>
      </p:sp>
      <p:sp>
        <p:nvSpPr>
          <p:cNvPr id="6" name="Alatunnisteen paikkamerkki 5">
            <a:extLst>
              <a:ext uri="{FF2B5EF4-FFF2-40B4-BE49-F238E27FC236}">
                <a16:creationId xmlns:a16="http://schemas.microsoft.com/office/drawing/2014/main" id="{2E7A6142-EF33-F3C7-655B-6A37EE73966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598ACC6-EB35-D0D9-E4C6-C09FF0116948}"/>
              </a:ext>
            </a:extLst>
          </p:cNvPr>
          <p:cNvSpPr>
            <a:spLocks noGrp="1"/>
          </p:cNvSpPr>
          <p:nvPr>
            <p:ph type="sldNum" sz="quarter" idx="12"/>
          </p:nvPr>
        </p:nvSpPr>
        <p:spPr/>
        <p:txBody>
          <a:bodyPr/>
          <a:lstStyle/>
          <a:p>
            <a:fld id="{FE37CD97-5731-4275-B8D0-B218FD2A61F4}" type="slidenum">
              <a:rPr lang="fi-FI" smtClean="0"/>
              <a:t>‹#›</a:t>
            </a:fld>
            <a:endParaRPr lang="fi-FI"/>
          </a:p>
        </p:txBody>
      </p:sp>
    </p:spTree>
    <p:extLst>
      <p:ext uri="{BB962C8B-B14F-4D97-AF65-F5344CB8AC3E}">
        <p14:creationId xmlns:p14="http://schemas.microsoft.com/office/powerpoint/2010/main" val="37118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FA7D0EF-F309-7D16-BA07-B161144AB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5347F31B-62B4-CC31-E12B-06633D0440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1AAA2A1-CF8D-708E-BB2B-5F986108F1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6A6180-497C-42E0-B7BF-D6FFBFB42728}" type="datetimeFigureOut">
              <a:rPr lang="fi-FI" smtClean="0"/>
              <a:t>2.12.2025</a:t>
            </a:fld>
            <a:endParaRPr lang="fi-FI"/>
          </a:p>
        </p:txBody>
      </p:sp>
      <p:sp>
        <p:nvSpPr>
          <p:cNvPr id="5" name="Alatunnisteen paikkamerkki 4">
            <a:extLst>
              <a:ext uri="{FF2B5EF4-FFF2-40B4-BE49-F238E27FC236}">
                <a16:creationId xmlns:a16="http://schemas.microsoft.com/office/drawing/2014/main" id="{AC0BC326-2819-49FB-31A9-7AFE3CC3C3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D3AB6F7E-B3E0-9B2C-5635-BABF39B64E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37CD97-5731-4275-B8D0-B218FD2A61F4}" type="slidenum">
              <a:rPr lang="fi-FI" smtClean="0"/>
              <a:t>‹#›</a:t>
            </a:fld>
            <a:endParaRPr lang="fi-FI"/>
          </a:p>
        </p:txBody>
      </p:sp>
    </p:spTree>
    <p:extLst>
      <p:ext uri="{BB962C8B-B14F-4D97-AF65-F5344CB8AC3E}">
        <p14:creationId xmlns:p14="http://schemas.microsoft.com/office/powerpoint/2010/main" val="3616471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henna.fager@itauusimaa.fi"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image" Target="../media/image5.jp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4.pn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5625BDC-E97B-28A1-09F8-05B73AF659F3}"/>
              </a:ext>
            </a:extLst>
          </p:cNvPr>
          <p:cNvSpPr>
            <a:spLocks noGrp="1"/>
          </p:cNvSpPr>
          <p:nvPr>
            <p:ph type="title"/>
          </p:nvPr>
        </p:nvSpPr>
        <p:spPr>
          <a:xfrm>
            <a:off x="838200" y="1883664"/>
            <a:ext cx="10515600" cy="1302675"/>
          </a:xfrm>
        </p:spPr>
        <p:txBody>
          <a:bodyPr anchor="ctr">
            <a:normAutofit/>
          </a:bodyPr>
          <a:lstStyle/>
          <a:p>
            <a:r>
              <a:rPr lang="fi-FI" dirty="0"/>
              <a:t>Moniammatillinen tiimimalli | </a:t>
            </a:r>
            <a:br>
              <a:rPr lang="fi-FI" dirty="0"/>
            </a:br>
            <a:r>
              <a:rPr lang="fi-FI" dirty="0"/>
              <a:t>En </a:t>
            </a:r>
            <a:r>
              <a:rPr lang="fi-FI" dirty="0" err="1"/>
              <a:t>multiprofessionell</a:t>
            </a:r>
            <a:r>
              <a:rPr lang="fi-FI" dirty="0"/>
              <a:t> </a:t>
            </a:r>
            <a:r>
              <a:rPr lang="fi-FI" dirty="0" err="1"/>
              <a:t>teammodell</a:t>
            </a:r>
            <a:endParaRPr lang="fi-FI" dirty="0"/>
          </a:p>
        </p:txBody>
      </p:sp>
      <p:sp>
        <p:nvSpPr>
          <p:cNvPr id="4" name="Tekstin paikkamerkki 3">
            <a:extLst>
              <a:ext uri="{FF2B5EF4-FFF2-40B4-BE49-F238E27FC236}">
                <a16:creationId xmlns:a16="http://schemas.microsoft.com/office/drawing/2014/main" id="{4710651C-D9D2-FD2B-1F3C-4FD189E84370}"/>
              </a:ext>
            </a:extLst>
          </p:cNvPr>
          <p:cNvSpPr>
            <a:spLocks noGrp="1"/>
          </p:cNvSpPr>
          <p:nvPr>
            <p:ph idx="1"/>
          </p:nvPr>
        </p:nvSpPr>
        <p:spPr>
          <a:xfrm>
            <a:off x="838200" y="3429000"/>
            <a:ext cx="5117918" cy="1463041"/>
          </a:xfrm>
        </p:spPr>
        <p:txBody>
          <a:bodyPr vert="horz" lIns="91440" tIns="45720" rIns="91440" bIns="45720" rtlCol="0" anchor="t">
            <a:normAutofit fontScale="92500" lnSpcReduction="10000"/>
          </a:bodyPr>
          <a:lstStyle/>
          <a:p>
            <a:pPr marL="0" indent="0">
              <a:buNone/>
            </a:pPr>
            <a:r>
              <a:rPr lang="fi-FI" dirty="0"/>
              <a:t>Henna Fager / Raisa Muikku</a:t>
            </a:r>
          </a:p>
          <a:p>
            <a:pPr marL="0" indent="0">
              <a:buNone/>
            </a:pPr>
            <a:r>
              <a:rPr lang="fi-FI" dirty="0">
                <a:hlinkClick r:id="rId2"/>
              </a:rPr>
              <a:t>henna.fager@itauusimaa.fi</a:t>
            </a:r>
          </a:p>
          <a:p>
            <a:pPr marL="0" indent="0">
              <a:buNone/>
            </a:pPr>
            <a:r>
              <a:rPr lang="fi-FI" dirty="0"/>
              <a:t>raisa.muikku@itauusimaa.fi</a:t>
            </a:r>
          </a:p>
        </p:txBody>
      </p:sp>
      <p:pic>
        <p:nvPicPr>
          <p:cNvPr id="5" name="Kuva 4" descr="Kuva, joka sisältää kohteen teksti, Fontti, kuvakaappaus, Sähkönsininen&#10;&#10;Kuvaus luotu automaattisesti">
            <a:extLst>
              <a:ext uri="{FF2B5EF4-FFF2-40B4-BE49-F238E27FC236}">
                <a16:creationId xmlns:a16="http://schemas.microsoft.com/office/drawing/2014/main" id="{915237C6-14D7-20E4-A2BA-1A0B7F25E3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723" y="5377362"/>
            <a:ext cx="5117917" cy="1292274"/>
          </a:xfrm>
          <a:prstGeom prst="rect">
            <a:avLst/>
          </a:prstGeom>
          <a:noFill/>
        </p:spPr>
      </p:pic>
    </p:spTree>
    <p:extLst>
      <p:ext uri="{BB962C8B-B14F-4D97-AF65-F5344CB8AC3E}">
        <p14:creationId xmlns:p14="http://schemas.microsoft.com/office/powerpoint/2010/main" val="2785571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5A0ECDA-3711-6A47-E8F5-2CFAEF15AA83}"/>
              </a:ext>
            </a:extLst>
          </p:cNvPr>
          <p:cNvSpPr>
            <a:spLocks noGrp="1"/>
          </p:cNvSpPr>
          <p:nvPr>
            <p:ph type="title"/>
          </p:nvPr>
        </p:nvSpPr>
        <p:spPr>
          <a:xfrm>
            <a:off x="838200" y="18255"/>
            <a:ext cx="10515600" cy="1325563"/>
          </a:xfrm>
        </p:spPr>
        <p:txBody>
          <a:bodyPr/>
          <a:lstStyle/>
          <a:p>
            <a:r>
              <a:rPr lang="fi-FI" dirty="0"/>
              <a:t>Miksi yhteistyö? | </a:t>
            </a:r>
            <a:r>
              <a:rPr lang="fi-FI" dirty="0" err="1"/>
              <a:t>Varför</a:t>
            </a:r>
            <a:r>
              <a:rPr lang="fi-FI" dirty="0"/>
              <a:t> </a:t>
            </a:r>
            <a:r>
              <a:rPr lang="fi-FI" dirty="0" err="1"/>
              <a:t>samarbete</a:t>
            </a:r>
            <a:r>
              <a:rPr lang="fi-FI" dirty="0"/>
              <a:t>?</a:t>
            </a:r>
          </a:p>
        </p:txBody>
      </p:sp>
      <p:sp>
        <p:nvSpPr>
          <p:cNvPr id="3" name="Sisällön paikkamerkki 2">
            <a:extLst>
              <a:ext uri="{FF2B5EF4-FFF2-40B4-BE49-F238E27FC236}">
                <a16:creationId xmlns:a16="http://schemas.microsoft.com/office/drawing/2014/main" id="{31B78B11-3301-0401-3F83-3B7A259F358B}"/>
              </a:ext>
            </a:extLst>
          </p:cNvPr>
          <p:cNvSpPr>
            <a:spLocks noGrp="1"/>
          </p:cNvSpPr>
          <p:nvPr>
            <p:ph sz="half" idx="1"/>
          </p:nvPr>
        </p:nvSpPr>
        <p:spPr>
          <a:xfrm>
            <a:off x="838200" y="1527048"/>
            <a:ext cx="5257800" cy="4882895"/>
          </a:xfrm>
        </p:spPr>
        <p:txBody>
          <a:bodyPr>
            <a:normAutofit fontScale="85000" lnSpcReduction="20000"/>
          </a:bodyPr>
          <a:lstStyle/>
          <a:p>
            <a:r>
              <a:rPr lang="fi-FI" dirty="0"/>
              <a:t>Erityisesti palveluiden väliin jäävien ja yhtäaikaisia palveluita tarvitsevat asiakkaiden kokonaisuuden hallinta helpottuu,</a:t>
            </a:r>
          </a:p>
          <a:p>
            <a:r>
              <a:rPr lang="fi-FI" dirty="0"/>
              <a:t> tiedonkulku paranee, asiakas saa oikeanlaisia palveluita oikeaan aikaan, turhien käyntien määrä vähenee ja </a:t>
            </a:r>
          </a:p>
          <a:p>
            <a:r>
              <a:rPr lang="fi-FI" dirty="0"/>
              <a:t>työntekijöille on parempi kollegiaalinen tuki, kun työskentelyyn ja palvelutarpeenarviointiin osallistuu ammattilaisia eri yksiköistä.</a:t>
            </a:r>
          </a:p>
          <a:p>
            <a:endParaRPr lang="fi-FI" dirty="0"/>
          </a:p>
          <a:p>
            <a:r>
              <a:rPr lang="fi-FI" sz="2400" b="0" i="1" dirty="0">
                <a:solidFill>
                  <a:srgbClr val="000000"/>
                </a:solidFill>
                <a:effectLst/>
              </a:rPr>
              <a:t>Sosiaalihuoltolaki 41§: </a:t>
            </a:r>
            <a:r>
              <a:rPr lang="fi-FI" sz="2400" i="1" dirty="0"/>
              <a:t>Monialainen yhteistyö</a:t>
            </a:r>
          </a:p>
          <a:p>
            <a:endParaRPr lang="fi-FI" dirty="0"/>
          </a:p>
          <a:p>
            <a:endParaRPr lang="fi-FI" dirty="0"/>
          </a:p>
        </p:txBody>
      </p:sp>
      <p:sp>
        <p:nvSpPr>
          <p:cNvPr id="4" name="Sisällön paikkamerkki 3">
            <a:extLst>
              <a:ext uri="{FF2B5EF4-FFF2-40B4-BE49-F238E27FC236}">
                <a16:creationId xmlns:a16="http://schemas.microsoft.com/office/drawing/2014/main" id="{F0DA3C2D-BA25-6DC2-621A-7213323AE298}"/>
              </a:ext>
            </a:extLst>
          </p:cNvPr>
          <p:cNvSpPr>
            <a:spLocks noGrp="1"/>
          </p:cNvSpPr>
          <p:nvPr>
            <p:ph sz="half" idx="2"/>
          </p:nvPr>
        </p:nvSpPr>
        <p:spPr>
          <a:xfrm>
            <a:off x="6172200" y="1527048"/>
            <a:ext cx="5181600" cy="4649915"/>
          </a:xfrm>
        </p:spPr>
        <p:txBody>
          <a:bodyPr vert="horz" lIns="91440" tIns="45720" rIns="91440" bIns="45720" rtlCol="0" anchor="t">
            <a:normAutofit fontScale="85000" lnSpcReduction="20000"/>
          </a:bodyPr>
          <a:lstStyle/>
          <a:p>
            <a:r>
              <a:rPr lang="sv-SE" dirty="0"/>
              <a:t>Framför allt blir det lättare att hantera helheten av kunder som hamnar mellan tjänsterna och behöver samtidiga tjänster,</a:t>
            </a:r>
          </a:p>
          <a:p>
            <a:r>
              <a:rPr lang="sv-SE" dirty="0"/>
              <a:t>informationsgången förbättras, kunden får rätt typ av tjänster vid rätt tidpunkt, antalet onödiga besök minskar och </a:t>
            </a:r>
          </a:p>
          <a:p>
            <a:r>
              <a:rPr lang="sv-SE" dirty="0"/>
              <a:t>De anställda får bättre kollegialt stöd, då professionella från olika enheter deltar i arbetet och bedömningen av servicebehovet.</a:t>
            </a:r>
          </a:p>
          <a:p>
            <a:endParaRPr lang="sv-SE" dirty="0"/>
          </a:p>
          <a:p>
            <a:r>
              <a:rPr lang="fi-FI" sz="2400" b="0" i="1" dirty="0" err="1">
                <a:solidFill>
                  <a:srgbClr val="000000"/>
                </a:solidFill>
                <a:effectLst/>
              </a:rPr>
              <a:t>Socialvårdslagen</a:t>
            </a:r>
            <a:r>
              <a:rPr lang="fi-FI" sz="2400" b="0" i="1" dirty="0">
                <a:solidFill>
                  <a:srgbClr val="000000"/>
                </a:solidFill>
                <a:effectLst/>
              </a:rPr>
              <a:t> 41 § </a:t>
            </a:r>
            <a:r>
              <a:rPr lang="fi-FI" sz="2400" b="0" i="1" dirty="0" err="1">
                <a:solidFill>
                  <a:srgbClr val="000000"/>
                </a:solidFill>
                <a:effectLst/>
              </a:rPr>
              <a:t>Sektorsövergripande</a:t>
            </a:r>
            <a:r>
              <a:rPr lang="fi-FI" sz="2400" b="0" i="1" dirty="0">
                <a:solidFill>
                  <a:srgbClr val="000000"/>
                </a:solidFill>
                <a:effectLst/>
              </a:rPr>
              <a:t> </a:t>
            </a:r>
            <a:r>
              <a:rPr lang="fi-FI" sz="2400" b="0" i="1" dirty="0" err="1">
                <a:solidFill>
                  <a:srgbClr val="000000"/>
                </a:solidFill>
                <a:effectLst/>
              </a:rPr>
              <a:t>samarbete</a:t>
            </a:r>
            <a:endParaRPr lang="fi-FI" sz="2400" i="1" dirty="0"/>
          </a:p>
        </p:txBody>
      </p:sp>
    </p:spTree>
    <p:extLst>
      <p:ext uri="{BB962C8B-B14F-4D97-AF65-F5344CB8AC3E}">
        <p14:creationId xmlns:p14="http://schemas.microsoft.com/office/powerpoint/2010/main" val="315810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C33018-954C-168D-87B1-521D90615C80}"/>
              </a:ext>
            </a:extLst>
          </p:cNvPr>
          <p:cNvSpPr>
            <a:spLocks noGrp="1"/>
          </p:cNvSpPr>
          <p:nvPr>
            <p:ph type="title"/>
          </p:nvPr>
        </p:nvSpPr>
        <p:spPr/>
        <p:txBody>
          <a:bodyPr/>
          <a:lstStyle/>
          <a:p>
            <a:r>
              <a:rPr lang="fi-FI" dirty="0"/>
              <a:t>Yhteistyöaika | </a:t>
            </a:r>
            <a:r>
              <a:rPr lang="fi-FI" dirty="0" err="1"/>
              <a:t>Samarbetstid</a:t>
            </a:r>
            <a:endParaRPr lang="fi-FI" dirty="0"/>
          </a:p>
        </p:txBody>
      </p:sp>
      <p:sp>
        <p:nvSpPr>
          <p:cNvPr id="3" name="Sisällön paikkamerkki 2">
            <a:extLst>
              <a:ext uri="{FF2B5EF4-FFF2-40B4-BE49-F238E27FC236}">
                <a16:creationId xmlns:a16="http://schemas.microsoft.com/office/drawing/2014/main" id="{8C2CE5C5-B7F5-AFDD-37C3-B9FF984CD437}"/>
              </a:ext>
            </a:extLst>
          </p:cNvPr>
          <p:cNvSpPr>
            <a:spLocks noGrp="1"/>
          </p:cNvSpPr>
          <p:nvPr>
            <p:ph sz="half" idx="1"/>
          </p:nvPr>
        </p:nvSpPr>
        <p:spPr/>
        <p:txBody>
          <a:bodyPr>
            <a:normAutofit fontScale="85000" lnSpcReduction="20000"/>
          </a:bodyPr>
          <a:lstStyle/>
          <a:p>
            <a:r>
              <a:rPr lang="fi-FI" dirty="0"/>
              <a:t>Yhteistyöaika: Työntekijöillä on parittomilla viikoilla keskiviikkoisin klo 12-13:30 kalenterivaraus moniammatilliselle työskentelylle.</a:t>
            </a:r>
          </a:p>
          <a:p>
            <a:r>
              <a:rPr lang="fi-FI" dirty="0"/>
              <a:t>Kalenterivaraus ei suoraan velvoita mihinkään. Tiimiin osallistutaan kutsuttaessa (oman tiimin kanssa päätetään kuka osallistuu). </a:t>
            </a:r>
          </a:p>
          <a:p>
            <a:r>
              <a:rPr lang="fi-FI" dirty="0"/>
              <a:t>Tapaamiseen osallistuvat vain ne työntekijät, jotka työskentelevät asiakkaan kanssa.</a:t>
            </a:r>
          </a:p>
          <a:p>
            <a:r>
              <a:rPr lang="fi-FI" dirty="0"/>
              <a:t>Tapaamiset sovitaan viikkoa ennen. Jos tapaamista ei ole sovittu, kalenterivarauksen voi poistaa siltä viikolta.</a:t>
            </a:r>
          </a:p>
          <a:p>
            <a:endParaRPr lang="fi-FI" dirty="0"/>
          </a:p>
        </p:txBody>
      </p:sp>
      <p:sp>
        <p:nvSpPr>
          <p:cNvPr id="4" name="Sisällön paikkamerkki 3">
            <a:extLst>
              <a:ext uri="{FF2B5EF4-FFF2-40B4-BE49-F238E27FC236}">
                <a16:creationId xmlns:a16="http://schemas.microsoft.com/office/drawing/2014/main" id="{62974184-1963-8919-A57C-8C31647DE1DD}"/>
              </a:ext>
            </a:extLst>
          </p:cNvPr>
          <p:cNvSpPr>
            <a:spLocks noGrp="1"/>
          </p:cNvSpPr>
          <p:nvPr>
            <p:ph sz="half" idx="2"/>
          </p:nvPr>
        </p:nvSpPr>
        <p:spPr/>
        <p:txBody>
          <a:bodyPr vert="horz" lIns="91440" tIns="45720" rIns="91440" bIns="45720" rtlCol="0" anchor="t">
            <a:noAutofit/>
          </a:bodyPr>
          <a:lstStyle/>
          <a:p>
            <a:r>
              <a:rPr lang="sv-SE" sz="2000" dirty="0">
                <a:solidFill>
                  <a:srgbClr val="111111"/>
                </a:solidFill>
                <a:latin typeface="Arial Nova"/>
              </a:rPr>
              <a:t>Samarbetstid: Anställda har på udda veckor onsdagar kl. 12-13:30 kalenderbokning för multiprofessionellt arbete.</a:t>
            </a:r>
          </a:p>
          <a:p>
            <a:r>
              <a:rPr lang="sv-SE" sz="2000" dirty="0">
                <a:solidFill>
                  <a:srgbClr val="111111"/>
                </a:solidFill>
                <a:latin typeface="Arial Nova"/>
              </a:rPr>
              <a:t>Kalenderbokningen förpliktigar inte direkt till något. Man deltar i teamet när man blir inbjuden (med det egna teamet bestämmer man vem som ska delta).</a:t>
            </a:r>
          </a:p>
          <a:p>
            <a:r>
              <a:rPr lang="sv-SE" sz="2000" dirty="0">
                <a:solidFill>
                  <a:srgbClr val="111111"/>
                </a:solidFill>
                <a:latin typeface="Arial Nova"/>
              </a:rPr>
              <a:t>Endast de anställda som arbetar med kunden deltar i mötet. Mötena avtalas en vecka i förväg. </a:t>
            </a:r>
          </a:p>
          <a:p>
            <a:r>
              <a:rPr lang="sv-SE" sz="2000" dirty="0">
                <a:solidFill>
                  <a:srgbClr val="111111"/>
                </a:solidFill>
                <a:latin typeface="Arial Nova"/>
              </a:rPr>
              <a:t>Har man inte avtalat om ett möte kan man ta bort kalenderbokningen för den veckan.</a:t>
            </a:r>
            <a:endParaRPr lang="fi-FI" sz="2000" dirty="0">
              <a:solidFill>
                <a:srgbClr val="111111"/>
              </a:solidFill>
              <a:latin typeface="Arial Nova"/>
            </a:endParaRPr>
          </a:p>
        </p:txBody>
      </p:sp>
    </p:spTree>
    <p:extLst>
      <p:ext uri="{BB962C8B-B14F-4D97-AF65-F5344CB8AC3E}">
        <p14:creationId xmlns:p14="http://schemas.microsoft.com/office/powerpoint/2010/main" val="4012799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65F6BA-0B85-1ACB-14A1-651067A2F514}"/>
              </a:ext>
            </a:extLst>
          </p:cNvPr>
          <p:cNvSpPr>
            <a:spLocks noGrp="1"/>
          </p:cNvSpPr>
          <p:nvPr>
            <p:ph type="title"/>
          </p:nvPr>
        </p:nvSpPr>
        <p:spPr/>
        <p:txBody>
          <a:bodyPr/>
          <a:lstStyle/>
          <a:p>
            <a:r>
              <a:rPr lang="fi-FI" dirty="0"/>
              <a:t>Yhteistyö-tiimi | </a:t>
            </a:r>
            <a:r>
              <a:rPr lang="fi-FI" dirty="0" err="1"/>
              <a:t>Samarbetsteamet</a:t>
            </a:r>
            <a:endParaRPr lang="fi-FI" dirty="0"/>
          </a:p>
        </p:txBody>
      </p:sp>
      <p:sp>
        <p:nvSpPr>
          <p:cNvPr id="3" name="Sisällön paikkamerkki 2">
            <a:extLst>
              <a:ext uri="{FF2B5EF4-FFF2-40B4-BE49-F238E27FC236}">
                <a16:creationId xmlns:a16="http://schemas.microsoft.com/office/drawing/2014/main" id="{D9C044A8-FE73-80B5-18EB-C6D1B0C1B830}"/>
              </a:ext>
            </a:extLst>
          </p:cNvPr>
          <p:cNvSpPr>
            <a:spLocks noGrp="1"/>
          </p:cNvSpPr>
          <p:nvPr>
            <p:ph sz="half" idx="1"/>
          </p:nvPr>
        </p:nvSpPr>
        <p:spPr>
          <a:xfrm>
            <a:off x="640080" y="1825625"/>
            <a:ext cx="5379720" cy="4492878"/>
          </a:xfrm>
        </p:spPr>
        <p:txBody>
          <a:bodyPr>
            <a:normAutofit fontScale="55000" lnSpcReduction="20000"/>
          </a:bodyPr>
          <a:lstStyle/>
          <a:p>
            <a:pPr marL="0" indent="0">
              <a:buNone/>
            </a:pPr>
            <a:r>
              <a:rPr lang="fi-FI" dirty="0"/>
              <a:t>Prosessin kuvaus:</a:t>
            </a:r>
          </a:p>
          <a:p>
            <a:r>
              <a:rPr lang="fi-FI" dirty="0"/>
              <a:t>Työntekijä huomaa moniammatillisuuden tarpeen ja vie asian oman yksikön tiimikokoukseen. </a:t>
            </a:r>
          </a:p>
          <a:p>
            <a:r>
              <a:rPr lang="fi-FI" dirty="0"/>
              <a:t>Asiakkaalta pyydetään lupa moniammatilliseen työskentelyyn viemiselle (suullinen riittää, tietoja käsitellään anonyymisti vielä). </a:t>
            </a:r>
          </a:p>
          <a:p>
            <a:r>
              <a:rPr lang="fi-FI" dirty="0"/>
              <a:t>Yhdessä tiimin kanssa todetaan moniammatillisuuden tarve ja esihenkilö hyväksyy asiakkaan viemisen moniammatilliseen työskentelyyn. Määritetään yksiköt joista pyydetään työntekijät moniammatilliseen työskentelyyn.</a:t>
            </a:r>
          </a:p>
          <a:p>
            <a:r>
              <a:rPr lang="fi-FI" dirty="0"/>
              <a:t>Työntekijä tekee anonyymin asiakaskuvauksen. </a:t>
            </a:r>
          </a:p>
          <a:p>
            <a:r>
              <a:rPr lang="fi-FI" dirty="0"/>
              <a:t>Esihenkilö lähettää niihin yksiköihin kuvauksen, joiden kanssa on tarve yhteiselle työskentelylle.</a:t>
            </a:r>
          </a:p>
          <a:p>
            <a:r>
              <a:rPr lang="fi-FI" dirty="0"/>
              <a:t>Vastaanottava yksikkö käy kuvauksen läpi tiimikokouksessaan ja päättää kuka työntekijöistä lähtee yhteiseen työskentelyyn ja ottaa yhteyttä lähettäneeseen tahoon. Yhteistyöpyyntö on velvoittava.</a:t>
            </a:r>
          </a:p>
          <a:p>
            <a:endParaRPr lang="fi-FI" dirty="0"/>
          </a:p>
        </p:txBody>
      </p:sp>
      <p:sp>
        <p:nvSpPr>
          <p:cNvPr id="4" name="Sisällön paikkamerkki 3">
            <a:extLst>
              <a:ext uri="{FF2B5EF4-FFF2-40B4-BE49-F238E27FC236}">
                <a16:creationId xmlns:a16="http://schemas.microsoft.com/office/drawing/2014/main" id="{7BCD0F50-8EC8-D03F-1913-70D9255923EC}"/>
              </a:ext>
            </a:extLst>
          </p:cNvPr>
          <p:cNvSpPr>
            <a:spLocks noGrp="1"/>
          </p:cNvSpPr>
          <p:nvPr>
            <p:ph sz="half" idx="2"/>
          </p:nvPr>
        </p:nvSpPr>
        <p:spPr>
          <a:xfrm>
            <a:off x="6172200" y="1825624"/>
            <a:ext cx="5577840" cy="4492879"/>
          </a:xfrm>
        </p:spPr>
        <p:txBody>
          <a:bodyPr vert="horz" lIns="91440" tIns="45720" rIns="91440" bIns="45720" rtlCol="0" anchor="t">
            <a:normAutofit fontScale="55000" lnSpcReduction="20000"/>
          </a:bodyPr>
          <a:lstStyle/>
          <a:p>
            <a:pPr marL="0" indent="0">
              <a:buNone/>
            </a:pPr>
            <a:r>
              <a:rPr lang="sv-SE" b="0" i="0" dirty="0">
                <a:solidFill>
                  <a:srgbClr val="111111"/>
                </a:solidFill>
                <a:effectLst/>
                <a:latin typeface="Montserrat" panose="00000500000000000000" pitchFamily="2" charset="0"/>
              </a:rPr>
              <a:t>Processbeskrivning: </a:t>
            </a:r>
          </a:p>
          <a:p>
            <a:r>
              <a:rPr lang="sv-SE" b="0" i="0" dirty="0">
                <a:solidFill>
                  <a:srgbClr val="111111"/>
                </a:solidFill>
                <a:effectLst/>
                <a:latin typeface="Montserrat"/>
              </a:rPr>
              <a:t>Den anställda märker behovet av </a:t>
            </a:r>
            <a:r>
              <a:rPr lang="sv-SE" dirty="0">
                <a:solidFill>
                  <a:srgbClr val="111111"/>
                </a:solidFill>
                <a:latin typeface="Montserrat"/>
              </a:rPr>
              <a:t>multiprofessionellt</a:t>
            </a:r>
            <a:r>
              <a:rPr lang="sv-SE" b="0" i="0" dirty="0">
                <a:solidFill>
                  <a:srgbClr val="111111"/>
                </a:solidFill>
                <a:effectLst/>
                <a:latin typeface="Montserrat"/>
              </a:rPr>
              <a:t> </a:t>
            </a:r>
            <a:r>
              <a:rPr lang="sv-SE" dirty="0">
                <a:solidFill>
                  <a:srgbClr val="111111"/>
                </a:solidFill>
                <a:latin typeface="Montserrat"/>
              </a:rPr>
              <a:t>arbete och</a:t>
            </a:r>
            <a:r>
              <a:rPr lang="sv-SE" b="0" i="0" dirty="0">
                <a:solidFill>
                  <a:srgbClr val="111111"/>
                </a:solidFill>
                <a:effectLst/>
                <a:latin typeface="Montserrat"/>
              </a:rPr>
              <a:t> tar ärendet till den egna enhetens </a:t>
            </a:r>
            <a:r>
              <a:rPr lang="sv-SE" b="0" i="0" dirty="0" err="1">
                <a:solidFill>
                  <a:srgbClr val="111111"/>
                </a:solidFill>
                <a:effectLst/>
                <a:latin typeface="Montserrat"/>
              </a:rPr>
              <a:t>teammöte</a:t>
            </a:r>
            <a:r>
              <a:rPr lang="sv-SE" b="0" i="0" dirty="0">
                <a:solidFill>
                  <a:srgbClr val="111111"/>
                </a:solidFill>
                <a:effectLst/>
                <a:latin typeface="Montserrat"/>
              </a:rPr>
              <a:t>. </a:t>
            </a:r>
          </a:p>
          <a:p>
            <a:r>
              <a:rPr lang="sv-SE" b="0" i="0" dirty="0">
                <a:solidFill>
                  <a:srgbClr val="111111"/>
                </a:solidFill>
                <a:effectLst/>
                <a:latin typeface="Montserrat"/>
              </a:rPr>
              <a:t>Kunden ombeds ge sitt tillstånd till </a:t>
            </a:r>
            <a:r>
              <a:rPr lang="sv-SE" dirty="0">
                <a:solidFill>
                  <a:srgbClr val="111111"/>
                </a:solidFill>
                <a:latin typeface="Montserrat"/>
              </a:rPr>
              <a:t>multiprofessionellt</a:t>
            </a:r>
            <a:r>
              <a:rPr lang="sv-SE" b="0" i="0" dirty="0">
                <a:solidFill>
                  <a:srgbClr val="111111"/>
                </a:solidFill>
                <a:effectLst/>
                <a:latin typeface="Montserrat"/>
              </a:rPr>
              <a:t> arbete (muntligt räcker, uppgifterna behandlas anonymt ännu).</a:t>
            </a:r>
          </a:p>
          <a:p>
            <a:r>
              <a:rPr lang="sv-SE" b="0" i="0" dirty="0">
                <a:solidFill>
                  <a:srgbClr val="111111"/>
                </a:solidFill>
                <a:effectLst/>
                <a:latin typeface="Montserrat"/>
              </a:rPr>
              <a:t>Tillsammans med teamet konstateras behovet av </a:t>
            </a:r>
            <a:r>
              <a:rPr lang="sv-SE" dirty="0">
                <a:solidFill>
                  <a:srgbClr val="111111"/>
                </a:solidFill>
                <a:latin typeface="Montserrat"/>
              </a:rPr>
              <a:t>multiprofessionellt</a:t>
            </a:r>
            <a:r>
              <a:rPr lang="sv-SE" b="0" i="0" dirty="0">
                <a:solidFill>
                  <a:srgbClr val="111111"/>
                </a:solidFill>
                <a:effectLst/>
                <a:latin typeface="Montserrat"/>
              </a:rPr>
              <a:t> </a:t>
            </a:r>
            <a:r>
              <a:rPr lang="sv-SE" dirty="0">
                <a:solidFill>
                  <a:srgbClr val="111111"/>
                </a:solidFill>
                <a:latin typeface="Montserrat"/>
              </a:rPr>
              <a:t>arbete</a:t>
            </a:r>
            <a:r>
              <a:rPr lang="sv-SE" b="0" i="0" dirty="0">
                <a:solidFill>
                  <a:srgbClr val="111111"/>
                </a:solidFill>
                <a:effectLst/>
                <a:latin typeface="Montserrat"/>
              </a:rPr>
              <a:t> och förmannen godkänner att klienten förs till </a:t>
            </a:r>
            <a:r>
              <a:rPr lang="sv-SE" dirty="0">
                <a:solidFill>
                  <a:srgbClr val="111111"/>
                </a:solidFill>
                <a:latin typeface="Montserrat"/>
              </a:rPr>
              <a:t>multiprofessionellt</a:t>
            </a:r>
            <a:r>
              <a:rPr lang="sv-SE" b="0" i="0" dirty="0">
                <a:solidFill>
                  <a:srgbClr val="111111"/>
                </a:solidFill>
                <a:effectLst/>
                <a:latin typeface="Montserrat"/>
              </a:rPr>
              <a:t> arbete. </a:t>
            </a:r>
            <a:r>
              <a:rPr lang="sv-SE" dirty="0">
                <a:solidFill>
                  <a:srgbClr val="111111"/>
                </a:solidFill>
                <a:latin typeface="Montserrat"/>
              </a:rPr>
              <a:t>De</a:t>
            </a:r>
            <a:r>
              <a:rPr lang="sv-SE" b="0" i="0" dirty="0">
                <a:solidFill>
                  <a:srgbClr val="111111"/>
                </a:solidFill>
                <a:effectLst/>
                <a:latin typeface="Montserrat"/>
              </a:rPr>
              <a:t> enheter </a:t>
            </a:r>
            <a:r>
              <a:rPr lang="sv-SE" dirty="0">
                <a:solidFill>
                  <a:srgbClr val="111111"/>
                </a:solidFill>
                <a:latin typeface="Montserrat"/>
              </a:rPr>
              <a:t>från vilka</a:t>
            </a:r>
            <a:r>
              <a:rPr lang="sv-SE" b="0" i="0" dirty="0">
                <a:solidFill>
                  <a:srgbClr val="111111"/>
                </a:solidFill>
                <a:effectLst/>
                <a:latin typeface="Montserrat"/>
              </a:rPr>
              <a:t> de anställda ska bjudas in till </a:t>
            </a:r>
            <a:r>
              <a:rPr lang="sv-SE" dirty="0">
                <a:solidFill>
                  <a:srgbClr val="111111"/>
                </a:solidFill>
                <a:latin typeface="Montserrat"/>
              </a:rPr>
              <a:t>det multiprofessionella</a:t>
            </a:r>
            <a:r>
              <a:rPr lang="sv-SE" b="0" i="0" dirty="0">
                <a:solidFill>
                  <a:srgbClr val="111111"/>
                </a:solidFill>
                <a:effectLst/>
                <a:latin typeface="Montserrat"/>
              </a:rPr>
              <a:t> </a:t>
            </a:r>
            <a:r>
              <a:rPr lang="sv-SE" dirty="0">
                <a:solidFill>
                  <a:srgbClr val="111111"/>
                </a:solidFill>
                <a:latin typeface="Montserrat"/>
              </a:rPr>
              <a:t>arbetet fastställs</a:t>
            </a:r>
            <a:r>
              <a:rPr lang="sv-SE" b="0" i="0" dirty="0">
                <a:solidFill>
                  <a:srgbClr val="111111"/>
                </a:solidFill>
                <a:effectLst/>
                <a:latin typeface="Montserrat"/>
              </a:rPr>
              <a:t>. </a:t>
            </a:r>
          </a:p>
          <a:p>
            <a:r>
              <a:rPr lang="sv-SE" b="0" i="0" dirty="0">
                <a:solidFill>
                  <a:srgbClr val="111111"/>
                </a:solidFill>
                <a:effectLst/>
                <a:latin typeface="Montserrat" panose="00000500000000000000" pitchFamily="2" charset="0"/>
              </a:rPr>
              <a:t>Den anställde gör en anonym kundbeskrivning.</a:t>
            </a:r>
          </a:p>
          <a:p>
            <a:r>
              <a:rPr lang="sv-SE" b="0" i="0" dirty="0">
                <a:solidFill>
                  <a:srgbClr val="111111"/>
                </a:solidFill>
                <a:effectLst/>
                <a:latin typeface="Montserrat"/>
              </a:rPr>
              <a:t>Förmannen skickar en beskrivning till de enheter som det finns behov av att arbeta tillsammans med. </a:t>
            </a:r>
          </a:p>
          <a:p>
            <a:r>
              <a:rPr lang="sv-SE" b="0" i="0" dirty="0">
                <a:solidFill>
                  <a:srgbClr val="111111"/>
                </a:solidFill>
                <a:effectLst/>
                <a:latin typeface="Montserrat"/>
              </a:rPr>
              <a:t>Den mottagande enheten går igenom beskrivningen på sitt </a:t>
            </a:r>
            <a:r>
              <a:rPr lang="sv-SE" b="0" i="0" dirty="0" err="1">
                <a:solidFill>
                  <a:srgbClr val="111111"/>
                </a:solidFill>
                <a:effectLst/>
                <a:latin typeface="Montserrat"/>
              </a:rPr>
              <a:t>teammöte</a:t>
            </a:r>
            <a:r>
              <a:rPr lang="sv-SE" b="0" i="0" dirty="0">
                <a:solidFill>
                  <a:srgbClr val="111111"/>
                </a:solidFill>
                <a:effectLst/>
                <a:latin typeface="Montserrat"/>
              </a:rPr>
              <a:t> och bestämmer vem av de anställda som ska arbeta tillsammans och ta kontakt med den sändande enheten. En begäran om samarbete är förpliktande.</a:t>
            </a:r>
            <a:endParaRPr lang="fi-FI" dirty="0">
              <a:latin typeface="Montserrat"/>
            </a:endParaRPr>
          </a:p>
        </p:txBody>
      </p:sp>
    </p:spTree>
    <p:extLst>
      <p:ext uri="{BB962C8B-B14F-4D97-AF65-F5344CB8AC3E}">
        <p14:creationId xmlns:p14="http://schemas.microsoft.com/office/powerpoint/2010/main" val="1215748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35E342-D992-27EF-7115-8A08E7A14C94}"/>
              </a:ext>
            </a:extLst>
          </p:cNvPr>
          <p:cNvSpPr>
            <a:spLocks noGrp="1"/>
          </p:cNvSpPr>
          <p:nvPr>
            <p:ph type="title"/>
          </p:nvPr>
        </p:nvSpPr>
        <p:spPr/>
        <p:txBody>
          <a:bodyPr/>
          <a:lstStyle/>
          <a:p>
            <a:r>
              <a:rPr lang="fi-FI" dirty="0"/>
              <a:t>Yhteistyö-tiimi | </a:t>
            </a:r>
            <a:r>
              <a:rPr lang="fi-FI" dirty="0" err="1"/>
              <a:t>Samarbetsteamet</a:t>
            </a:r>
            <a:endParaRPr lang="fi-FI" dirty="0"/>
          </a:p>
        </p:txBody>
      </p:sp>
      <p:sp>
        <p:nvSpPr>
          <p:cNvPr id="3" name="Sisällön paikkamerkki 2">
            <a:extLst>
              <a:ext uri="{FF2B5EF4-FFF2-40B4-BE49-F238E27FC236}">
                <a16:creationId xmlns:a16="http://schemas.microsoft.com/office/drawing/2014/main" id="{7343AB45-5DA6-BAF6-9442-0D7606500C2E}"/>
              </a:ext>
            </a:extLst>
          </p:cNvPr>
          <p:cNvSpPr>
            <a:spLocks noGrp="1"/>
          </p:cNvSpPr>
          <p:nvPr>
            <p:ph sz="half" idx="1"/>
          </p:nvPr>
        </p:nvSpPr>
        <p:spPr/>
        <p:txBody>
          <a:bodyPr>
            <a:normAutofit fontScale="47500" lnSpcReduction="20000"/>
          </a:bodyPr>
          <a:lstStyle/>
          <a:p>
            <a:r>
              <a:rPr lang="fi-FI" dirty="0"/>
              <a:t>Kun Yhteistyö-tiimin työntekijät on nimetty, sovitaan työskentelyyn lähtevien kanssa tapaaminen seuraavalle vapaalle yhteistyöajalle. Vastaanottava yksikkö on yhteydessä lähettävään ajan sopimiseksi.</a:t>
            </a:r>
          </a:p>
          <a:p>
            <a:r>
              <a:rPr lang="fi-FI" dirty="0"/>
              <a:t>Tiimi muodostuu asiakkaan ympärille, eikä näin ollen ole aina sama jäsenistöltään.</a:t>
            </a:r>
          </a:p>
          <a:p>
            <a:r>
              <a:rPr lang="fi-FI" dirty="0"/>
              <a:t>Lähettävä taho hoitaa asiakkaan </a:t>
            </a:r>
            <a:r>
              <a:rPr lang="fi-FI" dirty="0" err="1"/>
              <a:t>kontaktoinnin</a:t>
            </a:r>
            <a:r>
              <a:rPr lang="fi-FI" dirty="0"/>
              <a:t> ja toimii puheenjohtajana tapaamisessa. Myös asiakas kutsutaan mukaan tapaamiseen.</a:t>
            </a:r>
          </a:p>
          <a:p>
            <a:r>
              <a:rPr lang="fi-FI" dirty="0"/>
              <a:t>Tapaamisen aluksi pyydetään asiakkaalta suullisesti lupa hänen asioidensa käsittelyyn tiimissä ja tämä suullinen lupa kirjataan.</a:t>
            </a:r>
          </a:p>
          <a:p>
            <a:r>
              <a:rPr lang="fi-FI" dirty="0" err="1"/>
              <a:t>Omatyöntekijyys</a:t>
            </a:r>
            <a:r>
              <a:rPr lang="fi-FI" dirty="0"/>
              <a:t> tulee joko lähettävästä tai siitä yksiköstä, jonka asiakkuus on asiakkaan edun kannalta hyödyllisempi. Omatyöntekijä seuraa asiakkaan tilannetta. </a:t>
            </a:r>
          </a:p>
          <a:p>
            <a:r>
              <a:rPr lang="fi-FI" dirty="0"/>
              <a:t>Muut työntekijät toimivat vastuutyöntekijöinä ja pitävät huolta oman osuutensa etenemisestä, sekä tiedon välittämisestä muille tarvittaessa. Vastuutyöntekijä tai omatyöntekijä voivat kutsua yhtäläisesti tiimin uudestaan koolle.</a:t>
            </a:r>
          </a:p>
          <a:p>
            <a:endParaRPr lang="fi-FI" dirty="0"/>
          </a:p>
        </p:txBody>
      </p:sp>
      <p:sp>
        <p:nvSpPr>
          <p:cNvPr id="4" name="Sisällön paikkamerkki 3">
            <a:extLst>
              <a:ext uri="{FF2B5EF4-FFF2-40B4-BE49-F238E27FC236}">
                <a16:creationId xmlns:a16="http://schemas.microsoft.com/office/drawing/2014/main" id="{4B9D473E-6CF2-ED5A-B058-61FE409A7135}"/>
              </a:ext>
            </a:extLst>
          </p:cNvPr>
          <p:cNvSpPr>
            <a:spLocks noGrp="1"/>
          </p:cNvSpPr>
          <p:nvPr>
            <p:ph sz="half" idx="2"/>
          </p:nvPr>
        </p:nvSpPr>
        <p:spPr/>
        <p:txBody>
          <a:bodyPr vert="horz" lIns="91440" tIns="45720" rIns="91440" bIns="45720" rtlCol="0" anchor="t">
            <a:normAutofit fontScale="47500" lnSpcReduction="20000"/>
          </a:bodyPr>
          <a:lstStyle/>
          <a:p>
            <a:r>
              <a:rPr lang="sv-SE" b="0" i="0" dirty="0">
                <a:solidFill>
                  <a:srgbClr val="111111"/>
                </a:solidFill>
                <a:effectLst/>
                <a:latin typeface="Montserrat"/>
              </a:rPr>
              <a:t>När de anställda i samarbetsteamet har utsetts kommer man överens om ett möte med dem som ska börja arbeta för nästa lediga samarbetstid. Den mottagande enheten är i kontakt med den sändande för att komma överens om en tid. </a:t>
            </a:r>
          </a:p>
          <a:p>
            <a:r>
              <a:rPr lang="sv-SE" b="0" i="0" dirty="0">
                <a:solidFill>
                  <a:srgbClr val="111111"/>
                </a:solidFill>
                <a:effectLst/>
                <a:latin typeface="Montserrat"/>
              </a:rPr>
              <a:t>Teamet bildas kring </a:t>
            </a:r>
            <a:r>
              <a:rPr lang="sv-SE" dirty="0">
                <a:solidFill>
                  <a:srgbClr val="111111"/>
                </a:solidFill>
                <a:latin typeface="Montserrat"/>
              </a:rPr>
              <a:t>klienten</a:t>
            </a:r>
            <a:r>
              <a:rPr lang="sv-SE" b="0" i="0" dirty="0">
                <a:solidFill>
                  <a:srgbClr val="111111"/>
                </a:solidFill>
                <a:effectLst/>
                <a:latin typeface="Montserrat"/>
              </a:rPr>
              <a:t> och är därför inte alltid detsamma för sina medlemmar. </a:t>
            </a:r>
          </a:p>
          <a:p>
            <a:r>
              <a:rPr lang="sv-SE" b="0" i="0" dirty="0">
                <a:solidFill>
                  <a:srgbClr val="111111"/>
                </a:solidFill>
                <a:effectLst/>
                <a:latin typeface="Montserrat"/>
              </a:rPr>
              <a:t>Den sändande instansen sköter kontakten med klienten och är ordförande vid mötet. Även </a:t>
            </a:r>
            <a:r>
              <a:rPr lang="sv-SE" dirty="0">
                <a:solidFill>
                  <a:srgbClr val="111111"/>
                </a:solidFill>
                <a:latin typeface="Montserrat"/>
              </a:rPr>
              <a:t>klienten</a:t>
            </a:r>
            <a:r>
              <a:rPr lang="sv-SE" b="0" i="0" dirty="0">
                <a:solidFill>
                  <a:srgbClr val="111111"/>
                </a:solidFill>
                <a:effectLst/>
                <a:latin typeface="Montserrat"/>
              </a:rPr>
              <a:t> bjuds in att delta i mötet. </a:t>
            </a:r>
          </a:p>
          <a:p>
            <a:r>
              <a:rPr lang="sv-SE" b="0" i="0" dirty="0">
                <a:solidFill>
                  <a:srgbClr val="111111"/>
                </a:solidFill>
                <a:effectLst/>
                <a:latin typeface="Montserrat"/>
              </a:rPr>
              <a:t>I början av mötet ber man klienten muntligen om tillstånd att behandla hans eller hennes ärenden i teamet och detta muntliga tillstånd registreras.</a:t>
            </a:r>
          </a:p>
          <a:p>
            <a:r>
              <a:rPr lang="sv-SE" dirty="0">
                <a:solidFill>
                  <a:srgbClr val="111111"/>
                </a:solidFill>
                <a:latin typeface="Montserrat"/>
              </a:rPr>
              <a:t>Egenarbetare</a:t>
            </a:r>
            <a:r>
              <a:rPr lang="sv-SE" b="0" i="0" dirty="0">
                <a:solidFill>
                  <a:srgbClr val="111111"/>
                </a:solidFill>
                <a:effectLst/>
                <a:latin typeface="Montserrat"/>
              </a:rPr>
              <a:t> kommer antingen från den utsändande enheten eller från den enhet vars </a:t>
            </a:r>
            <a:r>
              <a:rPr lang="sv-SE" dirty="0">
                <a:solidFill>
                  <a:srgbClr val="111111"/>
                </a:solidFill>
                <a:latin typeface="Montserrat"/>
              </a:rPr>
              <a:t>klientrelation</a:t>
            </a:r>
            <a:r>
              <a:rPr lang="sv-SE" b="0" i="0" dirty="0">
                <a:solidFill>
                  <a:srgbClr val="111111"/>
                </a:solidFill>
                <a:effectLst/>
                <a:latin typeface="Montserrat"/>
              </a:rPr>
              <a:t> är nyttigare med tanke på </a:t>
            </a:r>
            <a:r>
              <a:rPr lang="sv-SE" dirty="0">
                <a:solidFill>
                  <a:srgbClr val="111111"/>
                </a:solidFill>
                <a:latin typeface="Montserrat"/>
              </a:rPr>
              <a:t>klientens</a:t>
            </a:r>
            <a:r>
              <a:rPr lang="sv-SE" b="0" i="0" dirty="0">
                <a:solidFill>
                  <a:srgbClr val="111111"/>
                </a:solidFill>
                <a:effectLst/>
                <a:latin typeface="Montserrat"/>
              </a:rPr>
              <a:t> intresse. Den egna kontaktpersonen följer upp klientens situation. </a:t>
            </a:r>
          </a:p>
          <a:p>
            <a:r>
              <a:rPr lang="sv-SE" b="0" i="0" dirty="0">
                <a:solidFill>
                  <a:srgbClr val="111111"/>
                </a:solidFill>
                <a:effectLst/>
                <a:latin typeface="Montserrat"/>
              </a:rPr>
              <a:t>De övriga anställda fungerar som ansvariga arbetstagare och ser till att den egna delen av arbetet framskrider, samt att information förmedlas till andra vid behov. Den ansvariga medarbetaren eller den egna medarbetaren kan på samma sätt sammankalla teamet på nytt.</a:t>
            </a:r>
            <a:endParaRPr lang="fi-FI" dirty="0">
              <a:latin typeface="Montserrat"/>
            </a:endParaRPr>
          </a:p>
        </p:txBody>
      </p:sp>
    </p:spTree>
    <p:extLst>
      <p:ext uri="{BB962C8B-B14F-4D97-AF65-F5344CB8AC3E}">
        <p14:creationId xmlns:p14="http://schemas.microsoft.com/office/powerpoint/2010/main" val="2745875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CAF9B-9AA7-B723-34E0-AD4945B02E87}"/>
            </a:ext>
          </a:extLst>
        </p:cNvPr>
        <p:cNvGrpSpPr/>
        <p:nvPr/>
      </p:nvGrpSpPr>
      <p:grpSpPr>
        <a:xfrm>
          <a:off x="0" y="0"/>
          <a:ext cx="0" cy="0"/>
          <a:chOff x="0" y="0"/>
          <a:chExt cx="0" cy="0"/>
        </a:xfrm>
      </p:grpSpPr>
      <p:graphicFrame>
        <p:nvGraphicFramePr>
          <p:cNvPr id="2" name="Kaaviokuva 1">
            <a:extLst>
              <a:ext uri="{FF2B5EF4-FFF2-40B4-BE49-F238E27FC236}">
                <a16:creationId xmlns:a16="http://schemas.microsoft.com/office/drawing/2014/main" id="{47A7635C-D00F-1592-C5A7-6F0C44557427}"/>
              </a:ext>
            </a:extLst>
          </p:cNvPr>
          <p:cNvGraphicFramePr/>
          <p:nvPr/>
        </p:nvGraphicFramePr>
        <p:xfrm>
          <a:off x="120770" y="4429760"/>
          <a:ext cx="12071230" cy="2290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Kaaviokuva 2">
            <a:extLst>
              <a:ext uri="{FF2B5EF4-FFF2-40B4-BE49-F238E27FC236}">
                <a16:creationId xmlns:a16="http://schemas.microsoft.com/office/drawing/2014/main" id="{9A483EE0-63C1-6FAC-6CFF-FFC4691A6892}"/>
              </a:ext>
            </a:extLst>
          </p:cNvPr>
          <p:cNvGraphicFramePr/>
          <p:nvPr/>
        </p:nvGraphicFramePr>
        <p:xfrm>
          <a:off x="120770" y="138024"/>
          <a:ext cx="12071230" cy="250357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4" name="Kaaviokuva 3">
            <a:extLst>
              <a:ext uri="{FF2B5EF4-FFF2-40B4-BE49-F238E27FC236}">
                <a16:creationId xmlns:a16="http://schemas.microsoft.com/office/drawing/2014/main" id="{52E69A21-5E95-4F58-F0FF-368CAF9F7239}"/>
              </a:ext>
            </a:extLst>
          </p:cNvPr>
          <p:cNvGraphicFramePr/>
          <p:nvPr/>
        </p:nvGraphicFramePr>
        <p:xfrm>
          <a:off x="1655281" y="1929830"/>
          <a:ext cx="8128000" cy="29972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5" name="Tekstiruutu 4">
            <a:extLst>
              <a:ext uri="{FF2B5EF4-FFF2-40B4-BE49-F238E27FC236}">
                <a16:creationId xmlns:a16="http://schemas.microsoft.com/office/drawing/2014/main" id="{DC5612F9-A5F7-2577-1869-4729A3711740}"/>
              </a:ext>
            </a:extLst>
          </p:cNvPr>
          <p:cNvSpPr txBox="1"/>
          <p:nvPr/>
        </p:nvSpPr>
        <p:spPr>
          <a:xfrm>
            <a:off x="207034" y="239626"/>
            <a:ext cx="2889849" cy="369332"/>
          </a:xfrm>
          <a:prstGeom prst="rect">
            <a:avLst/>
          </a:prstGeom>
          <a:noFill/>
        </p:spPr>
        <p:txBody>
          <a:bodyPr wrap="square" rtlCol="0">
            <a:spAutoFit/>
          </a:bodyPr>
          <a:lstStyle/>
          <a:p>
            <a:r>
              <a:rPr lang="fi-FI"/>
              <a:t>Sosiaalihuolto</a:t>
            </a:r>
          </a:p>
        </p:txBody>
      </p:sp>
      <p:sp>
        <p:nvSpPr>
          <p:cNvPr id="7" name="Tekstiruutu 6">
            <a:extLst>
              <a:ext uri="{FF2B5EF4-FFF2-40B4-BE49-F238E27FC236}">
                <a16:creationId xmlns:a16="http://schemas.microsoft.com/office/drawing/2014/main" id="{B1B010B9-B6E0-7EA4-6C75-9D9B745C328D}"/>
              </a:ext>
            </a:extLst>
          </p:cNvPr>
          <p:cNvSpPr txBox="1"/>
          <p:nvPr/>
        </p:nvSpPr>
        <p:spPr>
          <a:xfrm>
            <a:off x="207034" y="2303255"/>
            <a:ext cx="1673524" cy="369332"/>
          </a:xfrm>
          <a:prstGeom prst="rect">
            <a:avLst/>
          </a:prstGeom>
          <a:noFill/>
        </p:spPr>
        <p:txBody>
          <a:bodyPr wrap="square" rtlCol="0">
            <a:spAutoFit/>
          </a:bodyPr>
          <a:lstStyle/>
          <a:p>
            <a:r>
              <a:rPr lang="fi-FI"/>
              <a:t>Yhteinen</a:t>
            </a:r>
          </a:p>
        </p:txBody>
      </p:sp>
      <p:sp>
        <p:nvSpPr>
          <p:cNvPr id="8" name="Tekstiruutu 7">
            <a:extLst>
              <a:ext uri="{FF2B5EF4-FFF2-40B4-BE49-F238E27FC236}">
                <a16:creationId xmlns:a16="http://schemas.microsoft.com/office/drawing/2014/main" id="{549307FC-D746-A994-8811-105E23B3303E}"/>
              </a:ext>
            </a:extLst>
          </p:cNvPr>
          <p:cNvSpPr txBox="1"/>
          <p:nvPr/>
        </p:nvSpPr>
        <p:spPr>
          <a:xfrm>
            <a:off x="207034" y="4520242"/>
            <a:ext cx="1932317" cy="369332"/>
          </a:xfrm>
          <a:prstGeom prst="rect">
            <a:avLst/>
          </a:prstGeom>
          <a:noFill/>
        </p:spPr>
        <p:txBody>
          <a:bodyPr wrap="square" rtlCol="0">
            <a:spAutoFit/>
          </a:bodyPr>
          <a:lstStyle/>
          <a:p>
            <a:r>
              <a:rPr lang="fi-FI"/>
              <a:t>Terveydenhuolto</a:t>
            </a:r>
          </a:p>
        </p:txBody>
      </p:sp>
      <p:sp>
        <p:nvSpPr>
          <p:cNvPr id="9" name="Tekstiruutu 8">
            <a:extLst>
              <a:ext uri="{FF2B5EF4-FFF2-40B4-BE49-F238E27FC236}">
                <a16:creationId xmlns:a16="http://schemas.microsoft.com/office/drawing/2014/main" id="{E499E505-88AC-251E-6193-462CB3C5430F}"/>
              </a:ext>
            </a:extLst>
          </p:cNvPr>
          <p:cNvSpPr txBox="1"/>
          <p:nvPr/>
        </p:nvSpPr>
        <p:spPr>
          <a:xfrm>
            <a:off x="3510950" y="138024"/>
            <a:ext cx="7214961" cy="584775"/>
          </a:xfrm>
          <a:prstGeom prst="rect">
            <a:avLst/>
          </a:prstGeom>
          <a:noFill/>
        </p:spPr>
        <p:txBody>
          <a:bodyPr wrap="square" rtlCol="0">
            <a:spAutoFit/>
          </a:bodyPr>
          <a:lstStyle/>
          <a:p>
            <a:r>
              <a:rPr lang="fi-FI" sz="3200" b="1"/>
              <a:t>Prosessin kuvaus Yhteistyö-tiimi</a:t>
            </a:r>
          </a:p>
        </p:txBody>
      </p:sp>
      <p:pic>
        <p:nvPicPr>
          <p:cNvPr id="26" name="Picture 25">
            <a:extLst>
              <a:ext uri="{FF2B5EF4-FFF2-40B4-BE49-F238E27FC236}">
                <a16:creationId xmlns:a16="http://schemas.microsoft.com/office/drawing/2014/main" id="{A31A6BF4-D5E5-767D-636F-2E549810A67C}"/>
              </a:ext>
            </a:extLst>
          </p:cNvPr>
          <p:cNvPicPr>
            <a:picLocks noChangeAspect="1"/>
          </p:cNvPicPr>
          <p:nvPr/>
        </p:nvPicPr>
        <p:blipFill>
          <a:blip r:embed="rId17"/>
          <a:stretch>
            <a:fillRect/>
          </a:stretch>
        </p:blipFill>
        <p:spPr>
          <a:xfrm>
            <a:off x="9438687" y="2281504"/>
            <a:ext cx="2338763" cy="2286429"/>
          </a:xfrm>
          <a:prstGeom prst="rect">
            <a:avLst/>
          </a:prstGeom>
        </p:spPr>
      </p:pic>
      <p:pic>
        <p:nvPicPr>
          <p:cNvPr id="10" name="Kuva 9" descr="Kuva, joka sisältää kohteen teksti, Fontti, kuvakaappaus, Sähkönsininen&#10;&#10;Tekoälyllä luotu sisältö voi olla virheellistä.">
            <a:extLst>
              <a:ext uri="{FF2B5EF4-FFF2-40B4-BE49-F238E27FC236}">
                <a16:creationId xmlns:a16="http://schemas.microsoft.com/office/drawing/2014/main" id="{020F1F9F-F79F-9F50-5BCA-FCB82C35AD30}"/>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20770" y="6134061"/>
            <a:ext cx="2700586" cy="678643"/>
          </a:xfrm>
          <a:prstGeom prst="rect">
            <a:avLst/>
          </a:prstGeom>
        </p:spPr>
      </p:pic>
    </p:spTree>
    <p:extLst>
      <p:ext uri="{BB962C8B-B14F-4D97-AF65-F5344CB8AC3E}">
        <p14:creationId xmlns:p14="http://schemas.microsoft.com/office/powerpoint/2010/main" val="1816331402"/>
      </p:ext>
    </p:extLst>
  </p:cSld>
  <p:clrMapOvr>
    <a:masterClrMapping/>
  </p:clrMapOvr>
  <mc:AlternateContent xmlns:mc="http://schemas.openxmlformats.org/markup-compatibility/2006" xmlns:p14="http://schemas.microsoft.com/office/powerpoint/2010/main">
    <mc:Choice Requires="p14">
      <p:transition p14:dur="100" advClick="0" advTm="20000">
        <p:cut/>
      </p:transition>
    </mc:Choice>
    <mc:Fallback xmlns="">
      <p:transition advClick="0" advTm="20000">
        <p:cut/>
      </p:transition>
    </mc:Fallback>
  </mc:AlternateContent>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28075</TotalTime>
  <Words>943</Words>
  <Application>Microsoft Office PowerPoint</Application>
  <PresentationFormat>Laajakuva</PresentationFormat>
  <Paragraphs>73</Paragraphs>
  <Slides>6</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6</vt:i4>
      </vt:variant>
    </vt:vector>
  </HeadingPairs>
  <TitlesOfParts>
    <vt:vector size="12" baseType="lpstr">
      <vt:lpstr>Aptos</vt:lpstr>
      <vt:lpstr>Aptos Display</vt:lpstr>
      <vt:lpstr>Arial</vt:lpstr>
      <vt:lpstr>Arial Nova</vt:lpstr>
      <vt:lpstr>Montserrat</vt:lpstr>
      <vt:lpstr>Office-teema</vt:lpstr>
      <vt:lpstr>Moniammatillinen tiimimalli |  En multiprofessionell teammodell</vt:lpstr>
      <vt:lpstr>Miksi yhteistyö? | Varför samarbete?</vt:lpstr>
      <vt:lpstr>Yhteistyöaika | Samarbetstid</vt:lpstr>
      <vt:lpstr>Yhteistyö-tiimi | Samarbetsteamet</vt:lpstr>
      <vt:lpstr>Yhteistyö-tiimi | Samarbetsteamet</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Fager Henna</dc:creator>
  <cp:lastModifiedBy>Fager Henna</cp:lastModifiedBy>
  <cp:revision>4</cp:revision>
  <dcterms:created xsi:type="dcterms:W3CDTF">2025-04-07T04:55:02Z</dcterms:created>
  <dcterms:modified xsi:type="dcterms:W3CDTF">2025-12-02T06:29:21Z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2025-04-07T04:57:27Z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7905aa14-906d-47e2-b767-fea91efe0dbb</vt:lpwstr>
  </property>
  <property fmtid="{D5CDD505-2E9C-101B-9397-08002B2CF9AE}" pid="7" name="MSIP_Label_defa4170-0d19-0005-0004-bc88714345d2_ActionId">
    <vt:lpwstr>b3c534d5-2d55-436d-8735-59364ca47140</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