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5" r:id="rId5"/>
    <p:sldId id="268" r:id="rId6"/>
    <p:sldId id="259" r:id="rId7"/>
    <p:sldId id="257" r:id="rId8"/>
    <p:sldId id="267" r:id="rId9"/>
    <p:sldId id="266" r:id="rId10"/>
    <p:sldId id="260" r:id="rId11"/>
    <p:sldId id="262" r:id="rId12"/>
    <p:sldId id="263" r:id="rId13"/>
    <p:sldId id="264" r:id="rId14"/>
    <p:sldId id="269" r:id="rId15"/>
    <p:sldId id="270" r:id="rId16"/>
    <p:sldId id="271" r:id="rId17"/>
    <p:sldId id="272" r:id="rId18"/>
    <p:sldId id="273" r:id="rId19"/>
    <p:sldId id="258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EE9"/>
    <a:srgbClr val="FFE5E5"/>
    <a:srgbClr val="FFC5B3"/>
    <a:srgbClr val="FEB7A4"/>
    <a:srgbClr val="3B54BC"/>
    <a:srgbClr val="000C4A"/>
    <a:srgbClr val="EFF2FA"/>
    <a:srgbClr val="FEF7F4"/>
    <a:srgbClr val="FFFCFA"/>
    <a:srgbClr val="000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26" autoAdjust="0"/>
    <p:restoredTop sz="95097" autoAdjust="0"/>
  </p:normalViewPr>
  <p:slideViewPr>
    <p:cSldViewPr snapToGrid="0" snapToObjects="1">
      <p:cViewPr varScale="1">
        <p:scale>
          <a:sx n="70" d="100"/>
          <a:sy n="70" d="100"/>
        </p:scale>
        <p:origin x="38" y="5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320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 Antila" userId="S::kari.antila_solita.fi#ext#@ppshp.onmicrosoft.com::0d86c68e-17ee-4237-aeef-777b028afc2a" providerId="AD" clId="Web-{B7622F08-3C3C-817A-A814-64941BEF55ED}"/>
    <pc:docChg chg="modSld">
      <pc:chgData name="Kari Antila" userId="S::kari.antila_solita.fi#ext#@ppshp.onmicrosoft.com::0d86c68e-17ee-4237-aeef-777b028afc2a" providerId="AD" clId="Web-{B7622F08-3C3C-817A-A814-64941BEF55ED}" dt="2025-12-05T10:44:04.695" v="1388" actId="20577"/>
      <pc:docMkLst>
        <pc:docMk/>
      </pc:docMkLst>
      <pc:sldChg chg="modSp">
        <pc:chgData name="Kari Antila" userId="S::kari.antila_solita.fi#ext#@ppshp.onmicrosoft.com::0d86c68e-17ee-4237-aeef-777b028afc2a" providerId="AD" clId="Web-{B7622F08-3C3C-817A-A814-64941BEF55ED}" dt="2025-12-05T10:44:04.695" v="1388" actId="20577"/>
        <pc:sldMkLst>
          <pc:docMk/>
          <pc:sldMk cId="1506700799" sldId="260"/>
        </pc:sldMkLst>
        <pc:spChg chg="mod">
          <ac:chgData name="Kari Antila" userId="S::kari.antila_solita.fi#ext#@ppshp.onmicrosoft.com::0d86c68e-17ee-4237-aeef-777b028afc2a" providerId="AD" clId="Web-{B7622F08-3C3C-817A-A814-64941BEF55ED}" dt="2025-12-05T10:44:04.695" v="1388" actId="20577"/>
          <ac:spMkLst>
            <pc:docMk/>
            <pc:sldMk cId="1506700799" sldId="260"/>
            <ac:spMk id="10" creationId="{22880F33-12B3-DB5E-D695-9112A7801074}"/>
          </ac:spMkLst>
        </pc:spChg>
      </pc:sldChg>
      <pc:sldChg chg="modSp">
        <pc:chgData name="Kari Antila" userId="S::kari.antila_solita.fi#ext#@ppshp.onmicrosoft.com::0d86c68e-17ee-4237-aeef-777b028afc2a" providerId="AD" clId="Web-{B7622F08-3C3C-817A-A814-64941BEF55ED}" dt="2025-12-05T10:39:33.333" v="1220" actId="20577"/>
        <pc:sldMkLst>
          <pc:docMk/>
          <pc:sldMk cId="41752605" sldId="263"/>
        </pc:sldMkLst>
        <pc:spChg chg="mod">
          <ac:chgData name="Kari Antila" userId="S::kari.antila_solita.fi#ext#@ppshp.onmicrosoft.com::0d86c68e-17ee-4237-aeef-777b028afc2a" providerId="AD" clId="Web-{B7622F08-3C3C-817A-A814-64941BEF55ED}" dt="2025-12-05T10:39:33.333" v="1220" actId="20577"/>
          <ac:spMkLst>
            <pc:docMk/>
            <pc:sldMk cId="41752605" sldId="263"/>
            <ac:spMk id="8" creationId="{6DF4B1E4-38A2-BDA7-5C43-11A88A716A45}"/>
          </ac:spMkLst>
        </pc:spChg>
      </pc:sldChg>
      <pc:sldChg chg="modSp">
        <pc:chgData name="Kari Antila" userId="S::kari.antila_solita.fi#ext#@ppshp.onmicrosoft.com::0d86c68e-17ee-4237-aeef-777b028afc2a" providerId="AD" clId="Web-{B7622F08-3C3C-817A-A814-64941BEF55ED}" dt="2025-12-05T10:37:46.911" v="1141" actId="1076"/>
        <pc:sldMkLst>
          <pc:docMk/>
          <pc:sldMk cId="3999743928" sldId="264"/>
        </pc:sldMkLst>
        <pc:spChg chg="mod">
          <ac:chgData name="Kari Antila" userId="S::kari.antila_solita.fi#ext#@ppshp.onmicrosoft.com::0d86c68e-17ee-4237-aeef-777b028afc2a" providerId="AD" clId="Web-{B7622F08-3C3C-817A-A814-64941BEF55ED}" dt="2025-12-05T10:37:46.911" v="1141" actId="1076"/>
          <ac:spMkLst>
            <pc:docMk/>
            <pc:sldMk cId="3999743928" sldId="264"/>
            <ac:spMk id="9" creationId="{E4D3B0C9-FA61-6555-C916-510A78FE7EBD}"/>
          </ac:spMkLst>
        </pc:spChg>
      </pc:sldChg>
      <pc:sldChg chg="modSp">
        <pc:chgData name="Kari Antila" userId="S::kari.antila_solita.fi#ext#@ppshp.onmicrosoft.com::0d86c68e-17ee-4237-aeef-777b028afc2a" providerId="AD" clId="Web-{B7622F08-3C3C-817A-A814-64941BEF55ED}" dt="2025-12-05T10:37:40.364" v="1140" actId="1076"/>
        <pc:sldMkLst>
          <pc:docMk/>
          <pc:sldMk cId="2733336578" sldId="269"/>
        </pc:sldMkLst>
        <pc:spChg chg="mod">
          <ac:chgData name="Kari Antila" userId="S::kari.antila_solita.fi#ext#@ppshp.onmicrosoft.com::0d86c68e-17ee-4237-aeef-777b028afc2a" providerId="AD" clId="Web-{B7622F08-3C3C-817A-A814-64941BEF55ED}" dt="2025-12-05T10:37:40.364" v="1140" actId="1076"/>
          <ac:spMkLst>
            <pc:docMk/>
            <pc:sldMk cId="2733336578" sldId="269"/>
            <ac:spMk id="5" creationId="{23B1F8BD-04A3-04E2-7D5F-BA2D0EED9AF1}"/>
          </ac:spMkLst>
        </pc:spChg>
      </pc:sldChg>
      <pc:sldChg chg="modSp">
        <pc:chgData name="Kari Antila" userId="S::kari.antila_solita.fi#ext#@ppshp.onmicrosoft.com::0d86c68e-17ee-4237-aeef-777b028afc2a" providerId="AD" clId="Web-{B7622F08-3C3C-817A-A814-64941BEF55ED}" dt="2025-12-05T10:37:20.551" v="1137" actId="20577"/>
        <pc:sldMkLst>
          <pc:docMk/>
          <pc:sldMk cId="0" sldId="270"/>
        </pc:sldMkLst>
        <pc:spChg chg="mod">
          <ac:chgData name="Kari Antila" userId="S::kari.antila_solita.fi#ext#@ppshp.onmicrosoft.com::0d86c68e-17ee-4237-aeef-777b028afc2a" providerId="AD" clId="Web-{B7622F08-3C3C-817A-A814-64941BEF55ED}" dt="2025-12-05T10:37:20.551" v="1137" actId="20577"/>
          <ac:spMkLst>
            <pc:docMk/>
            <pc:sldMk cId="0" sldId="270"/>
            <ac:spMk id="3" creationId="{00000000-0000-0000-0000-000000000000}"/>
          </ac:spMkLst>
        </pc:spChg>
      </pc:sldChg>
      <pc:sldChg chg="modSp">
        <pc:chgData name="Kari Antila" userId="S::kari.antila_solita.fi#ext#@ppshp.onmicrosoft.com::0d86c68e-17ee-4237-aeef-777b028afc2a" providerId="AD" clId="Web-{B7622F08-3C3C-817A-A814-64941BEF55ED}" dt="2025-12-05T10:36:28.676" v="1097" actId="20577"/>
        <pc:sldMkLst>
          <pc:docMk/>
          <pc:sldMk cId="0" sldId="272"/>
        </pc:sldMkLst>
        <pc:spChg chg="mod">
          <ac:chgData name="Kari Antila" userId="S::kari.antila_solita.fi#ext#@ppshp.onmicrosoft.com::0d86c68e-17ee-4237-aeef-777b028afc2a" providerId="AD" clId="Web-{B7622F08-3C3C-817A-A814-64941BEF55ED}" dt="2025-12-05T10:36:28.676" v="1097" actId="20577"/>
          <ac:spMkLst>
            <pc:docMk/>
            <pc:sldMk cId="0" sldId="272"/>
            <ac:spMk id="3" creationId="{00000000-0000-0000-0000-000000000000}"/>
          </ac:spMkLst>
        </pc:spChg>
      </pc:sldChg>
    </pc:docChg>
  </pc:docChgLst>
  <pc:docChgLst>
    <pc:chgData name="Pelkonen Tiina" userId="S::tiina.pelkonen@pohde.fi::23c4958c-ff0a-4ccb-bc34-9aa07003c452" providerId="AD" clId="Web-{DCCE3C41-9EA5-E3F9-F890-3107B5ABBFE5}"/>
    <pc:docChg chg="modSld">
      <pc:chgData name="Pelkonen Tiina" userId="S::tiina.pelkonen@pohde.fi::23c4958c-ff0a-4ccb-bc34-9aa07003c452" providerId="AD" clId="Web-{DCCE3C41-9EA5-E3F9-F890-3107B5ABBFE5}" dt="2025-11-24T12:00:07.349" v="27" actId="20577"/>
      <pc:docMkLst>
        <pc:docMk/>
      </pc:docMkLst>
      <pc:sldChg chg="modSp">
        <pc:chgData name="Pelkonen Tiina" userId="S::tiina.pelkonen@pohde.fi::23c4958c-ff0a-4ccb-bc34-9aa07003c452" providerId="AD" clId="Web-{DCCE3C41-9EA5-E3F9-F890-3107B5ABBFE5}" dt="2025-11-24T12:00:07.349" v="27" actId="20577"/>
        <pc:sldMkLst>
          <pc:docMk/>
          <pc:sldMk cId="2107382799" sldId="265"/>
        </pc:sldMkLst>
        <pc:spChg chg="mod">
          <ac:chgData name="Pelkonen Tiina" userId="S::tiina.pelkonen@pohde.fi::23c4958c-ff0a-4ccb-bc34-9aa07003c452" providerId="AD" clId="Web-{DCCE3C41-9EA5-E3F9-F890-3107B5ABBFE5}" dt="2025-11-24T12:00:07.349" v="27" actId="20577"/>
          <ac:spMkLst>
            <pc:docMk/>
            <pc:sldMk cId="2107382799" sldId="265"/>
            <ac:spMk id="2" creationId="{2E2AE4FB-8070-4219-2F37-8B779DB4D051}"/>
          </ac:spMkLst>
        </pc:spChg>
      </pc:sldChg>
    </pc:docChg>
  </pc:docChgLst>
  <pc:docChgLst>
    <pc:chgData name="Pelkonen Tiina" userId="S::tiina.pelkonen@pohde.fi::23c4958c-ff0a-4ccb-bc34-9aa07003c452" providerId="AD" clId="Web-{7D4CCD02-5CC0-CDC8-143B-5D71B8B4D488}"/>
    <pc:docChg chg="addSld delSld modSld">
      <pc:chgData name="Pelkonen Tiina" userId="S::tiina.pelkonen@pohde.fi::23c4958c-ff0a-4ccb-bc34-9aa07003c452" providerId="AD" clId="Web-{7D4CCD02-5CC0-CDC8-143B-5D71B8B4D488}" dt="2025-12-08T08:09:48.800" v="11" actId="1076"/>
      <pc:docMkLst>
        <pc:docMk/>
      </pc:docMkLst>
      <pc:sldChg chg="modSp">
        <pc:chgData name="Pelkonen Tiina" userId="S::tiina.pelkonen@pohde.fi::23c4958c-ff0a-4ccb-bc34-9aa07003c452" providerId="AD" clId="Web-{7D4CCD02-5CC0-CDC8-143B-5D71B8B4D488}" dt="2025-12-08T08:09:48.800" v="11" actId="1076"/>
        <pc:sldMkLst>
          <pc:docMk/>
          <pc:sldMk cId="511893695" sldId="259"/>
        </pc:sldMkLst>
        <pc:spChg chg="mod">
          <ac:chgData name="Pelkonen Tiina" userId="S::tiina.pelkonen@pohde.fi::23c4958c-ff0a-4ccb-bc34-9aa07003c452" providerId="AD" clId="Web-{7D4CCD02-5CC0-CDC8-143B-5D71B8B4D488}" dt="2025-12-08T08:09:42.394" v="10" actId="14100"/>
          <ac:spMkLst>
            <pc:docMk/>
            <pc:sldMk cId="511893695" sldId="259"/>
            <ac:spMk id="3" creationId="{2B1235C2-E9B0-3CB6-12BD-C43079FA3AE5}"/>
          </ac:spMkLst>
        </pc:spChg>
        <pc:spChg chg="mod">
          <ac:chgData name="Pelkonen Tiina" userId="S::tiina.pelkonen@pohde.fi::23c4958c-ff0a-4ccb-bc34-9aa07003c452" providerId="AD" clId="Web-{7D4CCD02-5CC0-CDC8-143B-5D71B8B4D488}" dt="2025-12-08T08:09:48.800" v="11" actId="1076"/>
          <ac:spMkLst>
            <pc:docMk/>
            <pc:sldMk cId="511893695" sldId="259"/>
            <ac:spMk id="8" creationId="{8D75F783-5F2D-054F-2C4E-26F4F08BAC74}"/>
          </ac:spMkLst>
        </pc:spChg>
      </pc:sldChg>
      <pc:sldChg chg="modSp">
        <pc:chgData name="Pelkonen Tiina" userId="S::tiina.pelkonen@pohde.fi::23c4958c-ff0a-4ccb-bc34-9aa07003c452" providerId="AD" clId="Web-{7D4CCD02-5CC0-CDC8-143B-5D71B8B4D488}" dt="2025-12-08T08:07:46.996" v="3" actId="20577"/>
        <pc:sldMkLst>
          <pc:docMk/>
          <pc:sldMk cId="1506700799" sldId="260"/>
        </pc:sldMkLst>
        <pc:spChg chg="mod">
          <ac:chgData name="Pelkonen Tiina" userId="S::tiina.pelkonen@pohde.fi::23c4958c-ff0a-4ccb-bc34-9aa07003c452" providerId="AD" clId="Web-{7D4CCD02-5CC0-CDC8-143B-5D71B8B4D488}" dt="2025-12-08T08:07:46.996" v="3" actId="20577"/>
          <ac:spMkLst>
            <pc:docMk/>
            <pc:sldMk cId="1506700799" sldId="260"/>
            <ac:spMk id="10" creationId="{22880F33-12B3-DB5E-D695-9112A7801074}"/>
          </ac:spMkLst>
        </pc:spChg>
      </pc:sldChg>
      <pc:sldChg chg="modSp">
        <pc:chgData name="Pelkonen Tiina" userId="S::tiina.pelkonen@pohde.fi::23c4958c-ff0a-4ccb-bc34-9aa07003c452" providerId="AD" clId="Web-{7D4CCD02-5CC0-CDC8-143B-5D71B8B4D488}" dt="2025-12-08T08:08:45.203" v="8" actId="1076"/>
        <pc:sldMkLst>
          <pc:docMk/>
          <pc:sldMk cId="41752605" sldId="263"/>
        </pc:sldMkLst>
        <pc:spChg chg="mod">
          <ac:chgData name="Pelkonen Tiina" userId="S::tiina.pelkonen@pohde.fi::23c4958c-ff0a-4ccb-bc34-9aa07003c452" providerId="AD" clId="Web-{7D4CCD02-5CC0-CDC8-143B-5D71B8B4D488}" dt="2025-12-08T08:08:14.513" v="4" actId="1076"/>
          <ac:spMkLst>
            <pc:docMk/>
            <pc:sldMk cId="41752605" sldId="263"/>
            <ac:spMk id="7" creationId="{49015B75-9970-D6EB-DF1C-D5F4FC6B697D}"/>
          </ac:spMkLst>
        </pc:spChg>
        <pc:spChg chg="mod">
          <ac:chgData name="Pelkonen Tiina" userId="S::tiina.pelkonen@pohde.fi::23c4958c-ff0a-4ccb-bc34-9aa07003c452" providerId="AD" clId="Web-{7D4CCD02-5CC0-CDC8-143B-5D71B8B4D488}" dt="2025-12-08T08:08:45.203" v="8" actId="1076"/>
          <ac:spMkLst>
            <pc:docMk/>
            <pc:sldMk cId="41752605" sldId="263"/>
            <ac:spMk id="8" creationId="{6DF4B1E4-38A2-BDA7-5C43-11A88A716A45}"/>
          </ac:spMkLst>
        </pc:spChg>
      </pc:sldChg>
      <pc:sldChg chg="modSp">
        <pc:chgData name="Pelkonen Tiina" userId="S::tiina.pelkonen@pohde.fi::23c4958c-ff0a-4ccb-bc34-9aa07003c452" providerId="AD" clId="Web-{7D4CCD02-5CC0-CDC8-143B-5D71B8B4D488}" dt="2025-12-08T08:09:27.581" v="9" actId="1076"/>
        <pc:sldMkLst>
          <pc:docMk/>
          <pc:sldMk cId="2107382799" sldId="265"/>
        </pc:sldMkLst>
        <pc:spChg chg="mod">
          <ac:chgData name="Pelkonen Tiina" userId="S::tiina.pelkonen@pohde.fi::23c4958c-ff0a-4ccb-bc34-9aa07003c452" providerId="AD" clId="Web-{7D4CCD02-5CC0-CDC8-143B-5D71B8B4D488}" dt="2025-12-08T08:09:27.581" v="9" actId="1076"/>
          <ac:spMkLst>
            <pc:docMk/>
            <pc:sldMk cId="2107382799" sldId="265"/>
            <ac:spMk id="3" creationId="{340687DB-F0CA-7B97-0A01-CF47BA5DE521}"/>
          </ac:spMkLst>
        </pc:spChg>
      </pc:sldChg>
    </pc:docChg>
  </pc:docChgLst>
  <pc:docChgLst>
    <pc:chgData name="Pelkonen Tiina" userId="S::tiina.pelkonen@pohde.fi::23c4958c-ff0a-4ccb-bc34-9aa07003c452" providerId="AD" clId="Web-{2E53C3E3-C8AE-2BB6-FD45-686E6222E1C3}"/>
    <pc:docChg chg="modSld">
      <pc:chgData name="Pelkonen Tiina" userId="S::tiina.pelkonen@pohde.fi::23c4958c-ff0a-4ccb-bc34-9aa07003c452" providerId="AD" clId="Web-{2E53C3E3-C8AE-2BB6-FD45-686E6222E1C3}" dt="2025-12-09T12:46:45.005" v="113" actId="14100"/>
      <pc:docMkLst>
        <pc:docMk/>
      </pc:docMkLst>
      <pc:sldChg chg="modSp">
        <pc:chgData name="Pelkonen Tiina" userId="S::tiina.pelkonen@pohde.fi::23c4958c-ff0a-4ccb-bc34-9aa07003c452" providerId="AD" clId="Web-{2E53C3E3-C8AE-2BB6-FD45-686E6222E1C3}" dt="2025-12-09T12:46:45.005" v="113" actId="14100"/>
        <pc:sldMkLst>
          <pc:docMk/>
          <pc:sldMk cId="0" sldId="271"/>
        </pc:sldMkLst>
        <pc:spChg chg="mod">
          <ac:chgData name="Pelkonen Tiina" userId="S::tiina.pelkonen@pohde.fi::23c4958c-ff0a-4ccb-bc34-9aa07003c452" providerId="AD" clId="Web-{2E53C3E3-C8AE-2BB6-FD45-686E6222E1C3}" dt="2025-12-09T12:45:59.615" v="101" actId="1076"/>
          <ac:spMkLst>
            <pc:docMk/>
            <pc:sldMk cId="0" sldId="271"/>
            <ac:spMk id="2" creationId="{00000000-0000-0000-0000-000000000000}"/>
          </ac:spMkLst>
        </pc:spChg>
        <pc:spChg chg="mod">
          <ac:chgData name="Pelkonen Tiina" userId="S::tiina.pelkonen@pohde.fi::23c4958c-ff0a-4ccb-bc34-9aa07003c452" providerId="AD" clId="Web-{2E53C3E3-C8AE-2BB6-FD45-686E6222E1C3}" dt="2025-12-09T12:46:45.005" v="113" actId="14100"/>
          <ac:spMkLst>
            <pc:docMk/>
            <pc:sldMk cId="0" sldId="271"/>
            <ac:spMk id="3" creationId="{00000000-0000-0000-0000-000000000000}"/>
          </ac:spMkLst>
        </pc:spChg>
      </pc:sldChg>
    </pc:docChg>
  </pc:docChgLst>
  <pc:docChgLst>
    <pc:chgData name="Pelkonen Tiina" userId="S::tiina.pelkonen@pohde.fi::23c4958c-ff0a-4ccb-bc34-9aa07003c452" providerId="AD" clId="Web-{5ED6C261-B991-17E2-A8E6-D51E370B98AF}"/>
    <pc:docChg chg="modSld">
      <pc:chgData name="Pelkonen Tiina" userId="S::tiina.pelkonen@pohde.fi::23c4958c-ff0a-4ccb-bc34-9aa07003c452" providerId="AD" clId="Web-{5ED6C261-B991-17E2-A8E6-D51E370B98AF}" dt="2025-12-10T13:14:12.441" v="10" actId="1076"/>
      <pc:docMkLst>
        <pc:docMk/>
      </pc:docMkLst>
      <pc:sldChg chg="modSp">
        <pc:chgData name="Pelkonen Tiina" userId="S::tiina.pelkonen@pohde.fi::23c4958c-ff0a-4ccb-bc34-9aa07003c452" providerId="AD" clId="Web-{5ED6C261-B991-17E2-A8E6-D51E370B98AF}" dt="2025-12-10T13:14:12.441" v="10" actId="1076"/>
        <pc:sldMkLst>
          <pc:docMk/>
          <pc:sldMk cId="0" sldId="271"/>
        </pc:sldMkLst>
        <pc:spChg chg="mod">
          <ac:chgData name="Pelkonen Tiina" userId="S::tiina.pelkonen@pohde.fi::23c4958c-ff0a-4ccb-bc34-9aa07003c452" providerId="AD" clId="Web-{5ED6C261-B991-17E2-A8E6-D51E370B98AF}" dt="2025-12-10T13:14:12.441" v="10" actId="1076"/>
          <ac:spMkLst>
            <pc:docMk/>
            <pc:sldMk cId="0" sldId="271"/>
            <ac:spMk id="2" creationId="{00000000-0000-0000-0000-000000000000}"/>
          </ac:spMkLst>
        </pc:spChg>
        <pc:spChg chg="mod">
          <ac:chgData name="Pelkonen Tiina" userId="S::tiina.pelkonen@pohde.fi::23c4958c-ff0a-4ccb-bc34-9aa07003c452" providerId="AD" clId="Web-{5ED6C261-B991-17E2-A8E6-D51E370B98AF}" dt="2025-12-10T13:14:07.816" v="9" actId="1076"/>
          <ac:spMkLst>
            <pc:docMk/>
            <pc:sldMk cId="0" sldId="271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43FDDA91-8391-A64B-92A0-B85BE57035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Arial" panose="020B0604020202020204" pitchFamily="34" charset="0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D472A70-F52D-E745-BEC4-FA75195C1B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B4052-C213-C641-A147-E372D208F7C3}" type="datetimeFigureOut">
              <a:rPr lang="fi-FI" smtClean="0">
                <a:latin typeface="Arial" panose="020B0604020202020204" pitchFamily="34" charset="0"/>
              </a:rPr>
              <a:t>14.12.2025</a:t>
            </a:fld>
            <a:endParaRPr lang="fi-FI" dirty="0">
              <a:latin typeface="Arial" panose="020B0604020202020204" pitchFamily="34" charset="0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E94B31-E715-AD4B-851E-17F05C6BEE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Arial" panose="020B0604020202020204" pitchFamily="34" charset="0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D0FD0CE-02CD-4E45-B2C3-44865384D4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CB0CE-2571-E540-ABD8-9D20C7D01C86}" type="slidenum">
              <a:rPr lang="fi-FI" smtClean="0">
                <a:latin typeface="Arial" panose="020B0604020202020204" pitchFamily="34" charset="0"/>
              </a:rPr>
              <a:t>‹#›</a:t>
            </a:fld>
            <a:endParaRPr lang="fi-FI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2214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AA9502C-F7D5-D243-B53B-BD30A3E863CD}" type="datetimeFigureOut">
              <a:rPr lang="fi-FI" smtClean="0"/>
              <a:pPr/>
              <a:t>14.12.2025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9F6D52D-210E-2F42-8E94-1710D799A8B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088120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3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pohjoispohjanmaanhyvinvointialue/" TargetMode="External"/><Relationship Id="rId13" Type="http://schemas.openxmlformats.org/officeDocument/2006/relationships/image" Target="../media/image55.svg"/><Relationship Id="rId3" Type="http://schemas.openxmlformats.org/officeDocument/2006/relationships/image" Target="../media/image48.png"/><Relationship Id="rId7" Type="http://schemas.openxmlformats.org/officeDocument/2006/relationships/image" Target="../media/image51.svg"/><Relationship Id="rId12" Type="http://schemas.openxmlformats.org/officeDocument/2006/relationships/image" Target="../media/image54.png"/><Relationship Id="rId17" Type="http://schemas.openxmlformats.org/officeDocument/2006/relationships/image" Target="../media/image57.png"/><Relationship Id="rId2" Type="http://schemas.openxmlformats.org/officeDocument/2006/relationships/hyperlink" Target="https://www.facebook.com/pohjoispohjanmaanhyvinvointialue/" TargetMode="External"/><Relationship Id="rId16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0.png"/><Relationship Id="rId11" Type="http://schemas.openxmlformats.org/officeDocument/2006/relationships/hyperlink" Target="https://www.youtube.com/channel/UCJ0KCcnJBh26_uO0XBvHd0g" TargetMode="External"/><Relationship Id="rId5" Type="http://schemas.openxmlformats.org/officeDocument/2006/relationships/hyperlink" Target="https://www.instagram.com/pohde_fi/" TargetMode="External"/><Relationship Id="rId15" Type="http://schemas.microsoft.com/office/2007/relationships/hdphoto" Target="../media/hdphoto8.wdp"/><Relationship Id="rId10" Type="http://schemas.openxmlformats.org/officeDocument/2006/relationships/image" Target="../media/image53.svg"/><Relationship Id="rId4" Type="http://schemas.openxmlformats.org/officeDocument/2006/relationships/image" Target="../media/image49.svg"/><Relationship Id="rId9" Type="http://schemas.openxmlformats.org/officeDocument/2006/relationships/image" Target="../media/image52.png"/><Relationship Id="rId14" Type="http://schemas.openxmlformats.org/officeDocument/2006/relationships/image" Target="../media/image56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4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6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7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hde logo,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6BB57461-E3E1-2F49-B6DF-4B59085E20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0401" y="2254440"/>
            <a:ext cx="4653785" cy="2135266"/>
          </a:xfrm>
          <a:prstGeom prst="rect">
            <a:avLst/>
          </a:prstGeom>
        </p:spPr>
      </p:pic>
      <p:sp>
        <p:nvSpPr>
          <p:cNvPr id="11" name="Alatunnisteen paikkamerkki 11">
            <a:extLst>
              <a:ext uri="{FF2B5EF4-FFF2-40B4-BE49-F238E27FC236}">
                <a16:creationId xmlns:a16="http://schemas.microsoft.com/office/drawing/2014/main" id="{5326C6C2-19F9-5E4F-AC32-35322C519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1946"/>
            <a:ext cx="4114800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3" name="Kuva 2" descr="EU-lippu ja Euroopan unionin rahoittama NextGenerationEU -teksti.">
            <a:extLst>
              <a:ext uri="{FF2B5EF4-FFF2-40B4-BE49-F238E27FC236}">
                <a16:creationId xmlns:a16="http://schemas.microsoft.com/office/drawing/2014/main" id="{D33F818C-E9A1-0178-32FA-F0B34154E6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31841" y="2845311"/>
            <a:ext cx="4645449" cy="11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8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9 lelunal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ssa iso lelunalle istuu sohvalla henkilön vieressä">
            <a:extLst>
              <a:ext uri="{FF2B5EF4-FFF2-40B4-BE49-F238E27FC236}">
                <a16:creationId xmlns:a16="http://schemas.microsoft.com/office/drawing/2014/main" id="{B9499908-D25C-0792-8464-C8970D92E3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719" r="6720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8" name="Kyynel 7">
            <a:extLst>
              <a:ext uri="{FF2B5EF4-FFF2-40B4-BE49-F238E27FC236}">
                <a16:creationId xmlns:a16="http://schemas.microsoft.com/office/drawing/2014/main" id="{22897B6E-1ABF-DBD0-31B8-643F2AEA69A1}"/>
              </a:ext>
            </a:extLst>
          </p:cNvPr>
          <p:cNvSpPr/>
          <p:nvPr userDrawn="1"/>
        </p:nvSpPr>
        <p:spPr>
          <a:xfrm rot="5400000">
            <a:off x="5686462" y="4111543"/>
            <a:ext cx="2743201" cy="2743201"/>
          </a:xfrm>
          <a:prstGeom prst="teardrop">
            <a:avLst/>
          </a:prstGeom>
          <a:solidFill>
            <a:schemeClr val="bg1"/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 descr="Piirroskuva, jossa Pohteen brändiväreissä eli lohenvärisissä ja sinisen eri sävyisissä vaatteissa olevia projektisuunnittelijoita ideoimassa pöydän ääressä.">
            <a:extLst>
              <a:ext uri="{FF2B5EF4-FFF2-40B4-BE49-F238E27FC236}">
                <a16:creationId xmlns:a16="http://schemas.microsoft.com/office/drawing/2014/main" id="{ECF7923A-F5D5-9FDB-59C6-2412C6EE95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36944" y="4728007"/>
            <a:ext cx="2020855" cy="1734885"/>
          </a:xfrm>
          <a:prstGeom prst="rect">
            <a:avLst/>
          </a:prstGeom>
        </p:spPr>
      </p:pic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84514"/>
            <a:ext cx="5580981" cy="127632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9631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7" name="Kuva 6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0FB33F0D-A129-EBA0-470E-26F815E9BB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2400" y="457200"/>
            <a:ext cx="1432684" cy="536494"/>
          </a:xfrm>
          <a:prstGeom prst="rect">
            <a:avLst/>
          </a:prstGeom>
        </p:spPr>
      </p:pic>
      <p:pic>
        <p:nvPicPr>
          <p:cNvPr id="10" name="Kuva 9" descr="EU-lippu ja Euroopan unionin rahoittama NextGenerationEU -teksti.">
            <a:extLst>
              <a:ext uri="{FF2B5EF4-FFF2-40B4-BE49-F238E27FC236}">
                <a16:creationId xmlns:a16="http://schemas.microsoft.com/office/drawing/2014/main" id="{8040D825-67DA-A768-237B-749268B2684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8800" y="414524"/>
            <a:ext cx="2304488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20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dia nainen ja lap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78D99C3E-D1D3-1A4D-B31A-7795EBE4B1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505" y="413842"/>
            <a:ext cx="1729831" cy="79368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9FC4CAA-3762-0741-BEDF-669A8DD6C2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65907" y="701270"/>
            <a:ext cx="5187891" cy="34231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noProof="0" dirty="0"/>
              <a:t>Esiteltävä kehittämistyön osio</a:t>
            </a:r>
          </a:p>
        </p:txBody>
      </p:sp>
      <p:sp>
        <p:nvSpPr>
          <p:cNvPr id="35" name="Alaotsikko 2">
            <a:extLst>
              <a:ext uri="{FF2B5EF4-FFF2-40B4-BE49-F238E27FC236}">
                <a16:creationId xmlns:a16="http://schemas.microsoft.com/office/drawing/2014/main" id="{8C887873-4F87-2A43-AC08-A4485D93E2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65907" y="4415481"/>
            <a:ext cx="5187891" cy="1512620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alaotsikko napsauttamalla</a:t>
            </a:r>
          </a:p>
        </p:txBody>
      </p:sp>
      <p:sp>
        <p:nvSpPr>
          <p:cNvPr id="9" name="Alatunnisteen paikkamerkki 2">
            <a:extLst>
              <a:ext uri="{FF2B5EF4-FFF2-40B4-BE49-F238E27FC236}">
                <a16:creationId xmlns:a16="http://schemas.microsoft.com/office/drawing/2014/main" id="{CCB7DB9F-C6CE-9D48-9DE8-D65830F9DA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pic>
        <p:nvPicPr>
          <p:cNvPr id="5" name="Kuva 4" descr="EU-lippu ja Euroopan unionin rahoittama NextGenerationEU -teksti.">
            <a:extLst>
              <a:ext uri="{FF2B5EF4-FFF2-40B4-BE49-F238E27FC236}">
                <a16:creationId xmlns:a16="http://schemas.microsoft.com/office/drawing/2014/main" id="{A05AEFE3-069F-C58E-17C8-D1D26BAEC1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3505" y="5938122"/>
            <a:ext cx="2895600" cy="727648"/>
          </a:xfrm>
          <a:prstGeom prst="rect">
            <a:avLst/>
          </a:prstGeom>
        </p:spPr>
      </p:pic>
      <p:pic>
        <p:nvPicPr>
          <p:cNvPr id="3" name="Kuva 2" descr="Piirroskuva, jossa Pohteen brändiväreissä eli lohenvärisissä ja sinisen eri sävyisissä vaatteissa olevia projektisuunnittelijoita ideoimassa pöydän ääressä.">
            <a:extLst>
              <a:ext uri="{FF2B5EF4-FFF2-40B4-BE49-F238E27FC236}">
                <a16:creationId xmlns:a16="http://schemas.microsoft.com/office/drawing/2014/main" id="{41550566-CFE4-2B44-51F5-8624D380700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3505" y="4431311"/>
            <a:ext cx="1731414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83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dia senior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CE18DF3-DFDC-4344-ACB0-5D28152D43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505" y="413842"/>
            <a:ext cx="1729831" cy="793687"/>
          </a:xfrm>
          <a:prstGeom prst="rect">
            <a:avLst/>
          </a:prstGeom>
        </p:spPr>
      </p:pic>
      <p:sp>
        <p:nvSpPr>
          <p:cNvPr id="17" name="Otsikko 1">
            <a:extLst>
              <a:ext uri="{FF2B5EF4-FFF2-40B4-BE49-F238E27FC236}">
                <a16:creationId xmlns:a16="http://schemas.microsoft.com/office/drawing/2014/main" id="{614ADDEE-C348-A142-BF12-7CA2A231D7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65909" y="701270"/>
            <a:ext cx="5187890" cy="34231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noProof="0" dirty="0"/>
              <a:t>Esiteltävä kehittämistyön osio</a:t>
            </a:r>
          </a:p>
        </p:txBody>
      </p:sp>
      <p:sp>
        <p:nvSpPr>
          <p:cNvPr id="18" name="Alaotsikko 2">
            <a:extLst>
              <a:ext uri="{FF2B5EF4-FFF2-40B4-BE49-F238E27FC236}">
                <a16:creationId xmlns:a16="http://schemas.microsoft.com/office/drawing/2014/main" id="{7C659608-FF5A-0844-A355-6655849CCB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65909" y="4415481"/>
            <a:ext cx="5187889" cy="15126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alaotsikko napsauttamalla</a:t>
            </a:r>
          </a:p>
        </p:txBody>
      </p:sp>
      <p:sp>
        <p:nvSpPr>
          <p:cNvPr id="13" name="Alatunnisteen paikkamerkki 2">
            <a:extLst>
              <a:ext uri="{FF2B5EF4-FFF2-40B4-BE49-F238E27FC236}">
                <a16:creationId xmlns:a16="http://schemas.microsoft.com/office/drawing/2014/main" id="{AF40C8C8-4519-E742-B15A-B2C6B99E5C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pic>
        <p:nvPicPr>
          <p:cNvPr id="2" name="Kuva 1" descr="EU-lippu ja Euroopan unionin rahoittama NextGenerationEU -teksti.">
            <a:extLst>
              <a:ext uri="{FF2B5EF4-FFF2-40B4-BE49-F238E27FC236}">
                <a16:creationId xmlns:a16="http://schemas.microsoft.com/office/drawing/2014/main" id="{B6244382-EF4E-FFE7-81FF-0D580B95C0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3505" y="5936154"/>
            <a:ext cx="2895851" cy="731583"/>
          </a:xfrm>
          <a:prstGeom prst="rect">
            <a:avLst/>
          </a:prstGeom>
        </p:spPr>
      </p:pic>
      <p:pic>
        <p:nvPicPr>
          <p:cNvPr id="4" name="Kuva 3" descr="Piirroskuva, jossa Pohteen brändiväreissä eli lohenvärisissä ja sinisen eri sävyisissä vaatteissa olevia projektisuunnittelijoita ideoimassa pöydän ääressä.">
            <a:extLst>
              <a:ext uri="{FF2B5EF4-FFF2-40B4-BE49-F238E27FC236}">
                <a16:creationId xmlns:a16="http://schemas.microsoft.com/office/drawing/2014/main" id="{8B20681E-2165-D592-E8C9-A52180A1EDD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3505" y="4431311"/>
            <a:ext cx="1731414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45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dia hoita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CE18DF3-DFDC-4344-ACB0-5D28152D43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505" y="413842"/>
            <a:ext cx="1729831" cy="793687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7FBF0D9-3C18-4F49-AE80-ECD3F72441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1" y="701270"/>
            <a:ext cx="5257798" cy="34231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noProof="0" dirty="0"/>
              <a:t>Esiteltävä kehittämistyön osio</a:t>
            </a:r>
          </a:p>
        </p:txBody>
      </p:sp>
      <p:sp>
        <p:nvSpPr>
          <p:cNvPr id="14" name="Alaotsikko 2">
            <a:extLst>
              <a:ext uri="{FF2B5EF4-FFF2-40B4-BE49-F238E27FC236}">
                <a16:creationId xmlns:a16="http://schemas.microsoft.com/office/drawing/2014/main" id="{EA21B6E0-7688-DE4C-9620-189C75DE1A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1" y="4415481"/>
            <a:ext cx="5257797" cy="15126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alaotsikko napsauttamalla</a:t>
            </a:r>
          </a:p>
        </p:txBody>
      </p:sp>
      <p:sp>
        <p:nvSpPr>
          <p:cNvPr id="10" name="Alatunnisteen paikkamerkki 2">
            <a:extLst>
              <a:ext uri="{FF2B5EF4-FFF2-40B4-BE49-F238E27FC236}">
                <a16:creationId xmlns:a16="http://schemas.microsoft.com/office/drawing/2014/main" id="{1E356BC5-6FBE-BB4E-B8B8-390D9894A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pic>
        <p:nvPicPr>
          <p:cNvPr id="2" name="Kuva 1" descr="EU-lippu ja Euroopan unionin rahoittama NextGenerationEU -teksti.">
            <a:extLst>
              <a:ext uri="{FF2B5EF4-FFF2-40B4-BE49-F238E27FC236}">
                <a16:creationId xmlns:a16="http://schemas.microsoft.com/office/drawing/2014/main" id="{DEA7DF14-F5D5-F512-B125-22ACCDBD11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3505" y="5936154"/>
            <a:ext cx="2895851" cy="731583"/>
          </a:xfrm>
          <a:prstGeom prst="rect">
            <a:avLst/>
          </a:prstGeom>
        </p:spPr>
      </p:pic>
      <p:pic>
        <p:nvPicPr>
          <p:cNvPr id="3" name="Kuva 2" descr="Piirroskuva, jossa Pohteen brändiväreissä eli lohenvärisissä ja sinisen eri sävyisissä vaatteissa olevia projektisuunnittelijoita ideoimassa pöydän ääressä.">
            <a:extLst>
              <a:ext uri="{FF2B5EF4-FFF2-40B4-BE49-F238E27FC236}">
                <a16:creationId xmlns:a16="http://schemas.microsoft.com/office/drawing/2014/main" id="{679EC78D-994C-41EA-94FB-EF8127A3925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3505" y="4431311"/>
            <a:ext cx="1731414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62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,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308"/>
            <a:ext cx="9141823" cy="14452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2FBA1795-2D78-6243-B83D-5CD869E2D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037712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11053"/>
            <a:ext cx="10515600" cy="37188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 dirty="0"/>
              <a:t>Lisää tekstiä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0F440E-8CB7-1649-9F3C-214BB257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pic>
        <p:nvPicPr>
          <p:cNvPr id="9" name="Kuva 8" descr="EU-lippu ja Euroopan unionin rahoittama NextGenerationEU -teksti.">
            <a:extLst>
              <a:ext uri="{FF2B5EF4-FFF2-40B4-BE49-F238E27FC236}">
                <a16:creationId xmlns:a16="http://schemas.microsoft.com/office/drawing/2014/main" id="{058B1A06-5E0C-59F4-41A3-B458B03C97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7237" y="6126572"/>
            <a:ext cx="2438611" cy="615749"/>
          </a:xfrm>
          <a:prstGeom prst="rect">
            <a:avLst/>
          </a:prstGeom>
        </p:spPr>
      </p:pic>
      <p:pic>
        <p:nvPicPr>
          <p:cNvPr id="4" name="Kuva 3" descr="Piirroskuva, jossa Pohteen brändiväreissä eli lohenvärisissä ja sinisen eri sävyisissä vaatteissa olevia projektisuunnittelijoita ideoimassa.">
            <a:extLst>
              <a:ext uri="{FF2B5EF4-FFF2-40B4-BE49-F238E27FC236}">
                <a16:creationId xmlns:a16="http://schemas.microsoft.com/office/drawing/2014/main" id="{D97A657C-CDF0-8472-4795-D8CA9F72A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0607" y="6121296"/>
            <a:ext cx="934909" cy="72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78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ilman viivaa,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6562"/>
            <a:ext cx="9141823" cy="96473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36521"/>
            <a:ext cx="10515600" cy="432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 dirty="0"/>
              <a:t>Lisää tekstiä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0F440E-8CB7-1649-9F3C-214BB257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pic>
        <p:nvPicPr>
          <p:cNvPr id="4" name="Kuva 3" descr="EU-lippu ja Euroopan unionin rahoittama NextGenerationEU -teksti.">
            <a:extLst>
              <a:ext uri="{FF2B5EF4-FFF2-40B4-BE49-F238E27FC236}">
                <a16:creationId xmlns:a16="http://schemas.microsoft.com/office/drawing/2014/main" id="{42656D5D-0B82-7F93-F7FE-F9B4FC297A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5465" y="6126572"/>
            <a:ext cx="2438611" cy="615749"/>
          </a:xfrm>
          <a:prstGeom prst="rect">
            <a:avLst/>
          </a:prstGeom>
        </p:spPr>
      </p:pic>
      <p:pic>
        <p:nvPicPr>
          <p:cNvPr id="8" name="Kuva 7" descr="Piirroskuva, jossa Pohteen brändiväreissä eli lohenvärisissä ja sinisen eri sävyisissä vaatteissa olevia projektisuunnittelijoita ideoimassa.">
            <a:extLst>
              <a:ext uri="{FF2B5EF4-FFF2-40B4-BE49-F238E27FC236}">
                <a16:creationId xmlns:a16="http://schemas.microsoft.com/office/drawing/2014/main" id="{8523EB22-808C-9F39-35A7-640A02C344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0607" y="6121296"/>
            <a:ext cx="934909" cy="72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61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, teksti ja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4C8A3E56-2AEA-454E-8881-57A2B83F3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1547813"/>
            <a:ext cx="4044827" cy="149627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0F2F6D48-3573-CA42-9758-9CB7A8AD1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3215076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00DF563E-B13C-B943-85FA-F3E23AE8A90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429000"/>
            <a:ext cx="4044827" cy="2439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762679B-B9BC-5E48-9818-4598D45975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94056" y="1547813"/>
            <a:ext cx="6161332" cy="4313238"/>
          </a:xfrm>
          <a:prstGeom prst="rect">
            <a:avLst/>
          </a:prstGeom>
          <a:solidFill>
            <a:srgbClr val="FDEEE9"/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 dirty="0"/>
              <a:t>Lisää kuva napsauttamalla kuvaketta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0F78E5C-2CE2-4945-82A1-8C11AF5A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572D04E-9FB9-1744-99AE-2592694B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pic>
        <p:nvPicPr>
          <p:cNvPr id="2" name="Kuva 1" descr="EU-lippu ja Euroopan unionin rahoittama NextGenerationEU -teksti.">
            <a:extLst>
              <a:ext uri="{FF2B5EF4-FFF2-40B4-BE49-F238E27FC236}">
                <a16:creationId xmlns:a16="http://schemas.microsoft.com/office/drawing/2014/main" id="{5465C6CD-A16E-8228-19CE-1AFDAD8871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612" y="407710"/>
            <a:ext cx="2438611" cy="615749"/>
          </a:xfrm>
          <a:prstGeom prst="rect">
            <a:avLst/>
          </a:prstGeom>
        </p:spPr>
      </p:pic>
      <p:pic>
        <p:nvPicPr>
          <p:cNvPr id="5" name="Kuva 4" descr="Piirroskuva, jossa Pohteen brändiväreissä eli lohenvärisissä ja sinisen eri sävyisissä vaatteissa olevia projektisuunnittelijoita ideoimassa pöydän ääressä.">
            <a:extLst>
              <a:ext uri="{FF2B5EF4-FFF2-40B4-BE49-F238E27FC236}">
                <a16:creationId xmlns:a16="http://schemas.microsoft.com/office/drawing/2014/main" id="{828061DE-1FB7-7064-8B47-40C7644921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3407" y="43745"/>
            <a:ext cx="1365186" cy="135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, teksti ja kaavio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49674E88-8AF0-B64D-A779-F7D04B9CBF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1547813"/>
            <a:ext cx="4044827" cy="149627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DE1B4F66-EEDF-DC47-BA87-414DBCD68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3215076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9763C4C9-F2E7-4C45-BEAE-FF133AD1F8E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429000"/>
            <a:ext cx="4044827" cy="2439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sp>
        <p:nvSpPr>
          <p:cNvPr id="7" name="Kaavion paikkamerkki 6">
            <a:extLst>
              <a:ext uri="{FF2B5EF4-FFF2-40B4-BE49-F238E27FC236}">
                <a16:creationId xmlns:a16="http://schemas.microsoft.com/office/drawing/2014/main" id="{726EE141-E3DB-7843-BE01-750FBD2503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97230" y="1547813"/>
            <a:ext cx="6163200" cy="4313237"/>
          </a:xfrm>
          <a:prstGeom prst="rect">
            <a:avLst/>
          </a:prstGeom>
          <a:solidFill>
            <a:srgbClr val="FDEEE9"/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i-FI" noProof="0" dirty="0"/>
              <a:t>Lisää kaavio napsauttamalla kuvaketta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A207633-F761-9347-A050-3724999C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30D09C-810E-8747-BF4F-487E3AE1E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pic>
        <p:nvPicPr>
          <p:cNvPr id="2" name="Kuva 1" descr="EU-lippu ja Euroopan unionin rahoittama NextGenerationEU -teksti.">
            <a:extLst>
              <a:ext uri="{FF2B5EF4-FFF2-40B4-BE49-F238E27FC236}">
                <a16:creationId xmlns:a16="http://schemas.microsoft.com/office/drawing/2014/main" id="{C126D3D5-6171-0DA1-768E-286EC1FEF7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788" y="431736"/>
            <a:ext cx="2438611" cy="615749"/>
          </a:xfrm>
          <a:prstGeom prst="rect">
            <a:avLst/>
          </a:prstGeom>
        </p:spPr>
      </p:pic>
      <p:pic>
        <p:nvPicPr>
          <p:cNvPr id="3" name="Kuva 2" descr="Piirroskuva, jossa Pohteen brändiväreissä eli lohenvärisissä ja sinisen eri sävyisissä vaatteissa olevia projektisuunnittelijoita ideoimassa pöydän ääressä.">
            <a:extLst>
              <a:ext uri="{FF2B5EF4-FFF2-40B4-BE49-F238E27FC236}">
                <a16:creationId xmlns:a16="http://schemas.microsoft.com/office/drawing/2014/main" id="{B7844597-B05E-11F0-9D31-B1D830D8F7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3189" y="59847"/>
            <a:ext cx="1365622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28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,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on paikkamerkki 1">
            <a:extLst>
              <a:ext uri="{FF2B5EF4-FFF2-40B4-BE49-F238E27FC236}">
                <a16:creationId xmlns:a16="http://schemas.microsoft.com/office/drawing/2014/main" id="{38650429-6599-9849-B8B7-AF89295AF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308"/>
            <a:ext cx="9129963" cy="14452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3600"/>
            </a:lvl1pPr>
          </a:lstStyle>
          <a:p>
            <a:r>
              <a:rPr lang="fi-FI" noProof="0" dirty="0"/>
              <a:t>Lisää otsikko napsauttamalla.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890360EB-3014-EC49-8EE7-423AAA1BCC7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2109650"/>
            <a:ext cx="5220000" cy="4067312"/>
          </a:xfrm>
          <a:prstGeom prst="rect">
            <a:avLst/>
          </a:prstGeom>
          <a:solidFill>
            <a:srgbClr val="FDEEE9"/>
          </a:solidFill>
        </p:spPr>
        <p:txBody>
          <a:bodyPr lIns="251999" tIns="180000" rIns="251999" bIns="180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F757219-CD75-CA4D-8FF0-5381816918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109649"/>
            <a:ext cx="5220000" cy="4067313"/>
          </a:xfrm>
          <a:prstGeom prst="rect">
            <a:avLst/>
          </a:prstGeom>
          <a:solidFill>
            <a:srgbClr val="EFF2FA"/>
          </a:solidFill>
        </p:spPr>
        <p:txBody>
          <a:bodyPr lIns="216000" tIns="144000" rIns="216000" bIns="144000" anchor="t"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 dirty="0"/>
              <a:t>Lisää tekstiä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CA2F8FC-1F12-C047-94A1-F2AF07FB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2F6044-7D3F-0B4B-AFE9-372237F0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pic>
        <p:nvPicPr>
          <p:cNvPr id="2" name="Kuva 1" descr="EU-lippu ja Euroopan unionin rahoittama NextGenerationEU -teksti.">
            <a:extLst>
              <a:ext uri="{FF2B5EF4-FFF2-40B4-BE49-F238E27FC236}">
                <a16:creationId xmlns:a16="http://schemas.microsoft.com/office/drawing/2014/main" id="{0287237D-7A93-963F-115B-060E16E39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5362" y="6229503"/>
            <a:ext cx="2217342" cy="559879"/>
          </a:xfrm>
          <a:prstGeom prst="rect">
            <a:avLst/>
          </a:prstGeom>
        </p:spPr>
      </p:pic>
      <p:pic>
        <p:nvPicPr>
          <p:cNvPr id="3" name="Kuva 2" descr="Piirroskuva, jossa Pohteen brändiväreissä eli lohenvärisissä ja sinisen eri sävyisissä vaatteissa olevia projektisuunnittelijoita ideoimassa.">
            <a:extLst>
              <a:ext uri="{FF2B5EF4-FFF2-40B4-BE49-F238E27FC236}">
                <a16:creationId xmlns:a16="http://schemas.microsoft.com/office/drawing/2014/main" id="{1781B256-A5DE-1FEC-E933-052E3E9EA6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0411" y="6229503"/>
            <a:ext cx="807377" cy="62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63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, isolla kuvapaik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0831A71-A2F8-5B49-B6CF-89BE9C54A2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26831"/>
            <a:ext cx="5580981" cy="133400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4998DC57-4AA4-B94E-AEFE-A15078521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167417FE-A5F9-9445-8C44-2D3B82D50F8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D5E1D3E0-E066-DF48-B9BA-853A9C6980B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84998" y="0"/>
            <a:ext cx="5207001" cy="6857997"/>
          </a:xfrm>
          <a:prstGeom prst="rect">
            <a:avLst/>
          </a:prstGeom>
          <a:solidFill>
            <a:srgbClr val="FDEEE9"/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 dirty="0"/>
              <a:t>Lisää kuva napsauttamalla kuvaketta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3" name="Kuva 2" descr="EU-lippu ja Euroopan unionin rahoittama NextGenerationEU -teksti.">
            <a:extLst>
              <a:ext uri="{FF2B5EF4-FFF2-40B4-BE49-F238E27FC236}">
                <a16:creationId xmlns:a16="http://schemas.microsoft.com/office/drawing/2014/main" id="{C65048E8-667D-0612-3686-D52A8E7479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410825"/>
            <a:ext cx="2305050" cy="579247"/>
          </a:xfrm>
          <a:prstGeom prst="rect">
            <a:avLst/>
          </a:prstGeom>
        </p:spPr>
      </p:pic>
      <p:pic>
        <p:nvPicPr>
          <p:cNvPr id="4" name="Kuva 3" descr="Piirroskuva, jossa Pohteen brändiväreissä eli lohenvärisissä ja sinisen eri sävyisissä vaatteissa olevia projektisuunnittelijoita ideoimassa pöydän ääressä.">
            <a:extLst>
              <a:ext uri="{FF2B5EF4-FFF2-40B4-BE49-F238E27FC236}">
                <a16:creationId xmlns:a16="http://schemas.microsoft.com/office/drawing/2014/main" id="{EB4A467E-115C-ACB5-15B8-F136197D57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20368" y="84232"/>
            <a:ext cx="1292464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5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,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uokaaviosymboli: Viive 9">
            <a:extLst>
              <a:ext uri="{FF2B5EF4-FFF2-40B4-BE49-F238E27FC236}">
                <a16:creationId xmlns:a16="http://schemas.microsoft.com/office/drawing/2014/main" id="{373436B5-5909-71EE-E17B-C27E779C8BC1}"/>
              </a:ext>
            </a:extLst>
          </p:cNvPr>
          <p:cNvSpPr/>
          <p:nvPr userDrawn="1"/>
        </p:nvSpPr>
        <p:spPr>
          <a:xfrm rot="10800000">
            <a:off x="8229600" y="1709737"/>
            <a:ext cx="3968750" cy="4379911"/>
          </a:xfrm>
          <a:prstGeom prst="flowChartDelay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6C10FBD-37BC-5B4D-9101-AF15A4C79A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7233158" cy="151809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 dirty="0"/>
              <a:t>Perustelut kehittämistyölle – Mitä oli kehittämistyön tarpeen taustalla?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A560B92-38D9-5B43-894E-78E5D1B0D0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324864"/>
            <a:ext cx="7233158" cy="27647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alaotsikko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67397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4" name="Kuva 3" descr="EU-lippu ja Euroopan unionin rahoittama NextGenerationEU -teksti.">
            <a:extLst>
              <a:ext uri="{FF2B5EF4-FFF2-40B4-BE49-F238E27FC236}">
                <a16:creationId xmlns:a16="http://schemas.microsoft.com/office/drawing/2014/main" id="{C48610EE-C71F-79D2-64EC-8478BD77BD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460326"/>
            <a:ext cx="2438525" cy="616048"/>
          </a:xfrm>
          <a:prstGeom prst="rect">
            <a:avLst/>
          </a:prstGeom>
        </p:spPr>
      </p:pic>
      <p:pic>
        <p:nvPicPr>
          <p:cNvPr id="8" name="Kuva 7" descr="Piirroskuva, jossa Pohteen brändiväreissä eli lohenvärisissä ja sinisen eri sävyisissä vaatteissa olevia projektisuunnittelijoita yhdistelemässä isoja palapelin paloja toisiinsa.">
            <a:extLst>
              <a:ext uri="{FF2B5EF4-FFF2-40B4-BE49-F238E27FC236}">
                <a16:creationId xmlns:a16="http://schemas.microsoft.com/office/drawing/2014/main" id="{CBECEAE8-6A14-F59B-2B91-D83AE9AD94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02" b="97075" l="6436" r="93878">
                        <a14:foregroundMark x1="11617" y1="29799" x2="11617" y2="29799"/>
                        <a14:foregroundMark x1="11617" y1="8592" x2="16641" y2="41133"/>
                        <a14:foregroundMark x1="9890" y1="19378" x2="9419" y2="44607"/>
                        <a14:foregroundMark x1="9419" y1="44607" x2="9890" y2="45155"/>
                        <a14:foregroundMark x1="78179" y1="59963" x2="93878" y2="69287"/>
                        <a14:foregroundMark x1="69388" y1="88117" x2="64207" y2="92139"/>
                        <a14:foregroundMark x1="33281" y1="95064" x2="32810" y2="91590"/>
                        <a14:foregroundMark x1="63736" y1="6033" x2="60440" y2="14991"/>
                        <a14:foregroundMark x1="55730" y1="5667" x2="57457" y2="17367"/>
                        <a14:foregroundMark x1="8163" y1="25777" x2="11146" y2="43144"/>
                        <a14:foregroundMark x1="79906" y1="8592" x2="79906" y2="12431"/>
                        <a14:foregroundMark x1="16327" y1="93967" x2="17111" y2="97075"/>
                        <a14:foregroundMark x1="7064" y1="9324" x2="7064" y2="9324"/>
                        <a14:foregroundMark x1="6436" y1="27422" x2="6436" y2="27422"/>
                        <a14:backgroundMark x1="63422" y1="61974" x2="63422" y2="61974"/>
                        <a14:backgroundMark x1="15856" y1="62888" x2="15856" y2="62888"/>
                        <a14:backgroundMark x1="21350" y1="84095" x2="21350" y2="84095"/>
                        <a14:backgroundMark x1="22763" y1="51554" x2="22763" y2="51554"/>
                        <a14:backgroundMark x1="15699" y1="64899" x2="15699" y2="648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177" y="2574315"/>
            <a:ext cx="3219689" cy="27647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3715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1 lääkä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">
            <a:extLst>
              <a:ext uri="{FF2B5EF4-FFF2-40B4-BE49-F238E27FC236}">
                <a16:creationId xmlns:a16="http://schemas.microsoft.com/office/drawing/2014/main" id="{3CEEAE62-3569-B64E-9A2A-D9AACEAC9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02366"/>
            <a:ext cx="5580981" cy="135847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0F3BD7B6-6515-894C-8E95-0FB576929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A310C77D-9586-ED4D-B213-5F322B4B12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3" name="Kuva 2" descr="Mieslääkäri jolla on yllään suojapäähine, hengityssuojain ja suojakäsineet. Käsissään hänellä on toimenpiteeseen tarvittavia esineitä">
            <a:extLst>
              <a:ext uri="{FF2B5EF4-FFF2-40B4-BE49-F238E27FC236}">
                <a16:creationId xmlns:a16="http://schemas.microsoft.com/office/drawing/2014/main" id="{08A93443-382E-3E4D-B1D1-F2DB712D63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1" name="Kuva 10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2CB39477-FA92-1241-B9E6-C807F3A777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pic>
        <p:nvPicPr>
          <p:cNvPr id="4" name="Kuva 3" descr="EU-lippu ja Euroopan unionin rahoittama NextGenerationEU -teksti.">
            <a:extLst>
              <a:ext uri="{FF2B5EF4-FFF2-40B4-BE49-F238E27FC236}">
                <a16:creationId xmlns:a16="http://schemas.microsoft.com/office/drawing/2014/main" id="{D1A8DC9D-8B3D-A4E1-F328-7422B37991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800" y="410825"/>
            <a:ext cx="2305050" cy="579247"/>
          </a:xfrm>
          <a:prstGeom prst="rect">
            <a:avLst/>
          </a:prstGeom>
        </p:spPr>
      </p:pic>
      <p:pic>
        <p:nvPicPr>
          <p:cNvPr id="9" name="Kuva 8" descr="Piirroskuva, jossa Pohteen brändiväreissä eli lohenvärisissä ja sinisen eri sävyisissä vaatteissa olevia projektisuunnittelijoita ideoimassa pöydän ääressä.">
            <a:extLst>
              <a:ext uri="{FF2B5EF4-FFF2-40B4-BE49-F238E27FC236}">
                <a16:creationId xmlns:a16="http://schemas.microsoft.com/office/drawing/2014/main" id="{7A8E83FC-B593-ABC5-78F3-1813055920A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20368" y="84232"/>
            <a:ext cx="1292464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41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2 sairaanhoitaj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tsikko 1">
            <a:extLst>
              <a:ext uri="{FF2B5EF4-FFF2-40B4-BE49-F238E27FC236}">
                <a16:creationId xmlns:a16="http://schemas.microsoft.com/office/drawing/2014/main" id="{25F3E70A-07E1-F747-A45A-63DF413CF8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17171"/>
            <a:ext cx="5580981" cy="124366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43" name="Suora yhdysviiva 42">
            <a:extLst>
              <a:ext uri="{FF2B5EF4-FFF2-40B4-BE49-F238E27FC236}">
                <a16:creationId xmlns:a16="http://schemas.microsoft.com/office/drawing/2014/main" id="{2A1CC649-B0A8-EA46-85B2-257C12C5C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in paikkamerkki 2">
            <a:extLst>
              <a:ext uri="{FF2B5EF4-FFF2-40B4-BE49-F238E27FC236}">
                <a16:creationId xmlns:a16="http://schemas.microsoft.com/office/drawing/2014/main" id="{9C2ACCD5-5103-A649-8ACB-E0763027BD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4" name="Kuva 3" descr="Sairaanhoitajan asussa olevalla naisella on yllään kasvomaski. Nainen tutkii tutkimushuoneessa laitetta">
            <a:extLst>
              <a:ext uri="{FF2B5EF4-FFF2-40B4-BE49-F238E27FC236}">
                <a16:creationId xmlns:a16="http://schemas.microsoft.com/office/drawing/2014/main" id="{3D3A585F-EB3B-DA6A-40FB-D3644E0A2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44" name="Dian numeron paikkamerkki 5">
            <a:extLst>
              <a:ext uri="{FF2B5EF4-FFF2-40B4-BE49-F238E27FC236}">
                <a16:creationId xmlns:a16="http://schemas.microsoft.com/office/drawing/2014/main" id="{C50EF18D-BA39-A24E-8A1B-767C3183F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39" name="Kuva 38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826EEF09-B775-6E43-AE5B-50455E0293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pic>
        <p:nvPicPr>
          <p:cNvPr id="2" name="Kuva 1" descr="EU-lippu ja Euroopan unionin rahoittama NextGenerationEU -teksti.">
            <a:extLst>
              <a:ext uri="{FF2B5EF4-FFF2-40B4-BE49-F238E27FC236}">
                <a16:creationId xmlns:a16="http://schemas.microsoft.com/office/drawing/2014/main" id="{B99F1EC6-FCC6-61F6-16F2-213AB18FF9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850" y="410902"/>
            <a:ext cx="2304488" cy="579170"/>
          </a:xfrm>
          <a:prstGeom prst="rect">
            <a:avLst/>
          </a:prstGeom>
        </p:spPr>
      </p:pic>
      <p:pic>
        <p:nvPicPr>
          <p:cNvPr id="3" name="Kuva 2" descr="Piirroskuva, jossa Pohteen brändiväreissä eli lohenvärisissä ja sinisen eri sävyisissä vaatteissa olevia projektisuunnittelijoita ideoimassa pöydän ääressä.">
            <a:extLst>
              <a:ext uri="{FF2B5EF4-FFF2-40B4-BE49-F238E27FC236}">
                <a16:creationId xmlns:a16="http://schemas.microsoft.com/office/drawing/2014/main" id="{F6284899-E8AB-C86A-D86F-2CEC8FB3391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20368" y="84232"/>
            <a:ext cx="1292464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83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3 hammaslääkä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44AC4509-5977-E345-8EB6-65D6A94E8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26832"/>
            <a:ext cx="5580981" cy="133400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3F3A76D7-99D7-CE49-861F-40897CB93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15996A24-9CBA-2345-932E-4A6753E674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3" name="Kuva 2" descr="Hammaslääkärin sinisessä työasussa oleva nainen on laittamassa ylleen kasvomaskia">
            <a:extLst>
              <a:ext uri="{FF2B5EF4-FFF2-40B4-BE49-F238E27FC236}">
                <a16:creationId xmlns:a16="http://schemas.microsoft.com/office/drawing/2014/main" id="{77305359-7AF7-5DC9-AD38-0869A4DC8A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1" name="Kuva 10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49BDB782-1193-3742-8F13-23306B535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pic>
        <p:nvPicPr>
          <p:cNvPr id="2" name="Kuva 1" descr="EU-lippu ja Euroopan unionin rahoittama NextGenerationEU -teksti.">
            <a:extLst>
              <a:ext uri="{FF2B5EF4-FFF2-40B4-BE49-F238E27FC236}">
                <a16:creationId xmlns:a16="http://schemas.microsoft.com/office/drawing/2014/main" id="{649891AF-FFCD-D200-AC4B-67AE61132E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850" y="410902"/>
            <a:ext cx="2304488" cy="579170"/>
          </a:xfrm>
          <a:prstGeom prst="rect">
            <a:avLst/>
          </a:prstGeom>
        </p:spPr>
      </p:pic>
      <p:pic>
        <p:nvPicPr>
          <p:cNvPr id="4" name="Kuva 3" descr="Piirroskuva, jossa Pohteen brändiväreissä eli lohenvärisissä ja sinisen eri sävyisissä vaatteissa olevia projektisuunnittelijoita ideoimassa pöydän ääressä.">
            <a:extLst>
              <a:ext uri="{FF2B5EF4-FFF2-40B4-BE49-F238E27FC236}">
                <a16:creationId xmlns:a16="http://schemas.microsoft.com/office/drawing/2014/main" id="{C81531D8-684A-DE77-5440-B403A4DA423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19137" y="84232"/>
            <a:ext cx="1292464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334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4 laitoshuolt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C356A68D-864F-C94A-8345-7B45D4086F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26832"/>
            <a:ext cx="5580981" cy="133400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3EA198E4-6D45-594E-9549-2BBBDE34C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C03661E2-48F8-DF4D-AF34-87CB7F26D3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3" name="Kuva 2" descr="Työasussa oleva henkilö vaihtaa vuodeosastolla lakanoita.">
            <a:extLst>
              <a:ext uri="{FF2B5EF4-FFF2-40B4-BE49-F238E27FC236}">
                <a16:creationId xmlns:a16="http://schemas.microsoft.com/office/drawing/2014/main" id="{D6479ABE-2272-4B0D-9BCA-58B4B3E5B6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0" name="Kuva 9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2E5843CB-9462-694E-932F-F4F20D01CD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pic>
        <p:nvPicPr>
          <p:cNvPr id="2" name="Kuva 1" descr="EU-lippu ja Euroopan unionin rahoittama NextGenerationEU -teksti.">
            <a:extLst>
              <a:ext uri="{FF2B5EF4-FFF2-40B4-BE49-F238E27FC236}">
                <a16:creationId xmlns:a16="http://schemas.microsoft.com/office/drawing/2014/main" id="{C80A481F-151B-25F7-7209-4214537C0F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800" y="410902"/>
            <a:ext cx="2304488" cy="579170"/>
          </a:xfrm>
          <a:prstGeom prst="rect">
            <a:avLst/>
          </a:prstGeom>
        </p:spPr>
      </p:pic>
      <p:pic>
        <p:nvPicPr>
          <p:cNvPr id="4" name="Kuva 3" descr="Piirroskuva, jossa Pohteen brändiväreissä eli lohenvärisissä ja sinisen eri sävyisissä vaatteissa olevia projektisuunnittelijoita ideoimassa pöydän ääressä.">
            <a:extLst>
              <a:ext uri="{FF2B5EF4-FFF2-40B4-BE49-F238E27FC236}">
                <a16:creationId xmlns:a16="http://schemas.microsoft.com/office/drawing/2014/main" id="{1DA306D0-C6C9-56CC-69C9-DC05AD5EBD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19137" y="71533"/>
            <a:ext cx="1292464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59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5 etäyhte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BC3C1208-3503-7048-A353-2518FBD6D7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28052"/>
            <a:ext cx="5580981" cy="13327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B524F016-63E5-334E-920B-5D3DB7F4A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0969D4A5-06C8-E741-BB04-6CC4D86C2A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3" name="Kuva 2" descr="Mies istuu kuulokemikrofoni päässään työpisteensä ääressä. Miehen katse on tietokoneen ruudulle päin.">
            <a:extLst>
              <a:ext uri="{FF2B5EF4-FFF2-40B4-BE49-F238E27FC236}">
                <a16:creationId xmlns:a16="http://schemas.microsoft.com/office/drawing/2014/main" id="{93A3ACE5-5906-61AC-4A3E-EBEF9390A8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3" name="Kuva 12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31A9E7E8-C211-584F-BD5E-6E0E2FFA51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00" y="457308"/>
            <a:ext cx="1431531" cy="533984"/>
          </a:xfrm>
          <a:prstGeom prst="rect">
            <a:avLst/>
          </a:prstGeom>
        </p:spPr>
      </p:pic>
      <p:pic>
        <p:nvPicPr>
          <p:cNvPr id="2" name="Kuva 1" descr="EU-lippu ja Euroopan unionin rahoittama NextGenerationEU -teksti.">
            <a:extLst>
              <a:ext uri="{FF2B5EF4-FFF2-40B4-BE49-F238E27FC236}">
                <a16:creationId xmlns:a16="http://schemas.microsoft.com/office/drawing/2014/main" id="{05D4B876-3847-F540-C18B-36B838D623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850" y="412122"/>
            <a:ext cx="2304488" cy="579170"/>
          </a:xfrm>
          <a:prstGeom prst="rect">
            <a:avLst/>
          </a:prstGeom>
        </p:spPr>
      </p:pic>
      <p:pic>
        <p:nvPicPr>
          <p:cNvPr id="4" name="Kuva 3" descr="Piirroskuva, jossa Pohteen brändiväreissä eli lohenvärisissä ja sinisen eri sävyisissä vaatteissa olevia projektisuunnittelijoita ideoimassa pöydän ääressä.">
            <a:extLst>
              <a:ext uri="{FF2B5EF4-FFF2-40B4-BE49-F238E27FC236}">
                <a16:creationId xmlns:a16="http://schemas.microsoft.com/office/drawing/2014/main" id="{4FEBF6C2-96E8-0978-8782-15F4DA97F09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19137" y="96932"/>
            <a:ext cx="1292464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13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6 kahvitau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>
            <a:extLst>
              <a:ext uri="{FF2B5EF4-FFF2-40B4-BE49-F238E27FC236}">
                <a16:creationId xmlns:a16="http://schemas.microsoft.com/office/drawing/2014/main" id="{9BD304D6-A777-8F47-9B0D-23952DD09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28868"/>
            <a:ext cx="5580981" cy="133196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F5507E5B-CA90-F644-9FE9-D8C6A7E02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80CFBFC9-FF58-8E45-AA06-605DBE728A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3" name="Kuva 2" descr="Punaisessa asussa oleva vaaleahiuksinen nainen istuu kahvipöydän ääressä. Naisella on kädessään vaaleanpunainen kahvikuppi.">
            <a:extLst>
              <a:ext uri="{FF2B5EF4-FFF2-40B4-BE49-F238E27FC236}">
                <a16:creationId xmlns:a16="http://schemas.microsoft.com/office/drawing/2014/main" id="{C1282AFA-41BC-30D9-5789-410502B461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0" name="Kuva 9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42A96CE3-88E8-4745-BF12-0B95FF24CB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00" y="457308"/>
            <a:ext cx="1431531" cy="533984"/>
          </a:xfrm>
          <a:prstGeom prst="rect">
            <a:avLst/>
          </a:prstGeom>
        </p:spPr>
      </p:pic>
      <p:pic>
        <p:nvPicPr>
          <p:cNvPr id="2" name="Kuva 1" descr="EU-lippu ja Euroopan unionin rahoittama NextGenerationEU -teksti.">
            <a:extLst>
              <a:ext uri="{FF2B5EF4-FFF2-40B4-BE49-F238E27FC236}">
                <a16:creationId xmlns:a16="http://schemas.microsoft.com/office/drawing/2014/main" id="{FDE404E8-3055-5C20-C5DE-F442BC98DF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850" y="412939"/>
            <a:ext cx="2304488" cy="579170"/>
          </a:xfrm>
          <a:prstGeom prst="rect">
            <a:avLst/>
          </a:prstGeom>
        </p:spPr>
      </p:pic>
      <p:pic>
        <p:nvPicPr>
          <p:cNvPr id="4" name="Kuva 3" descr="Piirroskuva, jossa Pohteen brändiväreissä eli lohenvärisissä ja sinisen eri sävyisissä vaatteissa olevia projektisuunnittelijoita ideoimassa pöydän ääressä.">
            <a:extLst>
              <a:ext uri="{FF2B5EF4-FFF2-40B4-BE49-F238E27FC236}">
                <a16:creationId xmlns:a16="http://schemas.microsoft.com/office/drawing/2014/main" id="{4078DEE4-C2B1-B8F6-ED1E-8CB59D01E0D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19137" y="84232"/>
            <a:ext cx="1292464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38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7 ensihoit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44AC4509-5977-E345-8EB6-65D6A94E8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02366"/>
            <a:ext cx="5580981" cy="135846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3F3A76D7-99D7-CE49-861F-40897CB93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15996A24-9CBA-2345-932E-4A6753E674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4" name="Kuva 3" descr="Ensihoitaja istuu ambulanssissa kuljettajan paikalla.">
            <a:extLst>
              <a:ext uri="{FF2B5EF4-FFF2-40B4-BE49-F238E27FC236}">
                <a16:creationId xmlns:a16="http://schemas.microsoft.com/office/drawing/2014/main" id="{DE37F0E8-23B1-9A78-4195-D0162E48E1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4181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1" name="Kuva 10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49BDB782-1193-3742-8F13-23306B535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pic>
        <p:nvPicPr>
          <p:cNvPr id="2" name="Kuva 1" descr="EU-lippu ja Euroopan unionin rahoittama NextGenerationEU -teksti.">
            <a:extLst>
              <a:ext uri="{FF2B5EF4-FFF2-40B4-BE49-F238E27FC236}">
                <a16:creationId xmlns:a16="http://schemas.microsoft.com/office/drawing/2014/main" id="{04CB3089-9139-7E15-8238-0AFFB9B875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850" y="410902"/>
            <a:ext cx="2304488" cy="579170"/>
          </a:xfrm>
          <a:prstGeom prst="rect">
            <a:avLst/>
          </a:prstGeom>
        </p:spPr>
      </p:pic>
      <p:pic>
        <p:nvPicPr>
          <p:cNvPr id="3" name="Kuva 2" descr="Piirroskuva, jossa Pohteen brändiväreissä eli lohenvärisissä ja sinisen eri sävyisissä vaatteissa olevia projektisuunnittelijoita ideoimassa pöydän ääressä.">
            <a:extLst>
              <a:ext uri="{FF2B5EF4-FFF2-40B4-BE49-F238E27FC236}">
                <a16:creationId xmlns:a16="http://schemas.microsoft.com/office/drawing/2014/main" id="{C0BE7213-D7FE-0CD1-04BD-B599FA62077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24593" y="92798"/>
            <a:ext cx="1292464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15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8 pelastustoi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>
            <a:extLst>
              <a:ext uri="{FF2B5EF4-FFF2-40B4-BE49-F238E27FC236}">
                <a16:creationId xmlns:a16="http://schemas.microsoft.com/office/drawing/2014/main" id="{CC5F4815-0FC2-2C43-BCA6-5666DF2C3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28052"/>
            <a:ext cx="5580981" cy="13327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868EA0B2-634E-CE49-9F5D-1FDC89C65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D9B71F2D-59AC-B84A-B534-F11BCC559C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4" name="Kuva 3" descr="Kaksi pelastustoimen asuihin pukeutunutta miestä tarkastelee ulkona päätelaitetta ambulanssin vieressä.">
            <a:extLst>
              <a:ext uri="{FF2B5EF4-FFF2-40B4-BE49-F238E27FC236}">
                <a16:creationId xmlns:a16="http://schemas.microsoft.com/office/drawing/2014/main" id="{C5104231-8129-24E3-5A92-CEBF754E9A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5" name="Kuva 14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00" y="457308"/>
            <a:ext cx="1431531" cy="533984"/>
          </a:xfrm>
          <a:prstGeom prst="rect">
            <a:avLst/>
          </a:prstGeom>
        </p:spPr>
      </p:pic>
      <p:pic>
        <p:nvPicPr>
          <p:cNvPr id="2" name="Kuva 1" descr="EU-lippu ja Euroopan unionin rahoittama NextGenerationEU -teksti.">
            <a:extLst>
              <a:ext uri="{FF2B5EF4-FFF2-40B4-BE49-F238E27FC236}">
                <a16:creationId xmlns:a16="http://schemas.microsoft.com/office/drawing/2014/main" id="{E6F7AE50-52D5-5476-98AB-B4BF38324F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800" y="412122"/>
            <a:ext cx="2304488" cy="579170"/>
          </a:xfrm>
          <a:prstGeom prst="rect">
            <a:avLst/>
          </a:prstGeom>
        </p:spPr>
      </p:pic>
      <p:pic>
        <p:nvPicPr>
          <p:cNvPr id="3" name="Kuva 2" descr="Piirroskuva, jossa Pohteen brändiväreissä eli lohenvärisissä ja sinisen eri sävyisissä vaatteissa olevia projektisuunnittelijoita ideoimassa pöydän ääressä.">
            <a:extLst>
              <a:ext uri="{FF2B5EF4-FFF2-40B4-BE49-F238E27FC236}">
                <a16:creationId xmlns:a16="http://schemas.microsoft.com/office/drawing/2014/main" id="{683DB076-9EC8-E20F-9D32-DDCBD07594A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20368" y="84232"/>
            <a:ext cx="1292464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383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9 pelast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98A5BEC0-5537-E449-8217-4C0D9D6F9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28051"/>
            <a:ext cx="5580981" cy="13327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EA44EE94-A4D4-994A-B56B-A78EE54F4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FB9CB4F6-9188-3745-A966-CF077978E0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4" name="Kuva 3" descr="Palomies kävelee työvaatteet päällä alas rakennuksen portaita.">
            <a:extLst>
              <a:ext uri="{FF2B5EF4-FFF2-40B4-BE49-F238E27FC236}">
                <a16:creationId xmlns:a16="http://schemas.microsoft.com/office/drawing/2014/main" id="{C0FE8F71-3C63-929C-6855-8728510858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1" name="Kuva 10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9BFEEED7-2C0F-F644-8E51-6F906D062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00" y="457308"/>
            <a:ext cx="1431531" cy="533984"/>
          </a:xfrm>
          <a:prstGeom prst="rect">
            <a:avLst/>
          </a:prstGeom>
        </p:spPr>
      </p:pic>
      <p:pic>
        <p:nvPicPr>
          <p:cNvPr id="2" name="Kuva 1" descr="EU-lippu ja Euroopan unionin rahoittama NextGenerationEU -teksti.">
            <a:extLst>
              <a:ext uri="{FF2B5EF4-FFF2-40B4-BE49-F238E27FC236}">
                <a16:creationId xmlns:a16="http://schemas.microsoft.com/office/drawing/2014/main" id="{7B47B108-4735-EBAF-BFD9-3CB5B5B162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850" y="412121"/>
            <a:ext cx="2304488" cy="579170"/>
          </a:xfrm>
          <a:prstGeom prst="rect">
            <a:avLst/>
          </a:prstGeom>
        </p:spPr>
      </p:pic>
      <p:pic>
        <p:nvPicPr>
          <p:cNvPr id="3" name="Kuva 2" descr="Piirroskuva, jossa Pohteen brändiväreissä eli lohenvärisissä ja sinisen eri sävyisissä vaatteissa olevia projektisuunnittelijoita ideoimassa pöydän ääressä.">
            <a:extLst>
              <a:ext uri="{FF2B5EF4-FFF2-40B4-BE49-F238E27FC236}">
                <a16:creationId xmlns:a16="http://schemas.microsoft.com/office/drawing/2014/main" id="{7F4E4A4C-0378-CA48-59F8-191F52ACCA3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19137" y="94017"/>
            <a:ext cx="1292464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428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0 sauvakävelijä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>
            <a:extLst>
              <a:ext uri="{FF2B5EF4-FFF2-40B4-BE49-F238E27FC236}">
                <a16:creationId xmlns:a16="http://schemas.microsoft.com/office/drawing/2014/main" id="{32892213-4502-D347-9147-A46D908D56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85443"/>
            <a:ext cx="5580981" cy="127539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B46D8505-0747-2940-91ED-8D2C303F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22D38D7A-B28E-E546-BA9D-FABDF4B4A3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3" name="Kuva 2" descr="Ikääntynyt pariskunta sauvakävelee ulkona ulkoiluvaatteet yllään.">
            <a:extLst>
              <a:ext uri="{FF2B5EF4-FFF2-40B4-BE49-F238E27FC236}">
                <a16:creationId xmlns:a16="http://schemas.microsoft.com/office/drawing/2014/main" id="{3F437CA6-257C-6852-23E6-F3C34E9F0B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4" name="Kuva 3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2FAD5D47-C491-C69B-9C90-BC2E9751FC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6494"/>
          </a:xfrm>
          <a:prstGeom prst="rect">
            <a:avLst/>
          </a:prstGeom>
        </p:spPr>
      </p:pic>
      <p:pic>
        <p:nvPicPr>
          <p:cNvPr id="2" name="Kuva 1" descr="EU-lippu ja Euroopan unionin rahoittama NextGenerationEU -teksti.">
            <a:extLst>
              <a:ext uri="{FF2B5EF4-FFF2-40B4-BE49-F238E27FC236}">
                <a16:creationId xmlns:a16="http://schemas.microsoft.com/office/drawing/2014/main" id="{B12C3A44-3D36-5DD6-9935-D396910FC3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800" y="414524"/>
            <a:ext cx="2304488" cy="579170"/>
          </a:xfrm>
          <a:prstGeom prst="rect">
            <a:avLst/>
          </a:prstGeom>
        </p:spPr>
      </p:pic>
      <p:pic>
        <p:nvPicPr>
          <p:cNvPr id="7" name="Kuva 6" descr="Piirroskuva, jossa Pohteen brändiväreissä eli lohenvärisissä ja sinisen eri sävyisissä vaatteissa olevia projektisuunnittelijoita ideoimassa pöydän ääressä.">
            <a:extLst>
              <a:ext uri="{FF2B5EF4-FFF2-40B4-BE49-F238E27FC236}">
                <a16:creationId xmlns:a16="http://schemas.microsoft.com/office/drawing/2014/main" id="{16301C43-B295-2920-8EA8-9D912F2A3B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20368" y="109633"/>
            <a:ext cx="1292464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3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ilman viivaa, vaal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uokaaviosymboli: Viive 6">
            <a:extLst>
              <a:ext uri="{FF2B5EF4-FFF2-40B4-BE49-F238E27FC236}">
                <a16:creationId xmlns:a16="http://schemas.microsoft.com/office/drawing/2014/main" id="{20F0ABE5-1E56-C8EC-4EF4-3179D7C8E0CC}"/>
              </a:ext>
            </a:extLst>
          </p:cNvPr>
          <p:cNvSpPr/>
          <p:nvPr userDrawn="1"/>
        </p:nvSpPr>
        <p:spPr>
          <a:xfrm rot="16200000">
            <a:off x="8436839" y="3102836"/>
            <a:ext cx="3570225" cy="3940099"/>
          </a:xfrm>
          <a:prstGeom prst="flowChartDelay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486561"/>
            <a:ext cx="7327391" cy="107458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 dirty="0"/>
              <a:t>Kehittämistyön keskeiset</a:t>
            </a:r>
            <a:br>
              <a:rPr lang="fi-FI" noProof="0" dirty="0"/>
            </a:br>
            <a:r>
              <a:rPr lang="fi-FI" noProof="0" dirty="0"/>
              <a:t>tulokset ja nostot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36521"/>
            <a:ext cx="7327392" cy="432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 dirty="0"/>
              <a:t>Lisää tekstiä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0F440E-8CB7-1649-9F3C-214BB257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pic>
        <p:nvPicPr>
          <p:cNvPr id="4" name="Kuva 3" descr="EU-lippu ja Euroopan unionin rahoittama NextGenerationEU -teksti.">
            <a:extLst>
              <a:ext uri="{FF2B5EF4-FFF2-40B4-BE49-F238E27FC236}">
                <a16:creationId xmlns:a16="http://schemas.microsoft.com/office/drawing/2014/main" id="{42656D5D-0B82-7F93-F7FE-F9B4FC297A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5465" y="6126572"/>
            <a:ext cx="2438611" cy="615749"/>
          </a:xfrm>
          <a:prstGeom prst="rect">
            <a:avLst/>
          </a:prstGeom>
        </p:spPr>
      </p:pic>
      <p:pic>
        <p:nvPicPr>
          <p:cNvPr id="9" name="Kuva 8" descr="Piirroskuva, jossa Pohteen brändiväreissä eli lohenvärisissä ja sinisen eri sävyisissä vaatteissa olevia projektisuunnittelijoita yhdistelemässä isoja palapelin paloja toisiinsa.">
            <a:extLst>
              <a:ext uri="{FF2B5EF4-FFF2-40B4-BE49-F238E27FC236}">
                <a16:creationId xmlns:a16="http://schemas.microsoft.com/office/drawing/2014/main" id="{CF768D88-C1C3-66B0-D507-94E11E09ED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8704" l="3154" r="94744">
                        <a14:foregroundMark x1="26413" y1="7778" x2="30618" y2="27037"/>
                        <a14:foregroundMark x1="30618" y1="6667" x2="22602" y2="20185"/>
                        <a14:foregroundMark x1="13535" y1="8704" x2="11301" y2="17593"/>
                        <a14:foregroundMark x1="9198" y1="23889" x2="7753" y2="33704"/>
                        <a14:foregroundMark x1="22470" y1="17222" x2="19580" y2="21111"/>
                        <a14:foregroundMark x1="19842" y1="41296" x2="21025" y2="50741"/>
                        <a14:foregroundMark x1="29829" y1="47037" x2="27595" y2="51111"/>
                        <a14:foregroundMark x1="20645" y1="87778" x2="20631" y2="90000"/>
                        <a14:foregroundMark x1="20648" y1="87222" x2="20645" y2="87778"/>
                        <a14:foregroundMark x1="20702" y1="78704" x2="20648" y2="87222"/>
                        <a14:foregroundMark x1="20745" y1="71852" x2="20702" y2="78704"/>
                        <a14:foregroundMark x1="20752" y1="70741" x2="20745" y2="71852"/>
                        <a14:foregroundMark x1="20762" y1="69074" x2="20752" y2="70741"/>
                        <a14:foregroundMark x1="20631" y1="90000" x2="23390" y2="94630"/>
                        <a14:foregroundMark x1="15147" y1="92963" x2="15506" y2="95741"/>
                        <a14:foregroundMark x1="14980" y1="91667" x2="15147" y2="92963"/>
                        <a14:foregroundMark x1="3846" y1="77380" x2="3548" y2="97407"/>
                        <a14:foregroundMark x1="4460" y1="36111" x2="4367" y2="42335"/>
                        <a14:foregroundMark x1="4468" y1="35556" x2="4460" y2="36111"/>
                        <a14:foregroundMark x1="90670" y1="41481" x2="94218" y2="91296"/>
                        <a14:foregroundMark x1="94218" y1="91296" x2="94875" y2="94074"/>
                        <a14:foregroundMark x1="87846" y1="89074" x2="87068" y2="96493"/>
                        <a14:foregroundMark x1="87982" y1="87778" x2="87846" y2="89074"/>
                        <a14:foregroundMark x1="88176" y1="85926" x2="87982" y2="87778"/>
                        <a14:foregroundMark x1="88234" y1="85370" x2="88176" y2="85926"/>
                        <a14:foregroundMark x1="89225" y1="75926" x2="88234" y2="85370"/>
                        <a14:foregroundMark x1="79109" y1="40244" x2="80158" y2="43333"/>
                        <a14:foregroundMark x1="8279" y1="57963" x2="16689" y2="57593"/>
                        <a14:foregroundMark x1="3510" y1="36111" x2="3320" y2="42513"/>
                        <a14:foregroundMark x1="3548" y1="34815" x2="3510" y2="36111"/>
                        <a14:foregroundMark x1="72273" y1="17037" x2="70039" y2="38519"/>
                        <a14:foregroundMark x1="70039" y1="38519" x2="67937" y2="42037"/>
                        <a14:foregroundMark x1="68988" y1="15000" x2="78055" y2="35556"/>
                        <a14:foregroundMark x1="78055" y1="37407" x2="78055" y2="40556"/>
                        <a14:foregroundMark x1="78055" y1="35556" x2="78055" y2="37407"/>
                        <a14:foregroundMark x1="90802" y1="45185" x2="94350" y2="52037"/>
                        <a14:foregroundMark x1="55716" y1="43519" x2="54665" y2="72963"/>
                        <a14:foregroundMark x1="54665" y1="72963" x2="55585" y2="78148"/>
                        <a14:foregroundMark x1="46781" y1="63704" x2="46781" y2="63704"/>
                        <a14:foregroundMark x1="47306" y1="57222" x2="47306" y2="57222"/>
                        <a14:foregroundMark x1="14897" y1="92963" x2="14849" y2="93333"/>
                        <a14:foregroundMark x1="15787" y1="86111" x2="14897" y2="92963"/>
                        <a14:foregroundMark x1="16123" y1="83519" x2="15787" y2="86111"/>
                        <a14:foregroundMark x1="18528" y1="65000" x2="16123" y2="83519"/>
                        <a14:foregroundMark x1="14849" y1="40741" x2="16557" y2="42778"/>
                        <a14:foregroundMark x1="21551" y1="43519" x2="20894" y2="40926"/>
                        <a14:foregroundMark x1="12709" y1="86111" x2="13929" y2="92963"/>
                        <a14:foregroundMark x1="12544" y1="85185" x2="12709" y2="86111"/>
                        <a14:foregroundMark x1="12247" y1="83519" x2="12544" y2="85185"/>
                        <a14:foregroundMark x1="5125" y1="43519" x2="12247" y2="83519"/>
                        <a14:foregroundMark x1="24090" y1="78704" x2="27332" y2="97778"/>
                        <a14:foregroundMark x1="22925" y1="71852" x2="24090" y2="78704"/>
                        <a14:foregroundMark x1="21288" y1="62222" x2="22925" y2="71852"/>
                        <a14:foregroundMark x1="3417" y1="41296" x2="3417" y2="78704"/>
                        <a14:foregroundMark x1="21025" y1="40370" x2="20237" y2="46111"/>
                        <a14:foregroundMark x1="11695" y1="10370" x2="12484" y2="12593"/>
                        <a14:backgroundMark x1="13798" y1="24815" x2="13798" y2="24815"/>
                        <a14:backgroundMark x1="90933" y1="92407" x2="90933" y2="92407"/>
                        <a14:backgroundMark x1="90670" y1="90185" x2="90670" y2="90185"/>
                        <a14:backgroundMark x1="90407" y1="89074" x2="90407" y2="89074"/>
                        <a14:backgroundMark x1="90670" y1="87778" x2="90670" y2="87778"/>
                        <a14:backgroundMark x1="90407" y1="85926" x2="90407" y2="85926"/>
                        <a14:backgroundMark x1="90670" y1="85370" x2="90670" y2="85370"/>
                        <a14:backgroundMark x1="87122" y1="98889" x2="87122" y2="98889"/>
                        <a14:backgroundMark x1="87648" y1="97778" x2="86202" y2="97778"/>
                        <a14:backgroundMark x1="13403" y1="25556" x2="13403" y2="25556"/>
                        <a14:backgroundMark x1="4468" y1="36111" x2="4468" y2="36111"/>
                        <a14:backgroundMark x1="18528" y1="87778" x2="18528" y2="87778"/>
                        <a14:backgroundMark x1="17083" y1="92963" x2="17083" y2="92963"/>
                        <a14:backgroundMark x1="18134" y1="88704" x2="18397" y2="84630"/>
                        <a14:backgroundMark x1="79763" y1="37407" x2="79763" y2="37407"/>
                        <a14:backgroundMark x1="79632" y1="37037" x2="80420" y2="39444"/>
                        <a14:backgroundMark x1="86071" y1="45185" x2="83706" y2="39630"/>
                        <a14:backgroundMark x1="86465" y1="46667" x2="83706" y2="40000"/>
                        <a14:backgroundMark x1="87516" y1="46296" x2="81735" y2="38519"/>
                        <a14:backgroundMark x1="87516" y1="46481" x2="79501" y2="36667"/>
                        <a14:backgroundMark x1="22996" y1="78704" x2="22996" y2="78704"/>
                        <a14:backgroundMark x1="22602" y1="71852" x2="22602" y2="71852"/>
                        <a14:backgroundMark x1="13798" y1="83519" x2="13798" y2="83519"/>
                        <a14:backgroundMark x1="12878" y1="85185" x2="12878" y2="85185"/>
                        <a14:backgroundMark x1="13141" y1="86111" x2="13141" y2="86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0598" y="3761125"/>
            <a:ext cx="3333528" cy="23654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95182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1 odotusa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76046"/>
            <a:ext cx="5580981" cy="128479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7" name="Kuva 6" descr="Nainen istuu odotusaulassa kasvomaski kasvoillaan. Naisella on kädessään puhelin.">
            <a:extLst>
              <a:ext uri="{FF2B5EF4-FFF2-40B4-BE49-F238E27FC236}">
                <a16:creationId xmlns:a16="http://schemas.microsoft.com/office/drawing/2014/main" id="{281CF97B-1D8F-3D0C-6911-A14C0C027C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3" name="Kuva 2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5C7524D-2F6D-D6EB-1BA9-C9B86C7BD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0398"/>
          </a:xfrm>
          <a:prstGeom prst="rect">
            <a:avLst/>
          </a:prstGeom>
        </p:spPr>
      </p:pic>
      <p:pic>
        <p:nvPicPr>
          <p:cNvPr id="2" name="Kuva 1" descr="EU-lippu ja Euroopan unionin rahoittama NextGenerationEU -teksti.">
            <a:extLst>
              <a:ext uri="{FF2B5EF4-FFF2-40B4-BE49-F238E27FC236}">
                <a16:creationId xmlns:a16="http://schemas.microsoft.com/office/drawing/2014/main" id="{C990402A-7188-4F83-931C-D8C8DD229D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850" y="408428"/>
            <a:ext cx="2304488" cy="579170"/>
          </a:xfrm>
          <a:prstGeom prst="rect">
            <a:avLst/>
          </a:prstGeom>
        </p:spPr>
      </p:pic>
      <p:pic>
        <p:nvPicPr>
          <p:cNvPr id="4" name="Kuva 3" descr="Piirroskuva, jossa Pohteen brändiväreissä eli lohenvärisissä ja sinisen eri sävyisissä vaatteissa olevia projektisuunnittelijoita ideoimassa pöydän ääressä.">
            <a:extLst>
              <a:ext uri="{FF2B5EF4-FFF2-40B4-BE49-F238E27FC236}">
                <a16:creationId xmlns:a16="http://schemas.microsoft.com/office/drawing/2014/main" id="{EA122E22-BE5F-8FC9-D159-35967BBE862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19137" y="96933"/>
            <a:ext cx="1292464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86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2 nainen ja lap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06285"/>
            <a:ext cx="5580981" cy="12545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7" name="Kuva 6" descr="Nainen suukottaa sylissään olevaa pientä vauvaa poskelle. Nainen ja vauva ovat ulkona ulkovaatteissaan.">
            <a:extLst>
              <a:ext uri="{FF2B5EF4-FFF2-40B4-BE49-F238E27FC236}">
                <a16:creationId xmlns:a16="http://schemas.microsoft.com/office/drawing/2014/main" id="{2AD5D353-F6DD-62AA-8246-AD1917021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3" name="Kuva 2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5C7524D-2F6D-D6EB-1BA9-C9B86C7BD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0398"/>
          </a:xfrm>
          <a:prstGeom prst="rect">
            <a:avLst/>
          </a:prstGeom>
        </p:spPr>
      </p:pic>
      <p:pic>
        <p:nvPicPr>
          <p:cNvPr id="2" name="Kuva 1" descr="EU-lippu ja Euroopan unionin rahoittama NextGenerationEU -teksti.">
            <a:extLst>
              <a:ext uri="{FF2B5EF4-FFF2-40B4-BE49-F238E27FC236}">
                <a16:creationId xmlns:a16="http://schemas.microsoft.com/office/drawing/2014/main" id="{49F2BB66-9C07-52CD-52F9-2AD85883C2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850" y="408428"/>
            <a:ext cx="2304488" cy="579170"/>
          </a:xfrm>
          <a:prstGeom prst="rect">
            <a:avLst/>
          </a:prstGeom>
        </p:spPr>
      </p:pic>
      <p:pic>
        <p:nvPicPr>
          <p:cNvPr id="4" name="Kuva 3" descr="Piirroskuva, jossa Pohteen brändiväreissä eli lohenvärisissä ja sinisen eri sävyisissä vaatteissa olevia projektisuunnittelijoita ideoimassa pöydän ääressä.">
            <a:extLst>
              <a:ext uri="{FF2B5EF4-FFF2-40B4-BE49-F238E27FC236}">
                <a16:creationId xmlns:a16="http://schemas.microsoft.com/office/drawing/2014/main" id="{A62EBB58-9C9A-B2E9-72C8-E6B5DBE4D6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19137" y="114791"/>
            <a:ext cx="1292464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09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3 nuori tyt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17170"/>
            <a:ext cx="5580981" cy="124366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4" name="Kuva 3" descr="Nuori pitkähiuksinen tyttö, jolla on yllään vaalea ulkoilutakki ja vaalea pipo. Taustalla näkyy toinen henkilö ja koira.">
            <a:extLst>
              <a:ext uri="{FF2B5EF4-FFF2-40B4-BE49-F238E27FC236}">
                <a16:creationId xmlns:a16="http://schemas.microsoft.com/office/drawing/2014/main" id="{689F9AF3-432C-7316-888D-B5DF01E58B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3" name="Kuva 2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5C7524D-2F6D-D6EB-1BA9-C9B86C7BD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0398"/>
          </a:xfrm>
          <a:prstGeom prst="rect">
            <a:avLst/>
          </a:prstGeom>
        </p:spPr>
      </p:pic>
      <p:pic>
        <p:nvPicPr>
          <p:cNvPr id="2" name="Kuva 1" descr="EU-lippu ja Euroopan unionin rahoittama NextGenerationEU -teksti.">
            <a:extLst>
              <a:ext uri="{FF2B5EF4-FFF2-40B4-BE49-F238E27FC236}">
                <a16:creationId xmlns:a16="http://schemas.microsoft.com/office/drawing/2014/main" id="{7664DE08-5834-C239-0D8F-CDF2F95724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800" y="408428"/>
            <a:ext cx="2304488" cy="579170"/>
          </a:xfrm>
          <a:prstGeom prst="rect">
            <a:avLst/>
          </a:prstGeom>
        </p:spPr>
      </p:pic>
      <p:pic>
        <p:nvPicPr>
          <p:cNvPr id="7" name="Kuva 6" descr="Piirroskuva, jossa Pohteen brändiväreissä eli lohenvärisissä ja sinisen eri sävyisissä vaatteissa olevia projektisuunnittelijoita ideoimassa pöydän ääressä.">
            <a:extLst>
              <a:ext uri="{FF2B5EF4-FFF2-40B4-BE49-F238E27FC236}">
                <a16:creationId xmlns:a16="http://schemas.microsoft.com/office/drawing/2014/main" id="{CF628990-AAC9-6E5F-EDE0-7032D229ECE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19137" y="114790"/>
            <a:ext cx="1292464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15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4 keski-ikäinen m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49830"/>
            <a:ext cx="5580981" cy="121100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3" name="Kuva 2" descr="Keski-ikäinen mies istuu ulkona urheilukentän katsomossa. Miehen takana istuu kaksi naista.">
            <a:extLst>
              <a:ext uri="{FF2B5EF4-FFF2-40B4-BE49-F238E27FC236}">
                <a16:creationId xmlns:a16="http://schemas.microsoft.com/office/drawing/2014/main" id="{EAB76F2E-0EE5-D096-4611-C393B64A8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8" name="Kuva 7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97BB33EE-4804-D045-6760-377384DED3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6494"/>
          </a:xfrm>
          <a:prstGeom prst="rect">
            <a:avLst/>
          </a:prstGeom>
        </p:spPr>
      </p:pic>
      <p:pic>
        <p:nvPicPr>
          <p:cNvPr id="2" name="Kuva 1" descr="EU-lippu ja Euroopan unionin rahoittama NextGenerationEU -teksti.">
            <a:extLst>
              <a:ext uri="{FF2B5EF4-FFF2-40B4-BE49-F238E27FC236}">
                <a16:creationId xmlns:a16="http://schemas.microsoft.com/office/drawing/2014/main" id="{F1B4F064-D376-91BE-798C-865A480AFE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800" y="457698"/>
            <a:ext cx="2304488" cy="579170"/>
          </a:xfrm>
          <a:prstGeom prst="rect">
            <a:avLst/>
          </a:prstGeom>
        </p:spPr>
      </p:pic>
      <p:pic>
        <p:nvPicPr>
          <p:cNvPr id="4" name="Kuva 3" descr="Piirroskuva, jossa Pohteen brändiväreissä eli lohenvärisissä ja sinisen eri sävyisissä vaatteissa olevia projektisuunnittelijoita ideoimassa pöydän ääressä.">
            <a:extLst>
              <a:ext uri="{FF2B5EF4-FFF2-40B4-BE49-F238E27FC236}">
                <a16:creationId xmlns:a16="http://schemas.microsoft.com/office/drawing/2014/main" id="{B8CF4160-4BDD-DE56-9D63-67925A97B6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57208" y="164060"/>
            <a:ext cx="1292464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55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5 senio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08981"/>
            <a:ext cx="5580981" cy="1251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7" name="Kuva 6" descr="Ikääntynyt mies tervehtii ulko-ovella toista henkilöä.">
            <a:extLst>
              <a:ext uri="{FF2B5EF4-FFF2-40B4-BE49-F238E27FC236}">
                <a16:creationId xmlns:a16="http://schemas.microsoft.com/office/drawing/2014/main" id="{A3B60E5B-FC39-0DA7-303B-4F2DF6608D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3" name="Kuva 2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5C7524D-2F6D-D6EB-1BA9-C9B86C7BD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0398"/>
          </a:xfrm>
          <a:prstGeom prst="rect">
            <a:avLst/>
          </a:prstGeom>
        </p:spPr>
      </p:pic>
      <p:pic>
        <p:nvPicPr>
          <p:cNvPr id="2" name="Kuva 1" descr="EU-lippu ja Euroopan unionin rahoittama NextGenerationEU -teksti.">
            <a:extLst>
              <a:ext uri="{FF2B5EF4-FFF2-40B4-BE49-F238E27FC236}">
                <a16:creationId xmlns:a16="http://schemas.microsoft.com/office/drawing/2014/main" id="{C495DB5C-C085-C121-19F9-51910F6CE3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850" y="493051"/>
            <a:ext cx="2304488" cy="579170"/>
          </a:xfrm>
          <a:prstGeom prst="rect">
            <a:avLst/>
          </a:prstGeom>
        </p:spPr>
      </p:pic>
      <p:pic>
        <p:nvPicPr>
          <p:cNvPr id="4" name="Kuva 3" descr="Piirroskuva, jossa Pohteen brändiväreissä eli lohenvärisissä ja sinisen eri sävyisissä vaatteissa olevia projektisuunnittelijoita ideoimassa pöydän ääressä.">
            <a:extLst>
              <a:ext uri="{FF2B5EF4-FFF2-40B4-BE49-F238E27FC236}">
                <a16:creationId xmlns:a16="http://schemas.microsoft.com/office/drawing/2014/main" id="{8AA71A85-C3B9-40D8-ECD8-09112FB9FE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19137" y="167615"/>
            <a:ext cx="1292464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064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6 henkilö pyörätuoli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84515"/>
            <a:ext cx="5580981" cy="127632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4" name="Kuva 3" descr="Nainen istuu ulkona pyörätuolissa. Hän katsoo toista henkilöä, joka on kyykyssä pyörätuolin vierellä.">
            <a:extLst>
              <a:ext uri="{FF2B5EF4-FFF2-40B4-BE49-F238E27FC236}">
                <a16:creationId xmlns:a16="http://schemas.microsoft.com/office/drawing/2014/main" id="{EABF0953-1B95-0839-C047-B4657D9C0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3" name="Kuva 2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5C7524D-2F6D-D6EB-1BA9-C9B86C7BD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0398"/>
          </a:xfrm>
          <a:prstGeom prst="rect">
            <a:avLst/>
          </a:prstGeom>
        </p:spPr>
      </p:pic>
      <p:pic>
        <p:nvPicPr>
          <p:cNvPr id="2" name="Kuva 1" descr="EU-lippu ja Euroopan unionin rahoittama NextGenerationEU -teksti.">
            <a:extLst>
              <a:ext uri="{FF2B5EF4-FFF2-40B4-BE49-F238E27FC236}">
                <a16:creationId xmlns:a16="http://schemas.microsoft.com/office/drawing/2014/main" id="{9D37B79D-AB9E-0FE1-C097-1FF6AE0937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850" y="493051"/>
            <a:ext cx="2304488" cy="579170"/>
          </a:xfrm>
          <a:prstGeom prst="rect">
            <a:avLst/>
          </a:prstGeom>
        </p:spPr>
      </p:pic>
      <p:pic>
        <p:nvPicPr>
          <p:cNvPr id="7" name="Kuva 6" descr="Piirroskuva, jossa Pohteen brändiväreissä eli lohenvärisissä ja sinisen eri sävyisissä vaatteissa olevia projektisuunnittelijoita ideoimassa pöydän ääressä.">
            <a:extLst>
              <a:ext uri="{FF2B5EF4-FFF2-40B4-BE49-F238E27FC236}">
                <a16:creationId xmlns:a16="http://schemas.microsoft.com/office/drawing/2014/main" id="{E8669D80-7FDB-420C-1CC2-D6AF87C3122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19137" y="108145"/>
            <a:ext cx="1292464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17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7 hoitohenkilös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66653"/>
            <a:ext cx="5580981" cy="11941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3" name="Kuva 2" descr="Kaksi naista ja kaksi miestä seisoo sairaalan työasuissa sairaalan käytävällä">
            <a:extLst>
              <a:ext uri="{FF2B5EF4-FFF2-40B4-BE49-F238E27FC236}">
                <a16:creationId xmlns:a16="http://schemas.microsoft.com/office/drawing/2014/main" id="{B12704D8-09D4-4ABE-1156-09C02AF0C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7" name="Kuva 6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0FB33F0D-A129-EBA0-470E-26F815E9BB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6494"/>
          </a:xfrm>
          <a:prstGeom prst="rect">
            <a:avLst/>
          </a:prstGeom>
        </p:spPr>
      </p:pic>
      <p:pic>
        <p:nvPicPr>
          <p:cNvPr id="2" name="Kuva 1" descr="EU-lippu ja Euroopan unionin rahoittama NextGenerationEU -teksti.">
            <a:extLst>
              <a:ext uri="{FF2B5EF4-FFF2-40B4-BE49-F238E27FC236}">
                <a16:creationId xmlns:a16="http://schemas.microsoft.com/office/drawing/2014/main" id="{8E78AD12-092F-5CCD-996D-F8E31086FE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800" y="500743"/>
            <a:ext cx="2304488" cy="579170"/>
          </a:xfrm>
          <a:prstGeom prst="rect">
            <a:avLst/>
          </a:prstGeom>
        </p:spPr>
      </p:pic>
      <p:pic>
        <p:nvPicPr>
          <p:cNvPr id="4" name="Kuva 3" descr="Piirroskuva, jossa Pohteen brändiväreissä eli lohenvärisissä ja sinisen eri sävyisissä vaatteissa olevia projektisuunnittelijoita ideoimassa pöydän ääressä.">
            <a:extLst>
              <a:ext uri="{FF2B5EF4-FFF2-40B4-BE49-F238E27FC236}">
                <a16:creationId xmlns:a16="http://schemas.microsoft.com/office/drawing/2014/main" id="{90554B87-EC72-6CA8-BB64-11B5BBCF13C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20368" y="170663"/>
            <a:ext cx="1292464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842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8 leikkauss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84514"/>
            <a:ext cx="5580981" cy="127632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4" name="Kuva 3" descr="Kaksi leikkaussalin työasuissa olevaa henkilöä työskentelee leikkaussalissa.">
            <a:extLst>
              <a:ext uri="{FF2B5EF4-FFF2-40B4-BE49-F238E27FC236}">
                <a16:creationId xmlns:a16="http://schemas.microsoft.com/office/drawing/2014/main" id="{B46D0781-D83D-7490-6474-392AA71CFF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7" name="Kuva 6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0FB33F0D-A129-EBA0-470E-26F815E9BB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6494"/>
          </a:xfrm>
          <a:prstGeom prst="rect">
            <a:avLst/>
          </a:prstGeom>
        </p:spPr>
      </p:pic>
      <p:pic>
        <p:nvPicPr>
          <p:cNvPr id="2" name="Kuva 1" descr="EU-lippu ja Euroopan unionin rahoittama NextGenerationEU -teksti.">
            <a:extLst>
              <a:ext uri="{FF2B5EF4-FFF2-40B4-BE49-F238E27FC236}">
                <a16:creationId xmlns:a16="http://schemas.microsoft.com/office/drawing/2014/main" id="{486B6FD2-6AED-DD7F-B8FF-F00FB1F852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850" y="493050"/>
            <a:ext cx="2304488" cy="579170"/>
          </a:xfrm>
          <a:prstGeom prst="rect">
            <a:avLst/>
          </a:prstGeom>
        </p:spPr>
      </p:pic>
      <p:pic>
        <p:nvPicPr>
          <p:cNvPr id="3" name="Kuva 2" descr="Piirroskuva, jossa Pohteen brändiväreissä eli lohenvärisissä ja sinisen eri sävyisissä vaatteissa olevia projektisuunnittelijoita ideoimassa pöydän ääressä.">
            <a:extLst>
              <a:ext uri="{FF2B5EF4-FFF2-40B4-BE49-F238E27FC236}">
                <a16:creationId xmlns:a16="http://schemas.microsoft.com/office/drawing/2014/main" id="{92E5BB62-9A4F-E58E-850A-B97E6720BCA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20368" y="170663"/>
            <a:ext cx="1292464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595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9 lelun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84514"/>
            <a:ext cx="5580981" cy="127632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3" name="Kuva 2" descr="Kuvassa iso lelunalle istuu sohvalla henkilön vieressä">
            <a:extLst>
              <a:ext uri="{FF2B5EF4-FFF2-40B4-BE49-F238E27FC236}">
                <a16:creationId xmlns:a16="http://schemas.microsoft.com/office/drawing/2014/main" id="{B9499908-D25C-0792-8464-C8970D92E3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9631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7" name="Kuva 6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0FB33F0D-A129-EBA0-470E-26F815E9BB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6494"/>
          </a:xfrm>
          <a:prstGeom prst="rect">
            <a:avLst/>
          </a:prstGeom>
        </p:spPr>
      </p:pic>
      <p:pic>
        <p:nvPicPr>
          <p:cNvPr id="2" name="Kuva 1" descr="EU-lippu ja Euroopan unionin rahoittama NextGenerationEU -teksti.">
            <a:extLst>
              <a:ext uri="{FF2B5EF4-FFF2-40B4-BE49-F238E27FC236}">
                <a16:creationId xmlns:a16="http://schemas.microsoft.com/office/drawing/2014/main" id="{51862AA5-896A-A7AC-80CD-74DC02C06E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850" y="493050"/>
            <a:ext cx="2304488" cy="579170"/>
          </a:xfrm>
          <a:prstGeom prst="rect">
            <a:avLst/>
          </a:prstGeom>
        </p:spPr>
      </p:pic>
      <p:pic>
        <p:nvPicPr>
          <p:cNvPr id="4" name="Kuva 3" descr="Piirroskuva, jossa Pohteen brändiväreissä eli lohenvärisissä ja sinisen eri sävyisissä vaatteissa olevia projektisuunnittelijoita ideoimassa pöydän ääressä.">
            <a:extLst>
              <a:ext uri="{FF2B5EF4-FFF2-40B4-BE49-F238E27FC236}">
                <a16:creationId xmlns:a16="http://schemas.microsoft.com/office/drawing/2014/main" id="{A259296B-EE49-2217-8421-29F94872226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20368" y="153175"/>
            <a:ext cx="1292464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98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20 käd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51857"/>
            <a:ext cx="5580981" cy="130897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4" name="Kuva 3" descr="Sinisessä työasussa oleva henkilö pitää kädestä sairaalan vaatteissa ja sairaalavuoteessa olevaa henkilöä.">
            <a:extLst>
              <a:ext uri="{FF2B5EF4-FFF2-40B4-BE49-F238E27FC236}">
                <a16:creationId xmlns:a16="http://schemas.microsoft.com/office/drawing/2014/main" id="{752A273B-E0D2-14C0-7D1D-829438897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963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3" name="Kuva 2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5C7524D-2F6D-D6EB-1BA9-C9B86C7BD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0398"/>
          </a:xfrm>
          <a:prstGeom prst="rect">
            <a:avLst/>
          </a:prstGeom>
        </p:spPr>
      </p:pic>
      <p:pic>
        <p:nvPicPr>
          <p:cNvPr id="2" name="Kuva 1" descr="EU-lippu ja Euroopan unionin rahoittama NextGenerationEU -teksti.">
            <a:extLst>
              <a:ext uri="{FF2B5EF4-FFF2-40B4-BE49-F238E27FC236}">
                <a16:creationId xmlns:a16="http://schemas.microsoft.com/office/drawing/2014/main" id="{3AC17EA9-A20F-7210-460D-BFECC1B631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850" y="457200"/>
            <a:ext cx="2304488" cy="579170"/>
          </a:xfrm>
          <a:prstGeom prst="rect">
            <a:avLst/>
          </a:prstGeom>
        </p:spPr>
      </p:pic>
      <p:pic>
        <p:nvPicPr>
          <p:cNvPr id="7" name="Kuva 6" descr="Piirroskuva, jossa Pohteen brändiväreissä eli lohenvärisissä ja sinisen eri sävyisissä vaatteissa olevia projektisuunnittelijoita ideoimassa pöydän ääressä.">
            <a:extLst>
              <a:ext uri="{FF2B5EF4-FFF2-40B4-BE49-F238E27FC236}">
                <a16:creationId xmlns:a16="http://schemas.microsoft.com/office/drawing/2014/main" id="{F383353D-B5DD-052B-CF8B-59D3726E04E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20368" y="94208"/>
            <a:ext cx="1292464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5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, vaal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uokaaviosymboli: Viive 3">
            <a:extLst>
              <a:ext uri="{FF2B5EF4-FFF2-40B4-BE49-F238E27FC236}">
                <a16:creationId xmlns:a16="http://schemas.microsoft.com/office/drawing/2014/main" id="{9B27A2FD-DD25-DD9E-67AD-4F0A7EB5B2A8}"/>
              </a:ext>
            </a:extLst>
          </p:cNvPr>
          <p:cNvSpPr/>
          <p:nvPr userDrawn="1"/>
        </p:nvSpPr>
        <p:spPr>
          <a:xfrm rot="16200000">
            <a:off x="8436839" y="3102836"/>
            <a:ext cx="3570225" cy="3940099"/>
          </a:xfrm>
          <a:prstGeom prst="flowChartDelay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2FBA1795-2D78-6243-B83D-5CD869E2D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037712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0F440E-8CB7-1649-9F3C-214BB257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pic>
        <p:nvPicPr>
          <p:cNvPr id="9" name="Kuva 8" descr="EU-lippu ja Euroopan unionin rahoittama NextGenerationEU -teksti.">
            <a:extLst>
              <a:ext uri="{FF2B5EF4-FFF2-40B4-BE49-F238E27FC236}">
                <a16:creationId xmlns:a16="http://schemas.microsoft.com/office/drawing/2014/main" id="{058B1A06-5E0C-59F4-41A3-B458B03C97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7237" y="6126572"/>
            <a:ext cx="2438611" cy="615749"/>
          </a:xfrm>
          <a:prstGeom prst="rect">
            <a:avLst/>
          </a:prstGeom>
        </p:spPr>
      </p:pic>
      <p:pic>
        <p:nvPicPr>
          <p:cNvPr id="13" name="Kuva 12" descr="Piirroskuva, jossa Pohteen brändiväreissä eli lohenvärisissä ja sinisen eri sävyisissä vaatteissa olevia projektisuunnittelijoita ideoimassa.">
            <a:extLst>
              <a:ext uri="{FF2B5EF4-FFF2-40B4-BE49-F238E27FC236}">
                <a16:creationId xmlns:a16="http://schemas.microsoft.com/office/drawing/2014/main" id="{4FAB6D7A-45A6-3771-F31E-21AFFAF29A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4" b="93841" l="5642" r="94076">
                        <a14:foregroundMark x1="10155" y1="92754" x2="9591" y2="64493"/>
                        <a14:foregroundMark x1="9591" y1="64493" x2="11989" y2="56884"/>
                        <a14:foregroundMark x1="5642" y1="35507" x2="8181" y2="29891"/>
                        <a14:foregroundMark x1="28491" y1="92391" x2="42595" y2="88406"/>
                        <a14:foregroundMark x1="79126" y1="93841" x2="81523" y2="17935"/>
                        <a14:foregroundMark x1="81523" y1="17935" x2="83921" y2="13043"/>
                        <a14:foregroundMark x1="85331" y1="29710" x2="85755" y2="43297"/>
                        <a14:foregroundMark x1="91207" y1="36957" x2="93230" y2="42391"/>
                        <a14:foregroundMark x1="87024" y1="25725" x2="91207" y2="36957"/>
                        <a14:foregroundMark x1="93230" y1="42391" x2="90691" y2="46377"/>
                        <a14:foregroundMark x1="87870" y1="26630" x2="94076" y2="39674"/>
                        <a14:foregroundMark x1="91961" y1="93659" x2="87729" y2="93659"/>
                        <a14:foregroundMark x1="32440" y1="71196" x2="32440" y2="71196"/>
                        <a14:foregroundMark x1="32722" y1="66848" x2="33145" y2="79348"/>
                        <a14:backgroundMark x1="89563" y1="36957" x2="89563" y2="369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31765" y="3912369"/>
            <a:ext cx="2994099" cy="23310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457308"/>
            <a:ext cx="7281671" cy="14452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 dirty="0"/>
              <a:t>Toimintamallin tai palvelun käyttöönoton toteutus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11053"/>
            <a:ext cx="7281672" cy="37188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 dirty="0"/>
              <a:t>Lisää tekstiä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246619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">
    <p:bg>
      <p:bgPr>
        <a:gradFill>
          <a:gsLst>
            <a:gs pos="91000">
              <a:schemeClr val="bg2">
                <a:tint val="98000"/>
                <a:satMod val="130000"/>
                <a:shade val="90000"/>
                <a:lumMod val="103000"/>
              </a:schemeClr>
            </a:gs>
            <a:gs pos="44000">
              <a:schemeClr val="bg2">
                <a:shade val="63000"/>
                <a:satMod val="12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yynel 5">
            <a:extLst>
              <a:ext uri="{FF2B5EF4-FFF2-40B4-BE49-F238E27FC236}">
                <a16:creationId xmlns:a16="http://schemas.microsoft.com/office/drawing/2014/main" id="{341ADC01-1DBE-6B96-F873-A80911587EFB}"/>
              </a:ext>
            </a:extLst>
          </p:cNvPr>
          <p:cNvSpPr/>
          <p:nvPr userDrawn="1"/>
        </p:nvSpPr>
        <p:spPr>
          <a:xfrm rot="5400000">
            <a:off x="7841175" y="1875075"/>
            <a:ext cx="3689795" cy="3689795"/>
          </a:xfrm>
          <a:prstGeom prst="teardrop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93130"/>
            <a:ext cx="9148354" cy="79229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Kiitos!</a:t>
            </a:r>
            <a:endParaRPr lang="fi-FI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5D466EC9-ABD3-B149-B714-4998F2BF1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220592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93933"/>
            <a:ext cx="6527071" cy="321097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noProof="0" dirty="0"/>
              <a:t>Etunimi Sukunimi</a:t>
            </a:r>
          </a:p>
          <a:p>
            <a:pPr lvl="0"/>
            <a:r>
              <a:rPr lang="fi-FI" noProof="0" dirty="0"/>
              <a:t>Titteli</a:t>
            </a:r>
          </a:p>
          <a:p>
            <a:pPr lvl="0"/>
            <a:r>
              <a:rPr lang="fi-FI" noProof="0" dirty="0"/>
              <a:t>etunimi.sukunimi@pohde.fi</a:t>
            </a:r>
          </a:p>
          <a:p>
            <a:pPr lvl="0"/>
            <a:r>
              <a:rPr lang="fi-FI" noProof="0" dirty="0"/>
              <a:t>puh. 040 123 4567</a:t>
            </a:r>
          </a:p>
          <a:p>
            <a:pPr lvl="0"/>
            <a:r>
              <a:rPr lang="fi-FI" noProof="0" dirty="0"/>
              <a:t>www.pohde.fi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DF0F09B0-C135-8441-A213-D7C97C7A9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30538"/>
            <a:ext cx="12192000" cy="927462"/>
          </a:xfrm>
          <a:prstGeom prst="rect">
            <a:avLst/>
          </a:prstGeom>
          <a:solidFill>
            <a:srgbClr val="FFC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20" name="Kuva 19">
            <a:hlinkClick r:id="rId2"/>
            <a:extLst>
              <a:ext uri="{FF2B5EF4-FFF2-40B4-BE49-F238E27FC236}">
                <a16:creationId xmlns:a16="http://schemas.microsoft.com/office/drawing/2014/main" id="{E15239DD-1607-3E46-82E2-EAE56C761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6461" y="6268732"/>
            <a:ext cx="964714" cy="339240"/>
          </a:xfrm>
          <a:prstGeom prst="rect">
            <a:avLst/>
          </a:prstGeom>
        </p:spPr>
      </p:pic>
      <p:pic>
        <p:nvPicPr>
          <p:cNvPr id="14" name="Kuva 13">
            <a:hlinkClick r:id="rId5"/>
            <a:extLst>
              <a:ext uri="{FF2B5EF4-FFF2-40B4-BE49-F238E27FC236}">
                <a16:creationId xmlns:a16="http://schemas.microsoft.com/office/drawing/2014/main" id="{029D9743-125E-2549-BF76-2755A4000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89741" y="6268732"/>
            <a:ext cx="985916" cy="339240"/>
          </a:xfrm>
          <a:prstGeom prst="rect">
            <a:avLst/>
          </a:prstGeom>
        </p:spPr>
      </p:pic>
      <p:pic>
        <p:nvPicPr>
          <p:cNvPr id="19" name="Kuva 18">
            <a:hlinkClick r:id="rId8"/>
            <a:extLst>
              <a:ext uri="{FF2B5EF4-FFF2-40B4-BE49-F238E27FC236}">
                <a16:creationId xmlns:a16="http://schemas.microsoft.com/office/drawing/2014/main" id="{D17FF000-2A70-544B-88F3-3CA190915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24223" y="6268732"/>
            <a:ext cx="890505" cy="339240"/>
          </a:xfrm>
          <a:prstGeom prst="rect">
            <a:avLst/>
          </a:prstGeom>
        </p:spPr>
      </p:pic>
      <p:pic>
        <p:nvPicPr>
          <p:cNvPr id="7" name="Kuva 6">
            <a:hlinkClick r:id="rId11"/>
            <a:extLst>
              <a:ext uri="{FF2B5EF4-FFF2-40B4-BE49-F238E27FC236}">
                <a16:creationId xmlns:a16="http://schemas.microsoft.com/office/drawing/2014/main" id="{3A20B241-B8BA-4D4C-8215-4D2C5439D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463294" y="6268732"/>
            <a:ext cx="890506" cy="339240"/>
          </a:xfrm>
          <a:prstGeom prst="rect">
            <a:avLst/>
          </a:prstGeom>
        </p:spPr>
      </p:pic>
      <p:pic>
        <p:nvPicPr>
          <p:cNvPr id="11" name="Kuva 10" descr="Piirroskuva, jossa Pohteen brändiväreissä eli lohenvärisissä ja sinisen eri sävyisissä vaatteissa olevia projektisuunnittelijoita iskemässä käsiään yhteen.">
            <a:extLst>
              <a:ext uri="{FF2B5EF4-FFF2-40B4-BE49-F238E27FC236}">
                <a16:creationId xmlns:a16="http://schemas.microsoft.com/office/drawing/2014/main" id="{F99DD83D-B817-EA10-5883-CBF5596FF34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263" b="94374" l="6008" r="92636">
                        <a14:foregroundMark x1="63953" y1="15789" x2="79457" y2="27042"/>
                        <a14:foregroundMark x1="79457" y1="27042" x2="81395" y2="44283"/>
                        <a14:foregroundMark x1="81395" y1="44283" x2="75388" y2="60436"/>
                        <a14:foregroundMark x1="75388" y1="60436" x2="79070" y2="78584"/>
                        <a14:foregroundMark x1="79070" y1="78584" x2="78295" y2="80944"/>
                        <a14:foregroundMark x1="93023" y1="69691" x2="90504" y2="65880"/>
                        <a14:foregroundMark x1="54865" y1="9758" x2="52044" y2="14770"/>
                        <a14:foregroundMark x1="6008" y1="58258" x2="17248" y2="52813"/>
                        <a14:foregroundMark x1="38178" y1="76044" x2="34690" y2="69691"/>
                        <a14:foregroundMark x1="61047" y1="94555" x2="61047" y2="88566"/>
                        <a14:foregroundMark x1="57171" y1="5263" x2="57171" y2="5263"/>
                        <a14:backgroundMark x1="51550" y1="15971" x2="51550" y2="15971"/>
                        <a14:backgroundMark x1="51938" y1="15789" x2="50388" y2="18693"/>
                        <a14:backgroundMark x1="53101" y1="15789" x2="51163" y2="16878"/>
                        <a14:backgroundMark x1="55620" y1="5626" x2="53295" y2="8893"/>
                        <a14:backgroundMark x1="49031" y1="53539" x2="49419" y2="50272"/>
                        <a14:backgroundMark x1="43992" y1="44465" x2="44186" y2="471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26108" y="2266157"/>
            <a:ext cx="2919927" cy="3117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9A398FAA-17B7-D5A5-E3DD-6360CA1B364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292400" y="457200"/>
            <a:ext cx="1432684" cy="530398"/>
          </a:xfrm>
          <a:prstGeom prst="rect">
            <a:avLst/>
          </a:prstGeom>
        </p:spPr>
      </p:pic>
      <p:pic>
        <p:nvPicPr>
          <p:cNvPr id="16" name="Kuva 15" descr="EU-lippu ja Euroopan unionin rahoittama NextGenerationEU -teksti.">
            <a:extLst>
              <a:ext uri="{FF2B5EF4-FFF2-40B4-BE49-F238E27FC236}">
                <a16:creationId xmlns:a16="http://schemas.microsoft.com/office/drawing/2014/main" id="{76BCA16F-F7BB-E199-C683-3A722866E8F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20379" y="290426"/>
            <a:ext cx="3194188" cy="8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53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0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, vaal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uokaaviosymboli: Viive 9">
            <a:extLst>
              <a:ext uri="{FF2B5EF4-FFF2-40B4-BE49-F238E27FC236}">
                <a16:creationId xmlns:a16="http://schemas.microsoft.com/office/drawing/2014/main" id="{373436B5-5909-71EE-E17B-C27E779C8BC1}"/>
              </a:ext>
            </a:extLst>
          </p:cNvPr>
          <p:cNvSpPr/>
          <p:nvPr userDrawn="1"/>
        </p:nvSpPr>
        <p:spPr>
          <a:xfrm rot="10800000">
            <a:off x="8229600" y="1709737"/>
            <a:ext cx="3968750" cy="4379911"/>
          </a:xfrm>
          <a:prstGeom prst="flowChartDelay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6C10FBD-37BC-5B4D-9101-AF15A4C79A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7397750" cy="106089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 dirty="0"/>
              <a:t>Miten toimintamallin tai palvelun jatkuvuus on varmistettu?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A560B92-38D9-5B43-894E-78E5D1B0D0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889504"/>
            <a:ext cx="7397750" cy="32001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alaotsikko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67397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4" name="Kuva 3" descr="EU-lippu ja Euroopan unionin rahoittama NextGenerationEU -teksti.">
            <a:extLst>
              <a:ext uri="{FF2B5EF4-FFF2-40B4-BE49-F238E27FC236}">
                <a16:creationId xmlns:a16="http://schemas.microsoft.com/office/drawing/2014/main" id="{C48610EE-C71F-79D2-64EC-8478BD77BD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460326"/>
            <a:ext cx="2438525" cy="616048"/>
          </a:xfrm>
          <a:prstGeom prst="rect">
            <a:avLst/>
          </a:prstGeom>
        </p:spPr>
      </p:pic>
      <p:pic>
        <p:nvPicPr>
          <p:cNvPr id="7" name="Kuva 6" descr="Piirroskuva, jossa Pohteen brändiväreissä eli lohenvärisissä ja sinisen eri sävyisissä vaatteissa olevia projektisuunnittelijoita ideoimassa pöydän ääressä.">
            <a:extLst>
              <a:ext uri="{FF2B5EF4-FFF2-40B4-BE49-F238E27FC236}">
                <a16:creationId xmlns:a16="http://schemas.microsoft.com/office/drawing/2014/main" id="{C733314A-4551-5827-B375-B9E1B8562D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75" b="96055" l="3584" r="94198">
                        <a14:foregroundMark x1="27986" y1="27787" x2="38055" y2="31904"/>
                        <a14:foregroundMark x1="36007" y1="16123" x2="46587" y2="15094"/>
                        <a14:foregroundMark x1="58191" y1="16810" x2="66041" y2="17153"/>
                        <a14:foregroundMark x1="71843" y1="27444" x2="84130" y2="31218"/>
                        <a14:foregroundMark x1="52901" y1="15609" x2="51877" y2="17839"/>
                        <a14:foregroundMark x1="41809" y1="6346" x2="44710" y2="6861"/>
                        <a14:foregroundMark x1="76451" y1="36707" x2="74232" y2="34477"/>
                        <a14:foregroundMark x1="23379" y1="37907" x2="26621" y2="34991"/>
                        <a14:foregroundMark x1="77474" y1="38250" x2="74573" y2="34477"/>
                        <a14:foregroundMark x1="94198" y1="46655" x2="91126" y2="47170"/>
                        <a14:foregroundMark x1="31399" y1="20583" x2="36689" y2="24357"/>
                        <a14:foregroundMark x1="40702" y1="26244" x2="27304" y2="33619"/>
                        <a14:foregroundMark x1="41015" y1="26072" x2="40702" y2="26244"/>
                        <a14:foregroundMark x1="41638" y1="25729" x2="41015" y2="26072"/>
                        <a14:foregroundMark x1="27304" y1="33619" x2="30717" y2="21955"/>
                        <a14:foregroundMark x1="40956" y1="28302" x2="28840" y2="36364"/>
                        <a14:foregroundMark x1="28840" y1="36364" x2="26109" y2="21955"/>
                        <a14:foregroundMark x1="26109" y1="21955" x2="31911" y2="20755"/>
                        <a14:foregroundMark x1="3754" y1="46827" x2="9898" y2="57804"/>
                        <a14:foregroundMark x1="36348" y1="93997" x2="38567" y2="86964"/>
                        <a14:foregroundMark x1="19283" y1="96055" x2="19795" y2="94854"/>
                        <a14:foregroundMark x1="54266" y1="13551" x2="68430" y2="16467"/>
                        <a14:foregroundMark x1="68430" y1="16467" x2="53584" y2="21269"/>
                        <a14:foregroundMark x1="53584" y1="21269" x2="51195" y2="19554"/>
                        <a14:foregroundMark x1="67235" y1="20755" x2="64505" y2="24014"/>
                        <a14:foregroundMark x1="49659" y1="71870" x2="49829" y2="94854"/>
                        <a14:foregroundMark x1="59386" y1="69811" x2="56314" y2="84563"/>
                        <a14:foregroundMark x1="56314" y1="84563" x2="58191" y2="92281"/>
                        <a14:foregroundMark x1="28328" y1="67753" x2="28328" y2="67753"/>
                        <a14:foregroundMark x1="18089" y1="71870" x2="18089" y2="71870"/>
                        <a14:foregroundMark x1="74744" y1="66038" x2="74744" y2="66038"/>
                        <a14:backgroundMark x1="54608" y1="71527" x2="54435" y2="75790"/>
                        <a14:backgroundMark x1="53485" y1="88287" x2="53413" y2="92624"/>
                        <a14:backgroundMark x1="53556" y1="83991" x2="53535" y2="85232"/>
                        <a14:backgroundMark x1="43857" y1="26244" x2="43857" y2="26244"/>
                        <a14:backgroundMark x1="43515" y1="26072" x2="43515" y2="26072"/>
                        <a14:backgroundMark x1="84300" y1="31218" x2="84300" y2="31218"/>
                        <a14:backgroundMark x1="83618" y1="31218" x2="83618" y2="31218"/>
                        <a14:backgroundMark x1="84812" y1="46312" x2="84812" y2="46312"/>
                        <a14:backgroundMark x1="79693" y1="48542" x2="79693" y2="48542"/>
                        <a14:backgroundMark x1="73208" y1="64494" x2="73208" y2="64494"/>
                        <a14:backgroundMark x1="76621" y1="62436" x2="76621" y2="62436"/>
                        <a14:backgroundMark x1="25597" y1="70497" x2="25597" y2="704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0598" y="2148449"/>
            <a:ext cx="3402675" cy="33852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875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otsikolla, vaal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uokaaviosymboli: Viive 3">
            <a:extLst>
              <a:ext uri="{FF2B5EF4-FFF2-40B4-BE49-F238E27FC236}">
                <a16:creationId xmlns:a16="http://schemas.microsoft.com/office/drawing/2014/main" id="{2EDE2B6D-A375-B063-8788-C14EC61E0DD2}"/>
              </a:ext>
            </a:extLst>
          </p:cNvPr>
          <p:cNvSpPr/>
          <p:nvPr userDrawn="1"/>
        </p:nvSpPr>
        <p:spPr>
          <a:xfrm rot="5400000">
            <a:off x="4043172" y="11380"/>
            <a:ext cx="3685031" cy="3662271"/>
          </a:xfrm>
          <a:prstGeom prst="flowChartDelay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3264591D-0987-5043-B3E5-F75FEB12F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8201" y="1124712"/>
            <a:ext cx="2401820" cy="1102012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4AD1F491-B2AE-8B4F-9D31-FE8101FB3E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86855"/>
            <a:ext cx="10515599" cy="111496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DDD967B5-6AA8-274C-9602-BD0516D67B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275671"/>
            <a:ext cx="10515599" cy="6524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alaotsikko napsauttamalla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1FAEDC2-5040-6946-90A6-BD17B1A735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pic>
        <p:nvPicPr>
          <p:cNvPr id="2" name="Kuva 1" descr="EU-lippu ja Euroopan unionin rahoittama NextGenerationEU -teksti.">
            <a:extLst>
              <a:ext uri="{FF2B5EF4-FFF2-40B4-BE49-F238E27FC236}">
                <a16:creationId xmlns:a16="http://schemas.microsoft.com/office/drawing/2014/main" id="{D732AFC6-C2B3-7CDC-FB03-384386878C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2731" y="1216596"/>
            <a:ext cx="3698767" cy="930099"/>
          </a:xfrm>
          <a:prstGeom prst="rect">
            <a:avLst/>
          </a:prstGeom>
        </p:spPr>
      </p:pic>
      <p:pic>
        <p:nvPicPr>
          <p:cNvPr id="5" name="Kuva 4" descr="Piirroskuva, jossa neljä projektisuunnittelijaa nostamassa isoa idealamppua.">
            <a:extLst>
              <a:ext uri="{FF2B5EF4-FFF2-40B4-BE49-F238E27FC236}">
                <a16:creationId xmlns:a16="http://schemas.microsoft.com/office/drawing/2014/main" id="{37888D3D-24A8-47DA-87B9-55579F2284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96" b="93986" l="9877" r="89815">
                        <a14:foregroundMark x1="44871" y1="62027" x2="46296" y2="59622"/>
                        <a14:foregroundMark x1="44667" y1="62371" x2="44871" y2="62027"/>
                        <a14:foregroundMark x1="44056" y1="63402" x2="44667" y2="62371"/>
                        <a14:foregroundMark x1="43990" y1="63513" x2="44056" y2="63402"/>
                        <a14:foregroundMark x1="38252" y1="73196" x2="42228" y2="66485"/>
                        <a14:foregroundMark x1="37571" y1="74346" x2="38252" y2="73196"/>
                        <a14:foregroundMark x1="26543" y1="92955" x2="32308" y2="83227"/>
                        <a14:foregroundMark x1="41181" y1="74570" x2="41131" y2="74716"/>
                        <a14:foregroundMark x1="41651" y1="73196" x2="41181" y2="74570"/>
                        <a14:foregroundMark x1="43697" y1="67217" x2="41651" y2="73196"/>
                        <a14:foregroundMark x1="45002" y1="63402" x2="44863" y2="63810"/>
                        <a14:foregroundMark x1="45355" y1="62371" x2="45002" y2="63402"/>
                        <a14:foregroundMark x1="45473" y1="62027" x2="45355" y2="62371"/>
                        <a14:foregroundMark x1="46296" y1="59622" x2="45473" y2="62027"/>
                        <a14:foregroundMark x1="54564" y1="61585" x2="55864" y2="60137"/>
                        <a14:foregroundMark x1="54320" y1="61856" x2="54307" y2="61871"/>
                        <a14:foregroundMark x1="54167" y1="62027" x2="54320" y2="61856"/>
                        <a14:foregroundMark x1="53858" y1="62371" x2="54167" y2="62027"/>
                        <a14:foregroundMark x1="53549" y1="62715" x2="53858" y2="62371"/>
                        <a14:foregroundMark x1="53394" y1="62887" x2="53549" y2="62715"/>
                        <a14:foregroundMark x1="53086" y1="63230" x2="53394" y2="62887"/>
                        <a14:foregroundMark x1="52932" y1="63402" x2="53086" y2="63230"/>
                        <a14:foregroundMark x1="51334" y1="65181" x2="52932" y2="63402"/>
                        <a14:foregroundMark x1="45464" y1="71716" x2="48031" y2="68858"/>
                        <a14:foregroundMark x1="42901" y1="74570" x2="43739" y2="73637"/>
                        <a14:foregroundMark x1="40123" y1="77663" x2="42901" y2="74570"/>
                        <a14:foregroundMark x1="56475" y1="76223" x2="56790" y2="84536"/>
                        <a14:foregroundMark x1="56038" y1="64708" x2="56326" y2="72300"/>
                        <a14:foregroundMark x1="55988" y1="63402" x2="56009" y2="63953"/>
                        <a14:foregroundMark x1="55981" y1="63230" x2="55988" y2="63402"/>
                        <a14:foregroundMark x1="55968" y1="62887" x2="55981" y2="63230"/>
                        <a14:foregroundMark x1="55962" y1="62715" x2="55968" y2="62887"/>
                        <a14:foregroundMark x1="55949" y1="62371" x2="55962" y2="62715"/>
                        <a14:foregroundMark x1="55936" y1="62027" x2="55949" y2="62371"/>
                        <a14:foregroundMark x1="55929" y1="61856" x2="55936" y2="62027"/>
                        <a14:foregroundMark x1="55895" y1="60959" x2="55929" y2="61856"/>
                        <a14:foregroundMark x1="55864" y1="60137" x2="55859" y2="60006"/>
                        <a14:foregroundMark x1="60435" y1="63230" x2="60494" y2="62887"/>
                        <a14:foregroundMark x1="60406" y1="63402" x2="60435" y2="63230"/>
                        <a14:foregroundMark x1="60087" y1="65265" x2="60406" y2="63402"/>
                        <a14:foregroundMark x1="59142" y1="70790" x2="60076" y2="65333"/>
                        <a14:foregroundMark x1="56790" y1="84536" x2="59142" y2="70790"/>
                        <a14:foregroundMark x1="65605" y1="73291" x2="70370" y2="82990"/>
                        <a14:foregroundMark x1="60747" y1="63402" x2="62694" y2="67365"/>
                        <a14:foregroundMark x1="60663" y1="63230" x2="60747" y2="63402"/>
                        <a14:foregroundMark x1="60494" y1="62887" x2="60663" y2="63230"/>
                        <a14:foregroundMark x1="70370" y1="82990" x2="68210" y2="90893"/>
                        <a14:foregroundMark x1="39198" y1="48797" x2="59877" y2="49313"/>
                        <a14:foregroundMark x1="47420" y1="63746" x2="47531" y2="63918"/>
                        <a14:foregroundMark x1="47198" y1="63402" x2="47420" y2="63746"/>
                        <a14:foregroundMark x1="46533" y1="62371" x2="47198" y2="63402"/>
                        <a14:foregroundMark x1="46311" y1="62027" x2="46533" y2="62371"/>
                        <a14:foregroundMark x1="36111" y1="46220" x2="46311" y2="62027"/>
                        <a14:foregroundMark x1="49041" y1="62027" x2="59877" y2="48454"/>
                        <a14:foregroundMark x1="48766" y1="62371" x2="49041" y2="62027"/>
                        <a14:foregroundMark x1="47943" y1="63402" x2="48766" y2="62371"/>
                        <a14:foregroundMark x1="47668" y1="63746" x2="47943" y2="63402"/>
                        <a14:foregroundMark x1="47531" y1="63918" x2="47668" y2="63746"/>
                        <a14:foregroundMark x1="59877" y1="48454" x2="34877" y2="49656"/>
                        <a14:foregroundMark x1="71296" y1="10653" x2="37654" y2="9794"/>
                        <a14:foregroundMark x1="37654" y1="9794" x2="30864" y2="14261"/>
                        <a14:foregroundMark x1="61420" y1="8763" x2="38580" y2="7904"/>
                        <a14:foregroundMark x1="56790" y1="5155" x2="44753" y2="4296"/>
                        <a14:foregroundMark x1="43827" y1="91581" x2="45985" y2="85275"/>
                        <a14:foregroundMark x1="37197" y1="92440" x2="39760" y2="84000"/>
                        <a14:foregroundMark x1="36728" y1="93986" x2="37197" y2="92440"/>
                        <a14:foregroundMark x1="29035" y1="75258" x2="27778" y2="65464"/>
                        <a14:foregroundMark x1="29133" y1="76023" x2="29035" y2="75258"/>
                        <a14:foregroundMark x1="59568" y1="84364" x2="56790" y2="77663"/>
                        <a14:foregroundMark x1="43210" y1="85911" x2="40123" y2="84708"/>
                        <a14:foregroundMark x1="44444" y1="85052" x2="41975" y2="78522"/>
                        <a14:foregroundMark x1="75926" y1="93814" x2="73148" y2="82818"/>
                        <a14:foregroundMark x1="73457" y1="92096" x2="73457" y2="92096"/>
                        <a14:foregroundMark x1="70370" y1="67182" x2="63580" y2="60309"/>
                        <a14:backgroundMark x1="34259" y1="80584" x2="34259" y2="80584"/>
                        <a14:backgroundMark x1="37037" y1="73196" x2="37037" y2="73196"/>
                        <a14:backgroundMark x1="35185" y1="75258" x2="35185" y2="75258"/>
                        <a14:backgroundMark x1="36420" y1="74570" x2="36420" y2="74570"/>
                        <a14:backgroundMark x1="34259" y1="79210" x2="34259" y2="79210"/>
                        <a14:backgroundMark x1="44753" y1="65636" x2="44753" y2="65636"/>
                        <a14:backgroundMark x1="45370" y1="65636" x2="44753" y2="64777"/>
                        <a14:backgroundMark x1="44753" y1="65464" x2="43519" y2="66151"/>
                        <a14:backgroundMark x1="50309" y1="62371" x2="50309" y2="62371"/>
                        <a14:backgroundMark x1="45370" y1="63918" x2="43519" y2="66495"/>
                        <a14:backgroundMark x1="50617" y1="71993" x2="48765" y2="82646"/>
                        <a14:backgroundMark x1="36420" y1="74227" x2="33333" y2="83333"/>
                        <a14:backgroundMark x1="40123" y1="92440" x2="40123" y2="92440"/>
                        <a14:backgroundMark x1="40123" y1="92268" x2="41049" y2="87629"/>
                        <a14:backgroundMark x1="72721" y1="92096" x2="72840" y2="91924"/>
                        <a14:backgroundMark x1="71296" y1="94158" x2="72721" y2="92096"/>
                        <a14:backgroundMark x1="64815" y1="90722" x2="64815" y2="87629"/>
                        <a14:backgroundMark x1="63889" y1="75773" x2="63580" y2="69416"/>
                        <a14:backgroundMark x1="66667" y1="66667" x2="63272" y2="63402"/>
                        <a14:backgroundMark x1="52778" y1="66667" x2="55247" y2="60997"/>
                        <a14:backgroundMark x1="64506" y1="70790" x2="64506" y2="70790"/>
                        <a14:backgroundMark x1="65123" y1="71306" x2="62963" y2="69759"/>
                        <a14:backgroundMark x1="45062" y1="63746" x2="45062" y2="63746"/>
                        <a14:backgroundMark x1="56481" y1="63402" x2="56481" y2="63402"/>
                        <a14:backgroundMark x1="55864" y1="63230" x2="55864" y2="63230"/>
                        <a14:backgroundMark x1="55864" y1="63402" x2="55864" y2="63402"/>
                        <a14:backgroundMark x1="59259" y1="61856" x2="59259" y2="61856"/>
                        <a14:backgroundMark x1="56481" y1="62715" x2="56481" y2="62715"/>
                        <a14:backgroundMark x1="49691" y1="62027" x2="49691" y2="62027"/>
                        <a14:backgroundMark x1="45062" y1="63402" x2="45062" y2="63402"/>
                        <a14:backgroundMark x1="44753" y1="64433" x2="44753" y2="64433"/>
                        <a14:backgroundMark x1="47531" y1="81787" x2="47840" y2="85223"/>
                        <a14:backgroundMark x1="64198" y1="69244" x2="62654" y2="68557"/>
                        <a14:backgroundMark x1="55556" y1="63918" x2="54938" y2="62199"/>
                        <a14:backgroundMark x1="55247" y1="63574" x2="55247" y2="61168"/>
                        <a14:backgroundMark x1="55864" y1="62887" x2="55864" y2="62887"/>
                        <a14:backgroundMark x1="44444" y1="64777" x2="44136" y2="63746"/>
                        <a14:backgroundMark x1="44136" y1="65979" x2="42593" y2="66667"/>
                        <a14:backgroundMark x1="66667" y1="66838" x2="69136" y2="68385"/>
                        <a14:backgroundMark x1="65741" y1="76117" x2="64198" y2="730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6169" y="192885"/>
            <a:ext cx="1779038" cy="3195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793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, teksti ja kuvapaik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214AB87E-61D6-7A73-FD14-A2A203AAE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26320" y="1539346"/>
            <a:ext cx="6161332" cy="4262436"/>
          </a:xfrm>
          <a:custGeom>
            <a:avLst/>
            <a:gdLst>
              <a:gd name="connsiteX0" fmla="*/ 0 w 6161332"/>
              <a:gd name="connsiteY0" fmla="*/ 0 h 4313238"/>
              <a:gd name="connsiteX1" fmla="*/ 6161332 w 6161332"/>
              <a:gd name="connsiteY1" fmla="*/ 0 h 4313238"/>
              <a:gd name="connsiteX2" fmla="*/ 6161332 w 6161332"/>
              <a:gd name="connsiteY2" fmla="*/ 2459853 h 4313238"/>
              <a:gd name="connsiteX3" fmla="*/ 6147149 w 6161332"/>
              <a:gd name="connsiteY3" fmla="*/ 2454897 h 4313238"/>
              <a:gd name="connsiteX4" fmla="*/ 5671978 w 6161332"/>
              <a:gd name="connsiteY4" fmla="*/ 2386307 h 4313238"/>
              <a:gd name="connsiteX5" fmla="*/ 4074063 w 6161332"/>
              <a:gd name="connsiteY5" fmla="*/ 3911947 h 4313238"/>
              <a:gd name="connsiteX6" fmla="*/ 4106527 w 6161332"/>
              <a:gd name="connsiteY6" fmla="*/ 4219417 h 4313238"/>
              <a:gd name="connsiteX7" fmla="*/ 4131794 w 6161332"/>
              <a:gd name="connsiteY7" fmla="*/ 4313238 h 4313238"/>
              <a:gd name="connsiteX8" fmla="*/ 0 w 6161332"/>
              <a:gd name="connsiteY8" fmla="*/ 4313238 h 43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61332" h="4313238">
                <a:moveTo>
                  <a:pt x="0" y="0"/>
                </a:moveTo>
                <a:lnTo>
                  <a:pt x="6161332" y="0"/>
                </a:lnTo>
                <a:lnTo>
                  <a:pt x="6161332" y="2459853"/>
                </a:lnTo>
                <a:lnTo>
                  <a:pt x="6147149" y="2454897"/>
                </a:lnTo>
                <a:cubicBezTo>
                  <a:pt x="5997043" y="2410321"/>
                  <a:pt x="5837448" y="2386307"/>
                  <a:pt x="5671978" y="2386307"/>
                </a:cubicBezTo>
                <a:cubicBezTo>
                  <a:pt x="4789474" y="2386307"/>
                  <a:pt x="4074063" y="3069359"/>
                  <a:pt x="4074063" y="3911947"/>
                </a:cubicBezTo>
                <a:cubicBezTo>
                  <a:pt x="4074063" y="4017271"/>
                  <a:pt x="4085241" y="4120102"/>
                  <a:pt x="4106527" y="4219417"/>
                </a:cubicBezTo>
                <a:lnTo>
                  <a:pt x="4131794" y="4313238"/>
                </a:lnTo>
                <a:lnTo>
                  <a:pt x="0" y="4313238"/>
                </a:lnTo>
                <a:close/>
              </a:path>
            </a:pathLst>
          </a:custGeom>
          <a:solidFill>
            <a:srgbClr val="FDEEE9"/>
          </a:solidFill>
        </p:spPr>
        <p:txBody>
          <a:bodyPr wrap="square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 dirty="0"/>
              <a:t>Lisää kuva napsauttamalla kuvaketta</a:t>
            </a:r>
          </a:p>
        </p:txBody>
      </p:sp>
      <p:sp>
        <p:nvSpPr>
          <p:cNvPr id="11" name="Kyynel 10">
            <a:extLst>
              <a:ext uri="{FF2B5EF4-FFF2-40B4-BE49-F238E27FC236}">
                <a16:creationId xmlns:a16="http://schemas.microsoft.com/office/drawing/2014/main" id="{D61A17A8-C092-B90B-6946-96EF94BC4427}"/>
              </a:ext>
            </a:extLst>
          </p:cNvPr>
          <p:cNvSpPr/>
          <p:nvPr userDrawn="1"/>
        </p:nvSpPr>
        <p:spPr>
          <a:xfrm rot="5400000">
            <a:off x="9288779" y="3954780"/>
            <a:ext cx="2903221" cy="2903221"/>
          </a:xfrm>
          <a:prstGeom prst="teardrop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4C8A3E56-2AEA-454E-8881-57A2B83F3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1547813"/>
            <a:ext cx="4044827" cy="149627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0F2F6D48-3573-CA42-9758-9CB7A8AD1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3215076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00DF563E-B13C-B943-85FA-F3E23AE8A90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429001"/>
            <a:ext cx="4044827" cy="2372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0F78E5C-2CE2-4945-82A1-8C11AF5A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572D04E-9FB9-1744-99AE-2592694B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pic>
        <p:nvPicPr>
          <p:cNvPr id="2" name="Kuva 1" descr="EU-lippu ja Euroopan unionin rahoittama NextGenerationEU -teksti.">
            <a:extLst>
              <a:ext uri="{FF2B5EF4-FFF2-40B4-BE49-F238E27FC236}">
                <a16:creationId xmlns:a16="http://schemas.microsoft.com/office/drawing/2014/main" id="{5465C6CD-A16E-8228-19CE-1AFDAD8871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612" y="407710"/>
            <a:ext cx="2438611" cy="615749"/>
          </a:xfrm>
          <a:prstGeom prst="rect">
            <a:avLst/>
          </a:prstGeom>
        </p:spPr>
      </p:pic>
      <p:pic>
        <p:nvPicPr>
          <p:cNvPr id="13" name="Kuva 12" descr="Piirroskuva, jossa Pohteen brändiväreissä eli lohenvärisissä ja sinisen eri sävyisissä vaatteissa olevia projektisuunnittelijoita ideoimassa ja iskemässä käsiään yhteen pöydän ääressä.">
            <a:extLst>
              <a:ext uri="{FF2B5EF4-FFF2-40B4-BE49-F238E27FC236}">
                <a16:creationId xmlns:a16="http://schemas.microsoft.com/office/drawing/2014/main" id="{D93FC808-5C8C-69EF-A8FF-2631B3BA94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66" b="96329" l="1887" r="97170">
                        <a14:foregroundMark x1="10782" y1="46678" x2="13208" y2="80944"/>
                        <a14:foregroundMark x1="13208" y1="80944" x2="14690" y2="49825"/>
                        <a14:foregroundMark x1="20081" y1="59790" x2="20216" y2="96503"/>
                        <a14:foregroundMark x1="20216" y1="96503" x2="19677" y2="96853"/>
                        <a14:foregroundMark x1="2349" y1="56276" x2="63342" y2="53846"/>
                        <a14:foregroundMark x1="63342" y1="53846" x2="71698" y2="55245"/>
                        <a14:foregroundMark x1="89488" y1="30245" x2="97170" y2="41259"/>
                        <a14:foregroundMark x1="56334" y1="95979" x2="56334" y2="95979"/>
                        <a14:foregroundMark x1="35175" y1="8566" x2="35175" y2="8566"/>
                        <a14:backgroundMark x1="37062" y1="48252" x2="37062" y2="48252"/>
                        <a14:backgroundMark x1="37332" y1="46329" x2="37332" y2="46329"/>
                        <a14:backgroundMark x1="52291" y1="52622" x2="52291" y2="52622"/>
                        <a14:backgroundMark x1="32749" y1="90734" x2="32749" y2="90734"/>
                        <a14:backgroundMark x1="33154" y1="85140" x2="33154" y2="85140"/>
                        <a14:backgroundMark x1="2022" y1="56119" x2="2426" y2="56119"/>
                        <a14:backgroundMark x1="37601" y1="45455" x2="37601" y2="454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72819" y="4532632"/>
            <a:ext cx="2295159" cy="17693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068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, teksti ja kaaviopaik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aavion paikkamerkki 6">
            <a:extLst>
              <a:ext uri="{FF2B5EF4-FFF2-40B4-BE49-F238E27FC236}">
                <a16:creationId xmlns:a16="http://schemas.microsoft.com/office/drawing/2014/main" id="{ACCB64D4-6183-1566-F4D1-34C7C61A47E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97230" y="1547814"/>
            <a:ext cx="6163200" cy="4211634"/>
          </a:xfrm>
          <a:prstGeom prst="rect">
            <a:avLst/>
          </a:prstGeom>
          <a:solidFill>
            <a:srgbClr val="FDEEE9"/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i-FI" noProof="0" dirty="0"/>
              <a:t>Lisää kaavio napsauttamalla kuvaketta</a:t>
            </a:r>
          </a:p>
        </p:txBody>
      </p:sp>
      <p:sp>
        <p:nvSpPr>
          <p:cNvPr id="6" name="Kyynel 5">
            <a:extLst>
              <a:ext uri="{FF2B5EF4-FFF2-40B4-BE49-F238E27FC236}">
                <a16:creationId xmlns:a16="http://schemas.microsoft.com/office/drawing/2014/main" id="{E68C9EE1-CD37-EB0A-3EB4-2C02D19C660D}"/>
              </a:ext>
            </a:extLst>
          </p:cNvPr>
          <p:cNvSpPr/>
          <p:nvPr userDrawn="1"/>
        </p:nvSpPr>
        <p:spPr>
          <a:xfrm rot="5400000">
            <a:off x="10216893" y="4882896"/>
            <a:ext cx="1975105" cy="197510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49674E88-8AF0-B64D-A779-F7D04B9CBF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1547813"/>
            <a:ext cx="4044827" cy="149627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DE1B4F66-EEDF-DC47-BA87-414DBCD68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3215076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9763C4C9-F2E7-4C45-BEAE-FF133AD1F8E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429001"/>
            <a:ext cx="4044827" cy="23304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A207633-F761-9347-A050-3724999C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30D09C-810E-8747-BF4F-487E3AE1E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pic>
        <p:nvPicPr>
          <p:cNvPr id="2" name="Kuva 1" descr="EU-lippu ja Euroopan unionin rahoittama NextGenerationEU -teksti.">
            <a:extLst>
              <a:ext uri="{FF2B5EF4-FFF2-40B4-BE49-F238E27FC236}">
                <a16:creationId xmlns:a16="http://schemas.microsoft.com/office/drawing/2014/main" id="{C126D3D5-6171-0DA1-768E-286EC1FEF7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788" y="431736"/>
            <a:ext cx="2438611" cy="615749"/>
          </a:xfrm>
          <a:prstGeom prst="rect">
            <a:avLst/>
          </a:prstGeom>
        </p:spPr>
      </p:pic>
      <p:pic>
        <p:nvPicPr>
          <p:cNvPr id="12" name="Kuva 11" descr="Piirroskuva, jossa Pohteen brändiväreissä eli lohenvärisissä ja sinisen eri sävyisissä vaatteissa olevia projektisuunnittelijoita ideoimassa pöydän ääressä.">
            <a:extLst>
              <a:ext uri="{FF2B5EF4-FFF2-40B4-BE49-F238E27FC236}">
                <a16:creationId xmlns:a16="http://schemas.microsoft.com/office/drawing/2014/main" id="{504D376E-E44C-B030-1439-5942EEFCF2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97" b="95604" l="3774" r="95755">
                        <a14:foregroundMark x1="8491" y1="73077" x2="10377" y2="90659"/>
                        <a14:foregroundMark x1="16509" y1="88462" x2="16038" y2="94505"/>
                        <a14:foregroundMark x1="8019" y1="87363" x2="8962" y2="95055"/>
                        <a14:foregroundMark x1="4717" y1="62637" x2="8962" y2="62637"/>
                        <a14:foregroundMark x1="95755" y1="60440" x2="89151" y2="62637"/>
                        <a14:foregroundMark x1="65409" y1="79121" x2="66509" y2="84615"/>
                        <a14:foregroundMark x1="64969" y1="76923" x2="65409" y2="79121"/>
                        <a14:foregroundMark x1="64859" y1="76374" x2="64969" y2="76923"/>
                        <a14:foregroundMark x1="64419" y1="74176" x2="64859" y2="76374"/>
                        <a14:foregroundMark x1="64199" y1="73077" x2="64419" y2="74176"/>
                        <a14:foregroundMark x1="63869" y1="71429" x2="64199" y2="73077"/>
                        <a14:foregroundMark x1="63538" y1="69780" x2="63869" y2="71429"/>
                        <a14:foregroundMark x1="63428" y1="69231" x2="63538" y2="69780"/>
                        <a14:foregroundMark x1="63208" y1="68132" x2="63428" y2="69231"/>
                        <a14:foregroundMark x1="66509" y1="84615" x2="64151" y2="93407"/>
                        <a14:foregroundMark x1="52939" y1="79121" x2="50000" y2="93956"/>
                        <a14:foregroundMark x1="53483" y1="76374" x2="52939" y2="79121"/>
                        <a14:foregroundMark x1="53918" y1="74176" x2="53483" y2="76374"/>
                        <a14:foregroundMark x1="54462" y1="71429" x2="53918" y2="74176"/>
                        <a14:foregroundMark x1="54789" y1="69780" x2="54462" y2="71429"/>
                        <a14:foregroundMark x1="55660" y1="65385" x2="54789" y2="69780"/>
                        <a14:foregroundMark x1="60064" y1="58242" x2="65094" y2="59341"/>
                        <a14:foregroundMark x1="57547" y1="57692" x2="60064" y2="58242"/>
                        <a14:foregroundMark x1="83491" y1="55495" x2="83019" y2="33516"/>
                        <a14:foregroundMark x1="89151" y1="51648" x2="84434" y2="42857"/>
                        <a14:foregroundMark x1="79717" y1="43956" x2="78774" y2="48352"/>
                        <a14:foregroundMark x1="74186" y1="26923" x2="74420" y2="24919"/>
                        <a14:foregroundMark x1="74057" y1="28022" x2="74186" y2="26923"/>
                        <a14:foregroundMark x1="78104" y1="17936" x2="78431" y2="16554"/>
                        <a14:foregroundMark x1="75090" y1="25170" x2="75000" y2="25275"/>
                        <a14:foregroundMark x1="77009" y1="25889" x2="76887" y2="26374"/>
                        <a14:foregroundMark x1="79494" y1="16053" x2="78694" y2="19220"/>
                        <a14:foregroundMark x1="76887" y1="26374" x2="76415" y2="26374"/>
                        <a14:foregroundMark x1="32547" y1="15934" x2="32075" y2="16484"/>
                        <a14:foregroundMark x1="48585" y1="27473" x2="35377" y2="19780"/>
                        <a14:foregroundMark x1="45260" y1="30769" x2="45755" y2="31319"/>
                        <a14:foregroundMark x1="44272" y1="29670" x2="45260" y2="30769"/>
                        <a14:foregroundMark x1="42790" y1="28022" x2="44272" y2="29670"/>
                        <a14:foregroundMark x1="42296" y1="27473" x2="42790" y2="28022"/>
                        <a14:foregroundMark x1="35377" y1="19780" x2="42296" y2="27473"/>
                        <a14:foregroundMark x1="49056" y1="27473" x2="49528" y2="26923"/>
                        <a14:foregroundMark x1="48585" y1="28022" x2="49056" y2="27473"/>
                        <a14:foregroundMark x1="47170" y1="29670" x2="48585" y2="28022"/>
                        <a14:foregroundMark x1="46227" y1="30769" x2="47170" y2="29670"/>
                        <a14:foregroundMark x1="45755" y1="31319" x2="46227" y2="30769"/>
                        <a14:foregroundMark x1="53774" y1="17582" x2="53302" y2="16484"/>
                        <a14:foregroundMark x1="54245" y1="6044" x2="54245" y2="17582"/>
                        <a14:foregroundMark x1="4601" y1="31855" x2="4612" y2="32428"/>
                        <a14:foregroundMark x1="4632" y1="31901" x2="4642" y2="32425"/>
                        <a14:foregroundMark x1="80660" y1="95604" x2="94340" y2="95055"/>
                        <a14:foregroundMark x1="87264" y1="42308" x2="91038" y2="53846"/>
                        <a14:foregroundMark x1="79157" y1="19393" x2="79505" y2="16047"/>
                        <a14:foregroundMark x1="69195" y1="12269" x2="68978" y2="12408"/>
                        <a14:foregroundMark x1="26887" y1="94505" x2="26887" y2="94505"/>
                        <a14:foregroundMark x1="73585" y1="94505" x2="73585" y2="94505"/>
                        <a14:foregroundMark x1="19811" y1="32418" x2="19811" y2="32418"/>
                        <a14:foregroundMark x1="20755" y1="32418" x2="20755" y2="32418"/>
                        <a14:foregroundMark x1="20283" y1="32967" x2="20283" y2="32967"/>
                        <a14:foregroundMark x1="21226" y1="32967" x2="21226" y2="32967"/>
                        <a14:foregroundMark x1="36792" y1="47253" x2="31604" y2="47802"/>
                        <a14:foregroundMark x1="37264" y1="50549" x2="37736" y2="45604"/>
                        <a14:foregroundMark x1="16509" y1="76374" x2="16509" y2="76374"/>
                        <a14:foregroundMark x1="11792" y1="94505" x2="11792" y2="94505"/>
                        <a14:foregroundMark x1="19811" y1="92308" x2="19811" y2="92308"/>
                        <a14:foregroundMark x1="19811" y1="90110" x2="19811" y2="90110"/>
                        <a14:foregroundMark x1="21226" y1="87363" x2="21226" y2="87363"/>
                        <a14:foregroundMark x1="22170" y1="86813" x2="22170" y2="86813"/>
                        <a14:foregroundMark x1="20755" y1="87912" x2="20755" y2="87912"/>
                        <a14:foregroundMark x1="20755" y1="88462" x2="20755" y2="88462"/>
                        <a14:foregroundMark x1="21226" y1="87363" x2="21226" y2="87363"/>
                        <a14:foregroundMark x1="21226" y1="87912" x2="21226" y2="87912"/>
                        <a14:foregroundMark x1="21226" y1="86264" x2="20283" y2="90110"/>
                        <a14:backgroundMark x1="78774" y1="6593" x2="82547" y2="9341"/>
                        <a14:backgroundMark x1="75472" y1="4396" x2="81604" y2="8242"/>
                        <a14:backgroundMark x1="66038" y1="14286" x2="67453" y2="21429"/>
                        <a14:backgroundMark x1="80189" y1="19780" x2="78302" y2="26374"/>
                        <a14:backgroundMark x1="80660" y1="10989" x2="82075" y2="14835"/>
                        <a14:backgroundMark x1="67453" y1="12088" x2="66509" y2="18132"/>
                        <a14:backgroundMark x1="67925" y1="20330" x2="69811" y2="24725"/>
                        <a14:backgroundMark x1="49057" y1="28022" x2="49057" y2="28022"/>
                        <a14:backgroundMark x1="48113" y1="30769" x2="48113" y2="30769"/>
                        <a14:backgroundMark x1="46698" y1="32418" x2="46698" y2="32418"/>
                        <a14:backgroundMark x1="34906" y1="18681" x2="34906" y2="18681"/>
                        <a14:backgroundMark x1="34906" y1="19231" x2="34906" y2="19231"/>
                        <a14:backgroundMark x1="26110" y1="38331" x2="25472" y2="38462"/>
                        <a14:backgroundMark x1="33491" y1="36813" x2="28319" y2="37877"/>
                        <a14:backgroundMark x1="21819" y1="32418" x2="10849" y2="29121"/>
                        <a14:backgroundMark x1="23646" y1="32967" x2="21819" y2="32418"/>
                        <a14:backgroundMark x1="25472" y1="33516" x2="23646" y2="32967"/>
                        <a14:backgroundMark x1="10849" y1="29121" x2="4245" y2="31319"/>
                        <a14:backgroundMark x1="1415" y1="16484" x2="27358" y2="23077"/>
                        <a14:backgroundMark x1="4717" y1="32418" x2="5189" y2="39011"/>
                        <a14:backgroundMark x1="24528" y1="25275" x2="25000" y2="30769"/>
                        <a14:backgroundMark x1="4245" y1="32967" x2="4245" y2="33516"/>
                        <a14:backgroundMark x1="25943" y1="58791" x2="25943" y2="58791"/>
                        <a14:backgroundMark x1="24528" y1="54945" x2="24528" y2="54945"/>
                        <a14:backgroundMark x1="59434" y1="79121" x2="59434" y2="79121"/>
                        <a14:backgroundMark x1="58491" y1="76374" x2="58491" y2="76374"/>
                        <a14:backgroundMark x1="58962" y1="74176" x2="58962" y2="74176"/>
                        <a14:backgroundMark x1="59906" y1="71429" x2="59906" y2="71429"/>
                        <a14:backgroundMark x1="69811" y1="69231" x2="69811" y2="69231"/>
                        <a14:backgroundMark x1="70283" y1="67033" x2="70283" y2="67033"/>
                        <a14:backgroundMark x1="68868" y1="73077" x2="68868" y2="73077"/>
                        <a14:backgroundMark x1="70755" y1="84615" x2="70755" y2="84615"/>
                        <a14:backgroundMark x1="67925" y1="76923" x2="67925" y2="76923"/>
                        <a14:backgroundMark x1="66981" y1="45604" x2="66981" y2="45604"/>
                        <a14:backgroundMark x1="67925" y1="58242" x2="67925" y2="58242"/>
                        <a14:backgroundMark x1="60377" y1="69780" x2="60377" y2="69780"/>
                        <a14:backgroundMark x1="49528" y1="27473" x2="49528" y2="27473"/>
                        <a14:backgroundMark x1="48113" y1="29670" x2="48113" y2="29670"/>
                        <a14:backgroundMark x1="46226" y1="31868" x2="46226" y2="31868"/>
                        <a14:backgroundMark x1="77830" y1="26923" x2="77830" y2="26923"/>
                        <a14:backgroundMark x1="38679" y1="44505" x2="38679" y2="445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82892" y="5251002"/>
            <a:ext cx="1443105" cy="12388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726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0 sauvakävelijä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B46D8505-0747-2940-91ED-8D2C303F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uva 2" descr="Ikääntynyt pariskunta sauvakävelee ulkona ulkoiluvaatteet yllään.">
            <a:extLst>
              <a:ext uri="{FF2B5EF4-FFF2-40B4-BE49-F238E27FC236}">
                <a16:creationId xmlns:a16="http://schemas.microsoft.com/office/drawing/2014/main" id="{3F437CA6-257C-6852-23E6-F3C34E9F0B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6720" b="6719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4" name="Kuva 3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2FAD5D47-C491-C69B-9C90-BC2E9751FC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6494"/>
          </a:xfrm>
          <a:prstGeom prst="rect">
            <a:avLst/>
          </a:prstGeom>
        </p:spPr>
      </p:pic>
      <p:pic>
        <p:nvPicPr>
          <p:cNvPr id="2" name="Kuva 1" descr="EU-lippu ja Euroopan unionin rahoittama NextGenerationEU -teksti.">
            <a:extLst>
              <a:ext uri="{FF2B5EF4-FFF2-40B4-BE49-F238E27FC236}">
                <a16:creationId xmlns:a16="http://schemas.microsoft.com/office/drawing/2014/main" id="{B12C3A44-3D36-5DD6-9935-D396910FC3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800" y="414524"/>
            <a:ext cx="2304488" cy="579170"/>
          </a:xfrm>
          <a:prstGeom prst="rect">
            <a:avLst/>
          </a:prstGeom>
        </p:spPr>
      </p:pic>
      <p:sp>
        <p:nvSpPr>
          <p:cNvPr id="8" name="Kyynel 7">
            <a:extLst>
              <a:ext uri="{FF2B5EF4-FFF2-40B4-BE49-F238E27FC236}">
                <a16:creationId xmlns:a16="http://schemas.microsoft.com/office/drawing/2014/main" id="{C7FD484C-9ACC-FF43-5A93-B3DC5016D5DE}"/>
              </a:ext>
            </a:extLst>
          </p:cNvPr>
          <p:cNvSpPr/>
          <p:nvPr userDrawn="1"/>
        </p:nvSpPr>
        <p:spPr>
          <a:xfrm rot="16200000">
            <a:off x="5875603" y="-9136"/>
            <a:ext cx="2743201" cy="2743201"/>
          </a:xfrm>
          <a:prstGeom prst="teardrop">
            <a:avLst/>
          </a:prstGeom>
          <a:solidFill>
            <a:schemeClr val="bg1"/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Piirroskuva, jossa Pohteen brändiväreissä eli lohenvärisissä ja sinisen eri sävyisissä vaatteissa olevia projektisuunnittelijoita ideoimassa pöydän ääressä.">
            <a:extLst>
              <a:ext uri="{FF2B5EF4-FFF2-40B4-BE49-F238E27FC236}">
                <a16:creationId xmlns:a16="http://schemas.microsoft.com/office/drawing/2014/main" id="{16301C43-B295-2920-8EA8-9D912F2A3B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03253" y="457200"/>
            <a:ext cx="2020855" cy="1734885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2892213-4502-D347-9147-A46D908D56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85443"/>
            <a:ext cx="4976707" cy="127539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22D38D7A-B28E-E546-BA9D-FABDF4B4A3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482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5A740146-1687-0847-A20F-74F66D5FB6BF}"/>
              </a:ext>
            </a:extLst>
          </p:cNvPr>
          <p:cNvPicPr>
            <a:picLocks noChangeAspect="1"/>
          </p:cNvPicPr>
          <p:nvPr userDrawn="1"/>
        </p:nvPicPr>
        <p:blipFill>
          <a:blip r:embed="rId43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sp>
        <p:nvSpPr>
          <p:cNvPr id="13" name="Otsikon paikkamerkki 12">
            <a:extLst>
              <a:ext uri="{FF2B5EF4-FFF2-40B4-BE49-F238E27FC236}">
                <a16:creationId xmlns:a16="http://schemas.microsoft.com/office/drawing/2014/main" id="{777E7021-BAAB-2A47-82BA-8EC723405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48354" cy="15285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F21A97-5FC2-2F4C-B06C-A30D520C9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11053"/>
            <a:ext cx="10515600" cy="372022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D76C636-3E1B-3E4B-A36F-31573F7BC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C1678FEA-B54B-2843-957C-94862608B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1946"/>
            <a:ext cx="4114800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97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51" r:id="rId2"/>
    <p:sldLayoutId id="2147483737" r:id="rId3"/>
    <p:sldLayoutId id="2147483650" r:id="rId4"/>
    <p:sldLayoutId id="2147483734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11" r:id="rId11"/>
    <p:sldLayoutId id="2147483658" r:id="rId12"/>
    <p:sldLayoutId id="2147483714" r:id="rId13"/>
    <p:sldLayoutId id="2147483736" r:id="rId14"/>
    <p:sldLayoutId id="2147483725" r:id="rId15"/>
    <p:sldLayoutId id="2147483657" r:id="rId16"/>
    <p:sldLayoutId id="2147483654" r:id="rId17"/>
    <p:sldLayoutId id="2147483652" r:id="rId18"/>
    <p:sldLayoutId id="2147483686" r:id="rId19"/>
    <p:sldLayoutId id="2147483680" r:id="rId20"/>
    <p:sldLayoutId id="2147483664" r:id="rId21"/>
    <p:sldLayoutId id="2147483697" r:id="rId22"/>
    <p:sldLayoutId id="2147483698" r:id="rId23"/>
    <p:sldLayoutId id="2147483700" r:id="rId24"/>
    <p:sldLayoutId id="2147483701" r:id="rId25"/>
    <p:sldLayoutId id="2147483733" r:id="rId26"/>
    <p:sldLayoutId id="2147483703" r:id="rId27"/>
    <p:sldLayoutId id="2147483704" r:id="rId28"/>
    <p:sldLayoutId id="2147483699" r:id="rId29"/>
    <p:sldLayoutId id="2147483705" r:id="rId30"/>
    <p:sldLayoutId id="2147483726" r:id="rId31"/>
    <p:sldLayoutId id="2147483727" r:id="rId32"/>
    <p:sldLayoutId id="2147483717" r:id="rId33"/>
    <p:sldLayoutId id="2147483730" r:id="rId34"/>
    <p:sldLayoutId id="2147483729" r:id="rId35"/>
    <p:sldLayoutId id="2147483728" r:id="rId36"/>
    <p:sldLayoutId id="2147483721" r:id="rId37"/>
    <p:sldLayoutId id="2147483722" r:id="rId38"/>
    <p:sldLayoutId id="2147483731" r:id="rId39"/>
    <p:sldLayoutId id="2147483707" r:id="rId40"/>
    <p:sldLayoutId id="2147483743" r:id="rId4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 Nova" panose="020B0504020202020204" pitchFamily="34" charset="0"/>
          <a:ea typeface="+mj-ea"/>
          <a:cs typeface="Arial" panose="020B0604020202020204" pitchFamily="34" charset="0"/>
        </a:defRPr>
      </a:lvl1pPr>
    </p:titleStyle>
    <p:bodyStyle>
      <a:lvl1pPr marL="165600" indent="-165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ova" panose="020B0504020202020204" pitchFamily="34" charset="0"/>
          <a:ea typeface="+mn-ea"/>
          <a:cs typeface="Arial" panose="020B0604020202020204" pitchFamily="34" charset="0"/>
        </a:defRPr>
      </a:lvl1pPr>
      <a:lvl2pPr marL="685800" indent="-165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Arial" panose="020B0604020202020204" pitchFamily="34" charset="0"/>
        </a:defRPr>
      </a:lvl2pPr>
      <a:lvl3pPr marL="1143000" indent="-165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 Nova" panose="020B0504020202020204" pitchFamily="34" charset="0"/>
          <a:ea typeface="+mn-ea"/>
          <a:cs typeface="Arial" panose="020B0604020202020204" pitchFamily="34" charset="0"/>
        </a:defRPr>
      </a:lvl3pPr>
      <a:lvl4pPr marL="1600200" indent="-165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 Nova" panose="020B0504020202020204" pitchFamily="34" charset="0"/>
          <a:ea typeface="+mn-ea"/>
          <a:cs typeface="Arial" panose="020B0604020202020204" pitchFamily="34" charset="0"/>
        </a:defRPr>
      </a:lvl4pPr>
      <a:lvl5pPr marL="2057400" indent="-165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 Nova" panose="020B05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2AE4FB-8070-4219-2F37-8B779DB4D0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sz="3600" dirty="0">
                <a:latin typeface="Arial"/>
                <a:cs typeface="Arial"/>
              </a:rPr>
              <a:t>Tekoälypohjainen palvelutarpeen </a:t>
            </a:r>
            <a:r>
              <a:rPr lang="fi-FI" sz="3600">
                <a:latin typeface="Arial"/>
                <a:cs typeface="Arial"/>
              </a:rPr>
              <a:t>ennakointimalli -</a:t>
            </a:r>
            <a:br>
              <a:rPr lang="fi-FI" sz="3600" dirty="0">
                <a:latin typeface="Arial"/>
                <a:cs typeface="Arial"/>
              </a:rPr>
            </a:br>
            <a:r>
              <a:rPr lang="fi-FI" sz="3600">
                <a:latin typeface="Arial"/>
                <a:cs typeface="Arial"/>
              </a:rPr>
              <a:t> </a:t>
            </a:r>
            <a:r>
              <a:rPr lang="fi-FI" sz="2400">
                <a:latin typeface="Arial"/>
                <a:cs typeface="Arial"/>
              </a:rPr>
              <a:t>ortopedian ja traumatologian </a:t>
            </a:r>
            <a:r>
              <a:rPr lang="fi-FI" sz="2400" dirty="0">
                <a:latin typeface="Arial"/>
                <a:cs typeface="Arial"/>
              </a:rPr>
              <a:t>erikoisala</a:t>
            </a:r>
            <a:endParaRPr lang="fi-FI" sz="2400" b="0" dirty="0">
              <a:latin typeface="Arial"/>
              <a:cs typeface="Arial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40687DB-F0CA-7B97-0A01-CF47BA5DE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1494" y="4480085"/>
            <a:ext cx="5187891" cy="1512620"/>
          </a:xfrm>
        </p:spPr>
        <p:txBody>
          <a:bodyPr/>
          <a:lstStyle/>
          <a:p>
            <a:pPr algn="ctr"/>
            <a:r>
              <a:rPr lang="fi-FI" dirty="0">
                <a:latin typeface="Arial Nova" panose="020B0504020202020204" pitchFamily="34" charset="0"/>
              </a:rPr>
              <a:t>Ennakointimallin kehittämistyön vaiheet</a:t>
            </a:r>
          </a:p>
        </p:txBody>
      </p:sp>
    </p:spTree>
    <p:extLst>
      <p:ext uri="{BB962C8B-B14F-4D97-AF65-F5344CB8AC3E}">
        <p14:creationId xmlns:p14="http://schemas.microsoft.com/office/powerpoint/2010/main" val="2107382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D3B0C9-FA61-6555-C916-510A78FE7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930" y="2762296"/>
            <a:ext cx="7397750" cy="3200146"/>
          </a:xfrm>
        </p:spPr>
        <p:txBody>
          <a:bodyPr vert="horz" wrap="square" lIns="91440" tIns="45720" rIns="91440" bIns="45720" rtlCol="0" anchor="t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Arial Nova"/>
                <a:cs typeface="Arial"/>
              </a:rPr>
              <a:t>Koulutetaan malli historiallisella datalla.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Arial Nova"/>
                <a:cs typeface="Arial"/>
              </a:rPr>
              <a:t>Testataan koulutusdatasta eriytetyllä datalla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Arial Nova"/>
                <a:cs typeface="Arial"/>
              </a:rPr>
              <a:t>Etsitään mallille parhaita asetuksia iteratiivisesti eli toistamalla ja vaiheittain parantamalla ja hienosäädetään mallin antaman tuloksen esitysmuotoa ja alkuoletuksia kuten skenaarioiden muutostapa asiantuntijapalautteen perusteella.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Arial Nova"/>
                <a:cs typeface="Arial"/>
              </a:rPr>
              <a:t>Arvioidaan piirteiden ja muuttujien arvo ennusteen luomisessa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4FAE6A3-0D79-B6E5-71A9-C5EE26CD3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EBB3453B-7B15-CA1E-3063-FAAFAF81F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9624"/>
            <a:ext cx="7397750" cy="1060894"/>
          </a:xfrm>
        </p:spPr>
        <p:txBody>
          <a:bodyPr/>
          <a:lstStyle/>
          <a:p>
            <a:r>
              <a:rPr lang="fi-FI" dirty="0"/>
              <a:t>5. Mallin kehittäminen</a:t>
            </a:r>
          </a:p>
        </p:txBody>
      </p:sp>
    </p:spTree>
    <p:extLst>
      <p:ext uri="{BB962C8B-B14F-4D97-AF65-F5344CB8AC3E}">
        <p14:creationId xmlns:p14="http://schemas.microsoft.com/office/powerpoint/2010/main" val="3999743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9E4F419-8544-1C0F-E179-03075792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D7C6D72-0B93-5BAA-C7B8-8B8A845D6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CDE0EC84-7410-FC85-F8EC-6943B0084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6. Testaus ja validointi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3B1F8BD-04A3-04E2-7D5F-BA2D0EED9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584911"/>
            <a:ext cx="7281672" cy="3718891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marL="165100" indent="-165100"/>
            <a:r>
              <a:rPr lang="fi-FI" dirty="0">
                <a:latin typeface="Arial Nova"/>
                <a:cs typeface="Arial"/>
              </a:rPr>
              <a:t>Käytetään takaisinpäin testausta (</a:t>
            </a:r>
            <a:r>
              <a:rPr lang="fi-FI" dirty="0" err="1">
                <a:latin typeface="Arial Nova"/>
                <a:cs typeface="Arial"/>
              </a:rPr>
              <a:t>backtesting</a:t>
            </a:r>
            <a:r>
              <a:rPr lang="fi-FI" dirty="0">
                <a:latin typeface="Arial Nova"/>
                <a:cs typeface="Arial"/>
              </a:rPr>
              <a:t>): testataan useilla menneillä ajanhetkillä tuomalla aina uuden tarkistelujakson, kuten kalenterivuosi, data aina edellisen perään ja toistamalla ennuste</a:t>
            </a:r>
            <a:endParaRPr lang="en-US" dirty="0">
              <a:latin typeface="Arial Nova"/>
              <a:cs typeface="Arial"/>
            </a:endParaRPr>
          </a:p>
          <a:p>
            <a:pPr marL="165100" indent="-165100"/>
            <a:r>
              <a:rPr lang="fi-FI" dirty="0">
                <a:latin typeface="Arial Nova"/>
                <a:cs typeface="Arial"/>
              </a:rPr>
              <a:t>Arvioidaan tarkkuus ymmärrettävää virhemittaa käyttäen (esim.  keskimääräinen prosentuaalinen virhe MAPE).</a:t>
            </a:r>
          </a:p>
          <a:p>
            <a:pPr marL="165100" indent="-165100"/>
            <a:r>
              <a:rPr lang="fi-FI" dirty="0">
                <a:latin typeface="Arial Nova"/>
                <a:cs typeface="Arial"/>
              </a:rPr>
              <a:t>Verrataan yksinkertaisimpaan mahdolliseen pohjamalliin (</a:t>
            </a:r>
            <a:r>
              <a:rPr lang="fi-FI" dirty="0" err="1">
                <a:latin typeface="Arial Nova"/>
                <a:cs typeface="Arial"/>
              </a:rPr>
              <a:t>baseline</a:t>
            </a:r>
            <a:r>
              <a:rPr lang="fi-FI" dirty="0">
                <a:latin typeface="Arial Nova"/>
                <a:cs typeface="Arial"/>
              </a:rPr>
              <a:t>), jonka antaman tuloksen tekoälymallin tulee ylittää</a:t>
            </a:r>
          </a:p>
          <a:p>
            <a:pPr marL="165100" indent="-16510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3336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7. </a:t>
            </a:r>
            <a:r>
              <a:rPr dirty="0" err="1"/>
              <a:t>Käyttöliittymä</a:t>
            </a:r>
            <a:r>
              <a:rPr dirty="0"/>
              <a:t> ja </a:t>
            </a:r>
            <a:r>
              <a:rPr dirty="0" err="1"/>
              <a:t>käytettävyys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1850" y="2918827"/>
            <a:ext cx="5721350" cy="3275143"/>
          </a:xfrm>
        </p:spPr>
        <p:txBody>
          <a:bodyPr vert="horz" wrap="square" lIns="91440" tIns="45720" rIns="91440" bIns="45720" rtlCol="0" anchor="t">
            <a:normAutofit fontScale="85000" lnSpcReduction="10000"/>
          </a:bodyPr>
          <a:lstStyle/>
          <a:p>
            <a:endParaRPr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noProof="0" dirty="0">
                <a:latin typeface="Arial Nova"/>
                <a:cs typeface="Arial"/>
              </a:rPr>
              <a:t>Luodaan selkeä työkalu ennusteiden tarkasteluun.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noProof="0" dirty="0">
                <a:latin typeface="Arial Nova"/>
                <a:cs typeface="Arial"/>
              </a:rPr>
              <a:t>Käyttäjä voi </a:t>
            </a:r>
            <a:r>
              <a:rPr lang="fi-FI" sz="2000" dirty="0">
                <a:latin typeface="Arial Nova"/>
                <a:cs typeface="Arial"/>
              </a:rPr>
              <a:t>asettaa</a:t>
            </a:r>
            <a:r>
              <a:rPr lang="fi-FI" sz="2000" noProof="0" dirty="0">
                <a:latin typeface="Arial Nova"/>
                <a:cs typeface="Arial"/>
              </a:rPr>
              <a:t> skenaarioita esim. </a:t>
            </a:r>
            <a:r>
              <a:rPr lang="fi-FI" sz="2000" dirty="0">
                <a:latin typeface="Arial Nova"/>
                <a:cs typeface="Arial"/>
              </a:rPr>
              <a:t>testata hoidon kysynnän kasvua lähetemäärinä ja hoitokapasiteetin kasvua esim. resursseja tiettyihin toimenpiteisiin tietylle ajanjaksolle keskittämällä ja näiden vaikutuksen seuraamista jonotilanteeseen</a:t>
            </a:r>
            <a:endParaRPr lang="fi-FI" sz="2000" noProof="0" dirty="0">
              <a:latin typeface="Arial Nova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noProof="0" dirty="0">
                <a:latin typeface="Arial Nova"/>
                <a:cs typeface="Arial"/>
              </a:rPr>
              <a:t>Visualisoinnit auttavat päätöksenteossa ja viestinnässä</a:t>
            </a:r>
            <a:r>
              <a:rPr lang="fi-FI" sz="2000" dirty="0">
                <a:latin typeface="Arial Nova"/>
                <a:cs typeface="Arial"/>
              </a:rPr>
              <a:t> esim. vaikuttajien ja päättäjien suuntaan</a:t>
            </a:r>
            <a:endParaRPr lang="fi-FI" sz="2000" noProof="0" dirty="0">
              <a:latin typeface="Arial Nova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29" y="1184222"/>
            <a:ext cx="7397750" cy="1060894"/>
          </a:xfrm>
        </p:spPr>
        <p:txBody>
          <a:bodyPr/>
          <a:lstStyle/>
          <a:p>
            <a:r>
              <a:rPr dirty="0"/>
              <a:t>8. </a:t>
            </a:r>
            <a:r>
              <a:rPr dirty="0" err="1"/>
              <a:t>Eettiset</a:t>
            </a:r>
            <a:r>
              <a:rPr dirty="0"/>
              <a:t> ja </a:t>
            </a:r>
            <a:r>
              <a:rPr dirty="0" err="1"/>
              <a:t>juridiset</a:t>
            </a:r>
            <a:r>
              <a:rPr dirty="0"/>
              <a:t> </a:t>
            </a:r>
            <a:r>
              <a:rPr dirty="0" err="1"/>
              <a:t>näkökohdat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06335" y="2407782"/>
            <a:ext cx="8159747" cy="4794212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endParaRPr lang="fi-FI" noProof="0" dirty="0"/>
          </a:p>
          <a:p>
            <a:pPr marL="171450" indent="-171450">
              <a:buChar char="•"/>
            </a:pPr>
            <a:r>
              <a:rPr lang="fi-FI" sz="1800" b="1" dirty="0">
                <a:latin typeface="Arial Nova"/>
                <a:cs typeface="Segoe UI"/>
              </a:rPr>
              <a:t>EU:n yleinen tietosuoja-asetus (GDPR 2016/679)</a:t>
            </a:r>
          </a:p>
          <a:p>
            <a:pPr marL="171450" indent="-171450">
              <a:buChar char="•"/>
            </a:pPr>
            <a:r>
              <a:rPr lang="fi-FI" sz="1800" b="1" dirty="0">
                <a:latin typeface="Arial Nova"/>
                <a:cs typeface="Segoe UI"/>
              </a:rPr>
              <a:t>Tietosuojalaki (1050/2018)</a:t>
            </a:r>
          </a:p>
          <a:p>
            <a:pPr marL="171450" indent="-171450">
              <a:buChar char="•"/>
            </a:pPr>
            <a:r>
              <a:rPr lang="fi-FI" sz="1800" b="1" dirty="0">
                <a:latin typeface="Arial Nova"/>
                <a:cs typeface="Segoe UI"/>
              </a:rPr>
              <a:t>Laki sosiaali- ja terveystietojen toissijaisesta käytöstä (552/2019)</a:t>
            </a:r>
            <a:endParaRPr lang="fi-FI" sz="1800" dirty="0">
              <a:latin typeface="Arial Nova"/>
              <a:cs typeface="Segoe UI"/>
            </a:endParaRPr>
          </a:p>
          <a:p>
            <a:pPr marL="171450" indent="-171450">
              <a:buChar char="•"/>
            </a:pPr>
            <a:r>
              <a:rPr lang="fi-FI" sz="1800" b="1" dirty="0">
                <a:latin typeface="Arial Nova"/>
                <a:cs typeface="Segoe UI"/>
              </a:rPr>
              <a:t>Laki sosiaali- ja terveydenhuollon asiakastietojen käsittelystä (703/2023)</a:t>
            </a:r>
          </a:p>
          <a:p>
            <a:pPr marL="171450" indent="-171450">
              <a:buChar char="•"/>
            </a:pPr>
            <a:r>
              <a:rPr lang="fi-FI" sz="1800" b="1" dirty="0">
                <a:latin typeface="Arial Nova"/>
                <a:cs typeface="Segoe UI"/>
              </a:rPr>
              <a:t>Tiedon minimointi ja turvallinen käsittely</a:t>
            </a:r>
            <a:br>
              <a:rPr lang="fi-FI" sz="1800" dirty="0">
                <a:latin typeface="Arial Nova"/>
                <a:cs typeface="Segoe UI"/>
              </a:rPr>
            </a:br>
            <a:r>
              <a:rPr lang="fi-FI" sz="1800" dirty="0">
                <a:latin typeface="Arial Nova"/>
                <a:cs typeface="Segoe UI"/>
              </a:rPr>
              <a:t>– ennakointimallin kehittämisessä käytetään vähimmän tarpeen periaatetta</a:t>
            </a:r>
            <a:endParaRPr lang="fi-FI" sz="1800">
              <a:latin typeface="Arial Nova"/>
            </a:endParaRPr>
          </a:p>
          <a:p>
            <a:pPr marL="171450" indent="-171450">
              <a:buChar char="•"/>
            </a:pPr>
            <a:r>
              <a:rPr lang="fi-FI" sz="1800" b="1" dirty="0">
                <a:latin typeface="Arial Nova"/>
                <a:cs typeface="Segoe UI"/>
              </a:rPr>
              <a:t>Mallin läpinäkyvyys, perusteltavuus ja vastuullisuus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latin typeface="Arial Nova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noProof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9. Käyttöönotto ja ylläpito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3120" y="3324864"/>
            <a:ext cx="7233158" cy="3018786"/>
          </a:xfrm>
        </p:spPr>
        <p:txBody>
          <a:bodyPr vert="horz" wrap="square" lIns="91440" tIns="45720" rIns="91440" bIns="45720" rtlCol="0" anchor="t">
            <a:normAutofit fontScale="92500" lnSpcReduction="20000"/>
          </a:bodyPr>
          <a:lstStyle/>
          <a:p>
            <a:endParaRPr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noProof="0" dirty="0">
                <a:latin typeface="Arial Nova"/>
                <a:cs typeface="Arial"/>
              </a:rPr>
              <a:t>Datan ja mallin automaattinen päivitys</a:t>
            </a:r>
            <a:r>
              <a:rPr lang="fi-FI" sz="2000" dirty="0">
                <a:latin typeface="Arial Nova"/>
                <a:cs typeface="Arial"/>
              </a:rPr>
              <a:t> ja uudelleenkoulutus</a:t>
            </a:r>
            <a:endParaRPr lang="fi-FI" sz="2000" noProof="0" dirty="0">
              <a:latin typeface="Arial Nova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Arial Nova"/>
                <a:cs typeface="Arial"/>
              </a:rPr>
              <a:t>Valvonta teknisen luotettavuuden näkökulmasta ja siltä varalta, että kerätyn datan luotettavuudessa on ongelmia (data-</a:t>
            </a:r>
            <a:r>
              <a:rPr lang="fi-FI" sz="2000" dirty="0" err="1">
                <a:latin typeface="Arial Nova"/>
                <a:cs typeface="Arial"/>
              </a:rPr>
              <a:t>drift</a:t>
            </a:r>
            <a:r>
              <a:rPr lang="fi-FI" sz="2000" dirty="0">
                <a:latin typeface="Arial Nova"/>
                <a:cs typeface="Arial"/>
              </a:rPr>
              <a:t>) </a:t>
            </a:r>
            <a:r>
              <a:rPr lang="fi-FI" sz="2000" noProof="0" dirty="0">
                <a:latin typeface="Arial Nova"/>
                <a:cs typeface="Arial"/>
              </a:rPr>
              <a:t>ja </a:t>
            </a:r>
            <a:r>
              <a:rPr lang="fi-FI" sz="2000" dirty="0">
                <a:latin typeface="Arial Nova"/>
                <a:cs typeface="Arial"/>
              </a:rPr>
              <a:t>tai että seurattava ilmiö muuttuu niin, että data edustakaan ei enää edustakaan sitä riittävästi (</a:t>
            </a:r>
            <a:r>
              <a:rPr lang="fi-FI" sz="2000" dirty="0" err="1">
                <a:latin typeface="Arial Nova"/>
                <a:cs typeface="Arial"/>
              </a:rPr>
              <a:t>concept</a:t>
            </a:r>
            <a:r>
              <a:rPr lang="fi-FI" sz="2000" noProof="0" dirty="0" err="1">
                <a:latin typeface="Arial Nova"/>
                <a:cs typeface="Arial"/>
              </a:rPr>
              <a:t>‑drift</a:t>
            </a:r>
            <a:r>
              <a:rPr lang="fi-FI" sz="2000" dirty="0">
                <a:latin typeface="Arial Nova"/>
                <a:cs typeface="Arial"/>
              </a:rPr>
              <a:t>).</a:t>
            </a:r>
            <a:endParaRPr lang="fi-FI" sz="2000" noProof="0" dirty="0">
              <a:latin typeface="Arial Nova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noProof="0" dirty="0">
                <a:latin typeface="Arial Nova"/>
                <a:cs typeface="Arial"/>
              </a:rPr>
              <a:t>Säännöllinen validointi ja jatkuva yhteistyö käyttäjien kanssa</a:t>
            </a:r>
            <a:r>
              <a:rPr lang="fi-FI" sz="2000" dirty="0">
                <a:latin typeface="Arial Nova"/>
                <a:cs typeface="Arial"/>
              </a:rPr>
              <a:t> pienillä ja suhteellisen usein toteutettavilla uusien versioiden julkaisuilla</a:t>
            </a:r>
            <a:endParaRPr lang="fi-FI" sz="2000" noProof="0" dirty="0">
              <a:latin typeface="Arial Nova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Yhteenveto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noProof="0" dirty="0"/>
              <a:t>Ennakointimalli syntyy datan, analytiikan ja asiantuntijoiden yhteistyönä.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noProof="0" dirty="0"/>
              <a:t>Tavoitteena tukea päätöksentekoa ennakoinnilla, ei automaatiolla.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noProof="0" dirty="0"/>
              <a:t>Malli tarjoaa läpinäkyvän, dataohjautuvan näkymän tulevaan palvelutarpeeseen.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EA7C51-0433-C10E-DD21-D90DCCB76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rial Nova" panose="020B0504020202020204" pitchFamily="34" charset="0"/>
              </a:rPr>
              <a:t>Kiitos!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DFD364-DEAF-B56D-FB0B-97EB8A5FC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Tiina Pelkonen</a:t>
            </a:r>
            <a:endParaRPr lang="fi-FI" noProof="0" dirty="0">
              <a:latin typeface="Arial Nova" panose="020B0504020202020204" pitchFamily="34" charset="0"/>
            </a:endParaRPr>
          </a:p>
          <a:p>
            <a:pPr lvl="0"/>
            <a:r>
              <a:rPr lang="fi-FI" dirty="0"/>
              <a:t>projektisuunnittelija</a:t>
            </a:r>
            <a:endParaRPr lang="fi-FI" noProof="0" dirty="0">
              <a:latin typeface="Arial Nova" panose="020B0504020202020204" pitchFamily="34" charset="0"/>
            </a:endParaRPr>
          </a:p>
          <a:p>
            <a:pPr lvl="0"/>
            <a:r>
              <a:rPr lang="fi-FI" noProof="0" dirty="0">
                <a:latin typeface="Arial Nova" panose="020B0504020202020204" pitchFamily="34" charset="0"/>
              </a:rPr>
              <a:t>tiina.pelkonen@pohde.fi</a:t>
            </a:r>
          </a:p>
          <a:p>
            <a:pPr lvl="0"/>
            <a:r>
              <a:rPr lang="fi-FI" noProof="0" dirty="0">
                <a:latin typeface="Arial Nova" panose="020B0504020202020204" pitchFamily="34" charset="0"/>
              </a:rPr>
              <a:t>www.pohde.fi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7740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806AB-3929-09FD-8334-59B3473CE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535FBB-E90D-64DC-894E-C6092AAE3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202491"/>
            <a:ext cx="10515599" cy="1114969"/>
          </a:xfrm>
        </p:spPr>
        <p:txBody>
          <a:bodyPr/>
          <a:lstStyle/>
          <a:p>
            <a:r>
              <a:rPr lang="fi-FI" dirty="0">
                <a:latin typeface="Arial Nova" panose="020B0504020202020204" pitchFamily="34" charset="0"/>
              </a:rPr>
              <a:t>Kehittämistyön taustaa</a:t>
            </a:r>
          </a:p>
        </p:txBody>
      </p:sp>
    </p:spTree>
    <p:extLst>
      <p:ext uri="{BB962C8B-B14F-4D97-AF65-F5344CB8AC3E}">
        <p14:creationId xmlns:p14="http://schemas.microsoft.com/office/powerpoint/2010/main" val="1927652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8D75F783-5F2D-054F-2C4E-26F4F08BA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86" y="1135743"/>
            <a:ext cx="7233158" cy="1518094"/>
          </a:xfrm>
        </p:spPr>
        <p:txBody>
          <a:bodyPr>
            <a:noAutofit/>
          </a:bodyPr>
          <a:lstStyle/>
          <a:p>
            <a:r>
              <a:rPr lang="fi-FI" sz="3200" dirty="0"/>
              <a:t>Tekoälypohjainen palvelutarpeen ennakointimalli</a:t>
            </a:r>
            <a:endParaRPr lang="fi-FI" sz="3200" dirty="0">
              <a:latin typeface="Arial Nova" panose="020B05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B1235C2-E9B0-3CB6-12BD-C43079FA3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216" y="3020610"/>
            <a:ext cx="8027513" cy="3568262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Kehittäminen sai alkunsa tarpeesta hyödyntää edistyksellistä analytiikkaa suurten tietomassojen analysoinnissa ja tuottaa ennustetietoa palvelutarpeesta strategisen suunnittelun tueksi.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Pohjois-Pohjanmaan (</a:t>
            </a:r>
            <a:r>
              <a:rPr lang="fi-FI" dirty="0" err="1"/>
              <a:t>Pohde</a:t>
            </a:r>
            <a:r>
              <a:rPr lang="fi-FI" dirty="0"/>
              <a:t>) hyvinvointialueella palvelutarpeen ennakointia on tehty laajan tietopohjan avulla, mutta tekoälyratkaisuja ei ole aiemmin hyödynnetty.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Kehittämistyöhön osallistuivat Pohjois-Suomen yhteistyöalueen johtoa sekä tietojohtamisen ja tietopalveluiden asiantuntijoita </a:t>
            </a:r>
            <a:r>
              <a:rPr lang="fi-FI" dirty="0" err="1"/>
              <a:t>Pohteen</a:t>
            </a:r>
            <a:r>
              <a:rPr lang="fi-FI" dirty="0"/>
              <a:t>, Kainuusta ja Keski-Pohjanmaan (</a:t>
            </a:r>
            <a:r>
              <a:rPr lang="fi-FI" dirty="0" err="1"/>
              <a:t>Soiten</a:t>
            </a:r>
            <a:r>
              <a:rPr lang="fi-FI" dirty="0"/>
              <a:t>) hyvinvointialueilta.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Teknologiakumppaneina toimivat </a:t>
            </a:r>
            <a:r>
              <a:rPr lang="fi-FI" dirty="0" err="1"/>
              <a:t>Istekki</a:t>
            </a:r>
            <a:r>
              <a:rPr lang="fi-FI" dirty="0"/>
              <a:t> Oy ja Solita Oy, ja yhteistyössä kehitettiin AI-pohjainen ennakointimalli tukemaan strategista ja ennakoivaa johtamista.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Malli perustuu historialliseen dataan, analytiikkaan ja asiantuntijaymmärrykseen.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5D69B89-0038-6E7A-76A7-A4D6A03C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1893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2F602302-BCE6-7E70-99DB-C48204DD7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dirty="0">
                <a:latin typeface="Arial Nova" panose="020B0504020202020204" pitchFamily="34" charset="0"/>
              </a:rPr>
              <a:t>Miksi palveluntarvetta ennakoidaan?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4CD74FF4-8DB2-339B-586C-D4B0DEF8F2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Palvelujen kysyntä kasvaa ja muuttuu – tarvitaan ennakointia.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AI mahdollistaa trendien tunnistamisen ja skenaariolaskelmat.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Ennakointi tukee resurssien kohdentamista ja päätöksentekoa.</a:t>
            </a:r>
          </a:p>
          <a:p>
            <a:endParaRPr lang="fi-FI" dirty="0">
              <a:latin typeface="Arial Nova" panose="020B0504020202020204" pitchFamily="34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3B5F2-5D9F-F6C4-6DCE-661FD728C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7377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1A844C-EEB4-DC7C-2078-5F8F32D36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202491"/>
            <a:ext cx="10515599" cy="1114969"/>
          </a:xfrm>
        </p:spPr>
        <p:txBody>
          <a:bodyPr/>
          <a:lstStyle/>
          <a:p>
            <a:r>
              <a:rPr lang="fi-FI" dirty="0">
                <a:latin typeface="Arial Nova" panose="020B0504020202020204" pitchFamily="34" charset="0"/>
              </a:rPr>
              <a:t>Kehittämisen vaiheet</a:t>
            </a:r>
          </a:p>
        </p:txBody>
      </p:sp>
    </p:spTree>
    <p:extLst>
      <p:ext uri="{BB962C8B-B14F-4D97-AF65-F5344CB8AC3E}">
        <p14:creationId xmlns:p14="http://schemas.microsoft.com/office/powerpoint/2010/main" val="2217989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2BF39DF6-FEE6-9A08-A212-D47A34AAD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Tarpeen ja tavoitteen määrittely</a:t>
            </a:r>
            <a:endParaRPr lang="fi-FI" dirty="0">
              <a:latin typeface="Arial Nova" panose="020B0504020202020204" pitchFamily="34" charset="0"/>
            </a:endParaRP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35494094-C5CE-52CD-49C6-908345036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7772"/>
            <a:ext cx="7456714" cy="3871250"/>
          </a:xfrm>
        </p:spPr>
        <p:txBody>
          <a:bodyPr>
            <a:normAutofit/>
          </a:bodyPr>
          <a:lstStyle/>
          <a:p>
            <a:r>
              <a:rPr lang="fi-FI" dirty="0"/>
              <a:t>Tarkennetaan mitä ilmiötä ennakoidaan (esim. lähetteet, hoidot).</a:t>
            </a:r>
          </a:p>
          <a:p>
            <a:r>
              <a:rPr lang="fi-FI" dirty="0"/>
              <a:t>Määritellään käyttötarkoitus: </a:t>
            </a:r>
          </a:p>
          <a:p>
            <a:pPr lvl="1"/>
            <a:r>
              <a:rPr lang="fi-FI" sz="2000" dirty="0"/>
              <a:t>kohderyhmä, mikä on asiakassegmentti</a:t>
            </a:r>
          </a:p>
          <a:p>
            <a:pPr lvl="1"/>
            <a:r>
              <a:rPr lang="fi-FI" sz="2000" dirty="0"/>
              <a:t>mitä halutaan ennakoida, mihin ja ketkä käyttävät ennakoivaa tietoa</a:t>
            </a:r>
          </a:p>
          <a:p>
            <a:pPr lvl="1"/>
            <a:r>
              <a:rPr lang="fi-FI" sz="2000" dirty="0"/>
              <a:t>strateginen, taktinen vai operatiivinen.</a:t>
            </a:r>
          </a:p>
          <a:p>
            <a:r>
              <a:rPr lang="fi-FI" dirty="0"/>
              <a:t>Kootaan monialainen tiimi (johtoa, asiantuntijat, kehittäjät) ja jaetaan roolit ja vastuut</a:t>
            </a:r>
          </a:p>
          <a:p>
            <a:endParaRPr lang="fi-FI" dirty="0">
              <a:latin typeface="Arial Nova" panose="020B0504020202020204" pitchFamily="34" charset="0"/>
            </a:endParaRP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E6E05FEB-38E8-7987-B108-C593E853F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9459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25E8596-00BE-2571-1A6A-FD70BBB2C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dirty="0"/>
              <a:t>2. Datan kartoitus ja laatu</a:t>
            </a:r>
            <a:endParaRPr lang="fi-FI" dirty="0">
              <a:latin typeface="Arial Nova" panose="020B0504020202020204" pitchFamily="34" charset="0"/>
            </a:endParaRP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22880F33-12B3-DB5E-D695-9112A7801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325345"/>
            <a:ext cx="7397750" cy="3200146"/>
          </a:xfrm>
        </p:spPr>
        <p:txBody>
          <a:bodyPr vert="horz" wrap="square" lIns="91440" tIns="45720" rIns="91440" bIns="45720" rtlCol="0" anchor="t"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Tunnistetaan datalähteet: tietovarastot, rekisterit, potilastietojärjestelmät.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Arvioidaan datan eheys, kattavuus, puutteet ja kirjauskäytännöt.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Arial Nova"/>
                <a:cs typeface="Arial"/>
              </a:rPr>
              <a:t>Suoritetaan tutkiva datan kartoitus (</a:t>
            </a:r>
            <a:r>
              <a:rPr lang="fi-FI" sz="2000" dirty="0" err="1">
                <a:latin typeface="Arial Nova"/>
                <a:cs typeface="Arial"/>
              </a:rPr>
              <a:t>Explorative</a:t>
            </a:r>
            <a:r>
              <a:rPr lang="fi-FI" sz="2000" dirty="0">
                <a:latin typeface="Arial Nova"/>
                <a:cs typeface="Arial"/>
              </a:rPr>
              <a:t> Data Analysis, EDA): piirretään muuttujien jakaumat, puuttuvien arvojen osuudet, poikkeamat, keskinäiset riippuvuudet ja trendit ja tarkastellaan ilmiötä ja järjestelmiä tuntevan asiantuntijan kanssa vastaavatko nämä oletuksia</a:t>
            </a:r>
          </a:p>
          <a:p>
            <a:endParaRPr lang="fi-FI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700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8AD49CE0-2457-0FDE-2D94-5BB25A053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3. Ilmiön ymmärtäminen ja mallinnettavuus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AAD1EA5-68AF-DDBB-9F61-F4D8520DD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31122"/>
            <a:ext cx="5580982" cy="31708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Kuvataan hoitoprosessin vaiheet ja ilmiön logiikka.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Tunnistetaan tekijät, jotka vaikuttavat kysyntään ja kapasiteettiin.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Arvioidaan mitkä osat ovat mallinnettavissa ja mitkä päätöksenteon varassa.</a:t>
            </a:r>
          </a:p>
          <a:p>
            <a:endParaRPr lang="fi-FI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8F64D6-C904-FDF2-7514-BCD8344D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6907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49015B75-9970-D6EB-DF1C-D5F4FC6B6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4637"/>
            <a:ext cx="7233158" cy="1518094"/>
          </a:xfrm>
        </p:spPr>
        <p:txBody>
          <a:bodyPr/>
          <a:lstStyle/>
          <a:p>
            <a:r>
              <a:rPr lang="fi-FI" dirty="0"/>
              <a:t>4. Mallin suunnittelu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6DF4B1E4-38A2-BDA7-5C43-11A88A716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649" y="2834381"/>
            <a:ext cx="7660528" cy="3826668"/>
          </a:xfrm>
        </p:spPr>
        <p:txBody>
          <a:bodyPr vert="horz" wrap="square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latin typeface="Arial Nova"/>
                <a:cs typeface="Arial"/>
              </a:rPr>
              <a:t>Valitaan ennustemenetelmä. Tässä hankkeessa käytettiin yhdistelmää erilaisia aikasarja-analyysiin sopivia tekoälymenetelmiä.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latin typeface="Arial Nova"/>
                <a:cs typeface="Arial"/>
              </a:rPr>
              <a:t>Määritellään sisällölliseltä arvoltaan parhaat ennustemuuttujat eli piirteet: historiatieto kuten ilmiön trendi ja kausivaihtelu, miten hoitoon pääsyn eri vaiheiden asiakasmäärät näkyvät viiveellä seuraavissa vaiheissa ja kalenteritekijät kuten juhlapyhät ja loma-ajat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latin typeface="Arial Nova"/>
                <a:cs typeface="Arial"/>
              </a:rPr>
              <a:t>Suunnitellaan skenaariotyökalun käyttötapa: näytetään ennusteen ja toteutuman vertailu historiallisella datalla, ilmiön trendit (kasvua vai laskua) ja kuukausikohtaiset ennusteet hoitoon pääsyn suoritemäärille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830FEB6-9C7D-7D8F-16C2-0AB89E20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52605"/>
      </p:ext>
    </p:extLst>
  </p:cSld>
  <p:clrMapOvr>
    <a:masterClrMapping/>
  </p:clrMapOvr>
</p:sld>
</file>

<file path=ppt/theme/theme1.xml><?xml version="1.0" encoding="utf-8"?>
<a:theme xmlns:a="http://schemas.openxmlformats.org/drawingml/2006/main" name="POHDE teema">
  <a:themeElements>
    <a:clrScheme name="Pohde_värit">
      <a:dk1>
        <a:srgbClr val="06175E"/>
      </a:dk1>
      <a:lt1>
        <a:srgbClr val="FFFEFE"/>
      </a:lt1>
      <a:dk2>
        <a:srgbClr val="042471"/>
      </a:dk2>
      <a:lt2>
        <a:srgbClr val="FFFEFE"/>
      </a:lt2>
      <a:accent1>
        <a:srgbClr val="4B6BC8"/>
      </a:accent1>
      <a:accent2>
        <a:srgbClr val="ACB9E4"/>
      </a:accent2>
      <a:accent3>
        <a:srgbClr val="FFA98D"/>
      </a:accent3>
      <a:accent4>
        <a:srgbClr val="FFC4B2"/>
      </a:accent4>
      <a:accent5>
        <a:srgbClr val="888686"/>
      </a:accent5>
      <a:accent6>
        <a:srgbClr val="D9D8D8"/>
      </a:accent6>
      <a:hlink>
        <a:srgbClr val="4B6BC8"/>
      </a:hlink>
      <a:folHlink>
        <a:srgbClr val="9E4CA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HDE esitysmalli muokattu.pptx" id="{29CE2315-71C0-4BFA-976C-6F3D906E03B3}" vid="{CFBAD627-69A0-4B5D-9AB3-FD53DE34037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D4A090E2F88B49935BF07E606590A3" ma:contentTypeVersion="7" ma:contentTypeDescription="Create a new document." ma:contentTypeScope="" ma:versionID="75e66fb8ce2ad3ae94bbdd257660662f">
  <xsd:schema xmlns:xsd="http://www.w3.org/2001/XMLSchema" xmlns:xs="http://www.w3.org/2001/XMLSchema" xmlns:p="http://schemas.microsoft.com/office/2006/metadata/properties" xmlns:ns2="45db7fbc-2371-4cb3-96da-a14ab72eab65" targetNamespace="http://schemas.microsoft.com/office/2006/metadata/properties" ma:root="true" ma:fieldsID="70e04a9637fb992a1f952dff057ed7d7" ns2:_="">
    <xsd:import namespace="45db7fbc-2371-4cb3-96da-a14ab72eab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db7fbc-2371-4cb3-96da-a14ab72eab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FB1657-B3B3-42A7-BF3A-C3CCDAEE79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db7fbc-2371-4cb3-96da-a14ab72eab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18A998-6643-4CFE-BBA6-AD24318837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1E1098-2A1E-4C2B-B67B-138050075BED}">
  <ds:schemaRefs>
    <ds:schemaRef ds:uri="http://purl.org/dc/terms/"/>
    <ds:schemaRef ds:uri="2e84ed0d-e29e-4b5e-82c1-5fb2e58af42b"/>
    <ds:schemaRef ds:uri="http://purl.org/dc/dcmitype/"/>
    <ds:schemaRef ds:uri="http://schemas.microsoft.com/office/infopath/2007/PartnerControls"/>
    <ds:schemaRef ds:uri="75df6af7-7d0d-4b4d-baa2-939d1c1e988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9837ed87-b378-4f49-a0d1-fb48e67da013}" enabled="0" method="" siteId="{9837ed87-b378-4f49-a0d1-fb48e67da01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8731</TotalTime>
  <Words>479</Words>
  <Application>Microsoft Office PowerPoint</Application>
  <PresentationFormat>Widescreen</PresentationFormat>
  <Paragraphs>82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POHDE teema</vt:lpstr>
      <vt:lpstr>Tekoälypohjainen palvelutarpeen ennakointimalli -  ortopedian ja traumatologian erikoisala</vt:lpstr>
      <vt:lpstr>Kehittämistyön taustaa</vt:lpstr>
      <vt:lpstr>Tekoälypohjainen palvelutarpeen ennakointimalli</vt:lpstr>
      <vt:lpstr>Miksi palveluntarvetta ennakoidaan?</vt:lpstr>
      <vt:lpstr>Kehittämisen vaiheet</vt:lpstr>
      <vt:lpstr>1. Tarpeen ja tavoitteen määrittely</vt:lpstr>
      <vt:lpstr>2. Datan kartoitus ja laatu</vt:lpstr>
      <vt:lpstr>3. Ilmiön ymmärtäminen ja mallinnettavuus</vt:lpstr>
      <vt:lpstr>4. Mallin suunnittelu</vt:lpstr>
      <vt:lpstr>5. Mallin kehittäminen</vt:lpstr>
      <vt:lpstr>6. Testaus ja validointi</vt:lpstr>
      <vt:lpstr>7. Käyttöliittymä ja käytettävyys</vt:lpstr>
      <vt:lpstr>8. Eettiset ja juridiset näkökohdat</vt:lpstr>
      <vt:lpstr>9. Käyttöönotto ja ylläpito</vt:lpstr>
      <vt:lpstr>Yhteenveto</vt:lpstr>
      <vt:lpstr>Kiitos!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Pohde PowerPoint esityspohja</dc:title>
  <dc:subject/>
  <dc:creator>viestinta@pohde.fi</dc:creator>
  <cp:keywords/>
  <dc:description/>
  <cp:lastModifiedBy>Pelkonen Tiina</cp:lastModifiedBy>
  <cp:revision>333</cp:revision>
  <dcterms:created xsi:type="dcterms:W3CDTF">2022-10-05T13:44:56Z</dcterms:created>
  <dcterms:modified xsi:type="dcterms:W3CDTF">2025-12-15T07:56:50Z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0x0101003BD4A090E2F88B49935BF07E606590A3</vt:lpwstr>
  </property>
  <property fmtid="{D5CDD505-2E9C-101B-9397-08002B2CF9AE}" pid="3" name="Avainsanat">
    <vt:lpwstr/>
  </property>
  <property fmtid="{D5CDD505-2E9C-101B-9397-08002B2CF9AE}" pid="4" name="MediaServiceImageTags">
    <vt:lpwstr/>
  </property>
  <property fmtid="{D5CDD505-2E9C-101B-9397-08002B2CF9AE}" pid="5" name="lcf76f155ced4ddcb4097134ff3c332f">
    <vt:lpwstr/>
  </property>
  <property fmtid="{D5CDD505-2E9C-101B-9397-08002B2CF9AE}" pid="6" name="a63a59fe60094245b022b97a1c57197c">
    <vt:lpwstr/>
  </property>
  <property fmtid="{D5CDD505-2E9C-101B-9397-08002B2CF9AE}" pid="7" name="Sisältötyyppi0">
    <vt:lpwstr>12;#Malli, pohja|73042aa8-ff7a-4da8-b1a6-8039a7ccd586</vt:lpwstr>
  </property>
  <property fmtid="{D5CDD505-2E9C-101B-9397-08002B2CF9AE}" pid="8" name="c816e1581ca2435eac6a16d7d80ffe4d">
    <vt:lpwstr/>
  </property>
  <property fmtid="{D5CDD505-2E9C-101B-9397-08002B2CF9AE}" pid="9" name="Sis_x00e4_lt_x00f6_tyyppi">
    <vt:lpwstr/>
  </property>
  <property fmtid="{D5CDD505-2E9C-101B-9397-08002B2CF9AE}" pid="10" name="Organisaatio / Toimi- tai palvelualue">
    <vt:lpwstr>32;#Pohde|730d0bc0-0406-4e5a-a126-28010b2bdb50</vt:lpwstr>
  </property>
  <property fmtid="{D5CDD505-2E9C-101B-9397-08002B2CF9AE}" pid="11" name="Organisaatio">
    <vt:lpwstr/>
  </property>
  <property fmtid="{D5CDD505-2E9C-101B-9397-08002B2CF9AE}" pid="12" name="Sisältötyyppi">
    <vt:lpwstr/>
  </property>
  <property fmtid="{D5CDD505-2E9C-101B-9397-08002B2CF9AE}" pid="13" name="Sis_x00e4_lt_x00f6_tyyppi0">
    <vt:lpwstr>12;#Malli, pohja|73042aa8-ff7a-4da8-b1a6-8039a7ccd586</vt:lpwstr>
  </property>
  <property fmtid="{D5CDD505-2E9C-101B-9397-08002B2CF9AE}" pid="14" name="Organisaatio_x0020__x002F__x0020_Toimi_x002d__x0020_tai_x0020_palvelualue">
    <vt:lpwstr>32;#Pohde|730d0bc0-0406-4e5a-a126-28010b2bdb50</vt:lpwstr>
  </property>
</Properties>
</file>