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29" r:id="rId5"/>
  </p:sldMasterIdLst>
  <p:notesMasterIdLst>
    <p:notesMasterId r:id="rId10"/>
  </p:notesMasterIdLst>
  <p:sldIdLst>
    <p:sldId id="2145706882" r:id="rId6"/>
    <p:sldId id="2145706888" r:id="rId7"/>
    <p:sldId id="2145706892" r:id="rId8"/>
    <p:sldId id="2145706891" r:id="rId9"/>
  </p:sldIdLst>
  <p:sldSz cx="9144000" cy="5143500" type="screen16x9"/>
  <p:notesSz cx="6858000" cy="9144000"/>
  <p:defaultTextStyle>
    <a:defPPr>
      <a:defRPr lang="en-FI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roos Jarna" initials="LJ" lastIdx="2" clrIdx="0">
    <p:extLst>
      <p:ext uri="{19B8F6BF-5375-455C-9EA6-DF929625EA0E}">
        <p15:presenceInfo xmlns:p15="http://schemas.microsoft.com/office/powerpoint/2012/main" userId="S-1-5-21-536493931-23127818-1030643854-529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8D"/>
    <a:srgbClr val="3C2B7C"/>
    <a:srgbClr val="D7EAEA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Vaalea tyyli 1 - Korost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86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459B8-3F7C-4086-AC44-07A0AB7153F3}" type="datetimeFigureOut">
              <a:rPr lang="fi-FI" smtClean="0"/>
              <a:t>2.12.2025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25D03-47CC-4237-A0F6-F6FB0CCE3B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9363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3C2B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A6D79-7EFC-E1F7-880B-D5568A1047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758" y="2571750"/>
            <a:ext cx="4158114" cy="1790700"/>
          </a:xfrm>
        </p:spPr>
        <p:txBody>
          <a:bodyPr anchor="ctr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3" name="Picture 2" descr="Varha - Varsinais-Suomen hyvinvointialue, Egentilga Finlands välfärdsområde ">
            <a:extLst>
              <a:ext uri="{FF2B5EF4-FFF2-40B4-BE49-F238E27FC236}">
                <a16:creationId xmlns:a16="http://schemas.microsoft.com/office/drawing/2014/main" id="{1954A9D1-5695-4485-B02C-4874622E8E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756" y="277379"/>
            <a:ext cx="1728669" cy="5174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2167A8-7B60-BD1D-2753-33351AFBA9E1}"/>
              </a:ext>
            </a:extLst>
          </p:cNvPr>
          <p:cNvSpPr txBox="1"/>
          <p:nvPr userDrawn="1"/>
        </p:nvSpPr>
        <p:spPr>
          <a:xfrm>
            <a:off x="261931" y="4726255"/>
            <a:ext cx="41849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0" i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Varsinais-Suomen</a:t>
            </a:r>
            <a:r>
              <a:rPr lang="en-GB" sz="9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hyvinvointialue</a:t>
            </a:r>
            <a:r>
              <a:rPr lang="en-GB" sz="9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en-GB" sz="900" b="0" i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Egentliga</a:t>
            </a:r>
            <a:r>
              <a:rPr lang="en-GB" sz="9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Finlands</a:t>
            </a:r>
            <a:r>
              <a:rPr lang="en-GB" sz="9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välfärdsområde</a:t>
            </a:r>
            <a:endParaRPr lang="aa-ET" sz="900" b="0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Kuva 7" descr="Euroopan unionin rahoittama, NextGenerationEU-logo.">
            <a:extLst>
              <a:ext uri="{FF2B5EF4-FFF2-40B4-BE49-F238E27FC236}">
                <a16:creationId xmlns:a16="http://schemas.microsoft.com/office/drawing/2014/main" id="{A61D862C-09B2-2A44-D772-1DCBEC547F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598754"/>
            <a:ext cx="1483809" cy="379082"/>
          </a:xfrm>
          <a:prstGeom prst="rect">
            <a:avLst/>
          </a:prstGeom>
        </p:spPr>
      </p:pic>
      <p:pic>
        <p:nvPicPr>
          <p:cNvPr id="9" name="Kuva 8" descr="Suomen kestävän kasvun ohjelma -logo.">
            <a:extLst>
              <a:ext uri="{FF2B5EF4-FFF2-40B4-BE49-F238E27FC236}">
                <a16:creationId xmlns:a16="http://schemas.microsoft.com/office/drawing/2014/main" id="{FE2E631D-F43F-BAAB-B058-D21DDB9C301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481" y="4332460"/>
            <a:ext cx="1415212" cy="908033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3A80237F-1FF1-53D1-A84C-8C35EB02F17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128" y="445193"/>
            <a:ext cx="5140477" cy="428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051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955A33A2-0FD8-A77F-9D34-05E7769A49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0909" y="361978"/>
            <a:ext cx="5140477" cy="428106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F8C021D-A927-1452-2101-4955460AF5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758" y="2571750"/>
            <a:ext cx="4158114" cy="1790700"/>
          </a:xfrm>
        </p:spPr>
        <p:txBody>
          <a:bodyPr anchor="ctr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FD3D40-20D3-B7D4-186A-C684E68FF046}"/>
              </a:ext>
            </a:extLst>
          </p:cNvPr>
          <p:cNvSpPr txBox="1"/>
          <p:nvPr userDrawn="1"/>
        </p:nvSpPr>
        <p:spPr>
          <a:xfrm>
            <a:off x="261931" y="4726255"/>
            <a:ext cx="41849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0" i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Varsinais-Suomen</a:t>
            </a:r>
            <a:r>
              <a:rPr lang="en-GB"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hyvinvointialue</a:t>
            </a:r>
            <a:r>
              <a:rPr lang="en-GB"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en-GB" sz="900" b="0" i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Egentliga</a:t>
            </a:r>
            <a:r>
              <a:rPr lang="en-GB"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Finlands</a:t>
            </a:r>
            <a:r>
              <a:rPr lang="en-GB"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välfärdsområde</a:t>
            </a:r>
            <a:endParaRPr lang="aa-ET" sz="900" b="0" i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 descr="Varha-logo.">
            <a:extLst>
              <a:ext uri="{FF2B5EF4-FFF2-40B4-BE49-F238E27FC236}">
                <a16:creationId xmlns:a16="http://schemas.microsoft.com/office/drawing/2014/main" id="{AA8B4CEF-1800-532A-C03D-CECCC79DAB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88135" y="4632932"/>
            <a:ext cx="735706" cy="291600"/>
          </a:xfrm>
          <a:prstGeom prst="rect">
            <a:avLst/>
          </a:prstGeom>
        </p:spPr>
      </p:pic>
      <p:pic>
        <p:nvPicPr>
          <p:cNvPr id="6" name="Kuva 5" descr="Suomen kestävän kasuvn ohjelma -logo.">
            <a:extLst>
              <a:ext uri="{FF2B5EF4-FFF2-40B4-BE49-F238E27FC236}">
                <a16:creationId xmlns:a16="http://schemas.microsoft.com/office/drawing/2014/main" id="{D13AE1A0-050C-A7CC-1C9E-0D414734EF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811" y="4327505"/>
            <a:ext cx="1415212" cy="908033"/>
          </a:xfrm>
          <a:prstGeom prst="rect">
            <a:avLst/>
          </a:prstGeom>
        </p:spPr>
      </p:pic>
      <p:pic>
        <p:nvPicPr>
          <p:cNvPr id="9" name="Kuva 8" descr="Euroopan unionin rahoittama -logo.">
            <a:extLst>
              <a:ext uri="{FF2B5EF4-FFF2-40B4-BE49-F238E27FC236}">
                <a16:creationId xmlns:a16="http://schemas.microsoft.com/office/drawing/2014/main" id="{33B8E54D-1FFC-2D4E-A274-4C8B3ED660C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130" y="4591981"/>
            <a:ext cx="1483809" cy="37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019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4D043F9-26D9-3FD4-2744-6C854E32340B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alpha val="902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FI" sz="3200" b="1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624989E-342B-8AEA-3168-CE86CEDACD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758" y="2073805"/>
            <a:ext cx="6858000" cy="1790700"/>
          </a:xfrm>
        </p:spPr>
        <p:txBody>
          <a:bodyPr anchor="ctr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pic>
        <p:nvPicPr>
          <p:cNvPr id="4" name="Picture 3" descr="Varhan logo.">
            <a:extLst>
              <a:ext uri="{FF2B5EF4-FFF2-40B4-BE49-F238E27FC236}">
                <a16:creationId xmlns:a16="http://schemas.microsoft.com/office/drawing/2014/main" id="{C196D61A-0B64-68E6-04C0-A20F4DB344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8800" y="4722071"/>
            <a:ext cx="735706" cy="291600"/>
          </a:xfrm>
          <a:prstGeom prst="rect">
            <a:avLst/>
          </a:prstGeom>
        </p:spPr>
      </p:pic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0B8ED1F7-E5A5-6A7B-71DB-BF2784B4A8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925" y="4689543"/>
            <a:ext cx="4756150" cy="292032"/>
          </a:xfrm>
        </p:spPr>
        <p:txBody>
          <a:bodyPr anchor="ctr">
            <a:noAutofit/>
          </a:bodyPr>
          <a:lstStyle>
            <a:lvl1pPr marL="0" indent="0">
              <a:buNone/>
              <a:defRPr sz="9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err="1"/>
              <a:t>Varsinais-Suomen</a:t>
            </a:r>
            <a:r>
              <a:rPr lang="en-GB"/>
              <a:t> </a:t>
            </a:r>
            <a:r>
              <a:rPr lang="en-GB" err="1"/>
              <a:t>hyvinvointialue</a:t>
            </a:r>
            <a:r>
              <a:rPr lang="en-GB"/>
              <a:t> • </a:t>
            </a:r>
            <a:r>
              <a:rPr lang="en-GB" err="1"/>
              <a:t>Egentliga</a:t>
            </a:r>
            <a:r>
              <a:rPr lang="en-GB"/>
              <a:t> </a:t>
            </a:r>
            <a:r>
              <a:rPr lang="en-GB" err="1"/>
              <a:t>Finlands</a:t>
            </a:r>
            <a:r>
              <a:rPr lang="en-GB"/>
              <a:t> </a:t>
            </a:r>
            <a:r>
              <a:rPr lang="en-GB" err="1"/>
              <a:t>välfärdsområde</a:t>
            </a:r>
            <a:endParaRPr lang="en-FI"/>
          </a:p>
        </p:txBody>
      </p:sp>
      <p:pic>
        <p:nvPicPr>
          <p:cNvPr id="6" name="Kuva 5" descr="Suomen kestävän kasuvn ohjelman logo.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085" y="4404323"/>
            <a:ext cx="1415212" cy="908033"/>
          </a:xfrm>
          <a:prstGeom prst="rect">
            <a:avLst/>
          </a:prstGeom>
        </p:spPr>
      </p:pic>
      <p:pic>
        <p:nvPicPr>
          <p:cNvPr id="7" name="Kuva 6" descr="Euroopan unionin rahoittama, NextGenerationEU-logo.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773" y="4646018"/>
            <a:ext cx="1483809" cy="37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8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A6D79-7EFC-E1F7-880B-D5568A1047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758" y="2073805"/>
            <a:ext cx="6858000" cy="179070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aa-ET"/>
          </a:p>
        </p:txBody>
      </p:sp>
      <p:pic>
        <p:nvPicPr>
          <p:cNvPr id="3" name="Picture 2" descr="Varha - Varsinais-Suomen hyvinvointialue, Egentilga Finlands välfärdsområde ">
            <a:extLst>
              <a:ext uri="{FF2B5EF4-FFF2-40B4-BE49-F238E27FC236}">
                <a16:creationId xmlns:a16="http://schemas.microsoft.com/office/drawing/2014/main" id="{3244DE5C-CE17-9ADB-F8FD-247393D25B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756" y="277379"/>
            <a:ext cx="1728669" cy="5174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D2D5F3-79D0-35B1-2B19-11E970AE5BC3}"/>
              </a:ext>
            </a:extLst>
          </p:cNvPr>
          <p:cNvSpPr txBox="1"/>
          <p:nvPr userDrawn="1"/>
        </p:nvSpPr>
        <p:spPr>
          <a:xfrm>
            <a:off x="261931" y="4726255"/>
            <a:ext cx="41849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0" i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Varsinais-Suomen</a:t>
            </a:r>
            <a:r>
              <a:rPr lang="en-GB"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hyvinvointialue</a:t>
            </a:r>
            <a:r>
              <a:rPr lang="en-GB"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en-GB" sz="900" b="0" i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Egentliga</a:t>
            </a:r>
            <a:r>
              <a:rPr lang="en-GB"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Finlands</a:t>
            </a:r>
            <a:r>
              <a:rPr lang="en-GB"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välfärdsområde</a:t>
            </a:r>
            <a:endParaRPr lang="aa-ET" sz="900" b="0" i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Varhan logo.">
            <a:extLst>
              <a:ext uri="{FF2B5EF4-FFF2-40B4-BE49-F238E27FC236}">
                <a16:creationId xmlns:a16="http://schemas.microsoft.com/office/drawing/2014/main" id="{1F3C6DD6-1110-B7A3-7F69-18F8B2903C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1723" y="4667479"/>
            <a:ext cx="735706" cy="291600"/>
          </a:xfrm>
          <a:prstGeom prst="rect">
            <a:avLst/>
          </a:prstGeom>
        </p:spPr>
      </p:pic>
      <p:pic>
        <p:nvPicPr>
          <p:cNvPr id="8" name="Kuva 7" descr="Suomen kestävän kasuvn ohjelman logo.">
            <a:extLst>
              <a:ext uri="{FF2B5EF4-FFF2-40B4-BE49-F238E27FC236}">
                <a16:creationId xmlns:a16="http://schemas.microsoft.com/office/drawing/2014/main" id="{EA5A043D-B910-3D8E-C78E-6F41811892C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008" y="4349731"/>
            <a:ext cx="1415212" cy="908033"/>
          </a:xfrm>
          <a:prstGeom prst="rect">
            <a:avLst/>
          </a:prstGeom>
        </p:spPr>
      </p:pic>
      <p:pic>
        <p:nvPicPr>
          <p:cNvPr id="9" name="Kuva 8" descr="Euroopan unionin rahoittama, NextGenerationEU-logo.">
            <a:extLst>
              <a:ext uri="{FF2B5EF4-FFF2-40B4-BE49-F238E27FC236}">
                <a16:creationId xmlns:a16="http://schemas.microsoft.com/office/drawing/2014/main" id="{243D8B20-4771-59ED-E964-B69FE3AD15A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696" y="4591426"/>
            <a:ext cx="1483809" cy="37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480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56EE12E-333A-1408-1758-B01EEA06A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755" y="344410"/>
            <a:ext cx="8601075" cy="812067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3C2B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FI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2D502719-5FAF-7F13-0BB7-A332466DB3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04889" y="1371599"/>
            <a:ext cx="4184942" cy="3119967"/>
          </a:xfrm>
          <a:solidFill>
            <a:schemeClr val="bg1">
              <a:alpha val="77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Clr>
                <a:schemeClr val="bg2"/>
              </a:buClr>
              <a:buNone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7A404EF-7A29-4A24-84C6-C658C872A8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755" y="1371599"/>
            <a:ext cx="4184942" cy="3119967"/>
          </a:xfrm>
        </p:spPr>
        <p:txBody>
          <a:bodyPr>
            <a:normAutofit/>
          </a:bodyPr>
          <a:lstStyle>
            <a:lvl1pPr marL="0" indent="0">
              <a:buClr>
                <a:schemeClr val="bg2"/>
              </a:buClr>
              <a:buNone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7942DF92-53C7-3052-8EB2-310DC67261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756" y="4702243"/>
            <a:ext cx="4184941" cy="292032"/>
          </a:xfrm>
        </p:spPr>
        <p:txBody>
          <a:bodyPr anchor="ctr">
            <a:noAutofit/>
          </a:bodyPr>
          <a:lstStyle>
            <a:lvl1pPr marL="0" indent="0">
              <a:buNone/>
              <a:defRPr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err="1"/>
              <a:t>Varsinais-Suomen</a:t>
            </a:r>
            <a:r>
              <a:rPr lang="en-GB"/>
              <a:t> </a:t>
            </a:r>
            <a:r>
              <a:rPr lang="en-GB" err="1"/>
              <a:t>hyvinvointialue</a:t>
            </a:r>
            <a:r>
              <a:rPr lang="en-GB"/>
              <a:t> • </a:t>
            </a:r>
            <a:r>
              <a:rPr lang="en-GB" err="1"/>
              <a:t>Egentliga</a:t>
            </a:r>
            <a:r>
              <a:rPr lang="en-GB"/>
              <a:t> </a:t>
            </a:r>
            <a:r>
              <a:rPr lang="en-GB" err="1"/>
              <a:t>Finlands</a:t>
            </a:r>
            <a:r>
              <a:rPr lang="en-GB"/>
              <a:t> </a:t>
            </a:r>
            <a:r>
              <a:rPr lang="en-GB" err="1"/>
              <a:t>välfärdsområde</a:t>
            </a:r>
            <a:endParaRPr lang="en-FI"/>
          </a:p>
        </p:txBody>
      </p:sp>
      <p:pic>
        <p:nvPicPr>
          <p:cNvPr id="8" name="Picture 5" descr="Varha logo">
            <a:extLst>
              <a:ext uri="{FF2B5EF4-FFF2-40B4-BE49-F238E27FC236}">
                <a16:creationId xmlns:a16="http://schemas.microsoft.com/office/drawing/2014/main" id="{49A35436-C93B-F22C-4CD3-DED76F97E1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7627" y="4701864"/>
            <a:ext cx="736793" cy="292032"/>
          </a:xfrm>
          <a:prstGeom prst="rect">
            <a:avLst/>
          </a:prstGeom>
        </p:spPr>
      </p:pic>
      <p:pic>
        <p:nvPicPr>
          <p:cNvPr id="10" name="Kuva 9" descr="Euroopan unionin rahoittama, NextGenerationEU-logo.">
            <a:extLst>
              <a:ext uri="{FF2B5EF4-FFF2-40B4-BE49-F238E27FC236}">
                <a16:creationId xmlns:a16="http://schemas.microsoft.com/office/drawing/2014/main" id="{4DAFD44E-B48E-C222-86A8-C536CD77EE4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480" y="4701864"/>
            <a:ext cx="1368056" cy="349509"/>
          </a:xfrm>
          <a:prstGeom prst="rect">
            <a:avLst/>
          </a:prstGeom>
        </p:spPr>
      </p:pic>
      <p:pic>
        <p:nvPicPr>
          <p:cNvPr id="11" name="Kuva 10" descr="Suomen kestävän kasvun ohjelman logo.">
            <a:extLst>
              <a:ext uri="{FF2B5EF4-FFF2-40B4-BE49-F238E27FC236}">
                <a16:creationId xmlns:a16="http://schemas.microsoft.com/office/drawing/2014/main" id="{0093D92B-A1EF-5422-AA3A-9BCF1FE61C1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33" y="4565422"/>
            <a:ext cx="1384097" cy="57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922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56EE12E-333A-1408-1758-B01EEA06A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755" y="344410"/>
            <a:ext cx="8601075" cy="81206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3C2B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aa-ET"/>
          </a:p>
        </p:txBody>
      </p:sp>
      <p:pic>
        <p:nvPicPr>
          <p:cNvPr id="6" name="Picture 5" descr="Varha logo">
            <a:extLst>
              <a:ext uri="{FF2B5EF4-FFF2-40B4-BE49-F238E27FC236}">
                <a16:creationId xmlns:a16="http://schemas.microsoft.com/office/drawing/2014/main" id="{7E6651AA-666B-8440-4B97-317739951C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21622" y="4714696"/>
            <a:ext cx="736793" cy="292032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83E7AB3-CAA3-1A7D-4864-370F100546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8753" y="1368000"/>
            <a:ext cx="8609713" cy="3209925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3C2B7C"/>
              </a:buClr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3C2B7C"/>
              </a:buClr>
              <a:defRPr sz="11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3C2B7C"/>
              </a:buClr>
              <a:defRPr sz="105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3C2B7C"/>
              </a:buClr>
              <a:defRPr sz="105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B0C437-2B09-A68F-0773-21F9212077D7}"/>
              </a:ext>
            </a:extLst>
          </p:cNvPr>
          <p:cNvSpPr txBox="1"/>
          <p:nvPr userDrawn="1"/>
        </p:nvSpPr>
        <p:spPr>
          <a:xfrm>
            <a:off x="261931" y="4726255"/>
            <a:ext cx="41849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0" i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Varsinais-Suomen</a:t>
            </a:r>
            <a:r>
              <a:rPr lang="en-GB"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hyvinvointialue</a:t>
            </a:r>
            <a:r>
              <a:rPr lang="en-GB"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en-GB" sz="900" b="0" i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Egentliga</a:t>
            </a:r>
            <a:r>
              <a:rPr lang="en-GB"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Finlands</a:t>
            </a:r>
            <a:r>
              <a:rPr lang="en-GB"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välfärdsområde</a:t>
            </a:r>
            <a:endParaRPr lang="aa-ET" sz="900" b="0" i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Kuva 7" descr="Euroopan unionin rahoittama, NextGenerationEU-logo.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701864"/>
            <a:ext cx="1368056" cy="349509"/>
          </a:xfrm>
          <a:prstGeom prst="rect">
            <a:avLst/>
          </a:prstGeom>
        </p:spPr>
      </p:pic>
      <p:pic>
        <p:nvPicPr>
          <p:cNvPr id="9" name="Kuva 8" descr="Suomen kestävän kasvun ohjelman logo.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790" y="4571673"/>
            <a:ext cx="1384097" cy="57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893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56EE12E-333A-1408-1758-B01EEA06A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755" y="344410"/>
            <a:ext cx="8601075" cy="81206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3C2B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aa-ET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2D502719-5FAF-7F13-0BB7-A332466DB3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04889" y="1371599"/>
            <a:ext cx="4184942" cy="3119967"/>
          </a:xfrm>
        </p:spPr>
        <p:txBody>
          <a:bodyPr>
            <a:normAutofit/>
          </a:bodyPr>
          <a:lstStyle>
            <a:lvl1pPr marL="0" indent="0">
              <a:buClr>
                <a:schemeClr val="bg2"/>
              </a:buClr>
              <a:buNone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7A404EF-7A29-4A24-84C6-C658C872A8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755" y="1371599"/>
            <a:ext cx="4184942" cy="3119967"/>
          </a:xfrm>
        </p:spPr>
        <p:txBody>
          <a:bodyPr>
            <a:normAutofit/>
          </a:bodyPr>
          <a:lstStyle>
            <a:lvl1pPr marL="0" indent="0">
              <a:buClr>
                <a:schemeClr val="bg2"/>
              </a:buClr>
              <a:buNone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64B76B-6347-F6B9-B4FD-6A7AC5DAA95F}"/>
              </a:ext>
            </a:extLst>
          </p:cNvPr>
          <p:cNvSpPr txBox="1"/>
          <p:nvPr userDrawn="1"/>
        </p:nvSpPr>
        <p:spPr>
          <a:xfrm>
            <a:off x="261931" y="4726255"/>
            <a:ext cx="41849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0" i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Varsinais-Suomen</a:t>
            </a:r>
            <a:r>
              <a:rPr lang="en-GB"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hyvinvointialue</a:t>
            </a:r>
            <a:r>
              <a:rPr lang="en-GB"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en-GB" sz="900" b="0" i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Egentliga</a:t>
            </a:r>
            <a:r>
              <a:rPr lang="en-GB"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Finlands</a:t>
            </a:r>
            <a:r>
              <a:rPr lang="en-GB"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välfärdsområde</a:t>
            </a:r>
            <a:endParaRPr lang="aa-ET" sz="900" b="0" i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5" descr="Varha logo">
            <a:extLst>
              <a:ext uri="{FF2B5EF4-FFF2-40B4-BE49-F238E27FC236}">
                <a16:creationId xmlns:a16="http://schemas.microsoft.com/office/drawing/2014/main" id="{C0FB4260-0B8E-C0E5-155B-1743C08FA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45276" y="4708444"/>
            <a:ext cx="736793" cy="292032"/>
          </a:xfrm>
          <a:prstGeom prst="rect">
            <a:avLst/>
          </a:prstGeom>
        </p:spPr>
      </p:pic>
      <p:pic>
        <p:nvPicPr>
          <p:cNvPr id="12" name="Kuva 11" descr="Euroopan unionin rahoittama, NextGenerationEU-logo.">
            <a:extLst>
              <a:ext uri="{FF2B5EF4-FFF2-40B4-BE49-F238E27FC236}">
                <a16:creationId xmlns:a16="http://schemas.microsoft.com/office/drawing/2014/main" id="{68A0BF43-F5D7-F923-2868-613D5F3E18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130" y="4679706"/>
            <a:ext cx="1368056" cy="349509"/>
          </a:xfrm>
          <a:prstGeom prst="rect">
            <a:avLst/>
          </a:prstGeom>
        </p:spPr>
      </p:pic>
      <p:pic>
        <p:nvPicPr>
          <p:cNvPr id="13" name="Kuva 12" descr="Suomen kestävän kasvun ohjelman logo.">
            <a:extLst>
              <a:ext uri="{FF2B5EF4-FFF2-40B4-BE49-F238E27FC236}">
                <a16:creationId xmlns:a16="http://schemas.microsoft.com/office/drawing/2014/main" id="{DDD3469D-73ED-E8B2-5B1F-99B98E31178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182" y="4565422"/>
            <a:ext cx="1384097" cy="57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205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56EE12E-333A-1408-1758-B01EEA06A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755" y="344410"/>
            <a:ext cx="8601075" cy="81206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3C2B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aa-ET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DD6417-D490-3746-6576-906E6C71C158}"/>
              </a:ext>
            </a:extLst>
          </p:cNvPr>
          <p:cNvSpPr/>
          <p:nvPr userDrawn="1"/>
        </p:nvSpPr>
        <p:spPr>
          <a:xfrm>
            <a:off x="4704889" y="1367366"/>
            <a:ext cx="4184941" cy="31199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>
              <a:ln>
                <a:noFill/>
              </a:ln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AF85DA5-D035-63BF-0B0F-9AA288AAAE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8753" y="1368000"/>
            <a:ext cx="4150359" cy="3209925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3C2B7C"/>
              </a:buClr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3C2B7C"/>
              </a:buClr>
              <a:defRPr sz="11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3C2B7C"/>
              </a:buClr>
              <a:defRPr sz="105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3C2B7C"/>
              </a:buClr>
              <a:defRPr sz="105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A49E7BE-8C9C-9235-86F0-E2296E8C49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36080" y="1586723"/>
            <a:ext cx="3695687" cy="2655078"/>
          </a:xfrm>
        </p:spPr>
        <p:txBody>
          <a:bodyPr>
            <a:normAutofit/>
          </a:bodyPr>
          <a:lstStyle>
            <a:lvl1pPr marL="0" indent="0">
              <a:buClr>
                <a:schemeClr val="bg2"/>
              </a:buClr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6E5E7B-16C9-3FF2-D1E4-62DB50712A8A}"/>
              </a:ext>
            </a:extLst>
          </p:cNvPr>
          <p:cNvSpPr txBox="1"/>
          <p:nvPr userDrawn="1"/>
        </p:nvSpPr>
        <p:spPr>
          <a:xfrm>
            <a:off x="261931" y="4726255"/>
            <a:ext cx="41849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0" i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Varsinais-Suomen</a:t>
            </a:r>
            <a:r>
              <a:rPr lang="en-GB"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hyvinvointialue</a:t>
            </a:r>
            <a:r>
              <a:rPr lang="en-GB"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en-GB" sz="900" b="0" i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Egentliga</a:t>
            </a:r>
            <a:r>
              <a:rPr lang="en-GB"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Finlands</a:t>
            </a:r>
            <a:r>
              <a:rPr lang="en-GB"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välfärdsområde</a:t>
            </a:r>
            <a:endParaRPr lang="aa-ET" sz="900" b="0" i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5" descr="Varha logo">
            <a:extLst>
              <a:ext uri="{FF2B5EF4-FFF2-40B4-BE49-F238E27FC236}">
                <a16:creationId xmlns:a16="http://schemas.microsoft.com/office/drawing/2014/main" id="{5C241D33-71B0-5E7A-A0C8-E3A3FEEC0C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7627" y="4701864"/>
            <a:ext cx="736793" cy="292032"/>
          </a:xfrm>
          <a:prstGeom prst="rect">
            <a:avLst/>
          </a:prstGeom>
        </p:spPr>
      </p:pic>
      <p:pic>
        <p:nvPicPr>
          <p:cNvPr id="15" name="Kuva 14" descr="Euroopan unionin rahoittama, NextGenerationEU-logo.">
            <a:extLst>
              <a:ext uri="{FF2B5EF4-FFF2-40B4-BE49-F238E27FC236}">
                <a16:creationId xmlns:a16="http://schemas.microsoft.com/office/drawing/2014/main" id="{13077722-3253-E5CF-AFF7-D880F900A9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480" y="4701864"/>
            <a:ext cx="1368056" cy="349509"/>
          </a:xfrm>
          <a:prstGeom prst="rect">
            <a:avLst/>
          </a:prstGeom>
        </p:spPr>
      </p:pic>
      <p:pic>
        <p:nvPicPr>
          <p:cNvPr id="16" name="Kuva 15" descr="Suomen kestävän kasvun ohjelman logo.">
            <a:extLst>
              <a:ext uri="{FF2B5EF4-FFF2-40B4-BE49-F238E27FC236}">
                <a16:creationId xmlns:a16="http://schemas.microsoft.com/office/drawing/2014/main" id="{0A780027-1DE8-75F6-66CD-212161D4C2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33" y="4565422"/>
            <a:ext cx="1384097" cy="57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948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56EE12E-333A-1408-1758-B01EEA06A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756" y="344410"/>
            <a:ext cx="4756657" cy="81206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3C2B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aa-ET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E9C31137-8D34-71B8-191D-EA0486427E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8753" y="1368000"/>
            <a:ext cx="4756657" cy="3162725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3C2B7C"/>
              </a:buClr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3C2B7C"/>
              </a:buClr>
              <a:defRPr sz="11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3C2B7C"/>
              </a:buClr>
              <a:defRPr sz="105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3C2B7C"/>
              </a:buClr>
              <a:defRPr sz="105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D30AA9E-E208-1E18-A27C-A646855BE71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289550" y="-1"/>
            <a:ext cx="3854450" cy="4530726"/>
          </a:xfrm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Kuva, </a:t>
            </a:r>
            <a:r>
              <a:rPr lang="en-GB" err="1"/>
              <a:t>taulukko</a:t>
            </a:r>
            <a:r>
              <a:rPr lang="en-GB"/>
              <a:t> tai </a:t>
            </a:r>
            <a:r>
              <a:rPr lang="en-GB" err="1"/>
              <a:t>muu</a:t>
            </a:r>
            <a:r>
              <a:rPr lang="en-GB"/>
              <a:t> </a:t>
            </a:r>
            <a:r>
              <a:rPr lang="en-GB" err="1"/>
              <a:t>elementti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2A39A6-E8F5-4190-1EE9-48EF72F4EDC0}"/>
              </a:ext>
            </a:extLst>
          </p:cNvPr>
          <p:cNvSpPr txBox="1"/>
          <p:nvPr userDrawn="1"/>
        </p:nvSpPr>
        <p:spPr>
          <a:xfrm>
            <a:off x="261931" y="4726255"/>
            <a:ext cx="41849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0" i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Varsinais-Suomen</a:t>
            </a:r>
            <a:r>
              <a:rPr lang="en-GB"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hyvinvointialue</a:t>
            </a:r>
            <a:r>
              <a:rPr lang="en-GB"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en-GB" sz="900" b="0" i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Egentliga</a:t>
            </a:r>
            <a:r>
              <a:rPr lang="en-GB"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Finlands</a:t>
            </a:r>
            <a:r>
              <a:rPr lang="en-GB"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välfärdsområde</a:t>
            </a:r>
            <a:endParaRPr lang="aa-ET" sz="900" b="0" i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5" descr="Varha logo">
            <a:extLst>
              <a:ext uri="{FF2B5EF4-FFF2-40B4-BE49-F238E27FC236}">
                <a16:creationId xmlns:a16="http://schemas.microsoft.com/office/drawing/2014/main" id="{147BE362-F820-41DC-B2FB-5F367659EE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9515" y="4701864"/>
            <a:ext cx="736793" cy="292032"/>
          </a:xfrm>
          <a:prstGeom prst="rect">
            <a:avLst/>
          </a:prstGeom>
        </p:spPr>
      </p:pic>
      <p:pic>
        <p:nvPicPr>
          <p:cNvPr id="6" name="Kuva 5" descr="Euroopan unionin rahoittama, NextGenerationEU-logo.">
            <a:extLst>
              <a:ext uri="{FF2B5EF4-FFF2-40B4-BE49-F238E27FC236}">
                <a16:creationId xmlns:a16="http://schemas.microsoft.com/office/drawing/2014/main" id="{4AD12405-5ACB-5E3E-3F67-411A527503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188" y="4666916"/>
            <a:ext cx="1368056" cy="349509"/>
          </a:xfrm>
          <a:prstGeom prst="rect">
            <a:avLst/>
          </a:prstGeom>
        </p:spPr>
      </p:pic>
      <p:pic>
        <p:nvPicPr>
          <p:cNvPr id="7" name="Kuva 6" descr="Suomen kestävän kasvun ohjelman logo.">
            <a:extLst>
              <a:ext uri="{FF2B5EF4-FFF2-40B4-BE49-F238E27FC236}">
                <a16:creationId xmlns:a16="http://schemas.microsoft.com/office/drawing/2014/main" id="{19CCE07F-AAA6-89BD-8BA9-FA314DD7FE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331" y="4565422"/>
            <a:ext cx="1384097" cy="57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451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56EE12E-333A-1408-1758-B01EEA06A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756" y="344410"/>
            <a:ext cx="4184941" cy="81206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aa-ET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E9C31137-8D34-71B8-191D-EA0486427E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8753" y="1368000"/>
            <a:ext cx="4184941" cy="3162725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3C2B7C"/>
              </a:buClr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3C2B7C"/>
              </a:buClr>
              <a:defRPr sz="11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3C2B7C"/>
              </a:buClr>
              <a:defRPr sz="105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3C2B7C"/>
              </a:buClr>
              <a:defRPr sz="105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text</a:t>
            </a:r>
          </a:p>
        </p:txBody>
      </p:sp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20A79B07-E862-4617-B61A-1DCE3E2AE9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6975" y="344411"/>
            <a:ext cx="4401306" cy="3907922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00224EC-5F8B-C89D-EFFB-5A24506F58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18800" y="4701600"/>
            <a:ext cx="735706" cy="291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126284-18A5-3853-D543-AF49D667B101}"/>
              </a:ext>
            </a:extLst>
          </p:cNvPr>
          <p:cNvSpPr txBox="1"/>
          <p:nvPr userDrawn="1"/>
        </p:nvSpPr>
        <p:spPr>
          <a:xfrm>
            <a:off x="261931" y="4726255"/>
            <a:ext cx="41849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0" i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Varsinais-Suomen</a:t>
            </a:r>
            <a:r>
              <a:rPr lang="en-GB"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hyvinvointialue</a:t>
            </a:r>
            <a:r>
              <a:rPr lang="en-GB"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en-GB" sz="900" b="0" i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Egentliga</a:t>
            </a:r>
            <a:r>
              <a:rPr lang="en-GB"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Finlands</a:t>
            </a:r>
            <a:r>
              <a:rPr lang="en-GB"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välfärdsområde</a:t>
            </a:r>
            <a:endParaRPr lang="aa-ET" sz="900" b="0" i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085" y="4383852"/>
            <a:ext cx="1415212" cy="908033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27" y="249359"/>
            <a:ext cx="1483809" cy="37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9810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6E8882-F9F0-9A7B-28C2-201F603F5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aa-E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80076A-E874-BD48-BA44-539520A7B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a-E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5F421-CD7F-15F1-4A69-40A4BDD27C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68E5D-1947-8049-8662-B11007AD2347}" type="datetimeFigureOut">
              <a:rPr lang="aa-ET" smtClean="0"/>
              <a:t>12/02/2025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4A668-586C-E0EC-7961-74C0960D3C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66424-98B0-9540-79B2-90917191C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C7672-3E82-8244-8E55-14A7E22784BE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817062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671" r:id="rId2"/>
    <p:sldLayoutId id="2147483731" r:id="rId3"/>
    <p:sldLayoutId id="2147483718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a-E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42D7F-4DFC-A757-693C-D807B1170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64B602A8-C2AA-0D39-7AE7-34BAA1C37BFA}"/>
              </a:ext>
            </a:extLst>
          </p:cNvPr>
          <p:cNvSpPr txBox="1"/>
          <p:nvPr/>
        </p:nvSpPr>
        <p:spPr>
          <a:xfrm>
            <a:off x="5156398" y="1486677"/>
            <a:ext cx="35949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SOTE-työparimallin soveltaminen asiakkaan </a:t>
            </a:r>
          </a:p>
          <a:p>
            <a:r>
              <a:rPr lang="fi-FI" sz="2000" b="1" dirty="0"/>
              <a:t>hoidon- ja palvelutarpeenarvioinnissa</a:t>
            </a:r>
          </a:p>
        </p:txBody>
      </p:sp>
      <p:pic>
        <p:nvPicPr>
          <p:cNvPr id="4" name="Kuva 3" descr="Kuva, joka sisältää kohteen animaatio, Grafiikka, teksti, clipart&#10;&#10;Tekoälyn generoima sisältö voi olla virheellistä.">
            <a:extLst>
              <a:ext uri="{FF2B5EF4-FFF2-40B4-BE49-F238E27FC236}">
                <a16:creationId xmlns:a16="http://schemas.microsoft.com/office/drawing/2014/main" id="{18D64EEB-D628-FCA9-29EC-A8E2F3E9FD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4" t="18045" r="27744" b="5898"/>
          <a:stretch/>
        </p:blipFill>
        <p:spPr>
          <a:xfrm>
            <a:off x="1081944" y="995151"/>
            <a:ext cx="3396342" cy="33963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88707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DC0A70F9-D843-B1D6-8ACD-FD97EDE31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20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A1D52F-0FDB-8157-0306-F57BD4BCA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5B5356DC-146D-0C52-39D4-F7FB973B6623}"/>
              </a:ext>
            </a:extLst>
          </p:cNvPr>
          <p:cNvSpPr txBox="1"/>
          <p:nvPr/>
        </p:nvSpPr>
        <p:spPr>
          <a:xfrm>
            <a:off x="5156398" y="1486677"/>
            <a:ext cx="35949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SOTE-työparimallin soveltaminen </a:t>
            </a:r>
          </a:p>
          <a:p>
            <a:r>
              <a:rPr lang="fi-FI" sz="2400" b="1" dirty="0"/>
              <a:t>ja sote-yhteistyön toteuttaminen ikääntyneiden palveluiden kanssa </a:t>
            </a:r>
          </a:p>
          <a:p>
            <a:endParaRPr lang="fi-FI" sz="2400" b="1" dirty="0"/>
          </a:p>
        </p:txBody>
      </p:sp>
      <p:pic>
        <p:nvPicPr>
          <p:cNvPr id="4" name="Kuva 3" descr="Kuva, joka sisältää kohteen animaatio, Grafiikka, teksti, clipart&#10;&#10;Tekoälyn generoima sisältö voi olla virheellistä.">
            <a:extLst>
              <a:ext uri="{FF2B5EF4-FFF2-40B4-BE49-F238E27FC236}">
                <a16:creationId xmlns:a16="http://schemas.microsoft.com/office/drawing/2014/main" id="{F7DFD722-BDB7-A67F-C812-5E2F461093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4" t="18045" r="27744" b="5898"/>
          <a:stretch/>
        </p:blipFill>
        <p:spPr>
          <a:xfrm>
            <a:off x="1081944" y="995151"/>
            <a:ext cx="3396342" cy="33963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46769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007B628A-0E47-5B2C-13E5-7B4480F79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18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arha">
      <a:dk1>
        <a:srgbClr val="000000"/>
      </a:dk1>
      <a:lt1>
        <a:srgbClr val="FFFFFF"/>
      </a:lt1>
      <a:dk2>
        <a:srgbClr val="3C2B7C"/>
      </a:dk2>
      <a:lt2>
        <a:srgbClr val="009F8D"/>
      </a:lt2>
      <a:accent1>
        <a:srgbClr val="3C2B7C"/>
      </a:accent1>
      <a:accent2>
        <a:srgbClr val="009F8D"/>
      </a:accent2>
      <a:accent3>
        <a:srgbClr val="9990C0"/>
      </a:accent3>
      <a:accent4>
        <a:srgbClr val="D7EAEA"/>
      </a:accent4>
      <a:accent5>
        <a:srgbClr val="F39300"/>
      </a:accent5>
      <a:accent6>
        <a:srgbClr val="145E40"/>
      </a:accent6>
      <a:hlink>
        <a:srgbClr val="F39300"/>
      </a:hlink>
      <a:folHlink>
        <a:srgbClr val="145E4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B4704A40-BDB6-D348-BE58-D14FAC197787}" vid="{A24B36F8-F9D4-5445-AED9-CDA78D3FD0D3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8fcd9a83-f8aa-489e-9026-0d88784a1470" ContentTypeId="0x0101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A53170F21B2F94390C3D821C4C2815B" ma:contentTypeVersion="15" ma:contentTypeDescription="Luo uusi asiakirja." ma:contentTypeScope="" ma:versionID="a5626dbda146e8ba366fa6d6b0990257">
  <xsd:schema xmlns:xsd="http://www.w3.org/2001/XMLSchema" xmlns:xs="http://www.w3.org/2001/XMLSchema" xmlns:p="http://schemas.microsoft.com/office/2006/metadata/properties" xmlns:ns2="81343ca7-0d0c-4259-bdf9-c6a4f67d5c97" xmlns:ns3="9510c398-40de-4cb8-9614-3240b233659e" targetNamespace="http://schemas.microsoft.com/office/2006/metadata/properties" ma:root="true" ma:fieldsID="facb205393839a2e2ac443a0c57d9841" ns2:_="" ns3:_="">
    <xsd:import namespace="81343ca7-0d0c-4259-bdf9-c6a4f67d5c97"/>
    <xsd:import namespace="9510c398-40de-4cb8-9614-3240b23365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343ca7-0d0c-4259-bdf9-c6a4f67d5c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Kuvien tunnisteet" ma:readOnly="false" ma:fieldId="{5cf76f15-5ced-4ddc-b409-7134ff3c332f}" ma:taxonomyMulti="true" ma:sspId="8fcd9a83-f8aa-489e-9026-0d88784a14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10c398-40de-4cb8-9614-3240b233659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a26c53c-f451-44e1-9276-5899b686caf0}" ma:internalName="TaxCatchAll" ma:showField="CatchAllData" ma:web="9510c398-40de-4cb8-9614-3240b23365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1343ca7-0d0c-4259-bdf9-c6a4f67d5c97">
      <Terms xmlns="http://schemas.microsoft.com/office/infopath/2007/PartnerControls"/>
    </lcf76f155ced4ddcb4097134ff3c332f>
    <TaxCatchAll xmlns="9510c398-40de-4cb8-9614-3240b233659e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B9DE33-1174-4A20-9A83-AE647EDBD50B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4CACC318-3625-4E16-B1FC-B507906185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343ca7-0d0c-4259-bdf9-c6a4f67d5c97"/>
    <ds:schemaRef ds:uri="9510c398-40de-4cb8-9614-3240b23365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8694CC-8F47-4283-B6E0-888C13701415}">
  <ds:schemaRefs>
    <ds:schemaRef ds:uri="http://purl.org/dc/dcmitype/"/>
    <ds:schemaRef ds:uri="http://purl.org/dc/terms/"/>
    <ds:schemaRef ds:uri="http://schemas.microsoft.com/office/2006/documentManagement/types"/>
    <ds:schemaRef ds:uri="81343ca7-0d0c-4259-bdf9-c6a4f67d5c97"/>
    <ds:schemaRef ds:uri="9510c398-40de-4cb8-9614-3240b233659e"/>
    <ds:schemaRef ds:uri="http://purl.org/dc/elements/1.1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43D4270D-E353-48A0-A66F-1EC15BB522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</TotalTime>
  <Words>14</Words>
  <Application>Microsoft Office PowerPoint</Application>
  <PresentationFormat>Näytössä katseltava esitys (16:9)</PresentationFormat>
  <Paragraphs>4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RRP-RRF Varsinais-Suomen kestävän kasvun ohjelma</dc:title>
  <dc:subject>Yleisesittely</dc:subject>
  <dc:creator>Markus Soini</dc:creator>
  <cp:lastModifiedBy>Ristilehto Katja</cp:lastModifiedBy>
  <cp:revision>16</cp:revision>
  <dcterms:created xsi:type="dcterms:W3CDTF">2022-10-25T07:46:50Z</dcterms:created>
  <dcterms:modified xsi:type="dcterms:W3CDTF">2025-12-02T09:04:06Z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0x0101000A53170F21B2F94390C3D821C4C2815B</vt:lpwstr>
  </property>
  <property fmtid="{D5CDD505-2E9C-101B-9397-08002B2CF9AE}" pid="3" name="MediaServiceImageTags">
    <vt:lpwstr/>
  </property>
</Properties>
</file>