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62" r:id="rId3"/>
    <p:sldId id="263" r:id="rId4"/>
    <p:sldId id="264" r:id="rId5"/>
    <p:sldId id="265" r:id="rId6"/>
    <p:sldId id="273" r:id="rId7"/>
    <p:sldId id="266" r:id="rId8"/>
    <p:sldId id="267" r:id="rId9"/>
    <p:sldId id="274" r:id="rId10"/>
    <p:sldId id="278" r:id="rId11"/>
    <p:sldId id="257" r:id="rId12"/>
    <p:sldId id="268" r:id="rId13"/>
    <p:sldId id="258" r:id="rId14"/>
    <p:sldId id="275" r:id="rId15"/>
    <p:sldId id="276" r:id="rId16"/>
    <p:sldId id="277" r:id="rId17"/>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3DC0AB-1D4D-4477-9E10-F0E028B435B3}" type="datetimeFigureOut">
              <a:rPr lang="fi-FI" smtClean="0"/>
              <a:t>11.12.2025</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52A17B-0BA2-4238-8DC0-FC5D99B45694}" type="slidenum">
              <a:rPr lang="fi-FI" smtClean="0"/>
              <a:t>‹#›</a:t>
            </a:fld>
            <a:endParaRPr lang="fi-FI"/>
          </a:p>
        </p:txBody>
      </p:sp>
    </p:spTree>
    <p:extLst>
      <p:ext uri="{BB962C8B-B14F-4D97-AF65-F5344CB8AC3E}">
        <p14:creationId xmlns:p14="http://schemas.microsoft.com/office/powerpoint/2010/main" val="38514662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7E52A17B-0BA2-4238-8DC0-FC5D99B45694}" type="slidenum">
              <a:rPr lang="fi-FI" smtClean="0"/>
              <a:t>15</a:t>
            </a:fld>
            <a:endParaRPr lang="fi-FI"/>
          </a:p>
        </p:txBody>
      </p:sp>
    </p:spTree>
    <p:extLst>
      <p:ext uri="{BB962C8B-B14F-4D97-AF65-F5344CB8AC3E}">
        <p14:creationId xmlns:p14="http://schemas.microsoft.com/office/powerpoint/2010/main" val="14971386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1DF20D8-7FBA-4C5D-B487-460B000CA00E}"/>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DCC7CEDB-88E3-4223-A2FF-8BD1D2E908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016E91AE-0F65-4844-BB05-ACB0196741EF}"/>
              </a:ext>
            </a:extLst>
          </p:cNvPr>
          <p:cNvSpPr>
            <a:spLocks noGrp="1"/>
          </p:cNvSpPr>
          <p:nvPr>
            <p:ph type="dt" sz="half" idx="10"/>
          </p:nvPr>
        </p:nvSpPr>
        <p:spPr/>
        <p:txBody>
          <a:bodyPr/>
          <a:lstStyle/>
          <a:p>
            <a:fld id="{7A2A13EA-7D68-4863-A92F-1DE674D49C3D}" type="datetimeFigureOut">
              <a:rPr lang="fi-FI" smtClean="0"/>
              <a:t>11.12.2025</a:t>
            </a:fld>
            <a:endParaRPr lang="fi-FI"/>
          </a:p>
        </p:txBody>
      </p:sp>
      <p:sp>
        <p:nvSpPr>
          <p:cNvPr id="5" name="Alatunnisteen paikkamerkki 4">
            <a:extLst>
              <a:ext uri="{FF2B5EF4-FFF2-40B4-BE49-F238E27FC236}">
                <a16:creationId xmlns:a16="http://schemas.microsoft.com/office/drawing/2014/main" id="{61D271CB-2B12-42C6-A474-EDE1B81B9A3D}"/>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7CF112EF-85B9-4057-B3EB-ECEE3251004A}"/>
              </a:ext>
            </a:extLst>
          </p:cNvPr>
          <p:cNvSpPr>
            <a:spLocks noGrp="1"/>
          </p:cNvSpPr>
          <p:nvPr>
            <p:ph type="sldNum" sz="quarter" idx="12"/>
          </p:nvPr>
        </p:nvSpPr>
        <p:spPr/>
        <p:txBody>
          <a:bodyPr/>
          <a:lstStyle/>
          <a:p>
            <a:fld id="{679B3E66-AE02-417E-ACE8-3B644B6E4367}" type="slidenum">
              <a:rPr lang="fi-FI" smtClean="0"/>
              <a:t>‹#›</a:t>
            </a:fld>
            <a:endParaRPr lang="fi-FI"/>
          </a:p>
        </p:txBody>
      </p:sp>
    </p:spTree>
    <p:extLst>
      <p:ext uri="{BB962C8B-B14F-4D97-AF65-F5344CB8AC3E}">
        <p14:creationId xmlns:p14="http://schemas.microsoft.com/office/powerpoint/2010/main" val="2343273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14A0EB9-F89B-406C-B3F6-95BE92D790C7}"/>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94A7A38D-A5AF-4E83-AD25-2CBC5420DA2C}"/>
              </a:ext>
            </a:extLst>
          </p:cNvPr>
          <p:cNvSpPr>
            <a:spLocks noGrp="1"/>
          </p:cNvSpPr>
          <p:nvPr>
            <p:ph type="body" orient="vert" idx="1"/>
          </p:nvPr>
        </p:nvSpPr>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AC7412BC-373C-4C46-AD96-93C7ADCC5A19}"/>
              </a:ext>
            </a:extLst>
          </p:cNvPr>
          <p:cNvSpPr>
            <a:spLocks noGrp="1"/>
          </p:cNvSpPr>
          <p:nvPr>
            <p:ph type="dt" sz="half" idx="10"/>
          </p:nvPr>
        </p:nvSpPr>
        <p:spPr/>
        <p:txBody>
          <a:bodyPr/>
          <a:lstStyle/>
          <a:p>
            <a:fld id="{7A2A13EA-7D68-4863-A92F-1DE674D49C3D}" type="datetimeFigureOut">
              <a:rPr lang="fi-FI" smtClean="0"/>
              <a:t>11.12.2025</a:t>
            </a:fld>
            <a:endParaRPr lang="fi-FI"/>
          </a:p>
        </p:txBody>
      </p:sp>
      <p:sp>
        <p:nvSpPr>
          <p:cNvPr id="5" name="Alatunnisteen paikkamerkki 4">
            <a:extLst>
              <a:ext uri="{FF2B5EF4-FFF2-40B4-BE49-F238E27FC236}">
                <a16:creationId xmlns:a16="http://schemas.microsoft.com/office/drawing/2014/main" id="{C6E948F8-259F-4BC9-BF1A-D7220357C8E3}"/>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4FCAFFB-8057-47A8-8EE9-87C338DDC45A}"/>
              </a:ext>
            </a:extLst>
          </p:cNvPr>
          <p:cNvSpPr>
            <a:spLocks noGrp="1"/>
          </p:cNvSpPr>
          <p:nvPr>
            <p:ph type="sldNum" sz="quarter" idx="12"/>
          </p:nvPr>
        </p:nvSpPr>
        <p:spPr/>
        <p:txBody>
          <a:bodyPr/>
          <a:lstStyle/>
          <a:p>
            <a:fld id="{679B3E66-AE02-417E-ACE8-3B644B6E4367}" type="slidenum">
              <a:rPr lang="fi-FI" smtClean="0"/>
              <a:t>‹#›</a:t>
            </a:fld>
            <a:endParaRPr lang="fi-FI"/>
          </a:p>
        </p:txBody>
      </p:sp>
    </p:spTree>
    <p:extLst>
      <p:ext uri="{BB962C8B-B14F-4D97-AF65-F5344CB8AC3E}">
        <p14:creationId xmlns:p14="http://schemas.microsoft.com/office/powerpoint/2010/main" val="1168121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6CB24E93-9E99-4F48-A68F-A0B92A66C179}"/>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7CAB6A64-5DF6-4135-97C5-75C011DC5323}"/>
              </a:ext>
            </a:extLst>
          </p:cNvPr>
          <p:cNvSpPr>
            <a:spLocks noGrp="1"/>
          </p:cNvSpPr>
          <p:nvPr>
            <p:ph type="body" orient="vert" idx="1"/>
          </p:nvPr>
        </p:nvSpPr>
        <p:spPr>
          <a:xfrm>
            <a:off x="838200" y="365125"/>
            <a:ext cx="7734300" cy="5811838"/>
          </a:xfrm>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CDABC173-0389-478A-BB7D-92D7BEBD6D4D}"/>
              </a:ext>
            </a:extLst>
          </p:cNvPr>
          <p:cNvSpPr>
            <a:spLocks noGrp="1"/>
          </p:cNvSpPr>
          <p:nvPr>
            <p:ph type="dt" sz="half" idx="10"/>
          </p:nvPr>
        </p:nvSpPr>
        <p:spPr/>
        <p:txBody>
          <a:bodyPr/>
          <a:lstStyle/>
          <a:p>
            <a:fld id="{7A2A13EA-7D68-4863-A92F-1DE674D49C3D}" type="datetimeFigureOut">
              <a:rPr lang="fi-FI" smtClean="0"/>
              <a:t>11.12.2025</a:t>
            </a:fld>
            <a:endParaRPr lang="fi-FI"/>
          </a:p>
        </p:txBody>
      </p:sp>
      <p:sp>
        <p:nvSpPr>
          <p:cNvPr id="5" name="Alatunnisteen paikkamerkki 4">
            <a:extLst>
              <a:ext uri="{FF2B5EF4-FFF2-40B4-BE49-F238E27FC236}">
                <a16:creationId xmlns:a16="http://schemas.microsoft.com/office/drawing/2014/main" id="{9BD274A9-E2A3-48FA-A06A-372CD4577CE3}"/>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27EADD64-22E6-465D-94F7-1FFB026269F1}"/>
              </a:ext>
            </a:extLst>
          </p:cNvPr>
          <p:cNvSpPr>
            <a:spLocks noGrp="1"/>
          </p:cNvSpPr>
          <p:nvPr>
            <p:ph type="sldNum" sz="quarter" idx="12"/>
          </p:nvPr>
        </p:nvSpPr>
        <p:spPr/>
        <p:txBody>
          <a:bodyPr/>
          <a:lstStyle/>
          <a:p>
            <a:fld id="{679B3E66-AE02-417E-ACE8-3B644B6E4367}" type="slidenum">
              <a:rPr lang="fi-FI" smtClean="0"/>
              <a:t>‹#›</a:t>
            </a:fld>
            <a:endParaRPr lang="fi-FI"/>
          </a:p>
        </p:txBody>
      </p:sp>
    </p:spTree>
    <p:extLst>
      <p:ext uri="{BB962C8B-B14F-4D97-AF65-F5344CB8AC3E}">
        <p14:creationId xmlns:p14="http://schemas.microsoft.com/office/powerpoint/2010/main" val="3314360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88CA07F-DE76-43FE-A4C8-9DC0309771D9}"/>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46FC9918-E16A-4097-A135-F162863A887C}"/>
              </a:ext>
            </a:extLst>
          </p:cNvPr>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A9C98DA4-32DD-4AE6-8394-44BA49079E35}"/>
              </a:ext>
            </a:extLst>
          </p:cNvPr>
          <p:cNvSpPr>
            <a:spLocks noGrp="1"/>
          </p:cNvSpPr>
          <p:nvPr>
            <p:ph type="dt" sz="half" idx="10"/>
          </p:nvPr>
        </p:nvSpPr>
        <p:spPr/>
        <p:txBody>
          <a:bodyPr/>
          <a:lstStyle/>
          <a:p>
            <a:fld id="{7A2A13EA-7D68-4863-A92F-1DE674D49C3D}" type="datetimeFigureOut">
              <a:rPr lang="fi-FI" smtClean="0"/>
              <a:t>11.12.2025</a:t>
            </a:fld>
            <a:endParaRPr lang="fi-FI"/>
          </a:p>
        </p:txBody>
      </p:sp>
      <p:sp>
        <p:nvSpPr>
          <p:cNvPr id="5" name="Alatunnisteen paikkamerkki 4">
            <a:extLst>
              <a:ext uri="{FF2B5EF4-FFF2-40B4-BE49-F238E27FC236}">
                <a16:creationId xmlns:a16="http://schemas.microsoft.com/office/drawing/2014/main" id="{578FD267-06B7-45D6-89C6-729278595E4C}"/>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52B77936-B45F-41E3-BD89-A48EA89C4AF7}"/>
              </a:ext>
            </a:extLst>
          </p:cNvPr>
          <p:cNvSpPr>
            <a:spLocks noGrp="1"/>
          </p:cNvSpPr>
          <p:nvPr>
            <p:ph type="sldNum" sz="quarter" idx="12"/>
          </p:nvPr>
        </p:nvSpPr>
        <p:spPr/>
        <p:txBody>
          <a:bodyPr/>
          <a:lstStyle/>
          <a:p>
            <a:fld id="{679B3E66-AE02-417E-ACE8-3B644B6E4367}" type="slidenum">
              <a:rPr lang="fi-FI" smtClean="0"/>
              <a:t>‹#›</a:t>
            </a:fld>
            <a:endParaRPr lang="fi-FI"/>
          </a:p>
        </p:txBody>
      </p:sp>
    </p:spTree>
    <p:extLst>
      <p:ext uri="{BB962C8B-B14F-4D97-AF65-F5344CB8AC3E}">
        <p14:creationId xmlns:p14="http://schemas.microsoft.com/office/powerpoint/2010/main" val="1448948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BBB5329-773D-4678-B51C-59A4F1881380}"/>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B559DBC1-ECD8-40C2-A434-8E8C1C50B3F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a:t>
            </a:r>
          </a:p>
        </p:txBody>
      </p:sp>
      <p:sp>
        <p:nvSpPr>
          <p:cNvPr id="4" name="Päivämäärän paikkamerkki 3">
            <a:extLst>
              <a:ext uri="{FF2B5EF4-FFF2-40B4-BE49-F238E27FC236}">
                <a16:creationId xmlns:a16="http://schemas.microsoft.com/office/drawing/2014/main" id="{8DB8AEFC-9AAD-4030-935F-E53B878E3C59}"/>
              </a:ext>
            </a:extLst>
          </p:cNvPr>
          <p:cNvSpPr>
            <a:spLocks noGrp="1"/>
          </p:cNvSpPr>
          <p:nvPr>
            <p:ph type="dt" sz="half" idx="10"/>
          </p:nvPr>
        </p:nvSpPr>
        <p:spPr/>
        <p:txBody>
          <a:bodyPr/>
          <a:lstStyle/>
          <a:p>
            <a:fld id="{7A2A13EA-7D68-4863-A92F-1DE674D49C3D}" type="datetimeFigureOut">
              <a:rPr lang="fi-FI" smtClean="0"/>
              <a:t>11.12.2025</a:t>
            </a:fld>
            <a:endParaRPr lang="fi-FI"/>
          </a:p>
        </p:txBody>
      </p:sp>
      <p:sp>
        <p:nvSpPr>
          <p:cNvPr id="5" name="Alatunnisteen paikkamerkki 4">
            <a:extLst>
              <a:ext uri="{FF2B5EF4-FFF2-40B4-BE49-F238E27FC236}">
                <a16:creationId xmlns:a16="http://schemas.microsoft.com/office/drawing/2014/main" id="{CA4083A6-756A-4050-AF9E-A3E015EBC21D}"/>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E012A519-B959-479E-9304-A2B5C3913345}"/>
              </a:ext>
            </a:extLst>
          </p:cNvPr>
          <p:cNvSpPr>
            <a:spLocks noGrp="1"/>
          </p:cNvSpPr>
          <p:nvPr>
            <p:ph type="sldNum" sz="quarter" idx="12"/>
          </p:nvPr>
        </p:nvSpPr>
        <p:spPr/>
        <p:txBody>
          <a:bodyPr/>
          <a:lstStyle/>
          <a:p>
            <a:fld id="{679B3E66-AE02-417E-ACE8-3B644B6E4367}" type="slidenum">
              <a:rPr lang="fi-FI" smtClean="0"/>
              <a:t>‹#›</a:t>
            </a:fld>
            <a:endParaRPr lang="fi-FI"/>
          </a:p>
        </p:txBody>
      </p:sp>
    </p:spTree>
    <p:extLst>
      <p:ext uri="{BB962C8B-B14F-4D97-AF65-F5344CB8AC3E}">
        <p14:creationId xmlns:p14="http://schemas.microsoft.com/office/powerpoint/2010/main" val="39496634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503298B-1705-486E-AF3C-90302067F9A5}"/>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13FE5182-CB06-4F33-A08E-3F25B944AC0E}"/>
              </a:ext>
            </a:extLst>
          </p:cNvPr>
          <p:cNvSpPr>
            <a:spLocks noGrp="1"/>
          </p:cNvSpPr>
          <p:nvPr>
            <p:ph sz="half" idx="1"/>
          </p:nvPr>
        </p:nvSpPr>
        <p:spPr>
          <a:xfrm>
            <a:off x="838200" y="1825625"/>
            <a:ext cx="5181600" cy="435133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EDB64291-684F-48C6-A4F2-2320584D8D4F}"/>
              </a:ext>
            </a:extLst>
          </p:cNvPr>
          <p:cNvSpPr>
            <a:spLocks noGrp="1"/>
          </p:cNvSpPr>
          <p:nvPr>
            <p:ph sz="half" idx="2"/>
          </p:nvPr>
        </p:nvSpPr>
        <p:spPr>
          <a:xfrm>
            <a:off x="6172200" y="1825625"/>
            <a:ext cx="5181600" cy="435133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E0F6D03F-7AFB-4336-89B5-DD350106253A}"/>
              </a:ext>
            </a:extLst>
          </p:cNvPr>
          <p:cNvSpPr>
            <a:spLocks noGrp="1"/>
          </p:cNvSpPr>
          <p:nvPr>
            <p:ph type="dt" sz="half" idx="10"/>
          </p:nvPr>
        </p:nvSpPr>
        <p:spPr/>
        <p:txBody>
          <a:bodyPr/>
          <a:lstStyle/>
          <a:p>
            <a:fld id="{7A2A13EA-7D68-4863-A92F-1DE674D49C3D}" type="datetimeFigureOut">
              <a:rPr lang="fi-FI" smtClean="0"/>
              <a:t>11.12.2025</a:t>
            </a:fld>
            <a:endParaRPr lang="fi-FI"/>
          </a:p>
        </p:txBody>
      </p:sp>
      <p:sp>
        <p:nvSpPr>
          <p:cNvPr id="6" name="Alatunnisteen paikkamerkki 5">
            <a:extLst>
              <a:ext uri="{FF2B5EF4-FFF2-40B4-BE49-F238E27FC236}">
                <a16:creationId xmlns:a16="http://schemas.microsoft.com/office/drawing/2014/main" id="{ABA50B46-B808-478A-9AAA-87C333FA11AB}"/>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C0BA958C-5E11-4A06-95A3-604787519A63}"/>
              </a:ext>
            </a:extLst>
          </p:cNvPr>
          <p:cNvSpPr>
            <a:spLocks noGrp="1"/>
          </p:cNvSpPr>
          <p:nvPr>
            <p:ph type="sldNum" sz="quarter" idx="12"/>
          </p:nvPr>
        </p:nvSpPr>
        <p:spPr/>
        <p:txBody>
          <a:bodyPr/>
          <a:lstStyle/>
          <a:p>
            <a:fld id="{679B3E66-AE02-417E-ACE8-3B644B6E4367}" type="slidenum">
              <a:rPr lang="fi-FI" smtClean="0"/>
              <a:t>‹#›</a:t>
            </a:fld>
            <a:endParaRPr lang="fi-FI"/>
          </a:p>
        </p:txBody>
      </p:sp>
    </p:spTree>
    <p:extLst>
      <p:ext uri="{BB962C8B-B14F-4D97-AF65-F5344CB8AC3E}">
        <p14:creationId xmlns:p14="http://schemas.microsoft.com/office/powerpoint/2010/main" val="1421751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78BFEBE-05B7-43E8-AFA3-15D724EC5D20}"/>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23AB1D81-D895-4D95-80F2-C80FFC7CEE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4" name="Sisällön paikkamerkki 3">
            <a:extLst>
              <a:ext uri="{FF2B5EF4-FFF2-40B4-BE49-F238E27FC236}">
                <a16:creationId xmlns:a16="http://schemas.microsoft.com/office/drawing/2014/main" id="{EBAEE9A4-1936-4141-BFED-3DC9EA41DF43}"/>
              </a:ext>
            </a:extLst>
          </p:cNvPr>
          <p:cNvSpPr>
            <a:spLocks noGrp="1"/>
          </p:cNvSpPr>
          <p:nvPr>
            <p:ph sz="half" idx="2"/>
          </p:nvPr>
        </p:nvSpPr>
        <p:spPr>
          <a:xfrm>
            <a:off x="839788" y="2505075"/>
            <a:ext cx="5157787" cy="368458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5A7DC152-1A55-4F23-A64E-68017373130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6" name="Sisällön paikkamerkki 5">
            <a:extLst>
              <a:ext uri="{FF2B5EF4-FFF2-40B4-BE49-F238E27FC236}">
                <a16:creationId xmlns:a16="http://schemas.microsoft.com/office/drawing/2014/main" id="{2717219C-F18D-4942-81E6-A1147A1577B3}"/>
              </a:ext>
            </a:extLst>
          </p:cNvPr>
          <p:cNvSpPr>
            <a:spLocks noGrp="1"/>
          </p:cNvSpPr>
          <p:nvPr>
            <p:ph sz="quarter" idx="4"/>
          </p:nvPr>
        </p:nvSpPr>
        <p:spPr>
          <a:xfrm>
            <a:off x="6172200" y="2505075"/>
            <a:ext cx="5183188" cy="368458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E8FB49ED-59EF-4953-B1FC-9C9E2FCE410E}"/>
              </a:ext>
            </a:extLst>
          </p:cNvPr>
          <p:cNvSpPr>
            <a:spLocks noGrp="1"/>
          </p:cNvSpPr>
          <p:nvPr>
            <p:ph type="dt" sz="half" idx="10"/>
          </p:nvPr>
        </p:nvSpPr>
        <p:spPr/>
        <p:txBody>
          <a:bodyPr/>
          <a:lstStyle/>
          <a:p>
            <a:fld id="{7A2A13EA-7D68-4863-A92F-1DE674D49C3D}" type="datetimeFigureOut">
              <a:rPr lang="fi-FI" smtClean="0"/>
              <a:t>11.12.2025</a:t>
            </a:fld>
            <a:endParaRPr lang="fi-FI"/>
          </a:p>
        </p:txBody>
      </p:sp>
      <p:sp>
        <p:nvSpPr>
          <p:cNvPr id="8" name="Alatunnisteen paikkamerkki 7">
            <a:extLst>
              <a:ext uri="{FF2B5EF4-FFF2-40B4-BE49-F238E27FC236}">
                <a16:creationId xmlns:a16="http://schemas.microsoft.com/office/drawing/2014/main" id="{4FA9AA78-F631-4554-B940-DF4E98F73C76}"/>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189B50B8-280C-4955-A88B-03378B05EE09}"/>
              </a:ext>
            </a:extLst>
          </p:cNvPr>
          <p:cNvSpPr>
            <a:spLocks noGrp="1"/>
          </p:cNvSpPr>
          <p:nvPr>
            <p:ph type="sldNum" sz="quarter" idx="12"/>
          </p:nvPr>
        </p:nvSpPr>
        <p:spPr/>
        <p:txBody>
          <a:bodyPr/>
          <a:lstStyle/>
          <a:p>
            <a:fld id="{679B3E66-AE02-417E-ACE8-3B644B6E4367}" type="slidenum">
              <a:rPr lang="fi-FI" smtClean="0"/>
              <a:t>‹#›</a:t>
            </a:fld>
            <a:endParaRPr lang="fi-FI"/>
          </a:p>
        </p:txBody>
      </p:sp>
    </p:spTree>
    <p:extLst>
      <p:ext uri="{BB962C8B-B14F-4D97-AF65-F5344CB8AC3E}">
        <p14:creationId xmlns:p14="http://schemas.microsoft.com/office/powerpoint/2010/main" val="2651128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43BB222-C340-45C7-84C1-CFC8C70C249F}"/>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A54C7F34-E952-48B6-BB3E-741EAF92B5ED}"/>
              </a:ext>
            </a:extLst>
          </p:cNvPr>
          <p:cNvSpPr>
            <a:spLocks noGrp="1"/>
          </p:cNvSpPr>
          <p:nvPr>
            <p:ph type="dt" sz="half" idx="10"/>
          </p:nvPr>
        </p:nvSpPr>
        <p:spPr/>
        <p:txBody>
          <a:bodyPr/>
          <a:lstStyle/>
          <a:p>
            <a:fld id="{7A2A13EA-7D68-4863-A92F-1DE674D49C3D}" type="datetimeFigureOut">
              <a:rPr lang="fi-FI" smtClean="0"/>
              <a:t>11.12.2025</a:t>
            </a:fld>
            <a:endParaRPr lang="fi-FI"/>
          </a:p>
        </p:txBody>
      </p:sp>
      <p:sp>
        <p:nvSpPr>
          <p:cNvPr id="4" name="Alatunnisteen paikkamerkki 3">
            <a:extLst>
              <a:ext uri="{FF2B5EF4-FFF2-40B4-BE49-F238E27FC236}">
                <a16:creationId xmlns:a16="http://schemas.microsoft.com/office/drawing/2014/main" id="{5DFFD6DF-CDFC-402D-81D3-93322A0311FA}"/>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72396888-BFD2-46FA-B103-660D6B2326E1}"/>
              </a:ext>
            </a:extLst>
          </p:cNvPr>
          <p:cNvSpPr>
            <a:spLocks noGrp="1"/>
          </p:cNvSpPr>
          <p:nvPr>
            <p:ph type="sldNum" sz="quarter" idx="12"/>
          </p:nvPr>
        </p:nvSpPr>
        <p:spPr/>
        <p:txBody>
          <a:bodyPr/>
          <a:lstStyle/>
          <a:p>
            <a:fld id="{679B3E66-AE02-417E-ACE8-3B644B6E4367}" type="slidenum">
              <a:rPr lang="fi-FI" smtClean="0"/>
              <a:t>‹#›</a:t>
            </a:fld>
            <a:endParaRPr lang="fi-FI"/>
          </a:p>
        </p:txBody>
      </p:sp>
    </p:spTree>
    <p:extLst>
      <p:ext uri="{BB962C8B-B14F-4D97-AF65-F5344CB8AC3E}">
        <p14:creationId xmlns:p14="http://schemas.microsoft.com/office/powerpoint/2010/main" val="3516824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DE6F033D-983D-4447-A466-E46E48BBBC1B}"/>
              </a:ext>
            </a:extLst>
          </p:cNvPr>
          <p:cNvSpPr>
            <a:spLocks noGrp="1"/>
          </p:cNvSpPr>
          <p:nvPr>
            <p:ph type="dt" sz="half" idx="10"/>
          </p:nvPr>
        </p:nvSpPr>
        <p:spPr/>
        <p:txBody>
          <a:bodyPr/>
          <a:lstStyle/>
          <a:p>
            <a:fld id="{7A2A13EA-7D68-4863-A92F-1DE674D49C3D}" type="datetimeFigureOut">
              <a:rPr lang="fi-FI" smtClean="0"/>
              <a:t>11.12.2025</a:t>
            </a:fld>
            <a:endParaRPr lang="fi-FI"/>
          </a:p>
        </p:txBody>
      </p:sp>
      <p:sp>
        <p:nvSpPr>
          <p:cNvPr id="3" name="Alatunnisteen paikkamerkki 2">
            <a:extLst>
              <a:ext uri="{FF2B5EF4-FFF2-40B4-BE49-F238E27FC236}">
                <a16:creationId xmlns:a16="http://schemas.microsoft.com/office/drawing/2014/main" id="{5FFB99BA-281A-4015-ADD5-FD61B555A678}"/>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C285531D-CAEC-44AD-8342-555CB2829AAF}"/>
              </a:ext>
            </a:extLst>
          </p:cNvPr>
          <p:cNvSpPr>
            <a:spLocks noGrp="1"/>
          </p:cNvSpPr>
          <p:nvPr>
            <p:ph type="sldNum" sz="quarter" idx="12"/>
          </p:nvPr>
        </p:nvSpPr>
        <p:spPr/>
        <p:txBody>
          <a:bodyPr/>
          <a:lstStyle/>
          <a:p>
            <a:fld id="{679B3E66-AE02-417E-ACE8-3B644B6E4367}" type="slidenum">
              <a:rPr lang="fi-FI" smtClean="0"/>
              <a:t>‹#›</a:t>
            </a:fld>
            <a:endParaRPr lang="fi-FI"/>
          </a:p>
        </p:txBody>
      </p:sp>
    </p:spTree>
    <p:extLst>
      <p:ext uri="{BB962C8B-B14F-4D97-AF65-F5344CB8AC3E}">
        <p14:creationId xmlns:p14="http://schemas.microsoft.com/office/powerpoint/2010/main" val="3334413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822DD0C-63DA-4ACD-B9DF-56A504AD54C6}"/>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65C093A5-7A30-45F2-97E6-D8D9F6A1381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0932B8FD-218B-4599-B106-D70A558FB0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Päivämäärän paikkamerkki 4">
            <a:extLst>
              <a:ext uri="{FF2B5EF4-FFF2-40B4-BE49-F238E27FC236}">
                <a16:creationId xmlns:a16="http://schemas.microsoft.com/office/drawing/2014/main" id="{0D712B9B-BA01-4996-8162-E5F625C70F18}"/>
              </a:ext>
            </a:extLst>
          </p:cNvPr>
          <p:cNvSpPr>
            <a:spLocks noGrp="1"/>
          </p:cNvSpPr>
          <p:nvPr>
            <p:ph type="dt" sz="half" idx="10"/>
          </p:nvPr>
        </p:nvSpPr>
        <p:spPr/>
        <p:txBody>
          <a:bodyPr/>
          <a:lstStyle/>
          <a:p>
            <a:fld id="{7A2A13EA-7D68-4863-A92F-1DE674D49C3D}" type="datetimeFigureOut">
              <a:rPr lang="fi-FI" smtClean="0"/>
              <a:t>11.12.2025</a:t>
            </a:fld>
            <a:endParaRPr lang="fi-FI"/>
          </a:p>
        </p:txBody>
      </p:sp>
      <p:sp>
        <p:nvSpPr>
          <p:cNvPr id="6" name="Alatunnisteen paikkamerkki 5">
            <a:extLst>
              <a:ext uri="{FF2B5EF4-FFF2-40B4-BE49-F238E27FC236}">
                <a16:creationId xmlns:a16="http://schemas.microsoft.com/office/drawing/2014/main" id="{287FA0CD-F3FB-4F3F-B69A-BE22E98F39CE}"/>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C00CC37D-B58A-4A55-BED2-07792ABD6A12}"/>
              </a:ext>
            </a:extLst>
          </p:cNvPr>
          <p:cNvSpPr>
            <a:spLocks noGrp="1"/>
          </p:cNvSpPr>
          <p:nvPr>
            <p:ph type="sldNum" sz="quarter" idx="12"/>
          </p:nvPr>
        </p:nvSpPr>
        <p:spPr/>
        <p:txBody>
          <a:bodyPr/>
          <a:lstStyle/>
          <a:p>
            <a:fld id="{679B3E66-AE02-417E-ACE8-3B644B6E4367}" type="slidenum">
              <a:rPr lang="fi-FI" smtClean="0"/>
              <a:t>‹#›</a:t>
            </a:fld>
            <a:endParaRPr lang="fi-FI"/>
          </a:p>
        </p:txBody>
      </p:sp>
    </p:spTree>
    <p:extLst>
      <p:ext uri="{BB962C8B-B14F-4D97-AF65-F5344CB8AC3E}">
        <p14:creationId xmlns:p14="http://schemas.microsoft.com/office/powerpoint/2010/main" val="1284799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84EDB0B-51C3-4952-B6C7-67C7009B1977}"/>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0E505602-EC7D-4F3C-A5AB-6CB661EFEC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57C66742-D23F-44F3-A985-09E71FF969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Päivämäärän paikkamerkki 4">
            <a:extLst>
              <a:ext uri="{FF2B5EF4-FFF2-40B4-BE49-F238E27FC236}">
                <a16:creationId xmlns:a16="http://schemas.microsoft.com/office/drawing/2014/main" id="{445496F5-0189-44E6-9BD9-75A4AF71E8EC}"/>
              </a:ext>
            </a:extLst>
          </p:cNvPr>
          <p:cNvSpPr>
            <a:spLocks noGrp="1"/>
          </p:cNvSpPr>
          <p:nvPr>
            <p:ph type="dt" sz="half" idx="10"/>
          </p:nvPr>
        </p:nvSpPr>
        <p:spPr/>
        <p:txBody>
          <a:bodyPr/>
          <a:lstStyle/>
          <a:p>
            <a:fld id="{7A2A13EA-7D68-4863-A92F-1DE674D49C3D}" type="datetimeFigureOut">
              <a:rPr lang="fi-FI" smtClean="0"/>
              <a:t>11.12.2025</a:t>
            </a:fld>
            <a:endParaRPr lang="fi-FI"/>
          </a:p>
        </p:txBody>
      </p:sp>
      <p:sp>
        <p:nvSpPr>
          <p:cNvPr id="6" name="Alatunnisteen paikkamerkki 5">
            <a:extLst>
              <a:ext uri="{FF2B5EF4-FFF2-40B4-BE49-F238E27FC236}">
                <a16:creationId xmlns:a16="http://schemas.microsoft.com/office/drawing/2014/main" id="{C87D2C45-07B4-4CE6-B8B5-F87E9A7384DE}"/>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4F6BC2DA-7EBC-4B0E-9D60-E4941AF42948}"/>
              </a:ext>
            </a:extLst>
          </p:cNvPr>
          <p:cNvSpPr>
            <a:spLocks noGrp="1"/>
          </p:cNvSpPr>
          <p:nvPr>
            <p:ph type="sldNum" sz="quarter" idx="12"/>
          </p:nvPr>
        </p:nvSpPr>
        <p:spPr/>
        <p:txBody>
          <a:bodyPr/>
          <a:lstStyle/>
          <a:p>
            <a:fld id="{679B3E66-AE02-417E-ACE8-3B644B6E4367}" type="slidenum">
              <a:rPr lang="fi-FI" smtClean="0"/>
              <a:t>‹#›</a:t>
            </a:fld>
            <a:endParaRPr lang="fi-FI"/>
          </a:p>
        </p:txBody>
      </p:sp>
    </p:spTree>
    <p:extLst>
      <p:ext uri="{BB962C8B-B14F-4D97-AF65-F5344CB8AC3E}">
        <p14:creationId xmlns:p14="http://schemas.microsoft.com/office/powerpoint/2010/main" val="4935322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AEB5FD38-BFD5-4820-9A07-BB20238B3E7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C028A2B3-18C7-49D5-AA0F-89743174B75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60AEB3A6-2F75-4F24-B0A6-6EEEFCBB27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2A13EA-7D68-4863-A92F-1DE674D49C3D}" type="datetimeFigureOut">
              <a:rPr lang="fi-FI" smtClean="0"/>
              <a:t>11.12.2025</a:t>
            </a:fld>
            <a:endParaRPr lang="fi-FI"/>
          </a:p>
        </p:txBody>
      </p:sp>
      <p:sp>
        <p:nvSpPr>
          <p:cNvPr id="5" name="Alatunnisteen paikkamerkki 4">
            <a:extLst>
              <a:ext uri="{FF2B5EF4-FFF2-40B4-BE49-F238E27FC236}">
                <a16:creationId xmlns:a16="http://schemas.microsoft.com/office/drawing/2014/main" id="{6B246EE4-3374-4B19-B6A6-E3D3F77E811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97285BD6-59EC-4B49-ABBC-64E559660E3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9B3E66-AE02-417E-ACE8-3B644B6E4367}" type="slidenum">
              <a:rPr lang="fi-FI" smtClean="0"/>
              <a:t>‹#›</a:t>
            </a:fld>
            <a:endParaRPr lang="fi-FI"/>
          </a:p>
        </p:txBody>
      </p:sp>
    </p:spTree>
    <p:extLst>
      <p:ext uri="{BB962C8B-B14F-4D97-AF65-F5344CB8AC3E}">
        <p14:creationId xmlns:p14="http://schemas.microsoft.com/office/powerpoint/2010/main" val="1857846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4.safelinks.protection.outlook.com/?url=https%3A%2F%2Finnokyla.fi%2Ffi%2Ftoimintamalli%2Frrp3-arviointihanke-aikuissosiaalityon-menetelmien-vaikutukset-kainuun&amp;data=05%7C02%7Cpetri.vuorijarvi%40kainuu.fi%7Cfd59043750ca4a3ed1b408de28bf76ae%7C1a6247a2524e42398043c808fa20debd%7C0%7C0%7C638992999978633622%7CUnknown%7CTWFpbGZsb3d8eyJFbXB0eU1hcGkiOnRydWUsIlYiOiIwLjAuMDAwMCIsIlAiOiJXaW4zMiIsIkFOIjoiTWFpbCIsIldUIjoyfQ%3D%3D%7C0%7C%7C%7C&amp;sdata=cUe2bkuuF8ATelAT4HA3JXP0PfGOQ6wqn6KSlAhdZ6Y%3D&amp;reserved=0" TargetMode="External"/><Relationship Id="rId2" Type="http://schemas.openxmlformats.org/officeDocument/2006/relationships/hyperlink" Target="mailto:pvuorija@ulapland.fi" TargetMode="Externa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innokyla.fi/fi/toimintamalli/taloussosiaalityon-satsaa-ja-saasta-malli"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takuusaatio.fi/wp-content/uploads/2020/12/aikajanne_yli55-1.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879DC1F-0023-4781-89A4-682BFA269B3E}"/>
              </a:ext>
            </a:extLst>
          </p:cNvPr>
          <p:cNvSpPr>
            <a:spLocks noGrp="1"/>
          </p:cNvSpPr>
          <p:nvPr>
            <p:ph type="ctrTitle"/>
          </p:nvPr>
        </p:nvSpPr>
        <p:spPr>
          <a:xfrm>
            <a:off x="1640263" y="1113208"/>
            <a:ext cx="9144000" cy="1131217"/>
          </a:xfrm>
        </p:spPr>
        <p:txBody>
          <a:bodyPr>
            <a:normAutofit fontScale="90000"/>
          </a:bodyPr>
          <a:lstStyle/>
          <a:p>
            <a:br>
              <a:rPr lang="fi-FI" dirty="0"/>
            </a:br>
            <a:r>
              <a:rPr lang="fi-FI" dirty="0"/>
              <a:t> </a:t>
            </a:r>
            <a:r>
              <a:rPr lang="fi-FI" sz="4400" b="1" dirty="0"/>
              <a:t>Taloussosiaalityön menetelmien vaikuttavuuden arviointi</a:t>
            </a:r>
          </a:p>
        </p:txBody>
      </p:sp>
      <p:sp>
        <p:nvSpPr>
          <p:cNvPr id="3" name="Alaotsikko 2">
            <a:extLst>
              <a:ext uri="{FF2B5EF4-FFF2-40B4-BE49-F238E27FC236}">
                <a16:creationId xmlns:a16="http://schemas.microsoft.com/office/drawing/2014/main" id="{876A40BA-1B23-43D3-9625-B42CF5F78B06}"/>
              </a:ext>
            </a:extLst>
          </p:cNvPr>
          <p:cNvSpPr>
            <a:spLocks noGrp="1"/>
          </p:cNvSpPr>
          <p:nvPr>
            <p:ph type="subTitle" idx="1"/>
          </p:nvPr>
        </p:nvSpPr>
        <p:spPr>
          <a:xfrm>
            <a:off x="1282045" y="2658362"/>
            <a:ext cx="9860437" cy="3086429"/>
          </a:xfrm>
        </p:spPr>
        <p:txBody>
          <a:bodyPr>
            <a:normAutofit fontScale="47500" lnSpcReduction="20000"/>
          </a:bodyPr>
          <a:lstStyle/>
          <a:p>
            <a:r>
              <a:rPr lang="fi-FI" sz="4200" dirty="0"/>
              <a:t>Aikuissosiaalityön menetelmien vaikutukset Kainuun </a:t>
            </a:r>
            <a:r>
              <a:rPr lang="fi-FI" sz="4200" dirty="0" err="1"/>
              <a:t>hyvinvointialueella</a:t>
            </a:r>
            <a:r>
              <a:rPr lang="fi-FI" sz="4200" dirty="0"/>
              <a:t> - tiistaitiimi 25.11.2025</a:t>
            </a:r>
            <a:endParaRPr lang="fi-FI" sz="3400" dirty="0"/>
          </a:p>
          <a:p>
            <a:endParaRPr lang="fi-FI" dirty="0"/>
          </a:p>
          <a:p>
            <a:r>
              <a:rPr lang="fi-FI" sz="3300" dirty="0"/>
              <a:t>Tutkijasosiaalityöntekijä Petri Vuorijärvi, YTM, FM, tohtorikoulutettava Lapin yo, sosiaalityö</a:t>
            </a:r>
          </a:p>
          <a:p>
            <a:r>
              <a:rPr lang="fi-FI" sz="3300" dirty="0"/>
              <a:t>RRP3 Arviointitutkimus / Aikuissosiaalityön menetelmien vaikutukset</a:t>
            </a:r>
          </a:p>
          <a:p>
            <a:pPr>
              <a:spcAft>
                <a:spcPts val="600"/>
              </a:spcAft>
            </a:pPr>
            <a:r>
              <a:rPr lang="fi-FI" sz="3300" dirty="0"/>
              <a:t>Kainuun hyvinvointialue / Järjestämisen tuki / Kehittämistiimi</a:t>
            </a:r>
          </a:p>
          <a:p>
            <a:r>
              <a:rPr lang="fi-FI" sz="3300" dirty="0" err="1"/>
              <a:t>email</a:t>
            </a:r>
            <a:r>
              <a:rPr lang="fi-FI" sz="3300" dirty="0"/>
              <a:t>: petri.vuorijarvi@kainuu.fi</a:t>
            </a:r>
          </a:p>
          <a:p>
            <a:r>
              <a:rPr lang="fi-FI" sz="3300" dirty="0" err="1"/>
              <a:t>opiskeluemail</a:t>
            </a:r>
            <a:r>
              <a:rPr lang="fi-FI" sz="3300" dirty="0"/>
              <a:t>: </a:t>
            </a:r>
            <a:r>
              <a:rPr lang="fi-FI" sz="3300" dirty="0">
                <a:hlinkClick r:id="rId2"/>
              </a:rPr>
              <a:t>pvuorija@ulapland.fi</a:t>
            </a:r>
            <a:endParaRPr lang="fi-FI" sz="3300" dirty="0"/>
          </a:p>
          <a:p>
            <a:pPr>
              <a:lnSpc>
                <a:spcPct val="120000"/>
              </a:lnSpc>
            </a:pPr>
            <a:r>
              <a:rPr lang="fi-FI" sz="3300" dirty="0" err="1"/>
              <a:t>Innokylän</a:t>
            </a:r>
            <a:r>
              <a:rPr lang="fi-FI" sz="3300" dirty="0"/>
              <a:t> sivut: </a:t>
            </a:r>
            <a:r>
              <a:rPr lang="fi-FI" sz="3600" u="sng" dirty="0">
                <a:solidFill>
                  <a:srgbClr val="0563C1"/>
                </a:solidFill>
                <a:latin typeface="Calibri" panose="020F0502020204030204" pitchFamily="34" charset="0"/>
                <a:ea typeface="Calibri" panose="020F0502020204030204" pitchFamily="34" charset="0"/>
                <a:hlinkClick r:id="rId3">
                  <a:extLst>
                    <a:ext uri="{A12FA001-AC4F-418D-AE19-62706E023703}">
                      <ahyp:hlinkClr xmlns:ahyp="http://schemas.microsoft.com/office/drawing/2018/hyperlinkcolor" val="tx"/>
                    </a:ext>
                  </a:extLst>
                </a:hlinkClick>
              </a:rPr>
              <a:t>RRP3 ARVIOINTIHANKE / AIKUISSOSIAALITYÖN MENETELMIEN VAIKUTUKSET KAINUUN HYVINVOINTIALUEELLA 2024-2025 | </a:t>
            </a:r>
            <a:r>
              <a:rPr lang="fi-FI" sz="3600" u="sng" dirty="0" err="1">
                <a:solidFill>
                  <a:srgbClr val="0563C1"/>
                </a:solidFill>
                <a:latin typeface="Calibri" panose="020F0502020204030204" pitchFamily="34" charset="0"/>
                <a:ea typeface="Calibri" panose="020F0502020204030204" pitchFamily="34" charset="0"/>
                <a:hlinkClick r:id="rId3">
                  <a:extLst>
                    <a:ext uri="{A12FA001-AC4F-418D-AE19-62706E023703}">
                      <ahyp:hlinkClr xmlns:ahyp="http://schemas.microsoft.com/office/drawing/2018/hyperlinkcolor" val="tx"/>
                    </a:ext>
                  </a:extLst>
                </a:hlinkClick>
              </a:rPr>
              <a:t>Innokylä</a:t>
            </a:r>
            <a:endParaRPr lang="fi-FI" sz="3300" dirty="0"/>
          </a:p>
        </p:txBody>
      </p:sp>
      <p:grpSp>
        <p:nvGrpSpPr>
          <p:cNvPr id="6" name="Ryhmä 5">
            <a:extLst>
              <a:ext uri="{FF2B5EF4-FFF2-40B4-BE49-F238E27FC236}">
                <a16:creationId xmlns:a16="http://schemas.microsoft.com/office/drawing/2014/main" id="{2D4F17C9-59B4-4E74-838D-A4DE599BCB6A}"/>
              </a:ext>
            </a:extLst>
          </p:cNvPr>
          <p:cNvGrpSpPr/>
          <p:nvPr/>
        </p:nvGrpSpPr>
        <p:grpSpPr>
          <a:xfrm>
            <a:off x="5560698" y="5758931"/>
            <a:ext cx="6387205" cy="917414"/>
            <a:chOff x="5551271" y="5466700"/>
            <a:chExt cx="6387205" cy="917414"/>
          </a:xfrm>
        </p:grpSpPr>
        <p:pic>
          <p:nvPicPr>
            <p:cNvPr id="4" name="Kuva 3">
              <a:extLst>
                <a:ext uri="{FF2B5EF4-FFF2-40B4-BE49-F238E27FC236}">
                  <a16:creationId xmlns:a16="http://schemas.microsoft.com/office/drawing/2014/main" id="{4AFAC92B-9160-4CFB-9186-D936A47638E0}"/>
                </a:ext>
              </a:extLst>
            </p:cNvPr>
            <p:cNvPicPr>
              <a:picLocks noChangeAspect="1"/>
            </p:cNvPicPr>
            <p:nvPr/>
          </p:nvPicPr>
          <p:blipFill>
            <a:blip r:embed="rId4"/>
            <a:stretch>
              <a:fillRect/>
            </a:stretch>
          </p:blipFill>
          <p:spPr>
            <a:xfrm>
              <a:off x="5551271" y="5531841"/>
              <a:ext cx="2583845" cy="787132"/>
            </a:xfrm>
            <a:prstGeom prst="rect">
              <a:avLst/>
            </a:prstGeom>
          </p:spPr>
        </p:pic>
        <p:pic>
          <p:nvPicPr>
            <p:cNvPr id="5" name="Kuva 4">
              <a:extLst>
                <a:ext uri="{FF2B5EF4-FFF2-40B4-BE49-F238E27FC236}">
                  <a16:creationId xmlns:a16="http://schemas.microsoft.com/office/drawing/2014/main" id="{4A6F02DC-375F-4F72-B439-BBDC202B092D}"/>
                </a:ext>
              </a:extLst>
            </p:cNvPr>
            <p:cNvPicPr>
              <a:picLocks noChangeAspect="1"/>
            </p:cNvPicPr>
            <p:nvPr/>
          </p:nvPicPr>
          <p:blipFill>
            <a:blip r:embed="rId5"/>
            <a:stretch>
              <a:fillRect/>
            </a:stretch>
          </p:blipFill>
          <p:spPr>
            <a:xfrm>
              <a:off x="8435622" y="5466700"/>
              <a:ext cx="3502854" cy="917414"/>
            </a:xfrm>
            <a:prstGeom prst="rect">
              <a:avLst/>
            </a:prstGeom>
          </p:spPr>
        </p:pic>
      </p:grpSp>
    </p:spTree>
    <p:extLst>
      <p:ext uri="{BB962C8B-B14F-4D97-AF65-F5344CB8AC3E}">
        <p14:creationId xmlns:p14="http://schemas.microsoft.com/office/powerpoint/2010/main" val="38267930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A9A7ED9-6D40-4C38-C646-8C7D4674AF83}"/>
              </a:ext>
            </a:extLst>
          </p:cNvPr>
          <p:cNvSpPr>
            <a:spLocks noGrp="1"/>
          </p:cNvSpPr>
          <p:nvPr>
            <p:ph type="title"/>
          </p:nvPr>
        </p:nvSpPr>
        <p:spPr>
          <a:xfrm>
            <a:off x="369220" y="92514"/>
            <a:ext cx="11453559" cy="1128261"/>
          </a:xfrm>
        </p:spPr>
        <p:txBody>
          <a:bodyPr>
            <a:noAutofit/>
          </a:bodyPr>
          <a:lstStyle/>
          <a:p>
            <a:r>
              <a:rPr lang="fi-FI" sz="2400" dirty="0"/>
              <a:t>Tutkijan laadullinen kokonaisarvio Satsaa ja säästä –intervention vaikutuksesta (n=32) suhteessa </a:t>
            </a:r>
            <a:r>
              <a:rPr lang="fi-FI" sz="2400" b="1" dirty="0"/>
              <a:t>Aikuisväestön </a:t>
            </a:r>
            <a:r>
              <a:rPr lang="fi-FI" sz="2400" b="1" dirty="0" err="1"/>
              <a:t>hyvinvointimittarin</a:t>
            </a:r>
            <a:r>
              <a:rPr lang="fi-FI" sz="2400" b="1" dirty="0"/>
              <a:t> </a:t>
            </a:r>
            <a:r>
              <a:rPr lang="fi-FI" sz="2400" dirty="0"/>
              <a:t>(AVHM) ulottuvuuden 2. ”</a:t>
            </a:r>
            <a:r>
              <a:rPr lang="fi-FI" sz="2400" b="1" dirty="0"/>
              <a:t>Työ, osaaminen ja toimeentulo</a:t>
            </a:r>
            <a:r>
              <a:rPr lang="fi-FI" sz="2400" dirty="0"/>
              <a:t>” saamiin arvoihin (vaihteluväli 1, -1) </a:t>
            </a:r>
            <a:r>
              <a:rPr lang="fi-FI" sz="2400" b="1" dirty="0"/>
              <a:t>intervention alkaessa</a:t>
            </a:r>
            <a:r>
              <a:rPr lang="fi-FI" sz="2400" dirty="0"/>
              <a:t>.</a:t>
            </a:r>
          </a:p>
        </p:txBody>
      </p:sp>
      <p:graphicFrame>
        <p:nvGraphicFramePr>
          <p:cNvPr id="4" name="Sisällön paikkamerkki 3">
            <a:extLst>
              <a:ext uri="{FF2B5EF4-FFF2-40B4-BE49-F238E27FC236}">
                <a16:creationId xmlns:a16="http://schemas.microsoft.com/office/drawing/2014/main" id="{E2025252-CFF8-8755-FCCD-2ACDA2A78008}"/>
              </a:ext>
            </a:extLst>
          </p:cNvPr>
          <p:cNvGraphicFramePr>
            <a:graphicFrameLocks noGrp="1"/>
          </p:cNvGraphicFramePr>
          <p:nvPr>
            <p:ph idx="1"/>
            <p:extLst/>
          </p:nvPr>
        </p:nvGraphicFramePr>
        <p:xfrm>
          <a:off x="913164" y="1298863"/>
          <a:ext cx="8412480" cy="4723722"/>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2547259132"/>
                    </a:ext>
                  </a:extLst>
                </a:gridCol>
                <a:gridCol w="2103120">
                  <a:extLst>
                    <a:ext uri="{9D8B030D-6E8A-4147-A177-3AD203B41FA5}">
                      <a16:colId xmlns:a16="http://schemas.microsoft.com/office/drawing/2014/main" val="3365208127"/>
                    </a:ext>
                  </a:extLst>
                </a:gridCol>
                <a:gridCol w="2103120">
                  <a:extLst>
                    <a:ext uri="{9D8B030D-6E8A-4147-A177-3AD203B41FA5}">
                      <a16:colId xmlns:a16="http://schemas.microsoft.com/office/drawing/2014/main" val="2857981844"/>
                    </a:ext>
                  </a:extLst>
                </a:gridCol>
                <a:gridCol w="2103120">
                  <a:extLst>
                    <a:ext uri="{9D8B030D-6E8A-4147-A177-3AD203B41FA5}">
                      <a16:colId xmlns:a16="http://schemas.microsoft.com/office/drawing/2014/main" val="326331428"/>
                    </a:ext>
                  </a:extLst>
                </a:gridCol>
              </a:tblGrid>
              <a:tr h="787287">
                <a:tc>
                  <a:txBody>
                    <a:bodyPr/>
                    <a:lstStyle/>
                    <a:p>
                      <a:endParaRPr lang="fi-FI"/>
                    </a:p>
                  </a:txBody>
                  <a:tcPr/>
                </a:tc>
                <a:tc>
                  <a:txBody>
                    <a:bodyPr/>
                    <a:lstStyle/>
                    <a:p>
                      <a:r>
                        <a:rPr lang="fi-FI" dirty="0"/>
                        <a:t>Lukumäärä (n)</a:t>
                      </a:r>
                    </a:p>
                  </a:txBody>
                  <a:tcPr/>
                </a:tc>
                <a:tc>
                  <a:txBody>
                    <a:bodyPr/>
                    <a:lstStyle/>
                    <a:p>
                      <a:r>
                        <a:rPr lang="fi-FI" dirty="0"/>
                        <a:t>Prosenttia (%)</a:t>
                      </a:r>
                    </a:p>
                  </a:txBody>
                  <a:tcPr/>
                </a:tc>
                <a:tc>
                  <a:txBody>
                    <a:bodyPr/>
                    <a:lstStyle/>
                    <a:p>
                      <a:r>
                        <a:rPr lang="fi-FI" dirty="0"/>
                        <a:t>Kumulatiivinen prosentti (%)</a:t>
                      </a:r>
                    </a:p>
                  </a:txBody>
                  <a:tcPr/>
                </a:tc>
                <a:extLst>
                  <a:ext uri="{0D108BD9-81ED-4DB2-BD59-A6C34878D82A}">
                    <a16:rowId xmlns:a16="http://schemas.microsoft.com/office/drawing/2014/main" val="3915140812"/>
                  </a:ext>
                </a:extLst>
              </a:tr>
              <a:tr h="787287">
                <a:tc>
                  <a:txBody>
                    <a:bodyPr/>
                    <a:lstStyle/>
                    <a:p>
                      <a:r>
                        <a:rPr lang="fi-FI" dirty="0"/>
                        <a:t>Huomattavaa hyötyä</a:t>
                      </a:r>
                    </a:p>
                  </a:txBody>
                  <a:tcPr/>
                </a:tc>
                <a:tc>
                  <a:txBody>
                    <a:bodyPr/>
                    <a:lstStyle/>
                    <a:p>
                      <a:r>
                        <a:rPr lang="fi-FI" dirty="0"/>
                        <a:t>4</a:t>
                      </a:r>
                    </a:p>
                  </a:txBody>
                  <a:tcPr/>
                </a:tc>
                <a:tc>
                  <a:txBody>
                    <a:bodyPr/>
                    <a:lstStyle/>
                    <a:p>
                      <a:r>
                        <a:rPr lang="fi-FI" dirty="0"/>
                        <a:t>13 %</a:t>
                      </a:r>
                    </a:p>
                  </a:txBody>
                  <a:tcPr/>
                </a:tc>
                <a:tc>
                  <a:txBody>
                    <a:bodyPr/>
                    <a:lstStyle/>
                    <a:p>
                      <a:r>
                        <a:rPr lang="fi-FI" dirty="0"/>
                        <a:t>13 %</a:t>
                      </a:r>
                    </a:p>
                  </a:txBody>
                  <a:tcPr>
                    <a:lnB w="12700" cmpd="sng">
                      <a:noFill/>
                    </a:lnB>
                  </a:tcPr>
                </a:tc>
                <a:extLst>
                  <a:ext uri="{0D108BD9-81ED-4DB2-BD59-A6C34878D82A}">
                    <a16:rowId xmlns:a16="http://schemas.microsoft.com/office/drawing/2014/main" val="2050655044"/>
                  </a:ext>
                </a:extLst>
              </a:tr>
              <a:tr h="787287">
                <a:tc>
                  <a:txBody>
                    <a:bodyPr/>
                    <a:lstStyle/>
                    <a:p>
                      <a:r>
                        <a:rPr lang="fi-FI" dirty="0"/>
                        <a:t>Hyötyä</a:t>
                      </a:r>
                    </a:p>
                  </a:txBody>
                  <a:tcPr/>
                </a:tc>
                <a:tc>
                  <a:txBody>
                    <a:bodyPr/>
                    <a:lstStyle/>
                    <a:p>
                      <a:r>
                        <a:rPr lang="fi-FI" dirty="0"/>
                        <a:t>9</a:t>
                      </a:r>
                    </a:p>
                  </a:txBody>
                  <a:tcPr/>
                </a:tc>
                <a:tc>
                  <a:txBody>
                    <a:bodyPr/>
                    <a:lstStyle/>
                    <a:p>
                      <a:r>
                        <a:rPr lang="fi-FI" dirty="0"/>
                        <a:t>28 %</a:t>
                      </a:r>
                    </a:p>
                  </a:txBody>
                  <a:tcPr>
                    <a:lnR w="12700" cmpd="sng">
                      <a:noFill/>
                    </a:lnR>
                  </a:tcPr>
                </a:tc>
                <a:tc>
                  <a:txBody>
                    <a:bodyPr/>
                    <a:lstStyle/>
                    <a:p>
                      <a:r>
                        <a:rPr lang="fi-FI" dirty="0"/>
                        <a:t>41 %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125353446"/>
                  </a:ext>
                </a:extLst>
              </a:tr>
              <a:tr h="787287">
                <a:tc>
                  <a:txBody>
                    <a:bodyPr/>
                    <a:lstStyle/>
                    <a:p>
                      <a:r>
                        <a:rPr lang="fi-FI" dirty="0"/>
                        <a:t>Hieman hyötyä</a:t>
                      </a:r>
                    </a:p>
                  </a:txBody>
                  <a:tcPr/>
                </a:tc>
                <a:tc>
                  <a:txBody>
                    <a:bodyPr/>
                    <a:lstStyle/>
                    <a:p>
                      <a:r>
                        <a:rPr lang="fi-FI" dirty="0"/>
                        <a:t>2</a:t>
                      </a:r>
                    </a:p>
                  </a:txBody>
                  <a:tcPr/>
                </a:tc>
                <a:tc>
                  <a:txBody>
                    <a:bodyPr/>
                    <a:lstStyle/>
                    <a:p>
                      <a:r>
                        <a:rPr lang="fi-FI" dirty="0"/>
                        <a:t>6 %</a:t>
                      </a:r>
                    </a:p>
                  </a:txBody>
                  <a:tcPr/>
                </a:tc>
                <a:tc>
                  <a:txBody>
                    <a:bodyPr/>
                    <a:lstStyle/>
                    <a:p>
                      <a:r>
                        <a:rPr lang="fi-FI" dirty="0"/>
                        <a:t>47 %</a:t>
                      </a:r>
                    </a:p>
                  </a:txBody>
                  <a:tcPr>
                    <a:lnT w="12700" cmpd="sng">
                      <a:noFill/>
                    </a:lnT>
                  </a:tcPr>
                </a:tc>
                <a:extLst>
                  <a:ext uri="{0D108BD9-81ED-4DB2-BD59-A6C34878D82A}">
                    <a16:rowId xmlns:a16="http://schemas.microsoft.com/office/drawing/2014/main" val="607629944"/>
                  </a:ext>
                </a:extLst>
              </a:tr>
              <a:tr h="787287">
                <a:tc>
                  <a:txBody>
                    <a:bodyPr/>
                    <a:lstStyle/>
                    <a:p>
                      <a:r>
                        <a:rPr lang="fi-FI" dirty="0"/>
                        <a:t>Ei hyötyä</a:t>
                      </a:r>
                    </a:p>
                  </a:txBody>
                  <a:tcPr/>
                </a:tc>
                <a:tc>
                  <a:txBody>
                    <a:bodyPr/>
                    <a:lstStyle/>
                    <a:p>
                      <a:r>
                        <a:rPr lang="fi-FI" dirty="0"/>
                        <a:t>5</a:t>
                      </a:r>
                    </a:p>
                  </a:txBody>
                  <a:tcPr/>
                </a:tc>
                <a:tc>
                  <a:txBody>
                    <a:bodyPr/>
                    <a:lstStyle/>
                    <a:p>
                      <a:r>
                        <a:rPr lang="fi-FI" dirty="0"/>
                        <a:t>16 %</a:t>
                      </a:r>
                    </a:p>
                  </a:txBody>
                  <a:tcPr/>
                </a:tc>
                <a:tc>
                  <a:txBody>
                    <a:bodyPr/>
                    <a:lstStyle/>
                    <a:p>
                      <a:r>
                        <a:rPr lang="fi-FI" dirty="0"/>
                        <a:t>62 %</a:t>
                      </a:r>
                    </a:p>
                  </a:txBody>
                  <a:tcPr/>
                </a:tc>
                <a:extLst>
                  <a:ext uri="{0D108BD9-81ED-4DB2-BD59-A6C34878D82A}">
                    <a16:rowId xmlns:a16="http://schemas.microsoft.com/office/drawing/2014/main" val="586007353"/>
                  </a:ext>
                </a:extLst>
              </a:tr>
              <a:tr h="787287">
                <a:tc>
                  <a:txBody>
                    <a:bodyPr/>
                    <a:lstStyle/>
                    <a:p>
                      <a:r>
                        <a:rPr lang="fi-FI" dirty="0"/>
                        <a:t>Prosessi keskeytynyt</a:t>
                      </a:r>
                    </a:p>
                  </a:txBody>
                  <a:tcPr/>
                </a:tc>
                <a:tc>
                  <a:txBody>
                    <a:bodyPr/>
                    <a:lstStyle/>
                    <a:p>
                      <a:r>
                        <a:rPr lang="fi-FI" dirty="0"/>
                        <a:t>12</a:t>
                      </a:r>
                    </a:p>
                  </a:txBody>
                  <a:tcPr/>
                </a:tc>
                <a:tc>
                  <a:txBody>
                    <a:bodyPr/>
                    <a:lstStyle/>
                    <a:p>
                      <a:r>
                        <a:rPr lang="fi-FI" dirty="0"/>
                        <a:t>38 %</a:t>
                      </a:r>
                    </a:p>
                  </a:txBody>
                  <a:tcPr/>
                </a:tc>
                <a:tc>
                  <a:txBody>
                    <a:bodyPr/>
                    <a:lstStyle/>
                    <a:p>
                      <a:r>
                        <a:rPr lang="fi-FI" dirty="0"/>
                        <a:t>100 %</a:t>
                      </a:r>
                    </a:p>
                  </a:txBody>
                  <a:tcPr/>
                </a:tc>
                <a:extLst>
                  <a:ext uri="{0D108BD9-81ED-4DB2-BD59-A6C34878D82A}">
                    <a16:rowId xmlns:a16="http://schemas.microsoft.com/office/drawing/2014/main" val="569838039"/>
                  </a:ext>
                </a:extLst>
              </a:tr>
            </a:tbl>
          </a:graphicData>
        </a:graphic>
      </p:graphicFrame>
      <p:graphicFrame>
        <p:nvGraphicFramePr>
          <p:cNvPr id="3" name="Taulukko 2">
            <a:extLst>
              <a:ext uri="{FF2B5EF4-FFF2-40B4-BE49-F238E27FC236}">
                <a16:creationId xmlns:a16="http://schemas.microsoft.com/office/drawing/2014/main" id="{E7F5697B-AFF7-4D07-9B72-51C2C6E60CF2}"/>
              </a:ext>
            </a:extLst>
          </p:cNvPr>
          <p:cNvGraphicFramePr>
            <a:graphicFrameLocks noGrp="1"/>
          </p:cNvGraphicFramePr>
          <p:nvPr>
            <p:extLst>
              <p:ext uri="{D42A27DB-BD31-4B8C-83A1-F6EECF244321}">
                <p14:modId xmlns:p14="http://schemas.microsoft.com/office/powerpoint/2010/main" val="142408456"/>
              </p:ext>
            </p:extLst>
          </p:nvPr>
        </p:nvGraphicFramePr>
        <p:xfrm>
          <a:off x="9841583" y="1298863"/>
          <a:ext cx="1577085" cy="4723722"/>
        </p:xfrm>
        <a:graphic>
          <a:graphicData uri="http://schemas.openxmlformats.org/drawingml/2006/table">
            <a:tbl>
              <a:tblPr firstRow="1" bandRow="1">
                <a:tableStyleId>{5C22544A-7EE6-4342-B048-85BDC9FD1C3A}</a:tableStyleId>
              </a:tblPr>
              <a:tblGrid>
                <a:gridCol w="1577085">
                  <a:extLst>
                    <a:ext uri="{9D8B030D-6E8A-4147-A177-3AD203B41FA5}">
                      <a16:colId xmlns:a16="http://schemas.microsoft.com/office/drawing/2014/main" val="4165014836"/>
                    </a:ext>
                  </a:extLst>
                </a:gridCol>
              </a:tblGrid>
              <a:tr h="787287">
                <a:tc>
                  <a:txBody>
                    <a:bodyPr/>
                    <a:lstStyle/>
                    <a:p>
                      <a:r>
                        <a:rPr lang="fi-FI" dirty="0"/>
                        <a:t>AVHM </a:t>
                      </a:r>
                      <a:r>
                        <a:rPr lang="fi-FI" dirty="0" err="1"/>
                        <a:t>ul</a:t>
                      </a:r>
                      <a:r>
                        <a:rPr lang="fi-FI" dirty="0"/>
                        <a:t>. 2.</a:t>
                      </a:r>
                    </a:p>
                    <a:p>
                      <a:r>
                        <a:rPr lang="fi-FI" dirty="0"/>
                        <a:t>(keskiarvo)</a:t>
                      </a:r>
                    </a:p>
                  </a:txBody>
                  <a:tcPr/>
                </a:tc>
                <a:extLst>
                  <a:ext uri="{0D108BD9-81ED-4DB2-BD59-A6C34878D82A}">
                    <a16:rowId xmlns:a16="http://schemas.microsoft.com/office/drawing/2014/main" val="1589781132"/>
                  </a:ext>
                </a:extLst>
              </a:tr>
              <a:tr h="787287">
                <a:tc>
                  <a:txBody>
                    <a:bodyPr/>
                    <a:lstStyle/>
                    <a:p>
                      <a:r>
                        <a:rPr lang="fi-FI" dirty="0"/>
                        <a:t>0.22</a:t>
                      </a:r>
                    </a:p>
                  </a:txBody>
                  <a:tcPr/>
                </a:tc>
                <a:extLst>
                  <a:ext uri="{0D108BD9-81ED-4DB2-BD59-A6C34878D82A}">
                    <a16:rowId xmlns:a16="http://schemas.microsoft.com/office/drawing/2014/main" val="511151628"/>
                  </a:ext>
                </a:extLst>
              </a:tr>
              <a:tr h="787287">
                <a:tc>
                  <a:txBody>
                    <a:bodyPr/>
                    <a:lstStyle/>
                    <a:p>
                      <a:r>
                        <a:rPr lang="fi-FI" dirty="0"/>
                        <a:t>0.22</a:t>
                      </a:r>
                    </a:p>
                  </a:txBody>
                  <a:tcPr/>
                </a:tc>
                <a:extLst>
                  <a:ext uri="{0D108BD9-81ED-4DB2-BD59-A6C34878D82A}">
                    <a16:rowId xmlns:a16="http://schemas.microsoft.com/office/drawing/2014/main" val="383653491"/>
                  </a:ext>
                </a:extLst>
              </a:tr>
              <a:tr h="787287">
                <a:tc>
                  <a:txBody>
                    <a:bodyPr/>
                    <a:lstStyle/>
                    <a:p>
                      <a:r>
                        <a:rPr lang="fi-FI" dirty="0"/>
                        <a:t>0.00</a:t>
                      </a:r>
                    </a:p>
                  </a:txBody>
                  <a:tcPr/>
                </a:tc>
                <a:extLst>
                  <a:ext uri="{0D108BD9-81ED-4DB2-BD59-A6C34878D82A}">
                    <a16:rowId xmlns:a16="http://schemas.microsoft.com/office/drawing/2014/main" val="3242907832"/>
                  </a:ext>
                </a:extLst>
              </a:tr>
              <a:tr h="7872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dirty="0"/>
                        <a:t>-0.13</a:t>
                      </a:r>
                    </a:p>
                    <a:p>
                      <a:endParaRPr lang="fi-FI" dirty="0"/>
                    </a:p>
                  </a:txBody>
                  <a:tcPr/>
                </a:tc>
                <a:extLst>
                  <a:ext uri="{0D108BD9-81ED-4DB2-BD59-A6C34878D82A}">
                    <a16:rowId xmlns:a16="http://schemas.microsoft.com/office/drawing/2014/main" val="3299815762"/>
                  </a:ext>
                </a:extLst>
              </a:tr>
              <a:tr h="7872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i-FI" dirty="0"/>
                    </a:p>
                    <a:p>
                      <a:r>
                        <a:rPr lang="fi-FI" dirty="0"/>
                        <a:t>0.14</a:t>
                      </a:r>
                    </a:p>
                  </a:txBody>
                  <a:tcPr/>
                </a:tc>
                <a:extLst>
                  <a:ext uri="{0D108BD9-81ED-4DB2-BD59-A6C34878D82A}">
                    <a16:rowId xmlns:a16="http://schemas.microsoft.com/office/drawing/2014/main" val="328454401"/>
                  </a:ext>
                </a:extLst>
              </a:tr>
            </a:tbl>
          </a:graphicData>
        </a:graphic>
      </p:graphicFrame>
      <p:pic>
        <p:nvPicPr>
          <p:cNvPr id="7" name="Kuva 6">
            <a:extLst>
              <a:ext uri="{FF2B5EF4-FFF2-40B4-BE49-F238E27FC236}">
                <a16:creationId xmlns:a16="http://schemas.microsoft.com/office/drawing/2014/main" id="{9B747676-2DA8-4D51-B015-894BBC3BB998}"/>
              </a:ext>
            </a:extLst>
          </p:cNvPr>
          <p:cNvPicPr>
            <a:picLocks noChangeAspect="1"/>
          </p:cNvPicPr>
          <p:nvPr/>
        </p:nvPicPr>
        <p:blipFill>
          <a:blip r:embed="rId2"/>
          <a:stretch>
            <a:fillRect/>
          </a:stretch>
        </p:blipFill>
        <p:spPr>
          <a:xfrm>
            <a:off x="7671219" y="6143640"/>
            <a:ext cx="4340728" cy="621846"/>
          </a:xfrm>
          <a:prstGeom prst="rect">
            <a:avLst/>
          </a:prstGeom>
        </p:spPr>
      </p:pic>
      <p:sp>
        <p:nvSpPr>
          <p:cNvPr id="5" name="Tasakylkinen kolmio 4">
            <a:extLst>
              <a:ext uri="{FF2B5EF4-FFF2-40B4-BE49-F238E27FC236}">
                <a16:creationId xmlns:a16="http://schemas.microsoft.com/office/drawing/2014/main" id="{AFFDA299-1EDB-481C-A963-948D47CEC958}"/>
              </a:ext>
            </a:extLst>
          </p:cNvPr>
          <p:cNvSpPr/>
          <p:nvPr/>
        </p:nvSpPr>
        <p:spPr>
          <a:xfrm rot="10800000">
            <a:off x="11558354" y="3550053"/>
            <a:ext cx="377635" cy="1691249"/>
          </a:xfrm>
          <a:prstGeom prst="triangle">
            <a:avLst>
              <a:gd name="adj" fmla="val 10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0" name="Suorakulmio 9">
            <a:extLst>
              <a:ext uri="{FF2B5EF4-FFF2-40B4-BE49-F238E27FC236}">
                <a16:creationId xmlns:a16="http://schemas.microsoft.com/office/drawing/2014/main" id="{2C280498-FEBA-4B52-905E-44B2C60A756A}"/>
              </a:ext>
            </a:extLst>
          </p:cNvPr>
          <p:cNvSpPr/>
          <p:nvPr/>
        </p:nvSpPr>
        <p:spPr>
          <a:xfrm>
            <a:off x="11558356" y="2123115"/>
            <a:ext cx="376251" cy="14269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35323889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https://euc-powerpoint.officeapps.live.com/pods/GetClipboardImage.ashx?Id=61a36b66-4bbf-48fa-9cfa-645e6135e3ea&amp;DC=PSE1&amp;pkey=cf233612-43d0-428e-9e19-598f053f664d&amp;wdwaccluster=PSE1">
            <a:extLst>
              <a:ext uri="{FF2B5EF4-FFF2-40B4-BE49-F238E27FC236}">
                <a16:creationId xmlns:a16="http://schemas.microsoft.com/office/drawing/2014/main" id="{D0C8C6BB-7321-4A49-A943-883EFA6ACB8F}"/>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i-FI"/>
          </a:p>
        </p:txBody>
      </p:sp>
      <p:sp>
        <p:nvSpPr>
          <p:cNvPr id="5" name="AutoShape 4" descr="https://euc-powerpoint.officeapps.live.com/pods/GetClipboardImage.ashx?Id=95036bad-23f9-48c9-98c4-646478ca5224&amp;DC=PSE1&amp;pkey=6de40a8c-c0c4-4074-a96d-003808afda28&amp;wdwaccluster=PSE1">
            <a:extLst>
              <a:ext uri="{FF2B5EF4-FFF2-40B4-BE49-F238E27FC236}">
                <a16:creationId xmlns:a16="http://schemas.microsoft.com/office/drawing/2014/main" id="{309CC7A7-1360-4842-B23D-39B7A92FDD11}"/>
              </a:ext>
            </a:extLst>
          </p:cNvPr>
          <p:cNvSpPr>
            <a:spLocks noChangeAspect="1" noChangeArrowheads="1"/>
          </p:cNvSpPr>
          <p:nvPr/>
        </p:nvSpPr>
        <p:spPr bwMode="auto">
          <a:xfrm>
            <a:off x="6096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i-FI"/>
          </a:p>
        </p:txBody>
      </p:sp>
      <p:sp>
        <p:nvSpPr>
          <p:cNvPr id="6" name="AutoShape 6" descr="https://euc-powerpoint.officeapps.live.com/pods/GetClipboardImage.ashx?Id=95036bad-23f9-48c9-98c4-646478ca5224&amp;DC=PSE1&amp;pkey=6de40a8c-c0c4-4074-a96d-003808afda28&amp;wdwaccluster=PSE1">
            <a:extLst>
              <a:ext uri="{FF2B5EF4-FFF2-40B4-BE49-F238E27FC236}">
                <a16:creationId xmlns:a16="http://schemas.microsoft.com/office/drawing/2014/main" id="{D1DBE023-4481-4A3F-B397-00B8B2C22925}"/>
              </a:ext>
            </a:extLst>
          </p:cNvPr>
          <p:cNvSpPr>
            <a:spLocks noChangeAspect="1" noChangeArrowheads="1"/>
          </p:cNvSpPr>
          <p:nvPr/>
        </p:nvSpPr>
        <p:spPr bwMode="auto">
          <a:xfrm>
            <a:off x="6248400" y="35814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i-FI"/>
          </a:p>
        </p:txBody>
      </p:sp>
      <p:pic>
        <p:nvPicPr>
          <p:cNvPr id="8" name="Kuva 7">
            <a:extLst>
              <a:ext uri="{FF2B5EF4-FFF2-40B4-BE49-F238E27FC236}">
                <a16:creationId xmlns:a16="http://schemas.microsoft.com/office/drawing/2014/main" id="{2A1D3F63-875E-4565-A51F-DABE34FFA54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pSp>
        <p:nvGrpSpPr>
          <p:cNvPr id="7" name="Ryhmä 6">
            <a:extLst>
              <a:ext uri="{FF2B5EF4-FFF2-40B4-BE49-F238E27FC236}">
                <a16:creationId xmlns:a16="http://schemas.microsoft.com/office/drawing/2014/main" id="{770DF1D5-9440-496C-A652-5E7D5061B441}"/>
              </a:ext>
            </a:extLst>
          </p:cNvPr>
          <p:cNvGrpSpPr/>
          <p:nvPr/>
        </p:nvGrpSpPr>
        <p:grpSpPr>
          <a:xfrm>
            <a:off x="7513162" y="5938886"/>
            <a:ext cx="4678837" cy="937967"/>
            <a:chOff x="7513162" y="5938886"/>
            <a:chExt cx="4678837" cy="937967"/>
          </a:xfrm>
        </p:grpSpPr>
        <p:sp>
          <p:nvSpPr>
            <p:cNvPr id="3" name="Suorakulmio 2">
              <a:extLst>
                <a:ext uri="{FF2B5EF4-FFF2-40B4-BE49-F238E27FC236}">
                  <a16:creationId xmlns:a16="http://schemas.microsoft.com/office/drawing/2014/main" id="{0EC70343-2113-424B-AEDB-248586BDD51C}"/>
                </a:ext>
              </a:extLst>
            </p:cNvPr>
            <p:cNvSpPr/>
            <p:nvPr/>
          </p:nvSpPr>
          <p:spPr>
            <a:xfrm>
              <a:off x="7513162" y="5938886"/>
              <a:ext cx="4678837" cy="93796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2" name="Kuva 1">
              <a:extLst>
                <a:ext uri="{FF2B5EF4-FFF2-40B4-BE49-F238E27FC236}">
                  <a16:creationId xmlns:a16="http://schemas.microsoft.com/office/drawing/2014/main" id="{7F5C167B-A9C6-492F-9799-1CCDA1A53A2A}"/>
                </a:ext>
              </a:extLst>
            </p:cNvPr>
            <p:cNvPicPr>
              <a:picLocks noChangeAspect="1"/>
            </p:cNvPicPr>
            <p:nvPr/>
          </p:nvPicPr>
          <p:blipFill>
            <a:blip r:embed="rId3"/>
            <a:stretch>
              <a:fillRect/>
            </a:stretch>
          </p:blipFill>
          <p:spPr>
            <a:xfrm>
              <a:off x="7684416" y="6078092"/>
              <a:ext cx="4340728" cy="621846"/>
            </a:xfrm>
            <a:prstGeom prst="rect">
              <a:avLst/>
            </a:prstGeom>
          </p:spPr>
        </p:pic>
      </p:grpSp>
    </p:spTree>
    <p:extLst>
      <p:ext uri="{BB962C8B-B14F-4D97-AF65-F5344CB8AC3E}">
        <p14:creationId xmlns:p14="http://schemas.microsoft.com/office/powerpoint/2010/main" val="7212655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A9A7ED9-6D40-4C38-C646-8C7D4674AF83}"/>
              </a:ext>
            </a:extLst>
          </p:cNvPr>
          <p:cNvSpPr>
            <a:spLocks noGrp="1"/>
          </p:cNvSpPr>
          <p:nvPr>
            <p:ph type="title"/>
          </p:nvPr>
        </p:nvSpPr>
        <p:spPr>
          <a:xfrm>
            <a:off x="838200" y="308652"/>
            <a:ext cx="10515600" cy="1128261"/>
          </a:xfrm>
        </p:spPr>
        <p:txBody>
          <a:bodyPr>
            <a:normAutofit/>
          </a:bodyPr>
          <a:lstStyle/>
          <a:p>
            <a:r>
              <a:rPr lang="fi-FI" sz="2400" dirty="0"/>
              <a:t>Elämäntilanteen selvittämisen ympyrä / talousosion (pisteiden vaihteluväli 11-110, suurempi tarkoittaa parempaa talouden hallintaa/tilannetta) </a:t>
            </a:r>
            <a:r>
              <a:rPr lang="fi-FI" sz="2400" b="1" dirty="0"/>
              <a:t>pistemuutos</a:t>
            </a:r>
            <a:r>
              <a:rPr lang="fi-FI" sz="2400" dirty="0"/>
              <a:t> Satsaa ja säästä –intervention aikana</a:t>
            </a:r>
          </a:p>
        </p:txBody>
      </p:sp>
      <p:graphicFrame>
        <p:nvGraphicFramePr>
          <p:cNvPr id="4" name="Sisällön paikkamerkki 3">
            <a:extLst>
              <a:ext uri="{FF2B5EF4-FFF2-40B4-BE49-F238E27FC236}">
                <a16:creationId xmlns:a16="http://schemas.microsoft.com/office/drawing/2014/main" id="{E2025252-CFF8-8755-FCCD-2ACDA2A78008}"/>
              </a:ext>
            </a:extLst>
          </p:cNvPr>
          <p:cNvGraphicFramePr>
            <a:graphicFrameLocks noGrp="1"/>
          </p:cNvGraphicFramePr>
          <p:nvPr>
            <p:ph idx="1"/>
            <p:extLst>
              <p:ext uri="{D42A27DB-BD31-4B8C-83A1-F6EECF244321}">
                <p14:modId xmlns:p14="http://schemas.microsoft.com/office/powerpoint/2010/main" val="2795852250"/>
              </p:ext>
            </p:extLst>
          </p:nvPr>
        </p:nvGraphicFramePr>
        <p:xfrm>
          <a:off x="923827" y="1436913"/>
          <a:ext cx="8022210" cy="4717657"/>
        </p:xfrm>
        <a:graphic>
          <a:graphicData uri="http://schemas.openxmlformats.org/drawingml/2006/table">
            <a:tbl>
              <a:tblPr firstRow="1" bandRow="1">
                <a:tableStyleId>{5C22544A-7EE6-4342-B048-85BDC9FD1C3A}</a:tableStyleId>
              </a:tblPr>
              <a:tblGrid>
                <a:gridCol w="1604442">
                  <a:extLst>
                    <a:ext uri="{9D8B030D-6E8A-4147-A177-3AD203B41FA5}">
                      <a16:colId xmlns:a16="http://schemas.microsoft.com/office/drawing/2014/main" val="2547259132"/>
                    </a:ext>
                  </a:extLst>
                </a:gridCol>
                <a:gridCol w="1412135">
                  <a:extLst>
                    <a:ext uri="{9D8B030D-6E8A-4147-A177-3AD203B41FA5}">
                      <a16:colId xmlns:a16="http://schemas.microsoft.com/office/drawing/2014/main" val="3365208127"/>
                    </a:ext>
                  </a:extLst>
                </a:gridCol>
                <a:gridCol w="1404594">
                  <a:extLst>
                    <a:ext uri="{9D8B030D-6E8A-4147-A177-3AD203B41FA5}">
                      <a16:colId xmlns:a16="http://schemas.microsoft.com/office/drawing/2014/main" val="2857981844"/>
                    </a:ext>
                  </a:extLst>
                </a:gridCol>
                <a:gridCol w="1885361">
                  <a:extLst>
                    <a:ext uri="{9D8B030D-6E8A-4147-A177-3AD203B41FA5}">
                      <a16:colId xmlns:a16="http://schemas.microsoft.com/office/drawing/2014/main" val="1234443472"/>
                    </a:ext>
                  </a:extLst>
                </a:gridCol>
                <a:gridCol w="1715678">
                  <a:extLst>
                    <a:ext uri="{9D8B030D-6E8A-4147-A177-3AD203B41FA5}">
                      <a16:colId xmlns:a16="http://schemas.microsoft.com/office/drawing/2014/main" val="326331428"/>
                    </a:ext>
                  </a:extLst>
                </a:gridCol>
              </a:tblGrid>
              <a:tr h="673951">
                <a:tc>
                  <a:txBody>
                    <a:bodyPr/>
                    <a:lstStyle/>
                    <a:p>
                      <a:endParaRPr lang="fi-FI"/>
                    </a:p>
                  </a:txBody>
                  <a:tcPr/>
                </a:tc>
                <a:tc>
                  <a:txBody>
                    <a:bodyPr/>
                    <a:lstStyle/>
                    <a:p>
                      <a:r>
                        <a:rPr lang="fi-FI" dirty="0"/>
                        <a:t>Lukumäärä (n)</a:t>
                      </a:r>
                    </a:p>
                  </a:txBody>
                  <a:tcPr/>
                </a:tc>
                <a:tc>
                  <a:txBody>
                    <a:bodyPr/>
                    <a:lstStyle/>
                    <a:p>
                      <a:r>
                        <a:rPr lang="fi-FI" dirty="0"/>
                        <a:t>Prosenttia (%)</a:t>
                      </a:r>
                    </a:p>
                  </a:txBody>
                  <a:tcPr/>
                </a:tc>
                <a:tc>
                  <a:txBody>
                    <a:bodyPr/>
                    <a:lstStyle/>
                    <a:p>
                      <a:r>
                        <a:rPr lang="fi-FI" dirty="0"/>
                        <a:t>Pätevä prosentti</a:t>
                      </a:r>
                    </a:p>
                    <a:p>
                      <a:r>
                        <a:rPr lang="fi-FI" dirty="0"/>
                        <a:t>(%)</a:t>
                      </a:r>
                    </a:p>
                  </a:txBody>
                  <a:tcPr/>
                </a:tc>
                <a:tc>
                  <a:txBody>
                    <a:bodyPr/>
                    <a:lstStyle/>
                    <a:p>
                      <a:r>
                        <a:rPr lang="fi-FI" dirty="0"/>
                        <a:t>Kumulatiivinen prosentti (%)</a:t>
                      </a:r>
                    </a:p>
                  </a:txBody>
                  <a:tcPr/>
                </a:tc>
                <a:extLst>
                  <a:ext uri="{0D108BD9-81ED-4DB2-BD59-A6C34878D82A}">
                    <a16:rowId xmlns:a16="http://schemas.microsoft.com/office/drawing/2014/main" val="3915140812"/>
                  </a:ext>
                </a:extLst>
              </a:tr>
              <a:tr h="673951">
                <a:tc>
                  <a:txBody>
                    <a:bodyPr/>
                    <a:lstStyle/>
                    <a:p>
                      <a:r>
                        <a:rPr lang="fi-FI" dirty="0"/>
                        <a:t>45-59 pistettä</a:t>
                      </a:r>
                    </a:p>
                  </a:txBody>
                  <a:tcPr/>
                </a:tc>
                <a:tc>
                  <a:txBody>
                    <a:bodyPr/>
                    <a:lstStyle/>
                    <a:p>
                      <a:r>
                        <a:rPr lang="fi-FI" dirty="0"/>
                        <a:t>1</a:t>
                      </a:r>
                    </a:p>
                  </a:txBody>
                  <a:tcPr/>
                </a:tc>
                <a:tc>
                  <a:txBody>
                    <a:bodyPr/>
                    <a:lstStyle/>
                    <a:p>
                      <a:r>
                        <a:rPr lang="fi-FI" dirty="0"/>
                        <a:t>3 %</a:t>
                      </a:r>
                    </a:p>
                  </a:txBody>
                  <a:tcPr/>
                </a:tc>
                <a:tc>
                  <a:txBody>
                    <a:bodyPr/>
                    <a:lstStyle/>
                    <a:p>
                      <a:r>
                        <a:rPr lang="fi-FI" dirty="0"/>
                        <a:t>6 %</a:t>
                      </a:r>
                    </a:p>
                  </a:txBody>
                  <a:tcPr>
                    <a:lnB w="12700" cmpd="sng">
                      <a:noFill/>
                    </a:lnB>
                  </a:tcPr>
                </a:tc>
                <a:tc>
                  <a:txBody>
                    <a:bodyPr/>
                    <a:lstStyle/>
                    <a:p>
                      <a:r>
                        <a:rPr lang="fi-FI" dirty="0"/>
                        <a:t>6 %</a:t>
                      </a:r>
                    </a:p>
                  </a:txBody>
                  <a:tcPr>
                    <a:lnB w="12700" cmpd="sng">
                      <a:noFill/>
                    </a:lnB>
                  </a:tcPr>
                </a:tc>
                <a:extLst>
                  <a:ext uri="{0D108BD9-81ED-4DB2-BD59-A6C34878D82A}">
                    <a16:rowId xmlns:a16="http://schemas.microsoft.com/office/drawing/2014/main" val="2050655044"/>
                  </a:ext>
                </a:extLst>
              </a:tr>
              <a:tr h="673951">
                <a:tc>
                  <a:txBody>
                    <a:bodyPr/>
                    <a:lstStyle/>
                    <a:p>
                      <a:r>
                        <a:rPr lang="fi-FI" dirty="0"/>
                        <a:t>30-44 pistettä</a:t>
                      </a:r>
                    </a:p>
                  </a:txBody>
                  <a:tcPr/>
                </a:tc>
                <a:tc>
                  <a:txBody>
                    <a:bodyPr/>
                    <a:lstStyle/>
                    <a:p>
                      <a:r>
                        <a:rPr lang="fi-FI" dirty="0"/>
                        <a:t>3</a:t>
                      </a:r>
                    </a:p>
                  </a:txBody>
                  <a:tcPr/>
                </a:tc>
                <a:tc>
                  <a:txBody>
                    <a:bodyPr/>
                    <a:lstStyle/>
                    <a:p>
                      <a:r>
                        <a:rPr lang="fi-FI" dirty="0"/>
                        <a:t>9 %</a:t>
                      </a:r>
                    </a:p>
                  </a:txBody>
                  <a:tcPr>
                    <a:lnR w="12700" cmpd="sng">
                      <a:noFill/>
                    </a:lnR>
                  </a:tcPr>
                </a:tc>
                <a:tc>
                  <a:txBody>
                    <a:bodyPr/>
                    <a:lstStyle/>
                    <a:p>
                      <a:r>
                        <a:rPr lang="fi-FI" dirty="0"/>
                        <a:t>17 %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fi-FI" dirty="0"/>
                        <a:t>22 %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125353446"/>
                  </a:ext>
                </a:extLst>
              </a:tr>
              <a:tr h="673951">
                <a:tc>
                  <a:txBody>
                    <a:bodyPr/>
                    <a:lstStyle/>
                    <a:p>
                      <a:r>
                        <a:rPr lang="fi-FI" dirty="0"/>
                        <a:t>15-29 pistettä</a:t>
                      </a:r>
                    </a:p>
                  </a:txBody>
                  <a:tcPr/>
                </a:tc>
                <a:tc>
                  <a:txBody>
                    <a:bodyPr/>
                    <a:lstStyle/>
                    <a:p>
                      <a:r>
                        <a:rPr lang="fi-FI" dirty="0"/>
                        <a:t>5</a:t>
                      </a:r>
                    </a:p>
                  </a:txBody>
                  <a:tcPr/>
                </a:tc>
                <a:tc>
                  <a:txBody>
                    <a:bodyPr/>
                    <a:lstStyle/>
                    <a:p>
                      <a:r>
                        <a:rPr lang="fi-FI" dirty="0"/>
                        <a:t>16 %</a:t>
                      </a:r>
                    </a:p>
                  </a:txBody>
                  <a:tcPr/>
                </a:tc>
                <a:tc>
                  <a:txBody>
                    <a:bodyPr/>
                    <a:lstStyle/>
                    <a:p>
                      <a:r>
                        <a:rPr lang="fi-FI" dirty="0"/>
                        <a:t>28 %</a:t>
                      </a:r>
                    </a:p>
                  </a:txBody>
                  <a:tcPr>
                    <a:lnT w="12700" cmpd="sng">
                      <a:noFill/>
                    </a:lnT>
                  </a:tcPr>
                </a:tc>
                <a:tc>
                  <a:txBody>
                    <a:bodyPr/>
                    <a:lstStyle/>
                    <a:p>
                      <a:r>
                        <a:rPr lang="fi-FI" dirty="0"/>
                        <a:t>50 %</a:t>
                      </a:r>
                    </a:p>
                  </a:txBody>
                  <a:tcPr>
                    <a:lnT w="12700" cmpd="sng">
                      <a:noFill/>
                    </a:lnT>
                  </a:tcPr>
                </a:tc>
                <a:extLst>
                  <a:ext uri="{0D108BD9-81ED-4DB2-BD59-A6C34878D82A}">
                    <a16:rowId xmlns:a16="http://schemas.microsoft.com/office/drawing/2014/main" val="607629944"/>
                  </a:ext>
                </a:extLst>
              </a:tr>
              <a:tr h="673951">
                <a:tc>
                  <a:txBody>
                    <a:bodyPr/>
                    <a:lstStyle/>
                    <a:p>
                      <a:r>
                        <a:rPr lang="fi-FI" dirty="0"/>
                        <a:t>0-14 pistettä</a:t>
                      </a:r>
                    </a:p>
                  </a:txBody>
                  <a:tcPr/>
                </a:tc>
                <a:tc>
                  <a:txBody>
                    <a:bodyPr/>
                    <a:lstStyle/>
                    <a:p>
                      <a:r>
                        <a:rPr lang="fi-FI" dirty="0"/>
                        <a:t>5</a:t>
                      </a:r>
                    </a:p>
                  </a:txBody>
                  <a:tcPr/>
                </a:tc>
                <a:tc>
                  <a:txBody>
                    <a:bodyPr/>
                    <a:lstStyle/>
                    <a:p>
                      <a:r>
                        <a:rPr lang="fi-FI" dirty="0"/>
                        <a:t>16 %</a:t>
                      </a:r>
                    </a:p>
                  </a:txBody>
                  <a:tcPr/>
                </a:tc>
                <a:tc>
                  <a:txBody>
                    <a:bodyPr/>
                    <a:lstStyle/>
                    <a:p>
                      <a:r>
                        <a:rPr lang="fi-FI" dirty="0"/>
                        <a:t>28 %</a:t>
                      </a:r>
                    </a:p>
                  </a:txBody>
                  <a:tcPr/>
                </a:tc>
                <a:tc>
                  <a:txBody>
                    <a:bodyPr/>
                    <a:lstStyle/>
                    <a:p>
                      <a:r>
                        <a:rPr lang="fi-FI" dirty="0"/>
                        <a:t>78 %</a:t>
                      </a:r>
                    </a:p>
                  </a:txBody>
                  <a:tcPr/>
                </a:tc>
                <a:extLst>
                  <a:ext uri="{0D108BD9-81ED-4DB2-BD59-A6C34878D82A}">
                    <a16:rowId xmlns:a16="http://schemas.microsoft.com/office/drawing/2014/main" val="586007353"/>
                  </a:ext>
                </a:extLst>
              </a:tr>
              <a:tr h="673951">
                <a:tc>
                  <a:txBody>
                    <a:bodyPr/>
                    <a:lstStyle/>
                    <a:p>
                      <a:r>
                        <a:rPr lang="fi-FI" dirty="0"/>
                        <a:t>Miinus 1-15 pistettä</a:t>
                      </a:r>
                    </a:p>
                  </a:txBody>
                  <a:tcPr/>
                </a:tc>
                <a:tc>
                  <a:txBody>
                    <a:bodyPr/>
                    <a:lstStyle/>
                    <a:p>
                      <a:r>
                        <a:rPr lang="fi-FI" dirty="0"/>
                        <a:t>4</a:t>
                      </a:r>
                    </a:p>
                  </a:txBody>
                  <a:tcPr/>
                </a:tc>
                <a:tc>
                  <a:txBody>
                    <a:bodyPr/>
                    <a:lstStyle/>
                    <a:p>
                      <a:r>
                        <a:rPr lang="fi-FI" dirty="0"/>
                        <a:t>13 %</a:t>
                      </a:r>
                    </a:p>
                  </a:txBody>
                  <a:tcPr/>
                </a:tc>
                <a:tc>
                  <a:txBody>
                    <a:bodyPr/>
                    <a:lstStyle/>
                    <a:p>
                      <a:r>
                        <a:rPr lang="fi-FI" dirty="0"/>
                        <a:t>22 % </a:t>
                      </a:r>
                    </a:p>
                  </a:txBody>
                  <a:tcPr/>
                </a:tc>
                <a:tc>
                  <a:txBody>
                    <a:bodyPr/>
                    <a:lstStyle/>
                    <a:p>
                      <a:r>
                        <a:rPr lang="fi-FI" dirty="0"/>
                        <a:t>100 %</a:t>
                      </a:r>
                    </a:p>
                  </a:txBody>
                  <a:tcPr/>
                </a:tc>
                <a:extLst>
                  <a:ext uri="{0D108BD9-81ED-4DB2-BD59-A6C34878D82A}">
                    <a16:rowId xmlns:a16="http://schemas.microsoft.com/office/drawing/2014/main" val="569838039"/>
                  </a:ext>
                </a:extLst>
              </a:tr>
              <a:tr h="673951">
                <a:tc>
                  <a:txBody>
                    <a:bodyPr/>
                    <a:lstStyle/>
                    <a:p>
                      <a:r>
                        <a:rPr lang="fi-FI" dirty="0"/>
                        <a:t>Puuttuva tieto</a:t>
                      </a:r>
                    </a:p>
                  </a:txBody>
                  <a:tcPr/>
                </a:tc>
                <a:tc>
                  <a:txBody>
                    <a:bodyPr/>
                    <a:lstStyle/>
                    <a:p>
                      <a:r>
                        <a:rPr lang="fi-FI" dirty="0"/>
                        <a:t>14</a:t>
                      </a:r>
                    </a:p>
                  </a:txBody>
                  <a:tcPr/>
                </a:tc>
                <a:tc>
                  <a:txBody>
                    <a:bodyPr/>
                    <a:lstStyle/>
                    <a:p>
                      <a:r>
                        <a:rPr lang="fi-FI" dirty="0"/>
                        <a:t>44 %</a:t>
                      </a:r>
                    </a:p>
                  </a:txBody>
                  <a:tcPr/>
                </a:tc>
                <a:tc>
                  <a:txBody>
                    <a:bodyPr/>
                    <a:lstStyle/>
                    <a:p>
                      <a:endParaRPr lang="fi-FI" dirty="0"/>
                    </a:p>
                  </a:txBody>
                  <a:tcPr/>
                </a:tc>
                <a:tc>
                  <a:txBody>
                    <a:bodyPr/>
                    <a:lstStyle/>
                    <a:p>
                      <a:endParaRPr lang="fi-FI" dirty="0"/>
                    </a:p>
                  </a:txBody>
                  <a:tcPr/>
                </a:tc>
                <a:extLst>
                  <a:ext uri="{0D108BD9-81ED-4DB2-BD59-A6C34878D82A}">
                    <a16:rowId xmlns:a16="http://schemas.microsoft.com/office/drawing/2014/main" val="2216257393"/>
                  </a:ext>
                </a:extLst>
              </a:tr>
            </a:tbl>
          </a:graphicData>
        </a:graphic>
      </p:graphicFrame>
      <p:pic>
        <p:nvPicPr>
          <p:cNvPr id="5" name="Kuva 4">
            <a:extLst>
              <a:ext uri="{FF2B5EF4-FFF2-40B4-BE49-F238E27FC236}">
                <a16:creationId xmlns:a16="http://schemas.microsoft.com/office/drawing/2014/main" id="{A540CA04-FF39-4EF4-962D-2D9365D6CF1C}"/>
              </a:ext>
            </a:extLst>
          </p:cNvPr>
          <p:cNvPicPr>
            <a:picLocks noChangeAspect="1"/>
          </p:cNvPicPr>
          <p:nvPr/>
        </p:nvPicPr>
        <p:blipFill>
          <a:blip r:embed="rId2"/>
          <a:stretch>
            <a:fillRect/>
          </a:stretch>
        </p:blipFill>
        <p:spPr>
          <a:xfrm>
            <a:off x="7851272" y="6154568"/>
            <a:ext cx="4340728" cy="621846"/>
          </a:xfrm>
          <a:prstGeom prst="rect">
            <a:avLst/>
          </a:prstGeom>
        </p:spPr>
      </p:pic>
    </p:spTree>
    <p:extLst>
      <p:ext uri="{BB962C8B-B14F-4D97-AF65-F5344CB8AC3E}">
        <p14:creationId xmlns:p14="http://schemas.microsoft.com/office/powerpoint/2010/main" val="968448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839362E-1FB2-4A4E-B14D-920EF6ED548B}"/>
              </a:ext>
            </a:extLst>
          </p:cNvPr>
          <p:cNvSpPr>
            <a:spLocks noGrp="1"/>
          </p:cNvSpPr>
          <p:nvPr>
            <p:ph type="title"/>
          </p:nvPr>
        </p:nvSpPr>
        <p:spPr>
          <a:xfrm>
            <a:off x="838200" y="229920"/>
            <a:ext cx="10747342" cy="803799"/>
          </a:xfrm>
        </p:spPr>
        <p:txBody>
          <a:bodyPr>
            <a:noAutofit/>
          </a:bodyPr>
          <a:lstStyle/>
          <a:p>
            <a:r>
              <a:rPr lang="fi-FI" sz="2400" dirty="0" err="1"/>
              <a:t>Ristiintaulukko</a:t>
            </a:r>
            <a:r>
              <a:rPr lang="fi-FI" sz="2400" dirty="0"/>
              <a:t> ESY/talousosion pistemäärän muutoksen suhteesta laadullisesti tehtyyn kokonaisarvioon intervention hyödystä </a:t>
            </a:r>
            <a:r>
              <a:rPr lang="fi-FI" sz="2000" dirty="0"/>
              <a:t>(mukana tapaukset, joista kaikki tarvittava tieto)</a:t>
            </a:r>
          </a:p>
        </p:txBody>
      </p:sp>
      <p:graphicFrame>
        <p:nvGraphicFramePr>
          <p:cNvPr id="4" name="Sisällön paikkamerkki 3">
            <a:extLst>
              <a:ext uri="{FF2B5EF4-FFF2-40B4-BE49-F238E27FC236}">
                <a16:creationId xmlns:a16="http://schemas.microsoft.com/office/drawing/2014/main" id="{DCCFE6C5-4AE9-40A7-94CF-EC2A18CB33D1}"/>
              </a:ext>
            </a:extLst>
          </p:cNvPr>
          <p:cNvGraphicFramePr>
            <a:graphicFrameLocks noGrp="1"/>
          </p:cNvGraphicFramePr>
          <p:nvPr>
            <p:ph idx="1"/>
            <p:extLst>
              <p:ext uri="{D42A27DB-BD31-4B8C-83A1-F6EECF244321}">
                <p14:modId xmlns:p14="http://schemas.microsoft.com/office/powerpoint/2010/main" val="1853876891"/>
              </p:ext>
            </p:extLst>
          </p:nvPr>
        </p:nvGraphicFramePr>
        <p:xfrm>
          <a:off x="904973" y="1159499"/>
          <a:ext cx="10124387" cy="4876235"/>
        </p:xfrm>
        <a:graphic>
          <a:graphicData uri="http://schemas.openxmlformats.org/drawingml/2006/table">
            <a:tbl>
              <a:tblPr firstRow="1" bandRow="1">
                <a:tableStyleId>{5C22544A-7EE6-4342-B048-85BDC9FD1C3A}</a:tableStyleId>
              </a:tblPr>
              <a:tblGrid>
                <a:gridCol w="1668123">
                  <a:extLst>
                    <a:ext uri="{9D8B030D-6E8A-4147-A177-3AD203B41FA5}">
                      <a16:colId xmlns:a16="http://schemas.microsoft.com/office/drawing/2014/main" val="2547259132"/>
                    </a:ext>
                  </a:extLst>
                </a:gridCol>
                <a:gridCol w="1468183">
                  <a:extLst>
                    <a:ext uri="{9D8B030D-6E8A-4147-A177-3AD203B41FA5}">
                      <a16:colId xmlns:a16="http://schemas.microsoft.com/office/drawing/2014/main" val="3365208127"/>
                    </a:ext>
                  </a:extLst>
                </a:gridCol>
                <a:gridCol w="1460342">
                  <a:extLst>
                    <a:ext uri="{9D8B030D-6E8A-4147-A177-3AD203B41FA5}">
                      <a16:colId xmlns:a16="http://schemas.microsoft.com/office/drawing/2014/main" val="2857981844"/>
                    </a:ext>
                  </a:extLst>
                </a:gridCol>
                <a:gridCol w="1960191">
                  <a:extLst>
                    <a:ext uri="{9D8B030D-6E8A-4147-A177-3AD203B41FA5}">
                      <a16:colId xmlns:a16="http://schemas.microsoft.com/office/drawing/2014/main" val="1234443472"/>
                    </a:ext>
                  </a:extLst>
                </a:gridCol>
                <a:gridCol w="1783774">
                  <a:extLst>
                    <a:ext uri="{9D8B030D-6E8A-4147-A177-3AD203B41FA5}">
                      <a16:colId xmlns:a16="http://schemas.microsoft.com/office/drawing/2014/main" val="326331428"/>
                    </a:ext>
                  </a:extLst>
                </a:gridCol>
                <a:gridCol w="1783774">
                  <a:extLst>
                    <a:ext uri="{9D8B030D-6E8A-4147-A177-3AD203B41FA5}">
                      <a16:colId xmlns:a16="http://schemas.microsoft.com/office/drawing/2014/main" val="3813092200"/>
                    </a:ext>
                  </a:extLst>
                </a:gridCol>
              </a:tblGrid>
              <a:tr h="696605">
                <a:tc>
                  <a:txBody>
                    <a:bodyPr/>
                    <a:lstStyle/>
                    <a:p>
                      <a:endParaRPr lang="fi-FI"/>
                    </a:p>
                  </a:txBody>
                  <a:tcPr/>
                </a:tc>
                <a:tc>
                  <a:txBody>
                    <a:bodyPr/>
                    <a:lstStyle/>
                    <a:p>
                      <a:r>
                        <a:rPr lang="fi-FI" dirty="0"/>
                        <a:t>Huomattavaa hyötyä</a:t>
                      </a:r>
                    </a:p>
                  </a:txBody>
                  <a:tcPr/>
                </a:tc>
                <a:tc>
                  <a:txBody>
                    <a:bodyPr/>
                    <a:lstStyle/>
                    <a:p>
                      <a:r>
                        <a:rPr lang="fi-FI" dirty="0"/>
                        <a:t>Hyötyä</a:t>
                      </a:r>
                    </a:p>
                  </a:txBody>
                  <a:tcPr/>
                </a:tc>
                <a:tc>
                  <a:txBody>
                    <a:bodyPr/>
                    <a:lstStyle/>
                    <a:p>
                      <a:r>
                        <a:rPr lang="fi-FI" dirty="0"/>
                        <a:t>Hieman hyötyä</a:t>
                      </a:r>
                    </a:p>
                  </a:txBody>
                  <a:tcPr/>
                </a:tc>
                <a:tc>
                  <a:txBody>
                    <a:bodyPr/>
                    <a:lstStyle/>
                    <a:p>
                      <a:r>
                        <a:rPr lang="fi-FI" dirty="0"/>
                        <a:t>Ei hyötyä</a:t>
                      </a:r>
                    </a:p>
                  </a:txBody>
                  <a:tcPr/>
                </a:tc>
                <a:tc>
                  <a:txBody>
                    <a:bodyPr/>
                    <a:lstStyle/>
                    <a:p>
                      <a:r>
                        <a:rPr lang="fi-FI" dirty="0"/>
                        <a:t>Yhteensä</a:t>
                      </a:r>
                    </a:p>
                  </a:txBody>
                  <a:tcPr/>
                </a:tc>
                <a:extLst>
                  <a:ext uri="{0D108BD9-81ED-4DB2-BD59-A6C34878D82A}">
                    <a16:rowId xmlns:a16="http://schemas.microsoft.com/office/drawing/2014/main" val="3915140812"/>
                  </a:ext>
                </a:extLst>
              </a:tr>
              <a:tr h="696605">
                <a:tc>
                  <a:txBody>
                    <a:bodyPr/>
                    <a:lstStyle/>
                    <a:p>
                      <a:r>
                        <a:rPr lang="fi-FI" dirty="0"/>
                        <a:t>45-59 pistettä</a:t>
                      </a:r>
                    </a:p>
                  </a:txBody>
                  <a:tcPr/>
                </a:tc>
                <a:tc>
                  <a:txBody>
                    <a:bodyPr/>
                    <a:lstStyle/>
                    <a:p>
                      <a:endParaRPr lang="fi-FI" dirty="0"/>
                    </a:p>
                  </a:txBody>
                  <a:tcPr/>
                </a:tc>
                <a:tc>
                  <a:txBody>
                    <a:bodyPr/>
                    <a:lstStyle/>
                    <a:p>
                      <a:endParaRPr lang="fi-FI" dirty="0"/>
                    </a:p>
                  </a:txBody>
                  <a:tcPr/>
                </a:tc>
                <a:tc>
                  <a:txBody>
                    <a:bodyPr/>
                    <a:lstStyle/>
                    <a:p>
                      <a:endParaRPr lang="fi-FI" dirty="0"/>
                    </a:p>
                  </a:txBody>
                  <a:tcPr>
                    <a:lnB w="12700" cmpd="sng">
                      <a:noFill/>
                    </a:lnB>
                  </a:tcPr>
                </a:tc>
                <a:tc>
                  <a:txBody>
                    <a:bodyPr/>
                    <a:lstStyle/>
                    <a:p>
                      <a:r>
                        <a:rPr lang="fi-FI" dirty="0"/>
                        <a:t>6 %</a:t>
                      </a:r>
                    </a:p>
                    <a:p>
                      <a:r>
                        <a:rPr lang="fi-FI" dirty="0"/>
                        <a:t>(1)</a:t>
                      </a:r>
                    </a:p>
                  </a:txBody>
                  <a:tcPr>
                    <a:lnB w="12700" cmpd="sng">
                      <a:noFill/>
                    </a:lnB>
                  </a:tcPr>
                </a:tc>
                <a:tc>
                  <a:txBody>
                    <a:bodyPr/>
                    <a:lstStyle/>
                    <a:p>
                      <a:r>
                        <a:rPr lang="fi-FI" dirty="0"/>
                        <a:t>6 %</a:t>
                      </a:r>
                    </a:p>
                    <a:p>
                      <a:r>
                        <a:rPr lang="fi-FI" dirty="0"/>
                        <a:t>(1)</a:t>
                      </a:r>
                    </a:p>
                  </a:txBody>
                  <a:tcPr>
                    <a:lnB w="12700" cmpd="sng">
                      <a:noFill/>
                    </a:lnB>
                  </a:tcPr>
                </a:tc>
                <a:extLst>
                  <a:ext uri="{0D108BD9-81ED-4DB2-BD59-A6C34878D82A}">
                    <a16:rowId xmlns:a16="http://schemas.microsoft.com/office/drawing/2014/main" val="2050655044"/>
                  </a:ext>
                </a:extLst>
              </a:tr>
              <a:tr h="696605">
                <a:tc>
                  <a:txBody>
                    <a:bodyPr/>
                    <a:lstStyle/>
                    <a:p>
                      <a:r>
                        <a:rPr lang="fi-FI" dirty="0"/>
                        <a:t>30-44 pistettä</a:t>
                      </a:r>
                    </a:p>
                  </a:txBody>
                  <a:tcPr/>
                </a:tc>
                <a:tc>
                  <a:txBody>
                    <a:bodyPr/>
                    <a:lstStyle/>
                    <a:p>
                      <a:r>
                        <a:rPr lang="fi-FI" dirty="0"/>
                        <a:t>6 %</a:t>
                      </a:r>
                    </a:p>
                    <a:p>
                      <a:r>
                        <a:rPr lang="fi-FI" dirty="0"/>
                        <a:t>(1)</a:t>
                      </a:r>
                    </a:p>
                  </a:txBody>
                  <a:tcPr/>
                </a:tc>
                <a:tc>
                  <a:txBody>
                    <a:bodyPr/>
                    <a:lstStyle/>
                    <a:p>
                      <a:r>
                        <a:rPr lang="fi-FI" dirty="0"/>
                        <a:t>11 %</a:t>
                      </a:r>
                    </a:p>
                    <a:p>
                      <a:r>
                        <a:rPr lang="fi-FI" dirty="0"/>
                        <a:t>(2)</a:t>
                      </a:r>
                    </a:p>
                  </a:txBody>
                  <a:tcPr>
                    <a:lnR w="12700" cmpd="sng">
                      <a:noFill/>
                    </a:lnR>
                  </a:tcPr>
                </a:tc>
                <a:tc>
                  <a:txBody>
                    <a:bodyPr/>
                    <a:lstStyle/>
                    <a:p>
                      <a:endParaRPr lang="fi-FI"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fi-FI"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fi-FI" dirty="0"/>
                        <a:t>17 %</a:t>
                      </a:r>
                    </a:p>
                    <a:p>
                      <a:r>
                        <a:rPr lang="fi-FI" dirty="0"/>
                        <a:t>(3)</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125353446"/>
                  </a:ext>
                </a:extLst>
              </a:tr>
              <a:tr h="696605">
                <a:tc>
                  <a:txBody>
                    <a:bodyPr/>
                    <a:lstStyle/>
                    <a:p>
                      <a:r>
                        <a:rPr lang="fi-FI" dirty="0"/>
                        <a:t>15-29 pistettä</a:t>
                      </a:r>
                    </a:p>
                  </a:txBody>
                  <a:tcPr/>
                </a:tc>
                <a:tc>
                  <a:txBody>
                    <a:bodyPr/>
                    <a:lstStyle/>
                    <a:p>
                      <a:endParaRPr lang="fi-FI" dirty="0"/>
                    </a:p>
                  </a:txBody>
                  <a:tcPr/>
                </a:tc>
                <a:tc>
                  <a:txBody>
                    <a:bodyPr/>
                    <a:lstStyle/>
                    <a:p>
                      <a:r>
                        <a:rPr lang="fi-FI" dirty="0"/>
                        <a:t>11 %</a:t>
                      </a:r>
                    </a:p>
                    <a:p>
                      <a:r>
                        <a:rPr lang="fi-FI" dirty="0"/>
                        <a:t>(2)</a:t>
                      </a:r>
                    </a:p>
                  </a:txBody>
                  <a:tcPr/>
                </a:tc>
                <a:tc>
                  <a:txBody>
                    <a:bodyPr/>
                    <a:lstStyle/>
                    <a:p>
                      <a:r>
                        <a:rPr lang="fi-FI" dirty="0"/>
                        <a:t>6 %</a:t>
                      </a:r>
                    </a:p>
                    <a:p>
                      <a:r>
                        <a:rPr lang="fi-FI" dirty="0"/>
                        <a:t>(1)</a:t>
                      </a:r>
                    </a:p>
                  </a:txBody>
                  <a:tcPr>
                    <a:lnT w="12700" cmpd="sng">
                      <a:noFill/>
                    </a:lnT>
                  </a:tcPr>
                </a:tc>
                <a:tc>
                  <a:txBody>
                    <a:bodyPr/>
                    <a:lstStyle/>
                    <a:p>
                      <a:r>
                        <a:rPr lang="fi-FI" dirty="0"/>
                        <a:t>11 %</a:t>
                      </a:r>
                    </a:p>
                    <a:p>
                      <a:r>
                        <a:rPr lang="fi-FI" dirty="0"/>
                        <a:t>(2)</a:t>
                      </a:r>
                    </a:p>
                  </a:txBody>
                  <a:tcPr>
                    <a:lnT w="12700" cmpd="sng">
                      <a:noFill/>
                    </a:lnT>
                  </a:tcPr>
                </a:tc>
                <a:tc>
                  <a:txBody>
                    <a:bodyPr/>
                    <a:lstStyle/>
                    <a:p>
                      <a:r>
                        <a:rPr lang="fi-FI" dirty="0"/>
                        <a:t>28 %</a:t>
                      </a:r>
                    </a:p>
                    <a:p>
                      <a:r>
                        <a:rPr lang="fi-FI" dirty="0"/>
                        <a:t>(5)</a:t>
                      </a:r>
                    </a:p>
                  </a:txBody>
                  <a:tcPr>
                    <a:lnT w="12700" cmpd="sng">
                      <a:noFill/>
                    </a:lnT>
                  </a:tcPr>
                </a:tc>
                <a:extLst>
                  <a:ext uri="{0D108BD9-81ED-4DB2-BD59-A6C34878D82A}">
                    <a16:rowId xmlns:a16="http://schemas.microsoft.com/office/drawing/2014/main" val="607629944"/>
                  </a:ext>
                </a:extLst>
              </a:tr>
              <a:tr h="696605">
                <a:tc>
                  <a:txBody>
                    <a:bodyPr/>
                    <a:lstStyle/>
                    <a:p>
                      <a:r>
                        <a:rPr lang="fi-FI" dirty="0"/>
                        <a:t>0-14 pistettä</a:t>
                      </a:r>
                    </a:p>
                  </a:txBody>
                  <a:tcPr/>
                </a:tc>
                <a:tc>
                  <a:txBody>
                    <a:bodyPr/>
                    <a:lstStyle/>
                    <a:p>
                      <a:r>
                        <a:rPr lang="fi-FI" dirty="0"/>
                        <a:t>6 %</a:t>
                      </a:r>
                    </a:p>
                    <a:p>
                      <a:r>
                        <a:rPr lang="fi-FI" dirty="0"/>
                        <a:t>(1)</a:t>
                      </a:r>
                    </a:p>
                  </a:txBody>
                  <a:tcPr/>
                </a:tc>
                <a:tc>
                  <a:txBody>
                    <a:bodyPr/>
                    <a:lstStyle/>
                    <a:p>
                      <a:r>
                        <a:rPr lang="fi-FI" dirty="0"/>
                        <a:t>22 %</a:t>
                      </a:r>
                    </a:p>
                    <a:p>
                      <a:r>
                        <a:rPr lang="fi-FI" dirty="0"/>
                        <a:t>(4)</a:t>
                      </a:r>
                    </a:p>
                  </a:txBody>
                  <a:tcPr/>
                </a:tc>
                <a:tc>
                  <a:txBody>
                    <a:bodyPr/>
                    <a:lstStyle/>
                    <a:p>
                      <a:endParaRPr lang="fi-FI" dirty="0"/>
                    </a:p>
                  </a:txBody>
                  <a:tcPr/>
                </a:tc>
                <a:tc>
                  <a:txBody>
                    <a:bodyPr/>
                    <a:lstStyle/>
                    <a:p>
                      <a:endParaRPr lang="fi-FI" dirty="0"/>
                    </a:p>
                  </a:txBody>
                  <a:tcPr/>
                </a:tc>
                <a:tc>
                  <a:txBody>
                    <a:bodyPr/>
                    <a:lstStyle/>
                    <a:p>
                      <a:r>
                        <a:rPr lang="fi-FI" dirty="0"/>
                        <a:t>28 %</a:t>
                      </a:r>
                    </a:p>
                    <a:p>
                      <a:r>
                        <a:rPr lang="fi-FI" dirty="0"/>
                        <a:t>(5)</a:t>
                      </a:r>
                    </a:p>
                  </a:txBody>
                  <a:tcPr/>
                </a:tc>
                <a:extLst>
                  <a:ext uri="{0D108BD9-81ED-4DB2-BD59-A6C34878D82A}">
                    <a16:rowId xmlns:a16="http://schemas.microsoft.com/office/drawing/2014/main" val="586007353"/>
                  </a:ext>
                </a:extLst>
              </a:tr>
              <a:tr h="696605">
                <a:tc>
                  <a:txBody>
                    <a:bodyPr/>
                    <a:lstStyle/>
                    <a:p>
                      <a:r>
                        <a:rPr lang="fi-FI" dirty="0"/>
                        <a:t>Miinus 1-15 pistettä</a:t>
                      </a:r>
                    </a:p>
                  </a:txBody>
                  <a:tcPr/>
                </a:tc>
                <a:tc>
                  <a:txBody>
                    <a:bodyPr/>
                    <a:lstStyle/>
                    <a:p>
                      <a:r>
                        <a:rPr lang="fi-FI" dirty="0"/>
                        <a:t>6 %</a:t>
                      </a:r>
                    </a:p>
                    <a:p>
                      <a:r>
                        <a:rPr lang="fi-FI" dirty="0"/>
                        <a:t>(1)</a:t>
                      </a:r>
                    </a:p>
                  </a:txBody>
                  <a:tcPr/>
                </a:tc>
                <a:tc>
                  <a:txBody>
                    <a:bodyPr/>
                    <a:lstStyle/>
                    <a:p>
                      <a:endParaRPr lang="fi-FI" dirty="0"/>
                    </a:p>
                  </a:txBody>
                  <a:tcPr/>
                </a:tc>
                <a:tc>
                  <a:txBody>
                    <a:bodyPr/>
                    <a:lstStyle/>
                    <a:p>
                      <a:r>
                        <a:rPr lang="fi-FI" dirty="0"/>
                        <a:t>6 %</a:t>
                      </a:r>
                    </a:p>
                    <a:p>
                      <a:r>
                        <a:rPr lang="fi-FI" dirty="0"/>
                        <a:t>(1)</a:t>
                      </a:r>
                    </a:p>
                  </a:txBody>
                  <a:tcPr/>
                </a:tc>
                <a:tc>
                  <a:txBody>
                    <a:bodyPr/>
                    <a:lstStyle/>
                    <a:p>
                      <a:r>
                        <a:rPr lang="fi-FI" dirty="0"/>
                        <a:t>11 %</a:t>
                      </a:r>
                    </a:p>
                    <a:p>
                      <a:r>
                        <a:rPr lang="fi-FI" dirty="0"/>
                        <a:t>(2)</a:t>
                      </a:r>
                    </a:p>
                  </a:txBody>
                  <a:tcPr/>
                </a:tc>
                <a:tc>
                  <a:txBody>
                    <a:bodyPr/>
                    <a:lstStyle/>
                    <a:p>
                      <a:r>
                        <a:rPr lang="fi-FI" dirty="0"/>
                        <a:t>22%</a:t>
                      </a:r>
                    </a:p>
                    <a:p>
                      <a:r>
                        <a:rPr lang="fi-FI" dirty="0"/>
                        <a:t>(4)</a:t>
                      </a:r>
                    </a:p>
                  </a:txBody>
                  <a:tcPr/>
                </a:tc>
                <a:extLst>
                  <a:ext uri="{0D108BD9-81ED-4DB2-BD59-A6C34878D82A}">
                    <a16:rowId xmlns:a16="http://schemas.microsoft.com/office/drawing/2014/main" val="569838039"/>
                  </a:ext>
                </a:extLst>
              </a:tr>
              <a:tr h="696605">
                <a:tc>
                  <a:txBody>
                    <a:bodyPr/>
                    <a:lstStyle/>
                    <a:p>
                      <a:r>
                        <a:rPr lang="fi-FI" dirty="0"/>
                        <a:t>Yhteensä   %</a:t>
                      </a:r>
                    </a:p>
                    <a:p>
                      <a:r>
                        <a:rPr lang="fi-FI" dirty="0"/>
                        <a:t>(n)</a:t>
                      </a:r>
                    </a:p>
                  </a:txBody>
                  <a:tcPr/>
                </a:tc>
                <a:tc>
                  <a:txBody>
                    <a:bodyPr/>
                    <a:lstStyle/>
                    <a:p>
                      <a:r>
                        <a:rPr lang="fi-FI" dirty="0"/>
                        <a:t>17 %</a:t>
                      </a:r>
                    </a:p>
                    <a:p>
                      <a:r>
                        <a:rPr lang="fi-FI" dirty="0"/>
                        <a:t>(3)</a:t>
                      </a:r>
                    </a:p>
                  </a:txBody>
                  <a:tcPr/>
                </a:tc>
                <a:tc>
                  <a:txBody>
                    <a:bodyPr/>
                    <a:lstStyle/>
                    <a:p>
                      <a:r>
                        <a:rPr lang="fi-FI" dirty="0"/>
                        <a:t>44 %</a:t>
                      </a:r>
                    </a:p>
                    <a:p>
                      <a:r>
                        <a:rPr lang="fi-FI" dirty="0"/>
                        <a:t>(8)</a:t>
                      </a:r>
                    </a:p>
                  </a:txBody>
                  <a:tcPr/>
                </a:tc>
                <a:tc>
                  <a:txBody>
                    <a:bodyPr/>
                    <a:lstStyle/>
                    <a:p>
                      <a:r>
                        <a:rPr lang="fi-FI" dirty="0"/>
                        <a:t>11 %</a:t>
                      </a:r>
                    </a:p>
                    <a:p>
                      <a:r>
                        <a:rPr lang="fi-FI" dirty="0"/>
                        <a:t>(2)</a:t>
                      </a:r>
                    </a:p>
                  </a:txBody>
                  <a:tcPr/>
                </a:tc>
                <a:tc>
                  <a:txBody>
                    <a:bodyPr/>
                    <a:lstStyle/>
                    <a:p>
                      <a:r>
                        <a:rPr lang="fi-FI" dirty="0"/>
                        <a:t>28 %</a:t>
                      </a:r>
                    </a:p>
                    <a:p>
                      <a:r>
                        <a:rPr lang="fi-FI" dirty="0"/>
                        <a:t>(5)</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dirty="0"/>
                        <a:t>100 %</a:t>
                      </a:r>
                    </a:p>
                    <a:p>
                      <a:pPr marL="0" marR="0" lvl="0" indent="0" algn="l" defTabSz="914400" rtl="0" eaLnBrk="1" fontAlgn="auto" latinLnBrk="0" hangingPunct="1">
                        <a:lnSpc>
                          <a:spcPct val="100000"/>
                        </a:lnSpc>
                        <a:spcBef>
                          <a:spcPts val="0"/>
                        </a:spcBef>
                        <a:spcAft>
                          <a:spcPts val="0"/>
                        </a:spcAft>
                        <a:buClrTx/>
                        <a:buSzTx/>
                        <a:buFontTx/>
                        <a:buNone/>
                        <a:tabLst/>
                        <a:defRPr/>
                      </a:pPr>
                      <a:r>
                        <a:rPr lang="fi-FI" dirty="0"/>
                        <a:t>(18)</a:t>
                      </a:r>
                    </a:p>
                  </a:txBody>
                  <a:tcPr/>
                </a:tc>
                <a:extLst>
                  <a:ext uri="{0D108BD9-81ED-4DB2-BD59-A6C34878D82A}">
                    <a16:rowId xmlns:a16="http://schemas.microsoft.com/office/drawing/2014/main" val="2216257393"/>
                  </a:ext>
                </a:extLst>
              </a:tr>
            </a:tbl>
          </a:graphicData>
        </a:graphic>
      </p:graphicFrame>
      <p:pic>
        <p:nvPicPr>
          <p:cNvPr id="5" name="Kuva 4">
            <a:extLst>
              <a:ext uri="{FF2B5EF4-FFF2-40B4-BE49-F238E27FC236}">
                <a16:creationId xmlns:a16="http://schemas.microsoft.com/office/drawing/2014/main" id="{D8D607B9-0452-41B8-8EB8-3706A832CA3C}"/>
              </a:ext>
            </a:extLst>
          </p:cNvPr>
          <p:cNvPicPr>
            <a:picLocks noChangeAspect="1"/>
          </p:cNvPicPr>
          <p:nvPr/>
        </p:nvPicPr>
        <p:blipFill>
          <a:blip r:embed="rId2"/>
          <a:stretch>
            <a:fillRect/>
          </a:stretch>
        </p:blipFill>
        <p:spPr>
          <a:xfrm>
            <a:off x="7658795" y="6128133"/>
            <a:ext cx="4340728" cy="621846"/>
          </a:xfrm>
          <a:prstGeom prst="rect">
            <a:avLst/>
          </a:prstGeom>
        </p:spPr>
      </p:pic>
    </p:spTree>
    <p:extLst>
      <p:ext uri="{BB962C8B-B14F-4D97-AF65-F5344CB8AC3E}">
        <p14:creationId xmlns:p14="http://schemas.microsoft.com/office/powerpoint/2010/main" val="13381702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17BEE55-503C-48CD-894E-35EAD520F062}"/>
              </a:ext>
            </a:extLst>
          </p:cNvPr>
          <p:cNvSpPr>
            <a:spLocks noGrp="1"/>
          </p:cNvSpPr>
          <p:nvPr>
            <p:ph type="title"/>
          </p:nvPr>
        </p:nvSpPr>
        <p:spPr>
          <a:xfrm>
            <a:off x="311086" y="213149"/>
            <a:ext cx="6919273" cy="652970"/>
          </a:xfrm>
        </p:spPr>
        <p:txBody>
          <a:bodyPr>
            <a:normAutofit/>
          </a:bodyPr>
          <a:lstStyle/>
          <a:p>
            <a:r>
              <a:rPr lang="fi-FI" sz="3400" dirty="0"/>
              <a:t>Johtopäätökset </a:t>
            </a:r>
          </a:p>
        </p:txBody>
      </p:sp>
      <p:sp>
        <p:nvSpPr>
          <p:cNvPr id="3" name="Sisällön paikkamerkki 2">
            <a:extLst>
              <a:ext uri="{FF2B5EF4-FFF2-40B4-BE49-F238E27FC236}">
                <a16:creationId xmlns:a16="http://schemas.microsoft.com/office/drawing/2014/main" id="{EBAC2AE9-8286-4104-8876-3EC6E2CABEE6}"/>
              </a:ext>
            </a:extLst>
          </p:cNvPr>
          <p:cNvSpPr>
            <a:spLocks noGrp="1"/>
          </p:cNvSpPr>
          <p:nvPr>
            <p:ph idx="1"/>
          </p:nvPr>
        </p:nvSpPr>
        <p:spPr>
          <a:xfrm>
            <a:off x="311086" y="866119"/>
            <a:ext cx="11042715" cy="5991881"/>
          </a:xfrm>
        </p:spPr>
        <p:txBody>
          <a:bodyPr>
            <a:noAutofit/>
          </a:bodyPr>
          <a:lstStyle/>
          <a:p>
            <a:pPr marL="0" indent="0">
              <a:buNone/>
            </a:pPr>
            <a:r>
              <a:rPr lang="fi-FI" sz="1600" dirty="0"/>
              <a:t>Intervention aloittaneiden aikuissosiaalityön asiakkaiden määrä on pieni (32), mutta aineiston perinpohjaisella monimenetelmällisellä analyysillä ja tutkijasosiaalityöntekijän osallistuvan havainnoinnin (30/32 prosessista) perusteella voidaan perustellusti todeta seuraavaa. Määrällisten jakaumien osalta tulokset ovat pienen kokonaislukumäärän vuoksi suuntaa antavia.  </a:t>
            </a:r>
          </a:p>
          <a:p>
            <a:r>
              <a:rPr lang="fi-FI" sz="1800" dirty="0"/>
              <a:t>Satsaa ja säästä-interventioon lähti pyydettäessä joka neljäs aikuissosiaalityön asiakas (noin 25%) eli valikoituminen heidän motivaationsa mukaan oli jo lähtökohtaisesti suurta. Kokonaisvaltaisen laadullisen arvion mukaan heistä hieman alle puolet pysyy mukana intervention loppuun saakka saaden siitä ainakin hieman hyötyä (noin 40% selkeää tai huomattavaa hyötyä). </a:t>
            </a:r>
          </a:p>
          <a:p>
            <a:r>
              <a:rPr lang="fi-FI" sz="1800" dirty="0"/>
              <a:t>Tästä johtaen noin joka kymmenes aikuissosiaalityön asiakas lähtee tällaiseen (tutkimukselliseen, määrä voi olla suurempi kun menetelmät tuodaan huomaamattomammin) työskentelyyn mukaan ja toteuttaa intervention keskeisiä menetelmiä häntä palvelevan ammattilaisen kanssa niin, että toiminta vaikuttaa hänen taloudelliseen tilanteeseensa positiivisesti joko välittömästi tai sitten hitaammin pidemmän aikavälin hyötynä. </a:t>
            </a:r>
          </a:p>
          <a:p>
            <a:r>
              <a:rPr lang="fi-FI" sz="1800" dirty="0"/>
              <a:t>Intervention tutkimuksellinen tarkastelu AVAIN-mittarin kautta osoittaa, että asiakkaan voimavaraksi koettu oma motivaatio muutokseen yhdistyneenä vaikeaan velkatilanteeseen esiintyvät usein yhdessä mallin selkeästi hyödylliseksi arvioidun käytön kanssa. Selkeää tai huomattavaa hyötyä saaneille asiakkaille tuntuu olevan myös ominaista tavanomaista suurempi suunnitelmallisuus ja kyvykkyys elämänsä järjestelemisessä. He ovat tyypillisesti nuorempia (suurimmassa intervention läpikäyneessä ryhmässä ”hyötyä” iän mediaani on 31 vuotta) kuin asiakkaat, jotka eivät saa selkeää hyötyä interventiosta (”ei hyötyä” tai ”vain hieman hyötyä” –ryhmissä mediaani on 56 ja 57 vuotta).</a:t>
            </a:r>
          </a:p>
          <a:p>
            <a:r>
              <a:rPr lang="fi-FI" sz="1800" dirty="0"/>
              <a:t>Intervention keskeytymiseen liittyy usein alkoholin ongelmalliseksi koettu käyttö ja asiakkaan ”ei-vanha” ikä (mediaani=38 vuotta). Näyttää siltä, että interventiosta todennäköisimmin eniten hyötyvät eli nuoremmat asiakkaat ovat myös todennäköisemmin keskeyttäjiä ja erottelevana tekijänä on ainakin päihteiden ongelmakäyttö. </a:t>
            </a:r>
          </a:p>
        </p:txBody>
      </p:sp>
      <p:pic>
        <p:nvPicPr>
          <p:cNvPr id="4" name="Kuva 3">
            <a:extLst>
              <a:ext uri="{FF2B5EF4-FFF2-40B4-BE49-F238E27FC236}">
                <a16:creationId xmlns:a16="http://schemas.microsoft.com/office/drawing/2014/main" id="{032248CC-C401-40A1-81DB-358C4E980A67}"/>
              </a:ext>
            </a:extLst>
          </p:cNvPr>
          <p:cNvPicPr>
            <a:picLocks noChangeAspect="1"/>
          </p:cNvPicPr>
          <p:nvPr/>
        </p:nvPicPr>
        <p:blipFill>
          <a:blip r:embed="rId2"/>
          <a:stretch>
            <a:fillRect/>
          </a:stretch>
        </p:blipFill>
        <p:spPr>
          <a:xfrm>
            <a:off x="7851272" y="244273"/>
            <a:ext cx="4340728" cy="621846"/>
          </a:xfrm>
          <a:prstGeom prst="rect">
            <a:avLst/>
          </a:prstGeom>
        </p:spPr>
      </p:pic>
    </p:spTree>
    <p:extLst>
      <p:ext uri="{BB962C8B-B14F-4D97-AF65-F5344CB8AC3E}">
        <p14:creationId xmlns:p14="http://schemas.microsoft.com/office/powerpoint/2010/main" val="3736421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40FD122-579C-4DA5-B985-914ABFBDCC75}"/>
              </a:ext>
            </a:extLst>
          </p:cNvPr>
          <p:cNvSpPr>
            <a:spLocks noGrp="1"/>
          </p:cNvSpPr>
          <p:nvPr>
            <p:ph type="title"/>
          </p:nvPr>
        </p:nvSpPr>
        <p:spPr>
          <a:xfrm>
            <a:off x="377072" y="286869"/>
            <a:ext cx="6325386" cy="700103"/>
          </a:xfrm>
        </p:spPr>
        <p:txBody>
          <a:bodyPr>
            <a:normAutofit/>
          </a:bodyPr>
          <a:lstStyle/>
          <a:p>
            <a:r>
              <a:rPr lang="fi-FI" sz="3400" dirty="0">
                <a:solidFill>
                  <a:prstClr val="black"/>
                </a:solidFill>
              </a:rPr>
              <a:t>Keskeiset suositukset </a:t>
            </a:r>
            <a:endParaRPr lang="fi-FI" dirty="0"/>
          </a:p>
        </p:txBody>
      </p:sp>
      <p:pic>
        <p:nvPicPr>
          <p:cNvPr id="4" name="Sisällön paikkamerkki 3">
            <a:extLst>
              <a:ext uri="{FF2B5EF4-FFF2-40B4-BE49-F238E27FC236}">
                <a16:creationId xmlns:a16="http://schemas.microsoft.com/office/drawing/2014/main" id="{4553AF28-C10E-4474-B9B6-0B8E2F393954}"/>
              </a:ext>
            </a:extLst>
          </p:cNvPr>
          <p:cNvPicPr>
            <a:picLocks noGrp="1" noChangeAspect="1"/>
          </p:cNvPicPr>
          <p:nvPr>
            <p:ph idx="1"/>
          </p:nvPr>
        </p:nvPicPr>
        <p:blipFill>
          <a:blip r:embed="rId3"/>
          <a:stretch>
            <a:fillRect/>
          </a:stretch>
        </p:blipFill>
        <p:spPr>
          <a:xfrm>
            <a:off x="7686930" y="365126"/>
            <a:ext cx="4340728" cy="621846"/>
          </a:xfrm>
          <a:prstGeom prst="rect">
            <a:avLst/>
          </a:prstGeom>
        </p:spPr>
      </p:pic>
      <p:sp>
        <p:nvSpPr>
          <p:cNvPr id="5" name="Sisällön paikkamerkki 2">
            <a:extLst>
              <a:ext uri="{FF2B5EF4-FFF2-40B4-BE49-F238E27FC236}">
                <a16:creationId xmlns:a16="http://schemas.microsoft.com/office/drawing/2014/main" id="{3F1A31F3-65C2-44E7-808D-A1B64977976D}"/>
              </a:ext>
            </a:extLst>
          </p:cNvPr>
          <p:cNvSpPr txBox="1">
            <a:spLocks/>
          </p:cNvSpPr>
          <p:nvPr/>
        </p:nvSpPr>
        <p:spPr>
          <a:xfrm>
            <a:off x="377072" y="1093509"/>
            <a:ext cx="11042715" cy="528843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i-FI" sz="1900" dirty="0"/>
              <a:t>Kainuussa tehdyn Satsaa ja säästä-mallin keskeisten osien juurruttamisen ja tutkimuksellisen arvioinnin perusteella voidaan </a:t>
            </a:r>
            <a:r>
              <a:rPr lang="fi-FI" sz="1900" b="1" dirty="0"/>
              <a:t>suositella mallin valittujen osien laajaa tarjoamista aikuissosiaalityön asiakkaille</a:t>
            </a:r>
            <a:r>
              <a:rPr lang="fi-FI" sz="1900" dirty="0"/>
              <a:t>. Tyypillisesti siihen tarttuvat ja siitä hyötyvät ovat nuorempia (iän mediaani 31 vuotta) asiakkaita, joilla on vahva motivaatio ratkaista velkaongelmaansa. Heillä näyttää olevan myös muutoinkin enemmän suunnitelmallisuutta ja kykyä järjestellä elämäänsä. </a:t>
            </a:r>
          </a:p>
          <a:p>
            <a:r>
              <a:rPr lang="fi-FI" sz="1900" dirty="0"/>
              <a:t>Arviointitutkimuksen suosituksena on, että </a:t>
            </a:r>
            <a:r>
              <a:rPr lang="fi-FI" sz="1900" b="1" dirty="0"/>
              <a:t>Satsaa ja säästä-mallin keskeiset osat </a:t>
            </a:r>
            <a:r>
              <a:rPr lang="fi-FI" sz="1900" dirty="0"/>
              <a:t>eli </a:t>
            </a:r>
            <a:r>
              <a:rPr lang="fi-FI" sz="1900" dirty="0" err="1"/>
              <a:t>Penno</a:t>
            </a:r>
            <a:r>
              <a:rPr lang="fi-FI" sz="1900" dirty="0"/>
              <a:t>-budjettiohjelman, </a:t>
            </a:r>
            <a:r>
              <a:rPr lang="fi-FI" sz="1900" dirty="0" err="1"/>
              <a:t>EcoMap</a:t>
            </a:r>
            <a:r>
              <a:rPr lang="fi-FI" sz="1900" dirty="0"/>
              <a:t>-verkostokartan ja Rahatarinan keskustelevan version käyttö sekä velkatilanteen tarkistaminen positiivisesta luottorekisteristä ja ulosottoviranomaisen sähköisestä asioinnista asiakkaan siihen suostuessa, </a:t>
            </a:r>
            <a:r>
              <a:rPr lang="fi-FI" sz="1900" b="1" dirty="0"/>
              <a:t>sijoitettaisiin sopivalla tavalla tavanomaisen aikuissosiaalityön asiakastyöskentelyn lomaan</a:t>
            </a:r>
            <a:r>
              <a:rPr lang="fi-FI" sz="1900" dirty="0"/>
              <a:t>. Menetelmien käyttöön tulee yhdistyä asiakkaan tulevaisuuden mahdollisuuksien ja tavoitteiden hahmotus. </a:t>
            </a:r>
          </a:p>
          <a:p>
            <a:r>
              <a:rPr lang="fi-FI" sz="1900" dirty="0"/>
              <a:t>Yleisesti intervention kokemuksiin perustuen ja muuhunkin tutkimukseen viitaten (</a:t>
            </a:r>
            <a:r>
              <a:rPr lang="fi-FI" sz="1900" dirty="0" err="1"/>
              <a:t>Viitasalo</a:t>
            </a:r>
            <a:r>
              <a:rPr lang="fi-FI" sz="1900" dirty="0"/>
              <a:t> 2021; Sallinen &amp; Hietamäki &amp; </a:t>
            </a:r>
            <a:r>
              <a:rPr lang="fi-FI" sz="1900" dirty="0" err="1"/>
              <a:t>Toikko</a:t>
            </a:r>
            <a:r>
              <a:rPr lang="fi-FI" sz="1900" dirty="0"/>
              <a:t> 2023), Satsaa ja säästä-malliin perusajatuksena kuuluva </a:t>
            </a:r>
            <a:r>
              <a:rPr lang="fi-FI" sz="1900" b="1" dirty="0"/>
              <a:t>emotionaalishenkinen tuki ja luottamuksen saavuttaminen (“satsaa”) on tärkeää taloudellisen ohjauksen vaikuttavuuden saavuttamisen kannalta</a:t>
            </a:r>
            <a:r>
              <a:rPr lang="fi-FI" sz="1900" dirty="0"/>
              <a:t>. Tähän arviointitutkimukseen osallistuneet aikuissosiaalityön välitystili- ja/tai toimeentulotukiasiakkaat olivat valtaosin Sallisen ym. (2023, 71-72) jaottelemien ryhmien kaikista heikko-osaisimpiin kuuluneessa ryhmässä (ryhmä 3) ja suositus liittyy ensisijaisesti heihin.</a:t>
            </a:r>
          </a:p>
          <a:p>
            <a:pPr marL="0" indent="0">
              <a:buNone/>
            </a:pPr>
            <a:endParaRPr lang="fi-FI" sz="1600" dirty="0"/>
          </a:p>
          <a:p>
            <a:endParaRPr lang="fi-FI" sz="1600" dirty="0"/>
          </a:p>
        </p:txBody>
      </p:sp>
      <p:sp>
        <p:nvSpPr>
          <p:cNvPr id="6" name="Tekstiruutu 5">
            <a:extLst>
              <a:ext uri="{FF2B5EF4-FFF2-40B4-BE49-F238E27FC236}">
                <a16:creationId xmlns:a16="http://schemas.microsoft.com/office/drawing/2014/main" id="{2E6A407C-C493-4339-8810-882009171E99}"/>
              </a:ext>
            </a:extLst>
          </p:cNvPr>
          <p:cNvSpPr txBox="1"/>
          <p:nvPr/>
        </p:nvSpPr>
        <p:spPr>
          <a:xfrm>
            <a:off x="3700647" y="6012614"/>
            <a:ext cx="7809481" cy="738664"/>
          </a:xfrm>
          <a:prstGeom prst="rect">
            <a:avLst/>
          </a:prstGeom>
          <a:noFill/>
        </p:spPr>
        <p:txBody>
          <a:bodyPr wrap="square" rtlCol="0">
            <a:spAutoFit/>
          </a:bodyPr>
          <a:lstStyle/>
          <a:p>
            <a:r>
              <a:rPr lang="fi-FI" sz="1400" dirty="0" err="1"/>
              <a:t>Viitasalo</a:t>
            </a:r>
            <a:r>
              <a:rPr lang="fi-FI" sz="1400" dirty="0"/>
              <a:t>, Katri 2021: Taloudellisen kyvykkyyden vahvistaminen ja mekanismit sosiaalityössä. Teoksessa: Aikuissosiaalityö: tieto, käytäntö ja vaikuttavuus. Matthies, Aila-Leena &amp; </a:t>
            </a:r>
            <a:r>
              <a:rPr lang="fi-FI" sz="1400" dirty="0" err="1"/>
              <a:t>Svenlin</a:t>
            </a:r>
            <a:r>
              <a:rPr lang="fi-FI" sz="1400" dirty="0"/>
              <a:t>, Anu-Riina &amp; Turtiainen, Kati (toim.). Gaudeamus.</a:t>
            </a:r>
          </a:p>
        </p:txBody>
      </p:sp>
    </p:spTree>
    <p:extLst>
      <p:ext uri="{BB962C8B-B14F-4D97-AF65-F5344CB8AC3E}">
        <p14:creationId xmlns:p14="http://schemas.microsoft.com/office/powerpoint/2010/main" val="3723379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DBEFFC3-4974-4F7C-9148-6C18478A10B7}"/>
              </a:ext>
            </a:extLst>
          </p:cNvPr>
          <p:cNvSpPr>
            <a:spLocks noGrp="1"/>
          </p:cNvSpPr>
          <p:nvPr>
            <p:ph type="title"/>
          </p:nvPr>
        </p:nvSpPr>
        <p:spPr>
          <a:xfrm>
            <a:off x="838200" y="336845"/>
            <a:ext cx="10515600" cy="1293993"/>
          </a:xfrm>
        </p:spPr>
        <p:txBody>
          <a:bodyPr>
            <a:normAutofit/>
          </a:bodyPr>
          <a:lstStyle/>
          <a:p>
            <a:r>
              <a:rPr lang="fi-FI" sz="3400" dirty="0"/>
              <a:t>Arvioinnin tutkimukselliseen toteutukseen liittyviä suosituksia</a:t>
            </a:r>
          </a:p>
        </p:txBody>
      </p:sp>
      <p:sp>
        <p:nvSpPr>
          <p:cNvPr id="3" name="Sisällön paikkamerkki 2">
            <a:extLst>
              <a:ext uri="{FF2B5EF4-FFF2-40B4-BE49-F238E27FC236}">
                <a16:creationId xmlns:a16="http://schemas.microsoft.com/office/drawing/2014/main" id="{071824D1-A908-4B19-AD42-36BD5678CCAD}"/>
              </a:ext>
            </a:extLst>
          </p:cNvPr>
          <p:cNvSpPr>
            <a:spLocks noGrp="1"/>
          </p:cNvSpPr>
          <p:nvPr>
            <p:ph idx="1"/>
          </p:nvPr>
        </p:nvSpPr>
        <p:spPr/>
        <p:txBody>
          <a:bodyPr>
            <a:normAutofit fontScale="85000" lnSpcReduction="20000"/>
          </a:bodyPr>
          <a:lstStyle/>
          <a:p>
            <a:r>
              <a:rPr lang="fi-FI" dirty="0">
                <a:solidFill>
                  <a:prstClr val="black"/>
                </a:solidFill>
              </a:rPr>
              <a:t>Satsaa ja säästä-mallin tutkimukselliseen toteuttamiseen kuuluneet </a:t>
            </a:r>
            <a:r>
              <a:rPr lang="fi-FI" b="1" dirty="0">
                <a:solidFill>
                  <a:prstClr val="black"/>
                </a:solidFill>
              </a:rPr>
              <a:t>määrälliset mittarit</a:t>
            </a:r>
            <a:r>
              <a:rPr lang="fi-FI" dirty="0">
                <a:solidFill>
                  <a:prstClr val="black"/>
                </a:solidFill>
              </a:rPr>
              <a:t>, Aikuisväestön </a:t>
            </a:r>
            <a:r>
              <a:rPr lang="fi-FI" dirty="0" err="1">
                <a:solidFill>
                  <a:prstClr val="black"/>
                </a:solidFill>
              </a:rPr>
              <a:t>hyvinvointimittari</a:t>
            </a:r>
            <a:r>
              <a:rPr lang="fi-FI" dirty="0">
                <a:solidFill>
                  <a:prstClr val="black"/>
                </a:solidFill>
              </a:rPr>
              <a:t> (AVHM) yhdessä Excel-tiedostonsa tuottaman visuaalisen kuvauksen kanssa sekä ESY/talousosio, </a:t>
            </a:r>
            <a:r>
              <a:rPr lang="fi-FI" b="1" dirty="0">
                <a:solidFill>
                  <a:prstClr val="black"/>
                </a:solidFill>
              </a:rPr>
              <a:t>toimisivat systemaattisuutta mukanaan tuovina menetelminä erityisesti palvelutarpeen arvioinnissa aivan kuten </a:t>
            </a:r>
            <a:r>
              <a:rPr lang="fi-FI" b="1" dirty="0" err="1">
                <a:solidFill>
                  <a:prstClr val="black"/>
                </a:solidFill>
              </a:rPr>
              <a:t>EcoMap</a:t>
            </a:r>
            <a:r>
              <a:rPr lang="fi-FI" b="1" dirty="0">
                <a:solidFill>
                  <a:prstClr val="black"/>
                </a:solidFill>
              </a:rPr>
              <a:t>-verkostokarttakin</a:t>
            </a:r>
            <a:r>
              <a:rPr lang="fi-FI" dirty="0">
                <a:solidFill>
                  <a:prstClr val="black"/>
                </a:solidFill>
              </a:rPr>
              <a:t>. Kaksi ensimmäistä ovat myös nopeasti ja helposti toteutettavissa. Jälkimmäinen varmistaa asiakkaan sosiaalisen verkoston ja voimavarojen huomiointia.</a:t>
            </a:r>
            <a:r>
              <a:rPr lang="fi-FI" b="1" dirty="0">
                <a:solidFill>
                  <a:prstClr val="black"/>
                </a:solidFill>
              </a:rPr>
              <a:t> </a:t>
            </a:r>
          </a:p>
          <a:p>
            <a:r>
              <a:rPr lang="fi-FI" b="1" dirty="0">
                <a:solidFill>
                  <a:prstClr val="black"/>
                </a:solidFill>
              </a:rPr>
              <a:t>Määrälliset elämänlaatua tai toimintakykyä mittaavat mittarit voivat osoittaa sosiaalityön intervention aikana jopa negatiivisia muutoslukuja, vaikka laadullisesti kokonaisuutena tarkasteltuna prosessi tuottaisi hyötyä asiakkaalle. Tämä liittyy tyypillisesti vaikeiden asioiden esille tuontiin interventiossa.</a:t>
            </a:r>
            <a:r>
              <a:rPr lang="fi-FI" dirty="0">
                <a:solidFill>
                  <a:prstClr val="black"/>
                </a:solidFill>
              </a:rPr>
              <a:t> Määrällisten mittareiden tulkinnassa on syytä selkeämmin osoittaa se paikka, mihin vaiheeseen laajassa palveluprosessissa muutos sijoittuu. Määrällisen vaihtelun suhteuttaminen laadulliseen kokonaisarvioon syventää tutkimuksellisen tarkastelun luomaa kuvaa tilanteesta merkittävällä tavalla.</a:t>
            </a:r>
          </a:p>
          <a:p>
            <a:endParaRPr lang="fi-FI" dirty="0">
              <a:solidFill>
                <a:prstClr val="black"/>
              </a:solidFill>
            </a:endParaRPr>
          </a:p>
          <a:p>
            <a:endParaRPr lang="fi-FI" dirty="0"/>
          </a:p>
        </p:txBody>
      </p:sp>
      <p:pic>
        <p:nvPicPr>
          <p:cNvPr id="4" name="Kuva 3">
            <a:extLst>
              <a:ext uri="{FF2B5EF4-FFF2-40B4-BE49-F238E27FC236}">
                <a16:creationId xmlns:a16="http://schemas.microsoft.com/office/drawing/2014/main" id="{78E49A29-CA84-4F87-9AF8-6D31BF21E4E0}"/>
              </a:ext>
            </a:extLst>
          </p:cNvPr>
          <p:cNvPicPr>
            <a:picLocks noChangeAspect="1"/>
          </p:cNvPicPr>
          <p:nvPr/>
        </p:nvPicPr>
        <p:blipFill>
          <a:blip r:embed="rId2"/>
          <a:stretch>
            <a:fillRect/>
          </a:stretch>
        </p:blipFill>
        <p:spPr>
          <a:xfrm>
            <a:off x="7715212" y="6205950"/>
            <a:ext cx="4340728" cy="621846"/>
          </a:xfrm>
          <a:prstGeom prst="rect">
            <a:avLst/>
          </a:prstGeom>
        </p:spPr>
      </p:pic>
    </p:spTree>
    <p:extLst>
      <p:ext uri="{BB962C8B-B14F-4D97-AF65-F5344CB8AC3E}">
        <p14:creationId xmlns:p14="http://schemas.microsoft.com/office/powerpoint/2010/main" val="3577568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D838C78-A452-4541-96DC-E88895938C8F}"/>
              </a:ext>
            </a:extLst>
          </p:cNvPr>
          <p:cNvSpPr>
            <a:spLocks noGrp="1"/>
          </p:cNvSpPr>
          <p:nvPr>
            <p:ph type="title"/>
          </p:nvPr>
        </p:nvSpPr>
        <p:spPr>
          <a:xfrm>
            <a:off x="509047" y="0"/>
            <a:ext cx="10844753" cy="690677"/>
          </a:xfrm>
        </p:spPr>
        <p:txBody>
          <a:bodyPr>
            <a:normAutofit/>
          </a:bodyPr>
          <a:lstStyle/>
          <a:p>
            <a:r>
              <a:rPr lang="fi-FI" sz="3200" b="1" dirty="0">
                <a:hlinkClick r:id="rId2"/>
              </a:rPr>
              <a:t>Satsaa ja säästä-mallin </a:t>
            </a:r>
            <a:r>
              <a:rPr lang="fi-FI" sz="3200" b="1" dirty="0"/>
              <a:t>”karvalakkiversion” prosessi</a:t>
            </a:r>
          </a:p>
        </p:txBody>
      </p:sp>
      <p:sp>
        <p:nvSpPr>
          <p:cNvPr id="3" name="Sisällön paikkamerkki 2">
            <a:extLst>
              <a:ext uri="{FF2B5EF4-FFF2-40B4-BE49-F238E27FC236}">
                <a16:creationId xmlns:a16="http://schemas.microsoft.com/office/drawing/2014/main" id="{94E25B56-E1E9-4244-ABF4-8C91360D72C1}"/>
              </a:ext>
            </a:extLst>
          </p:cNvPr>
          <p:cNvSpPr>
            <a:spLocks noGrp="1"/>
          </p:cNvSpPr>
          <p:nvPr>
            <p:ph idx="1"/>
          </p:nvPr>
        </p:nvSpPr>
        <p:spPr>
          <a:xfrm>
            <a:off x="963890" y="1834766"/>
            <a:ext cx="10515600" cy="2507529"/>
          </a:xfrm>
        </p:spPr>
        <p:txBody>
          <a:bodyPr>
            <a:normAutofit/>
          </a:bodyPr>
          <a:lstStyle/>
          <a:p>
            <a:pPr marL="0" indent="0">
              <a:spcBef>
                <a:spcPts val="600"/>
              </a:spcBef>
              <a:buNone/>
            </a:pPr>
            <a:r>
              <a:rPr lang="fi-FI" sz="1800" dirty="0"/>
              <a:t>1. tapaaminen: </a:t>
            </a:r>
          </a:p>
          <a:p>
            <a:r>
              <a:rPr lang="fi-FI" sz="1800" dirty="0"/>
              <a:t>a. Suostumuslomakkeen läpikäynti ja allekirjoittaminen kahtena kappaleen, toinen jää asiakkaalle ja toinen työntekijälle, tietosuojaselosteen antaminen asiakkaalle.</a:t>
            </a:r>
          </a:p>
          <a:p>
            <a:r>
              <a:rPr lang="fi-FI" sz="1800" dirty="0"/>
              <a:t>b. Aikuisväestön </a:t>
            </a:r>
            <a:r>
              <a:rPr lang="fi-FI" sz="1800" dirty="0" err="1"/>
              <a:t>hyvinvointimittarin</a:t>
            </a:r>
            <a:r>
              <a:rPr lang="fi-FI" sz="1800" dirty="0"/>
              <a:t> AVHM (sisältää vastausten syötön </a:t>
            </a:r>
            <a:r>
              <a:rPr lang="fi-FI" sz="1800" dirty="0" err="1"/>
              <a:t>AVHM-Excel:iin</a:t>
            </a:r>
            <a:r>
              <a:rPr lang="fi-FI" sz="1800" dirty="0"/>
              <a:t> ja elämänlaadun ulottuvuuksia kuvaavan kuvion läpikäynnin)  ja Elämäntilanteen selvityksen ympyrä ESY / toimeentulo ja rahankäyttö -osion teko. Mittarien tulosten tallennus asiakaskertomuksen Muut tiedot -kohtaan.</a:t>
            </a:r>
          </a:p>
          <a:p>
            <a:r>
              <a:rPr lang="fi-FI" sz="1800" dirty="0"/>
              <a:t>c. </a:t>
            </a:r>
            <a:r>
              <a:rPr lang="fi-FI" sz="1800" dirty="0" err="1"/>
              <a:t>EcoMap</a:t>
            </a:r>
            <a:r>
              <a:rPr lang="fi-FI" sz="1800" dirty="0"/>
              <a:t>-verkostokartan piirtäminen, yleensä Word-ohjelman pohjaa käyttäen. Myös talousorientaatio.</a:t>
            </a:r>
          </a:p>
          <a:p>
            <a:endParaRPr lang="fi-FI" sz="1800" dirty="0"/>
          </a:p>
          <a:p>
            <a:pPr marL="0" indent="0">
              <a:buNone/>
            </a:pPr>
            <a:endParaRPr lang="fi-FI" sz="1800" dirty="0"/>
          </a:p>
          <a:p>
            <a:pPr marL="0" indent="0">
              <a:buNone/>
            </a:pPr>
            <a:endParaRPr lang="fi-FI" sz="1800" dirty="0"/>
          </a:p>
          <a:p>
            <a:endParaRPr lang="fi-FI" dirty="0"/>
          </a:p>
        </p:txBody>
      </p:sp>
      <p:sp>
        <p:nvSpPr>
          <p:cNvPr id="4" name="Suorakulmio 3">
            <a:extLst>
              <a:ext uri="{FF2B5EF4-FFF2-40B4-BE49-F238E27FC236}">
                <a16:creationId xmlns:a16="http://schemas.microsoft.com/office/drawing/2014/main" id="{C94FE904-DDD2-4524-BD8B-08241AF7265F}"/>
              </a:ext>
            </a:extLst>
          </p:cNvPr>
          <p:cNvSpPr/>
          <p:nvPr/>
        </p:nvSpPr>
        <p:spPr>
          <a:xfrm>
            <a:off x="838200" y="1847649"/>
            <a:ext cx="10515600" cy="2253004"/>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6" name="Tekstiruutu 5">
            <a:extLst>
              <a:ext uri="{FF2B5EF4-FFF2-40B4-BE49-F238E27FC236}">
                <a16:creationId xmlns:a16="http://schemas.microsoft.com/office/drawing/2014/main" id="{1E72557B-6F1D-4606-AAD3-3103D3FF8BCF}"/>
              </a:ext>
            </a:extLst>
          </p:cNvPr>
          <p:cNvSpPr txBox="1"/>
          <p:nvPr/>
        </p:nvSpPr>
        <p:spPr>
          <a:xfrm>
            <a:off x="838200" y="4233045"/>
            <a:ext cx="10515600" cy="369332"/>
          </a:xfrm>
          <a:prstGeom prst="rect">
            <a:avLst/>
          </a:prstGeom>
          <a:noFill/>
          <a:ln w="19050">
            <a:solidFill>
              <a:schemeClr val="tx1"/>
            </a:solidFill>
          </a:ln>
        </p:spPr>
        <p:txBody>
          <a:bodyPr wrap="square" rtlCol="0">
            <a:spAutoFit/>
          </a:bodyPr>
          <a:lstStyle/>
          <a:p>
            <a:pPr lvl="0">
              <a:spcBef>
                <a:spcPts val="1200"/>
              </a:spcBef>
            </a:pPr>
            <a:r>
              <a:rPr lang="fi-FI" dirty="0"/>
              <a:t>2. Työikäisten palvelujen asiakassuunnitelman teko sisältäen AVAIN-mittarin, tallennus valmiiksi. </a:t>
            </a:r>
          </a:p>
        </p:txBody>
      </p:sp>
      <p:sp>
        <p:nvSpPr>
          <p:cNvPr id="7" name="Tekstiruutu 6">
            <a:extLst>
              <a:ext uri="{FF2B5EF4-FFF2-40B4-BE49-F238E27FC236}">
                <a16:creationId xmlns:a16="http://schemas.microsoft.com/office/drawing/2014/main" id="{926F5C72-DDE7-48CF-BAED-2223AA3DFEBB}"/>
              </a:ext>
            </a:extLst>
          </p:cNvPr>
          <p:cNvSpPr txBox="1"/>
          <p:nvPr/>
        </p:nvSpPr>
        <p:spPr>
          <a:xfrm>
            <a:off x="838200" y="4750673"/>
            <a:ext cx="10515600" cy="923330"/>
          </a:xfrm>
          <a:prstGeom prst="rect">
            <a:avLst/>
          </a:prstGeom>
          <a:noFill/>
          <a:ln w="19050">
            <a:solidFill>
              <a:schemeClr val="tx1"/>
            </a:solidFill>
          </a:ln>
        </p:spPr>
        <p:txBody>
          <a:bodyPr wrap="square" rtlCol="0">
            <a:spAutoFit/>
          </a:bodyPr>
          <a:lstStyle/>
          <a:p>
            <a:pPr lvl="0"/>
            <a:r>
              <a:rPr lang="fi-FI" dirty="0"/>
              <a:t>3. </a:t>
            </a:r>
            <a:r>
              <a:rPr lang="fi-FI" dirty="0" err="1"/>
              <a:t>Penno</a:t>
            </a:r>
            <a:r>
              <a:rPr lang="fi-FI" dirty="0"/>
              <a:t>-budjettiohjelman käytön aloittaminen, usein asiakkaalle annettu jo </a:t>
            </a:r>
            <a:r>
              <a:rPr lang="fi-FI" dirty="0" err="1"/>
              <a:t>Pennon</a:t>
            </a:r>
            <a:r>
              <a:rPr lang="fi-FI" dirty="0"/>
              <a:t> nettiosoite katsottavaksi aiemmalla tapaamisella ja pyydetty tuomaan mukana esim. ruokakauppakäyntien paperiset laskut – voidaan erotella varsinaisesta ruoasta vaikkapa tupakka, olut ja energiajuomat.</a:t>
            </a:r>
          </a:p>
        </p:txBody>
      </p:sp>
      <p:pic>
        <p:nvPicPr>
          <p:cNvPr id="5" name="Kuva 4">
            <a:extLst>
              <a:ext uri="{FF2B5EF4-FFF2-40B4-BE49-F238E27FC236}">
                <a16:creationId xmlns:a16="http://schemas.microsoft.com/office/drawing/2014/main" id="{CB68374C-9F6C-499E-947F-EF06124752D3}"/>
              </a:ext>
            </a:extLst>
          </p:cNvPr>
          <p:cNvPicPr>
            <a:picLocks noChangeAspect="1"/>
          </p:cNvPicPr>
          <p:nvPr/>
        </p:nvPicPr>
        <p:blipFill>
          <a:blip r:embed="rId3"/>
          <a:stretch>
            <a:fillRect/>
          </a:stretch>
        </p:blipFill>
        <p:spPr>
          <a:xfrm>
            <a:off x="7715212" y="6205950"/>
            <a:ext cx="4340728" cy="621846"/>
          </a:xfrm>
          <a:prstGeom prst="rect">
            <a:avLst/>
          </a:prstGeom>
        </p:spPr>
      </p:pic>
      <p:sp>
        <p:nvSpPr>
          <p:cNvPr id="8" name="Tekstiruutu 7">
            <a:extLst>
              <a:ext uri="{FF2B5EF4-FFF2-40B4-BE49-F238E27FC236}">
                <a16:creationId xmlns:a16="http://schemas.microsoft.com/office/drawing/2014/main" id="{E7321BC8-8E9C-4C62-A4FA-1A10E9B15463}"/>
              </a:ext>
            </a:extLst>
          </p:cNvPr>
          <p:cNvSpPr txBox="1"/>
          <p:nvPr/>
        </p:nvSpPr>
        <p:spPr>
          <a:xfrm>
            <a:off x="509047" y="559021"/>
            <a:ext cx="11425287" cy="1200329"/>
          </a:xfrm>
          <a:prstGeom prst="rect">
            <a:avLst/>
          </a:prstGeom>
          <a:noFill/>
        </p:spPr>
        <p:txBody>
          <a:bodyPr wrap="square" rtlCol="0">
            <a:spAutoFit/>
          </a:bodyPr>
          <a:lstStyle/>
          <a:p>
            <a:r>
              <a:rPr lang="fi-FI" dirty="0"/>
              <a:t>Alusta loppuun tutkimuksellinen Satsaa ja säästä -prosessi kulki pääsääntöisesti seuraavin sisällöin eri tapaamisilla. Tätä kentällä muokkautunutta toteuttamisen tapaa on kutsuttu S&amp;S-mallin karvalakkiversioksi. Arviointitutkimukseen osallistuneet aikuissosiaalityön välitystili- ja/tai toimeentulotukiasiakkaat olivat valtaosin Sallisen ym. (2023, 71-72) jaottelemien taloussosiaalityöhön osallistuvien asiakasryhmien kaikista heikko-osaisimpiin kuuluneessa ryhmässä (3). </a:t>
            </a:r>
          </a:p>
        </p:txBody>
      </p:sp>
      <p:sp>
        <p:nvSpPr>
          <p:cNvPr id="9" name="Tekstiruutu 8">
            <a:extLst>
              <a:ext uri="{FF2B5EF4-FFF2-40B4-BE49-F238E27FC236}">
                <a16:creationId xmlns:a16="http://schemas.microsoft.com/office/drawing/2014/main" id="{3595990E-A324-4FDE-95D3-363EA04E586F}"/>
              </a:ext>
            </a:extLst>
          </p:cNvPr>
          <p:cNvSpPr txBox="1"/>
          <p:nvPr/>
        </p:nvSpPr>
        <p:spPr>
          <a:xfrm>
            <a:off x="509047" y="5822299"/>
            <a:ext cx="6943470" cy="954107"/>
          </a:xfrm>
          <a:prstGeom prst="rect">
            <a:avLst/>
          </a:prstGeom>
          <a:noFill/>
        </p:spPr>
        <p:txBody>
          <a:bodyPr wrap="square" rtlCol="0">
            <a:spAutoFit/>
          </a:bodyPr>
          <a:lstStyle/>
          <a:p>
            <a:r>
              <a:rPr lang="fi-FI" sz="1400" dirty="0"/>
              <a:t>Sallinen, Heidi &amp; Hietamäki, Juulia &amp; </a:t>
            </a:r>
            <a:r>
              <a:rPr lang="fi-FI" sz="1400" dirty="0" err="1"/>
              <a:t>Toikko</a:t>
            </a:r>
            <a:r>
              <a:rPr lang="fi-FI" sz="1400" dirty="0"/>
              <a:t>, Timo 2023: Asiakkaiden taloudelliseen toimeentuloon liittyvät haasteet: tarve henkilökohtaiseen palveluun. Teoksessa: Toimeentulotuki ja sosiaalityö. Kivipelto, Minna (toim.). KAKS - Kunnallisalan kehittämissäätiö.</a:t>
            </a:r>
          </a:p>
          <a:p>
            <a:r>
              <a:rPr lang="fi-FI" sz="1400" dirty="0"/>
              <a:t>Otavan kirjapaino Oy. Keuruu. </a:t>
            </a:r>
          </a:p>
        </p:txBody>
      </p:sp>
    </p:spTree>
    <p:extLst>
      <p:ext uri="{BB962C8B-B14F-4D97-AF65-F5344CB8AC3E}">
        <p14:creationId xmlns:p14="http://schemas.microsoft.com/office/powerpoint/2010/main" val="33350473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ruutu 3">
            <a:extLst>
              <a:ext uri="{FF2B5EF4-FFF2-40B4-BE49-F238E27FC236}">
                <a16:creationId xmlns:a16="http://schemas.microsoft.com/office/drawing/2014/main" id="{5B63967D-5670-410F-864F-6FCA4E67BFB6}"/>
              </a:ext>
            </a:extLst>
          </p:cNvPr>
          <p:cNvSpPr txBox="1"/>
          <p:nvPr/>
        </p:nvSpPr>
        <p:spPr>
          <a:xfrm>
            <a:off x="838201" y="288254"/>
            <a:ext cx="11020719" cy="1631216"/>
          </a:xfrm>
          <a:prstGeom prst="rect">
            <a:avLst/>
          </a:prstGeom>
          <a:noFill/>
          <a:ln w="19050">
            <a:solidFill>
              <a:schemeClr val="tx1"/>
            </a:solidFill>
          </a:ln>
        </p:spPr>
        <p:txBody>
          <a:bodyPr wrap="square" rtlCol="0">
            <a:spAutoFit/>
          </a:bodyPr>
          <a:lstStyle/>
          <a:p>
            <a:pPr lvl="0">
              <a:spcAft>
                <a:spcPts val="600"/>
              </a:spcAft>
            </a:pPr>
            <a:r>
              <a:rPr lang="fi-FI" dirty="0"/>
              <a:t>4. Tapaaminen</a:t>
            </a:r>
          </a:p>
          <a:p>
            <a:pPr marL="800100" lvl="1" indent="-342900">
              <a:spcAft>
                <a:spcPts val="600"/>
              </a:spcAft>
              <a:buAutoNum type="alphaLcParenR"/>
            </a:pPr>
            <a:r>
              <a:rPr lang="fi-FI" dirty="0" err="1"/>
              <a:t>Pennon</a:t>
            </a:r>
            <a:r>
              <a:rPr lang="fi-FI" dirty="0"/>
              <a:t> käytön jatkaminen, yleensä </a:t>
            </a:r>
            <a:r>
              <a:rPr lang="fi-FI" dirty="0" err="1"/>
              <a:t>kuukausitason</a:t>
            </a:r>
            <a:r>
              <a:rPr lang="fi-FI" dirty="0"/>
              <a:t> seuranta, jääkö plussalle vai miinukselle, miten jakautuu eri kategorioihin, joita asiakas yleensä myös luonut uusia itselleen. Tarkastelu menojen jakaumasta välttämätön / tarpeellinen / turha. </a:t>
            </a:r>
          </a:p>
          <a:p>
            <a:pPr lvl="1">
              <a:spcAft>
                <a:spcPts val="600"/>
              </a:spcAft>
            </a:pPr>
            <a:r>
              <a:rPr lang="fi-FI" dirty="0"/>
              <a:t>b) Keskustelu asiakkaan suhteesta rahaan Rahatarinan kysymyksiä käyttäen.</a:t>
            </a:r>
          </a:p>
        </p:txBody>
      </p:sp>
      <p:sp>
        <p:nvSpPr>
          <p:cNvPr id="5" name="Tekstiruutu 4">
            <a:extLst>
              <a:ext uri="{FF2B5EF4-FFF2-40B4-BE49-F238E27FC236}">
                <a16:creationId xmlns:a16="http://schemas.microsoft.com/office/drawing/2014/main" id="{C792C6A9-86CF-4826-A0DF-B4CB9FDCA9CD}"/>
              </a:ext>
            </a:extLst>
          </p:cNvPr>
          <p:cNvSpPr txBox="1"/>
          <p:nvPr/>
        </p:nvSpPr>
        <p:spPr>
          <a:xfrm>
            <a:off x="838201" y="2150242"/>
            <a:ext cx="11020720" cy="3847207"/>
          </a:xfrm>
          <a:prstGeom prst="rect">
            <a:avLst/>
          </a:prstGeom>
          <a:noFill/>
          <a:ln w="19050">
            <a:solidFill>
              <a:schemeClr val="tx1"/>
            </a:solidFill>
          </a:ln>
        </p:spPr>
        <p:txBody>
          <a:bodyPr wrap="square" rtlCol="0">
            <a:spAutoFit/>
          </a:bodyPr>
          <a:lstStyle/>
          <a:p>
            <a:pPr lvl="0"/>
            <a:r>
              <a:rPr lang="fi-FI" dirty="0"/>
              <a:t>5.     </a:t>
            </a:r>
            <a:r>
              <a:rPr lang="fi-FI" dirty="0" err="1"/>
              <a:t>Pennon</a:t>
            </a:r>
            <a:r>
              <a:rPr lang="fi-FI" dirty="0"/>
              <a:t> nopea kurkkaus viimeisen jakson osalta.</a:t>
            </a:r>
          </a:p>
          <a:p>
            <a:pPr lvl="1">
              <a:spcAft>
                <a:spcPts val="600"/>
              </a:spcAft>
            </a:pPr>
            <a:r>
              <a:rPr lang="fi-FI" dirty="0"/>
              <a:t>Keskustelu asiakkaan tulevaisuuden tavoitteista taloudellisen tilanteensa suhteen käyttäen hyväksi esim. </a:t>
            </a:r>
            <a:r>
              <a:rPr lang="fi-FI" dirty="0" err="1"/>
              <a:t>Pennon</a:t>
            </a:r>
            <a:r>
              <a:rPr lang="fi-FI" dirty="0"/>
              <a:t> Säästäminen-toimintoa tai viranomaisten sähköisiä palveluja (esim. positiivinen luottorekisteri jossa näkyvät asiakkaan aktiiviset luotot tai ulosottoviranomaisen sähköinen palvelu) asiakkaalla olevan velkamäärän tarkistamiseksi. Voi käyttää tulevaisuuden suunnittelun apuna myös Aikajännettä: </a:t>
            </a:r>
            <a:r>
              <a:rPr lang="fi-FI" u="sng" dirty="0">
                <a:hlinkClick r:id="rId2"/>
              </a:rPr>
              <a:t>aikajanne_yli55-1.pdf</a:t>
            </a:r>
            <a:endParaRPr lang="fi-FI" dirty="0"/>
          </a:p>
          <a:p>
            <a:pPr lvl="1">
              <a:spcAft>
                <a:spcPts val="600"/>
              </a:spcAft>
            </a:pPr>
            <a:r>
              <a:rPr lang="fi-FI" dirty="0"/>
              <a:t>Tulevaisuuden tavoitteellisuudessa tuetaan pääsääntöisesti asiakkaan omia, itse omasta viitekehyksestään asettamia tavoitteita, elleivät ole aivan selkeästi ei-hyväksyttäviä jostain painavasta syystä (esim. itsetuhoisuus, rikollisuus).</a:t>
            </a:r>
          </a:p>
          <a:p>
            <a:pPr lvl="1">
              <a:spcAft>
                <a:spcPts val="600"/>
              </a:spcAft>
            </a:pPr>
            <a:r>
              <a:rPr lang="fi-FI" dirty="0"/>
              <a:t>Aikuisväestön </a:t>
            </a:r>
            <a:r>
              <a:rPr lang="fi-FI" dirty="0" err="1"/>
              <a:t>hyvinvointimittarin</a:t>
            </a:r>
            <a:r>
              <a:rPr lang="fi-FI" dirty="0"/>
              <a:t> AVHM (sisältää vastausten syötön </a:t>
            </a:r>
            <a:r>
              <a:rPr lang="fi-FI" dirty="0" err="1"/>
              <a:t>AVHM-Excel:iin</a:t>
            </a:r>
            <a:r>
              <a:rPr lang="fi-FI" dirty="0"/>
              <a:t> ja elämänlaadun ulottuvuuksia kuvaavan kuvion läpikäynnin)  ja Elämäntilanteen selvityksen ympyrä ESY / toimeentulo ja rahankäyttö -osion teko loppumittauksena. Työikäisten palvelujen asiakassuunnitelman (TPA) uusi tekeminen, käyttäen hyväksi prosessin alussa tehtyä </a:t>
            </a:r>
            <a:r>
              <a:rPr lang="fi-FI" dirty="0" err="1"/>
              <a:t>TPA:ta</a:t>
            </a:r>
            <a:r>
              <a:rPr lang="fi-FI" dirty="0"/>
              <a:t>, arvioiden asiakkaan näkemystä kokonaistilanteestaan sekä yhteistyönä aiemmin asetettujen tavoitteiden saavuttamista ainakin Talouden hallinnan osalta. </a:t>
            </a:r>
          </a:p>
        </p:txBody>
      </p:sp>
      <p:pic>
        <p:nvPicPr>
          <p:cNvPr id="2" name="Kuva 1">
            <a:extLst>
              <a:ext uri="{FF2B5EF4-FFF2-40B4-BE49-F238E27FC236}">
                <a16:creationId xmlns:a16="http://schemas.microsoft.com/office/drawing/2014/main" id="{34E1C765-23B0-4F87-AAE1-F12E0B7A84D2}"/>
              </a:ext>
            </a:extLst>
          </p:cNvPr>
          <p:cNvPicPr>
            <a:picLocks noChangeAspect="1"/>
          </p:cNvPicPr>
          <p:nvPr/>
        </p:nvPicPr>
        <p:blipFill>
          <a:blip r:embed="rId3"/>
          <a:stretch>
            <a:fillRect/>
          </a:stretch>
        </p:blipFill>
        <p:spPr>
          <a:xfrm>
            <a:off x="7518192" y="6236154"/>
            <a:ext cx="4340728" cy="621846"/>
          </a:xfrm>
          <a:prstGeom prst="rect">
            <a:avLst/>
          </a:prstGeom>
        </p:spPr>
      </p:pic>
    </p:spTree>
    <p:extLst>
      <p:ext uri="{BB962C8B-B14F-4D97-AF65-F5344CB8AC3E}">
        <p14:creationId xmlns:p14="http://schemas.microsoft.com/office/powerpoint/2010/main" val="3160979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94333D5-604F-4F50-1668-9E426DEB6F75}"/>
              </a:ext>
            </a:extLst>
          </p:cNvPr>
          <p:cNvSpPr>
            <a:spLocks noGrp="1"/>
          </p:cNvSpPr>
          <p:nvPr>
            <p:ph type="title"/>
          </p:nvPr>
        </p:nvSpPr>
        <p:spPr>
          <a:xfrm>
            <a:off x="576943" y="449332"/>
            <a:ext cx="11342914" cy="1325563"/>
          </a:xfrm>
        </p:spPr>
        <p:txBody>
          <a:bodyPr>
            <a:normAutofit fontScale="90000"/>
          </a:bodyPr>
          <a:lstStyle/>
          <a:p>
            <a:r>
              <a:rPr lang="fi-FI" sz="3600" dirty="0" err="1"/>
              <a:t>KAIMeR</a:t>
            </a:r>
            <a:r>
              <a:rPr lang="fi-FI" sz="3600" dirty="0"/>
              <a:t>-teorian mukaisesti Satsaa ja säästä-mallissa vaikuttavista mekanismeista </a:t>
            </a:r>
            <a:r>
              <a:rPr lang="fi-FI" sz="3100" dirty="0"/>
              <a:t>(mukaillen </a:t>
            </a:r>
            <a:r>
              <a:rPr lang="fi-FI" sz="3100" dirty="0" err="1"/>
              <a:t>Svenlin</a:t>
            </a:r>
            <a:r>
              <a:rPr lang="fi-FI" sz="3100" dirty="0"/>
              <a:t> ym. 2021; Kuorikoski 2025): </a:t>
            </a:r>
            <a:br>
              <a:rPr lang="fi-FI" sz="3100" dirty="0"/>
            </a:br>
            <a:endParaRPr lang="fi-FI" sz="3100" dirty="0"/>
          </a:p>
        </p:txBody>
      </p:sp>
      <p:sp>
        <p:nvSpPr>
          <p:cNvPr id="5" name="Tekstiruutu 12">
            <a:extLst>
              <a:ext uri="{FF2B5EF4-FFF2-40B4-BE49-F238E27FC236}">
                <a16:creationId xmlns:a16="http://schemas.microsoft.com/office/drawing/2014/main" id="{AD5DCD98-59B3-241E-B75E-4EE245A1A002}"/>
              </a:ext>
            </a:extLst>
          </p:cNvPr>
          <p:cNvSpPr txBox="1"/>
          <p:nvPr/>
        </p:nvSpPr>
        <p:spPr>
          <a:xfrm>
            <a:off x="163398" y="3517375"/>
            <a:ext cx="3239678" cy="3185088"/>
          </a:xfrm>
          <a:prstGeom prst="rect">
            <a:avLst/>
          </a:prstGeom>
          <a:solidFill>
            <a:sysClr val="window" lastClr="FFFFFF"/>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600"/>
              </a:spcAft>
              <a:buNone/>
            </a:pPr>
            <a:r>
              <a:rPr lang="fi-FI" sz="1600" kern="100" dirty="0">
                <a:latin typeface="Aptos" panose="020B0004020202020204" pitchFamily="34" charset="0"/>
                <a:ea typeface="Aptos" panose="020B0004020202020204" pitchFamily="34" charset="0"/>
                <a:cs typeface="Times New Roman" panose="02020603050405020304" pitchFamily="18" charset="0"/>
              </a:rPr>
              <a:t>Kukin laatikkona kuvattu mekanismi pitää sisällään myös tapaus-kohtaisesti ainutlaatuiset toimijat ja kontekstit, joiden kautta ja joissa mekanismi joko aktivoituu tai ei. S&amp;S-mallin interventio on pyritty vakioimaan mutta muodostaa muiden interventioiden, erilaisten toimijoiden ja kontekstien kanssa ainutlaatuisia yhdistelmiä, johtaen vaihtelevasti pinta- ja </a:t>
            </a:r>
            <a:r>
              <a:rPr lang="fi-FI" sz="1600" kern="100" dirty="0" err="1">
                <a:latin typeface="Aptos" panose="020B0004020202020204" pitchFamily="34" charset="0"/>
                <a:ea typeface="Aptos" panose="020B0004020202020204" pitchFamily="34" charset="0"/>
                <a:cs typeface="Times New Roman" panose="02020603050405020304" pitchFamily="18" charset="0"/>
              </a:rPr>
              <a:t>syvätason</a:t>
            </a:r>
            <a:r>
              <a:rPr lang="fi-FI" sz="1600" kern="100" dirty="0">
                <a:latin typeface="Aptos" panose="020B0004020202020204" pitchFamily="34" charset="0"/>
                <a:ea typeface="Aptos" panose="020B0004020202020204" pitchFamily="34" charset="0"/>
                <a:cs typeface="Times New Roman" panose="02020603050405020304" pitchFamily="18" charset="0"/>
              </a:rPr>
              <a:t> tuloksiin. </a:t>
            </a:r>
            <a:endParaRPr lang="fi-FI" sz="16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buNone/>
            </a:pPr>
            <a:r>
              <a:rPr lang="fi-FI" sz="1100" kern="100" dirty="0">
                <a:effectLst/>
                <a:latin typeface="Aptos" panose="020B0004020202020204" pitchFamily="34" charset="0"/>
                <a:ea typeface="Aptos" panose="020B0004020202020204" pitchFamily="34" charset="0"/>
                <a:cs typeface="Times New Roman" panose="02020603050405020304" pitchFamily="18" charset="0"/>
              </a:rPr>
              <a:t> </a:t>
            </a:r>
          </a:p>
        </p:txBody>
      </p:sp>
      <p:sp>
        <p:nvSpPr>
          <p:cNvPr id="4" name="Tekstiruutu 12">
            <a:extLst>
              <a:ext uri="{FF2B5EF4-FFF2-40B4-BE49-F238E27FC236}">
                <a16:creationId xmlns:a16="http://schemas.microsoft.com/office/drawing/2014/main" id="{6D57400D-74EB-EB1F-31E5-F842EA44A31E}"/>
              </a:ext>
            </a:extLst>
          </p:cNvPr>
          <p:cNvSpPr txBox="1"/>
          <p:nvPr/>
        </p:nvSpPr>
        <p:spPr>
          <a:xfrm>
            <a:off x="1666976" y="1640264"/>
            <a:ext cx="3034450" cy="1517713"/>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600"/>
              </a:spcAft>
              <a:buNone/>
            </a:pPr>
            <a:r>
              <a:rPr lang="fi-FI" sz="1600" b="1" kern="100" dirty="0">
                <a:effectLst/>
                <a:latin typeface="Aptos" panose="020B0004020202020204" pitchFamily="34" charset="0"/>
                <a:ea typeface="Aptos" panose="020B0004020202020204" pitchFamily="34" charset="0"/>
                <a:cs typeface="Times New Roman" panose="02020603050405020304" pitchFamily="18" charset="0"/>
              </a:rPr>
              <a:t>HAASTAMISMEKANISMI</a:t>
            </a:r>
          </a:p>
          <a:p>
            <a:pPr>
              <a:lnSpc>
                <a:spcPct val="107000"/>
              </a:lnSpc>
              <a:spcAft>
                <a:spcPts val="600"/>
              </a:spcAft>
              <a:buNone/>
            </a:pPr>
            <a:r>
              <a:rPr lang="fi-FI" sz="1600" kern="100" dirty="0">
                <a:effectLst/>
                <a:latin typeface="Aptos" panose="020B0004020202020204" pitchFamily="34" charset="0"/>
                <a:ea typeface="Aptos" panose="020B0004020202020204" pitchFamily="34" charset="0"/>
                <a:cs typeface="Times New Roman" panose="02020603050405020304" pitchFamily="18" charset="0"/>
              </a:rPr>
              <a:t>(”Säästäminen”, taloustilanteen esiintuonti numeroina ja kuvioina, kipukohtien nosto, haastaa asiakasta muutokseen.)</a:t>
            </a:r>
          </a:p>
          <a:p>
            <a:pPr>
              <a:lnSpc>
                <a:spcPct val="107000"/>
              </a:lnSpc>
              <a:spcAft>
                <a:spcPts val="800"/>
              </a:spcAft>
              <a:buNone/>
            </a:pPr>
            <a:r>
              <a:rPr lang="fi-FI" sz="1100" kern="100" dirty="0">
                <a:effectLst/>
                <a:latin typeface="Aptos" panose="020B0004020202020204" pitchFamily="34" charset="0"/>
                <a:ea typeface="Aptos" panose="020B0004020202020204" pitchFamily="34" charset="0"/>
                <a:cs typeface="Times New Roman" panose="02020603050405020304" pitchFamily="18" charset="0"/>
              </a:rPr>
              <a:t> </a:t>
            </a:r>
          </a:p>
        </p:txBody>
      </p:sp>
      <p:sp>
        <p:nvSpPr>
          <p:cNvPr id="6" name="Tekstiruutu 12">
            <a:extLst>
              <a:ext uri="{FF2B5EF4-FFF2-40B4-BE49-F238E27FC236}">
                <a16:creationId xmlns:a16="http://schemas.microsoft.com/office/drawing/2014/main" id="{E36E5943-5A7F-EA87-1577-A7B347B4A9B8}"/>
              </a:ext>
            </a:extLst>
          </p:cNvPr>
          <p:cNvSpPr txBox="1"/>
          <p:nvPr/>
        </p:nvSpPr>
        <p:spPr>
          <a:xfrm>
            <a:off x="3602316" y="4265582"/>
            <a:ext cx="2399413" cy="2131960"/>
          </a:xfrm>
          <a:prstGeom prst="rect">
            <a:avLst/>
          </a:prstGeom>
          <a:solidFill>
            <a:sysClr val="window" lastClr="FFFFFF"/>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600"/>
              </a:spcAft>
              <a:buNone/>
            </a:pPr>
            <a:r>
              <a:rPr lang="fi-FI" sz="1600" b="1" kern="100" dirty="0">
                <a:effectLst/>
                <a:latin typeface="Aptos" panose="020B0004020202020204" pitchFamily="34" charset="0"/>
                <a:ea typeface="Aptos" panose="020B0004020202020204" pitchFamily="34" charset="0"/>
                <a:cs typeface="Times New Roman" panose="02020603050405020304" pitchFamily="18" charset="0"/>
              </a:rPr>
              <a:t>VÄISTÄMISMEKANISMI</a:t>
            </a:r>
          </a:p>
          <a:p>
            <a:pPr>
              <a:lnSpc>
                <a:spcPct val="107000"/>
              </a:lnSpc>
              <a:spcAft>
                <a:spcPts val="800"/>
              </a:spcAft>
              <a:buNone/>
            </a:pPr>
            <a:r>
              <a:rPr lang="fi-FI" sz="1600" kern="100" dirty="0">
                <a:effectLst/>
                <a:latin typeface="Aptos" panose="020B0004020202020204" pitchFamily="34" charset="0"/>
                <a:ea typeface="Aptos" panose="020B0004020202020204" pitchFamily="34" charset="0"/>
                <a:cs typeface="Times New Roman" panose="02020603050405020304" pitchFamily="18" charset="0"/>
              </a:rPr>
              <a:t>(Prosessi keskeytyy, asiakas arvioi ettei kannata osallistua tai ei ole voimavaroja, sama pätee työntekijään niin että ei lähde mukaan.)</a:t>
            </a:r>
          </a:p>
        </p:txBody>
      </p:sp>
      <p:sp>
        <p:nvSpPr>
          <p:cNvPr id="7" name="Tekstiruutu 12">
            <a:extLst>
              <a:ext uri="{FF2B5EF4-FFF2-40B4-BE49-F238E27FC236}">
                <a16:creationId xmlns:a16="http://schemas.microsoft.com/office/drawing/2014/main" id="{06CBA0F9-D9CE-1BF3-7B71-CBFAB07C71F0}"/>
              </a:ext>
            </a:extLst>
          </p:cNvPr>
          <p:cNvSpPr txBox="1"/>
          <p:nvPr/>
        </p:nvSpPr>
        <p:spPr>
          <a:xfrm>
            <a:off x="6096000" y="3006335"/>
            <a:ext cx="5711140" cy="1224713"/>
          </a:xfrm>
          <a:prstGeom prst="rect">
            <a:avLst/>
          </a:prstGeom>
          <a:solidFill>
            <a:sysClr val="window" lastClr="FFFFFF"/>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600"/>
              </a:spcAft>
              <a:buNone/>
            </a:pPr>
            <a:r>
              <a:rPr lang="fi-FI" sz="1600" b="1" kern="100" dirty="0">
                <a:effectLst/>
                <a:latin typeface="Aptos" panose="020B0004020202020204" pitchFamily="34" charset="0"/>
                <a:ea typeface="Aptos" panose="020B0004020202020204" pitchFamily="34" charset="0"/>
                <a:cs typeface="Times New Roman" panose="02020603050405020304" pitchFamily="18" charset="0"/>
              </a:rPr>
              <a:t>ROOLINYLITTÄMISMEKANISMI</a:t>
            </a:r>
          </a:p>
          <a:p>
            <a:pPr>
              <a:lnSpc>
                <a:spcPct val="107000"/>
              </a:lnSpc>
              <a:spcAft>
                <a:spcPts val="800"/>
              </a:spcAft>
              <a:buNone/>
            </a:pPr>
            <a:r>
              <a:rPr lang="fi-FI" sz="1600" kern="100" dirty="0">
                <a:latin typeface="Aptos" panose="020B0004020202020204" pitchFamily="34" charset="0"/>
                <a:ea typeface="Aptos" panose="020B0004020202020204" pitchFamily="34" charset="0"/>
                <a:cs typeface="Times New Roman" panose="02020603050405020304" pitchFamily="18" charset="0"/>
              </a:rPr>
              <a:t>(</a:t>
            </a:r>
            <a:r>
              <a:rPr lang="fi-FI" sz="1600" kern="100" dirty="0">
                <a:effectLst/>
                <a:latin typeface="Aptos" panose="020B0004020202020204" pitchFamily="34" charset="0"/>
                <a:ea typeface="Aptos" panose="020B0004020202020204" pitchFamily="34" charset="0"/>
                <a:cs typeface="Times New Roman" panose="02020603050405020304" pitchFamily="18" charset="0"/>
              </a:rPr>
              <a:t>Luovutaan ”viranomaisroolista”, myös ”satsaamista”, helppo tutkijasosiaalityöntekijälle koska ei tee päätöksiä tai joudu </a:t>
            </a:r>
            <a:r>
              <a:rPr lang="fi-FI" sz="1600" kern="100" dirty="0" err="1">
                <a:effectLst/>
                <a:latin typeface="Aptos" panose="020B0004020202020204" pitchFamily="34" charset="0"/>
                <a:ea typeface="Aptos" panose="020B0004020202020204" pitchFamily="34" charset="0"/>
                <a:cs typeface="Times New Roman" panose="02020603050405020304" pitchFamily="18" charset="0"/>
              </a:rPr>
              <a:t>vastuuttamaan</a:t>
            </a:r>
            <a:r>
              <a:rPr lang="fi-FI" sz="1600" kern="100" dirty="0">
                <a:effectLst/>
                <a:latin typeface="Aptos" panose="020B0004020202020204" pitchFamily="34" charset="0"/>
                <a:ea typeface="Aptos" panose="020B0004020202020204" pitchFamily="34" charset="0"/>
                <a:cs typeface="Times New Roman" panose="02020603050405020304" pitchFamily="18" charset="0"/>
              </a:rPr>
              <a:t> asiakasta)</a:t>
            </a:r>
          </a:p>
          <a:p>
            <a:pPr>
              <a:lnSpc>
                <a:spcPct val="107000"/>
              </a:lnSpc>
              <a:spcAft>
                <a:spcPts val="800"/>
              </a:spcAft>
              <a:buNone/>
            </a:pPr>
            <a:r>
              <a:rPr lang="fi-FI" sz="1400" kern="100" dirty="0">
                <a:effectLst/>
                <a:latin typeface="Aptos" panose="020B0004020202020204" pitchFamily="34" charset="0"/>
                <a:ea typeface="Aptos" panose="020B0004020202020204" pitchFamily="34" charset="0"/>
                <a:cs typeface="Times New Roman" panose="02020603050405020304" pitchFamily="18" charset="0"/>
              </a:rPr>
              <a:t> </a:t>
            </a:r>
          </a:p>
        </p:txBody>
      </p:sp>
      <p:cxnSp>
        <p:nvCxnSpPr>
          <p:cNvPr id="9" name="Suora nuoliyhdysviiva 8">
            <a:extLst>
              <a:ext uri="{FF2B5EF4-FFF2-40B4-BE49-F238E27FC236}">
                <a16:creationId xmlns:a16="http://schemas.microsoft.com/office/drawing/2014/main" id="{42C943F3-A900-FB2A-8898-84E9FA6DB4AA}"/>
              </a:ext>
            </a:extLst>
          </p:cNvPr>
          <p:cNvCxnSpPr>
            <a:cxnSpLocks/>
            <a:endCxn id="7" idx="1"/>
          </p:cNvCxnSpPr>
          <p:nvPr/>
        </p:nvCxnSpPr>
        <p:spPr>
          <a:xfrm>
            <a:off x="4701426" y="2551703"/>
            <a:ext cx="1394574" cy="1066989"/>
          </a:xfrm>
          <a:prstGeom prst="straightConnector1">
            <a:avLst/>
          </a:prstGeom>
          <a:noFill/>
          <a:ln w="28575" cap="flat" cmpd="sng" algn="ctr">
            <a:solidFill>
              <a:sysClr val="windowText" lastClr="000000"/>
            </a:solidFill>
            <a:prstDash val="solid"/>
            <a:miter lim="800000"/>
            <a:headEnd type="triangle"/>
            <a:tailEnd type="triangle"/>
          </a:ln>
          <a:effectLst/>
        </p:spPr>
      </p:cxnSp>
      <p:cxnSp>
        <p:nvCxnSpPr>
          <p:cNvPr id="10" name="Suora nuoliyhdysviiva 9">
            <a:extLst>
              <a:ext uri="{FF2B5EF4-FFF2-40B4-BE49-F238E27FC236}">
                <a16:creationId xmlns:a16="http://schemas.microsoft.com/office/drawing/2014/main" id="{CC164842-59DB-0A98-652E-0A7D52685676}"/>
              </a:ext>
            </a:extLst>
          </p:cNvPr>
          <p:cNvCxnSpPr>
            <a:cxnSpLocks/>
            <a:stCxn id="4" idx="2"/>
          </p:cNvCxnSpPr>
          <p:nvPr/>
        </p:nvCxnSpPr>
        <p:spPr>
          <a:xfrm>
            <a:off x="3184201" y="3157977"/>
            <a:ext cx="1123845" cy="1073072"/>
          </a:xfrm>
          <a:prstGeom prst="straightConnector1">
            <a:avLst/>
          </a:prstGeom>
          <a:noFill/>
          <a:ln w="28575" cap="flat" cmpd="sng" algn="ctr">
            <a:solidFill>
              <a:sysClr val="windowText" lastClr="000000"/>
            </a:solidFill>
            <a:prstDash val="solid"/>
            <a:miter lim="800000"/>
            <a:headEnd type="none" w="med" len="med"/>
            <a:tailEnd type="triangle" w="med" len="med"/>
          </a:ln>
          <a:effectLst/>
        </p:spPr>
      </p:cxnSp>
      <p:sp>
        <p:nvSpPr>
          <p:cNvPr id="3" name="Tekstiruutu 2">
            <a:extLst>
              <a:ext uri="{FF2B5EF4-FFF2-40B4-BE49-F238E27FC236}">
                <a16:creationId xmlns:a16="http://schemas.microsoft.com/office/drawing/2014/main" id="{C21C6B54-3CCF-4D8C-B9AB-D1BD535DA869}"/>
              </a:ext>
            </a:extLst>
          </p:cNvPr>
          <p:cNvSpPr txBox="1"/>
          <p:nvPr/>
        </p:nvSpPr>
        <p:spPr>
          <a:xfrm>
            <a:off x="6416511" y="4398931"/>
            <a:ext cx="5612091" cy="2092881"/>
          </a:xfrm>
          <a:prstGeom prst="rect">
            <a:avLst/>
          </a:prstGeom>
          <a:noFill/>
          <a:ln>
            <a:noFill/>
          </a:ln>
        </p:spPr>
        <p:txBody>
          <a:bodyPr wrap="square" rtlCol="0">
            <a:spAutoFit/>
          </a:bodyPr>
          <a:lstStyle/>
          <a:p>
            <a:r>
              <a:rPr lang="fi-FI" sz="1400" dirty="0" err="1"/>
              <a:t>Svenlin</a:t>
            </a:r>
            <a:r>
              <a:rPr lang="fi-FI" sz="1400" dirty="0"/>
              <a:t>, Anu-Riina &amp; Matthies, Aila-Leena &amp; Turtiainen, Kati 2021: Johdanto: Aikuissosiaalityö ja </a:t>
            </a:r>
            <a:r>
              <a:rPr lang="fi-FI" sz="1400" dirty="0" err="1"/>
              <a:t>KAIMeR</a:t>
            </a:r>
            <a:r>
              <a:rPr lang="fi-FI" sz="1400" dirty="0"/>
              <a:t>-teoria sen tietopohjan jäsentäjänä. Teoksessa: Aikuissosiaalityö: tieto, käytäntö ja vaikuttavuus. </a:t>
            </a:r>
            <a:r>
              <a:rPr lang="fi-FI" sz="1400" dirty="0" err="1"/>
              <a:t>Matties</a:t>
            </a:r>
            <a:r>
              <a:rPr lang="fi-FI" sz="1400" dirty="0"/>
              <a:t>, Aila-Leena &amp; </a:t>
            </a:r>
            <a:r>
              <a:rPr lang="fi-FI" sz="1400" dirty="0" err="1"/>
              <a:t>Svenlin</a:t>
            </a:r>
            <a:r>
              <a:rPr lang="fi-FI" sz="1400" dirty="0"/>
              <a:t>, Anu-Riina &amp; Turtiainen, Kati (toim.). Gaudeamus.</a:t>
            </a:r>
          </a:p>
          <a:p>
            <a:endParaRPr lang="fi-FI" sz="1400" dirty="0"/>
          </a:p>
          <a:p>
            <a:r>
              <a:rPr lang="fi-FI" sz="1400" dirty="0"/>
              <a:t>Kuorikoski, Tuija 2025: Vastakaiku- ja väistämismekanismin aktivoituminen ja aktivoitumisen seuraukset aikuissosiaalityön asiakasprosessissa. Sosiaalilääketieteellinen aikakauslehti. 62(2), 255-269.</a:t>
            </a:r>
          </a:p>
          <a:p>
            <a:r>
              <a:rPr lang="fi-FI" dirty="0"/>
              <a:t>   </a:t>
            </a:r>
          </a:p>
        </p:txBody>
      </p:sp>
      <p:pic>
        <p:nvPicPr>
          <p:cNvPr id="13" name="Kuva 12">
            <a:extLst>
              <a:ext uri="{FF2B5EF4-FFF2-40B4-BE49-F238E27FC236}">
                <a16:creationId xmlns:a16="http://schemas.microsoft.com/office/drawing/2014/main" id="{9008CF7F-4130-4647-86CD-E006A1E474DB}"/>
              </a:ext>
            </a:extLst>
          </p:cNvPr>
          <p:cNvPicPr>
            <a:picLocks noChangeAspect="1"/>
          </p:cNvPicPr>
          <p:nvPr/>
        </p:nvPicPr>
        <p:blipFill>
          <a:blip r:embed="rId2"/>
          <a:stretch>
            <a:fillRect/>
          </a:stretch>
        </p:blipFill>
        <p:spPr>
          <a:xfrm>
            <a:off x="7824246" y="6263519"/>
            <a:ext cx="4340405" cy="621241"/>
          </a:xfrm>
          <a:prstGeom prst="rect">
            <a:avLst/>
          </a:prstGeom>
        </p:spPr>
      </p:pic>
      <p:sp>
        <p:nvSpPr>
          <p:cNvPr id="14" name="Tekstiruutu 13">
            <a:extLst>
              <a:ext uri="{FF2B5EF4-FFF2-40B4-BE49-F238E27FC236}">
                <a16:creationId xmlns:a16="http://schemas.microsoft.com/office/drawing/2014/main" id="{71728748-0507-4EEA-ACDF-342D42F2FFBB}"/>
              </a:ext>
            </a:extLst>
          </p:cNvPr>
          <p:cNvSpPr txBox="1"/>
          <p:nvPr/>
        </p:nvSpPr>
        <p:spPr>
          <a:xfrm>
            <a:off x="6096000" y="1706253"/>
            <a:ext cx="5711140" cy="1077218"/>
          </a:xfrm>
          <a:prstGeom prst="rect">
            <a:avLst/>
          </a:prstGeom>
          <a:noFill/>
          <a:ln>
            <a:solidFill>
              <a:schemeClr val="tx1"/>
            </a:solidFill>
          </a:ln>
        </p:spPr>
        <p:txBody>
          <a:bodyPr wrap="square" rtlCol="0">
            <a:spAutoFit/>
          </a:bodyPr>
          <a:lstStyle/>
          <a:p>
            <a:r>
              <a:rPr lang="fi-FI" sz="1600" b="1" dirty="0"/>
              <a:t>VASTAKAIKUMEKANISMI</a:t>
            </a:r>
          </a:p>
          <a:p>
            <a:r>
              <a:rPr lang="fi-FI" sz="1600" kern="100" dirty="0">
                <a:latin typeface="Aptos" panose="020B0004020202020204" pitchFamily="34" charset="0"/>
                <a:ea typeface="Aptos" panose="020B0004020202020204" pitchFamily="34" charset="0"/>
                <a:cs typeface="Times New Roman" panose="02020603050405020304" pitchFamily="18" charset="0"/>
              </a:rPr>
              <a:t>(Tuetaan asiakkaan kykyä ottaa vastuuta muutoksesta, emotionaalishenkinen tuki, ”satsaaminen”,  vaikean asian kohtaamisessa.)</a:t>
            </a:r>
            <a:endParaRPr lang="fi-FI" sz="1600" b="1" dirty="0"/>
          </a:p>
        </p:txBody>
      </p:sp>
      <p:cxnSp>
        <p:nvCxnSpPr>
          <p:cNvPr id="17" name="Suora nuoliyhdysviiva 16">
            <a:extLst>
              <a:ext uri="{FF2B5EF4-FFF2-40B4-BE49-F238E27FC236}">
                <a16:creationId xmlns:a16="http://schemas.microsoft.com/office/drawing/2014/main" id="{883E199E-2570-4F5B-B0B7-D36CB1F4295D}"/>
              </a:ext>
            </a:extLst>
          </p:cNvPr>
          <p:cNvCxnSpPr>
            <a:cxnSpLocks/>
          </p:cNvCxnSpPr>
          <p:nvPr/>
        </p:nvCxnSpPr>
        <p:spPr>
          <a:xfrm>
            <a:off x="4701426" y="2007481"/>
            <a:ext cx="1394574" cy="113612"/>
          </a:xfrm>
          <a:prstGeom prst="straightConnector1">
            <a:avLst/>
          </a:prstGeom>
          <a:noFill/>
          <a:ln w="28575" cap="flat" cmpd="sng" algn="ctr">
            <a:solidFill>
              <a:sysClr val="windowText" lastClr="000000"/>
            </a:solidFill>
            <a:prstDash val="solid"/>
            <a:miter lim="800000"/>
            <a:headEnd type="triangle"/>
            <a:tailEnd type="triangle"/>
          </a:ln>
          <a:effectLst/>
        </p:spPr>
      </p:cxnSp>
    </p:spTree>
    <p:extLst>
      <p:ext uri="{BB962C8B-B14F-4D97-AF65-F5344CB8AC3E}">
        <p14:creationId xmlns:p14="http://schemas.microsoft.com/office/powerpoint/2010/main" val="42360073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Ryhmä 1">
            <a:extLst>
              <a:ext uri="{FF2B5EF4-FFF2-40B4-BE49-F238E27FC236}">
                <a16:creationId xmlns:a16="http://schemas.microsoft.com/office/drawing/2014/main" id="{C5EE4DDD-C7C4-46F4-937B-19958C967A84}"/>
              </a:ext>
            </a:extLst>
          </p:cNvPr>
          <p:cNvGrpSpPr/>
          <p:nvPr/>
        </p:nvGrpSpPr>
        <p:grpSpPr>
          <a:xfrm>
            <a:off x="3504021" y="527848"/>
            <a:ext cx="7707086" cy="6085114"/>
            <a:chOff x="2325673" y="386443"/>
            <a:chExt cx="7707086" cy="6085114"/>
          </a:xfrm>
        </p:grpSpPr>
        <p:sp>
          <p:nvSpPr>
            <p:cNvPr id="6" name="Tekstiruutu 4">
              <a:extLst>
                <a:ext uri="{FF2B5EF4-FFF2-40B4-BE49-F238E27FC236}">
                  <a16:creationId xmlns:a16="http://schemas.microsoft.com/office/drawing/2014/main" id="{9316081A-7209-4CBE-396E-D8584335C458}"/>
                </a:ext>
              </a:extLst>
            </p:cNvPr>
            <p:cNvSpPr txBox="1"/>
            <p:nvPr/>
          </p:nvSpPr>
          <p:spPr>
            <a:xfrm>
              <a:off x="7000116" y="4126564"/>
              <a:ext cx="2866211" cy="2060949"/>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buNone/>
              </a:pPr>
              <a:r>
                <a:rPr lang="fi-FI" sz="1100" kern="100" dirty="0">
                  <a:effectLst/>
                  <a:latin typeface="Aptos" panose="020B0004020202020204" pitchFamily="34" charset="0"/>
                  <a:ea typeface="Aptos" panose="020B0004020202020204" pitchFamily="34" charset="0"/>
                  <a:cs typeface="Times New Roman" panose="02020603050405020304" pitchFamily="18" charset="0"/>
                </a:rPr>
                <a:t>Muut voimakkaasti vaikuttavat akuutit tai jatkuvat asiat, esimerkiksi:</a:t>
              </a:r>
            </a:p>
            <a:p>
              <a:pPr>
                <a:buNone/>
              </a:pPr>
              <a:endParaRPr lang="fi-FI" sz="1100" kern="100" dirty="0">
                <a:effectLst/>
                <a:latin typeface="Aptos" panose="020B0004020202020204" pitchFamily="34" charset="0"/>
                <a:ea typeface="Aptos" panose="020B0004020202020204" pitchFamily="34" charset="0"/>
                <a:cs typeface="Times New Roman" panose="02020603050405020304" pitchFamily="18" charset="0"/>
              </a:endParaRPr>
            </a:p>
            <a:p>
              <a:pPr>
                <a:buNone/>
              </a:pPr>
              <a:r>
                <a:rPr lang="fi-FI" sz="1100" kern="100" dirty="0">
                  <a:effectLst/>
                  <a:latin typeface="Aptos" panose="020B0004020202020204" pitchFamily="34" charset="0"/>
                  <a:ea typeface="Aptos" panose="020B0004020202020204" pitchFamily="34" charset="0"/>
                  <a:cs typeface="Times New Roman" panose="02020603050405020304" pitchFamily="18" charset="0"/>
                </a:rPr>
                <a:t>- päihteiden runsas käyttö</a:t>
              </a:r>
            </a:p>
            <a:p>
              <a:pPr>
                <a:buNone/>
              </a:pPr>
              <a:r>
                <a:rPr lang="fi-FI" sz="1100" kern="100" dirty="0">
                  <a:effectLst/>
                  <a:latin typeface="Aptos" panose="020B0004020202020204" pitchFamily="34" charset="0"/>
                  <a:ea typeface="Aptos" panose="020B0004020202020204" pitchFamily="34" charset="0"/>
                  <a:cs typeface="Times New Roman" panose="02020603050405020304" pitchFamily="18" charset="0"/>
                </a:rPr>
                <a:t>- työsuhteen alkaminen/päättyminen</a:t>
              </a:r>
            </a:p>
            <a:p>
              <a:pPr>
                <a:buNone/>
              </a:pPr>
              <a:r>
                <a:rPr lang="fi-FI" sz="1100" kern="100" dirty="0">
                  <a:effectLst/>
                  <a:latin typeface="Aptos" panose="020B0004020202020204" pitchFamily="34" charset="0"/>
                  <a:ea typeface="Aptos" panose="020B0004020202020204" pitchFamily="34" charset="0"/>
                  <a:cs typeface="Times New Roman" panose="02020603050405020304" pitchFamily="18" charset="0"/>
                </a:rPr>
                <a:t>- terveydentilan muutokset</a:t>
              </a:r>
            </a:p>
            <a:p>
              <a:pPr>
                <a:buNone/>
              </a:pPr>
              <a:r>
                <a:rPr lang="fi-FI" sz="1100" kern="100" dirty="0">
                  <a:effectLst/>
                  <a:latin typeface="Aptos" panose="020B0004020202020204" pitchFamily="34" charset="0"/>
                  <a:ea typeface="Aptos" panose="020B0004020202020204" pitchFamily="34" charset="0"/>
                  <a:cs typeface="Times New Roman" panose="02020603050405020304" pitchFamily="18" charset="0"/>
                </a:rPr>
                <a:t>- sosiaalisten suhteiden (esim. </a:t>
              </a:r>
            </a:p>
            <a:p>
              <a:pPr>
                <a:buNone/>
              </a:pPr>
              <a:r>
                <a:rPr lang="fi-FI" sz="1100" kern="100" dirty="0">
                  <a:effectLst/>
                  <a:latin typeface="Aptos" panose="020B0004020202020204" pitchFamily="34" charset="0"/>
                  <a:ea typeface="Aptos" panose="020B0004020202020204" pitchFamily="34" charset="0"/>
                  <a:cs typeface="Times New Roman" panose="02020603050405020304" pitchFamily="18" charset="0"/>
                </a:rPr>
                <a:t>   seurustelusuhteen) muutokset </a:t>
              </a:r>
            </a:p>
            <a:p>
              <a:pPr>
                <a:buNone/>
              </a:pPr>
              <a:r>
                <a:rPr lang="fi-FI" sz="1100" kern="100" dirty="0">
                  <a:effectLst/>
                  <a:latin typeface="Aptos" panose="020B0004020202020204" pitchFamily="34" charset="0"/>
                  <a:ea typeface="Aptos" panose="020B0004020202020204" pitchFamily="34" charset="0"/>
                  <a:cs typeface="Times New Roman" panose="02020603050405020304" pitchFamily="18" charset="0"/>
                </a:rPr>
                <a:t>- luottotietojen menettäminen</a:t>
              </a:r>
            </a:p>
            <a:p>
              <a:pPr>
                <a:buNone/>
              </a:pPr>
              <a:r>
                <a:rPr lang="fi-FI" sz="1100" kern="100" dirty="0">
                  <a:effectLst/>
                  <a:latin typeface="Aptos" panose="020B0004020202020204" pitchFamily="34" charset="0"/>
                  <a:ea typeface="Aptos" panose="020B0004020202020204" pitchFamily="34" charset="0"/>
                  <a:cs typeface="Times New Roman" panose="02020603050405020304" pitchFamily="18" charset="0"/>
                </a:rPr>
                <a:t>- perinnön saaminen</a:t>
              </a:r>
            </a:p>
            <a:p>
              <a:pPr>
                <a:lnSpc>
                  <a:spcPct val="107000"/>
                </a:lnSpc>
                <a:spcAft>
                  <a:spcPts val="800"/>
                </a:spcAft>
                <a:buNone/>
              </a:pPr>
              <a:r>
                <a:rPr lang="fi-FI" sz="1100" kern="100" dirty="0">
                  <a:effectLst/>
                  <a:latin typeface="Aptos" panose="020B0004020202020204" pitchFamily="34" charset="0"/>
                  <a:ea typeface="Aptos" panose="020B0004020202020204" pitchFamily="34" charset="0"/>
                  <a:cs typeface="Times New Roman" panose="02020603050405020304" pitchFamily="18" charset="0"/>
                </a:rPr>
                <a:t> </a:t>
              </a:r>
            </a:p>
          </p:txBody>
        </p:sp>
        <p:grpSp>
          <p:nvGrpSpPr>
            <p:cNvPr id="16" name="Ryhmä 15">
              <a:extLst>
                <a:ext uri="{FF2B5EF4-FFF2-40B4-BE49-F238E27FC236}">
                  <a16:creationId xmlns:a16="http://schemas.microsoft.com/office/drawing/2014/main" id="{DC92D5C6-AA7F-F48A-D046-778C99B73CAC}"/>
                </a:ext>
              </a:extLst>
            </p:cNvPr>
            <p:cNvGrpSpPr/>
            <p:nvPr/>
          </p:nvGrpSpPr>
          <p:grpSpPr>
            <a:xfrm>
              <a:off x="2325673" y="386443"/>
              <a:ext cx="7707086" cy="6085114"/>
              <a:chOff x="2325673" y="587829"/>
              <a:chExt cx="7707086" cy="6085114"/>
            </a:xfrm>
          </p:grpSpPr>
          <p:grpSp>
            <p:nvGrpSpPr>
              <p:cNvPr id="15" name="Ryhmä 14">
                <a:extLst>
                  <a:ext uri="{FF2B5EF4-FFF2-40B4-BE49-F238E27FC236}">
                    <a16:creationId xmlns:a16="http://schemas.microsoft.com/office/drawing/2014/main" id="{1F879AAA-1CC2-5B3E-6EF6-D013FF76EC3D}"/>
                  </a:ext>
                </a:extLst>
              </p:cNvPr>
              <p:cNvGrpSpPr/>
              <p:nvPr/>
            </p:nvGrpSpPr>
            <p:grpSpPr>
              <a:xfrm>
                <a:off x="2325673" y="587829"/>
                <a:ext cx="7707086" cy="6085114"/>
                <a:chOff x="2362200" y="587829"/>
                <a:chExt cx="7707086" cy="6085114"/>
              </a:xfrm>
            </p:grpSpPr>
            <p:sp>
              <p:nvSpPr>
                <p:cNvPr id="5" name="Ellipsi 4">
                  <a:extLst>
                    <a:ext uri="{FF2B5EF4-FFF2-40B4-BE49-F238E27FC236}">
                      <a16:creationId xmlns:a16="http://schemas.microsoft.com/office/drawing/2014/main" id="{7520E9D7-372C-DB57-12E1-FD80CC11D236}"/>
                    </a:ext>
                  </a:extLst>
                </p:cNvPr>
                <p:cNvSpPr/>
                <p:nvPr/>
              </p:nvSpPr>
              <p:spPr>
                <a:xfrm>
                  <a:off x="2362200" y="2515015"/>
                  <a:ext cx="7707086" cy="415792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i-FI"/>
                </a:p>
              </p:txBody>
            </p:sp>
            <p:sp>
              <p:nvSpPr>
                <p:cNvPr id="7" name="Tekstiruutu 5">
                  <a:extLst>
                    <a:ext uri="{FF2B5EF4-FFF2-40B4-BE49-F238E27FC236}">
                      <a16:creationId xmlns:a16="http://schemas.microsoft.com/office/drawing/2014/main" id="{4DD269EE-1110-DA59-6894-1E83A25C0666}"/>
                    </a:ext>
                  </a:extLst>
                </p:cNvPr>
                <p:cNvSpPr txBox="1"/>
                <p:nvPr/>
              </p:nvSpPr>
              <p:spPr>
                <a:xfrm>
                  <a:off x="4604797" y="4126564"/>
                  <a:ext cx="2483067" cy="749436"/>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buNone/>
                  </a:pPr>
                  <a:r>
                    <a:rPr lang="fi-FI" sz="1100" kern="100">
                      <a:effectLst/>
                      <a:latin typeface="Aptos" panose="020B0004020202020204" pitchFamily="34" charset="0"/>
                      <a:ea typeface="Aptos" panose="020B0004020202020204" pitchFamily="34" charset="0"/>
                      <a:cs typeface="Times New Roman" panose="02020603050405020304" pitchFamily="18" charset="0"/>
                    </a:rPr>
                    <a:t>Muu (aikuis-)sosiaalityössä mahdollisesti meneillään oleva asiakkaan kanssa työskentely. </a:t>
                  </a:r>
                </a:p>
              </p:txBody>
            </p:sp>
            <p:sp>
              <p:nvSpPr>
                <p:cNvPr id="8" name="Tekstiruutu 5">
                  <a:extLst>
                    <a:ext uri="{FF2B5EF4-FFF2-40B4-BE49-F238E27FC236}">
                      <a16:creationId xmlns:a16="http://schemas.microsoft.com/office/drawing/2014/main" id="{73081A84-4677-EDDE-DC1B-086BE96CA48F}"/>
                    </a:ext>
                  </a:extLst>
                </p:cNvPr>
                <p:cNvSpPr txBox="1"/>
                <p:nvPr/>
              </p:nvSpPr>
              <p:spPr>
                <a:xfrm>
                  <a:off x="4596758" y="4896962"/>
                  <a:ext cx="2468331" cy="146284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buNone/>
                  </a:pPr>
                  <a:r>
                    <a:rPr lang="fi-FI" sz="1100" kern="100" dirty="0">
                      <a:effectLst/>
                      <a:latin typeface="Aptos" panose="020B0004020202020204" pitchFamily="34" charset="0"/>
                      <a:ea typeface="Aptos" panose="020B0004020202020204" pitchFamily="34" charset="0"/>
                      <a:cs typeface="Times New Roman" panose="02020603050405020304" pitchFamily="18" charset="0"/>
                    </a:rPr>
                    <a:t>Terveydenhuollossa mahdollisesti meneillään oleva asiakkaan kanssa työskentely. </a:t>
                  </a:r>
                </a:p>
                <a:p>
                  <a:pPr>
                    <a:lnSpc>
                      <a:spcPct val="107000"/>
                    </a:lnSpc>
                    <a:spcAft>
                      <a:spcPts val="800"/>
                    </a:spcAft>
                    <a:buNone/>
                  </a:pPr>
                  <a:r>
                    <a:rPr lang="fi-FI" sz="1100" kern="100" dirty="0">
                      <a:effectLst/>
                      <a:latin typeface="Aptos" panose="020B0004020202020204" pitchFamily="34" charset="0"/>
                      <a:ea typeface="Aptos" panose="020B0004020202020204" pitchFamily="34" charset="0"/>
                      <a:cs typeface="Times New Roman" panose="02020603050405020304" pitchFamily="18" charset="0"/>
                    </a:rPr>
                    <a:t>Muissa palveluissa mahdollisesti meneillään oleva asiakkaan kanssa työskentely.</a:t>
                  </a:r>
                </a:p>
              </p:txBody>
            </p:sp>
            <p:sp>
              <p:nvSpPr>
                <p:cNvPr id="9" name="Tekstiruutu 5">
                  <a:extLst>
                    <a:ext uri="{FF2B5EF4-FFF2-40B4-BE49-F238E27FC236}">
                      <a16:creationId xmlns:a16="http://schemas.microsoft.com/office/drawing/2014/main" id="{09FBE2D1-8F50-179B-2D80-8DFBBC62F4EE}"/>
                    </a:ext>
                  </a:extLst>
                </p:cNvPr>
                <p:cNvSpPr txBox="1"/>
                <p:nvPr/>
              </p:nvSpPr>
              <p:spPr>
                <a:xfrm>
                  <a:off x="2627453" y="4134425"/>
                  <a:ext cx="1989401" cy="1361956"/>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buNone/>
                  </a:pPr>
                  <a:r>
                    <a:rPr lang="fi-FI" sz="1100" kern="100">
                      <a:effectLst/>
                      <a:latin typeface="Aptos" panose="020B0004020202020204" pitchFamily="34" charset="0"/>
                      <a:ea typeface="Aptos" panose="020B0004020202020204" pitchFamily="34" charset="0"/>
                      <a:cs typeface="Times New Roman" panose="02020603050405020304" pitchFamily="18" charset="0"/>
                    </a:rPr>
                    <a:t>Satsaa ja säästä -mallin keskeisten osien toteutus asiakkaan kanssa, jossa päästiin intervention loppuun asti tai sitten ei.</a:t>
                  </a:r>
                </a:p>
              </p:txBody>
            </p:sp>
            <p:sp>
              <p:nvSpPr>
                <p:cNvPr id="10" name="Tekstiruutu 8">
                  <a:extLst>
                    <a:ext uri="{FF2B5EF4-FFF2-40B4-BE49-F238E27FC236}">
                      <a16:creationId xmlns:a16="http://schemas.microsoft.com/office/drawing/2014/main" id="{F8D535C3-FC22-7556-964E-30AE96B07C82}"/>
                    </a:ext>
                  </a:extLst>
                </p:cNvPr>
                <p:cNvSpPr txBox="1"/>
                <p:nvPr/>
              </p:nvSpPr>
              <p:spPr>
                <a:xfrm>
                  <a:off x="2748023" y="1791783"/>
                  <a:ext cx="921019" cy="2176247"/>
                </a:xfrm>
                <a:prstGeom prst="rect">
                  <a:avLst/>
                </a:prstGeom>
                <a:noFill/>
                <a:ln w="6350">
                  <a:solidFill>
                    <a:prstClr val="black"/>
                  </a:solidFill>
                  <a:prstDash val="lgDash"/>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buNone/>
                  </a:pPr>
                  <a:r>
                    <a:rPr lang="fi-FI" sz="1100" b="1" kern="100" dirty="0">
                      <a:effectLst/>
                      <a:latin typeface="Aptos" panose="020B0004020202020204" pitchFamily="34" charset="0"/>
                      <a:ea typeface="Aptos" panose="020B0004020202020204" pitchFamily="34" charset="0"/>
                      <a:cs typeface="Times New Roman" panose="02020603050405020304" pitchFamily="18" charset="0"/>
                    </a:rPr>
                    <a:t>ESY-mittari</a:t>
                  </a:r>
                  <a:r>
                    <a:rPr lang="fi-FI" sz="1100" kern="100" dirty="0">
                      <a:effectLst/>
                      <a:latin typeface="Aptos" panose="020B0004020202020204" pitchFamily="34" charset="0"/>
                      <a:ea typeface="Aptos" panose="020B0004020202020204" pitchFamily="34" charset="0"/>
                      <a:cs typeface="Times New Roman" panose="02020603050405020304" pitchFamily="18" charset="0"/>
                    </a:rPr>
                    <a:t> / rahan-käyttö ja toimeen-tulo-osio ennen ja jälkeen </a:t>
                  </a:r>
                  <a:r>
                    <a:rPr lang="fi-FI" sz="1100" kern="100" dirty="0" err="1">
                      <a:effectLst/>
                      <a:latin typeface="Aptos" panose="020B0004020202020204" pitchFamily="34" charset="0"/>
                      <a:ea typeface="Aptos" panose="020B0004020202020204" pitchFamily="34" charset="0"/>
                      <a:cs typeface="Times New Roman" panose="02020603050405020304" pitchFamily="18" charset="0"/>
                    </a:rPr>
                    <a:t>interven-tion</a:t>
                  </a:r>
                  <a:endParaRPr lang="fi-FI" sz="11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11" name="Tekstiruutu 8">
                  <a:extLst>
                    <a:ext uri="{FF2B5EF4-FFF2-40B4-BE49-F238E27FC236}">
                      <a16:creationId xmlns:a16="http://schemas.microsoft.com/office/drawing/2014/main" id="{4A100C26-ED65-441F-D65F-5A123B357441}"/>
                    </a:ext>
                  </a:extLst>
                </p:cNvPr>
                <p:cNvSpPr txBox="1"/>
                <p:nvPr/>
              </p:nvSpPr>
              <p:spPr>
                <a:xfrm>
                  <a:off x="8655940" y="2169121"/>
                  <a:ext cx="1267322" cy="1924033"/>
                </a:xfrm>
                <a:prstGeom prst="rect">
                  <a:avLst/>
                </a:prstGeom>
                <a:noFill/>
                <a:ln w="6350">
                  <a:solidFill>
                    <a:prstClr val="black"/>
                  </a:solidFill>
                  <a:prstDash val="lgDash"/>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buNone/>
                  </a:pPr>
                  <a:r>
                    <a:rPr lang="fi-FI" sz="1100" b="1" kern="100">
                      <a:effectLst/>
                      <a:latin typeface="Aptos" panose="020B0004020202020204" pitchFamily="34" charset="0"/>
                      <a:ea typeface="Aptos" panose="020B0004020202020204" pitchFamily="34" charset="0"/>
                      <a:cs typeface="Times New Roman" panose="02020603050405020304" pitchFamily="18" charset="0"/>
                    </a:rPr>
                    <a:t>Aikuisväestön hyvinvointi (AVHM)-mittari </a:t>
                  </a:r>
                  <a:r>
                    <a:rPr lang="fi-FI" sz="1100" kern="100">
                      <a:effectLst/>
                      <a:latin typeface="Aptos" panose="020B0004020202020204" pitchFamily="34" charset="0"/>
                      <a:ea typeface="Aptos" panose="020B0004020202020204" pitchFamily="34" charset="0"/>
                      <a:cs typeface="Times New Roman" panose="02020603050405020304" pitchFamily="18" charset="0"/>
                    </a:rPr>
                    <a:t> ennen ja jälkeen intervention </a:t>
                  </a:r>
                </a:p>
              </p:txBody>
            </p:sp>
            <p:sp>
              <p:nvSpPr>
                <p:cNvPr id="12" name="Ellipsi 11">
                  <a:extLst>
                    <a:ext uri="{FF2B5EF4-FFF2-40B4-BE49-F238E27FC236}">
                      <a16:creationId xmlns:a16="http://schemas.microsoft.com/office/drawing/2014/main" id="{D9D9E62F-6CE1-6289-532B-C82DD7B0D337}"/>
                    </a:ext>
                  </a:extLst>
                </p:cNvPr>
                <p:cNvSpPr/>
                <p:nvPr/>
              </p:nvSpPr>
              <p:spPr>
                <a:xfrm>
                  <a:off x="4363657" y="587829"/>
                  <a:ext cx="3580921" cy="3823703"/>
                </a:xfrm>
                <a:prstGeom prst="ellipse">
                  <a:avLst/>
                </a:prstGeom>
                <a:noFill/>
                <a:ln>
                  <a:prstDash val="dash"/>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i-FI"/>
                </a:p>
              </p:txBody>
            </p:sp>
            <p:sp>
              <p:nvSpPr>
                <p:cNvPr id="13" name="Tekstiruutu 7">
                  <a:extLst>
                    <a:ext uri="{FF2B5EF4-FFF2-40B4-BE49-F238E27FC236}">
                      <a16:creationId xmlns:a16="http://schemas.microsoft.com/office/drawing/2014/main" id="{32F2DA42-5507-913D-C82A-74C8041E559E}"/>
                    </a:ext>
                  </a:extLst>
                </p:cNvPr>
                <p:cNvSpPr txBox="1"/>
                <p:nvPr/>
              </p:nvSpPr>
              <p:spPr>
                <a:xfrm>
                  <a:off x="4677138" y="670487"/>
                  <a:ext cx="3006206" cy="2075207"/>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buNone/>
                  </a:pPr>
                  <a:endParaRPr lang="fi-FI" sz="1100" b="1"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7000"/>
                    </a:lnSpc>
                    <a:buNone/>
                  </a:pPr>
                  <a:r>
                    <a:rPr lang="fi-FI" sz="1100" b="1" kern="100" dirty="0">
                      <a:effectLst/>
                      <a:latin typeface="Aptos" panose="020B0004020202020204" pitchFamily="34" charset="0"/>
                      <a:ea typeface="Aptos" panose="020B0004020202020204" pitchFamily="34" charset="0"/>
                      <a:cs typeface="Times New Roman" panose="02020603050405020304" pitchFamily="18" charset="0"/>
                    </a:rPr>
                    <a:t>Aikuissosiaalityön </a:t>
                  </a:r>
                  <a:endParaRPr lang="fi-FI" sz="11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7000"/>
                    </a:lnSpc>
                    <a:spcAft>
                      <a:spcPts val="800"/>
                    </a:spcAft>
                    <a:buNone/>
                  </a:pPr>
                  <a:r>
                    <a:rPr lang="fi-FI" sz="1100" b="1" kern="100" dirty="0">
                      <a:effectLst/>
                      <a:latin typeface="Aptos" panose="020B0004020202020204" pitchFamily="34" charset="0"/>
                      <a:ea typeface="Aptos" panose="020B0004020202020204" pitchFamily="34" charset="0"/>
                      <a:cs typeface="Times New Roman" panose="02020603050405020304" pitchFamily="18" charset="0"/>
                    </a:rPr>
                    <a:t>asiakasasiakirjat</a:t>
                  </a:r>
                  <a:r>
                    <a:rPr lang="fi-FI" sz="1100" kern="100" dirty="0">
                      <a:effectLst/>
                      <a:latin typeface="Aptos" panose="020B0004020202020204" pitchFamily="34" charset="0"/>
                      <a:ea typeface="Aptos" panose="020B0004020202020204" pitchFamily="34" charset="0"/>
                      <a:cs typeface="Times New Roman" panose="02020603050405020304" pitchFamily="18" charset="0"/>
                    </a:rPr>
                    <a:t> (</a:t>
                  </a:r>
                  <a:r>
                    <a:rPr lang="fi-FI" sz="1100" kern="100" dirty="0">
                      <a:latin typeface="Aptos" panose="020B0004020202020204" pitchFamily="34" charset="0"/>
                      <a:ea typeface="Aptos" panose="020B0004020202020204" pitchFamily="34" charset="0"/>
                      <a:cs typeface="Times New Roman" panose="02020603050405020304" pitchFamily="18" charset="0"/>
                    </a:rPr>
                    <a:t>myös</a:t>
                  </a:r>
                  <a:r>
                    <a:rPr lang="fi-FI" sz="1100" kern="100" dirty="0">
                      <a:effectLst/>
                      <a:latin typeface="Aptos" panose="020B0004020202020204" pitchFamily="34" charset="0"/>
                      <a:ea typeface="Aptos" panose="020B0004020202020204" pitchFamily="34" charset="0"/>
                      <a:cs typeface="Times New Roman" panose="02020603050405020304" pitchFamily="18" charset="0"/>
                    </a:rPr>
                    <a:t> </a:t>
                  </a:r>
                  <a:r>
                    <a:rPr lang="fi-FI" sz="1100" kern="100" dirty="0" err="1">
                      <a:effectLst/>
                      <a:latin typeface="Aptos" panose="020B0004020202020204" pitchFamily="34" charset="0"/>
                      <a:ea typeface="Aptos" panose="020B0004020202020204" pitchFamily="34" charset="0"/>
                      <a:cs typeface="Times New Roman" panose="02020603050405020304" pitchFamily="18" charset="0"/>
                    </a:rPr>
                    <a:t>tutkijasostt:n</a:t>
                  </a:r>
                  <a:r>
                    <a:rPr lang="fi-FI" sz="1100" kern="100" dirty="0">
                      <a:effectLst/>
                      <a:latin typeface="Aptos" panose="020B0004020202020204" pitchFamily="34" charset="0"/>
                      <a:ea typeface="Aptos" panose="020B0004020202020204" pitchFamily="34" charset="0"/>
                      <a:cs typeface="Times New Roman" panose="02020603050405020304" pitchFamily="18" charset="0"/>
                    </a:rPr>
                    <a:t> tutkimuksellinen kokemustieto interventioon osallistujana)</a:t>
                  </a:r>
                </a:p>
                <a:p>
                  <a:pPr algn="ctr">
                    <a:lnSpc>
                      <a:spcPct val="107000"/>
                    </a:lnSpc>
                    <a:spcAft>
                      <a:spcPts val="800"/>
                    </a:spcAft>
                    <a:buNone/>
                  </a:pPr>
                  <a:r>
                    <a:rPr lang="fi-FI" sz="1100" kern="100" dirty="0">
                      <a:effectLst/>
                      <a:latin typeface="Aptos" panose="020B0004020202020204" pitchFamily="34" charset="0"/>
                      <a:ea typeface="Aptos" panose="020B0004020202020204" pitchFamily="34" charset="0"/>
                      <a:cs typeface="Times New Roman" panose="02020603050405020304" pitchFamily="18" charset="0"/>
                    </a:rPr>
                    <a:t>-erityisesti asiakassuunnitelmat tavoitteineen / arviointeineen / tilannetekijöineen (laadullinen </a:t>
                  </a:r>
                  <a:r>
                    <a:rPr lang="fi-FI" sz="1100" b="1" kern="100" dirty="0">
                      <a:effectLst/>
                      <a:latin typeface="Aptos" panose="020B0004020202020204" pitchFamily="34" charset="0"/>
                      <a:ea typeface="Aptos" panose="020B0004020202020204" pitchFamily="34" charset="0"/>
                      <a:cs typeface="Times New Roman" panose="02020603050405020304" pitchFamily="18" charset="0"/>
                    </a:rPr>
                    <a:t>AVAIN-mittari</a:t>
                  </a:r>
                  <a:r>
                    <a:rPr lang="fi-FI" sz="1100" kern="100" dirty="0">
                      <a:effectLst/>
                      <a:latin typeface="Aptos" panose="020B0004020202020204" pitchFamily="34" charset="0"/>
                      <a:ea typeface="Aptos" panose="020B0004020202020204" pitchFamily="34" charset="0"/>
                      <a:cs typeface="Times New Roman" panose="02020603050405020304" pitchFamily="18" charset="0"/>
                    </a:rPr>
                    <a:t>) intervention alussa ja lopussa</a:t>
                  </a:r>
                </a:p>
              </p:txBody>
            </p:sp>
          </p:grpSp>
          <p:sp>
            <p:nvSpPr>
              <p:cNvPr id="14" name="Tekstiruutu 2">
                <a:extLst>
                  <a:ext uri="{FF2B5EF4-FFF2-40B4-BE49-F238E27FC236}">
                    <a16:creationId xmlns:a16="http://schemas.microsoft.com/office/drawing/2014/main" id="{BB5261ED-D8EF-4790-C2D6-7DC3F5F1F0CC}"/>
                  </a:ext>
                </a:extLst>
              </p:cNvPr>
              <p:cNvSpPr txBox="1"/>
              <p:nvPr/>
            </p:nvSpPr>
            <p:spPr>
              <a:xfrm>
                <a:off x="3930650" y="2977599"/>
                <a:ext cx="4330700" cy="76835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buNone/>
                </a:pPr>
                <a:r>
                  <a:rPr lang="fi-FI" sz="1200" b="1" kern="100" dirty="0">
                    <a:effectLst/>
                    <a:latin typeface="Aptos" panose="020B0004020202020204" pitchFamily="34" charset="0"/>
                    <a:ea typeface="Aptos" panose="020B0004020202020204" pitchFamily="34" charset="0"/>
                    <a:cs typeface="Times New Roman" panose="02020603050405020304" pitchFamily="18" charset="0"/>
                  </a:rPr>
                  <a:t>MITÄ ASIAKKAAN ELÄMÄSSÄ KOKONAISUUDESSAAN  TAPAHTUI TALOUSSOSIAALITYÖN INTERVENTION AIKANA</a:t>
                </a:r>
                <a:endParaRPr lang="fi-FI" sz="11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7000"/>
                  </a:lnSpc>
                  <a:spcAft>
                    <a:spcPts val="800"/>
                  </a:spcAft>
                  <a:buNone/>
                </a:pPr>
                <a:r>
                  <a:rPr lang="fi-FI" sz="1200" kern="100" dirty="0">
                    <a:effectLst/>
                    <a:latin typeface="Aptos" panose="020B0004020202020204" pitchFamily="34" charset="0"/>
                    <a:ea typeface="Aptos" panose="020B0004020202020204" pitchFamily="34" charset="0"/>
                    <a:cs typeface="Times New Roman" panose="02020603050405020304" pitchFamily="18" charset="0"/>
                  </a:rPr>
                  <a:t>(poimintoja, näkökulma tässä kuitenkin sosiaalityöntekijän)</a:t>
                </a:r>
                <a:endParaRPr lang="fi-FI" sz="11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7000"/>
                  </a:lnSpc>
                  <a:spcAft>
                    <a:spcPts val="800"/>
                  </a:spcAft>
                  <a:buNone/>
                </a:pPr>
                <a:r>
                  <a:rPr lang="fi-FI" sz="1200" b="1" kern="100" dirty="0">
                    <a:effectLst/>
                    <a:latin typeface="Aptos" panose="020B0004020202020204" pitchFamily="34" charset="0"/>
                    <a:ea typeface="Aptos" panose="020B0004020202020204" pitchFamily="34" charset="0"/>
                    <a:cs typeface="Times New Roman" panose="02020603050405020304" pitchFamily="18" charset="0"/>
                  </a:rPr>
                  <a:t> </a:t>
                </a:r>
                <a:endParaRPr lang="fi-FI" sz="11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7000"/>
                  </a:lnSpc>
                  <a:spcAft>
                    <a:spcPts val="800"/>
                  </a:spcAft>
                  <a:buNone/>
                </a:pPr>
                <a:r>
                  <a:rPr lang="fi-FI" sz="1100" kern="100" dirty="0">
                    <a:effectLst/>
                    <a:latin typeface="Aptos" panose="020B0004020202020204" pitchFamily="34" charset="0"/>
                    <a:ea typeface="Aptos" panose="020B0004020202020204" pitchFamily="34" charset="0"/>
                    <a:cs typeface="Times New Roman" panose="02020603050405020304" pitchFamily="18" charset="0"/>
                  </a:rPr>
                  <a:t> </a:t>
                </a:r>
              </a:p>
            </p:txBody>
          </p:sp>
        </p:grpSp>
      </p:grpSp>
      <p:sp>
        <p:nvSpPr>
          <p:cNvPr id="3" name="Tekstiruutu 2">
            <a:extLst>
              <a:ext uri="{FF2B5EF4-FFF2-40B4-BE49-F238E27FC236}">
                <a16:creationId xmlns:a16="http://schemas.microsoft.com/office/drawing/2014/main" id="{C1A123E3-5656-401A-B741-77237EC0B47A}"/>
              </a:ext>
            </a:extLst>
          </p:cNvPr>
          <p:cNvSpPr txBox="1"/>
          <p:nvPr/>
        </p:nvSpPr>
        <p:spPr>
          <a:xfrm>
            <a:off x="329938" y="150829"/>
            <a:ext cx="5175540" cy="2246769"/>
          </a:xfrm>
          <a:prstGeom prst="rect">
            <a:avLst/>
          </a:prstGeom>
          <a:noFill/>
        </p:spPr>
        <p:txBody>
          <a:bodyPr wrap="square" rtlCol="0">
            <a:spAutoFit/>
          </a:bodyPr>
          <a:lstStyle/>
          <a:p>
            <a:r>
              <a:rPr lang="fi-FI" sz="2800" dirty="0"/>
              <a:t>Arviointitutkimuksen tavat hahmottaa asiakkaan tilannetta Satsaa ja säästä-mallin keskeisiä osia käyttävässä</a:t>
            </a:r>
          </a:p>
          <a:p>
            <a:r>
              <a:rPr lang="fi-FI" sz="2800" dirty="0"/>
              <a:t>interventiossa</a:t>
            </a:r>
          </a:p>
        </p:txBody>
      </p:sp>
      <p:pic>
        <p:nvPicPr>
          <p:cNvPr id="4" name="Kuva 3">
            <a:extLst>
              <a:ext uri="{FF2B5EF4-FFF2-40B4-BE49-F238E27FC236}">
                <a16:creationId xmlns:a16="http://schemas.microsoft.com/office/drawing/2014/main" id="{88F6D992-FFB8-4EB5-9066-A759BD4EFC84}"/>
              </a:ext>
            </a:extLst>
          </p:cNvPr>
          <p:cNvPicPr>
            <a:picLocks noChangeAspect="1"/>
          </p:cNvPicPr>
          <p:nvPr/>
        </p:nvPicPr>
        <p:blipFill>
          <a:blip r:embed="rId2"/>
          <a:stretch>
            <a:fillRect/>
          </a:stretch>
        </p:blipFill>
        <p:spPr>
          <a:xfrm>
            <a:off x="280572" y="6017995"/>
            <a:ext cx="4340728" cy="621846"/>
          </a:xfrm>
          <a:prstGeom prst="rect">
            <a:avLst/>
          </a:prstGeom>
        </p:spPr>
      </p:pic>
    </p:spTree>
    <p:extLst>
      <p:ext uri="{BB962C8B-B14F-4D97-AF65-F5344CB8AC3E}">
        <p14:creationId xmlns:p14="http://schemas.microsoft.com/office/powerpoint/2010/main" val="31798091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25B2EB1-1E11-4D72-8658-7FC9D2A1A541}"/>
              </a:ext>
            </a:extLst>
          </p:cNvPr>
          <p:cNvSpPr>
            <a:spLocks noGrp="1"/>
          </p:cNvSpPr>
          <p:nvPr>
            <p:ph type="title"/>
          </p:nvPr>
        </p:nvSpPr>
        <p:spPr>
          <a:xfrm>
            <a:off x="838200" y="101174"/>
            <a:ext cx="10515600" cy="869786"/>
          </a:xfrm>
        </p:spPr>
        <p:txBody>
          <a:bodyPr>
            <a:normAutofit fontScale="90000"/>
          </a:bodyPr>
          <a:lstStyle/>
          <a:p>
            <a:r>
              <a:rPr lang="fi-FI" sz="3100" dirty="0"/>
              <a:t>Määritelmät intervention tuomasta hyödystä tutkijan tekemässä kokonaisvaltaisessa laadullisessa arviossa</a:t>
            </a:r>
            <a:r>
              <a:rPr lang="fi-FI" sz="3600" dirty="0"/>
              <a:t> </a:t>
            </a:r>
            <a:r>
              <a:rPr lang="fi-FI" sz="2200" dirty="0"/>
              <a:t>(12 prosessia keskeytynyt, eivät näy tässä)</a:t>
            </a:r>
          </a:p>
        </p:txBody>
      </p:sp>
      <p:sp>
        <p:nvSpPr>
          <p:cNvPr id="3" name="Sisällön paikkamerkki 2">
            <a:extLst>
              <a:ext uri="{FF2B5EF4-FFF2-40B4-BE49-F238E27FC236}">
                <a16:creationId xmlns:a16="http://schemas.microsoft.com/office/drawing/2014/main" id="{7793DB11-2B5E-43F5-ACBB-B751C5A59CC3}"/>
              </a:ext>
            </a:extLst>
          </p:cNvPr>
          <p:cNvSpPr>
            <a:spLocks noGrp="1"/>
          </p:cNvSpPr>
          <p:nvPr>
            <p:ph idx="1"/>
          </p:nvPr>
        </p:nvSpPr>
        <p:spPr>
          <a:xfrm>
            <a:off x="838200" y="1046372"/>
            <a:ext cx="10515600" cy="5491113"/>
          </a:xfrm>
        </p:spPr>
        <p:txBody>
          <a:bodyPr>
            <a:normAutofit fontScale="62500" lnSpcReduction="20000"/>
          </a:bodyPr>
          <a:lstStyle/>
          <a:p>
            <a:r>
              <a:rPr lang="fi-FI" b="1" dirty="0"/>
              <a:t>Huomattavaa hyötyä </a:t>
            </a:r>
            <a:r>
              <a:rPr lang="fi-FI" dirty="0"/>
              <a:t>(4 tapausta) </a:t>
            </a:r>
            <a:r>
              <a:rPr lang="fi-FI" sz="2400" dirty="0"/>
              <a:t>(</a:t>
            </a:r>
            <a:r>
              <a:rPr lang="fi-FI" sz="2100" dirty="0"/>
              <a:t>jokin alla olevista):</a:t>
            </a:r>
          </a:p>
          <a:p>
            <a:pPr lvl="1"/>
            <a:r>
              <a:rPr lang="fi-FI" sz="2600" dirty="0"/>
              <a:t>Taloustilanne parantunut akuutisti vaikuttaen useilla sadoilla euroilla kuukaudessa, esim. rahan käyttö vähentynyt huomattavasti turhaksi arvioituun asiaan, jota asiakas ei aiemmin tiedostanut</a:t>
            </a:r>
          </a:p>
          <a:p>
            <a:pPr lvl="1"/>
            <a:r>
              <a:rPr lang="fi-FI" sz="2600" dirty="0"/>
              <a:t>Voimakkaasti ja positiivisesti vaikuttava </a:t>
            </a:r>
            <a:r>
              <a:rPr lang="fi-FI" sz="2600" dirty="0" err="1"/>
              <a:t>syvätason</a:t>
            </a:r>
            <a:r>
              <a:rPr lang="fi-FI" sz="2600" dirty="0"/>
              <a:t> muutos asiakkaassa suhteessa omaan tilanteeseensa tai toimintaympäristöönsä</a:t>
            </a:r>
          </a:p>
          <a:p>
            <a:r>
              <a:rPr lang="fi-FI" b="1" dirty="0"/>
              <a:t>Hyötyä</a:t>
            </a:r>
            <a:r>
              <a:rPr lang="fi-FI" dirty="0"/>
              <a:t> (9) </a:t>
            </a:r>
            <a:r>
              <a:rPr lang="fi-FI" sz="2400" dirty="0">
                <a:solidFill>
                  <a:prstClr val="black"/>
                </a:solidFill>
              </a:rPr>
              <a:t>(jokin tai useampi alla olevista): </a:t>
            </a:r>
          </a:p>
          <a:p>
            <a:pPr lvl="1"/>
            <a:r>
              <a:rPr lang="fi-FI" sz="2500" dirty="0">
                <a:solidFill>
                  <a:prstClr val="black"/>
                </a:solidFill>
              </a:rPr>
              <a:t>Asiakkaan rahankäytössä tapahtunut uudelleen suuntaamista pois turhaksi arvioiduista </a:t>
            </a:r>
            <a:r>
              <a:rPr lang="fi-FI" sz="2500" dirty="0" err="1">
                <a:solidFill>
                  <a:prstClr val="black"/>
                </a:solidFill>
              </a:rPr>
              <a:t>menokohteista</a:t>
            </a:r>
            <a:endParaRPr lang="fi-FI" sz="2500" dirty="0">
              <a:solidFill>
                <a:prstClr val="black"/>
              </a:solidFill>
            </a:endParaRPr>
          </a:p>
          <a:p>
            <a:pPr lvl="1"/>
            <a:r>
              <a:rPr lang="fi-FI" sz="2500" dirty="0">
                <a:solidFill>
                  <a:prstClr val="black"/>
                </a:solidFill>
              </a:rPr>
              <a:t>Asiakas kokee taloudellisen tilanteensa parantuneen ja on luottavaisempi taloudelliseen toimintakykyynsä, myös määrällinen mittari tukee arviota</a:t>
            </a:r>
          </a:p>
          <a:p>
            <a:pPr lvl="1"/>
            <a:r>
              <a:rPr lang="fi-FI" sz="2500" dirty="0">
                <a:solidFill>
                  <a:prstClr val="black"/>
                </a:solidFill>
              </a:rPr>
              <a:t>Käsitys rahankäytön toteutumisesta selkeytynyt intervention aikana asiakkaan lisäksi myös hänen perheensä jäsenillä</a:t>
            </a:r>
          </a:p>
          <a:p>
            <a:pPr lvl="1"/>
            <a:r>
              <a:rPr lang="fi-FI" sz="2500" dirty="0">
                <a:solidFill>
                  <a:prstClr val="black"/>
                </a:solidFill>
              </a:rPr>
              <a:t>Asiakas kehittänyt intervention tukemana arjessaan toimivia rahankäytön menetelmiä, jotka tukevat tal. hallintaa</a:t>
            </a:r>
          </a:p>
          <a:p>
            <a:pPr lvl="1"/>
            <a:r>
              <a:rPr lang="fi-FI" sz="2500" dirty="0" err="1">
                <a:solidFill>
                  <a:prstClr val="black"/>
                </a:solidFill>
              </a:rPr>
              <a:t>Penno</a:t>
            </a:r>
            <a:r>
              <a:rPr lang="fi-FI" sz="2500" dirty="0">
                <a:solidFill>
                  <a:prstClr val="black"/>
                </a:solidFill>
              </a:rPr>
              <a:t>-ohjelman käyttö tukemassa välitystiliasiakkuuden lopettamista, käyttöä jatketaan vastuutyöntekijän kanssa</a:t>
            </a:r>
            <a:endParaRPr lang="fi-FI" dirty="0"/>
          </a:p>
          <a:p>
            <a:r>
              <a:rPr lang="fi-FI" b="1" dirty="0"/>
              <a:t>Hieman hyötyä </a:t>
            </a:r>
            <a:r>
              <a:rPr lang="fi-FI" dirty="0"/>
              <a:t>(2):</a:t>
            </a:r>
            <a:endParaRPr lang="fi-FI" sz="2100" dirty="0">
              <a:solidFill>
                <a:prstClr val="black"/>
              </a:solidFill>
            </a:endParaRPr>
          </a:p>
          <a:p>
            <a:pPr lvl="1"/>
            <a:r>
              <a:rPr lang="fi-FI" sz="2500" dirty="0"/>
              <a:t>Pieniä edistysaskeleita saavutettu tai intervention osuus pieni asiakkaan taloudellisen tilanteen paranemisessa, ei löydetty voimakkaasti vaikuttavaa asiaa, johon olisi voitu saada muutosta   </a:t>
            </a:r>
          </a:p>
          <a:p>
            <a:r>
              <a:rPr lang="fi-FI" b="1" dirty="0"/>
              <a:t>Ei hyötyä </a:t>
            </a:r>
            <a:r>
              <a:rPr lang="fi-FI" dirty="0"/>
              <a:t>(5) </a:t>
            </a:r>
            <a:r>
              <a:rPr lang="fi-FI" sz="2400" dirty="0">
                <a:solidFill>
                  <a:prstClr val="black"/>
                </a:solidFill>
              </a:rPr>
              <a:t>(jokin alla olevista): </a:t>
            </a:r>
            <a:endParaRPr lang="fi-FI" dirty="0"/>
          </a:p>
          <a:p>
            <a:pPr lvl="1"/>
            <a:r>
              <a:rPr lang="fi-FI" sz="2600" dirty="0"/>
              <a:t>Taloussosiaalityön intervention aikana ei löydetty voimakkaasti korjaamista vaativaa tai toteutettavissa olevaa taloudellista tilannetta akuutisti parantavaa asiaa. Tässä usein asiakkaalla ollut taloudellinen tilanteensa jo itsenäisesti hallussa vallitsevissa puitteissa.</a:t>
            </a:r>
          </a:p>
          <a:p>
            <a:pPr lvl="1"/>
            <a:r>
              <a:rPr lang="fi-FI" sz="2600" dirty="0"/>
              <a:t>Asiakkaan taloudellisen tilanteen parantuminen ei ollut intervention ansiota (esim. jo aiemmin tiedossa ollut työllistyminen toteutunut tai perinnön saaminen)</a:t>
            </a:r>
          </a:p>
          <a:p>
            <a:pPr lvl="1"/>
            <a:r>
              <a:rPr lang="fi-FI" sz="2600" dirty="0"/>
              <a:t>Asiakkaalla ei henkisiä voimavaroja taloustilanteensa muutosta tuovaan käsittelyyn</a:t>
            </a:r>
          </a:p>
          <a:p>
            <a:pPr lvl="1"/>
            <a:r>
              <a:rPr lang="fi-FI" sz="2600" dirty="0"/>
              <a:t>Asiakkaan päihteiden käyttö ja/tai kognitiiviset ongelmat estäneet taloustilanteen muutosta tuovan käsittelyn</a:t>
            </a:r>
          </a:p>
          <a:p>
            <a:pPr marL="457200" lvl="1" indent="0">
              <a:buNone/>
            </a:pPr>
            <a:endParaRPr lang="fi-FI" dirty="0"/>
          </a:p>
          <a:p>
            <a:pPr marL="457200" lvl="1" indent="0">
              <a:buNone/>
            </a:pPr>
            <a:endParaRPr lang="fi-FI" dirty="0"/>
          </a:p>
        </p:txBody>
      </p:sp>
      <p:pic>
        <p:nvPicPr>
          <p:cNvPr id="4" name="Kuva 3">
            <a:extLst>
              <a:ext uri="{FF2B5EF4-FFF2-40B4-BE49-F238E27FC236}">
                <a16:creationId xmlns:a16="http://schemas.microsoft.com/office/drawing/2014/main" id="{F2284E13-221F-4F3F-BB18-FEF96A3B07B6}"/>
              </a:ext>
            </a:extLst>
          </p:cNvPr>
          <p:cNvPicPr>
            <a:picLocks noChangeAspect="1"/>
          </p:cNvPicPr>
          <p:nvPr/>
        </p:nvPicPr>
        <p:blipFill>
          <a:blip r:embed="rId2"/>
          <a:stretch>
            <a:fillRect/>
          </a:stretch>
        </p:blipFill>
        <p:spPr>
          <a:xfrm>
            <a:off x="7851272" y="6236154"/>
            <a:ext cx="4340728" cy="621846"/>
          </a:xfrm>
          <a:prstGeom prst="rect">
            <a:avLst/>
          </a:prstGeom>
        </p:spPr>
      </p:pic>
    </p:spTree>
    <p:extLst>
      <p:ext uri="{BB962C8B-B14F-4D97-AF65-F5344CB8AC3E}">
        <p14:creationId xmlns:p14="http://schemas.microsoft.com/office/powerpoint/2010/main" val="37869943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A9A7ED9-6D40-4C38-C646-8C7D4674AF83}"/>
              </a:ext>
            </a:extLst>
          </p:cNvPr>
          <p:cNvSpPr>
            <a:spLocks noGrp="1"/>
          </p:cNvSpPr>
          <p:nvPr>
            <p:ph type="title"/>
          </p:nvPr>
        </p:nvSpPr>
        <p:spPr>
          <a:xfrm>
            <a:off x="369220" y="92514"/>
            <a:ext cx="11453559" cy="1128261"/>
          </a:xfrm>
        </p:spPr>
        <p:txBody>
          <a:bodyPr>
            <a:noAutofit/>
          </a:bodyPr>
          <a:lstStyle/>
          <a:p>
            <a:r>
              <a:rPr lang="fi-FI" sz="2400" dirty="0"/>
              <a:t>Tutkijan laadullinen kokonaisarvio asiakasasiakirjojen, erityisesti asiakassuunnitelmien (AVAIN-mittari sisältäen) ja osallistuvan havainnoinnin (30/32 interventiossa) perusteella Satsaa ja säästä –intervention vaikutuksesta (n=32). Mediaani asiakkaiden iästä luokittain.</a:t>
            </a:r>
          </a:p>
        </p:txBody>
      </p:sp>
      <p:graphicFrame>
        <p:nvGraphicFramePr>
          <p:cNvPr id="4" name="Sisällön paikkamerkki 3">
            <a:extLst>
              <a:ext uri="{FF2B5EF4-FFF2-40B4-BE49-F238E27FC236}">
                <a16:creationId xmlns:a16="http://schemas.microsoft.com/office/drawing/2014/main" id="{E2025252-CFF8-8755-FCCD-2ACDA2A78008}"/>
              </a:ext>
            </a:extLst>
          </p:cNvPr>
          <p:cNvGraphicFramePr>
            <a:graphicFrameLocks noGrp="1"/>
          </p:cNvGraphicFramePr>
          <p:nvPr>
            <p:ph idx="1"/>
            <p:extLst>
              <p:ext uri="{D42A27DB-BD31-4B8C-83A1-F6EECF244321}">
                <p14:modId xmlns:p14="http://schemas.microsoft.com/office/powerpoint/2010/main" val="2373986381"/>
              </p:ext>
            </p:extLst>
          </p:nvPr>
        </p:nvGraphicFramePr>
        <p:xfrm>
          <a:off x="913164" y="1298863"/>
          <a:ext cx="8412480" cy="4723722"/>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2547259132"/>
                    </a:ext>
                  </a:extLst>
                </a:gridCol>
                <a:gridCol w="2103120">
                  <a:extLst>
                    <a:ext uri="{9D8B030D-6E8A-4147-A177-3AD203B41FA5}">
                      <a16:colId xmlns:a16="http://schemas.microsoft.com/office/drawing/2014/main" val="3365208127"/>
                    </a:ext>
                  </a:extLst>
                </a:gridCol>
                <a:gridCol w="2103120">
                  <a:extLst>
                    <a:ext uri="{9D8B030D-6E8A-4147-A177-3AD203B41FA5}">
                      <a16:colId xmlns:a16="http://schemas.microsoft.com/office/drawing/2014/main" val="2857981844"/>
                    </a:ext>
                  </a:extLst>
                </a:gridCol>
                <a:gridCol w="2103120">
                  <a:extLst>
                    <a:ext uri="{9D8B030D-6E8A-4147-A177-3AD203B41FA5}">
                      <a16:colId xmlns:a16="http://schemas.microsoft.com/office/drawing/2014/main" val="326331428"/>
                    </a:ext>
                  </a:extLst>
                </a:gridCol>
              </a:tblGrid>
              <a:tr h="787287">
                <a:tc>
                  <a:txBody>
                    <a:bodyPr/>
                    <a:lstStyle/>
                    <a:p>
                      <a:endParaRPr lang="fi-FI"/>
                    </a:p>
                  </a:txBody>
                  <a:tcPr/>
                </a:tc>
                <a:tc>
                  <a:txBody>
                    <a:bodyPr/>
                    <a:lstStyle/>
                    <a:p>
                      <a:r>
                        <a:rPr lang="fi-FI" dirty="0"/>
                        <a:t>Lukumäärä (n)</a:t>
                      </a:r>
                    </a:p>
                  </a:txBody>
                  <a:tcPr/>
                </a:tc>
                <a:tc>
                  <a:txBody>
                    <a:bodyPr/>
                    <a:lstStyle/>
                    <a:p>
                      <a:r>
                        <a:rPr lang="fi-FI" dirty="0"/>
                        <a:t>Prosenttia (%)</a:t>
                      </a:r>
                    </a:p>
                  </a:txBody>
                  <a:tcPr/>
                </a:tc>
                <a:tc>
                  <a:txBody>
                    <a:bodyPr/>
                    <a:lstStyle/>
                    <a:p>
                      <a:r>
                        <a:rPr lang="fi-FI" dirty="0"/>
                        <a:t>Kumulatiivinen prosentti (%)</a:t>
                      </a:r>
                    </a:p>
                  </a:txBody>
                  <a:tcPr/>
                </a:tc>
                <a:extLst>
                  <a:ext uri="{0D108BD9-81ED-4DB2-BD59-A6C34878D82A}">
                    <a16:rowId xmlns:a16="http://schemas.microsoft.com/office/drawing/2014/main" val="3915140812"/>
                  </a:ext>
                </a:extLst>
              </a:tr>
              <a:tr h="787287">
                <a:tc>
                  <a:txBody>
                    <a:bodyPr/>
                    <a:lstStyle/>
                    <a:p>
                      <a:r>
                        <a:rPr lang="fi-FI" dirty="0"/>
                        <a:t>Huomattavaa hyötyä</a:t>
                      </a:r>
                    </a:p>
                  </a:txBody>
                  <a:tcPr/>
                </a:tc>
                <a:tc>
                  <a:txBody>
                    <a:bodyPr/>
                    <a:lstStyle/>
                    <a:p>
                      <a:r>
                        <a:rPr lang="fi-FI" dirty="0"/>
                        <a:t>4</a:t>
                      </a:r>
                    </a:p>
                  </a:txBody>
                  <a:tcPr/>
                </a:tc>
                <a:tc>
                  <a:txBody>
                    <a:bodyPr/>
                    <a:lstStyle/>
                    <a:p>
                      <a:r>
                        <a:rPr lang="fi-FI" dirty="0"/>
                        <a:t>13 %</a:t>
                      </a:r>
                    </a:p>
                  </a:txBody>
                  <a:tcPr/>
                </a:tc>
                <a:tc>
                  <a:txBody>
                    <a:bodyPr/>
                    <a:lstStyle/>
                    <a:p>
                      <a:r>
                        <a:rPr lang="fi-FI" dirty="0"/>
                        <a:t>13 %</a:t>
                      </a:r>
                    </a:p>
                  </a:txBody>
                  <a:tcPr>
                    <a:lnB w="12700" cmpd="sng">
                      <a:noFill/>
                    </a:lnB>
                  </a:tcPr>
                </a:tc>
                <a:extLst>
                  <a:ext uri="{0D108BD9-81ED-4DB2-BD59-A6C34878D82A}">
                    <a16:rowId xmlns:a16="http://schemas.microsoft.com/office/drawing/2014/main" val="2050655044"/>
                  </a:ext>
                </a:extLst>
              </a:tr>
              <a:tr h="787287">
                <a:tc>
                  <a:txBody>
                    <a:bodyPr/>
                    <a:lstStyle/>
                    <a:p>
                      <a:r>
                        <a:rPr lang="fi-FI" dirty="0"/>
                        <a:t>Hyötyä</a:t>
                      </a:r>
                    </a:p>
                  </a:txBody>
                  <a:tcPr/>
                </a:tc>
                <a:tc>
                  <a:txBody>
                    <a:bodyPr/>
                    <a:lstStyle/>
                    <a:p>
                      <a:r>
                        <a:rPr lang="fi-FI" dirty="0"/>
                        <a:t>9</a:t>
                      </a:r>
                    </a:p>
                  </a:txBody>
                  <a:tcPr/>
                </a:tc>
                <a:tc>
                  <a:txBody>
                    <a:bodyPr/>
                    <a:lstStyle/>
                    <a:p>
                      <a:r>
                        <a:rPr lang="fi-FI" dirty="0"/>
                        <a:t>28 %</a:t>
                      </a:r>
                    </a:p>
                  </a:txBody>
                  <a:tcPr>
                    <a:lnR w="12700" cmpd="sng">
                      <a:noFill/>
                    </a:lnR>
                  </a:tcPr>
                </a:tc>
                <a:tc>
                  <a:txBody>
                    <a:bodyPr/>
                    <a:lstStyle/>
                    <a:p>
                      <a:r>
                        <a:rPr lang="fi-FI" dirty="0"/>
                        <a:t>41 %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125353446"/>
                  </a:ext>
                </a:extLst>
              </a:tr>
              <a:tr h="787287">
                <a:tc>
                  <a:txBody>
                    <a:bodyPr/>
                    <a:lstStyle/>
                    <a:p>
                      <a:r>
                        <a:rPr lang="fi-FI" dirty="0"/>
                        <a:t>Hieman hyötyä</a:t>
                      </a:r>
                    </a:p>
                  </a:txBody>
                  <a:tcPr/>
                </a:tc>
                <a:tc>
                  <a:txBody>
                    <a:bodyPr/>
                    <a:lstStyle/>
                    <a:p>
                      <a:r>
                        <a:rPr lang="fi-FI" dirty="0"/>
                        <a:t>2</a:t>
                      </a:r>
                    </a:p>
                  </a:txBody>
                  <a:tcPr/>
                </a:tc>
                <a:tc>
                  <a:txBody>
                    <a:bodyPr/>
                    <a:lstStyle/>
                    <a:p>
                      <a:r>
                        <a:rPr lang="fi-FI" dirty="0"/>
                        <a:t>6 %</a:t>
                      </a:r>
                    </a:p>
                  </a:txBody>
                  <a:tcPr/>
                </a:tc>
                <a:tc>
                  <a:txBody>
                    <a:bodyPr/>
                    <a:lstStyle/>
                    <a:p>
                      <a:r>
                        <a:rPr lang="fi-FI" dirty="0"/>
                        <a:t>47 %</a:t>
                      </a:r>
                    </a:p>
                  </a:txBody>
                  <a:tcPr>
                    <a:lnT w="12700" cmpd="sng">
                      <a:noFill/>
                    </a:lnT>
                  </a:tcPr>
                </a:tc>
                <a:extLst>
                  <a:ext uri="{0D108BD9-81ED-4DB2-BD59-A6C34878D82A}">
                    <a16:rowId xmlns:a16="http://schemas.microsoft.com/office/drawing/2014/main" val="607629944"/>
                  </a:ext>
                </a:extLst>
              </a:tr>
              <a:tr h="787287">
                <a:tc>
                  <a:txBody>
                    <a:bodyPr/>
                    <a:lstStyle/>
                    <a:p>
                      <a:r>
                        <a:rPr lang="fi-FI" dirty="0"/>
                        <a:t>Ei hyötyä</a:t>
                      </a:r>
                    </a:p>
                  </a:txBody>
                  <a:tcPr/>
                </a:tc>
                <a:tc>
                  <a:txBody>
                    <a:bodyPr/>
                    <a:lstStyle/>
                    <a:p>
                      <a:r>
                        <a:rPr lang="fi-FI" dirty="0"/>
                        <a:t>5</a:t>
                      </a:r>
                    </a:p>
                  </a:txBody>
                  <a:tcPr/>
                </a:tc>
                <a:tc>
                  <a:txBody>
                    <a:bodyPr/>
                    <a:lstStyle/>
                    <a:p>
                      <a:r>
                        <a:rPr lang="fi-FI" dirty="0"/>
                        <a:t>16 %</a:t>
                      </a:r>
                    </a:p>
                  </a:txBody>
                  <a:tcPr/>
                </a:tc>
                <a:tc>
                  <a:txBody>
                    <a:bodyPr/>
                    <a:lstStyle/>
                    <a:p>
                      <a:r>
                        <a:rPr lang="fi-FI" dirty="0"/>
                        <a:t>62 %</a:t>
                      </a:r>
                    </a:p>
                  </a:txBody>
                  <a:tcPr/>
                </a:tc>
                <a:extLst>
                  <a:ext uri="{0D108BD9-81ED-4DB2-BD59-A6C34878D82A}">
                    <a16:rowId xmlns:a16="http://schemas.microsoft.com/office/drawing/2014/main" val="586007353"/>
                  </a:ext>
                </a:extLst>
              </a:tr>
              <a:tr h="787287">
                <a:tc>
                  <a:txBody>
                    <a:bodyPr/>
                    <a:lstStyle/>
                    <a:p>
                      <a:r>
                        <a:rPr lang="fi-FI" dirty="0"/>
                        <a:t>Prosessi keskeytynyt</a:t>
                      </a:r>
                    </a:p>
                  </a:txBody>
                  <a:tcPr/>
                </a:tc>
                <a:tc>
                  <a:txBody>
                    <a:bodyPr/>
                    <a:lstStyle/>
                    <a:p>
                      <a:r>
                        <a:rPr lang="fi-FI" dirty="0"/>
                        <a:t>12</a:t>
                      </a:r>
                    </a:p>
                  </a:txBody>
                  <a:tcPr/>
                </a:tc>
                <a:tc>
                  <a:txBody>
                    <a:bodyPr/>
                    <a:lstStyle/>
                    <a:p>
                      <a:r>
                        <a:rPr lang="fi-FI" dirty="0"/>
                        <a:t>38 %</a:t>
                      </a:r>
                    </a:p>
                  </a:txBody>
                  <a:tcPr/>
                </a:tc>
                <a:tc>
                  <a:txBody>
                    <a:bodyPr/>
                    <a:lstStyle/>
                    <a:p>
                      <a:r>
                        <a:rPr lang="fi-FI" dirty="0"/>
                        <a:t>100 %</a:t>
                      </a:r>
                    </a:p>
                  </a:txBody>
                  <a:tcPr/>
                </a:tc>
                <a:extLst>
                  <a:ext uri="{0D108BD9-81ED-4DB2-BD59-A6C34878D82A}">
                    <a16:rowId xmlns:a16="http://schemas.microsoft.com/office/drawing/2014/main" val="569838039"/>
                  </a:ext>
                </a:extLst>
              </a:tr>
            </a:tbl>
          </a:graphicData>
        </a:graphic>
      </p:graphicFrame>
      <p:graphicFrame>
        <p:nvGraphicFramePr>
          <p:cNvPr id="3" name="Taulukko 2">
            <a:extLst>
              <a:ext uri="{FF2B5EF4-FFF2-40B4-BE49-F238E27FC236}">
                <a16:creationId xmlns:a16="http://schemas.microsoft.com/office/drawing/2014/main" id="{E7F5697B-AFF7-4D07-9B72-51C2C6E60CF2}"/>
              </a:ext>
            </a:extLst>
          </p:cNvPr>
          <p:cNvGraphicFramePr>
            <a:graphicFrameLocks noGrp="1"/>
          </p:cNvGraphicFramePr>
          <p:nvPr>
            <p:extLst>
              <p:ext uri="{D42A27DB-BD31-4B8C-83A1-F6EECF244321}">
                <p14:modId xmlns:p14="http://schemas.microsoft.com/office/powerpoint/2010/main" val="3210154551"/>
              </p:ext>
            </p:extLst>
          </p:nvPr>
        </p:nvGraphicFramePr>
        <p:xfrm>
          <a:off x="9841583" y="1298863"/>
          <a:ext cx="1577085" cy="4723722"/>
        </p:xfrm>
        <a:graphic>
          <a:graphicData uri="http://schemas.openxmlformats.org/drawingml/2006/table">
            <a:tbl>
              <a:tblPr firstRow="1" bandRow="1">
                <a:tableStyleId>{5C22544A-7EE6-4342-B048-85BDC9FD1C3A}</a:tableStyleId>
              </a:tblPr>
              <a:tblGrid>
                <a:gridCol w="1577085">
                  <a:extLst>
                    <a:ext uri="{9D8B030D-6E8A-4147-A177-3AD203B41FA5}">
                      <a16:colId xmlns:a16="http://schemas.microsoft.com/office/drawing/2014/main" val="4165014836"/>
                    </a:ext>
                  </a:extLst>
                </a:gridCol>
              </a:tblGrid>
              <a:tr h="787287">
                <a:tc>
                  <a:txBody>
                    <a:bodyPr/>
                    <a:lstStyle/>
                    <a:p>
                      <a:r>
                        <a:rPr lang="fi-FI" dirty="0"/>
                        <a:t>Ikä </a:t>
                      </a:r>
                    </a:p>
                    <a:p>
                      <a:r>
                        <a:rPr lang="fi-FI" dirty="0"/>
                        <a:t>(mediaani)</a:t>
                      </a:r>
                    </a:p>
                  </a:txBody>
                  <a:tcPr/>
                </a:tc>
                <a:extLst>
                  <a:ext uri="{0D108BD9-81ED-4DB2-BD59-A6C34878D82A}">
                    <a16:rowId xmlns:a16="http://schemas.microsoft.com/office/drawing/2014/main" val="1589781132"/>
                  </a:ext>
                </a:extLst>
              </a:tr>
              <a:tr h="787287">
                <a:tc>
                  <a:txBody>
                    <a:bodyPr/>
                    <a:lstStyle/>
                    <a:p>
                      <a:r>
                        <a:rPr lang="fi-FI" dirty="0"/>
                        <a:t>41 vuotta </a:t>
                      </a:r>
                    </a:p>
                  </a:txBody>
                  <a:tcPr/>
                </a:tc>
                <a:extLst>
                  <a:ext uri="{0D108BD9-81ED-4DB2-BD59-A6C34878D82A}">
                    <a16:rowId xmlns:a16="http://schemas.microsoft.com/office/drawing/2014/main" val="511151628"/>
                  </a:ext>
                </a:extLst>
              </a:tr>
              <a:tr h="787287">
                <a:tc>
                  <a:txBody>
                    <a:bodyPr/>
                    <a:lstStyle/>
                    <a:p>
                      <a:r>
                        <a:rPr lang="fi-FI" dirty="0"/>
                        <a:t>31 vuotta</a:t>
                      </a:r>
                    </a:p>
                  </a:txBody>
                  <a:tcPr/>
                </a:tc>
                <a:extLst>
                  <a:ext uri="{0D108BD9-81ED-4DB2-BD59-A6C34878D82A}">
                    <a16:rowId xmlns:a16="http://schemas.microsoft.com/office/drawing/2014/main" val="383653491"/>
                  </a:ext>
                </a:extLst>
              </a:tr>
              <a:tr h="787287">
                <a:tc>
                  <a:txBody>
                    <a:bodyPr/>
                    <a:lstStyle/>
                    <a:p>
                      <a:r>
                        <a:rPr lang="fi-FI" dirty="0"/>
                        <a:t>57 vuotta</a:t>
                      </a:r>
                    </a:p>
                  </a:txBody>
                  <a:tcPr/>
                </a:tc>
                <a:extLst>
                  <a:ext uri="{0D108BD9-81ED-4DB2-BD59-A6C34878D82A}">
                    <a16:rowId xmlns:a16="http://schemas.microsoft.com/office/drawing/2014/main" val="3242907832"/>
                  </a:ext>
                </a:extLst>
              </a:tr>
              <a:tr h="7872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dirty="0"/>
                        <a:t>56 vuotta</a:t>
                      </a:r>
                    </a:p>
                    <a:p>
                      <a:endParaRPr lang="fi-FI" dirty="0"/>
                    </a:p>
                  </a:txBody>
                  <a:tcPr/>
                </a:tc>
                <a:extLst>
                  <a:ext uri="{0D108BD9-81ED-4DB2-BD59-A6C34878D82A}">
                    <a16:rowId xmlns:a16="http://schemas.microsoft.com/office/drawing/2014/main" val="3299815762"/>
                  </a:ext>
                </a:extLst>
              </a:tr>
              <a:tr h="7872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dirty="0"/>
                        <a:t>38 vuotta</a:t>
                      </a:r>
                    </a:p>
                    <a:p>
                      <a:endParaRPr lang="fi-FI" dirty="0"/>
                    </a:p>
                  </a:txBody>
                  <a:tcPr/>
                </a:tc>
                <a:extLst>
                  <a:ext uri="{0D108BD9-81ED-4DB2-BD59-A6C34878D82A}">
                    <a16:rowId xmlns:a16="http://schemas.microsoft.com/office/drawing/2014/main" val="328454401"/>
                  </a:ext>
                </a:extLst>
              </a:tr>
            </a:tbl>
          </a:graphicData>
        </a:graphic>
      </p:graphicFrame>
      <p:cxnSp>
        <p:nvCxnSpPr>
          <p:cNvPr id="6" name="Suora yhdysviiva 5">
            <a:extLst>
              <a:ext uri="{FF2B5EF4-FFF2-40B4-BE49-F238E27FC236}">
                <a16:creationId xmlns:a16="http://schemas.microsoft.com/office/drawing/2014/main" id="{314E2BED-1625-4E3A-BA43-7C748833DDDC}"/>
              </a:ext>
            </a:extLst>
          </p:cNvPr>
          <p:cNvCxnSpPr>
            <a:cxnSpLocks/>
          </p:cNvCxnSpPr>
          <p:nvPr/>
        </p:nvCxnSpPr>
        <p:spPr>
          <a:xfrm>
            <a:off x="11906055" y="2893785"/>
            <a:ext cx="0" cy="274344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Oikea aaltosulje 7">
            <a:extLst>
              <a:ext uri="{FF2B5EF4-FFF2-40B4-BE49-F238E27FC236}">
                <a16:creationId xmlns:a16="http://schemas.microsoft.com/office/drawing/2014/main" id="{CB1DF1E2-F424-4045-AF67-10C8007B3CAC}"/>
              </a:ext>
            </a:extLst>
          </p:cNvPr>
          <p:cNvSpPr/>
          <p:nvPr/>
        </p:nvSpPr>
        <p:spPr>
          <a:xfrm>
            <a:off x="11576152" y="2138258"/>
            <a:ext cx="197919" cy="1511055"/>
          </a:xfrm>
          <a:prstGeom prst="righ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i-FI"/>
          </a:p>
        </p:txBody>
      </p:sp>
      <p:pic>
        <p:nvPicPr>
          <p:cNvPr id="9" name="Kuva 8">
            <a:extLst>
              <a:ext uri="{FF2B5EF4-FFF2-40B4-BE49-F238E27FC236}">
                <a16:creationId xmlns:a16="http://schemas.microsoft.com/office/drawing/2014/main" id="{995E8A21-DBC4-4D1C-AE32-99C433AD6E53}"/>
              </a:ext>
            </a:extLst>
          </p:cNvPr>
          <p:cNvPicPr>
            <a:picLocks noChangeAspect="1"/>
          </p:cNvPicPr>
          <p:nvPr/>
        </p:nvPicPr>
        <p:blipFill>
          <a:blip r:embed="rId2"/>
          <a:stretch>
            <a:fillRect/>
          </a:stretch>
        </p:blipFill>
        <p:spPr>
          <a:xfrm>
            <a:off x="11587398" y="5251870"/>
            <a:ext cx="337508" cy="770715"/>
          </a:xfrm>
          <a:prstGeom prst="rect">
            <a:avLst/>
          </a:prstGeom>
        </p:spPr>
      </p:pic>
      <p:sp>
        <p:nvSpPr>
          <p:cNvPr id="13" name="Vasen hakasulje 12">
            <a:extLst>
              <a:ext uri="{FF2B5EF4-FFF2-40B4-BE49-F238E27FC236}">
                <a16:creationId xmlns:a16="http://schemas.microsoft.com/office/drawing/2014/main" id="{AD82747C-69CC-4AD4-ADA8-4CD5AC30AF1C}"/>
              </a:ext>
            </a:extLst>
          </p:cNvPr>
          <p:cNvSpPr/>
          <p:nvPr/>
        </p:nvSpPr>
        <p:spPr>
          <a:xfrm>
            <a:off x="9541056" y="3649312"/>
            <a:ext cx="138857" cy="1602555"/>
          </a:xfrm>
          <a:prstGeom prst="leftBracket">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i-FI"/>
          </a:p>
        </p:txBody>
      </p:sp>
      <p:pic>
        <p:nvPicPr>
          <p:cNvPr id="7" name="Kuva 6">
            <a:extLst>
              <a:ext uri="{FF2B5EF4-FFF2-40B4-BE49-F238E27FC236}">
                <a16:creationId xmlns:a16="http://schemas.microsoft.com/office/drawing/2014/main" id="{9B747676-2DA8-4D51-B015-894BBC3BB998}"/>
              </a:ext>
            </a:extLst>
          </p:cNvPr>
          <p:cNvPicPr>
            <a:picLocks noChangeAspect="1"/>
          </p:cNvPicPr>
          <p:nvPr/>
        </p:nvPicPr>
        <p:blipFill>
          <a:blip r:embed="rId3"/>
          <a:stretch>
            <a:fillRect/>
          </a:stretch>
        </p:blipFill>
        <p:spPr>
          <a:xfrm>
            <a:off x="7671219" y="6143640"/>
            <a:ext cx="4340728" cy="621846"/>
          </a:xfrm>
          <a:prstGeom prst="rect">
            <a:avLst/>
          </a:prstGeom>
        </p:spPr>
      </p:pic>
    </p:spTree>
    <p:extLst>
      <p:ext uri="{BB962C8B-B14F-4D97-AF65-F5344CB8AC3E}">
        <p14:creationId xmlns:p14="http://schemas.microsoft.com/office/powerpoint/2010/main" val="32016087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939865-F760-BCC6-8918-97FC9A90A206}"/>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8E253276-8B06-591E-13E4-5536224EE1B3}"/>
              </a:ext>
            </a:extLst>
          </p:cNvPr>
          <p:cNvSpPr>
            <a:spLocks noGrp="1"/>
          </p:cNvSpPr>
          <p:nvPr>
            <p:ph type="title"/>
          </p:nvPr>
        </p:nvSpPr>
        <p:spPr>
          <a:xfrm>
            <a:off x="838200" y="431313"/>
            <a:ext cx="10926452" cy="1128261"/>
          </a:xfrm>
        </p:spPr>
        <p:txBody>
          <a:bodyPr>
            <a:noAutofit/>
          </a:bodyPr>
          <a:lstStyle/>
          <a:p>
            <a:pPr>
              <a:spcAft>
                <a:spcPts val="600"/>
              </a:spcAft>
            </a:pPr>
            <a:r>
              <a:rPr lang="fi-FI" sz="2400" dirty="0"/>
              <a:t>Tutkijan laadullinen kokonaisarvio asiakasasiakirjojen, erityisesti asiakassuunnitelmien (AVAIN-mittari sisältäen) perusteella Satsaa ja säästä –intervention vaikutuksesta, mediaani asiakkaiden iästä luokittain, </a:t>
            </a:r>
            <a:r>
              <a:rPr lang="fi-FI" sz="2400" b="1" dirty="0"/>
              <a:t>vain loppuun viedyt prosessit </a:t>
            </a:r>
            <a:r>
              <a:rPr lang="fi-FI" sz="2400" dirty="0"/>
              <a:t>(n=20).</a:t>
            </a:r>
            <a:endParaRPr lang="fi-FI" sz="2400" b="1" dirty="0"/>
          </a:p>
        </p:txBody>
      </p:sp>
      <p:graphicFrame>
        <p:nvGraphicFramePr>
          <p:cNvPr id="4" name="Sisällön paikkamerkki 3">
            <a:extLst>
              <a:ext uri="{FF2B5EF4-FFF2-40B4-BE49-F238E27FC236}">
                <a16:creationId xmlns:a16="http://schemas.microsoft.com/office/drawing/2014/main" id="{334DF8B7-62EF-532E-5B45-DE02810BBA4B}"/>
              </a:ext>
            </a:extLst>
          </p:cNvPr>
          <p:cNvGraphicFramePr>
            <a:graphicFrameLocks noGrp="1"/>
          </p:cNvGraphicFramePr>
          <p:nvPr>
            <p:ph idx="1"/>
            <p:extLst>
              <p:ext uri="{D42A27DB-BD31-4B8C-83A1-F6EECF244321}">
                <p14:modId xmlns:p14="http://schemas.microsoft.com/office/powerpoint/2010/main" val="265179500"/>
              </p:ext>
            </p:extLst>
          </p:nvPr>
        </p:nvGraphicFramePr>
        <p:xfrm>
          <a:off x="838200" y="1846999"/>
          <a:ext cx="8412480" cy="3936435"/>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2547259132"/>
                    </a:ext>
                  </a:extLst>
                </a:gridCol>
                <a:gridCol w="2103120">
                  <a:extLst>
                    <a:ext uri="{9D8B030D-6E8A-4147-A177-3AD203B41FA5}">
                      <a16:colId xmlns:a16="http://schemas.microsoft.com/office/drawing/2014/main" val="3365208127"/>
                    </a:ext>
                  </a:extLst>
                </a:gridCol>
                <a:gridCol w="2103120">
                  <a:extLst>
                    <a:ext uri="{9D8B030D-6E8A-4147-A177-3AD203B41FA5}">
                      <a16:colId xmlns:a16="http://schemas.microsoft.com/office/drawing/2014/main" val="2857981844"/>
                    </a:ext>
                  </a:extLst>
                </a:gridCol>
                <a:gridCol w="2103120">
                  <a:extLst>
                    <a:ext uri="{9D8B030D-6E8A-4147-A177-3AD203B41FA5}">
                      <a16:colId xmlns:a16="http://schemas.microsoft.com/office/drawing/2014/main" val="326331428"/>
                    </a:ext>
                  </a:extLst>
                </a:gridCol>
              </a:tblGrid>
              <a:tr h="787287">
                <a:tc>
                  <a:txBody>
                    <a:bodyPr/>
                    <a:lstStyle/>
                    <a:p>
                      <a:endParaRPr lang="fi-FI"/>
                    </a:p>
                  </a:txBody>
                  <a:tcPr/>
                </a:tc>
                <a:tc>
                  <a:txBody>
                    <a:bodyPr/>
                    <a:lstStyle/>
                    <a:p>
                      <a:r>
                        <a:rPr lang="fi-FI" dirty="0"/>
                        <a:t>Lukumäärä (n)</a:t>
                      </a:r>
                    </a:p>
                  </a:txBody>
                  <a:tcPr/>
                </a:tc>
                <a:tc>
                  <a:txBody>
                    <a:bodyPr/>
                    <a:lstStyle/>
                    <a:p>
                      <a:r>
                        <a:rPr lang="fi-FI" dirty="0"/>
                        <a:t>Prosenttia (%)</a:t>
                      </a:r>
                    </a:p>
                  </a:txBody>
                  <a:tcPr/>
                </a:tc>
                <a:tc>
                  <a:txBody>
                    <a:bodyPr/>
                    <a:lstStyle/>
                    <a:p>
                      <a:r>
                        <a:rPr lang="fi-FI" dirty="0"/>
                        <a:t>Kumulatiivinen prosentti (%)</a:t>
                      </a:r>
                    </a:p>
                  </a:txBody>
                  <a:tcPr/>
                </a:tc>
                <a:extLst>
                  <a:ext uri="{0D108BD9-81ED-4DB2-BD59-A6C34878D82A}">
                    <a16:rowId xmlns:a16="http://schemas.microsoft.com/office/drawing/2014/main" val="3915140812"/>
                  </a:ext>
                </a:extLst>
              </a:tr>
              <a:tr h="787287">
                <a:tc>
                  <a:txBody>
                    <a:bodyPr/>
                    <a:lstStyle/>
                    <a:p>
                      <a:r>
                        <a:rPr lang="fi-FI" dirty="0"/>
                        <a:t>Huomattavaa hyötyä</a:t>
                      </a:r>
                    </a:p>
                  </a:txBody>
                  <a:tcPr/>
                </a:tc>
                <a:tc>
                  <a:txBody>
                    <a:bodyPr/>
                    <a:lstStyle/>
                    <a:p>
                      <a:r>
                        <a:rPr lang="fi-FI" dirty="0"/>
                        <a:t>4</a:t>
                      </a:r>
                    </a:p>
                  </a:txBody>
                  <a:tcPr/>
                </a:tc>
                <a:tc>
                  <a:txBody>
                    <a:bodyPr/>
                    <a:lstStyle/>
                    <a:p>
                      <a:r>
                        <a:rPr lang="fi-FI" dirty="0"/>
                        <a:t>20 %</a:t>
                      </a:r>
                    </a:p>
                  </a:txBody>
                  <a:tcPr/>
                </a:tc>
                <a:tc>
                  <a:txBody>
                    <a:bodyPr/>
                    <a:lstStyle/>
                    <a:p>
                      <a:r>
                        <a:rPr lang="fi-FI" dirty="0"/>
                        <a:t>20 %</a:t>
                      </a:r>
                    </a:p>
                  </a:txBody>
                  <a:tcPr/>
                </a:tc>
                <a:extLst>
                  <a:ext uri="{0D108BD9-81ED-4DB2-BD59-A6C34878D82A}">
                    <a16:rowId xmlns:a16="http://schemas.microsoft.com/office/drawing/2014/main" val="2050655044"/>
                  </a:ext>
                </a:extLst>
              </a:tr>
              <a:tr h="787287">
                <a:tc>
                  <a:txBody>
                    <a:bodyPr/>
                    <a:lstStyle/>
                    <a:p>
                      <a:r>
                        <a:rPr lang="fi-FI" dirty="0"/>
                        <a:t>Hyötyä</a:t>
                      </a:r>
                    </a:p>
                  </a:txBody>
                  <a:tcPr/>
                </a:tc>
                <a:tc>
                  <a:txBody>
                    <a:bodyPr/>
                    <a:lstStyle/>
                    <a:p>
                      <a:r>
                        <a:rPr lang="fi-FI" dirty="0"/>
                        <a:t>9</a:t>
                      </a:r>
                    </a:p>
                  </a:txBody>
                  <a:tcPr/>
                </a:tc>
                <a:tc>
                  <a:txBody>
                    <a:bodyPr/>
                    <a:lstStyle/>
                    <a:p>
                      <a:r>
                        <a:rPr lang="fi-FI" dirty="0"/>
                        <a:t>45 %</a:t>
                      </a:r>
                    </a:p>
                  </a:txBody>
                  <a:tcPr/>
                </a:tc>
                <a:tc>
                  <a:txBody>
                    <a:bodyPr/>
                    <a:lstStyle/>
                    <a:p>
                      <a:r>
                        <a:rPr lang="fi-FI" dirty="0"/>
                        <a:t>65 %</a:t>
                      </a:r>
                    </a:p>
                  </a:txBody>
                  <a:tcPr/>
                </a:tc>
                <a:extLst>
                  <a:ext uri="{0D108BD9-81ED-4DB2-BD59-A6C34878D82A}">
                    <a16:rowId xmlns:a16="http://schemas.microsoft.com/office/drawing/2014/main" val="3125353446"/>
                  </a:ext>
                </a:extLst>
              </a:tr>
              <a:tr h="787287">
                <a:tc>
                  <a:txBody>
                    <a:bodyPr/>
                    <a:lstStyle/>
                    <a:p>
                      <a:r>
                        <a:rPr lang="fi-FI" dirty="0"/>
                        <a:t>Hieman hyötyä</a:t>
                      </a:r>
                    </a:p>
                  </a:txBody>
                  <a:tcPr/>
                </a:tc>
                <a:tc>
                  <a:txBody>
                    <a:bodyPr/>
                    <a:lstStyle/>
                    <a:p>
                      <a:r>
                        <a:rPr lang="fi-FI" dirty="0"/>
                        <a:t>2</a:t>
                      </a:r>
                    </a:p>
                  </a:txBody>
                  <a:tcPr/>
                </a:tc>
                <a:tc>
                  <a:txBody>
                    <a:bodyPr/>
                    <a:lstStyle/>
                    <a:p>
                      <a:r>
                        <a:rPr lang="fi-FI" dirty="0"/>
                        <a:t>10 %</a:t>
                      </a:r>
                    </a:p>
                  </a:txBody>
                  <a:tcPr/>
                </a:tc>
                <a:tc>
                  <a:txBody>
                    <a:bodyPr/>
                    <a:lstStyle/>
                    <a:p>
                      <a:r>
                        <a:rPr lang="fi-FI" dirty="0"/>
                        <a:t>75 %</a:t>
                      </a:r>
                    </a:p>
                  </a:txBody>
                  <a:tcPr/>
                </a:tc>
                <a:extLst>
                  <a:ext uri="{0D108BD9-81ED-4DB2-BD59-A6C34878D82A}">
                    <a16:rowId xmlns:a16="http://schemas.microsoft.com/office/drawing/2014/main" val="607629944"/>
                  </a:ext>
                </a:extLst>
              </a:tr>
              <a:tr h="787287">
                <a:tc>
                  <a:txBody>
                    <a:bodyPr/>
                    <a:lstStyle/>
                    <a:p>
                      <a:r>
                        <a:rPr lang="fi-FI" dirty="0"/>
                        <a:t>Ei hyötyä</a:t>
                      </a:r>
                    </a:p>
                  </a:txBody>
                  <a:tcPr/>
                </a:tc>
                <a:tc>
                  <a:txBody>
                    <a:bodyPr/>
                    <a:lstStyle/>
                    <a:p>
                      <a:r>
                        <a:rPr lang="fi-FI" dirty="0"/>
                        <a:t>5</a:t>
                      </a:r>
                    </a:p>
                  </a:txBody>
                  <a:tcPr/>
                </a:tc>
                <a:tc>
                  <a:txBody>
                    <a:bodyPr/>
                    <a:lstStyle/>
                    <a:p>
                      <a:r>
                        <a:rPr lang="fi-FI" dirty="0"/>
                        <a:t>25 %</a:t>
                      </a:r>
                    </a:p>
                  </a:txBody>
                  <a:tcPr/>
                </a:tc>
                <a:tc>
                  <a:txBody>
                    <a:bodyPr/>
                    <a:lstStyle/>
                    <a:p>
                      <a:r>
                        <a:rPr lang="fi-FI" dirty="0"/>
                        <a:t>100 %</a:t>
                      </a:r>
                    </a:p>
                  </a:txBody>
                  <a:tcPr/>
                </a:tc>
                <a:extLst>
                  <a:ext uri="{0D108BD9-81ED-4DB2-BD59-A6C34878D82A}">
                    <a16:rowId xmlns:a16="http://schemas.microsoft.com/office/drawing/2014/main" val="586007353"/>
                  </a:ext>
                </a:extLst>
              </a:tr>
            </a:tbl>
          </a:graphicData>
        </a:graphic>
      </p:graphicFrame>
      <p:pic>
        <p:nvPicPr>
          <p:cNvPr id="5" name="Kuva 4">
            <a:extLst>
              <a:ext uri="{FF2B5EF4-FFF2-40B4-BE49-F238E27FC236}">
                <a16:creationId xmlns:a16="http://schemas.microsoft.com/office/drawing/2014/main" id="{9F00CB78-06B2-4389-AE80-BF057A624A70}"/>
              </a:ext>
            </a:extLst>
          </p:cNvPr>
          <p:cNvPicPr>
            <a:picLocks noChangeAspect="1"/>
          </p:cNvPicPr>
          <p:nvPr/>
        </p:nvPicPr>
        <p:blipFill>
          <a:blip r:embed="rId2"/>
          <a:stretch>
            <a:fillRect/>
          </a:stretch>
        </p:blipFill>
        <p:spPr>
          <a:xfrm>
            <a:off x="9744317" y="1846999"/>
            <a:ext cx="1609483" cy="4773582"/>
          </a:xfrm>
          <a:prstGeom prst="rect">
            <a:avLst/>
          </a:prstGeom>
        </p:spPr>
      </p:pic>
      <p:sp>
        <p:nvSpPr>
          <p:cNvPr id="6" name="Suorakulmio 5">
            <a:extLst>
              <a:ext uri="{FF2B5EF4-FFF2-40B4-BE49-F238E27FC236}">
                <a16:creationId xmlns:a16="http://schemas.microsoft.com/office/drawing/2014/main" id="{C731321D-4141-4A8B-BABC-15B0CB06CB76}"/>
              </a:ext>
            </a:extLst>
          </p:cNvPr>
          <p:cNvSpPr/>
          <p:nvPr/>
        </p:nvSpPr>
        <p:spPr>
          <a:xfrm>
            <a:off x="9587060" y="5795733"/>
            <a:ext cx="1998482" cy="82484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 name="Vasen hakasulje 7">
            <a:extLst>
              <a:ext uri="{FF2B5EF4-FFF2-40B4-BE49-F238E27FC236}">
                <a16:creationId xmlns:a16="http://schemas.microsoft.com/office/drawing/2014/main" id="{9A66D04D-E461-4AF3-A025-24E7788097AA}"/>
              </a:ext>
            </a:extLst>
          </p:cNvPr>
          <p:cNvSpPr/>
          <p:nvPr/>
        </p:nvSpPr>
        <p:spPr>
          <a:xfrm>
            <a:off x="9512575" y="4233789"/>
            <a:ext cx="147637" cy="1561945"/>
          </a:xfrm>
          <a:prstGeom prst="leftBracket">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i-FI"/>
          </a:p>
        </p:txBody>
      </p:sp>
      <p:sp>
        <p:nvSpPr>
          <p:cNvPr id="10" name="Oikea hakasulje 9">
            <a:extLst>
              <a:ext uri="{FF2B5EF4-FFF2-40B4-BE49-F238E27FC236}">
                <a16:creationId xmlns:a16="http://schemas.microsoft.com/office/drawing/2014/main" id="{00557BD9-A296-4D2E-9918-AE4254E978CA}"/>
              </a:ext>
            </a:extLst>
          </p:cNvPr>
          <p:cNvSpPr/>
          <p:nvPr/>
        </p:nvSpPr>
        <p:spPr>
          <a:xfrm>
            <a:off x="11387577" y="2684890"/>
            <a:ext cx="188536" cy="1558326"/>
          </a:xfrm>
          <a:prstGeom prst="rightBracket">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i-FI"/>
          </a:p>
        </p:txBody>
      </p:sp>
      <p:pic>
        <p:nvPicPr>
          <p:cNvPr id="3" name="Kuva 2">
            <a:extLst>
              <a:ext uri="{FF2B5EF4-FFF2-40B4-BE49-F238E27FC236}">
                <a16:creationId xmlns:a16="http://schemas.microsoft.com/office/drawing/2014/main" id="{9E887E46-9861-4F28-B25A-F64BD70F0838}"/>
              </a:ext>
            </a:extLst>
          </p:cNvPr>
          <p:cNvPicPr>
            <a:picLocks noChangeAspect="1"/>
          </p:cNvPicPr>
          <p:nvPr/>
        </p:nvPicPr>
        <p:blipFill>
          <a:blip r:embed="rId3"/>
          <a:stretch>
            <a:fillRect/>
          </a:stretch>
        </p:blipFill>
        <p:spPr>
          <a:xfrm>
            <a:off x="7573953" y="6070859"/>
            <a:ext cx="4340728" cy="621846"/>
          </a:xfrm>
          <a:prstGeom prst="rect">
            <a:avLst/>
          </a:prstGeom>
        </p:spPr>
      </p:pic>
    </p:spTree>
    <p:extLst>
      <p:ext uri="{BB962C8B-B14F-4D97-AF65-F5344CB8AC3E}">
        <p14:creationId xmlns:p14="http://schemas.microsoft.com/office/powerpoint/2010/main" val="22102451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531DB8A-CA46-4D63-9FE8-EEFFA8C47CCB}"/>
              </a:ext>
            </a:extLst>
          </p:cNvPr>
          <p:cNvSpPr>
            <a:spLocks noGrp="1"/>
          </p:cNvSpPr>
          <p:nvPr>
            <p:ph type="title"/>
          </p:nvPr>
        </p:nvSpPr>
        <p:spPr>
          <a:xfrm>
            <a:off x="386499" y="150829"/>
            <a:ext cx="11481847" cy="1539859"/>
          </a:xfrm>
        </p:spPr>
        <p:txBody>
          <a:bodyPr>
            <a:noAutofit/>
          </a:bodyPr>
          <a:lstStyle/>
          <a:p>
            <a:r>
              <a:rPr lang="fi-FI" sz="2800" dirty="0"/>
              <a:t>Satsaa ja säästä-mallin keskeisten osien käytöstä saadun hyödyn (kokonais-valtainen laadullinen arviointi) luokituksien tai prosessin keskeyttämisen kanssa usein esiintyvät AVAIN-mittarin tilannetekijät </a:t>
            </a:r>
            <a:r>
              <a:rPr lang="fi-FI" sz="2200" dirty="0"/>
              <a:t>(ei sidottuja yksittäiseen tavoitteeseen vaan asteikolla voimavara/tuen tarve, vanhentunut AVAIN-versio)</a:t>
            </a:r>
          </a:p>
        </p:txBody>
      </p:sp>
      <p:sp>
        <p:nvSpPr>
          <p:cNvPr id="3" name="Sisällön paikkamerkki 2">
            <a:extLst>
              <a:ext uri="{FF2B5EF4-FFF2-40B4-BE49-F238E27FC236}">
                <a16:creationId xmlns:a16="http://schemas.microsoft.com/office/drawing/2014/main" id="{85F69EB7-E8CA-4224-9B1F-F68CBC58FE43}"/>
              </a:ext>
            </a:extLst>
          </p:cNvPr>
          <p:cNvSpPr>
            <a:spLocks noGrp="1"/>
          </p:cNvSpPr>
          <p:nvPr>
            <p:ph idx="1"/>
          </p:nvPr>
        </p:nvSpPr>
        <p:spPr/>
        <p:txBody>
          <a:bodyPr>
            <a:normAutofit fontScale="92500" lnSpcReduction="10000"/>
          </a:bodyPr>
          <a:lstStyle/>
          <a:p>
            <a:r>
              <a:rPr lang="fi-FI" dirty="0"/>
              <a:t>Intervention arvioituun </a:t>
            </a:r>
            <a:r>
              <a:rPr lang="fi-FI" b="1" dirty="0"/>
              <a:t>myönteiseen vaikutukseen selvästi yhteydessä </a:t>
            </a:r>
            <a:r>
              <a:rPr lang="fi-FI" dirty="0"/>
              <a:t>olleita tekijöitä asiakkaiden näkökulmasta olivat (yhteyden voimakkuus laskevassa järjestyksessä): </a:t>
            </a:r>
            <a:r>
              <a:rPr lang="fi-FI" b="1" dirty="0"/>
              <a:t>a) tuen tarve velkatilanteessa, b) motivaatio muutokseen voimavarana</a:t>
            </a:r>
            <a:r>
              <a:rPr lang="fi-FI" dirty="0"/>
              <a:t>, c) motivaatio koulutukseen voimavarana ja d) asuinalueen viihtyvyys ja turvallisuus voimavarana. </a:t>
            </a:r>
          </a:p>
          <a:p>
            <a:r>
              <a:rPr lang="fi-FI" dirty="0"/>
              <a:t>Intervention </a:t>
            </a:r>
            <a:r>
              <a:rPr lang="fi-FI" b="1" dirty="0"/>
              <a:t>ei-vaikuttavuuteen ja keskeytymiseen selvästi yhteydessä </a:t>
            </a:r>
            <a:r>
              <a:rPr lang="fi-FI" dirty="0"/>
              <a:t>olevat tekijät: (yhteyden voimakkuus laskevassa järjestyksessä): </a:t>
            </a:r>
            <a:r>
              <a:rPr lang="fi-FI" b="1" dirty="0"/>
              <a:t>a) alkoholin käyttö tuen tarpeena, b) fyysinen terveys voimavarana</a:t>
            </a:r>
            <a:r>
              <a:rPr lang="fi-FI" dirty="0"/>
              <a:t>, c) halu osallistua työllistymiseen tähtääviin toimiin voimavarana. </a:t>
            </a:r>
          </a:p>
          <a:p>
            <a:r>
              <a:rPr lang="fi-FI" sz="2400" dirty="0"/>
              <a:t>Nämä työikäisten palveluiden asiakassuunnitelmaan sisältyneet AVAIN-mittarin tilannetekijät identifioitiin ristiintaulukoimalla niitä (</a:t>
            </a:r>
            <a:r>
              <a:rPr lang="fi-FI" sz="2400" dirty="0" err="1"/>
              <a:t>SPSS:n</a:t>
            </a:r>
            <a:r>
              <a:rPr lang="fi-FI" sz="2400" dirty="0"/>
              <a:t> </a:t>
            </a:r>
            <a:r>
              <a:rPr lang="fi-FI" sz="2400" dirty="0" err="1"/>
              <a:t>multiple</a:t>
            </a:r>
            <a:r>
              <a:rPr lang="fi-FI" sz="2400" dirty="0"/>
              <a:t> </a:t>
            </a:r>
            <a:r>
              <a:rPr lang="fi-FI" sz="2400" dirty="0" err="1"/>
              <a:t>response</a:t>
            </a:r>
            <a:r>
              <a:rPr lang="fi-FI" sz="2400" dirty="0"/>
              <a:t> –toiminto, joka mahdollisti usean tilannetekijän samanaikaisen tarkastelun) suhteessa yhdistettyihin luokitteluihin ”huomattavaa hyötyä” + ”hyötyä” ja ”ei hyötyä” + ”prosessi keskeytynyt”. </a:t>
            </a:r>
          </a:p>
        </p:txBody>
      </p:sp>
      <p:pic>
        <p:nvPicPr>
          <p:cNvPr id="4" name="Kuva 3">
            <a:extLst>
              <a:ext uri="{FF2B5EF4-FFF2-40B4-BE49-F238E27FC236}">
                <a16:creationId xmlns:a16="http://schemas.microsoft.com/office/drawing/2014/main" id="{1B99CD89-8745-4C88-822C-D217553A467A}"/>
              </a:ext>
            </a:extLst>
          </p:cNvPr>
          <p:cNvPicPr>
            <a:picLocks noChangeAspect="1"/>
          </p:cNvPicPr>
          <p:nvPr/>
        </p:nvPicPr>
        <p:blipFill>
          <a:blip r:embed="rId2"/>
          <a:stretch>
            <a:fillRect/>
          </a:stretch>
        </p:blipFill>
        <p:spPr>
          <a:xfrm>
            <a:off x="7724782" y="6188796"/>
            <a:ext cx="4340728" cy="621846"/>
          </a:xfrm>
          <a:prstGeom prst="rect">
            <a:avLst/>
          </a:prstGeom>
        </p:spPr>
      </p:pic>
    </p:spTree>
    <p:extLst>
      <p:ext uri="{BB962C8B-B14F-4D97-AF65-F5344CB8AC3E}">
        <p14:creationId xmlns:p14="http://schemas.microsoft.com/office/powerpoint/2010/main" val="307781828"/>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1096</TotalTime>
  <Words>2423</Words>
  <Application>Microsoft Office PowerPoint</Application>
  <PresentationFormat>Laajakuva</PresentationFormat>
  <Paragraphs>279</Paragraphs>
  <Slides>16</Slides>
  <Notes>1</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16</vt:i4>
      </vt:variant>
    </vt:vector>
  </HeadingPairs>
  <TitlesOfParts>
    <vt:vector size="22" baseType="lpstr">
      <vt:lpstr>Aptos</vt:lpstr>
      <vt:lpstr>Arial</vt:lpstr>
      <vt:lpstr>Calibri</vt:lpstr>
      <vt:lpstr>Calibri Light</vt:lpstr>
      <vt:lpstr>Times New Roman</vt:lpstr>
      <vt:lpstr>Office-teema</vt:lpstr>
      <vt:lpstr>  Taloussosiaalityön menetelmien vaikuttavuuden arviointi</vt:lpstr>
      <vt:lpstr>Satsaa ja säästä-mallin ”karvalakkiversion” prosessi</vt:lpstr>
      <vt:lpstr>PowerPoint-esitys</vt:lpstr>
      <vt:lpstr>KAIMeR-teorian mukaisesti Satsaa ja säästä-mallissa vaikuttavista mekanismeista (mukaillen Svenlin ym. 2021; Kuorikoski 2025):  </vt:lpstr>
      <vt:lpstr>PowerPoint-esitys</vt:lpstr>
      <vt:lpstr>Määritelmät intervention tuomasta hyödystä tutkijan tekemässä kokonaisvaltaisessa laadullisessa arviossa (12 prosessia keskeytynyt, eivät näy tässä)</vt:lpstr>
      <vt:lpstr>Tutkijan laadullinen kokonaisarvio asiakasasiakirjojen, erityisesti asiakassuunnitelmien (AVAIN-mittari sisältäen) ja osallistuvan havainnoinnin (30/32 interventiossa) perusteella Satsaa ja säästä –intervention vaikutuksesta (n=32). Mediaani asiakkaiden iästä luokittain.</vt:lpstr>
      <vt:lpstr>Tutkijan laadullinen kokonaisarvio asiakasasiakirjojen, erityisesti asiakassuunnitelmien (AVAIN-mittari sisältäen) perusteella Satsaa ja säästä –intervention vaikutuksesta, mediaani asiakkaiden iästä luokittain, vain loppuun viedyt prosessit (n=20).</vt:lpstr>
      <vt:lpstr>Satsaa ja säästä-mallin keskeisten osien käytöstä saadun hyödyn (kokonais-valtainen laadullinen arviointi) luokituksien tai prosessin keskeyttämisen kanssa usein esiintyvät AVAIN-mittarin tilannetekijät (ei sidottuja yksittäiseen tavoitteeseen vaan asteikolla voimavara/tuen tarve, vanhentunut AVAIN-versio)</vt:lpstr>
      <vt:lpstr>Tutkijan laadullinen kokonaisarvio Satsaa ja säästä –intervention vaikutuksesta (n=32) suhteessa Aikuisväestön hyvinvointimittarin (AVHM) ulottuvuuden 2. ”Työ, osaaminen ja toimeentulo” saamiin arvoihin (vaihteluväli 1, -1) intervention alkaessa.</vt:lpstr>
      <vt:lpstr>PowerPoint-esitys</vt:lpstr>
      <vt:lpstr>Elämäntilanteen selvittämisen ympyrä / talousosion (pisteiden vaihteluväli 11-110, suurempi tarkoittaa parempaa talouden hallintaa/tilannetta) pistemuutos Satsaa ja säästä –intervention aikana</vt:lpstr>
      <vt:lpstr>Ristiintaulukko ESY/talousosion pistemäärän muutoksen suhteesta laadullisesti tehtyyn kokonaisarvioon intervention hyödystä (mukana tapaukset, joista kaikki tarvittava tieto)</vt:lpstr>
      <vt:lpstr>Johtopäätökset </vt:lpstr>
      <vt:lpstr>Keskeiset suositukset </vt:lpstr>
      <vt:lpstr>Arvioinnin tutkimukselliseen toteutukseen liittyviä suosituksia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Toimintaympäristön ja siitä kerätyn tiedon monimutkaisuuden dilemma. Case RRP3 tutkimuksellinen kehittäminen monimenetelmällisesti</dc:title>
  <dc:creator>Vuorijärvi Petri</dc:creator>
  <cp:lastModifiedBy>Vuorijärvi Petri</cp:lastModifiedBy>
  <cp:revision>112</cp:revision>
  <dcterms:created xsi:type="dcterms:W3CDTF">2025-11-04T06:31:42Z</dcterms:created>
  <dcterms:modified xsi:type="dcterms:W3CDTF">2025-12-11T11:05:56Z</dcterms:modified>
</cp:coreProperties>
</file>