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5" r:id="rId5"/>
    <p:sldId id="292" r:id="rId6"/>
    <p:sldId id="268" r:id="rId7"/>
    <p:sldId id="2146848174" r:id="rId8"/>
    <p:sldId id="262" r:id="rId9"/>
    <p:sldId id="2146848177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CEC"/>
    <a:srgbClr val="FBD872"/>
    <a:srgbClr val="D5BED7"/>
    <a:srgbClr val="D0D1AB"/>
    <a:srgbClr val="FBF8F4"/>
    <a:srgbClr val="FF6913"/>
    <a:srgbClr val="9A2323"/>
    <a:srgbClr val="0C2340"/>
    <a:srgbClr val="ECB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6" autoAdjust="0"/>
  </p:normalViewPr>
  <p:slideViewPr>
    <p:cSldViewPr snapToGrid="0">
      <p:cViewPr varScale="1">
        <p:scale>
          <a:sx n="76" d="100"/>
          <a:sy n="76" d="100"/>
        </p:scale>
        <p:origin x="43" y="43"/>
      </p:cViewPr>
      <p:guideLst/>
    </p:cSldViewPr>
  </p:slideViewPr>
  <p:outlineViewPr>
    <p:cViewPr>
      <p:scale>
        <a:sx n="33" d="100"/>
        <a:sy n="33" d="100"/>
      </p:scale>
      <p:origin x="0" y="-262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421332963883265E-2"/>
          <c:y val="6.3127949581047787E-3"/>
          <c:w val="0.97576120351898077"/>
          <c:h val="0.92962615553233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rgbClr val="B8DCEC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D9C488-3366-4A73-B614-A8E34F3C09CD}" type="VALUE">
                      <a:rPr lang="en-US">
                        <a:solidFill>
                          <a:schemeClr val="tx1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7FC-49E8-BB20-89966E7FB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huhtikuu-kesäkuu -24</c:v>
                </c:pt>
                <c:pt idx="1">
                  <c:v>heinäkuu-syyskuu</c:v>
                </c:pt>
                <c:pt idx="2">
                  <c:v>lokakuu-joulukuu</c:v>
                </c:pt>
                <c:pt idx="3">
                  <c:v>tammikuu-maaliskuu -25</c:v>
                </c:pt>
                <c:pt idx="4">
                  <c:v>huhtikuu-kesäkuu</c:v>
                </c:pt>
                <c:pt idx="5">
                  <c:v>heinäkuu-syyskuu</c:v>
                </c:pt>
                <c:pt idx="6">
                  <c:v>lokakuu-joulukuu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37</c:v>
                </c:pt>
                <c:pt idx="1">
                  <c:v>106</c:v>
                </c:pt>
                <c:pt idx="2">
                  <c:v>103</c:v>
                </c:pt>
                <c:pt idx="3">
                  <c:v>80</c:v>
                </c:pt>
                <c:pt idx="4">
                  <c:v>127</c:v>
                </c:pt>
                <c:pt idx="5">
                  <c:v>145</c:v>
                </c:pt>
                <c:pt idx="6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FC-49E8-BB20-89966E7FBCD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solidFill>
              <a:srgbClr val="D5BED7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huhtikuu-kesäkuu -24</c:v>
                </c:pt>
                <c:pt idx="1">
                  <c:v>heinäkuu-syyskuu</c:v>
                </c:pt>
                <c:pt idx="2">
                  <c:v>lokakuu-joulukuu</c:v>
                </c:pt>
                <c:pt idx="3">
                  <c:v>tammikuu-maaliskuu -25</c:v>
                </c:pt>
                <c:pt idx="4">
                  <c:v>huhtikuu-kesäkuu</c:v>
                </c:pt>
                <c:pt idx="5">
                  <c:v>heinäkuu-syyskuu</c:v>
                </c:pt>
                <c:pt idx="6">
                  <c:v>lokakuu-joulukuu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63</c:v>
                </c:pt>
                <c:pt idx="1">
                  <c:v>60</c:v>
                </c:pt>
                <c:pt idx="2">
                  <c:v>84</c:v>
                </c:pt>
                <c:pt idx="3">
                  <c:v>111</c:v>
                </c:pt>
                <c:pt idx="4">
                  <c:v>107</c:v>
                </c:pt>
                <c:pt idx="5">
                  <c:v>163</c:v>
                </c:pt>
                <c:pt idx="6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FC-49E8-BB20-89966E7FBCD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Sarja 3</c:v>
                </c:pt>
              </c:strCache>
            </c:strRef>
          </c:tx>
          <c:spPr>
            <a:solidFill>
              <a:srgbClr val="FBD87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Taul1!$A$2:$A$8</c:f>
              <c:strCache>
                <c:ptCount val="7"/>
                <c:pt idx="0">
                  <c:v>huhtikuu-kesäkuu -24</c:v>
                </c:pt>
                <c:pt idx="1">
                  <c:v>heinäkuu-syyskuu</c:v>
                </c:pt>
                <c:pt idx="2">
                  <c:v>lokakuu-joulukuu</c:v>
                </c:pt>
                <c:pt idx="3">
                  <c:v>tammikuu-maaliskuu -25</c:v>
                </c:pt>
                <c:pt idx="4">
                  <c:v>huhtikuu-kesäkuu</c:v>
                </c:pt>
                <c:pt idx="5">
                  <c:v>heinäkuu-syyskuu</c:v>
                </c:pt>
                <c:pt idx="6">
                  <c:v>lokakuu-joulukuu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67</c:v>
                </c:pt>
                <c:pt idx="1">
                  <c:v>86</c:v>
                </c:pt>
                <c:pt idx="2">
                  <c:v>81</c:v>
                </c:pt>
                <c:pt idx="3">
                  <c:v>127</c:v>
                </c:pt>
                <c:pt idx="4">
                  <c:v>118</c:v>
                </c:pt>
                <c:pt idx="5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FC-49E8-BB20-89966E7FBC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36256720"/>
        <c:axId val="1036257200"/>
      </c:barChart>
      <c:catAx>
        <c:axId val="103625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36257200"/>
        <c:crosses val="autoZero"/>
        <c:auto val="1"/>
        <c:lblAlgn val="ctr"/>
        <c:lblOffset val="100"/>
        <c:noMultiLvlLbl val="0"/>
      </c:catAx>
      <c:valAx>
        <c:axId val="10362572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3625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0.07796</cdr:x>
      <cdr:y>0.8623</cdr:y>
    </cdr:from>
    <cdr:to>
      <cdr:x>0.11168</cdr:x>
      <cdr:y>0.92301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D65D9431-0070-8AD4-5ABF-8A8D9BA341DE}"/>
            </a:ext>
          </a:extLst>
        </cdr:cNvPr>
        <cdr:cNvSpPr txBox="1"/>
      </cdr:nvSpPr>
      <cdr:spPr>
        <a:xfrm xmlns:a="http://schemas.openxmlformats.org/drawingml/2006/main">
          <a:off x="898683" y="3689091"/>
          <a:ext cx="388690" cy="259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200" kern="1200" dirty="0"/>
        </a:p>
      </cdr:txBody>
    </cdr:sp>
  </cdr:relSizeAnchor>
  <cdr:relSizeAnchor xmlns:cdr="http://schemas.openxmlformats.org/drawingml/2006/chartDrawing">
    <cdr:from>
      <cdr:x>0.12209</cdr:x>
      <cdr:y>0.86274</cdr:y>
    </cdr:from>
    <cdr:to>
      <cdr:x>0.15697</cdr:x>
      <cdr:y>0.94376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BC1B138F-2AE5-0AED-1377-9CFEAE3940DE}"/>
            </a:ext>
          </a:extLst>
        </cdr:cNvPr>
        <cdr:cNvSpPr txBox="1"/>
      </cdr:nvSpPr>
      <cdr:spPr>
        <a:xfrm xmlns:a="http://schemas.openxmlformats.org/drawingml/2006/main">
          <a:off x="1407311" y="3690979"/>
          <a:ext cx="402061" cy="346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200" kern="1200" dirty="0"/>
        </a:p>
      </cdr:txBody>
    </cdr:sp>
  </cdr:relSizeAnchor>
  <cdr:relSizeAnchor xmlns:cdr="http://schemas.openxmlformats.org/drawingml/2006/chartDrawing">
    <cdr:from>
      <cdr:x>0.28409</cdr:x>
      <cdr:y>0.85826</cdr:y>
    </cdr:from>
    <cdr:to>
      <cdr:x>0.31976</cdr:x>
      <cdr:y>0.93355</cdr:y>
    </cdr:to>
    <cdr:sp macro="" textlink="">
      <cdr:nvSpPr>
        <cdr:cNvPr id="5" name="Tekstiruutu 4">
          <a:extLst xmlns:a="http://schemas.openxmlformats.org/drawingml/2006/main">
            <a:ext uri="{FF2B5EF4-FFF2-40B4-BE49-F238E27FC236}">
              <a16:creationId xmlns:a16="http://schemas.microsoft.com/office/drawing/2014/main" id="{E5FB112B-4687-C981-A84C-9A807588D2D1}"/>
            </a:ext>
          </a:extLst>
        </cdr:cNvPr>
        <cdr:cNvSpPr txBox="1"/>
      </cdr:nvSpPr>
      <cdr:spPr>
        <a:xfrm xmlns:a="http://schemas.openxmlformats.org/drawingml/2006/main">
          <a:off x="3274684" y="3671823"/>
          <a:ext cx="411168" cy="322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200" kern="1200" dirty="0"/>
        </a:p>
      </cdr:txBody>
    </cdr:sp>
  </cdr:relSizeAnchor>
  <cdr:relSizeAnchor xmlns:cdr="http://schemas.openxmlformats.org/drawingml/2006/chartDrawing">
    <cdr:from>
      <cdr:x>0.89413</cdr:x>
      <cdr:y>0.85769</cdr:y>
    </cdr:from>
    <cdr:to>
      <cdr:x>0.93155</cdr:x>
      <cdr:y>0.94098</cdr:y>
    </cdr:to>
    <cdr:sp macro="" textlink="">
      <cdr:nvSpPr>
        <cdr:cNvPr id="6" name="Tekstiruutu 5">
          <a:extLst xmlns:a="http://schemas.openxmlformats.org/drawingml/2006/main">
            <a:ext uri="{FF2B5EF4-FFF2-40B4-BE49-F238E27FC236}">
              <a16:creationId xmlns:a16="http://schemas.microsoft.com/office/drawing/2014/main" id="{701C3560-D817-1326-67EE-194B4F49A604}"/>
            </a:ext>
          </a:extLst>
        </cdr:cNvPr>
        <cdr:cNvSpPr txBox="1"/>
      </cdr:nvSpPr>
      <cdr:spPr>
        <a:xfrm xmlns:a="http://schemas.openxmlformats.org/drawingml/2006/main">
          <a:off x="10306604" y="3669373"/>
          <a:ext cx="431339" cy="35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200" kern="12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10.12.2025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7C9EFF-4A28-EF8A-1F07-3B11F2012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117124"/>
            <a:ext cx="5160942" cy="405983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i-FI" dirty="0"/>
              <a:t>Matalan kynnyksen kohtaamispaikka</a:t>
            </a:r>
          </a:p>
          <a:p>
            <a:r>
              <a:rPr lang="fi-FI" dirty="0"/>
              <a:t>Tarkoitettu yli 18-vuotiaille päihteiden käyttäjille, asunnottomille ja muille palveluiden ulkopuolella oleville</a:t>
            </a:r>
            <a:endParaRPr lang="fi-FI" dirty="0">
              <a:ea typeface="Calibri" panose="020F0502020204030204"/>
              <a:cs typeface="Calibri" panose="020F0502020204030204"/>
            </a:endParaRPr>
          </a:p>
          <a:p>
            <a:r>
              <a:rPr lang="fi-FI" dirty="0"/>
              <a:t>Voi asioida ilman lähetettä tai ajanvarausta</a:t>
            </a:r>
            <a:endParaRPr lang="fi-FI" dirty="0">
              <a:ea typeface="Calibri"/>
              <a:cs typeface="Calibri"/>
            </a:endParaRPr>
          </a:p>
          <a:p>
            <a:r>
              <a:rPr lang="fi-FI" b="0" i="0" dirty="0">
                <a:effectLst/>
              </a:rPr>
              <a:t>Palvelu on kävijöille maksutonta</a:t>
            </a:r>
            <a:endParaRPr lang="fi-FI" b="0" i="0" dirty="0">
              <a:effectLst/>
              <a:ea typeface="Calibri"/>
              <a:cs typeface="Calibri"/>
            </a:endParaRPr>
          </a:p>
          <a:p>
            <a:r>
              <a:rPr lang="fi-FI" b="0" i="0" dirty="0">
                <a:effectLst/>
              </a:rPr>
              <a:t>Asioida voi myös päihtyneenä</a:t>
            </a:r>
            <a:endParaRPr lang="fi-FI" b="0" i="0" dirty="0">
              <a:effectLst/>
              <a:ea typeface="Calibri"/>
              <a:cs typeface="Calibri"/>
            </a:endParaRPr>
          </a:p>
          <a:p>
            <a:r>
              <a:rPr lang="fi-FI" dirty="0"/>
              <a:t>Palvelu on anonyymiä, ei kirjauksia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/>
              <a:t>P</a:t>
            </a:r>
            <a:r>
              <a:rPr lang="fi-FI" b="0" i="0" dirty="0">
                <a:effectLst/>
              </a:rPr>
              <a:t>alvelulla pyritään tuomaan apua niille, jotka ovat vaarassa pudota tai pudonneet palvelujen ulkopuolelle</a:t>
            </a:r>
            <a:endParaRPr lang="fi-FI" b="0" i="0" dirty="0">
              <a:effectLst/>
              <a:ea typeface="Calibri"/>
              <a:cs typeface="Calibri"/>
            </a:endParaRP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3801E6C-C806-434A-75A8-33856160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 anchor="t">
            <a:normAutofit fontScale="90000"/>
          </a:bodyPr>
          <a:lstStyle/>
          <a:p>
            <a:r>
              <a:rPr lang="fi-FI" dirty="0">
                <a:ea typeface="Calibri"/>
                <a:cs typeface="Calibri"/>
              </a:rPr>
              <a:t>Päiväkeskus – kohtaamisen paikka</a:t>
            </a:r>
            <a:endParaRPr lang="en-US" dirty="0"/>
          </a:p>
        </p:txBody>
      </p:sp>
      <p:pic>
        <p:nvPicPr>
          <p:cNvPr id="7" name="Kuvan paikkamerkki 6" descr="Kuva, joka sisältää kohteen sisä-, huonekalu, seinä, sisustussuunnittelu&#10;&#10;Tekoälyn generoima sisältö voi olla virheellistä.">
            <a:extLst>
              <a:ext uri="{FF2B5EF4-FFF2-40B4-BE49-F238E27FC236}">
                <a16:creationId xmlns:a16="http://schemas.microsoft.com/office/drawing/2014/main" id="{1BA3509B-2B9C-DA6E-4DC1-A175152D50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0" b="14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911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FAD29220-8010-2512-EBB2-F3F4CE7F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58" y="643630"/>
            <a:ext cx="5160942" cy="971525"/>
          </a:xfrm>
        </p:spPr>
        <p:txBody>
          <a:bodyPr/>
          <a:lstStyle/>
          <a:p>
            <a:r>
              <a:rPr lang="fi-FI" dirty="0"/>
              <a:t>Päiväkeskuksen palvelut: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E8F521B4-3C76-61B3-E31E-2273EAA1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06" y="2546289"/>
            <a:ext cx="4293839" cy="442490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/>
              <a:t>Aamupala ja lounas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/>
              <a:t>Mahdollisuus levätä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/>
              <a:t>Suihku- ja pyykinpesu mahdollisuus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/>
              <a:t>Sosiaalineuvonta (palveluohjaus, apua hakemusten täyttämiseen yms.)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/>
              <a:t>Terveysneuvonta (verensokerin- ja paineenmittaus)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/>
              <a:t>Vaatejakelu</a:t>
            </a:r>
            <a:endParaRPr lang="fi-FI" dirty="0">
              <a:ea typeface="Calibri"/>
              <a:cs typeface="Calibri"/>
            </a:endParaRPr>
          </a:p>
          <a:p>
            <a:r>
              <a:rPr lang="fi-FI" dirty="0"/>
              <a:t>Ohjattua toimintaa</a:t>
            </a:r>
            <a:endParaRPr lang="fi-FI" dirty="0">
              <a:ea typeface="Calibri"/>
              <a:cs typeface="Calibri"/>
            </a:endParaRP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FD64A9-F974-9445-3229-43527C021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524" y="4022731"/>
            <a:ext cx="2070219" cy="26191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EDD11F-53F9-49B2-16F0-D9FB7AEC05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1" t="13318" r="312" b="9164"/>
          <a:stretch/>
        </p:blipFill>
        <p:spPr>
          <a:xfrm>
            <a:off x="7230375" y="4011499"/>
            <a:ext cx="2164849" cy="2630388"/>
          </a:xfrm>
          <a:prstGeom prst="rect">
            <a:avLst/>
          </a:prstGeom>
        </p:spPr>
      </p:pic>
      <p:pic>
        <p:nvPicPr>
          <p:cNvPr id="3" name="Kuva 2" descr="Kuva, joka sisältää kohteen piha-, teksti, ruoho, taivas&#10;&#10;Tekoälyn generoima sisältö voi olla virheellistä.">
            <a:extLst>
              <a:ext uri="{FF2B5EF4-FFF2-40B4-BE49-F238E27FC236}">
                <a16:creationId xmlns:a16="http://schemas.microsoft.com/office/drawing/2014/main" id="{95F63F77-F08C-AD85-E19E-DD6ED161A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24" y="1127837"/>
            <a:ext cx="2070219" cy="2619157"/>
          </a:xfrm>
          <a:prstGeom prst="rect">
            <a:avLst/>
          </a:prstGeom>
        </p:spPr>
      </p:pic>
      <p:pic>
        <p:nvPicPr>
          <p:cNvPr id="4" name="Kuva 3" descr="Kuva, joka sisältää kohteen sisä-, huonekalu, seinä, sisustussuunnittelu&#10;&#10;Tekoälyn generoima sisältö voi olla virheellistä.">
            <a:extLst>
              <a:ext uri="{FF2B5EF4-FFF2-40B4-BE49-F238E27FC236}">
                <a16:creationId xmlns:a16="http://schemas.microsoft.com/office/drawing/2014/main" id="{42D9AB8E-4C90-7C6F-47DE-1D6AAAE37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76" y="1129392"/>
            <a:ext cx="2213430" cy="2630388"/>
          </a:xfrm>
          <a:prstGeom prst="rect">
            <a:avLst/>
          </a:prstGeom>
        </p:spPr>
      </p:pic>
      <p:pic>
        <p:nvPicPr>
          <p:cNvPr id="6" name="Kuva 5" descr="Kuva, joka sisältää kohteen teksti, huonekalu, käsiala, sisä-&#10;&#10;Tekoälyn generoima sisältö voi olla virheellistä.">
            <a:extLst>
              <a:ext uri="{FF2B5EF4-FFF2-40B4-BE49-F238E27FC236}">
                <a16:creationId xmlns:a16="http://schemas.microsoft.com/office/drawing/2014/main" id="{5D6A7348-FA37-C179-4DC5-F86D51C54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56" y="4022731"/>
            <a:ext cx="2270614" cy="2619156"/>
          </a:xfrm>
          <a:prstGeom prst="rect">
            <a:avLst/>
          </a:prstGeom>
        </p:spPr>
      </p:pic>
      <p:pic>
        <p:nvPicPr>
          <p:cNvPr id="9" name="Kuva 8" descr="Kuva, joka sisältää kohteen ruoka, kurkku, jälkiruoka, pikaruoka&#10;&#10;Tekoälyn generoima sisältö voi olla virheellistä.">
            <a:extLst>
              <a:ext uri="{FF2B5EF4-FFF2-40B4-BE49-F238E27FC236}">
                <a16:creationId xmlns:a16="http://schemas.microsoft.com/office/drawing/2014/main" id="{E15C43FC-A164-18F4-E70C-1DA8442F76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56" y="1149656"/>
            <a:ext cx="2274745" cy="261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8B02-E5D7-F3A2-52DA-BDE50D30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32" y="513595"/>
            <a:ext cx="9756250" cy="971525"/>
          </a:xfrm>
        </p:spPr>
        <p:txBody>
          <a:bodyPr/>
          <a:lstStyle/>
          <a:p>
            <a:r>
              <a:rPr lang="fi-FI" sz="4400" dirty="0"/>
              <a:t>Yhteistyö ja jalkautuvat 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4579B-88CB-660B-9F0B-5A8B395F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27" y="1445791"/>
            <a:ext cx="7251196" cy="4181186"/>
          </a:xfrm>
        </p:spPr>
        <p:txBody>
          <a:bodyPr/>
          <a:lstStyle/>
          <a:p>
            <a:r>
              <a:rPr lang="fi-FI" sz="2800" dirty="0"/>
              <a:t>Suun terveydenhuolto </a:t>
            </a:r>
            <a:r>
              <a:rPr lang="fi-FI" sz="2400" dirty="0"/>
              <a:t>(päättynyt vähäisen ohjautumisen vuoksi)</a:t>
            </a:r>
          </a:p>
          <a:p>
            <a:r>
              <a:rPr lang="fi-FI" sz="2800" dirty="0"/>
              <a:t>Sairaalapappi joka maanantai</a:t>
            </a:r>
          </a:p>
          <a:p>
            <a:r>
              <a:rPr lang="fi-FI" sz="2800" dirty="0"/>
              <a:t>Ensi- ja turvakoti, korva-akupunktio</a:t>
            </a:r>
          </a:p>
          <a:p>
            <a:r>
              <a:rPr lang="fi-FI" sz="2800" dirty="0"/>
              <a:t>Asumisneuvonta</a:t>
            </a:r>
          </a:p>
          <a:p>
            <a:r>
              <a:rPr lang="fi-FI" sz="2800" dirty="0"/>
              <a:t>Kokemusasiantuntijat</a:t>
            </a:r>
          </a:p>
          <a:p>
            <a:r>
              <a:rPr lang="fi-FI" sz="2800" dirty="0"/>
              <a:t>Seurakunnan erityisdiakoni</a:t>
            </a:r>
          </a:p>
          <a:p>
            <a:r>
              <a:rPr lang="fi-FI" sz="2800" dirty="0"/>
              <a:t>Päihdelääkäri</a:t>
            </a:r>
          </a:p>
          <a:p>
            <a:r>
              <a:rPr lang="fi-FI" sz="2800" dirty="0"/>
              <a:t>Sosiaalityön opiskelija tutkii</a:t>
            </a:r>
          </a:p>
          <a:p>
            <a:pPr marL="0" indent="0">
              <a:buNone/>
            </a:pPr>
            <a:r>
              <a:rPr lang="fi-FI" sz="2800" dirty="0"/>
              <a:t>       pro gradu - työssään </a:t>
            </a:r>
          </a:p>
          <a:p>
            <a:pPr marL="0" indent="0">
              <a:buNone/>
            </a:pPr>
            <a:r>
              <a:rPr lang="fi-FI" sz="2800" dirty="0"/>
              <a:t>       kävijöiden kokemuksia</a:t>
            </a:r>
          </a:p>
          <a:p>
            <a:endParaRPr lang="fi-FI" sz="2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74142E7-A5F0-D28A-FB53-C56F9D00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72" y="1626365"/>
            <a:ext cx="3736258" cy="4981676"/>
          </a:xfrm>
          <a:prstGeom prst="rect">
            <a:avLst/>
          </a:prstGeom>
        </p:spPr>
      </p:pic>
      <p:pic>
        <p:nvPicPr>
          <p:cNvPr id="6" name="Kuva 5" descr="Kuva, joka sisältää kohteen lemmikki, sisä-, henkilö, koira&#10;&#10;Tekoälyn generoima sisältö voi olla virheellistä.">
            <a:extLst>
              <a:ext uri="{FF2B5EF4-FFF2-40B4-BE49-F238E27FC236}">
                <a16:creationId xmlns:a16="http://schemas.microsoft.com/office/drawing/2014/main" id="{82B126FD-0764-A491-EB2C-AEBCBD9A0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14" y="4095700"/>
            <a:ext cx="1884256" cy="25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1395E8-DACD-7B7D-FE97-68BB5201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98" y="1259812"/>
            <a:ext cx="7333675" cy="605933"/>
          </a:xfrm>
        </p:spPr>
        <p:txBody>
          <a:bodyPr/>
          <a:lstStyle/>
          <a:p>
            <a:r>
              <a:rPr lang="fi-FI" sz="3200" dirty="0"/>
              <a:t>Päiväkeskus kävijämäärät kvartaaleittain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39D34388-13F8-1045-4B05-0795921CD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633602"/>
              </p:ext>
            </p:extLst>
          </p:nvPr>
        </p:nvGraphicFramePr>
        <p:xfrm>
          <a:off x="274656" y="2163095"/>
          <a:ext cx="11730532" cy="440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4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4B0844-81A8-0FF7-BDEE-E31C7EE2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56" y="1057912"/>
            <a:ext cx="6075681" cy="802640"/>
          </a:xfrm>
        </p:spPr>
        <p:txBody>
          <a:bodyPr/>
          <a:lstStyle/>
          <a:p>
            <a:r>
              <a:rPr lang="fi-FI" sz="2400" dirty="0">
                <a:latin typeface="Aptos Narrow" panose="020B0004020202020204" pitchFamily="34" charset="0"/>
              </a:rPr>
              <a:t>”Aivan huippua aamulla kh-lääkkeen jälkeen tulla aamupalalle ja kahville</a:t>
            </a:r>
            <a:r>
              <a:rPr lang="fi-FI" sz="2400" dirty="0">
                <a:latin typeface="Bell MT" panose="02020503060305020303" pitchFamily="18" charset="0"/>
              </a:rPr>
              <a:t>”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5F830CCD-34A3-B919-83FD-AA17F545EE88}"/>
              </a:ext>
            </a:extLst>
          </p:cNvPr>
          <p:cNvSpPr txBox="1">
            <a:spLocks/>
          </p:cNvSpPr>
          <p:nvPr/>
        </p:nvSpPr>
        <p:spPr>
          <a:xfrm>
            <a:off x="121917" y="2330450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>
                <a:latin typeface="Castellar" panose="020A0402060406010301" pitchFamily="18" charset="0"/>
              </a:rPr>
              <a:t>”</a:t>
            </a:r>
            <a:r>
              <a:rPr lang="fi-FI" sz="1800" dirty="0">
                <a:latin typeface="Castellar" panose="020A0402060406010301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Vakiintunut kävijäpiiri, niin mukavahan täällä on käydä</a:t>
            </a:r>
            <a:r>
              <a:rPr lang="fi-FI" sz="1800" dirty="0">
                <a:latin typeface="Castellar" panose="020A0402060406010301" pitchFamily="18" charset="0"/>
              </a:rPr>
              <a:t>”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052550B4-E6C3-81BF-097E-15A0641ED324}"/>
              </a:ext>
            </a:extLst>
          </p:cNvPr>
          <p:cNvSpPr txBox="1">
            <a:spLocks/>
          </p:cNvSpPr>
          <p:nvPr/>
        </p:nvSpPr>
        <p:spPr>
          <a:xfrm>
            <a:off x="304798" y="5169533"/>
            <a:ext cx="6349999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/>
              <a:t>”Mukava ja rento ilmapiiri, voi tulla aina omana itsenään”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7E159A4-3F17-4861-10C5-DEEEC483627D}"/>
              </a:ext>
            </a:extLst>
          </p:cNvPr>
          <p:cNvSpPr txBox="1">
            <a:spLocks/>
          </p:cNvSpPr>
          <p:nvPr/>
        </p:nvSpPr>
        <p:spPr>
          <a:xfrm>
            <a:off x="680716" y="3534410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”Parasta olis et tää olis 5 pvä viikossa auki”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334C987-7F15-4885-5206-715ADA93CFDD}"/>
              </a:ext>
            </a:extLst>
          </p:cNvPr>
          <p:cNvSpPr txBox="1">
            <a:spLocks/>
          </p:cNvSpPr>
          <p:nvPr/>
        </p:nvSpPr>
        <p:spPr>
          <a:xfrm>
            <a:off x="4795517" y="4289423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”Kyllähän tämä on turvallinen paikka. Ma aamuisin pappi kyläilee, tuo omaa rauhaa”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B6F68DF3-06D9-DAA3-2D2A-4A6A4F51C6AD}"/>
              </a:ext>
            </a:extLst>
          </p:cNvPr>
          <p:cNvSpPr txBox="1">
            <a:spLocks/>
          </p:cNvSpPr>
          <p:nvPr/>
        </p:nvSpPr>
        <p:spPr>
          <a:xfrm>
            <a:off x="4988001" y="1851660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”Ruokailurytmi parantunut ja saanut paljon vertaistukea ja neuvontaa terveysasioissa”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E30F9BF2-A33C-2114-3E3A-F56817A2B6F1}"/>
              </a:ext>
            </a:extLst>
          </p:cNvPr>
          <p:cNvSpPr txBox="1">
            <a:spLocks/>
          </p:cNvSpPr>
          <p:nvPr/>
        </p:nvSpPr>
        <p:spPr>
          <a:xfrm>
            <a:off x="4876798" y="3094355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dirty="0"/>
              <a:t>”</a:t>
            </a:r>
            <a:r>
              <a:rPr lang="fi-FI" sz="2000" dirty="0">
                <a:latin typeface="Bradley Hand ITC" panose="03070402050302030203" pitchFamily="66" charset="0"/>
              </a:rPr>
              <a:t>Parhaimpia puolia on mukavat työntekijät joiden kanssa on mukava jutella”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CCD28EC-57E0-844A-4700-055C292ED75B}"/>
              </a:ext>
            </a:extLst>
          </p:cNvPr>
          <p:cNvSpPr txBox="1">
            <a:spLocks/>
          </p:cNvSpPr>
          <p:nvPr/>
        </p:nvSpPr>
        <p:spPr>
          <a:xfrm>
            <a:off x="5293357" y="5933438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dirty="0">
                <a:latin typeface="Aharoni" panose="020F0502020204030204" pitchFamily="2" charset="-79"/>
                <a:cs typeface="Aharoni" panose="020F0502020204030204" pitchFamily="2" charset="-79"/>
              </a:rPr>
              <a:t>”Iso tuki raitistumisen tiellä”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8C1D2EF-B11B-E869-076A-BDCA09E48338}"/>
              </a:ext>
            </a:extLst>
          </p:cNvPr>
          <p:cNvSpPr txBox="1"/>
          <p:nvPr/>
        </p:nvSpPr>
        <p:spPr>
          <a:xfrm>
            <a:off x="2000739" y="183584"/>
            <a:ext cx="510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/>
              <a:t>KÄVIJÖIDEN AJATUKSIA</a:t>
            </a:r>
          </a:p>
        </p:txBody>
      </p:sp>
    </p:spTree>
    <p:extLst>
      <p:ext uri="{BB962C8B-B14F-4D97-AF65-F5344CB8AC3E}">
        <p14:creationId xmlns:p14="http://schemas.microsoft.com/office/powerpoint/2010/main" val="7933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48335-FF39-78D5-A8BC-116501415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EF137-933A-7C05-DC80-A21C4ACE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66" y="835227"/>
            <a:ext cx="6075681" cy="802640"/>
          </a:xfrm>
        </p:spPr>
        <p:txBody>
          <a:bodyPr/>
          <a:lstStyle/>
          <a:p>
            <a:r>
              <a:rPr lang="en-US" sz="1600" dirty="0">
                <a:latin typeface="Aptos Black" panose="020F0502020204030204" pitchFamily="34" charset="0"/>
                <a:cs typeface="Aharoni" panose="02010803020104030203" pitchFamily="2" charset="-79"/>
              </a:rPr>
              <a:t>“Asiakkaat lähtevät kodista kohtaamaan muita.</a:t>
            </a:r>
            <a:r>
              <a:rPr lang="fi-FI" sz="1600" dirty="0">
                <a:latin typeface="Aptos Black" panose="020F0502020204030204" pitchFamily="34" charset="0"/>
                <a:cs typeface="Aharoni" panose="02010803020104030203" pitchFamily="2" charset="-79"/>
              </a:rPr>
              <a:t>”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93B0F6A1-22C5-A92B-F8FA-AF0273636727}"/>
              </a:ext>
            </a:extLst>
          </p:cNvPr>
          <p:cNvSpPr txBox="1">
            <a:spLocks/>
          </p:cNvSpPr>
          <p:nvPr/>
        </p:nvSpPr>
        <p:spPr>
          <a:xfrm>
            <a:off x="180870" y="2047151"/>
            <a:ext cx="5566787" cy="15481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" dirty="0">
                <a:latin typeface="Castellar" panose="020A0402060406010301" pitchFamily="18" charset="0"/>
              </a:rPr>
              <a:t>”</a:t>
            </a:r>
            <a:r>
              <a:rPr lang="en-US" sz="1200" dirty="0">
                <a:latin typeface="Castellar" panose="020A0402060406010301" pitchFamily="18" charset="0"/>
              </a:rPr>
              <a:t>välillä ahdistunut kun aineita tarjottu tai uhkailtu, joutunut ikäviin tilanteisiin siellä, toisaalta ohjaajien kanssa puhuminen auttaa asiakkaita</a:t>
            </a:r>
            <a:r>
              <a:rPr lang="fi-FI" sz="1200" dirty="0">
                <a:latin typeface="Castellar" panose="020A0402060406010301" pitchFamily="18" charset="0"/>
              </a:rPr>
              <a:t>”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F8C363E3-90B1-C671-7984-AA9DF352A8DC}"/>
              </a:ext>
            </a:extLst>
          </p:cNvPr>
          <p:cNvSpPr txBox="1">
            <a:spLocks/>
          </p:cNvSpPr>
          <p:nvPr/>
        </p:nvSpPr>
        <p:spPr>
          <a:xfrm>
            <a:off x="304796" y="4710816"/>
            <a:ext cx="6349999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“Ilman päiväkeskusta isosti muuttuisi huonompaan suuntaan. Eristäytyminen</a:t>
            </a:r>
            <a:r>
              <a:rPr lang="fi-FI" sz="1600" dirty="0"/>
              <a:t> </a:t>
            </a:r>
            <a:r>
              <a:rPr lang="en-US" sz="1600" dirty="0"/>
              <a:t>lisääntyisi ja päivittäiset rutiinit häviäisivät.”</a:t>
            </a:r>
            <a:endParaRPr lang="fi-FI" sz="16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0D12C4D6-C210-23CB-E6E3-0C115ED01C50}"/>
              </a:ext>
            </a:extLst>
          </p:cNvPr>
          <p:cNvSpPr txBox="1">
            <a:spLocks/>
          </p:cNvSpPr>
          <p:nvPr/>
        </p:nvSpPr>
        <p:spPr>
          <a:xfrm>
            <a:off x="5358222" y="4081202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dirty="0">
                <a:latin typeface="Bradley Hand ITC" panose="03070402050302030203" pitchFamily="66" charset="0"/>
              </a:rPr>
              <a:t>”</a:t>
            </a:r>
            <a:r>
              <a:rPr lang="en-US" sz="1600" dirty="0">
                <a:latin typeface="Bradley Hand ITC" panose="03070402050302030203" pitchFamily="66" charset="0"/>
              </a:rPr>
              <a:t> ryhmiin lähtemisen kynnys voi olla vielä liian korkea, mutta päiväkeskukselle uskaltaa ja voi tulla</a:t>
            </a:r>
            <a:r>
              <a:rPr lang="fi-FI" sz="1600" dirty="0">
                <a:latin typeface="Bradley Hand ITC" panose="03070402050302030203" pitchFamily="66" charset="0"/>
              </a:rPr>
              <a:t>”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37330E4-F094-6F87-D85B-FDBB9D7729ED}"/>
              </a:ext>
            </a:extLst>
          </p:cNvPr>
          <p:cNvSpPr txBox="1">
            <a:spLocks/>
          </p:cNvSpPr>
          <p:nvPr/>
        </p:nvSpPr>
        <p:spPr>
          <a:xfrm>
            <a:off x="643095" y="1417912"/>
            <a:ext cx="10700375" cy="12131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atin typeface="+mn-lt"/>
              </a:rPr>
              <a:t>“Asiakkailla on oma paikka ja tila, mahdollisuus olla osallinen. Mahdollisesti myös saada äänensä kuuluville. Viesti asiakkaalle on että yhteiskunta hyväksyy heidätkin ilman velvoitteita/sitoumuksia. Moni saa varmasti turvaa ja aineellistakin helpotusta arkeensa pyykinpesun/suihkun/vaihtarin yms avulla.”</a:t>
            </a:r>
            <a:endParaRPr lang="fi-FI" sz="1600" dirty="0">
              <a:latin typeface="+mn-lt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33812B03-40CB-A07D-C8AA-4D9469936BD8}"/>
              </a:ext>
            </a:extLst>
          </p:cNvPr>
          <p:cNvSpPr txBox="1">
            <a:spLocks/>
          </p:cNvSpPr>
          <p:nvPr/>
        </p:nvSpPr>
        <p:spPr>
          <a:xfrm>
            <a:off x="5183661" y="1062378"/>
            <a:ext cx="6075681" cy="802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600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r>
              <a:rPr lang="en-US" sz="1600" dirty="0">
                <a:latin typeface="Aharoni" panose="02010803020104030203" pitchFamily="2" charset="-79"/>
                <a:cs typeface="Aharoni" panose="02010803020104030203" pitchFamily="2" charset="-79"/>
              </a:rPr>
              <a:t>Aukioloaikaa tulisi lisätä</a:t>
            </a:r>
            <a:r>
              <a:rPr lang="fi-FI" sz="1600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457949A-C17C-02B9-42C1-A8677EC46CE7}"/>
              </a:ext>
            </a:extLst>
          </p:cNvPr>
          <p:cNvSpPr txBox="1"/>
          <p:nvPr/>
        </p:nvSpPr>
        <p:spPr>
          <a:xfrm>
            <a:off x="1568661" y="183584"/>
            <a:ext cx="6188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u="sng" dirty="0"/>
              <a:t>AMMATTILAISTEN HAVAINNOT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9EEA181-5B69-6268-06A1-9F42D624E35D}"/>
              </a:ext>
            </a:extLst>
          </p:cNvPr>
          <p:cNvSpPr txBox="1"/>
          <p:nvPr/>
        </p:nvSpPr>
        <p:spPr>
          <a:xfrm>
            <a:off x="995906" y="3521740"/>
            <a:ext cx="92684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“L</a:t>
            </a:r>
            <a:r>
              <a:rPr lang="en-US" sz="1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uo osallisuuden tunnetta ja mahdollisuutta saada apua palveluihin ohjautumisessa. Lisäksi kohtaaminen, kuulluksi tuleminen sekä mahdollisuus ruokailuun ja pyykinpesuun tms. on tärkeää. Asiakkaat saavat päiviinsä tekemistä, minkä moni kokee olevan todella tärkeää.”</a:t>
            </a:r>
            <a:endParaRPr lang="fi-FI" sz="14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6509049-DFF4-F70D-DFB1-DDBF4293BC95}"/>
              </a:ext>
            </a:extLst>
          </p:cNvPr>
          <p:cNvSpPr txBox="1"/>
          <p:nvPr/>
        </p:nvSpPr>
        <p:spPr>
          <a:xfrm>
            <a:off x="6469846" y="4992209"/>
            <a:ext cx="43672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“Päiviin sisältöä, vertaistukea, apua käytännön asioihin, ruokaa ja juomaa, pyykinpesua, mahdollisuus levätä.”</a:t>
            </a:r>
            <a:endParaRPr lang="fi-FI" sz="16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2EFE3BD-D21D-BA96-BF31-71FF23BC0858}"/>
              </a:ext>
            </a:extLst>
          </p:cNvPr>
          <p:cNvSpPr txBox="1"/>
          <p:nvPr/>
        </p:nvSpPr>
        <p:spPr>
          <a:xfrm>
            <a:off x="1256042" y="6039059"/>
            <a:ext cx="10314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“Arjen tarpeisiin, mahdollisuus ruokailla, pestä pyykkiä, levätä ja vaikka käydä suihkussa. Saavat tietoa palveluista ja niihin ohjautumisesta. Vertaisuutta sekä ihan vaan sosiaalista kanssakäymistä muiden kanssa.”</a:t>
            </a:r>
            <a:endParaRPr lang="fi-FI" sz="16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32C9D5A-95F9-BBA4-A8A0-9C7531EEDB1F}"/>
              </a:ext>
            </a:extLst>
          </p:cNvPr>
          <p:cNvSpPr txBox="1"/>
          <p:nvPr/>
        </p:nvSpPr>
        <p:spPr>
          <a:xfrm>
            <a:off x="6549621" y="2574141"/>
            <a:ext cx="5055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“Suihku, pyykinpesu, vaihtari, ruokailu, seura, vierailevat kokemusasiantuntijat ja viranomaiset. Monenlaista tukea tarvittaessa.”      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64732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A87AF-DB72-D450-BE8A-D03A3A43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578302"/>
            <a:ext cx="5160942" cy="1322295"/>
          </a:xfrm>
        </p:spPr>
        <p:txBody>
          <a:bodyPr anchor="t">
            <a:normAutofit/>
          </a:bodyPr>
          <a:lstStyle/>
          <a:p>
            <a:r>
              <a:rPr lang="fi-FI" dirty="0"/>
              <a:t>Päiväkeskus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1D9A1F-9A8D-189A-AE1B-010DDFB9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1795849"/>
            <a:ext cx="5422780" cy="4381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Maanantaista keskiviikkoon klo 9-14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Osoite: Portti, Terveystie 4, 67200 Kokkola </a:t>
            </a:r>
          </a:p>
          <a:p>
            <a:pPr marL="0" indent="0">
              <a:buNone/>
            </a:pPr>
            <a:r>
              <a:rPr lang="fi-FI" sz="1600" dirty="0"/>
              <a:t>(entiset katkaisu- ja selviämishoidon tilat)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Puh. 040 806 8115</a:t>
            </a:r>
          </a:p>
          <a:p>
            <a:pPr marL="0" indent="0">
              <a:buNone/>
            </a:pPr>
            <a:r>
              <a:rPr lang="fi-FI" dirty="0"/>
              <a:t>Päiväkeskuksen ohjaajat</a:t>
            </a:r>
          </a:p>
          <a:p>
            <a:pPr marL="0" indent="0">
              <a:buNone/>
            </a:pPr>
            <a:r>
              <a:rPr lang="fi-FI" dirty="0"/>
              <a:t>(ma-ke klo 9-14)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Lämpimästi tervetuloa!</a:t>
            </a:r>
          </a:p>
        </p:txBody>
      </p:sp>
      <p:pic>
        <p:nvPicPr>
          <p:cNvPr id="5" name="Kuva 4" descr="Kuva, joka sisältää kohteen rakennus, piha-, omaisuus, Kiinteistöt&#10;&#10;Tekoälyn generoima sisältö voi olla virheellistä.">
            <a:extLst>
              <a:ext uri="{FF2B5EF4-FFF2-40B4-BE49-F238E27FC236}">
                <a16:creationId xmlns:a16="http://schemas.microsoft.com/office/drawing/2014/main" id="{F5529FD0-F4FA-15A6-8CC0-8CDEA8A27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69" y="1028322"/>
            <a:ext cx="4621161" cy="56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B7E4764D7621B4EB1EB6B2B1F02187C" ma:contentTypeVersion="12" ma:contentTypeDescription="Luo uusi asiakirja." ma:contentTypeScope="" ma:versionID="5fb5ba064ca580fb21ef241db3196d1f">
  <xsd:schema xmlns:xsd="http://www.w3.org/2001/XMLSchema" xmlns:xs="http://www.w3.org/2001/XMLSchema" xmlns:p="http://schemas.microsoft.com/office/2006/metadata/properties" xmlns:ns2="f359d286-4ff2-4774-84a2-1e817f26dcf1" xmlns:ns3="cae1bf67-e864-4f32-8da4-40125d189661" targetNamespace="http://schemas.microsoft.com/office/2006/metadata/properties" ma:root="true" ma:fieldsID="d50ee4b04188af1a3fa50ac5ea01763b" ns2:_="" ns3:_="">
    <xsd:import namespace="f359d286-4ff2-4774-84a2-1e817f26dcf1"/>
    <xsd:import namespace="cae1bf67-e864-4f32-8da4-40125d189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9d286-4ff2-4774-84a2-1e817f26dc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7e250731-bb17-47d9-a777-68aa511d3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1bf67-e864-4f32-8da4-40125d18966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f16ffc3-3ef4-4250-821f-3f165468a56d}" ma:internalName="TaxCatchAll" ma:showField="CatchAllData" ma:web="cae1bf67-e864-4f32-8da4-40125d189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e1bf67-e864-4f32-8da4-40125d189661" xsi:nil="true"/>
    <lcf76f155ced4ddcb4097134ff3c332f xmlns="f359d286-4ff2-4774-84a2-1e817f26dc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22209-7342-4A84-A301-FF5FF09A9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59d286-4ff2-4774-84a2-1e817f26dcf1"/>
    <ds:schemaRef ds:uri="cae1bf67-e864-4f32-8da4-40125d189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126C8F-71B8-4FF3-AE43-BECBBDE912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588A1D-27F5-4C7D-8835-027ABEE67041}">
  <ds:schemaRefs>
    <ds:schemaRef ds:uri="http://schemas.microsoft.com/office/2006/metadata/properties"/>
    <ds:schemaRef ds:uri="http://schemas.microsoft.com/office/infopath/2007/PartnerControls"/>
    <ds:schemaRef ds:uri="cae1bf67-e864-4f32-8da4-40125d189661"/>
    <ds:schemaRef ds:uri="f359d286-4ff2-4774-84a2-1e817f26dc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1065</TotalTime>
  <Words>473</Words>
  <Application>Microsoft Office PowerPoint</Application>
  <PresentationFormat>Laajakuva</PresentationFormat>
  <Paragraphs>60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6" baseType="lpstr">
      <vt:lpstr>Aharoni</vt:lpstr>
      <vt:lpstr>Aptos Black</vt:lpstr>
      <vt:lpstr>Aptos Narrow</vt:lpstr>
      <vt:lpstr>Arial</vt:lpstr>
      <vt:lpstr>Bell MT</vt:lpstr>
      <vt:lpstr>Bradley Hand ITC</vt:lpstr>
      <vt:lpstr>Calibri</vt:lpstr>
      <vt:lpstr>Castellar</vt:lpstr>
      <vt:lpstr>Soite</vt:lpstr>
      <vt:lpstr>Päiväkeskus – kohtaamisen paikka</vt:lpstr>
      <vt:lpstr>Päiväkeskuksen palvelut:</vt:lpstr>
      <vt:lpstr>Yhteistyö ja jalkautuvat palvelut</vt:lpstr>
      <vt:lpstr>Päiväkeskus kävijämäärät kvartaaleittain</vt:lpstr>
      <vt:lpstr>”Aivan huippua aamulla kh-lääkkeen jälkeen tulla aamupalalle ja kahville”</vt:lpstr>
      <vt:lpstr>“Asiakkaat lähtevät kodista kohtaamaan muita.”</vt:lpstr>
      <vt:lpstr>Päiväkeskus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Pylväinen Hanna</cp:lastModifiedBy>
  <cp:revision>51</cp:revision>
  <dcterms:created xsi:type="dcterms:W3CDTF">2023-02-15T08:44:56Z</dcterms:created>
  <dcterms:modified xsi:type="dcterms:W3CDTF">2025-12-10T09:07:06Z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0x010100EB7E4764D7621B4EB1EB6B2B1F02187C</vt:lpwstr>
  </property>
  <property fmtid="{D5CDD505-2E9C-101B-9397-08002B2CF9AE}" pid="3" name="MediaServiceImageTags">
    <vt:lpwstr/>
  </property>
</Properties>
</file>