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D350DF-C898-4F39-ACA9-8FE2EBBFDA8B}" v="4" dt="2025-11-06T10:49:24.3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ger Henna" userId="4ea8afff-55bc-4a78-99bf-3e112816a3d4" providerId="ADAL" clId="{7F3EF24E-D530-4738-85CB-50558CCB2CFA}"/>
    <pc:docChg chg="modSld">
      <pc:chgData name="Fager Henna" userId="4ea8afff-55bc-4a78-99bf-3e112816a3d4" providerId="ADAL" clId="{7F3EF24E-D530-4738-85CB-50558CCB2CFA}" dt="2025-11-06T10:49:24.397" v="64"/>
      <pc:docMkLst>
        <pc:docMk/>
      </pc:docMkLst>
      <pc:sldChg chg="modSp mod">
        <pc:chgData name="Fager Henna" userId="4ea8afff-55bc-4a78-99bf-3e112816a3d4" providerId="ADAL" clId="{7F3EF24E-D530-4738-85CB-50558CCB2CFA}" dt="2025-11-06T10:49:24.397" v="64"/>
        <pc:sldMkLst>
          <pc:docMk/>
          <pc:sldMk cId="147798195" sldId="260"/>
        </pc:sldMkLst>
        <pc:spChg chg="mod">
          <ac:chgData name="Fager Henna" userId="4ea8afff-55bc-4a78-99bf-3e112816a3d4" providerId="ADAL" clId="{7F3EF24E-D530-4738-85CB-50558CCB2CFA}" dt="2025-11-06T10:49:24.397" v="64"/>
          <ac:spMkLst>
            <pc:docMk/>
            <pc:sldMk cId="147798195" sldId="260"/>
            <ac:spMk id="6" creationId="{C9D430B3-41E0-26B5-FE25-50731A94A00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9B03C1-9915-46D8-8048-43E088F3C5F5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A0742FF4-5CD7-463F-999F-4E25F2AD7532}">
      <dgm:prSet phldrT="[Teksti]" phldr="0"/>
      <dgm:spPr/>
      <dgm:t>
        <a:bodyPr/>
        <a:lstStyle/>
        <a:p>
          <a:r>
            <a:rPr lang="fi-FI" dirty="0"/>
            <a:t>Tunnistetaan tarve (tarvitaanko tiettyyn asiaan lisätietoa?) ja tehdään päätös raatitoiminnan perustamisesta. Määritellään onko kyseessä jatkuva raati vai määräaikainen. </a:t>
          </a:r>
        </a:p>
      </dgm:t>
    </dgm:pt>
    <dgm:pt modelId="{8BC3EE23-0179-46E0-B074-1B2634F9BE3C}" type="parTrans" cxnId="{62694C03-2B83-495F-87C4-6971D9820B66}">
      <dgm:prSet/>
      <dgm:spPr/>
      <dgm:t>
        <a:bodyPr/>
        <a:lstStyle/>
        <a:p>
          <a:endParaRPr lang="fi-FI"/>
        </a:p>
      </dgm:t>
    </dgm:pt>
    <dgm:pt modelId="{B0DAE30B-B9CD-4142-AF4B-5392C18E9FC1}" type="sibTrans" cxnId="{62694C03-2B83-495F-87C4-6971D9820B66}">
      <dgm:prSet/>
      <dgm:spPr/>
      <dgm:t>
        <a:bodyPr/>
        <a:lstStyle/>
        <a:p>
          <a:endParaRPr lang="fi-FI"/>
        </a:p>
      </dgm:t>
    </dgm:pt>
    <dgm:pt modelId="{716B1100-EA77-41E2-917F-1FF75FD9B632}">
      <dgm:prSet phldrT="[Teksti]" phldr="0"/>
      <dgm:spPr/>
      <dgm:t>
        <a:bodyPr/>
        <a:lstStyle/>
        <a:p>
          <a:r>
            <a:rPr lang="fi-FI" dirty="0"/>
            <a:t>Nimetään tulosyksiköistä vastuuhenkilöt (asiakastyötä tekevä ja esihenkilö). Määritetään missä foorumissa raadin toimintaa käsitellään raadin aikana.</a:t>
          </a:r>
        </a:p>
      </dgm:t>
    </dgm:pt>
    <dgm:pt modelId="{67F30914-7140-4F2D-BB48-8523E3FF6D1C}" type="parTrans" cxnId="{80FCED40-C956-407C-8911-24EA0F424945}">
      <dgm:prSet/>
      <dgm:spPr/>
      <dgm:t>
        <a:bodyPr/>
        <a:lstStyle/>
        <a:p>
          <a:endParaRPr lang="fi-FI"/>
        </a:p>
      </dgm:t>
    </dgm:pt>
    <dgm:pt modelId="{12B71ECC-AEA6-43C9-84EB-279272DF2BC1}" type="sibTrans" cxnId="{80FCED40-C956-407C-8911-24EA0F424945}">
      <dgm:prSet/>
      <dgm:spPr/>
      <dgm:t>
        <a:bodyPr/>
        <a:lstStyle/>
        <a:p>
          <a:endParaRPr lang="fi-FI"/>
        </a:p>
      </dgm:t>
    </dgm:pt>
    <dgm:pt modelId="{640612F6-50E9-4174-B67B-86312A7F357D}">
      <dgm:prSet phldrT="[Teksti]" phldr="0"/>
      <dgm:spPr/>
      <dgm:t>
        <a:bodyPr/>
        <a:lstStyle/>
        <a:p>
          <a:r>
            <a:rPr lang="fi-FI" dirty="0"/>
            <a:t>Raadin resurssit ja toimintaedellytykset määritellään. Määritetään tarkemmat aiheet, joita raadissa käsitellään.  </a:t>
          </a:r>
        </a:p>
      </dgm:t>
    </dgm:pt>
    <dgm:pt modelId="{515DFBBC-2ED2-4EE1-BA16-8E12E0F7C6A6}" type="parTrans" cxnId="{1E735FBD-849B-45FA-8E19-7562EC02FBA4}">
      <dgm:prSet/>
      <dgm:spPr/>
      <dgm:t>
        <a:bodyPr/>
        <a:lstStyle/>
        <a:p>
          <a:endParaRPr lang="fi-FI"/>
        </a:p>
      </dgm:t>
    </dgm:pt>
    <dgm:pt modelId="{1E7E25B0-0115-482C-BB2C-2C7503F79D08}" type="sibTrans" cxnId="{1E735FBD-849B-45FA-8E19-7562EC02FBA4}">
      <dgm:prSet/>
      <dgm:spPr/>
      <dgm:t>
        <a:bodyPr/>
        <a:lstStyle/>
        <a:p>
          <a:endParaRPr lang="fi-FI"/>
        </a:p>
      </dgm:t>
    </dgm:pt>
    <dgm:pt modelId="{7DB2A5E8-67D4-42A5-9114-7396E43CEE3A}">
      <dgm:prSet phldrT="[Teksti]" phldr="0"/>
      <dgm:spPr/>
      <dgm:t>
        <a:bodyPr/>
        <a:lstStyle/>
        <a:p>
          <a:r>
            <a:rPr lang="fi-FI" dirty="0"/>
            <a:t>Määritetään raadin tavoitteet ja tavat joilla tavoitteiden toteutumista seurataan.</a:t>
          </a:r>
        </a:p>
      </dgm:t>
    </dgm:pt>
    <dgm:pt modelId="{689B576F-0610-4975-ABBC-71559515FE5A}" type="parTrans" cxnId="{A67D5E37-1CEB-4572-8D7F-B7ABA0966585}">
      <dgm:prSet/>
      <dgm:spPr/>
      <dgm:t>
        <a:bodyPr/>
        <a:lstStyle/>
        <a:p>
          <a:endParaRPr lang="fi-FI"/>
        </a:p>
      </dgm:t>
    </dgm:pt>
    <dgm:pt modelId="{EA7B2AFB-C34D-440A-8BBC-C2A1BA7759F2}" type="sibTrans" cxnId="{A67D5E37-1CEB-4572-8D7F-B7ABA0966585}">
      <dgm:prSet/>
      <dgm:spPr/>
      <dgm:t>
        <a:bodyPr/>
        <a:lstStyle/>
        <a:p>
          <a:endParaRPr lang="fi-FI"/>
        </a:p>
      </dgm:t>
    </dgm:pt>
    <dgm:pt modelId="{5E3374DC-37F5-48BE-B273-773F12480A78}">
      <dgm:prSet phldrT="[Teksti]" phldr="0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dirty="0"/>
            <a:t>Raadin kokoaminen. Avataan haku, viestitään ja tehdään valinnat.</a:t>
          </a:r>
        </a:p>
        <a:p>
          <a:pPr marL="0" lvl="0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dirty="0"/>
        </a:p>
      </dgm:t>
    </dgm:pt>
    <dgm:pt modelId="{44B91B5F-C57D-45DF-9616-C3B8B8873524}" type="parTrans" cxnId="{47CD24BB-3995-461A-944A-0952DE3A16B9}">
      <dgm:prSet/>
      <dgm:spPr/>
      <dgm:t>
        <a:bodyPr/>
        <a:lstStyle/>
        <a:p>
          <a:endParaRPr lang="fi-FI"/>
        </a:p>
      </dgm:t>
    </dgm:pt>
    <dgm:pt modelId="{96E11793-F909-4990-A1A3-97C7AAC01DFB}" type="sibTrans" cxnId="{47CD24BB-3995-461A-944A-0952DE3A16B9}">
      <dgm:prSet/>
      <dgm:spPr/>
      <dgm:t>
        <a:bodyPr/>
        <a:lstStyle/>
        <a:p>
          <a:endParaRPr lang="fi-FI"/>
        </a:p>
      </dgm:t>
    </dgm:pt>
    <dgm:pt modelId="{5E607A24-EA8C-49ED-8C53-6D9873099B12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dirty="0"/>
            <a:t>Raadin tuotoksia hyödynnetään. Joka raatikerran jälkeen tuotoksia jaetaan eteenpäin ja viestitään tarpeen mukaan.</a:t>
          </a:r>
        </a:p>
        <a:p>
          <a:pPr marL="0" lvl="0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dirty="0"/>
        </a:p>
      </dgm:t>
    </dgm:pt>
    <dgm:pt modelId="{BBD2EC33-8B60-4A86-84A4-DBE1DFA15031}" type="parTrans" cxnId="{06077667-6F4D-44E1-A8EB-3456D5745DB2}">
      <dgm:prSet/>
      <dgm:spPr/>
      <dgm:t>
        <a:bodyPr/>
        <a:lstStyle/>
        <a:p>
          <a:endParaRPr lang="fi-FI"/>
        </a:p>
      </dgm:t>
    </dgm:pt>
    <dgm:pt modelId="{DACE20CE-D772-45F9-9C22-A9E79C6288A5}" type="sibTrans" cxnId="{06077667-6F4D-44E1-A8EB-3456D5745DB2}">
      <dgm:prSet/>
      <dgm:spPr/>
      <dgm:t>
        <a:bodyPr/>
        <a:lstStyle/>
        <a:p>
          <a:endParaRPr lang="fi-FI"/>
        </a:p>
      </dgm:t>
    </dgm:pt>
    <dgm:pt modelId="{5C23D629-AF88-474C-AB49-FB33177D2C80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dirty="0"/>
            <a:t>Kerätään jatkuvaa palautetta raadista ja raadin tuotoksien implementoinnista palveluihin.</a:t>
          </a:r>
        </a:p>
        <a:p>
          <a:endParaRPr lang="fi-FI" dirty="0"/>
        </a:p>
      </dgm:t>
    </dgm:pt>
    <dgm:pt modelId="{3CF61493-C6DC-4E93-833D-50C00FC94C28}" type="parTrans" cxnId="{C3418B78-F412-4FE5-A425-DFFF1E07777B}">
      <dgm:prSet/>
      <dgm:spPr/>
      <dgm:t>
        <a:bodyPr/>
        <a:lstStyle/>
        <a:p>
          <a:endParaRPr lang="fi-FI"/>
        </a:p>
      </dgm:t>
    </dgm:pt>
    <dgm:pt modelId="{AEEAE416-61C2-498D-B917-425E8A7A3B67}" type="sibTrans" cxnId="{C3418B78-F412-4FE5-A425-DFFF1E07777B}">
      <dgm:prSet/>
      <dgm:spPr/>
      <dgm:t>
        <a:bodyPr/>
        <a:lstStyle/>
        <a:p>
          <a:endParaRPr lang="fi-FI"/>
        </a:p>
      </dgm:t>
    </dgm:pt>
    <dgm:pt modelId="{E73707AE-B8AB-43A5-8B65-71248C873B40}">
      <dgm:prSet/>
      <dgm:spPr/>
      <dgm:t>
        <a:bodyPr/>
        <a:lstStyle/>
        <a:p>
          <a:pPr marL="0" lvl="0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dirty="0"/>
            <a:t>Raadin kauden päätyttyä tarkastellaan tavoitteiden täyttymistä ja käydään loppukeskustelu raatilaisten kanssa.</a:t>
          </a:r>
        </a:p>
      </dgm:t>
    </dgm:pt>
    <dgm:pt modelId="{D0284DBF-C4A0-4BB8-963A-AE03027EAB05}" type="parTrans" cxnId="{9D70B202-6411-4DB7-BE1B-8F14CD53184C}">
      <dgm:prSet/>
      <dgm:spPr/>
      <dgm:t>
        <a:bodyPr/>
        <a:lstStyle/>
        <a:p>
          <a:endParaRPr lang="fi-FI"/>
        </a:p>
      </dgm:t>
    </dgm:pt>
    <dgm:pt modelId="{9AD8C9B3-2F5A-482E-AE71-9BD7B3B6BD3E}" type="sibTrans" cxnId="{9D70B202-6411-4DB7-BE1B-8F14CD53184C}">
      <dgm:prSet/>
      <dgm:spPr/>
      <dgm:t>
        <a:bodyPr/>
        <a:lstStyle/>
        <a:p>
          <a:endParaRPr lang="fi-FI"/>
        </a:p>
      </dgm:t>
    </dgm:pt>
    <dgm:pt modelId="{A4D8F4C9-4F77-4AF7-961C-6B71D86CFC1A}" type="pres">
      <dgm:prSet presAssocID="{FA9B03C1-9915-46D8-8048-43E088F3C5F5}" presName="diagram" presStyleCnt="0">
        <dgm:presLayoutVars>
          <dgm:dir/>
          <dgm:resizeHandles val="exact"/>
        </dgm:presLayoutVars>
      </dgm:prSet>
      <dgm:spPr/>
    </dgm:pt>
    <dgm:pt modelId="{F5A21B7A-DEF2-4FC2-91D3-D961444C07B7}" type="pres">
      <dgm:prSet presAssocID="{A0742FF4-5CD7-463F-999F-4E25F2AD7532}" presName="node" presStyleLbl="node1" presStyleIdx="0" presStyleCnt="8">
        <dgm:presLayoutVars>
          <dgm:bulletEnabled val="1"/>
        </dgm:presLayoutVars>
      </dgm:prSet>
      <dgm:spPr/>
    </dgm:pt>
    <dgm:pt modelId="{F4E2BAE4-9348-4452-97D0-F4346E308361}" type="pres">
      <dgm:prSet presAssocID="{B0DAE30B-B9CD-4142-AF4B-5392C18E9FC1}" presName="sibTrans" presStyleLbl="sibTrans2D1" presStyleIdx="0" presStyleCnt="7"/>
      <dgm:spPr/>
    </dgm:pt>
    <dgm:pt modelId="{B1E3B3CC-AB8E-4455-A7B8-9625836FA4D4}" type="pres">
      <dgm:prSet presAssocID="{B0DAE30B-B9CD-4142-AF4B-5392C18E9FC1}" presName="connectorText" presStyleLbl="sibTrans2D1" presStyleIdx="0" presStyleCnt="7"/>
      <dgm:spPr/>
    </dgm:pt>
    <dgm:pt modelId="{3CBCBCAB-DFA7-4E7B-962C-7EC658DD7974}" type="pres">
      <dgm:prSet presAssocID="{716B1100-EA77-41E2-917F-1FF75FD9B632}" presName="node" presStyleLbl="node1" presStyleIdx="1" presStyleCnt="8">
        <dgm:presLayoutVars>
          <dgm:bulletEnabled val="1"/>
        </dgm:presLayoutVars>
      </dgm:prSet>
      <dgm:spPr/>
    </dgm:pt>
    <dgm:pt modelId="{60F37179-6680-4081-B528-2EBB24621390}" type="pres">
      <dgm:prSet presAssocID="{12B71ECC-AEA6-43C9-84EB-279272DF2BC1}" presName="sibTrans" presStyleLbl="sibTrans2D1" presStyleIdx="1" presStyleCnt="7"/>
      <dgm:spPr/>
    </dgm:pt>
    <dgm:pt modelId="{897A5ED7-549E-4ECC-B8EE-604259D4F1C2}" type="pres">
      <dgm:prSet presAssocID="{12B71ECC-AEA6-43C9-84EB-279272DF2BC1}" presName="connectorText" presStyleLbl="sibTrans2D1" presStyleIdx="1" presStyleCnt="7"/>
      <dgm:spPr/>
    </dgm:pt>
    <dgm:pt modelId="{BCA01FD0-F598-498C-99FA-1AC0ADF7DEF5}" type="pres">
      <dgm:prSet presAssocID="{640612F6-50E9-4174-B67B-86312A7F357D}" presName="node" presStyleLbl="node1" presStyleIdx="2" presStyleCnt="8">
        <dgm:presLayoutVars>
          <dgm:bulletEnabled val="1"/>
        </dgm:presLayoutVars>
      </dgm:prSet>
      <dgm:spPr/>
    </dgm:pt>
    <dgm:pt modelId="{9CC6C110-D2D6-434C-9213-68A46C9F6A2F}" type="pres">
      <dgm:prSet presAssocID="{1E7E25B0-0115-482C-BB2C-2C7503F79D08}" presName="sibTrans" presStyleLbl="sibTrans2D1" presStyleIdx="2" presStyleCnt="7"/>
      <dgm:spPr/>
    </dgm:pt>
    <dgm:pt modelId="{B1DBE82A-6C78-41AC-AA8A-315A758CBD61}" type="pres">
      <dgm:prSet presAssocID="{1E7E25B0-0115-482C-BB2C-2C7503F79D08}" presName="connectorText" presStyleLbl="sibTrans2D1" presStyleIdx="2" presStyleCnt="7"/>
      <dgm:spPr/>
    </dgm:pt>
    <dgm:pt modelId="{1EE70117-501E-4A54-93D4-A9E0CDF24841}" type="pres">
      <dgm:prSet presAssocID="{7DB2A5E8-67D4-42A5-9114-7396E43CEE3A}" presName="node" presStyleLbl="node1" presStyleIdx="3" presStyleCnt="8">
        <dgm:presLayoutVars>
          <dgm:bulletEnabled val="1"/>
        </dgm:presLayoutVars>
      </dgm:prSet>
      <dgm:spPr/>
    </dgm:pt>
    <dgm:pt modelId="{350BCC42-713D-47D2-B7F2-7EEEF38C148F}" type="pres">
      <dgm:prSet presAssocID="{EA7B2AFB-C34D-440A-8BBC-C2A1BA7759F2}" presName="sibTrans" presStyleLbl="sibTrans2D1" presStyleIdx="3" presStyleCnt="7"/>
      <dgm:spPr/>
    </dgm:pt>
    <dgm:pt modelId="{44DB8CF3-30F5-4EF2-A309-29B9B00D7DCB}" type="pres">
      <dgm:prSet presAssocID="{EA7B2AFB-C34D-440A-8BBC-C2A1BA7759F2}" presName="connectorText" presStyleLbl="sibTrans2D1" presStyleIdx="3" presStyleCnt="7"/>
      <dgm:spPr/>
    </dgm:pt>
    <dgm:pt modelId="{D3AC79A1-CF67-4C01-B563-EF926EF4F04F}" type="pres">
      <dgm:prSet presAssocID="{5E3374DC-37F5-48BE-B273-773F12480A78}" presName="node" presStyleLbl="node1" presStyleIdx="4" presStyleCnt="8">
        <dgm:presLayoutVars>
          <dgm:bulletEnabled val="1"/>
        </dgm:presLayoutVars>
      </dgm:prSet>
      <dgm:spPr/>
    </dgm:pt>
    <dgm:pt modelId="{B7156188-7EFA-4FF6-BBFF-5BEE94C09141}" type="pres">
      <dgm:prSet presAssocID="{96E11793-F909-4990-A1A3-97C7AAC01DFB}" presName="sibTrans" presStyleLbl="sibTrans2D1" presStyleIdx="4" presStyleCnt="7"/>
      <dgm:spPr/>
    </dgm:pt>
    <dgm:pt modelId="{65BEE3F7-D135-4839-8E7E-CB0217622A95}" type="pres">
      <dgm:prSet presAssocID="{96E11793-F909-4990-A1A3-97C7AAC01DFB}" presName="connectorText" presStyleLbl="sibTrans2D1" presStyleIdx="4" presStyleCnt="7"/>
      <dgm:spPr/>
    </dgm:pt>
    <dgm:pt modelId="{6842C19D-A010-4683-8947-7AD87CCEBC5A}" type="pres">
      <dgm:prSet presAssocID="{5E607A24-EA8C-49ED-8C53-6D9873099B12}" presName="node" presStyleLbl="node1" presStyleIdx="5" presStyleCnt="8">
        <dgm:presLayoutVars>
          <dgm:bulletEnabled val="1"/>
        </dgm:presLayoutVars>
      </dgm:prSet>
      <dgm:spPr/>
    </dgm:pt>
    <dgm:pt modelId="{97843215-3E12-42A7-9ECD-28BD4C154020}" type="pres">
      <dgm:prSet presAssocID="{DACE20CE-D772-45F9-9C22-A9E79C6288A5}" presName="sibTrans" presStyleLbl="sibTrans2D1" presStyleIdx="5" presStyleCnt="7"/>
      <dgm:spPr/>
    </dgm:pt>
    <dgm:pt modelId="{17E00F0E-BE5F-48A1-B253-BB7647907ADB}" type="pres">
      <dgm:prSet presAssocID="{DACE20CE-D772-45F9-9C22-A9E79C6288A5}" presName="connectorText" presStyleLbl="sibTrans2D1" presStyleIdx="5" presStyleCnt="7"/>
      <dgm:spPr/>
    </dgm:pt>
    <dgm:pt modelId="{DD5531D8-1AE7-458B-A1A0-BC4F20E28A11}" type="pres">
      <dgm:prSet presAssocID="{5C23D629-AF88-474C-AB49-FB33177D2C80}" presName="node" presStyleLbl="node1" presStyleIdx="6" presStyleCnt="8" custLinFactNeighborX="2196" custLinFactNeighborY="-13897">
        <dgm:presLayoutVars>
          <dgm:bulletEnabled val="1"/>
        </dgm:presLayoutVars>
      </dgm:prSet>
      <dgm:spPr/>
    </dgm:pt>
    <dgm:pt modelId="{E86402F9-EE7E-49EA-8437-3BBA79A8CA9C}" type="pres">
      <dgm:prSet presAssocID="{AEEAE416-61C2-498D-B917-425E8A7A3B67}" presName="sibTrans" presStyleLbl="sibTrans2D1" presStyleIdx="6" presStyleCnt="7"/>
      <dgm:spPr/>
    </dgm:pt>
    <dgm:pt modelId="{80E7CBA0-C343-4703-BA47-BEA1F53FE291}" type="pres">
      <dgm:prSet presAssocID="{AEEAE416-61C2-498D-B917-425E8A7A3B67}" presName="connectorText" presStyleLbl="sibTrans2D1" presStyleIdx="6" presStyleCnt="7"/>
      <dgm:spPr/>
    </dgm:pt>
    <dgm:pt modelId="{5608F4F0-9EFF-4287-A0FF-AC23BD6E1935}" type="pres">
      <dgm:prSet presAssocID="{E73707AE-B8AB-43A5-8B65-71248C873B40}" presName="node" presStyleLbl="node1" presStyleIdx="7" presStyleCnt="8" custLinFactNeighborY="-16091">
        <dgm:presLayoutVars>
          <dgm:bulletEnabled val="1"/>
        </dgm:presLayoutVars>
      </dgm:prSet>
      <dgm:spPr/>
    </dgm:pt>
  </dgm:ptLst>
  <dgm:cxnLst>
    <dgm:cxn modelId="{87C60000-C013-4F27-80E1-803D41D30009}" type="presOf" srcId="{B0DAE30B-B9CD-4142-AF4B-5392C18E9FC1}" destId="{B1E3B3CC-AB8E-4455-A7B8-9625836FA4D4}" srcOrd="1" destOrd="0" presId="urn:microsoft.com/office/officeart/2005/8/layout/process5"/>
    <dgm:cxn modelId="{9D70B202-6411-4DB7-BE1B-8F14CD53184C}" srcId="{FA9B03C1-9915-46D8-8048-43E088F3C5F5}" destId="{E73707AE-B8AB-43A5-8B65-71248C873B40}" srcOrd="7" destOrd="0" parTransId="{D0284DBF-C4A0-4BB8-963A-AE03027EAB05}" sibTransId="{9AD8C9B3-2F5A-482E-AE71-9BD7B3B6BD3E}"/>
    <dgm:cxn modelId="{62694C03-2B83-495F-87C4-6971D9820B66}" srcId="{FA9B03C1-9915-46D8-8048-43E088F3C5F5}" destId="{A0742FF4-5CD7-463F-999F-4E25F2AD7532}" srcOrd="0" destOrd="0" parTransId="{8BC3EE23-0179-46E0-B074-1B2634F9BE3C}" sibTransId="{B0DAE30B-B9CD-4142-AF4B-5392C18E9FC1}"/>
    <dgm:cxn modelId="{6EFDDD09-1384-47C1-B39C-0B050F9ED6C9}" type="presOf" srcId="{DACE20CE-D772-45F9-9C22-A9E79C6288A5}" destId="{17E00F0E-BE5F-48A1-B253-BB7647907ADB}" srcOrd="1" destOrd="0" presId="urn:microsoft.com/office/officeart/2005/8/layout/process5"/>
    <dgm:cxn modelId="{461CB010-3A83-4A21-AB84-7ABB5994509E}" type="presOf" srcId="{DACE20CE-D772-45F9-9C22-A9E79C6288A5}" destId="{97843215-3E12-42A7-9ECD-28BD4C154020}" srcOrd="0" destOrd="0" presId="urn:microsoft.com/office/officeart/2005/8/layout/process5"/>
    <dgm:cxn modelId="{CDAA3E18-5B53-4076-9C8D-BBAB910B2522}" type="presOf" srcId="{1E7E25B0-0115-482C-BB2C-2C7503F79D08}" destId="{B1DBE82A-6C78-41AC-AA8A-315A758CBD61}" srcOrd="1" destOrd="0" presId="urn:microsoft.com/office/officeart/2005/8/layout/process5"/>
    <dgm:cxn modelId="{0444191D-C96F-4B75-B58C-1962C7215821}" type="presOf" srcId="{E73707AE-B8AB-43A5-8B65-71248C873B40}" destId="{5608F4F0-9EFF-4287-A0FF-AC23BD6E1935}" srcOrd="0" destOrd="0" presId="urn:microsoft.com/office/officeart/2005/8/layout/process5"/>
    <dgm:cxn modelId="{E467931F-ED9C-4A0B-BD7D-2F597D61F54F}" type="presOf" srcId="{AEEAE416-61C2-498D-B917-425E8A7A3B67}" destId="{E86402F9-EE7E-49EA-8437-3BBA79A8CA9C}" srcOrd="0" destOrd="0" presId="urn:microsoft.com/office/officeart/2005/8/layout/process5"/>
    <dgm:cxn modelId="{288FDF25-D585-442F-A6C1-96E16A1395DC}" type="presOf" srcId="{640612F6-50E9-4174-B67B-86312A7F357D}" destId="{BCA01FD0-F598-498C-99FA-1AC0ADF7DEF5}" srcOrd="0" destOrd="0" presId="urn:microsoft.com/office/officeart/2005/8/layout/process5"/>
    <dgm:cxn modelId="{291AF327-0F36-4B9F-9DFD-D32571F018A3}" type="presOf" srcId="{AEEAE416-61C2-498D-B917-425E8A7A3B67}" destId="{80E7CBA0-C343-4703-BA47-BEA1F53FE291}" srcOrd="1" destOrd="0" presId="urn:microsoft.com/office/officeart/2005/8/layout/process5"/>
    <dgm:cxn modelId="{9869BE2D-4CEF-49BE-ACAC-E8DBC58F41A6}" type="presOf" srcId="{5E3374DC-37F5-48BE-B273-773F12480A78}" destId="{D3AC79A1-CF67-4C01-B563-EF926EF4F04F}" srcOrd="0" destOrd="0" presId="urn:microsoft.com/office/officeart/2005/8/layout/process5"/>
    <dgm:cxn modelId="{6A6A0B32-3990-4772-8D16-5F28DF1A44B7}" type="presOf" srcId="{12B71ECC-AEA6-43C9-84EB-279272DF2BC1}" destId="{897A5ED7-549E-4ECC-B8EE-604259D4F1C2}" srcOrd="1" destOrd="0" presId="urn:microsoft.com/office/officeart/2005/8/layout/process5"/>
    <dgm:cxn modelId="{A67D5E37-1CEB-4572-8D7F-B7ABA0966585}" srcId="{FA9B03C1-9915-46D8-8048-43E088F3C5F5}" destId="{7DB2A5E8-67D4-42A5-9114-7396E43CEE3A}" srcOrd="3" destOrd="0" parTransId="{689B576F-0610-4975-ABBC-71559515FE5A}" sibTransId="{EA7B2AFB-C34D-440A-8BBC-C2A1BA7759F2}"/>
    <dgm:cxn modelId="{BAA41938-6C6C-449F-B6E0-27A6F0192757}" type="presOf" srcId="{5C23D629-AF88-474C-AB49-FB33177D2C80}" destId="{DD5531D8-1AE7-458B-A1A0-BC4F20E28A11}" srcOrd="0" destOrd="0" presId="urn:microsoft.com/office/officeart/2005/8/layout/process5"/>
    <dgm:cxn modelId="{80FCED40-C956-407C-8911-24EA0F424945}" srcId="{FA9B03C1-9915-46D8-8048-43E088F3C5F5}" destId="{716B1100-EA77-41E2-917F-1FF75FD9B632}" srcOrd="1" destOrd="0" parTransId="{67F30914-7140-4F2D-BB48-8523E3FF6D1C}" sibTransId="{12B71ECC-AEA6-43C9-84EB-279272DF2BC1}"/>
    <dgm:cxn modelId="{27704764-71FB-4142-82B4-55D82E641759}" type="presOf" srcId="{B0DAE30B-B9CD-4142-AF4B-5392C18E9FC1}" destId="{F4E2BAE4-9348-4452-97D0-F4346E308361}" srcOrd="0" destOrd="0" presId="urn:microsoft.com/office/officeart/2005/8/layout/process5"/>
    <dgm:cxn modelId="{06077667-6F4D-44E1-A8EB-3456D5745DB2}" srcId="{FA9B03C1-9915-46D8-8048-43E088F3C5F5}" destId="{5E607A24-EA8C-49ED-8C53-6D9873099B12}" srcOrd="5" destOrd="0" parTransId="{BBD2EC33-8B60-4A86-84A4-DBE1DFA15031}" sibTransId="{DACE20CE-D772-45F9-9C22-A9E79C6288A5}"/>
    <dgm:cxn modelId="{D7240648-AFE3-4BEE-A883-B2810842A515}" type="presOf" srcId="{12B71ECC-AEA6-43C9-84EB-279272DF2BC1}" destId="{60F37179-6680-4081-B528-2EBB24621390}" srcOrd="0" destOrd="0" presId="urn:microsoft.com/office/officeart/2005/8/layout/process5"/>
    <dgm:cxn modelId="{DD724E69-DA12-431B-AAD6-22F4110D8181}" type="presOf" srcId="{716B1100-EA77-41E2-917F-1FF75FD9B632}" destId="{3CBCBCAB-DFA7-4E7B-962C-7EC658DD7974}" srcOrd="0" destOrd="0" presId="urn:microsoft.com/office/officeart/2005/8/layout/process5"/>
    <dgm:cxn modelId="{A0BC834F-0546-4F1C-B6CE-088333F97072}" type="presOf" srcId="{5E607A24-EA8C-49ED-8C53-6D9873099B12}" destId="{6842C19D-A010-4683-8947-7AD87CCEBC5A}" srcOrd="0" destOrd="0" presId="urn:microsoft.com/office/officeart/2005/8/layout/process5"/>
    <dgm:cxn modelId="{019EC770-103B-40C3-B65E-4D9445974611}" type="presOf" srcId="{1E7E25B0-0115-482C-BB2C-2C7503F79D08}" destId="{9CC6C110-D2D6-434C-9213-68A46C9F6A2F}" srcOrd="0" destOrd="0" presId="urn:microsoft.com/office/officeart/2005/8/layout/process5"/>
    <dgm:cxn modelId="{C3418B78-F412-4FE5-A425-DFFF1E07777B}" srcId="{FA9B03C1-9915-46D8-8048-43E088F3C5F5}" destId="{5C23D629-AF88-474C-AB49-FB33177D2C80}" srcOrd="6" destOrd="0" parTransId="{3CF61493-C6DC-4E93-833D-50C00FC94C28}" sibTransId="{AEEAE416-61C2-498D-B917-425E8A7A3B67}"/>
    <dgm:cxn modelId="{FF4F2588-7BBE-42DC-A2AF-4924DF34492F}" type="presOf" srcId="{A0742FF4-5CD7-463F-999F-4E25F2AD7532}" destId="{F5A21B7A-DEF2-4FC2-91D3-D961444C07B7}" srcOrd="0" destOrd="0" presId="urn:microsoft.com/office/officeart/2005/8/layout/process5"/>
    <dgm:cxn modelId="{2264318E-E776-4D23-B637-CAD8B2C76AC9}" type="presOf" srcId="{96E11793-F909-4990-A1A3-97C7AAC01DFB}" destId="{65BEE3F7-D135-4839-8E7E-CB0217622A95}" srcOrd="1" destOrd="0" presId="urn:microsoft.com/office/officeart/2005/8/layout/process5"/>
    <dgm:cxn modelId="{334491B2-019E-4AC3-B9AC-178BD18E8DBE}" type="presOf" srcId="{EA7B2AFB-C34D-440A-8BBC-C2A1BA7759F2}" destId="{44DB8CF3-30F5-4EF2-A309-29B9B00D7DCB}" srcOrd="1" destOrd="0" presId="urn:microsoft.com/office/officeart/2005/8/layout/process5"/>
    <dgm:cxn modelId="{C868E4B7-C725-4B28-9120-3FA129CF75D3}" type="presOf" srcId="{96E11793-F909-4990-A1A3-97C7AAC01DFB}" destId="{B7156188-7EFA-4FF6-BBFF-5BEE94C09141}" srcOrd="0" destOrd="0" presId="urn:microsoft.com/office/officeart/2005/8/layout/process5"/>
    <dgm:cxn modelId="{47CD24BB-3995-461A-944A-0952DE3A16B9}" srcId="{FA9B03C1-9915-46D8-8048-43E088F3C5F5}" destId="{5E3374DC-37F5-48BE-B273-773F12480A78}" srcOrd="4" destOrd="0" parTransId="{44B91B5F-C57D-45DF-9616-C3B8B8873524}" sibTransId="{96E11793-F909-4990-A1A3-97C7AAC01DFB}"/>
    <dgm:cxn modelId="{1E735FBD-849B-45FA-8E19-7562EC02FBA4}" srcId="{FA9B03C1-9915-46D8-8048-43E088F3C5F5}" destId="{640612F6-50E9-4174-B67B-86312A7F357D}" srcOrd="2" destOrd="0" parTransId="{515DFBBC-2ED2-4EE1-BA16-8E12E0F7C6A6}" sibTransId="{1E7E25B0-0115-482C-BB2C-2C7503F79D08}"/>
    <dgm:cxn modelId="{625D1AE1-DC16-437F-BCCD-50CD69532075}" type="presOf" srcId="{EA7B2AFB-C34D-440A-8BBC-C2A1BA7759F2}" destId="{350BCC42-713D-47D2-B7F2-7EEEF38C148F}" srcOrd="0" destOrd="0" presId="urn:microsoft.com/office/officeart/2005/8/layout/process5"/>
    <dgm:cxn modelId="{C81813EC-37DF-412B-86A6-690DB5603D63}" type="presOf" srcId="{7DB2A5E8-67D4-42A5-9114-7396E43CEE3A}" destId="{1EE70117-501E-4A54-93D4-A9E0CDF24841}" srcOrd="0" destOrd="0" presId="urn:microsoft.com/office/officeart/2005/8/layout/process5"/>
    <dgm:cxn modelId="{17F56CFA-16E0-4FBB-96F5-7F15427742EF}" type="presOf" srcId="{FA9B03C1-9915-46D8-8048-43E088F3C5F5}" destId="{A4D8F4C9-4F77-4AF7-961C-6B71D86CFC1A}" srcOrd="0" destOrd="0" presId="urn:microsoft.com/office/officeart/2005/8/layout/process5"/>
    <dgm:cxn modelId="{49DF5B88-AD8F-412E-91E5-E8355005943B}" type="presParOf" srcId="{A4D8F4C9-4F77-4AF7-961C-6B71D86CFC1A}" destId="{F5A21B7A-DEF2-4FC2-91D3-D961444C07B7}" srcOrd="0" destOrd="0" presId="urn:microsoft.com/office/officeart/2005/8/layout/process5"/>
    <dgm:cxn modelId="{A3B853D6-02FF-46C7-99E9-80B5C7DC9DBD}" type="presParOf" srcId="{A4D8F4C9-4F77-4AF7-961C-6B71D86CFC1A}" destId="{F4E2BAE4-9348-4452-97D0-F4346E308361}" srcOrd="1" destOrd="0" presId="urn:microsoft.com/office/officeart/2005/8/layout/process5"/>
    <dgm:cxn modelId="{B0643DF3-0B6A-41DC-ADB2-C50EE8F4E787}" type="presParOf" srcId="{F4E2BAE4-9348-4452-97D0-F4346E308361}" destId="{B1E3B3CC-AB8E-4455-A7B8-9625836FA4D4}" srcOrd="0" destOrd="0" presId="urn:microsoft.com/office/officeart/2005/8/layout/process5"/>
    <dgm:cxn modelId="{B2AC847D-1082-452B-ABC6-B49F359BFF73}" type="presParOf" srcId="{A4D8F4C9-4F77-4AF7-961C-6B71D86CFC1A}" destId="{3CBCBCAB-DFA7-4E7B-962C-7EC658DD7974}" srcOrd="2" destOrd="0" presId="urn:microsoft.com/office/officeart/2005/8/layout/process5"/>
    <dgm:cxn modelId="{C3FB7DC9-F626-44F9-AA52-116E8B285D7E}" type="presParOf" srcId="{A4D8F4C9-4F77-4AF7-961C-6B71D86CFC1A}" destId="{60F37179-6680-4081-B528-2EBB24621390}" srcOrd="3" destOrd="0" presId="urn:microsoft.com/office/officeart/2005/8/layout/process5"/>
    <dgm:cxn modelId="{4D990FEF-EC3D-45CB-AEC1-8ED2AB2C58F6}" type="presParOf" srcId="{60F37179-6680-4081-B528-2EBB24621390}" destId="{897A5ED7-549E-4ECC-B8EE-604259D4F1C2}" srcOrd="0" destOrd="0" presId="urn:microsoft.com/office/officeart/2005/8/layout/process5"/>
    <dgm:cxn modelId="{3A88F638-B43A-447E-B0BF-9852BA9D0450}" type="presParOf" srcId="{A4D8F4C9-4F77-4AF7-961C-6B71D86CFC1A}" destId="{BCA01FD0-F598-498C-99FA-1AC0ADF7DEF5}" srcOrd="4" destOrd="0" presId="urn:microsoft.com/office/officeart/2005/8/layout/process5"/>
    <dgm:cxn modelId="{B406E93C-BC18-4445-8081-6D17FE01ED80}" type="presParOf" srcId="{A4D8F4C9-4F77-4AF7-961C-6B71D86CFC1A}" destId="{9CC6C110-D2D6-434C-9213-68A46C9F6A2F}" srcOrd="5" destOrd="0" presId="urn:microsoft.com/office/officeart/2005/8/layout/process5"/>
    <dgm:cxn modelId="{95A06BEB-B2B1-4507-8454-79642EF16977}" type="presParOf" srcId="{9CC6C110-D2D6-434C-9213-68A46C9F6A2F}" destId="{B1DBE82A-6C78-41AC-AA8A-315A758CBD61}" srcOrd="0" destOrd="0" presId="urn:microsoft.com/office/officeart/2005/8/layout/process5"/>
    <dgm:cxn modelId="{079065BF-5714-421E-8F4A-7A006FD15C72}" type="presParOf" srcId="{A4D8F4C9-4F77-4AF7-961C-6B71D86CFC1A}" destId="{1EE70117-501E-4A54-93D4-A9E0CDF24841}" srcOrd="6" destOrd="0" presId="urn:microsoft.com/office/officeart/2005/8/layout/process5"/>
    <dgm:cxn modelId="{132C1B4B-BCD8-4FBB-9CE2-AC73E3566C7F}" type="presParOf" srcId="{A4D8F4C9-4F77-4AF7-961C-6B71D86CFC1A}" destId="{350BCC42-713D-47D2-B7F2-7EEEF38C148F}" srcOrd="7" destOrd="0" presId="urn:microsoft.com/office/officeart/2005/8/layout/process5"/>
    <dgm:cxn modelId="{CC0DC655-C7AC-49A2-B216-0E0A4DC70FB8}" type="presParOf" srcId="{350BCC42-713D-47D2-B7F2-7EEEF38C148F}" destId="{44DB8CF3-30F5-4EF2-A309-29B9B00D7DCB}" srcOrd="0" destOrd="0" presId="urn:microsoft.com/office/officeart/2005/8/layout/process5"/>
    <dgm:cxn modelId="{82FD3552-9870-41C1-ABA8-2494089F049F}" type="presParOf" srcId="{A4D8F4C9-4F77-4AF7-961C-6B71D86CFC1A}" destId="{D3AC79A1-CF67-4C01-B563-EF926EF4F04F}" srcOrd="8" destOrd="0" presId="urn:microsoft.com/office/officeart/2005/8/layout/process5"/>
    <dgm:cxn modelId="{CA5ECF16-D640-4BC2-B3FF-9C5406E92645}" type="presParOf" srcId="{A4D8F4C9-4F77-4AF7-961C-6B71D86CFC1A}" destId="{B7156188-7EFA-4FF6-BBFF-5BEE94C09141}" srcOrd="9" destOrd="0" presId="urn:microsoft.com/office/officeart/2005/8/layout/process5"/>
    <dgm:cxn modelId="{493821FD-21C6-4D8D-BFFB-DF3173301357}" type="presParOf" srcId="{B7156188-7EFA-4FF6-BBFF-5BEE94C09141}" destId="{65BEE3F7-D135-4839-8E7E-CB0217622A95}" srcOrd="0" destOrd="0" presId="urn:microsoft.com/office/officeart/2005/8/layout/process5"/>
    <dgm:cxn modelId="{AAD17690-15BD-431C-9B56-A7E6A6C0B7A3}" type="presParOf" srcId="{A4D8F4C9-4F77-4AF7-961C-6B71D86CFC1A}" destId="{6842C19D-A010-4683-8947-7AD87CCEBC5A}" srcOrd="10" destOrd="0" presId="urn:microsoft.com/office/officeart/2005/8/layout/process5"/>
    <dgm:cxn modelId="{012FC11D-CBCA-49DF-A4D1-745B196A841B}" type="presParOf" srcId="{A4D8F4C9-4F77-4AF7-961C-6B71D86CFC1A}" destId="{97843215-3E12-42A7-9ECD-28BD4C154020}" srcOrd="11" destOrd="0" presId="urn:microsoft.com/office/officeart/2005/8/layout/process5"/>
    <dgm:cxn modelId="{5D339B6A-F9EC-4D9F-82B8-05D7B4E53702}" type="presParOf" srcId="{97843215-3E12-42A7-9ECD-28BD4C154020}" destId="{17E00F0E-BE5F-48A1-B253-BB7647907ADB}" srcOrd="0" destOrd="0" presId="urn:microsoft.com/office/officeart/2005/8/layout/process5"/>
    <dgm:cxn modelId="{0E514970-D76D-40C6-814E-7F3F049CCA16}" type="presParOf" srcId="{A4D8F4C9-4F77-4AF7-961C-6B71D86CFC1A}" destId="{DD5531D8-1AE7-458B-A1A0-BC4F20E28A11}" srcOrd="12" destOrd="0" presId="urn:microsoft.com/office/officeart/2005/8/layout/process5"/>
    <dgm:cxn modelId="{A29E3C7C-2CF4-4669-BADB-316AC089724B}" type="presParOf" srcId="{A4D8F4C9-4F77-4AF7-961C-6B71D86CFC1A}" destId="{E86402F9-EE7E-49EA-8437-3BBA79A8CA9C}" srcOrd="13" destOrd="0" presId="urn:microsoft.com/office/officeart/2005/8/layout/process5"/>
    <dgm:cxn modelId="{5E76D88E-5B39-4EA2-ABD0-A92E87680019}" type="presParOf" srcId="{E86402F9-EE7E-49EA-8437-3BBA79A8CA9C}" destId="{80E7CBA0-C343-4703-BA47-BEA1F53FE291}" srcOrd="0" destOrd="0" presId="urn:microsoft.com/office/officeart/2005/8/layout/process5"/>
    <dgm:cxn modelId="{7097DAA7-D3EB-4BBE-BD84-4D14F86F6E35}" type="presParOf" srcId="{A4D8F4C9-4F77-4AF7-961C-6B71D86CFC1A}" destId="{5608F4F0-9EFF-4287-A0FF-AC23BD6E1935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A21B7A-DEF2-4FC2-91D3-D961444C07B7}">
      <dsp:nvSpPr>
        <dsp:cNvPr id="0" name=""/>
        <dsp:cNvSpPr/>
      </dsp:nvSpPr>
      <dsp:spPr>
        <a:xfrm>
          <a:off x="316797" y="1734"/>
          <a:ext cx="2082768" cy="1249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Tunnistetaan tarve (tarvitaanko tiettyyn asiaan lisätietoa?) ja tehdään päätös raatitoiminnan perustamisesta. Määritellään onko kyseessä jatkuva raati vai määräaikainen. </a:t>
          </a:r>
        </a:p>
      </dsp:txBody>
      <dsp:txXfrm>
        <a:off x="353398" y="38335"/>
        <a:ext cx="2009566" cy="1176459"/>
      </dsp:txXfrm>
    </dsp:sp>
    <dsp:sp modelId="{F4E2BAE4-9348-4452-97D0-F4346E308361}">
      <dsp:nvSpPr>
        <dsp:cNvPr id="0" name=""/>
        <dsp:cNvSpPr/>
      </dsp:nvSpPr>
      <dsp:spPr>
        <a:xfrm>
          <a:off x="2582849" y="368301"/>
          <a:ext cx="441546" cy="516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900" kern="1200"/>
        </a:p>
      </dsp:txBody>
      <dsp:txXfrm>
        <a:off x="2582849" y="471606"/>
        <a:ext cx="309082" cy="309916"/>
      </dsp:txXfrm>
    </dsp:sp>
    <dsp:sp modelId="{3CBCBCAB-DFA7-4E7B-962C-7EC658DD7974}">
      <dsp:nvSpPr>
        <dsp:cNvPr id="0" name=""/>
        <dsp:cNvSpPr/>
      </dsp:nvSpPr>
      <dsp:spPr>
        <a:xfrm>
          <a:off x="3232673" y="1734"/>
          <a:ext cx="2082768" cy="1249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Nimetään tulosyksiköistä vastuuhenkilöt (asiakastyötä tekevä ja esihenkilö). Määritetään missä foorumissa raadin toimintaa käsitellään raadin aikana.</a:t>
          </a:r>
        </a:p>
      </dsp:txBody>
      <dsp:txXfrm>
        <a:off x="3269274" y="38335"/>
        <a:ext cx="2009566" cy="1176459"/>
      </dsp:txXfrm>
    </dsp:sp>
    <dsp:sp modelId="{60F37179-6680-4081-B528-2EBB24621390}">
      <dsp:nvSpPr>
        <dsp:cNvPr id="0" name=""/>
        <dsp:cNvSpPr/>
      </dsp:nvSpPr>
      <dsp:spPr>
        <a:xfrm>
          <a:off x="5498725" y="368301"/>
          <a:ext cx="441546" cy="516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900" kern="1200"/>
        </a:p>
      </dsp:txBody>
      <dsp:txXfrm>
        <a:off x="5498725" y="471606"/>
        <a:ext cx="309082" cy="309916"/>
      </dsp:txXfrm>
    </dsp:sp>
    <dsp:sp modelId="{BCA01FD0-F598-498C-99FA-1AC0ADF7DEF5}">
      <dsp:nvSpPr>
        <dsp:cNvPr id="0" name=""/>
        <dsp:cNvSpPr/>
      </dsp:nvSpPr>
      <dsp:spPr>
        <a:xfrm>
          <a:off x="6148549" y="1734"/>
          <a:ext cx="2082768" cy="1249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Raadin resurssit ja toimintaedellytykset määritellään. Määritetään tarkemmat aiheet, joita raadissa käsitellään.  </a:t>
          </a:r>
        </a:p>
      </dsp:txBody>
      <dsp:txXfrm>
        <a:off x="6185150" y="38335"/>
        <a:ext cx="2009566" cy="1176459"/>
      </dsp:txXfrm>
    </dsp:sp>
    <dsp:sp modelId="{9CC6C110-D2D6-434C-9213-68A46C9F6A2F}">
      <dsp:nvSpPr>
        <dsp:cNvPr id="0" name=""/>
        <dsp:cNvSpPr/>
      </dsp:nvSpPr>
      <dsp:spPr>
        <a:xfrm rot="5400000">
          <a:off x="6969160" y="1397189"/>
          <a:ext cx="441546" cy="516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900" kern="1200"/>
        </a:p>
      </dsp:txBody>
      <dsp:txXfrm rot="-5400000">
        <a:off x="7034975" y="1434679"/>
        <a:ext cx="309916" cy="309082"/>
      </dsp:txXfrm>
    </dsp:sp>
    <dsp:sp modelId="{1EE70117-501E-4A54-93D4-A9E0CDF24841}">
      <dsp:nvSpPr>
        <dsp:cNvPr id="0" name=""/>
        <dsp:cNvSpPr/>
      </dsp:nvSpPr>
      <dsp:spPr>
        <a:xfrm>
          <a:off x="6148549" y="2084502"/>
          <a:ext cx="2082768" cy="1249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Määritetään raadin tavoitteet ja tavat joilla tavoitteiden toteutumista seurataan.</a:t>
          </a:r>
        </a:p>
      </dsp:txBody>
      <dsp:txXfrm>
        <a:off x="6185150" y="2121103"/>
        <a:ext cx="2009566" cy="1176459"/>
      </dsp:txXfrm>
    </dsp:sp>
    <dsp:sp modelId="{350BCC42-713D-47D2-B7F2-7EEEF38C148F}">
      <dsp:nvSpPr>
        <dsp:cNvPr id="0" name=""/>
        <dsp:cNvSpPr/>
      </dsp:nvSpPr>
      <dsp:spPr>
        <a:xfrm rot="10800000">
          <a:off x="5523719" y="2451070"/>
          <a:ext cx="441546" cy="516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900" kern="1200"/>
        </a:p>
      </dsp:txBody>
      <dsp:txXfrm rot="10800000">
        <a:off x="5656183" y="2554375"/>
        <a:ext cx="309082" cy="309916"/>
      </dsp:txXfrm>
    </dsp:sp>
    <dsp:sp modelId="{D3AC79A1-CF67-4C01-B563-EF926EF4F04F}">
      <dsp:nvSpPr>
        <dsp:cNvPr id="0" name=""/>
        <dsp:cNvSpPr/>
      </dsp:nvSpPr>
      <dsp:spPr>
        <a:xfrm>
          <a:off x="3232673" y="2084502"/>
          <a:ext cx="2082768" cy="1249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sz="1100" kern="1200" dirty="0"/>
            <a:t>Raadin kokoaminen. Avataan haku, viestitään ja tehdään valinnat.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100" kern="1200" dirty="0"/>
        </a:p>
      </dsp:txBody>
      <dsp:txXfrm>
        <a:off x="3269274" y="2121103"/>
        <a:ext cx="2009566" cy="1176459"/>
      </dsp:txXfrm>
    </dsp:sp>
    <dsp:sp modelId="{B7156188-7EFA-4FF6-BBFF-5BEE94C09141}">
      <dsp:nvSpPr>
        <dsp:cNvPr id="0" name=""/>
        <dsp:cNvSpPr/>
      </dsp:nvSpPr>
      <dsp:spPr>
        <a:xfrm rot="10800000">
          <a:off x="2607843" y="2451070"/>
          <a:ext cx="441546" cy="516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900" kern="1200"/>
        </a:p>
      </dsp:txBody>
      <dsp:txXfrm rot="10800000">
        <a:off x="2740307" y="2554375"/>
        <a:ext cx="309082" cy="309916"/>
      </dsp:txXfrm>
    </dsp:sp>
    <dsp:sp modelId="{6842C19D-A010-4683-8947-7AD87CCEBC5A}">
      <dsp:nvSpPr>
        <dsp:cNvPr id="0" name=""/>
        <dsp:cNvSpPr/>
      </dsp:nvSpPr>
      <dsp:spPr>
        <a:xfrm>
          <a:off x="316797" y="2084502"/>
          <a:ext cx="2082768" cy="1249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sz="1100" kern="1200" dirty="0"/>
            <a:t>Raadin tuotoksia hyödynnetään. Joka raatikerran jälkeen tuotoksia jaetaan eteenpäin ja viestitään tarpeen mukaan.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100" kern="1200" dirty="0"/>
        </a:p>
      </dsp:txBody>
      <dsp:txXfrm>
        <a:off x="353398" y="2121103"/>
        <a:ext cx="2009566" cy="1176459"/>
      </dsp:txXfrm>
    </dsp:sp>
    <dsp:sp modelId="{97843215-3E12-42A7-9ECD-28BD4C154020}">
      <dsp:nvSpPr>
        <dsp:cNvPr id="0" name=""/>
        <dsp:cNvSpPr/>
      </dsp:nvSpPr>
      <dsp:spPr>
        <a:xfrm rot="5317655">
          <a:off x="1206011" y="3395730"/>
          <a:ext cx="349604" cy="516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900" kern="1200"/>
        </a:p>
      </dsp:txBody>
      <dsp:txXfrm rot="-5400000">
        <a:off x="1224600" y="3479206"/>
        <a:ext cx="309916" cy="244723"/>
      </dsp:txXfrm>
    </dsp:sp>
    <dsp:sp modelId="{DD5531D8-1AE7-458B-A1A0-BC4F20E28A11}">
      <dsp:nvSpPr>
        <dsp:cNvPr id="0" name=""/>
        <dsp:cNvSpPr/>
      </dsp:nvSpPr>
      <dsp:spPr>
        <a:xfrm>
          <a:off x="362535" y="3993606"/>
          <a:ext cx="2082768" cy="1249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i-FI" sz="1100" kern="1200" dirty="0"/>
            <a:t>Kerätään jatkuvaa palautetta raadista ja raadin tuotoksien implementoinnista palveluihin.</a:t>
          </a:r>
        </a:p>
        <a:p>
          <a:pPr algn="ctr">
            <a:buNone/>
          </a:pPr>
          <a:endParaRPr lang="fi-FI" sz="1100" kern="1200" dirty="0"/>
        </a:p>
      </dsp:txBody>
      <dsp:txXfrm>
        <a:off x="399136" y="4030207"/>
        <a:ext cx="2009566" cy="1176459"/>
      </dsp:txXfrm>
    </dsp:sp>
    <dsp:sp modelId="{E86402F9-EE7E-49EA-8437-3BBA79A8CA9C}">
      <dsp:nvSpPr>
        <dsp:cNvPr id="0" name=""/>
        <dsp:cNvSpPr/>
      </dsp:nvSpPr>
      <dsp:spPr>
        <a:xfrm rot="21567161">
          <a:off x="2618515" y="4346577"/>
          <a:ext cx="417325" cy="516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900" kern="1200"/>
        </a:p>
      </dsp:txBody>
      <dsp:txXfrm>
        <a:off x="2618518" y="4450480"/>
        <a:ext cx="292128" cy="309916"/>
      </dsp:txXfrm>
    </dsp:sp>
    <dsp:sp modelId="{5608F4F0-9EFF-4287-A0FF-AC23BD6E1935}">
      <dsp:nvSpPr>
        <dsp:cNvPr id="0" name=""/>
        <dsp:cNvSpPr/>
      </dsp:nvSpPr>
      <dsp:spPr>
        <a:xfrm>
          <a:off x="3232673" y="3966188"/>
          <a:ext cx="2082768" cy="1249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Raadin kauden päätyttyä tarkastellaan tavoitteiden täyttymistä ja käydään loppukeskustelu raatilaisten kanssa.</a:t>
          </a:r>
        </a:p>
      </dsp:txBody>
      <dsp:txXfrm>
        <a:off x="3269274" y="4002789"/>
        <a:ext cx="2009566" cy="1176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koinen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31409-9A93-7624-4987-1EC8FD373B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6800" y="817200"/>
            <a:ext cx="7556400" cy="1458000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EC3E48-28B2-8BE6-4AFE-84163F88AA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56800" y="2520000"/>
            <a:ext cx="7556400" cy="9108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Lisää alaotsikko napsauttamalla</a:t>
            </a:r>
          </a:p>
        </p:txBody>
      </p:sp>
      <p:pic>
        <p:nvPicPr>
          <p:cNvPr id="7" name="Logo" descr="Itä-Uudenmaan hyvinvointialueen tunnus.">
            <a:extLst>
              <a:ext uri="{FF2B5EF4-FFF2-40B4-BE49-F238E27FC236}">
                <a16:creationId xmlns:a16="http://schemas.microsoft.com/office/drawing/2014/main" id="{CA6195F6-945D-80D2-D014-818544BE11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26775" y="5784422"/>
            <a:ext cx="4450165" cy="743391"/>
          </a:xfrm>
          <a:prstGeom prst="rect">
            <a:avLst/>
          </a:prstGeom>
        </p:spPr>
      </p:pic>
      <p:pic>
        <p:nvPicPr>
          <p:cNvPr id="8" name="Graafi">
            <a:extLst>
              <a:ext uri="{FF2B5EF4-FFF2-40B4-BE49-F238E27FC236}">
                <a16:creationId xmlns:a16="http://schemas.microsoft.com/office/drawing/2014/main" id="{4CC25092-9839-D9B8-A260-C2E91E743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9661" b="66813"/>
          <a:stretch/>
        </p:blipFill>
        <p:spPr>
          <a:xfrm>
            <a:off x="0" y="3211279"/>
            <a:ext cx="5845215" cy="3646721"/>
          </a:xfrm>
          <a:prstGeom prst="rect">
            <a:avLst/>
          </a:prstGeom>
        </p:spPr>
      </p:pic>
      <p:sp>
        <p:nvSpPr>
          <p:cNvPr id="18" name="Sisällön paikkamerkki 17">
            <a:extLst>
              <a:ext uri="{FF2B5EF4-FFF2-40B4-BE49-F238E27FC236}">
                <a16:creationId xmlns:a16="http://schemas.microsoft.com/office/drawing/2014/main" id="{96BC05DC-2592-BFC8-B688-7F199FD61B3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57250" y="3805200"/>
            <a:ext cx="7556500" cy="45000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Tekijätiedot Etunimi Sukunimi | päivämäärä</a:t>
            </a:r>
          </a:p>
        </p:txBody>
      </p:sp>
    </p:spTree>
    <p:extLst>
      <p:ext uri="{BB962C8B-B14F-4D97-AF65-F5344CB8AC3E}">
        <p14:creationId xmlns:p14="http://schemas.microsoft.com/office/powerpoint/2010/main" val="39479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Logo">
            <a:extLst>
              <a:ext uri="{FF2B5EF4-FFF2-40B4-BE49-F238E27FC236}">
                <a16:creationId xmlns:a16="http://schemas.microsoft.com/office/drawing/2014/main" id="{9F689542-8C22-18F5-E259-3C29766C0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7539" y="6000349"/>
            <a:ext cx="3356195" cy="56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19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9282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sikel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9B3B782D-B33B-E60C-4662-FAFEC836E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Logo">
            <a:extLst>
              <a:ext uri="{FF2B5EF4-FFF2-40B4-BE49-F238E27FC236}">
                <a16:creationId xmlns:a16="http://schemas.microsoft.com/office/drawing/2014/main" id="{0D76A136-A37F-99F1-1CA6-83C9F71EC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07539" y="6000349"/>
            <a:ext cx="3356195" cy="56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409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kaj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6FD63A-ECA2-5DA7-EE91-CDEFA64950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5200"/>
            <a:ext cx="10515600" cy="8568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 napsauttamalla</a:t>
            </a: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C1B26593-0C54-2DD8-C812-EC3AB9BBE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7539" y="6000349"/>
            <a:ext cx="3356195" cy="560646"/>
          </a:xfrm>
          <a:prstGeom prst="rect">
            <a:avLst/>
          </a:prstGeom>
        </p:spPr>
      </p:pic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DBC1876F-A041-FE43-CC93-7B9A58D7B819}"/>
              </a:ext>
            </a:extLst>
          </p:cNvPr>
          <p:cNvGraphicFramePr>
            <a:graphicFrameLocks noGrp="1" noChangeAspect="1"/>
          </p:cNvGraphicFramePr>
          <p:nvPr userDrawn="1">
            <p:extLst>
              <p:ext uri="{D42A27DB-BD31-4B8C-83A1-F6EECF244321}">
                <p14:modId xmlns:p14="http://schemas.microsoft.com/office/powerpoint/2010/main" val="865244203"/>
              </p:ext>
            </p:extLst>
          </p:nvPr>
        </p:nvGraphicFramePr>
        <p:xfrm>
          <a:off x="1904085" y="2101733"/>
          <a:ext cx="8128000" cy="2961640"/>
        </p:xfrm>
        <a:graphic>
          <a:graphicData uri="http://schemas.openxmlformats.org/drawingml/2006/table">
            <a:tbl>
              <a:tblPr firstRow="1" lastCol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38032566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7817984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5342299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1077123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23115361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38708322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4208881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440699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94591071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403985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26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29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7615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184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2936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813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3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520511"/>
                  </a:ext>
                </a:extLst>
              </a:tr>
            </a:tbl>
          </a:graphicData>
        </a:graphic>
      </p:graphicFrame>
      <p:graphicFrame>
        <p:nvGraphicFramePr>
          <p:cNvPr id="4" name="Taulukko 15">
            <a:extLst>
              <a:ext uri="{FF2B5EF4-FFF2-40B4-BE49-F238E27FC236}">
                <a16:creationId xmlns:a16="http://schemas.microsoft.com/office/drawing/2014/main" id="{4B2072F2-976A-ABF5-9760-434688BE23A2}"/>
              </a:ext>
            </a:extLst>
          </p:cNvPr>
          <p:cNvGraphicFramePr>
            <a:graphicFrameLocks noGrp="1" noChangeAspect="1"/>
          </p:cNvGraphicFramePr>
          <p:nvPr userDrawn="1">
            <p:extLst>
              <p:ext uri="{D42A27DB-BD31-4B8C-83A1-F6EECF244321}">
                <p14:modId xmlns:p14="http://schemas.microsoft.com/office/powerpoint/2010/main" val="4285627538"/>
              </p:ext>
            </p:extLst>
          </p:nvPr>
        </p:nvGraphicFramePr>
        <p:xfrm>
          <a:off x="10031297" y="2098883"/>
          <a:ext cx="170219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096">
                  <a:extLst>
                    <a:ext uri="{9D8B030D-6E8A-4147-A177-3AD203B41FA5}">
                      <a16:colId xmlns:a16="http://schemas.microsoft.com/office/drawing/2014/main" val="4114269058"/>
                    </a:ext>
                  </a:extLst>
                </a:gridCol>
                <a:gridCol w="851096">
                  <a:extLst>
                    <a:ext uri="{9D8B030D-6E8A-4147-A177-3AD203B41FA5}">
                      <a16:colId xmlns:a16="http://schemas.microsoft.com/office/drawing/2014/main" val="42586633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8164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51820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637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79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72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4181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97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9412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427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31409-9A93-7624-4987-1EC8FD373B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99200" y="1393200"/>
            <a:ext cx="7182000" cy="22068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fi-FI" dirty="0"/>
              <a:t>Elämän mittaista hyvinvointia.</a:t>
            </a:r>
          </a:p>
        </p:txBody>
      </p:sp>
      <p:pic>
        <p:nvPicPr>
          <p:cNvPr id="7" name="Logo" descr="Itä-Uudenmaan hyvinvointialueen tunnus.">
            <a:extLst>
              <a:ext uri="{FF2B5EF4-FFF2-40B4-BE49-F238E27FC236}">
                <a16:creationId xmlns:a16="http://schemas.microsoft.com/office/drawing/2014/main" id="{CA6195F6-945D-80D2-D014-818544BE11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26775" y="5784422"/>
            <a:ext cx="4450165" cy="743391"/>
          </a:xfrm>
          <a:prstGeom prst="rect">
            <a:avLst/>
          </a:prstGeom>
        </p:spPr>
      </p:pic>
      <p:pic>
        <p:nvPicPr>
          <p:cNvPr id="8" name="Graafi">
            <a:extLst>
              <a:ext uri="{FF2B5EF4-FFF2-40B4-BE49-F238E27FC236}">
                <a16:creationId xmlns:a16="http://schemas.microsoft.com/office/drawing/2014/main" id="{4CC25092-9839-D9B8-A260-C2E91E743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9661" b="66813"/>
          <a:stretch/>
        </p:blipFill>
        <p:spPr>
          <a:xfrm>
            <a:off x="0" y="3211279"/>
            <a:ext cx="5845215" cy="3646721"/>
          </a:xfrm>
          <a:prstGeom prst="rect">
            <a:avLst/>
          </a:prstGeom>
        </p:spPr>
      </p:pic>
      <p:sp>
        <p:nvSpPr>
          <p:cNvPr id="4" name="Alaotsikko">
            <a:extLst>
              <a:ext uri="{FF2B5EF4-FFF2-40B4-BE49-F238E27FC236}">
                <a16:creationId xmlns:a16="http://schemas.microsoft.com/office/drawing/2014/main" id="{1EB8D9DD-58FF-E528-1579-07EF23121BB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00446" y="3773346"/>
            <a:ext cx="7180162" cy="682908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fi-FI" dirty="0"/>
              <a:t>Etunimi Sukunimi | Yhteystiedot | itauusimaa.fi</a:t>
            </a:r>
          </a:p>
        </p:txBody>
      </p:sp>
    </p:spTree>
    <p:extLst>
      <p:ext uri="{BB962C8B-B14F-4D97-AF65-F5344CB8AC3E}">
        <p14:creationId xmlns:p14="http://schemas.microsoft.com/office/powerpoint/2010/main" val="1848889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sinin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Logo">
            <a:extLst>
              <a:ext uri="{FF2B5EF4-FFF2-40B4-BE49-F238E27FC236}">
                <a16:creationId xmlns:a16="http://schemas.microsoft.com/office/drawing/2014/main" id="{CA6195F6-945D-80D2-D014-818544BE11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1470" r="6143" b="12118"/>
          <a:stretch/>
        </p:blipFill>
        <p:spPr>
          <a:xfrm>
            <a:off x="7326000" y="5785200"/>
            <a:ext cx="4449600" cy="765835"/>
          </a:xfrm>
          <a:prstGeom prst="rect">
            <a:avLst/>
          </a:prstGeom>
        </p:spPr>
      </p:pic>
      <p:pic>
        <p:nvPicPr>
          <p:cNvPr id="8" name="Graafi">
            <a:extLst>
              <a:ext uri="{FF2B5EF4-FFF2-40B4-BE49-F238E27FC236}">
                <a16:creationId xmlns:a16="http://schemas.microsoft.com/office/drawing/2014/main" id="{4CC25092-9839-D9B8-A260-C2E91E743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49661" b="66813"/>
          <a:stretch/>
        </p:blipFill>
        <p:spPr>
          <a:xfrm>
            <a:off x="0" y="3211279"/>
            <a:ext cx="5845215" cy="3646721"/>
          </a:xfrm>
          <a:prstGeom prst="rect">
            <a:avLst/>
          </a:prstGeom>
        </p:spPr>
      </p:pic>
      <p:sp>
        <p:nvSpPr>
          <p:cNvPr id="6" name="Otsikko">
            <a:extLst>
              <a:ext uri="{FF2B5EF4-FFF2-40B4-BE49-F238E27FC236}">
                <a16:creationId xmlns:a16="http://schemas.microsoft.com/office/drawing/2014/main" id="{37925AF3-A6C4-7061-A09D-C32346D482A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00446" y="1394750"/>
            <a:ext cx="7180162" cy="2207288"/>
          </a:xfrm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Elämän mittaista </a:t>
            </a:r>
            <a:br>
              <a:rPr lang="fi-FI"/>
            </a:br>
            <a:r>
              <a:rPr lang="fi-FI"/>
              <a:t>hyvinvointia.</a:t>
            </a:r>
          </a:p>
        </p:txBody>
      </p:sp>
      <p:sp>
        <p:nvSpPr>
          <p:cNvPr id="9" name="Alaotsikko">
            <a:extLst>
              <a:ext uri="{FF2B5EF4-FFF2-40B4-BE49-F238E27FC236}">
                <a16:creationId xmlns:a16="http://schemas.microsoft.com/office/drawing/2014/main" id="{F3AE2831-3E22-ABED-E63C-3B48EC3EF8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00446" y="3773346"/>
            <a:ext cx="7180162" cy="682908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fi-FI"/>
              <a:t>Etunimi Sukunimi | Yhteystiedot | itauusimaa.fi</a:t>
            </a:r>
          </a:p>
        </p:txBody>
      </p:sp>
    </p:spTree>
    <p:extLst>
      <p:ext uri="{BB962C8B-B14F-4D97-AF65-F5344CB8AC3E}">
        <p14:creationId xmlns:p14="http://schemas.microsoft.com/office/powerpoint/2010/main" val="180351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ininen kan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31409-9A93-7624-4987-1EC8FD373B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6800" y="817200"/>
            <a:ext cx="7556400" cy="14580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EC3E48-28B2-8BE6-4AFE-84163F88AA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56800" y="2520000"/>
            <a:ext cx="7556400" cy="9108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Lisää alaotsikko napsauttamalla</a:t>
            </a:r>
          </a:p>
        </p:txBody>
      </p:sp>
      <p:pic>
        <p:nvPicPr>
          <p:cNvPr id="7" name="Logo" descr="Itä-Uudenmaan hyvinvointialueen tunnus.">
            <a:extLst>
              <a:ext uri="{FF2B5EF4-FFF2-40B4-BE49-F238E27FC236}">
                <a16:creationId xmlns:a16="http://schemas.microsoft.com/office/drawing/2014/main" id="{FEECD3B8-3EEE-372E-875A-404F2C380F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26775" y="5784422"/>
            <a:ext cx="4450165" cy="743391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72583140-1809-A2AE-01B7-CACCA00036A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3209925"/>
            <a:ext cx="5848350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alkoinen kansi + paikka kuval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31409-9A93-7624-4987-1EC8FD373B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0000" y="1994400"/>
            <a:ext cx="4896000" cy="1458000"/>
          </a:xfrm>
        </p:spPr>
        <p:txBody>
          <a:bodyPr anchor="b">
            <a:noAutofit/>
          </a:bodyPr>
          <a:lstStyle>
            <a:lvl1pPr algn="ctr"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EC3E48-28B2-8BE6-4AFE-84163F88AA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90000" y="3693600"/>
            <a:ext cx="4896000" cy="5364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Lisää alaotsikko napsauttamalla</a:t>
            </a: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FEECD3B8-3EEE-372E-875A-404F2C380F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1" t="13289" r="6402" b="14555"/>
          <a:stretch/>
        </p:blipFill>
        <p:spPr>
          <a:xfrm>
            <a:off x="8406000" y="6001200"/>
            <a:ext cx="3355200" cy="573159"/>
          </a:xfrm>
          <a:prstGeom prst="rect">
            <a:avLst/>
          </a:prstGeom>
        </p:spPr>
      </p:pic>
      <p:pic>
        <p:nvPicPr>
          <p:cNvPr id="5" name="Graafi">
            <a:extLst>
              <a:ext uri="{FF2B5EF4-FFF2-40B4-BE49-F238E27FC236}">
                <a16:creationId xmlns:a16="http://schemas.microsoft.com/office/drawing/2014/main" id="{F1FDA577-B7E5-517C-16A0-C71F07EED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9165" t="86413" r="34785"/>
          <a:stretch/>
        </p:blipFill>
        <p:spPr>
          <a:xfrm>
            <a:off x="8102278" y="0"/>
            <a:ext cx="4089722" cy="150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481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ininen kansi + paikka kuval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31409-9A93-7624-4987-1EC8FD373B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0000" y="1994400"/>
            <a:ext cx="4896000" cy="1458000"/>
          </a:xfrm>
        </p:spPr>
        <p:txBody>
          <a:bodyPr anchor="b">
            <a:no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EC3E48-28B2-8BE6-4AFE-84163F88AA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90000" y="3693600"/>
            <a:ext cx="4896000" cy="5364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Lisää alaotsikko napsauttamalla</a:t>
            </a: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FEECD3B8-3EEE-372E-875A-404F2C380F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6000" y="6001200"/>
            <a:ext cx="3355200" cy="560479"/>
          </a:xfrm>
          <a:prstGeom prst="rect">
            <a:avLst/>
          </a:prstGeom>
        </p:spPr>
      </p:pic>
      <p:pic>
        <p:nvPicPr>
          <p:cNvPr id="5" name="Graafi">
            <a:extLst>
              <a:ext uri="{FF2B5EF4-FFF2-40B4-BE49-F238E27FC236}">
                <a16:creationId xmlns:a16="http://schemas.microsoft.com/office/drawing/2014/main" id="{F1FDA577-B7E5-517C-16A0-C71F07EED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29165" t="86413" r="34785"/>
          <a:stretch/>
        </p:blipFill>
        <p:spPr>
          <a:xfrm>
            <a:off x="8102278" y="0"/>
            <a:ext cx="4089722" cy="150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7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AB5548-26B6-7905-FCBC-D0B5F364A2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5200"/>
            <a:ext cx="10515600" cy="85680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F8CCEF-DE3A-BDA3-711F-564B71DED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4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9" name="Logo">
            <a:extLst>
              <a:ext uri="{FF2B5EF4-FFF2-40B4-BE49-F238E27FC236}">
                <a16:creationId xmlns:a16="http://schemas.microsoft.com/office/drawing/2014/main" id="{06BD8AC1-1920-0C6A-0993-A02F363E8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7539" y="6000349"/>
            <a:ext cx="3356195" cy="56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085E1D-53FB-CD1F-9B4E-532394FD4E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5200"/>
            <a:ext cx="10515600" cy="85680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0B83F6-7C05-37E1-6AD8-D6AB71A006C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19200" cy="3844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Lisää teksti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6C373E-3AFC-415C-A2F7-59F882F65E7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34602" y="1825625"/>
            <a:ext cx="5119200" cy="3844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dirty="0"/>
              <a:t>Lisää teksti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AB1A6B90-538F-D68E-91EC-767F995568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7539" y="6000349"/>
            <a:ext cx="3356195" cy="56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49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0CD1E3-272B-594D-36D4-2D542516C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35200"/>
            <a:ext cx="5608800" cy="1490400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DEAE11E-3655-5D4C-0F9D-6FC426A05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12800"/>
            <a:ext cx="5608800" cy="3286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Kuvan paikkamerkki 10">
            <a:extLst>
              <a:ext uri="{FF2B5EF4-FFF2-40B4-BE49-F238E27FC236}">
                <a16:creationId xmlns:a16="http://schemas.microsoft.com/office/drawing/2014/main" id="{2669B4F1-4349-EDB6-B10D-DE36BA66F8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6400" y="835025"/>
            <a:ext cx="4608000" cy="496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2" name="Logo">
            <a:extLst>
              <a:ext uri="{FF2B5EF4-FFF2-40B4-BE49-F238E27FC236}">
                <a16:creationId xmlns:a16="http://schemas.microsoft.com/office/drawing/2014/main" id="{3B8ACDDA-0998-8AB1-FE06-6EC1386B8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7539" y="6000349"/>
            <a:ext cx="3356195" cy="56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395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Väilotsikk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afi">
            <a:extLst>
              <a:ext uri="{FF2B5EF4-FFF2-40B4-BE49-F238E27FC236}">
                <a16:creationId xmlns:a16="http://schemas.microsoft.com/office/drawing/2014/main" id="{CEF3E70B-D28C-6916-123B-B18CE115C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6416" t="36117" b="8187"/>
          <a:stretch/>
        </p:blipFill>
        <p:spPr>
          <a:xfrm>
            <a:off x="0" y="-2348"/>
            <a:ext cx="11655706" cy="6860348"/>
          </a:xfrm>
          <a:prstGeom prst="rect">
            <a:avLst/>
          </a:prstGeom>
        </p:spPr>
      </p:pic>
      <p:sp>
        <p:nvSpPr>
          <p:cNvPr id="8" name="Suorakulmio">
            <a:extLst>
              <a:ext uri="{FF2B5EF4-FFF2-40B4-BE49-F238E27FC236}">
                <a16:creationId xmlns:a16="http://schemas.microsoft.com/office/drawing/2014/main" id="{041E6063-3423-77D2-A115-752527ADC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5446" y="660990"/>
            <a:ext cx="10801109" cy="55360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478D2E2-A25F-B0AF-B6E3-C76A7E4002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99200" y="1393200"/>
            <a:ext cx="7182000" cy="22068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dirty="0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0785A9-30BD-382A-CF0E-50FE645F6AE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599200" y="3772800"/>
            <a:ext cx="7182000" cy="1645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0675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6FD63A-ECA2-5DA7-EE91-CDEFA64950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35200"/>
            <a:ext cx="10515600" cy="8568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 napsauttamalla</a:t>
            </a: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C1B26593-0C54-2DD8-C812-EC3AB9BBE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7539" y="6000349"/>
            <a:ext cx="3356195" cy="56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26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7951B85-EF07-0177-C7DA-857817985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5200"/>
            <a:ext cx="10515600" cy="85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A3CCB4-20A1-6D8B-605C-EEB4ED28B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68861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70" r:id="rId3"/>
    <p:sldLayoutId id="2147483672" r:id="rId4"/>
    <p:sldLayoutId id="2147483650" r:id="rId5"/>
    <p:sldLayoutId id="2147483652" r:id="rId6"/>
    <p:sldLayoutId id="2147483653" r:id="rId7"/>
    <p:sldLayoutId id="2147483651" r:id="rId8"/>
    <p:sldLayoutId id="2147483662" r:id="rId9"/>
    <p:sldLayoutId id="2147483655" r:id="rId10"/>
    <p:sldLayoutId id="2147483674" r:id="rId11"/>
    <p:sldLayoutId id="2147483675" r:id="rId12"/>
    <p:sldLayoutId id="2147483676" r:id="rId13"/>
    <p:sldLayoutId id="2147483665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>
            <a:extLst>
              <a:ext uri="{FF2B5EF4-FFF2-40B4-BE49-F238E27FC236}">
                <a16:creationId xmlns:a16="http://schemas.microsoft.com/office/drawing/2014/main" id="{83403DED-3B74-FFE0-22CE-D7DDD95AA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391" y="347472"/>
            <a:ext cx="11954609" cy="1133856"/>
          </a:xfrm>
        </p:spPr>
        <p:txBody>
          <a:bodyPr/>
          <a:lstStyle/>
          <a:p>
            <a:r>
              <a:rPr lang="fi-FI" sz="3200" dirty="0">
                <a:solidFill>
                  <a:schemeClr val="tx2"/>
                </a:solidFill>
              </a:rPr>
              <a:t>Ehdotus: Osallisuusraatitoiminta Itä-Uudenmaan hyvinvointialueella</a:t>
            </a:r>
            <a:br>
              <a:rPr lang="fi-FI" sz="3200" dirty="0">
                <a:solidFill>
                  <a:schemeClr val="tx2"/>
                </a:solidFill>
              </a:rPr>
            </a:br>
            <a:endParaRPr lang="fi-FI" sz="3200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9D430B3-41E0-26B5-FE25-50731A94A00B}"/>
              </a:ext>
            </a:extLst>
          </p:cNvPr>
          <p:cNvSpPr txBox="1"/>
          <p:nvPr/>
        </p:nvSpPr>
        <p:spPr>
          <a:xfrm>
            <a:off x="8991776" y="1100093"/>
            <a:ext cx="23742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chemeClr val="accent2"/>
                </a:solidFill>
              </a:rPr>
              <a:t>Raati koostuu asukkaista sekä hyvinvointialueen sote-ammattilaisista, kuntien, järjestöjen, yhdistysten ja kirkon edustajista. Raadin kokoonpano, viestintä ja tuotoksia käsittelevät foorumit (esimerkiksi erilaiset johtoryhmät) määräytyvät sen mukaan, mitä aiheita raadissa käsitellään.</a:t>
            </a:r>
          </a:p>
        </p:txBody>
      </p:sp>
      <p:pic>
        <p:nvPicPr>
          <p:cNvPr id="7" name="Kuva 6" descr="Kuva, joka sisältää kohteen teksti, Fontti, kuvakaappaus, Sähkönsininen&#10;&#10;Tekoälyllä luotu sisältö voi olla virheellistä.">
            <a:extLst>
              <a:ext uri="{FF2B5EF4-FFF2-40B4-BE49-F238E27FC236}">
                <a16:creationId xmlns:a16="http://schemas.microsoft.com/office/drawing/2014/main" id="{9B73D6D9-9DB6-94DD-B8A7-FF4A7D9E7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528" y="5928248"/>
            <a:ext cx="2850388" cy="716287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1328A255-44C9-ADF4-E1DA-93D94C86ECF3}"/>
              </a:ext>
            </a:extLst>
          </p:cNvPr>
          <p:cNvSpPr txBox="1"/>
          <p:nvPr/>
        </p:nvSpPr>
        <p:spPr>
          <a:xfrm>
            <a:off x="337820" y="6475258"/>
            <a:ext cx="4818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solidFill>
                  <a:schemeClr val="bg1">
                    <a:lumMod val="75000"/>
                  </a:schemeClr>
                </a:solidFill>
              </a:rPr>
              <a:t>Henna Fager </a:t>
            </a:r>
          </a:p>
        </p:txBody>
      </p:sp>
      <p:graphicFrame>
        <p:nvGraphicFramePr>
          <p:cNvPr id="9" name="Kaaviokuva 8">
            <a:extLst>
              <a:ext uri="{FF2B5EF4-FFF2-40B4-BE49-F238E27FC236}">
                <a16:creationId xmlns:a16="http://schemas.microsoft.com/office/drawing/2014/main" id="{4510978D-8A3D-F38D-2851-C569574D35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9997219"/>
              </p:ext>
            </p:extLst>
          </p:nvPr>
        </p:nvGraphicFramePr>
        <p:xfrm>
          <a:off x="0" y="1164101"/>
          <a:ext cx="854811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798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Itä-Uudenmaan hyvinvointialu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3E5EA6"/>
      </a:accent1>
      <a:accent2>
        <a:srgbClr val="339966"/>
      </a:accent2>
      <a:accent3>
        <a:srgbClr val="F4AACC"/>
      </a:accent3>
      <a:accent4>
        <a:srgbClr val="EAB818"/>
      </a:accent4>
      <a:accent5>
        <a:srgbClr val="C94155"/>
      </a:accent5>
      <a:accent6>
        <a:srgbClr val="000000"/>
      </a:accent6>
      <a:hlink>
        <a:srgbClr val="3E5EA6"/>
      </a:hlink>
      <a:folHlink>
        <a:srgbClr val="C94155"/>
      </a:folHlink>
    </a:clrScheme>
    <a:fontScheme name="Itä-Uudenmaan hyvintointialue">
      <a:majorFont>
        <a:latin typeface="Arial Nova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-roosa  -  Vain luku" id="{BF305111-8016-472E-B64C-D1F188973277}" vid="{E01A83D1-B118-4B54-9554-21C66F01FC2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0628484F14F1243ABFACE04BFDD3DE1" ma:contentTypeVersion="4" ma:contentTypeDescription="Luo uusi asiakirja." ma:contentTypeScope="" ma:versionID="6c211cfb5a35deae9ec22ed3abea7fd6">
  <xsd:schema xmlns:xsd="http://www.w3.org/2001/XMLSchema" xmlns:xs="http://www.w3.org/2001/XMLSchema" xmlns:p="http://schemas.microsoft.com/office/2006/metadata/properties" xmlns:ns2="8f1c8eff-8c7b-45e6-a026-19c09dc10f15" targetNamespace="http://schemas.microsoft.com/office/2006/metadata/properties" ma:root="true" ma:fieldsID="a30e81d38afb796ace7efe61cb7578ea" ns2:_="">
    <xsd:import namespace="8f1c8eff-8c7b-45e6-a026-19c09dc10f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1c8eff-8c7b-45e6-a026-19c09dc10f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E9AB70-F691-49D4-9763-550189D375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D3D2E6-9603-45E3-B9FE-CE0D3A1E4E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1c8eff-8c7b-45e6-a026-19c09dc10f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721702-34D2-4B5B-99B0-DC6C3D584781}">
  <ds:schemaRefs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b8c08c3e-7bfb-4841-a5d3-26a1ac504455"/>
    <ds:schemaRef ds:uri="4b605f52-2c64-42e5-a215-0a0f4254106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PP-roosa</Template>
  <TotalTime>250</TotalTime>
  <Words>158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Arial Nova</vt:lpstr>
      <vt:lpstr>Office-teema</vt:lpstr>
      <vt:lpstr>Ehdotus: Osallisuusraatitoiminta Itä-Uudenmaan hyvinvointialueella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Fager Henna</dc:creator>
  <cp:lastModifiedBy>Fager Henna</cp:lastModifiedBy>
  <cp:revision>1</cp:revision>
  <dcterms:created xsi:type="dcterms:W3CDTF">2025-11-06T06:39:20Z</dcterms:created>
  <dcterms:modified xsi:type="dcterms:W3CDTF">2025-11-06T10:49:30Z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0x01010010628484F14F1243ABFACE04BFDD3DE1</vt:lpwstr>
  </property>
  <property fmtid="{D5CDD505-2E9C-101B-9397-08002B2CF9AE}" pid="3" name="MediaServiceImageTags">
    <vt:lpwstr/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2025-05-22T06:07:50Z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7905aa14-906d-47e2-b767-fea91efe0dbb</vt:lpwstr>
  </property>
  <property fmtid="{D5CDD505-2E9C-101B-9397-08002B2CF9AE}" pid="9" name="MSIP_Label_defa4170-0d19-0005-0004-bc88714345d2_ActionId">
    <vt:lpwstr>959a2edb-2949-42e5-94da-839502ede498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