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  <p:sldMasterId id="2147483747" r:id="rId5"/>
  </p:sldMasterIdLst>
  <p:notesMasterIdLst>
    <p:notesMasterId r:id="rId7"/>
  </p:notesMasterIdLst>
  <p:sldIdLst>
    <p:sldId id="2147482502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A2B"/>
    <a:srgbClr val="1F401A"/>
    <a:srgbClr val="69050A"/>
    <a:srgbClr val="120D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9"/>
    <p:restoredTop sz="96327"/>
  </p:normalViewPr>
  <p:slideViewPr>
    <p:cSldViewPr snapToGrid="0" snapToObjects="1">
      <p:cViewPr varScale="1">
        <p:scale>
          <a:sx n="95" d="100"/>
          <a:sy n="95" d="100"/>
        </p:scale>
        <p:origin x="12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CFEBEA-E5C6-4E00-98C8-37072A986778}" type="doc">
      <dgm:prSet loTypeId="urn:microsoft.com/office/officeart/2005/8/layout/vList5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fi-FI"/>
        </a:p>
      </dgm:t>
    </dgm:pt>
    <dgm:pt modelId="{AFE50290-7F58-47B7-B94E-EDDF3C8BA14E}" type="pres">
      <dgm:prSet presAssocID="{3BCFEBEA-E5C6-4E00-98C8-37072A986778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6FD9156D-63BD-4C28-A012-A389D2730372}" type="presOf" srcId="{3BCFEBEA-E5C6-4E00-98C8-37072A986778}" destId="{AFE50290-7F58-47B7-B94E-EDDF3C8BA14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2FFBE-4DD2-A149-A073-D806CEDD1BE6}" type="datetimeFigureOut">
              <a:rPr lang="en-FI" smtClean="0"/>
              <a:t>12/23/2025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3BC0E-6BF1-8F4B-9688-D5AF6B99325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40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D88EB-5DC6-611E-DB47-A9954FB8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AB3529E6-4F00-355B-0771-889F581D6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0E36E230-E83F-D1F0-8CF7-6D41338EE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Vaikuttavuusperustaisuus yhdistää asiakaslähtöisyyden ja tietojohtamisen ohjausmalliksi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4C999C-1CFC-6771-083B-7894516F7C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3BC0E-6BF1-8F4B-9688-D5AF6B99325F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8647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2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45421" y="-3194373"/>
            <a:ext cx="5329890" cy="6780199"/>
          </a:xfrm>
          <a:prstGeom prst="rect">
            <a:avLst/>
          </a:prstGeom>
        </p:spPr>
      </p:pic>
      <p:pic>
        <p:nvPicPr>
          <p:cNvPr id="29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5408" y="6416385"/>
            <a:ext cx="1177929" cy="280245"/>
          </a:xfrm>
          <a:prstGeom prst="rect">
            <a:avLst/>
          </a:prstGeom>
        </p:spPr>
      </p:pic>
      <p:pic>
        <p:nvPicPr>
          <p:cNvPr id="30" name="Kuva 2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637" y="6303275"/>
            <a:ext cx="1215520" cy="506467"/>
          </a:xfrm>
          <a:prstGeom prst="rect">
            <a:avLst/>
          </a:prstGeom>
        </p:spPr>
      </p:pic>
      <p:pic>
        <p:nvPicPr>
          <p:cNvPr id="31" name="Kuva 3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139" y="6319320"/>
            <a:ext cx="1725418" cy="454056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3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1557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0041" y="1825625"/>
            <a:ext cx="5181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4041" y="1825625"/>
            <a:ext cx="5181600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1" y="365125"/>
            <a:ext cx="10117508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6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448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448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pic>
        <p:nvPicPr>
          <p:cNvPr id="10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7209" y="6416385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438" y="6303275"/>
            <a:ext cx="1215520" cy="506467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940" y="6319320"/>
            <a:ext cx="1725418" cy="454056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6640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0448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24448" y="1825625"/>
            <a:ext cx="5181600" cy="4351338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448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11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7209" y="6416385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438" y="6303275"/>
            <a:ext cx="1215520" cy="506467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940" y="6319320"/>
            <a:ext cx="1725418" cy="454056"/>
          </a:xfrm>
          <a:prstGeom prst="rect">
            <a:avLst/>
          </a:prstGeom>
        </p:spPr>
      </p:pic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10703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793" y="365125"/>
            <a:ext cx="10083325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4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1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448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9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7209" y="6416385"/>
            <a:ext cx="1177929" cy="28024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940" y="6319320"/>
            <a:ext cx="1725418" cy="454056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438" y="6303275"/>
            <a:ext cx="1215520" cy="50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40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3846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6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045421" y="-3194373"/>
            <a:ext cx="5329890" cy="678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2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9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895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47047" y="-3265615"/>
            <a:ext cx="5359023" cy="6817260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090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F5EDA3-63AC-234F-ADB7-6A48DB24C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21" name="Kuva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2" name="Kuva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922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0" name="Kuva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694" y="432923"/>
            <a:ext cx="3002608" cy="1251087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6" y="558514"/>
            <a:ext cx="3806880" cy="1001808"/>
          </a:xfrm>
          <a:prstGeom prst="rect">
            <a:avLst/>
          </a:prstGeom>
        </p:spPr>
      </p:pic>
      <p:sp>
        <p:nvSpPr>
          <p:cNvPr id="3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802F13D-C97E-8141-A9FE-5A635C5F607E}" type="datetime1">
              <a:rPr lang="fi-FI" smtClean="0"/>
              <a:pPr algn="l"/>
              <a:t>23.12.2025</a:t>
            </a:fld>
            <a:endParaRPr lang="fi-FI" dirty="0"/>
          </a:p>
        </p:txBody>
      </p:sp>
      <p:sp>
        <p:nvSpPr>
          <p:cNvPr id="3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40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55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8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45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39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0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9241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607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05152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72939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83325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725261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77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52746" y="-3265076"/>
            <a:ext cx="5351661" cy="6807894"/>
          </a:xfrm>
          <a:prstGeom prst="rect">
            <a:avLst/>
          </a:prstGeom>
        </p:spPr>
      </p:pic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39" name="Kuva 3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817" y="558015"/>
            <a:ext cx="3806880" cy="1001810"/>
          </a:xfrm>
          <a:prstGeom prst="rect">
            <a:avLst/>
          </a:prstGeom>
        </p:spPr>
      </p:pic>
      <p:pic>
        <p:nvPicPr>
          <p:cNvPr id="40" name="Kuva 3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  <p:pic>
        <p:nvPicPr>
          <p:cNvPr id="4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5598" y="690195"/>
            <a:ext cx="3504922" cy="836975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6886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041" y="1913306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0041" y="543078"/>
            <a:ext cx="10117508" cy="1240804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7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8" name="Kuva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37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28949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363652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041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1" y="365125"/>
            <a:ext cx="10074779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4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0041" y="1825625"/>
            <a:ext cx="10515600" cy="4351338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1" y="365125"/>
            <a:ext cx="10074779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4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5" name="Kuva 2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6" name="Kuva 2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9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23.12.2025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030288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2321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43" r:id="rId2"/>
    <p:sldLayoutId id="2147483712" r:id="rId3"/>
    <p:sldLayoutId id="2147483744" r:id="rId4"/>
    <p:sldLayoutId id="2147483713" r:id="rId5"/>
    <p:sldLayoutId id="2147483714" r:id="rId6"/>
    <p:sldLayoutId id="2147483746" r:id="rId7"/>
    <p:sldLayoutId id="2147483715" r:id="rId8"/>
    <p:sldLayoutId id="2147483790" r:id="rId9"/>
    <p:sldLayoutId id="2147483718" r:id="rId10"/>
    <p:sldLayoutId id="2147483716" r:id="rId11"/>
    <p:sldLayoutId id="2147483745" r:id="rId12"/>
    <p:sldLayoutId id="2147483719" r:id="rId13"/>
    <p:sldLayoutId id="2147483720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23.12.2025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0172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8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14C1-8BF5-1875-5893-9FF5A99CB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uorakulmio 35">
            <a:extLst>
              <a:ext uri="{FF2B5EF4-FFF2-40B4-BE49-F238E27FC236}">
                <a16:creationId xmlns:a16="http://schemas.microsoft.com/office/drawing/2014/main" id="{E37AEEA9-3A7E-042C-86CC-CDEF185FE041}"/>
              </a:ext>
            </a:extLst>
          </p:cNvPr>
          <p:cNvSpPr/>
          <p:nvPr/>
        </p:nvSpPr>
        <p:spPr>
          <a:xfrm>
            <a:off x="9804002" y="-8391"/>
            <a:ext cx="2381528" cy="6858000"/>
          </a:xfrm>
          <a:prstGeom prst="rect">
            <a:avLst/>
          </a:prstGeom>
          <a:solidFill>
            <a:srgbClr val="D0E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6D5DACCC-7F7E-2CCF-7EC5-F2B81D13E5BF}"/>
              </a:ext>
            </a:extLst>
          </p:cNvPr>
          <p:cNvSpPr/>
          <p:nvPr/>
        </p:nvSpPr>
        <p:spPr>
          <a:xfrm rot="5400000">
            <a:off x="7241614" y="2912987"/>
            <a:ext cx="4169259" cy="431819"/>
          </a:xfrm>
          <a:prstGeom prst="roundRect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>
                <a:ln w="0"/>
                <a:solidFill>
                  <a:schemeClr val="tx1"/>
                </a:solidFill>
                <a:latin typeface="+mn-lt"/>
                <a:cs typeface="Poppins" pitchFamily="2" charset="77"/>
              </a:rPr>
              <a:t>Vuosiraportti, kvartaali, kuukausi, reaaliaikainen</a:t>
            </a:r>
          </a:p>
          <a:p>
            <a:pPr algn="ctr"/>
            <a:r>
              <a:rPr lang="fi-FI" sz="1100">
                <a:ln w="0"/>
                <a:solidFill>
                  <a:schemeClr val="tx1"/>
                </a:solidFill>
                <a:latin typeface="+mn-lt"/>
                <a:cs typeface="Poppins" pitchFamily="2" charset="77"/>
              </a:rPr>
              <a:t>JOHDON  VUOSIKELLO</a:t>
            </a:r>
          </a:p>
        </p:txBody>
      </p:sp>
      <p:sp>
        <p:nvSpPr>
          <p:cNvPr id="6" name="Nuoli: Ylös-alas 5">
            <a:extLst>
              <a:ext uri="{FF2B5EF4-FFF2-40B4-BE49-F238E27FC236}">
                <a16:creationId xmlns:a16="http://schemas.microsoft.com/office/drawing/2014/main" id="{F06677AE-1F9F-3595-0C78-24657082EF86}"/>
              </a:ext>
            </a:extLst>
          </p:cNvPr>
          <p:cNvSpPr/>
          <p:nvPr/>
        </p:nvSpPr>
        <p:spPr>
          <a:xfrm>
            <a:off x="4037041" y="68580"/>
            <a:ext cx="344366" cy="6736080"/>
          </a:xfrm>
          <a:prstGeom prst="upDown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55A44C6C-5B2E-FFE4-BD46-12614C496F28}"/>
              </a:ext>
            </a:extLst>
          </p:cNvPr>
          <p:cNvGraphicFramePr/>
          <p:nvPr/>
        </p:nvGraphicFramePr>
        <p:xfrm>
          <a:off x="1165234" y="1044266"/>
          <a:ext cx="3382843" cy="4064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FBDF4F61-10F6-30BC-47EB-700B56FB771B}"/>
              </a:ext>
            </a:extLst>
          </p:cNvPr>
          <p:cNvSpPr/>
          <p:nvPr/>
        </p:nvSpPr>
        <p:spPr>
          <a:xfrm rot="5400000">
            <a:off x="-2561322" y="3612056"/>
            <a:ext cx="5479949" cy="344368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>
                <a:cs typeface="Poppins"/>
              </a:rPr>
              <a:t>K</a:t>
            </a:r>
            <a:r>
              <a:rPr lang="fi-FI">
                <a:latin typeface="+mn-lt"/>
                <a:cs typeface="Poppins"/>
              </a:rPr>
              <a:t>ansallinen ohjaus</a:t>
            </a:r>
            <a:r>
              <a:rPr lang="fi-FI">
                <a:cs typeface="Poppins"/>
              </a:rPr>
              <a:t>: lait, VM, STM, THL, Valvira, AVI</a:t>
            </a:r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EF497C72-3EEF-D8B4-CC9D-A91603F17FF7}"/>
              </a:ext>
            </a:extLst>
          </p:cNvPr>
          <p:cNvSpPr/>
          <p:nvPr/>
        </p:nvSpPr>
        <p:spPr>
          <a:xfrm rot="5400000">
            <a:off x="-1935108" y="3401722"/>
            <a:ext cx="5479947" cy="720736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latin typeface="+mn-lt"/>
                <a:cs typeface="Poppins" pitchFamily="2" charset="77"/>
              </a:rPr>
              <a:t>Poliittinen </a:t>
            </a:r>
            <a:r>
              <a:rPr lang="fi-FI">
                <a:cs typeface="Poppins" pitchFamily="2" charset="77"/>
              </a:rPr>
              <a:t>ohjaus</a:t>
            </a:r>
            <a:r>
              <a:rPr lang="fi-FI">
                <a:latin typeface="+mn-lt"/>
                <a:cs typeface="Poppins" pitchFamily="2" charset="77"/>
              </a:rPr>
              <a:t>, Satakunnan hyvinvointialueenalueen strategia, hallintosääntö, toiminta- ja taloussuunnitelma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906F0D0E-F7D4-9780-7C13-E2A8191512D4}"/>
              </a:ext>
            </a:extLst>
          </p:cNvPr>
          <p:cNvSpPr/>
          <p:nvPr/>
        </p:nvSpPr>
        <p:spPr>
          <a:xfrm>
            <a:off x="1304096" y="5379313"/>
            <a:ext cx="8214868" cy="308028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solidFill>
                  <a:schemeClr val="bg1"/>
                </a:solidFill>
                <a:cs typeface="Poppins" pitchFamily="2" charset="77"/>
              </a:rPr>
              <a:t>Omavalvonta</a:t>
            </a:r>
            <a:endParaRPr lang="fi-FI" sz="1200">
              <a:solidFill>
                <a:schemeClr val="bg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7ACA30BC-2F07-0CF4-B3A0-C857E4B3FA6D}"/>
              </a:ext>
            </a:extLst>
          </p:cNvPr>
          <p:cNvSpPr/>
          <p:nvPr/>
        </p:nvSpPr>
        <p:spPr>
          <a:xfrm>
            <a:off x="1304097" y="5819895"/>
            <a:ext cx="8214867" cy="305814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solidFill>
                  <a:schemeClr val="bg1"/>
                </a:solidFill>
                <a:latin typeface="+mn-lt"/>
                <a:cs typeface="Poppins" pitchFamily="2" charset="77"/>
              </a:rPr>
              <a:t>Tietojohtaminen, ICT, Hankinta </a:t>
            </a:r>
          </a:p>
        </p:txBody>
      </p: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E9421D0B-B5CE-A32F-30A9-ADDD98D39BE9}"/>
              </a:ext>
            </a:extLst>
          </p:cNvPr>
          <p:cNvGrpSpPr/>
          <p:nvPr/>
        </p:nvGrpSpPr>
        <p:grpSpPr>
          <a:xfrm>
            <a:off x="4551982" y="2646562"/>
            <a:ext cx="1984842" cy="1004745"/>
            <a:chOff x="1080270" y="132982"/>
            <a:chExt cx="2189513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3" name="Suorakulmio: Yläkulmat pyöristetty 12">
              <a:extLst>
                <a:ext uri="{FF2B5EF4-FFF2-40B4-BE49-F238E27FC236}">
                  <a16:creationId xmlns:a16="http://schemas.microsoft.com/office/drawing/2014/main" id="{C8C2F689-2D00-F1DD-2989-8BCC05549142}"/>
                </a:ext>
              </a:extLst>
            </p:cNvPr>
            <p:cNvSpPr/>
            <p:nvPr/>
          </p:nvSpPr>
          <p:spPr>
            <a:xfrm rot="5400000">
              <a:off x="1638793" y="-425541"/>
              <a:ext cx="1047973" cy="2165019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14" name="Suorakulmio: Yläkulmat pyöristetty 4">
              <a:extLst>
                <a:ext uri="{FF2B5EF4-FFF2-40B4-BE49-F238E27FC236}">
                  <a16:creationId xmlns:a16="http://schemas.microsoft.com/office/drawing/2014/main" id="{001D0E35-4CFA-DB60-F7C6-6DDF729C4DB9}"/>
                </a:ext>
              </a:extLst>
            </p:cNvPr>
            <p:cNvSpPr txBox="1"/>
            <p:nvPr/>
          </p:nvSpPr>
          <p:spPr>
            <a:xfrm>
              <a:off x="1155922" y="184140"/>
              <a:ext cx="2113861" cy="945657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T</a:t>
              </a:r>
              <a:r>
                <a:rPr lang="fi-FI" sz="900" kern="1200"/>
                <a:t>ietotarpeiden määrittely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Arviointi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 kern="1200"/>
                <a:t>Ketterä kehittäminen</a:t>
              </a:r>
            </a:p>
          </p:txBody>
        </p:sp>
      </p:grp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33C3A4E7-CDA1-F846-4634-C9FBA2A5AE6B}"/>
              </a:ext>
            </a:extLst>
          </p:cNvPr>
          <p:cNvGrpSpPr/>
          <p:nvPr/>
        </p:nvGrpSpPr>
        <p:grpSpPr>
          <a:xfrm>
            <a:off x="4581314" y="4065594"/>
            <a:ext cx="2003019" cy="1036809"/>
            <a:chOff x="1133028" y="132984"/>
            <a:chExt cx="2179835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9" name="Suorakulmio: Yläkulmat pyöristetty 18">
              <a:extLst>
                <a:ext uri="{FF2B5EF4-FFF2-40B4-BE49-F238E27FC236}">
                  <a16:creationId xmlns:a16="http://schemas.microsoft.com/office/drawing/2014/main" id="{8E45C147-57C4-4AAD-E532-8C5161FB8296}"/>
                </a:ext>
              </a:extLst>
            </p:cNvPr>
            <p:cNvSpPr/>
            <p:nvPr/>
          </p:nvSpPr>
          <p:spPr>
            <a:xfrm rot="5400000">
              <a:off x="1691551" y="-425539"/>
              <a:ext cx="1047973" cy="2165019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20" name="Suorakulmio: Yläkulmat pyöristetty 4">
              <a:extLst>
                <a:ext uri="{FF2B5EF4-FFF2-40B4-BE49-F238E27FC236}">
                  <a16:creationId xmlns:a16="http://schemas.microsoft.com/office/drawing/2014/main" id="{5EFFAD75-F726-33D2-730F-5FCC6C872B56}"/>
                </a:ext>
              </a:extLst>
            </p:cNvPr>
            <p:cNvSpPr txBox="1"/>
            <p:nvPr/>
          </p:nvSpPr>
          <p:spPr>
            <a:xfrm>
              <a:off x="1199002" y="240408"/>
              <a:ext cx="2113861" cy="88938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Tietotarpeiden määrittely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Arviointi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Ketterä kehittäminen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 kern="1200"/>
                <a:t>Strategisten tavoitteiden ja mittareiden viestiminen henkilöstölle</a:t>
              </a:r>
            </a:p>
          </p:txBody>
        </p:sp>
      </p:grpSp>
      <p:grpSp>
        <p:nvGrpSpPr>
          <p:cNvPr id="21" name="Ryhmä 20">
            <a:extLst>
              <a:ext uri="{FF2B5EF4-FFF2-40B4-BE49-F238E27FC236}">
                <a16:creationId xmlns:a16="http://schemas.microsoft.com/office/drawing/2014/main" id="{EE9AFD9B-22F8-1CD1-D02A-F86308EE5240}"/>
              </a:ext>
            </a:extLst>
          </p:cNvPr>
          <p:cNvGrpSpPr/>
          <p:nvPr/>
        </p:nvGrpSpPr>
        <p:grpSpPr>
          <a:xfrm>
            <a:off x="6694857" y="1219163"/>
            <a:ext cx="2268083" cy="990431"/>
            <a:chOff x="1080270" y="132982"/>
            <a:chExt cx="2202664" cy="1047973"/>
          </a:xfrm>
        </p:grpSpPr>
        <p:sp>
          <p:nvSpPr>
            <p:cNvPr id="22" name="Suorakulmio: Yläkulmat pyöristetty 21">
              <a:extLst>
                <a:ext uri="{FF2B5EF4-FFF2-40B4-BE49-F238E27FC236}">
                  <a16:creationId xmlns:a16="http://schemas.microsoft.com/office/drawing/2014/main" id="{E3DFAB8C-6CC7-4EAA-DA57-EA666BCC989A}"/>
                </a:ext>
              </a:extLst>
            </p:cNvPr>
            <p:cNvSpPr/>
            <p:nvPr/>
          </p:nvSpPr>
          <p:spPr>
            <a:xfrm rot="5400000">
              <a:off x="1638793" y="-425541"/>
              <a:ext cx="1047973" cy="216501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23" name="Suorakulmio: Yläkulmat pyöristetty 4">
              <a:extLst>
                <a:ext uri="{FF2B5EF4-FFF2-40B4-BE49-F238E27FC236}">
                  <a16:creationId xmlns:a16="http://schemas.microsoft.com/office/drawing/2014/main" id="{B470A29B-1228-6A55-E652-D949A5A61996}"/>
                </a:ext>
              </a:extLst>
            </p:cNvPr>
            <p:cNvSpPr txBox="1"/>
            <p:nvPr/>
          </p:nvSpPr>
          <p:spPr>
            <a:xfrm>
              <a:off x="1169073" y="184140"/>
              <a:ext cx="2113861" cy="9456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i-FI" sz="900"/>
                <a:t>Hyvinvointialueen yhteinen seurantaraportti</a:t>
              </a:r>
              <a:endParaRPr lang="fi-FI" sz="900" kern="1200"/>
            </a:p>
          </p:txBody>
        </p:sp>
      </p:grp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2EF860AC-8EB4-C9C5-B49C-2EBB7E77C096}"/>
              </a:ext>
            </a:extLst>
          </p:cNvPr>
          <p:cNvGrpSpPr/>
          <p:nvPr/>
        </p:nvGrpSpPr>
        <p:grpSpPr>
          <a:xfrm>
            <a:off x="6691830" y="2646561"/>
            <a:ext cx="2288998" cy="1007457"/>
            <a:chOff x="1072558" y="170630"/>
            <a:chExt cx="2315295" cy="1180193"/>
          </a:xfrm>
        </p:grpSpPr>
        <p:sp>
          <p:nvSpPr>
            <p:cNvPr id="31" name="Suorakulmio: Yläkulmat pyöristetty 30">
              <a:extLst>
                <a:ext uri="{FF2B5EF4-FFF2-40B4-BE49-F238E27FC236}">
                  <a16:creationId xmlns:a16="http://schemas.microsoft.com/office/drawing/2014/main" id="{CFB3A298-9378-CDF8-4CF4-FC13FACE970A}"/>
                </a:ext>
              </a:extLst>
            </p:cNvPr>
            <p:cNvSpPr/>
            <p:nvPr/>
          </p:nvSpPr>
          <p:spPr>
            <a:xfrm rot="5400000">
              <a:off x="1611441" y="-368253"/>
              <a:ext cx="1180193" cy="225796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32" name="Suorakulmio: Yläkulmat pyöristetty 4">
              <a:extLst>
                <a:ext uri="{FF2B5EF4-FFF2-40B4-BE49-F238E27FC236}">
                  <a16:creationId xmlns:a16="http://schemas.microsoft.com/office/drawing/2014/main" id="{737D8101-AE45-15BA-45A2-48A444AD0309}"/>
                </a:ext>
              </a:extLst>
            </p:cNvPr>
            <p:cNvSpPr txBox="1"/>
            <p:nvPr/>
          </p:nvSpPr>
          <p:spPr>
            <a:xfrm>
              <a:off x="1085374" y="477161"/>
              <a:ext cx="2302479" cy="764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fi-FI" sz="900"/>
            </a:p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i-FI" sz="900"/>
                <a:t>Toimialuekohtainen seurantaraportti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/>
                <a:t>LNP palveluiden toimialue 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 kern="1200"/>
                <a:t>Aikuispalveluiden toimialue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/>
                <a:t>Ikääntyneiden palveluiden toimialue</a:t>
              </a:r>
              <a:endParaRPr lang="fi-FI" sz="900" kern="1200"/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/>
                <a:t>Erityis- ja sairaalapalveluiden toimialue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 kern="1200"/>
                <a:t>Konsernipalveluiden toimialue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i-FI" sz="900"/>
                <a:t>Pelastuslaitos toimialue</a:t>
              </a:r>
            </a:p>
            <a:p>
              <a:pPr marL="0" marR="0" lvl="1" indent="0" algn="l" defTabSz="488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</a:p>
            <a:p>
              <a:pPr marL="171450" lvl="1" indent="-1714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fi-FI" sz="900" kern="1200"/>
            </a:p>
          </p:txBody>
        </p:sp>
      </p:grpSp>
      <p:sp>
        <p:nvSpPr>
          <p:cNvPr id="39" name="Suorakulmio: Pyöristetyt kulmat 38">
            <a:extLst>
              <a:ext uri="{FF2B5EF4-FFF2-40B4-BE49-F238E27FC236}">
                <a16:creationId xmlns:a16="http://schemas.microsoft.com/office/drawing/2014/main" id="{808A553A-2082-5E4F-8406-4B9449F48AA9}"/>
              </a:ext>
            </a:extLst>
          </p:cNvPr>
          <p:cNvSpPr/>
          <p:nvPr/>
        </p:nvSpPr>
        <p:spPr>
          <a:xfrm>
            <a:off x="9931862" y="713761"/>
            <a:ext cx="2148561" cy="593849"/>
          </a:xfrm>
          <a:prstGeom prst="roundRect">
            <a:avLst>
              <a:gd name="adj" fmla="val 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>
                <a:cs typeface="Poppins" pitchFamily="2" charset="77"/>
              </a:rPr>
              <a:t>Vaikuttavuuden mittarit </a:t>
            </a:r>
          </a:p>
          <a:p>
            <a:pPr algn="ctr"/>
            <a:r>
              <a:rPr lang="fi-FI" sz="1200">
                <a:cs typeface="Poppins" pitchFamily="2" charset="77"/>
              </a:rPr>
              <a:t>(kansalliset ja alueelliset)</a:t>
            </a:r>
          </a:p>
        </p:txBody>
      </p:sp>
      <p:sp>
        <p:nvSpPr>
          <p:cNvPr id="41" name="Suorakulmio: Yläkulmat pyöristetty 40">
            <a:extLst>
              <a:ext uri="{FF2B5EF4-FFF2-40B4-BE49-F238E27FC236}">
                <a16:creationId xmlns:a16="http://schemas.microsoft.com/office/drawing/2014/main" id="{DCA34FDE-3BC8-87F2-5583-5E2FEAD6CD95}"/>
              </a:ext>
            </a:extLst>
          </p:cNvPr>
          <p:cNvSpPr/>
          <p:nvPr/>
        </p:nvSpPr>
        <p:spPr>
          <a:xfrm rot="5400000">
            <a:off x="7291111" y="3469338"/>
            <a:ext cx="1036810" cy="2229319"/>
          </a:xfrm>
          <a:prstGeom prst="round2SameRect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i-FI" sz="900"/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72A9DB69-C871-7C2D-68EA-FD9653FB036A}"/>
              </a:ext>
            </a:extLst>
          </p:cNvPr>
          <p:cNvSpPr/>
          <p:nvPr/>
        </p:nvSpPr>
        <p:spPr>
          <a:xfrm>
            <a:off x="1304097" y="341479"/>
            <a:ext cx="3091614" cy="584926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1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Poppins" pitchFamily="2" charset="77"/>
              </a:rPr>
              <a:t>HVA tietotaso eli kyky kerätä, hallita ja hyödyntää tietoa suunnittelussa, toteutuksessa ja seurannassa</a:t>
            </a:r>
          </a:p>
        </p:txBody>
      </p:sp>
      <p:sp>
        <p:nvSpPr>
          <p:cNvPr id="34" name="Suorakulmio: Pyöristetyt kulmat 33">
            <a:extLst>
              <a:ext uri="{FF2B5EF4-FFF2-40B4-BE49-F238E27FC236}">
                <a16:creationId xmlns:a16="http://schemas.microsoft.com/office/drawing/2014/main" id="{8D98FF90-72F0-C768-CBB3-93AFE789FC8C}"/>
              </a:ext>
            </a:extLst>
          </p:cNvPr>
          <p:cNvSpPr/>
          <p:nvPr/>
        </p:nvSpPr>
        <p:spPr>
          <a:xfrm>
            <a:off x="6714859" y="347919"/>
            <a:ext cx="2788866" cy="570756"/>
          </a:xfrm>
          <a:prstGeom prst="roundRect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  <a:p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  <a:p>
            <a:r>
              <a:rPr lang="fi-FI" sz="1100">
                <a:solidFill>
                  <a:schemeClr val="tx1"/>
                </a:solidFill>
                <a:latin typeface="+mn-lt"/>
                <a:cs typeface="Poppins" pitchFamily="2" charset="77"/>
              </a:rPr>
              <a:t>Seurantaraportit,</a:t>
            </a:r>
          </a:p>
          <a:p>
            <a:r>
              <a:rPr lang="fi-FI" sz="1100">
                <a:solidFill>
                  <a:schemeClr val="tx1"/>
                </a:solidFill>
                <a:latin typeface="+mn-lt"/>
                <a:cs typeface="Poppins" pitchFamily="2" charset="77"/>
              </a:rPr>
              <a:t>raporttien analysointi</a:t>
            </a:r>
          </a:p>
          <a:p>
            <a:pPr algn="ctr"/>
            <a:r>
              <a:rPr lang="fi-FI" sz="110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Poppins"/>
              </a:rPr>
              <a:t> </a:t>
            </a:r>
            <a:endParaRPr lang="fi-FI" sz="110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Poppins" pitchFamily="2" charset="77"/>
            </a:endParaRPr>
          </a:p>
          <a:p>
            <a:pPr algn="ctr"/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50" name="Suorakulmio: Pyöristetyt kulmat 49">
            <a:extLst>
              <a:ext uri="{FF2B5EF4-FFF2-40B4-BE49-F238E27FC236}">
                <a16:creationId xmlns:a16="http://schemas.microsoft.com/office/drawing/2014/main" id="{91B97BAD-73BE-8143-E76A-DEAC6D98A58C}"/>
              </a:ext>
            </a:extLst>
          </p:cNvPr>
          <p:cNvSpPr/>
          <p:nvPr/>
        </p:nvSpPr>
        <p:spPr>
          <a:xfrm>
            <a:off x="4607349" y="341637"/>
            <a:ext cx="1895871" cy="578487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762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100">
                <a:solidFill>
                  <a:schemeClr val="tx1"/>
                </a:solidFill>
                <a:cs typeface="Poppins" pitchFamily="2" charset="77"/>
              </a:rPr>
              <a:t> </a:t>
            </a:r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  <a:p>
            <a:pPr algn="ctr"/>
            <a:endParaRPr lang="fi-FI" sz="1100">
              <a:solidFill>
                <a:schemeClr val="tx1"/>
              </a:solidFill>
              <a:latin typeface="+mn-lt"/>
              <a:cs typeface="Poppins"/>
            </a:endParaRPr>
          </a:p>
          <a:p>
            <a:r>
              <a:rPr lang="fi-FI" sz="1100">
                <a:solidFill>
                  <a:schemeClr val="tx1"/>
                </a:solidFill>
                <a:latin typeface="+mn-lt"/>
                <a:cs typeface="Poppins"/>
              </a:rPr>
              <a:t>Tietoa tarkastelevat palaverit</a:t>
            </a:r>
            <a:r>
              <a:rPr lang="fi-FI" sz="1100">
                <a:solidFill>
                  <a:schemeClr val="tx1"/>
                </a:solidFill>
                <a:cs typeface="Poppins"/>
              </a:rPr>
              <a:t>, vaikuttavuuden arvioinnin kehikko</a:t>
            </a:r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  <a:p>
            <a:pPr algn="ctr"/>
            <a:r>
              <a:rPr lang="fi-FI" sz="1100">
                <a:solidFill>
                  <a:schemeClr val="tx1"/>
                </a:solidFill>
                <a:cs typeface="Poppins" pitchFamily="2" charset="77"/>
              </a:rPr>
              <a:t> </a:t>
            </a:r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  <a:p>
            <a:pPr algn="ctr"/>
            <a:endParaRPr lang="fi-FI" sz="1100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ED2EA268-0A17-8F24-3880-BEC9DEA784CF}"/>
              </a:ext>
            </a:extLst>
          </p:cNvPr>
          <p:cNvSpPr/>
          <p:nvPr/>
        </p:nvSpPr>
        <p:spPr>
          <a:xfrm>
            <a:off x="1304097" y="6238037"/>
            <a:ext cx="8214867" cy="29076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>
                <a:solidFill>
                  <a:schemeClr val="bg1"/>
                </a:solidFill>
                <a:latin typeface="+mn-lt"/>
                <a:cs typeface="Poppins"/>
              </a:rPr>
              <a:t>Toimintakulttuuri, Viestintä</a:t>
            </a:r>
            <a:r>
              <a:rPr lang="fi-FI">
                <a:solidFill>
                  <a:schemeClr val="bg1"/>
                </a:solidFill>
                <a:cs typeface="Poppins"/>
              </a:rPr>
              <a:t>, Kuntayhteistyö, 3.sektori</a:t>
            </a:r>
            <a:endParaRPr lang="fi-FI">
              <a:solidFill>
                <a:schemeClr val="bg1"/>
              </a:solidFill>
              <a:latin typeface="+mn-lt"/>
              <a:cs typeface="Poppins"/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04B0A2FE-9463-BB5F-62AF-C72BA5C577EB}"/>
              </a:ext>
            </a:extLst>
          </p:cNvPr>
          <p:cNvSpPr/>
          <p:nvPr/>
        </p:nvSpPr>
        <p:spPr>
          <a:xfrm>
            <a:off x="9963956" y="5254762"/>
            <a:ext cx="2137189" cy="3301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 </a:t>
            </a:r>
            <a:r>
              <a:rPr lang="fi-FI" sz="1200" dirty="0" err="1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Exreport</a:t>
            </a:r>
            <a:r>
              <a:rPr lang="fi-FI" sz="1200" dirty="0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-raportointi</a:t>
            </a:r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D31E7F43-D052-C09C-8263-E4156AF1531F}"/>
              </a:ext>
            </a:extLst>
          </p:cNvPr>
          <p:cNvSpPr/>
          <p:nvPr/>
        </p:nvSpPr>
        <p:spPr>
          <a:xfrm>
            <a:off x="9945620" y="3208387"/>
            <a:ext cx="2139307" cy="3058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200">
                <a:solidFill>
                  <a:schemeClr val="accent4">
                    <a:lumMod val="50000"/>
                  </a:schemeClr>
                </a:solidFill>
                <a:cs typeface="Poppins"/>
              </a:rPr>
              <a:t>Sata-alueen</a:t>
            </a:r>
            <a:r>
              <a:rPr lang="fi-FI" sz="1200">
                <a:solidFill>
                  <a:schemeClr val="accent4">
                    <a:lumMod val="50000"/>
                  </a:schemeClr>
                </a:solidFill>
                <a:latin typeface="+mn-lt"/>
                <a:cs typeface="Poppins"/>
              </a:rPr>
              <a:t> Power BI</a:t>
            </a:r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F7FD4B35-ACCC-8D7B-BF98-73426984B609}"/>
              </a:ext>
            </a:extLst>
          </p:cNvPr>
          <p:cNvSpPr/>
          <p:nvPr/>
        </p:nvSpPr>
        <p:spPr>
          <a:xfrm>
            <a:off x="9945620" y="4861848"/>
            <a:ext cx="2137189" cy="33412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Asiakaskokemus-raportointi</a:t>
            </a:r>
          </a:p>
        </p:txBody>
      </p:sp>
      <p:sp>
        <p:nvSpPr>
          <p:cNvPr id="37" name="Suorakulmio 36">
            <a:extLst>
              <a:ext uri="{FF2B5EF4-FFF2-40B4-BE49-F238E27FC236}">
                <a16:creationId xmlns:a16="http://schemas.microsoft.com/office/drawing/2014/main" id="{3A6878FD-2FF2-A974-C655-86885E9CFD3E}"/>
              </a:ext>
            </a:extLst>
          </p:cNvPr>
          <p:cNvSpPr/>
          <p:nvPr/>
        </p:nvSpPr>
        <p:spPr>
          <a:xfrm>
            <a:off x="9945620" y="4009976"/>
            <a:ext cx="2138685" cy="35609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Hyvinvointialueen palvelutarpeen ennakointi</a:t>
            </a:r>
          </a:p>
        </p:txBody>
      </p:sp>
      <p:sp>
        <p:nvSpPr>
          <p:cNvPr id="38" name="Suorakulmio 37">
            <a:extLst>
              <a:ext uri="{FF2B5EF4-FFF2-40B4-BE49-F238E27FC236}">
                <a16:creationId xmlns:a16="http://schemas.microsoft.com/office/drawing/2014/main" id="{9D154AC8-0761-5CCB-9F58-5E1E013A5F5F}"/>
              </a:ext>
            </a:extLst>
          </p:cNvPr>
          <p:cNvSpPr/>
          <p:nvPr/>
        </p:nvSpPr>
        <p:spPr>
          <a:xfrm>
            <a:off x="9945620" y="4448868"/>
            <a:ext cx="2137189" cy="3301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accent4">
                    <a:lumMod val="50000"/>
                  </a:schemeClr>
                </a:solidFill>
                <a:latin typeface="+mn-lt"/>
                <a:cs typeface="Poppins" pitchFamily="2" charset="77"/>
              </a:rPr>
              <a:t>Johdon strateginen tilannekuva</a:t>
            </a:r>
          </a:p>
        </p:txBody>
      </p:sp>
      <p:sp>
        <p:nvSpPr>
          <p:cNvPr id="49" name="Suorakulmio 48">
            <a:extLst>
              <a:ext uri="{FF2B5EF4-FFF2-40B4-BE49-F238E27FC236}">
                <a16:creationId xmlns:a16="http://schemas.microsoft.com/office/drawing/2014/main" id="{AA7BD6CE-7494-53FB-B0E4-F1D62DB3CB7A}"/>
              </a:ext>
            </a:extLst>
          </p:cNvPr>
          <p:cNvSpPr/>
          <p:nvPr/>
        </p:nvSpPr>
        <p:spPr>
          <a:xfrm>
            <a:off x="9936366" y="1438143"/>
            <a:ext cx="2134184" cy="109684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100" err="1">
                <a:solidFill>
                  <a:schemeClr val="accent4">
                    <a:lumMod val="50000"/>
                  </a:schemeClr>
                </a:solidFill>
                <a:cs typeface="Poppins"/>
              </a:rPr>
              <a:t>hyte</a:t>
            </a:r>
            <a:r>
              <a:rPr lang="fi-FI" sz="1100">
                <a:solidFill>
                  <a:schemeClr val="accent4">
                    <a:lumMod val="50000"/>
                  </a:schemeClr>
                </a:solidFill>
                <a:cs typeface="Poppins"/>
              </a:rPr>
              <a:t>, tarve</a:t>
            </a:r>
            <a:r>
              <a:rPr lang="fi-FI" sz="1100">
                <a:solidFill>
                  <a:schemeClr val="accent4">
                    <a:lumMod val="50000"/>
                  </a:schemeClr>
                </a:solidFill>
                <a:latin typeface="+mn-lt"/>
                <a:cs typeface="Poppins"/>
              </a:rPr>
              <a:t>, saatavuus, laatu, yhdenvertaisuus, vaikuttavuus kustannukset, tuottavuus</a:t>
            </a:r>
            <a:r>
              <a:rPr lang="fi-FI" sz="1100">
                <a:solidFill>
                  <a:schemeClr val="accent4">
                    <a:lumMod val="50000"/>
                  </a:schemeClr>
                </a:solidFill>
                <a:cs typeface="Poppins"/>
              </a:rPr>
              <a:t>, palveluiden yhteensovittaminen,</a:t>
            </a:r>
            <a:endParaRPr lang="fi-FI" sz="1100">
              <a:solidFill>
                <a:schemeClr val="accent4">
                  <a:lumMod val="50000"/>
                </a:schemeClr>
              </a:solidFill>
              <a:latin typeface="+mn-lt"/>
              <a:cs typeface="Poppins"/>
            </a:endParaRPr>
          </a:p>
          <a:p>
            <a:pPr algn="ctr"/>
            <a:r>
              <a:rPr lang="fi-FI" sz="1100" err="1">
                <a:solidFill>
                  <a:schemeClr val="accent4">
                    <a:lumMod val="50000"/>
                  </a:schemeClr>
                </a:solidFill>
                <a:latin typeface="+mn-lt"/>
                <a:cs typeface="Poppins"/>
              </a:rPr>
              <a:t>genPROM</a:t>
            </a:r>
            <a:r>
              <a:rPr lang="fi-FI" sz="1100">
                <a:solidFill>
                  <a:schemeClr val="accent4">
                    <a:lumMod val="50000"/>
                  </a:schemeClr>
                </a:solidFill>
                <a:latin typeface="+mn-lt"/>
                <a:cs typeface="Poppins"/>
              </a:rPr>
              <a:t>, NPS </a:t>
            </a: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4979814C-3E52-1E9C-F8C6-057FD2B90C3F}"/>
              </a:ext>
            </a:extLst>
          </p:cNvPr>
          <p:cNvSpPr/>
          <p:nvPr/>
        </p:nvSpPr>
        <p:spPr>
          <a:xfrm>
            <a:off x="9945620" y="2690859"/>
            <a:ext cx="2155525" cy="43473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bg1"/>
                </a:solidFill>
                <a:latin typeface="+mn-lt"/>
                <a:cs typeface="Poppins" pitchFamily="2" charset="77"/>
              </a:rPr>
              <a:t>Raportointijärjestelmät </a:t>
            </a:r>
            <a:r>
              <a:rPr lang="fi-FI" sz="1200" err="1">
                <a:solidFill>
                  <a:schemeClr val="bg1"/>
                </a:solidFill>
                <a:latin typeface="+mn-lt"/>
                <a:cs typeface="Poppins" pitchFamily="2" charset="77"/>
              </a:rPr>
              <a:t>hva:lla</a:t>
            </a:r>
            <a:endParaRPr lang="fi-FI" sz="1200">
              <a:solidFill>
                <a:schemeClr val="bg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52" name="Suorakulmio 51">
            <a:extLst>
              <a:ext uri="{FF2B5EF4-FFF2-40B4-BE49-F238E27FC236}">
                <a16:creationId xmlns:a16="http://schemas.microsoft.com/office/drawing/2014/main" id="{9FE9E0E0-E02C-E6C3-CCF4-8A1F6D6ABAB6}"/>
              </a:ext>
            </a:extLst>
          </p:cNvPr>
          <p:cNvSpPr/>
          <p:nvPr/>
        </p:nvSpPr>
        <p:spPr>
          <a:xfrm>
            <a:off x="1197234" y="1059837"/>
            <a:ext cx="7827206" cy="1316209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pSp>
        <p:nvGrpSpPr>
          <p:cNvPr id="59" name="Ryhmä 58">
            <a:extLst>
              <a:ext uri="{FF2B5EF4-FFF2-40B4-BE49-F238E27FC236}">
                <a16:creationId xmlns:a16="http://schemas.microsoft.com/office/drawing/2014/main" id="{D5129558-9E0B-7C7D-FF86-DE99CAF52B0D}"/>
              </a:ext>
            </a:extLst>
          </p:cNvPr>
          <p:cNvGrpSpPr/>
          <p:nvPr/>
        </p:nvGrpSpPr>
        <p:grpSpPr>
          <a:xfrm>
            <a:off x="2247900" y="1219752"/>
            <a:ext cx="2165413" cy="1004744"/>
            <a:chOff x="1192983" y="156017"/>
            <a:chExt cx="2165019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0" name="Suorakulmio: Yläkulmat pyöristetty 59">
              <a:extLst>
                <a:ext uri="{FF2B5EF4-FFF2-40B4-BE49-F238E27FC236}">
                  <a16:creationId xmlns:a16="http://schemas.microsoft.com/office/drawing/2014/main" id="{39DA972B-AD76-D87D-7461-E7A9FB421EC1}"/>
                </a:ext>
              </a:extLst>
            </p:cNvPr>
            <p:cNvSpPr/>
            <p:nvPr/>
          </p:nvSpPr>
          <p:spPr>
            <a:xfrm rot="5400000">
              <a:off x="1751506" y="-402506"/>
              <a:ext cx="1047973" cy="2165019"/>
            </a:xfrm>
            <a:prstGeom prst="round2SameRect">
              <a:avLst/>
            </a:prstGeom>
            <a:solidFill>
              <a:srgbClr val="D0E8E0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61" name="Suorakulmio: Yläkulmat pyöristetty 4">
              <a:extLst>
                <a:ext uri="{FF2B5EF4-FFF2-40B4-BE49-F238E27FC236}">
                  <a16:creationId xmlns:a16="http://schemas.microsoft.com/office/drawing/2014/main" id="{39767FF5-DC09-13C5-9076-7C94424FE6ED}"/>
                </a:ext>
              </a:extLst>
            </p:cNvPr>
            <p:cNvSpPr txBox="1"/>
            <p:nvPr/>
          </p:nvSpPr>
          <p:spPr>
            <a:xfrm>
              <a:off x="1369473" y="207044"/>
              <a:ext cx="1819587" cy="93870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lvl="0"/>
              <a:r>
                <a:rPr lang="fi-FI" sz="900" b="1"/>
                <a:t>Tavoite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/>
                <a:t>Ylin johto, päätöksentekijät,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/>
                <a:t>Palvelutarpeen tunnistaminen ja kokonaiskuvan luominen</a:t>
              </a:r>
            </a:p>
          </p:txBody>
        </p:sp>
      </p:grpSp>
      <p:grpSp>
        <p:nvGrpSpPr>
          <p:cNvPr id="62" name="Ryhmä 61">
            <a:extLst>
              <a:ext uri="{FF2B5EF4-FFF2-40B4-BE49-F238E27FC236}">
                <a16:creationId xmlns:a16="http://schemas.microsoft.com/office/drawing/2014/main" id="{B920DFB5-25FF-DCBF-B7CD-9A495CB9DEBF}"/>
              </a:ext>
            </a:extLst>
          </p:cNvPr>
          <p:cNvGrpSpPr/>
          <p:nvPr/>
        </p:nvGrpSpPr>
        <p:grpSpPr>
          <a:xfrm>
            <a:off x="4567113" y="1212450"/>
            <a:ext cx="1947505" cy="1004744"/>
            <a:chOff x="848896" y="61131"/>
            <a:chExt cx="2165019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3" name="Suorakulmio: Yläkulmat pyöristetty 62">
              <a:extLst>
                <a:ext uri="{FF2B5EF4-FFF2-40B4-BE49-F238E27FC236}">
                  <a16:creationId xmlns:a16="http://schemas.microsoft.com/office/drawing/2014/main" id="{4CBC2425-6CAB-481D-0759-55C42CDCC3E5}"/>
                </a:ext>
              </a:extLst>
            </p:cNvPr>
            <p:cNvSpPr/>
            <p:nvPr/>
          </p:nvSpPr>
          <p:spPr>
            <a:xfrm rot="5400000">
              <a:off x="1407419" y="-497392"/>
              <a:ext cx="1047973" cy="2165019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64" name="Suorakulmio: Yläkulmat pyöristetty 4">
              <a:extLst>
                <a:ext uri="{FF2B5EF4-FFF2-40B4-BE49-F238E27FC236}">
                  <a16:creationId xmlns:a16="http://schemas.microsoft.com/office/drawing/2014/main" id="{8C633FA6-E622-3166-EA4F-358B3D5E4841}"/>
                </a:ext>
              </a:extLst>
            </p:cNvPr>
            <p:cNvSpPr txBox="1"/>
            <p:nvPr/>
          </p:nvSpPr>
          <p:spPr>
            <a:xfrm>
              <a:off x="934017" y="115303"/>
              <a:ext cx="2035985" cy="93870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T</a:t>
              </a:r>
              <a:r>
                <a:rPr lang="fi-FI" sz="900" kern="1200"/>
                <a:t>ietotarpeiden määrittely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T</a:t>
              </a:r>
              <a:r>
                <a:rPr lang="fi-FI" sz="900" kern="1200"/>
                <a:t>aloudelliset ennusteet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/>
                <a:t>Arviointi</a:t>
              </a:r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i-FI" sz="900" kern="1200"/>
                <a:t>Ketterä kehittäminen</a:t>
              </a:r>
            </a:p>
          </p:txBody>
        </p:sp>
      </p:grpSp>
      <p:sp>
        <p:nvSpPr>
          <p:cNvPr id="65" name="Suorakulmio: Pyöristetyt kulmat 64">
            <a:extLst>
              <a:ext uri="{FF2B5EF4-FFF2-40B4-BE49-F238E27FC236}">
                <a16:creationId xmlns:a16="http://schemas.microsoft.com/office/drawing/2014/main" id="{3235B7D5-7F14-5AAA-3845-0CF4ACC4453F}"/>
              </a:ext>
            </a:extLst>
          </p:cNvPr>
          <p:cNvSpPr/>
          <p:nvPr/>
        </p:nvSpPr>
        <p:spPr>
          <a:xfrm>
            <a:off x="1279105" y="1130579"/>
            <a:ext cx="1060607" cy="118420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pSp>
        <p:nvGrpSpPr>
          <p:cNvPr id="27" name="Ryhmä 26">
            <a:extLst>
              <a:ext uri="{FF2B5EF4-FFF2-40B4-BE49-F238E27FC236}">
                <a16:creationId xmlns:a16="http://schemas.microsoft.com/office/drawing/2014/main" id="{DD8EEE7E-BA11-116D-B5D1-1C0AC74CE9F6}"/>
              </a:ext>
            </a:extLst>
          </p:cNvPr>
          <p:cNvGrpSpPr/>
          <p:nvPr/>
        </p:nvGrpSpPr>
        <p:grpSpPr>
          <a:xfrm>
            <a:off x="2230298" y="2649274"/>
            <a:ext cx="2198890" cy="1004744"/>
            <a:chOff x="1023012" y="-280177"/>
            <a:chExt cx="2198490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28" name="Suorakulmio: Yläkulmat pyöristetty 27">
              <a:extLst>
                <a:ext uri="{FF2B5EF4-FFF2-40B4-BE49-F238E27FC236}">
                  <a16:creationId xmlns:a16="http://schemas.microsoft.com/office/drawing/2014/main" id="{9901C96F-CD21-023D-BED9-FC2558E02EE0}"/>
                </a:ext>
              </a:extLst>
            </p:cNvPr>
            <p:cNvSpPr/>
            <p:nvPr/>
          </p:nvSpPr>
          <p:spPr>
            <a:xfrm rot="5400000">
              <a:off x="1581535" y="-838700"/>
              <a:ext cx="1047973" cy="2165019"/>
            </a:xfrm>
            <a:prstGeom prst="round2SameRect">
              <a:avLst/>
            </a:prstGeom>
            <a:solidFill>
              <a:srgbClr val="D0E8E0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29" name="Suorakulmio: Yläkulmat pyöristetty 4">
              <a:extLst>
                <a:ext uri="{FF2B5EF4-FFF2-40B4-BE49-F238E27FC236}">
                  <a16:creationId xmlns:a16="http://schemas.microsoft.com/office/drawing/2014/main" id="{1EFDD2BA-0D6F-C731-B8A0-7764AAB15CAC}"/>
                </a:ext>
              </a:extLst>
            </p:cNvPr>
            <p:cNvSpPr txBox="1"/>
            <p:nvPr/>
          </p:nvSpPr>
          <p:spPr>
            <a:xfrm>
              <a:off x="1217101" y="-247260"/>
              <a:ext cx="2004401" cy="93870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lvl="0"/>
              <a:r>
                <a:rPr lang="fi-FI" sz="900" b="1"/>
                <a:t>Tavoite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/>
                <a:t>Vastuualueiden ja toimialueiden johto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 b="1"/>
                <a:t>Eri toimintojen toimialueiden toiminta-, talous- ja henkilöstötieto, hankinnat</a:t>
              </a:r>
            </a:p>
          </p:txBody>
        </p:sp>
      </p:grpSp>
      <p:sp>
        <p:nvSpPr>
          <p:cNvPr id="2" name="Suorakulmio: Pyöristetyt kulmat 1">
            <a:extLst>
              <a:ext uri="{FF2B5EF4-FFF2-40B4-BE49-F238E27FC236}">
                <a16:creationId xmlns:a16="http://schemas.microsoft.com/office/drawing/2014/main" id="{736D1243-3AB4-1C93-C6C5-266BB6C45395}"/>
              </a:ext>
            </a:extLst>
          </p:cNvPr>
          <p:cNvSpPr/>
          <p:nvPr/>
        </p:nvSpPr>
        <p:spPr>
          <a:xfrm>
            <a:off x="1271484" y="2527754"/>
            <a:ext cx="1060607" cy="118420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grpSp>
        <p:nvGrpSpPr>
          <p:cNvPr id="45" name="Ryhmä 44">
            <a:extLst>
              <a:ext uri="{FF2B5EF4-FFF2-40B4-BE49-F238E27FC236}">
                <a16:creationId xmlns:a16="http://schemas.microsoft.com/office/drawing/2014/main" id="{7997F761-17E8-9961-5959-F9595336FB84}"/>
              </a:ext>
            </a:extLst>
          </p:cNvPr>
          <p:cNvGrpSpPr/>
          <p:nvPr/>
        </p:nvGrpSpPr>
        <p:grpSpPr>
          <a:xfrm>
            <a:off x="2162561" y="4102040"/>
            <a:ext cx="2233150" cy="1004744"/>
            <a:chOff x="1192983" y="156017"/>
            <a:chExt cx="2232744" cy="104797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51" name="Suorakulmio: Yläkulmat pyöristetty 50">
              <a:extLst>
                <a:ext uri="{FF2B5EF4-FFF2-40B4-BE49-F238E27FC236}">
                  <a16:creationId xmlns:a16="http://schemas.microsoft.com/office/drawing/2014/main" id="{ADB7D635-A74B-A716-FEFA-B96485E11195}"/>
                </a:ext>
              </a:extLst>
            </p:cNvPr>
            <p:cNvSpPr/>
            <p:nvPr/>
          </p:nvSpPr>
          <p:spPr>
            <a:xfrm rot="5400000">
              <a:off x="1785368" y="-436368"/>
              <a:ext cx="1047973" cy="2232744"/>
            </a:xfrm>
            <a:prstGeom prst="round2SameRect">
              <a:avLst/>
            </a:prstGeom>
            <a:solidFill>
              <a:srgbClr val="D0E8E0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sz="900"/>
            </a:p>
          </p:txBody>
        </p:sp>
        <p:sp>
          <p:nvSpPr>
            <p:cNvPr id="53" name="Suorakulmio: Yläkulmat pyöristetty 4">
              <a:extLst>
                <a:ext uri="{FF2B5EF4-FFF2-40B4-BE49-F238E27FC236}">
                  <a16:creationId xmlns:a16="http://schemas.microsoft.com/office/drawing/2014/main" id="{0308D06E-8B01-41AD-61E2-A8EECE48A3E5}"/>
                </a:ext>
              </a:extLst>
            </p:cNvPr>
            <p:cNvSpPr txBox="1"/>
            <p:nvPr/>
          </p:nvSpPr>
          <p:spPr>
            <a:xfrm>
              <a:off x="1466372" y="198263"/>
              <a:ext cx="1819587" cy="93870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lvl="0"/>
              <a:r>
                <a:rPr lang="fi-FI" sz="900" b="1"/>
                <a:t>Tavoite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/>
                <a:t>Yksiköiden esihenkilöt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/>
                <a:t>Työntekijät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fi-FI" sz="900" b="1"/>
                <a:t>Yksikkötason toiminta ja talous, henkilötieto, hankinnat 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endParaRPr lang="fi-FI" sz="900"/>
            </a:p>
          </p:txBody>
        </p:sp>
      </p:grp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522660C4-8D66-6FDD-313F-3CBDE3252823}"/>
              </a:ext>
            </a:extLst>
          </p:cNvPr>
          <p:cNvSpPr/>
          <p:nvPr/>
        </p:nvSpPr>
        <p:spPr>
          <a:xfrm>
            <a:off x="1270165" y="3986043"/>
            <a:ext cx="1060607" cy="118420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4" name="Suorakulmio 53">
            <a:extLst>
              <a:ext uri="{FF2B5EF4-FFF2-40B4-BE49-F238E27FC236}">
                <a16:creationId xmlns:a16="http://schemas.microsoft.com/office/drawing/2014/main" id="{823727E9-C700-2026-C22C-208C49F9B442}"/>
              </a:ext>
            </a:extLst>
          </p:cNvPr>
          <p:cNvSpPr/>
          <p:nvPr/>
        </p:nvSpPr>
        <p:spPr>
          <a:xfrm>
            <a:off x="1197234" y="2483978"/>
            <a:ext cx="7827206" cy="1316209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66" name="Suorakulmio 65">
            <a:extLst>
              <a:ext uri="{FF2B5EF4-FFF2-40B4-BE49-F238E27FC236}">
                <a16:creationId xmlns:a16="http://schemas.microsoft.com/office/drawing/2014/main" id="{7086FCBE-D18B-7AD9-0365-1FDF245BD279}"/>
              </a:ext>
            </a:extLst>
          </p:cNvPr>
          <p:cNvSpPr/>
          <p:nvPr/>
        </p:nvSpPr>
        <p:spPr>
          <a:xfrm>
            <a:off x="1197234" y="3917615"/>
            <a:ext cx="7827206" cy="1316209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6F9E7A0B-FC30-C7DB-60F7-0F1861C95441}"/>
              </a:ext>
            </a:extLst>
          </p:cNvPr>
          <p:cNvSpPr txBox="1"/>
          <p:nvPr/>
        </p:nvSpPr>
        <p:spPr>
          <a:xfrm>
            <a:off x="6670172" y="4247072"/>
            <a:ext cx="2024569" cy="902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i-FI" sz="900" kern="1200"/>
              <a:t>Palvelualuekohtainen seurantaraportti</a:t>
            </a:r>
            <a:endParaRPr lang="fi-FI" sz="900"/>
          </a:p>
          <a:p>
            <a:pPr marL="171450" lvl="1" indent="-1714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i-FI" sz="900" kern="1200"/>
              <a:t>Yksikön seurantaraportti</a:t>
            </a:r>
            <a:endParaRPr lang="fi-FI" sz="900"/>
          </a:p>
          <a:p>
            <a:pPr marL="171450" lvl="1" indent="-171450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i-FI" sz="900" kern="1200"/>
              <a:t>Asiakaskohtainen tieto </a:t>
            </a:r>
            <a:r>
              <a:rPr lang="fi-FI" sz="900"/>
              <a:t>asiakas- ja potilastietojärjestelmässä</a:t>
            </a:r>
            <a:endParaRPr lang="fi-FI" sz="900" kern="1200"/>
          </a:p>
          <a:p>
            <a:pPr marL="171450" lvl="1" indent="-171450" algn="l" defTabSz="4889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fi-FI" sz="900" kern="1200"/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6864E097-4298-FD8A-47C6-F0715D2FECC7}"/>
              </a:ext>
            </a:extLst>
          </p:cNvPr>
          <p:cNvSpPr txBox="1"/>
          <p:nvPr/>
        </p:nvSpPr>
        <p:spPr>
          <a:xfrm>
            <a:off x="1292403" y="1507359"/>
            <a:ext cx="1020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>
                <a:solidFill>
                  <a:schemeClr val="bg1"/>
                </a:solidFill>
                <a:latin typeface="+mn-lt"/>
                <a:cs typeface="Poppins" pitchFamily="2" charset="77"/>
              </a:rPr>
              <a:t>Strateginen taso</a:t>
            </a:r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DF3F79F3-8014-232F-34ED-D157302F78E7}"/>
              </a:ext>
            </a:extLst>
          </p:cNvPr>
          <p:cNvSpPr txBox="1"/>
          <p:nvPr/>
        </p:nvSpPr>
        <p:spPr>
          <a:xfrm>
            <a:off x="1277163" y="2905254"/>
            <a:ext cx="1020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>
                <a:solidFill>
                  <a:schemeClr val="bg1"/>
                </a:solidFill>
                <a:latin typeface="+mn-lt"/>
                <a:cs typeface="Poppins" pitchFamily="2" charset="77"/>
              </a:rPr>
              <a:t>Taktinen taso</a:t>
            </a:r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7D205B84-9870-98CF-6B1D-D55E4AC074E2}"/>
              </a:ext>
            </a:extLst>
          </p:cNvPr>
          <p:cNvSpPr txBox="1"/>
          <p:nvPr/>
        </p:nvSpPr>
        <p:spPr>
          <a:xfrm>
            <a:off x="1257863" y="4335004"/>
            <a:ext cx="1077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>
                <a:solidFill>
                  <a:schemeClr val="bg1"/>
                </a:solidFill>
                <a:latin typeface="+mn-lt"/>
                <a:cs typeface="Poppins" pitchFamily="2" charset="77"/>
              </a:rPr>
              <a:t>Operatiivinen taso</a:t>
            </a:r>
          </a:p>
        </p:txBody>
      </p:sp>
      <p:pic>
        <p:nvPicPr>
          <p:cNvPr id="71" name="Graphic 7">
            <a:extLst>
              <a:ext uri="{FF2B5EF4-FFF2-40B4-BE49-F238E27FC236}">
                <a16:creationId xmlns:a16="http://schemas.microsoft.com/office/drawing/2014/main" id="{880A5426-D305-132D-7E37-741BA272BE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85488" y="6264366"/>
            <a:ext cx="908289" cy="216094"/>
          </a:xfrm>
          <a:prstGeom prst="rect">
            <a:avLst/>
          </a:prstGeom>
        </p:spPr>
      </p:pic>
      <p:pic>
        <p:nvPicPr>
          <p:cNvPr id="73" name="Kuva 72" descr="Kuva, joka sisältää kohteen teksti, kuvakaappaus, Fontti, Sähkönsininen&#10;&#10;Kuvaus luotu automaattisesti">
            <a:extLst>
              <a:ext uri="{FF2B5EF4-FFF2-40B4-BE49-F238E27FC236}">
                <a16:creationId xmlns:a16="http://schemas.microsoft.com/office/drawing/2014/main" id="{92D39760-75A6-A39E-7469-72E62DA155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023382" y="6264366"/>
            <a:ext cx="1008467" cy="257642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64751372-6EB3-8EE4-DB23-5156CE8990DB}"/>
              </a:ext>
            </a:extLst>
          </p:cNvPr>
          <p:cNvSpPr/>
          <p:nvPr/>
        </p:nvSpPr>
        <p:spPr>
          <a:xfrm>
            <a:off x="10125817" y="3440735"/>
            <a:ext cx="1819298" cy="43473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bg1"/>
                </a:solidFill>
                <a:latin typeface="+mn-lt"/>
                <a:cs typeface="Poppins" pitchFamily="2" charset="77"/>
              </a:rPr>
              <a:t>Vaikuttavuus</a:t>
            </a:r>
          </a:p>
        </p:txBody>
      </p:sp>
      <p:sp>
        <p:nvSpPr>
          <p:cNvPr id="24" name="Ellipsi 23">
            <a:extLst>
              <a:ext uri="{FF2B5EF4-FFF2-40B4-BE49-F238E27FC236}">
                <a16:creationId xmlns:a16="http://schemas.microsoft.com/office/drawing/2014/main" id="{9A8A98FB-16FF-73AB-D2A8-BA55716B5E18}"/>
              </a:ext>
            </a:extLst>
          </p:cNvPr>
          <p:cNvSpPr/>
          <p:nvPr/>
        </p:nvSpPr>
        <p:spPr>
          <a:xfrm>
            <a:off x="750685" y="711272"/>
            <a:ext cx="3678503" cy="1918121"/>
          </a:xfrm>
          <a:prstGeom prst="ellipse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36048188"/>
      </p:ext>
    </p:extLst>
  </p:cSld>
  <p:clrMapOvr>
    <a:masterClrMapping/>
  </p:clrMapOvr>
</p:sld>
</file>

<file path=ppt/theme/theme1.xml><?xml version="1.0" encoding="utf-8"?>
<a:theme xmlns:a="http://schemas.openxmlformats.org/drawingml/2006/main" name="SHA Yleinen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1CD60D6B-7926-164C-929D-D6F31F828079}"/>
    </a:ext>
  </a:extLst>
</a:theme>
</file>

<file path=ppt/theme/theme2.xml><?xml version="1.0" encoding="utf-8"?>
<a:theme xmlns:a="http://schemas.openxmlformats.org/drawingml/2006/main" name="SHA Sote/Vihrea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2A56609D-893F-8E47-914B-376BAFE714F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f4b72c16-a40d-4e17-907a-3974571add12" xsi:nil="true"/>
    <lcf76f155ced4ddcb4097134ff3c332f0 xmlns="f4b72c16-a40d-4e17-907a-3974571add12" xsi:nil="true"/>
    <lcf76f155ced4ddcb4097134ff3c332f xmlns="f4b72c16-a40d-4e17-907a-3974571add12">
      <Terms xmlns="http://schemas.microsoft.com/office/infopath/2007/PartnerControls"/>
    </lcf76f155ced4ddcb4097134ff3c332f>
    <MigrationWizIdDocumentLibraryPermissions xmlns="f4b72c16-a40d-4e17-907a-3974571add12" xsi:nil="true"/>
    <MigrationWizId xmlns="f4b72c16-a40d-4e17-907a-3974571add12" xsi:nil="true"/>
    <MigrationWizIdPermissionLevels xmlns="f4b72c16-a40d-4e17-907a-3974571add12" xsi:nil="true"/>
    <MigrationWizIdPermissions xmlns="f4b72c16-a40d-4e17-907a-3974571add12" xsi:nil="true"/>
    <MigrationWizIdVersion xmlns="f4b72c16-a40d-4e17-907a-3974571add12" xsi:nil="true"/>
    <TaxCatchAll xmlns="b2a6e167-7ebe-4a29-abe6-345bb40acf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3374D7989AC84DB24BBC3EB642A6A7" ma:contentTypeVersion="19" ma:contentTypeDescription="Luo uusi asiakirja." ma:contentTypeScope="" ma:versionID="b59c6632fa50fc9c234058248fc58edd">
  <xsd:schema xmlns:xsd="http://www.w3.org/2001/XMLSchema" xmlns:xs="http://www.w3.org/2001/XMLSchema" xmlns:p="http://schemas.microsoft.com/office/2006/metadata/properties" xmlns:ns2="f4b72c16-a40d-4e17-907a-3974571add12" xmlns:ns3="b2a6e167-7ebe-4a29-abe6-345bb40acfd8" targetNamespace="http://schemas.microsoft.com/office/2006/metadata/properties" ma:root="true" ma:fieldsID="40c550d0c07ed5ce54d9366a22bc1389" ns2:_="" ns3:_="">
    <xsd:import namespace="f4b72c16-a40d-4e17-907a-3974571add12"/>
    <xsd:import namespace="b2a6e167-7ebe-4a29-abe6-345bb40acfd8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72c16-a40d-4e17-907a-3974571add1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Kuvien tunnisteet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ee43b15e-14bb-436e-99a9-3e6a2950b3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6e167-7ebe-4a29-abe6-345bb40acfd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7ceb28d-cff0-4a2c-ab22-fcd9f65f9155}" ma:internalName="TaxCatchAll" ma:showField="CatchAllData" ma:web="b2a6e167-7ebe-4a29-abe6-345bb40acf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845A8A-B99F-4EB2-8721-E70A2F017B2F}">
  <ds:schemaRefs>
    <ds:schemaRef ds:uri="b2a6e167-7ebe-4a29-abe6-345bb40acfd8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4b72c16-a40d-4e17-907a-3974571add12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33D7C2E-6034-4F19-B42D-F1C8200373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b72c16-a40d-4e17-907a-3974571add12"/>
    <ds:schemaRef ds:uri="b2a6e167-7ebe-4a29-abe6-345bb40acf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6DD742-772D-47F4-BA50-DA9A584AF1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sha_esityspohja_FI(4)</Template>
  <TotalTime>4452</TotalTime>
  <Words>229</Words>
  <Application>Microsoft Office PowerPoint</Application>
  <PresentationFormat>Laajakuva</PresentationFormat>
  <Paragraphs>67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Poppins</vt:lpstr>
      <vt:lpstr>SHA Yleinen</vt:lpstr>
      <vt:lpstr>SHA Sote/Vihrea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Mira Metsälä</dc:creator>
  <cp:lastModifiedBy>Tuija Multisilta</cp:lastModifiedBy>
  <cp:revision>41</cp:revision>
  <dcterms:created xsi:type="dcterms:W3CDTF">2022-06-21T10:02:14Z</dcterms:created>
  <dcterms:modified xsi:type="dcterms:W3CDTF">2025-12-23T08:40:37Z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0x010100CE3374D7989AC84DB24BBC3EB642A6A7</vt:lpwstr>
  </property>
  <property fmtid="{D5CDD505-2E9C-101B-9397-08002B2CF9AE}" pid="3" name="MediaServiceImageTags">
    <vt:lpwstr/>
  </property>
  <property fmtid="{D5CDD505-2E9C-101B-9397-08002B2CF9AE}" pid="4" name="MSIP_Label_defa4170-0d19-0005-0004-bc88714345d2_Name">
    <vt:lpwstr>defa4170-0d19-0005-0004-bc88714345d2</vt:lpwstr>
  </property>
  <property fmtid="{D5CDD505-2E9C-101B-9397-08002B2CF9AE}" pid="5" name="MSIP_Label_defa4170-0d19-0005-0004-bc88714345d2_Enabled">
    <vt:lpwstr>true</vt:lpwstr>
  </property>
  <property fmtid="{D5CDD505-2E9C-101B-9397-08002B2CF9AE}" pid="6" name="MSIP_Label_defa4170-0d19-0005-0004-bc88714345d2_SetDate">
    <vt:lpwstr>2023-08-31T10:24:41Z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ActionId">
    <vt:lpwstr>311de97d-ef8a-487e-b736-71c0845a4457</vt:lpwstr>
  </property>
  <property fmtid="{D5CDD505-2E9C-101B-9397-08002B2CF9AE}" pid="9" name="MSIP_Label_defa4170-0d19-0005-0004-bc88714345d2_SiteId">
    <vt:lpwstr>f1fc3d0a-ee56-4f33-ab7c-c77444ca1078</vt:lpwstr>
  </property>
  <property fmtid="{D5CDD505-2E9C-101B-9397-08002B2CF9AE}" pid="10" name="MSIP_Label_defa4170-0d19-0005-0004-bc88714345d2_Method">
    <vt:lpwstr>Standard</vt:lpwstr>
  </property>
</Properties>
</file>