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0" r:id="rId2"/>
    <p:sldId id="281" r:id="rId3"/>
    <p:sldId id="282" r:id="rId4"/>
    <p:sldId id="283" r:id="rId5"/>
    <p:sldId id="284" r:id="rId6"/>
    <p:sldId id="285" r:id="rId7"/>
    <p:sldId id="286" r:id="rId8"/>
  </p:sldIdLst>
  <p:sldSz cx="9144000" cy="5143500" type="screen16x9"/>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1C6D"/>
    <a:srgbClr val="31B7BC"/>
    <a:srgbClr val="FFD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3" autoAdjust="0"/>
    <p:restoredTop sz="92857" autoAdjust="0"/>
  </p:normalViewPr>
  <p:slideViewPr>
    <p:cSldViewPr>
      <p:cViewPr varScale="1">
        <p:scale>
          <a:sx n="135" d="100"/>
          <a:sy n="135" d="100"/>
        </p:scale>
        <p:origin x="924" y="9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senlöf Anna-Mari" userId="a0b9cf59-5050-4b47-87a1-f15ffa09add5" providerId="ADAL" clId="{7F6EA1B7-395C-4465-9A75-2444D2310A2D}"/>
    <pc:docChg chg="modSld">
      <pc:chgData name="Rosenlöf Anna-Mari" userId="a0b9cf59-5050-4b47-87a1-f15ffa09add5" providerId="ADAL" clId="{7F6EA1B7-395C-4465-9A75-2444D2310A2D}" dt="2025-12-02T12:09:37.068" v="3" actId="20577"/>
      <pc:docMkLst>
        <pc:docMk/>
      </pc:docMkLst>
      <pc:sldChg chg="modSp mod">
        <pc:chgData name="Rosenlöf Anna-Mari" userId="a0b9cf59-5050-4b47-87a1-f15ffa09add5" providerId="ADAL" clId="{7F6EA1B7-395C-4465-9A75-2444D2310A2D}" dt="2025-12-02T12:09:24.116" v="1" actId="20577"/>
        <pc:sldMkLst>
          <pc:docMk/>
          <pc:sldMk cId="2635958220" sldId="284"/>
        </pc:sldMkLst>
        <pc:spChg chg="mod">
          <ac:chgData name="Rosenlöf Anna-Mari" userId="a0b9cf59-5050-4b47-87a1-f15ffa09add5" providerId="ADAL" clId="{7F6EA1B7-395C-4465-9A75-2444D2310A2D}" dt="2025-12-02T12:09:24.116" v="1" actId="20577"/>
          <ac:spMkLst>
            <pc:docMk/>
            <pc:sldMk cId="2635958220" sldId="284"/>
            <ac:spMk id="3" creationId="{B22E0510-FC3D-80F8-BB5E-1A362CC89599}"/>
          </ac:spMkLst>
        </pc:spChg>
      </pc:sldChg>
      <pc:sldChg chg="modSp mod">
        <pc:chgData name="Rosenlöf Anna-Mari" userId="a0b9cf59-5050-4b47-87a1-f15ffa09add5" providerId="ADAL" clId="{7F6EA1B7-395C-4465-9A75-2444D2310A2D}" dt="2025-12-02T12:09:37.068" v="3" actId="20577"/>
        <pc:sldMkLst>
          <pc:docMk/>
          <pc:sldMk cId="672634774" sldId="286"/>
        </pc:sldMkLst>
        <pc:spChg chg="mod">
          <ac:chgData name="Rosenlöf Anna-Mari" userId="a0b9cf59-5050-4b47-87a1-f15ffa09add5" providerId="ADAL" clId="{7F6EA1B7-395C-4465-9A75-2444D2310A2D}" dt="2025-12-02T12:09:37.068" v="3" actId="20577"/>
          <ac:spMkLst>
            <pc:docMk/>
            <pc:sldMk cId="672634774" sldId="286"/>
            <ac:spMk id="3" creationId="{B5B998FF-E099-03EE-6C3A-88C96CAE16F5}"/>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tukansi">
    <p:bg>
      <p:bgPr>
        <a:blipFill dpi="0" rotWithShape="1">
          <a:blip r:embed="rId2">
            <a:alphaModFix amt="94000"/>
            <a:lum/>
          </a:blip>
          <a:srcRect/>
          <a:stretch>
            <a:fillRect/>
          </a:stretch>
        </a:blipFill>
        <a:effectLst/>
      </p:bgPr>
    </p:bg>
    <p:spTree>
      <p:nvGrpSpPr>
        <p:cNvPr id="1" name=""/>
        <p:cNvGrpSpPr/>
        <p:nvPr/>
      </p:nvGrpSpPr>
      <p:grpSpPr>
        <a:xfrm>
          <a:off x="0" y="0"/>
          <a:ext cx="0" cy="0"/>
          <a:chOff x="0" y="0"/>
          <a:chExt cx="0" cy="0"/>
        </a:xfrm>
      </p:grpSpPr>
      <p:sp>
        <p:nvSpPr>
          <p:cNvPr id="8" name="Tekstiruutu 7">
            <a:extLst>
              <a:ext uri="{FF2B5EF4-FFF2-40B4-BE49-F238E27FC236}">
                <a16:creationId xmlns:a16="http://schemas.microsoft.com/office/drawing/2014/main" id="{DE43ABC2-9592-0606-2709-BA05225F7DEB}"/>
              </a:ext>
            </a:extLst>
          </p:cNvPr>
          <p:cNvSpPr txBox="1"/>
          <p:nvPr userDrawn="1"/>
        </p:nvSpPr>
        <p:spPr>
          <a:xfrm>
            <a:off x="3635896" y="4208327"/>
            <a:ext cx="4680520" cy="800219"/>
          </a:xfrm>
          <a:prstGeom prst="rect">
            <a:avLst/>
          </a:prstGeom>
          <a:noFill/>
        </p:spPr>
        <p:txBody>
          <a:bodyPr wrap="square" rtlCol="0">
            <a:spAutoFit/>
          </a:bodyPr>
          <a:lstStyle/>
          <a:p>
            <a:r>
              <a:rPr lang="fi-FI" sz="2800" b="1" dirty="0">
                <a:solidFill>
                  <a:schemeClr val="bg2"/>
                </a:solidFill>
                <a:latin typeface="+mj-lt"/>
              </a:rPr>
              <a:t>Kulttuurihyvinvoinnin</a:t>
            </a:r>
            <a:r>
              <a:rPr lang="fi-FI" dirty="0"/>
              <a:t> </a:t>
            </a:r>
          </a:p>
          <a:p>
            <a:r>
              <a:rPr lang="fi-FI" dirty="0">
                <a:solidFill>
                  <a:schemeClr val="bg2"/>
                </a:solidFill>
                <a:latin typeface="+mj-lt"/>
              </a:rPr>
              <a:t>valtakunnallinen yhteyspiste.</a:t>
            </a:r>
          </a:p>
        </p:txBody>
      </p:sp>
      <p:sp>
        <p:nvSpPr>
          <p:cNvPr id="7" name="Tekstiruutu 6">
            <a:extLst>
              <a:ext uri="{FF2B5EF4-FFF2-40B4-BE49-F238E27FC236}">
                <a16:creationId xmlns:a16="http://schemas.microsoft.com/office/drawing/2014/main" id="{C368D618-810B-9052-77C8-B1D96B96C13A}"/>
              </a:ext>
            </a:extLst>
          </p:cNvPr>
          <p:cNvSpPr txBox="1"/>
          <p:nvPr userDrawn="1"/>
        </p:nvSpPr>
        <p:spPr>
          <a:xfrm>
            <a:off x="899592" y="4465444"/>
            <a:ext cx="2448272" cy="338554"/>
          </a:xfrm>
          <a:prstGeom prst="rect">
            <a:avLst/>
          </a:prstGeom>
          <a:noFill/>
        </p:spPr>
        <p:txBody>
          <a:bodyPr wrap="square" rtlCol="0">
            <a:spAutoFit/>
          </a:bodyPr>
          <a:lstStyle/>
          <a:p>
            <a:pPr algn="ctr"/>
            <a:r>
              <a:rPr lang="fi-FI" sz="1600" spc="300" dirty="0">
                <a:solidFill>
                  <a:schemeClr val="accent3"/>
                </a:solidFill>
              </a:rPr>
              <a:t>TAIKUSYDAN.FI</a:t>
            </a:r>
          </a:p>
        </p:txBody>
      </p:sp>
      <p:sp>
        <p:nvSpPr>
          <p:cNvPr id="4" name="Päivämäärän paikkamerkki 3"/>
          <p:cNvSpPr>
            <a:spLocks noGrp="1"/>
          </p:cNvSpPr>
          <p:nvPr>
            <p:ph type="dt" sz="half" idx="10"/>
          </p:nvPr>
        </p:nvSpPr>
        <p:spPr>
          <a:xfrm>
            <a:off x="107504" y="4805378"/>
            <a:ext cx="2133600" cy="258596"/>
          </a:xfrm>
        </p:spPr>
        <p:txBody>
          <a:bodyPr/>
          <a:lstStyle>
            <a:lvl1pPr>
              <a:defRPr>
                <a:solidFill>
                  <a:schemeClr val="accent3"/>
                </a:solidFill>
              </a:defRPr>
            </a:lvl1pPr>
          </a:lstStyle>
          <a:p>
            <a:fld id="{F09EE852-6C65-40F3-932B-B7457581F13E}" type="datetimeFigureOut">
              <a:rPr lang="fi-FI" smtClean="0"/>
              <a:pPr/>
              <a:t>2.12.2025</a:t>
            </a:fld>
            <a:endParaRPr lang="fi-FI" dirty="0"/>
          </a:p>
        </p:txBody>
      </p:sp>
      <p:sp>
        <p:nvSpPr>
          <p:cNvPr id="5" name="Alatunnisteen paikkamerkki 4"/>
          <p:cNvSpPr>
            <a:spLocks noGrp="1"/>
          </p:cNvSpPr>
          <p:nvPr>
            <p:ph type="ftr" sz="quarter" idx="11"/>
          </p:nvPr>
        </p:nvSpPr>
        <p:spPr>
          <a:xfrm>
            <a:off x="7020272" y="4782512"/>
            <a:ext cx="1959496" cy="258596"/>
          </a:xfrm>
        </p:spPr>
        <p:txBody>
          <a:bodyPr/>
          <a:lstStyle>
            <a:lvl1pPr algn="r">
              <a:defRPr>
                <a:solidFill>
                  <a:schemeClr val="bg2"/>
                </a:solidFill>
              </a:defRPr>
            </a:lvl1pPr>
          </a:lstStyle>
          <a:p>
            <a:endParaRPr lang="fi-FI"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tsikko, sisältö ja kuv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solidFill>
                  <a:schemeClr val="accent3"/>
                </a:solidFill>
              </a:defRPr>
            </a:lvl1pPr>
          </a:lstStyle>
          <a:p>
            <a:r>
              <a:rPr lang="fi-FI" dirty="0"/>
              <a:t>Muokkaa </a:t>
            </a:r>
            <a:r>
              <a:rPr lang="fi-FI" dirty="0" err="1"/>
              <a:t>perustyyl</a:t>
            </a:r>
            <a:r>
              <a:rPr lang="fi-FI" dirty="0"/>
              <a:t>. </a:t>
            </a:r>
            <a:r>
              <a:rPr lang="fi-FI" dirty="0" err="1"/>
              <a:t>napsautt</a:t>
            </a:r>
            <a:r>
              <a:rPr lang="fi-FI" dirty="0"/>
              <a:t>.</a:t>
            </a:r>
          </a:p>
        </p:txBody>
      </p:sp>
      <p:sp>
        <p:nvSpPr>
          <p:cNvPr id="4" name="Sisällön paikkamerkki 2">
            <a:extLst>
              <a:ext uri="{FF2B5EF4-FFF2-40B4-BE49-F238E27FC236}">
                <a16:creationId xmlns:a16="http://schemas.microsoft.com/office/drawing/2014/main" id="{BF8C752A-B337-547D-30BC-6164B79AD2B0}"/>
              </a:ext>
            </a:extLst>
          </p:cNvPr>
          <p:cNvSpPr>
            <a:spLocks noGrp="1"/>
          </p:cNvSpPr>
          <p:nvPr>
            <p:ph sz="half" idx="10"/>
          </p:nvPr>
        </p:nvSpPr>
        <p:spPr>
          <a:xfrm>
            <a:off x="457200" y="1203598"/>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3" name="Kuvan paikkamerkki 2">
            <a:extLst>
              <a:ext uri="{FF2B5EF4-FFF2-40B4-BE49-F238E27FC236}">
                <a16:creationId xmlns:a16="http://schemas.microsoft.com/office/drawing/2014/main" id="{29D5E383-9807-6D63-18E6-3D65E9376FF1}"/>
              </a:ext>
            </a:extLst>
          </p:cNvPr>
          <p:cNvSpPr>
            <a:spLocks noGrp="1"/>
          </p:cNvSpPr>
          <p:nvPr>
            <p:ph type="pic" idx="1"/>
          </p:nvPr>
        </p:nvSpPr>
        <p:spPr>
          <a:xfrm>
            <a:off x="4755976" y="1203598"/>
            <a:ext cx="3930824" cy="339447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7" name="Tekstiruutu 6">
            <a:extLst>
              <a:ext uri="{FF2B5EF4-FFF2-40B4-BE49-F238E27FC236}">
                <a16:creationId xmlns:a16="http://schemas.microsoft.com/office/drawing/2014/main" id="{096C9414-4E1D-C285-9E0D-4448FDD3FAF4}"/>
              </a:ext>
            </a:extLst>
          </p:cNvPr>
          <p:cNvSpPr txBox="1"/>
          <p:nvPr userDrawn="1"/>
        </p:nvSpPr>
        <p:spPr>
          <a:xfrm>
            <a:off x="1115616" y="4804946"/>
            <a:ext cx="2232248" cy="338554"/>
          </a:xfrm>
          <a:prstGeom prst="rect">
            <a:avLst/>
          </a:prstGeom>
          <a:noFill/>
        </p:spPr>
        <p:txBody>
          <a:bodyPr wrap="square" rtlCol="0">
            <a:spAutoFit/>
          </a:bodyPr>
          <a:lstStyle/>
          <a:p>
            <a:pPr algn="ctr"/>
            <a:r>
              <a:rPr lang="fi-FI" sz="1600" spc="300" dirty="0">
                <a:solidFill>
                  <a:schemeClr val="accent3"/>
                </a:solidFill>
              </a:rPr>
              <a:t>TAIKUSYDAN.FI</a:t>
            </a:r>
          </a:p>
        </p:txBody>
      </p:sp>
    </p:spTree>
    <p:extLst>
      <p:ext uri="{BB962C8B-B14F-4D97-AF65-F5344CB8AC3E}">
        <p14:creationId xmlns:p14="http://schemas.microsoft.com/office/powerpoint/2010/main" val="1898229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uva ja sisältö">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isällön paikkamerkki 2">
            <a:extLst>
              <a:ext uri="{FF2B5EF4-FFF2-40B4-BE49-F238E27FC236}">
                <a16:creationId xmlns:a16="http://schemas.microsoft.com/office/drawing/2014/main" id="{BF8C752A-B337-547D-30BC-6164B79AD2B0}"/>
              </a:ext>
            </a:extLst>
          </p:cNvPr>
          <p:cNvSpPr>
            <a:spLocks noGrp="1"/>
          </p:cNvSpPr>
          <p:nvPr>
            <p:ph sz="half" idx="10"/>
          </p:nvPr>
        </p:nvSpPr>
        <p:spPr>
          <a:xfrm>
            <a:off x="4499992" y="267494"/>
            <a:ext cx="4038600" cy="41044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3" name="Kuvan paikkamerkki 2">
            <a:extLst>
              <a:ext uri="{FF2B5EF4-FFF2-40B4-BE49-F238E27FC236}">
                <a16:creationId xmlns:a16="http://schemas.microsoft.com/office/drawing/2014/main" id="{29D5E383-9807-6D63-18E6-3D65E9376FF1}"/>
              </a:ext>
            </a:extLst>
          </p:cNvPr>
          <p:cNvSpPr>
            <a:spLocks noGrp="1"/>
          </p:cNvSpPr>
          <p:nvPr>
            <p:ph type="pic" idx="1"/>
          </p:nvPr>
        </p:nvSpPr>
        <p:spPr>
          <a:xfrm>
            <a:off x="2697" y="0"/>
            <a:ext cx="3930824" cy="465998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7" name="Tekstiruutu 6">
            <a:extLst>
              <a:ext uri="{FF2B5EF4-FFF2-40B4-BE49-F238E27FC236}">
                <a16:creationId xmlns:a16="http://schemas.microsoft.com/office/drawing/2014/main" id="{096C9414-4E1D-C285-9E0D-4448FDD3FAF4}"/>
              </a:ext>
            </a:extLst>
          </p:cNvPr>
          <p:cNvSpPr txBox="1"/>
          <p:nvPr userDrawn="1"/>
        </p:nvSpPr>
        <p:spPr>
          <a:xfrm>
            <a:off x="1115616" y="4804946"/>
            <a:ext cx="2232248" cy="338554"/>
          </a:xfrm>
          <a:prstGeom prst="rect">
            <a:avLst/>
          </a:prstGeom>
          <a:noFill/>
        </p:spPr>
        <p:txBody>
          <a:bodyPr wrap="square" rtlCol="0">
            <a:spAutoFit/>
          </a:bodyPr>
          <a:lstStyle/>
          <a:p>
            <a:pPr algn="ctr"/>
            <a:r>
              <a:rPr lang="fi-FI" sz="1600" spc="300" dirty="0">
                <a:solidFill>
                  <a:schemeClr val="accent3"/>
                </a:solidFill>
              </a:rPr>
              <a:t>TAIKUSYDAN.FI</a:t>
            </a:r>
          </a:p>
        </p:txBody>
      </p:sp>
    </p:spTree>
    <p:extLst>
      <p:ext uri="{BB962C8B-B14F-4D97-AF65-F5344CB8AC3E}">
        <p14:creationId xmlns:p14="http://schemas.microsoft.com/office/powerpoint/2010/main" val="20901955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uva ja sisältö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isällön paikkamerkki 2">
            <a:extLst>
              <a:ext uri="{FF2B5EF4-FFF2-40B4-BE49-F238E27FC236}">
                <a16:creationId xmlns:a16="http://schemas.microsoft.com/office/drawing/2014/main" id="{BF8C752A-B337-547D-30BC-6164B79AD2B0}"/>
              </a:ext>
            </a:extLst>
          </p:cNvPr>
          <p:cNvSpPr>
            <a:spLocks noGrp="1"/>
          </p:cNvSpPr>
          <p:nvPr>
            <p:ph sz="half" idx="10"/>
          </p:nvPr>
        </p:nvSpPr>
        <p:spPr>
          <a:xfrm>
            <a:off x="467544" y="2211710"/>
            <a:ext cx="7776864" cy="23042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3" name="Kuvan paikkamerkki 2">
            <a:extLst>
              <a:ext uri="{FF2B5EF4-FFF2-40B4-BE49-F238E27FC236}">
                <a16:creationId xmlns:a16="http://schemas.microsoft.com/office/drawing/2014/main" id="{29D5E383-9807-6D63-18E6-3D65E9376FF1}"/>
              </a:ext>
            </a:extLst>
          </p:cNvPr>
          <p:cNvSpPr>
            <a:spLocks noGrp="1"/>
          </p:cNvSpPr>
          <p:nvPr>
            <p:ph type="pic" idx="1"/>
          </p:nvPr>
        </p:nvSpPr>
        <p:spPr>
          <a:xfrm>
            <a:off x="2696" y="0"/>
            <a:ext cx="9141303" cy="206769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7" name="Tekstiruutu 6">
            <a:extLst>
              <a:ext uri="{FF2B5EF4-FFF2-40B4-BE49-F238E27FC236}">
                <a16:creationId xmlns:a16="http://schemas.microsoft.com/office/drawing/2014/main" id="{096C9414-4E1D-C285-9E0D-4448FDD3FAF4}"/>
              </a:ext>
            </a:extLst>
          </p:cNvPr>
          <p:cNvSpPr txBox="1"/>
          <p:nvPr userDrawn="1"/>
        </p:nvSpPr>
        <p:spPr>
          <a:xfrm>
            <a:off x="1115616" y="4804946"/>
            <a:ext cx="2232248" cy="338554"/>
          </a:xfrm>
          <a:prstGeom prst="rect">
            <a:avLst/>
          </a:prstGeom>
          <a:noFill/>
        </p:spPr>
        <p:txBody>
          <a:bodyPr wrap="square" rtlCol="0">
            <a:spAutoFit/>
          </a:bodyPr>
          <a:lstStyle/>
          <a:p>
            <a:pPr algn="ctr"/>
            <a:r>
              <a:rPr lang="fi-FI" sz="1600" spc="300" dirty="0">
                <a:solidFill>
                  <a:schemeClr val="accent3"/>
                </a:solidFill>
              </a:rPr>
              <a:t>TAIKUSYDAN.FI</a:t>
            </a:r>
          </a:p>
        </p:txBody>
      </p:sp>
    </p:spTree>
    <p:extLst>
      <p:ext uri="{BB962C8B-B14F-4D97-AF65-F5344CB8AC3E}">
        <p14:creationId xmlns:p14="http://schemas.microsoft.com/office/powerpoint/2010/main" val="17136861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sto ja sisältö">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isällön paikkamerkki 2">
            <a:extLst>
              <a:ext uri="{FF2B5EF4-FFF2-40B4-BE49-F238E27FC236}">
                <a16:creationId xmlns:a16="http://schemas.microsoft.com/office/drawing/2014/main" id="{BF8C752A-B337-547D-30BC-6164B79AD2B0}"/>
              </a:ext>
            </a:extLst>
          </p:cNvPr>
          <p:cNvSpPr>
            <a:spLocks noGrp="1"/>
          </p:cNvSpPr>
          <p:nvPr>
            <p:ph sz="half" idx="10"/>
          </p:nvPr>
        </p:nvSpPr>
        <p:spPr>
          <a:xfrm>
            <a:off x="457200" y="411510"/>
            <a:ext cx="8023920" cy="216024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3" name="Suorakulmio 2">
            <a:extLst>
              <a:ext uri="{FF2B5EF4-FFF2-40B4-BE49-F238E27FC236}">
                <a16:creationId xmlns:a16="http://schemas.microsoft.com/office/drawing/2014/main" id="{5E4F232F-1A07-5193-F6BB-F735F4F8FF52}"/>
              </a:ext>
              <a:ext uri="{C183D7F6-B498-43B3-948B-1728B52AA6E4}">
                <adec:decorative xmlns:adec="http://schemas.microsoft.com/office/drawing/2017/decorative" val="1"/>
              </a:ext>
            </a:extLst>
          </p:cNvPr>
          <p:cNvSpPr/>
          <p:nvPr userDrawn="1"/>
        </p:nvSpPr>
        <p:spPr>
          <a:xfrm>
            <a:off x="0" y="2931790"/>
            <a:ext cx="9144000" cy="172819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p:cNvSpPr>
            <a:spLocks noGrp="1"/>
          </p:cNvSpPr>
          <p:nvPr>
            <p:ph type="title" hasCustomPrompt="1"/>
          </p:nvPr>
        </p:nvSpPr>
        <p:spPr>
          <a:xfrm>
            <a:off x="1187624" y="3226668"/>
            <a:ext cx="6696744" cy="1217290"/>
          </a:xfrm>
        </p:spPr>
        <p:txBody>
          <a:bodyPr>
            <a:normAutofit/>
          </a:bodyPr>
          <a:lstStyle>
            <a:lvl1pPr>
              <a:defRPr sz="2800">
                <a:solidFill>
                  <a:schemeClr val="tx2"/>
                </a:solidFill>
              </a:defRPr>
            </a:lvl1pPr>
          </a:lstStyle>
          <a:p>
            <a:r>
              <a:rPr lang="fi-FI" dirty="0"/>
              <a:t>Tähän tulee jokin nosto</a:t>
            </a:r>
            <a:br>
              <a:rPr lang="fi-FI" dirty="0"/>
            </a:br>
            <a:r>
              <a:rPr lang="fi-FI" dirty="0"/>
              <a:t>tai muu tärkeä asia!</a:t>
            </a:r>
          </a:p>
        </p:txBody>
      </p:sp>
      <p:sp>
        <p:nvSpPr>
          <p:cNvPr id="7" name="Tekstiruutu 6">
            <a:extLst>
              <a:ext uri="{FF2B5EF4-FFF2-40B4-BE49-F238E27FC236}">
                <a16:creationId xmlns:a16="http://schemas.microsoft.com/office/drawing/2014/main" id="{096C9414-4E1D-C285-9E0D-4448FDD3FAF4}"/>
              </a:ext>
            </a:extLst>
          </p:cNvPr>
          <p:cNvSpPr txBox="1"/>
          <p:nvPr userDrawn="1"/>
        </p:nvSpPr>
        <p:spPr>
          <a:xfrm>
            <a:off x="1115616" y="4804946"/>
            <a:ext cx="2232248" cy="338554"/>
          </a:xfrm>
          <a:prstGeom prst="rect">
            <a:avLst/>
          </a:prstGeom>
          <a:noFill/>
        </p:spPr>
        <p:txBody>
          <a:bodyPr wrap="square" rtlCol="0">
            <a:spAutoFit/>
          </a:bodyPr>
          <a:lstStyle/>
          <a:p>
            <a:pPr algn="ctr"/>
            <a:r>
              <a:rPr lang="fi-FI" sz="1600" spc="300" dirty="0">
                <a:solidFill>
                  <a:schemeClr val="accent3"/>
                </a:solidFill>
              </a:rPr>
              <a:t>TAIKUSYDAN.FI</a:t>
            </a:r>
          </a:p>
        </p:txBody>
      </p:sp>
    </p:spTree>
    <p:extLst>
      <p:ext uri="{BB962C8B-B14F-4D97-AF65-F5344CB8AC3E}">
        <p14:creationId xmlns:p14="http://schemas.microsoft.com/office/powerpoint/2010/main" val="24189920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iimeinen 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0" y="2146548"/>
            <a:ext cx="9144000" cy="857250"/>
          </a:xfrm>
        </p:spPr>
        <p:txBody>
          <a:bodyPr>
            <a:normAutofit/>
          </a:bodyPr>
          <a:lstStyle>
            <a:lvl1pPr>
              <a:defRPr sz="2400">
                <a:solidFill>
                  <a:schemeClr val="accent1"/>
                </a:solidFill>
              </a:defRPr>
            </a:lvl1pPr>
          </a:lstStyle>
          <a:p>
            <a:r>
              <a:rPr lang="fi-FI" dirty="0"/>
              <a:t>Jokaisella on oikeus  </a:t>
            </a:r>
            <a:br>
              <a:rPr lang="fi-FI" dirty="0"/>
            </a:br>
            <a:r>
              <a:rPr lang="fi-FI" dirty="0"/>
              <a:t>taiteeseen ja kulttuuriin  </a:t>
            </a:r>
            <a:br>
              <a:rPr lang="fi-FI" dirty="0"/>
            </a:br>
            <a:r>
              <a:rPr lang="fi-FI" dirty="0"/>
              <a:t>osana hyvää elämää.</a:t>
            </a:r>
          </a:p>
        </p:txBody>
      </p:sp>
      <p:sp>
        <p:nvSpPr>
          <p:cNvPr id="4" name="Suorakulmio 3">
            <a:extLst>
              <a:ext uri="{FF2B5EF4-FFF2-40B4-BE49-F238E27FC236}">
                <a16:creationId xmlns:a16="http://schemas.microsoft.com/office/drawing/2014/main" id="{96AD0608-6B24-B14B-6B11-98C6D41F22CC}"/>
              </a:ext>
              <a:ext uri="{C183D7F6-B498-43B3-948B-1728B52AA6E4}">
                <adec:decorative xmlns:adec="http://schemas.microsoft.com/office/drawing/2017/decorative" val="1"/>
              </a:ext>
            </a:extLst>
          </p:cNvPr>
          <p:cNvSpPr/>
          <p:nvPr userDrawn="1"/>
        </p:nvSpPr>
        <p:spPr>
          <a:xfrm>
            <a:off x="3995936" y="3291830"/>
            <a:ext cx="1152128" cy="144016"/>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Tekstiruutu 4">
            <a:extLst>
              <a:ext uri="{FF2B5EF4-FFF2-40B4-BE49-F238E27FC236}">
                <a16:creationId xmlns:a16="http://schemas.microsoft.com/office/drawing/2014/main" id="{86BF2B68-6FA8-BA6E-4667-E81090B45DA4}"/>
              </a:ext>
            </a:extLst>
          </p:cNvPr>
          <p:cNvSpPr txBox="1"/>
          <p:nvPr userDrawn="1"/>
        </p:nvSpPr>
        <p:spPr>
          <a:xfrm>
            <a:off x="899592" y="4681468"/>
            <a:ext cx="2448272" cy="338554"/>
          </a:xfrm>
          <a:prstGeom prst="rect">
            <a:avLst/>
          </a:prstGeom>
          <a:noFill/>
        </p:spPr>
        <p:txBody>
          <a:bodyPr wrap="square" rtlCol="0">
            <a:spAutoFit/>
          </a:bodyPr>
          <a:lstStyle/>
          <a:p>
            <a:pPr algn="ctr"/>
            <a:r>
              <a:rPr lang="fi-FI" sz="1600" spc="300" dirty="0">
                <a:solidFill>
                  <a:schemeClr val="accent3"/>
                </a:solidFill>
              </a:rPr>
              <a:t>TAIKUSYDAN.FI</a:t>
            </a:r>
          </a:p>
        </p:txBody>
      </p:sp>
    </p:spTree>
    <p:extLst>
      <p:ext uri="{BB962C8B-B14F-4D97-AF65-F5344CB8AC3E}">
        <p14:creationId xmlns:p14="http://schemas.microsoft.com/office/powerpoint/2010/main" val="36636491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Otsikko ja pystysuora teksti">
    <p:bg>
      <p:bgPr>
        <a:solidFill>
          <a:schemeClr val="bg2"/>
        </a:soli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F09EE852-6C65-40F3-932B-B7457581F13E}" type="datetimeFigureOut">
              <a:rPr lang="fi-FI" smtClean="0"/>
              <a:pPr/>
              <a:t>2.12.2025</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0BC92DF3-F976-4BC6-85C3-25EA97789E77}" type="slidenum">
              <a:rPr lang="fi-FI" smtClean="0"/>
              <a:pPr/>
              <a:t>‹#›</a:t>
            </a:fld>
            <a:endParaRPr lang="fi-FI"/>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bg>
      <p:bgPr>
        <a:solidFill>
          <a:schemeClr val="bg2"/>
        </a:solidFill>
        <a:effectLst/>
      </p:bgPr>
    </p:bg>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629400" y="205980"/>
            <a:ext cx="2057400" cy="4388644"/>
          </a:xfrm>
        </p:spPr>
        <p:txBody>
          <a:bodyPr vert="eaVert"/>
          <a:lstStyle/>
          <a:p>
            <a:r>
              <a:rPr lang="fi-FI"/>
              <a:t>Muokkaa perustyyl. napsautt.</a:t>
            </a:r>
          </a:p>
        </p:txBody>
      </p:sp>
      <p:sp>
        <p:nvSpPr>
          <p:cNvPr id="3" name="Pystysuoran tekstin paikkamerkki 2"/>
          <p:cNvSpPr>
            <a:spLocks noGrp="1"/>
          </p:cNvSpPr>
          <p:nvPr>
            <p:ph type="body" orient="vert" idx="1"/>
          </p:nvPr>
        </p:nvSpPr>
        <p:spPr>
          <a:xfrm>
            <a:off x="457200" y="205980"/>
            <a:ext cx="6019800" cy="4388644"/>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F09EE852-6C65-40F3-932B-B7457581F13E}" type="datetimeFigureOut">
              <a:rPr lang="fi-FI" smtClean="0"/>
              <a:pPr/>
              <a:t>2.12.2025</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0BC92DF3-F976-4BC6-85C3-25EA97789E77}" type="slidenum">
              <a:rPr lang="fi-FI" smtClean="0"/>
              <a:pPr/>
              <a:t>‹#›</a:t>
            </a:fld>
            <a:endParaRPr lang="fi-F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Etukansi">
    <p:bg>
      <p:bgPr>
        <a:blipFill dpi="0" rotWithShape="1">
          <a:blip r:embed="rId2">
            <a:alphaModFix amt="94000"/>
            <a:lum/>
          </a:blip>
          <a:srcRect/>
          <a:stretch>
            <a:fillRect/>
          </a:stretch>
        </a:blipFill>
        <a:effectLst/>
      </p:bgPr>
    </p:bg>
    <p:spTree>
      <p:nvGrpSpPr>
        <p:cNvPr id="1" name=""/>
        <p:cNvGrpSpPr/>
        <p:nvPr/>
      </p:nvGrpSpPr>
      <p:grpSpPr>
        <a:xfrm>
          <a:off x="0" y="0"/>
          <a:ext cx="0" cy="0"/>
          <a:chOff x="0" y="0"/>
          <a:chExt cx="0" cy="0"/>
        </a:xfrm>
      </p:grpSpPr>
      <p:sp>
        <p:nvSpPr>
          <p:cNvPr id="2" name="Suorakulmio 1">
            <a:extLst>
              <a:ext uri="{FF2B5EF4-FFF2-40B4-BE49-F238E27FC236}">
                <a16:creationId xmlns:a16="http://schemas.microsoft.com/office/drawing/2014/main" id="{1C01541C-C719-45B7-6114-1060AC703351}"/>
              </a:ext>
              <a:ext uri="{C183D7F6-B498-43B3-948B-1728B52AA6E4}">
                <adec:decorative xmlns:adec="http://schemas.microsoft.com/office/drawing/2017/decorative" val="1"/>
              </a:ext>
            </a:extLst>
          </p:cNvPr>
          <p:cNvSpPr/>
          <p:nvPr userDrawn="1"/>
        </p:nvSpPr>
        <p:spPr>
          <a:xfrm>
            <a:off x="0" y="0"/>
            <a:ext cx="9144000" cy="3435846"/>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Otsikko 1">
            <a:extLst>
              <a:ext uri="{FF2B5EF4-FFF2-40B4-BE49-F238E27FC236}">
                <a16:creationId xmlns:a16="http://schemas.microsoft.com/office/drawing/2014/main" id="{BCBC5915-44DB-F7C2-4145-0AE6B2307AD5}"/>
              </a:ext>
            </a:extLst>
          </p:cNvPr>
          <p:cNvSpPr>
            <a:spLocks noGrp="1"/>
          </p:cNvSpPr>
          <p:nvPr>
            <p:ph type="ctrTitle"/>
          </p:nvPr>
        </p:nvSpPr>
        <p:spPr>
          <a:xfrm>
            <a:off x="1143000" y="627534"/>
            <a:ext cx="6858000" cy="1368152"/>
          </a:xfrm>
        </p:spPr>
        <p:txBody>
          <a:bodyPr anchor="t">
            <a:normAutofit/>
          </a:bodyPr>
          <a:lstStyle>
            <a:lvl1pPr algn="l">
              <a:defRPr sz="3600">
                <a:solidFill>
                  <a:schemeClr val="bg2"/>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9" name="Alaotsikko 2">
            <a:extLst>
              <a:ext uri="{FF2B5EF4-FFF2-40B4-BE49-F238E27FC236}">
                <a16:creationId xmlns:a16="http://schemas.microsoft.com/office/drawing/2014/main" id="{AA072AC6-36BE-CA22-61B1-FFE407EBA5A7}"/>
              </a:ext>
            </a:extLst>
          </p:cNvPr>
          <p:cNvSpPr>
            <a:spLocks noGrp="1"/>
          </p:cNvSpPr>
          <p:nvPr>
            <p:ph type="subTitle" idx="1"/>
          </p:nvPr>
        </p:nvSpPr>
        <p:spPr>
          <a:xfrm>
            <a:off x="1143000" y="2007112"/>
            <a:ext cx="6858000" cy="862171"/>
          </a:xfrm>
        </p:spPr>
        <p:txBody>
          <a:bodyPr>
            <a:normAutofit/>
          </a:bodyPr>
          <a:lstStyle>
            <a:lvl1pPr marL="0" indent="0" algn="l">
              <a:buNone/>
              <a:defRPr sz="18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p>
        </p:txBody>
      </p:sp>
    </p:spTree>
    <p:extLst>
      <p:ext uri="{BB962C8B-B14F-4D97-AF65-F5344CB8AC3E}">
        <p14:creationId xmlns:p14="http://schemas.microsoft.com/office/powerpoint/2010/main" val="1301848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Otsikkodia 1">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021EBBF-E072-56D9-138E-0C4B3373A51D}"/>
              </a:ext>
            </a:extLst>
          </p:cNvPr>
          <p:cNvSpPr>
            <a:spLocks noGrp="1"/>
          </p:cNvSpPr>
          <p:nvPr>
            <p:ph type="ctrTitle"/>
          </p:nvPr>
        </p:nvSpPr>
        <p:spPr>
          <a:xfrm>
            <a:off x="1143000" y="1269975"/>
            <a:ext cx="6858000" cy="1790700"/>
          </a:xfrm>
        </p:spPr>
        <p:txBody>
          <a:bodyPr anchor="b"/>
          <a:lstStyle>
            <a:lvl1pPr algn="ctr">
              <a:defRPr sz="4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Alaotsikko 2">
            <a:extLst>
              <a:ext uri="{FF2B5EF4-FFF2-40B4-BE49-F238E27FC236}">
                <a16:creationId xmlns:a16="http://schemas.microsoft.com/office/drawing/2014/main" id="{64B346B9-A1AD-749A-EF5C-294A5C53C545}"/>
              </a:ext>
            </a:extLst>
          </p:cNvPr>
          <p:cNvSpPr>
            <a:spLocks noGrp="1"/>
          </p:cNvSpPr>
          <p:nvPr>
            <p:ph type="subTitle" idx="1"/>
          </p:nvPr>
        </p:nvSpPr>
        <p:spPr>
          <a:xfrm>
            <a:off x="1143000" y="31305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p>
        </p:txBody>
      </p:sp>
    </p:spTree>
    <p:extLst>
      <p:ext uri="{BB962C8B-B14F-4D97-AF65-F5344CB8AC3E}">
        <p14:creationId xmlns:p14="http://schemas.microsoft.com/office/powerpoint/2010/main" val="2679787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Otsikkodia 2">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5" name="Suorakulmio 4">
            <a:extLst>
              <a:ext uri="{FF2B5EF4-FFF2-40B4-BE49-F238E27FC236}">
                <a16:creationId xmlns:a16="http://schemas.microsoft.com/office/drawing/2014/main" id="{01B64374-E98F-B185-6095-C2EDED2D371D}"/>
              </a:ext>
              <a:ext uri="{C183D7F6-B498-43B3-948B-1728B52AA6E4}">
                <adec:decorative xmlns:adec="http://schemas.microsoft.com/office/drawing/2017/decorative" val="1"/>
              </a:ext>
            </a:extLst>
          </p:cNvPr>
          <p:cNvSpPr/>
          <p:nvPr userDrawn="1"/>
        </p:nvSpPr>
        <p:spPr>
          <a:xfrm>
            <a:off x="1259632" y="987574"/>
            <a:ext cx="6552728" cy="310197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1021EBBF-E072-56D9-138E-0C4B3373A51D}"/>
              </a:ext>
            </a:extLst>
          </p:cNvPr>
          <p:cNvSpPr>
            <a:spLocks noGrp="1"/>
          </p:cNvSpPr>
          <p:nvPr>
            <p:ph type="ctrTitle"/>
          </p:nvPr>
        </p:nvSpPr>
        <p:spPr>
          <a:xfrm>
            <a:off x="1403648" y="987574"/>
            <a:ext cx="6264696" cy="1790700"/>
          </a:xfrm>
        </p:spPr>
        <p:txBody>
          <a:bodyPr anchor="b"/>
          <a:lstStyle>
            <a:lvl1pPr algn="ctr">
              <a:defRPr sz="4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Alaotsikko 2">
            <a:extLst>
              <a:ext uri="{FF2B5EF4-FFF2-40B4-BE49-F238E27FC236}">
                <a16:creationId xmlns:a16="http://schemas.microsoft.com/office/drawing/2014/main" id="{64B346B9-A1AD-749A-EF5C-294A5C53C545}"/>
              </a:ext>
            </a:extLst>
          </p:cNvPr>
          <p:cNvSpPr>
            <a:spLocks noGrp="1"/>
          </p:cNvSpPr>
          <p:nvPr>
            <p:ph type="subTitle" idx="1"/>
          </p:nvPr>
        </p:nvSpPr>
        <p:spPr>
          <a:xfrm>
            <a:off x="1403648" y="2848124"/>
            <a:ext cx="6264696"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p>
        </p:txBody>
      </p:sp>
    </p:spTree>
    <p:extLst>
      <p:ext uri="{BB962C8B-B14F-4D97-AF65-F5344CB8AC3E}">
        <p14:creationId xmlns:p14="http://schemas.microsoft.com/office/powerpoint/2010/main" val="3854482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Otsikkodia 3">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5" name="Suorakulmio 4">
            <a:extLst>
              <a:ext uri="{FF2B5EF4-FFF2-40B4-BE49-F238E27FC236}">
                <a16:creationId xmlns:a16="http://schemas.microsoft.com/office/drawing/2014/main" id="{01B64374-E98F-B185-6095-C2EDED2D371D}"/>
              </a:ext>
              <a:ext uri="{C183D7F6-B498-43B3-948B-1728B52AA6E4}">
                <adec:decorative xmlns:adec="http://schemas.microsoft.com/office/drawing/2017/decorative" val="1"/>
              </a:ext>
            </a:extLst>
          </p:cNvPr>
          <p:cNvSpPr/>
          <p:nvPr userDrawn="1"/>
        </p:nvSpPr>
        <p:spPr>
          <a:xfrm>
            <a:off x="1259632" y="987574"/>
            <a:ext cx="6552728" cy="310197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1021EBBF-E072-56D9-138E-0C4B3373A51D}"/>
              </a:ext>
            </a:extLst>
          </p:cNvPr>
          <p:cNvSpPr>
            <a:spLocks noGrp="1"/>
          </p:cNvSpPr>
          <p:nvPr>
            <p:ph type="ctrTitle"/>
          </p:nvPr>
        </p:nvSpPr>
        <p:spPr>
          <a:xfrm>
            <a:off x="1403648" y="987574"/>
            <a:ext cx="6264696" cy="1790700"/>
          </a:xfrm>
        </p:spPr>
        <p:txBody>
          <a:bodyPr anchor="b"/>
          <a:lstStyle>
            <a:lvl1pPr algn="ctr">
              <a:defRPr sz="4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Alaotsikko 2">
            <a:extLst>
              <a:ext uri="{FF2B5EF4-FFF2-40B4-BE49-F238E27FC236}">
                <a16:creationId xmlns:a16="http://schemas.microsoft.com/office/drawing/2014/main" id="{64B346B9-A1AD-749A-EF5C-294A5C53C545}"/>
              </a:ext>
            </a:extLst>
          </p:cNvPr>
          <p:cNvSpPr>
            <a:spLocks noGrp="1"/>
          </p:cNvSpPr>
          <p:nvPr>
            <p:ph type="subTitle" idx="1"/>
          </p:nvPr>
        </p:nvSpPr>
        <p:spPr>
          <a:xfrm>
            <a:off x="1403648" y="2848124"/>
            <a:ext cx="6264696"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p>
        </p:txBody>
      </p:sp>
    </p:spTree>
    <p:extLst>
      <p:ext uri="{BB962C8B-B14F-4D97-AF65-F5344CB8AC3E}">
        <p14:creationId xmlns:p14="http://schemas.microsoft.com/office/powerpoint/2010/main" val="4233806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Otsikko ja sisältö">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solidFill>
                  <a:schemeClr val="accent3"/>
                </a:solidFill>
              </a:defRPr>
            </a:lvl1pPr>
          </a:lstStyle>
          <a:p>
            <a:r>
              <a:rPr lang="fi-FI" dirty="0"/>
              <a:t>Muokkaa </a:t>
            </a:r>
            <a:r>
              <a:rPr lang="fi-FI" dirty="0" err="1"/>
              <a:t>perustyyl</a:t>
            </a:r>
            <a:r>
              <a:rPr lang="fi-FI" dirty="0"/>
              <a:t>. </a:t>
            </a:r>
            <a:r>
              <a:rPr lang="fi-FI" dirty="0" err="1"/>
              <a:t>napsautt</a:t>
            </a:r>
            <a:r>
              <a:rPr lang="fi-FI" dirty="0"/>
              <a: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Tekstiruutu 6">
            <a:extLst>
              <a:ext uri="{FF2B5EF4-FFF2-40B4-BE49-F238E27FC236}">
                <a16:creationId xmlns:a16="http://schemas.microsoft.com/office/drawing/2014/main" id="{096C9414-4E1D-C285-9E0D-4448FDD3FAF4}"/>
              </a:ext>
            </a:extLst>
          </p:cNvPr>
          <p:cNvSpPr txBox="1"/>
          <p:nvPr userDrawn="1"/>
        </p:nvSpPr>
        <p:spPr>
          <a:xfrm>
            <a:off x="1115616" y="4804946"/>
            <a:ext cx="2232248" cy="338554"/>
          </a:xfrm>
          <a:prstGeom prst="rect">
            <a:avLst/>
          </a:prstGeom>
          <a:noFill/>
        </p:spPr>
        <p:txBody>
          <a:bodyPr wrap="square" rtlCol="0">
            <a:spAutoFit/>
          </a:bodyPr>
          <a:lstStyle/>
          <a:p>
            <a:pPr algn="ctr"/>
            <a:r>
              <a:rPr lang="fi-FI" sz="1600" spc="300" dirty="0">
                <a:solidFill>
                  <a:schemeClr val="accent3"/>
                </a:solidFill>
              </a:rPr>
              <a:t>TAIKUSYDAN.FI</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tsikko, alaotsikko ja 3 palsta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457200" y="349995"/>
            <a:ext cx="8229600" cy="565571"/>
          </a:xfrm>
        </p:spPr>
        <p:txBody>
          <a:bodyPr anchor="t">
            <a:normAutofit/>
          </a:bodyPr>
          <a:lstStyle>
            <a:lvl1pPr algn="l">
              <a:defRPr sz="2000">
                <a:solidFill>
                  <a:schemeClr val="accent3"/>
                </a:solidFill>
              </a:defRPr>
            </a:lvl1pPr>
          </a:lstStyle>
          <a:p>
            <a:r>
              <a:rPr lang="fi-FI" dirty="0"/>
              <a:t>Muokkaa </a:t>
            </a:r>
            <a:r>
              <a:rPr lang="fi-FI" dirty="0" err="1"/>
              <a:t>perustyyl</a:t>
            </a:r>
            <a:r>
              <a:rPr lang="fi-FI" dirty="0"/>
              <a:t>. </a:t>
            </a:r>
            <a:r>
              <a:rPr lang="fi-FI" dirty="0" err="1"/>
              <a:t>napsautt</a:t>
            </a:r>
            <a:r>
              <a:rPr lang="fi-FI" dirty="0"/>
              <a:t>.</a:t>
            </a:r>
          </a:p>
        </p:txBody>
      </p:sp>
      <p:sp>
        <p:nvSpPr>
          <p:cNvPr id="7" name="Tekstiruutu 6">
            <a:extLst>
              <a:ext uri="{FF2B5EF4-FFF2-40B4-BE49-F238E27FC236}">
                <a16:creationId xmlns:a16="http://schemas.microsoft.com/office/drawing/2014/main" id="{096C9414-4E1D-C285-9E0D-4448FDD3FAF4}"/>
              </a:ext>
            </a:extLst>
          </p:cNvPr>
          <p:cNvSpPr txBox="1"/>
          <p:nvPr userDrawn="1"/>
        </p:nvSpPr>
        <p:spPr>
          <a:xfrm>
            <a:off x="1115616" y="4804946"/>
            <a:ext cx="2232248" cy="338554"/>
          </a:xfrm>
          <a:prstGeom prst="rect">
            <a:avLst/>
          </a:prstGeom>
          <a:noFill/>
        </p:spPr>
        <p:txBody>
          <a:bodyPr wrap="square" rtlCol="0">
            <a:spAutoFit/>
          </a:bodyPr>
          <a:lstStyle/>
          <a:p>
            <a:pPr algn="ctr"/>
            <a:r>
              <a:rPr lang="fi-FI" sz="1600" spc="300" dirty="0">
                <a:solidFill>
                  <a:schemeClr val="accent3"/>
                </a:solidFill>
              </a:rPr>
              <a:t>TAIKUSYDAN.FI</a:t>
            </a:r>
          </a:p>
        </p:txBody>
      </p:sp>
      <p:sp>
        <p:nvSpPr>
          <p:cNvPr id="5" name="Kuvan paikkamerkki 2">
            <a:extLst>
              <a:ext uri="{FF2B5EF4-FFF2-40B4-BE49-F238E27FC236}">
                <a16:creationId xmlns:a16="http://schemas.microsoft.com/office/drawing/2014/main" id="{CBE1BCC8-BEC7-EF16-D58F-F09DEEC44CB4}"/>
              </a:ext>
            </a:extLst>
          </p:cNvPr>
          <p:cNvSpPr>
            <a:spLocks noGrp="1"/>
          </p:cNvSpPr>
          <p:nvPr>
            <p:ph type="pic" idx="1"/>
          </p:nvPr>
        </p:nvSpPr>
        <p:spPr>
          <a:xfrm>
            <a:off x="467545" y="1060056"/>
            <a:ext cx="2016223" cy="136767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9" name="Sisällön paikkamerkki 2">
            <a:extLst>
              <a:ext uri="{FF2B5EF4-FFF2-40B4-BE49-F238E27FC236}">
                <a16:creationId xmlns:a16="http://schemas.microsoft.com/office/drawing/2014/main" id="{E1F8F9D0-6983-26BE-D4EE-8321BB4400C1}"/>
              </a:ext>
            </a:extLst>
          </p:cNvPr>
          <p:cNvSpPr>
            <a:spLocks noGrp="1"/>
          </p:cNvSpPr>
          <p:nvPr>
            <p:ph sz="half" idx="12" hasCustomPrompt="1"/>
          </p:nvPr>
        </p:nvSpPr>
        <p:spPr>
          <a:xfrm>
            <a:off x="2627783" y="1070549"/>
            <a:ext cx="6048671" cy="1367678"/>
          </a:xfrm>
        </p:spPr>
        <p:txBody>
          <a:bodyPr>
            <a:normAutofit/>
          </a:bodyPr>
          <a:lstStyle>
            <a:lvl1pPr marL="0" indent="0">
              <a:buFontTx/>
              <a:buNone/>
              <a:defRPr sz="2400" b="1">
                <a:solidFill>
                  <a:schemeClr val="accent4"/>
                </a:solidFill>
                <a:latin typeface="+mj-lt"/>
              </a:defRPr>
            </a:lvl1pPr>
            <a:lvl2pPr>
              <a:defRPr sz="2400"/>
            </a:lvl2pPr>
            <a:lvl3pPr>
              <a:defRPr sz="2000"/>
            </a:lvl3pPr>
            <a:lvl4pPr>
              <a:defRPr sz="1800"/>
            </a:lvl4pPr>
            <a:lvl5pPr marL="1828800" indent="0" algn="l">
              <a:buFontTx/>
              <a:buNone/>
              <a:defRPr sz="1800"/>
            </a:lvl5pPr>
            <a:lvl6pPr>
              <a:defRPr sz="1800"/>
            </a:lvl6pPr>
            <a:lvl7pPr>
              <a:defRPr sz="1800"/>
            </a:lvl7pPr>
            <a:lvl8pPr>
              <a:defRPr sz="1800"/>
            </a:lvl8pPr>
            <a:lvl9pPr>
              <a:defRPr sz="1800"/>
            </a:lvl9pPr>
          </a:lstStyle>
          <a:p>
            <a:pPr lvl="0"/>
            <a:r>
              <a:rPr lang="fi-FI" dirty="0"/>
              <a:t>viides taso</a:t>
            </a:r>
          </a:p>
        </p:txBody>
      </p:sp>
      <p:sp>
        <p:nvSpPr>
          <p:cNvPr id="10" name="Sisällön paikkamerkki 2">
            <a:extLst>
              <a:ext uri="{FF2B5EF4-FFF2-40B4-BE49-F238E27FC236}">
                <a16:creationId xmlns:a16="http://schemas.microsoft.com/office/drawing/2014/main" id="{E8A29E09-4FBD-6C5A-A8AE-4AE1D4D28A21}"/>
              </a:ext>
            </a:extLst>
          </p:cNvPr>
          <p:cNvSpPr>
            <a:spLocks noGrp="1"/>
          </p:cNvSpPr>
          <p:nvPr>
            <p:ph sz="half" idx="13" hasCustomPrompt="1"/>
          </p:nvPr>
        </p:nvSpPr>
        <p:spPr>
          <a:xfrm>
            <a:off x="467545" y="2558082"/>
            <a:ext cx="8208911" cy="1957884"/>
          </a:xfrm>
        </p:spPr>
        <p:txBody>
          <a:bodyPr>
            <a:normAutofit/>
          </a:bodyPr>
          <a:lstStyle>
            <a:lvl1pPr marL="285750" indent="-285750">
              <a:buFont typeface="Arial" panose="020B0604020202020204" pitchFamily="34" charset="0"/>
              <a:buChar char="•"/>
              <a:defRPr sz="1800" b="0">
                <a:solidFill>
                  <a:schemeClr val="tx1"/>
                </a:solidFill>
                <a:latin typeface="+mn-lt"/>
              </a:defRPr>
            </a:lvl1pPr>
            <a:lvl2pPr>
              <a:defRPr sz="2400"/>
            </a:lvl2pPr>
            <a:lvl3pPr>
              <a:defRPr sz="2000"/>
            </a:lvl3pPr>
            <a:lvl4pPr>
              <a:defRPr sz="1800"/>
            </a:lvl4pPr>
            <a:lvl5pPr marL="1828800" indent="0" algn="l">
              <a:buFontTx/>
              <a:buNone/>
              <a:defRPr sz="1800"/>
            </a:lvl5pPr>
            <a:lvl6pPr>
              <a:defRPr sz="1800"/>
            </a:lvl6pPr>
            <a:lvl7pPr>
              <a:defRPr sz="1800"/>
            </a:lvl7pPr>
            <a:lvl8pPr>
              <a:defRPr sz="1800"/>
            </a:lvl8pPr>
            <a:lvl9pPr>
              <a:defRPr sz="1800"/>
            </a:lvl9pPr>
          </a:lstStyle>
          <a:p>
            <a:pPr lvl="0"/>
            <a:r>
              <a:rPr lang="fi-FI" dirty="0"/>
              <a:t>viides taso</a:t>
            </a:r>
          </a:p>
        </p:txBody>
      </p:sp>
    </p:spTree>
    <p:extLst>
      <p:ext uri="{BB962C8B-B14F-4D97-AF65-F5344CB8AC3E}">
        <p14:creationId xmlns:p14="http://schemas.microsoft.com/office/powerpoint/2010/main" val="537567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tsikko ja kaksi sisältöä">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solidFill>
                  <a:schemeClr val="accent3"/>
                </a:solidFill>
              </a:defRPr>
            </a:lvl1pPr>
          </a:lstStyle>
          <a:p>
            <a:r>
              <a:rPr lang="fi-FI" dirty="0"/>
              <a:t>Muokkaa </a:t>
            </a:r>
            <a:r>
              <a:rPr lang="fi-FI" dirty="0" err="1"/>
              <a:t>perustyyl</a:t>
            </a:r>
            <a:r>
              <a:rPr lang="fi-FI" dirty="0"/>
              <a:t>. </a:t>
            </a:r>
            <a:r>
              <a:rPr lang="fi-FI" dirty="0" err="1"/>
              <a:t>napsautt</a:t>
            </a:r>
            <a:r>
              <a:rPr lang="fi-FI" dirty="0"/>
              <a:t>.</a:t>
            </a:r>
          </a:p>
        </p:txBody>
      </p:sp>
      <p:sp>
        <p:nvSpPr>
          <p:cNvPr id="4" name="Sisällön paikkamerkki 2">
            <a:extLst>
              <a:ext uri="{FF2B5EF4-FFF2-40B4-BE49-F238E27FC236}">
                <a16:creationId xmlns:a16="http://schemas.microsoft.com/office/drawing/2014/main" id="{BF8C752A-B337-547D-30BC-6164B79AD2B0}"/>
              </a:ext>
            </a:extLst>
          </p:cNvPr>
          <p:cNvSpPr>
            <a:spLocks noGrp="1"/>
          </p:cNvSpPr>
          <p:nvPr>
            <p:ph sz="half" idx="10"/>
          </p:nvPr>
        </p:nvSpPr>
        <p:spPr>
          <a:xfrm>
            <a:off x="457200" y="1203598"/>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Sisällön paikkamerkki 3">
            <a:extLst>
              <a:ext uri="{FF2B5EF4-FFF2-40B4-BE49-F238E27FC236}">
                <a16:creationId xmlns:a16="http://schemas.microsoft.com/office/drawing/2014/main" id="{80E88DC0-DEB4-4573-EE23-68DFAA9A449A}"/>
              </a:ext>
            </a:extLst>
          </p:cNvPr>
          <p:cNvSpPr>
            <a:spLocks noGrp="1"/>
          </p:cNvSpPr>
          <p:nvPr>
            <p:ph sz="half" idx="2"/>
          </p:nvPr>
        </p:nvSpPr>
        <p:spPr>
          <a:xfrm>
            <a:off x="4648200" y="1203598"/>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7" name="Tekstiruutu 6">
            <a:extLst>
              <a:ext uri="{FF2B5EF4-FFF2-40B4-BE49-F238E27FC236}">
                <a16:creationId xmlns:a16="http://schemas.microsoft.com/office/drawing/2014/main" id="{096C9414-4E1D-C285-9E0D-4448FDD3FAF4}"/>
              </a:ext>
            </a:extLst>
          </p:cNvPr>
          <p:cNvSpPr txBox="1"/>
          <p:nvPr userDrawn="1"/>
        </p:nvSpPr>
        <p:spPr>
          <a:xfrm>
            <a:off x="1115616" y="4804946"/>
            <a:ext cx="2232248" cy="338554"/>
          </a:xfrm>
          <a:prstGeom prst="rect">
            <a:avLst/>
          </a:prstGeom>
          <a:noFill/>
        </p:spPr>
        <p:txBody>
          <a:bodyPr wrap="square" rtlCol="0">
            <a:spAutoFit/>
          </a:bodyPr>
          <a:lstStyle/>
          <a:p>
            <a:pPr algn="ctr"/>
            <a:r>
              <a:rPr lang="fi-FI" sz="1600" spc="300" dirty="0">
                <a:solidFill>
                  <a:schemeClr val="accent3"/>
                </a:solidFill>
              </a:rPr>
              <a:t>TAIKUSYDAN.FI</a:t>
            </a:r>
          </a:p>
        </p:txBody>
      </p:sp>
    </p:spTree>
    <p:extLst>
      <p:ext uri="{BB962C8B-B14F-4D97-AF65-F5344CB8AC3E}">
        <p14:creationId xmlns:p14="http://schemas.microsoft.com/office/powerpoint/2010/main" val="3084762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Otsikko, sisältö taustall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orakulmio: Pyöristetyt kulmat 2">
            <a:extLst>
              <a:ext uri="{FF2B5EF4-FFF2-40B4-BE49-F238E27FC236}">
                <a16:creationId xmlns:a16="http://schemas.microsoft.com/office/drawing/2014/main" id="{71121503-1F2F-FC41-5292-FBD32A88E7EB}"/>
              </a:ext>
              <a:ext uri="{C183D7F6-B498-43B3-948B-1728B52AA6E4}">
                <adec:decorative xmlns:adec="http://schemas.microsoft.com/office/drawing/2017/decorative" val="1"/>
              </a:ext>
            </a:extLst>
          </p:cNvPr>
          <p:cNvSpPr/>
          <p:nvPr userDrawn="1"/>
        </p:nvSpPr>
        <p:spPr>
          <a:xfrm>
            <a:off x="539552" y="1275606"/>
            <a:ext cx="8147248" cy="3168352"/>
          </a:xfrm>
          <a:prstGeom prst="round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p:cNvSpPr>
            <a:spLocks noGrp="1"/>
          </p:cNvSpPr>
          <p:nvPr>
            <p:ph type="title"/>
          </p:nvPr>
        </p:nvSpPr>
        <p:spPr/>
        <p:txBody>
          <a:bodyPr>
            <a:normAutofit/>
          </a:bodyPr>
          <a:lstStyle>
            <a:lvl1pPr>
              <a:defRPr sz="2800">
                <a:solidFill>
                  <a:schemeClr val="accent3"/>
                </a:solidFill>
              </a:defRPr>
            </a:lvl1pPr>
          </a:lstStyle>
          <a:p>
            <a:r>
              <a:rPr lang="fi-FI" dirty="0"/>
              <a:t>Muokkaa </a:t>
            </a:r>
            <a:r>
              <a:rPr lang="fi-FI" dirty="0" err="1"/>
              <a:t>perustyyl</a:t>
            </a:r>
            <a:r>
              <a:rPr lang="fi-FI" dirty="0"/>
              <a:t>. </a:t>
            </a:r>
            <a:r>
              <a:rPr lang="fi-FI" dirty="0" err="1"/>
              <a:t>napsautt</a:t>
            </a:r>
            <a:r>
              <a:rPr lang="fi-FI" dirty="0"/>
              <a:t>.</a:t>
            </a:r>
          </a:p>
        </p:txBody>
      </p:sp>
      <p:sp>
        <p:nvSpPr>
          <p:cNvPr id="7" name="Tekstiruutu 6">
            <a:extLst>
              <a:ext uri="{FF2B5EF4-FFF2-40B4-BE49-F238E27FC236}">
                <a16:creationId xmlns:a16="http://schemas.microsoft.com/office/drawing/2014/main" id="{096C9414-4E1D-C285-9E0D-4448FDD3FAF4}"/>
              </a:ext>
            </a:extLst>
          </p:cNvPr>
          <p:cNvSpPr txBox="1"/>
          <p:nvPr userDrawn="1"/>
        </p:nvSpPr>
        <p:spPr>
          <a:xfrm>
            <a:off x="1115616" y="4804946"/>
            <a:ext cx="2232248" cy="338554"/>
          </a:xfrm>
          <a:prstGeom prst="rect">
            <a:avLst/>
          </a:prstGeom>
          <a:noFill/>
        </p:spPr>
        <p:txBody>
          <a:bodyPr wrap="square" rtlCol="0">
            <a:spAutoFit/>
          </a:bodyPr>
          <a:lstStyle/>
          <a:p>
            <a:pPr algn="ctr"/>
            <a:r>
              <a:rPr lang="fi-FI" sz="1600" spc="300" dirty="0">
                <a:solidFill>
                  <a:schemeClr val="accent3"/>
                </a:solidFill>
              </a:rPr>
              <a:t>TAIKUSYDAN.FI</a:t>
            </a:r>
          </a:p>
        </p:txBody>
      </p:sp>
      <p:sp>
        <p:nvSpPr>
          <p:cNvPr id="9" name="Sisällön paikkamerkki 2">
            <a:extLst>
              <a:ext uri="{FF2B5EF4-FFF2-40B4-BE49-F238E27FC236}">
                <a16:creationId xmlns:a16="http://schemas.microsoft.com/office/drawing/2014/main" id="{D87047EB-2BDD-58A5-5A65-C73B571C446D}"/>
              </a:ext>
            </a:extLst>
          </p:cNvPr>
          <p:cNvSpPr>
            <a:spLocks noGrp="1"/>
          </p:cNvSpPr>
          <p:nvPr>
            <p:ph sz="half" idx="10"/>
          </p:nvPr>
        </p:nvSpPr>
        <p:spPr>
          <a:xfrm>
            <a:off x="662880" y="2057200"/>
            <a:ext cx="7653536" cy="22734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1" name="Alaotsikko 2">
            <a:extLst>
              <a:ext uri="{FF2B5EF4-FFF2-40B4-BE49-F238E27FC236}">
                <a16:creationId xmlns:a16="http://schemas.microsoft.com/office/drawing/2014/main" id="{EB74EED0-A61E-62BC-F6AE-AD225EB15A1E}"/>
              </a:ext>
            </a:extLst>
          </p:cNvPr>
          <p:cNvSpPr>
            <a:spLocks noGrp="1"/>
          </p:cNvSpPr>
          <p:nvPr>
            <p:ph type="subTitle" idx="1"/>
          </p:nvPr>
        </p:nvSpPr>
        <p:spPr>
          <a:xfrm>
            <a:off x="971600" y="1424217"/>
            <a:ext cx="7344816" cy="632983"/>
          </a:xfrm>
        </p:spPr>
        <p:txBody>
          <a:bodyPr>
            <a:normAutofit/>
          </a:bodyPr>
          <a:lstStyle>
            <a:lvl1pPr marL="0" indent="0" algn="l">
              <a:buNone/>
              <a:defRPr sz="1800" b="1">
                <a:solidFill>
                  <a:schemeClr val="accent4"/>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p>
        </p:txBody>
      </p:sp>
    </p:spTree>
    <p:extLst>
      <p:ext uri="{BB962C8B-B14F-4D97-AF65-F5344CB8AC3E}">
        <p14:creationId xmlns:p14="http://schemas.microsoft.com/office/powerpoint/2010/main" val="3171321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cstate="print">
            <a:lum/>
          </a:blip>
          <a:srcRect/>
          <a:stretch>
            <a:fillRect/>
          </a:stretch>
        </a:blipFill>
        <a:effectLst/>
      </p:bgPr>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fi-FI" dirty="0"/>
              <a:t>Muokkaa </a:t>
            </a:r>
            <a:r>
              <a:rPr lang="fi-FI" dirty="0" err="1"/>
              <a:t>perustyyl</a:t>
            </a:r>
            <a:r>
              <a:rPr lang="fi-FI" dirty="0"/>
              <a:t>. </a:t>
            </a:r>
            <a:r>
              <a:rPr lang="fi-FI" dirty="0" err="1"/>
              <a:t>napsautt</a:t>
            </a:r>
            <a:r>
              <a:rPr lang="fi-FI" dirty="0"/>
              <a:t>.</a:t>
            </a:r>
          </a:p>
        </p:txBody>
      </p:sp>
      <p:sp>
        <p:nvSpPr>
          <p:cNvPr id="3" name="Tekstin paikkamerkki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09EE852-6C65-40F3-932B-B7457581F13E}" type="datetimeFigureOut">
              <a:rPr lang="fi-FI" smtClean="0"/>
              <a:pPr/>
              <a:t>2.12.2025</a:t>
            </a:fld>
            <a:endParaRPr lang="fi-FI"/>
          </a:p>
        </p:txBody>
      </p:sp>
      <p:sp>
        <p:nvSpPr>
          <p:cNvPr id="5" name="Alatunnisteen paikkamerkki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BC92DF3-F976-4BC6-85C3-25EA97789E77}" type="slidenum">
              <a:rPr lang="fi-FI" smtClean="0"/>
              <a:pPr/>
              <a:t>‹#›</a:t>
            </a:fld>
            <a:endParaRPr lang="fi-FI"/>
          </a:p>
        </p:txBody>
      </p:sp>
    </p:spTree>
  </p:cSld>
  <p:clrMap bg1="lt1" tx1="dk1" bg2="lt2" tx2="dk2" accent1="accent1" accent2="accent2" accent3="accent3" accent4="accent4" accent5="accent5" accent6="accent6" hlink="hlink" folHlink="folHlink"/>
  <p:sldLayoutIdLst>
    <p:sldLayoutId id="2147483649" r:id="rId1"/>
    <p:sldLayoutId id="2147483672" r:id="rId2"/>
    <p:sldLayoutId id="2147483663" r:id="rId3"/>
    <p:sldLayoutId id="2147483664" r:id="rId4"/>
    <p:sldLayoutId id="2147483665" r:id="rId5"/>
    <p:sldLayoutId id="2147483650" r:id="rId6"/>
    <p:sldLayoutId id="2147483673" r:id="rId7"/>
    <p:sldLayoutId id="2147483666" r:id="rId8"/>
    <p:sldLayoutId id="2147483674" r:id="rId9"/>
    <p:sldLayoutId id="2147483667" r:id="rId10"/>
    <p:sldLayoutId id="2147483668" r:id="rId11"/>
    <p:sldLayoutId id="2147483669" r:id="rId12"/>
    <p:sldLayoutId id="2147483670" r:id="rId13"/>
    <p:sldLayoutId id="2147483671" r:id="rId14"/>
    <p:sldLayoutId id="2147483658" r:id="rId15"/>
    <p:sldLayoutId id="2147483659" r:id="rId16"/>
  </p:sldLayoutIdLst>
  <p:txStyles>
    <p:titleStyle>
      <a:lvl1pPr algn="ctr" defTabSz="914400" rtl="0" eaLnBrk="1" latinLnBrk="0" hangingPunct="1">
        <a:spcBef>
          <a:spcPct val="0"/>
        </a:spcBef>
        <a:buNone/>
        <a:defRPr sz="4000" b="1" kern="1200">
          <a:solidFill>
            <a:schemeClr val="accent3"/>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3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9843400-749F-9F1A-B1B0-93261FAA0538}"/>
              </a:ext>
            </a:extLst>
          </p:cNvPr>
          <p:cNvSpPr>
            <a:spLocks noGrp="1"/>
          </p:cNvSpPr>
          <p:nvPr>
            <p:ph type="ctrTitle"/>
          </p:nvPr>
        </p:nvSpPr>
        <p:spPr>
          <a:xfrm>
            <a:off x="539552" y="627534"/>
            <a:ext cx="7677472" cy="1368152"/>
          </a:xfrm>
        </p:spPr>
        <p:txBody>
          <a:bodyPr>
            <a:normAutofit fontScale="90000"/>
          </a:bodyPr>
          <a:lstStyle/>
          <a:p>
            <a:r>
              <a:rPr lang="sv-FI" dirty="0"/>
              <a:t>Mini-interventionsmodell för att främja kulturens roll i välbefinnandet</a:t>
            </a:r>
            <a:br>
              <a:rPr lang="sv-SE" noProof="0" dirty="0"/>
            </a:br>
            <a:endParaRPr lang="sv-SE" noProof="0" dirty="0"/>
          </a:p>
        </p:txBody>
      </p:sp>
      <p:sp>
        <p:nvSpPr>
          <p:cNvPr id="3" name="Alaotsikko 2">
            <a:extLst>
              <a:ext uri="{FF2B5EF4-FFF2-40B4-BE49-F238E27FC236}">
                <a16:creationId xmlns:a16="http://schemas.microsoft.com/office/drawing/2014/main" id="{D134378D-6042-9A79-A81D-72EDB548DE49}"/>
              </a:ext>
            </a:extLst>
          </p:cNvPr>
          <p:cNvSpPr>
            <a:spLocks noGrp="1"/>
          </p:cNvSpPr>
          <p:nvPr>
            <p:ph type="subTitle" idx="1"/>
          </p:nvPr>
        </p:nvSpPr>
        <p:spPr>
          <a:xfrm>
            <a:off x="539552" y="2007112"/>
            <a:ext cx="6858000" cy="862171"/>
          </a:xfrm>
        </p:spPr>
        <p:txBody>
          <a:bodyPr>
            <a:normAutofit fontScale="85000" lnSpcReduction="10000"/>
          </a:bodyPr>
          <a:lstStyle/>
          <a:p>
            <a:pPr fontAlgn="base"/>
            <a:r>
              <a:rPr lang="sv-SE" noProof="0" dirty="0"/>
              <a:t>Modellen har utvecklats inom Finlands program för hållbar tillväxt som en del av ett sektorsövergripande servicekoncept inom social- och hälsovården 2023–2025 under ledning av Helsingfors stad. Du hittar modellen med tilläggsmaterial i </a:t>
            </a:r>
            <a:r>
              <a:rPr lang="sv-SE" noProof="0" dirty="0" err="1"/>
              <a:t>Innokylä</a:t>
            </a:r>
            <a:r>
              <a:rPr lang="sv-SE" noProof="0" dirty="0"/>
              <a:t>.</a:t>
            </a:r>
          </a:p>
          <a:p>
            <a:endParaRPr lang="sv-SE" noProof="0" dirty="0"/>
          </a:p>
        </p:txBody>
      </p:sp>
    </p:spTree>
    <p:extLst>
      <p:ext uri="{BB962C8B-B14F-4D97-AF65-F5344CB8AC3E}">
        <p14:creationId xmlns:p14="http://schemas.microsoft.com/office/powerpoint/2010/main" val="4279141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441C98D-57F6-CDA8-09FC-C87E7D0FEFEA}"/>
              </a:ext>
            </a:extLst>
          </p:cNvPr>
          <p:cNvSpPr>
            <a:spLocks noGrp="1"/>
          </p:cNvSpPr>
          <p:nvPr>
            <p:ph type="title"/>
          </p:nvPr>
        </p:nvSpPr>
        <p:spPr/>
        <p:txBody>
          <a:bodyPr>
            <a:normAutofit fontScale="90000"/>
          </a:bodyPr>
          <a:lstStyle/>
          <a:p>
            <a:r>
              <a:rPr lang="sv-FI" dirty="0"/>
              <a:t>Tre frågor för att diskutera kreativitet, kulturella aktiviteter och konst</a:t>
            </a:r>
            <a:endParaRPr lang="sv-SE" noProof="0" dirty="0"/>
          </a:p>
        </p:txBody>
      </p:sp>
      <p:pic>
        <p:nvPicPr>
          <p:cNvPr id="7" name="Kuvan paikkamerkki 6" descr="Färgglad illustration av en gitarr.">
            <a:extLst>
              <a:ext uri="{FF2B5EF4-FFF2-40B4-BE49-F238E27FC236}">
                <a16:creationId xmlns:a16="http://schemas.microsoft.com/office/drawing/2014/main" id="{1EAAAED7-A960-050D-E173-5B1E81753D2A}"/>
              </a:ext>
            </a:extLst>
          </p:cNvPr>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578" r="578"/>
          <a:stretch>
            <a:fillRect/>
          </a:stretch>
        </p:blipFill>
        <p:spPr>
          <a:xfrm>
            <a:off x="254539" y="915566"/>
            <a:ext cx="2441537" cy="1656184"/>
          </a:xfrm>
        </p:spPr>
      </p:pic>
      <p:sp>
        <p:nvSpPr>
          <p:cNvPr id="4" name="Sisällön paikkamerkki 3">
            <a:extLst>
              <a:ext uri="{FF2B5EF4-FFF2-40B4-BE49-F238E27FC236}">
                <a16:creationId xmlns:a16="http://schemas.microsoft.com/office/drawing/2014/main" id="{6F400A06-18D0-9E47-2EB3-92C38D55A169}"/>
              </a:ext>
            </a:extLst>
          </p:cNvPr>
          <p:cNvSpPr>
            <a:spLocks noGrp="1"/>
          </p:cNvSpPr>
          <p:nvPr>
            <p:ph sz="half" idx="12"/>
          </p:nvPr>
        </p:nvSpPr>
        <p:spPr/>
        <p:txBody>
          <a:bodyPr>
            <a:normAutofit/>
          </a:bodyPr>
          <a:lstStyle/>
          <a:p>
            <a:pPr fontAlgn="base"/>
            <a:r>
              <a:rPr lang="sv-SE" noProof="0" dirty="0"/>
              <a:t>1. </a:t>
            </a:r>
            <a:r>
              <a:rPr lang="sv-FI" dirty="0"/>
              <a:t>Hurdan kreativitet, konst och hurdana kulturaktiviteter finns det nu eller har det tidigare funnits i ditt liv?</a:t>
            </a:r>
            <a:endParaRPr lang="fi-FI" dirty="0"/>
          </a:p>
          <a:p>
            <a:endParaRPr lang="sv-SE" noProof="0" dirty="0"/>
          </a:p>
        </p:txBody>
      </p:sp>
      <p:sp>
        <p:nvSpPr>
          <p:cNvPr id="5" name="Sisällön paikkamerkki 4">
            <a:extLst>
              <a:ext uri="{FF2B5EF4-FFF2-40B4-BE49-F238E27FC236}">
                <a16:creationId xmlns:a16="http://schemas.microsoft.com/office/drawing/2014/main" id="{0B518D40-C1C2-F026-8F21-C89557FD1147}"/>
              </a:ext>
            </a:extLst>
          </p:cNvPr>
          <p:cNvSpPr>
            <a:spLocks noGrp="1"/>
          </p:cNvSpPr>
          <p:nvPr>
            <p:ph sz="half" idx="13"/>
          </p:nvPr>
        </p:nvSpPr>
        <p:spPr>
          <a:xfrm>
            <a:off x="467545" y="2571750"/>
            <a:ext cx="8208911" cy="1957884"/>
          </a:xfrm>
        </p:spPr>
        <p:txBody>
          <a:bodyPr>
            <a:normAutofit/>
          </a:bodyPr>
          <a:lstStyle/>
          <a:p>
            <a:pPr lvl="0" fontAlgn="base"/>
            <a:r>
              <a:rPr lang="sv-FI" dirty="0"/>
              <a:t>Exempel på kreativitet, konst och kulturaktiviteter: att lyssna på musik, handarbeta, läsa, teckna, skriva, titta på filmer, njuta av naturen, gå på konserter eller gig, gå på teater, besöka muséer eller idrottsevenemang. </a:t>
            </a:r>
            <a:endParaRPr lang="fi-FI" dirty="0"/>
          </a:p>
          <a:p>
            <a:pPr lvl="0" fontAlgn="base"/>
            <a:r>
              <a:rPr lang="sv-FI" dirty="0"/>
              <a:t>Att engagera sig i kultur är allt detta och också andra betydelsefulla aktiviteter i vardagen.</a:t>
            </a:r>
            <a:endParaRPr lang="fi-FI" dirty="0"/>
          </a:p>
          <a:p>
            <a:pPr lvl="0" fontAlgn="base"/>
            <a:r>
              <a:rPr lang="sv-FI" dirty="0"/>
              <a:t>Vilka saker är betydelsefulla för dig och ger dig glädje?</a:t>
            </a:r>
            <a:endParaRPr lang="fi-FI" dirty="0"/>
          </a:p>
          <a:p>
            <a:endParaRPr lang="sv-SE" noProof="0" dirty="0"/>
          </a:p>
        </p:txBody>
      </p:sp>
    </p:spTree>
    <p:extLst>
      <p:ext uri="{BB962C8B-B14F-4D97-AF65-F5344CB8AC3E}">
        <p14:creationId xmlns:p14="http://schemas.microsoft.com/office/powerpoint/2010/main" val="4159698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4692D1-8C1D-C0D2-B3FE-82C7D8BF8DED}"/>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428E9E50-AE8D-C997-171F-DBEFA14796C0}"/>
              </a:ext>
            </a:extLst>
          </p:cNvPr>
          <p:cNvSpPr>
            <a:spLocks noGrp="1"/>
          </p:cNvSpPr>
          <p:nvPr>
            <p:ph type="title"/>
          </p:nvPr>
        </p:nvSpPr>
        <p:spPr/>
        <p:txBody>
          <a:bodyPr>
            <a:normAutofit fontScale="90000"/>
          </a:bodyPr>
          <a:lstStyle/>
          <a:p>
            <a:r>
              <a:rPr lang="sv-FI" dirty="0"/>
              <a:t>Tre frågor för att diskutera kreativitet, kulturella aktiviteter och konst</a:t>
            </a:r>
            <a:endParaRPr lang="sv-SE" noProof="0" dirty="0"/>
          </a:p>
        </p:txBody>
      </p:sp>
      <p:pic>
        <p:nvPicPr>
          <p:cNvPr id="11" name="Kuvan paikkamerkki 10" descr="Illustration av två ansikten som ler och tittar på varandra. ">
            <a:extLst>
              <a:ext uri="{FF2B5EF4-FFF2-40B4-BE49-F238E27FC236}">
                <a16:creationId xmlns:a16="http://schemas.microsoft.com/office/drawing/2014/main" id="{7896EFD4-CAE1-7EBE-4911-011BF6D95813}"/>
              </a:ext>
            </a:extLst>
          </p:cNvPr>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12270" b="12270"/>
          <a:stretch>
            <a:fillRect/>
          </a:stretch>
        </p:blipFill>
        <p:spPr>
          <a:xfrm>
            <a:off x="480144" y="901995"/>
            <a:ext cx="1960302" cy="1536231"/>
          </a:xfrm>
        </p:spPr>
      </p:pic>
      <p:sp>
        <p:nvSpPr>
          <p:cNvPr id="4" name="Sisällön paikkamerkki 3">
            <a:extLst>
              <a:ext uri="{FF2B5EF4-FFF2-40B4-BE49-F238E27FC236}">
                <a16:creationId xmlns:a16="http://schemas.microsoft.com/office/drawing/2014/main" id="{83BBA297-6AEC-1A44-8A51-89D79E88A4EF}"/>
              </a:ext>
            </a:extLst>
          </p:cNvPr>
          <p:cNvSpPr>
            <a:spLocks noGrp="1"/>
          </p:cNvSpPr>
          <p:nvPr>
            <p:ph sz="half" idx="12"/>
          </p:nvPr>
        </p:nvSpPr>
        <p:spPr/>
        <p:txBody>
          <a:bodyPr>
            <a:normAutofit/>
          </a:bodyPr>
          <a:lstStyle/>
          <a:p>
            <a:pPr fontAlgn="base"/>
            <a:r>
              <a:rPr lang="sv-SE" noProof="0" dirty="0"/>
              <a:t>2. </a:t>
            </a:r>
            <a:r>
              <a:rPr lang="sv-FI" dirty="0"/>
              <a:t>Vilka tankar, känslor och intryck väcker kreativitet, kulturaktiviteter och konst hos dig?</a:t>
            </a:r>
            <a:endParaRPr lang="fi-FI" dirty="0"/>
          </a:p>
        </p:txBody>
      </p:sp>
      <p:sp>
        <p:nvSpPr>
          <p:cNvPr id="5" name="Sisällön paikkamerkki 4">
            <a:extLst>
              <a:ext uri="{FF2B5EF4-FFF2-40B4-BE49-F238E27FC236}">
                <a16:creationId xmlns:a16="http://schemas.microsoft.com/office/drawing/2014/main" id="{2F4DACE7-32A8-BE4E-524D-2FBE62FBEE08}"/>
              </a:ext>
            </a:extLst>
          </p:cNvPr>
          <p:cNvSpPr>
            <a:spLocks noGrp="1"/>
          </p:cNvSpPr>
          <p:nvPr>
            <p:ph sz="half" idx="13"/>
          </p:nvPr>
        </p:nvSpPr>
        <p:spPr/>
        <p:txBody>
          <a:bodyPr>
            <a:normAutofit fontScale="92500" lnSpcReduction="10000"/>
          </a:bodyPr>
          <a:lstStyle/>
          <a:p>
            <a:pPr lvl="0" fontAlgn="base"/>
            <a:r>
              <a:rPr lang="sv-FI" dirty="0"/>
              <a:t>Känner du igen de små ögonblicken i vardagen då konst eller kreativitet har medfört glädje eller gett dig lugn och ro mitt i brådskan?</a:t>
            </a:r>
            <a:endParaRPr lang="fi-FI" dirty="0"/>
          </a:p>
          <a:p>
            <a:pPr lvl="0" fontAlgn="base"/>
            <a:r>
              <a:rPr lang="sv-FI" dirty="0"/>
              <a:t>Ger till exempel musiken dig tröst när du är ledsen eller sätter du på din favoritlåt och dansar när du är glad? </a:t>
            </a:r>
            <a:endParaRPr lang="fi-FI" dirty="0"/>
          </a:p>
          <a:p>
            <a:pPr lvl="0" fontAlgn="base"/>
            <a:r>
              <a:rPr lang="sv-FI" dirty="0"/>
              <a:t>Hjälper handarbete dig att stanna upp en stund? </a:t>
            </a:r>
            <a:endParaRPr lang="fi-FI" dirty="0"/>
          </a:p>
          <a:p>
            <a:pPr lvl="0" fontAlgn="base"/>
            <a:r>
              <a:rPr lang="sv-FI" dirty="0"/>
              <a:t>Får filmer dig att skratta?</a:t>
            </a:r>
            <a:endParaRPr lang="fi-FI" dirty="0"/>
          </a:p>
          <a:p>
            <a:pPr lvl="0" fontAlgn="base"/>
            <a:r>
              <a:rPr lang="sv-FI" dirty="0"/>
              <a:t>Finns det något, en rädsla eller en känsla som hindrar eller bromsar upp din kreativitet?</a:t>
            </a:r>
            <a:endParaRPr lang="fi-FI" dirty="0"/>
          </a:p>
          <a:p>
            <a:endParaRPr lang="sv-SE" noProof="0" dirty="0"/>
          </a:p>
        </p:txBody>
      </p:sp>
    </p:spTree>
    <p:extLst>
      <p:ext uri="{BB962C8B-B14F-4D97-AF65-F5344CB8AC3E}">
        <p14:creationId xmlns:p14="http://schemas.microsoft.com/office/powerpoint/2010/main" val="2963798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D3A422-0D95-DA29-E245-6BC353799C78}"/>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FB26326D-D6E7-FE21-6A4B-D52D8661676E}"/>
              </a:ext>
            </a:extLst>
          </p:cNvPr>
          <p:cNvSpPr>
            <a:spLocks noGrp="1"/>
          </p:cNvSpPr>
          <p:nvPr>
            <p:ph type="title"/>
          </p:nvPr>
        </p:nvSpPr>
        <p:spPr/>
        <p:txBody>
          <a:bodyPr>
            <a:normAutofit fontScale="90000"/>
          </a:bodyPr>
          <a:lstStyle/>
          <a:p>
            <a:r>
              <a:rPr lang="sv-FI" dirty="0"/>
              <a:t>Tre frågor för att diskutera kreativitet, kulturella aktiviteter och konst</a:t>
            </a:r>
            <a:endParaRPr lang="sv-SE" noProof="0" dirty="0"/>
          </a:p>
        </p:txBody>
      </p:sp>
      <p:pic>
        <p:nvPicPr>
          <p:cNvPr id="8" name="Kuvan paikkamerkki 7" descr="Illustration av flaskor och koppar i olika färger. ">
            <a:extLst>
              <a:ext uri="{FF2B5EF4-FFF2-40B4-BE49-F238E27FC236}">
                <a16:creationId xmlns:a16="http://schemas.microsoft.com/office/drawing/2014/main" id="{AB7B73E1-D784-3FF4-9ECB-D242CB421315}"/>
              </a:ext>
            </a:extLst>
          </p:cNvPr>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7916" b="7916"/>
          <a:stretch>
            <a:fillRect/>
          </a:stretch>
        </p:blipFill>
        <p:spPr>
          <a:xfrm>
            <a:off x="297731" y="915566"/>
            <a:ext cx="2330052" cy="1637147"/>
          </a:xfrm>
        </p:spPr>
      </p:pic>
      <p:sp>
        <p:nvSpPr>
          <p:cNvPr id="4" name="Sisällön paikkamerkki 3">
            <a:extLst>
              <a:ext uri="{FF2B5EF4-FFF2-40B4-BE49-F238E27FC236}">
                <a16:creationId xmlns:a16="http://schemas.microsoft.com/office/drawing/2014/main" id="{0407BBB0-C68D-0046-5D7A-9BF830174B17}"/>
              </a:ext>
            </a:extLst>
          </p:cNvPr>
          <p:cNvSpPr>
            <a:spLocks noGrp="1"/>
          </p:cNvSpPr>
          <p:nvPr>
            <p:ph sz="half" idx="12"/>
          </p:nvPr>
        </p:nvSpPr>
        <p:spPr/>
        <p:txBody>
          <a:bodyPr>
            <a:normAutofit/>
          </a:bodyPr>
          <a:lstStyle/>
          <a:p>
            <a:pPr fontAlgn="base"/>
            <a:r>
              <a:rPr lang="sv-SE" noProof="0" dirty="0"/>
              <a:t>3. </a:t>
            </a:r>
            <a:r>
              <a:rPr lang="sv-FI" dirty="0"/>
              <a:t>Om du skulle vilja öka kreativiteten, kulturaktiviteterna och konsten i ditt liv, vad skulle det vara? </a:t>
            </a:r>
            <a:endParaRPr lang="fi-FI" dirty="0"/>
          </a:p>
        </p:txBody>
      </p:sp>
      <p:sp>
        <p:nvSpPr>
          <p:cNvPr id="5" name="Sisällön paikkamerkki 4">
            <a:extLst>
              <a:ext uri="{FF2B5EF4-FFF2-40B4-BE49-F238E27FC236}">
                <a16:creationId xmlns:a16="http://schemas.microsoft.com/office/drawing/2014/main" id="{4A6A2D8C-EBC0-E807-8084-25ED0381CA7D}"/>
              </a:ext>
            </a:extLst>
          </p:cNvPr>
          <p:cNvSpPr>
            <a:spLocks noGrp="1"/>
          </p:cNvSpPr>
          <p:nvPr>
            <p:ph sz="half" idx="13"/>
          </p:nvPr>
        </p:nvSpPr>
        <p:spPr/>
        <p:txBody>
          <a:bodyPr>
            <a:normAutofit/>
          </a:bodyPr>
          <a:lstStyle/>
          <a:p>
            <a:pPr lvl="0" fontAlgn="base"/>
            <a:r>
              <a:rPr lang="sv-FI" dirty="0"/>
              <a:t>Om du skulle vilja prova något nytt, vad skulle det vara?</a:t>
            </a:r>
            <a:endParaRPr lang="fi-FI" dirty="0"/>
          </a:p>
          <a:p>
            <a:pPr lvl="0" fontAlgn="base"/>
            <a:r>
              <a:rPr lang="sv-FI" dirty="0"/>
              <a:t>Vad skulle hjälpa dig att prova det?</a:t>
            </a:r>
            <a:endParaRPr lang="fi-FI" dirty="0"/>
          </a:p>
          <a:p>
            <a:pPr lvl="0" fontAlgn="base"/>
            <a:r>
              <a:rPr lang="sv-FI" dirty="0"/>
              <a:t>Hur, var och när skulle du prova det?</a:t>
            </a:r>
            <a:endParaRPr lang="fi-FI" dirty="0"/>
          </a:p>
        </p:txBody>
      </p:sp>
    </p:spTree>
    <p:extLst>
      <p:ext uri="{BB962C8B-B14F-4D97-AF65-F5344CB8AC3E}">
        <p14:creationId xmlns:p14="http://schemas.microsoft.com/office/powerpoint/2010/main" val="2671227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62CD272-BFFF-FFD6-F302-9E4DBDF66AF3}"/>
              </a:ext>
            </a:extLst>
          </p:cNvPr>
          <p:cNvSpPr>
            <a:spLocks noGrp="1"/>
          </p:cNvSpPr>
          <p:nvPr>
            <p:ph type="title"/>
          </p:nvPr>
        </p:nvSpPr>
        <p:spPr/>
        <p:txBody>
          <a:bodyPr>
            <a:normAutofit fontScale="90000"/>
          </a:bodyPr>
          <a:lstStyle/>
          <a:p>
            <a:pPr fontAlgn="base"/>
            <a:r>
              <a:rPr lang="sv-FI" dirty="0"/>
              <a:t>Hur ska vi diskutera kreativitet, kulturverksamhet och konst som stöd för välbefinnandet i vardagen?</a:t>
            </a:r>
            <a:endParaRPr lang="sv-SE" noProof="0" dirty="0"/>
          </a:p>
        </p:txBody>
      </p:sp>
      <p:sp>
        <p:nvSpPr>
          <p:cNvPr id="4" name="Alaotsikko 3">
            <a:extLst>
              <a:ext uri="{FF2B5EF4-FFF2-40B4-BE49-F238E27FC236}">
                <a16:creationId xmlns:a16="http://schemas.microsoft.com/office/drawing/2014/main" id="{12AD240B-95A6-8CCC-B6DF-5F221FBD0971}"/>
              </a:ext>
            </a:extLst>
          </p:cNvPr>
          <p:cNvSpPr>
            <a:spLocks noGrp="1"/>
          </p:cNvSpPr>
          <p:nvPr>
            <p:ph type="subTitle" idx="1"/>
          </p:nvPr>
        </p:nvSpPr>
        <p:spPr/>
        <p:txBody>
          <a:bodyPr>
            <a:noAutofit/>
          </a:bodyPr>
          <a:lstStyle/>
          <a:p>
            <a:pPr fontAlgn="base"/>
            <a:r>
              <a:rPr lang="sv-SE" sz="1600" noProof="0" dirty="0"/>
              <a:t>1. </a:t>
            </a:r>
            <a:r>
              <a:rPr lang="sv-FI" dirty="0"/>
              <a:t>Hurdan kreativitet, konst och hurdana kulturaktiviteter finns det nu eller har det tidigare funnits i ditt liv?</a:t>
            </a:r>
            <a:endParaRPr lang="fi-FI" dirty="0"/>
          </a:p>
          <a:p>
            <a:endParaRPr lang="sv-SE" sz="1600" noProof="0" dirty="0"/>
          </a:p>
        </p:txBody>
      </p:sp>
      <p:sp>
        <p:nvSpPr>
          <p:cNvPr id="3" name="Sisällön paikkamerkki 2">
            <a:extLst>
              <a:ext uri="{FF2B5EF4-FFF2-40B4-BE49-F238E27FC236}">
                <a16:creationId xmlns:a16="http://schemas.microsoft.com/office/drawing/2014/main" id="{B22E0510-FC3D-80F8-BB5E-1A362CC89599}"/>
              </a:ext>
            </a:extLst>
          </p:cNvPr>
          <p:cNvSpPr>
            <a:spLocks noGrp="1"/>
          </p:cNvSpPr>
          <p:nvPr>
            <p:ph sz="half" idx="10"/>
          </p:nvPr>
        </p:nvSpPr>
        <p:spPr>
          <a:xfrm>
            <a:off x="662880" y="2057201"/>
            <a:ext cx="7869560" cy="2026718"/>
          </a:xfrm>
        </p:spPr>
        <p:txBody>
          <a:bodyPr>
            <a:normAutofit fontScale="55000" lnSpcReduction="20000"/>
          </a:bodyPr>
          <a:lstStyle/>
          <a:p>
            <a:pPr fontAlgn="base"/>
            <a:r>
              <a:rPr lang="sv-FI" dirty="0"/>
              <a:t>Denna fråga hjälper kunden att reflektera över alla kreativa aktiviteter som är eller har varit en del av hens liv. Begreppet kultur är brett – ni kan tillsammans fundera på vad som ingår i det. </a:t>
            </a:r>
            <a:endParaRPr lang="fi-FI" dirty="0"/>
          </a:p>
          <a:p>
            <a:pPr fontAlgn="base"/>
            <a:r>
              <a:rPr lang="sv-FI" dirty="0"/>
              <a:t>Tala om gamla minnen och fundera på hur kreativitet, kulturverksamhet och konst har synts i kundens olika livsskeden. </a:t>
            </a:r>
            <a:endParaRPr lang="fi-FI" dirty="0"/>
          </a:p>
          <a:p>
            <a:pPr fontAlgn="base"/>
            <a:r>
              <a:rPr lang="sv-FI" dirty="0"/>
              <a:t>Att hjälpa kunden identifiera vad som redan fungerar – vad hen kan, vet och tycker om – kan stärka hens känsla av sin egen förmåga.</a:t>
            </a:r>
            <a:endParaRPr lang="fi-FI" dirty="0"/>
          </a:p>
          <a:p>
            <a:pPr fontAlgn="base"/>
            <a:r>
              <a:rPr lang="sv-FI" dirty="0"/>
              <a:t>Att identifiera den kreativitet, de kulturella aktiviteter och den konst som redan är en del av kundens liv ökar och stärker det goda som redan finns och stöder kundens motivation till förändring.</a:t>
            </a:r>
            <a:endParaRPr lang="fi-FI" dirty="0"/>
          </a:p>
        </p:txBody>
      </p:sp>
    </p:spTree>
    <p:extLst>
      <p:ext uri="{BB962C8B-B14F-4D97-AF65-F5344CB8AC3E}">
        <p14:creationId xmlns:p14="http://schemas.microsoft.com/office/powerpoint/2010/main" val="2635958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2EEBF1-51B7-5E2C-F90E-050DB7394AB6}"/>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3DF2EBE2-DF1A-B462-D4AA-32C163C74B71}"/>
              </a:ext>
            </a:extLst>
          </p:cNvPr>
          <p:cNvSpPr>
            <a:spLocks noGrp="1"/>
          </p:cNvSpPr>
          <p:nvPr>
            <p:ph type="title"/>
          </p:nvPr>
        </p:nvSpPr>
        <p:spPr/>
        <p:txBody>
          <a:bodyPr>
            <a:normAutofit fontScale="90000"/>
          </a:bodyPr>
          <a:lstStyle/>
          <a:p>
            <a:pPr fontAlgn="base"/>
            <a:r>
              <a:rPr lang="sv-FI" dirty="0"/>
              <a:t>Hur ska vi diskutera kreativitet, kulturverksamhet och konst som stöd för välbefinnandet i vardagen?</a:t>
            </a:r>
            <a:endParaRPr lang="sv-SE" noProof="0" dirty="0"/>
          </a:p>
        </p:txBody>
      </p:sp>
      <p:sp>
        <p:nvSpPr>
          <p:cNvPr id="4" name="Alaotsikko 3">
            <a:extLst>
              <a:ext uri="{FF2B5EF4-FFF2-40B4-BE49-F238E27FC236}">
                <a16:creationId xmlns:a16="http://schemas.microsoft.com/office/drawing/2014/main" id="{CF0C2A52-CCB6-8B38-A46B-25FA216CB9D1}"/>
              </a:ext>
            </a:extLst>
          </p:cNvPr>
          <p:cNvSpPr>
            <a:spLocks noGrp="1"/>
          </p:cNvSpPr>
          <p:nvPr>
            <p:ph type="subTitle" idx="1"/>
          </p:nvPr>
        </p:nvSpPr>
        <p:spPr/>
        <p:txBody>
          <a:bodyPr>
            <a:noAutofit/>
          </a:bodyPr>
          <a:lstStyle/>
          <a:p>
            <a:pPr fontAlgn="base"/>
            <a:r>
              <a:rPr lang="sv-SE" noProof="0" dirty="0"/>
              <a:t>2. </a:t>
            </a:r>
            <a:r>
              <a:rPr lang="sv-FI" dirty="0"/>
              <a:t>Vilka tankar, känslor och intryck väcker kreativitet, kulturaktiviteter och konst hos dig?</a:t>
            </a:r>
            <a:endParaRPr lang="fi-FI" dirty="0"/>
          </a:p>
          <a:p>
            <a:pPr fontAlgn="base"/>
            <a:endParaRPr lang="sv-SE" noProof="0" dirty="0"/>
          </a:p>
        </p:txBody>
      </p:sp>
      <p:sp>
        <p:nvSpPr>
          <p:cNvPr id="3" name="Sisällön paikkamerkki 2">
            <a:extLst>
              <a:ext uri="{FF2B5EF4-FFF2-40B4-BE49-F238E27FC236}">
                <a16:creationId xmlns:a16="http://schemas.microsoft.com/office/drawing/2014/main" id="{158B1E23-9B71-82DA-E91C-CAAE93CABA41}"/>
              </a:ext>
            </a:extLst>
          </p:cNvPr>
          <p:cNvSpPr>
            <a:spLocks noGrp="1"/>
          </p:cNvSpPr>
          <p:nvPr>
            <p:ph sz="half" idx="10"/>
          </p:nvPr>
        </p:nvSpPr>
        <p:spPr>
          <a:xfrm>
            <a:off x="662880" y="2057200"/>
            <a:ext cx="7869560" cy="2530774"/>
          </a:xfrm>
        </p:spPr>
        <p:txBody>
          <a:bodyPr>
            <a:normAutofit fontScale="55000" lnSpcReduction="20000"/>
          </a:bodyPr>
          <a:lstStyle/>
          <a:p>
            <a:pPr fontAlgn="base"/>
            <a:r>
              <a:rPr lang="sv-FI" dirty="0"/>
              <a:t>Denna fråga fördjupar din förståelse för kundens situation och hjälper kunden att reflektera över vad kreativitet, kulturella aktiviteter och konst betyder för hen själv.</a:t>
            </a:r>
            <a:endParaRPr lang="fi-FI" dirty="0"/>
          </a:p>
          <a:p>
            <a:pPr fontAlgn="base"/>
            <a:r>
              <a:rPr lang="sv-FI" dirty="0"/>
              <a:t>Frågan kan också hjälpa till att utforska de personliga resurser som är tillgängliga för kunden, samt glädjeämnen, rädslor, bekymmer, hinder och föreställningar som kan påverka deltagandet.</a:t>
            </a:r>
            <a:endParaRPr lang="fi-FI" dirty="0"/>
          </a:p>
          <a:p>
            <a:pPr fontAlgn="base"/>
            <a:r>
              <a:rPr lang="sv-FI" dirty="0"/>
              <a:t>Med hjälp av frågan kan ni tillsammans identifiera vilka fördelar som är viktigast för kunden – en förändring är mer sannolik när den kopplas till saker som är viktiga för kunden.</a:t>
            </a:r>
            <a:endParaRPr lang="fi-FI" dirty="0"/>
          </a:p>
          <a:p>
            <a:pPr fontAlgn="base"/>
            <a:r>
              <a:rPr lang="sv-FI" dirty="0"/>
              <a:t>Du hittar mer information om de hälsofrämjande effekterna av kultur- och konstaktiviteter på </a:t>
            </a:r>
            <a:r>
              <a:rPr lang="sv-FI" dirty="0" err="1"/>
              <a:t>Taikusydäns</a:t>
            </a:r>
            <a:r>
              <a:rPr lang="sv-FI" dirty="0"/>
              <a:t> webbplats.</a:t>
            </a:r>
            <a:endParaRPr lang="fi-FI" dirty="0"/>
          </a:p>
        </p:txBody>
      </p:sp>
    </p:spTree>
    <p:extLst>
      <p:ext uri="{BB962C8B-B14F-4D97-AF65-F5344CB8AC3E}">
        <p14:creationId xmlns:p14="http://schemas.microsoft.com/office/powerpoint/2010/main" val="1438328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9D74FF-1450-8BEF-B50F-021465E4231D}"/>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A12652A6-ED60-7058-6615-1146738A5E24}"/>
              </a:ext>
            </a:extLst>
          </p:cNvPr>
          <p:cNvSpPr>
            <a:spLocks noGrp="1"/>
          </p:cNvSpPr>
          <p:nvPr>
            <p:ph type="title"/>
          </p:nvPr>
        </p:nvSpPr>
        <p:spPr/>
        <p:txBody>
          <a:bodyPr>
            <a:normAutofit fontScale="90000"/>
          </a:bodyPr>
          <a:lstStyle/>
          <a:p>
            <a:r>
              <a:rPr lang="sv-FI" dirty="0"/>
              <a:t>Hur ska vi diskutera kreativitet, kulturverksamhet och konst som stöd för välbefinnandet i vardagen?</a:t>
            </a:r>
            <a:endParaRPr lang="sv-SE" noProof="0" dirty="0"/>
          </a:p>
        </p:txBody>
      </p:sp>
      <p:sp>
        <p:nvSpPr>
          <p:cNvPr id="4" name="Alaotsikko 3">
            <a:extLst>
              <a:ext uri="{FF2B5EF4-FFF2-40B4-BE49-F238E27FC236}">
                <a16:creationId xmlns:a16="http://schemas.microsoft.com/office/drawing/2014/main" id="{61B57614-101C-C3E1-F006-86DD559039F3}"/>
              </a:ext>
            </a:extLst>
          </p:cNvPr>
          <p:cNvSpPr>
            <a:spLocks noGrp="1"/>
          </p:cNvSpPr>
          <p:nvPr>
            <p:ph type="subTitle" idx="1"/>
          </p:nvPr>
        </p:nvSpPr>
        <p:spPr/>
        <p:txBody>
          <a:bodyPr>
            <a:noAutofit/>
          </a:bodyPr>
          <a:lstStyle/>
          <a:p>
            <a:pPr fontAlgn="base"/>
            <a:r>
              <a:rPr lang="sv-SE" sz="1600" noProof="0" dirty="0"/>
              <a:t>3. </a:t>
            </a:r>
            <a:r>
              <a:rPr lang="sv-FI" dirty="0"/>
              <a:t>Om du skulle vilja öka kreativiteten, kulturaktiviteterna och konsten i ditt liv, vad skulle det vara? </a:t>
            </a:r>
            <a:endParaRPr lang="fi-FI" dirty="0"/>
          </a:p>
          <a:p>
            <a:pPr fontAlgn="base"/>
            <a:endParaRPr lang="sv-SE" noProof="0" dirty="0"/>
          </a:p>
        </p:txBody>
      </p:sp>
      <p:sp>
        <p:nvSpPr>
          <p:cNvPr id="3" name="Sisällön paikkamerkki 2">
            <a:extLst>
              <a:ext uri="{FF2B5EF4-FFF2-40B4-BE49-F238E27FC236}">
                <a16:creationId xmlns:a16="http://schemas.microsoft.com/office/drawing/2014/main" id="{B5B998FF-E099-03EE-6C3A-88C96CAE16F5}"/>
              </a:ext>
            </a:extLst>
          </p:cNvPr>
          <p:cNvSpPr>
            <a:spLocks noGrp="1"/>
          </p:cNvSpPr>
          <p:nvPr>
            <p:ph sz="half" idx="10"/>
          </p:nvPr>
        </p:nvSpPr>
        <p:spPr>
          <a:xfrm>
            <a:off x="662880" y="2057200"/>
            <a:ext cx="8023920" cy="2314749"/>
          </a:xfrm>
        </p:spPr>
        <p:txBody>
          <a:bodyPr>
            <a:noAutofit/>
          </a:bodyPr>
          <a:lstStyle/>
          <a:p>
            <a:pPr fontAlgn="base"/>
            <a:r>
              <a:rPr lang="sv-FI" sz="1400" dirty="0"/>
              <a:t>Denna fråga hjälper kunden att hitta betydelsefulla saker och sätt att öka kreativiteten, kulturaktiviteterna och konsten i sin vardag.</a:t>
            </a:r>
            <a:endParaRPr lang="fi-FI" sz="1400" dirty="0"/>
          </a:p>
          <a:p>
            <a:pPr fontAlgn="base"/>
            <a:r>
              <a:rPr lang="sv-FI" sz="1400" dirty="0"/>
              <a:t>Diskutera med kunden vad hen tycker om och vad som är viktigt för hen. Det är enklast att börja med saker som kunden redan gör och gillar och som är viktiga för hen. Frivillighet, en känsla av förmåga och inre motivation hjälper när man ska lära sig nya sätt att fungera och bygga bestående levnadsvanor. </a:t>
            </a:r>
            <a:endParaRPr lang="fi-FI" sz="1400" dirty="0"/>
          </a:p>
          <a:p>
            <a:pPr fontAlgn="base"/>
            <a:r>
              <a:rPr lang="sv-FI" sz="1400" dirty="0"/>
              <a:t>När man tänker på framtiden kan det kännas mindre krävande att ”prova något” än att ”sätta upp ett mål”. Att prova något kan innebära att öka kreativiteten och de kulturella och konstnärliga aktiviteterna som redan är eller någon gång har varit en del av vardagen, eller att prova något helt nytt.</a:t>
            </a:r>
            <a:endParaRPr lang="fi-FI" sz="1400" dirty="0"/>
          </a:p>
          <a:p>
            <a:pPr fontAlgn="base"/>
            <a:r>
              <a:rPr lang="sv-FI" sz="1400" dirty="0"/>
              <a:t>Om den nya saken inte känns rätt efter </a:t>
            </a:r>
            <a:r>
              <a:rPr lang="sv-FI" sz="1400"/>
              <a:t>man har </a:t>
            </a:r>
            <a:r>
              <a:rPr lang="sv-FI" sz="1400" dirty="0"/>
              <a:t>provat, är det inte fråga om ett misslyckande, utan man kan fundera på ett nytt försök.</a:t>
            </a:r>
            <a:endParaRPr lang="fi-FI" sz="1400" dirty="0"/>
          </a:p>
        </p:txBody>
      </p:sp>
    </p:spTree>
    <p:extLst>
      <p:ext uri="{BB962C8B-B14F-4D97-AF65-F5344CB8AC3E}">
        <p14:creationId xmlns:p14="http://schemas.microsoft.com/office/powerpoint/2010/main" val="672634774"/>
      </p:ext>
    </p:extLst>
  </p:cSld>
  <p:clrMapOvr>
    <a:masterClrMapping/>
  </p:clrMapOvr>
</p:sld>
</file>

<file path=ppt/theme/theme1.xml><?xml version="1.0" encoding="utf-8"?>
<a:theme xmlns:a="http://schemas.openxmlformats.org/drawingml/2006/main" name="Office-teema">
  <a:themeElements>
    <a:clrScheme name="Taikusydän">
      <a:dk1>
        <a:srgbClr val="000000"/>
      </a:dk1>
      <a:lt1>
        <a:sysClr val="window" lastClr="FFFFFF"/>
      </a:lt1>
      <a:dk2>
        <a:srgbClr val="000000"/>
      </a:dk2>
      <a:lt2>
        <a:srgbClr val="FFFFFF"/>
      </a:lt2>
      <a:accent1>
        <a:srgbClr val="33B7BC"/>
      </a:accent1>
      <a:accent2>
        <a:srgbClr val="FFD200"/>
      </a:accent2>
      <a:accent3>
        <a:srgbClr val="981C6D"/>
      </a:accent3>
      <a:accent4>
        <a:srgbClr val="2F2870"/>
      </a:accent4>
      <a:accent5>
        <a:srgbClr val="E4C5D7"/>
      </a:accent5>
      <a:accent6>
        <a:srgbClr val="9D9D9C"/>
      </a:accent6>
      <a:hlink>
        <a:srgbClr val="981C6D"/>
      </a:hlink>
      <a:folHlink>
        <a:srgbClr val="2F2870"/>
      </a:folHlink>
    </a:clrScheme>
    <a:fontScheme name="Taikusydän fontit">
      <a:majorFont>
        <a:latin typeface="Aleo"/>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939</TotalTime>
  <Words>814</Words>
  <Application>Microsoft Office PowerPoint</Application>
  <PresentationFormat>On-screen Show (16:9)</PresentationFormat>
  <Paragraphs>37</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Aleo</vt:lpstr>
      <vt:lpstr>Arial</vt:lpstr>
      <vt:lpstr>Calibri</vt:lpstr>
      <vt:lpstr>Office-teema</vt:lpstr>
      <vt:lpstr>Mini-interventionsmodell för att främja kulturens roll i välbefinnandet </vt:lpstr>
      <vt:lpstr>Tre frågor för att diskutera kreativitet, kulturella aktiviteter och konst</vt:lpstr>
      <vt:lpstr>Tre frågor för att diskutera kreativitet, kulturella aktiviteter och konst</vt:lpstr>
      <vt:lpstr>Tre frågor för att diskutera kreativitet, kulturella aktiviteter och konst</vt:lpstr>
      <vt:lpstr>Hur ska vi diskutera kreativitet, kulturverksamhet och konst som stöd för välbefinnandet i vardagen?</vt:lpstr>
      <vt:lpstr>Hur ska vi diskutera kreativitet, kulturverksamhet och konst som stöd för välbefinnandet i vardagen?</vt:lpstr>
      <vt:lpstr>Hur ska vi diskutera kreativitet, kulturverksamhet och konst som stöd för välbefinnandet i vardagen?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Mini-interventionsmodell för att främja kulturens roll i välbefinnandet</dc:title>
  <dc:creator>info</dc:creator>
  <cp:lastModifiedBy>Rosenlöf Anna-Mari</cp:lastModifiedBy>
  <cp:revision>45</cp:revision>
  <dcterms:created xsi:type="dcterms:W3CDTF">2019-04-01T13:38:20Z</dcterms:created>
  <dcterms:modified xsi:type="dcterms:W3CDTF">2025-12-02T12:09:38Z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b8f1591-5e65-4406-bb44-4495b14c6a71_Enabled">
    <vt:lpwstr>true</vt:lpwstr>
  </property>
  <property fmtid="{D5CDD505-2E9C-101B-9397-08002B2CF9AE}" pid="3" name="MSIP_Label_2b8f1591-5e65-4406-bb44-4495b14c6a71_SetDate">
    <vt:lpwstr>2025-12-02T07:14:40Z</vt:lpwstr>
  </property>
  <property fmtid="{D5CDD505-2E9C-101B-9397-08002B2CF9AE}" pid="4" name="MSIP_Label_2b8f1591-5e65-4406-bb44-4495b14c6a71_Method">
    <vt:lpwstr>Standard</vt:lpwstr>
  </property>
  <property fmtid="{D5CDD505-2E9C-101B-9397-08002B2CF9AE}" pid="5" name="MSIP_Label_2b8f1591-5e65-4406-bb44-4495b14c6a71_Name">
    <vt:lpwstr>Sisäinen</vt:lpwstr>
  </property>
  <property fmtid="{D5CDD505-2E9C-101B-9397-08002B2CF9AE}" pid="6" name="MSIP_Label_2b8f1591-5e65-4406-bb44-4495b14c6a71_SiteId">
    <vt:lpwstr>ab32bc86-12f2-4b38-b262-c5775982e241</vt:lpwstr>
  </property>
  <property fmtid="{D5CDD505-2E9C-101B-9397-08002B2CF9AE}" pid="7" name="MSIP_Label_2b8f1591-5e65-4406-bb44-4495b14c6a71_ActionId">
    <vt:lpwstr>447eef62-741d-4a64-854b-35e2f3b71f3e</vt:lpwstr>
  </property>
  <property fmtid="{D5CDD505-2E9C-101B-9397-08002B2CF9AE}" pid="8" name="MSIP_Label_2b8f1591-5e65-4406-bb44-4495b14c6a71_ContentBits">
    <vt:lpwstr>0</vt:lpwstr>
  </property>
  <property fmtid="{D5CDD505-2E9C-101B-9397-08002B2CF9AE}" pid="9" name="MSIP_Label_2b8f1591-5e65-4406-bb44-4495b14c6a71_Tag">
    <vt:lpwstr>10, 3, 0, 1</vt:lpwstr>
  </property>
</Properties>
</file>