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6D"/>
    <a:srgbClr val="31B7B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2857" autoAdjust="0"/>
  </p:normalViewPr>
  <p:slideViewPr>
    <p:cSldViewPr>
      <p:cViewPr varScale="1">
        <p:scale>
          <a:sx n="135" d="100"/>
          <a:sy n="135" d="100"/>
        </p:scale>
        <p:origin x="92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DE43ABC2-9592-0606-2709-BA05225F7DEB}"/>
              </a:ext>
            </a:extLst>
          </p:cNvPr>
          <p:cNvSpPr txBox="1"/>
          <p:nvPr userDrawn="1"/>
        </p:nvSpPr>
        <p:spPr>
          <a:xfrm>
            <a:off x="3635896" y="4208327"/>
            <a:ext cx="4680520" cy="800219"/>
          </a:xfrm>
          <a:prstGeom prst="rect">
            <a:avLst/>
          </a:prstGeom>
          <a:noFill/>
        </p:spPr>
        <p:txBody>
          <a:bodyPr wrap="square" rtlCol="0">
            <a:spAutoFit/>
          </a:bodyPr>
          <a:lstStyle/>
          <a:p>
            <a:r>
              <a:rPr lang="fi-FI" sz="2800" b="1" dirty="0">
                <a:solidFill>
                  <a:schemeClr val="bg2"/>
                </a:solidFill>
                <a:latin typeface="+mj-lt"/>
              </a:rPr>
              <a:t>Kulttuurihyvinvoinnin</a:t>
            </a:r>
            <a:r>
              <a:rPr lang="fi-FI" dirty="0"/>
              <a:t> </a:t>
            </a:r>
          </a:p>
          <a:p>
            <a:r>
              <a:rPr lang="fi-FI" dirty="0">
                <a:solidFill>
                  <a:schemeClr val="bg2"/>
                </a:solidFill>
                <a:latin typeface="+mj-lt"/>
              </a:rPr>
              <a:t>valtakunnallinen yhteyspiste.</a:t>
            </a:r>
          </a:p>
        </p:txBody>
      </p:sp>
      <p:sp>
        <p:nvSpPr>
          <p:cNvPr id="7" name="Tekstiruutu 6">
            <a:extLst>
              <a:ext uri="{FF2B5EF4-FFF2-40B4-BE49-F238E27FC236}">
                <a16:creationId xmlns:a16="http://schemas.microsoft.com/office/drawing/2014/main" id="{C368D618-810B-9052-77C8-B1D96B96C13A}"/>
              </a:ext>
            </a:extLst>
          </p:cNvPr>
          <p:cNvSpPr txBox="1"/>
          <p:nvPr userDrawn="1"/>
        </p:nvSpPr>
        <p:spPr>
          <a:xfrm>
            <a:off x="899592" y="4465444"/>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4" name="Päivämäärän paikkamerkki 3"/>
          <p:cNvSpPr>
            <a:spLocks noGrp="1"/>
          </p:cNvSpPr>
          <p:nvPr>
            <p:ph type="dt" sz="half" idx="10"/>
          </p:nvPr>
        </p:nvSpPr>
        <p:spPr>
          <a:xfrm>
            <a:off x="107504" y="4805378"/>
            <a:ext cx="2133600" cy="258596"/>
          </a:xfrm>
        </p:spPr>
        <p:txBody>
          <a:bodyPr/>
          <a:lstStyle>
            <a:lvl1pPr>
              <a:defRPr>
                <a:solidFill>
                  <a:schemeClr val="accent3"/>
                </a:solidFill>
              </a:defRPr>
            </a:lvl1pPr>
          </a:lstStyle>
          <a:p>
            <a:fld id="{F09EE852-6C65-40F3-932B-B7457581F13E}" type="datetimeFigureOut">
              <a:rPr lang="fi-FI" smtClean="0"/>
              <a:pPr/>
              <a:t>2.12.2025</a:t>
            </a:fld>
            <a:endParaRPr lang="fi-FI" dirty="0"/>
          </a:p>
        </p:txBody>
      </p:sp>
      <p:sp>
        <p:nvSpPr>
          <p:cNvPr id="5" name="Alatunnisteen paikkamerkki 4"/>
          <p:cNvSpPr>
            <a:spLocks noGrp="1"/>
          </p:cNvSpPr>
          <p:nvPr>
            <p:ph type="ftr" sz="quarter" idx="11"/>
          </p:nvPr>
        </p:nvSpPr>
        <p:spPr>
          <a:xfrm>
            <a:off x="7020272" y="4782512"/>
            <a:ext cx="1959496" cy="258596"/>
          </a:xfrm>
        </p:spPr>
        <p:txBody>
          <a:bodyPr/>
          <a:lstStyle>
            <a:lvl1pPr algn="r">
              <a:defRPr>
                <a:solidFill>
                  <a:schemeClr val="bg2"/>
                </a:solidFill>
              </a:defRPr>
            </a:lvl1pPr>
          </a:lstStyle>
          <a:p>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sisältö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4755976" y="1203598"/>
            <a:ext cx="3930824" cy="33944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8982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499992" y="267494"/>
            <a:ext cx="4038600" cy="41044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7" y="0"/>
            <a:ext cx="3930824" cy="4659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09019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67544" y="2211710"/>
            <a:ext cx="7776864" cy="2304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Kuvan paikkamerkki 2">
            <a:extLst>
              <a:ext uri="{FF2B5EF4-FFF2-40B4-BE49-F238E27FC236}">
                <a16:creationId xmlns:a16="http://schemas.microsoft.com/office/drawing/2014/main" id="{29D5E383-9807-6D63-18E6-3D65E9376FF1}"/>
              </a:ext>
            </a:extLst>
          </p:cNvPr>
          <p:cNvSpPr>
            <a:spLocks noGrp="1"/>
          </p:cNvSpPr>
          <p:nvPr>
            <p:ph type="pic" idx="1"/>
          </p:nvPr>
        </p:nvSpPr>
        <p:spPr>
          <a:xfrm>
            <a:off x="2696" y="0"/>
            <a:ext cx="9141303" cy="2067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171368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t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411510"/>
            <a:ext cx="8023920" cy="2160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Suorakulmio 2">
            <a:extLst>
              <a:ext uri="{FF2B5EF4-FFF2-40B4-BE49-F238E27FC236}">
                <a16:creationId xmlns:a16="http://schemas.microsoft.com/office/drawing/2014/main" id="{5E4F232F-1A07-5193-F6BB-F735F4F8FF52}"/>
              </a:ext>
              <a:ext uri="{C183D7F6-B498-43B3-948B-1728B52AA6E4}">
                <adec:decorative xmlns:adec="http://schemas.microsoft.com/office/drawing/2017/decorative" val="1"/>
              </a:ext>
            </a:extLst>
          </p:cNvPr>
          <p:cNvSpPr/>
          <p:nvPr userDrawn="1"/>
        </p:nvSpPr>
        <p:spPr>
          <a:xfrm>
            <a:off x="0" y="2931790"/>
            <a:ext cx="9144000" cy="1728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1187624" y="3226668"/>
            <a:ext cx="6696744" cy="1217290"/>
          </a:xfrm>
        </p:spPr>
        <p:txBody>
          <a:bodyPr>
            <a:normAutofit/>
          </a:bodyPr>
          <a:lstStyle>
            <a:lvl1pPr>
              <a:defRPr sz="2800">
                <a:solidFill>
                  <a:schemeClr val="tx2"/>
                </a:solidFill>
              </a:defRPr>
            </a:lvl1pPr>
          </a:lstStyle>
          <a:p>
            <a:r>
              <a:rPr lang="fi-FI" dirty="0"/>
              <a:t>Tähän tulee jokin nosto</a:t>
            </a:r>
            <a:br>
              <a:rPr lang="fi-FI" dirty="0"/>
            </a:br>
            <a:r>
              <a:rPr lang="fi-FI" dirty="0"/>
              <a:t>tai muu tärkeä asia!</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2418992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imeinen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0" y="2146548"/>
            <a:ext cx="9144000" cy="857250"/>
          </a:xfrm>
        </p:spPr>
        <p:txBody>
          <a:bodyPr>
            <a:normAutofit/>
          </a:bodyPr>
          <a:lstStyle>
            <a:lvl1pPr>
              <a:defRPr sz="2400">
                <a:solidFill>
                  <a:schemeClr val="accent1"/>
                </a:solidFill>
              </a:defRPr>
            </a:lvl1pPr>
          </a:lstStyle>
          <a:p>
            <a:r>
              <a:rPr lang="fi-FI" dirty="0"/>
              <a:t>Jokaisella on oikeus  </a:t>
            </a:r>
            <a:br>
              <a:rPr lang="fi-FI" dirty="0"/>
            </a:br>
            <a:r>
              <a:rPr lang="fi-FI" dirty="0"/>
              <a:t>taiteeseen ja kulttuuriin  </a:t>
            </a:r>
            <a:br>
              <a:rPr lang="fi-FI" dirty="0"/>
            </a:br>
            <a:r>
              <a:rPr lang="fi-FI" dirty="0"/>
              <a:t>osana hyvää elämää.</a:t>
            </a:r>
          </a:p>
        </p:txBody>
      </p:sp>
      <p:sp>
        <p:nvSpPr>
          <p:cNvPr id="4" name="Suorakulmio 3">
            <a:extLst>
              <a:ext uri="{FF2B5EF4-FFF2-40B4-BE49-F238E27FC236}">
                <a16:creationId xmlns:a16="http://schemas.microsoft.com/office/drawing/2014/main" id="{96AD0608-6B24-B14B-6B11-98C6D41F22CC}"/>
              </a:ext>
              <a:ext uri="{C183D7F6-B498-43B3-948B-1728B52AA6E4}">
                <adec:decorative xmlns:adec="http://schemas.microsoft.com/office/drawing/2017/decorative" val="1"/>
              </a:ext>
            </a:extLst>
          </p:cNvPr>
          <p:cNvSpPr/>
          <p:nvPr userDrawn="1"/>
        </p:nvSpPr>
        <p:spPr>
          <a:xfrm>
            <a:off x="3995936" y="3291830"/>
            <a:ext cx="1152128" cy="144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86BF2B68-6FA8-BA6E-4667-E81090B45DA4}"/>
              </a:ext>
            </a:extLst>
          </p:cNvPr>
          <p:cNvSpPr txBox="1"/>
          <p:nvPr userDrawn="1"/>
        </p:nvSpPr>
        <p:spPr>
          <a:xfrm>
            <a:off x="899592" y="4681468"/>
            <a:ext cx="2448272"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66364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solidFill>
          <a:schemeClr val="bg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solidFill>
          <a:schemeClr val="bg2"/>
        </a:solidFill>
        <a:effectLst/>
      </p:bgPr>
    </p:bg>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05980"/>
            <a:ext cx="2057400" cy="4388644"/>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05980"/>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BC92DF3-F976-4BC6-85C3-25EA97789E7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tukansi">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C01541C-C719-45B7-6114-1060AC703351}"/>
              </a:ext>
              <a:ext uri="{C183D7F6-B498-43B3-948B-1728B52AA6E4}">
                <adec:decorative xmlns:adec="http://schemas.microsoft.com/office/drawing/2017/decorative" val="1"/>
              </a:ext>
            </a:extLst>
          </p:cNvPr>
          <p:cNvSpPr/>
          <p:nvPr userDrawn="1"/>
        </p:nvSpPr>
        <p:spPr>
          <a:xfrm>
            <a:off x="0" y="0"/>
            <a:ext cx="9144000" cy="343584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a:extLst>
              <a:ext uri="{FF2B5EF4-FFF2-40B4-BE49-F238E27FC236}">
                <a16:creationId xmlns:a16="http://schemas.microsoft.com/office/drawing/2014/main" id="{BCBC5915-44DB-F7C2-4145-0AE6B2307AD5}"/>
              </a:ext>
            </a:extLst>
          </p:cNvPr>
          <p:cNvSpPr>
            <a:spLocks noGrp="1"/>
          </p:cNvSpPr>
          <p:nvPr>
            <p:ph type="ctrTitle"/>
          </p:nvPr>
        </p:nvSpPr>
        <p:spPr>
          <a:xfrm>
            <a:off x="1143000" y="627534"/>
            <a:ext cx="6858000" cy="1368152"/>
          </a:xfrm>
        </p:spPr>
        <p:txBody>
          <a:bodyPr anchor="t">
            <a:normAutofit/>
          </a:bodyPr>
          <a:lstStyle>
            <a:lvl1pPr algn="l">
              <a:defRPr sz="3600">
                <a:solidFill>
                  <a:schemeClr val="bg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Alaotsikko 2">
            <a:extLst>
              <a:ext uri="{FF2B5EF4-FFF2-40B4-BE49-F238E27FC236}">
                <a16:creationId xmlns:a16="http://schemas.microsoft.com/office/drawing/2014/main" id="{AA072AC6-36BE-CA22-61B1-FFE407EBA5A7}"/>
              </a:ext>
            </a:extLst>
          </p:cNvPr>
          <p:cNvSpPr>
            <a:spLocks noGrp="1"/>
          </p:cNvSpPr>
          <p:nvPr>
            <p:ph type="subTitle" idx="1"/>
          </p:nvPr>
        </p:nvSpPr>
        <p:spPr>
          <a:xfrm>
            <a:off x="1143000" y="2007112"/>
            <a:ext cx="6858000" cy="862171"/>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30184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1">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143000" y="1269975"/>
            <a:ext cx="6858000"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143000" y="31305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2679787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85448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3">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1B64374-E98F-B185-6095-C2EDED2D371D}"/>
              </a:ext>
              <a:ext uri="{C183D7F6-B498-43B3-948B-1728B52AA6E4}">
                <adec:decorative xmlns:adec="http://schemas.microsoft.com/office/drawing/2017/decorative" val="1"/>
              </a:ext>
            </a:extLst>
          </p:cNvPr>
          <p:cNvSpPr/>
          <p:nvPr userDrawn="1"/>
        </p:nvSpPr>
        <p:spPr>
          <a:xfrm>
            <a:off x="1259632" y="987574"/>
            <a:ext cx="6552728" cy="31019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021EBBF-E072-56D9-138E-0C4B3373A51D}"/>
              </a:ext>
            </a:extLst>
          </p:cNvPr>
          <p:cNvSpPr>
            <a:spLocks noGrp="1"/>
          </p:cNvSpPr>
          <p:nvPr>
            <p:ph type="ctrTitle"/>
          </p:nvPr>
        </p:nvSpPr>
        <p:spPr>
          <a:xfrm>
            <a:off x="1403648" y="987574"/>
            <a:ext cx="6264696" cy="1790700"/>
          </a:xfrm>
        </p:spPr>
        <p:txBody>
          <a:bodyPr anchor="b"/>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64B346B9-A1AD-749A-EF5C-294A5C53C545}"/>
              </a:ext>
            </a:extLst>
          </p:cNvPr>
          <p:cNvSpPr>
            <a:spLocks noGrp="1"/>
          </p:cNvSpPr>
          <p:nvPr>
            <p:ph type="subTitle" idx="1"/>
          </p:nvPr>
        </p:nvSpPr>
        <p:spPr>
          <a:xfrm>
            <a:off x="1403648" y="2848124"/>
            <a:ext cx="6264696"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423380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3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349995"/>
            <a:ext cx="8229600" cy="565571"/>
          </a:xfrm>
        </p:spPr>
        <p:txBody>
          <a:bodyPr anchor="t">
            <a:normAutofit/>
          </a:bodyPr>
          <a:lstStyle>
            <a:lvl1pPr algn="l">
              <a:defRPr sz="20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5" name="Kuvan paikkamerkki 2">
            <a:extLst>
              <a:ext uri="{FF2B5EF4-FFF2-40B4-BE49-F238E27FC236}">
                <a16:creationId xmlns:a16="http://schemas.microsoft.com/office/drawing/2014/main" id="{CBE1BCC8-BEC7-EF16-D58F-F09DEEC44CB4}"/>
              </a:ext>
            </a:extLst>
          </p:cNvPr>
          <p:cNvSpPr>
            <a:spLocks noGrp="1"/>
          </p:cNvSpPr>
          <p:nvPr>
            <p:ph type="pic" idx="1"/>
          </p:nvPr>
        </p:nvSpPr>
        <p:spPr>
          <a:xfrm>
            <a:off x="467545" y="1060056"/>
            <a:ext cx="2016223" cy="1367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9" name="Sisällön paikkamerkki 2">
            <a:extLst>
              <a:ext uri="{FF2B5EF4-FFF2-40B4-BE49-F238E27FC236}">
                <a16:creationId xmlns:a16="http://schemas.microsoft.com/office/drawing/2014/main" id="{E1F8F9D0-6983-26BE-D4EE-8321BB4400C1}"/>
              </a:ext>
            </a:extLst>
          </p:cNvPr>
          <p:cNvSpPr>
            <a:spLocks noGrp="1"/>
          </p:cNvSpPr>
          <p:nvPr>
            <p:ph sz="half" idx="12" hasCustomPrompt="1"/>
          </p:nvPr>
        </p:nvSpPr>
        <p:spPr>
          <a:xfrm>
            <a:off x="2627783" y="1070549"/>
            <a:ext cx="6048671" cy="1367678"/>
          </a:xfrm>
        </p:spPr>
        <p:txBody>
          <a:bodyPr>
            <a:normAutofit/>
          </a:bodyPr>
          <a:lstStyle>
            <a:lvl1pPr marL="0" indent="0">
              <a:buFontTx/>
              <a:buNone/>
              <a:defRPr sz="2400" b="1">
                <a:solidFill>
                  <a:schemeClr val="accent4"/>
                </a:solidFill>
                <a:latin typeface="+mj-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
        <p:nvSpPr>
          <p:cNvPr id="10" name="Sisällön paikkamerkki 2">
            <a:extLst>
              <a:ext uri="{FF2B5EF4-FFF2-40B4-BE49-F238E27FC236}">
                <a16:creationId xmlns:a16="http://schemas.microsoft.com/office/drawing/2014/main" id="{E8A29E09-4FBD-6C5A-A8AE-4AE1D4D28A21}"/>
              </a:ext>
            </a:extLst>
          </p:cNvPr>
          <p:cNvSpPr>
            <a:spLocks noGrp="1"/>
          </p:cNvSpPr>
          <p:nvPr>
            <p:ph sz="half" idx="13" hasCustomPrompt="1"/>
          </p:nvPr>
        </p:nvSpPr>
        <p:spPr>
          <a:xfrm>
            <a:off x="467545" y="2558082"/>
            <a:ext cx="8208911" cy="1957884"/>
          </a:xfrm>
        </p:spPr>
        <p:txBody>
          <a:bodyPr>
            <a:normAutofit/>
          </a:bodyPr>
          <a:lstStyle>
            <a:lvl1pPr marL="285750" indent="-285750">
              <a:buFont typeface="Arial" panose="020B0604020202020204" pitchFamily="34" charset="0"/>
              <a:buChar char="•"/>
              <a:defRPr sz="1800" b="0">
                <a:solidFill>
                  <a:schemeClr val="tx1"/>
                </a:solidFill>
                <a:latin typeface="+mn-lt"/>
              </a:defRPr>
            </a:lvl1pPr>
            <a:lvl2pPr>
              <a:defRPr sz="2400"/>
            </a:lvl2pPr>
            <a:lvl3pPr>
              <a:defRPr sz="2000"/>
            </a:lvl3pPr>
            <a:lvl4pPr>
              <a:defRPr sz="1800"/>
            </a:lvl4pPr>
            <a:lvl5pPr marL="1828800" indent="0" algn="l">
              <a:buFontTx/>
              <a:buNone/>
              <a:defRPr sz="1800"/>
            </a:lvl5pPr>
            <a:lvl6pPr>
              <a:defRPr sz="1800"/>
            </a:lvl6pPr>
            <a:lvl7pPr>
              <a:defRPr sz="1800"/>
            </a:lvl7pPr>
            <a:lvl8pPr>
              <a:defRPr sz="1800"/>
            </a:lvl8pPr>
            <a:lvl9pPr>
              <a:defRPr sz="1800"/>
            </a:lvl9pPr>
          </a:lstStyle>
          <a:p>
            <a:pPr lvl="0"/>
            <a:r>
              <a:rPr lang="fi-FI" dirty="0"/>
              <a:t>viides taso</a:t>
            </a:r>
          </a:p>
        </p:txBody>
      </p:sp>
    </p:spTree>
    <p:extLst>
      <p:ext uri="{BB962C8B-B14F-4D97-AF65-F5344CB8AC3E}">
        <p14:creationId xmlns:p14="http://schemas.microsoft.com/office/powerpoint/2010/main" val="537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aksi sisältö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F8C752A-B337-547D-30BC-6164B79AD2B0}"/>
              </a:ext>
            </a:extLst>
          </p:cNvPr>
          <p:cNvSpPr>
            <a:spLocks noGrp="1"/>
          </p:cNvSpPr>
          <p:nvPr>
            <p:ph sz="half" idx="10"/>
          </p:nvPr>
        </p:nvSpPr>
        <p:spPr>
          <a:xfrm>
            <a:off x="457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Sisällön paikkamerkki 3">
            <a:extLst>
              <a:ext uri="{FF2B5EF4-FFF2-40B4-BE49-F238E27FC236}">
                <a16:creationId xmlns:a16="http://schemas.microsoft.com/office/drawing/2014/main" id="{80E88DC0-DEB4-4573-EE23-68DFAA9A449A}"/>
              </a:ext>
            </a:extLst>
          </p:cNvPr>
          <p:cNvSpPr>
            <a:spLocks noGrp="1"/>
          </p:cNvSpPr>
          <p:nvPr>
            <p:ph sz="half" idx="2"/>
          </p:nvPr>
        </p:nvSpPr>
        <p:spPr>
          <a:xfrm>
            <a:off x="4648200" y="120359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Tree>
    <p:extLst>
      <p:ext uri="{BB962C8B-B14F-4D97-AF65-F5344CB8AC3E}">
        <p14:creationId xmlns:p14="http://schemas.microsoft.com/office/powerpoint/2010/main" val="308476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sisältö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71121503-1F2F-FC41-5292-FBD32A88E7EB}"/>
              </a:ext>
              <a:ext uri="{C183D7F6-B498-43B3-948B-1728B52AA6E4}">
                <adec:decorative xmlns:adec="http://schemas.microsoft.com/office/drawing/2017/decorative" val="1"/>
              </a:ext>
            </a:extLst>
          </p:cNvPr>
          <p:cNvSpPr/>
          <p:nvPr userDrawn="1"/>
        </p:nvSpPr>
        <p:spPr>
          <a:xfrm>
            <a:off x="539552" y="1275606"/>
            <a:ext cx="8147248" cy="316835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p:txBody>
          <a:bodyPr>
            <a:normAutofit/>
          </a:bodyPr>
          <a:lstStyle>
            <a:lvl1pPr>
              <a:defRPr sz="2800">
                <a:solidFill>
                  <a:schemeClr val="accent3"/>
                </a:solidFill>
              </a:defRPr>
            </a:lvl1pPr>
          </a:lstStyle>
          <a:p>
            <a:r>
              <a:rPr lang="fi-FI" dirty="0"/>
              <a:t>Muokkaa </a:t>
            </a:r>
            <a:r>
              <a:rPr lang="fi-FI" dirty="0" err="1"/>
              <a:t>perustyyl</a:t>
            </a:r>
            <a:r>
              <a:rPr lang="fi-FI" dirty="0"/>
              <a:t>. </a:t>
            </a:r>
            <a:r>
              <a:rPr lang="fi-FI" dirty="0" err="1"/>
              <a:t>napsautt</a:t>
            </a:r>
            <a:r>
              <a:rPr lang="fi-FI" dirty="0"/>
              <a:t>.</a:t>
            </a:r>
          </a:p>
        </p:txBody>
      </p:sp>
      <p:sp>
        <p:nvSpPr>
          <p:cNvPr id="7" name="Tekstiruutu 6">
            <a:extLst>
              <a:ext uri="{FF2B5EF4-FFF2-40B4-BE49-F238E27FC236}">
                <a16:creationId xmlns:a16="http://schemas.microsoft.com/office/drawing/2014/main" id="{096C9414-4E1D-C285-9E0D-4448FDD3FAF4}"/>
              </a:ext>
            </a:extLst>
          </p:cNvPr>
          <p:cNvSpPr txBox="1"/>
          <p:nvPr userDrawn="1"/>
        </p:nvSpPr>
        <p:spPr>
          <a:xfrm>
            <a:off x="1115616" y="4804946"/>
            <a:ext cx="2232248" cy="338554"/>
          </a:xfrm>
          <a:prstGeom prst="rect">
            <a:avLst/>
          </a:prstGeom>
          <a:noFill/>
        </p:spPr>
        <p:txBody>
          <a:bodyPr wrap="square" rtlCol="0">
            <a:spAutoFit/>
          </a:bodyPr>
          <a:lstStyle/>
          <a:p>
            <a:pPr algn="ctr"/>
            <a:r>
              <a:rPr lang="fi-FI" sz="1600" spc="300" dirty="0">
                <a:solidFill>
                  <a:schemeClr val="accent3"/>
                </a:solidFill>
              </a:rPr>
              <a:t>TAIKUSYDAN.FI</a:t>
            </a:r>
          </a:p>
        </p:txBody>
      </p:sp>
      <p:sp>
        <p:nvSpPr>
          <p:cNvPr id="9" name="Sisällön paikkamerkki 2">
            <a:extLst>
              <a:ext uri="{FF2B5EF4-FFF2-40B4-BE49-F238E27FC236}">
                <a16:creationId xmlns:a16="http://schemas.microsoft.com/office/drawing/2014/main" id="{D87047EB-2BDD-58A5-5A65-C73B571C446D}"/>
              </a:ext>
            </a:extLst>
          </p:cNvPr>
          <p:cNvSpPr>
            <a:spLocks noGrp="1"/>
          </p:cNvSpPr>
          <p:nvPr>
            <p:ph sz="half" idx="10"/>
          </p:nvPr>
        </p:nvSpPr>
        <p:spPr>
          <a:xfrm>
            <a:off x="662880" y="2057200"/>
            <a:ext cx="7653536" cy="22734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Alaotsikko 2">
            <a:extLst>
              <a:ext uri="{FF2B5EF4-FFF2-40B4-BE49-F238E27FC236}">
                <a16:creationId xmlns:a16="http://schemas.microsoft.com/office/drawing/2014/main" id="{EB74EED0-A61E-62BC-F6AE-AD225EB15A1E}"/>
              </a:ext>
            </a:extLst>
          </p:cNvPr>
          <p:cNvSpPr>
            <a:spLocks noGrp="1"/>
          </p:cNvSpPr>
          <p:nvPr>
            <p:ph type="subTitle" idx="1"/>
          </p:nvPr>
        </p:nvSpPr>
        <p:spPr>
          <a:xfrm>
            <a:off x="971600" y="1424217"/>
            <a:ext cx="7344816" cy="632983"/>
          </a:xfrm>
        </p:spPr>
        <p:txBody>
          <a:bodyPr>
            <a:normAutofit/>
          </a:bodyPr>
          <a:lstStyle>
            <a:lvl1pPr marL="0" indent="0" algn="l">
              <a:buNone/>
              <a:defRPr sz="1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317132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9EE852-6C65-40F3-932B-B7457581F13E}" type="datetimeFigureOut">
              <a:rPr lang="fi-FI" smtClean="0"/>
              <a:pPr/>
              <a:t>2.12.2025</a:t>
            </a:fld>
            <a:endParaRPr lang="fi-FI"/>
          </a:p>
        </p:txBody>
      </p:sp>
      <p:sp>
        <p:nvSpPr>
          <p:cNvPr id="5" name="Alatunnisteen paikkamerkki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C92DF3-F976-4BC6-85C3-25EA97789E7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63" r:id="rId3"/>
    <p:sldLayoutId id="2147483664" r:id="rId4"/>
    <p:sldLayoutId id="2147483665" r:id="rId5"/>
    <p:sldLayoutId id="2147483650" r:id="rId6"/>
    <p:sldLayoutId id="2147483673" r:id="rId7"/>
    <p:sldLayoutId id="2147483666" r:id="rId8"/>
    <p:sldLayoutId id="2147483674" r:id="rId9"/>
    <p:sldLayoutId id="2147483667" r:id="rId10"/>
    <p:sldLayoutId id="2147483668" r:id="rId11"/>
    <p:sldLayoutId id="2147483669" r:id="rId12"/>
    <p:sldLayoutId id="2147483670" r:id="rId13"/>
    <p:sldLayoutId id="2147483671" r:id="rId14"/>
    <p:sldLayoutId id="2147483658" r:id="rId15"/>
    <p:sldLayoutId id="2147483659" r:id="rId16"/>
  </p:sldLayoutIdLst>
  <p:txStyles>
    <p:titleStyle>
      <a:lvl1pPr algn="ctr"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3400-749F-9F1A-B1B0-93261FAA0538}"/>
              </a:ext>
            </a:extLst>
          </p:cNvPr>
          <p:cNvSpPr>
            <a:spLocks noGrp="1"/>
          </p:cNvSpPr>
          <p:nvPr>
            <p:ph type="ctrTitle"/>
          </p:nvPr>
        </p:nvSpPr>
        <p:spPr>
          <a:xfrm>
            <a:off x="539552" y="627534"/>
            <a:ext cx="7677472" cy="1368152"/>
          </a:xfrm>
        </p:spPr>
        <p:txBody>
          <a:bodyPr>
            <a:normAutofit fontScale="90000"/>
          </a:bodyPr>
          <a:lstStyle/>
          <a:p>
            <a:r>
              <a:rPr lang="en-US" noProof="1"/>
              <a:t>Mini-intervention Model for Advancing Culture’s Role in Well-being</a:t>
            </a:r>
            <a:br>
              <a:rPr lang="en-US" noProof="1"/>
            </a:br>
            <a:endParaRPr lang="en-US" noProof="1"/>
          </a:p>
        </p:txBody>
      </p:sp>
      <p:sp>
        <p:nvSpPr>
          <p:cNvPr id="3" name="Alaotsikko 2">
            <a:extLst>
              <a:ext uri="{FF2B5EF4-FFF2-40B4-BE49-F238E27FC236}">
                <a16:creationId xmlns:a16="http://schemas.microsoft.com/office/drawing/2014/main" id="{D134378D-6042-9A79-A81D-72EDB548DE49}"/>
              </a:ext>
            </a:extLst>
          </p:cNvPr>
          <p:cNvSpPr>
            <a:spLocks noGrp="1"/>
          </p:cNvSpPr>
          <p:nvPr>
            <p:ph type="subTitle" idx="1"/>
          </p:nvPr>
        </p:nvSpPr>
        <p:spPr>
          <a:xfrm>
            <a:off x="539552" y="2007112"/>
            <a:ext cx="6858000" cy="862171"/>
          </a:xfrm>
        </p:spPr>
        <p:txBody>
          <a:bodyPr>
            <a:normAutofit fontScale="85000" lnSpcReduction="20000"/>
          </a:bodyPr>
          <a:lstStyle/>
          <a:p>
            <a:pPr fontAlgn="base"/>
            <a:r>
              <a:rPr lang="en-US" noProof="1"/>
              <a:t>This model was developed in the Sustainable Growth Programme for Finland as part of the cross-sectoral service concept for welfare and health promotion in 2023–2025 under the direction of the City of Helsinki. You can find the model and its additional materials on the Innokylä website (in Finnish).</a:t>
            </a:r>
          </a:p>
          <a:p>
            <a:endParaRPr lang="en-US" noProof="1"/>
          </a:p>
          <a:p>
            <a:endParaRPr lang="en-US" noProof="1"/>
          </a:p>
        </p:txBody>
      </p:sp>
    </p:spTree>
    <p:extLst>
      <p:ext uri="{BB962C8B-B14F-4D97-AF65-F5344CB8AC3E}">
        <p14:creationId xmlns:p14="http://schemas.microsoft.com/office/powerpoint/2010/main" val="427914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41C98D-57F6-CDA8-09FC-C87E7D0FEFEA}"/>
              </a:ext>
            </a:extLst>
          </p:cNvPr>
          <p:cNvSpPr>
            <a:spLocks noGrp="1"/>
          </p:cNvSpPr>
          <p:nvPr>
            <p:ph type="title"/>
          </p:nvPr>
        </p:nvSpPr>
        <p:spPr/>
        <p:txBody>
          <a:bodyPr>
            <a:normAutofit/>
          </a:bodyPr>
          <a:lstStyle/>
          <a:p>
            <a:r>
              <a:rPr lang="en-US" noProof="1"/>
              <a:t>Three questions to bring up creativity, cultural activities and art</a:t>
            </a:r>
          </a:p>
        </p:txBody>
      </p:sp>
      <p:pic>
        <p:nvPicPr>
          <p:cNvPr id="7" name="Kuvan paikkamerkki 6" descr="Colorful illustration of a guitar.  ">
            <a:extLst>
              <a:ext uri="{FF2B5EF4-FFF2-40B4-BE49-F238E27FC236}">
                <a16:creationId xmlns:a16="http://schemas.microsoft.com/office/drawing/2014/main" id="{1EAAAED7-A960-050D-E173-5B1E81753D2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8" r="578"/>
          <a:stretch>
            <a:fillRect/>
          </a:stretch>
        </p:blipFill>
        <p:spPr>
          <a:xfrm>
            <a:off x="254539" y="915566"/>
            <a:ext cx="2441537" cy="1656184"/>
          </a:xfrm>
        </p:spPr>
      </p:pic>
      <p:sp>
        <p:nvSpPr>
          <p:cNvPr id="4" name="Sisällön paikkamerkki 3">
            <a:extLst>
              <a:ext uri="{FF2B5EF4-FFF2-40B4-BE49-F238E27FC236}">
                <a16:creationId xmlns:a16="http://schemas.microsoft.com/office/drawing/2014/main" id="{6F400A06-18D0-9E47-2EB3-92C38D55A169}"/>
              </a:ext>
            </a:extLst>
          </p:cNvPr>
          <p:cNvSpPr>
            <a:spLocks noGrp="1"/>
          </p:cNvSpPr>
          <p:nvPr>
            <p:ph sz="half" idx="12"/>
          </p:nvPr>
        </p:nvSpPr>
        <p:spPr/>
        <p:txBody>
          <a:bodyPr>
            <a:normAutofit/>
          </a:bodyPr>
          <a:lstStyle/>
          <a:p>
            <a:r>
              <a:rPr lang="en-US" noProof="1"/>
              <a:t>1. What kinds of creativity, cultural activities or art are part of your life now or were part of your life in the past?</a:t>
            </a:r>
          </a:p>
          <a:p>
            <a:endParaRPr lang="en-US" noProof="1"/>
          </a:p>
        </p:txBody>
      </p:sp>
      <p:sp>
        <p:nvSpPr>
          <p:cNvPr id="5" name="Sisällön paikkamerkki 4">
            <a:extLst>
              <a:ext uri="{FF2B5EF4-FFF2-40B4-BE49-F238E27FC236}">
                <a16:creationId xmlns:a16="http://schemas.microsoft.com/office/drawing/2014/main" id="{0B518D40-C1C2-F026-8F21-C89557FD1147}"/>
              </a:ext>
            </a:extLst>
          </p:cNvPr>
          <p:cNvSpPr>
            <a:spLocks noGrp="1"/>
          </p:cNvSpPr>
          <p:nvPr>
            <p:ph sz="half" idx="13"/>
          </p:nvPr>
        </p:nvSpPr>
        <p:spPr>
          <a:xfrm>
            <a:off x="467545" y="2571750"/>
            <a:ext cx="8208911" cy="1957884"/>
          </a:xfrm>
        </p:spPr>
        <p:txBody>
          <a:bodyPr>
            <a:normAutofit/>
          </a:bodyPr>
          <a:lstStyle/>
          <a:p>
            <a:pPr marL="0" indent="0" fontAlgn="base">
              <a:buNone/>
            </a:pPr>
            <a:r>
              <a:rPr lang="en-US" b="1" noProof="1"/>
              <a:t>Examples of creativity, art and cultural activities: </a:t>
            </a:r>
          </a:p>
          <a:p>
            <a:pPr fontAlgn="base"/>
            <a:r>
              <a:rPr lang="en-US" noProof="1"/>
              <a:t>listening to music, doing crafts, reading, drawing, writing, watching movies, enjoying nature, going to concerts, gigs, theatre performances, museums or sports events. </a:t>
            </a:r>
          </a:p>
          <a:p>
            <a:pPr fontAlgn="base"/>
            <a:r>
              <a:rPr lang="en-US" noProof="1"/>
              <a:t>Engaging in culture includes all this and other meaningful activities in everyday life. </a:t>
            </a:r>
          </a:p>
          <a:p>
            <a:pPr lvl="0" fontAlgn="base"/>
            <a:r>
              <a:rPr lang="en-US" noProof="1"/>
              <a:t>What is meaningful and brings joy to you? </a:t>
            </a:r>
          </a:p>
          <a:p>
            <a:endParaRPr lang="en-US" noProof="1"/>
          </a:p>
        </p:txBody>
      </p:sp>
    </p:spTree>
    <p:extLst>
      <p:ext uri="{BB962C8B-B14F-4D97-AF65-F5344CB8AC3E}">
        <p14:creationId xmlns:p14="http://schemas.microsoft.com/office/powerpoint/2010/main" val="415969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92D1-8C1D-C0D2-B3FE-82C7D8BF8D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28E9E50-AE8D-C997-171F-DBEFA14796C0}"/>
              </a:ext>
            </a:extLst>
          </p:cNvPr>
          <p:cNvSpPr>
            <a:spLocks noGrp="1"/>
          </p:cNvSpPr>
          <p:nvPr>
            <p:ph type="title"/>
          </p:nvPr>
        </p:nvSpPr>
        <p:spPr/>
        <p:txBody>
          <a:bodyPr>
            <a:normAutofit/>
          </a:bodyPr>
          <a:lstStyle/>
          <a:p>
            <a:r>
              <a:rPr lang="en-US" noProof="1"/>
              <a:t>Three questions to bring up creativity, cultural activities and art</a:t>
            </a:r>
          </a:p>
        </p:txBody>
      </p:sp>
      <p:pic>
        <p:nvPicPr>
          <p:cNvPr id="11" name="Kuvan paikkamerkki 10" descr="Illustration of two faces smiling and looking at each other. ">
            <a:extLst>
              <a:ext uri="{FF2B5EF4-FFF2-40B4-BE49-F238E27FC236}">
                <a16:creationId xmlns:a16="http://schemas.microsoft.com/office/drawing/2014/main" id="{7896EFD4-CAE1-7EBE-4911-011BF6D9581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270" b="12270"/>
          <a:stretch>
            <a:fillRect/>
          </a:stretch>
        </p:blipFill>
        <p:spPr>
          <a:xfrm>
            <a:off x="480144" y="901995"/>
            <a:ext cx="1960302" cy="1536231"/>
          </a:xfrm>
        </p:spPr>
      </p:pic>
      <p:sp>
        <p:nvSpPr>
          <p:cNvPr id="4" name="Sisällön paikkamerkki 3">
            <a:extLst>
              <a:ext uri="{FF2B5EF4-FFF2-40B4-BE49-F238E27FC236}">
                <a16:creationId xmlns:a16="http://schemas.microsoft.com/office/drawing/2014/main" id="{83BBA297-6AEC-1A44-8A51-89D79E88A4EF}"/>
              </a:ext>
            </a:extLst>
          </p:cNvPr>
          <p:cNvSpPr>
            <a:spLocks noGrp="1"/>
          </p:cNvSpPr>
          <p:nvPr>
            <p:ph sz="half" idx="12"/>
          </p:nvPr>
        </p:nvSpPr>
        <p:spPr/>
        <p:txBody>
          <a:bodyPr>
            <a:normAutofit/>
          </a:bodyPr>
          <a:lstStyle/>
          <a:p>
            <a:r>
              <a:rPr lang="en-US" noProof="1"/>
              <a:t>2. What kinds of thoughts, feelings or sensations do creativity, cultural activities and art evoke in you?</a:t>
            </a:r>
          </a:p>
          <a:p>
            <a:endParaRPr lang="en-US" noProof="1"/>
          </a:p>
        </p:txBody>
      </p:sp>
      <p:sp>
        <p:nvSpPr>
          <p:cNvPr id="5" name="Sisällön paikkamerkki 4">
            <a:extLst>
              <a:ext uri="{FF2B5EF4-FFF2-40B4-BE49-F238E27FC236}">
                <a16:creationId xmlns:a16="http://schemas.microsoft.com/office/drawing/2014/main" id="{2F4DACE7-32A8-BE4E-524D-2FBE62FBEE08}"/>
              </a:ext>
            </a:extLst>
          </p:cNvPr>
          <p:cNvSpPr>
            <a:spLocks noGrp="1"/>
          </p:cNvSpPr>
          <p:nvPr>
            <p:ph sz="half" idx="13"/>
          </p:nvPr>
        </p:nvSpPr>
        <p:spPr/>
        <p:txBody>
          <a:bodyPr>
            <a:normAutofit fontScale="92500" lnSpcReduction="20000"/>
          </a:bodyPr>
          <a:lstStyle/>
          <a:p>
            <a:pPr lvl="0" fontAlgn="base"/>
            <a:r>
              <a:rPr lang="en-US" noProof="1"/>
              <a:t>Can you recognise the small moments in your everyday life where taking a break to enjoy art or creativity has helped you feel happy or relaxed on a busy day?</a:t>
            </a:r>
          </a:p>
          <a:p>
            <a:pPr lvl="0" fontAlgn="base"/>
            <a:r>
              <a:rPr lang="en-US" noProof="1"/>
              <a:t>For example, does music bring you comfort when you are sad, or do you put on your favourite song and dance in moments of joy? </a:t>
            </a:r>
          </a:p>
          <a:p>
            <a:pPr lvl="0" fontAlgn="base"/>
            <a:r>
              <a:rPr lang="en-US" noProof="1"/>
              <a:t>Do crafts help you to stop and enjoy the moment? </a:t>
            </a:r>
          </a:p>
          <a:p>
            <a:pPr lvl="0" fontAlgn="base"/>
            <a:r>
              <a:rPr lang="en-US" noProof="1"/>
              <a:t>Do movies make you laugh?</a:t>
            </a:r>
          </a:p>
          <a:p>
            <a:pPr lvl="0" fontAlgn="base"/>
            <a:r>
              <a:rPr lang="en-US" noProof="1"/>
              <a:t>Is there something — a fear, a thought, or a feeling — that stops or hinders you from expressing your creativity?</a:t>
            </a:r>
          </a:p>
          <a:p>
            <a:endParaRPr lang="en-US" noProof="1"/>
          </a:p>
        </p:txBody>
      </p:sp>
    </p:spTree>
    <p:extLst>
      <p:ext uri="{BB962C8B-B14F-4D97-AF65-F5344CB8AC3E}">
        <p14:creationId xmlns:p14="http://schemas.microsoft.com/office/powerpoint/2010/main" val="296379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3A422-0D95-DA29-E245-6BC353799C7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26326D-D6E7-FE21-6A4B-D52D8661676E}"/>
              </a:ext>
            </a:extLst>
          </p:cNvPr>
          <p:cNvSpPr>
            <a:spLocks noGrp="1"/>
          </p:cNvSpPr>
          <p:nvPr>
            <p:ph type="title"/>
          </p:nvPr>
        </p:nvSpPr>
        <p:spPr/>
        <p:txBody>
          <a:bodyPr>
            <a:normAutofit/>
          </a:bodyPr>
          <a:lstStyle/>
          <a:p>
            <a:r>
              <a:rPr lang="en-US" noProof="1"/>
              <a:t>Three questions to bring up creativity, cultural activities and art</a:t>
            </a:r>
          </a:p>
        </p:txBody>
      </p:sp>
      <p:pic>
        <p:nvPicPr>
          <p:cNvPr id="8" name="Kuvan paikkamerkki 7" descr="Illustration of bottles and cups in different colors. ">
            <a:extLst>
              <a:ext uri="{FF2B5EF4-FFF2-40B4-BE49-F238E27FC236}">
                <a16:creationId xmlns:a16="http://schemas.microsoft.com/office/drawing/2014/main" id="{AB7B73E1-D784-3FF4-9ECB-D242CB42131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916" b="7916"/>
          <a:stretch>
            <a:fillRect/>
          </a:stretch>
        </p:blipFill>
        <p:spPr>
          <a:xfrm>
            <a:off x="297731" y="915566"/>
            <a:ext cx="2330052" cy="1637147"/>
          </a:xfrm>
        </p:spPr>
      </p:pic>
      <p:sp>
        <p:nvSpPr>
          <p:cNvPr id="4" name="Sisällön paikkamerkki 3">
            <a:extLst>
              <a:ext uri="{FF2B5EF4-FFF2-40B4-BE49-F238E27FC236}">
                <a16:creationId xmlns:a16="http://schemas.microsoft.com/office/drawing/2014/main" id="{0407BBB0-C68D-0046-5D7A-9BF830174B17}"/>
              </a:ext>
            </a:extLst>
          </p:cNvPr>
          <p:cNvSpPr>
            <a:spLocks noGrp="1"/>
          </p:cNvSpPr>
          <p:nvPr>
            <p:ph sz="half" idx="12"/>
          </p:nvPr>
        </p:nvSpPr>
        <p:spPr/>
        <p:txBody>
          <a:bodyPr>
            <a:normAutofit/>
          </a:bodyPr>
          <a:lstStyle/>
          <a:p>
            <a:pPr fontAlgn="base"/>
            <a:r>
              <a:rPr lang="en-US" noProof="1"/>
              <a:t>3. If you wanted to add more creativity, cultural activities and art to your life, what would it be? </a:t>
            </a:r>
          </a:p>
        </p:txBody>
      </p:sp>
      <p:sp>
        <p:nvSpPr>
          <p:cNvPr id="5" name="Sisällön paikkamerkki 4">
            <a:extLst>
              <a:ext uri="{FF2B5EF4-FFF2-40B4-BE49-F238E27FC236}">
                <a16:creationId xmlns:a16="http://schemas.microsoft.com/office/drawing/2014/main" id="{4A6A2D8C-EBC0-E807-8084-25ED0381CA7D}"/>
              </a:ext>
            </a:extLst>
          </p:cNvPr>
          <p:cNvSpPr>
            <a:spLocks noGrp="1"/>
          </p:cNvSpPr>
          <p:nvPr>
            <p:ph sz="half" idx="13"/>
          </p:nvPr>
        </p:nvSpPr>
        <p:spPr/>
        <p:txBody>
          <a:bodyPr>
            <a:normAutofit/>
          </a:bodyPr>
          <a:lstStyle/>
          <a:p>
            <a:pPr lvl="0" fontAlgn="base"/>
            <a:r>
              <a:rPr lang="en-US" noProof="1"/>
              <a:t>If you tried something new, what would it be?</a:t>
            </a:r>
          </a:p>
          <a:p>
            <a:pPr lvl="0" fontAlgn="base"/>
            <a:r>
              <a:rPr lang="en-US" noProof="1"/>
              <a:t>What would help you to try it?</a:t>
            </a:r>
          </a:p>
          <a:p>
            <a:pPr lvl="0" fontAlgn="base"/>
            <a:r>
              <a:rPr lang="en-US" noProof="1"/>
              <a:t>How, where, and when would you try it?</a:t>
            </a:r>
          </a:p>
        </p:txBody>
      </p:sp>
    </p:spTree>
    <p:extLst>
      <p:ext uri="{BB962C8B-B14F-4D97-AF65-F5344CB8AC3E}">
        <p14:creationId xmlns:p14="http://schemas.microsoft.com/office/powerpoint/2010/main" val="267122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2CD272-BFFF-FFD6-F302-9E4DBDF66AF3}"/>
              </a:ext>
            </a:extLst>
          </p:cNvPr>
          <p:cNvSpPr>
            <a:spLocks noGrp="1"/>
          </p:cNvSpPr>
          <p:nvPr>
            <p:ph type="title"/>
          </p:nvPr>
        </p:nvSpPr>
        <p:spPr/>
        <p:txBody>
          <a:bodyPr>
            <a:normAutofit fontScale="90000"/>
          </a:bodyPr>
          <a:lstStyle/>
          <a:p>
            <a:pPr fontAlgn="base"/>
            <a:r>
              <a:rPr lang="en-US" noProof="1"/>
              <a:t>“How you can talk about creativity, cultural activities and art as supporters of everyday well-being?”</a:t>
            </a:r>
          </a:p>
        </p:txBody>
      </p:sp>
      <p:sp>
        <p:nvSpPr>
          <p:cNvPr id="4" name="Alaotsikko 3">
            <a:extLst>
              <a:ext uri="{FF2B5EF4-FFF2-40B4-BE49-F238E27FC236}">
                <a16:creationId xmlns:a16="http://schemas.microsoft.com/office/drawing/2014/main" id="{12AD240B-95A6-8CCC-B6DF-5F221FBD0971}"/>
              </a:ext>
            </a:extLst>
          </p:cNvPr>
          <p:cNvSpPr>
            <a:spLocks noGrp="1"/>
          </p:cNvSpPr>
          <p:nvPr>
            <p:ph type="subTitle" idx="1"/>
          </p:nvPr>
        </p:nvSpPr>
        <p:spPr/>
        <p:txBody>
          <a:bodyPr>
            <a:noAutofit/>
          </a:bodyPr>
          <a:lstStyle/>
          <a:p>
            <a:r>
              <a:rPr lang="en-US" sz="1600" noProof="1"/>
              <a:t>1. </a:t>
            </a:r>
            <a:r>
              <a:rPr lang="en-US" noProof="1"/>
              <a:t>What kinds of creativity, cultural activities or art are part of your life now or were part of your life in the past?</a:t>
            </a:r>
          </a:p>
          <a:p>
            <a:endParaRPr lang="en-US" sz="1600" noProof="1"/>
          </a:p>
        </p:txBody>
      </p:sp>
      <p:sp>
        <p:nvSpPr>
          <p:cNvPr id="3" name="Sisällön paikkamerkki 2">
            <a:extLst>
              <a:ext uri="{FF2B5EF4-FFF2-40B4-BE49-F238E27FC236}">
                <a16:creationId xmlns:a16="http://schemas.microsoft.com/office/drawing/2014/main" id="{B22E0510-FC3D-80F8-BB5E-1A362CC89599}"/>
              </a:ext>
            </a:extLst>
          </p:cNvPr>
          <p:cNvSpPr>
            <a:spLocks noGrp="1"/>
          </p:cNvSpPr>
          <p:nvPr>
            <p:ph sz="half" idx="10"/>
          </p:nvPr>
        </p:nvSpPr>
        <p:spPr>
          <a:xfrm>
            <a:off x="662880" y="2057200"/>
            <a:ext cx="7869560" cy="2273499"/>
          </a:xfrm>
        </p:spPr>
        <p:txBody>
          <a:bodyPr>
            <a:normAutofit fontScale="55000" lnSpcReduction="20000"/>
          </a:bodyPr>
          <a:lstStyle/>
          <a:p>
            <a:pPr fontAlgn="base"/>
            <a:r>
              <a:rPr lang="en-US" noProof="1"/>
              <a:t>This question helps the client reflect on all the creative activities that are or have been a part of their life. The concept of culture is broad, and you can explore together what it means to the client.</a:t>
            </a:r>
          </a:p>
          <a:p>
            <a:pPr fontAlgn="base"/>
            <a:r>
              <a:rPr lang="en-US" noProof="1"/>
              <a:t>Think back and reflect on how creativity, cultural activities and art have been present in the different stages of the client's life. </a:t>
            </a:r>
          </a:p>
          <a:p>
            <a:pPr fontAlgn="base"/>
            <a:r>
              <a:rPr lang="en-US" noProof="1"/>
              <a:t>Helping the client identify what already works — what they are capable of, know, and enjoy — can strengthen their sense of ability.</a:t>
            </a:r>
          </a:p>
          <a:p>
            <a:pPr fontAlgn="base"/>
            <a:r>
              <a:rPr lang="en-US" noProof="1"/>
              <a:t>Identifying the creativity, cultural activities and art that are already a part of the client's life increases and strengthens the existing good things and supports their motivation to change.</a:t>
            </a:r>
          </a:p>
          <a:p>
            <a:endParaRPr lang="en-US" noProof="1"/>
          </a:p>
        </p:txBody>
      </p:sp>
    </p:spTree>
    <p:extLst>
      <p:ext uri="{BB962C8B-B14F-4D97-AF65-F5344CB8AC3E}">
        <p14:creationId xmlns:p14="http://schemas.microsoft.com/office/powerpoint/2010/main" val="263595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EEBF1-51B7-5E2C-F90E-050DB7394AB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DF2EBE2-DF1A-B462-D4AA-32C163C74B71}"/>
              </a:ext>
            </a:extLst>
          </p:cNvPr>
          <p:cNvSpPr>
            <a:spLocks noGrp="1"/>
          </p:cNvSpPr>
          <p:nvPr>
            <p:ph type="title"/>
          </p:nvPr>
        </p:nvSpPr>
        <p:spPr/>
        <p:txBody>
          <a:bodyPr>
            <a:normAutofit fontScale="90000"/>
          </a:bodyPr>
          <a:lstStyle/>
          <a:p>
            <a:pPr fontAlgn="base"/>
            <a:r>
              <a:rPr lang="en-US" noProof="1"/>
              <a:t>“How you can talk about creativity, cultural activities and art as supporters of everyday well-being?”</a:t>
            </a:r>
          </a:p>
        </p:txBody>
      </p:sp>
      <p:sp>
        <p:nvSpPr>
          <p:cNvPr id="4" name="Alaotsikko 3">
            <a:extLst>
              <a:ext uri="{FF2B5EF4-FFF2-40B4-BE49-F238E27FC236}">
                <a16:creationId xmlns:a16="http://schemas.microsoft.com/office/drawing/2014/main" id="{CF0C2A52-CCB6-8B38-A46B-25FA216CB9D1}"/>
              </a:ext>
            </a:extLst>
          </p:cNvPr>
          <p:cNvSpPr>
            <a:spLocks noGrp="1"/>
          </p:cNvSpPr>
          <p:nvPr>
            <p:ph type="subTitle" idx="1"/>
          </p:nvPr>
        </p:nvSpPr>
        <p:spPr/>
        <p:txBody>
          <a:bodyPr>
            <a:noAutofit/>
          </a:bodyPr>
          <a:lstStyle/>
          <a:p>
            <a:pPr fontAlgn="base"/>
            <a:r>
              <a:rPr lang="en-US" noProof="1"/>
              <a:t>2. What kinds of thoughts, feelings or sensations do creativity, cultural activities and art evoke in you?</a:t>
            </a:r>
          </a:p>
        </p:txBody>
      </p:sp>
      <p:sp>
        <p:nvSpPr>
          <p:cNvPr id="3" name="Sisällön paikkamerkki 2">
            <a:extLst>
              <a:ext uri="{FF2B5EF4-FFF2-40B4-BE49-F238E27FC236}">
                <a16:creationId xmlns:a16="http://schemas.microsoft.com/office/drawing/2014/main" id="{158B1E23-9B71-82DA-E91C-CAAE93CABA41}"/>
              </a:ext>
            </a:extLst>
          </p:cNvPr>
          <p:cNvSpPr>
            <a:spLocks noGrp="1"/>
          </p:cNvSpPr>
          <p:nvPr>
            <p:ph sz="half" idx="10"/>
          </p:nvPr>
        </p:nvSpPr>
        <p:spPr>
          <a:xfrm>
            <a:off x="662880" y="2057200"/>
            <a:ext cx="7869560" cy="2273499"/>
          </a:xfrm>
        </p:spPr>
        <p:txBody>
          <a:bodyPr>
            <a:normAutofit fontScale="62500" lnSpcReduction="20000"/>
          </a:bodyPr>
          <a:lstStyle/>
          <a:p>
            <a:pPr fontAlgn="base"/>
            <a:r>
              <a:rPr lang="en-US" noProof="1"/>
              <a:t>This question deepens your understanding of the client’s situation and helps them reflect on what creativity, cultural activities and art mean to them.</a:t>
            </a:r>
          </a:p>
          <a:p>
            <a:pPr fontAlgn="base"/>
            <a:r>
              <a:rPr lang="en-US" noProof="1"/>
              <a:t>It can also help explore the client’s personal resources as well as joys, fears, concerns, barriers and beliefs that may affect their participation.</a:t>
            </a:r>
          </a:p>
          <a:p>
            <a:pPr fontAlgn="base"/>
            <a:r>
              <a:rPr lang="en-US" noProof="1"/>
              <a:t>Together, you can identify which benefits are the most important to the client; change is more likely if the goal is to achieve things that are important to the client.</a:t>
            </a:r>
          </a:p>
          <a:p>
            <a:pPr fontAlgn="base"/>
            <a:r>
              <a:rPr lang="en-US" noProof="1"/>
              <a:t>You can learn more about the proven benefits of cultural activities, creativity and the arts to well-being on the Taikusydän website.</a:t>
            </a:r>
          </a:p>
        </p:txBody>
      </p:sp>
    </p:spTree>
    <p:extLst>
      <p:ext uri="{BB962C8B-B14F-4D97-AF65-F5344CB8AC3E}">
        <p14:creationId xmlns:p14="http://schemas.microsoft.com/office/powerpoint/2010/main" val="14383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74FF-1450-8BEF-B50F-021465E4231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12652A6-ED60-7058-6615-1146738A5E24}"/>
              </a:ext>
            </a:extLst>
          </p:cNvPr>
          <p:cNvSpPr>
            <a:spLocks noGrp="1"/>
          </p:cNvSpPr>
          <p:nvPr>
            <p:ph type="title"/>
          </p:nvPr>
        </p:nvSpPr>
        <p:spPr/>
        <p:txBody>
          <a:bodyPr>
            <a:normAutofit fontScale="90000"/>
          </a:bodyPr>
          <a:lstStyle/>
          <a:p>
            <a:r>
              <a:rPr lang="en-US" noProof="1"/>
              <a:t>“How you can talk about creativity, cultural activities and art as supporters of everyday well-being?”</a:t>
            </a:r>
          </a:p>
        </p:txBody>
      </p:sp>
      <p:sp>
        <p:nvSpPr>
          <p:cNvPr id="4" name="Alaotsikko 3">
            <a:extLst>
              <a:ext uri="{FF2B5EF4-FFF2-40B4-BE49-F238E27FC236}">
                <a16:creationId xmlns:a16="http://schemas.microsoft.com/office/drawing/2014/main" id="{61B57614-101C-C3E1-F006-86DD559039F3}"/>
              </a:ext>
            </a:extLst>
          </p:cNvPr>
          <p:cNvSpPr>
            <a:spLocks noGrp="1"/>
          </p:cNvSpPr>
          <p:nvPr>
            <p:ph type="subTitle" idx="1"/>
          </p:nvPr>
        </p:nvSpPr>
        <p:spPr/>
        <p:txBody>
          <a:bodyPr>
            <a:noAutofit/>
          </a:bodyPr>
          <a:lstStyle/>
          <a:p>
            <a:pPr fontAlgn="base"/>
            <a:r>
              <a:rPr lang="en-US" sz="1600" noProof="1"/>
              <a:t>3. </a:t>
            </a:r>
            <a:r>
              <a:rPr lang="en-US" noProof="1"/>
              <a:t>If you wanted to add more creativity, cultural activities and art to your life, what would it be? </a:t>
            </a:r>
          </a:p>
        </p:txBody>
      </p:sp>
      <p:sp>
        <p:nvSpPr>
          <p:cNvPr id="3" name="Sisällön paikkamerkki 2">
            <a:extLst>
              <a:ext uri="{FF2B5EF4-FFF2-40B4-BE49-F238E27FC236}">
                <a16:creationId xmlns:a16="http://schemas.microsoft.com/office/drawing/2014/main" id="{B5B998FF-E099-03EE-6C3A-88C96CAE16F5}"/>
              </a:ext>
            </a:extLst>
          </p:cNvPr>
          <p:cNvSpPr>
            <a:spLocks noGrp="1"/>
          </p:cNvSpPr>
          <p:nvPr>
            <p:ph sz="half" idx="10"/>
          </p:nvPr>
        </p:nvSpPr>
        <p:spPr>
          <a:xfrm>
            <a:off x="662880" y="2057200"/>
            <a:ext cx="7869560" cy="2314749"/>
          </a:xfrm>
        </p:spPr>
        <p:txBody>
          <a:bodyPr>
            <a:normAutofit fontScale="55000" lnSpcReduction="20000"/>
          </a:bodyPr>
          <a:lstStyle/>
          <a:p>
            <a:pPr fontAlgn="base"/>
            <a:r>
              <a:rPr lang="en-US" noProof="1"/>
              <a:t>This question helps the client find things that are meaningful to them and ways to bring more creativity, art and culture into their everyday life.</a:t>
            </a:r>
          </a:p>
          <a:p>
            <a:pPr fontAlgn="base"/>
            <a:r>
              <a:rPr lang="en-US" noProof="1"/>
              <a:t>Discuss what the client enjoys doing and what feels important to them. It’s easiest to start with things the client already does or likes.</a:t>
            </a:r>
          </a:p>
          <a:p>
            <a:pPr fontAlgn="base"/>
            <a:r>
              <a:rPr lang="en-US" noProof="1"/>
              <a:t>Self-sufficiency, a sense of capability and internal motivation help create new habits and lasting lifestyles.</a:t>
            </a:r>
          </a:p>
          <a:p>
            <a:pPr fontAlgn="base"/>
            <a:r>
              <a:rPr lang="en-US" noProof="1"/>
              <a:t>When thinking about the future, 'trying something' can feel easier than 'setting a goal'. Trying something can mean doing more of the everyday creative, cultural or artistic activities that the client is already doing or used to do, or it can mean trying something completely new. </a:t>
            </a:r>
          </a:p>
          <a:p>
            <a:pPr fontAlgn="base"/>
            <a:r>
              <a:rPr lang="en-US" noProof="1"/>
              <a:t>If a new activity doesn’t feel like it’s really your thing, it doesn’t mean it was a failure but an opportunity to try something else.</a:t>
            </a:r>
          </a:p>
        </p:txBody>
      </p:sp>
    </p:spTree>
    <p:extLst>
      <p:ext uri="{BB962C8B-B14F-4D97-AF65-F5344CB8AC3E}">
        <p14:creationId xmlns:p14="http://schemas.microsoft.com/office/powerpoint/2010/main" val="672634774"/>
      </p:ext>
    </p:extLst>
  </p:cSld>
  <p:clrMapOvr>
    <a:masterClrMapping/>
  </p:clrMapOvr>
</p:sld>
</file>

<file path=ppt/theme/theme1.xml><?xml version="1.0" encoding="utf-8"?>
<a:theme xmlns:a="http://schemas.openxmlformats.org/drawingml/2006/main" name="Office-teema">
  <a:themeElements>
    <a:clrScheme name="Taikusydän">
      <a:dk1>
        <a:srgbClr val="000000"/>
      </a:dk1>
      <a:lt1>
        <a:sysClr val="window" lastClr="FFFFFF"/>
      </a:lt1>
      <a:dk2>
        <a:srgbClr val="000000"/>
      </a:dk2>
      <a:lt2>
        <a:srgbClr val="FFFFFF"/>
      </a:lt2>
      <a:accent1>
        <a:srgbClr val="33B7BC"/>
      </a:accent1>
      <a:accent2>
        <a:srgbClr val="FFD200"/>
      </a:accent2>
      <a:accent3>
        <a:srgbClr val="981C6D"/>
      </a:accent3>
      <a:accent4>
        <a:srgbClr val="2F2870"/>
      </a:accent4>
      <a:accent5>
        <a:srgbClr val="E4C5D7"/>
      </a:accent5>
      <a:accent6>
        <a:srgbClr val="9D9D9C"/>
      </a:accent6>
      <a:hlink>
        <a:srgbClr val="981C6D"/>
      </a:hlink>
      <a:folHlink>
        <a:srgbClr val="2F2870"/>
      </a:folHlink>
    </a:clrScheme>
    <a:fontScheme name="Taikusydän fontit">
      <a:majorFont>
        <a:latin typeface="Ale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863</Words>
  <Application>Microsoft Office PowerPoint</Application>
  <PresentationFormat>On-screen Show (16:9)</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Aleo</vt:lpstr>
      <vt:lpstr>Arial</vt:lpstr>
      <vt:lpstr>Calibri</vt:lpstr>
      <vt:lpstr>Office-teema</vt:lpstr>
      <vt:lpstr>Mini-intervention Model for Advancing Culture’s Role in Well-being </vt:lpstr>
      <vt:lpstr>Three questions to bring up creativity, cultural activities and art</vt:lpstr>
      <vt:lpstr>Three questions to bring up creativity, cultural activities and art</vt:lpstr>
      <vt:lpstr>Three questions to bring up creativity, cultural activities and art</vt:lpstr>
      <vt:lpstr>“How you can talk about creativity, cultural activities and art as supporters of everyday well-being?”</vt:lpstr>
      <vt:lpstr>“How you can talk about creativity, cultural activities and art as supporters of everyday well-being?”</vt:lpstr>
      <vt:lpstr>“How you can talk about creativity, cultural activities and art as supporters of everyday well-being?”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Mini-intervention Model for Advancing Culture’s Role in Well-being</dc:title>
  <dc:creator>info</dc:creator>
  <cp:lastModifiedBy>Rosenlöf Anna-Mari</cp:lastModifiedBy>
  <cp:revision>42</cp:revision>
  <dcterms:created xsi:type="dcterms:W3CDTF">2019-04-01T13:38:20Z</dcterms:created>
  <dcterms:modified xsi:type="dcterms:W3CDTF">2025-12-02T07:14:01Z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8f1591-5e65-4406-bb44-4495b14c6a71_Enabled">
    <vt:lpwstr>true</vt:lpwstr>
  </property>
  <property fmtid="{D5CDD505-2E9C-101B-9397-08002B2CF9AE}" pid="3" name="MSIP_Label_2b8f1591-5e65-4406-bb44-4495b14c6a71_SetDate">
    <vt:lpwstr>2025-12-02T07:13:38Z</vt:lpwstr>
  </property>
  <property fmtid="{D5CDD505-2E9C-101B-9397-08002B2CF9AE}" pid="4" name="MSIP_Label_2b8f1591-5e65-4406-bb44-4495b14c6a71_Method">
    <vt:lpwstr>Standard</vt:lpwstr>
  </property>
  <property fmtid="{D5CDD505-2E9C-101B-9397-08002B2CF9AE}" pid="5" name="MSIP_Label_2b8f1591-5e65-4406-bb44-4495b14c6a71_Name">
    <vt:lpwstr>Sisäinen</vt:lpwstr>
  </property>
  <property fmtid="{D5CDD505-2E9C-101B-9397-08002B2CF9AE}" pid="6" name="MSIP_Label_2b8f1591-5e65-4406-bb44-4495b14c6a71_SiteId">
    <vt:lpwstr>ab32bc86-12f2-4b38-b262-c5775982e241</vt:lpwstr>
  </property>
  <property fmtid="{D5CDD505-2E9C-101B-9397-08002B2CF9AE}" pid="7" name="MSIP_Label_2b8f1591-5e65-4406-bb44-4495b14c6a71_ActionId">
    <vt:lpwstr>bebdd6cf-5b12-41c3-b039-6e527bb7fe66</vt:lpwstr>
  </property>
  <property fmtid="{D5CDD505-2E9C-101B-9397-08002B2CF9AE}" pid="8" name="MSIP_Label_2b8f1591-5e65-4406-bb44-4495b14c6a71_ContentBits">
    <vt:lpwstr>0</vt:lpwstr>
  </property>
  <property fmtid="{D5CDD505-2E9C-101B-9397-08002B2CF9AE}" pid="9" name="MSIP_Label_2b8f1591-5e65-4406-bb44-4495b14c6a71_Tag">
    <vt:lpwstr>10, 3, 0, 1</vt:lpwstr>
  </property>
</Properties>
</file>