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4"/>
  </p:sldMasterIdLst>
  <p:notesMasterIdLst>
    <p:notesMasterId r:id="rId26"/>
  </p:notesMasterIdLst>
  <p:sldIdLst>
    <p:sldId id="2147477371" r:id="rId5"/>
    <p:sldId id="2147477380" r:id="rId6"/>
    <p:sldId id="2147477420" r:id="rId7"/>
    <p:sldId id="2147477432" r:id="rId8"/>
    <p:sldId id="2147477399" r:id="rId9"/>
    <p:sldId id="2147477418" r:id="rId10"/>
    <p:sldId id="2147477374" r:id="rId11"/>
    <p:sldId id="2147477440" r:id="rId12"/>
    <p:sldId id="2147477403" r:id="rId13"/>
    <p:sldId id="2147477439" r:id="rId14"/>
    <p:sldId id="2147477419" r:id="rId15"/>
    <p:sldId id="2147477435" r:id="rId16"/>
    <p:sldId id="2147477434" r:id="rId17"/>
    <p:sldId id="2147477422" r:id="rId18"/>
    <p:sldId id="2147477433" r:id="rId19"/>
    <p:sldId id="2147477436" r:id="rId20"/>
    <p:sldId id="2147477438" r:id="rId21"/>
    <p:sldId id="2147477405" r:id="rId22"/>
    <p:sldId id="2147477437" r:id="rId23"/>
    <p:sldId id="2147477417" r:id="rId24"/>
    <p:sldId id="2147477431" r:id="rId2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regular" panose="00000500000000000000" charset="0"/>
      <p:regular r:id="rId31"/>
    </p:embeddedFont>
    <p:embeddedFont>
      <p:font typeface="Montserrat SemiBold" panose="00000700000000000000" pitchFamily="2" charset="0"/>
      <p:bold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gZVy88SyWGx2XxytGcg8e671sA0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A68786-472B-6336-1196-794744B32649}" name="Häkkinen Liisa Lapin hyvinvointialue" initials="LH" userId="S::Liisa.Hakkinen@lapha.fi::0bdd00ef-49a2-435c-b806-38e06b0585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C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BA5A7-8282-4AF5-BD61-20F841A40B3C}">
  <a:tblStyle styleId="{FABBA5A7-8282-4AF5-BD61-20F841A40B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32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70" Type="http://schemas.openxmlformats.org/officeDocument/2006/relationships/presProps" Target="presProps.xml"/><Relationship Id="rId75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69" Type="http://customschemas.google.com/relationships/presentationmetadata" Target="metadata"/><Relationship Id="rId8" Type="http://schemas.openxmlformats.org/officeDocument/2006/relationships/slide" Target="slides/slide4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äkkinen Liisa Lapin hyvinvointialue" userId="0bdd00ef-49a2-435c-b806-38e06b058522" providerId="ADAL" clId="{9F7D7091-D98A-48C3-B304-A8CBC85729B4}"/>
    <pc:docChg chg="undo custSel addSld delSld modSld">
      <pc:chgData name="Häkkinen Liisa Lapin hyvinvointialue" userId="0bdd00ef-49a2-435c-b806-38e06b058522" providerId="ADAL" clId="{9F7D7091-D98A-48C3-B304-A8CBC85729B4}" dt="2025-12-16T09:40:12.833" v="4011" actId="20577"/>
      <pc:docMkLst>
        <pc:docMk/>
      </pc:docMkLst>
      <pc:sldChg chg="modSp mod">
        <pc:chgData name="Häkkinen Liisa Lapin hyvinvointialue" userId="0bdd00ef-49a2-435c-b806-38e06b058522" providerId="ADAL" clId="{9F7D7091-D98A-48C3-B304-A8CBC85729B4}" dt="2025-11-27T08:15:43.434" v="3271" actId="20577"/>
        <pc:sldMkLst>
          <pc:docMk/>
          <pc:sldMk cId="0" sldId="2147477371"/>
        </pc:sldMkLst>
        <pc:spChg chg="mod">
          <ac:chgData name="Häkkinen Liisa Lapin hyvinvointialue" userId="0bdd00ef-49a2-435c-b806-38e06b058522" providerId="ADAL" clId="{9F7D7091-D98A-48C3-B304-A8CBC85729B4}" dt="2025-11-27T08:15:43.434" v="3271" actId="20577"/>
          <ac:spMkLst>
            <pc:docMk/>
            <pc:sldMk cId="0" sldId="2147477371"/>
            <ac:spMk id="230" creationId="{00000000-0000-0000-0000-000000000000}"/>
          </ac:spMkLst>
        </pc:spChg>
      </pc:sldChg>
      <pc:sldChg chg="modSp mod">
        <pc:chgData name="Häkkinen Liisa Lapin hyvinvointialue" userId="0bdd00ef-49a2-435c-b806-38e06b058522" providerId="ADAL" clId="{9F7D7091-D98A-48C3-B304-A8CBC85729B4}" dt="2025-11-20T11:58:43.932" v="2903" actId="1076"/>
        <pc:sldMkLst>
          <pc:docMk/>
          <pc:sldMk cId="0" sldId="2147477374"/>
        </pc:sldMkLst>
        <pc:spChg chg="mod">
          <ac:chgData name="Häkkinen Liisa Lapin hyvinvointialue" userId="0bdd00ef-49a2-435c-b806-38e06b058522" providerId="ADAL" clId="{9F7D7091-D98A-48C3-B304-A8CBC85729B4}" dt="2025-11-19T07:28:51.443" v="2063" actId="1076"/>
          <ac:spMkLst>
            <pc:docMk/>
            <pc:sldMk cId="0" sldId="2147477374"/>
            <ac:spMk id="4" creationId="{78900924-DFED-5C43-D7E2-7FAF3BEE7687}"/>
          </ac:spMkLst>
        </pc:spChg>
        <pc:spChg chg="mod">
          <ac:chgData name="Häkkinen Liisa Lapin hyvinvointialue" userId="0bdd00ef-49a2-435c-b806-38e06b058522" providerId="ADAL" clId="{9F7D7091-D98A-48C3-B304-A8CBC85729B4}" dt="2025-11-19T07:29:29.672" v="2072" actId="1076"/>
          <ac:spMkLst>
            <pc:docMk/>
            <pc:sldMk cId="0" sldId="2147477374"/>
            <ac:spMk id="5" creationId="{808B0E99-F9C0-232A-5D08-DA8DC24EAD69}"/>
          </ac:spMkLst>
        </pc:spChg>
        <pc:spChg chg="mod">
          <ac:chgData name="Häkkinen Liisa Lapin hyvinvointialue" userId="0bdd00ef-49a2-435c-b806-38e06b058522" providerId="ADAL" clId="{9F7D7091-D98A-48C3-B304-A8CBC85729B4}" dt="2025-11-19T07:30:42.904" v="2086" actId="14100"/>
          <ac:spMkLst>
            <pc:docMk/>
            <pc:sldMk cId="0" sldId="2147477374"/>
            <ac:spMk id="6" creationId="{C4B7C06B-C47C-51B1-6B4D-24C5DD1AF83B}"/>
          </ac:spMkLst>
        </pc:spChg>
        <pc:spChg chg="mod">
          <ac:chgData name="Häkkinen Liisa Lapin hyvinvointialue" userId="0bdd00ef-49a2-435c-b806-38e06b058522" providerId="ADAL" clId="{9F7D7091-D98A-48C3-B304-A8CBC85729B4}" dt="2025-11-20T11:58:43.932" v="2903" actId="1076"/>
          <ac:spMkLst>
            <pc:docMk/>
            <pc:sldMk cId="0" sldId="2147477374"/>
            <ac:spMk id="7" creationId="{CF8CFA30-BF02-AEDC-CE52-C0DD2B948011}"/>
          </ac:spMkLst>
        </pc:spChg>
        <pc:spChg chg="mod">
          <ac:chgData name="Häkkinen Liisa Lapin hyvinvointialue" userId="0bdd00ef-49a2-435c-b806-38e06b058522" providerId="ADAL" clId="{9F7D7091-D98A-48C3-B304-A8CBC85729B4}" dt="2025-11-19T07:30:19.290" v="2083" actId="1076"/>
          <ac:spMkLst>
            <pc:docMk/>
            <pc:sldMk cId="0" sldId="2147477374"/>
            <ac:spMk id="11" creationId="{F3985AC3-E690-843F-1541-4DA5696442FD}"/>
          </ac:spMkLst>
        </pc:spChg>
        <pc:spChg chg="mod">
          <ac:chgData name="Häkkinen Liisa Lapin hyvinvointialue" userId="0bdd00ef-49a2-435c-b806-38e06b058522" providerId="ADAL" clId="{9F7D7091-D98A-48C3-B304-A8CBC85729B4}" dt="2025-11-19T07:28:40.675" v="2061" actId="1076"/>
          <ac:spMkLst>
            <pc:docMk/>
            <pc:sldMk cId="0" sldId="2147477374"/>
            <ac:spMk id="12" creationId="{85A12D55-C8A3-7AC9-9302-6B83F8C88BF6}"/>
          </ac:spMkLst>
        </pc:spChg>
        <pc:spChg chg="mod">
          <ac:chgData name="Häkkinen Liisa Lapin hyvinvointialue" userId="0bdd00ef-49a2-435c-b806-38e06b058522" providerId="ADAL" clId="{9F7D7091-D98A-48C3-B304-A8CBC85729B4}" dt="2025-11-19T07:29:52.464" v="2078" actId="1076"/>
          <ac:spMkLst>
            <pc:docMk/>
            <pc:sldMk cId="0" sldId="2147477374"/>
            <ac:spMk id="15" creationId="{C0DBA027-5105-03D2-55B6-20E9640A30B7}"/>
          </ac:spMkLst>
        </pc:spChg>
        <pc:graphicFrameChg chg="mod modGraphic">
          <ac:chgData name="Häkkinen Liisa Lapin hyvinvointialue" userId="0bdd00ef-49a2-435c-b806-38e06b058522" providerId="ADAL" clId="{9F7D7091-D98A-48C3-B304-A8CBC85729B4}" dt="2025-11-20T11:14:54.639" v="2813" actId="20577"/>
          <ac:graphicFrameMkLst>
            <pc:docMk/>
            <pc:sldMk cId="0" sldId="2147477374"/>
            <ac:graphicFrameMk id="3" creationId="{67164B05-8707-F20C-9081-C1819B050106}"/>
          </ac:graphicFrameMkLst>
        </pc:graphicFrameChg>
      </pc:sldChg>
      <pc:sldChg chg="modSp mod">
        <pc:chgData name="Häkkinen Liisa Lapin hyvinvointialue" userId="0bdd00ef-49a2-435c-b806-38e06b058522" providerId="ADAL" clId="{9F7D7091-D98A-48C3-B304-A8CBC85729B4}" dt="2025-11-27T08:15:05.541" v="3241" actId="1076"/>
        <pc:sldMkLst>
          <pc:docMk/>
          <pc:sldMk cId="3726611792" sldId="2147477380"/>
        </pc:sldMkLst>
        <pc:picChg chg="mod">
          <ac:chgData name="Häkkinen Liisa Lapin hyvinvointialue" userId="0bdd00ef-49a2-435c-b806-38e06b058522" providerId="ADAL" clId="{9F7D7091-D98A-48C3-B304-A8CBC85729B4}" dt="2025-11-27T08:15:05.541" v="3241" actId="1076"/>
          <ac:picMkLst>
            <pc:docMk/>
            <pc:sldMk cId="3726611792" sldId="2147477380"/>
            <ac:picMk id="3" creationId="{25D4AE0B-5FCC-52E9-38FA-78CBC8BA1E7E}"/>
          </ac:picMkLst>
        </pc:picChg>
      </pc:sldChg>
      <pc:sldChg chg="modSp mod">
        <pc:chgData name="Häkkinen Liisa Lapin hyvinvointialue" userId="0bdd00ef-49a2-435c-b806-38e06b058522" providerId="ADAL" clId="{9F7D7091-D98A-48C3-B304-A8CBC85729B4}" dt="2025-11-27T08:12:07.165" v="3227" actId="20577"/>
        <pc:sldMkLst>
          <pc:docMk/>
          <pc:sldMk cId="0" sldId="2147477399"/>
        </pc:sldMkLst>
        <pc:spChg chg="mod">
          <ac:chgData name="Häkkinen Liisa Lapin hyvinvointialue" userId="0bdd00ef-49a2-435c-b806-38e06b058522" providerId="ADAL" clId="{9F7D7091-D98A-48C3-B304-A8CBC85729B4}" dt="2025-11-19T08:58:11.345" v="2447" actId="255"/>
          <ac:spMkLst>
            <pc:docMk/>
            <pc:sldMk cId="0" sldId="2147477399"/>
            <ac:spMk id="384" creationId="{00000000-0000-0000-0000-000000000000}"/>
          </ac:spMkLst>
        </pc:spChg>
        <pc:spChg chg="mod">
          <ac:chgData name="Häkkinen Liisa Lapin hyvinvointialue" userId="0bdd00ef-49a2-435c-b806-38e06b058522" providerId="ADAL" clId="{9F7D7091-D98A-48C3-B304-A8CBC85729B4}" dt="2025-11-19T08:59:50.986" v="2478" actId="20577"/>
          <ac:spMkLst>
            <pc:docMk/>
            <pc:sldMk cId="0" sldId="2147477399"/>
            <ac:spMk id="385" creationId="{00000000-0000-0000-0000-000000000000}"/>
          </ac:spMkLst>
        </pc:spChg>
        <pc:spChg chg="mod">
          <ac:chgData name="Häkkinen Liisa Lapin hyvinvointialue" userId="0bdd00ef-49a2-435c-b806-38e06b058522" providerId="ADAL" clId="{9F7D7091-D98A-48C3-B304-A8CBC85729B4}" dt="2025-11-19T08:58:40.034" v="2469" actId="20577"/>
          <ac:spMkLst>
            <pc:docMk/>
            <pc:sldMk cId="0" sldId="2147477399"/>
            <ac:spMk id="386" creationId="{00000000-0000-0000-0000-000000000000}"/>
          </ac:spMkLst>
        </pc:spChg>
        <pc:spChg chg="mod">
          <ac:chgData name="Häkkinen Liisa Lapin hyvinvointialue" userId="0bdd00ef-49a2-435c-b806-38e06b058522" providerId="ADAL" clId="{9F7D7091-D98A-48C3-B304-A8CBC85729B4}" dt="2025-11-27T08:12:07.165" v="3227" actId="20577"/>
          <ac:spMkLst>
            <pc:docMk/>
            <pc:sldMk cId="0" sldId="2147477399"/>
            <ac:spMk id="395" creationId="{00000000-0000-0000-0000-000000000000}"/>
          </ac:spMkLst>
        </pc:spChg>
        <pc:spChg chg="mod">
          <ac:chgData name="Häkkinen Liisa Lapin hyvinvointialue" userId="0bdd00ef-49a2-435c-b806-38e06b058522" providerId="ADAL" clId="{9F7D7091-D98A-48C3-B304-A8CBC85729B4}" dt="2025-11-20T11:13:35.255" v="2752" actId="20577"/>
          <ac:spMkLst>
            <pc:docMk/>
            <pc:sldMk cId="0" sldId="2147477399"/>
            <ac:spMk id="396" creationId="{00000000-0000-0000-0000-000000000000}"/>
          </ac:spMkLst>
        </pc:spChg>
        <pc:spChg chg="mod">
          <ac:chgData name="Häkkinen Liisa Lapin hyvinvointialue" userId="0bdd00ef-49a2-435c-b806-38e06b058522" providerId="ADAL" clId="{9F7D7091-D98A-48C3-B304-A8CBC85729B4}" dt="2025-11-20T11:14:23.744" v="2794" actId="20577"/>
          <ac:spMkLst>
            <pc:docMk/>
            <pc:sldMk cId="0" sldId="2147477399"/>
            <ac:spMk id="399" creationId="{00000000-0000-0000-0000-000000000000}"/>
          </ac:spMkLst>
        </pc:spChg>
      </pc:sldChg>
      <pc:sldChg chg="addSp delSp modSp mod">
        <pc:chgData name="Häkkinen Liisa Lapin hyvinvointialue" userId="0bdd00ef-49a2-435c-b806-38e06b058522" providerId="ADAL" clId="{9F7D7091-D98A-48C3-B304-A8CBC85729B4}" dt="2025-12-16T09:40:12.833" v="4011" actId="20577"/>
        <pc:sldMkLst>
          <pc:docMk/>
          <pc:sldMk cId="4101472377" sldId="2147477403"/>
        </pc:sldMkLst>
        <pc:spChg chg="add mod">
          <ac:chgData name="Häkkinen Liisa Lapin hyvinvointialue" userId="0bdd00ef-49a2-435c-b806-38e06b058522" providerId="ADAL" clId="{9F7D7091-D98A-48C3-B304-A8CBC85729B4}" dt="2025-12-16T09:40:12.833" v="4011" actId="20577"/>
          <ac:spMkLst>
            <pc:docMk/>
            <pc:sldMk cId="4101472377" sldId="2147477403"/>
            <ac:spMk id="3" creationId="{6F7CD40E-783B-3642-1001-3BC27070A0B3}"/>
          </ac:spMkLst>
        </pc:spChg>
        <pc:spChg chg="add mod">
          <ac:chgData name="Häkkinen Liisa Lapin hyvinvointialue" userId="0bdd00ef-49a2-435c-b806-38e06b058522" providerId="ADAL" clId="{9F7D7091-D98A-48C3-B304-A8CBC85729B4}" dt="2025-11-19T09:40:34.774" v="2740" actId="113"/>
          <ac:spMkLst>
            <pc:docMk/>
            <pc:sldMk cId="4101472377" sldId="2147477403"/>
            <ac:spMk id="4" creationId="{48A7129B-B62A-F899-BF77-2DF4A65693C8}"/>
          </ac:spMkLst>
        </pc:spChg>
        <pc:spChg chg="mod ord">
          <ac:chgData name="Häkkinen Liisa Lapin hyvinvointialue" userId="0bdd00ef-49a2-435c-b806-38e06b058522" providerId="ADAL" clId="{9F7D7091-D98A-48C3-B304-A8CBC85729B4}" dt="2025-11-19T08:23:57.898" v="2341" actId="1076"/>
          <ac:spMkLst>
            <pc:docMk/>
            <pc:sldMk cId="4101472377" sldId="2147477403"/>
            <ac:spMk id="5" creationId="{95B1A628-4498-AF9E-7F13-C93733212D49}"/>
          </ac:spMkLst>
        </pc:spChg>
        <pc:spChg chg="add mod">
          <ac:chgData name="Häkkinen Liisa Lapin hyvinvointialue" userId="0bdd00ef-49a2-435c-b806-38e06b058522" providerId="ADAL" clId="{9F7D7091-D98A-48C3-B304-A8CBC85729B4}" dt="2025-11-19T07:57:48.398" v="2132"/>
          <ac:spMkLst>
            <pc:docMk/>
            <pc:sldMk cId="4101472377" sldId="2147477403"/>
            <ac:spMk id="8" creationId="{BB9F2837-E3D2-28C6-7556-A23CC5F06C14}"/>
          </ac:spMkLst>
        </pc:spChg>
        <pc:spChg chg="add mod">
          <ac:chgData name="Häkkinen Liisa Lapin hyvinvointialue" userId="0bdd00ef-49a2-435c-b806-38e06b058522" providerId="ADAL" clId="{9F7D7091-D98A-48C3-B304-A8CBC85729B4}" dt="2025-11-19T08:23:40.341" v="2336" actId="1076"/>
          <ac:spMkLst>
            <pc:docMk/>
            <pc:sldMk cId="4101472377" sldId="2147477403"/>
            <ac:spMk id="9" creationId="{2EB492E4-993F-BC59-2622-18BD4D7F31B6}"/>
          </ac:spMkLst>
        </pc:spChg>
        <pc:spChg chg="add mod">
          <ac:chgData name="Häkkinen Liisa Lapin hyvinvointialue" userId="0bdd00ef-49a2-435c-b806-38e06b058522" providerId="ADAL" clId="{9F7D7091-D98A-48C3-B304-A8CBC85729B4}" dt="2025-11-19T09:40:13.178" v="2738" actId="948"/>
          <ac:spMkLst>
            <pc:docMk/>
            <pc:sldMk cId="4101472377" sldId="2147477403"/>
            <ac:spMk id="10" creationId="{1E919EA6-AA26-4D98-F792-8445B193B26B}"/>
          </ac:spMkLst>
        </pc:spChg>
        <pc:spChg chg="add mod ord">
          <ac:chgData name="Häkkinen Liisa Lapin hyvinvointialue" userId="0bdd00ef-49a2-435c-b806-38e06b058522" providerId="ADAL" clId="{9F7D7091-D98A-48C3-B304-A8CBC85729B4}" dt="2025-11-19T09:38:57.496" v="2727" actId="1076"/>
          <ac:spMkLst>
            <pc:docMk/>
            <pc:sldMk cId="4101472377" sldId="2147477403"/>
            <ac:spMk id="14" creationId="{CD276205-7D4B-9DFB-3FB4-0E98600C33A9}"/>
          </ac:spMkLst>
        </pc:spChg>
        <pc:grpChg chg="add mod">
          <ac:chgData name="Häkkinen Liisa Lapin hyvinvointialue" userId="0bdd00ef-49a2-435c-b806-38e06b058522" providerId="ADAL" clId="{9F7D7091-D98A-48C3-B304-A8CBC85729B4}" dt="2025-11-19T09:37:48.101" v="2719" actId="1076"/>
          <ac:grpSpMkLst>
            <pc:docMk/>
            <pc:sldMk cId="4101472377" sldId="2147477403"/>
            <ac:grpSpMk id="6" creationId="{9E465AB3-A5D5-8558-2B8C-493F2C763AB8}"/>
          </ac:grpSpMkLst>
        </pc:grpChg>
        <pc:cxnChg chg="mod ord">
          <ac:chgData name="Häkkinen Liisa Lapin hyvinvointialue" userId="0bdd00ef-49a2-435c-b806-38e06b058522" providerId="ADAL" clId="{9F7D7091-D98A-48C3-B304-A8CBC85729B4}" dt="2025-11-19T09:39:09.315" v="2731" actId="14100"/>
          <ac:cxnSpMkLst>
            <pc:docMk/>
            <pc:sldMk cId="4101472377" sldId="2147477403"/>
            <ac:cxnSpMk id="7" creationId="{0A39DF9D-A56D-361E-120A-D9C6244318EB}"/>
          </ac:cxnSpMkLst>
        </pc:cxnChg>
      </pc:sldChg>
      <pc:sldChg chg="modSp mod">
        <pc:chgData name="Häkkinen Liisa Lapin hyvinvointialue" userId="0bdd00ef-49a2-435c-b806-38e06b058522" providerId="ADAL" clId="{9F7D7091-D98A-48C3-B304-A8CBC85729B4}" dt="2025-11-27T08:17:46.530" v="3306" actId="20577"/>
        <pc:sldMkLst>
          <pc:docMk/>
          <pc:sldMk cId="2985978774" sldId="2147477405"/>
        </pc:sldMkLst>
        <pc:spChg chg="mod">
          <ac:chgData name="Häkkinen Liisa Lapin hyvinvointialue" userId="0bdd00ef-49a2-435c-b806-38e06b058522" providerId="ADAL" clId="{9F7D7091-D98A-48C3-B304-A8CBC85729B4}" dt="2025-11-27T08:17:46.530" v="3306" actId="20577"/>
          <ac:spMkLst>
            <pc:docMk/>
            <pc:sldMk cId="2985978774" sldId="2147477405"/>
            <ac:spMk id="13" creationId="{45C4B767-70A4-220B-2FB8-697B6357C7A0}"/>
          </ac:spMkLst>
        </pc:spChg>
      </pc:sldChg>
      <pc:sldChg chg="modSp mod modNotesTx">
        <pc:chgData name="Häkkinen Liisa Lapin hyvinvointialue" userId="0bdd00ef-49a2-435c-b806-38e06b058522" providerId="ADAL" clId="{9F7D7091-D98A-48C3-B304-A8CBC85729B4}" dt="2025-11-27T08:12:34.874" v="3239" actId="20577"/>
        <pc:sldMkLst>
          <pc:docMk/>
          <pc:sldMk cId="1098242923" sldId="2147477418"/>
        </pc:sldMkLst>
        <pc:spChg chg="mod">
          <ac:chgData name="Häkkinen Liisa Lapin hyvinvointialue" userId="0bdd00ef-49a2-435c-b806-38e06b058522" providerId="ADAL" clId="{9F7D7091-D98A-48C3-B304-A8CBC85729B4}" dt="2025-11-19T07:07:10.649" v="1932" actId="20577"/>
          <ac:spMkLst>
            <pc:docMk/>
            <pc:sldMk cId="1098242923" sldId="2147477418"/>
            <ac:spMk id="2" creationId="{016CA041-D68D-0F23-BD3E-BE7458DF3CB6}"/>
          </ac:spMkLst>
        </pc:spChg>
        <pc:spChg chg="mod">
          <ac:chgData name="Häkkinen Liisa Lapin hyvinvointialue" userId="0bdd00ef-49a2-435c-b806-38e06b058522" providerId="ADAL" clId="{9F7D7091-D98A-48C3-B304-A8CBC85729B4}" dt="2025-11-27T08:12:34.874" v="3239" actId="20577"/>
          <ac:spMkLst>
            <pc:docMk/>
            <pc:sldMk cId="1098242923" sldId="2147477418"/>
            <ac:spMk id="5" creationId="{69A63B43-13F5-7ABB-1EE0-6308C71BDBD9}"/>
          </ac:spMkLst>
        </pc:spChg>
      </pc:sldChg>
      <pc:sldChg chg="modSp mod">
        <pc:chgData name="Häkkinen Liisa Lapin hyvinvointialue" userId="0bdd00ef-49a2-435c-b806-38e06b058522" providerId="ADAL" clId="{9F7D7091-D98A-48C3-B304-A8CBC85729B4}" dt="2025-11-19T09:02:14.094" v="2509" actId="20577"/>
        <pc:sldMkLst>
          <pc:docMk/>
          <pc:sldMk cId="791357741" sldId="2147477422"/>
        </pc:sldMkLst>
        <pc:spChg chg="mod">
          <ac:chgData name="Häkkinen Liisa Lapin hyvinvointialue" userId="0bdd00ef-49a2-435c-b806-38e06b058522" providerId="ADAL" clId="{9F7D7091-D98A-48C3-B304-A8CBC85729B4}" dt="2025-11-19T09:02:14.094" v="2509" actId="20577"/>
          <ac:spMkLst>
            <pc:docMk/>
            <pc:sldMk cId="791357741" sldId="2147477422"/>
            <ac:spMk id="5" creationId="{85FE22FA-9B2D-C623-BBB0-208DCB45788F}"/>
          </ac:spMkLst>
        </pc:spChg>
        <pc:spChg chg="mod">
          <ac:chgData name="Häkkinen Liisa Lapin hyvinvointialue" userId="0bdd00ef-49a2-435c-b806-38e06b058522" providerId="ADAL" clId="{9F7D7091-D98A-48C3-B304-A8CBC85729B4}" dt="2025-11-19T08:52:46.719" v="2397" actId="20577"/>
          <ac:spMkLst>
            <pc:docMk/>
            <pc:sldMk cId="791357741" sldId="2147477422"/>
            <ac:spMk id="253" creationId="{296F694D-ACDC-0CA5-7B1C-220FC699AEA7}"/>
          </ac:spMkLst>
        </pc:spChg>
      </pc:sldChg>
      <pc:sldChg chg="modSp mod">
        <pc:chgData name="Häkkinen Liisa Lapin hyvinvointialue" userId="0bdd00ef-49a2-435c-b806-38e06b058522" providerId="ADAL" clId="{9F7D7091-D98A-48C3-B304-A8CBC85729B4}" dt="2025-11-20T12:09:49.230" v="2929" actId="20577"/>
        <pc:sldMkLst>
          <pc:docMk/>
          <pc:sldMk cId="1154541059" sldId="2147477431"/>
        </pc:sldMkLst>
        <pc:spChg chg="mod">
          <ac:chgData name="Häkkinen Liisa Lapin hyvinvointialue" userId="0bdd00ef-49a2-435c-b806-38e06b058522" providerId="ADAL" clId="{9F7D7091-D98A-48C3-B304-A8CBC85729B4}" dt="2025-11-20T12:09:49.230" v="2929" actId="20577"/>
          <ac:spMkLst>
            <pc:docMk/>
            <pc:sldMk cId="1154541059" sldId="2147477431"/>
            <ac:spMk id="2" creationId="{AC020F40-3DA7-BD19-41EF-FC1853192EE4}"/>
          </ac:spMkLst>
        </pc:spChg>
      </pc:sldChg>
      <pc:sldChg chg="modSp mod">
        <pc:chgData name="Häkkinen Liisa Lapin hyvinvointialue" userId="0bdd00ef-49a2-435c-b806-38e06b058522" providerId="ADAL" clId="{9F7D7091-D98A-48C3-B304-A8CBC85729B4}" dt="2025-12-04T10:25:04.256" v="4003" actId="1076"/>
        <pc:sldMkLst>
          <pc:docMk/>
          <pc:sldMk cId="1421621745" sldId="2147477432"/>
        </pc:sldMkLst>
        <pc:spChg chg="mod">
          <ac:chgData name="Häkkinen Liisa Lapin hyvinvointialue" userId="0bdd00ef-49a2-435c-b806-38e06b058522" providerId="ADAL" clId="{9F7D7091-D98A-48C3-B304-A8CBC85729B4}" dt="2025-12-04T10:25:04.256" v="4003" actId="1076"/>
          <ac:spMkLst>
            <pc:docMk/>
            <pc:sldMk cId="1421621745" sldId="2147477432"/>
            <ac:spMk id="2" creationId="{6F66609E-EFF8-623F-CE52-1C3AFFFE8856}"/>
          </ac:spMkLst>
        </pc:spChg>
      </pc:sldChg>
      <pc:sldChg chg="modSp mod">
        <pc:chgData name="Häkkinen Liisa Lapin hyvinvointialue" userId="0bdd00ef-49a2-435c-b806-38e06b058522" providerId="ADAL" clId="{9F7D7091-D98A-48C3-B304-A8CBC85729B4}" dt="2025-11-19T09:04:30.503" v="2613" actId="1076"/>
        <pc:sldMkLst>
          <pc:docMk/>
          <pc:sldMk cId="2732503420" sldId="2147477433"/>
        </pc:sldMkLst>
        <pc:spChg chg="mod">
          <ac:chgData name="Häkkinen Liisa Lapin hyvinvointialue" userId="0bdd00ef-49a2-435c-b806-38e06b058522" providerId="ADAL" clId="{9F7D7091-D98A-48C3-B304-A8CBC85729B4}" dt="2025-11-19T09:04:30.503" v="2613" actId="1076"/>
          <ac:spMkLst>
            <pc:docMk/>
            <pc:sldMk cId="2732503420" sldId="2147477433"/>
            <ac:spMk id="5" creationId="{DF564490-8CA5-B9EB-828F-67120A038DC9}"/>
          </ac:spMkLst>
        </pc:spChg>
        <pc:spChg chg="mod">
          <ac:chgData name="Häkkinen Liisa Lapin hyvinvointialue" userId="0bdd00ef-49a2-435c-b806-38e06b058522" providerId="ADAL" clId="{9F7D7091-D98A-48C3-B304-A8CBC85729B4}" dt="2025-11-19T08:52:13.408" v="2378" actId="20577"/>
          <ac:spMkLst>
            <pc:docMk/>
            <pc:sldMk cId="2732503420" sldId="2147477433"/>
            <ac:spMk id="253" creationId="{75312FC3-791A-3179-96EF-BB98CA25AF13}"/>
          </ac:spMkLst>
        </pc:spChg>
      </pc:sldChg>
      <pc:sldChg chg="modSp mod modNotesTx">
        <pc:chgData name="Häkkinen Liisa Lapin hyvinvointialue" userId="0bdd00ef-49a2-435c-b806-38e06b058522" providerId="ADAL" clId="{9F7D7091-D98A-48C3-B304-A8CBC85729B4}" dt="2025-11-21T10:35:54.775" v="3172" actId="20577"/>
        <pc:sldMkLst>
          <pc:docMk/>
          <pc:sldMk cId="2988278024" sldId="2147477434"/>
        </pc:sldMkLst>
        <pc:spChg chg="mod">
          <ac:chgData name="Häkkinen Liisa Lapin hyvinvointialue" userId="0bdd00ef-49a2-435c-b806-38e06b058522" providerId="ADAL" clId="{9F7D7091-D98A-48C3-B304-A8CBC85729B4}" dt="2025-11-21T10:34:35.207" v="3111" actId="20577"/>
          <ac:spMkLst>
            <pc:docMk/>
            <pc:sldMk cId="2988278024" sldId="2147477434"/>
            <ac:spMk id="5" creationId="{A8C95F15-B52B-D729-5110-CF71FF6D5F31}"/>
          </ac:spMkLst>
        </pc:spChg>
        <pc:spChg chg="mod">
          <ac:chgData name="Häkkinen Liisa Lapin hyvinvointialue" userId="0bdd00ef-49a2-435c-b806-38e06b058522" providerId="ADAL" clId="{9F7D7091-D98A-48C3-B304-A8CBC85729B4}" dt="2025-11-19T08:52:00.304" v="2366" actId="20577"/>
          <ac:spMkLst>
            <pc:docMk/>
            <pc:sldMk cId="2988278024" sldId="2147477434"/>
            <ac:spMk id="253" creationId="{9371772F-BF03-30EE-5323-DD74A4C0257C}"/>
          </ac:spMkLst>
        </pc:spChg>
      </pc:sldChg>
      <pc:sldChg chg="modSp mod">
        <pc:chgData name="Häkkinen Liisa Lapin hyvinvointialue" userId="0bdd00ef-49a2-435c-b806-38e06b058522" providerId="ADAL" clId="{9F7D7091-D98A-48C3-B304-A8CBC85729B4}" dt="2025-11-20T11:33:20.698" v="2885" actId="20577"/>
        <pc:sldMkLst>
          <pc:docMk/>
          <pc:sldMk cId="3852326140" sldId="2147477435"/>
        </pc:sldMkLst>
        <pc:spChg chg="mod">
          <ac:chgData name="Häkkinen Liisa Lapin hyvinvointialue" userId="0bdd00ef-49a2-435c-b806-38e06b058522" providerId="ADAL" clId="{9F7D7091-D98A-48C3-B304-A8CBC85729B4}" dt="2025-11-20T11:33:20.698" v="2885" actId="20577"/>
          <ac:spMkLst>
            <pc:docMk/>
            <pc:sldMk cId="3852326140" sldId="2147477435"/>
            <ac:spMk id="5" creationId="{B566802F-9E80-BBAA-356B-A9A2694D03B2}"/>
          </ac:spMkLst>
        </pc:spChg>
      </pc:sldChg>
      <pc:sldChg chg="modSp mod">
        <pc:chgData name="Häkkinen Liisa Lapin hyvinvointialue" userId="0bdd00ef-49a2-435c-b806-38e06b058522" providerId="ADAL" clId="{9F7D7091-D98A-48C3-B304-A8CBC85729B4}" dt="2025-11-28T09:05:40.439" v="4002" actId="14734"/>
        <pc:sldMkLst>
          <pc:docMk/>
          <pc:sldMk cId="1789212269" sldId="2147477436"/>
        </pc:sldMkLst>
        <pc:spChg chg="mod">
          <ac:chgData name="Häkkinen Liisa Lapin hyvinvointialue" userId="0bdd00ef-49a2-435c-b806-38e06b058522" providerId="ADAL" clId="{9F7D7091-D98A-48C3-B304-A8CBC85729B4}" dt="2025-11-20T11:24:30.555" v="2884" actId="20577"/>
          <ac:spMkLst>
            <pc:docMk/>
            <pc:sldMk cId="1789212269" sldId="2147477436"/>
            <ac:spMk id="5" creationId="{A36BAC2A-0344-66E2-76D6-44A85E8A965F}"/>
          </ac:spMkLst>
        </pc:spChg>
        <pc:graphicFrameChg chg="modGraphic">
          <ac:chgData name="Häkkinen Liisa Lapin hyvinvointialue" userId="0bdd00ef-49a2-435c-b806-38e06b058522" providerId="ADAL" clId="{9F7D7091-D98A-48C3-B304-A8CBC85729B4}" dt="2025-11-28T09:05:40.439" v="4002" actId="14734"/>
          <ac:graphicFrameMkLst>
            <pc:docMk/>
            <pc:sldMk cId="1789212269" sldId="2147477436"/>
            <ac:graphicFrameMk id="3" creationId="{538FE707-4476-407E-6C19-E8D75C0900E2}"/>
          </ac:graphicFrameMkLst>
        </pc:graphicFrameChg>
      </pc:sldChg>
      <pc:sldChg chg="modSp mod">
        <pc:chgData name="Häkkinen Liisa Lapin hyvinvointialue" userId="0bdd00ef-49a2-435c-b806-38e06b058522" providerId="ADAL" clId="{9F7D7091-D98A-48C3-B304-A8CBC85729B4}" dt="2025-11-19T08:54:06.620" v="2412" actId="14100"/>
        <pc:sldMkLst>
          <pc:docMk/>
          <pc:sldMk cId="2635892212" sldId="2147477437"/>
        </pc:sldMkLst>
        <pc:spChg chg="mod">
          <ac:chgData name="Häkkinen Liisa Lapin hyvinvointialue" userId="0bdd00ef-49a2-435c-b806-38e06b058522" providerId="ADAL" clId="{9F7D7091-D98A-48C3-B304-A8CBC85729B4}" dt="2025-11-19T08:54:06.620" v="2412" actId="14100"/>
          <ac:spMkLst>
            <pc:docMk/>
            <pc:sldMk cId="2635892212" sldId="2147477437"/>
            <ac:spMk id="5" creationId="{4A6E3407-31EA-2785-C51B-E7D23AAF758D}"/>
          </ac:spMkLst>
        </pc:spChg>
      </pc:sldChg>
      <pc:sldChg chg="modSp add mod">
        <pc:chgData name="Häkkinen Liisa Lapin hyvinvointialue" userId="0bdd00ef-49a2-435c-b806-38e06b058522" providerId="ADAL" clId="{9F7D7091-D98A-48C3-B304-A8CBC85729B4}" dt="2025-11-27T08:51:53.829" v="3993" actId="20577"/>
        <pc:sldMkLst>
          <pc:docMk/>
          <pc:sldMk cId="3126986590" sldId="2147477438"/>
        </pc:sldMkLst>
        <pc:spChg chg="mod">
          <ac:chgData name="Häkkinen Liisa Lapin hyvinvointialue" userId="0bdd00ef-49a2-435c-b806-38e06b058522" providerId="ADAL" clId="{9F7D7091-D98A-48C3-B304-A8CBC85729B4}" dt="2025-11-27T08:51:53.829" v="3993" actId="20577"/>
          <ac:spMkLst>
            <pc:docMk/>
            <pc:sldMk cId="3126986590" sldId="2147477438"/>
            <ac:spMk id="5" creationId="{031ADBF4-5218-3ACD-788B-2BEBBF23F83F}"/>
          </ac:spMkLst>
        </pc:spChg>
        <pc:spChg chg="mod">
          <ac:chgData name="Häkkinen Liisa Lapin hyvinvointialue" userId="0bdd00ef-49a2-435c-b806-38e06b058522" providerId="ADAL" clId="{9F7D7091-D98A-48C3-B304-A8CBC85729B4}" dt="2025-11-27T08:49:51.333" v="3767" actId="20577"/>
          <ac:spMkLst>
            <pc:docMk/>
            <pc:sldMk cId="3126986590" sldId="2147477438"/>
            <ac:spMk id="253" creationId="{AD715FB9-8CC4-9E4F-7C3F-C545AA0B7BEA}"/>
          </ac:spMkLst>
        </pc:spChg>
      </pc:sldChg>
      <pc:sldChg chg="add">
        <pc:chgData name="Häkkinen Liisa Lapin hyvinvointialue" userId="0bdd00ef-49a2-435c-b806-38e06b058522" providerId="ADAL" clId="{9F7D7091-D98A-48C3-B304-A8CBC85729B4}" dt="2025-11-28T08:53:16.245" v="4001" actId="2890"/>
        <pc:sldMkLst>
          <pc:docMk/>
          <pc:sldMk cId="1092894353" sldId="2147477439"/>
        </pc:sldMkLst>
      </pc:sldChg>
      <pc:sldChg chg="modSp add mod">
        <pc:chgData name="Häkkinen Liisa Lapin hyvinvointialue" userId="0bdd00ef-49a2-435c-b806-38e06b058522" providerId="ADAL" clId="{9F7D7091-D98A-48C3-B304-A8CBC85729B4}" dt="2025-12-10T12:16:54.881" v="4010" actId="1076"/>
        <pc:sldMkLst>
          <pc:docMk/>
          <pc:sldMk cId="3383987200" sldId="2147477440"/>
        </pc:sldMkLst>
        <pc:spChg chg="mod">
          <ac:chgData name="Häkkinen Liisa Lapin hyvinvointialue" userId="0bdd00ef-49a2-435c-b806-38e06b058522" providerId="ADAL" clId="{9F7D7091-D98A-48C3-B304-A8CBC85729B4}" dt="2025-12-10T12:16:54.881" v="4010" actId="1076"/>
          <ac:spMkLst>
            <pc:docMk/>
            <pc:sldMk cId="3383987200" sldId="2147477440"/>
            <ac:spMk id="7" creationId="{BE08BEA9-5EE5-D9E5-F9A5-398D97BA36D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72699-E901-434E-9CF4-AE5C9A36F2E9}" type="doc">
      <dgm:prSet loTypeId="urn:microsoft.com/office/officeart/2005/8/layout/venn2" loCatId="relationship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fi-FI"/>
        </a:p>
      </dgm:t>
    </dgm:pt>
    <dgm:pt modelId="{A289E8D2-61F5-4FEC-BC56-CF4955224CBB}">
      <dgm:prSet phldrT="[Teksti]" phldr="0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</dgm:spPr>
      <dgm:t>
        <a:bodyPr/>
        <a:lstStyle/>
        <a:p>
          <a:endParaRPr lang="fi-FI" sz="2400" dirty="0"/>
        </a:p>
        <a:p>
          <a:endParaRPr lang="fi-FI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ABD42EA-B8D7-4D96-B720-2F7CA1C2046C}" type="parTrans" cxnId="{A26D98C5-D860-46B3-AA2C-DBA083D0FFF8}">
      <dgm:prSet/>
      <dgm:spPr/>
      <dgm:t>
        <a:bodyPr/>
        <a:lstStyle/>
        <a:p>
          <a:endParaRPr lang="fi-FI"/>
        </a:p>
      </dgm:t>
    </dgm:pt>
    <dgm:pt modelId="{DE70F86B-515B-402A-AF12-150FBB5F5150}" type="sibTrans" cxnId="{A26D98C5-D860-46B3-AA2C-DBA083D0FFF8}">
      <dgm:prSet/>
      <dgm:spPr/>
      <dgm:t>
        <a:bodyPr/>
        <a:lstStyle/>
        <a:p>
          <a:endParaRPr lang="fi-FI"/>
        </a:p>
      </dgm:t>
    </dgm:pt>
    <dgm:pt modelId="{B8BDD710-C6D3-41E5-ADA2-38C7810EEC62}">
      <dgm:prSet phldrT="[Teksti]" phldr="0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fi-FI" sz="1400" dirty="0">
              <a:solidFill>
                <a:schemeClr val="bg1"/>
              </a:solidFill>
              <a:latin typeface="Montserrat" panose="00000500000000000000" pitchFamily="2" charset="0"/>
            </a:rPr>
            <a:t>TALOUS-SOSIAALITYÖ ASIAKAS-TYÖSSÄ</a:t>
          </a:r>
        </a:p>
      </dgm:t>
    </dgm:pt>
    <dgm:pt modelId="{3ED0CB49-CD40-41A8-BB61-FD9E61ED7912}" type="parTrans" cxnId="{55AACC01-7553-4C1F-99CC-B83FE4FBE70C}">
      <dgm:prSet/>
      <dgm:spPr/>
      <dgm:t>
        <a:bodyPr/>
        <a:lstStyle/>
        <a:p>
          <a:endParaRPr lang="fi-FI"/>
        </a:p>
      </dgm:t>
    </dgm:pt>
    <dgm:pt modelId="{FDB67D7F-0255-481D-9020-0EDEBC19104C}" type="sibTrans" cxnId="{55AACC01-7553-4C1F-99CC-B83FE4FBE70C}">
      <dgm:prSet/>
      <dgm:spPr/>
      <dgm:t>
        <a:bodyPr/>
        <a:lstStyle/>
        <a:p>
          <a:endParaRPr lang="fi-FI"/>
        </a:p>
      </dgm:t>
    </dgm:pt>
    <dgm:pt modelId="{A8241171-8000-4B5A-B1CD-AD287FB9A704}" type="pres">
      <dgm:prSet presAssocID="{6F272699-E901-434E-9CF4-AE5C9A36F2E9}" presName="Name0" presStyleCnt="0">
        <dgm:presLayoutVars>
          <dgm:chMax val="7"/>
          <dgm:resizeHandles val="exact"/>
        </dgm:presLayoutVars>
      </dgm:prSet>
      <dgm:spPr/>
    </dgm:pt>
    <dgm:pt modelId="{EE9D4660-701A-4695-8FF4-7B27F8297C65}" type="pres">
      <dgm:prSet presAssocID="{6F272699-E901-434E-9CF4-AE5C9A36F2E9}" presName="comp1" presStyleCnt="0"/>
      <dgm:spPr/>
    </dgm:pt>
    <dgm:pt modelId="{C7139DC7-D810-41E6-A2EC-C001F16111C4}" type="pres">
      <dgm:prSet presAssocID="{6F272699-E901-434E-9CF4-AE5C9A36F2E9}" presName="circle1" presStyleLbl="node1" presStyleIdx="0" presStyleCnt="2" custScaleX="100666" custScaleY="100000" custLinFactNeighborX="6835" custLinFactNeighborY="-1246"/>
      <dgm:spPr/>
    </dgm:pt>
    <dgm:pt modelId="{81FD5196-F36C-42E1-8A90-EE947EFFC406}" type="pres">
      <dgm:prSet presAssocID="{6F272699-E901-434E-9CF4-AE5C9A36F2E9}" presName="c1text" presStyleLbl="node1" presStyleIdx="0" presStyleCnt="2">
        <dgm:presLayoutVars>
          <dgm:bulletEnabled val="1"/>
        </dgm:presLayoutVars>
      </dgm:prSet>
      <dgm:spPr/>
    </dgm:pt>
    <dgm:pt modelId="{48572999-BE39-4FEC-8764-9DEFE9019EB7}" type="pres">
      <dgm:prSet presAssocID="{6F272699-E901-434E-9CF4-AE5C9A36F2E9}" presName="comp2" presStyleCnt="0"/>
      <dgm:spPr/>
    </dgm:pt>
    <dgm:pt modelId="{942881E6-7AC6-40A8-B8EE-4356AE0C27F3}" type="pres">
      <dgm:prSet presAssocID="{6F272699-E901-434E-9CF4-AE5C9A36F2E9}" presName="circle2" presStyleLbl="node1" presStyleIdx="1" presStyleCnt="2" custScaleX="64508" custScaleY="62869" custLinFactNeighborX="24966" custLinFactNeighborY="4309"/>
      <dgm:spPr/>
    </dgm:pt>
    <dgm:pt modelId="{0CA95E5B-8233-4B13-B6AB-12BF15FDE990}" type="pres">
      <dgm:prSet presAssocID="{6F272699-E901-434E-9CF4-AE5C9A36F2E9}" presName="c2text" presStyleLbl="node1" presStyleIdx="1" presStyleCnt="2">
        <dgm:presLayoutVars>
          <dgm:bulletEnabled val="1"/>
        </dgm:presLayoutVars>
      </dgm:prSet>
      <dgm:spPr/>
    </dgm:pt>
  </dgm:ptLst>
  <dgm:cxnLst>
    <dgm:cxn modelId="{55AACC01-7553-4C1F-99CC-B83FE4FBE70C}" srcId="{6F272699-E901-434E-9CF4-AE5C9A36F2E9}" destId="{B8BDD710-C6D3-41E5-ADA2-38C7810EEC62}" srcOrd="1" destOrd="0" parTransId="{3ED0CB49-CD40-41A8-BB61-FD9E61ED7912}" sibTransId="{FDB67D7F-0255-481D-9020-0EDEBC19104C}"/>
    <dgm:cxn modelId="{7B782405-9A62-4151-8BAF-D67594521E22}" type="presOf" srcId="{A289E8D2-61F5-4FEC-BC56-CF4955224CBB}" destId="{C7139DC7-D810-41E6-A2EC-C001F16111C4}" srcOrd="0" destOrd="0" presId="urn:microsoft.com/office/officeart/2005/8/layout/venn2"/>
    <dgm:cxn modelId="{645BF41A-81E1-46E3-928B-16AB371D43D1}" type="presOf" srcId="{A289E8D2-61F5-4FEC-BC56-CF4955224CBB}" destId="{81FD5196-F36C-42E1-8A90-EE947EFFC406}" srcOrd="1" destOrd="0" presId="urn:microsoft.com/office/officeart/2005/8/layout/venn2"/>
    <dgm:cxn modelId="{59FE97BE-BC27-4D3B-9760-2FB79ED3033C}" type="presOf" srcId="{B8BDD710-C6D3-41E5-ADA2-38C7810EEC62}" destId="{942881E6-7AC6-40A8-B8EE-4356AE0C27F3}" srcOrd="0" destOrd="0" presId="urn:microsoft.com/office/officeart/2005/8/layout/venn2"/>
    <dgm:cxn modelId="{A26D98C5-D860-46B3-AA2C-DBA083D0FFF8}" srcId="{6F272699-E901-434E-9CF4-AE5C9A36F2E9}" destId="{A289E8D2-61F5-4FEC-BC56-CF4955224CBB}" srcOrd="0" destOrd="0" parTransId="{FABD42EA-B8D7-4D96-B720-2F7CA1C2046C}" sibTransId="{DE70F86B-515B-402A-AF12-150FBB5F5150}"/>
    <dgm:cxn modelId="{5F764FCE-9010-4321-B23F-AD7D88902DDE}" type="presOf" srcId="{B8BDD710-C6D3-41E5-ADA2-38C7810EEC62}" destId="{0CA95E5B-8233-4B13-B6AB-12BF15FDE990}" srcOrd="1" destOrd="0" presId="urn:microsoft.com/office/officeart/2005/8/layout/venn2"/>
    <dgm:cxn modelId="{F75CACEF-1406-4C9C-B3BC-A4F355BC2866}" type="presOf" srcId="{6F272699-E901-434E-9CF4-AE5C9A36F2E9}" destId="{A8241171-8000-4B5A-B1CD-AD287FB9A704}" srcOrd="0" destOrd="0" presId="urn:microsoft.com/office/officeart/2005/8/layout/venn2"/>
    <dgm:cxn modelId="{2D510E7A-B33B-48AD-A574-0FAF52A0579D}" type="presParOf" srcId="{A8241171-8000-4B5A-B1CD-AD287FB9A704}" destId="{EE9D4660-701A-4695-8FF4-7B27F8297C65}" srcOrd="0" destOrd="0" presId="urn:microsoft.com/office/officeart/2005/8/layout/venn2"/>
    <dgm:cxn modelId="{F41E0084-E9E0-47F2-8A26-491013C9A39A}" type="presParOf" srcId="{EE9D4660-701A-4695-8FF4-7B27F8297C65}" destId="{C7139DC7-D810-41E6-A2EC-C001F16111C4}" srcOrd="0" destOrd="0" presId="urn:microsoft.com/office/officeart/2005/8/layout/venn2"/>
    <dgm:cxn modelId="{504A2BFE-0850-4D79-8B5D-40846D0B0B72}" type="presParOf" srcId="{EE9D4660-701A-4695-8FF4-7B27F8297C65}" destId="{81FD5196-F36C-42E1-8A90-EE947EFFC406}" srcOrd="1" destOrd="0" presId="urn:microsoft.com/office/officeart/2005/8/layout/venn2"/>
    <dgm:cxn modelId="{2679F96F-CB12-41EF-B82C-C6CBAEB977BD}" type="presParOf" srcId="{A8241171-8000-4B5A-B1CD-AD287FB9A704}" destId="{48572999-BE39-4FEC-8764-9DEFE9019EB7}" srcOrd="1" destOrd="0" presId="urn:microsoft.com/office/officeart/2005/8/layout/venn2"/>
    <dgm:cxn modelId="{483F1E07-13FB-4BC5-AC26-275E64BF9C22}" type="presParOf" srcId="{48572999-BE39-4FEC-8764-9DEFE9019EB7}" destId="{942881E6-7AC6-40A8-B8EE-4356AE0C27F3}" srcOrd="0" destOrd="0" presId="urn:microsoft.com/office/officeart/2005/8/layout/venn2"/>
    <dgm:cxn modelId="{AD3AD0F2-1810-4B6C-A964-43275368BFD2}" type="presParOf" srcId="{48572999-BE39-4FEC-8764-9DEFE9019EB7}" destId="{0CA95E5B-8233-4B13-B6AB-12BF15FDE99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72699-E901-434E-9CF4-AE5C9A36F2E9}" type="doc">
      <dgm:prSet loTypeId="urn:microsoft.com/office/officeart/2005/8/layout/venn2" loCatId="relationship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fi-FI"/>
        </a:p>
      </dgm:t>
    </dgm:pt>
    <dgm:pt modelId="{A289E8D2-61F5-4FEC-BC56-CF4955224CBB}">
      <dgm:prSet phldrT="[Teksti]" phldr="0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</dgm:spPr>
      <dgm:t>
        <a:bodyPr/>
        <a:lstStyle/>
        <a:p>
          <a:endParaRPr lang="fi-FI" sz="2400" dirty="0"/>
        </a:p>
        <a:p>
          <a:endParaRPr lang="fi-FI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ABD42EA-B8D7-4D96-B720-2F7CA1C2046C}" type="parTrans" cxnId="{A26D98C5-D860-46B3-AA2C-DBA083D0FFF8}">
      <dgm:prSet/>
      <dgm:spPr/>
      <dgm:t>
        <a:bodyPr/>
        <a:lstStyle/>
        <a:p>
          <a:endParaRPr lang="fi-FI"/>
        </a:p>
      </dgm:t>
    </dgm:pt>
    <dgm:pt modelId="{DE70F86B-515B-402A-AF12-150FBB5F5150}" type="sibTrans" cxnId="{A26D98C5-D860-46B3-AA2C-DBA083D0FFF8}">
      <dgm:prSet/>
      <dgm:spPr/>
      <dgm:t>
        <a:bodyPr/>
        <a:lstStyle/>
        <a:p>
          <a:endParaRPr lang="fi-FI"/>
        </a:p>
      </dgm:t>
    </dgm:pt>
    <dgm:pt modelId="{B8BDD710-C6D3-41E5-ADA2-38C7810EEC62}">
      <dgm:prSet phldrT="[Teksti]" phldr="0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fi-FI" sz="1400" dirty="0">
              <a:solidFill>
                <a:schemeClr val="bg1"/>
              </a:solidFill>
              <a:latin typeface="Montserrat" panose="00000500000000000000" pitchFamily="2" charset="0"/>
            </a:rPr>
            <a:t>TALOUS-SOSIAALITYÖ ASIAKAS-TYÖSSÄ</a:t>
          </a:r>
        </a:p>
      </dgm:t>
    </dgm:pt>
    <dgm:pt modelId="{3ED0CB49-CD40-41A8-BB61-FD9E61ED7912}" type="parTrans" cxnId="{55AACC01-7553-4C1F-99CC-B83FE4FBE70C}">
      <dgm:prSet/>
      <dgm:spPr/>
      <dgm:t>
        <a:bodyPr/>
        <a:lstStyle/>
        <a:p>
          <a:endParaRPr lang="fi-FI"/>
        </a:p>
      </dgm:t>
    </dgm:pt>
    <dgm:pt modelId="{FDB67D7F-0255-481D-9020-0EDEBC19104C}" type="sibTrans" cxnId="{55AACC01-7553-4C1F-99CC-B83FE4FBE70C}">
      <dgm:prSet/>
      <dgm:spPr/>
      <dgm:t>
        <a:bodyPr/>
        <a:lstStyle/>
        <a:p>
          <a:endParaRPr lang="fi-FI"/>
        </a:p>
      </dgm:t>
    </dgm:pt>
    <dgm:pt modelId="{A8241171-8000-4B5A-B1CD-AD287FB9A704}" type="pres">
      <dgm:prSet presAssocID="{6F272699-E901-434E-9CF4-AE5C9A36F2E9}" presName="Name0" presStyleCnt="0">
        <dgm:presLayoutVars>
          <dgm:chMax val="7"/>
          <dgm:resizeHandles val="exact"/>
        </dgm:presLayoutVars>
      </dgm:prSet>
      <dgm:spPr/>
    </dgm:pt>
    <dgm:pt modelId="{EE9D4660-701A-4695-8FF4-7B27F8297C65}" type="pres">
      <dgm:prSet presAssocID="{6F272699-E901-434E-9CF4-AE5C9A36F2E9}" presName="comp1" presStyleCnt="0"/>
      <dgm:spPr/>
    </dgm:pt>
    <dgm:pt modelId="{C7139DC7-D810-41E6-A2EC-C001F16111C4}" type="pres">
      <dgm:prSet presAssocID="{6F272699-E901-434E-9CF4-AE5C9A36F2E9}" presName="circle1" presStyleLbl="node1" presStyleIdx="0" presStyleCnt="2" custScaleX="100666" custScaleY="100000" custLinFactNeighborX="6835" custLinFactNeighborY="-1246"/>
      <dgm:spPr/>
    </dgm:pt>
    <dgm:pt modelId="{81FD5196-F36C-42E1-8A90-EE947EFFC406}" type="pres">
      <dgm:prSet presAssocID="{6F272699-E901-434E-9CF4-AE5C9A36F2E9}" presName="c1text" presStyleLbl="node1" presStyleIdx="0" presStyleCnt="2">
        <dgm:presLayoutVars>
          <dgm:bulletEnabled val="1"/>
        </dgm:presLayoutVars>
      </dgm:prSet>
      <dgm:spPr/>
    </dgm:pt>
    <dgm:pt modelId="{48572999-BE39-4FEC-8764-9DEFE9019EB7}" type="pres">
      <dgm:prSet presAssocID="{6F272699-E901-434E-9CF4-AE5C9A36F2E9}" presName="comp2" presStyleCnt="0"/>
      <dgm:spPr/>
    </dgm:pt>
    <dgm:pt modelId="{942881E6-7AC6-40A8-B8EE-4356AE0C27F3}" type="pres">
      <dgm:prSet presAssocID="{6F272699-E901-434E-9CF4-AE5C9A36F2E9}" presName="circle2" presStyleLbl="node1" presStyleIdx="1" presStyleCnt="2" custScaleX="64508" custScaleY="62869" custLinFactNeighborX="24966" custLinFactNeighborY="4309"/>
      <dgm:spPr/>
    </dgm:pt>
    <dgm:pt modelId="{0CA95E5B-8233-4B13-B6AB-12BF15FDE990}" type="pres">
      <dgm:prSet presAssocID="{6F272699-E901-434E-9CF4-AE5C9A36F2E9}" presName="c2text" presStyleLbl="node1" presStyleIdx="1" presStyleCnt="2">
        <dgm:presLayoutVars>
          <dgm:bulletEnabled val="1"/>
        </dgm:presLayoutVars>
      </dgm:prSet>
      <dgm:spPr/>
    </dgm:pt>
  </dgm:ptLst>
  <dgm:cxnLst>
    <dgm:cxn modelId="{55AACC01-7553-4C1F-99CC-B83FE4FBE70C}" srcId="{6F272699-E901-434E-9CF4-AE5C9A36F2E9}" destId="{B8BDD710-C6D3-41E5-ADA2-38C7810EEC62}" srcOrd="1" destOrd="0" parTransId="{3ED0CB49-CD40-41A8-BB61-FD9E61ED7912}" sibTransId="{FDB67D7F-0255-481D-9020-0EDEBC19104C}"/>
    <dgm:cxn modelId="{7B782405-9A62-4151-8BAF-D67594521E22}" type="presOf" srcId="{A289E8D2-61F5-4FEC-BC56-CF4955224CBB}" destId="{C7139DC7-D810-41E6-A2EC-C001F16111C4}" srcOrd="0" destOrd="0" presId="urn:microsoft.com/office/officeart/2005/8/layout/venn2"/>
    <dgm:cxn modelId="{645BF41A-81E1-46E3-928B-16AB371D43D1}" type="presOf" srcId="{A289E8D2-61F5-4FEC-BC56-CF4955224CBB}" destId="{81FD5196-F36C-42E1-8A90-EE947EFFC406}" srcOrd="1" destOrd="0" presId="urn:microsoft.com/office/officeart/2005/8/layout/venn2"/>
    <dgm:cxn modelId="{59FE97BE-BC27-4D3B-9760-2FB79ED3033C}" type="presOf" srcId="{B8BDD710-C6D3-41E5-ADA2-38C7810EEC62}" destId="{942881E6-7AC6-40A8-B8EE-4356AE0C27F3}" srcOrd="0" destOrd="0" presId="urn:microsoft.com/office/officeart/2005/8/layout/venn2"/>
    <dgm:cxn modelId="{A26D98C5-D860-46B3-AA2C-DBA083D0FFF8}" srcId="{6F272699-E901-434E-9CF4-AE5C9A36F2E9}" destId="{A289E8D2-61F5-4FEC-BC56-CF4955224CBB}" srcOrd="0" destOrd="0" parTransId="{FABD42EA-B8D7-4D96-B720-2F7CA1C2046C}" sibTransId="{DE70F86B-515B-402A-AF12-150FBB5F5150}"/>
    <dgm:cxn modelId="{5F764FCE-9010-4321-B23F-AD7D88902DDE}" type="presOf" srcId="{B8BDD710-C6D3-41E5-ADA2-38C7810EEC62}" destId="{0CA95E5B-8233-4B13-B6AB-12BF15FDE990}" srcOrd="1" destOrd="0" presId="urn:microsoft.com/office/officeart/2005/8/layout/venn2"/>
    <dgm:cxn modelId="{F75CACEF-1406-4C9C-B3BC-A4F355BC2866}" type="presOf" srcId="{6F272699-E901-434E-9CF4-AE5C9A36F2E9}" destId="{A8241171-8000-4B5A-B1CD-AD287FB9A704}" srcOrd="0" destOrd="0" presId="urn:microsoft.com/office/officeart/2005/8/layout/venn2"/>
    <dgm:cxn modelId="{2D510E7A-B33B-48AD-A574-0FAF52A0579D}" type="presParOf" srcId="{A8241171-8000-4B5A-B1CD-AD287FB9A704}" destId="{EE9D4660-701A-4695-8FF4-7B27F8297C65}" srcOrd="0" destOrd="0" presId="urn:microsoft.com/office/officeart/2005/8/layout/venn2"/>
    <dgm:cxn modelId="{F41E0084-E9E0-47F2-8A26-491013C9A39A}" type="presParOf" srcId="{EE9D4660-701A-4695-8FF4-7B27F8297C65}" destId="{C7139DC7-D810-41E6-A2EC-C001F16111C4}" srcOrd="0" destOrd="0" presId="urn:microsoft.com/office/officeart/2005/8/layout/venn2"/>
    <dgm:cxn modelId="{504A2BFE-0850-4D79-8B5D-40846D0B0B72}" type="presParOf" srcId="{EE9D4660-701A-4695-8FF4-7B27F8297C65}" destId="{81FD5196-F36C-42E1-8A90-EE947EFFC406}" srcOrd="1" destOrd="0" presId="urn:microsoft.com/office/officeart/2005/8/layout/venn2"/>
    <dgm:cxn modelId="{2679F96F-CB12-41EF-B82C-C6CBAEB977BD}" type="presParOf" srcId="{A8241171-8000-4B5A-B1CD-AD287FB9A704}" destId="{48572999-BE39-4FEC-8764-9DEFE9019EB7}" srcOrd="1" destOrd="0" presId="urn:microsoft.com/office/officeart/2005/8/layout/venn2"/>
    <dgm:cxn modelId="{483F1E07-13FB-4BC5-AC26-275E64BF9C22}" type="presParOf" srcId="{48572999-BE39-4FEC-8764-9DEFE9019EB7}" destId="{942881E6-7AC6-40A8-B8EE-4356AE0C27F3}" srcOrd="0" destOrd="0" presId="urn:microsoft.com/office/officeart/2005/8/layout/venn2"/>
    <dgm:cxn modelId="{AD3AD0F2-1810-4B6C-A964-43275368BFD2}" type="presParOf" srcId="{48572999-BE39-4FEC-8764-9DEFE9019EB7}" destId="{0CA95E5B-8233-4B13-B6AB-12BF15FDE99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39DC7-D810-41E6-A2EC-C001F16111C4}">
      <dsp:nvSpPr>
        <dsp:cNvPr id="0" name=""/>
        <dsp:cNvSpPr/>
      </dsp:nvSpPr>
      <dsp:spPr>
        <a:xfrm>
          <a:off x="32463" y="0"/>
          <a:ext cx="3204169" cy="318297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93453" y="238722"/>
        <a:ext cx="1682189" cy="541105"/>
      </dsp:txXfrm>
    </dsp:sp>
    <dsp:sp modelId="{942881E6-7AC6-40A8-B8EE-4356AE0C27F3}">
      <dsp:nvSpPr>
        <dsp:cNvPr id="0" name=""/>
        <dsp:cNvSpPr/>
      </dsp:nvSpPr>
      <dsp:spPr>
        <a:xfrm>
          <a:off x="1444335" y="1341809"/>
          <a:ext cx="1539953" cy="1500826"/>
        </a:xfrm>
        <a:prstGeom prst="ellipse">
          <a:avLst/>
        </a:prstGeom>
        <a:solidFill>
          <a:srgbClr val="333399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  <a:latin typeface="Montserrat" panose="00000500000000000000" pitchFamily="2" charset="0"/>
            </a:rPr>
            <a:t>TALOUS-SOSIAALITYÖ ASIAKAS-TYÖSSÄ</a:t>
          </a:r>
        </a:p>
      </dsp:txBody>
      <dsp:txXfrm>
        <a:off x="1669856" y="1717015"/>
        <a:ext cx="1088911" cy="750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39DC7-D810-41E6-A2EC-C001F16111C4}">
      <dsp:nvSpPr>
        <dsp:cNvPr id="0" name=""/>
        <dsp:cNvSpPr/>
      </dsp:nvSpPr>
      <dsp:spPr>
        <a:xfrm>
          <a:off x="32463" y="0"/>
          <a:ext cx="3204169" cy="318297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93453" y="238722"/>
        <a:ext cx="1682189" cy="541105"/>
      </dsp:txXfrm>
    </dsp:sp>
    <dsp:sp modelId="{942881E6-7AC6-40A8-B8EE-4356AE0C27F3}">
      <dsp:nvSpPr>
        <dsp:cNvPr id="0" name=""/>
        <dsp:cNvSpPr/>
      </dsp:nvSpPr>
      <dsp:spPr>
        <a:xfrm>
          <a:off x="1444335" y="1341809"/>
          <a:ext cx="1539953" cy="1500826"/>
        </a:xfrm>
        <a:prstGeom prst="ellipse">
          <a:avLst/>
        </a:prstGeom>
        <a:solidFill>
          <a:srgbClr val="333399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  <a:latin typeface="Montserrat" panose="00000500000000000000" pitchFamily="2" charset="0"/>
            </a:rPr>
            <a:t>TALOUS-SOSIAALITYÖ ASIAKAS-TYÖSSÄ</a:t>
          </a:r>
        </a:p>
      </dsp:txBody>
      <dsp:txXfrm>
        <a:off x="1669856" y="1717015"/>
        <a:ext cx="1088911" cy="750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227" name="Google Shape;2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D0E0244D-E443-B235-034B-D4451ECE1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>
            <a:extLst>
              <a:ext uri="{FF2B5EF4-FFF2-40B4-BE49-F238E27FC236}">
                <a16:creationId xmlns:a16="http://schemas.microsoft.com/office/drawing/2014/main" id="{57EB6D2F-2F81-9106-2556-CB259DB484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9:notes">
            <a:extLst>
              <a:ext uri="{FF2B5EF4-FFF2-40B4-BE49-F238E27FC236}">
                <a16:creationId xmlns:a16="http://schemas.microsoft.com/office/drawing/2014/main" id="{66A4AEB2-0A48-7067-7718-0B23DF0C63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12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E933E154-3534-D1B6-48FB-439CDB0D5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>
            <a:extLst>
              <a:ext uri="{FF2B5EF4-FFF2-40B4-BE49-F238E27FC236}">
                <a16:creationId xmlns:a16="http://schemas.microsoft.com/office/drawing/2014/main" id="{73F8CDE1-CCF5-B48A-02E6-14A51A7D51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Puutteellisesti = mielipide </a:t>
            </a:r>
            <a:r>
              <a:rPr lang="fi-FI" dirty="0" err="1"/>
              <a:t>PTAsta</a:t>
            </a:r>
            <a:r>
              <a:rPr lang="fi-FI" dirty="0"/>
              <a:t> </a:t>
            </a:r>
            <a:r>
              <a:rPr lang="fi-FI"/>
              <a:t>oli kirjattu </a:t>
            </a:r>
            <a:endParaRPr/>
          </a:p>
        </p:txBody>
      </p:sp>
      <p:sp>
        <p:nvSpPr>
          <p:cNvPr id="251" name="Google Shape;251;p39:notes">
            <a:extLst>
              <a:ext uri="{FF2B5EF4-FFF2-40B4-BE49-F238E27FC236}">
                <a16:creationId xmlns:a16="http://schemas.microsoft.com/office/drawing/2014/main" id="{55ECA782-3BB8-3882-3403-05CF24BABE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051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769F69EF-75A7-E16A-FBE6-FB6009FCA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>
            <a:extLst>
              <a:ext uri="{FF2B5EF4-FFF2-40B4-BE49-F238E27FC236}">
                <a16:creationId xmlns:a16="http://schemas.microsoft.com/office/drawing/2014/main" id="{1F8869E3-70D9-D8BD-F64E-A79E3906E9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9:notes">
            <a:extLst>
              <a:ext uri="{FF2B5EF4-FFF2-40B4-BE49-F238E27FC236}">
                <a16:creationId xmlns:a16="http://schemas.microsoft.com/office/drawing/2014/main" id="{D34E752D-4029-5532-8791-520B77144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372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BDB39087-70E1-54A7-6A1E-84B2B7C33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>
            <a:extLst>
              <a:ext uri="{FF2B5EF4-FFF2-40B4-BE49-F238E27FC236}">
                <a16:creationId xmlns:a16="http://schemas.microsoft.com/office/drawing/2014/main" id="{255A6F61-E9E9-51B3-5BC5-4623A6FC49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9:notes">
            <a:extLst>
              <a:ext uri="{FF2B5EF4-FFF2-40B4-BE49-F238E27FC236}">
                <a16:creationId xmlns:a16="http://schemas.microsoft.com/office/drawing/2014/main" id="{09DF3987-0B8B-17A6-9682-CC02722D54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409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676384FF-E70D-B598-0381-5F8CE2223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>
            <a:extLst>
              <a:ext uri="{FF2B5EF4-FFF2-40B4-BE49-F238E27FC236}">
                <a16:creationId xmlns:a16="http://schemas.microsoft.com/office/drawing/2014/main" id="{53781A65-984E-8879-7554-464F42BBF1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9:notes">
            <a:extLst>
              <a:ext uri="{FF2B5EF4-FFF2-40B4-BE49-F238E27FC236}">
                <a16:creationId xmlns:a16="http://schemas.microsoft.com/office/drawing/2014/main" id="{20426926-3468-D471-856E-DDA909077A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445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DDF9964B-7371-C5BC-033A-2B104787D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>
            <a:extLst>
              <a:ext uri="{FF2B5EF4-FFF2-40B4-BE49-F238E27FC236}">
                <a16:creationId xmlns:a16="http://schemas.microsoft.com/office/drawing/2014/main" id="{BC408C44-FB99-6027-660C-4BA3BB9ED5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9:notes">
            <a:extLst>
              <a:ext uri="{FF2B5EF4-FFF2-40B4-BE49-F238E27FC236}">
                <a16:creationId xmlns:a16="http://schemas.microsoft.com/office/drawing/2014/main" id="{4E6766FA-BB76-BC27-5082-7EBAB7942F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761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56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476" name="Google Shape;476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FD51915A-DD2C-275B-4075-3476EB81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>
            <a:extLst>
              <a:ext uri="{FF2B5EF4-FFF2-40B4-BE49-F238E27FC236}">
                <a16:creationId xmlns:a16="http://schemas.microsoft.com/office/drawing/2014/main" id="{8F199508-F8FC-EBB2-09D6-0A736FCE13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9:notes">
            <a:extLst>
              <a:ext uri="{FF2B5EF4-FFF2-40B4-BE49-F238E27FC236}">
                <a16:creationId xmlns:a16="http://schemas.microsoft.com/office/drawing/2014/main" id="{8BB8E640-AE4F-3D8B-7498-DE0FDA03CE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400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B4D2FAE0-8168-5F5D-7D7F-FD17818CA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>
            <a:extLst>
              <a:ext uri="{FF2B5EF4-FFF2-40B4-BE49-F238E27FC236}">
                <a16:creationId xmlns:a16="http://schemas.microsoft.com/office/drawing/2014/main" id="{CC45909A-372A-F145-A770-EB3F201BBB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9:notes">
            <a:extLst>
              <a:ext uri="{FF2B5EF4-FFF2-40B4-BE49-F238E27FC236}">
                <a16:creationId xmlns:a16="http://schemas.microsoft.com/office/drawing/2014/main" id="{F1B1F9D9-E4EC-9C32-0C20-FD2658D3E6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484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82" name="Google Shape;38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Tähän lisätään aineiston määrästä ja yleistettävyydestä, aineisto kerätiin % helmikuussa(helmi-maalis)</a:t>
            </a:r>
          </a:p>
        </p:txBody>
      </p:sp>
    </p:spTree>
    <p:extLst>
      <p:ext uri="{BB962C8B-B14F-4D97-AF65-F5344CB8AC3E}">
        <p14:creationId xmlns:p14="http://schemas.microsoft.com/office/powerpoint/2010/main" val="258303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12B50BDA-AD1F-409B-63A5-ED434C4A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>
            <a:extLst>
              <a:ext uri="{FF2B5EF4-FFF2-40B4-BE49-F238E27FC236}">
                <a16:creationId xmlns:a16="http://schemas.microsoft.com/office/drawing/2014/main" id="{47E29659-0166-3720-0628-D36A010EA4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9:notes">
            <a:extLst>
              <a:ext uri="{FF2B5EF4-FFF2-40B4-BE49-F238E27FC236}">
                <a16:creationId xmlns:a16="http://schemas.microsoft.com/office/drawing/2014/main" id="{B2BDF666-C1E0-F2B0-253E-9E1C51039F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02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Lähteet?</a:t>
            </a:r>
            <a:endParaRPr dirty="0"/>
          </a:p>
        </p:txBody>
      </p:sp>
      <p:sp>
        <p:nvSpPr>
          <p:cNvPr id="251" name="Google Shape;25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50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8CD86BA9-B3B7-C37F-7811-A0E3ACABC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:notes">
            <a:extLst>
              <a:ext uri="{FF2B5EF4-FFF2-40B4-BE49-F238E27FC236}">
                <a16:creationId xmlns:a16="http://schemas.microsoft.com/office/drawing/2014/main" id="{DCF68218-A413-189F-34F8-8C58864A83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Lähteet?</a:t>
            </a:r>
            <a:endParaRPr dirty="0"/>
          </a:p>
        </p:txBody>
      </p:sp>
      <p:sp>
        <p:nvSpPr>
          <p:cNvPr id="251" name="Google Shape;251;p39:notes">
            <a:extLst>
              <a:ext uri="{FF2B5EF4-FFF2-40B4-BE49-F238E27FC236}">
                <a16:creationId xmlns:a16="http://schemas.microsoft.com/office/drawing/2014/main" id="{73A9A102-AC4A-0D7E-E31A-72187AA916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53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>
          <a:extLst>
            <a:ext uri="{FF2B5EF4-FFF2-40B4-BE49-F238E27FC236}">
              <a16:creationId xmlns:a16="http://schemas.microsoft.com/office/drawing/2014/main" id="{C985BA9C-D047-6BA7-2BB1-4D7B2DE26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>
            <a:extLst>
              <a:ext uri="{FF2B5EF4-FFF2-40B4-BE49-F238E27FC236}">
                <a16:creationId xmlns:a16="http://schemas.microsoft.com/office/drawing/2014/main" id="{CB907081-4349-F2E6-3DD8-818B3B720B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245" name="Google Shape;245;p4:notes">
            <a:extLst>
              <a:ext uri="{FF2B5EF4-FFF2-40B4-BE49-F238E27FC236}">
                <a16:creationId xmlns:a16="http://schemas.microsoft.com/office/drawing/2014/main" id="{39F911BA-5F34-3412-0864-677670D4BE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80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1"/>
          <p:cNvSpPr txBox="1">
            <a:spLocks noGrp="1"/>
          </p:cNvSpPr>
          <p:nvPr>
            <p:ph type="title"/>
          </p:nvPr>
        </p:nvSpPr>
        <p:spPr>
          <a:xfrm>
            <a:off x="428950" y="445025"/>
            <a:ext cx="82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1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2"/>
          <p:cNvSpPr txBox="1">
            <a:spLocks noGrp="1"/>
          </p:cNvSpPr>
          <p:nvPr>
            <p:ph type="title"/>
          </p:nvPr>
        </p:nvSpPr>
        <p:spPr>
          <a:xfrm>
            <a:off x="43880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4" name="Google Shape;214;p72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5" name="Google Shape;21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48700"/>
            <a:ext cx="2671674" cy="69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3"/>
          <p:cNvSpPr txBox="1">
            <a:spLocks noGrp="1"/>
          </p:cNvSpPr>
          <p:nvPr>
            <p:ph type="body" idx="1"/>
          </p:nvPr>
        </p:nvSpPr>
        <p:spPr>
          <a:xfrm>
            <a:off x="447947" y="4538400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73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21" name="Google Shape;221;p7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74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bg>
      <p:bgPr>
        <a:noFill/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48699"/>
            <a:ext cx="2671674" cy="6948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8"/>
          <p:cNvSpPr/>
          <p:nvPr/>
        </p:nvSpPr>
        <p:spPr>
          <a:xfrm>
            <a:off x="6056175" y="225"/>
            <a:ext cx="3087900" cy="51435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9771" y="284750"/>
            <a:ext cx="3765402" cy="4574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8"/>
          <p:cNvSpPr txBox="1">
            <a:spLocks noGrp="1"/>
          </p:cNvSpPr>
          <p:nvPr>
            <p:ph type="ctrTitle"/>
          </p:nvPr>
        </p:nvSpPr>
        <p:spPr>
          <a:xfrm>
            <a:off x="450005" y="744575"/>
            <a:ext cx="3749766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450000" y="2834125"/>
            <a:ext cx="3749766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04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>
            <a:spLocks noGrp="1"/>
          </p:cNvSpPr>
          <p:nvPr>
            <p:ph type="title"/>
          </p:nvPr>
        </p:nvSpPr>
        <p:spPr>
          <a:xfrm>
            <a:off x="438799" y="450150"/>
            <a:ext cx="7162799" cy="70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48699"/>
            <a:ext cx="2671674" cy="6948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3"/>
          <p:cNvSpPr txBox="1">
            <a:spLocks noGrp="1"/>
          </p:cNvSpPr>
          <p:nvPr>
            <p:ph type="body" idx="1"/>
          </p:nvPr>
        </p:nvSpPr>
        <p:spPr>
          <a:xfrm>
            <a:off x="438800" y="1269634"/>
            <a:ext cx="7162800" cy="278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96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- taustakuvalla">
  <p:cSld name="Main point 2 - taustakuvall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3"/>
          <p:cNvSpPr>
            <a:spLocks noGrp="1"/>
          </p:cNvSpPr>
          <p:nvPr>
            <p:ph type="pic" idx="2"/>
          </p:nvPr>
        </p:nvSpPr>
        <p:spPr>
          <a:xfrm>
            <a:off x="4550" y="200"/>
            <a:ext cx="88341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4" name="Google Shape;164;p63"/>
          <p:cNvSpPr txBox="1">
            <a:spLocks noGrp="1"/>
          </p:cNvSpPr>
          <p:nvPr>
            <p:ph type="title"/>
          </p:nvPr>
        </p:nvSpPr>
        <p:spPr>
          <a:xfrm>
            <a:off x="43880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63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74" y="4448701"/>
            <a:ext cx="2672999" cy="69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1">
  <p:cSld name="Title slide 3 1">
    <p:bg>
      <p:bgPr>
        <a:noFill/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5"/>
          <p:cNvSpPr/>
          <p:nvPr/>
        </p:nvSpPr>
        <p:spPr>
          <a:xfrm>
            <a:off x="-6875" y="0"/>
            <a:ext cx="6063000" cy="51435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5"/>
          <p:cNvSpPr/>
          <p:nvPr/>
        </p:nvSpPr>
        <p:spPr>
          <a:xfrm>
            <a:off x="6056175" y="225"/>
            <a:ext cx="3087900" cy="51435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99771" y="284750"/>
            <a:ext cx="3765402" cy="457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5"/>
          <p:cNvSpPr txBox="1">
            <a:spLocks noGrp="1"/>
          </p:cNvSpPr>
          <p:nvPr>
            <p:ph type="ctrTitle"/>
          </p:nvPr>
        </p:nvSpPr>
        <p:spPr>
          <a:xfrm>
            <a:off x="450005" y="744575"/>
            <a:ext cx="5208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9" name="Google Shape;179;p65"/>
          <p:cNvSpPr txBox="1">
            <a:spLocks noGrp="1"/>
          </p:cNvSpPr>
          <p:nvPr>
            <p:ph type="subTitle" idx="1"/>
          </p:nvPr>
        </p:nvSpPr>
        <p:spPr>
          <a:xfrm>
            <a:off x="450000" y="2834125"/>
            <a:ext cx="520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0" name="Google Shape;180;p65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74" y="4448701"/>
            <a:ext cx="2672999" cy="69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6"/>
          <p:cNvSpPr txBox="1">
            <a:spLocks noGrp="1"/>
          </p:cNvSpPr>
          <p:nvPr>
            <p:ph type="title"/>
          </p:nvPr>
        </p:nvSpPr>
        <p:spPr>
          <a:xfrm>
            <a:off x="441825" y="2150850"/>
            <a:ext cx="8260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66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85" name="Google Shape;185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48700"/>
            <a:ext cx="2671674" cy="69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6"/>
          <p:cNvSpPr/>
          <p:nvPr/>
        </p:nvSpPr>
        <p:spPr>
          <a:xfrm>
            <a:off x="7606125" y="225"/>
            <a:ext cx="1538100" cy="51435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5328" y="1331551"/>
            <a:ext cx="2041899" cy="248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- kuvapaikka">
  <p:cSld name="Section header 2 - kuvapaikka"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7"/>
          <p:cNvSpPr>
            <a:spLocks noGrp="1"/>
          </p:cNvSpPr>
          <p:nvPr>
            <p:ph type="pic" idx="2"/>
          </p:nvPr>
        </p:nvSpPr>
        <p:spPr>
          <a:xfrm>
            <a:off x="0" y="225"/>
            <a:ext cx="76062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90" name="Google Shape;190;p67"/>
          <p:cNvSpPr txBox="1">
            <a:spLocks noGrp="1"/>
          </p:cNvSpPr>
          <p:nvPr>
            <p:ph type="title"/>
          </p:nvPr>
        </p:nvSpPr>
        <p:spPr>
          <a:xfrm>
            <a:off x="441825" y="2150850"/>
            <a:ext cx="8260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1" name="Google Shape;191;p67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92" name="Google Shape;192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48700"/>
            <a:ext cx="2671674" cy="69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7"/>
          <p:cNvSpPr/>
          <p:nvPr/>
        </p:nvSpPr>
        <p:spPr>
          <a:xfrm>
            <a:off x="7606125" y="225"/>
            <a:ext cx="1538100" cy="51435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8"/>
          <p:cNvSpPr txBox="1">
            <a:spLocks noGrp="1"/>
          </p:cNvSpPr>
          <p:nvPr>
            <p:ph type="title"/>
          </p:nvPr>
        </p:nvSpPr>
        <p:spPr>
          <a:xfrm>
            <a:off x="428950" y="445025"/>
            <a:ext cx="82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7" name="Google Shape;197;p6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8" name="Google Shape;198;p68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9"/>
          <p:cNvSpPr txBox="1">
            <a:spLocks noGrp="1"/>
          </p:cNvSpPr>
          <p:nvPr>
            <p:ph type="title"/>
          </p:nvPr>
        </p:nvSpPr>
        <p:spPr>
          <a:xfrm>
            <a:off x="428950" y="445025"/>
            <a:ext cx="82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2" name="Google Shape;202;p6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3" name="Google Shape;203;p69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" name="Google Shape;206;p7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70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1"/>
          <p:cNvSpPr txBox="1">
            <a:spLocks noGrp="1"/>
          </p:cNvSpPr>
          <p:nvPr>
            <p:ph type="title"/>
          </p:nvPr>
        </p:nvSpPr>
        <p:spPr>
          <a:xfrm>
            <a:off x="43880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0" name="Google Shape;210;p71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1" name="Google Shape;211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48700"/>
            <a:ext cx="2671674" cy="69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7"/>
          <p:cNvSpPr txBox="1">
            <a:spLocks noGrp="1"/>
          </p:cNvSpPr>
          <p:nvPr>
            <p:ph type="title"/>
          </p:nvPr>
        </p:nvSpPr>
        <p:spPr>
          <a:xfrm>
            <a:off x="428950" y="445025"/>
            <a:ext cx="82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7" name="Google Shape;137;p57"/>
          <p:cNvSpPr txBox="1">
            <a:spLocks noGrp="1"/>
          </p:cNvSpPr>
          <p:nvPr>
            <p:ph type="body" idx="1"/>
          </p:nvPr>
        </p:nvSpPr>
        <p:spPr>
          <a:xfrm>
            <a:off x="428950" y="1152475"/>
            <a:ext cx="8286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8" name="Google Shape;138;p57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717" r:id="rId13"/>
    <p:sldLayoutId id="2147483718" r:id="rId14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8060/81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doi.org/10.33336/aik.13189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julkari.fi/bitstream/handle/10024/131584/YP1606_Kuusisto%26Ekqvist.pdf" TargetMode="External"/><Relationship Id="rId11" Type="http://schemas.openxmlformats.org/officeDocument/2006/relationships/hyperlink" Target="https://www.fsd.tuni.fi/fi/palvelut/menetelmaopetus/kvali/" TargetMode="External"/><Relationship Id="rId5" Type="http://schemas.openxmlformats.org/officeDocument/2006/relationships/hyperlink" Target="https://urn.fi/URN:ISBN:978-952-7072-17-2" TargetMode="External"/><Relationship Id="rId10" Type="http://schemas.openxmlformats.org/officeDocument/2006/relationships/hyperlink" Target="https://www.fsd.tuni.fi/fi/palvelut/menetelmaopetus/kvanti/" TargetMode="External"/><Relationship Id="rId4" Type="http://schemas.openxmlformats.org/officeDocument/2006/relationships/hyperlink" Target="https://jyx.jyu.fi/handle/123456789/85929" TargetMode="External"/><Relationship Id="rId9" Type="http://schemas.openxmlformats.org/officeDocument/2006/relationships/hyperlink" Target="https://www.takuusaatio.fi/wp-content/uploads/2022/03/Tyokaluja_yksilotyohon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"/>
          <p:cNvSpPr txBox="1">
            <a:spLocks noGrp="1"/>
          </p:cNvSpPr>
          <p:nvPr>
            <p:ph type="ctrTitle"/>
          </p:nvPr>
        </p:nvSpPr>
        <p:spPr>
          <a:xfrm>
            <a:off x="450005" y="744575"/>
            <a:ext cx="450630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fi-FI" dirty="0"/>
              <a:t>Voimavaralähtöinen asiakastyö ja taloussosiaalityö ensiarviointityöskentelyn rikastuttajina</a:t>
            </a:r>
            <a:endParaRPr dirty="0"/>
          </a:p>
        </p:txBody>
      </p:sp>
      <p:sp>
        <p:nvSpPr>
          <p:cNvPr id="230" name="Google Shape;230;p1"/>
          <p:cNvSpPr txBox="1">
            <a:spLocks noGrp="1"/>
          </p:cNvSpPr>
          <p:nvPr>
            <p:ph type="subTitle" idx="1"/>
          </p:nvPr>
        </p:nvSpPr>
        <p:spPr>
          <a:xfrm>
            <a:off x="450000" y="2834124"/>
            <a:ext cx="3724001" cy="91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Liisa Häkkinen, tutkijasosiaalityöntekijä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Aikuissosiaalityön menetelmien vaikutukset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RRP3 –arviointitutkimushanke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Loppuraportti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27.11.2025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" dirty="0"/>
          </a:p>
        </p:txBody>
      </p:sp>
      <p:pic>
        <p:nvPicPr>
          <p:cNvPr id="3" name="Kuva 2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BD2AFE6D-386E-B7B0-ACB6-4A62E83C7C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69" r="1594" b="12344"/>
          <a:stretch>
            <a:fillRect/>
          </a:stretch>
        </p:blipFill>
        <p:spPr>
          <a:xfrm>
            <a:off x="2641599" y="4571999"/>
            <a:ext cx="2169887" cy="4934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39B932F3-0165-1DFC-FD15-4196D1969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>
            <a:extLst>
              <a:ext uri="{FF2B5EF4-FFF2-40B4-BE49-F238E27FC236}">
                <a16:creationId xmlns:a16="http://schemas.microsoft.com/office/drawing/2014/main" id="{B59249DB-DE25-E92A-FCD7-38703CF0FD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799" y="105798"/>
            <a:ext cx="7162799" cy="77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fi-FI" dirty="0"/>
              <a:t>Aineiston analyysi</a:t>
            </a:r>
          </a:p>
        </p:txBody>
      </p:sp>
      <p:pic>
        <p:nvPicPr>
          <p:cNvPr id="2" name="Kuva 1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C986D1E0-F7FE-AC86-B17C-E1B8BD66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787BD219-9B53-498E-8DEC-E51CCB80862E}"/>
              </a:ext>
            </a:extLst>
          </p:cNvPr>
          <p:cNvGrpSpPr/>
          <p:nvPr/>
        </p:nvGrpSpPr>
        <p:grpSpPr>
          <a:xfrm>
            <a:off x="1845848" y="887429"/>
            <a:ext cx="5117375" cy="615584"/>
            <a:chOff x="4298211" y="0"/>
            <a:chExt cx="1547677" cy="1664129"/>
          </a:xfrm>
        </p:grpSpPr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73FDF05B-C549-A5DF-0859-4AE46A0FF0AF}"/>
                </a:ext>
              </a:extLst>
            </p:cNvPr>
            <p:cNvSpPr/>
            <p:nvPr/>
          </p:nvSpPr>
          <p:spPr>
            <a:xfrm>
              <a:off x="4298211" y="0"/>
              <a:ext cx="1547677" cy="16204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9" name="Suorakulmio: Pyöristetyt kulmat 4">
              <a:extLst>
                <a:ext uri="{FF2B5EF4-FFF2-40B4-BE49-F238E27FC236}">
                  <a16:creationId xmlns:a16="http://schemas.microsoft.com/office/drawing/2014/main" id="{FB66A8BB-1ABA-CE5E-77CF-3F763A6FEC27}"/>
                </a:ext>
              </a:extLst>
            </p:cNvPr>
            <p:cNvSpPr txBox="1"/>
            <p:nvPr/>
          </p:nvSpPr>
          <p:spPr>
            <a:xfrm>
              <a:off x="4320233" y="134364"/>
              <a:ext cx="1457017" cy="1529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400" b="1" kern="1200" dirty="0">
                  <a:latin typeface="Montserrat regular" pitchFamily="2" charset="0"/>
                </a:rPr>
                <a:t>Määrällisen ja laadullisen aineiston analysointi rinnakkain</a:t>
              </a:r>
            </a:p>
          </p:txBody>
        </p:sp>
      </p:grpSp>
      <p:sp>
        <p:nvSpPr>
          <p:cNvPr id="5" name="Ellipsi 4">
            <a:extLst>
              <a:ext uri="{FF2B5EF4-FFF2-40B4-BE49-F238E27FC236}">
                <a16:creationId xmlns:a16="http://schemas.microsoft.com/office/drawing/2014/main" id="{249696D4-8134-AEC8-CE2E-C5F44638781F}"/>
              </a:ext>
            </a:extLst>
          </p:cNvPr>
          <p:cNvSpPr/>
          <p:nvPr/>
        </p:nvSpPr>
        <p:spPr>
          <a:xfrm>
            <a:off x="5638255" y="3614776"/>
            <a:ext cx="1673680" cy="8409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>
                <a:latin typeface="Montserrat regular" panose="00000500000000000000" charset="0"/>
              </a:rPr>
              <a:t>Jalkautettiin alueille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F5C4BBE-CF13-3F31-0C81-358CAD9124FD}"/>
              </a:ext>
            </a:extLst>
          </p:cNvPr>
          <p:cNvSpPr/>
          <p:nvPr/>
        </p:nvSpPr>
        <p:spPr>
          <a:xfrm>
            <a:off x="4502697" y="1522046"/>
            <a:ext cx="2460526" cy="1994767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b="1" dirty="0">
                <a:latin typeface="Montserrat regular" pitchFamily="2" charset="0"/>
              </a:rPr>
              <a:t>Määrällinen analyysi</a:t>
            </a:r>
          </a:p>
          <a:p>
            <a:pPr lvl="0"/>
            <a:endParaRPr lang="fi-FI" b="1" dirty="0">
              <a:latin typeface="Montserrat regular" pitchFamily="2" charset="0"/>
            </a:endParaRPr>
          </a:p>
          <a:p>
            <a:pPr lvl="0"/>
            <a:r>
              <a:rPr lang="fi-FI" sz="1200" b="1" dirty="0">
                <a:latin typeface="Montserrat regular" pitchFamily="2" charset="0"/>
              </a:rPr>
              <a:t>Ristiintaulukointi</a:t>
            </a:r>
          </a:p>
          <a:p>
            <a:pPr lvl="0"/>
            <a:r>
              <a:rPr lang="fi-FI" sz="1200" b="1" dirty="0">
                <a:latin typeface="Montserrat regular" pitchFamily="2" charset="0"/>
              </a:rPr>
              <a:t>Frekvenssianalyysi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5C14EFB9-8448-0A0B-38F3-640D0C464D4F}"/>
              </a:ext>
            </a:extLst>
          </p:cNvPr>
          <p:cNvSpPr/>
          <p:nvPr/>
        </p:nvSpPr>
        <p:spPr>
          <a:xfrm>
            <a:off x="1831817" y="1497660"/>
            <a:ext cx="2572718" cy="1994767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b="1" dirty="0">
                <a:ln/>
                <a:latin typeface="Montserrat regular" pitchFamily="2" charset="0"/>
              </a:rPr>
              <a:t>Laadullinen analyysi</a:t>
            </a:r>
          </a:p>
          <a:p>
            <a:pPr lvl="0"/>
            <a:endParaRPr lang="fi-FI" sz="1200" b="1" dirty="0">
              <a:ln/>
              <a:latin typeface="Montserrat regular" pitchFamily="2" charset="0"/>
            </a:endParaRPr>
          </a:p>
          <a:p>
            <a:pPr lvl="0">
              <a:spcAft>
                <a:spcPts val="600"/>
              </a:spcAft>
            </a:pPr>
            <a:r>
              <a:rPr lang="fi-FI" sz="1200" b="1" dirty="0">
                <a:latin typeface="Montserrat regular" pitchFamily="2" charset="0"/>
              </a:rPr>
              <a:t>Teorialähtöinen sisällönanalyysi:</a:t>
            </a:r>
          </a:p>
          <a:p>
            <a:pPr lvl="0"/>
            <a:r>
              <a:rPr lang="fi-FI" sz="1000" dirty="0">
                <a:ln/>
                <a:latin typeface="Montserrat regular" pitchFamily="2" charset="0"/>
              </a:rPr>
              <a:t>Taloussosiaalityö</a:t>
            </a:r>
          </a:p>
          <a:p>
            <a:pPr lvl="0"/>
            <a:r>
              <a:rPr lang="fi-FI" sz="1000" dirty="0">
                <a:ln/>
                <a:latin typeface="Montserrat regular" pitchFamily="2" charset="0"/>
              </a:rPr>
              <a:t>Voimavaralähtöinen asiakastyön prosessi</a:t>
            </a:r>
          </a:p>
          <a:p>
            <a:pPr lvl="0"/>
            <a:r>
              <a:rPr lang="fi-FI" sz="1000" dirty="0">
                <a:ln/>
                <a:latin typeface="Montserrat regular" pitchFamily="2" charset="0"/>
              </a:rPr>
              <a:t>Taustalla: </a:t>
            </a:r>
            <a:r>
              <a:rPr lang="fi-FI" sz="1000" dirty="0" err="1">
                <a:ln/>
                <a:latin typeface="Montserrat regular" pitchFamily="2" charset="0"/>
              </a:rPr>
              <a:t>KAIMeR</a:t>
            </a:r>
            <a:r>
              <a:rPr lang="fi-FI" sz="1000" dirty="0">
                <a:ln/>
                <a:latin typeface="Montserrat regular" pitchFamily="2" charset="0"/>
              </a:rPr>
              <a:t>-teoria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F4765A7C-229E-DF11-648C-E33EEBEB3137}"/>
              </a:ext>
            </a:extLst>
          </p:cNvPr>
          <p:cNvSpPr/>
          <p:nvPr/>
        </p:nvSpPr>
        <p:spPr>
          <a:xfrm>
            <a:off x="3467100" y="3258003"/>
            <a:ext cx="1973580" cy="6155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Ensiarvioinnin kehittämiseen liittyvät havainnot</a:t>
            </a:r>
          </a:p>
        </p:txBody>
      </p: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98946DBD-B6C0-AE33-3581-2A534A4770E1}"/>
              </a:ext>
            </a:extLst>
          </p:cNvPr>
          <p:cNvCxnSpPr>
            <a:cxnSpLocks/>
          </p:cNvCxnSpPr>
          <p:nvPr/>
        </p:nvCxnSpPr>
        <p:spPr>
          <a:xfrm>
            <a:off x="5286375" y="3757613"/>
            <a:ext cx="558165" cy="232982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20083BA4-72FC-FBA8-7E7A-643708EAEC6E}"/>
              </a:ext>
            </a:extLst>
          </p:cNvPr>
          <p:cNvSpPr txBox="1"/>
          <p:nvPr/>
        </p:nvSpPr>
        <p:spPr>
          <a:xfrm>
            <a:off x="5151549" y="4576037"/>
            <a:ext cx="34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Lähde: Yhteiskuntatieteellinen tietoarkisto, </a:t>
            </a:r>
            <a:r>
              <a:rPr lang="fi-FI" sz="800" i="1" dirty="0"/>
              <a:t>Kvantitatiivinen käsikirja, </a:t>
            </a:r>
            <a:r>
              <a:rPr lang="fi-FI" sz="800" dirty="0"/>
              <a:t>Yhteiskuntatieteellinen tietoarkisto, </a:t>
            </a:r>
            <a:r>
              <a:rPr lang="fi-FI" sz="800" i="1" dirty="0"/>
              <a:t>Kvalitatiivinen käsikirja, </a:t>
            </a:r>
            <a:r>
              <a:rPr lang="fi-FI" sz="800" dirty="0"/>
              <a:t>Johnson &amp; </a:t>
            </a:r>
            <a:r>
              <a:rPr lang="fi-FI" sz="800" dirty="0" err="1"/>
              <a:t>Onwuegbuzie</a:t>
            </a:r>
            <a:r>
              <a:rPr lang="fi-FI" sz="800" dirty="0"/>
              <a:t> &amp; Turner 2007) </a:t>
            </a:r>
          </a:p>
        </p:txBody>
      </p:sp>
    </p:spTree>
    <p:extLst>
      <p:ext uri="{BB962C8B-B14F-4D97-AF65-F5344CB8AC3E}">
        <p14:creationId xmlns:p14="http://schemas.microsoft.com/office/powerpoint/2010/main" val="109289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>
          <a:extLst>
            <a:ext uri="{FF2B5EF4-FFF2-40B4-BE49-F238E27FC236}">
              <a16:creationId xmlns:a16="http://schemas.microsoft.com/office/drawing/2014/main" id="{0096BE81-79E8-1B85-5219-474B1284C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>
            <a:extLst>
              <a:ext uri="{FF2B5EF4-FFF2-40B4-BE49-F238E27FC236}">
                <a16:creationId xmlns:a16="http://schemas.microsoft.com/office/drawing/2014/main" id="{E5BBF80B-1084-F794-13C2-1E6D17455DD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0005" y="744575"/>
            <a:ext cx="5208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Tulokset</a:t>
            </a:r>
            <a:endParaRPr dirty="0"/>
          </a:p>
        </p:txBody>
      </p:sp>
      <p:pic>
        <p:nvPicPr>
          <p:cNvPr id="3" name="Kuva 2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52B9D369-DC2F-B868-E71F-6C4E26763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0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501D8F32-6AB2-5A16-F88E-3C23047A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>
            <a:extLst>
              <a:ext uri="{FF2B5EF4-FFF2-40B4-BE49-F238E27FC236}">
                <a16:creationId xmlns:a16="http://schemas.microsoft.com/office/drawing/2014/main" id="{52C2201B-378C-5B0C-98BF-DA6298B9B2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8819" y="268743"/>
            <a:ext cx="7274400" cy="61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lvl="0"/>
            <a:r>
              <a:rPr lang="en" dirty="0"/>
              <a:t>Kiireettömyys, positiivisuus ja arvostava kohtaaminen vahvuutena</a:t>
            </a:r>
            <a:endParaRPr lang="fi-FI" dirty="0"/>
          </a:p>
        </p:txBody>
      </p:sp>
      <p:pic>
        <p:nvPicPr>
          <p:cNvPr id="4" name="Kuva 3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B7F042E8-12A0-F6B2-66DD-E7BE040EB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566802F-9E80-BBAA-356B-A9A2694D03B2}"/>
              </a:ext>
            </a:extLst>
          </p:cNvPr>
          <p:cNvSpPr txBox="1"/>
          <p:nvPr/>
        </p:nvSpPr>
        <p:spPr>
          <a:xfrm>
            <a:off x="323353" y="959179"/>
            <a:ext cx="859820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Asiakkaat antoivat parhaan arvion kiireettömyydelle ja myönteiselle ilmapiirille (82% täysin samaa mieltä) ja arvostavalle kohtaamiselle (79 % täysin samaa mieltä)</a:t>
            </a:r>
          </a:p>
          <a:p>
            <a:pPr marL="434250">
              <a:spcAft>
                <a:spcPts val="600"/>
              </a:spcAft>
            </a:pPr>
            <a:endParaRPr lang="fi-FI" dirty="0">
              <a:latin typeface="Montserrat regular" panose="00000500000000000000" charset="0"/>
            </a:endParaRPr>
          </a:p>
          <a:p>
            <a:pPr marL="720000" lvl="7">
              <a:spcAft>
                <a:spcPts val="600"/>
              </a:spcAft>
            </a:pPr>
            <a:r>
              <a:rPr lang="fi-FI" i="1" dirty="0">
                <a:latin typeface="Montserrat regular" panose="00000500000000000000" charset="0"/>
              </a:rPr>
              <a:t>”Hyvä että tällä ihmisellä oli aikaa kuunnella jopa kaksi aikaa, heti seuraavana </a:t>
            </a:r>
            <a:r>
              <a:rPr lang="fi-FI" i="1" dirty="0" err="1">
                <a:latin typeface="Montserrat regular" panose="00000500000000000000" charset="0"/>
              </a:rPr>
              <a:t>pvnä</a:t>
            </a:r>
            <a:r>
              <a:rPr lang="fi-FI" i="1" dirty="0">
                <a:latin typeface="Montserrat regular" panose="00000500000000000000" charset="0"/>
              </a:rPr>
              <a:t> hän soitti toisen puhelun” </a:t>
            </a:r>
          </a:p>
          <a:p>
            <a:pPr marL="720000" lvl="7">
              <a:spcAft>
                <a:spcPts val="600"/>
              </a:spcAft>
            </a:pPr>
            <a:endParaRPr lang="fi-FI" dirty="0">
              <a:latin typeface="Montserrat regular" panose="00000500000000000000" charset="0"/>
            </a:endParaRP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Työntekijöiden kuvaama ajan riittämättömyys ei heijastunut asiakkaiden kokemukseen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Positiivinen ilmapiiri luotiin sanavalinnoilla, osoittamalla kiinnostusta ja kunnioitusta asiakasta kohtaan, korostamalla positiivisia asioita, olemalla aidosti läsnä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P</a:t>
            </a:r>
            <a:r>
              <a:rPr lang="fi-FI" dirty="0">
                <a:latin typeface="Montserrat regular" panose="00000500000000000000" charset="0"/>
              </a:rPr>
              <a:t>ositiivisella vuorovaikutuksella on todettu olevan yhteys asiakkaan kokemukseen elämäntilanteensa parantumisesta (Kuusisto &amp; Ekqvist, 2016, 662) ja ulkopuolelta saatu arvostus lisää tunnetta omasta kyvykkyydestä (Isola </a:t>
            </a:r>
            <a:r>
              <a:rPr lang="fi-FI" dirty="0" err="1">
                <a:latin typeface="Montserrat regular" panose="00000500000000000000" charset="0"/>
              </a:rPr>
              <a:t>ym</a:t>
            </a:r>
            <a:r>
              <a:rPr lang="fi-FI" dirty="0">
                <a:latin typeface="Montserrat regular" panose="00000500000000000000" charset="0"/>
              </a:rPr>
              <a:t>, 2015, 84)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dirty="0">
              <a:highlight>
                <a:srgbClr val="FFFF00"/>
              </a:highlight>
              <a:latin typeface="Montserrat regular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2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05FE74A7-6678-6664-BDE5-8C20C20D3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>
            <a:extLst>
              <a:ext uri="{FF2B5EF4-FFF2-40B4-BE49-F238E27FC236}">
                <a16:creationId xmlns:a16="http://schemas.microsoft.com/office/drawing/2014/main" id="{9371772F-BF03-30EE-5323-DD74A4C025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6486" y="190464"/>
            <a:ext cx="7162799" cy="77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fi-FI" dirty="0"/>
              <a:t>Voimavarat, verkostot ja asiakkaan näkemys paremmin esille</a:t>
            </a:r>
          </a:p>
        </p:txBody>
      </p:sp>
      <p:pic>
        <p:nvPicPr>
          <p:cNvPr id="4" name="Kuva 3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7ABC5A12-C613-6666-5AB2-4CE16E356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8C95F15-B52B-D729-5110-CF71FF6D5F31}"/>
              </a:ext>
            </a:extLst>
          </p:cNvPr>
          <p:cNvSpPr txBox="1"/>
          <p:nvPr/>
        </p:nvSpPr>
        <p:spPr>
          <a:xfrm>
            <a:off x="335849" y="961281"/>
            <a:ext cx="847230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Vaikka positiivisten asioiden korostaminen tunnistettiin, voimavarojen nimeäminen koettiin vieraana ja asiakaskirjaukset olivat ongelmakeskeisiä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Työntekijät eivät nähneet asiakkaan verkostoja keskeisenä osana ensiarviointia, tämä näkyi asiakaspalautteessa: vain puolet asiakkaista koki, että sosiaaliset verkostot huomioitiin arvioinnissa (kyselyn heikoin tulos)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Asiakkaan näkemys omasta tuen tarpeesta oli usein kirjattu puutteellisesti, vain 67 % asiakkaista koki saaneensa vaikuttaa siihen, miten omassa asiassa edetään  asiakkaan osallisuus arvioinnissa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Syitä: </a:t>
            </a:r>
            <a:r>
              <a:rPr lang="fi-FI" dirty="0">
                <a:latin typeface="Montserrat regular" panose="00000500000000000000" charset="0"/>
              </a:rPr>
              <a:t>ajanpuute, totuttu kirjaamaan tiivisti; ei ole totuttu kirjaamaan voimavaroja tai asiakkaan näkemystä </a:t>
            </a:r>
            <a:endParaRPr lang="fi-FI" dirty="0">
              <a:latin typeface="Montserrat regular" panose="00000500000000000000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Voimavaralähtöisyydessä voimavarat tulisi huomioida systemaattisesti, verkostot nähdä keskeisenä voimavarojen lähteenä ja asiakas otettava mukaan arviointiin ja päätöksentekoon (</a:t>
            </a:r>
            <a:r>
              <a:rPr lang="fi-FI" dirty="0" err="1">
                <a:latin typeface="Montserrat regular" panose="00000500000000000000" charset="0"/>
                <a:sym typeface="Wingdings" panose="05000000000000000000" pitchFamily="2" charset="2"/>
              </a:rPr>
              <a:t>Rapp</a:t>
            </a: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, </a:t>
            </a:r>
            <a:r>
              <a:rPr lang="fi-FI" dirty="0" err="1">
                <a:latin typeface="Montserrat regular" panose="00000500000000000000" charset="0"/>
                <a:sym typeface="Wingdings" panose="05000000000000000000" pitchFamily="2" charset="2"/>
              </a:rPr>
              <a:t>Saleebey</a:t>
            </a: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 &amp; Sullivan, 2005, 81-82)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Aineistossa myös tapaus, jonka perusteella voimavarat nostettiin esiin onnistuneesti </a:t>
            </a: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 </a:t>
            </a:r>
            <a:r>
              <a:rPr lang="fi-FI" dirty="0">
                <a:latin typeface="Montserrat regular" panose="00000500000000000000" charset="0"/>
              </a:rPr>
              <a:t>saa asiakkaan toiminaan itsenäisesti </a:t>
            </a: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 ei palveluntarvetta</a:t>
            </a:r>
            <a:endParaRPr lang="fi-FI" dirty="0">
              <a:latin typeface="Montserrat regular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7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6A84EF99-4BF5-43C7-9044-449642DBB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>
            <a:extLst>
              <a:ext uri="{FF2B5EF4-FFF2-40B4-BE49-F238E27FC236}">
                <a16:creationId xmlns:a16="http://schemas.microsoft.com/office/drawing/2014/main" id="{296F694D-ACDC-0CA5-7B1C-220FC699AE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734" y="300190"/>
            <a:ext cx="7235696" cy="52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fi-FI" dirty="0"/>
              <a:t>Toivon herääminen ja tavoitteellisuus</a:t>
            </a:r>
          </a:p>
        </p:txBody>
      </p:sp>
      <p:pic>
        <p:nvPicPr>
          <p:cNvPr id="4" name="Kuva 3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3F8780F7-A9DE-AFA5-6762-A0371A418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5FE22FA-9B2D-C623-BBB0-208DCB45788F}"/>
              </a:ext>
            </a:extLst>
          </p:cNvPr>
          <p:cNvSpPr txBox="1"/>
          <p:nvPr/>
        </p:nvSpPr>
        <p:spPr>
          <a:xfrm>
            <a:off x="334130" y="894367"/>
            <a:ext cx="831110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Nousi keskiöön avoimissa asiakaspalautteissa</a:t>
            </a:r>
          </a:p>
          <a:p>
            <a:pPr marL="720000">
              <a:spcAft>
                <a:spcPts val="1200"/>
              </a:spcAft>
            </a:pPr>
            <a:r>
              <a:rPr lang="fi-FI" i="1" dirty="0">
                <a:latin typeface="Montserrat regular" panose="00000500000000000000" charset="0"/>
              </a:rPr>
              <a:t>”Oli ihan loistava ihminen, jonka kanssa asioin. Iso kiitos hänelle, teki vaikeista asioista hoidettavia ja loi uskon siihen, että saan kaikki asiat kuntoon.”</a:t>
            </a:r>
            <a:endParaRPr lang="fi-FI" dirty="0">
              <a:latin typeface="Montserrat regular" panose="00000500000000000000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Kuitenkin asiakkaista vain puolet vastasi täysin samaa mieltä väittämään ”keskustelu loi toivoa tilanteeni/taloudellisen tilanteeni muuttumisesta parempaan”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Työntekijät tunnistivat toivon heräämisen keskeiseksi osaksi ensiarviointityöskentelyä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Toivon heräämiseen liittyy kysymys työskentelyn tavoitteellisuudesta ja mahdollisuudesta muutokseen. Voimalähtöisyydessä tärkeää, että toiveikkuuden taustalla nähdään mahdollisuus muutokseen ja työntekijä avustaa asiakasta tavoitteiden nimeämisessä (</a:t>
            </a:r>
            <a:r>
              <a:rPr lang="fi-FI" dirty="0" err="1">
                <a:latin typeface="Montserrat regular" panose="00000500000000000000" charset="0"/>
              </a:rPr>
              <a:t>Rapp</a:t>
            </a:r>
            <a:r>
              <a:rPr lang="fi-FI" dirty="0">
                <a:latin typeface="Montserrat regular" panose="00000500000000000000" charset="0"/>
              </a:rPr>
              <a:t>, </a:t>
            </a:r>
            <a:r>
              <a:rPr lang="fi-FI" dirty="0" err="1">
                <a:latin typeface="Montserrat regular" panose="00000500000000000000" charset="0"/>
              </a:rPr>
              <a:t>Saleebey</a:t>
            </a:r>
            <a:r>
              <a:rPr lang="fi-FI" dirty="0">
                <a:latin typeface="Montserrat regular" panose="00000500000000000000" charset="0"/>
              </a:rPr>
              <a:t> &amp; Sullivan, 2005, 81)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Työskentelyn tavoitteellisuuden on todettu lisäävän tyytyväisyyttä palveluun ja lisännyt asiakkaan luottamusta tulevaisuuteen (Kuusisto &amp; Ekqvist, 2016, 662)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Kirjauksista tavoitteellisuutta voitiin havaita vain yksittäisissä tapauksissa</a:t>
            </a:r>
            <a:endParaRPr lang="fi-FI" dirty="0">
              <a:latin typeface="Montserrat regular" panose="00000500000000000000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fi-FI" dirty="0">
              <a:latin typeface="Montserrat regular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5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54A21BE4-EDC7-B067-27FE-058A4C97C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>
            <a:extLst>
              <a:ext uri="{FF2B5EF4-FFF2-40B4-BE49-F238E27FC236}">
                <a16:creationId xmlns:a16="http://schemas.microsoft.com/office/drawing/2014/main" id="{75312FC3-791A-3179-96EF-BB98CA25AF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619" y="105798"/>
            <a:ext cx="7162799" cy="77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fi-FI" dirty="0"/>
              <a:t>Taloussosiaalityössä kehitettävää</a:t>
            </a:r>
          </a:p>
        </p:txBody>
      </p:sp>
      <p:pic>
        <p:nvPicPr>
          <p:cNvPr id="4" name="Kuva 3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C45AE1BE-306F-E7AA-D795-902B7CF7F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F564490-8CA5-B9EB-828F-67120A038DC9}"/>
              </a:ext>
            </a:extLst>
          </p:cNvPr>
          <p:cNvSpPr txBox="1"/>
          <p:nvPr/>
        </p:nvSpPr>
        <p:spPr>
          <a:xfrm>
            <a:off x="320584" y="704081"/>
            <a:ext cx="8213272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Asiakasasiakirjojen perusteella taloudellisen tilanteen käsittely näyttäytyi suppeana, vaikka työntekijät kuvasivat taloussosiaalityön (akuutit raha-asiat, taloudellinen ohjaus ja neuvonta, taloudellisen tilanteen selvittäminen) olevan merkittävä osa ensiarviointyöskentelyä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Työntekijät kokivat, että heillä on tarpeeksi välineitä auttaa ja </a:t>
            </a:r>
            <a:r>
              <a:rPr lang="fi-FI" dirty="0" err="1">
                <a:latin typeface="Montserrat regular" panose="00000500000000000000" charset="0"/>
              </a:rPr>
              <a:t>puheeksiotto</a:t>
            </a:r>
            <a:r>
              <a:rPr lang="fi-FI" dirty="0">
                <a:latin typeface="Montserrat regular" panose="00000500000000000000" charset="0"/>
              </a:rPr>
              <a:t> on helppoa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Asiakaspalaute taloudellisen tilanteen käsittelyn osalta kuvautui selkeästi muuta asiointia heikompana:  alle 50 % vastasi täysin samaa mieltä väittämiin: ”taloudellinen tilanteeni selvitettiin riittävän laajasti” ja ”sain riittävästi taloudellista ohjausta ja neuvontaa”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Arjen raha-asioita tai kulutustottumuksia käsiteltiin vain muutamissa asiakasasiakirjoissa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Paras tulos vuorovaikutuksen tavasta: ”minua ei syyllistetty taloudellisesta tilanteesta” 88% täysin samaa mieltä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Taloudellisia asioita käsitellessä tulisi paremmin huomioida voimavarat, tavoitteellisuus, juurisyyt ja kokonaisvaltaisuus (Kivipelto ym. 2013, 102; </a:t>
            </a:r>
            <a:r>
              <a:rPr lang="fi-FI" dirty="0" err="1">
                <a:latin typeface="Montserrat regular" panose="00000500000000000000" charset="0"/>
              </a:rPr>
              <a:t>Niukko</a:t>
            </a:r>
            <a:r>
              <a:rPr lang="fi-FI" dirty="0">
                <a:latin typeface="Montserrat regular" panose="00000500000000000000" charset="0"/>
              </a:rPr>
              <a:t> &amp; Viitasalo, 2022, 103)</a:t>
            </a:r>
          </a:p>
        </p:txBody>
      </p:sp>
    </p:spTree>
    <p:extLst>
      <p:ext uri="{BB962C8B-B14F-4D97-AF65-F5344CB8AC3E}">
        <p14:creationId xmlns:p14="http://schemas.microsoft.com/office/powerpoint/2010/main" val="273250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916FB245-C423-B694-5CC4-B089E08C2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>
            <a:extLst>
              <a:ext uri="{FF2B5EF4-FFF2-40B4-BE49-F238E27FC236}">
                <a16:creationId xmlns:a16="http://schemas.microsoft.com/office/drawing/2014/main" id="{A098DF45-94E2-DAAA-B41B-28D1C577E7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6419" y="97654"/>
            <a:ext cx="7162799" cy="77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fi-FI" dirty="0"/>
              <a:t>Edellytykset menetelmien käytölle</a:t>
            </a:r>
          </a:p>
        </p:txBody>
      </p:sp>
      <p:pic>
        <p:nvPicPr>
          <p:cNvPr id="4" name="Kuva 3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1CC040B6-DCB9-ECDE-CAE7-216641D67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36BAC2A-0344-66E2-76D6-44A85E8A965F}"/>
              </a:ext>
            </a:extLst>
          </p:cNvPr>
          <p:cNvSpPr txBox="1"/>
          <p:nvPr/>
        </p:nvSpPr>
        <p:spPr>
          <a:xfrm>
            <a:off x="351064" y="868471"/>
            <a:ext cx="821327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Ensiarviointi kuvattiin hektisenä, usein puhelimitse tehtävänä työnä, jossa asiakkaita ei tunneta  menetelmien soveltuvuuteen suhtauduttiin varauksella</a:t>
            </a:r>
            <a:endParaRPr lang="fi-FI" dirty="0">
              <a:latin typeface="Montserrat regular" panose="00000500000000000000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Tuotiin esille näkemys: asiakas kokee voimavaroista kysymisen ivallisena kriisin keskellä </a:t>
            </a: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 </a:t>
            </a:r>
            <a:r>
              <a:rPr lang="fi-FI" dirty="0">
                <a:latin typeface="Montserrat regular" panose="00000500000000000000" charset="0"/>
              </a:rPr>
              <a:t>menetelmien tunnistaminen työotteena tärkeää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Tilat haastavat vuorovaikutusta (</a:t>
            </a:r>
            <a:r>
              <a:rPr lang="fi-FI" dirty="0" err="1">
                <a:latin typeface="Montserrat regular" panose="00000500000000000000" charset="0"/>
              </a:rPr>
              <a:t>pleksit</a:t>
            </a:r>
            <a:r>
              <a:rPr lang="fi-FI" dirty="0">
                <a:latin typeface="Montserrat regular" panose="00000500000000000000" charset="0"/>
              </a:rPr>
              <a:t>, muita asiakkaita samassa tilassa)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Myös aikaisemmassa tutkimuksessa (esim. </a:t>
            </a:r>
            <a:r>
              <a:rPr lang="fi-FI" dirty="0" err="1">
                <a:latin typeface="Montserrat regular" panose="00000500000000000000" charset="0"/>
              </a:rPr>
              <a:t>Pascoe</a:t>
            </a:r>
            <a:r>
              <a:rPr lang="fi-FI" dirty="0">
                <a:latin typeface="Montserrat regular" panose="00000500000000000000" charset="0"/>
              </a:rPr>
              <a:t> 2022) työntekijöiden mukaan etäkohtaamiset vaikuttivat negatiivisesti asiakassuhteeseen ja arviointiin, mutta tämän tutkimuksen perusteella yhteydenoton tavalla ei ollut merkitystä: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538FE707-4476-407E-6C19-E8D75C090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61047"/>
              </p:ext>
            </p:extLst>
          </p:nvPr>
        </p:nvGraphicFramePr>
        <p:xfrm>
          <a:off x="641350" y="2915185"/>
          <a:ext cx="8053918" cy="1566973"/>
        </p:xfrm>
        <a:graphic>
          <a:graphicData uri="http://schemas.openxmlformats.org/drawingml/2006/table">
            <a:tbl>
              <a:tblPr firstRow="1" firstCol="1">
                <a:tableStyleId>{0E3FDE45-AF77-4B5C-9715-49D594BDF05E}</a:tableStyleId>
              </a:tblPr>
              <a:tblGrid>
                <a:gridCol w="3283112">
                  <a:extLst>
                    <a:ext uri="{9D8B030D-6E8A-4147-A177-3AD203B41FA5}">
                      <a16:colId xmlns:a16="http://schemas.microsoft.com/office/drawing/2014/main" val="2056319438"/>
                    </a:ext>
                  </a:extLst>
                </a:gridCol>
                <a:gridCol w="2631791">
                  <a:extLst>
                    <a:ext uri="{9D8B030D-6E8A-4147-A177-3AD203B41FA5}">
                      <a16:colId xmlns:a16="http://schemas.microsoft.com/office/drawing/2014/main" val="3997345774"/>
                    </a:ext>
                  </a:extLst>
                </a:gridCol>
                <a:gridCol w="2139015">
                  <a:extLst>
                    <a:ext uri="{9D8B030D-6E8A-4147-A177-3AD203B41FA5}">
                      <a16:colId xmlns:a16="http://schemas.microsoft.com/office/drawing/2014/main" val="487821158"/>
                    </a:ext>
                  </a:extLst>
                </a:gridCol>
              </a:tblGrid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Keskustelussa huomioitiin voimavarani ja vahvuuteni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Tavattiin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Ei tavattu (hoidettiin puhelimitse)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920262"/>
                  </a:ext>
                </a:extLst>
              </a:tr>
              <a:tr h="221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Täysin samaa </a:t>
                      </a:r>
                      <a:r>
                        <a:rPr lang="en-US" sz="1200" b="0" kern="100" dirty="0" err="1">
                          <a:effectLst/>
                        </a:rPr>
                        <a:t>mieltä</a:t>
                      </a:r>
                      <a:endParaRPr lang="fi-FI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66 % (n=10)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69 % (n=13)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531175"/>
                  </a:ext>
                </a:extLst>
              </a:tr>
              <a:tr h="221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 err="1">
                          <a:effectLst/>
                        </a:rPr>
                        <a:t>Osittain</a:t>
                      </a:r>
                      <a:r>
                        <a:rPr lang="en-US" sz="1200" b="0" kern="100" dirty="0">
                          <a:effectLst/>
                        </a:rPr>
                        <a:t> samaa </a:t>
                      </a:r>
                      <a:r>
                        <a:rPr lang="en-US" sz="1200" b="0" kern="100" dirty="0" err="1">
                          <a:effectLst/>
                        </a:rPr>
                        <a:t>mieltä</a:t>
                      </a:r>
                      <a:endParaRPr lang="fi-FI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27 % (n=4)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26 % (n=5)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238511"/>
                  </a:ext>
                </a:extLst>
              </a:tr>
              <a:tr h="221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 err="1">
                          <a:effectLst/>
                        </a:rPr>
                        <a:t>Osittain</a:t>
                      </a:r>
                      <a:r>
                        <a:rPr lang="en-US" sz="1200" b="0" kern="100" dirty="0">
                          <a:effectLst/>
                        </a:rPr>
                        <a:t> </a:t>
                      </a:r>
                      <a:r>
                        <a:rPr lang="en-US" sz="1200" b="0" kern="100" dirty="0" err="1">
                          <a:effectLst/>
                        </a:rPr>
                        <a:t>eri</a:t>
                      </a:r>
                      <a:r>
                        <a:rPr lang="en-US" sz="1200" b="0" kern="100" dirty="0">
                          <a:effectLst/>
                        </a:rPr>
                        <a:t> </a:t>
                      </a:r>
                      <a:r>
                        <a:rPr lang="en-US" sz="1200" b="0" kern="100" dirty="0" err="1">
                          <a:effectLst/>
                        </a:rPr>
                        <a:t>mieltä</a:t>
                      </a:r>
                      <a:endParaRPr lang="fi-FI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0 % (n=0)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0 % (n=0)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858764"/>
                  </a:ext>
                </a:extLst>
              </a:tr>
              <a:tr h="221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Täysin </a:t>
                      </a:r>
                      <a:r>
                        <a:rPr lang="en-US" sz="1200" b="0" kern="100" dirty="0" err="1">
                          <a:effectLst/>
                        </a:rPr>
                        <a:t>eri</a:t>
                      </a:r>
                      <a:r>
                        <a:rPr lang="en-US" sz="1200" b="0" kern="100" dirty="0">
                          <a:effectLst/>
                        </a:rPr>
                        <a:t> </a:t>
                      </a:r>
                      <a:r>
                        <a:rPr lang="en-US" sz="1200" b="0" kern="100" dirty="0" err="1">
                          <a:effectLst/>
                        </a:rPr>
                        <a:t>mieltä</a:t>
                      </a:r>
                      <a:endParaRPr lang="fi-FI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7 % (n=1)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0 % (n=0)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600138"/>
                  </a:ext>
                </a:extLst>
              </a:tr>
              <a:tr h="221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kern="100" dirty="0">
                          <a:effectLst/>
                        </a:rPr>
                        <a:t>En </a:t>
                      </a:r>
                      <a:r>
                        <a:rPr lang="en-US" sz="1200" b="0" kern="100" dirty="0" err="1">
                          <a:effectLst/>
                        </a:rPr>
                        <a:t>osaa</a:t>
                      </a:r>
                      <a:r>
                        <a:rPr lang="en-US" sz="1200" b="0" kern="100" dirty="0">
                          <a:effectLst/>
                        </a:rPr>
                        <a:t> tai </a:t>
                      </a:r>
                      <a:r>
                        <a:rPr lang="en-US" sz="1200" b="0" kern="100" dirty="0" err="1">
                          <a:effectLst/>
                        </a:rPr>
                        <a:t>halua</a:t>
                      </a:r>
                      <a:r>
                        <a:rPr lang="en-US" sz="1200" b="0" kern="100" dirty="0">
                          <a:effectLst/>
                        </a:rPr>
                        <a:t> </a:t>
                      </a:r>
                      <a:r>
                        <a:rPr lang="en-US" sz="1200" b="0" kern="100" dirty="0" err="1">
                          <a:effectLst/>
                        </a:rPr>
                        <a:t>vastata</a:t>
                      </a:r>
                      <a:endParaRPr lang="fi-FI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0 % (n=0)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5 % (n=1)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313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21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AAD693EF-6BB3-B4F9-16D5-E404CD2A1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>
            <a:extLst>
              <a:ext uri="{FF2B5EF4-FFF2-40B4-BE49-F238E27FC236}">
                <a16:creationId xmlns:a16="http://schemas.microsoft.com/office/drawing/2014/main" id="{AD715FB9-8CC4-9E4F-7C3F-C545AA0B7B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6419" y="97654"/>
            <a:ext cx="7162799" cy="77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fi-FI" dirty="0"/>
              <a:t>Muut ensiarvioinnin kehittämiseen liittyvät keskeiset havainnot:</a:t>
            </a:r>
          </a:p>
        </p:txBody>
      </p:sp>
      <p:pic>
        <p:nvPicPr>
          <p:cNvPr id="4" name="Kuva 3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61092E92-EEC7-FBB1-D783-EA328CDB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31ADBF4-5218-3ACD-788B-2BEBBF23F83F}"/>
              </a:ext>
            </a:extLst>
          </p:cNvPr>
          <p:cNvSpPr txBox="1"/>
          <p:nvPr/>
        </p:nvSpPr>
        <p:spPr>
          <a:xfrm>
            <a:off x="316076" y="1023989"/>
            <a:ext cx="784227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Ensiarviointipilotin (VASA 2 -hanke) mukaan vain 33 % tavoitetuista asiakkaista jatkaa palvelutarpeenarviointiin</a:t>
            </a:r>
            <a:endParaRPr lang="fi-FI" dirty="0">
              <a:latin typeface="Montserrat regular" panose="00000500000000000000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Asiakasasiakirjoista havaittiin useita tapauksia, joissa asiakkaalla useita tuen tarpeita, mutta asiakas ei jatka palvelutarpeen asiointiin 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Varmistettava, että riskitekijät ja sosiaalityön asiakkaat tunnistetaan ensiarvioinnissa, myös asiakkaiden motivointi nousee keskiöön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Varmistettava, ettei ensiarviointi tarkoita poiskäännyttämistä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  <a:sym typeface="Wingdings" panose="05000000000000000000" pitchFamily="2" charset="2"/>
              </a:rPr>
              <a:t>Kuitenkin t</a:t>
            </a:r>
            <a:r>
              <a:rPr lang="fi-FI" dirty="0">
                <a:latin typeface="Montserrat regular" panose="00000500000000000000" charset="0"/>
              </a:rPr>
              <a:t>yöntekijät kokivat, että pääsääntöisesti helppo arvioida, milloin asiakas hyötyisi palvelutarpeen arvioinnista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Selkeä ammattilaisen arvio perusteluineen puuttui usein kirjauksista, ensiarvioinnin lopputulos jäi kirjauksissa epäselväksi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Asiakashaastatteluista selvisi, että ensiarvioinnin lopputulos oli joissain tilanteissa jäänyt </a:t>
            </a:r>
            <a:r>
              <a:rPr lang="fi-FI">
                <a:latin typeface="Montserrat regular" panose="00000500000000000000" charset="0"/>
              </a:rPr>
              <a:t>epäselväksi asiakkaalle</a:t>
            </a:r>
            <a:endParaRPr lang="fi-FI" dirty="0">
              <a:latin typeface="Montserrat regular" panose="00000500000000000000" charset="0"/>
            </a:endParaRPr>
          </a:p>
          <a:p>
            <a:pPr>
              <a:spcAft>
                <a:spcPts val="600"/>
              </a:spcAft>
            </a:pPr>
            <a:endParaRPr lang="fi-FI" dirty="0">
              <a:latin typeface="Montserrat regular" panose="00000500000000000000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dirty="0">
              <a:latin typeface="Montserrat regular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86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141619" y="105798"/>
            <a:ext cx="7162799" cy="77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fi-FI" dirty="0"/>
              <a:t>Kehittämisehdotukset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F820B80F-A3DD-B39C-E6DB-A6736164E1DD}"/>
              </a:ext>
            </a:extLst>
          </p:cNvPr>
          <p:cNvGrpSpPr/>
          <p:nvPr/>
        </p:nvGrpSpPr>
        <p:grpSpPr>
          <a:xfrm>
            <a:off x="141619" y="491206"/>
            <a:ext cx="8715829" cy="4099377"/>
            <a:chOff x="94581" y="568094"/>
            <a:chExt cx="7812697" cy="4099377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1803A9A-11B8-2839-F147-5A328EB6D62B}"/>
                </a:ext>
              </a:extLst>
            </p:cNvPr>
            <p:cNvSpPr/>
            <p:nvPr/>
          </p:nvSpPr>
          <p:spPr>
            <a:xfrm rot="1983637">
              <a:off x="2671273" y="3378525"/>
              <a:ext cx="510221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291"/>
                  </a:moveTo>
                  <a:lnTo>
                    <a:pt x="834019" y="21291"/>
                  </a:lnTo>
                </a:path>
              </a:pathLst>
            </a:custGeom>
            <a:noFill/>
            <a:ln>
              <a:solidFill>
                <a:srgbClr val="FF99CC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93EA1462-D092-09E4-A2CC-C77F5220B09B}"/>
                </a:ext>
              </a:extLst>
            </p:cNvPr>
            <p:cNvSpPr/>
            <p:nvPr/>
          </p:nvSpPr>
          <p:spPr>
            <a:xfrm>
              <a:off x="2811358" y="2525207"/>
              <a:ext cx="1035057" cy="545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291"/>
                  </a:moveTo>
                  <a:lnTo>
                    <a:pt x="573209" y="21291"/>
                  </a:lnTo>
                </a:path>
              </a:pathLst>
            </a:custGeom>
            <a:noFill/>
            <a:ln>
              <a:solidFill>
                <a:srgbClr val="FF99CC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B7CFF57-1EA8-BEDC-BDA8-6D36E31D3CEE}"/>
                </a:ext>
              </a:extLst>
            </p:cNvPr>
            <p:cNvSpPr/>
            <p:nvPr/>
          </p:nvSpPr>
          <p:spPr>
            <a:xfrm rot="19815112" flipV="1">
              <a:off x="2597868" y="1451060"/>
              <a:ext cx="1182069" cy="1651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291"/>
                  </a:moveTo>
                  <a:lnTo>
                    <a:pt x="1182069" y="21291"/>
                  </a:lnTo>
                </a:path>
              </a:pathLst>
            </a:custGeom>
            <a:noFill/>
            <a:ln>
              <a:solidFill>
                <a:srgbClr val="FF99CC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DE26EA13-33D8-2D4B-01FE-2CE682FBE2A1}"/>
                </a:ext>
              </a:extLst>
            </p:cNvPr>
            <p:cNvSpPr/>
            <p:nvPr/>
          </p:nvSpPr>
          <p:spPr>
            <a:xfrm>
              <a:off x="94581" y="1058473"/>
              <a:ext cx="2687871" cy="2958035"/>
            </a:xfrm>
            <a:prstGeom prst="ellipse">
              <a:avLst/>
            </a:prstGeom>
            <a:blipFill>
              <a:blip r:embed="rId3"/>
              <a:srcRect/>
              <a:stretch>
                <a:fillRect l="-2000" r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A1040F5-6663-278E-1655-10FF0F94AE5D}"/>
                </a:ext>
              </a:extLst>
            </p:cNvPr>
            <p:cNvSpPr/>
            <p:nvPr/>
          </p:nvSpPr>
          <p:spPr>
            <a:xfrm>
              <a:off x="3188904" y="661467"/>
              <a:ext cx="1884722" cy="1274939"/>
            </a:xfrm>
            <a:custGeom>
              <a:avLst/>
              <a:gdLst>
                <a:gd name="connsiteX0" fmla="*/ 0 w 1771355"/>
                <a:gd name="connsiteY0" fmla="*/ 637470 h 1274939"/>
                <a:gd name="connsiteX1" fmla="*/ 885678 w 1771355"/>
                <a:gd name="connsiteY1" fmla="*/ 0 h 1274939"/>
                <a:gd name="connsiteX2" fmla="*/ 1771356 w 1771355"/>
                <a:gd name="connsiteY2" fmla="*/ 637470 h 1274939"/>
                <a:gd name="connsiteX3" fmla="*/ 885678 w 1771355"/>
                <a:gd name="connsiteY3" fmla="*/ 1274940 h 1274939"/>
                <a:gd name="connsiteX4" fmla="*/ 0 w 1771355"/>
                <a:gd name="connsiteY4" fmla="*/ 637470 h 127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355" h="1274939">
                  <a:moveTo>
                    <a:pt x="0" y="637470"/>
                  </a:moveTo>
                  <a:cubicBezTo>
                    <a:pt x="0" y="285405"/>
                    <a:pt x="396532" y="0"/>
                    <a:pt x="885678" y="0"/>
                  </a:cubicBezTo>
                  <a:cubicBezTo>
                    <a:pt x="1374824" y="0"/>
                    <a:pt x="1771356" y="285405"/>
                    <a:pt x="1771356" y="637470"/>
                  </a:cubicBezTo>
                  <a:cubicBezTo>
                    <a:pt x="1771356" y="989535"/>
                    <a:pt x="1374824" y="1274940"/>
                    <a:pt x="885678" y="1274940"/>
                  </a:cubicBezTo>
                  <a:cubicBezTo>
                    <a:pt x="396532" y="1274940"/>
                    <a:pt x="0" y="989535"/>
                    <a:pt x="0" y="637470"/>
                  </a:cubicBezTo>
                  <a:close/>
                </a:path>
              </a:pathLst>
            </a:cu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569" tIns="196870" rIns="269569" bIns="19687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kern="1200" dirty="0">
                  <a:latin typeface="Montserrat SemiBold" pitchFamily="2" charset="0"/>
                </a:rPr>
                <a:t>Tavoitteellisuu-den lisääminen</a:t>
              </a: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ABDD7EB5-EBAF-1BFD-9E34-29D10651CC0C}"/>
                </a:ext>
              </a:extLst>
            </p:cNvPr>
            <p:cNvSpPr/>
            <p:nvPr/>
          </p:nvSpPr>
          <p:spPr>
            <a:xfrm>
              <a:off x="5167235" y="568094"/>
              <a:ext cx="2657033" cy="1274939"/>
            </a:xfrm>
            <a:custGeom>
              <a:avLst/>
              <a:gdLst>
                <a:gd name="connsiteX0" fmla="*/ 0 w 2657033"/>
                <a:gd name="connsiteY0" fmla="*/ 0 h 1274939"/>
                <a:gd name="connsiteX1" fmla="*/ 2657033 w 2657033"/>
                <a:gd name="connsiteY1" fmla="*/ 0 h 1274939"/>
                <a:gd name="connsiteX2" fmla="*/ 2657033 w 2657033"/>
                <a:gd name="connsiteY2" fmla="*/ 1274939 h 1274939"/>
                <a:gd name="connsiteX3" fmla="*/ 0 w 2657033"/>
                <a:gd name="connsiteY3" fmla="*/ 1274939 h 1274939"/>
                <a:gd name="connsiteX4" fmla="*/ 0 w 2657033"/>
                <a:gd name="connsiteY4" fmla="*/ 0 h 127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7033" h="1274939">
                  <a:moveTo>
                    <a:pt x="0" y="0"/>
                  </a:moveTo>
                  <a:lnTo>
                    <a:pt x="2657033" y="0"/>
                  </a:lnTo>
                  <a:lnTo>
                    <a:pt x="2657033" y="1274939"/>
                  </a:lnTo>
                  <a:lnTo>
                    <a:pt x="0" y="12749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i-FI" kern="1200" dirty="0">
                  <a:latin typeface="Montserrat regular" pitchFamily="2" charset="0"/>
                </a:rPr>
                <a:t>Muutokseen tähtäävä työote huomioitava jo ensiarvioinnissa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i-FI" kern="1200" dirty="0">
                  <a:latin typeface="Montserrat regular" pitchFamily="2" charset="0"/>
                </a:rPr>
                <a:t>Toivon herättäminen ja ylläpitäminen</a:t>
              </a:r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73AD9C2-216F-67CA-3BC9-81CDF73E466A}"/>
                </a:ext>
              </a:extLst>
            </p:cNvPr>
            <p:cNvSpPr/>
            <p:nvPr/>
          </p:nvSpPr>
          <p:spPr>
            <a:xfrm>
              <a:off x="3351920" y="1979352"/>
              <a:ext cx="2046578" cy="1203317"/>
            </a:xfrm>
            <a:custGeom>
              <a:avLst/>
              <a:gdLst>
                <a:gd name="connsiteX0" fmla="*/ 0 w 2046578"/>
                <a:gd name="connsiteY0" fmla="*/ 601659 h 1203317"/>
                <a:gd name="connsiteX1" fmla="*/ 1023289 w 2046578"/>
                <a:gd name="connsiteY1" fmla="*/ 0 h 1203317"/>
                <a:gd name="connsiteX2" fmla="*/ 2046578 w 2046578"/>
                <a:gd name="connsiteY2" fmla="*/ 601659 h 1203317"/>
                <a:gd name="connsiteX3" fmla="*/ 1023289 w 2046578"/>
                <a:gd name="connsiteY3" fmla="*/ 1203318 h 1203317"/>
                <a:gd name="connsiteX4" fmla="*/ 0 w 2046578"/>
                <a:gd name="connsiteY4" fmla="*/ 601659 h 120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6578" h="1203317">
                  <a:moveTo>
                    <a:pt x="0" y="601659"/>
                  </a:moveTo>
                  <a:cubicBezTo>
                    <a:pt x="0" y="269372"/>
                    <a:pt x="458142" y="0"/>
                    <a:pt x="1023289" y="0"/>
                  </a:cubicBezTo>
                  <a:cubicBezTo>
                    <a:pt x="1588436" y="0"/>
                    <a:pt x="2046578" y="269372"/>
                    <a:pt x="2046578" y="601659"/>
                  </a:cubicBezTo>
                  <a:cubicBezTo>
                    <a:pt x="2046578" y="933946"/>
                    <a:pt x="1588436" y="1203318"/>
                    <a:pt x="1023289" y="1203318"/>
                  </a:cubicBezTo>
                  <a:cubicBezTo>
                    <a:pt x="458142" y="1203318"/>
                    <a:pt x="0" y="933946"/>
                    <a:pt x="0" y="601659"/>
                  </a:cubicBezTo>
                  <a:close/>
                </a:path>
              </a:pathLst>
            </a:cu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8604" tIns="185112" rIns="308604" bIns="18511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400" kern="1200" dirty="0">
                  <a:latin typeface="Montserrat SemiBold" pitchFamily="2" charset="0"/>
                </a:rPr>
                <a:t>Kirjaamisen kehittäminen työskentelyä vastaavaksi</a:t>
              </a:r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5C4B767-70A4-220B-2FB8-697B6357C7A0}"/>
                </a:ext>
              </a:extLst>
            </p:cNvPr>
            <p:cNvSpPr/>
            <p:nvPr/>
          </p:nvSpPr>
          <p:spPr>
            <a:xfrm>
              <a:off x="5421531" y="1987996"/>
              <a:ext cx="2485747" cy="1203317"/>
            </a:xfrm>
            <a:custGeom>
              <a:avLst/>
              <a:gdLst>
                <a:gd name="connsiteX0" fmla="*/ 0 w 3069867"/>
                <a:gd name="connsiteY0" fmla="*/ 0 h 1203317"/>
                <a:gd name="connsiteX1" fmla="*/ 3069867 w 3069867"/>
                <a:gd name="connsiteY1" fmla="*/ 0 h 1203317"/>
                <a:gd name="connsiteX2" fmla="*/ 3069867 w 3069867"/>
                <a:gd name="connsiteY2" fmla="*/ 1203317 h 1203317"/>
                <a:gd name="connsiteX3" fmla="*/ 0 w 3069867"/>
                <a:gd name="connsiteY3" fmla="*/ 1203317 h 1203317"/>
                <a:gd name="connsiteX4" fmla="*/ 0 w 3069867"/>
                <a:gd name="connsiteY4" fmla="*/ 0 h 120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9867" h="1203317">
                  <a:moveTo>
                    <a:pt x="0" y="0"/>
                  </a:moveTo>
                  <a:lnTo>
                    <a:pt x="3069867" y="0"/>
                  </a:lnTo>
                  <a:lnTo>
                    <a:pt x="3069867" y="1203317"/>
                  </a:lnTo>
                  <a:lnTo>
                    <a:pt x="0" y="12033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i-FI" kern="1200" dirty="0">
                  <a:latin typeface="Montserrat regular" pitchFamily="2" charset="0"/>
                </a:rPr>
                <a:t>Voimavaralähtöinen kirjaaminen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i-FI" kern="1200" dirty="0">
                  <a:latin typeface="Montserrat regular" pitchFamily="2" charset="0"/>
                </a:rPr>
                <a:t>Asiakkaan näkemyksen kirjaaminen</a:t>
              </a:r>
              <a:r>
                <a:rPr lang="fi-FI" kern="1200" dirty="0">
                  <a:latin typeface="Montserrat regular" pitchFamily="2" charset="0"/>
                  <a:sym typeface="Wingdings" panose="05000000000000000000" pitchFamily="2" charset="2"/>
                </a:rPr>
                <a:t> osallisuuden tukeminen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i-FI" kern="1200" dirty="0">
                  <a:latin typeface="Montserrat regular" pitchFamily="2" charset="0"/>
                  <a:sym typeface="Wingdings" panose="05000000000000000000" pitchFamily="2" charset="2"/>
                </a:rPr>
                <a:t>Ammattilaisen arvio perusteluineen</a:t>
              </a:r>
              <a:endParaRPr lang="fi-FI" kern="1200" dirty="0">
                <a:latin typeface="Montserrat regular" pitchFamily="2" charset="0"/>
              </a:endParaRPr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6CC8044B-A93B-626D-BCA1-0A9F0A5A5F3D}"/>
                </a:ext>
              </a:extLst>
            </p:cNvPr>
            <p:cNvSpPr/>
            <p:nvPr/>
          </p:nvSpPr>
          <p:spPr>
            <a:xfrm>
              <a:off x="3151368" y="3301813"/>
              <a:ext cx="1838693" cy="1203317"/>
            </a:xfrm>
            <a:custGeom>
              <a:avLst/>
              <a:gdLst>
                <a:gd name="connsiteX0" fmla="*/ 0 w 1838693"/>
                <a:gd name="connsiteY0" fmla="*/ 601659 h 1203317"/>
                <a:gd name="connsiteX1" fmla="*/ 919347 w 1838693"/>
                <a:gd name="connsiteY1" fmla="*/ 0 h 1203317"/>
                <a:gd name="connsiteX2" fmla="*/ 1838694 w 1838693"/>
                <a:gd name="connsiteY2" fmla="*/ 601659 h 1203317"/>
                <a:gd name="connsiteX3" fmla="*/ 919347 w 1838693"/>
                <a:gd name="connsiteY3" fmla="*/ 1203318 h 1203317"/>
                <a:gd name="connsiteX4" fmla="*/ 0 w 1838693"/>
                <a:gd name="connsiteY4" fmla="*/ 601659 h 120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693" h="1203317">
                  <a:moveTo>
                    <a:pt x="0" y="601659"/>
                  </a:moveTo>
                  <a:cubicBezTo>
                    <a:pt x="0" y="269372"/>
                    <a:pt x="411606" y="0"/>
                    <a:pt x="919347" y="0"/>
                  </a:cubicBezTo>
                  <a:cubicBezTo>
                    <a:pt x="1427088" y="0"/>
                    <a:pt x="1838694" y="269372"/>
                    <a:pt x="1838694" y="601659"/>
                  </a:cubicBezTo>
                  <a:cubicBezTo>
                    <a:pt x="1838694" y="933946"/>
                    <a:pt x="1427088" y="1203318"/>
                    <a:pt x="919347" y="1203318"/>
                  </a:cubicBezTo>
                  <a:cubicBezTo>
                    <a:pt x="411606" y="1203318"/>
                    <a:pt x="0" y="933946"/>
                    <a:pt x="0" y="601659"/>
                  </a:cubicBezTo>
                  <a:close/>
                </a:path>
              </a:pathLst>
            </a:cu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60" tIns="185112" rIns="278160" bIns="18511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400" kern="1200" dirty="0">
                  <a:latin typeface="Montserrat SemiBold" pitchFamily="2" charset="0"/>
                </a:rPr>
                <a:t>Taloussosiaali-työn kehittäminen</a:t>
              </a:r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A5B58E8-3865-3498-9515-2167737AFE84}"/>
                </a:ext>
              </a:extLst>
            </p:cNvPr>
            <p:cNvSpPr/>
            <p:nvPr/>
          </p:nvSpPr>
          <p:spPr>
            <a:xfrm>
              <a:off x="5149237" y="3464154"/>
              <a:ext cx="2758040" cy="1203317"/>
            </a:xfrm>
            <a:custGeom>
              <a:avLst/>
              <a:gdLst>
                <a:gd name="connsiteX0" fmla="*/ 0 w 2758040"/>
                <a:gd name="connsiteY0" fmla="*/ 0 h 1203317"/>
                <a:gd name="connsiteX1" fmla="*/ 2758040 w 2758040"/>
                <a:gd name="connsiteY1" fmla="*/ 0 h 1203317"/>
                <a:gd name="connsiteX2" fmla="*/ 2758040 w 2758040"/>
                <a:gd name="connsiteY2" fmla="*/ 1203317 h 1203317"/>
                <a:gd name="connsiteX3" fmla="*/ 0 w 2758040"/>
                <a:gd name="connsiteY3" fmla="*/ 1203317 h 1203317"/>
                <a:gd name="connsiteX4" fmla="*/ 0 w 2758040"/>
                <a:gd name="connsiteY4" fmla="*/ 0 h 120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8040" h="1203317">
                  <a:moveTo>
                    <a:pt x="0" y="0"/>
                  </a:moveTo>
                  <a:lnTo>
                    <a:pt x="2758040" y="0"/>
                  </a:lnTo>
                  <a:lnTo>
                    <a:pt x="2758040" y="1203317"/>
                  </a:lnTo>
                  <a:lnTo>
                    <a:pt x="0" y="12033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i-FI" kern="1200" dirty="0">
                  <a:latin typeface="Montserrat regular" pitchFamily="2" charset="0"/>
                </a:rPr>
                <a:t>Muutoskeskeisyys, toivon herättäminen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i-FI" kern="1200" dirty="0">
                  <a:latin typeface="Montserrat regular" pitchFamily="2" charset="0"/>
                </a:rPr>
                <a:t>Sosiaalityön mahdollisuudet auttaa, kirkastetaan sosiaalityön tehtävä, juurisyyt</a:t>
              </a:r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E608476B-22C6-C226-2760-35FF8D0C9792}"/>
              </a:ext>
            </a:extLst>
          </p:cNvPr>
          <p:cNvSpPr txBox="1"/>
          <p:nvPr/>
        </p:nvSpPr>
        <p:spPr>
          <a:xfrm>
            <a:off x="6938451" y="4940615"/>
            <a:ext cx="187195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itchFamily="2" charset="0"/>
                <a:cs typeface="Arial"/>
                <a:sym typeface="Arial"/>
              </a:rPr>
              <a:t>Kuva: Adobe </a:t>
            </a:r>
            <a:r>
              <a:rPr kumimoji="0" lang="fi-FI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regular" pitchFamily="2" charset="0"/>
                <a:cs typeface="Arial"/>
                <a:sym typeface="Arial"/>
              </a:rPr>
              <a:t>Stock</a:t>
            </a:r>
            <a:endParaRPr kumimoji="0" lang="fi-FI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regular" pitchFamily="2" charset="0"/>
              <a:cs typeface="Arial"/>
              <a:sym typeface="Arial"/>
            </a:endParaRPr>
          </a:p>
        </p:txBody>
      </p:sp>
      <p:pic>
        <p:nvPicPr>
          <p:cNvPr id="4" name="Kuva 3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28075E06-460E-178C-A641-45AB2EC1F5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19252" r="1832"/>
          <a:stretch>
            <a:fillRect/>
          </a:stretch>
        </p:blipFill>
        <p:spPr>
          <a:xfrm>
            <a:off x="2583542" y="4588110"/>
            <a:ext cx="2355851" cy="5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7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1ADDA-5456-C113-AD65-EBF93BD1E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E370DF-B374-A3C4-4B13-FED2AA81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62" y="309526"/>
            <a:ext cx="8260500" cy="841800"/>
          </a:xfrm>
        </p:spPr>
        <p:txBody>
          <a:bodyPr/>
          <a:lstStyle/>
          <a:p>
            <a:r>
              <a:rPr lang="fi-FI" dirty="0"/>
              <a:t>Lopuksi</a:t>
            </a:r>
          </a:p>
        </p:txBody>
      </p:sp>
      <p:pic>
        <p:nvPicPr>
          <p:cNvPr id="3" name="Kuva 2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4963751C-2090-8FC3-095A-D505ECBCB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A6E3407-31EA-2785-C51B-E7D23AAF758D}"/>
              </a:ext>
            </a:extLst>
          </p:cNvPr>
          <p:cNvSpPr txBox="1"/>
          <p:nvPr/>
        </p:nvSpPr>
        <p:spPr>
          <a:xfrm>
            <a:off x="457199" y="1151327"/>
            <a:ext cx="6263641" cy="364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Ensikohtaamisen merkitys, asiakaspalautteesta on syytä olla ylpeä</a:t>
            </a:r>
          </a:p>
          <a:p>
            <a:pPr marL="285750" lvl="0" indent="-285750">
              <a:lnSpc>
                <a:spcPct val="115000"/>
              </a:lnSpc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Vuorovaikutuksen laadulla ja kohtaamisen sisällöllä on enemmän merkitystä kuin sillä, tapahtuuko se puhelimitse vai kasvotusten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Puhelimessa tehtävää työtä kannattaa kehittää ja tehostaa edelleen, menetelmät ovat käyttökelpoinen väline kehittämiseen</a:t>
            </a:r>
          </a:p>
          <a:p>
            <a:pPr marL="285750" lvl="0" indent="-285750">
              <a:lnSpc>
                <a:spcPct val="115000"/>
              </a:lnSpc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Menetelmillä voidaan rikastuttaa ja lisätä työn vaikuttavuutta (esim. voimaantumisen kautta palveluntarve vähenee), mutta menetelmien tunnistettavuutta ja ymmärrettävyyttä lisättävä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589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775E6-A249-407E-D759-3CCDA7E8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61" y="460595"/>
            <a:ext cx="8260500" cy="841800"/>
          </a:xfrm>
        </p:spPr>
        <p:txBody>
          <a:bodyPr/>
          <a:lstStyle/>
          <a:p>
            <a:r>
              <a:rPr lang="fi-FI" dirty="0"/>
              <a:t>Esityksen sisältö</a:t>
            </a:r>
          </a:p>
        </p:txBody>
      </p:sp>
      <p:pic>
        <p:nvPicPr>
          <p:cNvPr id="3" name="Kuva 2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25D4AE0B-5FCC-52E9-38FA-78CBC8BA1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29" y="4455698"/>
            <a:ext cx="2399833" cy="68780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CA62AF9-C8F6-10B4-6A03-F8772A10CD9A}"/>
              </a:ext>
            </a:extLst>
          </p:cNvPr>
          <p:cNvSpPr txBox="1"/>
          <p:nvPr/>
        </p:nvSpPr>
        <p:spPr>
          <a:xfrm>
            <a:off x="464127" y="1503218"/>
            <a:ext cx="5430982" cy="188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Montserrat" panose="00000500000000000000" pitchFamily="2" charset="0"/>
              </a:rPr>
              <a:t>Tutkimuksen tavoite ja tarkoitus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Montserrat" panose="00000500000000000000" pitchFamily="2" charset="0"/>
              </a:rPr>
              <a:t>Tutkimuksen toteutus ja aineisto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Montserrat" panose="00000500000000000000" pitchFamily="2" charset="0"/>
              </a:rPr>
              <a:t>Tulokset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Montserrat" panose="00000500000000000000" pitchFamily="2" charset="0"/>
              </a:rPr>
              <a:t>Kehittämisehdotukset</a:t>
            </a:r>
          </a:p>
        </p:txBody>
      </p:sp>
    </p:spTree>
    <p:extLst>
      <p:ext uri="{BB962C8B-B14F-4D97-AF65-F5344CB8AC3E}">
        <p14:creationId xmlns:p14="http://schemas.microsoft.com/office/powerpoint/2010/main" val="3726611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 descr="Vene, jossa kaksi henkilöä korkeiden vaarojen ympäröimänä järvellä myöhäisen kesäillan sinisessä hetkessä.">
            <a:extLst>
              <a:ext uri="{FF2B5EF4-FFF2-40B4-BE49-F238E27FC236}">
                <a16:creationId xmlns:a16="http://schemas.microsoft.com/office/drawing/2014/main" id="{1EC025C6-2492-45F4-B499-94714D0591B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6308" b="6308"/>
          <a:stretch>
            <a:fillRect/>
          </a:stretch>
        </p:blipFill>
        <p:spPr/>
      </p:pic>
      <p:sp>
        <p:nvSpPr>
          <p:cNvPr id="479" name="Google Shape;479;p56"/>
          <p:cNvSpPr txBox="1">
            <a:spLocks noGrp="1"/>
          </p:cNvSpPr>
          <p:nvPr>
            <p:ph type="title"/>
          </p:nvPr>
        </p:nvSpPr>
        <p:spPr>
          <a:xfrm>
            <a:off x="43880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>
              <a:buClr>
                <a:srgbClr val="FFFFFF"/>
              </a:buClr>
              <a:defRPr/>
            </a:pPr>
            <a:r>
              <a:rPr lang="fi-FI" dirty="0"/>
              <a:t>Kiitos!</a:t>
            </a:r>
            <a:br>
              <a:rPr lang="fi-FI" dirty="0"/>
            </a:br>
            <a:br>
              <a:rPr lang="fi-FI" dirty="0"/>
            </a:b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t>Liisa Häkkinen</a:t>
            </a:r>
            <a:b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</a:b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t>tutkijasosiaalityöntekijä</a:t>
            </a:r>
            <a:b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</a:br>
            <a:b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</a:b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t>liisa.hakkinen@lapha.fi</a:t>
            </a:r>
            <a:b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</a:br>
            <a:r>
              <a:rPr lang="fi-FI" sz="1400" dirty="0"/>
              <a:t>0405926053</a:t>
            </a:r>
          </a:p>
        </p:txBody>
      </p:sp>
      <p:pic>
        <p:nvPicPr>
          <p:cNvPr id="480" name="Google Shape;480;p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5844" y="1181725"/>
            <a:ext cx="2163148" cy="262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6198"/>
          <a:stretch/>
        </p:blipFill>
        <p:spPr>
          <a:xfrm>
            <a:off x="-6874" y="4448701"/>
            <a:ext cx="1438109" cy="694801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6"/>
          <p:cNvSpPr txBox="1"/>
          <p:nvPr/>
        </p:nvSpPr>
        <p:spPr>
          <a:xfrm>
            <a:off x="6082748" y="4734504"/>
            <a:ext cx="263585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Kuva: Lapin materiaalipankki │Arto Komulainen</a:t>
            </a:r>
            <a:endParaRPr/>
          </a:p>
        </p:txBody>
      </p:sp>
      <p:pic>
        <p:nvPicPr>
          <p:cNvPr id="2" name="Kuva 1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495D185E-8A68-8A02-79C4-FEE2A550D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00" y="3606024"/>
            <a:ext cx="2399833" cy="6878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390108DD-F448-AE2C-A6F1-BD9336C66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>
            <a:extLst>
              <a:ext uri="{FF2B5EF4-FFF2-40B4-BE49-F238E27FC236}">
                <a16:creationId xmlns:a16="http://schemas.microsoft.com/office/drawing/2014/main" id="{98E1795D-0D20-B5E6-0567-AA8A82ADC2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619" y="105798"/>
            <a:ext cx="7162799" cy="77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fi-FI" dirty="0"/>
              <a:t>Lähteet:</a:t>
            </a:r>
          </a:p>
        </p:txBody>
      </p:sp>
      <p:pic>
        <p:nvPicPr>
          <p:cNvPr id="4" name="Kuva 3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8BE47EF9-46BE-6644-8591-7DB31A32E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AC020F40-3DA7-BD19-41EF-FC1853192EE4}"/>
              </a:ext>
            </a:extLst>
          </p:cNvPr>
          <p:cNvSpPr txBox="1"/>
          <p:nvPr/>
        </p:nvSpPr>
        <p:spPr>
          <a:xfrm>
            <a:off x="314587" y="1056724"/>
            <a:ext cx="851482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latin typeface="+mn-lt"/>
              </a:rPr>
              <a:t>AIKUMETOD -tutkimushanke. (2022). Voimavaralähtöinen asiakastyö: Mallinnus aikuissosiaalityön käytäntöön. Jyväskylän yliopisto, Kokkolan yliopistokeskus Chydenius. </a:t>
            </a:r>
            <a:r>
              <a:rPr lang="fi-FI" sz="800" dirty="0">
                <a:latin typeface="+mn-lt"/>
                <a:hlinkClick r:id="rId4"/>
              </a:rPr>
              <a:t>https://jyx.jyu.fi/handle/123456789/85929</a:t>
            </a:r>
            <a:endParaRPr lang="fi-FI" sz="800" dirty="0">
              <a:latin typeface="+mn-lt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latin typeface="+mn-lt"/>
              </a:rPr>
              <a:t>Isola, A.-M., Turunen, E., Hänninen, S., Karjalainen, J. &amp; </a:t>
            </a:r>
            <a:r>
              <a:rPr lang="fi-FI" sz="800" dirty="0" err="1">
                <a:latin typeface="+mn-lt"/>
              </a:rPr>
              <a:t>Hiilamo</a:t>
            </a:r>
            <a:r>
              <a:rPr lang="fi-FI" sz="800" dirty="0">
                <a:latin typeface="+mn-lt"/>
              </a:rPr>
              <a:t>, H. (2015). Syrjäytynyt ihminen ja kunta. Kunnallisalan kehittämissäätiö, Tutkimusjulkaisu nro 84. Vammalan Kirjapaino Oy. ISBN 978-952-7072-17-2. </a:t>
            </a:r>
            <a:r>
              <a:rPr lang="fi-FI" sz="800" dirty="0">
                <a:latin typeface="+mn-lt"/>
                <a:hlinkClick r:id="rId5"/>
              </a:rPr>
              <a:t>https://urn.fi/URN:ISBN:978-952-7072-17-2</a:t>
            </a:r>
            <a:endParaRPr lang="fi-FI" sz="800" dirty="0">
              <a:latin typeface="+mn-lt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800" dirty="0"/>
              <a:t>Johnson, </a:t>
            </a:r>
            <a:r>
              <a:rPr lang="fi-FI" sz="800" dirty="0" err="1"/>
              <a:t>Burke</a:t>
            </a:r>
            <a:r>
              <a:rPr lang="fi-FI" sz="800" dirty="0"/>
              <a:t> &amp; </a:t>
            </a:r>
            <a:r>
              <a:rPr lang="fi-FI" sz="800" dirty="0" err="1"/>
              <a:t>Onwuegbuzie</a:t>
            </a:r>
            <a:r>
              <a:rPr lang="fi-FI" sz="800" dirty="0"/>
              <a:t>, Anthony &amp; Turner, Lisa: </a:t>
            </a:r>
            <a:r>
              <a:rPr lang="fi-FI" sz="800" dirty="0" err="1"/>
              <a:t>Toward</a:t>
            </a:r>
            <a:r>
              <a:rPr lang="fi-FI" sz="800" dirty="0"/>
              <a:t> a Definition of </a:t>
            </a:r>
            <a:r>
              <a:rPr lang="fi-FI" sz="800" dirty="0" err="1"/>
              <a:t>Mixed</a:t>
            </a:r>
            <a:r>
              <a:rPr lang="fi-FI" sz="800" dirty="0"/>
              <a:t> </a:t>
            </a:r>
            <a:r>
              <a:rPr lang="fi-FI" sz="800" dirty="0" err="1"/>
              <a:t>Methods</a:t>
            </a:r>
            <a:r>
              <a:rPr lang="fi-FI" sz="800" dirty="0"/>
              <a:t> </a:t>
            </a:r>
            <a:r>
              <a:rPr lang="fi-FI" sz="800" dirty="0" err="1"/>
              <a:t>Research</a:t>
            </a:r>
            <a:r>
              <a:rPr lang="fi-FI" sz="800" dirty="0"/>
              <a:t>. Journal of </a:t>
            </a:r>
            <a:r>
              <a:rPr lang="fi-FI" sz="800" dirty="0" err="1"/>
              <a:t>Mixed</a:t>
            </a:r>
            <a:r>
              <a:rPr lang="fi-FI" sz="800" dirty="0"/>
              <a:t> </a:t>
            </a:r>
            <a:r>
              <a:rPr lang="fi-FI" sz="800" dirty="0" err="1"/>
              <a:t>Methods</a:t>
            </a:r>
            <a:r>
              <a:rPr lang="fi-FI" sz="800" dirty="0"/>
              <a:t> </a:t>
            </a:r>
            <a:r>
              <a:rPr lang="fi-FI" sz="800" dirty="0" err="1"/>
              <a:t>Research</a:t>
            </a:r>
            <a:r>
              <a:rPr lang="fi-FI" sz="800" dirty="0"/>
              <a:t> 2 (2007): 1, 112–133.</a:t>
            </a:r>
            <a:endParaRPr lang="fi-FI" sz="800" dirty="0">
              <a:latin typeface="+mn-lt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800" dirty="0"/>
              <a:t>Kivipelto, M., Blomgren, S., Karjalainen, P., &amp; Saikkonen, P. (toim.) (2013). Vaikuttavaa aikuissosiaalityötä – arviointimalleista mittareihin (THL Raportti 8/2013). Helsinki: Terveyden ja hyvinvoinnin laitos</a:t>
            </a:r>
            <a:r>
              <a:rPr lang="fi-FI" sz="800" dirty="0">
                <a:latin typeface="+mn-lt"/>
              </a:rPr>
              <a:t>Kuusisto, K., &amp; Ekqvist, E. (2016). Aikuissosiaalityön asiakkaiden kokemus asiakkuuden vaikutuksesta elämäntilanteen muutokseen. Yhteiskuntapolitiikka, 81(6), 655–669. Saatavilla osoitteessa: </a:t>
            </a:r>
            <a:r>
              <a:rPr lang="fi-FI" sz="800" dirty="0">
                <a:latin typeface="+mn-lt"/>
                <a:hlinkClick r:id="rId6"/>
              </a:rPr>
              <a:t>https://www.julkari.fi/bitstream/handle/10024/131584/YP1606_Kuusisto%26Ekqvist.pdf</a:t>
            </a:r>
            <a:endParaRPr lang="fi-FI" sz="800" dirty="0">
              <a:latin typeface="+mn-lt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800" dirty="0" err="1"/>
              <a:t>Niukko</a:t>
            </a:r>
            <a:r>
              <a:rPr lang="fi-FI" sz="800" dirty="0"/>
              <a:t>, K., &amp; Viitasalo, K. (2024). Tiedostavan ajattelun seurauksena tapahtuva taloudellinen vapautuminen. </a:t>
            </a:r>
            <a:r>
              <a:rPr lang="fi-FI" sz="800" i="1" dirty="0"/>
              <a:t>Aikuiskasvatus, 44</a:t>
            </a:r>
            <a:r>
              <a:rPr lang="fi-FI" sz="800" dirty="0"/>
              <a:t>(2), 94–105. </a:t>
            </a:r>
            <a:r>
              <a:rPr lang="fi-FI" sz="800" dirty="0">
                <a:hlinkClick r:id="rId7"/>
              </a:rPr>
              <a:t>https://doi.org/10.33336/aik.131892</a:t>
            </a:r>
            <a:endParaRPr lang="fi-FI" sz="8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Pascoe, K. M. (2022). Remote service delivery during the COVID‑19 pandemic: Questioning the impact of technology on relationship‑based social work practice. </a:t>
            </a:r>
            <a:r>
              <a:rPr lang="en-US" sz="800" i="1" dirty="0"/>
              <a:t>British Journal of Social Work, 52</a:t>
            </a:r>
            <a:r>
              <a:rPr lang="en-US" sz="800" dirty="0"/>
              <a:t>(6), 3268–3287. https://doi.org/10.1093/bjsw/bcab242</a:t>
            </a:r>
            <a:endParaRPr lang="fi-FI" sz="800" dirty="0">
              <a:latin typeface="+mn-lt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Rapp, C. A., </a:t>
            </a:r>
            <a:r>
              <a:rPr lang="en-US" sz="800" dirty="0" err="1"/>
              <a:t>Saleebey</a:t>
            </a:r>
            <a:r>
              <a:rPr lang="en-US" sz="800" dirty="0"/>
              <a:t>, D. &amp; Sullivan, W. P. (2005). The Future of Strengths-Based Social Work. Advances in Social Work, 6(1), 79–90. </a:t>
            </a:r>
            <a:r>
              <a:rPr lang="en-US" sz="800" u="sng" dirty="0">
                <a:hlinkClick r:id="rId8"/>
              </a:rPr>
              <a:t>https://doi.org/10.18060/81</a:t>
            </a:r>
            <a:r>
              <a:rPr lang="en-US" sz="800" dirty="0"/>
              <a:t> </a:t>
            </a:r>
            <a:endParaRPr lang="fi-FI" sz="800" dirty="0">
              <a:latin typeface="+mn-lt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latin typeface="+mn-lt"/>
              </a:rPr>
              <a:t>Takuusäätiö. (2022). Asiakkaan tukeminen ja kohtaaminen talous- ja velka-asioissa: Työkaluja yksilötyöhön. </a:t>
            </a:r>
            <a:r>
              <a:rPr lang="fi-FI" sz="800" dirty="0">
                <a:latin typeface="+mn-lt"/>
                <a:hlinkClick r:id="rId9"/>
              </a:rPr>
              <a:t>https://www.takuusaatio.fi/wp-content/uploads/2022/03/Tyokaluja_yksilotyohon.pdf</a:t>
            </a:r>
            <a:endParaRPr lang="fi-FI" sz="800" dirty="0">
              <a:latin typeface="+mn-lt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latin typeface="+mn-lt"/>
              </a:rPr>
              <a:t>Viitasalo, K. (2019). Mistä taloussosiaalityössä on kyse? Teoksessa M. </a:t>
            </a:r>
            <a:r>
              <a:rPr lang="fi-FI" sz="800" dirty="0" err="1">
                <a:latin typeface="+mn-lt"/>
              </a:rPr>
              <a:t>Zechner</a:t>
            </a:r>
            <a:r>
              <a:rPr lang="fi-FI" sz="800" dirty="0">
                <a:latin typeface="+mn-lt"/>
              </a:rPr>
              <a:t>, S. Karjalainen &amp; K. Viitasalo (toim.), Avauksia taloussosiaalityöstä (s. 8–15). Jyväskylän yliopisto.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800" dirty="0"/>
              <a:t>Yhteiskuntatieteellinen tietoarkisto. </a:t>
            </a:r>
            <a:r>
              <a:rPr lang="fi-FI" sz="800" i="1" dirty="0"/>
              <a:t>Kvantitatiivisen tutkimuksen verkkokäsikirja</a:t>
            </a:r>
            <a:r>
              <a:rPr lang="fi-FI" sz="800" dirty="0"/>
              <a:t> [verkkojulkaisu]. FSD – Menetelmäopetuksen tietovaranto. </a:t>
            </a:r>
            <a:r>
              <a:rPr lang="fi-FI" sz="800" dirty="0">
                <a:hlinkClick r:id="rId10"/>
              </a:rPr>
              <a:t>https://www.fsd.tuni.fi/fi/palvelut/menetelmaopetus/kvanti/</a:t>
            </a:r>
            <a:endParaRPr lang="fi-FI" sz="8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800" dirty="0"/>
              <a:t>Yhteiskuntatieteellinen tietoarkisto. </a:t>
            </a:r>
            <a:r>
              <a:rPr lang="fi-FI" sz="800" i="1" dirty="0"/>
              <a:t>Kvalitatiivisen tutkimuksen verkkokäsikirja</a:t>
            </a:r>
            <a:r>
              <a:rPr lang="fi-FI" sz="800" dirty="0"/>
              <a:t> [verkkojulkaisu]. FSD – Menetelmäopetuksen tietovaranto. </a:t>
            </a:r>
            <a:r>
              <a:rPr lang="fi-FI" sz="800" dirty="0">
                <a:hlinkClick r:id="rId11"/>
              </a:rPr>
              <a:t>https://www.fsd.tuni.fi/fi/palvelut/menetelmaopetus/kvali/</a:t>
            </a:r>
            <a:endParaRPr lang="fi-FI" sz="8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54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D67F2-79AE-682A-D344-29EF1DF9E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0BA6FF-3898-FF4C-DF54-A5A9ACEE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62" y="309526"/>
            <a:ext cx="8260500" cy="841800"/>
          </a:xfrm>
        </p:spPr>
        <p:txBody>
          <a:bodyPr/>
          <a:lstStyle/>
          <a:p>
            <a:r>
              <a:rPr lang="fi-FI" dirty="0"/>
              <a:t>Tutkimuksen tavoite ja tarkoitus</a:t>
            </a:r>
          </a:p>
        </p:txBody>
      </p:sp>
      <p:pic>
        <p:nvPicPr>
          <p:cNvPr id="3" name="Kuva 2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87EFC01F-1005-C697-2571-6D7DBBA81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2204C01-71E9-C31D-9618-B8082B9B7AD0}"/>
              </a:ext>
            </a:extLst>
          </p:cNvPr>
          <p:cNvSpPr txBox="1"/>
          <p:nvPr/>
        </p:nvSpPr>
        <p:spPr>
          <a:xfrm>
            <a:off x="324062" y="1045030"/>
            <a:ext cx="62890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" panose="00000500000000000000" pitchFamily="2" charset="0"/>
              </a:rPr>
              <a:t>Tutkimus kohdentui Lapin hyvinvointialueen lounaisen ja kaakkoisen palvelualueen työikäisten palveluihin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" panose="00000500000000000000" pitchFamily="2" charset="0"/>
              </a:rPr>
              <a:t>Aikuissosiaalityön menetelmiä (voimavaralähtöinen asiakastyö ja taloussosiaalityö) tutkittiin ensiarviointityöskentelyssä tavoitteena tuottaa tietoa menetelmien hyödynnettävyydestä ja asiakasvaikutuksista</a:t>
            </a:r>
          </a:p>
          <a:p>
            <a:pPr>
              <a:spcAft>
                <a:spcPts val="600"/>
              </a:spcAft>
            </a:pPr>
            <a:endParaRPr lang="fi-FI" dirty="0">
              <a:latin typeface="Montserrat" panose="00000500000000000000" pitchFamily="2" charset="0"/>
            </a:endParaRP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fi-FI" kern="100" dirty="0"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Millaisia vaikutuksia tutkimusperustaisten menetelmien käytöllä on aikuissosiaalityön ensiarvioinnin asiakastyössä?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fi-FI" kern="100" dirty="0"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Millä edellytyksillä tutkimusperustaisia menetelmiä voidaan soveltaa aikuissosiaalityön ensiarviointityöskentelyssä?</a:t>
            </a:r>
          </a:p>
        </p:txBody>
      </p:sp>
    </p:spTree>
    <p:extLst>
      <p:ext uri="{BB962C8B-B14F-4D97-AF65-F5344CB8AC3E}">
        <p14:creationId xmlns:p14="http://schemas.microsoft.com/office/powerpoint/2010/main" val="71647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E8C3EB01-4761-2C72-94DB-EF7B3CEFF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>
            <a:extLst>
              <a:ext uri="{FF2B5EF4-FFF2-40B4-BE49-F238E27FC236}">
                <a16:creationId xmlns:a16="http://schemas.microsoft.com/office/drawing/2014/main" id="{695BD24F-9B1E-D50F-F71D-F3B010B207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619" y="105798"/>
            <a:ext cx="7162799" cy="77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fi-FI" dirty="0"/>
              <a:t>Mitä tarkoitetaan ensiarvioinnilla</a:t>
            </a:r>
          </a:p>
        </p:txBody>
      </p:sp>
      <p:pic>
        <p:nvPicPr>
          <p:cNvPr id="4" name="Kuva 3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2247A8CA-99A9-4ED8-F932-AB8D2B252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F66609E-EFF8-623F-CE52-1C3AFFFE8856}"/>
              </a:ext>
            </a:extLst>
          </p:cNvPr>
          <p:cNvSpPr txBox="1"/>
          <p:nvPr/>
        </p:nvSpPr>
        <p:spPr>
          <a:xfrm>
            <a:off x="337731" y="971312"/>
            <a:ext cx="689145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i-FI" dirty="0">
              <a:latin typeface="Montserrat regular" panose="00000500000000000000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Ensiarvioinnilla tarkoitetaan 7 arkipäivän aikana tapahtuvaa sosiaalihuoltolain mukaisten yhteydenottojen ja ilmoitusten käsittelyä (SHL 34 § ja 35 §)</a:t>
            </a:r>
            <a:endParaRPr lang="fi-FI" b="1" dirty="0">
              <a:latin typeface="Montserrat regular" panose="00000500000000000000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 err="1">
                <a:latin typeface="Montserrat regular" panose="00000500000000000000" charset="0"/>
              </a:rPr>
              <a:t>SHL:n</a:t>
            </a:r>
            <a:r>
              <a:rPr lang="fi-FI" dirty="0">
                <a:latin typeface="Montserrat regular" panose="00000500000000000000" charset="0"/>
              </a:rPr>
              <a:t> mukaisen asiakasprosessin ensimmäinen vaihe, ennen palvelutarpeen arviointia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Sisältää arvion asian kiireellisyydestä, ensikontaktin asiakkaaseen ja ratkaisun palvelutarpeen arvioinnista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 regular" panose="00000500000000000000" charset="0"/>
              </a:rPr>
              <a:t>Taustalla laajempi kehittämishanke (VASA 2/Ensiarviointipilotti), jossa kehitettiin sosiaalihuoltolain mukaisten ilmoitusten, yhteydenottojen ja lastensuojeluilmoitusten käsittelyprosessia luomalla yhteiset toimintakäytännöt arviointityöhön koko Lapin hyvinvointialueelle perhesosiaalityön ja aikuissosiaalityön palveluissa</a:t>
            </a:r>
          </a:p>
        </p:txBody>
      </p:sp>
    </p:spTree>
    <p:extLst>
      <p:ext uri="{BB962C8B-B14F-4D97-AF65-F5344CB8AC3E}">
        <p14:creationId xmlns:p14="http://schemas.microsoft.com/office/powerpoint/2010/main" val="142162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0"/>
          <p:cNvSpPr txBox="1">
            <a:spLocks noGrp="1"/>
          </p:cNvSpPr>
          <p:nvPr>
            <p:ph type="title" idx="4294967295"/>
          </p:nvPr>
        </p:nvSpPr>
        <p:spPr>
          <a:xfrm>
            <a:off x="93179" y="113639"/>
            <a:ext cx="7801714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Tutkimuksen toteuttaminen</a:t>
            </a:r>
            <a:endParaRPr kumimoji="0" lang="fi-FI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216" y="1131248"/>
            <a:ext cx="1254403" cy="920763"/>
          </a:xfrm>
          <a:prstGeom prst="homePlate">
            <a:avLst>
              <a:gd name="adj" fmla="val 16272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0"/>
          <p:cNvSpPr txBox="1"/>
          <p:nvPr/>
        </p:nvSpPr>
        <p:spPr>
          <a:xfrm>
            <a:off x="126669" y="1336233"/>
            <a:ext cx="100028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" sz="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10/2024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Tutkimussuun-nitelma ja tutkimuslupa</a:t>
            </a:r>
          </a:p>
        </p:txBody>
      </p:sp>
      <p:sp>
        <p:nvSpPr>
          <p:cNvPr id="393" name="Google Shape;393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3098" y="1112087"/>
            <a:ext cx="1255845" cy="939924"/>
          </a:xfrm>
          <a:prstGeom prst="homePlate">
            <a:avLst>
              <a:gd name="adj" fmla="val 16272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0"/>
          <p:cNvSpPr txBox="1"/>
          <p:nvPr/>
        </p:nvSpPr>
        <p:spPr>
          <a:xfrm>
            <a:off x="1496059" y="1360854"/>
            <a:ext cx="113199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" sz="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11/2024</a:t>
            </a:r>
          </a:p>
          <a:p>
            <a:pPr lvl="0">
              <a:lnSpc>
                <a:spcPct val="90000"/>
              </a:lnSpc>
            </a:pPr>
            <a:r>
              <a:rPr lang="en" sz="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Reflektioryhmä käynnistyy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1064" y="1112087"/>
            <a:ext cx="1529948" cy="939924"/>
          </a:xfrm>
          <a:prstGeom prst="homePlate">
            <a:avLst>
              <a:gd name="adj" fmla="val 16272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0"/>
          <p:cNvSpPr txBox="1"/>
          <p:nvPr/>
        </p:nvSpPr>
        <p:spPr>
          <a:xfrm>
            <a:off x="2869856" y="1380638"/>
            <a:ext cx="136163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" sz="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01/2025</a:t>
            </a:r>
            <a:endParaRPr lang="en" sz="800" b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Asiakasaineiston kerääminen käynnistyy </a:t>
            </a:r>
          </a:p>
        </p:txBody>
      </p:sp>
      <p:sp>
        <p:nvSpPr>
          <p:cNvPr id="391" name="Google Shape;391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5711" y="1131248"/>
            <a:ext cx="1628684" cy="920763"/>
          </a:xfrm>
          <a:prstGeom prst="homePlate">
            <a:avLst>
              <a:gd name="adj" fmla="val 16272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0"/>
          <p:cNvSpPr txBox="1"/>
          <p:nvPr/>
        </p:nvSpPr>
        <p:spPr>
          <a:xfrm>
            <a:off x="4537528" y="1151421"/>
            <a:ext cx="1457433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" sz="800" b="1" dirty="0">
                <a:solidFill>
                  <a:srgbClr val="FFFFFF"/>
                </a:solidFill>
                <a:latin typeface="Montserrat"/>
                <a:sym typeface="Montserrat"/>
              </a:rPr>
              <a:t>01/25- 6/25 </a:t>
            </a:r>
            <a:r>
              <a:rPr lang="en" sz="800" dirty="0">
                <a:solidFill>
                  <a:srgbClr val="FFFFFF"/>
                </a:solidFill>
                <a:latin typeface="Montserrat"/>
                <a:sym typeface="Montserrat"/>
              </a:rPr>
              <a:t>Menetelmien soveltaminen, reflektioryhmät, aineiston keruu ja yhteistyö ensiarviointipilon kanssa</a:t>
            </a:r>
            <a:endParaRPr b="1" dirty="0"/>
          </a:p>
        </p:txBody>
      </p:sp>
      <p:sp>
        <p:nvSpPr>
          <p:cNvPr id="390" name="Google Shape;390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5126" y="1131248"/>
            <a:ext cx="1457433" cy="920763"/>
          </a:xfrm>
          <a:prstGeom prst="homePlate">
            <a:avLst>
              <a:gd name="adj" fmla="val 16272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0"/>
          <p:cNvSpPr txBox="1"/>
          <p:nvPr/>
        </p:nvSpPr>
        <p:spPr>
          <a:xfrm>
            <a:off x="6120459" y="1466815"/>
            <a:ext cx="120908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" sz="800" b="1" dirty="0">
                <a:solidFill>
                  <a:schemeClr val="tx1"/>
                </a:solidFill>
                <a:latin typeface="Montserrat"/>
                <a:sym typeface="Montserrat"/>
              </a:rPr>
              <a:t>6/2025 </a:t>
            </a:r>
            <a:r>
              <a:rPr lang="en" sz="800" dirty="0">
                <a:solidFill>
                  <a:schemeClr val="tx1"/>
                </a:solidFill>
                <a:latin typeface="Montserrat"/>
                <a:sym typeface="Montserrat"/>
              </a:rPr>
              <a:t>Asiakashaastattelut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89" name="Google Shape;38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77892" y="1131248"/>
            <a:ext cx="1298691" cy="920763"/>
          </a:xfrm>
          <a:prstGeom prst="homePlate">
            <a:avLst>
              <a:gd name="adj" fmla="val 15459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0"/>
          <p:cNvSpPr txBox="1"/>
          <p:nvPr/>
        </p:nvSpPr>
        <p:spPr>
          <a:xfrm>
            <a:off x="7680902" y="1385477"/>
            <a:ext cx="1121832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" sz="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" sz="800" b="1" dirty="0">
                <a:solidFill>
                  <a:srgbClr val="FFFFFF"/>
                </a:solidFill>
                <a:latin typeface="Montserrat"/>
                <a:sym typeface="Montserrat"/>
              </a:rPr>
              <a:t>8-12/2025</a:t>
            </a:r>
            <a:endParaRPr lang="en" sz="800" b="1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FFFFFF"/>
                </a:solidFill>
                <a:latin typeface="Montserrat"/>
                <a:sym typeface="Montserrat"/>
              </a:rPr>
              <a:t>Aineiston analyysi, tuotokset ja jalkauttaminen</a:t>
            </a:r>
          </a:p>
        </p:txBody>
      </p:sp>
      <p:sp>
        <p:nvSpPr>
          <p:cNvPr id="415" name="Google Shape;415;p50"/>
          <p:cNvSpPr/>
          <p:nvPr/>
        </p:nvSpPr>
        <p:spPr>
          <a:xfrm>
            <a:off x="154152" y="2269311"/>
            <a:ext cx="2120235" cy="209862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Tutkimuksen käynnistyminen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0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Tutkimuksen kohdentaminen ensiarviointipilottiin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000" dirty="0">
                <a:latin typeface="Montserrat"/>
                <a:ea typeface="Montserrat"/>
                <a:cs typeface="Montserrat"/>
                <a:sym typeface="Montserrat"/>
              </a:rPr>
              <a:t>Tutkittavien menetelmien valinta</a:t>
            </a:r>
            <a:endParaRPr lang="fi-FI" sz="100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000" dirty="0">
                <a:latin typeface="Montserrat"/>
                <a:sym typeface="Montserrat"/>
              </a:rPr>
              <a:t>Tutkimukseen osallistuvien ammattilaisten rekrytointi (12 työntekijää)</a:t>
            </a:r>
            <a:endParaRPr sz="675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0"/>
          <p:cNvSpPr/>
          <p:nvPr/>
        </p:nvSpPr>
        <p:spPr>
          <a:xfrm>
            <a:off x="2408840" y="2269309"/>
            <a:ext cx="2070074" cy="209862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Reflektioryhmä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0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Kokoontui kahdeksan kertaa 11/24-6/25 </a:t>
            </a:r>
            <a:r>
              <a:rPr lang="fi-FI" sz="100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Teamsissa</a:t>
            </a:r>
            <a:r>
              <a:rPr lang="fi-FI" sz="100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(yksi lähitapaaminen)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000" dirty="0">
                <a:latin typeface="Montserrat"/>
                <a:ea typeface="Montserrat"/>
                <a:cs typeface="Montserrat"/>
                <a:sym typeface="Montserrat"/>
              </a:rPr>
              <a:t>Tarkoituksena menetelmien jalkauttaminen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000" dirty="0">
                <a:latin typeface="Montserrat"/>
                <a:ea typeface="Montserrat"/>
                <a:cs typeface="Montserrat"/>
                <a:sym typeface="Montserrat"/>
              </a:rPr>
              <a:t>Toimi alustana työntekijöiden reflektiolle menetelmien hyödynnettävyydestä</a:t>
            </a:r>
          </a:p>
        </p:txBody>
      </p:sp>
      <p:sp>
        <p:nvSpPr>
          <p:cNvPr id="385" name="Google Shape;385;p50"/>
          <p:cNvSpPr/>
          <p:nvPr/>
        </p:nvSpPr>
        <p:spPr>
          <a:xfrm>
            <a:off x="4604766" y="2261967"/>
            <a:ext cx="2120236" cy="20991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i-FI" sz="1000" b="1" dirty="0">
                <a:latin typeface="Montserrat"/>
                <a:ea typeface="Montserrat"/>
                <a:cs typeface="Montserrat"/>
                <a:sym typeface="Montserrat"/>
              </a:rPr>
              <a:t>Asiakasaineisto</a:t>
            </a:r>
          </a:p>
          <a:p>
            <a:pPr lvl="0"/>
            <a:endParaRPr lang="fi-FI"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Montserrat"/>
                <a:ea typeface="Montserrat"/>
                <a:cs typeface="Montserrat"/>
                <a:sym typeface="Montserrat"/>
              </a:rPr>
              <a:t>Asiakaspalautekysely auki </a:t>
            </a:r>
            <a:r>
              <a:rPr lang="fi-FI" sz="1000" dirty="0" err="1">
                <a:latin typeface="Montserrat"/>
                <a:ea typeface="Montserrat"/>
                <a:cs typeface="Montserrat"/>
                <a:sym typeface="Montserrat"/>
              </a:rPr>
              <a:t>Webropolissa</a:t>
            </a:r>
            <a:r>
              <a:rPr lang="fi-FI" sz="1000" dirty="0">
                <a:latin typeface="Montserrat"/>
                <a:ea typeface="Montserrat"/>
                <a:cs typeface="Montserrat"/>
                <a:sym typeface="Montserrat"/>
              </a:rPr>
              <a:t> 1/25-6/25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Montserrat"/>
                <a:ea typeface="Montserrat"/>
                <a:cs typeface="Montserrat"/>
                <a:sym typeface="Montserrat"/>
              </a:rPr>
              <a:t>Ensiarvioinnin asiakaskirjaukset kerättiin luvan antaneilta asiakkailta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Montserrat"/>
                <a:sym typeface="Montserrat"/>
              </a:rPr>
              <a:t>Puhelinhaastattelut</a:t>
            </a:r>
            <a:endParaRPr lang="fi-FI" sz="1000" dirty="0"/>
          </a:p>
        </p:txBody>
      </p:sp>
      <p:sp>
        <p:nvSpPr>
          <p:cNvPr id="384" name="Google Shape;384;p50"/>
          <p:cNvSpPr/>
          <p:nvPr/>
        </p:nvSpPr>
        <p:spPr>
          <a:xfrm>
            <a:off x="6860218" y="2268743"/>
            <a:ext cx="2011235" cy="20991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 dirty="0">
                <a:latin typeface="Montserrat"/>
                <a:sym typeface="Montserrat"/>
              </a:rPr>
              <a:t>Analyysi ja kirjalliset tuotokset/Jalkauttaminen</a:t>
            </a:r>
            <a:endParaRPr dirty="0"/>
          </a:p>
          <a:p>
            <a:pPr marL="128588" marR="0" lvl="0" indent="-128588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900" b="0" i="0" u="none" strike="noStrike" cap="none" dirty="0">
                <a:solidFill>
                  <a:srgbClr val="000000"/>
                </a:solidFill>
                <a:latin typeface="Montserrat"/>
                <a:ea typeface="Arial"/>
                <a:cs typeface="Arial"/>
                <a:sym typeface="Montserrat"/>
              </a:rPr>
              <a:t>YTA –alueen yhteinen tutkimusraportti, EU -hankeraportointi</a:t>
            </a:r>
          </a:p>
          <a:p>
            <a:pPr marL="128588" lvl="0" indent="-128588">
              <a:buSzPts val="1000"/>
              <a:buFont typeface="Arial"/>
              <a:buChar char="•"/>
            </a:pPr>
            <a:r>
              <a:rPr lang="en" sz="900" dirty="0">
                <a:latin typeface="Montserrat"/>
                <a:sym typeface="Montserrat"/>
              </a:rPr>
              <a:t>YTA –alueen yhteinen Puheenvuoro J</a:t>
            </a:r>
            <a:r>
              <a:rPr lang="fi-FI" sz="900" dirty="0">
                <a:latin typeface="Montserrat"/>
                <a:sym typeface="Montserrat"/>
              </a:rPr>
              <a:t>a</a:t>
            </a:r>
            <a:r>
              <a:rPr lang="en" sz="900" dirty="0">
                <a:latin typeface="Montserrat"/>
                <a:sym typeface="Montserrat"/>
              </a:rPr>
              <a:t>nus –lehteen</a:t>
            </a:r>
          </a:p>
          <a:p>
            <a:pPr marL="128588" indent="-128588">
              <a:buSzPts val="1000"/>
              <a:buFont typeface="Arial"/>
              <a:buChar char="•"/>
            </a:pPr>
            <a:r>
              <a:rPr lang="en" sz="900" dirty="0">
                <a:latin typeface="Montserrat"/>
                <a:sym typeface="Montserrat"/>
              </a:rPr>
              <a:t>Jalkauttamistilaisuudet</a:t>
            </a:r>
          </a:p>
          <a:p>
            <a:pPr marL="128588" marR="0" lvl="0" indent="-128588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900" dirty="0">
                <a:latin typeface="Montserrat"/>
                <a:sym typeface="Montserrat"/>
              </a:rPr>
              <a:t>Hyvinvointialuekohtainen a</a:t>
            </a:r>
            <a:r>
              <a:rPr lang="en" sz="900" b="0" i="0" u="none" strike="noStrike" cap="none" dirty="0">
                <a:solidFill>
                  <a:srgbClr val="000000"/>
                </a:solidFill>
                <a:latin typeface="Montserrat"/>
                <a:ea typeface="Arial"/>
                <a:cs typeface="Arial"/>
                <a:sym typeface="Montserrat"/>
              </a:rPr>
              <a:t>rtikkeli –käsikirjoitus/tieteellinen raportti</a:t>
            </a:r>
          </a:p>
          <a:p>
            <a:pPr marL="128588" marR="0" lvl="0" indent="-128588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900" dirty="0">
                <a:latin typeface="Montserrat"/>
                <a:sym typeface="Montserrat"/>
              </a:rPr>
              <a:t>Loppuwebinaari 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50" descr="Johtajisto tasaisella täytöllä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4765" y="4665654"/>
            <a:ext cx="263708" cy="26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48700"/>
            <a:ext cx="2671674" cy="69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E83150B3-DD73-38BD-A64F-D0D1727C9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646AD-D73B-B94F-D871-2BB48D439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6CA041-D68D-0F23-BD3E-BE7458D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51" y="70937"/>
            <a:ext cx="8260500" cy="687803"/>
          </a:xfrm>
        </p:spPr>
        <p:txBody>
          <a:bodyPr/>
          <a:lstStyle/>
          <a:p>
            <a:r>
              <a:rPr lang="fi-FI" dirty="0"/>
              <a:t>Aineisto</a:t>
            </a:r>
          </a:p>
        </p:txBody>
      </p:sp>
      <p:pic>
        <p:nvPicPr>
          <p:cNvPr id="3" name="Kuva 2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0D1F429E-110D-903F-0862-CF68C2E01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9A63B43-13F5-7ABB-1EE0-6308C71BDBD9}"/>
              </a:ext>
            </a:extLst>
          </p:cNvPr>
          <p:cNvSpPr txBox="1"/>
          <p:nvPr/>
        </p:nvSpPr>
        <p:spPr>
          <a:xfrm>
            <a:off x="409903" y="683172"/>
            <a:ext cx="6758152" cy="393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Montserrat" panose="00000500000000000000" pitchFamily="2" charset="0"/>
              </a:rPr>
              <a:t>Asiakaspalautekysely </a:t>
            </a:r>
            <a:r>
              <a:rPr lang="fi-FI" dirty="0" err="1">
                <a:latin typeface="Montserrat" panose="00000500000000000000" pitchFamily="2" charset="0"/>
              </a:rPr>
              <a:t>Webropol</a:t>
            </a:r>
            <a:r>
              <a:rPr lang="fi-FI" dirty="0">
                <a:latin typeface="Montserrat" panose="00000500000000000000" pitchFamily="2" charset="0"/>
              </a:rPr>
              <a:t> n=34 </a:t>
            </a:r>
          </a:p>
          <a:p>
            <a:pPr marL="360000">
              <a:lnSpc>
                <a:spcPct val="150000"/>
              </a:lnSpc>
              <a:spcAft>
                <a:spcPts val="100"/>
              </a:spcAft>
            </a:pPr>
            <a:r>
              <a:rPr lang="fi-FI" sz="1200" dirty="0">
                <a:latin typeface="Montserrat" panose="00000500000000000000" pitchFamily="2" charset="0"/>
              </a:rPr>
              <a:t>(Väittämät yleisesti ensiarvioinnin asioinnista, voimavaralähtöisyydestä sekä taloudellisen tilanteen käsittelystä)</a:t>
            </a:r>
          </a:p>
          <a:p>
            <a:pPr marL="285750" indent="-2857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i-FI" dirty="0">
                <a:latin typeface="Montserrat" panose="00000500000000000000" pitchFamily="2" charset="0"/>
              </a:rPr>
              <a:t>Ensiarvioinnin asiakaskirjaukset n=32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Montserrat" panose="00000500000000000000" pitchFamily="2" charset="0"/>
              </a:rPr>
              <a:t>Asiakashaastattelut puhelimitse n=5</a:t>
            </a:r>
          </a:p>
          <a:p>
            <a:pPr marL="360000" lvl="2">
              <a:lnSpc>
                <a:spcPct val="150000"/>
              </a:lnSpc>
              <a:spcAft>
                <a:spcPts val="100"/>
              </a:spcAft>
            </a:pPr>
            <a:r>
              <a:rPr lang="fi-FI" sz="1200" dirty="0">
                <a:latin typeface="Montserrat" panose="00000500000000000000" pitchFamily="2" charset="0"/>
              </a:rPr>
              <a:t>(Millaisia vaikutuksia ensiarvioinnilla ja kohtaamisella, kun asioinnista kulunut 1-4 kuukautta?)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Montserrat" panose="00000500000000000000" pitchFamily="2" charset="0"/>
              </a:rPr>
              <a:t>Reflektioryhmän tallenteet n=8, pienryhmäkeskustelumuistiinpanot, </a:t>
            </a:r>
            <a:r>
              <a:rPr lang="fi-FI" dirty="0" err="1">
                <a:latin typeface="Montserrat" panose="00000500000000000000" pitchFamily="2" charset="0"/>
              </a:rPr>
              <a:t>Padlet</a:t>
            </a:r>
            <a:r>
              <a:rPr lang="fi-FI" dirty="0">
                <a:latin typeface="Montserrat" panose="00000500000000000000" pitchFamily="2" charset="0"/>
              </a:rPr>
              <a:t>- ja </a:t>
            </a:r>
            <a:r>
              <a:rPr lang="fi-FI" dirty="0" err="1">
                <a:latin typeface="Montserrat" panose="00000500000000000000" pitchFamily="2" charset="0"/>
              </a:rPr>
              <a:t>Webropol</a:t>
            </a:r>
            <a:r>
              <a:rPr lang="fi-FI" dirty="0">
                <a:latin typeface="Montserrat" panose="00000500000000000000" pitchFamily="2" charset="0"/>
              </a:rPr>
              <a:t> –vastaukset</a:t>
            </a:r>
          </a:p>
          <a:p>
            <a:pPr marL="360000" lvl="7">
              <a:lnSpc>
                <a:spcPct val="150000"/>
              </a:lnSpc>
              <a:spcAft>
                <a:spcPts val="100"/>
              </a:spcAft>
            </a:pPr>
            <a:r>
              <a:rPr lang="fi-FI" sz="1200" dirty="0">
                <a:latin typeface="Montserrat" panose="00000500000000000000" pitchFamily="2" charset="0"/>
              </a:rPr>
              <a:t>(Työntekijöiden tuottama aineisto koskien ensiarvioinnin kehittämistä ja menetelmien käyttöä ja hyödynnettävyyttä)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fi-FI" dirty="0">
                <a:latin typeface="Montserrat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fi-FI" dirty="0">
                <a:latin typeface="Montserrat"/>
                <a:sym typeface="Montserrat"/>
              </a:rPr>
              <a:t>Asiakasaineisto jäi pieneksi, </a:t>
            </a:r>
            <a:r>
              <a:rPr lang="fi-FI" dirty="0">
                <a:latin typeface="Montserrat"/>
                <a:ea typeface="Montserrat"/>
                <a:cs typeface="Montserrat"/>
                <a:sym typeface="Montserrat"/>
              </a:rPr>
              <a:t>ei tilastollisesti yleistettävissä</a:t>
            </a:r>
            <a:endParaRPr lang="fi-FI" dirty="0"/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fi-FI" dirty="0">
                <a:latin typeface="Montserrat"/>
                <a:sym typeface="Montserrat"/>
              </a:rPr>
              <a:t> </a:t>
            </a:r>
            <a:r>
              <a:rPr lang="fi-FI" dirty="0" err="1">
                <a:latin typeface="Montserrat"/>
                <a:sym typeface="Montserrat"/>
              </a:rPr>
              <a:t>Huom</a:t>
            </a:r>
            <a:r>
              <a:rPr lang="fi-FI" dirty="0">
                <a:latin typeface="Montserrat"/>
                <a:sym typeface="Montserrat"/>
              </a:rPr>
              <a:t>! p</a:t>
            </a:r>
            <a:r>
              <a:rPr lang="fi-FI" dirty="0">
                <a:latin typeface="Montserrat"/>
                <a:ea typeface="Montserrat"/>
                <a:cs typeface="Montserrat"/>
                <a:sym typeface="Montserrat"/>
              </a:rPr>
              <a:t>uolet vastauksista annettiin yhden kk aikana </a:t>
            </a:r>
            <a:endParaRPr lang="fi-FI" dirty="0">
              <a:latin typeface="Montserra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4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i 5">
            <a:extLst>
              <a:ext uri="{FF2B5EF4-FFF2-40B4-BE49-F238E27FC236}">
                <a16:creationId xmlns:a16="http://schemas.microsoft.com/office/drawing/2014/main" id="{C4B7C06B-C47C-51B1-6B4D-24C5DD1AF83B}"/>
              </a:ext>
            </a:extLst>
          </p:cNvPr>
          <p:cNvSpPr/>
          <p:nvPr/>
        </p:nvSpPr>
        <p:spPr>
          <a:xfrm>
            <a:off x="5823522" y="1204975"/>
            <a:ext cx="2991316" cy="3044117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808B0E99-F9C0-232A-5D08-DA8DC24EAD69}"/>
              </a:ext>
            </a:extLst>
          </p:cNvPr>
          <p:cNvSpPr/>
          <p:nvPr/>
        </p:nvSpPr>
        <p:spPr>
          <a:xfrm>
            <a:off x="178962" y="1204975"/>
            <a:ext cx="3141518" cy="3044117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aphicFrame>
        <p:nvGraphicFramePr>
          <p:cNvPr id="3" name="Sisällön paikkamerkki 3">
            <a:extLst>
              <a:ext uri="{FF2B5EF4-FFF2-40B4-BE49-F238E27FC236}">
                <a16:creationId xmlns:a16="http://schemas.microsoft.com/office/drawing/2014/main" id="{67164B05-8707-F20C-9081-C1819B050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762102"/>
              </p:ext>
            </p:extLst>
          </p:nvPr>
        </p:nvGraphicFramePr>
        <p:xfrm>
          <a:off x="2854480" y="1092249"/>
          <a:ext cx="3236633" cy="318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Kuva 1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30F38E96-9D55-3B59-02F5-9549747ADC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8900924-DFED-5C43-D7E2-7FAF3BEE7687}"/>
              </a:ext>
            </a:extLst>
          </p:cNvPr>
          <p:cNvSpPr txBox="1"/>
          <p:nvPr/>
        </p:nvSpPr>
        <p:spPr>
          <a:xfrm>
            <a:off x="5981699" y="1821600"/>
            <a:ext cx="277219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latin typeface="Aptos" panose="020B0004020202020204" pitchFamily="34" charset="0"/>
              </a:rPr>
              <a:t>RAHA-ASIOIDEN PUHEEKSIOTTO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latin typeface="Aptos" panose="020B0004020202020204" pitchFamily="34" charset="0"/>
              </a:rPr>
              <a:t>TALOUS- JA VELKATILANTEEN SELVITTÄMINEN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latin typeface="Aptos" panose="020B0004020202020204" pitchFamily="34" charset="0"/>
              </a:rPr>
              <a:t>TALOUDELLINEN OHJAUS JA NEUVONTA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latin typeface="Aptos" panose="020B0004020202020204" pitchFamily="34" charset="0"/>
              </a:rPr>
              <a:t>KULUTUSTOTTUMUKSET JA ARJEN RAHA-ASIAT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latin typeface="Aptos" panose="020B0004020202020204" pitchFamily="34" charset="0"/>
              </a:rPr>
              <a:t>AKUUTTIEN RAHA-ASIOIDEN HOITO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latin typeface="Aptos" panose="020B0004020202020204" pitchFamily="34" charset="0"/>
              </a:rPr>
              <a:t>EI SYYLLISTÄMISTÄ</a:t>
            </a:r>
          </a:p>
          <a:p>
            <a:pPr marL="216000">
              <a:spcAft>
                <a:spcPts val="600"/>
              </a:spcAft>
            </a:pPr>
            <a:endParaRPr lang="fi-FI" sz="1100" dirty="0">
              <a:latin typeface="Aptos" panose="020B0004020202020204" pitchFamily="34" charset="0"/>
            </a:endParaRP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i-FI" sz="1100" dirty="0">
              <a:latin typeface="Aptos" panose="020B0004020202020204" pitchFamily="34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F8CFA30-BF02-AEDC-CE52-C0DD2B948011}"/>
              </a:ext>
            </a:extLst>
          </p:cNvPr>
          <p:cNvSpPr txBox="1"/>
          <p:nvPr/>
        </p:nvSpPr>
        <p:spPr>
          <a:xfrm>
            <a:off x="4858422" y="4475030"/>
            <a:ext cx="404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latin typeface="Montserrat regular" panose="00000500000000000000" charset="0"/>
              </a:rPr>
              <a:t>Lähde: AIKUMETOD (2022), </a:t>
            </a:r>
            <a:r>
              <a:rPr lang="en-US" sz="800" dirty="0">
                <a:latin typeface="Montserrat regular" panose="00000500000000000000" charset="0"/>
              </a:rPr>
              <a:t>Rapp, </a:t>
            </a:r>
            <a:r>
              <a:rPr lang="en-US" sz="800" dirty="0" err="1">
                <a:latin typeface="Montserrat regular" panose="00000500000000000000" charset="0"/>
              </a:rPr>
              <a:t>Saleebey</a:t>
            </a:r>
            <a:r>
              <a:rPr lang="en-US" sz="800" dirty="0">
                <a:latin typeface="Montserrat regular" panose="00000500000000000000" charset="0"/>
              </a:rPr>
              <a:t> &amp; Sullivan (2005),</a:t>
            </a:r>
            <a:r>
              <a:rPr lang="fi-FI" sz="800" dirty="0">
                <a:latin typeface="Montserrat regular" panose="00000500000000000000" charset="0"/>
              </a:rPr>
              <a:t>Viitasalo (2019), Takuusäätiö (2022)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3985AC3-E690-843F-1541-4DA5696442FD}"/>
              </a:ext>
            </a:extLst>
          </p:cNvPr>
          <p:cNvSpPr txBox="1"/>
          <p:nvPr/>
        </p:nvSpPr>
        <p:spPr>
          <a:xfrm>
            <a:off x="506581" y="148373"/>
            <a:ext cx="8395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kern="100" dirty="0"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Tutkittavat menetelmät ensiarvioinnin asiakastyössä ja teoriaohjaava sisällönanalyysi</a:t>
            </a:r>
          </a:p>
          <a:p>
            <a:endParaRPr lang="fi-FI" sz="2400" dirty="0">
              <a:latin typeface="Montserrat" panose="00000500000000000000" pitchFamily="2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5A12D55-C8A3-7AC9-9302-6B83F8C88BF6}"/>
              </a:ext>
            </a:extLst>
          </p:cNvPr>
          <p:cNvSpPr txBox="1"/>
          <p:nvPr/>
        </p:nvSpPr>
        <p:spPr>
          <a:xfrm>
            <a:off x="3156277" y="1863824"/>
            <a:ext cx="277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Montserrat" panose="00000500000000000000" pitchFamily="2" charset="0"/>
              </a:rPr>
              <a:t>VOIMAVARALÄHTÖINEN ASIAKASTYÖN PROSESSI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C0DBA027-5105-03D2-55B6-20E9640A30B7}"/>
              </a:ext>
            </a:extLst>
          </p:cNvPr>
          <p:cNvSpPr txBox="1"/>
          <p:nvPr/>
        </p:nvSpPr>
        <p:spPr>
          <a:xfrm>
            <a:off x="466299" y="1622434"/>
            <a:ext cx="230114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solidFill>
                  <a:schemeClr val="tx1"/>
                </a:solidFill>
                <a:latin typeface="Aptos" panose="020B0004020202020204" pitchFamily="34" charset="0"/>
              </a:rPr>
              <a:t>ASIAKKAAN ÄÄNI JA NÄKEMYS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solidFill>
                  <a:schemeClr val="tx1"/>
                </a:solidFill>
                <a:latin typeface="Aptos" panose="020B0004020202020204" pitchFamily="34" charset="0"/>
                <a:cs typeface="MoolBoran" panose="020F0502020204030204" pitchFamily="34" charset="0"/>
              </a:rPr>
              <a:t>VOIMAVARAT JA VAHVUUDET/POIS ONGELMALÄHTÖISYYDESTÄ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solidFill>
                  <a:schemeClr val="tx1"/>
                </a:solidFill>
                <a:latin typeface="Aptos" panose="020B0004020202020204" pitchFamily="34" charset="0"/>
                <a:cs typeface="MoolBoran" panose="020F0502020204030204" pitchFamily="34" charset="0"/>
              </a:rPr>
              <a:t>TAVOITTEELLISUUS, TOIVEIKKUUS,MUUTOS NÄKYVÄKSI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solidFill>
                  <a:schemeClr val="tx1"/>
                </a:solidFill>
                <a:latin typeface="Aptos" panose="020B0004020202020204" pitchFamily="34" charset="0"/>
                <a:cs typeface="MoolBoran" panose="020F0502020204030204" pitchFamily="34" charset="0"/>
              </a:rPr>
              <a:t>ARVOSTAVA KOHTAAMINEN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solidFill>
                  <a:schemeClr val="tx1"/>
                </a:solidFill>
                <a:latin typeface="Aptos" panose="020B0004020202020204" pitchFamily="34" charset="0"/>
                <a:cs typeface="MoolBoran" panose="020F0502020204030204" pitchFamily="34" charset="0"/>
              </a:rPr>
              <a:t>OSALLISUUS JA VERKOSTOT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>
          <a:extLst>
            <a:ext uri="{FF2B5EF4-FFF2-40B4-BE49-F238E27FC236}">
              <a16:creationId xmlns:a16="http://schemas.microsoft.com/office/drawing/2014/main" id="{A77FFC93-CD14-257D-79C3-21AC38DF2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i 5">
            <a:extLst>
              <a:ext uri="{FF2B5EF4-FFF2-40B4-BE49-F238E27FC236}">
                <a16:creationId xmlns:a16="http://schemas.microsoft.com/office/drawing/2014/main" id="{C027CF9F-09B0-0B8D-4227-4C3BBBBC09DE}"/>
              </a:ext>
            </a:extLst>
          </p:cNvPr>
          <p:cNvSpPr/>
          <p:nvPr/>
        </p:nvSpPr>
        <p:spPr>
          <a:xfrm>
            <a:off x="5823522" y="1204975"/>
            <a:ext cx="2991316" cy="3044117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53CC0E68-03C9-C099-53BA-8FCFDDCEE213}"/>
              </a:ext>
            </a:extLst>
          </p:cNvPr>
          <p:cNvSpPr/>
          <p:nvPr/>
        </p:nvSpPr>
        <p:spPr>
          <a:xfrm>
            <a:off x="178962" y="1204975"/>
            <a:ext cx="3141518" cy="3044117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aphicFrame>
        <p:nvGraphicFramePr>
          <p:cNvPr id="3" name="Sisällön paikkamerkki 3">
            <a:extLst>
              <a:ext uri="{FF2B5EF4-FFF2-40B4-BE49-F238E27FC236}">
                <a16:creationId xmlns:a16="http://schemas.microsoft.com/office/drawing/2014/main" id="{793D19BA-B8B2-B4DB-8081-E669C40705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4480" y="1092249"/>
          <a:ext cx="3236633" cy="318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Kuva 1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8B8F36FE-1F28-5F7E-81AB-F7C68AA95D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A5B1E09-780A-B199-BED6-FBDE6A77FC12}"/>
              </a:ext>
            </a:extLst>
          </p:cNvPr>
          <p:cNvSpPr txBox="1"/>
          <p:nvPr/>
        </p:nvSpPr>
        <p:spPr>
          <a:xfrm>
            <a:off x="5981699" y="1821600"/>
            <a:ext cx="277219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latin typeface="Aptos" panose="020B0004020202020204" pitchFamily="34" charset="0"/>
              </a:rPr>
              <a:t>RAHA-ASIOIDEN PUHEEKSIOTTO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latin typeface="Aptos" panose="020B0004020202020204" pitchFamily="34" charset="0"/>
              </a:rPr>
              <a:t>TALOUS- JA VELKATILANTEEN SELVITTÄMINEN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latin typeface="Aptos" panose="020B0004020202020204" pitchFamily="34" charset="0"/>
              </a:rPr>
              <a:t>TALOUDELLINEN OHJAUS JA NEUVONTA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latin typeface="Aptos" panose="020B0004020202020204" pitchFamily="34" charset="0"/>
              </a:rPr>
              <a:t>KULUTUSTOTTUMUKSET JA ARJEN RAHA-ASIAT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latin typeface="Aptos" panose="020B0004020202020204" pitchFamily="34" charset="0"/>
              </a:rPr>
              <a:t>AKUUTTIEN RAHA-ASIOIDEN HOITO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latin typeface="Aptos" panose="020B0004020202020204" pitchFamily="34" charset="0"/>
              </a:rPr>
              <a:t>EI SYYLLISTÄMISTÄ</a:t>
            </a:r>
          </a:p>
          <a:p>
            <a:pPr marL="216000">
              <a:spcAft>
                <a:spcPts val="600"/>
              </a:spcAft>
            </a:pPr>
            <a:endParaRPr lang="fi-FI" sz="1100" dirty="0">
              <a:latin typeface="Aptos" panose="020B0004020202020204" pitchFamily="34" charset="0"/>
            </a:endParaRP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i-FI" sz="1100" dirty="0">
              <a:latin typeface="Aptos" panose="020B0004020202020204" pitchFamily="34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E08BEA9-5EE5-D9E5-F9A5-398D97BA36D5}"/>
              </a:ext>
            </a:extLst>
          </p:cNvPr>
          <p:cNvSpPr txBox="1"/>
          <p:nvPr/>
        </p:nvSpPr>
        <p:spPr>
          <a:xfrm>
            <a:off x="4858422" y="4680699"/>
            <a:ext cx="404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latin typeface="Montserrat regular" panose="00000500000000000000" charset="0"/>
              </a:rPr>
              <a:t>Lähde: AIKUMETOD (2022), </a:t>
            </a:r>
            <a:r>
              <a:rPr lang="en-US" sz="800" dirty="0">
                <a:latin typeface="Montserrat regular" panose="00000500000000000000" charset="0"/>
              </a:rPr>
              <a:t>Rapp, </a:t>
            </a:r>
            <a:r>
              <a:rPr lang="en-US" sz="800" dirty="0" err="1">
                <a:latin typeface="Montserrat regular" panose="00000500000000000000" charset="0"/>
              </a:rPr>
              <a:t>Saleebey</a:t>
            </a:r>
            <a:r>
              <a:rPr lang="en-US" sz="800" dirty="0">
                <a:latin typeface="Montserrat regular" panose="00000500000000000000" charset="0"/>
              </a:rPr>
              <a:t> &amp; Sullivan (2005),</a:t>
            </a:r>
            <a:r>
              <a:rPr lang="fi-FI" sz="800" dirty="0">
                <a:latin typeface="Montserrat regular" panose="00000500000000000000" charset="0"/>
              </a:rPr>
              <a:t>Viitasalo (2019), Takuusäätiö (2022)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F108571-0C3A-4E93-059B-F7BE72D87E2E}"/>
              </a:ext>
            </a:extLst>
          </p:cNvPr>
          <p:cNvSpPr txBox="1"/>
          <p:nvPr/>
        </p:nvSpPr>
        <p:spPr>
          <a:xfrm>
            <a:off x="506581" y="148373"/>
            <a:ext cx="8395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kern="100" dirty="0"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Tutkittavat menetelmät ensiarvioinnin asiakastyössä ja teoriaohjaava sisällönanalyysi</a:t>
            </a:r>
          </a:p>
          <a:p>
            <a:endParaRPr lang="fi-FI" sz="2400" dirty="0">
              <a:latin typeface="Montserrat" panose="00000500000000000000" pitchFamily="2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4BC8072-3363-BCFF-458C-0D3AD1AB9E62}"/>
              </a:ext>
            </a:extLst>
          </p:cNvPr>
          <p:cNvSpPr txBox="1"/>
          <p:nvPr/>
        </p:nvSpPr>
        <p:spPr>
          <a:xfrm>
            <a:off x="3156277" y="1863824"/>
            <a:ext cx="277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Montserrat" panose="00000500000000000000" pitchFamily="2" charset="0"/>
              </a:rPr>
              <a:t>VOIMAVARALÄHTÖINEN ASIAKASTYÖN PROSESSI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507E5BD-5F22-24D3-2C4F-E0E7EAB2B223}"/>
              </a:ext>
            </a:extLst>
          </p:cNvPr>
          <p:cNvSpPr txBox="1"/>
          <p:nvPr/>
        </p:nvSpPr>
        <p:spPr>
          <a:xfrm>
            <a:off x="466299" y="1622434"/>
            <a:ext cx="230114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solidFill>
                  <a:schemeClr val="tx1"/>
                </a:solidFill>
                <a:latin typeface="Aptos" panose="020B0004020202020204" pitchFamily="34" charset="0"/>
              </a:rPr>
              <a:t>ASIAKKAAN ÄÄNI JA NÄKEMYS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solidFill>
                  <a:schemeClr val="tx1"/>
                </a:solidFill>
                <a:latin typeface="Aptos" panose="020B0004020202020204" pitchFamily="34" charset="0"/>
                <a:cs typeface="MoolBoran" panose="020F0502020204030204" pitchFamily="34" charset="0"/>
              </a:rPr>
              <a:t>VOIMAVARAT JA VAHVUUDET/POIS ONGELMALÄHTÖISYYDESTÄ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solidFill>
                  <a:schemeClr val="tx1"/>
                </a:solidFill>
                <a:latin typeface="Aptos" panose="020B0004020202020204" pitchFamily="34" charset="0"/>
                <a:cs typeface="MoolBoran" panose="020F0502020204030204" pitchFamily="34" charset="0"/>
              </a:rPr>
              <a:t>TAVOITTEELLISUUS, TOIVEIKKUUS,MUUTOS NÄKYVÄKSI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solidFill>
                  <a:schemeClr val="tx1"/>
                </a:solidFill>
                <a:latin typeface="Aptos" panose="020B0004020202020204" pitchFamily="34" charset="0"/>
                <a:cs typeface="MoolBoran" panose="020F0502020204030204" pitchFamily="34" charset="0"/>
              </a:rPr>
              <a:t>ARVOSTAVA KOHTAAMINEN</a:t>
            </a:r>
          </a:p>
          <a:p>
            <a:pPr marL="387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100" dirty="0">
                <a:solidFill>
                  <a:schemeClr val="tx1"/>
                </a:solidFill>
                <a:latin typeface="Aptos" panose="020B0004020202020204" pitchFamily="34" charset="0"/>
                <a:cs typeface="MoolBoran" panose="020F0502020204030204" pitchFamily="34" charset="0"/>
              </a:rPr>
              <a:t>OSALLISUUS JA VERKOSTOT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398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438799" y="105798"/>
            <a:ext cx="7162799" cy="77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fi-FI" dirty="0"/>
              <a:t>Aineiston analyysi</a:t>
            </a:r>
          </a:p>
        </p:txBody>
      </p:sp>
      <p:pic>
        <p:nvPicPr>
          <p:cNvPr id="2" name="Kuva 1" descr="Kuva, joka sisältää kohteen teksti, Fontti, kuvakaappaus, Sähkönsininen&#10;&#10;Tekoälyllä luotu sisältö voi olla virheellistä.">
            <a:extLst>
              <a:ext uri="{FF2B5EF4-FFF2-40B4-BE49-F238E27FC236}">
                <a16:creationId xmlns:a16="http://schemas.microsoft.com/office/drawing/2014/main" id="{BD341404-480C-6E0F-4BBB-F6FE6E810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42" y="4455698"/>
            <a:ext cx="2399833" cy="687802"/>
          </a:xfrm>
          <a:prstGeom prst="rect">
            <a:avLst/>
          </a:prstGeom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9E465AB3-A5D5-8558-2B8C-493F2C763AB8}"/>
              </a:ext>
            </a:extLst>
          </p:cNvPr>
          <p:cNvGrpSpPr/>
          <p:nvPr/>
        </p:nvGrpSpPr>
        <p:grpSpPr>
          <a:xfrm>
            <a:off x="1845848" y="887429"/>
            <a:ext cx="5117375" cy="615584"/>
            <a:chOff x="4298211" y="0"/>
            <a:chExt cx="1547677" cy="1664129"/>
          </a:xfrm>
        </p:grpSpPr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BB9F2837-E3D2-28C6-7556-A23CC5F06C14}"/>
                </a:ext>
              </a:extLst>
            </p:cNvPr>
            <p:cNvSpPr/>
            <p:nvPr/>
          </p:nvSpPr>
          <p:spPr>
            <a:xfrm>
              <a:off x="4298211" y="0"/>
              <a:ext cx="1547677" cy="16204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9" name="Suorakulmio: Pyöristetyt kulmat 4">
              <a:extLst>
                <a:ext uri="{FF2B5EF4-FFF2-40B4-BE49-F238E27FC236}">
                  <a16:creationId xmlns:a16="http://schemas.microsoft.com/office/drawing/2014/main" id="{2EB492E4-993F-BC59-2622-18BD4D7F31B6}"/>
                </a:ext>
              </a:extLst>
            </p:cNvPr>
            <p:cNvSpPr txBox="1"/>
            <p:nvPr/>
          </p:nvSpPr>
          <p:spPr>
            <a:xfrm>
              <a:off x="4320233" y="134364"/>
              <a:ext cx="1457017" cy="1529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400" b="1" kern="1200" dirty="0">
                  <a:latin typeface="Montserrat regular" pitchFamily="2" charset="0"/>
                </a:rPr>
                <a:t>Määrällisen ja laadullisen aineiston analysointi rinnakkain</a:t>
              </a:r>
            </a:p>
          </p:txBody>
        </p:sp>
      </p:grpSp>
      <p:sp>
        <p:nvSpPr>
          <p:cNvPr id="5" name="Ellipsi 4">
            <a:extLst>
              <a:ext uri="{FF2B5EF4-FFF2-40B4-BE49-F238E27FC236}">
                <a16:creationId xmlns:a16="http://schemas.microsoft.com/office/drawing/2014/main" id="{95B1A628-4498-AF9E-7F13-C93733212D49}"/>
              </a:ext>
            </a:extLst>
          </p:cNvPr>
          <p:cNvSpPr/>
          <p:nvPr/>
        </p:nvSpPr>
        <p:spPr>
          <a:xfrm>
            <a:off x="5638255" y="3614776"/>
            <a:ext cx="1673680" cy="8409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>
                <a:latin typeface="Montserrat regular" panose="00000500000000000000" charset="0"/>
              </a:rPr>
              <a:t>Jalkautettiin alueille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48A7129B-B62A-F899-BF77-2DF4A65693C8}"/>
              </a:ext>
            </a:extLst>
          </p:cNvPr>
          <p:cNvSpPr/>
          <p:nvPr/>
        </p:nvSpPr>
        <p:spPr>
          <a:xfrm>
            <a:off x="4502697" y="1522046"/>
            <a:ext cx="2460526" cy="1994767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b="1" dirty="0">
                <a:latin typeface="Montserrat regular" pitchFamily="2" charset="0"/>
              </a:rPr>
              <a:t>Määrällinen analyysi</a:t>
            </a:r>
          </a:p>
          <a:p>
            <a:pPr lvl="0"/>
            <a:endParaRPr lang="fi-FI" b="1" dirty="0">
              <a:latin typeface="Montserrat regular" pitchFamily="2" charset="0"/>
            </a:endParaRPr>
          </a:p>
          <a:p>
            <a:pPr lvl="0"/>
            <a:r>
              <a:rPr lang="fi-FI" sz="1200" b="1" dirty="0">
                <a:latin typeface="Montserrat regular" pitchFamily="2" charset="0"/>
              </a:rPr>
              <a:t>Ristiintaulukointi</a:t>
            </a:r>
          </a:p>
          <a:p>
            <a:pPr lvl="0"/>
            <a:r>
              <a:rPr lang="fi-FI" sz="1200" b="1" dirty="0">
                <a:latin typeface="Montserrat regular" pitchFamily="2" charset="0"/>
              </a:rPr>
              <a:t>Frekvenssianalyysi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E919EA6-AA26-4D98-F792-8445B193B26B}"/>
              </a:ext>
            </a:extLst>
          </p:cNvPr>
          <p:cNvSpPr/>
          <p:nvPr/>
        </p:nvSpPr>
        <p:spPr>
          <a:xfrm>
            <a:off x="1831817" y="1497660"/>
            <a:ext cx="2572718" cy="1994767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b="1" dirty="0">
                <a:ln/>
                <a:latin typeface="Montserrat regular" pitchFamily="2" charset="0"/>
              </a:rPr>
              <a:t>Laadullinen analyysi</a:t>
            </a:r>
          </a:p>
          <a:p>
            <a:pPr lvl="0"/>
            <a:endParaRPr lang="fi-FI" sz="1200" b="1" dirty="0">
              <a:ln/>
              <a:latin typeface="Montserrat regular" pitchFamily="2" charset="0"/>
            </a:endParaRPr>
          </a:p>
          <a:p>
            <a:pPr lvl="0">
              <a:spcAft>
                <a:spcPts val="600"/>
              </a:spcAft>
            </a:pPr>
            <a:r>
              <a:rPr lang="fi-FI" sz="1200" b="1" dirty="0">
                <a:latin typeface="Montserrat regular" pitchFamily="2" charset="0"/>
              </a:rPr>
              <a:t>Teorialähtöinen sisällönanalyysi:</a:t>
            </a:r>
          </a:p>
          <a:p>
            <a:pPr lvl="0"/>
            <a:r>
              <a:rPr lang="fi-FI" sz="1000" dirty="0">
                <a:ln/>
                <a:latin typeface="Montserrat regular" pitchFamily="2" charset="0"/>
              </a:rPr>
              <a:t>Taloussosiaalityö</a:t>
            </a:r>
          </a:p>
          <a:p>
            <a:pPr lvl="0"/>
            <a:r>
              <a:rPr lang="fi-FI" sz="1000" dirty="0">
                <a:ln/>
                <a:latin typeface="Montserrat regular" pitchFamily="2" charset="0"/>
              </a:rPr>
              <a:t>Voimavaralähtöinen asiakastyön prosessi</a:t>
            </a:r>
          </a:p>
          <a:p>
            <a:pPr lvl="0"/>
            <a:r>
              <a:rPr lang="fi-FI" sz="1000" dirty="0">
                <a:ln/>
                <a:latin typeface="Montserrat regular" pitchFamily="2" charset="0"/>
              </a:rPr>
              <a:t>Taustalla: </a:t>
            </a:r>
            <a:r>
              <a:rPr lang="fi-FI" sz="1000" dirty="0" err="1">
                <a:ln/>
                <a:latin typeface="Montserrat regular" pitchFamily="2" charset="0"/>
              </a:rPr>
              <a:t>KAIMeR</a:t>
            </a:r>
            <a:r>
              <a:rPr lang="fi-FI" sz="1000" dirty="0">
                <a:ln/>
                <a:latin typeface="Montserrat regular" pitchFamily="2" charset="0"/>
              </a:rPr>
              <a:t>-teoria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CD276205-7D4B-9DFB-3FB4-0E98600C33A9}"/>
              </a:ext>
            </a:extLst>
          </p:cNvPr>
          <p:cNvSpPr/>
          <p:nvPr/>
        </p:nvSpPr>
        <p:spPr>
          <a:xfrm>
            <a:off x="3467100" y="3258003"/>
            <a:ext cx="1973580" cy="6155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Ensiarvioinnin kehittämiseen liittyvät havainnot</a:t>
            </a:r>
          </a:p>
        </p:txBody>
      </p: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0A39DF9D-A56D-361E-120A-D9C6244318EB}"/>
              </a:ext>
            </a:extLst>
          </p:cNvPr>
          <p:cNvCxnSpPr>
            <a:cxnSpLocks/>
          </p:cNvCxnSpPr>
          <p:nvPr/>
        </p:nvCxnSpPr>
        <p:spPr>
          <a:xfrm>
            <a:off x="5286375" y="3757613"/>
            <a:ext cx="558165" cy="232982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6F7CD40E-783B-3642-1001-3BC27070A0B3}"/>
              </a:ext>
            </a:extLst>
          </p:cNvPr>
          <p:cNvSpPr txBox="1"/>
          <p:nvPr/>
        </p:nvSpPr>
        <p:spPr>
          <a:xfrm>
            <a:off x="5151549" y="4576037"/>
            <a:ext cx="34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Lähde: Yhteiskuntatieteellinen tietoarkisto, </a:t>
            </a:r>
            <a:r>
              <a:rPr lang="fi-FI" sz="800" i="1" dirty="0"/>
              <a:t>Kvantitatiivinen käsikirja, </a:t>
            </a:r>
            <a:r>
              <a:rPr lang="fi-FI" sz="800" dirty="0"/>
              <a:t>Yhteiskuntatieteellinen tietoarkisto, </a:t>
            </a:r>
            <a:r>
              <a:rPr lang="fi-FI" sz="800" i="1" dirty="0"/>
              <a:t>Kvalitatiivinen käsikirja, </a:t>
            </a:r>
            <a:r>
              <a:rPr lang="fi-FI" sz="800" dirty="0"/>
              <a:t>Johnson &amp; </a:t>
            </a:r>
            <a:r>
              <a:rPr lang="fi-FI" sz="800" dirty="0" err="1"/>
              <a:t>Onwuegbuzie</a:t>
            </a:r>
            <a:r>
              <a:rPr lang="fi-FI" sz="800" dirty="0"/>
              <a:t> &amp; Turner (2007) </a:t>
            </a:r>
          </a:p>
        </p:txBody>
      </p:sp>
    </p:spTree>
    <p:extLst>
      <p:ext uri="{BB962C8B-B14F-4D97-AF65-F5344CB8AC3E}">
        <p14:creationId xmlns:p14="http://schemas.microsoft.com/office/powerpoint/2010/main" val="4101472377"/>
      </p:ext>
    </p:extLst>
  </p:cSld>
  <p:clrMapOvr>
    <a:masterClrMapping/>
  </p:clrMapOvr>
</p:sld>
</file>

<file path=ppt/theme/theme1.xml><?xml version="1.0" encoding="utf-8"?>
<a:theme xmlns:a="http://schemas.openxmlformats.org/drawingml/2006/main" name="1_Lapha">
  <a:themeElements>
    <a:clrScheme name="Laph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33399"/>
      </a:accent1>
      <a:accent2>
        <a:srgbClr val="FF99CC"/>
      </a:accent2>
      <a:accent3>
        <a:srgbClr val="FFCC00"/>
      </a:accent3>
      <a:accent4>
        <a:srgbClr val="66CC33"/>
      </a:accent4>
      <a:accent5>
        <a:srgbClr val="EB0000"/>
      </a:accent5>
      <a:accent6>
        <a:srgbClr val="FFEB2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A6D079C5D5F740ABB736B9F3B9801D" ma:contentTypeVersion="17" ma:contentTypeDescription="Luo uusi asiakirja." ma:contentTypeScope="" ma:versionID="2f8fdacae18d51a4d21c4a3a93a888e2">
  <xsd:schema xmlns:xsd="http://www.w3.org/2001/XMLSchema" xmlns:xs="http://www.w3.org/2001/XMLSchema" xmlns:p="http://schemas.microsoft.com/office/2006/metadata/properties" xmlns:ns2="bb53c59a-5c20-4f27-a40e-94248b58d76a" xmlns:ns3="484c8c59-755d-4516-b8d2-1621b38262b4" xmlns:ns4="cb2f02b9-5b7f-4dfd-9789-47e202a66b8d" targetNamespace="http://schemas.microsoft.com/office/2006/metadata/properties" ma:root="true" ma:fieldsID="a5dba91329759c779b3eba15cb52b562" ns2:_="" ns3:_="" ns4:_="">
    <xsd:import namespace="bb53c59a-5c20-4f27-a40e-94248b58d76a"/>
    <xsd:import namespace="484c8c59-755d-4516-b8d2-1621b38262b4"/>
    <xsd:import namespace="cb2f02b9-5b7f-4dfd-9789-47e202a66b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P_x00e4_iv_x00e4_m_x00e4__x00e4_r_x00e4_" minOccurs="0"/>
                <xsd:element ref="ns2:Henkil_x00f6_" minOccurs="0"/>
                <xsd:element ref="ns4:SharedWithUsers" minOccurs="0"/>
                <xsd:element ref="ns4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3c59a-5c20-4f27-a40e-94248b58d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b64ba79d-510f-428e-88f0-082d14826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_x00e4_iv_x00e4_m_x00e4__x00e4_r_x00e4_" ma:index="19" nillable="true" ma:displayName="Päivämäärä" ma:format="DateOnly" ma:internalName="P_x00e4_iv_x00e4_m_x00e4__x00e4_r_x00e4_">
      <xsd:simpleType>
        <xsd:restriction base="dms:DateTime"/>
      </xsd:simpleType>
    </xsd:element>
    <xsd:element name="Henkil_x00f6_" ma:index="20" nillable="true" ma:displayName="Henkilö" ma:format="Dropdown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3c8bb97-e3cc-4f3d-a4db-9c236bbb8f0a}" ma:internalName="TaxCatchAll" ma:showField="CatchAllData" ma:web="cb2f02b9-5b7f-4dfd-9789-47e202a66b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f02b9-5b7f-4dfd-9789-47e202a66b8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4c8c59-755d-4516-b8d2-1621b38262b4" xsi:nil="true"/>
    <lcf76f155ced4ddcb4097134ff3c332f xmlns="bb53c59a-5c20-4f27-a40e-94248b58d76a">
      <Terms xmlns="http://schemas.microsoft.com/office/infopath/2007/PartnerControls"/>
    </lcf76f155ced4ddcb4097134ff3c332f>
    <Henkil_x00f6_ xmlns="bb53c59a-5c20-4f27-a40e-94248b58d76a">
      <UserInfo>
        <DisplayName/>
        <AccountId xsi:nil="true"/>
        <AccountType/>
      </UserInfo>
    </Henkil_x00f6_>
    <P_x00e4_iv_x00e4_m_x00e4__x00e4_r_x00e4_ xmlns="bb53c59a-5c20-4f27-a40e-94248b58d7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94FD82-C068-413A-AD4C-D43C77DE24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53c59a-5c20-4f27-a40e-94248b58d76a"/>
    <ds:schemaRef ds:uri="484c8c59-755d-4516-b8d2-1621b38262b4"/>
    <ds:schemaRef ds:uri="cb2f02b9-5b7f-4dfd-9789-47e202a66b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7246C9-C96D-45D8-B6F0-FEFAC85054B5}">
  <ds:schemaRefs>
    <ds:schemaRef ds:uri="http://purl.org/dc/elements/1.1/"/>
    <ds:schemaRef ds:uri="http://purl.org/dc/dcmitype/"/>
    <ds:schemaRef ds:uri="http://www.w3.org/XML/1998/namespace"/>
    <ds:schemaRef ds:uri="cb2f02b9-5b7f-4dfd-9789-47e202a66b8d"/>
    <ds:schemaRef ds:uri="http://schemas.microsoft.com/office/2006/documentManagement/types"/>
    <ds:schemaRef ds:uri="http://schemas.microsoft.com/office/2006/metadata/properties"/>
    <ds:schemaRef ds:uri="484c8c59-755d-4516-b8d2-1621b38262b4"/>
    <ds:schemaRef ds:uri="http://schemas.microsoft.com/office/infopath/2007/PartnerControls"/>
    <ds:schemaRef ds:uri="http://schemas.openxmlformats.org/package/2006/metadata/core-properties"/>
    <ds:schemaRef ds:uri="bb53c59a-5c20-4f27-a40e-94248b58d76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FB9DB93-3B63-48C6-8FCC-88C36CC0D9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30604</TotalTime>
  <Words>2036</Words>
  <Application>Microsoft Office PowerPoint</Application>
  <PresentationFormat>Näytössä katseltava esitys (16:9)</PresentationFormat>
  <Paragraphs>225</Paragraphs>
  <Slides>21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Calibri</vt:lpstr>
      <vt:lpstr>Arial</vt:lpstr>
      <vt:lpstr>Montserrat SemiBold</vt:lpstr>
      <vt:lpstr>Aptos</vt:lpstr>
      <vt:lpstr>Wingdings</vt:lpstr>
      <vt:lpstr>Montserrat regular</vt:lpstr>
      <vt:lpstr>Montserrat</vt:lpstr>
      <vt:lpstr>1_Lapha</vt:lpstr>
      <vt:lpstr>Voimavaralähtöinen asiakastyö ja taloussosiaalityö ensiarviointityöskentelyn rikastuttajina</vt:lpstr>
      <vt:lpstr>Esityksen sisältö</vt:lpstr>
      <vt:lpstr>Tutkimuksen tavoite ja tarkoitus</vt:lpstr>
      <vt:lpstr>Mitä tarkoitetaan ensiarvioinnilla</vt:lpstr>
      <vt:lpstr>Tutkimuksen toteuttaminen</vt:lpstr>
      <vt:lpstr>Aineisto</vt:lpstr>
      <vt:lpstr>PowerPoint-esitys</vt:lpstr>
      <vt:lpstr>PowerPoint-esitys</vt:lpstr>
      <vt:lpstr>Aineiston analyysi</vt:lpstr>
      <vt:lpstr>Aineiston analyysi</vt:lpstr>
      <vt:lpstr>Tulokset</vt:lpstr>
      <vt:lpstr>Kiireettömyys, positiivisuus ja arvostava kohtaaminen vahvuutena</vt:lpstr>
      <vt:lpstr>Voimavarat, verkostot ja asiakkaan näkemys paremmin esille</vt:lpstr>
      <vt:lpstr>Toivon herääminen ja tavoitteellisuus</vt:lpstr>
      <vt:lpstr>Taloussosiaalityössä kehitettävää</vt:lpstr>
      <vt:lpstr>Edellytykset menetelmien käytölle</vt:lpstr>
      <vt:lpstr>Muut ensiarvioinnin kehittämiseen liittyvät keskeiset havainnot:</vt:lpstr>
      <vt:lpstr>Kehittämisehdotukset</vt:lpstr>
      <vt:lpstr>Lopuksi</vt:lpstr>
      <vt:lpstr>Kiitos!  Liisa Häkkinen tutkijasosiaalityöntekijä  liisa.hakkinen@lapha.fi 0405926053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dc:creator>Liisa Häkkinen</dc:creator>
  <cp:lastModifiedBy>Häkkinen Liisa Lapin hyvinvointialue</cp:lastModifiedBy>
  <cp:revision>41</cp:revision>
  <dcterms:modified xsi:type="dcterms:W3CDTF">2025-12-16T09:40:23Z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0x0101005FA6D079C5D5F740ABB736B9F3B9801D</vt:lpwstr>
  </property>
  <property fmtid="{D5CDD505-2E9C-101B-9397-08002B2CF9AE}" pid="4" name="CandC_Tax_2TaxHTField">
    <vt:lpwstr/>
  </property>
  <property fmtid="{D5CDD505-2E9C-101B-9397-08002B2CF9AE}" pid="5" name="CandC_Tax_7TaxHTField">
    <vt:lpwstr/>
  </property>
  <property fmtid="{D5CDD505-2E9C-101B-9397-08002B2CF9AE}" pid="6" name="CandC_Tax_4">
    <vt:lpwstr/>
  </property>
  <property fmtid="{D5CDD505-2E9C-101B-9397-08002B2CF9AE}" pid="7" name="CandC_Tax_3TaxHTField">
    <vt:lpwstr/>
  </property>
  <property fmtid="{D5CDD505-2E9C-101B-9397-08002B2CF9AE}" pid="8" name="CandC_Tax_1TaxHTField">
    <vt:lpwstr/>
  </property>
  <property fmtid="{D5CDD505-2E9C-101B-9397-08002B2CF9AE}" pid="9" name="CandC_Tax_8TaxHTField">
    <vt:lpwstr/>
  </property>
  <property fmtid="{D5CDD505-2E9C-101B-9397-08002B2CF9AE}" pid="10" name="CandC_Tax_5">
    <vt:lpwstr/>
  </property>
  <property fmtid="{D5CDD505-2E9C-101B-9397-08002B2CF9AE}" pid="11" name="CandC_Tax_6TaxHTField">
    <vt:lpwstr/>
  </property>
  <property fmtid="{D5CDD505-2E9C-101B-9397-08002B2CF9AE}" pid="12" name="CandC_Tax_8">
    <vt:lpwstr/>
  </property>
  <property fmtid="{D5CDD505-2E9C-101B-9397-08002B2CF9AE}" pid="13" name="CandC_Tax_3">
    <vt:lpwstr/>
  </property>
  <property fmtid="{D5CDD505-2E9C-101B-9397-08002B2CF9AE}" pid="14" name="CandC_Tax_4TaxHTField">
    <vt:lpwstr/>
  </property>
  <property fmtid="{D5CDD505-2E9C-101B-9397-08002B2CF9AE}" pid="15" name="CandC_Tax_6">
    <vt:lpwstr/>
  </property>
  <property fmtid="{D5CDD505-2E9C-101B-9397-08002B2CF9AE}" pid="16" name="CandC_Tax_1">
    <vt:lpwstr/>
  </property>
  <property fmtid="{D5CDD505-2E9C-101B-9397-08002B2CF9AE}" pid="17" name="CandC_Tax_5TaxHTField">
    <vt:lpwstr/>
  </property>
  <property fmtid="{D5CDD505-2E9C-101B-9397-08002B2CF9AE}" pid="18" name="CandC_Tax_2">
    <vt:lpwstr/>
  </property>
  <property fmtid="{D5CDD505-2E9C-101B-9397-08002B2CF9AE}" pid="19" name="CandC_Tax_7">
    <vt:lpwstr/>
  </property>
</Properties>
</file>