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4"/>
  </p:sldMasterIdLst>
  <p:notesMasterIdLst>
    <p:notesMasterId r:id="rId6"/>
  </p:notesMasterIdLst>
  <p:sldIdLst>
    <p:sldId id="59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96B81C-AE4F-E181-F637-681097681113}" name="Mirka-Mari Moglia" initials="MMM" userId="S::mirka-mari.moglia@sata.fi::fc017905-714c-4582-8118-c062aac65180" providerId="AD"/>
  <p188:author id="{C9A78E63-F41D-76C9-489F-B4A52B1F0821}" name="Hanna Kruunari" initials="HK" userId="S::hanna.kruunari@sata.fi::572a5bfb-d137-43d4-87fe-ea1ce02c5638" providerId="AD"/>
  <p188:author id="{F066A5A5-1389-2B82-4710-92FD6511394D}" name="Niina Kivimäki" initials="NK" userId="S::niina.t.kivimaki@sata.fi::be12df85-3d58-4a24-b0ea-84f1a176327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66"/>
    <a:srgbClr val="FFA1C7"/>
    <a:srgbClr val="00B398"/>
    <a:srgbClr val="2F3841"/>
    <a:srgbClr val="206744"/>
    <a:srgbClr val="93D2C1"/>
    <a:srgbClr val="A1E3D9"/>
    <a:srgbClr val="9FE1C0"/>
    <a:srgbClr val="005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Normaali tyyli 2 - Korostu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ka-Mari Moglia" userId="fc017905-714c-4582-8118-c062aac65180" providerId="ADAL" clId="{FFEEF832-CE19-4076-838C-AC3525283A14}"/>
    <pc:docChg chg="delSld">
      <pc:chgData name="Mirka-Mari Moglia" userId="fc017905-714c-4582-8118-c062aac65180" providerId="ADAL" clId="{FFEEF832-CE19-4076-838C-AC3525283A14}" dt="2025-12-05T10:52:39.267" v="31" actId="47"/>
      <pc:docMkLst>
        <pc:docMk/>
      </pc:docMkLst>
      <pc:sldChg chg="del">
        <pc:chgData name="Mirka-Mari Moglia" userId="fc017905-714c-4582-8118-c062aac65180" providerId="ADAL" clId="{FFEEF832-CE19-4076-838C-AC3525283A14}" dt="2025-12-05T10:52:31.646" v="0" actId="47"/>
        <pc:sldMkLst>
          <pc:docMk/>
          <pc:sldMk cId="2829775236" sldId="259"/>
        </pc:sldMkLst>
      </pc:sldChg>
      <pc:sldChg chg="del">
        <pc:chgData name="Mirka-Mari Moglia" userId="fc017905-714c-4582-8118-c062aac65180" providerId="ADAL" clId="{FFEEF832-CE19-4076-838C-AC3525283A14}" dt="2025-12-05T10:52:32.536" v="4" actId="47"/>
        <pc:sldMkLst>
          <pc:docMk/>
          <pc:sldMk cId="4141968544" sldId="293"/>
        </pc:sldMkLst>
      </pc:sldChg>
      <pc:sldChg chg="del">
        <pc:chgData name="Mirka-Mari Moglia" userId="fc017905-714c-4582-8118-c062aac65180" providerId="ADAL" clId="{FFEEF832-CE19-4076-838C-AC3525283A14}" dt="2025-12-05T10:52:32.294" v="3" actId="47"/>
        <pc:sldMkLst>
          <pc:docMk/>
          <pc:sldMk cId="3584655718" sldId="485"/>
        </pc:sldMkLst>
      </pc:sldChg>
      <pc:sldChg chg="del">
        <pc:chgData name="Mirka-Mari Moglia" userId="fc017905-714c-4582-8118-c062aac65180" providerId="ADAL" clId="{FFEEF832-CE19-4076-838C-AC3525283A14}" dt="2025-12-05T10:52:32.092" v="2" actId="47"/>
        <pc:sldMkLst>
          <pc:docMk/>
          <pc:sldMk cId="3884356064" sldId="556"/>
        </pc:sldMkLst>
      </pc:sldChg>
      <pc:sldChg chg="del">
        <pc:chgData name="Mirka-Mari Moglia" userId="fc017905-714c-4582-8118-c062aac65180" providerId="ADAL" clId="{FFEEF832-CE19-4076-838C-AC3525283A14}" dt="2025-12-05T10:52:34.923" v="12" actId="47"/>
        <pc:sldMkLst>
          <pc:docMk/>
          <pc:sldMk cId="1454842856" sldId="561"/>
        </pc:sldMkLst>
      </pc:sldChg>
      <pc:sldChg chg="del">
        <pc:chgData name="Mirka-Mari Moglia" userId="fc017905-714c-4582-8118-c062aac65180" providerId="ADAL" clId="{FFEEF832-CE19-4076-838C-AC3525283A14}" dt="2025-12-05T10:52:34.253" v="9" actId="47"/>
        <pc:sldMkLst>
          <pc:docMk/>
          <pc:sldMk cId="3576890729" sldId="563"/>
        </pc:sldMkLst>
      </pc:sldChg>
      <pc:sldChg chg="del">
        <pc:chgData name="Mirka-Mari Moglia" userId="fc017905-714c-4582-8118-c062aac65180" providerId="ADAL" clId="{FFEEF832-CE19-4076-838C-AC3525283A14}" dt="2025-12-05T10:52:31.855" v="1" actId="47"/>
        <pc:sldMkLst>
          <pc:docMk/>
          <pc:sldMk cId="2203890813" sldId="564"/>
        </pc:sldMkLst>
      </pc:sldChg>
      <pc:sldChg chg="del">
        <pc:chgData name="Mirka-Mari Moglia" userId="fc017905-714c-4582-8118-c062aac65180" providerId="ADAL" clId="{FFEEF832-CE19-4076-838C-AC3525283A14}" dt="2025-12-05T10:52:34.495" v="10" actId="47"/>
        <pc:sldMkLst>
          <pc:docMk/>
          <pc:sldMk cId="3100359201" sldId="565"/>
        </pc:sldMkLst>
      </pc:sldChg>
      <pc:sldChg chg="del">
        <pc:chgData name="Mirka-Mari Moglia" userId="fc017905-714c-4582-8118-c062aac65180" providerId="ADAL" clId="{FFEEF832-CE19-4076-838C-AC3525283A14}" dt="2025-12-05T10:52:32.666" v="5" actId="47"/>
        <pc:sldMkLst>
          <pc:docMk/>
          <pc:sldMk cId="2430869908" sldId="568"/>
        </pc:sldMkLst>
      </pc:sldChg>
      <pc:sldChg chg="del">
        <pc:chgData name="Mirka-Mari Moglia" userId="fc017905-714c-4582-8118-c062aac65180" providerId="ADAL" clId="{FFEEF832-CE19-4076-838C-AC3525283A14}" dt="2025-12-05T10:52:39.267" v="31" actId="47"/>
        <pc:sldMkLst>
          <pc:docMk/>
          <pc:sldMk cId="1007679273" sldId="569"/>
        </pc:sldMkLst>
      </pc:sldChg>
      <pc:sldChg chg="del">
        <pc:chgData name="Mirka-Mari Moglia" userId="fc017905-714c-4582-8118-c062aac65180" providerId="ADAL" clId="{FFEEF832-CE19-4076-838C-AC3525283A14}" dt="2025-12-05T10:52:32.869" v="6" actId="47"/>
        <pc:sldMkLst>
          <pc:docMk/>
          <pc:sldMk cId="2268799192" sldId="572"/>
        </pc:sldMkLst>
      </pc:sldChg>
      <pc:sldChg chg="del">
        <pc:chgData name="Mirka-Mari Moglia" userId="fc017905-714c-4582-8118-c062aac65180" providerId="ADAL" clId="{FFEEF832-CE19-4076-838C-AC3525283A14}" dt="2025-12-05T10:52:33.852" v="7" actId="47"/>
        <pc:sldMkLst>
          <pc:docMk/>
          <pc:sldMk cId="518307298" sldId="573"/>
        </pc:sldMkLst>
      </pc:sldChg>
      <pc:sldChg chg="del">
        <pc:chgData name="Mirka-Mari Moglia" userId="fc017905-714c-4582-8118-c062aac65180" providerId="ADAL" clId="{FFEEF832-CE19-4076-838C-AC3525283A14}" dt="2025-12-05T10:52:34.074" v="8" actId="47"/>
        <pc:sldMkLst>
          <pc:docMk/>
          <pc:sldMk cId="687067400" sldId="574"/>
        </pc:sldMkLst>
      </pc:sldChg>
      <pc:sldChg chg="del">
        <pc:chgData name="Mirka-Mari Moglia" userId="fc017905-714c-4582-8118-c062aac65180" providerId="ADAL" clId="{FFEEF832-CE19-4076-838C-AC3525283A14}" dt="2025-12-05T10:52:34.706" v="11" actId="47"/>
        <pc:sldMkLst>
          <pc:docMk/>
          <pc:sldMk cId="986775506" sldId="576"/>
        </pc:sldMkLst>
      </pc:sldChg>
      <pc:sldChg chg="del">
        <pc:chgData name="Mirka-Mari Moglia" userId="fc017905-714c-4582-8118-c062aac65180" providerId="ADAL" clId="{FFEEF832-CE19-4076-838C-AC3525283A14}" dt="2025-12-05T10:52:35.123" v="13" actId="47"/>
        <pc:sldMkLst>
          <pc:docMk/>
          <pc:sldMk cId="758650567" sldId="577"/>
        </pc:sldMkLst>
      </pc:sldChg>
      <pc:sldChg chg="del">
        <pc:chgData name="Mirka-Mari Moglia" userId="fc017905-714c-4582-8118-c062aac65180" providerId="ADAL" clId="{FFEEF832-CE19-4076-838C-AC3525283A14}" dt="2025-12-05T10:52:35.342" v="14" actId="47"/>
        <pc:sldMkLst>
          <pc:docMk/>
          <pc:sldMk cId="3837636594" sldId="578"/>
        </pc:sldMkLst>
      </pc:sldChg>
      <pc:sldChg chg="del">
        <pc:chgData name="Mirka-Mari Moglia" userId="fc017905-714c-4582-8118-c062aac65180" providerId="ADAL" clId="{FFEEF832-CE19-4076-838C-AC3525283A14}" dt="2025-12-05T10:52:35.466" v="15" actId="47"/>
        <pc:sldMkLst>
          <pc:docMk/>
          <pc:sldMk cId="1988210020" sldId="579"/>
        </pc:sldMkLst>
      </pc:sldChg>
      <pc:sldChg chg="del">
        <pc:chgData name="Mirka-Mari Moglia" userId="fc017905-714c-4582-8118-c062aac65180" providerId="ADAL" clId="{FFEEF832-CE19-4076-838C-AC3525283A14}" dt="2025-12-05T10:52:36.247" v="19" actId="47"/>
        <pc:sldMkLst>
          <pc:docMk/>
          <pc:sldMk cId="1972525753" sldId="580"/>
        </pc:sldMkLst>
      </pc:sldChg>
      <pc:sldChg chg="del">
        <pc:chgData name="Mirka-Mari Moglia" userId="fc017905-714c-4582-8118-c062aac65180" providerId="ADAL" clId="{FFEEF832-CE19-4076-838C-AC3525283A14}" dt="2025-12-05T10:52:36.449" v="20" actId="47"/>
        <pc:sldMkLst>
          <pc:docMk/>
          <pc:sldMk cId="1196860407" sldId="581"/>
        </pc:sldMkLst>
      </pc:sldChg>
      <pc:sldChg chg="del">
        <pc:chgData name="Mirka-Mari Moglia" userId="fc017905-714c-4582-8118-c062aac65180" providerId="ADAL" clId="{FFEEF832-CE19-4076-838C-AC3525283A14}" dt="2025-12-05T10:52:36.858" v="22" actId="47"/>
        <pc:sldMkLst>
          <pc:docMk/>
          <pc:sldMk cId="3473877418" sldId="582"/>
        </pc:sldMkLst>
      </pc:sldChg>
      <pc:sldChg chg="del">
        <pc:chgData name="Mirka-Mari Moglia" userId="fc017905-714c-4582-8118-c062aac65180" providerId="ADAL" clId="{FFEEF832-CE19-4076-838C-AC3525283A14}" dt="2025-12-05T10:52:36.651" v="21" actId="47"/>
        <pc:sldMkLst>
          <pc:docMk/>
          <pc:sldMk cId="1854848062" sldId="583"/>
        </pc:sldMkLst>
      </pc:sldChg>
      <pc:sldChg chg="del">
        <pc:chgData name="Mirka-Mari Moglia" userId="fc017905-714c-4582-8118-c062aac65180" providerId="ADAL" clId="{FFEEF832-CE19-4076-838C-AC3525283A14}" dt="2025-12-05T10:52:37.046" v="23" actId="47"/>
        <pc:sldMkLst>
          <pc:docMk/>
          <pc:sldMk cId="2456308919" sldId="584"/>
        </pc:sldMkLst>
      </pc:sldChg>
      <pc:sldChg chg="del">
        <pc:chgData name="Mirka-Mari Moglia" userId="fc017905-714c-4582-8118-c062aac65180" providerId="ADAL" clId="{FFEEF832-CE19-4076-838C-AC3525283A14}" dt="2025-12-05T10:52:37.236" v="24" actId="47"/>
        <pc:sldMkLst>
          <pc:docMk/>
          <pc:sldMk cId="1957500525" sldId="585"/>
        </pc:sldMkLst>
      </pc:sldChg>
      <pc:sldChg chg="del">
        <pc:chgData name="Mirka-Mari Moglia" userId="fc017905-714c-4582-8118-c062aac65180" providerId="ADAL" clId="{FFEEF832-CE19-4076-838C-AC3525283A14}" dt="2025-12-05T10:52:35.843" v="17" actId="47"/>
        <pc:sldMkLst>
          <pc:docMk/>
          <pc:sldMk cId="1331523077" sldId="588"/>
        </pc:sldMkLst>
      </pc:sldChg>
      <pc:sldChg chg="del">
        <pc:chgData name="Mirka-Mari Moglia" userId="fc017905-714c-4582-8118-c062aac65180" providerId="ADAL" clId="{FFEEF832-CE19-4076-838C-AC3525283A14}" dt="2025-12-05T10:52:37.821" v="27" actId="47"/>
        <pc:sldMkLst>
          <pc:docMk/>
          <pc:sldMk cId="3419600846" sldId="591"/>
        </pc:sldMkLst>
      </pc:sldChg>
      <pc:sldChg chg="del">
        <pc:chgData name="Mirka-Mari Moglia" userId="fc017905-714c-4582-8118-c062aac65180" providerId="ADAL" clId="{FFEEF832-CE19-4076-838C-AC3525283A14}" dt="2025-12-05T10:52:38.011" v="28" actId="47"/>
        <pc:sldMkLst>
          <pc:docMk/>
          <pc:sldMk cId="1688438039" sldId="592"/>
        </pc:sldMkLst>
      </pc:sldChg>
      <pc:sldChg chg="del">
        <pc:chgData name="Mirka-Mari Moglia" userId="fc017905-714c-4582-8118-c062aac65180" providerId="ADAL" clId="{FFEEF832-CE19-4076-838C-AC3525283A14}" dt="2025-12-05T10:52:38.223" v="29" actId="47"/>
        <pc:sldMkLst>
          <pc:docMk/>
          <pc:sldMk cId="1794694944" sldId="593"/>
        </pc:sldMkLst>
      </pc:sldChg>
      <pc:sldChg chg="del">
        <pc:chgData name="Mirka-Mari Moglia" userId="fc017905-714c-4582-8118-c062aac65180" providerId="ADAL" clId="{FFEEF832-CE19-4076-838C-AC3525283A14}" dt="2025-12-05T10:52:38.411" v="30" actId="47"/>
        <pc:sldMkLst>
          <pc:docMk/>
          <pc:sldMk cId="176577624" sldId="594"/>
        </pc:sldMkLst>
      </pc:sldChg>
      <pc:sldChg chg="del">
        <pc:chgData name="Mirka-Mari Moglia" userId="fc017905-714c-4582-8118-c062aac65180" providerId="ADAL" clId="{FFEEF832-CE19-4076-838C-AC3525283A14}" dt="2025-12-05T10:52:37.430" v="25" actId="47"/>
        <pc:sldMkLst>
          <pc:docMk/>
          <pc:sldMk cId="229651823" sldId="595"/>
        </pc:sldMkLst>
      </pc:sldChg>
      <pc:sldChg chg="del">
        <pc:chgData name="Mirka-Mari Moglia" userId="fc017905-714c-4582-8118-c062aac65180" providerId="ADAL" clId="{FFEEF832-CE19-4076-838C-AC3525283A14}" dt="2025-12-05T10:52:37.626" v="26" actId="47"/>
        <pc:sldMkLst>
          <pc:docMk/>
          <pc:sldMk cId="231915821" sldId="596"/>
        </pc:sldMkLst>
      </pc:sldChg>
      <pc:sldChg chg="del">
        <pc:chgData name="Mirka-Mari Moglia" userId="fc017905-714c-4582-8118-c062aac65180" providerId="ADAL" clId="{FFEEF832-CE19-4076-838C-AC3525283A14}" dt="2025-12-05T10:52:36.041" v="18" actId="47"/>
        <pc:sldMkLst>
          <pc:docMk/>
          <pc:sldMk cId="2376448762" sldId="597"/>
        </pc:sldMkLst>
      </pc:sldChg>
      <pc:sldChg chg="del">
        <pc:chgData name="Mirka-Mari Moglia" userId="fc017905-714c-4582-8118-c062aac65180" providerId="ADAL" clId="{FFEEF832-CE19-4076-838C-AC3525283A14}" dt="2025-12-05T10:52:35.668" v="16" actId="47"/>
        <pc:sldMkLst>
          <pc:docMk/>
          <pc:sldMk cId="681706682" sldId="598"/>
        </pc:sldMkLst>
      </pc:sldChg>
      <pc:sldMasterChg chg="delSldLayout">
        <pc:chgData name="Mirka-Mari Moglia" userId="fc017905-714c-4582-8118-c062aac65180" providerId="ADAL" clId="{FFEEF832-CE19-4076-838C-AC3525283A14}" dt="2025-12-05T10:52:39.267" v="31" actId="47"/>
        <pc:sldMasterMkLst>
          <pc:docMk/>
          <pc:sldMasterMk cId="2923211834" sldId="2147483710"/>
        </pc:sldMasterMkLst>
        <pc:sldLayoutChg chg="del">
          <pc:chgData name="Mirka-Mari Moglia" userId="fc017905-714c-4582-8118-c062aac65180" providerId="ADAL" clId="{FFEEF832-CE19-4076-838C-AC3525283A14}" dt="2025-12-05T10:52:39.267" v="31" actId="47"/>
          <pc:sldLayoutMkLst>
            <pc:docMk/>
            <pc:sldMasterMk cId="2923211834" sldId="2147483710"/>
            <pc:sldLayoutMk cId="2784851894" sldId="214748396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51C739-A499-403A-AF91-901410BF8824}" type="datetimeFigureOut">
              <a:rPr lang="fi-FI" smtClean="0"/>
              <a:t>5.12.2025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E132-1F37-4182-A0BA-B7636D94EF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682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rgbClr val="00594B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rgbClr val="00594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2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22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10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130440" y="-3301235"/>
            <a:ext cx="5403955" cy="687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3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3" name="Suorakulmio 2"/>
          <p:cNvSpPr/>
          <p:nvPr userDrawn="1"/>
        </p:nvSpPr>
        <p:spPr>
          <a:xfrm>
            <a:off x="996091" y="1496291"/>
            <a:ext cx="3206213" cy="2105891"/>
          </a:xfrm>
          <a:prstGeom prst="rect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1" name="Suorakulmio 20"/>
          <p:cNvSpPr/>
          <p:nvPr userDrawn="1"/>
        </p:nvSpPr>
        <p:spPr>
          <a:xfrm>
            <a:off x="4379376" y="1496291"/>
            <a:ext cx="3180964" cy="2105891"/>
          </a:xfrm>
          <a:prstGeom prst="rect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2" name="Suorakulmio 21"/>
          <p:cNvSpPr/>
          <p:nvPr userDrawn="1"/>
        </p:nvSpPr>
        <p:spPr>
          <a:xfrm>
            <a:off x="7748806" y="1496291"/>
            <a:ext cx="3063197" cy="4458278"/>
          </a:xfrm>
          <a:prstGeom prst="rect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1112992" y="159745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Kohderyhmä:</a:t>
            </a:r>
          </a:p>
        </p:txBody>
      </p:sp>
      <p:sp>
        <p:nvSpPr>
          <p:cNvPr id="24" name="Tekstiruutu 23"/>
          <p:cNvSpPr txBox="1"/>
          <p:nvPr userDrawn="1"/>
        </p:nvSpPr>
        <p:spPr>
          <a:xfrm>
            <a:off x="4531773" y="159745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Tavoitteet:</a:t>
            </a:r>
          </a:p>
        </p:txBody>
      </p:sp>
      <p:sp>
        <p:nvSpPr>
          <p:cNvPr id="25" name="Tekstiruutu 24"/>
          <p:cNvSpPr txBox="1"/>
          <p:nvPr userDrawn="1"/>
        </p:nvSpPr>
        <p:spPr>
          <a:xfrm>
            <a:off x="7894852" y="159745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Prosessi:</a:t>
            </a:r>
          </a:p>
        </p:txBody>
      </p:sp>
      <p:sp>
        <p:nvSpPr>
          <p:cNvPr id="26" name="Suorakulmio 25"/>
          <p:cNvSpPr/>
          <p:nvPr userDrawn="1"/>
        </p:nvSpPr>
        <p:spPr>
          <a:xfrm>
            <a:off x="981667" y="3785807"/>
            <a:ext cx="3216461" cy="2168761"/>
          </a:xfrm>
          <a:prstGeom prst="rect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7" name="Suorakulmio 26"/>
          <p:cNvSpPr/>
          <p:nvPr userDrawn="1"/>
        </p:nvSpPr>
        <p:spPr>
          <a:xfrm>
            <a:off x="4364952" y="3785807"/>
            <a:ext cx="3195388" cy="2168761"/>
          </a:xfrm>
          <a:prstGeom prst="rect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2" name="Tekstiruutu 31"/>
          <p:cNvSpPr txBox="1"/>
          <p:nvPr userDrawn="1"/>
        </p:nvSpPr>
        <p:spPr>
          <a:xfrm>
            <a:off x="1112992" y="3923817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Haasteet ja ratkaisut:</a:t>
            </a:r>
          </a:p>
        </p:txBody>
      </p:sp>
      <p:sp>
        <p:nvSpPr>
          <p:cNvPr id="33" name="Tekstiruutu 32"/>
          <p:cNvSpPr txBox="1"/>
          <p:nvPr userDrawn="1"/>
        </p:nvSpPr>
        <p:spPr>
          <a:xfrm>
            <a:off x="4531774" y="3909963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Tulokset: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1" hasCustomPrompt="1"/>
          </p:nvPr>
        </p:nvSpPr>
        <p:spPr>
          <a:xfrm>
            <a:off x="8008344" y="2125708"/>
            <a:ext cx="2571827" cy="356851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1</a:t>
            </a:r>
          </a:p>
          <a:p>
            <a:pPr lvl="0"/>
            <a:r>
              <a:rPr lang="fi-FI"/>
              <a:t>2</a:t>
            </a:r>
          </a:p>
          <a:p>
            <a:pPr lvl="0"/>
            <a:r>
              <a:rPr lang="fi-FI"/>
              <a:t>3</a:t>
            </a:r>
          </a:p>
          <a:p>
            <a:pPr lvl="0"/>
            <a:r>
              <a:rPr lang="fi-FI"/>
              <a:t>4</a:t>
            </a:r>
          </a:p>
          <a:p>
            <a:pPr lvl="0"/>
            <a:r>
              <a:rPr lang="fi-FI"/>
              <a:t>5</a:t>
            </a:r>
          </a:p>
          <a:p>
            <a:pPr lvl="0"/>
            <a:r>
              <a:rPr lang="fi-FI"/>
              <a:t>6</a:t>
            </a:r>
          </a:p>
          <a:p>
            <a:pPr lvl="0"/>
            <a:r>
              <a:rPr lang="fi-FI"/>
              <a:t>7</a:t>
            </a:r>
          </a:p>
        </p:txBody>
      </p:sp>
      <p:sp>
        <p:nvSpPr>
          <p:cNvPr id="35" name="Suorakulmio 34"/>
          <p:cNvSpPr/>
          <p:nvPr userDrawn="1"/>
        </p:nvSpPr>
        <p:spPr>
          <a:xfrm>
            <a:off x="996091" y="450435"/>
            <a:ext cx="9815912" cy="876400"/>
          </a:xfrm>
          <a:prstGeom prst="rect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7" name="Tekstiruutu 36"/>
          <p:cNvSpPr txBox="1"/>
          <p:nvPr userDrawn="1"/>
        </p:nvSpPr>
        <p:spPr>
          <a:xfrm>
            <a:off x="1112992" y="711005"/>
            <a:ext cx="35352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Toimintamallin perustiedot</a:t>
            </a:r>
          </a:p>
        </p:txBody>
      </p:sp>
      <p:pic>
        <p:nvPicPr>
          <p:cNvPr id="38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01197" y="3553062"/>
            <a:ext cx="4308465" cy="548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69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 hasCustomPrompt="1"/>
          </p:nvPr>
        </p:nvSpPr>
        <p:spPr>
          <a:xfrm>
            <a:off x="843694" y="12345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Visio, mitä ollaan tekemässä</a:t>
            </a:r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5" name="Pyöristetty suorakulmio 4"/>
          <p:cNvSpPr/>
          <p:nvPr userDrawn="1"/>
        </p:nvSpPr>
        <p:spPr>
          <a:xfrm>
            <a:off x="272851" y="1725455"/>
            <a:ext cx="1950424" cy="1878130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1" name="Pyöristetty suorakulmio 50"/>
          <p:cNvSpPr/>
          <p:nvPr userDrawn="1"/>
        </p:nvSpPr>
        <p:spPr>
          <a:xfrm>
            <a:off x="2650034" y="1721842"/>
            <a:ext cx="1950424" cy="1878130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2" name="Pyöristetty suorakulmio 51"/>
          <p:cNvSpPr/>
          <p:nvPr userDrawn="1"/>
        </p:nvSpPr>
        <p:spPr>
          <a:xfrm>
            <a:off x="5027217" y="1725455"/>
            <a:ext cx="1950424" cy="1878130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3" name="Pyöristetty suorakulmio 52"/>
          <p:cNvSpPr/>
          <p:nvPr userDrawn="1"/>
        </p:nvSpPr>
        <p:spPr>
          <a:xfrm>
            <a:off x="7404400" y="1725455"/>
            <a:ext cx="1950424" cy="1878130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4" name="Tasakylkinen kolmio 53"/>
          <p:cNvSpPr/>
          <p:nvPr userDrawn="1"/>
        </p:nvSpPr>
        <p:spPr>
          <a:xfrm rot="5400000">
            <a:off x="2230299" y="2493074"/>
            <a:ext cx="412710" cy="33566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5" name="Tasakylkinen kolmio 54"/>
          <p:cNvSpPr/>
          <p:nvPr userDrawn="1"/>
        </p:nvSpPr>
        <p:spPr>
          <a:xfrm rot="5400000">
            <a:off x="4607482" y="2508115"/>
            <a:ext cx="412710" cy="33566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6" name="Tasakylkinen kolmio 55"/>
          <p:cNvSpPr/>
          <p:nvPr userDrawn="1"/>
        </p:nvSpPr>
        <p:spPr>
          <a:xfrm rot="5400000">
            <a:off x="6984665" y="2493074"/>
            <a:ext cx="412710" cy="33566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8" name="Tasakylkinen kolmio 17"/>
          <p:cNvSpPr/>
          <p:nvPr userDrawn="1"/>
        </p:nvSpPr>
        <p:spPr>
          <a:xfrm rot="5400000">
            <a:off x="9407395" y="2493074"/>
            <a:ext cx="412710" cy="33566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9" name="Pyöristetty suorakulmio 18"/>
          <p:cNvSpPr/>
          <p:nvPr userDrawn="1"/>
        </p:nvSpPr>
        <p:spPr>
          <a:xfrm>
            <a:off x="9872676" y="1718582"/>
            <a:ext cx="1950424" cy="1878130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74440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1223579" y="179558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18" name="Kuvatekstinuoli oikealle 17"/>
          <p:cNvSpPr/>
          <p:nvPr userDrawn="1"/>
        </p:nvSpPr>
        <p:spPr>
          <a:xfrm>
            <a:off x="1223579" y="2036617"/>
            <a:ext cx="2826328" cy="1451148"/>
          </a:xfrm>
          <a:prstGeom prst="rightArrowCallout">
            <a:avLst>
              <a:gd name="adj1" fmla="val 25000"/>
              <a:gd name="adj2" fmla="val 25000"/>
              <a:gd name="adj3" fmla="val 35635"/>
              <a:gd name="adj4" fmla="val 7331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8" name="Kuvatekstinuoli alas 7"/>
          <p:cNvSpPr/>
          <p:nvPr userDrawn="1"/>
        </p:nvSpPr>
        <p:spPr>
          <a:xfrm>
            <a:off x="4273012" y="2036617"/>
            <a:ext cx="2327563" cy="2122537"/>
          </a:xfrm>
          <a:prstGeom prst="downArrowCallout">
            <a:avLst>
              <a:gd name="adj1" fmla="val 20088"/>
              <a:gd name="adj2" fmla="val 22544"/>
              <a:gd name="adj3" fmla="val 19008"/>
              <a:gd name="adj4" fmla="val 711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0" name="Kuvatekstinuoli ylös 9"/>
          <p:cNvSpPr/>
          <p:nvPr userDrawn="1"/>
        </p:nvSpPr>
        <p:spPr>
          <a:xfrm>
            <a:off x="1223579" y="3713018"/>
            <a:ext cx="2142798" cy="2124308"/>
          </a:xfrm>
          <a:prstGeom prst="upArrowCallout">
            <a:avLst>
              <a:gd name="adj1" fmla="val 23696"/>
              <a:gd name="adj2" fmla="val 23696"/>
              <a:gd name="adj3" fmla="val 19738"/>
              <a:gd name="adj4" fmla="val 7374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5" name="Kuvatekstinuoli vasemmalle 24"/>
          <p:cNvSpPr/>
          <p:nvPr userDrawn="1"/>
        </p:nvSpPr>
        <p:spPr>
          <a:xfrm>
            <a:off x="6823680" y="1980509"/>
            <a:ext cx="2988000" cy="156336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898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" name="Kuvatekstinuoli vasemmalle ja oikealle 1"/>
          <p:cNvSpPr/>
          <p:nvPr userDrawn="1"/>
        </p:nvSpPr>
        <p:spPr>
          <a:xfrm>
            <a:off x="3689389" y="4247274"/>
            <a:ext cx="3494807" cy="1563364"/>
          </a:xfrm>
          <a:prstGeom prst="leftRightArrowCallout">
            <a:avLst>
              <a:gd name="adj1" fmla="val 25000"/>
              <a:gd name="adj2" fmla="val 25000"/>
              <a:gd name="adj3" fmla="val 24114"/>
              <a:gd name="adj4" fmla="val 6972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" name="Suorakulmio 2"/>
          <p:cNvSpPr/>
          <p:nvPr userDrawn="1"/>
        </p:nvSpPr>
        <p:spPr>
          <a:xfrm>
            <a:off x="7484117" y="4247274"/>
            <a:ext cx="2327563" cy="156336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20732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843694" y="12345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5" name="Pyöristetty suorakulmio 4"/>
          <p:cNvSpPr/>
          <p:nvPr userDrawn="1"/>
        </p:nvSpPr>
        <p:spPr>
          <a:xfrm>
            <a:off x="272851" y="1725455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1" name="Pyöristetty suorakulmio 50"/>
          <p:cNvSpPr/>
          <p:nvPr userDrawn="1"/>
        </p:nvSpPr>
        <p:spPr>
          <a:xfrm>
            <a:off x="2650034" y="172184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2" name="Pyöristetty suorakulmio 51"/>
          <p:cNvSpPr/>
          <p:nvPr userDrawn="1"/>
        </p:nvSpPr>
        <p:spPr>
          <a:xfrm>
            <a:off x="5027217" y="1725455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3" name="Pyöristetty suorakulmio 52"/>
          <p:cNvSpPr/>
          <p:nvPr userDrawn="1"/>
        </p:nvSpPr>
        <p:spPr>
          <a:xfrm>
            <a:off x="7404400" y="1725455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4" name="Tasakylkinen kolmio 53"/>
          <p:cNvSpPr/>
          <p:nvPr userDrawn="1"/>
        </p:nvSpPr>
        <p:spPr>
          <a:xfrm rot="5400000">
            <a:off x="2230299" y="2493074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5" name="Tasakylkinen kolmio 54"/>
          <p:cNvSpPr/>
          <p:nvPr userDrawn="1"/>
        </p:nvSpPr>
        <p:spPr>
          <a:xfrm rot="5400000">
            <a:off x="4607482" y="2508115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6" name="Tasakylkinen kolmio 55"/>
          <p:cNvSpPr/>
          <p:nvPr userDrawn="1"/>
        </p:nvSpPr>
        <p:spPr>
          <a:xfrm rot="5400000">
            <a:off x="6984665" y="2493074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8" name="Tasakylkinen kolmio 17"/>
          <p:cNvSpPr/>
          <p:nvPr userDrawn="1"/>
        </p:nvSpPr>
        <p:spPr>
          <a:xfrm rot="5400000">
            <a:off x="9407395" y="2493074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9" name="Pyöristetty suorakulmio 18"/>
          <p:cNvSpPr/>
          <p:nvPr userDrawn="1"/>
        </p:nvSpPr>
        <p:spPr>
          <a:xfrm>
            <a:off x="9872676" y="171858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0" name="Pyöristetty suorakulmio 19"/>
          <p:cNvSpPr/>
          <p:nvPr userDrawn="1"/>
        </p:nvSpPr>
        <p:spPr>
          <a:xfrm>
            <a:off x="318397" y="410369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1" name="Pyöristetty suorakulmio 20"/>
          <p:cNvSpPr/>
          <p:nvPr userDrawn="1"/>
        </p:nvSpPr>
        <p:spPr>
          <a:xfrm>
            <a:off x="2695580" y="4100079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2" name="Pyöristetty suorakulmio 21"/>
          <p:cNvSpPr/>
          <p:nvPr userDrawn="1"/>
        </p:nvSpPr>
        <p:spPr>
          <a:xfrm>
            <a:off x="5072763" y="410369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3" name="Pyöristetty suorakulmio 22"/>
          <p:cNvSpPr/>
          <p:nvPr userDrawn="1"/>
        </p:nvSpPr>
        <p:spPr>
          <a:xfrm>
            <a:off x="7449946" y="410369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4" name="Tasakylkinen kolmio 23"/>
          <p:cNvSpPr/>
          <p:nvPr userDrawn="1"/>
        </p:nvSpPr>
        <p:spPr>
          <a:xfrm rot="5400000">
            <a:off x="2275845" y="4871311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5" name="Tasakylkinen kolmio 24"/>
          <p:cNvSpPr/>
          <p:nvPr userDrawn="1"/>
        </p:nvSpPr>
        <p:spPr>
          <a:xfrm rot="5400000">
            <a:off x="4653028" y="4886352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6" name="Tasakylkinen kolmio 25"/>
          <p:cNvSpPr/>
          <p:nvPr userDrawn="1"/>
        </p:nvSpPr>
        <p:spPr>
          <a:xfrm rot="5400000">
            <a:off x="7030211" y="4871311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7" name="Tasakylkinen kolmio 26"/>
          <p:cNvSpPr/>
          <p:nvPr userDrawn="1"/>
        </p:nvSpPr>
        <p:spPr>
          <a:xfrm rot="5400000">
            <a:off x="9452941" y="4871311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8" name="Pyöristetty suorakulmio 27"/>
          <p:cNvSpPr/>
          <p:nvPr userDrawn="1"/>
        </p:nvSpPr>
        <p:spPr>
          <a:xfrm>
            <a:off x="9918222" y="4096819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2" name="Tasakylkinen kolmio 31"/>
          <p:cNvSpPr/>
          <p:nvPr userDrawn="1"/>
        </p:nvSpPr>
        <p:spPr>
          <a:xfrm rot="10800000">
            <a:off x="1041708" y="3699419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3" name="Tasakylkinen kolmio 32"/>
          <p:cNvSpPr/>
          <p:nvPr userDrawn="1"/>
        </p:nvSpPr>
        <p:spPr>
          <a:xfrm rot="10800000">
            <a:off x="3464437" y="3684175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4" name="Tasakylkinen kolmio 33"/>
          <p:cNvSpPr/>
          <p:nvPr userDrawn="1"/>
        </p:nvSpPr>
        <p:spPr>
          <a:xfrm rot="10800000">
            <a:off x="5796074" y="3699419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5" name="Tasakylkinen kolmio 34"/>
          <p:cNvSpPr/>
          <p:nvPr userDrawn="1"/>
        </p:nvSpPr>
        <p:spPr>
          <a:xfrm rot="10800000">
            <a:off x="8218802" y="3713030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6" name="Tasakylkinen kolmio 35"/>
          <p:cNvSpPr/>
          <p:nvPr userDrawn="1"/>
        </p:nvSpPr>
        <p:spPr>
          <a:xfrm rot="10800000">
            <a:off x="10687079" y="3699419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2842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25" name="Puolisuunnikas 24"/>
          <p:cNvSpPr/>
          <p:nvPr userDrawn="1"/>
        </p:nvSpPr>
        <p:spPr>
          <a:xfrm>
            <a:off x="3940411" y="1583037"/>
            <a:ext cx="4392183" cy="939252"/>
          </a:xfrm>
          <a:prstGeom prst="trapezoid">
            <a:avLst>
              <a:gd name="adj" fmla="val 11940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7" name="Puolisuunnikas 26"/>
          <p:cNvSpPr/>
          <p:nvPr userDrawn="1"/>
        </p:nvSpPr>
        <p:spPr>
          <a:xfrm>
            <a:off x="2726002" y="2625834"/>
            <a:ext cx="6820998" cy="939252"/>
          </a:xfrm>
          <a:prstGeom prst="trapezoid">
            <a:avLst>
              <a:gd name="adj" fmla="val 11940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2" name="Puolisuunnikas 31"/>
          <p:cNvSpPr/>
          <p:nvPr userDrawn="1"/>
        </p:nvSpPr>
        <p:spPr>
          <a:xfrm>
            <a:off x="1515907" y="3661029"/>
            <a:ext cx="9241187" cy="939252"/>
          </a:xfrm>
          <a:prstGeom prst="trapezoid">
            <a:avLst>
              <a:gd name="adj" fmla="val 11940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1" name="Tasakylkinen kolmio 10"/>
          <p:cNvSpPr/>
          <p:nvPr userDrawn="1"/>
        </p:nvSpPr>
        <p:spPr>
          <a:xfrm>
            <a:off x="5145901" y="609599"/>
            <a:ext cx="1981201" cy="873693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3" name="Puolisuunnikas 32"/>
          <p:cNvSpPr/>
          <p:nvPr userDrawn="1"/>
        </p:nvSpPr>
        <p:spPr>
          <a:xfrm>
            <a:off x="292396" y="4700025"/>
            <a:ext cx="11651679" cy="939252"/>
          </a:xfrm>
          <a:prstGeom prst="trapezoid">
            <a:avLst>
              <a:gd name="adj" fmla="val 11940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0175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25" name="Puolisuunnikas 24"/>
          <p:cNvSpPr/>
          <p:nvPr userDrawn="1"/>
        </p:nvSpPr>
        <p:spPr>
          <a:xfrm>
            <a:off x="4377490" y="1748244"/>
            <a:ext cx="2563091" cy="674302"/>
          </a:xfrm>
          <a:prstGeom prst="trapezoid">
            <a:avLst>
              <a:gd name="adj" fmla="val 8913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7" name="Puolisuunnikas 26"/>
          <p:cNvSpPr/>
          <p:nvPr userDrawn="1"/>
        </p:nvSpPr>
        <p:spPr>
          <a:xfrm>
            <a:off x="3467808" y="2522289"/>
            <a:ext cx="4341983" cy="939252"/>
          </a:xfrm>
          <a:prstGeom prst="trapezoid">
            <a:avLst>
              <a:gd name="adj" fmla="val 8842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2" name="Puolisuunnikas 31"/>
          <p:cNvSpPr/>
          <p:nvPr userDrawn="1"/>
        </p:nvSpPr>
        <p:spPr>
          <a:xfrm>
            <a:off x="2520981" y="3561286"/>
            <a:ext cx="6206836" cy="939252"/>
          </a:xfrm>
          <a:prstGeom prst="trapezoid">
            <a:avLst>
              <a:gd name="adj" fmla="val 9285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1" name="Tasakylkinen kolmio 10"/>
          <p:cNvSpPr/>
          <p:nvPr userDrawn="1"/>
        </p:nvSpPr>
        <p:spPr>
          <a:xfrm>
            <a:off x="5000944" y="974199"/>
            <a:ext cx="1235962" cy="6743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3" name="Puolisuunnikas 32"/>
          <p:cNvSpPr/>
          <p:nvPr userDrawn="1"/>
        </p:nvSpPr>
        <p:spPr>
          <a:xfrm>
            <a:off x="1594178" y="4600282"/>
            <a:ext cx="8117312" cy="939252"/>
          </a:xfrm>
          <a:prstGeom prst="trapezoid">
            <a:avLst>
              <a:gd name="adj" fmla="val 9137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81756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 hasCustomPrompt="1"/>
          </p:nvPr>
        </p:nvSpPr>
        <p:spPr>
          <a:xfrm>
            <a:off x="843694" y="12345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Visio, mitä ollaan tekemässä</a:t>
            </a:r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2" name="Ellipsi 1"/>
          <p:cNvSpPr/>
          <p:nvPr userDrawn="1"/>
        </p:nvSpPr>
        <p:spPr>
          <a:xfrm>
            <a:off x="5516060" y="1549270"/>
            <a:ext cx="4364796" cy="436479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cxnSp>
        <p:nvCxnSpPr>
          <p:cNvPr id="4" name="Suora yhdysviiva 3"/>
          <p:cNvCxnSpPr>
            <a:stCxn id="2" idx="0"/>
            <a:endCxn id="2" idx="4"/>
          </p:cNvCxnSpPr>
          <p:nvPr userDrawn="1"/>
        </p:nvCxnSpPr>
        <p:spPr>
          <a:xfrm>
            <a:off x="7698458" y="1549270"/>
            <a:ext cx="0" cy="4364796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uora yhdysviiva 36"/>
          <p:cNvCxnSpPr>
            <a:stCxn id="2" idx="6"/>
            <a:endCxn id="2" idx="2"/>
          </p:cNvCxnSpPr>
          <p:nvPr userDrawn="1"/>
        </p:nvCxnSpPr>
        <p:spPr>
          <a:xfrm flipH="1">
            <a:off x="5516060" y="3731668"/>
            <a:ext cx="4364796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511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3" name="Tasakylkinen kolmio 2"/>
          <p:cNvSpPr/>
          <p:nvPr userDrawn="1"/>
        </p:nvSpPr>
        <p:spPr>
          <a:xfrm>
            <a:off x="6160803" y="406726"/>
            <a:ext cx="5960961" cy="5371149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cxnSp>
        <p:nvCxnSpPr>
          <p:cNvPr id="6" name="Suora yhdysviiva 5"/>
          <p:cNvCxnSpPr/>
          <p:nvPr userDrawn="1"/>
        </p:nvCxnSpPr>
        <p:spPr>
          <a:xfrm flipV="1">
            <a:off x="7678960" y="2793685"/>
            <a:ext cx="3066258" cy="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yhdysviiva 18"/>
          <p:cNvCxnSpPr/>
          <p:nvPr userDrawn="1"/>
        </p:nvCxnSpPr>
        <p:spPr>
          <a:xfrm flipV="1">
            <a:off x="7017328" y="3791100"/>
            <a:ext cx="4224760" cy="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yhdysviiva 19"/>
          <p:cNvCxnSpPr/>
          <p:nvPr userDrawn="1"/>
        </p:nvCxnSpPr>
        <p:spPr>
          <a:xfrm>
            <a:off x="6030193" y="4818577"/>
            <a:ext cx="5712893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/>
          <p:cNvCxnSpPr/>
          <p:nvPr userDrawn="1"/>
        </p:nvCxnSpPr>
        <p:spPr>
          <a:xfrm>
            <a:off x="8183301" y="1809002"/>
            <a:ext cx="1886674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iruutu 23"/>
          <p:cNvSpPr txBox="1"/>
          <p:nvPr userDrawn="1"/>
        </p:nvSpPr>
        <p:spPr>
          <a:xfrm>
            <a:off x="6693238" y="5125133"/>
            <a:ext cx="4548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>
                <a:solidFill>
                  <a:schemeClr val="bg1"/>
                </a:solidFill>
                <a:latin typeface="+mn-lt"/>
                <a:cs typeface="Poppins" pitchFamily="2" charset="77"/>
              </a:rPr>
              <a:t>kolmio</a:t>
            </a:r>
          </a:p>
        </p:txBody>
      </p:sp>
      <p:sp>
        <p:nvSpPr>
          <p:cNvPr id="32" name="Tasakylkinen kolmio 31"/>
          <p:cNvSpPr/>
          <p:nvPr userDrawn="1"/>
        </p:nvSpPr>
        <p:spPr>
          <a:xfrm>
            <a:off x="69232" y="406730"/>
            <a:ext cx="5960961" cy="5371149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cxnSp>
        <p:nvCxnSpPr>
          <p:cNvPr id="33" name="Suora yhdysviiva 32"/>
          <p:cNvCxnSpPr/>
          <p:nvPr userDrawn="1"/>
        </p:nvCxnSpPr>
        <p:spPr>
          <a:xfrm flipV="1">
            <a:off x="1565437" y="2300075"/>
            <a:ext cx="3066258" cy="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yhdysviiva 33"/>
          <p:cNvCxnSpPr/>
          <p:nvPr userDrawn="1"/>
        </p:nvCxnSpPr>
        <p:spPr>
          <a:xfrm flipV="1">
            <a:off x="1516583" y="3092303"/>
            <a:ext cx="3066258" cy="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yhdysviiva 34"/>
          <p:cNvCxnSpPr/>
          <p:nvPr userDrawn="1"/>
        </p:nvCxnSpPr>
        <p:spPr>
          <a:xfrm flipV="1">
            <a:off x="925758" y="3884531"/>
            <a:ext cx="4224760" cy="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yhdysviiva 35"/>
          <p:cNvCxnSpPr/>
          <p:nvPr userDrawn="1"/>
        </p:nvCxnSpPr>
        <p:spPr>
          <a:xfrm>
            <a:off x="193265" y="4818577"/>
            <a:ext cx="5712893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yhdysviiva 37"/>
          <p:cNvCxnSpPr/>
          <p:nvPr userDrawn="1"/>
        </p:nvCxnSpPr>
        <p:spPr>
          <a:xfrm>
            <a:off x="2349444" y="1507847"/>
            <a:ext cx="1574157" cy="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iruutu 38"/>
          <p:cNvSpPr txBox="1"/>
          <p:nvPr userDrawn="1"/>
        </p:nvSpPr>
        <p:spPr>
          <a:xfrm>
            <a:off x="601667" y="5125137"/>
            <a:ext cx="4548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>
                <a:solidFill>
                  <a:schemeClr val="bg1"/>
                </a:solidFill>
                <a:latin typeface="+mn-lt"/>
                <a:cs typeface="Poppins" pitchFamily="2" charset="77"/>
              </a:rPr>
              <a:t>kolmio</a:t>
            </a:r>
          </a:p>
        </p:txBody>
      </p:sp>
    </p:spTree>
    <p:extLst>
      <p:ext uri="{BB962C8B-B14F-4D97-AF65-F5344CB8AC3E}">
        <p14:creationId xmlns:p14="http://schemas.microsoft.com/office/powerpoint/2010/main" val="3488603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rgbClr val="00594B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rgbClr val="00594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2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22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10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130440" y="-3301235"/>
            <a:ext cx="5403955" cy="687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359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13622789"/>
              </p:ext>
            </p:extLst>
          </p:nvPr>
        </p:nvGraphicFramePr>
        <p:xfrm>
          <a:off x="666751" y="401317"/>
          <a:ext cx="10906125" cy="58500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35375">
                  <a:extLst>
                    <a:ext uri="{9D8B030D-6E8A-4147-A177-3AD203B41FA5}">
                      <a16:colId xmlns:a16="http://schemas.microsoft.com/office/drawing/2014/main" val="1195910363"/>
                    </a:ext>
                  </a:extLst>
                </a:gridCol>
                <a:gridCol w="3635375">
                  <a:extLst>
                    <a:ext uri="{9D8B030D-6E8A-4147-A177-3AD203B41FA5}">
                      <a16:colId xmlns:a16="http://schemas.microsoft.com/office/drawing/2014/main" val="3718326659"/>
                    </a:ext>
                  </a:extLst>
                </a:gridCol>
                <a:gridCol w="3635375">
                  <a:extLst>
                    <a:ext uri="{9D8B030D-6E8A-4147-A177-3AD203B41FA5}">
                      <a16:colId xmlns:a16="http://schemas.microsoft.com/office/drawing/2014/main" val="3597769917"/>
                    </a:ext>
                  </a:extLst>
                </a:gridCol>
              </a:tblGrid>
              <a:tr h="922327">
                <a:tc gridSpan="3">
                  <a:txBody>
                    <a:bodyPr/>
                    <a:lstStyle/>
                    <a:p>
                      <a:endParaRPr lang="fi-FI">
                        <a:solidFill>
                          <a:srgbClr val="00B398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92721"/>
                  </a:ext>
                </a:extLst>
              </a:tr>
              <a:tr h="2463866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95964"/>
                  </a:ext>
                </a:extLst>
              </a:tr>
              <a:tr h="2463866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431321"/>
                  </a:ext>
                </a:extLst>
              </a:tr>
            </a:tbl>
          </a:graphicData>
        </a:graphic>
      </p:graphicFrame>
      <p:sp>
        <p:nvSpPr>
          <p:cNvPr id="34" name="Tekstiruutu 33"/>
          <p:cNvSpPr txBox="1"/>
          <p:nvPr userDrawn="1"/>
        </p:nvSpPr>
        <p:spPr>
          <a:xfrm>
            <a:off x="736601" y="131908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Kohderyhmä:</a:t>
            </a:r>
          </a:p>
        </p:txBody>
      </p:sp>
      <p:sp>
        <p:nvSpPr>
          <p:cNvPr id="36" name="Tekstiruutu 35"/>
          <p:cNvSpPr txBox="1"/>
          <p:nvPr userDrawn="1"/>
        </p:nvSpPr>
        <p:spPr>
          <a:xfrm>
            <a:off x="4373026" y="131908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Tavoitteet:</a:t>
            </a:r>
          </a:p>
        </p:txBody>
      </p:sp>
      <p:sp>
        <p:nvSpPr>
          <p:cNvPr id="38" name="Tekstiruutu 37"/>
          <p:cNvSpPr txBox="1"/>
          <p:nvPr userDrawn="1"/>
        </p:nvSpPr>
        <p:spPr>
          <a:xfrm>
            <a:off x="8026926" y="131908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Prosessi:</a:t>
            </a:r>
          </a:p>
        </p:txBody>
      </p:sp>
      <p:sp>
        <p:nvSpPr>
          <p:cNvPr id="39" name="Tekstiruutu 38"/>
          <p:cNvSpPr txBox="1"/>
          <p:nvPr userDrawn="1"/>
        </p:nvSpPr>
        <p:spPr>
          <a:xfrm>
            <a:off x="736601" y="3766660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Haasteet ja ratkaisut:</a:t>
            </a:r>
          </a:p>
        </p:txBody>
      </p:sp>
      <p:sp>
        <p:nvSpPr>
          <p:cNvPr id="41" name="Tekstiruutu 40"/>
          <p:cNvSpPr txBox="1"/>
          <p:nvPr userDrawn="1"/>
        </p:nvSpPr>
        <p:spPr>
          <a:xfrm>
            <a:off x="653036" y="459286"/>
            <a:ext cx="6793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600" b="1">
                <a:solidFill>
                  <a:srgbClr val="00594B"/>
                </a:solidFill>
                <a:latin typeface="+mn-lt"/>
                <a:cs typeface="Poppins" pitchFamily="2" charset="77"/>
              </a:rPr>
              <a:t>Toimintamallin perustiedot</a:t>
            </a:r>
          </a:p>
        </p:txBody>
      </p:sp>
      <p:sp>
        <p:nvSpPr>
          <p:cNvPr id="42" name="Tekstin paikkamerkki 7"/>
          <p:cNvSpPr>
            <a:spLocks noGrp="1"/>
          </p:cNvSpPr>
          <p:nvPr>
            <p:ph type="body" sz="quarter" idx="11"/>
          </p:nvPr>
        </p:nvSpPr>
        <p:spPr>
          <a:xfrm>
            <a:off x="8105787" y="1707646"/>
            <a:ext cx="3317863" cy="3969303"/>
          </a:xfrm>
        </p:spPr>
        <p:txBody>
          <a:bodyPr>
            <a:normAutofit/>
          </a:bodyPr>
          <a:lstStyle>
            <a:lvl1pPr marL="228600" indent="-228600">
              <a:lnSpc>
                <a:spcPct val="50000"/>
              </a:lnSpc>
              <a:buFont typeface="+mj-lt"/>
              <a:buAutoNum type="arabicPeriod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3" name="Tekstin paikkamerkki 7"/>
          <p:cNvSpPr>
            <a:spLocks noGrp="1"/>
          </p:cNvSpPr>
          <p:nvPr>
            <p:ph type="body" sz="quarter" idx="12"/>
          </p:nvPr>
        </p:nvSpPr>
        <p:spPr>
          <a:xfrm>
            <a:off x="815462" y="1707647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4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460624" y="1707647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5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815462" y="4159863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6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4460623" y="4145450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pic>
        <p:nvPicPr>
          <p:cNvPr id="48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75745" y="3790749"/>
            <a:ext cx="3924795" cy="4992766"/>
          </a:xfrm>
          <a:prstGeom prst="rect">
            <a:avLst/>
          </a:prstGeom>
        </p:spPr>
      </p:pic>
      <p:sp>
        <p:nvSpPr>
          <p:cNvPr id="50" name="Tekstiruutu 49"/>
          <p:cNvSpPr txBox="1"/>
          <p:nvPr userDrawn="1"/>
        </p:nvSpPr>
        <p:spPr>
          <a:xfrm>
            <a:off x="4361377" y="3752806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Tulokset:</a:t>
            </a:r>
          </a:p>
        </p:txBody>
      </p:sp>
    </p:spTree>
    <p:extLst>
      <p:ext uri="{BB962C8B-B14F-4D97-AF65-F5344CB8AC3E}">
        <p14:creationId xmlns:p14="http://schemas.microsoft.com/office/powerpoint/2010/main" val="4135102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60720324"/>
              </p:ext>
            </p:extLst>
          </p:nvPr>
        </p:nvGraphicFramePr>
        <p:xfrm>
          <a:off x="666751" y="533398"/>
          <a:ext cx="10906125" cy="538162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35375">
                  <a:extLst>
                    <a:ext uri="{9D8B030D-6E8A-4147-A177-3AD203B41FA5}">
                      <a16:colId xmlns:a16="http://schemas.microsoft.com/office/drawing/2014/main" val="1195910363"/>
                    </a:ext>
                  </a:extLst>
                </a:gridCol>
                <a:gridCol w="3635375">
                  <a:extLst>
                    <a:ext uri="{9D8B030D-6E8A-4147-A177-3AD203B41FA5}">
                      <a16:colId xmlns:a16="http://schemas.microsoft.com/office/drawing/2014/main" val="3718326659"/>
                    </a:ext>
                  </a:extLst>
                </a:gridCol>
                <a:gridCol w="3635375">
                  <a:extLst>
                    <a:ext uri="{9D8B030D-6E8A-4147-A177-3AD203B41FA5}">
                      <a16:colId xmlns:a16="http://schemas.microsoft.com/office/drawing/2014/main" val="3597769917"/>
                    </a:ext>
                  </a:extLst>
                </a:gridCol>
              </a:tblGrid>
              <a:tr h="848474">
                <a:tc gridSpan="3">
                  <a:txBody>
                    <a:bodyPr/>
                    <a:lstStyle/>
                    <a:p>
                      <a:endParaRPr lang="fi-FI">
                        <a:solidFill>
                          <a:srgbClr val="00B398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92721"/>
                  </a:ext>
                </a:extLst>
              </a:tr>
              <a:tr h="2266576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95964"/>
                  </a:ext>
                </a:extLst>
              </a:tr>
              <a:tr h="2266576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431321"/>
                  </a:ext>
                </a:extLst>
              </a:tr>
            </a:tbl>
          </a:graphicData>
        </a:graphic>
      </p:graphicFrame>
      <p:sp>
        <p:nvSpPr>
          <p:cNvPr id="34" name="Tekstiruutu 33"/>
          <p:cNvSpPr txBox="1"/>
          <p:nvPr userDrawn="1"/>
        </p:nvSpPr>
        <p:spPr>
          <a:xfrm>
            <a:off x="736601" y="140677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Kohderyhmä:</a:t>
            </a:r>
          </a:p>
        </p:txBody>
      </p:sp>
      <p:sp>
        <p:nvSpPr>
          <p:cNvPr id="36" name="Tekstiruutu 35"/>
          <p:cNvSpPr txBox="1"/>
          <p:nvPr userDrawn="1"/>
        </p:nvSpPr>
        <p:spPr>
          <a:xfrm>
            <a:off x="4373026" y="140677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Tavoitteet:</a:t>
            </a:r>
          </a:p>
        </p:txBody>
      </p:sp>
      <p:sp>
        <p:nvSpPr>
          <p:cNvPr id="38" name="Tekstiruutu 37"/>
          <p:cNvSpPr txBox="1"/>
          <p:nvPr userDrawn="1"/>
        </p:nvSpPr>
        <p:spPr>
          <a:xfrm>
            <a:off x="8026926" y="140677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Prosessi:</a:t>
            </a:r>
          </a:p>
        </p:txBody>
      </p:sp>
      <p:sp>
        <p:nvSpPr>
          <p:cNvPr id="39" name="Tekstiruutu 38"/>
          <p:cNvSpPr txBox="1"/>
          <p:nvPr userDrawn="1"/>
        </p:nvSpPr>
        <p:spPr>
          <a:xfrm>
            <a:off x="736601" y="3679162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Haasteet ja ratkaisut:</a:t>
            </a:r>
          </a:p>
        </p:txBody>
      </p:sp>
      <p:sp>
        <p:nvSpPr>
          <p:cNvPr id="41" name="Tekstiruutu 40"/>
          <p:cNvSpPr txBox="1"/>
          <p:nvPr userDrawn="1"/>
        </p:nvSpPr>
        <p:spPr>
          <a:xfrm>
            <a:off x="653036" y="591366"/>
            <a:ext cx="6793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600" b="1">
                <a:solidFill>
                  <a:srgbClr val="00594B"/>
                </a:solidFill>
                <a:latin typeface="+mn-lt"/>
                <a:cs typeface="Poppins" pitchFamily="2" charset="77"/>
              </a:rPr>
              <a:t>Toimintamallin perustiedot</a:t>
            </a:r>
          </a:p>
        </p:txBody>
      </p:sp>
      <p:sp>
        <p:nvSpPr>
          <p:cNvPr id="42" name="Tekstin paikkamerkki 7"/>
          <p:cNvSpPr>
            <a:spLocks noGrp="1"/>
          </p:cNvSpPr>
          <p:nvPr>
            <p:ph type="body" sz="quarter" idx="11"/>
          </p:nvPr>
        </p:nvSpPr>
        <p:spPr>
          <a:xfrm>
            <a:off x="8105787" y="1795336"/>
            <a:ext cx="3317863" cy="3969303"/>
          </a:xfrm>
        </p:spPr>
        <p:txBody>
          <a:bodyPr>
            <a:normAutofit/>
          </a:bodyPr>
          <a:lstStyle>
            <a:lvl1pPr marL="228600" indent="-228600">
              <a:lnSpc>
                <a:spcPct val="50000"/>
              </a:lnSpc>
              <a:buFont typeface="+mj-lt"/>
              <a:buAutoNum type="arabicPeriod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3" name="Tekstin paikkamerkki 7"/>
          <p:cNvSpPr>
            <a:spLocks noGrp="1"/>
          </p:cNvSpPr>
          <p:nvPr>
            <p:ph type="body" sz="quarter" idx="12"/>
          </p:nvPr>
        </p:nvSpPr>
        <p:spPr>
          <a:xfrm>
            <a:off x="815462" y="1795337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4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460624" y="1795337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5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815462" y="4072365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6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4460623" y="4057952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pic>
        <p:nvPicPr>
          <p:cNvPr id="48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75745" y="3607869"/>
            <a:ext cx="3924795" cy="4992766"/>
          </a:xfrm>
          <a:prstGeom prst="rect">
            <a:avLst/>
          </a:prstGeom>
        </p:spPr>
      </p:pic>
      <p:sp>
        <p:nvSpPr>
          <p:cNvPr id="50" name="Tekstiruutu 49"/>
          <p:cNvSpPr txBox="1"/>
          <p:nvPr userDrawn="1"/>
        </p:nvSpPr>
        <p:spPr>
          <a:xfrm>
            <a:off x="4361377" y="3665308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Tulokset:</a:t>
            </a:r>
          </a:p>
        </p:txBody>
      </p:sp>
    </p:spTree>
    <p:extLst>
      <p:ext uri="{BB962C8B-B14F-4D97-AF65-F5344CB8AC3E}">
        <p14:creationId xmlns:p14="http://schemas.microsoft.com/office/powerpoint/2010/main" val="41351023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85843571"/>
              </p:ext>
            </p:extLst>
          </p:nvPr>
        </p:nvGraphicFramePr>
        <p:xfrm>
          <a:off x="585471" y="-574043"/>
          <a:ext cx="10906125" cy="673336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35375">
                  <a:extLst>
                    <a:ext uri="{9D8B030D-6E8A-4147-A177-3AD203B41FA5}">
                      <a16:colId xmlns:a16="http://schemas.microsoft.com/office/drawing/2014/main" val="1195910363"/>
                    </a:ext>
                  </a:extLst>
                </a:gridCol>
                <a:gridCol w="3635375">
                  <a:extLst>
                    <a:ext uri="{9D8B030D-6E8A-4147-A177-3AD203B41FA5}">
                      <a16:colId xmlns:a16="http://schemas.microsoft.com/office/drawing/2014/main" val="3718326659"/>
                    </a:ext>
                  </a:extLst>
                </a:gridCol>
                <a:gridCol w="3635375">
                  <a:extLst>
                    <a:ext uri="{9D8B030D-6E8A-4147-A177-3AD203B41FA5}">
                      <a16:colId xmlns:a16="http://schemas.microsoft.com/office/drawing/2014/main" val="3597769917"/>
                    </a:ext>
                  </a:extLst>
                </a:gridCol>
              </a:tblGrid>
              <a:tr h="1061590">
                <a:tc gridSpan="3">
                  <a:txBody>
                    <a:bodyPr/>
                    <a:lstStyle/>
                    <a:p>
                      <a:endParaRPr lang="fi-FI">
                        <a:solidFill>
                          <a:srgbClr val="00B398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92721"/>
                  </a:ext>
                </a:extLst>
              </a:tr>
              <a:tr h="2835888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395964"/>
                  </a:ext>
                </a:extLst>
              </a:tr>
              <a:tr h="2835888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431321"/>
                  </a:ext>
                </a:extLst>
              </a:tr>
            </a:tbl>
          </a:graphicData>
        </a:graphic>
      </p:graphicFrame>
      <p:sp>
        <p:nvSpPr>
          <p:cNvPr id="34" name="Tekstiruutu 33"/>
          <p:cNvSpPr txBox="1"/>
          <p:nvPr userDrawn="1"/>
        </p:nvSpPr>
        <p:spPr>
          <a:xfrm>
            <a:off x="655321" y="52660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Kohderyhmä:</a:t>
            </a:r>
          </a:p>
        </p:txBody>
      </p:sp>
      <p:sp>
        <p:nvSpPr>
          <p:cNvPr id="36" name="Tekstiruutu 35"/>
          <p:cNvSpPr txBox="1"/>
          <p:nvPr userDrawn="1"/>
        </p:nvSpPr>
        <p:spPr>
          <a:xfrm>
            <a:off x="4291746" y="52660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Tavoitteet:</a:t>
            </a:r>
          </a:p>
        </p:txBody>
      </p:sp>
      <p:sp>
        <p:nvSpPr>
          <p:cNvPr id="38" name="Tekstiruutu 37"/>
          <p:cNvSpPr txBox="1"/>
          <p:nvPr userDrawn="1"/>
        </p:nvSpPr>
        <p:spPr>
          <a:xfrm>
            <a:off x="7945646" y="526601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Prosessi:</a:t>
            </a:r>
          </a:p>
        </p:txBody>
      </p:sp>
      <p:sp>
        <p:nvSpPr>
          <p:cNvPr id="39" name="Tekstiruutu 38"/>
          <p:cNvSpPr txBox="1"/>
          <p:nvPr userDrawn="1"/>
        </p:nvSpPr>
        <p:spPr>
          <a:xfrm>
            <a:off x="666970" y="3383130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Haasteet ja ratkaisut:</a:t>
            </a:r>
          </a:p>
        </p:txBody>
      </p:sp>
      <p:sp>
        <p:nvSpPr>
          <p:cNvPr id="42" name="Tekstin paikkamerkki 7"/>
          <p:cNvSpPr>
            <a:spLocks noGrp="1"/>
          </p:cNvSpPr>
          <p:nvPr>
            <p:ph type="body" sz="quarter" idx="11"/>
          </p:nvPr>
        </p:nvSpPr>
        <p:spPr>
          <a:xfrm>
            <a:off x="8024507" y="915166"/>
            <a:ext cx="3317863" cy="3969303"/>
          </a:xfrm>
        </p:spPr>
        <p:txBody>
          <a:bodyPr>
            <a:normAutofit/>
          </a:bodyPr>
          <a:lstStyle>
            <a:lvl1pPr marL="228600" indent="-228600">
              <a:lnSpc>
                <a:spcPct val="50000"/>
              </a:lnSpc>
              <a:buFont typeface="+mj-lt"/>
              <a:buAutoNum type="arabicPeriod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3" name="Tekstin paikkamerkki 7"/>
          <p:cNvSpPr>
            <a:spLocks noGrp="1"/>
          </p:cNvSpPr>
          <p:nvPr>
            <p:ph type="body" sz="quarter" idx="12"/>
          </p:nvPr>
        </p:nvSpPr>
        <p:spPr>
          <a:xfrm>
            <a:off x="734182" y="915167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4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379344" y="915167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5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745831" y="3776333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sp>
        <p:nvSpPr>
          <p:cNvPr id="46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4390992" y="3761920"/>
            <a:ext cx="3378713" cy="1719388"/>
          </a:xfrm>
        </p:spPr>
        <p:txBody>
          <a:bodyPr>
            <a:noAutofit/>
          </a:bodyPr>
          <a:lstStyle>
            <a:lvl1pPr marL="171450" indent="-171450">
              <a:lnSpc>
                <a:spcPct val="50000"/>
              </a:lnSpc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fi-FI"/>
          </a:p>
        </p:txBody>
      </p:sp>
      <p:pic>
        <p:nvPicPr>
          <p:cNvPr id="48" name="Graphic 11">
            <a:extLst>
              <a:ext uri="{FF2B5EF4-FFF2-40B4-BE49-F238E27FC236}">
                <a16:creationId xmlns:a16="http://schemas.microsoft.com/office/drawing/2014/main" id="{06182D11-1F27-CD44-9738-91EA8B0B13A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75745" y="3790749"/>
            <a:ext cx="3924795" cy="4992766"/>
          </a:xfrm>
          <a:prstGeom prst="rect">
            <a:avLst/>
          </a:prstGeom>
        </p:spPr>
      </p:pic>
      <p:sp>
        <p:nvSpPr>
          <p:cNvPr id="50" name="Tekstiruutu 49"/>
          <p:cNvSpPr txBox="1"/>
          <p:nvPr userDrawn="1"/>
        </p:nvSpPr>
        <p:spPr>
          <a:xfrm>
            <a:off x="4291746" y="3369276"/>
            <a:ext cx="2729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b="1">
                <a:solidFill>
                  <a:schemeClr val="bg1"/>
                </a:solidFill>
                <a:latin typeface="+mn-lt"/>
                <a:cs typeface="Poppins" pitchFamily="2" charset="77"/>
              </a:rPr>
              <a:t>Tulokset:</a:t>
            </a:r>
          </a:p>
        </p:txBody>
      </p:sp>
    </p:spTree>
    <p:extLst>
      <p:ext uri="{BB962C8B-B14F-4D97-AF65-F5344CB8AC3E}">
        <p14:creationId xmlns:p14="http://schemas.microsoft.com/office/powerpoint/2010/main" val="35015064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21238" y="-370239"/>
            <a:ext cx="6291081" cy="8002939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75628721"/>
              </p:ext>
            </p:extLst>
          </p:nvPr>
        </p:nvGraphicFramePr>
        <p:xfrm>
          <a:off x="390470" y="1315568"/>
          <a:ext cx="11264272" cy="46742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85238">
                  <a:extLst>
                    <a:ext uri="{9D8B030D-6E8A-4147-A177-3AD203B41FA5}">
                      <a16:colId xmlns:a16="http://schemas.microsoft.com/office/drawing/2014/main" val="1811412274"/>
                    </a:ext>
                  </a:extLst>
                </a:gridCol>
                <a:gridCol w="1499249">
                  <a:extLst>
                    <a:ext uri="{9D8B030D-6E8A-4147-A177-3AD203B41FA5}">
                      <a16:colId xmlns:a16="http://schemas.microsoft.com/office/drawing/2014/main" val="1747700414"/>
                    </a:ext>
                  </a:extLst>
                </a:gridCol>
                <a:gridCol w="1458931">
                  <a:extLst>
                    <a:ext uri="{9D8B030D-6E8A-4147-A177-3AD203B41FA5}">
                      <a16:colId xmlns:a16="http://schemas.microsoft.com/office/drawing/2014/main" val="1519648231"/>
                    </a:ext>
                  </a:extLst>
                </a:gridCol>
                <a:gridCol w="1520575">
                  <a:extLst>
                    <a:ext uri="{9D8B030D-6E8A-4147-A177-3AD203B41FA5}">
                      <a16:colId xmlns:a16="http://schemas.microsoft.com/office/drawing/2014/main" val="31238715"/>
                    </a:ext>
                  </a:extLst>
                </a:gridCol>
                <a:gridCol w="1481917">
                  <a:extLst>
                    <a:ext uri="{9D8B030D-6E8A-4147-A177-3AD203B41FA5}">
                      <a16:colId xmlns:a16="http://schemas.microsoft.com/office/drawing/2014/main" val="4202487952"/>
                    </a:ext>
                  </a:extLst>
                </a:gridCol>
                <a:gridCol w="1609181">
                  <a:extLst>
                    <a:ext uri="{9D8B030D-6E8A-4147-A177-3AD203B41FA5}">
                      <a16:colId xmlns:a16="http://schemas.microsoft.com/office/drawing/2014/main" val="1367926760"/>
                    </a:ext>
                  </a:extLst>
                </a:gridCol>
                <a:gridCol w="1609181">
                  <a:extLst>
                    <a:ext uri="{9D8B030D-6E8A-4147-A177-3AD203B41FA5}">
                      <a16:colId xmlns:a16="http://schemas.microsoft.com/office/drawing/2014/main" val="1213441901"/>
                    </a:ext>
                  </a:extLst>
                </a:gridCol>
              </a:tblGrid>
              <a:tr h="77938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Toimijat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Tehtävät ja työnjaot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Tiedot,</a:t>
                      </a:r>
                      <a:r>
                        <a:rPr lang="fi-FI" sz="1400" baseline="0"/>
                        <a:t> </a:t>
                      </a:r>
                      <a:r>
                        <a:rPr lang="fi-FI" sz="1400"/>
                        <a:t>taidot,</a:t>
                      </a:r>
                      <a:r>
                        <a:rPr lang="fi-FI" sz="1400" baseline="0"/>
                        <a:t> välineet</a:t>
                      </a:r>
                      <a:endParaRPr lang="fi-FI" sz="1400"/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Lait</a:t>
                      </a:r>
                      <a:r>
                        <a:rPr lang="fi-FI" sz="1400" baseline="0"/>
                        <a:t> ja asetukset</a:t>
                      </a:r>
                      <a:endParaRPr lang="fi-FI" sz="1400"/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Periaatteet ja säännöt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Talous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233533"/>
                  </a:ext>
                </a:extLst>
              </a:tr>
              <a:tr h="935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b="1">
                          <a:solidFill>
                            <a:schemeClr val="bg1"/>
                          </a:solidFill>
                        </a:rPr>
                        <a:t>Asiakasnäkökulma</a:t>
                      </a:r>
                    </a:p>
                    <a:p>
                      <a:endParaRPr lang="fi-FI" sz="13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207229"/>
                  </a:ext>
                </a:extLst>
              </a:tr>
              <a:tr h="894329">
                <a:tc>
                  <a:txBody>
                    <a:bodyPr/>
                    <a:lstStyle/>
                    <a:p>
                      <a:r>
                        <a:rPr lang="fi-FI" sz="1300" b="1">
                          <a:solidFill>
                            <a:schemeClr val="bg1"/>
                          </a:solidFill>
                        </a:rPr>
                        <a:t>Ammattilaisnäkökulma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9584"/>
                  </a:ext>
                </a:extLst>
              </a:tr>
              <a:tr h="1032316">
                <a:tc>
                  <a:txBody>
                    <a:bodyPr/>
                    <a:lstStyle/>
                    <a:p>
                      <a:endParaRPr lang="fi-FI" sz="13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3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Organisatorinen näkökulma 	</a:t>
                      </a:r>
                    </a:p>
                    <a:p>
                      <a:endParaRPr lang="fi-FI" sz="13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969718"/>
                  </a:ext>
                </a:extLst>
              </a:tr>
              <a:tr h="1032316">
                <a:tc>
                  <a:txBody>
                    <a:bodyPr/>
                    <a:lstStyle/>
                    <a:p>
                      <a:endParaRPr lang="fi-FI" sz="13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300" b="1" i="0" u="none" strike="noStrike" kern="1200" baseline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Poliittis</a:t>
                      </a:r>
                      <a:r>
                        <a:rPr lang="fi-FI" sz="13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-hallinnollinen näkökulma 	</a:t>
                      </a:r>
                    </a:p>
                    <a:p>
                      <a:endParaRPr lang="fi-FI" sz="13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074078"/>
                  </a:ext>
                </a:extLst>
              </a:tr>
            </a:tbl>
          </a:graphicData>
        </a:graphic>
      </p:graphicFrame>
      <p:sp>
        <p:nvSpPr>
          <p:cNvPr id="3" name="Tekstiruutu 2"/>
          <p:cNvSpPr txBox="1"/>
          <p:nvPr userDrawn="1"/>
        </p:nvSpPr>
        <p:spPr>
          <a:xfrm>
            <a:off x="5024060" y="702831"/>
            <a:ext cx="7027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fi-FI" sz="1000">
              <a:latin typeface="+mn-lt"/>
              <a:cs typeface="Poppins" pitchFamily="2" charset="77"/>
            </a:endParaRPr>
          </a:p>
        </p:txBody>
      </p:sp>
      <p:sp>
        <p:nvSpPr>
          <p:cNvPr id="13" name="Tekstiruutu 12"/>
          <p:cNvSpPr txBox="1"/>
          <p:nvPr userDrawn="1"/>
        </p:nvSpPr>
        <p:spPr>
          <a:xfrm>
            <a:off x="278596" y="408002"/>
            <a:ext cx="4994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600" b="1">
                <a:solidFill>
                  <a:srgbClr val="00594B"/>
                </a:solidFill>
              </a:rPr>
              <a:t>Näkökulmataulukko</a:t>
            </a:r>
            <a:endParaRPr lang="fi-FI" sz="3600" b="1">
              <a:solidFill>
                <a:srgbClr val="00594B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19" name="Tekstin paikkamerkki 18"/>
          <p:cNvSpPr>
            <a:spLocks noGrp="1"/>
          </p:cNvSpPr>
          <p:nvPr>
            <p:ph type="body" sz="quarter" idx="11" hasCustomPrompt="1"/>
          </p:nvPr>
        </p:nvSpPr>
        <p:spPr>
          <a:xfrm>
            <a:off x="2536825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Ketkä ovat ratkaisun keskeiset asiakkaat?</a:t>
            </a:r>
          </a:p>
        </p:txBody>
      </p:sp>
      <p:sp>
        <p:nvSpPr>
          <p:cNvPr id="43" name="Tekstin paikkamerkki 18"/>
          <p:cNvSpPr>
            <a:spLocks noGrp="1"/>
          </p:cNvSpPr>
          <p:nvPr>
            <p:ph type="body" sz="quarter" idx="12" hasCustomPrompt="1"/>
          </p:nvPr>
        </p:nvSpPr>
        <p:spPr>
          <a:xfrm>
            <a:off x="2536825" y="310347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Ketkä ovat ratkaisua toteuttavat ammattilaiset?</a:t>
            </a:r>
          </a:p>
        </p:txBody>
      </p:sp>
      <p:sp>
        <p:nvSpPr>
          <p:cNvPr id="47" name="Tekstin paikkamerkki 18"/>
          <p:cNvSpPr>
            <a:spLocks noGrp="1"/>
          </p:cNvSpPr>
          <p:nvPr>
            <p:ph type="body" sz="quarter" idx="13" hasCustomPrompt="1"/>
          </p:nvPr>
        </p:nvSpPr>
        <p:spPr>
          <a:xfrm>
            <a:off x="2536825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Ketkä ovat ratkaisun organisatoriset toimijat, yksiköt, </a:t>
            </a:r>
            <a:r>
              <a:rPr lang="fi-FI" err="1"/>
              <a:t>tms</a:t>
            </a:r>
            <a:r>
              <a:rPr lang="fi-FI"/>
              <a:t>?</a:t>
            </a:r>
          </a:p>
        </p:txBody>
      </p:sp>
      <p:sp>
        <p:nvSpPr>
          <p:cNvPr id="51" name="Tekstin paikkamerkki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47099" y="5076770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Minkälaisia poliittisia tai hallinnollisia toimijoita ratkaisussa on mukana?</a:t>
            </a:r>
          </a:p>
        </p:txBody>
      </p:sp>
      <p:sp>
        <p:nvSpPr>
          <p:cNvPr id="52" name="Tekstin paikkamerkki 18"/>
          <p:cNvSpPr>
            <a:spLocks noGrp="1"/>
          </p:cNvSpPr>
          <p:nvPr>
            <p:ph type="body" sz="quarter" idx="15" hasCustomPrompt="1"/>
          </p:nvPr>
        </p:nvSpPr>
        <p:spPr>
          <a:xfrm>
            <a:off x="4028491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Mitkä ovat asiakkaiden keskeiset tehtävät ratkaisussa?</a:t>
            </a:r>
          </a:p>
        </p:txBody>
      </p:sp>
      <p:sp>
        <p:nvSpPr>
          <p:cNvPr id="53" name="Tekstin paikkamerkki 18"/>
          <p:cNvSpPr>
            <a:spLocks noGrp="1"/>
          </p:cNvSpPr>
          <p:nvPr>
            <p:ph type="body" sz="quarter" idx="16" hasCustomPrompt="1"/>
          </p:nvPr>
        </p:nvSpPr>
        <p:spPr>
          <a:xfrm>
            <a:off x="4028491" y="3090863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Mitkä ovat ammattilaisten keskeiset tehtävät?</a:t>
            </a:r>
          </a:p>
        </p:txBody>
      </p:sp>
      <p:sp>
        <p:nvSpPr>
          <p:cNvPr id="54" name="Tekstin paikkamerkki 18"/>
          <p:cNvSpPr>
            <a:spLocks noGrp="1"/>
          </p:cNvSpPr>
          <p:nvPr>
            <p:ph type="body" sz="quarter" idx="17" hasCustomPrompt="1"/>
          </p:nvPr>
        </p:nvSpPr>
        <p:spPr>
          <a:xfrm>
            <a:off x="4038765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Minkälaisia tehtäviä organisaation muilla toimijoilta on?</a:t>
            </a:r>
          </a:p>
        </p:txBody>
      </p:sp>
      <p:sp>
        <p:nvSpPr>
          <p:cNvPr id="55" name="Tekstin paikkamerkki 18"/>
          <p:cNvSpPr>
            <a:spLocks noGrp="1"/>
          </p:cNvSpPr>
          <p:nvPr>
            <p:ph type="body" sz="quarter" idx="18" hasCustomPrompt="1"/>
          </p:nvPr>
        </p:nvSpPr>
        <p:spPr>
          <a:xfrm>
            <a:off x="4038765" y="509966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Minkälaisia tehtäviä </a:t>
            </a:r>
            <a:r>
              <a:rPr lang="fi-FI" err="1"/>
              <a:t>poliittis</a:t>
            </a:r>
            <a:r>
              <a:rPr lang="fi-FI"/>
              <a:t>- hallinnollisen tahon toimijoilla on?</a:t>
            </a:r>
          </a:p>
        </p:txBody>
      </p:sp>
      <p:sp>
        <p:nvSpPr>
          <p:cNvPr id="56" name="Tekstin paikkamerkki 18"/>
          <p:cNvSpPr>
            <a:spLocks noGrp="1"/>
          </p:cNvSpPr>
          <p:nvPr>
            <p:ph type="body" sz="quarter" idx="19" hasCustomPrompt="1"/>
          </p:nvPr>
        </p:nvSpPr>
        <p:spPr>
          <a:xfrm>
            <a:off x="5520157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asiakkailta edellytetään?</a:t>
            </a:r>
          </a:p>
        </p:txBody>
      </p:sp>
      <p:sp>
        <p:nvSpPr>
          <p:cNvPr id="57" name="Tekstin paikkamerkki 18"/>
          <p:cNvSpPr>
            <a:spLocks noGrp="1"/>
          </p:cNvSpPr>
          <p:nvPr>
            <p:ph type="body" sz="quarter" idx="20" hasCustomPrompt="1"/>
          </p:nvPr>
        </p:nvSpPr>
        <p:spPr>
          <a:xfrm>
            <a:off x="5520157" y="3103847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ammattilaisilta edellytetään?</a:t>
            </a:r>
          </a:p>
        </p:txBody>
      </p:sp>
      <p:sp>
        <p:nvSpPr>
          <p:cNvPr id="58" name="Tekstin paikkamerkki 18"/>
          <p:cNvSpPr>
            <a:spLocks noGrp="1"/>
          </p:cNvSpPr>
          <p:nvPr>
            <p:ph type="body" sz="quarter" idx="21" hasCustomPrompt="1"/>
          </p:nvPr>
        </p:nvSpPr>
        <p:spPr>
          <a:xfrm>
            <a:off x="5520157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organisaatiolta edellytetään?</a:t>
            </a:r>
          </a:p>
        </p:txBody>
      </p:sp>
      <p:sp>
        <p:nvSpPr>
          <p:cNvPr id="59" name="Tekstin paikkamerkki 18"/>
          <p:cNvSpPr>
            <a:spLocks noGrp="1"/>
          </p:cNvSpPr>
          <p:nvPr>
            <p:ph type="body" sz="quarter" idx="22" hasCustomPrompt="1"/>
          </p:nvPr>
        </p:nvSpPr>
        <p:spPr>
          <a:xfrm>
            <a:off x="5530431" y="509966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hallinnolta edellytetään?</a:t>
            </a:r>
          </a:p>
        </p:txBody>
      </p:sp>
      <p:sp>
        <p:nvSpPr>
          <p:cNvPr id="60" name="Tekstin paikkamerkki 18"/>
          <p:cNvSpPr>
            <a:spLocks noGrp="1"/>
          </p:cNvSpPr>
          <p:nvPr>
            <p:ph type="body" sz="quarter" idx="23" hasCustomPrompt="1"/>
          </p:nvPr>
        </p:nvSpPr>
        <p:spPr>
          <a:xfrm>
            <a:off x="7018757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1" name="Tekstin paikkamerkki 18"/>
          <p:cNvSpPr>
            <a:spLocks noGrp="1"/>
          </p:cNvSpPr>
          <p:nvPr>
            <p:ph type="body" sz="quarter" idx="24" hasCustomPrompt="1"/>
          </p:nvPr>
        </p:nvSpPr>
        <p:spPr>
          <a:xfrm>
            <a:off x="7018757" y="3103847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2" name="Tekstin paikkamerkki 18"/>
          <p:cNvSpPr>
            <a:spLocks noGrp="1"/>
          </p:cNvSpPr>
          <p:nvPr>
            <p:ph type="body" sz="quarter" idx="25" hasCustomPrompt="1"/>
          </p:nvPr>
        </p:nvSpPr>
        <p:spPr>
          <a:xfrm>
            <a:off x="7018348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3" name="Tekstin paikkamerkki 18"/>
          <p:cNvSpPr>
            <a:spLocks noGrp="1"/>
          </p:cNvSpPr>
          <p:nvPr>
            <p:ph type="body" sz="quarter" idx="26" hasCustomPrompt="1"/>
          </p:nvPr>
        </p:nvSpPr>
        <p:spPr>
          <a:xfrm>
            <a:off x="7018757" y="509966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4" name="Tekstin paikkamerkki 18"/>
          <p:cNvSpPr>
            <a:spLocks noGrp="1"/>
          </p:cNvSpPr>
          <p:nvPr>
            <p:ph type="body" sz="quarter" idx="27" hasCustomPrompt="1"/>
          </p:nvPr>
        </p:nvSpPr>
        <p:spPr>
          <a:xfrm>
            <a:off x="8517357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asiakkaat noudattavat?</a:t>
            </a:r>
          </a:p>
        </p:txBody>
      </p:sp>
      <p:sp>
        <p:nvSpPr>
          <p:cNvPr id="65" name="Tekstin paikkamerkki 18"/>
          <p:cNvSpPr>
            <a:spLocks noGrp="1"/>
          </p:cNvSpPr>
          <p:nvPr>
            <p:ph type="body" sz="quarter" idx="28" hasCustomPrompt="1"/>
          </p:nvPr>
        </p:nvSpPr>
        <p:spPr>
          <a:xfrm>
            <a:off x="8517357" y="3090863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ammattialiset noudattavat?</a:t>
            </a:r>
          </a:p>
        </p:txBody>
      </p:sp>
      <p:sp>
        <p:nvSpPr>
          <p:cNvPr id="66" name="Tekstin paikkamerkki 18"/>
          <p:cNvSpPr>
            <a:spLocks noGrp="1"/>
          </p:cNvSpPr>
          <p:nvPr>
            <p:ph type="body" sz="quarter" idx="29" hasCustomPrompt="1"/>
          </p:nvPr>
        </p:nvSpPr>
        <p:spPr>
          <a:xfrm>
            <a:off x="8516539" y="4052302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organisaation muut toimijat noudattavat?</a:t>
            </a:r>
          </a:p>
        </p:txBody>
      </p:sp>
      <p:sp>
        <p:nvSpPr>
          <p:cNvPr id="67" name="Tekstin paikkamerkki 18"/>
          <p:cNvSpPr>
            <a:spLocks noGrp="1"/>
          </p:cNvSpPr>
          <p:nvPr>
            <p:ph type="body" sz="quarter" idx="30" hasCustomPrompt="1"/>
          </p:nvPr>
        </p:nvSpPr>
        <p:spPr>
          <a:xfrm>
            <a:off x="8516539" y="5102042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poliittishallinnollisen tahon toimijat noudattavat?</a:t>
            </a:r>
          </a:p>
        </p:txBody>
      </p:sp>
      <p:sp>
        <p:nvSpPr>
          <p:cNvPr id="68" name="Tekstin paikkamerkki 18"/>
          <p:cNvSpPr>
            <a:spLocks noGrp="1"/>
          </p:cNvSpPr>
          <p:nvPr>
            <p:ph type="body" sz="quarter" idx="31" hasCustomPrompt="1"/>
          </p:nvPr>
        </p:nvSpPr>
        <p:spPr>
          <a:xfrm>
            <a:off x="10159715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taloudellisia resursseja asiakkaat tarvitsevat?</a:t>
            </a:r>
          </a:p>
        </p:txBody>
      </p:sp>
      <p:sp>
        <p:nvSpPr>
          <p:cNvPr id="69" name="Tekstin paikkamerkki 18"/>
          <p:cNvSpPr>
            <a:spLocks noGrp="1"/>
          </p:cNvSpPr>
          <p:nvPr>
            <p:ph type="body" sz="quarter" idx="32" hasCustomPrompt="1"/>
          </p:nvPr>
        </p:nvSpPr>
        <p:spPr>
          <a:xfrm>
            <a:off x="10168357" y="3090863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itä taloudellisia resursseja ammattilaiset tarvitsevat?</a:t>
            </a:r>
          </a:p>
        </p:txBody>
      </p:sp>
      <p:sp>
        <p:nvSpPr>
          <p:cNvPr id="70" name="Tekstin paikkamerkki 18"/>
          <p:cNvSpPr>
            <a:spLocks noGrp="1"/>
          </p:cNvSpPr>
          <p:nvPr>
            <p:ph type="body" sz="quarter" idx="33" hasCustomPrompt="1"/>
          </p:nvPr>
        </p:nvSpPr>
        <p:spPr>
          <a:xfrm>
            <a:off x="10168357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taloudellisia resursseja organisaation muut toimijat tarvitsevat?</a:t>
            </a:r>
          </a:p>
        </p:txBody>
      </p:sp>
      <p:sp>
        <p:nvSpPr>
          <p:cNvPr id="71" name="Tekstin paikkamerkki 18"/>
          <p:cNvSpPr>
            <a:spLocks noGrp="1"/>
          </p:cNvSpPr>
          <p:nvPr>
            <p:ph type="body" sz="quarter" idx="34" hasCustomPrompt="1"/>
          </p:nvPr>
        </p:nvSpPr>
        <p:spPr>
          <a:xfrm>
            <a:off x="10168357" y="5109871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taloudellisia resursseja poliittishallinnollisen tahon toimijat tarvitsevat?</a:t>
            </a:r>
          </a:p>
        </p:txBody>
      </p:sp>
    </p:spTree>
    <p:extLst>
      <p:ext uri="{BB962C8B-B14F-4D97-AF65-F5344CB8AC3E}">
        <p14:creationId xmlns:p14="http://schemas.microsoft.com/office/powerpoint/2010/main" val="22361766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9929" y="-561575"/>
            <a:ext cx="6476431" cy="823872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515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5365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719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81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134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14515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25365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1696720"/>
              </p:ext>
            </p:extLst>
          </p:nvPr>
        </p:nvGraphicFramePr>
        <p:xfrm>
          <a:off x="285615" y="1336686"/>
          <a:ext cx="11557655" cy="4638675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311531">
                  <a:extLst>
                    <a:ext uri="{9D8B030D-6E8A-4147-A177-3AD203B41FA5}">
                      <a16:colId xmlns:a16="http://schemas.microsoft.com/office/drawing/2014/main" val="1140763500"/>
                    </a:ext>
                  </a:extLst>
                </a:gridCol>
                <a:gridCol w="2311531">
                  <a:extLst>
                    <a:ext uri="{9D8B030D-6E8A-4147-A177-3AD203B41FA5}">
                      <a16:colId xmlns:a16="http://schemas.microsoft.com/office/drawing/2014/main" val="2912371659"/>
                    </a:ext>
                  </a:extLst>
                </a:gridCol>
                <a:gridCol w="2311531">
                  <a:extLst>
                    <a:ext uri="{9D8B030D-6E8A-4147-A177-3AD203B41FA5}">
                      <a16:colId xmlns:a16="http://schemas.microsoft.com/office/drawing/2014/main" val="509899600"/>
                    </a:ext>
                  </a:extLst>
                </a:gridCol>
                <a:gridCol w="2311531">
                  <a:extLst>
                    <a:ext uri="{9D8B030D-6E8A-4147-A177-3AD203B41FA5}">
                      <a16:colId xmlns:a16="http://schemas.microsoft.com/office/drawing/2014/main" val="1740631856"/>
                    </a:ext>
                  </a:extLst>
                </a:gridCol>
                <a:gridCol w="2311531">
                  <a:extLst>
                    <a:ext uri="{9D8B030D-6E8A-4147-A177-3AD203B41FA5}">
                      <a16:colId xmlns:a16="http://schemas.microsoft.com/office/drawing/2014/main" val="3779888008"/>
                    </a:ext>
                  </a:extLst>
                </a:gridCol>
              </a:tblGrid>
              <a:tr h="1546225">
                <a:tc row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94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94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877937"/>
                  </a:ext>
                </a:extLst>
              </a:tr>
              <a:tr h="1546225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94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966244"/>
                  </a:ext>
                </a:extLst>
              </a:tr>
              <a:tr h="1546225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2E7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2E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2E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717040"/>
                  </a:ext>
                </a:extLst>
              </a:tr>
            </a:tbl>
          </a:graphicData>
        </a:graphic>
      </p:graphicFrame>
      <p:sp>
        <p:nvSpPr>
          <p:cNvPr id="56" name="Tekstin paikkamerkki 3"/>
          <p:cNvSpPr>
            <a:spLocks noGrp="1"/>
          </p:cNvSpPr>
          <p:nvPr>
            <p:ph type="body" sz="quarter" idx="11" hasCustomPrompt="1"/>
          </p:nvPr>
        </p:nvSpPr>
        <p:spPr>
          <a:xfrm>
            <a:off x="483696" y="1698899"/>
            <a:ext cx="2105089" cy="266155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12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/>
              <a:t>Yhteistyökumppani 1</a:t>
            </a:r>
          </a:p>
          <a:p>
            <a:pPr lvl="0"/>
            <a:endParaRPr lang="fi-FI"/>
          </a:p>
        </p:txBody>
      </p:sp>
      <p:sp>
        <p:nvSpPr>
          <p:cNvPr id="57" name="Tekstin paikkamerkki 3"/>
          <p:cNvSpPr>
            <a:spLocks noGrp="1"/>
          </p:cNvSpPr>
          <p:nvPr>
            <p:ph type="body" sz="quarter" idx="12" hasCustomPrompt="1"/>
          </p:nvPr>
        </p:nvSpPr>
        <p:spPr>
          <a:xfrm>
            <a:off x="2797794" y="1704406"/>
            <a:ext cx="2147310" cy="1116970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Toiminto 1</a:t>
            </a:r>
          </a:p>
        </p:txBody>
      </p:sp>
      <p:sp>
        <p:nvSpPr>
          <p:cNvPr id="58" name="Tekstin paikkamerkki 3"/>
          <p:cNvSpPr>
            <a:spLocks noGrp="1"/>
          </p:cNvSpPr>
          <p:nvPr>
            <p:ph type="body" sz="quarter" idx="13" hasCustomPrompt="1"/>
          </p:nvPr>
        </p:nvSpPr>
        <p:spPr>
          <a:xfrm>
            <a:off x="5144754" y="1700850"/>
            <a:ext cx="2081946" cy="1108115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Arvolupaus</a:t>
            </a:r>
          </a:p>
        </p:txBody>
      </p:sp>
      <p:sp>
        <p:nvSpPr>
          <p:cNvPr id="59" name="Tekstin paikkamerkki 3"/>
          <p:cNvSpPr>
            <a:spLocks noGrp="1"/>
          </p:cNvSpPr>
          <p:nvPr>
            <p:ph type="body" sz="quarter" idx="14" hasCustomPrompt="1"/>
          </p:nvPr>
        </p:nvSpPr>
        <p:spPr>
          <a:xfrm>
            <a:off x="2746994" y="3205053"/>
            <a:ext cx="2147310" cy="1160911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Resurssi 1</a:t>
            </a:r>
          </a:p>
        </p:txBody>
      </p:sp>
      <p:sp>
        <p:nvSpPr>
          <p:cNvPr id="60" name="Tekstin paikkamerkki 3"/>
          <p:cNvSpPr>
            <a:spLocks noGrp="1"/>
          </p:cNvSpPr>
          <p:nvPr>
            <p:ph type="body" sz="quarter" idx="15" hasCustomPrompt="1"/>
          </p:nvPr>
        </p:nvSpPr>
        <p:spPr>
          <a:xfrm>
            <a:off x="5082358" y="3208663"/>
            <a:ext cx="2144341" cy="1157301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Palvelulupaus</a:t>
            </a:r>
          </a:p>
        </p:txBody>
      </p:sp>
      <p:sp>
        <p:nvSpPr>
          <p:cNvPr id="61" name="Tekstin paikkamerkki 3"/>
          <p:cNvSpPr>
            <a:spLocks noGrp="1"/>
          </p:cNvSpPr>
          <p:nvPr>
            <p:ph type="body" sz="quarter" idx="16" hasCustomPrompt="1"/>
          </p:nvPr>
        </p:nvSpPr>
        <p:spPr>
          <a:xfrm>
            <a:off x="2847509" y="4789825"/>
            <a:ext cx="4276642" cy="1102307"/>
          </a:xfrm>
        </p:spPr>
        <p:txBody>
          <a:bodyPr/>
          <a:lstStyle>
            <a:lvl1pPr marL="0" indent="0">
              <a:lnSpc>
                <a:spcPct val="50000"/>
              </a:lnSpc>
              <a:buNone/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Tulot</a:t>
            </a:r>
          </a:p>
        </p:txBody>
      </p:sp>
      <p:sp>
        <p:nvSpPr>
          <p:cNvPr id="62" name="Tekstin paikkamerkki 3"/>
          <p:cNvSpPr>
            <a:spLocks noGrp="1"/>
          </p:cNvSpPr>
          <p:nvPr>
            <p:ph type="body" sz="quarter" idx="17" hasCustomPrompt="1"/>
          </p:nvPr>
        </p:nvSpPr>
        <p:spPr>
          <a:xfrm>
            <a:off x="437700" y="4761578"/>
            <a:ext cx="2151085" cy="1114845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Kustannusrakenne</a:t>
            </a:r>
          </a:p>
        </p:txBody>
      </p:sp>
      <p:sp>
        <p:nvSpPr>
          <p:cNvPr id="63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7394482" y="1725973"/>
            <a:ext cx="2122005" cy="1095403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Asiakassuhde</a:t>
            </a:r>
          </a:p>
        </p:txBody>
      </p:sp>
      <p:sp>
        <p:nvSpPr>
          <p:cNvPr id="64" name="Tekstin paikkamerkki 3"/>
          <p:cNvSpPr>
            <a:spLocks noGrp="1"/>
          </p:cNvSpPr>
          <p:nvPr>
            <p:ph type="body" sz="quarter" idx="20" hasCustomPrompt="1"/>
          </p:nvPr>
        </p:nvSpPr>
        <p:spPr>
          <a:xfrm>
            <a:off x="7397121" y="3205053"/>
            <a:ext cx="2078112" cy="1160911"/>
          </a:xfrm>
        </p:spPr>
        <p:txBody>
          <a:bodyPr>
            <a:normAutofit/>
          </a:bodyPr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Tiedotus</a:t>
            </a:r>
          </a:p>
        </p:txBody>
      </p:sp>
      <p:sp>
        <p:nvSpPr>
          <p:cNvPr id="67" name="Tekstin paikkamerkki 3"/>
          <p:cNvSpPr>
            <a:spLocks noGrp="1"/>
          </p:cNvSpPr>
          <p:nvPr>
            <p:ph type="body" sz="quarter" idx="21" hasCustomPrompt="1"/>
          </p:nvPr>
        </p:nvSpPr>
        <p:spPr>
          <a:xfrm>
            <a:off x="7364439" y="4809879"/>
            <a:ext cx="4276642" cy="1082254"/>
          </a:xfrm>
        </p:spPr>
        <p:txBody>
          <a:bodyPr>
            <a:normAutofit/>
          </a:bodyPr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Mittarit</a:t>
            </a:r>
          </a:p>
        </p:txBody>
      </p:sp>
      <p:sp>
        <p:nvSpPr>
          <p:cNvPr id="97" name="Tekstiruutu 96"/>
          <p:cNvSpPr txBox="1"/>
          <p:nvPr userDrawn="1"/>
        </p:nvSpPr>
        <p:spPr>
          <a:xfrm>
            <a:off x="265293" y="1361546"/>
            <a:ext cx="2371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Yhteistyökumppanit</a:t>
            </a:r>
          </a:p>
        </p:txBody>
      </p:sp>
      <p:sp>
        <p:nvSpPr>
          <p:cNvPr id="98" name="Tekstiruutu 97"/>
          <p:cNvSpPr txBox="1"/>
          <p:nvPr userDrawn="1"/>
        </p:nvSpPr>
        <p:spPr>
          <a:xfrm>
            <a:off x="2709704" y="2874465"/>
            <a:ext cx="24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Resurssit</a:t>
            </a:r>
          </a:p>
        </p:txBody>
      </p:sp>
      <p:sp>
        <p:nvSpPr>
          <p:cNvPr id="99" name="Tekstiruutu 98"/>
          <p:cNvSpPr txBox="1"/>
          <p:nvPr userDrawn="1"/>
        </p:nvSpPr>
        <p:spPr>
          <a:xfrm>
            <a:off x="2709705" y="1345537"/>
            <a:ext cx="2082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Toiminnot</a:t>
            </a:r>
          </a:p>
        </p:txBody>
      </p:sp>
      <p:sp>
        <p:nvSpPr>
          <p:cNvPr id="100" name="Tekstiruutu 99"/>
          <p:cNvSpPr txBox="1"/>
          <p:nvPr userDrawn="1"/>
        </p:nvSpPr>
        <p:spPr>
          <a:xfrm>
            <a:off x="5026376" y="1346537"/>
            <a:ext cx="24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Arvolupaus</a:t>
            </a:r>
          </a:p>
        </p:txBody>
      </p:sp>
      <p:sp>
        <p:nvSpPr>
          <p:cNvPr id="101" name="Tekstiruutu 100"/>
          <p:cNvSpPr txBox="1"/>
          <p:nvPr userDrawn="1"/>
        </p:nvSpPr>
        <p:spPr>
          <a:xfrm>
            <a:off x="5026374" y="2852843"/>
            <a:ext cx="24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Palvelulupaus</a:t>
            </a:r>
          </a:p>
        </p:txBody>
      </p:sp>
      <p:sp>
        <p:nvSpPr>
          <p:cNvPr id="102" name="Tekstiruutu 101"/>
          <p:cNvSpPr txBox="1"/>
          <p:nvPr userDrawn="1"/>
        </p:nvSpPr>
        <p:spPr>
          <a:xfrm>
            <a:off x="7316164" y="1345051"/>
            <a:ext cx="24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Asiakassuhde</a:t>
            </a:r>
          </a:p>
        </p:txBody>
      </p:sp>
      <p:sp>
        <p:nvSpPr>
          <p:cNvPr id="103" name="Tekstiruutu 102"/>
          <p:cNvSpPr txBox="1"/>
          <p:nvPr userDrawn="1"/>
        </p:nvSpPr>
        <p:spPr>
          <a:xfrm>
            <a:off x="7284433" y="2872143"/>
            <a:ext cx="24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Tiedotus</a:t>
            </a:r>
          </a:p>
        </p:txBody>
      </p:sp>
      <p:sp>
        <p:nvSpPr>
          <p:cNvPr id="105" name="Tekstiruutu 104"/>
          <p:cNvSpPr txBox="1"/>
          <p:nvPr userDrawn="1"/>
        </p:nvSpPr>
        <p:spPr>
          <a:xfrm>
            <a:off x="314395" y="4440547"/>
            <a:ext cx="24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Kustannusrakenne</a:t>
            </a:r>
          </a:p>
        </p:txBody>
      </p:sp>
      <p:sp>
        <p:nvSpPr>
          <p:cNvPr id="106" name="Tekstiruutu 105"/>
          <p:cNvSpPr txBox="1"/>
          <p:nvPr userDrawn="1"/>
        </p:nvSpPr>
        <p:spPr>
          <a:xfrm>
            <a:off x="2721685" y="4430874"/>
            <a:ext cx="24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Tulot</a:t>
            </a:r>
          </a:p>
        </p:txBody>
      </p:sp>
      <p:sp>
        <p:nvSpPr>
          <p:cNvPr id="107" name="Tekstiruutu 106"/>
          <p:cNvSpPr txBox="1"/>
          <p:nvPr userDrawn="1"/>
        </p:nvSpPr>
        <p:spPr>
          <a:xfrm>
            <a:off x="7311956" y="4434347"/>
            <a:ext cx="24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Mittarit</a:t>
            </a:r>
          </a:p>
        </p:txBody>
      </p:sp>
      <p:sp>
        <p:nvSpPr>
          <p:cNvPr id="34" name="Suorakulmio 33"/>
          <p:cNvSpPr/>
          <p:nvPr userDrawn="1"/>
        </p:nvSpPr>
        <p:spPr>
          <a:xfrm>
            <a:off x="9556746" y="1336686"/>
            <a:ext cx="2299858" cy="4639418"/>
          </a:xfrm>
          <a:prstGeom prst="rect">
            <a:avLst/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04" name="Tekstiruutu 103"/>
          <p:cNvSpPr txBox="1"/>
          <p:nvPr userDrawn="1"/>
        </p:nvSpPr>
        <p:spPr>
          <a:xfrm>
            <a:off x="9605952" y="1349319"/>
            <a:ext cx="242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>
                <a:solidFill>
                  <a:schemeClr val="bg1"/>
                </a:solidFill>
                <a:latin typeface="+mn-lt"/>
                <a:cs typeface="Poppins" pitchFamily="2" charset="77"/>
              </a:rPr>
              <a:t>Asiakasryhmät</a:t>
            </a:r>
          </a:p>
        </p:txBody>
      </p:sp>
      <p:sp>
        <p:nvSpPr>
          <p:cNvPr id="66" name="Tekstin paikkamerkki 3"/>
          <p:cNvSpPr>
            <a:spLocks noGrp="1"/>
          </p:cNvSpPr>
          <p:nvPr>
            <p:ph type="body" sz="quarter" idx="19" hasCustomPrompt="1"/>
          </p:nvPr>
        </p:nvSpPr>
        <p:spPr>
          <a:xfrm>
            <a:off x="9713791" y="1704406"/>
            <a:ext cx="2104998" cy="2661558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Asiakasryhmät</a:t>
            </a:r>
          </a:p>
        </p:txBody>
      </p:sp>
      <p:sp>
        <p:nvSpPr>
          <p:cNvPr id="7" name="Otsikko 6"/>
          <p:cNvSpPr>
            <a:spLocks noGrp="1"/>
          </p:cNvSpPr>
          <p:nvPr>
            <p:ph type="title" hasCustomPrompt="1"/>
          </p:nvPr>
        </p:nvSpPr>
        <p:spPr>
          <a:xfrm>
            <a:off x="374708" y="331258"/>
            <a:ext cx="10953692" cy="1030288"/>
          </a:xfrm>
        </p:spPr>
        <p:txBody>
          <a:bodyPr/>
          <a:lstStyle>
            <a:lvl1pPr algn="l">
              <a:defRPr lang="fi-FI" sz="3600" b="1" dirty="0">
                <a:solidFill>
                  <a:srgbClr val="00594B"/>
                </a:solidFill>
                <a:cs typeface="Poppins" pitchFamily="2" charset="77"/>
              </a:defRPr>
            </a:lvl1pPr>
          </a:lstStyle>
          <a:p>
            <a:pPr algn="l"/>
            <a:r>
              <a:rPr lang="fi-FI" sz="3600" b="1" err="1">
                <a:solidFill>
                  <a:srgbClr val="00594B"/>
                </a:solidFill>
                <a:latin typeface="+mn-lt"/>
                <a:cs typeface="+mn-cs"/>
              </a:rPr>
              <a:t>Buisness</a:t>
            </a:r>
            <a:r>
              <a:rPr lang="fi-FI" sz="3600" b="1" baseline="0">
                <a:solidFill>
                  <a:srgbClr val="00594B"/>
                </a:solidFill>
                <a:latin typeface="+mn-lt"/>
                <a:cs typeface="+mn-cs"/>
              </a:rPr>
              <a:t> </a:t>
            </a:r>
            <a:r>
              <a:rPr lang="fi-FI" sz="3600" b="1" baseline="0" err="1">
                <a:solidFill>
                  <a:srgbClr val="00594B"/>
                </a:solidFill>
                <a:latin typeface="+mn-lt"/>
                <a:cs typeface="+mn-cs"/>
              </a:rPr>
              <a:t>Model</a:t>
            </a:r>
            <a:r>
              <a:rPr lang="fi-FI" sz="3600" b="1" baseline="0">
                <a:solidFill>
                  <a:srgbClr val="00594B"/>
                </a:solidFill>
                <a:latin typeface="+mn-lt"/>
                <a:cs typeface="+mn-cs"/>
              </a:rPr>
              <a:t> </a:t>
            </a:r>
            <a:r>
              <a:rPr lang="fi-FI" sz="3600" b="1" baseline="0" err="1">
                <a:solidFill>
                  <a:srgbClr val="00594B"/>
                </a:solidFill>
                <a:latin typeface="+mn-lt"/>
                <a:cs typeface="+mn-cs"/>
              </a:rPr>
              <a:t>Canvas</a:t>
            </a:r>
            <a:endParaRPr lang="fi-FI" sz="3600" b="1">
              <a:solidFill>
                <a:srgbClr val="00594B"/>
              </a:solidFill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697071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rgbClr val="00594B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rgbClr val="00594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2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22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10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130440" y="-3301235"/>
            <a:ext cx="5403955" cy="687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35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843694" y="12345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4" name="Ristinuoli 3"/>
          <p:cNvSpPr/>
          <p:nvPr userDrawn="1"/>
        </p:nvSpPr>
        <p:spPr>
          <a:xfrm>
            <a:off x="712706" y="1768584"/>
            <a:ext cx="1869897" cy="1869897"/>
          </a:xfrm>
          <a:prstGeom prst="quad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" name="Kaareutuva nuoli 4"/>
          <p:cNvSpPr/>
          <p:nvPr userDrawn="1"/>
        </p:nvSpPr>
        <p:spPr>
          <a:xfrm>
            <a:off x="2905506" y="1678229"/>
            <a:ext cx="1715784" cy="1831455"/>
          </a:xfrm>
          <a:prstGeom prst="ben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6" name="Nuoli vasemmalle ja ylös 5"/>
          <p:cNvSpPr/>
          <p:nvPr userDrawn="1"/>
        </p:nvSpPr>
        <p:spPr>
          <a:xfrm>
            <a:off x="3961919" y="1852601"/>
            <a:ext cx="1712358" cy="1712358"/>
          </a:xfrm>
          <a:prstGeom prst="leftUp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7" name="Nuoli oikealle 6"/>
          <p:cNvSpPr/>
          <p:nvPr userDrawn="1"/>
        </p:nvSpPr>
        <p:spPr>
          <a:xfrm>
            <a:off x="7878825" y="1826098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1" name="Nuoli oikealle 20"/>
          <p:cNvSpPr/>
          <p:nvPr userDrawn="1"/>
        </p:nvSpPr>
        <p:spPr>
          <a:xfrm rot="10800000">
            <a:off x="7748656" y="2709595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2" name="Nuoli oikealle 21"/>
          <p:cNvSpPr/>
          <p:nvPr userDrawn="1"/>
        </p:nvSpPr>
        <p:spPr>
          <a:xfrm rot="5400000">
            <a:off x="9339826" y="2310616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3" name="Nuoli oikealle 22"/>
          <p:cNvSpPr/>
          <p:nvPr userDrawn="1"/>
        </p:nvSpPr>
        <p:spPr>
          <a:xfrm rot="16200000">
            <a:off x="10259536" y="2221924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4" name="Nuoli vasemmalle ja ylös 23"/>
          <p:cNvSpPr/>
          <p:nvPr userDrawn="1"/>
        </p:nvSpPr>
        <p:spPr>
          <a:xfrm rot="10800000">
            <a:off x="5779764" y="1768584"/>
            <a:ext cx="1712358" cy="1712358"/>
          </a:xfrm>
          <a:prstGeom prst="leftUp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0" name="Suorakulmio 19"/>
          <p:cNvSpPr/>
          <p:nvPr userDrawn="1"/>
        </p:nvSpPr>
        <p:spPr>
          <a:xfrm>
            <a:off x="779949" y="4013864"/>
            <a:ext cx="2604504" cy="1648691"/>
          </a:xfrm>
          <a:prstGeom prst="rect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n>
                <a:noFill/>
              </a:ln>
              <a:latin typeface="+mn-lt"/>
              <a:cs typeface="Poppins" pitchFamily="2" charset="77"/>
            </a:endParaRPr>
          </a:p>
        </p:txBody>
      </p:sp>
      <p:sp>
        <p:nvSpPr>
          <p:cNvPr id="25" name="Ellipsi 24"/>
          <p:cNvSpPr/>
          <p:nvPr userDrawn="1"/>
        </p:nvSpPr>
        <p:spPr>
          <a:xfrm>
            <a:off x="3634674" y="4013864"/>
            <a:ext cx="1648691" cy="1648691"/>
          </a:xfrm>
          <a:prstGeom prst="ellips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6" name="Vinoneliö 25"/>
          <p:cNvSpPr/>
          <p:nvPr userDrawn="1"/>
        </p:nvSpPr>
        <p:spPr>
          <a:xfrm>
            <a:off x="5580807" y="4013864"/>
            <a:ext cx="1661485" cy="1661485"/>
          </a:xfrm>
          <a:prstGeom prst="diamond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pic>
        <p:nvPicPr>
          <p:cNvPr id="32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48656" y="3803476"/>
            <a:ext cx="6476431" cy="82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7547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85403" y="-575490"/>
            <a:ext cx="6476431" cy="823872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1223579" y="25537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18" name="Kuvatekstinuoli oikealle 17"/>
          <p:cNvSpPr/>
          <p:nvPr userDrawn="1"/>
        </p:nvSpPr>
        <p:spPr>
          <a:xfrm>
            <a:off x="1223579" y="2036617"/>
            <a:ext cx="2826328" cy="1451148"/>
          </a:xfrm>
          <a:prstGeom prst="rightArrowCallout">
            <a:avLst>
              <a:gd name="adj1" fmla="val 25000"/>
              <a:gd name="adj2" fmla="val 25000"/>
              <a:gd name="adj3" fmla="val 35635"/>
              <a:gd name="adj4" fmla="val 73310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8" name="Kuvatekstinuoli alas 7"/>
          <p:cNvSpPr/>
          <p:nvPr userDrawn="1"/>
        </p:nvSpPr>
        <p:spPr>
          <a:xfrm>
            <a:off x="4273012" y="2036617"/>
            <a:ext cx="2327563" cy="2122537"/>
          </a:xfrm>
          <a:prstGeom prst="downArrowCallout">
            <a:avLst>
              <a:gd name="adj1" fmla="val 20088"/>
              <a:gd name="adj2" fmla="val 22544"/>
              <a:gd name="adj3" fmla="val 19008"/>
              <a:gd name="adj4" fmla="val 71167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0" name="Kuvatekstinuoli ylös 9"/>
          <p:cNvSpPr/>
          <p:nvPr userDrawn="1"/>
        </p:nvSpPr>
        <p:spPr>
          <a:xfrm>
            <a:off x="1223579" y="3713018"/>
            <a:ext cx="2142798" cy="2124308"/>
          </a:xfrm>
          <a:prstGeom prst="upArrowCallout">
            <a:avLst>
              <a:gd name="adj1" fmla="val 23696"/>
              <a:gd name="adj2" fmla="val 23696"/>
              <a:gd name="adj3" fmla="val 19738"/>
              <a:gd name="adj4" fmla="val 73740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5" name="Kuvatekstinuoli vasemmalle 24"/>
          <p:cNvSpPr/>
          <p:nvPr userDrawn="1"/>
        </p:nvSpPr>
        <p:spPr>
          <a:xfrm>
            <a:off x="6823680" y="1980509"/>
            <a:ext cx="2988000" cy="156336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8987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" name="Kuvatekstinuoli vasemmalle ja oikealle 1"/>
          <p:cNvSpPr/>
          <p:nvPr userDrawn="1"/>
        </p:nvSpPr>
        <p:spPr>
          <a:xfrm>
            <a:off x="3689389" y="4247274"/>
            <a:ext cx="3494807" cy="1563364"/>
          </a:xfrm>
          <a:prstGeom prst="leftRightArrowCallout">
            <a:avLst>
              <a:gd name="adj1" fmla="val 25000"/>
              <a:gd name="adj2" fmla="val 25000"/>
              <a:gd name="adj3" fmla="val 24114"/>
              <a:gd name="adj4" fmla="val 69726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" name="Suorakulmio 2"/>
          <p:cNvSpPr/>
          <p:nvPr userDrawn="1"/>
        </p:nvSpPr>
        <p:spPr>
          <a:xfrm>
            <a:off x="7484117" y="4247274"/>
            <a:ext cx="2327563" cy="1563364"/>
          </a:xfrm>
          <a:prstGeom prst="rect">
            <a:avLst/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874766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460BE6C-0F61-7B4C-951D-D3C16436D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5669" y="3911600"/>
            <a:ext cx="8633791" cy="103468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>
                <a:solidFill>
                  <a:srgbClr val="00594B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56DAF95-38C5-C346-AA7E-7B526D684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5669" y="5064722"/>
            <a:ext cx="8633792" cy="671765"/>
          </a:xfrm>
        </p:spPr>
        <p:txBody>
          <a:bodyPr wrap="none" anchor="t">
            <a:normAutofit/>
          </a:bodyPr>
          <a:lstStyle>
            <a:lvl1pPr marL="0" indent="0" algn="l">
              <a:buNone/>
              <a:defRPr sz="2000">
                <a:solidFill>
                  <a:srgbClr val="00594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21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22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23" name="Kuva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4" name="Kuva 2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pic>
        <p:nvPicPr>
          <p:cNvPr id="10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-1130440" y="-3301235"/>
            <a:ext cx="5403955" cy="687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359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21238" y="-370239"/>
            <a:ext cx="6291081" cy="8002939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75628721"/>
              </p:ext>
            </p:extLst>
          </p:nvPr>
        </p:nvGraphicFramePr>
        <p:xfrm>
          <a:off x="390470" y="1315568"/>
          <a:ext cx="11264272" cy="46742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85238">
                  <a:extLst>
                    <a:ext uri="{9D8B030D-6E8A-4147-A177-3AD203B41FA5}">
                      <a16:colId xmlns:a16="http://schemas.microsoft.com/office/drawing/2014/main" val="1811412274"/>
                    </a:ext>
                  </a:extLst>
                </a:gridCol>
                <a:gridCol w="1499249">
                  <a:extLst>
                    <a:ext uri="{9D8B030D-6E8A-4147-A177-3AD203B41FA5}">
                      <a16:colId xmlns:a16="http://schemas.microsoft.com/office/drawing/2014/main" val="1747700414"/>
                    </a:ext>
                  </a:extLst>
                </a:gridCol>
                <a:gridCol w="1458931">
                  <a:extLst>
                    <a:ext uri="{9D8B030D-6E8A-4147-A177-3AD203B41FA5}">
                      <a16:colId xmlns:a16="http://schemas.microsoft.com/office/drawing/2014/main" val="1519648231"/>
                    </a:ext>
                  </a:extLst>
                </a:gridCol>
                <a:gridCol w="1520575">
                  <a:extLst>
                    <a:ext uri="{9D8B030D-6E8A-4147-A177-3AD203B41FA5}">
                      <a16:colId xmlns:a16="http://schemas.microsoft.com/office/drawing/2014/main" val="31238715"/>
                    </a:ext>
                  </a:extLst>
                </a:gridCol>
                <a:gridCol w="1481917">
                  <a:extLst>
                    <a:ext uri="{9D8B030D-6E8A-4147-A177-3AD203B41FA5}">
                      <a16:colId xmlns:a16="http://schemas.microsoft.com/office/drawing/2014/main" val="4202487952"/>
                    </a:ext>
                  </a:extLst>
                </a:gridCol>
                <a:gridCol w="1609181">
                  <a:extLst>
                    <a:ext uri="{9D8B030D-6E8A-4147-A177-3AD203B41FA5}">
                      <a16:colId xmlns:a16="http://schemas.microsoft.com/office/drawing/2014/main" val="1367926760"/>
                    </a:ext>
                  </a:extLst>
                </a:gridCol>
                <a:gridCol w="1609181">
                  <a:extLst>
                    <a:ext uri="{9D8B030D-6E8A-4147-A177-3AD203B41FA5}">
                      <a16:colId xmlns:a16="http://schemas.microsoft.com/office/drawing/2014/main" val="1213441901"/>
                    </a:ext>
                  </a:extLst>
                </a:gridCol>
              </a:tblGrid>
              <a:tr h="77938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Toimijat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Tehtävät ja työnjaot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Tiedot,</a:t>
                      </a:r>
                      <a:r>
                        <a:rPr lang="fi-FI" sz="1400" baseline="0"/>
                        <a:t> </a:t>
                      </a:r>
                      <a:r>
                        <a:rPr lang="fi-FI" sz="1400"/>
                        <a:t>taidot,</a:t>
                      </a:r>
                      <a:r>
                        <a:rPr lang="fi-FI" sz="1400" baseline="0"/>
                        <a:t> välineet</a:t>
                      </a:r>
                      <a:endParaRPr lang="fi-FI" sz="1400"/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Lait</a:t>
                      </a:r>
                      <a:r>
                        <a:rPr lang="fi-FI" sz="1400" baseline="0"/>
                        <a:t> ja asetukset</a:t>
                      </a:r>
                      <a:endParaRPr lang="fi-FI" sz="1400"/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Periaatteet ja säännöt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Talous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233533"/>
                  </a:ext>
                </a:extLst>
              </a:tr>
              <a:tr h="935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b="1">
                          <a:solidFill>
                            <a:schemeClr val="bg1"/>
                          </a:solidFill>
                        </a:rPr>
                        <a:t>Asiakasnäkökulma</a:t>
                      </a:r>
                    </a:p>
                    <a:p>
                      <a:endParaRPr lang="fi-FI" sz="13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207229"/>
                  </a:ext>
                </a:extLst>
              </a:tr>
              <a:tr h="894329">
                <a:tc>
                  <a:txBody>
                    <a:bodyPr/>
                    <a:lstStyle/>
                    <a:p>
                      <a:r>
                        <a:rPr lang="fi-FI" sz="1300" b="1">
                          <a:solidFill>
                            <a:schemeClr val="bg1"/>
                          </a:solidFill>
                        </a:rPr>
                        <a:t>Ammattilaisnäkökulma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9584"/>
                  </a:ext>
                </a:extLst>
              </a:tr>
              <a:tr h="1032316">
                <a:tc>
                  <a:txBody>
                    <a:bodyPr/>
                    <a:lstStyle/>
                    <a:p>
                      <a:endParaRPr lang="fi-FI" sz="13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3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Organisatorinen näkökulma 	</a:t>
                      </a:r>
                    </a:p>
                    <a:p>
                      <a:endParaRPr lang="fi-FI" sz="13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969718"/>
                  </a:ext>
                </a:extLst>
              </a:tr>
              <a:tr h="1032316">
                <a:tc>
                  <a:txBody>
                    <a:bodyPr/>
                    <a:lstStyle/>
                    <a:p>
                      <a:endParaRPr lang="fi-FI" sz="13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300" b="1" i="0" u="none" strike="noStrike" kern="1200" baseline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Poliittis</a:t>
                      </a:r>
                      <a:r>
                        <a:rPr lang="fi-FI" sz="13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-hallinnollinen näkökulma 	</a:t>
                      </a:r>
                    </a:p>
                    <a:p>
                      <a:endParaRPr lang="fi-FI" sz="13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074078"/>
                  </a:ext>
                </a:extLst>
              </a:tr>
            </a:tbl>
          </a:graphicData>
        </a:graphic>
      </p:graphicFrame>
      <p:sp>
        <p:nvSpPr>
          <p:cNvPr id="3" name="Tekstiruutu 2"/>
          <p:cNvSpPr txBox="1"/>
          <p:nvPr userDrawn="1"/>
        </p:nvSpPr>
        <p:spPr>
          <a:xfrm>
            <a:off x="5024060" y="702831"/>
            <a:ext cx="7027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fi-FI" sz="1000">
              <a:latin typeface="+mn-lt"/>
              <a:cs typeface="Poppins" pitchFamily="2" charset="77"/>
            </a:endParaRPr>
          </a:p>
        </p:txBody>
      </p:sp>
      <p:sp>
        <p:nvSpPr>
          <p:cNvPr id="13" name="Tekstiruutu 12"/>
          <p:cNvSpPr txBox="1"/>
          <p:nvPr userDrawn="1"/>
        </p:nvSpPr>
        <p:spPr>
          <a:xfrm>
            <a:off x="278596" y="408002"/>
            <a:ext cx="4994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600" b="1">
                <a:solidFill>
                  <a:srgbClr val="00594B"/>
                </a:solidFill>
              </a:rPr>
              <a:t>Näkökulmataulukko</a:t>
            </a:r>
            <a:endParaRPr lang="fi-FI" sz="3600" b="1">
              <a:solidFill>
                <a:srgbClr val="00594B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19" name="Tekstin paikkamerkki 18"/>
          <p:cNvSpPr>
            <a:spLocks noGrp="1"/>
          </p:cNvSpPr>
          <p:nvPr>
            <p:ph type="body" sz="quarter" idx="11" hasCustomPrompt="1"/>
          </p:nvPr>
        </p:nvSpPr>
        <p:spPr>
          <a:xfrm>
            <a:off x="2536825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Ketkä ovat ratkaisun keskeiset asiakkaat?</a:t>
            </a:r>
          </a:p>
        </p:txBody>
      </p:sp>
      <p:sp>
        <p:nvSpPr>
          <p:cNvPr id="43" name="Tekstin paikkamerkki 18"/>
          <p:cNvSpPr>
            <a:spLocks noGrp="1"/>
          </p:cNvSpPr>
          <p:nvPr>
            <p:ph type="body" sz="quarter" idx="12" hasCustomPrompt="1"/>
          </p:nvPr>
        </p:nvSpPr>
        <p:spPr>
          <a:xfrm>
            <a:off x="2536825" y="310347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Ketkä ovat ratkaisua toteuttavat ammattilaiset?</a:t>
            </a:r>
          </a:p>
        </p:txBody>
      </p:sp>
      <p:sp>
        <p:nvSpPr>
          <p:cNvPr id="47" name="Tekstin paikkamerkki 18"/>
          <p:cNvSpPr>
            <a:spLocks noGrp="1"/>
          </p:cNvSpPr>
          <p:nvPr>
            <p:ph type="body" sz="quarter" idx="13" hasCustomPrompt="1"/>
          </p:nvPr>
        </p:nvSpPr>
        <p:spPr>
          <a:xfrm>
            <a:off x="2536825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Ketkä ovat ratkaisun organisatoriset toimijat, yksiköt, </a:t>
            </a:r>
            <a:r>
              <a:rPr lang="fi-FI" err="1"/>
              <a:t>tms</a:t>
            </a:r>
            <a:r>
              <a:rPr lang="fi-FI"/>
              <a:t>?</a:t>
            </a:r>
          </a:p>
        </p:txBody>
      </p:sp>
      <p:sp>
        <p:nvSpPr>
          <p:cNvPr id="51" name="Tekstin paikkamerkki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47099" y="5076770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Minkälaisia poliittisia tai hallinnollisia toimijoita ratkaisussa on mukana?</a:t>
            </a:r>
          </a:p>
        </p:txBody>
      </p:sp>
      <p:sp>
        <p:nvSpPr>
          <p:cNvPr id="52" name="Tekstin paikkamerkki 18"/>
          <p:cNvSpPr>
            <a:spLocks noGrp="1"/>
          </p:cNvSpPr>
          <p:nvPr>
            <p:ph type="body" sz="quarter" idx="15" hasCustomPrompt="1"/>
          </p:nvPr>
        </p:nvSpPr>
        <p:spPr>
          <a:xfrm>
            <a:off x="4028491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Mitkä ovat asiakkaiden keskeiset tehtävät ratkaisussa?</a:t>
            </a:r>
          </a:p>
        </p:txBody>
      </p:sp>
      <p:sp>
        <p:nvSpPr>
          <p:cNvPr id="53" name="Tekstin paikkamerkki 18"/>
          <p:cNvSpPr>
            <a:spLocks noGrp="1"/>
          </p:cNvSpPr>
          <p:nvPr>
            <p:ph type="body" sz="quarter" idx="16" hasCustomPrompt="1"/>
          </p:nvPr>
        </p:nvSpPr>
        <p:spPr>
          <a:xfrm>
            <a:off x="4028491" y="3090863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Mitkä ovat ammattilaisten keskeiset tehtävät?</a:t>
            </a:r>
          </a:p>
        </p:txBody>
      </p:sp>
      <p:sp>
        <p:nvSpPr>
          <p:cNvPr id="54" name="Tekstin paikkamerkki 18"/>
          <p:cNvSpPr>
            <a:spLocks noGrp="1"/>
          </p:cNvSpPr>
          <p:nvPr>
            <p:ph type="body" sz="quarter" idx="17" hasCustomPrompt="1"/>
          </p:nvPr>
        </p:nvSpPr>
        <p:spPr>
          <a:xfrm>
            <a:off x="4038765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Minkälaisia tehtäviä organisaation muilla toimijoilta on?</a:t>
            </a:r>
          </a:p>
        </p:txBody>
      </p:sp>
      <p:sp>
        <p:nvSpPr>
          <p:cNvPr id="55" name="Tekstin paikkamerkki 18"/>
          <p:cNvSpPr>
            <a:spLocks noGrp="1"/>
          </p:cNvSpPr>
          <p:nvPr>
            <p:ph type="body" sz="quarter" idx="18" hasCustomPrompt="1"/>
          </p:nvPr>
        </p:nvSpPr>
        <p:spPr>
          <a:xfrm>
            <a:off x="4038765" y="509966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Minkälaisia tehtäviä </a:t>
            </a:r>
            <a:r>
              <a:rPr lang="fi-FI" err="1"/>
              <a:t>poliittis</a:t>
            </a:r>
            <a:r>
              <a:rPr lang="fi-FI"/>
              <a:t>- hallinnollisen tahon toimijoilla on?</a:t>
            </a:r>
          </a:p>
        </p:txBody>
      </p:sp>
      <p:sp>
        <p:nvSpPr>
          <p:cNvPr id="56" name="Tekstin paikkamerkki 18"/>
          <p:cNvSpPr>
            <a:spLocks noGrp="1"/>
          </p:cNvSpPr>
          <p:nvPr>
            <p:ph type="body" sz="quarter" idx="19" hasCustomPrompt="1"/>
          </p:nvPr>
        </p:nvSpPr>
        <p:spPr>
          <a:xfrm>
            <a:off x="5520157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asiakkailta edellytetään?</a:t>
            </a:r>
          </a:p>
        </p:txBody>
      </p:sp>
      <p:sp>
        <p:nvSpPr>
          <p:cNvPr id="57" name="Tekstin paikkamerkki 18"/>
          <p:cNvSpPr>
            <a:spLocks noGrp="1"/>
          </p:cNvSpPr>
          <p:nvPr>
            <p:ph type="body" sz="quarter" idx="20" hasCustomPrompt="1"/>
          </p:nvPr>
        </p:nvSpPr>
        <p:spPr>
          <a:xfrm>
            <a:off x="5520157" y="3103847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ammattilaisilta edellytetään?</a:t>
            </a:r>
          </a:p>
        </p:txBody>
      </p:sp>
      <p:sp>
        <p:nvSpPr>
          <p:cNvPr id="58" name="Tekstin paikkamerkki 18"/>
          <p:cNvSpPr>
            <a:spLocks noGrp="1"/>
          </p:cNvSpPr>
          <p:nvPr>
            <p:ph type="body" sz="quarter" idx="21" hasCustomPrompt="1"/>
          </p:nvPr>
        </p:nvSpPr>
        <p:spPr>
          <a:xfrm>
            <a:off x="5520157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organisaatiolta edellytetään?</a:t>
            </a:r>
          </a:p>
        </p:txBody>
      </p:sp>
      <p:sp>
        <p:nvSpPr>
          <p:cNvPr id="59" name="Tekstin paikkamerkki 18"/>
          <p:cNvSpPr>
            <a:spLocks noGrp="1"/>
          </p:cNvSpPr>
          <p:nvPr>
            <p:ph type="body" sz="quarter" idx="22" hasCustomPrompt="1"/>
          </p:nvPr>
        </p:nvSpPr>
        <p:spPr>
          <a:xfrm>
            <a:off x="5530431" y="509966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hallinnolta edellytetään?</a:t>
            </a:r>
          </a:p>
        </p:txBody>
      </p:sp>
      <p:sp>
        <p:nvSpPr>
          <p:cNvPr id="60" name="Tekstin paikkamerkki 18"/>
          <p:cNvSpPr>
            <a:spLocks noGrp="1"/>
          </p:cNvSpPr>
          <p:nvPr>
            <p:ph type="body" sz="quarter" idx="23" hasCustomPrompt="1"/>
          </p:nvPr>
        </p:nvSpPr>
        <p:spPr>
          <a:xfrm>
            <a:off x="7018757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1" name="Tekstin paikkamerkki 18"/>
          <p:cNvSpPr>
            <a:spLocks noGrp="1"/>
          </p:cNvSpPr>
          <p:nvPr>
            <p:ph type="body" sz="quarter" idx="24" hasCustomPrompt="1"/>
          </p:nvPr>
        </p:nvSpPr>
        <p:spPr>
          <a:xfrm>
            <a:off x="7018757" y="3103847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2" name="Tekstin paikkamerkki 18"/>
          <p:cNvSpPr>
            <a:spLocks noGrp="1"/>
          </p:cNvSpPr>
          <p:nvPr>
            <p:ph type="body" sz="quarter" idx="25" hasCustomPrompt="1"/>
          </p:nvPr>
        </p:nvSpPr>
        <p:spPr>
          <a:xfrm>
            <a:off x="7018348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3" name="Tekstin paikkamerkki 18"/>
          <p:cNvSpPr>
            <a:spLocks noGrp="1"/>
          </p:cNvSpPr>
          <p:nvPr>
            <p:ph type="body" sz="quarter" idx="26" hasCustomPrompt="1"/>
          </p:nvPr>
        </p:nvSpPr>
        <p:spPr>
          <a:xfrm>
            <a:off x="7018757" y="509966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4" name="Tekstin paikkamerkki 18"/>
          <p:cNvSpPr>
            <a:spLocks noGrp="1"/>
          </p:cNvSpPr>
          <p:nvPr>
            <p:ph type="body" sz="quarter" idx="27" hasCustomPrompt="1"/>
          </p:nvPr>
        </p:nvSpPr>
        <p:spPr>
          <a:xfrm>
            <a:off x="8517357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asiakkaat noudattavat?</a:t>
            </a:r>
          </a:p>
        </p:txBody>
      </p:sp>
      <p:sp>
        <p:nvSpPr>
          <p:cNvPr id="65" name="Tekstin paikkamerkki 18"/>
          <p:cNvSpPr>
            <a:spLocks noGrp="1"/>
          </p:cNvSpPr>
          <p:nvPr>
            <p:ph type="body" sz="quarter" idx="28" hasCustomPrompt="1"/>
          </p:nvPr>
        </p:nvSpPr>
        <p:spPr>
          <a:xfrm>
            <a:off x="8517357" y="3090863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ammattialiset noudattavat?</a:t>
            </a:r>
          </a:p>
        </p:txBody>
      </p:sp>
      <p:sp>
        <p:nvSpPr>
          <p:cNvPr id="66" name="Tekstin paikkamerkki 18"/>
          <p:cNvSpPr>
            <a:spLocks noGrp="1"/>
          </p:cNvSpPr>
          <p:nvPr>
            <p:ph type="body" sz="quarter" idx="29" hasCustomPrompt="1"/>
          </p:nvPr>
        </p:nvSpPr>
        <p:spPr>
          <a:xfrm>
            <a:off x="8516539" y="4052302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organisaation muut toimijat noudattavat?</a:t>
            </a:r>
          </a:p>
        </p:txBody>
      </p:sp>
      <p:sp>
        <p:nvSpPr>
          <p:cNvPr id="67" name="Tekstin paikkamerkki 18"/>
          <p:cNvSpPr>
            <a:spLocks noGrp="1"/>
          </p:cNvSpPr>
          <p:nvPr>
            <p:ph type="body" sz="quarter" idx="30" hasCustomPrompt="1"/>
          </p:nvPr>
        </p:nvSpPr>
        <p:spPr>
          <a:xfrm>
            <a:off x="8516539" y="5102042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poliittishallinnollisen tahon toimijat noudattavat?</a:t>
            </a:r>
          </a:p>
        </p:txBody>
      </p:sp>
      <p:sp>
        <p:nvSpPr>
          <p:cNvPr id="68" name="Tekstin paikkamerkki 18"/>
          <p:cNvSpPr>
            <a:spLocks noGrp="1"/>
          </p:cNvSpPr>
          <p:nvPr>
            <p:ph type="body" sz="quarter" idx="31" hasCustomPrompt="1"/>
          </p:nvPr>
        </p:nvSpPr>
        <p:spPr>
          <a:xfrm>
            <a:off x="10159715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taloudellisia resursseja asiakkaat tarvitsevat?</a:t>
            </a:r>
          </a:p>
        </p:txBody>
      </p:sp>
      <p:sp>
        <p:nvSpPr>
          <p:cNvPr id="69" name="Tekstin paikkamerkki 18"/>
          <p:cNvSpPr>
            <a:spLocks noGrp="1"/>
          </p:cNvSpPr>
          <p:nvPr>
            <p:ph type="body" sz="quarter" idx="32" hasCustomPrompt="1"/>
          </p:nvPr>
        </p:nvSpPr>
        <p:spPr>
          <a:xfrm>
            <a:off x="10168357" y="3090863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itä taloudellisia resursseja ammattilaiset tarvitsevat?</a:t>
            </a:r>
          </a:p>
        </p:txBody>
      </p:sp>
      <p:sp>
        <p:nvSpPr>
          <p:cNvPr id="70" name="Tekstin paikkamerkki 18"/>
          <p:cNvSpPr>
            <a:spLocks noGrp="1"/>
          </p:cNvSpPr>
          <p:nvPr>
            <p:ph type="body" sz="quarter" idx="33" hasCustomPrompt="1"/>
          </p:nvPr>
        </p:nvSpPr>
        <p:spPr>
          <a:xfrm>
            <a:off x="10168357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taloudellisia resursseja organisaation muut toimijat tarvitsevat?</a:t>
            </a:r>
          </a:p>
        </p:txBody>
      </p:sp>
      <p:sp>
        <p:nvSpPr>
          <p:cNvPr id="71" name="Tekstin paikkamerkki 18"/>
          <p:cNvSpPr>
            <a:spLocks noGrp="1"/>
          </p:cNvSpPr>
          <p:nvPr>
            <p:ph type="body" sz="quarter" idx="34" hasCustomPrompt="1"/>
          </p:nvPr>
        </p:nvSpPr>
        <p:spPr>
          <a:xfrm>
            <a:off x="10168357" y="5109871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taloudellisia resursseja poliittishallinnollisen tahon toimijat tarvitsevat?</a:t>
            </a:r>
          </a:p>
        </p:txBody>
      </p:sp>
    </p:spTree>
    <p:extLst>
      <p:ext uri="{BB962C8B-B14F-4D97-AF65-F5344CB8AC3E}">
        <p14:creationId xmlns:p14="http://schemas.microsoft.com/office/powerpoint/2010/main" val="22361766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9929" y="-561575"/>
            <a:ext cx="6476431" cy="823872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48655157"/>
              </p:ext>
            </p:extLst>
          </p:nvPr>
        </p:nvGraphicFramePr>
        <p:xfrm>
          <a:off x="331630" y="1336686"/>
          <a:ext cx="11420200" cy="4638675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284040">
                  <a:extLst>
                    <a:ext uri="{9D8B030D-6E8A-4147-A177-3AD203B41FA5}">
                      <a16:colId xmlns:a16="http://schemas.microsoft.com/office/drawing/2014/main" val="1140763500"/>
                    </a:ext>
                  </a:extLst>
                </a:gridCol>
                <a:gridCol w="2284040">
                  <a:extLst>
                    <a:ext uri="{9D8B030D-6E8A-4147-A177-3AD203B41FA5}">
                      <a16:colId xmlns:a16="http://schemas.microsoft.com/office/drawing/2014/main" val="2912371659"/>
                    </a:ext>
                  </a:extLst>
                </a:gridCol>
                <a:gridCol w="2284040">
                  <a:extLst>
                    <a:ext uri="{9D8B030D-6E8A-4147-A177-3AD203B41FA5}">
                      <a16:colId xmlns:a16="http://schemas.microsoft.com/office/drawing/2014/main" val="509899600"/>
                    </a:ext>
                  </a:extLst>
                </a:gridCol>
                <a:gridCol w="2284040">
                  <a:extLst>
                    <a:ext uri="{9D8B030D-6E8A-4147-A177-3AD203B41FA5}">
                      <a16:colId xmlns:a16="http://schemas.microsoft.com/office/drawing/2014/main" val="1740631856"/>
                    </a:ext>
                  </a:extLst>
                </a:gridCol>
                <a:gridCol w="2284040">
                  <a:extLst>
                    <a:ext uri="{9D8B030D-6E8A-4147-A177-3AD203B41FA5}">
                      <a16:colId xmlns:a16="http://schemas.microsoft.com/office/drawing/2014/main" val="3779888008"/>
                    </a:ext>
                  </a:extLst>
                </a:gridCol>
              </a:tblGrid>
              <a:tr h="1546225">
                <a:tc row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94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94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877937"/>
                  </a:ext>
                </a:extLst>
              </a:tr>
              <a:tr h="1546225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94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966244"/>
                  </a:ext>
                </a:extLst>
              </a:tr>
              <a:tr h="1546225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2E7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2E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2E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717040"/>
                  </a:ext>
                </a:extLst>
              </a:tr>
            </a:tbl>
          </a:graphicData>
        </a:graphic>
      </p:graphicFrame>
      <p:sp>
        <p:nvSpPr>
          <p:cNvPr id="56" name="Tekstin paikkamerkki 3"/>
          <p:cNvSpPr>
            <a:spLocks noGrp="1"/>
          </p:cNvSpPr>
          <p:nvPr>
            <p:ph type="body" sz="quarter" idx="11" hasCustomPrompt="1"/>
          </p:nvPr>
        </p:nvSpPr>
        <p:spPr>
          <a:xfrm>
            <a:off x="464010" y="1704406"/>
            <a:ext cx="2105089" cy="2661558"/>
          </a:xfrm>
        </p:spPr>
        <p:txBody>
          <a:bodyPr>
            <a:noAutofit/>
          </a:bodyPr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/>
              <a:t>Yhteistyökumppani 1</a:t>
            </a:r>
          </a:p>
          <a:p>
            <a:pPr lvl="0"/>
            <a:endParaRPr lang="fi-FI"/>
          </a:p>
        </p:txBody>
      </p:sp>
      <p:sp>
        <p:nvSpPr>
          <p:cNvPr id="57" name="Tekstin paikkamerkki 3"/>
          <p:cNvSpPr>
            <a:spLocks noGrp="1"/>
          </p:cNvSpPr>
          <p:nvPr>
            <p:ph type="body" sz="quarter" idx="12" hasCustomPrompt="1"/>
          </p:nvPr>
        </p:nvSpPr>
        <p:spPr>
          <a:xfrm>
            <a:off x="2706354" y="1704406"/>
            <a:ext cx="2147310" cy="1116970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Toiminto 1</a:t>
            </a:r>
          </a:p>
        </p:txBody>
      </p:sp>
      <p:sp>
        <p:nvSpPr>
          <p:cNvPr id="58" name="Tekstin paikkamerkki 3"/>
          <p:cNvSpPr>
            <a:spLocks noGrp="1"/>
          </p:cNvSpPr>
          <p:nvPr>
            <p:ph type="body" sz="quarter" idx="13" hasCustomPrompt="1"/>
          </p:nvPr>
        </p:nvSpPr>
        <p:spPr>
          <a:xfrm>
            <a:off x="5053314" y="1700850"/>
            <a:ext cx="2081946" cy="1108115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Arvolupaus</a:t>
            </a:r>
          </a:p>
        </p:txBody>
      </p:sp>
      <p:sp>
        <p:nvSpPr>
          <p:cNvPr id="59" name="Tekstin paikkamerkki 3"/>
          <p:cNvSpPr>
            <a:spLocks noGrp="1"/>
          </p:cNvSpPr>
          <p:nvPr>
            <p:ph type="body" sz="quarter" idx="14" hasCustomPrompt="1"/>
          </p:nvPr>
        </p:nvSpPr>
        <p:spPr>
          <a:xfrm>
            <a:off x="2655554" y="3205053"/>
            <a:ext cx="2147310" cy="1160911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Resurssi 1</a:t>
            </a:r>
          </a:p>
        </p:txBody>
      </p:sp>
      <p:sp>
        <p:nvSpPr>
          <p:cNvPr id="60" name="Tekstin paikkamerkki 3"/>
          <p:cNvSpPr>
            <a:spLocks noGrp="1"/>
          </p:cNvSpPr>
          <p:nvPr>
            <p:ph type="body" sz="quarter" idx="15" hasCustomPrompt="1"/>
          </p:nvPr>
        </p:nvSpPr>
        <p:spPr>
          <a:xfrm>
            <a:off x="4990918" y="3208663"/>
            <a:ext cx="2144341" cy="1157301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Palvelulupaus</a:t>
            </a:r>
          </a:p>
        </p:txBody>
      </p:sp>
      <p:sp>
        <p:nvSpPr>
          <p:cNvPr id="61" name="Tekstin paikkamerkki 3"/>
          <p:cNvSpPr>
            <a:spLocks noGrp="1"/>
          </p:cNvSpPr>
          <p:nvPr>
            <p:ph type="body" sz="quarter" idx="16" hasCustomPrompt="1"/>
          </p:nvPr>
        </p:nvSpPr>
        <p:spPr>
          <a:xfrm>
            <a:off x="2756069" y="4789825"/>
            <a:ext cx="4276642" cy="1102307"/>
          </a:xfrm>
        </p:spPr>
        <p:txBody>
          <a:bodyPr/>
          <a:lstStyle>
            <a:lvl1pPr marL="0" indent="0">
              <a:lnSpc>
                <a:spcPct val="50000"/>
              </a:lnSpc>
              <a:buNone/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Tulot</a:t>
            </a:r>
          </a:p>
        </p:txBody>
      </p:sp>
      <p:sp>
        <p:nvSpPr>
          <p:cNvPr id="62" name="Tekstin paikkamerkki 3"/>
          <p:cNvSpPr>
            <a:spLocks noGrp="1"/>
          </p:cNvSpPr>
          <p:nvPr>
            <p:ph type="body" sz="quarter" idx="17" hasCustomPrompt="1"/>
          </p:nvPr>
        </p:nvSpPr>
        <p:spPr>
          <a:xfrm>
            <a:off x="405314" y="4767762"/>
            <a:ext cx="2151085" cy="1114845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Kustannusrakenne</a:t>
            </a:r>
          </a:p>
        </p:txBody>
      </p:sp>
      <p:sp>
        <p:nvSpPr>
          <p:cNvPr id="63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7303042" y="1725973"/>
            <a:ext cx="2122005" cy="1095403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Asiakassuhde</a:t>
            </a:r>
          </a:p>
        </p:txBody>
      </p:sp>
      <p:sp>
        <p:nvSpPr>
          <p:cNvPr id="64" name="Tekstin paikkamerkki 3"/>
          <p:cNvSpPr>
            <a:spLocks noGrp="1"/>
          </p:cNvSpPr>
          <p:nvPr>
            <p:ph type="body" sz="quarter" idx="20" hasCustomPrompt="1"/>
          </p:nvPr>
        </p:nvSpPr>
        <p:spPr>
          <a:xfrm>
            <a:off x="7305681" y="3205053"/>
            <a:ext cx="2078112" cy="1160911"/>
          </a:xfrm>
        </p:spPr>
        <p:txBody>
          <a:bodyPr>
            <a:normAutofit/>
          </a:bodyPr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Tiedotus</a:t>
            </a:r>
          </a:p>
        </p:txBody>
      </p:sp>
      <p:sp>
        <p:nvSpPr>
          <p:cNvPr id="66" name="Tekstin paikkamerkki 3"/>
          <p:cNvSpPr>
            <a:spLocks noGrp="1"/>
          </p:cNvSpPr>
          <p:nvPr>
            <p:ph type="body" sz="quarter" idx="19" hasCustomPrompt="1"/>
          </p:nvPr>
        </p:nvSpPr>
        <p:spPr>
          <a:xfrm>
            <a:off x="9622351" y="1704406"/>
            <a:ext cx="2104998" cy="2661558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Asiakasryhmät</a:t>
            </a:r>
          </a:p>
        </p:txBody>
      </p:sp>
      <p:sp>
        <p:nvSpPr>
          <p:cNvPr id="67" name="Tekstin paikkamerkki 3"/>
          <p:cNvSpPr>
            <a:spLocks noGrp="1"/>
          </p:cNvSpPr>
          <p:nvPr>
            <p:ph type="body" sz="quarter" idx="21" hasCustomPrompt="1"/>
          </p:nvPr>
        </p:nvSpPr>
        <p:spPr>
          <a:xfrm>
            <a:off x="7272999" y="4809879"/>
            <a:ext cx="4276642" cy="1082254"/>
          </a:xfrm>
        </p:spPr>
        <p:txBody>
          <a:bodyPr>
            <a:normAutofit/>
          </a:bodyPr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Mittarit</a:t>
            </a:r>
          </a:p>
        </p:txBody>
      </p:sp>
      <p:sp>
        <p:nvSpPr>
          <p:cNvPr id="82" name="Tekstiruutu 81"/>
          <p:cNvSpPr txBox="1"/>
          <p:nvPr userDrawn="1"/>
        </p:nvSpPr>
        <p:spPr>
          <a:xfrm>
            <a:off x="291786" y="453591"/>
            <a:ext cx="5847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600" b="1" err="1">
                <a:solidFill>
                  <a:srgbClr val="00594B"/>
                </a:solidFill>
                <a:latin typeface="+mn-lt"/>
                <a:cs typeface="+mn-cs"/>
              </a:rPr>
              <a:t>Buisness</a:t>
            </a:r>
            <a:r>
              <a:rPr lang="fi-FI" sz="3600" b="1" baseline="0">
                <a:solidFill>
                  <a:srgbClr val="00594B"/>
                </a:solidFill>
                <a:latin typeface="+mn-lt"/>
                <a:cs typeface="+mn-cs"/>
              </a:rPr>
              <a:t> Model Canvas</a:t>
            </a:r>
            <a:endParaRPr lang="fi-FI" sz="3600" b="1">
              <a:solidFill>
                <a:srgbClr val="00594B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97" name="Tekstiruutu 96"/>
          <p:cNvSpPr txBox="1"/>
          <p:nvPr userDrawn="1"/>
        </p:nvSpPr>
        <p:spPr>
          <a:xfrm>
            <a:off x="356296" y="1346297"/>
            <a:ext cx="22001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Yhteistyökumppanit</a:t>
            </a:r>
          </a:p>
        </p:txBody>
      </p:sp>
      <p:sp>
        <p:nvSpPr>
          <p:cNvPr id="98" name="Tekstiruutu 97"/>
          <p:cNvSpPr txBox="1"/>
          <p:nvPr userDrawn="1"/>
        </p:nvSpPr>
        <p:spPr>
          <a:xfrm>
            <a:off x="2618264" y="2874465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Resurssit</a:t>
            </a:r>
          </a:p>
        </p:txBody>
      </p:sp>
      <p:sp>
        <p:nvSpPr>
          <p:cNvPr id="99" name="Tekstiruutu 98"/>
          <p:cNvSpPr txBox="1"/>
          <p:nvPr userDrawn="1"/>
        </p:nvSpPr>
        <p:spPr>
          <a:xfrm>
            <a:off x="2618265" y="1345537"/>
            <a:ext cx="20824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Toiminnot</a:t>
            </a:r>
          </a:p>
        </p:txBody>
      </p:sp>
      <p:sp>
        <p:nvSpPr>
          <p:cNvPr id="100" name="Tekstiruutu 99"/>
          <p:cNvSpPr txBox="1"/>
          <p:nvPr userDrawn="1"/>
        </p:nvSpPr>
        <p:spPr>
          <a:xfrm>
            <a:off x="4934936" y="1346537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Arvolupaus</a:t>
            </a:r>
          </a:p>
        </p:txBody>
      </p:sp>
      <p:sp>
        <p:nvSpPr>
          <p:cNvPr id="101" name="Tekstiruutu 100"/>
          <p:cNvSpPr txBox="1"/>
          <p:nvPr userDrawn="1"/>
        </p:nvSpPr>
        <p:spPr>
          <a:xfrm>
            <a:off x="4934934" y="2852843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Palvelulupaus</a:t>
            </a:r>
          </a:p>
        </p:txBody>
      </p:sp>
      <p:sp>
        <p:nvSpPr>
          <p:cNvPr id="102" name="Tekstiruutu 101"/>
          <p:cNvSpPr txBox="1"/>
          <p:nvPr userDrawn="1"/>
        </p:nvSpPr>
        <p:spPr>
          <a:xfrm>
            <a:off x="7224724" y="1345051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Asiakassuhde</a:t>
            </a:r>
          </a:p>
        </p:txBody>
      </p:sp>
      <p:sp>
        <p:nvSpPr>
          <p:cNvPr id="103" name="Tekstiruutu 102"/>
          <p:cNvSpPr txBox="1"/>
          <p:nvPr userDrawn="1"/>
        </p:nvSpPr>
        <p:spPr>
          <a:xfrm>
            <a:off x="7192993" y="2872143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Tiedotus</a:t>
            </a:r>
          </a:p>
        </p:txBody>
      </p:sp>
      <p:sp>
        <p:nvSpPr>
          <p:cNvPr id="104" name="Tekstiruutu 103"/>
          <p:cNvSpPr txBox="1"/>
          <p:nvPr userDrawn="1"/>
        </p:nvSpPr>
        <p:spPr>
          <a:xfrm>
            <a:off x="9514512" y="1349319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Asiakasryhmät</a:t>
            </a:r>
          </a:p>
        </p:txBody>
      </p:sp>
      <p:sp>
        <p:nvSpPr>
          <p:cNvPr id="105" name="Tekstiruutu 104"/>
          <p:cNvSpPr txBox="1"/>
          <p:nvPr userDrawn="1"/>
        </p:nvSpPr>
        <p:spPr>
          <a:xfrm>
            <a:off x="329886" y="4428143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Kustannusrakenne</a:t>
            </a:r>
          </a:p>
        </p:txBody>
      </p:sp>
      <p:sp>
        <p:nvSpPr>
          <p:cNvPr id="106" name="Tekstiruutu 105"/>
          <p:cNvSpPr txBox="1"/>
          <p:nvPr userDrawn="1"/>
        </p:nvSpPr>
        <p:spPr>
          <a:xfrm>
            <a:off x="2630245" y="4430874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Tulot</a:t>
            </a:r>
          </a:p>
        </p:txBody>
      </p:sp>
      <p:sp>
        <p:nvSpPr>
          <p:cNvPr id="107" name="Tekstiruutu 106"/>
          <p:cNvSpPr txBox="1"/>
          <p:nvPr userDrawn="1"/>
        </p:nvSpPr>
        <p:spPr>
          <a:xfrm>
            <a:off x="7220516" y="4434347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Mittarit</a:t>
            </a:r>
          </a:p>
        </p:txBody>
      </p:sp>
      <p:sp>
        <p:nvSpPr>
          <p:cNvPr id="3" name="Tekstiruutu 2"/>
          <p:cNvSpPr txBox="1"/>
          <p:nvPr userDrawn="1"/>
        </p:nvSpPr>
        <p:spPr>
          <a:xfrm>
            <a:off x="464009" y="-259080"/>
            <a:ext cx="6045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 b="1" err="1">
                <a:solidFill>
                  <a:srgbClr val="00594B"/>
                </a:solidFill>
                <a:latin typeface="+mn-lt"/>
                <a:cs typeface="+mn-cs"/>
              </a:rPr>
              <a:t>Buisness</a:t>
            </a:r>
            <a:r>
              <a:rPr lang="fi-FI" sz="3600" b="1" baseline="0">
                <a:solidFill>
                  <a:srgbClr val="00594B"/>
                </a:solidFill>
                <a:latin typeface="+mn-lt"/>
                <a:cs typeface="+mn-cs"/>
              </a:rPr>
              <a:t> Model Canvas</a:t>
            </a:r>
            <a:endParaRPr lang="fi-FI" sz="3600" b="1">
              <a:solidFill>
                <a:srgbClr val="00594B"/>
              </a:solidFill>
              <a:latin typeface="+mn-lt"/>
              <a:cs typeface="Poppins" pitchFamily="2" charset="77"/>
            </a:endParaRPr>
          </a:p>
          <a:p>
            <a:pPr algn="l"/>
            <a:endParaRPr lang="fi-FI" sz="3600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697071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85403" y="-575490"/>
            <a:ext cx="6476431" cy="823872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1223579" y="25537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18" name="Kuvatekstinuoli oikealle 17"/>
          <p:cNvSpPr/>
          <p:nvPr userDrawn="1"/>
        </p:nvSpPr>
        <p:spPr>
          <a:xfrm>
            <a:off x="1223579" y="2036617"/>
            <a:ext cx="2826328" cy="1451148"/>
          </a:xfrm>
          <a:prstGeom prst="rightArrowCallout">
            <a:avLst>
              <a:gd name="adj1" fmla="val 25000"/>
              <a:gd name="adj2" fmla="val 25000"/>
              <a:gd name="adj3" fmla="val 35635"/>
              <a:gd name="adj4" fmla="val 73310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8" name="Kuvatekstinuoli alas 7"/>
          <p:cNvSpPr/>
          <p:nvPr userDrawn="1"/>
        </p:nvSpPr>
        <p:spPr>
          <a:xfrm>
            <a:off x="4273012" y="2036617"/>
            <a:ext cx="2327563" cy="2122537"/>
          </a:xfrm>
          <a:prstGeom prst="downArrowCallout">
            <a:avLst>
              <a:gd name="adj1" fmla="val 20088"/>
              <a:gd name="adj2" fmla="val 22544"/>
              <a:gd name="adj3" fmla="val 19008"/>
              <a:gd name="adj4" fmla="val 71167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0" name="Kuvatekstinuoli ylös 9"/>
          <p:cNvSpPr/>
          <p:nvPr userDrawn="1"/>
        </p:nvSpPr>
        <p:spPr>
          <a:xfrm>
            <a:off x="1223579" y="3713018"/>
            <a:ext cx="2142798" cy="2124308"/>
          </a:xfrm>
          <a:prstGeom prst="upArrowCallout">
            <a:avLst>
              <a:gd name="adj1" fmla="val 23696"/>
              <a:gd name="adj2" fmla="val 23696"/>
              <a:gd name="adj3" fmla="val 19738"/>
              <a:gd name="adj4" fmla="val 73740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5" name="Kuvatekstinuoli vasemmalle 24"/>
          <p:cNvSpPr/>
          <p:nvPr userDrawn="1"/>
        </p:nvSpPr>
        <p:spPr>
          <a:xfrm>
            <a:off x="6823680" y="1980509"/>
            <a:ext cx="2988000" cy="156336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8987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" name="Kuvatekstinuoli vasemmalle ja oikealle 1"/>
          <p:cNvSpPr/>
          <p:nvPr userDrawn="1"/>
        </p:nvSpPr>
        <p:spPr>
          <a:xfrm>
            <a:off x="3689389" y="4247274"/>
            <a:ext cx="3494807" cy="1563364"/>
          </a:xfrm>
          <a:prstGeom prst="leftRightArrowCallout">
            <a:avLst>
              <a:gd name="adj1" fmla="val 25000"/>
              <a:gd name="adj2" fmla="val 25000"/>
              <a:gd name="adj3" fmla="val 24114"/>
              <a:gd name="adj4" fmla="val 69726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" name="Suorakulmio 2"/>
          <p:cNvSpPr/>
          <p:nvPr userDrawn="1"/>
        </p:nvSpPr>
        <p:spPr>
          <a:xfrm>
            <a:off x="7484117" y="4247274"/>
            <a:ext cx="2327563" cy="1563364"/>
          </a:xfrm>
          <a:prstGeom prst="rect">
            <a:avLst/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8747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21238" y="-370239"/>
            <a:ext cx="6291081" cy="8002939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75628721"/>
              </p:ext>
            </p:extLst>
          </p:nvPr>
        </p:nvGraphicFramePr>
        <p:xfrm>
          <a:off x="390470" y="1315568"/>
          <a:ext cx="11264272" cy="46742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085238">
                  <a:extLst>
                    <a:ext uri="{9D8B030D-6E8A-4147-A177-3AD203B41FA5}">
                      <a16:colId xmlns:a16="http://schemas.microsoft.com/office/drawing/2014/main" val="1811412274"/>
                    </a:ext>
                  </a:extLst>
                </a:gridCol>
                <a:gridCol w="1499249">
                  <a:extLst>
                    <a:ext uri="{9D8B030D-6E8A-4147-A177-3AD203B41FA5}">
                      <a16:colId xmlns:a16="http://schemas.microsoft.com/office/drawing/2014/main" val="1747700414"/>
                    </a:ext>
                  </a:extLst>
                </a:gridCol>
                <a:gridCol w="1458931">
                  <a:extLst>
                    <a:ext uri="{9D8B030D-6E8A-4147-A177-3AD203B41FA5}">
                      <a16:colId xmlns:a16="http://schemas.microsoft.com/office/drawing/2014/main" val="1519648231"/>
                    </a:ext>
                  </a:extLst>
                </a:gridCol>
                <a:gridCol w="1520575">
                  <a:extLst>
                    <a:ext uri="{9D8B030D-6E8A-4147-A177-3AD203B41FA5}">
                      <a16:colId xmlns:a16="http://schemas.microsoft.com/office/drawing/2014/main" val="31238715"/>
                    </a:ext>
                  </a:extLst>
                </a:gridCol>
                <a:gridCol w="1481917">
                  <a:extLst>
                    <a:ext uri="{9D8B030D-6E8A-4147-A177-3AD203B41FA5}">
                      <a16:colId xmlns:a16="http://schemas.microsoft.com/office/drawing/2014/main" val="4202487952"/>
                    </a:ext>
                  </a:extLst>
                </a:gridCol>
                <a:gridCol w="1609181">
                  <a:extLst>
                    <a:ext uri="{9D8B030D-6E8A-4147-A177-3AD203B41FA5}">
                      <a16:colId xmlns:a16="http://schemas.microsoft.com/office/drawing/2014/main" val="1367926760"/>
                    </a:ext>
                  </a:extLst>
                </a:gridCol>
                <a:gridCol w="1609181">
                  <a:extLst>
                    <a:ext uri="{9D8B030D-6E8A-4147-A177-3AD203B41FA5}">
                      <a16:colId xmlns:a16="http://schemas.microsoft.com/office/drawing/2014/main" val="1213441901"/>
                    </a:ext>
                  </a:extLst>
                </a:gridCol>
              </a:tblGrid>
              <a:tr h="77938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Toimijat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Tehtävät ja työnjaot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Tiedot,</a:t>
                      </a:r>
                      <a:r>
                        <a:rPr lang="fi-FI" sz="1400" baseline="0"/>
                        <a:t> </a:t>
                      </a:r>
                      <a:r>
                        <a:rPr lang="fi-FI" sz="1400"/>
                        <a:t>taidot,</a:t>
                      </a:r>
                      <a:r>
                        <a:rPr lang="fi-FI" sz="1400" baseline="0"/>
                        <a:t> välineet</a:t>
                      </a:r>
                      <a:endParaRPr lang="fi-FI" sz="1400"/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Lait</a:t>
                      </a:r>
                      <a:r>
                        <a:rPr lang="fi-FI" sz="1400" baseline="0"/>
                        <a:t> ja asetukset</a:t>
                      </a:r>
                      <a:endParaRPr lang="fi-FI" sz="1400"/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Periaatteet ja säännöt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400"/>
                        <a:t>Talous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233533"/>
                  </a:ext>
                </a:extLst>
              </a:tr>
              <a:tr h="935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300" b="1">
                          <a:solidFill>
                            <a:schemeClr val="bg1"/>
                          </a:solidFill>
                        </a:rPr>
                        <a:t>Asiakasnäkökulma</a:t>
                      </a:r>
                    </a:p>
                    <a:p>
                      <a:endParaRPr lang="fi-FI" sz="13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207229"/>
                  </a:ext>
                </a:extLst>
              </a:tr>
              <a:tr h="894329">
                <a:tc>
                  <a:txBody>
                    <a:bodyPr/>
                    <a:lstStyle/>
                    <a:p>
                      <a:r>
                        <a:rPr lang="fi-FI" sz="1300" b="1">
                          <a:solidFill>
                            <a:schemeClr val="bg1"/>
                          </a:solidFill>
                        </a:rPr>
                        <a:t>Ammattilaisnäkökulma</a:t>
                      </a: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59584"/>
                  </a:ext>
                </a:extLst>
              </a:tr>
              <a:tr h="1032316">
                <a:tc>
                  <a:txBody>
                    <a:bodyPr/>
                    <a:lstStyle/>
                    <a:p>
                      <a:endParaRPr lang="fi-FI" sz="13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3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Organisatorinen näkökulma 	</a:t>
                      </a:r>
                    </a:p>
                    <a:p>
                      <a:endParaRPr lang="fi-FI" sz="13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80D9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969718"/>
                  </a:ext>
                </a:extLst>
              </a:tr>
              <a:tr h="1032316">
                <a:tc>
                  <a:txBody>
                    <a:bodyPr/>
                    <a:lstStyle/>
                    <a:p>
                      <a:endParaRPr lang="fi-FI" sz="13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i-FI" sz="1300" b="1" i="0" u="none" strike="noStrike" kern="1200" baseline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Poliittis</a:t>
                      </a:r>
                      <a:r>
                        <a:rPr lang="fi-FI" sz="1300" b="1" i="0" u="none" strike="noStrike" kern="1200" baseline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-hallinnollinen näkökulma 	</a:t>
                      </a:r>
                    </a:p>
                    <a:p>
                      <a:endParaRPr lang="fi-FI" sz="1300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rgbClr val="C0EC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7074078"/>
                  </a:ext>
                </a:extLst>
              </a:tr>
            </a:tbl>
          </a:graphicData>
        </a:graphic>
      </p:graphicFrame>
      <p:sp>
        <p:nvSpPr>
          <p:cNvPr id="3" name="Tekstiruutu 2"/>
          <p:cNvSpPr txBox="1"/>
          <p:nvPr userDrawn="1"/>
        </p:nvSpPr>
        <p:spPr>
          <a:xfrm>
            <a:off x="5024060" y="702831"/>
            <a:ext cx="7027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fi-FI" sz="1000">
              <a:latin typeface="+mn-lt"/>
              <a:cs typeface="Poppins" pitchFamily="2" charset="77"/>
            </a:endParaRPr>
          </a:p>
        </p:txBody>
      </p:sp>
      <p:sp>
        <p:nvSpPr>
          <p:cNvPr id="13" name="Tekstiruutu 12"/>
          <p:cNvSpPr txBox="1"/>
          <p:nvPr userDrawn="1"/>
        </p:nvSpPr>
        <p:spPr>
          <a:xfrm>
            <a:off x="278596" y="408002"/>
            <a:ext cx="4994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600" b="1">
                <a:solidFill>
                  <a:srgbClr val="00594B"/>
                </a:solidFill>
              </a:rPr>
              <a:t>Näkökulmataulukko</a:t>
            </a:r>
            <a:endParaRPr lang="fi-FI" sz="3600" b="1">
              <a:solidFill>
                <a:srgbClr val="00594B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19" name="Tekstin paikkamerkki 18"/>
          <p:cNvSpPr>
            <a:spLocks noGrp="1"/>
          </p:cNvSpPr>
          <p:nvPr>
            <p:ph type="body" sz="quarter" idx="11" hasCustomPrompt="1"/>
          </p:nvPr>
        </p:nvSpPr>
        <p:spPr>
          <a:xfrm>
            <a:off x="2536825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Ketkä ovat ratkaisun keskeiset asiakkaat?</a:t>
            </a:r>
          </a:p>
        </p:txBody>
      </p:sp>
      <p:sp>
        <p:nvSpPr>
          <p:cNvPr id="43" name="Tekstin paikkamerkki 18"/>
          <p:cNvSpPr>
            <a:spLocks noGrp="1"/>
          </p:cNvSpPr>
          <p:nvPr>
            <p:ph type="body" sz="quarter" idx="12" hasCustomPrompt="1"/>
          </p:nvPr>
        </p:nvSpPr>
        <p:spPr>
          <a:xfrm>
            <a:off x="2536825" y="310347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Ketkä ovat ratkaisua toteuttavat ammattilaiset?</a:t>
            </a:r>
          </a:p>
        </p:txBody>
      </p:sp>
      <p:sp>
        <p:nvSpPr>
          <p:cNvPr id="47" name="Tekstin paikkamerkki 18"/>
          <p:cNvSpPr>
            <a:spLocks noGrp="1"/>
          </p:cNvSpPr>
          <p:nvPr>
            <p:ph type="body" sz="quarter" idx="13" hasCustomPrompt="1"/>
          </p:nvPr>
        </p:nvSpPr>
        <p:spPr>
          <a:xfrm>
            <a:off x="2536825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Ketkä ovat ratkaisun organisatoriset toimijat, yksiköt, </a:t>
            </a:r>
            <a:r>
              <a:rPr lang="fi-FI" err="1"/>
              <a:t>tms</a:t>
            </a:r>
            <a:r>
              <a:rPr lang="fi-FI"/>
              <a:t>?</a:t>
            </a:r>
          </a:p>
        </p:txBody>
      </p:sp>
      <p:sp>
        <p:nvSpPr>
          <p:cNvPr id="51" name="Tekstin paikkamerkki 18"/>
          <p:cNvSpPr>
            <a:spLocks noGrp="1"/>
          </p:cNvSpPr>
          <p:nvPr>
            <p:ph type="body" sz="quarter" idx="14" hasCustomPrompt="1"/>
          </p:nvPr>
        </p:nvSpPr>
        <p:spPr>
          <a:xfrm>
            <a:off x="2547099" y="5076770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Minkälaisia poliittisia tai hallinnollisia toimijoita ratkaisussa on mukana?</a:t>
            </a:r>
          </a:p>
        </p:txBody>
      </p:sp>
      <p:sp>
        <p:nvSpPr>
          <p:cNvPr id="52" name="Tekstin paikkamerkki 18"/>
          <p:cNvSpPr>
            <a:spLocks noGrp="1"/>
          </p:cNvSpPr>
          <p:nvPr>
            <p:ph type="body" sz="quarter" idx="15" hasCustomPrompt="1"/>
          </p:nvPr>
        </p:nvSpPr>
        <p:spPr>
          <a:xfrm>
            <a:off x="4028491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Mitkä ovat asiakkaiden keskeiset tehtävät ratkaisussa?</a:t>
            </a:r>
          </a:p>
        </p:txBody>
      </p:sp>
      <p:sp>
        <p:nvSpPr>
          <p:cNvPr id="53" name="Tekstin paikkamerkki 18"/>
          <p:cNvSpPr>
            <a:spLocks noGrp="1"/>
          </p:cNvSpPr>
          <p:nvPr>
            <p:ph type="body" sz="quarter" idx="16" hasCustomPrompt="1"/>
          </p:nvPr>
        </p:nvSpPr>
        <p:spPr>
          <a:xfrm>
            <a:off x="4028491" y="3090863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Mitkä ovat ammattilaisten keskeiset tehtävät?</a:t>
            </a:r>
          </a:p>
        </p:txBody>
      </p:sp>
      <p:sp>
        <p:nvSpPr>
          <p:cNvPr id="54" name="Tekstin paikkamerkki 18"/>
          <p:cNvSpPr>
            <a:spLocks noGrp="1"/>
          </p:cNvSpPr>
          <p:nvPr>
            <p:ph type="body" sz="quarter" idx="17" hasCustomPrompt="1"/>
          </p:nvPr>
        </p:nvSpPr>
        <p:spPr>
          <a:xfrm>
            <a:off x="4038765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Minkälaisia tehtäviä organisaation muilla toimijoilta on?</a:t>
            </a:r>
          </a:p>
        </p:txBody>
      </p:sp>
      <p:sp>
        <p:nvSpPr>
          <p:cNvPr id="55" name="Tekstin paikkamerkki 18"/>
          <p:cNvSpPr>
            <a:spLocks noGrp="1"/>
          </p:cNvSpPr>
          <p:nvPr>
            <p:ph type="body" sz="quarter" idx="18" hasCustomPrompt="1"/>
          </p:nvPr>
        </p:nvSpPr>
        <p:spPr>
          <a:xfrm>
            <a:off x="4038765" y="509966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Minkälaisia tehtäviä </a:t>
            </a:r>
            <a:r>
              <a:rPr lang="fi-FI" err="1"/>
              <a:t>poliittis</a:t>
            </a:r>
            <a:r>
              <a:rPr lang="fi-FI"/>
              <a:t>- hallinnollisen tahon toimijoilla on?</a:t>
            </a:r>
          </a:p>
        </p:txBody>
      </p:sp>
      <p:sp>
        <p:nvSpPr>
          <p:cNvPr id="56" name="Tekstin paikkamerkki 18"/>
          <p:cNvSpPr>
            <a:spLocks noGrp="1"/>
          </p:cNvSpPr>
          <p:nvPr>
            <p:ph type="body" sz="quarter" idx="19" hasCustomPrompt="1"/>
          </p:nvPr>
        </p:nvSpPr>
        <p:spPr>
          <a:xfrm>
            <a:off x="5520157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asiakkailta edellytetään?</a:t>
            </a:r>
          </a:p>
        </p:txBody>
      </p:sp>
      <p:sp>
        <p:nvSpPr>
          <p:cNvPr id="57" name="Tekstin paikkamerkki 18"/>
          <p:cNvSpPr>
            <a:spLocks noGrp="1"/>
          </p:cNvSpPr>
          <p:nvPr>
            <p:ph type="body" sz="quarter" idx="20" hasCustomPrompt="1"/>
          </p:nvPr>
        </p:nvSpPr>
        <p:spPr>
          <a:xfrm>
            <a:off x="5520157" y="3103847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ammattilaisilta edellytetään?</a:t>
            </a:r>
          </a:p>
        </p:txBody>
      </p:sp>
      <p:sp>
        <p:nvSpPr>
          <p:cNvPr id="58" name="Tekstin paikkamerkki 18"/>
          <p:cNvSpPr>
            <a:spLocks noGrp="1"/>
          </p:cNvSpPr>
          <p:nvPr>
            <p:ph type="body" sz="quarter" idx="21" hasCustomPrompt="1"/>
          </p:nvPr>
        </p:nvSpPr>
        <p:spPr>
          <a:xfrm>
            <a:off x="5520157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organisaatiolta edellytetään?</a:t>
            </a:r>
          </a:p>
        </p:txBody>
      </p:sp>
      <p:sp>
        <p:nvSpPr>
          <p:cNvPr id="59" name="Tekstin paikkamerkki 18"/>
          <p:cNvSpPr>
            <a:spLocks noGrp="1"/>
          </p:cNvSpPr>
          <p:nvPr>
            <p:ph type="body" sz="quarter" idx="22" hasCustomPrompt="1"/>
          </p:nvPr>
        </p:nvSpPr>
        <p:spPr>
          <a:xfrm>
            <a:off x="5530431" y="509966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edellytyksiä ja osaamista hallinnolta edellytetään?</a:t>
            </a:r>
          </a:p>
        </p:txBody>
      </p:sp>
      <p:sp>
        <p:nvSpPr>
          <p:cNvPr id="60" name="Tekstin paikkamerkki 18"/>
          <p:cNvSpPr>
            <a:spLocks noGrp="1"/>
          </p:cNvSpPr>
          <p:nvPr>
            <p:ph type="body" sz="quarter" idx="23" hasCustomPrompt="1"/>
          </p:nvPr>
        </p:nvSpPr>
        <p:spPr>
          <a:xfrm>
            <a:off x="7018757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1" name="Tekstin paikkamerkki 18"/>
          <p:cNvSpPr>
            <a:spLocks noGrp="1"/>
          </p:cNvSpPr>
          <p:nvPr>
            <p:ph type="body" sz="quarter" idx="24" hasCustomPrompt="1"/>
          </p:nvPr>
        </p:nvSpPr>
        <p:spPr>
          <a:xfrm>
            <a:off x="7018757" y="3103847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2" name="Tekstin paikkamerkki 18"/>
          <p:cNvSpPr>
            <a:spLocks noGrp="1"/>
          </p:cNvSpPr>
          <p:nvPr>
            <p:ph type="body" sz="quarter" idx="25" hasCustomPrompt="1"/>
          </p:nvPr>
        </p:nvSpPr>
        <p:spPr>
          <a:xfrm>
            <a:off x="7018348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3" name="Tekstin paikkamerkki 18"/>
          <p:cNvSpPr>
            <a:spLocks noGrp="1"/>
          </p:cNvSpPr>
          <p:nvPr>
            <p:ph type="body" sz="quarter" idx="26" hasCustomPrompt="1"/>
          </p:nvPr>
        </p:nvSpPr>
        <p:spPr>
          <a:xfrm>
            <a:off x="7018757" y="5099664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Onko erityisiä lakeja ja asetuksia, jotka tulee huomioida?</a:t>
            </a:r>
          </a:p>
        </p:txBody>
      </p:sp>
      <p:sp>
        <p:nvSpPr>
          <p:cNvPr id="64" name="Tekstin paikkamerkki 18"/>
          <p:cNvSpPr>
            <a:spLocks noGrp="1"/>
          </p:cNvSpPr>
          <p:nvPr>
            <p:ph type="body" sz="quarter" idx="27" hasCustomPrompt="1"/>
          </p:nvPr>
        </p:nvSpPr>
        <p:spPr>
          <a:xfrm>
            <a:off x="8517357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asiakkaat noudattavat?</a:t>
            </a:r>
          </a:p>
        </p:txBody>
      </p:sp>
      <p:sp>
        <p:nvSpPr>
          <p:cNvPr id="65" name="Tekstin paikkamerkki 18"/>
          <p:cNvSpPr>
            <a:spLocks noGrp="1"/>
          </p:cNvSpPr>
          <p:nvPr>
            <p:ph type="body" sz="quarter" idx="28" hasCustomPrompt="1"/>
          </p:nvPr>
        </p:nvSpPr>
        <p:spPr>
          <a:xfrm>
            <a:off x="8517357" y="3090863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ammattialiset noudattavat?</a:t>
            </a:r>
          </a:p>
        </p:txBody>
      </p:sp>
      <p:sp>
        <p:nvSpPr>
          <p:cNvPr id="66" name="Tekstin paikkamerkki 18"/>
          <p:cNvSpPr>
            <a:spLocks noGrp="1"/>
          </p:cNvSpPr>
          <p:nvPr>
            <p:ph type="body" sz="quarter" idx="29" hasCustomPrompt="1"/>
          </p:nvPr>
        </p:nvSpPr>
        <p:spPr>
          <a:xfrm>
            <a:off x="8516539" y="4052302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organisaation muut toimijat noudattavat?</a:t>
            </a:r>
          </a:p>
        </p:txBody>
      </p:sp>
      <p:sp>
        <p:nvSpPr>
          <p:cNvPr id="67" name="Tekstin paikkamerkki 18"/>
          <p:cNvSpPr>
            <a:spLocks noGrp="1"/>
          </p:cNvSpPr>
          <p:nvPr>
            <p:ph type="body" sz="quarter" idx="30" hasCustomPrompt="1"/>
          </p:nvPr>
        </p:nvSpPr>
        <p:spPr>
          <a:xfrm>
            <a:off x="8516539" y="5102042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periaatteita ja sääntöjä poliittishallinnollisen tahon toimijat noudattavat?</a:t>
            </a:r>
          </a:p>
        </p:txBody>
      </p:sp>
      <p:sp>
        <p:nvSpPr>
          <p:cNvPr id="68" name="Tekstin paikkamerkki 18"/>
          <p:cNvSpPr>
            <a:spLocks noGrp="1"/>
          </p:cNvSpPr>
          <p:nvPr>
            <p:ph type="body" sz="quarter" idx="31" hasCustomPrompt="1"/>
          </p:nvPr>
        </p:nvSpPr>
        <p:spPr>
          <a:xfrm>
            <a:off x="10159715" y="2168525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taloudellisia resursseja asiakkaat tarvitsevat?</a:t>
            </a:r>
          </a:p>
        </p:txBody>
      </p:sp>
      <p:sp>
        <p:nvSpPr>
          <p:cNvPr id="69" name="Tekstin paikkamerkki 18"/>
          <p:cNvSpPr>
            <a:spLocks noGrp="1"/>
          </p:cNvSpPr>
          <p:nvPr>
            <p:ph type="body" sz="quarter" idx="32" hasCustomPrompt="1"/>
          </p:nvPr>
        </p:nvSpPr>
        <p:spPr>
          <a:xfrm>
            <a:off x="10168357" y="3090863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itä taloudellisia resursseja ammattilaiset tarvitsevat?</a:t>
            </a:r>
          </a:p>
        </p:txBody>
      </p:sp>
      <p:sp>
        <p:nvSpPr>
          <p:cNvPr id="70" name="Tekstin paikkamerkki 18"/>
          <p:cNvSpPr>
            <a:spLocks noGrp="1"/>
          </p:cNvSpPr>
          <p:nvPr>
            <p:ph type="body" sz="quarter" idx="33" hasCustomPrompt="1"/>
          </p:nvPr>
        </p:nvSpPr>
        <p:spPr>
          <a:xfrm>
            <a:off x="10168357" y="4037389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taloudellisia resursseja organisaation muut toimijat tarvitsevat?</a:t>
            </a:r>
          </a:p>
        </p:txBody>
      </p:sp>
      <p:sp>
        <p:nvSpPr>
          <p:cNvPr id="71" name="Tekstin paikkamerkki 18"/>
          <p:cNvSpPr>
            <a:spLocks noGrp="1"/>
          </p:cNvSpPr>
          <p:nvPr>
            <p:ph type="body" sz="quarter" idx="34" hasCustomPrompt="1"/>
          </p:nvPr>
        </p:nvSpPr>
        <p:spPr>
          <a:xfrm>
            <a:off x="10168357" y="5109871"/>
            <a:ext cx="1346200" cy="7699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lang="fi-FI"/>
              <a:t>Mitä taloudellisia resursseja poliittishallinnollisen tahon toimijat tarvitsevat?</a:t>
            </a:r>
          </a:p>
        </p:txBody>
      </p:sp>
    </p:spTree>
    <p:extLst>
      <p:ext uri="{BB962C8B-B14F-4D97-AF65-F5344CB8AC3E}">
        <p14:creationId xmlns:p14="http://schemas.microsoft.com/office/powerpoint/2010/main" val="22361766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843694" y="12345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4" name="Ristinuoli 3"/>
          <p:cNvSpPr/>
          <p:nvPr userDrawn="1"/>
        </p:nvSpPr>
        <p:spPr>
          <a:xfrm>
            <a:off x="712706" y="1768584"/>
            <a:ext cx="1869897" cy="1869897"/>
          </a:xfrm>
          <a:prstGeom prst="quad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" name="Kaareutuva nuoli 4"/>
          <p:cNvSpPr/>
          <p:nvPr userDrawn="1"/>
        </p:nvSpPr>
        <p:spPr>
          <a:xfrm>
            <a:off x="2905506" y="1678229"/>
            <a:ext cx="1715784" cy="1831455"/>
          </a:xfrm>
          <a:prstGeom prst="ben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6" name="Nuoli vasemmalle ja ylös 5"/>
          <p:cNvSpPr/>
          <p:nvPr userDrawn="1"/>
        </p:nvSpPr>
        <p:spPr>
          <a:xfrm>
            <a:off x="3961919" y="1852601"/>
            <a:ext cx="1712358" cy="1712358"/>
          </a:xfrm>
          <a:prstGeom prst="leftUp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7" name="Nuoli oikealle 6"/>
          <p:cNvSpPr/>
          <p:nvPr userDrawn="1"/>
        </p:nvSpPr>
        <p:spPr>
          <a:xfrm>
            <a:off x="7878825" y="1826098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1" name="Nuoli oikealle 20"/>
          <p:cNvSpPr/>
          <p:nvPr userDrawn="1"/>
        </p:nvSpPr>
        <p:spPr>
          <a:xfrm rot="10800000">
            <a:off x="7748656" y="2709595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2" name="Nuoli oikealle 21"/>
          <p:cNvSpPr/>
          <p:nvPr userDrawn="1"/>
        </p:nvSpPr>
        <p:spPr>
          <a:xfrm rot="5400000">
            <a:off x="9339826" y="2310616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3" name="Nuoli oikealle 22"/>
          <p:cNvSpPr/>
          <p:nvPr userDrawn="1"/>
        </p:nvSpPr>
        <p:spPr>
          <a:xfrm rot="16200000">
            <a:off x="10259536" y="2221924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4" name="Nuoli vasemmalle ja ylös 23"/>
          <p:cNvSpPr/>
          <p:nvPr userDrawn="1"/>
        </p:nvSpPr>
        <p:spPr>
          <a:xfrm rot="10800000">
            <a:off x="5779764" y="1768584"/>
            <a:ext cx="1712358" cy="1712358"/>
          </a:xfrm>
          <a:prstGeom prst="leftUp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0" name="Suorakulmio 19"/>
          <p:cNvSpPr/>
          <p:nvPr userDrawn="1"/>
        </p:nvSpPr>
        <p:spPr>
          <a:xfrm>
            <a:off x="779949" y="4013864"/>
            <a:ext cx="2604504" cy="1648691"/>
          </a:xfrm>
          <a:prstGeom prst="rect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n>
                <a:noFill/>
              </a:ln>
              <a:latin typeface="+mn-lt"/>
              <a:cs typeface="Poppins" pitchFamily="2" charset="77"/>
            </a:endParaRPr>
          </a:p>
        </p:txBody>
      </p:sp>
      <p:sp>
        <p:nvSpPr>
          <p:cNvPr id="25" name="Ellipsi 24"/>
          <p:cNvSpPr/>
          <p:nvPr userDrawn="1"/>
        </p:nvSpPr>
        <p:spPr>
          <a:xfrm>
            <a:off x="3634674" y="4013864"/>
            <a:ext cx="1648691" cy="1648691"/>
          </a:xfrm>
          <a:prstGeom prst="ellips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6" name="Vinoneliö 25"/>
          <p:cNvSpPr/>
          <p:nvPr userDrawn="1"/>
        </p:nvSpPr>
        <p:spPr>
          <a:xfrm>
            <a:off x="5580807" y="4013864"/>
            <a:ext cx="1661485" cy="1661485"/>
          </a:xfrm>
          <a:prstGeom prst="diamond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pic>
        <p:nvPicPr>
          <p:cNvPr id="32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48656" y="3803476"/>
            <a:ext cx="6476431" cy="82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7547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1467" y="-2434825"/>
            <a:ext cx="8303398" cy="1056282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843694" y="316120"/>
            <a:ext cx="6750906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3" name="Viisikulmio 2"/>
          <p:cNvSpPr/>
          <p:nvPr userDrawn="1"/>
        </p:nvSpPr>
        <p:spPr>
          <a:xfrm>
            <a:off x="843694" y="2288522"/>
            <a:ext cx="2401486" cy="2510644"/>
          </a:xfrm>
          <a:prstGeom prst="homePlate">
            <a:avLst/>
          </a:prstGeom>
          <a:solidFill>
            <a:srgbClr val="00B398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" name="Lovettu nuolenkärki 4"/>
          <p:cNvSpPr/>
          <p:nvPr userDrawn="1"/>
        </p:nvSpPr>
        <p:spPr>
          <a:xfrm>
            <a:off x="2079636" y="2267470"/>
            <a:ext cx="3647294" cy="2510644"/>
          </a:xfrm>
          <a:prstGeom prst="chevron">
            <a:avLst/>
          </a:prstGeom>
          <a:solidFill>
            <a:srgbClr val="00B398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19" name="Lovettu nuolenkärki 18"/>
          <p:cNvSpPr/>
          <p:nvPr userDrawn="1"/>
        </p:nvSpPr>
        <p:spPr>
          <a:xfrm>
            <a:off x="4545503" y="2267469"/>
            <a:ext cx="3647294" cy="2510644"/>
          </a:xfrm>
          <a:prstGeom prst="chevron">
            <a:avLst/>
          </a:prstGeom>
          <a:solidFill>
            <a:srgbClr val="00B398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20" name="Lovettu nuolenkärki 19"/>
          <p:cNvSpPr/>
          <p:nvPr userDrawn="1"/>
        </p:nvSpPr>
        <p:spPr>
          <a:xfrm>
            <a:off x="7039953" y="2267468"/>
            <a:ext cx="3647294" cy="2510644"/>
          </a:xfrm>
          <a:prstGeom prst="chevron">
            <a:avLst/>
          </a:prstGeom>
          <a:solidFill>
            <a:srgbClr val="00B398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787561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843694" y="12345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5" name="Pyöristetty suorakulmio 4"/>
          <p:cNvSpPr/>
          <p:nvPr userDrawn="1"/>
        </p:nvSpPr>
        <p:spPr>
          <a:xfrm>
            <a:off x="272851" y="1725455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1" name="Pyöristetty suorakulmio 50"/>
          <p:cNvSpPr/>
          <p:nvPr userDrawn="1"/>
        </p:nvSpPr>
        <p:spPr>
          <a:xfrm>
            <a:off x="2650034" y="172184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2" name="Pyöristetty suorakulmio 51"/>
          <p:cNvSpPr/>
          <p:nvPr userDrawn="1"/>
        </p:nvSpPr>
        <p:spPr>
          <a:xfrm>
            <a:off x="5027217" y="1725455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3" name="Pyöristetty suorakulmio 52"/>
          <p:cNvSpPr/>
          <p:nvPr userDrawn="1"/>
        </p:nvSpPr>
        <p:spPr>
          <a:xfrm>
            <a:off x="7404400" y="1725455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4" name="Tasakylkinen kolmio 53"/>
          <p:cNvSpPr/>
          <p:nvPr userDrawn="1"/>
        </p:nvSpPr>
        <p:spPr>
          <a:xfrm rot="5400000">
            <a:off x="2230299" y="2493074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5" name="Tasakylkinen kolmio 54"/>
          <p:cNvSpPr/>
          <p:nvPr userDrawn="1"/>
        </p:nvSpPr>
        <p:spPr>
          <a:xfrm rot="5400000">
            <a:off x="4607482" y="2508115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6" name="Tasakylkinen kolmio 55"/>
          <p:cNvSpPr/>
          <p:nvPr userDrawn="1"/>
        </p:nvSpPr>
        <p:spPr>
          <a:xfrm rot="5400000">
            <a:off x="6984665" y="2493074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8" name="Tasakylkinen kolmio 17"/>
          <p:cNvSpPr/>
          <p:nvPr userDrawn="1"/>
        </p:nvSpPr>
        <p:spPr>
          <a:xfrm rot="5400000">
            <a:off x="9407395" y="2493074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9" name="Pyöristetty suorakulmio 18"/>
          <p:cNvSpPr/>
          <p:nvPr userDrawn="1"/>
        </p:nvSpPr>
        <p:spPr>
          <a:xfrm>
            <a:off x="9872676" y="171858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0" name="Pyöristetty suorakulmio 19"/>
          <p:cNvSpPr/>
          <p:nvPr userDrawn="1"/>
        </p:nvSpPr>
        <p:spPr>
          <a:xfrm>
            <a:off x="318397" y="410369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1" name="Pyöristetty suorakulmio 20"/>
          <p:cNvSpPr/>
          <p:nvPr userDrawn="1"/>
        </p:nvSpPr>
        <p:spPr>
          <a:xfrm>
            <a:off x="2695580" y="4100079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2" name="Pyöristetty suorakulmio 21"/>
          <p:cNvSpPr/>
          <p:nvPr userDrawn="1"/>
        </p:nvSpPr>
        <p:spPr>
          <a:xfrm>
            <a:off x="5072763" y="410369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3" name="Pyöristetty suorakulmio 22"/>
          <p:cNvSpPr/>
          <p:nvPr userDrawn="1"/>
        </p:nvSpPr>
        <p:spPr>
          <a:xfrm>
            <a:off x="7449946" y="4103692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4" name="Tasakylkinen kolmio 23"/>
          <p:cNvSpPr/>
          <p:nvPr userDrawn="1"/>
        </p:nvSpPr>
        <p:spPr>
          <a:xfrm rot="5400000">
            <a:off x="2275845" y="4871311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5" name="Tasakylkinen kolmio 24"/>
          <p:cNvSpPr/>
          <p:nvPr userDrawn="1"/>
        </p:nvSpPr>
        <p:spPr>
          <a:xfrm rot="5400000">
            <a:off x="4653028" y="4886352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6" name="Tasakylkinen kolmio 25"/>
          <p:cNvSpPr/>
          <p:nvPr userDrawn="1"/>
        </p:nvSpPr>
        <p:spPr>
          <a:xfrm rot="5400000">
            <a:off x="7030211" y="4871311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7" name="Tasakylkinen kolmio 26"/>
          <p:cNvSpPr/>
          <p:nvPr userDrawn="1"/>
        </p:nvSpPr>
        <p:spPr>
          <a:xfrm rot="5400000">
            <a:off x="9452941" y="4871311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8" name="Pyöristetty suorakulmio 27"/>
          <p:cNvSpPr/>
          <p:nvPr userDrawn="1"/>
        </p:nvSpPr>
        <p:spPr>
          <a:xfrm>
            <a:off x="9918222" y="4096819"/>
            <a:ext cx="1950424" cy="1878130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2" name="Tasakylkinen kolmio 31"/>
          <p:cNvSpPr/>
          <p:nvPr userDrawn="1"/>
        </p:nvSpPr>
        <p:spPr>
          <a:xfrm rot="10800000">
            <a:off x="1041708" y="3699419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3" name="Tasakylkinen kolmio 32"/>
          <p:cNvSpPr/>
          <p:nvPr userDrawn="1"/>
        </p:nvSpPr>
        <p:spPr>
          <a:xfrm rot="10800000">
            <a:off x="3464437" y="3684175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4" name="Tasakylkinen kolmio 33"/>
          <p:cNvSpPr/>
          <p:nvPr userDrawn="1"/>
        </p:nvSpPr>
        <p:spPr>
          <a:xfrm rot="10800000">
            <a:off x="5796074" y="3699419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5" name="Tasakylkinen kolmio 34"/>
          <p:cNvSpPr/>
          <p:nvPr userDrawn="1"/>
        </p:nvSpPr>
        <p:spPr>
          <a:xfrm rot="10800000">
            <a:off x="8218802" y="3713030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6" name="Tasakylkinen kolmio 35"/>
          <p:cNvSpPr/>
          <p:nvPr userDrawn="1"/>
        </p:nvSpPr>
        <p:spPr>
          <a:xfrm rot="10800000">
            <a:off x="10687079" y="3699419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28426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 userDrawn="1"/>
        </p:nvSpPr>
        <p:spPr>
          <a:xfrm>
            <a:off x="149445" y="239976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4" name="Suorakulmio 3"/>
          <p:cNvSpPr/>
          <p:nvPr userDrawn="1"/>
        </p:nvSpPr>
        <p:spPr>
          <a:xfrm>
            <a:off x="2576366" y="237933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" name="Suorakulmio 4"/>
          <p:cNvSpPr/>
          <p:nvPr userDrawn="1"/>
        </p:nvSpPr>
        <p:spPr>
          <a:xfrm>
            <a:off x="5003285" y="237932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6" name="Suorakulmio 5"/>
          <p:cNvSpPr/>
          <p:nvPr userDrawn="1"/>
        </p:nvSpPr>
        <p:spPr>
          <a:xfrm>
            <a:off x="149445" y="1895242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7" name="Suorakulmio 6"/>
          <p:cNvSpPr/>
          <p:nvPr userDrawn="1"/>
        </p:nvSpPr>
        <p:spPr>
          <a:xfrm>
            <a:off x="2576366" y="1901368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9" name="Suorakulmio 8"/>
          <p:cNvSpPr/>
          <p:nvPr userDrawn="1"/>
        </p:nvSpPr>
        <p:spPr>
          <a:xfrm>
            <a:off x="5003285" y="1899325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0" name="Suorakulmio 9"/>
          <p:cNvSpPr/>
          <p:nvPr userDrawn="1"/>
        </p:nvSpPr>
        <p:spPr>
          <a:xfrm>
            <a:off x="149445" y="3499019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2576365" y="3505145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2" name="Suorakulmio 11"/>
          <p:cNvSpPr/>
          <p:nvPr userDrawn="1"/>
        </p:nvSpPr>
        <p:spPr>
          <a:xfrm>
            <a:off x="5003284" y="3503102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4" name="Suorakulmio 13"/>
          <p:cNvSpPr/>
          <p:nvPr userDrawn="1"/>
        </p:nvSpPr>
        <p:spPr>
          <a:xfrm>
            <a:off x="7430203" y="235891"/>
            <a:ext cx="2242973" cy="1468841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5" name="Suorakulmio 14"/>
          <p:cNvSpPr/>
          <p:nvPr userDrawn="1"/>
        </p:nvSpPr>
        <p:spPr>
          <a:xfrm>
            <a:off x="7430203" y="1897284"/>
            <a:ext cx="2242973" cy="1468841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6" name="Suorakulmio 15"/>
          <p:cNvSpPr/>
          <p:nvPr userDrawn="1"/>
        </p:nvSpPr>
        <p:spPr>
          <a:xfrm>
            <a:off x="7430202" y="3501061"/>
            <a:ext cx="2242973" cy="1468841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1" name="Suorakulmio 20"/>
          <p:cNvSpPr/>
          <p:nvPr userDrawn="1"/>
        </p:nvSpPr>
        <p:spPr>
          <a:xfrm>
            <a:off x="9776301" y="233849"/>
            <a:ext cx="2242973" cy="1468841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2" name="Suorakulmio 21"/>
          <p:cNvSpPr/>
          <p:nvPr userDrawn="1"/>
        </p:nvSpPr>
        <p:spPr>
          <a:xfrm>
            <a:off x="9776301" y="1895242"/>
            <a:ext cx="2242973" cy="1468841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3" name="Suorakulmio 22"/>
          <p:cNvSpPr/>
          <p:nvPr userDrawn="1"/>
        </p:nvSpPr>
        <p:spPr>
          <a:xfrm>
            <a:off x="9776300" y="3499019"/>
            <a:ext cx="2242973" cy="1468841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4" name="Suorakulmio 23"/>
          <p:cNvSpPr/>
          <p:nvPr userDrawn="1"/>
        </p:nvSpPr>
        <p:spPr>
          <a:xfrm>
            <a:off x="149445" y="5158370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5" name="Suorakulmio 24"/>
          <p:cNvSpPr/>
          <p:nvPr userDrawn="1"/>
        </p:nvSpPr>
        <p:spPr>
          <a:xfrm>
            <a:off x="2576365" y="5164496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6" name="Suorakulmio 25"/>
          <p:cNvSpPr/>
          <p:nvPr userDrawn="1"/>
        </p:nvSpPr>
        <p:spPr>
          <a:xfrm>
            <a:off x="5003284" y="5162453"/>
            <a:ext cx="2242973" cy="1468841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7" name="Suorakulmio 26"/>
          <p:cNvSpPr/>
          <p:nvPr userDrawn="1"/>
        </p:nvSpPr>
        <p:spPr>
          <a:xfrm>
            <a:off x="7430202" y="5160412"/>
            <a:ext cx="2242973" cy="1468841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8" name="Suorakulmio 27"/>
          <p:cNvSpPr/>
          <p:nvPr userDrawn="1"/>
        </p:nvSpPr>
        <p:spPr>
          <a:xfrm>
            <a:off x="9776300" y="5158370"/>
            <a:ext cx="2242973" cy="1468841"/>
          </a:xfrm>
          <a:prstGeom prst="rect">
            <a:avLst/>
          </a:prstGeom>
          <a:solidFill>
            <a:schemeClr val="tx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779905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49F3-6886-F542-9969-723716806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17" y="1825625"/>
            <a:ext cx="10515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E501282-474B-CC4C-AAB1-AEFEEC200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17" y="365125"/>
            <a:ext cx="10074779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ADF0CEDC-E734-634E-8D2C-1CA06C0A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48" y="6388034"/>
            <a:ext cx="821165" cy="301756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B11CC8D-D17E-3E48-9BF0-884D68893E17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7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>
                <a:solidFill>
                  <a:schemeClr val="tx1"/>
                </a:solidFill>
              </a:rPr>
              <a:pPr/>
              <a:t>‹#›</a:t>
            </a:fld>
            <a:endParaRPr lang="en-FI">
              <a:solidFill>
                <a:schemeClr val="tx1"/>
              </a:solidFill>
            </a:endParaRPr>
          </a:p>
        </p:txBody>
      </p:sp>
      <p:pic>
        <p:nvPicPr>
          <p:cNvPr id="18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9" name="Kuva 1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20" name="Kuva 1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933C501-C972-5940-8DF8-87DACEA56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72510" y="6356350"/>
            <a:ext cx="57309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FI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69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79929" y="-561575"/>
            <a:ext cx="6476431" cy="823872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graphicFrame>
        <p:nvGraphicFramePr>
          <p:cNvPr id="2" name="Taulukko 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48655157"/>
              </p:ext>
            </p:extLst>
          </p:nvPr>
        </p:nvGraphicFramePr>
        <p:xfrm>
          <a:off x="331630" y="1336686"/>
          <a:ext cx="11420200" cy="4638675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284040">
                  <a:extLst>
                    <a:ext uri="{9D8B030D-6E8A-4147-A177-3AD203B41FA5}">
                      <a16:colId xmlns:a16="http://schemas.microsoft.com/office/drawing/2014/main" val="1140763500"/>
                    </a:ext>
                  </a:extLst>
                </a:gridCol>
                <a:gridCol w="2284040">
                  <a:extLst>
                    <a:ext uri="{9D8B030D-6E8A-4147-A177-3AD203B41FA5}">
                      <a16:colId xmlns:a16="http://schemas.microsoft.com/office/drawing/2014/main" val="2912371659"/>
                    </a:ext>
                  </a:extLst>
                </a:gridCol>
                <a:gridCol w="2284040">
                  <a:extLst>
                    <a:ext uri="{9D8B030D-6E8A-4147-A177-3AD203B41FA5}">
                      <a16:colId xmlns:a16="http://schemas.microsoft.com/office/drawing/2014/main" val="509899600"/>
                    </a:ext>
                  </a:extLst>
                </a:gridCol>
                <a:gridCol w="2284040">
                  <a:extLst>
                    <a:ext uri="{9D8B030D-6E8A-4147-A177-3AD203B41FA5}">
                      <a16:colId xmlns:a16="http://schemas.microsoft.com/office/drawing/2014/main" val="1740631856"/>
                    </a:ext>
                  </a:extLst>
                </a:gridCol>
                <a:gridCol w="2284040">
                  <a:extLst>
                    <a:ext uri="{9D8B030D-6E8A-4147-A177-3AD203B41FA5}">
                      <a16:colId xmlns:a16="http://schemas.microsoft.com/office/drawing/2014/main" val="3779888008"/>
                    </a:ext>
                  </a:extLst>
                </a:gridCol>
              </a:tblGrid>
              <a:tr h="1546225">
                <a:tc row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94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94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877937"/>
                  </a:ext>
                </a:extLst>
              </a:tr>
              <a:tr h="1546225"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94B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39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966244"/>
                  </a:ext>
                </a:extLst>
              </a:tr>
              <a:tr h="1546225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2E7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2E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2E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717040"/>
                  </a:ext>
                </a:extLst>
              </a:tr>
            </a:tbl>
          </a:graphicData>
        </a:graphic>
      </p:graphicFrame>
      <p:sp>
        <p:nvSpPr>
          <p:cNvPr id="56" name="Tekstin paikkamerkki 3"/>
          <p:cNvSpPr>
            <a:spLocks noGrp="1"/>
          </p:cNvSpPr>
          <p:nvPr>
            <p:ph type="body" sz="quarter" idx="11" hasCustomPrompt="1"/>
          </p:nvPr>
        </p:nvSpPr>
        <p:spPr>
          <a:xfrm>
            <a:off x="464010" y="1704406"/>
            <a:ext cx="2105089" cy="2661558"/>
          </a:xfrm>
        </p:spPr>
        <p:txBody>
          <a:bodyPr>
            <a:noAutofit/>
          </a:bodyPr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i-FI"/>
              <a:t>Yhteistyökumppani 1</a:t>
            </a:r>
          </a:p>
          <a:p>
            <a:pPr lvl="0"/>
            <a:endParaRPr lang="fi-FI"/>
          </a:p>
        </p:txBody>
      </p:sp>
      <p:sp>
        <p:nvSpPr>
          <p:cNvPr id="57" name="Tekstin paikkamerkki 3"/>
          <p:cNvSpPr>
            <a:spLocks noGrp="1"/>
          </p:cNvSpPr>
          <p:nvPr>
            <p:ph type="body" sz="quarter" idx="12" hasCustomPrompt="1"/>
          </p:nvPr>
        </p:nvSpPr>
        <p:spPr>
          <a:xfrm>
            <a:off x="2706354" y="1704406"/>
            <a:ext cx="2147310" cy="1116970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Toiminto 1</a:t>
            </a:r>
          </a:p>
        </p:txBody>
      </p:sp>
      <p:sp>
        <p:nvSpPr>
          <p:cNvPr id="58" name="Tekstin paikkamerkki 3"/>
          <p:cNvSpPr>
            <a:spLocks noGrp="1"/>
          </p:cNvSpPr>
          <p:nvPr>
            <p:ph type="body" sz="quarter" idx="13" hasCustomPrompt="1"/>
          </p:nvPr>
        </p:nvSpPr>
        <p:spPr>
          <a:xfrm>
            <a:off x="5053314" y="1700850"/>
            <a:ext cx="2081946" cy="1108115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Arvolupaus</a:t>
            </a:r>
          </a:p>
        </p:txBody>
      </p:sp>
      <p:sp>
        <p:nvSpPr>
          <p:cNvPr id="59" name="Tekstin paikkamerkki 3"/>
          <p:cNvSpPr>
            <a:spLocks noGrp="1"/>
          </p:cNvSpPr>
          <p:nvPr>
            <p:ph type="body" sz="quarter" idx="14" hasCustomPrompt="1"/>
          </p:nvPr>
        </p:nvSpPr>
        <p:spPr>
          <a:xfrm>
            <a:off x="2655554" y="3205053"/>
            <a:ext cx="2147310" cy="1160911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Resurssi 1</a:t>
            </a:r>
          </a:p>
        </p:txBody>
      </p:sp>
      <p:sp>
        <p:nvSpPr>
          <p:cNvPr id="60" name="Tekstin paikkamerkki 3"/>
          <p:cNvSpPr>
            <a:spLocks noGrp="1"/>
          </p:cNvSpPr>
          <p:nvPr>
            <p:ph type="body" sz="quarter" idx="15" hasCustomPrompt="1"/>
          </p:nvPr>
        </p:nvSpPr>
        <p:spPr>
          <a:xfrm>
            <a:off x="4990918" y="3208663"/>
            <a:ext cx="2144341" cy="1157301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Palvelulupaus</a:t>
            </a:r>
          </a:p>
        </p:txBody>
      </p:sp>
      <p:sp>
        <p:nvSpPr>
          <p:cNvPr id="61" name="Tekstin paikkamerkki 3"/>
          <p:cNvSpPr>
            <a:spLocks noGrp="1"/>
          </p:cNvSpPr>
          <p:nvPr>
            <p:ph type="body" sz="quarter" idx="16" hasCustomPrompt="1"/>
          </p:nvPr>
        </p:nvSpPr>
        <p:spPr>
          <a:xfrm>
            <a:off x="2756069" y="4789825"/>
            <a:ext cx="4276642" cy="1102307"/>
          </a:xfrm>
        </p:spPr>
        <p:txBody>
          <a:bodyPr/>
          <a:lstStyle>
            <a:lvl1pPr marL="0" indent="0">
              <a:lnSpc>
                <a:spcPct val="50000"/>
              </a:lnSpc>
              <a:buNone/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Tulot</a:t>
            </a:r>
          </a:p>
        </p:txBody>
      </p:sp>
      <p:sp>
        <p:nvSpPr>
          <p:cNvPr id="62" name="Tekstin paikkamerkki 3"/>
          <p:cNvSpPr>
            <a:spLocks noGrp="1"/>
          </p:cNvSpPr>
          <p:nvPr>
            <p:ph type="body" sz="quarter" idx="17" hasCustomPrompt="1"/>
          </p:nvPr>
        </p:nvSpPr>
        <p:spPr>
          <a:xfrm>
            <a:off x="405314" y="4767762"/>
            <a:ext cx="2151085" cy="1114845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Kustannusrakenne</a:t>
            </a:r>
          </a:p>
        </p:txBody>
      </p:sp>
      <p:sp>
        <p:nvSpPr>
          <p:cNvPr id="63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7303042" y="1725973"/>
            <a:ext cx="2122005" cy="1095403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Asiakassuhde</a:t>
            </a:r>
          </a:p>
        </p:txBody>
      </p:sp>
      <p:sp>
        <p:nvSpPr>
          <p:cNvPr id="64" name="Tekstin paikkamerkki 3"/>
          <p:cNvSpPr>
            <a:spLocks noGrp="1"/>
          </p:cNvSpPr>
          <p:nvPr>
            <p:ph type="body" sz="quarter" idx="20" hasCustomPrompt="1"/>
          </p:nvPr>
        </p:nvSpPr>
        <p:spPr>
          <a:xfrm>
            <a:off x="7305681" y="3205053"/>
            <a:ext cx="2078112" cy="1160911"/>
          </a:xfrm>
        </p:spPr>
        <p:txBody>
          <a:bodyPr>
            <a:normAutofit/>
          </a:bodyPr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Tiedotus</a:t>
            </a:r>
          </a:p>
        </p:txBody>
      </p:sp>
      <p:sp>
        <p:nvSpPr>
          <p:cNvPr id="67" name="Tekstin paikkamerkki 3"/>
          <p:cNvSpPr>
            <a:spLocks noGrp="1"/>
          </p:cNvSpPr>
          <p:nvPr>
            <p:ph type="body" sz="quarter" idx="21" hasCustomPrompt="1"/>
          </p:nvPr>
        </p:nvSpPr>
        <p:spPr>
          <a:xfrm>
            <a:off x="7272999" y="4809879"/>
            <a:ext cx="4276642" cy="1082254"/>
          </a:xfrm>
        </p:spPr>
        <p:txBody>
          <a:bodyPr>
            <a:normAutofit/>
          </a:bodyPr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Mittarit</a:t>
            </a:r>
          </a:p>
        </p:txBody>
      </p:sp>
      <p:sp>
        <p:nvSpPr>
          <p:cNvPr id="82" name="Tekstiruutu 81"/>
          <p:cNvSpPr txBox="1"/>
          <p:nvPr userDrawn="1"/>
        </p:nvSpPr>
        <p:spPr>
          <a:xfrm>
            <a:off x="291786" y="453591"/>
            <a:ext cx="5847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600" b="1" err="1">
                <a:solidFill>
                  <a:srgbClr val="00594B"/>
                </a:solidFill>
                <a:latin typeface="+mn-lt"/>
                <a:cs typeface="+mn-cs"/>
              </a:rPr>
              <a:t>Buisness</a:t>
            </a:r>
            <a:r>
              <a:rPr lang="fi-FI" sz="3600" b="1" baseline="0">
                <a:solidFill>
                  <a:srgbClr val="00594B"/>
                </a:solidFill>
                <a:latin typeface="+mn-lt"/>
                <a:cs typeface="+mn-cs"/>
              </a:rPr>
              <a:t> Model Canvas</a:t>
            </a:r>
            <a:endParaRPr lang="fi-FI" sz="3600" b="1">
              <a:solidFill>
                <a:srgbClr val="00594B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97" name="Tekstiruutu 96"/>
          <p:cNvSpPr txBox="1"/>
          <p:nvPr userDrawn="1"/>
        </p:nvSpPr>
        <p:spPr>
          <a:xfrm>
            <a:off x="356296" y="1346297"/>
            <a:ext cx="22001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Yhteistyökumppanit</a:t>
            </a:r>
          </a:p>
        </p:txBody>
      </p:sp>
      <p:sp>
        <p:nvSpPr>
          <p:cNvPr id="98" name="Tekstiruutu 97"/>
          <p:cNvSpPr txBox="1"/>
          <p:nvPr userDrawn="1"/>
        </p:nvSpPr>
        <p:spPr>
          <a:xfrm>
            <a:off x="2618264" y="2874465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Resurssit</a:t>
            </a:r>
          </a:p>
        </p:txBody>
      </p:sp>
      <p:sp>
        <p:nvSpPr>
          <p:cNvPr id="99" name="Tekstiruutu 98"/>
          <p:cNvSpPr txBox="1"/>
          <p:nvPr userDrawn="1"/>
        </p:nvSpPr>
        <p:spPr>
          <a:xfrm>
            <a:off x="2618265" y="1345537"/>
            <a:ext cx="20824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Toiminnot</a:t>
            </a:r>
          </a:p>
        </p:txBody>
      </p:sp>
      <p:sp>
        <p:nvSpPr>
          <p:cNvPr id="100" name="Tekstiruutu 99"/>
          <p:cNvSpPr txBox="1"/>
          <p:nvPr userDrawn="1"/>
        </p:nvSpPr>
        <p:spPr>
          <a:xfrm>
            <a:off x="4934936" y="1346537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Arvolupaus</a:t>
            </a:r>
          </a:p>
        </p:txBody>
      </p:sp>
      <p:sp>
        <p:nvSpPr>
          <p:cNvPr id="101" name="Tekstiruutu 100"/>
          <p:cNvSpPr txBox="1"/>
          <p:nvPr userDrawn="1"/>
        </p:nvSpPr>
        <p:spPr>
          <a:xfrm>
            <a:off x="4934934" y="2852843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Palvelulupaus</a:t>
            </a:r>
          </a:p>
        </p:txBody>
      </p:sp>
      <p:sp>
        <p:nvSpPr>
          <p:cNvPr id="102" name="Tekstiruutu 101"/>
          <p:cNvSpPr txBox="1"/>
          <p:nvPr userDrawn="1"/>
        </p:nvSpPr>
        <p:spPr>
          <a:xfrm>
            <a:off x="7224724" y="1345051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Asiakassuhde</a:t>
            </a:r>
          </a:p>
        </p:txBody>
      </p:sp>
      <p:sp>
        <p:nvSpPr>
          <p:cNvPr id="103" name="Tekstiruutu 102"/>
          <p:cNvSpPr txBox="1"/>
          <p:nvPr userDrawn="1"/>
        </p:nvSpPr>
        <p:spPr>
          <a:xfrm>
            <a:off x="7192993" y="2872143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Tiedotus</a:t>
            </a:r>
          </a:p>
        </p:txBody>
      </p:sp>
      <p:sp>
        <p:nvSpPr>
          <p:cNvPr id="105" name="Tekstiruutu 104"/>
          <p:cNvSpPr txBox="1"/>
          <p:nvPr userDrawn="1"/>
        </p:nvSpPr>
        <p:spPr>
          <a:xfrm>
            <a:off x="329886" y="4428143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Kustannusrakenne</a:t>
            </a:r>
          </a:p>
        </p:txBody>
      </p:sp>
      <p:sp>
        <p:nvSpPr>
          <p:cNvPr id="106" name="Tekstiruutu 105"/>
          <p:cNvSpPr txBox="1"/>
          <p:nvPr userDrawn="1"/>
        </p:nvSpPr>
        <p:spPr>
          <a:xfrm>
            <a:off x="2630245" y="4430874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Tulot</a:t>
            </a:r>
          </a:p>
        </p:txBody>
      </p:sp>
      <p:sp>
        <p:nvSpPr>
          <p:cNvPr id="107" name="Tekstiruutu 106"/>
          <p:cNvSpPr txBox="1"/>
          <p:nvPr userDrawn="1"/>
        </p:nvSpPr>
        <p:spPr>
          <a:xfrm>
            <a:off x="7220516" y="4434347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Mittarit</a:t>
            </a:r>
          </a:p>
        </p:txBody>
      </p:sp>
      <p:sp>
        <p:nvSpPr>
          <p:cNvPr id="34" name="Suorakulmio 33"/>
          <p:cNvSpPr/>
          <p:nvPr userDrawn="1"/>
        </p:nvSpPr>
        <p:spPr>
          <a:xfrm>
            <a:off x="9465306" y="1345051"/>
            <a:ext cx="2288112" cy="4630310"/>
          </a:xfrm>
          <a:prstGeom prst="rect">
            <a:avLst/>
          </a:prstGeom>
          <a:solidFill>
            <a:srgbClr val="00B398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04" name="Tekstiruutu 103"/>
          <p:cNvSpPr txBox="1"/>
          <p:nvPr userDrawn="1"/>
        </p:nvSpPr>
        <p:spPr>
          <a:xfrm>
            <a:off x="9514512" y="1349319"/>
            <a:ext cx="242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600" b="1">
                <a:solidFill>
                  <a:schemeClr val="bg1"/>
                </a:solidFill>
                <a:latin typeface="+mn-lt"/>
                <a:cs typeface="Poppins" pitchFamily="2" charset="77"/>
              </a:rPr>
              <a:t>Asiakasryhmät</a:t>
            </a:r>
          </a:p>
        </p:txBody>
      </p:sp>
      <p:sp>
        <p:nvSpPr>
          <p:cNvPr id="66" name="Tekstin paikkamerkki 3"/>
          <p:cNvSpPr>
            <a:spLocks noGrp="1"/>
          </p:cNvSpPr>
          <p:nvPr>
            <p:ph type="body" sz="quarter" idx="19" hasCustomPrompt="1"/>
          </p:nvPr>
        </p:nvSpPr>
        <p:spPr>
          <a:xfrm>
            <a:off x="9622351" y="1704406"/>
            <a:ext cx="2104998" cy="2661558"/>
          </a:xfrm>
        </p:spPr>
        <p:txBody>
          <a:bodyPr/>
          <a:lstStyle>
            <a:lvl1pPr>
              <a:lnSpc>
                <a:spcPct val="50000"/>
              </a:lnSpc>
              <a:defRPr sz="120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fi-FI"/>
              <a:t>Asiakasryhmät</a:t>
            </a:r>
          </a:p>
        </p:txBody>
      </p:sp>
      <p:sp>
        <p:nvSpPr>
          <p:cNvPr id="35" name="Tekstiruutu 34"/>
          <p:cNvSpPr txBox="1"/>
          <p:nvPr userDrawn="1"/>
        </p:nvSpPr>
        <p:spPr>
          <a:xfrm>
            <a:off x="356296" y="-60069"/>
            <a:ext cx="5734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3600" b="1" err="1">
                <a:solidFill>
                  <a:srgbClr val="00594B"/>
                </a:solidFill>
                <a:latin typeface="+mn-lt"/>
                <a:cs typeface="+mn-cs"/>
              </a:rPr>
              <a:t>Buisness</a:t>
            </a:r>
            <a:r>
              <a:rPr lang="fi-FI" sz="3600" b="1" baseline="0">
                <a:solidFill>
                  <a:srgbClr val="00594B"/>
                </a:solidFill>
                <a:latin typeface="+mn-lt"/>
                <a:cs typeface="+mn-cs"/>
              </a:rPr>
              <a:t> Model Canvas</a:t>
            </a:r>
            <a:endParaRPr lang="fi-FI" sz="3600" b="1">
              <a:solidFill>
                <a:srgbClr val="00594B"/>
              </a:solidFill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69707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85403" y="-575490"/>
            <a:ext cx="6476431" cy="823872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1223579" y="25537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18" name="Kuvatekstinuoli oikealle 17"/>
          <p:cNvSpPr/>
          <p:nvPr userDrawn="1"/>
        </p:nvSpPr>
        <p:spPr>
          <a:xfrm>
            <a:off x="1223579" y="2036617"/>
            <a:ext cx="2826328" cy="1451148"/>
          </a:xfrm>
          <a:prstGeom prst="rightArrowCallout">
            <a:avLst>
              <a:gd name="adj1" fmla="val 25000"/>
              <a:gd name="adj2" fmla="val 25000"/>
              <a:gd name="adj3" fmla="val 35635"/>
              <a:gd name="adj4" fmla="val 73310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8" name="Kuvatekstinuoli alas 7"/>
          <p:cNvSpPr/>
          <p:nvPr userDrawn="1"/>
        </p:nvSpPr>
        <p:spPr>
          <a:xfrm>
            <a:off x="4273012" y="2036617"/>
            <a:ext cx="2327563" cy="2122537"/>
          </a:xfrm>
          <a:prstGeom prst="downArrowCallout">
            <a:avLst>
              <a:gd name="adj1" fmla="val 20088"/>
              <a:gd name="adj2" fmla="val 22544"/>
              <a:gd name="adj3" fmla="val 19008"/>
              <a:gd name="adj4" fmla="val 71167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0" name="Kuvatekstinuoli ylös 9"/>
          <p:cNvSpPr/>
          <p:nvPr userDrawn="1"/>
        </p:nvSpPr>
        <p:spPr>
          <a:xfrm>
            <a:off x="1223579" y="3713018"/>
            <a:ext cx="2142798" cy="2124308"/>
          </a:xfrm>
          <a:prstGeom prst="upArrowCallout">
            <a:avLst>
              <a:gd name="adj1" fmla="val 23696"/>
              <a:gd name="adj2" fmla="val 23696"/>
              <a:gd name="adj3" fmla="val 19738"/>
              <a:gd name="adj4" fmla="val 73740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5" name="Kuvatekstinuoli vasemmalle 24"/>
          <p:cNvSpPr/>
          <p:nvPr userDrawn="1"/>
        </p:nvSpPr>
        <p:spPr>
          <a:xfrm>
            <a:off x="6823680" y="1980509"/>
            <a:ext cx="2988000" cy="156336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8987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" name="Kuvatekstinuoli vasemmalle ja oikealle 1"/>
          <p:cNvSpPr/>
          <p:nvPr userDrawn="1"/>
        </p:nvSpPr>
        <p:spPr>
          <a:xfrm>
            <a:off x="3689389" y="4247274"/>
            <a:ext cx="3494807" cy="1563364"/>
          </a:xfrm>
          <a:prstGeom prst="leftRightArrowCallout">
            <a:avLst>
              <a:gd name="adj1" fmla="val 25000"/>
              <a:gd name="adj2" fmla="val 25000"/>
              <a:gd name="adj3" fmla="val 24114"/>
              <a:gd name="adj4" fmla="val 69726"/>
            </a:avLst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3" name="Suorakulmio 2"/>
          <p:cNvSpPr/>
          <p:nvPr userDrawn="1"/>
        </p:nvSpPr>
        <p:spPr>
          <a:xfrm>
            <a:off x="7484117" y="4247274"/>
            <a:ext cx="2327563" cy="1563364"/>
          </a:xfrm>
          <a:prstGeom prst="rect">
            <a:avLst/>
          </a:prstGeom>
          <a:solidFill>
            <a:srgbClr val="00B398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8747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843694" y="12345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4" name="Ristinuoli 3"/>
          <p:cNvSpPr/>
          <p:nvPr userDrawn="1"/>
        </p:nvSpPr>
        <p:spPr>
          <a:xfrm>
            <a:off x="712706" y="1768584"/>
            <a:ext cx="1869897" cy="1869897"/>
          </a:xfrm>
          <a:prstGeom prst="quad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" name="Kaareutuva nuoli 4"/>
          <p:cNvSpPr/>
          <p:nvPr userDrawn="1"/>
        </p:nvSpPr>
        <p:spPr>
          <a:xfrm>
            <a:off x="2905506" y="1678229"/>
            <a:ext cx="1715784" cy="1831455"/>
          </a:xfrm>
          <a:prstGeom prst="ben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6" name="Nuoli vasemmalle ja ylös 5"/>
          <p:cNvSpPr/>
          <p:nvPr userDrawn="1"/>
        </p:nvSpPr>
        <p:spPr>
          <a:xfrm>
            <a:off x="3961919" y="1852601"/>
            <a:ext cx="1712358" cy="1712358"/>
          </a:xfrm>
          <a:prstGeom prst="leftUp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7" name="Nuoli oikealle 6"/>
          <p:cNvSpPr/>
          <p:nvPr userDrawn="1"/>
        </p:nvSpPr>
        <p:spPr>
          <a:xfrm>
            <a:off x="7878825" y="1826098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1" name="Nuoli oikealle 20"/>
          <p:cNvSpPr/>
          <p:nvPr userDrawn="1"/>
        </p:nvSpPr>
        <p:spPr>
          <a:xfrm rot="10800000">
            <a:off x="7748656" y="2709595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2" name="Nuoli oikealle 21"/>
          <p:cNvSpPr/>
          <p:nvPr userDrawn="1"/>
        </p:nvSpPr>
        <p:spPr>
          <a:xfrm rot="5400000">
            <a:off x="9339826" y="2310616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3" name="Nuoli oikealle 22"/>
          <p:cNvSpPr/>
          <p:nvPr userDrawn="1"/>
        </p:nvSpPr>
        <p:spPr>
          <a:xfrm rot="16200000">
            <a:off x="10259536" y="2221924"/>
            <a:ext cx="1610974" cy="797959"/>
          </a:xfrm>
          <a:prstGeom prst="right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4" name="Nuoli vasemmalle ja ylös 23"/>
          <p:cNvSpPr/>
          <p:nvPr userDrawn="1"/>
        </p:nvSpPr>
        <p:spPr>
          <a:xfrm rot="10800000">
            <a:off x="5779764" y="1768584"/>
            <a:ext cx="1712358" cy="1712358"/>
          </a:xfrm>
          <a:prstGeom prst="leftUpArrow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0" name="Suorakulmio 19"/>
          <p:cNvSpPr/>
          <p:nvPr userDrawn="1"/>
        </p:nvSpPr>
        <p:spPr>
          <a:xfrm>
            <a:off x="779949" y="4013864"/>
            <a:ext cx="2604504" cy="1648691"/>
          </a:xfrm>
          <a:prstGeom prst="rect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n>
                <a:noFill/>
              </a:ln>
              <a:latin typeface="+mn-lt"/>
              <a:cs typeface="Poppins" pitchFamily="2" charset="77"/>
            </a:endParaRPr>
          </a:p>
        </p:txBody>
      </p:sp>
      <p:sp>
        <p:nvSpPr>
          <p:cNvPr id="25" name="Ellipsi 24"/>
          <p:cNvSpPr/>
          <p:nvPr userDrawn="1"/>
        </p:nvSpPr>
        <p:spPr>
          <a:xfrm>
            <a:off x="3634674" y="4013864"/>
            <a:ext cx="1648691" cy="1648691"/>
          </a:xfrm>
          <a:prstGeom prst="ellips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6" name="Vinoneliö 25"/>
          <p:cNvSpPr/>
          <p:nvPr userDrawn="1"/>
        </p:nvSpPr>
        <p:spPr>
          <a:xfrm>
            <a:off x="5580807" y="4013864"/>
            <a:ext cx="1661485" cy="1661485"/>
          </a:xfrm>
          <a:prstGeom prst="diamond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pic>
        <p:nvPicPr>
          <p:cNvPr id="32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48656" y="3803476"/>
            <a:ext cx="6476431" cy="823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75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51467" y="-2434825"/>
            <a:ext cx="8303398" cy="1056282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843694" y="316120"/>
            <a:ext cx="6750906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3" name="Viisikulmio 2"/>
          <p:cNvSpPr/>
          <p:nvPr userDrawn="1"/>
        </p:nvSpPr>
        <p:spPr>
          <a:xfrm>
            <a:off x="843694" y="2288522"/>
            <a:ext cx="2401486" cy="2510644"/>
          </a:xfrm>
          <a:prstGeom prst="homePlate">
            <a:avLst/>
          </a:prstGeom>
          <a:solidFill>
            <a:srgbClr val="00B398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5" name="Lovettu nuolenkärki 4"/>
          <p:cNvSpPr/>
          <p:nvPr userDrawn="1"/>
        </p:nvSpPr>
        <p:spPr>
          <a:xfrm>
            <a:off x="2079636" y="2267470"/>
            <a:ext cx="3647294" cy="2510644"/>
          </a:xfrm>
          <a:prstGeom prst="chevron">
            <a:avLst/>
          </a:prstGeom>
          <a:solidFill>
            <a:srgbClr val="00B398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19" name="Lovettu nuolenkärki 18"/>
          <p:cNvSpPr/>
          <p:nvPr userDrawn="1"/>
        </p:nvSpPr>
        <p:spPr>
          <a:xfrm>
            <a:off x="4545503" y="2267469"/>
            <a:ext cx="3647294" cy="2510644"/>
          </a:xfrm>
          <a:prstGeom prst="chevron">
            <a:avLst/>
          </a:prstGeom>
          <a:solidFill>
            <a:srgbClr val="00B398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  <p:sp>
        <p:nvSpPr>
          <p:cNvPr id="20" name="Lovettu nuolenkärki 19"/>
          <p:cNvSpPr/>
          <p:nvPr userDrawn="1"/>
        </p:nvSpPr>
        <p:spPr>
          <a:xfrm>
            <a:off x="7039953" y="2267468"/>
            <a:ext cx="3647294" cy="2510644"/>
          </a:xfrm>
          <a:prstGeom prst="chevron">
            <a:avLst/>
          </a:prstGeom>
          <a:solidFill>
            <a:srgbClr val="00B398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7875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7">
            <a:extLst>
              <a:ext uri="{FF2B5EF4-FFF2-40B4-BE49-F238E27FC236}">
                <a16:creationId xmlns:a16="http://schemas.microsoft.com/office/drawing/2014/main" id="{AD97D02B-68CE-F847-B0F8-FF0064C8DF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38403" y="1074937"/>
            <a:ext cx="8303398" cy="10562825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/>
          </p:nvPr>
        </p:nvSpPr>
        <p:spPr>
          <a:xfrm>
            <a:off x="843694" y="316120"/>
            <a:ext cx="6750906" cy="1325563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1"/>
          </p:nvPr>
        </p:nvSpPr>
        <p:spPr>
          <a:xfrm>
            <a:off x="884238" y="1838325"/>
            <a:ext cx="6342062" cy="39322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122299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3B2E9EE-7AF0-CD40-85C0-4647BECD3B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715" y="6356350"/>
            <a:ext cx="830201" cy="365125"/>
          </a:xfrm>
        </p:spPr>
        <p:txBody>
          <a:bodyPr/>
          <a:lstStyle/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34EDB623-A096-B144-90FC-74CCA312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pic>
        <p:nvPicPr>
          <p:cNvPr id="15" name="Graphic 7">
            <a:extLst>
              <a:ext uri="{FF2B5EF4-FFF2-40B4-BE49-F238E27FC236}">
                <a16:creationId xmlns:a16="http://schemas.microsoft.com/office/drawing/2014/main" id="{C7481909-45BE-EC4C-AD40-64C3C006A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758" y="6413322"/>
            <a:ext cx="1177929" cy="280245"/>
          </a:xfrm>
          <a:prstGeom prst="rect">
            <a:avLst/>
          </a:prstGeom>
        </p:spPr>
      </p:pic>
      <p:pic>
        <p:nvPicPr>
          <p:cNvPr id="16" name="Kuva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371" y="6312714"/>
            <a:ext cx="1724536" cy="453825"/>
          </a:xfrm>
          <a:prstGeom prst="rect">
            <a:avLst/>
          </a:prstGeom>
        </p:spPr>
      </p:pic>
      <p:pic>
        <p:nvPicPr>
          <p:cNvPr id="17" name="Kuva 1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907" y="6293480"/>
            <a:ext cx="1233458" cy="515163"/>
          </a:xfrm>
          <a:prstGeom prst="rect">
            <a:avLst/>
          </a:prstGeom>
        </p:spPr>
      </p:pic>
      <p:sp>
        <p:nvSpPr>
          <p:cNvPr id="29" name="Otsikko 10"/>
          <p:cNvSpPr>
            <a:spLocks noGrp="1"/>
          </p:cNvSpPr>
          <p:nvPr>
            <p:ph type="title" hasCustomPrompt="1"/>
          </p:nvPr>
        </p:nvSpPr>
        <p:spPr>
          <a:xfrm>
            <a:off x="843694" y="123450"/>
            <a:ext cx="9037162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Visio, mitä ollaan tekemässä</a:t>
            </a:r>
          </a:p>
        </p:txBody>
      </p:sp>
      <p:sp>
        <p:nvSpPr>
          <p:cNvPr id="30" name="Päivämäärän paikkamerkki 3"/>
          <p:cNvSpPr txBox="1">
            <a:spLocks/>
          </p:cNvSpPr>
          <p:nvPr userDrawn="1"/>
        </p:nvSpPr>
        <p:spPr>
          <a:xfrm>
            <a:off x="53715" y="6356350"/>
            <a:ext cx="8302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l" defTabSz="914400" rtl="0" eaLnBrk="1" latinLnBrk="0" hangingPunct="1">
              <a:defRPr sz="1000" b="0" i="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Poppins" pitchFamily="2" charset="77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802F13D-C97E-8141-A9FE-5A635C5F607E}" type="datetime1">
              <a:rPr lang="fi-FI" smtClean="0"/>
              <a:pPr/>
              <a:t>5.12.2025</a:t>
            </a:fld>
            <a:endParaRPr lang="fi-FI"/>
          </a:p>
        </p:txBody>
      </p:sp>
      <p:sp>
        <p:nvSpPr>
          <p:cNvPr id="31" name="Dian numeron paikkamerkki 4"/>
          <p:cNvSpPr txBox="1">
            <a:spLocks/>
          </p:cNvSpPr>
          <p:nvPr userDrawn="1"/>
        </p:nvSpPr>
        <p:spPr>
          <a:xfrm>
            <a:off x="11162210" y="6356350"/>
            <a:ext cx="781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r" defTabSz="914400" rtl="0" eaLnBrk="1" latinLnBrk="0" hangingPunct="1">
              <a:defRPr sz="10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  <p:sp>
        <p:nvSpPr>
          <p:cNvPr id="5" name="Pyöristetty suorakulmio 4"/>
          <p:cNvSpPr/>
          <p:nvPr userDrawn="1"/>
        </p:nvSpPr>
        <p:spPr>
          <a:xfrm>
            <a:off x="955758" y="2084269"/>
            <a:ext cx="2992176" cy="2881269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8" name="Pyöristetty suorakulmio 17"/>
          <p:cNvSpPr/>
          <p:nvPr userDrawn="1"/>
        </p:nvSpPr>
        <p:spPr>
          <a:xfrm>
            <a:off x="4434016" y="2056235"/>
            <a:ext cx="2992176" cy="2881269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9" name="Pyöristetty suorakulmio 18"/>
          <p:cNvSpPr/>
          <p:nvPr userDrawn="1"/>
        </p:nvSpPr>
        <p:spPr>
          <a:xfrm>
            <a:off x="7912274" y="2056234"/>
            <a:ext cx="2992176" cy="2881269"/>
          </a:xfrm>
          <a:prstGeom prst="roundRect">
            <a:avLst/>
          </a:prstGeom>
          <a:solidFill>
            <a:srgbClr val="00B398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" name="Tasakylkinen kolmio 1"/>
          <p:cNvSpPr/>
          <p:nvPr userDrawn="1"/>
        </p:nvSpPr>
        <p:spPr>
          <a:xfrm rot="5400000">
            <a:off x="3984620" y="3279640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0" name="Tasakylkinen kolmio 19"/>
          <p:cNvSpPr/>
          <p:nvPr userDrawn="1"/>
        </p:nvSpPr>
        <p:spPr>
          <a:xfrm rot="5400000">
            <a:off x="7481180" y="3282533"/>
            <a:ext cx="412710" cy="335666"/>
          </a:xfrm>
          <a:prstGeom prst="triangle">
            <a:avLst/>
          </a:prstGeom>
          <a:solidFill>
            <a:srgbClr val="00B3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465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ED389-B006-4C40-BA9B-5D00F903C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72000" tIns="36000" rIns="72000" bIns="3600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D36-32ED-A14F-BC50-D08E20940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7924" y="6356350"/>
            <a:ext cx="1375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  <a:cs typeface="Poppins" pitchFamily="2" charset="77"/>
              </a:defRPr>
            </a:lvl1pPr>
          </a:lstStyle>
          <a:p>
            <a:fld id="{854DE770-0CAA-EC4D-9E2B-33A618EA4BE3}" type="datetime1">
              <a:rPr lang="fi-FI" smtClean="0"/>
              <a:t>5.12.2025</a:t>
            </a:fld>
            <a:endParaRPr lang="fi-FI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A0259BBC-8171-7144-BB58-B4566BA9C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0400"/>
            <a:ext cx="10515600" cy="1030288"/>
          </a:xfrm>
          <a:prstGeom prst="rect">
            <a:avLst/>
          </a:prstGeom>
        </p:spPr>
        <p:txBody>
          <a:bodyPr vert="horz" lIns="72000" tIns="36000" rIns="72000" bIns="3600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319BA5-F4DD-DB41-9A8B-E6717C0B3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26108" y="6356350"/>
            <a:ext cx="54272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1882D9ED-C5D1-A148-9698-6D894D51408E}"/>
              </a:ext>
            </a:extLst>
          </p:cNvPr>
          <p:cNvSpPr txBox="1">
            <a:spLocks/>
          </p:cNvSpPr>
          <p:nvPr userDrawn="1"/>
        </p:nvSpPr>
        <p:spPr>
          <a:xfrm>
            <a:off x="9398000" y="6356350"/>
            <a:ext cx="195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FI"/>
            </a:defPPr>
            <a:lvl1pPr marL="0" algn="ctr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04789-1DCB-0C42-9693-576AA0FAF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008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1510FE8-D753-C647-A925-D4EB5DB9B7DB}" type="slidenum">
              <a:rPr lang="en-FI" smtClean="0"/>
              <a:pPr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92321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  <p:sldLayoutId id="2147483956" r:id="rId15"/>
    <p:sldLayoutId id="2147483957" r:id="rId16"/>
    <p:sldLayoutId id="2147483958" r:id="rId17"/>
    <p:sldLayoutId id="2147483927" r:id="rId18"/>
    <p:sldLayoutId id="2147483912" r:id="rId19"/>
    <p:sldLayoutId id="2147483960" r:id="rId20"/>
    <p:sldLayoutId id="2147483897" r:id="rId21"/>
    <p:sldLayoutId id="2147483882" r:id="rId22"/>
    <p:sldLayoutId id="2147483863" r:id="rId23"/>
    <p:sldLayoutId id="2147483852" r:id="rId24"/>
    <p:sldLayoutId id="2147483835" r:id="rId25"/>
    <p:sldLayoutId id="2147483815" r:id="rId26"/>
    <p:sldLayoutId id="2147483817" r:id="rId27"/>
    <p:sldLayoutId id="2147483818" r:id="rId28"/>
    <p:sldLayoutId id="2147483819" r:id="rId29"/>
    <p:sldLayoutId id="2147483820" r:id="rId30"/>
    <p:sldLayoutId id="2147483821" r:id="rId31"/>
    <p:sldLayoutId id="2147483798" r:id="rId32"/>
    <p:sldLayoutId id="2147483794" r:id="rId33"/>
    <p:sldLayoutId id="2147483962" r:id="rId3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Poppins" pitchFamily="2" charset="77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Poppins" pitchFamily="2" charset="77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Poppins" pitchFamily="2" charset="77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Poppins" pitchFamily="2" charset="77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Poppins" pitchFamily="2" charset="77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A9ED7-172E-FA7B-A555-49A703335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5D220C-FC9B-B165-D10D-85467DCBE0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83396" y="6324665"/>
            <a:ext cx="5730919" cy="365125"/>
          </a:xfrm>
        </p:spPr>
        <p:txBody>
          <a:bodyPr/>
          <a:lstStyle/>
          <a:p>
            <a:r>
              <a:rPr lang="fi-FI" sz="1800"/>
              <a:t>Kotihoidon koordinaatiokeskus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920C021F-A4AE-942D-D922-3EACFA394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821" y="1325594"/>
            <a:ext cx="3423812" cy="460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Työtehtävät on kohdennettu tarkoituksenmukaisesti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Yhteydenottokanavia vähennettiin.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Hälytysten keskittäminen vähensi päällekkäisen työn tekemistä.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Prosessia onnistuttiin tehostamaan ja viestintää sujuvoittamaan.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Viestinnän luotettavuus parani ja käytettävät viestintäkanavat saatiin tarkoituksenmukaisiksi.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Kotihoidon töiden jakautuminen tasapuolistui.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Välikäsien määrä vähentyi.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Koordinaatiokeskus mahdollisti nopean viestimisen tiimien välissä poikkeustilanteissa.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Puhelinhankinnan ja yöaikaisten soitonsiirtojen kustannusvaikutus.</a:t>
            </a:r>
            <a:r>
              <a:rPr lang="fi-FI" sz="1400"/>
              <a:t> 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Pilotin aikana esiin nousi uusia kotihoidon kehittämistarpeita.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kumimoji="0" lang="fi-FI" altLang="fi-FI" sz="13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4CA564D4-3587-0295-272D-76E9CB415452}"/>
              </a:ext>
            </a:extLst>
          </p:cNvPr>
          <p:cNvSpPr/>
          <p:nvPr/>
        </p:nvSpPr>
        <p:spPr>
          <a:xfrm>
            <a:off x="1462080" y="348313"/>
            <a:ext cx="1862160" cy="644183"/>
          </a:xfrm>
          <a:prstGeom prst="rect">
            <a:avLst/>
          </a:prstGeom>
          <a:solidFill>
            <a:schemeClr val="accent4"/>
          </a:solidFill>
          <a:ln w="38100">
            <a:solidFill>
              <a:srgbClr val="005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>
                <a:latin typeface="+mn-lt"/>
                <a:cs typeface="Poppins" pitchFamily="2" charset="77"/>
              </a:rPr>
              <a:t>Tulokset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5C15EB9C-531C-3499-ACF3-8946993CD418}"/>
              </a:ext>
            </a:extLst>
          </p:cNvPr>
          <p:cNvSpPr/>
          <p:nvPr/>
        </p:nvSpPr>
        <p:spPr>
          <a:xfrm>
            <a:off x="5164920" y="360502"/>
            <a:ext cx="1862160" cy="644183"/>
          </a:xfrm>
          <a:prstGeom prst="rect">
            <a:avLst/>
          </a:prstGeom>
          <a:solidFill>
            <a:schemeClr val="accent4"/>
          </a:solidFill>
          <a:ln w="38100">
            <a:solidFill>
              <a:srgbClr val="005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>
                <a:latin typeface="+mn-lt"/>
                <a:cs typeface="Poppins" pitchFamily="2" charset="77"/>
              </a:rPr>
              <a:t>Arviointi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7B653F4-55B7-93E5-6A70-2BEF569728DA}"/>
              </a:ext>
            </a:extLst>
          </p:cNvPr>
          <p:cNvSpPr/>
          <p:nvPr/>
        </p:nvSpPr>
        <p:spPr>
          <a:xfrm>
            <a:off x="8588040" y="351919"/>
            <a:ext cx="2872190" cy="644183"/>
          </a:xfrm>
          <a:prstGeom prst="rect">
            <a:avLst/>
          </a:prstGeom>
          <a:solidFill>
            <a:schemeClr val="accent4"/>
          </a:solidFill>
          <a:ln w="38100">
            <a:solidFill>
              <a:srgbClr val="00594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>
                <a:cs typeface="Poppins" pitchFamily="2" charset="77"/>
              </a:rPr>
              <a:t>Jatkokehittämiskohteet</a:t>
            </a:r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A5AA8636-D86C-CB97-9C9D-920C5E896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5161" y="1325594"/>
            <a:ext cx="2961677" cy="3739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Uusi toimintamalli onnistuttiin toteuttamaan olemassa olevilla resursseilla järjestelemällä työtehtäviä uudelleen.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Tiedonkulku ja virheiden määrä pilotin aikana maltillista, vaikka toimintamallin käyttöönotto vaati lukuisia muutoksia eri järjestelmiin.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Henkilökunta toivonut osallistamista – näin toimiessa osallistuminen ollut kuitenkin heikkoa.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Kotihoidon kokonaisuudessa sisäistä yhteistyötä onnistuttiin tehostamaan.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fi-FI" altLang="fi-FI" sz="1300">
              <a:latin typeface="Arial" panose="020B0604020202020204" pitchFamily="34" charset="0"/>
            </a:endParaRPr>
          </a:p>
        </p:txBody>
      </p:sp>
      <p:sp>
        <p:nvSpPr>
          <p:cNvPr id="24" name="Suorakulmio 23">
            <a:extLst>
              <a:ext uri="{FF2B5EF4-FFF2-40B4-BE49-F238E27FC236}">
                <a16:creationId xmlns:a16="http://schemas.microsoft.com/office/drawing/2014/main" id="{87461748-135B-F2D4-486A-5A7F718345AA}"/>
              </a:ext>
            </a:extLst>
          </p:cNvPr>
          <p:cNvSpPr/>
          <p:nvPr/>
        </p:nvSpPr>
        <p:spPr>
          <a:xfrm>
            <a:off x="8357592" y="1209603"/>
            <a:ext cx="3319894" cy="4612574"/>
          </a:xfrm>
          <a:custGeom>
            <a:avLst/>
            <a:gdLst>
              <a:gd name="connsiteX0" fmla="*/ 0 w 3319894"/>
              <a:gd name="connsiteY0" fmla="*/ 0 h 4612574"/>
              <a:gd name="connsiteX1" fmla="*/ 520117 w 3319894"/>
              <a:gd name="connsiteY1" fmla="*/ 0 h 4612574"/>
              <a:gd name="connsiteX2" fmla="*/ 973836 w 3319894"/>
              <a:gd name="connsiteY2" fmla="*/ 0 h 4612574"/>
              <a:gd name="connsiteX3" fmla="*/ 1593549 w 3319894"/>
              <a:gd name="connsiteY3" fmla="*/ 0 h 4612574"/>
              <a:gd name="connsiteX4" fmla="*/ 2113666 w 3319894"/>
              <a:gd name="connsiteY4" fmla="*/ 0 h 4612574"/>
              <a:gd name="connsiteX5" fmla="*/ 2633783 w 3319894"/>
              <a:gd name="connsiteY5" fmla="*/ 0 h 4612574"/>
              <a:gd name="connsiteX6" fmla="*/ 3319894 w 3319894"/>
              <a:gd name="connsiteY6" fmla="*/ 0 h 4612574"/>
              <a:gd name="connsiteX7" fmla="*/ 3319894 w 3319894"/>
              <a:gd name="connsiteY7" fmla="*/ 484320 h 4612574"/>
              <a:gd name="connsiteX8" fmla="*/ 3319894 w 3319894"/>
              <a:gd name="connsiteY8" fmla="*/ 1060892 h 4612574"/>
              <a:gd name="connsiteX9" fmla="*/ 3319894 w 3319894"/>
              <a:gd name="connsiteY9" fmla="*/ 1545212 h 4612574"/>
              <a:gd name="connsiteX10" fmla="*/ 3319894 w 3319894"/>
              <a:gd name="connsiteY10" fmla="*/ 2029533 h 4612574"/>
              <a:gd name="connsiteX11" fmla="*/ 3319894 w 3319894"/>
              <a:gd name="connsiteY11" fmla="*/ 2606104 h 4612574"/>
              <a:gd name="connsiteX12" fmla="*/ 3319894 w 3319894"/>
              <a:gd name="connsiteY12" fmla="*/ 3228802 h 4612574"/>
              <a:gd name="connsiteX13" fmla="*/ 3319894 w 3319894"/>
              <a:gd name="connsiteY13" fmla="*/ 3666996 h 4612574"/>
              <a:gd name="connsiteX14" fmla="*/ 3319894 w 3319894"/>
              <a:gd name="connsiteY14" fmla="*/ 4612574 h 4612574"/>
              <a:gd name="connsiteX15" fmla="*/ 2766578 w 3319894"/>
              <a:gd name="connsiteY15" fmla="*/ 4612574 h 4612574"/>
              <a:gd name="connsiteX16" fmla="*/ 2213263 w 3319894"/>
              <a:gd name="connsiteY16" fmla="*/ 4612574 h 4612574"/>
              <a:gd name="connsiteX17" fmla="*/ 1593549 w 3319894"/>
              <a:gd name="connsiteY17" fmla="*/ 4612574 h 4612574"/>
              <a:gd name="connsiteX18" fmla="*/ 1040233 w 3319894"/>
              <a:gd name="connsiteY18" fmla="*/ 4612574 h 4612574"/>
              <a:gd name="connsiteX19" fmla="*/ 586515 w 3319894"/>
              <a:gd name="connsiteY19" fmla="*/ 4612574 h 4612574"/>
              <a:gd name="connsiteX20" fmla="*/ 0 w 3319894"/>
              <a:gd name="connsiteY20" fmla="*/ 4612574 h 4612574"/>
              <a:gd name="connsiteX21" fmla="*/ 0 w 3319894"/>
              <a:gd name="connsiteY21" fmla="*/ 3943751 h 4612574"/>
              <a:gd name="connsiteX22" fmla="*/ 0 w 3319894"/>
              <a:gd name="connsiteY22" fmla="*/ 3274928 h 4612574"/>
              <a:gd name="connsiteX23" fmla="*/ 0 w 3319894"/>
              <a:gd name="connsiteY23" fmla="*/ 2698356 h 4612574"/>
              <a:gd name="connsiteX24" fmla="*/ 0 w 3319894"/>
              <a:gd name="connsiteY24" fmla="*/ 2167910 h 4612574"/>
              <a:gd name="connsiteX25" fmla="*/ 0 w 3319894"/>
              <a:gd name="connsiteY25" fmla="*/ 1729715 h 4612574"/>
              <a:gd name="connsiteX26" fmla="*/ 0 w 3319894"/>
              <a:gd name="connsiteY26" fmla="*/ 1291521 h 4612574"/>
              <a:gd name="connsiteX27" fmla="*/ 0 w 3319894"/>
              <a:gd name="connsiteY27" fmla="*/ 668823 h 4612574"/>
              <a:gd name="connsiteX28" fmla="*/ 0 w 3319894"/>
              <a:gd name="connsiteY28" fmla="*/ 0 h 461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19894" h="4612574" extrusionOk="0">
                <a:moveTo>
                  <a:pt x="0" y="0"/>
                </a:moveTo>
                <a:cubicBezTo>
                  <a:pt x="188013" y="-31491"/>
                  <a:pt x="355677" y="46406"/>
                  <a:pt x="520117" y="0"/>
                </a:cubicBezTo>
                <a:cubicBezTo>
                  <a:pt x="684557" y="-46406"/>
                  <a:pt x="826319" y="49300"/>
                  <a:pt x="973836" y="0"/>
                </a:cubicBezTo>
                <a:cubicBezTo>
                  <a:pt x="1121353" y="-49300"/>
                  <a:pt x="1361721" y="23876"/>
                  <a:pt x="1593549" y="0"/>
                </a:cubicBezTo>
                <a:cubicBezTo>
                  <a:pt x="1825377" y="-23876"/>
                  <a:pt x="2004489" y="17012"/>
                  <a:pt x="2113666" y="0"/>
                </a:cubicBezTo>
                <a:cubicBezTo>
                  <a:pt x="2222843" y="-17012"/>
                  <a:pt x="2494970" y="54441"/>
                  <a:pt x="2633783" y="0"/>
                </a:cubicBezTo>
                <a:cubicBezTo>
                  <a:pt x="2772596" y="-54441"/>
                  <a:pt x="3178045" y="29332"/>
                  <a:pt x="3319894" y="0"/>
                </a:cubicBezTo>
                <a:cubicBezTo>
                  <a:pt x="3364478" y="225936"/>
                  <a:pt x="3262456" y="322126"/>
                  <a:pt x="3319894" y="484320"/>
                </a:cubicBezTo>
                <a:cubicBezTo>
                  <a:pt x="3377332" y="646514"/>
                  <a:pt x="3257961" y="833309"/>
                  <a:pt x="3319894" y="1060892"/>
                </a:cubicBezTo>
                <a:cubicBezTo>
                  <a:pt x="3381827" y="1288475"/>
                  <a:pt x="3298186" y="1445446"/>
                  <a:pt x="3319894" y="1545212"/>
                </a:cubicBezTo>
                <a:cubicBezTo>
                  <a:pt x="3341602" y="1644978"/>
                  <a:pt x="3267608" y="1924521"/>
                  <a:pt x="3319894" y="2029533"/>
                </a:cubicBezTo>
                <a:cubicBezTo>
                  <a:pt x="3372180" y="2134545"/>
                  <a:pt x="3310801" y="2398520"/>
                  <a:pt x="3319894" y="2606104"/>
                </a:cubicBezTo>
                <a:cubicBezTo>
                  <a:pt x="3328987" y="2813688"/>
                  <a:pt x="3287751" y="3012644"/>
                  <a:pt x="3319894" y="3228802"/>
                </a:cubicBezTo>
                <a:cubicBezTo>
                  <a:pt x="3352037" y="3444960"/>
                  <a:pt x="3318388" y="3555813"/>
                  <a:pt x="3319894" y="3666996"/>
                </a:cubicBezTo>
                <a:cubicBezTo>
                  <a:pt x="3321400" y="3778179"/>
                  <a:pt x="3255582" y="4206001"/>
                  <a:pt x="3319894" y="4612574"/>
                </a:cubicBezTo>
                <a:cubicBezTo>
                  <a:pt x="3082443" y="4661823"/>
                  <a:pt x="2904571" y="4570879"/>
                  <a:pt x="2766578" y="4612574"/>
                </a:cubicBezTo>
                <a:cubicBezTo>
                  <a:pt x="2628585" y="4654269"/>
                  <a:pt x="2343325" y="4585515"/>
                  <a:pt x="2213263" y="4612574"/>
                </a:cubicBezTo>
                <a:cubicBezTo>
                  <a:pt x="2083201" y="4639633"/>
                  <a:pt x="1723303" y="4591225"/>
                  <a:pt x="1593549" y="4612574"/>
                </a:cubicBezTo>
                <a:cubicBezTo>
                  <a:pt x="1463795" y="4633923"/>
                  <a:pt x="1266051" y="4611605"/>
                  <a:pt x="1040233" y="4612574"/>
                </a:cubicBezTo>
                <a:cubicBezTo>
                  <a:pt x="814415" y="4613543"/>
                  <a:pt x="808129" y="4593040"/>
                  <a:pt x="586515" y="4612574"/>
                </a:cubicBezTo>
                <a:cubicBezTo>
                  <a:pt x="364901" y="4632108"/>
                  <a:pt x="118922" y="4589886"/>
                  <a:pt x="0" y="4612574"/>
                </a:cubicBezTo>
                <a:cubicBezTo>
                  <a:pt x="-75305" y="4397178"/>
                  <a:pt x="19411" y="4216581"/>
                  <a:pt x="0" y="3943751"/>
                </a:cubicBezTo>
                <a:cubicBezTo>
                  <a:pt x="-19411" y="3670921"/>
                  <a:pt x="7035" y="3532849"/>
                  <a:pt x="0" y="3274928"/>
                </a:cubicBezTo>
                <a:cubicBezTo>
                  <a:pt x="-7035" y="3017007"/>
                  <a:pt x="48120" y="2868430"/>
                  <a:pt x="0" y="2698356"/>
                </a:cubicBezTo>
                <a:cubicBezTo>
                  <a:pt x="-48120" y="2528282"/>
                  <a:pt x="36822" y="2303382"/>
                  <a:pt x="0" y="2167910"/>
                </a:cubicBezTo>
                <a:cubicBezTo>
                  <a:pt x="-36822" y="2032438"/>
                  <a:pt x="19626" y="1909646"/>
                  <a:pt x="0" y="1729715"/>
                </a:cubicBezTo>
                <a:cubicBezTo>
                  <a:pt x="-19626" y="1549785"/>
                  <a:pt x="2617" y="1500377"/>
                  <a:pt x="0" y="1291521"/>
                </a:cubicBezTo>
                <a:cubicBezTo>
                  <a:pt x="-2617" y="1082665"/>
                  <a:pt x="59296" y="837081"/>
                  <a:pt x="0" y="668823"/>
                </a:cubicBezTo>
                <a:cubicBezTo>
                  <a:pt x="-59296" y="500565"/>
                  <a:pt x="49991" y="283139"/>
                  <a:pt x="0" y="0"/>
                </a:cubicBezTo>
                <a:close/>
              </a:path>
            </a:pathLst>
          </a:custGeom>
          <a:noFill/>
          <a:ln w="63500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DE73C836-2DD9-A897-3632-2886C5374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4459" y="1325594"/>
            <a:ext cx="3319894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sz="1400"/>
              <a:t>Kotihoidon reaaliaikaisen kokonaiskuvan laajentaminen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Työntekijöiden reaaliaikaisten yhteystietojen saatavuus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Tiimirajojen ylittäminen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Turvapuhelinasennusten koordinointi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Iltavuoron hyödyntäminen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Koordinaatiokeskuksen toiminnan kehittäminen kohti tilannekeskusta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Varautuminen häiriötilanteisiin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Tiedolla johtamisen vahvistaminen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Turvapuhelinpalveluiden yhtenäistäminen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Turvapuhelinhälytyskäyntien laskutus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fi-FI" altLang="fi-FI" sz="1400"/>
              <a:t>Kotihoidon ja koordinaatiokeskuksen yhteistyön kehittäminen</a:t>
            </a:r>
            <a:endParaRPr kumimoji="0" lang="fi-FI" altLang="fi-FI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kumimoji="0" lang="fi-FI" altLang="fi-FI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5D6CE9AA-E2D1-BA21-0A62-4E12805A6979}"/>
              </a:ext>
            </a:extLst>
          </p:cNvPr>
          <p:cNvSpPr/>
          <p:nvPr/>
        </p:nvSpPr>
        <p:spPr>
          <a:xfrm>
            <a:off x="672821" y="1209603"/>
            <a:ext cx="3440679" cy="4601261"/>
          </a:xfrm>
          <a:custGeom>
            <a:avLst/>
            <a:gdLst>
              <a:gd name="connsiteX0" fmla="*/ 0 w 3440679"/>
              <a:gd name="connsiteY0" fmla="*/ 0 h 4601261"/>
              <a:gd name="connsiteX1" fmla="*/ 539040 w 3440679"/>
              <a:gd name="connsiteY1" fmla="*/ 0 h 4601261"/>
              <a:gd name="connsiteX2" fmla="*/ 1009266 w 3440679"/>
              <a:gd name="connsiteY2" fmla="*/ 0 h 4601261"/>
              <a:gd name="connsiteX3" fmla="*/ 1651526 w 3440679"/>
              <a:gd name="connsiteY3" fmla="*/ 0 h 4601261"/>
              <a:gd name="connsiteX4" fmla="*/ 2190566 w 3440679"/>
              <a:gd name="connsiteY4" fmla="*/ 0 h 4601261"/>
              <a:gd name="connsiteX5" fmla="*/ 2729605 w 3440679"/>
              <a:gd name="connsiteY5" fmla="*/ 0 h 4601261"/>
              <a:gd name="connsiteX6" fmla="*/ 3440679 w 3440679"/>
              <a:gd name="connsiteY6" fmla="*/ 0 h 4601261"/>
              <a:gd name="connsiteX7" fmla="*/ 3440679 w 3440679"/>
              <a:gd name="connsiteY7" fmla="*/ 483132 h 4601261"/>
              <a:gd name="connsiteX8" fmla="*/ 3440679 w 3440679"/>
              <a:gd name="connsiteY8" fmla="*/ 1058290 h 4601261"/>
              <a:gd name="connsiteX9" fmla="*/ 3440679 w 3440679"/>
              <a:gd name="connsiteY9" fmla="*/ 1541422 h 4601261"/>
              <a:gd name="connsiteX10" fmla="*/ 3440679 w 3440679"/>
              <a:gd name="connsiteY10" fmla="*/ 2024555 h 4601261"/>
              <a:gd name="connsiteX11" fmla="*/ 3440679 w 3440679"/>
              <a:gd name="connsiteY11" fmla="*/ 2599712 h 4601261"/>
              <a:gd name="connsiteX12" fmla="*/ 3440679 w 3440679"/>
              <a:gd name="connsiteY12" fmla="*/ 3220883 h 4601261"/>
              <a:gd name="connsiteX13" fmla="*/ 3440679 w 3440679"/>
              <a:gd name="connsiteY13" fmla="*/ 3658002 h 4601261"/>
              <a:gd name="connsiteX14" fmla="*/ 3440679 w 3440679"/>
              <a:gd name="connsiteY14" fmla="*/ 4601261 h 4601261"/>
              <a:gd name="connsiteX15" fmla="*/ 2867233 w 3440679"/>
              <a:gd name="connsiteY15" fmla="*/ 4601261 h 4601261"/>
              <a:gd name="connsiteX16" fmla="*/ 2293786 w 3440679"/>
              <a:gd name="connsiteY16" fmla="*/ 4601261 h 4601261"/>
              <a:gd name="connsiteX17" fmla="*/ 1651526 w 3440679"/>
              <a:gd name="connsiteY17" fmla="*/ 4601261 h 4601261"/>
              <a:gd name="connsiteX18" fmla="*/ 1078079 w 3440679"/>
              <a:gd name="connsiteY18" fmla="*/ 4601261 h 4601261"/>
              <a:gd name="connsiteX19" fmla="*/ 607853 w 3440679"/>
              <a:gd name="connsiteY19" fmla="*/ 4601261 h 4601261"/>
              <a:gd name="connsiteX20" fmla="*/ 0 w 3440679"/>
              <a:gd name="connsiteY20" fmla="*/ 4601261 h 4601261"/>
              <a:gd name="connsiteX21" fmla="*/ 0 w 3440679"/>
              <a:gd name="connsiteY21" fmla="*/ 3934078 h 4601261"/>
              <a:gd name="connsiteX22" fmla="*/ 0 w 3440679"/>
              <a:gd name="connsiteY22" fmla="*/ 3266895 h 4601261"/>
              <a:gd name="connsiteX23" fmla="*/ 0 w 3440679"/>
              <a:gd name="connsiteY23" fmla="*/ 2691738 h 4601261"/>
              <a:gd name="connsiteX24" fmla="*/ 0 w 3440679"/>
              <a:gd name="connsiteY24" fmla="*/ 2162593 h 4601261"/>
              <a:gd name="connsiteX25" fmla="*/ 0 w 3440679"/>
              <a:gd name="connsiteY25" fmla="*/ 1725473 h 4601261"/>
              <a:gd name="connsiteX26" fmla="*/ 0 w 3440679"/>
              <a:gd name="connsiteY26" fmla="*/ 1288353 h 4601261"/>
              <a:gd name="connsiteX27" fmla="*/ 0 w 3440679"/>
              <a:gd name="connsiteY27" fmla="*/ 667183 h 4601261"/>
              <a:gd name="connsiteX28" fmla="*/ 0 w 3440679"/>
              <a:gd name="connsiteY28" fmla="*/ 0 h 4601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440679" h="4601261" extrusionOk="0">
                <a:moveTo>
                  <a:pt x="0" y="0"/>
                </a:moveTo>
                <a:cubicBezTo>
                  <a:pt x="240658" y="-19395"/>
                  <a:pt x="353541" y="48573"/>
                  <a:pt x="539040" y="0"/>
                </a:cubicBezTo>
                <a:cubicBezTo>
                  <a:pt x="724539" y="-48573"/>
                  <a:pt x="786624" y="11942"/>
                  <a:pt x="1009266" y="0"/>
                </a:cubicBezTo>
                <a:cubicBezTo>
                  <a:pt x="1231908" y="-11942"/>
                  <a:pt x="1403820" y="51132"/>
                  <a:pt x="1651526" y="0"/>
                </a:cubicBezTo>
                <a:cubicBezTo>
                  <a:pt x="1899232" y="-51132"/>
                  <a:pt x="2077746" y="16821"/>
                  <a:pt x="2190566" y="0"/>
                </a:cubicBezTo>
                <a:cubicBezTo>
                  <a:pt x="2303386" y="-16821"/>
                  <a:pt x="2460192" y="20969"/>
                  <a:pt x="2729605" y="0"/>
                </a:cubicBezTo>
                <a:cubicBezTo>
                  <a:pt x="2999018" y="-20969"/>
                  <a:pt x="3149166" y="6647"/>
                  <a:pt x="3440679" y="0"/>
                </a:cubicBezTo>
                <a:cubicBezTo>
                  <a:pt x="3466137" y="210249"/>
                  <a:pt x="3387976" y="319758"/>
                  <a:pt x="3440679" y="483132"/>
                </a:cubicBezTo>
                <a:cubicBezTo>
                  <a:pt x="3493382" y="646506"/>
                  <a:pt x="3396512" y="896034"/>
                  <a:pt x="3440679" y="1058290"/>
                </a:cubicBezTo>
                <a:cubicBezTo>
                  <a:pt x="3484846" y="1220546"/>
                  <a:pt x="3415797" y="1332268"/>
                  <a:pt x="3440679" y="1541422"/>
                </a:cubicBezTo>
                <a:cubicBezTo>
                  <a:pt x="3465561" y="1750576"/>
                  <a:pt x="3407904" y="1863980"/>
                  <a:pt x="3440679" y="2024555"/>
                </a:cubicBezTo>
                <a:cubicBezTo>
                  <a:pt x="3473454" y="2185130"/>
                  <a:pt x="3414433" y="2402605"/>
                  <a:pt x="3440679" y="2599712"/>
                </a:cubicBezTo>
                <a:cubicBezTo>
                  <a:pt x="3466925" y="2796819"/>
                  <a:pt x="3427030" y="3058320"/>
                  <a:pt x="3440679" y="3220883"/>
                </a:cubicBezTo>
                <a:cubicBezTo>
                  <a:pt x="3454328" y="3383446"/>
                  <a:pt x="3401624" y="3549647"/>
                  <a:pt x="3440679" y="3658002"/>
                </a:cubicBezTo>
                <a:cubicBezTo>
                  <a:pt x="3479734" y="3766357"/>
                  <a:pt x="3400198" y="4354092"/>
                  <a:pt x="3440679" y="4601261"/>
                </a:cubicBezTo>
                <a:cubicBezTo>
                  <a:pt x="3299145" y="4625307"/>
                  <a:pt x="3012067" y="4584241"/>
                  <a:pt x="2867233" y="4601261"/>
                </a:cubicBezTo>
                <a:cubicBezTo>
                  <a:pt x="2722399" y="4618281"/>
                  <a:pt x="2528263" y="4536109"/>
                  <a:pt x="2293786" y="4601261"/>
                </a:cubicBezTo>
                <a:cubicBezTo>
                  <a:pt x="2059309" y="4666413"/>
                  <a:pt x="1859724" y="4565296"/>
                  <a:pt x="1651526" y="4601261"/>
                </a:cubicBezTo>
                <a:cubicBezTo>
                  <a:pt x="1443328" y="4637226"/>
                  <a:pt x="1267671" y="4545276"/>
                  <a:pt x="1078079" y="4601261"/>
                </a:cubicBezTo>
                <a:cubicBezTo>
                  <a:pt x="888487" y="4657246"/>
                  <a:pt x="807728" y="4558578"/>
                  <a:pt x="607853" y="4601261"/>
                </a:cubicBezTo>
                <a:cubicBezTo>
                  <a:pt x="407978" y="4643944"/>
                  <a:pt x="150102" y="4546644"/>
                  <a:pt x="0" y="4601261"/>
                </a:cubicBezTo>
                <a:cubicBezTo>
                  <a:pt x="-60438" y="4341693"/>
                  <a:pt x="36586" y="4200787"/>
                  <a:pt x="0" y="3934078"/>
                </a:cubicBezTo>
                <a:cubicBezTo>
                  <a:pt x="-36586" y="3667369"/>
                  <a:pt x="16649" y="3505035"/>
                  <a:pt x="0" y="3266895"/>
                </a:cubicBezTo>
                <a:cubicBezTo>
                  <a:pt x="-16649" y="3028755"/>
                  <a:pt x="35351" y="2867986"/>
                  <a:pt x="0" y="2691738"/>
                </a:cubicBezTo>
                <a:cubicBezTo>
                  <a:pt x="-35351" y="2515490"/>
                  <a:pt x="62441" y="2299921"/>
                  <a:pt x="0" y="2162593"/>
                </a:cubicBezTo>
                <a:cubicBezTo>
                  <a:pt x="-62441" y="2025266"/>
                  <a:pt x="12566" y="1887348"/>
                  <a:pt x="0" y="1725473"/>
                </a:cubicBezTo>
                <a:cubicBezTo>
                  <a:pt x="-12566" y="1563598"/>
                  <a:pt x="1703" y="1393028"/>
                  <a:pt x="0" y="1288353"/>
                </a:cubicBezTo>
                <a:cubicBezTo>
                  <a:pt x="-1703" y="1183678"/>
                  <a:pt x="46316" y="962391"/>
                  <a:pt x="0" y="667183"/>
                </a:cubicBezTo>
                <a:cubicBezTo>
                  <a:pt x="-46316" y="371975"/>
                  <a:pt x="56430" y="329970"/>
                  <a:pt x="0" y="0"/>
                </a:cubicBezTo>
                <a:close/>
              </a:path>
            </a:pathLst>
          </a:custGeom>
          <a:noFill/>
          <a:ln w="63500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8228086B-BEC2-A515-D8A5-7FA6989384F6}"/>
              </a:ext>
            </a:extLst>
          </p:cNvPr>
          <p:cNvSpPr/>
          <p:nvPr/>
        </p:nvSpPr>
        <p:spPr>
          <a:xfrm>
            <a:off x="4488818" y="1209603"/>
            <a:ext cx="3319894" cy="4601261"/>
          </a:xfrm>
          <a:custGeom>
            <a:avLst/>
            <a:gdLst>
              <a:gd name="connsiteX0" fmla="*/ 0 w 3319894"/>
              <a:gd name="connsiteY0" fmla="*/ 0 h 4601261"/>
              <a:gd name="connsiteX1" fmla="*/ 520117 w 3319894"/>
              <a:gd name="connsiteY1" fmla="*/ 0 h 4601261"/>
              <a:gd name="connsiteX2" fmla="*/ 973836 w 3319894"/>
              <a:gd name="connsiteY2" fmla="*/ 0 h 4601261"/>
              <a:gd name="connsiteX3" fmla="*/ 1593549 w 3319894"/>
              <a:gd name="connsiteY3" fmla="*/ 0 h 4601261"/>
              <a:gd name="connsiteX4" fmla="*/ 2113666 w 3319894"/>
              <a:gd name="connsiteY4" fmla="*/ 0 h 4601261"/>
              <a:gd name="connsiteX5" fmla="*/ 2633783 w 3319894"/>
              <a:gd name="connsiteY5" fmla="*/ 0 h 4601261"/>
              <a:gd name="connsiteX6" fmla="*/ 3319894 w 3319894"/>
              <a:gd name="connsiteY6" fmla="*/ 0 h 4601261"/>
              <a:gd name="connsiteX7" fmla="*/ 3319894 w 3319894"/>
              <a:gd name="connsiteY7" fmla="*/ 483132 h 4601261"/>
              <a:gd name="connsiteX8" fmla="*/ 3319894 w 3319894"/>
              <a:gd name="connsiteY8" fmla="*/ 1058290 h 4601261"/>
              <a:gd name="connsiteX9" fmla="*/ 3319894 w 3319894"/>
              <a:gd name="connsiteY9" fmla="*/ 1541422 h 4601261"/>
              <a:gd name="connsiteX10" fmla="*/ 3319894 w 3319894"/>
              <a:gd name="connsiteY10" fmla="*/ 2024555 h 4601261"/>
              <a:gd name="connsiteX11" fmla="*/ 3319894 w 3319894"/>
              <a:gd name="connsiteY11" fmla="*/ 2599712 h 4601261"/>
              <a:gd name="connsiteX12" fmla="*/ 3319894 w 3319894"/>
              <a:gd name="connsiteY12" fmla="*/ 3220883 h 4601261"/>
              <a:gd name="connsiteX13" fmla="*/ 3319894 w 3319894"/>
              <a:gd name="connsiteY13" fmla="*/ 3658002 h 4601261"/>
              <a:gd name="connsiteX14" fmla="*/ 3319894 w 3319894"/>
              <a:gd name="connsiteY14" fmla="*/ 4601261 h 4601261"/>
              <a:gd name="connsiteX15" fmla="*/ 2766578 w 3319894"/>
              <a:gd name="connsiteY15" fmla="*/ 4601261 h 4601261"/>
              <a:gd name="connsiteX16" fmla="*/ 2213263 w 3319894"/>
              <a:gd name="connsiteY16" fmla="*/ 4601261 h 4601261"/>
              <a:gd name="connsiteX17" fmla="*/ 1593549 w 3319894"/>
              <a:gd name="connsiteY17" fmla="*/ 4601261 h 4601261"/>
              <a:gd name="connsiteX18" fmla="*/ 1040233 w 3319894"/>
              <a:gd name="connsiteY18" fmla="*/ 4601261 h 4601261"/>
              <a:gd name="connsiteX19" fmla="*/ 586515 w 3319894"/>
              <a:gd name="connsiteY19" fmla="*/ 4601261 h 4601261"/>
              <a:gd name="connsiteX20" fmla="*/ 0 w 3319894"/>
              <a:gd name="connsiteY20" fmla="*/ 4601261 h 4601261"/>
              <a:gd name="connsiteX21" fmla="*/ 0 w 3319894"/>
              <a:gd name="connsiteY21" fmla="*/ 3934078 h 4601261"/>
              <a:gd name="connsiteX22" fmla="*/ 0 w 3319894"/>
              <a:gd name="connsiteY22" fmla="*/ 3266895 h 4601261"/>
              <a:gd name="connsiteX23" fmla="*/ 0 w 3319894"/>
              <a:gd name="connsiteY23" fmla="*/ 2691738 h 4601261"/>
              <a:gd name="connsiteX24" fmla="*/ 0 w 3319894"/>
              <a:gd name="connsiteY24" fmla="*/ 2162593 h 4601261"/>
              <a:gd name="connsiteX25" fmla="*/ 0 w 3319894"/>
              <a:gd name="connsiteY25" fmla="*/ 1725473 h 4601261"/>
              <a:gd name="connsiteX26" fmla="*/ 0 w 3319894"/>
              <a:gd name="connsiteY26" fmla="*/ 1288353 h 4601261"/>
              <a:gd name="connsiteX27" fmla="*/ 0 w 3319894"/>
              <a:gd name="connsiteY27" fmla="*/ 667183 h 4601261"/>
              <a:gd name="connsiteX28" fmla="*/ 0 w 3319894"/>
              <a:gd name="connsiteY28" fmla="*/ 0 h 4601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19894" h="4601261" extrusionOk="0">
                <a:moveTo>
                  <a:pt x="0" y="0"/>
                </a:moveTo>
                <a:cubicBezTo>
                  <a:pt x="188013" y="-31491"/>
                  <a:pt x="355677" y="46406"/>
                  <a:pt x="520117" y="0"/>
                </a:cubicBezTo>
                <a:cubicBezTo>
                  <a:pt x="684557" y="-46406"/>
                  <a:pt x="826319" y="49300"/>
                  <a:pt x="973836" y="0"/>
                </a:cubicBezTo>
                <a:cubicBezTo>
                  <a:pt x="1121353" y="-49300"/>
                  <a:pt x="1361721" y="23876"/>
                  <a:pt x="1593549" y="0"/>
                </a:cubicBezTo>
                <a:cubicBezTo>
                  <a:pt x="1825377" y="-23876"/>
                  <a:pt x="2004489" y="17012"/>
                  <a:pt x="2113666" y="0"/>
                </a:cubicBezTo>
                <a:cubicBezTo>
                  <a:pt x="2222843" y="-17012"/>
                  <a:pt x="2494970" y="54441"/>
                  <a:pt x="2633783" y="0"/>
                </a:cubicBezTo>
                <a:cubicBezTo>
                  <a:pt x="2772596" y="-54441"/>
                  <a:pt x="3178045" y="29332"/>
                  <a:pt x="3319894" y="0"/>
                </a:cubicBezTo>
                <a:cubicBezTo>
                  <a:pt x="3345352" y="210249"/>
                  <a:pt x="3267191" y="319758"/>
                  <a:pt x="3319894" y="483132"/>
                </a:cubicBezTo>
                <a:cubicBezTo>
                  <a:pt x="3372597" y="646506"/>
                  <a:pt x="3275727" y="896034"/>
                  <a:pt x="3319894" y="1058290"/>
                </a:cubicBezTo>
                <a:cubicBezTo>
                  <a:pt x="3364061" y="1220546"/>
                  <a:pt x="3295012" y="1332268"/>
                  <a:pt x="3319894" y="1541422"/>
                </a:cubicBezTo>
                <a:cubicBezTo>
                  <a:pt x="3344776" y="1750576"/>
                  <a:pt x="3287119" y="1863980"/>
                  <a:pt x="3319894" y="2024555"/>
                </a:cubicBezTo>
                <a:cubicBezTo>
                  <a:pt x="3352669" y="2185130"/>
                  <a:pt x="3293648" y="2402605"/>
                  <a:pt x="3319894" y="2599712"/>
                </a:cubicBezTo>
                <a:cubicBezTo>
                  <a:pt x="3346140" y="2796819"/>
                  <a:pt x="3306245" y="3058320"/>
                  <a:pt x="3319894" y="3220883"/>
                </a:cubicBezTo>
                <a:cubicBezTo>
                  <a:pt x="3333543" y="3383446"/>
                  <a:pt x="3280839" y="3549647"/>
                  <a:pt x="3319894" y="3658002"/>
                </a:cubicBezTo>
                <a:cubicBezTo>
                  <a:pt x="3358949" y="3766357"/>
                  <a:pt x="3279413" y="4354092"/>
                  <a:pt x="3319894" y="4601261"/>
                </a:cubicBezTo>
                <a:cubicBezTo>
                  <a:pt x="3082443" y="4650510"/>
                  <a:pt x="2904571" y="4559566"/>
                  <a:pt x="2766578" y="4601261"/>
                </a:cubicBezTo>
                <a:cubicBezTo>
                  <a:pt x="2628585" y="4642956"/>
                  <a:pt x="2343325" y="4574202"/>
                  <a:pt x="2213263" y="4601261"/>
                </a:cubicBezTo>
                <a:cubicBezTo>
                  <a:pt x="2083201" y="4628320"/>
                  <a:pt x="1723303" y="4579912"/>
                  <a:pt x="1593549" y="4601261"/>
                </a:cubicBezTo>
                <a:cubicBezTo>
                  <a:pt x="1463795" y="4622610"/>
                  <a:pt x="1266051" y="4600292"/>
                  <a:pt x="1040233" y="4601261"/>
                </a:cubicBezTo>
                <a:cubicBezTo>
                  <a:pt x="814415" y="4602230"/>
                  <a:pt x="808129" y="4581727"/>
                  <a:pt x="586515" y="4601261"/>
                </a:cubicBezTo>
                <a:cubicBezTo>
                  <a:pt x="364901" y="4620795"/>
                  <a:pt x="118922" y="4578573"/>
                  <a:pt x="0" y="4601261"/>
                </a:cubicBezTo>
                <a:cubicBezTo>
                  <a:pt x="-60438" y="4341693"/>
                  <a:pt x="36586" y="4200787"/>
                  <a:pt x="0" y="3934078"/>
                </a:cubicBezTo>
                <a:cubicBezTo>
                  <a:pt x="-36586" y="3667369"/>
                  <a:pt x="16649" y="3505035"/>
                  <a:pt x="0" y="3266895"/>
                </a:cubicBezTo>
                <a:cubicBezTo>
                  <a:pt x="-16649" y="3028755"/>
                  <a:pt x="35351" y="2867986"/>
                  <a:pt x="0" y="2691738"/>
                </a:cubicBezTo>
                <a:cubicBezTo>
                  <a:pt x="-35351" y="2515490"/>
                  <a:pt x="62441" y="2299921"/>
                  <a:pt x="0" y="2162593"/>
                </a:cubicBezTo>
                <a:cubicBezTo>
                  <a:pt x="-62441" y="2025266"/>
                  <a:pt x="12566" y="1887348"/>
                  <a:pt x="0" y="1725473"/>
                </a:cubicBezTo>
                <a:cubicBezTo>
                  <a:pt x="-12566" y="1563598"/>
                  <a:pt x="1703" y="1393028"/>
                  <a:pt x="0" y="1288353"/>
                </a:cubicBezTo>
                <a:cubicBezTo>
                  <a:pt x="-1703" y="1183678"/>
                  <a:pt x="46316" y="962391"/>
                  <a:pt x="0" y="667183"/>
                </a:cubicBezTo>
                <a:cubicBezTo>
                  <a:pt x="-46316" y="371975"/>
                  <a:pt x="56430" y="329970"/>
                  <a:pt x="0" y="0"/>
                </a:cubicBezTo>
                <a:close/>
              </a:path>
            </a:pathLst>
          </a:custGeom>
          <a:noFill/>
          <a:ln w="63500">
            <a:solidFill>
              <a:schemeClr val="accent4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fi-FI">
              <a:latin typeface="+mn-lt"/>
              <a:cs typeface="Poppins" pitchFamily="2" charset="77"/>
            </a:endParaRPr>
          </a:p>
        </p:txBody>
      </p:sp>
      <p:sp>
        <p:nvSpPr>
          <p:cNvPr id="2" name="Päivämäärän paikkamerkki 3">
            <a:extLst>
              <a:ext uri="{FF2B5EF4-FFF2-40B4-BE49-F238E27FC236}">
                <a16:creationId xmlns:a16="http://schemas.microsoft.com/office/drawing/2014/main" id="{218818E7-CA0C-E0C9-3A3A-6128F38A2E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46" y="6405511"/>
            <a:ext cx="1375161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3B11CC8D-D17E-3E48-9BF0-884D68893E17}" type="datetime1">
              <a:rPr lang="fi-FI" smtClean="0"/>
              <a:pPr>
                <a:spcAft>
                  <a:spcPts val="600"/>
                </a:spcAft>
              </a:pPr>
              <a:t>5.12.2025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8231179"/>
      </p:ext>
    </p:extLst>
  </p:cSld>
  <p:clrMapOvr>
    <a:masterClrMapping/>
  </p:clrMapOvr>
</p:sld>
</file>

<file path=ppt/theme/theme1.xml><?xml version="1.0" encoding="utf-8"?>
<a:theme xmlns:a="http://schemas.openxmlformats.org/drawingml/2006/main" name="SHA Yleinen">
  <a:themeElements>
    <a:clrScheme name="Sininen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>
            <a:latin typeface="+mn-lt"/>
            <a:cs typeface="Poppins" pitchFamily="2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>
            <a:latin typeface="+mn-lt"/>
            <a:cs typeface="Poppins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ha_esityspohja_FI" id="{688E9963-8CA2-8E40-BF44-0AE8C6AD17C7}" vid="{1CD60D6B-7926-164C-929D-D6F31F82807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E3374D7989AC84DB24BBC3EB642A6A7" ma:contentTypeVersion="23" ma:contentTypeDescription="Luo uusi asiakirja." ma:contentTypeScope="" ma:versionID="7fa511431738004d051b5baf20a4ae84">
  <xsd:schema xmlns:xsd="http://www.w3.org/2001/XMLSchema" xmlns:xs="http://www.w3.org/2001/XMLSchema" xmlns:p="http://schemas.microsoft.com/office/2006/metadata/properties" xmlns:ns2="f4b72c16-a40d-4e17-907a-3974571add12" xmlns:ns3="b2a6e167-7ebe-4a29-abe6-345bb40acfd8" targetNamespace="http://schemas.microsoft.com/office/2006/metadata/properties" ma:root="true" ma:fieldsID="2642f02e869175e124d2322f6957c2f4" ns2:_="" ns3:_="">
    <xsd:import namespace="f4b72c16-a40d-4e17-907a-3974571add12"/>
    <xsd:import namespace="b2a6e167-7ebe-4a29-abe6-345bb40acfd8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lcf76f155ced4ddcb4097134ff3c332f0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b72c16-a40d-4e17-907a-3974571add12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igrationWizIdPermissionLevels" ma:index="11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2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3" nillable="true" ma:displayName="MigrationWizIdSecurityGroups" ma:internalName="MigrationWizIdSecurityGroups">
      <xsd:simpleType>
        <xsd:restriction base="dms:Text"/>
      </xsd:simpleType>
    </xsd:element>
    <xsd:element name="lcf76f155ced4ddcb4097134ff3c332f0" ma:index="14" nillable="true" ma:displayName="Kuvien tunnisteet_0" ma:hidden="true" ma:internalName="lcf76f155ced4ddcb4097134ff3c332f0" ma:readOnly="false">
      <xsd:simpleType>
        <xsd:restriction base="dms:Note"/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Kuvien tunnisteet" ma:readOnly="false" ma:fieldId="{5cf76f15-5ced-4ddc-b409-7134ff3c332f}" ma:taxonomyMulti="true" ma:sspId="ee43b15e-14bb-436e-99a9-3e6a2950b3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6e167-7ebe-4a29-abe6-345bb40acfd8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f7ceb28d-cff0-4a2c-ab22-fcd9f65f9155}" ma:internalName="TaxCatchAll" ma:showField="CatchAllData" ma:web="b2a6e167-7ebe-4a29-abe6-345bb40acf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4b72c16-a40d-4e17-907a-3974571add12">
      <Terms xmlns="http://schemas.microsoft.com/office/infopath/2007/PartnerControls"/>
    </lcf76f155ced4ddcb4097134ff3c332f>
    <TaxCatchAll xmlns="b2a6e167-7ebe-4a29-abe6-345bb40acfd8" xsi:nil="true"/>
    <MigrationWizIdSecurityGroups xmlns="f4b72c16-a40d-4e17-907a-3974571add12" xsi:nil="true"/>
    <lcf76f155ced4ddcb4097134ff3c332f0 xmlns="f4b72c16-a40d-4e17-907a-3974571add12" xsi:nil="true"/>
    <MigrationWizIdDocumentLibraryPermissions xmlns="f4b72c16-a40d-4e17-907a-3974571add12" xsi:nil="true"/>
    <MigrationWizId xmlns="f4b72c16-a40d-4e17-907a-3974571add12" xsi:nil="true"/>
    <MigrationWizIdPermissionLevels xmlns="f4b72c16-a40d-4e17-907a-3974571add12" xsi:nil="true"/>
    <MigrationWizIdPermissions xmlns="f4b72c16-a40d-4e17-907a-3974571add12" xsi:nil="true"/>
    <MigrationWizIdVersion xmlns="f4b72c16-a40d-4e17-907a-3974571add12" xsi:nil="true"/>
  </documentManagement>
</p:properties>
</file>

<file path=customXml/itemProps1.xml><?xml version="1.0" encoding="utf-8"?>
<ds:datastoreItem xmlns:ds="http://schemas.openxmlformats.org/officeDocument/2006/customXml" ds:itemID="{84AE3A13-2A6D-4D34-BA1A-38A1807CE8AC}">
  <ds:schemaRefs>
    <ds:schemaRef ds:uri="b2a6e167-7ebe-4a29-abe6-345bb40acfd8"/>
    <ds:schemaRef ds:uri="f4b72c16-a40d-4e17-907a-3974571add1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2A834C3-4D7C-4620-B05F-CDE67B9887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F9845D-F727-461B-B983-440FAA13EB75}">
  <ds:schemaRefs>
    <ds:schemaRef ds:uri="http://purl.org/dc/dcmitype/"/>
    <ds:schemaRef ds:uri="http://schemas.microsoft.com/office/2006/documentManagement/types"/>
    <ds:schemaRef ds:uri="b2a6e167-7ebe-4a29-abe6-345bb40acfd8"/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f4b72c16-a40d-4e17-907a-3974571add1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146</Words>
  <Application>Microsoft Office PowerPoint</Application>
  <PresentationFormat>Laajakuva</PresentationFormat>
  <Paragraphs>30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Poppins</vt:lpstr>
      <vt:lpstr>SHA Yleinen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Lindroos Kristian Tauno Lauri</dc:creator>
  <cp:lastModifiedBy>Mirka-Mari Moglia</cp:lastModifiedBy>
  <cp:revision>2</cp:revision>
  <dcterms:created xsi:type="dcterms:W3CDTF">2023-08-23T10:01:06Z</dcterms:created>
  <dcterms:modified xsi:type="dcterms:W3CDTF">2025-12-05T10:52:41Z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0x010100CE3374D7989AC84DB24BBC3EB642A6A7</vt:lpwstr>
  </property>
  <property fmtid="{D5CDD505-2E9C-101B-9397-08002B2CF9AE}" pid="3" name="MediaServiceImageTags">
    <vt:lpwstr/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2023-08-23T10:11:10Z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f1fc3d0a-ee56-4f33-ab7c-c77444ca1078</vt:lpwstr>
  </property>
  <property fmtid="{D5CDD505-2E9C-101B-9397-08002B2CF9AE}" pid="9" name="MSIP_Label_defa4170-0d19-0005-0004-bc88714345d2_ActionId">
    <vt:lpwstr>69110104-ba0c-43e6-9dac-d217441959fa</vt:lpwstr>
  </property>
  <property fmtid="{D5CDD505-2E9C-101B-9397-08002B2CF9AE}" pid="10" name="MSIP_Label_defa4170-0d19-0005-0004-bc88714345d2_ContentBits">
    <vt:lpwstr>0</vt:lpwstr>
  </property>
</Properties>
</file>