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 id="2147483747" r:id="rId5"/>
  </p:sldMasterIdLst>
  <p:notesMasterIdLst>
    <p:notesMasterId r:id="rId62"/>
  </p:notesMasterIdLst>
  <p:sldIdLst>
    <p:sldId id="2147482475" r:id="rId6"/>
    <p:sldId id="2147482392" r:id="rId7"/>
    <p:sldId id="2147482387" r:id="rId8"/>
    <p:sldId id="2147482456" r:id="rId9"/>
    <p:sldId id="2147482395" r:id="rId10"/>
    <p:sldId id="2147482496" r:id="rId11"/>
    <p:sldId id="2147482414" r:id="rId12"/>
    <p:sldId id="285" r:id="rId13"/>
    <p:sldId id="2147482435" r:id="rId14"/>
    <p:sldId id="2147482411" r:id="rId15"/>
    <p:sldId id="2147482398" r:id="rId16"/>
    <p:sldId id="2147482401" r:id="rId17"/>
    <p:sldId id="2147482483" r:id="rId18"/>
    <p:sldId id="2147482431" r:id="rId19"/>
    <p:sldId id="2147482485" r:id="rId20"/>
    <p:sldId id="2147482394" r:id="rId21"/>
    <p:sldId id="2147482390" r:id="rId22"/>
    <p:sldId id="2147482400" r:id="rId23"/>
    <p:sldId id="259" r:id="rId24"/>
    <p:sldId id="2147197823" r:id="rId25"/>
    <p:sldId id="2147482458" r:id="rId26"/>
    <p:sldId id="2147482386" r:id="rId27"/>
    <p:sldId id="2147482434" r:id="rId28"/>
    <p:sldId id="2147482457" r:id="rId29"/>
    <p:sldId id="257" r:id="rId30"/>
    <p:sldId id="2147482459" r:id="rId31"/>
    <p:sldId id="2147482436" r:id="rId32"/>
    <p:sldId id="2147482478" r:id="rId33"/>
    <p:sldId id="2147482482" r:id="rId34"/>
    <p:sldId id="2147482454" r:id="rId35"/>
    <p:sldId id="2147482399" r:id="rId36"/>
    <p:sldId id="2147482444" r:id="rId37"/>
    <p:sldId id="2147482443" r:id="rId38"/>
    <p:sldId id="2147482479" r:id="rId39"/>
    <p:sldId id="2147482446" r:id="rId40"/>
    <p:sldId id="2147482472" r:id="rId41"/>
    <p:sldId id="2147482494" r:id="rId42"/>
    <p:sldId id="2147482488" r:id="rId43"/>
    <p:sldId id="2147482480" r:id="rId44"/>
    <p:sldId id="2147482389" r:id="rId45"/>
    <p:sldId id="284" r:id="rId46"/>
    <p:sldId id="2147482500" r:id="rId47"/>
    <p:sldId id="2147482420" r:id="rId48"/>
    <p:sldId id="2147482451" r:id="rId49"/>
    <p:sldId id="2147482452" r:id="rId50"/>
    <p:sldId id="2147482419" r:id="rId51"/>
    <p:sldId id="2147482440" r:id="rId52"/>
    <p:sldId id="2147482442" r:id="rId53"/>
    <p:sldId id="2147482427" r:id="rId54"/>
    <p:sldId id="2147482448" r:id="rId55"/>
    <p:sldId id="2147482439" r:id="rId56"/>
    <p:sldId id="2147482430" r:id="rId57"/>
    <p:sldId id="2147482366" r:id="rId58"/>
    <p:sldId id="294" r:id="rId59"/>
    <p:sldId id="2147482507" r:id="rId60"/>
    <p:sldId id="2147482506" r:id="rId61"/>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B831BF-A0D6-518E-02A3-8FABA815DE96}" name="Tuija Multisilta" initials="TM" userId="S::tuija.multisilta@sata.fi::ce2eb9f7-cbce-404a-a0e0-4210887d35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A2B"/>
    <a:srgbClr val="1F401A"/>
    <a:srgbClr val="69050A"/>
    <a:srgbClr val="120D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654" y="4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Taul1!$B$1</c:f>
              <c:strCache>
                <c:ptCount val="1"/>
                <c:pt idx="0">
                  <c:v>Sarake1</c:v>
                </c:pt>
              </c:strCache>
            </c:strRef>
          </c:tx>
          <c:dPt>
            <c:idx val="0"/>
            <c:bubble3D val="0"/>
            <c:spPr>
              <a:solidFill>
                <a:srgbClr val="80CAFF"/>
              </a:solidFill>
              <a:ln w="19050">
                <a:solidFill>
                  <a:schemeClr val="lt1"/>
                </a:solidFill>
              </a:ln>
              <a:effectLst/>
            </c:spPr>
            <c:extLst>
              <c:ext xmlns:c16="http://schemas.microsoft.com/office/drawing/2014/chart" uri="{C3380CC4-5D6E-409C-BE32-E72D297353CC}">
                <c16:uniqueId val="{00000001-93D1-46F6-801B-91DB3D9C2586}"/>
              </c:ext>
            </c:extLst>
          </c:dPt>
          <c:dPt>
            <c:idx val="1"/>
            <c:bubble3D val="0"/>
            <c:spPr>
              <a:solidFill>
                <a:srgbClr val="80CAFF"/>
              </a:solidFill>
              <a:ln w="19050">
                <a:solidFill>
                  <a:schemeClr val="lt1"/>
                </a:solidFill>
              </a:ln>
              <a:effectLst/>
            </c:spPr>
            <c:extLst>
              <c:ext xmlns:c16="http://schemas.microsoft.com/office/drawing/2014/chart" uri="{C3380CC4-5D6E-409C-BE32-E72D297353CC}">
                <c16:uniqueId val="{00000003-93D1-46F6-801B-91DB3D9C2586}"/>
              </c:ext>
            </c:extLst>
          </c:dPt>
          <c:dPt>
            <c:idx val="2"/>
            <c:bubble3D val="0"/>
            <c:spPr>
              <a:solidFill>
                <a:srgbClr val="80CAFF"/>
              </a:solidFill>
              <a:ln w="19050">
                <a:solidFill>
                  <a:schemeClr val="lt1"/>
                </a:solidFill>
              </a:ln>
              <a:effectLst/>
            </c:spPr>
            <c:extLst>
              <c:ext xmlns:c16="http://schemas.microsoft.com/office/drawing/2014/chart" uri="{C3380CC4-5D6E-409C-BE32-E72D297353CC}">
                <c16:uniqueId val="{00000005-93D1-46F6-801B-91DB3D9C2586}"/>
              </c:ext>
            </c:extLst>
          </c:dPt>
          <c:dPt>
            <c:idx val="3"/>
            <c:bubble3D val="0"/>
            <c:spPr>
              <a:solidFill>
                <a:srgbClr val="80D9CB"/>
              </a:solidFill>
              <a:ln w="19050">
                <a:solidFill>
                  <a:schemeClr val="lt1"/>
                </a:solidFill>
              </a:ln>
              <a:effectLst/>
            </c:spPr>
            <c:extLst>
              <c:ext xmlns:c16="http://schemas.microsoft.com/office/drawing/2014/chart" uri="{C3380CC4-5D6E-409C-BE32-E72D297353CC}">
                <c16:uniqueId val="{00000007-93D1-46F6-801B-91DB3D9C2586}"/>
              </c:ext>
            </c:extLst>
          </c:dPt>
          <c:dPt>
            <c:idx val="4"/>
            <c:bubble3D val="0"/>
            <c:spPr>
              <a:solidFill>
                <a:srgbClr val="80D9CB"/>
              </a:solidFill>
              <a:ln w="19050">
                <a:solidFill>
                  <a:schemeClr val="lt1"/>
                </a:solidFill>
              </a:ln>
              <a:effectLst/>
            </c:spPr>
            <c:extLst>
              <c:ext xmlns:c16="http://schemas.microsoft.com/office/drawing/2014/chart" uri="{C3380CC4-5D6E-409C-BE32-E72D297353CC}">
                <c16:uniqueId val="{00000009-93D1-46F6-801B-91DB3D9C2586}"/>
              </c:ext>
            </c:extLst>
          </c:dPt>
          <c:dPt>
            <c:idx val="5"/>
            <c:bubble3D val="0"/>
            <c:spPr>
              <a:solidFill>
                <a:srgbClr val="80D9CB"/>
              </a:solidFill>
              <a:ln w="19050">
                <a:solidFill>
                  <a:schemeClr val="lt1"/>
                </a:solidFill>
              </a:ln>
              <a:effectLst/>
            </c:spPr>
            <c:extLst>
              <c:ext xmlns:c16="http://schemas.microsoft.com/office/drawing/2014/chart" uri="{C3380CC4-5D6E-409C-BE32-E72D297353CC}">
                <c16:uniqueId val="{0000000B-93D1-46F6-801B-91DB3D9C2586}"/>
              </c:ext>
            </c:extLst>
          </c:dPt>
          <c:dPt>
            <c:idx val="6"/>
            <c:bubble3D val="0"/>
            <c:spPr>
              <a:solidFill>
                <a:srgbClr val="FFFAA3"/>
              </a:solidFill>
              <a:ln w="19050">
                <a:solidFill>
                  <a:schemeClr val="lt1"/>
                </a:solidFill>
              </a:ln>
              <a:effectLst/>
            </c:spPr>
            <c:extLst>
              <c:ext xmlns:c16="http://schemas.microsoft.com/office/drawing/2014/chart" uri="{C3380CC4-5D6E-409C-BE32-E72D297353CC}">
                <c16:uniqueId val="{0000000D-93D1-46F6-801B-91DB3D9C2586}"/>
              </c:ext>
            </c:extLst>
          </c:dPt>
          <c:dPt>
            <c:idx val="7"/>
            <c:bubble3D val="0"/>
            <c:spPr>
              <a:solidFill>
                <a:srgbClr val="FFFAA3"/>
              </a:solidFill>
              <a:ln w="19050">
                <a:solidFill>
                  <a:schemeClr val="lt1"/>
                </a:solidFill>
              </a:ln>
              <a:effectLst/>
            </c:spPr>
            <c:extLst>
              <c:ext xmlns:c16="http://schemas.microsoft.com/office/drawing/2014/chart" uri="{C3380CC4-5D6E-409C-BE32-E72D297353CC}">
                <c16:uniqueId val="{0000000F-93D1-46F6-801B-91DB3D9C2586}"/>
              </c:ext>
            </c:extLst>
          </c:dPt>
          <c:dPt>
            <c:idx val="8"/>
            <c:bubble3D val="0"/>
            <c:spPr>
              <a:solidFill>
                <a:srgbClr val="FFFAA3"/>
              </a:solidFill>
              <a:ln w="19050">
                <a:solidFill>
                  <a:schemeClr val="lt1"/>
                </a:solidFill>
              </a:ln>
              <a:effectLst/>
            </c:spPr>
            <c:extLst>
              <c:ext xmlns:c16="http://schemas.microsoft.com/office/drawing/2014/chart" uri="{C3380CC4-5D6E-409C-BE32-E72D297353CC}">
                <c16:uniqueId val="{00000011-93D1-46F6-801B-91DB3D9C2586}"/>
              </c:ext>
            </c:extLst>
          </c:dPt>
          <c:dPt>
            <c:idx val="9"/>
            <c:bubble3D val="0"/>
            <c:spPr>
              <a:solidFill>
                <a:srgbClr val="FFB398"/>
              </a:solidFill>
              <a:ln w="19050">
                <a:solidFill>
                  <a:schemeClr val="lt1"/>
                </a:solidFill>
              </a:ln>
              <a:effectLst/>
            </c:spPr>
            <c:extLst>
              <c:ext xmlns:c16="http://schemas.microsoft.com/office/drawing/2014/chart" uri="{C3380CC4-5D6E-409C-BE32-E72D297353CC}">
                <c16:uniqueId val="{00000013-93D1-46F6-801B-91DB3D9C2586}"/>
              </c:ext>
            </c:extLst>
          </c:dPt>
          <c:dPt>
            <c:idx val="10"/>
            <c:bubble3D val="0"/>
            <c:spPr>
              <a:solidFill>
                <a:srgbClr val="FFB398"/>
              </a:solidFill>
              <a:ln w="19050">
                <a:solidFill>
                  <a:schemeClr val="lt1"/>
                </a:solidFill>
              </a:ln>
              <a:effectLst/>
            </c:spPr>
            <c:extLst>
              <c:ext xmlns:c16="http://schemas.microsoft.com/office/drawing/2014/chart" uri="{C3380CC4-5D6E-409C-BE32-E72D297353CC}">
                <c16:uniqueId val="{00000015-93D1-46F6-801B-91DB3D9C2586}"/>
              </c:ext>
            </c:extLst>
          </c:dPt>
          <c:dPt>
            <c:idx val="11"/>
            <c:bubble3D val="0"/>
            <c:spPr>
              <a:solidFill>
                <a:srgbClr val="FFB398"/>
              </a:solidFill>
              <a:ln w="19050">
                <a:solidFill>
                  <a:schemeClr val="lt1"/>
                </a:solidFill>
              </a:ln>
              <a:effectLst/>
            </c:spPr>
            <c:extLst>
              <c:ext xmlns:c16="http://schemas.microsoft.com/office/drawing/2014/chart" uri="{C3380CC4-5D6E-409C-BE32-E72D297353CC}">
                <c16:uniqueId val="{00000017-93D1-46F6-801B-91DB3D9C258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3D1-46F6-801B-91DB3D9C2586}"/>
              </c:ext>
            </c:extLst>
          </c:dPt>
          <c:cat>
            <c:strRef>
              <c:f>Taul1!$A$2:$A$14</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Taul1!$B$2:$B$14</c:f>
              <c:numCache>
                <c:formatCode>General</c:formatCode>
                <c:ptCount val="13"/>
                <c:pt idx="0">
                  <c:v>8.33</c:v>
                </c:pt>
                <c:pt idx="1">
                  <c:v>8.33</c:v>
                </c:pt>
                <c:pt idx="2">
                  <c:v>8.33</c:v>
                </c:pt>
                <c:pt idx="3">
                  <c:v>8.33</c:v>
                </c:pt>
                <c:pt idx="4">
                  <c:v>8.33</c:v>
                </c:pt>
                <c:pt idx="5">
                  <c:v>8.33</c:v>
                </c:pt>
                <c:pt idx="6">
                  <c:v>8.33</c:v>
                </c:pt>
                <c:pt idx="7">
                  <c:v>8.33</c:v>
                </c:pt>
                <c:pt idx="8">
                  <c:v>8.33</c:v>
                </c:pt>
                <c:pt idx="9">
                  <c:v>8.33</c:v>
                </c:pt>
                <c:pt idx="10">
                  <c:v>8.33</c:v>
                </c:pt>
                <c:pt idx="11">
                  <c:v>8.33</c:v>
                </c:pt>
              </c:numCache>
            </c:numRef>
          </c:val>
          <c:extLst>
            <c:ext xmlns:c16="http://schemas.microsoft.com/office/drawing/2014/chart" uri="{C3380CC4-5D6E-409C-BE32-E72D297353CC}">
              <c16:uniqueId val="{0000001A-93D1-46F6-801B-91DB3D9C258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01DA8-830C-4A64-B58A-8B137AAC5D30}"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0ABFDCE0-3BB6-4ACD-82AD-E3F1E9B4A7BE}">
      <dgm:prSet custT="1"/>
      <dgm:spPr/>
      <dgm:t>
        <a:bodyPr/>
        <a:lstStyle/>
        <a:p>
          <a:r>
            <a:rPr lang="fi-FI" sz="1200" b="1"/>
            <a:t>Palvelutarpeen muutosten ennakointi</a:t>
          </a:r>
        </a:p>
      </dgm:t>
    </dgm:pt>
    <dgm:pt modelId="{0FA3D0FA-A951-45F8-A929-D431BDA3B6B0}" type="parTrans" cxnId="{C9B7747C-2542-4086-904D-1BC56D562BFC}">
      <dgm:prSet/>
      <dgm:spPr/>
      <dgm:t>
        <a:bodyPr/>
        <a:lstStyle/>
        <a:p>
          <a:endParaRPr lang="en-US"/>
        </a:p>
      </dgm:t>
    </dgm:pt>
    <dgm:pt modelId="{D29F0283-A9A7-49C9-9046-44EDDC475103}" type="sibTrans" cxnId="{C9B7747C-2542-4086-904D-1BC56D562BFC}">
      <dgm:prSet/>
      <dgm:spPr/>
      <dgm:t>
        <a:bodyPr/>
        <a:lstStyle/>
        <a:p>
          <a:endParaRPr lang="en-US"/>
        </a:p>
      </dgm:t>
    </dgm:pt>
    <dgm:pt modelId="{EFF010DA-7C8A-45B0-8878-72C297913946}">
      <dgm:prSet custT="1"/>
      <dgm:spPr/>
      <dgm:t>
        <a:bodyPr/>
        <a:lstStyle/>
        <a:p>
          <a:r>
            <a:rPr lang="fi-FI" sz="1200"/>
            <a:t>Hyvinvointialueen väestö pienenee ja ikääntyy</a:t>
          </a:r>
          <a:endParaRPr lang="en-US" sz="1200"/>
        </a:p>
      </dgm:t>
    </dgm:pt>
    <dgm:pt modelId="{5A2B3DFC-7FA0-415A-904E-A55DFB450878}" type="parTrans" cxnId="{982D85FC-2C8B-4222-963E-010AAFCAF68D}">
      <dgm:prSet/>
      <dgm:spPr/>
      <dgm:t>
        <a:bodyPr/>
        <a:lstStyle/>
        <a:p>
          <a:endParaRPr lang="en-US"/>
        </a:p>
      </dgm:t>
    </dgm:pt>
    <dgm:pt modelId="{D97FC1BB-637C-42E2-ACA1-8E8E0760B5BE}" type="sibTrans" cxnId="{982D85FC-2C8B-4222-963E-010AAFCAF68D}">
      <dgm:prSet/>
      <dgm:spPr/>
      <dgm:t>
        <a:bodyPr/>
        <a:lstStyle/>
        <a:p>
          <a:endParaRPr lang="en-US"/>
        </a:p>
      </dgm:t>
    </dgm:pt>
    <dgm:pt modelId="{EFDE6EB7-FFDE-4C2F-9888-E7572CCDA3EB}">
      <dgm:prSet custT="1"/>
      <dgm:spPr/>
      <dgm:t>
        <a:bodyPr/>
        <a:lstStyle/>
        <a:p>
          <a:r>
            <a:rPr lang="fi-FI" sz="1200"/>
            <a:t>Sairastavuus ja työkyvyttömyys ovat yleisempiä kuin maassa keskimäärin</a:t>
          </a:r>
          <a:endParaRPr lang="en-US" sz="1200"/>
        </a:p>
      </dgm:t>
    </dgm:pt>
    <dgm:pt modelId="{81343BF5-1831-4AC7-A788-9A7223F7836F}" type="parTrans" cxnId="{FA4AA8B2-5B00-44CE-AAC2-12A60413C318}">
      <dgm:prSet/>
      <dgm:spPr/>
      <dgm:t>
        <a:bodyPr/>
        <a:lstStyle/>
        <a:p>
          <a:endParaRPr lang="en-US"/>
        </a:p>
      </dgm:t>
    </dgm:pt>
    <dgm:pt modelId="{7A45CE6A-552F-4C9F-B4F9-83432C3F13FD}" type="sibTrans" cxnId="{FA4AA8B2-5B00-44CE-AAC2-12A60413C318}">
      <dgm:prSet/>
      <dgm:spPr/>
      <dgm:t>
        <a:bodyPr/>
        <a:lstStyle/>
        <a:p>
          <a:endParaRPr lang="en-US"/>
        </a:p>
      </dgm:t>
    </dgm:pt>
    <dgm:pt modelId="{B85B0E20-8EC7-42AE-8A3E-9C087D1E82BB}">
      <dgm:prSet custT="1"/>
      <dgm:spPr/>
      <dgm:t>
        <a:bodyPr/>
        <a:lstStyle/>
        <a:p>
          <a:r>
            <a:rPr lang="fi-FI" sz="1200"/>
            <a:t>Nuorten kokemukset omasta terveydentilastaan ja hyvinvoinnistaan ovat heikentyneet</a:t>
          </a:r>
          <a:endParaRPr lang="en-US" sz="1200"/>
        </a:p>
      </dgm:t>
    </dgm:pt>
    <dgm:pt modelId="{9F907B04-6DF9-4978-BA9A-7BA7678B512F}" type="parTrans" cxnId="{F78722CF-9BCF-494E-B181-DDD360E1AB2C}">
      <dgm:prSet/>
      <dgm:spPr/>
      <dgm:t>
        <a:bodyPr/>
        <a:lstStyle/>
        <a:p>
          <a:endParaRPr lang="en-US"/>
        </a:p>
      </dgm:t>
    </dgm:pt>
    <dgm:pt modelId="{A33B81A5-968F-486C-B398-559ABC654788}" type="sibTrans" cxnId="{F78722CF-9BCF-494E-B181-DDD360E1AB2C}">
      <dgm:prSet/>
      <dgm:spPr/>
      <dgm:t>
        <a:bodyPr/>
        <a:lstStyle/>
        <a:p>
          <a:endParaRPr lang="en-US"/>
        </a:p>
      </dgm:t>
    </dgm:pt>
    <dgm:pt modelId="{1D9401AA-CD21-4014-B810-B6BE61BDAF2D}">
      <dgm:prSet custT="1"/>
      <dgm:spPr/>
      <dgm:t>
        <a:bodyPr/>
        <a:lstStyle/>
        <a:p>
          <a:pPr rtl="0"/>
          <a:r>
            <a:rPr lang="fi-FI" sz="1200"/>
            <a:t>Ylipaino ja lihavuus sairastavuuden riskitekijöinä ovat yleisiä eri </a:t>
          </a:r>
          <a:r>
            <a:rPr lang="fi-FI" sz="1200" b="0">
              <a:latin typeface="Arial" panose="020B0604020202020204"/>
            </a:rPr>
            <a:t>ikäryhmissä</a:t>
          </a:r>
          <a:endParaRPr lang="en-US" sz="1200" b="0">
            <a:latin typeface="Arial" panose="020B0604020202020204"/>
          </a:endParaRPr>
        </a:p>
      </dgm:t>
    </dgm:pt>
    <dgm:pt modelId="{BA60025E-CBB4-4F54-9275-0D2F35004775}" type="parTrans" cxnId="{E92BE8A0-9E5E-4CB4-B14C-EC1F3A2B0A99}">
      <dgm:prSet/>
      <dgm:spPr/>
      <dgm:t>
        <a:bodyPr/>
        <a:lstStyle/>
        <a:p>
          <a:endParaRPr lang="en-US"/>
        </a:p>
      </dgm:t>
    </dgm:pt>
    <dgm:pt modelId="{63B4CA3A-DF82-4926-8E2E-079B63087797}" type="sibTrans" cxnId="{E92BE8A0-9E5E-4CB4-B14C-EC1F3A2B0A99}">
      <dgm:prSet/>
      <dgm:spPr/>
      <dgm:t>
        <a:bodyPr/>
        <a:lstStyle/>
        <a:p>
          <a:endParaRPr lang="en-US"/>
        </a:p>
      </dgm:t>
    </dgm:pt>
    <dgm:pt modelId="{E8F7F58C-8C87-477F-83A6-79D7DD6A6580}">
      <dgm:prSet custT="1"/>
      <dgm:spPr/>
      <dgm:t>
        <a:bodyPr/>
        <a:lstStyle/>
        <a:p>
          <a:r>
            <a:rPr lang="fi-FI" sz="1200"/>
            <a:t>Tulevina vuosina henkilöstöstä siirtyy eläkkeelle keskimääräistä selvästi suurempi osa</a:t>
          </a:r>
          <a:endParaRPr lang="en-US" sz="1200"/>
        </a:p>
      </dgm:t>
    </dgm:pt>
    <dgm:pt modelId="{29DADB59-156A-4403-AD0A-ED4EC47BE3D8}" type="parTrans" cxnId="{8F328F74-9953-4A1B-96D0-A36176FBEE89}">
      <dgm:prSet/>
      <dgm:spPr/>
      <dgm:t>
        <a:bodyPr/>
        <a:lstStyle/>
        <a:p>
          <a:endParaRPr lang="en-US"/>
        </a:p>
      </dgm:t>
    </dgm:pt>
    <dgm:pt modelId="{B3AFB842-A501-49B8-8D48-69B0CE5D708A}" type="sibTrans" cxnId="{8F328F74-9953-4A1B-96D0-A36176FBEE89}">
      <dgm:prSet/>
      <dgm:spPr/>
      <dgm:t>
        <a:bodyPr/>
        <a:lstStyle/>
        <a:p>
          <a:endParaRPr lang="en-US"/>
        </a:p>
      </dgm:t>
    </dgm:pt>
    <dgm:pt modelId="{E311EEC5-46BD-4171-87C8-AA2AEC868987}">
      <dgm:prSet custT="1"/>
      <dgm:spPr/>
      <dgm:t>
        <a:bodyPr/>
        <a:lstStyle/>
        <a:p>
          <a:r>
            <a:rPr lang="fi-FI" sz="1200"/>
            <a:t>Henkilöstöpulaa on monissa ammattiryhmissä. Erityisesti pulaa on lääkäreistä, sosiaalityöntekijöistä ja psykologeista</a:t>
          </a:r>
          <a:endParaRPr lang="en-US" sz="1200"/>
        </a:p>
      </dgm:t>
    </dgm:pt>
    <dgm:pt modelId="{6E46CDA4-5488-4F10-AA47-A904C0F5808B}" type="parTrans" cxnId="{8FB3E044-DA36-4B54-B2C3-D30C13B9C3F4}">
      <dgm:prSet/>
      <dgm:spPr/>
      <dgm:t>
        <a:bodyPr/>
        <a:lstStyle/>
        <a:p>
          <a:endParaRPr lang="en-US"/>
        </a:p>
      </dgm:t>
    </dgm:pt>
    <dgm:pt modelId="{3F2C577B-BC52-415A-A9EA-A0A90AB0A082}" type="sibTrans" cxnId="{8FB3E044-DA36-4B54-B2C3-D30C13B9C3F4}">
      <dgm:prSet/>
      <dgm:spPr/>
      <dgm:t>
        <a:bodyPr/>
        <a:lstStyle/>
        <a:p>
          <a:endParaRPr lang="en-US"/>
        </a:p>
      </dgm:t>
    </dgm:pt>
    <dgm:pt modelId="{FF78A21A-9387-4612-8CD7-4E9ADEFAB30A}">
      <dgm:prSet custT="1"/>
      <dgm:spPr/>
      <dgm:t>
        <a:bodyPr/>
        <a:lstStyle/>
        <a:p>
          <a:r>
            <a:rPr lang="fi-FI" sz="1200"/>
            <a:t>Alue vähentää vuokratyövoiman käyttöä rekrytointikäytäntöjä kehittämällä ja tehostamalla sekä omaa varahenkilöstöä vahvistamalla </a:t>
          </a:r>
          <a:endParaRPr lang="en-US" sz="1200"/>
        </a:p>
      </dgm:t>
    </dgm:pt>
    <dgm:pt modelId="{6266E4FA-C377-4830-8B2F-C4C7DA63127B}" type="parTrans" cxnId="{39BA933B-0A20-4C99-A56B-E7442B15C721}">
      <dgm:prSet/>
      <dgm:spPr/>
      <dgm:t>
        <a:bodyPr/>
        <a:lstStyle/>
        <a:p>
          <a:endParaRPr lang="en-US"/>
        </a:p>
      </dgm:t>
    </dgm:pt>
    <dgm:pt modelId="{DD8325C3-51DE-4067-90C3-6FE9753895E2}" type="sibTrans" cxnId="{39BA933B-0A20-4C99-A56B-E7442B15C721}">
      <dgm:prSet/>
      <dgm:spPr/>
      <dgm:t>
        <a:bodyPr/>
        <a:lstStyle/>
        <a:p>
          <a:endParaRPr lang="en-US"/>
        </a:p>
      </dgm:t>
    </dgm:pt>
    <dgm:pt modelId="{5F065353-D05D-4185-AA1A-EA5145E5EBF0}">
      <dgm:prSet custT="1"/>
      <dgm:spPr/>
      <dgm:t>
        <a:bodyPr/>
        <a:lstStyle/>
        <a:p>
          <a:r>
            <a:rPr lang="fi-FI" sz="1200" b="1"/>
            <a:t>Kustannusten kehitys ja rahoituksen riittävyys</a:t>
          </a:r>
          <a:endParaRPr lang="en-US" sz="1200"/>
        </a:p>
      </dgm:t>
    </dgm:pt>
    <dgm:pt modelId="{1A8CE2E0-AE2A-4966-8BBA-688E50843AAC}" type="parTrans" cxnId="{C83B6ABA-D451-445B-96EC-49E89635C964}">
      <dgm:prSet/>
      <dgm:spPr/>
      <dgm:t>
        <a:bodyPr/>
        <a:lstStyle/>
        <a:p>
          <a:endParaRPr lang="en-US"/>
        </a:p>
      </dgm:t>
    </dgm:pt>
    <dgm:pt modelId="{64E96BC7-CF87-4F59-9DFB-9C12DCC53971}" type="sibTrans" cxnId="{C83B6ABA-D451-445B-96EC-49E89635C964}">
      <dgm:prSet/>
      <dgm:spPr/>
      <dgm:t>
        <a:bodyPr/>
        <a:lstStyle/>
        <a:p>
          <a:endParaRPr lang="en-US"/>
        </a:p>
      </dgm:t>
    </dgm:pt>
    <dgm:pt modelId="{46BD1B4E-6147-4151-8016-ED6BA9C231AB}">
      <dgm:prSet/>
      <dgm:spPr/>
      <dgm:t>
        <a:bodyPr/>
        <a:lstStyle/>
        <a:p>
          <a:endParaRPr lang="en-US" sz="1000"/>
        </a:p>
      </dgm:t>
    </dgm:pt>
    <dgm:pt modelId="{9F6CBD8A-44F0-4073-91DF-0116086A15BB}" type="parTrans" cxnId="{096FB37E-B3E5-43D0-B370-7504A2B8C25E}">
      <dgm:prSet/>
      <dgm:spPr/>
      <dgm:t>
        <a:bodyPr/>
        <a:lstStyle/>
        <a:p>
          <a:endParaRPr lang="en-US"/>
        </a:p>
      </dgm:t>
    </dgm:pt>
    <dgm:pt modelId="{19DA40AE-EA0E-4BCE-939C-49AEA917D98C}" type="sibTrans" cxnId="{096FB37E-B3E5-43D0-B370-7504A2B8C25E}">
      <dgm:prSet/>
      <dgm:spPr/>
      <dgm:t>
        <a:bodyPr/>
        <a:lstStyle/>
        <a:p>
          <a:endParaRPr lang="en-US"/>
        </a:p>
      </dgm:t>
    </dgm:pt>
    <dgm:pt modelId="{8386F962-5441-4466-94DE-3805E2311A31}">
      <dgm:prSet custT="1"/>
      <dgm:spPr/>
      <dgm:t>
        <a:bodyPr/>
        <a:lstStyle/>
        <a:p>
          <a:r>
            <a:rPr lang="fi-FI" sz="1200"/>
            <a:t>Sosiaali- ja terveydenhuollon asukaskohtaiset kustannukset ovat yli maan keskitason, myös suhteutettuna palvelutarpeeseen</a:t>
          </a:r>
          <a:endParaRPr lang="en-US" sz="1200"/>
        </a:p>
      </dgm:t>
    </dgm:pt>
    <dgm:pt modelId="{05ACC197-D830-4D73-A1F1-A73B0C7B5B66}" type="parTrans" cxnId="{B143E4A0-1E66-48A3-BA82-9E578D6E7C66}">
      <dgm:prSet/>
      <dgm:spPr/>
      <dgm:t>
        <a:bodyPr/>
        <a:lstStyle/>
        <a:p>
          <a:endParaRPr lang="en-US"/>
        </a:p>
      </dgm:t>
    </dgm:pt>
    <dgm:pt modelId="{0C79ED49-95AD-4128-BD12-CFA50E11AA9B}" type="sibTrans" cxnId="{B143E4A0-1E66-48A3-BA82-9E578D6E7C66}">
      <dgm:prSet/>
      <dgm:spPr/>
      <dgm:t>
        <a:bodyPr/>
        <a:lstStyle/>
        <a:p>
          <a:endParaRPr lang="en-US"/>
        </a:p>
      </dgm:t>
    </dgm:pt>
    <dgm:pt modelId="{7A51418C-75C4-4BAD-BDDA-AFE18BB1452C}">
      <dgm:prSet custT="1"/>
      <dgm:spPr/>
      <dgm:t>
        <a:bodyPr/>
        <a:lstStyle/>
        <a:p>
          <a:r>
            <a:rPr lang="fi-FI" sz="1200"/>
            <a:t>Muutosohjelman tavoitteena on saavuttaa 8 prosenttia (92 milj. euroa) nykyistä matalampi kustannustaso vuoden 2025 loppuun mennessä. Aikajänne sopeuttamistoimenpiteiden toteuttamiseen on lyhyt</a:t>
          </a:r>
          <a:endParaRPr lang="en-US" sz="1200"/>
        </a:p>
      </dgm:t>
    </dgm:pt>
    <dgm:pt modelId="{6E9F78A7-46EA-4E35-80C4-82429CF0F6C8}" type="parTrans" cxnId="{193988E2-1FF2-4C45-B1C1-D44AA7DFA2E1}">
      <dgm:prSet/>
      <dgm:spPr/>
      <dgm:t>
        <a:bodyPr/>
        <a:lstStyle/>
        <a:p>
          <a:endParaRPr lang="en-US"/>
        </a:p>
      </dgm:t>
    </dgm:pt>
    <dgm:pt modelId="{6539D8CE-707E-4FFD-AF91-4980C47EFF83}" type="sibTrans" cxnId="{193988E2-1FF2-4C45-B1C1-D44AA7DFA2E1}">
      <dgm:prSet/>
      <dgm:spPr/>
      <dgm:t>
        <a:bodyPr/>
        <a:lstStyle/>
        <a:p>
          <a:endParaRPr lang="en-US"/>
        </a:p>
      </dgm:t>
    </dgm:pt>
    <dgm:pt modelId="{9C583798-35A8-4333-8E2A-C0F7DAE67DCF}">
      <dgm:prSet custT="1"/>
      <dgm:spPr/>
      <dgm:t>
        <a:bodyPr/>
        <a:lstStyle/>
        <a:p>
          <a:r>
            <a:rPr lang="fi-FI" sz="1000" b="1"/>
            <a:t>Palvelujen yhdenvertaista saatavuutta ja talouden hallintaa edistävät toimenpiteet</a:t>
          </a:r>
          <a:endParaRPr lang="en-US" sz="1000"/>
        </a:p>
      </dgm:t>
    </dgm:pt>
    <dgm:pt modelId="{AC4D9E2D-BD15-49E0-9029-EF902D900817}" type="parTrans" cxnId="{AA9DD5A4-2A84-428D-88F4-6412132F2A23}">
      <dgm:prSet/>
      <dgm:spPr/>
      <dgm:t>
        <a:bodyPr/>
        <a:lstStyle/>
        <a:p>
          <a:endParaRPr lang="en-US"/>
        </a:p>
      </dgm:t>
    </dgm:pt>
    <dgm:pt modelId="{A64E0AEE-A0E0-44CB-BBE6-FEB39D2702A4}" type="sibTrans" cxnId="{AA9DD5A4-2A84-428D-88F4-6412132F2A23}">
      <dgm:prSet/>
      <dgm:spPr/>
      <dgm:t>
        <a:bodyPr/>
        <a:lstStyle/>
        <a:p>
          <a:endParaRPr lang="en-US"/>
        </a:p>
      </dgm:t>
    </dgm:pt>
    <dgm:pt modelId="{92B12C52-8620-4FDB-9F25-94E286A5E41A}">
      <dgm:prSet custT="1"/>
      <dgm:spPr/>
      <dgm:t>
        <a:bodyPr/>
        <a:lstStyle/>
        <a:p>
          <a:r>
            <a:rPr lang="fi-FI" sz="1200"/>
            <a:t>Pääsy perusterveydenhuollon lääkärin vastaanotolle sekä suun terveydenhuoltoon toteutuu hyvin</a:t>
          </a:r>
          <a:endParaRPr lang="en-US" sz="1200"/>
        </a:p>
      </dgm:t>
    </dgm:pt>
    <dgm:pt modelId="{E047922B-04A1-44A6-A467-3B55963339F5}" type="parTrans" cxnId="{3EC7FAF2-C623-4F4F-9283-B3C1DA15401D}">
      <dgm:prSet/>
      <dgm:spPr/>
      <dgm:t>
        <a:bodyPr/>
        <a:lstStyle/>
        <a:p>
          <a:endParaRPr lang="en-US"/>
        </a:p>
      </dgm:t>
    </dgm:pt>
    <dgm:pt modelId="{A7666F7F-0F79-48D9-B41B-2AEA06B80CC7}" type="sibTrans" cxnId="{3EC7FAF2-C623-4F4F-9283-B3C1DA15401D}">
      <dgm:prSet/>
      <dgm:spPr/>
      <dgm:t>
        <a:bodyPr/>
        <a:lstStyle/>
        <a:p>
          <a:endParaRPr lang="en-US"/>
        </a:p>
      </dgm:t>
    </dgm:pt>
    <dgm:pt modelId="{C04FB0CE-2D00-4500-AD82-5835E61DD396}">
      <dgm:prSet custT="1"/>
      <dgm:spPr/>
      <dgm:t>
        <a:bodyPr/>
        <a:lstStyle/>
        <a:p>
          <a:r>
            <a:rPr lang="fi-FI" sz="1200" b="0"/>
            <a:t>Lasten ja nuorten palveluissa painottuvat korjaavat palvelut</a:t>
          </a:r>
          <a:endParaRPr lang="en-US" sz="1200" b="0"/>
        </a:p>
      </dgm:t>
    </dgm:pt>
    <dgm:pt modelId="{DFD467C5-2C48-48D4-BAE0-61F328429955}" type="parTrans" cxnId="{7E74C81D-1E3C-4650-A4BB-94774EC7F189}">
      <dgm:prSet/>
      <dgm:spPr/>
      <dgm:t>
        <a:bodyPr/>
        <a:lstStyle/>
        <a:p>
          <a:endParaRPr lang="en-US"/>
        </a:p>
      </dgm:t>
    </dgm:pt>
    <dgm:pt modelId="{11887F41-7202-4A45-B8B1-C9350A2ED56B}" type="sibTrans" cxnId="{7E74C81D-1E3C-4650-A4BB-94774EC7F189}">
      <dgm:prSet/>
      <dgm:spPr/>
      <dgm:t>
        <a:bodyPr/>
        <a:lstStyle/>
        <a:p>
          <a:endParaRPr lang="en-US"/>
        </a:p>
      </dgm:t>
    </dgm:pt>
    <dgm:pt modelId="{3E0361FA-127F-435B-9814-C250D090A7B1}">
      <dgm:prSet custT="1"/>
      <dgm:spPr/>
      <dgm:t>
        <a:bodyPr/>
        <a:lstStyle/>
        <a:p>
          <a:r>
            <a:rPr lang="fi-FI" sz="1200"/>
            <a:t>Palveluverkon uudistaminen on käynnissä</a:t>
          </a:r>
          <a:endParaRPr lang="en-US" sz="1200"/>
        </a:p>
      </dgm:t>
    </dgm:pt>
    <dgm:pt modelId="{BF334890-DEDD-48A3-B6DC-C49A419C6DD6}" type="parTrans" cxnId="{B0723FDE-2A43-4BF0-A44B-1BED74212ABE}">
      <dgm:prSet/>
      <dgm:spPr/>
      <dgm:t>
        <a:bodyPr/>
        <a:lstStyle/>
        <a:p>
          <a:endParaRPr lang="en-US"/>
        </a:p>
      </dgm:t>
    </dgm:pt>
    <dgm:pt modelId="{32C38E58-6A9A-4A3C-8217-A022FE53C6C4}" type="sibTrans" cxnId="{B0723FDE-2A43-4BF0-A44B-1BED74212ABE}">
      <dgm:prSet/>
      <dgm:spPr/>
      <dgm:t>
        <a:bodyPr/>
        <a:lstStyle/>
        <a:p>
          <a:endParaRPr lang="en-US"/>
        </a:p>
      </dgm:t>
    </dgm:pt>
    <dgm:pt modelId="{FFC720D5-AA10-48EE-B7BC-A8B8C95DCC0C}">
      <dgm:prSet custT="1"/>
      <dgm:spPr/>
      <dgm:t>
        <a:bodyPr/>
        <a:lstStyle/>
        <a:p>
          <a:r>
            <a:rPr lang="fi-FI" sz="1200"/>
            <a:t>Painopisteen siirtäminen erikoissairaanhoidosta perustasolle on vielä kesken</a:t>
          </a:r>
          <a:endParaRPr lang="en-US" sz="1200"/>
        </a:p>
      </dgm:t>
    </dgm:pt>
    <dgm:pt modelId="{F7BAF2EE-B41A-4ACE-8CAC-AD49D4383D9F}" type="parTrans" cxnId="{1B9FAC00-7E5A-41A2-A78F-651E122AE344}">
      <dgm:prSet/>
      <dgm:spPr/>
      <dgm:t>
        <a:bodyPr/>
        <a:lstStyle/>
        <a:p>
          <a:endParaRPr lang="en-US"/>
        </a:p>
      </dgm:t>
    </dgm:pt>
    <dgm:pt modelId="{83E04D7D-D640-4518-AA2C-F14B41F5EC51}" type="sibTrans" cxnId="{1B9FAC00-7E5A-41A2-A78F-651E122AE344}">
      <dgm:prSet/>
      <dgm:spPr/>
      <dgm:t>
        <a:bodyPr/>
        <a:lstStyle/>
        <a:p>
          <a:endParaRPr lang="en-US"/>
        </a:p>
      </dgm:t>
    </dgm:pt>
    <dgm:pt modelId="{1345D094-1079-406B-B910-4BC47F00C602}">
      <dgm:prSet custT="1"/>
      <dgm:spPr/>
      <dgm:t>
        <a:bodyPr/>
        <a:lstStyle/>
        <a:p>
          <a:r>
            <a:rPr lang="fi-FI" sz="1200"/>
            <a:t>Kehittämisen painopiste on palveluissa, jotka aiheuttavat eniten kustannuksia</a:t>
          </a:r>
          <a:endParaRPr lang="en-US" sz="1200"/>
        </a:p>
      </dgm:t>
    </dgm:pt>
    <dgm:pt modelId="{98546EBE-C8EC-408D-8FAE-E5681EBE7A7A}" type="parTrans" cxnId="{E0E59F65-1717-459D-9F06-273C4C45D7A1}">
      <dgm:prSet/>
      <dgm:spPr/>
      <dgm:t>
        <a:bodyPr/>
        <a:lstStyle/>
        <a:p>
          <a:endParaRPr lang="en-US"/>
        </a:p>
      </dgm:t>
    </dgm:pt>
    <dgm:pt modelId="{611D385F-2D63-43BD-AA35-2D4A60A68C55}" type="sibTrans" cxnId="{E0E59F65-1717-459D-9F06-273C4C45D7A1}">
      <dgm:prSet/>
      <dgm:spPr/>
      <dgm:t>
        <a:bodyPr/>
        <a:lstStyle/>
        <a:p>
          <a:endParaRPr lang="en-US"/>
        </a:p>
      </dgm:t>
    </dgm:pt>
    <dgm:pt modelId="{4F883829-1975-4779-8B36-8020397F8953}">
      <dgm:prSet custT="1"/>
      <dgm:spPr/>
      <dgm:t>
        <a:bodyPr/>
        <a:lstStyle/>
        <a:p>
          <a:r>
            <a:rPr lang="fi-FI" sz="1200"/>
            <a:t>Alueen omaa palvelutuotantoa tulisi saada lisättyä</a:t>
          </a:r>
          <a:endParaRPr lang="en-US" sz="1200"/>
        </a:p>
      </dgm:t>
    </dgm:pt>
    <dgm:pt modelId="{ADA5B5D8-48FD-4254-86C7-3F29E6CB2668}" type="parTrans" cxnId="{332E9893-0801-404B-BC4D-687B31CE6377}">
      <dgm:prSet/>
      <dgm:spPr/>
      <dgm:t>
        <a:bodyPr/>
        <a:lstStyle/>
        <a:p>
          <a:endParaRPr lang="en-US"/>
        </a:p>
      </dgm:t>
    </dgm:pt>
    <dgm:pt modelId="{57FE2949-F3FB-4B31-AC0E-20473DB9661C}" type="sibTrans" cxnId="{332E9893-0801-404B-BC4D-687B31CE6377}">
      <dgm:prSet/>
      <dgm:spPr/>
      <dgm:t>
        <a:bodyPr/>
        <a:lstStyle/>
        <a:p>
          <a:endParaRPr lang="en-US"/>
        </a:p>
      </dgm:t>
    </dgm:pt>
    <dgm:pt modelId="{0D6B80CD-15FD-45E5-8F5C-BEF7ECBE5B21}">
      <dgm:prSet custT="1"/>
      <dgm:spPr/>
      <dgm:t>
        <a:bodyPr/>
        <a:lstStyle/>
        <a:p>
          <a:r>
            <a:rPr lang="fi-FI" sz="1200" b="1"/>
            <a:t>Erityisteema: Ikääntyneiden palvelut</a:t>
          </a:r>
          <a:endParaRPr lang="en-US" sz="1200"/>
        </a:p>
      </dgm:t>
    </dgm:pt>
    <dgm:pt modelId="{51BC617A-DE37-4A02-B6D2-A757931FB998}" type="parTrans" cxnId="{BBC4191D-2D49-48A3-AD8D-A9AC1CF54687}">
      <dgm:prSet/>
      <dgm:spPr/>
      <dgm:t>
        <a:bodyPr/>
        <a:lstStyle/>
        <a:p>
          <a:endParaRPr lang="en-US"/>
        </a:p>
      </dgm:t>
    </dgm:pt>
    <dgm:pt modelId="{6C5F1897-7BB9-4B72-87E1-48FDC6C7FBA0}" type="sibTrans" cxnId="{BBC4191D-2D49-48A3-AD8D-A9AC1CF54687}">
      <dgm:prSet/>
      <dgm:spPr/>
      <dgm:t>
        <a:bodyPr/>
        <a:lstStyle/>
        <a:p>
          <a:endParaRPr lang="en-US"/>
        </a:p>
      </dgm:t>
    </dgm:pt>
    <dgm:pt modelId="{A6D87AE4-3C0D-4D9F-A3E5-B095E8B7050D}">
      <dgm:prSet custT="1"/>
      <dgm:spPr/>
      <dgm:t>
        <a:bodyPr/>
        <a:lstStyle/>
        <a:p>
          <a:r>
            <a:rPr lang="fi-FI" sz="1200"/>
            <a:t>Ikääntyneiden palveluissa tavoitellaan merkittäviä kustannussäästöjä</a:t>
          </a:r>
          <a:endParaRPr lang="en-US" sz="1200"/>
        </a:p>
      </dgm:t>
    </dgm:pt>
    <dgm:pt modelId="{65ACDED4-9C40-434C-9CF8-A208E1F40A44}" type="parTrans" cxnId="{DF5BB989-8926-44FC-AB22-E6DEAB23C3BE}">
      <dgm:prSet/>
      <dgm:spPr/>
      <dgm:t>
        <a:bodyPr/>
        <a:lstStyle/>
        <a:p>
          <a:endParaRPr lang="en-US"/>
        </a:p>
      </dgm:t>
    </dgm:pt>
    <dgm:pt modelId="{8D3E5A20-87BD-4853-B729-DF820F0A445D}" type="sibTrans" cxnId="{DF5BB989-8926-44FC-AB22-E6DEAB23C3BE}">
      <dgm:prSet/>
      <dgm:spPr/>
      <dgm:t>
        <a:bodyPr/>
        <a:lstStyle/>
        <a:p>
          <a:endParaRPr lang="en-US"/>
        </a:p>
      </dgm:t>
    </dgm:pt>
    <dgm:pt modelId="{DD0B2EE4-3B38-4B11-82D9-4B73F9FCF774}">
      <dgm:prSet custT="1"/>
      <dgm:spPr/>
      <dgm:t>
        <a:bodyPr/>
        <a:lstStyle/>
        <a:p>
          <a:r>
            <a:rPr lang="fi-FI" sz="1200"/>
            <a:t>Tavoitteena on kotiin vietävien palvelujen kehittäminen ja kotona tapahtuvan hoidon lisääminen ja ympärivuorokautisten hoivapaikkojen vähentäminen</a:t>
          </a:r>
          <a:endParaRPr lang="en-US" sz="1200"/>
        </a:p>
      </dgm:t>
    </dgm:pt>
    <dgm:pt modelId="{FC29E8C9-F927-4428-964F-57AD175D2126}" type="parTrans" cxnId="{F12046A1-C01A-454D-B29C-79E39804793E}">
      <dgm:prSet/>
      <dgm:spPr/>
      <dgm:t>
        <a:bodyPr/>
        <a:lstStyle/>
        <a:p>
          <a:endParaRPr lang="en-US"/>
        </a:p>
      </dgm:t>
    </dgm:pt>
    <dgm:pt modelId="{DB169FF5-85E9-4280-8D4D-0705EE5EC827}" type="sibTrans" cxnId="{F12046A1-C01A-454D-B29C-79E39804793E}">
      <dgm:prSet/>
      <dgm:spPr/>
      <dgm:t>
        <a:bodyPr/>
        <a:lstStyle/>
        <a:p>
          <a:endParaRPr lang="en-US"/>
        </a:p>
      </dgm:t>
    </dgm:pt>
    <dgm:pt modelId="{A6EF7355-34A3-4397-A010-05C9B82D9AE6}">
      <dgm:prSet phldr="0" custT="1"/>
      <dgm:spPr/>
      <dgm:t>
        <a:bodyPr/>
        <a:lstStyle/>
        <a:p>
          <a:r>
            <a:rPr lang="fi-FI" sz="1200" b="1"/>
            <a:t>Sosiaali- ja terveydenhuollon henkilöstön riittävyys</a:t>
          </a:r>
          <a:endParaRPr lang="en-US" sz="1200"/>
        </a:p>
      </dgm:t>
    </dgm:pt>
    <dgm:pt modelId="{017ACD86-9D2B-4DF2-9032-7312A660A9B7}" type="parTrans" cxnId="{140FFC8B-C800-4351-8314-D401DA15DE35}">
      <dgm:prSet/>
      <dgm:spPr/>
      <dgm:t>
        <a:bodyPr/>
        <a:lstStyle/>
        <a:p>
          <a:endParaRPr lang="fi-FI"/>
        </a:p>
      </dgm:t>
    </dgm:pt>
    <dgm:pt modelId="{B913BF1B-9600-4961-A311-13CA10B1D64B}" type="sibTrans" cxnId="{140FFC8B-C800-4351-8314-D401DA15DE35}">
      <dgm:prSet/>
      <dgm:spPr/>
      <dgm:t>
        <a:bodyPr/>
        <a:lstStyle/>
        <a:p>
          <a:endParaRPr lang="fi-FI"/>
        </a:p>
      </dgm:t>
    </dgm:pt>
    <dgm:pt modelId="{26323508-8509-4731-B769-A0EF0CE2D926}" type="pres">
      <dgm:prSet presAssocID="{8FF01DA8-830C-4A64-B58A-8B137AAC5D30}" presName="Name0" presStyleCnt="0">
        <dgm:presLayoutVars>
          <dgm:dir/>
          <dgm:animLvl val="lvl"/>
          <dgm:resizeHandles val="exact"/>
        </dgm:presLayoutVars>
      </dgm:prSet>
      <dgm:spPr/>
    </dgm:pt>
    <dgm:pt modelId="{52AD560F-43C5-4748-998A-265AC9BF309A}" type="pres">
      <dgm:prSet presAssocID="{0ABFDCE0-3BB6-4ACD-82AD-E3F1E9B4A7BE}" presName="composite" presStyleCnt="0"/>
      <dgm:spPr/>
    </dgm:pt>
    <dgm:pt modelId="{F264E52F-8096-4DCA-A97A-7028CCE71B8E}" type="pres">
      <dgm:prSet presAssocID="{0ABFDCE0-3BB6-4ACD-82AD-E3F1E9B4A7BE}" presName="parTx" presStyleLbl="alignNode1" presStyleIdx="0" presStyleCnt="5" custScaleX="103585" custScaleY="97979" custLinFactNeighborY="-6457">
        <dgm:presLayoutVars>
          <dgm:chMax val="0"/>
          <dgm:chPref val="0"/>
          <dgm:bulletEnabled val="1"/>
        </dgm:presLayoutVars>
      </dgm:prSet>
      <dgm:spPr/>
    </dgm:pt>
    <dgm:pt modelId="{2EE5724C-387E-479B-9B24-0E8C7515FCD1}" type="pres">
      <dgm:prSet presAssocID="{0ABFDCE0-3BB6-4ACD-82AD-E3F1E9B4A7BE}" presName="desTx" presStyleLbl="alignAccFollowNode1" presStyleIdx="0" presStyleCnt="5" custScaleX="102395" custScaleY="102009">
        <dgm:presLayoutVars>
          <dgm:bulletEnabled val="1"/>
        </dgm:presLayoutVars>
      </dgm:prSet>
      <dgm:spPr/>
    </dgm:pt>
    <dgm:pt modelId="{0FBC545F-DF0B-446A-A6E7-A34617367FA5}" type="pres">
      <dgm:prSet presAssocID="{D29F0283-A9A7-49C9-9046-44EDDC475103}" presName="space" presStyleCnt="0"/>
      <dgm:spPr/>
    </dgm:pt>
    <dgm:pt modelId="{F5D0C10B-DED9-4F7E-ABB8-4B314B704747}" type="pres">
      <dgm:prSet presAssocID="{A6EF7355-34A3-4397-A010-05C9B82D9AE6}" presName="composite" presStyleCnt="0"/>
      <dgm:spPr/>
    </dgm:pt>
    <dgm:pt modelId="{9E30F1C8-7570-4B3C-BFF4-8F95EB9B80F6}" type="pres">
      <dgm:prSet presAssocID="{A6EF7355-34A3-4397-A010-05C9B82D9AE6}" presName="parTx" presStyleLbl="alignNode1" presStyleIdx="1" presStyleCnt="5" custLinFactNeighborY="-1229">
        <dgm:presLayoutVars>
          <dgm:chMax val="0"/>
          <dgm:chPref val="0"/>
          <dgm:bulletEnabled val="1"/>
        </dgm:presLayoutVars>
      </dgm:prSet>
      <dgm:spPr/>
    </dgm:pt>
    <dgm:pt modelId="{008469B1-97A0-488B-ACE2-570888BE2AED}" type="pres">
      <dgm:prSet presAssocID="{A6EF7355-34A3-4397-A010-05C9B82D9AE6}" presName="desTx" presStyleLbl="alignAccFollowNode1" presStyleIdx="1" presStyleCnt="5">
        <dgm:presLayoutVars>
          <dgm:bulletEnabled val="1"/>
        </dgm:presLayoutVars>
      </dgm:prSet>
      <dgm:spPr/>
    </dgm:pt>
    <dgm:pt modelId="{244B6983-61F3-47EA-84BE-C98176DE1189}" type="pres">
      <dgm:prSet presAssocID="{B913BF1B-9600-4961-A311-13CA10B1D64B}" presName="space" presStyleCnt="0"/>
      <dgm:spPr/>
    </dgm:pt>
    <dgm:pt modelId="{1CD7619D-BBD6-43F5-9D9E-2EB7262F59B7}" type="pres">
      <dgm:prSet presAssocID="{5F065353-D05D-4185-AA1A-EA5145E5EBF0}" presName="composite" presStyleCnt="0"/>
      <dgm:spPr/>
    </dgm:pt>
    <dgm:pt modelId="{45724149-96A6-4668-92DF-882EF188A412}" type="pres">
      <dgm:prSet presAssocID="{5F065353-D05D-4185-AA1A-EA5145E5EBF0}" presName="parTx" presStyleLbl="alignNode1" presStyleIdx="2" presStyleCnt="5" custLinFactNeighborY="-1229">
        <dgm:presLayoutVars>
          <dgm:chMax val="0"/>
          <dgm:chPref val="0"/>
          <dgm:bulletEnabled val="1"/>
        </dgm:presLayoutVars>
      </dgm:prSet>
      <dgm:spPr/>
    </dgm:pt>
    <dgm:pt modelId="{976830C2-7A02-4813-B054-3AB172A028FB}" type="pres">
      <dgm:prSet presAssocID="{5F065353-D05D-4185-AA1A-EA5145E5EBF0}" presName="desTx" presStyleLbl="alignAccFollowNode1" presStyleIdx="2" presStyleCnt="5">
        <dgm:presLayoutVars>
          <dgm:bulletEnabled val="1"/>
        </dgm:presLayoutVars>
      </dgm:prSet>
      <dgm:spPr/>
    </dgm:pt>
    <dgm:pt modelId="{7126B964-6BF4-442F-BEF1-F1EF94B6EE2C}" type="pres">
      <dgm:prSet presAssocID="{64E96BC7-CF87-4F59-9DFB-9C12DCC53971}" presName="space" presStyleCnt="0"/>
      <dgm:spPr/>
    </dgm:pt>
    <dgm:pt modelId="{8D75B3E3-0EFF-4B16-AA42-5E0435FA01A4}" type="pres">
      <dgm:prSet presAssocID="{9C583798-35A8-4333-8E2A-C0F7DAE67DCF}" presName="composite" presStyleCnt="0"/>
      <dgm:spPr/>
    </dgm:pt>
    <dgm:pt modelId="{F418BAD8-435A-4D9E-9977-CC9B9606B368}" type="pres">
      <dgm:prSet presAssocID="{9C583798-35A8-4333-8E2A-C0F7DAE67DCF}" presName="parTx" presStyleLbl="alignNode1" presStyleIdx="3" presStyleCnt="5" custLinFactNeighborY="-1229">
        <dgm:presLayoutVars>
          <dgm:chMax val="0"/>
          <dgm:chPref val="0"/>
          <dgm:bulletEnabled val="1"/>
        </dgm:presLayoutVars>
      </dgm:prSet>
      <dgm:spPr/>
    </dgm:pt>
    <dgm:pt modelId="{FAB833D2-A351-401C-85A8-A79E2566895A}" type="pres">
      <dgm:prSet presAssocID="{9C583798-35A8-4333-8E2A-C0F7DAE67DCF}" presName="desTx" presStyleLbl="alignAccFollowNode1" presStyleIdx="3" presStyleCnt="5">
        <dgm:presLayoutVars>
          <dgm:bulletEnabled val="1"/>
        </dgm:presLayoutVars>
      </dgm:prSet>
      <dgm:spPr/>
    </dgm:pt>
    <dgm:pt modelId="{1D9EC603-C86C-46E2-9840-D474F214D604}" type="pres">
      <dgm:prSet presAssocID="{A64E0AEE-A0E0-44CB-BBE6-FEB39D2702A4}" presName="space" presStyleCnt="0"/>
      <dgm:spPr/>
    </dgm:pt>
    <dgm:pt modelId="{25ADD094-F33C-418F-A665-17215F91E12F}" type="pres">
      <dgm:prSet presAssocID="{0D6B80CD-15FD-45E5-8F5C-BEF7ECBE5B21}" presName="composite" presStyleCnt="0"/>
      <dgm:spPr/>
    </dgm:pt>
    <dgm:pt modelId="{D73BC7E3-6525-40A3-8DCB-EA3135D82881}" type="pres">
      <dgm:prSet presAssocID="{0D6B80CD-15FD-45E5-8F5C-BEF7ECBE5B21}" presName="parTx" presStyleLbl="alignNode1" presStyleIdx="4" presStyleCnt="5" custLinFactNeighborY="-1229">
        <dgm:presLayoutVars>
          <dgm:chMax val="0"/>
          <dgm:chPref val="0"/>
          <dgm:bulletEnabled val="1"/>
        </dgm:presLayoutVars>
      </dgm:prSet>
      <dgm:spPr/>
    </dgm:pt>
    <dgm:pt modelId="{4DAA59B2-4ABA-4085-BFE5-935693036783}" type="pres">
      <dgm:prSet presAssocID="{0D6B80CD-15FD-45E5-8F5C-BEF7ECBE5B21}" presName="desTx" presStyleLbl="alignAccFollowNode1" presStyleIdx="4" presStyleCnt="5">
        <dgm:presLayoutVars>
          <dgm:bulletEnabled val="1"/>
        </dgm:presLayoutVars>
      </dgm:prSet>
      <dgm:spPr/>
    </dgm:pt>
  </dgm:ptLst>
  <dgm:cxnLst>
    <dgm:cxn modelId="{1B9FAC00-7E5A-41A2-A78F-651E122AE344}" srcId="{9C583798-35A8-4333-8E2A-C0F7DAE67DCF}" destId="{FFC720D5-AA10-48EE-B7BC-A8B8C95DCC0C}" srcOrd="3" destOrd="0" parTransId="{F7BAF2EE-B41A-4ACE-8CAC-AD49D4383D9F}" sibTransId="{83E04D7D-D640-4518-AA2C-F14B41F5EC51}"/>
    <dgm:cxn modelId="{CF345510-D55A-434B-BE55-17DC40384A21}" type="presOf" srcId="{46BD1B4E-6147-4151-8016-ED6BA9C231AB}" destId="{976830C2-7A02-4813-B054-3AB172A028FB}" srcOrd="0" destOrd="0" presId="urn:microsoft.com/office/officeart/2005/8/layout/hList1"/>
    <dgm:cxn modelId="{A23A6B1C-540A-4D49-98E1-4BAB04052B53}" type="presOf" srcId="{1345D094-1079-406B-B910-4BC47F00C602}" destId="{FAB833D2-A351-401C-85A8-A79E2566895A}" srcOrd="0" destOrd="4" presId="urn:microsoft.com/office/officeart/2005/8/layout/hList1"/>
    <dgm:cxn modelId="{BBC4191D-2D49-48A3-AD8D-A9AC1CF54687}" srcId="{8FF01DA8-830C-4A64-B58A-8B137AAC5D30}" destId="{0D6B80CD-15FD-45E5-8F5C-BEF7ECBE5B21}" srcOrd="4" destOrd="0" parTransId="{51BC617A-DE37-4A02-B6D2-A757931FB998}" sibTransId="{6C5F1897-7BB9-4B72-87E1-48FDC6C7FBA0}"/>
    <dgm:cxn modelId="{7E74C81D-1E3C-4650-A4BB-94774EC7F189}" srcId="{9C583798-35A8-4333-8E2A-C0F7DAE67DCF}" destId="{C04FB0CE-2D00-4500-AD82-5835E61DD396}" srcOrd="1" destOrd="0" parTransId="{DFD467C5-2C48-48D4-BAE0-61F328429955}" sibTransId="{11887F41-7202-4A45-B8B1-C9350A2ED56B}"/>
    <dgm:cxn modelId="{0BC8772C-AAC9-412E-AA8C-B5E55510B882}" type="presOf" srcId="{DD0B2EE4-3B38-4B11-82D9-4B73F9FCF774}" destId="{4DAA59B2-4ABA-4085-BFE5-935693036783}" srcOrd="0" destOrd="1" presId="urn:microsoft.com/office/officeart/2005/8/layout/hList1"/>
    <dgm:cxn modelId="{A09F902E-B92D-49AF-809B-5827DAF946CB}" type="presOf" srcId="{E311EEC5-46BD-4171-87C8-AA2AEC868987}" destId="{008469B1-97A0-488B-ACE2-570888BE2AED}" srcOrd="0" destOrd="1" presId="urn:microsoft.com/office/officeart/2005/8/layout/hList1"/>
    <dgm:cxn modelId="{8A49A52F-C73E-4448-AE95-906BB14B65E5}" type="presOf" srcId="{8FF01DA8-830C-4A64-B58A-8B137AAC5D30}" destId="{26323508-8509-4731-B769-A0EF0CE2D926}" srcOrd="0" destOrd="0" presId="urn:microsoft.com/office/officeart/2005/8/layout/hList1"/>
    <dgm:cxn modelId="{39BA933B-0A20-4C99-A56B-E7442B15C721}" srcId="{A6EF7355-34A3-4397-A010-05C9B82D9AE6}" destId="{FF78A21A-9387-4612-8CD7-4E9ADEFAB30A}" srcOrd="2" destOrd="0" parTransId="{6266E4FA-C377-4830-8B2F-C4C7DA63127B}" sibTransId="{DD8325C3-51DE-4067-90C3-6FE9753895E2}"/>
    <dgm:cxn modelId="{D0102463-4B03-45EE-AEE6-9C9163BDF789}" type="presOf" srcId="{92B12C52-8620-4FDB-9F25-94E286A5E41A}" destId="{FAB833D2-A351-401C-85A8-A79E2566895A}" srcOrd="0" destOrd="0" presId="urn:microsoft.com/office/officeart/2005/8/layout/hList1"/>
    <dgm:cxn modelId="{57876B63-E851-4F89-B6DD-B893808C3A83}" type="presOf" srcId="{0ABFDCE0-3BB6-4ACD-82AD-E3F1E9B4A7BE}" destId="{F264E52F-8096-4DCA-A97A-7028CCE71B8E}" srcOrd="0" destOrd="0" presId="urn:microsoft.com/office/officeart/2005/8/layout/hList1"/>
    <dgm:cxn modelId="{8FB3E044-DA36-4B54-B2C3-D30C13B9C3F4}" srcId="{A6EF7355-34A3-4397-A010-05C9B82D9AE6}" destId="{E311EEC5-46BD-4171-87C8-AA2AEC868987}" srcOrd="1" destOrd="0" parTransId="{6E46CDA4-5488-4F10-AA47-A904C0F5808B}" sibTransId="{3F2C577B-BC52-415A-A9EA-A0A90AB0A082}"/>
    <dgm:cxn modelId="{E0E59F65-1717-459D-9F06-273C4C45D7A1}" srcId="{9C583798-35A8-4333-8E2A-C0F7DAE67DCF}" destId="{1345D094-1079-406B-B910-4BC47F00C602}" srcOrd="4" destOrd="0" parTransId="{98546EBE-C8EC-408D-8FAE-E5681EBE7A7A}" sibTransId="{611D385F-2D63-43BD-AA35-2D4A60A68C55}"/>
    <dgm:cxn modelId="{2C6D226B-05A4-4BB9-BEB9-1ABE2DAA9DEB}" type="presOf" srcId="{A6EF7355-34A3-4397-A010-05C9B82D9AE6}" destId="{9E30F1C8-7570-4B3C-BFF4-8F95EB9B80F6}" srcOrd="0" destOrd="0" presId="urn:microsoft.com/office/officeart/2005/8/layout/hList1"/>
    <dgm:cxn modelId="{8F328F74-9953-4A1B-96D0-A36176FBEE89}" srcId="{A6EF7355-34A3-4397-A010-05C9B82D9AE6}" destId="{E8F7F58C-8C87-477F-83A6-79D7DD6A6580}" srcOrd="0" destOrd="0" parTransId="{29DADB59-156A-4403-AD0A-ED4EC47BE3D8}" sibTransId="{B3AFB842-A501-49B8-8D48-69B0CE5D708A}"/>
    <dgm:cxn modelId="{0AA42577-4976-4B30-9F4E-5C9C68391109}" type="presOf" srcId="{9C583798-35A8-4333-8E2A-C0F7DAE67DCF}" destId="{F418BAD8-435A-4D9E-9977-CC9B9606B368}" srcOrd="0" destOrd="0" presId="urn:microsoft.com/office/officeart/2005/8/layout/hList1"/>
    <dgm:cxn modelId="{3288EF77-D4F3-44AD-BAA4-E90AF5F46D0C}" type="presOf" srcId="{A6D87AE4-3C0D-4D9F-A3E5-B095E8B7050D}" destId="{4DAA59B2-4ABA-4085-BFE5-935693036783}" srcOrd="0" destOrd="0" presId="urn:microsoft.com/office/officeart/2005/8/layout/hList1"/>
    <dgm:cxn modelId="{80B56A59-AE08-4FA2-9692-9199538EA511}" type="presOf" srcId="{1D9401AA-CD21-4014-B810-B6BE61BDAF2D}" destId="{2EE5724C-387E-479B-9B24-0E8C7515FCD1}" srcOrd="0" destOrd="3" presId="urn:microsoft.com/office/officeart/2005/8/layout/hList1"/>
    <dgm:cxn modelId="{1C258659-C08E-4945-B87C-8753189865CD}" type="presOf" srcId="{FF78A21A-9387-4612-8CD7-4E9ADEFAB30A}" destId="{008469B1-97A0-488B-ACE2-570888BE2AED}" srcOrd="0" destOrd="2" presId="urn:microsoft.com/office/officeart/2005/8/layout/hList1"/>
    <dgm:cxn modelId="{C9B7747C-2542-4086-904D-1BC56D562BFC}" srcId="{8FF01DA8-830C-4A64-B58A-8B137AAC5D30}" destId="{0ABFDCE0-3BB6-4ACD-82AD-E3F1E9B4A7BE}" srcOrd="0" destOrd="0" parTransId="{0FA3D0FA-A951-45F8-A929-D431BDA3B6B0}" sibTransId="{D29F0283-A9A7-49C9-9046-44EDDC475103}"/>
    <dgm:cxn modelId="{096FB37E-B3E5-43D0-B370-7504A2B8C25E}" srcId="{5F065353-D05D-4185-AA1A-EA5145E5EBF0}" destId="{46BD1B4E-6147-4151-8016-ED6BA9C231AB}" srcOrd="0" destOrd="0" parTransId="{9F6CBD8A-44F0-4073-91DF-0116086A15BB}" sibTransId="{19DA40AE-EA0E-4BCE-939C-49AEA917D98C}"/>
    <dgm:cxn modelId="{70BA3B80-EED6-4053-B01A-62ED4E544F38}" type="presOf" srcId="{E8F7F58C-8C87-477F-83A6-79D7DD6A6580}" destId="{008469B1-97A0-488B-ACE2-570888BE2AED}" srcOrd="0" destOrd="0" presId="urn:microsoft.com/office/officeart/2005/8/layout/hList1"/>
    <dgm:cxn modelId="{B2FA3282-5F53-45D5-A103-79F246D11DCE}" type="presOf" srcId="{8386F962-5441-4466-94DE-3805E2311A31}" destId="{976830C2-7A02-4813-B054-3AB172A028FB}" srcOrd="0" destOrd="1" presId="urn:microsoft.com/office/officeart/2005/8/layout/hList1"/>
    <dgm:cxn modelId="{23B7F284-4F22-496D-A48D-C17501C996C6}" type="presOf" srcId="{FFC720D5-AA10-48EE-B7BC-A8B8C95DCC0C}" destId="{FAB833D2-A351-401C-85A8-A79E2566895A}" srcOrd="0" destOrd="3" presId="urn:microsoft.com/office/officeart/2005/8/layout/hList1"/>
    <dgm:cxn modelId="{DF5BB989-8926-44FC-AB22-E6DEAB23C3BE}" srcId="{0D6B80CD-15FD-45E5-8F5C-BEF7ECBE5B21}" destId="{A6D87AE4-3C0D-4D9F-A3E5-B095E8B7050D}" srcOrd="0" destOrd="0" parTransId="{65ACDED4-9C40-434C-9CF8-A208E1F40A44}" sibTransId="{8D3E5A20-87BD-4853-B729-DF820F0A445D}"/>
    <dgm:cxn modelId="{140FFC8B-C800-4351-8314-D401DA15DE35}" srcId="{8FF01DA8-830C-4A64-B58A-8B137AAC5D30}" destId="{A6EF7355-34A3-4397-A010-05C9B82D9AE6}" srcOrd="1" destOrd="0" parTransId="{017ACD86-9D2B-4DF2-9032-7312A660A9B7}" sibTransId="{B913BF1B-9600-4961-A311-13CA10B1D64B}"/>
    <dgm:cxn modelId="{332E9893-0801-404B-BC4D-687B31CE6377}" srcId="{9C583798-35A8-4333-8E2A-C0F7DAE67DCF}" destId="{4F883829-1975-4779-8B36-8020397F8953}" srcOrd="5" destOrd="0" parTransId="{ADA5B5D8-48FD-4254-86C7-3F29E6CB2668}" sibTransId="{57FE2949-F3FB-4B31-AC0E-20473DB9661C}"/>
    <dgm:cxn modelId="{B1121E96-4D66-4FB6-B8AB-F62BEB50386C}" type="presOf" srcId="{EFF010DA-7C8A-45B0-8878-72C297913946}" destId="{2EE5724C-387E-479B-9B24-0E8C7515FCD1}" srcOrd="0" destOrd="0" presId="urn:microsoft.com/office/officeart/2005/8/layout/hList1"/>
    <dgm:cxn modelId="{2EBA09A0-5863-400D-A323-17A81C0E30D1}" type="presOf" srcId="{C04FB0CE-2D00-4500-AD82-5835E61DD396}" destId="{FAB833D2-A351-401C-85A8-A79E2566895A}" srcOrd="0" destOrd="1" presId="urn:microsoft.com/office/officeart/2005/8/layout/hList1"/>
    <dgm:cxn modelId="{B143E4A0-1E66-48A3-BA82-9E578D6E7C66}" srcId="{5F065353-D05D-4185-AA1A-EA5145E5EBF0}" destId="{8386F962-5441-4466-94DE-3805E2311A31}" srcOrd="1" destOrd="0" parTransId="{05ACC197-D830-4D73-A1F1-A73B0C7B5B66}" sibTransId="{0C79ED49-95AD-4128-BD12-CFA50E11AA9B}"/>
    <dgm:cxn modelId="{E92BE8A0-9E5E-4CB4-B14C-EC1F3A2B0A99}" srcId="{0ABFDCE0-3BB6-4ACD-82AD-E3F1E9B4A7BE}" destId="{1D9401AA-CD21-4014-B810-B6BE61BDAF2D}" srcOrd="3" destOrd="0" parTransId="{BA60025E-CBB4-4F54-9275-0D2F35004775}" sibTransId="{63B4CA3A-DF82-4926-8E2E-079B63087797}"/>
    <dgm:cxn modelId="{F12046A1-C01A-454D-B29C-79E39804793E}" srcId="{0D6B80CD-15FD-45E5-8F5C-BEF7ECBE5B21}" destId="{DD0B2EE4-3B38-4B11-82D9-4B73F9FCF774}" srcOrd="1" destOrd="0" parTransId="{FC29E8C9-F927-4428-964F-57AD175D2126}" sibTransId="{DB169FF5-85E9-4280-8D4D-0705EE5EC827}"/>
    <dgm:cxn modelId="{AA9DD5A4-2A84-428D-88F4-6412132F2A23}" srcId="{8FF01DA8-830C-4A64-B58A-8B137AAC5D30}" destId="{9C583798-35A8-4333-8E2A-C0F7DAE67DCF}" srcOrd="3" destOrd="0" parTransId="{AC4D9E2D-BD15-49E0-9029-EF902D900817}" sibTransId="{A64E0AEE-A0E0-44CB-BBE6-FEB39D2702A4}"/>
    <dgm:cxn modelId="{FA4AA8B2-5B00-44CE-AAC2-12A60413C318}" srcId="{0ABFDCE0-3BB6-4ACD-82AD-E3F1E9B4A7BE}" destId="{EFDE6EB7-FFDE-4C2F-9888-E7572CCDA3EB}" srcOrd="1" destOrd="0" parTransId="{81343BF5-1831-4AC7-A788-9A7223F7836F}" sibTransId="{7A45CE6A-552F-4C9F-B4F9-83432C3F13FD}"/>
    <dgm:cxn modelId="{9170A7B5-4F9C-4775-BBCB-33746D78845C}" type="presOf" srcId="{5F065353-D05D-4185-AA1A-EA5145E5EBF0}" destId="{45724149-96A6-4668-92DF-882EF188A412}" srcOrd="0" destOrd="0" presId="urn:microsoft.com/office/officeart/2005/8/layout/hList1"/>
    <dgm:cxn modelId="{C83B6ABA-D451-445B-96EC-49E89635C964}" srcId="{8FF01DA8-830C-4A64-B58A-8B137AAC5D30}" destId="{5F065353-D05D-4185-AA1A-EA5145E5EBF0}" srcOrd="2" destOrd="0" parTransId="{1A8CE2E0-AE2A-4966-8BBA-688E50843AAC}" sibTransId="{64E96BC7-CF87-4F59-9DFB-9C12DCC53971}"/>
    <dgm:cxn modelId="{A561EBBB-F3D1-42AF-A89C-BA4F62C908D4}" type="presOf" srcId="{EFDE6EB7-FFDE-4C2F-9888-E7572CCDA3EB}" destId="{2EE5724C-387E-479B-9B24-0E8C7515FCD1}" srcOrd="0" destOrd="1" presId="urn:microsoft.com/office/officeart/2005/8/layout/hList1"/>
    <dgm:cxn modelId="{F78722CF-9BCF-494E-B181-DDD360E1AB2C}" srcId="{0ABFDCE0-3BB6-4ACD-82AD-E3F1E9B4A7BE}" destId="{B85B0E20-8EC7-42AE-8A3E-9C087D1E82BB}" srcOrd="2" destOrd="0" parTransId="{9F907B04-6DF9-4978-BA9A-7BA7678B512F}" sibTransId="{A33B81A5-968F-486C-B398-559ABC654788}"/>
    <dgm:cxn modelId="{E9D2D2DD-D876-4972-996A-FE65B48CF60E}" type="presOf" srcId="{0D6B80CD-15FD-45E5-8F5C-BEF7ECBE5B21}" destId="{D73BC7E3-6525-40A3-8DCB-EA3135D82881}" srcOrd="0" destOrd="0" presId="urn:microsoft.com/office/officeart/2005/8/layout/hList1"/>
    <dgm:cxn modelId="{B0723FDE-2A43-4BF0-A44B-1BED74212ABE}" srcId="{9C583798-35A8-4333-8E2A-C0F7DAE67DCF}" destId="{3E0361FA-127F-435B-9814-C250D090A7B1}" srcOrd="2" destOrd="0" parTransId="{BF334890-DEDD-48A3-B6DC-C49A419C6DD6}" sibTransId="{32C38E58-6A9A-4A3C-8217-A022FE53C6C4}"/>
    <dgm:cxn modelId="{5F40C9E0-6D4F-4646-B220-43674C122718}" type="presOf" srcId="{3E0361FA-127F-435B-9814-C250D090A7B1}" destId="{FAB833D2-A351-401C-85A8-A79E2566895A}" srcOrd="0" destOrd="2" presId="urn:microsoft.com/office/officeart/2005/8/layout/hList1"/>
    <dgm:cxn modelId="{193988E2-1FF2-4C45-B1C1-D44AA7DFA2E1}" srcId="{5F065353-D05D-4185-AA1A-EA5145E5EBF0}" destId="{7A51418C-75C4-4BAD-BDDA-AFE18BB1452C}" srcOrd="2" destOrd="0" parTransId="{6E9F78A7-46EA-4E35-80C4-82429CF0F6C8}" sibTransId="{6539D8CE-707E-4FFD-AF91-4980C47EFF83}"/>
    <dgm:cxn modelId="{C40A5CEF-598B-4C88-9F7A-ABF6141BB1B3}" type="presOf" srcId="{7A51418C-75C4-4BAD-BDDA-AFE18BB1452C}" destId="{976830C2-7A02-4813-B054-3AB172A028FB}" srcOrd="0" destOrd="2" presId="urn:microsoft.com/office/officeart/2005/8/layout/hList1"/>
    <dgm:cxn modelId="{3EC7FAF2-C623-4F4F-9283-B3C1DA15401D}" srcId="{9C583798-35A8-4333-8E2A-C0F7DAE67DCF}" destId="{92B12C52-8620-4FDB-9F25-94E286A5E41A}" srcOrd="0" destOrd="0" parTransId="{E047922B-04A1-44A6-A467-3B55963339F5}" sibTransId="{A7666F7F-0F79-48D9-B41B-2AEA06B80CC7}"/>
    <dgm:cxn modelId="{7AC6ACF6-5F1C-4073-A2B9-3111C3171546}" type="presOf" srcId="{4F883829-1975-4779-8B36-8020397F8953}" destId="{FAB833D2-A351-401C-85A8-A79E2566895A}" srcOrd="0" destOrd="5" presId="urn:microsoft.com/office/officeart/2005/8/layout/hList1"/>
    <dgm:cxn modelId="{3624DAF8-9654-4D79-9595-9864DF977373}" type="presOf" srcId="{B85B0E20-8EC7-42AE-8A3E-9C087D1E82BB}" destId="{2EE5724C-387E-479B-9B24-0E8C7515FCD1}" srcOrd="0" destOrd="2" presId="urn:microsoft.com/office/officeart/2005/8/layout/hList1"/>
    <dgm:cxn modelId="{982D85FC-2C8B-4222-963E-010AAFCAF68D}" srcId="{0ABFDCE0-3BB6-4ACD-82AD-E3F1E9B4A7BE}" destId="{EFF010DA-7C8A-45B0-8878-72C297913946}" srcOrd="0" destOrd="0" parTransId="{5A2B3DFC-7FA0-415A-904E-A55DFB450878}" sibTransId="{D97FC1BB-637C-42E2-ACA1-8E8E0760B5BE}"/>
    <dgm:cxn modelId="{3E626ECE-A8F4-416A-AE4F-AA4AE7FC13E7}" type="presParOf" srcId="{26323508-8509-4731-B769-A0EF0CE2D926}" destId="{52AD560F-43C5-4748-998A-265AC9BF309A}" srcOrd="0" destOrd="0" presId="urn:microsoft.com/office/officeart/2005/8/layout/hList1"/>
    <dgm:cxn modelId="{DBF08F4B-7835-4CD5-83CF-3B53F4923642}" type="presParOf" srcId="{52AD560F-43C5-4748-998A-265AC9BF309A}" destId="{F264E52F-8096-4DCA-A97A-7028CCE71B8E}" srcOrd="0" destOrd="0" presId="urn:microsoft.com/office/officeart/2005/8/layout/hList1"/>
    <dgm:cxn modelId="{F9EC95C8-2522-4DBE-8BC1-AFA585FCC821}" type="presParOf" srcId="{52AD560F-43C5-4748-998A-265AC9BF309A}" destId="{2EE5724C-387E-479B-9B24-0E8C7515FCD1}" srcOrd="1" destOrd="0" presId="urn:microsoft.com/office/officeart/2005/8/layout/hList1"/>
    <dgm:cxn modelId="{BE283E57-E60B-4A7E-B7A0-9C3A9973646F}" type="presParOf" srcId="{26323508-8509-4731-B769-A0EF0CE2D926}" destId="{0FBC545F-DF0B-446A-A6E7-A34617367FA5}" srcOrd="1" destOrd="0" presId="urn:microsoft.com/office/officeart/2005/8/layout/hList1"/>
    <dgm:cxn modelId="{B5BD8A2A-080F-470D-A8F6-1D71184B2C54}" type="presParOf" srcId="{26323508-8509-4731-B769-A0EF0CE2D926}" destId="{F5D0C10B-DED9-4F7E-ABB8-4B314B704747}" srcOrd="2" destOrd="0" presId="urn:microsoft.com/office/officeart/2005/8/layout/hList1"/>
    <dgm:cxn modelId="{8E4019FB-E57A-4706-8C38-AAF11787EC36}" type="presParOf" srcId="{F5D0C10B-DED9-4F7E-ABB8-4B314B704747}" destId="{9E30F1C8-7570-4B3C-BFF4-8F95EB9B80F6}" srcOrd="0" destOrd="0" presId="urn:microsoft.com/office/officeart/2005/8/layout/hList1"/>
    <dgm:cxn modelId="{38530A1C-9FEA-4877-A4A5-1EDA50F44872}" type="presParOf" srcId="{F5D0C10B-DED9-4F7E-ABB8-4B314B704747}" destId="{008469B1-97A0-488B-ACE2-570888BE2AED}" srcOrd="1" destOrd="0" presId="urn:microsoft.com/office/officeart/2005/8/layout/hList1"/>
    <dgm:cxn modelId="{FB31DFC1-B8E2-408E-9BED-CEB2C518DC7D}" type="presParOf" srcId="{26323508-8509-4731-B769-A0EF0CE2D926}" destId="{244B6983-61F3-47EA-84BE-C98176DE1189}" srcOrd="3" destOrd="0" presId="urn:microsoft.com/office/officeart/2005/8/layout/hList1"/>
    <dgm:cxn modelId="{287BA6E4-6CEE-4E85-A4D1-A4BEEDF5247D}" type="presParOf" srcId="{26323508-8509-4731-B769-A0EF0CE2D926}" destId="{1CD7619D-BBD6-43F5-9D9E-2EB7262F59B7}" srcOrd="4" destOrd="0" presId="urn:microsoft.com/office/officeart/2005/8/layout/hList1"/>
    <dgm:cxn modelId="{913D6B19-9DAC-493C-8B44-D0F2A65390E5}" type="presParOf" srcId="{1CD7619D-BBD6-43F5-9D9E-2EB7262F59B7}" destId="{45724149-96A6-4668-92DF-882EF188A412}" srcOrd="0" destOrd="0" presId="urn:microsoft.com/office/officeart/2005/8/layout/hList1"/>
    <dgm:cxn modelId="{A7666D30-F35D-492F-B9AC-F4805E6E9170}" type="presParOf" srcId="{1CD7619D-BBD6-43F5-9D9E-2EB7262F59B7}" destId="{976830C2-7A02-4813-B054-3AB172A028FB}" srcOrd="1" destOrd="0" presId="urn:microsoft.com/office/officeart/2005/8/layout/hList1"/>
    <dgm:cxn modelId="{7F565D13-AEDE-4368-BBA3-9718A0EE64BF}" type="presParOf" srcId="{26323508-8509-4731-B769-A0EF0CE2D926}" destId="{7126B964-6BF4-442F-BEF1-F1EF94B6EE2C}" srcOrd="5" destOrd="0" presId="urn:microsoft.com/office/officeart/2005/8/layout/hList1"/>
    <dgm:cxn modelId="{DD667B6A-8202-4DDE-9C27-A718A8FFD573}" type="presParOf" srcId="{26323508-8509-4731-B769-A0EF0CE2D926}" destId="{8D75B3E3-0EFF-4B16-AA42-5E0435FA01A4}" srcOrd="6" destOrd="0" presId="urn:microsoft.com/office/officeart/2005/8/layout/hList1"/>
    <dgm:cxn modelId="{444DBC44-F246-43DA-9BC6-B84514988A5C}" type="presParOf" srcId="{8D75B3E3-0EFF-4B16-AA42-5E0435FA01A4}" destId="{F418BAD8-435A-4D9E-9977-CC9B9606B368}" srcOrd="0" destOrd="0" presId="urn:microsoft.com/office/officeart/2005/8/layout/hList1"/>
    <dgm:cxn modelId="{57E4D9B4-4EB0-42B2-A848-83A580A5E625}" type="presParOf" srcId="{8D75B3E3-0EFF-4B16-AA42-5E0435FA01A4}" destId="{FAB833D2-A351-401C-85A8-A79E2566895A}" srcOrd="1" destOrd="0" presId="urn:microsoft.com/office/officeart/2005/8/layout/hList1"/>
    <dgm:cxn modelId="{DB609E92-429D-4A09-9DD4-A2186AB055D4}" type="presParOf" srcId="{26323508-8509-4731-B769-A0EF0CE2D926}" destId="{1D9EC603-C86C-46E2-9840-D474F214D604}" srcOrd="7" destOrd="0" presId="urn:microsoft.com/office/officeart/2005/8/layout/hList1"/>
    <dgm:cxn modelId="{92742290-5B5B-4CDF-8E17-1767FFA47982}" type="presParOf" srcId="{26323508-8509-4731-B769-A0EF0CE2D926}" destId="{25ADD094-F33C-418F-A665-17215F91E12F}" srcOrd="8" destOrd="0" presId="urn:microsoft.com/office/officeart/2005/8/layout/hList1"/>
    <dgm:cxn modelId="{D93E3D55-989C-4194-93D0-0F8FC7B5E783}" type="presParOf" srcId="{25ADD094-F33C-418F-A665-17215F91E12F}" destId="{D73BC7E3-6525-40A3-8DCB-EA3135D82881}" srcOrd="0" destOrd="0" presId="urn:microsoft.com/office/officeart/2005/8/layout/hList1"/>
    <dgm:cxn modelId="{ADA9ADC9-2B37-4A8B-994A-87086C7922EC}" type="presParOf" srcId="{25ADD094-F33C-418F-A665-17215F91E12F}" destId="{4DAA59B2-4ABA-4085-BFE5-9356930367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01DA8-830C-4A64-B58A-8B137AAC5D30}"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0ABFDCE0-3BB6-4ACD-82AD-E3F1E9B4A7BE}">
      <dgm:prSet custT="1"/>
      <dgm:spPr/>
      <dgm:t>
        <a:bodyPr/>
        <a:lstStyle/>
        <a:p>
          <a:pPr rtl="0"/>
          <a:r>
            <a:rPr lang="fi-FI" sz="1200" b="1">
              <a:latin typeface="Arial" panose="020B0604020202020204"/>
            </a:rPr>
            <a:t>Väestö palvelutarve ja toimintaympäristö</a:t>
          </a:r>
          <a:endParaRPr lang="en-US" sz="1200"/>
        </a:p>
      </dgm:t>
    </dgm:pt>
    <dgm:pt modelId="{0FA3D0FA-A951-45F8-A929-D431BDA3B6B0}" type="parTrans" cxnId="{C9B7747C-2542-4086-904D-1BC56D562BFC}">
      <dgm:prSet/>
      <dgm:spPr/>
      <dgm:t>
        <a:bodyPr/>
        <a:lstStyle/>
        <a:p>
          <a:endParaRPr lang="en-US"/>
        </a:p>
      </dgm:t>
    </dgm:pt>
    <dgm:pt modelId="{D29F0283-A9A7-49C9-9046-44EDDC475103}" type="sibTrans" cxnId="{C9B7747C-2542-4086-904D-1BC56D562BFC}">
      <dgm:prSet/>
      <dgm:spPr/>
      <dgm:t>
        <a:bodyPr/>
        <a:lstStyle/>
        <a:p>
          <a:endParaRPr lang="en-US"/>
        </a:p>
      </dgm:t>
    </dgm:pt>
    <dgm:pt modelId="{1D9401AA-CD21-4014-B810-B6BE61BDAF2D}">
      <dgm:prSet phldr="0" custT="1"/>
      <dgm:spPr/>
      <dgm:t>
        <a:bodyPr/>
        <a:lstStyle/>
        <a:p>
          <a:pPr rtl="0"/>
          <a:r>
            <a:rPr lang="fi-FI" sz="1100"/>
            <a:t>Ikääntyneen alueen väestö vähenee.</a:t>
          </a:r>
          <a:endParaRPr lang="fi-FI" sz="1100">
            <a:latin typeface="Arial" panose="020B0604020202020204"/>
          </a:endParaRPr>
        </a:p>
      </dgm:t>
    </dgm:pt>
    <dgm:pt modelId="{BA60025E-CBB4-4F54-9275-0D2F35004775}" type="parTrans" cxnId="{E92BE8A0-9E5E-4CB4-B14C-EC1F3A2B0A99}">
      <dgm:prSet/>
      <dgm:spPr/>
      <dgm:t>
        <a:bodyPr/>
        <a:lstStyle/>
        <a:p>
          <a:endParaRPr lang="en-US"/>
        </a:p>
      </dgm:t>
    </dgm:pt>
    <dgm:pt modelId="{63B4CA3A-DF82-4926-8E2E-079B63087797}" type="sibTrans" cxnId="{E92BE8A0-9E5E-4CB4-B14C-EC1F3A2B0A99}">
      <dgm:prSet/>
      <dgm:spPr/>
      <dgm:t>
        <a:bodyPr/>
        <a:lstStyle/>
        <a:p>
          <a:endParaRPr lang="en-US"/>
        </a:p>
      </dgm:t>
    </dgm:pt>
    <dgm:pt modelId="{71414DA5-4EDA-402F-AB07-0492396F6A1E}">
      <dgm:prSet custT="1"/>
      <dgm:spPr/>
      <dgm:t>
        <a:bodyPr/>
        <a:lstStyle/>
        <a:p>
          <a:pPr rtl="0"/>
          <a:r>
            <a:rPr lang="fi-FI" sz="1200" b="1"/>
            <a:t>Sosiaali- ja </a:t>
          </a:r>
          <a:r>
            <a:rPr lang="fi-FI" sz="1200" b="1">
              <a:latin typeface="Arial" panose="020B0604020202020204"/>
            </a:rPr>
            <a:t>terveyspalvelujen nykytila ja kehitys</a:t>
          </a:r>
          <a:endParaRPr lang="en-US" sz="1200"/>
        </a:p>
      </dgm:t>
    </dgm:pt>
    <dgm:pt modelId="{B30D79FC-29CE-4E3D-8951-829707F3FDB8}" type="parTrans" cxnId="{2A726C07-CF6E-4773-8B71-B32CAF103A7C}">
      <dgm:prSet/>
      <dgm:spPr/>
      <dgm:t>
        <a:bodyPr/>
        <a:lstStyle/>
        <a:p>
          <a:endParaRPr lang="en-US"/>
        </a:p>
      </dgm:t>
    </dgm:pt>
    <dgm:pt modelId="{EB8B4012-D7AD-429A-A6E2-6DB09675A588}" type="sibTrans" cxnId="{2A726C07-CF6E-4773-8B71-B32CAF103A7C}">
      <dgm:prSet/>
      <dgm:spPr/>
      <dgm:t>
        <a:bodyPr/>
        <a:lstStyle/>
        <a:p>
          <a:endParaRPr lang="en-US"/>
        </a:p>
      </dgm:t>
    </dgm:pt>
    <dgm:pt modelId="{5F065353-D05D-4185-AA1A-EA5145E5EBF0}">
      <dgm:prSet custT="1"/>
      <dgm:spPr/>
      <dgm:t>
        <a:bodyPr/>
        <a:lstStyle/>
        <a:p>
          <a:r>
            <a:rPr lang="fi-FI" sz="1200" b="1"/>
            <a:t>Kustannusten kehitys ja rahoituksen riittävyys</a:t>
          </a:r>
          <a:endParaRPr lang="en-US" sz="1200"/>
        </a:p>
      </dgm:t>
    </dgm:pt>
    <dgm:pt modelId="{1A8CE2E0-AE2A-4966-8BBA-688E50843AAC}" type="parTrans" cxnId="{C83B6ABA-D451-445B-96EC-49E89635C964}">
      <dgm:prSet/>
      <dgm:spPr/>
      <dgm:t>
        <a:bodyPr/>
        <a:lstStyle/>
        <a:p>
          <a:endParaRPr lang="en-US"/>
        </a:p>
      </dgm:t>
    </dgm:pt>
    <dgm:pt modelId="{64E96BC7-CF87-4F59-9DFB-9C12DCC53971}" type="sibTrans" cxnId="{C83B6ABA-D451-445B-96EC-49E89635C964}">
      <dgm:prSet/>
      <dgm:spPr/>
      <dgm:t>
        <a:bodyPr/>
        <a:lstStyle/>
        <a:p>
          <a:endParaRPr lang="en-US"/>
        </a:p>
      </dgm:t>
    </dgm:pt>
    <dgm:pt modelId="{46BD1B4E-6147-4151-8016-ED6BA9C231AB}">
      <dgm:prSet phldr="0" custT="1"/>
      <dgm:spPr/>
      <dgm:t>
        <a:bodyPr/>
        <a:lstStyle/>
        <a:p>
          <a:pPr rtl="0"/>
          <a:r>
            <a:rPr lang="en-US" sz="1100" err="1"/>
            <a:t>Alueen</a:t>
          </a:r>
          <a:r>
            <a:rPr lang="en-US" sz="1100"/>
            <a:t> </a:t>
          </a:r>
          <a:r>
            <a:rPr lang="en-US" sz="1100" err="1"/>
            <a:t>rahoitus</a:t>
          </a:r>
          <a:r>
            <a:rPr lang="en-US" sz="1100"/>
            <a:t> </a:t>
          </a:r>
          <a:r>
            <a:rPr lang="en-US" sz="1100" err="1"/>
            <a:t>toiminnan</a:t>
          </a:r>
          <a:r>
            <a:rPr lang="en-US" sz="1100"/>
            <a:t> </a:t>
          </a:r>
          <a:r>
            <a:rPr lang="en-US" sz="1100" err="1"/>
            <a:t>ensimmäisinä</a:t>
          </a:r>
          <a:r>
            <a:rPr lang="en-US" sz="1100"/>
            <a:t> </a:t>
          </a:r>
          <a:r>
            <a:rPr lang="en-US" sz="1100" err="1"/>
            <a:t>vuosina</a:t>
          </a:r>
          <a:r>
            <a:rPr lang="en-US" sz="1100"/>
            <a:t> </a:t>
          </a:r>
          <a:r>
            <a:rPr lang="en-US" sz="1100" err="1"/>
            <a:t>ei</a:t>
          </a:r>
          <a:r>
            <a:rPr lang="en-US" sz="1100"/>
            <a:t> ole </a:t>
          </a:r>
          <a:r>
            <a:rPr lang="en-US" sz="1100" err="1"/>
            <a:t>riittänyt</a:t>
          </a:r>
          <a:r>
            <a:rPr lang="en-US" sz="1100"/>
            <a:t> </a:t>
          </a:r>
          <a:r>
            <a:rPr lang="en-US" sz="1100" err="1"/>
            <a:t>palvelujen</a:t>
          </a:r>
          <a:r>
            <a:rPr lang="en-US" sz="1100"/>
            <a:t> </a:t>
          </a:r>
          <a:r>
            <a:rPr lang="en-US" sz="1100" err="1"/>
            <a:t>järjestämisestä</a:t>
          </a:r>
          <a:r>
            <a:rPr lang="en-US" sz="1100"/>
            <a:t> </a:t>
          </a:r>
          <a:r>
            <a:rPr lang="en-US" sz="1100" err="1"/>
            <a:t>aiheutuneiden</a:t>
          </a:r>
          <a:r>
            <a:rPr lang="en-US" sz="1100"/>
            <a:t> </a:t>
          </a:r>
          <a:r>
            <a:rPr lang="en-US" sz="1100" err="1"/>
            <a:t>kustannusten</a:t>
          </a:r>
          <a:r>
            <a:rPr lang="en-US" sz="1100"/>
            <a:t> </a:t>
          </a:r>
          <a:r>
            <a:rPr lang="en-US" sz="1100" err="1"/>
            <a:t>kattamiseen</a:t>
          </a:r>
          <a:r>
            <a:rPr lang="en-US" sz="1100"/>
            <a:t>.</a:t>
          </a:r>
        </a:p>
      </dgm:t>
    </dgm:pt>
    <dgm:pt modelId="{9F6CBD8A-44F0-4073-91DF-0116086A15BB}" type="parTrans" cxnId="{096FB37E-B3E5-43D0-B370-7504A2B8C25E}">
      <dgm:prSet/>
      <dgm:spPr/>
      <dgm:t>
        <a:bodyPr/>
        <a:lstStyle/>
        <a:p>
          <a:endParaRPr lang="en-US"/>
        </a:p>
      </dgm:t>
    </dgm:pt>
    <dgm:pt modelId="{19DA40AE-EA0E-4BCE-939C-49AEA917D98C}" type="sibTrans" cxnId="{096FB37E-B3E5-43D0-B370-7504A2B8C25E}">
      <dgm:prSet/>
      <dgm:spPr/>
      <dgm:t>
        <a:bodyPr/>
        <a:lstStyle/>
        <a:p>
          <a:endParaRPr lang="en-US"/>
        </a:p>
      </dgm:t>
    </dgm:pt>
    <dgm:pt modelId="{8386F962-5441-4466-94DE-3805E2311A31}">
      <dgm:prSet phldr="0" custT="1"/>
      <dgm:spPr/>
      <dgm:t>
        <a:bodyPr/>
        <a:lstStyle/>
        <a:p>
          <a:pPr rtl="0"/>
          <a:r>
            <a:rPr lang="fi-FI" sz="1100"/>
            <a:t>Kumulatiivinen asukaskohtainen alijäämä on kuitenkin pysytellyt maan keskitasolla.</a:t>
          </a:r>
        </a:p>
      </dgm:t>
    </dgm:pt>
    <dgm:pt modelId="{05ACC197-D830-4D73-A1F1-A73B0C7B5B66}" type="parTrans" cxnId="{B143E4A0-1E66-48A3-BA82-9E578D6E7C66}">
      <dgm:prSet/>
      <dgm:spPr/>
      <dgm:t>
        <a:bodyPr/>
        <a:lstStyle/>
        <a:p>
          <a:endParaRPr lang="en-US"/>
        </a:p>
      </dgm:t>
    </dgm:pt>
    <dgm:pt modelId="{0C79ED49-95AD-4128-BD12-CFA50E11AA9B}" type="sibTrans" cxnId="{B143E4A0-1E66-48A3-BA82-9E578D6E7C66}">
      <dgm:prSet/>
      <dgm:spPr/>
      <dgm:t>
        <a:bodyPr/>
        <a:lstStyle/>
        <a:p>
          <a:endParaRPr lang="en-US"/>
        </a:p>
      </dgm:t>
    </dgm:pt>
    <dgm:pt modelId="{7A51418C-75C4-4BAD-BDDA-AFE18BB1452C}">
      <dgm:prSet phldr="0" custT="1"/>
      <dgm:spPr/>
      <dgm:t>
        <a:bodyPr/>
        <a:lstStyle/>
        <a:p>
          <a:pPr rtl="0"/>
          <a:r>
            <a:rPr lang="fi-FI" sz="1100">
              <a:latin typeface="Arial" panose="020B0604020202020204"/>
            </a:rPr>
            <a:t> </a:t>
          </a:r>
          <a:r>
            <a:rPr lang="fi-FI" sz="1100"/>
            <a:t>Siirtymätasaus ja vähenevä väestö heikentävät alueen rahoitusnäkymiä, joten alueen on jatkettava toimintojen sopeuttamista myös jatkossa.</a:t>
          </a:r>
        </a:p>
      </dgm:t>
    </dgm:pt>
    <dgm:pt modelId="{6E9F78A7-46EA-4E35-80C4-82429CF0F6C8}" type="parTrans" cxnId="{193988E2-1FF2-4C45-B1C1-D44AA7DFA2E1}">
      <dgm:prSet/>
      <dgm:spPr/>
      <dgm:t>
        <a:bodyPr/>
        <a:lstStyle/>
        <a:p>
          <a:endParaRPr lang="en-US"/>
        </a:p>
      </dgm:t>
    </dgm:pt>
    <dgm:pt modelId="{6539D8CE-707E-4FFD-AF91-4980C47EFF83}" type="sibTrans" cxnId="{193988E2-1FF2-4C45-B1C1-D44AA7DFA2E1}">
      <dgm:prSet/>
      <dgm:spPr/>
      <dgm:t>
        <a:bodyPr/>
        <a:lstStyle/>
        <a:p>
          <a:endParaRPr lang="en-US"/>
        </a:p>
      </dgm:t>
    </dgm:pt>
    <dgm:pt modelId="{9C583798-35A8-4333-8E2A-C0F7DAE67DCF}">
      <dgm:prSet custT="1"/>
      <dgm:spPr/>
      <dgm:t>
        <a:bodyPr/>
        <a:lstStyle/>
        <a:p>
          <a:r>
            <a:rPr lang="fi-FI" sz="1000" b="1"/>
            <a:t>Palvelujen yhdenvertaista saatavuutta ja talouden hallintaa edistävät toimenpiteet</a:t>
          </a:r>
          <a:endParaRPr lang="en-US" sz="1000"/>
        </a:p>
      </dgm:t>
    </dgm:pt>
    <dgm:pt modelId="{AC4D9E2D-BD15-49E0-9029-EF902D900817}" type="parTrans" cxnId="{AA9DD5A4-2A84-428D-88F4-6412132F2A23}">
      <dgm:prSet/>
      <dgm:spPr/>
      <dgm:t>
        <a:bodyPr/>
        <a:lstStyle/>
        <a:p>
          <a:endParaRPr lang="en-US"/>
        </a:p>
      </dgm:t>
    </dgm:pt>
    <dgm:pt modelId="{A64E0AEE-A0E0-44CB-BBE6-FEB39D2702A4}" type="sibTrans" cxnId="{AA9DD5A4-2A84-428D-88F4-6412132F2A23}">
      <dgm:prSet/>
      <dgm:spPr/>
      <dgm:t>
        <a:bodyPr/>
        <a:lstStyle/>
        <a:p>
          <a:endParaRPr lang="en-US"/>
        </a:p>
      </dgm:t>
    </dgm:pt>
    <dgm:pt modelId="{92B12C52-8620-4FDB-9F25-94E286A5E41A}">
      <dgm:prSet custT="1"/>
      <dgm:spPr/>
      <dgm:t>
        <a:bodyPr/>
        <a:lstStyle/>
        <a:p>
          <a:pPr rtl="0"/>
          <a:r>
            <a:rPr lang="fi-FI" sz="1100">
              <a:latin typeface="Arial" panose="020B0604020202020204"/>
            </a:rPr>
            <a:t>Perusterveydenhuollossa hoitoon pääsy toteutui hyvin</a:t>
          </a:r>
          <a:endParaRPr lang="en-US" sz="1100"/>
        </a:p>
      </dgm:t>
    </dgm:pt>
    <dgm:pt modelId="{E047922B-04A1-44A6-A467-3B55963339F5}" type="parTrans" cxnId="{3EC7FAF2-C623-4F4F-9283-B3C1DA15401D}">
      <dgm:prSet/>
      <dgm:spPr/>
      <dgm:t>
        <a:bodyPr/>
        <a:lstStyle/>
        <a:p>
          <a:endParaRPr lang="en-US"/>
        </a:p>
      </dgm:t>
    </dgm:pt>
    <dgm:pt modelId="{A7666F7F-0F79-48D9-B41B-2AEA06B80CC7}" type="sibTrans" cxnId="{3EC7FAF2-C623-4F4F-9283-B3C1DA15401D}">
      <dgm:prSet/>
      <dgm:spPr/>
      <dgm:t>
        <a:bodyPr/>
        <a:lstStyle/>
        <a:p>
          <a:endParaRPr lang="en-US"/>
        </a:p>
      </dgm:t>
    </dgm:pt>
    <dgm:pt modelId="{3E0361FA-127F-435B-9814-C250D090A7B1}">
      <dgm:prSet custT="1"/>
      <dgm:spPr/>
      <dgm:t>
        <a:bodyPr/>
        <a:lstStyle/>
        <a:p>
          <a:pPr rtl="0"/>
          <a:r>
            <a:rPr lang="fi-FI" sz="1100"/>
            <a:t>Palveluverkon </a:t>
          </a:r>
          <a:r>
            <a:rPr lang="fi-FI" sz="1100">
              <a:latin typeface="Arial" panose="020B0604020202020204"/>
            </a:rPr>
            <a:t>muutoksia on toimeenpantu suunnitelmallisesti</a:t>
          </a:r>
          <a:endParaRPr lang="en-US" sz="1100"/>
        </a:p>
      </dgm:t>
    </dgm:pt>
    <dgm:pt modelId="{BF334890-DEDD-48A3-B6DC-C49A419C6DD6}" type="parTrans" cxnId="{B0723FDE-2A43-4BF0-A44B-1BED74212ABE}">
      <dgm:prSet/>
      <dgm:spPr/>
      <dgm:t>
        <a:bodyPr/>
        <a:lstStyle/>
        <a:p>
          <a:endParaRPr lang="en-US"/>
        </a:p>
      </dgm:t>
    </dgm:pt>
    <dgm:pt modelId="{32C38E58-6A9A-4A3C-8217-A022FE53C6C4}" type="sibTrans" cxnId="{B0723FDE-2A43-4BF0-A44B-1BED74212ABE}">
      <dgm:prSet/>
      <dgm:spPr/>
      <dgm:t>
        <a:bodyPr/>
        <a:lstStyle/>
        <a:p>
          <a:endParaRPr lang="en-US"/>
        </a:p>
      </dgm:t>
    </dgm:pt>
    <dgm:pt modelId="{FFC720D5-AA10-48EE-B7BC-A8B8C95DCC0C}">
      <dgm:prSet custT="1"/>
      <dgm:spPr/>
      <dgm:t>
        <a:bodyPr/>
        <a:lstStyle/>
        <a:p>
          <a:pPr rtl="0"/>
          <a:r>
            <a:rPr lang="fi-FI" sz="1100"/>
            <a:t>Painopisteen siirtäminen erikoissairaanhoidosta </a:t>
          </a:r>
          <a:r>
            <a:rPr lang="fi-FI" sz="1100">
              <a:latin typeface="Arial" panose="020B0604020202020204"/>
            </a:rPr>
            <a:t>ehkäiseviin ja</a:t>
          </a:r>
          <a:r>
            <a:rPr lang="fi-FI" sz="1100"/>
            <a:t> </a:t>
          </a:r>
          <a:r>
            <a:rPr lang="fi-FI" sz="1100">
              <a:latin typeface="Arial" panose="020B0604020202020204"/>
            </a:rPr>
            <a:t>perustason palveluihin on ollut pistemäistä</a:t>
          </a:r>
          <a:endParaRPr lang="en-US" sz="1100"/>
        </a:p>
      </dgm:t>
    </dgm:pt>
    <dgm:pt modelId="{F7BAF2EE-B41A-4ACE-8CAC-AD49D4383D9F}" type="parTrans" cxnId="{1B9FAC00-7E5A-41A2-A78F-651E122AE344}">
      <dgm:prSet/>
      <dgm:spPr/>
      <dgm:t>
        <a:bodyPr/>
        <a:lstStyle/>
        <a:p>
          <a:endParaRPr lang="en-US"/>
        </a:p>
      </dgm:t>
    </dgm:pt>
    <dgm:pt modelId="{83E04D7D-D640-4518-AA2C-F14B41F5EC51}" type="sibTrans" cxnId="{1B9FAC00-7E5A-41A2-A78F-651E122AE344}">
      <dgm:prSet/>
      <dgm:spPr/>
      <dgm:t>
        <a:bodyPr/>
        <a:lstStyle/>
        <a:p>
          <a:endParaRPr lang="en-US"/>
        </a:p>
      </dgm:t>
    </dgm:pt>
    <dgm:pt modelId="{1345D094-1079-406B-B910-4BC47F00C602}">
      <dgm:prSet custT="1"/>
      <dgm:spPr/>
      <dgm:t>
        <a:bodyPr/>
        <a:lstStyle/>
        <a:p>
          <a:pPr rtl="0"/>
          <a:r>
            <a:rPr lang="fi-FI" sz="1100">
              <a:latin typeface="Arial" panose="020B0604020202020204"/>
            </a:rPr>
            <a:t>Digipalveluissa on otettu isoja harppauksia</a:t>
          </a:r>
          <a:endParaRPr lang="en-US" sz="1100"/>
        </a:p>
      </dgm:t>
    </dgm:pt>
    <dgm:pt modelId="{98546EBE-C8EC-408D-8FAE-E5681EBE7A7A}" type="parTrans" cxnId="{E0E59F65-1717-459D-9F06-273C4C45D7A1}">
      <dgm:prSet/>
      <dgm:spPr/>
      <dgm:t>
        <a:bodyPr/>
        <a:lstStyle/>
        <a:p>
          <a:endParaRPr lang="en-US"/>
        </a:p>
      </dgm:t>
    </dgm:pt>
    <dgm:pt modelId="{611D385F-2D63-43BD-AA35-2D4A60A68C55}" type="sibTrans" cxnId="{E0E59F65-1717-459D-9F06-273C4C45D7A1}">
      <dgm:prSet/>
      <dgm:spPr/>
      <dgm:t>
        <a:bodyPr/>
        <a:lstStyle/>
        <a:p>
          <a:endParaRPr lang="en-US"/>
        </a:p>
      </dgm:t>
    </dgm:pt>
    <dgm:pt modelId="{4F883829-1975-4779-8B36-8020397F8953}">
      <dgm:prSet phldr="0" custT="1"/>
      <dgm:spPr/>
      <dgm:t>
        <a:bodyPr/>
        <a:lstStyle/>
        <a:p>
          <a:pPr rtl="0"/>
          <a:r>
            <a:rPr lang="fi-FI" sz="1100"/>
            <a:t>Lasten, nuorten ja perheiden palvelujen käytössä ja kustannuksissa korostuvat raskaammat palvelut</a:t>
          </a:r>
        </a:p>
      </dgm:t>
    </dgm:pt>
    <dgm:pt modelId="{ADA5B5D8-48FD-4254-86C7-3F29E6CB2668}" type="parTrans" cxnId="{332E9893-0801-404B-BC4D-687B31CE6377}">
      <dgm:prSet/>
      <dgm:spPr/>
      <dgm:t>
        <a:bodyPr/>
        <a:lstStyle/>
        <a:p>
          <a:endParaRPr lang="en-US"/>
        </a:p>
      </dgm:t>
    </dgm:pt>
    <dgm:pt modelId="{57FE2949-F3FB-4B31-AC0E-20473DB9661C}" type="sibTrans" cxnId="{332E9893-0801-404B-BC4D-687B31CE6377}">
      <dgm:prSet/>
      <dgm:spPr/>
      <dgm:t>
        <a:bodyPr/>
        <a:lstStyle/>
        <a:p>
          <a:endParaRPr lang="en-US"/>
        </a:p>
      </dgm:t>
    </dgm:pt>
    <dgm:pt modelId="{0D6B80CD-15FD-45E5-8F5C-BEF7ECBE5B21}">
      <dgm:prSet custT="1"/>
      <dgm:spPr/>
      <dgm:t>
        <a:bodyPr/>
        <a:lstStyle/>
        <a:p>
          <a:pPr rtl="0"/>
          <a:r>
            <a:rPr lang="fi-FI" sz="1200" b="1"/>
            <a:t>Erityisteema:</a:t>
          </a:r>
          <a:r>
            <a:rPr lang="fi-FI" sz="1200" b="1">
              <a:latin typeface="Arial" panose="020B0604020202020204"/>
            </a:rPr>
            <a:t> lasten, nuorten ja perheiden palvelut</a:t>
          </a:r>
          <a:endParaRPr lang="en-US" sz="1200"/>
        </a:p>
      </dgm:t>
    </dgm:pt>
    <dgm:pt modelId="{51BC617A-DE37-4A02-B6D2-A757931FB998}" type="parTrans" cxnId="{BBC4191D-2D49-48A3-AD8D-A9AC1CF54687}">
      <dgm:prSet/>
      <dgm:spPr/>
      <dgm:t>
        <a:bodyPr/>
        <a:lstStyle/>
        <a:p>
          <a:endParaRPr lang="en-US"/>
        </a:p>
      </dgm:t>
    </dgm:pt>
    <dgm:pt modelId="{6C5F1897-7BB9-4B72-87E1-48FDC6C7FBA0}" type="sibTrans" cxnId="{BBC4191D-2D49-48A3-AD8D-A9AC1CF54687}">
      <dgm:prSet/>
      <dgm:spPr/>
      <dgm:t>
        <a:bodyPr/>
        <a:lstStyle/>
        <a:p>
          <a:endParaRPr lang="en-US"/>
        </a:p>
      </dgm:t>
    </dgm:pt>
    <dgm:pt modelId="{A6D87AE4-3C0D-4D9F-A3E5-B095E8B7050D}">
      <dgm:prSet phldr="0" custT="1"/>
      <dgm:spPr/>
      <dgm:t>
        <a:bodyPr/>
        <a:lstStyle/>
        <a:p>
          <a:pPr rtl="0"/>
          <a:r>
            <a:rPr lang="fi-FI" sz="1100"/>
            <a:t>Lasten, nuorten ja perheiden hyvinvoinnissa ja terveydessä paljon haasteita. </a:t>
          </a:r>
          <a:endParaRPr lang="fi-FI" sz="1100">
            <a:latin typeface="Arial" panose="020B0604020202020204"/>
          </a:endParaRPr>
        </a:p>
      </dgm:t>
    </dgm:pt>
    <dgm:pt modelId="{65ACDED4-9C40-434C-9CF8-A208E1F40A44}" type="parTrans" cxnId="{DF5BB989-8926-44FC-AB22-E6DEAB23C3BE}">
      <dgm:prSet/>
      <dgm:spPr/>
      <dgm:t>
        <a:bodyPr/>
        <a:lstStyle/>
        <a:p>
          <a:endParaRPr lang="en-US"/>
        </a:p>
      </dgm:t>
    </dgm:pt>
    <dgm:pt modelId="{8D3E5A20-87BD-4853-B729-DF820F0A445D}" type="sibTrans" cxnId="{DF5BB989-8926-44FC-AB22-E6DEAB23C3BE}">
      <dgm:prSet/>
      <dgm:spPr/>
      <dgm:t>
        <a:bodyPr/>
        <a:lstStyle/>
        <a:p>
          <a:endParaRPr lang="en-US"/>
        </a:p>
      </dgm:t>
    </dgm:pt>
    <dgm:pt modelId="{DD0B2EE4-3B38-4B11-82D9-4B73F9FCF774}">
      <dgm:prSet custT="1"/>
      <dgm:spPr/>
      <dgm:t>
        <a:bodyPr/>
        <a:lstStyle/>
        <a:p>
          <a:endParaRPr lang="fi-FI" sz="1100"/>
        </a:p>
      </dgm:t>
    </dgm:pt>
    <dgm:pt modelId="{FC29E8C9-F927-4428-964F-57AD175D2126}" type="parTrans" cxnId="{F12046A1-C01A-454D-B29C-79E39804793E}">
      <dgm:prSet/>
      <dgm:spPr/>
      <dgm:t>
        <a:bodyPr/>
        <a:lstStyle/>
        <a:p>
          <a:endParaRPr lang="en-US"/>
        </a:p>
      </dgm:t>
    </dgm:pt>
    <dgm:pt modelId="{DB169FF5-85E9-4280-8D4D-0705EE5EC827}" type="sibTrans" cxnId="{F12046A1-C01A-454D-B29C-79E39804793E}">
      <dgm:prSet/>
      <dgm:spPr/>
      <dgm:t>
        <a:bodyPr/>
        <a:lstStyle/>
        <a:p>
          <a:endParaRPr lang="en-US"/>
        </a:p>
      </dgm:t>
    </dgm:pt>
    <dgm:pt modelId="{E2B4B140-605B-40BE-9C6A-9B21739AF44B}">
      <dgm:prSet phldr="0" custT="1"/>
      <dgm:spPr/>
      <dgm:t>
        <a:bodyPr/>
        <a:lstStyle/>
        <a:p>
          <a:pPr rtl="0"/>
          <a:r>
            <a:rPr lang="fi-FI" sz="1100"/>
            <a:t> Väestön </a:t>
          </a:r>
          <a:r>
            <a:rPr lang="fi-FI" sz="1100">
              <a:latin typeface="Arial" panose="020B0604020202020204"/>
            </a:rPr>
            <a:t>terveys-käyttäytymisessä</a:t>
          </a:r>
          <a:r>
            <a:rPr lang="fi-FI" sz="1100"/>
            <a:t> haasteita.</a:t>
          </a:r>
          <a:endParaRPr lang="en-US" sz="1100">
            <a:latin typeface="Arial" panose="020B0604020202020204"/>
          </a:endParaRPr>
        </a:p>
      </dgm:t>
    </dgm:pt>
    <dgm:pt modelId="{156494CD-4D89-4479-82B2-C285B82FDA2B}" type="parTrans" cxnId="{B1FF779A-84D4-42FA-AE5C-CB6500595E5D}">
      <dgm:prSet/>
      <dgm:spPr/>
      <dgm:t>
        <a:bodyPr/>
        <a:lstStyle/>
        <a:p>
          <a:endParaRPr lang="fi-FI"/>
        </a:p>
      </dgm:t>
    </dgm:pt>
    <dgm:pt modelId="{5E2A7AB0-6E2A-4598-BF95-615544603936}" type="sibTrans" cxnId="{B1FF779A-84D4-42FA-AE5C-CB6500595E5D}">
      <dgm:prSet/>
      <dgm:spPr/>
      <dgm:t>
        <a:bodyPr/>
        <a:lstStyle/>
        <a:p>
          <a:endParaRPr lang="fi-FI"/>
        </a:p>
      </dgm:t>
    </dgm:pt>
    <dgm:pt modelId="{4EB19F49-02B9-41EB-A979-35EF9855BACE}">
      <dgm:prSet phldr="0" custT="1"/>
      <dgm:spPr/>
      <dgm:t>
        <a:bodyPr/>
        <a:lstStyle/>
        <a:p>
          <a:pPr rtl="0"/>
          <a:r>
            <a:rPr lang="fi-FI" sz="1100"/>
            <a:t> Palveluverkon muutokset etenevät poliittisista ristiriidoista huolimatta.</a:t>
          </a:r>
          <a:endParaRPr lang="en-US" sz="1100">
            <a:latin typeface="Arial" panose="020B0604020202020204"/>
          </a:endParaRPr>
        </a:p>
      </dgm:t>
    </dgm:pt>
    <dgm:pt modelId="{8A75C002-A82C-4B90-BFA0-A65628FFFF1F}" type="parTrans" cxnId="{FF65DB84-88A1-4491-87A5-DFFAB3F7B50F}">
      <dgm:prSet/>
      <dgm:spPr/>
      <dgm:t>
        <a:bodyPr/>
        <a:lstStyle/>
        <a:p>
          <a:endParaRPr lang="fi-FI"/>
        </a:p>
      </dgm:t>
    </dgm:pt>
    <dgm:pt modelId="{1E993770-A859-4704-A42E-B8F0C08CEF19}" type="sibTrans" cxnId="{FF65DB84-88A1-4491-87A5-DFFAB3F7B50F}">
      <dgm:prSet/>
      <dgm:spPr/>
      <dgm:t>
        <a:bodyPr/>
        <a:lstStyle/>
        <a:p>
          <a:endParaRPr lang="fi-FI"/>
        </a:p>
      </dgm:t>
    </dgm:pt>
    <dgm:pt modelId="{39E42F25-C1BA-453F-A295-4B9BB69082EC}">
      <dgm:prSet phldr="0" custT="1"/>
      <dgm:spPr/>
      <dgm:t>
        <a:bodyPr/>
        <a:lstStyle/>
        <a:p>
          <a:pPr rtl="0"/>
          <a:r>
            <a:rPr lang="fi-FI" sz="1100"/>
            <a:t> Asiakas- ja potilastietojärjestelmät yhtenäistetty. </a:t>
          </a:r>
          <a:endParaRPr lang="fi-FI" sz="1100">
            <a:latin typeface="Arial" panose="020B0604020202020204"/>
          </a:endParaRPr>
        </a:p>
      </dgm:t>
    </dgm:pt>
    <dgm:pt modelId="{55947D9C-5E0D-4712-83BC-92E031A33330}" type="parTrans" cxnId="{706FE3AA-0A71-4829-B6CC-A8E01A446178}">
      <dgm:prSet/>
      <dgm:spPr/>
      <dgm:t>
        <a:bodyPr/>
        <a:lstStyle/>
        <a:p>
          <a:endParaRPr lang="fi-FI"/>
        </a:p>
      </dgm:t>
    </dgm:pt>
    <dgm:pt modelId="{F3026620-1206-4E70-848F-B1CAE4AA435E}" type="sibTrans" cxnId="{706FE3AA-0A71-4829-B6CC-A8E01A446178}">
      <dgm:prSet/>
      <dgm:spPr/>
      <dgm:t>
        <a:bodyPr/>
        <a:lstStyle/>
        <a:p>
          <a:endParaRPr lang="fi-FI"/>
        </a:p>
      </dgm:t>
    </dgm:pt>
    <dgm:pt modelId="{48E6E7E1-DC7B-40ED-B348-0F6744720598}">
      <dgm:prSet phldr="0" custT="1"/>
      <dgm:spPr/>
      <dgm:t>
        <a:bodyPr/>
        <a:lstStyle/>
        <a:p>
          <a:pPr rtl="0"/>
          <a:r>
            <a:rPr lang="fi-FI" sz="1100"/>
            <a:t> Henkilöstössä edelleen saatavuushaasteita hieman parantuneesta rekrytointitilanteesta huolimatta.</a:t>
          </a:r>
          <a:r>
            <a:rPr lang="fi-FI" sz="1100">
              <a:latin typeface="Arial" panose="020B0604020202020204"/>
            </a:rPr>
            <a:t> </a:t>
          </a:r>
        </a:p>
      </dgm:t>
    </dgm:pt>
    <dgm:pt modelId="{42D54B02-BC47-4CA3-923A-CBB016E6066B}" type="parTrans" cxnId="{7F7D1184-4D14-49B0-B146-3B07F20AB24E}">
      <dgm:prSet/>
      <dgm:spPr/>
      <dgm:t>
        <a:bodyPr/>
        <a:lstStyle/>
        <a:p>
          <a:endParaRPr lang="fi-FI"/>
        </a:p>
      </dgm:t>
    </dgm:pt>
    <dgm:pt modelId="{E3480BA6-D5A1-4198-BC0D-2446AE140B9B}" type="sibTrans" cxnId="{7F7D1184-4D14-49B0-B146-3B07F20AB24E}">
      <dgm:prSet/>
      <dgm:spPr/>
      <dgm:t>
        <a:bodyPr/>
        <a:lstStyle/>
        <a:p>
          <a:endParaRPr lang="fi-FI"/>
        </a:p>
      </dgm:t>
    </dgm:pt>
    <dgm:pt modelId="{BA5BAC2A-452A-4D0A-9138-1A25B046AC44}">
      <dgm:prSet phldr="0" custT="1"/>
      <dgm:spPr/>
      <dgm:t>
        <a:bodyPr/>
        <a:lstStyle/>
        <a:p>
          <a:r>
            <a:rPr lang="fi-FI" sz="1100"/>
            <a:t> Talous kääntymässä positiiviseksi, mutta alijäämiä ei pystytä kattamaan vuoden 2026 loppuun mennessä</a:t>
          </a:r>
          <a:endParaRPr lang="en-US" sz="1100"/>
        </a:p>
      </dgm:t>
    </dgm:pt>
    <dgm:pt modelId="{8A5F3493-9275-4C25-9ABC-F6F0701482ED}" type="parTrans" cxnId="{20CF86F3-D7FC-4744-83D7-8185009D54C3}">
      <dgm:prSet/>
      <dgm:spPr/>
      <dgm:t>
        <a:bodyPr/>
        <a:lstStyle/>
        <a:p>
          <a:endParaRPr lang="fi-FI"/>
        </a:p>
      </dgm:t>
    </dgm:pt>
    <dgm:pt modelId="{BF4C9B21-1856-469D-8030-5755A25EFE92}" type="sibTrans" cxnId="{20CF86F3-D7FC-4744-83D7-8185009D54C3}">
      <dgm:prSet/>
      <dgm:spPr/>
      <dgm:t>
        <a:bodyPr/>
        <a:lstStyle/>
        <a:p>
          <a:endParaRPr lang="fi-FI"/>
        </a:p>
      </dgm:t>
    </dgm:pt>
    <dgm:pt modelId="{D496E053-7C55-42C0-86D1-1D5448DE6F78}">
      <dgm:prSet phldr="0" custT="1"/>
      <dgm:spPr/>
      <dgm:t>
        <a:bodyPr/>
        <a:lstStyle/>
        <a:p>
          <a:pPr rtl="0"/>
          <a:r>
            <a:rPr lang="fi-FI" sz="1100" b="0">
              <a:latin typeface="Arial" panose="020B0604020202020204"/>
            </a:rPr>
            <a:t> </a:t>
          </a:r>
          <a:r>
            <a:rPr lang="fi-FI" sz="1100" b="0"/>
            <a:t>Palvelutarpeeseen suhteutetut kustannukset lähes maan keskitasolla, vaikka asukaskohtaisesti kustannukset suuria. </a:t>
          </a:r>
          <a:endParaRPr lang="fi-FI" sz="1100" b="0">
            <a:latin typeface="Arial" panose="020B0604020202020204"/>
          </a:endParaRPr>
        </a:p>
      </dgm:t>
    </dgm:pt>
    <dgm:pt modelId="{E0515707-FB6A-4B58-B733-337B35C18C78}" type="parTrans" cxnId="{A36E3B39-3687-4135-B8C9-EC03A3D070F7}">
      <dgm:prSet/>
      <dgm:spPr/>
      <dgm:t>
        <a:bodyPr/>
        <a:lstStyle/>
        <a:p>
          <a:endParaRPr lang="fi-FI"/>
        </a:p>
      </dgm:t>
    </dgm:pt>
    <dgm:pt modelId="{B45E5DDE-C982-4BC9-ABBC-646DC4EDADB0}" type="sibTrans" cxnId="{A36E3B39-3687-4135-B8C9-EC03A3D070F7}">
      <dgm:prSet/>
      <dgm:spPr/>
      <dgm:t>
        <a:bodyPr/>
        <a:lstStyle/>
        <a:p>
          <a:endParaRPr lang="fi-FI"/>
        </a:p>
      </dgm:t>
    </dgm:pt>
    <dgm:pt modelId="{1FE2A367-B48A-4EC3-B474-B7888EAFF522}">
      <dgm:prSet phldr="0" custT="1"/>
      <dgm:spPr/>
      <dgm:t>
        <a:bodyPr/>
        <a:lstStyle/>
        <a:p>
          <a:pPr rtl="0"/>
          <a:r>
            <a:rPr lang="fi-FI" sz="1100" b="0"/>
            <a:t> Palvelujen saatavuus valtaosin maan keskitasoa paremmalla tasolla.</a:t>
          </a:r>
          <a:endParaRPr lang="en-US" sz="1100" b="0">
            <a:latin typeface="Arial" panose="020B0604020202020204"/>
          </a:endParaRPr>
        </a:p>
      </dgm:t>
    </dgm:pt>
    <dgm:pt modelId="{05C44CDA-9C9F-4371-93DB-CE2B9B50617F}" type="parTrans" cxnId="{AB5F6666-6722-44EC-B5AB-774B7C0084EF}">
      <dgm:prSet/>
      <dgm:spPr/>
      <dgm:t>
        <a:bodyPr/>
        <a:lstStyle/>
        <a:p>
          <a:endParaRPr lang="fi-FI"/>
        </a:p>
      </dgm:t>
    </dgm:pt>
    <dgm:pt modelId="{9C749C0E-7DAF-4359-9481-277DDDE5A627}" type="sibTrans" cxnId="{AB5F6666-6722-44EC-B5AB-774B7C0084EF}">
      <dgm:prSet/>
      <dgm:spPr/>
      <dgm:t>
        <a:bodyPr/>
        <a:lstStyle/>
        <a:p>
          <a:endParaRPr lang="fi-FI"/>
        </a:p>
      </dgm:t>
    </dgm:pt>
    <dgm:pt modelId="{0B820D46-6954-42A5-B048-6D017187E5D6}">
      <dgm:prSet phldr="0" custT="1"/>
      <dgm:spPr/>
      <dgm:t>
        <a:bodyPr/>
        <a:lstStyle/>
        <a:p>
          <a:pPr rtl="0"/>
          <a:r>
            <a:rPr lang="fi-FI" sz="1100" b="0"/>
            <a:t> Mielenterveys- päihde- ja vammaispalveluissa kevennetty palvelurakennetta</a:t>
          </a:r>
          <a:r>
            <a:rPr lang="fi-FI" sz="1100" b="0">
              <a:latin typeface="Arial" panose="020B0604020202020204"/>
            </a:rPr>
            <a:t>.</a:t>
          </a:r>
          <a:endParaRPr lang="en-US" sz="1100" b="0">
            <a:latin typeface="Arial" panose="020B0604020202020204"/>
          </a:endParaRPr>
        </a:p>
      </dgm:t>
    </dgm:pt>
    <dgm:pt modelId="{B0928422-F39B-44B9-910A-64D3971BDF60}" type="parTrans" cxnId="{14D74526-4603-479D-ACF3-A1F4A79CCC25}">
      <dgm:prSet/>
      <dgm:spPr/>
      <dgm:t>
        <a:bodyPr/>
        <a:lstStyle/>
        <a:p>
          <a:endParaRPr lang="fi-FI"/>
        </a:p>
      </dgm:t>
    </dgm:pt>
    <dgm:pt modelId="{2BD85EFF-A878-4EA4-BC70-1AE68E09DFD8}" type="sibTrans" cxnId="{14D74526-4603-479D-ACF3-A1F4A79CCC25}">
      <dgm:prSet/>
      <dgm:spPr/>
      <dgm:t>
        <a:bodyPr/>
        <a:lstStyle/>
        <a:p>
          <a:endParaRPr lang="fi-FI"/>
        </a:p>
      </dgm:t>
    </dgm:pt>
    <dgm:pt modelId="{B89B60B0-F8BD-4398-8758-2821E76FF5C0}">
      <dgm:prSet phldr="0" custT="1"/>
      <dgm:spPr/>
      <dgm:t>
        <a:bodyPr/>
        <a:lstStyle/>
        <a:p>
          <a:pPr rtl="0"/>
          <a:r>
            <a:rPr lang="fi-FI" sz="1100" b="0"/>
            <a:t> Iäkkäiden palvelurakenteen keventäminen menossa. </a:t>
          </a:r>
          <a:endParaRPr lang="fi-FI" sz="1100" b="0">
            <a:latin typeface="Arial" panose="020B0604020202020204"/>
          </a:endParaRPr>
        </a:p>
      </dgm:t>
    </dgm:pt>
    <dgm:pt modelId="{D8FE26F1-EFBD-4E8D-8A12-42CEA46E109E}" type="parTrans" cxnId="{41A6B747-2519-460B-8C77-514606CB3EA3}">
      <dgm:prSet/>
      <dgm:spPr/>
      <dgm:t>
        <a:bodyPr/>
        <a:lstStyle/>
        <a:p>
          <a:endParaRPr lang="fi-FI"/>
        </a:p>
      </dgm:t>
    </dgm:pt>
    <dgm:pt modelId="{2003971F-EBF9-4299-A657-0AF2E078F722}" type="sibTrans" cxnId="{41A6B747-2519-460B-8C77-514606CB3EA3}">
      <dgm:prSet/>
      <dgm:spPr/>
      <dgm:t>
        <a:bodyPr/>
        <a:lstStyle/>
        <a:p>
          <a:endParaRPr lang="fi-FI"/>
        </a:p>
      </dgm:t>
    </dgm:pt>
    <dgm:pt modelId="{B10C8E5C-4969-4385-9643-9D0A8982D21B}">
      <dgm:prSet phldr="0" custT="1"/>
      <dgm:spPr/>
      <dgm:t>
        <a:bodyPr/>
        <a:lstStyle/>
        <a:p>
          <a:r>
            <a:rPr lang="fi-FI" sz="1100" b="0"/>
            <a:t> Erityis- ja perustason integraatiossa edetty hieman</a:t>
          </a:r>
          <a:endParaRPr lang="en-US" sz="1100"/>
        </a:p>
      </dgm:t>
    </dgm:pt>
    <dgm:pt modelId="{D427F49F-A13A-4496-AC9F-69550BD05C14}" type="parTrans" cxnId="{4DB20496-6172-41A0-867E-A84DB73025A6}">
      <dgm:prSet/>
      <dgm:spPr/>
      <dgm:t>
        <a:bodyPr/>
        <a:lstStyle/>
        <a:p>
          <a:endParaRPr lang="fi-FI"/>
        </a:p>
      </dgm:t>
    </dgm:pt>
    <dgm:pt modelId="{BF1D9F91-9796-4A2F-B6BA-CF56F0DC28A6}" type="sibTrans" cxnId="{4DB20496-6172-41A0-867E-A84DB73025A6}">
      <dgm:prSet/>
      <dgm:spPr/>
      <dgm:t>
        <a:bodyPr/>
        <a:lstStyle/>
        <a:p>
          <a:endParaRPr lang="fi-FI"/>
        </a:p>
      </dgm:t>
    </dgm:pt>
    <dgm:pt modelId="{D35033EE-3461-413F-9079-3B648D33C8DE}">
      <dgm:prSet phldr="0" custT="1"/>
      <dgm:spPr/>
      <dgm:t>
        <a:bodyPr/>
        <a:lstStyle/>
        <a:p>
          <a:pPr rtl="0"/>
          <a:r>
            <a:rPr lang="fi-FI" sz="1100"/>
            <a:t> Perhekeskusten toiminta pitkälti alueellisesti yhtenäistä- haasteita psykiatrian ja vammaispalvelujen kytkemisessä perhekeskukseen.</a:t>
          </a:r>
          <a:endParaRPr lang="en-US" sz="1100">
            <a:latin typeface="Arial" panose="020B0604020202020204"/>
          </a:endParaRPr>
        </a:p>
      </dgm:t>
    </dgm:pt>
    <dgm:pt modelId="{5BB5A24C-28F2-4524-AA2B-FDAA949F3ED5}" type="parTrans" cxnId="{7D4F0499-4D48-4C04-B7A2-77BB2BD53198}">
      <dgm:prSet/>
      <dgm:spPr/>
      <dgm:t>
        <a:bodyPr/>
        <a:lstStyle/>
        <a:p>
          <a:endParaRPr lang="fi-FI"/>
        </a:p>
      </dgm:t>
    </dgm:pt>
    <dgm:pt modelId="{223A650E-6DF8-4B66-BB32-75BFF84E0340}" type="sibTrans" cxnId="{7D4F0499-4D48-4C04-B7A2-77BB2BD53198}">
      <dgm:prSet/>
      <dgm:spPr/>
      <dgm:t>
        <a:bodyPr/>
        <a:lstStyle/>
        <a:p>
          <a:endParaRPr lang="fi-FI"/>
        </a:p>
      </dgm:t>
    </dgm:pt>
    <dgm:pt modelId="{67F83098-1DDE-466D-9592-E260EA83A5CF}">
      <dgm:prSet phldr="0" custT="1"/>
      <dgm:spPr/>
      <dgm:t>
        <a:bodyPr/>
        <a:lstStyle/>
        <a:p>
          <a:pPr rtl="0"/>
          <a:r>
            <a:rPr lang="fi-FI" sz="1100"/>
            <a:t> Lasten, nuorten ja perheiden palvelujen saatavuus kohtuullisella tasolla - lastensuojelun palvelutarpeet toteutuvat aiempaa paremmin.</a:t>
          </a:r>
          <a:endParaRPr lang="en-US" sz="1100">
            <a:latin typeface="Arial" panose="020B0604020202020204"/>
          </a:endParaRPr>
        </a:p>
      </dgm:t>
    </dgm:pt>
    <dgm:pt modelId="{4CE8033D-332F-402F-A3ED-34AB45B5DAFD}" type="parTrans" cxnId="{760E080F-1578-4E4F-AF80-CAB4EDDA2449}">
      <dgm:prSet/>
      <dgm:spPr/>
      <dgm:t>
        <a:bodyPr/>
        <a:lstStyle/>
        <a:p>
          <a:endParaRPr lang="fi-FI"/>
        </a:p>
      </dgm:t>
    </dgm:pt>
    <dgm:pt modelId="{EAAD79D0-236C-42D2-8003-548099915B21}" type="sibTrans" cxnId="{760E080F-1578-4E4F-AF80-CAB4EDDA2449}">
      <dgm:prSet/>
      <dgm:spPr/>
      <dgm:t>
        <a:bodyPr/>
        <a:lstStyle/>
        <a:p>
          <a:endParaRPr lang="fi-FI"/>
        </a:p>
      </dgm:t>
    </dgm:pt>
    <dgm:pt modelId="{4B548BB1-87E0-461F-B098-98998E9038C3}">
      <dgm:prSet phldr="0" custT="1"/>
      <dgm:spPr/>
      <dgm:t>
        <a:bodyPr/>
        <a:lstStyle/>
        <a:p>
          <a:pPr rtl="0"/>
          <a:r>
            <a:rPr lang="fi-FI" sz="1100"/>
            <a:t> Lastensuojelun palvelujen tarve edelleen suuri. </a:t>
          </a:r>
          <a:endParaRPr lang="en-US" sz="1100">
            <a:latin typeface="Arial" panose="020B0604020202020204"/>
          </a:endParaRPr>
        </a:p>
      </dgm:t>
    </dgm:pt>
    <dgm:pt modelId="{7B36389E-9FFE-45C8-805E-2E6D1759FCCE}" type="parTrans" cxnId="{E9B58B22-C74E-4914-B8CD-0D934B28FF27}">
      <dgm:prSet/>
      <dgm:spPr/>
      <dgm:t>
        <a:bodyPr/>
        <a:lstStyle/>
        <a:p>
          <a:endParaRPr lang="fi-FI"/>
        </a:p>
      </dgm:t>
    </dgm:pt>
    <dgm:pt modelId="{08E70153-05F5-4605-A6D4-FEE7333C4F7E}" type="sibTrans" cxnId="{E9B58B22-C74E-4914-B8CD-0D934B28FF27}">
      <dgm:prSet/>
      <dgm:spPr/>
      <dgm:t>
        <a:bodyPr/>
        <a:lstStyle/>
        <a:p>
          <a:endParaRPr lang="fi-FI"/>
        </a:p>
      </dgm:t>
    </dgm:pt>
    <dgm:pt modelId="{2243FD9D-19AF-499D-9206-939636FF1911}">
      <dgm:prSet phldr="0" custT="1"/>
      <dgm:spPr/>
      <dgm:t>
        <a:bodyPr/>
        <a:lstStyle/>
        <a:p>
          <a:pPr rtl="0"/>
          <a:r>
            <a:rPr lang="fi-FI" sz="1100"/>
            <a:t> Sosiaalityöntekijöiden henkilöstöpula helpottunut - psykologitilanne edelleen vaikea.</a:t>
          </a:r>
          <a:r>
            <a:rPr lang="fi-FI" sz="1100">
              <a:latin typeface="Arial" panose="020B0604020202020204"/>
            </a:rPr>
            <a:t> </a:t>
          </a:r>
          <a:endParaRPr lang="en-US" sz="1100">
            <a:latin typeface="Arial" panose="020B0604020202020204"/>
          </a:endParaRPr>
        </a:p>
      </dgm:t>
    </dgm:pt>
    <dgm:pt modelId="{7E22C59E-18E2-4C4E-8538-A45252C961AE}" type="parTrans" cxnId="{2FA96CF7-0930-4293-872E-BAC211E04C2E}">
      <dgm:prSet/>
      <dgm:spPr/>
      <dgm:t>
        <a:bodyPr/>
        <a:lstStyle/>
        <a:p>
          <a:endParaRPr lang="fi-FI"/>
        </a:p>
      </dgm:t>
    </dgm:pt>
    <dgm:pt modelId="{E27FBE8D-955D-4DC0-B3F3-7B214C012771}" type="sibTrans" cxnId="{2FA96CF7-0930-4293-872E-BAC211E04C2E}">
      <dgm:prSet/>
      <dgm:spPr/>
      <dgm:t>
        <a:bodyPr/>
        <a:lstStyle/>
        <a:p>
          <a:endParaRPr lang="fi-FI"/>
        </a:p>
      </dgm:t>
    </dgm:pt>
    <dgm:pt modelId="{38CD8E65-6CC6-461A-86B4-5ED6D997E882}">
      <dgm:prSet phldr="0" custT="1"/>
      <dgm:spPr/>
      <dgm:t>
        <a:bodyPr/>
        <a:lstStyle/>
        <a:p>
          <a:r>
            <a:rPr lang="fi-FI" sz="1100">
              <a:latin typeface="Arial" panose="020B0604020202020204"/>
            </a:rPr>
            <a:t> Mielenterveyspalveluissa</a:t>
          </a:r>
          <a:r>
            <a:rPr lang="fi-FI" sz="1100"/>
            <a:t> panostettu perhekeskusten miepä-tiimeihin</a:t>
          </a:r>
          <a:endParaRPr lang="en-US" sz="1100"/>
        </a:p>
      </dgm:t>
    </dgm:pt>
    <dgm:pt modelId="{06244A9C-5A82-441B-8D2E-1645FB05C656}" type="parTrans" cxnId="{3A6EA747-BF3B-4332-8C2E-5945E085209E}">
      <dgm:prSet/>
      <dgm:spPr/>
      <dgm:t>
        <a:bodyPr/>
        <a:lstStyle/>
        <a:p>
          <a:endParaRPr lang="fi-FI"/>
        </a:p>
      </dgm:t>
    </dgm:pt>
    <dgm:pt modelId="{9100D64D-8BC9-4AB1-96FE-0CCCEA32D2CE}" type="sibTrans" cxnId="{3A6EA747-BF3B-4332-8C2E-5945E085209E}">
      <dgm:prSet/>
      <dgm:spPr/>
      <dgm:t>
        <a:bodyPr/>
        <a:lstStyle/>
        <a:p>
          <a:endParaRPr lang="fi-FI"/>
        </a:p>
      </dgm:t>
    </dgm:pt>
    <dgm:pt modelId="{405FE53A-02C3-4AEA-BD80-CADBEDD56AFB}">
      <dgm:prSet phldr="0" custT="1"/>
      <dgm:spPr/>
      <dgm:t>
        <a:bodyPr/>
        <a:lstStyle/>
        <a:p>
          <a:pPr rtl="0"/>
          <a:r>
            <a:rPr lang="fi-FI" sz="1100">
              <a:latin typeface="Arial" panose="020B0604020202020204"/>
            </a:rPr>
            <a:t>Omahoitajamalliin</a:t>
          </a:r>
          <a:r>
            <a:rPr lang="fi-FI" sz="1100"/>
            <a:t> </a:t>
          </a:r>
          <a:r>
            <a:rPr lang="fi-FI" sz="1100">
              <a:latin typeface="Arial" panose="020B0604020202020204"/>
            </a:rPr>
            <a:t>on panostettu hoidon</a:t>
          </a:r>
          <a:r>
            <a:rPr lang="fi-FI" sz="1100"/>
            <a:t> jatkuvuuden varmistamiseksi. Hoidon jatkuvuus hoitajavastaanotoilla toteutuu maan parhaiten. </a:t>
          </a:r>
          <a:endParaRPr lang="fi-FI" sz="1100">
            <a:latin typeface="Arial" panose="020B0604020202020204"/>
          </a:endParaRPr>
        </a:p>
      </dgm:t>
    </dgm:pt>
    <dgm:pt modelId="{65E342E7-8487-45FC-978F-2689C60288A6}" type="parTrans" cxnId="{000E6C1E-E63A-4981-A590-2A2D818A4B4A}">
      <dgm:prSet/>
      <dgm:spPr/>
      <dgm:t>
        <a:bodyPr/>
        <a:lstStyle/>
        <a:p>
          <a:endParaRPr lang="fi-FI"/>
        </a:p>
      </dgm:t>
    </dgm:pt>
    <dgm:pt modelId="{2E655512-E645-43E0-95FC-C4932FE2188A}" type="sibTrans" cxnId="{000E6C1E-E63A-4981-A590-2A2D818A4B4A}">
      <dgm:prSet/>
      <dgm:spPr/>
      <dgm:t>
        <a:bodyPr/>
        <a:lstStyle/>
        <a:p>
          <a:endParaRPr lang="fi-FI"/>
        </a:p>
      </dgm:t>
    </dgm:pt>
    <dgm:pt modelId="{764AC1E8-D273-48CC-A001-F75A98CEA502}">
      <dgm:prSet phldr="0" custT="1"/>
      <dgm:spPr/>
      <dgm:t>
        <a:bodyPr/>
        <a:lstStyle/>
        <a:p>
          <a:pPr rtl="0"/>
          <a:r>
            <a:rPr lang="fi-FI" sz="1100">
              <a:latin typeface="Arial" panose="020B0604020202020204"/>
            </a:rPr>
            <a:t>Perhekeskustoiminta vakiintumassa</a:t>
          </a:r>
        </a:p>
      </dgm:t>
    </dgm:pt>
    <dgm:pt modelId="{7DCE0C8A-4F2C-48B9-9827-01B659B91C50}" type="parTrans" cxnId="{2ADBCD2C-385C-41D3-8824-FBD63ACF419B}">
      <dgm:prSet/>
      <dgm:spPr/>
      <dgm:t>
        <a:bodyPr/>
        <a:lstStyle/>
        <a:p>
          <a:endParaRPr lang="fi-FI"/>
        </a:p>
      </dgm:t>
    </dgm:pt>
    <dgm:pt modelId="{566A44CD-0347-4057-A32A-83C9D06C874A}" type="sibTrans" cxnId="{2ADBCD2C-385C-41D3-8824-FBD63ACF419B}">
      <dgm:prSet/>
      <dgm:spPr/>
      <dgm:t>
        <a:bodyPr/>
        <a:lstStyle/>
        <a:p>
          <a:endParaRPr lang="fi-FI"/>
        </a:p>
      </dgm:t>
    </dgm:pt>
    <dgm:pt modelId="{49D1D3A8-C621-4707-955C-1D955283248A}">
      <dgm:prSet phldr="0" custT="1"/>
      <dgm:spPr/>
      <dgm:t>
        <a:bodyPr/>
        <a:lstStyle/>
        <a:p>
          <a:pPr rtl="0"/>
          <a:endParaRPr lang="fi-FI" sz="1100" b="0">
            <a:latin typeface="Arial" panose="020B0604020202020204"/>
          </a:endParaRPr>
        </a:p>
      </dgm:t>
    </dgm:pt>
    <dgm:pt modelId="{ADFFA471-7E7A-42E3-B82B-5335B0EE0397}" type="parTrans" cxnId="{80F9E579-9490-4146-9138-C15524E80185}">
      <dgm:prSet/>
      <dgm:spPr/>
      <dgm:t>
        <a:bodyPr/>
        <a:lstStyle/>
        <a:p>
          <a:endParaRPr lang="fi-FI"/>
        </a:p>
      </dgm:t>
    </dgm:pt>
    <dgm:pt modelId="{916856F2-8D03-449D-834E-B7D0BAAFC7E9}" type="sibTrans" cxnId="{80F9E579-9490-4146-9138-C15524E80185}">
      <dgm:prSet/>
      <dgm:spPr/>
      <dgm:t>
        <a:bodyPr/>
        <a:lstStyle/>
        <a:p>
          <a:endParaRPr lang="fi-FI"/>
        </a:p>
      </dgm:t>
    </dgm:pt>
    <dgm:pt modelId="{3A677622-80AE-4A28-901A-755656189776}">
      <dgm:prSet phldr="0" custT="1"/>
      <dgm:spPr/>
      <dgm:t>
        <a:bodyPr/>
        <a:lstStyle/>
        <a:p>
          <a:pPr rtl="0"/>
          <a:r>
            <a:rPr lang="fi-FI" sz="1100"/>
            <a:t>Taloustilannetta haastavat myös pidemmän aikavälin rahoitusnäkymät, jotka ovat maan heikoimpien joukossa. </a:t>
          </a:r>
          <a:endParaRPr lang="fi-FI" sz="1100">
            <a:latin typeface="Arial" panose="020B0604020202020204"/>
          </a:endParaRPr>
        </a:p>
      </dgm:t>
    </dgm:pt>
    <dgm:pt modelId="{1E391642-DCD1-43F8-958A-5EF75FF72336}" type="parTrans" cxnId="{47B81C50-7E7B-4960-AF3A-C35292A74373}">
      <dgm:prSet/>
      <dgm:spPr/>
      <dgm:t>
        <a:bodyPr/>
        <a:lstStyle/>
        <a:p>
          <a:endParaRPr lang="fi-FI"/>
        </a:p>
      </dgm:t>
    </dgm:pt>
    <dgm:pt modelId="{A5B3A5E7-ECCB-41D5-8BBD-B51136395484}" type="sibTrans" cxnId="{47B81C50-7E7B-4960-AF3A-C35292A74373}">
      <dgm:prSet/>
      <dgm:spPr/>
      <dgm:t>
        <a:bodyPr/>
        <a:lstStyle/>
        <a:p>
          <a:endParaRPr lang="fi-FI"/>
        </a:p>
      </dgm:t>
    </dgm:pt>
    <dgm:pt modelId="{26323508-8509-4731-B769-A0EF0CE2D926}" type="pres">
      <dgm:prSet presAssocID="{8FF01DA8-830C-4A64-B58A-8B137AAC5D30}" presName="Name0" presStyleCnt="0">
        <dgm:presLayoutVars>
          <dgm:dir/>
          <dgm:animLvl val="lvl"/>
          <dgm:resizeHandles val="exact"/>
        </dgm:presLayoutVars>
      </dgm:prSet>
      <dgm:spPr/>
    </dgm:pt>
    <dgm:pt modelId="{52AD560F-43C5-4748-998A-265AC9BF309A}" type="pres">
      <dgm:prSet presAssocID="{0ABFDCE0-3BB6-4ACD-82AD-E3F1E9B4A7BE}" presName="composite" presStyleCnt="0"/>
      <dgm:spPr/>
    </dgm:pt>
    <dgm:pt modelId="{F264E52F-8096-4DCA-A97A-7028CCE71B8E}" type="pres">
      <dgm:prSet presAssocID="{0ABFDCE0-3BB6-4ACD-82AD-E3F1E9B4A7BE}" presName="parTx" presStyleLbl="alignNode1" presStyleIdx="0" presStyleCnt="5" custScaleX="101388" custScaleY="100000" custLinFactNeighborX="79" custLinFactNeighborY="-1424">
        <dgm:presLayoutVars>
          <dgm:chMax val="0"/>
          <dgm:chPref val="0"/>
          <dgm:bulletEnabled val="1"/>
        </dgm:presLayoutVars>
      </dgm:prSet>
      <dgm:spPr/>
    </dgm:pt>
    <dgm:pt modelId="{2EE5724C-387E-479B-9B24-0E8C7515FCD1}" type="pres">
      <dgm:prSet presAssocID="{0ABFDCE0-3BB6-4ACD-82AD-E3F1E9B4A7BE}" presName="desTx" presStyleLbl="alignAccFollowNode1" presStyleIdx="0" presStyleCnt="5" custScaleX="101627">
        <dgm:presLayoutVars>
          <dgm:bulletEnabled val="1"/>
        </dgm:presLayoutVars>
      </dgm:prSet>
      <dgm:spPr/>
    </dgm:pt>
    <dgm:pt modelId="{0FBC545F-DF0B-446A-A6E7-A34617367FA5}" type="pres">
      <dgm:prSet presAssocID="{D29F0283-A9A7-49C9-9046-44EDDC475103}" presName="space" presStyleCnt="0"/>
      <dgm:spPr/>
    </dgm:pt>
    <dgm:pt modelId="{D28BD577-85FB-4A95-8B78-19830C54CDA8}" type="pres">
      <dgm:prSet presAssocID="{71414DA5-4EDA-402F-AB07-0492396F6A1E}" presName="composite" presStyleCnt="0"/>
      <dgm:spPr/>
    </dgm:pt>
    <dgm:pt modelId="{993D98AB-C52A-4368-A2C0-7DEF3663A2E8}" type="pres">
      <dgm:prSet presAssocID="{71414DA5-4EDA-402F-AB07-0492396F6A1E}" presName="parTx" presStyleLbl="alignNode1" presStyleIdx="1" presStyleCnt="5">
        <dgm:presLayoutVars>
          <dgm:chMax val="0"/>
          <dgm:chPref val="0"/>
          <dgm:bulletEnabled val="1"/>
        </dgm:presLayoutVars>
      </dgm:prSet>
      <dgm:spPr/>
    </dgm:pt>
    <dgm:pt modelId="{55A255E1-9EE1-4C97-8CF1-7F54726A1BBF}" type="pres">
      <dgm:prSet presAssocID="{71414DA5-4EDA-402F-AB07-0492396F6A1E}" presName="desTx" presStyleLbl="alignAccFollowNode1" presStyleIdx="1" presStyleCnt="5">
        <dgm:presLayoutVars>
          <dgm:bulletEnabled val="1"/>
        </dgm:presLayoutVars>
      </dgm:prSet>
      <dgm:spPr/>
    </dgm:pt>
    <dgm:pt modelId="{10177599-F2C6-4A32-B675-5273AFF17E9D}" type="pres">
      <dgm:prSet presAssocID="{EB8B4012-D7AD-429A-A6E2-6DB09675A588}" presName="space" presStyleCnt="0"/>
      <dgm:spPr/>
    </dgm:pt>
    <dgm:pt modelId="{1CD7619D-BBD6-43F5-9D9E-2EB7262F59B7}" type="pres">
      <dgm:prSet presAssocID="{5F065353-D05D-4185-AA1A-EA5145E5EBF0}" presName="composite" presStyleCnt="0"/>
      <dgm:spPr/>
    </dgm:pt>
    <dgm:pt modelId="{45724149-96A6-4668-92DF-882EF188A412}" type="pres">
      <dgm:prSet presAssocID="{5F065353-D05D-4185-AA1A-EA5145E5EBF0}" presName="parTx" presStyleLbl="alignNode1" presStyleIdx="2" presStyleCnt="5">
        <dgm:presLayoutVars>
          <dgm:chMax val="0"/>
          <dgm:chPref val="0"/>
          <dgm:bulletEnabled val="1"/>
        </dgm:presLayoutVars>
      </dgm:prSet>
      <dgm:spPr/>
    </dgm:pt>
    <dgm:pt modelId="{976830C2-7A02-4813-B054-3AB172A028FB}" type="pres">
      <dgm:prSet presAssocID="{5F065353-D05D-4185-AA1A-EA5145E5EBF0}" presName="desTx" presStyleLbl="alignAccFollowNode1" presStyleIdx="2" presStyleCnt="5">
        <dgm:presLayoutVars>
          <dgm:bulletEnabled val="1"/>
        </dgm:presLayoutVars>
      </dgm:prSet>
      <dgm:spPr/>
    </dgm:pt>
    <dgm:pt modelId="{7126B964-6BF4-442F-BEF1-F1EF94B6EE2C}" type="pres">
      <dgm:prSet presAssocID="{64E96BC7-CF87-4F59-9DFB-9C12DCC53971}" presName="space" presStyleCnt="0"/>
      <dgm:spPr/>
    </dgm:pt>
    <dgm:pt modelId="{8D75B3E3-0EFF-4B16-AA42-5E0435FA01A4}" type="pres">
      <dgm:prSet presAssocID="{9C583798-35A8-4333-8E2A-C0F7DAE67DCF}" presName="composite" presStyleCnt="0"/>
      <dgm:spPr/>
    </dgm:pt>
    <dgm:pt modelId="{F418BAD8-435A-4D9E-9977-CC9B9606B368}" type="pres">
      <dgm:prSet presAssocID="{9C583798-35A8-4333-8E2A-C0F7DAE67DCF}" presName="parTx" presStyleLbl="alignNode1" presStyleIdx="3" presStyleCnt="5">
        <dgm:presLayoutVars>
          <dgm:chMax val="0"/>
          <dgm:chPref val="0"/>
          <dgm:bulletEnabled val="1"/>
        </dgm:presLayoutVars>
      </dgm:prSet>
      <dgm:spPr/>
    </dgm:pt>
    <dgm:pt modelId="{FAB833D2-A351-401C-85A8-A79E2566895A}" type="pres">
      <dgm:prSet presAssocID="{9C583798-35A8-4333-8E2A-C0F7DAE67DCF}" presName="desTx" presStyleLbl="alignAccFollowNode1" presStyleIdx="3" presStyleCnt="5">
        <dgm:presLayoutVars>
          <dgm:bulletEnabled val="1"/>
        </dgm:presLayoutVars>
      </dgm:prSet>
      <dgm:spPr/>
    </dgm:pt>
    <dgm:pt modelId="{1D9EC603-C86C-46E2-9840-D474F214D604}" type="pres">
      <dgm:prSet presAssocID="{A64E0AEE-A0E0-44CB-BBE6-FEB39D2702A4}" presName="space" presStyleCnt="0"/>
      <dgm:spPr/>
    </dgm:pt>
    <dgm:pt modelId="{25ADD094-F33C-418F-A665-17215F91E12F}" type="pres">
      <dgm:prSet presAssocID="{0D6B80CD-15FD-45E5-8F5C-BEF7ECBE5B21}" presName="composite" presStyleCnt="0"/>
      <dgm:spPr/>
    </dgm:pt>
    <dgm:pt modelId="{D73BC7E3-6525-40A3-8DCB-EA3135D82881}" type="pres">
      <dgm:prSet presAssocID="{0D6B80CD-15FD-45E5-8F5C-BEF7ECBE5B21}" presName="parTx" presStyleLbl="alignNode1" presStyleIdx="4" presStyleCnt="5">
        <dgm:presLayoutVars>
          <dgm:chMax val="0"/>
          <dgm:chPref val="0"/>
          <dgm:bulletEnabled val="1"/>
        </dgm:presLayoutVars>
      </dgm:prSet>
      <dgm:spPr/>
    </dgm:pt>
    <dgm:pt modelId="{4DAA59B2-4ABA-4085-BFE5-935693036783}" type="pres">
      <dgm:prSet presAssocID="{0D6B80CD-15FD-45E5-8F5C-BEF7ECBE5B21}" presName="desTx" presStyleLbl="alignAccFollowNode1" presStyleIdx="4" presStyleCnt="5">
        <dgm:presLayoutVars>
          <dgm:bulletEnabled val="1"/>
        </dgm:presLayoutVars>
      </dgm:prSet>
      <dgm:spPr/>
    </dgm:pt>
  </dgm:ptLst>
  <dgm:cxnLst>
    <dgm:cxn modelId="{1B9FAC00-7E5A-41A2-A78F-651E122AE344}" srcId="{9C583798-35A8-4333-8E2A-C0F7DAE67DCF}" destId="{FFC720D5-AA10-48EE-B7BC-A8B8C95DCC0C}" srcOrd="2" destOrd="0" parTransId="{F7BAF2EE-B41A-4ACE-8CAC-AD49D4383D9F}" sibTransId="{83E04D7D-D640-4518-AA2C-F14B41F5EC51}"/>
    <dgm:cxn modelId="{2A726C07-CF6E-4773-8B71-B32CAF103A7C}" srcId="{8FF01DA8-830C-4A64-B58A-8B137AAC5D30}" destId="{71414DA5-4EDA-402F-AB07-0492396F6A1E}" srcOrd="1" destOrd="0" parTransId="{B30D79FC-29CE-4E3D-8951-829707F3FDB8}" sibTransId="{EB8B4012-D7AD-429A-A6E2-6DB09675A588}"/>
    <dgm:cxn modelId="{820BBC0E-0500-44ED-B357-B0B25EE22963}" type="presOf" srcId="{49D1D3A8-C621-4707-955C-1D955283248A}" destId="{FAB833D2-A351-401C-85A8-A79E2566895A}" srcOrd="0" destOrd="7" presId="urn:microsoft.com/office/officeart/2005/8/layout/hList1"/>
    <dgm:cxn modelId="{760E080F-1578-4E4F-AF80-CAB4EDDA2449}" srcId="{0D6B80CD-15FD-45E5-8F5C-BEF7ECBE5B21}" destId="{67F83098-1DDE-466D-9592-E260EA83A5CF}" srcOrd="2" destOrd="0" parTransId="{4CE8033D-332F-402F-A3ED-34AB45B5DAFD}" sibTransId="{EAAD79D0-236C-42D2-8003-548099915B21}"/>
    <dgm:cxn modelId="{AB3E4719-8159-42F8-BDE8-1D04EA60291F}" type="presOf" srcId="{D496E053-7C55-42C0-86D1-1D5448DE6F78}" destId="{55A255E1-9EE1-4C97-8CF1-7F54726A1BBF}" srcOrd="0" destOrd="0" presId="urn:microsoft.com/office/officeart/2005/8/layout/hList1"/>
    <dgm:cxn modelId="{BBC4191D-2D49-48A3-AD8D-A9AC1CF54687}" srcId="{8FF01DA8-830C-4A64-B58A-8B137AAC5D30}" destId="{0D6B80CD-15FD-45E5-8F5C-BEF7ECBE5B21}" srcOrd="4" destOrd="0" parTransId="{51BC617A-DE37-4A02-B6D2-A757931FB998}" sibTransId="{6C5F1897-7BB9-4B72-87E1-48FDC6C7FBA0}"/>
    <dgm:cxn modelId="{000E6C1E-E63A-4981-A590-2A2D818A4B4A}" srcId="{9C583798-35A8-4333-8E2A-C0F7DAE67DCF}" destId="{405FE53A-02C3-4AEA-BD80-CADBEDD56AFB}" srcOrd="3" destOrd="0" parTransId="{65E342E7-8487-45FC-978F-2689C60288A6}" sibTransId="{2E655512-E645-43E0-95FC-C4932FE2188A}"/>
    <dgm:cxn modelId="{E9B58B22-C74E-4914-B8CD-0D934B28FF27}" srcId="{0D6B80CD-15FD-45E5-8F5C-BEF7ECBE5B21}" destId="{4B548BB1-87E0-461F-B098-98998E9038C3}" srcOrd="3" destOrd="0" parTransId="{7B36389E-9FFE-45C8-805E-2E6D1759FCCE}" sibTransId="{08E70153-05F5-4605-A6D4-FEE7333C4F7E}"/>
    <dgm:cxn modelId="{14D74526-4603-479D-ACF3-A1F4A79CCC25}" srcId="{71414DA5-4EDA-402F-AB07-0492396F6A1E}" destId="{0B820D46-6954-42A5-B048-6D017187E5D6}" srcOrd="2" destOrd="0" parTransId="{B0928422-F39B-44B9-910A-64D3971BDF60}" sibTransId="{2BD85EFF-A878-4EA4-BC70-1AE68E09DFD8}"/>
    <dgm:cxn modelId="{33CAB128-8CA2-4B61-B254-22C8FE20FF7E}" type="presOf" srcId="{0ABFDCE0-3BB6-4ACD-82AD-E3F1E9B4A7BE}" destId="{F264E52F-8096-4DCA-A97A-7028CCE71B8E}" srcOrd="0" destOrd="0" presId="urn:microsoft.com/office/officeart/2005/8/layout/hList1"/>
    <dgm:cxn modelId="{2ADBCD2C-385C-41D3-8824-FBD63ACF419B}" srcId="{9C583798-35A8-4333-8E2A-C0F7DAE67DCF}" destId="{764AC1E8-D273-48CC-A001-F75A98CEA502}" srcOrd="5" destOrd="0" parTransId="{7DCE0C8A-4F2C-48B9-9827-01B659B91C50}" sibTransId="{566A44CD-0347-4057-A32A-83C9D06C874A}"/>
    <dgm:cxn modelId="{C9C40B2E-BB32-46C9-828A-8A4091E7B8C1}" type="presOf" srcId="{2243FD9D-19AF-499D-9206-939636FF1911}" destId="{4DAA59B2-4ABA-4085-BFE5-935693036783}" srcOrd="0" destOrd="4" presId="urn:microsoft.com/office/officeart/2005/8/layout/hList1"/>
    <dgm:cxn modelId="{8A49A52F-C73E-4448-AE95-906BB14B65E5}" type="presOf" srcId="{8FF01DA8-830C-4A64-B58A-8B137AAC5D30}" destId="{26323508-8509-4731-B769-A0EF0CE2D926}" srcOrd="0" destOrd="0" presId="urn:microsoft.com/office/officeart/2005/8/layout/hList1"/>
    <dgm:cxn modelId="{33189631-A241-4311-8FA7-DF0F7AB4F824}" type="presOf" srcId="{1345D094-1079-406B-B910-4BC47F00C602}" destId="{FAB833D2-A351-401C-85A8-A79E2566895A}" srcOrd="0" destOrd="4" presId="urn:microsoft.com/office/officeart/2005/8/layout/hList1"/>
    <dgm:cxn modelId="{A36E3B39-3687-4135-B8C9-EC03A3D070F7}" srcId="{71414DA5-4EDA-402F-AB07-0492396F6A1E}" destId="{D496E053-7C55-42C0-86D1-1D5448DE6F78}" srcOrd="0" destOrd="0" parTransId="{E0515707-FB6A-4B58-B733-337B35C18C78}" sibTransId="{B45E5DDE-C982-4BC9-ABBC-646DC4EDADB0}"/>
    <dgm:cxn modelId="{A63B945C-EFC4-4DF3-9304-3A34BB25382D}" type="presOf" srcId="{405FE53A-02C3-4AEA-BD80-CADBEDD56AFB}" destId="{FAB833D2-A351-401C-85A8-A79E2566895A}" srcOrd="0" destOrd="3" presId="urn:microsoft.com/office/officeart/2005/8/layout/hList1"/>
    <dgm:cxn modelId="{D81ADC43-9D2A-407A-861F-B8139873058B}" type="presOf" srcId="{D35033EE-3461-413F-9079-3B648D33C8DE}" destId="{4DAA59B2-4ABA-4085-BFE5-935693036783}" srcOrd="0" destOrd="1" presId="urn:microsoft.com/office/officeart/2005/8/layout/hList1"/>
    <dgm:cxn modelId="{E0E59F65-1717-459D-9F06-273C4C45D7A1}" srcId="{9C583798-35A8-4333-8E2A-C0F7DAE67DCF}" destId="{1345D094-1079-406B-B910-4BC47F00C602}" srcOrd="4" destOrd="0" parTransId="{98546EBE-C8EC-408D-8FAE-E5681EBE7A7A}" sibTransId="{611D385F-2D63-43BD-AA35-2D4A60A68C55}"/>
    <dgm:cxn modelId="{2D7D0C46-54BA-4D54-8614-7B40A9A587B0}" type="presOf" srcId="{0D6B80CD-15FD-45E5-8F5C-BEF7ECBE5B21}" destId="{D73BC7E3-6525-40A3-8DCB-EA3135D82881}" srcOrd="0" destOrd="0" presId="urn:microsoft.com/office/officeart/2005/8/layout/hList1"/>
    <dgm:cxn modelId="{AB5F6666-6722-44EC-B5AB-774B7C0084EF}" srcId="{71414DA5-4EDA-402F-AB07-0492396F6A1E}" destId="{1FE2A367-B48A-4EC3-B474-B7888EAFF522}" srcOrd="1" destOrd="0" parTransId="{05C44CDA-9C9F-4371-93DB-CE2B9B50617F}" sibTransId="{9C749C0E-7DAF-4359-9481-277DDDE5A627}"/>
    <dgm:cxn modelId="{3A6EA747-BF3B-4332-8C2E-5945E085209E}" srcId="{0D6B80CD-15FD-45E5-8F5C-BEF7ECBE5B21}" destId="{38CD8E65-6CC6-461A-86B4-5ED6D997E882}" srcOrd="5" destOrd="0" parTransId="{06244A9C-5A82-441B-8D2E-1645FB05C656}" sibTransId="{9100D64D-8BC9-4AB1-96FE-0CCCEA32D2CE}"/>
    <dgm:cxn modelId="{41A6B747-2519-460B-8C77-514606CB3EA3}" srcId="{71414DA5-4EDA-402F-AB07-0492396F6A1E}" destId="{B89B60B0-F8BD-4398-8758-2821E76FF5C0}" srcOrd="3" destOrd="0" parTransId="{D8FE26F1-EFBD-4E8D-8A12-42CEA46E109E}" sibTransId="{2003971F-EBF9-4299-A657-0AF2E078F722}"/>
    <dgm:cxn modelId="{BCC0F64B-AF5D-4A24-9050-B4CF5AE14484}" type="presOf" srcId="{4EB19F49-02B9-41EB-A979-35EF9855BACE}" destId="{2EE5724C-387E-479B-9B24-0E8C7515FCD1}" srcOrd="0" destOrd="2" presId="urn:microsoft.com/office/officeart/2005/8/layout/hList1"/>
    <dgm:cxn modelId="{47B81C50-7E7B-4960-AF3A-C35292A74373}" srcId="{5F065353-D05D-4185-AA1A-EA5145E5EBF0}" destId="{3A677622-80AE-4A28-901A-755656189776}" srcOrd="2" destOrd="0" parTransId="{1E391642-DCD1-43F8-958A-5EF75FF72336}" sibTransId="{A5B3A5E7-ECCB-41D5-8BBD-B51136395484}"/>
    <dgm:cxn modelId="{C82FBC70-B917-49F1-9212-CCDC16AB1999}" type="presOf" srcId="{1FE2A367-B48A-4EC3-B474-B7888EAFF522}" destId="{55A255E1-9EE1-4C97-8CF1-7F54726A1BBF}" srcOrd="0" destOrd="1" presId="urn:microsoft.com/office/officeart/2005/8/layout/hList1"/>
    <dgm:cxn modelId="{EF9EC251-D62D-49EE-8B78-C102AD8BA2A3}" type="presOf" srcId="{DD0B2EE4-3B38-4B11-82D9-4B73F9FCF774}" destId="{4DAA59B2-4ABA-4085-BFE5-935693036783}" srcOrd="0" destOrd="6" presId="urn:microsoft.com/office/officeart/2005/8/layout/hList1"/>
    <dgm:cxn modelId="{587A6776-D529-453B-9ECB-0EBB1E9F721C}" type="presOf" srcId="{A6D87AE4-3C0D-4D9F-A3E5-B095E8B7050D}" destId="{4DAA59B2-4ABA-4085-BFE5-935693036783}" srcOrd="0" destOrd="0" presId="urn:microsoft.com/office/officeart/2005/8/layout/hList1"/>
    <dgm:cxn modelId="{CD90ED78-F1F3-4528-B753-84AAD6D31EC3}" type="presOf" srcId="{0B820D46-6954-42A5-B048-6D017187E5D6}" destId="{55A255E1-9EE1-4C97-8CF1-7F54726A1BBF}" srcOrd="0" destOrd="2" presId="urn:microsoft.com/office/officeart/2005/8/layout/hList1"/>
    <dgm:cxn modelId="{A5E3B159-5C22-4D92-BCAF-1F04AF55065A}" type="presOf" srcId="{71414DA5-4EDA-402F-AB07-0492396F6A1E}" destId="{993D98AB-C52A-4368-A2C0-7DEF3663A2E8}" srcOrd="0" destOrd="0" presId="urn:microsoft.com/office/officeart/2005/8/layout/hList1"/>
    <dgm:cxn modelId="{80F9E579-9490-4146-9138-C15524E80185}" srcId="{9C583798-35A8-4333-8E2A-C0F7DAE67DCF}" destId="{49D1D3A8-C621-4707-955C-1D955283248A}" srcOrd="7" destOrd="0" parTransId="{ADFFA471-7E7A-42E3-B82B-5335B0EE0397}" sibTransId="{916856F2-8D03-449D-834E-B7D0BAAFC7E9}"/>
    <dgm:cxn modelId="{E6DB727A-7835-4379-84AD-B78D9637AE24}" type="presOf" srcId="{764AC1E8-D273-48CC-A001-F75A98CEA502}" destId="{FAB833D2-A351-401C-85A8-A79E2566895A}" srcOrd="0" destOrd="5" presId="urn:microsoft.com/office/officeart/2005/8/layout/hList1"/>
    <dgm:cxn modelId="{C9B7747C-2542-4086-904D-1BC56D562BFC}" srcId="{8FF01DA8-830C-4A64-B58A-8B137AAC5D30}" destId="{0ABFDCE0-3BB6-4ACD-82AD-E3F1E9B4A7BE}" srcOrd="0" destOrd="0" parTransId="{0FA3D0FA-A951-45F8-A929-D431BDA3B6B0}" sibTransId="{D29F0283-A9A7-49C9-9046-44EDDC475103}"/>
    <dgm:cxn modelId="{096FB37E-B3E5-43D0-B370-7504A2B8C25E}" srcId="{5F065353-D05D-4185-AA1A-EA5145E5EBF0}" destId="{46BD1B4E-6147-4151-8016-ED6BA9C231AB}" srcOrd="0" destOrd="0" parTransId="{9F6CBD8A-44F0-4073-91DF-0116086A15BB}" sibTransId="{19DA40AE-EA0E-4BCE-939C-49AEA917D98C}"/>
    <dgm:cxn modelId="{7F7D1184-4D14-49B0-B146-3B07F20AB24E}" srcId="{0ABFDCE0-3BB6-4ACD-82AD-E3F1E9B4A7BE}" destId="{48E6E7E1-DC7B-40ED-B348-0F6744720598}" srcOrd="4" destOrd="0" parTransId="{42D54B02-BC47-4CA3-923A-CBB016E6066B}" sibTransId="{E3480BA6-D5A1-4198-BC0D-2446AE140B9B}"/>
    <dgm:cxn modelId="{FF65DB84-88A1-4491-87A5-DFFAB3F7B50F}" srcId="{0ABFDCE0-3BB6-4ACD-82AD-E3F1E9B4A7BE}" destId="{4EB19F49-02B9-41EB-A979-35EF9855BACE}" srcOrd="2" destOrd="0" parTransId="{8A75C002-A82C-4B90-BFA0-A65628FFFF1F}" sibTransId="{1E993770-A859-4704-A42E-B8F0C08CEF19}"/>
    <dgm:cxn modelId="{DF5BB989-8926-44FC-AB22-E6DEAB23C3BE}" srcId="{0D6B80CD-15FD-45E5-8F5C-BEF7ECBE5B21}" destId="{A6D87AE4-3C0D-4D9F-A3E5-B095E8B7050D}" srcOrd="0" destOrd="0" parTransId="{65ACDED4-9C40-434C-9CF8-A208E1F40A44}" sibTransId="{8D3E5A20-87BD-4853-B729-DF820F0A445D}"/>
    <dgm:cxn modelId="{25B98C8D-66CE-4E7C-8B0A-C2672BC6F68D}" type="presOf" srcId="{3A677622-80AE-4A28-901A-755656189776}" destId="{976830C2-7A02-4813-B054-3AB172A028FB}" srcOrd="0" destOrd="2" presId="urn:microsoft.com/office/officeart/2005/8/layout/hList1"/>
    <dgm:cxn modelId="{567D9F8D-4068-4E29-B8B0-EB96B54E58EE}" type="presOf" srcId="{92B12C52-8620-4FDB-9F25-94E286A5E41A}" destId="{FAB833D2-A351-401C-85A8-A79E2566895A}" srcOrd="0" destOrd="0" presId="urn:microsoft.com/office/officeart/2005/8/layout/hList1"/>
    <dgm:cxn modelId="{332E9893-0801-404B-BC4D-687B31CE6377}" srcId="{9C583798-35A8-4333-8E2A-C0F7DAE67DCF}" destId="{4F883829-1975-4779-8B36-8020397F8953}" srcOrd="6" destOrd="0" parTransId="{ADA5B5D8-48FD-4254-86C7-3F29E6CB2668}" sibTransId="{57FE2949-F3FB-4B31-AC0E-20473DB9661C}"/>
    <dgm:cxn modelId="{4DB20496-6172-41A0-867E-A84DB73025A6}" srcId="{71414DA5-4EDA-402F-AB07-0492396F6A1E}" destId="{B10C8E5C-4969-4385-9643-9D0A8982D21B}" srcOrd="4" destOrd="0" parTransId="{D427F49F-A13A-4496-AC9F-69550BD05C14}" sibTransId="{BF1D9F91-9796-4A2F-B6BA-CF56F0DC28A6}"/>
    <dgm:cxn modelId="{7D4F0499-4D48-4C04-B7A2-77BB2BD53198}" srcId="{0D6B80CD-15FD-45E5-8F5C-BEF7ECBE5B21}" destId="{D35033EE-3461-413F-9079-3B648D33C8DE}" srcOrd="1" destOrd="0" parTransId="{5BB5A24C-28F2-4524-AA2B-FDAA949F3ED5}" sibTransId="{223A650E-6DF8-4B66-BB32-75BFF84E0340}"/>
    <dgm:cxn modelId="{B1FF779A-84D4-42FA-AE5C-CB6500595E5D}" srcId="{0ABFDCE0-3BB6-4ACD-82AD-E3F1E9B4A7BE}" destId="{E2B4B140-605B-40BE-9C6A-9B21739AF44B}" srcOrd="1" destOrd="0" parTransId="{156494CD-4D89-4479-82B2-C285B82FDA2B}" sibTransId="{5E2A7AB0-6E2A-4598-BF95-615544603936}"/>
    <dgm:cxn modelId="{F2A5CA9B-74A1-48BB-8A45-D2E7C9BE9831}" type="presOf" srcId="{46BD1B4E-6147-4151-8016-ED6BA9C231AB}" destId="{976830C2-7A02-4813-B054-3AB172A028FB}" srcOrd="0" destOrd="0" presId="urn:microsoft.com/office/officeart/2005/8/layout/hList1"/>
    <dgm:cxn modelId="{E9F53D9D-7F7F-4114-9BF0-ACB9CB430480}" type="presOf" srcId="{E2B4B140-605B-40BE-9C6A-9B21739AF44B}" destId="{2EE5724C-387E-479B-9B24-0E8C7515FCD1}" srcOrd="0" destOrd="1" presId="urn:microsoft.com/office/officeart/2005/8/layout/hList1"/>
    <dgm:cxn modelId="{B143E4A0-1E66-48A3-BA82-9E578D6E7C66}" srcId="{5F065353-D05D-4185-AA1A-EA5145E5EBF0}" destId="{8386F962-5441-4466-94DE-3805E2311A31}" srcOrd="1" destOrd="0" parTransId="{05ACC197-D830-4D73-A1F1-A73B0C7B5B66}" sibTransId="{0C79ED49-95AD-4128-BD12-CFA50E11AA9B}"/>
    <dgm:cxn modelId="{E92BE8A0-9E5E-4CB4-B14C-EC1F3A2B0A99}" srcId="{0ABFDCE0-3BB6-4ACD-82AD-E3F1E9B4A7BE}" destId="{1D9401AA-CD21-4014-B810-B6BE61BDAF2D}" srcOrd="0" destOrd="0" parTransId="{BA60025E-CBB4-4F54-9275-0D2F35004775}" sibTransId="{63B4CA3A-DF82-4926-8E2E-079B63087797}"/>
    <dgm:cxn modelId="{F12046A1-C01A-454D-B29C-79E39804793E}" srcId="{0D6B80CD-15FD-45E5-8F5C-BEF7ECBE5B21}" destId="{DD0B2EE4-3B38-4B11-82D9-4B73F9FCF774}" srcOrd="6" destOrd="0" parTransId="{FC29E8C9-F927-4428-964F-57AD175D2126}" sibTransId="{DB169FF5-85E9-4280-8D4D-0705EE5EC827}"/>
    <dgm:cxn modelId="{A2D8BEA3-9C75-47D2-81D2-A3513CA11D2C}" type="presOf" srcId="{B89B60B0-F8BD-4398-8758-2821E76FF5C0}" destId="{55A255E1-9EE1-4C97-8CF1-7F54726A1BBF}" srcOrd="0" destOrd="3" presId="urn:microsoft.com/office/officeart/2005/8/layout/hList1"/>
    <dgm:cxn modelId="{DF85C5A3-CBFB-4B35-8A0D-59445D514554}" type="presOf" srcId="{1D9401AA-CD21-4014-B810-B6BE61BDAF2D}" destId="{2EE5724C-387E-479B-9B24-0E8C7515FCD1}" srcOrd="0" destOrd="0" presId="urn:microsoft.com/office/officeart/2005/8/layout/hList1"/>
    <dgm:cxn modelId="{AA9DD5A4-2A84-428D-88F4-6412132F2A23}" srcId="{8FF01DA8-830C-4A64-B58A-8B137AAC5D30}" destId="{9C583798-35A8-4333-8E2A-C0F7DAE67DCF}" srcOrd="3" destOrd="0" parTransId="{AC4D9E2D-BD15-49E0-9029-EF902D900817}" sibTransId="{A64E0AEE-A0E0-44CB-BBE6-FEB39D2702A4}"/>
    <dgm:cxn modelId="{706FE3AA-0A71-4829-B6CC-A8E01A446178}" srcId="{0ABFDCE0-3BB6-4ACD-82AD-E3F1E9B4A7BE}" destId="{39E42F25-C1BA-453F-A295-4B9BB69082EC}" srcOrd="3" destOrd="0" parTransId="{55947D9C-5E0D-4712-83BC-92E031A33330}" sibTransId="{F3026620-1206-4E70-848F-B1CAE4AA435E}"/>
    <dgm:cxn modelId="{33292AB9-7A26-4CF8-9E6A-E52FE2DBEACB}" type="presOf" srcId="{4B548BB1-87E0-461F-B098-98998E9038C3}" destId="{4DAA59B2-4ABA-4085-BFE5-935693036783}" srcOrd="0" destOrd="3" presId="urn:microsoft.com/office/officeart/2005/8/layout/hList1"/>
    <dgm:cxn modelId="{C83B6ABA-D451-445B-96EC-49E89635C964}" srcId="{8FF01DA8-830C-4A64-B58A-8B137AAC5D30}" destId="{5F065353-D05D-4185-AA1A-EA5145E5EBF0}" srcOrd="2" destOrd="0" parTransId="{1A8CE2E0-AE2A-4966-8BBA-688E50843AAC}" sibTransId="{64E96BC7-CF87-4F59-9DFB-9C12DCC53971}"/>
    <dgm:cxn modelId="{5C78A2C6-55D9-4E49-B940-D639373D7FCA}" type="presOf" srcId="{BA5BAC2A-452A-4D0A-9138-1A25B046AC44}" destId="{2EE5724C-387E-479B-9B24-0E8C7515FCD1}" srcOrd="0" destOrd="5" presId="urn:microsoft.com/office/officeart/2005/8/layout/hList1"/>
    <dgm:cxn modelId="{C06C9AC8-894C-4144-B707-67781F5C4758}" type="presOf" srcId="{48E6E7E1-DC7B-40ED-B348-0F6744720598}" destId="{2EE5724C-387E-479B-9B24-0E8C7515FCD1}" srcOrd="0" destOrd="4" presId="urn:microsoft.com/office/officeart/2005/8/layout/hList1"/>
    <dgm:cxn modelId="{2D187FCA-942C-41AB-A8D3-7E482D47C91A}" type="presOf" srcId="{38CD8E65-6CC6-461A-86B4-5ED6D997E882}" destId="{4DAA59B2-4ABA-4085-BFE5-935693036783}" srcOrd="0" destOrd="5" presId="urn:microsoft.com/office/officeart/2005/8/layout/hList1"/>
    <dgm:cxn modelId="{3DA131CC-9150-42EE-9883-C8E05620CEEE}" type="presOf" srcId="{7A51418C-75C4-4BAD-BDDA-AFE18BB1452C}" destId="{976830C2-7A02-4813-B054-3AB172A028FB}" srcOrd="0" destOrd="3" presId="urn:microsoft.com/office/officeart/2005/8/layout/hList1"/>
    <dgm:cxn modelId="{D11DD9D8-5FB1-4D68-972E-86936456EA53}" type="presOf" srcId="{39E42F25-C1BA-453F-A295-4B9BB69082EC}" destId="{2EE5724C-387E-479B-9B24-0E8C7515FCD1}" srcOrd="0" destOrd="3" presId="urn:microsoft.com/office/officeart/2005/8/layout/hList1"/>
    <dgm:cxn modelId="{B0723FDE-2A43-4BF0-A44B-1BED74212ABE}" srcId="{9C583798-35A8-4333-8E2A-C0F7DAE67DCF}" destId="{3E0361FA-127F-435B-9814-C250D090A7B1}" srcOrd="1" destOrd="0" parTransId="{BF334890-DEDD-48A3-B6DC-C49A419C6DD6}" sibTransId="{32C38E58-6A9A-4A3C-8217-A022FE53C6C4}"/>
    <dgm:cxn modelId="{E2BA0FDF-73E8-4410-9B09-32418B1CA2AD}" type="presOf" srcId="{5F065353-D05D-4185-AA1A-EA5145E5EBF0}" destId="{45724149-96A6-4668-92DF-882EF188A412}" srcOrd="0" destOrd="0" presId="urn:microsoft.com/office/officeart/2005/8/layout/hList1"/>
    <dgm:cxn modelId="{C2B210DF-89A2-40B1-8F03-224627DDD70C}" type="presOf" srcId="{67F83098-1DDE-466D-9592-E260EA83A5CF}" destId="{4DAA59B2-4ABA-4085-BFE5-935693036783}" srcOrd="0" destOrd="2" presId="urn:microsoft.com/office/officeart/2005/8/layout/hList1"/>
    <dgm:cxn modelId="{3E4EF5DF-2375-44CD-924B-7303B04A269A}" type="presOf" srcId="{9C583798-35A8-4333-8E2A-C0F7DAE67DCF}" destId="{F418BAD8-435A-4D9E-9977-CC9B9606B368}" srcOrd="0" destOrd="0" presId="urn:microsoft.com/office/officeart/2005/8/layout/hList1"/>
    <dgm:cxn modelId="{193988E2-1FF2-4C45-B1C1-D44AA7DFA2E1}" srcId="{5F065353-D05D-4185-AA1A-EA5145E5EBF0}" destId="{7A51418C-75C4-4BAD-BDDA-AFE18BB1452C}" srcOrd="3" destOrd="0" parTransId="{6E9F78A7-46EA-4E35-80C4-82429CF0F6C8}" sibTransId="{6539D8CE-707E-4FFD-AF91-4980C47EFF83}"/>
    <dgm:cxn modelId="{BA6CFAE3-125E-42A4-B07E-FFAAA36C855B}" type="presOf" srcId="{8386F962-5441-4466-94DE-3805E2311A31}" destId="{976830C2-7A02-4813-B054-3AB172A028FB}" srcOrd="0" destOrd="1" presId="urn:microsoft.com/office/officeart/2005/8/layout/hList1"/>
    <dgm:cxn modelId="{B27E79E5-8D07-493A-ADE0-1FE93FBF1133}" type="presOf" srcId="{4F883829-1975-4779-8B36-8020397F8953}" destId="{FAB833D2-A351-401C-85A8-A79E2566895A}" srcOrd="0" destOrd="6" presId="urn:microsoft.com/office/officeart/2005/8/layout/hList1"/>
    <dgm:cxn modelId="{0CF696E6-2B8A-4C84-A056-210889C1183D}" type="presOf" srcId="{FFC720D5-AA10-48EE-B7BC-A8B8C95DCC0C}" destId="{FAB833D2-A351-401C-85A8-A79E2566895A}" srcOrd="0" destOrd="2" presId="urn:microsoft.com/office/officeart/2005/8/layout/hList1"/>
    <dgm:cxn modelId="{3EC7FAF2-C623-4F4F-9283-B3C1DA15401D}" srcId="{9C583798-35A8-4333-8E2A-C0F7DAE67DCF}" destId="{92B12C52-8620-4FDB-9F25-94E286A5E41A}" srcOrd="0" destOrd="0" parTransId="{E047922B-04A1-44A6-A467-3B55963339F5}" sibTransId="{A7666F7F-0F79-48D9-B41B-2AEA06B80CC7}"/>
    <dgm:cxn modelId="{20CF86F3-D7FC-4744-83D7-8185009D54C3}" srcId="{0ABFDCE0-3BB6-4ACD-82AD-E3F1E9B4A7BE}" destId="{BA5BAC2A-452A-4D0A-9138-1A25B046AC44}" srcOrd="5" destOrd="0" parTransId="{8A5F3493-9275-4C25-9ABC-F6F0701482ED}" sibTransId="{BF4C9B21-1856-469D-8030-5755A25EFE92}"/>
    <dgm:cxn modelId="{6DA9C5F4-F6D1-44B1-B7ED-773B0AA9EDA2}" type="presOf" srcId="{B10C8E5C-4969-4385-9643-9D0A8982D21B}" destId="{55A255E1-9EE1-4C97-8CF1-7F54726A1BBF}" srcOrd="0" destOrd="4" presId="urn:microsoft.com/office/officeart/2005/8/layout/hList1"/>
    <dgm:cxn modelId="{2FA96CF7-0930-4293-872E-BAC211E04C2E}" srcId="{0D6B80CD-15FD-45E5-8F5C-BEF7ECBE5B21}" destId="{2243FD9D-19AF-499D-9206-939636FF1911}" srcOrd="4" destOrd="0" parTransId="{7E22C59E-18E2-4C4E-8538-A45252C961AE}" sibTransId="{E27FBE8D-955D-4DC0-B3F3-7B214C012771}"/>
    <dgm:cxn modelId="{69564AFD-478B-4712-B98B-61E711578EFE}" type="presOf" srcId="{3E0361FA-127F-435B-9814-C250D090A7B1}" destId="{FAB833D2-A351-401C-85A8-A79E2566895A}" srcOrd="0" destOrd="1" presId="urn:microsoft.com/office/officeart/2005/8/layout/hList1"/>
    <dgm:cxn modelId="{60ECABFE-A785-4292-AEF9-D86FD5C39C81}" type="presParOf" srcId="{26323508-8509-4731-B769-A0EF0CE2D926}" destId="{52AD560F-43C5-4748-998A-265AC9BF309A}" srcOrd="0" destOrd="0" presId="urn:microsoft.com/office/officeart/2005/8/layout/hList1"/>
    <dgm:cxn modelId="{1635DA2D-49A7-4505-BBA1-C830C321A555}" type="presParOf" srcId="{52AD560F-43C5-4748-998A-265AC9BF309A}" destId="{F264E52F-8096-4DCA-A97A-7028CCE71B8E}" srcOrd="0" destOrd="0" presId="urn:microsoft.com/office/officeart/2005/8/layout/hList1"/>
    <dgm:cxn modelId="{75A0E306-8D4F-4035-9291-C10FB5118DB8}" type="presParOf" srcId="{52AD560F-43C5-4748-998A-265AC9BF309A}" destId="{2EE5724C-387E-479B-9B24-0E8C7515FCD1}" srcOrd="1" destOrd="0" presId="urn:microsoft.com/office/officeart/2005/8/layout/hList1"/>
    <dgm:cxn modelId="{EC14D476-ED9B-48BC-85E0-770B108D9A20}" type="presParOf" srcId="{26323508-8509-4731-B769-A0EF0CE2D926}" destId="{0FBC545F-DF0B-446A-A6E7-A34617367FA5}" srcOrd="1" destOrd="0" presId="urn:microsoft.com/office/officeart/2005/8/layout/hList1"/>
    <dgm:cxn modelId="{02A5EAA9-A96A-48F2-9E29-968F79F2379A}" type="presParOf" srcId="{26323508-8509-4731-B769-A0EF0CE2D926}" destId="{D28BD577-85FB-4A95-8B78-19830C54CDA8}" srcOrd="2" destOrd="0" presId="urn:microsoft.com/office/officeart/2005/8/layout/hList1"/>
    <dgm:cxn modelId="{421CC6C9-76DA-49D8-8515-710C509D83F6}" type="presParOf" srcId="{D28BD577-85FB-4A95-8B78-19830C54CDA8}" destId="{993D98AB-C52A-4368-A2C0-7DEF3663A2E8}" srcOrd="0" destOrd="0" presId="urn:microsoft.com/office/officeart/2005/8/layout/hList1"/>
    <dgm:cxn modelId="{371E8CFD-23D4-46B4-AF09-6EA4030E958B}" type="presParOf" srcId="{D28BD577-85FB-4A95-8B78-19830C54CDA8}" destId="{55A255E1-9EE1-4C97-8CF1-7F54726A1BBF}" srcOrd="1" destOrd="0" presId="urn:microsoft.com/office/officeart/2005/8/layout/hList1"/>
    <dgm:cxn modelId="{F899BC61-29D9-43AB-9A63-632B0E8FCAA9}" type="presParOf" srcId="{26323508-8509-4731-B769-A0EF0CE2D926}" destId="{10177599-F2C6-4A32-B675-5273AFF17E9D}" srcOrd="3" destOrd="0" presId="urn:microsoft.com/office/officeart/2005/8/layout/hList1"/>
    <dgm:cxn modelId="{F14F94D7-E321-4CA8-8734-A35482E60C32}" type="presParOf" srcId="{26323508-8509-4731-B769-A0EF0CE2D926}" destId="{1CD7619D-BBD6-43F5-9D9E-2EB7262F59B7}" srcOrd="4" destOrd="0" presId="urn:microsoft.com/office/officeart/2005/8/layout/hList1"/>
    <dgm:cxn modelId="{011A662A-BC3A-4094-8C4A-A645576EE5CB}" type="presParOf" srcId="{1CD7619D-BBD6-43F5-9D9E-2EB7262F59B7}" destId="{45724149-96A6-4668-92DF-882EF188A412}" srcOrd="0" destOrd="0" presId="urn:microsoft.com/office/officeart/2005/8/layout/hList1"/>
    <dgm:cxn modelId="{81348A33-A813-43DF-8397-EFA6B2D43C2D}" type="presParOf" srcId="{1CD7619D-BBD6-43F5-9D9E-2EB7262F59B7}" destId="{976830C2-7A02-4813-B054-3AB172A028FB}" srcOrd="1" destOrd="0" presId="urn:microsoft.com/office/officeart/2005/8/layout/hList1"/>
    <dgm:cxn modelId="{2C1F3E1F-A166-4F58-9C1A-EA462534865B}" type="presParOf" srcId="{26323508-8509-4731-B769-A0EF0CE2D926}" destId="{7126B964-6BF4-442F-BEF1-F1EF94B6EE2C}" srcOrd="5" destOrd="0" presId="urn:microsoft.com/office/officeart/2005/8/layout/hList1"/>
    <dgm:cxn modelId="{96946ABA-F7F1-4322-AAB8-53EC0B89A082}" type="presParOf" srcId="{26323508-8509-4731-B769-A0EF0CE2D926}" destId="{8D75B3E3-0EFF-4B16-AA42-5E0435FA01A4}" srcOrd="6" destOrd="0" presId="urn:microsoft.com/office/officeart/2005/8/layout/hList1"/>
    <dgm:cxn modelId="{4C33BA54-3E0F-4C83-A565-CFB468277AEB}" type="presParOf" srcId="{8D75B3E3-0EFF-4B16-AA42-5E0435FA01A4}" destId="{F418BAD8-435A-4D9E-9977-CC9B9606B368}" srcOrd="0" destOrd="0" presId="urn:microsoft.com/office/officeart/2005/8/layout/hList1"/>
    <dgm:cxn modelId="{72F3369D-7733-4CF2-B8F1-ECDE9B2B9A6F}" type="presParOf" srcId="{8D75B3E3-0EFF-4B16-AA42-5E0435FA01A4}" destId="{FAB833D2-A351-401C-85A8-A79E2566895A}" srcOrd="1" destOrd="0" presId="urn:microsoft.com/office/officeart/2005/8/layout/hList1"/>
    <dgm:cxn modelId="{1B2657EE-04E6-4995-8D64-91770E6BDB64}" type="presParOf" srcId="{26323508-8509-4731-B769-A0EF0CE2D926}" destId="{1D9EC603-C86C-46E2-9840-D474F214D604}" srcOrd="7" destOrd="0" presId="urn:microsoft.com/office/officeart/2005/8/layout/hList1"/>
    <dgm:cxn modelId="{07D68700-5128-410C-AACB-F061C5B23914}" type="presParOf" srcId="{26323508-8509-4731-B769-A0EF0CE2D926}" destId="{25ADD094-F33C-418F-A665-17215F91E12F}" srcOrd="8" destOrd="0" presId="urn:microsoft.com/office/officeart/2005/8/layout/hList1"/>
    <dgm:cxn modelId="{77EE4403-A036-4FA2-AABE-A537A02D4EC9}" type="presParOf" srcId="{25ADD094-F33C-418F-A665-17215F91E12F}" destId="{D73BC7E3-6525-40A3-8DCB-EA3135D82881}" srcOrd="0" destOrd="0" presId="urn:microsoft.com/office/officeart/2005/8/layout/hList1"/>
    <dgm:cxn modelId="{51074311-E731-40A1-9447-A7C4CD856385}" type="presParOf" srcId="{25ADD094-F33C-418F-A665-17215F91E12F}" destId="{4DAA59B2-4ABA-4085-BFE5-9356930367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B7CF1-60B0-409E-A9BB-484DD2502CF4}" type="doc">
      <dgm:prSet loTypeId="urn:microsoft.com/office/officeart/2005/8/layout/pyramid1" loCatId="pyramid" qsTypeId="urn:microsoft.com/office/officeart/2005/8/quickstyle/simple1" qsCatId="simple" csTypeId="urn:microsoft.com/office/officeart/2005/8/colors/accent1_2" csCatId="accent1" phldr="1"/>
      <dgm:spPr/>
    </dgm:pt>
    <dgm:pt modelId="{31043939-F311-4966-8601-C371DA2231A6}">
      <dgm:prSet phldrT="[Teksti]"/>
      <dgm:spPr>
        <a:solidFill>
          <a:schemeClr val="accent4"/>
        </a:solidFill>
      </dgm:spPr>
      <dgm:t>
        <a:bodyPr/>
        <a:lstStyle/>
        <a:p>
          <a:r>
            <a:rPr lang="fi-FI" b="1"/>
            <a:t>Strateginen</a:t>
          </a:r>
        </a:p>
        <a:p>
          <a:r>
            <a:rPr lang="fi-FI"/>
            <a:t>Strategiset vaikuttavuustavoitteet</a:t>
          </a:r>
        </a:p>
        <a:p>
          <a:r>
            <a:rPr lang="fi-FI"/>
            <a:t>Periaatetason tuki ja lupa vaikuttavuustyölle</a:t>
          </a:r>
        </a:p>
      </dgm:t>
    </dgm:pt>
    <dgm:pt modelId="{4579F31C-5675-4A45-AAA5-B1D89DBE58F1}" type="parTrans" cxnId="{C0ECE5D4-5267-4DE3-8798-C0A4A575C5FA}">
      <dgm:prSet/>
      <dgm:spPr/>
      <dgm:t>
        <a:bodyPr/>
        <a:lstStyle/>
        <a:p>
          <a:endParaRPr lang="fi-FI"/>
        </a:p>
      </dgm:t>
    </dgm:pt>
    <dgm:pt modelId="{C860AA9C-8226-4DAC-8D60-242CEF5CB529}" type="sibTrans" cxnId="{C0ECE5D4-5267-4DE3-8798-C0A4A575C5FA}">
      <dgm:prSet/>
      <dgm:spPr/>
      <dgm:t>
        <a:bodyPr/>
        <a:lstStyle/>
        <a:p>
          <a:endParaRPr lang="fi-FI"/>
        </a:p>
      </dgm:t>
    </dgm:pt>
    <dgm:pt modelId="{1EDD8FA1-AEEF-45FC-8501-397CEFFF55F4}">
      <dgm:prSet phldrT="[Teksti]"/>
      <dgm:spPr>
        <a:solidFill>
          <a:schemeClr val="accent4">
            <a:lumMod val="60000"/>
            <a:lumOff val="40000"/>
          </a:schemeClr>
        </a:solidFill>
      </dgm:spPr>
      <dgm:t>
        <a:bodyPr/>
        <a:lstStyle/>
        <a:p>
          <a:r>
            <a:rPr lang="fi-FI" b="1"/>
            <a:t>Taktinen</a:t>
          </a:r>
        </a:p>
        <a:p>
          <a:r>
            <a:rPr lang="fi-FI"/>
            <a:t>Käytännön tuki ja työajan käyttö</a:t>
          </a:r>
        </a:p>
        <a:p>
          <a:r>
            <a:rPr lang="fi-FI"/>
            <a:t>Tavoitteenasettelun vahvistaminen</a:t>
          </a:r>
        </a:p>
      </dgm:t>
    </dgm:pt>
    <dgm:pt modelId="{519BB7A3-214E-4FE9-B400-52AC3BB0B47A}" type="parTrans" cxnId="{1634764E-7FB1-4753-9B71-A148F81513C8}">
      <dgm:prSet/>
      <dgm:spPr/>
      <dgm:t>
        <a:bodyPr/>
        <a:lstStyle/>
        <a:p>
          <a:endParaRPr lang="fi-FI"/>
        </a:p>
      </dgm:t>
    </dgm:pt>
    <dgm:pt modelId="{E925F79C-8124-4D93-9958-EBB857F95F66}" type="sibTrans" cxnId="{1634764E-7FB1-4753-9B71-A148F81513C8}">
      <dgm:prSet/>
      <dgm:spPr/>
      <dgm:t>
        <a:bodyPr/>
        <a:lstStyle/>
        <a:p>
          <a:endParaRPr lang="fi-FI"/>
        </a:p>
      </dgm:t>
    </dgm:pt>
    <dgm:pt modelId="{E3B9885B-17FE-479B-962D-5C6BC7D1C57F}">
      <dgm:prSet phldrT="[Teksti]"/>
      <dgm:spPr>
        <a:solidFill>
          <a:schemeClr val="accent4">
            <a:lumMod val="20000"/>
            <a:lumOff val="80000"/>
          </a:schemeClr>
        </a:solidFill>
      </dgm:spPr>
      <dgm:t>
        <a:bodyPr/>
        <a:lstStyle/>
        <a:p>
          <a:r>
            <a:rPr lang="fi-FI" b="1"/>
            <a:t>Operatiivinen</a:t>
          </a:r>
        </a:p>
        <a:p>
          <a:r>
            <a:rPr lang="fi-FI"/>
            <a:t>Tuloksen teko</a:t>
          </a:r>
        </a:p>
        <a:p>
          <a:r>
            <a:rPr lang="fi-FI"/>
            <a:t>-Konkreettiset tavoitteet</a:t>
          </a:r>
        </a:p>
        <a:p>
          <a:r>
            <a:rPr lang="fi-FI"/>
            <a:t>   -Muutos käytännön tasolla</a:t>
          </a:r>
        </a:p>
      </dgm:t>
    </dgm:pt>
    <dgm:pt modelId="{4138857E-FFBB-4594-BC7F-EE85FD581216}" type="parTrans" cxnId="{C114BF3F-3A72-4331-99E1-0830D1784E54}">
      <dgm:prSet/>
      <dgm:spPr/>
      <dgm:t>
        <a:bodyPr/>
        <a:lstStyle/>
        <a:p>
          <a:endParaRPr lang="fi-FI"/>
        </a:p>
      </dgm:t>
    </dgm:pt>
    <dgm:pt modelId="{C6FDDE44-AED2-41A2-9B5C-A5E3794CE4FA}" type="sibTrans" cxnId="{C114BF3F-3A72-4331-99E1-0830D1784E54}">
      <dgm:prSet/>
      <dgm:spPr/>
      <dgm:t>
        <a:bodyPr/>
        <a:lstStyle/>
        <a:p>
          <a:endParaRPr lang="fi-FI"/>
        </a:p>
      </dgm:t>
    </dgm:pt>
    <dgm:pt modelId="{0FBD28A1-D62A-44D3-9596-E6F5FAF8568C}" type="pres">
      <dgm:prSet presAssocID="{1B9B7CF1-60B0-409E-A9BB-484DD2502CF4}" presName="Name0" presStyleCnt="0">
        <dgm:presLayoutVars>
          <dgm:dir/>
          <dgm:animLvl val="lvl"/>
          <dgm:resizeHandles val="exact"/>
        </dgm:presLayoutVars>
      </dgm:prSet>
      <dgm:spPr/>
    </dgm:pt>
    <dgm:pt modelId="{0FA7837C-E029-438B-B3B9-69D6D7A851C3}" type="pres">
      <dgm:prSet presAssocID="{31043939-F311-4966-8601-C371DA2231A6}" presName="Name8" presStyleCnt="0"/>
      <dgm:spPr/>
    </dgm:pt>
    <dgm:pt modelId="{6A63B5C8-FE13-47B5-A8F6-C2946D4E4AA7}" type="pres">
      <dgm:prSet presAssocID="{31043939-F311-4966-8601-C371DA2231A6}" presName="level" presStyleLbl="node1" presStyleIdx="0" presStyleCnt="3">
        <dgm:presLayoutVars>
          <dgm:chMax val="1"/>
          <dgm:bulletEnabled val="1"/>
        </dgm:presLayoutVars>
      </dgm:prSet>
      <dgm:spPr/>
    </dgm:pt>
    <dgm:pt modelId="{4A1CE5FD-5475-446B-B1B6-098EF93C2D5E}" type="pres">
      <dgm:prSet presAssocID="{31043939-F311-4966-8601-C371DA2231A6}" presName="levelTx" presStyleLbl="revTx" presStyleIdx="0" presStyleCnt="0">
        <dgm:presLayoutVars>
          <dgm:chMax val="1"/>
          <dgm:bulletEnabled val="1"/>
        </dgm:presLayoutVars>
      </dgm:prSet>
      <dgm:spPr/>
    </dgm:pt>
    <dgm:pt modelId="{3ABF66D8-0044-4527-A883-1588E7B9F4FA}" type="pres">
      <dgm:prSet presAssocID="{1EDD8FA1-AEEF-45FC-8501-397CEFFF55F4}" presName="Name8" presStyleCnt="0"/>
      <dgm:spPr/>
    </dgm:pt>
    <dgm:pt modelId="{BFF7A8B0-CC8B-4847-85FC-248EBEE33068}" type="pres">
      <dgm:prSet presAssocID="{1EDD8FA1-AEEF-45FC-8501-397CEFFF55F4}" presName="level" presStyleLbl="node1" presStyleIdx="1" presStyleCnt="3">
        <dgm:presLayoutVars>
          <dgm:chMax val="1"/>
          <dgm:bulletEnabled val="1"/>
        </dgm:presLayoutVars>
      </dgm:prSet>
      <dgm:spPr/>
    </dgm:pt>
    <dgm:pt modelId="{F2F6BCE3-F9BF-4159-A094-238B7D1B9FEC}" type="pres">
      <dgm:prSet presAssocID="{1EDD8FA1-AEEF-45FC-8501-397CEFFF55F4}" presName="levelTx" presStyleLbl="revTx" presStyleIdx="0" presStyleCnt="0">
        <dgm:presLayoutVars>
          <dgm:chMax val="1"/>
          <dgm:bulletEnabled val="1"/>
        </dgm:presLayoutVars>
      </dgm:prSet>
      <dgm:spPr/>
    </dgm:pt>
    <dgm:pt modelId="{D796930D-3188-4AA0-80D5-C7E82F9B377A}" type="pres">
      <dgm:prSet presAssocID="{E3B9885B-17FE-479B-962D-5C6BC7D1C57F}" presName="Name8" presStyleCnt="0"/>
      <dgm:spPr/>
    </dgm:pt>
    <dgm:pt modelId="{CBFF150F-94AC-4019-BD33-BF875D07E4C7}" type="pres">
      <dgm:prSet presAssocID="{E3B9885B-17FE-479B-962D-5C6BC7D1C57F}" presName="level" presStyleLbl="node1" presStyleIdx="2" presStyleCnt="3">
        <dgm:presLayoutVars>
          <dgm:chMax val="1"/>
          <dgm:bulletEnabled val="1"/>
        </dgm:presLayoutVars>
      </dgm:prSet>
      <dgm:spPr/>
    </dgm:pt>
    <dgm:pt modelId="{6609DDAC-EE74-4EFC-8BD8-CBC3204B4D4E}" type="pres">
      <dgm:prSet presAssocID="{E3B9885B-17FE-479B-962D-5C6BC7D1C57F}" presName="levelTx" presStyleLbl="revTx" presStyleIdx="0" presStyleCnt="0">
        <dgm:presLayoutVars>
          <dgm:chMax val="1"/>
          <dgm:bulletEnabled val="1"/>
        </dgm:presLayoutVars>
      </dgm:prSet>
      <dgm:spPr/>
    </dgm:pt>
  </dgm:ptLst>
  <dgm:cxnLst>
    <dgm:cxn modelId="{4A19292E-EC9C-485C-A178-52D84146B39B}" type="presOf" srcId="{E3B9885B-17FE-479B-962D-5C6BC7D1C57F}" destId="{CBFF150F-94AC-4019-BD33-BF875D07E4C7}" srcOrd="0" destOrd="0" presId="urn:microsoft.com/office/officeart/2005/8/layout/pyramid1"/>
    <dgm:cxn modelId="{D10CED37-4F46-4D71-AC2E-EEF2F661ECF9}" type="presOf" srcId="{1B9B7CF1-60B0-409E-A9BB-484DD2502CF4}" destId="{0FBD28A1-D62A-44D3-9596-E6F5FAF8568C}" srcOrd="0" destOrd="0" presId="urn:microsoft.com/office/officeart/2005/8/layout/pyramid1"/>
    <dgm:cxn modelId="{C114BF3F-3A72-4331-99E1-0830D1784E54}" srcId="{1B9B7CF1-60B0-409E-A9BB-484DD2502CF4}" destId="{E3B9885B-17FE-479B-962D-5C6BC7D1C57F}" srcOrd="2" destOrd="0" parTransId="{4138857E-FFBB-4594-BC7F-EE85FD581216}" sibTransId="{C6FDDE44-AED2-41A2-9B5C-A5E3794CE4FA}"/>
    <dgm:cxn modelId="{7A336F65-59EC-46C7-BEE7-16FC268A891C}" type="presOf" srcId="{1EDD8FA1-AEEF-45FC-8501-397CEFFF55F4}" destId="{F2F6BCE3-F9BF-4159-A094-238B7D1B9FEC}" srcOrd="1" destOrd="0" presId="urn:microsoft.com/office/officeart/2005/8/layout/pyramid1"/>
    <dgm:cxn modelId="{B160A06B-01A5-4AC6-81D3-800DD8D36612}" type="presOf" srcId="{1EDD8FA1-AEEF-45FC-8501-397CEFFF55F4}" destId="{BFF7A8B0-CC8B-4847-85FC-248EBEE33068}" srcOrd="0" destOrd="0" presId="urn:microsoft.com/office/officeart/2005/8/layout/pyramid1"/>
    <dgm:cxn modelId="{1634764E-7FB1-4753-9B71-A148F81513C8}" srcId="{1B9B7CF1-60B0-409E-A9BB-484DD2502CF4}" destId="{1EDD8FA1-AEEF-45FC-8501-397CEFFF55F4}" srcOrd="1" destOrd="0" parTransId="{519BB7A3-214E-4FE9-B400-52AC3BB0B47A}" sibTransId="{E925F79C-8124-4D93-9958-EBB857F95F66}"/>
    <dgm:cxn modelId="{27B229CF-923F-48DF-A364-9C754BA4AFE6}" type="presOf" srcId="{E3B9885B-17FE-479B-962D-5C6BC7D1C57F}" destId="{6609DDAC-EE74-4EFC-8BD8-CBC3204B4D4E}" srcOrd="1" destOrd="0" presId="urn:microsoft.com/office/officeart/2005/8/layout/pyramid1"/>
    <dgm:cxn modelId="{28E369D0-57EE-4D09-B5E6-8ACF443B137E}" type="presOf" srcId="{31043939-F311-4966-8601-C371DA2231A6}" destId="{4A1CE5FD-5475-446B-B1B6-098EF93C2D5E}" srcOrd="1" destOrd="0" presId="urn:microsoft.com/office/officeart/2005/8/layout/pyramid1"/>
    <dgm:cxn modelId="{C0ECE5D4-5267-4DE3-8798-C0A4A575C5FA}" srcId="{1B9B7CF1-60B0-409E-A9BB-484DD2502CF4}" destId="{31043939-F311-4966-8601-C371DA2231A6}" srcOrd="0" destOrd="0" parTransId="{4579F31C-5675-4A45-AAA5-B1D89DBE58F1}" sibTransId="{C860AA9C-8226-4DAC-8D60-242CEF5CB529}"/>
    <dgm:cxn modelId="{79D9F5F5-73A3-4023-B9A3-FE8606F0316B}" type="presOf" srcId="{31043939-F311-4966-8601-C371DA2231A6}" destId="{6A63B5C8-FE13-47B5-A8F6-C2946D4E4AA7}" srcOrd="0" destOrd="0" presId="urn:microsoft.com/office/officeart/2005/8/layout/pyramid1"/>
    <dgm:cxn modelId="{2188893E-1EF9-4CCA-A99C-A92B9DFCAEF4}" type="presParOf" srcId="{0FBD28A1-D62A-44D3-9596-E6F5FAF8568C}" destId="{0FA7837C-E029-438B-B3B9-69D6D7A851C3}" srcOrd="0" destOrd="0" presId="urn:microsoft.com/office/officeart/2005/8/layout/pyramid1"/>
    <dgm:cxn modelId="{D354D86B-0434-4AD7-AEA4-0469EF4E374B}" type="presParOf" srcId="{0FA7837C-E029-438B-B3B9-69D6D7A851C3}" destId="{6A63B5C8-FE13-47B5-A8F6-C2946D4E4AA7}" srcOrd="0" destOrd="0" presId="urn:microsoft.com/office/officeart/2005/8/layout/pyramid1"/>
    <dgm:cxn modelId="{CE54CD53-48DB-4923-863F-CE0E5F4D553B}" type="presParOf" srcId="{0FA7837C-E029-438B-B3B9-69D6D7A851C3}" destId="{4A1CE5FD-5475-446B-B1B6-098EF93C2D5E}" srcOrd="1" destOrd="0" presId="urn:microsoft.com/office/officeart/2005/8/layout/pyramid1"/>
    <dgm:cxn modelId="{70A60F4F-95CA-4AA4-8BB1-536744F3A178}" type="presParOf" srcId="{0FBD28A1-D62A-44D3-9596-E6F5FAF8568C}" destId="{3ABF66D8-0044-4527-A883-1588E7B9F4FA}" srcOrd="1" destOrd="0" presId="urn:microsoft.com/office/officeart/2005/8/layout/pyramid1"/>
    <dgm:cxn modelId="{54395F0B-0A8B-46B0-9072-1786A5A0B311}" type="presParOf" srcId="{3ABF66D8-0044-4527-A883-1588E7B9F4FA}" destId="{BFF7A8B0-CC8B-4847-85FC-248EBEE33068}" srcOrd="0" destOrd="0" presId="urn:microsoft.com/office/officeart/2005/8/layout/pyramid1"/>
    <dgm:cxn modelId="{9218ABE9-7B3B-406E-84C6-A39BC6E1C47A}" type="presParOf" srcId="{3ABF66D8-0044-4527-A883-1588E7B9F4FA}" destId="{F2F6BCE3-F9BF-4159-A094-238B7D1B9FEC}" srcOrd="1" destOrd="0" presId="urn:microsoft.com/office/officeart/2005/8/layout/pyramid1"/>
    <dgm:cxn modelId="{A457D09B-C4CB-49A9-83F9-51DD3B6521B3}" type="presParOf" srcId="{0FBD28A1-D62A-44D3-9596-E6F5FAF8568C}" destId="{D796930D-3188-4AA0-80D5-C7E82F9B377A}" srcOrd="2" destOrd="0" presId="urn:microsoft.com/office/officeart/2005/8/layout/pyramid1"/>
    <dgm:cxn modelId="{1605B5A4-4A84-41E6-8201-5BFA4E131172}" type="presParOf" srcId="{D796930D-3188-4AA0-80D5-C7E82F9B377A}" destId="{CBFF150F-94AC-4019-BD33-BF875D07E4C7}" srcOrd="0" destOrd="0" presId="urn:microsoft.com/office/officeart/2005/8/layout/pyramid1"/>
    <dgm:cxn modelId="{D5C6D3DD-A2A3-47BD-8DFB-33675447ED03}" type="presParOf" srcId="{D796930D-3188-4AA0-80D5-C7E82F9B377A}" destId="{6609DDAC-EE74-4EFC-8BD8-CBC3204B4D4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EB396-E258-43CA-90A1-2AFD8D4BB272}" type="doc">
      <dgm:prSet loTypeId="urn:microsoft.com/office/officeart/2005/8/layout/pyramid4" loCatId="pyramid" qsTypeId="urn:microsoft.com/office/officeart/2005/8/quickstyle/simple1" qsCatId="simple" csTypeId="urn:microsoft.com/office/officeart/2005/8/colors/accent4_2" csCatId="accent4" phldr="1"/>
      <dgm:spPr/>
      <dgm:t>
        <a:bodyPr/>
        <a:lstStyle/>
        <a:p>
          <a:endParaRPr lang="fi-FI"/>
        </a:p>
      </dgm:t>
    </dgm:pt>
    <dgm:pt modelId="{9C4A2D65-F132-40E3-AB24-AC34463E8944}">
      <dgm:prSet phldrT="[Teksti]" custT="1"/>
      <dgm:spPr/>
      <dgm:t>
        <a:bodyPr/>
        <a:lstStyle/>
        <a:p>
          <a:r>
            <a:rPr lang="fi-FI" sz="1000"/>
            <a:t>Hyvinvointi, terveys ja turvallisuus</a:t>
          </a:r>
        </a:p>
      </dgm:t>
    </dgm:pt>
    <dgm:pt modelId="{BC97B391-501A-4472-82AC-7E187204B921}" type="parTrans" cxnId="{50ECB25F-08C3-41EB-86C7-7AC8E4984910}">
      <dgm:prSet/>
      <dgm:spPr/>
      <dgm:t>
        <a:bodyPr/>
        <a:lstStyle/>
        <a:p>
          <a:endParaRPr lang="fi-FI"/>
        </a:p>
      </dgm:t>
    </dgm:pt>
    <dgm:pt modelId="{49BCE428-BDD2-441B-AD4A-B7F149649F72}" type="sibTrans" cxnId="{50ECB25F-08C3-41EB-86C7-7AC8E4984910}">
      <dgm:prSet/>
      <dgm:spPr/>
      <dgm:t>
        <a:bodyPr/>
        <a:lstStyle/>
        <a:p>
          <a:endParaRPr lang="fi-FI"/>
        </a:p>
      </dgm:t>
    </dgm:pt>
    <dgm:pt modelId="{2855B38E-24AC-4A07-ACD0-6F6801E99DDD}">
      <dgm:prSet phldrT="[Teksti]" custT="1"/>
      <dgm:spPr/>
      <dgm:t>
        <a:bodyPr/>
        <a:lstStyle/>
        <a:p>
          <a:r>
            <a:rPr lang="fi-FI" sz="1000"/>
            <a:t>Yhden-vertaiset palvelut</a:t>
          </a:r>
        </a:p>
      </dgm:t>
    </dgm:pt>
    <dgm:pt modelId="{902ED798-CA61-4391-98F4-6051583DB3F8}" type="parTrans" cxnId="{720A8F59-948E-423A-866F-680E061BC2B3}">
      <dgm:prSet/>
      <dgm:spPr/>
      <dgm:t>
        <a:bodyPr/>
        <a:lstStyle/>
        <a:p>
          <a:endParaRPr lang="fi-FI"/>
        </a:p>
      </dgm:t>
    </dgm:pt>
    <dgm:pt modelId="{AAC0B9FF-8BB1-4091-9F46-0275DAA0D990}" type="sibTrans" cxnId="{720A8F59-948E-423A-866F-680E061BC2B3}">
      <dgm:prSet/>
      <dgm:spPr/>
      <dgm:t>
        <a:bodyPr/>
        <a:lstStyle/>
        <a:p>
          <a:endParaRPr lang="fi-FI"/>
        </a:p>
      </dgm:t>
    </dgm:pt>
    <dgm:pt modelId="{54CCA0FD-5FEF-460E-9677-084B9B12682F}">
      <dgm:prSet phldrT="[Teksti]" custT="1"/>
      <dgm:spPr>
        <a:solidFill>
          <a:schemeClr val="accent4">
            <a:lumMod val="75000"/>
          </a:schemeClr>
        </a:solidFill>
      </dgm:spPr>
      <dgm:t>
        <a:bodyPr/>
        <a:lstStyle/>
        <a:p>
          <a:r>
            <a:rPr lang="fi-FI" sz="1000"/>
            <a:t>Vaikuttavuus ja kustannus-vaikuttavuus</a:t>
          </a:r>
        </a:p>
      </dgm:t>
    </dgm:pt>
    <dgm:pt modelId="{0DA73E15-42A5-485E-A07B-08CBCD37B87F}" type="parTrans" cxnId="{CBFB40E8-F176-4999-8893-1A2510427E3E}">
      <dgm:prSet/>
      <dgm:spPr/>
      <dgm:t>
        <a:bodyPr/>
        <a:lstStyle/>
        <a:p>
          <a:endParaRPr lang="fi-FI"/>
        </a:p>
      </dgm:t>
    </dgm:pt>
    <dgm:pt modelId="{2C23E132-AD34-49E3-9479-A78FC1D30504}" type="sibTrans" cxnId="{CBFB40E8-F176-4999-8893-1A2510427E3E}">
      <dgm:prSet/>
      <dgm:spPr/>
      <dgm:t>
        <a:bodyPr/>
        <a:lstStyle/>
        <a:p>
          <a:endParaRPr lang="fi-FI"/>
        </a:p>
      </dgm:t>
    </dgm:pt>
    <dgm:pt modelId="{EBFE968A-D9CC-49FC-AB50-80780DB9B90B}">
      <dgm:prSet phldrT="[Teksti]" custT="1"/>
      <dgm:spPr/>
      <dgm:t>
        <a:bodyPr/>
        <a:lstStyle/>
        <a:p>
          <a:r>
            <a:rPr lang="fi-FI" sz="1000"/>
            <a:t>Taloudellinen kestävyys</a:t>
          </a:r>
        </a:p>
      </dgm:t>
    </dgm:pt>
    <dgm:pt modelId="{E200C04B-720B-4DC9-8A40-D3FBAC736840}" type="parTrans" cxnId="{6BCC02E9-D930-46C7-A2DF-A522654601C3}">
      <dgm:prSet/>
      <dgm:spPr/>
      <dgm:t>
        <a:bodyPr/>
        <a:lstStyle/>
        <a:p>
          <a:endParaRPr lang="fi-FI"/>
        </a:p>
      </dgm:t>
    </dgm:pt>
    <dgm:pt modelId="{38768B46-E4A2-4A6D-832C-5C4D9B44082D}" type="sibTrans" cxnId="{6BCC02E9-D930-46C7-A2DF-A522654601C3}">
      <dgm:prSet/>
      <dgm:spPr/>
      <dgm:t>
        <a:bodyPr/>
        <a:lstStyle/>
        <a:p>
          <a:endParaRPr lang="fi-FI"/>
        </a:p>
      </dgm:t>
    </dgm:pt>
    <dgm:pt modelId="{86AEFEFF-8DFA-4065-8FDD-8D9AA2D119D9}" type="pres">
      <dgm:prSet presAssocID="{3EBEB396-E258-43CA-90A1-2AFD8D4BB272}" presName="compositeShape" presStyleCnt="0">
        <dgm:presLayoutVars>
          <dgm:chMax val="9"/>
          <dgm:dir/>
          <dgm:resizeHandles val="exact"/>
        </dgm:presLayoutVars>
      </dgm:prSet>
      <dgm:spPr/>
    </dgm:pt>
    <dgm:pt modelId="{1AF59A2E-71F0-4CBB-AA96-AE7B58FBED30}" type="pres">
      <dgm:prSet presAssocID="{3EBEB396-E258-43CA-90A1-2AFD8D4BB272}" presName="triangle1" presStyleLbl="node1" presStyleIdx="0" presStyleCnt="4">
        <dgm:presLayoutVars>
          <dgm:bulletEnabled val="1"/>
        </dgm:presLayoutVars>
      </dgm:prSet>
      <dgm:spPr/>
    </dgm:pt>
    <dgm:pt modelId="{28DD4437-C69A-4693-A406-4F64F366819A}" type="pres">
      <dgm:prSet presAssocID="{3EBEB396-E258-43CA-90A1-2AFD8D4BB272}" presName="triangle2" presStyleLbl="node1" presStyleIdx="1" presStyleCnt="4">
        <dgm:presLayoutVars>
          <dgm:bulletEnabled val="1"/>
        </dgm:presLayoutVars>
      </dgm:prSet>
      <dgm:spPr/>
    </dgm:pt>
    <dgm:pt modelId="{F8F70A99-53C4-49A4-BCA7-8B6D8968BBDC}" type="pres">
      <dgm:prSet presAssocID="{3EBEB396-E258-43CA-90A1-2AFD8D4BB272}" presName="triangle3" presStyleLbl="node1" presStyleIdx="2" presStyleCnt="4" custLinFactNeighborY="459">
        <dgm:presLayoutVars>
          <dgm:bulletEnabled val="1"/>
        </dgm:presLayoutVars>
      </dgm:prSet>
      <dgm:spPr/>
    </dgm:pt>
    <dgm:pt modelId="{7EBDD9FE-F276-4393-BF7F-0CF841119AB8}" type="pres">
      <dgm:prSet presAssocID="{3EBEB396-E258-43CA-90A1-2AFD8D4BB272}" presName="triangle4" presStyleLbl="node1" presStyleIdx="3" presStyleCnt="4" custScaleX="104393">
        <dgm:presLayoutVars>
          <dgm:bulletEnabled val="1"/>
        </dgm:presLayoutVars>
      </dgm:prSet>
      <dgm:spPr/>
    </dgm:pt>
  </dgm:ptLst>
  <dgm:cxnLst>
    <dgm:cxn modelId="{50ECB25F-08C3-41EB-86C7-7AC8E4984910}" srcId="{3EBEB396-E258-43CA-90A1-2AFD8D4BB272}" destId="{9C4A2D65-F132-40E3-AB24-AC34463E8944}" srcOrd="0" destOrd="0" parTransId="{BC97B391-501A-4472-82AC-7E187204B921}" sibTransId="{49BCE428-BDD2-441B-AD4A-B7F149649F72}"/>
    <dgm:cxn modelId="{A4F7F157-0B23-49B9-9FF7-9BE3A34737C0}" type="presOf" srcId="{2855B38E-24AC-4A07-ACD0-6F6801E99DDD}" destId="{28DD4437-C69A-4693-A406-4F64F366819A}" srcOrd="0" destOrd="0" presId="urn:microsoft.com/office/officeart/2005/8/layout/pyramid4"/>
    <dgm:cxn modelId="{720A8F59-948E-423A-866F-680E061BC2B3}" srcId="{3EBEB396-E258-43CA-90A1-2AFD8D4BB272}" destId="{2855B38E-24AC-4A07-ACD0-6F6801E99DDD}" srcOrd="1" destOrd="0" parTransId="{902ED798-CA61-4391-98F4-6051583DB3F8}" sibTransId="{AAC0B9FF-8BB1-4091-9F46-0275DAA0D990}"/>
    <dgm:cxn modelId="{0AFC4D8C-5307-4B91-BF3E-A6AF3971904F}" type="presOf" srcId="{EBFE968A-D9CC-49FC-AB50-80780DB9B90B}" destId="{7EBDD9FE-F276-4393-BF7F-0CF841119AB8}" srcOrd="0" destOrd="0" presId="urn:microsoft.com/office/officeart/2005/8/layout/pyramid4"/>
    <dgm:cxn modelId="{A30AF398-5A99-4DD2-AE70-CEB12D28946A}" type="presOf" srcId="{54CCA0FD-5FEF-460E-9677-084B9B12682F}" destId="{F8F70A99-53C4-49A4-BCA7-8B6D8968BBDC}" srcOrd="0" destOrd="0" presId="urn:microsoft.com/office/officeart/2005/8/layout/pyramid4"/>
    <dgm:cxn modelId="{222A2299-D891-4361-BF0D-A8072C470E90}" type="presOf" srcId="{3EBEB396-E258-43CA-90A1-2AFD8D4BB272}" destId="{86AEFEFF-8DFA-4065-8FDD-8D9AA2D119D9}" srcOrd="0" destOrd="0" presId="urn:microsoft.com/office/officeart/2005/8/layout/pyramid4"/>
    <dgm:cxn modelId="{A432CAAE-FE42-4E9F-83E8-6272ACD71F87}" type="presOf" srcId="{9C4A2D65-F132-40E3-AB24-AC34463E8944}" destId="{1AF59A2E-71F0-4CBB-AA96-AE7B58FBED30}" srcOrd="0" destOrd="0" presId="urn:microsoft.com/office/officeart/2005/8/layout/pyramid4"/>
    <dgm:cxn modelId="{CBFB40E8-F176-4999-8893-1A2510427E3E}" srcId="{3EBEB396-E258-43CA-90A1-2AFD8D4BB272}" destId="{54CCA0FD-5FEF-460E-9677-084B9B12682F}" srcOrd="2" destOrd="0" parTransId="{0DA73E15-42A5-485E-A07B-08CBCD37B87F}" sibTransId="{2C23E132-AD34-49E3-9479-A78FC1D30504}"/>
    <dgm:cxn modelId="{6BCC02E9-D930-46C7-A2DF-A522654601C3}" srcId="{3EBEB396-E258-43CA-90A1-2AFD8D4BB272}" destId="{EBFE968A-D9CC-49FC-AB50-80780DB9B90B}" srcOrd="3" destOrd="0" parTransId="{E200C04B-720B-4DC9-8A40-D3FBAC736840}" sibTransId="{38768B46-E4A2-4A6D-832C-5C4D9B44082D}"/>
    <dgm:cxn modelId="{41BCEBB8-AC13-4A1F-A326-9343D0450831}" type="presParOf" srcId="{86AEFEFF-8DFA-4065-8FDD-8D9AA2D119D9}" destId="{1AF59A2E-71F0-4CBB-AA96-AE7B58FBED30}" srcOrd="0" destOrd="0" presId="urn:microsoft.com/office/officeart/2005/8/layout/pyramid4"/>
    <dgm:cxn modelId="{72652427-CB69-4ECB-9FC5-6DDEB0419DA8}" type="presParOf" srcId="{86AEFEFF-8DFA-4065-8FDD-8D9AA2D119D9}" destId="{28DD4437-C69A-4693-A406-4F64F366819A}" srcOrd="1" destOrd="0" presId="urn:microsoft.com/office/officeart/2005/8/layout/pyramid4"/>
    <dgm:cxn modelId="{F73EBC5F-1006-4B83-97E9-3A6F20924E98}" type="presParOf" srcId="{86AEFEFF-8DFA-4065-8FDD-8D9AA2D119D9}" destId="{F8F70A99-53C4-49A4-BCA7-8B6D8968BBDC}" srcOrd="2" destOrd="0" presId="urn:microsoft.com/office/officeart/2005/8/layout/pyramid4"/>
    <dgm:cxn modelId="{8E4FB60F-B8EC-47EA-A202-FAF078A8B403}" type="presParOf" srcId="{86AEFEFF-8DFA-4065-8FDD-8D9AA2D119D9}" destId="{7EBDD9FE-F276-4393-BF7F-0CF841119AB8}"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1B6ED3-3D92-41F2-8104-E9B7DE44904B}"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EB3ED90A-2DE8-4748-A1FD-FD11FE4F940F}">
      <dgm:prSet/>
      <dgm:spPr/>
      <dgm:t>
        <a:bodyPr/>
        <a:lstStyle/>
        <a:p>
          <a:pPr>
            <a:lnSpc>
              <a:spcPct val="100000"/>
            </a:lnSpc>
          </a:pPr>
          <a:r>
            <a:rPr lang="fi-FI" b="1"/>
            <a:t>Strategista kyvykkyyttä</a:t>
          </a:r>
          <a:r>
            <a:rPr lang="fi-FI"/>
            <a:t>: Selkeät strategiset valinnat ja vuosittaiset tavoitteet, jatkuva strategiaprosessin arviointi ja kehittäminen, tulevaisuuden ennakointi ja mahdollisuuksien tunnistaminen</a:t>
          </a:r>
          <a:endParaRPr lang="en-US"/>
        </a:p>
      </dgm:t>
    </dgm:pt>
    <dgm:pt modelId="{59A607C1-086F-4782-8F3B-8F6799B015EA}" type="parTrans" cxnId="{1FFDDB40-B60D-48DF-8B51-664446BBF76A}">
      <dgm:prSet/>
      <dgm:spPr/>
      <dgm:t>
        <a:bodyPr/>
        <a:lstStyle/>
        <a:p>
          <a:endParaRPr lang="en-US"/>
        </a:p>
      </dgm:t>
    </dgm:pt>
    <dgm:pt modelId="{EB89D61C-38D3-4207-870D-82E9B73E82B4}" type="sibTrans" cxnId="{1FFDDB40-B60D-48DF-8B51-664446BBF76A}">
      <dgm:prSet/>
      <dgm:spPr/>
      <dgm:t>
        <a:bodyPr/>
        <a:lstStyle/>
        <a:p>
          <a:endParaRPr lang="en-US"/>
        </a:p>
      </dgm:t>
    </dgm:pt>
    <dgm:pt modelId="{FC8EF6C3-A19A-4A34-8475-93D72B179424}">
      <dgm:prSet/>
      <dgm:spPr/>
      <dgm:t>
        <a:bodyPr/>
        <a:lstStyle/>
        <a:p>
          <a:pPr>
            <a:lnSpc>
              <a:spcPct val="100000"/>
            </a:lnSpc>
          </a:pPr>
          <a:r>
            <a:rPr lang="fi-FI" b="1"/>
            <a:t>Johtamisrakenteet</a:t>
          </a:r>
          <a:r>
            <a:rPr lang="fi-FI"/>
            <a:t>: Selkeät johtamisrakenteet ja vastuut, tiedolla johtamisen prosessit, jatkuvan kehittämisen kulttuurin</a:t>
          </a:r>
          <a:endParaRPr lang="en-US"/>
        </a:p>
      </dgm:t>
    </dgm:pt>
    <dgm:pt modelId="{31475319-7D6E-4E2A-B798-AF986DA2EA91}" type="parTrans" cxnId="{B6D22CBF-A17B-4F0F-80DB-91BE5BCD5655}">
      <dgm:prSet/>
      <dgm:spPr/>
      <dgm:t>
        <a:bodyPr/>
        <a:lstStyle/>
        <a:p>
          <a:endParaRPr lang="en-US"/>
        </a:p>
      </dgm:t>
    </dgm:pt>
    <dgm:pt modelId="{7D3A73B9-99BE-4240-94F0-6947A135565E}" type="sibTrans" cxnId="{B6D22CBF-A17B-4F0F-80DB-91BE5BCD5655}">
      <dgm:prSet/>
      <dgm:spPr/>
      <dgm:t>
        <a:bodyPr/>
        <a:lstStyle/>
        <a:p>
          <a:endParaRPr lang="en-US"/>
        </a:p>
      </dgm:t>
    </dgm:pt>
    <dgm:pt modelId="{972F7E37-498C-4039-A9A8-68F7B24CF3DF}">
      <dgm:prSet/>
      <dgm:spPr/>
      <dgm:t>
        <a:bodyPr/>
        <a:lstStyle/>
        <a:p>
          <a:pPr>
            <a:lnSpc>
              <a:spcPct val="100000"/>
            </a:lnSpc>
          </a:pPr>
          <a:r>
            <a:rPr lang="fi-FI" b="1"/>
            <a:t>Yhteistyötä ja yhteisöllisyyden johtamista</a:t>
          </a:r>
          <a:r>
            <a:rPr lang="fi-FI"/>
            <a:t>: Luottamuksen rakentaminen ja </a:t>
          </a:r>
          <a:r>
            <a:rPr lang="fi-FI">
              <a:latin typeface="Arial" panose="020B0604020202020204"/>
            </a:rPr>
            <a:t>arvostuksen</a:t>
          </a:r>
          <a:r>
            <a:rPr lang="fi-FI"/>
            <a:t> osoittaminen, vuorovaikutuksen kehittäminen ja osallistava johtaminen, työhyvinvoinnin ja työn merkityksellisyyden tukeminen</a:t>
          </a:r>
          <a:endParaRPr lang="en-US"/>
        </a:p>
      </dgm:t>
    </dgm:pt>
    <dgm:pt modelId="{87C20998-529B-469E-AD8E-D2607C9C2102}" type="parTrans" cxnId="{C4F770F0-B295-4310-B7F1-E8BBF892E943}">
      <dgm:prSet/>
      <dgm:spPr/>
      <dgm:t>
        <a:bodyPr/>
        <a:lstStyle/>
        <a:p>
          <a:endParaRPr lang="en-US"/>
        </a:p>
      </dgm:t>
    </dgm:pt>
    <dgm:pt modelId="{116DD662-45D1-491D-9F57-EDE7A4E8FE53}" type="sibTrans" cxnId="{C4F770F0-B295-4310-B7F1-E8BBF892E943}">
      <dgm:prSet/>
      <dgm:spPr/>
      <dgm:t>
        <a:bodyPr/>
        <a:lstStyle/>
        <a:p>
          <a:endParaRPr lang="en-US"/>
        </a:p>
      </dgm:t>
    </dgm:pt>
    <dgm:pt modelId="{8468F82C-1B30-45B2-97C7-60B2E50182EB}" type="pres">
      <dgm:prSet presAssocID="{EF1B6ED3-3D92-41F2-8104-E9B7DE44904B}" presName="root" presStyleCnt="0">
        <dgm:presLayoutVars>
          <dgm:dir/>
          <dgm:resizeHandles val="exact"/>
        </dgm:presLayoutVars>
      </dgm:prSet>
      <dgm:spPr/>
    </dgm:pt>
    <dgm:pt modelId="{2813B73F-97A8-4ED1-9718-D7EAB0886EF4}" type="pres">
      <dgm:prSet presAssocID="{EB3ED90A-2DE8-4748-A1FD-FD11FE4F940F}" presName="compNode" presStyleCnt="0"/>
      <dgm:spPr/>
    </dgm:pt>
    <dgm:pt modelId="{D20EA416-A74B-4D9D-9221-01FD3A775B6F}" type="pres">
      <dgm:prSet presAssocID="{EB3ED90A-2DE8-4748-A1FD-FD11FE4F940F}" presName="bgRect" presStyleLbl="bgShp" presStyleIdx="0" presStyleCnt="3"/>
      <dgm:spPr/>
    </dgm:pt>
    <dgm:pt modelId="{5E73ABF2-B2A2-4F33-B4B2-65C6DA5DE0A9}" type="pres">
      <dgm:prSet presAssocID="{EB3ED90A-2DE8-4748-A1FD-FD11FE4F94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alintamerkki"/>
        </a:ext>
      </dgm:extLst>
    </dgm:pt>
    <dgm:pt modelId="{02586651-A6B0-4C49-9F34-485FA12CBE26}" type="pres">
      <dgm:prSet presAssocID="{EB3ED90A-2DE8-4748-A1FD-FD11FE4F940F}" presName="spaceRect" presStyleCnt="0"/>
      <dgm:spPr/>
    </dgm:pt>
    <dgm:pt modelId="{C06AA848-5DCF-491D-9B0D-55DE1EF1F468}" type="pres">
      <dgm:prSet presAssocID="{EB3ED90A-2DE8-4748-A1FD-FD11FE4F940F}" presName="parTx" presStyleLbl="revTx" presStyleIdx="0" presStyleCnt="3">
        <dgm:presLayoutVars>
          <dgm:chMax val="0"/>
          <dgm:chPref val="0"/>
        </dgm:presLayoutVars>
      </dgm:prSet>
      <dgm:spPr/>
    </dgm:pt>
    <dgm:pt modelId="{3D5D4148-C416-44B7-946E-78907261C8F4}" type="pres">
      <dgm:prSet presAssocID="{EB89D61C-38D3-4207-870D-82E9B73E82B4}" presName="sibTrans" presStyleCnt="0"/>
      <dgm:spPr/>
    </dgm:pt>
    <dgm:pt modelId="{1929961D-E841-4804-8955-F2EF72313C2D}" type="pres">
      <dgm:prSet presAssocID="{FC8EF6C3-A19A-4A34-8475-93D72B179424}" presName="compNode" presStyleCnt="0"/>
      <dgm:spPr/>
    </dgm:pt>
    <dgm:pt modelId="{76DA1DCF-E435-40AF-BA92-8CDEF76C0082}" type="pres">
      <dgm:prSet presAssocID="{FC8EF6C3-A19A-4A34-8475-93D72B179424}" presName="bgRect" presStyleLbl="bgShp" presStyleIdx="1" presStyleCnt="3"/>
      <dgm:spPr/>
    </dgm:pt>
    <dgm:pt modelId="{7EC3F7B5-B1F1-441F-941F-1C0F6D3DAF2B}" type="pres">
      <dgm:prSet presAssocID="{FC8EF6C3-A19A-4A34-8475-93D72B17942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aksoisnuolet tasaisella täytöllä"/>
        </a:ext>
      </dgm:extLst>
    </dgm:pt>
    <dgm:pt modelId="{13AB7D04-E2A7-4BC1-8E26-261A579206B1}" type="pres">
      <dgm:prSet presAssocID="{FC8EF6C3-A19A-4A34-8475-93D72B179424}" presName="spaceRect" presStyleCnt="0"/>
      <dgm:spPr/>
    </dgm:pt>
    <dgm:pt modelId="{D54B6712-6D2E-4D09-9621-7F9FD2AD0685}" type="pres">
      <dgm:prSet presAssocID="{FC8EF6C3-A19A-4A34-8475-93D72B179424}" presName="parTx" presStyleLbl="revTx" presStyleIdx="1" presStyleCnt="3">
        <dgm:presLayoutVars>
          <dgm:chMax val="0"/>
          <dgm:chPref val="0"/>
        </dgm:presLayoutVars>
      </dgm:prSet>
      <dgm:spPr/>
    </dgm:pt>
    <dgm:pt modelId="{A2A6497B-5B4A-4EB3-B988-579D046F26C4}" type="pres">
      <dgm:prSet presAssocID="{7D3A73B9-99BE-4240-94F0-6947A135565E}" presName="sibTrans" presStyleCnt="0"/>
      <dgm:spPr/>
    </dgm:pt>
    <dgm:pt modelId="{5597B5AE-238F-47B7-8B08-10221880818C}" type="pres">
      <dgm:prSet presAssocID="{972F7E37-498C-4039-A9A8-68F7B24CF3DF}" presName="compNode" presStyleCnt="0"/>
      <dgm:spPr/>
    </dgm:pt>
    <dgm:pt modelId="{5DAC887A-7E1B-4374-94AB-430D324E982C}" type="pres">
      <dgm:prSet presAssocID="{972F7E37-498C-4039-A9A8-68F7B24CF3DF}" presName="bgRect" presStyleLbl="bgShp" presStyleIdx="2" presStyleCnt="3"/>
      <dgm:spPr/>
    </dgm:pt>
    <dgm:pt modelId="{BEFB3841-D050-43F5-9915-4406FA178FE7}" type="pres">
      <dgm:prSet presAssocID="{972F7E37-498C-4039-A9A8-68F7B24CF3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ättely"/>
        </a:ext>
      </dgm:extLst>
    </dgm:pt>
    <dgm:pt modelId="{CEBBA735-0DB8-4B10-8B64-D35DF4F52EDD}" type="pres">
      <dgm:prSet presAssocID="{972F7E37-498C-4039-A9A8-68F7B24CF3DF}" presName="spaceRect" presStyleCnt="0"/>
      <dgm:spPr/>
    </dgm:pt>
    <dgm:pt modelId="{3A85C53F-9AA5-41B3-A2F7-13A39F44E1C9}" type="pres">
      <dgm:prSet presAssocID="{972F7E37-498C-4039-A9A8-68F7B24CF3DF}" presName="parTx" presStyleLbl="revTx" presStyleIdx="2" presStyleCnt="3">
        <dgm:presLayoutVars>
          <dgm:chMax val="0"/>
          <dgm:chPref val="0"/>
        </dgm:presLayoutVars>
      </dgm:prSet>
      <dgm:spPr/>
    </dgm:pt>
  </dgm:ptLst>
  <dgm:cxnLst>
    <dgm:cxn modelId="{1FFDDB40-B60D-48DF-8B51-664446BBF76A}" srcId="{EF1B6ED3-3D92-41F2-8104-E9B7DE44904B}" destId="{EB3ED90A-2DE8-4748-A1FD-FD11FE4F940F}" srcOrd="0" destOrd="0" parTransId="{59A607C1-086F-4782-8F3B-8F6799B015EA}" sibTransId="{EB89D61C-38D3-4207-870D-82E9B73E82B4}"/>
    <dgm:cxn modelId="{13A7E64B-DE3C-4A5F-A7A9-4B8D6158B5DE}" type="presOf" srcId="{FC8EF6C3-A19A-4A34-8475-93D72B179424}" destId="{D54B6712-6D2E-4D09-9621-7F9FD2AD0685}" srcOrd="0" destOrd="0" presId="urn:microsoft.com/office/officeart/2018/2/layout/IconVerticalSolidList"/>
    <dgm:cxn modelId="{AA28D9AB-F40D-4A61-BAC9-B1C5EED5E30B}" type="presOf" srcId="{972F7E37-498C-4039-A9A8-68F7B24CF3DF}" destId="{3A85C53F-9AA5-41B3-A2F7-13A39F44E1C9}" srcOrd="0" destOrd="0" presId="urn:microsoft.com/office/officeart/2018/2/layout/IconVerticalSolidList"/>
    <dgm:cxn modelId="{B6D22CBF-A17B-4F0F-80DB-91BE5BCD5655}" srcId="{EF1B6ED3-3D92-41F2-8104-E9B7DE44904B}" destId="{FC8EF6C3-A19A-4A34-8475-93D72B179424}" srcOrd="1" destOrd="0" parTransId="{31475319-7D6E-4E2A-B798-AF986DA2EA91}" sibTransId="{7D3A73B9-99BE-4240-94F0-6947A135565E}"/>
    <dgm:cxn modelId="{711080E6-133B-4847-9838-B910A4C39DA1}" type="presOf" srcId="{EF1B6ED3-3D92-41F2-8104-E9B7DE44904B}" destId="{8468F82C-1B30-45B2-97C7-60B2E50182EB}" srcOrd="0" destOrd="0" presId="urn:microsoft.com/office/officeart/2018/2/layout/IconVerticalSolidList"/>
    <dgm:cxn modelId="{C4F770F0-B295-4310-B7F1-E8BBF892E943}" srcId="{EF1B6ED3-3D92-41F2-8104-E9B7DE44904B}" destId="{972F7E37-498C-4039-A9A8-68F7B24CF3DF}" srcOrd="2" destOrd="0" parTransId="{87C20998-529B-469E-AD8E-D2607C9C2102}" sibTransId="{116DD662-45D1-491D-9F57-EDE7A4E8FE53}"/>
    <dgm:cxn modelId="{6979E2F9-8FC8-4570-A963-5C61E78884D8}" type="presOf" srcId="{EB3ED90A-2DE8-4748-A1FD-FD11FE4F940F}" destId="{C06AA848-5DCF-491D-9B0D-55DE1EF1F468}" srcOrd="0" destOrd="0" presId="urn:microsoft.com/office/officeart/2018/2/layout/IconVerticalSolidList"/>
    <dgm:cxn modelId="{3A7CAF1C-A050-493F-A349-28E387B5FE6B}" type="presParOf" srcId="{8468F82C-1B30-45B2-97C7-60B2E50182EB}" destId="{2813B73F-97A8-4ED1-9718-D7EAB0886EF4}" srcOrd="0" destOrd="0" presId="urn:microsoft.com/office/officeart/2018/2/layout/IconVerticalSolidList"/>
    <dgm:cxn modelId="{84FBA8F7-AC9F-43BD-8AED-1902F3E24A08}" type="presParOf" srcId="{2813B73F-97A8-4ED1-9718-D7EAB0886EF4}" destId="{D20EA416-A74B-4D9D-9221-01FD3A775B6F}" srcOrd="0" destOrd="0" presId="urn:microsoft.com/office/officeart/2018/2/layout/IconVerticalSolidList"/>
    <dgm:cxn modelId="{A8C1140C-E5EF-492F-A440-9002454DA6C7}" type="presParOf" srcId="{2813B73F-97A8-4ED1-9718-D7EAB0886EF4}" destId="{5E73ABF2-B2A2-4F33-B4B2-65C6DA5DE0A9}" srcOrd="1" destOrd="0" presId="urn:microsoft.com/office/officeart/2018/2/layout/IconVerticalSolidList"/>
    <dgm:cxn modelId="{212AB348-1420-4D5E-91AA-3AC66CE6C6C4}" type="presParOf" srcId="{2813B73F-97A8-4ED1-9718-D7EAB0886EF4}" destId="{02586651-A6B0-4C49-9F34-485FA12CBE26}" srcOrd="2" destOrd="0" presId="urn:microsoft.com/office/officeart/2018/2/layout/IconVerticalSolidList"/>
    <dgm:cxn modelId="{05B6E2BE-433D-4A5E-8598-3B75E2E57BC2}" type="presParOf" srcId="{2813B73F-97A8-4ED1-9718-D7EAB0886EF4}" destId="{C06AA848-5DCF-491D-9B0D-55DE1EF1F468}" srcOrd="3" destOrd="0" presId="urn:microsoft.com/office/officeart/2018/2/layout/IconVerticalSolidList"/>
    <dgm:cxn modelId="{79DA75D1-2F7A-4D11-8BCC-33C03C46A367}" type="presParOf" srcId="{8468F82C-1B30-45B2-97C7-60B2E50182EB}" destId="{3D5D4148-C416-44B7-946E-78907261C8F4}" srcOrd="1" destOrd="0" presId="urn:microsoft.com/office/officeart/2018/2/layout/IconVerticalSolidList"/>
    <dgm:cxn modelId="{0381F6D0-F996-4A33-A08F-9554239B7A62}" type="presParOf" srcId="{8468F82C-1B30-45B2-97C7-60B2E50182EB}" destId="{1929961D-E841-4804-8955-F2EF72313C2D}" srcOrd="2" destOrd="0" presId="urn:microsoft.com/office/officeart/2018/2/layout/IconVerticalSolidList"/>
    <dgm:cxn modelId="{6DF703E4-A206-4665-9F44-546FFF3CD58D}" type="presParOf" srcId="{1929961D-E841-4804-8955-F2EF72313C2D}" destId="{76DA1DCF-E435-40AF-BA92-8CDEF76C0082}" srcOrd="0" destOrd="0" presId="urn:microsoft.com/office/officeart/2018/2/layout/IconVerticalSolidList"/>
    <dgm:cxn modelId="{3A659F63-6F11-489D-A612-8D4A685ED35B}" type="presParOf" srcId="{1929961D-E841-4804-8955-F2EF72313C2D}" destId="{7EC3F7B5-B1F1-441F-941F-1C0F6D3DAF2B}" srcOrd="1" destOrd="0" presId="urn:microsoft.com/office/officeart/2018/2/layout/IconVerticalSolidList"/>
    <dgm:cxn modelId="{19A5457F-A26B-4B66-8B88-38A8925974DA}" type="presParOf" srcId="{1929961D-E841-4804-8955-F2EF72313C2D}" destId="{13AB7D04-E2A7-4BC1-8E26-261A579206B1}" srcOrd="2" destOrd="0" presId="urn:microsoft.com/office/officeart/2018/2/layout/IconVerticalSolidList"/>
    <dgm:cxn modelId="{E109A9DF-5FC3-430B-AC51-FADEA81B9F3C}" type="presParOf" srcId="{1929961D-E841-4804-8955-F2EF72313C2D}" destId="{D54B6712-6D2E-4D09-9621-7F9FD2AD0685}" srcOrd="3" destOrd="0" presId="urn:microsoft.com/office/officeart/2018/2/layout/IconVerticalSolidList"/>
    <dgm:cxn modelId="{9CF4E249-A6E8-432D-83B2-56C8E293A42F}" type="presParOf" srcId="{8468F82C-1B30-45B2-97C7-60B2E50182EB}" destId="{A2A6497B-5B4A-4EB3-B988-579D046F26C4}" srcOrd="3" destOrd="0" presId="urn:microsoft.com/office/officeart/2018/2/layout/IconVerticalSolidList"/>
    <dgm:cxn modelId="{3E6FA779-35F5-4863-A82F-FE35CD747674}" type="presParOf" srcId="{8468F82C-1B30-45B2-97C7-60B2E50182EB}" destId="{5597B5AE-238F-47B7-8B08-10221880818C}" srcOrd="4" destOrd="0" presId="urn:microsoft.com/office/officeart/2018/2/layout/IconVerticalSolidList"/>
    <dgm:cxn modelId="{E8B50B5D-B7C1-46DB-8AA7-E85D71F50D2F}" type="presParOf" srcId="{5597B5AE-238F-47B7-8B08-10221880818C}" destId="{5DAC887A-7E1B-4374-94AB-430D324E982C}" srcOrd="0" destOrd="0" presId="urn:microsoft.com/office/officeart/2018/2/layout/IconVerticalSolidList"/>
    <dgm:cxn modelId="{84FDAAE7-69D7-4690-BFC5-0E4915E76F06}" type="presParOf" srcId="{5597B5AE-238F-47B7-8B08-10221880818C}" destId="{BEFB3841-D050-43F5-9915-4406FA178FE7}" srcOrd="1" destOrd="0" presId="urn:microsoft.com/office/officeart/2018/2/layout/IconVerticalSolidList"/>
    <dgm:cxn modelId="{8E90EDA8-B443-4059-9C99-969758C6F91F}" type="presParOf" srcId="{5597B5AE-238F-47B7-8B08-10221880818C}" destId="{CEBBA735-0DB8-4B10-8B64-D35DF4F52EDD}" srcOrd="2" destOrd="0" presId="urn:microsoft.com/office/officeart/2018/2/layout/IconVerticalSolidList"/>
    <dgm:cxn modelId="{E3CF2BF3-A981-4203-AE3C-D614205802FB}" type="presParOf" srcId="{5597B5AE-238F-47B7-8B08-10221880818C}" destId="{3A85C53F-9AA5-41B3-A2F7-13A39F44E1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FEBEA-E5C6-4E00-98C8-37072A986778}" type="doc">
      <dgm:prSet loTypeId="urn:microsoft.com/office/officeart/2005/8/layout/vList5" loCatId="list" qsTypeId="urn:microsoft.com/office/officeart/2005/8/quickstyle/simple1" qsCatId="simple" csTypeId="urn:microsoft.com/office/officeart/2005/8/colors/accent4_5" csCatId="accent4" phldr="1"/>
      <dgm:spPr/>
      <dgm:t>
        <a:bodyPr/>
        <a:lstStyle/>
        <a:p>
          <a:endParaRPr lang="fi-FI"/>
        </a:p>
      </dgm:t>
    </dgm:pt>
    <dgm:pt modelId="{AFE50290-7F58-47B7-B94E-EDDF3C8BA14E}" type="pres">
      <dgm:prSet presAssocID="{3BCFEBEA-E5C6-4E00-98C8-37072A986778}" presName="Name0" presStyleCnt="0">
        <dgm:presLayoutVars>
          <dgm:dir/>
          <dgm:animLvl val="lvl"/>
          <dgm:resizeHandles val="exact"/>
        </dgm:presLayoutVars>
      </dgm:prSet>
      <dgm:spPr/>
    </dgm:pt>
  </dgm:ptLst>
  <dgm:cxnLst>
    <dgm:cxn modelId="{6FD9156D-63BD-4C28-A012-A389D2730372}" type="presOf" srcId="{3BCFEBEA-E5C6-4E00-98C8-37072A986778}" destId="{AFE50290-7F58-47B7-B94E-EDDF3C8BA14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A25282-FBBE-45D7-B8E6-A355DD75D671}" type="doc">
      <dgm:prSet loTypeId="urn:microsoft.com/office/officeart/2008/layout/PictureStrips" loCatId="list" qsTypeId="urn:microsoft.com/office/officeart/2005/8/quickstyle/simple4" qsCatId="simple" csTypeId="urn:microsoft.com/office/officeart/2005/8/colors/accent4_2" csCatId="accent4" phldr="1"/>
      <dgm:spPr/>
      <dgm:t>
        <a:bodyPr/>
        <a:lstStyle/>
        <a:p>
          <a:endParaRPr lang="en-US"/>
        </a:p>
      </dgm:t>
    </dgm:pt>
    <dgm:pt modelId="{38E818F7-C6F1-4811-B333-7DF84A441FF9}">
      <dgm:prSet/>
      <dgm:spPr/>
      <dgm:t>
        <a:bodyPr/>
        <a:lstStyle/>
        <a:p>
          <a:r>
            <a:rPr lang="fi-FI" b="1"/>
            <a:t>1. Selkeät tavoitteet:</a:t>
          </a:r>
          <a:r>
            <a:rPr lang="fi-FI"/>
            <a:t> Hyvin määritellyt ja selkeät organisaation tavoitteet auttavat kaikkia jäseniä ymmärtämään, mihin pyritään. Tämä auttaa keskittämään resurssit ja ponnistelut oikeisiin asioihin.</a:t>
          </a:r>
          <a:endParaRPr lang="en-US"/>
        </a:p>
      </dgm:t>
    </dgm:pt>
    <dgm:pt modelId="{FD639AE1-CAEA-4BF0-9736-0827B277DC05}" type="parTrans" cxnId="{59FBC02E-5FBA-4E62-A03A-190CF554EEA4}">
      <dgm:prSet/>
      <dgm:spPr/>
      <dgm:t>
        <a:bodyPr/>
        <a:lstStyle/>
        <a:p>
          <a:endParaRPr lang="en-US"/>
        </a:p>
      </dgm:t>
    </dgm:pt>
    <dgm:pt modelId="{518E6D83-7065-43FA-A311-171A31C5AE3C}" type="sibTrans" cxnId="{59FBC02E-5FBA-4E62-A03A-190CF554EEA4}">
      <dgm:prSet/>
      <dgm:spPr/>
      <dgm:t>
        <a:bodyPr/>
        <a:lstStyle/>
        <a:p>
          <a:endParaRPr lang="en-US"/>
        </a:p>
      </dgm:t>
    </dgm:pt>
    <dgm:pt modelId="{12A0BE26-8F44-4626-B526-55452AB1915F}">
      <dgm:prSet/>
      <dgm:spPr/>
      <dgm:t>
        <a:bodyPr/>
        <a:lstStyle/>
        <a:p>
          <a:r>
            <a:rPr lang="fi-FI" b="1"/>
            <a:t>2.  Roolien ja vastuiden selkeys:</a:t>
          </a:r>
          <a:r>
            <a:rPr lang="fi-FI"/>
            <a:t> Johtamisjärjestelmä määrittelee roolit ja vastuut organisaatiossa. Kun jokaisella on selkeä käsitys omasta roolistaan ja siitä, mitä odotetaan, työskentely sujuu tehokkaammin.</a:t>
          </a:r>
          <a:endParaRPr lang="en-US"/>
        </a:p>
      </dgm:t>
    </dgm:pt>
    <dgm:pt modelId="{AB281A3F-B78D-4AFB-B23F-975D785F2CA9}" type="parTrans" cxnId="{31B24871-2F5D-4F73-990C-4D1A481C980A}">
      <dgm:prSet/>
      <dgm:spPr/>
      <dgm:t>
        <a:bodyPr/>
        <a:lstStyle/>
        <a:p>
          <a:endParaRPr lang="en-US"/>
        </a:p>
      </dgm:t>
    </dgm:pt>
    <dgm:pt modelId="{FFF0550D-07A6-4CDE-8F55-E190E71B7956}" type="sibTrans" cxnId="{31B24871-2F5D-4F73-990C-4D1A481C980A}">
      <dgm:prSet/>
      <dgm:spPr/>
      <dgm:t>
        <a:bodyPr/>
        <a:lstStyle/>
        <a:p>
          <a:endParaRPr lang="en-US"/>
        </a:p>
      </dgm:t>
    </dgm:pt>
    <dgm:pt modelId="{E7EA4067-1476-470F-B246-21E5E1703557}">
      <dgm:prSet/>
      <dgm:spPr/>
      <dgm:t>
        <a:bodyPr/>
        <a:lstStyle/>
        <a:p>
          <a:r>
            <a:rPr lang="fi-FI" b="1"/>
            <a:t>3.  Prosessien optimointi:</a:t>
          </a:r>
          <a:r>
            <a:rPr lang="fi-FI"/>
            <a:t> Hyvä johtamisjärjestelmä edistää prosessien jatkuvaa parantamista ja tehostamista. Se tarkoittaa, että toimintatapoja arvioidaan säännöllisesti ja niitä muokataan paremman tehokkuuden saavuttamiseksi.</a:t>
          </a:r>
          <a:endParaRPr lang="en-US"/>
        </a:p>
      </dgm:t>
    </dgm:pt>
    <dgm:pt modelId="{95FD0B4D-D63B-4288-A150-61784A5AB83B}" type="parTrans" cxnId="{7A8E2E70-0666-4DA7-826C-547BEAF8D60A}">
      <dgm:prSet/>
      <dgm:spPr/>
      <dgm:t>
        <a:bodyPr/>
        <a:lstStyle/>
        <a:p>
          <a:endParaRPr lang="en-US"/>
        </a:p>
      </dgm:t>
    </dgm:pt>
    <dgm:pt modelId="{B54BCA36-68F7-4393-9F9F-45AB755D27D3}" type="sibTrans" cxnId="{7A8E2E70-0666-4DA7-826C-547BEAF8D60A}">
      <dgm:prSet/>
      <dgm:spPr/>
      <dgm:t>
        <a:bodyPr/>
        <a:lstStyle/>
        <a:p>
          <a:endParaRPr lang="en-US"/>
        </a:p>
      </dgm:t>
    </dgm:pt>
    <dgm:pt modelId="{40DA65F3-FE73-4820-8DA0-79AFA6BDE5A1}">
      <dgm:prSet/>
      <dgm:spPr/>
      <dgm:t>
        <a:bodyPr/>
        <a:lstStyle/>
        <a:p>
          <a:r>
            <a:rPr lang="fi-FI" b="1"/>
            <a:t>5.  Tiedon jakaminen: </a:t>
          </a:r>
          <a:r>
            <a:rPr lang="fi-FI"/>
            <a:t>Avoin viestintä ja tiedon jakaminen organisaatiossa varmistavat sen, että tieto kulkee sujuvasti ja kaikki tietävät, mitä tapahtuu. Tämä vähentää päällekkäistä työtä ja varmistaa, että päätökset perustuvat ajantasaiseen tietoon.</a:t>
          </a:r>
          <a:endParaRPr lang="en-US"/>
        </a:p>
      </dgm:t>
    </dgm:pt>
    <dgm:pt modelId="{6A027418-98A4-4F14-9472-324BC4006FF4}" type="parTrans" cxnId="{A3E9FE35-861F-4F3F-B978-B13501F8C166}">
      <dgm:prSet/>
      <dgm:spPr/>
      <dgm:t>
        <a:bodyPr/>
        <a:lstStyle/>
        <a:p>
          <a:endParaRPr lang="en-US"/>
        </a:p>
      </dgm:t>
    </dgm:pt>
    <dgm:pt modelId="{21202181-927C-45E8-85E6-44F32E454043}" type="sibTrans" cxnId="{A3E9FE35-861F-4F3F-B978-B13501F8C166}">
      <dgm:prSet/>
      <dgm:spPr/>
      <dgm:t>
        <a:bodyPr/>
        <a:lstStyle/>
        <a:p>
          <a:endParaRPr lang="en-US"/>
        </a:p>
      </dgm:t>
    </dgm:pt>
    <dgm:pt modelId="{7BE1452D-F09D-42E2-9C48-7E76092A1B8F}">
      <dgm:prSet/>
      <dgm:spPr/>
      <dgm:t>
        <a:bodyPr/>
        <a:lstStyle/>
        <a:p>
          <a:r>
            <a:rPr lang="fi-FI" b="1"/>
            <a:t>6.  Resurssien hallinta: </a:t>
          </a:r>
          <a:r>
            <a:rPr lang="fi-FI"/>
            <a:t>Erinomainen johtamisjärjestelmä auttaa organisaatiota hallitsemaan resurssejaan, kuten aikaa, rahaa ja henkilöstöä, tehokkaasti. Tämä varmistaa niiden optimaalisen käytön.</a:t>
          </a:r>
          <a:endParaRPr lang="en-US"/>
        </a:p>
      </dgm:t>
    </dgm:pt>
    <dgm:pt modelId="{47EC0736-14AE-41EF-910C-903139373D81}" type="parTrans" cxnId="{A4382512-F044-4226-A01A-07089F4915FB}">
      <dgm:prSet/>
      <dgm:spPr/>
      <dgm:t>
        <a:bodyPr/>
        <a:lstStyle/>
        <a:p>
          <a:endParaRPr lang="en-US"/>
        </a:p>
      </dgm:t>
    </dgm:pt>
    <dgm:pt modelId="{7C131E2D-9ADF-43FA-899D-1765106FDF73}" type="sibTrans" cxnId="{A4382512-F044-4226-A01A-07089F4915FB}">
      <dgm:prSet/>
      <dgm:spPr/>
      <dgm:t>
        <a:bodyPr/>
        <a:lstStyle/>
        <a:p>
          <a:endParaRPr lang="en-US"/>
        </a:p>
      </dgm:t>
    </dgm:pt>
    <dgm:pt modelId="{1663CA78-7540-4A0F-ACB9-677B5049400C}">
      <dgm:prSet/>
      <dgm:spPr/>
      <dgm:t>
        <a:bodyPr/>
        <a:lstStyle/>
        <a:p>
          <a:r>
            <a:rPr lang="fi-FI" b="1"/>
            <a:t>7.  Innovointi ja kehitys: </a:t>
          </a:r>
          <a:r>
            <a:rPr lang="fi-FI"/>
            <a:t>Johtamisjärjestelmä kannustaa innovointiin ja jatkuvaan kehittämiseen, mikä voi parantaa prosessien tehokkuutta ja tuottavuutta pitkällä aikavälillä.</a:t>
          </a:r>
          <a:endParaRPr lang="en-US"/>
        </a:p>
      </dgm:t>
    </dgm:pt>
    <dgm:pt modelId="{C63CAFDD-1F9C-482B-841E-C42BDF00A7EB}" type="parTrans" cxnId="{11916B3E-EA58-42BC-8366-34D6F7B9099C}">
      <dgm:prSet/>
      <dgm:spPr/>
      <dgm:t>
        <a:bodyPr/>
        <a:lstStyle/>
        <a:p>
          <a:endParaRPr lang="en-US"/>
        </a:p>
      </dgm:t>
    </dgm:pt>
    <dgm:pt modelId="{D1FF10E8-E01F-4515-B7B0-FCC54DD532AA}" type="sibTrans" cxnId="{11916B3E-EA58-42BC-8366-34D6F7B9099C}">
      <dgm:prSet/>
      <dgm:spPr/>
      <dgm:t>
        <a:bodyPr/>
        <a:lstStyle/>
        <a:p>
          <a:endParaRPr lang="en-US"/>
        </a:p>
      </dgm:t>
    </dgm:pt>
    <dgm:pt modelId="{EBCDC1C3-C574-4FF3-817E-990C7416DA5A}">
      <dgm:prSet/>
      <dgm:spPr/>
      <dgm:t>
        <a:bodyPr/>
        <a:lstStyle/>
        <a:p>
          <a:r>
            <a:rPr lang="fi-FI" b="1"/>
            <a:t>4.  Suoritusarviointi: </a:t>
          </a:r>
          <a:r>
            <a:rPr lang="fi-FI"/>
            <a:t>Organisaatiossa on järjestelmä suoritusarvioinnille, joka auttaa tunnistamaan vahvuudet ja heikkoudet. Tämä mahdollistaa sen, että parannustoimenpiteitä voidaan suunnitella ja toteuttaa tehokkaasti.</a:t>
          </a:r>
          <a:endParaRPr lang="en-US"/>
        </a:p>
      </dgm:t>
    </dgm:pt>
    <dgm:pt modelId="{A97A31C6-6FAD-445F-B648-D11AA7DAD717}" type="sibTrans" cxnId="{4BBA5100-0AAB-4504-9284-E28276C78360}">
      <dgm:prSet/>
      <dgm:spPr/>
      <dgm:t>
        <a:bodyPr/>
        <a:lstStyle/>
        <a:p>
          <a:endParaRPr lang="en-US"/>
        </a:p>
      </dgm:t>
    </dgm:pt>
    <dgm:pt modelId="{6651A0A6-6E8C-4499-82D9-0DF54A27F1DE}" type="parTrans" cxnId="{4BBA5100-0AAB-4504-9284-E28276C78360}">
      <dgm:prSet/>
      <dgm:spPr/>
      <dgm:t>
        <a:bodyPr/>
        <a:lstStyle/>
        <a:p>
          <a:endParaRPr lang="en-US"/>
        </a:p>
      </dgm:t>
    </dgm:pt>
    <dgm:pt modelId="{1F6C96DD-192E-4C47-8E3C-EF554B3618F5}" type="pres">
      <dgm:prSet presAssocID="{92A25282-FBBE-45D7-B8E6-A355DD75D671}" presName="Name0" presStyleCnt="0">
        <dgm:presLayoutVars>
          <dgm:dir/>
          <dgm:resizeHandles val="exact"/>
        </dgm:presLayoutVars>
      </dgm:prSet>
      <dgm:spPr/>
    </dgm:pt>
    <dgm:pt modelId="{27991BF9-0BD3-47FB-B72D-66A956A2EC04}" type="pres">
      <dgm:prSet presAssocID="{38E818F7-C6F1-4811-B333-7DF84A441FF9}" presName="composite" presStyleCnt="0"/>
      <dgm:spPr/>
    </dgm:pt>
    <dgm:pt modelId="{28FF8703-BE1C-45AB-B3FB-2ABFFBCC4B4F}" type="pres">
      <dgm:prSet presAssocID="{38E818F7-C6F1-4811-B333-7DF84A441FF9}" presName="rect1" presStyleLbl="trAlignAcc1" presStyleIdx="0" presStyleCnt="7" custLinFactNeighborX="1405" custLinFactNeighborY="-4839">
        <dgm:presLayoutVars>
          <dgm:bulletEnabled val="1"/>
        </dgm:presLayoutVars>
      </dgm:prSet>
      <dgm:spPr/>
    </dgm:pt>
    <dgm:pt modelId="{9C216756-364A-4F48-A7C0-789B5C109BD4}" type="pres">
      <dgm:prSet presAssocID="{38E818F7-C6F1-4811-B333-7DF84A441FF9}" presName="rect2" presStyleLbl="fgImgPlace1" presStyleIdx="0" presStyleCnt="7" custLinFactNeighborX="-573" custLinFactNeighborY="611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aalitaulu tasaisella täytöllä"/>
        </a:ext>
      </dgm:extLst>
    </dgm:pt>
    <dgm:pt modelId="{840A0730-4118-4799-A58C-2B4B3C89B726}" type="pres">
      <dgm:prSet presAssocID="{518E6D83-7065-43FA-A311-171A31C5AE3C}" presName="sibTrans" presStyleCnt="0"/>
      <dgm:spPr/>
    </dgm:pt>
    <dgm:pt modelId="{FC1E1AE7-E442-4F58-9FA9-7CD8DE40BE19}" type="pres">
      <dgm:prSet presAssocID="{12A0BE26-8F44-4626-B526-55452AB1915F}" presName="composite" presStyleCnt="0"/>
      <dgm:spPr/>
    </dgm:pt>
    <dgm:pt modelId="{B68CD028-9D72-4EF8-BDE0-737882DC8D78}" type="pres">
      <dgm:prSet presAssocID="{12A0BE26-8F44-4626-B526-55452AB1915F}" presName="rect1" presStyleLbl="trAlignAcc1" presStyleIdx="1" presStyleCnt="7" custLinFactNeighborY="-5523">
        <dgm:presLayoutVars>
          <dgm:bulletEnabled val="1"/>
        </dgm:presLayoutVars>
      </dgm:prSet>
      <dgm:spPr/>
    </dgm:pt>
    <dgm:pt modelId="{5E0AE9FA-AC54-4A6C-AB46-C545F8413EF5}" type="pres">
      <dgm:prSet presAssocID="{12A0BE26-8F44-4626-B526-55452AB1915F}" presName="rect2" presStyleLbl="fgImgPlace1" presStyleIdx="1" presStyleCnt="7" custLinFactNeighborY="449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Sukupuoli tasaisella täytöllä"/>
        </a:ext>
      </dgm:extLst>
    </dgm:pt>
    <dgm:pt modelId="{AEE85819-5D2C-4EDC-8966-93BED6B58B05}" type="pres">
      <dgm:prSet presAssocID="{FFF0550D-07A6-4CDE-8F55-E190E71B7956}" presName="sibTrans" presStyleCnt="0"/>
      <dgm:spPr/>
    </dgm:pt>
    <dgm:pt modelId="{2F8892B8-5B26-436D-A06F-7CCF431D195B}" type="pres">
      <dgm:prSet presAssocID="{E7EA4067-1476-470F-B246-21E5E1703557}" presName="composite" presStyleCnt="0"/>
      <dgm:spPr/>
    </dgm:pt>
    <dgm:pt modelId="{DF559C55-B774-4B01-99BA-19634BE823A3}" type="pres">
      <dgm:prSet presAssocID="{E7EA4067-1476-470F-B246-21E5E1703557}" presName="rect1" presStyleLbl="trAlignAcc1" presStyleIdx="2" presStyleCnt="7" custLinFactNeighborX="-2579" custLinFactNeighborY="-5523">
        <dgm:presLayoutVars>
          <dgm:bulletEnabled val="1"/>
        </dgm:presLayoutVars>
      </dgm:prSet>
      <dgm:spPr/>
    </dgm:pt>
    <dgm:pt modelId="{6CA8F645-E7DD-471E-8CBA-3F8977F4BE01}" type="pres">
      <dgm:prSet presAssocID="{E7EA4067-1476-470F-B246-21E5E1703557}" presName="rect2" presStyleLbl="fgImgPlace1" presStyleIdx="2" presStyleCnt="7" custLinFactNeighborX="-10107" custLinFactNeighborY="611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Ympyrät ja nuolet ääriviiva"/>
        </a:ext>
      </dgm:extLst>
    </dgm:pt>
    <dgm:pt modelId="{0F59BEF5-A3D1-49F0-BB4A-559D798F384E}" type="pres">
      <dgm:prSet presAssocID="{B54BCA36-68F7-4393-9F9F-45AB755D27D3}" presName="sibTrans" presStyleCnt="0"/>
      <dgm:spPr/>
    </dgm:pt>
    <dgm:pt modelId="{1E7146B7-D33D-4C65-A8AA-3BA97B328E55}" type="pres">
      <dgm:prSet presAssocID="{EBCDC1C3-C574-4FF3-817E-990C7416DA5A}" presName="composite" presStyleCnt="0"/>
      <dgm:spPr/>
    </dgm:pt>
    <dgm:pt modelId="{53B51418-3C8B-4093-9237-A2178F3C4CE5}" type="pres">
      <dgm:prSet presAssocID="{EBCDC1C3-C574-4FF3-817E-990C7416DA5A}" presName="rect1" presStyleLbl="trAlignAcc1" presStyleIdx="3" presStyleCnt="7">
        <dgm:presLayoutVars>
          <dgm:bulletEnabled val="1"/>
        </dgm:presLayoutVars>
      </dgm:prSet>
      <dgm:spPr/>
    </dgm:pt>
    <dgm:pt modelId="{5A87DD35-430D-4A9E-8904-5AE5741C68F2}" type="pres">
      <dgm:prSet presAssocID="{EBCDC1C3-C574-4FF3-817E-990C7416DA5A}" presName="rect2" presStyleLbl="fgImgPlace1" presStyleIdx="3" presStyleCnt="7" custLinFactNeighborX="-573" custLinFactNeighborY="7299"/>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Kirjoituslevy osa merkitty tasaisella täytöllä"/>
        </a:ext>
      </dgm:extLst>
    </dgm:pt>
    <dgm:pt modelId="{484040B9-305E-4ADF-8C5B-EDF780A357E0}" type="pres">
      <dgm:prSet presAssocID="{A97A31C6-6FAD-445F-B648-D11AA7DAD717}" presName="sibTrans" presStyleCnt="0"/>
      <dgm:spPr/>
    </dgm:pt>
    <dgm:pt modelId="{1CD53B9B-02E5-4092-98EA-CAEB2609A6A1}" type="pres">
      <dgm:prSet presAssocID="{40DA65F3-FE73-4820-8DA0-79AFA6BDE5A1}" presName="composite" presStyleCnt="0"/>
      <dgm:spPr/>
    </dgm:pt>
    <dgm:pt modelId="{8F0A0D9F-C228-43D3-9E5A-7C3529BFEE4B}" type="pres">
      <dgm:prSet presAssocID="{40DA65F3-FE73-4820-8DA0-79AFA6BDE5A1}" presName="rect1" presStyleLbl="trAlignAcc1" presStyleIdx="4" presStyleCnt="7">
        <dgm:presLayoutVars>
          <dgm:bulletEnabled val="1"/>
        </dgm:presLayoutVars>
      </dgm:prSet>
      <dgm:spPr/>
    </dgm:pt>
    <dgm:pt modelId="{2B8F3EC1-C5E1-42F8-BBCB-49AD66FD6C88}" type="pres">
      <dgm:prSet presAssocID="{40DA65F3-FE73-4820-8DA0-79AFA6BDE5A1}" presName="rect2" presStyleLbl="fgImgPlace1" presStyleIdx="4" presStyleCnt="7" custLinFactNeighborX="2315" custLinFactNeighborY="1384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Pilvitekniikka ääriviiva"/>
        </a:ext>
      </dgm:extLst>
    </dgm:pt>
    <dgm:pt modelId="{ACD63C5C-D553-4D40-9825-8921AE5AA093}" type="pres">
      <dgm:prSet presAssocID="{21202181-927C-45E8-85E6-44F32E454043}" presName="sibTrans" presStyleCnt="0"/>
      <dgm:spPr/>
    </dgm:pt>
    <dgm:pt modelId="{BD41BC78-45AF-4EC5-8C41-7B617866449D}" type="pres">
      <dgm:prSet presAssocID="{7BE1452D-F09D-42E2-9C48-7E76092A1B8F}" presName="composite" presStyleCnt="0"/>
      <dgm:spPr/>
    </dgm:pt>
    <dgm:pt modelId="{3225EF54-6F4C-4B8F-9AF6-25763C59AF08}" type="pres">
      <dgm:prSet presAssocID="{7BE1452D-F09D-42E2-9C48-7E76092A1B8F}" presName="rect1" presStyleLbl="trAlignAcc1" presStyleIdx="5" presStyleCnt="7" custLinFactNeighborX="-3132" custLinFactNeighborY="2592">
        <dgm:presLayoutVars>
          <dgm:bulletEnabled val="1"/>
        </dgm:presLayoutVars>
      </dgm:prSet>
      <dgm:spPr/>
    </dgm:pt>
    <dgm:pt modelId="{06449C59-213F-4C91-9608-D8BAEE7405DD}" type="pres">
      <dgm:prSet presAssocID="{7BE1452D-F09D-42E2-9C48-7E76092A1B8F}" presName="rect2"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Euro tasaisella täytöllä"/>
        </a:ext>
      </dgm:extLst>
    </dgm:pt>
    <dgm:pt modelId="{B741A599-56ED-4218-97AB-A04C23A01BB9}" type="pres">
      <dgm:prSet presAssocID="{7C131E2D-9ADF-43FA-899D-1765106FDF73}" presName="sibTrans" presStyleCnt="0"/>
      <dgm:spPr/>
    </dgm:pt>
    <dgm:pt modelId="{6FBA4E63-3D90-456F-B221-74AD21CA5732}" type="pres">
      <dgm:prSet presAssocID="{1663CA78-7540-4A0F-ACB9-677B5049400C}" presName="composite" presStyleCnt="0"/>
      <dgm:spPr/>
    </dgm:pt>
    <dgm:pt modelId="{687A94E5-A98E-4759-A65C-7606A8125D80}" type="pres">
      <dgm:prSet presAssocID="{1663CA78-7540-4A0F-ACB9-677B5049400C}" presName="rect1" presStyleLbl="trAlignAcc1" presStyleIdx="6" presStyleCnt="7">
        <dgm:presLayoutVars>
          <dgm:bulletEnabled val="1"/>
        </dgm:presLayoutVars>
      </dgm:prSet>
      <dgm:spPr/>
    </dgm:pt>
    <dgm:pt modelId="{C8AA4516-8D42-47F4-8609-ECCEA474ACD4}" type="pres">
      <dgm:prSet presAssocID="{1663CA78-7540-4A0F-ACB9-677B5049400C}" presName="rect2" presStyleLbl="fgImgPlace1" presStyleIdx="6" presStyleCnt="7" custLinFactNeighborY="11203"/>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Nuoliympyrä tasaisella täytöllä"/>
        </a:ext>
      </dgm:extLst>
    </dgm:pt>
  </dgm:ptLst>
  <dgm:cxnLst>
    <dgm:cxn modelId="{4BBA5100-0AAB-4504-9284-E28276C78360}" srcId="{92A25282-FBBE-45D7-B8E6-A355DD75D671}" destId="{EBCDC1C3-C574-4FF3-817E-990C7416DA5A}" srcOrd="3" destOrd="0" parTransId="{6651A0A6-6E8C-4499-82D9-0DF54A27F1DE}" sibTransId="{A97A31C6-6FAD-445F-B648-D11AA7DAD717}"/>
    <dgm:cxn modelId="{A4382512-F044-4226-A01A-07089F4915FB}" srcId="{92A25282-FBBE-45D7-B8E6-A355DD75D671}" destId="{7BE1452D-F09D-42E2-9C48-7E76092A1B8F}" srcOrd="5" destOrd="0" parTransId="{47EC0736-14AE-41EF-910C-903139373D81}" sibTransId="{7C131E2D-9ADF-43FA-899D-1765106FDF73}"/>
    <dgm:cxn modelId="{59FBC02E-5FBA-4E62-A03A-190CF554EEA4}" srcId="{92A25282-FBBE-45D7-B8E6-A355DD75D671}" destId="{38E818F7-C6F1-4811-B333-7DF84A441FF9}" srcOrd="0" destOrd="0" parTransId="{FD639AE1-CAEA-4BF0-9736-0827B277DC05}" sibTransId="{518E6D83-7065-43FA-A311-171A31C5AE3C}"/>
    <dgm:cxn modelId="{74F2142F-E19F-4D04-8C86-308F0AD3BB77}" type="presOf" srcId="{92A25282-FBBE-45D7-B8E6-A355DD75D671}" destId="{1F6C96DD-192E-4C47-8E3C-EF554B3618F5}" srcOrd="0" destOrd="0" presId="urn:microsoft.com/office/officeart/2008/layout/PictureStrips"/>
    <dgm:cxn modelId="{A3E9FE35-861F-4F3F-B978-B13501F8C166}" srcId="{92A25282-FBBE-45D7-B8E6-A355DD75D671}" destId="{40DA65F3-FE73-4820-8DA0-79AFA6BDE5A1}" srcOrd="4" destOrd="0" parTransId="{6A027418-98A4-4F14-9472-324BC4006FF4}" sibTransId="{21202181-927C-45E8-85E6-44F32E454043}"/>
    <dgm:cxn modelId="{CD225137-838C-4DB6-9A07-F5D107357F11}" type="presOf" srcId="{12A0BE26-8F44-4626-B526-55452AB1915F}" destId="{B68CD028-9D72-4EF8-BDE0-737882DC8D78}" srcOrd="0" destOrd="0" presId="urn:microsoft.com/office/officeart/2008/layout/PictureStrips"/>
    <dgm:cxn modelId="{11916B3E-EA58-42BC-8366-34D6F7B9099C}" srcId="{92A25282-FBBE-45D7-B8E6-A355DD75D671}" destId="{1663CA78-7540-4A0F-ACB9-677B5049400C}" srcOrd="6" destOrd="0" parTransId="{C63CAFDD-1F9C-482B-841E-C42BDF00A7EB}" sibTransId="{D1FF10E8-E01F-4515-B7B0-FCC54DD532AA}"/>
    <dgm:cxn modelId="{7A8E2E70-0666-4DA7-826C-547BEAF8D60A}" srcId="{92A25282-FBBE-45D7-B8E6-A355DD75D671}" destId="{E7EA4067-1476-470F-B246-21E5E1703557}" srcOrd="2" destOrd="0" parTransId="{95FD0B4D-D63B-4288-A150-61784A5AB83B}" sibTransId="{B54BCA36-68F7-4393-9F9F-45AB755D27D3}"/>
    <dgm:cxn modelId="{31B24871-2F5D-4F73-990C-4D1A481C980A}" srcId="{92A25282-FBBE-45D7-B8E6-A355DD75D671}" destId="{12A0BE26-8F44-4626-B526-55452AB1915F}" srcOrd="1" destOrd="0" parTransId="{AB281A3F-B78D-4AFB-B23F-975D785F2CA9}" sibTransId="{FFF0550D-07A6-4CDE-8F55-E190E71B7956}"/>
    <dgm:cxn modelId="{72B8A156-EEDB-4AAB-8F07-71CAA48FD04A}" type="presOf" srcId="{40DA65F3-FE73-4820-8DA0-79AFA6BDE5A1}" destId="{8F0A0D9F-C228-43D3-9E5A-7C3529BFEE4B}" srcOrd="0" destOrd="0" presId="urn:microsoft.com/office/officeart/2008/layout/PictureStrips"/>
    <dgm:cxn modelId="{F1DDE789-DD8C-4946-8E3A-36113103F4C4}" type="presOf" srcId="{E7EA4067-1476-470F-B246-21E5E1703557}" destId="{DF559C55-B774-4B01-99BA-19634BE823A3}" srcOrd="0" destOrd="0" presId="urn:microsoft.com/office/officeart/2008/layout/PictureStrips"/>
    <dgm:cxn modelId="{C1022E9B-62E7-4821-AEDE-C7761046BB31}" type="presOf" srcId="{7BE1452D-F09D-42E2-9C48-7E76092A1B8F}" destId="{3225EF54-6F4C-4B8F-9AF6-25763C59AF08}" srcOrd="0" destOrd="0" presId="urn:microsoft.com/office/officeart/2008/layout/PictureStrips"/>
    <dgm:cxn modelId="{6DD940A6-6BAA-424F-A250-F84363D47F14}" type="presOf" srcId="{EBCDC1C3-C574-4FF3-817E-990C7416DA5A}" destId="{53B51418-3C8B-4093-9237-A2178F3C4CE5}" srcOrd="0" destOrd="0" presId="urn:microsoft.com/office/officeart/2008/layout/PictureStrips"/>
    <dgm:cxn modelId="{12B11FE0-17C5-4E57-8BBF-475085CA6A96}" type="presOf" srcId="{38E818F7-C6F1-4811-B333-7DF84A441FF9}" destId="{28FF8703-BE1C-45AB-B3FB-2ABFFBCC4B4F}" srcOrd="0" destOrd="0" presId="urn:microsoft.com/office/officeart/2008/layout/PictureStrips"/>
    <dgm:cxn modelId="{A1C274EA-6EB7-4444-A33F-FA88FF544DAD}" type="presOf" srcId="{1663CA78-7540-4A0F-ACB9-677B5049400C}" destId="{687A94E5-A98E-4759-A65C-7606A8125D80}" srcOrd="0" destOrd="0" presId="urn:microsoft.com/office/officeart/2008/layout/PictureStrips"/>
    <dgm:cxn modelId="{8CF73CC4-69EE-4A31-BF95-5619A903E231}" type="presParOf" srcId="{1F6C96DD-192E-4C47-8E3C-EF554B3618F5}" destId="{27991BF9-0BD3-47FB-B72D-66A956A2EC04}" srcOrd="0" destOrd="0" presId="urn:microsoft.com/office/officeart/2008/layout/PictureStrips"/>
    <dgm:cxn modelId="{86AD4C58-36E9-4B1D-ACCD-CF4D4553017A}" type="presParOf" srcId="{27991BF9-0BD3-47FB-B72D-66A956A2EC04}" destId="{28FF8703-BE1C-45AB-B3FB-2ABFFBCC4B4F}" srcOrd="0" destOrd="0" presId="urn:microsoft.com/office/officeart/2008/layout/PictureStrips"/>
    <dgm:cxn modelId="{D6B5FEAC-65F0-455C-99D2-76616B77FBBC}" type="presParOf" srcId="{27991BF9-0BD3-47FB-B72D-66A956A2EC04}" destId="{9C216756-364A-4F48-A7C0-789B5C109BD4}" srcOrd="1" destOrd="0" presId="urn:microsoft.com/office/officeart/2008/layout/PictureStrips"/>
    <dgm:cxn modelId="{7A30306F-4C0D-4B39-AF61-F8206A5B62C6}" type="presParOf" srcId="{1F6C96DD-192E-4C47-8E3C-EF554B3618F5}" destId="{840A0730-4118-4799-A58C-2B4B3C89B726}" srcOrd="1" destOrd="0" presId="urn:microsoft.com/office/officeart/2008/layout/PictureStrips"/>
    <dgm:cxn modelId="{CD3CCB08-8767-4FE7-A766-90EB5E5866F1}" type="presParOf" srcId="{1F6C96DD-192E-4C47-8E3C-EF554B3618F5}" destId="{FC1E1AE7-E442-4F58-9FA9-7CD8DE40BE19}" srcOrd="2" destOrd="0" presId="urn:microsoft.com/office/officeart/2008/layout/PictureStrips"/>
    <dgm:cxn modelId="{A0BA685E-00E8-486C-AF64-D7ECE777524A}" type="presParOf" srcId="{FC1E1AE7-E442-4F58-9FA9-7CD8DE40BE19}" destId="{B68CD028-9D72-4EF8-BDE0-737882DC8D78}" srcOrd="0" destOrd="0" presId="urn:microsoft.com/office/officeart/2008/layout/PictureStrips"/>
    <dgm:cxn modelId="{2A824ED0-DE00-4325-AE28-21335032015D}" type="presParOf" srcId="{FC1E1AE7-E442-4F58-9FA9-7CD8DE40BE19}" destId="{5E0AE9FA-AC54-4A6C-AB46-C545F8413EF5}" srcOrd="1" destOrd="0" presId="urn:microsoft.com/office/officeart/2008/layout/PictureStrips"/>
    <dgm:cxn modelId="{0DF6A4F4-2518-472A-9642-3B2E055E5E36}" type="presParOf" srcId="{1F6C96DD-192E-4C47-8E3C-EF554B3618F5}" destId="{AEE85819-5D2C-4EDC-8966-93BED6B58B05}" srcOrd="3" destOrd="0" presId="urn:microsoft.com/office/officeart/2008/layout/PictureStrips"/>
    <dgm:cxn modelId="{541958AB-656A-4C54-92E6-16ADE1630660}" type="presParOf" srcId="{1F6C96DD-192E-4C47-8E3C-EF554B3618F5}" destId="{2F8892B8-5B26-436D-A06F-7CCF431D195B}" srcOrd="4" destOrd="0" presId="urn:microsoft.com/office/officeart/2008/layout/PictureStrips"/>
    <dgm:cxn modelId="{EECDE11B-5938-421C-9823-76CD91F5EDD8}" type="presParOf" srcId="{2F8892B8-5B26-436D-A06F-7CCF431D195B}" destId="{DF559C55-B774-4B01-99BA-19634BE823A3}" srcOrd="0" destOrd="0" presId="urn:microsoft.com/office/officeart/2008/layout/PictureStrips"/>
    <dgm:cxn modelId="{A509C06D-D5CC-43D8-92D6-7DAD17352A2B}" type="presParOf" srcId="{2F8892B8-5B26-436D-A06F-7CCF431D195B}" destId="{6CA8F645-E7DD-471E-8CBA-3F8977F4BE01}" srcOrd="1" destOrd="0" presId="urn:microsoft.com/office/officeart/2008/layout/PictureStrips"/>
    <dgm:cxn modelId="{038F19C7-882A-446C-A3DA-28ABA44D0209}" type="presParOf" srcId="{1F6C96DD-192E-4C47-8E3C-EF554B3618F5}" destId="{0F59BEF5-A3D1-49F0-BB4A-559D798F384E}" srcOrd="5" destOrd="0" presId="urn:microsoft.com/office/officeart/2008/layout/PictureStrips"/>
    <dgm:cxn modelId="{1F2E16C3-5487-4DF4-944D-64A18766BB31}" type="presParOf" srcId="{1F6C96DD-192E-4C47-8E3C-EF554B3618F5}" destId="{1E7146B7-D33D-4C65-A8AA-3BA97B328E55}" srcOrd="6" destOrd="0" presId="urn:microsoft.com/office/officeart/2008/layout/PictureStrips"/>
    <dgm:cxn modelId="{B721864B-6C0C-475A-8B57-75ABC44B5F39}" type="presParOf" srcId="{1E7146B7-D33D-4C65-A8AA-3BA97B328E55}" destId="{53B51418-3C8B-4093-9237-A2178F3C4CE5}" srcOrd="0" destOrd="0" presId="urn:microsoft.com/office/officeart/2008/layout/PictureStrips"/>
    <dgm:cxn modelId="{D4EDBBC1-5BF3-498C-A51F-545AF740D7DE}" type="presParOf" srcId="{1E7146B7-D33D-4C65-A8AA-3BA97B328E55}" destId="{5A87DD35-430D-4A9E-8904-5AE5741C68F2}" srcOrd="1" destOrd="0" presId="urn:microsoft.com/office/officeart/2008/layout/PictureStrips"/>
    <dgm:cxn modelId="{3FADBA46-31AF-403B-9AFC-0B9719CD6347}" type="presParOf" srcId="{1F6C96DD-192E-4C47-8E3C-EF554B3618F5}" destId="{484040B9-305E-4ADF-8C5B-EDF780A357E0}" srcOrd="7" destOrd="0" presId="urn:microsoft.com/office/officeart/2008/layout/PictureStrips"/>
    <dgm:cxn modelId="{AD3DD3D3-4834-471F-880F-5AC63F56614A}" type="presParOf" srcId="{1F6C96DD-192E-4C47-8E3C-EF554B3618F5}" destId="{1CD53B9B-02E5-4092-98EA-CAEB2609A6A1}" srcOrd="8" destOrd="0" presId="urn:microsoft.com/office/officeart/2008/layout/PictureStrips"/>
    <dgm:cxn modelId="{C2990183-0E01-4EE2-8EDF-3105A287B0E6}" type="presParOf" srcId="{1CD53B9B-02E5-4092-98EA-CAEB2609A6A1}" destId="{8F0A0D9F-C228-43D3-9E5A-7C3529BFEE4B}" srcOrd="0" destOrd="0" presId="urn:microsoft.com/office/officeart/2008/layout/PictureStrips"/>
    <dgm:cxn modelId="{2792229B-6BE4-450C-B84E-7061EA3520FD}" type="presParOf" srcId="{1CD53B9B-02E5-4092-98EA-CAEB2609A6A1}" destId="{2B8F3EC1-C5E1-42F8-BBCB-49AD66FD6C88}" srcOrd="1" destOrd="0" presId="urn:microsoft.com/office/officeart/2008/layout/PictureStrips"/>
    <dgm:cxn modelId="{A71C1A8F-6C85-41DE-99B8-5F5217E840F6}" type="presParOf" srcId="{1F6C96DD-192E-4C47-8E3C-EF554B3618F5}" destId="{ACD63C5C-D553-4D40-9825-8921AE5AA093}" srcOrd="9" destOrd="0" presId="urn:microsoft.com/office/officeart/2008/layout/PictureStrips"/>
    <dgm:cxn modelId="{EC893C3B-FC82-4717-B633-756B612E6915}" type="presParOf" srcId="{1F6C96DD-192E-4C47-8E3C-EF554B3618F5}" destId="{BD41BC78-45AF-4EC5-8C41-7B617866449D}" srcOrd="10" destOrd="0" presId="urn:microsoft.com/office/officeart/2008/layout/PictureStrips"/>
    <dgm:cxn modelId="{64CD40D1-AE2E-4F03-822D-19EB2CD7F518}" type="presParOf" srcId="{BD41BC78-45AF-4EC5-8C41-7B617866449D}" destId="{3225EF54-6F4C-4B8F-9AF6-25763C59AF08}" srcOrd="0" destOrd="0" presId="urn:microsoft.com/office/officeart/2008/layout/PictureStrips"/>
    <dgm:cxn modelId="{60BA944E-D354-4128-93A2-4C07F0F3EC54}" type="presParOf" srcId="{BD41BC78-45AF-4EC5-8C41-7B617866449D}" destId="{06449C59-213F-4C91-9608-D8BAEE7405DD}" srcOrd="1" destOrd="0" presId="urn:microsoft.com/office/officeart/2008/layout/PictureStrips"/>
    <dgm:cxn modelId="{8D6D230C-A02B-447E-94A8-6CC83278C94A}" type="presParOf" srcId="{1F6C96DD-192E-4C47-8E3C-EF554B3618F5}" destId="{B741A599-56ED-4218-97AB-A04C23A01BB9}" srcOrd="11" destOrd="0" presId="urn:microsoft.com/office/officeart/2008/layout/PictureStrips"/>
    <dgm:cxn modelId="{444BAE82-167A-4854-8B18-C0235777EE0A}" type="presParOf" srcId="{1F6C96DD-192E-4C47-8E3C-EF554B3618F5}" destId="{6FBA4E63-3D90-456F-B221-74AD21CA5732}" srcOrd="12" destOrd="0" presId="urn:microsoft.com/office/officeart/2008/layout/PictureStrips"/>
    <dgm:cxn modelId="{6A2108A7-7937-4F9E-946D-EFAC2A00EEDE}" type="presParOf" srcId="{6FBA4E63-3D90-456F-B221-74AD21CA5732}" destId="{687A94E5-A98E-4759-A65C-7606A8125D80}" srcOrd="0" destOrd="0" presId="urn:microsoft.com/office/officeart/2008/layout/PictureStrips"/>
    <dgm:cxn modelId="{5D1F42D0-4BF1-46DC-90B4-D0A39CA8F86D}" type="presParOf" srcId="{6FBA4E63-3D90-456F-B221-74AD21CA5732}" destId="{C8AA4516-8D42-47F4-8609-ECCEA474ACD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E0F7BF4-CB91-4895-A645-790B4FCC9148}"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fi-FI"/>
        </a:p>
      </dgm:t>
    </dgm:pt>
    <dgm:pt modelId="{8E159233-738E-4867-A508-97E058BC0D19}">
      <dgm:prSet phldrT="[Teksti]" phldr="0"/>
      <dgm:spPr/>
      <dgm:t>
        <a:bodyPr/>
        <a:lstStyle/>
        <a:p>
          <a:pPr rtl="0"/>
          <a:r>
            <a:rPr lang="fi-FI">
              <a:latin typeface="Arial" panose="020B0604020202020204"/>
            </a:rPr>
            <a:t>Järjestäjän tietotarpeiden määrittäminen tavoitteiden mukaisesti</a:t>
          </a:r>
          <a:endParaRPr lang="fi-FI"/>
        </a:p>
      </dgm:t>
    </dgm:pt>
    <dgm:pt modelId="{427CFC02-C021-48DF-9134-B0F10D3658F5}" type="parTrans" cxnId="{AE682774-E24D-4DAD-BD12-7FCD74DAC11C}">
      <dgm:prSet/>
      <dgm:spPr/>
      <dgm:t>
        <a:bodyPr/>
        <a:lstStyle/>
        <a:p>
          <a:endParaRPr lang="fi-FI"/>
        </a:p>
      </dgm:t>
    </dgm:pt>
    <dgm:pt modelId="{576BCF9B-58E6-4E37-91D8-CA976F63BE17}" type="sibTrans" cxnId="{AE682774-E24D-4DAD-BD12-7FCD74DAC11C}">
      <dgm:prSet/>
      <dgm:spPr/>
      <dgm:t>
        <a:bodyPr/>
        <a:lstStyle/>
        <a:p>
          <a:endParaRPr lang="fi-FI"/>
        </a:p>
      </dgm:t>
    </dgm:pt>
    <dgm:pt modelId="{67A06E7C-AE94-4542-B77B-530FD5927940}">
      <dgm:prSet phldrT="[Teksti]" phldr="0"/>
      <dgm:spPr/>
      <dgm:t>
        <a:bodyPr/>
        <a:lstStyle/>
        <a:p>
          <a:pPr rtl="0"/>
          <a:r>
            <a:rPr lang="fi-FI">
              <a:latin typeface="Arial" panose="020B0604020202020204"/>
            </a:rPr>
            <a:t>Asiakas, toiminta, henkilöstö, vaikuttavuus, kustannusvaikuttavuus</a:t>
          </a:r>
          <a:endParaRPr lang="fi-FI"/>
        </a:p>
      </dgm:t>
    </dgm:pt>
    <dgm:pt modelId="{0AA52A0C-251F-4363-9A60-EE2986F0CC41}" type="parTrans" cxnId="{A28DBA78-3701-47C7-85EF-18639B9302CF}">
      <dgm:prSet/>
      <dgm:spPr/>
      <dgm:t>
        <a:bodyPr/>
        <a:lstStyle/>
        <a:p>
          <a:endParaRPr lang="fi-FI"/>
        </a:p>
      </dgm:t>
    </dgm:pt>
    <dgm:pt modelId="{BDCCC6E1-30D0-4E58-A2B6-0039E667B9DB}" type="sibTrans" cxnId="{A28DBA78-3701-47C7-85EF-18639B9302CF}">
      <dgm:prSet/>
      <dgm:spPr/>
      <dgm:t>
        <a:bodyPr/>
        <a:lstStyle/>
        <a:p>
          <a:endParaRPr lang="fi-FI"/>
        </a:p>
      </dgm:t>
    </dgm:pt>
    <dgm:pt modelId="{91C47B7E-AAF4-4A37-A356-40EEDA28F196}">
      <dgm:prSet phldrT="[Teksti]" phldr="0"/>
      <dgm:spPr/>
      <dgm:t>
        <a:bodyPr/>
        <a:lstStyle/>
        <a:p>
          <a:pPr rtl="0"/>
          <a:r>
            <a:rPr lang="fi-FI">
              <a:latin typeface="Arial" panose="020B0604020202020204"/>
            </a:rPr>
            <a:t>Luodaan toimintamalli tiedolla johtamisen viestintään ja vuorovaikutukseen </a:t>
          </a:r>
          <a:endParaRPr lang="fi-FI"/>
        </a:p>
      </dgm:t>
    </dgm:pt>
    <dgm:pt modelId="{525CA0E9-0598-442E-A8E7-3B65FFB582DA}" type="parTrans" cxnId="{7B42EA44-4DD7-4CE0-A259-FE7E5D9ECF48}">
      <dgm:prSet/>
      <dgm:spPr/>
      <dgm:t>
        <a:bodyPr/>
        <a:lstStyle/>
        <a:p>
          <a:endParaRPr lang="fi-FI"/>
        </a:p>
      </dgm:t>
    </dgm:pt>
    <dgm:pt modelId="{D61BCED4-BB13-4D9E-90A8-9300458CFA11}" type="sibTrans" cxnId="{7B42EA44-4DD7-4CE0-A259-FE7E5D9ECF48}">
      <dgm:prSet/>
      <dgm:spPr/>
      <dgm:t>
        <a:bodyPr/>
        <a:lstStyle/>
        <a:p>
          <a:endParaRPr lang="fi-FI"/>
        </a:p>
      </dgm:t>
    </dgm:pt>
    <dgm:pt modelId="{FE153546-BCE3-4B40-821B-BFED10568DCB}">
      <dgm:prSet phldrT="[Teksti]" phldr="0"/>
      <dgm:spPr/>
      <dgm:t>
        <a:bodyPr/>
        <a:lstStyle/>
        <a:p>
          <a:pPr rtl="0"/>
          <a:r>
            <a:rPr lang="fi-FI">
              <a:latin typeface="Arial" panose="020B0604020202020204"/>
            </a:rPr>
            <a:t>Viestintäsuunnitelma kohdennettuna ja  koko organisaatiolle</a:t>
          </a:r>
          <a:endParaRPr lang="fi-FI"/>
        </a:p>
      </dgm:t>
    </dgm:pt>
    <dgm:pt modelId="{20E749F9-3947-4DBB-A6E3-8EC5C768C7D8}" type="parTrans" cxnId="{351A1F5E-9F65-44C8-A4A7-C7D84B06F268}">
      <dgm:prSet/>
      <dgm:spPr/>
      <dgm:t>
        <a:bodyPr/>
        <a:lstStyle/>
        <a:p>
          <a:endParaRPr lang="fi-FI"/>
        </a:p>
      </dgm:t>
    </dgm:pt>
    <dgm:pt modelId="{008E0166-A79E-420C-90B6-CE6F615B4318}" type="sibTrans" cxnId="{351A1F5E-9F65-44C8-A4A7-C7D84B06F268}">
      <dgm:prSet/>
      <dgm:spPr/>
      <dgm:t>
        <a:bodyPr/>
        <a:lstStyle/>
        <a:p>
          <a:endParaRPr lang="fi-FI"/>
        </a:p>
      </dgm:t>
    </dgm:pt>
    <dgm:pt modelId="{BC91C891-3B08-4333-AD70-2C60564C68EE}">
      <dgm:prSet phldrT="[Teksti]" phldr="0"/>
      <dgm:spPr/>
      <dgm:t>
        <a:bodyPr/>
        <a:lstStyle/>
        <a:p>
          <a:pPr rtl="0"/>
          <a:r>
            <a:rPr lang="fi-FI">
              <a:latin typeface="Arial" panose="020B0604020202020204"/>
            </a:rPr>
            <a:t>Tietoikkuna visualisointiin</a:t>
          </a:r>
          <a:endParaRPr lang="fi-FI"/>
        </a:p>
      </dgm:t>
    </dgm:pt>
    <dgm:pt modelId="{DF34197A-4798-4581-9FF0-A61BC14C669C}" type="parTrans" cxnId="{9917AB2C-01BB-4D15-8055-3DECC960B7BD}">
      <dgm:prSet/>
      <dgm:spPr/>
      <dgm:t>
        <a:bodyPr/>
        <a:lstStyle/>
        <a:p>
          <a:endParaRPr lang="fi-FI"/>
        </a:p>
      </dgm:t>
    </dgm:pt>
    <dgm:pt modelId="{D01C2585-9163-42DF-95A4-405D5A4BC4F9}" type="sibTrans" cxnId="{9917AB2C-01BB-4D15-8055-3DECC960B7BD}">
      <dgm:prSet/>
      <dgm:spPr/>
      <dgm:t>
        <a:bodyPr/>
        <a:lstStyle/>
        <a:p>
          <a:endParaRPr lang="fi-FI"/>
        </a:p>
      </dgm:t>
    </dgm:pt>
    <dgm:pt modelId="{ED59CF37-F007-470A-9D05-4C248E9E14A6}">
      <dgm:prSet phldrT="[Teksti]" phldr="0"/>
      <dgm:spPr/>
      <dgm:t>
        <a:bodyPr/>
        <a:lstStyle/>
        <a:p>
          <a:pPr rtl="0"/>
          <a:r>
            <a:rPr lang="fi-FI">
              <a:latin typeface="Arial" panose="020B0604020202020204"/>
            </a:rPr>
            <a:t>Vaikuttavuuden arvioinnin kehikko</a:t>
          </a:r>
          <a:endParaRPr lang="fi-FI"/>
        </a:p>
      </dgm:t>
    </dgm:pt>
    <dgm:pt modelId="{0781A290-7994-4170-A695-65FB8AE8054C}" type="parTrans" cxnId="{B2DE3210-9585-4519-A0B2-FEED2CA265A1}">
      <dgm:prSet/>
      <dgm:spPr/>
      <dgm:t>
        <a:bodyPr/>
        <a:lstStyle/>
        <a:p>
          <a:endParaRPr lang="fi-FI"/>
        </a:p>
      </dgm:t>
    </dgm:pt>
    <dgm:pt modelId="{D21CD2A0-1854-4134-96EF-0C4F274D9069}" type="sibTrans" cxnId="{B2DE3210-9585-4519-A0B2-FEED2CA265A1}">
      <dgm:prSet/>
      <dgm:spPr/>
      <dgm:t>
        <a:bodyPr/>
        <a:lstStyle/>
        <a:p>
          <a:endParaRPr lang="fi-FI"/>
        </a:p>
      </dgm:t>
    </dgm:pt>
    <dgm:pt modelId="{37843BBF-E513-4417-8126-085250EFD6B2}">
      <dgm:prSet phldrT="[Teksti]" phldr="0"/>
      <dgm:spPr/>
      <dgm:t>
        <a:bodyPr/>
        <a:lstStyle/>
        <a:p>
          <a:pPr rtl="0"/>
          <a:r>
            <a:rPr lang="fi-FI">
              <a:latin typeface="Arial" panose="020B0604020202020204"/>
            </a:rPr>
            <a:t>Selvitetään, kuvataan ja hyödynnetään analytiikan työkaluja</a:t>
          </a:r>
          <a:endParaRPr lang="fi-FI"/>
        </a:p>
      </dgm:t>
    </dgm:pt>
    <dgm:pt modelId="{F67E5133-D764-4220-94A4-DA3AA541AFAD}" type="parTrans" cxnId="{CC4C6999-B9FF-495A-858C-C8005777E06E}">
      <dgm:prSet/>
      <dgm:spPr/>
      <dgm:t>
        <a:bodyPr/>
        <a:lstStyle/>
        <a:p>
          <a:endParaRPr lang="fi-FI"/>
        </a:p>
      </dgm:t>
    </dgm:pt>
    <dgm:pt modelId="{2B4799CB-00E6-4F63-BAD7-898C00D2C61A}" type="sibTrans" cxnId="{CC4C6999-B9FF-495A-858C-C8005777E06E}">
      <dgm:prSet/>
      <dgm:spPr/>
      <dgm:t>
        <a:bodyPr/>
        <a:lstStyle/>
        <a:p>
          <a:endParaRPr lang="fi-FI"/>
        </a:p>
      </dgm:t>
    </dgm:pt>
    <dgm:pt modelId="{709555FA-9C30-4415-9620-076B20281A29}">
      <dgm:prSet phldrT="[Teksti]" phldr="0"/>
      <dgm:spPr/>
      <dgm:t>
        <a:bodyPr/>
        <a:lstStyle/>
        <a:p>
          <a:pPr rtl="0"/>
          <a:r>
            <a:rPr lang="fi-FI">
              <a:latin typeface="Arial" panose="020B0604020202020204"/>
            </a:rPr>
            <a:t>Kehitetään ja kuvataan tiedonhankinnan prosessia</a:t>
          </a:r>
          <a:endParaRPr lang="fi-FI"/>
        </a:p>
      </dgm:t>
    </dgm:pt>
    <dgm:pt modelId="{223643AC-40DF-4EC3-BCBA-8294F20F0A79}" type="parTrans" cxnId="{3E5942A8-B3E2-4A7A-A814-9995AD0D5A90}">
      <dgm:prSet/>
      <dgm:spPr/>
      <dgm:t>
        <a:bodyPr/>
        <a:lstStyle/>
        <a:p>
          <a:endParaRPr lang="fi-FI"/>
        </a:p>
      </dgm:t>
    </dgm:pt>
    <dgm:pt modelId="{E1A3587A-0E87-4834-ADA7-2C87173F034D}" type="sibTrans" cxnId="{3E5942A8-B3E2-4A7A-A814-9995AD0D5A90}">
      <dgm:prSet/>
      <dgm:spPr/>
      <dgm:t>
        <a:bodyPr/>
        <a:lstStyle/>
        <a:p>
          <a:endParaRPr lang="fi-FI"/>
        </a:p>
      </dgm:t>
    </dgm:pt>
    <dgm:pt modelId="{1EFDF9D6-2DBA-4BBD-95F7-D5B3A82F61DF}">
      <dgm:prSet phldrT="[Teksti]" phldr="0"/>
      <dgm:spPr/>
      <dgm:t>
        <a:bodyPr/>
        <a:lstStyle/>
        <a:p>
          <a:pPr rtl="0"/>
          <a:r>
            <a:rPr lang="fi-FI">
              <a:latin typeface="Arial" panose="020B0604020202020204"/>
            </a:rPr>
            <a:t>Tietojohtamisen portaali</a:t>
          </a:r>
          <a:endParaRPr lang="fi-FI"/>
        </a:p>
      </dgm:t>
    </dgm:pt>
    <dgm:pt modelId="{55704236-4149-4DB7-AD0A-7CB40C1913D2}" type="parTrans" cxnId="{6A5A542B-BAEE-4110-88FC-06EBFFB0B383}">
      <dgm:prSet/>
      <dgm:spPr/>
      <dgm:t>
        <a:bodyPr/>
        <a:lstStyle/>
        <a:p>
          <a:endParaRPr lang="fi-FI"/>
        </a:p>
      </dgm:t>
    </dgm:pt>
    <dgm:pt modelId="{406B5642-3890-4258-A669-CDEB24CF41BB}" type="sibTrans" cxnId="{6A5A542B-BAEE-4110-88FC-06EBFFB0B383}">
      <dgm:prSet/>
      <dgm:spPr/>
      <dgm:t>
        <a:bodyPr/>
        <a:lstStyle/>
        <a:p>
          <a:endParaRPr lang="fi-FI"/>
        </a:p>
      </dgm:t>
    </dgm:pt>
    <dgm:pt modelId="{5686205C-2A73-4509-960D-3D4AFE7F862F}">
      <dgm:prSet phldrT="[Teksti]" phldr="0"/>
      <dgm:spPr/>
      <dgm:t>
        <a:bodyPr/>
        <a:lstStyle/>
        <a:p>
          <a:pPr rtl="0"/>
          <a:r>
            <a:rPr lang="fi-FI">
              <a:latin typeface="Arial" panose="020B0604020202020204"/>
            </a:rPr>
            <a:t>Varmistetaan tietotason riittävyys</a:t>
          </a:r>
          <a:endParaRPr lang="fi-FI"/>
        </a:p>
      </dgm:t>
    </dgm:pt>
    <dgm:pt modelId="{F7D2D43F-3F96-4C7C-9CA6-C845D05041AB}" type="parTrans" cxnId="{736BE50B-4E99-4DC0-88C1-17C65E1C4EF8}">
      <dgm:prSet/>
      <dgm:spPr/>
      <dgm:t>
        <a:bodyPr/>
        <a:lstStyle/>
        <a:p>
          <a:endParaRPr lang="fi-FI"/>
        </a:p>
      </dgm:t>
    </dgm:pt>
    <dgm:pt modelId="{789C724A-24AD-481E-B6EB-019DD5E08C42}" type="sibTrans" cxnId="{736BE50B-4E99-4DC0-88C1-17C65E1C4EF8}">
      <dgm:prSet/>
      <dgm:spPr/>
      <dgm:t>
        <a:bodyPr/>
        <a:lstStyle/>
        <a:p>
          <a:endParaRPr lang="fi-FI"/>
        </a:p>
      </dgm:t>
    </dgm:pt>
    <dgm:pt modelId="{E587FA76-D6F8-48B4-8AEF-0129D2E11567}">
      <dgm:prSet phldrT="[Teksti]" phldr="0"/>
      <dgm:spPr/>
      <dgm:t>
        <a:bodyPr/>
        <a:lstStyle/>
        <a:p>
          <a:pPr rtl="0"/>
          <a:r>
            <a:rPr lang="fi-FI">
              <a:latin typeface="Arial" panose="020B0604020202020204"/>
            </a:rPr>
            <a:t>Kirjaamisen merkitys ja toimintamalli</a:t>
          </a:r>
          <a:endParaRPr lang="fi-FI"/>
        </a:p>
      </dgm:t>
    </dgm:pt>
    <dgm:pt modelId="{0563D5CD-5468-4E81-BECD-AE907FBA0002}" type="parTrans" cxnId="{1317C8B2-3A3B-4F1F-81DC-393AA5AA7C8C}">
      <dgm:prSet/>
      <dgm:spPr/>
      <dgm:t>
        <a:bodyPr/>
        <a:lstStyle/>
        <a:p>
          <a:endParaRPr lang="fi-FI"/>
        </a:p>
      </dgm:t>
    </dgm:pt>
    <dgm:pt modelId="{747849EE-D497-45C8-8C13-E41A699CEF34}" type="sibTrans" cxnId="{1317C8B2-3A3B-4F1F-81DC-393AA5AA7C8C}">
      <dgm:prSet/>
      <dgm:spPr/>
      <dgm:t>
        <a:bodyPr/>
        <a:lstStyle/>
        <a:p>
          <a:endParaRPr lang="fi-FI"/>
        </a:p>
      </dgm:t>
    </dgm:pt>
    <dgm:pt modelId="{07693017-D43E-4C41-922C-F5904F92ABFA}">
      <dgm:prSet phldrT="[Teksti]" phldr="0"/>
      <dgm:spPr/>
      <dgm:t>
        <a:bodyPr/>
        <a:lstStyle/>
        <a:p>
          <a:r>
            <a:rPr lang="fi-FI">
              <a:latin typeface="Arial" panose="020B0604020202020204"/>
            </a:rPr>
            <a:t>Työkalut</a:t>
          </a:r>
          <a:endParaRPr lang="fi-FI"/>
        </a:p>
      </dgm:t>
    </dgm:pt>
    <dgm:pt modelId="{C220B99B-4A9D-4951-8282-4EC4D6077573}" type="sibTrans" cxnId="{62AAE18A-4318-45F2-8F35-9EED99ABD735}">
      <dgm:prSet/>
      <dgm:spPr/>
      <dgm:t>
        <a:bodyPr/>
        <a:lstStyle/>
        <a:p>
          <a:endParaRPr lang="fi-FI"/>
        </a:p>
      </dgm:t>
    </dgm:pt>
    <dgm:pt modelId="{4B7D6102-12D0-4994-A4E2-BBB3D790D9FF}" type="parTrans" cxnId="{62AAE18A-4318-45F2-8F35-9EED99ABD735}">
      <dgm:prSet/>
      <dgm:spPr/>
      <dgm:t>
        <a:bodyPr/>
        <a:lstStyle/>
        <a:p>
          <a:endParaRPr lang="fi-FI"/>
        </a:p>
      </dgm:t>
    </dgm:pt>
    <dgm:pt modelId="{293E9723-343E-4BC9-BECE-7A9D3A37B2F0}">
      <dgm:prSet phldrT="[Teksti]" phldr="0"/>
      <dgm:spPr/>
      <dgm:t>
        <a:bodyPr/>
        <a:lstStyle/>
        <a:p>
          <a:pPr rtl="0"/>
          <a:r>
            <a:rPr lang="fi-FI">
              <a:latin typeface="Arial" panose="020B0604020202020204"/>
            </a:rPr>
            <a:t>Toimintakulttuurin muuttaminen</a:t>
          </a:r>
          <a:endParaRPr lang="fi-FI"/>
        </a:p>
      </dgm:t>
    </dgm:pt>
    <dgm:pt modelId="{AAFF6ED3-BECA-46CA-BC7E-C8B770F9EF94}" type="parTrans" cxnId="{C286E918-CE7C-4793-BB16-0534EC145E03}">
      <dgm:prSet/>
      <dgm:spPr/>
      <dgm:t>
        <a:bodyPr/>
        <a:lstStyle/>
        <a:p>
          <a:endParaRPr lang="fi-FI"/>
        </a:p>
      </dgm:t>
    </dgm:pt>
    <dgm:pt modelId="{7BA5F703-1A54-472C-A87B-D546A324B343}" type="sibTrans" cxnId="{C286E918-CE7C-4793-BB16-0534EC145E03}">
      <dgm:prSet/>
      <dgm:spPr/>
      <dgm:t>
        <a:bodyPr/>
        <a:lstStyle/>
        <a:p>
          <a:endParaRPr lang="fi-FI"/>
        </a:p>
      </dgm:t>
    </dgm:pt>
    <dgm:pt modelId="{CAF5F187-42BA-4BBD-8E06-0DC263739E1A}">
      <dgm:prSet phldrT="[Teksti]" phldr="0"/>
      <dgm:spPr/>
      <dgm:t>
        <a:bodyPr/>
        <a:lstStyle/>
        <a:p>
          <a:pPr rtl="0"/>
          <a:r>
            <a:rPr lang="fi-FI">
              <a:latin typeface="Arial" panose="020B0604020202020204"/>
            </a:rPr>
            <a:t>Tekoälyn mahdollisuudet</a:t>
          </a:r>
          <a:endParaRPr lang="fi-FI"/>
        </a:p>
      </dgm:t>
    </dgm:pt>
    <dgm:pt modelId="{DCE21B9C-F7C8-4DB6-A33B-11E233918061}" type="parTrans" cxnId="{47254DDD-AB78-4509-8F14-6187BEA5BE18}">
      <dgm:prSet/>
      <dgm:spPr/>
      <dgm:t>
        <a:bodyPr/>
        <a:lstStyle/>
        <a:p>
          <a:endParaRPr lang="fi-FI"/>
        </a:p>
      </dgm:t>
    </dgm:pt>
    <dgm:pt modelId="{7773F45F-7BB4-44B2-A345-84A190FB56A7}" type="sibTrans" cxnId="{47254DDD-AB78-4509-8F14-6187BEA5BE18}">
      <dgm:prSet/>
      <dgm:spPr/>
      <dgm:t>
        <a:bodyPr/>
        <a:lstStyle/>
        <a:p>
          <a:endParaRPr lang="fi-FI"/>
        </a:p>
      </dgm:t>
    </dgm:pt>
    <dgm:pt modelId="{8B51F9A8-DFA6-4111-B552-F8D0BF6D8094}">
      <dgm:prSet phldrT="[Teksti]" phldr="0"/>
      <dgm:spPr/>
      <dgm:t>
        <a:bodyPr/>
        <a:lstStyle/>
        <a:p>
          <a:pPr rtl="0"/>
          <a:r>
            <a:rPr lang="fi-FI">
              <a:latin typeface="Arial" panose="020B0604020202020204"/>
            </a:rPr>
            <a:t>Rakennetaan yhtenäinen tietopohja</a:t>
          </a:r>
          <a:endParaRPr lang="fi-FI"/>
        </a:p>
      </dgm:t>
    </dgm:pt>
    <dgm:pt modelId="{58ECA545-9988-4934-8AAC-BC0651EE6293}" type="parTrans" cxnId="{74B069F0-F380-44DA-986C-80C52C78A654}">
      <dgm:prSet/>
      <dgm:spPr/>
      <dgm:t>
        <a:bodyPr/>
        <a:lstStyle/>
        <a:p>
          <a:endParaRPr lang="fi-FI"/>
        </a:p>
      </dgm:t>
    </dgm:pt>
    <dgm:pt modelId="{4B30A642-C4D2-4EC9-A4C6-2F0B7114C800}" type="sibTrans" cxnId="{74B069F0-F380-44DA-986C-80C52C78A654}">
      <dgm:prSet/>
      <dgm:spPr/>
      <dgm:t>
        <a:bodyPr/>
        <a:lstStyle/>
        <a:p>
          <a:endParaRPr lang="fi-FI"/>
        </a:p>
      </dgm:t>
    </dgm:pt>
    <dgm:pt modelId="{DE38BB44-C3EB-4A43-B778-8B9440101B82}">
      <dgm:prSet phldrT="[Teksti]" phldr="0"/>
      <dgm:spPr/>
      <dgm:t>
        <a:bodyPr/>
        <a:lstStyle/>
        <a:p>
          <a:pPr rtl="0"/>
          <a:r>
            <a:rPr lang="fi-FI">
              <a:latin typeface="Arial" panose="020B0604020202020204"/>
            </a:rPr>
            <a:t>Tiedolla johtaminen osaksi toimintaa</a:t>
          </a:r>
          <a:endParaRPr lang="fi-FI"/>
        </a:p>
      </dgm:t>
    </dgm:pt>
    <dgm:pt modelId="{BF856759-7650-49AA-BBF5-77F92D309218}" type="parTrans" cxnId="{F536562F-0B86-4DD2-960D-8488242DF342}">
      <dgm:prSet/>
      <dgm:spPr/>
      <dgm:t>
        <a:bodyPr/>
        <a:lstStyle/>
        <a:p>
          <a:endParaRPr lang="fi-FI"/>
        </a:p>
      </dgm:t>
    </dgm:pt>
    <dgm:pt modelId="{95DF5C76-5E42-459B-9973-52E98848C623}" type="sibTrans" cxnId="{F536562F-0B86-4DD2-960D-8488242DF342}">
      <dgm:prSet/>
      <dgm:spPr/>
      <dgm:t>
        <a:bodyPr/>
        <a:lstStyle/>
        <a:p>
          <a:endParaRPr lang="fi-FI"/>
        </a:p>
      </dgm:t>
    </dgm:pt>
    <dgm:pt modelId="{9959BDC9-E1C4-486C-A9AB-98E19EEF607C}">
      <dgm:prSet phldrT="[Teksti]" phldr="0"/>
      <dgm:spPr/>
      <dgm:t>
        <a:bodyPr/>
        <a:lstStyle/>
        <a:p>
          <a:pPr rtl="0"/>
          <a:r>
            <a:rPr lang="fi-FI">
              <a:latin typeface="Arial" panose="020B0604020202020204"/>
            </a:rPr>
            <a:t>Raportointiratkaisun kehittäminen</a:t>
          </a:r>
          <a:endParaRPr lang="fi-FI"/>
        </a:p>
      </dgm:t>
    </dgm:pt>
    <dgm:pt modelId="{B8BDD433-0424-482F-9F91-CBCE9681D2C9}" type="parTrans" cxnId="{946E4194-D9E8-47C7-BE18-FF59E570870F}">
      <dgm:prSet/>
      <dgm:spPr/>
      <dgm:t>
        <a:bodyPr/>
        <a:lstStyle/>
        <a:p>
          <a:endParaRPr lang="fi-FI"/>
        </a:p>
      </dgm:t>
    </dgm:pt>
    <dgm:pt modelId="{3A731F64-5922-42F2-BFF4-B6BDB2915CCA}" type="sibTrans" cxnId="{946E4194-D9E8-47C7-BE18-FF59E570870F}">
      <dgm:prSet/>
      <dgm:spPr/>
      <dgm:t>
        <a:bodyPr/>
        <a:lstStyle/>
        <a:p>
          <a:endParaRPr lang="fi-FI"/>
        </a:p>
      </dgm:t>
    </dgm:pt>
    <dgm:pt modelId="{ECDEC5C4-E263-4A07-963B-9232745DAF5C}">
      <dgm:prSet phldrT="[Teksti]" phldr="0"/>
      <dgm:spPr/>
      <dgm:t>
        <a:bodyPr/>
        <a:lstStyle/>
        <a:p>
          <a:pPr rtl="0"/>
          <a:r>
            <a:rPr lang="fi-FI">
              <a:latin typeface="Arial" panose="020B0604020202020204"/>
            </a:rPr>
            <a:t>Automatisoidaan tiedon hankintaa</a:t>
          </a:r>
          <a:endParaRPr lang="fi-FI"/>
        </a:p>
      </dgm:t>
    </dgm:pt>
    <dgm:pt modelId="{F563E3F8-AD39-4E84-8AA4-83080BF73063}" type="sibTrans" cxnId="{A6322AAC-C87A-4247-A0D7-E37523C5D610}">
      <dgm:prSet/>
      <dgm:spPr/>
      <dgm:t>
        <a:bodyPr/>
        <a:lstStyle/>
        <a:p>
          <a:endParaRPr lang="fi-FI"/>
        </a:p>
      </dgm:t>
    </dgm:pt>
    <dgm:pt modelId="{64D9351F-DC28-4020-A2C4-871FDD0FF2F5}" type="parTrans" cxnId="{A6322AAC-C87A-4247-A0D7-E37523C5D610}">
      <dgm:prSet/>
      <dgm:spPr/>
      <dgm:t>
        <a:bodyPr/>
        <a:lstStyle/>
        <a:p>
          <a:endParaRPr lang="fi-FI"/>
        </a:p>
      </dgm:t>
    </dgm:pt>
    <dgm:pt modelId="{82651EC1-CCBE-4EBE-BAE7-81E3668B8684}">
      <dgm:prSet phldrT="[Teksti]" phldr="0"/>
      <dgm:spPr/>
      <dgm:t>
        <a:bodyPr/>
        <a:lstStyle/>
        <a:p>
          <a:pPr rtl="0"/>
          <a:r>
            <a:rPr lang="fi-FI">
              <a:latin typeface="Arial" panose="020B0604020202020204"/>
            </a:rPr>
            <a:t>Kansalliset tietotarpeet: ydintiedot</a:t>
          </a:r>
          <a:endParaRPr lang="fi-FI"/>
        </a:p>
      </dgm:t>
    </dgm:pt>
    <dgm:pt modelId="{1CAD3065-D58D-4B68-8C2F-3327CDCE7D72}" type="parTrans" cxnId="{11FBC8C2-E97D-4064-AF48-2115BB955700}">
      <dgm:prSet/>
      <dgm:spPr/>
      <dgm:t>
        <a:bodyPr/>
        <a:lstStyle/>
        <a:p>
          <a:endParaRPr lang="fi-FI"/>
        </a:p>
      </dgm:t>
    </dgm:pt>
    <dgm:pt modelId="{C544DD85-2605-4390-BC6A-4485C2902B54}" type="sibTrans" cxnId="{11FBC8C2-E97D-4064-AF48-2115BB955700}">
      <dgm:prSet/>
      <dgm:spPr/>
      <dgm:t>
        <a:bodyPr/>
        <a:lstStyle/>
        <a:p>
          <a:endParaRPr lang="fi-FI"/>
        </a:p>
      </dgm:t>
    </dgm:pt>
    <dgm:pt modelId="{B011DD82-06A7-4C47-A45B-9BFBDFC476A7}">
      <dgm:prSet phldrT="[Teksti]" phldr="0"/>
      <dgm:spPr/>
      <dgm:t>
        <a:bodyPr/>
        <a:lstStyle/>
        <a:p>
          <a:r>
            <a:rPr lang="fi-FI">
              <a:latin typeface="Arial" panose="020B0604020202020204"/>
            </a:rPr>
            <a:t>Vaikuttavuusmittarit</a:t>
          </a:r>
          <a:endParaRPr lang="fi-FI"/>
        </a:p>
      </dgm:t>
    </dgm:pt>
    <dgm:pt modelId="{1B79A145-761A-4065-B74A-65AFBBC4400C}" type="parTrans" cxnId="{A20774A7-A052-46DA-9D80-5EE3FB3F8D72}">
      <dgm:prSet/>
      <dgm:spPr/>
      <dgm:t>
        <a:bodyPr/>
        <a:lstStyle/>
        <a:p>
          <a:endParaRPr lang="fi-FI"/>
        </a:p>
      </dgm:t>
    </dgm:pt>
    <dgm:pt modelId="{3DDD9933-17D7-4394-9EC9-F2710C2B8FF8}" type="sibTrans" cxnId="{A20774A7-A052-46DA-9D80-5EE3FB3F8D72}">
      <dgm:prSet/>
      <dgm:spPr/>
      <dgm:t>
        <a:bodyPr/>
        <a:lstStyle/>
        <a:p>
          <a:endParaRPr lang="fi-FI"/>
        </a:p>
      </dgm:t>
    </dgm:pt>
    <dgm:pt modelId="{BE4DC5D2-C3F9-4746-A5C3-291F51670621}">
      <dgm:prSet phldrT="[Teksti]" phldr="0"/>
      <dgm:spPr/>
      <dgm:t>
        <a:bodyPr/>
        <a:lstStyle/>
        <a:p>
          <a:pPr rtl="0"/>
          <a:r>
            <a:rPr lang="fi-FI">
              <a:latin typeface="Arial" panose="020B0604020202020204"/>
            </a:rPr>
            <a:t>Määritellään mittarit</a:t>
          </a:r>
          <a:endParaRPr lang="fi-FI"/>
        </a:p>
      </dgm:t>
    </dgm:pt>
    <dgm:pt modelId="{C134D673-4E13-4692-8E8F-56832DEB422F}" type="parTrans" cxnId="{07EFB0B0-4B47-400B-8AEA-9985010C7791}">
      <dgm:prSet/>
      <dgm:spPr/>
      <dgm:t>
        <a:bodyPr/>
        <a:lstStyle/>
        <a:p>
          <a:endParaRPr lang="fi-FI"/>
        </a:p>
      </dgm:t>
    </dgm:pt>
    <dgm:pt modelId="{E4A9411F-3974-415A-8988-0037C523F958}" type="sibTrans" cxnId="{07EFB0B0-4B47-400B-8AEA-9985010C7791}">
      <dgm:prSet/>
      <dgm:spPr/>
      <dgm:t>
        <a:bodyPr/>
        <a:lstStyle/>
        <a:p>
          <a:endParaRPr lang="fi-FI"/>
        </a:p>
      </dgm:t>
    </dgm:pt>
    <dgm:pt modelId="{A146E9CB-30C8-4A53-A040-DC96732D84FB}">
      <dgm:prSet phldrT="[Teksti]" phldr="0"/>
      <dgm:spPr/>
      <dgm:t>
        <a:bodyPr/>
        <a:lstStyle/>
        <a:p>
          <a:pPr rtl="0"/>
          <a:r>
            <a:rPr lang="fi-FI">
              <a:latin typeface="Arial" panose="020B0604020202020204"/>
            </a:rPr>
            <a:t>Tavoitteiden mukaiset mittarit</a:t>
          </a:r>
          <a:endParaRPr lang="fi-FI"/>
        </a:p>
      </dgm:t>
    </dgm:pt>
    <dgm:pt modelId="{F8730496-2B1E-4407-9BDE-168394CA8A3E}" type="parTrans" cxnId="{E34878BC-3A02-4FCC-9513-79C7C15BDE7F}">
      <dgm:prSet/>
      <dgm:spPr/>
      <dgm:t>
        <a:bodyPr/>
        <a:lstStyle/>
        <a:p>
          <a:endParaRPr lang="fi-FI"/>
        </a:p>
      </dgm:t>
    </dgm:pt>
    <dgm:pt modelId="{89572D52-409F-4E92-B0FE-988A2F429158}" type="sibTrans" cxnId="{E34878BC-3A02-4FCC-9513-79C7C15BDE7F}">
      <dgm:prSet/>
      <dgm:spPr/>
      <dgm:t>
        <a:bodyPr/>
        <a:lstStyle/>
        <a:p>
          <a:endParaRPr lang="fi-FI"/>
        </a:p>
      </dgm:t>
    </dgm:pt>
    <dgm:pt modelId="{2F58B4CD-030F-4C2E-A1F5-8049767B11A7}">
      <dgm:prSet phldrT="[Teksti]" phldr="0"/>
      <dgm:spPr/>
      <dgm:t>
        <a:bodyPr/>
        <a:lstStyle/>
        <a:p>
          <a:pPr rtl="0"/>
          <a:r>
            <a:rPr lang="fi-FI">
              <a:latin typeface="Arial" panose="020B0604020202020204"/>
            </a:rPr>
            <a:t>Järjestäjän ydintiedon mukaiset mittarit</a:t>
          </a:r>
          <a:endParaRPr lang="fi-FI"/>
        </a:p>
      </dgm:t>
    </dgm:pt>
    <dgm:pt modelId="{58E72109-6F22-4C5C-80D7-91FBCA03676C}" type="parTrans" cxnId="{3CDAC6C0-3E7F-4F84-B25E-F2B7B7BD0782}">
      <dgm:prSet/>
      <dgm:spPr/>
      <dgm:t>
        <a:bodyPr/>
        <a:lstStyle/>
        <a:p>
          <a:endParaRPr lang="fi-FI"/>
        </a:p>
      </dgm:t>
    </dgm:pt>
    <dgm:pt modelId="{D9637E0E-8668-4BAB-8C33-71E7084337A0}" type="sibTrans" cxnId="{3CDAC6C0-3E7F-4F84-B25E-F2B7B7BD0782}">
      <dgm:prSet/>
      <dgm:spPr/>
      <dgm:t>
        <a:bodyPr/>
        <a:lstStyle/>
        <a:p>
          <a:endParaRPr lang="fi-FI"/>
        </a:p>
      </dgm:t>
    </dgm:pt>
    <dgm:pt modelId="{93410857-66AA-4401-8037-CA12EC65FD82}">
      <dgm:prSet phldrT="[Teksti]" phldr="0"/>
      <dgm:spPr/>
      <dgm:t>
        <a:bodyPr/>
        <a:lstStyle/>
        <a:p>
          <a:pPr rtl="0"/>
          <a:r>
            <a:rPr lang="fi-FI">
              <a:latin typeface="Arial" panose="020B0604020202020204"/>
            </a:rPr>
            <a:t>Varmistetaan tiedon luotettavuus, oikea-aikaisuus, käytettävyys</a:t>
          </a:r>
          <a:endParaRPr lang="fi-FI"/>
        </a:p>
      </dgm:t>
    </dgm:pt>
    <dgm:pt modelId="{3931C44B-392F-4675-BEB7-B7F90C4C0837}" type="parTrans" cxnId="{A0369269-AF83-4327-8D28-47873EE8A5D8}">
      <dgm:prSet/>
      <dgm:spPr/>
      <dgm:t>
        <a:bodyPr/>
        <a:lstStyle/>
        <a:p>
          <a:endParaRPr lang="fi-FI"/>
        </a:p>
      </dgm:t>
    </dgm:pt>
    <dgm:pt modelId="{9D8D8DF0-D3AA-4152-96CC-4748A7EE62F1}" type="sibTrans" cxnId="{A0369269-AF83-4327-8D28-47873EE8A5D8}">
      <dgm:prSet/>
      <dgm:spPr/>
      <dgm:t>
        <a:bodyPr/>
        <a:lstStyle/>
        <a:p>
          <a:endParaRPr lang="fi-FI"/>
        </a:p>
      </dgm:t>
    </dgm:pt>
    <dgm:pt modelId="{17B27E31-6BBC-453F-BD7A-AFF6B6067AB9}">
      <dgm:prSet phldrT="[Teksti]" phldr="0"/>
      <dgm:spPr/>
      <dgm:t>
        <a:bodyPr/>
        <a:lstStyle/>
        <a:p>
          <a:pPr rtl="0"/>
          <a:r>
            <a:rPr lang="fi-FI">
              <a:latin typeface="Arial" panose="020B0604020202020204"/>
            </a:rPr>
            <a:t>Tiedolla johtamisen toimintamalli</a:t>
          </a:r>
          <a:endParaRPr lang="fi-FI"/>
        </a:p>
      </dgm:t>
    </dgm:pt>
    <dgm:pt modelId="{772DAAAF-8E97-4935-900D-CE3C8DB55991}" type="parTrans" cxnId="{B0D96976-2928-43A0-B5E2-11EF206B82A2}">
      <dgm:prSet/>
      <dgm:spPr/>
      <dgm:t>
        <a:bodyPr/>
        <a:lstStyle/>
        <a:p>
          <a:endParaRPr lang="fi-FI"/>
        </a:p>
      </dgm:t>
    </dgm:pt>
    <dgm:pt modelId="{63B3C96B-4A99-4AA6-B45D-176C80638563}" type="sibTrans" cxnId="{B0D96976-2928-43A0-B5E2-11EF206B82A2}">
      <dgm:prSet/>
      <dgm:spPr/>
      <dgm:t>
        <a:bodyPr/>
        <a:lstStyle/>
        <a:p>
          <a:endParaRPr lang="fi-FI"/>
        </a:p>
      </dgm:t>
    </dgm:pt>
    <dgm:pt modelId="{045A23E9-0357-4AB7-9B45-E765F4113D52}">
      <dgm:prSet phldrT="[Teksti]" phldr="0"/>
      <dgm:spPr/>
      <dgm:t>
        <a:bodyPr/>
        <a:lstStyle/>
        <a:p>
          <a:pPr rtl="0"/>
          <a:r>
            <a:rPr lang="fi-FI">
              <a:latin typeface="Arial" panose="020B0604020202020204"/>
            </a:rPr>
            <a:t>Tiedon jalostamisen toimintamalli</a:t>
          </a:r>
          <a:endParaRPr lang="fi-FI"/>
        </a:p>
      </dgm:t>
    </dgm:pt>
    <dgm:pt modelId="{65196E28-6558-4DBD-83B7-5367FC815D2E}" type="parTrans" cxnId="{B6B03859-966C-43D3-994D-B65EFEDEA996}">
      <dgm:prSet/>
      <dgm:spPr/>
      <dgm:t>
        <a:bodyPr/>
        <a:lstStyle/>
        <a:p>
          <a:endParaRPr lang="fi-FI"/>
        </a:p>
      </dgm:t>
    </dgm:pt>
    <dgm:pt modelId="{9D283B5C-FE35-412B-BC07-C6CA8226AE0C}" type="sibTrans" cxnId="{B6B03859-966C-43D3-994D-B65EFEDEA996}">
      <dgm:prSet/>
      <dgm:spPr/>
      <dgm:t>
        <a:bodyPr/>
        <a:lstStyle/>
        <a:p>
          <a:endParaRPr lang="fi-FI"/>
        </a:p>
      </dgm:t>
    </dgm:pt>
    <dgm:pt modelId="{26E48F0A-381C-48E8-9796-1D346522CF42}" type="pres">
      <dgm:prSet presAssocID="{7E0F7BF4-CB91-4895-A645-790B4FCC9148}" presName="diagram" presStyleCnt="0">
        <dgm:presLayoutVars>
          <dgm:chPref val="1"/>
          <dgm:dir/>
          <dgm:animOne val="branch"/>
          <dgm:animLvl val="lvl"/>
          <dgm:resizeHandles/>
        </dgm:presLayoutVars>
      </dgm:prSet>
      <dgm:spPr/>
    </dgm:pt>
    <dgm:pt modelId="{A8205F2C-7BB2-459B-B1D7-2B92AF8476DF}" type="pres">
      <dgm:prSet presAssocID="{8E159233-738E-4867-A508-97E058BC0D19}" presName="root" presStyleCnt="0"/>
      <dgm:spPr/>
    </dgm:pt>
    <dgm:pt modelId="{CC2C2884-1860-4D33-B228-77A4A6F9B558}" type="pres">
      <dgm:prSet presAssocID="{8E159233-738E-4867-A508-97E058BC0D19}" presName="rootComposite" presStyleCnt="0"/>
      <dgm:spPr/>
    </dgm:pt>
    <dgm:pt modelId="{44061BB3-674A-47E1-AC49-3BA197539459}" type="pres">
      <dgm:prSet presAssocID="{8E159233-738E-4867-A508-97E058BC0D19}" presName="rootText" presStyleLbl="node1" presStyleIdx="0" presStyleCnt="6"/>
      <dgm:spPr/>
    </dgm:pt>
    <dgm:pt modelId="{529AA939-D4F6-4DEF-90F4-BE4E41EE140A}" type="pres">
      <dgm:prSet presAssocID="{8E159233-738E-4867-A508-97E058BC0D19}" presName="rootConnector" presStyleLbl="node1" presStyleIdx="0" presStyleCnt="6"/>
      <dgm:spPr/>
    </dgm:pt>
    <dgm:pt modelId="{02250998-3F89-4FE7-A54A-BB9A5D39E506}" type="pres">
      <dgm:prSet presAssocID="{8E159233-738E-4867-A508-97E058BC0D19}" presName="childShape" presStyleCnt="0"/>
      <dgm:spPr/>
    </dgm:pt>
    <dgm:pt modelId="{E4AAA0D9-A684-4BD4-873B-530FF5F372A3}" type="pres">
      <dgm:prSet presAssocID="{0AA52A0C-251F-4363-9A60-EE2986F0CC41}" presName="Name13" presStyleLbl="parChTrans1D2" presStyleIdx="0" presStyleCnt="20"/>
      <dgm:spPr/>
    </dgm:pt>
    <dgm:pt modelId="{8A6CBF61-DA4B-4BCC-A407-19A1AF5FA3D5}" type="pres">
      <dgm:prSet presAssocID="{67A06E7C-AE94-4542-B77B-530FD5927940}" presName="childText" presStyleLbl="bgAcc1" presStyleIdx="0" presStyleCnt="20">
        <dgm:presLayoutVars>
          <dgm:bulletEnabled val="1"/>
        </dgm:presLayoutVars>
      </dgm:prSet>
      <dgm:spPr/>
    </dgm:pt>
    <dgm:pt modelId="{096C9884-3A07-44D4-A98C-75516AB73614}" type="pres">
      <dgm:prSet presAssocID="{1CAD3065-D58D-4B68-8C2F-3327CDCE7D72}" presName="Name13" presStyleLbl="parChTrans1D2" presStyleIdx="1" presStyleCnt="20"/>
      <dgm:spPr/>
    </dgm:pt>
    <dgm:pt modelId="{07E2F19B-7AC9-4CB0-B557-B13DA55C05D1}" type="pres">
      <dgm:prSet presAssocID="{82651EC1-CCBE-4EBE-BAE7-81E3668B8684}" presName="childText" presStyleLbl="bgAcc1" presStyleIdx="1" presStyleCnt="20">
        <dgm:presLayoutVars>
          <dgm:bulletEnabled val="1"/>
        </dgm:presLayoutVars>
      </dgm:prSet>
      <dgm:spPr/>
    </dgm:pt>
    <dgm:pt modelId="{56DD1C2C-46EA-498B-A48D-62A847593077}" type="pres">
      <dgm:prSet presAssocID="{BE4DC5D2-C3F9-4746-A5C3-291F51670621}" presName="root" presStyleCnt="0"/>
      <dgm:spPr/>
    </dgm:pt>
    <dgm:pt modelId="{D17F49EE-D9D4-409E-BF5C-44977EE3FBC7}" type="pres">
      <dgm:prSet presAssocID="{BE4DC5D2-C3F9-4746-A5C3-291F51670621}" presName="rootComposite" presStyleCnt="0"/>
      <dgm:spPr/>
    </dgm:pt>
    <dgm:pt modelId="{44341610-F492-406B-8C3D-40B9CCF50338}" type="pres">
      <dgm:prSet presAssocID="{BE4DC5D2-C3F9-4746-A5C3-291F51670621}" presName="rootText" presStyleLbl="node1" presStyleIdx="1" presStyleCnt="6"/>
      <dgm:spPr/>
    </dgm:pt>
    <dgm:pt modelId="{4BC907EE-8CB8-45F1-972A-E4FA161EB188}" type="pres">
      <dgm:prSet presAssocID="{BE4DC5D2-C3F9-4746-A5C3-291F51670621}" presName="rootConnector" presStyleLbl="node1" presStyleIdx="1" presStyleCnt="6"/>
      <dgm:spPr/>
    </dgm:pt>
    <dgm:pt modelId="{87ED401D-0DFA-44EA-9609-437E7DCB68D3}" type="pres">
      <dgm:prSet presAssocID="{BE4DC5D2-C3F9-4746-A5C3-291F51670621}" presName="childShape" presStyleCnt="0"/>
      <dgm:spPr/>
    </dgm:pt>
    <dgm:pt modelId="{26F3E89D-8F87-4A59-8942-ECBECA462D21}" type="pres">
      <dgm:prSet presAssocID="{F8730496-2B1E-4407-9BDE-168394CA8A3E}" presName="Name13" presStyleLbl="parChTrans1D2" presStyleIdx="2" presStyleCnt="20"/>
      <dgm:spPr/>
    </dgm:pt>
    <dgm:pt modelId="{968B2A5B-BA55-468E-9B46-9CA8AB9A320C}" type="pres">
      <dgm:prSet presAssocID="{A146E9CB-30C8-4A53-A040-DC96732D84FB}" presName="childText" presStyleLbl="bgAcc1" presStyleIdx="2" presStyleCnt="20">
        <dgm:presLayoutVars>
          <dgm:bulletEnabled val="1"/>
        </dgm:presLayoutVars>
      </dgm:prSet>
      <dgm:spPr/>
    </dgm:pt>
    <dgm:pt modelId="{5AA38AA0-2ABD-4459-915B-7BC3815F7905}" type="pres">
      <dgm:prSet presAssocID="{58E72109-6F22-4C5C-80D7-91FBCA03676C}" presName="Name13" presStyleLbl="parChTrans1D2" presStyleIdx="3" presStyleCnt="20"/>
      <dgm:spPr/>
    </dgm:pt>
    <dgm:pt modelId="{1BFEED72-4E85-4A51-9011-3A0477CB2EA4}" type="pres">
      <dgm:prSet presAssocID="{2F58B4CD-030F-4C2E-A1F5-8049767B11A7}" presName="childText" presStyleLbl="bgAcc1" presStyleIdx="3" presStyleCnt="20">
        <dgm:presLayoutVars>
          <dgm:bulletEnabled val="1"/>
        </dgm:presLayoutVars>
      </dgm:prSet>
      <dgm:spPr/>
    </dgm:pt>
    <dgm:pt modelId="{B4DB1355-4C5B-432F-B71E-E32A75731D52}" type="pres">
      <dgm:prSet presAssocID="{1B79A145-761A-4065-B74A-65AFBBC4400C}" presName="Name13" presStyleLbl="parChTrans1D2" presStyleIdx="4" presStyleCnt="20"/>
      <dgm:spPr/>
    </dgm:pt>
    <dgm:pt modelId="{66FCB837-E890-42F0-AF6A-A9CAF8B54251}" type="pres">
      <dgm:prSet presAssocID="{B011DD82-06A7-4C47-A45B-9BFBDFC476A7}" presName="childText" presStyleLbl="bgAcc1" presStyleIdx="4" presStyleCnt="20">
        <dgm:presLayoutVars>
          <dgm:bulletEnabled val="1"/>
        </dgm:presLayoutVars>
      </dgm:prSet>
      <dgm:spPr/>
    </dgm:pt>
    <dgm:pt modelId="{CE42B02D-6A93-4BF3-919F-3BED948E05D6}" type="pres">
      <dgm:prSet presAssocID="{8B51F9A8-DFA6-4111-B552-F8D0BF6D8094}" presName="root" presStyleCnt="0"/>
      <dgm:spPr/>
    </dgm:pt>
    <dgm:pt modelId="{883E8674-B3EB-4154-A4AE-26FBBA01F2DF}" type="pres">
      <dgm:prSet presAssocID="{8B51F9A8-DFA6-4111-B552-F8D0BF6D8094}" presName="rootComposite" presStyleCnt="0"/>
      <dgm:spPr/>
    </dgm:pt>
    <dgm:pt modelId="{CEE75597-0839-442E-B1ED-AB137276E90B}" type="pres">
      <dgm:prSet presAssocID="{8B51F9A8-DFA6-4111-B552-F8D0BF6D8094}" presName="rootText" presStyleLbl="node1" presStyleIdx="2" presStyleCnt="6"/>
      <dgm:spPr/>
    </dgm:pt>
    <dgm:pt modelId="{64C708C2-516A-42D1-9EF3-87A54699C3E1}" type="pres">
      <dgm:prSet presAssocID="{8B51F9A8-DFA6-4111-B552-F8D0BF6D8094}" presName="rootConnector" presStyleLbl="node1" presStyleIdx="2" presStyleCnt="6"/>
      <dgm:spPr/>
    </dgm:pt>
    <dgm:pt modelId="{68F7C2FB-A194-4FFF-84A3-9BDC3D717FDC}" type="pres">
      <dgm:prSet presAssocID="{8B51F9A8-DFA6-4111-B552-F8D0BF6D8094}" presName="childShape" presStyleCnt="0"/>
      <dgm:spPr/>
    </dgm:pt>
    <dgm:pt modelId="{4DD8A488-3987-48D6-87C1-01DDDAB316C2}" type="pres">
      <dgm:prSet presAssocID="{BF856759-7650-49AA-BBF5-77F92D309218}" presName="Name13" presStyleLbl="parChTrans1D2" presStyleIdx="5" presStyleCnt="20"/>
      <dgm:spPr/>
    </dgm:pt>
    <dgm:pt modelId="{FC19E67F-E2A6-47B3-B962-BC7E470B5C26}" type="pres">
      <dgm:prSet presAssocID="{DE38BB44-C3EB-4A43-B778-8B9440101B82}" presName="childText" presStyleLbl="bgAcc1" presStyleIdx="5" presStyleCnt="20">
        <dgm:presLayoutVars>
          <dgm:bulletEnabled val="1"/>
        </dgm:presLayoutVars>
      </dgm:prSet>
      <dgm:spPr/>
    </dgm:pt>
    <dgm:pt modelId="{E6C94D78-131E-40C7-BEC2-F8F1555FEEF5}" type="pres">
      <dgm:prSet presAssocID="{B8BDD433-0424-482F-9F91-CBCE9681D2C9}" presName="Name13" presStyleLbl="parChTrans1D2" presStyleIdx="6" presStyleCnt="20"/>
      <dgm:spPr/>
    </dgm:pt>
    <dgm:pt modelId="{3E1E3270-0378-4604-8A47-72F1D58AF280}" type="pres">
      <dgm:prSet presAssocID="{9959BDC9-E1C4-486C-A9AB-98E19EEF607C}" presName="childText" presStyleLbl="bgAcc1" presStyleIdx="6" presStyleCnt="20">
        <dgm:presLayoutVars>
          <dgm:bulletEnabled val="1"/>
        </dgm:presLayoutVars>
      </dgm:prSet>
      <dgm:spPr/>
    </dgm:pt>
    <dgm:pt modelId="{23790B4C-B478-4BD8-AE1E-E5BCCC61D637}" type="pres">
      <dgm:prSet presAssocID="{3931C44B-392F-4675-BEB7-B7F90C4C0837}" presName="Name13" presStyleLbl="parChTrans1D2" presStyleIdx="7" presStyleCnt="20"/>
      <dgm:spPr/>
    </dgm:pt>
    <dgm:pt modelId="{5FEF9D89-AA9A-498C-9344-D6CC7A7056E5}" type="pres">
      <dgm:prSet presAssocID="{93410857-66AA-4401-8037-CA12EC65FD82}" presName="childText" presStyleLbl="bgAcc1" presStyleIdx="7" presStyleCnt="20">
        <dgm:presLayoutVars>
          <dgm:bulletEnabled val="1"/>
        </dgm:presLayoutVars>
      </dgm:prSet>
      <dgm:spPr/>
    </dgm:pt>
    <dgm:pt modelId="{FCFED06B-6AEA-404E-942C-E699A14D7935}" type="pres">
      <dgm:prSet presAssocID="{4B7D6102-12D0-4994-A4E2-BBB3D790D9FF}" presName="Name13" presStyleLbl="parChTrans1D2" presStyleIdx="8" presStyleCnt="20"/>
      <dgm:spPr/>
    </dgm:pt>
    <dgm:pt modelId="{6AE866C7-864B-4157-832D-D22F6CDDEB9D}" type="pres">
      <dgm:prSet presAssocID="{07693017-D43E-4C41-922C-F5904F92ABFA}" presName="childText" presStyleLbl="bgAcc1" presStyleIdx="8" presStyleCnt="20">
        <dgm:presLayoutVars>
          <dgm:bulletEnabled val="1"/>
        </dgm:presLayoutVars>
      </dgm:prSet>
      <dgm:spPr/>
    </dgm:pt>
    <dgm:pt modelId="{B4C7E39D-E43A-4323-9BE7-E6528D0B8AE6}" type="pres">
      <dgm:prSet presAssocID="{709555FA-9C30-4415-9620-076B20281A29}" presName="root" presStyleCnt="0"/>
      <dgm:spPr/>
    </dgm:pt>
    <dgm:pt modelId="{8941494F-DAA2-4BF6-B865-71FE19D4BBA4}" type="pres">
      <dgm:prSet presAssocID="{709555FA-9C30-4415-9620-076B20281A29}" presName="rootComposite" presStyleCnt="0"/>
      <dgm:spPr/>
    </dgm:pt>
    <dgm:pt modelId="{04C8D05A-B7C4-4DFC-AB20-1384AA39AA3A}" type="pres">
      <dgm:prSet presAssocID="{709555FA-9C30-4415-9620-076B20281A29}" presName="rootText" presStyleLbl="node1" presStyleIdx="3" presStyleCnt="6"/>
      <dgm:spPr/>
    </dgm:pt>
    <dgm:pt modelId="{B044BB64-A91C-42AC-AA0E-696C1FF5DD03}" type="pres">
      <dgm:prSet presAssocID="{709555FA-9C30-4415-9620-076B20281A29}" presName="rootConnector" presStyleLbl="node1" presStyleIdx="3" presStyleCnt="6"/>
      <dgm:spPr/>
    </dgm:pt>
    <dgm:pt modelId="{B5A4D91D-E100-47E5-AD2B-1278F68418A2}" type="pres">
      <dgm:prSet presAssocID="{709555FA-9C30-4415-9620-076B20281A29}" presName="childShape" presStyleCnt="0"/>
      <dgm:spPr/>
    </dgm:pt>
    <dgm:pt modelId="{3CEEE433-B6A7-4A51-8F9E-E9B3164A8072}" type="pres">
      <dgm:prSet presAssocID="{55704236-4149-4DB7-AD0A-7CB40C1913D2}" presName="Name13" presStyleLbl="parChTrans1D2" presStyleIdx="9" presStyleCnt="20"/>
      <dgm:spPr/>
    </dgm:pt>
    <dgm:pt modelId="{163024F8-05D2-499B-A7C8-59FB94F6DA48}" type="pres">
      <dgm:prSet presAssocID="{1EFDF9D6-2DBA-4BBD-95F7-D5B3A82F61DF}" presName="childText" presStyleLbl="bgAcc1" presStyleIdx="9" presStyleCnt="20">
        <dgm:presLayoutVars>
          <dgm:bulletEnabled val="1"/>
        </dgm:presLayoutVars>
      </dgm:prSet>
      <dgm:spPr/>
    </dgm:pt>
    <dgm:pt modelId="{40D3B9D4-F6AB-4017-A2CC-2B88FBF28571}" type="pres">
      <dgm:prSet presAssocID="{F7D2D43F-3F96-4C7C-9CA6-C845D05041AB}" presName="Name13" presStyleLbl="parChTrans1D2" presStyleIdx="10" presStyleCnt="20"/>
      <dgm:spPr/>
    </dgm:pt>
    <dgm:pt modelId="{2B5EC45F-5694-415F-AE95-45751BA0BCA0}" type="pres">
      <dgm:prSet presAssocID="{5686205C-2A73-4509-960D-3D4AFE7F862F}" presName="childText" presStyleLbl="bgAcc1" presStyleIdx="10" presStyleCnt="20">
        <dgm:presLayoutVars>
          <dgm:bulletEnabled val="1"/>
        </dgm:presLayoutVars>
      </dgm:prSet>
      <dgm:spPr/>
    </dgm:pt>
    <dgm:pt modelId="{F12DB754-F4E8-42CE-835E-860B5EFDFAE4}" type="pres">
      <dgm:prSet presAssocID="{0563D5CD-5468-4E81-BECD-AE907FBA0002}" presName="Name13" presStyleLbl="parChTrans1D2" presStyleIdx="11" presStyleCnt="20"/>
      <dgm:spPr/>
    </dgm:pt>
    <dgm:pt modelId="{E419E769-07B8-438B-BE36-F5684A478C03}" type="pres">
      <dgm:prSet presAssocID="{E587FA76-D6F8-48B4-8AEF-0129D2E11567}" presName="childText" presStyleLbl="bgAcc1" presStyleIdx="11" presStyleCnt="20">
        <dgm:presLayoutVars>
          <dgm:bulletEnabled val="1"/>
        </dgm:presLayoutVars>
      </dgm:prSet>
      <dgm:spPr/>
    </dgm:pt>
    <dgm:pt modelId="{0380C99E-C77C-4496-B7DA-D50C4742FEB9}" type="pres">
      <dgm:prSet presAssocID="{64D9351F-DC28-4020-A2C4-871FDD0FF2F5}" presName="Name13" presStyleLbl="parChTrans1D2" presStyleIdx="12" presStyleCnt="20"/>
      <dgm:spPr/>
    </dgm:pt>
    <dgm:pt modelId="{824BB83F-1DE1-41A5-AA43-6A5660A44CCE}" type="pres">
      <dgm:prSet presAssocID="{ECDEC5C4-E263-4A07-963B-9232745DAF5C}" presName="childText" presStyleLbl="bgAcc1" presStyleIdx="12" presStyleCnt="20">
        <dgm:presLayoutVars>
          <dgm:bulletEnabled val="1"/>
        </dgm:presLayoutVars>
      </dgm:prSet>
      <dgm:spPr/>
    </dgm:pt>
    <dgm:pt modelId="{18FB1902-06AD-4DFC-B9B7-3B7FAAC02346}" type="pres">
      <dgm:prSet presAssocID="{37843BBF-E513-4417-8126-085250EFD6B2}" presName="root" presStyleCnt="0"/>
      <dgm:spPr/>
    </dgm:pt>
    <dgm:pt modelId="{5B22B2BB-8C4E-45D6-9FA6-5B21CE9D0268}" type="pres">
      <dgm:prSet presAssocID="{37843BBF-E513-4417-8126-085250EFD6B2}" presName="rootComposite" presStyleCnt="0"/>
      <dgm:spPr/>
    </dgm:pt>
    <dgm:pt modelId="{7925F621-DF00-40AA-860A-3C34A9E9AB29}" type="pres">
      <dgm:prSet presAssocID="{37843BBF-E513-4417-8126-085250EFD6B2}" presName="rootText" presStyleLbl="node1" presStyleIdx="4" presStyleCnt="6"/>
      <dgm:spPr/>
    </dgm:pt>
    <dgm:pt modelId="{FBB384C0-008A-46D4-A751-DE132AFEB133}" type="pres">
      <dgm:prSet presAssocID="{37843BBF-E513-4417-8126-085250EFD6B2}" presName="rootConnector" presStyleLbl="node1" presStyleIdx="4" presStyleCnt="6"/>
      <dgm:spPr/>
    </dgm:pt>
    <dgm:pt modelId="{B8058988-3C02-4E24-9C5D-5B1995C26702}" type="pres">
      <dgm:prSet presAssocID="{37843BBF-E513-4417-8126-085250EFD6B2}" presName="childShape" presStyleCnt="0"/>
      <dgm:spPr/>
    </dgm:pt>
    <dgm:pt modelId="{77E022BF-C6D2-4BE5-964D-E6BA720FEFDC}" type="pres">
      <dgm:prSet presAssocID="{772DAAAF-8E97-4935-900D-CE3C8DB55991}" presName="Name13" presStyleLbl="parChTrans1D2" presStyleIdx="13" presStyleCnt="20"/>
      <dgm:spPr/>
    </dgm:pt>
    <dgm:pt modelId="{E81417C0-1262-4D3D-853C-A80EEF4C2C09}" type="pres">
      <dgm:prSet presAssocID="{17B27E31-6BBC-453F-BD7A-AFF6B6067AB9}" presName="childText" presStyleLbl="bgAcc1" presStyleIdx="13" presStyleCnt="20">
        <dgm:presLayoutVars>
          <dgm:bulletEnabled val="1"/>
        </dgm:presLayoutVars>
      </dgm:prSet>
      <dgm:spPr/>
    </dgm:pt>
    <dgm:pt modelId="{B9C99505-6917-4F37-A885-56FD6F3E3BFE}" type="pres">
      <dgm:prSet presAssocID="{65196E28-6558-4DBD-83B7-5367FC815D2E}" presName="Name13" presStyleLbl="parChTrans1D2" presStyleIdx="14" presStyleCnt="20"/>
      <dgm:spPr/>
    </dgm:pt>
    <dgm:pt modelId="{0DBD2842-9156-431C-80A3-84539F797484}" type="pres">
      <dgm:prSet presAssocID="{045A23E9-0357-4AB7-9B45-E765F4113D52}" presName="childText" presStyleLbl="bgAcc1" presStyleIdx="14" presStyleCnt="20">
        <dgm:presLayoutVars>
          <dgm:bulletEnabled val="1"/>
        </dgm:presLayoutVars>
      </dgm:prSet>
      <dgm:spPr/>
    </dgm:pt>
    <dgm:pt modelId="{97FBC793-D63E-4974-9F2E-382D8AC7E16D}" type="pres">
      <dgm:prSet presAssocID="{DCE21B9C-F7C8-4DB6-A33B-11E233918061}" presName="Name13" presStyleLbl="parChTrans1D2" presStyleIdx="15" presStyleCnt="20"/>
      <dgm:spPr/>
    </dgm:pt>
    <dgm:pt modelId="{4D196B29-0853-49E4-AE86-CF8995AB85A4}" type="pres">
      <dgm:prSet presAssocID="{CAF5F187-42BA-4BBD-8E06-0DC263739E1A}" presName="childText" presStyleLbl="bgAcc1" presStyleIdx="15" presStyleCnt="20">
        <dgm:presLayoutVars>
          <dgm:bulletEnabled val="1"/>
        </dgm:presLayoutVars>
      </dgm:prSet>
      <dgm:spPr/>
    </dgm:pt>
    <dgm:pt modelId="{3585C6B7-6E8D-4B34-B498-CFF571EC390D}" type="pres">
      <dgm:prSet presAssocID="{0781A290-7994-4170-A695-65FB8AE8054C}" presName="Name13" presStyleLbl="parChTrans1D2" presStyleIdx="16" presStyleCnt="20"/>
      <dgm:spPr/>
    </dgm:pt>
    <dgm:pt modelId="{29E549C6-045C-4844-A076-838CBEC031DE}" type="pres">
      <dgm:prSet presAssocID="{ED59CF37-F007-470A-9D05-4C248E9E14A6}" presName="childText" presStyleLbl="bgAcc1" presStyleIdx="16" presStyleCnt="20">
        <dgm:presLayoutVars>
          <dgm:bulletEnabled val="1"/>
        </dgm:presLayoutVars>
      </dgm:prSet>
      <dgm:spPr/>
    </dgm:pt>
    <dgm:pt modelId="{6E054BDE-C041-4ADE-BA6D-2D424351428A}" type="pres">
      <dgm:prSet presAssocID="{91C47B7E-AAF4-4A37-A356-40EEDA28F196}" presName="root" presStyleCnt="0"/>
      <dgm:spPr/>
    </dgm:pt>
    <dgm:pt modelId="{6A149C17-0C17-4B59-BF9C-D5F9C729F1C2}" type="pres">
      <dgm:prSet presAssocID="{91C47B7E-AAF4-4A37-A356-40EEDA28F196}" presName="rootComposite" presStyleCnt="0"/>
      <dgm:spPr/>
    </dgm:pt>
    <dgm:pt modelId="{1F1A52D2-F7BC-4019-9638-183501967D39}" type="pres">
      <dgm:prSet presAssocID="{91C47B7E-AAF4-4A37-A356-40EEDA28F196}" presName="rootText" presStyleLbl="node1" presStyleIdx="5" presStyleCnt="6"/>
      <dgm:spPr/>
    </dgm:pt>
    <dgm:pt modelId="{EBACC829-B51A-4958-BDB6-799E13F326A6}" type="pres">
      <dgm:prSet presAssocID="{91C47B7E-AAF4-4A37-A356-40EEDA28F196}" presName="rootConnector" presStyleLbl="node1" presStyleIdx="5" presStyleCnt="6"/>
      <dgm:spPr/>
    </dgm:pt>
    <dgm:pt modelId="{034A8FCB-F98B-4E76-867D-36131887FBA9}" type="pres">
      <dgm:prSet presAssocID="{91C47B7E-AAF4-4A37-A356-40EEDA28F196}" presName="childShape" presStyleCnt="0"/>
      <dgm:spPr/>
    </dgm:pt>
    <dgm:pt modelId="{6856F807-1315-48E3-B5F1-3256004B1E87}" type="pres">
      <dgm:prSet presAssocID="{AAFF6ED3-BECA-46CA-BC7E-C8B770F9EF94}" presName="Name13" presStyleLbl="parChTrans1D2" presStyleIdx="17" presStyleCnt="20"/>
      <dgm:spPr/>
    </dgm:pt>
    <dgm:pt modelId="{62A33252-FD69-4949-9363-5F19CDD342CF}" type="pres">
      <dgm:prSet presAssocID="{293E9723-343E-4BC9-BECE-7A9D3A37B2F0}" presName="childText" presStyleLbl="bgAcc1" presStyleIdx="17" presStyleCnt="20">
        <dgm:presLayoutVars>
          <dgm:bulletEnabled val="1"/>
        </dgm:presLayoutVars>
      </dgm:prSet>
      <dgm:spPr/>
    </dgm:pt>
    <dgm:pt modelId="{D60C7B16-5EEF-499E-985A-CA070D2D0F47}" type="pres">
      <dgm:prSet presAssocID="{20E749F9-3947-4DBB-A6E3-8EC5C768C7D8}" presName="Name13" presStyleLbl="parChTrans1D2" presStyleIdx="18" presStyleCnt="20"/>
      <dgm:spPr/>
    </dgm:pt>
    <dgm:pt modelId="{9ECEE585-8594-4675-B127-7F9756040420}" type="pres">
      <dgm:prSet presAssocID="{FE153546-BCE3-4B40-821B-BFED10568DCB}" presName="childText" presStyleLbl="bgAcc1" presStyleIdx="18" presStyleCnt="20">
        <dgm:presLayoutVars>
          <dgm:bulletEnabled val="1"/>
        </dgm:presLayoutVars>
      </dgm:prSet>
      <dgm:spPr/>
    </dgm:pt>
    <dgm:pt modelId="{0545A28E-DDC0-41E7-8D56-D11C320024CA}" type="pres">
      <dgm:prSet presAssocID="{DF34197A-4798-4581-9FF0-A61BC14C669C}" presName="Name13" presStyleLbl="parChTrans1D2" presStyleIdx="19" presStyleCnt="20"/>
      <dgm:spPr/>
    </dgm:pt>
    <dgm:pt modelId="{D6BD4374-FFD2-4872-8665-37D335AF4168}" type="pres">
      <dgm:prSet presAssocID="{BC91C891-3B08-4333-AD70-2C60564C68EE}" presName="childText" presStyleLbl="bgAcc1" presStyleIdx="19" presStyleCnt="20">
        <dgm:presLayoutVars>
          <dgm:bulletEnabled val="1"/>
        </dgm:presLayoutVars>
      </dgm:prSet>
      <dgm:spPr/>
    </dgm:pt>
  </dgm:ptLst>
  <dgm:cxnLst>
    <dgm:cxn modelId="{C6753600-A4E6-428A-B7CF-ADFE25EA543B}" type="presOf" srcId="{8E159233-738E-4867-A508-97E058BC0D19}" destId="{44061BB3-674A-47E1-AC49-3BA197539459}" srcOrd="0" destOrd="0" presId="urn:microsoft.com/office/officeart/2005/8/layout/hierarchy3"/>
    <dgm:cxn modelId="{5F60F600-59C7-41B6-BB0F-1BB39D7DBDD5}" type="presOf" srcId="{1CAD3065-D58D-4B68-8C2F-3327CDCE7D72}" destId="{096C9884-3A07-44D4-A98C-75516AB73614}" srcOrd="0" destOrd="0" presId="urn:microsoft.com/office/officeart/2005/8/layout/hierarchy3"/>
    <dgm:cxn modelId="{736BE50B-4E99-4DC0-88C1-17C65E1C4EF8}" srcId="{709555FA-9C30-4415-9620-076B20281A29}" destId="{5686205C-2A73-4509-960D-3D4AFE7F862F}" srcOrd="1" destOrd="0" parTransId="{F7D2D43F-3F96-4C7C-9CA6-C845D05041AB}" sibTransId="{789C724A-24AD-481E-B6EB-019DD5E08C42}"/>
    <dgm:cxn modelId="{880A5A0D-6454-4DE9-877B-E83EEA52825B}" type="presOf" srcId="{A146E9CB-30C8-4A53-A040-DC96732D84FB}" destId="{968B2A5B-BA55-468E-9B46-9CA8AB9A320C}" srcOrd="0" destOrd="0" presId="urn:microsoft.com/office/officeart/2005/8/layout/hierarchy3"/>
    <dgm:cxn modelId="{B2DE3210-9585-4519-A0B2-FEED2CA265A1}" srcId="{37843BBF-E513-4417-8126-085250EFD6B2}" destId="{ED59CF37-F007-470A-9D05-4C248E9E14A6}" srcOrd="3" destOrd="0" parTransId="{0781A290-7994-4170-A695-65FB8AE8054C}" sibTransId="{D21CD2A0-1854-4134-96EF-0C4F274D9069}"/>
    <dgm:cxn modelId="{524E1416-7409-4D66-BB73-9234A8D925C1}" type="presOf" srcId="{FE153546-BCE3-4B40-821B-BFED10568DCB}" destId="{9ECEE585-8594-4675-B127-7F9756040420}" srcOrd="0" destOrd="0" presId="urn:microsoft.com/office/officeart/2005/8/layout/hierarchy3"/>
    <dgm:cxn modelId="{C286E918-CE7C-4793-BB16-0534EC145E03}" srcId="{91C47B7E-AAF4-4A37-A356-40EEDA28F196}" destId="{293E9723-343E-4BC9-BECE-7A9D3A37B2F0}" srcOrd="0" destOrd="0" parTransId="{AAFF6ED3-BECA-46CA-BC7E-C8B770F9EF94}" sibTransId="{7BA5F703-1A54-472C-A87B-D546A324B343}"/>
    <dgm:cxn modelId="{7BC8091A-551B-4856-A166-76E10033393C}" type="presOf" srcId="{9959BDC9-E1C4-486C-A9AB-98E19EEF607C}" destId="{3E1E3270-0378-4604-8A47-72F1D58AF280}" srcOrd="0" destOrd="0" presId="urn:microsoft.com/office/officeart/2005/8/layout/hierarchy3"/>
    <dgm:cxn modelId="{2E18921B-20B9-461D-AB29-E7478D2E486B}" type="presOf" srcId="{91C47B7E-AAF4-4A37-A356-40EEDA28F196}" destId="{EBACC829-B51A-4958-BDB6-799E13F326A6}" srcOrd="1" destOrd="0" presId="urn:microsoft.com/office/officeart/2005/8/layout/hierarchy3"/>
    <dgm:cxn modelId="{3421AC1D-9D8C-4527-98C8-0A45DEDF2D7F}" type="presOf" srcId="{772DAAAF-8E97-4935-900D-CE3C8DB55991}" destId="{77E022BF-C6D2-4BE5-964D-E6BA720FEFDC}" srcOrd="0" destOrd="0" presId="urn:microsoft.com/office/officeart/2005/8/layout/hierarchy3"/>
    <dgm:cxn modelId="{39B12B20-491B-4C4F-B042-ADBCA5A5E7CC}" type="presOf" srcId="{F7D2D43F-3F96-4C7C-9CA6-C845D05041AB}" destId="{40D3B9D4-F6AB-4017-A2CC-2B88FBF28571}" srcOrd="0" destOrd="0" presId="urn:microsoft.com/office/officeart/2005/8/layout/hierarchy3"/>
    <dgm:cxn modelId="{B9B3D822-E958-4D7E-BEE7-FDFB8F1316D4}" type="presOf" srcId="{2F58B4CD-030F-4C2E-A1F5-8049767B11A7}" destId="{1BFEED72-4E85-4A51-9011-3A0477CB2EA4}" srcOrd="0" destOrd="0" presId="urn:microsoft.com/office/officeart/2005/8/layout/hierarchy3"/>
    <dgm:cxn modelId="{2EB78924-6A7F-41E6-BE03-89D5DA9D32DB}" type="presOf" srcId="{F8730496-2B1E-4407-9BDE-168394CA8A3E}" destId="{26F3E89D-8F87-4A59-8942-ECBECA462D21}" srcOrd="0" destOrd="0" presId="urn:microsoft.com/office/officeart/2005/8/layout/hierarchy3"/>
    <dgm:cxn modelId="{99310027-C880-4DAF-8244-E5A18A8F5519}" type="presOf" srcId="{DE38BB44-C3EB-4A43-B778-8B9440101B82}" destId="{FC19E67F-E2A6-47B3-B962-BC7E470B5C26}" srcOrd="0" destOrd="0" presId="urn:microsoft.com/office/officeart/2005/8/layout/hierarchy3"/>
    <dgm:cxn modelId="{7DDE5C27-A3B9-4371-A7E9-33B4668ED9A9}" type="presOf" srcId="{ECDEC5C4-E263-4A07-963B-9232745DAF5C}" destId="{824BB83F-1DE1-41A5-AA43-6A5660A44CCE}" srcOrd="0" destOrd="0" presId="urn:microsoft.com/office/officeart/2005/8/layout/hierarchy3"/>
    <dgm:cxn modelId="{6A5A542B-BAEE-4110-88FC-06EBFFB0B383}" srcId="{709555FA-9C30-4415-9620-076B20281A29}" destId="{1EFDF9D6-2DBA-4BBD-95F7-D5B3A82F61DF}" srcOrd="0" destOrd="0" parTransId="{55704236-4149-4DB7-AD0A-7CB40C1913D2}" sibTransId="{406B5642-3890-4258-A669-CDEB24CF41BB}"/>
    <dgm:cxn modelId="{9917AB2C-01BB-4D15-8055-3DECC960B7BD}" srcId="{91C47B7E-AAF4-4A37-A356-40EEDA28F196}" destId="{BC91C891-3B08-4333-AD70-2C60564C68EE}" srcOrd="2" destOrd="0" parTransId="{DF34197A-4798-4581-9FF0-A61BC14C669C}" sibTransId="{D01C2585-9163-42DF-95A4-405D5A4BC4F9}"/>
    <dgm:cxn modelId="{14D4442D-4025-4266-BBB0-5CCA4CCA0844}" type="presOf" srcId="{1EFDF9D6-2DBA-4BBD-95F7-D5B3A82F61DF}" destId="{163024F8-05D2-499B-A7C8-59FB94F6DA48}" srcOrd="0" destOrd="0" presId="urn:microsoft.com/office/officeart/2005/8/layout/hierarchy3"/>
    <dgm:cxn modelId="{F536562F-0B86-4DD2-960D-8488242DF342}" srcId="{8B51F9A8-DFA6-4111-B552-F8D0BF6D8094}" destId="{DE38BB44-C3EB-4A43-B778-8B9440101B82}" srcOrd="0" destOrd="0" parTransId="{BF856759-7650-49AA-BBF5-77F92D309218}" sibTransId="{95DF5C76-5E42-459B-9973-52E98848C623}"/>
    <dgm:cxn modelId="{265B1B39-D006-412A-B507-5889E692A26B}" type="presOf" srcId="{1B79A145-761A-4065-B74A-65AFBBC4400C}" destId="{B4DB1355-4C5B-432F-B71E-E32A75731D52}" srcOrd="0" destOrd="0" presId="urn:microsoft.com/office/officeart/2005/8/layout/hierarchy3"/>
    <dgm:cxn modelId="{96841B39-319A-4EEB-9263-DC990C0C4307}" type="presOf" srcId="{045A23E9-0357-4AB7-9B45-E765F4113D52}" destId="{0DBD2842-9156-431C-80A3-84539F797484}" srcOrd="0" destOrd="0" presId="urn:microsoft.com/office/officeart/2005/8/layout/hierarchy3"/>
    <dgm:cxn modelId="{0B34AA3B-A5FE-4171-ADB7-428BC0BD2F06}" type="presOf" srcId="{ED59CF37-F007-470A-9D05-4C248E9E14A6}" destId="{29E549C6-045C-4844-A076-838CBEC031DE}" srcOrd="0" destOrd="0" presId="urn:microsoft.com/office/officeart/2005/8/layout/hierarchy3"/>
    <dgm:cxn modelId="{6E1EB83B-E93E-4719-ACC7-B86F844A51D6}" type="presOf" srcId="{0AA52A0C-251F-4363-9A60-EE2986F0CC41}" destId="{E4AAA0D9-A684-4BD4-873B-530FF5F372A3}" srcOrd="0" destOrd="0" presId="urn:microsoft.com/office/officeart/2005/8/layout/hierarchy3"/>
    <dgm:cxn modelId="{CFFFE63B-5A09-43D8-8E09-4183DB0D363F}" type="presOf" srcId="{AAFF6ED3-BECA-46CA-BC7E-C8B770F9EF94}" destId="{6856F807-1315-48E3-B5F1-3256004B1E87}" srcOrd="0" destOrd="0" presId="urn:microsoft.com/office/officeart/2005/8/layout/hierarchy3"/>
    <dgm:cxn modelId="{7C9C703D-5F16-4F00-BF41-A5EB15199947}" type="presOf" srcId="{5686205C-2A73-4509-960D-3D4AFE7F862F}" destId="{2B5EC45F-5694-415F-AE95-45751BA0BCA0}" srcOrd="0" destOrd="0" presId="urn:microsoft.com/office/officeart/2005/8/layout/hierarchy3"/>
    <dgm:cxn modelId="{98C14E3F-7FE1-4624-8AC6-8285B2823A1A}" type="presOf" srcId="{DF34197A-4798-4581-9FF0-A61BC14C669C}" destId="{0545A28E-DDC0-41E7-8D56-D11C320024CA}" srcOrd="0" destOrd="0" presId="urn:microsoft.com/office/officeart/2005/8/layout/hierarchy3"/>
    <dgm:cxn modelId="{351A1F5E-9F65-44C8-A4A7-C7D84B06F268}" srcId="{91C47B7E-AAF4-4A37-A356-40EEDA28F196}" destId="{FE153546-BCE3-4B40-821B-BFED10568DCB}" srcOrd="1" destOrd="0" parTransId="{20E749F9-3947-4DBB-A6E3-8EC5C768C7D8}" sibTransId="{008E0166-A79E-420C-90B6-CE6F615B4318}"/>
    <dgm:cxn modelId="{8630C560-D35E-45F4-BEA3-582B895AF54F}" type="presOf" srcId="{0563D5CD-5468-4E81-BECD-AE907FBA0002}" destId="{F12DB754-F4E8-42CE-835E-860B5EFDFAE4}" srcOrd="0" destOrd="0" presId="urn:microsoft.com/office/officeart/2005/8/layout/hierarchy3"/>
    <dgm:cxn modelId="{8069C241-949C-41CA-8BFC-12446B15DFF2}" type="presOf" srcId="{CAF5F187-42BA-4BBD-8E06-0DC263739E1A}" destId="{4D196B29-0853-49E4-AE86-CF8995AB85A4}" srcOrd="0" destOrd="0" presId="urn:microsoft.com/office/officeart/2005/8/layout/hierarchy3"/>
    <dgm:cxn modelId="{D23BDA61-A91A-4B5F-881F-B4706E768055}" type="presOf" srcId="{709555FA-9C30-4415-9620-076B20281A29}" destId="{B044BB64-A91C-42AC-AA0E-696C1FF5DD03}" srcOrd="1" destOrd="0" presId="urn:microsoft.com/office/officeart/2005/8/layout/hierarchy3"/>
    <dgm:cxn modelId="{7B42EA44-4DD7-4CE0-A259-FE7E5D9ECF48}" srcId="{7E0F7BF4-CB91-4895-A645-790B4FCC9148}" destId="{91C47B7E-AAF4-4A37-A356-40EEDA28F196}" srcOrd="5" destOrd="0" parTransId="{525CA0E9-0598-442E-A8E7-3B65FFB582DA}" sibTransId="{D61BCED4-BB13-4D9E-90A8-9300458CFA11}"/>
    <dgm:cxn modelId="{1E026C65-5E8A-4994-9169-4C0BB8A09A6E}" type="presOf" srcId="{DCE21B9C-F7C8-4DB6-A33B-11E233918061}" destId="{97FBC793-D63E-4974-9F2E-382D8AC7E16D}" srcOrd="0" destOrd="0" presId="urn:microsoft.com/office/officeart/2005/8/layout/hierarchy3"/>
    <dgm:cxn modelId="{5133A565-55A3-463F-ABA5-E11563C3F83D}" type="presOf" srcId="{3931C44B-392F-4675-BEB7-B7F90C4C0837}" destId="{23790B4C-B478-4BD8-AE1E-E5BCCC61D637}" srcOrd="0" destOrd="0" presId="urn:microsoft.com/office/officeart/2005/8/layout/hierarchy3"/>
    <dgm:cxn modelId="{A0369269-AF83-4327-8D28-47873EE8A5D8}" srcId="{8B51F9A8-DFA6-4111-B552-F8D0BF6D8094}" destId="{93410857-66AA-4401-8037-CA12EC65FD82}" srcOrd="2" destOrd="0" parTransId="{3931C44B-392F-4675-BEB7-B7F90C4C0837}" sibTransId="{9D8D8DF0-D3AA-4152-96CC-4748A7EE62F1}"/>
    <dgm:cxn modelId="{FE17DF69-EAFC-42C7-8D2C-32081E07B9F8}" type="presOf" srcId="{E587FA76-D6F8-48B4-8AEF-0129D2E11567}" destId="{E419E769-07B8-438B-BE36-F5684A478C03}" srcOrd="0" destOrd="0" presId="urn:microsoft.com/office/officeart/2005/8/layout/hierarchy3"/>
    <dgm:cxn modelId="{78973C4D-FD0C-4808-BA78-D7A473A2C54C}" type="presOf" srcId="{65196E28-6558-4DBD-83B7-5367FC815D2E}" destId="{B9C99505-6917-4F37-A885-56FD6F3E3BFE}" srcOrd="0" destOrd="0" presId="urn:microsoft.com/office/officeart/2005/8/layout/hierarchy3"/>
    <dgm:cxn modelId="{3536FB50-9E0F-4894-B10C-9727D00F5DA4}" type="presOf" srcId="{293E9723-343E-4BC9-BECE-7A9D3A37B2F0}" destId="{62A33252-FD69-4949-9363-5F19CDD342CF}" srcOrd="0" destOrd="0" presId="urn:microsoft.com/office/officeart/2005/8/layout/hierarchy3"/>
    <dgm:cxn modelId="{AE682774-E24D-4DAD-BD12-7FCD74DAC11C}" srcId="{7E0F7BF4-CB91-4895-A645-790B4FCC9148}" destId="{8E159233-738E-4867-A508-97E058BC0D19}" srcOrd="0" destOrd="0" parTransId="{427CFC02-C021-48DF-9134-B0F10D3658F5}" sibTransId="{576BCF9B-58E6-4E37-91D8-CA976F63BE17}"/>
    <dgm:cxn modelId="{0E0D0755-C624-4563-9A4D-4398ADE153F3}" type="presOf" srcId="{55704236-4149-4DB7-AD0A-7CB40C1913D2}" destId="{3CEEE433-B6A7-4A51-8F9E-E9B3164A8072}" srcOrd="0" destOrd="0" presId="urn:microsoft.com/office/officeart/2005/8/layout/hierarchy3"/>
    <dgm:cxn modelId="{B0D96976-2928-43A0-B5E2-11EF206B82A2}" srcId="{37843BBF-E513-4417-8126-085250EFD6B2}" destId="{17B27E31-6BBC-453F-BD7A-AFF6B6067AB9}" srcOrd="0" destOrd="0" parTransId="{772DAAAF-8E97-4935-900D-CE3C8DB55991}" sibTransId="{63B3C96B-4A99-4AA6-B45D-176C80638563}"/>
    <dgm:cxn modelId="{A28DBA78-3701-47C7-85EF-18639B9302CF}" srcId="{8E159233-738E-4867-A508-97E058BC0D19}" destId="{67A06E7C-AE94-4542-B77B-530FD5927940}" srcOrd="0" destOrd="0" parTransId="{0AA52A0C-251F-4363-9A60-EE2986F0CC41}" sibTransId="{BDCCC6E1-30D0-4E58-A2B6-0039E667B9DB}"/>
    <dgm:cxn modelId="{B6B03859-966C-43D3-994D-B65EFEDEA996}" srcId="{37843BBF-E513-4417-8126-085250EFD6B2}" destId="{045A23E9-0357-4AB7-9B45-E765F4113D52}" srcOrd="1" destOrd="0" parTransId="{65196E28-6558-4DBD-83B7-5367FC815D2E}" sibTransId="{9D283B5C-FE35-412B-BC07-C6CA8226AE0C}"/>
    <dgm:cxn modelId="{AC48597A-E77A-487D-8E63-CB0C5A80813A}" type="presOf" srcId="{4B7D6102-12D0-4994-A4E2-BBB3D790D9FF}" destId="{FCFED06B-6AEA-404E-942C-E699A14D7935}" srcOrd="0" destOrd="0" presId="urn:microsoft.com/office/officeart/2005/8/layout/hierarchy3"/>
    <dgm:cxn modelId="{2EAEBE7D-3492-4F74-9C9E-DE36041150AA}" type="presOf" srcId="{0781A290-7994-4170-A695-65FB8AE8054C}" destId="{3585C6B7-6E8D-4B34-B498-CFF571EC390D}" srcOrd="0" destOrd="0" presId="urn:microsoft.com/office/officeart/2005/8/layout/hierarchy3"/>
    <dgm:cxn modelId="{B49BD287-9DCA-4477-AAEF-BDD2717BDFA1}" type="presOf" srcId="{82651EC1-CCBE-4EBE-BAE7-81E3668B8684}" destId="{07E2F19B-7AC9-4CB0-B557-B13DA55C05D1}" srcOrd="0" destOrd="0" presId="urn:microsoft.com/office/officeart/2005/8/layout/hierarchy3"/>
    <dgm:cxn modelId="{62AAE18A-4318-45F2-8F35-9EED99ABD735}" srcId="{8B51F9A8-DFA6-4111-B552-F8D0BF6D8094}" destId="{07693017-D43E-4C41-922C-F5904F92ABFA}" srcOrd="3" destOrd="0" parTransId="{4B7D6102-12D0-4994-A4E2-BBB3D790D9FF}" sibTransId="{C220B99B-4A9D-4951-8282-4EC4D6077573}"/>
    <dgm:cxn modelId="{946E4194-D9E8-47C7-BE18-FF59E570870F}" srcId="{8B51F9A8-DFA6-4111-B552-F8D0BF6D8094}" destId="{9959BDC9-E1C4-486C-A9AB-98E19EEF607C}" srcOrd="1" destOrd="0" parTransId="{B8BDD433-0424-482F-9F91-CBCE9681D2C9}" sibTransId="{3A731F64-5922-42F2-BFF4-B6BDB2915CCA}"/>
    <dgm:cxn modelId="{F557CF94-87FC-4220-A9AA-C11EEBF0EC28}" type="presOf" srcId="{64D9351F-DC28-4020-A2C4-871FDD0FF2F5}" destId="{0380C99E-C77C-4496-B7DA-D50C4742FEB9}" srcOrd="0" destOrd="0" presId="urn:microsoft.com/office/officeart/2005/8/layout/hierarchy3"/>
    <dgm:cxn modelId="{70E93096-1A72-43F7-A711-33A00AD7EA52}" type="presOf" srcId="{20E749F9-3947-4DBB-A6E3-8EC5C768C7D8}" destId="{D60C7B16-5EEF-499E-985A-CA070D2D0F47}" srcOrd="0" destOrd="0" presId="urn:microsoft.com/office/officeart/2005/8/layout/hierarchy3"/>
    <dgm:cxn modelId="{D190CF96-0756-4909-921C-374746A42894}" type="presOf" srcId="{B8BDD433-0424-482F-9F91-CBCE9681D2C9}" destId="{E6C94D78-131E-40C7-BEC2-F8F1555FEEF5}" srcOrd="0" destOrd="0" presId="urn:microsoft.com/office/officeart/2005/8/layout/hierarchy3"/>
    <dgm:cxn modelId="{3EC37097-69C8-40F6-86F1-7116E0802124}" type="presOf" srcId="{BE4DC5D2-C3F9-4746-A5C3-291F51670621}" destId="{4BC907EE-8CB8-45F1-972A-E4FA161EB188}" srcOrd="1" destOrd="0" presId="urn:microsoft.com/office/officeart/2005/8/layout/hierarchy3"/>
    <dgm:cxn modelId="{5D258798-F2C5-4035-8A50-892C8E3DE0FA}" type="presOf" srcId="{37843BBF-E513-4417-8126-085250EFD6B2}" destId="{7925F621-DF00-40AA-860A-3C34A9E9AB29}" srcOrd="0" destOrd="0" presId="urn:microsoft.com/office/officeart/2005/8/layout/hierarchy3"/>
    <dgm:cxn modelId="{CC4C6999-B9FF-495A-858C-C8005777E06E}" srcId="{7E0F7BF4-CB91-4895-A645-790B4FCC9148}" destId="{37843BBF-E513-4417-8126-085250EFD6B2}" srcOrd="4" destOrd="0" parTransId="{F67E5133-D764-4220-94A4-DA3AA541AFAD}" sibTransId="{2B4799CB-00E6-4F63-BAD7-898C00D2C61A}"/>
    <dgm:cxn modelId="{D4DBBE99-6EE0-4495-AE31-B8C7B56B2BBE}" type="presOf" srcId="{709555FA-9C30-4415-9620-076B20281A29}" destId="{04C8D05A-B7C4-4DFC-AB20-1384AA39AA3A}" srcOrd="0" destOrd="0" presId="urn:microsoft.com/office/officeart/2005/8/layout/hierarchy3"/>
    <dgm:cxn modelId="{A20774A7-A052-46DA-9D80-5EE3FB3F8D72}" srcId="{BE4DC5D2-C3F9-4746-A5C3-291F51670621}" destId="{B011DD82-06A7-4C47-A45B-9BFBDFC476A7}" srcOrd="2" destOrd="0" parTransId="{1B79A145-761A-4065-B74A-65AFBBC4400C}" sibTransId="{3DDD9933-17D7-4394-9EC9-F2710C2B8FF8}"/>
    <dgm:cxn modelId="{3E5942A8-B3E2-4A7A-A814-9995AD0D5A90}" srcId="{7E0F7BF4-CB91-4895-A645-790B4FCC9148}" destId="{709555FA-9C30-4415-9620-076B20281A29}" srcOrd="3" destOrd="0" parTransId="{223643AC-40DF-4EC3-BCBA-8294F20F0A79}" sibTransId="{E1A3587A-0E87-4834-ADA7-2C87173F034D}"/>
    <dgm:cxn modelId="{DB75F0A9-C6BC-48D4-AC0A-1C4DAD5EB3AC}" type="presOf" srcId="{91C47B7E-AAF4-4A37-A356-40EEDA28F196}" destId="{1F1A52D2-F7BC-4019-9638-183501967D39}" srcOrd="0" destOrd="0" presId="urn:microsoft.com/office/officeart/2005/8/layout/hierarchy3"/>
    <dgm:cxn modelId="{A6322AAC-C87A-4247-A0D7-E37523C5D610}" srcId="{709555FA-9C30-4415-9620-076B20281A29}" destId="{ECDEC5C4-E263-4A07-963B-9232745DAF5C}" srcOrd="3" destOrd="0" parTransId="{64D9351F-DC28-4020-A2C4-871FDD0FF2F5}" sibTransId="{F563E3F8-AD39-4E84-8AA4-83080BF73063}"/>
    <dgm:cxn modelId="{07EFB0B0-4B47-400B-8AEA-9985010C7791}" srcId="{7E0F7BF4-CB91-4895-A645-790B4FCC9148}" destId="{BE4DC5D2-C3F9-4746-A5C3-291F51670621}" srcOrd="1" destOrd="0" parTransId="{C134D673-4E13-4692-8E8F-56832DEB422F}" sibTransId="{E4A9411F-3974-415A-8988-0037C523F958}"/>
    <dgm:cxn modelId="{1317C8B2-3A3B-4F1F-81DC-393AA5AA7C8C}" srcId="{709555FA-9C30-4415-9620-076B20281A29}" destId="{E587FA76-D6F8-48B4-8AEF-0129D2E11567}" srcOrd="2" destOrd="0" parTransId="{0563D5CD-5468-4E81-BECD-AE907FBA0002}" sibTransId="{747849EE-D497-45C8-8C13-E41A699CEF34}"/>
    <dgm:cxn modelId="{D230A3B4-D39C-4D05-B547-CB1B48587EFC}" type="presOf" srcId="{7E0F7BF4-CB91-4895-A645-790B4FCC9148}" destId="{26E48F0A-381C-48E8-9796-1D346522CF42}" srcOrd="0" destOrd="0" presId="urn:microsoft.com/office/officeart/2005/8/layout/hierarchy3"/>
    <dgm:cxn modelId="{D2CB40B6-3428-4DBA-A9AE-BA00703E8450}" type="presOf" srcId="{B011DD82-06A7-4C47-A45B-9BFBDFC476A7}" destId="{66FCB837-E890-42F0-AF6A-A9CAF8B54251}" srcOrd="0" destOrd="0" presId="urn:microsoft.com/office/officeart/2005/8/layout/hierarchy3"/>
    <dgm:cxn modelId="{BC2CA3BB-F660-4908-9DD4-A543F15BDBFD}" type="presOf" srcId="{07693017-D43E-4C41-922C-F5904F92ABFA}" destId="{6AE866C7-864B-4157-832D-D22F6CDDEB9D}" srcOrd="0" destOrd="0" presId="urn:microsoft.com/office/officeart/2005/8/layout/hierarchy3"/>
    <dgm:cxn modelId="{E34878BC-3A02-4FCC-9513-79C7C15BDE7F}" srcId="{BE4DC5D2-C3F9-4746-A5C3-291F51670621}" destId="{A146E9CB-30C8-4A53-A040-DC96732D84FB}" srcOrd="0" destOrd="0" parTransId="{F8730496-2B1E-4407-9BDE-168394CA8A3E}" sibTransId="{89572D52-409F-4E92-B0FE-988A2F429158}"/>
    <dgm:cxn modelId="{3CDAC6C0-3E7F-4F84-B25E-F2B7B7BD0782}" srcId="{BE4DC5D2-C3F9-4746-A5C3-291F51670621}" destId="{2F58B4CD-030F-4C2E-A1F5-8049767B11A7}" srcOrd="1" destOrd="0" parTransId="{58E72109-6F22-4C5C-80D7-91FBCA03676C}" sibTransId="{D9637E0E-8668-4BAB-8C33-71E7084337A0}"/>
    <dgm:cxn modelId="{11FBC8C2-E97D-4064-AF48-2115BB955700}" srcId="{8E159233-738E-4867-A508-97E058BC0D19}" destId="{82651EC1-CCBE-4EBE-BAE7-81E3668B8684}" srcOrd="1" destOrd="0" parTransId="{1CAD3065-D58D-4B68-8C2F-3327CDCE7D72}" sibTransId="{C544DD85-2605-4390-BC6A-4485C2902B54}"/>
    <dgm:cxn modelId="{AD763ECA-BAB5-4DC2-9F1A-CB24F6B146FE}" type="presOf" srcId="{93410857-66AA-4401-8037-CA12EC65FD82}" destId="{5FEF9D89-AA9A-498C-9344-D6CC7A7056E5}" srcOrd="0" destOrd="0" presId="urn:microsoft.com/office/officeart/2005/8/layout/hierarchy3"/>
    <dgm:cxn modelId="{08CD72CC-F4E2-469D-BEB5-FED6B79951B7}" type="presOf" srcId="{8B51F9A8-DFA6-4111-B552-F8D0BF6D8094}" destId="{CEE75597-0839-442E-B1ED-AB137276E90B}" srcOrd="0" destOrd="0" presId="urn:microsoft.com/office/officeart/2005/8/layout/hierarchy3"/>
    <dgm:cxn modelId="{0D1D49CD-635B-426F-A27E-581EDA6A5612}" type="presOf" srcId="{17B27E31-6BBC-453F-BD7A-AFF6B6067AB9}" destId="{E81417C0-1262-4D3D-853C-A80EEF4C2C09}" srcOrd="0" destOrd="0" presId="urn:microsoft.com/office/officeart/2005/8/layout/hierarchy3"/>
    <dgm:cxn modelId="{5E2D25D9-80A8-47B5-8B76-1AC662B59E37}" type="presOf" srcId="{67A06E7C-AE94-4542-B77B-530FD5927940}" destId="{8A6CBF61-DA4B-4BCC-A407-19A1AF5FA3D5}" srcOrd="0" destOrd="0" presId="urn:microsoft.com/office/officeart/2005/8/layout/hierarchy3"/>
    <dgm:cxn modelId="{47254DDD-AB78-4509-8F14-6187BEA5BE18}" srcId="{37843BBF-E513-4417-8126-085250EFD6B2}" destId="{CAF5F187-42BA-4BBD-8E06-0DC263739E1A}" srcOrd="2" destOrd="0" parTransId="{DCE21B9C-F7C8-4DB6-A33B-11E233918061}" sibTransId="{7773F45F-7BB4-44B2-A345-84A190FB56A7}"/>
    <dgm:cxn modelId="{A1A2C2E7-BC9B-40F2-8187-480D39DC7F8B}" type="presOf" srcId="{58E72109-6F22-4C5C-80D7-91FBCA03676C}" destId="{5AA38AA0-2ABD-4459-915B-7BC3815F7905}" srcOrd="0" destOrd="0" presId="urn:microsoft.com/office/officeart/2005/8/layout/hierarchy3"/>
    <dgm:cxn modelId="{827166E9-3065-4314-8B17-EB2C54C768FE}" type="presOf" srcId="{BC91C891-3B08-4333-AD70-2C60564C68EE}" destId="{D6BD4374-FFD2-4872-8665-37D335AF4168}" srcOrd="0" destOrd="0" presId="urn:microsoft.com/office/officeart/2005/8/layout/hierarchy3"/>
    <dgm:cxn modelId="{325763EE-F8EC-4024-BBC2-28A6AC39758A}" type="presOf" srcId="{8E159233-738E-4867-A508-97E058BC0D19}" destId="{529AA939-D4F6-4DEF-90F4-BE4E41EE140A}" srcOrd="1" destOrd="0" presId="urn:microsoft.com/office/officeart/2005/8/layout/hierarchy3"/>
    <dgm:cxn modelId="{74B069F0-F380-44DA-986C-80C52C78A654}" srcId="{7E0F7BF4-CB91-4895-A645-790B4FCC9148}" destId="{8B51F9A8-DFA6-4111-B552-F8D0BF6D8094}" srcOrd="2" destOrd="0" parTransId="{58ECA545-9988-4934-8AAC-BC0651EE6293}" sibTransId="{4B30A642-C4D2-4EC9-A4C6-2F0B7114C800}"/>
    <dgm:cxn modelId="{83DCF7F2-BF2F-4C87-ABB3-F4B1D0CA8F6E}" type="presOf" srcId="{8B51F9A8-DFA6-4111-B552-F8D0BF6D8094}" destId="{64C708C2-516A-42D1-9EF3-87A54699C3E1}" srcOrd="1" destOrd="0" presId="urn:microsoft.com/office/officeart/2005/8/layout/hierarchy3"/>
    <dgm:cxn modelId="{1A6A37FA-EA88-4488-B2A6-59FB550AA931}" type="presOf" srcId="{37843BBF-E513-4417-8126-085250EFD6B2}" destId="{FBB384C0-008A-46D4-A751-DE132AFEB133}" srcOrd="1" destOrd="0" presId="urn:microsoft.com/office/officeart/2005/8/layout/hierarchy3"/>
    <dgm:cxn modelId="{4336F0FA-D629-4A16-AF54-DFE1FF2BFDBF}" type="presOf" srcId="{BF856759-7650-49AA-BBF5-77F92D309218}" destId="{4DD8A488-3987-48D6-87C1-01DDDAB316C2}" srcOrd="0" destOrd="0" presId="urn:microsoft.com/office/officeart/2005/8/layout/hierarchy3"/>
    <dgm:cxn modelId="{9FE292FD-45B0-4727-BAE8-6E576B1CC46C}" type="presOf" srcId="{BE4DC5D2-C3F9-4746-A5C3-291F51670621}" destId="{44341610-F492-406B-8C3D-40B9CCF50338}" srcOrd="0" destOrd="0" presId="urn:microsoft.com/office/officeart/2005/8/layout/hierarchy3"/>
    <dgm:cxn modelId="{8A89C510-6E3D-4E7B-9D31-82931EAE5A04}" type="presParOf" srcId="{26E48F0A-381C-48E8-9796-1D346522CF42}" destId="{A8205F2C-7BB2-459B-B1D7-2B92AF8476DF}" srcOrd="0" destOrd="0" presId="urn:microsoft.com/office/officeart/2005/8/layout/hierarchy3"/>
    <dgm:cxn modelId="{A3701919-EADA-4008-B502-1C8B75B1385D}" type="presParOf" srcId="{A8205F2C-7BB2-459B-B1D7-2B92AF8476DF}" destId="{CC2C2884-1860-4D33-B228-77A4A6F9B558}" srcOrd="0" destOrd="0" presId="urn:microsoft.com/office/officeart/2005/8/layout/hierarchy3"/>
    <dgm:cxn modelId="{E1CC8DDF-183C-48AE-8722-BAFDC5538FA9}" type="presParOf" srcId="{CC2C2884-1860-4D33-B228-77A4A6F9B558}" destId="{44061BB3-674A-47E1-AC49-3BA197539459}" srcOrd="0" destOrd="0" presId="urn:microsoft.com/office/officeart/2005/8/layout/hierarchy3"/>
    <dgm:cxn modelId="{75B6B77A-E655-4D87-B5B1-7C124132D48A}" type="presParOf" srcId="{CC2C2884-1860-4D33-B228-77A4A6F9B558}" destId="{529AA939-D4F6-4DEF-90F4-BE4E41EE140A}" srcOrd="1" destOrd="0" presId="urn:microsoft.com/office/officeart/2005/8/layout/hierarchy3"/>
    <dgm:cxn modelId="{AEF82C64-3110-4D52-94D0-A80B67540F40}" type="presParOf" srcId="{A8205F2C-7BB2-459B-B1D7-2B92AF8476DF}" destId="{02250998-3F89-4FE7-A54A-BB9A5D39E506}" srcOrd="1" destOrd="0" presId="urn:microsoft.com/office/officeart/2005/8/layout/hierarchy3"/>
    <dgm:cxn modelId="{19FBF90D-8B0E-4221-B556-2D2A326E8522}" type="presParOf" srcId="{02250998-3F89-4FE7-A54A-BB9A5D39E506}" destId="{E4AAA0D9-A684-4BD4-873B-530FF5F372A3}" srcOrd="0" destOrd="0" presId="urn:microsoft.com/office/officeart/2005/8/layout/hierarchy3"/>
    <dgm:cxn modelId="{60C33727-C12E-4CEB-BCFB-3CDD1C9EB43A}" type="presParOf" srcId="{02250998-3F89-4FE7-A54A-BB9A5D39E506}" destId="{8A6CBF61-DA4B-4BCC-A407-19A1AF5FA3D5}" srcOrd="1" destOrd="0" presId="urn:microsoft.com/office/officeart/2005/8/layout/hierarchy3"/>
    <dgm:cxn modelId="{B9A3E3DA-FA37-4390-94AA-8882CF8EF9B0}" type="presParOf" srcId="{02250998-3F89-4FE7-A54A-BB9A5D39E506}" destId="{096C9884-3A07-44D4-A98C-75516AB73614}" srcOrd="2" destOrd="0" presId="urn:microsoft.com/office/officeart/2005/8/layout/hierarchy3"/>
    <dgm:cxn modelId="{C082E943-ACA2-4C2B-A930-1FEA9EA3F525}" type="presParOf" srcId="{02250998-3F89-4FE7-A54A-BB9A5D39E506}" destId="{07E2F19B-7AC9-4CB0-B557-B13DA55C05D1}" srcOrd="3" destOrd="0" presId="urn:microsoft.com/office/officeart/2005/8/layout/hierarchy3"/>
    <dgm:cxn modelId="{B0757F1B-DE2F-45CE-BF91-162EB807AAE9}" type="presParOf" srcId="{26E48F0A-381C-48E8-9796-1D346522CF42}" destId="{56DD1C2C-46EA-498B-A48D-62A847593077}" srcOrd="1" destOrd="0" presId="urn:microsoft.com/office/officeart/2005/8/layout/hierarchy3"/>
    <dgm:cxn modelId="{B80E812C-1B41-498A-8D35-873B1B2F0171}" type="presParOf" srcId="{56DD1C2C-46EA-498B-A48D-62A847593077}" destId="{D17F49EE-D9D4-409E-BF5C-44977EE3FBC7}" srcOrd="0" destOrd="0" presId="urn:microsoft.com/office/officeart/2005/8/layout/hierarchy3"/>
    <dgm:cxn modelId="{BAA29481-1DB4-4770-95F4-03D5F6200090}" type="presParOf" srcId="{D17F49EE-D9D4-409E-BF5C-44977EE3FBC7}" destId="{44341610-F492-406B-8C3D-40B9CCF50338}" srcOrd="0" destOrd="0" presId="urn:microsoft.com/office/officeart/2005/8/layout/hierarchy3"/>
    <dgm:cxn modelId="{8D161AD6-70CB-4F9B-952B-A5A50F295713}" type="presParOf" srcId="{D17F49EE-D9D4-409E-BF5C-44977EE3FBC7}" destId="{4BC907EE-8CB8-45F1-972A-E4FA161EB188}" srcOrd="1" destOrd="0" presId="urn:microsoft.com/office/officeart/2005/8/layout/hierarchy3"/>
    <dgm:cxn modelId="{24846B5D-86A3-4EB8-8A21-7DAAB8882FFA}" type="presParOf" srcId="{56DD1C2C-46EA-498B-A48D-62A847593077}" destId="{87ED401D-0DFA-44EA-9609-437E7DCB68D3}" srcOrd="1" destOrd="0" presId="urn:microsoft.com/office/officeart/2005/8/layout/hierarchy3"/>
    <dgm:cxn modelId="{B6B662E9-E51B-441B-BE47-F6276229239A}" type="presParOf" srcId="{87ED401D-0DFA-44EA-9609-437E7DCB68D3}" destId="{26F3E89D-8F87-4A59-8942-ECBECA462D21}" srcOrd="0" destOrd="0" presId="urn:microsoft.com/office/officeart/2005/8/layout/hierarchy3"/>
    <dgm:cxn modelId="{9C7C0DF5-D328-43A2-92C9-2C1EAD82A664}" type="presParOf" srcId="{87ED401D-0DFA-44EA-9609-437E7DCB68D3}" destId="{968B2A5B-BA55-468E-9B46-9CA8AB9A320C}" srcOrd="1" destOrd="0" presId="urn:microsoft.com/office/officeart/2005/8/layout/hierarchy3"/>
    <dgm:cxn modelId="{8AF7BF75-4F6B-4D76-B2BD-C08A15484DDB}" type="presParOf" srcId="{87ED401D-0DFA-44EA-9609-437E7DCB68D3}" destId="{5AA38AA0-2ABD-4459-915B-7BC3815F7905}" srcOrd="2" destOrd="0" presId="urn:microsoft.com/office/officeart/2005/8/layout/hierarchy3"/>
    <dgm:cxn modelId="{6B3C8115-B0DE-420A-87BA-0B7C47CA92F7}" type="presParOf" srcId="{87ED401D-0DFA-44EA-9609-437E7DCB68D3}" destId="{1BFEED72-4E85-4A51-9011-3A0477CB2EA4}" srcOrd="3" destOrd="0" presId="urn:microsoft.com/office/officeart/2005/8/layout/hierarchy3"/>
    <dgm:cxn modelId="{5CE7DA01-ECFD-4A48-AC1B-7034951ABEBE}" type="presParOf" srcId="{87ED401D-0DFA-44EA-9609-437E7DCB68D3}" destId="{B4DB1355-4C5B-432F-B71E-E32A75731D52}" srcOrd="4" destOrd="0" presId="urn:microsoft.com/office/officeart/2005/8/layout/hierarchy3"/>
    <dgm:cxn modelId="{61741B97-2C42-4369-9638-B00BF2F56F87}" type="presParOf" srcId="{87ED401D-0DFA-44EA-9609-437E7DCB68D3}" destId="{66FCB837-E890-42F0-AF6A-A9CAF8B54251}" srcOrd="5" destOrd="0" presId="urn:microsoft.com/office/officeart/2005/8/layout/hierarchy3"/>
    <dgm:cxn modelId="{5829732A-C168-4A9F-8473-6CB3CABA1839}" type="presParOf" srcId="{26E48F0A-381C-48E8-9796-1D346522CF42}" destId="{CE42B02D-6A93-4BF3-919F-3BED948E05D6}" srcOrd="2" destOrd="0" presId="urn:microsoft.com/office/officeart/2005/8/layout/hierarchy3"/>
    <dgm:cxn modelId="{D686D508-0231-4EB1-A541-D1310E1A0AC7}" type="presParOf" srcId="{CE42B02D-6A93-4BF3-919F-3BED948E05D6}" destId="{883E8674-B3EB-4154-A4AE-26FBBA01F2DF}" srcOrd="0" destOrd="0" presId="urn:microsoft.com/office/officeart/2005/8/layout/hierarchy3"/>
    <dgm:cxn modelId="{67E98C88-8406-4A38-A256-54BCB76BD526}" type="presParOf" srcId="{883E8674-B3EB-4154-A4AE-26FBBA01F2DF}" destId="{CEE75597-0839-442E-B1ED-AB137276E90B}" srcOrd="0" destOrd="0" presId="urn:microsoft.com/office/officeart/2005/8/layout/hierarchy3"/>
    <dgm:cxn modelId="{1FBD5798-711E-4BF9-88D8-B3874BA8E3C0}" type="presParOf" srcId="{883E8674-B3EB-4154-A4AE-26FBBA01F2DF}" destId="{64C708C2-516A-42D1-9EF3-87A54699C3E1}" srcOrd="1" destOrd="0" presId="urn:microsoft.com/office/officeart/2005/8/layout/hierarchy3"/>
    <dgm:cxn modelId="{43BDB378-8A4D-46E0-ABEE-9ABC530E1502}" type="presParOf" srcId="{CE42B02D-6A93-4BF3-919F-3BED948E05D6}" destId="{68F7C2FB-A194-4FFF-84A3-9BDC3D717FDC}" srcOrd="1" destOrd="0" presId="urn:microsoft.com/office/officeart/2005/8/layout/hierarchy3"/>
    <dgm:cxn modelId="{4514B541-ABBB-4385-B55C-7731EF2F6718}" type="presParOf" srcId="{68F7C2FB-A194-4FFF-84A3-9BDC3D717FDC}" destId="{4DD8A488-3987-48D6-87C1-01DDDAB316C2}" srcOrd="0" destOrd="0" presId="urn:microsoft.com/office/officeart/2005/8/layout/hierarchy3"/>
    <dgm:cxn modelId="{24514CA3-DA96-4B4D-AC67-76A9987D7564}" type="presParOf" srcId="{68F7C2FB-A194-4FFF-84A3-9BDC3D717FDC}" destId="{FC19E67F-E2A6-47B3-B962-BC7E470B5C26}" srcOrd="1" destOrd="0" presId="urn:microsoft.com/office/officeart/2005/8/layout/hierarchy3"/>
    <dgm:cxn modelId="{285050B3-DDB6-42C9-9890-FB20A99FCAE9}" type="presParOf" srcId="{68F7C2FB-A194-4FFF-84A3-9BDC3D717FDC}" destId="{E6C94D78-131E-40C7-BEC2-F8F1555FEEF5}" srcOrd="2" destOrd="0" presId="urn:microsoft.com/office/officeart/2005/8/layout/hierarchy3"/>
    <dgm:cxn modelId="{A042C61E-AF27-4395-B595-63270BE7DC4A}" type="presParOf" srcId="{68F7C2FB-A194-4FFF-84A3-9BDC3D717FDC}" destId="{3E1E3270-0378-4604-8A47-72F1D58AF280}" srcOrd="3" destOrd="0" presId="urn:microsoft.com/office/officeart/2005/8/layout/hierarchy3"/>
    <dgm:cxn modelId="{62F2FA45-6F82-4EAD-8656-D45F48249E87}" type="presParOf" srcId="{68F7C2FB-A194-4FFF-84A3-9BDC3D717FDC}" destId="{23790B4C-B478-4BD8-AE1E-E5BCCC61D637}" srcOrd="4" destOrd="0" presId="urn:microsoft.com/office/officeart/2005/8/layout/hierarchy3"/>
    <dgm:cxn modelId="{F6617BD3-DC37-481B-B3B5-9D3930B13BA5}" type="presParOf" srcId="{68F7C2FB-A194-4FFF-84A3-9BDC3D717FDC}" destId="{5FEF9D89-AA9A-498C-9344-D6CC7A7056E5}" srcOrd="5" destOrd="0" presId="urn:microsoft.com/office/officeart/2005/8/layout/hierarchy3"/>
    <dgm:cxn modelId="{E4E49594-BDA3-405B-A7AC-A4D494EB37DC}" type="presParOf" srcId="{68F7C2FB-A194-4FFF-84A3-9BDC3D717FDC}" destId="{FCFED06B-6AEA-404E-942C-E699A14D7935}" srcOrd="6" destOrd="0" presId="urn:microsoft.com/office/officeart/2005/8/layout/hierarchy3"/>
    <dgm:cxn modelId="{EF302B78-0860-4F93-849A-A3808AE36B71}" type="presParOf" srcId="{68F7C2FB-A194-4FFF-84A3-9BDC3D717FDC}" destId="{6AE866C7-864B-4157-832D-D22F6CDDEB9D}" srcOrd="7" destOrd="0" presId="urn:microsoft.com/office/officeart/2005/8/layout/hierarchy3"/>
    <dgm:cxn modelId="{64A43793-8186-4776-9D15-B309198D6018}" type="presParOf" srcId="{26E48F0A-381C-48E8-9796-1D346522CF42}" destId="{B4C7E39D-E43A-4323-9BE7-E6528D0B8AE6}" srcOrd="3" destOrd="0" presId="urn:microsoft.com/office/officeart/2005/8/layout/hierarchy3"/>
    <dgm:cxn modelId="{2A5516EA-03DE-4388-9709-917276A045ED}" type="presParOf" srcId="{B4C7E39D-E43A-4323-9BE7-E6528D0B8AE6}" destId="{8941494F-DAA2-4BF6-B865-71FE19D4BBA4}" srcOrd="0" destOrd="0" presId="urn:microsoft.com/office/officeart/2005/8/layout/hierarchy3"/>
    <dgm:cxn modelId="{92B1154B-D9E9-4C7B-8F8F-8A87A6924605}" type="presParOf" srcId="{8941494F-DAA2-4BF6-B865-71FE19D4BBA4}" destId="{04C8D05A-B7C4-4DFC-AB20-1384AA39AA3A}" srcOrd="0" destOrd="0" presId="urn:microsoft.com/office/officeart/2005/8/layout/hierarchy3"/>
    <dgm:cxn modelId="{78BED49F-209B-48F7-A6F8-7B0B226F05D8}" type="presParOf" srcId="{8941494F-DAA2-4BF6-B865-71FE19D4BBA4}" destId="{B044BB64-A91C-42AC-AA0E-696C1FF5DD03}" srcOrd="1" destOrd="0" presId="urn:microsoft.com/office/officeart/2005/8/layout/hierarchy3"/>
    <dgm:cxn modelId="{F6BC1B4C-3BB3-436D-9A24-B081DA300F38}" type="presParOf" srcId="{B4C7E39D-E43A-4323-9BE7-E6528D0B8AE6}" destId="{B5A4D91D-E100-47E5-AD2B-1278F68418A2}" srcOrd="1" destOrd="0" presId="urn:microsoft.com/office/officeart/2005/8/layout/hierarchy3"/>
    <dgm:cxn modelId="{ABE7290D-CCDC-4389-B040-97F713038093}" type="presParOf" srcId="{B5A4D91D-E100-47E5-AD2B-1278F68418A2}" destId="{3CEEE433-B6A7-4A51-8F9E-E9B3164A8072}" srcOrd="0" destOrd="0" presId="urn:microsoft.com/office/officeart/2005/8/layout/hierarchy3"/>
    <dgm:cxn modelId="{33687186-9D24-4A42-BB8F-21FAB925E123}" type="presParOf" srcId="{B5A4D91D-E100-47E5-AD2B-1278F68418A2}" destId="{163024F8-05D2-499B-A7C8-59FB94F6DA48}" srcOrd="1" destOrd="0" presId="urn:microsoft.com/office/officeart/2005/8/layout/hierarchy3"/>
    <dgm:cxn modelId="{3BADBBB3-730F-48E2-BE64-129AB54804F9}" type="presParOf" srcId="{B5A4D91D-E100-47E5-AD2B-1278F68418A2}" destId="{40D3B9D4-F6AB-4017-A2CC-2B88FBF28571}" srcOrd="2" destOrd="0" presId="urn:microsoft.com/office/officeart/2005/8/layout/hierarchy3"/>
    <dgm:cxn modelId="{8E5A4C47-7F6B-4C8A-AF4B-B7B42175F7B9}" type="presParOf" srcId="{B5A4D91D-E100-47E5-AD2B-1278F68418A2}" destId="{2B5EC45F-5694-415F-AE95-45751BA0BCA0}" srcOrd="3" destOrd="0" presId="urn:microsoft.com/office/officeart/2005/8/layout/hierarchy3"/>
    <dgm:cxn modelId="{09E8532F-7247-4608-8309-78511DC9B678}" type="presParOf" srcId="{B5A4D91D-E100-47E5-AD2B-1278F68418A2}" destId="{F12DB754-F4E8-42CE-835E-860B5EFDFAE4}" srcOrd="4" destOrd="0" presId="urn:microsoft.com/office/officeart/2005/8/layout/hierarchy3"/>
    <dgm:cxn modelId="{F5A0B292-818C-4140-9454-B3C242C9BFE5}" type="presParOf" srcId="{B5A4D91D-E100-47E5-AD2B-1278F68418A2}" destId="{E419E769-07B8-438B-BE36-F5684A478C03}" srcOrd="5" destOrd="0" presId="urn:microsoft.com/office/officeart/2005/8/layout/hierarchy3"/>
    <dgm:cxn modelId="{719CCF39-6F28-431A-9B38-F6B2E5603EDA}" type="presParOf" srcId="{B5A4D91D-E100-47E5-AD2B-1278F68418A2}" destId="{0380C99E-C77C-4496-B7DA-D50C4742FEB9}" srcOrd="6" destOrd="0" presId="urn:microsoft.com/office/officeart/2005/8/layout/hierarchy3"/>
    <dgm:cxn modelId="{320813EF-E27A-422C-B939-6B697F34C892}" type="presParOf" srcId="{B5A4D91D-E100-47E5-AD2B-1278F68418A2}" destId="{824BB83F-1DE1-41A5-AA43-6A5660A44CCE}" srcOrd="7" destOrd="0" presId="urn:microsoft.com/office/officeart/2005/8/layout/hierarchy3"/>
    <dgm:cxn modelId="{663370B0-2E7C-4389-9FCB-9045D2433B0A}" type="presParOf" srcId="{26E48F0A-381C-48E8-9796-1D346522CF42}" destId="{18FB1902-06AD-4DFC-B9B7-3B7FAAC02346}" srcOrd="4" destOrd="0" presId="urn:microsoft.com/office/officeart/2005/8/layout/hierarchy3"/>
    <dgm:cxn modelId="{E8AEEBBB-B533-4FBA-8370-2CF068A0C645}" type="presParOf" srcId="{18FB1902-06AD-4DFC-B9B7-3B7FAAC02346}" destId="{5B22B2BB-8C4E-45D6-9FA6-5B21CE9D0268}" srcOrd="0" destOrd="0" presId="urn:microsoft.com/office/officeart/2005/8/layout/hierarchy3"/>
    <dgm:cxn modelId="{19F37E07-6E08-40B5-8D97-FA91E7B803C3}" type="presParOf" srcId="{5B22B2BB-8C4E-45D6-9FA6-5B21CE9D0268}" destId="{7925F621-DF00-40AA-860A-3C34A9E9AB29}" srcOrd="0" destOrd="0" presId="urn:microsoft.com/office/officeart/2005/8/layout/hierarchy3"/>
    <dgm:cxn modelId="{05DD93B6-D9A3-4DE6-8F24-D966BD7AF558}" type="presParOf" srcId="{5B22B2BB-8C4E-45D6-9FA6-5B21CE9D0268}" destId="{FBB384C0-008A-46D4-A751-DE132AFEB133}" srcOrd="1" destOrd="0" presId="urn:microsoft.com/office/officeart/2005/8/layout/hierarchy3"/>
    <dgm:cxn modelId="{2B1DD175-7312-4E97-A0E3-4D9C558D9139}" type="presParOf" srcId="{18FB1902-06AD-4DFC-B9B7-3B7FAAC02346}" destId="{B8058988-3C02-4E24-9C5D-5B1995C26702}" srcOrd="1" destOrd="0" presId="urn:microsoft.com/office/officeart/2005/8/layout/hierarchy3"/>
    <dgm:cxn modelId="{78769442-6CCD-4903-B159-151211CD671B}" type="presParOf" srcId="{B8058988-3C02-4E24-9C5D-5B1995C26702}" destId="{77E022BF-C6D2-4BE5-964D-E6BA720FEFDC}" srcOrd="0" destOrd="0" presId="urn:microsoft.com/office/officeart/2005/8/layout/hierarchy3"/>
    <dgm:cxn modelId="{21DE3E1E-1E80-49F1-8955-D44EAEEC9165}" type="presParOf" srcId="{B8058988-3C02-4E24-9C5D-5B1995C26702}" destId="{E81417C0-1262-4D3D-853C-A80EEF4C2C09}" srcOrd="1" destOrd="0" presId="urn:microsoft.com/office/officeart/2005/8/layout/hierarchy3"/>
    <dgm:cxn modelId="{4C5B90DB-1F49-4B2E-9936-D752229D6A75}" type="presParOf" srcId="{B8058988-3C02-4E24-9C5D-5B1995C26702}" destId="{B9C99505-6917-4F37-A885-56FD6F3E3BFE}" srcOrd="2" destOrd="0" presId="urn:microsoft.com/office/officeart/2005/8/layout/hierarchy3"/>
    <dgm:cxn modelId="{28A712F1-6B55-457E-AB5D-2000104E54E5}" type="presParOf" srcId="{B8058988-3C02-4E24-9C5D-5B1995C26702}" destId="{0DBD2842-9156-431C-80A3-84539F797484}" srcOrd="3" destOrd="0" presId="urn:microsoft.com/office/officeart/2005/8/layout/hierarchy3"/>
    <dgm:cxn modelId="{35C52E78-9EA3-4384-8A78-F0B03D208986}" type="presParOf" srcId="{B8058988-3C02-4E24-9C5D-5B1995C26702}" destId="{97FBC793-D63E-4974-9F2E-382D8AC7E16D}" srcOrd="4" destOrd="0" presId="urn:microsoft.com/office/officeart/2005/8/layout/hierarchy3"/>
    <dgm:cxn modelId="{19873595-9235-4474-BC44-2283D7A26FB7}" type="presParOf" srcId="{B8058988-3C02-4E24-9C5D-5B1995C26702}" destId="{4D196B29-0853-49E4-AE86-CF8995AB85A4}" srcOrd="5" destOrd="0" presId="urn:microsoft.com/office/officeart/2005/8/layout/hierarchy3"/>
    <dgm:cxn modelId="{C08F6321-C7AD-4F75-A35D-57CBD6C21633}" type="presParOf" srcId="{B8058988-3C02-4E24-9C5D-5B1995C26702}" destId="{3585C6B7-6E8D-4B34-B498-CFF571EC390D}" srcOrd="6" destOrd="0" presId="urn:microsoft.com/office/officeart/2005/8/layout/hierarchy3"/>
    <dgm:cxn modelId="{A91CEC77-54EE-4092-ABBE-A9365DA5287A}" type="presParOf" srcId="{B8058988-3C02-4E24-9C5D-5B1995C26702}" destId="{29E549C6-045C-4844-A076-838CBEC031DE}" srcOrd="7" destOrd="0" presId="urn:microsoft.com/office/officeart/2005/8/layout/hierarchy3"/>
    <dgm:cxn modelId="{E85C76E1-D148-4323-855B-77F39F07DB66}" type="presParOf" srcId="{26E48F0A-381C-48E8-9796-1D346522CF42}" destId="{6E054BDE-C041-4ADE-BA6D-2D424351428A}" srcOrd="5" destOrd="0" presId="urn:microsoft.com/office/officeart/2005/8/layout/hierarchy3"/>
    <dgm:cxn modelId="{26A22A74-3D18-43A6-AF97-BF1DDC5E4ECE}" type="presParOf" srcId="{6E054BDE-C041-4ADE-BA6D-2D424351428A}" destId="{6A149C17-0C17-4B59-BF9C-D5F9C729F1C2}" srcOrd="0" destOrd="0" presId="urn:microsoft.com/office/officeart/2005/8/layout/hierarchy3"/>
    <dgm:cxn modelId="{D74DFF1B-6580-4FAF-A395-23F29201CC6F}" type="presParOf" srcId="{6A149C17-0C17-4B59-BF9C-D5F9C729F1C2}" destId="{1F1A52D2-F7BC-4019-9638-183501967D39}" srcOrd="0" destOrd="0" presId="urn:microsoft.com/office/officeart/2005/8/layout/hierarchy3"/>
    <dgm:cxn modelId="{A56C521B-DDC8-4A23-9C3C-7FBE215BEA94}" type="presParOf" srcId="{6A149C17-0C17-4B59-BF9C-D5F9C729F1C2}" destId="{EBACC829-B51A-4958-BDB6-799E13F326A6}" srcOrd="1" destOrd="0" presId="urn:microsoft.com/office/officeart/2005/8/layout/hierarchy3"/>
    <dgm:cxn modelId="{CC26A84A-8CB2-49A5-B3D2-C66DA542DD9A}" type="presParOf" srcId="{6E054BDE-C041-4ADE-BA6D-2D424351428A}" destId="{034A8FCB-F98B-4E76-867D-36131887FBA9}" srcOrd="1" destOrd="0" presId="urn:microsoft.com/office/officeart/2005/8/layout/hierarchy3"/>
    <dgm:cxn modelId="{5E3288E2-E02C-4AC4-AA9F-BD9BB0760717}" type="presParOf" srcId="{034A8FCB-F98B-4E76-867D-36131887FBA9}" destId="{6856F807-1315-48E3-B5F1-3256004B1E87}" srcOrd="0" destOrd="0" presId="urn:microsoft.com/office/officeart/2005/8/layout/hierarchy3"/>
    <dgm:cxn modelId="{7FC04876-6491-41D3-90B6-0854B0C85593}" type="presParOf" srcId="{034A8FCB-F98B-4E76-867D-36131887FBA9}" destId="{62A33252-FD69-4949-9363-5F19CDD342CF}" srcOrd="1" destOrd="0" presId="urn:microsoft.com/office/officeart/2005/8/layout/hierarchy3"/>
    <dgm:cxn modelId="{F09B06FB-7623-4295-BCE5-A53A585F892F}" type="presParOf" srcId="{034A8FCB-F98B-4E76-867D-36131887FBA9}" destId="{D60C7B16-5EEF-499E-985A-CA070D2D0F47}" srcOrd="2" destOrd="0" presId="urn:microsoft.com/office/officeart/2005/8/layout/hierarchy3"/>
    <dgm:cxn modelId="{D4625864-2A8D-43F6-91EC-65F8EC9412DE}" type="presParOf" srcId="{034A8FCB-F98B-4E76-867D-36131887FBA9}" destId="{9ECEE585-8594-4675-B127-7F9756040420}" srcOrd="3" destOrd="0" presId="urn:microsoft.com/office/officeart/2005/8/layout/hierarchy3"/>
    <dgm:cxn modelId="{D7C23971-50AD-4B4C-8FF0-0A922C5DE18F}" type="presParOf" srcId="{034A8FCB-F98B-4E76-867D-36131887FBA9}" destId="{0545A28E-DDC0-41E7-8D56-D11C320024CA}" srcOrd="4" destOrd="0" presId="urn:microsoft.com/office/officeart/2005/8/layout/hierarchy3"/>
    <dgm:cxn modelId="{3B907325-4F83-41F2-9F86-0F2BBAAA98AC}" type="presParOf" srcId="{034A8FCB-F98B-4E76-867D-36131887FBA9}" destId="{D6BD4374-FFD2-4872-8665-37D335AF416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387AAA-EA0B-425A-8BDF-68546C5D7A13}" type="doc">
      <dgm:prSet loTypeId="urn:microsoft.com/office/officeart/2005/8/layout/pyramid2" loCatId="list" qsTypeId="urn:microsoft.com/office/officeart/2005/8/quickstyle/simple1" qsCatId="simple" csTypeId="urn:microsoft.com/office/officeart/2005/8/colors/accent4_2" csCatId="accent4" phldr="1"/>
      <dgm:spPr/>
    </dgm:pt>
    <dgm:pt modelId="{630423BE-3167-47EA-9D21-776AB6373E84}">
      <dgm:prSet phldrT="[Teksti]"/>
      <dgm:spPr/>
      <dgm:t>
        <a:bodyPr/>
        <a:lstStyle/>
        <a:p>
          <a:r>
            <a:rPr lang="fi-FI"/>
            <a:t>Seurataan strategisten  tavoitteiden toteutumista</a:t>
          </a:r>
        </a:p>
      </dgm:t>
    </dgm:pt>
    <dgm:pt modelId="{36F7764A-07C3-475D-8FEE-5FB5627BE6DC}" type="parTrans" cxnId="{F190A5CB-FF5E-4C97-913E-B00D6A3FD1D9}">
      <dgm:prSet/>
      <dgm:spPr/>
      <dgm:t>
        <a:bodyPr/>
        <a:lstStyle/>
        <a:p>
          <a:endParaRPr lang="fi-FI"/>
        </a:p>
      </dgm:t>
    </dgm:pt>
    <dgm:pt modelId="{BE1DFEF8-4CEA-46EC-97A9-444174AB24BB}" type="sibTrans" cxnId="{F190A5CB-FF5E-4C97-913E-B00D6A3FD1D9}">
      <dgm:prSet/>
      <dgm:spPr/>
      <dgm:t>
        <a:bodyPr/>
        <a:lstStyle/>
        <a:p>
          <a:endParaRPr lang="fi-FI"/>
        </a:p>
      </dgm:t>
    </dgm:pt>
    <dgm:pt modelId="{0A70C984-62B9-474C-8762-291C40A99B8F}">
      <dgm:prSet phldrT="[Teksti]"/>
      <dgm:spPr/>
      <dgm:t>
        <a:bodyPr/>
        <a:lstStyle/>
        <a:p>
          <a:r>
            <a:rPr lang="fi-FI"/>
            <a:t>Ennakoidaan palvelujen tarvetta ja kysyntää</a:t>
          </a:r>
        </a:p>
      </dgm:t>
    </dgm:pt>
    <dgm:pt modelId="{1269EA38-4BDC-4C9C-B9F6-EB13C6356127}" type="parTrans" cxnId="{63191B80-14B9-43CA-A728-ACF2F2367D2D}">
      <dgm:prSet/>
      <dgm:spPr/>
      <dgm:t>
        <a:bodyPr/>
        <a:lstStyle/>
        <a:p>
          <a:endParaRPr lang="fi-FI"/>
        </a:p>
      </dgm:t>
    </dgm:pt>
    <dgm:pt modelId="{84D703B2-B5C5-4D51-8461-C333495E87BA}" type="sibTrans" cxnId="{63191B80-14B9-43CA-A728-ACF2F2367D2D}">
      <dgm:prSet/>
      <dgm:spPr/>
      <dgm:t>
        <a:bodyPr/>
        <a:lstStyle/>
        <a:p>
          <a:endParaRPr lang="fi-FI"/>
        </a:p>
      </dgm:t>
    </dgm:pt>
    <dgm:pt modelId="{FEAA62DC-4639-4484-83D6-4589552BED53}">
      <dgm:prSet/>
      <dgm:spPr/>
      <dgm:t>
        <a:bodyPr/>
        <a:lstStyle/>
        <a:p>
          <a:r>
            <a:rPr lang="fi-FI"/>
            <a:t>Seurataan asiakaskokemusta</a:t>
          </a:r>
        </a:p>
      </dgm:t>
    </dgm:pt>
    <dgm:pt modelId="{7D1CC2EA-8C8C-4ED2-9E00-FB5AF621905F}" type="parTrans" cxnId="{EA4205BF-0EA5-4967-9FC3-AC57CD84806F}">
      <dgm:prSet/>
      <dgm:spPr/>
      <dgm:t>
        <a:bodyPr/>
        <a:lstStyle/>
        <a:p>
          <a:endParaRPr lang="fi-FI"/>
        </a:p>
      </dgm:t>
    </dgm:pt>
    <dgm:pt modelId="{84BDEA6A-5486-4DFF-A358-AC797344C3D1}" type="sibTrans" cxnId="{EA4205BF-0EA5-4967-9FC3-AC57CD84806F}">
      <dgm:prSet/>
      <dgm:spPr/>
      <dgm:t>
        <a:bodyPr/>
        <a:lstStyle/>
        <a:p>
          <a:endParaRPr lang="fi-FI"/>
        </a:p>
      </dgm:t>
    </dgm:pt>
    <dgm:pt modelId="{B6272C8E-1566-4254-9BD9-B028CAA2C490}">
      <dgm:prSet/>
      <dgm:spPr/>
      <dgm:t>
        <a:bodyPr/>
        <a:lstStyle/>
        <a:p>
          <a:r>
            <a:rPr lang="fi-FI"/>
            <a:t>Seurataan työntekijäkokemusta</a:t>
          </a:r>
        </a:p>
      </dgm:t>
    </dgm:pt>
    <dgm:pt modelId="{7C7F8A38-0D00-4911-A23D-FC20996CB0DD}" type="parTrans" cxnId="{893CDF62-A1F1-4BEF-9CCD-EB2F4FE1A451}">
      <dgm:prSet/>
      <dgm:spPr/>
      <dgm:t>
        <a:bodyPr/>
        <a:lstStyle/>
        <a:p>
          <a:endParaRPr lang="fi-FI"/>
        </a:p>
      </dgm:t>
    </dgm:pt>
    <dgm:pt modelId="{7EDE9E5C-6A3A-4C58-83DF-0BBB6E51EB1D}" type="sibTrans" cxnId="{893CDF62-A1F1-4BEF-9CCD-EB2F4FE1A451}">
      <dgm:prSet/>
      <dgm:spPr/>
      <dgm:t>
        <a:bodyPr/>
        <a:lstStyle/>
        <a:p>
          <a:endParaRPr lang="fi-FI"/>
        </a:p>
      </dgm:t>
    </dgm:pt>
    <dgm:pt modelId="{F70F15E0-7248-4735-A105-8761D13CF9B5}">
      <dgm:prSet/>
      <dgm:spPr/>
      <dgm:t>
        <a:bodyPr/>
        <a:lstStyle/>
        <a:p>
          <a:r>
            <a:rPr lang="fi-FI"/>
            <a:t>Seurataan laatua ja kustannus-vaikuttavuutta</a:t>
          </a:r>
        </a:p>
      </dgm:t>
    </dgm:pt>
    <dgm:pt modelId="{A16DB623-D9D0-4182-80DB-31E6C3E94A8A}" type="parTrans" cxnId="{D3156DAA-796F-474C-AC2C-C04B7BF115E8}">
      <dgm:prSet/>
      <dgm:spPr/>
      <dgm:t>
        <a:bodyPr/>
        <a:lstStyle/>
        <a:p>
          <a:endParaRPr lang="fi-FI"/>
        </a:p>
      </dgm:t>
    </dgm:pt>
    <dgm:pt modelId="{17C554C2-F5A7-4333-8B20-A918966AE77A}" type="sibTrans" cxnId="{D3156DAA-796F-474C-AC2C-C04B7BF115E8}">
      <dgm:prSet/>
      <dgm:spPr/>
      <dgm:t>
        <a:bodyPr/>
        <a:lstStyle/>
        <a:p>
          <a:endParaRPr lang="fi-FI"/>
        </a:p>
      </dgm:t>
    </dgm:pt>
    <dgm:pt modelId="{70A17425-DDF0-4999-B688-1C5FCBBCD309}">
      <dgm:prSet/>
      <dgm:spPr/>
      <dgm:t>
        <a:bodyPr/>
        <a:lstStyle/>
        <a:p>
          <a:r>
            <a:rPr lang="fi-FI"/>
            <a:t>Toteutetaan tarvittavat palvelut</a:t>
          </a:r>
        </a:p>
      </dgm:t>
    </dgm:pt>
    <dgm:pt modelId="{BDD5D264-C56A-4DC8-AE21-306E412F8620}" type="parTrans" cxnId="{29D447C5-955D-4623-89B4-F7C924D95BD6}">
      <dgm:prSet/>
      <dgm:spPr/>
      <dgm:t>
        <a:bodyPr/>
        <a:lstStyle/>
        <a:p>
          <a:endParaRPr lang="fi-FI"/>
        </a:p>
      </dgm:t>
    </dgm:pt>
    <dgm:pt modelId="{F7DDF592-AFAE-407A-BA35-D25420B545D3}" type="sibTrans" cxnId="{29D447C5-955D-4623-89B4-F7C924D95BD6}">
      <dgm:prSet/>
      <dgm:spPr/>
      <dgm:t>
        <a:bodyPr/>
        <a:lstStyle/>
        <a:p>
          <a:endParaRPr lang="fi-FI"/>
        </a:p>
      </dgm:t>
    </dgm:pt>
    <dgm:pt modelId="{8CCBA82A-8E58-40C9-8E29-61B1A40CDC20}">
      <dgm:prSet/>
      <dgm:spPr/>
      <dgm:t>
        <a:bodyPr/>
        <a:lstStyle/>
        <a:p>
          <a:r>
            <a:rPr lang="fi-FI"/>
            <a:t>Luovutaan vähähyötyisistä toimintatavoista </a:t>
          </a:r>
        </a:p>
      </dgm:t>
    </dgm:pt>
    <dgm:pt modelId="{D5CBBA77-3EFD-405C-A3F7-A1FBE726E749}" type="parTrans" cxnId="{791197D7-EF38-429E-A2BA-84A6AF975932}">
      <dgm:prSet/>
      <dgm:spPr/>
      <dgm:t>
        <a:bodyPr/>
        <a:lstStyle/>
        <a:p>
          <a:endParaRPr lang="fi-FI"/>
        </a:p>
      </dgm:t>
    </dgm:pt>
    <dgm:pt modelId="{D38D6B02-115C-4883-8988-E64159DF4BF8}" type="sibTrans" cxnId="{791197D7-EF38-429E-A2BA-84A6AF975932}">
      <dgm:prSet/>
      <dgm:spPr/>
      <dgm:t>
        <a:bodyPr/>
        <a:lstStyle/>
        <a:p>
          <a:endParaRPr lang="fi-FI"/>
        </a:p>
      </dgm:t>
    </dgm:pt>
    <dgm:pt modelId="{BD9763DF-9AC5-4177-B1D1-EAC3DD7B31F5}" type="pres">
      <dgm:prSet presAssocID="{EE387AAA-EA0B-425A-8BDF-68546C5D7A13}" presName="compositeShape" presStyleCnt="0">
        <dgm:presLayoutVars>
          <dgm:dir/>
          <dgm:resizeHandles/>
        </dgm:presLayoutVars>
      </dgm:prSet>
      <dgm:spPr/>
    </dgm:pt>
    <dgm:pt modelId="{935CDBF4-00BD-432E-B3F0-D1B878A350EF}" type="pres">
      <dgm:prSet presAssocID="{EE387AAA-EA0B-425A-8BDF-68546C5D7A13}" presName="pyramid" presStyleLbl="node1" presStyleIdx="0" presStyleCnt="1" custLinFactNeighborX="-3083" custLinFactNeighborY="10177"/>
      <dgm:spPr/>
    </dgm:pt>
    <dgm:pt modelId="{83F38E8B-787E-4B0D-83AB-54C86C1F2EF0}" type="pres">
      <dgm:prSet presAssocID="{EE387AAA-EA0B-425A-8BDF-68546C5D7A13}" presName="theList" presStyleCnt="0"/>
      <dgm:spPr/>
    </dgm:pt>
    <dgm:pt modelId="{9F7B0460-FDA0-4FB4-9CF4-5F02CA135CF5}" type="pres">
      <dgm:prSet presAssocID="{630423BE-3167-47EA-9D21-776AB6373E84}" presName="aNode" presStyleLbl="fgAcc1" presStyleIdx="0" presStyleCnt="7">
        <dgm:presLayoutVars>
          <dgm:bulletEnabled val="1"/>
        </dgm:presLayoutVars>
      </dgm:prSet>
      <dgm:spPr/>
    </dgm:pt>
    <dgm:pt modelId="{DC1B334E-8B1F-4B4C-B071-87FE13D62440}" type="pres">
      <dgm:prSet presAssocID="{630423BE-3167-47EA-9D21-776AB6373E84}" presName="aSpace" presStyleCnt="0"/>
      <dgm:spPr/>
    </dgm:pt>
    <dgm:pt modelId="{82D65BC7-C417-4EFB-BDC5-934B905C0B6A}" type="pres">
      <dgm:prSet presAssocID="{FEAA62DC-4639-4484-83D6-4589552BED53}" presName="aNode" presStyleLbl="fgAcc1" presStyleIdx="1" presStyleCnt="7">
        <dgm:presLayoutVars>
          <dgm:bulletEnabled val="1"/>
        </dgm:presLayoutVars>
      </dgm:prSet>
      <dgm:spPr/>
    </dgm:pt>
    <dgm:pt modelId="{0D0D5E2A-F966-4DEF-93A6-D1FAB3022565}" type="pres">
      <dgm:prSet presAssocID="{FEAA62DC-4639-4484-83D6-4589552BED53}" presName="aSpace" presStyleCnt="0"/>
      <dgm:spPr/>
    </dgm:pt>
    <dgm:pt modelId="{3B280B89-20FB-446E-BA1D-62A4BCF52DA9}" type="pres">
      <dgm:prSet presAssocID="{B6272C8E-1566-4254-9BD9-B028CAA2C490}" presName="aNode" presStyleLbl="fgAcc1" presStyleIdx="2" presStyleCnt="7">
        <dgm:presLayoutVars>
          <dgm:bulletEnabled val="1"/>
        </dgm:presLayoutVars>
      </dgm:prSet>
      <dgm:spPr/>
    </dgm:pt>
    <dgm:pt modelId="{EAECEE4A-9651-440A-9740-8C46214FECD3}" type="pres">
      <dgm:prSet presAssocID="{B6272C8E-1566-4254-9BD9-B028CAA2C490}" presName="aSpace" presStyleCnt="0"/>
      <dgm:spPr/>
    </dgm:pt>
    <dgm:pt modelId="{0FFEB448-5519-4ACB-84AA-25BEFF04337A}" type="pres">
      <dgm:prSet presAssocID="{F70F15E0-7248-4735-A105-8761D13CF9B5}" presName="aNode" presStyleLbl="fgAcc1" presStyleIdx="3" presStyleCnt="7">
        <dgm:presLayoutVars>
          <dgm:bulletEnabled val="1"/>
        </dgm:presLayoutVars>
      </dgm:prSet>
      <dgm:spPr/>
    </dgm:pt>
    <dgm:pt modelId="{D14349F1-D477-4A65-B8D3-5E440EF88E52}" type="pres">
      <dgm:prSet presAssocID="{F70F15E0-7248-4735-A105-8761D13CF9B5}" presName="aSpace" presStyleCnt="0"/>
      <dgm:spPr/>
    </dgm:pt>
    <dgm:pt modelId="{CA96D1D1-8B8C-4B3A-9DC8-19B52BAFACBB}" type="pres">
      <dgm:prSet presAssocID="{0A70C984-62B9-474C-8762-291C40A99B8F}" presName="aNode" presStyleLbl="fgAcc1" presStyleIdx="4" presStyleCnt="7" custScaleY="126629" custLinFactY="100000" custLinFactNeighborX="-498" custLinFactNeighborY="148600">
        <dgm:presLayoutVars>
          <dgm:bulletEnabled val="1"/>
        </dgm:presLayoutVars>
      </dgm:prSet>
      <dgm:spPr/>
    </dgm:pt>
    <dgm:pt modelId="{2710F418-CE4C-40D4-988B-639584A7FD00}" type="pres">
      <dgm:prSet presAssocID="{0A70C984-62B9-474C-8762-291C40A99B8F}" presName="aSpace" presStyleCnt="0"/>
      <dgm:spPr/>
    </dgm:pt>
    <dgm:pt modelId="{25F44B06-9AF7-4076-BA28-E3DF08D5171B}" type="pres">
      <dgm:prSet presAssocID="{70A17425-DDF0-4999-B688-1C5FCBBCD309}" presName="aNode" presStyleLbl="fgAcc1" presStyleIdx="5" presStyleCnt="7" custLinFactY="-112522" custLinFactNeighborX="-498" custLinFactNeighborY="-200000">
        <dgm:presLayoutVars>
          <dgm:bulletEnabled val="1"/>
        </dgm:presLayoutVars>
      </dgm:prSet>
      <dgm:spPr/>
    </dgm:pt>
    <dgm:pt modelId="{8FDB1542-B142-43D7-A2E5-149AFD79B245}" type="pres">
      <dgm:prSet presAssocID="{70A17425-DDF0-4999-B688-1C5FCBBCD309}" presName="aSpace" presStyleCnt="0"/>
      <dgm:spPr/>
    </dgm:pt>
    <dgm:pt modelId="{6F0ADD2A-3289-4D0B-B40F-4840188EFD96}" type="pres">
      <dgm:prSet presAssocID="{8CCBA82A-8E58-40C9-8E29-61B1A40CDC20}" presName="aNode" presStyleLbl="fgAcc1" presStyleIdx="6" presStyleCnt="7" custLinFactNeighborX="-305" custLinFactNeighborY="7541">
        <dgm:presLayoutVars>
          <dgm:bulletEnabled val="1"/>
        </dgm:presLayoutVars>
      </dgm:prSet>
      <dgm:spPr/>
    </dgm:pt>
    <dgm:pt modelId="{23B1E01E-915A-4999-AFDA-D2015DEC9864}" type="pres">
      <dgm:prSet presAssocID="{8CCBA82A-8E58-40C9-8E29-61B1A40CDC20}" presName="aSpace" presStyleCnt="0"/>
      <dgm:spPr/>
    </dgm:pt>
  </dgm:ptLst>
  <dgm:cxnLst>
    <dgm:cxn modelId="{37EB2D01-AF7E-444D-800C-D4B729AB0B61}" type="presOf" srcId="{EE387AAA-EA0B-425A-8BDF-68546C5D7A13}" destId="{BD9763DF-9AC5-4177-B1D1-EAC3DD7B31F5}" srcOrd="0" destOrd="0" presId="urn:microsoft.com/office/officeart/2005/8/layout/pyramid2"/>
    <dgm:cxn modelId="{D725AD23-9476-4A22-83B4-F9900D0E43C4}" type="presOf" srcId="{630423BE-3167-47EA-9D21-776AB6373E84}" destId="{9F7B0460-FDA0-4FB4-9CF4-5F02CA135CF5}" srcOrd="0" destOrd="0" presId="urn:microsoft.com/office/officeart/2005/8/layout/pyramid2"/>
    <dgm:cxn modelId="{5F34942D-E2C8-4D91-A335-5C4DF21C6A05}" type="presOf" srcId="{8CCBA82A-8E58-40C9-8E29-61B1A40CDC20}" destId="{6F0ADD2A-3289-4D0B-B40F-4840188EFD96}" srcOrd="0" destOrd="0" presId="urn:microsoft.com/office/officeart/2005/8/layout/pyramid2"/>
    <dgm:cxn modelId="{893CDF62-A1F1-4BEF-9CCD-EB2F4FE1A451}" srcId="{EE387AAA-EA0B-425A-8BDF-68546C5D7A13}" destId="{B6272C8E-1566-4254-9BD9-B028CAA2C490}" srcOrd="2" destOrd="0" parTransId="{7C7F8A38-0D00-4911-A23D-FC20996CB0DD}" sibTransId="{7EDE9E5C-6A3A-4C58-83DF-0BBB6E51EB1D}"/>
    <dgm:cxn modelId="{EC2B7A44-8199-4DEA-8BDD-F6C41FA477E9}" type="presOf" srcId="{B6272C8E-1566-4254-9BD9-B028CAA2C490}" destId="{3B280B89-20FB-446E-BA1D-62A4BCF52DA9}" srcOrd="0" destOrd="0" presId="urn:microsoft.com/office/officeart/2005/8/layout/pyramid2"/>
    <dgm:cxn modelId="{63191B80-14B9-43CA-A728-ACF2F2367D2D}" srcId="{EE387AAA-EA0B-425A-8BDF-68546C5D7A13}" destId="{0A70C984-62B9-474C-8762-291C40A99B8F}" srcOrd="4" destOrd="0" parTransId="{1269EA38-4BDC-4C9C-B9F6-EB13C6356127}" sibTransId="{84D703B2-B5C5-4D51-8461-C333495E87BA}"/>
    <dgm:cxn modelId="{72273C90-CF39-489D-80EA-5C92D3A9794C}" type="presOf" srcId="{FEAA62DC-4639-4484-83D6-4589552BED53}" destId="{82D65BC7-C417-4EFB-BDC5-934B905C0B6A}" srcOrd="0" destOrd="0" presId="urn:microsoft.com/office/officeart/2005/8/layout/pyramid2"/>
    <dgm:cxn modelId="{D3156DAA-796F-474C-AC2C-C04B7BF115E8}" srcId="{EE387AAA-EA0B-425A-8BDF-68546C5D7A13}" destId="{F70F15E0-7248-4735-A105-8761D13CF9B5}" srcOrd="3" destOrd="0" parTransId="{A16DB623-D9D0-4182-80DB-31E6C3E94A8A}" sibTransId="{17C554C2-F5A7-4333-8B20-A918966AE77A}"/>
    <dgm:cxn modelId="{EA4205BF-0EA5-4967-9FC3-AC57CD84806F}" srcId="{EE387AAA-EA0B-425A-8BDF-68546C5D7A13}" destId="{FEAA62DC-4639-4484-83D6-4589552BED53}" srcOrd="1" destOrd="0" parTransId="{7D1CC2EA-8C8C-4ED2-9E00-FB5AF621905F}" sibTransId="{84BDEA6A-5486-4DFF-A358-AC797344C3D1}"/>
    <dgm:cxn modelId="{29D447C5-955D-4623-89B4-F7C924D95BD6}" srcId="{EE387AAA-EA0B-425A-8BDF-68546C5D7A13}" destId="{70A17425-DDF0-4999-B688-1C5FCBBCD309}" srcOrd="5" destOrd="0" parTransId="{BDD5D264-C56A-4DC8-AE21-306E412F8620}" sibTransId="{F7DDF592-AFAE-407A-BA35-D25420B545D3}"/>
    <dgm:cxn modelId="{F190A5CB-FF5E-4C97-913E-B00D6A3FD1D9}" srcId="{EE387AAA-EA0B-425A-8BDF-68546C5D7A13}" destId="{630423BE-3167-47EA-9D21-776AB6373E84}" srcOrd="0" destOrd="0" parTransId="{36F7764A-07C3-475D-8FEE-5FB5627BE6DC}" sibTransId="{BE1DFEF8-4CEA-46EC-97A9-444174AB24BB}"/>
    <dgm:cxn modelId="{14774DCE-C9BA-45B0-B681-EB85E996ACE0}" type="presOf" srcId="{0A70C984-62B9-474C-8762-291C40A99B8F}" destId="{CA96D1D1-8B8C-4B3A-9DC8-19B52BAFACBB}" srcOrd="0" destOrd="0" presId="urn:microsoft.com/office/officeart/2005/8/layout/pyramid2"/>
    <dgm:cxn modelId="{1DB278D5-B6AE-4746-BC6D-996E119763D4}" type="presOf" srcId="{70A17425-DDF0-4999-B688-1C5FCBBCD309}" destId="{25F44B06-9AF7-4076-BA28-E3DF08D5171B}" srcOrd="0" destOrd="0" presId="urn:microsoft.com/office/officeart/2005/8/layout/pyramid2"/>
    <dgm:cxn modelId="{791197D7-EF38-429E-A2BA-84A6AF975932}" srcId="{EE387AAA-EA0B-425A-8BDF-68546C5D7A13}" destId="{8CCBA82A-8E58-40C9-8E29-61B1A40CDC20}" srcOrd="6" destOrd="0" parTransId="{D5CBBA77-3EFD-405C-A3F7-A1FBE726E749}" sibTransId="{D38D6B02-115C-4883-8988-E64159DF4BF8}"/>
    <dgm:cxn modelId="{EB9C3BF5-EBB8-4AD2-844E-4CA625F23A88}" type="presOf" srcId="{F70F15E0-7248-4735-A105-8761D13CF9B5}" destId="{0FFEB448-5519-4ACB-84AA-25BEFF04337A}" srcOrd="0" destOrd="0" presId="urn:microsoft.com/office/officeart/2005/8/layout/pyramid2"/>
    <dgm:cxn modelId="{430DB1BD-BF99-46D6-80BA-BAE5FF598460}" type="presParOf" srcId="{BD9763DF-9AC5-4177-B1D1-EAC3DD7B31F5}" destId="{935CDBF4-00BD-432E-B3F0-D1B878A350EF}" srcOrd="0" destOrd="0" presId="urn:microsoft.com/office/officeart/2005/8/layout/pyramid2"/>
    <dgm:cxn modelId="{B3EF0182-4D40-4FE6-A54C-253765A8D3B3}" type="presParOf" srcId="{BD9763DF-9AC5-4177-B1D1-EAC3DD7B31F5}" destId="{83F38E8B-787E-4B0D-83AB-54C86C1F2EF0}" srcOrd="1" destOrd="0" presId="urn:microsoft.com/office/officeart/2005/8/layout/pyramid2"/>
    <dgm:cxn modelId="{58E06764-8891-4DF7-9861-CA2E84140DFA}" type="presParOf" srcId="{83F38E8B-787E-4B0D-83AB-54C86C1F2EF0}" destId="{9F7B0460-FDA0-4FB4-9CF4-5F02CA135CF5}" srcOrd="0" destOrd="0" presId="urn:microsoft.com/office/officeart/2005/8/layout/pyramid2"/>
    <dgm:cxn modelId="{7ECB15D8-80C8-410C-8863-960BCDACAE51}" type="presParOf" srcId="{83F38E8B-787E-4B0D-83AB-54C86C1F2EF0}" destId="{DC1B334E-8B1F-4B4C-B071-87FE13D62440}" srcOrd="1" destOrd="0" presId="urn:microsoft.com/office/officeart/2005/8/layout/pyramid2"/>
    <dgm:cxn modelId="{339E2A2C-7B0E-449A-B89F-35544C721C1B}" type="presParOf" srcId="{83F38E8B-787E-4B0D-83AB-54C86C1F2EF0}" destId="{82D65BC7-C417-4EFB-BDC5-934B905C0B6A}" srcOrd="2" destOrd="0" presId="urn:microsoft.com/office/officeart/2005/8/layout/pyramid2"/>
    <dgm:cxn modelId="{171593C7-84BF-4F66-9DB8-1004BE867E62}" type="presParOf" srcId="{83F38E8B-787E-4B0D-83AB-54C86C1F2EF0}" destId="{0D0D5E2A-F966-4DEF-93A6-D1FAB3022565}" srcOrd="3" destOrd="0" presId="urn:microsoft.com/office/officeart/2005/8/layout/pyramid2"/>
    <dgm:cxn modelId="{9FDEA27A-4094-4C78-B627-373909CC547D}" type="presParOf" srcId="{83F38E8B-787E-4B0D-83AB-54C86C1F2EF0}" destId="{3B280B89-20FB-446E-BA1D-62A4BCF52DA9}" srcOrd="4" destOrd="0" presId="urn:microsoft.com/office/officeart/2005/8/layout/pyramid2"/>
    <dgm:cxn modelId="{2B8700EE-CD76-4260-91FF-6B4E84F2790F}" type="presParOf" srcId="{83F38E8B-787E-4B0D-83AB-54C86C1F2EF0}" destId="{EAECEE4A-9651-440A-9740-8C46214FECD3}" srcOrd="5" destOrd="0" presId="urn:microsoft.com/office/officeart/2005/8/layout/pyramid2"/>
    <dgm:cxn modelId="{FB8DE29D-F15B-4979-BD11-360FFAA39A60}" type="presParOf" srcId="{83F38E8B-787E-4B0D-83AB-54C86C1F2EF0}" destId="{0FFEB448-5519-4ACB-84AA-25BEFF04337A}" srcOrd="6" destOrd="0" presId="urn:microsoft.com/office/officeart/2005/8/layout/pyramid2"/>
    <dgm:cxn modelId="{2396B3A1-DE54-4C2A-B5A8-211314863681}" type="presParOf" srcId="{83F38E8B-787E-4B0D-83AB-54C86C1F2EF0}" destId="{D14349F1-D477-4A65-B8D3-5E440EF88E52}" srcOrd="7" destOrd="0" presId="urn:microsoft.com/office/officeart/2005/8/layout/pyramid2"/>
    <dgm:cxn modelId="{C7367490-0062-4847-9FD7-4E44F4CBC1E3}" type="presParOf" srcId="{83F38E8B-787E-4B0D-83AB-54C86C1F2EF0}" destId="{CA96D1D1-8B8C-4B3A-9DC8-19B52BAFACBB}" srcOrd="8" destOrd="0" presId="urn:microsoft.com/office/officeart/2005/8/layout/pyramid2"/>
    <dgm:cxn modelId="{02390479-3DFC-4C8B-9C58-FD2C6C1B3EED}" type="presParOf" srcId="{83F38E8B-787E-4B0D-83AB-54C86C1F2EF0}" destId="{2710F418-CE4C-40D4-988B-639584A7FD00}" srcOrd="9" destOrd="0" presId="urn:microsoft.com/office/officeart/2005/8/layout/pyramid2"/>
    <dgm:cxn modelId="{8F80CE30-DBB2-4A4C-AC05-DD4278EE7663}" type="presParOf" srcId="{83F38E8B-787E-4B0D-83AB-54C86C1F2EF0}" destId="{25F44B06-9AF7-4076-BA28-E3DF08D5171B}" srcOrd="10" destOrd="0" presId="urn:microsoft.com/office/officeart/2005/8/layout/pyramid2"/>
    <dgm:cxn modelId="{0839A9BB-A5BA-416E-B444-31E77CE345A5}" type="presParOf" srcId="{83F38E8B-787E-4B0D-83AB-54C86C1F2EF0}" destId="{8FDB1542-B142-43D7-A2E5-149AFD79B245}" srcOrd="11" destOrd="0" presId="urn:microsoft.com/office/officeart/2005/8/layout/pyramid2"/>
    <dgm:cxn modelId="{BC60F0D2-ACC8-41F8-BDF9-BAFFBA4C7CDB}" type="presParOf" srcId="{83F38E8B-787E-4B0D-83AB-54C86C1F2EF0}" destId="{6F0ADD2A-3289-4D0B-B40F-4840188EFD96}" srcOrd="12" destOrd="0" presId="urn:microsoft.com/office/officeart/2005/8/layout/pyramid2"/>
    <dgm:cxn modelId="{6CB4C80F-E748-438C-8CD8-2C30E4C0766B}" type="presParOf" srcId="{83F38E8B-787E-4B0D-83AB-54C86C1F2EF0}" destId="{23B1E01E-915A-4999-AFDA-D2015DEC9864}"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4E52F-8096-4DCA-A97A-7028CCE71B8E}">
      <dsp:nvSpPr>
        <dsp:cNvPr id="0" name=""/>
        <dsp:cNvSpPr/>
      </dsp:nvSpPr>
      <dsp:spPr>
        <a:xfrm>
          <a:off x="16277" y="537502"/>
          <a:ext cx="1942066" cy="56017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i-FI" sz="1200" b="1" kern="1200"/>
            <a:t>Palvelutarpeen muutosten ennakointi</a:t>
          </a:r>
        </a:p>
      </dsp:txBody>
      <dsp:txXfrm>
        <a:off x="16277" y="537502"/>
        <a:ext cx="1942066" cy="560176"/>
      </dsp:txXfrm>
    </dsp:sp>
    <dsp:sp modelId="{2EE5724C-387E-479B-9B24-0E8C7515FCD1}">
      <dsp:nvSpPr>
        <dsp:cNvPr id="0" name=""/>
        <dsp:cNvSpPr/>
      </dsp:nvSpPr>
      <dsp:spPr>
        <a:xfrm>
          <a:off x="27432" y="1096665"/>
          <a:ext cx="1919755" cy="44385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i-FI" sz="1200" kern="1200"/>
            <a:t>Hyvinvointialueen väestö pienenee ja ikääntyy</a:t>
          </a:r>
          <a:endParaRPr lang="en-US" sz="1200" kern="1200"/>
        </a:p>
        <a:p>
          <a:pPr marL="114300" lvl="1" indent="-114300" algn="l" defTabSz="533400">
            <a:lnSpc>
              <a:spcPct val="90000"/>
            </a:lnSpc>
            <a:spcBef>
              <a:spcPct val="0"/>
            </a:spcBef>
            <a:spcAft>
              <a:spcPct val="15000"/>
            </a:spcAft>
            <a:buChar char="•"/>
          </a:pPr>
          <a:r>
            <a:rPr lang="fi-FI" sz="1200" kern="1200"/>
            <a:t>Sairastavuus ja työkyvyttömyys ovat yleisempiä kuin maassa keskimäärin</a:t>
          </a:r>
          <a:endParaRPr lang="en-US" sz="1200" kern="1200"/>
        </a:p>
        <a:p>
          <a:pPr marL="114300" lvl="1" indent="-114300" algn="l" defTabSz="533400">
            <a:lnSpc>
              <a:spcPct val="90000"/>
            </a:lnSpc>
            <a:spcBef>
              <a:spcPct val="0"/>
            </a:spcBef>
            <a:spcAft>
              <a:spcPct val="15000"/>
            </a:spcAft>
            <a:buChar char="•"/>
          </a:pPr>
          <a:r>
            <a:rPr lang="fi-FI" sz="1200" kern="1200"/>
            <a:t>Nuorten kokemukset omasta terveydentilastaan ja hyvinvoinnistaan ovat heikentyneet</a:t>
          </a:r>
          <a:endParaRPr lang="en-US" sz="1200" kern="1200"/>
        </a:p>
        <a:p>
          <a:pPr marL="114300" lvl="1" indent="-114300" algn="l" defTabSz="533400" rtl="0">
            <a:lnSpc>
              <a:spcPct val="90000"/>
            </a:lnSpc>
            <a:spcBef>
              <a:spcPct val="0"/>
            </a:spcBef>
            <a:spcAft>
              <a:spcPct val="15000"/>
            </a:spcAft>
            <a:buChar char="•"/>
          </a:pPr>
          <a:r>
            <a:rPr lang="fi-FI" sz="1200" kern="1200"/>
            <a:t>Ylipaino ja lihavuus sairastavuuden riskitekijöinä ovat yleisiä eri </a:t>
          </a:r>
          <a:r>
            <a:rPr lang="fi-FI" sz="1200" b="0" kern="1200">
              <a:latin typeface="Arial" panose="020B0604020202020204"/>
            </a:rPr>
            <a:t>ikäryhmissä</a:t>
          </a:r>
          <a:endParaRPr lang="en-US" sz="1200" b="0" kern="1200">
            <a:latin typeface="Arial" panose="020B0604020202020204"/>
          </a:endParaRPr>
        </a:p>
      </dsp:txBody>
      <dsp:txXfrm>
        <a:off x="27432" y="1096665"/>
        <a:ext cx="1919755" cy="4438580"/>
      </dsp:txXfrm>
    </dsp:sp>
    <dsp:sp modelId="{9E30F1C8-7570-4B3C-BFF4-8F95EB9B80F6}">
      <dsp:nvSpPr>
        <dsp:cNvPr id="0" name=""/>
        <dsp:cNvSpPr/>
      </dsp:nvSpPr>
      <dsp:spPr>
        <a:xfrm>
          <a:off x="2220566" y="586358"/>
          <a:ext cx="1873021" cy="57173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i-FI" sz="1200" b="1" kern="1200"/>
            <a:t>Sosiaali- ja terveydenhuollon henkilöstön riittävyys</a:t>
          </a:r>
          <a:endParaRPr lang="en-US" sz="1200" kern="1200"/>
        </a:p>
      </dsp:txBody>
      <dsp:txXfrm>
        <a:off x="2220566" y="586358"/>
        <a:ext cx="1873021" cy="571730"/>
      </dsp:txXfrm>
    </dsp:sp>
    <dsp:sp modelId="{008469B1-97A0-488B-ACE2-570888BE2AED}">
      <dsp:nvSpPr>
        <dsp:cNvPr id="0" name=""/>
        <dsp:cNvSpPr/>
      </dsp:nvSpPr>
      <dsp:spPr>
        <a:xfrm>
          <a:off x="2220566" y="1165115"/>
          <a:ext cx="1873021" cy="435116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i-FI" sz="1200" kern="1200"/>
            <a:t>Tulevina vuosina henkilöstöstä siirtyy eläkkeelle keskimääräistä selvästi suurempi osa</a:t>
          </a:r>
          <a:endParaRPr lang="en-US" sz="1200" kern="1200"/>
        </a:p>
        <a:p>
          <a:pPr marL="114300" lvl="1" indent="-114300" algn="l" defTabSz="533400">
            <a:lnSpc>
              <a:spcPct val="90000"/>
            </a:lnSpc>
            <a:spcBef>
              <a:spcPct val="0"/>
            </a:spcBef>
            <a:spcAft>
              <a:spcPct val="15000"/>
            </a:spcAft>
            <a:buChar char="•"/>
          </a:pPr>
          <a:r>
            <a:rPr lang="fi-FI" sz="1200" kern="1200"/>
            <a:t>Henkilöstöpulaa on monissa ammattiryhmissä. Erityisesti pulaa on lääkäreistä, sosiaalityöntekijöistä ja psykologeista</a:t>
          </a:r>
          <a:endParaRPr lang="en-US" sz="1200" kern="1200"/>
        </a:p>
        <a:p>
          <a:pPr marL="114300" lvl="1" indent="-114300" algn="l" defTabSz="533400">
            <a:lnSpc>
              <a:spcPct val="90000"/>
            </a:lnSpc>
            <a:spcBef>
              <a:spcPct val="0"/>
            </a:spcBef>
            <a:spcAft>
              <a:spcPct val="15000"/>
            </a:spcAft>
            <a:buChar char="•"/>
          </a:pPr>
          <a:r>
            <a:rPr lang="fi-FI" sz="1200" kern="1200"/>
            <a:t>Alue vähentää vuokratyövoiman käyttöä rekrytointikäytäntöjä kehittämällä ja tehostamalla sekä omaa varahenkilöstöä vahvistamalla </a:t>
          </a:r>
          <a:endParaRPr lang="en-US" sz="1200" kern="1200"/>
        </a:p>
      </dsp:txBody>
      <dsp:txXfrm>
        <a:off x="2220566" y="1165115"/>
        <a:ext cx="1873021" cy="4351166"/>
      </dsp:txXfrm>
    </dsp:sp>
    <dsp:sp modelId="{45724149-96A6-4668-92DF-882EF188A412}">
      <dsp:nvSpPr>
        <dsp:cNvPr id="0" name=""/>
        <dsp:cNvSpPr/>
      </dsp:nvSpPr>
      <dsp:spPr>
        <a:xfrm>
          <a:off x="4355811" y="586358"/>
          <a:ext cx="1873021" cy="57173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i-FI" sz="1200" b="1" kern="1200"/>
            <a:t>Kustannusten kehitys ja rahoituksen riittävyys</a:t>
          </a:r>
          <a:endParaRPr lang="en-US" sz="1200" kern="1200"/>
        </a:p>
      </dsp:txBody>
      <dsp:txXfrm>
        <a:off x="4355811" y="586358"/>
        <a:ext cx="1873021" cy="571730"/>
      </dsp:txXfrm>
    </dsp:sp>
    <dsp:sp modelId="{976830C2-7A02-4813-B054-3AB172A028FB}">
      <dsp:nvSpPr>
        <dsp:cNvPr id="0" name=""/>
        <dsp:cNvSpPr/>
      </dsp:nvSpPr>
      <dsp:spPr>
        <a:xfrm>
          <a:off x="4355811" y="1165115"/>
          <a:ext cx="1873021" cy="435116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57150" lvl="1" indent="-57150" algn="l" defTabSz="444500">
            <a:lnSpc>
              <a:spcPct val="90000"/>
            </a:lnSpc>
            <a:spcBef>
              <a:spcPct val="0"/>
            </a:spcBef>
            <a:spcAft>
              <a:spcPct val="15000"/>
            </a:spcAft>
            <a:buChar char="•"/>
          </a:pPr>
          <a:endParaRPr lang="en-US" sz="1000" kern="1200"/>
        </a:p>
        <a:p>
          <a:pPr marL="114300" lvl="1" indent="-114300" algn="l" defTabSz="533400">
            <a:lnSpc>
              <a:spcPct val="90000"/>
            </a:lnSpc>
            <a:spcBef>
              <a:spcPct val="0"/>
            </a:spcBef>
            <a:spcAft>
              <a:spcPct val="15000"/>
            </a:spcAft>
            <a:buChar char="•"/>
          </a:pPr>
          <a:r>
            <a:rPr lang="fi-FI" sz="1200" kern="1200"/>
            <a:t>Sosiaali- ja terveydenhuollon asukaskohtaiset kustannukset ovat yli maan keskitason, myös suhteutettuna palvelutarpeeseen</a:t>
          </a:r>
          <a:endParaRPr lang="en-US" sz="1200" kern="1200"/>
        </a:p>
        <a:p>
          <a:pPr marL="114300" lvl="1" indent="-114300" algn="l" defTabSz="533400">
            <a:lnSpc>
              <a:spcPct val="90000"/>
            </a:lnSpc>
            <a:spcBef>
              <a:spcPct val="0"/>
            </a:spcBef>
            <a:spcAft>
              <a:spcPct val="15000"/>
            </a:spcAft>
            <a:buChar char="•"/>
          </a:pPr>
          <a:r>
            <a:rPr lang="fi-FI" sz="1200" kern="1200"/>
            <a:t>Muutosohjelman tavoitteena on saavuttaa 8 prosenttia (92 milj. euroa) nykyistä matalampi kustannustaso vuoden 2025 loppuun mennessä. Aikajänne sopeuttamistoimenpiteiden toteuttamiseen on lyhyt</a:t>
          </a:r>
          <a:endParaRPr lang="en-US" sz="1200" kern="1200"/>
        </a:p>
      </dsp:txBody>
      <dsp:txXfrm>
        <a:off x="4355811" y="1165115"/>
        <a:ext cx="1873021" cy="4351166"/>
      </dsp:txXfrm>
    </dsp:sp>
    <dsp:sp modelId="{F418BAD8-435A-4D9E-9977-CC9B9606B368}">
      <dsp:nvSpPr>
        <dsp:cNvPr id="0" name=""/>
        <dsp:cNvSpPr/>
      </dsp:nvSpPr>
      <dsp:spPr>
        <a:xfrm>
          <a:off x="6491056" y="586358"/>
          <a:ext cx="1873021" cy="57173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i-FI" sz="1000" b="1" kern="1200"/>
            <a:t>Palvelujen yhdenvertaista saatavuutta ja talouden hallintaa edistävät toimenpiteet</a:t>
          </a:r>
          <a:endParaRPr lang="en-US" sz="1000" kern="1200"/>
        </a:p>
      </dsp:txBody>
      <dsp:txXfrm>
        <a:off x="6491056" y="586358"/>
        <a:ext cx="1873021" cy="571730"/>
      </dsp:txXfrm>
    </dsp:sp>
    <dsp:sp modelId="{FAB833D2-A351-401C-85A8-A79E2566895A}">
      <dsp:nvSpPr>
        <dsp:cNvPr id="0" name=""/>
        <dsp:cNvSpPr/>
      </dsp:nvSpPr>
      <dsp:spPr>
        <a:xfrm>
          <a:off x="6491056" y="1165115"/>
          <a:ext cx="1873021" cy="435116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i-FI" sz="1200" kern="1200"/>
            <a:t>Pääsy perusterveydenhuollon lääkärin vastaanotolle sekä suun terveydenhuoltoon toteutuu hyvin</a:t>
          </a:r>
          <a:endParaRPr lang="en-US" sz="1200" kern="1200"/>
        </a:p>
        <a:p>
          <a:pPr marL="114300" lvl="1" indent="-114300" algn="l" defTabSz="533400">
            <a:lnSpc>
              <a:spcPct val="90000"/>
            </a:lnSpc>
            <a:spcBef>
              <a:spcPct val="0"/>
            </a:spcBef>
            <a:spcAft>
              <a:spcPct val="15000"/>
            </a:spcAft>
            <a:buChar char="•"/>
          </a:pPr>
          <a:r>
            <a:rPr lang="fi-FI" sz="1200" b="0" kern="1200"/>
            <a:t>Lasten ja nuorten palveluissa painottuvat korjaavat palvelut</a:t>
          </a:r>
          <a:endParaRPr lang="en-US" sz="1200" b="0" kern="1200"/>
        </a:p>
        <a:p>
          <a:pPr marL="114300" lvl="1" indent="-114300" algn="l" defTabSz="533400">
            <a:lnSpc>
              <a:spcPct val="90000"/>
            </a:lnSpc>
            <a:spcBef>
              <a:spcPct val="0"/>
            </a:spcBef>
            <a:spcAft>
              <a:spcPct val="15000"/>
            </a:spcAft>
            <a:buChar char="•"/>
          </a:pPr>
          <a:r>
            <a:rPr lang="fi-FI" sz="1200" kern="1200"/>
            <a:t>Palveluverkon uudistaminen on käynnissä</a:t>
          </a:r>
          <a:endParaRPr lang="en-US" sz="1200" kern="1200"/>
        </a:p>
        <a:p>
          <a:pPr marL="114300" lvl="1" indent="-114300" algn="l" defTabSz="533400">
            <a:lnSpc>
              <a:spcPct val="90000"/>
            </a:lnSpc>
            <a:spcBef>
              <a:spcPct val="0"/>
            </a:spcBef>
            <a:spcAft>
              <a:spcPct val="15000"/>
            </a:spcAft>
            <a:buChar char="•"/>
          </a:pPr>
          <a:r>
            <a:rPr lang="fi-FI" sz="1200" kern="1200"/>
            <a:t>Painopisteen siirtäminen erikoissairaanhoidosta perustasolle on vielä kesken</a:t>
          </a:r>
          <a:endParaRPr lang="en-US" sz="1200" kern="1200"/>
        </a:p>
        <a:p>
          <a:pPr marL="114300" lvl="1" indent="-114300" algn="l" defTabSz="533400">
            <a:lnSpc>
              <a:spcPct val="90000"/>
            </a:lnSpc>
            <a:spcBef>
              <a:spcPct val="0"/>
            </a:spcBef>
            <a:spcAft>
              <a:spcPct val="15000"/>
            </a:spcAft>
            <a:buChar char="•"/>
          </a:pPr>
          <a:r>
            <a:rPr lang="fi-FI" sz="1200" kern="1200"/>
            <a:t>Kehittämisen painopiste on palveluissa, jotka aiheuttavat eniten kustannuksia</a:t>
          </a:r>
          <a:endParaRPr lang="en-US" sz="1200" kern="1200"/>
        </a:p>
        <a:p>
          <a:pPr marL="114300" lvl="1" indent="-114300" algn="l" defTabSz="533400">
            <a:lnSpc>
              <a:spcPct val="90000"/>
            </a:lnSpc>
            <a:spcBef>
              <a:spcPct val="0"/>
            </a:spcBef>
            <a:spcAft>
              <a:spcPct val="15000"/>
            </a:spcAft>
            <a:buChar char="•"/>
          </a:pPr>
          <a:r>
            <a:rPr lang="fi-FI" sz="1200" kern="1200"/>
            <a:t>Alueen omaa palvelutuotantoa tulisi saada lisättyä</a:t>
          </a:r>
          <a:endParaRPr lang="en-US" sz="1200" kern="1200"/>
        </a:p>
      </dsp:txBody>
      <dsp:txXfrm>
        <a:off x="6491056" y="1165115"/>
        <a:ext cx="1873021" cy="4351166"/>
      </dsp:txXfrm>
    </dsp:sp>
    <dsp:sp modelId="{D73BC7E3-6525-40A3-8DCB-EA3135D82881}">
      <dsp:nvSpPr>
        <dsp:cNvPr id="0" name=""/>
        <dsp:cNvSpPr/>
      </dsp:nvSpPr>
      <dsp:spPr>
        <a:xfrm>
          <a:off x="8626301" y="586358"/>
          <a:ext cx="1873021" cy="57173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i-FI" sz="1200" b="1" kern="1200"/>
            <a:t>Erityisteema: Ikääntyneiden palvelut</a:t>
          </a:r>
          <a:endParaRPr lang="en-US" sz="1200" kern="1200"/>
        </a:p>
      </dsp:txBody>
      <dsp:txXfrm>
        <a:off x="8626301" y="586358"/>
        <a:ext cx="1873021" cy="571730"/>
      </dsp:txXfrm>
    </dsp:sp>
    <dsp:sp modelId="{4DAA59B2-4ABA-4085-BFE5-935693036783}">
      <dsp:nvSpPr>
        <dsp:cNvPr id="0" name=""/>
        <dsp:cNvSpPr/>
      </dsp:nvSpPr>
      <dsp:spPr>
        <a:xfrm>
          <a:off x="8626301" y="1165115"/>
          <a:ext cx="1873021" cy="435116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i-FI" sz="1200" kern="1200"/>
            <a:t>Ikääntyneiden palveluissa tavoitellaan merkittäviä kustannussäästöjä</a:t>
          </a:r>
          <a:endParaRPr lang="en-US" sz="1200" kern="1200"/>
        </a:p>
        <a:p>
          <a:pPr marL="114300" lvl="1" indent="-114300" algn="l" defTabSz="533400">
            <a:lnSpc>
              <a:spcPct val="90000"/>
            </a:lnSpc>
            <a:spcBef>
              <a:spcPct val="0"/>
            </a:spcBef>
            <a:spcAft>
              <a:spcPct val="15000"/>
            </a:spcAft>
            <a:buChar char="•"/>
          </a:pPr>
          <a:r>
            <a:rPr lang="fi-FI" sz="1200" kern="1200"/>
            <a:t>Tavoitteena on kotiin vietävien palvelujen kehittäminen ja kotona tapahtuvan hoidon lisääminen ja ympärivuorokautisten hoivapaikkojen vähentäminen</a:t>
          </a:r>
          <a:endParaRPr lang="en-US" sz="1200" kern="1200"/>
        </a:p>
      </dsp:txBody>
      <dsp:txXfrm>
        <a:off x="8626301" y="1165115"/>
        <a:ext cx="1873021" cy="4351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4E52F-8096-4DCA-A97A-7028CCE71B8E}">
      <dsp:nvSpPr>
        <dsp:cNvPr id="0" name=""/>
        <dsp:cNvSpPr/>
      </dsp:nvSpPr>
      <dsp:spPr>
        <a:xfrm>
          <a:off x="7614" y="481167"/>
          <a:ext cx="1910542" cy="75375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fi-FI" sz="1200" b="1" kern="1200">
              <a:latin typeface="Arial" panose="020B0604020202020204"/>
            </a:rPr>
            <a:t>Väestö palvelutarve ja toimintaympäristö</a:t>
          </a:r>
          <a:endParaRPr lang="en-US" sz="1200" kern="1200"/>
        </a:p>
      </dsp:txBody>
      <dsp:txXfrm>
        <a:off x="7614" y="481167"/>
        <a:ext cx="1910542" cy="753754"/>
      </dsp:txXfrm>
    </dsp:sp>
    <dsp:sp modelId="{2EE5724C-387E-479B-9B24-0E8C7515FCD1}">
      <dsp:nvSpPr>
        <dsp:cNvPr id="0" name=""/>
        <dsp:cNvSpPr/>
      </dsp:nvSpPr>
      <dsp:spPr>
        <a:xfrm>
          <a:off x="3873" y="1245655"/>
          <a:ext cx="1915046" cy="43721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fi-FI" sz="1100" kern="1200"/>
            <a:t>Ikääntyneen alueen väestö vähenee.</a:t>
          </a:r>
          <a:endParaRPr lang="fi-FI"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Väestön </a:t>
          </a:r>
          <a:r>
            <a:rPr lang="fi-FI" sz="1100" kern="1200">
              <a:latin typeface="Arial" panose="020B0604020202020204"/>
            </a:rPr>
            <a:t>terveys-käyttäytymisessä</a:t>
          </a:r>
          <a:r>
            <a:rPr lang="fi-FI" sz="1100" kern="1200"/>
            <a:t> haasteita.</a:t>
          </a:r>
          <a:endParaRPr lang="en-US"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Palveluverkon muutokset etenevät poliittisista ristiriidoista huolimatta.</a:t>
          </a:r>
          <a:endParaRPr lang="en-US"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Asiakas- ja potilastietojärjestelmät yhtenäistetty. </a:t>
          </a:r>
          <a:endParaRPr lang="fi-FI"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Henkilöstössä edelleen saatavuushaasteita hieman parantuneesta rekrytointitilanteesta huolimatta.</a:t>
          </a:r>
          <a:r>
            <a:rPr lang="fi-FI" sz="1100" kern="1200">
              <a:latin typeface="Arial" panose="020B0604020202020204"/>
            </a:rPr>
            <a:t> </a:t>
          </a:r>
        </a:p>
        <a:p>
          <a:pPr marL="57150" lvl="1" indent="-57150" algn="l" defTabSz="488950">
            <a:lnSpc>
              <a:spcPct val="90000"/>
            </a:lnSpc>
            <a:spcBef>
              <a:spcPct val="0"/>
            </a:spcBef>
            <a:spcAft>
              <a:spcPct val="15000"/>
            </a:spcAft>
            <a:buChar char="•"/>
          </a:pPr>
          <a:r>
            <a:rPr lang="fi-FI" sz="1100" kern="1200"/>
            <a:t> Talous kääntymässä positiiviseksi, mutta alijäämiä ei pystytä kattamaan vuoden 2026 loppuun mennessä</a:t>
          </a:r>
          <a:endParaRPr lang="en-US" sz="1100" kern="1200"/>
        </a:p>
      </dsp:txBody>
      <dsp:txXfrm>
        <a:off x="3873" y="1245655"/>
        <a:ext cx="1915046" cy="4372109"/>
      </dsp:txXfrm>
    </dsp:sp>
    <dsp:sp modelId="{993D98AB-C52A-4368-A2C0-7DEF3663A2E8}">
      <dsp:nvSpPr>
        <dsp:cNvPr id="0" name=""/>
        <dsp:cNvSpPr/>
      </dsp:nvSpPr>
      <dsp:spPr>
        <a:xfrm>
          <a:off x="2182734" y="491900"/>
          <a:ext cx="1884387" cy="75375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fi-FI" sz="1200" b="1" kern="1200"/>
            <a:t>Sosiaali- ja </a:t>
          </a:r>
          <a:r>
            <a:rPr lang="fi-FI" sz="1200" b="1" kern="1200">
              <a:latin typeface="Arial" panose="020B0604020202020204"/>
            </a:rPr>
            <a:t>terveyspalvelujen nykytila ja kehitys</a:t>
          </a:r>
          <a:endParaRPr lang="en-US" sz="1200" kern="1200"/>
        </a:p>
      </dsp:txBody>
      <dsp:txXfrm>
        <a:off x="2182734" y="491900"/>
        <a:ext cx="1884387" cy="753754"/>
      </dsp:txXfrm>
    </dsp:sp>
    <dsp:sp modelId="{55A255E1-9EE1-4C97-8CF1-7F54726A1BBF}">
      <dsp:nvSpPr>
        <dsp:cNvPr id="0" name=""/>
        <dsp:cNvSpPr/>
      </dsp:nvSpPr>
      <dsp:spPr>
        <a:xfrm>
          <a:off x="2182734" y="1245655"/>
          <a:ext cx="1884387" cy="43721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fi-FI" sz="1100" b="0" kern="1200">
              <a:latin typeface="Arial" panose="020B0604020202020204"/>
            </a:rPr>
            <a:t> </a:t>
          </a:r>
          <a:r>
            <a:rPr lang="fi-FI" sz="1100" b="0" kern="1200"/>
            <a:t>Palvelutarpeeseen suhteutetut kustannukset lähes maan keskitasolla, vaikka asukaskohtaisesti kustannukset suuria. </a:t>
          </a:r>
          <a:endParaRPr lang="fi-FI" sz="1100" b="0" kern="1200">
            <a:latin typeface="Arial" panose="020B0604020202020204"/>
          </a:endParaRPr>
        </a:p>
        <a:p>
          <a:pPr marL="57150" lvl="1" indent="-57150" algn="l" defTabSz="488950" rtl="0">
            <a:lnSpc>
              <a:spcPct val="90000"/>
            </a:lnSpc>
            <a:spcBef>
              <a:spcPct val="0"/>
            </a:spcBef>
            <a:spcAft>
              <a:spcPct val="15000"/>
            </a:spcAft>
            <a:buChar char="•"/>
          </a:pPr>
          <a:r>
            <a:rPr lang="fi-FI" sz="1100" b="0" kern="1200"/>
            <a:t> Palvelujen saatavuus valtaosin maan keskitasoa paremmalla tasolla.</a:t>
          </a:r>
          <a:endParaRPr lang="en-US" sz="1100" b="0" kern="1200">
            <a:latin typeface="Arial" panose="020B0604020202020204"/>
          </a:endParaRPr>
        </a:p>
        <a:p>
          <a:pPr marL="57150" lvl="1" indent="-57150" algn="l" defTabSz="488950" rtl="0">
            <a:lnSpc>
              <a:spcPct val="90000"/>
            </a:lnSpc>
            <a:spcBef>
              <a:spcPct val="0"/>
            </a:spcBef>
            <a:spcAft>
              <a:spcPct val="15000"/>
            </a:spcAft>
            <a:buChar char="•"/>
          </a:pPr>
          <a:r>
            <a:rPr lang="fi-FI" sz="1100" b="0" kern="1200"/>
            <a:t> Mielenterveys- päihde- ja vammaispalveluissa kevennetty palvelurakennetta</a:t>
          </a:r>
          <a:r>
            <a:rPr lang="fi-FI" sz="1100" b="0" kern="1200">
              <a:latin typeface="Arial" panose="020B0604020202020204"/>
            </a:rPr>
            <a:t>.</a:t>
          </a:r>
          <a:endParaRPr lang="en-US" sz="1100" b="0" kern="1200">
            <a:latin typeface="Arial" panose="020B0604020202020204"/>
          </a:endParaRPr>
        </a:p>
        <a:p>
          <a:pPr marL="57150" lvl="1" indent="-57150" algn="l" defTabSz="488950" rtl="0">
            <a:lnSpc>
              <a:spcPct val="90000"/>
            </a:lnSpc>
            <a:spcBef>
              <a:spcPct val="0"/>
            </a:spcBef>
            <a:spcAft>
              <a:spcPct val="15000"/>
            </a:spcAft>
            <a:buChar char="•"/>
          </a:pPr>
          <a:r>
            <a:rPr lang="fi-FI" sz="1100" b="0" kern="1200"/>
            <a:t> Iäkkäiden palvelurakenteen keventäminen menossa. </a:t>
          </a:r>
          <a:endParaRPr lang="fi-FI" sz="1100" b="0" kern="1200">
            <a:latin typeface="Arial" panose="020B0604020202020204"/>
          </a:endParaRPr>
        </a:p>
        <a:p>
          <a:pPr marL="57150" lvl="1" indent="-57150" algn="l" defTabSz="488950">
            <a:lnSpc>
              <a:spcPct val="90000"/>
            </a:lnSpc>
            <a:spcBef>
              <a:spcPct val="0"/>
            </a:spcBef>
            <a:spcAft>
              <a:spcPct val="15000"/>
            </a:spcAft>
            <a:buChar char="•"/>
          </a:pPr>
          <a:r>
            <a:rPr lang="fi-FI" sz="1100" b="0" kern="1200"/>
            <a:t> Erityis- ja perustason integraatiossa edetty hieman</a:t>
          </a:r>
          <a:endParaRPr lang="en-US" sz="1100" kern="1200"/>
        </a:p>
      </dsp:txBody>
      <dsp:txXfrm>
        <a:off x="2182734" y="1245655"/>
        <a:ext cx="1884387" cy="4372109"/>
      </dsp:txXfrm>
    </dsp:sp>
    <dsp:sp modelId="{45724149-96A6-4668-92DF-882EF188A412}">
      <dsp:nvSpPr>
        <dsp:cNvPr id="0" name=""/>
        <dsp:cNvSpPr/>
      </dsp:nvSpPr>
      <dsp:spPr>
        <a:xfrm>
          <a:off x="4330935" y="491900"/>
          <a:ext cx="1884387" cy="75375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i-FI" sz="1200" b="1" kern="1200"/>
            <a:t>Kustannusten kehitys ja rahoituksen riittävyys</a:t>
          </a:r>
          <a:endParaRPr lang="en-US" sz="1200" kern="1200"/>
        </a:p>
      </dsp:txBody>
      <dsp:txXfrm>
        <a:off x="4330935" y="491900"/>
        <a:ext cx="1884387" cy="753754"/>
      </dsp:txXfrm>
    </dsp:sp>
    <dsp:sp modelId="{976830C2-7A02-4813-B054-3AB172A028FB}">
      <dsp:nvSpPr>
        <dsp:cNvPr id="0" name=""/>
        <dsp:cNvSpPr/>
      </dsp:nvSpPr>
      <dsp:spPr>
        <a:xfrm>
          <a:off x="4330935" y="1245655"/>
          <a:ext cx="1884387" cy="43721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en-US" sz="1100" kern="1200" err="1"/>
            <a:t>Alueen</a:t>
          </a:r>
          <a:r>
            <a:rPr lang="en-US" sz="1100" kern="1200"/>
            <a:t> </a:t>
          </a:r>
          <a:r>
            <a:rPr lang="en-US" sz="1100" kern="1200" err="1"/>
            <a:t>rahoitus</a:t>
          </a:r>
          <a:r>
            <a:rPr lang="en-US" sz="1100" kern="1200"/>
            <a:t> </a:t>
          </a:r>
          <a:r>
            <a:rPr lang="en-US" sz="1100" kern="1200" err="1"/>
            <a:t>toiminnan</a:t>
          </a:r>
          <a:r>
            <a:rPr lang="en-US" sz="1100" kern="1200"/>
            <a:t> </a:t>
          </a:r>
          <a:r>
            <a:rPr lang="en-US" sz="1100" kern="1200" err="1"/>
            <a:t>ensimmäisinä</a:t>
          </a:r>
          <a:r>
            <a:rPr lang="en-US" sz="1100" kern="1200"/>
            <a:t> </a:t>
          </a:r>
          <a:r>
            <a:rPr lang="en-US" sz="1100" kern="1200" err="1"/>
            <a:t>vuosina</a:t>
          </a:r>
          <a:r>
            <a:rPr lang="en-US" sz="1100" kern="1200"/>
            <a:t> </a:t>
          </a:r>
          <a:r>
            <a:rPr lang="en-US" sz="1100" kern="1200" err="1"/>
            <a:t>ei</a:t>
          </a:r>
          <a:r>
            <a:rPr lang="en-US" sz="1100" kern="1200"/>
            <a:t> ole </a:t>
          </a:r>
          <a:r>
            <a:rPr lang="en-US" sz="1100" kern="1200" err="1"/>
            <a:t>riittänyt</a:t>
          </a:r>
          <a:r>
            <a:rPr lang="en-US" sz="1100" kern="1200"/>
            <a:t> </a:t>
          </a:r>
          <a:r>
            <a:rPr lang="en-US" sz="1100" kern="1200" err="1"/>
            <a:t>palvelujen</a:t>
          </a:r>
          <a:r>
            <a:rPr lang="en-US" sz="1100" kern="1200"/>
            <a:t> </a:t>
          </a:r>
          <a:r>
            <a:rPr lang="en-US" sz="1100" kern="1200" err="1"/>
            <a:t>järjestämisestä</a:t>
          </a:r>
          <a:r>
            <a:rPr lang="en-US" sz="1100" kern="1200"/>
            <a:t> </a:t>
          </a:r>
          <a:r>
            <a:rPr lang="en-US" sz="1100" kern="1200" err="1"/>
            <a:t>aiheutuneiden</a:t>
          </a:r>
          <a:r>
            <a:rPr lang="en-US" sz="1100" kern="1200"/>
            <a:t> </a:t>
          </a:r>
          <a:r>
            <a:rPr lang="en-US" sz="1100" kern="1200" err="1"/>
            <a:t>kustannusten</a:t>
          </a:r>
          <a:r>
            <a:rPr lang="en-US" sz="1100" kern="1200"/>
            <a:t> </a:t>
          </a:r>
          <a:r>
            <a:rPr lang="en-US" sz="1100" kern="1200" err="1"/>
            <a:t>kattamiseen</a:t>
          </a:r>
          <a:r>
            <a:rPr lang="en-US" sz="1100" kern="1200"/>
            <a:t>.</a:t>
          </a:r>
        </a:p>
        <a:p>
          <a:pPr marL="57150" lvl="1" indent="-57150" algn="l" defTabSz="488950" rtl="0">
            <a:lnSpc>
              <a:spcPct val="90000"/>
            </a:lnSpc>
            <a:spcBef>
              <a:spcPct val="0"/>
            </a:spcBef>
            <a:spcAft>
              <a:spcPct val="15000"/>
            </a:spcAft>
            <a:buChar char="•"/>
          </a:pPr>
          <a:r>
            <a:rPr lang="fi-FI" sz="1100" kern="1200"/>
            <a:t>Kumulatiivinen asukaskohtainen alijäämä on kuitenkin pysytellyt maan keskitasolla.</a:t>
          </a:r>
        </a:p>
        <a:p>
          <a:pPr marL="57150" lvl="1" indent="-57150" algn="l" defTabSz="488950" rtl="0">
            <a:lnSpc>
              <a:spcPct val="90000"/>
            </a:lnSpc>
            <a:spcBef>
              <a:spcPct val="0"/>
            </a:spcBef>
            <a:spcAft>
              <a:spcPct val="15000"/>
            </a:spcAft>
            <a:buChar char="•"/>
          </a:pPr>
          <a:r>
            <a:rPr lang="fi-FI" sz="1100" kern="1200"/>
            <a:t>Taloustilannetta haastavat myös pidemmän aikavälin rahoitusnäkymät, jotka ovat maan heikoimpien joukossa. </a:t>
          </a:r>
          <a:endParaRPr lang="fi-FI"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latin typeface="Arial" panose="020B0604020202020204"/>
            </a:rPr>
            <a:t> </a:t>
          </a:r>
          <a:r>
            <a:rPr lang="fi-FI" sz="1100" kern="1200"/>
            <a:t>Siirtymätasaus ja vähenevä väestö heikentävät alueen rahoitusnäkymiä, joten alueen on jatkettava toimintojen sopeuttamista myös jatkossa.</a:t>
          </a:r>
        </a:p>
      </dsp:txBody>
      <dsp:txXfrm>
        <a:off x="4330935" y="1245655"/>
        <a:ext cx="1884387" cy="4372109"/>
      </dsp:txXfrm>
    </dsp:sp>
    <dsp:sp modelId="{F418BAD8-435A-4D9E-9977-CC9B9606B368}">
      <dsp:nvSpPr>
        <dsp:cNvPr id="0" name=""/>
        <dsp:cNvSpPr/>
      </dsp:nvSpPr>
      <dsp:spPr>
        <a:xfrm>
          <a:off x="6479137" y="491900"/>
          <a:ext cx="1884387" cy="75375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i-FI" sz="1000" b="1" kern="1200"/>
            <a:t>Palvelujen yhdenvertaista saatavuutta ja talouden hallintaa edistävät toimenpiteet</a:t>
          </a:r>
          <a:endParaRPr lang="en-US" sz="1000" kern="1200"/>
        </a:p>
      </dsp:txBody>
      <dsp:txXfrm>
        <a:off x="6479137" y="491900"/>
        <a:ext cx="1884387" cy="753754"/>
      </dsp:txXfrm>
    </dsp:sp>
    <dsp:sp modelId="{FAB833D2-A351-401C-85A8-A79E2566895A}">
      <dsp:nvSpPr>
        <dsp:cNvPr id="0" name=""/>
        <dsp:cNvSpPr/>
      </dsp:nvSpPr>
      <dsp:spPr>
        <a:xfrm>
          <a:off x="6479137" y="1245655"/>
          <a:ext cx="1884387" cy="43721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fi-FI" sz="1100" kern="1200">
              <a:latin typeface="Arial" panose="020B0604020202020204"/>
            </a:rPr>
            <a:t>Perusterveydenhuollossa hoitoon pääsy toteutui hyvin</a:t>
          </a:r>
          <a:endParaRPr lang="en-US" sz="1100" kern="1200"/>
        </a:p>
        <a:p>
          <a:pPr marL="57150" lvl="1" indent="-57150" algn="l" defTabSz="488950" rtl="0">
            <a:lnSpc>
              <a:spcPct val="90000"/>
            </a:lnSpc>
            <a:spcBef>
              <a:spcPct val="0"/>
            </a:spcBef>
            <a:spcAft>
              <a:spcPct val="15000"/>
            </a:spcAft>
            <a:buChar char="•"/>
          </a:pPr>
          <a:r>
            <a:rPr lang="fi-FI" sz="1100" kern="1200"/>
            <a:t>Palveluverkon </a:t>
          </a:r>
          <a:r>
            <a:rPr lang="fi-FI" sz="1100" kern="1200">
              <a:latin typeface="Arial" panose="020B0604020202020204"/>
            </a:rPr>
            <a:t>muutoksia on toimeenpantu suunnitelmallisesti</a:t>
          </a:r>
          <a:endParaRPr lang="en-US" sz="1100" kern="1200"/>
        </a:p>
        <a:p>
          <a:pPr marL="57150" lvl="1" indent="-57150" algn="l" defTabSz="488950" rtl="0">
            <a:lnSpc>
              <a:spcPct val="90000"/>
            </a:lnSpc>
            <a:spcBef>
              <a:spcPct val="0"/>
            </a:spcBef>
            <a:spcAft>
              <a:spcPct val="15000"/>
            </a:spcAft>
            <a:buChar char="•"/>
          </a:pPr>
          <a:r>
            <a:rPr lang="fi-FI" sz="1100" kern="1200"/>
            <a:t>Painopisteen siirtäminen erikoissairaanhoidosta </a:t>
          </a:r>
          <a:r>
            <a:rPr lang="fi-FI" sz="1100" kern="1200">
              <a:latin typeface="Arial" panose="020B0604020202020204"/>
            </a:rPr>
            <a:t>ehkäiseviin ja</a:t>
          </a:r>
          <a:r>
            <a:rPr lang="fi-FI" sz="1100" kern="1200"/>
            <a:t> </a:t>
          </a:r>
          <a:r>
            <a:rPr lang="fi-FI" sz="1100" kern="1200">
              <a:latin typeface="Arial" panose="020B0604020202020204"/>
            </a:rPr>
            <a:t>perustason palveluihin on ollut pistemäistä</a:t>
          </a:r>
          <a:endParaRPr lang="en-US" sz="1100" kern="1200"/>
        </a:p>
        <a:p>
          <a:pPr marL="57150" lvl="1" indent="-57150" algn="l" defTabSz="488950" rtl="0">
            <a:lnSpc>
              <a:spcPct val="90000"/>
            </a:lnSpc>
            <a:spcBef>
              <a:spcPct val="0"/>
            </a:spcBef>
            <a:spcAft>
              <a:spcPct val="15000"/>
            </a:spcAft>
            <a:buChar char="•"/>
          </a:pPr>
          <a:r>
            <a:rPr lang="fi-FI" sz="1100" kern="1200">
              <a:latin typeface="Arial" panose="020B0604020202020204"/>
            </a:rPr>
            <a:t>Omahoitajamalliin</a:t>
          </a:r>
          <a:r>
            <a:rPr lang="fi-FI" sz="1100" kern="1200"/>
            <a:t> </a:t>
          </a:r>
          <a:r>
            <a:rPr lang="fi-FI" sz="1100" kern="1200">
              <a:latin typeface="Arial" panose="020B0604020202020204"/>
            </a:rPr>
            <a:t>on panostettu hoidon</a:t>
          </a:r>
          <a:r>
            <a:rPr lang="fi-FI" sz="1100" kern="1200"/>
            <a:t> jatkuvuuden varmistamiseksi. Hoidon jatkuvuus hoitajavastaanotoilla toteutuu maan parhaiten. </a:t>
          </a:r>
          <a:endParaRPr lang="fi-FI"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latin typeface="Arial" panose="020B0604020202020204"/>
            </a:rPr>
            <a:t>Digipalveluissa on otettu isoja harppauksia</a:t>
          </a:r>
          <a:endParaRPr lang="en-US" sz="1100" kern="1200"/>
        </a:p>
        <a:p>
          <a:pPr marL="57150" lvl="1" indent="-57150" algn="l" defTabSz="488950" rtl="0">
            <a:lnSpc>
              <a:spcPct val="90000"/>
            </a:lnSpc>
            <a:spcBef>
              <a:spcPct val="0"/>
            </a:spcBef>
            <a:spcAft>
              <a:spcPct val="15000"/>
            </a:spcAft>
            <a:buChar char="•"/>
          </a:pPr>
          <a:r>
            <a:rPr lang="fi-FI" sz="1100" kern="1200">
              <a:latin typeface="Arial" panose="020B0604020202020204"/>
            </a:rPr>
            <a:t>Perhekeskustoiminta vakiintumassa</a:t>
          </a:r>
        </a:p>
        <a:p>
          <a:pPr marL="57150" lvl="1" indent="-57150" algn="l" defTabSz="488950" rtl="0">
            <a:lnSpc>
              <a:spcPct val="90000"/>
            </a:lnSpc>
            <a:spcBef>
              <a:spcPct val="0"/>
            </a:spcBef>
            <a:spcAft>
              <a:spcPct val="15000"/>
            </a:spcAft>
            <a:buChar char="•"/>
          </a:pPr>
          <a:r>
            <a:rPr lang="fi-FI" sz="1100" kern="1200"/>
            <a:t>Lasten, nuorten ja perheiden palvelujen käytössä ja kustannuksissa korostuvat raskaammat palvelut</a:t>
          </a:r>
        </a:p>
        <a:p>
          <a:pPr marL="57150" lvl="1" indent="-57150" algn="l" defTabSz="488950" rtl="0">
            <a:lnSpc>
              <a:spcPct val="90000"/>
            </a:lnSpc>
            <a:spcBef>
              <a:spcPct val="0"/>
            </a:spcBef>
            <a:spcAft>
              <a:spcPct val="15000"/>
            </a:spcAft>
            <a:buChar char="•"/>
          </a:pPr>
          <a:endParaRPr lang="fi-FI" sz="1100" b="0" kern="1200">
            <a:latin typeface="Arial" panose="020B0604020202020204"/>
          </a:endParaRPr>
        </a:p>
      </dsp:txBody>
      <dsp:txXfrm>
        <a:off x="6479137" y="1245655"/>
        <a:ext cx="1884387" cy="4372109"/>
      </dsp:txXfrm>
    </dsp:sp>
    <dsp:sp modelId="{D73BC7E3-6525-40A3-8DCB-EA3135D82881}">
      <dsp:nvSpPr>
        <dsp:cNvPr id="0" name=""/>
        <dsp:cNvSpPr/>
      </dsp:nvSpPr>
      <dsp:spPr>
        <a:xfrm>
          <a:off x="8627338" y="491900"/>
          <a:ext cx="1884387" cy="75375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fi-FI" sz="1200" b="1" kern="1200"/>
            <a:t>Erityisteema:</a:t>
          </a:r>
          <a:r>
            <a:rPr lang="fi-FI" sz="1200" b="1" kern="1200">
              <a:latin typeface="Arial" panose="020B0604020202020204"/>
            </a:rPr>
            <a:t> lasten, nuorten ja perheiden palvelut</a:t>
          </a:r>
          <a:endParaRPr lang="en-US" sz="1200" kern="1200"/>
        </a:p>
      </dsp:txBody>
      <dsp:txXfrm>
        <a:off x="8627338" y="491900"/>
        <a:ext cx="1884387" cy="753754"/>
      </dsp:txXfrm>
    </dsp:sp>
    <dsp:sp modelId="{4DAA59B2-4ABA-4085-BFE5-935693036783}">
      <dsp:nvSpPr>
        <dsp:cNvPr id="0" name=""/>
        <dsp:cNvSpPr/>
      </dsp:nvSpPr>
      <dsp:spPr>
        <a:xfrm>
          <a:off x="8627338" y="1245655"/>
          <a:ext cx="1884387" cy="437210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rtl="0">
            <a:lnSpc>
              <a:spcPct val="90000"/>
            </a:lnSpc>
            <a:spcBef>
              <a:spcPct val="0"/>
            </a:spcBef>
            <a:spcAft>
              <a:spcPct val="15000"/>
            </a:spcAft>
            <a:buChar char="•"/>
          </a:pPr>
          <a:r>
            <a:rPr lang="fi-FI" sz="1100" kern="1200"/>
            <a:t>Lasten, nuorten ja perheiden hyvinvoinnissa ja terveydessä paljon haasteita. </a:t>
          </a:r>
          <a:endParaRPr lang="fi-FI"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Perhekeskusten toiminta pitkälti alueellisesti yhtenäistä- haasteita psykiatrian ja vammaispalvelujen kytkemisessä perhekeskukseen.</a:t>
          </a:r>
          <a:endParaRPr lang="en-US"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Lasten, nuorten ja perheiden palvelujen saatavuus kohtuullisella tasolla - lastensuojelun palvelutarpeet toteutuvat aiempaa paremmin.</a:t>
          </a:r>
          <a:endParaRPr lang="en-US"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Lastensuojelun palvelujen tarve edelleen suuri. </a:t>
          </a:r>
          <a:endParaRPr lang="en-US" sz="1100" kern="1200">
            <a:latin typeface="Arial" panose="020B0604020202020204"/>
          </a:endParaRPr>
        </a:p>
        <a:p>
          <a:pPr marL="57150" lvl="1" indent="-57150" algn="l" defTabSz="488950" rtl="0">
            <a:lnSpc>
              <a:spcPct val="90000"/>
            </a:lnSpc>
            <a:spcBef>
              <a:spcPct val="0"/>
            </a:spcBef>
            <a:spcAft>
              <a:spcPct val="15000"/>
            </a:spcAft>
            <a:buChar char="•"/>
          </a:pPr>
          <a:r>
            <a:rPr lang="fi-FI" sz="1100" kern="1200"/>
            <a:t> Sosiaalityöntekijöiden henkilöstöpula helpottunut - psykologitilanne edelleen vaikea.</a:t>
          </a:r>
          <a:r>
            <a:rPr lang="fi-FI" sz="1100" kern="1200">
              <a:latin typeface="Arial" panose="020B0604020202020204"/>
            </a:rPr>
            <a:t> </a:t>
          </a:r>
          <a:endParaRPr lang="en-US" sz="1100" kern="1200">
            <a:latin typeface="Arial" panose="020B0604020202020204"/>
          </a:endParaRPr>
        </a:p>
        <a:p>
          <a:pPr marL="57150" lvl="1" indent="-57150" algn="l" defTabSz="488950">
            <a:lnSpc>
              <a:spcPct val="90000"/>
            </a:lnSpc>
            <a:spcBef>
              <a:spcPct val="0"/>
            </a:spcBef>
            <a:spcAft>
              <a:spcPct val="15000"/>
            </a:spcAft>
            <a:buChar char="•"/>
          </a:pPr>
          <a:r>
            <a:rPr lang="fi-FI" sz="1100" kern="1200">
              <a:latin typeface="Arial" panose="020B0604020202020204"/>
            </a:rPr>
            <a:t> Mielenterveyspalveluissa</a:t>
          </a:r>
          <a:r>
            <a:rPr lang="fi-FI" sz="1100" kern="1200"/>
            <a:t> panostettu perhekeskusten miepä-tiimeihin</a:t>
          </a:r>
          <a:endParaRPr lang="en-US" sz="1100" kern="1200"/>
        </a:p>
        <a:p>
          <a:pPr marL="57150" lvl="1" indent="-57150" algn="l" defTabSz="488950">
            <a:lnSpc>
              <a:spcPct val="90000"/>
            </a:lnSpc>
            <a:spcBef>
              <a:spcPct val="0"/>
            </a:spcBef>
            <a:spcAft>
              <a:spcPct val="15000"/>
            </a:spcAft>
            <a:buChar char="•"/>
          </a:pPr>
          <a:endParaRPr lang="fi-FI" sz="1100" kern="1200"/>
        </a:p>
      </dsp:txBody>
      <dsp:txXfrm>
        <a:off x="8627338" y="1245655"/>
        <a:ext cx="1884387" cy="4372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3B5C8-FE13-47B5-A8F6-C2946D4E4AA7}">
      <dsp:nvSpPr>
        <dsp:cNvPr id="0" name=""/>
        <dsp:cNvSpPr/>
      </dsp:nvSpPr>
      <dsp:spPr>
        <a:xfrm>
          <a:off x="1934817" y="0"/>
          <a:ext cx="1934817" cy="1555220"/>
        </a:xfrm>
        <a:prstGeom prst="trapezoid">
          <a:avLst>
            <a:gd name="adj" fmla="val 62204"/>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i-FI" sz="1500" b="1" kern="1200"/>
            <a:t>Strateginen</a:t>
          </a:r>
        </a:p>
        <a:p>
          <a:pPr marL="0" lvl="0" indent="0" algn="ctr" defTabSz="666750">
            <a:lnSpc>
              <a:spcPct val="90000"/>
            </a:lnSpc>
            <a:spcBef>
              <a:spcPct val="0"/>
            </a:spcBef>
            <a:spcAft>
              <a:spcPct val="35000"/>
            </a:spcAft>
            <a:buNone/>
          </a:pPr>
          <a:r>
            <a:rPr lang="fi-FI" sz="1500" kern="1200"/>
            <a:t>Strategiset vaikuttavuustavoitteet</a:t>
          </a:r>
        </a:p>
        <a:p>
          <a:pPr marL="0" lvl="0" indent="0" algn="ctr" defTabSz="666750">
            <a:lnSpc>
              <a:spcPct val="90000"/>
            </a:lnSpc>
            <a:spcBef>
              <a:spcPct val="0"/>
            </a:spcBef>
            <a:spcAft>
              <a:spcPct val="35000"/>
            </a:spcAft>
            <a:buNone/>
          </a:pPr>
          <a:r>
            <a:rPr lang="fi-FI" sz="1500" kern="1200"/>
            <a:t>Periaatetason tuki ja lupa vaikuttavuustyölle</a:t>
          </a:r>
        </a:p>
      </dsp:txBody>
      <dsp:txXfrm>
        <a:off x="1934817" y="0"/>
        <a:ext cx="1934817" cy="1555220"/>
      </dsp:txXfrm>
    </dsp:sp>
    <dsp:sp modelId="{BFF7A8B0-CC8B-4847-85FC-248EBEE33068}">
      <dsp:nvSpPr>
        <dsp:cNvPr id="0" name=""/>
        <dsp:cNvSpPr/>
      </dsp:nvSpPr>
      <dsp:spPr>
        <a:xfrm>
          <a:off x="967408" y="1555220"/>
          <a:ext cx="3869635" cy="1555220"/>
        </a:xfrm>
        <a:prstGeom prst="trapezoid">
          <a:avLst>
            <a:gd name="adj" fmla="val 62204"/>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i-FI" sz="1500" b="1" kern="1200"/>
            <a:t>Taktinen</a:t>
          </a:r>
        </a:p>
        <a:p>
          <a:pPr marL="0" lvl="0" indent="0" algn="ctr" defTabSz="666750">
            <a:lnSpc>
              <a:spcPct val="90000"/>
            </a:lnSpc>
            <a:spcBef>
              <a:spcPct val="0"/>
            </a:spcBef>
            <a:spcAft>
              <a:spcPct val="35000"/>
            </a:spcAft>
            <a:buNone/>
          </a:pPr>
          <a:r>
            <a:rPr lang="fi-FI" sz="1500" kern="1200"/>
            <a:t>Käytännön tuki ja työajan käyttö</a:t>
          </a:r>
        </a:p>
        <a:p>
          <a:pPr marL="0" lvl="0" indent="0" algn="ctr" defTabSz="666750">
            <a:lnSpc>
              <a:spcPct val="90000"/>
            </a:lnSpc>
            <a:spcBef>
              <a:spcPct val="0"/>
            </a:spcBef>
            <a:spcAft>
              <a:spcPct val="35000"/>
            </a:spcAft>
            <a:buNone/>
          </a:pPr>
          <a:r>
            <a:rPr lang="fi-FI" sz="1500" kern="1200"/>
            <a:t>Tavoitteenasettelun vahvistaminen</a:t>
          </a:r>
        </a:p>
      </dsp:txBody>
      <dsp:txXfrm>
        <a:off x="1644595" y="1555220"/>
        <a:ext cx="2515262" cy="1555220"/>
      </dsp:txXfrm>
    </dsp:sp>
    <dsp:sp modelId="{CBFF150F-94AC-4019-BD33-BF875D07E4C7}">
      <dsp:nvSpPr>
        <dsp:cNvPr id="0" name=""/>
        <dsp:cNvSpPr/>
      </dsp:nvSpPr>
      <dsp:spPr>
        <a:xfrm>
          <a:off x="0" y="3110441"/>
          <a:ext cx="5804453" cy="1555220"/>
        </a:xfrm>
        <a:prstGeom prst="trapezoid">
          <a:avLst>
            <a:gd name="adj" fmla="val 62204"/>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i-FI" sz="1500" b="1" kern="1200"/>
            <a:t>Operatiivinen</a:t>
          </a:r>
        </a:p>
        <a:p>
          <a:pPr marL="0" lvl="0" indent="0" algn="ctr" defTabSz="666750">
            <a:lnSpc>
              <a:spcPct val="90000"/>
            </a:lnSpc>
            <a:spcBef>
              <a:spcPct val="0"/>
            </a:spcBef>
            <a:spcAft>
              <a:spcPct val="35000"/>
            </a:spcAft>
            <a:buNone/>
          </a:pPr>
          <a:r>
            <a:rPr lang="fi-FI" sz="1500" kern="1200"/>
            <a:t>Tuloksen teko</a:t>
          </a:r>
        </a:p>
        <a:p>
          <a:pPr marL="0" lvl="0" indent="0" algn="ctr" defTabSz="666750">
            <a:lnSpc>
              <a:spcPct val="90000"/>
            </a:lnSpc>
            <a:spcBef>
              <a:spcPct val="0"/>
            </a:spcBef>
            <a:spcAft>
              <a:spcPct val="35000"/>
            </a:spcAft>
            <a:buNone/>
          </a:pPr>
          <a:r>
            <a:rPr lang="fi-FI" sz="1500" kern="1200"/>
            <a:t>-Konkreettiset tavoitteet</a:t>
          </a:r>
        </a:p>
        <a:p>
          <a:pPr marL="0" lvl="0" indent="0" algn="ctr" defTabSz="666750">
            <a:lnSpc>
              <a:spcPct val="90000"/>
            </a:lnSpc>
            <a:spcBef>
              <a:spcPct val="0"/>
            </a:spcBef>
            <a:spcAft>
              <a:spcPct val="35000"/>
            </a:spcAft>
            <a:buNone/>
          </a:pPr>
          <a:r>
            <a:rPr lang="fi-FI" sz="1500" kern="1200"/>
            <a:t>   -Muutos käytännön tasolla</a:t>
          </a:r>
        </a:p>
      </dsp:txBody>
      <dsp:txXfrm>
        <a:off x="1015779" y="3110441"/>
        <a:ext cx="3772894" cy="1555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59A2E-71F0-4CBB-AA96-AE7B58FBED30}">
      <dsp:nvSpPr>
        <dsp:cNvPr id="0" name=""/>
        <dsp:cNvSpPr/>
      </dsp:nvSpPr>
      <dsp:spPr>
        <a:xfrm>
          <a:off x="4413129" y="0"/>
          <a:ext cx="1661160" cy="1661160"/>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Hyvinvointi, terveys ja turvallisuus</a:t>
          </a:r>
        </a:p>
      </dsp:txBody>
      <dsp:txXfrm>
        <a:off x="4828419" y="830580"/>
        <a:ext cx="830580" cy="830580"/>
      </dsp:txXfrm>
    </dsp:sp>
    <dsp:sp modelId="{28DD4437-C69A-4693-A406-4F64F366819A}">
      <dsp:nvSpPr>
        <dsp:cNvPr id="0" name=""/>
        <dsp:cNvSpPr/>
      </dsp:nvSpPr>
      <dsp:spPr>
        <a:xfrm>
          <a:off x="3582549" y="1661160"/>
          <a:ext cx="1661160" cy="1661160"/>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Yhden-vertaiset palvelut</a:t>
          </a:r>
        </a:p>
      </dsp:txBody>
      <dsp:txXfrm>
        <a:off x="3997839" y="2491740"/>
        <a:ext cx="830580" cy="830580"/>
      </dsp:txXfrm>
    </dsp:sp>
    <dsp:sp modelId="{F8F70A99-53C4-49A4-BCA7-8B6D8968BBDC}">
      <dsp:nvSpPr>
        <dsp:cNvPr id="0" name=""/>
        <dsp:cNvSpPr/>
      </dsp:nvSpPr>
      <dsp:spPr>
        <a:xfrm rot="10800000">
          <a:off x="4413129" y="1661160"/>
          <a:ext cx="1661160" cy="1661160"/>
        </a:xfrm>
        <a:prstGeom prst="triangl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Vaikuttavuus ja kustannus-vaikuttavuus</a:t>
          </a:r>
        </a:p>
      </dsp:txBody>
      <dsp:txXfrm rot="10800000">
        <a:off x="4828419" y="1661160"/>
        <a:ext cx="830580" cy="830580"/>
      </dsp:txXfrm>
    </dsp:sp>
    <dsp:sp modelId="{7EBDD9FE-F276-4393-BF7F-0CF841119AB8}">
      <dsp:nvSpPr>
        <dsp:cNvPr id="0" name=""/>
        <dsp:cNvSpPr/>
      </dsp:nvSpPr>
      <dsp:spPr>
        <a:xfrm>
          <a:off x="5207222" y="1661160"/>
          <a:ext cx="1734134" cy="1661160"/>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Taloudellinen kestävyys</a:t>
          </a:r>
        </a:p>
      </dsp:txBody>
      <dsp:txXfrm>
        <a:off x="5640756" y="2491740"/>
        <a:ext cx="867067" cy="830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EA416-A74B-4D9D-9221-01FD3A775B6F}">
      <dsp:nvSpPr>
        <dsp:cNvPr id="0" name=""/>
        <dsp:cNvSpPr/>
      </dsp:nvSpPr>
      <dsp:spPr>
        <a:xfrm>
          <a:off x="0" y="531"/>
          <a:ext cx="10515600" cy="124293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3ABF2-B2A2-4F33-B4B2-65C6DA5DE0A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AA848-5DCF-491D-9B0D-55DE1EF1F46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fi-FI" sz="2000" b="1" kern="1200"/>
            <a:t>Strategista kyvykkyyttä</a:t>
          </a:r>
          <a:r>
            <a:rPr lang="fi-FI" sz="2000" kern="1200"/>
            <a:t>: Selkeät strategiset valinnat ja vuosittaiset tavoitteet, jatkuva strategiaprosessin arviointi ja kehittäminen, tulevaisuuden ennakointi ja mahdollisuuksien tunnistaminen</a:t>
          </a:r>
          <a:endParaRPr lang="en-US" sz="2000" kern="1200"/>
        </a:p>
      </dsp:txBody>
      <dsp:txXfrm>
        <a:off x="1435590" y="531"/>
        <a:ext cx="9080009" cy="1242935"/>
      </dsp:txXfrm>
    </dsp:sp>
    <dsp:sp modelId="{76DA1DCF-E435-40AF-BA92-8CDEF76C0082}">
      <dsp:nvSpPr>
        <dsp:cNvPr id="0" name=""/>
        <dsp:cNvSpPr/>
      </dsp:nvSpPr>
      <dsp:spPr>
        <a:xfrm>
          <a:off x="0" y="1554201"/>
          <a:ext cx="10515600" cy="124293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3F7B5-B1F1-441F-941F-1C0F6D3DAF2B}">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B6712-6D2E-4D09-9621-7F9FD2AD068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fi-FI" sz="2000" b="1" kern="1200"/>
            <a:t>Johtamisrakenteet</a:t>
          </a:r>
          <a:r>
            <a:rPr lang="fi-FI" sz="2000" kern="1200"/>
            <a:t>: Selkeät johtamisrakenteet ja vastuut, tiedolla johtamisen prosessit, jatkuvan kehittämisen kulttuurin</a:t>
          </a:r>
          <a:endParaRPr lang="en-US" sz="2000" kern="1200"/>
        </a:p>
      </dsp:txBody>
      <dsp:txXfrm>
        <a:off x="1435590" y="1554201"/>
        <a:ext cx="9080009" cy="1242935"/>
      </dsp:txXfrm>
    </dsp:sp>
    <dsp:sp modelId="{5DAC887A-7E1B-4374-94AB-430D324E982C}">
      <dsp:nvSpPr>
        <dsp:cNvPr id="0" name=""/>
        <dsp:cNvSpPr/>
      </dsp:nvSpPr>
      <dsp:spPr>
        <a:xfrm>
          <a:off x="0" y="3107870"/>
          <a:ext cx="10515600" cy="124293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B3841-D050-43F5-9915-4406FA178FE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5C53F-9AA5-41B3-A2F7-13A39F44E1C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fi-FI" sz="2000" b="1" kern="1200"/>
            <a:t>Yhteistyötä ja yhteisöllisyyden johtamista</a:t>
          </a:r>
          <a:r>
            <a:rPr lang="fi-FI" sz="2000" kern="1200"/>
            <a:t>: Luottamuksen rakentaminen ja </a:t>
          </a:r>
          <a:r>
            <a:rPr lang="fi-FI" sz="2000" kern="1200">
              <a:latin typeface="Arial" panose="020B0604020202020204"/>
            </a:rPr>
            <a:t>arvostuksen</a:t>
          </a:r>
          <a:r>
            <a:rPr lang="fi-FI" sz="2000" kern="1200"/>
            <a:t> osoittaminen, vuorovaikutuksen kehittäminen ja osallistava johtaminen, työhyvinvoinnin ja työn merkityksellisyyden tukeminen</a:t>
          </a:r>
          <a:endParaRPr lang="en-US" sz="2000" kern="1200"/>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F8703-BE1C-45AB-B3FB-2ABFFBCC4B4F}">
      <dsp:nvSpPr>
        <dsp:cNvPr id="0" name=""/>
        <dsp:cNvSpPr/>
      </dsp:nvSpPr>
      <dsp:spPr>
        <a:xfrm>
          <a:off x="196361" y="798937"/>
          <a:ext cx="3446701" cy="107709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9552"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1. Selkeät tavoitteet:</a:t>
          </a:r>
          <a:r>
            <a:rPr lang="fi-FI" sz="1000" kern="1200"/>
            <a:t> Hyvin määritellyt ja selkeät organisaation tavoitteet auttavat kaikkia jäseniä ymmärtämään, mihin pyritään. Tämä auttaa keskittämään resurssit ja ponnistelut oikeisiin asioihin.</a:t>
          </a:r>
          <a:endParaRPr lang="en-US" sz="1000" kern="1200"/>
        </a:p>
      </dsp:txBody>
      <dsp:txXfrm>
        <a:off x="196361" y="798937"/>
        <a:ext cx="3446701" cy="1077094"/>
      </dsp:txXfrm>
    </dsp:sp>
    <dsp:sp modelId="{9C216756-364A-4F48-A7C0-789B5C109BD4}">
      <dsp:nvSpPr>
        <dsp:cNvPr id="0" name=""/>
        <dsp:cNvSpPr/>
      </dsp:nvSpPr>
      <dsp:spPr>
        <a:xfrm>
          <a:off x="2" y="764635"/>
          <a:ext cx="753966" cy="11309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B68CD028-9D72-4EF8-BDE0-737882DC8D78}">
      <dsp:nvSpPr>
        <dsp:cNvPr id="0" name=""/>
        <dsp:cNvSpPr/>
      </dsp:nvSpPr>
      <dsp:spPr>
        <a:xfrm>
          <a:off x="3910455" y="791569"/>
          <a:ext cx="3446701" cy="107709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9552"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2.  Roolien ja vastuiden selkeys:</a:t>
          </a:r>
          <a:r>
            <a:rPr lang="fi-FI" sz="1000" kern="1200"/>
            <a:t> Johtamisjärjestelmä määrittelee roolit ja vastuut organisaatiossa. Kun jokaisella on selkeä käsitys omasta roolistaan ja siitä, mitä odotetaan, työskentely sujuu tehokkaammin.</a:t>
          </a:r>
          <a:endParaRPr lang="en-US" sz="1000" kern="1200"/>
        </a:p>
      </dsp:txBody>
      <dsp:txXfrm>
        <a:off x="3910455" y="791569"/>
        <a:ext cx="3446701" cy="1077094"/>
      </dsp:txXfrm>
    </dsp:sp>
    <dsp:sp modelId="{5E0AE9FA-AC54-4A6C-AB46-C545F8413EF5}">
      <dsp:nvSpPr>
        <dsp:cNvPr id="0" name=""/>
        <dsp:cNvSpPr/>
      </dsp:nvSpPr>
      <dsp:spPr>
        <a:xfrm>
          <a:off x="3766842" y="746291"/>
          <a:ext cx="753966" cy="11309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DF559C55-B774-4B01-99BA-19634BE823A3}">
      <dsp:nvSpPr>
        <dsp:cNvPr id="0" name=""/>
        <dsp:cNvSpPr/>
      </dsp:nvSpPr>
      <dsp:spPr>
        <a:xfrm>
          <a:off x="7584085" y="791569"/>
          <a:ext cx="3446701" cy="107709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9552"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3.  Prosessien optimointi:</a:t>
          </a:r>
          <a:r>
            <a:rPr lang="fi-FI" sz="1000" kern="1200"/>
            <a:t> Hyvä johtamisjärjestelmä edistää prosessien jatkuvaa parantamista ja tehostamista. Se tarkoittaa, että toimintatapoja arvioidaan säännöllisesti ja niitä muokataan paremman tehokkuuden saavuttamiseksi.</a:t>
          </a:r>
          <a:endParaRPr lang="en-US" sz="1000" kern="1200"/>
        </a:p>
      </dsp:txBody>
      <dsp:txXfrm>
        <a:off x="7584085" y="791569"/>
        <a:ext cx="3446701" cy="1077094"/>
      </dsp:txXfrm>
    </dsp:sp>
    <dsp:sp modelId="{6CA8F645-E7DD-471E-8CBA-3F8977F4BE01}">
      <dsp:nvSpPr>
        <dsp:cNvPr id="0" name=""/>
        <dsp:cNvSpPr/>
      </dsp:nvSpPr>
      <dsp:spPr>
        <a:xfrm>
          <a:off x="7453159" y="764635"/>
          <a:ext cx="753966" cy="11309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53B51418-3C8B-4093-9237-A2178F3C4CE5}">
      <dsp:nvSpPr>
        <dsp:cNvPr id="0" name=""/>
        <dsp:cNvSpPr/>
      </dsp:nvSpPr>
      <dsp:spPr>
        <a:xfrm>
          <a:off x="147935" y="2206999"/>
          <a:ext cx="3446701" cy="107709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9552"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4.  Suoritusarviointi: </a:t>
          </a:r>
          <a:r>
            <a:rPr lang="fi-FI" sz="1000" kern="1200"/>
            <a:t>Organisaatiossa on järjestelmä suoritusarvioinnille, joka auttaa tunnistamaan vahvuudet ja heikkoudet. Tämä mahdollistaa sen, että parannustoimenpiteitä voidaan suunnitella ja toteuttaa tehokkaasti.</a:t>
          </a:r>
          <a:endParaRPr lang="en-US" sz="1000" kern="1200"/>
        </a:p>
      </dsp:txBody>
      <dsp:txXfrm>
        <a:off x="147935" y="2206999"/>
        <a:ext cx="3446701" cy="1077094"/>
      </dsp:txXfrm>
    </dsp:sp>
    <dsp:sp modelId="{5A87DD35-430D-4A9E-8904-5AE5741C68F2}">
      <dsp:nvSpPr>
        <dsp:cNvPr id="0" name=""/>
        <dsp:cNvSpPr/>
      </dsp:nvSpPr>
      <dsp:spPr>
        <a:xfrm>
          <a:off x="2" y="2133967"/>
          <a:ext cx="753966" cy="113094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8F0A0D9F-C228-43D3-9E5A-7C3529BFEE4B}">
      <dsp:nvSpPr>
        <dsp:cNvPr id="0" name=""/>
        <dsp:cNvSpPr/>
      </dsp:nvSpPr>
      <dsp:spPr>
        <a:xfrm>
          <a:off x="3910455" y="2206999"/>
          <a:ext cx="3446701" cy="107709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9552"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5.  Tiedon jakaminen: </a:t>
          </a:r>
          <a:r>
            <a:rPr lang="fi-FI" sz="1000" kern="1200"/>
            <a:t>Avoin viestintä ja tiedon jakaminen organisaatiossa varmistavat sen, että tieto kulkee sujuvasti ja kaikki tietävät, mitä tapahtuu. Tämä vähentää päällekkäistä työtä ja varmistaa, että päätökset perustuvat ajantasaiseen tietoon.</a:t>
          </a:r>
          <a:endParaRPr lang="en-US" sz="1000" kern="1200"/>
        </a:p>
      </dsp:txBody>
      <dsp:txXfrm>
        <a:off x="3910455" y="2206999"/>
        <a:ext cx="3446701" cy="1077094"/>
      </dsp:txXfrm>
    </dsp:sp>
    <dsp:sp modelId="{2B8F3EC1-C5E1-42F8-BBCB-49AD66FD6C88}">
      <dsp:nvSpPr>
        <dsp:cNvPr id="0" name=""/>
        <dsp:cNvSpPr/>
      </dsp:nvSpPr>
      <dsp:spPr>
        <a:xfrm>
          <a:off x="3784297" y="2207999"/>
          <a:ext cx="753966" cy="113094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3225EF54-6F4C-4B8F-9AF6-25763C59AF08}">
      <dsp:nvSpPr>
        <dsp:cNvPr id="0" name=""/>
        <dsp:cNvSpPr/>
      </dsp:nvSpPr>
      <dsp:spPr>
        <a:xfrm>
          <a:off x="7565024" y="2234918"/>
          <a:ext cx="3446701" cy="107709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9552"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6.  Resurssien hallinta: </a:t>
          </a:r>
          <a:r>
            <a:rPr lang="fi-FI" sz="1000" kern="1200"/>
            <a:t>Erinomainen johtamisjärjestelmä auttaa organisaatiota hallitsemaan resurssejaan, kuten aikaa, rahaa ja henkilöstöä, tehokkaasti. Tämä varmistaa niiden optimaalisen käytön.</a:t>
          </a:r>
          <a:endParaRPr lang="en-US" sz="1000" kern="1200"/>
        </a:p>
      </dsp:txBody>
      <dsp:txXfrm>
        <a:off x="7565024" y="2234918"/>
        <a:ext cx="3446701" cy="1077094"/>
      </dsp:txXfrm>
    </dsp:sp>
    <dsp:sp modelId="{06449C59-213F-4C91-9608-D8BAEE7405DD}">
      <dsp:nvSpPr>
        <dsp:cNvPr id="0" name=""/>
        <dsp:cNvSpPr/>
      </dsp:nvSpPr>
      <dsp:spPr>
        <a:xfrm>
          <a:off x="7529363" y="2051419"/>
          <a:ext cx="753966" cy="113094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687A94E5-A98E-4759-A65C-7606A8125D80}">
      <dsp:nvSpPr>
        <dsp:cNvPr id="0" name=""/>
        <dsp:cNvSpPr/>
      </dsp:nvSpPr>
      <dsp:spPr>
        <a:xfrm>
          <a:off x="3910455" y="3562942"/>
          <a:ext cx="3446701" cy="1077094"/>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9552" tIns="38100" rIns="38100" bIns="38100" numCol="1" spcCol="1270" anchor="ctr" anchorCtr="0">
          <a:noAutofit/>
        </a:bodyPr>
        <a:lstStyle/>
        <a:p>
          <a:pPr marL="0" lvl="0" indent="0" algn="l" defTabSz="444500">
            <a:lnSpc>
              <a:spcPct val="90000"/>
            </a:lnSpc>
            <a:spcBef>
              <a:spcPct val="0"/>
            </a:spcBef>
            <a:spcAft>
              <a:spcPct val="35000"/>
            </a:spcAft>
            <a:buNone/>
          </a:pPr>
          <a:r>
            <a:rPr lang="fi-FI" sz="1000" b="1" kern="1200"/>
            <a:t>7.  Innovointi ja kehitys: </a:t>
          </a:r>
          <a:r>
            <a:rPr lang="fi-FI" sz="1000" kern="1200"/>
            <a:t>Johtamisjärjestelmä kannustaa innovointiin ja jatkuvaan kehittämiseen, mikä voi parantaa prosessien tehokkuutta ja tuottavuutta pitkällä aikavälillä.</a:t>
          </a:r>
          <a:endParaRPr lang="en-US" sz="1000" kern="1200"/>
        </a:p>
      </dsp:txBody>
      <dsp:txXfrm>
        <a:off x="3910455" y="3562942"/>
        <a:ext cx="3446701" cy="1077094"/>
      </dsp:txXfrm>
    </dsp:sp>
    <dsp:sp modelId="{C8AA4516-8D42-47F4-8609-ECCEA474ACD4}">
      <dsp:nvSpPr>
        <dsp:cNvPr id="0" name=""/>
        <dsp:cNvSpPr/>
      </dsp:nvSpPr>
      <dsp:spPr>
        <a:xfrm>
          <a:off x="3766842" y="3534061"/>
          <a:ext cx="753966" cy="1130949"/>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61BB3-674A-47E1-AC49-3BA197539459}">
      <dsp:nvSpPr>
        <dsp:cNvPr id="0" name=""/>
        <dsp:cNvSpPr/>
      </dsp:nvSpPr>
      <dsp:spPr>
        <a:xfrm>
          <a:off x="9729" y="357465"/>
          <a:ext cx="1567911" cy="7839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fi-FI" sz="1100" kern="1200">
              <a:latin typeface="Arial" panose="020B0604020202020204"/>
            </a:rPr>
            <a:t>Järjestäjän tietotarpeiden määrittäminen tavoitteiden mukaisesti</a:t>
          </a:r>
          <a:endParaRPr lang="fi-FI" sz="1100" kern="1200"/>
        </a:p>
      </dsp:txBody>
      <dsp:txXfrm>
        <a:off x="32690" y="380426"/>
        <a:ext cx="1521989" cy="738033"/>
      </dsp:txXfrm>
    </dsp:sp>
    <dsp:sp modelId="{E4AAA0D9-A684-4BD4-873B-530FF5F372A3}">
      <dsp:nvSpPr>
        <dsp:cNvPr id="0" name=""/>
        <dsp:cNvSpPr/>
      </dsp:nvSpPr>
      <dsp:spPr>
        <a:xfrm>
          <a:off x="166521" y="1141421"/>
          <a:ext cx="156791" cy="587966"/>
        </a:xfrm>
        <a:custGeom>
          <a:avLst/>
          <a:gdLst/>
          <a:ahLst/>
          <a:cxnLst/>
          <a:rect l="0" t="0" r="0" b="0"/>
          <a:pathLst>
            <a:path>
              <a:moveTo>
                <a:pt x="0" y="0"/>
              </a:moveTo>
              <a:lnTo>
                <a:pt x="0" y="587966"/>
              </a:lnTo>
              <a:lnTo>
                <a:pt x="156791" y="58796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CBF61-DA4B-4BCC-A407-19A1AF5FA3D5}">
      <dsp:nvSpPr>
        <dsp:cNvPr id="0" name=""/>
        <dsp:cNvSpPr/>
      </dsp:nvSpPr>
      <dsp:spPr>
        <a:xfrm>
          <a:off x="323312" y="133741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Asiakas, toiminta, henkilöstö, vaikuttavuus, kustannusvaikuttavuus</a:t>
          </a:r>
          <a:endParaRPr lang="fi-FI" sz="900" kern="1200"/>
        </a:p>
      </dsp:txBody>
      <dsp:txXfrm>
        <a:off x="346273" y="1360371"/>
        <a:ext cx="1208407" cy="738033"/>
      </dsp:txXfrm>
    </dsp:sp>
    <dsp:sp modelId="{096C9884-3A07-44D4-A98C-75516AB73614}">
      <dsp:nvSpPr>
        <dsp:cNvPr id="0" name=""/>
        <dsp:cNvSpPr/>
      </dsp:nvSpPr>
      <dsp:spPr>
        <a:xfrm>
          <a:off x="166521" y="1141421"/>
          <a:ext cx="156791" cy="1567911"/>
        </a:xfrm>
        <a:custGeom>
          <a:avLst/>
          <a:gdLst/>
          <a:ahLst/>
          <a:cxnLst/>
          <a:rect l="0" t="0" r="0" b="0"/>
          <a:pathLst>
            <a:path>
              <a:moveTo>
                <a:pt x="0" y="0"/>
              </a:moveTo>
              <a:lnTo>
                <a:pt x="0" y="1567911"/>
              </a:lnTo>
              <a:lnTo>
                <a:pt x="156791" y="15679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E2F19B-7AC9-4CB0-B557-B13DA55C05D1}">
      <dsp:nvSpPr>
        <dsp:cNvPr id="0" name=""/>
        <dsp:cNvSpPr/>
      </dsp:nvSpPr>
      <dsp:spPr>
        <a:xfrm>
          <a:off x="323312" y="231735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Kansalliset tietotarpeet: ydintiedot</a:t>
          </a:r>
          <a:endParaRPr lang="fi-FI" sz="900" kern="1200"/>
        </a:p>
      </dsp:txBody>
      <dsp:txXfrm>
        <a:off x="346273" y="2340316"/>
        <a:ext cx="1208407" cy="738033"/>
      </dsp:txXfrm>
    </dsp:sp>
    <dsp:sp modelId="{44341610-F492-406B-8C3D-40B9CCF50338}">
      <dsp:nvSpPr>
        <dsp:cNvPr id="0" name=""/>
        <dsp:cNvSpPr/>
      </dsp:nvSpPr>
      <dsp:spPr>
        <a:xfrm>
          <a:off x="1969619" y="357465"/>
          <a:ext cx="1567911" cy="7839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fi-FI" sz="1100" kern="1200">
              <a:latin typeface="Arial" panose="020B0604020202020204"/>
            </a:rPr>
            <a:t>Määritellään mittarit</a:t>
          </a:r>
          <a:endParaRPr lang="fi-FI" sz="1100" kern="1200"/>
        </a:p>
      </dsp:txBody>
      <dsp:txXfrm>
        <a:off x="1992580" y="380426"/>
        <a:ext cx="1521989" cy="738033"/>
      </dsp:txXfrm>
    </dsp:sp>
    <dsp:sp modelId="{26F3E89D-8F87-4A59-8942-ECBECA462D21}">
      <dsp:nvSpPr>
        <dsp:cNvPr id="0" name=""/>
        <dsp:cNvSpPr/>
      </dsp:nvSpPr>
      <dsp:spPr>
        <a:xfrm>
          <a:off x="2126410" y="1141421"/>
          <a:ext cx="156791" cy="587966"/>
        </a:xfrm>
        <a:custGeom>
          <a:avLst/>
          <a:gdLst/>
          <a:ahLst/>
          <a:cxnLst/>
          <a:rect l="0" t="0" r="0" b="0"/>
          <a:pathLst>
            <a:path>
              <a:moveTo>
                <a:pt x="0" y="0"/>
              </a:moveTo>
              <a:lnTo>
                <a:pt x="0" y="587966"/>
              </a:lnTo>
              <a:lnTo>
                <a:pt x="156791" y="58796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B2A5B-BA55-468E-9B46-9CA8AB9A320C}">
      <dsp:nvSpPr>
        <dsp:cNvPr id="0" name=""/>
        <dsp:cNvSpPr/>
      </dsp:nvSpPr>
      <dsp:spPr>
        <a:xfrm>
          <a:off x="2283201" y="133741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Tavoitteiden mukaiset mittarit</a:t>
          </a:r>
          <a:endParaRPr lang="fi-FI" sz="900" kern="1200"/>
        </a:p>
      </dsp:txBody>
      <dsp:txXfrm>
        <a:off x="2306162" y="1360371"/>
        <a:ext cx="1208407" cy="738033"/>
      </dsp:txXfrm>
    </dsp:sp>
    <dsp:sp modelId="{5AA38AA0-2ABD-4459-915B-7BC3815F7905}">
      <dsp:nvSpPr>
        <dsp:cNvPr id="0" name=""/>
        <dsp:cNvSpPr/>
      </dsp:nvSpPr>
      <dsp:spPr>
        <a:xfrm>
          <a:off x="2126410" y="1141421"/>
          <a:ext cx="156791" cy="1567911"/>
        </a:xfrm>
        <a:custGeom>
          <a:avLst/>
          <a:gdLst/>
          <a:ahLst/>
          <a:cxnLst/>
          <a:rect l="0" t="0" r="0" b="0"/>
          <a:pathLst>
            <a:path>
              <a:moveTo>
                <a:pt x="0" y="0"/>
              </a:moveTo>
              <a:lnTo>
                <a:pt x="0" y="1567911"/>
              </a:lnTo>
              <a:lnTo>
                <a:pt x="156791" y="15679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FEED72-4E85-4A51-9011-3A0477CB2EA4}">
      <dsp:nvSpPr>
        <dsp:cNvPr id="0" name=""/>
        <dsp:cNvSpPr/>
      </dsp:nvSpPr>
      <dsp:spPr>
        <a:xfrm>
          <a:off x="2283201" y="231735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Järjestäjän ydintiedon mukaiset mittarit</a:t>
          </a:r>
          <a:endParaRPr lang="fi-FI" sz="900" kern="1200"/>
        </a:p>
      </dsp:txBody>
      <dsp:txXfrm>
        <a:off x="2306162" y="2340316"/>
        <a:ext cx="1208407" cy="738033"/>
      </dsp:txXfrm>
    </dsp:sp>
    <dsp:sp modelId="{B4DB1355-4C5B-432F-B71E-E32A75731D52}">
      <dsp:nvSpPr>
        <dsp:cNvPr id="0" name=""/>
        <dsp:cNvSpPr/>
      </dsp:nvSpPr>
      <dsp:spPr>
        <a:xfrm>
          <a:off x="2126410" y="1141421"/>
          <a:ext cx="156791" cy="2547856"/>
        </a:xfrm>
        <a:custGeom>
          <a:avLst/>
          <a:gdLst/>
          <a:ahLst/>
          <a:cxnLst/>
          <a:rect l="0" t="0" r="0" b="0"/>
          <a:pathLst>
            <a:path>
              <a:moveTo>
                <a:pt x="0" y="0"/>
              </a:moveTo>
              <a:lnTo>
                <a:pt x="0" y="2547856"/>
              </a:lnTo>
              <a:lnTo>
                <a:pt x="156791" y="254785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FCB837-E890-42F0-AF6A-A9CAF8B54251}">
      <dsp:nvSpPr>
        <dsp:cNvPr id="0" name=""/>
        <dsp:cNvSpPr/>
      </dsp:nvSpPr>
      <dsp:spPr>
        <a:xfrm>
          <a:off x="2283201" y="329730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fi-FI" sz="900" kern="1200">
              <a:latin typeface="Arial" panose="020B0604020202020204"/>
            </a:rPr>
            <a:t>Vaikuttavuusmittarit</a:t>
          </a:r>
          <a:endParaRPr lang="fi-FI" sz="900" kern="1200"/>
        </a:p>
      </dsp:txBody>
      <dsp:txXfrm>
        <a:off x="2306162" y="3320261"/>
        <a:ext cx="1208407" cy="738033"/>
      </dsp:txXfrm>
    </dsp:sp>
    <dsp:sp modelId="{CEE75597-0839-442E-B1ED-AB137276E90B}">
      <dsp:nvSpPr>
        <dsp:cNvPr id="0" name=""/>
        <dsp:cNvSpPr/>
      </dsp:nvSpPr>
      <dsp:spPr>
        <a:xfrm>
          <a:off x="3929509" y="357465"/>
          <a:ext cx="1567911" cy="7839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fi-FI" sz="1100" kern="1200">
              <a:latin typeface="Arial" panose="020B0604020202020204"/>
            </a:rPr>
            <a:t>Rakennetaan yhtenäinen tietopohja</a:t>
          </a:r>
          <a:endParaRPr lang="fi-FI" sz="1100" kern="1200"/>
        </a:p>
      </dsp:txBody>
      <dsp:txXfrm>
        <a:off x="3952470" y="380426"/>
        <a:ext cx="1521989" cy="738033"/>
      </dsp:txXfrm>
    </dsp:sp>
    <dsp:sp modelId="{4DD8A488-3987-48D6-87C1-01DDDAB316C2}">
      <dsp:nvSpPr>
        <dsp:cNvPr id="0" name=""/>
        <dsp:cNvSpPr/>
      </dsp:nvSpPr>
      <dsp:spPr>
        <a:xfrm>
          <a:off x="4086300" y="1141421"/>
          <a:ext cx="156791" cy="587966"/>
        </a:xfrm>
        <a:custGeom>
          <a:avLst/>
          <a:gdLst/>
          <a:ahLst/>
          <a:cxnLst/>
          <a:rect l="0" t="0" r="0" b="0"/>
          <a:pathLst>
            <a:path>
              <a:moveTo>
                <a:pt x="0" y="0"/>
              </a:moveTo>
              <a:lnTo>
                <a:pt x="0" y="587966"/>
              </a:lnTo>
              <a:lnTo>
                <a:pt x="156791" y="58796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9E67F-E2A6-47B3-B962-BC7E470B5C26}">
      <dsp:nvSpPr>
        <dsp:cNvPr id="0" name=""/>
        <dsp:cNvSpPr/>
      </dsp:nvSpPr>
      <dsp:spPr>
        <a:xfrm>
          <a:off x="4243091" y="133741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Tiedolla johtaminen osaksi toimintaa</a:t>
          </a:r>
          <a:endParaRPr lang="fi-FI" sz="900" kern="1200"/>
        </a:p>
      </dsp:txBody>
      <dsp:txXfrm>
        <a:off x="4266052" y="1360371"/>
        <a:ext cx="1208407" cy="738033"/>
      </dsp:txXfrm>
    </dsp:sp>
    <dsp:sp modelId="{E6C94D78-131E-40C7-BEC2-F8F1555FEEF5}">
      <dsp:nvSpPr>
        <dsp:cNvPr id="0" name=""/>
        <dsp:cNvSpPr/>
      </dsp:nvSpPr>
      <dsp:spPr>
        <a:xfrm>
          <a:off x="4086300" y="1141421"/>
          <a:ext cx="156791" cy="1567911"/>
        </a:xfrm>
        <a:custGeom>
          <a:avLst/>
          <a:gdLst/>
          <a:ahLst/>
          <a:cxnLst/>
          <a:rect l="0" t="0" r="0" b="0"/>
          <a:pathLst>
            <a:path>
              <a:moveTo>
                <a:pt x="0" y="0"/>
              </a:moveTo>
              <a:lnTo>
                <a:pt x="0" y="1567911"/>
              </a:lnTo>
              <a:lnTo>
                <a:pt x="156791" y="15679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1E3270-0378-4604-8A47-72F1D58AF280}">
      <dsp:nvSpPr>
        <dsp:cNvPr id="0" name=""/>
        <dsp:cNvSpPr/>
      </dsp:nvSpPr>
      <dsp:spPr>
        <a:xfrm>
          <a:off x="4243091" y="231735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Raportointiratkaisun kehittäminen</a:t>
          </a:r>
          <a:endParaRPr lang="fi-FI" sz="900" kern="1200"/>
        </a:p>
      </dsp:txBody>
      <dsp:txXfrm>
        <a:off x="4266052" y="2340316"/>
        <a:ext cx="1208407" cy="738033"/>
      </dsp:txXfrm>
    </dsp:sp>
    <dsp:sp modelId="{23790B4C-B478-4BD8-AE1E-E5BCCC61D637}">
      <dsp:nvSpPr>
        <dsp:cNvPr id="0" name=""/>
        <dsp:cNvSpPr/>
      </dsp:nvSpPr>
      <dsp:spPr>
        <a:xfrm>
          <a:off x="4086300" y="1141421"/>
          <a:ext cx="156791" cy="2547856"/>
        </a:xfrm>
        <a:custGeom>
          <a:avLst/>
          <a:gdLst/>
          <a:ahLst/>
          <a:cxnLst/>
          <a:rect l="0" t="0" r="0" b="0"/>
          <a:pathLst>
            <a:path>
              <a:moveTo>
                <a:pt x="0" y="0"/>
              </a:moveTo>
              <a:lnTo>
                <a:pt x="0" y="2547856"/>
              </a:lnTo>
              <a:lnTo>
                <a:pt x="156791" y="254785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F9D89-AA9A-498C-9344-D6CC7A7056E5}">
      <dsp:nvSpPr>
        <dsp:cNvPr id="0" name=""/>
        <dsp:cNvSpPr/>
      </dsp:nvSpPr>
      <dsp:spPr>
        <a:xfrm>
          <a:off x="4243091" y="329730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Varmistetaan tiedon luotettavuus, oikea-aikaisuus, käytettävyys</a:t>
          </a:r>
          <a:endParaRPr lang="fi-FI" sz="900" kern="1200"/>
        </a:p>
      </dsp:txBody>
      <dsp:txXfrm>
        <a:off x="4266052" y="3320261"/>
        <a:ext cx="1208407" cy="738033"/>
      </dsp:txXfrm>
    </dsp:sp>
    <dsp:sp modelId="{FCFED06B-6AEA-404E-942C-E699A14D7935}">
      <dsp:nvSpPr>
        <dsp:cNvPr id="0" name=""/>
        <dsp:cNvSpPr/>
      </dsp:nvSpPr>
      <dsp:spPr>
        <a:xfrm>
          <a:off x="4086300" y="1141421"/>
          <a:ext cx="156791" cy="3527801"/>
        </a:xfrm>
        <a:custGeom>
          <a:avLst/>
          <a:gdLst/>
          <a:ahLst/>
          <a:cxnLst/>
          <a:rect l="0" t="0" r="0" b="0"/>
          <a:pathLst>
            <a:path>
              <a:moveTo>
                <a:pt x="0" y="0"/>
              </a:moveTo>
              <a:lnTo>
                <a:pt x="0" y="3527801"/>
              </a:lnTo>
              <a:lnTo>
                <a:pt x="156791" y="35278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E866C7-864B-4157-832D-D22F6CDDEB9D}">
      <dsp:nvSpPr>
        <dsp:cNvPr id="0" name=""/>
        <dsp:cNvSpPr/>
      </dsp:nvSpPr>
      <dsp:spPr>
        <a:xfrm>
          <a:off x="4243091" y="427724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fi-FI" sz="900" kern="1200">
              <a:latin typeface="Arial" panose="020B0604020202020204"/>
            </a:rPr>
            <a:t>Työkalut</a:t>
          </a:r>
          <a:endParaRPr lang="fi-FI" sz="900" kern="1200"/>
        </a:p>
      </dsp:txBody>
      <dsp:txXfrm>
        <a:off x="4266052" y="4300206"/>
        <a:ext cx="1208407" cy="738033"/>
      </dsp:txXfrm>
    </dsp:sp>
    <dsp:sp modelId="{04C8D05A-B7C4-4DFC-AB20-1384AA39AA3A}">
      <dsp:nvSpPr>
        <dsp:cNvPr id="0" name=""/>
        <dsp:cNvSpPr/>
      </dsp:nvSpPr>
      <dsp:spPr>
        <a:xfrm>
          <a:off x="5889398" y="357465"/>
          <a:ext cx="1567911" cy="7839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fi-FI" sz="1100" kern="1200">
              <a:latin typeface="Arial" panose="020B0604020202020204"/>
            </a:rPr>
            <a:t>Kehitetään ja kuvataan tiedonhankinnan prosessia</a:t>
          </a:r>
          <a:endParaRPr lang="fi-FI" sz="1100" kern="1200"/>
        </a:p>
      </dsp:txBody>
      <dsp:txXfrm>
        <a:off x="5912359" y="380426"/>
        <a:ext cx="1521989" cy="738033"/>
      </dsp:txXfrm>
    </dsp:sp>
    <dsp:sp modelId="{3CEEE433-B6A7-4A51-8F9E-E9B3164A8072}">
      <dsp:nvSpPr>
        <dsp:cNvPr id="0" name=""/>
        <dsp:cNvSpPr/>
      </dsp:nvSpPr>
      <dsp:spPr>
        <a:xfrm>
          <a:off x="6046190" y="1141421"/>
          <a:ext cx="156791" cy="587966"/>
        </a:xfrm>
        <a:custGeom>
          <a:avLst/>
          <a:gdLst/>
          <a:ahLst/>
          <a:cxnLst/>
          <a:rect l="0" t="0" r="0" b="0"/>
          <a:pathLst>
            <a:path>
              <a:moveTo>
                <a:pt x="0" y="0"/>
              </a:moveTo>
              <a:lnTo>
                <a:pt x="0" y="587966"/>
              </a:lnTo>
              <a:lnTo>
                <a:pt x="156791" y="58796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024F8-05D2-499B-A7C8-59FB94F6DA48}">
      <dsp:nvSpPr>
        <dsp:cNvPr id="0" name=""/>
        <dsp:cNvSpPr/>
      </dsp:nvSpPr>
      <dsp:spPr>
        <a:xfrm>
          <a:off x="6202981" y="133741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Tietojohtamisen portaali</a:t>
          </a:r>
          <a:endParaRPr lang="fi-FI" sz="900" kern="1200"/>
        </a:p>
      </dsp:txBody>
      <dsp:txXfrm>
        <a:off x="6225942" y="1360371"/>
        <a:ext cx="1208407" cy="738033"/>
      </dsp:txXfrm>
    </dsp:sp>
    <dsp:sp modelId="{40D3B9D4-F6AB-4017-A2CC-2B88FBF28571}">
      <dsp:nvSpPr>
        <dsp:cNvPr id="0" name=""/>
        <dsp:cNvSpPr/>
      </dsp:nvSpPr>
      <dsp:spPr>
        <a:xfrm>
          <a:off x="6046190" y="1141421"/>
          <a:ext cx="156791" cy="1567911"/>
        </a:xfrm>
        <a:custGeom>
          <a:avLst/>
          <a:gdLst/>
          <a:ahLst/>
          <a:cxnLst/>
          <a:rect l="0" t="0" r="0" b="0"/>
          <a:pathLst>
            <a:path>
              <a:moveTo>
                <a:pt x="0" y="0"/>
              </a:moveTo>
              <a:lnTo>
                <a:pt x="0" y="1567911"/>
              </a:lnTo>
              <a:lnTo>
                <a:pt x="156791" y="15679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5EC45F-5694-415F-AE95-45751BA0BCA0}">
      <dsp:nvSpPr>
        <dsp:cNvPr id="0" name=""/>
        <dsp:cNvSpPr/>
      </dsp:nvSpPr>
      <dsp:spPr>
        <a:xfrm>
          <a:off x="6202981" y="231735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Varmistetaan tietotason riittävyys</a:t>
          </a:r>
          <a:endParaRPr lang="fi-FI" sz="900" kern="1200"/>
        </a:p>
      </dsp:txBody>
      <dsp:txXfrm>
        <a:off x="6225942" y="2340316"/>
        <a:ext cx="1208407" cy="738033"/>
      </dsp:txXfrm>
    </dsp:sp>
    <dsp:sp modelId="{F12DB754-F4E8-42CE-835E-860B5EFDFAE4}">
      <dsp:nvSpPr>
        <dsp:cNvPr id="0" name=""/>
        <dsp:cNvSpPr/>
      </dsp:nvSpPr>
      <dsp:spPr>
        <a:xfrm>
          <a:off x="6046190" y="1141421"/>
          <a:ext cx="156791" cy="2547856"/>
        </a:xfrm>
        <a:custGeom>
          <a:avLst/>
          <a:gdLst/>
          <a:ahLst/>
          <a:cxnLst/>
          <a:rect l="0" t="0" r="0" b="0"/>
          <a:pathLst>
            <a:path>
              <a:moveTo>
                <a:pt x="0" y="0"/>
              </a:moveTo>
              <a:lnTo>
                <a:pt x="0" y="2547856"/>
              </a:lnTo>
              <a:lnTo>
                <a:pt x="156791" y="254785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19E769-07B8-438B-BE36-F5684A478C03}">
      <dsp:nvSpPr>
        <dsp:cNvPr id="0" name=""/>
        <dsp:cNvSpPr/>
      </dsp:nvSpPr>
      <dsp:spPr>
        <a:xfrm>
          <a:off x="6202981" y="329730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Kirjaamisen merkitys ja toimintamalli</a:t>
          </a:r>
          <a:endParaRPr lang="fi-FI" sz="900" kern="1200"/>
        </a:p>
      </dsp:txBody>
      <dsp:txXfrm>
        <a:off x="6225942" y="3320261"/>
        <a:ext cx="1208407" cy="738033"/>
      </dsp:txXfrm>
    </dsp:sp>
    <dsp:sp modelId="{0380C99E-C77C-4496-B7DA-D50C4742FEB9}">
      <dsp:nvSpPr>
        <dsp:cNvPr id="0" name=""/>
        <dsp:cNvSpPr/>
      </dsp:nvSpPr>
      <dsp:spPr>
        <a:xfrm>
          <a:off x="6046190" y="1141421"/>
          <a:ext cx="156791" cy="3527801"/>
        </a:xfrm>
        <a:custGeom>
          <a:avLst/>
          <a:gdLst/>
          <a:ahLst/>
          <a:cxnLst/>
          <a:rect l="0" t="0" r="0" b="0"/>
          <a:pathLst>
            <a:path>
              <a:moveTo>
                <a:pt x="0" y="0"/>
              </a:moveTo>
              <a:lnTo>
                <a:pt x="0" y="3527801"/>
              </a:lnTo>
              <a:lnTo>
                <a:pt x="156791" y="35278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BB83F-1DE1-41A5-AA43-6A5660A44CCE}">
      <dsp:nvSpPr>
        <dsp:cNvPr id="0" name=""/>
        <dsp:cNvSpPr/>
      </dsp:nvSpPr>
      <dsp:spPr>
        <a:xfrm>
          <a:off x="6202981" y="427724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Automatisoidaan tiedon hankintaa</a:t>
          </a:r>
          <a:endParaRPr lang="fi-FI" sz="900" kern="1200"/>
        </a:p>
      </dsp:txBody>
      <dsp:txXfrm>
        <a:off x="6225942" y="4300206"/>
        <a:ext cx="1208407" cy="738033"/>
      </dsp:txXfrm>
    </dsp:sp>
    <dsp:sp modelId="{7925F621-DF00-40AA-860A-3C34A9E9AB29}">
      <dsp:nvSpPr>
        <dsp:cNvPr id="0" name=""/>
        <dsp:cNvSpPr/>
      </dsp:nvSpPr>
      <dsp:spPr>
        <a:xfrm>
          <a:off x="7849288" y="357465"/>
          <a:ext cx="1567911" cy="7839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fi-FI" sz="1100" kern="1200">
              <a:latin typeface="Arial" panose="020B0604020202020204"/>
            </a:rPr>
            <a:t>Selvitetään, kuvataan ja hyödynnetään analytiikan työkaluja</a:t>
          </a:r>
          <a:endParaRPr lang="fi-FI" sz="1100" kern="1200"/>
        </a:p>
      </dsp:txBody>
      <dsp:txXfrm>
        <a:off x="7872249" y="380426"/>
        <a:ext cx="1521989" cy="738033"/>
      </dsp:txXfrm>
    </dsp:sp>
    <dsp:sp modelId="{77E022BF-C6D2-4BE5-964D-E6BA720FEFDC}">
      <dsp:nvSpPr>
        <dsp:cNvPr id="0" name=""/>
        <dsp:cNvSpPr/>
      </dsp:nvSpPr>
      <dsp:spPr>
        <a:xfrm>
          <a:off x="8006079" y="1141421"/>
          <a:ext cx="156791" cy="587966"/>
        </a:xfrm>
        <a:custGeom>
          <a:avLst/>
          <a:gdLst/>
          <a:ahLst/>
          <a:cxnLst/>
          <a:rect l="0" t="0" r="0" b="0"/>
          <a:pathLst>
            <a:path>
              <a:moveTo>
                <a:pt x="0" y="0"/>
              </a:moveTo>
              <a:lnTo>
                <a:pt x="0" y="587966"/>
              </a:lnTo>
              <a:lnTo>
                <a:pt x="156791" y="58796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417C0-1262-4D3D-853C-A80EEF4C2C09}">
      <dsp:nvSpPr>
        <dsp:cNvPr id="0" name=""/>
        <dsp:cNvSpPr/>
      </dsp:nvSpPr>
      <dsp:spPr>
        <a:xfrm>
          <a:off x="8162870" y="133741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Tiedolla johtamisen toimintamalli</a:t>
          </a:r>
          <a:endParaRPr lang="fi-FI" sz="900" kern="1200"/>
        </a:p>
      </dsp:txBody>
      <dsp:txXfrm>
        <a:off x="8185831" y="1360371"/>
        <a:ext cx="1208407" cy="738033"/>
      </dsp:txXfrm>
    </dsp:sp>
    <dsp:sp modelId="{B9C99505-6917-4F37-A885-56FD6F3E3BFE}">
      <dsp:nvSpPr>
        <dsp:cNvPr id="0" name=""/>
        <dsp:cNvSpPr/>
      </dsp:nvSpPr>
      <dsp:spPr>
        <a:xfrm>
          <a:off x="8006079" y="1141421"/>
          <a:ext cx="156791" cy="1567911"/>
        </a:xfrm>
        <a:custGeom>
          <a:avLst/>
          <a:gdLst/>
          <a:ahLst/>
          <a:cxnLst/>
          <a:rect l="0" t="0" r="0" b="0"/>
          <a:pathLst>
            <a:path>
              <a:moveTo>
                <a:pt x="0" y="0"/>
              </a:moveTo>
              <a:lnTo>
                <a:pt x="0" y="1567911"/>
              </a:lnTo>
              <a:lnTo>
                <a:pt x="156791" y="15679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D2842-9156-431C-80A3-84539F797484}">
      <dsp:nvSpPr>
        <dsp:cNvPr id="0" name=""/>
        <dsp:cNvSpPr/>
      </dsp:nvSpPr>
      <dsp:spPr>
        <a:xfrm>
          <a:off x="8162870" y="231735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Tiedon jalostamisen toimintamalli</a:t>
          </a:r>
          <a:endParaRPr lang="fi-FI" sz="900" kern="1200"/>
        </a:p>
      </dsp:txBody>
      <dsp:txXfrm>
        <a:off x="8185831" y="2340316"/>
        <a:ext cx="1208407" cy="738033"/>
      </dsp:txXfrm>
    </dsp:sp>
    <dsp:sp modelId="{97FBC793-D63E-4974-9F2E-382D8AC7E16D}">
      <dsp:nvSpPr>
        <dsp:cNvPr id="0" name=""/>
        <dsp:cNvSpPr/>
      </dsp:nvSpPr>
      <dsp:spPr>
        <a:xfrm>
          <a:off x="8006079" y="1141421"/>
          <a:ext cx="156791" cy="2547856"/>
        </a:xfrm>
        <a:custGeom>
          <a:avLst/>
          <a:gdLst/>
          <a:ahLst/>
          <a:cxnLst/>
          <a:rect l="0" t="0" r="0" b="0"/>
          <a:pathLst>
            <a:path>
              <a:moveTo>
                <a:pt x="0" y="0"/>
              </a:moveTo>
              <a:lnTo>
                <a:pt x="0" y="2547856"/>
              </a:lnTo>
              <a:lnTo>
                <a:pt x="156791" y="254785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96B29-0853-49E4-AE86-CF8995AB85A4}">
      <dsp:nvSpPr>
        <dsp:cNvPr id="0" name=""/>
        <dsp:cNvSpPr/>
      </dsp:nvSpPr>
      <dsp:spPr>
        <a:xfrm>
          <a:off x="8162870" y="329730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Tekoälyn mahdollisuudet</a:t>
          </a:r>
          <a:endParaRPr lang="fi-FI" sz="900" kern="1200"/>
        </a:p>
      </dsp:txBody>
      <dsp:txXfrm>
        <a:off x="8185831" y="3320261"/>
        <a:ext cx="1208407" cy="738033"/>
      </dsp:txXfrm>
    </dsp:sp>
    <dsp:sp modelId="{3585C6B7-6E8D-4B34-B498-CFF571EC390D}">
      <dsp:nvSpPr>
        <dsp:cNvPr id="0" name=""/>
        <dsp:cNvSpPr/>
      </dsp:nvSpPr>
      <dsp:spPr>
        <a:xfrm>
          <a:off x="8006079" y="1141421"/>
          <a:ext cx="156791" cy="3527801"/>
        </a:xfrm>
        <a:custGeom>
          <a:avLst/>
          <a:gdLst/>
          <a:ahLst/>
          <a:cxnLst/>
          <a:rect l="0" t="0" r="0" b="0"/>
          <a:pathLst>
            <a:path>
              <a:moveTo>
                <a:pt x="0" y="0"/>
              </a:moveTo>
              <a:lnTo>
                <a:pt x="0" y="3527801"/>
              </a:lnTo>
              <a:lnTo>
                <a:pt x="156791" y="35278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E549C6-045C-4844-A076-838CBEC031DE}">
      <dsp:nvSpPr>
        <dsp:cNvPr id="0" name=""/>
        <dsp:cNvSpPr/>
      </dsp:nvSpPr>
      <dsp:spPr>
        <a:xfrm>
          <a:off x="8162870" y="427724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Vaikuttavuuden arvioinnin kehikko</a:t>
          </a:r>
          <a:endParaRPr lang="fi-FI" sz="900" kern="1200"/>
        </a:p>
      </dsp:txBody>
      <dsp:txXfrm>
        <a:off x="8185831" y="4300206"/>
        <a:ext cx="1208407" cy="738033"/>
      </dsp:txXfrm>
    </dsp:sp>
    <dsp:sp modelId="{1F1A52D2-F7BC-4019-9638-183501967D39}">
      <dsp:nvSpPr>
        <dsp:cNvPr id="0" name=""/>
        <dsp:cNvSpPr/>
      </dsp:nvSpPr>
      <dsp:spPr>
        <a:xfrm>
          <a:off x="9809178" y="357465"/>
          <a:ext cx="1567911" cy="7839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fi-FI" sz="1100" kern="1200">
              <a:latin typeface="Arial" panose="020B0604020202020204"/>
            </a:rPr>
            <a:t>Luodaan toimintamalli tiedolla johtamisen viestintään ja vuorovaikutukseen </a:t>
          </a:r>
          <a:endParaRPr lang="fi-FI" sz="1100" kern="1200"/>
        </a:p>
      </dsp:txBody>
      <dsp:txXfrm>
        <a:off x="9832139" y="380426"/>
        <a:ext cx="1521989" cy="738033"/>
      </dsp:txXfrm>
    </dsp:sp>
    <dsp:sp modelId="{6856F807-1315-48E3-B5F1-3256004B1E87}">
      <dsp:nvSpPr>
        <dsp:cNvPr id="0" name=""/>
        <dsp:cNvSpPr/>
      </dsp:nvSpPr>
      <dsp:spPr>
        <a:xfrm>
          <a:off x="9965969" y="1141421"/>
          <a:ext cx="156791" cy="587966"/>
        </a:xfrm>
        <a:custGeom>
          <a:avLst/>
          <a:gdLst/>
          <a:ahLst/>
          <a:cxnLst/>
          <a:rect l="0" t="0" r="0" b="0"/>
          <a:pathLst>
            <a:path>
              <a:moveTo>
                <a:pt x="0" y="0"/>
              </a:moveTo>
              <a:lnTo>
                <a:pt x="0" y="587966"/>
              </a:lnTo>
              <a:lnTo>
                <a:pt x="156791" y="58796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33252-FD69-4949-9363-5F19CDD342CF}">
      <dsp:nvSpPr>
        <dsp:cNvPr id="0" name=""/>
        <dsp:cNvSpPr/>
      </dsp:nvSpPr>
      <dsp:spPr>
        <a:xfrm>
          <a:off x="10122760" y="133741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Toimintakulttuurin muuttaminen</a:t>
          </a:r>
          <a:endParaRPr lang="fi-FI" sz="900" kern="1200"/>
        </a:p>
      </dsp:txBody>
      <dsp:txXfrm>
        <a:off x="10145721" y="1360371"/>
        <a:ext cx="1208407" cy="738033"/>
      </dsp:txXfrm>
    </dsp:sp>
    <dsp:sp modelId="{D60C7B16-5EEF-499E-985A-CA070D2D0F47}">
      <dsp:nvSpPr>
        <dsp:cNvPr id="0" name=""/>
        <dsp:cNvSpPr/>
      </dsp:nvSpPr>
      <dsp:spPr>
        <a:xfrm>
          <a:off x="9965969" y="1141421"/>
          <a:ext cx="156791" cy="1567911"/>
        </a:xfrm>
        <a:custGeom>
          <a:avLst/>
          <a:gdLst/>
          <a:ahLst/>
          <a:cxnLst/>
          <a:rect l="0" t="0" r="0" b="0"/>
          <a:pathLst>
            <a:path>
              <a:moveTo>
                <a:pt x="0" y="0"/>
              </a:moveTo>
              <a:lnTo>
                <a:pt x="0" y="1567911"/>
              </a:lnTo>
              <a:lnTo>
                <a:pt x="156791" y="156791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CEE585-8594-4675-B127-7F9756040420}">
      <dsp:nvSpPr>
        <dsp:cNvPr id="0" name=""/>
        <dsp:cNvSpPr/>
      </dsp:nvSpPr>
      <dsp:spPr>
        <a:xfrm>
          <a:off x="10122760" y="2317355"/>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Viestintäsuunnitelma kohdennettuna ja  koko organisaatiolle</a:t>
          </a:r>
          <a:endParaRPr lang="fi-FI" sz="900" kern="1200"/>
        </a:p>
      </dsp:txBody>
      <dsp:txXfrm>
        <a:off x="10145721" y="2340316"/>
        <a:ext cx="1208407" cy="738033"/>
      </dsp:txXfrm>
    </dsp:sp>
    <dsp:sp modelId="{0545A28E-DDC0-41E7-8D56-D11C320024CA}">
      <dsp:nvSpPr>
        <dsp:cNvPr id="0" name=""/>
        <dsp:cNvSpPr/>
      </dsp:nvSpPr>
      <dsp:spPr>
        <a:xfrm>
          <a:off x="9965969" y="1141421"/>
          <a:ext cx="156791" cy="2547856"/>
        </a:xfrm>
        <a:custGeom>
          <a:avLst/>
          <a:gdLst/>
          <a:ahLst/>
          <a:cxnLst/>
          <a:rect l="0" t="0" r="0" b="0"/>
          <a:pathLst>
            <a:path>
              <a:moveTo>
                <a:pt x="0" y="0"/>
              </a:moveTo>
              <a:lnTo>
                <a:pt x="0" y="2547856"/>
              </a:lnTo>
              <a:lnTo>
                <a:pt x="156791" y="254785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BD4374-FFD2-4872-8665-37D335AF4168}">
      <dsp:nvSpPr>
        <dsp:cNvPr id="0" name=""/>
        <dsp:cNvSpPr/>
      </dsp:nvSpPr>
      <dsp:spPr>
        <a:xfrm>
          <a:off x="10122760" y="3297300"/>
          <a:ext cx="1254329" cy="7839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a:latin typeface="Arial" panose="020B0604020202020204"/>
            </a:rPr>
            <a:t>Tietoikkuna visualisointiin</a:t>
          </a:r>
          <a:endParaRPr lang="fi-FI" sz="900" kern="1200"/>
        </a:p>
      </dsp:txBody>
      <dsp:txXfrm>
        <a:off x="10145721" y="3320261"/>
        <a:ext cx="1208407" cy="738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CDBF4-00BD-432E-B3F0-D1B878A350EF}">
      <dsp:nvSpPr>
        <dsp:cNvPr id="0" name=""/>
        <dsp:cNvSpPr/>
      </dsp:nvSpPr>
      <dsp:spPr>
        <a:xfrm>
          <a:off x="1090044" y="0"/>
          <a:ext cx="4908895" cy="4908895"/>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B0460-FDA0-4FB4-9CF4-5F02CA135CF5}">
      <dsp:nvSpPr>
        <dsp:cNvPr id="0" name=""/>
        <dsp:cNvSpPr/>
      </dsp:nvSpPr>
      <dsp:spPr>
        <a:xfrm>
          <a:off x="3695832" y="491335"/>
          <a:ext cx="3190781" cy="48226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Seurataan strategisten  tavoitteiden toteutumista</a:t>
          </a:r>
        </a:p>
      </dsp:txBody>
      <dsp:txXfrm>
        <a:off x="3719374" y="514877"/>
        <a:ext cx="3143697" cy="435176"/>
      </dsp:txXfrm>
    </dsp:sp>
    <dsp:sp modelId="{82D65BC7-C417-4EFB-BDC5-934B905C0B6A}">
      <dsp:nvSpPr>
        <dsp:cNvPr id="0" name=""/>
        <dsp:cNvSpPr/>
      </dsp:nvSpPr>
      <dsp:spPr>
        <a:xfrm>
          <a:off x="3695832" y="1033879"/>
          <a:ext cx="3190781" cy="48226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Seurataan asiakaskokemusta</a:t>
          </a:r>
        </a:p>
      </dsp:txBody>
      <dsp:txXfrm>
        <a:off x="3719374" y="1057421"/>
        <a:ext cx="3143697" cy="435176"/>
      </dsp:txXfrm>
    </dsp:sp>
    <dsp:sp modelId="{3B280B89-20FB-446E-BA1D-62A4BCF52DA9}">
      <dsp:nvSpPr>
        <dsp:cNvPr id="0" name=""/>
        <dsp:cNvSpPr/>
      </dsp:nvSpPr>
      <dsp:spPr>
        <a:xfrm>
          <a:off x="3695832" y="1576422"/>
          <a:ext cx="3190781" cy="48226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Seurataan työntekijäkokemusta</a:t>
          </a:r>
        </a:p>
      </dsp:txBody>
      <dsp:txXfrm>
        <a:off x="3719374" y="1599964"/>
        <a:ext cx="3143697" cy="435176"/>
      </dsp:txXfrm>
    </dsp:sp>
    <dsp:sp modelId="{0FFEB448-5519-4ACB-84AA-25BEFF04337A}">
      <dsp:nvSpPr>
        <dsp:cNvPr id="0" name=""/>
        <dsp:cNvSpPr/>
      </dsp:nvSpPr>
      <dsp:spPr>
        <a:xfrm>
          <a:off x="3695832" y="2118965"/>
          <a:ext cx="3190781" cy="48226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Seurataan laatua ja kustannus-vaikuttavuutta</a:t>
          </a:r>
        </a:p>
      </dsp:txBody>
      <dsp:txXfrm>
        <a:off x="3719374" y="2142507"/>
        <a:ext cx="3143697" cy="435176"/>
      </dsp:txXfrm>
    </dsp:sp>
    <dsp:sp modelId="{CA96D1D1-8B8C-4B3A-9DC8-19B52BAFACBB}">
      <dsp:nvSpPr>
        <dsp:cNvPr id="0" name=""/>
        <dsp:cNvSpPr/>
      </dsp:nvSpPr>
      <dsp:spPr>
        <a:xfrm>
          <a:off x="3679942" y="3233348"/>
          <a:ext cx="3190781" cy="610681"/>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Ennakoidaan palvelujen tarvetta ja kysyntää</a:t>
          </a:r>
        </a:p>
      </dsp:txBody>
      <dsp:txXfrm>
        <a:off x="3709753" y="3263159"/>
        <a:ext cx="3131159" cy="551059"/>
      </dsp:txXfrm>
    </dsp:sp>
    <dsp:sp modelId="{25F44B06-9AF7-4076-BA28-E3DF08D5171B}">
      <dsp:nvSpPr>
        <dsp:cNvPr id="0" name=""/>
        <dsp:cNvSpPr/>
      </dsp:nvSpPr>
      <dsp:spPr>
        <a:xfrm>
          <a:off x="3679942" y="2669258"/>
          <a:ext cx="3190781" cy="48226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Toteutetaan tarvittavat palvelut</a:t>
          </a:r>
        </a:p>
      </dsp:txBody>
      <dsp:txXfrm>
        <a:off x="3703484" y="2692800"/>
        <a:ext cx="3143697" cy="435176"/>
      </dsp:txXfrm>
    </dsp:sp>
    <dsp:sp modelId="{6F0ADD2A-3289-4D0B-B40F-4840188EFD96}">
      <dsp:nvSpPr>
        <dsp:cNvPr id="0" name=""/>
        <dsp:cNvSpPr/>
      </dsp:nvSpPr>
      <dsp:spPr>
        <a:xfrm>
          <a:off x="3686100" y="3879561"/>
          <a:ext cx="3190781" cy="482260"/>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Luovutaan vähähyötyisistä toimintatavoista </a:t>
          </a:r>
        </a:p>
      </dsp:txBody>
      <dsp:txXfrm>
        <a:off x="3709642" y="3903103"/>
        <a:ext cx="3143697" cy="43517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2FFBE-4DD2-A149-A073-D806CEDD1BE6}" type="datetimeFigureOut">
              <a:rPr lang="en-FI" smtClean="0"/>
              <a:t>12/31/2025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3BC0E-6BF1-8F4B-9688-D5AF6B99325F}" type="slidenum">
              <a:rPr lang="en-FI" smtClean="0"/>
              <a:t>‹#›</a:t>
            </a:fld>
            <a:endParaRPr lang="en-FI"/>
          </a:p>
        </p:txBody>
      </p:sp>
    </p:spTree>
    <p:extLst>
      <p:ext uri="{BB962C8B-B14F-4D97-AF65-F5344CB8AC3E}">
        <p14:creationId xmlns:p14="http://schemas.microsoft.com/office/powerpoint/2010/main" val="372403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103BC0E-6BF1-8F4B-9688-D5AF6B99325F}" type="slidenum">
              <a:rPr lang="en-FI" smtClean="0"/>
              <a:t>16</a:t>
            </a:fld>
            <a:endParaRPr lang="en-FI"/>
          </a:p>
        </p:txBody>
      </p:sp>
    </p:spTree>
    <p:extLst>
      <p:ext uri="{BB962C8B-B14F-4D97-AF65-F5344CB8AC3E}">
        <p14:creationId xmlns:p14="http://schemas.microsoft.com/office/powerpoint/2010/main" val="416793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Vaikuttavuusperustaisuus yhdistää asiakaslähtöisyyden ja tietojohtamisen ohjausmalliksi</a:t>
            </a:r>
          </a:p>
        </p:txBody>
      </p:sp>
      <p:sp>
        <p:nvSpPr>
          <p:cNvPr id="4" name="Dian numeron paikkamerkki 3"/>
          <p:cNvSpPr>
            <a:spLocks noGrp="1"/>
          </p:cNvSpPr>
          <p:nvPr>
            <p:ph type="sldNum" sz="quarter" idx="5"/>
          </p:nvPr>
        </p:nvSpPr>
        <p:spPr/>
        <p:txBody>
          <a:bodyPr/>
          <a:lstStyle/>
          <a:p>
            <a:fld id="{A103BC0E-6BF1-8F4B-9688-D5AF6B99325F}" type="slidenum">
              <a:rPr lang="en-FI" smtClean="0"/>
              <a:t>20</a:t>
            </a:fld>
            <a:endParaRPr lang="en-FI"/>
          </a:p>
        </p:txBody>
      </p:sp>
    </p:spTree>
    <p:extLst>
      <p:ext uri="{BB962C8B-B14F-4D97-AF65-F5344CB8AC3E}">
        <p14:creationId xmlns:p14="http://schemas.microsoft.com/office/powerpoint/2010/main" val="14761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103BC0E-6BF1-8F4B-9688-D5AF6B99325F}" type="slidenum">
              <a:rPr lang="en-FI" smtClean="0"/>
              <a:t>24</a:t>
            </a:fld>
            <a:endParaRPr lang="en-FI"/>
          </a:p>
        </p:txBody>
      </p:sp>
    </p:spTree>
    <p:extLst>
      <p:ext uri="{BB962C8B-B14F-4D97-AF65-F5344CB8AC3E}">
        <p14:creationId xmlns:p14="http://schemas.microsoft.com/office/powerpoint/2010/main" val="170560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1E55A-B218-1432-4236-B2000AF0200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2D458E7-B254-266C-4D7F-ADB5DEB8850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F7F7BDAF-BF76-138F-2646-4BFCCD05364C}"/>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6706A94C-4837-15CB-3B04-A208345323C8}"/>
              </a:ext>
            </a:extLst>
          </p:cNvPr>
          <p:cNvSpPr>
            <a:spLocks noGrp="1"/>
          </p:cNvSpPr>
          <p:nvPr>
            <p:ph type="sldNum" sz="quarter" idx="5"/>
          </p:nvPr>
        </p:nvSpPr>
        <p:spPr/>
        <p:txBody>
          <a:bodyPr/>
          <a:lstStyle/>
          <a:p>
            <a:fld id="{A103BC0E-6BF1-8F4B-9688-D5AF6B99325F}" type="slidenum">
              <a:rPr lang="en-FI" smtClean="0"/>
              <a:t>28</a:t>
            </a:fld>
            <a:endParaRPr lang="en-FI"/>
          </a:p>
        </p:txBody>
      </p:sp>
    </p:spTree>
    <p:extLst>
      <p:ext uri="{BB962C8B-B14F-4D97-AF65-F5344CB8AC3E}">
        <p14:creationId xmlns:p14="http://schemas.microsoft.com/office/powerpoint/2010/main" val="109908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EFC71-AF0E-05EC-0C05-42FFFDF15AD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FA6DDAC-E919-2B69-74B3-58985F89F83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FF222E1-1020-AB96-B535-F292403FAA90}"/>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8B3F622-AE71-DBCA-B29B-A76A512B5B63}"/>
              </a:ext>
            </a:extLst>
          </p:cNvPr>
          <p:cNvSpPr>
            <a:spLocks noGrp="1"/>
          </p:cNvSpPr>
          <p:nvPr>
            <p:ph type="sldNum" sz="quarter" idx="5"/>
          </p:nvPr>
        </p:nvSpPr>
        <p:spPr/>
        <p:txBody>
          <a:bodyPr/>
          <a:lstStyle/>
          <a:p>
            <a:fld id="{A103BC0E-6BF1-8F4B-9688-D5AF6B99325F}" type="slidenum">
              <a:rPr lang="en-FI" smtClean="0"/>
              <a:t>32</a:t>
            </a:fld>
            <a:endParaRPr lang="en-FI"/>
          </a:p>
        </p:txBody>
      </p:sp>
    </p:spTree>
    <p:extLst>
      <p:ext uri="{BB962C8B-B14F-4D97-AF65-F5344CB8AC3E}">
        <p14:creationId xmlns:p14="http://schemas.microsoft.com/office/powerpoint/2010/main" val="221776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47682-F49C-3418-ECCE-BA6E9AF0352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6458DD3-8623-465D-F8B4-CDA2F1AA112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F3172DC-0E09-4B01-46D4-4904C7BEF988}"/>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A698D95-F3DD-73E7-7A56-373422C77084}"/>
              </a:ext>
            </a:extLst>
          </p:cNvPr>
          <p:cNvSpPr>
            <a:spLocks noGrp="1"/>
          </p:cNvSpPr>
          <p:nvPr>
            <p:ph type="sldNum" sz="quarter" idx="5"/>
          </p:nvPr>
        </p:nvSpPr>
        <p:spPr/>
        <p:txBody>
          <a:bodyPr/>
          <a:lstStyle/>
          <a:p>
            <a:fld id="{A103BC0E-6BF1-8F4B-9688-D5AF6B99325F}" type="slidenum">
              <a:rPr lang="en-FI" smtClean="0"/>
              <a:t>33</a:t>
            </a:fld>
            <a:endParaRPr lang="en-FI"/>
          </a:p>
        </p:txBody>
      </p:sp>
    </p:spTree>
    <p:extLst>
      <p:ext uri="{BB962C8B-B14F-4D97-AF65-F5344CB8AC3E}">
        <p14:creationId xmlns:p14="http://schemas.microsoft.com/office/powerpoint/2010/main" val="3002573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hasCustomPrompt="1"/>
          </p:nvPr>
        </p:nvSpPr>
        <p:spPr>
          <a:xfrm>
            <a:off x="910041" y="1825625"/>
            <a:ext cx="7919634" cy="4351338"/>
          </a:xfrm>
        </p:spPr>
        <p:txBody>
          <a:bodyPr/>
          <a:lstStyle>
            <a:lvl4pPr>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910042" y="365125"/>
            <a:ext cx="8318504"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21"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22"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23"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Kuva 1">
            <a:extLst>
              <a:ext uri="{FF2B5EF4-FFF2-40B4-BE49-F238E27FC236}">
                <a16:creationId xmlns:a16="http://schemas.microsoft.com/office/drawing/2014/main" id="{735BC8F9-0FAC-429E-41AD-0CADA74A87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8546" y="-668159"/>
            <a:ext cx="6293946" cy="7991064"/>
          </a:xfrm>
          <a:prstGeom prst="rect">
            <a:avLst/>
          </a:prstGeom>
        </p:spPr>
      </p:pic>
    </p:spTree>
    <p:extLst>
      <p:ext uri="{BB962C8B-B14F-4D97-AF65-F5344CB8AC3E}">
        <p14:creationId xmlns:p14="http://schemas.microsoft.com/office/powerpoint/2010/main" val="117239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B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60BE6C-0F61-7B4C-951D-D3C16436D9D2}"/>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1"/>
                </a:solidFill>
              </a:defRPr>
            </a:lvl1pPr>
          </a:lstStyle>
          <a:p>
            <a:r>
              <a:rPr lang="fi-FI"/>
              <a:t>Muokkaa ots. perustyyl. napsautt.</a:t>
            </a:r>
          </a:p>
        </p:txBody>
      </p:sp>
      <p:sp>
        <p:nvSpPr>
          <p:cNvPr id="7" name="Subtitle 2">
            <a:extLst>
              <a:ext uri="{FF2B5EF4-FFF2-40B4-BE49-F238E27FC236}">
                <a16:creationId xmlns:a16="http://schemas.microsoft.com/office/drawing/2014/main" id="{056DAF95-38C5-C346-AA7E-7B526D6845C3}"/>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Graphic 7">
            <a:extLst>
              <a:ext uri="{FF2B5EF4-FFF2-40B4-BE49-F238E27FC236}">
                <a16:creationId xmlns:a16="http://schemas.microsoft.com/office/drawing/2014/main" id="{AD97D02B-68CE-F847-B0F8-FF0064C8D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746" y="-3265076"/>
            <a:ext cx="5351661" cy="6807894"/>
          </a:xfrm>
          <a:prstGeom prst="rect">
            <a:avLst/>
          </a:prstGeom>
        </p:spPr>
      </p:pic>
      <p:sp>
        <p:nvSpPr>
          <p:cNvPr id="19"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21"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2"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5758" y="6413322"/>
            <a:ext cx="1177929" cy="280245"/>
          </a:xfrm>
          <a:prstGeom prst="rect">
            <a:avLst/>
          </a:prstGeom>
        </p:spPr>
      </p:pic>
      <p:pic>
        <p:nvPicPr>
          <p:cNvPr id="23" name="Kuva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5371" y="6312714"/>
            <a:ext cx="1724536" cy="453825"/>
          </a:xfrm>
          <a:prstGeom prst="rect">
            <a:avLst/>
          </a:prstGeom>
        </p:spPr>
      </p:pic>
      <p:pic>
        <p:nvPicPr>
          <p:cNvPr id="24" name="Kuva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49907" y="6293480"/>
            <a:ext cx="1233458" cy="515163"/>
          </a:xfrm>
          <a:prstGeom prst="rect">
            <a:avLst/>
          </a:prstGeom>
        </p:spPr>
      </p:pic>
    </p:spTree>
    <p:extLst>
      <p:ext uri="{BB962C8B-B14F-4D97-AF65-F5344CB8AC3E}">
        <p14:creationId xmlns:p14="http://schemas.microsoft.com/office/powerpoint/2010/main" val="42523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B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5CB817-E7A0-DB47-88B9-AB588A3BEA56}"/>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1"/>
                </a:solidFill>
              </a:defRPr>
            </a:lvl1pPr>
          </a:lstStyle>
          <a:p>
            <a:r>
              <a:rPr lang="fi-FI"/>
              <a:t>Muokkaa ots. perustyyl. napsautt.</a:t>
            </a:r>
          </a:p>
        </p:txBody>
      </p:sp>
      <p:sp>
        <p:nvSpPr>
          <p:cNvPr id="7" name="Subtitle 2">
            <a:extLst>
              <a:ext uri="{FF2B5EF4-FFF2-40B4-BE49-F238E27FC236}">
                <a16:creationId xmlns:a16="http://schemas.microsoft.com/office/drawing/2014/main" id="{D253AAD4-34BA-0844-BC30-5DE1B02DEADB}"/>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39" name="Kuva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817" y="558015"/>
            <a:ext cx="3806880" cy="1001810"/>
          </a:xfrm>
          <a:prstGeom prst="rect">
            <a:avLst/>
          </a:prstGeom>
        </p:spPr>
      </p:pic>
      <p:pic>
        <p:nvPicPr>
          <p:cNvPr id="40" name="Kuva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9632" y="403037"/>
            <a:ext cx="3015670" cy="1259517"/>
          </a:xfrm>
          <a:prstGeom prst="rect">
            <a:avLst/>
          </a:prstGeom>
        </p:spPr>
      </p:pic>
      <p:pic>
        <p:nvPicPr>
          <p:cNvPr id="41"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598" y="690195"/>
            <a:ext cx="3504922" cy="836975"/>
          </a:xfrm>
          <a:prstGeom prst="rect">
            <a:avLst/>
          </a:prstGeom>
        </p:spPr>
      </p:pic>
      <p:sp>
        <p:nvSpPr>
          <p:cNvPr id="8" name="Date Placeholder 3">
            <a:extLst>
              <a:ext uri="{FF2B5EF4-FFF2-40B4-BE49-F238E27FC236}">
                <a16:creationId xmlns:a16="http://schemas.microsoft.com/office/drawing/2014/main" id="{D3B2E9EE-7AF0-CD40-85C0-4647BECD3BCE}"/>
              </a:ext>
            </a:extLst>
          </p:cNvPr>
          <p:cNvSpPr txBox="1">
            <a:spLocks/>
          </p:cNvSpPr>
          <p:nvPr userDrawn="1"/>
        </p:nvSpPr>
        <p:spPr>
          <a:xfrm>
            <a:off x="53715" y="6356350"/>
            <a:ext cx="830201" cy="365125"/>
          </a:xfrm>
          <a:prstGeom prst="rect">
            <a:avLst/>
          </a:prstGeom>
        </p:spPr>
        <p:txBody>
          <a:bodyPr vert="horz" lIns="91440" tIns="45720" rIns="91440" bIns="45720" rtlCol="0" anchor="ctr"/>
          <a:lstStyle>
            <a:defPPr>
              <a:defRPr lang="en-FI"/>
            </a:defPPr>
            <a:lvl1pPr marL="0" algn="l" defTabSz="914400" rtl="0" eaLnBrk="1" latinLnBrk="0" hangingPunct="1">
              <a:defRPr sz="1000" b="0" i="0" kern="1200">
                <a:solidFill>
                  <a:schemeClr val="bg2">
                    <a:lumMod val="50000"/>
                  </a:schemeClr>
                </a:solidFill>
                <a:latin typeface="+mn-lt"/>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02F13D-C97E-8141-A9FE-5A635C5F607E}" type="datetime1">
              <a:rPr lang="fi-FI" smtClean="0"/>
              <a:pPr/>
              <a:t>31.12.2025</a:t>
            </a:fld>
            <a:endParaRPr lang="fi-FI"/>
          </a:p>
        </p:txBody>
      </p:sp>
      <p:sp>
        <p:nvSpPr>
          <p:cNvPr id="9"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pPr/>
              <a:t>‹#›</a:t>
            </a:fld>
            <a:endParaRPr lang="en-FI"/>
          </a:p>
        </p:txBody>
      </p:sp>
    </p:spTree>
    <p:extLst>
      <p:ext uri="{BB962C8B-B14F-4D97-AF65-F5344CB8AC3E}">
        <p14:creationId xmlns:p14="http://schemas.microsoft.com/office/powerpoint/2010/main" val="196886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910041" y="1913306"/>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hasCustomPrompt="1"/>
          </p:nvPr>
        </p:nvSpPr>
        <p:spPr>
          <a:xfrm>
            <a:off x="910041" y="543078"/>
            <a:ext cx="10117508" cy="1240804"/>
          </a:xfrm>
        </p:spPr>
        <p:txBody>
          <a:bodyPr/>
          <a:lstStyle>
            <a:lvl1pPr>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17"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758" y="6413322"/>
            <a:ext cx="1177929" cy="280245"/>
          </a:xfrm>
          <a:prstGeom prst="rect">
            <a:avLst/>
          </a:prstGeom>
        </p:spPr>
      </p:pic>
      <p:pic>
        <p:nvPicPr>
          <p:cNvPr id="18" name="Kuva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371" y="6312714"/>
            <a:ext cx="1724536" cy="453825"/>
          </a:xfrm>
          <a:prstGeom prst="rect">
            <a:avLst/>
          </a:prstGeom>
        </p:spPr>
      </p:pic>
      <p:pic>
        <p:nvPicPr>
          <p:cNvPr id="19" name="Kuva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9907" y="6293480"/>
            <a:ext cx="1233458" cy="515163"/>
          </a:xfrm>
          <a:prstGeom prst="rect">
            <a:avLst/>
          </a:prstGeom>
        </p:spPr>
      </p:pic>
    </p:spTree>
    <p:extLst>
      <p:ext uri="{BB962C8B-B14F-4D97-AF65-F5344CB8AC3E}">
        <p14:creationId xmlns:p14="http://schemas.microsoft.com/office/powerpoint/2010/main" val="170637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28949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image with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3" name="Title 3">
            <a:extLst>
              <a:ext uri="{FF2B5EF4-FFF2-40B4-BE49-F238E27FC236}">
                <a16:creationId xmlns:a16="http://schemas.microsoft.com/office/drawing/2014/main" id="{8FDB6130-099B-2641-B113-534C653604F4}"/>
              </a:ext>
            </a:extLst>
          </p:cNvPr>
          <p:cNvSpPr>
            <a:spLocks noGrp="1"/>
          </p:cNvSpPr>
          <p:nvPr>
            <p:ph type="title"/>
          </p:nvPr>
        </p:nvSpPr>
        <p:spPr>
          <a:xfrm>
            <a:off x="838200" y="365125"/>
            <a:ext cx="10091871" cy="1325563"/>
          </a:xfrm>
        </p:spPr>
        <p:txBody>
          <a:bodyPr/>
          <a:lstStyle>
            <a:lvl1pPr>
              <a:defRPr>
                <a:solidFill>
                  <a:srgbClr val="FFFFFF"/>
                </a:solidFill>
                <a:effectLst>
                  <a:outerShdw blurRad="889000" dist="50800" dir="5400000" algn="ctr" rotWithShape="0">
                    <a:schemeClr val="tx1">
                      <a:alpha val="70000"/>
                    </a:schemeClr>
                  </a:outerShdw>
                </a:effectLst>
              </a:defRPr>
            </a:lvl1pPr>
          </a:lstStyle>
          <a:p>
            <a:r>
              <a:rPr lang="fi-FI"/>
              <a:t>Muokkaa ots. perustyyl. napsautt.</a:t>
            </a:r>
          </a:p>
        </p:txBody>
      </p:sp>
    </p:spTree>
    <p:extLst>
      <p:ext uri="{BB962C8B-B14F-4D97-AF65-F5344CB8AC3E}">
        <p14:creationId xmlns:p14="http://schemas.microsoft.com/office/powerpoint/2010/main" val="236365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910041" y="1825625"/>
            <a:ext cx="10515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910041" y="365125"/>
            <a:ext cx="10074779" cy="1325563"/>
          </a:xfrm>
        </p:spPr>
        <p:txBody>
          <a:bodyPr/>
          <a:lstStyle/>
          <a:p>
            <a:r>
              <a:rPr lang="fi-FI"/>
              <a:t>Muokkaa ots. perustyyl. napsautt.</a:t>
            </a:r>
          </a:p>
        </p:txBody>
      </p:sp>
      <p:sp>
        <p:nvSpPr>
          <p:cNvPr id="12"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13"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14"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15"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758" y="6413322"/>
            <a:ext cx="1177929" cy="280245"/>
          </a:xfrm>
          <a:prstGeom prst="rect">
            <a:avLst/>
          </a:prstGeom>
        </p:spPr>
      </p:pic>
      <p:pic>
        <p:nvPicPr>
          <p:cNvPr id="16" name="Kuva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371" y="6312714"/>
            <a:ext cx="1724536" cy="453825"/>
          </a:xfrm>
          <a:prstGeom prst="rect">
            <a:avLst/>
          </a:prstGeom>
        </p:spPr>
      </p:pic>
      <p:pic>
        <p:nvPicPr>
          <p:cNvPr id="17" name="Kuva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9907" y="6293480"/>
            <a:ext cx="1233458" cy="515163"/>
          </a:xfrm>
          <a:prstGeom prst="rect">
            <a:avLst/>
          </a:prstGeom>
        </p:spPr>
      </p:pic>
    </p:spTree>
    <p:extLst>
      <p:ext uri="{BB962C8B-B14F-4D97-AF65-F5344CB8AC3E}">
        <p14:creationId xmlns:p14="http://schemas.microsoft.com/office/powerpoint/2010/main" val="293794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hasCustomPrompt="1"/>
          </p:nvPr>
        </p:nvSpPr>
        <p:spPr>
          <a:xfrm>
            <a:off x="910041" y="1825625"/>
            <a:ext cx="10515600" cy="4351338"/>
          </a:xfrm>
        </p:spPr>
        <p:txBody>
          <a:bodyPr/>
          <a:lstStyle>
            <a:lvl4pPr>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910041" y="365125"/>
            <a:ext cx="10074779"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21"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22"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23"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17239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910041"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244041" y="1825625"/>
            <a:ext cx="5181600" cy="4351338"/>
          </a:xfrm>
        </p:spPr>
        <p:txBody>
          <a:bodyPr/>
          <a:lstStyle/>
          <a:p>
            <a:r>
              <a:rPr lang="fi-FI"/>
              <a:t>Lisää kuva napsauttamalla kuvaketta</a:t>
            </a:r>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910041" y="365125"/>
            <a:ext cx="10117508" cy="1325563"/>
          </a:xfrm>
        </p:spPr>
        <p:txBody>
          <a:bodyPr/>
          <a:lstStyle/>
          <a:p>
            <a:r>
              <a:rPr lang="fi-FI"/>
              <a:t>Muokkaa ots. perustyyl. napsautt.</a:t>
            </a:r>
          </a:p>
        </p:txBody>
      </p:sp>
      <p:sp>
        <p:nvSpPr>
          <p:cNvPr id="19"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20"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21"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73446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90448"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Title 1">
            <a:extLst>
              <a:ext uri="{FF2B5EF4-FFF2-40B4-BE49-F238E27FC236}">
                <a16:creationId xmlns:a16="http://schemas.microsoft.com/office/drawing/2014/main" id="{2D12D56F-4563-654C-BA93-8F3D2EEB7B58}"/>
              </a:ext>
            </a:extLst>
          </p:cNvPr>
          <p:cNvSpPr>
            <a:spLocks noGrp="1"/>
          </p:cNvSpPr>
          <p:nvPr>
            <p:ph type="title"/>
          </p:nvPr>
        </p:nvSpPr>
        <p:spPr>
          <a:xfrm>
            <a:off x="890448" y="365125"/>
            <a:ext cx="10074779" cy="1325563"/>
          </a:xfrm>
        </p:spPr>
        <p:txBody>
          <a:bodyPr/>
          <a:lstStyle>
            <a:lvl1pPr>
              <a:defRPr>
                <a:solidFill>
                  <a:schemeClr val="bg1"/>
                </a:solidFill>
              </a:defRPr>
            </a:lvl1pPr>
          </a:lstStyle>
          <a:p>
            <a:r>
              <a:rPr lang="fi-FI"/>
              <a:t>Muokkaa ots. perustyyl. napsautt.</a:t>
            </a:r>
          </a:p>
        </p:txBody>
      </p:sp>
      <p:pic>
        <p:nvPicPr>
          <p:cNvPr id="10"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7209" y="6416385"/>
            <a:ext cx="1177929" cy="280245"/>
          </a:xfrm>
          <a:prstGeom prst="rect">
            <a:avLst/>
          </a:prstGeom>
        </p:spPr>
      </p:pic>
      <p:pic>
        <p:nvPicPr>
          <p:cNvPr id="14" name="Kuva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6438" y="6303275"/>
            <a:ext cx="1215520" cy="506467"/>
          </a:xfrm>
          <a:prstGeom prst="rect">
            <a:avLst/>
          </a:prstGeom>
        </p:spPr>
      </p:pic>
      <p:pic>
        <p:nvPicPr>
          <p:cNvPr id="15" name="Kuva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5940" y="6319320"/>
            <a:ext cx="1725418" cy="454056"/>
          </a:xfrm>
          <a:prstGeom prst="rect">
            <a:avLst/>
          </a:prstGeom>
        </p:spPr>
      </p:pic>
      <p:sp>
        <p:nvSpPr>
          <p:cNvPr id="16" name="Date Placeholder 3">
            <a:extLst>
              <a:ext uri="{FF2B5EF4-FFF2-40B4-BE49-F238E27FC236}">
                <a16:creationId xmlns:a16="http://schemas.microsoft.com/office/drawing/2014/main" id="{D3B2E9EE-7AF0-CD40-85C0-4647BECD3BCE}"/>
              </a:ext>
            </a:extLst>
          </p:cNvPr>
          <p:cNvSpPr txBox="1">
            <a:spLocks/>
          </p:cNvSpPr>
          <p:nvPr userDrawn="1"/>
        </p:nvSpPr>
        <p:spPr>
          <a:xfrm>
            <a:off x="53715" y="6356350"/>
            <a:ext cx="830201" cy="365125"/>
          </a:xfrm>
          <a:prstGeom prst="rect">
            <a:avLst/>
          </a:prstGeom>
        </p:spPr>
        <p:txBody>
          <a:bodyPr vert="horz" lIns="91440" tIns="45720" rIns="91440" bIns="45720" rtlCol="0" anchor="ctr"/>
          <a:lstStyle>
            <a:defPPr>
              <a:defRPr lang="en-FI"/>
            </a:defPPr>
            <a:lvl1pPr marL="0" algn="l" defTabSz="914400" rtl="0" eaLnBrk="1" latinLnBrk="0" hangingPunct="1">
              <a:defRPr sz="1000" b="0" i="0" kern="1200">
                <a:solidFill>
                  <a:schemeClr val="bg2">
                    <a:lumMod val="50000"/>
                  </a:schemeClr>
                </a:solidFill>
                <a:latin typeface="+mn-lt"/>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02F13D-C97E-8141-A9FE-5A635C5F607E}" type="datetime1">
              <a:rPr lang="fi-FI" smtClean="0"/>
              <a:pPr/>
              <a:t>31.12.2025</a:t>
            </a:fld>
            <a:endParaRPr lang="fi-FI"/>
          </a:p>
        </p:txBody>
      </p:sp>
      <p:sp>
        <p:nvSpPr>
          <p:cNvPr id="17"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18"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pPr/>
              <a:t>‹#›</a:t>
            </a:fld>
            <a:endParaRPr lang="en-FI"/>
          </a:p>
        </p:txBody>
      </p:sp>
    </p:spTree>
    <p:extLst>
      <p:ext uri="{BB962C8B-B14F-4D97-AF65-F5344CB8AC3E}">
        <p14:creationId xmlns:p14="http://schemas.microsoft.com/office/powerpoint/2010/main" val="21664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B">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90448"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224448" y="1825625"/>
            <a:ext cx="5181600" cy="4351338"/>
          </a:xfrm>
        </p:spPr>
        <p:txBody>
          <a:bodyPr/>
          <a:lstStyle/>
          <a:p>
            <a:r>
              <a:rPr lang="fi-FI"/>
              <a:t>Lisää kuva napsauttamalla kuvaketta</a:t>
            </a:r>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90448" y="365125"/>
            <a:ext cx="10117508" cy="1325563"/>
          </a:xfrm>
        </p:spPr>
        <p:txBody>
          <a:bodyPr/>
          <a:lstStyle>
            <a:lvl1pPr>
              <a:defRPr>
                <a:solidFill>
                  <a:schemeClr val="bg1"/>
                </a:solidFill>
              </a:defRPr>
            </a:lvl1pPr>
          </a:lstStyle>
          <a:p>
            <a:r>
              <a:rPr lang="fi-FI"/>
              <a:t>Muokkaa ots. perustyyl. napsautt.</a:t>
            </a:r>
          </a:p>
        </p:txBody>
      </p:sp>
      <p:pic>
        <p:nvPicPr>
          <p:cNvPr id="11"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7209" y="6416385"/>
            <a:ext cx="1177929" cy="280245"/>
          </a:xfrm>
          <a:prstGeom prst="rect">
            <a:avLst/>
          </a:prstGeom>
        </p:spPr>
      </p:pic>
      <p:pic>
        <p:nvPicPr>
          <p:cNvPr id="12" name="Kuva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6438" y="6303275"/>
            <a:ext cx="1215520" cy="506467"/>
          </a:xfrm>
          <a:prstGeom prst="rect">
            <a:avLst/>
          </a:prstGeom>
        </p:spPr>
      </p:pic>
      <p:pic>
        <p:nvPicPr>
          <p:cNvPr id="16" name="Kuva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5940" y="6319320"/>
            <a:ext cx="1725418" cy="454056"/>
          </a:xfrm>
          <a:prstGeom prst="rect">
            <a:avLst/>
          </a:prstGeom>
        </p:spPr>
      </p:pic>
      <p:sp>
        <p:nvSpPr>
          <p:cNvPr id="17" name="Date Placeholder 3">
            <a:extLst>
              <a:ext uri="{FF2B5EF4-FFF2-40B4-BE49-F238E27FC236}">
                <a16:creationId xmlns:a16="http://schemas.microsoft.com/office/drawing/2014/main" id="{D3B2E9EE-7AF0-CD40-85C0-4647BECD3BCE}"/>
              </a:ext>
            </a:extLst>
          </p:cNvPr>
          <p:cNvSpPr txBox="1">
            <a:spLocks/>
          </p:cNvSpPr>
          <p:nvPr userDrawn="1"/>
        </p:nvSpPr>
        <p:spPr>
          <a:xfrm>
            <a:off x="53715" y="6356350"/>
            <a:ext cx="830201" cy="365125"/>
          </a:xfrm>
          <a:prstGeom prst="rect">
            <a:avLst/>
          </a:prstGeom>
        </p:spPr>
        <p:txBody>
          <a:bodyPr vert="horz" lIns="91440" tIns="45720" rIns="91440" bIns="45720" rtlCol="0" anchor="ctr"/>
          <a:lstStyle>
            <a:defPPr>
              <a:defRPr lang="en-FI"/>
            </a:defPPr>
            <a:lvl1pPr marL="0" algn="l" defTabSz="914400" rtl="0" eaLnBrk="1" latinLnBrk="0" hangingPunct="1">
              <a:defRPr sz="1000" b="0" i="0" kern="1200">
                <a:solidFill>
                  <a:schemeClr val="bg2">
                    <a:lumMod val="50000"/>
                  </a:schemeClr>
                </a:solidFill>
                <a:latin typeface="+mn-lt"/>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02F13D-C97E-8141-A9FE-5A635C5F607E}" type="datetime1">
              <a:rPr lang="fi-FI" smtClean="0"/>
              <a:pPr/>
              <a:t>31.12.2025</a:t>
            </a:fld>
            <a:endParaRPr lang="fi-FI"/>
          </a:p>
        </p:txBody>
      </p:sp>
      <p:sp>
        <p:nvSpPr>
          <p:cNvPr id="18"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19"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pPr/>
              <a:t>‹#›</a:t>
            </a:fld>
            <a:endParaRPr lang="en-FI"/>
          </a:p>
        </p:txBody>
      </p:sp>
    </p:spTree>
    <p:extLst>
      <p:ext uri="{BB962C8B-B14F-4D97-AF65-F5344CB8AC3E}">
        <p14:creationId xmlns:p14="http://schemas.microsoft.com/office/powerpoint/2010/main" val="151070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hasCustomPrompt="1"/>
          </p:nvPr>
        </p:nvSpPr>
        <p:spPr>
          <a:xfrm>
            <a:off x="910041" y="1825625"/>
            <a:ext cx="10515600" cy="4351338"/>
          </a:xfrm>
        </p:spPr>
        <p:txBody>
          <a:bodyPr/>
          <a:lstStyle>
            <a:lvl4pPr>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910041" y="365125"/>
            <a:ext cx="10074779"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21"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22"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23"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366632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0D1BEB-5C05-2040-99D3-AC167E20F51B}"/>
              </a:ext>
            </a:extLst>
          </p:cNvPr>
          <p:cNvSpPr>
            <a:spLocks noGrp="1"/>
          </p:cNvSpPr>
          <p:nvPr>
            <p:ph type="title"/>
          </p:nvPr>
        </p:nvSpPr>
        <p:spPr>
          <a:xfrm>
            <a:off x="857793" y="365125"/>
            <a:ext cx="10083325"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1"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12"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13"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38801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B">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D22D8-A0C9-B24E-B617-4A9AFE99C2A0}"/>
              </a:ext>
            </a:extLst>
          </p:cNvPr>
          <p:cNvSpPr>
            <a:spLocks noGrp="1"/>
          </p:cNvSpPr>
          <p:nvPr>
            <p:ph type="title"/>
          </p:nvPr>
        </p:nvSpPr>
        <p:spPr>
          <a:xfrm>
            <a:off x="890448" y="365125"/>
            <a:ext cx="10091871" cy="1325563"/>
          </a:xfrm>
        </p:spPr>
        <p:txBody>
          <a:bodyPr/>
          <a:lstStyle>
            <a:lvl1pPr>
              <a:defRPr>
                <a:solidFill>
                  <a:srgbClr val="FFFFFF"/>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9"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7209" y="6416385"/>
            <a:ext cx="1177929" cy="280245"/>
          </a:xfrm>
          <a:prstGeom prst="rect">
            <a:avLst/>
          </a:prstGeom>
        </p:spPr>
      </p:pic>
      <p:pic>
        <p:nvPicPr>
          <p:cNvPr id="13" name="Kuva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940" y="6319320"/>
            <a:ext cx="1725418" cy="454056"/>
          </a:xfrm>
          <a:prstGeom prst="rect">
            <a:avLst/>
          </a:prstGeom>
        </p:spPr>
      </p:pic>
      <p:sp>
        <p:nvSpPr>
          <p:cNvPr id="14" name="Date Placeholder 3">
            <a:extLst>
              <a:ext uri="{FF2B5EF4-FFF2-40B4-BE49-F238E27FC236}">
                <a16:creationId xmlns:a16="http://schemas.microsoft.com/office/drawing/2014/main" id="{D3B2E9EE-7AF0-CD40-85C0-4647BECD3BCE}"/>
              </a:ext>
            </a:extLst>
          </p:cNvPr>
          <p:cNvSpPr txBox="1">
            <a:spLocks/>
          </p:cNvSpPr>
          <p:nvPr userDrawn="1"/>
        </p:nvSpPr>
        <p:spPr>
          <a:xfrm>
            <a:off x="53715" y="6356350"/>
            <a:ext cx="830201" cy="365125"/>
          </a:xfrm>
          <a:prstGeom prst="rect">
            <a:avLst/>
          </a:prstGeom>
        </p:spPr>
        <p:txBody>
          <a:bodyPr vert="horz" lIns="91440" tIns="45720" rIns="91440" bIns="45720" rtlCol="0" anchor="ctr"/>
          <a:lstStyle>
            <a:defPPr>
              <a:defRPr lang="en-FI"/>
            </a:defPPr>
            <a:lvl1pPr marL="0" algn="l" defTabSz="914400" rtl="0" eaLnBrk="1" latinLnBrk="0" hangingPunct="1">
              <a:defRPr sz="1000" b="0" i="0" kern="1200">
                <a:solidFill>
                  <a:schemeClr val="bg2">
                    <a:lumMod val="50000"/>
                  </a:schemeClr>
                </a:solidFill>
                <a:latin typeface="+mn-lt"/>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02F13D-C97E-8141-A9FE-5A635C5F607E}" type="datetime1">
              <a:rPr lang="fi-FI" smtClean="0"/>
              <a:pPr/>
              <a:t>31.12.2025</a:t>
            </a:fld>
            <a:endParaRPr lang="fi-FI"/>
          </a:p>
        </p:txBody>
      </p:sp>
      <p:sp>
        <p:nvSpPr>
          <p:cNvPr id="1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16"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pPr/>
              <a:t>‹#›</a:t>
            </a:fld>
            <a:endParaRPr lang="en-FI"/>
          </a:p>
        </p:txBody>
      </p:sp>
      <p:pic>
        <p:nvPicPr>
          <p:cNvPr id="17" name="Kuva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6438" y="6303275"/>
            <a:ext cx="1215520" cy="506467"/>
          </a:xfrm>
          <a:prstGeom prst="rect">
            <a:avLst/>
          </a:prstGeom>
        </p:spPr>
      </p:pic>
    </p:spTree>
    <p:extLst>
      <p:ext uri="{BB962C8B-B14F-4D97-AF65-F5344CB8AC3E}">
        <p14:creationId xmlns:p14="http://schemas.microsoft.com/office/powerpoint/2010/main" val="271004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867A1F-6BFA-A2A5-0E90-2A024A0922A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9BDB9E8-7E0C-DECA-EE2D-867E09B43E2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0944486-6F07-C544-0954-B59679B8621A}"/>
              </a:ext>
            </a:extLst>
          </p:cNvPr>
          <p:cNvSpPr>
            <a:spLocks noGrp="1"/>
          </p:cNvSpPr>
          <p:nvPr>
            <p:ph type="dt" sz="half" idx="10"/>
          </p:nvPr>
        </p:nvSpPr>
        <p:spPr/>
        <p:txBody>
          <a:bodyPr/>
          <a:lstStyle/>
          <a:p>
            <a:fld id="{3C7274F9-4A25-4E6E-8012-AC6488509425}" type="datetimeFigureOut">
              <a:rPr lang="fi-FI" smtClean="0"/>
              <a:t>31.12.2025</a:t>
            </a:fld>
            <a:endParaRPr lang="fi-FI"/>
          </a:p>
        </p:txBody>
      </p:sp>
      <p:sp>
        <p:nvSpPr>
          <p:cNvPr id="5" name="Alatunnisteen paikkamerkki 4">
            <a:extLst>
              <a:ext uri="{FF2B5EF4-FFF2-40B4-BE49-F238E27FC236}">
                <a16:creationId xmlns:a16="http://schemas.microsoft.com/office/drawing/2014/main" id="{687AC56D-B4A5-BFAC-6367-1948BE7A7B8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3147B56-803C-35F2-A800-C48568D4FA12}"/>
              </a:ext>
            </a:extLst>
          </p:cNvPr>
          <p:cNvSpPr>
            <a:spLocks noGrp="1"/>
          </p:cNvSpPr>
          <p:nvPr>
            <p:ph type="sldNum" sz="quarter" idx="12"/>
          </p:nvPr>
        </p:nvSpPr>
        <p:spPr/>
        <p:txBody>
          <a:bodyPr/>
          <a:lstStyle/>
          <a:p>
            <a:fld id="{A051AE91-DBA4-4CBA-A07C-DBF7FAC4C88C}" type="slidenum">
              <a:rPr lang="fi-FI" smtClean="0"/>
              <a:t>‹#›</a:t>
            </a:fld>
            <a:endParaRPr lang="fi-FI"/>
          </a:p>
        </p:txBody>
      </p:sp>
    </p:spTree>
    <p:extLst>
      <p:ext uri="{BB962C8B-B14F-4D97-AF65-F5344CB8AC3E}">
        <p14:creationId xmlns:p14="http://schemas.microsoft.com/office/powerpoint/2010/main" val="2378171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732C351-CFDB-1472-BBF5-7714BCA3C567}"/>
              </a:ext>
            </a:extLst>
          </p:cNvPr>
          <p:cNvSpPr>
            <a:spLocks noGrp="1"/>
          </p:cNvSpPr>
          <p:nvPr>
            <p:ph type="dt" sz="half" idx="10"/>
          </p:nvPr>
        </p:nvSpPr>
        <p:spPr/>
        <p:txBody>
          <a:bodyPr/>
          <a:lstStyle/>
          <a:p>
            <a:fld id="{5A1FA505-766C-4EC9-A270-5CDA11C644C4}" type="datetimeFigureOut">
              <a:rPr lang="fi-FI" smtClean="0"/>
              <a:t>31.12.2025</a:t>
            </a:fld>
            <a:endParaRPr lang="fi-FI"/>
          </a:p>
        </p:txBody>
      </p:sp>
      <p:sp>
        <p:nvSpPr>
          <p:cNvPr id="3" name="Alatunnisteen paikkamerkki 2">
            <a:extLst>
              <a:ext uri="{FF2B5EF4-FFF2-40B4-BE49-F238E27FC236}">
                <a16:creationId xmlns:a16="http://schemas.microsoft.com/office/drawing/2014/main" id="{A8D58959-B5B4-FF27-23B0-105552C948E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6061709-230C-EB3E-FDCC-C44623D1CE4F}"/>
              </a:ext>
            </a:extLst>
          </p:cNvPr>
          <p:cNvSpPr>
            <a:spLocks noGrp="1"/>
          </p:cNvSpPr>
          <p:nvPr>
            <p:ph type="sldNum" sz="quarter" idx="12"/>
          </p:nvPr>
        </p:nvSpPr>
        <p:spPr/>
        <p:txBody>
          <a:bodyPr/>
          <a:lstStyle/>
          <a:p>
            <a:fld id="{33C6ABDC-D77C-437F-8EA4-482BF04FC2D3}" type="slidenum">
              <a:rPr lang="fi-FI" smtClean="0"/>
              <a:t>‹#›</a:t>
            </a:fld>
            <a:endParaRPr lang="fi-FI"/>
          </a:p>
        </p:txBody>
      </p:sp>
    </p:spTree>
    <p:extLst>
      <p:ext uri="{BB962C8B-B14F-4D97-AF65-F5344CB8AC3E}">
        <p14:creationId xmlns:p14="http://schemas.microsoft.com/office/powerpoint/2010/main" val="1202383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B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5CB817-E7A0-DB47-88B9-AB588A3BEA56}"/>
              </a:ext>
            </a:extLst>
          </p:cNvPr>
          <p:cNvSpPr>
            <a:spLocks noGrp="1"/>
          </p:cNvSpPr>
          <p:nvPr>
            <p:ph type="ctrTitle" hasCustomPrompt="1"/>
          </p:nvPr>
        </p:nvSpPr>
        <p:spPr>
          <a:xfrm>
            <a:off x="630196" y="1010175"/>
            <a:ext cx="4459411" cy="3155193"/>
          </a:xfrm>
          <a:prstGeom prst="rect">
            <a:avLst/>
          </a:prstGeom>
        </p:spPr>
        <p:txBody>
          <a:bodyPr anchor="b">
            <a:normAutofit/>
          </a:bodyPr>
          <a:lstStyle>
            <a:lvl1pPr algn="l">
              <a:defRPr sz="4600" b="1">
                <a:solidFill>
                  <a:schemeClr val="tx2"/>
                </a:solidFill>
              </a:defRPr>
            </a:lvl1pPr>
          </a:lstStyle>
          <a:p>
            <a:r>
              <a:rPr lang="en-GB"/>
              <a:t>Click to edit Master title style</a:t>
            </a:r>
            <a:endParaRPr lang="fi-FI"/>
          </a:p>
        </p:txBody>
      </p:sp>
      <p:sp>
        <p:nvSpPr>
          <p:cNvPr id="19"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9" name="Tekstin paikkamerkki 8">
            <a:extLst>
              <a:ext uri="{FF2B5EF4-FFF2-40B4-BE49-F238E27FC236}">
                <a16:creationId xmlns:a16="http://schemas.microsoft.com/office/drawing/2014/main" id="{48A3F57F-DC5D-80EB-97F0-69D294A53F94}"/>
              </a:ext>
            </a:extLst>
          </p:cNvPr>
          <p:cNvSpPr>
            <a:spLocks noGrp="1"/>
          </p:cNvSpPr>
          <p:nvPr>
            <p:ph type="body" sz="quarter" idx="11"/>
          </p:nvPr>
        </p:nvSpPr>
        <p:spPr>
          <a:xfrm>
            <a:off x="630968" y="4358033"/>
            <a:ext cx="4459288" cy="1614488"/>
          </a:xfrm>
        </p:spPr>
        <p:txBody>
          <a:bodyPr>
            <a:normAutofit/>
          </a:bodyPr>
          <a:lstStyle>
            <a:lvl1pPr marL="0" indent="0">
              <a:buNone/>
              <a:defRPr sz="1800"/>
            </a:lvl1pPr>
          </a:lstStyle>
          <a:p>
            <a:pPr lvl="0"/>
            <a:endParaRPr lang="fi-FI"/>
          </a:p>
        </p:txBody>
      </p:sp>
      <p:pic>
        <p:nvPicPr>
          <p:cNvPr id="4" name="Kuva 3">
            <a:extLst>
              <a:ext uri="{FF2B5EF4-FFF2-40B4-BE49-F238E27FC236}">
                <a16:creationId xmlns:a16="http://schemas.microsoft.com/office/drawing/2014/main" id="{F5B699FD-A22C-1B00-A1B6-248B039B3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2790" y="1971675"/>
            <a:ext cx="10426716" cy="13238206"/>
          </a:xfrm>
          <a:prstGeom prst="rect">
            <a:avLst/>
          </a:prstGeom>
        </p:spPr>
      </p:pic>
    </p:spTree>
    <p:extLst>
      <p:ext uri="{BB962C8B-B14F-4D97-AF65-F5344CB8AC3E}">
        <p14:creationId xmlns:p14="http://schemas.microsoft.com/office/powerpoint/2010/main" val="3609149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83917"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883917" y="365125"/>
            <a:ext cx="10074779" cy="1325563"/>
          </a:xfrm>
        </p:spPr>
        <p:txBody>
          <a:bodyPr/>
          <a:lstStyle/>
          <a:p>
            <a:r>
              <a:rPr lang="en-GB"/>
              <a:t>Click to edit Master title style</a:t>
            </a:r>
            <a:endParaRPr lang="fi-FI"/>
          </a:p>
        </p:txBody>
      </p:sp>
      <p:sp>
        <p:nvSpPr>
          <p:cNvPr id="14"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725261"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7"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1"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337924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83917"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217917" y="1825625"/>
            <a:ext cx="5181600" cy="4351338"/>
          </a:xfrm>
        </p:spPr>
        <p:txBody>
          <a:body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83917" y="365125"/>
            <a:ext cx="10117508" cy="1325563"/>
          </a:xfrm>
        </p:spPr>
        <p:txBody>
          <a:bodyPr/>
          <a:lstStyle/>
          <a:p>
            <a:r>
              <a:rPr lang="en-GB"/>
              <a:t>Click to edit Master title style</a:t>
            </a:r>
            <a:endParaRPr lang="fi-FI"/>
          </a:p>
        </p:txBody>
      </p:sp>
      <p:sp>
        <p:nvSpPr>
          <p:cNvPr id="8"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725261"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2"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6"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78360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A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44568"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9" name="Slide Number Placeholder 8">
            <a:extLst>
              <a:ext uri="{FF2B5EF4-FFF2-40B4-BE49-F238E27FC236}">
                <a16:creationId xmlns:a16="http://schemas.microsoft.com/office/drawing/2014/main" id="{4609E47E-A02C-D149-8A9C-3165F6696547}"/>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A1510FE8-D753-C647-A925-D4EB5DB9B7DB}" type="slidenum">
              <a:rPr lang="en-FI" smtClean="0"/>
              <a:pPr/>
              <a:t>‹#›</a:t>
            </a:fld>
            <a:endParaRPr lang="en-FI"/>
          </a:p>
        </p:txBody>
      </p:sp>
      <p:sp>
        <p:nvSpPr>
          <p:cNvPr id="11"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pic>
        <p:nvPicPr>
          <p:cNvPr id="13"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758" y="6413322"/>
            <a:ext cx="1177929" cy="280245"/>
          </a:xfrm>
          <a:prstGeom prst="rect">
            <a:avLst/>
          </a:prstGeom>
        </p:spPr>
      </p:pic>
      <p:pic>
        <p:nvPicPr>
          <p:cNvPr id="14" name="Kuva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371" y="6312714"/>
            <a:ext cx="1724536" cy="453825"/>
          </a:xfrm>
          <a:prstGeom prst="rect">
            <a:avLst/>
          </a:prstGeom>
        </p:spPr>
      </p:pic>
      <p:pic>
        <p:nvPicPr>
          <p:cNvPr id="15" name="Kuva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9907" y="6293480"/>
            <a:ext cx="1233458" cy="515163"/>
          </a:xfrm>
          <a:prstGeom prst="rect">
            <a:avLst/>
          </a:prstGeom>
        </p:spPr>
      </p:pic>
      <p:pic>
        <p:nvPicPr>
          <p:cNvPr id="16" name="Graphic 11">
            <a:extLst>
              <a:ext uri="{FF2B5EF4-FFF2-40B4-BE49-F238E27FC236}">
                <a16:creationId xmlns:a16="http://schemas.microsoft.com/office/drawing/2014/main" id="{06182D11-1F27-CD44-9738-91EA8B0B13A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5421" y="-3194373"/>
            <a:ext cx="5329890" cy="6780199"/>
          </a:xfrm>
          <a:prstGeom prst="rect">
            <a:avLst/>
          </a:prstGeom>
        </p:spPr>
      </p:pic>
    </p:spTree>
    <p:extLst>
      <p:ext uri="{BB962C8B-B14F-4D97-AF65-F5344CB8AC3E}">
        <p14:creationId xmlns:p14="http://schemas.microsoft.com/office/powerpoint/2010/main" val="232842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A2">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6"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6666" y="696067"/>
            <a:ext cx="3444240" cy="819431"/>
          </a:xfrm>
          <a:prstGeom prst="rect">
            <a:avLst/>
          </a:prstGeom>
        </p:spPr>
      </p:pic>
      <p:sp>
        <p:nvSpPr>
          <p:cNvPr id="15"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56920"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8"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pic>
        <p:nvPicPr>
          <p:cNvPr id="19"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5758" y="6413322"/>
            <a:ext cx="1177929" cy="280245"/>
          </a:xfrm>
          <a:prstGeom prst="rect">
            <a:avLst/>
          </a:prstGeom>
        </p:spPr>
      </p:pic>
      <p:pic>
        <p:nvPicPr>
          <p:cNvPr id="20" name="Kuva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5371" y="6312714"/>
            <a:ext cx="1724536" cy="453825"/>
          </a:xfrm>
          <a:prstGeom prst="rect">
            <a:avLst/>
          </a:prstGeom>
        </p:spPr>
      </p:pic>
      <p:pic>
        <p:nvPicPr>
          <p:cNvPr id="21" name="Kuva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49907" y="6293480"/>
            <a:ext cx="1233458" cy="515163"/>
          </a:xfrm>
          <a:prstGeom prst="rect">
            <a:avLst/>
          </a:prstGeom>
        </p:spPr>
      </p:pic>
      <p:pic>
        <p:nvPicPr>
          <p:cNvPr id="23" name="Kuva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6755" y="558015"/>
            <a:ext cx="3806880" cy="1001810"/>
          </a:xfrm>
          <a:prstGeom prst="rect">
            <a:avLst/>
          </a:prstGeom>
        </p:spPr>
      </p:pic>
      <p:pic>
        <p:nvPicPr>
          <p:cNvPr id="24" name="Kuva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9632" y="403037"/>
            <a:ext cx="3015670" cy="1259517"/>
          </a:xfrm>
          <a:prstGeom prst="rect">
            <a:avLst/>
          </a:prstGeom>
        </p:spPr>
      </p:pic>
    </p:spTree>
    <p:extLst>
      <p:ext uri="{BB962C8B-B14F-4D97-AF65-F5344CB8AC3E}">
        <p14:creationId xmlns:p14="http://schemas.microsoft.com/office/powerpoint/2010/main" val="2375489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B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60BE6C-0F61-7B4C-951D-D3C16436D9D2}"/>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056DAF95-38C5-C346-AA7E-7B526D6845C3}"/>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8" name="Graphic 7">
            <a:extLst>
              <a:ext uri="{FF2B5EF4-FFF2-40B4-BE49-F238E27FC236}">
                <a16:creationId xmlns:a16="http://schemas.microsoft.com/office/drawing/2014/main" id="{AD97D02B-68CE-F847-B0F8-FF0064C8D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047" y="-3265615"/>
            <a:ext cx="5359023" cy="6817260"/>
          </a:xfrm>
          <a:prstGeom prst="rect">
            <a:avLst/>
          </a:prstGeom>
        </p:spPr>
      </p:pic>
      <p:sp>
        <p:nvSpPr>
          <p:cNvPr id="10"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12"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13"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5758" y="6413322"/>
            <a:ext cx="1177929" cy="280245"/>
          </a:xfrm>
          <a:prstGeom prst="rect">
            <a:avLst/>
          </a:prstGeom>
        </p:spPr>
      </p:pic>
      <p:pic>
        <p:nvPicPr>
          <p:cNvPr id="14" name="Kuva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5371" y="6312714"/>
            <a:ext cx="1724536" cy="453825"/>
          </a:xfrm>
          <a:prstGeom prst="rect">
            <a:avLst/>
          </a:prstGeom>
        </p:spPr>
      </p:pic>
      <p:pic>
        <p:nvPicPr>
          <p:cNvPr id="15" name="Kuva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49907" y="6293480"/>
            <a:ext cx="1233458" cy="515163"/>
          </a:xfrm>
          <a:prstGeom prst="rect">
            <a:avLst/>
          </a:prstGeom>
        </p:spPr>
      </p:pic>
      <p:sp>
        <p:nvSpPr>
          <p:cNvPr id="11"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14809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910041" y="1913306"/>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hasCustomPrompt="1"/>
          </p:nvPr>
        </p:nvSpPr>
        <p:spPr>
          <a:xfrm>
            <a:off x="910041" y="543078"/>
            <a:ext cx="10117508" cy="1240804"/>
          </a:xfrm>
        </p:spPr>
        <p:txBody>
          <a:bodyPr/>
          <a:lstStyle>
            <a:lvl1pPr>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706372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B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5CB817-E7A0-DB47-88B9-AB588A3BEA56}"/>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D253AAD4-34BA-0844-BC30-5DE1B02DEADB}"/>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10" name="Graphic 9">
            <a:extLst>
              <a:ext uri="{FF2B5EF4-FFF2-40B4-BE49-F238E27FC236}">
                <a16:creationId xmlns:a16="http://schemas.microsoft.com/office/drawing/2014/main" id="{43F5EDA3-63AC-234F-ADB7-6A48DB24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919" y="381001"/>
            <a:ext cx="4090615" cy="1459994"/>
          </a:xfrm>
          <a:prstGeom prst="rect">
            <a:avLst/>
          </a:prstGeom>
        </p:spPr>
      </p:pic>
      <p:sp>
        <p:nvSpPr>
          <p:cNvPr id="16"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929912"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9"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pic>
        <p:nvPicPr>
          <p:cNvPr id="21" name="Kuva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86755" y="558015"/>
            <a:ext cx="3806880" cy="1001810"/>
          </a:xfrm>
          <a:prstGeom prst="rect">
            <a:avLst/>
          </a:prstGeom>
        </p:spPr>
      </p:pic>
      <p:pic>
        <p:nvPicPr>
          <p:cNvPr id="22" name="Kuva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9632" y="403037"/>
            <a:ext cx="3015670" cy="1259517"/>
          </a:xfrm>
          <a:prstGeom prst="rect">
            <a:avLst/>
          </a:prstGeom>
        </p:spPr>
      </p:pic>
      <p:sp>
        <p:nvSpPr>
          <p:cNvPr id="14"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3959221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83917" y="1825625"/>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p:nvPr>
        </p:nvSpPr>
        <p:spPr>
          <a:xfrm>
            <a:off x="883918" y="365125"/>
            <a:ext cx="10117508" cy="1325563"/>
          </a:xfrm>
        </p:spPr>
        <p:txBody>
          <a:bodyPr/>
          <a:lstStyle/>
          <a:p>
            <a:r>
              <a:rPr lang="en-GB"/>
              <a:t>Click to edit Master title style</a:t>
            </a:r>
            <a:endParaRPr lang="fi-FI"/>
          </a:p>
        </p:txBody>
      </p:sp>
      <p:sp>
        <p:nvSpPr>
          <p:cNvPr id="14"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51529"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6"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
        <p:nvSpPr>
          <p:cNvPr id="17"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Tree>
    <p:extLst>
      <p:ext uri="{BB962C8B-B14F-4D97-AF65-F5344CB8AC3E}">
        <p14:creationId xmlns:p14="http://schemas.microsoft.com/office/powerpoint/2010/main" val="3234945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Tree>
    <p:extLst>
      <p:ext uri="{BB962C8B-B14F-4D97-AF65-F5344CB8AC3E}">
        <p14:creationId xmlns:p14="http://schemas.microsoft.com/office/powerpoint/2010/main" val="973239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with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
        <p:nvSpPr>
          <p:cNvPr id="3" name="Title 3">
            <a:extLst>
              <a:ext uri="{FF2B5EF4-FFF2-40B4-BE49-F238E27FC236}">
                <a16:creationId xmlns:a16="http://schemas.microsoft.com/office/drawing/2014/main" id="{8FDB6130-099B-2641-B113-534C653604F4}"/>
              </a:ext>
            </a:extLst>
          </p:cNvPr>
          <p:cNvSpPr>
            <a:spLocks noGrp="1"/>
          </p:cNvSpPr>
          <p:nvPr>
            <p:ph type="title"/>
          </p:nvPr>
        </p:nvSpPr>
        <p:spPr>
          <a:xfrm>
            <a:off x="838200" y="365125"/>
            <a:ext cx="10091871" cy="1325563"/>
          </a:xfrm>
        </p:spPr>
        <p:txBody>
          <a:bodyPr/>
          <a:lstStyle>
            <a:lvl1pPr>
              <a:defRPr>
                <a:solidFill>
                  <a:srgbClr val="FFFFFF"/>
                </a:solidFill>
                <a:effectLst>
                  <a:outerShdw blurRad="889000" dist="50800" dir="5400000" algn="ctr" rotWithShape="0">
                    <a:schemeClr val="tx1">
                      <a:alpha val="70000"/>
                    </a:schemeClr>
                  </a:outerShdw>
                </a:effectLst>
              </a:defRPr>
            </a:lvl1pPr>
          </a:lstStyle>
          <a:p>
            <a:r>
              <a:rPr lang="en-GB"/>
              <a:t>Click to edit Master title style</a:t>
            </a:r>
            <a:endParaRPr lang="fi-FI"/>
          </a:p>
        </p:txBody>
      </p:sp>
    </p:spTree>
    <p:extLst>
      <p:ext uri="{BB962C8B-B14F-4D97-AF65-F5344CB8AC3E}">
        <p14:creationId xmlns:p14="http://schemas.microsoft.com/office/powerpoint/2010/main" val="421820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83917"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883917" y="365125"/>
            <a:ext cx="10074779" cy="1325563"/>
          </a:xfrm>
        </p:spPr>
        <p:txBody>
          <a:bodyPr/>
          <a:lstStyle/>
          <a:p>
            <a:r>
              <a:rPr lang="en-GB"/>
              <a:t>Click to edit Master title style</a:t>
            </a:r>
            <a:endParaRPr lang="fi-FI"/>
          </a:p>
        </p:txBody>
      </p:sp>
      <p:sp>
        <p:nvSpPr>
          <p:cNvPr id="14"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21165"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7"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1"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3379241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83917"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217917" y="1825625"/>
            <a:ext cx="5181600" cy="4351338"/>
          </a:xfrm>
        </p:spPr>
        <p:txBody>
          <a:body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83917" y="365125"/>
            <a:ext cx="10117508" cy="1325563"/>
          </a:xfrm>
        </p:spPr>
        <p:txBody>
          <a:bodyPr/>
          <a:lstStyle/>
          <a:p>
            <a:r>
              <a:rPr lang="en-GB"/>
              <a:t>Click to edit Master title style</a:t>
            </a:r>
            <a:endParaRPr lang="fi-FI"/>
          </a:p>
        </p:txBody>
      </p:sp>
      <p:sp>
        <p:nvSpPr>
          <p:cNvPr id="8"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51529"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2"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6"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783607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B">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83917"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Title 1">
            <a:extLst>
              <a:ext uri="{FF2B5EF4-FFF2-40B4-BE49-F238E27FC236}">
                <a16:creationId xmlns:a16="http://schemas.microsoft.com/office/drawing/2014/main" id="{2D12D56F-4563-654C-BA93-8F3D2EEB7B58}"/>
              </a:ext>
            </a:extLst>
          </p:cNvPr>
          <p:cNvSpPr>
            <a:spLocks noGrp="1"/>
          </p:cNvSpPr>
          <p:nvPr>
            <p:ph type="title"/>
          </p:nvPr>
        </p:nvSpPr>
        <p:spPr>
          <a:xfrm>
            <a:off x="883917" y="365125"/>
            <a:ext cx="10074779" cy="1325563"/>
          </a:xfrm>
        </p:spPr>
        <p:txBody>
          <a:bodyPr/>
          <a:lstStyle>
            <a:lvl1pPr>
              <a:defRPr>
                <a:solidFill>
                  <a:schemeClr val="tx1"/>
                </a:solidFill>
              </a:defRPr>
            </a:lvl1pPr>
          </a:lstStyle>
          <a:p>
            <a:r>
              <a:rPr lang="en-GB"/>
              <a:t>Click to edit Master title style</a:t>
            </a:r>
            <a:endParaRPr lang="fi-FI"/>
          </a:p>
        </p:txBody>
      </p:sp>
      <p:sp>
        <p:nvSpPr>
          <p:cNvPr id="7"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51529"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0"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4"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1520515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B">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83917"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217917" y="1825625"/>
            <a:ext cx="5181600" cy="4351338"/>
          </a:xfrm>
        </p:spPr>
        <p:txBody>
          <a:body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83917" y="365125"/>
            <a:ext cx="10117508" cy="1325563"/>
          </a:xfrm>
        </p:spPr>
        <p:txBody>
          <a:bodyPr/>
          <a:lstStyle>
            <a:lvl1pPr>
              <a:defRPr>
                <a:solidFill>
                  <a:schemeClr val="tx1"/>
                </a:solidFill>
              </a:defRPr>
            </a:lvl1pPr>
          </a:lstStyle>
          <a:p>
            <a:r>
              <a:rPr lang="en-GB"/>
              <a:t>Click to edit Master title style</a:t>
            </a:r>
            <a:endParaRPr lang="fi-FI"/>
          </a:p>
        </p:txBody>
      </p:sp>
      <p:sp>
        <p:nvSpPr>
          <p:cNvPr id="8"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51529"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2"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6"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1597293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0D1BEB-5C05-2040-99D3-AC167E20F51B}"/>
              </a:ext>
            </a:extLst>
          </p:cNvPr>
          <p:cNvSpPr>
            <a:spLocks noGrp="1"/>
          </p:cNvSpPr>
          <p:nvPr>
            <p:ph type="title"/>
          </p:nvPr>
        </p:nvSpPr>
        <p:spPr>
          <a:xfrm>
            <a:off x="883917" y="365125"/>
            <a:ext cx="10083325" cy="1325563"/>
          </a:xfrm>
        </p:spPr>
        <p:txBody>
          <a:bodyPr/>
          <a:lstStyle/>
          <a:p>
            <a:r>
              <a:rPr lang="en-GB"/>
              <a:t>Click to edit Master title style</a:t>
            </a:r>
            <a:endParaRPr lang="fi-FI"/>
          </a:p>
        </p:txBody>
      </p:sp>
      <p:sp>
        <p:nvSpPr>
          <p:cNvPr id="7"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38469"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0"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4"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3899874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B">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D22D8-A0C9-B24E-B617-4A9AFE99C2A0}"/>
              </a:ext>
            </a:extLst>
          </p:cNvPr>
          <p:cNvSpPr>
            <a:spLocks noGrp="1"/>
          </p:cNvSpPr>
          <p:nvPr>
            <p:ph type="title"/>
          </p:nvPr>
        </p:nvSpPr>
        <p:spPr>
          <a:xfrm>
            <a:off x="883917" y="365125"/>
            <a:ext cx="10091871" cy="1325563"/>
          </a:xfrm>
        </p:spPr>
        <p:txBody>
          <a:bodyPr/>
          <a:lstStyle>
            <a:lvl1pPr>
              <a:defRPr>
                <a:solidFill>
                  <a:schemeClr val="tx1"/>
                </a:solidFill>
              </a:defRPr>
            </a:lvl1pPr>
          </a:lstStyle>
          <a:p>
            <a:r>
              <a:rPr lang="en-GB"/>
              <a:t>Click to edit Master title style</a:t>
            </a:r>
            <a:endParaRPr lang="fi-FI"/>
          </a:p>
        </p:txBody>
      </p:sp>
      <p:sp>
        <p:nvSpPr>
          <p:cNvPr id="6"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45448" y="6388034"/>
            <a:ext cx="821165" cy="301756"/>
          </a:xfrm>
        </p:spPr>
        <p:txBody>
          <a:bodyPr/>
          <a:lstStyle>
            <a:lvl1pPr>
              <a:defRPr>
                <a:solidFill>
                  <a:schemeClr val="tx1"/>
                </a:solidFill>
              </a:defRPr>
            </a:lvl1pPr>
          </a:lstStyle>
          <a:p>
            <a:fld id="{3B11CC8D-D17E-3E48-9BF0-884D68893E17}" type="datetime1">
              <a:rPr lang="fi-FI" smtClean="0"/>
              <a:pPr/>
              <a:t>31.12.2025</a:t>
            </a:fld>
            <a:endParaRPr lang="fi-FI"/>
          </a:p>
        </p:txBody>
      </p:sp>
      <p:sp>
        <p:nvSpPr>
          <p:cNvPr id="11"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solidFill>
                  <a:schemeClr val="tx1"/>
                </a:solidFill>
              </a:rPr>
              <a:pPr/>
              <a:t>‹#›</a:t>
            </a:fld>
            <a:endParaRPr lang="en-FI">
              <a:solidFill>
                <a:schemeClr val="tx1"/>
              </a:solidFill>
            </a:endParaRPr>
          </a:p>
        </p:txBody>
      </p:sp>
      <p:sp>
        <p:nvSpPr>
          <p:cNvPr id="1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lang="en-FI" sz="1000" kern="1200" dirty="0">
                <a:solidFill>
                  <a:schemeClr val="tx1"/>
                </a:solidFill>
                <a:latin typeface="+mn-lt"/>
                <a:ea typeface="+mn-ea"/>
                <a:cs typeface="+mn-cs"/>
              </a:defRPr>
            </a:lvl1pPr>
          </a:lstStyle>
          <a:p>
            <a:endParaRPr lang="fi-FI"/>
          </a:p>
        </p:txBody>
      </p:sp>
    </p:spTree>
    <p:extLst>
      <p:ext uri="{BB962C8B-B14F-4D97-AF65-F5344CB8AC3E}">
        <p14:creationId xmlns:p14="http://schemas.microsoft.com/office/powerpoint/2010/main" val="84277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910041" y="1913306"/>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hasCustomPrompt="1"/>
          </p:nvPr>
        </p:nvSpPr>
        <p:spPr>
          <a:xfrm>
            <a:off x="910041" y="543078"/>
            <a:ext cx="9157884" cy="1240804"/>
          </a:xfrm>
        </p:spPr>
        <p:txBody>
          <a:bodyPr/>
          <a:lstStyle>
            <a:lvl1pPr>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7" name="Kuva 6">
            <a:extLst>
              <a:ext uri="{FF2B5EF4-FFF2-40B4-BE49-F238E27FC236}">
                <a16:creationId xmlns:a16="http://schemas.microsoft.com/office/drawing/2014/main" id="{F7DF9F89-3B4C-51BF-129C-799CEA5E63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8546" y="-668159"/>
            <a:ext cx="6293946" cy="7991064"/>
          </a:xfrm>
          <a:prstGeom prst="rect">
            <a:avLst/>
          </a:prstGeom>
        </p:spPr>
      </p:pic>
    </p:spTree>
    <p:extLst>
      <p:ext uri="{BB962C8B-B14F-4D97-AF65-F5344CB8AC3E}">
        <p14:creationId xmlns:p14="http://schemas.microsoft.com/office/powerpoint/2010/main" val="3046899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FA95ACB-441E-0685-FCEE-5809AEF800E8}"/>
              </a:ext>
            </a:extLst>
          </p:cNvPr>
          <p:cNvSpPr>
            <a:spLocks noGrp="1"/>
          </p:cNvSpPr>
          <p:nvPr>
            <p:ph type="dt" sz="half" idx="10"/>
          </p:nvPr>
        </p:nvSpPr>
        <p:spPr/>
        <p:txBody>
          <a:bodyPr/>
          <a:lstStyle/>
          <a:p>
            <a:fld id="{0E8C6CCE-CE53-4621-9A60-9087C80290EF}" type="datetimeFigureOut">
              <a:rPr lang="fi-FI" smtClean="0"/>
              <a:t>31.12.2025</a:t>
            </a:fld>
            <a:endParaRPr lang="fi-FI"/>
          </a:p>
        </p:txBody>
      </p:sp>
      <p:sp>
        <p:nvSpPr>
          <p:cNvPr id="3" name="Alatunnisteen paikkamerkki 2">
            <a:extLst>
              <a:ext uri="{FF2B5EF4-FFF2-40B4-BE49-F238E27FC236}">
                <a16:creationId xmlns:a16="http://schemas.microsoft.com/office/drawing/2014/main" id="{8BDA6BC6-6740-E7B0-0493-1382F99A2D2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C2B64EF-151D-CEB4-BA2A-8A08A0C22D4C}"/>
              </a:ext>
            </a:extLst>
          </p:cNvPr>
          <p:cNvSpPr>
            <a:spLocks noGrp="1"/>
          </p:cNvSpPr>
          <p:nvPr>
            <p:ph type="sldNum" sz="quarter" idx="12"/>
          </p:nvPr>
        </p:nvSpPr>
        <p:spPr/>
        <p:txBody>
          <a:bodyPr/>
          <a:lstStyle/>
          <a:p>
            <a:fld id="{774DC7A8-6D76-4E96-93CD-BC993225DAF9}" type="slidenum">
              <a:rPr lang="fi-FI" smtClean="0"/>
              <a:t>‹#›</a:t>
            </a:fld>
            <a:endParaRPr lang="fi-FI"/>
          </a:p>
        </p:txBody>
      </p:sp>
    </p:spTree>
    <p:extLst>
      <p:ext uri="{BB962C8B-B14F-4D97-AF65-F5344CB8AC3E}">
        <p14:creationId xmlns:p14="http://schemas.microsoft.com/office/powerpoint/2010/main" val="383562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910041" y="1825625"/>
            <a:ext cx="10515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910041" y="365125"/>
            <a:ext cx="10074779" cy="1325563"/>
          </a:xfrm>
        </p:spPr>
        <p:txBody>
          <a:bodyPr/>
          <a:lstStyle/>
          <a:p>
            <a:r>
              <a:rPr lang="fi-FI"/>
              <a:t>Muokkaa ots. perustyyl. napsautt.</a:t>
            </a:r>
          </a:p>
        </p:txBody>
      </p:sp>
      <p:sp>
        <p:nvSpPr>
          <p:cNvPr id="12"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13"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14"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93794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910041"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244041" y="1825625"/>
            <a:ext cx="5181600" cy="4351338"/>
          </a:xfrm>
        </p:spPr>
        <p:txBody>
          <a:bodyPr/>
          <a:lstStyle/>
          <a:p>
            <a:r>
              <a:rPr lang="fi-FI"/>
              <a:t>Lisää kuva napsauttamalla kuvaketta</a:t>
            </a:r>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910041" y="365125"/>
            <a:ext cx="10117508" cy="1325563"/>
          </a:xfrm>
        </p:spPr>
        <p:txBody>
          <a:bodyPr/>
          <a:lstStyle/>
          <a:p>
            <a:r>
              <a:rPr lang="fi-FI"/>
              <a:t>Muokkaa ots. perustyyl. napsautt.</a:t>
            </a:r>
          </a:p>
        </p:txBody>
      </p:sp>
      <p:sp>
        <p:nvSpPr>
          <p:cNvPr id="19" name="Date Placeholder 3">
            <a:extLst>
              <a:ext uri="{FF2B5EF4-FFF2-40B4-BE49-F238E27FC236}">
                <a16:creationId xmlns:a16="http://schemas.microsoft.com/office/drawing/2014/main" id="{D3B2E9EE-7AF0-CD40-85C0-4647BECD3BCE}"/>
              </a:ext>
            </a:extLst>
          </p:cNvPr>
          <p:cNvSpPr>
            <a:spLocks noGrp="1"/>
          </p:cNvSpPr>
          <p:nvPr>
            <p:ph type="dt" sz="half" idx="10"/>
          </p:nvPr>
        </p:nvSpPr>
        <p:spPr>
          <a:xfrm>
            <a:off x="53715" y="6356350"/>
            <a:ext cx="830201" cy="365125"/>
          </a:xfrm>
        </p:spPr>
        <p:txBody>
          <a:bodyPr/>
          <a:lstStyle/>
          <a:p>
            <a:fld id="{6802F13D-C97E-8141-A9FE-5A635C5F607E}" type="datetime1">
              <a:rPr lang="fi-FI" smtClean="0"/>
              <a:pPr/>
              <a:t>31.12.2025</a:t>
            </a:fld>
            <a:endParaRPr lang="fi-FI"/>
          </a:p>
        </p:txBody>
      </p:sp>
      <p:sp>
        <p:nvSpPr>
          <p:cNvPr id="20"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21"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11162210" y="6356350"/>
            <a:ext cx="781865"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73446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B">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90448"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224448" y="1825625"/>
            <a:ext cx="5181600" cy="4351338"/>
          </a:xfrm>
        </p:spPr>
        <p:txBody>
          <a:bodyPr/>
          <a:lstStyle/>
          <a:p>
            <a:r>
              <a:rPr lang="fi-FI"/>
              <a:t>Lisää kuva napsauttamalla kuvaketta</a:t>
            </a:r>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90448" y="365125"/>
            <a:ext cx="10117508" cy="1325563"/>
          </a:xfrm>
        </p:spPr>
        <p:txBody>
          <a:bodyPr/>
          <a:lstStyle>
            <a:lvl1pPr>
              <a:defRPr>
                <a:solidFill>
                  <a:schemeClr val="bg1"/>
                </a:solidFill>
              </a:defRPr>
            </a:lvl1pPr>
          </a:lstStyle>
          <a:p>
            <a:r>
              <a:rPr lang="fi-FI"/>
              <a:t>Muokkaa ots. perustyyl. napsautt.</a:t>
            </a:r>
          </a:p>
        </p:txBody>
      </p:sp>
      <p:pic>
        <p:nvPicPr>
          <p:cNvPr id="11"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7209" y="6416385"/>
            <a:ext cx="1177929" cy="280245"/>
          </a:xfrm>
          <a:prstGeom prst="rect">
            <a:avLst/>
          </a:prstGeom>
        </p:spPr>
      </p:pic>
      <p:pic>
        <p:nvPicPr>
          <p:cNvPr id="12" name="Kuva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6438" y="6303275"/>
            <a:ext cx="1215520" cy="506467"/>
          </a:xfrm>
          <a:prstGeom prst="rect">
            <a:avLst/>
          </a:prstGeom>
        </p:spPr>
      </p:pic>
      <p:pic>
        <p:nvPicPr>
          <p:cNvPr id="16" name="Kuva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5940" y="6319320"/>
            <a:ext cx="1725418" cy="454056"/>
          </a:xfrm>
          <a:prstGeom prst="rect">
            <a:avLst/>
          </a:prstGeom>
        </p:spPr>
      </p:pic>
      <p:sp>
        <p:nvSpPr>
          <p:cNvPr id="17" name="Date Placeholder 3">
            <a:extLst>
              <a:ext uri="{FF2B5EF4-FFF2-40B4-BE49-F238E27FC236}">
                <a16:creationId xmlns:a16="http://schemas.microsoft.com/office/drawing/2014/main" id="{D3B2E9EE-7AF0-CD40-85C0-4647BECD3BCE}"/>
              </a:ext>
            </a:extLst>
          </p:cNvPr>
          <p:cNvSpPr txBox="1">
            <a:spLocks/>
          </p:cNvSpPr>
          <p:nvPr userDrawn="1"/>
        </p:nvSpPr>
        <p:spPr>
          <a:xfrm>
            <a:off x="53715" y="6356350"/>
            <a:ext cx="830201" cy="365125"/>
          </a:xfrm>
          <a:prstGeom prst="rect">
            <a:avLst/>
          </a:prstGeom>
        </p:spPr>
        <p:txBody>
          <a:bodyPr vert="horz" lIns="91440" tIns="45720" rIns="91440" bIns="45720" rtlCol="0" anchor="ctr"/>
          <a:lstStyle>
            <a:defPPr>
              <a:defRPr lang="en-FI"/>
            </a:defPPr>
            <a:lvl1pPr marL="0" algn="l" defTabSz="914400" rtl="0" eaLnBrk="1" latinLnBrk="0" hangingPunct="1">
              <a:defRPr sz="1000" b="0" i="0" kern="1200">
                <a:solidFill>
                  <a:schemeClr val="bg2">
                    <a:lumMod val="50000"/>
                  </a:schemeClr>
                </a:solidFill>
                <a:latin typeface="+mn-lt"/>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02F13D-C97E-8141-A9FE-5A635C5F607E}" type="datetime1">
              <a:rPr lang="fi-FI" smtClean="0"/>
              <a:pPr/>
              <a:t>31.12.2025</a:t>
            </a:fld>
            <a:endParaRPr lang="fi-FI"/>
          </a:p>
        </p:txBody>
      </p:sp>
      <p:sp>
        <p:nvSpPr>
          <p:cNvPr id="18"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5372510" y="6356350"/>
            <a:ext cx="5730919"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19"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pPr/>
              <a:t>‹#›</a:t>
            </a:fld>
            <a:endParaRPr lang="en-FI"/>
          </a:p>
        </p:txBody>
      </p:sp>
    </p:spTree>
    <p:extLst>
      <p:ext uri="{BB962C8B-B14F-4D97-AF65-F5344CB8AC3E}">
        <p14:creationId xmlns:p14="http://schemas.microsoft.com/office/powerpoint/2010/main" val="151070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A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rgbClr val="FFFFFF"/>
                </a:solidFill>
              </a:defRPr>
            </a:lvl1pPr>
          </a:lstStyle>
          <a:p>
            <a:r>
              <a:rPr lang="fi-FI"/>
              <a:t>Muokkaa ots. perustyyl. napsautt.</a:t>
            </a:r>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Graphic 11">
            <a:extLst>
              <a:ext uri="{FF2B5EF4-FFF2-40B4-BE49-F238E27FC236}">
                <a16:creationId xmlns:a16="http://schemas.microsoft.com/office/drawing/2014/main" id="{06182D11-1F27-CD44-9738-91EA8B0B13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5421" y="-3194373"/>
            <a:ext cx="5329890" cy="6780199"/>
          </a:xfrm>
          <a:prstGeom prst="rect">
            <a:avLst/>
          </a:prstGeom>
        </p:spPr>
      </p:pic>
      <p:pic>
        <p:nvPicPr>
          <p:cNvPr id="29"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05408" y="6416385"/>
            <a:ext cx="1177929" cy="280245"/>
          </a:xfrm>
          <a:prstGeom prst="rect">
            <a:avLst/>
          </a:prstGeom>
        </p:spPr>
      </p:pic>
      <p:pic>
        <p:nvPicPr>
          <p:cNvPr id="30" name="Kuva 2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4637" y="6303275"/>
            <a:ext cx="1215520" cy="506467"/>
          </a:xfrm>
          <a:prstGeom prst="rect">
            <a:avLst/>
          </a:prstGeom>
        </p:spPr>
      </p:pic>
      <p:pic>
        <p:nvPicPr>
          <p:cNvPr id="31" name="Kuva 3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74139" y="6319320"/>
            <a:ext cx="1725418" cy="454056"/>
          </a:xfrm>
          <a:prstGeom prst="rect">
            <a:avLst/>
          </a:prstGeom>
        </p:spPr>
      </p:pic>
      <p:sp>
        <p:nvSpPr>
          <p:cNvPr id="32" name="Date Placeholder 3">
            <a:extLst>
              <a:ext uri="{FF2B5EF4-FFF2-40B4-BE49-F238E27FC236}">
                <a16:creationId xmlns:a16="http://schemas.microsoft.com/office/drawing/2014/main" id="{D3B2E9EE-7AF0-CD40-85C0-4647BECD3BCE}"/>
              </a:ext>
            </a:extLst>
          </p:cNvPr>
          <p:cNvSpPr txBox="1">
            <a:spLocks/>
          </p:cNvSpPr>
          <p:nvPr userDrawn="1"/>
        </p:nvSpPr>
        <p:spPr>
          <a:xfrm>
            <a:off x="53715" y="6356350"/>
            <a:ext cx="830201" cy="365125"/>
          </a:xfrm>
          <a:prstGeom prst="rect">
            <a:avLst/>
          </a:prstGeom>
        </p:spPr>
        <p:txBody>
          <a:bodyPr vert="horz" lIns="91440" tIns="45720" rIns="91440" bIns="45720" rtlCol="0" anchor="ctr"/>
          <a:lstStyle>
            <a:defPPr>
              <a:defRPr lang="en-FI"/>
            </a:defPPr>
            <a:lvl1pPr marL="0" algn="l" defTabSz="914400" rtl="0" eaLnBrk="1" latinLnBrk="0" hangingPunct="1">
              <a:defRPr sz="1000" b="0" i="0" kern="1200">
                <a:solidFill>
                  <a:schemeClr val="bg2">
                    <a:lumMod val="50000"/>
                  </a:schemeClr>
                </a:solidFill>
                <a:latin typeface="+mn-lt"/>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02F13D-C97E-8141-A9FE-5A635C5F607E}" type="datetime1">
              <a:rPr lang="fi-FI" smtClean="0"/>
              <a:pPr/>
              <a:t>31.12.2025</a:t>
            </a:fld>
            <a:endParaRPr lang="fi-FI"/>
          </a:p>
        </p:txBody>
      </p:sp>
      <p:sp>
        <p:nvSpPr>
          <p:cNvPr id="34"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pPr/>
              <a:t>‹#›</a:t>
            </a:fld>
            <a:endParaRPr lang="en-FI"/>
          </a:p>
        </p:txBody>
      </p:sp>
    </p:spTree>
    <p:extLst>
      <p:ext uri="{BB962C8B-B14F-4D97-AF65-F5344CB8AC3E}">
        <p14:creationId xmlns:p14="http://schemas.microsoft.com/office/powerpoint/2010/main" val="11155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A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rgbClr val="FFFFFF"/>
                </a:solidFill>
              </a:defRPr>
            </a:lvl1pPr>
          </a:lstStyle>
          <a:p>
            <a:r>
              <a:rPr lang="fi-FI"/>
              <a:t>Muokkaa ots. perustyyl. napsautt.</a:t>
            </a:r>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694" y="432923"/>
            <a:ext cx="3002608" cy="1251087"/>
          </a:xfrm>
          <a:prstGeom prst="rect">
            <a:avLst/>
          </a:prstGeom>
        </p:spPr>
      </p:pic>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6756" y="558514"/>
            <a:ext cx="3806880" cy="1001808"/>
          </a:xfrm>
          <a:prstGeom prst="rect">
            <a:avLst/>
          </a:prstGeom>
        </p:spPr>
      </p:pic>
      <p:sp>
        <p:nvSpPr>
          <p:cNvPr id="34" name="Date Placeholder 3">
            <a:extLst>
              <a:ext uri="{FF2B5EF4-FFF2-40B4-BE49-F238E27FC236}">
                <a16:creationId xmlns:a16="http://schemas.microsoft.com/office/drawing/2014/main" id="{D3B2E9EE-7AF0-CD40-85C0-4647BECD3BCE}"/>
              </a:ext>
            </a:extLst>
          </p:cNvPr>
          <p:cNvSpPr txBox="1">
            <a:spLocks/>
          </p:cNvSpPr>
          <p:nvPr userDrawn="1"/>
        </p:nvSpPr>
        <p:spPr>
          <a:xfrm>
            <a:off x="53715" y="6356350"/>
            <a:ext cx="830201" cy="365125"/>
          </a:xfrm>
          <a:prstGeom prst="rect">
            <a:avLst/>
          </a:prstGeom>
        </p:spPr>
        <p:txBody>
          <a:bodyPr vert="horz" lIns="91440" tIns="45720" rIns="91440" bIns="45720" rtlCol="0" anchor="ctr"/>
          <a:lstStyle>
            <a:defPPr>
              <a:defRPr lang="en-FI"/>
            </a:defPPr>
            <a:lvl1pPr marL="0" algn="l" defTabSz="914400" rtl="0" eaLnBrk="1" latinLnBrk="0" hangingPunct="1">
              <a:defRPr sz="1000" b="0" i="0" kern="1200">
                <a:solidFill>
                  <a:schemeClr val="bg2">
                    <a:lumMod val="50000"/>
                  </a:schemeClr>
                </a:solidFill>
                <a:latin typeface="+mn-lt"/>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802F13D-C97E-8141-A9FE-5A635C5F607E}" type="datetime1">
              <a:rPr lang="fi-FI" smtClean="0"/>
              <a:pPr algn="l"/>
              <a:t>31.12.2025</a:t>
            </a:fld>
            <a:endParaRPr lang="fi-FI"/>
          </a:p>
        </p:txBody>
      </p:sp>
      <p:sp>
        <p:nvSpPr>
          <p:cNvPr id="36" name="Slide Number Placeholder 8">
            <a:extLst>
              <a:ext uri="{FF2B5EF4-FFF2-40B4-BE49-F238E27FC236}">
                <a16:creationId xmlns:a16="http://schemas.microsoft.com/office/drawing/2014/main" id="{34EDB623-A096-B144-90FC-74CCA312CFDD}"/>
              </a:ext>
            </a:extLst>
          </p:cNvPr>
          <p:cNvSpPr txBox="1">
            <a:spLocks/>
          </p:cNvSpPr>
          <p:nvPr userDrawn="1"/>
        </p:nvSpPr>
        <p:spPr>
          <a:xfrm>
            <a:off x="11162210" y="6356350"/>
            <a:ext cx="781865"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510FE8-D753-C647-A925-D4EB5DB9B7DB}" type="slidenum">
              <a:rPr lang="en-FI" smtClean="0"/>
              <a:pPr/>
              <a:t>‹#›</a:t>
            </a:fld>
            <a:endParaRPr lang="en-FI"/>
          </a:p>
        </p:txBody>
      </p:sp>
      <p:pic>
        <p:nvPicPr>
          <p:cNvPr id="40"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6666" y="696067"/>
            <a:ext cx="3444240" cy="819431"/>
          </a:xfrm>
          <a:prstGeom prst="rect">
            <a:avLst/>
          </a:prstGeom>
        </p:spPr>
      </p:pic>
    </p:spTree>
    <p:extLst>
      <p:ext uri="{BB962C8B-B14F-4D97-AF65-F5344CB8AC3E}">
        <p14:creationId xmlns:p14="http://schemas.microsoft.com/office/powerpoint/2010/main" val="228475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D389-B006-4C40-BA9B-5D00F903CE4D}"/>
              </a:ext>
            </a:extLst>
          </p:cNvPr>
          <p:cNvSpPr>
            <a:spLocks noGrp="1"/>
          </p:cNvSpPr>
          <p:nvPr>
            <p:ph type="body" idx="1"/>
          </p:nvPr>
        </p:nvSpPr>
        <p:spPr>
          <a:xfrm>
            <a:off x="838200" y="1825625"/>
            <a:ext cx="10515600" cy="4351338"/>
          </a:xfrm>
          <a:prstGeom prst="rect">
            <a:avLst/>
          </a:prstGeom>
        </p:spPr>
        <p:txBody>
          <a:bodyPr vert="horz" lIns="72000" tIns="36000" rIns="72000" bIns="3600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5DE93D36-32ED-A14F-BC50-D08E209401BF}"/>
              </a:ext>
            </a:extLst>
          </p:cNvPr>
          <p:cNvSpPr>
            <a:spLocks noGrp="1"/>
          </p:cNvSpPr>
          <p:nvPr>
            <p:ph type="dt" sz="half" idx="2"/>
          </p:nvPr>
        </p:nvSpPr>
        <p:spPr>
          <a:xfrm>
            <a:off x="247924" y="6356350"/>
            <a:ext cx="1375161" cy="365125"/>
          </a:xfrm>
          <a:prstGeom prst="rect">
            <a:avLst/>
          </a:prstGeom>
        </p:spPr>
        <p:txBody>
          <a:bodyPr vert="horz" lIns="91440" tIns="45720" rIns="91440" bIns="45720" rtlCol="0" anchor="ctr"/>
          <a:lstStyle>
            <a:lvl1pPr algn="l">
              <a:defRPr sz="1000" b="0" i="0">
                <a:solidFill>
                  <a:schemeClr val="bg2">
                    <a:lumMod val="50000"/>
                  </a:schemeClr>
                </a:solidFill>
                <a:latin typeface="+mn-lt"/>
                <a:cs typeface="Poppins" pitchFamily="2" charset="77"/>
              </a:defRPr>
            </a:lvl1pPr>
          </a:lstStyle>
          <a:p>
            <a:fld id="{854DE770-0CAA-EC4D-9E2B-33A618EA4BE3}" type="datetime1">
              <a:rPr lang="fi-FI" smtClean="0"/>
              <a:t>31.12.2025</a:t>
            </a:fld>
            <a:endParaRPr lang="fi-FI"/>
          </a:p>
        </p:txBody>
      </p:sp>
      <p:sp>
        <p:nvSpPr>
          <p:cNvPr id="5" name="Title Placeholder 4">
            <a:extLst>
              <a:ext uri="{FF2B5EF4-FFF2-40B4-BE49-F238E27FC236}">
                <a16:creationId xmlns:a16="http://schemas.microsoft.com/office/drawing/2014/main" id="{A0259BBC-8171-7144-BB58-B4566BA9C970}"/>
              </a:ext>
            </a:extLst>
          </p:cNvPr>
          <p:cNvSpPr>
            <a:spLocks noGrp="1"/>
          </p:cNvSpPr>
          <p:nvPr>
            <p:ph type="title"/>
          </p:nvPr>
        </p:nvSpPr>
        <p:spPr>
          <a:xfrm>
            <a:off x="838200" y="660400"/>
            <a:ext cx="10515600" cy="1030288"/>
          </a:xfrm>
          <a:prstGeom prst="rect">
            <a:avLst/>
          </a:prstGeom>
        </p:spPr>
        <p:txBody>
          <a:bodyPr vert="horz" lIns="72000" tIns="36000" rIns="72000" bIns="3600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2" name="Footer Placeholder 1">
            <a:extLst>
              <a:ext uri="{FF2B5EF4-FFF2-40B4-BE49-F238E27FC236}">
                <a16:creationId xmlns:a16="http://schemas.microsoft.com/office/drawing/2014/main" id="{74319BA5-F4DD-DB41-9A8B-E6717C0B3199}"/>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Footer Placeholder 1">
            <a:extLst>
              <a:ext uri="{FF2B5EF4-FFF2-40B4-BE49-F238E27FC236}">
                <a16:creationId xmlns:a16="http://schemas.microsoft.com/office/drawing/2014/main" id="{1882D9ED-C5D1-A148-9698-6D894D51408E}"/>
              </a:ext>
            </a:extLst>
          </p:cNvPr>
          <p:cNvSpPr txBox="1">
            <a:spLocks/>
          </p:cNvSpPr>
          <p:nvPr userDrawn="1"/>
        </p:nvSpPr>
        <p:spPr>
          <a:xfrm>
            <a:off x="9398000" y="6356350"/>
            <a:ext cx="1955800" cy="365125"/>
          </a:xfrm>
          <a:prstGeom prst="rect">
            <a:avLst/>
          </a:prstGeom>
        </p:spPr>
        <p:txBody>
          <a:bodyPr vert="horz" lIns="91440" tIns="45720" rIns="91440" bIns="45720" rtlCol="0" anchor="ctr"/>
          <a:lstStyle>
            <a:defPPr>
              <a:defRPr lang="en-FI"/>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I"/>
          </a:p>
        </p:txBody>
      </p:sp>
      <p:sp>
        <p:nvSpPr>
          <p:cNvPr id="9" name="Slide Number Placeholder 8">
            <a:extLst>
              <a:ext uri="{FF2B5EF4-FFF2-40B4-BE49-F238E27FC236}">
                <a16:creationId xmlns:a16="http://schemas.microsoft.com/office/drawing/2014/main" id="{F5204789-1DCB-0C42-9693-576AA0FAF59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923211834"/>
      </p:ext>
    </p:extLst>
  </p:cSld>
  <p:clrMap bg1="lt1" tx1="dk1" bg2="lt2" tx2="dk2" accent1="accent1" accent2="accent2" accent3="accent3" accent4="accent4" accent5="accent5" accent6="accent6" hlink="hlink" folHlink="folHlink"/>
  <p:sldLayoutIdLst>
    <p:sldLayoutId id="2147483791" r:id="rId1"/>
    <p:sldLayoutId id="2147483806" r:id="rId2"/>
    <p:sldLayoutId id="2147483795" r:id="rId3"/>
    <p:sldLayoutId id="2147483805" r:id="rId4"/>
    <p:sldLayoutId id="2147483793" r:id="rId5"/>
    <p:sldLayoutId id="2147483798" r:id="rId6"/>
    <p:sldLayoutId id="2147483799" r:id="rId7"/>
    <p:sldLayoutId id="2147483711" r:id="rId8"/>
    <p:sldLayoutId id="2147483743" r:id="rId9"/>
    <p:sldLayoutId id="2147483712" r:id="rId10"/>
    <p:sldLayoutId id="2147483744" r:id="rId11"/>
    <p:sldLayoutId id="2147483713" r:id="rId12"/>
    <p:sldLayoutId id="2147483714" r:id="rId13"/>
    <p:sldLayoutId id="2147483746" r:id="rId14"/>
    <p:sldLayoutId id="2147483715" r:id="rId15"/>
    <p:sldLayoutId id="2147483790" r:id="rId16"/>
    <p:sldLayoutId id="2147483718" r:id="rId17"/>
    <p:sldLayoutId id="2147483716" r:id="rId18"/>
    <p:sldLayoutId id="2147483745" r:id="rId19"/>
    <p:sldLayoutId id="2147483719" r:id="rId20"/>
    <p:sldLayoutId id="2147483720" r:id="rId21"/>
    <p:sldLayoutId id="2147483801" r:id="rId22"/>
    <p:sldLayoutId id="2147483802" r:id="rId23"/>
    <p:sldLayoutId id="2147483803" r:id="rId24"/>
  </p:sldLayoutIdLst>
  <p:hf hdr="0"/>
  <p:txStyles>
    <p:titleStyle>
      <a:lvl1pPr algn="l" defTabSz="914400" rtl="0" eaLnBrk="1" latinLnBrk="0" hangingPunct="1">
        <a:lnSpc>
          <a:spcPct val="90000"/>
        </a:lnSpc>
        <a:spcBef>
          <a:spcPct val="0"/>
        </a:spcBef>
        <a:buNone/>
        <a:defRPr sz="36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D389-B006-4C40-BA9B-5D00F903CE4D}"/>
              </a:ext>
            </a:extLst>
          </p:cNvPr>
          <p:cNvSpPr>
            <a:spLocks noGrp="1"/>
          </p:cNvSpPr>
          <p:nvPr>
            <p:ph type="body" idx="1"/>
          </p:nvPr>
        </p:nvSpPr>
        <p:spPr>
          <a:xfrm>
            <a:off x="838200" y="1825625"/>
            <a:ext cx="10515600" cy="4351338"/>
          </a:xfrm>
          <a:prstGeom prst="rect">
            <a:avLst/>
          </a:prstGeom>
        </p:spPr>
        <p:txBody>
          <a:bodyPr vert="horz" lIns="72000" tIns="36000" rIns="72000" bIns="36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5DE93D36-32ED-A14F-BC50-D08E209401BF}"/>
              </a:ext>
            </a:extLst>
          </p:cNvPr>
          <p:cNvSpPr>
            <a:spLocks noGrp="1"/>
          </p:cNvSpPr>
          <p:nvPr>
            <p:ph type="dt" sz="half" idx="2"/>
          </p:nvPr>
        </p:nvSpPr>
        <p:spPr>
          <a:xfrm>
            <a:off x="247924" y="6356350"/>
            <a:ext cx="1375161" cy="365125"/>
          </a:xfrm>
          <a:prstGeom prst="rect">
            <a:avLst/>
          </a:prstGeom>
        </p:spPr>
        <p:txBody>
          <a:bodyPr vert="horz" lIns="91440" tIns="45720" rIns="91440" bIns="45720" rtlCol="0" anchor="ctr"/>
          <a:lstStyle>
            <a:lvl1pPr algn="l">
              <a:defRPr sz="1000" b="0" i="0">
                <a:solidFill>
                  <a:schemeClr val="bg2">
                    <a:lumMod val="50000"/>
                  </a:schemeClr>
                </a:solidFill>
                <a:latin typeface="+mn-lt"/>
                <a:cs typeface="Poppins" pitchFamily="2" charset="77"/>
              </a:defRPr>
            </a:lvl1pPr>
          </a:lstStyle>
          <a:p>
            <a:fld id="{854DE770-0CAA-EC4D-9E2B-33A618EA4BE3}" type="datetime1">
              <a:rPr lang="fi-FI" smtClean="0"/>
              <a:t>31.12.2025</a:t>
            </a:fld>
            <a:endParaRPr lang="fi-FI"/>
          </a:p>
        </p:txBody>
      </p:sp>
      <p:sp>
        <p:nvSpPr>
          <p:cNvPr id="5" name="Title Placeholder 4">
            <a:extLst>
              <a:ext uri="{FF2B5EF4-FFF2-40B4-BE49-F238E27FC236}">
                <a16:creationId xmlns:a16="http://schemas.microsoft.com/office/drawing/2014/main" id="{A0259BBC-8171-7144-BB58-B4566BA9C970}"/>
              </a:ext>
            </a:extLst>
          </p:cNvPr>
          <p:cNvSpPr>
            <a:spLocks noGrp="1"/>
          </p:cNvSpPr>
          <p:nvPr>
            <p:ph type="title"/>
          </p:nvPr>
        </p:nvSpPr>
        <p:spPr>
          <a:xfrm>
            <a:off x="838200" y="365125"/>
            <a:ext cx="10515600" cy="1325563"/>
          </a:xfrm>
          <a:prstGeom prst="rect">
            <a:avLst/>
          </a:prstGeom>
        </p:spPr>
        <p:txBody>
          <a:bodyPr vert="horz" lIns="72000" tIns="36000" rIns="72000" bIns="36000" rtlCol="0" anchor="ctr">
            <a:normAutofit/>
          </a:bodyPr>
          <a:lstStyle/>
          <a:p>
            <a:r>
              <a:rPr lang="en-GB"/>
              <a:t>Click to edit Master title style</a:t>
            </a:r>
            <a:endParaRPr lang="fi-FI"/>
          </a:p>
        </p:txBody>
      </p:sp>
      <p:sp>
        <p:nvSpPr>
          <p:cNvPr id="2" name="Footer Placeholder 1">
            <a:extLst>
              <a:ext uri="{FF2B5EF4-FFF2-40B4-BE49-F238E27FC236}">
                <a16:creationId xmlns:a16="http://schemas.microsoft.com/office/drawing/2014/main" id="{74319BA5-F4DD-DB41-9A8B-E6717C0B3199}"/>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Footer Placeholder 1">
            <a:extLst>
              <a:ext uri="{FF2B5EF4-FFF2-40B4-BE49-F238E27FC236}">
                <a16:creationId xmlns:a16="http://schemas.microsoft.com/office/drawing/2014/main" id="{1882D9ED-C5D1-A148-9698-6D894D51408E}"/>
              </a:ext>
            </a:extLst>
          </p:cNvPr>
          <p:cNvSpPr txBox="1">
            <a:spLocks/>
          </p:cNvSpPr>
          <p:nvPr userDrawn="1"/>
        </p:nvSpPr>
        <p:spPr>
          <a:xfrm>
            <a:off x="9398000" y="6356350"/>
            <a:ext cx="1955800" cy="365125"/>
          </a:xfrm>
          <a:prstGeom prst="rect">
            <a:avLst/>
          </a:prstGeom>
        </p:spPr>
        <p:txBody>
          <a:bodyPr vert="horz" lIns="91440" tIns="45720" rIns="91440" bIns="45720" rtlCol="0" anchor="ctr"/>
          <a:lstStyle>
            <a:defPPr>
              <a:defRPr lang="en-FI"/>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I"/>
          </a:p>
        </p:txBody>
      </p:sp>
      <p:sp>
        <p:nvSpPr>
          <p:cNvPr id="9" name="Slide Number Placeholder 8">
            <a:extLst>
              <a:ext uri="{FF2B5EF4-FFF2-40B4-BE49-F238E27FC236}">
                <a16:creationId xmlns:a16="http://schemas.microsoft.com/office/drawing/2014/main" id="{F5204789-1DCB-0C42-9693-576AA0FAF59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801725992"/>
      </p:ext>
    </p:extLst>
  </p:cSld>
  <p:clrMap bg1="lt1" tx1="dk1" bg2="lt2" tx2="dk2" accent1="accent1" accent2="accent2" accent3="accent3" accent4="accent4" accent5="accent5" accent6="accent6" hlink="hlink" folHlink="folHlink"/>
  <p:sldLayoutIdLst>
    <p:sldLayoutId id="2147483800" r:id="rId1"/>
    <p:sldLayoutId id="2147483794"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804" r:id="rId16"/>
  </p:sldLayoutIdLst>
  <p:hf hdr="0"/>
  <p:txStyles>
    <p:titleStyle>
      <a:lvl1pPr algn="l" defTabSz="914400" rtl="0" eaLnBrk="1" latinLnBrk="0" hangingPunct="1">
        <a:lnSpc>
          <a:spcPct val="90000"/>
        </a:lnSpc>
        <a:spcBef>
          <a:spcPct val="0"/>
        </a:spcBef>
        <a:buNone/>
        <a:defRPr sz="36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44.png"/><Relationship Id="rId4" Type="http://schemas.openxmlformats.org/officeDocument/2006/relationships/diagramLayout" Target="../diagrams/layout6.xml"/><Relationship Id="rId9"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7.jpeg"/><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6.sv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jpeg"/><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33.pn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image" Target="../media/image67.png"/><Relationship Id="rId16" Type="http://schemas.openxmlformats.org/officeDocument/2006/relationships/image" Target="../media/image81.png"/><Relationship Id="rId1" Type="http://schemas.openxmlformats.org/officeDocument/2006/relationships/slideLayout" Target="../slideLayouts/slideLayout40.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5" Type="http://schemas.openxmlformats.org/officeDocument/2006/relationships/image" Target="../media/image8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 Id="rId1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1.jpeg"/><Relationship Id="rId2" Type="http://schemas.openxmlformats.org/officeDocument/2006/relationships/diagramData" Target="../diagrams/data9.xml"/><Relationship Id="rId1" Type="http://schemas.openxmlformats.org/officeDocument/2006/relationships/slideLayout" Target="../slideLayouts/slideLayout4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nnokyla.fi/sites/default/files/2025-10/Vaikuttavuuden%20mittarien%20arviointikehikko%20hyvinvointipalveluihin.pdf" TargetMode="External"/><Relationship Id="rId1" Type="http://schemas.openxmlformats.org/officeDocument/2006/relationships/slideLayout" Target="../slideLayouts/slideLayout16.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5.jpe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7.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hyperlink" Target="https://jyx.jyu.fi/jyx/Record/jyx_123456789_102405" TargetMode="External"/><Relationship Id="rId3" Type="http://schemas.openxmlformats.org/officeDocument/2006/relationships/hyperlink" Target="https://www.emerald.com/jica/article/31/5/15/215327/Knowledge-management-in-a-regional-integrated" TargetMode="External"/><Relationship Id="rId7" Type="http://schemas.openxmlformats.org/officeDocument/2006/relationships/hyperlink" Target="https://helda.helsinki.fi/server/api/core/bitstreams/c8313f91-acec-4841-ba3b-adf05b2af195/content" TargetMode="External"/><Relationship Id="rId2" Type="http://schemas.openxmlformats.org/officeDocument/2006/relationships/hyperlink" Target="https://researchportal.tuni.fi/fi/publications/tiedolla-johtaminen-julkisella-sektorilla-k%C3%A4yt%C3%A4nn%C3%B6n-tapauksia-eri" TargetMode="External"/><Relationship Id="rId1" Type="http://schemas.openxmlformats.org/officeDocument/2006/relationships/slideLayout" Target="../slideLayouts/slideLayout5.xml"/><Relationship Id="rId6" Type="http://schemas.openxmlformats.org/officeDocument/2006/relationships/hyperlink" Target="https://www.erinomainen.fi/johtamisjarjestelma_osa1" TargetMode="External"/><Relationship Id="rId5" Type="http://schemas.openxmlformats.org/officeDocument/2006/relationships/hyperlink" Target="https://www.hyvanmitta.fi/" TargetMode="External"/><Relationship Id="rId4" Type="http://schemas.openxmlformats.org/officeDocument/2006/relationships/hyperlink" Target="file:///C:\Users\sa027581\Downloads\1400_v4_fi.pdf" TargetMode="External"/><Relationship Id="rId9" Type="http://schemas.openxmlformats.org/officeDocument/2006/relationships/image" Target="../media/image21.jpeg"/></Relationships>
</file>

<file path=ppt/slides/_rels/slide5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julkaisut.valtioneuvosto.fi/bitstream/handle/10024/165405/STM_2023_2_J.pdf?sequence=1&amp;isAllowed=y" TargetMode="External"/><Relationship Id="rId7" Type="http://schemas.openxmlformats.org/officeDocument/2006/relationships/hyperlink" Target="https://vm.fi/hyvinvointialueiden-ohjaus" TargetMode="External"/><Relationship Id="rId2" Type="http://schemas.openxmlformats.org/officeDocument/2006/relationships/hyperlink" Target="https://journal.fi/focuslocalis/issue/view/7896/1239" TargetMode="External"/><Relationship Id="rId1" Type="http://schemas.openxmlformats.org/officeDocument/2006/relationships/slideLayout" Target="../slideLayouts/slideLayout5.xml"/><Relationship Id="rId6" Type="http://schemas.openxmlformats.org/officeDocument/2006/relationships/hyperlink" Target="https://www.julkari.fi/bitstream/handle/10024/149929/URN_ISBN_978-952-408-387-4.pdf?sequence=1&amp;isAllowed=y" TargetMode="External"/><Relationship Id="rId5" Type="http://schemas.openxmlformats.org/officeDocument/2006/relationships/hyperlink" Target="https://stm.fi/-/sosiaali-ja-terveydenhuollon-valtakunnalliset-tavoitteet-on-vahvistettu" TargetMode="External"/><Relationship Id="rId4" Type="http://schemas.openxmlformats.org/officeDocument/2006/relationships/hyperlink" Target="https://julkaisut.valtioneuvosto.fi/bitstream/handle/10024/164463/STM_2022_18J.pdf?sequence=1&amp;isAllowed=y"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jpe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BA8F0-1C3A-393A-432F-45541C397326}"/>
            </a:ext>
          </a:extLst>
        </p:cNvPr>
        <p:cNvGrpSpPr/>
        <p:nvPr/>
      </p:nvGrpSpPr>
      <p:grpSpPr>
        <a:xfrm>
          <a:off x="0" y="0"/>
          <a:ext cx="0" cy="0"/>
          <a:chOff x="0" y="0"/>
          <a:chExt cx="0" cy="0"/>
        </a:xfrm>
      </p:grpSpPr>
      <p:sp>
        <p:nvSpPr>
          <p:cNvPr id="3" name="Tekstiruutu 2">
            <a:extLst>
              <a:ext uri="{FF2B5EF4-FFF2-40B4-BE49-F238E27FC236}">
                <a16:creationId xmlns:a16="http://schemas.microsoft.com/office/drawing/2014/main" id="{4E30F5D8-AEF2-7405-BC3F-960E043E72A1}"/>
              </a:ext>
            </a:extLst>
          </p:cNvPr>
          <p:cNvSpPr txBox="1"/>
          <p:nvPr/>
        </p:nvSpPr>
        <p:spPr>
          <a:xfrm>
            <a:off x="3048000" y="3247156"/>
            <a:ext cx="6096000" cy="369332"/>
          </a:xfrm>
          <a:prstGeom prst="rect">
            <a:avLst/>
          </a:prstGeom>
          <a:noFill/>
        </p:spPr>
        <p:txBody>
          <a:bodyPr wrap="square">
            <a:spAutoFit/>
          </a:bodyPr>
          <a:lstStyle/>
          <a:p>
            <a:r>
              <a:rPr lang="fi-FI"/>
              <a:t> </a:t>
            </a:r>
          </a:p>
        </p:txBody>
      </p:sp>
      <p:sp>
        <p:nvSpPr>
          <p:cNvPr id="5" name="Otsikko 4">
            <a:extLst>
              <a:ext uri="{FF2B5EF4-FFF2-40B4-BE49-F238E27FC236}">
                <a16:creationId xmlns:a16="http://schemas.microsoft.com/office/drawing/2014/main" id="{8882D8F9-86BA-A6F3-F82C-39D6A69FE599}"/>
              </a:ext>
            </a:extLst>
          </p:cNvPr>
          <p:cNvSpPr>
            <a:spLocks noGrp="1"/>
          </p:cNvSpPr>
          <p:nvPr>
            <p:ph type="ctrTitle"/>
          </p:nvPr>
        </p:nvSpPr>
        <p:spPr>
          <a:xfrm>
            <a:off x="664264" y="208353"/>
            <a:ext cx="7561304" cy="3155193"/>
          </a:xfrm>
        </p:spPr>
        <p:txBody>
          <a:bodyPr/>
          <a:lstStyle/>
          <a:p>
            <a:r>
              <a:rPr lang="fi-FI" sz="4800" kern="100" dirty="0">
                <a:cs typeface="Poppins"/>
              </a:rPr>
              <a:t>Järjestäjän vaikuttavuusperustainen ohjausmalli</a:t>
            </a:r>
            <a:endParaRPr lang="fi-FI" dirty="0"/>
          </a:p>
        </p:txBody>
      </p:sp>
      <p:sp>
        <p:nvSpPr>
          <p:cNvPr id="7" name="Tekstiruutu 6">
            <a:extLst>
              <a:ext uri="{FF2B5EF4-FFF2-40B4-BE49-F238E27FC236}">
                <a16:creationId xmlns:a16="http://schemas.microsoft.com/office/drawing/2014/main" id="{A733CDEA-127B-FFEB-B7D7-3B7FAC280E34}"/>
              </a:ext>
            </a:extLst>
          </p:cNvPr>
          <p:cNvSpPr txBox="1"/>
          <p:nvPr/>
        </p:nvSpPr>
        <p:spPr>
          <a:xfrm>
            <a:off x="608844" y="3323356"/>
            <a:ext cx="4013200" cy="1200329"/>
          </a:xfrm>
          <a:prstGeom prst="rect">
            <a:avLst/>
          </a:prstGeom>
          <a:noFill/>
        </p:spPr>
        <p:txBody>
          <a:bodyPr wrap="square">
            <a:spAutoFit/>
          </a:bodyPr>
          <a:lstStyle/>
          <a:p>
            <a:br>
              <a:rPr kumimoji="0" lang="fi-FI" sz="1800" b="1" i="0" u="none" strike="noStrike" kern="100" cap="none" spc="0" normalizeH="0" baseline="0" noProof="0">
                <a:ln>
                  <a:noFill/>
                </a:ln>
                <a:effectLst/>
                <a:uLnTx/>
                <a:uFillTx/>
                <a:latin typeface="Arial" panose="020B0604020202020204"/>
                <a:ea typeface="+mn-ea"/>
                <a:cs typeface="Poppins"/>
              </a:rPr>
            </a:br>
            <a:r>
              <a:rPr kumimoji="0" lang="fi-FI" sz="1800" b="1" i="0" u="none" strike="noStrike" kern="100" cap="none" spc="0" normalizeH="0" baseline="0" noProof="0">
                <a:ln>
                  <a:noFill/>
                </a:ln>
                <a:effectLst/>
                <a:uLnTx/>
                <a:uFillTx/>
                <a:latin typeface="Arial" panose="020B0604020202020204"/>
                <a:ea typeface="+mn-ea"/>
                <a:cs typeface="Poppins" pitchFamily="2" charset="77"/>
              </a:rPr>
              <a:t>Tietoperustainen  päätöksenteko Satakunnan hyvinvointialueella</a:t>
            </a:r>
            <a:br>
              <a:rPr kumimoji="0" lang="fi-FI" sz="1800" b="1" i="0" u="none" strike="noStrike" kern="100" cap="none" spc="0" normalizeH="0" baseline="0" noProof="0">
                <a:ln>
                  <a:noFill/>
                </a:ln>
                <a:effectLst/>
                <a:uLnTx/>
                <a:uFillTx/>
                <a:latin typeface="Arial" panose="020B0604020202020204"/>
                <a:ea typeface="+mn-ea"/>
                <a:cs typeface="Poppins" pitchFamily="2" charset="77"/>
              </a:rPr>
            </a:br>
            <a:endParaRPr lang="fi-FI"/>
          </a:p>
        </p:txBody>
      </p:sp>
      <p:sp>
        <p:nvSpPr>
          <p:cNvPr id="12" name="Tekstin paikkamerkki 11">
            <a:extLst>
              <a:ext uri="{FF2B5EF4-FFF2-40B4-BE49-F238E27FC236}">
                <a16:creationId xmlns:a16="http://schemas.microsoft.com/office/drawing/2014/main" id="{9E47EB8E-A0BA-5A8A-022E-7E8BCD709583}"/>
              </a:ext>
            </a:extLst>
          </p:cNvPr>
          <p:cNvSpPr>
            <a:spLocks noGrp="1"/>
          </p:cNvSpPr>
          <p:nvPr>
            <p:ph type="body" sz="quarter" idx="11"/>
          </p:nvPr>
        </p:nvSpPr>
        <p:spPr>
          <a:xfrm>
            <a:off x="630968" y="4358033"/>
            <a:ext cx="4459288" cy="1984904"/>
          </a:xfrm>
        </p:spPr>
        <p:txBody>
          <a:bodyPr vert="horz" lIns="72000" tIns="36000" rIns="72000" bIns="36000" rtlCol="0" anchor="t">
            <a:normAutofit/>
          </a:bodyPr>
          <a:lstStyle/>
          <a:p>
            <a:endParaRPr lang="fi-FI" sz="1400" dirty="0">
              <a:cs typeface="Poppins"/>
            </a:endParaRPr>
          </a:p>
          <a:p>
            <a:endParaRPr lang="fi-FI" sz="1400" dirty="0">
              <a:cs typeface="Poppins"/>
            </a:endParaRPr>
          </a:p>
          <a:p>
            <a:r>
              <a:rPr lang="fi-FI" sz="1400" dirty="0">
                <a:cs typeface="Poppins"/>
              </a:rPr>
              <a:t>Tuija Multisilta</a:t>
            </a:r>
            <a:endParaRPr lang="fi-FI" sz="1400" dirty="0"/>
          </a:p>
          <a:p>
            <a:r>
              <a:rPr lang="fi-FI" sz="1400" dirty="0">
                <a:cs typeface="Poppins"/>
              </a:rPr>
              <a:t>Sairaanhoitaja, YAMK</a:t>
            </a:r>
          </a:p>
          <a:p>
            <a:r>
              <a:rPr lang="fi-FI" sz="1400" dirty="0">
                <a:cs typeface="Poppins"/>
              </a:rPr>
              <a:t>      12/2025</a:t>
            </a:r>
          </a:p>
        </p:txBody>
      </p:sp>
      <p:pic>
        <p:nvPicPr>
          <p:cNvPr id="13" name="Kuva 12">
            <a:extLst>
              <a:ext uri="{FF2B5EF4-FFF2-40B4-BE49-F238E27FC236}">
                <a16:creationId xmlns:a16="http://schemas.microsoft.com/office/drawing/2014/main" id="{91F383E7-D520-4E05-EB45-2A10A4E88F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80988" y="591095"/>
            <a:ext cx="2285247" cy="5312121"/>
          </a:xfrm>
          <a:prstGeom prst="rect">
            <a:avLst/>
          </a:prstGeom>
        </p:spPr>
      </p:pic>
      <p:pic>
        <p:nvPicPr>
          <p:cNvPr id="6" name="Picture 5">
            <a:extLst>
              <a:ext uri="{FF2B5EF4-FFF2-40B4-BE49-F238E27FC236}">
                <a16:creationId xmlns:a16="http://schemas.microsoft.com/office/drawing/2014/main" id="{B6813401-F891-287E-0708-A18B83F43441}"/>
              </a:ext>
            </a:extLst>
          </p:cNvPr>
          <p:cNvPicPr>
            <a:picLocks noChangeAspect="1"/>
          </p:cNvPicPr>
          <p:nvPr/>
        </p:nvPicPr>
        <p:blipFill>
          <a:blip r:embed="rId4"/>
          <a:stretch>
            <a:fillRect/>
          </a:stretch>
        </p:blipFill>
        <p:spPr>
          <a:xfrm>
            <a:off x="2444169" y="5801073"/>
            <a:ext cx="1866846" cy="472983"/>
          </a:xfrm>
          <a:prstGeom prst="rect">
            <a:avLst/>
          </a:prstGeom>
        </p:spPr>
      </p:pic>
      <p:pic>
        <p:nvPicPr>
          <p:cNvPr id="4" name="Kuva 3" descr="Kuva, joka sisältää kohteen musta, pimeys&#10;&#10;Tekoälyn generoima sisältö voi olla virheellistä.">
            <a:extLst>
              <a:ext uri="{FF2B5EF4-FFF2-40B4-BE49-F238E27FC236}">
                <a16:creationId xmlns:a16="http://schemas.microsoft.com/office/drawing/2014/main" id="{55530AD9-93C2-6AF1-9BFB-FE6C5EFCDE54}"/>
              </a:ext>
            </a:extLst>
          </p:cNvPr>
          <p:cNvPicPr>
            <a:picLocks noChangeAspect="1"/>
          </p:cNvPicPr>
          <p:nvPr/>
        </p:nvPicPr>
        <p:blipFill>
          <a:blip r:embed="rId5"/>
          <a:stretch>
            <a:fillRect/>
          </a:stretch>
        </p:blipFill>
        <p:spPr>
          <a:xfrm>
            <a:off x="473785" y="5723789"/>
            <a:ext cx="1813201" cy="662230"/>
          </a:xfrm>
          <a:prstGeom prst="rect">
            <a:avLst/>
          </a:prstGeom>
        </p:spPr>
      </p:pic>
    </p:spTree>
    <p:extLst>
      <p:ext uri="{BB962C8B-B14F-4D97-AF65-F5344CB8AC3E}">
        <p14:creationId xmlns:p14="http://schemas.microsoft.com/office/powerpoint/2010/main" val="260005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DA54-9C8E-6A42-211E-68B726597E11}"/>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AA4A3E80-B0D4-4738-3E51-8AA2BD6EE5AF}"/>
              </a:ext>
            </a:extLst>
          </p:cNvPr>
          <p:cNvSpPr>
            <a:spLocks noGrp="1"/>
          </p:cNvSpPr>
          <p:nvPr>
            <p:ph idx="1"/>
          </p:nvPr>
        </p:nvSpPr>
        <p:spPr>
          <a:xfrm>
            <a:off x="408391" y="1774825"/>
            <a:ext cx="8894359" cy="4351338"/>
          </a:xfrm>
        </p:spPr>
        <p:txBody>
          <a:bodyPr numCol="2">
            <a:normAutofit lnSpcReduction="10000"/>
          </a:bodyPr>
          <a:lstStyle/>
          <a:p>
            <a:r>
              <a:rPr lang="fi-FI" sz="1500"/>
              <a:t>Satakuntalaisten hyvinvointia edistetään tavoittelemalla parempaa hoidon ja palveluiden laatua</a:t>
            </a:r>
          </a:p>
          <a:p>
            <a:pPr marL="228600" lvl="0" indent="-228600">
              <a:buFont typeface="Arial" panose="020B0604020202020204" pitchFamily="34" charset="0"/>
              <a:buChar char="•"/>
              <a:defRPr/>
            </a:pPr>
            <a:r>
              <a:rPr lang="fi-FI" sz="1500"/>
              <a:t>Yhteistyöhön, viestintään ja hyvien käytäntöjen jakamiseen panostetaan </a:t>
            </a:r>
          </a:p>
          <a:p>
            <a:pPr marL="285750" indent="-285750">
              <a:buFont typeface="Arial" panose="020B0604020202020204" pitchFamily="34" charset="0"/>
              <a:buChar char="•"/>
            </a:pPr>
            <a:r>
              <a:rPr lang="fi-FI" sz="1500"/>
              <a:t>Kehitystä seurantaan ja arvioidaan Satakunnan hyvinvointialueella</a:t>
            </a:r>
          </a:p>
          <a:p>
            <a:pPr marL="285750" indent="-285750">
              <a:buFont typeface="Arial" panose="020B0604020202020204" pitchFamily="34" charset="0"/>
              <a:buChar char="•"/>
            </a:pPr>
            <a:r>
              <a:rPr lang="fi-FI" sz="1500"/>
              <a:t>Vaikuttavuuskeskustelua käydään  organisaation eri tasoilla</a:t>
            </a:r>
          </a:p>
          <a:p>
            <a:pPr marL="285750" indent="-285750">
              <a:buFont typeface="Arial" panose="020B0604020202020204" pitchFamily="34" charset="0"/>
              <a:buChar char="•"/>
            </a:pPr>
            <a:r>
              <a:rPr lang="fi-FI" sz="1500"/>
              <a:t>Osallistutaan kansallisiin kehittämishankkeisiin ja vaikuttavuuskeskusteluun (mm. </a:t>
            </a:r>
            <a:r>
              <a:rPr lang="fi-FI" sz="1500" err="1"/>
              <a:t>genPROM</a:t>
            </a:r>
            <a:r>
              <a:rPr lang="fi-FI" sz="1500"/>
              <a:t>)</a:t>
            </a:r>
          </a:p>
          <a:p>
            <a:pPr marL="285750" indent="-285750">
              <a:buFont typeface="Arial" panose="020B0604020202020204" pitchFamily="34" charset="0"/>
              <a:buChar char="•"/>
            </a:pPr>
            <a:r>
              <a:rPr lang="fi-FI" sz="1500"/>
              <a:t>Tuodaan laaturekisterit osaksi vaikuttavuuden edistämistä</a:t>
            </a:r>
          </a:p>
          <a:p>
            <a:pPr marL="285750" indent="-285750">
              <a:lnSpc>
                <a:spcPct val="110000"/>
              </a:lnSpc>
              <a:buFont typeface="Arial" panose="020B0604020202020204" pitchFamily="34" charset="0"/>
              <a:buChar char="•"/>
            </a:pPr>
            <a:r>
              <a:rPr lang="fi-FI" sz="1500"/>
              <a:t>Vaikuttavuutta johdetaan, vaikuttavuus-</a:t>
            </a:r>
          </a:p>
          <a:p>
            <a:pPr marL="0" indent="0">
              <a:lnSpc>
                <a:spcPct val="110000"/>
              </a:lnSpc>
              <a:buNone/>
            </a:pPr>
            <a:r>
              <a:rPr lang="fi-FI" sz="1500"/>
              <a:t>      tietoa tulkitaan ja hyödynnetään</a:t>
            </a:r>
          </a:p>
          <a:p>
            <a:pPr marL="285750" indent="-285750">
              <a:buFont typeface="Arial" panose="020B0604020202020204" pitchFamily="34" charset="0"/>
              <a:buChar char="•"/>
            </a:pPr>
            <a:r>
              <a:rPr lang="fi-FI" sz="1500"/>
              <a:t>Laatua ja vaikuttavuutta tukeva verkosto perustetaan</a:t>
            </a:r>
          </a:p>
          <a:p>
            <a:pPr marL="285750" indent="-285750">
              <a:buFont typeface="Arial" panose="020B0604020202020204" pitchFamily="34" charset="0"/>
              <a:buChar char="•"/>
            </a:pPr>
            <a:r>
              <a:rPr lang="fi-FI" sz="1500"/>
              <a:t>Tieto tuodaan takaisin toimintaan (myös asiakasprosesseihin ja  palveluketjuihin) </a:t>
            </a:r>
          </a:p>
          <a:p>
            <a:pPr marL="285750" indent="-285750">
              <a:buFont typeface="Arial" panose="020B0604020202020204" pitchFamily="34" charset="0"/>
              <a:buChar char="•"/>
            </a:pPr>
            <a:r>
              <a:rPr lang="fi-FI" sz="1500"/>
              <a:t>Yhteinen ymmärrys vaikuttavuudesta otetaan tavoitteeksi</a:t>
            </a:r>
          </a:p>
          <a:p>
            <a:pPr marL="285750" indent="-285750">
              <a:buFont typeface="Arial" panose="020B0604020202020204" pitchFamily="34" charset="0"/>
              <a:buChar char="•"/>
            </a:pPr>
            <a:r>
              <a:rPr lang="fi-FI" sz="1500"/>
              <a:t>Vaikuttavuutta mitataan</a:t>
            </a:r>
          </a:p>
          <a:p>
            <a:pPr marL="285750" indent="-285750">
              <a:buFont typeface="Arial" panose="020B0604020202020204" pitchFamily="34" charset="0"/>
              <a:buChar char="•"/>
            </a:pPr>
            <a:r>
              <a:rPr lang="fi-FI" sz="1500"/>
              <a:t>Vaikuttavuutta hyödynnetään</a:t>
            </a:r>
          </a:p>
          <a:p>
            <a:pPr marL="285750" indent="-285750">
              <a:buFont typeface="Arial" panose="020B0604020202020204" pitchFamily="34" charset="0"/>
              <a:buChar char="•"/>
            </a:pPr>
            <a:r>
              <a:rPr lang="fi-FI" sz="1500"/>
              <a:t>Vaikuttavat palvelutuotannon toimintamallit otetaan käyttöön ja vaikuttamattomista luovutaan</a:t>
            </a:r>
          </a:p>
          <a:p>
            <a:pPr marL="285750" indent="-285750">
              <a:buFont typeface="Arial" panose="020B0604020202020204" pitchFamily="34" charset="0"/>
              <a:buChar char="•"/>
            </a:pPr>
            <a:r>
              <a:rPr lang="fi-FI" sz="1500"/>
              <a:t>Vaikuttavuus otetaan osaksi hyvinvointialueen strategiaa</a:t>
            </a:r>
          </a:p>
          <a:p>
            <a:pPr marL="285750" indent="-285750">
              <a:buFont typeface="Arial" panose="020B0604020202020204" pitchFamily="34" charset="0"/>
              <a:buChar char="•"/>
            </a:pPr>
            <a:endParaRPr lang="fi-FI" sz="1500"/>
          </a:p>
          <a:p>
            <a:endParaRPr lang="fi-FI" sz="1500"/>
          </a:p>
          <a:p>
            <a:pPr marL="0" indent="0">
              <a:buNone/>
            </a:pPr>
            <a:endParaRPr lang="fi-FI" sz="1500"/>
          </a:p>
        </p:txBody>
      </p:sp>
      <p:sp>
        <p:nvSpPr>
          <p:cNvPr id="5" name="Otsikko 4">
            <a:extLst>
              <a:ext uri="{FF2B5EF4-FFF2-40B4-BE49-F238E27FC236}">
                <a16:creationId xmlns:a16="http://schemas.microsoft.com/office/drawing/2014/main" id="{9FCB9640-2DB0-6D77-8AF5-BAFBB9822058}"/>
              </a:ext>
            </a:extLst>
          </p:cNvPr>
          <p:cNvSpPr>
            <a:spLocks noGrp="1"/>
          </p:cNvSpPr>
          <p:nvPr>
            <p:ph type="title"/>
          </p:nvPr>
        </p:nvSpPr>
        <p:spPr>
          <a:xfrm>
            <a:off x="408391" y="634999"/>
            <a:ext cx="8894359" cy="1325563"/>
          </a:xfrm>
        </p:spPr>
        <p:txBody>
          <a:bodyPr anchor="ctr">
            <a:normAutofit fontScale="90000"/>
          </a:bodyPr>
          <a:lstStyle/>
          <a:p>
            <a:r>
              <a:rPr lang="fi-FI" sz="3300">
                <a:cs typeface="Poppins"/>
              </a:rPr>
              <a:t>Miten Satakunnan hyvinvointialueella edistetään vaikuttavuutta?</a:t>
            </a:r>
            <a:br>
              <a:rPr lang="fi-FI" sz="3300"/>
            </a:br>
            <a:endParaRPr lang="fi-FI" sz="3300"/>
          </a:p>
        </p:txBody>
      </p:sp>
      <p:sp>
        <p:nvSpPr>
          <p:cNvPr id="13" name="Footer Placeholder 4">
            <a:extLst>
              <a:ext uri="{FF2B5EF4-FFF2-40B4-BE49-F238E27FC236}">
                <a16:creationId xmlns:a16="http://schemas.microsoft.com/office/drawing/2014/main" id="{90EAD22F-8F3A-98BD-BA12-005E70D43358}"/>
              </a:ext>
            </a:extLst>
          </p:cNvPr>
          <p:cNvSpPr>
            <a:spLocks noGrp="1"/>
          </p:cNvSpPr>
          <p:nvPr>
            <p:ph type="ftr" sz="quarter" idx="3"/>
          </p:nvPr>
        </p:nvSpPr>
        <p:spPr/>
        <p:txBody>
          <a:bodyPr/>
          <a:lstStyle/>
          <a:p>
            <a:endParaRPr lang="en-FI"/>
          </a:p>
        </p:txBody>
      </p:sp>
      <p:sp>
        <p:nvSpPr>
          <p:cNvPr id="15" name="Slide Number Placeholder 5">
            <a:extLst>
              <a:ext uri="{FF2B5EF4-FFF2-40B4-BE49-F238E27FC236}">
                <a16:creationId xmlns:a16="http://schemas.microsoft.com/office/drawing/2014/main" id="{C2A49E48-F0D5-98AB-69A3-BEF313BBB84B}"/>
              </a:ext>
            </a:extLst>
          </p:cNvPr>
          <p:cNvSpPr>
            <a:spLocks noGrp="1"/>
          </p:cNvSpPr>
          <p:nvPr>
            <p:ph type="sldNum" sz="quarter" idx="4"/>
          </p:nvPr>
        </p:nvSpPr>
        <p:spPr/>
        <p:txBody>
          <a:bodyPr/>
          <a:lstStyle/>
          <a:p>
            <a:pPr>
              <a:spcAft>
                <a:spcPts val="600"/>
              </a:spcAft>
            </a:pPr>
            <a:fld id="{A1510FE8-D753-C647-A925-D4EB5DB9B7DB}" type="slidenum">
              <a:rPr lang="en-FI" smtClean="0"/>
              <a:pPr>
                <a:spcAft>
                  <a:spcPts val="600"/>
                </a:spcAft>
              </a:pPr>
              <a:t>10</a:t>
            </a:fld>
            <a:endParaRPr lang="en-FI"/>
          </a:p>
        </p:txBody>
      </p:sp>
      <p:pic>
        <p:nvPicPr>
          <p:cNvPr id="2" name="Kuva 1">
            <a:extLst>
              <a:ext uri="{FF2B5EF4-FFF2-40B4-BE49-F238E27FC236}">
                <a16:creationId xmlns:a16="http://schemas.microsoft.com/office/drawing/2014/main" id="{5C73D148-821E-D3FA-58AB-9448F17FFDDB}"/>
              </a:ext>
            </a:extLst>
          </p:cNvPr>
          <p:cNvPicPr>
            <a:picLocks noChangeAspect="1"/>
          </p:cNvPicPr>
          <p:nvPr/>
        </p:nvPicPr>
        <p:blipFill>
          <a:blip r:embed="rId2"/>
          <a:srcRect r="78893"/>
          <a:stretch/>
        </p:blipFill>
        <p:spPr>
          <a:xfrm>
            <a:off x="9619135" y="0"/>
            <a:ext cx="2572865" cy="6858000"/>
          </a:xfrm>
          <a:prstGeom prst="rect">
            <a:avLst/>
          </a:prstGeom>
        </p:spPr>
      </p:pic>
      <p:pic>
        <p:nvPicPr>
          <p:cNvPr id="3" name="Picture 5">
            <a:extLst>
              <a:ext uri="{FF2B5EF4-FFF2-40B4-BE49-F238E27FC236}">
                <a16:creationId xmlns:a16="http://schemas.microsoft.com/office/drawing/2014/main" id="{4EDB8521-4F6F-4FA2-CC1A-DDC3CDE647F8}"/>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350645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91D36-CF1C-C9E7-996D-D3245B83B986}"/>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E5AC22F2-5006-606B-1BEC-EEAF1CAA0404}"/>
              </a:ext>
            </a:extLst>
          </p:cNvPr>
          <p:cNvSpPr>
            <a:spLocks noGrp="1"/>
          </p:cNvSpPr>
          <p:nvPr>
            <p:ph type="ctrTitle"/>
          </p:nvPr>
        </p:nvSpPr>
        <p:spPr/>
        <p:txBody>
          <a:bodyPr>
            <a:normAutofit/>
          </a:bodyPr>
          <a:lstStyle/>
          <a:p>
            <a:br>
              <a:rPr lang="fi-FI"/>
            </a:br>
            <a:r>
              <a:rPr lang="fi-FI">
                <a:cs typeface="Poppins"/>
              </a:rPr>
              <a:t>3.  	Ohjaus</a:t>
            </a:r>
          </a:p>
        </p:txBody>
      </p:sp>
      <p:sp>
        <p:nvSpPr>
          <p:cNvPr id="9" name="Tekstin paikkamerkki 8">
            <a:extLst>
              <a:ext uri="{FF2B5EF4-FFF2-40B4-BE49-F238E27FC236}">
                <a16:creationId xmlns:a16="http://schemas.microsoft.com/office/drawing/2014/main" id="{D0BE21AB-E866-221B-5CDB-07B6F40C4A53}"/>
              </a:ext>
            </a:extLst>
          </p:cNvPr>
          <p:cNvSpPr>
            <a:spLocks noGrp="1"/>
          </p:cNvSpPr>
          <p:nvPr>
            <p:ph type="body" sz="quarter" idx="11"/>
          </p:nvPr>
        </p:nvSpPr>
        <p:spPr/>
        <p:txBody>
          <a:bodyPr/>
          <a:lstStyle/>
          <a:p>
            <a:r>
              <a:rPr lang="fi-FI"/>
              <a:t> </a:t>
            </a:r>
          </a:p>
        </p:txBody>
      </p:sp>
      <p:pic>
        <p:nvPicPr>
          <p:cNvPr id="2" name="Kuva 1">
            <a:extLst>
              <a:ext uri="{FF2B5EF4-FFF2-40B4-BE49-F238E27FC236}">
                <a16:creationId xmlns:a16="http://schemas.microsoft.com/office/drawing/2014/main" id="{120E7A01-B608-E50B-0CF6-F79ABA79F9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2031" y="657635"/>
            <a:ext cx="2681720" cy="5275907"/>
          </a:xfrm>
          <a:prstGeom prst="rect">
            <a:avLst/>
          </a:prstGeom>
        </p:spPr>
      </p:pic>
      <p:pic>
        <p:nvPicPr>
          <p:cNvPr id="3" name="Picture 5">
            <a:extLst>
              <a:ext uri="{FF2B5EF4-FFF2-40B4-BE49-F238E27FC236}">
                <a16:creationId xmlns:a16="http://schemas.microsoft.com/office/drawing/2014/main" id="{098E0CF5-327B-30F7-E872-0FD01615403E}"/>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78389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B327E53-9CBC-C478-4BC1-E93BEC0CDD02}"/>
              </a:ext>
            </a:extLst>
          </p:cNvPr>
          <p:cNvSpPr>
            <a:spLocks noGrp="1"/>
          </p:cNvSpPr>
          <p:nvPr>
            <p:ph sz="half" idx="1"/>
          </p:nvPr>
        </p:nvSpPr>
        <p:spPr>
          <a:xfrm>
            <a:off x="821141" y="1030288"/>
            <a:ext cx="4658909" cy="4486275"/>
          </a:xfrm>
        </p:spPr>
        <p:txBody>
          <a:bodyPr vert="horz" lIns="72000" tIns="36000" rIns="72000" bIns="36000" rtlCol="0" anchor="t">
            <a:normAutofit/>
          </a:bodyPr>
          <a:lstStyle/>
          <a:p>
            <a:pPr marL="0" indent="0">
              <a:lnSpc>
                <a:spcPct val="90000"/>
              </a:lnSpc>
              <a:spcBef>
                <a:spcPts val="1000"/>
              </a:spcBef>
              <a:buNone/>
            </a:pPr>
            <a:r>
              <a:rPr lang="fi-FI" sz="1600" b="1" kern="1200">
                <a:solidFill>
                  <a:srgbClr val="000000"/>
                </a:solidFill>
                <a:effectLst/>
                <a:latin typeface="Arial"/>
                <a:ea typeface="Times New Roman" panose="02020603050405020304" pitchFamily="18" charset="0"/>
                <a:cs typeface="Arial"/>
              </a:rPr>
              <a:t>Sosiaali- ja terveydenhuollon kansallinen ohjaus</a:t>
            </a:r>
            <a:endParaRPr lang="fi-FI" sz="1600">
              <a:effectLst/>
              <a:latin typeface="Arial"/>
              <a:ea typeface="Times New Roman" panose="02020603050405020304" pitchFamily="18" charset="0"/>
              <a:cs typeface="Arial"/>
            </a:endParaRPr>
          </a:p>
          <a:p>
            <a:pPr marL="0" indent="0" algn="just">
              <a:lnSpc>
                <a:spcPct val="100000"/>
              </a:lnSpc>
              <a:buNone/>
              <a:defRPr/>
            </a:pPr>
            <a:r>
              <a:rPr kumimoji="0" lang="fi-FI" sz="1300" b="0" i="0" u="none" strike="noStrike" kern="1200" cap="none" spc="0" normalizeH="0" baseline="0" noProof="0">
                <a:ln>
                  <a:noFill/>
                </a:ln>
                <a:solidFill>
                  <a:srgbClr val="000000"/>
                </a:solidFill>
                <a:effectLst/>
                <a:uLnTx/>
                <a:uFillTx/>
                <a:latin typeface="Arial" panose="020B0604020202020204"/>
                <a:ea typeface="Calibri"/>
                <a:cs typeface="Calibri"/>
              </a:rPr>
              <a:t>Valtioneuvosto vahvistaa joka neljäs vuosi valtakunnalliset tavoitteet sosiaali- ja terveydenhuollon järjestämiselle, ja ne ovat keskeinen osa valtakunnallista sosiaali- ja terveydenhuollon ohjausta</a:t>
            </a:r>
            <a:r>
              <a:rPr lang="fi-FI" sz="1300">
                <a:solidFill>
                  <a:srgbClr val="000000"/>
                </a:solidFill>
                <a:latin typeface="Arial" panose="020B0604020202020204"/>
                <a:ea typeface="Calibri"/>
                <a:cs typeface="Calibri"/>
              </a:rPr>
              <a:t>.</a:t>
            </a:r>
            <a:endParaRPr lang="en-US" sz="1300">
              <a:solidFill>
                <a:srgbClr val="000000"/>
              </a:solidFill>
              <a:latin typeface="Arial" panose="020B0604020202020204"/>
              <a:ea typeface="Calibri"/>
              <a:cs typeface="Calibri"/>
            </a:endParaRPr>
          </a:p>
          <a:p>
            <a:pPr marL="0" indent="0" algn="just">
              <a:lnSpc>
                <a:spcPct val="100000"/>
              </a:lnSpc>
              <a:buNone/>
              <a:defRPr/>
            </a:pPr>
            <a:r>
              <a:rPr lang="fi-FI" sz="1300">
                <a:solidFill>
                  <a:srgbClr val="000000"/>
                </a:solidFill>
                <a:latin typeface="Arial" panose="020B0604020202020204"/>
                <a:ea typeface="Calibri"/>
                <a:cs typeface="Calibri"/>
              </a:rPr>
              <a:t>Hyvinvointialueen</a:t>
            </a:r>
            <a:r>
              <a:rPr kumimoji="0" lang="fi-FI" sz="1300" b="0" i="0" u="none" strike="noStrike" kern="1200" cap="none" spc="0" normalizeH="0" baseline="0" noProof="0">
                <a:ln>
                  <a:noFill/>
                </a:ln>
                <a:solidFill>
                  <a:srgbClr val="000000"/>
                </a:solidFill>
                <a:effectLst/>
                <a:uLnTx/>
                <a:uFillTx/>
                <a:latin typeface="Arial" panose="020B0604020202020204"/>
                <a:ea typeface="Calibri"/>
                <a:cs typeface="Calibri"/>
              </a:rPr>
              <a:t> ohjaus on säädetty Sote-järjestämislailla (612/2021).</a:t>
            </a:r>
            <a:r>
              <a:rPr kumimoji="0" lang="fi-FI" sz="1300" b="0" i="0" u="none" strike="noStrike" kern="1200" cap="none" spc="0" normalizeH="0" baseline="0" noProof="0">
                <a:ln>
                  <a:noFill/>
                </a:ln>
                <a:solidFill>
                  <a:srgbClr val="00B398"/>
                </a:solidFill>
                <a:effectLst/>
                <a:uLnTx/>
                <a:uFillTx/>
                <a:latin typeface="Arial" panose="020B0604020202020204"/>
                <a:ea typeface="Calibri"/>
                <a:cs typeface="Calibri"/>
              </a:rPr>
              <a:t> </a:t>
            </a:r>
            <a:r>
              <a:rPr kumimoji="0" lang="fi-FI" sz="1300" b="0" i="0" u="none" strike="noStrike" kern="1200" cap="none" spc="0" normalizeH="0" baseline="0" noProof="0">
                <a:ln>
                  <a:noFill/>
                </a:ln>
                <a:solidFill>
                  <a:srgbClr val="000000"/>
                </a:solidFill>
                <a:effectLst/>
                <a:uLnTx/>
                <a:uFillTx/>
                <a:latin typeface="Arial" panose="020B0604020202020204"/>
                <a:ea typeface="Calibri"/>
                <a:cs typeface="Calibri"/>
              </a:rPr>
              <a:t>Kansallisen ohjauksen lähtökohtana on väestön hyvinvointia ja terveyttä sekä sosiaali- ja terveydenhuollon toimintaa </a:t>
            </a:r>
            <a:r>
              <a:rPr kumimoji="0" lang="fi-FI" sz="1300" b="0" i="0" u="none" strike="noStrike" kern="1200" cap="none" spc="0" normalizeH="0" baseline="0" noProof="0">
                <a:ln>
                  <a:noFill/>
                </a:ln>
                <a:solidFill>
                  <a:srgbClr val="00B398"/>
                </a:solidFill>
                <a:effectLst/>
                <a:uLnTx/>
                <a:uFillTx/>
                <a:latin typeface="Arial" panose="020B0604020202020204"/>
                <a:ea typeface="Calibri"/>
                <a:cs typeface="Calibri"/>
              </a:rPr>
              <a:t> </a:t>
            </a:r>
            <a:r>
              <a:rPr kumimoji="0" lang="fi-FI" sz="1300" b="0" i="0" u="none" strike="noStrike" kern="1200" cap="none" spc="0" normalizeH="0" baseline="0" noProof="0">
                <a:ln>
                  <a:noFill/>
                </a:ln>
                <a:solidFill>
                  <a:srgbClr val="000000"/>
                </a:solidFill>
                <a:effectLst/>
                <a:uLnTx/>
                <a:uFillTx/>
                <a:latin typeface="Arial" panose="020B0604020202020204"/>
                <a:ea typeface="Calibri"/>
                <a:cs typeface="Calibri"/>
              </a:rPr>
              <a:t>koskevat seurantatiedot, joilla varmistetaan toimivat ja vaikuttavat sote-palvelut, perusoikeuksien toteutuminen sekä turvallisten ja oikea-aikaisten sosiaali- ja terveyspalveluiden yhdenvertainen toteutuminen. Ohjauksen tarkoituksena on myös varmistaa julkisen talouden kestävyys ja rajallisten resurssien tehokas käyttö.</a:t>
            </a:r>
            <a:endParaRPr kumimoji="0" lang="fi-FI" sz="1300" b="0" i="0" u="none" strike="noStrike" kern="1200" cap="none" spc="0" normalizeH="0" baseline="0" noProof="0">
              <a:ln>
                <a:noFill/>
              </a:ln>
              <a:solidFill>
                <a:srgbClr val="FF0000"/>
              </a:solidFill>
              <a:effectLst/>
              <a:uLnTx/>
              <a:uFillTx/>
              <a:latin typeface="Arial" panose="020B0604020202020204"/>
              <a:ea typeface="Calibri"/>
              <a:cs typeface="Calibri"/>
            </a:endParaRPr>
          </a:p>
          <a:p>
            <a:pPr marL="0" indent="0" algn="just">
              <a:lnSpc>
                <a:spcPct val="100000"/>
              </a:lnSpc>
              <a:buNone/>
              <a:defRPr/>
            </a:pPr>
            <a:r>
              <a:rPr lang="fi-FI" sz="1300">
                <a:ea typeface="Calibri"/>
                <a:cs typeface="Calibri"/>
              </a:rPr>
              <a:t>Valtio ohjaa hyvinvointialueita strategisella tasolla, mutta hyvinvointialue päättää itse, miten lakisääteiset velvollisuudet toteutetaan.</a:t>
            </a:r>
            <a:endParaRPr lang="fi-FI" sz="1300">
              <a:latin typeface="Arial" panose="020B0604020202020204"/>
              <a:ea typeface="Calibri"/>
              <a:cs typeface="Calibri"/>
            </a:endParaRPr>
          </a:p>
          <a:p>
            <a:pPr marL="0" indent="0" algn="just">
              <a:lnSpc>
                <a:spcPct val="100000"/>
              </a:lnSpc>
              <a:buNone/>
              <a:defRPr/>
            </a:pPr>
            <a:endParaRPr lang="fi-FI" sz="1300" b="0" i="0" u="none" strike="noStrike" kern="1200" cap="none" spc="0" normalizeH="0" baseline="0" noProof="0">
              <a:ln>
                <a:noFill/>
              </a:ln>
              <a:effectLst/>
              <a:uLnTx/>
              <a:uFillTx/>
              <a:latin typeface="Arial" panose="020B0604020202020204"/>
              <a:ea typeface="Calibri"/>
              <a:cs typeface="Calibri"/>
            </a:endParaRPr>
          </a:p>
          <a:p>
            <a:pPr marL="0" marR="0" lvl="0" indent="0" algn="l" defTabSz="914400">
              <a:lnSpc>
                <a:spcPct val="170000"/>
              </a:lnSpc>
              <a:spcBef>
                <a:spcPts val="1000"/>
              </a:spcBef>
              <a:spcAft>
                <a:spcPts val="0"/>
              </a:spcAft>
              <a:buClrTx/>
              <a:buSzTx/>
              <a:buFont typeface="Arial" panose="020B0604020202020204" pitchFamily="34" charset="0"/>
              <a:buNone/>
              <a:tabLst/>
              <a:defRPr/>
            </a:pPr>
            <a:endParaRPr lang="fi-FI" sz="1300" b="0" i="0" u="none" strike="noStrike" kern="1200" cap="none" spc="0" normalizeH="0" baseline="0" noProof="0">
              <a:ln>
                <a:noFill/>
              </a:ln>
              <a:solidFill>
                <a:srgbClr val="000000"/>
              </a:solidFill>
              <a:effectLst/>
              <a:uLnTx/>
              <a:uFillTx/>
              <a:latin typeface="Arial" panose="020B0604020202020204"/>
              <a:ea typeface="Calibri"/>
              <a:cs typeface="Calibri"/>
            </a:endParaRPr>
          </a:p>
          <a:p>
            <a:pPr marL="0" indent="0">
              <a:lnSpc>
                <a:spcPct val="170000"/>
              </a:lnSpc>
              <a:buNone/>
            </a:pPr>
            <a:endParaRPr lang="fi-FI" sz="1300">
              <a:ea typeface="Calibri"/>
              <a:cs typeface="Calibri"/>
            </a:endParaRPr>
          </a:p>
          <a:p>
            <a:endParaRPr lang="fi-FI"/>
          </a:p>
        </p:txBody>
      </p:sp>
      <p:sp>
        <p:nvSpPr>
          <p:cNvPr id="3" name="Kuvan paikkamerkki 2">
            <a:extLst>
              <a:ext uri="{FF2B5EF4-FFF2-40B4-BE49-F238E27FC236}">
                <a16:creationId xmlns:a16="http://schemas.microsoft.com/office/drawing/2014/main" id="{86BF9E31-BF96-1D54-6CFC-16B07E54A573}"/>
              </a:ext>
            </a:extLst>
          </p:cNvPr>
          <p:cNvSpPr>
            <a:spLocks noGrp="1"/>
          </p:cNvSpPr>
          <p:nvPr>
            <p:ph type="pic" sz="quarter" idx="11"/>
          </p:nvPr>
        </p:nvSpPr>
        <p:spPr>
          <a:xfrm>
            <a:off x="5837641" y="1030288"/>
            <a:ext cx="4658909" cy="448627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fi-FI" sz="1600" b="1">
                <a:solidFill>
                  <a:srgbClr val="000000"/>
                </a:solidFill>
                <a:latin typeface="Arial" panose="020B0604020202020204"/>
                <a:cs typeface="Arial"/>
              </a:rPr>
              <a:t>Sosiaali-</a:t>
            </a:r>
            <a:r>
              <a:rPr kumimoji="0" lang="fi-FI" sz="1600" b="1" i="0" u="none" strike="noStrike" kern="1200" cap="none" spc="0" normalizeH="0" baseline="0" noProof="0">
                <a:ln>
                  <a:noFill/>
                </a:ln>
                <a:solidFill>
                  <a:srgbClr val="000000"/>
                </a:solidFill>
                <a:effectLst/>
                <a:uLnTx/>
                <a:uFillTx/>
                <a:latin typeface="Arial" panose="020B0604020202020204"/>
                <a:ea typeface="+mn-ea"/>
                <a:cs typeface="Arial"/>
              </a:rPr>
              <a:t> ja terveydenhuollon poliittinen ohjaus ja päätöksenteko</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just" defTabSz="914400" rtl="0" eaLnBrk="1" fontAlgn="auto" latinLnBrk="0" hangingPunct="1">
              <a:lnSpc>
                <a:spcPct val="100000"/>
              </a:lnSpc>
              <a:spcBef>
                <a:spcPts val="1000"/>
              </a:spcBef>
              <a:spcAft>
                <a:spcPts val="0"/>
              </a:spcAft>
              <a:buClrTx/>
              <a:buSzTx/>
              <a:buNone/>
              <a:tabLst/>
              <a:defRPr/>
            </a:pPr>
            <a:r>
              <a:rPr kumimoji="0" lang="fi-FI" sz="1300" b="0" i="0" u="none" strike="noStrike" kern="1200" cap="none" spc="0" normalizeH="0" baseline="0" noProof="0">
                <a:ln>
                  <a:noFill/>
                </a:ln>
                <a:solidFill>
                  <a:srgbClr val="252525"/>
                </a:solidFill>
                <a:effectLst/>
                <a:uLnTx/>
                <a:uFillTx/>
                <a:latin typeface="Arial" panose="020B0604020202020204"/>
                <a:ea typeface="+mn-ea"/>
                <a:cs typeface="Arial"/>
              </a:rPr>
              <a:t>Satakunnan hyvinvointialueen aluevaltuusto vastaa hyvinvointialueen toiminnasta ja taloudesta. Valtuutetut siis päättävät siitä, miten Satakunnan hyvinvointialueelle kohdennettu noin miljardin euron rahoitus käytetään palveluidemme järjestämiseen. Päätöksiä ei tehdä kuntakohtaisesti, vaan huomioidaan koko maakunnan alue ja asukkaiden tarpeet.</a:t>
            </a:r>
            <a:endParaRPr kumimoji="0" lang="en-US" sz="13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just" defTabSz="914400" rtl="0" eaLnBrk="1" fontAlgn="auto" latinLnBrk="0" hangingPunct="1">
              <a:lnSpc>
                <a:spcPct val="100000"/>
              </a:lnSpc>
              <a:spcBef>
                <a:spcPts val="1000"/>
              </a:spcBef>
              <a:spcAft>
                <a:spcPts val="0"/>
              </a:spcAft>
              <a:buClrTx/>
              <a:buSzTx/>
              <a:buNone/>
              <a:tabLst/>
              <a:defRPr/>
            </a:pPr>
            <a:r>
              <a:rPr kumimoji="0" lang="fi-FI" sz="1300" b="0" i="0" u="none" strike="noStrike" kern="1200" cap="none" spc="0" normalizeH="0" baseline="0" noProof="0">
                <a:ln>
                  <a:noFill/>
                </a:ln>
                <a:solidFill>
                  <a:srgbClr val="252525"/>
                </a:solidFill>
                <a:effectLst/>
                <a:uLnTx/>
                <a:uFillTx/>
                <a:latin typeface="Arial" panose="020B0604020202020204"/>
                <a:ea typeface="+mn-ea"/>
                <a:cs typeface="Arial"/>
              </a:rPr>
              <a:t>Aluehallitus johtaa hyvinvointialueen toimintaa, hallintoa ja taloutta. Aluehallituksella on laissa säädettyjen tehtävien lisäksi myös muita määriteltyjä tehtäviä. Jos tehtäviä ei ole säädetty laissa, määritelty hallintosäännössä tai delegointipäätöksissä, on toimivalta aluehallituksella.</a:t>
            </a:r>
            <a:endParaRPr kumimoji="0" lang="fi-FI" sz="1300" b="0" i="0" u="none" strike="noStrike" kern="1200" cap="none" spc="0" normalizeH="0" baseline="0" noProof="0">
              <a:ln>
                <a:noFill/>
              </a:ln>
              <a:solidFill>
                <a:srgbClr val="000000"/>
              </a:solidFill>
              <a:effectLst/>
              <a:uLnTx/>
              <a:uFillTx/>
              <a:latin typeface="Arial" panose="020B0604020202020204"/>
              <a:ea typeface="+mn-ea"/>
              <a:cs typeface="Arial"/>
            </a:endParaRPr>
          </a:p>
          <a:p>
            <a:pPr marL="0" indent="0">
              <a:buNone/>
            </a:pPr>
            <a:endParaRPr lang="fi-FI"/>
          </a:p>
        </p:txBody>
      </p:sp>
      <p:sp>
        <p:nvSpPr>
          <p:cNvPr id="5" name="Päivämäärän paikkamerkki 4">
            <a:extLst>
              <a:ext uri="{FF2B5EF4-FFF2-40B4-BE49-F238E27FC236}">
                <a16:creationId xmlns:a16="http://schemas.microsoft.com/office/drawing/2014/main" id="{BA9D2945-E096-FF51-57E6-04111573D683}"/>
              </a:ext>
            </a:extLst>
          </p:cNvPr>
          <p:cNvSpPr>
            <a:spLocks noGrp="1"/>
          </p:cNvSpPr>
          <p:nvPr>
            <p:ph type="dt" sz="half" idx="10"/>
          </p:nvPr>
        </p:nvSpPr>
        <p:spPr/>
        <p:txBody>
          <a:bodyPr/>
          <a:lstStyle/>
          <a:p>
            <a:fld id="{6802F13D-C97E-8141-A9FE-5A635C5F607E}" type="datetime1">
              <a:rPr lang="fi-FI" smtClean="0"/>
              <a:pPr/>
              <a:t>31.12.2025</a:t>
            </a:fld>
            <a:endParaRPr lang="fi-FI"/>
          </a:p>
        </p:txBody>
      </p:sp>
      <p:sp>
        <p:nvSpPr>
          <p:cNvPr id="6" name="Alatunnisteen paikkamerkki 5">
            <a:extLst>
              <a:ext uri="{FF2B5EF4-FFF2-40B4-BE49-F238E27FC236}">
                <a16:creationId xmlns:a16="http://schemas.microsoft.com/office/drawing/2014/main" id="{81639AD4-C82B-04A0-3ED0-E2BEE75CB90C}"/>
              </a:ext>
            </a:extLst>
          </p:cNvPr>
          <p:cNvSpPr>
            <a:spLocks noGrp="1"/>
          </p:cNvSpPr>
          <p:nvPr>
            <p:ph type="ftr" sz="quarter" idx="3"/>
          </p:nvPr>
        </p:nvSpPr>
        <p:spPr/>
        <p:txBody>
          <a:bodyPr/>
          <a:lstStyle/>
          <a:p>
            <a:endParaRPr lang="en-FI"/>
          </a:p>
        </p:txBody>
      </p:sp>
      <p:sp>
        <p:nvSpPr>
          <p:cNvPr id="7" name="Dian numeron paikkamerkki 6">
            <a:extLst>
              <a:ext uri="{FF2B5EF4-FFF2-40B4-BE49-F238E27FC236}">
                <a16:creationId xmlns:a16="http://schemas.microsoft.com/office/drawing/2014/main" id="{C498F3F6-FC1D-64F8-1A47-D3941F8C0464}"/>
              </a:ext>
            </a:extLst>
          </p:cNvPr>
          <p:cNvSpPr>
            <a:spLocks noGrp="1"/>
          </p:cNvSpPr>
          <p:nvPr>
            <p:ph type="sldNum" sz="quarter" idx="4"/>
          </p:nvPr>
        </p:nvSpPr>
        <p:spPr/>
        <p:txBody>
          <a:bodyPr/>
          <a:lstStyle/>
          <a:p>
            <a:fld id="{A1510FE8-D753-C647-A925-D4EB5DB9B7DB}" type="slidenum">
              <a:rPr lang="en-FI" smtClean="0"/>
              <a:pPr/>
              <a:t>12</a:t>
            </a:fld>
            <a:endParaRPr lang="en-FI"/>
          </a:p>
        </p:txBody>
      </p:sp>
      <p:pic>
        <p:nvPicPr>
          <p:cNvPr id="4" name="Kuva 3" descr="Kuva, joka sisältää kohteen Turkoosi, muotoilu&#10;&#10;Tekoälyn generoima sisältö voi olla virheellistä.">
            <a:extLst>
              <a:ext uri="{FF2B5EF4-FFF2-40B4-BE49-F238E27FC236}">
                <a16:creationId xmlns:a16="http://schemas.microsoft.com/office/drawing/2014/main" id="{3626E64D-DDE1-951C-69C3-166717DC18B9}"/>
              </a:ext>
            </a:extLst>
          </p:cNvPr>
          <p:cNvPicPr>
            <a:picLocks noChangeAspect="1"/>
          </p:cNvPicPr>
          <p:nvPr/>
        </p:nvPicPr>
        <p:blipFill>
          <a:blip r:embed="rId2"/>
          <a:srcRect t="78333"/>
          <a:stretch/>
        </p:blipFill>
        <p:spPr>
          <a:xfrm>
            <a:off x="1234" y="5372100"/>
            <a:ext cx="12189532" cy="1485900"/>
          </a:xfrm>
          <a:prstGeom prst="rect">
            <a:avLst/>
          </a:prstGeom>
        </p:spPr>
      </p:pic>
      <p:pic>
        <p:nvPicPr>
          <p:cNvPr id="8" name="Picture 5">
            <a:extLst>
              <a:ext uri="{FF2B5EF4-FFF2-40B4-BE49-F238E27FC236}">
                <a16:creationId xmlns:a16="http://schemas.microsoft.com/office/drawing/2014/main" id="{5A13D946-F58A-0712-527E-E9786137A7A3}"/>
              </a:ext>
            </a:extLst>
          </p:cNvPr>
          <p:cNvPicPr>
            <a:picLocks noChangeAspect="1"/>
          </p:cNvPicPr>
          <p:nvPr/>
        </p:nvPicPr>
        <p:blipFill>
          <a:blip r:embed="rId3"/>
          <a:stretch>
            <a:fillRect/>
          </a:stretch>
        </p:blipFill>
        <p:spPr>
          <a:xfrm>
            <a:off x="160741" y="136525"/>
            <a:ext cx="893359" cy="226341"/>
          </a:xfrm>
          <a:prstGeom prst="rect">
            <a:avLst/>
          </a:prstGeom>
        </p:spPr>
      </p:pic>
    </p:spTree>
    <p:extLst>
      <p:ext uri="{BB962C8B-B14F-4D97-AF65-F5344CB8AC3E}">
        <p14:creationId xmlns:p14="http://schemas.microsoft.com/office/powerpoint/2010/main" val="314024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CC1BC-7E96-A985-F1BA-686B23FA8105}"/>
            </a:ext>
          </a:extLst>
        </p:cNvPr>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D4E2EEC-81B5-A780-045E-AF6DDF2B1EFC}"/>
              </a:ext>
            </a:extLst>
          </p:cNvPr>
          <p:cNvSpPr>
            <a:spLocks noGrp="1"/>
          </p:cNvSpPr>
          <p:nvPr>
            <p:ph sz="half" idx="1"/>
          </p:nvPr>
        </p:nvSpPr>
        <p:spPr>
          <a:xfrm>
            <a:off x="821141" y="1030288"/>
            <a:ext cx="4658909" cy="4486275"/>
          </a:xfrm>
        </p:spPr>
        <p:txBody>
          <a:bodyPr vert="horz" lIns="72000" tIns="36000" rIns="72000" bIns="36000" rtlCol="0" anchor="t">
            <a:normAutofit/>
          </a:bodyPr>
          <a:lstStyle/>
          <a:p>
            <a:pPr marL="0" indent="0">
              <a:buNone/>
            </a:pPr>
            <a:r>
              <a:rPr lang="fi-FI" sz="1600" b="1" kern="1200" dirty="0">
                <a:solidFill>
                  <a:srgbClr val="000000"/>
                </a:solidFill>
                <a:effectLst/>
                <a:latin typeface="Arial"/>
                <a:ea typeface="Times New Roman" panose="02020603050405020304" pitchFamily="18" charset="0"/>
                <a:cs typeface="Arial"/>
              </a:rPr>
              <a:t>Sosiaali- ja terveydenhuollon ohjaus</a:t>
            </a:r>
            <a:endParaRPr lang="fi-FI" sz="1600" dirty="0">
              <a:effectLst/>
              <a:latin typeface="Arial"/>
              <a:ea typeface="Times New Roman" panose="02020603050405020304" pitchFamily="18" charset="0"/>
              <a:cs typeface="Arial"/>
            </a:endParaRPr>
          </a:p>
          <a:p>
            <a:pPr marL="0" indent="0">
              <a:buNone/>
              <a:defRPr/>
            </a:pPr>
            <a:endParaRPr lang="fi-FI" sz="1600" b="1" dirty="0">
              <a:latin typeface="Arial" panose="020B0604020202020204"/>
              <a:ea typeface="Calibri"/>
              <a:cs typeface="Arial"/>
            </a:endParaRPr>
          </a:p>
          <a:p>
            <a:pPr marL="0" indent="0" algn="just">
              <a:lnSpc>
                <a:spcPts val="1350"/>
              </a:lnSpc>
              <a:spcBef>
                <a:spcPts val="0"/>
              </a:spcBef>
              <a:buNone/>
              <a:defRPr/>
            </a:pPr>
            <a:r>
              <a:rPr lang="fi-FI" sz="1400" dirty="0">
                <a:latin typeface="Arial" panose="020B0604020202020204"/>
                <a:ea typeface="Calibri"/>
                <a:cs typeface="Arial"/>
              </a:rPr>
              <a:t>Sosiaali- ja terveydenhuollon kustannusten nousu</a:t>
            </a:r>
            <a:r>
              <a:rPr lang="en-US" sz="1400" dirty="0">
                <a:latin typeface="Arial" panose="020B0604020202020204"/>
                <a:ea typeface="Calibri"/>
                <a:cs typeface="Arial"/>
              </a:rPr>
              <a:t> </a:t>
            </a:r>
            <a:r>
              <a:rPr lang="fi-FI" sz="1400" dirty="0">
                <a:latin typeface="Arial" panose="020B0604020202020204"/>
                <a:ea typeface="Calibri"/>
                <a:cs typeface="Arial"/>
              </a:rPr>
              <a:t>ja palvelujen tarpeen kasvu ovat vaikuttaneet siihen, että palvelujen järjestämistä täytyy miettiä uudelleen ja kohdentaa rajallisia resursseja mahdollisimman tehokkaasti. Ohjauksen tavoitteena on vaikuttaa yksiköiden tai organisaation toiminnan suuntaan välillisesti tai välittömästi niin, että saadaan aikaan toivottu lopputulos. </a:t>
            </a:r>
            <a:endParaRPr lang="en-US" sz="1400" dirty="0">
              <a:latin typeface="Arial" panose="020B0604020202020204"/>
              <a:ea typeface="Calibri"/>
              <a:cs typeface="Arial"/>
            </a:endParaRPr>
          </a:p>
          <a:p>
            <a:pPr marL="0" indent="0" algn="just">
              <a:lnSpc>
                <a:spcPts val="1350"/>
              </a:lnSpc>
              <a:spcBef>
                <a:spcPts val="0"/>
              </a:spcBef>
              <a:buNone/>
              <a:defRPr/>
            </a:pPr>
            <a:endParaRPr lang="fi-FI" sz="1400" dirty="0">
              <a:latin typeface="Arial" panose="020B0604020202020204"/>
              <a:ea typeface="Calibri"/>
              <a:cs typeface="Arial"/>
            </a:endParaRPr>
          </a:p>
          <a:p>
            <a:pPr marL="0" indent="0" algn="just">
              <a:lnSpc>
                <a:spcPts val="1350"/>
              </a:lnSpc>
              <a:spcBef>
                <a:spcPts val="0"/>
              </a:spcBef>
              <a:buNone/>
              <a:defRPr/>
            </a:pPr>
            <a:r>
              <a:rPr lang="fi-FI" sz="1400" dirty="0">
                <a:latin typeface="Arial" panose="020B0604020202020204"/>
                <a:ea typeface="Calibri"/>
                <a:cs typeface="Arial"/>
              </a:rPr>
              <a:t>Sosiaali- ja terveydenhuollon uudistuksen jälkeen palveluiden järjestämistapa on muuttunut, ja se vaikuttaa myös ohjaustapaan. Monien eri organisaatioiden yhdistyminen sote-uudistuksen myötä ja toimintaympäristön muutokset vaikuttavat</a:t>
            </a:r>
            <a:r>
              <a:rPr lang="fi-FI" sz="1400" dirty="0">
                <a:solidFill>
                  <a:srgbClr val="FF0000"/>
                </a:solidFill>
                <a:latin typeface="Arial" panose="020B0604020202020204"/>
                <a:ea typeface="Calibri"/>
                <a:cs typeface="Arial"/>
              </a:rPr>
              <a:t> </a:t>
            </a:r>
            <a:r>
              <a:rPr lang="fi-FI" sz="1400" dirty="0">
                <a:latin typeface="Arial" panose="020B0604020202020204"/>
                <a:ea typeface="Calibri"/>
                <a:cs typeface="Arial"/>
              </a:rPr>
              <a:t>palveluiden </a:t>
            </a:r>
            <a:r>
              <a:rPr lang="fi-FI" sz="1400" dirty="0">
                <a:solidFill>
                  <a:srgbClr val="000000"/>
                </a:solidFill>
                <a:latin typeface="Arial" panose="020B0604020202020204"/>
                <a:ea typeface="Calibri"/>
                <a:cs typeface="Arial"/>
              </a:rPr>
              <a:t>järjestämiseen.</a:t>
            </a:r>
            <a:r>
              <a:rPr lang="fi-FI" sz="1400" dirty="0">
                <a:solidFill>
                  <a:schemeClr val="accent3"/>
                </a:solidFill>
                <a:latin typeface="Arial" panose="020B0604020202020204"/>
                <a:ea typeface="Calibri"/>
                <a:cs typeface="Arial"/>
              </a:rPr>
              <a:t> </a:t>
            </a:r>
            <a:r>
              <a:rPr lang="fi-FI" sz="1400" dirty="0">
                <a:latin typeface="Arial" panose="020B0604020202020204"/>
                <a:ea typeface="Calibri"/>
                <a:cs typeface="Arial"/>
              </a:rPr>
              <a:t>Tuttujen toimintatapojen ja rakenteiden muutosprosessi vaatii usein</a:t>
            </a:r>
            <a:r>
              <a:rPr lang="en-US" sz="1400" dirty="0">
                <a:latin typeface="Arial" panose="020B0604020202020204"/>
                <a:ea typeface="Calibri"/>
                <a:cs typeface="Arial"/>
              </a:rPr>
              <a:t> </a:t>
            </a:r>
            <a:r>
              <a:rPr lang="fi-FI" sz="1400" dirty="0">
                <a:latin typeface="Arial" panose="020B0604020202020204"/>
                <a:ea typeface="Calibri"/>
                <a:cs typeface="Arial"/>
              </a:rPr>
              <a:t>pitkäkestoista ohjausta. </a:t>
            </a:r>
            <a:endParaRPr lang="fi-FI" dirty="0"/>
          </a:p>
          <a:p>
            <a:pPr marL="0" indent="0" algn="just">
              <a:lnSpc>
                <a:spcPct val="100000"/>
              </a:lnSpc>
              <a:buNone/>
              <a:defRPr/>
            </a:pPr>
            <a:endParaRPr lang="fi-FI" sz="1300" dirty="0">
              <a:latin typeface="Arial" panose="020B0604020202020204"/>
              <a:ea typeface="Calibri"/>
              <a:cs typeface="Calibri"/>
            </a:endParaRPr>
          </a:p>
          <a:p>
            <a:pPr marL="0" indent="0" algn="just">
              <a:lnSpc>
                <a:spcPct val="100000"/>
              </a:lnSpc>
              <a:buNone/>
              <a:defRPr/>
            </a:pPr>
            <a:endParaRPr lang="fi-FI" sz="1300" b="0" i="0" u="none" strike="noStrike" kern="1200" cap="none" spc="0" normalizeH="0" baseline="0" noProof="0" dirty="0">
              <a:ln>
                <a:noFill/>
              </a:ln>
              <a:effectLst/>
              <a:uLnTx/>
              <a:uFillTx/>
              <a:latin typeface="Arial" panose="020B0604020202020204"/>
              <a:ea typeface="Calibri"/>
              <a:cs typeface="Calibri"/>
            </a:endParaRPr>
          </a:p>
          <a:p>
            <a:pPr marL="0" marR="0" lvl="0" indent="0" algn="l" defTabSz="914400">
              <a:lnSpc>
                <a:spcPct val="170000"/>
              </a:lnSpc>
              <a:spcBef>
                <a:spcPts val="1000"/>
              </a:spcBef>
              <a:spcAft>
                <a:spcPts val="0"/>
              </a:spcAft>
              <a:buClrTx/>
              <a:buSzTx/>
              <a:buFont typeface="Arial" panose="020B0604020202020204" pitchFamily="34" charset="0"/>
              <a:buNone/>
              <a:tabLst/>
              <a:defRPr/>
            </a:pPr>
            <a:endParaRPr lang="fi-FI" sz="1300" b="0" i="0" u="none" strike="noStrike" kern="1200" cap="none" spc="0" normalizeH="0" baseline="0" noProof="0" dirty="0">
              <a:ln>
                <a:noFill/>
              </a:ln>
              <a:solidFill>
                <a:srgbClr val="000000"/>
              </a:solidFill>
              <a:effectLst/>
              <a:uLnTx/>
              <a:uFillTx/>
              <a:latin typeface="Arial" panose="020B0604020202020204"/>
              <a:ea typeface="Calibri"/>
              <a:cs typeface="Calibri"/>
            </a:endParaRPr>
          </a:p>
          <a:p>
            <a:pPr marL="0" indent="0">
              <a:lnSpc>
                <a:spcPct val="170000"/>
              </a:lnSpc>
              <a:buNone/>
            </a:pPr>
            <a:endParaRPr lang="fi-FI" sz="1300" dirty="0">
              <a:ea typeface="Calibri"/>
              <a:cs typeface="Calibri"/>
            </a:endParaRPr>
          </a:p>
          <a:p>
            <a:endParaRPr lang="fi-FI" dirty="0"/>
          </a:p>
        </p:txBody>
      </p:sp>
      <p:sp>
        <p:nvSpPr>
          <p:cNvPr id="3" name="Kuvan paikkamerkki 2">
            <a:extLst>
              <a:ext uri="{FF2B5EF4-FFF2-40B4-BE49-F238E27FC236}">
                <a16:creationId xmlns:a16="http://schemas.microsoft.com/office/drawing/2014/main" id="{C6890C93-50AA-AAE9-EC26-9253AADEE746}"/>
              </a:ext>
            </a:extLst>
          </p:cNvPr>
          <p:cNvSpPr>
            <a:spLocks noGrp="1"/>
          </p:cNvSpPr>
          <p:nvPr>
            <p:ph type="pic" sz="quarter" idx="11"/>
          </p:nvPr>
        </p:nvSpPr>
        <p:spPr>
          <a:xfrm>
            <a:off x="5837641" y="1030288"/>
            <a:ext cx="4658909" cy="4486275"/>
          </a:xfrm>
        </p:spPr>
        <p:txBody>
          <a:bodyPr>
            <a:normAutofit/>
          </a:bodyPr>
          <a:lstStyle/>
          <a:p>
            <a:pPr marL="0" marR="0" lvl="0" indent="0" algn="l" defTabSz="914400">
              <a:lnSpc>
                <a:spcPct val="90000"/>
              </a:lnSpc>
              <a:spcBef>
                <a:spcPts val="1000"/>
              </a:spcBef>
              <a:spcAft>
                <a:spcPts val="0"/>
              </a:spcAft>
              <a:buClrTx/>
              <a:buSzTx/>
              <a:buNone/>
              <a:tabLst/>
              <a:defRPr/>
            </a:pPr>
            <a:endParaRPr lang="fi-FI" sz="1400" b="1" i="0" u="none" strike="noStrike" kern="1200" cap="none" spc="0" normalizeH="0" baseline="0" noProof="0" dirty="0">
              <a:ln>
                <a:noFill/>
              </a:ln>
              <a:solidFill>
                <a:srgbClr val="000000"/>
              </a:solidFill>
              <a:effectLst/>
              <a:uLnTx/>
              <a:uFillTx/>
              <a:latin typeface="Arial" panose="020B0604020202020204"/>
              <a:cs typeface="Arial"/>
            </a:endParaRPr>
          </a:p>
          <a:p>
            <a:pPr>
              <a:lnSpc>
                <a:spcPct val="100000"/>
              </a:lnSpc>
              <a:spcBef>
                <a:spcPts val="500"/>
              </a:spcBef>
              <a:buNone/>
              <a:defRPr/>
            </a:pPr>
            <a:endParaRPr lang="fi-FI" sz="1400" dirty="0">
              <a:cs typeface="Arial"/>
            </a:endParaRPr>
          </a:p>
          <a:p>
            <a:pPr marL="0" lvl="0" indent="0">
              <a:buNone/>
              <a:defRPr/>
            </a:pPr>
            <a:r>
              <a:rPr lang="fi-FI" sz="1400" dirty="0"/>
              <a:t>Ohjauskeinoja voidaan yhdistellä tavoitteiden saavuttamiseksi tarpeiden mukaisesti. Jotta satakuntalaisille saadaan toimivat ja  parhaat mahdolliset palvelut tulisi toimia yhteistyössä julkisten, yksityisten ja kolmannen sektorin toimijoiden kanssa.</a:t>
            </a:r>
          </a:p>
        </p:txBody>
      </p:sp>
      <p:sp>
        <p:nvSpPr>
          <p:cNvPr id="5" name="Päivämäärän paikkamerkki 4">
            <a:extLst>
              <a:ext uri="{FF2B5EF4-FFF2-40B4-BE49-F238E27FC236}">
                <a16:creationId xmlns:a16="http://schemas.microsoft.com/office/drawing/2014/main" id="{59852D00-DBEC-3DDC-C006-8BA45F51B4B5}"/>
              </a:ext>
            </a:extLst>
          </p:cNvPr>
          <p:cNvSpPr>
            <a:spLocks noGrp="1"/>
          </p:cNvSpPr>
          <p:nvPr>
            <p:ph type="dt" sz="half" idx="10"/>
          </p:nvPr>
        </p:nvSpPr>
        <p:spPr/>
        <p:txBody>
          <a:bodyPr/>
          <a:lstStyle/>
          <a:p>
            <a:fld id="{6802F13D-C97E-8141-A9FE-5A635C5F607E}" type="datetime1">
              <a:rPr lang="fi-FI" smtClean="0"/>
              <a:pPr/>
              <a:t>31.12.2025</a:t>
            </a:fld>
            <a:endParaRPr lang="fi-FI"/>
          </a:p>
        </p:txBody>
      </p:sp>
      <p:sp>
        <p:nvSpPr>
          <p:cNvPr id="6" name="Alatunnisteen paikkamerkki 5">
            <a:extLst>
              <a:ext uri="{FF2B5EF4-FFF2-40B4-BE49-F238E27FC236}">
                <a16:creationId xmlns:a16="http://schemas.microsoft.com/office/drawing/2014/main" id="{1881C8A7-EF6C-3307-1BA2-88B009DCA2BA}"/>
              </a:ext>
            </a:extLst>
          </p:cNvPr>
          <p:cNvSpPr>
            <a:spLocks noGrp="1"/>
          </p:cNvSpPr>
          <p:nvPr>
            <p:ph type="ftr" sz="quarter" idx="3"/>
          </p:nvPr>
        </p:nvSpPr>
        <p:spPr/>
        <p:txBody>
          <a:bodyPr/>
          <a:lstStyle/>
          <a:p>
            <a:endParaRPr lang="en-FI"/>
          </a:p>
        </p:txBody>
      </p:sp>
      <p:sp>
        <p:nvSpPr>
          <p:cNvPr id="7" name="Dian numeron paikkamerkki 6">
            <a:extLst>
              <a:ext uri="{FF2B5EF4-FFF2-40B4-BE49-F238E27FC236}">
                <a16:creationId xmlns:a16="http://schemas.microsoft.com/office/drawing/2014/main" id="{81811C27-C932-C4F5-9691-E015BE9BB065}"/>
              </a:ext>
            </a:extLst>
          </p:cNvPr>
          <p:cNvSpPr>
            <a:spLocks noGrp="1"/>
          </p:cNvSpPr>
          <p:nvPr>
            <p:ph type="sldNum" sz="quarter" idx="4"/>
          </p:nvPr>
        </p:nvSpPr>
        <p:spPr/>
        <p:txBody>
          <a:bodyPr/>
          <a:lstStyle/>
          <a:p>
            <a:fld id="{A1510FE8-D753-C647-A925-D4EB5DB9B7DB}" type="slidenum">
              <a:rPr lang="en-FI" smtClean="0"/>
              <a:pPr/>
              <a:t>13</a:t>
            </a:fld>
            <a:endParaRPr lang="en-FI"/>
          </a:p>
        </p:txBody>
      </p:sp>
      <p:pic>
        <p:nvPicPr>
          <p:cNvPr id="4" name="Kuva 3" descr="Kuva, joka sisältää kohteen Turkoosi, muotoilu&#10;&#10;Tekoälyn generoima sisältö voi olla virheellistä.">
            <a:extLst>
              <a:ext uri="{FF2B5EF4-FFF2-40B4-BE49-F238E27FC236}">
                <a16:creationId xmlns:a16="http://schemas.microsoft.com/office/drawing/2014/main" id="{5A063954-939A-F256-4E24-4C451D44298E}"/>
              </a:ext>
            </a:extLst>
          </p:cNvPr>
          <p:cNvPicPr>
            <a:picLocks noChangeAspect="1"/>
          </p:cNvPicPr>
          <p:nvPr/>
        </p:nvPicPr>
        <p:blipFill>
          <a:blip r:embed="rId2"/>
          <a:srcRect t="78333"/>
          <a:stretch/>
        </p:blipFill>
        <p:spPr>
          <a:xfrm>
            <a:off x="1234" y="5372100"/>
            <a:ext cx="12189532" cy="1485900"/>
          </a:xfrm>
          <a:prstGeom prst="rect">
            <a:avLst/>
          </a:prstGeom>
        </p:spPr>
      </p:pic>
      <p:pic>
        <p:nvPicPr>
          <p:cNvPr id="8" name="Picture 5">
            <a:extLst>
              <a:ext uri="{FF2B5EF4-FFF2-40B4-BE49-F238E27FC236}">
                <a16:creationId xmlns:a16="http://schemas.microsoft.com/office/drawing/2014/main" id="{FB1B89B9-63C9-1B98-E02C-403D159CF343}"/>
              </a:ext>
            </a:extLst>
          </p:cNvPr>
          <p:cNvPicPr>
            <a:picLocks noChangeAspect="1"/>
          </p:cNvPicPr>
          <p:nvPr/>
        </p:nvPicPr>
        <p:blipFill>
          <a:blip r:embed="rId3"/>
          <a:stretch>
            <a:fillRect/>
          </a:stretch>
        </p:blipFill>
        <p:spPr>
          <a:xfrm>
            <a:off x="192491" y="190501"/>
            <a:ext cx="893359" cy="226341"/>
          </a:xfrm>
          <a:prstGeom prst="rect">
            <a:avLst/>
          </a:prstGeom>
        </p:spPr>
      </p:pic>
    </p:spTree>
    <p:extLst>
      <p:ext uri="{BB962C8B-B14F-4D97-AF65-F5344CB8AC3E}">
        <p14:creationId xmlns:p14="http://schemas.microsoft.com/office/powerpoint/2010/main" val="134374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A14C2-4B71-7773-7451-2D696BA41E88}"/>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BFED7CE7-7636-A97A-F2F6-DA10A9F99952}"/>
              </a:ext>
            </a:extLst>
          </p:cNvPr>
          <p:cNvSpPr>
            <a:spLocks noGrp="1"/>
          </p:cNvSpPr>
          <p:nvPr>
            <p:ph idx="1"/>
          </p:nvPr>
        </p:nvSpPr>
        <p:spPr>
          <a:xfrm>
            <a:off x="910040" y="1913306"/>
            <a:ext cx="7977401" cy="4351338"/>
          </a:xfrm>
        </p:spPr>
        <p:txBody>
          <a:bodyPr vert="horz" lIns="72000" tIns="36000" rIns="72000" bIns="36000" numCol="2" rtlCol="0" anchor="t">
            <a:normAutofit/>
          </a:bodyPr>
          <a:lstStyle/>
          <a:p>
            <a:pPr marL="0" lvl="0" indent="0">
              <a:buNone/>
              <a:defRPr/>
            </a:pPr>
            <a:r>
              <a:rPr lang="fi-FI" sz="1800" b="1" dirty="0">
                <a:cs typeface="Poppins"/>
              </a:rPr>
              <a:t>Järjestäjän tehtävät</a:t>
            </a:r>
            <a:endParaRPr lang="fi-FI" sz="1700" b="1" dirty="0">
              <a:cs typeface="Poppins"/>
            </a:endParaRPr>
          </a:p>
          <a:p>
            <a:pPr marL="285750" lvl="0" indent="-285750">
              <a:buFont typeface="Arial" panose="020B0604020202020204" pitchFamily="34" charset="0"/>
              <a:buChar char="•"/>
              <a:defRPr/>
            </a:pPr>
            <a:r>
              <a:rPr lang="fi-FI" sz="1700" dirty="0">
                <a:cs typeface="Poppins"/>
              </a:rPr>
              <a:t>Alueen väestön hyvinvoinnin ja terveyden sekä niihin yhteydessä olevien tekijöiden seuranta väestöryhmittäin</a:t>
            </a:r>
            <a:endParaRPr lang="en-US" sz="1700" dirty="0">
              <a:cs typeface="Poppins"/>
            </a:endParaRPr>
          </a:p>
          <a:p>
            <a:pPr marL="285750" lvl="0" indent="-285750">
              <a:buFont typeface="Arial" panose="020B0604020202020204" pitchFamily="34" charset="0"/>
              <a:buChar char="•"/>
              <a:defRPr/>
            </a:pPr>
            <a:r>
              <a:rPr lang="fi-FI" sz="1700" dirty="0">
                <a:cs typeface="Poppins"/>
              </a:rPr>
              <a:t>Asukkaiden palvelujen tarpeen määrittely</a:t>
            </a:r>
            <a:endParaRPr lang="en-US" sz="1700" dirty="0">
              <a:cs typeface="Poppins"/>
            </a:endParaRPr>
          </a:p>
          <a:p>
            <a:pPr marL="285750" lvl="0" indent="-285750">
              <a:buFont typeface="Arial" panose="020B0604020202020204" pitchFamily="34" charset="0"/>
              <a:buChar char="•"/>
              <a:defRPr/>
            </a:pPr>
            <a:r>
              <a:rPr lang="fi-FI" sz="1700" dirty="0">
                <a:cs typeface="Poppins"/>
              </a:rPr>
              <a:t>Palveluverkon suunnittelu</a:t>
            </a:r>
            <a:endParaRPr lang="en-US" sz="1700" dirty="0">
              <a:cs typeface="Poppins"/>
            </a:endParaRPr>
          </a:p>
          <a:p>
            <a:pPr marL="285750" lvl="0" indent="-285750">
              <a:buFont typeface="Arial" panose="020B0604020202020204" pitchFamily="34" charset="0"/>
              <a:buChar char="•"/>
              <a:defRPr/>
            </a:pPr>
            <a:r>
              <a:rPr lang="fi-FI" sz="1700" dirty="0">
                <a:cs typeface="Poppins"/>
              </a:rPr>
              <a:t>Yhdenvertaisten palveluiden saatavuudesta huolehtiminen</a:t>
            </a:r>
            <a:endParaRPr lang="en-US" sz="1700" dirty="0">
              <a:cs typeface="Poppins"/>
            </a:endParaRPr>
          </a:p>
          <a:p>
            <a:pPr marL="285750" lvl="0" indent="-285750">
              <a:buFont typeface="Arial" panose="020B0604020202020204" pitchFamily="34" charset="0"/>
              <a:buChar char="•"/>
              <a:defRPr/>
            </a:pPr>
            <a:r>
              <a:rPr lang="fi-FI" sz="1700" dirty="0">
                <a:cs typeface="Poppins"/>
              </a:rPr>
              <a:t>Palvelujen tarpeen, määrän ja laadun määritteleminen</a:t>
            </a:r>
            <a:endParaRPr lang="en-US" sz="1700" dirty="0">
              <a:cs typeface="Poppins"/>
            </a:endParaRPr>
          </a:p>
          <a:p>
            <a:pPr marL="285750" lvl="0" indent="-285750">
              <a:buFont typeface="Arial" panose="020B0604020202020204" pitchFamily="34" charset="0"/>
              <a:buChar char="•"/>
              <a:defRPr/>
            </a:pPr>
            <a:r>
              <a:rPr lang="fi-FI" sz="1700" dirty="0">
                <a:cs typeface="Poppins"/>
              </a:rPr>
              <a:t>Palvelujen tuottamistavan määritteleminen ja strateginen hankinta</a:t>
            </a:r>
          </a:p>
          <a:p>
            <a:pPr marL="285750" lvl="0" indent="-285750">
              <a:buFont typeface="Arial" panose="020B0604020202020204" pitchFamily="34" charset="0"/>
              <a:buChar char="•"/>
              <a:defRPr/>
            </a:pPr>
            <a:endParaRPr lang="fi-FI" sz="1700"/>
          </a:p>
          <a:p>
            <a:pPr marL="285750" lvl="0" indent="-285750">
              <a:buFont typeface="Arial" panose="020B0604020202020204" pitchFamily="34" charset="0"/>
              <a:buChar char="•"/>
              <a:defRPr/>
            </a:pPr>
            <a:r>
              <a:rPr lang="fi-FI" sz="1700" dirty="0">
                <a:cs typeface="Poppins"/>
              </a:rPr>
              <a:t>Palveluiden tuottamisen ohjauksesta ja valvonnasta vastaaminen (myös omavalvonta)</a:t>
            </a:r>
          </a:p>
          <a:p>
            <a:pPr marL="285750" lvl="0" indent="-285750">
              <a:buFont typeface="Arial" panose="020B0604020202020204" pitchFamily="34" charset="0"/>
              <a:buChar char="•"/>
              <a:defRPr/>
            </a:pPr>
            <a:r>
              <a:rPr lang="fi-FI" sz="1700" dirty="0">
                <a:cs typeface="Poppins"/>
              </a:rPr>
              <a:t>Palveluiden yhteensovittamisen kokonaisvastuu ja integraatio</a:t>
            </a:r>
            <a:endParaRPr lang="en-US" sz="1700" dirty="0">
              <a:cs typeface="Poppins"/>
            </a:endParaRPr>
          </a:p>
          <a:p>
            <a:pPr marL="285750" lvl="0" indent="-285750">
              <a:buFont typeface="Arial" panose="020B0604020202020204" pitchFamily="34" charset="0"/>
              <a:buChar char="•"/>
              <a:defRPr/>
            </a:pPr>
            <a:r>
              <a:rPr lang="fi-FI" sz="1700" dirty="0">
                <a:cs typeface="Poppins"/>
              </a:rPr>
              <a:t>Toiminnan ja talouden tasapainosta huolehtiminen</a:t>
            </a:r>
          </a:p>
          <a:p>
            <a:pPr marL="285750" lvl="0" indent="-285750">
              <a:buFont typeface="Arial" panose="020B0604020202020204" pitchFamily="34" charset="0"/>
              <a:buChar char="•"/>
              <a:defRPr/>
            </a:pPr>
            <a:r>
              <a:rPr lang="fi-FI" sz="1700" dirty="0">
                <a:cs typeface="Poppins"/>
              </a:rPr>
              <a:t> Asukkaiden ja asiakkaiden osallisuuden varmistaminen</a:t>
            </a:r>
            <a:endParaRPr lang="en-US" sz="1700" dirty="0">
              <a:cs typeface="Poppins"/>
            </a:endParaRPr>
          </a:p>
          <a:p>
            <a:pPr marL="285750" lvl="0" indent="-285750">
              <a:buFont typeface="Arial" panose="020B0604020202020204" pitchFamily="34" charset="0"/>
              <a:buChar char="•"/>
              <a:defRPr/>
            </a:pPr>
            <a:r>
              <a:rPr lang="fi-FI" sz="1700">
                <a:cs typeface="Poppins"/>
              </a:rPr>
              <a:t>Palvelujen kehittäminen</a:t>
            </a:r>
          </a:p>
          <a:p>
            <a:endParaRPr lang="fi-FI" sz="1700"/>
          </a:p>
        </p:txBody>
      </p:sp>
      <p:sp>
        <p:nvSpPr>
          <p:cNvPr id="5" name="Otsikko 4">
            <a:extLst>
              <a:ext uri="{FF2B5EF4-FFF2-40B4-BE49-F238E27FC236}">
                <a16:creationId xmlns:a16="http://schemas.microsoft.com/office/drawing/2014/main" id="{128C05AA-0891-7AD8-FB06-F96AB11E6750}"/>
              </a:ext>
            </a:extLst>
          </p:cNvPr>
          <p:cNvSpPr>
            <a:spLocks noGrp="1"/>
          </p:cNvSpPr>
          <p:nvPr>
            <p:ph type="title"/>
          </p:nvPr>
        </p:nvSpPr>
        <p:spPr/>
        <p:txBody>
          <a:bodyPr anchor="ctr">
            <a:normAutofit fontScale="90000"/>
          </a:bodyPr>
          <a:lstStyle/>
          <a:p>
            <a:br>
              <a:rPr lang="fi-FI"/>
            </a:br>
            <a:br>
              <a:rPr lang="fi-FI"/>
            </a:br>
            <a:r>
              <a:rPr lang="fi-FI">
                <a:cs typeface="Poppins"/>
              </a:rPr>
              <a:t>Satakunnan hyvinvointialue sosiaali- ja terveyspalveluiden järjestäjänä</a:t>
            </a:r>
            <a:br>
              <a:rPr lang="fi-FI"/>
            </a:br>
            <a:br>
              <a:rPr lang="en-US"/>
            </a:br>
            <a:endParaRPr lang="fi-FI"/>
          </a:p>
        </p:txBody>
      </p:sp>
      <p:sp>
        <p:nvSpPr>
          <p:cNvPr id="15" name="Slide Number Placeholder 5">
            <a:extLst>
              <a:ext uri="{FF2B5EF4-FFF2-40B4-BE49-F238E27FC236}">
                <a16:creationId xmlns:a16="http://schemas.microsoft.com/office/drawing/2014/main" id="{B57E6754-A5D7-7AB1-AB63-A1B03B805E8A}"/>
              </a:ext>
            </a:extLst>
          </p:cNvPr>
          <p:cNvSpPr>
            <a:spLocks noGrp="1"/>
          </p:cNvSpPr>
          <p:nvPr>
            <p:ph type="sldNum" sz="quarter" idx="4"/>
          </p:nvPr>
        </p:nvSpPr>
        <p:spPr/>
        <p:txBody>
          <a:bodyPr anchor="ctr">
            <a:normAutofit/>
          </a:bodyPr>
          <a:lstStyle/>
          <a:p>
            <a:pPr>
              <a:spcAft>
                <a:spcPts val="600"/>
              </a:spcAft>
            </a:pPr>
            <a:fld id="{A1510FE8-D753-C647-A925-D4EB5DB9B7DB}" type="slidenum">
              <a:rPr lang="en-FI" smtClean="0"/>
              <a:pPr>
                <a:spcAft>
                  <a:spcPts val="600"/>
                </a:spcAft>
              </a:pPr>
              <a:t>14</a:t>
            </a:fld>
            <a:endParaRPr lang="en-FI"/>
          </a:p>
        </p:txBody>
      </p:sp>
      <p:pic>
        <p:nvPicPr>
          <p:cNvPr id="7" name="Kuva 6">
            <a:extLst>
              <a:ext uri="{FF2B5EF4-FFF2-40B4-BE49-F238E27FC236}">
                <a16:creationId xmlns:a16="http://schemas.microsoft.com/office/drawing/2014/main" id="{F33B7A08-8332-A199-F7E9-72A8D6B51C9C}"/>
              </a:ext>
            </a:extLst>
          </p:cNvPr>
          <p:cNvPicPr>
            <a:picLocks noChangeAspect="1"/>
          </p:cNvPicPr>
          <p:nvPr/>
        </p:nvPicPr>
        <p:blipFill>
          <a:blip r:embed="rId2"/>
          <a:srcRect r="78893"/>
          <a:stretch/>
        </p:blipFill>
        <p:spPr>
          <a:xfrm>
            <a:off x="9619135" y="0"/>
            <a:ext cx="2572865" cy="6858000"/>
          </a:xfrm>
          <a:prstGeom prst="rect">
            <a:avLst/>
          </a:prstGeom>
        </p:spPr>
      </p:pic>
      <p:pic>
        <p:nvPicPr>
          <p:cNvPr id="2" name="Picture 5">
            <a:extLst>
              <a:ext uri="{FF2B5EF4-FFF2-40B4-BE49-F238E27FC236}">
                <a16:creationId xmlns:a16="http://schemas.microsoft.com/office/drawing/2014/main" id="{3BEDBEA7-414F-6F89-5659-9595B7510340}"/>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412037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C136-2025-8973-CF9F-6770827C5557}"/>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35B880E6-AEAA-F7C7-C117-C1433030911E}"/>
              </a:ext>
            </a:extLst>
          </p:cNvPr>
          <p:cNvSpPr>
            <a:spLocks noGrp="1"/>
          </p:cNvSpPr>
          <p:nvPr>
            <p:ph idx="1"/>
          </p:nvPr>
        </p:nvSpPr>
        <p:spPr>
          <a:xfrm>
            <a:off x="910040" y="1913306"/>
            <a:ext cx="7977401" cy="4351338"/>
          </a:xfrm>
        </p:spPr>
        <p:txBody>
          <a:bodyPr vert="horz" lIns="72000" tIns="36000" rIns="72000" bIns="36000" numCol="2" rtlCol="0" anchor="t">
            <a:normAutofit/>
          </a:bodyPr>
          <a:lstStyle/>
          <a:p>
            <a:pPr marL="0" lvl="0" indent="0">
              <a:buNone/>
              <a:defRPr/>
            </a:pPr>
            <a:endParaRPr lang="fi-FI" sz="1800" b="1"/>
          </a:p>
          <a:p>
            <a:endParaRPr lang="fi-FI" sz="1700"/>
          </a:p>
        </p:txBody>
      </p:sp>
      <p:sp>
        <p:nvSpPr>
          <p:cNvPr id="5" name="Otsikko 4">
            <a:extLst>
              <a:ext uri="{FF2B5EF4-FFF2-40B4-BE49-F238E27FC236}">
                <a16:creationId xmlns:a16="http://schemas.microsoft.com/office/drawing/2014/main" id="{BCFA7C3B-88E1-851B-9398-F9F5F787D5B3}"/>
              </a:ext>
            </a:extLst>
          </p:cNvPr>
          <p:cNvSpPr>
            <a:spLocks noGrp="1"/>
          </p:cNvSpPr>
          <p:nvPr>
            <p:ph type="title"/>
          </p:nvPr>
        </p:nvSpPr>
        <p:spPr/>
        <p:txBody>
          <a:bodyPr anchor="ctr">
            <a:normAutofit fontScale="90000"/>
          </a:bodyPr>
          <a:lstStyle/>
          <a:p>
            <a:br>
              <a:rPr lang="fi-FI"/>
            </a:br>
            <a:br>
              <a:rPr lang="fi-FI"/>
            </a:br>
            <a:r>
              <a:rPr lang="fi-FI">
                <a:cs typeface="Poppins"/>
              </a:rPr>
              <a:t>Satakunnan hyvinvointialueenalue sosiaali-</a:t>
            </a:r>
            <a:br>
              <a:rPr lang="fi-FI">
                <a:cs typeface="Poppins"/>
              </a:rPr>
            </a:br>
            <a:r>
              <a:rPr lang="fi-FI">
                <a:cs typeface="Poppins"/>
              </a:rPr>
              <a:t> ja terveyspalveluiden järjestäjänä</a:t>
            </a:r>
            <a:br>
              <a:rPr lang="fi-FI"/>
            </a:br>
            <a:br>
              <a:rPr lang="en-US"/>
            </a:br>
            <a:r>
              <a:rPr lang="fi-FI" sz="2000">
                <a:cs typeface="Arial"/>
              </a:rPr>
              <a:t>Järjestäjä tarvitsee tietoa suunnitteluun, ohjaukseen, </a:t>
            </a:r>
            <a:br>
              <a:rPr lang="fi-FI" sz="2000">
                <a:cs typeface="Arial"/>
              </a:rPr>
            </a:br>
            <a:r>
              <a:rPr lang="fi-FI" sz="2000">
                <a:cs typeface="Arial"/>
              </a:rPr>
              <a:t>seurantaan ja valvontaan</a:t>
            </a:r>
            <a:br>
              <a:rPr lang="fi-FI" sz="2000">
                <a:cs typeface="Arial"/>
              </a:rPr>
            </a:br>
            <a:endParaRPr lang="en-US" sz="2000" b="0">
              <a:cs typeface="Arial"/>
            </a:endParaRPr>
          </a:p>
        </p:txBody>
      </p:sp>
      <p:sp>
        <p:nvSpPr>
          <p:cNvPr id="15" name="Slide Number Placeholder 5">
            <a:extLst>
              <a:ext uri="{FF2B5EF4-FFF2-40B4-BE49-F238E27FC236}">
                <a16:creationId xmlns:a16="http://schemas.microsoft.com/office/drawing/2014/main" id="{1ED1D590-C293-E39F-0BFA-984FACC63D4D}"/>
              </a:ext>
            </a:extLst>
          </p:cNvPr>
          <p:cNvSpPr>
            <a:spLocks noGrp="1"/>
          </p:cNvSpPr>
          <p:nvPr>
            <p:ph type="sldNum" sz="quarter" idx="4"/>
          </p:nvPr>
        </p:nvSpPr>
        <p:spPr/>
        <p:txBody>
          <a:bodyPr anchor="ctr">
            <a:normAutofit/>
          </a:bodyPr>
          <a:lstStyle/>
          <a:p>
            <a:pPr>
              <a:spcAft>
                <a:spcPts val="600"/>
              </a:spcAft>
            </a:pPr>
            <a:fld id="{A1510FE8-D753-C647-A925-D4EB5DB9B7DB}" type="slidenum">
              <a:rPr lang="en-FI" smtClean="0"/>
              <a:pPr>
                <a:spcAft>
                  <a:spcPts val="600"/>
                </a:spcAft>
              </a:pPr>
              <a:t>15</a:t>
            </a:fld>
            <a:endParaRPr lang="en-FI"/>
          </a:p>
        </p:txBody>
      </p:sp>
      <p:pic>
        <p:nvPicPr>
          <p:cNvPr id="7" name="Kuva 6">
            <a:extLst>
              <a:ext uri="{FF2B5EF4-FFF2-40B4-BE49-F238E27FC236}">
                <a16:creationId xmlns:a16="http://schemas.microsoft.com/office/drawing/2014/main" id="{A94E680B-1987-8C9A-4432-F6E2488D328C}"/>
              </a:ext>
            </a:extLst>
          </p:cNvPr>
          <p:cNvPicPr>
            <a:picLocks noChangeAspect="1"/>
          </p:cNvPicPr>
          <p:nvPr/>
        </p:nvPicPr>
        <p:blipFill>
          <a:blip r:embed="rId2"/>
          <a:srcRect r="78893"/>
          <a:stretch/>
        </p:blipFill>
        <p:spPr>
          <a:xfrm>
            <a:off x="9619135" y="0"/>
            <a:ext cx="2572865" cy="6858000"/>
          </a:xfrm>
          <a:prstGeom prst="rect">
            <a:avLst/>
          </a:prstGeom>
        </p:spPr>
      </p:pic>
      <p:sp>
        <p:nvSpPr>
          <p:cNvPr id="2" name="TextBox 1">
            <a:extLst>
              <a:ext uri="{FF2B5EF4-FFF2-40B4-BE49-F238E27FC236}">
                <a16:creationId xmlns:a16="http://schemas.microsoft.com/office/drawing/2014/main" id="{4F1853D7-FDD0-D3F0-D0CF-FFAD819A285B}"/>
              </a:ext>
            </a:extLst>
          </p:cNvPr>
          <p:cNvSpPr txBox="1"/>
          <p:nvPr/>
        </p:nvSpPr>
        <p:spPr>
          <a:xfrm>
            <a:off x="909851" y="2667001"/>
            <a:ext cx="8234149" cy="3652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lnSpc>
                <a:spcPts val="1575"/>
              </a:lnSpc>
              <a:buFont typeface=""/>
              <a:buChar char="•"/>
            </a:pPr>
            <a:r>
              <a:rPr lang="fi-FI" baseline="0">
                <a:latin typeface="Arial"/>
                <a:ea typeface="Arial"/>
                <a:cs typeface="Arial"/>
              </a:rPr>
              <a:t>Strategian seurantaan</a:t>
            </a:r>
            <a:r>
              <a:rPr lang="en-US">
                <a:latin typeface="Arial"/>
                <a:ea typeface="Arial"/>
                <a:cs typeface="Arial"/>
              </a:rPr>
              <a:t>​</a:t>
            </a:r>
          </a:p>
          <a:p>
            <a:pPr marL="228600" indent="-228600">
              <a:lnSpc>
                <a:spcPts val="1575"/>
              </a:lnSpc>
              <a:buFont typeface=""/>
              <a:buChar char="•"/>
            </a:pPr>
            <a:endParaRPr lang="en-US">
              <a:latin typeface="Arial"/>
              <a:ea typeface="Arial"/>
              <a:cs typeface="Arial"/>
            </a:endParaRPr>
          </a:p>
          <a:p>
            <a:pPr marL="228600" lvl="0" indent="-228600" rtl="0">
              <a:lnSpc>
                <a:spcPts val="1575"/>
              </a:lnSpc>
              <a:buFont typeface=""/>
              <a:buChar char="•"/>
            </a:pPr>
            <a:r>
              <a:rPr lang="fi-FI" baseline="0">
                <a:latin typeface="Arial"/>
                <a:ea typeface="Arial"/>
                <a:cs typeface="Arial"/>
              </a:rPr>
              <a:t>Asiakassegmentittäin yli toimialarajojen (elämänkaari sekä hyvinvoinnin ja terveyden edistäminen)</a:t>
            </a:r>
            <a:r>
              <a:rPr lang="en-US">
                <a:latin typeface="Arial"/>
                <a:ea typeface="Arial"/>
                <a:cs typeface="Arial"/>
              </a:rPr>
              <a:t>​</a:t>
            </a:r>
          </a:p>
          <a:p>
            <a:pPr marL="228600" indent="-228600">
              <a:lnSpc>
                <a:spcPts val="1575"/>
              </a:lnSpc>
              <a:buFont typeface=""/>
              <a:buChar char="•"/>
            </a:pPr>
            <a:endParaRPr lang="en-US">
              <a:latin typeface="Arial"/>
              <a:ea typeface="Arial"/>
              <a:cs typeface="Arial"/>
            </a:endParaRPr>
          </a:p>
          <a:p>
            <a:pPr marL="228600" lvl="0" indent="-228600" rtl="0">
              <a:lnSpc>
                <a:spcPts val="1575"/>
              </a:lnSpc>
              <a:buFont typeface=""/>
              <a:buChar char="•"/>
            </a:pPr>
            <a:r>
              <a:rPr lang="fi-FI" baseline="0">
                <a:latin typeface="Arial"/>
                <a:ea typeface="Arial"/>
                <a:cs typeface="Arial"/>
              </a:rPr>
              <a:t>Palveluittain</a:t>
            </a:r>
            <a:r>
              <a:rPr lang="en-US">
                <a:latin typeface="Arial"/>
                <a:ea typeface="Arial"/>
                <a:cs typeface="Arial"/>
              </a:rPr>
              <a:t>​</a:t>
            </a:r>
          </a:p>
          <a:p>
            <a:pPr marL="228600" indent="-228600">
              <a:lnSpc>
                <a:spcPts val="1575"/>
              </a:lnSpc>
              <a:buFont typeface=""/>
              <a:buChar char="•"/>
            </a:pPr>
            <a:endParaRPr lang="en-US">
              <a:latin typeface="Arial"/>
              <a:ea typeface="Arial"/>
              <a:cs typeface="Arial"/>
            </a:endParaRPr>
          </a:p>
          <a:p>
            <a:pPr marL="228600" lvl="0" indent="-228600" rtl="0">
              <a:lnSpc>
                <a:spcPts val="1575"/>
              </a:lnSpc>
              <a:buFont typeface=""/>
              <a:buChar char="•"/>
            </a:pPr>
            <a:r>
              <a:rPr lang="fi-FI" baseline="0">
                <a:latin typeface="Arial"/>
                <a:ea typeface="Arial"/>
                <a:cs typeface="Arial"/>
              </a:rPr>
              <a:t>Palvelurakenteen mukaisesti</a:t>
            </a:r>
            <a:r>
              <a:rPr lang="en-US">
                <a:latin typeface="Arial"/>
                <a:ea typeface="Arial"/>
                <a:cs typeface="Arial"/>
              </a:rPr>
              <a:t>​</a:t>
            </a:r>
          </a:p>
          <a:p>
            <a:pPr marL="228600" indent="-228600">
              <a:lnSpc>
                <a:spcPts val="1575"/>
              </a:lnSpc>
              <a:buFont typeface=""/>
              <a:buChar char="•"/>
            </a:pPr>
            <a:endParaRPr lang="en-US">
              <a:latin typeface="Arial"/>
              <a:ea typeface="Arial"/>
              <a:cs typeface="Arial"/>
            </a:endParaRPr>
          </a:p>
          <a:p>
            <a:pPr marL="228600" lvl="0" indent="-228600" rtl="0">
              <a:lnSpc>
                <a:spcPts val="1575"/>
              </a:lnSpc>
              <a:buFont typeface=""/>
              <a:buChar char="•"/>
            </a:pPr>
            <a:r>
              <a:rPr lang="fi-FI" baseline="0">
                <a:latin typeface="Arial"/>
                <a:ea typeface="Arial"/>
                <a:cs typeface="Arial"/>
              </a:rPr>
              <a:t>Organisaatiorakenteen mukaisesti</a:t>
            </a:r>
            <a:r>
              <a:rPr lang="en-US">
                <a:latin typeface="Arial"/>
                <a:ea typeface="Arial"/>
                <a:cs typeface="Arial"/>
              </a:rPr>
              <a:t>​</a:t>
            </a:r>
          </a:p>
          <a:p>
            <a:pPr marL="228600" indent="-228600">
              <a:lnSpc>
                <a:spcPts val="1575"/>
              </a:lnSpc>
              <a:buFont typeface=""/>
              <a:buChar char="•"/>
            </a:pPr>
            <a:endParaRPr lang="en-US">
              <a:latin typeface="Arial"/>
              <a:ea typeface="Arial"/>
              <a:cs typeface="Arial"/>
            </a:endParaRPr>
          </a:p>
          <a:p>
            <a:pPr marL="228600" lvl="0" indent="-228600" rtl="0">
              <a:lnSpc>
                <a:spcPts val="1575"/>
              </a:lnSpc>
              <a:buFont typeface=""/>
              <a:buChar char="•"/>
            </a:pPr>
            <a:r>
              <a:rPr lang="fi-FI" baseline="0">
                <a:latin typeface="Arial"/>
                <a:ea typeface="Arial"/>
                <a:cs typeface="Arial"/>
              </a:rPr>
              <a:t>Alueittain</a:t>
            </a:r>
            <a:r>
              <a:rPr lang="en-US">
                <a:latin typeface="Arial"/>
                <a:ea typeface="Arial"/>
                <a:cs typeface="Arial"/>
              </a:rPr>
              <a:t>​</a:t>
            </a:r>
          </a:p>
          <a:p>
            <a:pPr marL="228600" indent="-228600">
              <a:lnSpc>
                <a:spcPts val="1575"/>
              </a:lnSpc>
              <a:buFont typeface=""/>
              <a:buChar char="•"/>
            </a:pPr>
            <a:endParaRPr lang="en-US">
              <a:latin typeface="Arial"/>
              <a:ea typeface="Arial"/>
              <a:cs typeface="Arial"/>
            </a:endParaRPr>
          </a:p>
          <a:p>
            <a:pPr marL="228600" lvl="0" indent="-228600" rtl="0">
              <a:lnSpc>
                <a:spcPts val="1575"/>
              </a:lnSpc>
              <a:buFont typeface=""/>
              <a:buChar char="•"/>
            </a:pPr>
            <a:r>
              <a:rPr lang="fi-FI" baseline="0">
                <a:latin typeface="Arial"/>
                <a:ea typeface="Arial"/>
                <a:cs typeface="Arial"/>
              </a:rPr>
              <a:t>Oma toiminta ja ostopalvelut, palvelusetelit kokonaisuus</a:t>
            </a:r>
            <a:r>
              <a:rPr lang="en-US">
                <a:latin typeface="Arial"/>
                <a:ea typeface="Arial"/>
                <a:cs typeface="Arial"/>
              </a:rPr>
              <a:t>​</a:t>
            </a:r>
          </a:p>
          <a:p>
            <a:pPr marL="228600" indent="-228600">
              <a:lnSpc>
                <a:spcPts val="1575"/>
              </a:lnSpc>
              <a:buFont typeface=""/>
              <a:buChar char="•"/>
            </a:pPr>
            <a:endParaRPr lang="en-US">
              <a:latin typeface="Arial"/>
              <a:ea typeface="Arial"/>
              <a:cs typeface="Arial"/>
            </a:endParaRPr>
          </a:p>
          <a:p>
            <a:pPr marL="228600" indent="-228600">
              <a:lnSpc>
                <a:spcPts val="1575"/>
              </a:lnSpc>
              <a:buFont typeface=""/>
              <a:buChar char="•"/>
            </a:pPr>
            <a:r>
              <a:rPr lang="fi-FI">
                <a:latin typeface="Arial"/>
                <a:ea typeface="Arial"/>
                <a:cs typeface="Arial"/>
              </a:rPr>
              <a:t>Toiminnan</a:t>
            </a:r>
            <a:r>
              <a:rPr lang="fi-FI" baseline="0">
                <a:latin typeface="Arial"/>
                <a:ea typeface="Arial"/>
                <a:cs typeface="Arial"/>
              </a:rPr>
              <a:t> </a:t>
            </a:r>
            <a:r>
              <a:rPr lang="fi-FI">
                <a:latin typeface="Arial"/>
                <a:ea typeface="Arial"/>
                <a:cs typeface="Arial"/>
              </a:rPr>
              <a:t>ja</a:t>
            </a:r>
            <a:r>
              <a:rPr lang="fi-FI" baseline="0">
                <a:latin typeface="Arial"/>
                <a:ea typeface="Arial"/>
                <a:cs typeface="Arial"/>
              </a:rPr>
              <a:t> </a:t>
            </a:r>
            <a:r>
              <a:rPr lang="fi-FI">
                <a:latin typeface="Arial"/>
                <a:ea typeface="Arial"/>
                <a:cs typeface="Arial"/>
              </a:rPr>
              <a:t>talouden seurantaan</a:t>
            </a:r>
            <a:r>
              <a:rPr lang="fi-FI" baseline="0">
                <a:latin typeface="Arial"/>
                <a:ea typeface="Arial"/>
                <a:cs typeface="Arial"/>
              </a:rPr>
              <a:t> </a:t>
            </a:r>
            <a:r>
              <a:rPr lang="fi-FI">
                <a:latin typeface="Arial"/>
                <a:ea typeface="Arial"/>
                <a:cs typeface="Arial"/>
              </a:rPr>
              <a:t>--&gt;</a:t>
            </a:r>
            <a:r>
              <a:rPr lang="fi-FI" baseline="0">
                <a:latin typeface="Arial"/>
                <a:ea typeface="Arial"/>
                <a:cs typeface="Arial"/>
              </a:rPr>
              <a:t> ennustaminen ja ennakointi, skenaariot</a:t>
            </a:r>
          </a:p>
          <a:p>
            <a:pPr algn="l"/>
            <a:endParaRPr lang="en-US">
              <a:latin typeface="+mn-lt"/>
              <a:cs typeface="Poppins" pitchFamily="2" charset="77"/>
            </a:endParaRPr>
          </a:p>
        </p:txBody>
      </p:sp>
      <p:pic>
        <p:nvPicPr>
          <p:cNvPr id="3" name="Picture 5">
            <a:extLst>
              <a:ext uri="{FF2B5EF4-FFF2-40B4-BE49-F238E27FC236}">
                <a16:creationId xmlns:a16="http://schemas.microsoft.com/office/drawing/2014/main" id="{4A5D10DD-8F3D-4C38-4574-388D0C784329}"/>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60177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9C1B6-FFEE-39A3-CA7F-5CA963EFE6D1}"/>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DF24096B-F1C3-B72D-5480-E9C969DEC4F1}"/>
              </a:ext>
            </a:extLst>
          </p:cNvPr>
          <p:cNvSpPr>
            <a:spLocks noGrp="1"/>
          </p:cNvSpPr>
          <p:nvPr>
            <p:ph idx="1"/>
          </p:nvPr>
        </p:nvSpPr>
        <p:spPr>
          <a:xfrm>
            <a:off x="910041" y="2119162"/>
            <a:ext cx="7372899" cy="3161498"/>
          </a:xfrm>
        </p:spPr>
        <p:txBody>
          <a:bodyPr numCol="2" spcCol="144000">
            <a:noAutofit/>
          </a:bodyPr>
          <a:lstStyle/>
          <a:p>
            <a:pPr>
              <a:lnSpc>
                <a:spcPts val="1440"/>
              </a:lnSpc>
            </a:pPr>
            <a:r>
              <a:rPr lang="fi-FI" sz="1400" b="1">
                <a:cs typeface="Arial"/>
              </a:rPr>
              <a:t>Satakunnan hyvinvointialueen strategia</a:t>
            </a:r>
          </a:p>
          <a:p>
            <a:pPr>
              <a:lnSpc>
                <a:spcPts val="1440"/>
              </a:lnSpc>
            </a:pPr>
            <a:r>
              <a:rPr lang="fi-FI" sz="1400">
                <a:solidFill>
                  <a:srgbClr val="252525"/>
                </a:solidFill>
                <a:cs typeface="Arial"/>
              </a:rPr>
              <a:t>Satakunnan hyvinvointialueen toimintaa johdetaan aluevaltuuston hyväksymän hyvinvointialuestrategian mukaisesti ja sitä täydentävät ohjelmat ja suunnitelmat. </a:t>
            </a:r>
            <a:endParaRPr lang="en-US" sz="1400">
              <a:solidFill>
                <a:srgbClr val="000000"/>
              </a:solidFill>
              <a:cs typeface="Arial"/>
            </a:endParaRPr>
          </a:p>
          <a:p>
            <a:pPr>
              <a:lnSpc>
                <a:spcPts val="1440"/>
              </a:lnSpc>
            </a:pPr>
            <a:r>
              <a:rPr lang="fi-FI" sz="1400">
                <a:solidFill>
                  <a:srgbClr val="252525"/>
                </a:solidFill>
                <a:cs typeface="Arial"/>
              </a:rPr>
              <a:t>Hyvinvointialuestrategian lähtökohtana ovat satakuntalaiset asukkaat ja heidän hyvinvointinsa, terveytensä ja turvallisuutensa. Strategiassa asetetaan toimintaa ja taloutta ohjaavia tavoitteita ja sen perustana on arvio Satakunnan tilanteesta, väestön palvelutarpeista sekä tulevista toimintaympäristön muutoksista. Toiminnan ja resurssien yhteen sovittaminen on keskeinen näkökulma strategiatyössä.</a:t>
            </a:r>
          </a:p>
          <a:p>
            <a:pPr>
              <a:lnSpc>
                <a:spcPts val="1440"/>
              </a:lnSpc>
            </a:pPr>
            <a:endParaRPr lang="fi-FI" sz="1400">
              <a:solidFill>
                <a:srgbClr val="252525"/>
              </a:solidFill>
              <a:cs typeface="Arial"/>
            </a:endParaRPr>
          </a:p>
          <a:p>
            <a:pPr>
              <a:lnSpc>
                <a:spcPts val="1440"/>
              </a:lnSpc>
            </a:pPr>
            <a:endParaRPr lang="fi-FI" sz="1400">
              <a:solidFill>
                <a:srgbClr val="252525"/>
              </a:solidFill>
              <a:cs typeface="Arial"/>
            </a:endParaRPr>
          </a:p>
          <a:p>
            <a:pPr>
              <a:defRPr/>
            </a:pPr>
            <a:r>
              <a:rPr lang="fi-FI" sz="1400" b="1">
                <a:cs typeface="Arial"/>
              </a:rPr>
              <a:t>Satakunnan hyvinvointialueen muut toimintaohjeet</a:t>
            </a:r>
          </a:p>
          <a:p>
            <a:pPr>
              <a:defRPr/>
            </a:pPr>
            <a:r>
              <a:rPr lang="fi-FI" sz="1400">
                <a:cs typeface="Arial"/>
              </a:rPr>
              <a:t>Muut Satakunnan hyvinvointialueen toimintaohjeet tukevat osaltaan strategian sekä tuottavuus- ja talousohjelman toteutumista ja tarkentavat toteutuskeinoja. Satakunnan hyvinvointialuetta ohjataan myös ohjeistusten, käsikirjojen, laatujärjestelmien, yhteistyö- ja asiakassopimusten, vuosikellon ja lakiasioiden avulla.</a:t>
            </a:r>
            <a:endParaRPr lang="en-US" sz="1400">
              <a:cs typeface="Arial"/>
            </a:endParaRPr>
          </a:p>
          <a:p>
            <a:pPr>
              <a:lnSpc>
                <a:spcPts val="1440"/>
              </a:lnSpc>
            </a:pPr>
            <a:endParaRPr lang="fi-FI" sz="1400">
              <a:solidFill>
                <a:srgbClr val="252525"/>
              </a:solidFill>
              <a:cs typeface="Arial"/>
            </a:endParaRPr>
          </a:p>
          <a:p>
            <a:pPr>
              <a:lnSpc>
                <a:spcPts val="1440"/>
              </a:lnSpc>
            </a:pPr>
            <a:endParaRPr lang="fi-FI" sz="1400"/>
          </a:p>
          <a:p>
            <a:r>
              <a:rPr lang="fi-FI" sz="1400"/>
              <a:t> </a:t>
            </a:r>
            <a:endParaRPr lang="fi-FI"/>
          </a:p>
          <a:p>
            <a:endParaRPr lang="fi-FI"/>
          </a:p>
        </p:txBody>
      </p:sp>
      <p:sp>
        <p:nvSpPr>
          <p:cNvPr id="5" name="Otsikko 4">
            <a:extLst>
              <a:ext uri="{FF2B5EF4-FFF2-40B4-BE49-F238E27FC236}">
                <a16:creationId xmlns:a16="http://schemas.microsoft.com/office/drawing/2014/main" id="{3A5F918A-7B8F-3505-C9A4-8E7CF07E722B}"/>
              </a:ext>
            </a:extLst>
          </p:cNvPr>
          <p:cNvSpPr>
            <a:spLocks noGrp="1"/>
          </p:cNvSpPr>
          <p:nvPr>
            <p:ph type="title"/>
          </p:nvPr>
        </p:nvSpPr>
        <p:spPr/>
        <p:txBody>
          <a:bodyPr/>
          <a:lstStyle/>
          <a:p>
            <a:r>
              <a:rPr lang="fi-FI">
                <a:cs typeface="Poppins"/>
              </a:rPr>
              <a:t>Satakunnan hyvinvointialueenalueen</a:t>
            </a:r>
            <a:br>
              <a:rPr lang="fi-FI">
                <a:cs typeface="Poppins"/>
              </a:rPr>
            </a:br>
            <a:r>
              <a:rPr lang="fi-FI">
                <a:cs typeface="Poppins"/>
              </a:rPr>
              <a:t>ohjaus</a:t>
            </a:r>
          </a:p>
        </p:txBody>
      </p:sp>
      <p:sp>
        <p:nvSpPr>
          <p:cNvPr id="3" name="Tekstiruutu 2">
            <a:extLst>
              <a:ext uri="{FF2B5EF4-FFF2-40B4-BE49-F238E27FC236}">
                <a16:creationId xmlns:a16="http://schemas.microsoft.com/office/drawing/2014/main" id="{08F71029-E5C0-CA23-74C1-AB3439CDDB2A}"/>
              </a:ext>
            </a:extLst>
          </p:cNvPr>
          <p:cNvSpPr txBox="1"/>
          <p:nvPr/>
        </p:nvSpPr>
        <p:spPr>
          <a:xfrm>
            <a:off x="1484906" y="5411450"/>
            <a:ext cx="3951112" cy="523220"/>
          </a:xfrm>
          <a:prstGeom prst="rect">
            <a:avLst/>
          </a:prstGeom>
          <a:noFill/>
        </p:spPr>
        <p:txBody>
          <a:bodyPr wrap="square" lIns="91440" tIns="45720" rIns="91440" bIns="45720" anchor="t">
            <a:spAutoFit/>
          </a:bodyPr>
          <a:lstStyle/>
          <a:p>
            <a:pPr>
              <a:defRPr/>
            </a:pPr>
            <a:endParaRPr lang="fi-FI" sz="1400" b="1">
              <a:cs typeface="Arial"/>
            </a:endParaRPr>
          </a:p>
          <a:p>
            <a:pPr algn="just">
              <a:defRPr/>
            </a:pPr>
            <a:endParaRPr lang="fi-FI" sz="1400">
              <a:cs typeface="Arial"/>
            </a:endParaRPr>
          </a:p>
        </p:txBody>
      </p:sp>
      <p:pic>
        <p:nvPicPr>
          <p:cNvPr id="7" name="Kuva 6">
            <a:extLst>
              <a:ext uri="{FF2B5EF4-FFF2-40B4-BE49-F238E27FC236}">
                <a16:creationId xmlns:a16="http://schemas.microsoft.com/office/drawing/2014/main" id="{E5415BF3-3414-08A1-BFED-709DD43BFA25}"/>
              </a:ext>
            </a:extLst>
          </p:cNvPr>
          <p:cNvPicPr>
            <a:picLocks noChangeAspect="1"/>
          </p:cNvPicPr>
          <p:nvPr/>
        </p:nvPicPr>
        <p:blipFill>
          <a:blip r:embed="rId3"/>
          <a:srcRect r="78893"/>
          <a:stretch/>
        </p:blipFill>
        <p:spPr>
          <a:xfrm>
            <a:off x="9619135" y="0"/>
            <a:ext cx="2572865" cy="6858000"/>
          </a:xfrm>
          <a:prstGeom prst="rect">
            <a:avLst/>
          </a:prstGeom>
        </p:spPr>
      </p:pic>
      <p:pic>
        <p:nvPicPr>
          <p:cNvPr id="8" name="Picture 5">
            <a:extLst>
              <a:ext uri="{FF2B5EF4-FFF2-40B4-BE49-F238E27FC236}">
                <a16:creationId xmlns:a16="http://schemas.microsoft.com/office/drawing/2014/main" id="{CA73CAC3-1B69-A015-1E4E-CB2637D4E54A}"/>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58029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80C4A-0A71-E402-6710-E81173701BD0}"/>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15A45D7A-34E9-34B9-75B7-D786F851B867}"/>
              </a:ext>
            </a:extLst>
          </p:cNvPr>
          <p:cNvSpPr>
            <a:spLocks noGrp="1"/>
          </p:cNvSpPr>
          <p:nvPr>
            <p:ph type="ctrTitle"/>
          </p:nvPr>
        </p:nvSpPr>
        <p:spPr>
          <a:xfrm>
            <a:off x="561185" y="1851403"/>
            <a:ext cx="6650498" cy="3155193"/>
          </a:xfrm>
        </p:spPr>
        <p:txBody>
          <a:bodyPr>
            <a:normAutofit/>
          </a:bodyPr>
          <a:lstStyle/>
          <a:p>
            <a:br>
              <a:rPr lang="fi-FI"/>
            </a:br>
            <a:r>
              <a:rPr lang="fi-FI">
                <a:cs typeface="Poppins"/>
              </a:rPr>
              <a:t>4.  	</a:t>
            </a:r>
            <a:br>
              <a:rPr lang="fi-FI"/>
            </a:br>
            <a:r>
              <a:rPr lang="fi-FI">
                <a:cs typeface="Poppins"/>
              </a:rPr>
              <a:t>Vaikuttavuus-</a:t>
            </a:r>
            <a:br>
              <a:rPr lang="fi-FI"/>
            </a:br>
            <a:r>
              <a:rPr lang="fi-FI">
                <a:cs typeface="Poppins"/>
              </a:rPr>
              <a:t>perustainen ohjaus</a:t>
            </a:r>
          </a:p>
        </p:txBody>
      </p:sp>
      <p:sp>
        <p:nvSpPr>
          <p:cNvPr id="9" name="Tekstin paikkamerkki 8">
            <a:extLst>
              <a:ext uri="{FF2B5EF4-FFF2-40B4-BE49-F238E27FC236}">
                <a16:creationId xmlns:a16="http://schemas.microsoft.com/office/drawing/2014/main" id="{9A82077D-403A-C6EC-A0FE-539A2C13EB6D}"/>
              </a:ext>
            </a:extLst>
          </p:cNvPr>
          <p:cNvSpPr>
            <a:spLocks noGrp="1"/>
          </p:cNvSpPr>
          <p:nvPr>
            <p:ph type="body" sz="quarter" idx="11"/>
          </p:nvPr>
        </p:nvSpPr>
        <p:spPr/>
        <p:txBody>
          <a:bodyPr/>
          <a:lstStyle/>
          <a:p>
            <a:r>
              <a:rPr lang="fi-FI"/>
              <a:t> </a:t>
            </a:r>
          </a:p>
        </p:txBody>
      </p:sp>
      <p:pic>
        <p:nvPicPr>
          <p:cNvPr id="3" name="Kuva 2">
            <a:extLst>
              <a:ext uri="{FF2B5EF4-FFF2-40B4-BE49-F238E27FC236}">
                <a16:creationId xmlns:a16="http://schemas.microsoft.com/office/drawing/2014/main" id="{A269B288-2D15-9FDA-417C-0BAF364A2D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5699" y="667657"/>
            <a:ext cx="3002916" cy="5304864"/>
          </a:xfrm>
          <a:prstGeom prst="rect">
            <a:avLst/>
          </a:prstGeom>
        </p:spPr>
      </p:pic>
      <p:pic>
        <p:nvPicPr>
          <p:cNvPr id="2" name="Picture 5">
            <a:extLst>
              <a:ext uri="{FF2B5EF4-FFF2-40B4-BE49-F238E27FC236}">
                <a16:creationId xmlns:a16="http://schemas.microsoft.com/office/drawing/2014/main" id="{BB571B63-A879-7248-C884-837718419B97}"/>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428101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E8D212-FDE1-75E2-8735-208B407CD644}"/>
              </a:ext>
            </a:extLst>
          </p:cNvPr>
          <p:cNvSpPr>
            <a:spLocks noGrp="1"/>
          </p:cNvSpPr>
          <p:nvPr>
            <p:ph sz="half" idx="1"/>
          </p:nvPr>
        </p:nvSpPr>
        <p:spPr>
          <a:xfrm>
            <a:off x="844388" y="1847850"/>
            <a:ext cx="5181600" cy="4351338"/>
          </a:xfrm>
        </p:spPr>
        <p:txBody>
          <a:bodyPr vert="horz" lIns="72000" tIns="36000" rIns="72000" bIns="36000" rtlCol="0" anchor="t">
            <a:normAutofit lnSpcReduction="10000"/>
          </a:bodyPr>
          <a:lstStyle/>
          <a:p>
            <a:pPr marL="0" indent="0">
              <a:buNone/>
            </a:pPr>
            <a:r>
              <a:rPr lang="fi-FI" sz="1700" b="1">
                <a:latin typeface="+mj-lt"/>
                <a:cs typeface="Arial"/>
              </a:rPr>
              <a:t>Vaikuttavuusperustainen</a:t>
            </a:r>
            <a:r>
              <a:rPr kumimoji="0" lang="fi-FI" sz="1700" b="1" i="0" u="none" strike="noStrike" kern="1200" cap="none" spc="0" normalizeH="0" baseline="0" noProof="0">
                <a:ln>
                  <a:noFill/>
                </a:ln>
                <a:solidFill>
                  <a:srgbClr val="000000"/>
                </a:solidFill>
                <a:effectLst/>
                <a:uLnTx/>
                <a:uFillTx/>
                <a:latin typeface="+mj-lt"/>
                <a:ea typeface="+mj-ea"/>
                <a:cs typeface="Arial"/>
              </a:rPr>
              <a:t> ohjaus</a:t>
            </a:r>
            <a:endParaRPr lang="fi-FI" sz="1700">
              <a:latin typeface="+mj-lt"/>
              <a:cs typeface="Poppins"/>
            </a:endParaRPr>
          </a:p>
          <a:p>
            <a:pPr marL="0" indent="0" algn="just">
              <a:buNone/>
            </a:pPr>
            <a:r>
              <a:rPr lang="fi-FI" sz="1300">
                <a:cs typeface="Poppins"/>
              </a:rPr>
              <a:t>Vaikuttavuusperustaisella ohjauksella tarkoitetaan sosiaali- ja terveydenhuollon ohjausta, joka keskeisesti tavoittelee parempaa palvelujen kustannusvaikuttavuutta, eli parempaa väestön terveyttä, toimintakykyä ja hyvinvointia käytettävissä olevilla resursseilla. </a:t>
            </a:r>
            <a:r>
              <a:rPr lang="fi-FI" sz="1300">
                <a:solidFill>
                  <a:srgbClr val="FF0000"/>
                </a:solidFill>
                <a:cs typeface="Poppins"/>
              </a:rPr>
              <a:t> </a:t>
            </a:r>
          </a:p>
          <a:p>
            <a:pPr marL="0" indent="0" algn="just">
              <a:buNone/>
            </a:pPr>
            <a:r>
              <a:rPr lang="fi-FI" sz="1300">
                <a:cs typeface="Poppins"/>
              </a:rPr>
              <a:t>Vaikuttavuusperustaisen ohjauksen avulla parannetaan</a:t>
            </a:r>
            <a:r>
              <a:rPr lang="fi-FI" sz="1300">
                <a:solidFill>
                  <a:srgbClr val="FF0000"/>
                </a:solidFill>
                <a:cs typeface="Poppins"/>
              </a:rPr>
              <a:t> </a:t>
            </a:r>
            <a:r>
              <a:rPr lang="fi-FI" sz="1300">
                <a:cs typeface="Poppins"/>
              </a:rPr>
              <a:t>palvelujen vaikuttavuutta sekä kansallisella, että alueellisella tasolla luomalla toimintamalleja ja rakenteita. Vaikuttavuusperustaista ohjausta toteutetaan palvelujärjestelmän kaikilla eri tasoilla eri tahojen toimesta ja erilaisissa ohjausympäristöissä.  </a:t>
            </a:r>
            <a:endParaRPr lang="fi-FI"/>
          </a:p>
          <a:p>
            <a:pPr marL="0" indent="0" algn="just">
              <a:buNone/>
            </a:pPr>
            <a:r>
              <a:rPr lang="fi-FI" sz="1300">
                <a:cs typeface="Poppins"/>
              </a:rPr>
              <a:t>Vaikuttavuuden ohjaamiseen tarvitaan toiminnasta kerättyä tietoa palvelujen vaikutuksista. Vaikuttavuustiedon avulla ohjauksessa voidaan huomioida entistä paremmin sosiaali- ja terveyspalveluille asetetut tavoitteet sekä suunnata palvelut ja toimenpiteet tarkoituksenmukaisesti. Sosiaali- ja terveyspalvelut rakennetaan ja niitä ohjataan siten, että palvelut ovat sekä yksilön että yhteiskunnan kannalta vaikuttavia.  </a:t>
            </a:r>
          </a:p>
          <a:p>
            <a:pPr marL="0" indent="0" algn="just">
              <a:buNone/>
            </a:pPr>
            <a:r>
              <a:rPr lang="fi-FI" sz="1300">
                <a:cs typeface="Poppins"/>
              </a:rPr>
              <a:t>Kansallinen ja hyvinvointialueilla tapahtuva ohjaus perustuu jatkossa vaikuttavuusperustaisuuteen. Tarkoitus on lisätä koko palvelujärjestelmän asiakas- ja potilaslähtöisyyttä ja samalla parantaa palvelujen aikaansaamia vaikutuksia ja resurssikäyttöä, eli kustannusvaikuttavuutta. </a:t>
            </a:r>
            <a:endParaRPr lang="en-US" sz="1300">
              <a:cs typeface="Poppins"/>
            </a:endParaRPr>
          </a:p>
          <a:p>
            <a:endParaRPr lang="fi-FI" sz="1300">
              <a:cs typeface="Poppins"/>
            </a:endParaRPr>
          </a:p>
          <a:p>
            <a:endParaRPr lang="en-US" sz="1200">
              <a:cs typeface="Arial"/>
            </a:endParaRPr>
          </a:p>
        </p:txBody>
      </p:sp>
      <p:sp>
        <p:nvSpPr>
          <p:cNvPr id="14" name="Title 3">
            <a:extLst>
              <a:ext uri="{FF2B5EF4-FFF2-40B4-BE49-F238E27FC236}">
                <a16:creationId xmlns:a16="http://schemas.microsoft.com/office/drawing/2014/main" id="{13BCDCEF-AD99-206E-0189-2DF61584F5F7}"/>
              </a:ext>
            </a:extLst>
          </p:cNvPr>
          <p:cNvSpPr>
            <a:spLocks noGrp="1"/>
          </p:cNvSpPr>
          <p:nvPr>
            <p:ph type="title"/>
          </p:nvPr>
        </p:nvSpPr>
        <p:spPr>
          <a:xfrm>
            <a:off x="844388" y="365125"/>
            <a:ext cx="10117508" cy="1325563"/>
          </a:xfrm>
        </p:spPr>
        <p:txBody>
          <a:bodyPr/>
          <a:lstStyle/>
          <a:p>
            <a:r>
              <a:rPr lang="fi-FI" sz="3200">
                <a:cs typeface="Arial"/>
              </a:rPr>
              <a:t>Vaikuttavuusperustainen ohjaus</a:t>
            </a:r>
            <a:endParaRPr lang="en-US" sz="3200" b="0">
              <a:cs typeface="Arial"/>
            </a:endParaRPr>
          </a:p>
          <a:p>
            <a:endParaRPr lang="en-US"/>
          </a:p>
        </p:txBody>
      </p:sp>
      <p:sp>
        <p:nvSpPr>
          <p:cNvPr id="7" name="Slide Number Placeholder 6">
            <a:extLst>
              <a:ext uri="{FF2B5EF4-FFF2-40B4-BE49-F238E27FC236}">
                <a16:creationId xmlns:a16="http://schemas.microsoft.com/office/drawing/2014/main" id="{EFF6CF24-9A9F-10E9-C364-714ED8625678}"/>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18</a:t>
            </a:fld>
            <a:endParaRPr lang="en-FI"/>
          </a:p>
        </p:txBody>
      </p:sp>
      <p:sp>
        <p:nvSpPr>
          <p:cNvPr id="10" name="Tekstiruutu 9">
            <a:extLst>
              <a:ext uri="{FF2B5EF4-FFF2-40B4-BE49-F238E27FC236}">
                <a16:creationId xmlns:a16="http://schemas.microsoft.com/office/drawing/2014/main" id="{4DC9F9E4-B7A0-94BF-D09A-694569ECDF95}"/>
              </a:ext>
            </a:extLst>
          </p:cNvPr>
          <p:cNvSpPr txBox="1"/>
          <p:nvPr/>
        </p:nvSpPr>
        <p:spPr>
          <a:xfrm>
            <a:off x="6996142" y="5713993"/>
            <a:ext cx="4744004" cy="246221"/>
          </a:xfrm>
          <a:prstGeom prst="rect">
            <a:avLst/>
          </a:prstGeom>
          <a:noFill/>
        </p:spPr>
        <p:txBody>
          <a:bodyPr wrap="square">
            <a:spAutoFit/>
          </a:bodyPr>
          <a:lstStyle/>
          <a:p>
            <a:r>
              <a:rPr lang="fi-FI" sz="1000"/>
              <a:t>Lähde: Hyvinvointialueiden tavoitteet vuosille 2025–2029</a:t>
            </a:r>
          </a:p>
        </p:txBody>
      </p:sp>
      <p:graphicFrame>
        <p:nvGraphicFramePr>
          <p:cNvPr id="4" name="Kaaviokuva 3">
            <a:extLst>
              <a:ext uri="{FF2B5EF4-FFF2-40B4-BE49-F238E27FC236}">
                <a16:creationId xmlns:a16="http://schemas.microsoft.com/office/drawing/2014/main" id="{753FB504-1307-8E29-1016-0DEA58CE7ED4}"/>
              </a:ext>
            </a:extLst>
          </p:cNvPr>
          <p:cNvGraphicFramePr/>
          <p:nvPr>
            <p:extLst>
              <p:ext uri="{D42A27DB-BD31-4B8C-83A1-F6EECF244321}">
                <p14:modId xmlns:p14="http://schemas.microsoft.com/office/powerpoint/2010/main" val="3293280375"/>
              </p:ext>
            </p:extLst>
          </p:nvPr>
        </p:nvGraphicFramePr>
        <p:xfrm>
          <a:off x="3799257" y="1767840"/>
          <a:ext cx="10523907" cy="332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uolisuunnikas 5">
            <a:extLst>
              <a:ext uri="{FF2B5EF4-FFF2-40B4-BE49-F238E27FC236}">
                <a16:creationId xmlns:a16="http://schemas.microsoft.com/office/drawing/2014/main" id="{7A34EB44-E68B-891F-0721-41197D8EA7C6}"/>
              </a:ext>
            </a:extLst>
          </p:cNvPr>
          <p:cNvSpPr/>
          <p:nvPr/>
        </p:nvSpPr>
        <p:spPr>
          <a:xfrm>
            <a:off x="7092505" y="5103852"/>
            <a:ext cx="3935043" cy="610141"/>
          </a:xfrm>
          <a:prstGeom prst="trapezoid">
            <a:avLst>
              <a:gd name="adj" fmla="val 4863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11" name="Tekstiruutu 10">
            <a:extLst>
              <a:ext uri="{FF2B5EF4-FFF2-40B4-BE49-F238E27FC236}">
                <a16:creationId xmlns:a16="http://schemas.microsoft.com/office/drawing/2014/main" id="{B0CA17D7-D99A-6539-2133-A29144A15445}"/>
              </a:ext>
            </a:extLst>
          </p:cNvPr>
          <p:cNvSpPr txBox="1"/>
          <p:nvPr/>
        </p:nvSpPr>
        <p:spPr>
          <a:xfrm>
            <a:off x="7583684" y="5274083"/>
            <a:ext cx="4091986" cy="246221"/>
          </a:xfrm>
          <a:prstGeom prst="rect">
            <a:avLst/>
          </a:prstGeom>
          <a:noFill/>
        </p:spPr>
        <p:txBody>
          <a:bodyPr wrap="square" rtlCol="0">
            <a:spAutoFit/>
          </a:bodyPr>
          <a:lstStyle/>
          <a:p>
            <a:pPr algn="l"/>
            <a:r>
              <a:rPr lang="fi-FI" sz="1000">
                <a:solidFill>
                  <a:schemeClr val="bg1"/>
                </a:solidFill>
                <a:latin typeface="+mn-lt"/>
                <a:cs typeface="Poppins" pitchFamily="2" charset="77"/>
              </a:rPr>
              <a:t>Henkilöstö	        Tieto	        Yhteistyö</a:t>
            </a:r>
          </a:p>
        </p:txBody>
      </p:sp>
      <p:pic>
        <p:nvPicPr>
          <p:cNvPr id="3" name="Picture 5">
            <a:extLst>
              <a:ext uri="{FF2B5EF4-FFF2-40B4-BE49-F238E27FC236}">
                <a16:creationId xmlns:a16="http://schemas.microsoft.com/office/drawing/2014/main" id="{15D9DCBD-9E6A-D218-138E-F034AE348926}"/>
              </a:ext>
            </a:extLst>
          </p:cNvPr>
          <p:cNvPicPr>
            <a:picLocks noChangeAspect="1"/>
          </p:cNvPicPr>
          <p:nvPr/>
        </p:nvPicPr>
        <p:blipFill>
          <a:blip r:embed="rId7"/>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16050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529EFC-810F-A3D7-DDDC-41EC2916D47C}"/>
              </a:ext>
            </a:extLst>
          </p:cNvPr>
          <p:cNvSpPr>
            <a:spLocks noGrp="1"/>
          </p:cNvSpPr>
          <p:nvPr>
            <p:ph type="title"/>
          </p:nvPr>
        </p:nvSpPr>
        <p:spPr>
          <a:xfrm>
            <a:off x="838200" y="556995"/>
            <a:ext cx="10515600" cy="1133693"/>
          </a:xfrm>
        </p:spPr>
        <p:txBody>
          <a:bodyPr>
            <a:normAutofit/>
          </a:bodyPr>
          <a:lstStyle/>
          <a:p>
            <a:r>
              <a:rPr lang="fi-FI" sz="3600"/>
              <a:t>Vaikuttavuusperustainen ohjaus vaatii johtamiselta</a:t>
            </a:r>
          </a:p>
        </p:txBody>
      </p:sp>
      <p:graphicFrame>
        <p:nvGraphicFramePr>
          <p:cNvPr id="5" name="Sisällön paikkamerkki 2">
            <a:extLst>
              <a:ext uri="{FF2B5EF4-FFF2-40B4-BE49-F238E27FC236}">
                <a16:creationId xmlns:a16="http://schemas.microsoft.com/office/drawing/2014/main" id="{910222A6-AB1C-D3BB-DA9D-C635C74B537F}"/>
              </a:ext>
            </a:extLst>
          </p:cNvPr>
          <p:cNvGraphicFramePr>
            <a:graphicFrameLocks noGrp="1"/>
          </p:cNvGraphicFramePr>
          <p:nvPr>
            <p:ph idx="1"/>
            <p:extLst>
              <p:ext uri="{D42A27DB-BD31-4B8C-83A1-F6EECF244321}">
                <p14:modId xmlns:p14="http://schemas.microsoft.com/office/powerpoint/2010/main" val="3507263097"/>
              </p:ext>
            </p:extLst>
          </p:nvPr>
        </p:nvGraphicFramePr>
        <p:xfrm>
          <a:off x="838200" y="18891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5">
            <a:extLst>
              <a:ext uri="{FF2B5EF4-FFF2-40B4-BE49-F238E27FC236}">
                <a16:creationId xmlns:a16="http://schemas.microsoft.com/office/drawing/2014/main" id="{E22E2983-89EF-1137-6995-D2A3022BB2E8}"/>
              </a:ext>
            </a:extLst>
          </p:cNvPr>
          <p:cNvPicPr>
            <a:picLocks noChangeAspect="1"/>
          </p:cNvPicPr>
          <p:nvPr/>
        </p:nvPicPr>
        <p:blipFill>
          <a:blip r:embed="rId7"/>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28353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8C0AA6A1-C0CB-01AC-51F1-3B6314DFF2AB}"/>
              </a:ext>
            </a:extLst>
          </p:cNvPr>
          <p:cNvSpPr>
            <a:spLocks noGrp="1"/>
          </p:cNvSpPr>
          <p:nvPr>
            <p:ph idx="1"/>
          </p:nvPr>
        </p:nvSpPr>
        <p:spPr>
          <a:xfrm>
            <a:off x="910041" y="1913306"/>
            <a:ext cx="7973609" cy="4030294"/>
          </a:xfrm>
        </p:spPr>
        <p:txBody>
          <a:bodyPr numCol="2" spcCol="144000">
            <a:noAutofit/>
          </a:bodyPr>
          <a:lstStyle/>
          <a:p>
            <a:r>
              <a:rPr lang="fi-FI" sz="1400">
                <a:cs typeface="Poppins"/>
              </a:rPr>
              <a:t>Vaikuttavuusperustaisen ohjauksen ja johtamisen tavoitteena on varmistaa palvelurakenne, palveluvalikoima ja toimintatavat, jotka käytettävissä olevilla resursseilla palvelevat satakuntalaisen väestön hyvinvointia, terveyttä ja toimintakykyä mahdollisimman hyvin.</a:t>
            </a:r>
            <a:r>
              <a:rPr lang="fi-FI" sz="1400">
                <a:solidFill>
                  <a:srgbClr val="FF0000"/>
                </a:solidFill>
                <a:cs typeface="Poppins"/>
              </a:rPr>
              <a:t> </a:t>
            </a:r>
            <a:endParaRPr lang="fi-FI" sz="1400"/>
          </a:p>
          <a:p>
            <a:r>
              <a:rPr lang="fi-FI" sz="1400">
                <a:cs typeface="Poppins"/>
              </a:rPr>
              <a:t>Toiminnan ja menetelmien jatkuvaa arviointia ja päivittyvää tietopohja tarvitaan tarkoituksenmukaisten palvelujen järjestämiseksi. Palveluiden ja käytettävien menetelmien vaikutuksia ja niihin käytettyjä resursseja, eli vaikuttavuutta ja kustannusvaikuttavuutta arvioidaan tavoitteiden mukaisesti ja asetettujen tavoitteiden toteutumista seurataan sekä alueellisella, että kansallisella tasolla. Tavoitteiden saavuttamiseksi tarvitaan yhteistyötä. </a:t>
            </a:r>
          </a:p>
          <a:p>
            <a:endParaRPr lang="fi-FI" sz="1400">
              <a:cs typeface="Poppins"/>
            </a:endParaRPr>
          </a:p>
          <a:p>
            <a:endParaRPr lang="fi-FI" sz="1400">
              <a:cs typeface="Poppins"/>
            </a:endParaRPr>
          </a:p>
          <a:p>
            <a:endParaRPr lang="fi-FI" sz="1400">
              <a:cs typeface="Poppins"/>
            </a:endParaRPr>
          </a:p>
          <a:p>
            <a:endParaRPr lang="fi-FI" sz="1400">
              <a:cs typeface="Poppins"/>
            </a:endParaRPr>
          </a:p>
          <a:p>
            <a:endParaRPr lang="fi-FI" sz="1400">
              <a:cs typeface="Poppins"/>
            </a:endParaRPr>
          </a:p>
          <a:p>
            <a:r>
              <a:rPr lang="fi-FI" sz="1400">
                <a:cs typeface="Poppins"/>
              </a:rPr>
              <a:t>Palvelurakenteiden uudistamisen tavoitteena on vaikuttavamman palvelukokonaisuuden aikaansaaminen. Tämän edellyttää ymmärrystä satakuntalaisten palvelutarpeesta ja yhteistä tietopohjaa päätöksenteon tueksi</a:t>
            </a:r>
            <a:r>
              <a:rPr lang="fi-FI" sz="1400">
                <a:cs typeface="Arial"/>
              </a:rPr>
              <a:t>.</a:t>
            </a:r>
          </a:p>
          <a:p>
            <a:r>
              <a:rPr lang="fi-FI" sz="1400">
                <a:solidFill>
                  <a:srgbClr val="252525"/>
                </a:solidFill>
                <a:ea typeface="+mn-lt"/>
                <a:cs typeface="+mn-lt"/>
              </a:rPr>
              <a:t>Satakunnan hyvinvointialue tuottaa sosiaali- ja terveydenhuollon palveluja omana julkisena palveluna, yhteistyössä  yksityisten palveluntuottajien kanssa  ostopalveluina sekä palvelusetelein. Hyvinvointialue vastaa järjestämistavasta riippumatta koko sosiaali- ja terveydenhuollon palvelutuotannon ohjauksesta ja valvonnasta.</a:t>
            </a:r>
            <a:r>
              <a:rPr lang="fi-FI" sz="1400">
                <a:solidFill>
                  <a:srgbClr val="252525"/>
                </a:solidFill>
                <a:cs typeface="Arial"/>
              </a:rPr>
              <a:t> </a:t>
            </a:r>
            <a:r>
              <a:rPr lang="fi-FI" sz="1400">
                <a:cs typeface="Poppins"/>
              </a:rPr>
              <a:t>Tässä käsikirjassa tarkastellaan Satakunnan hyvinvointialueen järjestäjän vaikuttavuusperustaista ohjausta jonka tavoitteena on määritellä toiminnan suuntaviivat ja pitkän aikavälin toiminta. </a:t>
            </a:r>
          </a:p>
          <a:p>
            <a:r>
              <a:rPr lang="fi-FI" sz="1400">
                <a:cs typeface="Poppins"/>
              </a:rPr>
              <a:t> </a:t>
            </a:r>
            <a:endParaRPr lang="fi-FI" sz="1400"/>
          </a:p>
          <a:p>
            <a:pPr algn="just"/>
            <a:r>
              <a:rPr lang="fi-FI" sz="1400">
                <a:cs typeface="Poppins"/>
              </a:rPr>
              <a:t> </a:t>
            </a:r>
          </a:p>
          <a:p>
            <a:endParaRPr lang="fi-FI" sz="1400"/>
          </a:p>
          <a:p>
            <a:r>
              <a:rPr lang="fi-FI"/>
              <a:t>  </a:t>
            </a:r>
          </a:p>
        </p:txBody>
      </p:sp>
      <p:sp>
        <p:nvSpPr>
          <p:cNvPr id="5" name="Otsikko 4">
            <a:extLst>
              <a:ext uri="{FF2B5EF4-FFF2-40B4-BE49-F238E27FC236}">
                <a16:creationId xmlns:a16="http://schemas.microsoft.com/office/drawing/2014/main" id="{679B8E5C-F562-E438-F8DB-9479208076D2}"/>
              </a:ext>
            </a:extLst>
          </p:cNvPr>
          <p:cNvSpPr>
            <a:spLocks noGrp="1"/>
          </p:cNvSpPr>
          <p:nvPr>
            <p:ph type="title"/>
          </p:nvPr>
        </p:nvSpPr>
        <p:spPr/>
        <p:txBody>
          <a:bodyPr/>
          <a:lstStyle/>
          <a:p>
            <a:r>
              <a:rPr lang="fi-FI"/>
              <a:t>Johdanto</a:t>
            </a:r>
          </a:p>
        </p:txBody>
      </p:sp>
      <p:pic>
        <p:nvPicPr>
          <p:cNvPr id="2" name="Kuva 1">
            <a:extLst>
              <a:ext uri="{FF2B5EF4-FFF2-40B4-BE49-F238E27FC236}">
                <a16:creationId xmlns:a16="http://schemas.microsoft.com/office/drawing/2014/main" id="{C4695A8F-CC8C-622F-9A26-D30AD2CC6831}"/>
              </a:ext>
            </a:extLst>
          </p:cNvPr>
          <p:cNvPicPr>
            <a:picLocks noChangeAspect="1"/>
          </p:cNvPicPr>
          <p:nvPr/>
        </p:nvPicPr>
        <p:blipFill>
          <a:blip r:embed="rId2"/>
          <a:srcRect r="78893"/>
          <a:stretch/>
        </p:blipFill>
        <p:spPr>
          <a:xfrm>
            <a:off x="9619135" y="0"/>
            <a:ext cx="2572865" cy="6858000"/>
          </a:xfrm>
          <a:prstGeom prst="rect">
            <a:avLst/>
          </a:prstGeom>
        </p:spPr>
      </p:pic>
      <p:pic>
        <p:nvPicPr>
          <p:cNvPr id="3" name="Picture 5">
            <a:extLst>
              <a:ext uri="{FF2B5EF4-FFF2-40B4-BE49-F238E27FC236}">
                <a16:creationId xmlns:a16="http://schemas.microsoft.com/office/drawing/2014/main" id="{6E62C986-CD34-C29B-7989-AFC889C0FFEF}"/>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45170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orakulmio 35">
            <a:extLst>
              <a:ext uri="{FF2B5EF4-FFF2-40B4-BE49-F238E27FC236}">
                <a16:creationId xmlns:a16="http://schemas.microsoft.com/office/drawing/2014/main" id="{0DD403BD-B43A-0061-7F24-C0C4E37BCBF9}"/>
              </a:ext>
            </a:extLst>
          </p:cNvPr>
          <p:cNvSpPr/>
          <p:nvPr/>
        </p:nvSpPr>
        <p:spPr>
          <a:xfrm>
            <a:off x="9804002" y="-8391"/>
            <a:ext cx="2381528" cy="6858000"/>
          </a:xfrm>
          <a:prstGeom prst="rect">
            <a:avLst/>
          </a:prstGeom>
          <a:solidFill>
            <a:srgbClr val="D0E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7" name="Suorakulmio: Pyöristetyt kulmat 6">
            <a:extLst>
              <a:ext uri="{FF2B5EF4-FFF2-40B4-BE49-F238E27FC236}">
                <a16:creationId xmlns:a16="http://schemas.microsoft.com/office/drawing/2014/main" id="{0AF41D24-49AC-8800-9031-741A821DED48}"/>
              </a:ext>
            </a:extLst>
          </p:cNvPr>
          <p:cNvSpPr/>
          <p:nvPr/>
        </p:nvSpPr>
        <p:spPr>
          <a:xfrm rot="5400000">
            <a:off x="7241614" y="2912987"/>
            <a:ext cx="4169259" cy="431819"/>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a:ln w="0"/>
                <a:solidFill>
                  <a:schemeClr val="tx1"/>
                </a:solidFill>
                <a:latin typeface="+mn-lt"/>
                <a:cs typeface="Poppins" pitchFamily="2" charset="77"/>
              </a:rPr>
              <a:t>Vuosiraportti, kvartaali, kuukausi, reaaliaikainen</a:t>
            </a:r>
          </a:p>
          <a:p>
            <a:pPr algn="ctr"/>
            <a:r>
              <a:rPr lang="fi-FI" sz="1100">
                <a:ln w="0"/>
                <a:solidFill>
                  <a:schemeClr val="tx1"/>
                </a:solidFill>
                <a:latin typeface="+mn-lt"/>
                <a:cs typeface="Poppins" pitchFamily="2" charset="77"/>
              </a:rPr>
              <a:t>JOHDON  VUOSIKELLO</a:t>
            </a:r>
          </a:p>
        </p:txBody>
      </p:sp>
      <p:sp>
        <p:nvSpPr>
          <p:cNvPr id="6" name="Nuoli: Ylös-alas 5">
            <a:extLst>
              <a:ext uri="{FF2B5EF4-FFF2-40B4-BE49-F238E27FC236}">
                <a16:creationId xmlns:a16="http://schemas.microsoft.com/office/drawing/2014/main" id="{82CBAB44-B77F-E049-E9C5-5DFBD9518ACF}"/>
              </a:ext>
            </a:extLst>
          </p:cNvPr>
          <p:cNvSpPr/>
          <p:nvPr/>
        </p:nvSpPr>
        <p:spPr>
          <a:xfrm>
            <a:off x="4037041" y="68580"/>
            <a:ext cx="344366" cy="6736080"/>
          </a:xfrm>
          <a:prstGeom prst="upDownArrow">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graphicFrame>
        <p:nvGraphicFramePr>
          <p:cNvPr id="5" name="Kaaviokuva 4">
            <a:extLst>
              <a:ext uri="{FF2B5EF4-FFF2-40B4-BE49-F238E27FC236}">
                <a16:creationId xmlns:a16="http://schemas.microsoft.com/office/drawing/2014/main" id="{2B79DF0B-77B5-E7B0-8703-82F874B2AFC9}"/>
              </a:ext>
            </a:extLst>
          </p:cNvPr>
          <p:cNvGraphicFramePr/>
          <p:nvPr/>
        </p:nvGraphicFramePr>
        <p:xfrm>
          <a:off x="1165234" y="1044266"/>
          <a:ext cx="3382843" cy="4064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uorakulmio: Pyöristetyt kulmat 7">
            <a:extLst>
              <a:ext uri="{FF2B5EF4-FFF2-40B4-BE49-F238E27FC236}">
                <a16:creationId xmlns:a16="http://schemas.microsoft.com/office/drawing/2014/main" id="{4164A8A7-4584-D525-CB4B-ADE48D518735}"/>
              </a:ext>
            </a:extLst>
          </p:cNvPr>
          <p:cNvSpPr/>
          <p:nvPr/>
        </p:nvSpPr>
        <p:spPr>
          <a:xfrm rot="5400000">
            <a:off x="-2561322" y="3612056"/>
            <a:ext cx="5479949" cy="344368"/>
          </a:xfrm>
          <a:prstGeom prst="roundRect">
            <a:avLst>
              <a:gd name="adj"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cs typeface="Poppins"/>
              </a:rPr>
              <a:t>K</a:t>
            </a:r>
            <a:r>
              <a:rPr lang="fi-FI">
                <a:latin typeface="+mn-lt"/>
                <a:cs typeface="Poppins"/>
              </a:rPr>
              <a:t>ansallinen ohjaus</a:t>
            </a:r>
            <a:r>
              <a:rPr lang="fi-FI">
                <a:cs typeface="Poppins"/>
              </a:rPr>
              <a:t>: lait, VM, STM, THL, Valvira, AVI</a:t>
            </a:r>
            <a:endParaRPr lang="fi-FI">
              <a:latin typeface="+mn-lt"/>
              <a:cs typeface="Poppins" pitchFamily="2" charset="77"/>
            </a:endParaRPr>
          </a:p>
        </p:txBody>
      </p:sp>
      <p:sp>
        <p:nvSpPr>
          <p:cNvPr id="9" name="Suorakulmio: Pyöristetyt kulmat 8">
            <a:extLst>
              <a:ext uri="{FF2B5EF4-FFF2-40B4-BE49-F238E27FC236}">
                <a16:creationId xmlns:a16="http://schemas.microsoft.com/office/drawing/2014/main" id="{ADBE7043-3AEE-9CD4-37D6-A7B9CD6088D7}"/>
              </a:ext>
            </a:extLst>
          </p:cNvPr>
          <p:cNvSpPr/>
          <p:nvPr/>
        </p:nvSpPr>
        <p:spPr>
          <a:xfrm rot="5400000">
            <a:off x="-1935108" y="3401722"/>
            <a:ext cx="5479947" cy="720736"/>
          </a:xfrm>
          <a:prstGeom prst="roundRect">
            <a:avLst>
              <a:gd name="adj"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latin typeface="+mn-lt"/>
                <a:cs typeface="Poppins" pitchFamily="2" charset="77"/>
              </a:rPr>
              <a:t>Poliittinen </a:t>
            </a:r>
            <a:r>
              <a:rPr lang="fi-FI">
                <a:cs typeface="Poppins" pitchFamily="2" charset="77"/>
              </a:rPr>
              <a:t>ohjaus</a:t>
            </a:r>
            <a:r>
              <a:rPr lang="fi-FI">
                <a:latin typeface="+mn-lt"/>
                <a:cs typeface="Poppins" pitchFamily="2" charset="77"/>
              </a:rPr>
              <a:t>, Satakunnan hyvinvointialueenalueen strategia, hallintosääntö, toiminta- ja taloussuunnitelma</a:t>
            </a:r>
          </a:p>
        </p:txBody>
      </p:sp>
      <p:sp>
        <p:nvSpPr>
          <p:cNvPr id="10" name="Suorakulmio: Pyöristetyt kulmat 9">
            <a:extLst>
              <a:ext uri="{FF2B5EF4-FFF2-40B4-BE49-F238E27FC236}">
                <a16:creationId xmlns:a16="http://schemas.microsoft.com/office/drawing/2014/main" id="{70AAE32A-F7EF-A3EE-9279-BE2B95BEA956}"/>
              </a:ext>
            </a:extLst>
          </p:cNvPr>
          <p:cNvSpPr/>
          <p:nvPr/>
        </p:nvSpPr>
        <p:spPr>
          <a:xfrm>
            <a:off x="1304096" y="5379313"/>
            <a:ext cx="8214868" cy="308028"/>
          </a:xfrm>
          <a:prstGeom prst="roundRect">
            <a:avLst>
              <a:gd name="adj"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bg1"/>
                </a:solidFill>
                <a:cs typeface="Poppins" pitchFamily="2" charset="77"/>
              </a:rPr>
              <a:t>Omavalvonta</a:t>
            </a:r>
            <a:endParaRPr lang="fi-FI" sz="1200">
              <a:solidFill>
                <a:schemeClr val="bg1"/>
              </a:solidFill>
              <a:latin typeface="+mn-lt"/>
              <a:cs typeface="Poppins" pitchFamily="2" charset="77"/>
            </a:endParaRPr>
          </a:p>
        </p:txBody>
      </p:sp>
      <p:sp>
        <p:nvSpPr>
          <p:cNvPr id="11" name="Suorakulmio: Pyöristetyt kulmat 10">
            <a:extLst>
              <a:ext uri="{FF2B5EF4-FFF2-40B4-BE49-F238E27FC236}">
                <a16:creationId xmlns:a16="http://schemas.microsoft.com/office/drawing/2014/main" id="{5A91580C-52AA-B58E-E911-DBEB71B980D5}"/>
              </a:ext>
            </a:extLst>
          </p:cNvPr>
          <p:cNvSpPr/>
          <p:nvPr/>
        </p:nvSpPr>
        <p:spPr>
          <a:xfrm>
            <a:off x="1304097" y="5819895"/>
            <a:ext cx="8214867" cy="305814"/>
          </a:xfrm>
          <a:prstGeom prst="roundRect">
            <a:avLst>
              <a:gd name="adj"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bg1"/>
                </a:solidFill>
                <a:latin typeface="+mn-lt"/>
                <a:cs typeface="Poppins" pitchFamily="2" charset="77"/>
              </a:rPr>
              <a:t>Tietojohtaminen, ICT, Hankinta </a:t>
            </a:r>
          </a:p>
        </p:txBody>
      </p:sp>
      <p:grpSp>
        <p:nvGrpSpPr>
          <p:cNvPr id="12" name="Ryhmä 11">
            <a:extLst>
              <a:ext uri="{FF2B5EF4-FFF2-40B4-BE49-F238E27FC236}">
                <a16:creationId xmlns:a16="http://schemas.microsoft.com/office/drawing/2014/main" id="{8CB65D3C-BA36-9B2E-7F0A-FB87E67B4D85}"/>
              </a:ext>
            </a:extLst>
          </p:cNvPr>
          <p:cNvGrpSpPr/>
          <p:nvPr/>
        </p:nvGrpSpPr>
        <p:grpSpPr>
          <a:xfrm>
            <a:off x="4551982" y="2646562"/>
            <a:ext cx="1984842" cy="1004745"/>
            <a:chOff x="1080270" y="132982"/>
            <a:chExt cx="2189513" cy="1047973"/>
          </a:xfrm>
          <a:solidFill>
            <a:schemeClr val="accent5">
              <a:lumMod val="40000"/>
              <a:lumOff val="60000"/>
            </a:schemeClr>
          </a:solidFill>
        </p:grpSpPr>
        <p:sp>
          <p:nvSpPr>
            <p:cNvPr id="13" name="Suorakulmio: Yläkulmat pyöristetty 12">
              <a:extLst>
                <a:ext uri="{FF2B5EF4-FFF2-40B4-BE49-F238E27FC236}">
                  <a16:creationId xmlns:a16="http://schemas.microsoft.com/office/drawing/2014/main" id="{A183B9B7-F0A6-755B-AB08-726DD321C6A8}"/>
                </a:ext>
              </a:extLst>
            </p:cNvPr>
            <p:cNvSpPr/>
            <p:nvPr/>
          </p:nvSpPr>
          <p:spPr>
            <a:xfrm rot="5400000">
              <a:off x="1638793" y="-425541"/>
              <a:ext cx="1047973" cy="2165019"/>
            </a:xfrm>
            <a:prstGeom prst="round2Same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14" name="Suorakulmio: Yläkulmat pyöristetty 4">
              <a:extLst>
                <a:ext uri="{FF2B5EF4-FFF2-40B4-BE49-F238E27FC236}">
                  <a16:creationId xmlns:a16="http://schemas.microsoft.com/office/drawing/2014/main" id="{6A28B06A-4DB3-712D-696A-F4FC80B8BA6A}"/>
                </a:ext>
              </a:extLst>
            </p:cNvPr>
            <p:cNvSpPr txBox="1"/>
            <p:nvPr/>
          </p:nvSpPr>
          <p:spPr>
            <a:xfrm>
              <a:off x="1155922" y="184140"/>
              <a:ext cx="2113861" cy="945657"/>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i-FI" sz="900"/>
                <a:t>T</a:t>
              </a:r>
              <a:r>
                <a:rPr lang="fi-FI" sz="900" kern="1200"/>
                <a:t>ietotarpeiden määrittely</a:t>
              </a:r>
            </a:p>
            <a:p>
              <a:pPr marL="57150" lvl="1" indent="-57150" algn="l" defTabSz="488950">
                <a:lnSpc>
                  <a:spcPct val="90000"/>
                </a:lnSpc>
                <a:spcBef>
                  <a:spcPct val="0"/>
                </a:spcBef>
                <a:spcAft>
                  <a:spcPct val="15000"/>
                </a:spcAft>
                <a:buChar char="•"/>
              </a:pPr>
              <a:r>
                <a:rPr lang="fi-FI" sz="900"/>
                <a:t>Arviointi</a:t>
              </a:r>
            </a:p>
            <a:p>
              <a:pPr marL="57150" lvl="1" indent="-57150" algn="l" defTabSz="488950">
                <a:lnSpc>
                  <a:spcPct val="90000"/>
                </a:lnSpc>
                <a:spcBef>
                  <a:spcPct val="0"/>
                </a:spcBef>
                <a:spcAft>
                  <a:spcPct val="15000"/>
                </a:spcAft>
                <a:buChar char="•"/>
              </a:pPr>
              <a:r>
                <a:rPr lang="fi-FI" sz="900" kern="1200"/>
                <a:t>Ketterä kehittäminen</a:t>
              </a:r>
            </a:p>
          </p:txBody>
        </p:sp>
      </p:grpSp>
      <p:grpSp>
        <p:nvGrpSpPr>
          <p:cNvPr id="18" name="Ryhmä 17">
            <a:extLst>
              <a:ext uri="{FF2B5EF4-FFF2-40B4-BE49-F238E27FC236}">
                <a16:creationId xmlns:a16="http://schemas.microsoft.com/office/drawing/2014/main" id="{5C74A27A-281D-5959-9D42-5EAD15581FA9}"/>
              </a:ext>
            </a:extLst>
          </p:cNvPr>
          <p:cNvGrpSpPr/>
          <p:nvPr/>
        </p:nvGrpSpPr>
        <p:grpSpPr>
          <a:xfrm>
            <a:off x="4581314" y="4065594"/>
            <a:ext cx="2003019" cy="1036809"/>
            <a:chOff x="1133028" y="132984"/>
            <a:chExt cx="2179835" cy="1047973"/>
          </a:xfrm>
          <a:solidFill>
            <a:schemeClr val="accent5">
              <a:lumMod val="40000"/>
              <a:lumOff val="60000"/>
            </a:schemeClr>
          </a:solidFill>
        </p:grpSpPr>
        <p:sp>
          <p:nvSpPr>
            <p:cNvPr id="19" name="Suorakulmio: Yläkulmat pyöristetty 18">
              <a:extLst>
                <a:ext uri="{FF2B5EF4-FFF2-40B4-BE49-F238E27FC236}">
                  <a16:creationId xmlns:a16="http://schemas.microsoft.com/office/drawing/2014/main" id="{7EB1A493-0752-0E56-AE9A-47E06E1D042C}"/>
                </a:ext>
              </a:extLst>
            </p:cNvPr>
            <p:cNvSpPr/>
            <p:nvPr/>
          </p:nvSpPr>
          <p:spPr>
            <a:xfrm rot="5400000">
              <a:off x="1691551" y="-425539"/>
              <a:ext cx="1047973" cy="2165019"/>
            </a:xfrm>
            <a:prstGeom prst="round2Same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20" name="Suorakulmio: Yläkulmat pyöristetty 4">
              <a:extLst>
                <a:ext uri="{FF2B5EF4-FFF2-40B4-BE49-F238E27FC236}">
                  <a16:creationId xmlns:a16="http://schemas.microsoft.com/office/drawing/2014/main" id="{2E70FFCE-053A-AB98-5229-BB981DC91FBC}"/>
                </a:ext>
              </a:extLst>
            </p:cNvPr>
            <p:cNvSpPr txBox="1"/>
            <p:nvPr/>
          </p:nvSpPr>
          <p:spPr>
            <a:xfrm>
              <a:off x="1199002" y="240408"/>
              <a:ext cx="2113861" cy="889389"/>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i-FI" sz="900"/>
                <a:t>Tietotarpeiden määrittely</a:t>
              </a:r>
            </a:p>
            <a:p>
              <a:pPr marL="57150" lvl="1" indent="-57150" algn="l" defTabSz="488950">
                <a:lnSpc>
                  <a:spcPct val="90000"/>
                </a:lnSpc>
                <a:spcBef>
                  <a:spcPct val="0"/>
                </a:spcBef>
                <a:spcAft>
                  <a:spcPct val="15000"/>
                </a:spcAft>
                <a:buChar char="•"/>
              </a:pPr>
              <a:r>
                <a:rPr lang="fi-FI" sz="900"/>
                <a:t>Arviointi</a:t>
              </a:r>
            </a:p>
            <a:p>
              <a:pPr marL="57150" lvl="1" indent="-57150" algn="l" defTabSz="488950">
                <a:lnSpc>
                  <a:spcPct val="90000"/>
                </a:lnSpc>
                <a:spcBef>
                  <a:spcPct val="0"/>
                </a:spcBef>
                <a:spcAft>
                  <a:spcPct val="15000"/>
                </a:spcAft>
                <a:buChar char="•"/>
              </a:pPr>
              <a:r>
                <a:rPr lang="fi-FI" sz="900"/>
                <a:t>Ketterä kehittäminen</a:t>
              </a:r>
            </a:p>
            <a:p>
              <a:pPr marL="57150" lvl="1" indent="-57150" algn="l" defTabSz="488950">
                <a:lnSpc>
                  <a:spcPct val="90000"/>
                </a:lnSpc>
                <a:spcBef>
                  <a:spcPct val="0"/>
                </a:spcBef>
                <a:spcAft>
                  <a:spcPct val="15000"/>
                </a:spcAft>
                <a:buChar char="•"/>
              </a:pPr>
              <a:r>
                <a:rPr lang="fi-FI" sz="900" kern="1200"/>
                <a:t>Strategisten tavoitteiden ja mittareiden viestiminen henkilöstölle</a:t>
              </a:r>
            </a:p>
          </p:txBody>
        </p:sp>
      </p:grpSp>
      <p:grpSp>
        <p:nvGrpSpPr>
          <p:cNvPr id="21" name="Ryhmä 20">
            <a:extLst>
              <a:ext uri="{FF2B5EF4-FFF2-40B4-BE49-F238E27FC236}">
                <a16:creationId xmlns:a16="http://schemas.microsoft.com/office/drawing/2014/main" id="{7C4AEDEA-7F7E-4B36-5085-323F9B617670}"/>
              </a:ext>
            </a:extLst>
          </p:cNvPr>
          <p:cNvGrpSpPr/>
          <p:nvPr/>
        </p:nvGrpSpPr>
        <p:grpSpPr>
          <a:xfrm>
            <a:off x="6694857" y="1219163"/>
            <a:ext cx="2268083" cy="990431"/>
            <a:chOff x="1080270" y="132982"/>
            <a:chExt cx="2202664" cy="1047973"/>
          </a:xfrm>
        </p:grpSpPr>
        <p:sp>
          <p:nvSpPr>
            <p:cNvPr id="22" name="Suorakulmio: Yläkulmat pyöristetty 21">
              <a:extLst>
                <a:ext uri="{FF2B5EF4-FFF2-40B4-BE49-F238E27FC236}">
                  <a16:creationId xmlns:a16="http://schemas.microsoft.com/office/drawing/2014/main" id="{AF8F8AE0-010F-5B0F-54D8-453FC1F087BA}"/>
                </a:ext>
              </a:extLst>
            </p:cNvPr>
            <p:cNvSpPr/>
            <p:nvPr/>
          </p:nvSpPr>
          <p:spPr>
            <a:xfrm rot="5400000">
              <a:off x="1638793" y="-425541"/>
              <a:ext cx="1047973" cy="216501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23" name="Suorakulmio: Yläkulmat pyöristetty 4">
              <a:extLst>
                <a:ext uri="{FF2B5EF4-FFF2-40B4-BE49-F238E27FC236}">
                  <a16:creationId xmlns:a16="http://schemas.microsoft.com/office/drawing/2014/main" id="{2FAB941A-A51A-EF75-308C-0E3D99DD8640}"/>
                </a:ext>
              </a:extLst>
            </p:cNvPr>
            <p:cNvSpPr txBox="1"/>
            <p:nvPr/>
          </p:nvSpPr>
          <p:spPr>
            <a:xfrm>
              <a:off x="1169073" y="184140"/>
              <a:ext cx="2113861" cy="945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0" lvl="1" algn="l" defTabSz="488950">
                <a:lnSpc>
                  <a:spcPct val="90000"/>
                </a:lnSpc>
                <a:spcBef>
                  <a:spcPct val="0"/>
                </a:spcBef>
                <a:spcAft>
                  <a:spcPct val="15000"/>
                </a:spcAft>
              </a:pPr>
              <a:r>
                <a:rPr lang="fi-FI" sz="900"/>
                <a:t>Hyvinvointialueen yhteinen seurantaraportti</a:t>
              </a:r>
              <a:endParaRPr lang="fi-FI" sz="900" kern="1200"/>
            </a:p>
          </p:txBody>
        </p:sp>
      </p:grpSp>
      <p:grpSp>
        <p:nvGrpSpPr>
          <p:cNvPr id="30" name="Ryhmä 29">
            <a:extLst>
              <a:ext uri="{FF2B5EF4-FFF2-40B4-BE49-F238E27FC236}">
                <a16:creationId xmlns:a16="http://schemas.microsoft.com/office/drawing/2014/main" id="{EB3E10A9-358A-7B0E-8549-8CCFFE4686CC}"/>
              </a:ext>
            </a:extLst>
          </p:cNvPr>
          <p:cNvGrpSpPr/>
          <p:nvPr/>
        </p:nvGrpSpPr>
        <p:grpSpPr>
          <a:xfrm>
            <a:off x="6691830" y="2646561"/>
            <a:ext cx="2288998" cy="1007457"/>
            <a:chOff x="1072558" y="170630"/>
            <a:chExt cx="2315295" cy="1180193"/>
          </a:xfrm>
        </p:grpSpPr>
        <p:sp>
          <p:nvSpPr>
            <p:cNvPr id="31" name="Suorakulmio: Yläkulmat pyöristetty 30">
              <a:extLst>
                <a:ext uri="{FF2B5EF4-FFF2-40B4-BE49-F238E27FC236}">
                  <a16:creationId xmlns:a16="http://schemas.microsoft.com/office/drawing/2014/main" id="{655F252A-F4E7-B254-6368-32D88FA36F1A}"/>
                </a:ext>
              </a:extLst>
            </p:cNvPr>
            <p:cNvSpPr/>
            <p:nvPr/>
          </p:nvSpPr>
          <p:spPr>
            <a:xfrm rot="5400000">
              <a:off x="1611441" y="-368253"/>
              <a:ext cx="1180193" cy="225796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32" name="Suorakulmio: Yläkulmat pyöristetty 4">
              <a:extLst>
                <a:ext uri="{FF2B5EF4-FFF2-40B4-BE49-F238E27FC236}">
                  <a16:creationId xmlns:a16="http://schemas.microsoft.com/office/drawing/2014/main" id="{AFE04869-2539-707F-121B-35C8B4D6EAD4}"/>
                </a:ext>
              </a:extLst>
            </p:cNvPr>
            <p:cNvSpPr txBox="1"/>
            <p:nvPr/>
          </p:nvSpPr>
          <p:spPr>
            <a:xfrm>
              <a:off x="1085374" y="477161"/>
              <a:ext cx="2302479" cy="7641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0" lvl="1" algn="l" defTabSz="488950">
                <a:lnSpc>
                  <a:spcPct val="90000"/>
                </a:lnSpc>
                <a:spcBef>
                  <a:spcPct val="0"/>
                </a:spcBef>
                <a:spcAft>
                  <a:spcPct val="15000"/>
                </a:spcAft>
              </a:pPr>
              <a:endParaRPr lang="fi-FI" sz="900"/>
            </a:p>
            <a:p>
              <a:pPr marL="0" lvl="1" algn="l" defTabSz="488950">
                <a:lnSpc>
                  <a:spcPct val="90000"/>
                </a:lnSpc>
                <a:spcBef>
                  <a:spcPct val="0"/>
                </a:spcBef>
                <a:spcAft>
                  <a:spcPct val="15000"/>
                </a:spcAft>
              </a:pPr>
              <a:r>
                <a:rPr lang="fi-FI" sz="900"/>
                <a:t>Toimialuekohtainen seurantaraportti</a:t>
              </a:r>
            </a:p>
            <a:p>
              <a:pPr marL="171450" lvl="1" indent="-171450" algn="l" defTabSz="488950">
                <a:lnSpc>
                  <a:spcPct val="90000"/>
                </a:lnSpc>
                <a:spcBef>
                  <a:spcPct val="0"/>
                </a:spcBef>
                <a:spcAft>
                  <a:spcPct val="15000"/>
                </a:spcAft>
                <a:buFont typeface="Arial" panose="020B0604020202020204" pitchFamily="34" charset="0"/>
                <a:buChar char="•"/>
              </a:pPr>
              <a:r>
                <a:rPr lang="fi-FI" sz="900"/>
                <a:t>LNP palveluiden toimialue </a:t>
              </a:r>
            </a:p>
            <a:p>
              <a:pPr marL="171450" lvl="1" indent="-171450" algn="l" defTabSz="488950">
                <a:lnSpc>
                  <a:spcPct val="90000"/>
                </a:lnSpc>
                <a:spcBef>
                  <a:spcPct val="0"/>
                </a:spcBef>
                <a:spcAft>
                  <a:spcPct val="15000"/>
                </a:spcAft>
                <a:buFont typeface="Arial" panose="020B0604020202020204" pitchFamily="34" charset="0"/>
                <a:buChar char="•"/>
              </a:pPr>
              <a:r>
                <a:rPr lang="fi-FI" sz="900" kern="1200"/>
                <a:t>Aikuispalveluiden toimialue</a:t>
              </a:r>
            </a:p>
            <a:p>
              <a:pPr marL="171450" lvl="1" indent="-171450" algn="l" defTabSz="488950">
                <a:lnSpc>
                  <a:spcPct val="90000"/>
                </a:lnSpc>
                <a:spcBef>
                  <a:spcPct val="0"/>
                </a:spcBef>
                <a:spcAft>
                  <a:spcPct val="15000"/>
                </a:spcAft>
                <a:buFont typeface="Arial" panose="020B0604020202020204" pitchFamily="34" charset="0"/>
                <a:buChar char="•"/>
              </a:pPr>
              <a:r>
                <a:rPr lang="fi-FI" sz="900"/>
                <a:t>Ikääntyneiden palveluiden toimialue</a:t>
              </a:r>
              <a:endParaRPr lang="fi-FI" sz="900" kern="1200"/>
            </a:p>
            <a:p>
              <a:pPr marL="171450" lvl="1" indent="-171450" algn="l" defTabSz="488950">
                <a:lnSpc>
                  <a:spcPct val="90000"/>
                </a:lnSpc>
                <a:spcBef>
                  <a:spcPct val="0"/>
                </a:spcBef>
                <a:spcAft>
                  <a:spcPct val="15000"/>
                </a:spcAft>
                <a:buFont typeface="Arial" panose="020B0604020202020204" pitchFamily="34" charset="0"/>
                <a:buChar char="•"/>
              </a:pPr>
              <a:r>
                <a:rPr lang="fi-FI" sz="900"/>
                <a:t>Erityis- ja sairaalapalveluiden toimialue</a:t>
              </a:r>
            </a:p>
            <a:p>
              <a:pPr marL="171450" lvl="1" indent="-171450" algn="l" defTabSz="488950">
                <a:lnSpc>
                  <a:spcPct val="90000"/>
                </a:lnSpc>
                <a:spcBef>
                  <a:spcPct val="0"/>
                </a:spcBef>
                <a:spcAft>
                  <a:spcPct val="15000"/>
                </a:spcAft>
                <a:buFont typeface="Arial" panose="020B0604020202020204" pitchFamily="34" charset="0"/>
                <a:buChar char="•"/>
              </a:pPr>
              <a:r>
                <a:rPr lang="fi-FI" sz="900" kern="1200"/>
                <a:t>Konsernipalveluiden toimialue</a:t>
              </a:r>
            </a:p>
            <a:p>
              <a:pPr marL="171450" lvl="1" indent="-171450" algn="l" defTabSz="488950">
                <a:lnSpc>
                  <a:spcPct val="90000"/>
                </a:lnSpc>
                <a:spcBef>
                  <a:spcPct val="0"/>
                </a:spcBef>
                <a:spcAft>
                  <a:spcPct val="15000"/>
                </a:spcAft>
                <a:buFont typeface="Arial" panose="020B0604020202020204" pitchFamily="34" charset="0"/>
                <a:buChar char="•"/>
              </a:pPr>
              <a:r>
                <a:rPr lang="fi-FI" sz="900"/>
                <a:t>Pelastuslaitos toimialue</a:t>
              </a:r>
            </a:p>
            <a:p>
              <a:pPr marL="0" marR="0" lvl="1" indent="0" algn="l" defTabSz="488950" rtl="0" eaLnBrk="1" fontAlgn="auto" latinLnBrk="0" hangingPunct="1">
                <a:lnSpc>
                  <a:spcPct val="90000"/>
                </a:lnSpc>
                <a:spcBef>
                  <a:spcPct val="0"/>
                </a:spcBef>
                <a:spcAft>
                  <a:spcPct val="15000"/>
                </a:spcAft>
                <a:buClrTx/>
                <a:buSzTx/>
                <a:buFontTx/>
                <a:buNone/>
                <a:tabLst/>
                <a:defRPr/>
              </a:pPr>
              <a:r>
                <a:rPr kumimoji="0" lang="fi-FI" sz="9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 </a:t>
              </a:r>
            </a:p>
            <a:p>
              <a:pPr marL="171450" lvl="1" indent="-171450" algn="l" defTabSz="488950">
                <a:lnSpc>
                  <a:spcPct val="90000"/>
                </a:lnSpc>
                <a:spcBef>
                  <a:spcPct val="0"/>
                </a:spcBef>
                <a:spcAft>
                  <a:spcPct val="15000"/>
                </a:spcAft>
                <a:buFont typeface="Arial" panose="020B0604020202020204" pitchFamily="34" charset="0"/>
                <a:buChar char="•"/>
              </a:pPr>
              <a:endParaRPr lang="fi-FI" sz="900" kern="1200"/>
            </a:p>
          </p:txBody>
        </p:sp>
      </p:grpSp>
      <p:sp>
        <p:nvSpPr>
          <p:cNvPr id="39" name="Suorakulmio: Pyöristetyt kulmat 38">
            <a:extLst>
              <a:ext uri="{FF2B5EF4-FFF2-40B4-BE49-F238E27FC236}">
                <a16:creationId xmlns:a16="http://schemas.microsoft.com/office/drawing/2014/main" id="{B8E570F3-8C6E-81B9-5A6E-58DB59CFE381}"/>
              </a:ext>
            </a:extLst>
          </p:cNvPr>
          <p:cNvSpPr/>
          <p:nvPr/>
        </p:nvSpPr>
        <p:spPr>
          <a:xfrm>
            <a:off x="9931862" y="713761"/>
            <a:ext cx="2148561" cy="593849"/>
          </a:xfrm>
          <a:prstGeom prst="roundRect">
            <a:avLst>
              <a:gd name="adj"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cs typeface="Poppins" pitchFamily="2" charset="77"/>
              </a:rPr>
              <a:t>Vaikuttavuuden mittarit </a:t>
            </a:r>
          </a:p>
          <a:p>
            <a:pPr algn="ctr"/>
            <a:r>
              <a:rPr lang="fi-FI" sz="1200">
                <a:cs typeface="Poppins" pitchFamily="2" charset="77"/>
              </a:rPr>
              <a:t>(kansalliset ja alueelliset)</a:t>
            </a:r>
          </a:p>
        </p:txBody>
      </p:sp>
      <p:sp>
        <p:nvSpPr>
          <p:cNvPr id="41" name="Suorakulmio: Yläkulmat pyöristetty 40">
            <a:extLst>
              <a:ext uri="{FF2B5EF4-FFF2-40B4-BE49-F238E27FC236}">
                <a16:creationId xmlns:a16="http://schemas.microsoft.com/office/drawing/2014/main" id="{08F98922-6AF2-D899-A201-A0E4559D996B}"/>
              </a:ext>
            </a:extLst>
          </p:cNvPr>
          <p:cNvSpPr/>
          <p:nvPr/>
        </p:nvSpPr>
        <p:spPr>
          <a:xfrm rot="5400000">
            <a:off x="7291111" y="3469338"/>
            <a:ext cx="1036810" cy="222931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17" name="Suorakulmio: Pyöristetyt kulmat 16">
            <a:extLst>
              <a:ext uri="{FF2B5EF4-FFF2-40B4-BE49-F238E27FC236}">
                <a16:creationId xmlns:a16="http://schemas.microsoft.com/office/drawing/2014/main" id="{3EA1DD44-FE69-CCB1-7710-139A684B7B89}"/>
              </a:ext>
            </a:extLst>
          </p:cNvPr>
          <p:cNvSpPr/>
          <p:nvPr/>
        </p:nvSpPr>
        <p:spPr>
          <a:xfrm>
            <a:off x="1304097" y="341479"/>
            <a:ext cx="3091614" cy="584926"/>
          </a:xfrm>
          <a:prstGeom prst="roundRect">
            <a:avLst>
              <a:gd name="adj" fmla="val 0"/>
            </a:avLst>
          </a:prstGeom>
          <a:solidFill>
            <a:schemeClr val="accent4"/>
          </a:solidFill>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r>
              <a:rPr lang="fi-FI" sz="1100">
                <a:ln w="0"/>
                <a:solidFill>
                  <a:schemeClr val="tx1"/>
                </a:solidFill>
                <a:effectLst>
                  <a:outerShdw blurRad="38100" dist="19050" dir="2700000" algn="tl" rotWithShape="0">
                    <a:schemeClr val="dk1">
                      <a:alpha val="40000"/>
                    </a:schemeClr>
                  </a:outerShdw>
                </a:effectLst>
                <a:latin typeface="+mn-lt"/>
                <a:cs typeface="Poppins" pitchFamily="2" charset="77"/>
              </a:rPr>
              <a:t>HVA tietotaso eli kyky kerätä, hallita ja hyödyntää tietoa suunnittelussa, toteutuksessa ja seurannassa</a:t>
            </a:r>
          </a:p>
        </p:txBody>
      </p:sp>
      <p:sp>
        <p:nvSpPr>
          <p:cNvPr id="34" name="Suorakulmio: Pyöristetyt kulmat 33">
            <a:extLst>
              <a:ext uri="{FF2B5EF4-FFF2-40B4-BE49-F238E27FC236}">
                <a16:creationId xmlns:a16="http://schemas.microsoft.com/office/drawing/2014/main" id="{24BB99BA-345F-973A-BFCC-7F6A0D699726}"/>
              </a:ext>
            </a:extLst>
          </p:cNvPr>
          <p:cNvSpPr/>
          <p:nvPr/>
        </p:nvSpPr>
        <p:spPr>
          <a:xfrm>
            <a:off x="6714859" y="347919"/>
            <a:ext cx="2788866" cy="570756"/>
          </a:xfrm>
          <a:prstGeom prst="roundRect">
            <a:avLst>
              <a:gd name="adj" fmla="val 0"/>
            </a:avLst>
          </a:prstGeom>
          <a:solidFill>
            <a:schemeClr val="accent1">
              <a:lumMod val="60000"/>
              <a:lumOff val="40000"/>
            </a:schemeClr>
          </a:solidFill>
          <a:ln w="762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fi-FI" sz="1100">
              <a:solidFill>
                <a:schemeClr val="tx1"/>
              </a:solidFill>
              <a:latin typeface="+mn-lt"/>
              <a:cs typeface="Poppins" pitchFamily="2" charset="77"/>
            </a:endParaRPr>
          </a:p>
          <a:p>
            <a:endParaRPr lang="fi-FI" sz="1100">
              <a:solidFill>
                <a:schemeClr val="tx1"/>
              </a:solidFill>
              <a:latin typeface="+mn-lt"/>
              <a:cs typeface="Poppins" pitchFamily="2" charset="77"/>
            </a:endParaRPr>
          </a:p>
          <a:p>
            <a:r>
              <a:rPr lang="fi-FI" sz="1100">
                <a:solidFill>
                  <a:schemeClr val="tx1"/>
                </a:solidFill>
                <a:latin typeface="+mn-lt"/>
                <a:cs typeface="Poppins" pitchFamily="2" charset="77"/>
              </a:rPr>
              <a:t>Seurantaraportit,</a:t>
            </a:r>
          </a:p>
          <a:p>
            <a:r>
              <a:rPr lang="fi-FI" sz="1100">
                <a:solidFill>
                  <a:schemeClr val="tx1"/>
                </a:solidFill>
                <a:latin typeface="+mn-lt"/>
                <a:cs typeface="Poppins" pitchFamily="2" charset="77"/>
              </a:rPr>
              <a:t>raporttien analysointi</a:t>
            </a:r>
          </a:p>
          <a:p>
            <a:pPr algn="ctr"/>
            <a:r>
              <a:rPr lang="fi-FI" sz="1100">
                <a:ln w="0"/>
                <a:solidFill>
                  <a:schemeClr val="tx1"/>
                </a:solidFill>
                <a:effectLst>
                  <a:outerShdw blurRad="38100" dist="25400" dir="5400000" algn="ctr" rotWithShape="0">
                    <a:srgbClr val="6E747A">
                      <a:alpha val="43000"/>
                    </a:srgbClr>
                  </a:outerShdw>
                </a:effectLst>
                <a:cs typeface="Poppins"/>
              </a:rPr>
              <a:t> </a:t>
            </a:r>
            <a:endParaRPr lang="fi-FI" sz="1100">
              <a:ln w="0"/>
              <a:solidFill>
                <a:schemeClr val="tx1"/>
              </a:solidFill>
              <a:effectLst>
                <a:outerShdw blurRad="38100" dist="25400" dir="5400000" algn="ctr" rotWithShape="0">
                  <a:srgbClr val="6E747A">
                    <a:alpha val="43000"/>
                  </a:srgbClr>
                </a:outerShdw>
              </a:effectLst>
              <a:latin typeface="+mn-lt"/>
              <a:cs typeface="Poppins" pitchFamily="2" charset="77"/>
            </a:endParaRPr>
          </a:p>
          <a:p>
            <a:pPr algn="ctr"/>
            <a:endParaRPr lang="fi-FI" sz="1100">
              <a:solidFill>
                <a:schemeClr val="tx1"/>
              </a:solidFill>
              <a:latin typeface="+mn-lt"/>
              <a:cs typeface="Poppins" pitchFamily="2" charset="77"/>
            </a:endParaRPr>
          </a:p>
        </p:txBody>
      </p:sp>
      <p:sp>
        <p:nvSpPr>
          <p:cNvPr id="50" name="Suorakulmio: Pyöristetyt kulmat 49">
            <a:extLst>
              <a:ext uri="{FF2B5EF4-FFF2-40B4-BE49-F238E27FC236}">
                <a16:creationId xmlns:a16="http://schemas.microsoft.com/office/drawing/2014/main" id="{9AC9C5F3-EEC3-8F89-4AF9-F49EAFEC2AD4}"/>
              </a:ext>
            </a:extLst>
          </p:cNvPr>
          <p:cNvSpPr/>
          <p:nvPr/>
        </p:nvSpPr>
        <p:spPr>
          <a:xfrm>
            <a:off x="4607349" y="341637"/>
            <a:ext cx="1895871" cy="578487"/>
          </a:xfrm>
          <a:prstGeom prst="roundRect">
            <a:avLst>
              <a:gd name="adj" fmla="val 0"/>
            </a:avLst>
          </a:prstGeom>
          <a:solidFill>
            <a:schemeClr val="accent5"/>
          </a:solidFill>
          <a:ln w="76200">
            <a:solidFill>
              <a:schemeClr val="accent5"/>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fi-FI" sz="1100">
                <a:solidFill>
                  <a:schemeClr val="tx1"/>
                </a:solidFill>
                <a:cs typeface="Poppins" pitchFamily="2" charset="77"/>
              </a:rPr>
              <a:t> </a:t>
            </a:r>
            <a:endParaRPr lang="fi-FI" sz="1100">
              <a:solidFill>
                <a:schemeClr val="tx1"/>
              </a:solidFill>
              <a:latin typeface="+mn-lt"/>
              <a:cs typeface="Poppins" pitchFamily="2" charset="77"/>
            </a:endParaRPr>
          </a:p>
          <a:p>
            <a:pPr algn="ctr"/>
            <a:endParaRPr lang="fi-FI" sz="1100">
              <a:solidFill>
                <a:schemeClr val="tx1"/>
              </a:solidFill>
              <a:latin typeface="+mn-lt"/>
              <a:cs typeface="Poppins"/>
            </a:endParaRPr>
          </a:p>
          <a:p>
            <a:r>
              <a:rPr lang="fi-FI" sz="1100">
                <a:solidFill>
                  <a:schemeClr val="tx1"/>
                </a:solidFill>
                <a:latin typeface="+mn-lt"/>
                <a:cs typeface="Poppins"/>
              </a:rPr>
              <a:t>Tietoa tarkastelevat palaverit</a:t>
            </a:r>
            <a:r>
              <a:rPr lang="fi-FI" sz="1100">
                <a:solidFill>
                  <a:schemeClr val="tx1"/>
                </a:solidFill>
                <a:cs typeface="Poppins"/>
              </a:rPr>
              <a:t>, vaikuttavuuden arvioinnin kehikko</a:t>
            </a:r>
            <a:endParaRPr lang="fi-FI" sz="1100">
              <a:solidFill>
                <a:schemeClr val="tx1"/>
              </a:solidFill>
              <a:latin typeface="+mn-lt"/>
              <a:cs typeface="Poppins" pitchFamily="2" charset="77"/>
            </a:endParaRPr>
          </a:p>
          <a:p>
            <a:pPr algn="ctr"/>
            <a:r>
              <a:rPr lang="fi-FI" sz="1100">
                <a:solidFill>
                  <a:schemeClr val="tx1"/>
                </a:solidFill>
                <a:cs typeface="Poppins" pitchFamily="2" charset="77"/>
              </a:rPr>
              <a:t> </a:t>
            </a:r>
            <a:endParaRPr lang="fi-FI" sz="1100">
              <a:solidFill>
                <a:schemeClr val="tx1"/>
              </a:solidFill>
              <a:latin typeface="+mn-lt"/>
              <a:cs typeface="Poppins" pitchFamily="2" charset="77"/>
            </a:endParaRPr>
          </a:p>
          <a:p>
            <a:pPr algn="ctr"/>
            <a:endParaRPr lang="fi-FI" sz="1100">
              <a:solidFill>
                <a:schemeClr val="tx1"/>
              </a:solidFill>
              <a:latin typeface="+mn-lt"/>
              <a:cs typeface="Poppins" pitchFamily="2" charset="77"/>
            </a:endParaRPr>
          </a:p>
        </p:txBody>
      </p:sp>
      <p:sp>
        <p:nvSpPr>
          <p:cNvPr id="15" name="Suorakulmio 14">
            <a:extLst>
              <a:ext uri="{FF2B5EF4-FFF2-40B4-BE49-F238E27FC236}">
                <a16:creationId xmlns:a16="http://schemas.microsoft.com/office/drawing/2014/main" id="{06C7DD93-072F-A6AD-292F-8F81BB51BFAD}"/>
              </a:ext>
            </a:extLst>
          </p:cNvPr>
          <p:cNvSpPr/>
          <p:nvPr/>
        </p:nvSpPr>
        <p:spPr>
          <a:xfrm>
            <a:off x="1304097" y="6238037"/>
            <a:ext cx="8214867" cy="290762"/>
          </a:xfrm>
          <a:prstGeom prst="rect">
            <a:avLst/>
          </a:prstGeom>
          <a:solidFill>
            <a:schemeClr val="accent4">
              <a:lumMod val="5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fi-FI">
                <a:solidFill>
                  <a:schemeClr val="bg1"/>
                </a:solidFill>
                <a:latin typeface="+mn-lt"/>
                <a:cs typeface="Poppins"/>
              </a:rPr>
              <a:t>Toimintakulttuuri, Viestintä</a:t>
            </a:r>
            <a:r>
              <a:rPr lang="fi-FI">
                <a:solidFill>
                  <a:schemeClr val="bg1"/>
                </a:solidFill>
                <a:cs typeface="Poppins"/>
              </a:rPr>
              <a:t>, Kuntayhteistyö, 3.sektori</a:t>
            </a:r>
            <a:endParaRPr lang="fi-FI">
              <a:solidFill>
                <a:schemeClr val="bg1"/>
              </a:solidFill>
              <a:latin typeface="+mn-lt"/>
              <a:cs typeface="Poppins"/>
            </a:endParaRPr>
          </a:p>
        </p:txBody>
      </p:sp>
      <p:sp>
        <p:nvSpPr>
          <p:cNvPr id="16" name="Suorakulmio 15">
            <a:extLst>
              <a:ext uri="{FF2B5EF4-FFF2-40B4-BE49-F238E27FC236}">
                <a16:creationId xmlns:a16="http://schemas.microsoft.com/office/drawing/2014/main" id="{ECB79479-635D-758E-A9D7-9A0AC3DF63AC}"/>
              </a:ext>
            </a:extLst>
          </p:cNvPr>
          <p:cNvSpPr/>
          <p:nvPr/>
        </p:nvSpPr>
        <p:spPr>
          <a:xfrm>
            <a:off x="9945620" y="3596994"/>
            <a:ext cx="2137189" cy="3301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1200" err="1">
                <a:solidFill>
                  <a:schemeClr val="accent4">
                    <a:lumMod val="50000"/>
                  </a:schemeClr>
                </a:solidFill>
                <a:latin typeface="+mn-lt"/>
                <a:cs typeface="Poppins" pitchFamily="2" charset="77"/>
              </a:rPr>
              <a:t>Exreport</a:t>
            </a:r>
            <a:r>
              <a:rPr lang="fi-FI" sz="1200">
                <a:solidFill>
                  <a:schemeClr val="accent4">
                    <a:lumMod val="50000"/>
                  </a:schemeClr>
                </a:solidFill>
                <a:latin typeface="+mn-lt"/>
                <a:cs typeface="Poppins" pitchFamily="2" charset="77"/>
              </a:rPr>
              <a:t>-raportointi</a:t>
            </a:r>
          </a:p>
        </p:txBody>
      </p:sp>
      <p:sp>
        <p:nvSpPr>
          <p:cNvPr id="33" name="Suorakulmio 32">
            <a:extLst>
              <a:ext uri="{FF2B5EF4-FFF2-40B4-BE49-F238E27FC236}">
                <a16:creationId xmlns:a16="http://schemas.microsoft.com/office/drawing/2014/main" id="{F74EAEE4-6D0B-BCB5-12E5-ACD92C4F5061}"/>
              </a:ext>
            </a:extLst>
          </p:cNvPr>
          <p:cNvSpPr/>
          <p:nvPr/>
        </p:nvSpPr>
        <p:spPr>
          <a:xfrm>
            <a:off x="9945620" y="3208387"/>
            <a:ext cx="2139307" cy="305814"/>
          </a:xfrm>
          <a:prstGeom prst="rect">
            <a:avLst/>
          </a:prstGeom>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fi-FI" sz="1200">
                <a:solidFill>
                  <a:schemeClr val="accent4">
                    <a:lumMod val="50000"/>
                  </a:schemeClr>
                </a:solidFill>
                <a:cs typeface="Poppins"/>
              </a:rPr>
              <a:t>Sata-alueen</a:t>
            </a:r>
            <a:r>
              <a:rPr lang="fi-FI" sz="1200">
                <a:solidFill>
                  <a:schemeClr val="accent4">
                    <a:lumMod val="50000"/>
                  </a:schemeClr>
                </a:solidFill>
                <a:latin typeface="+mn-lt"/>
                <a:cs typeface="Poppins"/>
              </a:rPr>
              <a:t> Power BI</a:t>
            </a:r>
          </a:p>
        </p:txBody>
      </p:sp>
      <p:sp>
        <p:nvSpPr>
          <p:cNvPr id="35" name="Suorakulmio 34">
            <a:extLst>
              <a:ext uri="{FF2B5EF4-FFF2-40B4-BE49-F238E27FC236}">
                <a16:creationId xmlns:a16="http://schemas.microsoft.com/office/drawing/2014/main" id="{5D55DF37-89F0-E82A-4A75-811A701FD531}"/>
              </a:ext>
            </a:extLst>
          </p:cNvPr>
          <p:cNvSpPr/>
          <p:nvPr/>
        </p:nvSpPr>
        <p:spPr>
          <a:xfrm>
            <a:off x="9945620" y="4861848"/>
            <a:ext cx="2137189" cy="3341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1200">
                <a:solidFill>
                  <a:schemeClr val="accent4">
                    <a:lumMod val="50000"/>
                  </a:schemeClr>
                </a:solidFill>
                <a:latin typeface="+mn-lt"/>
                <a:cs typeface="Poppins" pitchFamily="2" charset="77"/>
              </a:rPr>
              <a:t>Asiakaskokemus-raportointi</a:t>
            </a:r>
          </a:p>
        </p:txBody>
      </p:sp>
      <p:sp>
        <p:nvSpPr>
          <p:cNvPr id="37" name="Suorakulmio 36">
            <a:extLst>
              <a:ext uri="{FF2B5EF4-FFF2-40B4-BE49-F238E27FC236}">
                <a16:creationId xmlns:a16="http://schemas.microsoft.com/office/drawing/2014/main" id="{E423B669-48C6-08DE-9AB2-DCEE6BDBC294}"/>
              </a:ext>
            </a:extLst>
          </p:cNvPr>
          <p:cNvSpPr/>
          <p:nvPr/>
        </p:nvSpPr>
        <p:spPr>
          <a:xfrm>
            <a:off x="9941738" y="5300742"/>
            <a:ext cx="2138685" cy="3560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1200" dirty="0">
                <a:solidFill>
                  <a:schemeClr val="accent4">
                    <a:lumMod val="50000"/>
                  </a:schemeClr>
                </a:solidFill>
                <a:latin typeface="+mn-lt"/>
                <a:cs typeface="Poppins" pitchFamily="2" charset="77"/>
              </a:rPr>
              <a:t>Hyvinvointialueen palvelutarpeen ennakointi</a:t>
            </a:r>
          </a:p>
        </p:txBody>
      </p:sp>
      <p:sp>
        <p:nvSpPr>
          <p:cNvPr id="38" name="Suorakulmio 37">
            <a:extLst>
              <a:ext uri="{FF2B5EF4-FFF2-40B4-BE49-F238E27FC236}">
                <a16:creationId xmlns:a16="http://schemas.microsoft.com/office/drawing/2014/main" id="{D61763EF-41CF-8DFA-9CE6-1DCEFF9F08A9}"/>
              </a:ext>
            </a:extLst>
          </p:cNvPr>
          <p:cNvSpPr/>
          <p:nvPr/>
        </p:nvSpPr>
        <p:spPr>
          <a:xfrm>
            <a:off x="9945620" y="4448868"/>
            <a:ext cx="2137189" cy="3301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1200">
                <a:solidFill>
                  <a:schemeClr val="accent4">
                    <a:lumMod val="50000"/>
                  </a:schemeClr>
                </a:solidFill>
                <a:latin typeface="+mn-lt"/>
                <a:cs typeface="Poppins" pitchFamily="2" charset="77"/>
              </a:rPr>
              <a:t>Johdon strateginen tilannekuva</a:t>
            </a:r>
          </a:p>
        </p:txBody>
      </p:sp>
      <p:sp>
        <p:nvSpPr>
          <p:cNvPr id="49" name="Suorakulmio 48">
            <a:extLst>
              <a:ext uri="{FF2B5EF4-FFF2-40B4-BE49-F238E27FC236}">
                <a16:creationId xmlns:a16="http://schemas.microsoft.com/office/drawing/2014/main" id="{31402605-8281-7821-6309-950177F66004}"/>
              </a:ext>
            </a:extLst>
          </p:cNvPr>
          <p:cNvSpPr/>
          <p:nvPr/>
        </p:nvSpPr>
        <p:spPr>
          <a:xfrm>
            <a:off x="9936366" y="1438143"/>
            <a:ext cx="2134184" cy="1096845"/>
          </a:xfrm>
          <a:prstGeom prst="rect">
            <a:avLst/>
          </a:prstGeom>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fi-FI" sz="1100" err="1">
                <a:solidFill>
                  <a:schemeClr val="accent4">
                    <a:lumMod val="50000"/>
                  </a:schemeClr>
                </a:solidFill>
                <a:cs typeface="Poppins"/>
              </a:rPr>
              <a:t>hyte</a:t>
            </a:r>
            <a:r>
              <a:rPr lang="fi-FI" sz="1100">
                <a:solidFill>
                  <a:schemeClr val="accent4">
                    <a:lumMod val="50000"/>
                  </a:schemeClr>
                </a:solidFill>
                <a:cs typeface="Poppins"/>
              </a:rPr>
              <a:t>, tarve</a:t>
            </a:r>
            <a:r>
              <a:rPr lang="fi-FI" sz="1100">
                <a:solidFill>
                  <a:schemeClr val="accent4">
                    <a:lumMod val="50000"/>
                  </a:schemeClr>
                </a:solidFill>
                <a:latin typeface="+mn-lt"/>
                <a:cs typeface="Poppins"/>
              </a:rPr>
              <a:t>, saatavuus, laatu, yhdenvertaisuus, vaikuttavuus kustannukset, tuottavuus</a:t>
            </a:r>
            <a:r>
              <a:rPr lang="fi-FI" sz="1100">
                <a:solidFill>
                  <a:schemeClr val="accent4">
                    <a:lumMod val="50000"/>
                  </a:schemeClr>
                </a:solidFill>
                <a:cs typeface="Poppins"/>
              </a:rPr>
              <a:t>, palveluiden yhteensovittaminen,</a:t>
            </a:r>
            <a:endParaRPr lang="fi-FI" sz="1100">
              <a:solidFill>
                <a:schemeClr val="accent4">
                  <a:lumMod val="50000"/>
                </a:schemeClr>
              </a:solidFill>
              <a:latin typeface="+mn-lt"/>
              <a:cs typeface="Poppins"/>
            </a:endParaRPr>
          </a:p>
          <a:p>
            <a:pPr algn="ctr"/>
            <a:r>
              <a:rPr lang="fi-FI" sz="1100" err="1">
                <a:solidFill>
                  <a:schemeClr val="accent4">
                    <a:lumMod val="50000"/>
                  </a:schemeClr>
                </a:solidFill>
                <a:latin typeface="+mn-lt"/>
                <a:cs typeface="Poppins"/>
              </a:rPr>
              <a:t>genPROM</a:t>
            </a:r>
            <a:r>
              <a:rPr lang="fi-FI" sz="1100">
                <a:solidFill>
                  <a:schemeClr val="accent4">
                    <a:lumMod val="50000"/>
                  </a:schemeClr>
                </a:solidFill>
                <a:latin typeface="+mn-lt"/>
                <a:cs typeface="Poppins"/>
              </a:rPr>
              <a:t>, NPS </a:t>
            </a:r>
          </a:p>
        </p:txBody>
      </p:sp>
      <p:sp>
        <p:nvSpPr>
          <p:cNvPr id="55" name="Suorakulmio 54">
            <a:extLst>
              <a:ext uri="{FF2B5EF4-FFF2-40B4-BE49-F238E27FC236}">
                <a16:creationId xmlns:a16="http://schemas.microsoft.com/office/drawing/2014/main" id="{F76AC50D-4F42-8091-FDB4-AA9C637E1EF4}"/>
              </a:ext>
            </a:extLst>
          </p:cNvPr>
          <p:cNvSpPr/>
          <p:nvPr/>
        </p:nvSpPr>
        <p:spPr>
          <a:xfrm>
            <a:off x="9945620" y="2690859"/>
            <a:ext cx="2155525" cy="434735"/>
          </a:xfrm>
          <a:prstGeom prst="rect">
            <a:avLst/>
          </a:prstGeom>
          <a:solidFill>
            <a:schemeClr val="accent4">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solidFill>
                  <a:schemeClr val="bg1"/>
                </a:solidFill>
                <a:latin typeface="+mn-lt"/>
                <a:cs typeface="Poppins" pitchFamily="2" charset="77"/>
              </a:rPr>
              <a:t>Raportointijärjestelmät </a:t>
            </a:r>
            <a:r>
              <a:rPr lang="fi-FI" sz="1200" err="1">
                <a:solidFill>
                  <a:schemeClr val="bg1"/>
                </a:solidFill>
                <a:latin typeface="+mn-lt"/>
                <a:cs typeface="Poppins" pitchFamily="2" charset="77"/>
              </a:rPr>
              <a:t>hva:lla</a:t>
            </a:r>
            <a:endParaRPr lang="fi-FI" sz="1200">
              <a:solidFill>
                <a:schemeClr val="bg1"/>
              </a:solidFill>
              <a:latin typeface="+mn-lt"/>
              <a:cs typeface="Poppins" pitchFamily="2" charset="77"/>
            </a:endParaRPr>
          </a:p>
        </p:txBody>
      </p:sp>
      <p:sp>
        <p:nvSpPr>
          <p:cNvPr id="52" name="Suorakulmio 51">
            <a:extLst>
              <a:ext uri="{FF2B5EF4-FFF2-40B4-BE49-F238E27FC236}">
                <a16:creationId xmlns:a16="http://schemas.microsoft.com/office/drawing/2014/main" id="{8034E3A8-AA77-4143-8AE8-BC6EBB9AC462}"/>
              </a:ext>
            </a:extLst>
          </p:cNvPr>
          <p:cNvSpPr/>
          <p:nvPr/>
        </p:nvSpPr>
        <p:spPr>
          <a:xfrm>
            <a:off x="1197234" y="1059837"/>
            <a:ext cx="7827206" cy="1316209"/>
          </a:xfrm>
          <a:prstGeom prst="rect">
            <a:avLst/>
          </a:prstGeom>
          <a:no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grpSp>
        <p:nvGrpSpPr>
          <p:cNvPr id="59" name="Ryhmä 58">
            <a:extLst>
              <a:ext uri="{FF2B5EF4-FFF2-40B4-BE49-F238E27FC236}">
                <a16:creationId xmlns:a16="http://schemas.microsoft.com/office/drawing/2014/main" id="{9DF75C6F-109E-389E-E1EC-FFDF0D718211}"/>
              </a:ext>
            </a:extLst>
          </p:cNvPr>
          <p:cNvGrpSpPr/>
          <p:nvPr/>
        </p:nvGrpSpPr>
        <p:grpSpPr>
          <a:xfrm>
            <a:off x="2247900" y="1219752"/>
            <a:ext cx="2165413" cy="1004744"/>
            <a:chOff x="1192983" y="156017"/>
            <a:chExt cx="2165019" cy="1047973"/>
          </a:xfrm>
          <a:solidFill>
            <a:schemeClr val="accent5">
              <a:lumMod val="40000"/>
              <a:lumOff val="60000"/>
            </a:schemeClr>
          </a:solidFill>
        </p:grpSpPr>
        <p:sp>
          <p:nvSpPr>
            <p:cNvPr id="60" name="Suorakulmio: Yläkulmat pyöristetty 59">
              <a:extLst>
                <a:ext uri="{FF2B5EF4-FFF2-40B4-BE49-F238E27FC236}">
                  <a16:creationId xmlns:a16="http://schemas.microsoft.com/office/drawing/2014/main" id="{5F1CAB11-9474-7B11-0B58-B6CC40FF2D47}"/>
                </a:ext>
              </a:extLst>
            </p:cNvPr>
            <p:cNvSpPr/>
            <p:nvPr/>
          </p:nvSpPr>
          <p:spPr>
            <a:xfrm rot="5400000">
              <a:off x="1751506" y="-402506"/>
              <a:ext cx="1047973" cy="2165019"/>
            </a:xfrm>
            <a:prstGeom prst="round2SameRect">
              <a:avLst/>
            </a:prstGeom>
            <a:solidFill>
              <a:srgbClr val="D0E8E0"/>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61" name="Suorakulmio: Yläkulmat pyöristetty 4">
              <a:extLst>
                <a:ext uri="{FF2B5EF4-FFF2-40B4-BE49-F238E27FC236}">
                  <a16:creationId xmlns:a16="http://schemas.microsoft.com/office/drawing/2014/main" id="{D309296A-996B-8AAF-F0A2-C77C72EECB9D}"/>
                </a:ext>
              </a:extLst>
            </p:cNvPr>
            <p:cNvSpPr txBox="1"/>
            <p:nvPr/>
          </p:nvSpPr>
          <p:spPr>
            <a:xfrm>
              <a:off x="1369473" y="207044"/>
              <a:ext cx="1819587" cy="93870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lvl="0"/>
              <a:r>
                <a:rPr lang="fi-FI" sz="900" b="1"/>
                <a:t>Tavoite</a:t>
              </a:r>
            </a:p>
            <a:p>
              <a:pPr marL="171450" lvl="0" indent="-171450">
                <a:buFont typeface="Arial" panose="020B0604020202020204" pitchFamily="34" charset="0"/>
                <a:buChar char="•"/>
              </a:pPr>
              <a:r>
                <a:rPr lang="fi-FI" sz="900"/>
                <a:t>Ylin johto, päätöksentekijät,</a:t>
              </a:r>
            </a:p>
            <a:p>
              <a:pPr marL="171450" lvl="0" indent="-171450">
                <a:buFont typeface="Arial" panose="020B0604020202020204" pitchFamily="34" charset="0"/>
                <a:buChar char="•"/>
              </a:pPr>
              <a:r>
                <a:rPr lang="fi-FI" sz="900"/>
                <a:t>Palvelutarpeen tunnistaminen ja kokonaiskuvan luominen</a:t>
              </a:r>
            </a:p>
          </p:txBody>
        </p:sp>
      </p:grpSp>
      <p:grpSp>
        <p:nvGrpSpPr>
          <p:cNvPr id="62" name="Ryhmä 61">
            <a:extLst>
              <a:ext uri="{FF2B5EF4-FFF2-40B4-BE49-F238E27FC236}">
                <a16:creationId xmlns:a16="http://schemas.microsoft.com/office/drawing/2014/main" id="{58FADAF5-CC18-94E5-CB57-63574B96B304}"/>
              </a:ext>
            </a:extLst>
          </p:cNvPr>
          <p:cNvGrpSpPr/>
          <p:nvPr/>
        </p:nvGrpSpPr>
        <p:grpSpPr>
          <a:xfrm>
            <a:off x="4567113" y="1212450"/>
            <a:ext cx="1947505" cy="1004744"/>
            <a:chOff x="848896" y="61131"/>
            <a:chExt cx="2165019" cy="1047973"/>
          </a:xfrm>
          <a:solidFill>
            <a:schemeClr val="accent5">
              <a:lumMod val="40000"/>
              <a:lumOff val="60000"/>
            </a:schemeClr>
          </a:solidFill>
        </p:grpSpPr>
        <p:sp>
          <p:nvSpPr>
            <p:cNvPr id="63" name="Suorakulmio: Yläkulmat pyöristetty 62">
              <a:extLst>
                <a:ext uri="{FF2B5EF4-FFF2-40B4-BE49-F238E27FC236}">
                  <a16:creationId xmlns:a16="http://schemas.microsoft.com/office/drawing/2014/main" id="{BA727210-DAF3-9474-6A2F-8BEE7D1BF828}"/>
                </a:ext>
              </a:extLst>
            </p:cNvPr>
            <p:cNvSpPr/>
            <p:nvPr/>
          </p:nvSpPr>
          <p:spPr>
            <a:xfrm rot="5400000">
              <a:off x="1407419" y="-497392"/>
              <a:ext cx="1047973" cy="2165019"/>
            </a:xfrm>
            <a:prstGeom prst="round2Same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64" name="Suorakulmio: Yläkulmat pyöristetty 4">
              <a:extLst>
                <a:ext uri="{FF2B5EF4-FFF2-40B4-BE49-F238E27FC236}">
                  <a16:creationId xmlns:a16="http://schemas.microsoft.com/office/drawing/2014/main" id="{6B390006-9A8F-CA14-BF7B-6E8ACAB20D6A}"/>
                </a:ext>
              </a:extLst>
            </p:cNvPr>
            <p:cNvSpPr txBox="1"/>
            <p:nvPr/>
          </p:nvSpPr>
          <p:spPr>
            <a:xfrm>
              <a:off x="934017" y="115303"/>
              <a:ext cx="2035985" cy="93870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i-FI" sz="900"/>
                <a:t>T</a:t>
              </a:r>
              <a:r>
                <a:rPr lang="fi-FI" sz="900" kern="1200"/>
                <a:t>ietotarpeiden määrittely</a:t>
              </a:r>
            </a:p>
            <a:p>
              <a:pPr marL="57150" lvl="1" indent="-57150" algn="l" defTabSz="488950">
                <a:lnSpc>
                  <a:spcPct val="90000"/>
                </a:lnSpc>
                <a:spcBef>
                  <a:spcPct val="0"/>
                </a:spcBef>
                <a:spcAft>
                  <a:spcPct val="15000"/>
                </a:spcAft>
                <a:buChar char="•"/>
              </a:pPr>
              <a:r>
                <a:rPr lang="fi-FI" sz="900"/>
                <a:t>T</a:t>
              </a:r>
              <a:r>
                <a:rPr lang="fi-FI" sz="900" kern="1200"/>
                <a:t>aloudelliset ennusteet</a:t>
              </a:r>
            </a:p>
            <a:p>
              <a:pPr marL="57150" lvl="1" indent="-57150" algn="l" defTabSz="488950">
                <a:lnSpc>
                  <a:spcPct val="90000"/>
                </a:lnSpc>
                <a:spcBef>
                  <a:spcPct val="0"/>
                </a:spcBef>
                <a:spcAft>
                  <a:spcPct val="15000"/>
                </a:spcAft>
                <a:buChar char="•"/>
              </a:pPr>
              <a:r>
                <a:rPr lang="fi-FI" sz="900"/>
                <a:t>Arviointi</a:t>
              </a:r>
            </a:p>
            <a:p>
              <a:pPr marL="57150" lvl="1" indent="-57150" algn="l" defTabSz="488950">
                <a:lnSpc>
                  <a:spcPct val="90000"/>
                </a:lnSpc>
                <a:spcBef>
                  <a:spcPct val="0"/>
                </a:spcBef>
                <a:spcAft>
                  <a:spcPct val="15000"/>
                </a:spcAft>
                <a:buChar char="•"/>
              </a:pPr>
              <a:r>
                <a:rPr lang="fi-FI" sz="900" kern="1200"/>
                <a:t>Ketterä kehittäminen</a:t>
              </a:r>
            </a:p>
          </p:txBody>
        </p:sp>
      </p:grpSp>
      <p:sp>
        <p:nvSpPr>
          <p:cNvPr id="65" name="Suorakulmio: Pyöristetyt kulmat 64">
            <a:extLst>
              <a:ext uri="{FF2B5EF4-FFF2-40B4-BE49-F238E27FC236}">
                <a16:creationId xmlns:a16="http://schemas.microsoft.com/office/drawing/2014/main" id="{8DDB9E5E-B8DE-1FB8-1213-D5EF18EC8632}"/>
              </a:ext>
            </a:extLst>
          </p:cNvPr>
          <p:cNvSpPr/>
          <p:nvPr/>
        </p:nvSpPr>
        <p:spPr>
          <a:xfrm>
            <a:off x="1279105" y="1130579"/>
            <a:ext cx="1060607" cy="1184203"/>
          </a:xfrm>
          <a:prstGeom prst="roundRect">
            <a:avLst/>
          </a:prstGeom>
          <a:solidFill>
            <a:schemeClr val="accent4">
              <a:lumMod val="7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grpSp>
        <p:nvGrpSpPr>
          <p:cNvPr id="27" name="Ryhmä 26">
            <a:extLst>
              <a:ext uri="{FF2B5EF4-FFF2-40B4-BE49-F238E27FC236}">
                <a16:creationId xmlns:a16="http://schemas.microsoft.com/office/drawing/2014/main" id="{E2FB5B95-35C1-51BA-883D-7C2464591675}"/>
              </a:ext>
            </a:extLst>
          </p:cNvPr>
          <p:cNvGrpSpPr/>
          <p:nvPr/>
        </p:nvGrpSpPr>
        <p:grpSpPr>
          <a:xfrm>
            <a:off x="2230298" y="2649274"/>
            <a:ext cx="2198890" cy="1004744"/>
            <a:chOff x="1023012" y="-280177"/>
            <a:chExt cx="2198490" cy="1047973"/>
          </a:xfrm>
          <a:solidFill>
            <a:schemeClr val="accent5">
              <a:lumMod val="40000"/>
              <a:lumOff val="60000"/>
            </a:schemeClr>
          </a:solidFill>
        </p:grpSpPr>
        <p:sp>
          <p:nvSpPr>
            <p:cNvPr id="28" name="Suorakulmio: Yläkulmat pyöristetty 27">
              <a:extLst>
                <a:ext uri="{FF2B5EF4-FFF2-40B4-BE49-F238E27FC236}">
                  <a16:creationId xmlns:a16="http://schemas.microsoft.com/office/drawing/2014/main" id="{18CC41E2-4A17-6F62-1DF7-C133CE5DC2F7}"/>
                </a:ext>
              </a:extLst>
            </p:cNvPr>
            <p:cNvSpPr/>
            <p:nvPr/>
          </p:nvSpPr>
          <p:spPr>
            <a:xfrm rot="5400000">
              <a:off x="1581535" y="-838700"/>
              <a:ext cx="1047973" cy="2165019"/>
            </a:xfrm>
            <a:prstGeom prst="round2SameRect">
              <a:avLst/>
            </a:prstGeom>
            <a:solidFill>
              <a:srgbClr val="D0E8E0"/>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29" name="Suorakulmio: Yläkulmat pyöristetty 4">
              <a:extLst>
                <a:ext uri="{FF2B5EF4-FFF2-40B4-BE49-F238E27FC236}">
                  <a16:creationId xmlns:a16="http://schemas.microsoft.com/office/drawing/2014/main" id="{7757FA48-2AC2-FDAB-693D-2754ED3A3036}"/>
                </a:ext>
              </a:extLst>
            </p:cNvPr>
            <p:cNvSpPr txBox="1"/>
            <p:nvPr/>
          </p:nvSpPr>
          <p:spPr>
            <a:xfrm>
              <a:off x="1217101" y="-247260"/>
              <a:ext cx="2004401" cy="93870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lvl="0"/>
              <a:r>
                <a:rPr lang="fi-FI" sz="900" b="1"/>
                <a:t>Tavoite</a:t>
              </a:r>
            </a:p>
            <a:p>
              <a:pPr marL="171450" lvl="0" indent="-171450">
                <a:buFont typeface="Arial" panose="020B0604020202020204" pitchFamily="34" charset="0"/>
                <a:buChar char="•"/>
              </a:pPr>
              <a:r>
                <a:rPr lang="fi-FI" sz="900"/>
                <a:t>Vastuualueiden ja toimialueiden johto</a:t>
              </a:r>
            </a:p>
            <a:p>
              <a:pPr marL="171450" lvl="0" indent="-171450">
                <a:buFont typeface="Arial" panose="020B0604020202020204" pitchFamily="34" charset="0"/>
                <a:buChar char="•"/>
              </a:pPr>
              <a:r>
                <a:rPr lang="fi-FI" sz="900" b="1"/>
                <a:t>Eri toimintojen toimialueiden toiminta-, talous- ja henkilöstötieto, hankinnat</a:t>
              </a:r>
            </a:p>
          </p:txBody>
        </p:sp>
      </p:grpSp>
      <p:sp>
        <p:nvSpPr>
          <p:cNvPr id="2" name="Suorakulmio: Pyöristetyt kulmat 1">
            <a:extLst>
              <a:ext uri="{FF2B5EF4-FFF2-40B4-BE49-F238E27FC236}">
                <a16:creationId xmlns:a16="http://schemas.microsoft.com/office/drawing/2014/main" id="{E5DD755B-9B57-CB3C-F7D6-9F836902B263}"/>
              </a:ext>
            </a:extLst>
          </p:cNvPr>
          <p:cNvSpPr/>
          <p:nvPr/>
        </p:nvSpPr>
        <p:spPr>
          <a:xfrm>
            <a:off x="1271484" y="2527754"/>
            <a:ext cx="1060607" cy="118420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grpSp>
        <p:nvGrpSpPr>
          <p:cNvPr id="45" name="Ryhmä 44">
            <a:extLst>
              <a:ext uri="{FF2B5EF4-FFF2-40B4-BE49-F238E27FC236}">
                <a16:creationId xmlns:a16="http://schemas.microsoft.com/office/drawing/2014/main" id="{B92B0FC9-C2DD-372E-FBAB-8FFAE1E90C65}"/>
              </a:ext>
            </a:extLst>
          </p:cNvPr>
          <p:cNvGrpSpPr/>
          <p:nvPr/>
        </p:nvGrpSpPr>
        <p:grpSpPr>
          <a:xfrm>
            <a:off x="2162561" y="4102040"/>
            <a:ext cx="2233150" cy="1004744"/>
            <a:chOff x="1192983" y="156017"/>
            <a:chExt cx="2232744" cy="1047973"/>
          </a:xfrm>
          <a:solidFill>
            <a:schemeClr val="accent5">
              <a:lumMod val="40000"/>
              <a:lumOff val="60000"/>
            </a:schemeClr>
          </a:solidFill>
        </p:grpSpPr>
        <p:sp>
          <p:nvSpPr>
            <p:cNvPr id="51" name="Suorakulmio: Yläkulmat pyöristetty 50">
              <a:extLst>
                <a:ext uri="{FF2B5EF4-FFF2-40B4-BE49-F238E27FC236}">
                  <a16:creationId xmlns:a16="http://schemas.microsoft.com/office/drawing/2014/main" id="{2EF49F36-AA72-2A3A-783D-BC79FD6A6802}"/>
                </a:ext>
              </a:extLst>
            </p:cNvPr>
            <p:cNvSpPr/>
            <p:nvPr/>
          </p:nvSpPr>
          <p:spPr>
            <a:xfrm rot="5400000">
              <a:off x="1785368" y="-436368"/>
              <a:ext cx="1047973" cy="2232744"/>
            </a:xfrm>
            <a:prstGeom prst="round2SameRect">
              <a:avLst/>
            </a:prstGeom>
            <a:solidFill>
              <a:srgbClr val="D0E8E0"/>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sz="900"/>
            </a:p>
          </p:txBody>
        </p:sp>
        <p:sp>
          <p:nvSpPr>
            <p:cNvPr id="53" name="Suorakulmio: Yläkulmat pyöristetty 4">
              <a:extLst>
                <a:ext uri="{FF2B5EF4-FFF2-40B4-BE49-F238E27FC236}">
                  <a16:creationId xmlns:a16="http://schemas.microsoft.com/office/drawing/2014/main" id="{100A233D-434C-A159-875C-E71D36E3B3DB}"/>
                </a:ext>
              </a:extLst>
            </p:cNvPr>
            <p:cNvSpPr txBox="1"/>
            <p:nvPr/>
          </p:nvSpPr>
          <p:spPr>
            <a:xfrm>
              <a:off x="1466372" y="198263"/>
              <a:ext cx="1819587" cy="93870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lvl="0"/>
              <a:r>
                <a:rPr lang="fi-FI" sz="900" b="1"/>
                <a:t>Tavoite</a:t>
              </a:r>
            </a:p>
            <a:p>
              <a:pPr marL="171450" lvl="0" indent="-171450">
                <a:buFont typeface="Arial" panose="020B0604020202020204" pitchFamily="34" charset="0"/>
                <a:buChar char="•"/>
              </a:pPr>
              <a:r>
                <a:rPr lang="fi-FI" sz="900"/>
                <a:t>Yksiköiden esihenkilöt</a:t>
              </a:r>
            </a:p>
            <a:p>
              <a:pPr marL="171450" lvl="0" indent="-171450">
                <a:buFont typeface="Arial" panose="020B0604020202020204" pitchFamily="34" charset="0"/>
                <a:buChar char="•"/>
              </a:pPr>
              <a:r>
                <a:rPr lang="fi-FI" sz="900"/>
                <a:t>Työntekijät</a:t>
              </a:r>
            </a:p>
            <a:p>
              <a:pPr marL="171450" lvl="0" indent="-171450">
                <a:buFont typeface="Arial" panose="020B0604020202020204" pitchFamily="34" charset="0"/>
                <a:buChar char="•"/>
              </a:pPr>
              <a:r>
                <a:rPr lang="fi-FI" sz="900" b="1"/>
                <a:t>Yksikkötason toiminta ja talous, henkilötieto, hankinnat </a:t>
              </a:r>
            </a:p>
            <a:p>
              <a:pPr marL="171450" lvl="0" indent="-171450">
                <a:buFont typeface="Arial" panose="020B0604020202020204" pitchFamily="34" charset="0"/>
                <a:buChar char="•"/>
              </a:pPr>
              <a:endParaRPr lang="fi-FI" sz="900"/>
            </a:p>
          </p:txBody>
        </p:sp>
      </p:grpSp>
      <p:sp>
        <p:nvSpPr>
          <p:cNvPr id="3" name="Suorakulmio: Pyöristetyt kulmat 2">
            <a:extLst>
              <a:ext uri="{FF2B5EF4-FFF2-40B4-BE49-F238E27FC236}">
                <a16:creationId xmlns:a16="http://schemas.microsoft.com/office/drawing/2014/main" id="{1DB84CD6-C307-5EE5-5F82-BEFD73781A8C}"/>
              </a:ext>
            </a:extLst>
          </p:cNvPr>
          <p:cNvSpPr/>
          <p:nvPr/>
        </p:nvSpPr>
        <p:spPr>
          <a:xfrm>
            <a:off x="1270165" y="3986043"/>
            <a:ext cx="1060607" cy="118420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54" name="Suorakulmio 53">
            <a:extLst>
              <a:ext uri="{FF2B5EF4-FFF2-40B4-BE49-F238E27FC236}">
                <a16:creationId xmlns:a16="http://schemas.microsoft.com/office/drawing/2014/main" id="{EE4693E9-2096-9291-3C2F-62D02278C4FA}"/>
              </a:ext>
            </a:extLst>
          </p:cNvPr>
          <p:cNvSpPr/>
          <p:nvPr/>
        </p:nvSpPr>
        <p:spPr>
          <a:xfrm>
            <a:off x="1197234" y="2483978"/>
            <a:ext cx="7827206" cy="1316209"/>
          </a:xfrm>
          <a:prstGeom prst="rect">
            <a:avLst/>
          </a:prstGeom>
          <a:no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66" name="Suorakulmio 65">
            <a:extLst>
              <a:ext uri="{FF2B5EF4-FFF2-40B4-BE49-F238E27FC236}">
                <a16:creationId xmlns:a16="http://schemas.microsoft.com/office/drawing/2014/main" id="{2417A1E6-721C-CFBE-AFB5-3FEB11C1EF8F}"/>
              </a:ext>
            </a:extLst>
          </p:cNvPr>
          <p:cNvSpPr/>
          <p:nvPr/>
        </p:nvSpPr>
        <p:spPr>
          <a:xfrm>
            <a:off x="1197234" y="3917615"/>
            <a:ext cx="7827206" cy="1316209"/>
          </a:xfrm>
          <a:prstGeom prst="rect">
            <a:avLst/>
          </a:prstGeom>
          <a:no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67" name="Tekstiruutu 66">
            <a:extLst>
              <a:ext uri="{FF2B5EF4-FFF2-40B4-BE49-F238E27FC236}">
                <a16:creationId xmlns:a16="http://schemas.microsoft.com/office/drawing/2014/main" id="{C6D678F0-B530-E54A-A875-02237D3A8ED1}"/>
              </a:ext>
            </a:extLst>
          </p:cNvPr>
          <p:cNvSpPr txBox="1"/>
          <p:nvPr/>
        </p:nvSpPr>
        <p:spPr>
          <a:xfrm>
            <a:off x="6670172" y="4247072"/>
            <a:ext cx="2024569" cy="902555"/>
          </a:xfrm>
          <a:prstGeom prst="rect">
            <a:avLst/>
          </a:prstGeom>
          <a:noFill/>
        </p:spPr>
        <p:txBody>
          <a:bodyPr wrap="square" rtlCol="0">
            <a:spAutoFit/>
          </a:bodyPr>
          <a:lstStyle/>
          <a:p>
            <a:pPr marL="171450" lvl="1" indent="-171450" algn="l" defTabSz="488950">
              <a:lnSpc>
                <a:spcPct val="90000"/>
              </a:lnSpc>
              <a:spcBef>
                <a:spcPct val="0"/>
              </a:spcBef>
              <a:spcAft>
                <a:spcPct val="15000"/>
              </a:spcAft>
              <a:buFont typeface="Arial" panose="020B0604020202020204" pitchFamily="34" charset="0"/>
              <a:buChar char="•"/>
            </a:pPr>
            <a:r>
              <a:rPr lang="fi-FI" sz="900" kern="1200"/>
              <a:t>Palvelualuekohtainen seurantaraportti</a:t>
            </a:r>
            <a:endParaRPr lang="fi-FI" sz="900"/>
          </a:p>
          <a:p>
            <a:pPr marL="171450" lvl="1" indent="-171450" algn="l" defTabSz="488950">
              <a:lnSpc>
                <a:spcPct val="90000"/>
              </a:lnSpc>
              <a:spcBef>
                <a:spcPct val="0"/>
              </a:spcBef>
              <a:spcAft>
                <a:spcPct val="15000"/>
              </a:spcAft>
              <a:buFont typeface="Arial" panose="020B0604020202020204" pitchFamily="34" charset="0"/>
              <a:buChar char="•"/>
            </a:pPr>
            <a:r>
              <a:rPr lang="fi-FI" sz="900" kern="1200"/>
              <a:t>Yksikön seurantaraportti</a:t>
            </a:r>
            <a:endParaRPr lang="fi-FI" sz="900"/>
          </a:p>
          <a:p>
            <a:pPr marL="171450" lvl="1" indent="-171450" defTabSz="488950">
              <a:lnSpc>
                <a:spcPct val="90000"/>
              </a:lnSpc>
              <a:spcBef>
                <a:spcPct val="0"/>
              </a:spcBef>
              <a:spcAft>
                <a:spcPct val="15000"/>
              </a:spcAft>
              <a:buFont typeface="Arial" panose="020B0604020202020204" pitchFamily="34" charset="0"/>
              <a:buChar char="•"/>
            </a:pPr>
            <a:r>
              <a:rPr lang="fi-FI" sz="900" kern="1200"/>
              <a:t>Asiakaskohtainen tieto </a:t>
            </a:r>
            <a:r>
              <a:rPr lang="fi-FI" sz="900"/>
              <a:t>asiakas- ja potilastietojärjestelmässä</a:t>
            </a:r>
            <a:endParaRPr lang="fi-FI" sz="900" kern="1200"/>
          </a:p>
          <a:p>
            <a:pPr marL="171450" lvl="1" indent="-171450" algn="l" defTabSz="488950">
              <a:lnSpc>
                <a:spcPct val="90000"/>
              </a:lnSpc>
              <a:spcBef>
                <a:spcPct val="0"/>
              </a:spcBef>
              <a:spcAft>
                <a:spcPct val="15000"/>
              </a:spcAft>
              <a:buFont typeface="Arial" panose="020B0604020202020204" pitchFamily="34" charset="0"/>
              <a:buChar char="•"/>
            </a:pPr>
            <a:endParaRPr lang="fi-FI" sz="900" kern="1200"/>
          </a:p>
        </p:txBody>
      </p:sp>
      <p:sp>
        <p:nvSpPr>
          <p:cNvPr id="68" name="Tekstiruutu 67">
            <a:extLst>
              <a:ext uri="{FF2B5EF4-FFF2-40B4-BE49-F238E27FC236}">
                <a16:creationId xmlns:a16="http://schemas.microsoft.com/office/drawing/2014/main" id="{65EF639B-B28A-0072-CD7A-DCD9ADAFF32D}"/>
              </a:ext>
            </a:extLst>
          </p:cNvPr>
          <p:cNvSpPr txBox="1"/>
          <p:nvPr/>
        </p:nvSpPr>
        <p:spPr>
          <a:xfrm>
            <a:off x="1292403" y="1507359"/>
            <a:ext cx="1020061" cy="461665"/>
          </a:xfrm>
          <a:prstGeom prst="rect">
            <a:avLst/>
          </a:prstGeom>
          <a:noFill/>
        </p:spPr>
        <p:txBody>
          <a:bodyPr wrap="square" rtlCol="0">
            <a:spAutoFit/>
          </a:bodyPr>
          <a:lstStyle/>
          <a:p>
            <a:pPr algn="ctr"/>
            <a:r>
              <a:rPr lang="fi-FI" sz="1200">
                <a:solidFill>
                  <a:schemeClr val="bg1"/>
                </a:solidFill>
                <a:latin typeface="+mn-lt"/>
                <a:cs typeface="Poppins" pitchFamily="2" charset="77"/>
              </a:rPr>
              <a:t>Strateginen taso</a:t>
            </a:r>
          </a:p>
        </p:txBody>
      </p:sp>
      <p:sp>
        <p:nvSpPr>
          <p:cNvPr id="69" name="Tekstiruutu 68">
            <a:extLst>
              <a:ext uri="{FF2B5EF4-FFF2-40B4-BE49-F238E27FC236}">
                <a16:creationId xmlns:a16="http://schemas.microsoft.com/office/drawing/2014/main" id="{346ADE79-0895-BAC3-E13A-2EEAE61D1B11}"/>
              </a:ext>
            </a:extLst>
          </p:cNvPr>
          <p:cNvSpPr txBox="1"/>
          <p:nvPr/>
        </p:nvSpPr>
        <p:spPr>
          <a:xfrm>
            <a:off x="1277163" y="2905254"/>
            <a:ext cx="1020061" cy="461665"/>
          </a:xfrm>
          <a:prstGeom prst="rect">
            <a:avLst/>
          </a:prstGeom>
          <a:noFill/>
        </p:spPr>
        <p:txBody>
          <a:bodyPr wrap="square" rtlCol="0">
            <a:spAutoFit/>
          </a:bodyPr>
          <a:lstStyle/>
          <a:p>
            <a:pPr algn="ctr"/>
            <a:r>
              <a:rPr lang="fi-FI" sz="1200">
                <a:solidFill>
                  <a:schemeClr val="bg1"/>
                </a:solidFill>
                <a:latin typeface="+mn-lt"/>
                <a:cs typeface="Poppins" pitchFamily="2" charset="77"/>
              </a:rPr>
              <a:t>Taktinen taso</a:t>
            </a:r>
          </a:p>
        </p:txBody>
      </p:sp>
      <p:sp>
        <p:nvSpPr>
          <p:cNvPr id="70" name="Tekstiruutu 69">
            <a:extLst>
              <a:ext uri="{FF2B5EF4-FFF2-40B4-BE49-F238E27FC236}">
                <a16:creationId xmlns:a16="http://schemas.microsoft.com/office/drawing/2014/main" id="{CD57DD12-4CAC-3701-1AF1-834642A52FE6}"/>
              </a:ext>
            </a:extLst>
          </p:cNvPr>
          <p:cNvSpPr txBox="1"/>
          <p:nvPr/>
        </p:nvSpPr>
        <p:spPr>
          <a:xfrm>
            <a:off x="1257863" y="4335004"/>
            <a:ext cx="1077245" cy="461665"/>
          </a:xfrm>
          <a:prstGeom prst="rect">
            <a:avLst/>
          </a:prstGeom>
          <a:noFill/>
        </p:spPr>
        <p:txBody>
          <a:bodyPr wrap="square" rtlCol="0">
            <a:spAutoFit/>
          </a:bodyPr>
          <a:lstStyle/>
          <a:p>
            <a:pPr algn="ctr"/>
            <a:r>
              <a:rPr lang="fi-FI" sz="1200">
                <a:solidFill>
                  <a:schemeClr val="bg1"/>
                </a:solidFill>
                <a:latin typeface="+mn-lt"/>
                <a:cs typeface="Poppins" pitchFamily="2" charset="77"/>
              </a:rPr>
              <a:t>Operatiivinen taso</a:t>
            </a:r>
          </a:p>
        </p:txBody>
      </p:sp>
      <p:pic>
        <p:nvPicPr>
          <p:cNvPr id="71" name="Graphic 7">
            <a:extLst>
              <a:ext uri="{FF2B5EF4-FFF2-40B4-BE49-F238E27FC236}">
                <a16:creationId xmlns:a16="http://schemas.microsoft.com/office/drawing/2014/main" id="{A30D2811-2845-B24E-CF7C-CCBE61EAF6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85488" y="6264366"/>
            <a:ext cx="908289" cy="216094"/>
          </a:xfrm>
          <a:prstGeom prst="rect">
            <a:avLst/>
          </a:prstGeom>
        </p:spPr>
      </p:pic>
      <p:pic>
        <p:nvPicPr>
          <p:cNvPr id="73" name="Kuva 72" descr="Kuva, joka sisältää kohteen teksti, kuvakaappaus, Fontti, Sähkönsininen&#10;&#10;Kuvaus luotu automaattisesti">
            <a:extLst>
              <a:ext uri="{FF2B5EF4-FFF2-40B4-BE49-F238E27FC236}">
                <a16:creationId xmlns:a16="http://schemas.microsoft.com/office/drawing/2014/main" id="{7C375266-6B41-EA92-38F2-8D58DE50933D}"/>
              </a:ext>
            </a:extLst>
          </p:cNvPr>
          <p:cNvPicPr>
            <a:picLocks noChangeAspect="1"/>
          </p:cNvPicPr>
          <p:nvPr/>
        </p:nvPicPr>
        <p:blipFill>
          <a:blip r:embed="rId10"/>
          <a:stretch>
            <a:fillRect/>
          </a:stretch>
        </p:blipFill>
        <p:spPr>
          <a:xfrm>
            <a:off x="11023382" y="6264366"/>
            <a:ext cx="1008467" cy="257642"/>
          </a:xfrm>
          <a:prstGeom prst="rect">
            <a:avLst/>
          </a:prstGeom>
        </p:spPr>
      </p:pic>
      <p:sp>
        <p:nvSpPr>
          <p:cNvPr id="4" name="Suorakulmio 3">
            <a:extLst>
              <a:ext uri="{FF2B5EF4-FFF2-40B4-BE49-F238E27FC236}">
                <a16:creationId xmlns:a16="http://schemas.microsoft.com/office/drawing/2014/main" id="{2A32AAB6-D599-5C5B-BB1F-1BA0388632CC}"/>
              </a:ext>
            </a:extLst>
          </p:cNvPr>
          <p:cNvSpPr/>
          <p:nvPr/>
        </p:nvSpPr>
        <p:spPr>
          <a:xfrm>
            <a:off x="10158885" y="3877954"/>
            <a:ext cx="1598500" cy="43473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1200" dirty="0">
                <a:solidFill>
                  <a:schemeClr val="bg1"/>
                </a:solidFill>
                <a:latin typeface="+mn-lt"/>
                <a:cs typeface="Poppins" pitchFamily="2" charset="77"/>
              </a:rPr>
              <a:t>Vaikuttavuus</a:t>
            </a:r>
          </a:p>
        </p:txBody>
      </p:sp>
      <p:sp>
        <p:nvSpPr>
          <p:cNvPr id="24" name="Ellipsi 23">
            <a:extLst>
              <a:ext uri="{FF2B5EF4-FFF2-40B4-BE49-F238E27FC236}">
                <a16:creationId xmlns:a16="http://schemas.microsoft.com/office/drawing/2014/main" id="{BC3C714A-0CA0-C528-A46D-9A1319A54C59}"/>
              </a:ext>
            </a:extLst>
          </p:cNvPr>
          <p:cNvSpPr/>
          <p:nvPr/>
        </p:nvSpPr>
        <p:spPr>
          <a:xfrm>
            <a:off x="750685" y="711272"/>
            <a:ext cx="3678503" cy="1918121"/>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fi-FI">
              <a:latin typeface="+mn-lt"/>
              <a:cs typeface="Poppins" pitchFamily="2" charset="77"/>
            </a:endParaRPr>
          </a:p>
        </p:txBody>
      </p:sp>
    </p:spTree>
    <p:extLst>
      <p:ext uri="{BB962C8B-B14F-4D97-AF65-F5344CB8AC3E}">
        <p14:creationId xmlns:p14="http://schemas.microsoft.com/office/powerpoint/2010/main" val="443068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6709-AA21-94A8-D050-52785B2A838B}"/>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0BAE9983-CB23-E0C8-4536-CB609C2A092B}"/>
              </a:ext>
            </a:extLst>
          </p:cNvPr>
          <p:cNvSpPr>
            <a:spLocks noGrp="1"/>
          </p:cNvSpPr>
          <p:nvPr>
            <p:ph type="ctrTitle"/>
          </p:nvPr>
        </p:nvSpPr>
        <p:spPr/>
        <p:txBody>
          <a:bodyPr>
            <a:normAutofit/>
          </a:bodyPr>
          <a:lstStyle/>
          <a:p>
            <a:br>
              <a:rPr lang="fi-FI"/>
            </a:br>
            <a:r>
              <a:rPr lang="fi-FI">
                <a:solidFill>
                  <a:schemeClr val="tx1"/>
                </a:solidFill>
              </a:rPr>
              <a:t> 5</a:t>
            </a:r>
            <a:r>
              <a:rPr lang="fi-FI"/>
              <a:t>.  Ohjaus-		keinot</a:t>
            </a:r>
          </a:p>
        </p:txBody>
      </p:sp>
      <p:sp>
        <p:nvSpPr>
          <p:cNvPr id="9" name="Tekstin paikkamerkki 8">
            <a:extLst>
              <a:ext uri="{FF2B5EF4-FFF2-40B4-BE49-F238E27FC236}">
                <a16:creationId xmlns:a16="http://schemas.microsoft.com/office/drawing/2014/main" id="{B89B5628-CC35-2988-E715-9E0C5910651D}"/>
              </a:ext>
            </a:extLst>
          </p:cNvPr>
          <p:cNvSpPr>
            <a:spLocks noGrp="1"/>
          </p:cNvSpPr>
          <p:nvPr>
            <p:ph type="body" sz="quarter" idx="11"/>
          </p:nvPr>
        </p:nvSpPr>
        <p:spPr/>
        <p:txBody>
          <a:bodyPr/>
          <a:lstStyle/>
          <a:p>
            <a:r>
              <a:rPr lang="fi-FI"/>
              <a:t> </a:t>
            </a:r>
          </a:p>
        </p:txBody>
      </p:sp>
      <p:pic>
        <p:nvPicPr>
          <p:cNvPr id="4" name="Kuva 3">
            <a:extLst>
              <a:ext uri="{FF2B5EF4-FFF2-40B4-BE49-F238E27FC236}">
                <a16:creationId xmlns:a16="http://schemas.microsoft.com/office/drawing/2014/main" id="{AF5E344E-48C5-3DED-F312-E7BFAC688D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25233" y="885479"/>
            <a:ext cx="5547681" cy="4829866"/>
          </a:xfrm>
          <a:prstGeom prst="rect">
            <a:avLst/>
          </a:prstGeom>
        </p:spPr>
      </p:pic>
      <p:pic>
        <p:nvPicPr>
          <p:cNvPr id="2" name="Picture 5">
            <a:extLst>
              <a:ext uri="{FF2B5EF4-FFF2-40B4-BE49-F238E27FC236}">
                <a16:creationId xmlns:a16="http://schemas.microsoft.com/office/drawing/2014/main" id="{FC558007-366D-115E-7F10-49583728F07C}"/>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80688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8C0AA6A1-C0CB-01AC-51F1-3B6314DFF2AB}"/>
              </a:ext>
            </a:extLst>
          </p:cNvPr>
          <p:cNvSpPr>
            <a:spLocks noGrp="1"/>
          </p:cNvSpPr>
          <p:nvPr>
            <p:ph idx="1"/>
          </p:nvPr>
        </p:nvSpPr>
        <p:spPr>
          <a:xfrm>
            <a:off x="910040" y="1913306"/>
            <a:ext cx="8312981" cy="4351338"/>
          </a:xfrm>
        </p:spPr>
        <p:txBody>
          <a:bodyPr vert="horz" lIns="72000" tIns="36000" rIns="72000" bIns="36000" numCol="2" rtlCol="0" anchor="t">
            <a:noAutofit/>
          </a:bodyPr>
          <a:lstStyle/>
          <a:p>
            <a:r>
              <a:rPr lang="fi-FI" sz="1400">
                <a:cs typeface="Poppins"/>
              </a:rPr>
              <a:t>Valtio ohjaa hyvinvointialueita kokonaisuutena asetettujen tavoitteiden mukaisesti. Ohjaus perustuu yhdenmukaiseen ja vertailtavaan tietopohjaan ja kohdistuu järjestämistehtäviin.</a:t>
            </a:r>
          </a:p>
          <a:p>
            <a:r>
              <a:rPr lang="fi-FI" sz="1400">
                <a:cs typeface="Poppins"/>
              </a:rPr>
              <a:t>Hyvinvointialueen ohjaus tapahtuu vuosittaisilla  ohjausneuvotteluilla, ja tarvittaessa valtiovarainministeriön ylimääräisellä arviointimenettelyllä, jossa arvioidaan hyvinvointialueen edellytyksiä  lakisääteisten palveluiden järjestämiseen valtion rahoituksella. </a:t>
            </a:r>
          </a:p>
          <a:p>
            <a:r>
              <a:rPr lang="fi-FI" sz="1400">
                <a:cs typeface="Poppins"/>
              </a:rPr>
              <a:t>Valtion keskushallinnon ministeriöistä valtiovarainministeriö (VM) vastaa talouden ohjauksesta ja sen kehittämisestä ja sosiaali- ja terveysministeriö (STM) vastaa sosiaali- ja terveyspolitiikan suunnittelusta, ohjauksesta ja toimeenpanosta. Osana valtioneuvostoa STM toteuttaa hallitusohjelmaa, valmistelee lainsäädännön ja keskeiset uudistukset, ohjaa uudistusten toteuttamista sekä huolehtii valtioneuvoston esikuntatehtävistä. </a:t>
            </a:r>
          </a:p>
          <a:p>
            <a:r>
              <a:rPr lang="fi-FI" sz="1400">
                <a:cs typeface="Poppins"/>
              </a:rPr>
              <a:t>Satakunnan hyvinvointialueella järjestäjätason ohjauksen tulee perustua vaikuttavien ja kustannusvaikuttavien tavoitteiden toteuttamiseen ja tiedolla ohjaamiseen.</a:t>
            </a:r>
            <a:r>
              <a:rPr lang="fi-FI" sz="1400">
                <a:solidFill>
                  <a:srgbClr val="FF0000"/>
                </a:solidFill>
                <a:cs typeface="Poppins"/>
              </a:rPr>
              <a:t> </a:t>
            </a:r>
          </a:p>
          <a:p>
            <a:endParaRPr lang="fi-FI" sz="1400"/>
          </a:p>
          <a:p>
            <a:endParaRPr lang="fi-FI" sz="1400"/>
          </a:p>
          <a:p>
            <a:r>
              <a:rPr lang="fi-FI" sz="1400">
                <a:cs typeface="Poppins"/>
              </a:rPr>
              <a:t> </a:t>
            </a:r>
            <a:endParaRPr lang="fi-FI">
              <a:cs typeface="Poppins"/>
            </a:endParaRPr>
          </a:p>
          <a:p>
            <a:endParaRPr lang="fi-FI"/>
          </a:p>
        </p:txBody>
      </p:sp>
      <p:sp>
        <p:nvSpPr>
          <p:cNvPr id="5" name="Otsikko 4">
            <a:extLst>
              <a:ext uri="{FF2B5EF4-FFF2-40B4-BE49-F238E27FC236}">
                <a16:creationId xmlns:a16="http://schemas.microsoft.com/office/drawing/2014/main" id="{679B8E5C-F562-E438-F8DB-9479208076D2}"/>
              </a:ext>
            </a:extLst>
          </p:cNvPr>
          <p:cNvSpPr>
            <a:spLocks noGrp="1"/>
          </p:cNvSpPr>
          <p:nvPr>
            <p:ph type="title"/>
          </p:nvPr>
        </p:nvSpPr>
        <p:spPr/>
        <p:txBody>
          <a:bodyPr/>
          <a:lstStyle/>
          <a:p>
            <a:r>
              <a:rPr lang="fi-FI"/>
              <a:t>Ohjauskeinot</a:t>
            </a:r>
          </a:p>
        </p:txBody>
      </p:sp>
      <p:pic>
        <p:nvPicPr>
          <p:cNvPr id="3" name="Kuva 2">
            <a:extLst>
              <a:ext uri="{FF2B5EF4-FFF2-40B4-BE49-F238E27FC236}">
                <a16:creationId xmlns:a16="http://schemas.microsoft.com/office/drawing/2014/main" id="{708D27B3-C35D-7958-FCDF-FE2535A2F6C1}"/>
              </a:ext>
            </a:extLst>
          </p:cNvPr>
          <p:cNvPicPr>
            <a:picLocks noChangeAspect="1"/>
          </p:cNvPicPr>
          <p:nvPr/>
        </p:nvPicPr>
        <p:blipFill>
          <a:blip r:embed="rId2"/>
          <a:srcRect r="78893"/>
          <a:stretch/>
        </p:blipFill>
        <p:spPr>
          <a:xfrm>
            <a:off x="9619135" y="0"/>
            <a:ext cx="2572865" cy="6858000"/>
          </a:xfrm>
          <a:prstGeom prst="rect">
            <a:avLst/>
          </a:prstGeom>
        </p:spPr>
      </p:pic>
      <p:pic>
        <p:nvPicPr>
          <p:cNvPr id="7" name="Picture 5">
            <a:extLst>
              <a:ext uri="{FF2B5EF4-FFF2-40B4-BE49-F238E27FC236}">
                <a16:creationId xmlns:a16="http://schemas.microsoft.com/office/drawing/2014/main" id="{DF8E43D7-5252-9E87-F2B9-0010D1C68B7C}"/>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3517389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26D49-9A83-C27F-2B75-2F36DB412BCD}"/>
            </a:ext>
          </a:extLst>
        </p:cNvPr>
        <p:cNvGrpSpPr/>
        <p:nvPr/>
      </p:nvGrpSpPr>
      <p:grpSpPr>
        <a:xfrm>
          <a:off x="0" y="0"/>
          <a:ext cx="0" cy="0"/>
          <a:chOff x="0" y="0"/>
          <a:chExt cx="0" cy="0"/>
        </a:xfrm>
      </p:grpSpPr>
      <p:pic>
        <p:nvPicPr>
          <p:cNvPr id="5" name="Kuva 4" descr="Kuva, joka sisältää kohteen piha-, henkilö, puu, vaate&#10;&#10;Tekoälyn generoima sisältö voi olla virheellistä.">
            <a:extLst>
              <a:ext uri="{FF2B5EF4-FFF2-40B4-BE49-F238E27FC236}">
                <a16:creationId xmlns:a16="http://schemas.microsoft.com/office/drawing/2014/main" id="{BDE6D2DC-02FA-814E-6F1D-DEC2F2A66704}"/>
              </a:ext>
            </a:extLst>
          </p:cNvPr>
          <p:cNvPicPr>
            <a:picLocks noChangeAspect="1"/>
          </p:cNvPicPr>
          <p:nvPr/>
        </p:nvPicPr>
        <p:blipFill>
          <a:blip r:embed="rId2"/>
          <a:srcRect l="3840" t="45281" b="34044"/>
          <a:stretch/>
        </p:blipFill>
        <p:spPr>
          <a:xfrm>
            <a:off x="1" y="6047874"/>
            <a:ext cx="12192000" cy="810126"/>
          </a:xfrm>
          <a:prstGeom prst="rect">
            <a:avLst/>
          </a:prstGeom>
        </p:spPr>
      </p:pic>
      <p:sp>
        <p:nvSpPr>
          <p:cNvPr id="3" name="Tekstiruutu 2">
            <a:extLst>
              <a:ext uri="{FF2B5EF4-FFF2-40B4-BE49-F238E27FC236}">
                <a16:creationId xmlns:a16="http://schemas.microsoft.com/office/drawing/2014/main" id="{BFF99519-D5C4-F4C2-4424-545ABB8535A2}"/>
              </a:ext>
            </a:extLst>
          </p:cNvPr>
          <p:cNvSpPr txBox="1"/>
          <p:nvPr/>
        </p:nvSpPr>
        <p:spPr>
          <a:xfrm>
            <a:off x="627859" y="430862"/>
            <a:ext cx="8919411" cy="584775"/>
          </a:xfrm>
          <a:prstGeom prst="rect">
            <a:avLst/>
          </a:prstGeom>
          <a:noFill/>
        </p:spPr>
        <p:txBody>
          <a:bodyPr wrap="square">
            <a:spAutoFit/>
          </a:bodyPr>
          <a:lstStyle/>
          <a:p>
            <a:r>
              <a:rPr lang="fi-FI"/>
              <a:t> </a:t>
            </a:r>
            <a:r>
              <a:rPr lang="fi-FI" sz="3200" b="1"/>
              <a:t>Ohjauksen elementtejä</a:t>
            </a:r>
          </a:p>
        </p:txBody>
      </p:sp>
      <p:graphicFrame>
        <p:nvGraphicFramePr>
          <p:cNvPr id="10" name="Sisällön paikkamerkki 2">
            <a:extLst>
              <a:ext uri="{FF2B5EF4-FFF2-40B4-BE49-F238E27FC236}">
                <a16:creationId xmlns:a16="http://schemas.microsoft.com/office/drawing/2014/main" id="{FB74968A-5EAB-FBB6-D42D-2F56AF7D0E04}"/>
              </a:ext>
            </a:extLst>
          </p:cNvPr>
          <p:cNvGraphicFramePr>
            <a:graphicFrameLocks/>
          </p:cNvGraphicFramePr>
          <p:nvPr>
            <p:extLst>
              <p:ext uri="{D42A27DB-BD31-4B8C-83A1-F6EECF244321}">
                <p14:modId xmlns:p14="http://schemas.microsoft.com/office/powerpoint/2010/main" val="429950206"/>
              </p:ext>
            </p:extLst>
          </p:nvPr>
        </p:nvGraphicFramePr>
        <p:xfrm>
          <a:off x="534000" y="430862"/>
          <a:ext cx="11124000" cy="5335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Kuva 1" descr="Kuva, joka sisältää kohteen Turkoosi, muotoilu&#10;&#10;Tekoälyn generoima sisältö voi olla virheellistä.">
            <a:extLst>
              <a:ext uri="{FF2B5EF4-FFF2-40B4-BE49-F238E27FC236}">
                <a16:creationId xmlns:a16="http://schemas.microsoft.com/office/drawing/2014/main" id="{946BE1D8-9CEC-C77D-5FCA-05485A3495B3}"/>
              </a:ext>
            </a:extLst>
          </p:cNvPr>
          <p:cNvPicPr>
            <a:picLocks noChangeAspect="1"/>
          </p:cNvPicPr>
          <p:nvPr/>
        </p:nvPicPr>
        <p:blipFill>
          <a:blip r:embed="rId8"/>
          <a:srcRect t="78333"/>
          <a:stretch/>
        </p:blipFill>
        <p:spPr>
          <a:xfrm>
            <a:off x="1234" y="5372100"/>
            <a:ext cx="12189532" cy="1485900"/>
          </a:xfrm>
          <a:prstGeom prst="rect">
            <a:avLst/>
          </a:prstGeom>
        </p:spPr>
      </p:pic>
      <p:sp>
        <p:nvSpPr>
          <p:cNvPr id="4" name="Tekstiruutu 3">
            <a:extLst>
              <a:ext uri="{FF2B5EF4-FFF2-40B4-BE49-F238E27FC236}">
                <a16:creationId xmlns:a16="http://schemas.microsoft.com/office/drawing/2014/main" id="{D83CBD73-BA7E-4355-57F7-9FA3138E4B90}"/>
              </a:ext>
            </a:extLst>
          </p:cNvPr>
          <p:cNvSpPr txBox="1"/>
          <p:nvPr/>
        </p:nvSpPr>
        <p:spPr>
          <a:xfrm>
            <a:off x="8299938" y="5104563"/>
            <a:ext cx="2853732" cy="369332"/>
          </a:xfrm>
          <a:prstGeom prst="rect">
            <a:avLst/>
          </a:prstGeom>
          <a:noFill/>
        </p:spPr>
        <p:txBody>
          <a:bodyPr wrap="square" rtlCol="0">
            <a:spAutoFit/>
          </a:bodyPr>
          <a:lstStyle/>
          <a:p>
            <a:pPr algn="l"/>
            <a:r>
              <a:rPr lang="fi-FI">
                <a:latin typeface="+mn-lt"/>
                <a:cs typeface="Poppins" pitchFamily="2" charset="77"/>
              </a:rPr>
              <a:t> </a:t>
            </a:r>
          </a:p>
        </p:txBody>
      </p:sp>
      <p:pic>
        <p:nvPicPr>
          <p:cNvPr id="6" name="Picture 5">
            <a:extLst>
              <a:ext uri="{FF2B5EF4-FFF2-40B4-BE49-F238E27FC236}">
                <a16:creationId xmlns:a16="http://schemas.microsoft.com/office/drawing/2014/main" id="{2BFB0328-82AB-3FC0-6EE7-F5A34AF291FE}"/>
              </a:ext>
            </a:extLst>
          </p:cNvPr>
          <p:cNvPicPr>
            <a:picLocks noChangeAspect="1"/>
          </p:cNvPicPr>
          <p:nvPr/>
        </p:nvPicPr>
        <p:blipFill>
          <a:blip r:embed="rId9"/>
          <a:stretch>
            <a:fillRect/>
          </a:stretch>
        </p:blipFill>
        <p:spPr>
          <a:xfrm>
            <a:off x="11153670" y="138381"/>
            <a:ext cx="893359" cy="226341"/>
          </a:xfrm>
          <a:prstGeom prst="rect">
            <a:avLst/>
          </a:prstGeom>
        </p:spPr>
      </p:pic>
    </p:spTree>
    <p:extLst>
      <p:ext uri="{BB962C8B-B14F-4D97-AF65-F5344CB8AC3E}">
        <p14:creationId xmlns:p14="http://schemas.microsoft.com/office/powerpoint/2010/main" val="429059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05216-835E-1474-76A4-2D641BDB2593}"/>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B5C94078-F071-78FC-3943-0939E326C71A}"/>
              </a:ext>
            </a:extLst>
          </p:cNvPr>
          <p:cNvSpPr>
            <a:spLocks noGrp="1"/>
          </p:cNvSpPr>
          <p:nvPr>
            <p:ph idx="1"/>
          </p:nvPr>
        </p:nvSpPr>
        <p:spPr>
          <a:xfrm>
            <a:off x="605241" y="2072697"/>
            <a:ext cx="8696075" cy="4315403"/>
          </a:xfrm>
        </p:spPr>
        <p:txBody>
          <a:bodyPr vert="horz" lIns="72000" tIns="36000" rIns="72000" bIns="36000" numCol="2" rtlCol="0" anchor="t">
            <a:noAutofit/>
          </a:bodyPr>
          <a:lstStyle/>
          <a:p>
            <a:pPr marL="285750" indent="-285750">
              <a:buFont typeface="Arial" panose="020B0604020202020204" pitchFamily="34" charset="0"/>
              <a:buChar char="•"/>
            </a:pPr>
            <a:r>
              <a:rPr lang="fi-FI" sz="1400">
                <a:cs typeface="Poppins"/>
              </a:rPr>
              <a:t>Toimivat normi-, resurssi ja informaatio-ohjaus sekä valvonta edellyttävät kattavaan ja mahdollisimman oikea-aikaiseen tietoon perustuvaa järjestelmällistä arviointia ja seurantaa</a:t>
            </a:r>
          </a:p>
          <a:p>
            <a:pPr marL="285750" indent="-285750">
              <a:buFont typeface="Arial" panose="020B0604020202020204" pitchFamily="34" charset="0"/>
              <a:buChar char="•"/>
            </a:pPr>
            <a:r>
              <a:rPr lang="fi-FI" sz="1400">
                <a:cs typeface="Poppins"/>
              </a:rPr>
              <a:t>Alueellisella tasolla </a:t>
            </a:r>
            <a:r>
              <a:rPr lang="fi-FI" sz="1400" b="1">
                <a:cs typeface="Poppins"/>
              </a:rPr>
              <a:t>normiohjauksen</a:t>
            </a:r>
            <a:r>
              <a:rPr lang="fi-FI" sz="1400">
                <a:cs typeface="Poppins"/>
              </a:rPr>
              <a:t> välineitä ovat esimerkiksi poliittiset päätökset, ohjelmat ja kehittämishankkeet. Sosiaali- ja terveydenhuollossa normiohjaukseksi voidaan tulkita mm. hankinnoissa kilpailun ehdot ja edellytykset </a:t>
            </a:r>
          </a:p>
          <a:p>
            <a:pPr marL="285750" indent="-285750">
              <a:buFont typeface="Arial" panose="020B0604020202020204" pitchFamily="34" charset="0"/>
              <a:buChar char="•"/>
            </a:pPr>
            <a:r>
              <a:rPr lang="fi-FI" sz="1400" b="1">
                <a:cs typeface="Poppins"/>
              </a:rPr>
              <a:t>Resurssiohjauksella</a:t>
            </a:r>
            <a:r>
              <a:rPr lang="fi-FI" sz="1400">
                <a:cs typeface="Poppins"/>
              </a:rPr>
              <a:t> säädellään resurssien käyttöä, eli tehdään päätöksiä siitä, mihin ja miten resursseja käytetään. Keskeisiä resurssiohjauksen välineitä on rahoituksen ohjaaminen. Talousarviot ja vastaavat taloutta ohjaavat asiakirjat ohjaavat resurssien kohdentamista.  Budjetti on resurssiohjauksen tärkein työväline.</a:t>
            </a:r>
          </a:p>
          <a:p>
            <a:pPr marL="285750" indent="-285750">
              <a:buFont typeface="Arial" panose="020B0604020202020204" pitchFamily="34" charset="0"/>
              <a:buChar char="•"/>
            </a:pPr>
            <a:r>
              <a:rPr lang="fi-FI" sz="1400">
                <a:cs typeface="Poppins"/>
              </a:rPr>
              <a:t>Resurssiohjauksella voidaan joko mahdollistaa toimintaa tai estää sitä. Ohjaava taho voi viedä ohjauksen kohdetta haluamaansa suuntaan resurssien keskittämisellä</a:t>
            </a:r>
          </a:p>
          <a:p>
            <a:pPr marL="285750" indent="-285750">
              <a:buFont typeface="Arial" panose="020B0604020202020204" pitchFamily="34" charset="0"/>
              <a:buChar char="•"/>
            </a:pPr>
            <a:r>
              <a:rPr lang="fi-FI" sz="1400" b="1">
                <a:cs typeface="Poppins"/>
              </a:rPr>
              <a:t>Informaatio-ohjauksella</a:t>
            </a:r>
            <a:r>
              <a:rPr lang="fi-FI" sz="1400">
                <a:cs typeface="Poppins"/>
              </a:rPr>
              <a:t> tarkoitetaan ohjaamista tiedon avulla. Informaatio-ohjauksella tarkoitetaan tiedon jakamista ja välittämistä, jolla pyritään vaikuttamaan ohjattavaan kohteeseen esimerkiksi tutkimus-, arviointi-, vertaistiedon välittäminen sekä oppaiden ja suositusten laatiminen . Informaatio-ohjauksella on painoarvoa palvelujen vaikuttavuuden ohjaamisessa. Vastavuoroisesti ohjaavan tahon saaman tiedon tulisi valvonnan ja seurannan kautta vaikuttaa ohjaukseen ja sen muutostarpeisiin.</a:t>
            </a:r>
          </a:p>
          <a:p>
            <a:pPr marL="285750" indent="-285750">
              <a:buFont typeface="Arial" panose="020B0604020202020204" pitchFamily="34" charset="0"/>
              <a:buChar char="•"/>
            </a:pPr>
            <a:r>
              <a:rPr lang="fi-FI" sz="1400">
                <a:cs typeface="Poppins"/>
              </a:rPr>
              <a:t>Informaatio-ohjukseen liittyy </a:t>
            </a:r>
            <a:r>
              <a:rPr lang="fi-FI" sz="1400" b="1">
                <a:cs typeface="Poppins"/>
              </a:rPr>
              <a:t>vuorovaikutus</a:t>
            </a:r>
            <a:r>
              <a:rPr lang="fi-FI" sz="1400">
                <a:cs typeface="Poppins"/>
              </a:rPr>
              <a:t> ja tietojen vaihtaminen sekä näiden lisäksi parhaiden käytäntöjen jakaminen työryhmissä ja verkostoissa. </a:t>
            </a:r>
            <a:r>
              <a:rPr lang="fi-FI" sz="1400" b="1">
                <a:cs typeface="Poppins"/>
              </a:rPr>
              <a:t>Hybridiohjaus </a:t>
            </a:r>
            <a:r>
              <a:rPr lang="fi-FI" sz="1400">
                <a:cs typeface="Poppins"/>
              </a:rPr>
              <a:t>yhdistää eri ohjuskeinot.</a:t>
            </a:r>
          </a:p>
          <a:p>
            <a:pPr marL="285750" indent="-285750">
              <a:buFont typeface="Arial" panose="020B0604020202020204" pitchFamily="34" charset="0"/>
              <a:buChar char="•"/>
            </a:pPr>
            <a:r>
              <a:rPr lang="fi-FI" sz="1400">
                <a:cs typeface="Poppins"/>
              </a:rPr>
              <a:t>Hyvinvointialue ohjaa omaa toimintaansa, mutta lait, asetukset ja säädökset asettaa edellytykset toiminnalle</a:t>
            </a:r>
          </a:p>
        </p:txBody>
      </p:sp>
      <p:sp>
        <p:nvSpPr>
          <p:cNvPr id="5" name="Otsikko 4">
            <a:extLst>
              <a:ext uri="{FF2B5EF4-FFF2-40B4-BE49-F238E27FC236}">
                <a16:creationId xmlns:a16="http://schemas.microsoft.com/office/drawing/2014/main" id="{03A79723-1C84-2F63-330A-F98C647E5CE9}"/>
              </a:ext>
            </a:extLst>
          </p:cNvPr>
          <p:cNvSpPr>
            <a:spLocks noGrp="1"/>
          </p:cNvSpPr>
          <p:nvPr>
            <p:ph type="title"/>
          </p:nvPr>
        </p:nvSpPr>
        <p:spPr>
          <a:xfrm>
            <a:off x="605241" y="543077"/>
            <a:ext cx="10117508" cy="1308159"/>
          </a:xfrm>
        </p:spPr>
        <p:txBody>
          <a:bodyPr>
            <a:normAutofit fontScale="90000"/>
          </a:bodyPr>
          <a:lstStyle/>
          <a:p>
            <a:r>
              <a:rPr lang="fi-FI"/>
              <a:t>Ohjauskeinot: </a:t>
            </a:r>
            <a:br>
              <a:rPr lang="fi-FI"/>
            </a:br>
            <a:r>
              <a:rPr lang="fi-FI"/>
              <a:t>normi-, resurssi-, ja informaatio-ohjaus </a:t>
            </a:r>
            <a:br>
              <a:rPr lang="fi-FI"/>
            </a:br>
            <a:r>
              <a:rPr lang="fi-FI"/>
              <a:t>sekä vuorovaikutus</a:t>
            </a:r>
          </a:p>
        </p:txBody>
      </p:sp>
      <p:pic>
        <p:nvPicPr>
          <p:cNvPr id="2" name="Kuva 1">
            <a:extLst>
              <a:ext uri="{FF2B5EF4-FFF2-40B4-BE49-F238E27FC236}">
                <a16:creationId xmlns:a16="http://schemas.microsoft.com/office/drawing/2014/main" id="{2D989E83-C727-64EA-E0F7-62070A73C885}"/>
              </a:ext>
            </a:extLst>
          </p:cNvPr>
          <p:cNvPicPr>
            <a:picLocks noChangeAspect="1"/>
          </p:cNvPicPr>
          <p:nvPr/>
        </p:nvPicPr>
        <p:blipFill>
          <a:blip r:embed="rId3"/>
          <a:srcRect r="78893"/>
          <a:stretch/>
        </p:blipFill>
        <p:spPr>
          <a:xfrm>
            <a:off x="9619135" y="0"/>
            <a:ext cx="2572865" cy="6858000"/>
          </a:xfrm>
          <a:prstGeom prst="rect">
            <a:avLst/>
          </a:prstGeom>
        </p:spPr>
      </p:pic>
      <p:pic>
        <p:nvPicPr>
          <p:cNvPr id="3" name="Picture 5">
            <a:extLst>
              <a:ext uri="{FF2B5EF4-FFF2-40B4-BE49-F238E27FC236}">
                <a16:creationId xmlns:a16="http://schemas.microsoft.com/office/drawing/2014/main" id="{4D3AE475-4AB0-411A-4748-F6C71F24FF7A}"/>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18064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470941A3-D461-49C6-E21B-9C2A08AF5D2A}"/>
              </a:ext>
            </a:extLst>
          </p:cNvPr>
          <p:cNvSpPr/>
          <p:nvPr/>
        </p:nvSpPr>
        <p:spPr>
          <a:xfrm>
            <a:off x="6896100" y="0"/>
            <a:ext cx="52959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2" name="Otsikko 1">
            <a:extLst>
              <a:ext uri="{FF2B5EF4-FFF2-40B4-BE49-F238E27FC236}">
                <a16:creationId xmlns:a16="http://schemas.microsoft.com/office/drawing/2014/main" id="{69EFDFB4-9320-D79E-7C1F-F34F3BC5F59E}"/>
              </a:ext>
            </a:extLst>
          </p:cNvPr>
          <p:cNvSpPr>
            <a:spLocks noGrp="1"/>
          </p:cNvSpPr>
          <p:nvPr>
            <p:ph type="title"/>
          </p:nvPr>
        </p:nvSpPr>
        <p:spPr>
          <a:xfrm>
            <a:off x="460374" y="1707212"/>
            <a:ext cx="6052955" cy="4726276"/>
          </a:xfrm>
          <a:ln>
            <a:noFill/>
          </a:ln>
        </p:spPr>
        <p:txBody>
          <a:bodyPr>
            <a:normAutofit/>
          </a:bodyPr>
          <a:lstStyle/>
          <a:p>
            <a:pPr algn="r"/>
            <a:r>
              <a:rPr lang="fi-FI">
                <a:ln w="22225">
                  <a:noFill/>
                </a:ln>
                <a:cs typeface="Poppins"/>
              </a:rPr>
              <a:t>Näin aloitat vaikuttavuusperustaisen ohjaamisen johtamisen</a:t>
            </a:r>
            <a:br>
              <a:rPr lang="fi-FI">
                <a:ln w="22225">
                  <a:noFill/>
                </a:ln>
              </a:rPr>
            </a:br>
            <a:endParaRPr lang="fi-FI">
              <a:ln w="22225">
                <a:noFill/>
              </a:ln>
            </a:endParaRPr>
          </a:p>
        </p:txBody>
      </p:sp>
      <p:sp>
        <p:nvSpPr>
          <p:cNvPr id="3" name="Sisällön paikkamerkki 2">
            <a:extLst>
              <a:ext uri="{FF2B5EF4-FFF2-40B4-BE49-F238E27FC236}">
                <a16:creationId xmlns:a16="http://schemas.microsoft.com/office/drawing/2014/main" id="{6E0D9DD1-5527-AA52-3302-26A93D0FA9BD}"/>
              </a:ext>
            </a:extLst>
          </p:cNvPr>
          <p:cNvSpPr>
            <a:spLocks noGrp="1"/>
          </p:cNvSpPr>
          <p:nvPr>
            <p:ph idx="1"/>
          </p:nvPr>
        </p:nvSpPr>
        <p:spPr>
          <a:xfrm>
            <a:off x="7661641" y="1179224"/>
            <a:ext cx="3860002" cy="4726276"/>
          </a:xfrm>
        </p:spPr>
        <p:txBody>
          <a:bodyPr anchor="ctr">
            <a:normAutofit/>
          </a:bodyPr>
          <a:lstStyle/>
          <a:p>
            <a:pPr marL="0" indent="0">
              <a:buNone/>
            </a:pPr>
            <a:endParaRPr lang="fi-FI" sz="2000">
              <a:solidFill>
                <a:schemeClr val="bg1"/>
              </a:solidFill>
            </a:endParaRPr>
          </a:p>
          <a:p>
            <a:pPr marL="0" indent="0">
              <a:buNone/>
            </a:pPr>
            <a:endParaRPr lang="fi-FI" sz="2000">
              <a:solidFill>
                <a:schemeClr val="bg1"/>
              </a:solidFill>
            </a:endParaRPr>
          </a:p>
          <a:p>
            <a:pPr marL="0" indent="0">
              <a:buNone/>
            </a:pPr>
            <a:endParaRPr lang="fi-FI" sz="2000">
              <a:solidFill>
                <a:schemeClr val="bg1"/>
              </a:solidFill>
            </a:endParaRPr>
          </a:p>
          <a:p>
            <a:pPr marL="0" indent="0">
              <a:buNone/>
            </a:pPr>
            <a:r>
              <a:rPr lang="fi-FI" sz="2000">
                <a:solidFill>
                  <a:schemeClr val="bg1"/>
                </a:solidFill>
              </a:rPr>
              <a:t>Kirkasta suunta ja aseta vaikuttavuuden tavoitteet</a:t>
            </a:r>
          </a:p>
          <a:p>
            <a:pPr marL="0" indent="0">
              <a:buNone/>
            </a:pPr>
            <a:endParaRPr lang="fi-FI" sz="2000">
              <a:solidFill>
                <a:schemeClr val="bg1"/>
              </a:solidFill>
            </a:endParaRPr>
          </a:p>
          <a:p>
            <a:pPr marL="0" indent="0">
              <a:buNone/>
            </a:pPr>
            <a:r>
              <a:rPr lang="fi-FI" sz="2000">
                <a:solidFill>
                  <a:schemeClr val="bg1"/>
                </a:solidFill>
              </a:rPr>
              <a:t>Selvitä nykytila ja luo tilannekuva, valitse seurattavat mittarit</a:t>
            </a:r>
          </a:p>
          <a:p>
            <a:pPr marL="0" indent="0">
              <a:buNone/>
            </a:pPr>
            <a:endParaRPr lang="fi-FI" sz="2000">
              <a:solidFill>
                <a:schemeClr val="bg1"/>
              </a:solidFill>
            </a:endParaRPr>
          </a:p>
          <a:p>
            <a:pPr marL="0" indent="0">
              <a:buNone/>
            </a:pPr>
            <a:r>
              <a:rPr lang="fi-FI" sz="2000">
                <a:solidFill>
                  <a:schemeClr val="bg1"/>
                </a:solidFill>
              </a:rPr>
              <a:t>Käy dialogia, reflektoi ja kehitä toimintaa jatkuvasti</a:t>
            </a:r>
          </a:p>
          <a:p>
            <a:pPr marL="0" indent="0">
              <a:buNone/>
            </a:pPr>
            <a:endParaRPr lang="fi-FI" sz="2000">
              <a:solidFill>
                <a:schemeClr val="bg1"/>
              </a:solidFill>
            </a:endParaRPr>
          </a:p>
        </p:txBody>
      </p:sp>
      <p:pic>
        <p:nvPicPr>
          <p:cNvPr id="10" name="Kuva 9" descr="Kompassi tasaisella täytöllä">
            <a:extLst>
              <a:ext uri="{FF2B5EF4-FFF2-40B4-BE49-F238E27FC236}">
                <a16:creationId xmlns:a16="http://schemas.microsoft.com/office/drawing/2014/main" id="{416F2BDA-3C68-9391-D8A3-9FEE78E043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64" y="253576"/>
            <a:ext cx="2399272" cy="2399272"/>
          </a:xfrm>
          <a:prstGeom prst="rect">
            <a:avLst/>
          </a:prstGeom>
        </p:spPr>
      </p:pic>
    </p:spTree>
    <p:extLst>
      <p:ext uri="{BB962C8B-B14F-4D97-AF65-F5344CB8AC3E}">
        <p14:creationId xmlns:p14="http://schemas.microsoft.com/office/powerpoint/2010/main" val="9701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57E2-E9BD-6396-D778-4FA6922003E0}"/>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03767B1F-CA53-3BBE-CCC6-BBBB2EAAF08A}"/>
              </a:ext>
            </a:extLst>
          </p:cNvPr>
          <p:cNvSpPr>
            <a:spLocks noGrp="1"/>
          </p:cNvSpPr>
          <p:nvPr>
            <p:ph type="ctrTitle"/>
          </p:nvPr>
        </p:nvSpPr>
        <p:spPr/>
        <p:txBody>
          <a:bodyPr>
            <a:normAutofit fontScale="90000"/>
          </a:bodyPr>
          <a:lstStyle/>
          <a:p>
            <a:br>
              <a:rPr lang="fi-FI"/>
            </a:br>
            <a:r>
              <a:rPr lang="fi-FI">
                <a:solidFill>
                  <a:schemeClr val="tx1"/>
                </a:solidFill>
              </a:rPr>
              <a:t> 6</a:t>
            </a:r>
            <a:r>
              <a:rPr lang="fi-FI"/>
              <a:t>.  Vaikuttavuus-	perustainen 	ohjausmalli</a:t>
            </a:r>
          </a:p>
        </p:txBody>
      </p:sp>
      <p:sp>
        <p:nvSpPr>
          <p:cNvPr id="9" name="Tekstin paikkamerkki 8">
            <a:extLst>
              <a:ext uri="{FF2B5EF4-FFF2-40B4-BE49-F238E27FC236}">
                <a16:creationId xmlns:a16="http://schemas.microsoft.com/office/drawing/2014/main" id="{2780B1C9-0E49-2DD8-C850-BA926FF901E9}"/>
              </a:ext>
            </a:extLst>
          </p:cNvPr>
          <p:cNvSpPr>
            <a:spLocks noGrp="1"/>
          </p:cNvSpPr>
          <p:nvPr>
            <p:ph type="body" sz="quarter" idx="11"/>
          </p:nvPr>
        </p:nvSpPr>
        <p:spPr/>
        <p:txBody>
          <a:bodyPr/>
          <a:lstStyle/>
          <a:p>
            <a:r>
              <a:rPr lang="fi-FI"/>
              <a:t> </a:t>
            </a:r>
          </a:p>
        </p:txBody>
      </p:sp>
      <p:pic>
        <p:nvPicPr>
          <p:cNvPr id="14" name="Kuva 13">
            <a:extLst>
              <a:ext uri="{FF2B5EF4-FFF2-40B4-BE49-F238E27FC236}">
                <a16:creationId xmlns:a16="http://schemas.microsoft.com/office/drawing/2014/main" id="{4F418F18-8FE4-9E3B-2D74-2C69C4F0A7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653338" y="347735"/>
            <a:ext cx="1757362" cy="5557765"/>
          </a:xfrm>
          <a:prstGeom prst="rect">
            <a:avLst/>
          </a:prstGeom>
        </p:spPr>
      </p:pic>
      <p:pic>
        <p:nvPicPr>
          <p:cNvPr id="2" name="Picture 5">
            <a:extLst>
              <a:ext uri="{FF2B5EF4-FFF2-40B4-BE49-F238E27FC236}">
                <a16:creationId xmlns:a16="http://schemas.microsoft.com/office/drawing/2014/main" id="{33607090-E8F9-CF8C-61A0-E5A46C7A8747}"/>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409535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6DABD-D4B5-F22B-5CEC-AFC986E14FFF}"/>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0865B281-8ED7-54CF-F3D1-3D94C5971BCC}"/>
              </a:ext>
            </a:extLst>
          </p:cNvPr>
          <p:cNvSpPr>
            <a:spLocks noGrp="1"/>
          </p:cNvSpPr>
          <p:nvPr>
            <p:ph idx="1"/>
          </p:nvPr>
        </p:nvSpPr>
        <p:spPr>
          <a:xfrm>
            <a:off x="910041" y="1913306"/>
            <a:ext cx="8267826" cy="4351338"/>
          </a:xfrm>
        </p:spPr>
        <p:txBody>
          <a:bodyPr vert="horz" lIns="72000" tIns="36000" rIns="72000" bIns="36000" numCol="2" rtlCol="0" anchor="t">
            <a:noAutofit/>
          </a:bodyPr>
          <a:lstStyle/>
          <a:p>
            <a:r>
              <a:rPr lang="fi-FI" sz="1600" dirty="0">
                <a:cs typeface="Poppins"/>
              </a:rPr>
              <a:t>Vaikuttavuuden ohjauksen kannalta olennaisia ohjausjärjestelmän osia ovat ohjauksen tavoitteet, ohjauksen keinot ja ohjausmalli. Ohjausmalli ei ole sidottu hallintomalliin tai organisaatiorakenteeseen.</a:t>
            </a:r>
          </a:p>
          <a:p>
            <a:r>
              <a:rPr lang="fi-FI" sz="1600" dirty="0">
                <a:cs typeface="Poppins"/>
              </a:rPr>
              <a:t>Vaikuttavuuden ohjausmallissa tietoa kerätään ja  käytetään järjestäjän käyttöön, mutta myös kansalliseen tietopankkiin.</a:t>
            </a:r>
          </a:p>
          <a:p>
            <a:r>
              <a:rPr lang="fi-FI" sz="1600" dirty="0">
                <a:cs typeface="Poppins"/>
              </a:rPr>
              <a:t>Vaikuttavuusperustaisen ohjauksen tavoitteena on taloudellinen ja turvallinen, sekä asiakaslähtöisyyden ja tietojohtamisen yhdistäminen.</a:t>
            </a:r>
            <a:endParaRPr lang="fi-FI" sz="1600" dirty="0">
              <a:solidFill>
                <a:srgbClr val="C00000"/>
              </a:solidFill>
              <a:cs typeface="Poppins"/>
            </a:endParaRPr>
          </a:p>
          <a:p>
            <a:r>
              <a:rPr lang="fi-FI" sz="1600" dirty="0">
                <a:cs typeface="Poppins"/>
              </a:rPr>
              <a:t>Ohjausmalli etenee yleisestä ohjauksesta tarkempiin työkaluihin sisältäen</a:t>
            </a:r>
          </a:p>
          <a:p>
            <a:pPr marL="742950" lvl="1" indent="-285750">
              <a:buFont typeface="Arial" panose="02070309020205020404" pitchFamily="49" charset="0"/>
              <a:buChar char="•"/>
            </a:pPr>
            <a:r>
              <a:rPr lang="fi-FI" sz="1600" dirty="0">
                <a:cs typeface="Poppins"/>
              </a:rPr>
              <a:t>ohjauksen toimintaperiaatteen eli ohjauskeinojen suhteet</a:t>
            </a:r>
          </a:p>
          <a:p>
            <a:pPr marL="742950" lvl="1" indent="-285750">
              <a:buFont typeface="Arial" panose="02070309020205020404" pitchFamily="49" charset="0"/>
              <a:buChar char="•"/>
            </a:pPr>
            <a:r>
              <a:rPr lang="fi-FI" sz="1600" dirty="0">
                <a:cs typeface="Poppins"/>
              </a:rPr>
              <a:t>ohjausprosessin joka sisältää järjestäjän suunnittelun, päätöksenteon, seurannan ja arvioinnin kehän sekä </a:t>
            </a:r>
          </a:p>
          <a:p>
            <a:pPr marL="742950" lvl="1" indent="-285750">
              <a:buFont typeface="Arial" panose="02070309020205020404" pitchFamily="49" charset="0"/>
              <a:buChar char="•"/>
            </a:pPr>
            <a:r>
              <a:rPr lang="fi-FI" sz="1600" dirty="0">
                <a:cs typeface="Poppins"/>
              </a:rPr>
              <a:t>ohjauksen työkalut, jolla kuvataan ohjauksen toteutus</a:t>
            </a:r>
            <a:endParaRPr lang="fi-FI" dirty="0"/>
          </a:p>
          <a:p>
            <a:pPr lvl="1"/>
            <a:r>
              <a:rPr lang="fi-FI" sz="1600" dirty="0">
                <a:cs typeface="Poppins"/>
              </a:rPr>
              <a:t>Tavoitteena on tuoda esiin, mistä elementeistä vaikuttavuuden ohjaaminen koostuu, mistä asioista pitää päättää vaikuttavuuden ohjausta </a:t>
            </a:r>
            <a:r>
              <a:rPr lang="fi-FI" sz="1600">
                <a:cs typeface="Poppins"/>
              </a:rPr>
              <a:t>suunniteltaessa järjestäjän tasolla ja </a:t>
            </a:r>
            <a:r>
              <a:rPr lang="fi-FI" sz="1600" dirty="0">
                <a:cs typeface="Poppins"/>
              </a:rPr>
              <a:t>missä järjestyksessä asiat pitää pääpiirteittäin päättää</a:t>
            </a:r>
            <a:endParaRPr lang="fi-FI" dirty="0"/>
          </a:p>
        </p:txBody>
      </p:sp>
      <p:sp>
        <p:nvSpPr>
          <p:cNvPr id="5" name="Otsikko 4">
            <a:extLst>
              <a:ext uri="{FF2B5EF4-FFF2-40B4-BE49-F238E27FC236}">
                <a16:creationId xmlns:a16="http://schemas.microsoft.com/office/drawing/2014/main" id="{3970B3D5-0EA1-2572-AE63-7BCF926CE829}"/>
              </a:ext>
            </a:extLst>
          </p:cNvPr>
          <p:cNvSpPr>
            <a:spLocks noGrp="1"/>
          </p:cNvSpPr>
          <p:nvPr>
            <p:ph type="title"/>
          </p:nvPr>
        </p:nvSpPr>
        <p:spPr/>
        <p:txBody>
          <a:bodyPr/>
          <a:lstStyle/>
          <a:p>
            <a:r>
              <a:rPr lang="fi-FI"/>
              <a:t>Vaikuttavuuden ohjausmalli</a:t>
            </a:r>
          </a:p>
        </p:txBody>
      </p:sp>
      <p:pic>
        <p:nvPicPr>
          <p:cNvPr id="2" name="Kuva 1">
            <a:extLst>
              <a:ext uri="{FF2B5EF4-FFF2-40B4-BE49-F238E27FC236}">
                <a16:creationId xmlns:a16="http://schemas.microsoft.com/office/drawing/2014/main" id="{EB51E083-A649-1CF6-7BF9-B9DA5E2D4CA5}"/>
              </a:ext>
            </a:extLst>
          </p:cNvPr>
          <p:cNvPicPr>
            <a:picLocks noChangeAspect="1"/>
          </p:cNvPicPr>
          <p:nvPr/>
        </p:nvPicPr>
        <p:blipFill>
          <a:blip r:embed="rId2"/>
          <a:srcRect r="78893"/>
          <a:stretch/>
        </p:blipFill>
        <p:spPr>
          <a:xfrm>
            <a:off x="9619135" y="0"/>
            <a:ext cx="2572865" cy="6858000"/>
          </a:xfrm>
          <a:prstGeom prst="rect">
            <a:avLst/>
          </a:prstGeom>
        </p:spPr>
      </p:pic>
      <p:pic>
        <p:nvPicPr>
          <p:cNvPr id="3" name="Picture 5">
            <a:extLst>
              <a:ext uri="{FF2B5EF4-FFF2-40B4-BE49-F238E27FC236}">
                <a16:creationId xmlns:a16="http://schemas.microsoft.com/office/drawing/2014/main" id="{19B3F21B-63B7-7B35-C343-C8CB413D7274}"/>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3399964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934D5-79FC-79E2-AC0A-993D4D1A303B}"/>
            </a:ext>
          </a:extLst>
        </p:cNvPr>
        <p:cNvGrpSpPr/>
        <p:nvPr/>
      </p:nvGrpSpPr>
      <p:grpSpPr>
        <a:xfrm>
          <a:off x="0" y="0"/>
          <a:ext cx="0" cy="0"/>
          <a:chOff x="0" y="0"/>
          <a:chExt cx="0" cy="0"/>
        </a:xfrm>
      </p:grpSpPr>
      <p:sp>
        <p:nvSpPr>
          <p:cNvPr id="2" name="Vuokaavio: Prosessi 1">
            <a:extLst>
              <a:ext uri="{FF2B5EF4-FFF2-40B4-BE49-F238E27FC236}">
                <a16:creationId xmlns:a16="http://schemas.microsoft.com/office/drawing/2014/main" id="{922FEDEA-08D0-D683-3B93-6279339FCB44}"/>
              </a:ext>
            </a:extLst>
          </p:cNvPr>
          <p:cNvSpPr/>
          <p:nvPr/>
        </p:nvSpPr>
        <p:spPr>
          <a:xfrm>
            <a:off x="245809" y="174445"/>
            <a:ext cx="498378" cy="1554964"/>
          </a:xfrm>
          <a:prstGeom prst="flowChartProcess">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fi-FI" sz="1200">
                <a:solidFill>
                  <a:schemeClr val="bg1"/>
                </a:solidFill>
                <a:latin typeface="+mn-lt"/>
                <a:cs typeface="Poppins" pitchFamily="2" charset="77"/>
              </a:rPr>
              <a:t>Ohjaavat tekijät</a:t>
            </a:r>
          </a:p>
        </p:txBody>
      </p:sp>
      <p:sp>
        <p:nvSpPr>
          <p:cNvPr id="3" name="Vuokaavio: Prosessi 2">
            <a:extLst>
              <a:ext uri="{FF2B5EF4-FFF2-40B4-BE49-F238E27FC236}">
                <a16:creationId xmlns:a16="http://schemas.microsoft.com/office/drawing/2014/main" id="{5E90EB1C-217D-62CA-02C8-AD4BFAA2A51F}"/>
              </a:ext>
            </a:extLst>
          </p:cNvPr>
          <p:cNvSpPr/>
          <p:nvPr/>
        </p:nvSpPr>
        <p:spPr>
          <a:xfrm>
            <a:off x="839850" y="174444"/>
            <a:ext cx="10640204" cy="337930"/>
          </a:xfrm>
          <a:prstGeom prst="flowChartProcess">
            <a:avLst/>
          </a:prstGeom>
          <a:solidFill>
            <a:schemeClr val="accent2">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a:solidFill>
                  <a:schemeClr val="bg1"/>
                </a:solidFill>
                <a:cs typeface="Poppins" pitchFamily="2" charset="77"/>
              </a:rPr>
              <a:t>L</a:t>
            </a:r>
            <a:r>
              <a:rPr lang="fi-FI">
                <a:solidFill>
                  <a:schemeClr val="bg1"/>
                </a:solidFill>
                <a:latin typeface="+mn-lt"/>
                <a:cs typeface="Poppins" pitchFamily="2" charset="77"/>
              </a:rPr>
              <a:t>ainsäädäntö, ohjaavat strategiat</a:t>
            </a:r>
          </a:p>
        </p:txBody>
      </p:sp>
      <p:sp>
        <p:nvSpPr>
          <p:cNvPr id="4" name="Vuokaavio: Prosessi 3">
            <a:extLst>
              <a:ext uri="{FF2B5EF4-FFF2-40B4-BE49-F238E27FC236}">
                <a16:creationId xmlns:a16="http://schemas.microsoft.com/office/drawing/2014/main" id="{FFC283CC-0F23-C627-7451-6D1ADBF71B36}"/>
              </a:ext>
            </a:extLst>
          </p:cNvPr>
          <p:cNvSpPr/>
          <p:nvPr/>
        </p:nvSpPr>
        <p:spPr>
          <a:xfrm>
            <a:off x="839850" y="574735"/>
            <a:ext cx="2081656" cy="596348"/>
          </a:xfrm>
          <a:prstGeom prst="flowChartProcess">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Poliittinen ohjaaminen</a:t>
            </a:r>
          </a:p>
        </p:txBody>
      </p:sp>
      <p:sp>
        <p:nvSpPr>
          <p:cNvPr id="6" name="Vuokaavio: Prosessi 5">
            <a:extLst>
              <a:ext uri="{FF2B5EF4-FFF2-40B4-BE49-F238E27FC236}">
                <a16:creationId xmlns:a16="http://schemas.microsoft.com/office/drawing/2014/main" id="{F28672F3-B21D-2B4C-D704-855ED0923F91}"/>
              </a:ext>
            </a:extLst>
          </p:cNvPr>
          <p:cNvSpPr/>
          <p:nvPr/>
        </p:nvSpPr>
        <p:spPr>
          <a:xfrm>
            <a:off x="5131824" y="574735"/>
            <a:ext cx="2081656" cy="596348"/>
          </a:xfrm>
          <a:prstGeom prst="flowChartProcess">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Vaikuttavuuden mittaaminen</a:t>
            </a:r>
          </a:p>
        </p:txBody>
      </p:sp>
      <p:sp>
        <p:nvSpPr>
          <p:cNvPr id="7" name="Vuokaavio: Prosessi 6">
            <a:extLst>
              <a:ext uri="{FF2B5EF4-FFF2-40B4-BE49-F238E27FC236}">
                <a16:creationId xmlns:a16="http://schemas.microsoft.com/office/drawing/2014/main" id="{F7172592-0359-A0B0-40EA-B686C7A7029F}"/>
              </a:ext>
            </a:extLst>
          </p:cNvPr>
          <p:cNvSpPr/>
          <p:nvPr/>
        </p:nvSpPr>
        <p:spPr>
          <a:xfrm>
            <a:off x="7265111" y="574735"/>
            <a:ext cx="2081656" cy="596348"/>
          </a:xfrm>
          <a:prstGeom prst="flowChartProcess">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Tiedolla johtaminen</a:t>
            </a:r>
          </a:p>
        </p:txBody>
      </p:sp>
      <p:sp>
        <p:nvSpPr>
          <p:cNvPr id="8" name="Vuokaavio: Prosessi 7">
            <a:extLst>
              <a:ext uri="{FF2B5EF4-FFF2-40B4-BE49-F238E27FC236}">
                <a16:creationId xmlns:a16="http://schemas.microsoft.com/office/drawing/2014/main" id="{5DA6D824-B5BB-1F30-20DA-9DC695AF1DAE}"/>
              </a:ext>
            </a:extLst>
          </p:cNvPr>
          <p:cNvSpPr/>
          <p:nvPr/>
        </p:nvSpPr>
        <p:spPr>
          <a:xfrm>
            <a:off x="9398398" y="574735"/>
            <a:ext cx="2081656" cy="596348"/>
          </a:xfrm>
          <a:prstGeom prst="flowChartProcess">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Toimintakäytäntöjen ja kulttuurin muuttaminen</a:t>
            </a:r>
          </a:p>
        </p:txBody>
      </p:sp>
      <p:sp>
        <p:nvSpPr>
          <p:cNvPr id="9" name="Vuokaavio: Prosessi 8">
            <a:extLst>
              <a:ext uri="{FF2B5EF4-FFF2-40B4-BE49-F238E27FC236}">
                <a16:creationId xmlns:a16="http://schemas.microsoft.com/office/drawing/2014/main" id="{B07DB3BA-5441-9F94-C670-BA71562C7F94}"/>
              </a:ext>
            </a:extLst>
          </p:cNvPr>
          <p:cNvSpPr/>
          <p:nvPr/>
        </p:nvSpPr>
        <p:spPr>
          <a:xfrm>
            <a:off x="2985837" y="574735"/>
            <a:ext cx="2081656" cy="596348"/>
          </a:xfrm>
          <a:prstGeom prst="flowChartProcess">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Resurssointi</a:t>
            </a:r>
          </a:p>
        </p:txBody>
      </p:sp>
      <p:sp>
        <p:nvSpPr>
          <p:cNvPr id="11" name="Vuokaavio: Prosessi 10">
            <a:extLst>
              <a:ext uri="{FF2B5EF4-FFF2-40B4-BE49-F238E27FC236}">
                <a16:creationId xmlns:a16="http://schemas.microsoft.com/office/drawing/2014/main" id="{A7873368-156E-54B3-CE7E-24CD87BC44D3}"/>
              </a:ext>
            </a:extLst>
          </p:cNvPr>
          <p:cNvSpPr/>
          <p:nvPr/>
        </p:nvSpPr>
        <p:spPr>
          <a:xfrm>
            <a:off x="839850" y="1391478"/>
            <a:ext cx="10640204" cy="337930"/>
          </a:xfrm>
          <a:prstGeom prst="flowChartProcess">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a:solidFill>
                  <a:schemeClr val="bg1"/>
                </a:solidFill>
                <a:cs typeface="Poppins" pitchFamily="2" charset="77"/>
              </a:rPr>
              <a:t>Satakunnan hyvinvointialueen strategia ja toimintaa ohjaavat dokumentit </a:t>
            </a:r>
            <a:r>
              <a:rPr lang="fi-FI">
                <a:solidFill>
                  <a:schemeClr val="bg1"/>
                </a:solidFill>
                <a:latin typeface="+mn-lt"/>
                <a:cs typeface="Poppins" pitchFamily="2" charset="77"/>
              </a:rPr>
              <a:t> </a:t>
            </a:r>
          </a:p>
        </p:txBody>
      </p:sp>
      <p:sp>
        <p:nvSpPr>
          <p:cNvPr id="20" name="Vuokaavio: Prosessi 19">
            <a:extLst>
              <a:ext uri="{FF2B5EF4-FFF2-40B4-BE49-F238E27FC236}">
                <a16:creationId xmlns:a16="http://schemas.microsoft.com/office/drawing/2014/main" id="{626D8E64-C595-2D45-DBD6-E9C540A7700D}"/>
              </a:ext>
            </a:extLst>
          </p:cNvPr>
          <p:cNvSpPr/>
          <p:nvPr/>
        </p:nvSpPr>
        <p:spPr>
          <a:xfrm>
            <a:off x="860646" y="1843831"/>
            <a:ext cx="10619408" cy="427383"/>
          </a:xfrm>
          <a:prstGeom prst="flowChartProcess">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Strategisten </a:t>
            </a:r>
            <a:r>
              <a:rPr lang="fi-FI" sz="1200" b="1">
                <a:latin typeface="+mn-lt"/>
                <a:cs typeface="Poppins" pitchFamily="2" charset="77"/>
              </a:rPr>
              <a:t>tavoitteiden määrittely, tulevaisuuden visio (TIETOTARVE)</a:t>
            </a:r>
          </a:p>
        </p:txBody>
      </p:sp>
      <p:sp>
        <p:nvSpPr>
          <p:cNvPr id="21" name="Vuokaavio: Prosessi 20">
            <a:extLst>
              <a:ext uri="{FF2B5EF4-FFF2-40B4-BE49-F238E27FC236}">
                <a16:creationId xmlns:a16="http://schemas.microsoft.com/office/drawing/2014/main" id="{FC6F0942-EE65-C6B2-8800-2733D75682E4}"/>
              </a:ext>
            </a:extLst>
          </p:cNvPr>
          <p:cNvSpPr/>
          <p:nvPr/>
        </p:nvSpPr>
        <p:spPr>
          <a:xfrm>
            <a:off x="862066" y="2357372"/>
            <a:ext cx="10617988" cy="427383"/>
          </a:xfrm>
          <a:prstGeom prst="flowChartProcess">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Mittareiden valinta vaikuttavuuden </a:t>
            </a:r>
            <a:r>
              <a:rPr lang="fi-FI" sz="1200">
                <a:cs typeface="Poppins" pitchFamily="2" charset="77"/>
              </a:rPr>
              <a:t>j</a:t>
            </a:r>
            <a:r>
              <a:rPr lang="fi-FI" sz="1200">
                <a:latin typeface="+mn-lt"/>
                <a:cs typeface="Poppins" pitchFamily="2" charset="77"/>
              </a:rPr>
              <a:t>a kustannusvaikuttavuuden arviointiin tavoitteiden mukaisesti (</a:t>
            </a:r>
            <a:r>
              <a:rPr lang="fi-FI" sz="1200" b="1">
                <a:latin typeface="+mn-lt"/>
                <a:cs typeface="Poppins" pitchFamily="2" charset="77"/>
              </a:rPr>
              <a:t>MITTARIEN MÄÄRITYS</a:t>
            </a:r>
            <a:r>
              <a:rPr lang="fi-FI" sz="1200">
                <a:latin typeface="+mn-lt"/>
                <a:cs typeface="Poppins" pitchFamily="2" charset="77"/>
              </a:rPr>
              <a:t>)</a:t>
            </a:r>
          </a:p>
        </p:txBody>
      </p:sp>
      <p:sp>
        <p:nvSpPr>
          <p:cNvPr id="23" name="Vuokaavio: Prosessi 22">
            <a:extLst>
              <a:ext uri="{FF2B5EF4-FFF2-40B4-BE49-F238E27FC236}">
                <a16:creationId xmlns:a16="http://schemas.microsoft.com/office/drawing/2014/main" id="{FB7E98C8-75C4-B2F7-BDF5-71723A465375}"/>
              </a:ext>
            </a:extLst>
          </p:cNvPr>
          <p:cNvSpPr/>
          <p:nvPr/>
        </p:nvSpPr>
        <p:spPr>
          <a:xfrm>
            <a:off x="860646" y="2849045"/>
            <a:ext cx="10617988" cy="427383"/>
          </a:xfrm>
          <a:prstGeom prst="flowChartProcess">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a:cs typeface="Poppins"/>
              </a:rPr>
              <a:t>Mittaaminen, tiedon kerääminen, seuranta, analysointi ja arviointi  </a:t>
            </a:r>
            <a:r>
              <a:rPr lang="fi-FI" sz="1200" b="1">
                <a:cs typeface="Poppins"/>
              </a:rPr>
              <a:t>(TIEDON KERÄÄMINEN</a:t>
            </a:r>
            <a:r>
              <a:rPr lang="fi-FI" sz="1200">
                <a:cs typeface="Poppins"/>
              </a:rPr>
              <a:t>)</a:t>
            </a:r>
          </a:p>
        </p:txBody>
      </p:sp>
      <p:sp>
        <p:nvSpPr>
          <p:cNvPr id="24" name="Vuokaavio: Prosessi 23">
            <a:extLst>
              <a:ext uri="{FF2B5EF4-FFF2-40B4-BE49-F238E27FC236}">
                <a16:creationId xmlns:a16="http://schemas.microsoft.com/office/drawing/2014/main" id="{D4A3FEA3-1728-F5D3-5A4C-BD7C8D4B8630}"/>
              </a:ext>
            </a:extLst>
          </p:cNvPr>
          <p:cNvSpPr/>
          <p:nvPr/>
        </p:nvSpPr>
        <p:spPr>
          <a:xfrm>
            <a:off x="855958" y="3341590"/>
            <a:ext cx="10617987" cy="427383"/>
          </a:xfrm>
          <a:prstGeom prst="flowChartProcess">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1200">
                <a:latin typeface="+mn-lt"/>
                <a:cs typeface="Poppins" pitchFamily="2" charset="77"/>
              </a:rPr>
              <a:t>Raportointi, vaikuttavuuden seuranta, arviointi ja analysointipalaute (</a:t>
            </a:r>
            <a:r>
              <a:rPr lang="fi-FI" sz="1200" b="1">
                <a:latin typeface="+mn-lt"/>
                <a:cs typeface="Poppins" pitchFamily="2" charset="77"/>
              </a:rPr>
              <a:t>TIEDON ESITTÄMINEN JA JOHTOPÄÄTÖKSET</a:t>
            </a:r>
            <a:r>
              <a:rPr lang="fi-FI" sz="1200">
                <a:latin typeface="+mn-lt"/>
                <a:cs typeface="Poppins" pitchFamily="2" charset="77"/>
              </a:rPr>
              <a:t>)</a:t>
            </a:r>
          </a:p>
        </p:txBody>
      </p:sp>
      <p:sp>
        <p:nvSpPr>
          <p:cNvPr id="25" name="Vuokaavio: Prosessi 24">
            <a:extLst>
              <a:ext uri="{FF2B5EF4-FFF2-40B4-BE49-F238E27FC236}">
                <a16:creationId xmlns:a16="http://schemas.microsoft.com/office/drawing/2014/main" id="{5E9610B9-8528-F248-6405-6C6985CD544B}"/>
              </a:ext>
            </a:extLst>
          </p:cNvPr>
          <p:cNvSpPr/>
          <p:nvPr/>
        </p:nvSpPr>
        <p:spPr>
          <a:xfrm>
            <a:off x="849877" y="3831898"/>
            <a:ext cx="10617987" cy="427383"/>
          </a:xfrm>
          <a:prstGeom prst="flowChartProcess">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a:latin typeface="+mn-lt"/>
                <a:cs typeface="Poppins"/>
              </a:rPr>
              <a:t>Tulkinta ja keskustelu yli </a:t>
            </a:r>
            <a:r>
              <a:rPr lang="fi-FI" sz="1200">
                <a:cs typeface="Poppins"/>
              </a:rPr>
              <a:t>vastuualueiden</a:t>
            </a:r>
            <a:r>
              <a:rPr lang="fi-FI" sz="1200">
                <a:latin typeface="+mn-lt"/>
                <a:cs typeface="Poppins"/>
              </a:rPr>
              <a:t> vuosikellon mukaisesti </a:t>
            </a:r>
            <a:r>
              <a:rPr lang="fi-FI" sz="1200" b="1">
                <a:cs typeface="Poppins"/>
              </a:rPr>
              <a:t>(JAETTU YMMÄRRYS)</a:t>
            </a:r>
            <a:endParaRPr lang="fi-FI" sz="1200">
              <a:latin typeface="+mn-lt"/>
              <a:cs typeface="Poppins"/>
            </a:endParaRPr>
          </a:p>
        </p:txBody>
      </p:sp>
      <p:sp>
        <p:nvSpPr>
          <p:cNvPr id="26" name="Vuokaavio: Prosessi 25">
            <a:extLst>
              <a:ext uri="{FF2B5EF4-FFF2-40B4-BE49-F238E27FC236}">
                <a16:creationId xmlns:a16="http://schemas.microsoft.com/office/drawing/2014/main" id="{C718427A-4BC7-63D1-DE1B-D9ECF5315854}"/>
              </a:ext>
            </a:extLst>
          </p:cNvPr>
          <p:cNvSpPr/>
          <p:nvPr/>
        </p:nvSpPr>
        <p:spPr>
          <a:xfrm>
            <a:off x="857210" y="4336549"/>
            <a:ext cx="10622844" cy="427383"/>
          </a:xfrm>
          <a:prstGeom prst="flowChartProcess">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a:latin typeface="+mn-lt"/>
                <a:cs typeface="Poppins"/>
              </a:rPr>
              <a:t>Tietoon perustuva päätöksenteko tarkoituksenmukaisten toimintatapojen suunnittelemiseksi </a:t>
            </a:r>
          </a:p>
          <a:p>
            <a:pPr algn="ctr"/>
            <a:r>
              <a:rPr lang="fi-FI" sz="1200">
                <a:latin typeface="+mn-lt"/>
                <a:cs typeface="Poppins"/>
              </a:rPr>
              <a:t>(</a:t>
            </a:r>
            <a:r>
              <a:rPr lang="fi-FI" sz="1200" b="1">
                <a:latin typeface="+mn-lt"/>
                <a:cs typeface="Poppins"/>
              </a:rPr>
              <a:t>LIITTÄMINEN OSAKSI </a:t>
            </a:r>
            <a:r>
              <a:rPr lang="fi-FI" sz="1200" b="1">
                <a:cs typeface="Poppins"/>
              </a:rPr>
              <a:t>TOIMINTAA</a:t>
            </a:r>
            <a:r>
              <a:rPr lang="fi-FI" sz="1200" b="1">
                <a:latin typeface="+mn-lt"/>
                <a:cs typeface="Poppins"/>
              </a:rPr>
              <a:t> JA JOHTAMISJÄRJESTELMÄÄ</a:t>
            </a:r>
            <a:r>
              <a:rPr lang="fi-FI" sz="1200">
                <a:latin typeface="+mn-lt"/>
                <a:cs typeface="Poppins"/>
              </a:rPr>
              <a:t>)</a:t>
            </a:r>
          </a:p>
        </p:txBody>
      </p:sp>
      <p:sp>
        <p:nvSpPr>
          <p:cNvPr id="27" name="Vuokaavio: Prosessi 26">
            <a:extLst>
              <a:ext uri="{FF2B5EF4-FFF2-40B4-BE49-F238E27FC236}">
                <a16:creationId xmlns:a16="http://schemas.microsoft.com/office/drawing/2014/main" id="{991AE8AE-80E8-2FA9-A36A-4B4A475F2E14}"/>
              </a:ext>
            </a:extLst>
          </p:cNvPr>
          <p:cNvSpPr/>
          <p:nvPr/>
        </p:nvSpPr>
        <p:spPr>
          <a:xfrm>
            <a:off x="245809" y="1847752"/>
            <a:ext cx="498045" cy="3395666"/>
          </a:xfrm>
          <a:prstGeom prst="flowChartProcess">
            <a:avLst/>
          </a:prstGeom>
          <a:solidFill>
            <a:schemeClr val="accent4">
              <a:lumMod val="75000"/>
            </a:schemeClr>
          </a:solidFill>
          <a:ln>
            <a:noFill/>
          </a:ln>
        </p:spPr>
        <p:style>
          <a:lnRef idx="2">
            <a:schemeClr val="dk1"/>
          </a:lnRef>
          <a:fillRef idx="1">
            <a:schemeClr val="lt1"/>
          </a:fillRef>
          <a:effectRef idx="0">
            <a:schemeClr val="dk1"/>
          </a:effectRef>
          <a:fontRef idx="minor">
            <a:schemeClr val="dk1"/>
          </a:fontRef>
        </p:style>
        <p:txBody>
          <a:bodyPr vert="vert270" lIns="91440" tIns="45720" rIns="91440" bIns="45720" rtlCol="0" anchor="ctr"/>
          <a:lstStyle/>
          <a:p>
            <a:pPr algn="ctr"/>
            <a:r>
              <a:rPr lang="fi-FI" sz="1200">
                <a:solidFill>
                  <a:schemeClr val="bg1"/>
                </a:solidFill>
                <a:cs typeface="Poppins"/>
              </a:rPr>
              <a:t>Vaikuttavuusperustaisen</a:t>
            </a:r>
            <a:r>
              <a:rPr lang="fi-FI" sz="1200">
                <a:solidFill>
                  <a:schemeClr val="bg1"/>
                </a:solidFill>
                <a:latin typeface="+mn-lt"/>
                <a:cs typeface="Poppins"/>
              </a:rPr>
              <a:t> ohjauksen malli</a:t>
            </a:r>
          </a:p>
        </p:txBody>
      </p:sp>
      <p:sp>
        <p:nvSpPr>
          <p:cNvPr id="30" name="Vuokaavio: Prosessi 29">
            <a:extLst>
              <a:ext uri="{FF2B5EF4-FFF2-40B4-BE49-F238E27FC236}">
                <a16:creationId xmlns:a16="http://schemas.microsoft.com/office/drawing/2014/main" id="{2D374FA6-4E9E-09AD-2411-BD8CD11B5FD3}"/>
              </a:ext>
            </a:extLst>
          </p:cNvPr>
          <p:cNvSpPr/>
          <p:nvPr/>
        </p:nvSpPr>
        <p:spPr>
          <a:xfrm>
            <a:off x="245476" y="5361761"/>
            <a:ext cx="498378" cy="1274929"/>
          </a:xfrm>
          <a:prstGeom prst="flowChartProcess">
            <a:avLst/>
          </a:prstGeom>
          <a:solidFill>
            <a:schemeClr val="accent1">
              <a:lumMod val="50000"/>
            </a:schemeClr>
          </a:solidFill>
          <a:ln>
            <a:noFill/>
          </a:ln>
        </p:spPr>
        <p:style>
          <a:lnRef idx="2">
            <a:schemeClr val="dk1"/>
          </a:lnRef>
          <a:fillRef idx="1">
            <a:schemeClr val="lt1"/>
          </a:fillRef>
          <a:effectRef idx="0">
            <a:schemeClr val="dk1"/>
          </a:effectRef>
          <a:fontRef idx="minor">
            <a:schemeClr val="dk1"/>
          </a:fontRef>
        </p:style>
        <p:txBody>
          <a:bodyPr vert="vert270" rtlCol="0" anchor="ctr"/>
          <a:lstStyle/>
          <a:p>
            <a:pPr algn="ctr"/>
            <a:r>
              <a:rPr lang="fi-FI" sz="1000">
                <a:solidFill>
                  <a:schemeClr val="bg1"/>
                </a:solidFill>
                <a:latin typeface="+mn-lt"/>
                <a:cs typeface="Poppins" pitchFamily="2" charset="77"/>
              </a:rPr>
              <a:t>Ohjauksen edellytykset</a:t>
            </a:r>
          </a:p>
        </p:txBody>
      </p:sp>
      <p:sp>
        <p:nvSpPr>
          <p:cNvPr id="5" name="Vuokaavio: Prosessi 4">
            <a:extLst>
              <a:ext uri="{FF2B5EF4-FFF2-40B4-BE49-F238E27FC236}">
                <a16:creationId xmlns:a16="http://schemas.microsoft.com/office/drawing/2014/main" id="{19F2BAA0-EFC1-FBB3-A4F5-6A03217DC21C}"/>
              </a:ext>
            </a:extLst>
          </p:cNvPr>
          <p:cNvSpPr/>
          <p:nvPr/>
        </p:nvSpPr>
        <p:spPr>
          <a:xfrm>
            <a:off x="849877" y="4816035"/>
            <a:ext cx="10622844" cy="427383"/>
          </a:xfrm>
          <a:prstGeom prst="flowChartProcess">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b="1">
                <a:cs typeface="Poppins"/>
              </a:rPr>
              <a:t>Vaikuttavuusperustainen TOIMINTA ja vähähyötyisistä toimintatavoista luopuminen (VAIKUTUSTEN JATKUVA ARVIOINTI)</a:t>
            </a:r>
            <a:endParaRPr lang="fi-FI" sz="1200" b="1">
              <a:cs typeface="Poppins" pitchFamily="2" charset="77"/>
            </a:endParaRPr>
          </a:p>
        </p:txBody>
      </p:sp>
      <p:sp>
        <p:nvSpPr>
          <p:cNvPr id="10" name="Ellipsi 9">
            <a:extLst>
              <a:ext uri="{FF2B5EF4-FFF2-40B4-BE49-F238E27FC236}">
                <a16:creationId xmlns:a16="http://schemas.microsoft.com/office/drawing/2014/main" id="{0384FD8F-0D82-D626-9A46-6C4D2241AFAE}"/>
              </a:ext>
            </a:extLst>
          </p:cNvPr>
          <p:cNvSpPr/>
          <p:nvPr/>
        </p:nvSpPr>
        <p:spPr>
          <a:xfrm>
            <a:off x="8309759" y="5510620"/>
            <a:ext cx="2175605" cy="1122796"/>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a:cs typeface="Poppins"/>
              </a:rPr>
              <a:t>Organisaatiossa yhteisen ymmärryksen luominen </a:t>
            </a:r>
            <a:endParaRPr lang="en-US" sz="1200">
              <a:cs typeface="Arial"/>
            </a:endParaRPr>
          </a:p>
        </p:txBody>
      </p:sp>
      <p:sp>
        <p:nvSpPr>
          <p:cNvPr id="12" name="Ellipsi 11">
            <a:extLst>
              <a:ext uri="{FF2B5EF4-FFF2-40B4-BE49-F238E27FC236}">
                <a16:creationId xmlns:a16="http://schemas.microsoft.com/office/drawing/2014/main" id="{183B3E1B-7887-4D9B-59B5-7E2A654DE8D0}"/>
              </a:ext>
            </a:extLst>
          </p:cNvPr>
          <p:cNvSpPr/>
          <p:nvPr/>
        </p:nvSpPr>
        <p:spPr>
          <a:xfrm>
            <a:off x="4632140" y="5594496"/>
            <a:ext cx="2335081" cy="1035534"/>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a:latin typeface="+mn-lt"/>
                <a:cs typeface="Poppins"/>
              </a:rPr>
              <a:t>Vaikuttavuustiedon johtamisen</a:t>
            </a:r>
            <a:r>
              <a:rPr lang="fi-FI" sz="1200">
                <a:cs typeface="Poppins"/>
              </a:rPr>
              <a:t>, vaikuttavuusverkosto ja vaikuttavuusagentit</a:t>
            </a:r>
            <a:endParaRPr lang="fi-FI" sz="1200">
              <a:latin typeface="+mn-lt"/>
              <a:cs typeface="Poppins" pitchFamily="2" charset="77"/>
            </a:endParaRPr>
          </a:p>
        </p:txBody>
      </p:sp>
      <p:sp>
        <p:nvSpPr>
          <p:cNvPr id="19" name="Ellipsi 18">
            <a:extLst>
              <a:ext uri="{FF2B5EF4-FFF2-40B4-BE49-F238E27FC236}">
                <a16:creationId xmlns:a16="http://schemas.microsoft.com/office/drawing/2014/main" id="{B7AE396F-94CF-5D1F-5226-0113BBF436DD}"/>
              </a:ext>
            </a:extLst>
          </p:cNvPr>
          <p:cNvSpPr/>
          <p:nvPr/>
        </p:nvSpPr>
        <p:spPr>
          <a:xfrm>
            <a:off x="6495204" y="5595307"/>
            <a:ext cx="2335081" cy="1035534"/>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a:cs typeface="Arial"/>
              </a:rPr>
              <a:t>Osaamisen parantaminen</a:t>
            </a:r>
            <a:endParaRPr lang="fi-FI" sz="1200">
              <a:cs typeface="Poppins" pitchFamily="2" charset="77"/>
            </a:endParaRPr>
          </a:p>
          <a:p>
            <a:pPr algn="ctr"/>
            <a:r>
              <a:rPr lang="fi-FI" sz="1200">
                <a:cs typeface="Poppins"/>
              </a:rPr>
              <a:t>Toiminnan</a:t>
            </a:r>
            <a:r>
              <a:rPr lang="fi-FI" sz="1200">
                <a:latin typeface="+mn-lt"/>
                <a:cs typeface="Poppins"/>
              </a:rPr>
              <a:t> jatkuva parantaminen</a:t>
            </a:r>
            <a:endParaRPr lang="fi-FI" sz="1200">
              <a:latin typeface="+mn-lt"/>
              <a:cs typeface="Poppins" pitchFamily="2" charset="77"/>
            </a:endParaRPr>
          </a:p>
        </p:txBody>
      </p:sp>
      <p:sp>
        <p:nvSpPr>
          <p:cNvPr id="28" name="Ellipsi 27">
            <a:extLst>
              <a:ext uri="{FF2B5EF4-FFF2-40B4-BE49-F238E27FC236}">
                <a16:creationId xmlns:a16="http://schemas.microsoft.com/office/drawing/2014/main" id="{ACD46615-A35D-E260-B9C8-0606254765E3}"/>
              </a:ext>
            </a:extLst>
          </p:cNvPr>
          <p:cNvSpPr/>
          <p:nvPr/>
        </p:nvSpPr>
        <p:spPr>
          <a:xfrm>
            <a:off x="10295539" y="5524400"/>
            <a:ext cx="1971576" cy="1171781"/>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fi-FI" sz="1200">
                <a:cs typeface="Poppins"/>
              </a:rPr>
              <a:t>Selkeät vastuut ja yhteistyö </a:t>
            </a:r>
            <a:r>
              <a:rPr lang="fi-FI" sz="1200" err="1">
                <a:cs typeface="Poppins"/>
              </a:rPr>
              <a:t>raken</a:t>
            </a:r>
            <a:r>
              <a:rPr lang="fi-FI" sz="1200">
                <a:cs typeface="Poppins"/>
              </a:rPr>
              <a:t>-teet, luottamus ja avoimuus</a:t>
            </a:r>
            <a:endParaRPr lang="fi-FI" sz="1200">
              <a:latin typeface="+mn-lt"/>
              <a:cs typeface="Poppins" pitchFamily="2" charset="77"/>
            </a:endParaRPr>
          </a:p>
        </p:txBody>
      </p:sp>
      <p:sp>
        <p:nvSpPr>
          <p:cNvPr id="31" name="Nuoli: Ylös 30">
            <a:extLst>
              <a:ext uri="{FF2B5EF4-FFF2-40B4-BE49-F238E27FC236}">
                <a16:creationId xmlns:a16="http://schemas.microsoft.com/office/drawing/2014/main" id="{83E9D4A6-75EF-A5BE-1BDF-7FD8FE970D16}"/>
              </a:ext>
            </a:extLst>
          </p:cNvPr>
          <p:cNvSpPr/>
          <p:nvPr/>
        </p:nvSpPr>
        <p:spPr>
          <a:xfrm rot="10800000">
            <a:off x="1010274" y="2003964"/>
            <a:ext cx="492631" cy="3095086"/>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i-FI" b="1" spc="600">
                <a:latin typeface="+mn-lt"/>
                <a:cs typeface="Poppins" pitchFamily="2" charset="77"/>
              </a:rPr>
              <a:t>TIETO</a:t>
            </a:r>
          </a:p>
        </p:txBody>
      </p:sp>
      <p:sp>
        <p:nvSpPr>
          <p:cNvPr id="32" name="Nuoli: Ylös 31">
            <a:extLst>
              <a:ext uri="{FF2B5EF4-FFF2-40B4-BE49-F238E27FC236}">
                <a16:creationId xmlns:a16="http://schemas.microsoft.com/office/drawing/2014/main" id="{D0575210-EF32-EDEF-ABAB-4AFFAB39E861}"/>
              </a:ext>
            </a:extLst>
          </p:cNvPr>
          <p:cNvSpPr/>
          <p:nvPr/>
        </p:nvSpPr>
        <p:spPr>
          <a:xfrm>
            <a:off x="10790859" y="1973044"/>
            <a:ext cx="492631" cy="3126006"/>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i-FI" b="1" spc="600">
                <a:latin typeface="+mn-lt"/>
                <a:cs typeface="Poppins" pitchFamily="2" charset="77"/>
              </a:rPr>
              <a:t>TIETO</a:t>
            </a:r>
          </a:p>
        </p:txBody>
      </p:sp>
      <p:pic>
        <p:nvPicPr>
          <p:cNvPr id="14" name="Kuva 5">
            <a:extLst>
              <a:ext uri="{FF2B5EF4-FFF2-40B4-BE49-F238E27FC236}">
                <a16:creationId xmlns:a16="http://schemas.microsoft.com/office/drawing/2014/main" id="{716332D0-5BEA-A97C-DBD7-F84A30B9DD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7057" y="128016"/>
            <a:ext cx="990461" cy="1928012"/>
          </a:xfrm>
          <a:prstGeom prst="rect">
            <a:avLst/>
          </a:prstGeom>
        </p:spPr>
      </p:pic>
      <p:pic>
        <p:nvPicPr>
          <p:cNvPr id="16" name="Kuva 13">
            <a:extLst>
              <a:ext uri="{FF2B5EF4-FFF2-40B4-BE49-F238E27FC236}">
                <a16:creationId xmlns:a16="http://schemas.microsoft.com/office/drawing/2014/main" id="{DD7363F9-D01A-4F39-7162-DE20901EA4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02120" y="5096431"/>
            <a:ext cx="608841" cy="1736721"/>
          </a:xfrm>
          <a:prstGeom prst="rect">
            <a:avLst/>
          </a:prstGeom>
        </p:spPr>
      </p:pic>
      <p:sp>
        <p:nvSpPr>
          <p:cNvPr id="13" name="Oval 12">
            <a:extLst>
              <a:ext uri="{FF2B5EF4-FFF2-40B4-BE49-F238E27FC236}">
                <a16:creationId xmlns:a16="http://schemas.microsoft.com/office/drawing/2014/main" id="{39BA5A6D-F982-85FF-27C5-7FC47F64003D}"/>
              </a:ext>
            </a:extLst>
          </p:cNvPr>
          <p:cNvSpPr/>
          <p:nvPr/>
        </p:nvSpPr>
        <p:spPr>
          <a:xfrm>
            <a:off x="3284562" y="5519382"/>
            <a:ext cx="1790131" cy="1175981"/>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err="1">
                <a:solidFill>
                  <a:schemeClr val="tx1"/>
                </a:solidFill>
                <a:cs typeface="Poppins"/>
              </a:rPr>
              <a:t>Vaikuttavuutta</a:t>
            </a:r>
            <a:r>
              <a:rPr lang="en-US" sz="1200">
                <a:solidFill>
                  <a:schemeClr val="tx1"/>
                </a:solidFill>
                <a:cs typeface="Poppins"/>
              </a:rPr>
              <a:t> </a:t>
            </a:r>
            <a:r>
              <a:rPr lang="en-US" sz="1200" err="1">
                <a:solidFill>
                  <a:schemeClr val="tx1"/>
                </a:solidFill>
                <a:cs typeface="Poppins"/>
              </a:rPr>
              <a:t>tukevat</a:t>
            </a:r>
            <a:r>
              <a:rPr lang="en-US" sz="1200">
                <a:solidFill>
                  <a:schemeClr val="tx1"/>
                </a:solidFill>
                <a:cs typeface="Poppins"/>
              </a:rPr>
              <a:t> </a:t>
            </a:r>
            <a:r>
              <a:rPr lang="en-US" sz="1200" err="1">
                <a:solidFill>
                  <a:schemeClr val="tx1"/>
                </a:solidFill>
                <a:cs typeface="Poppins"/>
              </a:rPr>
              <a:t>ohjausmeka-nismit</a:t>
            </a:r>
            <a:endParaRPr lang="en-US" sz="1200">
              <a:solidFill>
                <a:schemeClr val="tx1"/>
              </a:solidFill>
              <a:latin typeface="+mn-lt"/>
              <a:cs typeface="Poppins" pitchFamily="2" charset="77"/>
            </a:endParaRPr>
          </a:p>
        </p:txBody>
      </p:sp>
      <p:sp>
        <p:nvSpPr>
          <p:cNvPr id="15" name="Oval 14">
            <a:extLst>
              <a:ext uri="{FF2B5EF4-FFF2-40B4-BE49-F238E27FC236}">
                <a16:creationId xmlns:a16="http://schemas.microsoft.com/office/drawing/2014/main" id="{3658C5E0-D1B8-4011-E909-F5D6D014EC19}"/>
              </a:ext>
            </a:extLst>
          </p:cNvPr>
          <p:cNvSpPr/>
          <p:nvPr/>
        </p:nvSpPr>
        <p:spPr>
          <a:xfrm>
            <a:off x="1806054" y="5508007"/>
            <a:ext cx="1778758" cy="1164609"/>
          </a:xfrm>
          <a:prstGeom prst="ellips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err="1">
                <a:solidFill>
                  <a:schemeClr val="tx1"/>
                </a:solidFill>
                <a:cs typeface="Poppins"/>
              </a:rPr>
              <a:t>Luotettava</a:t>
            </a:r>
            <a:r>
              <a:rPr lang="en-US" sz="1200">
                <a:solidFill>
                  <a:schemeClr val="tx1"/>
                </a:solidFill>
                <a:cs typeface="Poppins"/>
              </a:rPr>
              <a:t>  ja </a:t>
            </a:r>
            <a:r>
              <a:rPr lang="en-US" sz="1200" err="1">
                <a:solidFill>
                  <a:schemeClr val="tx1"/>
                </a:solidFill>
                <a:cs typeface="Poppins"/>
              </a:rPr>
              <a:t>laadukas</a:t>
            </a:r>
            <a:r>
              <a:rPr lang="en-US" sz="1200">
                <a:solidFill>
                  <a:schemeClr val="tx1"/>
                </a:solidFill>
                <a:cs typeface="Poppins"/>
              </a:rPr>
              <a:t> </a:t>
            </a:r>
            <a:r>
              <a:rPr lang="en-US" sz="1200" err="1">
                <a:solidFill>
                  <a:schemeClr val="tx1"/>
                </a:solidFill>
                <a:cs typeface="Poppins"/>
              </a:rPr>
              <a:t>tietopohja</a:t>
            </a:r>
            <a:r>
              <a:rPr lang="en-US" sz="1200">
                <a:solidFill>
                  <a:schemeClr val="tx1"/>
                </a:solidFill>
                <a:cs typeface="Poppins"/>
              </a:rPr>
              <a:t>,</a:t>
            </a:r>
            <a:endParaRPr lang="en-US" sz="1200" err="1">
              <a:solidFill>
                <a:schemeClr val="tx1"/>
              </a:solidFill>
              <a:latin typeface="+mn-lt"/>
              <a:cs typeface="Poppins" pitchFamily="2" charset="77"/>
            </a:endParaRPr>
          </a:p>
        </p:txBody>
      </p:sp>
      <p:sp>
        <p:nvSpPr>
          <p:cNvPr id="18" name="Nuoli: Kaareva vasemmalle 34">
            <a:extLst>
              <a:ext uri="{FF2B5EF4-FFF2-40B4-BE49-F238E27FC236}">
                <a16:creationId xmlns:a16="http://schemas.microsoft.com/office/drawing/2014/main" id="{22556EE9-8D05-0E82-53E2-7A7FD49D9AE1}"/>
              </a:ext>
            </a:extLst>
          </p:cNvPr>
          <p:cNvSpPr/>
          <p:nvPr/>
        </p:nvSpPr>
        <p:spPr>
          <a:xfrm>
            <a:off x="11295500" y="1928361"/>
            <a:ext cx="501766" cy="701774"/>
          </a:xfrm>
          <a:prstGeom prst="curved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sp>
        <p:nvSpPr>
          <p:cNvPr id="22" name="Nuoli: Kaareva vasemmalle 34">
            <a:extLst>
              <a:ext uri="{FF2B5EF4-FFF2-40B4-BE49-F238E27FC236}">
                <a16:creationId xmlns:a16="http://schemas.microsoft.com/office/drawing/2014/main" id="{0B6BDAC2-6FC5-630B-3545-134FC1718C61}"/>
              </a:ext>
            </a:extLst>
          </p:cNvPr>
          <p:cNvSpPr/>
          <p:nvPr/>
        </p:nvSpPr>
        <p:spPr>
          <a:xfrm>
            <a:off x="11330106" y="2434140"/>
            <a:ext cx="501766" cy="701774"/>
          </a:xfrm>
          <a:prstGeom prst="curved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sp>
        <p:nvSpPr>
          <p:cNvPr id="29" name="Nuoli: Kaareva vasemmalle 34">
            <a:extLst>
              <a:ext uri="{FF2B5EF4-FFF2-40B4-BE49-F238E27FC236}">
                <a16:creationId xmlns:a16="http://schemas.microsoft.com/office/drawing/2014/main" id="{F477743F-38AE-4F33-E80C-16DDC3E76835}"/>
              </a:ext>
            </a:extLst>
          </p:cNvPr>
          <p:cNvSpPr/>
          <p:nvPr/>
        </p:nvSpPr>
        <p:spPr>
          <a:xfrm>
            <a:off x="11330106" y="3480468"/>
            <a:ext cx="501766" cy="701774"/>
          </a:xfrm>
          <a:prstGeom prst="curved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sp>
        <p:nvSpPr>
          <p:cNvPr id="33" name="Nuoli: Kaareva vasemmalle 34">
            <a:extLst>
              <a:ext uri="{FF2B5EF4-FFF2-40B4-BE49-F238E27FC236}">
                <a16:creationId xmlns:a16="http://schemas.microsoft.com/office/drawing/2014/main" id="{5CFA24A2-A037-590A-B27E-55A2E3869168}"/>
              </a:ext>
            </a:extLst>
          </p:cNvPr>
          <p:cNvSpPr/>
          <p:nvPr/>
        </p:nvSpPr>
        <p:spPr>
          <a:xfrm>
            <a:off x="11330107" y="3983812"/>
            <a:ext cx="501766" cy="701774"/>
          </a:xfrm>
          <a:prstGeom prst="curved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sp>
        <p:nvSpPr>
          <p:cNvPr id="34" name="Nuoli: Kaareva vasemmalle 34">
            <a:extLst>
              <a:ext uri="{FF2B5EF4-FFF2-40B4-BE49-F238E27FC236}">
                <a16:creationId xmlns:a16="http://schemas.microsoft.com/office/drawing/2014/main" id="{CAA00617-FAC7-E9EF-5980-94E310637D47}"/>
              </a:ext>
            </a:extLst>
          </p:cNvPr>
          <p:cNvSpPr/>
          <p:nvPr/>
        </p:nvSpPr>
        <p:spPr>
          <a:xfrm>
            <a:off x="11330107" y="2922698"/>
            <a:ext cx="501766" cy="701774"/>
          </a:xfrm>
          <a:prstGeom prst="curved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sp>
        <p:nvSpPr>
          <p:cNvPr id="35" name="Nuoli: Kaareva vasemmalle 34">
            <a:extLst>
              <a:ext uri="{FF2B5EF4-FFF2-40B4-BE49-F238E27FC236}">
                <a16:creationId xmlns:a16="http://schemas.microsoft.com/office/drawing/2014/main" id="{4A10160A-E3FC-1486-CF2A-4C1D715DBFB2}"/>
              </a:ext>
            </a:extLst>
          </p:cNvPr>
          <p:cNvSpPr/>
          <p:nvPr/>
        </p:nvSpPr>
        <p:spPr>
          <a:xfrm>
            <a:off x="11328156" y="4472855"/>
            <a:ext cx="501766" cy="701774"/>
          </a:xfrm>
          <a:prstGeom prst="curved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spTree>
    <p:extLst>
      <p:ext uri="{BB962C8B-B14F-4D97-AF65-F5344CB8AC3E}">
        <p14:creationId xmlns:p14="http://schemas.microsoft.com/office/powerpoint/2010/main" val="3892225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F1C4-3951-5D14-05BF-9047E1CA130B}"/>
            </a:ext>
          </a:extLst>
        </p:cNvPr>
        <p:cNvGrpSpPr/>
        <p:nvPr/>
      </p:nvGrpSpPr>
      <p:grpSpPr>
        <a:xfrm>
          <a:off x="0" y="0"/>
          <a:ext cx="0" cy="0"/>
          <a:chOff x="0" y="0"/>
          <a:chExt cx="0" cy="0"/>
        </a:xfrm>
      </p:grpSpPr>
      <p:graphicFrame>
        <p:nvGraphicFramePr>
          <p:cNvPr id="6" name="Kaaviokuva 5">
            <a:extLst>
              <a:ext uri="{FF2B5EF4-FFF2-40B4-BE49-F238E27FC236}">
                <a16:creationId xmlns:a16="http://schemas.microsoft.com/office/drawing/2014/main" id="{495AA642-C7CF-B501-10A6-FC4901FB2D5B}"/>
              </a:ext>
            </a:extLst>
          </p:cNvPr>
          <p:cNvGraphicFramePr/>
          <p:nvPr/>
        </p:nvGraphicFramePr>
        <p:xfrm>
          <a:off x="402590" y="719666"/>
          <a:ext cx="113868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1" name="TextBox 190">
            <a:extLst>
              <a:ext uri="{FF2B5EF4-FFF2-40B4-BE49-F238E27FC236}">
                <a16:creationId xmlns:a16="http://schemas.microsoft.com/office/drawing/2014/main" id="{4C78909A-7D43-4459-50EE-F23E9859B3AA}"/>
              </a:ext>
            </a:extLst>
          </p:cNvPr>
          <p:cNvSpPr txBox="1"/>
          <p:nvPr/>
        </p:nvSpPr>
        <p:spPr>
          <a:xfrm>
            <a:off x="891547" y="301041"/>
            <a:ext cx="10142796" cy="497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latin typeface="+mn-lt"/>
              <a:cs typeface="Poppins" pitchFamily="2" charset="77"/>
            </a:endParaRPr>
          </a:p>
        </p:txBody>
      </p:sp>
      <p:sp>
        <p:nvSpPr>
          <p:cNvPr id="286" name="TextBox 285">
            <a:extLst>
              <a:ext uri="{FF2B5EF4-FFF2-40B4-BE49-F238E27FC236}">
                <a16:creationId xmlns:a16="http://schemas.microsoft.com/office/drawing/2014/main" id="{A0EC3EF3-C168-52B8-FA8E-D62421746DA4}"/>
              </a:ext>
            </a:extLst>
          </p:cNvPr>
          <p:cNvSpPr txBox="1"/>
          <p:nvPr/>
        </p:nvSpPr>
        <p:spPr>
          <a:xfrm>
            <a:off x="856811" y="405248"/>
            <a:ext cx="7884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FF0000"/>
              </a:solidFill>
              <a:latin typeface="+mn-lt"/>
              <a:cs typeface="Poppins" pitchFamily="2" charset="77"/>
            </a:endParaRPr>
          </a:p>
        </p:txBody>
      </p:sp>
      <p:sp>
        <p:nvSpPr>
          <p:cNvPr id="368" name="TextBox 367">
            <a:extLst>
              <a:ext uri="{FF2B5EF4-FFF2-40B4-BE49-F238E27FC236}">
                <a16:creationId xmlns:a16="http://schemas.microsoft.com/office/drawing/2014/main" id="{FDE472DB-6FCB-D458-B051-11FADFD77F7C}"/>
              </a:ext>
            </a:extLst>
          </p:cNvPr>
          <p:cNvSpPr txBox="1"/>
          <p:nvPr/>
        </p:nvSpPr>
        <p:spPr>
          <a:xfrm>
            <a:off x="576144" y="329225"/>
            <a:ext cx="101373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mn-lt"/>
              <a:cs typeface="Poppins" pitchFamily="2" charset="77"/>
            </a:endParaRPr>
          </a:p>
        </p:txBody>
      </p:sp>
      <p:sp>
        <p:nvSpPr>
          <p:cNvPr id="50" name="Arrow: Right 49">
            <a:extLst>
              <a:ext uri="{FF2B5EF4-FFF2-40B4-BE49-F238E27FC236}">
                <a16:creationId xmlns:a16="http://schemas.microsoft.com/office/drawing/2014/main" id="{C74C2A8D-D581-A044-EA88-51A41C340986}"/>
              </a:ext>
            </a:extLst>
          </p:cNvPr>
          <p:cNvSpPr/>
          <p:nvPr/>
        </p:nvSpPr>
        <p:spPr>
          <a:xfrm>
            <a:off x="579871" y="5995847"/>
            <a:ext cx="11418944" cy="609735"/>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err="1">
                <a:cs typeface="Poppins"/>
              </a:rPr>
              <a:t>Tiedolla</a:t>
            </a:r>
            <a:r>
              <a:rPr lang="en-US">
                <a:cs typeface="Poppins"/>
              </a:rPr>
              <a:t> </a:t>
            </a:r>
            <a:r>
              <a:rPr lang="en-US" err="1">
                <a:cs typeface="Poppins"/>
              </a:rPr>
              <a:t>johtamista</a:t>
            </a:r>
            <a:r>
              <a:rPr lang="en-US">
                <a:cs typeface="Poppins"/>
              </a:rPr>
              <a:t> </a:t>
            </a:r>
            <a:r>
              <a:rPr lang="en-US" err="1">
                <a:cs typeface="Poppins"/>
              </a:rPr>
              <a:t>hyödynnetään</a:t>
            </a:r>
            <a:r>
              <a:rPr lang="en-US">
                <a:cs typeface="Poppins"/>
              </a:rPr>
              <a:t> </a:t>
            </a:r>
            <a:r>
              <a:rPr lang="en-US" err="1">
                <a:cs typeface="Poppins"/>
              </a:rPr>
              <a:t>systemaattisesti</a:t>
            </a:r>
            <a:r>
              <a:rPr lang="en-US">
                <a:cs typeface="Poppins"/>
              </a:rPr>
              <a:t> </a:t>
            </a:r>
            <a:r>
              <a:rPr lang="en-US" err="1">
                <a:cs typeface="Poppins"/>
              </a:rPr>
              <a:t>toiminnan</a:t>
            </a:r>
            <a:r>
              <a:rPr lang="en-US">
                <a:cs typeface="Poppins"/>
              </a:rPr>
              <a:t> </a:t>
            </a:r>
            <a:r>
              <a:rPr lang="en-US" err="1">
                <a:cs typeface="Poppins"/>
              </a:rPr>
              <a:t>ohjauksessa</a:t>
            </a:r>
            <a:r>
              <a:rPr lang="en-US">
                <a:cs typeface="Poppins"/>
              </a:rPr>
              <a:t>, </a:t>
            </a:r>
            <a:r>
              <a:rPr lang="en-US" err="1">
                <a:cs typeface="Poppins"/>
              </a:rPr>
              <a:t>johtamisessa</a:t>
            </a:r>
            <a:r>
              <a:rPr lang="en-US">
                <a:cs typeface="Poppins"/>
              </a:rPr>
              <a:t> ja </a:t>
            </a:r>
            <a:r>
              <a:rPr lang="en-US" err="1">
                <a:cs typeface="Poppins"/>
              </a:rPr>
              <a:t>kehittämisessä</a:t>
            </a:r>
            <a:endParaRPr lang="en-US" err="1">
              <a:latin typeface="+mn-lt"/>
              <a:cs typeface="Poppins" pitchFamily="2" charset="77"/>
            </a:endParaRPr>
          </a:p>
        </p:txBody>
      </p:sp>
      <p:sp>
        <p:nvSpPr>
          <p:cNvPr id="52" name="TextBox 51">
            <a:extLst>
              <a:ext uri="{FF2B5EF4-FFF2-40B4-BE49-F238E27FC236}">
                <a16:creationId xmlns:a16="http://schemas.microsoft.com/office/drawing/2014/main" id="{E931C1B5-FDB4-E976-6BA3-B7146E51B7A2}"/>
              </a:ext>
            </a:extLst>
          </p:cNvPr>
          <p:cNvSpPr txBox="1"/>
          <p:nvPr/>
        </p:nvSpPr>
        <p:spPr>
          <a:xfrm>
            <a:off x="270712" y="295841"/>
            <a:ext cx="115232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cs typeface="Poppins"/>
              </a:rPr>
              <a:t>Tiedolla</a:t>
            </a:r>
            <a:r>
              <a:rPr lang="en-US" sz="2000" b="1">
                <a:cs typeface="Poppins"/>
              </a:rPr>
              <a:t> </a:t>
            </a:r>
            <a:r>
              <a:rPr lang="en-US" sz="2000" b="1" err="1">
                <a:cs typeface="Poppins"/>
              </a:rPr>
              <a:t>johtamisen</a:t>
            </a:r>
            <a:r>
              <a:rPr lang="en-US" sz="2000" b="1">
                <a:cs typeface="Poppins"/>
              </a:rPr>
              <a:t> </a:t>
            </a:r>
            <a:r>
              <a:rPr lang="en-US" sz="2000" b="1" err="1">
                <a:cs typeface="Poppins"/>
              </a:rPr>
              <a:t>työnkulku</a:t>
            </a:r>
            <a:endParaRPr lang="en-US" sz="2000" b="1">
              <a:latin typeface="+mn-lt"/>
              <a:cs typeface="Poppins" pitchFamily="2" charset="77"/>
            </a:endParaRPr>
          </a:p>
        </p:txBody>
      </p:sp>
      <p:pic>
        <p:nvPicPr>
          <p:cNvPr id="2" name="Picture 5">
            <a:extLst>
              <a:ext uri="{FF2B5EF4-FFF2-40B4-BE49-F238E27FC236}">
                <a16:creationId xmlns:a16="http://schemas.microsoft.com/office/drawing/2014/main" id="{869E84FE-ABFE-5492-325F-CD54E3BC35BF}"/>
              </a:ext>
            </a:extLst>
          </p:cNvPr>
          <p:cNvPicPr>
            <a:picLocks noChangeAspect="1"/>
          </p:cNvPicPr>
          <p:nvPr/>
        </p:nvPicPr>
        <p:blipFill>
          <a:blip r:embed="rId7"/>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14023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BD8A596-7FF5-2C22-9AF3-2F5783504961}"/>
              </a:ext>
            </a:extLst>
          </p:cNvPr>
          <p:cNvSpPr>
            <a:spLocks noGrp="1"/>
          </p:cNvSpPr>
          <p:nvPr>
            <p:ph type="ctrTitle"/>
          </p:nvPr>
        </p:nvSpPr>
        <p:spPr>
          <a:xfrm>
            <a:off x="630196" y="1010175"/>
            <a:ext cx="5738407" cy="3155193"/>
          </a:xfrm>
        </p:spPr>
        <p:txBody>
          <a:bodyPr>
            <a:normAutofit/>
          </a:bodyPr>
          <a:lstStyle/>
          <a:p>
            <a:br>
              <a:rPr lang="fi-FI"/>
            </a:br>
            <a:r>
              <a:rPr lang="fi-FI"/>
              <a:t>1. Satakunnan hyvinvointialueen erityispiirteet  </a:t>
            </a:r>
          </a:p>
        </p:txBody>
      </p:sp>
      <p:sp>
        <p:nvSpPr>
          <p:cNvPr id="9" name="Tekstin paikkamerkki 8">
            <a:extLst>
              <a:ext uri="{FF2B5EF4-FFF2-40B4-BE49-F238E27FC236}">
                <a16:creationId xmlns:a16="http://schemas.microsoft.com/office/drawing/2014/main" id="{FF226D47-1A29-3AFD-7D1E-D698D8E1B131}"/>
              </a:ext>
            </a:extLst>
          </p:cNvPr>
          <p:cNvSpPr>
            <a:spLocks noGrp="1"/>
          </p:cNvSpPr>
          <p:nvPr>
            <p:ph type="body" sz="quarter" idx="11"/>
          </p:nvPr>
        </p:nvSpPr>
        <p:spPr/>
        <p:txBody>
          <a:bodyPr/>
          <a:lstStyle/>
          <a:p>
            <a:r>
              <a:rPr lang="fi-FI"/>
              <a:t> </a:t>
            </a:r>
          </a:p>
        </p:txBody>
      </p:sp>
      <p:pic>
        <p:nvPicPr>
          <p:cNvPr id="4" name="Kuva 3">
            <a:extLst>
              <a:ext uri="{FF2B5EF4-FFF2-40B4-BE49-F238E27FC236}">
                <a16:creationId xmlns:a16="http://schemas.microsoft.com/office/drawing/2014/main" id="{CC3E3D94-84F0-B9AA-CD9C-7B5A61B334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4612" y="-561975"/>
            <a:ext cx="2744181" cy="6467821"/>
          </a:xfrm>
          <a:prstGeom prst="rect">
            <a:avLst/>
          </a:prstGeom>
        </p:spPr>
      </p:pic>
      <p:pic>
        <p:nvPicPr>
          <p:cNvPr id="6" name="Kuva 5">
            <a:extLst>
              <a:ext uri="{FF2B5EF4-FFF2-40B4-BE49-F238E27FC236}">
                <a16:creationId xmlns:a16="http://schemas.microsoft.com/office/drawing/2014/main" id="{E00CDBD7-537F-8775-6D1F-D4471BE9BC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261557" y="809625"/>
            <a:ext cx="2265923" cy="5096221"/>
          </a:xfrm>
          <a:prstGeom prst="rect">
            <a:avLst/>
          </a:prstGeom>
        </p:spPr>
      </p:pic>
      <p:pic>
        <p:nvPicPr>
          <p:cNvPr id="10" name="Kuva 9">
            <a:extLst>
              <a:ext uri="{FF2B5EF4-FFF2-40B4-BE49-F238E27FC236}">
                <a16:creationId xmlns:a16="http://schemas.microsoft.com/office/drawing/2014/main" id="{1C549665-EB78-8D39-9189-16C7E02E15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70718" y="1943100"/>
            <a:ext cx="371352" cy="471485"/>
          </a:xfrm>
          <a:prstGeom prst="rect">
            <a:avLst/>
          </a:prstGeom>
        </p:spPr>
      </p:pic>
      <p:pic>
        <p:nvPicPr>
          <p:cNvPr id="2" name="Picture 5">
            <a:extLst>
              <a:ext uri="{FF2B5EF4-FFF2-40B4-BE49-F238E27FC236}">
                <a16:creationId xmlns:a16="http://schemas.microsoft.com/office/drawing/2014/main" id="{0F873844-B645-597E-E0F6-2117964B7F7C}"/>
              </a:ext>
            </a:extLst>
          </p:cNvPr>
          <p:cNvPicPr>
            <a:picLocks noChangeAspect="1"/>
          </p:cNvPicPr>
          <p:nvPr/>
        </p:nvPicPr>
        <p:blipFill>
          <a:blip r:embed="rId8"/>
          <a:stretch>
            <a:fillRect/>
          </a:stretch>
        </p:blipFill>
        <p:spPr>
          <a:xfrm>
            <a:off x="154391" y="6485864"/>
            <a:ext cx="893359" cy="226341"/>
          </a:xfrm>
          <a:prstGeom prst="rect">
            <a:avLst/>
          </a:prstGeom>
        </p:spPr>
      </p:pic>
    </p:spTree>
    <p:extLst>
      <p:ext uri="{BB962C8B-B14F-4D97-AF65-F5344CB8AC3E}">
        <p14:creationId xmlns:p14="http://schemas.microsoft.com/office/powerpoint/2010/main" val="425198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2D3F7F5-F2A3-D990-FBCE-752C904D0F1E}"/>
              </a:ext>
            </a:extLst>
          </p:cNvPr>
          <p:cNvSpPr txBox="1"/>
          <p:nvPr/>
        </p:nvSpPr>
        <p:spPr>
          <a:xfrm>
            <a:off x="465817" y="569838"/>
            <a:ext cx="9014733" cy="1013345"/>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600" b="1" err="1">
                <a:latin typeface="+mj-lt"/>
                <a:ea typeface="+mj-ea"/>
                <a:cs typeface="+mj-cs"/>
              </a:rPr>
              <a:t>Vaikuttavuusperustaisen</a:t>
            </a:r>
            <a:r>
              <a:rPr lang="en-US" sz="3600" b="1" kern="1200" noProof="0">
                <a:latin typeface="+mj-lt"/>
                <a:ea typeface="+mj-ea"/>
                <a:cs typeface="+mj-cs"/>
              </a:rPr>
              <a:t> </a:t>
            </a:r>
            <a:r>
              <a:rPr lang="en-US" sz="3600" b="1" kern="1200" noProof="0" err="1">
                <a:latin typeface="+mj-lt"/>
                <a:ea typeface="+mj-ea"/>
                <a:cs typeface="+mj-cs"/>
              </a:rPr>
              <a:t>ohjaamisen</a:t>
            </a:r>
            <a:r>
              <a:rPr lang="en-US" sz="3600" b="1" kern="1200" noProof="0">
                <a:latin typeface="+mj-lt"/>
                <a:ea typeface="+mj-ea"/>
                <a:cs typeface="+mj-cs"/>
              </a:rPr>
              <a:t> </a:t>
            </a:r>
            <a:r>
              <a:rPr lang="en-US" sz="3600" b="1" kern="1200" noProof="0" err="1">
                <a:latin typeface="+mj-lt"/>
                <a:ea typeface="+mj-ea"/>
                <a:cs typeface="+mj-cs"/>
              </a:rPr>
              <a:t>johtaminen</a:t>
            </a:r>
            <a:endParaRPr lang="en-US" sz="3600" b="1" kern="1200" noProof="0">
              <a:latin typeface="+mj-lt"/>
              <a:ea typeface="+mj-ea"/>
              <a:cs typeface="Arial"/>
            </a:endParaRPr>
          </a:p>
        </p:txBody>
      </p:sp>
      <p:graphicFrame>
        <p:nvGraphicFramePr>
          <p:cNvPr id="3" name="Taulukko 2">
            <a:extLst>
              <a:ext uri="{FF2B5EF4-FFF2-40B4-BE49-F238E27FC236}">
                <a16:creationId xmlns:a16="http://schemas.microsoft.com/office/drawing/2014/main" id="{13C7F5E9-2613-64A6-75B0-08F2FC92CEA1}"/>
              </a:ext>
            </a:extLst>
          </p:cNvPr>
          <p:cNvGraphicFramePr>
            <a:graphicFrameLocks noGrp="1"/>
          </p:cNvGraphicFramePr>
          <p:nvPr>
            <p:extLst>
              <p:ext uri="{D42A27DB-BD31-4B8C-83A1-F6EECF244321}">
                <p14:modId xmlns:p14="http://schemas.microsoft.com/office/powerpoint/2010/main" val="356823779"/>
              </p:ext>
            </p:extLst>
          </p:nvPr>
        </p:nvGraphicFramePr>
        <p:xfrm>
          <a:off x="488830" y="2055962"/>
          <a:ext cx="8712711" cy="3943154"/>
        </p:xfrm>
        <a:graphic>
          <a:graphicData uri="http://schemas.openxmlformats.org/drawingml/2006/table">
            <a:tbl>
              <a:tblPr firstRow="1" firstCol="1" bandRow="1"/>
              <a:tblGrid>
                <a:gridCol w="713794">
                  <a:extLst>
                    <a:ext uri="{9D8B030D-6E8A-4147-A177-3AD203B41FA5}">
                      <a16:colId xmlns:a16="http://schemas.microsoft.com/office/drawing/2014/main" val="3940809467"/>
                    </a:ext>
                  </a:extLst>
                </a:gridCol>
                <a:gridCol w="2872220">
                  <a:extLst>
                    <a:ext uri="{9D8B030D-6E8A-4147-A177-3AD203B41FA5}">
                      <a16:colId xmlns:a16="http://schemas.microsoft.com/office/drawing/2014/main" val="416760749"/>
                    </a:ext>
                  </a:extLst>
                </a:gridCol>
                <a:gridCol w="5126697">
                  <a:extLst>
                    <a:ext uri="{9D8B030D-6E8A-4147-A177-3AD203B41FA5}">
                      <a16:colId xmlns:a16="http://schemas.microsoft.com/office/drawing/2014/main" val="2395194775"/>
                    </a:ext>
                  </a:extLst>
                </a:gridCol>
              </a:tblGrid>
              <a:tr h="576000">
                <a:tc rowSpan="2">
                  <a:txBody>
                    <a:bodyPr/>
                    <a:lstStyle/>
                    <a:p>
                      <a:pPr algn="ctr">
                        <a:buNone/>
                      </a:pPr>
                      <a:r>
                        <a:rPr lang="fi-FI" sz="1400" b="1">
                          <a:solidFill>
                            <a:schemeClr val="bg1"/>
                          </a:solidFill>
                          <a:effectLst/>
                          <a:latin typeface="Arial"/>
                          <a:ea typeface="Aptos" panose="020B0004020202020204" pitchFamily="34" charset="0"/>
                          <a:cs typeface="Aptos" panose="020B0004020202020204" pitchFamily="34" charset="0"/>
                        </a:rPr>
                        <a:t>Strateginen</a:t>
                      </a:r>
                    </a:p>
                    <a:p>
                      <a:pPr algn="ctr">
                        <a:buNone/>
                      </a:pPr>
                      <a:r>
                        <a:rPr lang="fi-FI" sz="1400" b="1">
                          <a:solidFill>
                            <a:schemeClr val="bg1"/>
                          </a:solidFill>
                          <a:effectLst/>
                          <a:latin typeface="Arial"/>
                          <a:ea typeface="Aptos" panose="020B0004020202020204" pitchFamily="34" charset="0"/>
                          <a:cs typeface="Aptos" panose="020B0004020202020204" pitchFamily="34" charset="0"/>
                        </a:rPr>
                        <a:t> taso</a:t>
                      </a:r>
                      <a:endParaRPr lang="fi-FI" sz="1500" b="1">
                        <a:solidFill>
                          <a:schemeClr val="bg1"/>
                        </a:solidFill>
                        <a:effectLst/>
                        <a:latin typeface="Arial"/>
                        <a:ea typeface="Aptos" panose="020B0004020202020204" pitchFamily="34" charset="0"/>
                        <a:cs typeface="Aptos" panose="020B0004020202020204" pitchFamily="34" charset="0"/>
                      </a:endParaRPr>
                    </a:p>
                  </a:txBody>
                  <a:tcPr marL="82800" marR="84270" marT="0" marB="0" vert="vert270">
                    <a:lnL w="57150" cap="flat" cmpd="sng" algn="ctr">
                      <a:solidFill>
                        <a:schemeClr val="accent6"/>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solidFill>
                      <a:schemeClr val="accent4">
                        <a:lumMod val="50000"/>
                      </a:schemeClr>
                    </a:solidFill>
                  </a:tcPr>
                </a:tc>
                <a:tc>
                  <a:txBody>
                    <a:bodyPr/>
                    <a:lstStyle/>
                    <a:p>
                      <a:pPr>
                        <a:buNone/>
                      </a:pPr>
                      <a:r>
                        <a:rPr lang="fi-FI" sz="1400" b="1">
                          <a:solidFill>
                            <a:schemeClr val="bg1"/>
                          </a:solidFill>
                          <a:effectLst/>
                          <a:latin typeface="Arial"/>
                          <a:ea typeface="Aptos" panose="020B0004020202020204" pitchFamily="34" charset="0"/>
                          <a:cs typeface="Aptos" panose="020B0004020202020204" pitchFamily="34" charset="0"/>
                        </a:rPr>
                        <a:t>Poliittinen johto päättää</a:t>
                      </a:r>
                      <a:endParaRPr lang="fi-FI" sz="1500" b="1">
                        <a:solidFill>
                          <a:schemeClr val="bg1"/>
                        </a:solidFill>
                        <a:effectLst/>
                        <a:latin typeface="Arial"/>
                        <a:ea typeface="Aptos" panose="020B0004020202020204" pitchFamily="34" charset="0"/>
                        <a:cs typeface="Aptos" panose="020B0004020202020204" pitchFamily="34" charset="0"/>
                      </a:endParaRPr>
                    </a:p>
                  </a:txBody>
                  <a:tcPr marL="82800" marR="8427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buNone/>
                      </a:pPr>
                      <a:r>
                        <a:rPr lang="fi-FI" sz="1400" b="1">
                          <a:effectLst/>
                          <a:latin typeface="Arial"/>
                          <a:ea typeface="Aptos" panose="020B0004020202020204" pitchFamily="34" charset="0"/>
                          <a:cs typeface="Aptos" panose="020B0004020202020204" pitchFamily="34" charset="0"/>
                        </a:rPr>
                        <a:t>Hyvinvointialueen strategian </a:t>
                      </a:r>
                      <a:endParaRPr lang="fi-FI" sz="1500" b="1">
                        <a:effectLst/>
                        <a:latin typeface="Arial"/>
                        <a:ea typeface="Aptos" panose="020B0004020202020204" pitchFamily="34" charset="0"/>
                        <a:cs typeface="Aptos" panose="020B0004020202020204" pitchFamily="34" charset="0"/>
                      </a:endParaRPr>
                    </a:p>
                    <a:p>
                      <a:pPr>
                        <a:buNone/>
                      </a:pPr>
                      <a:r>
                        <a:rPr lang="fi-FI" sz="1400" b="1">
                          <a:effectLst/>
                          <a:latin typeface="Arial"/>
                          <a:ea typeface="Aptos" panose="020B0004020202020204" pitchFamily="34" charset="0"/>
                          <a:cs typeface="Aptos" panose="020B0004020202020204" pitchFamily="34" charset="0"/>
                        </a:rPr>
                        <a:t>Vaikuttavuustavoitteet</a:t>
                      </a:r>
                      <a:endParaRPr lang="fi-FI" sz="1500" b="1">
                        <a:effectLst/>
                        <a:latin typeface="Arial"/>
                        <a:ea typeface="Aptos" panose="020B0004020202020204" pitchFamily="34" charset="0"/>
                        <a:cs typeface="Aptos" panose="020B0004020202020204" pitchFamily="34" charset="0"/>
                      </a:endParaRPr>
                    </a:p>
                  </a:txBody>
                  <a:tcPr marL="82800" marR="84270" marT="72000" marB="72000">
                    <a:lnL w="38100" cap="flat" cmpd="sng" algn="ctr">
                      <a:solidFill>
                        <a:schemeClr val="bg1"/>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43274"/>
                  </a:ext>
                </a:extLst>
              </a:tr>
              <a:tr h="669420">
                <a:tc vMerge="1">
                  <a:txBody>
                    <a:bodyPr/>
                    <a:lstStyle/>
                    <a:p>
                      <a:endParaRPr lang="fi-FI"/>
                    </a:p>
                  </a:txBody>
                  <a:tcPr/>
                </a:tc>
                <a:tc>
                  <a:txBody>
                    <a:bodyPr/>
                    <a:lstStyle/>
                    <a:p>
                      <a:pPr>
                        <a:buNone/>
                      </a:pPr>
                      <a:r>
                        <a:rPr lang="fi-FI" sz="1400" b="1">
                          <a:solidFill>
                            <a:schemeClr val="bg1"/>
                          </a:solidFill>
                          <a:effectLst/>
                          <a:latin typeface="Arial"/>
                          <a:ea typeface="Aptos" panose="020B0004020202020204" pitchFamily="34" charset="0"/>
                          <a:cs typeface="Aptos" panose="020B0004020202020204" pitchFamily="34" charset="0"/>
                        </a:rPr>
                        <a:t>Johto päättää</a:t>
                      </a:r>
                      <a:endParaRPr lang="fi-FI" sz="1500" b="1">
                        <a:solidFill>
                          <a:schemeClr val="bg1"/>
                        </a:solidFill>
                        <a:effectLst/>
                        <a:latin typeface="Arial"/>
                        <a:ea typeface="Aptos" panose="020B0004020202020204" pitchFamily="34" charset="0"/>
                        <a:cs typeface="Aptos" panose="020B0004020202020204" pitchFamily="34" charset="0"/>
                      </a:endParaRPr>
                    </a:p>
                  </a:txBody>
                  <a:tcPr marL="82800" marR="8427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accent6"/>
                      </a:solidFill>
                      <a:prstDash val="solid"/>
                      <a:round/>
                      <a:headEnd type="none" w="med" len="med"/>
                      <a:tailEnd type="none" w="med" len="med"/>
                    </a:lnB>
                    <a:solidFill>
                      <a:schemeClr val="accent4"/>
                    </a:solidFill>
                  </a:tcPr>
                </a:tc>
                <a:tc>
                  <a:txBody>
                    <a:bodyPr/>
                    <a:lstStyle/>
                    <a:p>
                      <a:pPr>
                        <a:buNone/>
                      </a:pPr>
                      <a:r>
                        <a:rPr lang="fi-FI" sz="1400" b="1">
                          <a:effectLst/>
                          <a:latin typeface="Arial"/>
                          <a:ea typeface="Aptos" panose="020B0004020202020204" pitchFamily="34" charset="0"/>
                          <a:cs typeface="Aptos" panose="020B0004020202020204" pitchFamily="34" charset="0"/>
                        </a:rPr>
                        <a:t>Strategian mukaiset vuosittaiset tavoitteet </a:t>
                      </a:r>
                      <a:endParaRPr lang="fi-FI" sz="1500" b="1">
                        <a:effectLst/>
                        <a:latin typeface="Arial"/>
                        <a:ea typeface="Aptos" panose="020B0004020202020204" pitchFamily="34" charset="0"/>
                        <a:cs typeface="Aptos" panose="020B0004020202020204" pitchFamily="34" charset="0"/>
                      </a:endParaRPr>
                    </a:p>
                    <a:p>
                      <a:pPr>
                        <a:buNone/>
                      </a:pPr>
                      <a:r>
                        <a:rPr lang="fi-FI" sz="1400" b="1">
                          <a:effectLst/>
                          <a:latin typeface="Arial"/>
                          <a:ea typeface="Aptos" panose="020B0004020202020204" pitchFamily="34" charset="0"/>
                          <a:cs typeface="Aptos" panose="020B0004020202020204" pitchFamily="34" charset="0"/>
                        </a:rPr>
                        <a:t>Toimialueiden tavoitteet</a:t>
                      </a:r>
                      <a:endParaRPr lang="fi-FI" sz="1500" b="1">
                        <a:effectLst/>
                        <a:latin typeface="Arial"/>
                        <a:ea typeface="Aptos" panose="020B0004020202020204" pitchFamily="34" charset="0"/>
                        <a:cs typeface="Aptos" panose="020B0004020202020204" pitchFamily="34" charset="0"/>
                      </a:endParaRPr>
                    </a:p>
                    <a:p>
                      <a:pPr>
                        <a:buNone/>
                      </a:pPr>
                      <a:r>
                        <a:rPr lang="fi-FI" sz="1400" b="1">
                          <a:effectLst/>
                          <a:latin typeface="Arial"/>
                          <a:ea typeface="Aptos" panose="020B0004020202020204" pitchFamily="34" charset="0"/>
                          <a:cs typeface="Aptos" panose="020B0004020202020204" pitchFamily="34" charset="0"/>
                        </a:rPr>
                        <a:t>Johdon kvartaalitavoitteet ja mittarit</a:t>
                      </a:r>
                      <a:endParaRPr lang="fi-FI" sz="1500" b="1">
                        <a:effectLst/>
                        <a:latin typeface="Arial"/>
                        <a:ea typeface="Aptos" panose="020B0004020202020204" pitchFamily="34" charset="0"/>
                        <a:cs typeface="Aptos" panose="020B0004020202020204" pitchFamily="34" charset="0"/>
                      </a:endParaRPr>
                    </a:p>
                  </a:txBody>
                  <a:tcPr marL="82800" marR="84270" marT="72000" marB="72000">
                    <a:lnL w="38100" cap="flat" cmpd="sng" algn="ctr">
                      <a:solidFill>
                        <a:schemeClr val="bg1"/>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accent6"/>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84084464"/>
                  </a:ext>
                </a:extLst>
              </a:tr>
              <a:tr h="555421">
                <a:tc rowSpan="2">
                  <a:txBody>
                    <a:bodyPr/>
                    <a:lstStyle/>
                    <a:p>
                      <a:pPr algn="ctr">
                        <a:buNone/>
                      </a:pPr>
                      <a:r>
                        <a:rPr lang="fi-FI" sz="1400">
                          <a:solidFill>
                            <a:schemeClr val="bg1"/>
                          </a:solidFill>
                          <a:effectLst/>
                          <a:latin typeface="Arial"/>
                          <a:ea typeface="Aptos" panose="020B0004020202020204" pitchFamily="34" charset="0"/>
                          <a:cs typeface="Aptos" panose="020B0004020202020204" pitchFamily="34" charset="0"/>
                        </a:rPr>
                        <a:t>Taktinen taso</a:t>
                      </a:r>
                      <a:endParaRPr lang="fi-FI" sz="1500">
                        <a:solidFill>
                          <a:schemeClr val="bg1"/>
                        </a:solidFill>
                        <a:effectLst/>
                        <a:latin typeface="Arial"/>
                        <a:ea typeface="Aptos" panose="020B0004020202020204" pitchFamily="34" charset="0"/>
                        <a:cs typeface="Aptos" panose="020B0004020202020204" pitchFamily="34" charset="0"/>
                      </a:endParaRPr>
                    </a:p>
                  </a:txBody>
                  <a:tcPr marL="84270" marR="84270" marT="0" marB="0" vert="vert27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50000"/>
                      </a:schemeClr>
                    </a:solidFill>
                  </a:tcPr>
                </a:tc>
                <a:tc>
                  <a:txBody>
                    <a:bodyPr/>
                    <a:lstStyle/>
                    <a:p>
                      <a:pPr>
                        <a:buNone/>
                      </a:pPr>
                      <a:r>
                        <a:rPr lang="fi-FI" sz="1400">
                          <a:solidFill>
                            <a:schemeClr val="bg1"/>
                          </a:solidFill>
                          <a:effectLst/>
                          <a:latin typeface="Arial"/>
                          <a:ea typeface="Aptos" panose="020B0004020202020204" pitchFamily="34" charset="0"/>
                          <a:cs typeface="Aptos" panose="020B0004020202020204" pitchFamily="34" charset="0"/>
                        </a:rPr>
                        <a:t>Toimialan johto päättää</a:t>
                      </a:r>
                      <a:endParaRPr lang="fi-FI" sz="1500">
                        <a:solidFill>
                          <a:schemeClr val="bg1"/>
                        </a:solidFill>
                        <a:effectLst/>
                        <a:latin typeface="Arial"/>
                        <a:ea typeface="Aptos" panose="020B0004020202020204" pitchFamily="34" charset="0"/>
                        <a:cs typeface="Aptos" panose="020B0004020202020204" pitchFamily="34" charset="0"/>
                      </a:endParaRPr>
                    </a:p>
                  </a:txBody>
                  <a:tcPr marL="84270" marR="84270" marT="72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buNone/>
                      </a:pPr>
                      <a:r>
                        <a:rPr lang="fi-FI" sz="1400">
                          <a:effectLst/>
                          <a:latin typeface="Arial"/>
                          <a:ea typeface="Aptos" panose="020B0004020202020204" pitchFamily="34" charset="0"/>
                          <a:cs typeface="Aptos" panose="020B0004020202020204" pitchFamily="34" charset="0"/>
                        </a:rPr>
                        <a:t>Vastuualueiden tavoitteet</a:t>
                      </a:r>
                      <a:endParaRPr lang="fi-FI" sz="1500">
                        <a:effectLst/>
                        <a:latin typeface="Arial"/>
                        <a:ea typeface="Aptos" panose="020B0004020202020204" pitchFamily="34" charset="0"/>
                        <a:cs typeface="Aptos" panose="020B0004020202020204" pitchFamily="34" charset="0"/>
                      </a:endParaRPr>
                    </a:p>
                    <a:p>
                      <a:pPr>
                        <a:buNone/>
                      </a:pPr>
                      <a:r>
                        <a:rPr lang="fi-FI" sz="1400">
                          <a:effectLst/>
                          <a:latin typeface="Arial"/>
                          <a:ea typeface="Aptos" panose="020B0004020202020204" pitchFamily="34" charset="0"/>
                          <a:cs typeface="Aptos" panose="020B0004020202020204" pitchFamily="34" charset="0"/>
                        </a:rPr>
                        <a:t>Toimialan kvartaalitavoitteet ja mittarit</a:t>
                      </a:r>
                      <a:endParaRPr lang="fi-FI" sz="1500">
                        <a:effectLst/>
                        <a:latin typeface="Arial"/>
                        <a:ea typeface="Aptos" panose="020B0004020202020204" pitchFamily="34" charset="0"/>
                        <a:cs typeface="Aptos" panose="020B0004020202020204" pitchFamily="34" charset="0"/>
                      </a:endParaRPr>
                    </a:p>
                  </a:txBody>
                  <a:tcPr marL="84270" marR="84270" marT="72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98654556"/>
                  </a:ext>
                </a:extLst>
              </a:tr>
              <a:tr h="580780">
                <a:tc vMerge="1">
                  <a:txBody>
                    <a:bodyPr/>
                    <a:lstStyle/>
                    <a:p>
                      <a:endParaRPr lang="fi-FI"/>
                    </a:p>
                  </a:txBody>
                  <a:tcPr/>
                </a:tc>
                <a:tc>
                  <a:txBody>
                    <a:bodyPr/>
                    <a:lstStyle/>
                    <a:p>
                      <a:pPr>
                        <a:buNone/>
                      </a:pPr>
                      <a:r>
                        <a:rPr lang="fi-FI" sz="1500">
                          <a:solidFill>
                            <a:schemeClr val="bg1"/>
                          </a:solidFill>
                          <a:effectLst/>
                          <a:latin typeface="Aptos" panose="020B0004020202020204" pitchFamily="34" charset="0"/>
                          <a:ea typeface="Aptos" panose="020B0004020202020204" pitchFamily="34" charset="0"/>
                          <a:cs typeface="Aptos" panose="020B0004020202020204" pitchFamily="34" charset="0"/>
                        </a:rPr>
                        <a:t>Vastuualueiden johto päättää</a:t>
                      </a: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buNone/>
                      </a:pPr>
                      <a:r>
                        <a:rPr lang="fi-FI" sz="1500">
                          <a:effectLst/>
                          <a:latin typeface="Aptos"/>
                          <a:ea typeface="Aptos" panose="020B0004020202020204" pitchFamily="34" charset="0"/>
                          <a:cs typeface="Aptos" panose="020B0004020202020204" pitchFamily="34" charset="0"/>
                        </a:rPr>
                        <a:t>Yksikkötason tavoitteet</a:t>
                      </a:r>
                    </a:p>
                    <a:p>
                      <a:pPr>
                        <a:buNone/>
                      </a:pPr>
                      <a:r>
                        <a:rPr lang="fi-FI" sz="1500">
                          <a:effectLst/>
                          <a:latin typeface="Aptos"/>
                          <a:ea typeface="Aptos" panose="020B0004020202020204" pitchFamily="34" charset="0"/>
                          <a:cs typeface="Aptos" panose="020B0004020202020204" pitchFamily="34" charset="0"/>
                        </a:rPr>
                        <a:t>Vastuualueen kvartaalitavoitteet ja mittarit</a:t>
                      </a: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27161124"/>
                  </a:ext>
                </a:extLst>
              </a:tr>
              <a:tr h="670034">
                <a:tc rowSpan="3">
                  <a:txBody>
                    <a:bodyPr/>
                    <a:lstStyle/>
                    <a:p>
                      <a:pPr algn="ctr">
                        <a:buNone/>
                      </a:pPr>
                      <a:r>
                        <a:rPr lang="fi-FI" sz="1400">
                          <a:solidFill>
                            <a:schemeClr val="bg1"/>
                          </a:solidFill>
                          <a:effectLst/>
                          <a:latin typeface="Arial" panose="020B0604020202020204" pitchFamily="34" charset="0"/>
                          <a:ea typeface="Aptos" panose="020B0004020202020204" pitchFamily="34" charset="0"/>
                          <a:cs typeface="Aptos" panose="020B0004020202020204" pitchFamily="34" charset="0"/>
                        </a:rPr>
                        <a:t>Operatiivinen taso</a:t>
                      </a:r>
                    </a:p>
                    <a:p>
                      <a:pPr>
                        <a:buNone/>
                      </a:pPr>
                      <a:endParaRPr lang="fi-FI" sz="1500">
                        <a:solidFill>
                          <a:schemeClr val="bg1"/>
                        </a:solidFill>
                        <a:effectLst/>
                        <a:latin typeface="Arial"/>
                      </a:endParaRPr>
                    </a:p>
                  </a:txBody>
                  <a:tcPr marL="84270" marR="84270" marT="0" marB="0" vert="vert27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50000"/>
                      </a:schemeClr>
                    </a:solidFill>
                  </a:tcPr>
                </a:tc>
                <a:tc>
                  <a:txBody>
                    <a:bodyPr/>
                    <a:lstStyle/>
                    <a:p>
                      <a:pPr>
                        <a:buNone/>
                      </a:pPr>
                      <a:r>
                        <a:rPr lang="fi-FI" sz="1500">
                          <a:solidFill>
                            <a:schemeClr val="bg1"/>
                          </a:solidFill>
                          <a:effectLst/>
                          <a:latin typeface="Aptos"/>
                          <a:ea typeface="Aptos" panose="020B0004020202020204" pitchFamily="34" charset="0"/>
                          <a:cs typeface="Aptos" panose="020B0004020202020204" pitchFamily="34" charset="0"/>
                        </a:rPr>
                        <a:t>Yksikön esihenkilö päättää</a:t>
                      </a: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buNone/>
                      </a:pPr>
                      <a:r>
                        <a:rPr lang="fi-FI" sz="1400">
                          <a:effectLst/>
                          <a:latin typeface="Arial"/>
                          <a:ea typeface="Aptos" panose="020B0004020202020204" pitchFamily="34" charset="0"/>
                          <a:cs typeface="Aptos" panose="020B0004020202020204" pitchFamily="34" charset="0"/>
                        </a:rPr>
                        <a:t>Tiimien tavoitteet</a:t>
                      </a:r>
                    </a:p>
                    <a:p>
                      <a:pPr>
                        <a:buNone/>
                      </a:pPr>
                      <a:r>
                        <a:rPr lang="fi-FI" sz="1400">
                          <a:effectLst/>
                          <a:latin typeface="Arial"/>
                          <a:ea typeface="Aptos" panose="020B0004020202020204" pitchFamily="34" charset="0"/>
                          <a:cs typeface="Aptos" panose="020B0004020202020204" pitchFamily="34" charset="0"/>
                        </a:rPr>
                        <a:t>Yksikön kvartaalitavoitteet ja mittarit</a:t>
                      </a:r>
                    </a:p>
                    <a:p>
                      <a:pPr>
                        <a:buNone/>
                      </a:pPr>
                      <a:endParaRPr lang="fi-FI" sz="1500">
                        <a:effectLst/>
                        <a:latin typeface="Aptos" panose="020B0004020202020204" pitchFamily="34" charset="0"/>
                        <a:ea typeface="Aptos" panose="020B0004020202020204" pitchFamily="34" charset="0"/>
                        <a:cs typeface="Aptos" panose="020B0004020202020204" pitchFamily="34" charset="0"/>
                      </a:endParaRP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41570948"/>
                  </a:ext>
                </a:extLst>
              </a:tr>
              <a:tr h="354578">
                <a:tc vMerge="1">
                  <a:txBody>
                    <a:bodyPr/>
                    <a:lstStyle/>
                    <a:p>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i-FI" sz="1400">
                          <a:solidFill>
                            <a:schemeClr val="bg1"/>
                          </a:solidFill>
                          <a:effectLst/>
                          <a:latin typeface="Arial"/>
                          <a:ea typeface="Aptos" panose="020B0004020202020204" pitchFamily="34" charset="0"/>
                          <a:cs typeface="Aptos" panose="020B0004020202020204" pitchFamily="34" charset="0"/>
                        </a:rPr>
                        <a:t>Tiimit päättää</a:t>
                      </a: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buNone/>
                      </a:pPr>
                      <a:r>
                        <a:rPr lang="fi-FI" sz="1400">
                          <a:effectLst/>
                          <a:latin typeface="Arial"/>
                          <a:ea typeface="Aptos" panose="020B0004020202020204" pitchFamily="34" charset="0"/>
                          <a:cs typeface="Aptos" panose="020B0004020202020204" pitchFamily="34" charset="0"/>
                        </a:rPr>
                        <a:t>Tiimin kvartaalitavoitteet ja mittarit</a:t>
                      </a:r>
                      <a:endParaRPr lang="fi-FI" sz="1500">
                        <a:effectLst/>
                        <a:latin typeface="Arial"/>
                        <a:ea typeface="Aptos" panose="020B0004020202020204" pitchFamily="34" charset="0"/>
                        <a:cs typeface="Aptos" panose="020B0004020202020204" pitchFamily="34" charset="0"/>
                      </a:endParaRP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40782666"/>
                  </a:ext>
                </a:extLst>
              </a:tr>
              <a:tr h="370962">
                <a:tc vMerge="1">
                  <a:txBody>
                    <a:bodyPr/>
                    <a:lstStyle/>
                    <a:p>
                      <a:endParaRPr lang="fi-FI"/>
                    </a:p>
                  </a:txBody>
                  <a:tcPr/>
                </a:tc>
                <a:tc>
                  <a:txBody>
                    <a:bodyPr/>
                    <a:lstStyle/>
                    <a:p>
                      <a:pPr>
                        <a:buNone/>
                      </a:pPr>
                      <a:r>
                        <a:rPr lang="fi-FI" sz="1500">
                          <a:solidFill>
                            <a:schemeClr val="bg1"/>
                          </a:solidFill>
                          <a:effectLst/>
                          <a:latin typeface="Aptos"/>
                          <a:ea typeface="Aptos" panose="020B0004020202020204" pitchFamily="34" charset="0"/>
                          <a:cs typeface="Aptos" panose="020B0004020202020204" pitchFamily="34" charset="0"/>
                        </a:rPr>
                        <a:t>Työntekijä päättää</a:t>
                      </a: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buNone/>
                      </a:pPr>
                      <a:r>
                        <a:rPr lang="fi-FI" sz="1500">
                          <a:effectLst/>
                          <a:latin typeface="Aptos" panose="020B0004020202020204" pitchFamily="34" charset="0"/>
                          <a:ea typeface="Aptos" panose="020B0004020202020204" pitchFamily="34" charset="0"/>
                          <a:cs typeface="Aptos" panose="020B0004020202020204" pitchFamily="34" charset="0"/>
                        </a:rPr>
                        <a:t>Asiakaskohtaiset tavoitteet yhdessä asiakkaan kanssa</a:t>
                      </a:r>
                    </a:p>
                  </a:txBody>
                  <a:tcPr marL="84270" marR="8427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104715"/>
                  </a:ext>
                </a:extLst>
              </a:tr>
            </a:tbl>
          </a:graphicData>
        </a:graphic>
      </p:graphicFrame>
      <p:pic>
        <p:nvPicPr>
          <p:cNvPr id="2" name="Kuva 1">
            <a:extLst>
              <a:ext uri="{FF2B5EF4-FFF2-40B4-BE49-F238E27FC236}">
                <a16:creationId xmlns:a16="http://schemas.microsoft.com/office/drawing/2014/main" id="{FD5396FA-15F9-76F4-7634-CB5B50AF5AF3}"/>
              </a:ext>
            </a:extLst>
          </p:cNvPr>
          <p:cNvPicPr>
            <a:picLocks noChangeAspect="1"/>
          </p:cNvPicPr>
          <p:nvPr/>
        </p:nvPicPr>
        <p:blipFill>
          <a:blip r:embed="rId2"/>
          <a:srcRect r="78893"/>
          <a:stretch/>
        </p:blipFill>
        <p:spPr>
          <a:xfrm>
            <a:off x="9636078" y="0"/>
            <a:ext cx="2572865" cy="6858000"/>
          </a:xfrm>
          <a:prstGeom prst="rect">
            <a:avLst/>
          </a:prstGeom>
        </p:spPr>
      </p:pic>
      <p:pic>
        <p:nvPicPr>
          <p:cNvPr id="5" name="Picture 5">
            <a:extLst>
              <a:ext uri="{FF2B5EF4-FFF2-40B4-BE49-F238E27FC236}">
                <a16:creationId xmlns:a16="http://schemas.microsoft.com/office/drawing/2014/main" id="{CC649DCA-CB45-48FD-A444-37593E8D7620}"/>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093391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9FBE-20E1-642A-61AA-1B965ECDE52F}"/>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608AE6D1-EF1C-7B9D-77BF-7ADDF6B97B3E}"/>
              </a:ext>
            </a:extLst>
          </p:cNvPr>
          <p:cNvSpPr>
            <a:spLocks noGrp="1"/>
          </p:cNvSpPr>
          <p:nvPr>
            <p:ph type="ctrTitle"/>
          </p:nvPr>
        </p:nvSpPr>
        <p:spPr/>
        <p:txBody>
          <a:bodyPr>
            <a:normAutofit/>
          </a:bodyPr>
          <a:lstStyle/>
          <a:p>
            <a:br>
              <a:rPr lang="fi-FI"/>
            </a:br>
            <a:r>
              <a:rPr lang="fi-FI"/>
              <a:t>7.   Tiedolla johtaminen</a:t>
            </a:r>
          </a:p>
        </p:txBody>
      </p:sp>
      <p:sp>
        <p:nvSpPr>
          <p:cNvPr id="9" name="Tekstin paikkamerkki 8">
            <a:extLst>
              <a:ext uri="{FF2B5EF4-FFF2-40B4-BE49-F238E27FC236}">
                <a16:creationId xmlns:a16="http://schemas.microsoft.com/office/drawing/2014/main" id="{9A5F4418-D508-2F94-D763-2DE6BC891433}"/>
              </a:ext>
            </a:extLst>
          </p:cNvPr>
          <p:cNvSpPr>
            <a:spLocks noGrp="1"/>
          </p:cNvSpPr>
          <p:nvPr>
            <p:ph type="body" sz="quarter" idx="11"/>
          </p:nvPr>
        </p:nvSpPr>
        <p:spPr/>
        <p:txBody>
          <a:bodyPr/>
          <a:lstStyle/>
          <a:p>
            <a:r>
              <a:rPr lang="fi-FI"/>
              <a:t> </a:t>
            </a:r>
          </a:p>
        </p:txBody>
      </p:sp>
      <p:pic>
        <p:nvPicPr>
          <p:cNvPr id="6" name="Kuva 5">
            <a:extLst>
              <a:ext uri="{FF2B5EF4-FFF2-40B4-BE49-F238E27FC236}">
                <a16:creationId xmlns:a16="http://schemas.microsoft.com/office/drawing/2014/main" id="{A4055CF1-879C-8AC6-F4E7-3FF0C6D5F7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0963" y="695850"/>
            <a:ext cx="2635938" cy="5185837"/>
          </a:xfrm>
          <a:prstGeom prst="rect">
            <a:avLst/>
          </a:prstGeom>
        </p:spPr>
      </p:pic>
      <p:pic>
        <p:nvPicPr>
          <p:cNvPr id="2" name="Picture 5">
            <a:extLst>
              <a:ext uri="{FF2B5EF4-FFF2-40B4-BE49-F238E27FC236}">
                <a16:creationId xmlns:a16="http://schemas.microsoft.com/office/drawing/2014/main" id="{34207D7E-4AA2-A8FD-C292-5CF5B2203EA8}"/>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576380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6BD1-3CF4-E42D-E537-5B2C89EE14E9}"/>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CA225E26-105F-32B9-E265-7EFAEAC87B65}"/>
              </a:ext>
            </a:extLst>
          </p:cNvPr>
          <p:cNvSpPr>
            <a:spLocks noGrp="1"/>
          </p:cNvSpPr>
          <p:nvPr>
            <p:ph idx="1"/>
          </p:nvPr>
        </p:nvSpPr>
        <p:spPr>
          <a:xfrm>
            <a:off x="969950" y="1442278"/>
            <a:ext cx="7782403" cy="4778843"/>
          </a:xfrm>
        </p:spPr>
        <p:txBody>
          <a:bodyPr vert="horz" lIns="72000" tIns="36000" rIns="72000" bIns="36000" numCol="2" rtlCol="0" anchor="t">
            <a:noAutofit/>
          </a:bodyPr>
          <a:lstStyle/>
          <a:p>
            <a:r>
              <a:rPr lang="fi-FI" sz="1400" b="1">
                <a:cs typeface="Arial"/>
              </a:rPr>
              <a:t>Tiedolla johtaminen ja vaikuttavuuden johtaminen osana organisaation johtamista	</a:t>
            </a:r>
            <a:br>
              <a:rPr lang="fi-FI" sz="1400" b="1">
                <a:cs typeface="Arial"/>
              </a:rPr>
            </a:br>
            <a:br>
              <a:rPr lang="fi-FI" sz="1400" b="1">
                <a:cs typeface="Arial"/>
              </a:rPr>
            </a:br>
            <a:r>
              <a:rPr lang="fi-FI" sz="1400">
                <a:cs typeface="Arial"/>
              </a:rPr>
              <a:t>Tiedolla johtamisen tavoitteena on tuottaa lisäarvoa ja vaikuttavuutta sekä edesauttaa organisaation tavoitteiden toteutumista. Tiedolla johtamisen johtaminen antaa perustan tiedolla ohjautuvalle organisaatiolle. Luotettava ja ajantasainen  tieto on helposti saatavilla tiedon hyödyntäjille.</a:t>
            </a:r>
            <a:r>
              <a:rPr lang="fi-FI" sz="1400">
                <a:cs typeface="Poppins"/>
              </a:rPr>
              <a:t> Laadukas tieto syntyy yhdenmukaisesta kirjaamisesta ja näin mahdollistuu myös kansallinen vertailu ja vaikuttavuuden arviointi.</a:t>
            </a:r>
            <a:endParaRPr lang="en-US" sz="1400">
              <a:cs typeface="Arial"/>
            </a:endParaRPr>
          </a:p>
          <a:p>
            <a:pPr>
              <a:lnSpc>
                <a:spcPct val="100000"/>
              </a:lnSpc>
            </a:pPr>
            <a:r>
              <a:rPr lang="fi-FI" sz="1400">
                <a:cs typeface="Poppins"/>
              </a:rPr>
              <a:t>Resurssien ohjaus varmistaa palvelujen tuottaminen saumattomasti ja vaikuttavasti. Strategisella tasolla tiedon avulla mahdollistetaan palveluketjujen suunnittelu, resurssien kohdentaminen ja vaikuttavuuden arviointi. Tunnistamalla kriittiset asiakasryhmät ja yhdistämällä tieto, ohjaus ja arvot    johtamiseen on lopputuloksena vaikuttavat sosiaali- ja terveydenhuollon palvelut</a:t>
            </a:r>
          </a:p>
          <a:p>
            <a:pPr>
              <a:lnSpc>
                <a:spcPct val="100000"/>
              </a:lnSpc>
            </a:pPr>
            <a:endParaRPr lang="fi-FI" sz="1200"/>
          </a:p>
          <a:p>
            <a:pPr>
              <a:lnSpc>
                <a:spcPct val="100000"/>
              </a:lnSpc>
            </a:pPr>
            <a:r>
              <a:rPr lang="fi-FI" sz="1200">
                <a:cs typeface="Poppins"/>
              </a:rPr>
              <a:t> </a:t>
            </a:r>
          </a:p>
          <a:p>
            <a:pPr algn="just">
              <a:lnSpc>
                <a:spcPct val="100000"/>
              </a:lnSpc>
            </a:pPr>
            <a:r>
              <a:rPr lang="fi-FI" sz="1400" b="1">
                <a:cs typeface="Arial"/>
              </a:rPr>
              <a:t> </a:t>
            </a:r>
          </a:p>
          <a:p>
            <a:pPr algn="just">
              <a:lnSpc>
                <a:spcPts val="1440"/>
              </a:lnSpc>
            </a:pPr>
            <a:r>
              <a:rPr lang="fi-FI" sz="1400">
                <a:solidFill>
                  <a:srgbClr val="252525"/>
                </a:solidFill>
                <a:cs typeface="Arial"/>
              </a:rPr>
              <a:t>  </a:t>
            </a:r>
            <a:endParaRPr lang="fi-FI" sz="1400"/>
          </a:p>
          <a:p>
            <a:r>
              <a:rPr lang="fi-FI" sz="1400">
                <a:cs typeface="Poppins"/>
              </a:rPr>
              <a:t> </a:t>
            </a:r>
            <a:endParaRPr lang="fi-FI">
              <a:cs typeface="Poppins"/>
            </a:endParaRPr>
          </a:p>
          <a:p>
            <a:endParaRPr lang="fi-FI"/>
          </a:p>
        </p:txBody>
      </p:sp>
      <p:sp>
        <p:nvSpPr>
          <p:cNvPr id="5" name="Otsikko 4">
            <a:extLst>
              <a:ext uri="{FF2B5EF4-FFF2-40B4-BE49-F238E27FC236}">
                <a16:creationId xmlns:a16="http://schemas.microsoft.com/office/drawing/2014/main" id="{D5269301-59E2-0F9C-88B8-8BCDD49D9DC1}"/>
              </a:ext>
            </a:extLst>
          </p:cNvPr>
          <p:cNvSpPr>
            <a:spLocks noGrp="1"/>
          </p:cNvSpPr>
          <p:nvPr>
            <p:ph type="title"/>
          </p:nvPr>
        </p:nvSpPr>
        <p:spPr>
          <a:xfrm>
            <a:off x="969950" y="201474"/>
            <a:ext cx="10117508" cy="1240804"/>
          </a:xfrm>
        </p:spPr>
        <p:txBody>
          <a:bodyPr/>
          <a:lstStyle/>
          <a:p>
            <a:r>
              <a:rPr lang="fi-FI">
                <a:cs typeface="Poppins"/>
              </a:rPr>
              <a:t>Satakunnan hyvinvointialueen ohjaus</a:t>
            </a:r>
          </a:p>
        </p:txBody>
      </p:sp>
      <p:sp>
        <p:nvSpPr>
          <p:cNvPr id="3" name="Tekstiruutu 2">
            <a:extLst>
              <a:ext uri="{FF2B5EF4-FFF2-40B4-BE49-F238E27FC236}">
                <a16:creationId xmlns:a16="http://schemas.microsoft.com/office/drawing/2014/main" id="{0121E050-F304-1C1A-50E0-4C831B05B1E4}"/>
              </a:ext>
            </a:extLst>
          </p:cNvPr>
          <p:cNvSpPr txBox="1"/>
          <p:nvPr/>
        </p:nvSpPr>
        <p:spPr>
          <a:xfrm>
            <a:off x="4861151" y="1413703"/>
            <a:ext cx="3951112" cy="5909310"/>
          </a:xfrm>
          <a:prstGeom prst="rect">
            <a:avLst/>
          </a:prstGeom>
          <a:noFill/>
        </p:spPr>
        <p:txBody>
          <a:bodyPr wrap="square" lIns="91440" tIns="45720" rIns="91440" bIns="45720" anchor="t">
            <a:spAutoFit/>
          </a:bodyPr>
          <a:lstStyle/>
          <a:p>
            <a:pPr>
              <a:defRPr/>
            </a:pPr>
            <a:r>
              <a:rPr lang="fi-FI" sz="1400" b="1">
                <a:cs typeface="Poppins"/>
              </a:rPr>
              <a:t>Tiedolla johtaminen</a:t>
            </a:r>
            <a:br>
              <a:rPr lang="fi-FI" sz="1400">
                <a:cs typeface="Poppins" pitchFamily="2" charset="77"/>
              </a:rPr>
            </a:br>
            <a:endParaRPr lang="fi-FI" sz="1400">
              <a:cs typeface="Poppins" pitchFamily="2" charset="77"/>
            </a:endParaRPr>
          </a:p>
          <a:p>
            <a:pPr>
              <a:defRPr/>
            </a:pPr>
            <a:r>
              <a:rPr lang="fi-FI" sz="1400">
                <a:cs typeface="Poppins"/>
              </a:rPr>
              <a:t>Tieto ja tiedolla johtaminen kuuluu koko organisaatiolle. On kuitenkin tärkeää että hahmotamme tiedolla johtamisen kokonaisuuden ja ne tavoitteet, jotka haluamme sen avulla saavuttaa.  Tietotuotanto ja raportointikäytännöt paranevat toimintaa ohjaavan vaikuttavuustiedon tuottamiseksi ja tiedolla johtamisen perustaksi Satakunnan hyvinvointialueella. Onkin selkeytettävä roolit ja vastuut</a:t>
            </a:r>
          </a:p>
          <a:p>
            <a:pPr>
              <a:defRPr/>
            </a:pPr>
            <a:endParaRPr lang="fi-FI" sz="1400">
              <a:cs typeface="Poppins" pitchFamily="2" charset="77"/>
            </a:endParaRPr>
          </a:p>
          <a:p>
            <a:pPr>
              <a:defRPr/>
            </a:pPr>
            <a:r>
              <a:rPr lang="fi-FI" sz="1400"/>
              <a:t>Hyvinvointialueen järjestelmät tuottavat tietoa. Tiedolla johtaminen on tiiviissä yhteydessä asiakkaan palveluiden oikea-aikaisuuteen ja jatkuvuuteen. </a:t>
            </a:r>
            <a:r>
              <a:rPr lang="fi-FI" sz="1400">
                <a:cs typeface="Poppins"/>
              </a:rPr>
              <a:t>Kun tiedolla johtamiseen sitoudutaan, sitä kehitetään ja johdetaan tavoitteellisesti, saamme arvokasta tietoa toimintamme kehittämiseksi ja vaikuttavuusperustaisen ohjauksen tueksi. </a:t>
            </a:r>
          </a:p>
          <a:p>
            <a:pPr>
              <a:defRPr/>
            </a:pPr>
            <a:br>
              <a:rPr lang="fi-FI" sz="1400">
                <a:cs typeface="Poppins" pitchFamily="2" charset="77"/>
              </a:rPr>
            </a:br>
            <a:r>
              <a:rPr lang="fi-FI" sz="1400">
                <a:cs typeface="Poppins"/>
              </a:rPr>
              <a:t> </a:t>
            </a:r>
          </a:p>
          <a:p>
            <a:br>
              <a:rPr lang="fi-FI" sz="1400" b="1">
                <a:cs typeface="Arial"/>
              </a:rPr>
            </a:br>
            <a:endParaRPr lang="fi-FI" sz="1400" b="1">
              <a:cs typeface="Arial"/>
            </a:endParaRPr>
          </a:p>
          <a:p>
            <a:pPr algn="just">
              <a:defRPr/>
            </a:pPr>
            <a:endParaRPr lang="fi-FI" sz="1400">
              <a:cs typeface="Arial"/>
            </a:endParaRPr>
          </a:p>
          <a:p>
            <a:pPr marL="0" indent="0" algn="just">
              <a:lnSpc>
                <a:spcPct val="100000"/>
              </a:lnSpc>
              <a:buNone/>
              <a:defRPr/>
            </a:pPr>
            <a:r>
              <a:rPr lang="fi-FI" sz="1400">
                <a:cs typeface="Arial"/>
              </a:rPr>
              <a:t> </a:t>
            </a:r>
          </a:p>
        </p:txBody>
      </p:sp>
      <p:pic>
        <p:nvPicPr>
          <p:cNvPr id="2" name="Kuva 1">
            <a:extLst>
              <a:ext uri="{FF2B5EF4-FFF2-40B4-BE49-F238E27FC236}">
                <a16:creationId xmlns:a16="http://schemas.microsoft.com/office/drawing/2014/main" id="{124B2486-A6EB-9873-F77E-7AD0B2E157FE}"/>
              </a:ext>
            </a:extLst>
          </p:cNvPr>
          <p:cNvPicPr>
            <a:picLocks noChangeAspect="1"/>
          </p:cNvPicPr>
          <p:nvPr/>
        </p:nvPicPr>
        <p:blipFill>
          <a:blip r:embed="rId3"/>
          <a:srcRect r="78893"/>
          <a:stretch/>
        </p:blipFill>
        <p:spPr>
          <a:xfrm>
            <a:off x="9619135" y="0"/>
            <a:ext cx="2572865" cy="6858000"/>
          </a:xfrm>
          <a:prstGeom prst="rect">
            <a:avLst/>
          </a:prstGeom>
        </p:spPr>
      </p:pic>
      <p:pic>
        <p:nvPicPr>
          <p:cNvPr id="8" name="Picture 5">
            <a:extLst>
              <a:ext uri="{FF2B5EF4-FFF2-40B4-BE49-F238E27FC236}">
                <a16:creationId xmlns:a16="http://schemas.microsoft.com/office/drawing/2014/main" id="{920288D6-644E-1A0B-A663-21DCD041C090}"/>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374480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76B55-9A40-E561-44D1-FFFBF6E4152D}"/>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0BFA4317-78BF-60C2-8F3A-213C5D329EDE}"/>
              </a:ext>
            </a:extLst>
          </p:cNvPr>
          <p:cNvSpPr>
            <a:spLocks noGrp="1"/>
          </p:cNvSpPr>
          <p:nvPr>
            <p:ph idx="1"/>
          </p:nvPr>
        </p:nvSpPr>
        <p:spPr>
          <a:xfrm>
            <a:off x="910040" y="1783882"/>
            <a:ext cx="7782403" cy="4480762"/>
          </a:xfrm>
        </p:spPr>
        <p:txBody>
          <a:bodyPr numCol="2">
            <a:noAutofit/>
          </a:bodyPr>
          <a:lstStyle/>
          <a:p>
            <a:r>
              <a:rPr lang="fi-FI" sz="1400"/>
              <a:t>Kun yhteiskunta muuttuu, tarvitaan uudenlaisia ratkaisuja, joilla hyvinvointia ja  terveyttä edistetään.  Vaikuttavimmat toimenpiteet tehdään samaan aikaan eri suunnasta yhteistä tavoitetta kohti.</a:t>
            </a:r>
          </a:p>
          <a:p>
            <a:r>
              <a:rPr lang="fi-FI" sz="1400"/>
              <a:t>Päätöksentekijät edistävät terveyttä, hyvinvointia ja turvallisuutta ja vähentävät eriarvoisuutta.</a:t>
            </a:r>
          </a:p>
          <a:p>
            <a:r>
              <a:rPr lang="fi-FI" sz="1400"/>
              <a:t> </a:t>
            </a:r>
            <a:r>
              <a:rPr lang="fi-FI" sz="1400">
                <a:solidFill>
                  <a:srgbClr val="000000"/>
                </a:solidFill>
              </a:rPr>
              <a:t>Satakunnan hyvinvointialueenalueen tietotarpeet tulee selvittää: mitä tietoa tarvitsemme vaikuttavien sote-palveluiden järjestämisessä ja johtamisessa, kuka tietoa hyödyntää ja mihin tarkoitukseen tietoa käytetään? Valitaan siis tieto, jolla johdetaan ja tähän tiedolla johtamiseen tarvitaan yhteistyötä.</a:t>
            </a:r>
          </a:p>
          <a:p>
            <a:pPr>
              <a:defRPr/>
            </a:pPr>
            <a:r>
              <a:rPr lang="fi-FI" sz="1400">
                <a:solidFill>
                  <a:srgbClr val="000000"/>
                </a:solidFill>
              </a:rPr>
              <a:t> </a:t>
            </a:r>
          </a:p>
          <a:p>
            <a:endParaRPr lang="fi-FI" sz="1400"/>
          </a:p>
          <a:p>
            <a:pPr algn="just">
              <a:lnSpc>
                <a:spcPts val="1440"/>
              </a:lnSpc>
            </a:pPr>
            <a:r>
              <a:rPr lang="fi-FI" sz="1400" b="1">
                <a:cs typeface="Arial"/>
              </a:rPr>
              <a:t> </a:t>
            </a:r>
          </a:p>
          <a:p>
            <a:pPr algn="just">
              <a:lnSpc>
                <a:spcPts val="1440"/>
              </a:lnSpc>
            </a:pPr>
            <a:r>
              <a:rPr lang="fi-FI" sz="1400">
                <a:solidFill>
                  <a:srgbClr val="252525"/>
                </a:solidFill>
                <a:cs typeface="Arial"/>
              </a:rPr>
              <a:t> </a:t>
            </a:r>
            <a:endParaRPr lang="fi-FI"/>
          </a:p>
        </p:txBody>
      </p:sp>
      <p:sp>
        <p:nvSpPr>
          <p:cNvPr id="5" name="Otsikko 4">
            <a:extLst>
              <a:ext uri="{FF2B5EF4-FFF2-40B4-BE49-F238E27FC236}">
                <a16:creationId xmlns:a16="http://schemas.microsoft.com/office/drawing/2014/main" id="{57D0D375-92FD-03E1-F636-087AA65F7918}"/>
              </a:ext>
            </a:extLst>
          </p:cNvPr>
          <p:cNvSpPr>
            <a:spLocks noGrp="1"/>
          </p:cNvSpPr>
          <p:nvPr>
            <p:ph type="title"/>
          </p:nvPr>
        </p:nvSpPr>
        <p:spPr/>
        <p:txBody>
          <a:bodyPr/>
          <a:lstStyle/>
          <a:p>
            <a:r>
              <a:rPr lang="fi-FI"/>
              <a:t>Tieto ohjausmallin taustalla</a:t>
            </a:r>
          </a:p>
        </p:txBody>
      </p:sp>
      <p:sp>
        <p:nvSpPr>
          <p:cNvPr id="3" name="Tekstiruutu 2">
            <a:extLst>
              <a:ext uri="{FF2B5EF4-FFF2-40B4-BE49-F238E27FC236}">
                <a16:creationId xmlns:a16="http://schemas.microsoft.com/office/drawing/2014/main" id="{44ACF75D-FA94-92DE-4628-1E4FE3D3035A}"/>
              </a:ext>
            </a:extLst>
          </p:cNvPr>
          <p:cNvSpPr txBox="1"/>
          <p:nvPr/>
        </p:nvSpPr>
        <p:spPr>
          <a:xfrm>
            <a:off x="5294488" y="1783882"/>
            <a:ext cx="3951112" cy="3201902"/>
          </a:xfrm>
          <a:prstGeom prst="rect">
            <a:avLst/>
          </a:prstGeom>
          <a:noFill/>
        </p:spPr>
        <p:txBody>
          <a:bodyPr wrap="square">
            <a:spAutoFit/>
          </a:bodyPr>
          <a:lstStyle/>
          <a:p>
            <a:r>
              <a:rPr lang="fi-FI" sz="1400"/>
              <a:t>Prosessien ohjauksessa tarvittava tieto liittyy laatuun, turvallisuuteen, asiakaskokemukseen, sujuvuuteen, oikea-aikaisuuteen ja  riskienhallintaan</a:t>
            </a:r>
          </a:p>
          <a:p>
            <a:pPr lvl="0">
              <a:lnSpc>
                <a:spcPct val="90000"/>
              </a:lnSpc>
              <a:spcBef>
                <a:spcPts val="1000"/>
              </a:spcBef>
              <a:defRPr/>
            </a:pPr>
            <a:r>
              <a:rPr lang="fi-FI" sz="1400">
                <a:solidFill>
                  <a:srgbClr val="000000"/>
                </a:solidFill>
                <a:cs typeface="Poppins" pitchFamily="2" charset="77"/>
              </a:rPr>
              <a:t>Henkilöstövoimavarojen johtamisessa tarvitaan tietoa </a:t>
            </a:r>
            <a:r>
              <a:rPr lang="fi-FI" sz="1400"/>
              <a:t>työvoimasta, osaamistarpeesta ja sen ennakoinnista sekä työntekijäkokemuksesta.</a:t>
            </a:r>
            <a:endParaRPr lang="fi-FI" sz="1400">
              <a:solidFill>
                <a:srgbClr val="000000"/>
              </a:solidFill>
              <a:cs typeface="Poppins" pitchFamily="2" charset="77"/>
            </a:endParaRPr>
          </a:p>
          <a:p>
            <a:pPr>
              <a:defRPr/>
            </a:pPr>
            <a:r>
              <a:rPr lang="fi-FI" sz="1400">
                <a:solidFill>
                  <a:srgbClr val="000000"/>
                </a:solidFill>
              </a:rPr>
              <a:t>Tietoa tarvitaan myös  talouden ennakoivassa suunnittelussa ja  budjetoinnissa sekä  päätösten vaikutuksista. </a:t>
            </a:r>
          </a:p>
          <a:p>
            <a:pPr>
              <a:defRPr/>
            </a:pPr>
            <a:endParaRPr lang="fi-FI" sz="1400">
              <a:solidFill>
                <a:srgbClr val="000000"/>
              </a:solidFill>
            </a:endParaRPr>
          </a:p>
          <a:p>
            <a:pPr>
              <a:defRPr/>
            </a:pPr>
            <a:r>
              <a:rPr lang="fi-FI" sz="1400">
                <a:solidFill>
                  <a:srgbClr val="000000"/>
                </a:solidFill>
              </a:rPr>
              <a:t> </a:t>
            </a:r>
            <a:endParaRPr lang="fi-FI" sz="2400"/>
          </a:p>
          <a:p>
            <a:pPr marL="228600" lvl="0" indent="-228600">
              <a:lnSpc>
                <a:spcPct val="90000"/>
              </a:lnSpc>
              <a:spcBef>
                <a:spcPts val="1000"/>
              </a:spcBef>
              <a:buFont typeface="Arial" panose="020B0604020202020204" pitchFamily="34" charset="0"/>
              <a:buChar char="•"/>
              <a:defRPr/>
            </a:pPr>
            <a:endParaRPr lang="fi-FI" sz="2400">
              <a:solidFill>
                <a:srgbClr val="000000"/>
              </a:solidFill>
              <a:cs typeface="Poppins" pitchFamily="2" charset="77"/>
            </a:endParaRPr>
          </a:p>
        </p:txBody>
      </p:sp>
      <p:pic>
        <p:nvPicPr>
          <p:cNvPr id="2" name="Kuva 1">
            <a:extLst>
              <a:ext uri="{FF2B5EF4-FFF2-40B4-BE49-F238E27FC236}">
                <a16:creationId xmlns:a16="http://schemas.microsoft.com/office/drawing/2014/main" id="{3805ACD7-44F0-A43F-90A0-2B5B388739B1}"/>
              </a:ext>
            </a:extLst>
          </p:cNvPr>
          <p:cNvPicPr>
            <a:picLocks noChangeAspect="1"/>
          </p:cNvPicPr>
          <p:nvPr/>
        </p:nvPicPr>
        <p:blipFill>
          <a:blip r:embed="rId3"/>
          <a:srcRect r="78893"/>
          <a:stretch/>
        </p:blipFill>
        <p:spPr>
          <a:xfrm>
            <a:off x="9619135" y="0"/>
            <a:ext cx="2572865" cy="6858000"/>
          </a:xfrm>
          <a:prstGeom prst="rect">
            <a:avLst/>
          </a:prstGeom>
        </p:spPr>
      </p:pic>
      <p:pic>
        <p:nvPicPr>
          <p:cNvPr id="8" name="Picture 5">
            <a:extLst>
              <a:ext uri="{FF2B5EF4-FFF2-40B4-BE49-F238E27FC236}">
                <a16:creationId xmlns:a16="http://schemas.microsoft.com/office/drawing/2014/main" id="{E1C7705A-B7BE-BD75-3FA6-7DBBDED6B8C6}"/>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3374983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837EA-2D30-71CE-21BE-E5A9ED2A65EB}"/>
            </a:ext>
          </a:extLst>
        </p:cNvPr>
        <p:cNvGrpSpPr/>
        <p:nvPr/>
      </p:nvGrpSpPr>
      <p:grpSpPr>
        <a:xfrm>
          <a:off x="0" y="0"/>
          <a:ext cx="0" cy="0"/>
          <a:chOff x="0" y="0"/>
          <a:chExt cx="0" cy="0"/>
        </a:xfrm>
      </p:grpSpPr>
      <p:sp>
        <p:nvSpPr>
          <p:cNvPr id="41" name="Suorakulmio 40">
            <a:extLst>
              <a:ext uri="{FF2B5EF4-FFF2-40B4-BE49-F238E27FC236}">
                <a16:creationId xmlns:a16="http://schemas.microsoft.com/office/drawing/2014/main" id="{FC1E1AF7-AD76-F432-804A-B867B8695E54}"/>
              </a:ext>
            </a:extLst>
          </p:cNvPr>
          <p:cNvSpPr/>
          <p:nvPr/>
        </p:nvSpPr>
        <p:spPr>
          <a:xfrm>
            <a:off x="0" y="-6350"/>
            <a:ext cx="12192000" cy="6864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5" name="Dian numeron paikkamerkki 4">
            <a:extLst>
              <a:ext uri="{FF2B5EF4-FFF2-40B4-BE49-F238E27FC236}">
                <a16:creationId xmlns:a16="http://schemas.microsoft.com/office/drawing/2014/main" id="{CB0909C2-A670-F1E1-3419-436F10EBD9EE}"/>
              </a:ext>
            </a:extLst>
          </p:cNvPr>
          <p:cNvSpPr>
            <a:spLocks noGrp="1"/>
          </p:cNvSpPr>
          <p:nvPr>
            <p:ph type="sldNum" sz="quarter" idx="12"/>
          </p:nvPr>
        </p:nvSpPr>
        <p:spPr>
          <a:xfrm>
            <a:off x="8169833" y="6884758"/>
            <a:ext cx="2743200" cy="365125"/>
          </a:xfrm>
        </p:spPr>
        <p:txBody>
          <a:bodyPr/>
          <a:lstStyle/>
          <a:p>
            <a:fld id="{A1510FE8-D753-C647-A925-D4EB5DB9B7DB}" type="slidenum">
              <a:rPr lang="en-FI" smtClean="0"/>
              <a:pPr/>
              <a:t>34</a:t>
            </a:fld>
            <a:endParaRPr lang="en-FI"/>
          </a:p>
        </p:txBody>
      </p:sp>
      <p:sp>
        <p:nvSpPr>
          <p:cNvPr id="2" name="Otsikko 1">
            <a:extLst>
              <a:ext uri="{FF2B5EF4-FFF2-40B4-BE49-F238E27FC236}">
                <a16:creationId xmlns:a16="http://schemas.microsoft.com/office/drawing/2014/main" id="{D1014C30-07BD-CF61-772E-885675A9941D}"/>
              </a:ext>
            </a:extLst>
          </p:cNvPr>
          <p:cNvSpPr>
            <a:spLocks noGrp="1"/>
          </p:cNvSpPr>
          <p:nvPr>
            <p:ph type="ctrTitle" idx="4294967295"/>
          </p:nvPr>
        </p:nvSpPr>
        <p:spPr>
          <a:xfrm>
            <a:off x="-1031043" y="4403496"/>
            <a:ext cx="8634413" cy="1033462"/>
          </a:xfrm>
        </p:spPr>
        <p:txBody>
          <a:bodyPr>
            <a:normAutofit/>
          </a:bodyPr>
          <a:lstStyle/>
          <a:p>
            <a:pPr marL="0" marR="0" lvl="0" indent="0" algn="l"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lang="fi-FI"/>
              <a:t> </a:t>
            </a:r>
          </a:p>
        </p:txBody>
      </p:sp>
      <p:sp>
        <p:nvSpPr>
          <p:cNvPr id="8" name="Tekstiruutu 7">
            <a:extLst>
              <a:ext uri="{FF2B5EF4-FFF2-40B4-BE49-F238E27FC236}">
                <a16:creationId xmlns:a16="http://schemas.microsoft.com/office/drawing/2014/main" id="{FFBE0559-0CE2-BE38-464D-25A542DD510D}"/>
              </a:ext>
            </a:extLst>
          </p:cNvPr>
          <p:cNvSpPr txBox="1"/>
          <p:nvPr/>
        </p:nvSpPr>
        <p:spPr>
          <a:xfrm>
            <a:off x="267679" y="224751"/>
            <a:ext cx="3464719" cy="1754326"/>
          </a:xfrm>
          <a:prstGeom prst="rect">
            <a:avLst/>
          </a:prstGeom>
          <a:noFill/>
        </p:spPr>
        <p:txBody>
          <a:bodyPr wrap="square">
            <a:spAutoFit/>
          </a:bodyPr>
          <a:lstStyle/>
          <a:p>
            <a:r>
              <a:rPr lang="fi-FI" sz="3600" b="1"/>
              <a:t>Vaikuttavuutta johdetaan tiedolla</a:t>
            </a:r>
          </a:p>
        </p:txBody>
      </p:sp>
      <p:sp>
        <p:nvSpPr>
          <p:cNvPr id="15" name="Tasakylkinen kolmio 14">
            <a:extLst>
              <a:ext uri="{FF2B5EF4-FFF2-40B4-BE49-F238E27FC236}">
                <a16:creationId xmlns:a16="http://schemas.microsoft.com/office/drawing/2014/main" id="{4961D593-F67F-40B8-32F3-B2872B8229FC}"/>
              </a:ext>
            </a:extLst>
          </p:cNvPr>
          <p:cNvSpPr/>
          <p:nvPr/>
        </p:nvSpPr>
        <p:spPr>
          <a:xfrm>
            <a:off x="1777391" y="4556791"/>
            <a:ext cx="2709612" cy="2020661"/>
          </a:xfrm>
          <a:prstGeom prst="triangl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a:latin typeface="+mn-lt"/>
                <a:cs typeface="Poppins" pitchFamily="2" charset="77"/>
              </a:rPr>
              <a:t>Tieto</a:t>
            </a:r>
          </a:p>
          <a:p>
            <a:pPr algn="ctr"/>
            <a:endParaRPr lang="fi-FI">
              <a:latin typeface="+mn-lt"/>
              <a:cs typeface="Poppins" pitchFamily="2" charset="77"/>
            </a:endParaRPr>
          </a:p>
        </p:txBody>
      </p:sp>
      <p:sp>
        <p:nvSpPr>
          <p:cNvPr id="21" name="Vuokaavio: Prosessi 20">
            <a:extLst>
              <a:ext uri="{FF2B5EF4-FFF2-40B4-BE49-F238E27FC236}">
                <a16:creationId xmlns:a16="http://schemas.microsoft.com/office/drawing/2014/main" id="{E3233E5C-D59E-6169-3F1B-C8A9D4369624}"/>
              </a:ext>
            </a:extLst>
          </p:cNvPr>
          <p:cNvSpPr/>
          <p:nvPr/>
        </p:nvSpPr>
        <p:spPr>
          <a:xfrm>
            <a:off x="10063438" y="3953994"/>
            <a:ext cx="1644885" cy="810228"/>
          </a:xfrm>
          <a:prstGeom prst="flowChartProcess">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a:cs typeface="Poppins" pitchFamily="2" charset="77"/>
            </a:endParaRPr>
          </a:p>
          <a:p>
            <a:pPr algn="ctr"/>
            <a:r>
              <a:rPr lang="fi-FI">
                <a:latin typeface="+mn-lt"/>
                <a:cs typeface="Poppins" pitchFamily="2" charset="77"/>
              </a:rPr>
              <a:t>Vaikutus</a:t>
            </a:r>
          </a:p>
          <a:p>
            <a:pPr algn="ctr"/>
            <a:r>
              <a:rPr lang="fi-FI">
                <a:cs typeface="Poppins" pitchFamily="2" charset="77"/>
              </a:rPr>
              <a:t> </a:t>
            </a:r>
            <a:endParaRPr lang="fi-FI">
              <a:latin typeface="+mn-lt"/>
              <a:cs typeface="Poppins" pitchFamily="2" charset="77"/>
            </a:endParaRPr>
          </a:p>
        </p:txBody>
      </p:sp>
      <p:sp>
        <p:nvSpPr>
          <p:cNvPr id="26" name="Nuoli: Vasen 25">
            <a:extLst>
              <a:ext uri="{FF2B5EF4-FFF2-40B4-BE49-F238E27FC236}">
                <a16:creationId xmlns:a16="http://schemas.microsoft.com/office/drawing/2014/main" id="{8275F8FA-D3DA-5B2C-DC66-E82BCDE35E66}"/>
              </a:ext>
            </a:extLst>
          </p:cNvPr>
          <p:cNvSpPr/>
          <p:nvPr/>
        </p:nvSpPr>
        <p:spPr>
          <a:xfrm>
            <a:off x="4580244" y="4540394"/>
            <a:ext cx="5044281" cy="2085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fi-FI" sz="2400">
                <a:solidFill>
                  <a:schemeClr val="tx1"/>
                </a:solidFill>
                <a:cs typeface="Poppins" pitchFamily="2" charset="77"/>
              </a:rPr>
              <a:t>Vaikuttavuus</a:t>
            </a:r>
            <a:r>
              <a:rPr lang="fi-FI" sz="1600">
                <a:solidFill>
                  <a:schemeClr val="tx1"/>
                </a:solidFill>
                <a:cs typeface="Poppins" pitchFamily="2" charset="77"/>
              </a:rPr>
              <a:t> </a:t>
            </a:r>
          </a:p>
          <a:p>
            <a:pPr marL="2000250" lvl="4" indent="-171450">
              <a:buFont typeface="Arial" panose="020B0604020202020204" pitchFamily="34" charset="0"/>
              <a:buChar char="•"/>
            </a:pPr>
            <a:r>
              <a:rPr lang="fi-FI" sz="1100">
                <a:solidFill>
                  <a:schemeClr val="tx1"/>
                </a:solidFill>
                <a:cs typeface="Poppins" pitchFamily="2" charset="77"/>
              </a:rPr>
              <a:t>Asiakkaalle</a:t>
            </a:r>
          </a:p>
          <a:p>
            <a:pPr marL="2000250" lvl="4" indent="-171450">
              <a:buFont typeface="Arial" panose="020B0604020202020204" pitchFamily="34" charset="0"/>
              <a:buChar char="•"/>
            </a:pPr>
            <a:r>
              <a:rPr lang="fi-FI" sz="1100">
                <a:solidFill>
                  <a:schemeClr val="tx1"/>
                </a:solidFill>
                <a:cs typeface="Poppins" pitchFamily="2" charset="77"/>
              </a:rPr>
              <a:t>Organisaatiolle</a:t>
            </a:r>
          </a:p>
          <a:p>
            <a:pPr marL="2000250" lvl="4" indent="-171450">
              <a:buFont typeface="Arial" panose="020B0604020202020204" pitchFamily="34" charset="0"/>
              <a:buChar char="•"/>
            </a:pPr>
            <a:r>
              <a:rPr lang="fi-FI" sz="1100">
                <a:solidFill>
                  <a:schemeClr val="tx1"/>
                </a:solidFill>
                <a:cs typeface="Poppins" pitchFamily="2" charset="77"/>
              </a:rPr>
              <a:t>Yhteiskunnalle</a:t>
            </a:r>
          </a:p>
        </p:txBody>
      </p:sp>
      <p:pic>
        <p:nvPicPr>
          <p:cNvPr id="20" name="Kuva 19">
            <a:extLst>
              <a:ext uri="{FF2B5EF4-FFF2-40B4-BE49-F238E27FC236}">
                <a16:creationId xmlns:a16="http://schemas.microsoft.com/office/drawing/2014/main" id="{4F58D8CC-F11A-45CD-18FD-1C773D46C2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6860" y="4109090"/>
            <a:ext cx="1466869" cy="2468362"/>
          </a:xfrm>
          <a:prstGeom prst="rect">
            <a:avLst/>
          </a:prstGeom>
        </p:spPr>
      </p:pic>
      <p:pic>
        <p:nvPicPr>
          <p:cNvPr id="29" name="Kuva 28">
            <a:extLst>
              <a:ext uri="{FF2B5EF4-FFF2-40B4-BE49-F238E27FC236}">
                <a16:creationId xmlns:a16="http://schemas.microsoft.com/office/drawing/2014/main" id="{2C6B2046-7245-66AC-9F18-610D660CD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5580" y="1137571"/>
            <a:ext cx="943414" cy="2261008"/>
          </a:xfrm>
          <a:prstGeom prst="rect">
            <a:avLst/>
          </a:prstGeom>
        </p:spPr>
      </p:pic>
      <p:pic>
        <p:nvPicPr>
          <p:cNvPr id="46" name="Kuva 45">
            <a:extLst>
              <a:ext uri="{FF2B5EF4-FFF2-40B4-BE49-F238E27FC236}">
                <a16:creationId xmlns:a16="http://schemas.microsoft.com/office/drawing/2014/main" id="{64A5166C-2ADE-708A-9E5E-4F1BE5CA47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75567" y="1659916"/>
            <a:ext cx="1298605" cy="2294078"/>
          </a:xfrm>
          <a:prstGeom prst="rect">
            <a:avLst/>
          </a:prstGeom>
        </p:spPr>
      </p:pic>
      <p:pic>
        <p:nvPicPr>
          <p:cNvPr id="49" name="Kuva 48">
            <a:extLst>
              <a:ext uri="{FF2B5EF4-FFF2-40B4-BE49-F238E27FC236}">
                <a16:creationId xmlns:a16="http://schemas.microsoft.com/office/drawing/2014/main" id="{87213FD1-535B-CB7F-F11B-A725590201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6141" y="606481"/>
            <a:ext cx="1173954" cy="2787674"/>
          </a:xfrm>
          <a:prstGeom prst="rect">
            <a:avLst/>
          </a:prstGeom>
        </p:spPr>
      </p:pic>
      <p:sp>
        <p:nvSpPr>
          <p:cNvPr id="57" name="Vuokaavio: Prosessi 56">
            <a:extLst>
              <a:ext uri="{FF2B5EF4-FFF2-40B4-BE49-F238E27FC236}">
                <a16:creationId xmlns:a16="http://schemas.microsoft.com/office/drawing/2014/main" id="{16F1B86B-EB04-29DB-978E-F04F0E609D55}"/>
              </a:ext>
            </a:extLst>
          </p:cNvPr>
          <p:cNvSpPr/>
          <p:nvPr/>
        </p:nvSpPr>
        <p:spPr>
          <a:xfrm>
            <a:off x="1777391" y="3398579"/>
            <a:ext cx="2068945" cy="401305"/>
          </a:xfrm>
          <a:prstGeom prst="flowChartProcess">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fi-FI">
              <a:solidFill>
                <a:schemeClr val="tx1"/>
              </a:solidFill>
              <a:cs typeface="Poppins" pitchFamily="2" charset="77"/>
            </a:endParaRPr>
          </a:p>
          <a:p>
            <a:r>
              <a:rPr lang="fi-FI">
                <a:solidFill>
                  <a:schemeClr val="tx1"/>
                </a:solidFill>
                <a:cs typeface="Poppins" pitchFamily="2" charset="77"/>
              </a:rPr>
              <a:t>Tiedon johtaminen</a:t>
            </a:r>
          </a:p>
          <a:p>
            <a:endParaRPr lang="fi-FI">
              <a:solidFill>
                <a:schemeClr val="tx1"/>
              </a:solidFill>
              <a:cs typeface="Poppins" pitchFamily="2" charset="77"/>
            </a:endParaRPr>
          </a:p>
        </p:txBody>
      </p:sp>
      <p:sp>
        <p:nvSpPr>
          <p:cNvPr id="59" name="Vuokaavio: Prosessi 58">
            <a:extLst>
              <a:ext uri="{FF2B5EF4-FFF2-40B4-BE49-F238E27FC236}">
                <a16:creationId xmlns:a16="http://schemas.microsoft.com/office/drawing/2014/main" id="{C7A033D5-7016-424E-B5FC-720FEBE3D0FE}"/>
              </a:ext>
            </a:extLst>
          </p:cNvPr>
          <p:cNvSpPr/>
          <p:nvPr/>
        </p:nvSpPr>
        <p:spPr>
          <a:xfrm>
            <a:off x="4469829" y="3403004"/>
            <a:ext cx="2227326" cy="401305"/>
          </a:xfrm>
          <a:prstGeom prst="flowChartProcess">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fi-FI">
              <a:solidFill>
                <a:schemeClr val="tx1"/>
              </a:solidFill>
              <a:cs typeface="Poppins" pitchFamily="2" charset="77"/>
            </a:endParaRPr>
          </a:p>
          <a:p>
            <a:r>
              <a:rPr lang="fi-FI">
                <a:solidFill>
                  <a:schemeClr val="tx1"/>
                </a:solidFill>
                <a:cs typeface="Poppins" pitchFamily="2" charset="77"/>
              </a:rPr>
              <a:t>Tiedolla johtaminen</a:t>
            </a:r>
          </a:p>
          <a:p>
            <a:endParaRPr lang="fi-FI">
              <a:solidFill>
                <a:schemeClr val="tx1"/>
              </a:solidFill>
              <a:cs typeface="Poppins" pitchFamily="2" charset="77"/>
            </a:endParaRPr>
          </a:p>
        </p:txBody>
      </p:sp>
      <p:sp>
        <p:nvSpPr>
          <p:cNvPr id="60" name="Tekstiruutu 59">
            <a:extLst>
              <a:ext uri="{FF2B5EF4-FFF2-40B4-BE49-F238E27FC236}">
                <a16:creationId xmlns:a16="http://schemas.microsoft.com/office/drawing/2014/main" id="{DB35A7B1-A0B2-E179-292A-7E91CFA4E3CC}"/>
              </a:ext>
            </a:extLst>
          </p:cNvPr>
          <p:cNvSpPr txBox="1"/>
          <p:nvPr/>
        </p:nvSpPr>
        <p:spPr>
          <a:xfrm>
            <a:off x="2822941" y="2646143"/>
            <a:ext cx="2459627" cy="877163"/>
          </a:xfrm>
          <a:prstGeom prst="rect">
            <a:avLst/>
          </a:prstGeom>
          <a:noFill/>
        </p:spPr>
        <p:txBody>
          <a:bodyPr wrap="square" rtlCol="0">
            <a:spAutoFit/>
          </a:bodyPr>
          <a:lstStyle/>
          <a:p>
            <a:pPr algn="ctr"/>
            <a:r>
              <a:rPr lang="fi-FI" sz="1700" b="1">
                <a:solidFill>
                  <a:schemeClr val="bg1"/>
                </a:solidFill>
                <a:cs typeface="Poppins" pitchFamily="2" charset="77"/>
              </a:rPr>
              <a:t>Tieto-</a:t>
            </a:r>
          </a:p>
          <a:p>
            <a:pPr algn="ctr"/>
            <a:r>
              <a:rPr lang="fi-FI" sz="1700" b="1">
                <a:solidFill>
                  <a:schemeClr val="bg1"/>
                </a:solidFill>
                <a:cs typeface="Poppins" pitchFamily="2" charset="77"/>
              </a:rPr>
              <a:t>johtaminen</a:t>
            </a:r>
          </a:p>
          <a:p>
            <a:pPr algn="ctr"/>
            <a:endParaRPr lang="fi-FI" sz="1700" b="1">
              <a:solidFill>
                <a:schemeClr val="bg1"/>
              </a:solidFill>
              <a:latin typeface="+mn-lt"/>
              <a:cs typeface="Poppins" pitchFamily="2" charset="77"/>
            </a:endParaRPr>
          </a:p>
        </p:txBody>
      </p:sp>
      <p:sp>
        <p:nvSpPr>
          <p:cNvPr id="61" name="Nuoli: Alas 60">
            <a:extLst>
              <a:ext uri="{FF2B5EF4-FFF2-40B4-BE49-F238E27FC236}">
                <a16:creationId xmlns:a16="http://schemas.microsoft.com/office/drawing/2014/main" id="{5B098DC4-970A-029A-1803-1C2A37952371}"/>
              </a:ext>
            </a:extLst>
          </p:cNvPr>
          <p:cNvSpPr/>
          <p:nvPr/>
        </p:nvSpPr>
        <p:spPr>
          <a:xfrm>
            <a:off x="8328638" y="3881905"/>
            <a:ext cx="253930" cy="111509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64" name="Nuoli: Alas 63">
            <a:extLst>
              <a:ext uri="{FF2B5EF4-FFF2-40B4-BE49-F238E27FC236}">
                <a16:creationId xmlns:a16="http://schemas.microsoft.com/office/drawing/2014/main" id="{6B428742-3E7D-3905-A303-F7733B33F8BF}"/>
              </a:ext>
            </a:extLst>
          </p:cNvPr>
          <p:cNvSpPr/>
          <p:nvPr/>
        </p:nvSpPr>
        <p:spPr>
          <a:xfrm rot="16200000">
            <a:off x="6899995" y="3344733"/>
            <a:ext cx="239353" cy="52755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65" name="Nuoli: Alas 64">
            <a:extLst>
              <a:ext uri="{FF2B5EF4-FFF2-40B4-BE49-F238E27FC236}">
                <a16:creationId xmlns:a16="http://schemas.microsoft.com/office/drawing/2014/main" id="{1773ECED-18CF-9BC0-4B07-C9BC82D789B5}"/>
              </a:ext>
            </a:extLst>
          </p:cNvPr>
          <p:cNvSpPr/>
          <p:nvPr/>
        </p:nvSpPr>
        <p:spPr>
          <a:xfrm rot="16200000">
            <a:off x="4048563" y="3334396"/>
            <a:ext cx="239353" cy="52812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sp>
        <p:nvSpPr>
          <p:cNvPr id="71" name="Nuoli: Taipunut 70">
            <a:extLst>
              <a:ext uri="{FF2B5EF4-FFF2-40B4-BE49-F238E27FC236}">
                <a16:creationId xmlns:a16="http://schemas.microsoft.com/office/drawing/2014/main" id="{E87233F6-B9EF-49FE-099E-621CD9DD11DE}"/>
              </a:ext>
            </a:extLst>
          </p:cNvPr>
          <p:cNvSpPr/>
          <p:nvPr/>
        </p:nvSpPr>
        <p:spPr>
          <a:xfrm flipV="1">
            <a:off x="9238546" y="3866811"/>
            <a:ext cx="761204" cy="511285"/>
          </a:xfrm>
          <a:prstGeom prst="bentArrow">
            <a:avLst>
              <a:gd name="adj1" fmla="val 19997"/>
              <a:gd name="adj2" fmla="val 27133"/>
              <a:gd name="adj3" fmla="val 41406"/>
              <a:gd name="adj4" fmla="val 3289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sp>
        <p:nvSpPr>
          <p:cNvPr id="18" name="Vuokaavio: Prosessi 17">
            <a:extLst>
              <a:ext uri="{FF2B5EF4-FFF2-40B4-BE49-F238E27FC236}">
                <a16:creationId xmlns:a16="http://schemas.microsoft.com/office/drawing/2014/main" id="{5E23DC5D-BA40-C377-D173-69794A23C02D}"/>
              </a:ext>
            </a:extLst>
          </p:cNvPr>
          <p:cNvSpPr/>
          <p:nvPr/>
        </p:nvSpPr>
        <p:spPr>
          <a:xfrm>
            <a:off x="7328593" y="3405485"/>
            <a:ext cx="2296912" cy="401305"/>
          </a:xfrm>
          <a:prstGeom prst="flowChartProcess">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r>
              <a:rPr lang="fi-FI">
                <a:cs typeface="Poppins"/>
              </a:rPr>
              <a:t>Sata-alueen palvelut</a:t>
            </a:r>
            <a:endParaRPr lang="fi-FI">
              <a:latin typeface="+mn-lt"/>
              <a:cs typeface="Poppins"/>
            </a:endParaRPr>
          </a:p>
        </p:txBody>
      </p:sp>
      <p:cxnSp>
        <p:nvCxnSpPr>
          <p:cNvPr id="74" name="Suora yhdysviiva 73">
            <a:extLst>
              <a:ext uri="{FF2B5EF4-FFF2-40B4-BE49-F238E27FC236}">
                <a16:creationId xmlns:a16="http://schemas.microsoft.com/office/drawing/2014/main" id="{C5207059-9B90-8BD1-3746-08DB7279CBA7}"/>
              </a:ext>
            </a:extLst>
          </p:cNvPr>
          <p:cNvCxnSpPr>
            <a:cxnSpLocks/>
          </p:cNvCxnSpPr>
          <p:nvPr/>
        </p:nvCxnSpPr>
        <p:spPr>
          <a:xfrm>
            <a:off x="1777391" y="3328966"/>
            <a:ext cx="49197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Nuoli: Taipunut 74">
            <a:extLst>
              <a:ext uri="{FF2B5EF4-FFF2-40B4-BE49-F238E27FC236}">
                <a16:creationId xmlns:a16="http://schemas.microsoft.com/office/drawing/2014/main" id="{B812ED29-2ED7-6E1F-7E63-7BD7A7F32AD0}"/>
              </a:ext>
            </a:extLst>
          </p:cNvPr>
          <p:cNvSpPr/>
          <p:nvPr/>
        </p:nvSpPr>
        <p:spPr>
          <a:xfrm rot="10800000">
            <a:off x="9717766" y="4844845"/>
            <a:ext cx="1044386" cy="917016"/>
          </a:xfrm>
          <a:prstGeom prst="bentArrow">
            <a:avLst>
              <a:gd name="adj1" fmla="val 11161"/>
              <a:gd name="adj2" fmla="val 15998"/>
              <a:gd name="adj3" fmla="val 25692"/>
              <a:gd name="adj4" fmla="val 2919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latin typeface="+mn-lt"/>
              <a:cs typeface="Poppins" pitchFamily="2" charset="77"/>
            </a:endParaRPr>
          </a:p>
        </p:txBody>
      </p:sp>
      <p:pic>
        <p:nvPicPr>
          <p:cNvPr id="79" name="Kuva 78">
            <a:extLst>
              <a:ext uri="{FF2B5EF4-FFF2-40B4-BE49-F238E27FC236}">
                <a16:creationId xmlns:a16="http://schemas.microsoft.com/office/drawing/2014/main" id="{116D4E91-D629-BA02-2FFC-27190BC176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10304" y="1545691"/>
            <a:ext cx="192831" cy="244252"/>
          </a:xfrm>
          <a:prstGeom prst="rect">
            <a:avLst/>
          </a:prstGeom>
        </p:spPr>
      </p:pic>
      <p:pic>
        <p:nvPicPr>
          <p:cNvPr id="85" name="Kuva 84">
            <a:extLst>
              <a:ext uri="{FF2B5EF4-FFF2-40B4-BE49-F238E27FC236}">
                <a16:creationId xmlns:a16="http://schemas.microsoft.com/office/drawing/2014/main" id="{D0D8F4B1-F0E2-BD4F-D0DA-EC0CBABFD8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53593" y="351412"/>
            <a:ext cx="1436178" cy="2942265"/>
          </a:xfrm>
          <a:prstGeom prst="rect">
            <a:avLst/>
          </a:prstGeom>
        </p:spPr>
      </p:pic>
      <p:pic>
        <p:nvPicPr>
          <p:cNvPr id="87" name="Kuva 86">
            <a:extLst>
              <a:ext uri="{FF2B5EF4-FFF2-40B4-BE49-F238E27FC236}">
                <a16:creationId xmlns:a16="http://schemas.microsoft.com/office/drawing/2014/main" id="{C33A1A51-5FB8-D84F-3E80-ADF56ADAA54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89771" y="970890"/>
            <a:ext cx="1129848" cy="2325028"/>
          </a:xfrm>
          <a:prstGeom prst="rect">
            <a:avLst/>
          </a:prstGeom>
        </p:spPr>
      </p:pic>
      <p:pic>
        <p:nvPicPr>
          <p:cNvPr id="89" name="Kuva 88">
            <a:extLst>
              <a:ext uri="{FF2B5EF4-FFF2-40B4-BE49-F238E27FC236}">
                <a16:creationId xmlns:a16="http://schemas.microsoft.com/office/drawing/2014/main" id="{F18927D7-BD83-E29E-535D-1CDCC3CDBE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7454" y="1472626"/>
            <a:ext cx="192830" cy="244252"/>
          </a:xfrm>
          <a:prstGeom prst="rect">
            <a:avLst/>
          </a:prstGeom>
        </p:spPr>
      </p:pic>
      <p:sp>
        <p:nvSpPr>
          <p:cNvPr id="92" name="Nuoli: Alas 91">
            <a:extLst>
              <a:ext uri="{FF2B5EF4-FFF2-40B4-BE49-F238E27FC236}">
                <a16:creationId xmlns:a16="http://schemas.microsoft.com/office/drawing/2014/main" id="{DDA4984A-8565-FA73-A3A1-304CEDE8B074}"/>
              </a:ext>
            </a:extLst>
          </p:cNvPr>
          <p:cNvSpPr/>
          <p:nvPr/>
        </p:nvSpPr>
        <p:spPr>
          <a:xfrm rot="10800000">
            <a:off x="2261231" y="3953994"/>
            <a:ext cx="253930" cy="143268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mn-lt"/>
              <a:cs typeface="Poppins" pitchFamily="2" charset="77"/>
            </a:endParaRPr>
          </a:p>
        </p:txBody>
      </p:sp>
      <p:pic>
        <p:nvPicPr>
          <p:cNvPr id="94" name="Kuva 93">
            <a:extLst>
              <a:ext uri="{FF2B5EF4-FFF2-40B4-BE49-F238E27FC236}">
                <a16:creationId xmlns:a16="http://schemas.microsoft.com/office/drawing/2014/main" id="{00D5BFE0-5C76-F06E-436D-5075FCE604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28721" y="3868556"/>
            <a:ext cx="972074" cy="2259614"/>
          </a:xfrm>
          <a:prstGeom prst="rect">
            <a:avLst/>
          </a:prstGeom>
        </p:spPr>
      </p:pic>
    </p:spTree>
    <p:extLst>
      <p:ext uri="{BB962C8B-B14F-4D97-AF65-F5344CB8AC3E}">
        <p14:creationId xmlns:p14="http://schemas.microsoft.com/office/powerpoint/2010/main" val="184977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39EC-44BB-37D5-4CDA-C689879FB529}"/>
            </a:ext>
          </a:extLst>
        </p:cNvPr>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C7797120-6301-3836-266C-EB470E771212}"/>
              </a:ext>
            </a:extLst>
          </p:cNvPr>
          <p:cNvSpPr>
            <a:spLocks noGrp="1"/>
          </p:cNvSpPr>
          <p:nvPr>
            <p:ph type="sldNum" sz="quarter" idx="12"/>
          </p:nvPr>
        </p:nvSpPr>
        <p:spPr>
          <a:xfrm>
            <a:off x="9200876" y="6349653"/>
            <a:ext cx="2743200" cy="365125"/>
          </a:xfrm>
        </p:spPr>
        <p:txBody>
          <a:bodyPr/>
          <a:lstStyle/>
          <a:p>
            <a:fld id="{A1510FE8-D753-C647-A925-D4EB5DB9B7DB}" type="slidenum">
              <a:rPr lang="en-FI" smtClean="0"/>
              <a:pPr/>
              <a:t>35</a:t>
            </a:fld>
            <a:endParaRPr lang="en-FI"/>
          </a:p>
        </p:txBody>
      </p:sp>
      <p:sp>
        <p:nvSpPr>
          <p:cNvPr id="2" name="Otsikko 1">
            <a:extLst>
              <a:ext uri="{FF2B5EF4-FFF2-40B4-BE49-F238E27FC236}">
                <a16:creationId xmlns:a16="http://schemas.microsoft.com/office/drawing/2014/main" id="{B5FBCC8D-D879-3122-9D05-D4D202F4A73F}"/>
              </a:ext>
            </a:extLst>
          </p:cNvPr>
          <p:cNvSpPr>
            <a:spLocks noGrp="1"/>
          </p:cNvSpPr>
          <p:nvPr>
            <p:ph type="ctrTitle" idx="4294967295"/>
          </p:nvPr>
        </p:nvSpPr>
        <p:spPr>
          <a:xfrm>
            <a:off x="0" y="3911600"/>
            <a:ext cx="8634413" cy="1035050"/>
          </a:xfrm>
        </p:spPr>
        <p:txBody>
          <a:bodyPr>
            <a:normAutofit/>
          </a:bodyPr>
          <a:lstStyle/>
          <a:p>
            <a:pPr marL="0" marR="0" lvl="0" indent="0" algn="l"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lang="fi-FI"/>
              <a:t> </a:t>
            </a:r>
          </a:p>
        </p:txBody>
      </p:sp>
      <p:sp>
        <p:nvSpPr>
          <p:cNvPr id="3" name="Alaotsikko 2">
            <a:extLst>
              <a:ext uri="{FF2B5EF4-FFF2-40B4-BE49-F238E27FC236}">
                <a16:creationId xmlns:a16="http://schemas.microsoft.com/office/drawing/2014/main" id="{BCBF8388-061C-CFBB-E840-A29D0366E755}"/>
              </a:ext>
            </a:extLst>
          </p:cNvPr>
          <p:cNvSpPr>
            <a:spLocks noGrp="1"/>
          </p:cNvSpPr>
          <p:nvPr>
            <p:ph type="subTitle" idx="4294967295"/>
          </p:nvPr>
        </p:nvSpPr>
        <p:spPr>
          <a:xfrm>
            <a:off x="654051" y="713482"/>
            <a:ext cx="5441949" cy="803275"/>
          </a:xfrm>
        </p:spPr>
        <p:txBody>
          <a:bodyPr>
            <a:noAutofit/>
          </a:bodyPr>
          <a:lstStyle/>
          <a:p>
            <a:pPr marL="0" indent="0">
              <a:buNone/>
            </a:pPr>
            <a:r>
              <a:rPr lang="fi-FI" sz="2800" b="1">
                <a:cs typeface="Poppins"/>
              </a:rPr>
              <a:t>Vaikuttavuutta seurataan kehittämällä tietojohtamista</a:t>
            </a:r>
          </a:p>
        </p:txBody>
      </p:sp>
      <p:graphicFrame>
        <p:nvGraphicFramePr>
          <p:cNvPr id="13" name="Kaaviokuva 12">
            <a:extLst>
              <a:ext uri="{FF2B5EF4-FFF2-40B4-BE49-F238E27FC236}">
                <a16:creationId xmlns:a16="http://schemas.microsoft.com/office/drawing/2014/main" id="{8E0A3BEA-884D-3289-1F91-26D8B6F192F0}"/>
              </a:ext>
            </a:extLst>
          </p:cNvPr>
          <p:cNvGraphicFramePr/>
          <p:nvPr>
            <p:extLst>
              <p:ext uri="{D42A27DB-BD31-4B8C-83A1-F6EECF244321}">
                <p14:modId xmlns:p14="http://schemas.microsoft.com/office/powerpoint/2010/main" val="3991174237"/>
              </p:ext>
            </p:extLst>
          </p:nvPr>
        </p:nvGraphicFramePr>
        <p:xfrm>
          <a:off x="4064000" y="1177926"/>
          <a:ext cx="8128000" cy="4908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uorakulmio: Pyöristetyt kulmat 13">
            <a:extLst>
              <a:ext uri="{FF2B5EF4-FFF2-40B4-BE49-F238E27FC236}">
                <a16:creationId xmlns:a16="http://schemas.microsoft.com/office/drawing/2014/main" id="{A796CCA3-E975-B533-1864-9CC9AEB2C0DB}"/>
              </a:ext>
            </a:extLst>
          </p:cNvPr>
          <p:cNvSpPr/>
          <p:nvPr/>
        </p:nvSpPr>
        <p:spPr>
          <a:xfrm>
            <a:off x="3784600" y="2461318"/>
            <a:ext cx="3098800" cy="2374900"/>
          </a:xfrm>
          <a:prstGeom prst="roundRect">
            <a:avLst/>
          </a:prstGeom>
          <a:ln w="571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b="1">
                <a:latin typeface="+mn-lt"/>
                <a:cs typeface="Poppins" pitchFamily="2" charset="77"/>
              </a:rPr>
              <a:t>TIETOJOHTAMINEN</a:t>
            </a:r>
          </a:p>
          <a:p>
            <a:pPr algn="ctr"/>
            <a:r>
              <a:rPr lang="fi-FI">
                <a:cs typeface="Poppins" pitchFamily="2" charset="77"/>
              </a:rPr>
              <a:t>Tiedon johtaminen ja Tiedolla johtaminen</a:t>
            </a:r>
            <a:endParaRPr lang="fi-FI">
              <a:latin typeface="+mn-lt"/>
              <a:cs typeface="Poppins" pitchFamily="2" charset="77"/>
            </a:endParaRPr>
          </a:p>
        </p:txBody>
      </p:sp>
      <p:pic>
        <p:nvPicPr>
          <p:cNvPr id="6" name="Picture 5">
            <a:extLst>
              <a:ext uri="{FF2B5EF4-FFF2-40B4-BE49-F238E27FC236}">
                <a16:creationId xmlns:a16="http://schemas.microsoft.com/office/drawing/2014/main" id="{42FC8F6B-684F-0554-4EE3-A7DD096BBC79}"/>
              </a:ext>
            </a:extLst>
          </p:cNvPr>
          <p:cNvPicPr>
            <a:picLocks noChangeAspect="1"/>
          </p:cNvPicPr>
          <p:nvPr/>
        </p:nvPicPr>
        <p:blipFill>
          <a:blip r:embed="rId7"/>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29777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22E0D-5EB7-24DD-EAE0-957D34FC07F7}"/>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445ED5C1-DFEB-E91B-71BB-6B8171234FC4}"/>
              </a:ext>
            </a:extLst>
          </p:cNvPr>
          <p:cNvSpPr>
            <a:spLocks noGrp="1"/>
          </p:cNvSpPr>
          <p:nvPr>
            <p:ph idx="1"/>
          </p:nvPr>
        </p:nvSpPr>
        <p:spPr>
          <a:xfrm>
            <a:off x="910041" y="1825625"/>
            <a:ext cx="8260080" cy="4351338"/>
          </a:xfrm>
        </p:spPr>
        <p:txBody>
          <a:bodyPr vert="horz" lIns="72000" tIns="36000" rIns="72000" bIns="36000" numCol="2" rtlCol="0" anchor="t">
            <a:normAutofit lnSpcReduction="10000"/>
          </a:bodyPr>
          <a:lstStyle/>
          <a:p>
            <a:r>
              <a:rPr lang="fi-FI" sz="1400" dirty="0">
                <a:cs typeface="Arial"/>
              </a:rPr>
              <a:t>Vaikuttavuuden seurannalla ja arvioinnilla voidaan nähdä saavutetaanko palveluilla ja toimenpiteillä toivottuja myönteisiä tuloksia eli parannetaanko väestön terveyttä, hyvinvointia ja toimintakykyä. Vaikuttavuuden arviointi on välttämätöntä, jotta rajalliset resurssit voidaan kohdentaa mahdollisimman tehokkaasti. </a:t>
            </a:r>
          </a:p>
          <a:p>
            <a:r>
              <a:rPr lang="fi-FI" sz="1400" dirty="0">
                <a:cs typeface="Arial"/>
              </a:rPr>
              <a:t>Vaikuttavuutta arvioidaan monitasoisesti: sekä yksilö-,palvelujärjestelmä- että yhteiskuntatasolla.</a:t>
            </a:r>
          </a:p>
          <a:p>
            <a:r>
              <a:rPr lang="fi-FI" sz="1400" dirty="0">
                <a:cs typeface="Arial"/>
              </a:rPr>
              <a:t>Vaikuttavuuden arviointi vaatii luotettavaa, ajantasaista ja vertailukelpoista tietoa ja tietojärjestelmiä, jotka mahdollistavat tiedon keräämisen ja analysoinnin.</a:t>
            </a:r>
            <a:endParaRPr lang="en-US" sz="1400" dirty="0">
              <a:cs typeface="Arial"/>
            </a:endParaRPr>
          </a:p>
          <a:p>
            <a:r>
              <a:rPr lang="fi-FI" sz="1400" dirty="0">
                <a:cs typeface="Arial"/>
              </a:rPr>
              <a:t>Vaikuttavuuden arvioinnissa on tärkeää huomata, että vaikuttavuus näkyy pitkällä aikavälillä. Resurssit ja prosessit vaikuttavat siihen millaisia tuotoksia, hyötyjä ja vaikutuksia saadaan aikaan ja vaikutusten kautta päästään vaikuttavuuteen. </a:t>
            </a:r>
            <a:endParaRPr lang="en-US" sz="1400" dirty="0">
              <a:cs typeface="Arial"/>
            </a:endParaRPr>
          </a:p>
          <a:p>
            <a:r>
              <a:rPr lang="fi-FI" sz="1400" dirty="0">
                <a:cs typeface="Arial"/>
              </a:rPr>
              <a:t>Arvioinnin tuloksia tulee hyödyntää päätöksenteossa: resurssien kohdentamisessa, toiminnan kehittämisessä ja ei-vaikuttavien käytäntöjen muuttamisessa.</a:t>
            </a:r>
            <a:endParaRPr lang="en-US" sz="1400" dirty="0">
              <a:cs typeface="Arial"/>
            </a:endParaRPr>
          </a:p>
          <a:p>
            <a:r>
              <a:rPr lang="fi-FI" sz="1400" dirty="0">
                <a:cs typeface="Arial"/>
              </a:rPr>
              <a:t>Vertailevan arvioinnin (</a:t>
            </a:r>
            <a:r>
              <a:rPr lang="fi-FI" sz="1400" dirty="0" err="1">
                <a:cs typeface="Arial"/>
              </a:rPr>
              <a:t>benchmarking</a:t>
            </a:r>
            <a:r>
              <a:rPr lang="fi-FI" sz="1400" dirty="0">
                <a:cs typeface="Arial"/>
              </a:rPr>
              <a:t>) avulla voidaan tunnistaa hyviä käytänteitä ja alueellisen ja kansallisen vertailutiedon avulla asemoida Satakunnan hyvinvointialue osaksi kokonaisuutta. </a:t>
            </a:r>
          </a:p>
          <a:p>
            <a:r>
              <a:rPr lang="fi-FI" sz="1400" dirty="0">
                <a:cs typeface="Arial"/>
              </a:rPr>
              <a:t>Tarve arvioida ja kehittää palveluita jatkuvasti, perustuen ajankohtaiseen tietoon ja asiakaskokemuksiin. Tämän arvioinnin avulla kohdennetaan voimavarat vaikuttavuutta tuottaviin palveluihin ja toimenpiteisiin ja luovutaan ei-vaikuttavista palveluista / toimenpiteistä</a:t>
            </a:r>
          </a:p>
          <a:p>
            <a:r>
              <a:rPr lang="fi-FI" sz="1400" dirty="0">
                <a:cs typeface="Arial"/>
              </a:rPr>
              <a:t>Seuraavassa diassa esitetään vaikuttavuuden mittarien arviointikehikko, josta tarkemmin </a:t>
            </a:r>
            <a:r>
              <a:rPr lang="fi-FI" sz="1400" dirty="0" err="1">
                <a:cs typeface="Arial"/>
              </a:rPr>
              <a:t>Innokylän</a:t>
            </a:r>
            <a:r>
              <a:rPr lang="fi-FI" sz="1400" dirty="0">
                <a:cs typeface="Arial"/>
              </a:rPr>
              <a:t> linkissä </a:t>
            </a:r>
            <a:r>
              <a:rPr lang="fi-FI" sz="1400" dirty="0">
                <a:ea typeface="+mn-lt"/>
                <a:cs typeface="+mn-lt"/>
                <a:hlinkClick r:id="rId2"/>
              </a:rPr>
              <a:t>Vaikuttavuuden mittarien arviointikehikko hyvinvointipalveluihin.pdf</a:t>
            </a:r>
            <a:endParaRPr lang="fi-FI" sz="1400" dirty="0">
              <a:cs typeface="Arial"/>
            </a:endParaRPr>
          </a:p>
          <a:p>
            <a:pPr marL="0" indent="0">
              <a:buNone/>
            </a:pPr>
            <a:br>
              <a:rPr lang="en-US" dirty="0"/>
            </a:br>
            <a:endParaRPr lang="en-US" dirty="0"/>
          </a:p>
        </p:txBody>
      </p:sp>
      <p:sp>
        <p:nvSpPr>
          <p:cNvPr id="3" name="Otsikko 2">
            <a:extLst>
              <a:ext uri="{FF2B5EF4-FFF2-40B4-BE49-F238E27FC236}">
                <a16:creationId xmlns:a16="http://schemas.microsoft.com/office/drawing/2014/main" id="{D0D5DC52-3E21-546F-A7D7-A8C11F0B4FE4}"/>
              </a:ext>
            </a:extLst>
          </p:cNvPr>
          <p:cNvSpPr>
            <a:spLocks noGrp="1"/>
          </p:cNvSpPr>
          <p:nvPr>
            <p:ph type="title"/>
          </p:nvPr>
        </p:nvSpPr>
        <p:spPr>
          <a:xfrm>
            <a:off x="910041" y="365125"/>
            <a:ext cx="10074779" cy="1325563"/>
          </a:xfrm>
        </p:spPr>
        <p:txBody>
          <a:bodyPr anchor="ctr">
            <a:normAutofit/>
          </a:bodyPr>
          <a:lstStyle/>
          <a:p>
            <a:r>
              <a:rPr lang="fi-FI" sz="3100"/>
              <a:t>Vaikuttavuuden arviointi</a:t>
            </a:r>
          </a:p>
        </p:txBody>
      </p:sp>
      <p:sp>
        <p:nvSpPr>
          <p:cNvPr id="4" name="Päivämäärän paikkamerkki 3">
            <a:extLst>
              <a:ext uri="{FF2B5EF4-FFF2-40B4-BE49-F238E27FC236}">
                <a16:creationId xmlns:a16="http://schemas.microsoft.com/office/drawing/2014/main" id="{288BED97-C37F-24AE-8212-0BB64C3C821D}"/>
              </a:ext>
            </a:extLst>
          </p:cNvPr>
          <p:cNvSpPr>
            <a:spLocks noGrp="1"/>
          </p:cNvSpPr>
          <p:nvPr>
            <p:ph type="dt" sz="half" idx="10"/>
          </p:nvPr>
        </p:nvSpPr>
        <p:spPr>
          <a:xfrm>
            <a:off x="53715" y="6356350"/>
            <a:ext cx="830201" cy="365125"/>
          </a:xfrm>
        </p:spPr>
        <p:txBody>
          <a:bodyPr anchor="ctr">
            <a:normAutofit/>
          </a:bodyPr>
          <a:lstStyle/>
          <a:p>
            <a:pPr>
              <a:spcAft>
                <a:spcPts val="600"/>
              </a:spcAft>
            </a:pPr>
            <a:fld id="{3B11CC8D-D17E-3E48-9BF0-884D68893E17}" type="datetime1">
              <a:rPr lang="fi-FI" smtClean="0"/>
              <a:pPr>
                <a:spcAft>
                  <a:spcPts val="600"/>
                </a:spcAft>
              </a:pPr>
              <a:t>31.12.2025</a:t>
            </a:fld>
            <a:endParaRPr lang="fi-FI" dirty="0"/>
          </a:p>
        </p:txBody>
      </p:sp>
      <p:sp>
        <p:nvSpPr>
          <p:cNvPr id="20" name="Footer Placeholder 4">
            <a:extLst>
              <a:ext uri="{FF2B5EF4-FFF2-40B4-BE49-F238E27FC236}">
                <a16:creationId xmlns:a16="http://schemas.microsoft.com/office/drawing/2014/main" id="{859BDC9A-EC09-0AC0-1FBD-1E8C93019F8D}"/>
              </a:ext>
            </a:extLst>
          </p:cNvPr>
          <p:cNvSpPr>
            <a:spLocks noGrp="1"/>
          </p:cNvSpPr>
          <p:nvPr>
            <p:ph type="ftr" sz="quarter" idx="3"/>
          </p:nvPr>
        </p:nvSpPr>
        <p:spPr>
          <a:xfrm>
            <a:off x="4659753" y="6355478"/>
            <a:ext cx="5730919" cy="365125"/>
          </a:xfrm>
        </p:spPr>
        <p:txBody>
          <a:bodyPr anchor="ctr">
            <a:normAutofit/>
          </a:bodyPr>
          <a:lstStyle/>
          <a:p>
            <a:endParaRPr lang="fi-FI">
              <a:cs typeface="Arial"/>
            </a:endParaRPr>
          </a:p>
        </p:txBody>
      </p:sp>
      <p:sp>
        <p:nvSpPr>
          <p:cNvPr id="15" name="Slide Number Placeholder 5">
            <a:extLst>
              <a:ext uri="{FF2B5EF4-FFF2-40B4-BE49-F238E27FC236}">
                <a16:creationId xmlns:a16="http://schemas.microsoft.com/office/drawing/2014/main" id="{E45F3037-42FE-AEAA-C6EE-49BB631CC4E6}"/>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36</a:t>
            </a:fld>
            <a:endParaRPr lang="en-FI"/>
          </a:p>
        </p:txBody>
      </p:sp>
      <p:pic>
        <p:nvPicPr>
          <p:cNvPr id="2" name="Kuva 1">
            <a:extLst>
              <a:ext uri="{FF2B5EF4-FFF2-40B4-BE49-F238E27FC236}">
                <a16:creationId xmlns:a16="http://schemas.microsoft.com/office/drawing/2014/main" id="{347CB5B2-189F-C1FC-BACB-3EF8BE42991C}"/>
              </a:ext>
            </a:extLst>
          </p:cNvPr>
          <p:cNvPicPr>
            <a:picLocks noChangeAspect="1"/>
          </p:cNvPicPr>
          <p:nvPr/>
        </p:nvPicPr>
        <p:blipFill>
          <a:blip r:embed="rId3"/>
          <a:srcRect r="78893"/>
          <a:stretch/>
        </p:blipFill>
        <p:spPr>
          <a:xfrm>
            <a:off x="9619135" y="0"/>
            <a:ext cx="2572865" cy="6858000"/>
          </a:xfrm>
          <a:prstGeom prst="rect">
            <a:avLst/>
          </a:prstGeom>
        </p:spPr>
      </p:pic>
      <p:pic>
        <p:nvPicPr>
          <p:cNvPr id="5" name="Kuva 4">
            <a:extLst>
              <a:ext uri="{FF2B5EF4-FFF2-40B4-BE49-F238E27FC236}">
                <a16:creationId xmlns:a16="http://schemas.microsoft.com/office/drawing/2014/main" id="{A4A8929C-D36B-0CC6-A965-DDCE6BE06FF9}"/>
              </a:ext>
            </a:extLst>
          </p:cNvPr>
          <p:cNvPicPr>
            <a:picLocks noChangeAspect="1"/>
          </p:cNvPicPr>
          <p:nvPr/>
        </p:nvPicPr>
        <p:blipFill>
          <a:blip r:embed="rId4"/>
          <a:stretch>
            <a:fillRect/>
          </a:stretch>
        </p:blipFill>
        <p:spPr>
          <a:xfrm>
            <a:off x="111689" y="6425254"/>
            <a:ext cx="896190" cy="225572"/>
          </a:xfrm>
          <a:prstGeom prst="rect">
            <a:avLst/>
          </a:prstGeom>
        </p:spPr>
      </p:pic>
    </p:spTree>
    <p:extLst>
      <p:ext uri="{BB962C8B-B14F-4D97-AF65-F5344CB8AC3E}">
        <p14:creationId xmlns:p14="http://schemas.microsoft.com/office/powerpoint/2010/main" val="2083301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A2BFBF8-08DE-F5C1-C1EA-2CBB4E2E317E}"/>
              </a:ext>
            </a:extLst>
          </p:cNvPr>
          <p:cNvSpPr>
            <a:spLocks noGrp="1"/>
          </p:cNvSpPr>
          <p:nvPr>
            <p:ph type="title"/>
          </p:nvPr>
        </p:nvSpPr>
        <p:spPr/>
        <p:txBody>
          <a:bodyPr/>
          <a:lstStyle/>
          <a:p>
            <a:r>
              <a:rPr lang="fi-FI"/>
              <a:t>Arviointiprosessi</a:t>
            </a:r>
          </a:p>
        </p:txBody>
      </p:sp>
      <p:sp>
        <p:nvSpPr>
          <p:cNvPr id="5" name="Alatunnisteen paikkamerkki 4">
            <a:extLst>
              <a:ext uri="{FF2B5EF4-FFF2-40B4-BE49-F238E27FC236}">
                <a16:creationId xmlns:a16="http://schemas.microsoft.com/office/drawing/2014/main" id="{D50273BB-37B1-4C52-B963-F55B1FD3EE86}"/>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2E3B6087-6CE9-E98F-FEBD-BEC19B04F596}"/>
              </a:ext>
            </a:extLst>
          </p:cNvPr>
          <p:cNvSpPr>
            <a:spLocks noGrp="1"/>
          </p:cNvSpPr>
          <p:nvPr>
            <p:ph type="sldNum" sz="quarter" idx="4"/>
          </p:nvPr>
        </p:nvSpPr>
        <p:spPr/>
        <p:txBody>
          <a:bodyPr/>
          <a:lstStyle/>
          <a:p>
            <a:fld id="{A1510FE8-D753-C647-A925-D4EB5DB9B7DB}" type="slidenum">
              <a:rPr lang="en-FI" smtClean="0"/>
              <a:pPr/>
              <a:t>37</a:t>
            </a:fld>
            <a:endParaRPr lang="en-FI"/>
          </a:p>
        </p:txBody>
      </p:sp>
      <p:pic>
        <p:nvPicPr>
          <p:cNvPr id="9" name="Sisällön paikkamerkki 5">
            <a:extLst>
              <a:ext uri="{FF2B5EF4-FFF2-40B4-BE49-F238E27FC236}">
                <a16:creationId xmlns:a16="http://schemas.microsoft.com/office/drawing/2014/main" id="{8D12999F-AF73-3C6D-F08A-E892301C8D80}"/>
              </a:ext>
            </a:extLst>
          </p:cNvPr>
          <p:cNvPicPr>
            <a:picLocks noGrp="1" noChangeAspect="1"/>
          </p:cNvPicPr>
          <p:nvPr>
            <p:ph idx="1"/>
          </p:nvPr>
        </p:nvPicPr>
        <p:blipFill>
          <a:blip r:embed="rId2"/>
          <a:stretch>
            <a:fillRect/>
          </a:stretch>
        </p:blipFill>
        <p:spPr>
          <a:xfrm>
            <a:off x="909637" y="1491267"/>
            <a:ext cx="8392017" cy="4720509"/>
          </a:xfrm>
          <a:prstGeom prst="rect">
            <a:avLst/>
          </a:prstGeom>
          <a:noFill/>
        </p:spPr>
      </p:pic>
      <p:pic>
        <p:nvPicPr>
          <p:cNvPr id="7" name="Picture 5">
            <a:extLst>
              <a:ext uri="{FF2B5EF4-FFF2-40B4-BE49-F238E27FC236}">
                <a16:creationId xmlns:a16="http://schemas.microsoft.com/office/drawing/2014/main" id="{1B7CE5C9-9316-CC7A-8CEB-4EB24425EC5B}"/>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515864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84054-563C-409F-B713-75475208F57C}"/>
            </a:ext>
          </a:extLst>
        </p:cNvPr>
        <p:cNvGrpSpPr/>
        <p:nvPr/>
      </p:nvGrpSpPr>
      <p:grpSpPr>
        <a:xfrm>
          <a:off x="0" y="0"/>
          <a:ext cx="0" cy="0"/>
          <a:chOff x="0" y="0"/>
          <a:chExt cx="0" cy="0"/>
        </a:xfrm>
      </p:grpSpPr>
      <p:sp>
        <p:nvSpPr>
          <p:cNvPr id="3" name="Tekstiruutu 2">
            <a:extLst>
              <a:ext uri="{FF2B5EF4-FFF2-40B4-BE49-F238E27FC236}">
                <a16:creationId xmlns:a16="http://schemas.microsoft.com/office/drawing/2014/main" id="{860C0DFE-C5AD-9A07-9D8D-E42F9896567F}"/>
              </a:ext>
            </a:extLst>
          </p:cNvPr>
          <p:cNvSpPr txBox="1"/>
          <p:nvPr/>
        </p:nvSpPr>
        <p:spPr>
          <a:xfrm>
            <a:off x="3048828" y="-1880145"/>
            <a:ext cx="6097656" cy="369332"/>
          </a:xfrm>
          <a:prstGeom prst="rect">
            <a:avLst/>
          </a:prstGeom>
          <a:noFill/>
        </p:spPr>
        <p:txBody>
          <a:bodyPr wrap="square">
            <a:spAutoFit/>
          </a:bodyPr>
          <a:lstStyle/>
          <a:p>
            <a:pPr lvl="1"/>
            <a:r>
              <a:rPr lang="fi-FI" sz="1800"/>
              <a:t> </a:t>
            </a:r>
          </a:p>
        </p:txBody>
      </p:sp>
      <p:pic>
        <p:nvPicPr>
          <p:cNvPr id="2" name="Picture 1">
            <a:extLst>
              <a:ext uri="{FF2B5EF4-FFF2-40B4-BE49-F238E27FC236}">
                <a16:creationId xmlns:a16="http://schemas.microsoft.com/office/drawing/2014/main" id="{0B7283EC-DBE4-5B60-0023-7487B2C61FE5}"/>
              </a:ext>
            </a:extLst>
          </p:cNvPr>
          <p:cNvPicPr>
            <a:picLocks noChangeAspect="1"/>
          </p:cNvPicPr>
          <p:nvPr/>
        </p:nvPicPr>
        <p:blipFill>
          <a:blip r:embed="rId2"/>
          <a:stretch>
            <a:fillRect/>
          </a:stretch>
        </p:blipFill>
        <p:spPr>
          <a:xfrm>
            <a:off x="6575863" y="563973"/>
            <a:ext cx="5011584" cy="4678588"/>
          </a:xfrm>
          <a:prstGeom prst="rect">
            <a:avLst/>
          </a:prstGeom>
        </p:spPr>
      </p:pic>
      <p:sp>
        <p:nvSpPr>
          <p:cNvPr id="4" name="TextBox 3">
            <a:extLst>
              <a:ext uri="{FF2B5EF4-FFF2-40B4-BE49-F238E27FC236}">
                <a16:creationId xmlns:a16="http://schemas.microsoft.com/office/drawing/2014/main" id="{8C4E2E22-2F2E-3F80-0B8A-FF64FB0F6F7D}"/>
              </a:ext>
            </a:extLst>
          </p:cNvPr>
          <p:cNvSpPr txBox="1"/>
          <p:nvPr/>
        </p:nvSpPr>
        <p:spPr>
          <a:xfrm>
            <a:off x="620120" y="1900144"/>
            <a:ext cx="499654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err="1"/>
              <a:t>Vaikuttavuuden</a:t>
            </a:r>
            <a:r>
              <a:rPr lang="en-US" sz="1400" dirty="0"/>
              <a:t> </a:t>
            </a:r>
            <a:r>
              <a:rPr lang="en-US" sz="1400" dirty="0" err="1"/>
              <a:t>ekosysteemissä</a:t>
            </a:r>
            <a:r>
              <a:rPr lang="en-US" sz="1400" dirty="0"/>
              <a:t> </a:t>
            </a:r>
            <a:r>
              <a:rPr lang="en-US" sz="1400" dirty="0" err="1"/>
              <a:t>kyse</a:t>
            </a:r>
            <a:r>
              <a:rPr lang="en-US" sz="1400" dirty="0"/>
              <a:t> on </a:t>
            </a:r>
            <a:r>
              <a:rPr lang="en-US" sz="1400" dirty="0" err="1"/>
              <a:t>kokonaisuudesta</a:t>
            </a:r>
            <a:r>
              <a:rPr lang="en-US" sz="1400" dirty="0"/>
              <a:t>, </a:t>
            </a:r>
            <a:r>
              <a:rPr lang="en-US" sz="1400" dirty="0" err="1"/>
              <a:t>jossa</a:t>
            </a:r>
            <a:r>
              <a:rPr lang="en-US" sz="1400" dirty="0"/>
              <a:t> </a:t>
            </a:r>
            <a:r>
              <a:rPr lang="en-US" sz="1400" dirty="0" err="1"/>
              <a:t>eri</a:t>
            </a:r>
            <a:r>
              <a:rPr lang="en-US" sz="1400" dirty="0"/>
              <a:t> </a:t>
            </a:r>
            <a:r>
              <a:rPr lang="en-US" sz="1400" dirty="0" err="1"/>
              <a:t>toimijat</a:t>
            </a:r>
            <a:r>
              <a:rPr lang="en-US" sz="1400" dirty="0"/>
              <a:t>, </a:t>
            </a:r>
            <a:r>
              <a:rPr lang="en-US" sz="1400" dirty="0" err="1"/>
              <a:t>resurssit</a:t>
            </a:r>
            <a:r>
              <a:rPr lang="en-US" sz="1400" dirty="0"/>
              <a:t>, </a:t>
            </a:r>
            <a:r>
              <a:rPr lang="en-US" sz="1400" dirty="0" err="1"/>
              <a:t>prosessit</a:t>
            </a:r>
            <a:r>
              <a:rPr lang="en-US" sz="1400" dirty="0"/>
              <a:t> ja </a:t>
            </a:r>
            <a:r>
              <a:rPr lang="en-US" sz="1400" dirty="0" err="1"/>
              <a:t>ympäristötekijät</a:t>
            </a:r>
            <a:r>
              <a:rPr lang="en-US" sz="1400" dirty="0"/>
              <a:t> </a:t>
            </a:r>
            <a:r>
              <a:rPr lang="en-US" sz="1400" dirty="0" err="1"/>
              <a:t>muodostavat</a:t>
            </a:r>
            <a:r>
              <a:rPr lang="en-US" sz="1400" dirty="0"/>
              <a:t> </a:t>
            </a:r>
            <a:r>
              <a:rPr lang="en-US" sz="1400" dirty="0" err="1"/>
              <a:t>verkoston</a:t>
            </a:r>
            <a:r>
              <a:rPr lang="en-US" sz="1400" dirty="0"/>
              <a:t>, </a:t>
            </a:r>
            <a:r>
              <a:rPr lang="en-US" sz="1400" dirty="0" err="1"/>
              <a:t>niin</a:t>
            </a:r>
            <a:r>
              <a:rPr lang="en-US" sz="1400" dirty="0"/>
              <a:t> </a:t>
            </a:r>
            <a:r>
              <a:rPr lang="en-US" sz="1400" dirty="0" err="1"/>
              <a:t>että</a:t>
            </a:r>
            <a:r>
              <a:rPr lang="en-US" sz="1400" dirty="0"/>
              <a:t> </a:t>
            </a:r>
            <a:r>
              <a:rPr lang="en-US" sz="1400" dirty="0" err="1"/>
              <a:t>yhteinen</a:t>
            </a:r>
            <a:r>
              <a:rPr lang="en-US" sz="1400" dirty="0"/>
              <a:t> </a:t>
            </a:r>
            <a:r>
              <a:rPr lang="en-US" sz="1400" dirty="0" err="1"/>
              <a:t>tavoite</a:t>
            </a:r>
            <a:r>
              <a:rPr lang="en-US" sz="1400" dirty="0"/>
              <a:t> (</a:t>
            </a:r>
            <a:r>
              <a:rPr lang="en-US" sz="1400" dirty="0" err="1"/>
              <a:t>vaikuttavuus</a:t>
            </a:r>
            <a:r>
              <a:rPr lang="en-US" sz="1400" dirty="0"/>
              <a:t>) </a:t>
            </a:r>
            <a:r>
              <a:rPr lang="en-US" sz="1400" dirty="0" err="1"/>
              <a:t>laajenee</a:t>
            </a:r>
            <a:r>
              <a:rPr lang="en-US" sz="1400" dirty="0"/>
              <a:t> </a:t>
            </a:r>
            <a:r>
              <a:rPr lang="en-US" sz="1400" dirty="0" err="1"/>
              <a:t>vaikutuskehien</a:t>
            </a:r>
            <a:r>
              <a:rPr lang="en-US" sz="1400" dirty="0"/>
              <a:t> </a:t>
            </a:r>
            <a:r>
              <a:rPr lang="en-US" sz="1400" dirty="0" err="1"/>
              <a:t>kautta</a:t>
            </a:r>
            <a:r>
              <a:rPr lang="en-US" sz="1400" dirty="0"/>
              <a:t> </a:t>
            </a:r>
            <a:r>
              <a:rPr lang="en-US" sz="1400" dirty="0" err="1"/>
              <a:t>useiden</a:t>
            </a:r>
            <a:r>
              <a:rPr lang="en-US" sz="1400" dirty="0"/>
              <a:t> </a:t>
            </a:r>
            <a:r>
              <a:rPr lang="en-US" sz="1400" dirty="0" err="1"/>
              <a:t>tekojen</a:t>
            </a:r>
            <a:r>
              <a:rPr lang="en-US" sz="1400" dirty="0"/>
              <a:t> ja </a:t>
            </a:r>
            <a:r>
              <a:rPr lang="en-US" sz="1400" dirty="0" err="1"/>
              <a:t>panosten</a:t>
            </a:r>
            <a:r>
              <a:rPr lang="en-US" sz="1400" dirty="0"/>
              <a:t> </a:t>
            </a:r>
            <a:r>
              <a:rPr lang="en-US" sz="1400" dirty="0" err="1"/>
              <a:t>rinnakkaisiksi</a:t>
            </a:r>
            <a:r>
              <a:rPr lang="en-US" sz="1400" dirty="0"/>
              <a:t> </a:t>
            </a:r>
            <a:r>
              <a:rPr lang="en-US" sz="1400" dirty="0" err="1"/>
              <a:t>verkostoksi</a:t>
            </a:r>
            <a:r>
              <a:rPr lang="en-US" sz="1400" dirty="0"/>
              <a:t>.</a:t>
            </a:r>
          </a:p>
          <a:p>
            <a:endParaRPr lang="en-US" sz="1400" dirty="0"/>
          </a:p>
          <a:p>
            <a:r>
              <a:rPr lang="en-US" sz="1400" dirty="0" err="1">
                <a:ea typeface="+mn-lt"/>
                <a:cs typeface="+mn-lt"/>
              </a:rPr>
              <a:t>Vaikuttavuuden</a:t>
            </a:r>
            <a:r>
              <a:rPr lang="en-US" sz="1400" dirty="0">
                <a:ea typeface="+mn-lt"/>
                <a:cs typeface="+mn-lt"/>
              </a:rPr>
              <a:t> </a:t>
            </a:r>
            <a:r>
              <a:rPr lang="en-US" sz="1400" dirty="0" err="1">
                <a:ea typeface="+mn-lt"/>
                <a:cs typeface="+mn-lt"/>
              </a:rPr>
              <a:t>ekosysteemissä</a:t>
            </a:r>
            <a:r>
              <a:rPr lang="en-US" sz="1400" dirty="0">
                <a:ea typeface="+mn-lt"/>
                <a:cs typeface="+mn-lt"/>
              </a:rPr>
              <a:t> </a:t>
            </a:r>
            <a:r>
              <a:rPr lang="en-US" sz="1400" dirty="0" err="1">
                <a:ea typeface="+mn-lt"/>
                <a:cs typeface="+mn-lt"/>
              </a:rPr>
              <a:t>tehdään</a:t>
            </a:r>
            <a:r>
              <a:rPr lang="en-US" sz="1400" dirty="0">
                <a:ea typeface="+mn-lt"/>
                <a:cs typeface="+mn-lt"/>
              </a:rPr>
              <a:t> </a:t>
            </a:r>
            <a:r>
              <a:rPr lang="en-US" sz="1400" dirty="0" err="1">
                <a:ea typeface="+mn-lt"/>
                <a:cs typeface="+mn-lt"/>
              </a:rPr>
              <a:t>yhteistyötä</a:t>
            </a:r>
            <a:r>
              <a:rPr lang="en-US" sz="1400" dirty="0">
                <a:ea typeface="+mn-lt"/>
                <a:cs typeface="+mn-lt"/>
              </a:rPr>
              <a:t> </a:t>
            </a:r>
            <a:r>
              <a:rPr lang="en-US" sz="1400" dirty="0" err="1">
                <a:ea typeface="+mn-lt"/>
                <a:cs typeface="+mn-lt"/>
              </a:rPr>
              <a:t>käyttäen</a:t>
            </a:r>
            <a:r>
              <a:rPr lang="en-US" sz="1400" dirty="0">
                <a:ea typeface="+mn-lt"/>
                <a:cs typeface="+mn-lt"/>
              </a:rPr>
              <a:t> </a:t>
            </a:r>
            <a:r>
              <a:rPr lang="en-US" sz="1400" dirty="0" err="1">
                <a:ea typeface="+mn-lt"/>
                <a:cs typeface="+mn-lt"/>
              </a:rPr>
              <a:t>osaamista</a:t>
            </a:r>
            <a:r>
              <a:rPr lang="en-US" sz="1400" dirty="0">
                <a:ea typeface="+mn-lt"/>
                <a:cs typeface="+mn-lt"/>
              </a:rPr>
              <a:t> </a:t>
            </a:r>
            <a:r>
              <a:rPr lang="en-US" sz="1400" dirty="0" err="1">
                <a:ea typeface="+mn-lt"/>
                <a:cs typeface="+mn-lt"/>
              </a:rPr>
              <a:t>sekä</a:t>
            </a:r>
            <a:r>
              <a:rPr lang="en-US" sz="1400" dirty="0">
                <a:ea typeface="+mn-lt"/>
                <a:cs typeface="+mn-lt"/>
              </a:rPr>
              <a:t> </a:t>
            </a:r>
            <a:r>
              <a:rPr lang="en-US" sz="1400" dirty="0" err="1">
                <a:ea typeface="+mn-lt"/>
                <a:cs typeface="+mn-lt"/>
              </a:rPr>
              <a:t>resursseja</a:t>
            </a:r>
            <a:r>
              <a:rPr lang="en-US" sz="1400" dirty="0">
                <a:ea typeface="+mn-lt"/>
                <a:cs typeface="+mn-lt"/>
              </a:rPr>
              <a:t> </a:t>
            </a:r>
            <a:r>
              <a:rPr lang="en-US" sz="1400" dirty="0" err="1">
                <a:ea typeface="+mn-lt"/>
                <a:cs typeface="+mn-lt"/>
              </a:rPr>
              <a:t>yhteisen</a:t>
            </a:r>
            <a:r>
              <a:rPr lang="en-US" sz="1400" dirty="0">
                <a:ea typeface="+mn-lt"/>
                <a:cs typeface="+mn-lt"/>
              </a:rPr>
              <a:t> </a:t>
            </a:r>
            <a:r>
              <a:rPr lang="en-US" sz="1400" dirty="0" err="1">
                <a:ea typeface="+mn-lt"/>
                <a:cs typeface="+mn-lt"/>
              </a:rPr>
              <a:t>vaikuttavuustavoitteen</a:t>
            </a:r>
            <a:r>
              <a:rPr lang="en-US" sz="1400" dirty="0">
                <a:ea typeface="+mn-lt"/>
                <a:cs typeface="+mn-lt"/>
              </a:rPr>
              <a:t> </a:t>
            </a:r>
            <a:r>
              <a:rPr lang="en-US" sz="1400" dirty="0" err="1">
                <a:ea typeface="+mn-lt"/>
                <a:cs typeface="+mn-lt"/>
              </a:rPr>
              <a:t>saamiseksi</a:t>
            </a:r>
            <a:r>
              <a:rPr lang="en-US" sz="1400" dirty="0">
                <a:ea typeface="+mn-lt"/>
                <a:cs typeface="+mn-lt"/>
              </a:rPr>
              <a:t>.</a:t>
            </a:r>
            <a:endParaRPr lang="en-US" sz="1400" dirty="0"/>
          </a:p>
        </p:txBody>
      </p:sp>
      <p:sp>
        <p:nvSpPr>
          <p:cNvPr id="5" name="TextBox 4">
            <a:extLst>
              <a:ext uri="{FF2B5EF4-FFF2-40B4-BE49-F238E27FC236}">
                <a16:creationId xmlns:a16="http://schemas.microsoft.com/office/drawing/2014/main" id="{E09810D0-F264-479A-4D30-132CC63EE452}"/>
              </a:ext>
            </a:extLst>
          </p:cNvPr>
          <p:cNvSpPr txBox="1"/>
          <p:nvPr/>
        </p:nvSpPr>
        <p:spPr>
          <a:xfrm>
            <a:off x="620120" y="1095666"/>
            <a:ext cx="652732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err="1"/>
              <a:t>Vaikuttavuuden</a:t>
            </a:r>
            <a:r>
              <a:rPr lang="en-US" sz="3200" b="1"/>
              <a:t> </a:t>
            </a:r>
            <a:r>
              <a:rPr lang="en-US" sz="3200" b="1" err="1"/>
              <a:t>ekosysteemi</a:t>
            </a:r>
            <a:endParaRPr lang="en-US" sz="3200" b="1">
              <a:cs typeface="Arial"/>
            </a:endParaRPr>
          </a:p>
          <a:p>
            <a:pPr algn="l"/>
            <a:endParaRPr lang="en-US">
              <a:latin typeface="+mn-lt"/>
              <a:cs typeface="Poppins" pitchFamily="2" charset="77"/>
            </a:endParaRPr>
          </a:p>
        </p:txBody>
      </p:sp>
      <p:pic>
        <p:nvPicPr>
          <p:cNvPr id="7" name="Picture 5">
            <a:extLst>
              <a:ext uri="{FF2B5EF4-FFF2-40B4-BE49-F238E27FC236}">
                <a16:creationId xmlns:a16="http://schemas.microsoft.com/office/drawing/2014/main" id="{B5E8CBE5-CEC1-E8BD-A381-9CC0F7BED880}"/>
              </a:ext>
            </a:extLst>
          </p:cNvPr>
          <p:cNvPicPr>
            <a:picLocks noChangeAspect="1"/>
          </p:cNvPicPr>
          <p:nvPr/>
        </p:nvPicPr>
        <p:blipFill>
          <a:blip r:embed="rId3"/>
          <a:stretch>
            <a:fillRect/>
          </a:stretch>
        </p:blipFill>
        <p:spPr>
          <a:xfrm>
            <a:off x="173441" y="161242"/>
            <a:ext cx="893359" cy="226341"/>
          </a:xfrm>
          <a:prstGeom prst="rect">
            <a:avLst/>
          </a:prstGeom>
        </p:spPr>
      </p:pic>
      <p:pic>
        <p:nvPicPr>
          <p:cNvPr id="8" name="Kuva 7" descr="Kuva, joka sisältää kohteen Turkoosi, muotoilu&#10;&#10;Tekoälyn generoima sisältö voi olla virheellistä.">
            <a:extLst>
              <a:ext uri="{FF2B5EF4-FFF2-40B4-BE49-F238E27FC236}">
                <a16:creationId xmlns:a16="http://schemas.microsoft.com/office/drawing/2014/main" id="{A45249FA-5E8D-F6A0-AD96-54BABC7BC6D0}"/>
              </a:ext>
            </a:extLst>
          </p:cNvPr>
          <p:cNvPicPr>
            <a:picLocks noChangeAspect="1"/>
          </p:cNvPicPr>
          <p:nvPr/>
        </p:nvPicPr>
        <p:blipFill>
          <a:blip r:embed="rId4"/>
          <a:srcRect t="82000"/>
          <a:stretch/>
        </p:blipFill>
        <p:spPr>
          <a:xfrm>
            <a:off x="1234" y="5623560"/>
            <a:ext cx="12189532" cy="1234440"/>
          </a:xfrm>
          <a:prstGeom prst="rect">
            <a:avLst/>
          </a:prstGeom>
        </p:spPr>
      </p:pic>
    </p:spTree>
    <p:extLst>
      <p:ext uri="{BB962C8B-B14F-4D97-AF65-F5344CB8AC3E}">
        <p14:creationId xmlns:p14="http://schemas.microsoft.com/office/powerpoint/2010/main" val="972656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16142-8EB3-8032-BBA6-F22C5A9CC443}"/>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0082E4D8-3C9D-C349-B733-AF6EE5EA3032}"/>
              </a:ext>
            </a:extLst>
          </p:cNvPr>
          <p:cNvSpPr>
            <a:spLocks noGrp="1"/>
          </p:cNvSpPr>
          <p:nvPr>
            <p:ph idx="1"/>
          </p:nvPr>
        </p:nvSpPr>
        <p:spPr>
          <a:xfrm>
            <a:off x="799512" y="1745466"/>
            <a:ext cx="6691757" cy="4202897"/>
          </a:xfrm>
        </p:spPr>
        <p:txBody>
          <a:bodyPr vert="horz" lIns="72000" tIns="36000" rIns="72000" bIns="36000" numCol="1" rtlCol="0" anchor="t">
            <a:noAutofit/>
          </a:bodyPr>
          <a:lstStyle/>
          <a:p>
            <a:pPr>
              <a:lnSpc>
                <a:spcPct val="100000"/>
              </a:lnSpc>
              <a:spcBef>
                <a:spcPts val="0"/>
              </a:spcBef>
            </a:pPr>
            <a:r>
              <a:rPr lang="en-US" sz="1600" dirty="0" err="1">
                <a:cs typeface="Arial"/>
              </a:rPr>
              <a:t>Sosiaali</a:t>
            </a:r>
            <a:r>
              <a:rPr lang="en-US" sz="1600" dirty="0">
                <a:cs typeface="Arial"/>
              </a:rPr>
              <a:t>- ja </a:t>
            </a:r>
            <a:r>
              <a:rPr lang="en-US" sz="1600" dirty="0" err="1">
                <a:cs typeface="Arial"/>
              </a:rPr>
              <a:t>terveydenhuollon</a:t>
            </a:r>
            <a:r>
              <a:rPr lang="en-US" sz="1600" dirty="0">
                <a:cs typeface="Arial"/>
              </a:rPr>
              <a:t> </a:t>
            </a:r>
            <a:r>
              <a:rPr lang="en-US" sz="1600" dirty="0" err="1">
                <a:cs typeface="Arial"/>
              </a:rPr>
              <a:t>haasteiden</a:t>
            </a:r>
            <a:r>
              <a:rPr lang="en-US" sz="1600" dirty="0">
                <a:cs typeface="Arial"/>
              </a:rPr>
              <a:t> </a:t>
            </a:r>
            <a:r>
              <a:rPr lang="en-US" sz="1600" dirty="0" err="1">
                <a:cs typeface="Arial"/>
              </a:rPr>
              <a:t>ratkaisemiseen</a:t>
            </a:r>
            <a:r>
              <a:rPr lang="en-US" sz="1600" dirty="0">
                <a:cs typeface="Arial"/>
              </a:rPr>
              <a:t> </a:t>
            </a:r>
            <a:r>
              <a:rPr lang="en-US" sz="1600" dirty="0" err="1">
                <a:cs typeface="Arial"/>
              </a:rPr>
              <a:t>tarvitaan</a:t>
            </a:r>
            <a:r>
              <a:rPr lang="en-US" sz="1600" dirty="0">
                <a:cs typeface="Arial"/>
              </a:rPr>
              <a:t> </a:t>
            </a:r>
            <a:r>
              <a:rPr lang="en-US" sz="1600" dirty="0" err="1">
                <a:cs typeface="Arial"/>
              </a:rPr>
              <a:t>useita</a:t>
            </a:r>
            <a:r>
              <a:rPr lang="en-US" sz="1600" dirty="0">
                <a:cs typeface="Arial"/>
              </a:rPr>
              <a:t> </a:t>
            </a:r>
            <a:r>
              <a:rPr lang="en-US" sz="1600" dirty="0" err="1">
                <a:cs typeface="Arial"/>
              </a:rPr>
              <a:t>samaan</a:t>
            </a:r>
            <a:r>
              <a:rPr lang="en-US" sz="1600" dirty="0">
                <a:cs typeface="Arial"/>
              </a:rPr>
              <a:t> suuntaan </a:t>
            </a:r>
            <a:r>
              <a:rPr lang="en-US" sz="1600" dirty="0" err="1">
                <a:cs typeface="Arial"/>
              </a:rPr>
              <a:t>vaikuttavia</a:t>
            </a:r>
            <a:r>
              <a:rPr lang="en-US" sz="1600" dirty="0">
                <a:cs typeface="Arial"/>
              </a:rPr>
              <a:t> </a:t>
            </a:r>
            <a:r>
              <a:rPr lang="en-US" sz="1600" dirty="0" err="1">
                <a:cs typeface="Arial"/>
              </a:rPr>
              <a:t>toimenpiteitä</a:t>
            </a:r>
            <a:r>
              <a:rPr lang="en-US" sz="1600" dirty="0">
                <a:cs typeface="Arial"/>
              </a:rPr>
              <a:t>. </a:t>
            </a:r>
            <a:r>
              <a:rPr lang="en-US" sz="1600" dirty="0" err="1">
                <a:cs typeface="Arial"/>
              </a:rPr>
              <a:t>Myös</a:t>
            </a:r>
            <a:r>
              <a:rPr lang="en-US" sz="1600" dirty="0">
                <a:cs typeface="Arial"/>
              </a:rPr>
              <a:t> </a:t>
            </a:r>
            <a:r>
              <a:rPr lang="en-US" sz="1600" dirty="0" err="1">
                <a:cs typeface="Arial"/>
              </a:rPr>
              <a:t>hyvinvointialueen</a:t>
            </a:r>
            <a:r>
              <a:rPr lang="en-US" sz="1600" dirty="0">
                <a:cs typeface="Arial"/>
              </a:rPr>
              <a:t> </a:t>
            </a:r>
            <a:r>
              <a:rPr lang="en-US" sz="1600" dirty="0" err="1">
                <a:cs typeface="Arial"/>
              </a:rPr>
              <a:t>toimijoiden</a:t>
            </a:r>
            <a:r>
              <a:rPr lang="en-US" sz="1600" dirty="0">
                <a:cs typeface="Arial"/>
              </a:rPr>
              <a:t> </a:t>
            </a:r>
            <a:r>
              <a:rPr lang="en-US" sz="1600" dirty="0" err="1">
                <a:cs typeface="Arial"/>
              </a:rPr>
              <a:t>välillä</a:t>
            </a:r>
            <a:r>
              <a:rPr lang="en-US" sz="1600" dirty="0">
                <a:cs typeface="Arial"/>
              </a:rPr>
              <a:t> on </a:t>
            </a:r>
            <a:r>
              <a:rPr lang="en-US" sz="1600" dirty="0" err="1">
                <a:cs typeface="Arial"/>
              </a:rPr>
              <a:t>riippuvuuksia</a:t>
            </a:r>
            <a:r>
              <a:rPr lang="en-US" sz="1600" dirty="0">
                <a:cs typeface="Arial"/>
              </a:rPr>
              <a:t>, </a:t>
            </a:r>
            <a:r>
              <a:rPr lang="en-US" sz="1600" dirty="0" err="1">
                <a:cs typeface="Arial"/>
              </a:rPr>
              <a:t>eikä</a:t>
            </a:r>
            <a:r>
              <a:rPr lang="en-US" sz="1600" dirty="0">
                <a:cs typeface="Arial"/>
              </a:rPr>
              <a:t> </a:t>
            </a:r>
            <a:r>
              <a:rPr lang="en-US" sz="1600" dirty="0" err="1">
                <a:cs typeface="Arial"/>
              </a:rPr>
              <a:t>aina</a:t>
            </a:r>
            <a:r>
              <a:rPr lang="en-US" sz="1600" dirty="0">
                <a:cs typeface="Arial"/>
              </a:rPr>
              <a:t> ole </a:t>
            </a:r>
            <a:r>
              <a:rPr lang="en-US" sz="1600" dirty="0" err="1">
                <a:cs typeface="Arial"/>
              </a:rPr>
              <a:t>mahdollista</a:t>
            </a:r>
            <a:r>
              <a:rPr lang="en-US" sz="1600" dirty="0">
                <a:cs typeface="Arial"/>
              </a:rPr>
              <a:t> </a:t>
            </a:r>
            <a:r>
              <a:rPr lang="en-US" sz="1600" dirty="0" err="1">
                <a:cs typeface="Arial"/>
              </a:rPr>
              <a:t>löytää</a:t>
            </a:r>
            <a:r>
              <a:rPr lang="en-US" sz="1600" dirty="0">
                <a:cs typeface="Arial"/>
              </a:rPr>
              <a:t> </a:t>
            </a:r>
            <a:r>
              <a:rPr lang="en-US" sz="1600" dirty="0" err="1">
                <a:cs typeface="Arial"/>
              </a:rPr>
              <a:t>yhtä</a:t>
            </a:r>
            <a:r>
              <a:rPr lang="en-US" sz="1600" dirty="0">
                <a:cs typeface="Arial"/>
              </a:rPr>
              <a:t> </a:t>
            </a:r>
            <a:r>
              <a:rPr lang="en-US" sz="1600" dirty="0" err="1">
                <a:cs typeface="Arial"/>
              </a:rPr>
              <a:t>parasta</a:t>
            </a:r>
            <a:r>
              <a:rPr lang="en-US" sz="1600" dirty="0">
                <a:cs typeface="Arial"/>
              </a:rPr>
              <a:t> </a:t>
            </a:r>
            <a:r>
              <a:rPr lang="en-US" sz="1600" dirty="0" err="1">
                <a:cs typeface="Arial"/>
              </a:rPr>
              <a:t>ratkaisua</a:t>
            </a:r>
            <a:r>
              <a:rPr lang="en-US" sz="1600" dirty="0">
                <a:cs typeface="Arial"/>
              </a:rPr>
              <a:t>. </a:t>
            </a:r>
          </a:p>
          <a:p>
            <a:pPr marL="0" indent="0">
              <a:lnSpc>
                <a:spcPct val="100000"/>
              </a:lnSpc>
              <a:spcBef>
                <a:spcPts val="0"/>
              </a:spcBef>
              <a:buNone/>
            </a:pPr>
            <a:endParaRPr lang="en-US" sz="1600" dirty="0"/>
          </a:p>
          <a:p>
            <a:pPr>
              <a:lnSpc>
                <a:spcPct val="100000"/>
              </a:lnSpc>
              <a:spcBef>
                <a:spcPts val="0"/>
              </a:spcBef>
            </a:pPr>
            <a:r>
              <a:rPr lang="en-US" sz="1600" dirty="0">
                <a:cs typeface="Arial"/>
              </a:rPr>
              <a:t>Jotta </a:t>
            </a:r>
            <a:r>
              <a:rPr lang="en-US" sz="1600" dirty="0" err="1">
                <a:cs typeface="Arial"/>
              </a:rPr>
              <a:t>saavuttaisimme</a:t>
            </a:r>
            <a:r>
              <a:rPr lang="en-US" sz="1600" dirty="0">
                <a:cs typeface="Arial"/>
              </a:rPr>
              <a:t> </a:t>
            </a:r>
            <a:r>
              <a:rPr lang="en-US" sz="1600" dirty="0" err="1">
                <a:cs typeface="Arial"/>
              </a:rPr>
              <a:t>merkittäviä</a:t>
            </a:r>
            <a:r>
              <a:rPr lang="en-US" sz="1600" dirty="0">
                <a:cs typeface="Arial"/>
              </a:rPr>
              <a:t> </a:t>
            </a:r>
            <a:r>
              <a:rPr lang="en-US" sz="1600" dirty="0" err="1">
                <a:cs typeface="Arial"/>
              </a:rPr>
              <a:t>muutoksia</a:t>
            </a:r>
            <a:r>
              <a:rPr lang="en-US" sz="1600" dirty="0">
                <a:cs typeface="Arial"/>
              </a:rPr>
              <a:t> on </a:t>
            </a:r>
            <a:r>
              <a:rPr lang="en-US" sz="1600" dirty="0" err="1">
                <a:cs typeface="Arial"/>
              </a:rPr>
              <a:t>tunnistettava</a:t>
            </a:r>
            <a:r>
              <a:rPr lang="en-US" sz="1600" dirty="0">
                <a:cs typeface="Arial"/>
              </a:rPr>
              <a:t> </a:t>
            </a:r>
            <a:r>
              <a:rPr lang="en-US" sz="1600" dirty="0" err="1">
                <a:cs typeface="Arial"/>
              </a:rPr>
              <a:t>yksittäisen</a:t>
            </a:r>
            <a:r>
              <a:rPr lang="en-US" sz="1600" dirty="0">
                <a:cs typeface="Arial"/>
              </a:rPr>
              <a:t> </a:t>
            </a:r>
            <a:r>
              <a:rPr lang="en-US" sz="1600" dirty="0" err="1">
                <a:cs typeface="Arial"/>
              </a:rPr>
              <a:t>toimenpiteen</a:t>
            </a:r>
            <a:r>
              <a:rPr lang="en-US" sz="1600" dirty="0">
                <a:cs typeface="Arial"/>
              </a:rPr>
              <a:t> </a:t>
            </a:r>
            <a:r>
              <a:rPr lang="en-US" sz="1600" dirty="0" err="1">
                <a:cs typeface="Arial"/>
              </a:rPr>
              <a:t>merkitys</a:t>
            </a:r>
            <a:r>
              <a:rPr lang="en-US" sz="1600" dirty="0">
                <a:cs typeface="Arial"/>
              </a:rPr>
              <a:t> </a:t>
            </a:r>
            <a:r>
              <a:rPr lang="en-US" sz="1600" dirty="0" err="1">
                <a:cs typeface="Arial"/>
              </a:rPr>
              <a:t>osana</a:t>
            </a:r>
            <a:r>
              <a:rPr lang="en-US" sz="1600" dirty="0">
                <a:cs typeface="Arial"/>
              </a:rPr>
              <a:t> </a:t>
            </a:r>
            <a:r>
              <a:rPr lang="en-US" sz="1600" dirty="0" err="1">
                <a:cs typeface="Arial"/>
              </a:rPr>
              <a:t>vaikuttavuuden</a:t>
            </a:r>
            <a:r>
              <a:rPr lang="en-US" sz="1600" dirty="0">
                <a:cs typeface="Arial"/>
              </a:rPr>
              <a:t> </a:t>
            </a:r>
            <a:r>
              <a:rPr lang="en-US" sz="1600" dirty="0" err="1">
                <a:cs typeface="Arial"/>
              </a:rPr>
              <a:t>kokonaisuutta</a:t>
            </a:r>
            <a:r>
              <a:rPr lang="en-US" sz="1600" dirty="0">
                <a:cs typeface="Arial"/>
              </a:rPr>
              <a:t>. </a:t>
            </a:r>
          </a:p>
          <a:p>
            <a:pPr marL="0" indent="0">
              <a:lnSpc>
                <a:spcPct val="100000"/>
              </a:lnSpc>
              <a:spcBef>
                <a:spcPts val="0"/>
              </a:spcBef>
              <a:buNone/>
            </a:pPr>
            <a:endParaRPr lang="en-US" sz="1600" dirty="0">
              <a:cs typeface="Arial"/>
            </a:endParaRPr>
          </a:p>
          <a:p>
            <a:pPr>
              <a:lnSpc>
                <a:spcPct val="100000"/>
              </a:lnSpc>
              <a:spcBef>
                <a:spcPts val="0"/>
              </a:spcBef>
            </a:pPr>
            <a:r>
              <a:rPr lang="en-US" sz="1600" dirty="0" err="1">
                <a:cs typeface="Arial"/>
              </a:rPr>
              <a:t>Vaikuttavuuden</a:t>
            </a:r>
            <a:r>
              <a:rPr lang="en-US" sz="1600" dirty="0">
                <a:cs typeface="Arial"/>
              </a:rPr>
              <a:t> </a:t>
            </a:r>
            <a:r>
              <a:rPr lang="en-US" sz="1600" dirty="0" err="1">
                <a:cs typeface="Arial"/>
              </a:rPr>
              <a:t>ekosysteemi</a:t>
            </a:r>
            <a:r>
              <a:rPr lang="en-US" sz="1600" dirty="0">
                <a:cs typeface="Arial"/>
              </a:rPr>
              <a:t> -</a:t>
            </a:r>
            <a:r>
              <a:rPr lang="en-US" sz="1600" dirty="0" err="1">
                <a:cs typeface="Arial"/>
              </a:rPr>
              <a:t>ajattelu</a:t>
            </a:r>
            <a:r>
              <a:rPr lang="en-US" sz="1600" dirty="0">
                <a:cs typeface="Arial"/>
              </a:rPr>
              <a:t> </a:t>
            </a:r>
            <a:r>
              <a:rPr lang="en-US" sz="1600" dirty="0" err="1">
                <a:cs typeface="Arial"/>
              </a:rPr>
              <a:t>korostaa</a:t>
            </a:r>
            <a:r>
              <a:rPr lang="en-US" sz="1600" dirty="0">
                <a:cs typeface="Arial"/>
              </a:rPr>
              <a:t> </a:t>
            </a:r>
            <a:r>
              <a:rPr lang="en-US" sz="1600" dirty="0" err="1">
                <a:cs typeface="Arial"/>
              </a:rPr>
              <a:t>vuorovaikutusta</a:t>
            </a:r>
            <a:r>
              <a:rPr lang="en-US" sz="1600" dirty="0">
                <a:cs typeface="Arial"/>
              </a:rPr>
              <a:t>, </a:t>
            </a:r>
            <a:r>
              <a:rPr lang="en-US" sz="1600" dirty="0" err="1">
                <a:cs typeface="Arial"/>
              </a:rPr>
              <a:t>riippuvuuksia</a:t>
            </a:r>
            <a:r>
              <a:rPr lang="en-US" sz="1600" dirty="0">
                <a:cs typeface="Arial"/>
              </a:rPr>
              <a:t> ja </a:t>
            </a:r>
            <a:r>
              <a:rPr lang="en-US" sz="1600" dirty="0" err="1">
                <a:cs typeface="Arial"/>
              </a:rPr>
              <a:t>muuttuvaa</a:t>
            </a:r>
            <a:r>
              <a:rPr lang="en-US" sz="1600" dirty="0">
                <a:cs typeface="Arial"/>
              </a:rPr>
              <a:t> </a:t>
            </a:r>
            <a:r>
              <a:rPr lang="en-US" sz="1600" dirty="0" err="1">
                <a:cs typeface="Arial"/>
              </a:rPr>
              <a:t>toimintaympäristöä</a:t>
            </a:r>
            <a:r>
              <a:rPr lang="en-US" sz="1600" dirty="0">
                <a:cs typeface="Arial"/>
              </a:rPr>
              <a:t>. Sen </a:t>
            </a:r>
            <a:r>
              <a:rPr lang="en-US" sz="1600" dirty="0" err="1">
                <a:cs typeface="Arial"/>
              </a:rPr>
              <a:t>tavoitteena</a:t>
            </a:r>
            <a:r>
              <a:rPr lang="en-US" sz="1600" dirty="0">
                <a:cs typeface="Arial"/>
              </a:rPr>
              <a:t> on </a:t>
            </a:r>
            <a:r>
              <a:rPr lang="en-US" sz="1600" dirty="0" err="1">
                <a:cs typeface="Arial"/>
              </a:rPr>
              <a:t>herättää</a:t>
            </a:r>
            <a:r>
              <a:rPr lang="en-US" sz="1600" dirty="0">
                <a:cs typeface="Arial"/>
              </a:rPr>
              <a:t> </a:t>
            </a:r>
            <a:r>
              <a:rPr lang="en-US" sz="1600" dirty="0" err="1">
                <a:cs typeface="Arial"/>
              </a:rPr>
              <a:t>yhteistä</a:t>
            </a:r>
            <a:r>
              <a:rPr lang="en-US" sz="1600" dirty="0">
                <a:cs typeface="Arial"/>
              </a:rPr>
              <a:t> </a:t>
            </a:r>
            <a:r>
              <a:rPr lang="en-US" sz="1600" dirty="0" err="1">
                <a:cs typeface="Arial"/>
              </a:rPr>
              <a:t>keskustelua</a:t>
            </a:r>
            <a:r>
              <a:rPr lang="en-US" sz="1600" dirty="0">
                <a:cs typeface="Arial"/>
              </a:rPr>
              <a:t>, </a:t>
            </a:r>
            <a:r>
              <a:rPr lang="en-US" sz="1600" dirty="0" err="1">
                <a:cs typeface="Arial"/>
              </a:rPr>
              <a:t>tulkintaa</a:t>
            </a:r>
            <a:r>
              <a:rPr lang="en-US" sz="1600" dirty="0">
                <a:cs typeface="Arial"/>
              </a:rPr>
              <a:t> ja </a:t>
            </a:r>
            <a:r>
              <a:rPr lang="en-US" sz="1600" dirty="0" err="1">
                <a:cs typeface="Arial"/>
              </a:rPr>
              <a:t>johtopäätöksiä</a:t>
            </a:r>
            <a:r>
              <a:rPr lang="en-US" sz="1600" dirty="0">
                <a:cs typeface="Arial"/>
              </a:rPr>
              <a:t> </a:t>
            </a:r>
            <a:r>
              <a:rPr lang="en-US" sz="1600" dirty="0" err="1">
                <a:cs typeface="Arial"/>
              </a:rPr>
              <a:t>siitä</a:t>
            </a:r>
            <a:r>
              <a:rPr lang="en-US" sz="1600" dirty="0">
                <a:cs typeface="Arial"/>
              </a:rPr>
              <a:t>, </a:t>
            </a:r>
            <a:r>
              <a:rPr lang="en-US" sz="1600" dirty="0" err="1">
                <a:cs typeface="Arial"/>
              </a:rPr>
              <a:t>mihin</a:t>
            </a:r>
            <a:r>
              <a:rPr lang="en-US" sz="1600" dirty="0">
                <a:cs typeface="Arial"/>
              </a:rPr>
              <a:t> suuntaan </a:t>
            </a:r>
            <a:r>
              <a:rPr lang="en-US" sz="1600" dirty="0" err="1">
                <a:cs typeface="Arial"/>
              </a:rPr>
              <a:t>Satakunnan</a:t>
            </a:r>
            <a:r>
              <a:rPr lang="en-US" sz="1600" dirty="0">
                <a:cs typeface="Arial"/>
              </a:rPr>
              <a:t> </a:t>
            </a:r>
            <a:r>
              <a:rPr lang="en-US" sz="1600" dirty="0" err="1">
                <a:cs typeface="Arial"/>
              </a:rPr>
              <a:t>hyvinvointialueen</a:t>
            </a:r>
            <a:r>
              <a:rPr lang="en-US" sz="1600" dirty="0">
                <a:cs typeface="Arial"/>
              </a:rPr>
              <a:t> </a:t>
            </a:r>
            <a:r>
              <a:rPr lang="en-US" sz="1600" dirty="0" err="1">
                <a:cs typeface="Arial"/>
              </a:rPr>
              <a:t>vaikuttavuusajattelua</a:t>
            </a:r>
            <a:r>
              <a:rPr lang="en-US" sz="1600" dirty="0">
                <a:cs typeface="Arial"/>
              </a:rPr>
              <a:t> </a:t>
            </a:r>
            <a:r>
              <a:rPr lang="en-US" sz="1600" dirty="0" err="1">
                <a:cs typeface="Arial"/>
              </a:rPr>
              <a:t>viedään</a:t>
            </a:r>
            <a:r>
              <a:rPr lang="en-US" sz="1600" dirty="0">
                <a:cs typeface="Arial"/>
              </a:rPr>
              <a:t>.   </a:t>
            </a:r>
            <a:endParaRPr lang="en-US" sz="1600" dirty="0"/>
          </a:p>
          <a:p>
            <a:pPr>
              <a:lnSpc>
                <a:spcPct val="100000"/>
              </a:lnSpc>
              <a:spcBef>
                <a:spcPts val="0"/>
              </a:spcBef>
            </a:pPr>
            <a:endParaRPr lang="en-US" sz="1600" dirty="0">
              <a:cs typeface="Arial"/>
            </a:endParaRPr>
          </a:p>
          <a:p>
            <a:pPr>
              <a:lnSpc>
                <a:spcPct val="100000"/>
              </a:lnSpc>
              <a:spcBef>
                <a:spcPts val="0"/>
              </a:spcBef>
            </a:pPr>
            <a:r>
              <a:rPr lang="en-US" sz="1600" dirty="0" err="1">
                <a:cs typeface="Arial"/>
              </a:rPr>
              <a:t>Yhteistyö</a:t>
            </a:r>
            <a:r>
              <a:rPr lang="en-US" sz="1600" dirty="0">
                <a:cs typeface="Arial"/>
              </a:rPr>
              <a:t> </a:t>
            </a:r>
            <a:r>
              <a:rPr lang="en-US" sz="1600" dirty="0" err="1">
                <a:cs typeface="Arial"/>
              </a:rPr>
              <a:t>lisää</a:t>
            </a:r>
            <a:r>
              <a:rPr lang="en-US" sz="1600" dirty="0">
                <a:cs typeface="Arial"/>
              </a:rPr>
              <a:t> </a:t>
            </a:r>
            <a:r>
              <a:rPr lang="en-US" sz="1600" dirty="0" err="1">
                <a:cs typeface="Arial"/>
              </a:rPr>
              <a:t>pidemmällä</a:t>
            </a:r>
            <a:r>
              <a:rPr lang="en-US" sz="1600" dirty="0">
                <a:cs typeface="Arial"/>
              </a:rPr>
              <a:t> </a:t>
            </a:r>
            <a:r>
              <a:rPr lang="en-US" sz="1600" dirty="0" err="1">
                <a:cs typeface="Arial"/>
              </a:rPr>
              <a:t>aikavälillä</a:t>
            </a:r>
            <a:r>
              <a:rPr lang="en-US" sz="1600" dirty="0">
                <a:cs typeface="Arial"/>
              </a:rPr>
              <a:t> </a:t>
            </a:r>
            <a:r>
              <a:rPr lang="en-US" sz="1600" dirty="0" err="1">
                <a:cs typeface="Arial"/>
              </a:rPr>
              <a:t>todellista</a:t>
            </a:r>
            <a:r>
              <a:rPr lang="en-US" sz="1600" dirty="0">
                <a:cs typeface="Arial"/>
              </a:rPr>
              <a:t> </a:t>
            </a:r>
            <a:r>
              <a:rPr lang="en-US" sz="1600" dirty="0" err="1">
                <a:cs typeface="Arial"/>
              </a:rPr>
              <a:t>yhteiskunnallisen</a:t>
            </a:r>
            <a:r>
              <a:rPr lang="en-US" sz="1600" dirty="0">
                <a:cs typeface="Arial"/>
              </a:rPr>
              <a:t>  </a:t>
            </a:r>
            <a:r>
              <a:rPr lang="en-US" sz="1600" dirty="0" err="1">
                <a:cs typeface="Arial"/>
              </a:rPr>
              <a:t>hyödyn</a:t>
            </a:r>
            <a:r>
              <a:rPr lang="en-US" sz="1600" dirty="0">
                <a:cs typeface="Arial"/>
              </a:rPr>
              <a:t> </a:t>
            </a:r>
            <a:r>
              <a:rPr lang="en-US" sz="1600" dirty="0" err="1">
                <a:cs typeface="Arial"/>
              </a:rPr>
              <a:t>saavuttamista</a:t>
            </a:r>
            <a:r>
              <a:rPr lang="en-US" sz="1600" dirty="0">
                <a:cs typeface="Arial"/>
              </a:rPr>
              <a:t> </a:t>
            </a:r>
            <a:r>
              <a:rPr lang="en-US" sz="1600" dirty="0" err="1">
                <a:cs typeface="Arial"/>
              </a:rPr>
              <a:t>kansalaisten</a:t>
            </a:r>
            <a:r>
              <a:rPr lang="en-US" sz="1600" dirty="0">
                <a:cs typeface="Arial"/>
              </a:rPr>
              <a:t> </a:t>
            </a:r>
            <a:r>
              <a:rPr lang="en-US" sz="1600" dirty="0" err="1">
                <a:cs typeface="Arial"/>
              </a:rPr>
              <a:t>arjessa</a:t>
            </a:r>
            <a:r>
              <a:rPr lang="en-US" sz="1600" dirty="0">
                <a:cs typeface="Arial"/>
              </a:rPr>
              <a:t> ja </a:t>
            </a:r>
            <a:r>
              <a:rPr lang="en-US" sz="1600" dirty="0" err="1">
                <a:cs typeface="Arial"/>
              </a:rPr>
              <a:t>asumisympäristössä</a:t>
            </a:r>
            <a:r>
              <a:rPr lang="en-US" sz="1600" dirty="0">
                <a:cs typeface="Arial"/>
              </a:rPr>
              <a:t>..</a:t>
            </a:r>
          </a:p>
          <a:p>
            <a:pPr>
              <a:lnSpc>
                <a:spcPct val="100000"/>
              </a:lnSpc>
              <a:spcBef>
                <a:spcPts val="0"/>
              </a:spcBef>
            </a:pPr>
            <a:endParaRPr lang="en-US" sz="1600" dirty="0">
              <a:cs typeface="Arial"/>
            </a:endParaRPr>
          </a:p>
          <a:p>
            <a:pPr marL="0" indent="0">
              <a:buNone/>
            </a:pPr>
            <a:endParaRPr lang="fi-FI" sz="1600" dirty="0">
              <a:cs typeface="Poppins"/>
            </a:endParaRPr>
          </a:p>
          <a:p>
            <a:pPr marL="0" lvl="0" indent="0">
              <a:buNone/>
              <a:defRPr/>
            </a:pPr>
            <a:endParaRPr lang="en-US" sz="1600" dirty="0"/>
          </a:p>
        </p:txBody>
      </p:sp>
      <p:sp>
        <p:nvSpPr>
          <p:cNvPr id="3" name="Otsikko 2">
            <a:extLst>
              <a:ext uri="{FF2B5EF4-FFF2-40B4-BE49-F238E27FC236}">
                <a16:creationId xmlns:a16="http://schemas.microsoft.com/office/drawing/2014/main" id="{F9CDB6DD-B94D-43DA-7A5D-DEEE4471CDF4}"/>
              </a:ext>
            </a:extLst>
          </p:cNvPr>
          <p:cNvSpPr>
            <a:spLocks noGrp="1"/>
          </p:cNvSpPr>
          <p:nvPr>
            <p:ph type="title"/>
          </p:nvPr>
        </p:nvSpPr>
        <p:spPr>
          <a:xfrm>
            <a:off x="799512" y="454110"/>
            <a:ext cx="10074779" cy="1325563"/>
          </a:xfrm>
        </p:spPr>
        <p:txBody>
          <a:bodyPr anchor="ctr">
            <a:normAutofit/>
          </a:bodyPr>
          <a:lstStyle/>
          <a:p>
            <a:r>
              <a:rPr lang="fi-FI" sz="3100"/>
              <a:t>Miksi vaikuttavuuden ekosysteemi?</a:t>
            </a:r>
          </a:p>
        </p:txBody>
      </p:sp>
      <p:sp>
        <p:nvSpPr>
          <p:cNvPr id="15" name="Slide Number Placeholder 5">
            <a:extLst>
              <a:ext uri="{FF2B5EF4-FFF2-40B4-BE49-F238E27FC236}">
                <a16:creationId xmlns:a16="http://schemas.microsoft.com/office/drawing/2014/main" id="{3CB4231B-0B59-E1BD-9484-14122A27B6AE}"/>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39</a:t>
            </a:fld>
            <a:endParaRPr lang="en-FI"/>
          </a:p>
        </p:txBody>
      </p:sp>
      <p:pic>
        <p:nvPicPr>
          <p:cNvPr id="4" name="Picture 5">
            <a:extLst>
              <a:ext uri="{FF2B5EF4-FFF2-40B4-BE49-F238E27FC236}">
                <a16:creationId xmlns:a16="http://schemas.microsoft.com/office/drawing/2014/main" id="{A0A9205E-F94D-24DD-823F-B434E93D03B0}"/>
              </a:ext>
            </a:extLst>
          </p:cNvPr>
          <p:cNvPicPr>
            <a:picLocks noChangeAspect="1"/>
          </p:cNvPicPr>
          <p:nvPr/>
        </p:nvPicPr>
        <p:blipFill>
          <a:blip r:embed="rId2"/>
          <a:stretch>
            <a:fillRect/>
          </a:stretch>
        </p:blipFill>
        <p:spPr>
          <a:xfrm>
            <a:off x="187763" y="150766"/>
            <a:ext cx="893359" cy="226341"/>
          </a:xfrm>
          <a:prstGeom prst="rect">
            <a:avLst/>
          </a:prstGeom>
        </p:spPr>
      </p:pic>
      <p:pic>
        <p:nvPicPr>
          <p:cNvPr id="5" name="Kuva 4">
            <a:extLst>
              <a:ext uri="{FF2B5EF4-FFF2-40B4-BE49-F238E27FC236}">
                <a16:creationId xmlns:a16="http://schemas.microsoft.com/office/drawing/2014/main" id="{844118AF-D797-91F9-8012-D38C17725F22}"/>
              </a:ext>
            </a:extLst>
          </p:cNvPr>
          <p:cNvPicPr>
            <a:picLocks noChangeAspect="1"/>
          </p:cNvPicPr>
          <p:nvPr/>
        </p:nvPicPr>
        <p:blipFill>
          <a:blip r:embed="rId3"/>
          <a:srcRect r="78893"/>
          <a:stretch/>
        </p:blipFill>
        <p:spPr>
          <a:xfrm>
            <a:off x="9619135" y="0"/>
            <a:ext cx="2572865" cy="6858000"/>
          </a:xfrm>
          <a:prstGeom prst="rect">
            <a:avLst/>
          </a:prstGeom>
        </p:spPr>
      </p:pic>
    </p:spTree>
    <p:extLst>
      <p:ext uri="{BB962C8B-B14F-4D97-AF65-F5344CB8AC3E}">
        <p14:creationId xmlns:p14="http://schemas.microsoft.com/office/powerpoint/2010/main" val="306172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D2A06-FB47-3254-5B47-4FE02C1C65ED}"/>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23605D8B-6649-73B7-0364-AC4116F6AD02}"/>
              </a:ext>
            </a:extLst>
          </p:cNvPr>
          <p:cNvSpPr>
            <a:spLocks noGrp="1"/>
          </p:cNvSpPr>
          <p:nvPr>
            <p:ph type="title"/>
          </p:nvPr>
        </p:nvSpPr>
        <p:spPr>
          <a:xfrm>
            <a:off x="910041" y="543078"/>
            <a:ext cx="10117508" cy="515160"/>
          </a:xfrm>
        </p:spPr>
        <p:txBody>
          <a:bodyPr>
            <a:normAutofit fontScale="90000"/>
          </a:bodyPr>
          <a:lstStyle/>
          <a:p>
            <a:r>
              <a:rPr lang="fi-FI"/>
              <a:t>   </a:t>
            </a:r>
          </a:p>
        </p:txBody>
      </p:sp>
      <p:pic>
        <p:nvPicPr>
          <p:cNvPr id="7" name="Kuva 6">
            <a:extLst>
              <a:ext uri="{FF2B5EF4-FFF2-40B4-BE49-F238E27FC236}">
                <a16:creationId xmlns:a16="http://schemas.microsoft.com/office/drawing/2014/main" id="{0990C79A-4B09-1B6F-C370-1585BE28A0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0"/>
            <a:ext cx="4528522" cy="6416040"/>
          </a:xfrm>
          <a:prstGeom prst="rect">
            <a:avLst/>
          </a:prstGeom>
        </p:spPr>
      </p:pic>
      <p:sp>
        <p:nvSpPr>
          <p:cNvPr id="9" name="Sisällön paikkamerkki 8">
            <a:extLst>
              <a:ext uri="{FF2B5EF4-FFF2-40B4-BE49-F238E27FC236}">
                <a16:creationId xmlns:a16="http://schemas.microsoft.com/office/drawing/2014/main" id="{13436A5F-7CDD-BA1D-A190-F1DBDE69AFA1}"/>
              </a:ext>
            </a:extLst>
          </p:cNvPr>
          <p:cNvSpPr>
            <a:spLocks noGrp="1"/>
          </p:cNvSpPr>
          <p:nvPr>
            <p:ph idx="1"/>
          </p:nvPr>
        </p:nvSpPr>
        <p:spPr>
          <a:xfrm>
            <a:off x="782836" y="1852346"/>
            <a:ext cx="5185959" cy="4351338"/>
          </a:xfrm>
        </p:spPr>
        <p:txBody>
          <a:bodyPr vert="horz" lIns="72000" tIns="36000" rIns="72000" bIns="36000" rtlCol="0" anchor="t">
            <a:normAutofit/>
          </a:bodyPr>
          <a:lstStyle/>
          <a:p>
            <a:pPr algn="just"/>
            <a:r>
              <a:rPr lang="fi-FI" sz="1400">
                <a:cs typeface="Poppins"/>
              </a:rPr>
              <a:t>Terveyden- ja hyvinvoinnin laitos (THL) laatii  vuosittain hyvinvointialueelle, yhteistyöalueelle ja valtakunnallisesti asiantuntija-arvion sosiaali- ja terveydenhuollon järjestämisestä. Tämä arvio on osa valtakunnallista ohjausta ja perustuu järjestämislain 30 §. Tätä asiantuntija-arviota käytetään sosiaali- ja terveysministeriön, valtiovarainministeriön, sisäministeriön ja hyvinvointialueen vuosittaisissa neuvotteluissa.  Asiantuntija-arviossa tarkastellaan hyvinvointialueen järjestämisvastuuseen kuuluvien tehtävien toteuttamista.  Painopisteenä näissä arvioissa on palvelujen yhdenvertaista saatavuutta ja talouden hallintaa edistävät toimenpiteet.   Seuraavissa dioissa joitain nostoja vuoden 2024 ja 2025 Satakunnan hyvinvointialueen asiantuntija-arvioista. </a:t>
            </a:r>
          </a:p>
          <a:p>
            <a:pPr algn="just"/>
            <a:r>
              <a:rPr lang="fi-FI" sz="1400">
                <a:cs typeface="Poppins"/>
              </a:rPr>
              <a:t> </a:t>
            </a:r>
            <a:endParaRPr lang="fi-FI" sz="1400"/>
          </a:p>
          <a:p>
            <a:endParaRPr lang="fi-FI" sz="1400"/>
          </a:p>
        </p:txBody>
      </p:sp>
      <p:pic>
        <p:nvPicPr>
          <p:cNvPr id="2" name="Picture 5">
            <a:extLst>
              <a:ext uri="{FF2B5EF4-FFF2-40B4-BE49-F238E27FC236}">
                <a16:creationId xmlns:a16="http://schemas.microsoft.com/office/drawing/2014/main" id="{1AED9C2E-FDEA-362E-A752-B40AD0BEA9B2}"/>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970068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A35E6-A057-3A3D-9F31-6027960A77BB}"/>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488DCD29-854C-B359-F44C-3602AAD740EB}"/>
              </a:ext>
            </a:extLst>
          </p:cNvPr>
          <p:cNvSpPr>
            <a:spLocks noGrp="1"/>
          </p:cNvSpPr>
          <p:nvPr>
            <p:ph type="ctrTitle"/>
          </p:nvPr>
        </p:nvSpPr>
        <p:spPr/>
        <p:txBody>
          <a:bodyPr/>
          <a:lstStyle/>
          <a:p>
            <a:br>
              <a:rPr lang="fi-FI"/>
            </a:br>
            <a:r>
              <a:rPr lang="fi-FI"/>
              <a:t>8. Vuosikello</a:t>
            </a:r>
          </a:p>
        </p:txBody>
      </p:sp>
      <p:sp>
        <p:nvSpPr>
          <p:cNvPr id="9" name="Tekstin paikkamerkki 8">
            <a:extLst>
              <a:ext uri="{FF2B5EF4-FFF2-40B4-BE49-F238E27FC236}">
                <a16:creationId xmlns:a16="http://schemas.microsoft.com/office/drawing/2014/main" id="{9844ADDE-71B0-84E5-B32F-156FDD0B8BDD}"/>
              </a:ext>
            </a:extLst>
          </p:cNvPr>
          <p:cNvSpPr>
            <a:spLocks noGrp="1"/>
          </p:cNvSpPr>
          <p:nvPr>
            <p:ph type="body" sz="quarter" idx="11"/>
          </p:nvPr>
        </p:nvSpPr>
        <p:spPr/>
        <p:txBody>
          <a:bodyPr/>
          <a:lstStyle/>
          <a:p>
            <a:r>
              <a:rPr lang="fi-FI"/>
              <a:t> </a:t>
            </a:r>
          </a:p>
        </p:txBody>
      </p:sp>
      <p:pic>
        <p:nvPicPr>
          <p:cNvPr id="2" name="Picture 5">
            <a:extLst>
              <a:ext uri="{FF2B5EF4-FFF2-40B4-BE49-F238E27FC236}">
                <a16:creationId xmlns:a16="http://schemas.microsoft.com/office/drawing/2014/main" id="{A9277675-E1DB-FB0D-6220-DE2581C339E9}"/>
              </a:ext>
            </a:extLst>
          </p:cNvPr>
          <p:cNvPicPr>
            <a:picLocks noChangeAspect="1"/>
          </p:cNvPicPr>
          <p:nvPr/>
        </p:nvPicPr>
        <p:blipFill>
          <a:blip r:embed="rId2"/>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81062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ED93649-A94E-D5BE-AB3B-958AE213030B}"/>
              </a:ext>
            </a:extLst>
          </p:cNvPr>
          <p:cNvSpPr>
            <a:spLocks noGrp="1"/>
          </p:cNvSpPr>
          <p:nvPr>
            <p:ph sz="half" idx="1"/>
          </p:nvPr>
        </p:nvSpPr>
        <p:spPr>
          <a:xfrm>
            <a:off x="485646" y="1576552"/>
            <a:ext cx="5629186" cy="4600411"/>
          </a:xfrm>
        </p:spPr>
        <p:txBody>
          <a:bodyPr vert="horz" lIns="72000" tIns="36000" rIns="72000" bIns="36000" rtlCol="0" anchor="t">
            <a:noAutofit/>
          </a:bodyPr>
          <a:lstStyle/>
          <a:p>
            <a:r>
              <a:rPr lang="fi-FI" sz="1400" dirty="0">
                <a:solidFill>
                  <a:srgbClr val="172B4D"/>
                </a:solidFill>
                <a:latin typeface="Arial"/>
                <a:cs typeface="Arial"/>
              </a:rPr>
              <a:t>Kun toteutamme vuosikellon mukaista tiedolla johtamisen suunnitelmaa, voimme samalla miettiä, millä tavalla tiedosta keskustellaan, miten sitä hyödynnetään ja miten sen varassa toimitaan?</a:t>
            </a:r>
            <a:endParaRPr lang="fi-FI" sz="1400" dirty="0">
              <a:solidFill>
                <a:srgbClr val="000000"/>
              </a:solidFill>
              <a:latin typeface="Arial"/>
              <a:cs typeface="Arial"/>
            </a:endParaRPr>
          </a:p>
          <a:p>
            <a:pPr marL="457200" lvl="1" indent="0">
              <a:buNone/>
            </a:pPr>
            <a:r>
              <a:rPr lang="fi-FI" sz="1400" dirty="0">
                <a:solidFill>
                  <a:srgbClr val="172B4D"/>
                </a:solidFill>
                <a:latin typeface="Arial"/>
                <a:cs typeface="Arial"/>
              </a:rPr>
              <a:t>-&gt;</a:t>
            </a:r>
            <a:r>
              <a:rPr lang="fi-FI" sz="1400" dirty="0">
                <a:solidFill>
                  <a:srgbClr val="000000"/>
                </a:solidFill>
                <a:latin typeface="Arial"/>
                <a:cs typeface="Arial"/>
              </a:rPr>
              <a:t>Järjestelmällisen seurannan ja hyödyntämisen vastuu</a:t>
            </a:r>
            <a:endParaRPr lang="en-US" sz="1400" dirty="0">
              <a:solidFill>
                <a:srgbClr val="000000"/>
              </a:solidFill>
              <a:latin typeface="Arial"/>
              <a:cs typeface="Arial"/>
            </a:endParaRPr>
          </a:p>
          <a:p>
            <a:r>
              <a:rPr lang="fi-FI" sz="1400" dirty="0">
                <a:solidFill>
                  <a:srgbClr val="172B4D"/>
                </a:solidFill>
                <a:latin typeface="Arial"/>
                <a:cs typeface="Arial"/>
              </a:rPr>
              <a:t>Organisaatiossa on tarvittavat toimintamallit tavoitteista poikkea-</a:t>
            </a:r>
            <a:r>
              <a:rPr lang="fi-FI" sz="1400" dirty="0" err="1">
                <a:solidFill>
                  <a:srgbClr val="172B4D"/>
                </a:solidFill>
                <a:latin typeface="Arial"/>
                <a:cs typeface="Arial"/>
              </a:rPr>
              <a:t>viin</a:t>
            </a:r>
            <a:r>
              <a:rPr lang="fi-FI" sz="1400" dirty="0">
                <a:solidFill>
                  <a:srgbClr val="172B4D"/>
                </a:solidFill>
                <a:latin typeface="Arial"/>
                <a:cs typeface="Arial"/>
              </a:rPr>
              <a:t> tuloksiin reagoimiseksi</a:t>
            </a:r>
            <a:endParaRPr lang="en-US" sz="1400" dirty="0">
              <a:solidFill>
                <a:srgbClr val="000000"/>
              </a:solidFill>
              <a:latin typeface="Arial"/>
              <a:cs typeface="Arial"/>
            </a:endParaRPr>
          </a:p>
          <a:p>
            <a:pPr marL="457200" lvl="1" indent="0">
              <a:buNone/>
            </a:pPr>
            <a:r>
              <a:rPr lang="fi-FI" sz="1400" dirty="0">
                <a:solidFill>
                  <a:srgbClr val="000000"/>
                </a:solidFill>
                <a:latin typeface="Arial"/>
                <a:cs typeface="Arial"/>
              </a:rPr>
              <a:t>-&gt;Vaikutusten arviointi</a:t>
            </a:r>
            <a:endParaRPr lang="en-US" sz="1400" dirty="0">
              <a:solidFill>
                <a:srgbClr val="000000"/>
              </a:solidFill>
              <a:latin typeface="Arial"/>
              <a:cs typeface="Arial"/>
            </a:endParaRPr>
          </a:p>
          <a:p>
            <a:r>
              <a:rPr lang="fi-FI" sz="1400" dirty="0">
                <a:solidFill>
                  <a:srgbClr val="172B4D"/>
                </a:solidFill>
                <a:latin typeface="Arial"/>
                <a:cs typeface="Arial"/>
              </a:rPr>
              <a:t>Tiedolla johtamisen vastuuhenkilöt/ -ryhmät ja roolit on selkiytetty Satakunnan hyvinvointialueella</a:t>
            </a:r>
            <a:endParaRPr lang="en-US" sz="1400" dirty="0">
              <a:solidFill>
                <a:srgbClr val="000000"/>
              </a:solidFill>
              <a:latin typeface="Arial"/>
              <a:cs typeface="Arial"/>
            </a:endParaRPr>
          </a:p>
          <a:p>
            <a:pPr marL="457200" lvl="1" indent="0">
              <a:buNone/>
            </a:pPr>
            <a:r>
              <a:rPr lang="fi-FI" sz="1400" dirty="0">
                <a:solidFill>
                  <a:srgbClr val="172B4D"/>
                </a:solidFill>
                <a:latin typeface="Arial"/>
                <a:cs typeface="Arial"/>
              </a:rPr>
              <a:t>-&gt; Laatua ja vaikuttavuutta tukeva verkosto</a:t>
            </a:r>
            <a:endParaRPr lang="fi-FI" dirty="0"/>
          </a:p>
          <a:p>
            <a:endParaRPr lang="fi-FI" sz="1600" b="1" dirty="0"/>
          </a:p>
          <a:p>
            <a:pPr marL="0" indent="0">
              <a:buNone/>
            </a:pPr>
            <a:endParaRPr lang="fi-FI" sz="1600" dirty="0"/>
          </a:p>
          <a:p>
            <a:pPr marL="0" indent="0">
              <a:buNone/>
            </a:pPr>
            <a:r>
              <a:rPr lang="fi-FI" sz="1600" dirty="0">
                <a:cs typeface="Poppins"/>
              </a:rPr>
              <a:t> </a:t>
            </a:r>
          </a:p>
        </p:txBody>
      </p:sp>
      <p:sp>
        <p:nvSpPr>
          <p:cNvPr id="4" name="Otsikko 3">
            <a:extLst>
              <a:ext uri="{FF2B5EF4-FFF2-40B4-BE49-F238E27FC236}">
                <a16:creationId xmlns:a16="http://schemas.microsoft.com/office/drawing/2014/main" id="{FA35A652-0E95-99CD-AC1A-5064E90AAA44}"/>
              </a:ext>
            </a:extLst>
          </p:cNvPr>
          <p:cNvSpPr>
            <a:spLocks noGrp="1"/>
          </p:cNvSpPr>
          <p:nvPr>
            <p:ph type="title"/>
          </p:nvPr>
        </p:nvSpPr>
        <p:spPr>
          <a:xfrm>
            <a:off x="910041" y="365125"/>
            <a:ext cx="10117508" cy="1325563"/>
          </a:xfrm>
        </p:spPr>
        <p:txBody>
          <a:bodyPr anchor="ctr">
            <a:normAutofit/>
          </a:bodyPr>
          <a:lstStyle/>
          <a:p>
            <a:r>
              <a:rPr lang="fi-FI" dirty="0"/>
              <a:t>Vuosikello – järjestäjän työkalu</a:t>
            </a:r>
          </a:p>
        </p:txBody>
      </p:sp>
      <p:sp>
        <p:nvSpPr>
          <p:cNvPr id="14" name="Footer Placeholder 5">
            <a:extLst>
              <a:ext uri="{FF2B5EF4-FFF2-40B4-BE49-F238E27FC236}">
                <a16:creationId xmlns:a16="http://schemas.microsoft.com/office/drawing/2014/main" id="{CC575192-A7B3-3583-DA62-9B3122568A56}"/>
              </a:ext>
            </a:extLst>
          </p:cNvPr>
          <p:cNvSpPr>
            <a:spLocks noGrp="1"/>
          </p:cNvSpPr>
          <p:nvPr>
            <p:ph type="ftr" sz="quarter" idx="3"/>
          </p:nvPr>
        </p:nvSpPr>
        <p:spPr>
          <a:xfrm>
            <a:off x="5372510" y="6356350"/>
            <a:ext cx="5730919" cy="365125"/>
          </a:xfrm>
        </p:spPr>
        <p:txBody>
          <a:bodyPr/>
          <a:lstStyle/>
          <a:p>
            <a:endParaRPr lang="en-FI"/>
          </a:p>
        </p:txBody>
      </p:sp>
      <p:sp>
        <p:nvSpPr>
          <p:cNvPr id="16" name="Slide Number Placeholder 6">
            <a:extLst>
              <a:ext uri="{FF2B5EF4-FFF2-40B4-BE49-F238E27FC236}">
                <a16:creationId xmlns:a16="http://schemas.microsoft.com/office/drawing/2014/main" id="{3F9FF4AB-6A25-6B65-22E0-2916DEF7744F}"/>
              </a:ext>
            </a:extLst>
          </p:cNvPr>
          <p:cNvSpPr>
            <a:spLocks noGrp="1"/>
          </p:cNvSpPr>
          <p:nvPr>
            <p:ph type="sldNum" sz="quarter" idx="4"/>
          </p:nvPr>
        </p:nvSpPr>
        <p:spPr>
          <a:xfrm>
            <a:off x="11162210" y="6356350"/>
            <a:ext cx="781865" cy="365125"/>
          </a:xfrm>
        </p:spPr>
        <p:txBody>
          <a:bodyPr/>
          <a:lstStyle/>
          <a:p>
            <a:pPr>
              <a:spcAft>
                <a:spcPts val="600"/>
              </a:spcAft>
            </a:pPr>
            <a:fld id="{A1510FE8-D753-C647-A925-D4EB5DB9B7DB}" type="slidenum">
              <a:rPr lang="en-FI" smtClean="0"/>
              <a:pPr>
                <a:spcAft>
                  <a:spcPts val="600"/>
                </a:spcAft>
              </a:pPr>
              <a:t>41</a:t>
            </a:fld>
            <a:endParaRPr lang="en-FI"/>
          </a:p>
        </p:txBody>
      </p:sp>
      <p:sp>
        <p:nvSpPr>
          <p:cNvPr id="3" name="Rectangle 1">
            <a:extLst>
              <a:ext uri="{FF2B5EF4-FFF2-40B4-BE49-F238E27FC236}">
                <a16:creationId xmlns:a16="http://schemas.microsoft.com/office/drawing/2014/main" id="{5B2D429E-8DDC-B3B9-E7D4-63CABE416311}"/>
              </a:ext>
            </a:extLst>
          </p:cNvPr>
          <p:cNvSpPr>
            <a:spLocks noChangeArrowheads="1"/>
          </p:cNvSpPr>
          <p:nvPr/>
        </p:nvSpPr>
        <p:spPr bwMode="auto">
          <a:xfrm>
            <a:off x="0" y="-303899"/>
            <a:ext cx="54502" cy="6077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500" b="1" i="0" u="none" strike="noStrike" cap="none" normalizeH="0" baseline="0">
                <a:ln>
                  <a:noFill/>
                </a:ln>
                <a:solidFill>
                  <a:srgbClr val="0A0A0A"/>
                </a:solidFill>
                <a:effectLst/>
                <a:latin typeface="Google Sans"/>
              </a:rPr>
              <a:t> </a:t>
            </a:r>
            <a:endParaRPr kumimoji="0" lang="fi-FI" altLang="fi-FI" sz="1200" b="0" i="0" u="none" strike="noStrike" cap="none" normalizeH="0" baseline="0">
              <a:ln>
                <a:noFill/>
              </a:ln>
              <a:solidFill>
                <a:srgbClr val="0A0A0A"/>
              </a:solidFill>
              <a:effectLst/>
              <a:latin typeface="Google Sans"/>
            </a:endParaRPr>
          </a:p>
          <a:p>
            <a:pPr marL="0" marR="0" lvl="0" indent="0" algn="l" defTabSz="914400">
              <a:lnSpc>
                <a:spcPct val="100000"/>
              </a:lnSpc>
              <a:spcBef>
                <a:spcPct val="0"/>
              </a:spcBef>
              <a:spcAft>
                <a:spcPct val="0"/>
              </a:spcAft>
              <a:buClrTx/>
              <a:buSzTx/>
              <a:buFont typeface="Arial"/>
              <a:buChar char="•"/>
              <a:tabLst/>
            </a:pPr>
            <a:endParaRPr lang="fi-FI" altLang="fi-FI" sz="1200" b="0" i="0" u="none" strike="noStrike" cap="none" normalizeH="0" baseline="0">
              <a:ln>
                <a:noFill/>
              </a:ln>
              <a:solidFill>
                <a:srgbClr val="0A0A0A"/>
              </a:solidFill>
              <a:effectLst/>
              <a:latin typeface="Google Sans"/>
            </a:endParaRPr>
          </a:p>
        </p:txBody>
      </p:sp>
      <p:pic>
        <p:nvPicPr>
          <p:cNvPr id="17" name="Picture Placeholder 16">
            <a:extLst>
              <a:ext uri="{FF2B5EF4-FFF2-40B4-BE49-F238E27FC236}">
                <a16:creationId xmlns:a16="http://schemas.microsoft.com/office/drawing/2014/main" id="{AE79DBB4-1683-4CD7-CBE9-4CC840EEA914}"/>
              </a:ext>
            </a:extLst>
          </p:cNvPr>
          <p:cNvPicPr>
            <a:picLocks noGrp="1" noChangeAspect="1"/>
          </p:cNvPicPr>
          <p:nvPr>
            <p:ph type="pic" sz="quarter" idx="11"/>
          </p:nvPr>
        </p:nvPicPr>
        <p:blipFill>
          <a:blip r:embed="rId2"/>
          <a:srcRect l="1875" t="-437" r="448" b="826"/>
          <a:stretch>
            <a:fillRect/>
          </a:stretch>
        </p:blipFill>
        <p:spPr>
          <a:xfrm>
            <a:off x="5968672" y="2382133"/>
            <a:ext cx="5925319" cy="3268595"/>
          </a:xfrm>
          <a:prstGeom prst="rect">
            <a:avLst/>
          </a:prstGeom>
        </p:spPr>
      </p:pic>
      <p:pic>
        <p:nvPicPr>
          <p:cNvPr id="5" name="Picture 5">
            <a:extLst>
              <a:ext uri="{FF2B5EF4-FFF2-40B4-BE49-F238E27FC236}">
                <a16:creationId xmlns:a16="http://schemas.microsoft.com/office/drawing/2014/main" id="{390EFA0E-CC1F-7AD3-C6E1-F4FC44F265FF}"/>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857876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laatikko">
            <a:extLst>
              <a:ext uri="{FF2B5EF4-FFF2-40B4-BE49-F238E27FC236}">
                <a16:creationId xmlns:a16="http://schemas.microsoft.com/office/drawing/2014/main" id="{AB4BEAC2-94B1-261A-C904-C3CE5A90B60A}"/>
              </a:ext>
            </a:extLst>
          </p:cNvPr>
          <p:cNvSpPr/>
          <p:nvPr/>
        </p:nvSpPr>
        <p:spPr>
          <a:xfrm>
            <a:off x="444111" y="3170181"/>
            <a:ext cx="2893264" cy="1245055"/>
          </a:xfrm>
          <a:prstGeom prst="rect">
            <a:avLst/>
          </a:prstGeom>
          <a:solidFill>
            <a:srgbClr val="FFFAA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SYYSKUU</a:t>
            </a:r>
          </a:p>
          <a:p>
            <a:pPr marL="171450" indent="-171450">
              <a:buFont typeface="Arial" panose="020B0604020202020204" pitchFamily="34" charset="0"/>
              <a:buChar char="•"/>
            </a:pPr>
            <a:r>
              <a:rPr lang="fi-FI" sz="1000">
                <a:solidFill>
                  <a:schemeClr val="tx1"/>
                </a:solidFill>
                <a:latin typeface="Arial"/>
                <a:cs typeface="Arial"/>
              </a:rPr>
              <a:t>Työkykyjohtamisen ohjausryhmä</a:t>
            </a:r>
          </a:p>
          <a:p>
            <a:pPr marL="171450" indent="-171450">
              <a:buFont typeface="Arial" panose="020B0604020202020204" pitchFamily="34" charset="0"/>
              <a:buChar char="•"/>
            </a:pPr>
            <a:r>
              <a:rPr lang="fi-FI" sz="1000">
                <a:solidFill>
                  <a:schemeClr val="tx1"/>
                </a:solidFill>
                <a:latin typeface="Arial"/>
                <a:cs typeface="Arial"/>
              </a:rPr>
              <a:t>Työturvallisuuslukujen tarkastelu alueella</a:t>
            </a:r>
          </a:p>
          <a:p>
            <a:pPr marL="171450" indent="-171450">
              <a:buFont typeface="Arial" panose="020B0604020202020204" pitchFamily="34" charset="0"/>
              <a:buChar char="•"/>
            </a:pPr>
            <a:r>
              <a:rPr lang="fi-FI" sz="1000">
                <a:solidFill>
                  <a:schemeClr val="tx1"/>
                </a:solidFill>
                <a:latin typeface="Arial"/>
                <a:cs typeface="Arial"/>
              </a:rPr>
              <a:t>Koulutussuunnittelupalaverit toimi- ja vastuualueittain alkavat</a:t>
            </a:r>
            <a:endParaRPr lang="fi-FI">
              <a:solidFill>
                <a:schemeClr val="tx1"/>
              </a:solidFill>
            </a:endParaRPr>
          </a:p>
          <a:p>
            <a:pPr marL="171450" indent="-171450">
              <a:buFont typeface="Arial" panose="020B0604020202020204" pitchFamily="34" charset="0"/>
              <a:buChar char="•"/>
            </a:pPr>
            <a:r>
              <a:rPr lang="fi-FI" sz="1000">
                <a:solidFill>
                  <a:schemeClr val="tx1"/>
                </a:solidFill>
                <a:latin typeface="Arial"/>
                <a:cs typeface="Arial"/>
              </a:rPr>
              <a:t>EVO-rahoitus</a:t>
            </a: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i-FI" sz="1000">
                <a:solidFill>
                  <a:schemeClr val="tx1"/>
                </a:solidFill>
                <a:latin typeface="Arial"/>
                <a:cs typeface="Arial"/>
              </a:rPr>
              <a:t>Pulssi-kysely III</a:t>
            </a:r>
            <a:endParaRPr lang="fi-FI" sz="1000">
              <a:solidFill>
                <a:schemeClr val="tx1"/>
              </a:solidFill>
              <a:latin typeface="Arial" panose="020B0604020202020204" pitchFamily="34" charset="0"/>
              <a:cs typeface="Arial" panose="020B0604020202020204" pitchFamily="34" charset="0"/>
            </a:endParaRPr>
          </a:p>
          <a:p>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p:txBody>
      </p:sp>
      <p:sp>
        <p:nvSpPr>
          <p:cNvPr id="9" name="Tekstilaatikko">
            <a:extLst>
              <a:ext uri="{FF2B5EF4-FFF2-40B4-BE49-F238E27FC236}">
                <a16:creationId xmlns:a16="http://schemas.microsoft.com/office/drawing/2014/main" id="{129D6AEA-6796-9739-FC56-E277B59774B5}"/>
              </a:ext>
            </a:extLst>
          </p:cNvPr>
          <p:cNvSpPr/>
          <p:nvPr/>
        </p:nvSpPr>
        <p:spPr>
          <a:xfrm>
            <a:off x="464577" y="4480158"/>
            <a:ext cx="2897318" cy="992604"/>
          </a:xfrm>
          <a:prstGeom prst="rect">
            <a:avLst/>
          </a:prstGeom>
          <a:solidFill>
            <a:srgbClr val="FFFAA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ELOKUU</a:t>
            </a:r>
          </a:p>
          <a:p>
            <a:pPr marL="171450" indent="-171450">
              <a:buFont typeface="Arial"/>
              <a:buChar char="•"/>
            </a:pPr>
            <a:r>
              <a:rPr lang="fi-FI" sz="1000">
                <a:solidFill>
                  <a:schemeClr val="tx1"/>
                </a:solidFill>
                <a:latin typeface="Arial"/>
                <a:cs typeface="Arial"/>
              </a:rPr>
              <a:t>Mahdolliset jatkoneuvottelut esihenkilöiden kanssa budjettien laatimiseksi (huomioiden työn vaarat ja riskit, työkykytilanne)</a:t>
            </a:r>
          </a:p>
          <a:p>
            <a:pPr marL="171450" indent="-171450">
              <a:buFont typeface="Arial"/>
              <a:buChar char="•"/>
            </a:pPr>
            <a:r>
              <a:rPr lang="fi-FI" sz="1000">
                <a:solidFill>
                  <a:schemeClr val="tx1"/>
                </a:solidFill>
                <a:latin typeface="Arial"/>
                <a:cs typeface="Segoe UI"/>
              </a:rPr>
              <a:t>Maksuun Yleiskorotus 2,27 % (kaikki sopimusalat)</a:t>
            </a:r>
            <a:endParaRPr lang="fi-FI" sz="1000">
              <a:solidFill>
                <a:schemeClr val="tx1"/>
              </a:solidFill>
              <a:latin typeface="Arial"/>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p:txBody>
      </p:sp>
      <p:sp>
        <p:nvSpPr>
          <p:cNvPr id="10" name="Tekstilaatikko">
            <a:extLst>
              <a:ext uri="{FF2B5EF4-FFF2-40B4-BE49-F238E27FC236}">
                <a16:creationId xmlns:a16="http://schemas.microsoft.com/office/drawing/2014/main" id="{FA5D581C-DD1E-B7F6-E287-A9AA95FA2B64}"/>
              </a:ext>
            </a:extLst>
          </p:cNvPr>
          <p:cNvSpPr/>
          <p:nvPr/>
        </p:nvSpPr>
        <p:spPr>
          <a:xfrm>
            <a:off x="476385" y="5537684"/>
            <a:ext cx="2873702" cy="614752"/>
          </a:xfrm>
          <a:prstGeom prst="rect">
            <a:avLst/>
          </a:prstGeom>
          <a:solidFill>
            <a:srgbClr val="FFFAA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panose="020B0604020202020204" pitchFamily="34" charset="0"/>
                <a:cs typeface="Arial" panose="020B0604020202020204" pitchFamily="34" charset="0"/>
              </a:rPr>
              <a:t>HEINÄKUU</a:t>
            </a:r>
          </a:p>
          <a:p>
            <a:pPr marL="171450" indent="-171450">
              <a:buFont typeface="Arial" panose="020B0604020202020204" pitchFamily="34" charset="0"/>
              <a:buChar char="•"/>
            </a:pPr>
            <a:r>
              <a:rPr lang="fi-FI" sz="1000">
                <a:solidFill>
                  <a:schemeClr val="tx1"/>
                </a:solidFill>
                <a:cs typeface="Arial"/>
              </a:rPr>
              <a:t>Q1-Q2 lähtökyselyiden palautteiden käsittely toimialuetasolla</a:t>
            </a: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p:txBody>
      </p:sp>
      <p:sp>
        <p:nvSpPr>
          <p:cNvPr id="11" name="Tekstilaatikko">
            <a:extLst>
              <a:ext uri="{FF2B5EF4-FFF2-40B4-BE49-F238E27FC236}">
                <a16:creationId xmlns:a16="http://schemas.microsoft.com/office/drawing/2014/main" id="{17FC9B07-317F-DF19-4F74-62C01146847E}"/>
              </a:ext>
            </a:extLst>
          </p:cNvPr>
          <p:cNvSpPr/>
          <p:nvPr/>
        </p:nvSpPr>
        <p:spPr>
          <a:xfrm>
            <a:off x="8818324" y="3535671"/>
            <a:ext cx="2880000" cy="882395"/>
          </a:xfrm>
          <a:prstGeom prst="rect">
            <a:avLst/>
          </a:prstGeom>
          <a:solidFill>
            <a:srgbClr val="80D9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HUHTIKUU</a:t>
            </a:r>
          </a:p>
          <a:p>
            <a:pPr marL="171450" indent="-171450">
              <a:buFont typeface="Arial" panose="020B0604020202020204" pitchFamily="34" charset="0"/>
              <a:buChar char="•"/>
            </a:pPr>
            <a:r>
              <a:rPr lang="fi-FI" sz="1000">
                <a:solidFill>
                  <a:schemeClr val="tx1"/>
                </a:solidFill>
                <a:latin typeface="Arial"/>
                <a:cs typeface="Arial"/>
              </a:rPr>
              <a:t>Kesäkauden suunnittelu</a:t>
            </a:r>
          </a:p>
          <a:p>
            <a:pPr marL="171450" indent="-171450">
              <a:buFont typeface="Arial" panose="020B0604020202020204" pitchFamily="34" charset="0"/>
              <a:buChar char="•"/>
            </a:pPr>
            <a:r>
              <a:rPr lang="fi-FI" sz="1000">
                <a:solidFill>
                  <a:schemeClr val="tx1"/>
                </a:solidFill>
                <a:latin typeface="Arial"/>
                <a:cs typeface="Arial"/>
              </a:rPr>
              <a:t>2027 kesäkandi- ja amanuenssihaut aukeavat</a:t>
            </a:r>
          </a:p>
          <a:p>
            <a:pPr marL="171450" indent="-171450">
              <a:buFont typeface="Arial" panose="020B0604020202020204" pitchFamily="34" charset="0"/>
              <a:buChar char="•"/>
            </a:pPr>
            <a:r>
              <a:rPr lang="fi-FI" sz="1000">
                <a:solidFill>
                  <a:schemeClr val="tx1"/>
                </a:solidFill>
                <a:latin typeface="Arial"/>
                <a:cs typeface="Arial"/>
              </a:rPr>
              <a:t>Vastuualueen työturvallisuusriskien tilanne </a:t>
            </a:r>
          </a:p>
          <a:p>
            <a:pPr marL="171450" indent="-171450">
              <a:buFont typeface="Arial" panose="020B0604020202020204" pitchFamily="34" charset="0"/>
              <a:buChar char="•"/>
            </a:pPr>
            <a:endParaRPr lang="fi-FI" sz="1000">
              <a:solidFill>
                <a:schemeClr val="tx1"/>
              </a:solidFill>
              <a:latin typeface="Arial"/>
              <a:cs typeface="Arial"/>
            </a:endParaRPr>
          </a:p>
          <a:p>
            <a:endParaRPr lang="fi-FI" sz="1000">
              <a:solidFill>
                <a:schemeClr val="tx1"/>
              </a:solidFill>
              <a:latin typeface="Arial"/>
              <a:cs typeface="Arial"/>
            </a:endParaRPr>
          </a:p>
        </p:txBody>
      </p:sp>
      <p:sp>
        <p:nvSpPr>
          <p:cNvPr id="12" name="Tekstilaatikko">
            <a:extLst>
              <a:ext uri="{FF2B5EF4-FFF2-40B4-BE49-F238E27FC236}">
                <a16:creationId xmlns:a16="http://schemas.microsoft.com/office/drawing/2014/main" id="{18893B73-3109-26C3-E226-A76F7BBD8B6F}"/>
              </a:ext>
            </a:extLst>
          </p:cNvPr>
          <p:cNvSpPr/>
          <p:nvPr/>
        </p:nvSpPr>
        <p:spPr>
          <a:xfrm>
            <a:off x="8808027" y="4483510"/>
            <a:ext cx="2889407" cy="1452007"/>
          </a:xfrm>
          <a:prstGeom prst="rect">
            <a:avLst/>
          </a:prstGeom>
          <a:solidFill>
            <a:srgbClr val="80D9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TOUKOKUU</a:t>
            </a:r>
          </a:p>
          <a:p>
            <a:pPr marL="171450" indent="-171450">
              <a:buFont typeface="Arial" panose="020B0604020202020204" pitchFamily="34" charset="0"/>
              <a:buChar char="•"/>
            </a:pPr>
            <a:r>
              <a:rPr lang="fi-FI" sz="1000">
                <a:solidFill>
                  <a:schemeClr val="tx1"/>
                </a:solidFill>
                <a:latin typeface="Arial"/>
                <a:cs typeface="Arial"/>
              </a:rPr>
              <a:t>Seuraavan vuoden talousarvion suunnittelu alkaa (vastuuyksikkötaso) </a:t>
            </a:r>
          </a:p>
          <a:p>
            <a:pPr marL="171450" indent="-171450">
              <a:buFont typeface="Arial" panose="020B0604020202020204" pitchFamily="34" charset="0"/>
              <a:buChar char="•"/>
            </a:pPr>
            <a:r>
              <a:rPr lang="fi-FI" sz="1000">
                <a:solidFill>
                  <a:schemeClr val="tx1"/>
                </a:solidFill>
                <a:latin typeface="Arial"/>
                <a:cs typeface="Arial"/>
              </a:rPr>
              <a:t>Opiskelijaohjauksen palautekyselyiden käsittely vastuuyksikkötasolla</a:t>
            </a:r>
          </a:p>
          <a:p>
            <a:pPr marL="171450" indent="-171450">
              <a:buFont typeface="Arial" panose="020B0604020202020204" pitchFamily="34" charset="0"/>
              <a:buChar char="•"/>
            </a:pPr>
            <a:r>
              <a:rPr lang="fi-FI" sz="1000">
                <a:solidFill>
                  <a:schemeClr val="tx1"/>
                </a:solidFill>
                <a:latin typeface="Arial"/>
                <a:cs typeface="Arial"/>
              </a:rPr>
              <a:t>Koulutustarvekysely</a:t>
            </a:r>
          </a:p>
          <a:p>
            <a:pPr marL="171450" indent="-171450">
              <a:buFont typeface="Arial" panose="020B0604020202020204" pitchFamily="34" charset="0"/>
              <a:buChar char="•"/>
            </a:pPr>
            <a:r>
              <a:rPr lang="fi-FI" sz="1000">
                <a:solidFill>
                  <a:schemeClr val="tx1"/>
                </a:solidFill>
                <a:latin typeface="Arial"/>
                <a:cs typeface="Arial"/>
              </a:rPr>
              <a:t>Pulssi-kysely II</a:t>
            </a:r>
          </a:p>
          <a:p>
            <a:pPr marL="171450" indent="-171450">
              <a:buFont typeface="Arial" panose="020B0604020202020204" pitchFamily="34" charset="0"/>
              <a:buChar char="•"/>
            </a:pPr>
            <a:r>
              <a:rPr lang="fi-FI" sz="1000">
                <a:solidFill>
                  <a:schemeClr val="tx1"/>
                </a:solidFill>
                <a:latin typeface="Arial"/>
                <a:cs typeface="Arial"/>
              </a:rPr>
              <a:t>Respa-järjestelmän käyttö päättyy, tilalle Titania-varahenkilöstö</a:t>
            </a: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p:txBody>
      </p:sp>
      <p:sp>
        <p:nvSpPr>
          <p:cNvPr id="13" name="Tekstilaatikko">
            <a:extLst>
              <a:ext uri="{FF2B5EF4-FFF2-40B4-BE49-F238E27FC236}">
                <a16:creationId xmlns:a16="http://schemas.microsoft.com/office/drawing/2014/main" id="{DCA3B145-44BA-514C-DF00-CCDDE7467C3C}"/>
              </a:ext>
            </a:extLst>
          </p:cNvPr>
          <p:cNvSpPr/>
          <p:nvPr/>
        </p:nvSpPr>
        <p:spPr>
          <a:xfrm>
            <a:off x="8819808" y="6028378"/>
            <a:ext cx="2880000" cy="736766"/>
          </a:xfrm>
          <a:prstGeom prst="rect">
            <a:avLst/>
          </a:prstGeom>
          <a:solidFill>
            <a:srgbClr val="80D9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KESÄKUU</a:t>
            </a:r>
          </a:p>
          <a:p>
            <a:pPr marL="171450" indent="-171450">
              <a:buFont typeface="Arial" panose="020B0604020202020204" pitchFamily="34" charset="0"/>
              <a:buChar char="•"/>
            </a:pPr>
            <a:r>
              <a:rPr lang="fi-FI" sz="1000">
                <a:solidFill>
                  <a:schemeClr val="tx1"/>
                </a:solidFill>
                <a:latin typeface="Arial"/>
                <a:cs typeface="Arial"/>
              </a:rPr>
              <a:t>Vuosiloman aikaiset järjestelyt</a:t>
            </a:r>
          </a:p>
          <a:p>
            <a:pPr marL="171450" indent="-171450">
              <a:buFont typeface="Arial" panose="020B0604020202020204" pitchFamily="34" charset="0"/>
              <a:buChar char="•"/>
            </a:pPr>
            <a:r>
              <a:rPr lang="fi-FI" sz="1000">
                <a:solidFill>
                  <a:schemeClr val="tx1"/>
                </a:solidFill>
                <a:latin typeface="Arial"/>
                <a:cs typeface="Arial"/>
              </a:rPr>
              <a:t>Talousarvion laadintaohje -IMS</a:t>
            </a:r>
          </a:p>
          <a:p>
            <a:pPr marL="171450" indent="-171450">
              <a:buFont typeface="Arial" panose="020B0604020202020204" pitchFamily="34" charset="0"/>
              <a:buChar char="•"/>
            </a:pPr>
            <a:r>
              <a:rPr lang="fi-FI" sz="1000">
                <a:solidFill>
                  <a:schemeClr val="tx1"/>
                </a:solidFill>
                <a:latin typeface="Arial"/>
                <a:cs typeface="Arial"/>
              </a:rPr>
              <a:t>Koulutustarvekysely</a:t>
            </a:r>
          </a:p>
        </p:txBody>
      </p:sp>
      <p:sp>
        <p:nvSpPr>
          <p:cNvPr id="14" name="Tekstilaatikko">
            <a:extLst>
              <a:ext uri="{FF2B5EF4-FFF2-40B4-BE49-F238E27FC236}">
                <a16:creationId xmlns:a16="http://schemas.microsoft.com/office/drawing/2014/main" id="{96F93197-84C7-1879-1585-8942735D8374}"/>
              </a:ext>
            </a:extLst>
          </p:cNvPr>
          <p:cNvSpPr/>
          <p:nvPr/>
        </p:nvSpPr>
        <p:spPr>
          <a:xfrm>
            <a:off x="8808027" y="162871"/>
            <a:ext cx="2880000" cy="1415507"/>
          </a:xfrm>
          <a:prstGeom prst="rect">
            <a:avLst/>
          </a:prstGeom>
          <a:solidFill>
            <a:srgbClr val="80C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TAMMIKUU</a:t>
            </a:r>
          </a:p>
          <a:p>
            <a:pPr marL="171450" indent="-171450">
              <a:buFont typeface="Arial" panose="020B0604020202020204" pitchFamily="34" charset="0"/>
              <a:buChar char="•"/>
            </a:pPr>
            <a:r>
              <a:rPr lang="fi-FI" sz="1000">
                <a:solidFill>
                  <a:schemeClr val="tx1"/>
                </a:solidFill>
                <a:latin typeface="Arial"/>
                <a:cs typeface="Arial"/>
              </a:rPr>
              <a:t>Tilinpäätös</a:t>
            </a:r>
          </a:p>
          <a:p>
            <a:pPr marL="171450" indent="-171450">
              <a:buFont typeface="Arial" panose="020B0604020202020204" pitchFamily="34" charset="0"/>
              <a:buChar char="•"/>
            </a:pPr>
            <a:r>
              <a:rPr lang="fi-FI" sz="1000">
                <a:solidFill>
                  <a:schemeClr val="tx1"/>
                </a:solidFill>
                <a:latin typeface="Arial"/>
                <a:cs typeface="Arial"/>
              </a:rPr>
              <a:t>Mitä kuuluu? -kyselyn tulosten käsittely</a:t>
            </a:r>
          </a:p>
          <a:p>
            <a:pPr marL="171450" indent="-171450">
              <a:buFont typeface="Arial" panose="020B0604020202020204" pitchFamily="34" charset="0"/>
              <a:buChar char="•"/>
            </a:pPr>
            <a:r>
              <a:rPr lang="fi-FI" sz="1000">
                <a:solidFill>
                  <a:schemeClr val="tx1"/>
                </a:solidFill>
                <a:latin typeface="Arial"/>
                <a:cs typeface="Arial"/>
              </a:rPr>
              <a:t>Q3-Q4 lähtökyselyiden palautteiden käsittely toimialuetasolla</a:t>
            </a:r>
          </a:p>
          <a:p>
            <a:pPr marL="171450" indent="-171450">
              <a:buFont typeface="Arial" panose="020B0604020202020204" pitchFamily="34" charset="0"/>
              <a:buChar char="•"/>
            </a:pPr>
            <a:r>
              <a:rPr lang="fi-FI" sz="1000">
                <a:solidFill>
                  <a:schemeClr val="tx1"/>
                </a:solidFill>
                <a:latin typeface="Arial"/>
                <a:cs typeface="Arial"/>
              </a:rPr>
              <a:t>Vuosiloma- ja säästövapaasaldojen  tilannekatsaus</a:t>
            </a: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i-FI" sz="1000">
                <a:solidFill>
                  <a:schemeClr val="tx1"/>
                </a:solidFill>
                <a:latin typeface="Arial"/>
                <a:cs typeface="Arial"/>
              </a:rPr>
              <a:t>Työsuojelun ja työterveysyhteistyön toimintasuunnitelmat</a:t>
            </a: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p:txBody>
      </p:sp>
      <p:sp>
        <p:nvSpPr>
          <p:cNvPr id="15" name="Tekstilaatikko">
            <a:extLst>
              <a:ext uri="{FF2B5EF4-FFF2-40B4-BE49-F238E27FC236}">
                <a16:creationId xmlns:a16="http://schemas.microsoft.com/office/drawing/2014/main" id="{B1BE63DF-732D-D0FD-5EBC-8DBC6C644938}"/>
              </a:ext>
            </a:extLst>
          </p:cNvPr>
          <p:cNvSpPr/>
          <p:nvPr/>
        </p:nvSpPr>
        <p:spPr>
          <a:xfrm>
            <a:off x="8820142" y="1604450"/>
            <a:ext cx="2880000" cy="949307"/>
          </a:xfrm>
          <a:prstGeom prst="rect">
            <a:avLst/>
          </a:prstGeom>
          <a:solidFill>
            <a:srgbClr val="80C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HELMIKUU</a:t>
            </a:r>
          </a:p>
          <a:p>
            <a:pPr marL="171450" indent="-171450">
              <a:buFont typeface="Arial" panose="020B0604020202020204" pitchFamily="34" charset="0"/>
              <a:buChar char="•"/>
            </a:pPr>
            <a:r>
              <a:rPr lang="fi-FI" sz="1000">
                <a:solidFill>
                  <a:schemeClr val="tx1"/>
                </a:solidFill>
                <a:latin typeface="Arial"/>
                <a:cs typeface="Segoe UI"/>
              </a:rPr>
              <a:t>Pulssi-kysely I</a:t>
            </a:r>
          </a:p>
          <a:p>
            <a:pPr marL="171450" indent="-171450">
              <a:buFont typeface="Arial" panose="020B0604020202020204" pitchFamily="34" charset="0"/>
              <a:buChar char="•"/>
            </a:pPr>
            <a:r>
              <a:rPr lang="fi-FI" sz="1000">
                <a:solidFill>
                  <a:schemeClr val="tx1"/>
                </a:solidFill>
                <a:latin typeface="Arial"/>
                <a:cs typeface="Segoe UI"/>
              </a:rPr>
              <a:t>YT-ryhmälle sairauspoissaolo, työkyky ja työturvallisuus</a:t>
            </a:r>
          </a:p>
          <a:p>
            <a:pPr marL="171450" indent="-171450">
              <a:buFont typeface="Arial" panose="020B0604020202020204" pitchFamily="34" charset="0"/>
              <a:buChar char="•"/>
            </a:pPr>
            <a:r>
              <a:rPr lang="fi-FI" sz="1000">
                <a:solidFill>
                  <a:schemeClr val="tx1"/>
                </a:solidFill>
                <a:latin typeface="Arial"/>
                <a:cs typeface="Segoe UI"/>
              </a:rPr>
              <a:t>Maksuun LS-sopimuksen kehittämisohjelmaerä (neuvoteltava)</a:t>
            </a:r>
            <a:endParaRPr lang="fi-FI" sz="1000">
              <a:solidFill>
                <a:schemeClr val="tx1"/>
              </a:solidFill>
              <a:latin typeface="Arial"/>
              <a:cs typeface="Arial"/>
            </a:endParaRPr>
          </a:p>
          <a:p>
            <a:pPr marL="171450" indent="-171450">
              <a:buFont typeface="Arial" panose="020B0604020202020204" pitchFamily="34" charset="0"/>
              <a:buChar char="•"/>
            </a:pPr>
            <a:endParaRPr lang="fi-FI" sz="1000">
              <a:solidFill>
                <a:schemeClr val="tx1"/>
              </a:solidFill>
              <a:latin typeface="Arial" panose="020B0604020202020204" pitchFamily="34" charset="0"/>
              <a:cs typeface="Arial" panose="020B0604020202020204" pitchFamily="34" charset="0"/>
            </a:endParaRPr>
          </a:p>
        </p:txBody>
      </p:sp>
      <p:sp>
        <p:nvSpPr>
          <p:cNvPr id="16" name="Tekstilaatikko">
            <a:extLst>
              <a:ext uri="{FF2B5EF4-FFF2-40B4-BE49-F238E27FC236}">
                <a16:creationId xmlns:a16="http://schemas.microsoft.com/office/drawing/2014/main" id="{DBCDE51F-1788-EF67-4015-4EBEC90A0568}"/>
              </a:ext>
            </a:extLst>
          </p:cNvPr>
          <p:cNvSpPr/>
          <p:nvPr/>
        </p:nvSpPr>
        <p:spPr>
          <a:xfrm>
            <a:off x="8808027" y="2595919"/>
            <a:ext cx="2880000" cy="880035"/>
          </a:xfrm>
          <a:prstGeom prst="rect">
            <a:avLst/>
          </a:prstGeom>
          <a:solidFill>
            <a:srgbClr val="80C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MAALISKUU</a:t>
            </a:r>
          </a:p>
          <a:p>
            <a:pPr marL="171450" indent="-171450">
              <a:buFont typeface="Arial"/>
              <a:buChar char="•"/>
            </a:pPr>
            <a:r>
              <a:rPr lang="fi-FI" sz="1000">
                <a:solidFill>
                  <a:schemeClr val="tx1"/>
                </a:solidFill>
                <a:latin typeface="Arial"/>
                <a:cs typeface="Arial"/>
              </a:rPr>
              <a:t>Työkykyjohtamisen ohjausryhmä </a:t>
            </a:r>
          </a:p>
          <a:p>
            <a:pPr marL="171450" indent="-171450">
              <a:buFont typeface="Arial"/>
              <a:buChar char="•"/>
            </a:pPr>
            <a:r>
              <a:rPr lang="fi-FI" sz="1000" err="1">
                <a:solidFill>
                  <a:schemeClr val="tx1"/>
                </a:solidFill>
                <a:latin typeface="Arial"/>
                <a:cs typeface="Segoe UI"/>
              </a:rPr>
              <a:t>Promid</a:t>
            </a:r>
            <a:r>
              <a:rPr lang="fi-FI" sz="1000">
                <a:solidFill>
                  <a:schemeClr val="tx1"/>
                </a:solidFill>
                <a:latin typeface="Arial"/>
                <a:cs typeface="Segoe UI"/>
              </a:rPr>
              <a:t>-työajanseurantajärjestelmän käyttöönotto</a:t>
            </a:r>
            <a:endParaRPr lang="fi-FI" sz="1000">
              <a:solidFill>
                <a:schemeClr val="tx1"/>
              </a:solidFill>
              <a:latin typeface="Arial"/>
              <a:cs typeface="Arial"/>
            </a:endParaRPr>
          </a:p>
          <a:p>
            <a:pPr marL="171450" indent="-171450">
              <a:buFont typeface="Arial"/>
              <a:buChar char="•"/>
            </a:pPr>
            <a:r>
              <a:rPr lang="fi-FI" sz="1000">
                <a:solidFill>
                  <a:schemeClr val="tx1"/>
                </a:solidFill>
                <a:latin typeface="Arial"/>
                <a:cs typeface="Segoe UI"/>
              </a:rPr>
              <a:t>EVO-rahoitus</a:t>
            </a:r>
          </a:p>
          <a:p>
            <a:pPr marL="171450" indent="-171450">
              <a:buFont typeface="Arial" panose="020B0604020202020204" pitchFamily="34" charset="0"/>
              <a:buChar char="•"/>
            </a:pPr>
            <a:endParaRPr lang="fi-FI" sz="1000">
              <a:solidFill>
                <a:schemeClr val="tx1"/>
              </a:solidFill>
              <a:latin typeface="Arial"/>
              <a:cs typeface="Arial"/>
            </a:endParaRPr>
          </a:p>
        </p:txBody>
      </p:sp>
      <p:sp>
        <p:nvSpPr>
          <p:cNvPr id="17" name="Tekstilaatikko">
            <a:extLst>
              <a:ext uri="{FF2B5EF4-FFF2-40B4-BE49-F238E27FC236}">
                <a16:creationId xmlns:a16="http://schemas.microsoft.com/office/drawing/2014/main" id="{BC777B0E-C430-670D-3CEF-8783816B066B}"/>
              </a:ext>
            </a:extLst>
          </p:cNvPr>
          <p:cNvSpPr/>
          <p:nvPr/>
        </p:nvSpPr>
        <p:spPr>
          <a:xfrm>
            <a:off x="475483" y="292746"/>
            <a:ext cx="2888423" cy="865516"/>
          </a:xfrm>
          <a:prstGeom prst="rect">
            <a:avLst/>
          </a:prstGeom>
          <a:solidFill>
            <a:srgbClr val="FFB39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JOULUKUU</a:t>
            </a:r>
          </a:p>
          <a:p>
            <a:pPr marL="171450" indent="-171450">
              <a:buFont typeface="Arial" panose="020B0604020202020204" pitchFamily="34" charset="0"/>
              <a:buChar char="•"/>
            </a:pPr>
            <a:r>
              <a:rPr lang="fi-FI" sz="1000">
                <a:solidFill>
                  <a:schemeClr val="tx1"/>
                </a:solidFill>
                <a:latin typeface="Arial"/>
                <a:cs typeface="Arial"/>
              </a:rPr>
              <a:t>Oman alueen tavoitteet ja osaamisen kehittämisen suunnitelma 2027</a:t>
            </a:r>
          </a:p>
          <a:p>
            <a:pPr marL="171450" indent="-171450">
              <a:buFont typeface="Arial" panose="020B0604020202020204" pitchFamily="34" charset="0"/>
              <a:buChar char="•"/>
            </a:pPr>
            <a:r>
              <a:rPr lang="fi-FI" sz="1000">
                <a:solidFill>
                  <a:schemeClr val="tx1"/>
                </a:solidFill>
                <a:latin typeface="Arial"/>
                <a:cs typeface="Arial"/>
              </a:rPr>
              <a:t>Työkyky ja työturvallisuus</a:t>
            </a:r>
          </a:p>
          <a:p>
            <a:pPr marL="171450" indent="-171450">
              <a:buFont typeface="Arial"/>
              <a:buChar char="•"/>
            </a:pPr>
            <a:r>
              <a:rPr lang="fi-FI" sz="1000">
                <a:solidFill>
                  <a:schemeClr val="tx1"/>
                </a:solidFill>
                <a:latin typeface="Arial"/>
                <a:cs typeface="Arial"/>
              </a:rPr>
              <a:t>Työhyvinvointitoimenpiteet</a:t>
            </a:r>
          </a:p>
          <a:p>
            <a:endParaRPr lang="fi-FI" sz="1000">
              <a:solidFill>
                <a:schemeClr val="tx1"/>
              </a:solidFill>
              <a:highlight>
                <a:srgbClr val="FFFF00"/>
              </a:highlight>
              <a:cs typeface="Arial" panose="020B0604020202020204"/>
            </a:endParaRPr>
          </a:p>
          <a:p>
            <a:pPr marL="171450" indent="-171450">
              <a:buFont typeface="Arial" panose="020B0604020202020204" pitchFamily="34" charset="0"/>
              <a:buChar char="•"/>
            </a:pPr>
            <a:endParaRPr lang="fi-FI" sz="1000">
              <a:solidFill>
                <a:schemeClr val="tx1"/>
              </a:solidFill>
              <a:latin typeface="Arial"/>
              <a:cs typeface="Arial"/>
            </a:endParaRPr>
          </a:p>
        </p:txBody>
      </p:sp>
      <p:sp>
        <p:nvSpPr>
          <p:cNvPr id="18" name="Tekstilaatikko">
            <a:extLst>
              <a:ext uri="{FF2B5EF4-FFF2-40B4-BE49-F238E27FC236}">
                <a16:creationId xmlns:a16="http://schemas.microsoft.com/office/drawing/2014/main" id="{DF76AA7B-7F1E-4E34-3F98-CD3D10E67B01}"/>
              </a:ext>
            </a:extLst>
          </p:cNvPr>
          <p:cNvSpPr/>
          <p:nvPr/>
        </p:nvSpPr>
        <p:spPr>
          <a:xfrm>
            <a:off x="474499" y="1203202"/>
            <a:ext cx="2882362" cy="476995"/>
          </a:xfrm>
          <a:prstGeom prst="rect">
            <a:avLst/>
          </a:prstGeom>
          <a:solidFill>
            <a:srgbClr val="FFB39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MARRASKUU</a:t>
            </a:r>
          </a:p>
          <a:p>
            <a:pPr marL="171450" indent="-171450">
              <a:buFont typeface="Arial"/>
              <a:buChar char="•"/>
            </a:pPr>
            <a:r>
              <a:rPr lang="fi-FI" sz="1000">
                <a:solidFill>
                  <a:schemeClr val="tx1"/>
                </a:solidFill>
                <a:latin typeface="Arial"/>
                <a:cs typeface="Arial"/>
              </a:rPr>
              <a:t>Työhyvinvointikysely</a:t>
            </a:r>
          </a:p>
          <a:p>
            <a:pPr marL="171450" indent="-171450">
              <a:buFont typeface="Arial" panose="020B0604020202020204" pitchFamily="34" charset="0"/>
              <a:buChar char="•"/>
            </a:pPr>
            <a:endParaRPr lang="fi-FI" sz="1000">
              <a:solidFill>
                <a:srgbClr val="000000"/>
              </a:solidFill>
              <a:cs typeface="Arial" panose="020B0604020202020204"/>
            </a:endParaRPr>
          </a:p>
          <a:p>
            <a:endParaRPr lang="fi-FI" sz="1000">
              <a:solidFill>
                <a:schemeClr val="tx1"/>
              </a:solidFill>
              <a:latin typeface="Arial" panose="020B0604020202020204" pitchFamily="34" charset="0"/>
              <a:cs typeface="Arial" panose="020B0604020202020204" pitchFamily="34" charset="0"/>
            </a:endParaRPr>
          </a:p>
        </p:txBody>
      </p:sp>
      <p:sp>
        <p:nvSpPr>
          <p:cNvPr id="19" name="Tekstilaatikko">
            <a:extLst>
              <a:ext uri="{FF2B5EF4-FFF2-40B4-BE49-F238E27FC236}">
                <a16:creationId xmlns:a16="http://schemas.microsoft.com/office/drawing/2014/main" id="{2FAA44EE-A860-F24D-21F2-DFB87F751894}"/>
              </a:ext>
            </a:extLst>
          </p:cNvPr>
          <p:cNvSpPr/>
          <p:nvPr/>
        </p:nvSpPr>
        <p:spPr>
          <a:xfrm>
            <a:off x="474499" y="1721623"/>
            <a:ext cx="2888659" cy="1252375"/>
          </a:xfrm>
          <a:prstGeom prst="rect">
            <a:avLst/>
          </a:prstGeom>
          <a:solidFill>
            <a:srgbClr val="FFB39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a:solidFill>
                  <a:schemeClr val="tx1"/>
                </a:solidFill>
                <a:latin typeface="Arial"/>
                <a:cs typeface="Arial"/>
              </a:rPr>
              <a:t>LOKAKUU</a:t>
            </a:r>
          </a:p>
          <a:p>
            <a:pPr marL="171450" indent="-171450">
              <a:buFont typeface="Arial"/>
              <a:buChar char="•"/>
            </a:pPr>
            <a:r>
              <a:rPr lang="fi-FI" sz="1000">
                <a:solidFill>
                  <a:schemeClr val="tx1"/>
                </a:solidFill>
                <a:latin typeface="Arial"/>
                <a:cs typeface="Segoe UI"/>
              </a:rPr>
              <a:t>Talousarvion laadinnan yhteydessä mahdollisten organisaatiorakenteiden 2027 muutokset ja muut muutokset</a:t>
            </a:r>
            <a:endParaRPr lang="fi-FI" sz="1000">
              <a:solidFill>
                <a:schemeClr val="tx1"/>
              </a:solidFill>
              <a:latin typeface="Arial"/>
              <a:cs typeface="Arial"/>
            </a:endParaRPr>
          </a:p>
          <a:p>
            <a:pPr marL="171450" indent="-171450">
              <a:buFont typeface="Arial"/>
              <a:buChar char="•"/>
            </a:pPr>
            <a:r>
              <a:rPr lang="fi-FI" sz="1000">
                <a:solidFill>
                  <a:schemeClr val="tx1"/>
                </a:solidFill>
                <a:latin typeface="Arial"/>
                <a:cs typeface="Segoe UI"/>
              </a:rPr>
              <a:t>Paikallinen järjestelyerä ja kehittämisohjelmaerä, kaikki sopimusalat (neuvoteltava)</a:t>
            </a:r>
          </a:p>
          <a:p>
            <a:pPr marL="171450" indent="-171450">
              <a:buFont typeface="Arial"/>
              <a:buChar char="•"/>
            </a:pPr>
            <a:endParaRPr lang="fi-FI" sz="1000">
              <a:solidFill>
                <a:schemeClr val="tx1"/>
              </a:solidFill>
              <a:cs typeface="Arial"/>
            </a:endParaRPr>
          </a:p>
          <a:p>
            <a:pPr marL="171450" indent="-171450">
              <a:buFont typeface="Arial"/>
              <a:buChar char="•"/>
            </a:pPr>
            <a:endParaRPr lang="fi-FI" sz="1000">
              <a:solidFill>
                <a:schemeClr val="tx1"/>
              </a:solidFill>
              <a:latin typeface="Arial" panose="020B0604020202020204" pitchFamily="34" charset="0"/>
              <a:cs typeface="Arial" panose="020B0604020202020204" pitchFamily="34" charset="0"/>
            </a:endParaRPr>
          </a:p>
        </p:txBody>
      </p:sp>
      <p:sp>
        <p:nvSpPr>
          <p:cNvPr id="21" name="Tekstilaatikko">
            <a:extLst>
              <a:ext uri="{FF2B5EF4-FFF2-40B4-BE49-F238E27FC236}">
                <a16:creationId xmlns:a16="http://schemas.microsoft.com/office/drawing/2014/main" id="{6C1B1378-7FD1-C338-FCD2-2B0E20BA7BC5}"/>
              </a:ext>
            </a:extLst>
          </p:cNvPr>
          <p:cNvSpPr/>
          <p:nvPr/>
        </p:nvSpPr>
        <p:spPr>
          <a:xfrm>
            <a:off x="3676170" y="5603794"/>
            <a:ext cx="4866482" cy="1076751"/>
          </a:xfrm>
          <a:prstGeom prst="rect">
            <a:avLst/>
          </a:prstGeom>
          <a:solidFill>
            <a:srgbClr val="F8C8F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000" b="1">
                <a:solidFill>
                  <a:schemeClr val="tx1"/>
                </a:solidFill>
                <a:cs typeface="Arial"/>
              </a:rPr>
              <a:t>Suunnittele ja aikatauluta nämä sopivaan kohtaan:</a:t>
            </a:r>
          </a:p>
          <a:p>
            <a:endParaRPr lang="fi-FI" sz="1000" b="1">
              <a:solidFill>
                <a:schemeClr val="tx1"/>
              </a:solidFill>
              <a:cs typeface="Arial"/>
            </a:endParaRPr>
          </a:p>
          <a:p>
            <a:pPr marL="171450" indent="-171450">
              <a:buFont typeface="Arial" panose="020B0604020202020204" pitchFamily="34" charset="0"/>
              <a:buChar char="•"/>
            </a:pPr>
            <a:r>
              <a:rPr lang="fi-FI" sz="1000">
                <a:solidFill>
                  <a:schemeClr val="tx1"/>
                </a:solidFill>
                <a:cs typeface="Arial"/>
              </a:rPr>
              <a:t>Tavoite- ja kehityskeskustelut/ryhmäkehityskeskustelut &gt; yksilölliset tavoitteet</a:t>
            </a: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i-FI" sz="1000">
                <a:solidFill>
                  <a:schemeClr val="tx1"/>
                </a:solidFill>
                <a:cs typeface="Arial"/>
              </a:rPr>
              <a:t>Jatkuva keskustelu: tavoitteiden ja työfiilisten seurantakeskustelut </a:t>
            </a: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i-FI" sz="1000">
                <a:solidFill>
                  <a:schemeClr val="tx1"/>
                </a:solidFill>
                <a:cs typeface="Arial"/>
              </a:rPr>
              <a:t>Yksikön kehittämistilaisuus yksikkökohtaisen tarpeen mukaan</a:t>
            </a:r>
            <a:endParaRPr lang="fi-FI" sz="10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i-FI" sz="1000" err="1">
                <a:solidFill>
                  <a:schemeClr val="tx1"/>
                </a:solidFill>
                <a:cs typeface="Arial"/>
              </a:rPr>
              <a:t>Granite</a:t>
            </a:r>
            <a:r>
              <a:rPr lang="fi-FI" sz="1000">
                <a:solidFill>
                  <a:schemeClr val="tx1"/>
                </a:solidFill>
                <a:cs typeface="Arial"/>
              </a:rPr>
              <a:t>-riskien arviointi -käsittely esihenkilöiden kanssa</a:t>
            </a:r>
          </a:p>
        </p:txBody>
      </p:sp>
      <p:sp>
        <p:nvSpPr>
          <p:cNvPr id="22" name="Tekstiruutu 21">
            <a:extLst>
              <a:ext uri="{FF2B5EF4-FFF2-40B4-BE49-F238E27FC236}">
                <a16:creationId xmlns:a16="http://schemas.microsoft.com/office/drawing/2014/main" id="{12E018B4-8B78-8D82-07F0-AA217E9E46D6}"/>
              </a:ext>
            </a:extLst>
          </p:cNvPr>
          <p:cNvSpPr txBox="1"/>
          <p:nvPr/>
        </p:nvSpPr>
        <p:spPr>
          <a:xfrm>
            <a:off x="7095460" y="864781"/>
            <a:ext cx="1382233" cy="738664"/>
          </a:xfrm>
          <a:prstGeom prst="rect">
            <a:avLst/>
          </a:prstGeom>
          <a:noFill/>
        </p:spPr>
        <p:txBody>
          <a:bodyPr wrap="square" lIns="91440" tIns="45720" rIns="91440" bIns="45720" rtlCol="0" anchor="t">
            <a:spAutoFit/>
          </a:bodyPr>
          <a:lstStyle/>
          <a:p>
            <a:pPr algn="ctr"/>
            <a:r>
              <a:rPr lang="fi-FI" sz="1400" b="1">
                <a:latin typeface="Arial"/>
                <a:cs typeface="Arial"/>
              </a:rPr>
              <a:t>Q1</a:t>
            </a:r>
          </a:p>
          <a:p>
            <a:pPr algn="ctr"/>
            <a:r>
              <a:rPr lang="fi-FI" sz="1400" b="1">
                <a:latin typeface="Arial"/>
                <a:cs typeface="Arial"/>
              </a:rPr>
              <a:t>Tammi-maaliskuu</a:t>
            </a:r>
            <a:endParaRPr lang="fi-FI" sz="1400" b="1">
              <a:latin typeface="Arial" panose="020B0604020202020204" pitchFamily="34" charset="0"/>
              <a:cs typeface="Arial" panose="020B0604020202020204" pitchFamily="34" charset="0"/>
            </a:endParaRPr>
          </a:p>
        </p:txBody>
      </p:sp>
      <p:pic>
        <p:nvPicPr>
          <p:cNvPr id="25" name="Kuva 24" descr="S-elementti">
            <a:extLst>
              <a:ext uri="{FF2B5EF4-FFF2-40B4-BE49-F238E27FC236}">
                <a16:creationId xmlns:a16="http://schemas.microsoft.com/office/drawing/2014/main" id="{CCDDF7F4-77A6-AB70-AD0E-726ACFCB0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965" y="2161558"/>
            <a:ext cx="1143357" cy="1292369"/>
          </a:xfrm>
          <a:prstGeom prst="ellipse">
            <a:avLst/>
          </a:prstGeom>
        </p:spPr>
      </p:pic>
      <p:graphicFrame>
        <p:nvGraphicFramePr>
          <p:cNvPr id="3" name="Kaavio 2">
            <a:extLst>
              <a:ext uri="{FF2B5EF4-FFF2-40B4-BE49-F238E27FC236}">
                <a16:creationId xmlns:a16="http://schemas.microsoft.com/office/drawing/2014/main" id="{87B911E9-170F-F019-2242-F54ACAB3EC1D}"/>
              </a:ext>
              <a:ext uri="{C183D7F6-B498-43B3-948B-1728B52AA6E4}">
                <adec:decorative xmlns:adec="http://schemas.microsoft.com/office/drawing/2017/decorative" val="1"/>
              </a:ext>
            </a:extLst>
          </p:cNvPr>
          <p:cNvGraphicFramePr/>
          <p:nvPr/>
        </p:nvGraphicFramePr>
        <p:xfrm>
          <a:off x="2993833" y="1492277"/>
          <a:ext cx="5947620" cy="398061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kstiruutu 22">
            <a:extLst>
              <a:ext uri="{FF2B5EF4-FFF2-40B4-BE49-F238E27FC236}">
                <a16:creationId xmlns:a16="http://schemas.microsoft.com/office/drawing/2014/main" id="{2FED98AC-807F-E0AD-F7EE-F72DFFC975DE}"/>
              </a:ext>
            </a:extLst>
          </p:cNvPr>
          <p:cNvSpPr txBox="1"/>
          <p:nvPr/>
        </p:nvSpPr>
        <p:spPr>
          <a:xfrm>
            <a:off x="7198557" y="4506378"/>
            <a:ext cx="1382233" cy="738664"/>
          </a:xfrm>
          <a:prstGeom prst="rect">
            <a:avLst/>
          </a:prstGeom>
          <a:noFill/>
        </p:spPr>
        <p:txBody>
          <a:bodyPr wrap="square" lIns="91440" tIns="45720" rIns="91440" bIns="45720" rtlCol="0" anchor="t">
            <a:spAutoFit/>
          </a:bodyPr>
          <a:lstStyle/>
          <a:p>
            <a:pPr algn="ctr"/>
            <a:r>
              <a:rPr lang="fi-FI" sz="1400" b="1">
                <a:latin typeface="Arial"/>
                <a:cs typeface="Arial"/>
              </a:rPr>
              <a:t>Q2</a:t>
            </a:r>
          </a:p>
          <a:p>
            <a:pPr algn="ctr"/>
            <a:r>
              <a:rPr lang="fi-FI" sz="1400" b="1">
                <a:latin typeface="Arial"/>
                <a:cs typeface="Arial"/>
              </a:rPr>
              <a:t>Huhti-kesäkuu</a:t>
            </a:r>
            <a:endParaRPr lang="fi-FI" sz="1400" b="1">
              <a:latin typeface="Arial" panose="020B0604020202020204" pitchFamily="34" charset="0"/>
              <a:cs typeface="Arial" panose="020B0604020202020204" pitchFamily="34" charset="0"/>
            </a:endParaRPr>
          </a:p>
        </p:txBody>
      </p:sp>
      <p:sp>
        <p:nvSpPr>
          <p:cNvPr id="2" name="Tekstiruutu 1">
            <a:extLst>
              <a:ext uri="{FF2B5EF4-FFF2-40B4-BE49-F238E27FC236}">
                <a16:creationId xmlns:a16="http://schemas.microsoft.com/office/drawing/2014/main" id="{14945D50-43DE-B39C-6380-663AA995FF43}"/>
              </a:ext>
            </a:extLst>
          </p:cNvPr>
          <p:cNvSpPr txBox="1"/>
          <p:nvPr/>
        </p:nvSpPr>
        <p:spPr>
          <a:xfrm>
            <a:off x="3203178" y="4530537"/>
            <a:ext cx="1382233" cy="738664"/>
          </a:xfrm>
          <a:prstGeom prst="rect">
            <a:avLst/>
          </a:prstGeom>
          <a:noFill/>
        </p:spPr>
        <p:txBody>
          <a:bodyPr wrap="square" lIns="91440" tIns="45720" rIns="91440" bIns="45720" rtlCol="0" anchor="t">
            <a:spAutoFit/>
          </a:bodyPr>
          <a:lstStyle/>
          <a:p>
            <a:pPr algn="ctr"/>
            <a:r>
              <a:rPr lang="fi-FI" sz="1400" b="1">
                <a:latin typeface="Arial"/>
                <a:cs typeface="Arial"/>
              </a:rPr>
              <a:t>Q3</a:t>
            </a:r>
          </a:p>
          <a:p>
            <a:pPr algn="ctr"/>
            <a:r>
              <a:rPr lang="fi-FI" sz="1400" b="1">
                <a:latin typeface="Arial"/>
                <a:cs typeface="Arial"/>
              </a:rPr>
              <a:t>Heinä-syyskuu</a:t>
            </a:r>
            <a:endParaRPr lang="fi-FI" sz="1400" b="1">
              <a:latin typeface="Arial" panose="020B0604020202020204" pitchFamily="34" charset="0"/>
              <a:cs typeface="Arial" panose="020B0604020202020204" pitchFamily="34" charset="0"/>
            </a:endParaRPr>
          </a:p>
        </p:txBody>
      </p:sp>
      <p:sp>
        <p:nvSpPr>
          <p:cNvPr id="4" name="Tekstiruutu 3">
            <a:extLst>
              <a:ext uri="{FF2B5EF4-FFF2-40B4-BE49-F238E27FC236}">
                <a16:creationId xmlns:a16="http://schemas.microsoft.com/office/drawing/2014/main" id="{B28D1579-6F1D-23EC-E216-F506B8A7F8D1}"/>
              </a:ext>
            </a:extLst>
          </p:cNvPr>
          <p:cNvSpPr txBox="1"/>
          <p:nvPr/>
        </p:nvSpPr>
        <p:spPr>
          <a:xfrm>
            <a:off x="3354499" y="867020"/>
            <a:ext cx="1382233" cy="738664"/>
          </a:xfrm>
          <a:prstGeom prst="rect">
            <a:avLst/>
          </a:prstGeom>
          <a:noFill/>
        </p:spPr>
        <p:txBody>
          <a:bodyPr wrap="square" lIns="91440" tIns="45720" rIns="91440" bIns="45720" rtlCol="0" anchor="t">
            <a:spAutoFit/>
          </a:bodyPr>
          <a:lstStyle/>
          <a:p>
            <a:pPr algn="ctr"/>
            <a:r>
              <a:rPr lang="fi-FI" sz="1400" b="1">
                <a:latin typeface="Arial"/>
                <a:cs typeface="Arial"/>
              </a:rPr>
              <a:t>Q4</a:t>
            </a:r>
          </a:p>
          <a:p>
            <a:pPr algn="ctr"/>
            <a:r>
              <a:rPr lang="fi-FI" sz="1400" b="1">
                <a:latin typeface="Arial"/>
                <a:cs typeface="Arial"/>
              </a:rPr>
              <a:t>Loka-joulukuu</a:t>
            </a:r>
          </a:p>
        </p:txBody>
      </p:sp>
      <p:sp>
        <p:nvSpPr>
          <p:cNvPr id="6" name="Tekstiruutu 5">
            <a:extLst>
              <a:ext uri="{FF2B5EF4-FFF2-40B4-BE49-F238E27FC236}">
                <a16:creationId xmlns:a16="http://schemas.microsoft.com/office/drawing/2014/main" id="{19F6D405-AB4D-2616-C6CB-273A7B909531}"/>
              </a:ext>
            </a:extLst>
          </p:cNvPr>
          <p:cNvSpPr txBox="1"/>
          <p:nvPr/>
        </p:nvSpPr>
        <p:spPr>
          <a:xfrm>
            <a:off x="4528705" y="3298706"/>
            <a:ext cx="2877879" cy="1508105"/>
          </a:xfrm>
          <a:prstGeom prst="rect">
            <a:avLst/>
          </a:prstGeom>
          <a:noFill/>
        </p:spPr>
        <p:txBody>
          <a:bodyPr wrap="square">
            <a:spAutoFit/>
          </a:bodyPr>
          <a:lstStyle/>
          <a:p>
            <a:pPr algn="ctr"/>
            <a:r>
              <a:rPr lang="fi-FI" sz="1800" b="1">
                <a:solidFill>
                  <a:schemeClr val="tx1"/>
                </a:solidFill>
                <a:latin typeface="Arial" panose="020B0604020202020204" pitchFamily="34" charset="0"/>
                <a:cs typeface="Arial" panose="020B0604020202020204" pitchFamily="34" charset="0"/>
              </a:rPr>
              <a:t>2026</a:t>
            </a:r>
          </a:p>
          <a:p>
            <a:pPr algn="ctr"/>
            <a:r>
              <a:rPr lang="fi-FI" sz="1800" b="1">
                <a:solidFill>
                  <a:schemeClr val="tx1"/>
                </a:solidFill>
                <a:latin typeface="Arial" panose="020B0604020202020204" pitchFamily="34" charset="0"/>
                <a:cs typeface="Arial" panose="020B0604020202020204" pitchFamily="34" charset="0"/>
              </a:rPr>
              <a:t>Johtamistyön</a:t>
            </a:r>
          </a:p>
          <a:p>
            <a:pPr algn="ctr"/>
            <a:r>
              <a:rPr lang="fi-FI" b="1">
                <a:latin typeface="Arial" panose="020B0604020202020204" pitchFamily="34" charset="0"/>
                <a:cs typeface="Arial" panose="020B0604020202020204" pitchFamily="34" charset="0"/>
              </a:rPr>
              <a:t>vuosikello</a:t>
            </a:r>
          </a:p>
          <a:p>
            <a:pPr algn="ctr"/>
            <a:br>
              <a:rPr lang="fi-FI" sz="1400" b="1">
                <a:latin typeface="Arial" panose="020B0604020202020204" pitchFamily="34" charset="0"/>
                <a:cs typeface="Arial" panose="020B0604020202020204" pitchFamily="34" charset="0"/>
              </a:rPr>
            </a:br>
            <a:r>
              <a:rPr lang="fi-FI" sz="1200" b="1">
                <a:solidFill>
                  <a:srgbClr val="1F58CC"/>
                </a:solidFill>
                <a:latin typeface="Arial" panose="020B0604020202020204" pitchFamily="34" charset="0"/>
                <a:cs typeface="Arial" panose="020B0604020202020204" pitchFamily="34" charset="0"/>
              </a:rPr>
              <a:t>Päälliköt, </a:t>
            </a:r>
            <a:br>
              <a:rPr lang="fi-FI" sz="1200" b="1">
                <a:solidFill>
                  <a:srgbClr val="1F58CC"/>
                </a:solidFill>
                <a:latin typeface="Arial" panose="020B0604020202020204" pitchFamily="34" charset="0"/>
                <a:cs typeface="Arial" panose="020B0604020202020204" pitchFamily="34" charset="0"/>
              </a:rPr>
            </a:br>
            <a:r>
              <a:rPr lang="fi-FI" sz="1200" b="1">
                <a:solidFill>
                  <a:srgbClr val="1F58CC"/>
                </a:solidFill>
                <a:latin typeface="Arial" panose="020B0604020202020204" pitchFamily="34" charset="0"/>
                <a:cs typeface="Arial" panose="020B0604020202020204" pitchFamily="34" charset="0"/>
              </a:rPr>
              <a:t>vastuualuejohtajat</a:t>
            </a:r>
            <a:endParaRPr lang="fi-FI" sz="1400" b="1">
              <a:solidFill>
                <a:srgbClr val="1F58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4068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5AA54-C0C7-2AA0-F132-E0E0E655C10A}"/>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FA2F7081-F847-24CC-7635-24E0A81B8FC8}"/>
              </a:ext>
            </a:extLst>
          </p:cNvPr>
          <p:cNvSpPr>
            <a:spLocks noGrp="1"/>
          </p:cNvSpPr>
          <p:nvPr>
            <p:ph type="ctrTitle"/>
          </p:nvPr>
        </p:nvSpPr>
        <p:spPr/>
        <p:txBody>
          <a:bodyPr>
            <a:normAutofit/>
          </a:bodyPr>
          <a:lstStyle/>
          <a:p>
            <a:br>
              <a:rPr lang="fi-FI"/>
            </a:br>
            <a:r>
              <a:rPr lang="fi-FI"/>
              <a:t>9.Raportit, mittarit ja indikaattorit   </a:t>
            </a:r>
          </a:p>
        </p:txBody>
      </p:sp>
      <p:sp>
        <p:nvSpPr>
          <p:cNvPr id="9" name="Tekstin paikkamerkki 8">
            <a:extLst>
              <a:ext uri="{FF2B5EF4-FFF2-40B4-BE49-F238E27FC236}">
                <a16:creationId xmlns:a16="http://schemas.microsoft.com/office/drawing/2014/main" id="{BE30EEF9-BE4F-5AF7-2C9F-3BF4E230D999}"/>
              </a:ext>
            </a:extLst>
          </p:cNvPr>
          <p:cNvSpPr>
            <a:spLocks noGrp="1"/>
          </p:cNvSpPr>
          <p:nvPr>
            <p:ph type="body" sz="quarter" idx="11"/>
          </p:nvPr>
        </p:nvSpPr>
        <p:spPr/>
        <p:txBody>
          <a:bodyPr/>
          <a:lstStyle/>
          <a:p>
            <a:r>
              <a:rPr lang="fi-FI" i="1">
                <a:solidFill>
                  <a:srgbClr val="444444"/>
                </a:solidFill>
                <a:ea typeface="+mj-lt"/>
                <a:cs typeface="+mj-lt"/>
              </a:rPr>
              <a:t>”Mitä ei voi mitata, sitä ei voi johtaa – ja mitä ei voi johtaa, sitä ei voi kehittää!				 </a:t>
            </a:r>
            <a:endParaRPr lang="fi-FI" i="1"/>
          </a:p>
        </p:txBody>
      </p:sp>
      <p:pic>
        <p:nvPicPr>
          <p:cNvPr id="2" name="Picture 5">
            <a:extLst>
              <a:ext uri="{FF2B5EF4-FFF2-40B4-BE49-F238E27FC236}">
                <a16:creationId xmlns:a16="http://schemas.microsoft.com/office/drawing/2014/main" id="{AB316A46-D84C-F96C-7FAA-6FA88B17A372}"/>
              </a:ext>
            </a:extLst>
          </p:cNvPr>
          <p:cNvPicPr>
            <a:picLocks noChangeAspect="1"/>
          </p:cNvPicPr>
          <p:nvPr/>
        </p:nvPicPr>
        <p:blipFill>
          <a:blip r:embed="rId2"/>
          <a:stretch>
            <a:fillRect/>
          </a:stretch>
        </p:blipFill>
        <p:spPr>
          <a:xfrm>
            <a:off x="154391" y="6485864"/>
            <a:ext cx="893359" cy="226341"/>
          </a:xfrm>
          <a:prstGeom prst="rect">
            <a:avLst/>
          </a:prstGeom>
        </p:spPr>
      </p:pic>
    </p:spTree>
    <p:extLst>
      <p:ext uri="{BB962C8B-B14F-4D97-AF65-F5344CB8AC3E}">
        <p14:creationId xmlns:p14="http://schemas.microsoft.com/office/powerpoint/2010/main" val="97736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FC016-CAD6-0588-93B4-A5A5FEAB3F96}"/>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573EB67F-B76E-76B4-D9D6-AC742B752553}"/>
              </a:ext>
            </a:extLst>
          </p:cNvPr>
          <p:cNvSpPr>
            <a:spLocks noGrp="1"/>
          </p:cNvSpPr>
          <p:nvPr>
            <p:ph idx="1"/>
          </p:nvPr>
        </p:nvSpPr>
        <p:spPr>
          <a:xfrm>
            <a:off x="910041" y="1825625"/>
            <a:ext cx="8260080" cy="4351338"/>
          </a:xfrm>
        </p:spPr>
        <p:txBody>
          <a:bodyPr vert="horz" lIns="72000" tIns="36000" rIns="72000" bIns="36000" numCol="2" rtlCol="0" anchor="t">
            <a:normAutofit/>
          </a:bodyPr>
          <a:lstStyle/>
          <a:p>
            <a:pPr marL="342900" indent="-342900"/>
            <a:r>
              <a:rPr lang="fi-FI" sz="1600">
                <a:cs typeface="Poppins"/>
              </a:rPr>
              <a:t>Mittarit ovat organisaation valitsemia indikaattoreita, joiden seuraaminen varmistaa sen, että saavutetut tulokset ovat varmennettavissa muuttuneena toimintana. Mittareiden avulla edistetään strategian toteutumista ja niiden avulla viestitään siitä, mikä hyvinvointialueelle on tärkeää.</a:t>
            </a:r>
          </a:p>
          <a:p>
            <a:pPr marL="342900" indent="-342900"/>
            <a:r>
              <a:rPr lang="fi-FI" sz="1600">
                <a:cs typeface="Poppins"/>
              </a:rPr>
              <a:t>Hyvinvointialueen johtamisjärjestelmä perustuu mittaamiseen. </a:t>
            </a:r>
            <a:r>
              <a:rPr lang="fi-FI" sz="1600">
                <a:solidFill>
                  <a:srgbClr val="000000"/>
                </a:solidFill>
                <a:cs typeface="Arial"/>
              </a:rPr>
              <a:t>Vaikuttavuuden mittaamisessa ollaan kiinnostuneita muutoksesta.</a:t>
            </a:r>
          </a:p>
          <a:p>
            <a:pPr marL="342900" indent="-342900"/>
            <a:r>
              <a:rPr lang="fi-FI" sz="1600">
                <a:cs typeface="Poppins"/>
              </a:rPr>
              <a:t>Mittareiden oikea käyttö on tärkeää yhdenmukaisen tiedon keräämiseksi luotettavuuden, toistettavuuden ja ymmärrettävyyden varmistamiseksi.</a:t>
            </a:r>
          </a:p>
          <a:p>
            <a:pPr marL="342900" indent="-342900"/>
            <a:endParaRPr lang="fi-FI" sz="1600">
              <a:cs typeface="Poppins"/>
            </a:endParaRPr>
          </a:p>
          <a:p>
            <a:pPr marL="342900" indent="-342900"/>
            <a:r>
              <a:rPr lang="fi-FI" sz="1600">
                <a:cs typeface="Poppins"/>
              </a:rPr>
              <a:t>Mittarit tulee valita tavoitteiden mukaisesti, eikä tavoitteita mittarien mukaisesti. Vaikuttavuusmittareissa mitataan määrän sijasta laatua.</a:t>
            </a:r>
          </a:p>
          <a:p>
            <a:pPr marL="342900" indent="-342900"/>
            <a:r>
              <a:rPr lang="fi-FI" sz="1600">
                <a:cs typeface="Poppins"/>
              </a:rPr>
              <a:t>Yhteiskunnallisen vaikuttavuuden kannalta on tärkeää, että tavoiteltu muutos on pysyvää. On myös tärkeää peilata kerättyä tietoa kansallisesti.</a:t>
            </a:r>
          </a:p>
          <a:p>
            <a:pPr marL="342900" indent="-342900"/>
            <a:r>
              <a:rPr lang="fi-FI" sz="1600">
                <a:cs typeface="Poppins"/>
              </a:rPr>
              <a:t>Mittarit voidaan jaotella potilaan raportoimiin mittareihin (PROM ja PREM), kliinisiin ja toimintakykymittareihin sekä ammattilaisten raportoimiin mittareihin. Myös asiakasraadit ja  potilasjärjestöt kehittävät palveluita.</a:t>
            </a:r>
            <a:endParaRPr lang="en-US" sz="1700">
              <a:cs typeface="Poppins"/>
            </a:endParaRPr>
          </a:p>
        </p:txBody>
      </p:sp>
      <p:sp>
        <p:nvSpPr>
          <p:cNvPr id="3" name="Otsikko 2">
            <a:extLst>
              <a:ext uri="{FF2B5EF4-FFF2-40B4-BE49-F238E27FC236}">
                <a16:creationId xmlns:a16="http://schemas.microsoft.com/office/drawing/2014/main" id="{A3A15ACE-F2F6-82C2-DF12-753650658733}"/>
              </a:ext>
            </a:extLst>
          </p:cNvPr>
          <p:cNvSpPr>
            <a:spLocks noGrp="1"/>
          </p:cNvSpPr>
          <p:nvPr>
            <p:ph type="title"/>
          </p:nvPr>
        </p:nvSpPr>
        <p:spPr>
          <a:xfrm>
            <a:off x="910041" y="365125"/>
            <a:ext cx="10074779" cy="1325563"/>
          </a:xfrm>
        </p:spPr>
        <p:txBody>
          <a:bodyPr anchor="ctr">
            <a:normAutofit/>
          </a:bodyPr>
          <a:lstStyle/>
          <a:p>
            <a:r>
              <a:rPr lang="fi-FI" sz="3100"/>
              <a:t>Mittarit tukemaan johtamisjärjestelmää</a:t>
            </a:r>
          </a:p>
        </p:txBody>
      </p:sp>
      <p:sp>
        <p:nvSpPr>
          <p:cNvPr id="15" name="Slide Number Placeholder 5">
            <a:extLst>
              <a:ext uri="{FF2B5EF4-FFF2-40B4-BE49-F238E27FC236}">
                <a16:creationId xmlns:a16="http://schemas.microsoft.com/office/drawing/2014/main" id="{4FB92914-A137-61F7-71FD-2AC12D85B5B0}"/>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44</a:t>
            </a:fld>
            <a:endParaRPr lang="en-FI"/>
          </a:p>
        </p:txBody>
      </p:sp>
      <p:pic>
        <p:nvPicPr>
          <p:cNvPr id="2" name="Kuva 1">
            <a:extLst>
              <a:ext uri="{FF2B5EF4-FFF2-40B4-BE49-F238E27FC236}">
                <a16:creationId xmlns:a16="http://schemas.microsoft.com/office/drawing/2014/main" id="{1C8BDA25-5078-1800-518D-7528C6DED307}"/>
              </a:ext>
            </a:extLst>
          </p:cNvPr>
          <p:cNvPicPr>
            <a:picLocks noChangeAspect="1"/>
          </p:cNvPicPr>
          <p:nvPr/>
        </p:nvPicPr>
        <p:blipFill>
          <a:blip r:embed="rId2"/>
          <a:srcRect r="78893"/>
          <a:stretch/>
        </p:blipFill>
        <p:spPr>
          <a:xfrm>
            <a:off x="9619135" y="0"/>
            <a:ext cx="2572865" cy="6858000"/>
          </a:xfrm>
          <a:prstGeom prst="rect">
            <a:avLst/>
          </a:prstGeom>
        </p:spPr>
      </p:pic>
      <p:pic>
        <p:nvPicPr>
          <p:cNvPr id="7" name="Picture 5">
            <a:extLst>
              <a:ext uri="{FF2B5EF4-FFF2-40B4-BE49-F238E27FC236}">
                <a16:creationId xmlns:a16="http://schemas.microsoft.com/office/drawing/2014/main" id="{F6884667-88F6-4551-FF82-CA0225233BE0}"/>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654782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AA273-CB91-1A67-2266-F19D7261E94E}"/>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C8C53887-4EE1-79EF-F145-D060FF301593}"/>
              </a:ext>
            </a:extLst>
          </p:cNvPr>
          <p:cNvSpPr>
            <a:spLocks noGrp="1"/>
          </p:cNvSpPr>
          <p:nvPr>
            <p:ph idx="1"/>
          </p:nvPr>
        </p:nvSpPr>
        <p:spPr>
          <a:xfrm>
            <a:off x="910041" y="1825625"/>
            <a:ext cx="8260080" cy="4351338"/>
          </a:xfrm>
        </p:spPr>
        <p:txBody>
          <a:bodyPr vert="horz" lIns="72000" tIns="36000" rIns="72000" bIns="36000" numCol="2" rtlCol="0" anchor="t">
            <a:normAutofit/>
          </a:bodyPr>
          <a:lstStyle/>
          <a:p>
            <a:r>
              <a:rPr lang="fi-FI" sz="1400" dirty="0">
                <a:cs typeface="Poppins"/>
              </a:rPr>
              <a:t>Päätöksenteon tueksi järjestäjällä tulee olla riittävästi tietoa. Tämä edellyttää päätöstä siitä, mitä tietoa tarvitaan, että organisaatiota voidaan ohjata tiedolla vaikuttavuusperustaisesti kohti tavoitteita. Mittareilla on vahva ohjausvaikutus ja niiden tulee olla yhteydessä organisaation tavoitteisiin ja strategiaan sekä yhdenmukaisia kansallisen ohjuksen kanssa.</a:t>
            </a:r>
          </a:p>
          <a:p>
            <a:pPr>
              <a:defRPr/>
            </a:pPr>
            <a:r>
              <a:rPr lang="fi-FI" sz="1400" dirty="0">
                <a:cs typeface="Poppins"/>
              </a:rPr>
              <a:t>Mittarit kertovat seurattavan tai kehitettävän asian suunnan, sekä tilan ja tavoitteen välisen erotuksen: nykyisyystiedon, muutostiedon ja lisäksi tulevaisuustiedon tulevaisuuden suunnan etsimiseksi. .  </a:t>
            </a:r>
          </a:p>
          <a:p>
            <a:pPr>
              <a:defRPr/>
            </a:pPr>
            <a:r>
              <a:rPr lang="fi-FI" sz="1400" dirty="0">
                <a:cs typeface="Poppins"/>
              </a:rPr>
              <a:t>Vaikuttavuustieto koostuu yksilötason tiedoista, jota yhdistämällä suurempaan kokonaisuuteen saadaan tietoa, jota voidaan hyödyntää johtamisessa.</a:t>
            </a:r>
          </a:p>
          <a:p>
            <a:pPr>
              <a:defRPr/>
            </a:pPr>
            <a:r>
              <a:rPr lang="fi-FI" sz="1400" dirty="0">
                <a:cs typeface="Poppins"/>
              </a:rPr>
              <a:t>Vaikuttavuustiedon keruun, tallennuksen ja analysoinnin  lisäksi tulisi olla suunnitelma mittareista saatavan tiedon hyödyntämisestä. </a:t>
            </a:r>
          </a:p>
          <a:p>
            <a:pPr>
              <a:defRPr/>
            </a:pPr>
            <a:r>
              <a:rPr lang="fi-FI" sz="1400" dirty="0">
                <a:cs typeface="Poppins"/>
              </a:rPr>
              <a:t>Arvioinnin ja mittaamisen  avulla saatavaa vaikuttavuustietoa käytetään kehittämiseen, seurantaan ja johtamiseen. Vaikuttavuutta voidaan arvioida ja mitata hyvinkin eri tulokulmista ja arviointiperinteistä sekä palvelujärjestelmän eri tasoilla, kuten esimerkiksi yksilön, organisaation, hyvinvointi-alueen tai laajemmin yhteiskunnallisen vaikuttavuuden näkökulmista.</a:t>
            </a:r>
          </a:p>
          <a:p>
            <a:pPr>
              <a:defRPr/>
            </a:pPr>
            <a:r>
              <a:rPr lang="fi-FI" sz="1400" dirty="0">
                <a:cs typeface="Poppins"/>
              </a:rPr>
              <a:t>Vaikuttavuuden johtaminen edellyttää  kansallisesti eri tasoilta saatavan  vaikuttavuustiedon linkittämistä. Lisäksi vaikuttavuuden arviointi ja johtaminen edellyttävät toimintaympäristön hyvää tuntemusta, toimijoiden osallistamista ja palveluista tuotetun tiedon huolellista analysointia. Dialogi on vaikuttavuuden ohjausvoima.</a:t>
            </a:r>
            <a:endParaRPr lang="fi-FI" dirty="0"/>
          </a:p>
          <a:p>
            <a:pPr>
              <a:defRPr/>
            </a:pPr>
            <a:r>
              <a:rPr lang="fi-FI" sz="1400" dirty="0">
                <a:solidFill>
                  <a:srgbClr val="FF0000"/>
                </a:solidFill>
              </a:rPr>
              <a:t> </a:t>
            </a:r>
          </a:p>
        </p:txBody>
      </p:sp>
      <p:sp>
        <p:nvSpPr>
          <p:cNvPr id="3" name="Otsikko 2">
            <a:extLst>
              <a:ext uri="{FF2B5EF4-FFF2-40B4-BE49-F238E27FC236}">
                <a16:creationId xmlns:a16="http://schemas.microsoft.com/office/drawing/2014/main" id="{9A895A03-C77B-4A8B-0181-DF9E1F7B80FF}"/>
              </a:ext>
            </a:extLst>
          </p:cNvPr>
          <p:cNvSpPr>
            <a:spLocks noGrp="1"/>
          </p:cNvSpPr>
          <p:nvPr>
            <p:ph type="title"/>
          </p:nvPr>
        </p:nvSpPr>
        <p:spPr>
          <a:xfrm>
            <a:off x="910041" y="365125"/>
            <a:ext cx="10074779" cy="1325563"/>
          </a:xfrm>
        </p:spPr>
        <p:txBody>
          <a:bodyPr anchor="ctr">
            <a:normAutofit/>
          </a:bodyPr>
          <a:lstStyle/>
          <a:p>
            <a:r>
              <a:rPr lang="fi-FI" sz="3100"/>
              <a:t>Vaikuttavuusmittaristo</a:t>
            </a:r>
          </a:p>
        </p:txBody>
      </p:sp>
      <p:sp>
        <p:nvSpPr>
          <p:cNvPr id="15" name="Slide Number Placeholder 5">
            <a:extLst>
              <a:ext uri="{FF2B5EF4-FFF2-40B4-BE49-F238E27FC236}">
                <a16:creationId xmlns:a16="http://schemas.microsoft.com/office/drawing/2014/main" id="{C8E743EA-449A-3B56-436D-0D34EE7A89FB}"/>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45</a:t>
            </a:fld>
            <a:endParaRPr lang="en-FI"/>
          </a:p>
        </p:txBody>
      </p:sp>
      <p:pic>
        <p:nvPicPr>
          <p:cNvPr id="2" name="Kuva 1">
            <a:extLst>
              <a:ext uri="{FF2B5EF4-FFF2-40B4-BE49-F238E27FC236}">
                <a16:creationId xmlns:a16="http://schemas.microsoft.com/office/drawing/2014/main" id="{E377D8A2-1C2E-0AA3-8D28-CCFEAD4A1007}"/>
              </a:ext>
            </a:extLst>
          </p:cNvPr>
          <p:cNvPicPr>
            <a:picLocks noChangeAspect="1"/>
          </p:cNvPicPr>
          <p:nvPr/>
        </p:nvPicPr>
        <p:blipFill>
          <a:blip r:embed="rId2"/>
          <a:srcRect r="78893"/>
          <a:stretch/>
        </p:blipFill>
        <p:spPr>
          <a:xfrm>
            <a:off x="9619135" y="0"/>
            <a:ext cx="2572865" cy="6858000"/>
          </a:xfrm>
          <a:prstGeom prst="rect">
            <a:avLst/>
          </a:prstGeom>
        </p:spPr>
      </p:pic>
      <p:pic>
        <p:nvPicPr>
          <p:cNvPr id="5" name="Picture 5">
            <a:extLst>
              <a:ext uri="{FF2B5EF4-FFF2-40B4-BE49-F238E27FC236}">
                <a16:creationId xmlns:a16="http://schemas.microsoft.com/office/drawing/2014/main" id="{C913D025-F743-ABD8-1061-C8412386D912}"/>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582669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B3EB-C48D-462A-C79C-9F29FDC8CE4F}"/>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DCD5AE96-B12B-D037-C3B9-6F45A789CF20}"/>
              </a:ext>
            </a:extLst>
          </p:cNvPr>
          <p:cNvSpPr>
            <a:spLocks noGrp="1"/>
          </p:cNvSpPr>
          <p:nvPr>
            <p:ph type="ctrTitle"/>
          </p:nvPr>
        </p:nvSpPr>
        <p:spPr>
          <a:xfrm>
            <a:off x="630196" y="1010175"/>
            <a:ext cx="4459411" cy="4171425"/>
          </a:xfrm>
        </p:spPr>
        <p:txBody>
          <a:bodyPr/>
          <a:lstStyle/>
          <a:p>
            <a:r>
              <a:rPr lang="fi-FI"/>
              <a:t>10. </a:t>
            </a:r>
            <a:r>
              <a:rPr lang="fi-FI" sz="4400"/>
              <a:t>Juurruttaminen  </a:t>
            </a:r>
          </a:p>
        </p:txBody>
      </p:sp>
      <p:sp>
        <p:nvSpPr>
          <p:cNvPr id="9" name="Tekstin paikkamerkki 8">
            <a:extLst>
              <a:ext uri="{FF2B5EF4-FFF2-40B4-BE49-F238E27FC236}">
                <a16:creationId xmlns:a16="http://schemas.microsoft.com/office/drawing/2014/main" id="{CA2DC15E-5C87-0DC7-07FB-B1ECD0327794}"/>
              </a:ext>
            </a:extLst>
          </p:cNvPr>
          <p:cNvSpPr>
            <a:spLocks noGrp="1"/>
          </p:cNvSpPr>
          <p:nvPr>
            <p:ph type="body" sz="quarter" idx="11"/>
          </p:nvPr>
        </p:nvSpPr>
        <p:spPr>
          <a:xfrm>
            <a:off x="682625" y="2282479"/>
            <a:ext cx="4459288" cy="2899121"/>
          </a:xfrm>
        </p:spPr>
        <p:txBody>
          <a:bodyPr/>
          <a:lstStyle/>
          <a:p>
            <a:r>
              <a:rPr lang="fi-FI"/>
              <a:t> </a:t>
            </a:r>
          </a:p>
        </p:txBody>
      </p:sp>
      <p:pic>
        <p:nvPicPr>
          <p:cNvPr id="7" name="Kuva 6">
            <a:extLst>
              <a:ext uri="{FF2B5EF4-FFF2-40B4-BE49-F238E27FC236}">
                <a16:creationId xmlns:a16="http://schemas.microsoft.com/office/drawing/2014/main" id="{67E5849E-0142-568F-EF1F-2D6F4FDBD1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0088" y="615949"/>
            <a:ext cx="2285247" cy="5312121"/>
          </a:xfrm>
          <a:prstGeom prst="rect">
            <a:avLst/>
          </a:prstGeom>
        </p:spPr>
      </p:pic>
      <p:pic>
        <p:nvPicPr>
          <p:cNvPr id="2" name="Picture 5">
            <a:extLst>
              <a:ext uri="{FF2B5EF4-FFF2-40B4-BE49-F238E27FC236}">
                <a16:creationId xmlns:a16="http://schemas.microsoft.com/office/drawing/2014/main" id="{4B72FE63-F0F8-02E8-F746-804CD496ECF1}"/>
              </a:ext>
            </a:extLst>
          </p:cNvPr>
          <p:cNvPicPr>
            <a:picLocks noChangeAspect="1"/>
          </p:cNvPicPr>
          <p:nvPr/>
        </p:nvPicPr>
        <p:blipFill>
          <a:blip r:embed="rId4"/>
          <a:stretch>
            <a:fillRect/>
          </a:stretch>
        </p:blipFill>
        <p:spPr>
          <a:xfrm>
            <a:off x="154391" y="6485864"/>
            <a:ext cx="893359" cy="226341"/>
          </a:xfrm>
          <a:prstGeom prst="rect">
            <a:avLst/>
          </a:prstGeom>
        </p:spPr>
      </p:pic>
    </p:spTree>
    <p:extLst>
      <p:ext uri="{BB962C8B-B14F-4D97-AF65-F5344CB8AC3E}">
        <p14:creationId xmlns:p14="http://schemas.microsoft.com/office/powerpoint/2010/main" val="4226924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B4D9E-E2C7-3E1A-0084-5ACFB8B7F240}"/>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7B9D8855-840A-169E-0EB4-DD0D56740045}"/>
              </a:ext>
            </a:extLst>
          </p:cNvPr>
          <p:cNvSpPr>
            <a:spLocks noGrp="1"/>
          </p:cNvSpPr>
          <p:nvPr>
            <p:ph idx="1"/>
          </p:nvPr>
        </p:nvSpPr>
        <p:spPr>
          <a:xfrm>
            <a:off x="612861" y="1816987"/>
            <a:ext cx="8260080" cy="4539363"/>
          </a:xfrm>
        </p:spPr>
        <p:txBody>
          <a:bodyPr vert="horz" lIns="72000" tIns="36000" rIns="72000" bIns="36000" numCol="2" rtlCol="0" anchor="t">
            <a:normAutofit/>
          </a:bodyPr>
          <a:lstStyle/>
          <a:p>
            <a:r>
              <a:rPr lang="fi-FI" sz="1600">
                <a:cs typeface="Poppins"/>
              </a:rPr>
              <a:t>Vaikuttavuusperustaisen toimintamallin implementoinnissa on kyse uuden toiminnan käyttöönotosta organisaatiossa.</a:t>
            </a:r>
          </a:p>
          <a:p>
            <a:r>
              <a:rPr lang="fi-FI" sz="1600">
                <a:cs typeface="Poppins"/>
              </a:rPr>
              <a:t>Tärkeää on  huomioida kaksisuuntaisuus: viedä toimintamalli johdon tasolta käyttöön ja ottaa asiakasrajapinnassa käyttöön.</a:t>
            </a:r>
          </a:p>
          <a:p>
            <a:r>
              <a:rPr lang="fi-FI" sz="1600">
                <a:cs typeface="Poppins"/>
              </a:rPr>
              <a:t>Implementoinnin onnistuminen edellyttää vahvaa yhteistyötä. Implementoinnin tulisi vastata kysymyksiin mitä, miksi, kuka, miten ja milloin.</a:t>
            </a:r>
          </a:p>
          <a:p>
            <a:r>
              <a:rPr lang="fi-FI" sz="1600">
                <a:cs typeface="Poppins"/>
              </a:rPr>
              <a:t>Jos muutoksella tavoitellaan tehokkuuden, vaikuttavuuden tai asiakaslähtöisyyden lisäämistä, se sisältää väistämättä koko organisaatiossa tapahtuvia uudistuksia ja myös rakenteellisia muutoksia. Muutos on tällöin implementoitava koko organisaatiossa ja kaikissa henkilöstöryhmissä.</a:t>
            </a:r>
          </a:p>
          <a:p>
            <a:r>
              <a:rPr lang="fi-FI" sz="1600">
                <a:cs typeface="Poppins"/>
              </a:rPr>
              <a:t>Muutosjohtamista voi tarkastella organisaation rakenteiden, organisaatiokulttuurin, valtarakenteiden ja henkilöstöjohtamisen kautta.</a:t>
            </a:r>
          </a:p>
          <a:p>
            <a:r>
              <a:rPr lang="fi-FI" sz="1600">
                <a:cs typeface="Poppins"/>
              </a:rPr>
              <a:t>Tässä hankkeessa keskitytään ohjausmallin kytkemiseen strategiselle tasolle.</a:t>
            </a:r>
          </a:p>
          <a:p>
            <a:pPr marL="0" indent="0">
              <a:buNone/>
            </a:pPr>
            <a:r>
              <a:rPr lang="fi-FI" sz="1600">
                <a:cs typeface="Poppins"/>
              </a:rPr>
              <a:t> </a:t>
            </a:r>
          </a:p>
          <a:p>
            <a:endParaRPr lang="fi-FI" sz="1700"/>
          </a:p>
          <a:p>
            <a:pPr marL="0" lvl="0" indent="0">
              <a:buNone/>
              <a:defRPr/>
            </a:pPr>
            <a:endParaRPr lang="en-US" sz="1700"/>
          </a:p>
        </p:txBody>
      </p:sp>
      <p:sp>
        <p:nvSpPr>
          <p:cNvPr id="3" name="Otsikko 2">
            <a:extLst>
              <a:ext uri="{FF2B5EF4-FFF2-40B4-BE49-F238E27FC236}">
                <a16:creationId xmlns:a16="http://schemas.microsoft.com/office/drawing/2014/main" id="{FD32DEB8-1DC2-9AA5-6AEB-1703170F41A2}"/>
              </a:ext>
            </a:extLst>
          </p:cNvPr>
          <p:cNvSpPr>
            <a:spLocks noGrp="1"/>
          </p:cNvSpPr>
          <p:nvPr>
            <p:ph type="title"/>
          </p:nvPr>
        </p:nvSpPr>
        <p:spPr>
          <a:xfrm>
            <a:off x="612861" y="356487"/>
            <a:ext cx="10074779" cy="1325563"/>
          </a:xfrm>
        </p:spPr>
        <p:txBody>
          <a:bodyPr anchor="ctr">
            <a:normAutofit fontScale="90000"/>
          </a:bodyPr>
          <a:lstStyle/>
          <a:p>
            <a:r>
              <a:rPr lang="fi-FI" sz="3100"/>
              <a:t>Vaikuttavuusperustaisen ohjausmallin kytkeminen Satakunnan hyvinvointialueenalueen johtamisjärjestelmään ja strategiaan</a:t>
            </a:r>
          </a:p>
        </p:txBody>
      </p:sp>
      <p:sp>
        <p:nvSpPr>
          <p:cNvPr id="20" name="Footer Placeholder 4">
            <a:extLst>
              <a:ext uri="{FF2B5EF4-FFF2-40B4-BE49-F238E27FC236}">
                <a16:creationId xmlns:a16="http://schemas.microsoft.com/office/drawing/2014/main" id="{65DEF999-7643-F21A-6720-50D3DCB1854B}"/>
              </a:ext>
            </a:extLst>
          </p:cNvPr>
          <p:cNvSpPr>
            <a:spLocks noGrp="1"/>
          </p:cNvSpPr>
          <p:nvPr>
            <p:ph type="ftr" sz="quarter" idx="3"/>
          </p:nvPr>
        </p:nvSpPr>
        <p:spPr>
          <a:xfrm>
            <a:off x="5372510" y="6356350"/>
            <a:ext cx="5730919" cy="365125"/>
          </a:xfrm>
        </p:spPr>
        <p:txBody>
          <a:bodyPr anchor="ctr">
            <a:normAutofit/>
          </a:bodyPr>
          <a:lstStyle/>
          <a:p>
            <a:endParaRPr lang="fi-FI">
              <a:cs typeface="Arial"/>
            </a:endParaRPr>
          </a:p>
        </p:txBody>
      </p:sp>
      <p:sp>
        <p:nvSpPr>
          <p:cNvPr id="15" name="Slide Number Placeholder 5">
            <a:extLst>
              <a:ext uri="{FF2B5EF4-FFF2-40B4-BE49-F238E27FC236}">
                <a16:creationId xmlns:a16="http://schemas.microsoft.com/office/drawing/2014/main" id="{27D737ED-E24D-6D3E-3C37-1E57C98921C8}"/>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47</a:t>
            </a:fld>
            <a:endParaRPr lang="en-FI"/>
          </a:p>
        </p:txBody>
      </p:sp>
      <p:pic>
        <p:nvPicPr>
          <p:cNvPr id="2" name="Picture 5">
            <a:extLst>
              <a:ext uri="{FF2B5EF4-FFF2-40B4-BE49-F238E27FC236}">
                <a16:creationId xmlns:a16="http://schemas.microsoft.com/office/drawing/2014/main" id="{AA3E8C83-504D-49DE-6112-87F8B85F93FA}"/>
              </a:ext>
            </a:extLst>
          </p:cNvPr>
          <p:cNvPicPr>
            <a:picLocks noChangeAspect="1"/>
          </p:cNvPicPr>
          <p:nvPr/>
        </p:nvPicPr>
        <p:blipFill>
          <a:blip r:embed="rId2"/>
          <a:stretch>
            <a:fillRect/>
          </a:stretch>
        </p:blipFill>
        <p:spPr>
          <a:xfrm>
            <a:off x="154391" y="6485864"/>
            <a:ext cx="893359" cy="226341"/>
          </a:xfrm>
          <a:prstGeom prst="rect">
            <a:avLst/>
          </a:prstGeom>
        </p:spPr>
      </p:pic>
      <p:pic>
        <p:nvPicPr>
          <p:cNvPr id="5" name="Kuva 4">
            <a:extLst>
              <a:ext uri="{FF2B5EF4-FFF2-40B4-BE49-F238E27FC236}">
                <a16:creationId xmlns:a16="http://schemas.microsoft.com/office/drawing/2014/main" id="{965E11A0-B276-55ED-FD79-8293ACF8C652}"/>
              </a:ext>
            </a:extLst>
          </p:cNvPr>
          <p:cNvPicPr>
            <a:picLocks noChangeAspect="1"/>
          </p:cNvPicPr>
          <p:nvPr/>
        </p:nvPicPr>
        <p:blipFill>
          <a:blip r:embed="rId3"/>
          <a:srcRect r="78893"/>
          <a:stretch/>
        </p:blipFill>
        <p:spPr>
          <a:xfrm>
            <a:off x="9619135" y="0"/>
            <a:ext cx="2572865" cy="6858000"/>
          </a:xfrm>
          <a:prstGeom prst="rect">
            <a:avLst/>
          </a:prstGeom>
        </p:spPr>
      </p:pic>
    </p:spTree>
    <p:extLst>
      <p:ext uri="{BB962C8B-B14F-4D97-AF65-F5344CB8AC3E}">
        <p14:creationId xmlns:p14="http://schemas.microsoft.com/office/powerpoint/2010/main" val="966536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0A3EB-4D9A-E7F1-8765-964D723BD094}"/>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51C0C2BA-4773-C363-0AD0-7A81B62D08EC}"/>
              </a:ext>
            </a:extLst>
          </p:cNvPr>
          <p:cNvSpPr>
            <a:spLocks noGrp="1"/>
          </p:cNvSpPr>
          <p:nvPr>
            <p:ph idx="1"/>
          </p:nvPr>
        </p:nvSpPr>
        <p:spPr>
          <a:xfrm>
            <a:off x="544281" y="1844675"/>
            <a:ext cx="8260080" cy="4351338"/>
          </a:xfrm>
        </p:spPr>
        <p:txBody>
          <a:bodyPr vert="horz" lIns="72000" tIns="36000" rIns="72000" bIns="36000" numCol="2" rtlCol="0" anchor="t">
            <a:normAutofit fontScale="92500" lnSpcReduction="10000"/>
          </a:bodyPr>
          <a:lstStyle/>
          <a:p>
            <a:pPr marL="342900" indent="-342900"/>
            <a:r>
              <a:rPr lang="fi-FI" sz="1600">
                <a:cs typeface="Poppins"/>
              </a:rPr>
              <a:t>Muutos on tapahtunut vasta silloin, kun ihmisten käyttäytyminen on muuttunut. Vanhat rutiinit vievät helposti mennessään ja uusi toimintamalli unohtuu. Siksi tarvitaankin seurantaa ja palauteen antoa.</a:t>
            </a:r>
          </a:p>
          <a:p>
            <a:pPr marL="342900" indent="-342900"/>
            <a:r>
              <a:rPr lang="fi-FI" sz="1600">
                <a:cs typeface="Poppins"/>
              </a:rPr>
              <a:t>Implementointiprosessin lisäksi onnistumiseen vaikuttaa muutettava asia, muutoksen kohderyhmä, muutosympäristö sekä muutosmetodit, intensiteetti ja muutoksen tukena käytettävät strategiat.</a:t>
            </a:r>
          </a:p>
          <a:p>
            <a:pPr marL="342900" indent="-342900"/>
            <a:r>
              <a:rPr lang="fi-FI" sz="1600">
                <a:cs typeface="Poppins"/>
              </a:rPr>
              <a:t>Osallistujien tiedot ja taidot, mielipiteet, asenteet, toimintarutiinit sekä heidän persoonansa vaikuttavat muutoksen onnistumiseen. Myös asiakkaiden tarpeet, asenteet ja käyttäytyminen vaikuttavat lopputulokseen.</a:t>
            </a:r>
          </a:p>
          <a:p>
            <a:pPr marL="342900" indent="-342900"/>
            <a:r>
              <a:rPr lang="fi-FI" sz="1600">
                <a:cs typeface="Poppins"/>
              </a:rPr>
              <a:t>Taloudellisten resurssien puute, ulkopuolisten yhteistyötahojen tuen puute, rekrytointivaikeudet ja pysyvän henkilöstön vaihtuvuus, hankalaksi koettu työtapa sekä huono yhteen sopivuus henkilöstön. osaamisen tai organisaation toimintatavan kanssa vaikeuttavat juurruttamisen onnistumista.</a:t>
            </a:r>
          </a:p>
          <a:p>
            <a:pPr marL="342900" indent="-342900"/>
            <a:r>
              <a:rPr lang="fi-FI" sz="1600">
                <a:cs typeface="Poppins"/>
              </a:rPr>
              <a:t>Implementoinnin johtaminen voidaan lyhyesti määrittää tavoitteelliseksi, hallituksi käyttöönottoprosessin läpiviemiseksi. Implementoinnin johtaminen edellyttää johtajalta ihmisten johtamisen osaamista, kykyä avoimeen vuorovaikutukseen sekä taitoa vaikuttaa ihmisten asenteisiin, ajatuksiin ja tunteisiin.</a:t>
            </a:r>
          </a:p>
          <a:p>
            <a:pPr marL="342900" indent="-342900"/>
            <a:r>
              <a:rPr lang="fi-FI" sz="1600">
                <a:cs typeface="Poppins"/>
              </a:rPr>
              <a:t>Muutoksen onnistuminen edellyttää myös johdon omaa sitoutumista.</a:t>
            </a:r>
          </a:p>
          <a:p>
            <a:pPr marL="342900" indent="-342900"/>
            <a:r>
              <a:rPr lang="fi-FI" sz="1600">
                <a:cs typeface="Poppins"/>
              </a:rPr>
              <a:t>Aktiivista toimeenpanon johtamista tarvitaan kaikissa implementointiprosessin vaiheissa. </a:t>
            </a:r>
          </a:p>
          <a:p>
            <a:endParaRPr lang="fi-FI" sz="1700"/>
          </a:p>
          <a:p>
            <a:pPr marL="0" lvl="0" indent="0">
              <a:buNone/>
              <a:defRPr/>
            </a:pPr>
            <a:endParaRPr lang="en-US" sz="1700"/>
          </a:p>
        </p:txBody>
      </p:sp>
      <p:sp>
        <p:nvSpPr>
          <p:cNvPr id="3" name="Otsikko 2">
            <a:extLst>
              <a:ext uri="{FF2B5EF4-FFF2-40B4-BE49-F238E27FC236}">
                <a16:creationId xmlns:a16="http://schemas.microsoft.com/office/drawing/2014/main" id="{272910F5-EF6A-D9EE-7695-5005BC6B9E70}"/>
              </a:ext>
            </a:extLst>
          </p:cNvPr>
          <p:cNvSpPr>
            <a:spLocks noGrp="1"/>
          </p:cNvSpPr>
          <p:nvPr>
            <p:ph type="title"/>
          </p:nvPr>
        </p:nvSpPr>
        <p:spPr>
          <a:xfrm>
            <a:off x="544281" y="384175"/>
            <a:ext cx="10074779" cy="1325563"/>
          </a:xfrm>
        </p:spPr>
        <p:txBody>
          <a:bodyPr anchor="ctr">
            <a:normAutofit fontScale="90000"/>
          </a:bodyPr>
          <a:lstStyle/>
          <a:p>
            <a:r>
              <a:rPr lang="fi-FI" sz="3100"/>
              <a:t>Vaikuttavuusperustaisen ohjausmallin kytkeminen Satakunnan hyvinvointialueenalueen johtamisjärjestelmään ja strategiaan</a:t>
            </a:r>
          </a:p>
        </p:txBody>
      </p:sp>
      <p:sp>
        <p:nvSpPr>
          <p:cNvPr id="20" name="Footer Placeholder 4">
            <a:extLst>
              <a:ext uri="{FF2B5EF4-FFF2-40B4-BE49-F238E27FC236}">
                <a16:creationId xmlns:a16="http://schemas.microsoft.com/office/drawing/2014/main" id="{93C59423-CE9D-3E04-300A-BCA51F215CCE}"/>
              </a:ext>
            </a:extLst>
          </p:cNvPr>
          <p:cNvSpPr>
            <a:spLocks noGrp="1"/>
          </p:cNvSpPr>
          <p:nvPr>
            <p:ph type="ftr" sz="quarter" idx="3"/>
          </p:nvPr>
        </p:nvSpPr>
        <p:spPr>
          <a:xfrm>
            <a:off x="5372510" y="6356350"/>
            <a:ext cx="5730919" cy="365125"/>
          </a:xfrm>
        </p:spPr>
        <p:txBody>
          <a:bodyPr anchor="ctr">
            <a:normAutofit/>
          </a:bodyPr>
          <a:lstStyle/>
          <a:p>
            <a:endParaRPr lang="fi-FI">
              <a:cs typeface="Arial"/>
            </a:endParaRPr>
          </a:p>
        </p:txBody>
      </p:sp>
      <p:sp>
        <p:nvSpPr>
          <p:cNvPr id="15" name="Slide Number Placeholder 5">
            <a:extLst>
              <a:ext uri="{FF2B5EF4-FFF2-40B4-BE49-F238E27FC236}">
                <a16:creationId xmlns:a16="http://schemas.microsoft.com/office/drawing/2014/main" id="{CA614F69-E4E7-8C91-EFFE-D159C7E8AC25}"/>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48</a:t>
            </a:fld>
            <a:endParaRPr lang="en-FI"/>
          </a:p>
        </p:txBody>
      </p:sp>
      <p:pic>
        <p:nvPicPr>
          <p:cNvPr id="2" name="Kuva 1">
            <a:extLst>
              <a:ext uri="{FF2B5EF4-FFF2-40B4-BE49-F238E27FC236}">
                <a16:creationId xmlns:a16="http://schemas.microsoft.com/office/drawing/2014/main" id="{56F86E47-BAD4-6476-9E90-3106BF4B0A6D}"/>
              </a:ext>
            </a:extLst>
          </p:cNvPr>
          <p:cNvPicPr>
            <a:picLocks noChangeAspect="1"/>
          </p:cNvPicPr>
          <p:nvPr/>
        </p:nvPicPr>
        <p:blipFill>
          <a:blip r:embed="rId2"/>
          <a:srcRect r="78893"/>
          <a:stretch/>
        </p:blipFill>
        <p:spPr>
          <a:xfrm>
            <a:off x="9619135" y="0"/>
            <a:ext cx="2572865" cy="6858000"/>
          </a:xfrm>
          <a:prstGeom prst="rect">
            <a:avLst/>
          </a:prstGeom>
        </p:spPr>
      </p:pic>
      <p:pic>
        <p:nvPicPr>
          <p:cNvPr id="5" name="Picture 5">
            <a:extLst>
              <a:ext uri="{FF2B5EF4-FFF2-40B4-BE49-F238E27FC236}">
                <a16:creationId xmlns:a16="http://schemas.microsoft.com/office/drawing/2014/main" id="{115B44AF-BFF3-D24A-4908-AD10CB3CF62A}"/>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083546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5D15-DE42-CD41-CC88-83E5998D14D7}"/>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BB7A89D3-90DA-534B-3708-867CD3A45AF9}"/>
              </a:ext>
            </a:extLst>
          </p:cNvPr>
          <p:cNvSpPr>
            <a:spLocks noGrp="1"/>
          </p:cNvSpPr>
          <p:nvPr>
            <p:ph type="ctrTitle"/>
          </p:nvPr>
        </p:nvSpPr>
        <p:spPr/>
        <p:txBody>
          <a:bodyPr/>
          <a:lstStyle/>
          <a:p>
            <a:br>
              <a:rPr lang="fi-FI"/>
            </a:br>
            <a:r>
              <a:rPr lang="fi-FI"/>
              <a:t>11.  Viestintä</a:t>
            </a:r>
          </a:p>
        </p:txBody>
      </p:sp>
      <p:sp>
        <p:nvSpPr>
          <p:cNvPr id="9" name="Tekstin paikkamerkki 8">
            <a:extLst>
              <a:ext uri="{FF2B5EF4-FFF2-40B4-BE49-F238E27FC236}">
                <a16:creationId xmlns:a16="http://schemas.microsoft.com/office/drawing/2014/main" id="{E2E63B62-CDBF-03A2-0063-6C1A8DD451CF}"/>
              </a:ext>
            </a:extLst>
          </p:cNvPr>
          <p:cNvSpPr>
            <a:spLocks noGrp="1"/>
          </p:cNvSpPr>
          <p:nvPr>
            <p:ph type="body" sz="quarter" idx="11"/>
          </p:nvPr>
        </p:nvSpPr>
        <p:spPr/>
        <p:txBody>
          <a:bodyPr/>
          <a:lstStyle/>
          <a:p>
            <a:r>
              <a:rPr lang="fi-FI"/>
              <a:t> </a:t>
            </a:r>
          </a:p>
        </p:txBody>
      </p:sp>
      <p:sp>
        <p:nvSpPr>
          <p:cNvPr id="3" name="Tekstiruutu 2">
            <a:extLst>
              <a:ext uri="{FF2B5EF4-FFF2-40B4-BE49-F238E27FC236}">
                <a16:creationId xmlns:a16="http://schemas.microsoft.com/office/drawing/2014/main" id="{8E92CE90-4C63-1201-86A5-55675F763FE5}"/>
              </a:ext>
            </a:extLst>
          </p:cNvPr>
          <p:cNvSpPr txBox="1"/>
          <p:nvPr/>
        </p:nvSpPr>
        <p:spPr>
          <a:xfrm>
            <a:off x="139700" y="4426613"/>
            <a:ext cx="6096000" cy="1824346"/>
          </a:xfrm>
          <a:prstGeom prst="rect">
            <a:avLst/>
          </a:prstGeom>
          <a:noFill/>
        </p:spPr>
        <p:txBody>
          <a:bodyPr wrap="square">
            <a:spAutoFit/>
          </a:bodyPr>
          <a:lstStyle/>
          <a:p>
            <a:pPr>
              <a:lnSpc>
                <a:spcPct val="150000"/>
              </a:lnSpc>
            </a:pPr>
            <a:r>
              <a:rPr lang="fi-FI" sz="1800"/>
              <a:t>”</a:t>
            </a:r>
            <a:r>
              <a:rPr lang="fi-FI" sz="1800" i="1"/>
              <a:t>Jos vaikuttavuutta mitataan,</a:t>
            </a:r>
          </a:p>
          <a:p>
            <a:pPr>
              <a:lnSpc>
                <a:spcPct val="150000"/>
              </a:lnSpc>
            </a:pPr>
            <a:r>
              <a:rPr lang="fi-FI" sz="1800" i="1"/>
              <a:t>siitä kannattaa kertoa.</a:t>
            </a:r>
          </a:p>
          <a:p>
            <a:pPr>
              <a:lnSpc>
                <a:spcPct val="150000"/>
              </a:lnSpc>
            </a:pPr>
            <a:r>
              <a:rPr lang="fi-FI" sz="1800" i="1"/>
              <a:t>Jos vaikuttavuudesta halutaan kertoa, </a:t>
            </a:r>
          </a:p>
          <a:p>
            <a:pPr>
              <a:lnSpc>
                <a:spcPct val="150000"/>
              </a:lnSpc>
            </a:pPr>
            <a:r>
              <a:rPr lang="fi-FI" sz="1800" i="1"/>
              <a:t>sitä tulee mitata</a:t>
            </a:r>
            <a:r>
              <a:rPr lang="fi-FI" sz="2400" i="1"/>
              <a:t>”</a:t>
            </a:r>
            <a:endParaRPr lang="fi-FI"/>
          </a:p>
        </p:txBody>
      </p:sp>
    </p:spTree>
    <p:extLst>
      <p:ext uri="{BB962C8B-B14F-4D97-AF65-F5344CB8AC3E}">
        <p14:creationId xmlns:p14="http://schemas.microsoft.com/office/powerpoint/2010/main" val="366823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1">
            <a:extLst>
              <a:ext uri="{FF2B5EF4-FFF2-40B4-BE49-F238E27FC236}">
                <a16:creationId xmlns:a16="http://schemas.microsoft.com/office/drawing/2014/main" id="{245A7A8D-286F-87A4-24D0-5C80C0F16DD1}"/>
              </a:ext>
            </a:extLst>
          </p:cNvPr>
          <p:cNvGraphicFramePr>
            <a:graphicFrameLocks/>
          </p:cNvGraphicFramePr>
          <p:nvPr>
            <p:extLst>
              <p:ext uri="{D42A27DB-BD31-4B8C-83A1-F6EECF244321}">
                <p14:modId xmlns:p14="http://schemas.microsoft.com/office/powerpoint/2010/main" val="238765932"/>
              </p:ext>
            </p:extLst>
          </p:nvPr>
        </p:nvGraphicFramePr>
        <p:xfrm>
          <a:off x="727437" y="666846"/>
          <a:ext cx="10515600" cy="6109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ruutu 2">
            <a:extLst>
              <a:ext uri="{FF2B5EF4-FFF2-40B4-BE49-F238E27FC236}">
                <a16:creationId xmlns:a16="http://schemas.microsoft.com/office/drawing/2014/main" id="{CCF5D0B8-313A-B3D9-9B5B-4A71AA000B1C}"/>
              </a:ext>
            </a:extLst>
          </p:cNvPr>
          <p:cNvSpPr txBox="1"/>
          <p:nvPr/>
        </p:nvSpPr>
        <p:spPr>
          <a:xfrm>
            <a:off x="639506" y="436013"/>
            <a:ext cx="10825057" cy="461665"/>
          </a:xfrm>
          <a:prstGeom prst="rect">
            <a:avLst/>
          </a:prstGeom>
          <a:noFill/>
        </p:spPr>
        <p:txBody>
          <a:bodyPr wrap="square" lIns="91440" tIns="45720" rIns="91440" bIns="45720" rtlCol="0" anchor="t">
            <a:spAutoFit/>
          </a:bodyPr>
          <a:lstStyle/>
          <a:p>
            <a:r>
              <a:rPr lang="fi-FI" sz="2400" b="1">
                <a:latin typeface="+mj-lt"/>
                <a:cs typeface="Poppins"/>
              </a:rPr>
              <a:t>THL:n alueellinen asiantuntija-arvio Satakunnan hyvinvointialueelle 2024</a:t>
            </a:r>
            <a:endParaRPr lang="fi-FI" sz="2400" b="1">
              <a:latin typeface="+mj-lt"/>
              <a:cs typeface="Poppins" pitchFamily="2" charset="77"/>
            </a:endParaRPr>
          </a:p>
        </p:txBody>
      </p:sp>
      <p:pic>
        <p:nvPicPr>
          <p:cNvPr id="2" name="Picture 5">
            <a:extLst>
              <a:ext uri="{FF2B5EF4-FFF2-40B4-BE49-F238E27FC236}">
                <a16:creationId xmlns:a16="http://schemas.microsoft.com/office/drawing/2014/main" id="{131FDAF7-9FFE-F4B8-48C1-A2F5239F3F0E}"/>
              </a:ext>
            </a:extLst>
          </p:cNvPr>
          <p:cNvPicPr>
            <a:picLocks noChangeAspect="1"/>
          </p:cNvPicPr>
          <p:nvPr/>
        </p:nvPicPr>
        <p:blipFill>
          <a:blip r:embed="rId7"/>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790550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FA8F-5490-BA2A-92B5-AD45050F2E4A}"/>
            </a:ext>
          </a:extLst>
        </p:cNvPr>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029EC16F-9EA9-4840-0ADE-D4D4DBF9A0F9}"/>
              </a:ext>
            </a:extLst>
          </p:cNvPr>
          <p:cNvSpPr>
            <a:spLocks noGrp="1"/>
          </p:cNvSpPr>
          <p:nvPr>
            <p:ph idx="1"/>
          </p:nvPr>
        </p:nvSpPr>
        <p:spPr/>
        <p:txBody>
          <a:bodyPr/>
          <a:lstStyle/>
          <a:p>
            <a:r>
              <a:rPr lang="fi-FI"/>
              <a:t> </a:t>
            </a:r>
          </a:p>
        </p:txBody>
      </p:sp>
      <p:sp>
        <p:nvSpPr>
          <p:cNvPr id="8" name="Otsikko 7">
            <a:extLst>
              <a:ext uri="{FF2B5EF4-FFF2-40B4-BE49-F238E27FC236}">
                <a16:creationId xmlns:a16="http://schemas.microsoft.com/office/drawing/2014/main" id="{BFBD8BDE-978C-3F63-F7FF-A4FEB92B1B37}"/>
              </a:ext>
            </a:extLst>
          </p:cNvPr>
          <p:cNvSpPr>
            <a:spLocks noGrp="1"/>
          </p:cNvSpPr>
          <p:nvPr>
            <p:ph type="title"/>
          </p:nvPr>
        </p:nvSpPr>
        <p:spPr>
          <a:xfrm>
            <a:off x="1022008" y="2664058"/>
            <a:ext cx="5621694" cy="1240804"/>
          </a:xfrm>
        </p:spPr>
        <p:txBody>
          <a:bodyPr>
            <a:noAutofit/>
          </a:bodyPr>
          <a:lstStyle/>
          <a:p>
            <a:pPr>
              <a:tabLst>
                <a:tab pos="631825" algn="l"/>
              </a:tabLst>
            </a:pPr>
            <a:br>
              <a:rPr lang="fi-FI" sz="1400" b="0">
                <a:cs typeface="Poppins"/>
              </a:rPr>
            </a:br>
            <a:br>
              <a:rPr lang="fi-FI" sz="1400" b="0">
                <a:cs typeface="Poppins"/>
              </a:rPr>
            </a:br>
            <a:br>
              <a:rPr lang="fi-FI" sz="1400" b="0">
                <a:cs typeface="Poppins"/>
              </a:rPr>
            </a:br>
            <a:br>
              <a:rPr lang="fi-FI" sz="1400" b="0">
                <a:cs typeface="Poppins"/>
              </a:rPr>
            </a:br>
            <a:br>
              <a:rPr lang="fi-FI" sz="1400" b="0">
                <a:cs typeface="Poppins"/>
              </a:rPr>
            </a:br>
            <a:r>
              <a:rPr lang="fi-FI" sz="1400" b="0">
                <a:cs typeface="Poppins"/>
              </a:rPr>
              <a:t>”Hyvinvointialueen viestinnän tehtävänä on välittää oikeaa ja ajantasaista tietoa hyvinvointialueen palveluista, päätöksistä ja vaikuttamismahdollisuuksista eri viestintäkanavia parhaalla mahdollisella tavalla hyödyntäen."</a:t>
            </a:r>
            <a:br>
              <a:rPr lang="fi-FI" sz="1400" b="0">
                <a:cs typeface="Poppins"/>
              </a:rPr>
            </a:br>
            <a:br>
              <a:rPr lang="fi-FI" sz="1400" b="0">
                <a:cs typeface="Poppins"/>
              </a:rPr>
            </a:br>
            <a:r>
              <a:rPr lang="fi-FI" sz="1400" b="0">
                <a:cs typeface="Poppins"/>
              </a:rPr>
              <a:t>"Hyvinvointialueen viestinnällä sekä tuetaan strategian toteuttamista että varmistetaan lainsäädännön asettamat tiedotusvelvollisuudet. Hyvällä viestinnällä varmistetaan toiminnan tuloksellisuutta ja hyvinvointialuetasoista riskienhallintaa."</a:t>
            </a:r>
            <a:br>
              <a:rPr lang="fi-FI" sz="1400" b="0"/>
            </a:br>
            <a:br>
              <a:rPr lang="fi-FI" sz="1400" b="0"/>
            </a:br>
            <a:r>
              <a:rPr lang="fi-FI" sz="1400" b="0">
                <a:cs typeface="Poppins"/>
              </a:rPr>
              <a:t>"Viestintää ja osallistumista koskevia velvoitteita ja säännöksiä on esimerkiksi hyvinvointialuelaissa, julkisuuslaissa ja hallintolaissa. Viranomaisen on edistettävä yksityisten ja yhteisöjen tiedonsaantia ja vaikutusmahdollisuuksia. Viestinnässä on hallintolain mukaan käytettävä selkeää ja ymmärrettävää kieltä ja otettava huomioon asukkaiden ja asiakkaiden erilaiset tiedon tarpeet ja mahdollisuudet käyttää viestintäkanavia." </a:t>
            </a:r>
            <a:br>
              <a:rPr lang="fi-FI" sz="1400" b="0"/>
            </a:br>
            <a:br>
              <a:rPr lang="fi-FI" sz="1400" b="0"/>
            </a:br>
            <a:r>
              <a:rPr lang="fi-FI" sz="1400" b="0">
                <a:cs typeface="Poppins"/>
              </a:rPr>
              <a:t>"Viestintää toteutetaan kaikissa hyvinvointialueen yksiköissä. Esihenkilöt ovat vastuussa johtamansa yksikön viestinnästä ja siitä, että palveluja esittelevät verkkosivut ovat sisällöltään ajan tasalla ja niiden päivitysvastuista ja sosiaalisen median kanavien seurannasta on sovittu."</a:t>
            </a:r>
            <a:br>
              <a:rPr lang="fi-FI" sz="1400" b="0"/>
            </a:br>
            <a:endParaRPr lang="fi-FI" sz="1400">
              <a:solidFill>
                <a:srgbClr val="FF0000"/>
              </a:solidFill>
              <a:cs typeface="Poppins"/>
            </a:endParaRPr>
          </a:p>
        </p:txBody>
      </p:sp>
      <p:sp>
        <p:nvSpPr>
          <p:cNvPr id="3" name="Tekstiruutu 2">
            <a:extLst>
              <a:ext uri="{FF2B5EF4-FFF2-40B4-BE49-F238E27FC236}">
                <a16:creationId xmlns:a16="http://schemas.microsoft.com/office/drawing/2014/main" id="{29133AE3-1098-2085-1204-00698FFFB533}"/>
              </a:ext>
            </a:extLst>
          </p:cNvPr>
          <p:cNvSpPr txBox="1"/>
          <p:nvPr/>
        </p:nvSpPr>
        <p:spPr>
          <a:xfrm flipV="1">
            <a:off x="798470" y="145795"/>
            <a:ext cx="8943975" cy="553998"/>
          </a:xfrm>
          <a:prstGeom prst="rect">
            <a:avLst/>
          </a:prstGeom>
          <a:noFill/>
        </p:spPr>
        <p:txBody>
          <a:bodyPr wrap="square">
            <a:spAutoFit/>
          </a:bodyPr>
          <a:lstStyle/>
          <a:p>
            <a:r>
              <a:rPr lang="fi-FI" sz="3000" b="1"/>
              <a:t> </a:t>
            </a:r>
            <a:endParaRPr lang="fi-FI"/>
          </a:p>
        </p:txBody>
      </p:sp>
      <p:pic>
        <p:nvPicPr>
          <p:cNvPr id="4" name="Kuva 3">
            <a:extLst>
              <a:ext uri="{FF2B5EF4-FFF2-40B4-BE49-F238E27FC236}">
                <a16:creationId xmlns:a16="http://schemas.microsoft.com/office/drawing/2014/main" id="{BC9014A3-4EE4-12BB-AABF-F0E6EBC6E9A6}"/>
              </a:ext>
            </a:extLst>
          </p:cNvPr>
          <p:cNvPicPr>
            <a:picLocks noChangeAspect="1"/>
          </p:cNvPicPr>
          <p:nvPr/>
        </p:nvPicPr>
        <p:blipFill>
          <a:blip r:embed="rId2"/>
          <a:srcRect r="78893"/>
          <a:stretch/>
        </p:blipFill>
        <p:spPr>
          <a:xfrm>
            <a:off x="9619135" y="0"/>
            <a:ext cx="2572865" cy="6858000"/>
          </a:xfrm>
          <a:prstGeom prst="rect">
            <a:avLst/>
          </a:prstGeom>
        </p:spPr>
      </p:pic>
      <p:sp>
        <p:nvSpPr>
          <p:cNvPr id="5" name="TextBox 4">
            <a:extLst>
              <a:ext uri="{FF2B5EF4-FFF2-40B4-BE49-F238E27FC236}">
                <a16:creationId xmlns:a16="http://schemas.microsoft.com/office/drawing/2014/main" id="{31E9ED93-DD6A-D670-ADFB-235B9E37C327}"/>
              </a:ext>
            </a:extLst>
          </p:cNvPr>
          <p:cNvSpPr txBox="1"/>
          <p:nvPr/>
        </p:nvSpPr>
        <p:spPr>
          <a:xfrm>
            <a:off x="1022008" y="304276"/>
            <a:ext cx="69907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800" b="1" dirty="0">
                <a:cs typeface="Poppins"/>
              </a:rPr>
              <a:t>Satakunnan hyvinvointialueen viestinnästä</a:t>
            </a:r>
            <a:r>
              <a:rPr lang="en-US" sz="2800" b="1" dirty="0">
                <a:cs typeface="Poppins"/>
              </a:rPr>
              <a:t>:</a:t>
            </a:r>
            <a:endParaRPr lang="en-US" sz="2800" b="1" dirty="0">
              <a:latin typeface="+mn-lt"/>
              <a:cs typeface="Poppins" pitchFamily="2" charset="77"/>
            </a:endParaRPr>
          </a:p>
        </p:txBody>
      </p:sp>
      <p:pic>
        <p:nvPicPr>
          <p:cNvPr id="2" name="Picture 5">
            <a:extLst>
              <a:ext uri="{FF2B5EF4-FFF2-40B4-BE49-F238E27FC236}">
                <a16:creationId xmlns:a16="http://schemas.microsoft.com/office/drawing/2014/main" id="{3AF844A8-800C-754C-8FD1-0E73122D3CD5}"/>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421729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17DB3-FCC0-F205-49ED-36906437F99F}"/>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3DE2BD41-A74A-0043-0204-C9EC8BDE7D7F}"/>
              </a:ext>
            </a:extLst>
          </p:cNvPr>
          <p:cNvSpPr>
            <a:spLocks noGrp="1"/>
          </p:cNvSpPr>
          <p:nvPr>
            <p:ph idx="1"/>
          </p:nvPr>
        </p:nvSpPr>
        <p:spPr>
          <a:xfrm>
            <a:off x="799512" y="1825625"/>
            <a:ext cx="8260080" cy="4351338"/>
          </a:xfrm>
        </p:spPr>
        <p:txBody>
          <a:bodyPr vert="horz" lIns="72000" tIns="36000" rIns="72000" bIns="36000" numCol="2" rtlCol="0" anchor="t">
            <a:normAutofit fontScale="70000" lnSpcReduction="20000"/>
          </a:bodyPr>
          <a:lstStyle/>
          <a:p>
            <a:r>
              <a:rPr lang="fi-FI" sz="2300" dirty="0">
                <a:cs typeface="Poppins"/>
              </a:rPr>
              <a:t>Viestintä on johdon keino vaikuttaa työntekijöiden ajatteluun ja sitä kautta myös käyttäytymiseen.</a:t>
            </a:r>
          </a:p>
          <a:p>
            <a:r>
              <a:rPr lang="fi-FI" sz="2300" dirty="0">
                <a:cs typeface="Poppins"/>
              </a:rPr>
              <a:t>Implementointiprosessi perustuu vuorovaikutukseen, ja sitä tarvitaan kaikissa toimeenpanon vaiheissa.</a:t>
            </a:r>
          </a:p>
          <a:p>
            <a:r>
              <a:rPr lang="fi-FI" sz="2300" dirty="0">
                <a:cs typeface="Poppins"/>
              </a:rPr>
              <a:t>Muutokseen sitoutuminen helpottuu, kun työntekijä tietää, miksi muutos tehdään ja miten se vaikuttaa omaan työhön.  </a:t>
            </a:r>
          </a:p>
          <a:p>
            <a:r>
              <a:rPr lang="fi-FI" sz="2300" dirty="0">
                <a:cs typeface="Poppins"/>
              </a:rPr>
              <a:t>Vaikuttavuusviestinnässä on tärkeää tuoda esiin, tuloksia, vaikuttavuutta ja sitä miten ne on saatu aikaan sekä millainen aikaansaatu muutos on.  Visualisoimalla  kuvien, infograafien, videoiden ym. avulla saadaan tieto helposti havainnoiduksi.</a:t>
            </a:r>
          </a:p>
          <a:p>
            <a:r>
              <a:rPr lang="fi-FI" sz="2300" dirty="0">
                <a:cs typeface="Poppins"/>
              </a:rPr>
              <a:t>Vaikuttavuusviestintää tukee datan	 visualisointi näkyväksi, kohdennettu	 viestintä ja aktiivisen vuoropuhelun ylläpito.</a:t>
            </a:r>
          </a:p>
          <a:p>
            <a:endParaRPr lang="fi-FI" sz="2300" dirty="0"/>
          </a:p>
          <a:p>
            <a:r>
              <a:rPr lang="fi-FI" sz="2300" dirty="0">
                <a:cs typeface="Poppins"/>
              </a:rPr>
              <a:t>Tarkista, että:</a:t>
            </a:r>
          </a:p>
          <a:p>
            <a:pPr lvl="1"/>
            <a:r>
              <a:rPr lang="fi-FI" sz="2300" dirty="0">
                <a:cs typeface="Poppins"/>
              </a:rPr>
              <a:t>tarve, visio ja vaikuttavuus ovat linjassa</a:t>
            </a:r>
          </a:p>
          <a:p>
            <a:pPr lvl="1"/>
            <a:r>
              <a:rPr lang="fi-FI" sz="2300" dirty="0">
                <a:cs typeface="Poppins"/>
              </a:rPr>
              <a:t>tavoitteet ja tulokset ovat linjassa</a:t>
            </a:r>
          </a:p>
          <a:p>
            <a:pPr lvl="1"/>
            <a:r>
              <a:rPr lang="fi-FI" sz="2300" dirty="0">
                <a:cs typeface="Poppins"/>
              </a:rPr>
              <a:t>tulokset johtavat pitkällä aikavälillä kohti vaikuttavuutta</a:t>
            </a:r>
          </a:p>
          <a:p>
            <a:pPr lvl="1"/>
            <a:r>
              <a:rPr lang="fi-FI" sz="2300" dirty="0">
                <a:cs typeface="Poppins"/>
              </a:rPr>
              <a:t>resurssit ja toimenpiteet -esillä asiat, jotka tuottavat tuloksia ja vaikuttavuutta</a:t>
            </a:r>
          </a:p>
          <a:p>
            <a:r>
              <a:rPr lang="fi-FI" sz="2300" dirty="0">
                <a:cs typeface="Poppins"/>
              </a:rPr>
              <a:t>Viestintä vaikuttavuudesta on tärkeää Satakunnan hyvinvointialueella, sillä sen avulla ymmärrys vaikuttavuudesta ja sen merkityksestä kasvaa ja johtaa oikeiden ja vaikuttavien asioiden tekemiseen.</a:t>
            </a:r>
          </a:p>
          <a:p>
            <a:endParaRPr lang="fi-FI" sz="2300" dirty="0"/>
          </a:p>
          <a:p>
            <a:pPr marL="0" indent="0">
              <a:buNone/>
            </a:pPr>
            <a:r>
              <a:rPr lang="fi-FI" sz="2300" dirty="0">
                <a:solidFill>
                  <a:srgbClr val="FF0000"/>
                </a:solidFill>
                <a:cs typeface="Poppins"/>
              </a:rPr>
              <a:t> </a:t>
            </a:r>
          </a:p>
          <a:p>
            <a:endParaRPr lang="fi-FI" sz="1700" dirty="0"/>
          </a:p>
          <a:p>
            <a:pPr marL="0" lvl="0" indent="0">
              <a:buNone/>
              <a:defRPr/>
            </a:pPr>
            <a:endParaRPr lang="en-US" sz="1700" dirty="0"/>
          </a:p>
        </p:txBody>
      </p:sp>
      <p:sp>
        <p:nvSpPr>
          <p:cNvPr id="3" name="Otsikko 2">
            <a:extLst>
              <a:ext uri="{FF2B5EF4-FFF2-40B4-BE49-F238E27FC236}">
                <a16:creationId xmlns:a16="http://schemas.microsoft.com/office/drawing/2014/main" id="{3B2E7215-E174-F3CF-D8A6-278B70F7381D}"/>
              </a:ext>
            </a:extLst>
          </p:cNvPr>
          <p:cNvSpPr>
            <a:spLocks noGrp="1"/>
          </p:cNvSpPr>
          <p:nvPr>
            <p:ph type="title"/>
          </p:nvPr>
        </p:nvSpPr>
        <p:spPr>
          <a:xfrm>
            <a:off x="799512" y="365125"/>
            <a:ext cx="10074779" cy="1325563"/>
          </a:xfrm>
        </p:spPr>
        <p:txBody>
          <a:bodyPr anchor="ctr">
            <a:normAutofit/>
          </a:bodyPr>
          <a:lstStyle/>
          <a:p>
            <a:r>
              <a:rPr lang="fi-FI" sz="3100"/>
              <a:t>Viestinnän suunnittelu</a:t>
            </a:r>
          </a:p>
        </p:txBody>
      </p:sp>
      <p:sp>
        <p:nvSpPr>
          <p:cNvPr id="15" name="Slide Number Placeholder 5">
            <a:extLst>
              <a:ext uri="{FF2B5EF4-FFF2-40B4-BE49-F238E27FC236}">
                <a16:creationId xmlns:a16="http://schemas.microsoft.com/office/drawing/2014/main" id="{828881C6-E60C-37F8-A3B1-3B4D1E998450}"/>
              </a:ext>
            </a:extLst>
          </p:cNvPr>
          <p:cNvSpPr>
            <a:spLocks noGrp="1"/>
          </p:cNvSpPr>
          <p:nvPr>
            <p:ph type="sldNum" sz="quarter" idx="4"/>
          </p:nvPr>
        </p:nvSpPr>
        <p:spPr>
          <a:xfrm>
            <a:off x="11162210" y="6356350"/>
            <a:ext cx="781865" cy="365125"/>
          </a:xfrm>
        </p:spPr>
        <p:txBody>
          <a:bodyPr anchor="ctr">
            <a:normAutofit/>
          </a:bodyPr>
          <a:lstStyle/>
          <a:p>
            <a:pPr>
              <a:spcAft>
                <a:spcPts val="600"/>
              </a:spcAft>
            </a:pPr>
            <a:fld id="{A1510FE8-D753-C647-A925-D4EB5DB9B7DB}" type="slidenum">
              <a:rPr lang="en-FI" smtClean="0"/>
              <a:pPr>
                <a:spcAft>
                  <a:spcPts val="600"/>
                </a:spcAft>
              </a:pPr>
              <a:t>51</a:t>
            </a:fld>
            <a:endParaRPr lang="en-FI"/>
          </a:p>
        </p:txBody>
      </p:sp>
      <p:pic>
        <p:nvPicPr>
          <p:cNvPr id="2" name="Kuva 1">
            <a:extLst>
              <a:ext uri="{FF2B5EF4-FFF2-40B4-BE49-F238E27FC236}">
                <a16:creationId xmlns:a16="http://schemas.microsoft.com/office/drawing/2014/main" id="{3981ED88-3A09-531A-8088-10801069D719}"/>
              </a:ext>
            </a:extLst>
          </p:cNvPr>
          <p:cNvPicPr>
            <a:picLocks noChangeAspect="1"/>
          </p:cNvPicPr>
          <p:nvPr/>
        </p:nvPicPr>
        <p:blipFill>
          <a:blip r:embed="rId2"/>
          <a:srcRect r="78893"/>
          <a:stretch/>
        </p:blipFill>
        <p:spPr>
          <a:xfrm>
            <a:off x="9619135" y="0"/>
            <a:ext cx="2572865" cy="6858000"/>
          </a:xfrm>
          <a:prstGeom prst="rect">
            <a:avLst/>
          </a:prstGeom>
        </p:spPr>
      </p:pic>
    </p:spTree>
    <p:extLst>
      <p:ext uri="{BB962C8B-B14F-4D97-AF65-F5344CB8AC3E}">
        <p14:creationId xmlns:p14="http://schemas.microsoft.com/office/powerpoint/2010/main" val="3161469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C8032-BBC3-94F6-4533-C2DBB49DEE71}"/>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C415335A-4E2F-A203-6301-060C7BC81E57}"/>
              </a:ext>
            </a:extLst>
          </p:cNvPr>
          <p:cNvSpPr>
            <a:spLocks noGrp="1"/>
          </p:cNvSpPr>
          <p:nvPr>
            <p:ph type="ctrTitle"/>
          </p:nvPr>
        </p:nvSpPr>
        <p:spPr/>
        <p:txBody>
          <a:bodyPr/>
          <a:lstStyle/>
          <a:p>
            <a:br>
              <a:rPr lang="fi-FI" dirty="0"/>
            </a:br>
            <a:r>
              <a:rPr lang="fi-FI" dirty="0"/>
              <a:t>Lähteet ja lisätieto,  liitteet</a:t>
            </a:r>
          </a:p>
        </p:txBody>
      </p:sp>
      <p:sp>
        <p:nvSpPr>
          <p:cNvPr id="9" name="Tekstin paikkamerkki 8">
            <a:extLst>
              <a:ext uri="{FF2B5EF4-FFF2-40B4-BE49-F238E27FC236}">
                <a16:creationId xmlns:a16="http://schemas.microsoft.com/office/drawing/2014/main" id="{1A976A6C-177C-AB21-48D7-DE0F349B93E4}"/>
              </a:ext>
            </a:extLst>
          </p:cNvPr>
          <p:cNvSpPr>
            <a:spLocks noGrp="1"/>
          </p:cNvSpPr>
          <p:nvPr>
            <p:ph type="body" sz="quarter" idx="11"/>
          </p:nvPr>
        </p:nvSpPr>
        <p:spPr/>
        <p:txBody>
          <a:bodyPr/>
          <a:lstStyle/>
          <a:p>
            <a:r>
              <a:rPr lang="fi-FI"/>
              <a:t> </a:t>
            </a:r>
          </a:p>
        </p:txBody>
      </p:sp>
      <p:pic>
        <p:nvPicPr>
          <p:cNvPr id="2" name="Picture 5">
            <a:extLst>
              <a:ext uri="{FF2B5EF4-FFF2-40B4-BE49-F238E27FC236}">
                <a16:creationId xmlns:a16="http://schemas.microsoft.com/office/drawing/2014/main" id="{7A1B6CF9-89D3-9EF8-8769-A9A2412A8EEB}"/>
              </a:ext>
            </a:extLst>
          </p:cNvPr>
          <p:cNvPicPr>
            <a:picLocks noChangeAspect="1"/>
          </p:cNvPicPr>
          <p:nvPr/>
        </p:nvPicPr>
        <p:blipFill>
          <a:blip r:embed="rId2"/>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748049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0E79395-3D11-FEA4-A2AA-FE5AE231DB02}"/>
              </a:ext>
            </a:extLst>
          </p:cNvPr>
          <p:cNvSpPr>
            <a:spLocks noGrp="1"/>
          </p:cNvSpPr>
          <p:nvPr>
            <p:ph idx="1"/>
          </p:nvPr>
        </p:nvSpPr>
        <p:spPr>
          <a:xfrm>
            <a:off x="910041" y="1825624"/>
            <a:ext cx="10515600" cy="4530725"/>
          </a:xfrm>
        </p:spPr>
        <p:txBody>
          <a:bodyPr vert="horz" lIns="72000" tIns="36000" rIns="72000" bIns="36000" rtlCol="0" anchor="t">
            <a:normAutofit fontScale="92500"/>
          </a:bodyPr>
          <a:lstStyle/>
          <a:p>
            <a:r>
              <a:rPr lang="fi-FI" sz="1200" dirty="0" err="1">
                <a:cs typeface="Poppins"/>
              </a:rPr>
              <a:t>Aejmelaeus</a:t>
            </a:r>
            <a:r>
              <a:rPr lang="fi-FI" sz="1200" dirty="0">
                <a:cs typeface="Poppins"/>
              </a:rPr>
              <a:t>, R., Pitkänen, L. &amp; </a:t>
            </a:r>
            <a:r>
              <a:rPr lang="fi-FI" sz="1200" dirty="0" err="1">
                <a:cs typeface="Poppins"/>
              </a:rPr>
              <a:t>Matinheikki</a:t>
            </a:r>
            <a:r>
              <a:rPr lang="fi-FI" sz="1200" dirty="0">
                <a:cs typeface="Poppins"/>
              </a:rPr>
              <a:t>, J. (2023). Tiedosta tekoihin-Hyvinvointialueiden tiedolla ohjaaminen ja vaikuttavuus</a:t>
            </a:r>
          </a:p>
          <a:p>
            <a:r>
              <a:rPr lang="en-US" sz="1200" dirty="0" err="1">
                <a:cs typeface="Arial"/>
              </a:rPr>
              <a:t>Arokytö</a:t>
            </a:r>
            <a:r>
              <a:rPr lang="en-US" sz="1200" dirty="0">
                <a:cs typeface="Arial"/>
              </a:rPr>
              <a:t>, T. &amp; Mäki, T. (2019). </a:t>
            </a:r>
            <a:r>
              <a:rPr lang="fi-FI" sz="1200" dirty="0">
                <a:cs typeface="Arial"/>
              </a:rPr>
              <a:t>Sosiaali- ja terveydenhuollon järjestäminen – Sote-järjestäjän työkalupakki</a:t>
            </a:r>
          </a:p>
          <a:p>
            <a:r>
              <a:rPr lang="fi-FI" sz="1200" dirty="0">
                <a:cs typeface="Arial"/>
              </a:rPr>
              <a:t>Helander, N., Ahonen, O., </a:t>
            </a:r>
            <a:r>
              <a:rPr lang="fi-FI" sz="1200" dirty="0" err="1">
                <a:cs typeface="Arial"/>
              </a:rPr>
              <a:t>Houhala</a:t>
            </a:r>
            <a:r>
              <a:rPr lang="fi-FI" sz="1200" dirty="0">
                <a:cs typeface="Arial"/>
              </a:rPr>
              <a:t>, K. &amp; Jääskeläinen, A. (2020). Tiedolla johtaminen julkisella sektorilla: käytännön tapauksia eri hallinnon aloilta. Tampereen yliopiston tutkimusportaali </a:t>
            </a:r>
            <a:r>
              <a:rPr lang="fi-FI" sz="1200" dirty="0">
                <a:cs typeface="Arial"/>
                <a:hlinkClick r:id="rId2"/>
              </a:rPr>
              <a:t>Tiedolla johtaminen julkisella sektorilla: käytännön tapauksia eri hallinnon aloilta - Tampereen yliopiston tutkimusportaali</a:t>
            </a:r>
            <a:endParaRPr lang="fi-FI" sz="1200" dirty="0">
              <a:cs typeface="Arial"/>
            </a:endParaRPr>
          </a:p>
          <a:p>
            <a:r>
              <a:rPr lang="fi-FI" sz="1200" dirty="0">
                <a:cs typeface="Arial"/>
              </a:rPr>
              <a:t>Hujala, T., &amp; Laihonen, H. (2020). </a:t>
            </a:r>
            <a:r>
              <a:rPr lang="en-US" sz="1200" dirty="0">
                <a:cs typeface="Arial"/>
                <a:hlinkClick r:id="rId3"/>
              </a:rPr>
              <a:t>Knowledge management in a regional integrated health and social care system | Journal of Integrated Care | Emerald Publishing</a:t>
            </a:r>
            <a:endParaRPr lang="en-US" sz="1200" dirty="0">
              <a:cs typeface="Arial"/>
            </a:endParaRPr>
          </a:p>
          <a:p>
            <a:r>
              <a:rPr lang="fi-FI" sz="1200" dirty="0">
                <a:cs typeface="Arial"/>
                <a:hlinkClick r:id="rId4"/>
              </a:rPr>
              <a:t>Hyvinvointialueen hallintosääntö 1400_v4_fi.pdf</a:t>
            </a:r>
            <a:endParaRPr lang="en-US" sz="1200" dirty="0">
              <a:cs typeface="Arial"/>
            </a:endParaRPr>
          </a:p>
          <a:p>
            <a:r>
              <a:rPr lang="fi-FI" sz="1200" dirty="0">
                <a:cs typeface="Poppins"/>
              </a:rPr>
              <a:t>Hyvän mitta. (2019). </a:t>
            </a:r>
            <a:r>
              <a:rPr lang="fi-FI" sz="1200" dirty="0">
                <a:ea typeface="+mn-lt"/>
                <a:cs typeface="+mn-lt"/>
                <a:hlinkClick r:id="rId5"/>
              </a:rPr>
              <a:t>Hyvän mitta - Tehdään hyvää oikein ja todistetusti.</a:t>
            </a:r>
            <a:endParaRPr lang="fi-FI" sz="1200" dirty="0">
              <a:ea typeface="+mn-lt"/>
              <a:cs typeface="+mn-lt"/>
            </a:endParaRPr>
          </a:p>
          <a:p>
            <a:r>
              <a:rPr lang="fi-FI" sz="1200" dirty="0" err="1">
                <a:cs typeface="Poppins"/>
              </a:rPr>
              <a:t>Järvelin</a:t>
            </a:r>
            <a:r>
              <a:rPr lang="fi-FI" sz="1200" dirty="0">
                <a:cs typeface="Poppins"/>
              </a:rPr>
              <a:t>, H. (2023). Tutkimusmatka johtamisjärjestelmien ytimeen, osa 1 Miltä näyttää erinomainen johtamisjärjestelmä? </a:t>
            </a:r>
            <a:r>
              <a:rPr lang="fi-FI" sz="1050" dirty="0">
                <a:cs typeface="Poppins"/>
                <a:hlinkClick r:id="rId6"/>
              </a:rPr>
              <a:t>Miltä näyttää erinomainen johtamisjärjestelmä?</a:t>
            </a:r>
            <a:endParaRPr lang="fi-FI" sz="1200" dirty="0">
              <a:cs typeface="Poppins"/>
            </a:endParaRPr>
          </a:p>
          <a:p>
            <a:r>
              <a:rPr lang="fi-FI" sz="1050" dirty="0">
                <a:cs typeface="Poppins"/>
              </a:rPr>
              <a:t>Kaistamaa, M. (2024). Vaikuttavuusperustainen johtaminen hyvinvointialueorganisaatioiden strategisena johtamisinstrumenttina. Pro gradu.</a:t>
            </a:r>
          </a:p>
          <a:p>
            <a:r>
              <a:rPr lang="fi-FI" sz="1200" dirty="0">
                <a:cs typeface="Poppins"/>
              </a:rPr>
              <a:t>Laihonen, H.,  </a:t>
            </a:r>
            <a:r>
              <a:rPr lang="fi-FI" sz="1200" dirty="0" err="1">
                <a:cs typeface="Poppins"/>
              </a:rPr>
              <a:t>Kork</a:t>
            </a:r>
            <a:r>
              <a:rPr lang="fi-FI" sz="1200" dirty="0">
                <a:cs typeface="Poppins"/>
              </a:rPr>
              <a:t>, A-A., </a:t>
            </a:r>
            <a:r>
              <a:rPr lang="fi-FI" sz="1200" dirty="0" err="1">
                <a:cs typeface="Poppins"/>
              </a:rPr>
              <a:t>Lunkka</a:t>
            </a:r>
            <a:r>
              <a:rPr lang="fi-FI" sz="1200" dirty="0">
                <a:cs typeface="Poppins"/>
              </a:rPr>
              <a:t>, N.,  Sinervo, L-M., Sillanpää, V., Kokko, P. &amp;  Hyvärinen, J. (2024). Vaikuttavuuden johtamisen mekanismit-lähtökohtia ja edellytyksiä hyvinvointialueille. Sosiaalilääketieteellinen aikakauslehti 2024: 61: 75-92</a:t>
            </a:r>
          </a:p>
          <a:p>
            <a:r>
              <a:rPr lang="fi-FI" sz="1200" dirty="0">
                <a:cs typeface="Poppins"/>
              </a:rPr>
              <a:t>Liimatainen, S. (2024). Terveydenhuollon vaikuttavuuden mittaaminen terveyshyötyjen </a:t>
            </a:r>
            <a:r>
              <a:rPr lang="fi-FI" sz="1200" dirty="0" err="1">
                <a:cs typeface="Poppins"/>
              </a:rPr>
              <a:t>näkökulmasta.</a:t>
            </a:r>
            <a:r>
              <a:rPr lang="fi-FI" sz="1200" dirty="0" err="1">
                <a:ea typeface="+mn-lt"/>
                <a:cs typeface="Poppins"/>
              </a:rPr>
              <a:t>Lääketieteen</a:t>
            </a:r>
            <a:r>
              <a:rPr lang="fi-FI" sz="1200" dirty="0">
                <a:ea typeface="+mn-lt"/>
                <a:cs typeface="Poppins"/>
              </a:rPr>
              <a:t> Aikakausikirja Duodecim. </a:t>
            </a:r>
            <a:r>
              <a:rPr lang="fi-FI" sz="1200" dirty="0">
                <a:ea typeface="+mn-lt"/>
                <a:cs typeface="Arial"/>
                <a:hlinkClick r:id="rId7"/>
              </a:rPr>
              <a:t>Content</a:t>
            </a:r>
            <a:endParaRPr lang="fi-FI" sz="1200" dirty="0">
              <a:ea typeface="+mn-lt"/>
              <a:cs typeface="Arial"/>
            </a:endParaRPr>
          </a:p>
          <a:p>
            <a:r>
              <a:rPr lang="fi-FI" sz="1200" dirty="0">
                <a:cs typeface="Poppins"/>
              </a:rPr>
              <a:t>Linna, P.(2021) Tietojohtaminen vaikuttavuusperusteisen sosiaali- ja terveydenhuollon johtamisen </a:t>
            </a:r>
            <a:r>
              <a:rPr lang="fi-FI" sz="1200" dirty="0" err="1">
                <a:cs typeface="Poppins"/>
              </a:rPr>
              <a:t>tuena</a:t>
            </a:r>
            <a:r>
              <a:rPr lang="fi-FI" sz="1200" dirty="0">
                <a:cs typeface="Poppins"/>
              </a:rPr>
              <a:t>. </a:t>
            </a:r>
            <a:r>
              <a:rPr lang="fi-FI" sz="1200" dirty="0" err="1">
                <a:cs typeface="Poppins"/>
              </a:rPr>
              <a:t>Diplimityö</a:t>
            </a:r>
            <a:r>
              <a:rPr lang="fi-FI" sz="1200" dirty="0">
                <a:cs typeface="Poppins"/>
              </a:rPr>
              <a:t>. Tampereen yliopisto </a:t>
            </a:r>
          </a:p>
          <a:p>
            <a:r>
              <a:rPr lang="fi-FI" sz="1200" dirty="0" err="1">
                <a:ea typeface="+mn-lt"/>
                <a:cs typeface="+mn-lt"/>
              </a:rPr>
              <a:t>Marikko,S</a:t>
            </a:r>
            <a:r>
              <a:rPr lang="fi-FI" sz="1200" dirty="0">
                <a:ea typeface="+mn-lt"/>
                <a:cs typeface="+mn-lt"/>
              </a:rPr>
              <a:t>. &amp; Salminen, M. (2025) Johtamis- ja esihenkilötyön vuosikellot. Esihenkilökoulutus.</a:t>
            </a:r>
          </a:p>
          <a:p>
            <a:r>
              <a:rPr lang="fi-FI" sz="1200" dirty="0">
                <a:ea typeface="+mn-lt"/>
                <a:cs typeface="+mn-lt"/>
              </a:rPr>
              <a:t>Mäki-Opas, T., </a:t>
            </a:r>
            <a:r>
              <a:rPr lang="fi-FI" sz="1200" dirty="0" err="1">
                <a:ea typeface="+mn-lt"/>
                <a:cs typeface="+mn-lt"/>
              </a:rPr>
              <a:t>Toikko</a:t>
            </a:r>
            <a:r>
              <a:rPr lang="fi-FI" sz="1200" dirty="0">
                <a:ea typeface="+mn-lt"/>
                <a:cs typeface="+mn-lt"/>
              </a:rPr>
              <a:t>, T. &amp; Kivipelto, M. (2025). Miten hyvinvointipalveluista </a:t>
            </a:r>
            <a:r>
              <a:rPr lang="fi-FI" sz="1200" dirty="0" err="1">
                <a:ea typeface="+mn-lt"/>
                <a:cs typeface="+mn-lt"/>
              </a:rPr>
              <a:t>vaikuttavaasti</a:t>
            </a:r>
            <a:r>
              <a:rPr lang="fi-FI" sz="1200" dirty="0">
                <a:ea typeface="+mn-lt"/>
                <a:cs typeface="+mn-lt"/>
              </a:rPr>
              <a:t> hyvinvointia </a:t>
            </a:r>
            <a:r>
              <a:rPr lang="fi-FI" sz="1200" dirty="0">
                <a:ea typeface="+mn-lt"/>
                <a:cs typeface="+mn-lt"/>
                <a:hlinkClick r:id="rId8"/>
              </a:rPr>
              <a:t>Miten hyvinvointivointipalveluista vaikuttavasti hyvinvointia :: JYX</a:t>
            </a:r>
            <a:endParaRPr lang="fi-FI" sz="1200" dirty="0">
              <a:ea typeface="+mn-lt"/>
              <a:cs typeface="+mn-lt"/>
            </a:endParaRPr>
          </a:p>
          <a:p>
            <a:r>
              <a:rPr lang="fi-FI" sz="1200" dirty="0">
                <a:ea typeface="+mn-lt"/>
                <a:cs typeface="+mn-lt"/>
              </a:rPr>
              <a:t>Pekkola, </a:t>
            </a:r>
            <a:r>
              <a:rPr lang="fi-FI" sz="1200" dirty="0" err="1">
                <a:ea typeface="+mn-lt"/>
                <a:cs typeface="+mn-lt"/>
              </a:rPr>
              <a:t>S.,Leponiemi</a:t>
            </a:r>
            <a:r>
              <a:rPr lang="fi-FI" sz="1200" dirty="0">
                <a:ea typeface="+mn-lt"/>
                <a:cs typeface="+mn-lt"/>
              </a:rPr>
              <a:t>, U. &amp; Heikkilä, M. (toim.) (2025) .Vaikuttavuuden monet kasvot. Vastapaino. Tampere </a:t>
            </a:r>
          </a:p>
        </p:txBody>
      </p:sp>
      <p:sp>
        <p:nvSpPr>
          <p:cNvPr id="3" name="Otsikko 2">
            <a:extLst>
              <a:ext uri="{FF2B5EF4-FFF2-40B4-BE49-F238E27FC236}">
                <a16:creationId xmlns:a16="http://schemas.microsoft.com/office/drawing/2014/main" id="{599EC100-DCAC-A207-C895-A103BF4552DD}"/>
              </a:ext>
            </a:extLst>
          </p:cNvPr>
          <p:cNvSpPr>
            <a:spLocks noGrp="1"/>
          </p:cNvSpPr>
          <p:nvPr>
            <p:ph type="title"/>
          </p:nvPr>
        </p:nvSpPr>
        <p:spPr/>
        <p:txBody>
          <a:bodyPr/>
          <a:lstStyle/>
          <a:p>
            <a:r>
              <a:rPr lang="fi-FI">
                <a:cs typeface="Poppins"/>
              </a:rPr>
              <a:t>Lähteet ja lisätieto</a:t>
            </a:r>
            <a:endParaRPr lang="en-US"/>
          </a:p>
        </p:txBody>
      </p:sp>
      <p:sp>
        <p:nvSpPr>
          <p:cNvPr id="5" name="Alatunnisteen paikkamerkki 4">
            <a:extLst>
              <a:ext uri="{FF2B5EF4-FFF2-40B4-BE49-F238E27FC236}">
                <a16:creationId xmlns:a16="http://schemas.microsoft.com/office/drawing/2014/main" id="{F3AFFAC4-21AB-C07A-F67F-FFF9547A584F}"/>
              </a:ext>
            </a:extLst>
          </p:cNvPr>
          <p:cNvSpPr>
            <a:spLocks noGrp="1"/>
          </p:cNvSpPr>
          <p:nvPr>
            <p:ph type="ftr" sz="quarter" idx="3"/>
          </p:nvPr>
        </p:nvSpPr>
        <p:spPr/>
        <p:txBody>
          <a:bodyPr/>
          <a:lstStyle/>
          <a:p>
            <a:endParaRPr lang="fi-FI"/>
          </a:p>
        </p:txBody>
      </p:sp>
      <p:pic>
        <p:nvPicPr>
          <p:cNvPr id="6" name="Picture 5">
            <a:extLst>
              <a:ext uri="{FF2B5EF4-FFF2-40B4-BE49-F238E27FC236}">
                <a16:creationId xmlns:a16="http://schemas.microsoft.com/office/drawing/2014/main" id="{EC4E70CA-7AE6-BF95-464E-40756F03D31E}"/>
              </a:ext>
            </a:extLst>
          </p:cNvPr>
          <p:cNvPicPr>
            <a:picLocks noChangeAspect="1"/>
          </p:cNvPicPr>
          <p:nvPr/>
        </p:nvPicPr>
        <p:blipFill>
          <a:blip r:embed="rId9"/>
          <a:stretch>
            <a:fillRect/>
          </a:stretch>
        </p:blipFill>
        <p:spPr>
          <a:xfrm>
            <a:off x="154391" y="6485864"/>
            <a:ext cx="893359" cy="226341"/>
          </a:xfrm>
          <a:prstGeom prst="rect">
            <a:avLst/>
          </a:prstGeom>
        </p:spPr>
      </p:pic>
    </p:spTree>
    <p:extLst>
      <p:ext uri="{BB962C8B-B14F-4D97-AF65-F5344CB8AC3E}">
        <p14:creationId xmlns:p14="http://schemas.microsoft.com/office/powerpoint/2010/main" val="2412102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C8BD9B-8425-DE76-42D6-BEA3AE51B845}"/>
              </a:ext>
            </a:extLst>
          </p:cNvPr>
          <p:cNvSpPr>
            <a:spLocks noGrp="1"/>
          </p:cNvSpPr>
          <p:nvPr>
            <p:ph idx="1"/>
          </p:nvPr>
        </p:nvSpPr>
        <p:spPr/>
        <p:txBody>
          <a:bodyPr vert="horz" lIns="72000" tIns="36000" rIns="72000" bIns="36000" rtlCol="0" anchor="t">
            <a:normAutofit lnSpcReduction="10000"/>
          </a:bodyPr>
          <a:lstStyle/>
          <a:p>
            <a:pPr>
              <a:buFont typeface="Arial"/>
              <a:buChar char="•"/>
            </a:pPr>
            <a:endParaRPr lang="fi-FI" sz="1100" dirty="0">
              <a:ea typeface="Calibri"/>
              <a:cs typeface="Arial"/>
            </a:endParaRPr>
          </a:p>
          <a:p>
            <a:pPr>
              <a:buFont typeface="Arial"/>
              <a:buChar char="•"/>
            </a:pPr>
            <a:r>
              <a:rPr lang="fi-FI" sz="1200" dirty="0">
                <a:ea typeface="+mn-lt"/>
                <a:cs typeface="+mn-lt"/>
              </a:rPr>
              <a:t>Pitkänen, L., Torkki, P., Tolkki, H., Valtakari, M. &amp; Leskelä, R.-L. (2020). Reittiopas vaikuttavuuteen: Vaikuttavuusperustainen ohjaus sote- ja työllisyyspalveluissa. Valtioneuvoston selvitys- ja tutkimustoiminnan julkaisusarja.   </a:t>
            </a:r>
            <a:endParaRPr lang="fi-FI" sz="1200" dirty="0">
              <a:cs typeface="Arial"/>
            </a:endParaRPr>
          </a:p>
          <a:p>
            <a:pPr>
              <a:buFont typeface="Arial"/>
              <a:buChar char="•"/>
            </a:pPr>
            <a:r>
              <a:rPr lang="fi-FI" sz="1200" dirty="0">
                <a:ea typeface="Calibri"/>
                <a:cs typeface="Arial"/>
              </a:rPr>
              <a:t>Satakunnan hyvinvointialue. (2025). Hyvä hallinto ja sisäinen valvonta -ohje </a:t>
            </a:r>
            <a:endParaRPr lang="fi-FI" sz="1200" dirty="0"/>
          </a:p>
          <a:p>
            <a:pPr>
              <a:buFont typeface="Arial"/>
              <a:buChar char="•"/>
            </a:pPr>
            <a:r>
              <a:rPr lang="fi-FI" sz="1200" dirty="0">
                <a:ea typeface="Calibri"/>
                <a:cs typeface="Arial"/>
              </a:rPr>
              <a:t>Sinervo, L-M. &amp; Jäntti, A. (2020). Tiedonkäyttö johtamisessa ja päätöksenteossa -kohti tiedollista kumppanuutta </a:t>
            </a:r>
            <a:r>
              <a:rPr lang="fi-FI" sz="1200" dirty="0" err="1">
                <a:ea typeface="Calibri"/>
                <a:cs typeface="Arial"/>
                <a:hlinkClick r:id="rId2"/>
              </a:rPr>
              <a:t>Vol</a:t>
            </a:r>
            <a:r>
              <a:rPr lang="fi-FI" sz="1200" dirty="0">
                <a:ea typeface="Calibri"/>
                <a:cs typeface="Arial"/>
                <a:hlinkClick r:id="rId2"/>
              </a:rPr>
              <a:t> 48 Nro 3 (2020): Focus </a:t>
            </a:r>
            <a:r>
              <a:rPr lang="fi-FI" sz="1200" dirty="0" err="1">
                <a:ea typeface="Calibri"/>
                <a:cs typeface="Arial"/>
                <a:hlinkClick r:id="rId2"/>
              </a:rPr>
              <a:t>Localis</a:t>
            </a:r>
            <a:r>
              <a:rPr lang="fi-FI" sz="1200" dirty="0">
                <a:ea typeface="Calibri"/>
                <a:cs typeface="Arial"/>
                <a:hlinkClick r:id="rId2"/>
              </a:rPr>
              <a:t> 3 - 2020</a:t>
            </a:r>
            <a:endParaRPr lang="en-US" sz="1200" dirty="0">
              <a:latin typeface="Calibri"/>
              <a:ea typeface="Calibri"/>
              <a:cs typeface="Calibri"/>
            </a:endParaRPr>
          </a:p>
          <a:p>
            <a:pPr>
              <a:buFont typeface="Arial"/>
              <a:buChar char="•"/>
            </a:pPr>
            <a:r>
              <a:rPr lang="fi-FI" sz="1200" dirty="0">
                <a:ea typeface="Calibri"/>
                <a:cs typeface="Arial"/>
              </a:rPr>
              <a:t>Sinikumpu, Miia. (2024). Tasa-arvoista, mutta ei tasapäistävää Tarkastelussa hyvinvointialueiden ohjauksen kehityssuunnat. Pro gradu.</a:t>
            </a:r>
            <a:endParaRPr lang="fi-FI" sz="1200" dirty="0"/>
          </a:p>
          <a:p>
            <a:pPr>
              <a:buFont typeface="Arial"/>
              <a:buChar char="•"/>
            </a:pPr>
            <a:r>
              <a:rPr lang="en-US" sz="1200" dirty="0">
                <a:ea typeface="Calibri"/>
                <a:cs typeface="Arial"/>
              </a:rPr>
              <a:t>STM. (2024). </a:t>
            </a:r>
            <a:r>
              <a:rPr lang="en-US" sz="1200" dirty="0" err="1">
                <a:ea typeface="Calibri"/>
                <a:cs typeface="Arial"/>
              </a:rPr>
              <a:t>Valtakunnalliset</a:t>
            </a:r>
            <a:r>
              <a:rPr lang="en-US" sz="1200" dirty="0">
                <a:ea typeface="Calibri"/>
                <a:cs typeface="Arial"/>
              </a:rPr>
              <a:t> </a:t>
            </a:r>
            <a:r>
              <a:rPr lang="en-US" sz="1200" dirty="0" err="1">
                <a:ea typeface="Calibri"/>
                <a:cs typeface="Arial"/>
              </a:rPr>
              <a:t>tavoitteet</a:t>
            </a:r>
            <a:r>
              <a:rPr lang="en-US" sz="1200" dirty="0">
                <a:ea typeface="Calibri"/>
                <a:cs typeface="Arial"/>
              </a:rPr>
              <a:t> </a:t>
            </a:r>
            <a:r>
              <a:rPr lang="en-US" sz="1200" dirty="0" err="1">
                <a:ea typeface="Calibri"/>
                <a:cs typeface="Arial"/>
              </a:rPr>
              <a:t>sosiaali</a:t>
            </a:r>
            <a:r>
              <a:rPr lang="en-US" sz="1200" dirty="0">
                <a:ea typeface="Calibri"/>
                <a:cs typeface="Arial"/>
              </a:rPr>
              <a:t>- ja </a:t>
            </a:r>
            <a:r>
              <a:rPr lang="en-US" sz="1200" dirty="0" err="1">
                <a:ea typeface="Calibri"/>
                <a:cs typeface="Arial"/>
              </a:rPr>
              <a:t>terveydenhuollon</a:t>
            </a:r>
            <a:r>
              <a:rPr lang="en-US" sz="1200" dirty="0">
                <a:ea typeface="Calibri"/>
                <a:cs typeface="Arial"/>
              </a:rPr>
              <a:t> </a:t>
            </a:r>
            <a:r>
              <a:rPr lang="en-US" sz="1200" dirty="0" err="1">
                <a:ea typeface="Calibri"/>
                <a:cs typeface="Arial"/>
              </a:rPr>
              <a:t>järjestämiselle</a:t>
            </a:r>
            <a:r>
              <a:rPr lang="en-US" sz="1200" dirty="0">
                <a:ea typeface="Calibri"/>
                <a:cs typeface="Arial"/>
              </a:rPr>
              <a:t>. </a:t>
            </a:r>
            <a:r>
              <a:rPr lang="en-US" sz="1200" dirty="0" err="1">
                <a:ea typeface="Calibri"/>
                <a:cs typeface="Arial"/>
                <a:hlinkClick r:id="rId3"/>
              </a:rPr>
              <a:t>Valtakunnalliset</a:t>
            </a:r>
            <a:r>
              <a:rPr lang="en-US" sz="1200" dirty="0">
                <a:ea typeface="Calibri"/>
                <a:cs typeface="Arial"/>
                <a:hlinkClick r:id="rId3"/>
              </a:rPr>
              <a:t> </a:t>
            </a:r>
            <a:r>
              <a:rPr lang="en-US" sz="1200" dirty="0" err="1">
                <a:ea typeface="Calibri"/>
                <a:cs typeface="Arial"/>
                <a:hlinkClick r:id="rId3"/>
              </a:rPr>
              <a:t>tavoitteet</a:t>
            </a:r>
            <a:r>
              <a:rPr lang="en-US" sz="1200" dirty="0">
                <a:ea typeface="Calibri"/>
                <a:cs typeface="Arial"/>
                <a:hlinkClick r:id="rId3"/>
              </a:rPr>
              <a:t> </a:t>
            </a:r>
            <a:r>
              <a:rPr lang="en-US" sz="1200" dirty="0" err="1">
                <a:ea typeface="Calibri"/>
                <a:cs typeface="Arial"/>
                <a:hlinkClick r:id="rId3"/>
              </a:rPr>
              <a:t>sosiaali</a:t>
            </a:r>
            <a:r>
              <a:rPr lang="en-US" sz="1200" dirty="0">
                <a:ea typeface="Calibri"/>
                <a:cs typeface="Arial"/>
                <a:hlinkClick r:id="rId3"/>
              </a:rPr>
              <a:t>- ja </a:t>
            </a:r>
            <a:r>
              <a:rPr lang="en-US" sz="1200" dirty="0" err="1">
                <a:ea typeface="Calibri"/>
                <a:cs typeface="Arial"/>
                <a:hlinkClick r:id="rId3"/>
              </a:rPr>
              <a:t>terveydenhuollon</a:t>
            </a:r>
            <a:r>
              <a:rPr lang="en-US" sz="1200" dirty="0">
                <a:ea typeface="Calibri"/>
                <a:cs typeface="Arial"/>
                <a:hlinkClick r:id="rId3"/>
              </a:rPr>
              <a:t> </a:t>
            </a:r>
            <a:r>
              <a:rPr lang="en-US" sz="1200" dirty="0" err="1">
                <a:ea typeface="Calibri"/>
                <a:cs typeface="Arial"/>
                <a:hlinkClick r:id="rId3"/>
              </a:rPr>
              <a:t>järjestämiselle</a:t>
            </a:r>
            <a:endParaRPr lang="en-US" sz="1200" dirty="0">
              <a:ea typeface="Calibri"/>
              <a:cs typeface="Arial"/>
            </a:endParaRPr>
          </a:p>
          <a:p>
            <a:pPr>
              <a:buFont typeface="Arial"/>
              <a:buChar char="•"/>
            </a:pPr>
            <a:r>
              <a:rPr lang="en-US" sz="1200" dirty="0">
                <a:ea typeface="Calibri"/>
                <a:cs typeface="Arial"/>
              </a:rPr>
              <a:t>STM. (2022). </a:t>
            </a:r>
            <a:r>
              <a:rPr lang="en-US" sz="1200" dirty="0" err="1">
                <a:ea typeface="Calibri"/>
                <a:cs typeface="Arial"/>
              </a:rPr>
              <a:t>Sosiaali</a:t>
            </a:r>
            <a:r>
              <a:rPr lang="en-US" sz="1200" dirty="0">
                <a:ea typeface="Calibri"/>
                <a:cs typeface="Arial"/>
              </a:rPr>
              <a:t>- ja </a:t>
            </a:r>
            <a:r>
              <a:rPr lang="en-US" sz="1200" dirty="0" err="1">
                <a:ea typeface="Calibri"/>
                <a:cs typeface="Arial"/>
              </a:rPr>
              <a:t>terveydenhuollon</a:t>
            </a:r>
            <a:r>
              <a:rPr lang="en-US" sz="1200" dirty="0">
                <a:ea typeface="Calibri"/>
                <a:cs typeface="Arial"/>
              </a:rPr>
              <a:t> </a:t>
            </a:r>
            <a:r>
              <a:rPr lang="en-US" sz="1200" dirty="0" err="1">
                <a:ea typeface="Calibri"/>
                <a:cs typeface="Arial"/>
              </a:rPr>
              <a:t>valtakunnalliset</a:t>
            </a:r>
            <a:r>
              <a:rPr lang="en-US" sz="1200" dirty="0">
                <a:ea typeface="Calibri"/>
                <a:cs typeface="Arial"/>
              </a:rPr>
              <a:t> </a:t>
            </a:r>
            <a:r>
              <a:rPr lang="en-US" sz="1200" dirty="0" err="1">
                <a:ea typeface="Calibri"/>
                <a:cs typeface="Arial"/>
              </a:rPr>
              <a:t>tavoitteet</a:t>
            </a:r>
            <a:r>
              <a:rPr lang="en-US" sz="1200" dirty="0">
                <a:ea typeface="Calibri"/>
                <a:cs typeface="Arial"/>
              </a:rPr>
              <a:t> </a:t>
            </a:r>
            <a:r>
              <a:rPr lang="en-US" sz="1200" dirty="0" err="1">
                <a:ea typeface="Calibri"/>
                <a:cs typeface="Arial"/>
              </a:rPr>
              <a:t>vuosille</a:t>
            </a:r>
            <a:r>
              <a:rPr lang="en-US" sz="1200" dirty="0">
                <a:ea typeface="Calibri"/>
                <a:cs typeface="Arial"/>
              </a:rPr>
              <a:t> 2023-2026. </a:t>
            </a:r>
            <a:r>
              <a:rPr lang="fi-FI" sz="1200" dirty="0">
                <a:ea typeface="Calibri"/>
                <a:cs typeface="Arial"/>
                <a:hlinkClick r:id="rId4"/>
              </a:rPr>
              <a:t>Sosiaali- ja terveydenhuollon valtakunnalliset tavoitteet vuosille 2023–2026 (valtioneuvosto.fi)</a:t>
            </a:r>
            <a:endParaRPr lang="fi-FI" sz="1200" dirty="0">
              <a:ea typeface="Calibri"/>
              <a:cs typeface="Arial"/>
            </a:endParaRPr>
          </a:p>
          <a:p>
            <a:pPr>
              <a:buFont typeface="Arial"/>
              <a:buChar char="•"/>
            </a:pPr>
            <a:r>
              <a:rPr lang="fi-FI" sz="1200" dirty="0">
                <a:ea typeface="Calibri"/>
                <a:cs typeface="Arial"/>
              </a:rPr>
              <a:t>STM. </a:t>
            </a:r>
            <a:r>
              <a:rPr lang="fi-FI" sz="1200" dirty="0">
                <a:ea typeface="Calibri"/>
                <a:cs typeface="Arial"/>
                <a:hlinkClick r:id="rId5"/>
              </a:rPr>
              <a:t>Sosiaali- ja terveydenhuollon valtakunnalliset tavoitteet on vahvistettu - Sosiaali- ja terveysministeriö (stm.fi)</a:t>
            </a:r>
            <a:endParaRPr lang="fi-FI" sz="1200" dirty="0">
              <a:ea typeface="Calibri"/>
              <a:cs typeface="Arial"/>
            </a:endParaRPr>
          </a:p>
          <a:p>
            <a:pPr>
              <a:buFont typeface="Arial"/>
              <a:buChar char="•"/>
            </a:pPr>
            <a:r>
              <a:rPr lang="fi-FI" sz="1200" dirty="0">
                <a:ea typeface="Calibri"/>
                <a:cs typeface="Arial"/>
              </a:rPr>
              <a:t>THL. (2024). </a:t>
            </a:r>
            <a:r>
              <a:rPr lang="fi-FI" sz="1200" dirty="0">
                <a:ea typeface="Calibri"/>
                <a:cs typeface="Arial"/>
                <a:hlinkClick r:id="rId6"/>
              </a:rPr>
              <a:t>Sosiaali- ja terveydenhuollon järjestäminen Satakunnan hyvinvointialueella: Alueellinen asiantuntija-arvio, syksy 2024</a:t>
            </a:r>
            <a:endParaRPr lang="fi-FI" sz="1200" dirty="0">
              <a:ea typeface="Calibri"/>
              <a:cs typeface="Arial"/>
            </a:endParaRPr>
          </a:p>
          <a:p>
            <a:pPr>
              <a:buFont typeface="Arial"/>
              <a:buChar char="•"/>
            </a:pPr>
            <a:r>
              <a:rPr lang="fi-FI" sz="1200" dirty="0">
                <a:ea typeface="Calibri"/>
                <a:cs typeface="Arial"/>
              </a:rPr>
              <a:t>Unkari-Virtanen, U. (toim.) (2024).Tulevaisuuden kudelmia Ennakointikyvykkyyden kehittäminen Metropoliassa</a:t>
            </a:r>
          </a:p>
          <a:p>
            <a:pPr>
              <a:buFont typeface="Arial"/>
              <a:buChar char="•"/>
            </a:pPr>
            <a:r>
              <a:rPr lang="fi-FI" sz="1200" dirty="0">
                <a:ea typeface="Calibri"/>
                <a:cs typeface="Arial"/>
              </a:rPr>
              <a:t>Vaikuttavuuskeskus</a:t>
            </a:r>
            <a:endParaRPr lang="fi-FI" sz="1200" dirty="0"/>
          </a:p>
          <a:p>
            <a:pPr>
              <a:buFont typeface="Arial"/>
              <a:buChar char="•"/>
            </a:pPr>
            <a:r>
              <a:rPr lang="fi-FI" sz="1200" dirty="0">
                <a:ea typeface="Calibri"/>
                <a:cs typeface="Arial"/>
              </a:rPr>
              <a:t>Valtiovarainministeriö. </a:t>
            </a:r>
            <a:r>
              <a:rPr lang="fi-FI" sz="1200" dirty="0">
                <a:ea typeface="Calibri"/>
                <a:cs typeface="Arial"/>
                <a:hlinkClick r:id="rId7"/>
              </a:rPr>
              <a:t>Hyvinvointialueiden ohjaus - Valtiovarainministeriö (vm.fi)</a:t>
            </a:r>
            <a:r>
              <a:rPr lang="fi-FI" sz="1200" dirty="0">
                <a:ea typeface="Calibri"/>
                <a:cs typeface="Arial"/>
              </a:rPr>
              <a:t> </a:t>
            </a:r>
            <a:endParaRPr lang="en-US" sz="1200" dirty="0">
              <a:ea typeface="Calibri"/>
              <a:cs typeface="Arial"/>
            </a:endParaRPr>
          </a:p>
          <a:p>
            <a:pPr>
              <a:buFont typeface="Arial"/>
              <a:buChar char="•"/>
            </a:pPr>
            <a:r>
              <a:rPr lang="fi-FI" sz="1200" dirty="0">
                <a:ea typeface="Calibri"/>
                <a:cs typeface="Arial"/>
              </a:rPr>
              <a:t>Valtiovarainministeriö. (2023).</a:t>
            </a:r>
            <a:endParaRPr lang="fi-FI" sz="1200" dirty="0">
              <a:ea typeface="Calibri"/>
            </a:endParaRPr>
          </a:p>
          <a:p>
            <a:pPr>
              <a:buFont typeface="Arial"/>
              <a:buChar char="•"/>
            </a:pPr>
            <a:r>
              <a:rPr lang="fi-FI" sz="1200" dirty="0">
                <a:ea typeface="Calibri"/>
                <a:cs typeface="Arial"/>
              </a:rPr>
              <a:t>Välikangas Elina. (2025). Productivity </a:t>
            </a:r>
            <a:r>
              <a:rPr lang="fi-FI" sz="1200" dirty="0" err="1">
                <a:ea typeface="Calibri"/>
                <a:cs typeface="Arial"/>
              </a:rPr>
              <a:t>Leap</a:t>
            </a:r>
            <a:r>
              <a:rPr lang="fi-FI" sz="1200" dirty="0">
                <a:ea typeface="Calibri"/>
                <a:cs typeface="Arial"/>
              </a:rPr>
              <a:t> Oy</a:t>
            </a:r>
            <a:endParaRPr lang="fi-FI" sz="1200" dirty="0"/>
          </a:p>
          <a:p>
            <a:pPr>
              <a:buFont typeface="Arial"/>
              <a:buChar char="•"/>
            </a:pPr>
            <a:endParaRPr lang="fi-FI" sz="1200" dirty="0">
              <a:ea typeface="Calibri"/>
              <a:cs typeface="Arial"/>
            </a:endParaRPr>
          </a:p>
          <a:p>
            <a:pPr marL="0" indent="0">
              <a:buNone/>
            </a:pPr>
            <a:endParaRPr lang="fi-FI" sz="800" dirty="0">
              <a:ea typeface="Calibri"/>
              <a:cs typeface="Arial"/>
            </a:endParaRPr>
          </a:p>
          <a:p>
            <a:pPr marL="0" indent="0">
              <a:buNone/>
            </a:pPr>
            <a:endParaRPr lang="fi-FI" sz="800" dirty="0">
              <a:ea typeface="Calibri"/>
              <a:cs typeface="Arial"/>
            </a:endParaRPr>
          </a:p>
          <a:p>
            <a:pPr marL="0" indent="0">
              <a:buNone/>
            </a:pPr>
            <a:endParaRPr lang="fi-FI" sz="800" dirty="0">
              <a:ea typeface="Calibri"/>
              <a:cs typeface="Arial"/>
            </a:endParaRPr>
          </a:p>
          <a:p>
            <a:pPr marL="0" indent="0">
              <a:buNone/>
            </a:pPr>
            <a:endParaRPr lang="fi-FI" sz="800" dirty="0">
              <a:ea typeface="Calibri"/>
              <a:cs typeface="Arial"/>
            </a:endParaRPr>
          </a:p>
          <a:p>
            <a:pPr marL="0" indent="0">
              <a:buNone/>
            </a:pPr>
            <a:endParaRPr lang="fi-FI" sz="800" dirty="0">
              <a:cs typeface="Arial"/>
            </a:endParaRPr>
          </a:p>
          <a:p>
            <a:pPr marL="0" indent="0">
              <a:buNone/>
            </a:pPr>
            <a:endParaRPr lang="pt-BR" sz="800" dirty="0">
              <a:cs typeface="Poppins"/>
            </a:endParaRPr>
          </a:p>
        </p:txBody>
      </p:sp>
      <p:sp>
        <p:nvSpPr>
          <p:cNvPr id="3" name="Title 2">
            <a:extLst>
              <a:ext uri="{FF2B5EF4-FFF2-40B4-BE49-F238E27FC236}">
                <a16:creationId xmlns:a16="http://schemas.microsoft.com/office/drawing/2014/main" id="{8C5AFD39-87C5-1C71-5818-3ED6C7E1E5C1}"/>
              </a:ext>
            </a:extLst>
          </p:cNvPr>
          <p:cNvSpPr>
            <a:spLocks noGrp="1"/>
          </p:cNvSpPr>
          <p:nvPr>
            <p:ph type="title"/>
          </p:nvPr>
        </p:nvSpPr>
        <p:spPr/>
        <p:txBody>
          <a:bodyPr/>
          <a:lstStyle/>
          <a:p>
            <a:r>
              <a:rPr lang="en-US" dirty="0" err="1">
                <a:cs typeface="Arial"/>
              </a:rPr>
              <a:t>Lähteet</a:t>
            </a:r>
            <a:r>
              <a:rPr lang="en-US" dirty="0">
                <a:cs typeface="Arial"/>
              </a:rPr>
              <a:t> ja </a:t>
            </a:r>
            <a:r>
              <a:rPr lang="en-US" dirty="0" err="1">
                <a:cs typeface="Arial"/>
              </a:rPr>
              <a:t>lisätieto</a:t>
            </a:r>
            <a:endParaRPr lang="en-US" dirty="0"/>
          </a:p>
        </p:txBody>
      </p:sp>
      <p:sp>
        <p:nvSpPr>
          <p:cNvPr id="5" name="Footer Placeholder 4">
            <a:extLst>
              <a:ext uri="{FF2B5EF4-FFF2-40B4-BE49-F238E27FC236}">
                <a16:creationId xmlns:a16="http://schemas.microsoft.com/office/drawing/2014/main" id="{FD87B3E0-5A80-02D6-78E2-19507E0B4594}"/>
              </a:ext>
            </a:extLst>
          </p:cNvPr>
          <p:cNvSpPr>
            <a:spLocks noGrp="1"/>
          </p:cNvSpPr>
          <p:nvPr>
            <p:ph type="ftr" sz="quarter" idx="3"/>
          </p:nvPr>
        </p:nvSpPr>
        <p:spPr/>
        <p:txBody>
          <a:bodyPr/>
          <a:lstStyle/>
          <a:p>
            <a:endParaRPr lang="en-FI"/>
          </a:p>
        </p:txBody>
      </p:sp>
      <p:sp>
        <p:nvSpPr>
          <p:cNvPr id="6" name="Slide Number Placeholder 5">
            <a:extLst>
              <a:ext uri="{FF2B5EF4-FFF2-40B4-BE49-F238E27FC236}">
                <a16:creationId xmlns:a16="http://schemas.microsoft.com/office/drawing/2014/main" id="{13F67386-B844-C504-A6AA-EA41C5579793}"/>
              </a:ext>
            </a:extLst>
          </p:cNvPr>
          <p:cNvSpPr>
            <a:spLocks noGrp="1"/>
          </p:cNvSpPr>
          <p:nvPr>
            <p:ph type="sldNum" sz="quarter" idx="4"/>
          </p:nvPr>
        </p:nvSpPr>
        <p:spPr/>
        <p:txBody>
          <a:bodyPr/>
          <a:lstStyle/>
          <a:p>
            <a:fld id="{A1510FE8-D753-C647-A925-D4EB5DB9B7DB}" type="slidenum">
              <a:rPr lang="en-FI" smtClean="0"/>
              <a:pPr/>
              <a:t>54</a:t>
            </a:fld>
            <a:endParaRPr lang="en-FI"/>
          </a:p>
        </p:txBody>
      </p:sp>
      <p:pic>
        <p:nvPicPr>
          <p:cNvPr id="7" name="Picture 5">
            <a:extLst>
              <a:ext uri="{FF2B5EF4-FFF2-40B4-BE49-F238E27FC236}">
                <a16:creationId xmlns:a16="http://schemas.microsoft.com/office/drawing/2014/main" id="{1DF00A33-CFDB-1812-916F-38ADFAB3F223}"/>
              </a:ext>
            </a:extLst>
          </p:cNvPr>
          <p:cNvPicPr>
            <a:picLocks noChangeAspect="1"/>
          </p:cNvPicPr>
          <p:nvPr/>
        </p:nvPicPr>
        <p:blipFill>
          <a:blip r:embed="rId8"/>
          <a:stretch>
            <a:fillRect/>
          </a:stretch>
        </p:blipFill>
        <p:spPr>
          <a:xfrm>
            <a:off x="154391" y="6485864"/>
            <a:ext cx="893359" cy="226341"/>
          </a:xfrm>
          <a:prstGeom prst="rect">
            <a:avLst/>
          </a:prstGeom>
        </p:spPr>
      </p:pic>
    </p:spTree>
    <p:extLst>
      <p:ext uri="{BB962C8B-B14F-4D97-AF65-F5344CB8AC3E}">
        <p14:creationId xmlns:p14="http://schemas.microsoft.com/office/powerpoint/2010/main" val="3432002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a:extLst>
              <a:ext uri="{FF2B5EF4-FFF2-40B4-BE49-F238E27FC236}">
                <a16:creationId xmlns:a16="http://schemas.microsoft.com/office/drawing/2014/main" id="{A2E9FB17-4607-9592-E6F6-5F0BEE2E17B2}"/>
              </a:ext>
            </a:extLst>
          </p:cNvPr>
          <p:cNvPicPr>
            <a:picLocks noGrp="1" noChangeAspect="1"/>
          </p:cNvPicPr>
          <p:nvPr>
            <p:ph idx="1"/>
          </p:nvPr>
        </p:nvPicPr>
        <p:blipFill>
          <a:blip r:embed="rId2"/>
          <a:stretch/>
        </p:blipFill>
        <p:spPr>
          <a:xfrm>
            <a:off x="1217705" y="68263"/>
            <a:ext cx="9756589" cy="6219825"/>
          </a:xfrm>
          <a:noFill/>
        </p:spPr>
      </p:pic>
    </p:spTree>
    <p:extLst>
      <p:ext uri="{BB962C8B-B14F-4D97-AF65-F5344CB8AC3E}">
        <p14:creationId xmlns:p14="http://schemas.microsoft.com/office/powerpoint/2010/main" val="851123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a:extLst>
              <a:ext uri="{FF2B5EF4-FFF2-40B4-BE49-F238E27FC236}">
                <a16:creationId xmlns:a16="http://schemas.microsoft.com/office/drawing/2014/main" id="{924A1B03-D941-74B8-D8BF-24E757EB6804}"/>
              </a:ext>
            </a:extLst>
          </p:cNvPr>
          <p:cNvPicPr>
            <a:picLocks noGrp="1" noChangeAspect="1"/>
          </p:cNvPicPr>
          <p:nvPr>
            <p:ph idx="1"/>
          </p:nvPr>
        </p:nvPicPr>
        <p:blipFill>
          <a:blip r:embed="rId2"/>
          <a:stretch/>
        </p:blipFill>
        <p:spPr>
          <a:xfrm>
            <a:off x="1329850" y="68263"/>
            <a:ext cx="9532300" cy="6219825"/>
          </a:xfrm>
          <a:noFill/>
        </p:spPr>
      </p:pic>
    </p:spTree>
    <p:extLst>
      <p:ext uri="{BB962C8B-B14F-4D97-AF65-F5344CB8AC3E}">
        <p14:creationId xmlns:p14="http://schemas.microsoft.com/office/powerpoint/2010/main" val="269461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F5FF-EE36-5C04-F1E6-5C9242E9FEED}"/>
            </a:ext>
          </a:extLst>
        </p:cNvPr>
        <p:cNvGrpSpPr/>
        <p:nvPr/>
      </p:nvGrpSpPr>
      <p:grpSpPr>
        <a:xfrm>
          <a:off x="0" y="0"/>
          <a:ext cx="0" cy="0"/>
          <a:chOff x="0" y="0"/>
          <a:chExt cx="0" cy="0"/>
        </a:xfrm>
      </p:grpSpPr>
      <p:graphicFrame>
        <p:nvGraphicFramePr>
          <p:cNvPr id="9" name="Sisällön paikkamerkki 1">
            <a:extLst>
              <a:ext uri="{FF2B5EF4-FFF2-40B4-BE49-F238E27FC236}">
                <a16:creationId xmlns:a16="http://schemas.microsoft.com/office/drawing/2014/main" id="{4129627D-8FC7-1D2A-550C-AF21E502795A}"/>
              </a:ext>
            </a:extLst>
          </p:cNvPr>
          <p:cNvGraphicFramePr>
            <a:graphicFrameLocks/>
          </p:cNvGraphicFramePr>
          <p:nvPr>
            <p:extLst>
              <p:ext uri="{D42A27DB-BD31-4B8C-83A1-F6EECF244321}">
                <p14:modId xmlns:p14="http://schemas.microsoft.com/office/powerpoint/2010/main" val="3840181180"/>
              </p:ext>
            </p:extLst>
          </p:nvPr>
        </p:nvGraphicFramePr>
        <p:xfrm>
          <a:off x="726862" y="655416"/>
          <a:ext cx="10515600" cy="6109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ruutu 2">
            <a:extLst>
              <a:ext uri="{FF2B5EF4-FFF2-40B4-BE49-F238E27FC236}">
                <a16:creationId xmlns:a16="http://schemas.microsoft.com/office/drawing/2014/main" id="{5040C223-3E43-3032-52A9-EF187F3D0D8A}"/>
              </a:ext>
            </a:extLst>
          </p:cNvPr>
          <p:cNvSpPr txBox="1"/>
          <p:nvPr/>
        </p:nvSpPr>
        <p:spPr>
          <a:xfrm>
            <a:off x="726862" y="472968"/>
            <a:ext cx="11388937" cy="461665"/>
          </a:xfrm>
          <a:prstGeom prst="rect">
            <a:avLst/>
          </a:prstGeom>
          <a:noFill/>
        </p:spPr>
        <p:txBody>
          <a:bodyPr wrap="square" lIns="91440" tIns="45720" rIns="91440" bIns="45720" rtlCol="0" anchor="t">
            <a:spAutoFit/>
          </a:bodyPr>
          <a:lstStyle/>
          <a:p>
            <a:r>
              <a:rPr lang="fi-FI" sz="2400" b="1">
                <a:latin typeface="+mj-lt"/>
                <a:cs typeface="Poppins"/>
              </a:rPr>
              <a:t>THL:n alueellinen asiantuntija-arvio Satakunnan hyvinvointialueelle 2025</a:t>
            </a:r>
            <a:endParaRPr lang="fi-FI" sz="2400" b="1">
              <a:latin typeface="+mj-lt"/>
              <a:cs typeface="Poppins" pitchFamily="2" charset="77"/>
            </a:endParaRPr>
          </a:p>
        </p:txBody>
      </p:sp>
      <p:pic>
        <p:nvPicPr>
          <p:cNvPr id="2" name="Picture 5">
            <a:extLst>
              <a:ext uri="{FF2B5EF4-FFF2-40B4-BE49-F238E27FC236}">
                <a16:creationId xmlns:a16="http://schemas.microsoft.com/office/drawing/2014/main" id="{6C8951BD-5A77-3901-961D-A920417D645B}"/>
              </a:ext>
            </a:extLst>
          </p:cNvPr>
          <p:cNvPicPr>
            <a:picLocks noChangeAspect="1"/>
          </p:cNvPicPr>
          <p:nvPr/>
        </p:nvPicPr>
        <p:blipFill>
          <a:blip r:embed="rId7"/>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3298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341D5-03D0-7B61-47BD-5CB27A416096}"/>
            </a:ext>
          </a:extLst>
        </p:cNvPr>
        <p:cNvGrpSpPr/>
        <p:nvPr/>
      </p:nvGrpSpPr>
      <p:grpSpPr>
        <a:xfrm>
          <a:off x="0" y="0"/>
          <a:ext cx="0" cy="0"/>
          <a:chOff x="0" y="0"/>
          <a:chExt cx="0" cy="0"/>
        </a:xfrm>
      </p:grpSpPr>
      <p:sp>
        <p:nvSpPr>
          <p:cNvPr id="8" name="Otsikko 7">
            <a:extLst>
              <a:ext uri="{FF2B5EF4-FFF2-40B4-BE49-F238E27FC236}">
                <a16:creationId xmlns:a16="http://schemas.microsoft.com/office/drawing/2014/main" id="{4866A972-23C7-3F92-973A-9C3108483B35}"/>
              </a:ext>
            </a:extLst>
          </p:cNvPr>
          <p:cNvSpPr>
            <a:spLocks noGrp="1"/>
          </p:cNvSpPr>
          <p:nvPr>
            <p:ph type="ctrTitle"/>
          </p:nvPr>
        </p:nvSpPr>
        <p:spPr/>
        <p:txBody>
          <a:bodyPr>
            <a:normAutofit/>
          </a:bodyPr>
          <a:lstStyle/>
          <a:p>
            <a:br>
              <a:rPr lang="fi-FI"/>
            </a:br>
            <a:r>
              <a:rPr lang="fi-FI"/>
              <a:t>2. Vaikuttavuus</a:t>
            </a:r>
          </a:p>
        </p:txBody>
      </p:sp>
      <p:sp>
        <p:nvSpPr>
          <p:cNvPr id="9" name="Tekstin paikkamerkki 8">
            <a:extLst>
              <a:ext uri="{FF2B5EF4-FFF2-40B4-BE49-F238E27FC236}">
                <a16:creationId xmlns:a16="http://schemas.microsoft.com/office/drawing/2014/main" id="{7C47B14E-BCE9-D383-A348-9E270D472C42}"/>
              </a:ext>
            </a:extLst>
          </p:cNvPr>
          <p:cNvSpPr>
            <a:spLocks noGrp="1"/>
          </p:cNvSpPr>
          <p:nvPr>
            <p:ph type="body" sz="quarter" idx="11"/>
          </p:nvPr>
        </p:nvSpPr>
        <p:spPr/>
        <p:txBody>
          <a:bodyPr/>
          <a:lstStyle/>
          <a:p>
            <a:r>
              <a:rPr lang="fi-FI"/>
              <a:t> </a:t>
            </a:r>
          </a:p>
        </p:txBody>
      </p:sp>
      <p:pic>
        <p:nvPicPr>
          <p:cNvPr id="4" name="Kuva 3">
            <a:extLst>
              <a:ext uri="{FF2B5EF4-FFF2-40B4-BE49-F238E27FC236}">
                <a16:creationId xmlns:a16="http://schemas.microsoft.com/office/drawing/2014/main" id="{BD5C6E61-CDCE-C13F-C8E5-3CF940CF46C2}"/>
              </a:ext>
            </a:extLst>
          </p:cNvPr>
          <p:cNvPicPr>
            <a:picLocks noChangeAspect="1"/>
          </p:cNvPicPr>
          <p:nvPr/>
        </p:nvPicPr>
        <p:blipFill>
          <a:blip r:embed="rId2"/>
          <a:stretch>
            <a:fillRect/>
          </a:stretch>
        </p:blipFill>
        <p:spPr>
          <a:xfrm>
            <a:off x="6928202" y="864763"/>
            <a:ext cx="2334146" cy="5107758"/>
          </a:xfrm>
          <a:prstGeom prst="rect">
            <a:avLst/>
          </a:prstGeom>
        </p:spPr>
      </p:pic>
      <p:pic>
        <p:nvPicPr>
          <p:cNvPr id="2" name="Picture 5">
            <a:extLst>
              <a:ext uri="{FF2B5EF4-FFF2-40B4-BE49-F238E27FC236}">
                <a16:creationId xmlns:a16="http://schemas.microsoft.com/office/drawing/2014/main" id="{A0430484-263D-5C5A-AF29-5404EB60DFC2}"/>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8883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A0D1C7C-1C2D-F40A-C799-9E5A5D900717}"/>
              </a:ext>
            </a:extLst>
          </p:cNvPr>
          <p:cNvSpPr>
            <a:spLocks noGrp="1"/>
          </p:cNvSpPr>
          <p:nvPr>
            <p:ph type="title"/>
          </p:nvPr>
        </p:nvSpPr>
        <p:spPr>
          <a:xfrm>
            <a:off x="887064" y="448607"/>
            <a:ext cx="10515600" cy="1030288"/>
          </a:xfrm>
        </p:spPr>
        <p:txBody>
          <a:bodyPr anchor="ctr">
            <a:normAutofit fontScale="90000"/>
          </a:bodyPr>
          <a:lstStyle/>
          <a:p>
            <a:r>
              <a:rPr lang="fi-FI"/>
              <a:t>Vaikuttavuustyön tasot</a:t>
            </a:r>
            <a:br>
              <a:rPr lang="fi-FI"/>
            </a:br>
            <a:endParaRPr lang="fi-FI"/>
          </a:p>
        </p:txBody>
      </p:sp>
      <p:sp>
        <p:nvSpPr>
          <p:cNvPr id="6" name="Dian numeron paikkamerkki 5">
            <a:extLst>
              <a:ext uri="{FF2B5EF4-FFF2-40B4-BE49-F238E27FC236}">
                <a16:creationId xmlns:a16="http://schemas.microsoft.com/office/drawing/2014/main" id="{1553C77D-8DE9-5DD6-B586-E11D75170FE4}"/>
              </a:ext>
            </a:extLst>
          </p:cNvPr>
          <p:cNvSpPr>
            <a:spLocks noGrp="1"/>
          </p:cNvSpPr>
          <p:nvPr>
            <p:ph type="sldNum" sz="quarter" idx="12"/>
          </p:nvPr>
        </p:nvSpPr>
        <p:spPr>
          <a:xfrm>
            <a:off x="9200876" y="6356350"/>
            <a:ext cx="2743200" cy="365125"/>
          </a:xfrm>
        </p:spPr>
        <p:txBody>
          <a:bodyPr anchor="ctr">
            <a:normAutofit/>
          </a:bodyPr>
          <a:lstStyle/>
          <a:p>
            <a:pPr>
              <a:spcAft>
                <a:spcPts val="600"/>
              </a:spcAft>
            </a:pPr>
            <a:fld id="{A1510FE8-D753-C647-A925-D4EB5DB9B7DB}" type="slidenum">
              <a:rPr lang="en-FI" smtClean="0"/>
              <a:pPr>
                <a:spcAft>
                  <a:spcPts val="600"/>
                </a:spcAft>
              </a:pPr>
              <a:t>8</a:t>
            </a:fld>
            <a:endParaRPr lang="en-FI"/>
          </a:p>
        </p:txBody>
      </p:sp>
      <p:graphicFrame>
        <p:nvGraphicFramePr>
          <p:cNvPr id="2" name="Sisällön paikkamerkki 6">
            <a:extLst>
              <a:ext uri="{FF2B5EF4-FFF2-40B4-BE49-F238E27FC236}">
                <a16:creationId xmlns:a16="http://schemas.microsoft.com/office/drawing/2014/main" id="{A7AB592B-3EE2-E3FF-64A8-F3C8CCFD0A4A}"/>
              </a:ext>
            </a:extLst>
          </p:cNvPr>
          <p:cNvGraphicFramePr>
            <a:graphicFrameLocks/>
          </p:cNvGraphicFramePr>
          <p:nvPr>
            <p:extLst>
              <p:ext uri="{D42A27DB-BD31-4B8C-83A1-F6EECF244321}">
                <p14:modId xmlns:p14="http://schemas.microsoft.com/office/powerpoint/2010/main" val="3717733398"/>
              </p:ext>
            </p:extLst>
          </p:nvPr>
        </p:nvGraphicFramePr>
        <p:xfrm>
          <a:off x="5678279" y="1305342"/>
          <a:ext cx="5804453"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iruutu 8">
            <a:extLst>
              <a:ext uri="{FF2B5EF4-FFF2-40B4-BE49-F238E27FC236}">
                <a16:creationId xmlns:a16="http://schemas.microsoft.com/office/drawing/2014/main" id="{A838BC7E-31DC-E852-1742-AE916F3FEFD3}"/>
              </a:ext>
            </a:extLst>
          </p:cNvPr>
          <p:cNvSpPr txBox="1"/>
          <p:nvPr/>
        </p:nvSpPr>
        <p:spPr>
          <a:xfrm>
            <a:off x="5797550" y="919996"/>
            <a:ext cx="6000475" cy="1169551"/>
          </a:xfrm>
          <a:prstGeom prst="rect">
            <a:avLst/>
          </a:prstGeom>
          <a:noFill/>
        </p:spPr>
        <p:txBody>
          <a:bodyPr wrap="square">
            <a:spAutoFit/>
          </a:bodyPr>
          <a:lstStyle/>
          <a:p>
            <a:endParaRPr lang="fi-FI" sz="1400">
              <a:cs typeface="Poppins"/>
            </a:endParaRPr>
          </a:p>
          <a:p>
            <a:endParaRPr lang="fi-FI" sz="1400">
              <a:cs typeface="Poppins"/>
            </a:endParaRPr>
          </a:p>
          <a:p>
            <a:endParaRPr lang="fi-FI" sz="1400">
              <a:cs typeface="Poppins"/>
            </a:endParaRPr>
          </a:p>
          <a:p>
            <a:endParaRPr lang="fi-FI" sz="1400">
              <a:cs typeface="Poppins"/>
            </a:endParaRPr>
          </a:p>
          <a:p>
            <a:endParaRPr lang="fi-FI" sz="1400">
              <a:cs typeface="Poppins"/>
            </a:endParaRPr>
          </a:p>
        </p:txBody>
      </p:sp>
      <p:sp>
        <p:nvSpPr>
          <p:cNvPr id="11" name="Tekstiruutu 10">
            <a:extLst>
              <a:ext uri="{FF2B5EF4-FFF2-40B4-BE49-F238E27FC236}">
                <a16:creationId xmlns:a16="http://schemas.microsoft.com/office/drawing/2014/main" id="{2DB436BD-8ED9-E005-5D33-7A8B994BCEE8}"/>
              </a:ext>
            </a:extLst>
          </p:cNvPr>
          <p:cNvSpPr txBox="1"/>
          <p:nvPr/>
        </p:nvSpPr>
        <p:spPr>
          <a:xfrm>
            <a:off x="887064" y="1027669"/>
            <a:ext cx="4791215" cy="5539978"/>
          </a:xfrm>
          <a:prstGeom prst="rect">
            <a:avLst/>
          </a:prstGeom>
          <a:noFill/>
        </p:spPr>
        <p:txBody>
          <a:bodyPr wrap="square" lIns="91440" tIns="45720" rIns="91440" bIns="45720" anchor="t">
            <a:spAutoFit/>
          </a:bodyPr>
          <a:lstStyle/>
          <a:p>
            <a:endParaRPr lang="fi-FI" sz="1800">
              <a:cs typeface="Poppins"/>
            </a:endParaRPr>
          </a:p>
          <a:p>
            <a:r>
              <a:rPr lang="fi-FI" sz="1400">
                <a:cs typeface="Poppins"/>
              </a:rPr>
              <a:t>Toimiakseen tehokkaasti, systemaattisesti, tavoitehakuisesti ja jatkuvasti kehittyen, tarvitsee Satakunnan hyvinvointialue tuekseen sovittuja käytänteitä ja niitä tukevia  järjestelmiä.</a:t>
            </a:r>
            <a:endParaRPr lang="fi-FI">
              <a:cs typeface="Poppins"/>
            </a:endParaRPr>
          </a:p>
          <a:p>
            <a:endParaRPr lang="fi-FI" sz="1400">
              <a:cs typeface="Poppins"/>
            </a:endParaRPr>
          </a:p>
          <a:p>
            <a:r>
              <a:rPr lang="fi-FI" sz="1400">
                <a:cs typeface="Poppins"/>
              </a:rPr>
              <a:t>Vaikuttavuustieto koostuu yksilötason tiedosta. Kansallisella tasolla vaikuttavuus nostetaan sosiaali- ja terveyspalveluissa tavoitteeksi, mutta vielä ei ole määritelty, mitä sillä tarkoitetaan tai miten sitä johdetaan. </a:t>
            </a:r>
          </a:p>
          <a:p>
            <a:endParaRPr lang="fi-FI" sz="1400">
              <a:cs typeface="Poppins"/>
            </a:endParaRPr>
          </a:p>
          <a:p>
            <a:pPr>
              <a:lnSpc>
                <a:spcPct val="100000"/>
              </a:lnSpc>
            </a:pPr>
            <a:r>
              <a:rPr lang="fi-FI" sz="1400"/>
              <a:t>Vaikuttavuuden johtaminen keskittyy erityisesti ohjaukseen, joko yhteiskunnan makrotasolla poliittisena ohjauksena tai organisaation mikrotason prosessien ohjauksena. </a:t>
            </a:r>
            <a:r>
              <a:rPr lang="fi-FI" sz="1400">
                <a:cs typeface="Poppins"/>
              </a:rPr>
              <a:t>Vaikuttavuuden johtaminen tapahtuu sosiaalisessa toiminnassa, rakenteissa, hallintokulttuurissa ja organisaatiokäytänteissä.</a:t>
            </a:r>
          </a:p>
          <a:p>
            <a:endParaRPr lang="fi-FI" sz="1400">
              <a:cs typeface="Poppins"/>
            </a:endParaRPr>
          </a:p>
          <a:p>
            <a:r>
              <a:rPr lang="fi-FI" sz="1400">
                <a:cs typeface="Poppins"/>
              </a:rPr>
              <a:t>2026 tuleva uusi tietoallasratkaisu (henkilökeskeinen tietomalli) mahdollistaa sosiaali- ja terveydenhuollon palveluiden vaikuttavuuden ja kustannusvaikuttavuuden arvioinnin. Tämä tieto tulee  hyödyntämään palveluiden suunnittelua, kehittämistä ja tutkimusta.</a:t>
            </a:r>
            <a:endParaRPr lang="fi-FI"/>
          </a:p>
          <a:p>
            <a:r>
              <a:rPr lang="fi-FI" sz="1400">
                <a:cs typeface="Poppins"/>
              </a:rPr>
              <a:t> </a:t>
            </a:r>
            <a:endParaRPr lang="fi-FI" sz="1400"/>
          </a:p>
          <a:p>
            <a:pPr>
              <a:lnSpc>
                <a:spcPct val="100000"/>
              </a:lnSpc>
            </a:pPr>
            <a:endParaRPr lang="fi-FI" sz="1400">
              <a:solidFill>
                <a:schemeClr val="accent3"/>
              </a:solidFill>
            </a:endParaRPr>
          </a:p>
        </p:txBody>
      </p:sp>
      <p:pic>
        <p:nvPicPr>
          <p:cNvPr id="4" name="Picture 5">
            <a:extLst>
              <a:ext uri="{FF2B5EF4-FFF2-40B4-BE49-F238E27FC236}">
                <a16:creationId xmlns:a16="http://schemas.microsoft.com/office/drawing/2014/main" id="{4BACAAEB-6BC1-CBEE-55CD-EDDF182D97B4}"/>
              </a:ext>
            </a:extLst>
          </p:cNvPr>
          <p:cNvPicPr>
            <a:picLocks noChangeAspect="1"/>
          </p:cNvPicPr>
          <p:nvPr/>
        </p:nvPicPr>
        <p:blipFill>
          <a:blip r:embed="rId7"/>
          <a:stretch>
            <a:fillRect/>
          </a:stretch>
        </p:blipFill>
        <p:spPr>
          <a:xfrm>
            <a:off x="154391" y="6485864"/>
            <a:ext cx="893359" cy="226341"/>
          </a:xfrm>
          <a:prstGeom prst="rect">
            <a:avLst/>
          </a:prstGeom>
        </p:spPr>
      </p:pic>
    </p:spTree>
    <p:extLst>
      <p:ext uri="{BB962C8B-B14F-4D97-AF65-F5344CB8AC3E}">
        <p14:creationId xmlns:p14="http://schemas.microsoft.com/office/powerpoint/2010/main" val="388090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81200-6264-CF13-18F8-2DC36CA6084E}"/>
            </a:ext>
          </a:extLst>
        </p:cNvPr>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BDA6C1E4-3A50-17D4-DE18-61C6FF62519B}"/>
              </a:ext>
            </a:extLst>
          </p:cNvPr>
          <p:cNvSpPr>
            <a:spLocks noGrp="1"/>
          </p:cNvSpPr>
          <p:nvPr>
            <p:ph idx="1"/>
          </p:nvPr>
        </p:nvSpPr>
        <p:spPr>
          <a:xfrm>
            <a:off x="910040" y="1913306"/>
            <a:ext cx="6747237" cy="3032074"/>
          </a:xfrm>
        </p:spPr>
        <p:txBody>
          <a:bodyPr numCol="2">
            <a:noAutofit/>
          </a:bodyPr>
          <a:lstStyle/>
          <a:p>
            <a:pPr marL="285750" indent="-285750">
              <a:buFont typeface="Arial" panose="020B0604020202020204" pitchFamily="34" charset="0"/>
              <a:buChar char="•"/>
            </a:pPr>
            <a:r>
              <a:rPr lang="fi-FI" sz="1600">
                <a:cs typeface="Poppins"/>
              </a:rPr>
              <a:t>Hyvä toimintaympäristön tuntemus</a:t>
            </a:r>
          </a:p>
          <a:p>
            <a:pPr marL="285750" indent="-285750">
              <a:buFont typeface="Arial" panose="020B0604020202020204" pitchFamily="34" charset="0"/>
              <a:buChar char="•"/>
            </a:pPr>
            <a:r>
              <a:rPr lang="fi-FI" sz="1600">
                <a:cs typeface="Poppins"/>
              </a:rPr>
              <a:t>Oikein kohdennettu palvelu</a:t>
            </a:r>
          </a:p>
          <a:p>
            <a:pPr marL="285750" indent="-285750">
              <a:buFont typeface="Arial" panose="020B0604020202020204" pitchFamily="34" charset="0"/>
              <a:buChar char="•"/>
            </a:pPr>
            <a:r>
              <a:rPr lang="fi-FI" sz="1600">
                <a:cs typeface="Poppins"/>
              </a:rPr>
              <a:t>Näyttöön perustuvat palvelut</a:t>
            </a:r>
          </a:p>
          <a:p>
            <a:pPr marL="285750" indent="-285750">
              <a:buFont typeface="Arial" panose="020B0604020202020204" pitchFamily="34" charset="0"/>
              <a:buChar char="•"/>
            </a:pPr>
            <a:r>
              <a:rPr lang="fi-FI" sz="1600">
                <a:cs typeface="Poppins"/>
              </a:rPr>
              <a:t>Vaihtoehtoiset toimintamallit ja vaihtoehtoiskustannukset</a:t>
            </a:r>
          </a:p>
          <a:p>
            <a:pPr marL="285750" indent="-285750">
              <a:buFont typeface="Arial" panose="020B0604020202020204" pitchFamily="34" charset="0"/>
              <a:buChar char="•"/>
            </a:pPr>
            <a:r>
              <a:rPr lang="fi-FI" sz="1600">
                <a:cs typeface="Poppins"/>
              </a:rPr>
              <a:t>Integraatio; sujuvat hoito- ja palveluketjut</a:t>
            </a:r>
          </a:p>
          <a:p>
            <a:pPr marL="285750" indent="-285750">
              <a:buFont typeface="Arial" panose="020B0604020202020204" pitchFamily="34" charset="0"/>
              <a:buChar char="•"/>
            </a:pPr>
            <a:r>
              <a:rPr lang="fi-FI" sz="1600">
                <a:cs typeface="Poppins"/>
              </a:rPr>
              <a:t>Oikea taso: </a:t>
            </a:r>
            <a:r>
              <a:rPr lang="fi-FI" sz="1600"/>
              <a:t>asiakasohjaajien rooli  </a:t>
            </a:r>
            <a:endParaRPr lang="fi-FI" sz="1600">
              <a:cs typeface="Poppins"/>
            </a:endParaRPr>
          </a:p>
          <a:p>
            <a:pPr marL="285750" indent="-285750">
              <a:buFont typeface="Arial" panose="020B0604020202020204" pitchFamily="34" charset="0"/>
              <a:buChar char="•"/>
            </a:pPr>
            <a:r>
              <a:rPr lang="fi-FI" sz="1600">
                <a:cs typeface="Poppins"/>
              </a:rPr>
              <a:t>Jatkuvuus: v</a:t>
            </a:r>
            <a:r>
              <a:rPr lang="fi-FI" sz="1600"/>
              <a:t>ähentää käyntimääriä  </a:t>
            </a:r>
            <a:endParaRPr lang="fi-FI" sz="1600">
              <a:cs typeface="Poppins"/>
            </a:endParaRPr>
          </a:p>
          <a:p>
            <a:pPr marL="285750" indent="-285750">
              <a:buFont typeface="Arial" panose="020B0604020202020204" pitchFamily="34" charset="0"/>
              <a:buChar char="•"/>
            </a:pPr>
            <a:r>
              <a:rPr lang="fi-FI" sz="1600"/>
              <a:t>Kysynnän hallinta, häiriökysyntä</a:t>
            </a:r>
          </a:p>
          <a:p>
            <a:pPr marL="285750" indent="-285750">
              <a:buFont typeface="Arial" panose="020B0604020202020204" pitchFamily="34" charset="0"/>
              <a:buChar char="•"/>
            </a:pPr>
            <a:r>
              <a:rPr lang="fi-FI" sz="1600"/>
              <a:t>Palvelun laatu ja turvallisuus</a:t>
            </a:r>
          </a:p>
          <a:p>
            <a:pPr marL="285750" indent="-285750">
              <a:buFont typeface="Arial" panose="020B0604020202020204" pitchFamily="34" charset="0"/>
              <a:buChar char="•"/>
            </a:pPr>
            <a:r>
              <a:rPr lang="fi-FI" sz="1600"/>
              <a:t>Koordinaatio: hoito- ja palvelukokonaisuuksien ohjaus</a:t>
            </a:r>
          </a:p>
          <a:p>
            <a:pPr marL="285750" indent="-285750">
              <a:buFont typeface="Arial" panose="020B0604020202020204" pitchFamily="34" charset="0"/>
              <a:buChar char="•"/>
            </a:pPr>
            <a:r>
              <a:rPr lang="fi-FI" sz="1600"/>
              <a:t>Asiakasosallisuus ja asiakastyytyväisyys</a:t>
            </a:r>
          </a:p>
        </p:txBody>
      </p:sp>
      <p:sp>
        <p:nvSpPr>
          <p:cNvPr id="5" name="Otsikko 4">
            <a:extLst>
              <a:ext uri="{FF2B5EF4-FFF2-40B4-BE49-F238E27FC236}">
                <a16:creationId xmlns:a16="http://schemas.microsoft.com/office/drawing/2014/main" id="{6E7CAECC-E01B-FC0D-8C5E-5046CF75107C}"/>
              </a:ext>
            </a:extLst>
          </p:cNvPr>
          <p:cNvSpPr>
            <a:spLocks noGrp="1"/>
          </p:cNvSpPr>
          <p:nvPr>
            <p:ph type="title"/>
          </p:nvPr>
        </p:nvSpPr>
        <p:spPr/>
        <p:txBody>
          <a:bodyPr/>
          <a:lstStyle/>
          <a:p>
            <a:r>
              <a:rPr lang="fi-FI"/>
              <a:t>Vaikuttavuutta ilmentäviä teemoja</a:t>
            </a:r>
          </a:p>
        </p:txBody>
      </p:sp>
      <p:pic>
        <p:nvPicPr>
          <p:cNvPr id="2" name="Kuva 1">
            <a:extLst>
              <a:ext uri="{FF2B5EF4-FFF2-40B4-BE49-F238E27FC236}">
                <a16:creationId xmlns:a16="http://schemas.microsoft.com/office/drawing/2014/main" id="{5C46035B-DF24-5FFE-F356-AC9AC2335F0D}"/>
              </a:ext>
            </a:extLst>
          </p:cNvPr>
          <p:cNvPicPr>
            <a:picLocks noChangeAspect="1"/>
          </p:cNvPicPr>
          <p:nvPr/>
        </p:nvPicPr>
        <p:blipFill>
          <a:blip r:embed="rId2"/>
          <a:srcRect r="78893"/>
          <a:stretch/>
        </p:blipFill>
        <p:spPr>
          <a:xfrm>
            <a:off x="9619135" y="0"/>
            <a:ext cx="2572865" cy="6858000"/>
          </a:xfrm>
          <a:prstGeom prst="rect">
            <a:avLst/>
          </a:prstGeom>
        </p:spPr>
      </p:pic>
      <p:pic>
        <p:nvPicPr>
          <p:cNvPr id="3" name="Picture 5">
            <a:extLst>
              <a:ext uri="{FF2B5EF4-FFF2-40B4-BE49-F238E27FC236}">
                <a16:creationId xmlns:a16="http://schemas.microsoft.com/office/drawing/2014/main" id="{1629D511-5055-2698-BCFD-27733A337F46}"/>
              </a:ext>
            </a:extLst>
          </p:cNvPr>
          <p:cNvPicPr>
            <a:picLocks noChangeAspect="1"/>
          </p:cNvPicPr>
          <p:nvPr/>
        </p:nvPicPr>
        <p:blipFill>
          <a:blip r:embed="rId3"/>
          <a:stretch>
            <a:fillRect/>
          </a:stretch>
        </p:blipFill>
        <p:spPr>
          <a:xfrm>
            <a:off x="154391" y="6485864"/>
            <a:ext cx="893359" cy="226341"/>
          </a:xfrm>
          <a:prstGeom prst="rect">
            <a:avLst/>
          </a:prstGeom>
        </p:spPr>
      </p:pic>
    </p:spTree>
    <p:extLst>
      <p:ext uri="{BB962C8B-B14F-4D97-AF65-F5344CB8AC3E}">
        <p14:creationId xmlns:p14="http://schemas.microsoft.com/office/powerpoint/2010/main" val="1961423194"/>
      </p:ext>
    </p:extLst>
  </p:cSld>
  <p:clrMapOvr>
    <a:masterClrMapping/>
  </p:clrMapOvr>
</p:sld>
</file>

<file path=ppt/theme/theme1.xml><?xml version="1.0" encoding="utf-8"?>
<a:theme xmlns:a="http://schemas.openxmlformats.org/drawingml/2006/main" name="SHA Yleinen">
  <a:themeElements>
    <a:clrScheme name="Satakunnan hyvinvointialue 2022">
      <a:dk1>
        <a:srgbClr val="000000"/>
      </a:dk1>
      <a:lt1>
        <a:srgbClr val="FFFFFF"/>
      </a:lt1>
      <a:dk2>
        <a:srgbClr val="3C1B44"/>
      </a:dk2>
      <a:lt2>
        <a:srgbClr val="EBEBEB"/>
      </a:lt2>
      <a:accent1>
        <a:srgbClr val="CF5CE6"/>
      </a:accent1>
      <a:accent2>
        <a:srgbClr val="1F57CC"/>
      </a:accent2>
      <a:accent3>
        <a:srgbClr val="D20A14"/>
      </a:accent3>
      <a:accent4>
        <a:srgbClr val="00B398"/>
      </a:accent4>
      <a:accent5>
        <a:srgbClr val="FFE500"/>
      </a:accent5>
      <a:accent6>
        <a:srgbClr val="FF4420"/>
      </a:accent6>
      <a:hlink>
        <a:srgbClr val="00584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dirty="0">
            <a:latin typeface="+mn-lt"/>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lt"/>
            <a:cs typeface="Poppins" pitchFamily="2" charset="77"/>
          </a:defRPr>
        </a:defPPr>
      </a:lstStyle>
    </a:txDef>
  </a:objectDefaults>
  <a:extraClrSchemeLst/>
  <a:extLst>
    <a:ext uri="{05A4C25C-085E-4340-85A3-A5531E510DB2}">
      <thm15:themeFamily xmlns:thm15="http://schemas.microsoft.com/office/thememl/2012/main" name="sha_esityspohja_FI" id="{688E9963-8CA2-8E40-BF44-0AE8C6AD17C7}" vid="{1CD60D6B-7926-164C-929D-D6F31F828079}"/>
    </a:ext>
  </a:extLst>
</a:theme>
</file>

<file path=ppt/theme/theme2.xml><?xml version="1.0" encoding="utf-8"?>
<a:theme xmlns:a="http://schemas.openxmlformats.org/drawingml/2006/main" name="SHA Sote/Vihrea">
  <a:themeElements>
    <a:clrScheme name="Satakunnan hyvinvointialue 2022">
      <a:dk1>
        <a:srgbClr val="000000"/>
      </a:dk1>
      <a:lt1>
        <a:srgbClr val="FFFFFF"/>
      </a:lt1>
      <a:dk2>
        <a:srgbClr val="3C1B44"/>
      </a:dk2>
      <a:lt2>
        <a:srgbClr val="EBEBEB"/>
      </a:lt2>
      <a:accent1>
        <a:srgbClr val="CF5CE6"/>
      </a:accent1>
      <a:accent2>
        <a:srgbClr val="1F57CC"/>
      </a:accent2>
      <a:accent3>
        <a:srgbClr val="D20A14"/>
      </a:accent3>
      <a:accent4>
        <a:srgbClr val="00B398"/>
      </a:accent4>
      <a:accent5>
        <a:srgbClr val="FFE500"/>
      </a:accent5>
      <a:accent6>
        <a:srgbClr val="FF4420"/>
      </a:accent6>
      <a:hlink>
        <a:srgbClr val="00584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dirty="0">
            <a:latin typeface="+mn-lt"/>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lt"/>
            <a:cs typeface="Poppins" pitchFamily="2" charset="77"/>
          </a:defRPr>
        </a:defPPr>
      </a:lstStyle>
    </a:txDef>
  </a:objectDefaults>
  <a:extraClrSchemeLst/>
  <a:extLst>
    <a:ext uri="{05A4C25C-085E-4340-85A3-A5531E510DB2}">
      <thm15:themeFamily xmlns:thm15="http://schemas.microsoft.com/office/thememl/2012/main" name="sha_esityspohja_FI" id="{688E9963-8CA2-8E40-BF44-0AE8C6AD17C7}" vid="{2A56609D-893F-8E47-914B-376BAFE714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E3374D7989AC84DB24BBC3EB642A6A7" ma:contentTypeVersion="22" ma:contentTypeDescription="Luo uusi asiakirja." ma:contentTypeScope="" ma:versionID="db4804843fe68f17186a763cbee5732c">
  <xsd:schema xmlns:xsd="http://www.w3.org/2001/XMLSchema" xmlns:xs="http://www.w3.org/2001/XMLSchema" xmlns:p="http://schemas.microsoft.com/office/2006/metadata/properties" xmlns:ns2="f4b72c16-a40d-4e17-907a-3974571add12" xmlns:ns3="b2a6e167-7ebe-4a29-abe6-345bb40acfd8" targetNamespace="http://schemas.microsoft.com/office/2006/metadata/properties" ma:root="true" ma:fieldsID="c4cb3334229c58179339fc7bdd01dcca" ns2:_="" ns3:_="">
    <xsd:import namespace="f4b72c16-a40d-4e17-907a-3974571add12"/>
    <xsd:import namespace="b2a6e167-7ebe-4a29-abe6-345bb40acfd8"/>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0" minOccurs="0"/>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72c16-a40d-4e17-907a-3974571add1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0" ma:index="14" nillable="true" ma:displayName="Kuvien tunnisteet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ee43b15e-14bb-436e-99a9-3e6a2950b3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a6e167-7ebe-4a29-abe6-345bb40acfd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7ceb28d-cff0-4a2c-ab22-fcd9f65f9155}" ma:internalName="TaxCatchAll" ma:showField="CatchAllData" ma:web="b2a6e167-7ebe-4a29-abe6-345bb40acfd8">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SecurityGroups xmlns="f4b72c16-a40d-4e17-907a-3974571add12" xsi:nil="true"/>
    <lcf76f155ced4ddcb4097134ff3c332f0 xmlns="f4b72c16-a40d-4e17-907a-3974571add12" xsi:nil="true"/>
    <lcf76f155ced4ddcb4097134ff3c332f xmlns="f4b72c16-a40d-4e17-907a-3974571add12">
      <Terms xmlns="http://schemas.microsoft.com/office/infopath/2007/PartnerControls"/>
    </lcf76f155ced4ddcb4097134ff3c332f>
    <MigrationWizIdDocumentLibraryPermissions xmlns="f4b72c16-a40d-4e17-907a-3974571add12" xsi:nil="true"/>
    <MigrationWizId xmlns="f4b72c16-a40d-4e17-907a-3974571add12" xsi:nil="true"/>
    <MigrationWizIdPermissionLevels xmlns="f4b72c16-a40d-4e17-907a-3974571add12" xsi:nil="true"/>
    <MigrationWizIdPermissions xmlns="f4b72c16-a40d-4e17-907a-3974571add12" xsi:nil="true"/>
    <MigrationWizIdVersion xmlns="f4b72c16-a40d-4e17-907a-3974571add12" xsi:nil="true"/>
    <TaxCatchAll xmlns="b2a6e167-7ebe-4a29-abe6-345bb40acf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394E22-03F1-4AA1-8578-FFF126DE923B}">
  <ds:schemaRefs>
    <ds:schemaRef ds:uri="b2a6e167-7ebe-4a29-abe6-345bb40acfd8"/>
    <ds:schemaRef ds:uri="f4b72c16-a40d-4e17-907a-3974571ad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845A8A-B99F-4EB2-8721-E70A2F017B2F}">
  <ds:schemaRefs>
    <ds:schemaRef ds:uri="b2a6e167-7ebe-4a29-abe6-345bb40acfd8"/>
    <ds:schemaRef ds:uri="f4b72c16-a40d-4e17-907a-3974571add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6DD742-772D-47F4-BA50-DA9A584AF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sha_esityspohja_FI(4)</Template>
  <TotalTime>661</TotalTime>
  <Words>5591</Words>
  <Application>Microsoft Office PowerPoint</Application>
  <PresentationFormat>Laajakuva</PresentationFormat>
  <Paragraphs>703</Paragraphs>
  <Slides>56</Slides>
  <Notes>6</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56</vt:i4>
      </vt:variant>
    </vt:vector>
  </HeadingPairs>
  <TitlesOfParts>
    <vt:vector size="63" baseType="lpstr">
      <vt:lpstr>Aptos</vt:lpstr>
      <vt:lpstr>Arial</vt:lpstr>
      <vt:lpstr>Calibri</vt:lpstr>
      <vt:lpstr>Google Sans</vt:lpstr>
      <vt:lpstr>Poppins</vt:lpstr>
      <vt:lpstr>SHA Yleinen</vt:lpstr>
      <vt:lpstr>SHA Sote/Vihrea</vt:lpstr>
      <vt:lpstr>Järjestäjän vaikuttavuusperustainen ohjausmalli</vt:lpstr>
      <vt:lpstr>Johdanto</vt:lpstr>
      <vt:lpstr> 1. Satakunnan hyvinvointialueen erityispiirteet  </vt:lpstr>
      <vt:lpstr>   </vt:lpstr>
      <vt:lpstr>PowerPoint-esitys</vt:lpstr>
      <vt:lpstr>PowerPoint-esitys</vt:lpstr>
      <vt:lpstr> 2. Vaikuttavuus</vt:lpstr>
      <vt:lpstr>Vaikuttavuustyön tasot </vt:lpstr>
      <vt:lpstr>Vaikuttavuutta ilmentäviä teemoja</vt:lpstr>
      <vt:lpstr>Miten Satakunnan hyvinvointialueella edistetään vaikuttavuutta? </vt:lpstr>
      <vt:lpstr> 3.   Ohjaus</vt:lpstr>
      <vt:lpstr>PowerPoint-esitys</vt:lpstr>
      <vt:lpstr>PowerPoint-esitys</vt:lpstr>
      <vt:lpstr>  Satakunnan hyvinvointialue sosiaali- ja terveyspalveluiden järjestäjänä  </vt:lpstr>
      <vt:lpstr>  Satakunnan hyvinvointialueenalue sosiaali-  ja terveyspalveluiden järjestäjänä  Järjestäjä tarvitsee tietoa suunnitteluun, ohjaukseen,  seurantaan ja valvontaan </vt:lpstr>
      <vt:lpstr>Satakunnan hyvinvointialueenalueen ohjaus</vt:lpstr>
      <vt:lpstr> 4.    Vaikuttavuus- perustainen ohjaus</vt:lpstr>
      <vt:lpstr>Vaikuttavuusperustainen ohjaus </vt:lpstr>
      <vt:lpstr>Vaikuttavuusperustainen ohjaus vaatii johtamiselta</vt:lpstr>
      <vt:lpstr>PowerPoint-esitys</vt:lpstr>
      <vt:lpstr>  5.  Ohjaus-  keinot</vt:lpstr>
      <vt:lpstr>Ohjauskeinot</vt:lpstr>
      <vt:lpstr>PowerPoint-esitys</vt:lpstr>
      <vt:lpstr>Ohjauskeinot:  normi-, resurssi-, ja informaatio-ohjaus  sekä vuorovaikutus</vt:lpstr>
      <vt:lpstr>Näin aloitat vaikuttavuusperustaisen ohjaamisen johtamisen </vt:lpstr>
      <vt:lpstr>  6.  Vaikuttavuus- perustainen  ohjausmalli</vt:lpstr>
      <vt:lpstr>Vaikuttavuuden ohjausmalli</vt:lpstr>
      <vt:lpstr>PowerPoint-esitys</vt:lpstr>
      <vt:lpstr>PowerPoint-esitys</vt:lpstr>
      <vt:lpstr>PowerPoint-esitys</vt:lpstr>
      <vt:lpstr> 7.   Tiedolla johtaminen</vt:lpstr>
      <vt:lpstr>Satakunnan hyvinvointialueen ohjaus</vt:lpstr>
      <vt:lpstr>Tieto ohjausmallin taustalla</vt:lpstr>
      <vt:lpstr> </vt:lpstr>
      <vt:lpstr> </vt:lpstr>
      <vt:lpstr>Vaikuttavuuden arviointi</vt:lpstr>
      <vt:lpstr>Arviointiprosessi</vt:lpstr>
      <vt:lpstr>PowerPoint-esitys</vt:lpstr>
      <vt:lpstr>Miksi vaikuttavuuden ekosysteemi?</vt:lpstr>
      <vt:lpstr> 8. Vuosikello</vt:lpstr>
      <vt:lpstr>Vuosikello – järjestäjän työkalu</vt:lpstr>
      <vt:lpstr>PowerPoint-esitys</vt:lpstr>
      <vt:lpstr> 9.Raportit, mittarit ja indikaattorit   </vt:lpstr>
      <vt:lpstr>Mittarit tukemaan johtamisjärjestelmää</vt:lpstr>
      <vt:lpstr>Vaikuttavuusmittaristo</vt:lpstr>
      <vt:lpstr>10. Juurruttaminen  </vt:lpstr>
      <vt:lpstr>Vaikuttavuusperustaisen ohjausmallin kytkeminen Satakunnan hyvinvointialueenalueen johtamisjärjestelmään ja strategiaan</vt:lpstr>
      <vt:lpstr>Vaikuttavuusperustaisen ohjausmallin kytkeminen Satakunnan hyvinvointialueenalueen johtamisjärjestelmään ja strategiaan</vt:lpstr>
      <vt:lpstr> 11.  Viestintä</vt:lpstr>
      <vt:lpstr>     ”Hyvinvointialueen viestinnän tehtävänä on välittää oikeaa ja ajantasaista tietoa hyvinvointialueen palveluista, päätöksistä ja vaikuttamismahdollisuuksista eri viestintäkanavia parhaalla mahdollisella tavalla hyödyntäen."  "Hyvinvointialueen viestinnällä sekä tuetaan strategian toteuttamista että varmistetaan lainsäädännön asettamat tiedotusvelvollisuudet. Hyvällä viestinnällä varmistetaan toiminnan tuloksellisuutta ja hyvinvointialuetasoista riskienhallintaa."  "Viestintää ja osallistumista koskevia velvoitteita ja säännöksiä on esimerkiksi hyvinvointialuelaissa, julkisuuslaissa ja hallintolaissa. Viranomaisen on edistettävä yksityisten ja yhteisöjen tiedonsaantia ja vaikutusmahdollisuuksia. Viestinnässä on hallintolain mukaan käytettävä selkeää ja ymmärrettävää kieltä ja otettava huomioon asukkaiden ja asiakkaiden erilaiset tiedon tarpeet ja mahdollisuudet käyttää viestintäkanavia."   "Viestintää toteutetaan kaikissa hyvinvointialueen yksiköissä. Esihenkilöt ovat vastuussa johtamansa yksikön viestinnästä ja siitä, että palveluja esittelevät verkkosivut ovat sisällöltään ajan tasalla ja niiden päivitysvastuista ja sosiaalisen median kanavien seurannasta on sovittu." </vt:lpstr>
      <vt:lpstr>Viestinnän suunnittelu</vt:lpstr>
      <vt:lpstr> Lähteet ja lisätieto,  liitteet</vt:lpstr>
      <vt:lpstr>Lähteet ja lisätieto</vt:lpstr>
      <vt:lpstr>Lähteet ja lisätieto</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Mira Metsälä</dc:creator>
  <cp:lastModifiedBy>Tuija Multisilta</cp:lastModifiedBy>
  <cp:revision>58</cp:revision>
  <dcterms:created xsi:type="dcterms:W3CDTF">2022-06-21T10:02:14Z</dcterms:created>
  <dcterms:modified xsi:type="dcterms:W3CDTF">2025-12-31T14:23:11Z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0x010100CE3374D7989AC84DB24BBC3EB642A6A7</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2023-08-31T10:24:41Z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f1fc3d0a-ee56-4f33-ab7c-c77444ca1078</vt:lpwstr>
  </property>
  <property fmtid="{D5CDD505-2E9C-101B-9397-08002B2CF9AE}" pid="9" name="MSIP_Label_defa4170-0d19-0005-0004-bc88714345d2_ActionId">
    <vt:lpwstr>311de97d-ef8a-487e-b736-71c0845a4457</vt:lpwstr>
  </property>
  <property fmtid="{D5CDD505-2E9C-101B-9397-08002B2CF9AE}" pid="10" name="MSIP_Label_defa4170-0d19-0005-0004-bc88714345d2_ContentBits">
    <vt:lpwstr>0</vt:lpwstr>
  </property>
</Properties>
</file>