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  <p:sldMasterId id="2147483772" r:id="rId5"/>
  </p:sldMasterIdLst>
  <p:notesMasterIdLst>
    <p:notesMasterId r:id="rId10"/>
  </p:notesMasterIdLst>
  <p:handoutMasterIdLst>
    <p:handoutMasterId r:id="rId11"/>
  </p:handoutMasterIdLst>
  <p:sldIdLst>
    <p:sldId id="283" r:id="rId6"/>
    <p:sldId id="303" r:id="rId7"/>
    <p:sldId id="304" r:id="rId8"/>
    <p:sldId id="257" r:id="rId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CE5"/>
    <a:srgbClr val="E5F9F7"/>
    <a:srgbClr val="F2B90C"/>
    <a:srgbClr val="00352D"/>
    <a:srgbClr val="00594B"/>
    <a:srgbClr val="80D9CB"/>
    <a:srgbClr val="00B398"/>
    <a:srgbClr val="120D40"/>
    <a:srgbClr val="330A2B"/>
    <a:srgbClr val="1F4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3"/>
    <p:restoredTop sz="96260"/>
  </p:normalViewPr>
  <p:slideViewPr>
    <p:cSldViewPr snapToGrid="0" snapToObjects="1">
      <p:cViewPr varScale="1">
        <p:scale>
          <a:sx n="102" d="100"/>
          <a:sy n="102" d="100"/>
        </p:scale>
        <p:origin x="12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46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BF12A-D664-4783-99CA-6505A1B2A980}" type="doc">
      <dgm:prSet loTypeId="urn:microsoft.com/office/officeart/2005/8/layout/hProcess9" loCatId="process" qsTypeId="urn:microsoft.com/office/officeart/2005/8/quickstyle/simple1" qsCatId="simple" csTypeId="urn:microsoft.com/office/officeart/2005/8/colors/accent4_2" csCatId="accent4" phldr="1"/>
      <dgm:spPr/>
    </dgm:pt>
    <dgm:pt modelId="{158E99C9-EACA-47F0-A056-71495443E6C2}">
      <dgm:prSet phldrT="[Teksti]" custT="1"/>
      <dgm:spPr>
        <a:xfrm>
          <a:off x="963" y="599631"/>
          <a:ext cx="2317248" cy="298077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i-FI" sz="1400" b="1" dirty="0">
              <a:latin typeface="Arial" panose="020B0604020202020204"/>
              <a:ea typeface="+mn-ea"/>
              <a:cs typeface="+mn-cs"/>
            </a:rPr>
            <a:t>Matalan kynnyksen tuki</a:t>
          </a:r>
        </a:p>
        <a:p>
          <a:pPr>
            <a:buNone/>
          </a:pPr>
          <a:endParaRPr lang="fi-FI" sz="1400" b="1" dirty="0">
            <a:latin typeface="Arial" panose="020B0604020202020204"/>
            <a:ea typeface="+mn-ea"/>
            <a:cs typeface="+mn-cs"/>
          </a:endParaRPr>
        </a:p>
        <a:p>
          <a:pPr>
            <a:buNone/>
          </a:pPr>
          <a:r>
            <a:rPr lang="fi-FI" sz="1200" dirty="0">
              <a:latin typeface="Arial" panose="020B0604020202020204"/>
              <a:ea typeface="+mn-ea"/>
              <a:cs typeface="+mn-cs"/>
            </a:rPr>
            <a:t>Lapset puheeksi</a:t>
          </a:r>
        </a:p>
        <a:p>
          <a:pPr>
            <a:buNone/>
          </a:pPr>
          <a:r>
            <a:rPr lang="fi-FI" sz="1200" dirty="0">
              <a:latin typeface="Arial" panose="020B0604020202020204"/>
              <a:ea typeface="+mn-ea"/>
              <a:cs typeface="+mn-cs"/>
            </a:rPr>
            <a:t>Neuvokas perhe</a:t>
          </a:r>
        </a:p>
        <a:p>
          <a:pPr>
            <a:buNone/>
          </a:pPr>
          <a:r>
            <a:rPr lang="fi-FI" sz="1200" dirty="0">
              <a:latin typeface="Arial" panose="020B0604020202020204"/>
              <a:ea typeface="+mn-ea"/>
              <a:cs typeface="+mn-cs"/>
            </a:rPr>
            <a:t>Valmennukset (perhe ja synnytys, ryhmäneuvola)</a:t>
          </a:r>
        </a:p>
        <a:p>
          <a:pPr>
            <a:buNone/>
          </a:pPr>
          <a:r>
            <a:rPr lang="fi-FI" sz="1200" dirty="0">
              <a:latin typeface="Arial" panose="020B0604020202020204"/>
              <a:ea typeface="+mn-ea"/>
              <a:cs typeface="+mn-cs"/>
            </a:rPr>
            <a:t>POOH</a:t>
          </a:r>
        </a:p>
        <a:p>
          <a:pPr>
            <a:buNone/>
          </a:pPr>
          <a:endParaRPr lang="fi-FI" sz="1200" dirty="0">
            <a:latin typeface="Arial" panose="020B0604020202020204"/>
            <a:ea typeface="+mn-ea"/>
            <a:cs typeface="+mn-cs"/>
          </a:endParaRPr>
        </a:p>
      </dgm:t>
    </dgm:pt>
    <dgm:pt modelId="{E7D9DFD5-5494-44B1-BA67-587B504C7B0C}" type="parTrans" cxnId="{43678080-2D9C-4F76-9019-827B5B24F9BC}">
      <dgm:prSet/>
      <dgm:spPr/>
      <dgm:t>
        <a:bodyPr/>
        <a:lstStyle/>
        <a:p>
          <a:endParaRPr lang="fi-FI"/>
        </a:p>
      </dgm:t>
    </dgm:pt>
    <dgm:pt modelId="{ACE0635D-6617-46A8-BB4E-1BEECA0B2D59}" type="sibTrans" cxnId="{43678080-2D9C-4F76-9019-827B5B24F9BC}">
      <dgm:prSet/>
      <dgm:spPr/>
      <dgm:t>
        <a:bodyPr/>
        <a:lstStyle/>
        <a:p>
          <a:endParaRPr lang="fi-FI"/>
        </a:p>
      </dgm:t>
    </dgm:pt>
    <dgm:pt modelId="{169278D5-238A-44A8-94BE-6A7A1EC61B77}">
      <dgm:prSet phldrT="[Teksti]" custT="1"/>
      <dgm:spPr>
        <a:xfrm>
          <a:off x="2678172" y="900909"/>
          <a:ext cx="2544342" cy="2549518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i-FI" sz="1400" b="1" dirty="0">
              <a:latin typeface="Arial" panose="020B0604020202020204"/>
              <a:ea typeface="+mn-ea"/>
              <a:cs typeface="+mn-cs"/>
            </a:rPr>
            <a:t>Vahvemman tuen tarve</a:t>
          </a:r>
        </a:p>
        <a:p>
          <a:pPr>
            <a:buNone/>
          </a:pPr>
          <a:endParaRPr lang="fi-FI" sz="1400" b="1" dirty="0">
            <a:latin typeface="Arial" panose="020B0604020202020204"/>
            <a:ea typeface="+mn-ea"/>
            <a:cs typeface="+mn-cs"/>
          </a:endParaRPr>
        </a:p>
        <a:p>
          <a:pPr>
            <a:buNone/>
          </a:pPr>
          <a:r>
            <a:rPr lang="fi-FI" sz="1200" dirty="0" err="1">
              <a:latin typeface="Arial" panose="020B0604020202020204"/>
              <a:ea typeface="+mn-ea"/>
              <a:cs typeface="+mn-cs"/>
            </a:rPr>
            <a:t>HoiLei</a:t>
          </a:r>
          <a:r>
            <a:rPr lang="fi-FI" sz="1200" dirty="0">
              <a:latin typeface="Arial" panose="020B0604020202020204"/>
              <a:ea typeface="+mn-ea"/>
              <a:cs typeface="+mn-cs"/>
            </a:rPr>
            <a:t> (</a:t>
          </a:r>
          <a:r>
            <a:rPr lang="fi-FI" sz="1100" dirty="0">
              <a:latin typeface="Arial" panose="020B0604020202020204"/>
              <a:ea typeface="+mn-ea"/>
              <a:cs typeface="+mn-cs"/>
            </a:rPr>
            <a:t>yksilö, tarpeen ja osaamisen mukaan)</a:t>
          </a:r>
        </a:p>
        <a:p>
          <a:pPr>
            <a:buNone/>
          </a:pPr>
          <a:r>
            <a:rPr lang="fi-FI" sz="1200" dirty="0">
              <a:latin typeface="Arial" panose="020B0604020202020204"/>
              <a:ea typeface="+mn-ea"/>
              <a:cs typeface="+mn-cs"/>
            </a:rPr>
            <a:t>Unineuvola</a:t>
          </a:r>
        </a:p>
        <a:p>
          <a:pPr>
            <a:buNone/>
          </a:pPr>
          <a:r>
            <a:rPr lang="fi-FI" sz="1200" dirty="0">
              <a:latin typeface="Arial" panose="020B0604020202020204"/>
              <a:ea typeface="+mn-ea"/>
              <a:cs typeface="+mn-cs"/>
            </a:rPr>
            <a:t>Imetysneuvola</a:t>
          </a:r>
        </a:p>
        <a:p>
          <a:pPr>
            <a:buNone/>
          </a:pPr>
          <a:endParaRPr lang="fi-FI" sz="1200" dirty="0">
            <a:latin typeface="Arial" panose="020B0604020202020204"/>
            <a:ea typeface="+mn-ea"/>
            <a:cs typeface="+mn-cs"/>
          </a:endParaRPr>
        </a:p>
        <a:p>
          <a:pPr>
            <a:buNone/>
          </a:pPr>
          <a:r>
            <a:rPr lang="fi-FI" sz="1200" i="0" dirty="0">
              <a:latin typeface="Arial" panose="020B0604020202020204"/>
              <a:ea typeface="+mn-ea"/>
              <a:cs typeface="+mn-cs"/>
            </a:rPr>
            <a:t>Voimaperheet ja Ole läsnä lapsellesi</a:t>
          </a:r>
        </a:p>
        <a:p>
          <a:pPr>
            <a:buNone/>
          </a:pPr>
          <a:endParaRPr lang="fi-FI" sz="1200" dirty="0">
            <a:latin typeface="Arial" panose="020B0604020202020204"/>
            <a:ea typeface="+mn-ea"/>
            <a:cs typeface="+mn-cs"/>
          </a:endParaRPr>
        </a:p>
      </dgm:t>
    </dgm:pt>
    <dgm:pt modelId="{C1F88EB8-66F3-471D-9DAC-958DB5539186}" type="parTrans" cxnId="{5BCCF8B1-DF76-45B7-A995-9E91E5FCCB37}">
      <dgm:prSet/>
      <dgm:spPr/>
      <dgm:t>
        <a:bodyPr/>
        <a:lstStyle/>
        <a:p>
          <a:endParaRPr lang="fi-FI"/>
        </a:p>
      </dgm:t>
    </dgm:pt>
    <dgm:pt modelId="{07FB28E8-C778-4C07-8843-B09307B00046}" type="sibTrans" cxnId="{5BCCF8B1-DF76-45B7-A995-9E91E5FCCB37}">
      <dgm:prSet/>
      <dgm:spPr/>
      <dgm:t>
        <a:bodyPr/>
        <a:lstStyle/>
        <a:p>
          <a:endParaRPr lang="fi-FI"/>
        </a:p>
      </dgm:t>
    </dgm:pt>
    <dgm:pt modelId="{CA32C273-B4FE-4E3B-AC9F-FA79B3C057E8}">
      <dgm:prSet phldrT="[Teksti]" custT="1"/>
      <dgm:spPr>
        <a:xfrm>
          <a:off x="5582476" y="1305401"/>
          <a:ext cx="2544342" cy="1740535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i-FI" sz="1400" b="1" dirty="0">
              <a:latin typeface="Arial" panose="020B0604020202020204"/>
              <a:ea typeface="+mn-ea"/>
              <a:cs typeface="+mn-cs"/>
            </a:rPr>
            <a:t>Vahva tuki</a:t>
          </a:r>
        </a:p>
        <a:p>
          <a:pPr>
            <a:buNone/>
          </a:pPr>
          <a:endParaRPr lang="fi-FI" sz="1400" b="1" dirty="0">
            <a:latin typeface="Arial" panose="020B0604020202020204"/>
            <a:ea typeface="+mn-ea"/>
            <a:cs typeface="+mn-cs"/>
          </a:endParaRPr>
        </a:p>
        <a:p>
          <a:pPr>
            <a:buNone/>
          </a:pPr>
          <a:r>
            <a:rPr lang="fi-FI" sz="1200" dirty="0">
              <a:latin typeface="Arial" panose="020B0604020202020204"/>
              <a:ea typeface="+mn-ea"/>
              <a:cs typeface="+mn-cs"/>
            </a:rPr>
            <a:t>Ihmeelliset vuodet</a:t>
          </a:r>
        </a:p>
        <a:p>
          <a:pPr>
            <a:buNone/>
          </a:pPr>
          <a:r>
            <a:rPr lang="fi-FI" sz="1200" dirty="0">
              <a:latin typeface="Arial" panose="020B0604020202020204"/>
              <a:ea typeface="+mn-ea"/>
              <a:cs typeface="+mn-cs"/>
            </a:rPr>
            <a:t>Unineuvola</a:t>
          </a:r>
        </a:p>
      </dgm:t>
    </dgm:pt>
    <dgm:pt modelId="{0ADA5E44-8E5E-4B95-9E1D-CC1AEAD2E7A0}" type="parTrans" cxnId="{75F7FB98-AB4F-41A2-B95B-268A9037EDF7}">
      <dgm:prSet/>
      <dgm:spPr/>
      <dgm:t>
        <a:bodyPr/>
        <a:lstStyle/>
        <a:p>
          <a:endParaRPr lang="fi-FI"/>
        </a:p>
      </dgm:t>
    </dgm:pt>
    <dgm:pt modelId="{D21F583E-4BD8-49A7-8FD1-BD310417057A}" type="sibTrans" cxnId="{75F7FB98-AB4F-41A2-B95B-268A9037EDF7}">
      <dgm:prSet/>
      <dgm:spPr/>
      <dgm:t>
        <a:bodyPr/>
        <a:lstStyle/>
        <a:p>
          <a:endParaRPr lang="fi-FI"/>
        </a:p>
      </dgm:t>
    </dgm:pt>
    <dgm:pt modelId="{2C7B08B7-2950-4A77-89D0-5975FA8BE067}">
      <dgm:prSet custT="1"/>
      <dgm:spPr>
        <a:xfrm>
          <a:off x="8486780" y="1305401"/>
          <a:ext cx="2027856" cy="1740535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i-FI" sz="1400" b="1" dirty="0">
              <a:latin typeface="Arial" panose="020B0604020202020204"/>
              <a:ea typeface="+mn-ea"/>
              <a:cs typeface="+mn-cs"/>
            </a:rPr>
            <a:t>Erityispalvelut</a:t>
          </a:r>
        </a:p>
      </dgm:t>
    </dgm:pt>
    <dgm:pt modelId="{75BBFE44-6DD8-4480-AD05-61BE960AB419}" type="parTrans" cxnId="{90DD5040-DEA9-407B-90E2-5E0792180866}">
      <dgm:prSet/>
      <dgm:spPr/>
      <dgm:t>
        <a:bodyPr/>
        <a:lstStyle/>
        <a:p>
          <a:endParaRPr lang="fi-FI"/>
        </a:p>
      </dgm:t>
    </dgm:pt>
    <dgm:pt modelId="{28C22C2A-0B6F-4B07-A61B-46E81208573E}" type="sibTrans" cxnId="{90DD5040-DEA9-407B-90E2-5E0792180866}">
      <dgm:prSet/>
      <dgm:spPr/>
      <dgm:t>
        <a:bodyPr/>
        <a:lstStyle/>
        <a:p>
          <a:endParaRPr lang="fi-FI"/>
        </a:p>
      </dgm:t>
    </dgm:pt>
    <dgm:pt modelId="{588EBEAE-EB91-4495-9520-7C0F025AC3C3}" type="pres">
      <dgm:prSet presAssocID="{74EBF12A-D664-4783-99CA-6505A1B2A980}" presName="CompostProcess" presStyleCnt="0">
        <dgm:presLayoutVars>
          <dgm:dir/>
          <dgm:resizeHandles val="exact"/>
        </dgm:presLayoutVars>
      </dgm:prSet>
      <dgm:spPr/>
    </dgm:pt>
    <dgm:pt modelId="{AE325AEC-4474-497B-8C6A-B6920D0316E7}" type="pres">
      <dgm:prSet presAssocID="{74EBF12A-D664-4783-99CA-6505A1B2A980}" presName="arrow" presStyleLbl="bgShp" presStyleIdx="0" presStyleCnt="1" custScaleX="117647" custLinFactNeighborX="288" custLinFactNeighborY="-206"/>
      <dgm:spPr>
        <a:xfrm>
          <a:off x="5" y="0"/>
          <a:ext cx="10515594" cy="4351338"/>
        </a:xfrm>
        <a:prstGeom prst="rightArrow">
          <a:avLst/>
        </a:prstGeom>
      </dgm:spPr>
    </dgm:pt>
    <dgm:pt modelId="{02B09472-C19C-49CA-8ECB-62A530D20DAF}" type="pres">
      <dgm:prSet presAssocID="{74EBF12A-D664-4783-99CA-6505A1B2A980}" presName="linearProcess" presStyleCnt="0"/>
      <dgm:spPr/>
    </dgm:pt>
    <dgm:pt modelId="{C7A1FF41-2DFD-42A6-A0DA-3759233ACFD7}" type="pres">
      <dgm:prSet presAssocID="{158E99C9-EACA-47F0-A056-71495443E6C2}" presName="textNode" presStyleLbl="node1" presStyleIdx="0" presStyleCnt="4" custScaleX="84621" custScaleY="171256" custLinFactNeighborX="-25903" custLinFactNeighborY="-4921">
        <dgm:presLayoutVars>
          <dgm:bulletEnabled val="1"/>
        </dgm:presLayoutVars>
      </dgm:prSet>
      <dgm:spPr/>
    </dgm:pt>
    <dgm:pt modelId="{EC9B2D75-5C64-4CEF-97B6-3AE4E635A3A3}" type="pres">
      <dgm:prSet presAssocID="{ACE0635D-6617-46A8-BB4E-1BEECA0B2D59}" presName="sibTrans" presStyleCnt="0"/>
      <dgm:spPr/>
    </dgm:pt>
    <dgm:pt modelId="{F9BDF578-59BD-4998-99CA-073FE65011BA}" type="pres">
      <dgm:prSet presAssocID="{169278D5-238A-44A8-94BE-6A7A1EC61B77}" presName="textNode" presStyleLbl="node1" presStyleIdx="1" presStyleCnt="4" custScaleX="92914" custScaleY="146479">
        <dgm:presLayoutVars>
          <dgm:bulletEnabled val="1"/>
        </dgm:presLayoutVars>
      </dgm:prSet>
      <dgm:spPr/>
    </dgm:pt>
    <dgm:pt modelId="{56C07A1E-B5CA-4153-B7E8-6DB4AA8DBBD7}" type="pres">
      <dgm:prSet presAssocID="{07FB28E8-C778-4C07-8843-B09307B00046}" presName="sibTrans" presStyleCnt="0"/>
      <dgm:spPr/>
    </dgm:pt>
    <dgm:pt modelId="{438C5CEC-C19B-4EA7-96B1-6A2D85861A07}" type="pres">
      <dgm:prSet presAssocID="{CA32C273-B4FE-4E3B-AC9F-FA79B3C057E8}" presName="textNode" presStyleLbl="node1" presStyleIdx="2" presStyleCnt="4" custScaleX="92914">
        <dgm:presLayoutVars>
          <dgm:bulletEnabled val="1"/>
        </dgm:presLayoutVars>
      </dgm:prSet>
      <dgm:spPr/>
    </dgm:pt>
    <dgm:pt modelId="{CABB198C-E2AE-4E53-9309-C51F7DE7DD8A}" type="pres">
      <dgm:prSet presAssocID="{D21F583E-4BD8-49A7-8FD1-BD310417057A}" presName="sibTrans" presStyleCnt="0"/>
      <dgm:spPr/>
    </dgm:pt>
    <dgm:pt modelId="{6917C174-D167-4C77-9B0D-F92CE3A26F4C}" type="pres">
      <dgm:prSet presAssocID="{2C7B08B7-2950-4A77-89D0-5975FA8BE067}" presName="textNode" presStyleLbl="node1" presStyleIdx="3" presStyleCnt="4" custScaleX="74053">
        <dgm:presLayoutVars>
          <dgm:bulletEnabled val="1"/>
        </dgm:presLayoutVars>
      </dgm:prSet>
      <dgm:spPr/>
    </dgm:pt>
  </dgm:ptLst>
  <dgm:cxnLst>
    <dgm:cxn modelId="{1D3B6E15-59F3-45C6-8DB1-5FC88FEF663B}" type="presOf" srcId="{158E99C9-EACA-47F0-A056-71495443E6C2}" destId="{C7A1FF41-2DFD-42A6-A0DA-3759233ACFD7}" srcOrd="0" destOrd="0" presId="urn:microsoft.com/office/officeart/2005/8/layout/hProcess9"/>
    <dgm:cxn modelId="{E8CB8D1B-4277-424F-89C6-56F3B96ED2F7}" type="presOf" srcId="{169278D5-238A-44A8-94BE-6A7A1EC61B77}" destId="{F9BDF578-59BD-4998-99CA-073FE65011BA}" srcOrd="0" destOrd="0" presId="urn:microsoft.com/office/officeart/2005/8/layout/hProcess9"/>
    <dgm:cxn modelId="{872DDF2B-74EE-4565-8E15-C26C46EE6C7D}" type="presOf" srcId="{CA32C273-B4FE-4E3B-AC9F-FA79B3C057E8}" destId="{438C5CEC-C19B-4EA7-96B1-6A2D85861A07}" srcOrd="0" destOrd="0" presId="urn:microsoft.com/office/officeart/2005/8/layout/hProcess9"/>
    <dgm:cxn modelId="{90DD5040-DEA9-407B-90E2-5E0792180866}" srcId="{74EBF12A-D664-4783-99CA-6505A1B2A980}" destId="{2C7B08B7-2950-4A77-89D0-5975FA8BE067}" srcOrd="3" destOrd="0" parTransId="{75BBFE44-6DD8-4480-AD05-61BE960AB419}" sibTransId="{28C22C2A-0B6F-4B07-A61B-46E81208573E}"/>
    <dgm:cxn modelId="{6732E270-8AB5-438A-A2DE-4B04ECF520DC}" type="presOf" srcId="{2C7B08B7-2950-4A77-89D0-5975FA8BE067}" destId="{6917C174-D167-4C77-9B0D-F92CE3A26F4C}" srcOrd="0" destOrd="0" presId="urn:microsoft.com/office/officeart/2005/8/layout/hProcess9"/>
    <dgm:cxn modelId="{43678080-2D9C-4F76-9019-827B5B24F9BC}" srcId="{74EBF12A-D664-4783-99CA-6505A1B2A980}" destId="{158E99C9-EACA-47F0-A056-71495443E6C2}" srcOrd="0" destOrd="0" parTransId="{E7D9DFD5-5494-44B1-BA67-587B504C7B0C}" sibTransId="{ACE0635D-6617-46A8-BB4E-1BEECA0B2D59}"/>
    <dgm:cxn modelId="{75F7FB98-AB4F-41A2-B95B-268A9037EDF7}" srcId="{74EBF12A-D664-4783-99CA-6505A1B2A980}" destId="{CA32C273-B4FE-4E3B-AC9F-FA79B3C057E8}" srcOrd="2" destOrd="0" parTransId="{0ADA5E44-8E5E-4B95-9E1D-CC1AEAD2E7A0}" sibTransId="{D21F583E-4BD8-49A7-8FD1-BD310417057A}"/>
    <dgm:cxn modelId="{5BCCF8B1-DF76-45B7-A995-9E91E5FCCB37}" srcId="{74EBF12A-D664-4783-99CA-6505A1B2A980}" destId="{169278D5-238A-44A8-94BE-6A7A1EC61B77}" srcOrd="1" destOrd="0" parTransId="{C1F88EB8-66F3-471D-9DAC-958DB5539186}" sibTransId="{07FB28E8-C778-4C07-8843-B09307B00046}"/>
    <dgm:cxn modelId="{E3920BEB-B5AA-4DB4-831C-FAEDDB419137}" type="presOf" srcId="{74EBF12A-D664-4783-99CA-6505A1B2A980}" destId="{588EBEAE-EB91-4495-9520-7C0F025AC3C3}" srcOrd="0" destOrd="0" presId="urn:microsoft.com/office/officeart/2005/8/layout/hProcess9"/>
    <dgm:cxn modelId="{BD1AC0D9-2F29-4E36-B870-D75825791918}" type="presParOf" srcId="{588EBEAE-EB91-4495-9520-7C0F025AC3C3}" destId="{AE325AEC-4474-497B-8C6A-B6920D0316E7}" srcOrd="0" destOrd="0" presId="urn:microsoft.com/office/officeart/2005/8/layout/hProcess9"/>
    <dgm:cxn modelId="{5EA53193-F8F3-4772-A4AA-198BA96B7B01}" type="presParOf" srcId="{588EBEAE-EB91-4495-9520-7C0F025AC3C3}" destId="{02B09472-C19C-49CA-8ECB-62A530D20DAF}" srcOrd="1" destOrd="0" presId="urn:microsoft.com/office/officeart/2005/8/layout/hProcess9"/>
    <dgm:cxn modelId="{AD56434D-F7C7-4A23-9B37-DDDB791DB875}" type="presParOf" srcId="{02B09472-C19C-49CA-8ECB-62A530D20DAF}" destId="{C7A1FF41-2DFD-42A6-A0DA-3759233ACFD7}" srcOrd="0" destOrd="0" presId="urn:microsoft.com/office/officeart/2005/8/layout/hProcess9"/>
    <dgm:cxn modelId="{C83AB442-D2E5-493E-A785-34A0F3730075}" type="presParOf" srcId="{02B09472-C19C-49CA-8ECB-62A530D20DAF}" destId="{EC9B2D75-5C64-4CEF-97B6-3AE4E635A3A3}" srcOrd="1" destOrd="0" presId="urn:microsoft.com/office/officeart/2005/8/layout/hProcess9"/>
    <dgm:cxn modelId="{AAEA5F0A-2601-4012-893F-997C95667F89}" type="presParOf" srcId="{02B09472-C19C-49CA-8ECB-62A530D20DAF}" destId="{F9BDF578-59BD-4998-99CA-073FE65011BA}" srcOrd="2" destOrd="0" presId="urn:microsoft.com/office/officeart/2005/8/layout/hProcess9"/>
    <dgm:cxn modelId="{C7D93BFD-5977-4697-9485-F8C3F184354D}" type="presParOf" srcId="{02B09472-C19C-49CA-8ECB-62A530D20DAF}" destId="{56C07A1E-B5CA-4153-B7E8-6DB4AA8DBBD7}" srcOrd="3" destOrd="0" presId="urn:microsoft.com/office/officeart/2005/8/layout/hProcess9"/>
    <dgm:cxn modelId="{E7349612-09DB-4099-8A11-676FF1CD4B40}" type="presParOf" srcId="{02B09472-C19C-49CA-8ECB-62A530D20DAF}" destId="{438C5CEC-C19B-4EA7-96B1-6A2D85861A07}" srcOrd="4" destOrd="0" presId="urn:microsoft.com/office/officeart/2005/8/layout/hProcess9"/>
    <dgm:cxn modelId="{6F792B86-9C89-47EB-86B7-5006D8196873}" type="presParOf" srcId="{02B09472-C19C-49CA-8ECB-62A530D20DAF}" destId="{CABB198C-E2AE-4E53-9309-C51F7DE7DD8A}" srcOrd="5" destOrd="0" presId="urn:microsoft.com/office/officeart/2005/8/layout/hProcess9"/>
    <dgm:cxn modelId="{FADE2976-A816-4B3F-B90B-9D86DFE622B3}" type="presParOf" srcId="{02B09472-C19C-49CA-8ECB-62A530D20DAF}" destId="{6917C174-D167-4C77-9B0D-F92CE3A26F4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EBF12A-D664-4783-99CA-6505A1B2A980}" type="doc">
      <dgm:prSet loTypeId="urn:microsoft.com/office/officeart/2005/8/layout/hProcess9" loCatId="process" qsTypeId="urn:microsoft.com/office/officeart/2005/8/quickstyle/simple1" qsCatId="simple" csTypeId="urn:microsoft.com/office/officeart/2005/8/colors/accent4_2" csCatId="accent4" phldr="1"/>
      <dgm:spPr/>
    </dgm:pt>
    <dgm:pt modelId="{169278D5-238A-44A8-94BE-6A7A1EC61B77}">
      <dgm:prSet phldrT="[Teksti]" custT="1"/>
      <dgm:spPr>
        <a:xfrm>
          <a:off x="2678172" y="900909"/>
          <a:ext cx="2544342" cy="2549518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i-FI" sz="2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Vahvemman tuen tarve</a:t>
          </a:r>
        </a:p>
        <a:p>
          <a:pPr>
            <a:buNone/>
          </a:pPr>
          <a:endParaRPr lang="fi-FI" sz="14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/>
            <a:ea typeface="+mn-ea"/>
            <a:cs typeface="+mn-cs"/>
          </a:endParaRPr>
        </a:p>
        <a:p>
          <a:pPr>
            <a:buNone/>
          </a:pPr>
          <a:r>
            <a:rPr lang="fi-FI" sz="1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Kasvatus- ja perheneuvonta</a:t>
          </a:r>
        </a:p>
        <a:p>
          <a:pPr>
            <a:buNone/>
          </a:pPr>
          <a:r>
            <a:rPr lang="fi-FI" sz="1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Lapsiperheiden sosiaalipalvelut</a:t>
          </a:r>
        </a:p>
        <a:p>
          <a:pPr>
            <a:buNone/>
          </a:pPr>
          <a:r>
            <a:rPr lang="fi-FI" sz="1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Mielenterveys- ja päihdepalvelut</a:t>
          </a:r>
        </a:p>
        <a:p>
          <a:pPr>
            <a:buNone/>
          </a:pPr>
          <a:r>
            <a:rPr lang="fi-FI" sz="1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Järjestöt (esim. perheasiainneuvottelukeskus, Ensi- ja turvakotiliitto)</a:t>
          </a:r>
          <a:endParaRPr lang="fi-FI" sz="1200" dirty="0">
            <a:latin typeface="Arial" panose="020B0604020202020204"/>
            <a:ea typeface="+mn-ea"/>
            <a:cs typeface="+mn-cs"/>
          </a:endParaRPr>
        </a:p>
      </dgm:t>
    </dgm:pt>
    <dgm:pt modelId="{C1F88EB8-66F3-471D-9DAC-958DB5539186}" type="parTrans" cxnId="{5BCCF8B1-DF76-45B7-A995-9E91E5FCCB37}">
      <dgm:prSet/>
      <dgm:spPr/>
      <dgm:t>
        <a:bodyPr/>
        <a:lstStyle/>
        <a:p>
          <a:endParaRPr lang="fi-FI"/>
        </a:p>
      </dgm:t>
    </dgm:pt>
    <dgm:pt modelId="{07FB28E8-C778-4C07-8843-B09307B00046}" type="sibTrans" cxnId="{5BCCF8B1-DF76-45B7-A995-9E91E5FCCB37}">
      <dgm:prSet/>
      <dgm:spPr/>
      <dgm:t>
        <a:bodyPr/>
        <a:lstStyle/>
        <a:p>
          <a:endParaRPr lang="fi-FI"/>
        </a:p>
      </dgm:t>
    </dgm:pt>
    <dgm:pt modelId="{2C7B08B7-2950-4A77-89D0-5975FA8BE067}">
      <dgm:prSet custT="1"/>
      <dgm:spPr>
        <a:xfrm>
          <a:off x="8486780" y="1305401"/>
          <a:ext cx="2027856" cy="1740535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i-FI" sz="2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Erityispalvelut</a:t>
          </a:r>
          <a:br>
            <a:rPr lang="fi-FI" sz="2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</a:br>
          <a:endParaRPr lang="fi-FI" sz="20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/>
            <a:ea typeface="+mn-ea"/>
            <a:cs typeface="+mn-cs"/>
          </a:endParaRPr>
        </a:p>
        <a:p>
          <a:pPr>
            <a:buNone/>
          </a:pPr>
          <a:r>
            <a:rPr lang="fi-FI" sz="1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Lastensuojelun tukitoimet</a:t>
          </a:r>
        </a:p>
      </dgm:t>
    </dgm:pt>
    <dgm:pt modelId="{75BBFE44-6DD8-4480-AD05-61BE960AB419}" type="parTrans" cxnId="{90DD5040-DEA9-407B-90E2-5E0792180866}">
      <dgm:prSet/>
      <dgm:spPr/>
      <dgm:t>
        <a:bodyPr/>
        <a:lstStyle/>
        <a:p>
          <a:endParaRPr lang="fi-FI"/>
        </a:p>
      </dgm:t>
    </dgm:pt>
    <dgm:pt modelId="{28C22C2A-0B6F-4B07-A61B-46E81208573E}" type="sibTrans" cxnId="{90DD5040-DEA9-407B-90E2-5E0792180866}">
      <dgm:prSet/>
      <dgm:spPr/>
      <dgm:t>
        <a:bodyPr/>
        <a:lstStyle/>
        <a:p>
          <a:endParaRPr lang="fi-FI"/>
        </a:p>
      </dgm:t>
    </dgm:pt>
    <dgm:pt modelId="{158E99C9-EACA-47F0-A056-71495443E6C2}">
      <dgm:prSet phldrT="[Teksti]" custT="1"/>
      <dgm:spPr>
        <a:xfrm>
          <a:off x="963" y="599631"/>
          <a:ext cx="2317248" cy="2980770"/>
        </a:xfrm>
        <a:prstGeom prst="roundRect">
          <a:avLst/>
        </a:prstGeom>
      </dgm:spPr>
      <dgm:t>
        <a:bodyPr anchor="t" anchorCtr="0"/>
        <a:lstStyle/>
        <a:p>
          <a:pPr algn="ctr">
            <a:buNone/>
          </a:pPr>
          <a:r>
            <a:rPr lang="fi-FI" sz="2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Matalan kynnyksen tuki</a:t>
          </a:r>
          <a:br>
            <a:rPr lang="fi-FI" sz="2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</a:br>
          <a:endParaRPr lang="fi-FI" sz="20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/>
            <a:ea typeface="+mn-ea"/>
            <a:cs typeface="+mn-cs"/>
          </a:endParaRPr>
        </a:p>
        <a:p>
          <a:pPr algn="ctr">
            <a:buNone/>
          </a:pPr>
          <a:r>
            <a:rPr lang="fi-FI" sz="1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 </a:t>
          </a:r>
        </a:p>
        <a:p>
          <a:pPr algn="ctr">
            <a:buNone/>
          </a:pPr>
          <a:endParaRPr lang="fi-FI" sz="14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/>
            <a:ea typeface="+mn-ea"/>
            <a:cs typeface="+mn-cs"/>
          </a:endParaRPr>
        </a:p>
        <a:p>
          <a:pPr algn="ctr">
            <a:buNone/>
          </a:pPr>
          <a:endParaRPr lang="fi-FI" sz="14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/>
            <a:ea typeface="+mn-ea"/>
            <a:cs typeface="+mn-cs"/>
          </a:endParaRPr>
        </a:p>
        <a:p>
          <a:pPr algn="ctr">
            <a:buNone/>
          </a:pPr>
          <a:endParaRPr lang="fi-FI" sz="14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/>
            <a:ea typeface="+mn-ea"/>
            <a:cs typeface="+mn-cs"/>
          </a:endParaRPr>
        </a:p>
        <a:p>
          <a:pPr algn="ctr">
            <a:buNone/>
          </a:pPr>
          <a:r>
            <a:rPr lang="fi-FI" sz="1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Opiskeluhuollon palvelut</a:t>
          </a:r>
        </a:p>
        <a:p>
          <a:pPr algn="ctr">
            <a:buNone/>
          </a:pPr>
          <a:r>
            <a:rPr lang="fi-FI" sz="1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Laajat terveystarkastukset</a:t>
          </a:r>
        </a:p>
        <a:p>
          <a:pPr algn="ctr">
            <a:buNone/>
          </a:pPr>
          <a:r>
            <a:rPr lang="fi-FI" sz="1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Yksilömuotoinen tuki</a:t>
          </a:r>
        </a:p>
        <a:p>
          <a:pPr algn="ctr">
            <a:buNone/>
          </a:pPr>
          <a:r>
            <a:rPr lang="fi-FI" sz="1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HYTE-valmennus</a:t>
          </a:r>
        </a:p>
        <a:p>
          <a:pPr algn="ctr">
            <a:buNone/>
          </a:pPr>
          <a:r>
            <a:rPr lang="fi-FI" sz="1200" b="1" dirty="0" err="1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Nepsy</a:t>
          </a:r>
          <a:r>
            <a:rPr lang="fi-FI" sz="1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-valmennus</a:t>
          </a:r>
        </a:p>
        <a:p>
          <a:pPr algn="ctr">
            <a:buNone/>
          </a:pPr>
          <a:r>
            <a:rPr lang="fi-FI" sz="1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Monialainen asiantuntijaryhmä (tapauskohtaisesti oppilaan ympärille)</a:t>
          </a:r>
        </a:p>
        <a:p>
          <a:pPr algn="ctr">
            <a:buNone/>
          </a:pPr>
          <a:r>
            <a:rPr lang="fi-FI" sz="1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Yhteisöllinen tuki </a:t>
          </a:r>
        </a:p>
        <a:p>
          <a:pPr algn="ctr">
            <a:buNone/>
          </a:pPr>
          <a:endParaRPr lang="fi-FI" sz="14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/>
            <a:ea typeface="+mn-ea"/>
            <a:cs typeface="+mn-cs"/>
          </a:endParaRPr>
        </a:p>
      </dgm:t>
    </dgm:pt>
    <dgm:pt modelId="{ACE0635D-6617-46A8-BB4E-1BEECA0B2D59}" type="sibTrans" cxnId="{43678080-2D9C-4F76-9019-827B5B24F9BC}">
      <dgm:prSet/>
      <dgm:spPr/>
      <dgm:t>
        <a:bodyPr/>
        <a:lstStyle/>
        <a:p>
          <a:endParaRPr lang="fi-FI"/>
        </a:p>
      </dgm:t>
    </dgm:pt>
    <dgm:pt modelId="{E7D9DFD5-5494-44B1-BA67-587B504C7B0C}" type="parTrans" cxnId="{43678080-2D9C-4F76-9019-827B5B24F9BC}">
      <dgm:prSet/>
      <dgm:spPr/>
      <dgm:t>
        <a:bodyPr/>
        <a:lstStyle/>
        <a:p>
          <a:endParaRPr lang="fi-FI"/>
        </a:p>
      </dgm:t>
    </dgm:pt>
    <dgm:pt modelId="{588EBEAE-EB91-4495-9520-7C0F025AC3C3}" type="pres">
      <dgm:prSet presAssocID="{74EBF12A-D664-4783-99CA-6505A1B2A980}" presName="CompostProcess" presStyleCnt="0">
        <dgm:presLayoutVars>
          <dgm:dir/>
          <dgm:resizeHandles val="exact"/>
        </dgm:presLayoutVars>
      </dgm:prSet>
      <dgm:spPr/>
    </dgm:pt>
    <dgm:pt modelId="{AE325AEC-4474-497B-8C6A-B6920D0316E7}" type="pres">
      <dgm:prSet presAssocID="{74EBF12A-D664-4783-99CA-6505A1B2A980}" presName="arrow" presStyleLbl="bgShp" presStyleIdx="0" presStyleCnt="1" custScaleX="117647" custLinFactNeighborX="289"/>
      <dgm:spPr>
        <a:xfrm>
          <a:off x="5" y="0"/>
          <a:ext cx="10515594" cy="4351338"/>
        </a:xfrm>
        <a:prstGeom prst="rightArrow">
          <a:avLst/>
        </a:prstGeom>
      </dgm:spPr>
    </dgm:pt>
    <dgm:pt modelId="{02B09472-C19C-49CA-8ECB-62A530D20DAF}" type="pres">
      <dgm:prSet presAssocID="{74EBF12A-D664-4783-99CA-6505A1B2A980}" presName="linearProcess" presStyleCnt="0"/>
      <dgm:spPr/>
    </dgm:pt>
    <dgm:pt modelId="{C7A1FF41-2DFD-42A6-A0DA-3759233ACFD7}" type="pres">
      <dgm:prSet presAssocID="{158E99C9-EACA-47F0-A056-71495443E6C2}" presName="textNode" presStyleLbl="node1" presStyleIdx="0" presStyleCnt="3" custScaleX="119488" custScaleY="216676" custLinFactNeighborX="-46466" custLinFactNeighborY="-8077">
        <dgm:presLayoutVars>
          <dgm:bulletEnabled val="1"/>
        </dgm:presLayoutVars>
      </dgm:prSet>
      <dgm:spPr/>
    </dgm:pt>
    <dgm:pt modelId="{EC9B2D75-5C64-4CEF-97B6-3AE4E635A3A3}" type="pres">
      <dgm:prSet presAssocID="{ACE0635D-6617-46A8-BB4E-1BEECA0B2D59}" presName="sibTrans" presStyleCnt="0"/>
      <dgm:spPr/>
    </dgm:pt>
    <dgm:pt modelId="{F9BDF578-59BD-4998-99CA-073FE65011BA}" type="pres">
      <dgm:prSet presAssocID="{169278D5-238A-44A8-94BE-6A7A1EC61B77}" presName="textNode" presStyleLbl="node1" presStyleIdx="1" presStyleCnt="3" custScaleX="92914" custScaleY="146479" custLinFactNeighborX="-40342" custLinFactNeighborY="0">
        <dgm:presLayoutVars>
          <dgm:bulletEnabled val="1"/>
        </dgm:presLayoutVars>
      </dgm:prSet>
      <dgm:spPr/>
    </dgm:pt>
    <dgm:pt modelId="{56C07A1E-B5CA-4153-B7E8-6DB4AA8DBBD7}" type="pres">
      <dgm:prSet presAssocID="{07FB28E8-C778-4C07-8843-B09307B00046}" presName="sibTrans" presStyleCnt="0"/>
      <dgm:spPr/>
    </dgm:pt>
    <dgm:pt modelId="{6917C174-D167-4C77-9B0D-F92CE3A26F4C}" type="pres">
      <dgm:prSet presAssocID="{2C7B08B7-2950-4A77-89D0-5975FA8BE067}" presName="textNode" presStyleLbl="node1" presStyleIdx="2" presStyleCnt="3" custScaleX="75027" custScaleY="79210" custLinFactNeighborX="-48182" custLinFactNeighborY="-621">
        <dgm:presLayoutVars>
          <dgm:bulletEnabled val="1"/>
        </dgm:presLayoutVars>
      </dgm:prSet>
      <dgm:spPr/>
    </dgm:pt>
  </dgm:ptLst>
  <dgm:cxnLst>
    <dgm:cxn modelId="{1D3B6E15-59F3-45C6-8DB1-5FC88FEF663B}" type="presOf" srcId="{158E99C9-EACA-47F0-A056-71495443E6C2}" destId="{C7A1FF41-2DFD-42A6-A0DA-3759233ACFD7}" srcOrd="0" destOrd="0" presId="urn:microsoft.com/office/officeart/2005/8/layout/hProcess9"/>
    <dgm:cxn modelId="{E8CB8D1B-4277-424F-89C6-56F3B96ED2F7}" type="presOf" srcId="{169278D5-238A-44A8-94BE-6A7A1EC61B77}" destId="{F9BDF578-59BD-4998-99CA-073FE65011BA}" srcOrd="0" destOrd="0" presId="urn:microsoft.com/office/officeart/2005/8/layout/hProcess9"/>
    <dgm:cxn modelId="{90DD5040-DEA9-407B-90E2-5E0792180866}" srcId="{74EBF12A-D664-4783-99CA-6505A1B2A980}" destId="{2C7B08B7-2950-4A77-89D0-5975FA8BE067}" srcOrd="2" destOrd="0" parTransId="{75BBFE44-6DD8-4480-AD05-61BE960AB419}" sibTransId="{28C22C2A-0B6F-4B07-A61B-46E81208573E}"/>
    <dgm:cxn modelId="{6732E270-8AB5-438A-A2DE-4B04ECF520DC}" type="presOf" srcId="{2C7B08B7-2950-4A77-89D0-5975FA8BE067}" destId="{6917C174-D167-4C77-9B0D-F92CE3A26F4C}" srcOrd="0" destOrd="0" presId="urn:microsoft.com/office/officeart/2005/8/layout/hProcess9"/>
    <dgm:cxn modelId="{43678080-2D9C-4F76-9019-827B5B24F9BC}" srcId="{74EBF12A-D664-4783-99CA-6505A1B2A980}" destId="{158E99C9-EACA-47F0-A056-71495443E6C2}" srcOrd="0" destOrd="0" parTransId="{E7D9DFD5-5494-44B1-BA67-587B504C7B0C}" sibTransId="{ACE0635D-6617-46A8-BB4E-1BEECA0B2D59}"/>
    <dgm:cxn modelId="{5BCCF8B1-DF76-45B7-A995-9E91E5FCCB37}" srcId="{74EBF12A-D664-4783-99CA-6505A1B2A980}" destId="{169278D5-238A-44A8-94BE-6A7A1EC61B77}" srcOrd="1" destOrd="0" parTransId="{C1F88EB8-66F3-471D-9DAC-958DB5539186}" sibTransId="{07FB28E8-C778-4C07-8843-B09307B00046}"/>
    <dgm:cxn modelId="{E3920BEB-B5AA-4DB4-831C-FAEDDB419137}" type="presOf" srcId="{74EBF12A-D664-4783-99CA-6505A1B2A980}" destId="{588EBEAE-EB91-4495-9520-7C0F025AC3C3}" srcOrd="0" destOrd="0" presId="urn:microsoft.com/office/officeart/2005/8/layout/hProcess9"/>
    <dgm:cxn modelId="{BD1AC0D9-2F29-4E36-B870-D75825791918}" type="presParOf" srcId="{588EBEAE-EB91-4495-9520-7C0F025AC3C3}" destId="{AE325AEC-4474-497B-8C6A-B6920D0316E7}" srcOrd="0" destOrd="0" presId="urn:microsoft.com/office/officeart/2005/8/layout/hProcess9"/>
    <dgm:cxn modelId="{5EA53193-F8F3-4772-A4AA-198BA96B7B01}" type="presParOf" srcId="{588EBEAE-EB91-4495-9520-7C0F025AC3C3}" destId="{02B09472-C19C-49CA-8ECB-62A530D20DAF}" srcOrd="1" destOrd="0" presId="urn:microsoft.com/office/officeart/2005/8/layout/hProcess9"/>
    <dgm:cxn modelId="{AD56434D-F7C7-4A23-9B37-DDDB791DB875}" type="presParOf" srcId="{02B09472-C19C-49CA-8ECB-62A530D20DAF}" destId="{C7A1FF41-2DFD-42A6-A0DA-3759233ACFD7}" srcOrd="0" destOrd="0" presId="urn:microsoft.com/office/officeart/2005/8/layout/hProcess9"/>
    <dgm:cxn modelId="{C83AB442-D2E5-493E-A785-34A0F3730075}" type="presParOf" srcId="{02B09472-C19C-49CA-8ECB-62A530D20DAF}" destId="{EC9B2D75-5C64-4CEF-97B6-3AE4E635A3A3}" srcOrd="1" destOrd="0" presId="urn:microsoft.com/office/officeart/2005/8/layout/hProcess9"/>
    <dgm:cxn modelId="{AAEA5F0A-2601-4012-893F-997C95667F89}" type="presParOf" srcId="{02B09472-C19C-49CA-8ECB-62A530D20DAF}" destId="{F9BDF578-59BD-4998-99CA-073FE65011BA}" srcOrd="2" destOrd="0" presId="urn:microsoft.com/office/officeart/2005/8/layout/hProcess9"/>
    <dgm:cxn modelId="{C7D93BFD-5977-4697-9485-F8C3F184354D}" type="presParOf" srcId="{02B09472-C19C-49CA-8ECB-62A530D20DAF}" destId="{56C07A1E-B5CA-4153-B7E8-6DB4AA8DBBD7}" srcOrd="3" destOrd="0" presId="urn:microsoft.com/office/officeart/2005/8/layout/hProcess9"/>
    <dgm:cxn modelId="{FADE2976-A816-4B3F-B90B-9D86DFE622B3}" type="presParOf" srcId="{02B09472-C19C-49CA-8ECB-62A530D20DAF}" destId="{6917C174-D167-4C77-9B0D-F92CE3A26F4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25AEC-4474-497B-8C6A-B6920D0316E7}">
      <dsp:nvSpPr>
        <dsp:cNvPr id="0" name=""/>
        <dsp:cNvSpPr/>
      </dsp:nvSpPr>
      <dsp:spPr>
        <a:xfrm>
          <a:off x="5" y="0"/>
          <a:ext cx="10822490" cy="41749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1FF41-2DFD-42A6-A0DA-3759233ACFD7}">
      <dsp:nvSpPr>
        <dsp:cNvPr id="0" name=""/>
        <dsp:cNvSpPr/>
      </dsp:nvSpPr>
      <dsp:spPr>
        <a:xfrm>
          <a:off x="0" y="575317"/>
          <a:ext cx="2384877" cy="28599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latin typeface="Arial" panose="020B0604020202020204"/>
              <a:ea typeface="+mn-ea"/>
              <a:cs typeface="+mn-cs"/>
            </a:rPr>
            <a:t>Matalan kynnyksen tuki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1" kern="1200" dirty="0">
            <a:latin typeface="Arial" panose="020B0604020202020204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latin typeface="Arial" panose="020B0604020202020204"/>
              <a:ea typeface="+mn-ea"/>
              <a:cs typeface="+mn-cs"/>
            </a:rPr>
            <a:t>Lapset puheeksi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latin typeface="Arial" panose="020B0604020202020204"/>
              <a:ea typeface="+mn-ea"/>
              <a:cs typeface="+mn-cs"/>
            </a:rPr>
            <a:t>Neuvokas perhe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latin typeface="Arial" panose="020B0604020202020204"/>
              <a:ea typeface="+mn-ea"/>
              <a:cs typeface="+mn-cs"/>
            </a:rPr>
            <a:t>Valmennukset (perhe ja synnytys, ryhmäneuvola)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latin typeface="Arial" panose="020B0604020202020204"/>
              <a:ea typeface="+mn-ea"/>
              <a:cs typeface="+mn-cs"/>
            </a:rPr>
            <a:t>POOH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 dirty="0">
            <a:latin typeface="Arial" panose="020B0604020202020204"/>
            <a:ea typeface="+mn-ea"/>
            <a:cs typeface="+mn-cs"/>
          </a:endParaRPr>
        </a:p>
      </dsp:txBody>
      <dsp:txXfrm>
        <a:off x="116420" y="691737"/>
        <a:ext cx="2152037" cy="2627066"/>
      </dsp:txXfrm>
    </dsp:sp>
    <dsp:sp modelId="{F9BDF578-59BD-4998-99CA-073FE65011BA}">
      <dsp:nvSpPr>
        <dsp:cNvPr id="0" name=""/>
        <dsp:cNvSpPr/>
      </dsp:nvSpPr>
      <dsp:spPr>
        <a:xfrm>
          <a:off x="2756334" y="864379"/>
          <a:ext cx="2618599" cy="24461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latin typeface="Arial" panose="020B0604020202020204"/>
              <a:ea typeface="+mn-ea"/>
              <a:cs typeface="+mn-cs"/>
            </a:rPr>
            <a:t>Vahvemman tuen tarve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1" kern="1200" dirty="0">
            <a:latin typeface="Arial" panose="020B0604020202020204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>
              <a:latin typeface="Arial" panose="020B0604020202020204"/>
              <a:ea typeface="+mn-ea"/>
              <a:cs typeface="+mn-cs"/>
            </a:rPr>
            <a:t>HoiLei</a:t>
          </a:r>
          <a:r>
            <a:rPr lang="fi-FI" sz="1200" kern="1200" dirty="0">
              <a:latin typeface="Arial" panose="020B0604020202020204"/>
              <a:ea typeface="+mn-ea"/>
              <a:cs typeface="+mn-cs"/>
            </a:rPr>
            <a:t> (</a:t>
          </a:r>
          <a:r>
            <a:rPr lang="fi-FI" sz="1100" kern="1200" dirty="0">
              <a:latin typeface="Arial" panose="020B0604020202020204"/>
              <a:ea typeface="+mn-ea"/>
              <a:cs typeface="+mn-cs"/>
            </a:rPr>
            <a:t>yksilö, tarpeen ja osaamisen mukaan)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latin typeface="Arial" panose="020B0604020202020204"/>
              <a:ea typeface="+mn-ea"/>
              <a:cs typeface="+mn-cs"/>
            </a:rPr>
            <a:t>Unineuvola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latin typeface="Arial" panose="020B0604020202020204"/>
              <a:ea typeface="+mn-ea"/>
              <a:cs typeface="+mn-cs"/>
            </a:rPr>
            <a:t>Imetysneuvola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 dirty="0">
            <a:latin typeface="Arial" panose="020B0604020202020204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i="0" kern="1200" dirty="0">
              <a:latin typeface="Arial" panose="020B0604020202020204"/>
              <a:ea typeface="+mn-ea"/>
              <a:cs typeface="+mn-cs"/>
            </a:rPr>
            <a:t>Voimaperheet ja Ole läsnä lapsellesi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 dirty="0">
            <a:latin typeface="Arial" panose="020B0604020202020204"/>
            <a:ea typeface="+mn-ea"/>
            <a:cs typeface="+mn-cs"/>
          </a:endParaRPr>
        </a:p>
      </dsp:txBody>
      <dsp:txXfrm>
        <a:off x="2875745" y="983790"/>
        <a:ext cx="2379777" cy="2207318"/>
      </dsp:txXfrm>
    </dsp:sp>
    <dsp:sp modelId="{438C5CEC-C19B-4EA7-96B1-6A2D85861A07}">
      <dsp:nvSpPr>
        <dsp:cNvPr id="0" name=""/>
        <dsp:cNvSpPr/>
      </dsp:nvSpPr>
      <dsp:spPr>
        <a:xfrm>
          <a:off x="5745400" y="1252470"/>
          <a:ext cx="2618599" cy="1669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latin typeface="Arial" panose="020B0604020202020204"/>
              <a:ea typeface="+mn-ea"/>
              <a:cs typeface="+mn-cs"/>
            </a:rPr>
            <a:t>Vahva tuki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1" kern="1200" dirty="0">
            <a:latin typeface="Arial" panose="020B0604020202020204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latin typeface="Arial" panose="020B0604020202020204"/>
              <a:ea typeface="+mn-ea"/>
              <a:cs typeface="+mn-cs"/>
            </a:rPr>
            <a:t>Ihmeelliset vuodet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latin typeface="Arial" panose="020B0604020202020204"/>
              <a:ea typeface="+mn-ea"/>
              <a:cs typeface="+mn-cs"/>
            </a:rPr>
            <a:t>Unineuvola</a:t>
          </a:r>
        </a:p>
      </dsp:txBody>
      <dsp:txXfrm>
        <a:off x="5826921" y="1333991"/>
        <a:ext cx="2455557" cy="1506918"/>
      </dsp:txXfrm>
    </dsp:sp>
    <dsp:sp modelId="{6917C174-D167-4C77-9B0D-F92CE3A26F4C}">
      <dsp:nvSpPr>
        <dsp:cNvPr id="0" name=""/>
        <dsp:cNvSpPr/>
      </dsp:nvSpPr>
      <dsp:spPr>
        <a:xfrm>
          <a:off x="8734465" y="1252470"/>
          <a:ext cx="2087038" cy="1669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latin typeface="Arial" panose="020B0604020202020204"/>
              <a:ea typeface="+mn-ea"/>
              <a:cs typeface="+mn-cs"/>
            </a:rPr>
            <a:t>Erityispalvelut</a:t>
          </a:r>
        </a:p>
      </dsp:txBody>
      <dsp:txXfrm>
        <a:off x="8815986" y="1333991"/>
        <a:ext cx="1923996" cy="1506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25AEC-4474-497B-8C6A-B6920D0316E7}">
      <dsp:nvSpPr>
        <dsp:cNvPr id="0" name=""/>
        <dsp:cNvSpPr/>
      </dsp:nvSpPr>
      <dsp:spPr>
        <a:xfrm>
          <a:off x="5" y="0"/>
          <a:ext cx="10224730" cy="4781126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1FF41-2DFD-42A6-A0DA-3759233ACFD7}">
      <dsp:nvSpPr>
        <dsp:cNvPr id="0" name=""/>
        <dsp:cNvSpPr/>
      </dsp:nvSpPr>
      <dsp:spPr>
        <a:xfrm>
          <a:off x="0" y="164183"/>
          <a:ext cx="3794714" cy="41438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Matalan kynnyksen tuki</a:t>
          </a:r>
          <a:br>
            <a:rPr lang="fi-FI" sz="20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</a:br>
          <a:endParaRPr lang="fi-FI" sz="2000" b="1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1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1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1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Opiskeluhuollon palvelut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Laajat terveystarkastukset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Yksilömuotoinen tuki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HYTE-valmennus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 err="1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Nepsy</a:t>
          </a:r>
          <a:r>
            <a:rPr lang="fi-FI" sz="12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-valmennus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Monialainen asiantuntijaryhmä (tapauskohtaisesti oppilaan ympärille)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Yhteisöllinen tuki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1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/>
            <a:ea typeface="+mn-ea"/>
            <a:cs typeface="+mn-cs"/>
          </a:endParaRPr>
        </a:p>
      </dsp:txBody>
      <dsp:txXfrm>
        <a:off x="185243" y="349426"/>
        <a:ext cx="3424228" cy="3773335"/>
      </dsp:txXfrm>
    </dsp:sp>
    <dsp:sp modelId="{F9BDF578-59BD-4998-99CA-073FE65011BA}">
      <dsp:nvSpPr>
        <dsp:cNvPr id="0" name=""/>
        <dsp:cNvSpPr/>
      </dsp:nvSpPr>
      <dsp:spPr>
        <a:xfrm>
          <a:off x="4176212" y="989894"/>
          <a:ext cx="2950773" cy="28013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Vahvemman tuen tarve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1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Kasvatus- ja perheneuvonta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Lapsiperheiden sosiaalipalvelut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Mielenterveys- ja päihdepalvelut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Järjestöt (esim. perheasiainneuvottelukeskus, Ensi- ja turvakotiliitto)</a:t>
          </a:r>
          <a:endParaRPr lang="fi-FI" sz="1200" kern="1200" dirty="0">
            <a:latin typeface="Arial" panose="020B0604020202020204"/>
            <a:ea typeface="+mn-ea"/>
            <a:cs typeface="+mn-cs"/>
          </a:endParaRPr>
        </a:p>
      </dsp:txBody>
      <dsp:txXfrm>
        <a:off x="4312962" y="1126644"/>
        <a:ext cx="2677273" cy="2527838"/>
      </dsp:txXfrm>
    </dsp:sp>
    <dsp:sp modelId="{6917C174-D167-4C77-9B0D-F92CE3A26F4C}">
      <dsp:nvSpPr>
        <dsp:cNvPr id="0" name=""/>
        <dsp:cNvSpPr/>
      </dsp:nvSpPr>
      <dsp:spPr>
        <a:xfrm>
          <a:off x="7507960" y="1621261"/>
          <a:ext cx="2382716" cy="15148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Erityispalvelut</a:t>
          </a:r>
          <a:br>
            <a:rPr lang="fi-FI" sz="20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</a:br>
          <a:endParaRPr lang="fi-FI" sz="2000" b="1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Lastensuojelun tukitoimet</a:t>
          </a:r>
        </a:p>
      </dsp:txBody>
      <dsp:txXfrm>
        <a:off x="7581909" y="1695210"/>
        <a:ext cx="2234818" cy="1366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EEE4225-711C-47F3-4F4B-BD37B70882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483A209-43A8-92DD-6A5E-DA703D0C41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C45F1-3FA3-E047-8A2B-16139FCAD31B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FFBC7F3-6E1E-2350-44AF-E8D8956628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7255ADA-EB66-D45B-4F69-1654D422AB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7B7A9-AEE7-5D43-B36B-FAE98370F4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2358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2FFBE-4DD2-A149-A073-D806CEDD1BE6}" type="datetimeFigureOut">
              <a:rPr lang="en-FI" smtClean="0"/>
              <a:t>11/27/2025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3BC0E-6BF1-8F4B-9688-D5AF6B99325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403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3BC0E-6BF1-8F4B-9688-D5AF6B99325F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0693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FEBEEC3-500F-7028-EAD2-359721570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88823" cy="685978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27.11.2025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4251" y="3700646"/>
            <a:ext cx="4306349" cy="92083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251" y="4770102"/>
            <a:ext cx="4306349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1084" y="6356350"/>
            <a:ext cx="922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222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94942291-528D-0EEC-566E-DD40057F7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9" y="0"/>
            <a:ext cx="12188819" cy="6859783"/>
          </a:xfrm>
          <a:prstGeom prst="rect">
            <a:avLst/>
          </a:prstGeom>
        </p:spPr>
      </p:pic>
      <p:sp>
        <p:nvSpPr>
          <p:cNvPr id="14" name="Suorakulmio 13">
            <a:extLst>
              <a:ext uri="{FF2B5EF4-FFF2-40B4-BE49-F238E27FC236}">
                <a16:creationId xmlns:a16="http://schemas.microsoft.com/office/drawing/2014/main" id="{912748F8-4BF2-6235-4C18-B86441948A1D}"/>
              </a:ext>
            </a:extLst>
          </p:cNvPr>
          <p:cNvSpPr/>
          <p:nvPr userDrawn="1"/>
        </p:nvSpPr>
        <p:spPr>
          <a:xfrm>
            <a:off x="9615269" y="6195127"/>
            <a:ext cx="2576731" cy="739071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>
            <a:softEdge rad="80336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+mn-lt"/>
              <a:cs typeface="Poppins" pitchFamily="2" charset="77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27.11.2025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810" y="2851397"/>
            <a:ext cx="4075672" cy="12382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7906" y="6356350"/>
            <a:ext cx="926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2" name="Kuva 11" descr="Kuva, joka sisältää kohteen Grafiikka, graafinen suunnittelu, Fontti, muotoilu&#10;&#10;Kuvaus luotu automaattisesti">
            <a:extLst>
              <a:ext uri="{FF2B5EF4-FFF2-40B4-BE49-F238E27FC236}">
                <a16:creationId xmlns:a16="http://schemas.microsoft.com/office/drawing/2014/main" id="{056ED5EE-F2CF-938C-1F7D-D9D919F80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48" y="335308"/>
            <a:ext cx="2379217" cy="9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94942291-528D-0EEC-566E-DD40057F7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9" y="0"/>
            <a:ext cx="12188818" cy="685978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27.11.2025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810" y="2851398"/>
            <a:ext cx="4115866" cy="13186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7906" y="6356350"/>
            <a:ext cx="926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2" name="Kuva 11" descr="Kuva, joka sisältää kohteen Grafiikka, graafinen suunnittelu, Fontti, muotoilu&#10;&#10;Kuvaus luotu automaattisesti">
            <a:extLst>
              <a:ext uri="{FF2B5EF4-FFF2-40B4-BE49-F238E27FC236}">
                <a16:creationId xmlns:a16="http://schemas.microsoft.com/office/drawing/2014/main" id="{056ED5EE-F2CF-938C-1F7D-D9D919F80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48" y="335308"/>
            <a:ext cx="2379217" cy="9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8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94942291-528D-0EEC-566E-DD40057F7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18" cy="6859782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E06D87DD-D286-4C92-3E38-FEBF04031339}"/>
              </a:ext>
            </a:extLst>
          </p:cNvPr>
          <p:cNvSpPr/>
          <p:nvPr userDrawn="1"/>
        </p:nvSpPr>
        <p:spPr>
          <a:xfrm>
            <a:off x="9612086" y="6195127"/>
            <a:ext cx="2576731" cy="739071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>
            <a:softEdge rad="80336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+mn-lt"/>
              <a:cs typeface="Poppins" pitchFamily="2" charset="77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27.11.2025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809" y="2851398"/>
            <a:ext cx="4085721" cy="12583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1084" y="6356350"/>
            <a:ext cx="922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2" name="Kuva 11" descr="Kuva, joka sisältää kohteen Grafiikka, graafinen suunnittelu, Fontti, muotoilu&#10;&#10;Kuvaus luotu automaattisesti">
            <a:extLst>
              <a:ext uri="{FF2B5EF4-FFF2-40B4-BE49-F238E27FC236}">
                <a16:creationId xmlns:a16="http://schemas.microsoft.com/office/drawing/2014/main" id="{056ED5EE-F2CF-938C-1F7D-D9D919F80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48" y="335308"/>
            <a:ext cx="2379217" cy="9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91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005B0F1A-6F9D-5C72-7D57-401EE3F7D690}"/>
              </a:ext>
            </a:extLst>
          </p:cNvPr>
          <p:cNvSpPr/>
          <p:nvPr userDrawn="1"/>
        </p:nvSpPr>
        <p:spPr>
          <a:xfrm>
            <a:off x="0" y="0"/>
            <a:ext cx="12188817" cy="6858000"/>
          </a:xfrm>
          <a:prstGeom prst="rect">
            <a:avLst/>
          </a:prstGeom>
          <a:solidFill>
            <a:srgbClr val="E5F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+mn-lt"/>
              <a:cs typeface="Poppins" pitchFamily="2" charset="77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68DC9AB-A692-60B1-7594-1D816002639E}"/>
              </a:ext>
            </a:extLst>
          </p:cNvPr>
          <p:cNvSpPr/>
          <p:nvPr userDrawn="1"/>
        </p:nvSpPr>
        <p:spPr>
          <a:xfrm>
            <a:off x="9612086" y="6195127"/>
            <a:ext cx="2576731" cy="739071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>
            <a:softEdge rad="80336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+mn-lt"/>
              <a:cs typeface="Poppins" pitchFamily="2" charset="77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27.11.2025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810" y="2851398"/>
            <a:ext cx="4005334" cy="121818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734" y="6356350"/>
            <a:ext cx="807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2" name="Kuva 11" descr="Kuva, joka sisältää kohteen Grafiikka, graafinen suunnittelu, Fontti, muotoilu&#10;&#10;Kuvaus luotu automaattisesti">
            <a:extLst>
              <a:ext uri="{FF2B5EF4-FFF2-40B4-BE49-F238E27FC236}">
                <a16:creationId xmlns:a16="http://schemas.microsoft.com/office/drawing/2014/main" id="{056ED5EE-F2CF-938C-1F7D-D9D919F80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48" y="335308"/>
            <a:ext cx="2379217" cy="9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30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27.11.2025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809" y="1364951"/>
            <a:ext cx="4773487" cy="9888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810" y="2762659"/>
            <a:ext cx="2815478" cy="1203054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12" name="Kuva 11" descr="Kuva, joka sisältää kohteen Grafiikka, graafinen suunnittelu, Fontti, muotoilu&#10;&#10;Kuvaus luotu automaattisesti">
            <a:extLst>
              <a:ext uri="{FF2B5EF4-FFF2-40B4-BE49-F238E27FC236}">
                <a16:creationId xmlns:a16="http://schemas.microsoft.com/office/drawing/2014/main" id="{056ED5EE-F2CF-938C-1F7D-D9D919F80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48" y="335308"/>
            <a:ext cx="2379217" cy="9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57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02493D-5503-6AB7-574B-5008BF04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E207-6C39-4306-A38F-7A6CFA1DD46B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F9F758C-1F20-FF7F-8E6A-2C031F45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FCEA77E-5B0C-8997-FBDA-7F0FC75C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0DCF-3FC4-4B51-BFE5-57B260D65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92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841185-C140-B0D0-C87A-8BB1D89F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E56679-123F-0BF3-C46B-D54E3D089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DB5508-2FEE-797F-355E-22AA7E90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3F8E-B915-45CE-8B72-EF2CF0AB6615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B33923-4E3B-98D5-0FEC-54A293AE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3B0CCD-34E6-4D11-9D03-84AADA85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D743-1632-4430-B3CA-F8C61B189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606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4FD15D-DE24-7FEE-4C56-426647488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1785482-30F7-31A8-8B3D-ADECB5AF0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AA7AE8-1E51-AE00-207B-85C183A4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E207-6C39-4306-A38F-7A6CFA1DD46B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D8CE25-9A7A-666D-5A56-FE1E6068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543C5E-5689-5A79-BA26-1BA1A6D1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0DCF-3FC4-4B51-BFE5-57B260D65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361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51F2EF-9E10-C698-6620-69BC8BB9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295A5F-7A5C-2D7B-AFAF-8BD92D6C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B5AF48-4974-BF8A-5692-13029567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E207-6C39-4306-A38F-7A6CFA1DD46B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90F4A2-20B9-E782-23CF-E9A062A0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7C682EA-062B-04C0-8F2B-1906C604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0DCF-3FC4-4B51-BFE5-57B260D65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666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3DA716-EA11-B39E-AFBD-1650779E5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8671CE-ED00-05BB-C7C6-89EB6D621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E6BD61-3B13-501A-C8FE-1F8FE46D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E207-6C39-4306-A38F-7A6CFA1DD46B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48CE32-592B-977B-1B79-172C35BB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88AF41-A573-2968-BB7A-91DBC2FC2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0DCF-3FC4-4B51-BFE5-57B260D65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80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94942291-528D-0EEC-566E-DD40057F7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" y="0"/>
            <a:ext cx="12188823" cy="685978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27.11.2025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809" y="1364951"/>
            <a:ext cx="4773487" cy="9888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809" y="2762659"/>
            <a:ext cx="5558678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7908" y="6356350"/>
            <a:ext cx="926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2" name="Kuva 11" descr="Kuva, joka sisältää kohteen Grafiikka, graafinen suunnittelu, Fontti, muotoilu&#10;&#10;Kuvaus luotu automaattisesti">
            <a:extLst>
              <a:ext uri="{FF2B5EF4-FFF2-40B4-BE49-F238E27FC236}">
                <a16:creationId xmlns:a16="http://schemas.microsoft.com/office/drawing/2014/main" id="{056ED5EE-F2CF-938C-1F7D-D9D919F80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48" y="335308"/>
            <a:ext cx="2379217" cy="98886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D65AE3D-10B9-0ABF-0E57-FD0F0D5C4E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8078" y="6282216"/>
            <a:ext cx="1738734" cy="4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21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2445B0-A773-C0EA-D868-2716CC20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F17E26-403F-A70C-2447-2EA7374DB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B622A8-E5E1-021C-5EE2-CFB65891A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B055A8-D0FB-8CFD-5229-41D93E82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E207-6C39-4306-A38F-7A6CFA1DD46B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35298E0-F52E-E6AD-D1E7-212579F5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E276DE3-A4B3-DFD3-4DCD-1FFC8380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0DCF-3FC4-4B51-BFE5-57B260D65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822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BCC674-BF3F-309E-6946-4A9E0F87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E635183-E9DC-22A7-FAF5-A1417F06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AEB41D-09D7-C180-B5A4-A16732340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1A41C37-2920-F81B-FFC6-CE238006E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213CCE8-7666-BC18-E7D2-A81B74781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82358E1-751E-B550-4041-194B4EFA2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E207-6C39-4306-A38F-7A6CFA1DD46B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47B60E1-82E3-87F4-2A31-0133C2B9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45206C6-7B23-584D-ABDE-A558BE34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0DCF-3FC4-4B51-BFE5-57B260D65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821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AB7A32-E833-C67D-4BB8-17EBEF4E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D211123-B3D7-E8A1-3CFF-85524FA2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E207-6C39-4306-A38F-7A6CFA1DD46B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EB844F-036A-ACAD-ADA4-01EE66F9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6A83757-BAE2-6B10-22A9-05CF1272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0DCF-3FC4-4B51-BFE5-57B260D65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431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02493D-5503-6AB7-574B-5008BF04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E207-6C39-4306-A38F-7A6CFA1DD46B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F9F758C-1F20-FF7F-8E6A-2C031F45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FCEA77E-5B0C-8997-FBDA-7F0FC75C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0DCF-3FC4-4B51-BFE5-57B260D65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5920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3F45C6-43A5-85C2-385E-A5F358B5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8F0FFB-BE97-233E-F951-4FFD4B731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D2A8EE4-0EDF-3D14-6336-ED3C774C3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B78E0F7-A56B-5671-71C6-2E9BEC55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E207-6C39-4306-A38F-7A6CFA1DD46B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7853595-37ED-CD0D-AE64-941395C4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805BE05-9F5D-8A14-3035-CA0AABC2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0DCF-3FC4-4B51-BFE5-57B260D65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779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15162E-FDD9-4464-CCE8-8F62E1C39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A17A936-3878-3AF9-D907-09473604A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1F03B9B-D212-8ADB-8335-C44E8C25E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41DE211-25A1-F22B-2E12-56181E9E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E207-6C39-4306-A38F-7A6CFA1DD46B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252FB01-B50B-5F2A-BDF6-787803B8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4479BB2-C7CE-894B-1ACE-93B3BC05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0DCF-3FC4-4B51-BFE5-57B260D65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4693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8862BC-6D5B-04B8-4C88-73B41DF1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810479D-DFBC-5682-E780-58DCB9E47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E92F7E-EE0B-FF6E-31FD-723B0232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E207-6C39-4306-A38F-7A6CFA1DD46B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0406-95C1-938A-DEFE-4B6C26B5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F081BF-DFE0-56E9-2B88-4B289838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0DCF-3FC4-4B51-BFE5-57B260D65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6033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8BFDF3A-D61A-D41E-BBED-9C56FF233B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1185598-CDCB-6049-E0B4-2E4A59A18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7C602E-2B8C-5FBD-7ABA-EB0911F0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E207-6C39-4306-A38F-7A6CFA1DD46B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9869B2-B432-8AB1-20D0-406DDE9F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991DDE-2681-3F4F-06DF-D27CE559D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0DCF-3FC4-4B51-BFE5-57B260D65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64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94942291-528D-0EEC-566E-DD40057F7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8" y="0"/>
            <a:ext cx="12188821" cy="685978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27.11.2025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809" y="1364951"/>
            <a:ext cx="4773487" cy="9888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810" y="2762659"/>
            <a:ext cx="2815478" cy="1203054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7908" y="6356350"/>
            <a:ext cx="926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2" name="Kuva 11" descr="Kuva, joka sisältää kohteen Grafiikka, graafinen suunnittelu, Fontti, muotoilu&#10;&#10;Kuvaus luotu automaattisesti">
            <a:extLst>
              <a:ext uri="{FF2B5EF4-FFF2-40B4-BE49-F238E27FC236}">
                <a16:creationId xmlns:a16="http://schemas.microsoft.com/office/drawing/2014/main" id="{056ED5EE-F2CF-938C-1F7D-D9D919F80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48" y="335308"/>
            <a:ext cx="2379217" cy="9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3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94942291-528D-0EEC-566E-DD40057F7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8" y="0"/>
            <a:ext cx="12188821" cy="685978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27.11.2025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809" y="1364951"/>
            <a:ext cx="4773487" cy="9888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810" y="2762659"/>
            <a:ext cx="2815478" cy="1203054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7906" y="6356350"/>
            <a:ext cx="926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2" name="Kuva 11" descr="Kuva, joka sisältää kohteen Grafiikka, graafinen suunnittelu, Fontti, muotoilu&#10;&#10;Kuvaus luotu automaattisesti">
            <a:extLst>
              <a:ext uri="{FF2B5EF4-FFF2-40B4-BE49-F238E27FC236}">
                <a16:creationId xmlns:a16="http://schemas.microsoft.com/office/drawing/2014/main" id="{056ED5EE-F2CF-938C-1F7D-D9D919F80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48" y="335308"/>
            <a:ext cx="2379217" cy="9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3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94942291-528D-0EEC-566E-DD40057F7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9" y="0"/>
            <a:ext cx="12188819" cy="685978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27.11.2025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809" y="1364951"/>
            <a:ext cx="4773487" cy="9888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810" y="2762659"/>
            <a:ext cx="2815478" cy="1203054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7906" y="6356350"/>
            <a:ext cx="926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2" name="Kuva 11" descr="Kuva, joka sisältää kohteen Grafiikka, graafinen suunnittelu, Fontti, muotoilu&#10;&#10;Kuvaus luotu automaattisesti">
            <a:extLst>
              <a:ext uri="{FF2B5EF4-FFF2-40B4-BE49-F238E27FC236}">
                <a16:creationId xmlns:a16="http://schemas.microsoft.com/office/drawing/2014/main" id="{056ED5EE-F2CF-938C-1F7D-D9D919F80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48" y="335308"/>
            <a:ext cx="2379217" cy="9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0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3E3326C-7E91-B609-399B-C03FB6AA1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19" cy="685978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27.11.2025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809" y="1364951"/>
            <a:ext cx="4773487" cy="9888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810" y="2762659"/>
            <a:ext cx="2815478" cy="1203054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1084" y="6356350"/>
            <a:ext cx="922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2" name="Kuva 11" descr="Kuva, joka sisältää kohteen Grafiikka, graafinen suunnittelu, Fontti, muotoilu&#10;&#10;Kuvaus luotu automaattisesti">
            <a:extLst>
              <a:ext uri="{FF2B5EF4-FFF2-40B4-BE49-F238E27FC236}">
                <a16:creationId xmlns:a16="http://schemas.microsoft.com/office/drawing/2014/main" id="{056ED5EE-F2CF-938C-1F7D-D9D919F80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48" y="335308"/>
            <a:ext cx="2379217" cy="9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7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94942291-528D-0EEC-566E-DD40057F7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9" y="0"/>
            <a:ext cx="12188819" cy="685978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27.11.2025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809" y="1364951"/>
            <a:ext cx="4773487" cy="9888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810" y="2762659"/>
            <a:ext cx="2815478" cy="1203054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7906" y="6356350"/>
            <a:ext cx="926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2" name="Kuva 11" descr="Kuva, joka sisältää kohteen Grafiikka, graafinen suunnittelu, Fontti, muotoilu&#10;&#10;Kuvaus luotu automaattisesti">
            <a:extLst>
              <a:ext uri="{FF2B5EF4-FFF2-40B4-BE49-F238E27FC236}">
                <a16:creationId xmlns:a16="http://schemas.microsoft.com/office/drawing/2014/main" id="{056ED5EE-F2CF-938C-1F7D-D9D919F80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48" y="335308"/>
            <a:ext cx="2379217" cy="9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8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27.11.2025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808" y="1364951"/>
            <a:ext cx="8633791" cy="92083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808" y="2285790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985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6" y="2266122"/>
            <a:ext cx="9710530" cy="345284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27.11.2025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96" y="1364951"/>
            <a:ext cx="10074779" cy="71232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924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696" y="2273645"/>
            <a:ext cx="9710530" cy="3372540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27.11.2025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564" y="1352119"/>
            <a:ext cx="10145235" cy="609436"/>
          </a:xfrm>
          <a:prstGeom prst="rect">
            <a:avLst/>
          </a:prstGeom>
        </p:spPr>
        <p:txBody>
          <a:bodyPr vert="horz" lIns="72000" tIns="36000" rIns="72000" bIns="3600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2678" y="6356350"/>
            <a:ext cx="951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Kuva 7" descr="Kuva, joka sisältää kohteen Grafiikka, graafinen suunnittelu, Fontti, muotoilu&#10;&#10;Kuvaus luotu automaattisesti">
            <a:extLst>
              <a:ext uri="{FF2B5EF4-FFF2-40B4-BE49-F238E27FC236}">
                <a16:creationId xmlns:a16="http://schemas.microsoft.com/office/drawing/2014/main" id="{ACCDA2AE-C710-5D6F-E939-7374E16CD78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48" y="335308"/>
            <a:ext cx="2379217" cy="988862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F7FB438B-165B-E525-C517-1F539AE580D4}"/>
              </a:ext>
            </a:extLst>
          </p:cNvPr>
          <p:cNvSpPr/>
          <p:nvPr userDrawn="1"/>
        </p:nvSpPr>
        <p:spPr>
          <a:xfrm>
            <a:off x="1121134" y="707666"/>
            <a:ext cx="1625831" cy="27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0172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1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57" r:id="rId8"/>
    <p:sldLayoutId id="2147483755" r:id="rId9"/>
    <p:sldLayoutId id="2147483763" r:id="rId10"/>
    <p:sldLayoutId id="2147483764" r:id="rId11"/>
    <p:sldLayoutId id="2147483765" r:id="rId12"/>
    <p:sldLayoutId id="2147483767" r:id="rId13"/>
    <p:sldLayoutId id="2147483771" r:id="rId14"/>
    <p:sldLayoutId id="2147483770" r:id="rId15"/>
    <p:sldLayoutId id="2147483769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9C8EF99-6D76-4389-39E2-D915BA45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D09A51-AF07-EB44-0C01-A349547B9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EADA35-64F8-DAA5-F72C-1C95BF7CA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4E207-6C39-4306-A38F-7A6CFA1DD46B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7F751B-B630-F548-891B-0AC1ECBB9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36ED94-C035-8695-253A-9362CBC1C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7B0DCF-3FC4-4B51-BFE5-57B260D65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887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2BFA30C-55D4-5F09-8A2A-19B718A3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27.11.2025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CC8BCF1-789E-DC65-58A0-C0C068F5F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250" y="2534407"/>
            <a:ext cx="4503263" cy="2235695"/>
          </a:xfrm>
        </p:spPr>
        <p:txBody>
          <a:bodyPr>
            <a:normAutofit fontScale="90000"/>
          </a:bodyPr>
          <a:lstStyle/>
          <a:p>
            <a:r>
              <a:rPr lang="fi-FI" dirty="0"/>
              <a:t>Vanhemmuuden tuen kokonaisuus</a:t>
            </a:r>
            <a:br>
              <a:rPr lang="fi-FI" dirty="0"/>
            </a:br>
            <a:r>
              <a:rPr lang="fi-FI" dirty="0"/>
              <a:t>- kuvaukset vanhemmuuden tuesta peruspalveluissa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8D013682-CF26-37D0-0328-3C89E80AE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Koordinaattori Anna-Maija Heikkilä</a:t>
            </a:r>
          </a:p>
          <a:p>
            <a:r>
              <a:rPr lang="fi-FI" dirty="0"/>
              <a:t>RRP2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3169E00-EC82-3200-6202-D39D83E74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1</a:t>
            </a:fld>
            <a:endParaRPr lang="en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6F9EFB6-ED07-666E-7105-EDF403C54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298" y="5795469"/>
            <a:ext cx="435292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5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D6BC9-3A88-B009-D359-CA809830B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E93369-11DF-6A67-0A6C-CA8A2E689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539" y="579864"/>
            <a:ext cx="10515600" cy="887344"/>
          </a:xfrm>
        </p:spPr>
        <p:txBody>
          <a:bodyPr>
            <a:normAutofit/>
          </a:bodyPr>
          <a:lstStyle/>
          <a:p>
            <a:r>
              <a:rPr lang="fi-FI" sz="2800" b="0" dirty="0">
                <a:latin typeface="Arial" panose="020B0604020202020204" pitchFamily="34" charset="0"/>
                <a:cs typeface="Arial" panose="020B0604020202020204" pitchFamily="34" charset="0"/>
              </a:rPr>
              <a:t>Vanhemmuuden varhainen </a:t>
            </a:r>
            <a:r>
              <a:rPr lang="fi-FI" sz="2800" b="0">
                <a:latin typeface="Arial" panose="020B0604020202020204" pitchFamily="34" charset="0"/>
                <a:cs typeface="Arial" panose="020B0604020202020204" pitchFamily="34" charset="0"/>
              </a:rPr>
              <a:t>tuki neuvolassa</a:t>
            </a:r>
            <a:endParaRPr lang="fi-FI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Sisällön paikkamerkki 7">
            <a:extLst>
              <a:ext uri="{FF2B5EF4-FFF2-40B4-BE49-F238E27FC236}">
                <a16:creationId xmlns:a16="http://schemas.microsoft.com/office/drawing/2014/main" id="{D6551CE1-97E5-1CA8-96E9-CFEC4176D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599211"/>
              </p:ext>
            </p:extLst>
          </p:nvPr>
        </p:nvGraphicFramePr>
        <p:xfrm>
          <a:off x="703977" y="1684377"/>
          <a:ext cx="10822496" cy="417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Kuva 2">
            <a:extLst>
              <a:ext uri="{FF2B5EF4-FFF2-40B4-BE49-F238E27FC236}">
                <a16:creationId xmlns:a16="http://schemas.microsoft.com/office/drawing/2014/main" id="{8DF10109-626D-890F-6241-72DDBD2306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596" y="6193416"/>
            <a:ext cx="435292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8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31143-9D95-4882-7B9F-F781743CC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7">
            <a:extLst>
              <a:ext uri="{FF2B5EF4-FFF2-40B4-BE49-F238E27FC236}">
                <a16:creationId xmlns:a16="http://schemas.microsoft.com/office/drawing/2014/main" id="{EDDAF510-0054-7426-B872-23129142B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133951"/>
              </p:ext>
            </p:extLst>
          </p:nvPr>
        </p:nvGraphicFramePr>
        <p:xfrm>
          <a:off x="784416" y="1125115"/>
          <a:ext cx="10224736" cy="478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7A70E2FE-1D2D-1940-F895-329D05036B0D}"/>
              </a:ext>
            </a:extLst>
          </p:cNvPr>
          <p:cNvSpPr txBox="1"/>
          <p:nvPr/>
        </p:nvSpPr>
        <p:spPr>
          <a:xfrm>
            <a:off x="1258349" y="560730"/>
            <a:ext cx="893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Perheiden tukeminen opiskeluhuollossa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1650B953-FA53-95EB-0B0F-F8D62D0B4FCA}"/>
              </a:ext>
            </a:extLst>
          </p:cNvPr>
          <p:cNvGrpSpPr/>
          <p:nvPr/>
        </p:nvGrpSpPr>
        <p:grpSpPr>
          <a:xfrm>
            <a:off x="1350628" y="2020426"/>
            <a:ext cx="1024887" cy="506577"/>
            <a:chOff x="8013631" y="1305401"/>
            <a:chExt cx="2372547" cy="1740535"/>
          </a:xfrm>
          <a:solidFill>
            <a:srgbClr val="57E7CC"/>
          </a:solidFill>
        </p:grpSpPr>
        <p:sp>
          <p:nvSpPr>
            <p:cNvPr id="6" name="Suorakulmio: Pyöristetyt kulmat 5">
              <a:extLst>
                <a:ext uri="{FF2B5EF4-FFF2-40B4-BE49-F238E27FC236}">
                  <a16:creationId xmlns:a16="http://schemas.microsoft.com/office/drawing/2014/main" id="{D259D2BC-E678-AAD3-777F-2658DF6BF973}"/>
                </a:ext>
              </a:extLst>
            </p:cNvPr>
            <p:cNvSpPr/>
            <p:nvPr/>
          </p:nvSpPr>
          <p:spPr>
            <a:xfrm>
              <a:off x="8013631" y="1305401"/>
              <a:ext cx="2372547" cy="1740535"/>
            </a:xfrm>
            <a:prstGeom prst="roundRect">
              <a:avLst/>
            </a:prstGeom>
            <a:grpFill/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7" name="Suorakulmio: Pyöristetyt kulmat 4">
              <a:extLst>
                <a:ext uri="{FF2B5EF4-FFF2-40B4-BE49-F238E27FC236}">
                  <a16:creationId xmlns:a16="http://schemas.microsoft.com/office/drawing/2014/main" id="{D9FAFFB1-A947-43E1-FD75-770E64C8F13B}"/>
                </a:ext>
              </a:extLst>
            </p:cNvPr>
            <p:cNvSpPr txBox="1"/>
            <p:nvPr/>
          </p:nvSpPr>
          <p:spPr>
            <a:xfrm>
              <a:off x="8098597" y="1390367"/>
              <a:ext cx="2202615" cy="1570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000" kern="1200" dirty="0">
                  <a:solidFill>
                    <a:schemeClr val="tx1"/>
                  </a:solidFill>
                  <a:latin typeface="Arial" panose="020B0604020202020204"/>
                  <a:ea typeface="+mn-ea"/>
                  <a:cs typeface="+mn-cs"/>
                </a:rPr>
                <a:t>Yhteisöllinen opiskeluhuolto</a:t>
              </a:r>
            </a:p>
          </p:txBody>
        </p:sp>
      </p:grp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DA48DCF0-5834-07FA-96AD-D809277B6629}"/>
              </a:ext>
            </a:extLst>
          </p:cNvPr>
          <p:cNvGrpSpPr/>
          <p:nvPr/>
        </p:nvGrpSpPr>
        <p:grpSpPr>
          <a:xfrm>
            <a:off x="2939295" y="2047272"/>
            <a:ext cx="1024887" cy="495062"/>
            <a:chOff x="8013631" y="1305401"/>
            <a:chExt cx="2372547" cy="1740535"/>
          </a:xfrm>
          <a:solidFill>
            <a:srgbClr val="57E7CC"/>
          </a:solidFill>
        </p:grpSpPr>
        <p:sp>
          <p:nvSpPr>
            <p:cNvPr id="16" name="Suorakulmio: Pyöristetyt kulmat 15">
              <a:extLst>
                <a:ext uri="{FF2B5EF4-FFF2-40B4-BE49-F238E27FC236}">
                  <a16:creationId xmlns:a16="http://schemas.microsoft.com/office/drawing/2014/main" id="{377A6CB1-7204-6553-B058-C1BFE9BC87B1}"/>
                </a:ext>
              </a:extLst>
            </p:cNvPr>
            <p:cNvSpPr/>
            <p:nvPr/>
          </p:nvSpPr>
          <p:spPr>
            <a:xfrm>
              <a:off x="8013631" y="1305401"/>
              <a:ext cx="2372547" cy="1740535"/>
            </a:xfrm>
            <a:prstGeom prst="roundRect">
              <a:avLst/>
            </a:prstGeom>
            <a:grpFill/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dirty="0"/>
            </a:p>
          </p:txBody>
        </p:sp>
        <p:sp>
          <p:nvSpPr>
            <p:cNvPr id="17" name="Suorakulmio: Pyöristetyt kulmat 4">
              <a:extLst>
                <a:ext uri="{FF2B5EF4-FFF2-40B4-BE49-F238E27FC236}">
                  <a16:creationId xmlns:a16="http://schemas.microsoft.com/office/drawing/2014/main" id="{7CCD398B-D4CB-9C34-D56D-F34166D13FEE}"/>
                </a:ext>
              </a:extLst>
            </p:cNvPr>
            <p:cNvSpPr txBox="1"/>
            <p:nvPr/>
          </p:nvSpPr>
          <p:spPr>
            <a:xfrm>
              <a:off x="8098597" y="1390366"/>
              <a:ext cx="2202616" cy="1570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000" kern="1200" dirty="0">
                  <a:solidFill>
                    <a:schemeClr val="tx1"/>
                  </a:solidFill>
                  <a:latin typeface="Arial" panose="020B0604020202020204"/>
                  <a:ea typeface="+mn-ea"/>
                  <a:cs typeface="+mn-cs"/>
                </a:rPr>
                <a:t>Yksilöllinen opiskeluhuolto</a:t>
              </a:r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31DC1F81-9461-4155-770F-B47E0B58E85C}"/>
              </a:ext>
            </a:extLst>
          </p:cNvPr>
          <p:cNvGrpSpPr/>
          <p:nvPr/>
        </p:nvGrpSpPr>
        <p:grpSpPr>
          <a:xfrm>
            <a:off x="1637776" y="2444472"/>
            <a:ext cx="1970914" cy="611356"/>
            <a:chOff x="8013631" y="1305401"/>
            <a:chExt cx="2372547" cy="1740535"/>
          </a:xfrm>
          <a:solidFill>
            <a:srgbClr val="57E7CC"/>
          </a:solidFill>
        </p:grpSpPr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67D5ABFC-D5B8-EB40-CB98-9EB569CC098D}"/>
                </a:ext>
              </a:extLst>
            </p:cNvPr>
            <p:cNvSpPr/>
            <p:nvPr/>
          </p:nvSpPr>
          <p:spPr>
            <a:xfrm>
              <a:off x="8013631" y="1305401"/>
              <a:ext cx="2372547" cy="1740535"/>
            </a:xfrm>
            <a:prstGeom prst="roundRect">
              <a:avLst/>
            </a:prstGeom>
            <a:grpFill/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4" name="Suorakulmio: Pyöristetyt kulmat 4">
              <a:extLst>
                <a:ext uri="{FF2B5EF4-FFF2-40B4-BE49-F238E27FC236}">
                  <a16:creationId xmlns:a16="http://schemas.microsoft.com/office/drawing/2014/main" id="{04476D2A-4506-0CEC-23A1-E06C921C5E9A}"/>
                </a:ext>
              </a:extLst>
            </p:cNvPr>
            <p:cNvSpPr txBox="1"/>
            <p:nvPr/>
          </p:nvSpPr>
          <p:spPr>
            <a:xfrm>
              <a:off x="8098598" y="1390366"/>
              <a:ext cx="2202615" cy="15706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000" kern="1200" dirty="0">
                  <a:solidFill>
                    <a:schemeClr val="tx1"/>
                  </a:solidFill>
                  <a:latin typeface="Arial" panose="020B0604020202020204"/>
                  <a:ea typeface="+mn-ea"/>
                  <a:cs typeface="+mn-cs"/>
                </a:rPr>
                <a:t>Koulu/opiskeluterveydenhuolto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000" dirty="0">
                  <a:solidFill>
                    <a:schemeClr val="tx1"/>
                  </a:solidFill>
                  <a:latin typeface="Arial" panose="020B0604020202020204"/>
                </a:rPr>
                <a:t>Kuraattoripalvelut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000" kern="1200" dirty="0">
                  <a:solidFill>
                    <a:schemeClr val="tx1"/>
                  </a:solidFill>
                  <a:latin typeface="Arial" panose="020B0604020202020204"/>
                  <a:ea typeface="+mn-ea"/>
                  <a:cs typeface="+mn-cs"/>
                </a:rPr>
                <a:t>Psykologipalvelut</a:t>
              </a:r>
            </a:p>
          </p:txBody>
        </p:sp>
      </p:grpSp>
      <p:sp>
        <p:nvSpPr>
          <p:cNvPr id="10" name="Ellipsi 9">
            <a:extLst>
              <a:ext uri="{FF2B5EF4-FFF2-40B4-BE49-F238E27FC236}">
                <a16:creationId xmlns:a16="http://schemas.microsoft.com/office/drawing/2014/main" id="{E5597EB8-3C42-470A-0BF6-CD71C867FCB4}"/>
              </a:ext>
            </a:extLst>
          </p:cNvPr>
          <p:cNvSpPr/>
          <p:nvPr/>
        </p:nvSpPr>
        <p:spPr>
          <a:xfrm>
            <a:off x="217283" y="4941660"/>
            <a:ext cx="4490518" cy="1777720"/>
          </a:xfrm>
          <a:prstGeom prst="ellipse">
            <a:avLst/>
          </a:prstGeom>
          <a:solidFill>
            <a:srgbClr val="C0ECE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Sosiaalisen hyvinvoinnin edistäminen</a:t>
            </a:r>
          </a:p>
          <a:p>
            <a:r>
              <a:rPr lang="fi-FI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Syrjäytymisen ehkäisy lasten ja nuorten sekä heidän perheidensä keskuudessa.</a:t>
            </a:r>
          </a:p>
          <a:p>
            <a:pPr lvl="0"/>
            <a:r>
              <a:rPr lang="fi-FI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Psykososiaalinen työ, yhteistyö ja vaikuttaminen kouluyhteisöissä.</a:t>
            </a:r>
          </a:p>
          <a:p>
            <a:pPr lvl="0"/>
            <a:r>
              <a:rPr lang="fi-FI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Lasten kasvun ja kehityksen seuranta, sairauksien ennaltaehkäisy ja hyvinvoinnin edistäminen.</a:t>
            </a:r>
          </a:p>
          <a:p>
            <a:pPr lvl="0"/>
            <a:r>
              <a:rPr lang="fi-FI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2A01F7D-B9E9-A716-0AD0-02353F16E8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1796" y="6158499"/>
            <a:ext cx="435292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7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FE6E880-212A-7E6C-CF13-BEAB2B931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" y="0"/>
            <a:ext cx="12108873" cy="681124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FE5A6FEC-D30E-8A0F-64C8-B3EB9FFBA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515" y="6238575"/>
            <a:ext cx="435292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6827"/>
      </p:ext>
    </p:extLst>
  </p:cSld>
  <p:clrMapOvr>
    <a:masterClrMapping/>
  </p:clrMapOvr>
</p:sld>
</file>

<file path=ppt/theme/theme1.xml><?xml version="1.0" encoding="utf-8"?>
<a:theme xmlns:a="http://schemas.openxmlformats.org/drawingml/2006/main" name="SHA Sote/Vihrea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pohja.potx" id="{8F460A3D-BF14-4044-A22A-48C6BAFA55C1}" vid="{201250DA-4BB4-544A-82D9-965250C372B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f4b72c16-a40d-4e17-907a-3974571add12" xsi:nil="true"/>
    <lcf76f155ced4ddcb4097134ff3c332f0 xmlns="f4b72c16-a40d-4e17-907a-3974571add12" xsi:nil="true"/>
    <lcf76f155ced4ddcb4097134ff3c332f xmlns="f4b72c16-a40d-4e17-907a-3974571add12">
      <Terms xmlns="http://schemas.microsoft.com/office/infopath/2007/PartnerControls"/>
    </lcf76f155ced4ddcb4097134ff3c332f>
    <MigrationWizIdDocumentLibraryPermissions xmlns="f4b72c16-a40d-4e17-907a-3974571add12" xsi:nil="true"/>
    <MigrationWizId xmlns="f4b72c16-a40d-4e17-907a-3974571add12" xsi:nil="true"/>
    <MigrationWizIdPermissionLevels xmlns="f4b72c16-a40d-4e17-907a-3974571add12" xsi:nil="true"/>
    <MigrationWizIdPermissions xmlns="f4b72c16-a40d-4e17-907a-3974571add12" xsi:nil="true"/>
    <MigrationWizIdVersion xmlns="f4b72c16-a40d-4e17-907a-3974571add12" xsi:nil="true"/>
    <TaxCatchAll xmlns="b2a6e167-7ebe-4a29-abe6-345bb40acfd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E3374D7989AC84DB24BBC3EB642A6A7" ma:contentTypeVersion="23" ma:contentTypeDescription="Luo uusi asiakirja." ma:contentTypeScope="" ma:versionID="7fa511431738004d051b5baf20a4ae84">
  <xsd:schema xmlns:xsd="http://www.w3.org/2001/XMLSchema" xmlns:xs="http://www.w3.org/2001/XMLSchema" xmlns:p="http://schemas.microsoft.com/office/2006/metadata/properties" xmlns:ns2="f4b72c16-a40d-4e17-907a-3974571add12" xmlns:ns3="b2a6e167-7ebe-4a29-abe6-345bb40acfd8" targetNamespace="http://schemas.microsoft.com/office/2006/metadata/properties" ma:root="true" ma:fieldsID="2642f02e869175e124d2322f6957c2f4" ns2:_="" ns3:_="">
    <xsd:import namespace="f4b72c16-a40d-4e17-907a-3974571add12"/>
    <xsd:import namespace="b2a6e167-7ebe-4a29-abe6-345bb40acfd8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lcf76f155ced4ddcb4097134ff3c332f0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72c16-a40d-4e17-907a-3974571add1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igrationWizIdPermissionLevels" ma:index="11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2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3" nillable="true" ma:displayName="MigrationWizIdSecurityGroups" ma:internalName="MigrationWizIdSecurityGroups">
      <xsd:simpleType>
        <xsd:restriction base="dms:Text"/>
      </xsd:simpleType>
    </xsd:element>
    <xsd:element name="lcf76f155ced4ddcb4097134ff3c332f0" ma:index="14" nillable="true" ma:displayName="Kuvien tunnisteet_0" ma:hidden="true" ma:internalName="lcf76f155ced4ddcb4097134ff3c332f0" ma:readOnly="false">
      <xsd:simpleType>
        <xsd:restriction base="dms:Note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ee43b15e-14bb-436e-99a9-3e6a2950b3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6e167-7ebe-4a29-abe6-345bb40acfd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7ceb28d-cff0-4a2c-ab22-fcd9f65f9155}" ma:internalName="TaxCatchAll" ma:showField="CatchAllData" ma:web="b2a6e167-7ebe-4a29-abe6-345bb40acf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774F7B-7FF9-435A-AFF4-133C853E3D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8F4410-605F-4F46-A6C2-43E5FDCAF2A9}">
  <ds:schemaRefs>
    <ds:schemaRef ds:uri="http://schemas.microsoft.com/office/2006/documentManagement/types"/>
    <ds:schemaRef ds:uri="b2a6e167-7ebe-4a29-abe6-345bb40acfd8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f4b72c16-a40d-4e17-907a-3974571add12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144B908-DC87-40A9-A9F2-D74177351C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b72c16-a40d-4e17-907a-3974571add12"/>
    <ds:schemaRef ds:uri="b2a6e167-7ebe-4a29-abe6-345bb40acf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154</Words>
  <Application>Microsoft Office PowerPoint</Application>
  <PresentationFormat>Laajakuva</PresentationFormat>
  <Paragraphs>56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SHA Sote/Vihrea</vt:lpstr>
      <vt:lpstr>Office-teema</vt:lpstr>
      <vt:lpstr>Vanhemmuuden tuen kokonaisuus - kuvaukset vanhemmuuden tuesta peruspalveluissa</vt:lpstr>
      <vt:lpstr>Vanhemmuuden varhainen tuki neuvolassa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Jonne Pekka</dc:creator>
  <cp:lastModifiedBy>Anna-Maija Heikkilä</cp:lastModifiedBy>
  <cp:revision>47</cp:revision>
  <dcterms:created xsi:type="dcterms:W3CDTF">2022-06-21T08:17:39Z</dcterms:created>
  <dcterms:modified xsi:type="dcterms:W3CDTF">2025-11-27T10:31:20Z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0x010100CE3374D7989AC84DB24BBC3EB642A6A7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2025-01-27T07:29:24Z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f1fc3d0a-ee56-4f33-ab7c-c77444ca1078</vt:lpwstr>
  </property>
  <property fmtid="{D5CDD505-2E9C-101B-9397-08002B2CF9AE}" pid="8" name="MSIP_Label_defa4170-0d19-0005-0004-bc88714345d2_ActionId">
    <vt:lpwstr>1aefe7ef-97e0-4d35-9974-ba2d4d8ae93e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10, 3, 0, 2</vt:lpwstr>
  </property>
  <property fmtid="{D5CDD505-2E9C-101B-9397-08002B2CF9AE}" pid="11" name="MediaServiceImageTags">
    <vt:lpwstr/>
  </property>
</Properties>
</file>