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8"/>
  </p:notesMasterIdLst>
  <p:sldIdLst>
    <p:sldId id="258" r:id="rId5"/>
    <p:sldId id="281" r:id="rId6"/>
    <p:sldId id="2147472921" r:id="rId7"/>
    <p:sldId id="2147472920" r:id="rId8"/>
    <p:sldId id="2147472922" r:id="rId9"/>
    <p:sldId id="2147472923" r:id="rId10"/>
    <p:sldId id="2147472924" r:id="rId11"/>
    <p:sldId id="2147472925" r:id="rId12"/>
    <p:sldId id="2147472926" r:id="rId13"/>
    <p:sldId id="2147472927" r:id="rId14"/>
    <p:sldId id="2147472928" r:id="rId15"/>
    <p:sldId id="2147472929" r:id="rId16"/>
    <p:sldId id="2147472930" r:id="rId17"/>
  </p:sldIdLst>
  <p:sldSz cx="12192000" cy="6858000"/>
  <p:notesSz cx="6858000" cy="9144000"/>
  <p:custDataLst>
    <p:tags r:id="rId19"/>
  </p:custData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836D3F2-C8EF-521E-B44F-E0612CE24FA9}" name="Virve Jokiranta" initials="VJ" userId="S::virve.jokiranta@nhg.fi::550d3c8a-9408-49db-9574-8a9d7ba7c62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E2F0D9"/>
    <a:srgbClr val="70AD47"/>
    <a:srgbClr val="00A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559A37-F5AB-4178-A1EE-655B0DDCEC12}" v="1" dt="2025-11-14T05:39:40.3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mulainen Sari" userId="ea2cd9ec-e345-46cf-b3f3-082db9b6dc02" providerId="ADAL" clId="{10506890-B705-4486-BD2C-A563AD11EC48}"/>
    <pc:docChg chg="custSel modSld">
      <pc:chgData name="Komulainen Sari" userId="ea2cd9ec-e345-46cf-b3f3-082db9b6dc02" providerId="ADAL" clId="{10506890-B705-4486-BD2C-A563AD11EC48}" dt="2025-11-14T10:22:28.718" v="271" actId="20577"/>
      <pc:docMkLst>
        <pc:docMk/>
      </pc:docMkLst>
      <pc:sldChg chg="modSp mod">
        <pc:chgData name="Komulainen Sari" userId="ea2cd9ec-e345-46cf-b3f3-082db9b6dc02" providerId="ADAL" clId="{10506890-B705-4486-BD2C-A563AD11EC48}" dt="2025-11-14T05:38:32.212" v="86" actId="404"/>
        <pc:sldMkLst>
          <pc:docMk/>
          <pc:sldMk cId="1795270339" sldId="258"/>
        </pc:sldMkLst>
        <pc:spChg chg="mod">
          <ac:chgData name="Komulainen Sari" userId="ea2cd9ec-e345-46cf-b3f3-082db9b6dc02" providerId="ADAL" clId="{10506890-B705-4486-BD2C-A563AD11EC48}" dt="2025-11-14T05:38:32.212" v="86" actId="404"/>
          <ac:spMkLst>
            <pc:docMk/>
            <pc:sldMk cId="1795270339" sldId="258"/>
            <ac:spMk id="2" creationId="{CA50A324-D37A-8419-3E05-74CCC75B22D4}"/>
          </ac:spMkLst>
        </pc:spChg>
      </pc:sldChg>
      <pc:sldChg chg="modSp mod">
        <pc:chgData name="Komulainen Sari" userId="ea2cd9ec-e345-46cf-b3f3-082db9b6dc02" providerId="ADAL" clId="{10506890-B705-4486-BD2C-A563AD11EC48}" dt="2025-11-14T10:22:28.718" v="271" actId="20577"/>
        <pc:sldMkLst>
          <pc:docMk/>
          <pc:sldMk cId="2128992537" sldId="281"/>
        </pc:sldMkLst>
        <pc:spChg chg="mod">
          <ac:chgData name="Komulainen Sari" userId="ea2cd9ec-e345-46cf-b3f3-082db9b6dc02" providerId="ADAL" clId="{10506890-B705-4486-BD2C-A563AD11EC48}" dt="2025-11-14T10:22:28.718" v="271" actId="20577"/>
          <ac:spMkLst>
            <pc:docMk/>
            <pc:sldMk cId="2128992537" sldId="281"/>
            <ac:spMk id="3" creationId="{1F18559A-1EFE-5274-3DAE-2C9ADA25769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F08E6-50A7-47F8-BC4B-A2F6A9B79D90}" type="datetimeFigureOut">
              <a:rPr lang="fi-FI" smtClean="0"/>
              <a:t>14.11.2025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6435E-1A4F-489C-9C56-CD9E576866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5280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6435E-1A4F-489C-9C56-CD9E57686626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0978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6435E-1A4F-489C-9C56-CD9E57686626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8234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6435E-1A4F-489C-9C56-CD9E57686626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8157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6435E-1A4F-489C-9C56-CD9E57686626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6719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6435E-1A4F-489C-9C56-CD9E57686626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8442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550F0-8C94-4A06-A355-C20F7BB67102}" type="datetime1">
              <a:rPr lang="fi-FI" smtClean="0"/>
              <a:t>14.11.2025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3122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390B-A3E2-46BA-A70A-0A5120D2FBA0}" type="datetime1">
              <a:rPr lang="fi-FI" smtClean="0"/>
              <a:t>14.11.2025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008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3129" y="838427"/>
            <a:ext cx="7824322" cy="2852737"/>
          </a:xfrm>
        </p:spPr>
        <p:txBody>
          <a:bodyPr anchor="b">
            <a:normAutofit/>
          </a:bodyPr>
          <a:lstStyle>
            <a:lvl1pPr>
              <a:defRPr sz="4000" b="1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3129" y="4065030"/>
            <a:ext cx="782432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9827-4565-4F9C-A255-5469E86A28B3}" type="datetime1">
              <a:rPr lang="fi-FI" smtClean="0"/>
              <a:t>14.11.2025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2233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18" y="1825625"/>
            <a:ext cx="366656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5944" y="1825625"/>
            <a:ext cx="4038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246B1-E7F2-4E34-936F-1A513E3DE3B9}" type="datetime1">
              <a:rPr lang="fi-FI" smtClean="0"/>
              <a:t>14.11.2025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371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576" y="365127"/>
            <a:ext cx="8961812" cy="1325563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2821" y="1681163"/>
            <a:ext cx="360400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2823" y="2505075"/>
            <a:ext cx="360400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57247" y="1681163"/>
            <a:ext cx="379814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64823" y="2505075"/>
            <a:ext cx="3690565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E135-72D6-499A-8B18-2E4FD2201960}" type="datetime1">
              <a:rPr lang="fi-FI" smtClean="0"/>
              <a:t>14.11.2025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6020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5B9E7-880F-48EC-9BE5-901A72974888}" type="datetime1">
              <a:rPr lang="fi-FI" smtClean="0"/>
              <a:t>14.11.2025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5319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1190-EE62-4479-ADC5-A40280E256C4}" type="datetime1">
              <a:rPr lang="fi-FI" smtClean="0"/>
              <a:t>14.11.2025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0304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CA33-6B36-4C80-B27A-8C8C0AD91BB5}" type="datetime1">
              <a:rPr lang="fi-FI" smtClean="0"/>
              <a:t>14.11.2025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8051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61CB6-1CFD-47F1-8AAA-00F88FBF4959}" type="datetime1">
              <a:rPr lang="fi-FI" smtClean="0"/>
              <a:t>14.11.2025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633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BDF73989-8CD3-9437-E9E0-26D5EC4BBDE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1505069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592" imgH="595" progId="TCLayout.ActiveDocument.1">
                  <p:embed/>
                </p:oleObj>
              </mc:Choice>
              <mc:Fallback>
                <p:oleObj name="think-cell Slide" r:id="rId12" imgW="592" imgH="595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DF73989-8CD3-9437-E9E0-26D5EC4BBD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Kuva 9">
            <a:extLst>
              <a:ext uri="{FF2B5EF4-FFF2-40B4-BE49-F238E27FC236}">
                <a16:creationId xmlns:a16="http://schemas.microsoft.com/office/drawing/2014/main" id="{01E51EC6-65A7-4AFD-B9BC-440CC785375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021" y="4845418"/>
            <a:ext cx="1905000" cy="1905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4202" y="320675"/>
            <a:ext cx="78204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4202" y="1760311"/>
            <a:ext cx="86912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34202" y="64136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1DA28-946D-4BCD-9093-79AD9E114CD1}" type="datetime1">
              <a:rPr lang="fi-FI" smtClean="0"/>
              <a:t>14.11.2025</a:t>
            </a:fld>
            <a:endParaRPr lang="fi-FI"/>
          </a:p>
        </p:txBody>
      </p:sp>
      <p:pic>
        <p:nvPicPr>
          <p:cNvPr id="7" name="Kuva 6" descr="Kuva, joka sisältää kohteen kevyt&#10;&#10;Kuvaus luotu automaattisesti">
            <a:extLst>
              <a:ext uri="{FF2B5EF4-FFF2-40B4-BE49-F238E27FC236}">
                <a16:creationId xmlns:a16="http://schemas.microsoft.com/office/drawing/2014/main" id="{0F142469-9CCE-4C7E-B880-AA2E2FEE6E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0" t="11900" b="11900"/>
          <a:stretch/>
        </p:blipFill>
        <p:spPr>
          <a:xfrm>
            <a:off x="0" y="0"/>
            <a:ext cx="222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0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20D362FD-4E70-C33D-7DC9-980A125EA37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847262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0D362FD-4E70-C33D-7DC9-980A125EA3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CA50A324-D37A-8419-3E05-74CCC75B22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757" y="1728239"/>
            <a:ext cx="10363200" cy="1073327"/>
          </a:xfrm>
        </p:spPr>
        <p:txBody>
          <a:bodyPr vert="horz">
            <a:normAutofit fontScale="90000"/>
          </a:bodyPr>
          <a:lstStyle/>
          <a:p>
            <a:r>
              <a:rPr lang="fi-FI" sz="4800" dirty="0"/>
              <a:t>Vastuumatriisi</a:t>
            </a:r>
            <a:br>
              <a:rPr lang="fi-FI" sz="4800" dirty="0"/>
            </a:br>
            <a:r>
              <a:rPr lang="fi-FI" sz="3100" dirty="0"/>
              <a:t>Vammaisten henkilöiden asiakasprosessi</a:t>
            </a:r>
            <a:endParaRPr lang="fi-FI" sz="48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7E9FAA0-F44C-8584-2EAB-D3B137051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705" y="5129761"/>
            <a:ext cx="1246356" cy="124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250B52D3-CE41-A760-FBDC-C11F36556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756" y="5470657"/>
            <a:ext cx="2635489" cy="69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953AA116-4CAE-9C69-B5EC-5A0B44E26BC5}"/>
              </a:ext>
            </a:extLst>
          </p:cNvPr>
          <p:cNvSpPr txBox="1"/>
          <p:nvPr/>
        </p:nvSpPr>
        <p:spPr>
          <a:xfrm>
            <a:off x="413423" y="6006785"/>
            <a:ext cx="1113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V. 2025</a:t>
            </a:r>
          </a:p>
        </p:txBody>
      </p:sp>
    </p:spTree>
    <p:extLst>
      <p:ext uri="{BB962C8B-B14F-4D97-AF65-F5344CB8AC3E}">
        <p14:creationId xmlns:p14="http://schemas.microsoft.com/office/powerpoint/2010/main" val="1795270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0717B-B711-C059-C943-1DE45CA31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0FF8C853-DF67-0B0B-074E-55D101BB582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FF8C853-DF67-0B0B-074E-55D101BB58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2">
            <a:extLst>
              <a:ext uri="{FF2B5EF4-FFF2-40B4-BE49-F238E27FC236}">
                <a16:creationId xmlns:a16="http://schemas.microsoft.com/office/drawing/2014/main" id="{758A52D0-0397-AE38-9AAA-735D3CBD9B39}"/>
              </a:ext>
            </a:extLst>
          </p:cNvPr>
          <p:cNvSpPr>
            <a:spLocks/>
          </p:cNvSpPr>
          <p:nvPr/>
        </p:nvSpPr>
        <p:spPr>
          <a:xfrm>
            <a:off x="10211591" y="1492966"/>
            <a:ext cx="1949232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Päättyminen/ siirtyminen toiseen palveluun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897039-C12D-3283-34F8-98E7014C8682}"/>
              </a:ext>
            </a:extLst>
          </p:cNvPr>
          <p:cNvSpPr/>
          <p:nvPr/>
        </p:nvSpPr>
        <p:spPr>
          <a:xfrm>
            <a:off x="10223078" y="4504828"/>
            <a:ext cx="1828800" cy="2306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1B35393-C141-1952-B191-99F51BC8E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209" y="0"/>
            <a:ext cx="11356913" cy="803182"/>
          </a:xfrm>
        </p:spPr>
        <p:txBody>
          <a:bodyPr vert="horz">
            <a:normAutofit/>
          </a:bodyPr>
          <a:lstStyle/>
          <a:p>
            <a:r>
              <a:rPr lang="fi-FI" sz="2200" dirty="0"/>
              <a:t>Vastuut ja roolit vaiheesta: palveluiden järjestäminen</a:t>
            </a: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1F1E535C-0990-D70D-4591-0E3433AACA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317978"/>
              </p:ext>
            </p:extLst>
          </p:nvPr>
        </p:nvGraphicFramePr>
        <p:xfrm>
          <a:off x="623054" y="2313332"/>
          <a:ext cx="11325068" cy="2331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852">
                  <a:extLst>
                    <a:ext uri="{9D8B030D-6E8A-4147-A177-3AD203B41FA5}">
                      <a16:colId xmlns:a16="http://schemas.microsoft.com/office/drawing/2014/main" val="4287903978"/>
                    </a:ext>
                  </a:extLst>
                </a:gridCol>
                <a:gridCol w="1300852">
                  <a:extLst>
                    <a:ext uri="{9D8B030D-6E8A-4147-A177-3AD203B41FA5}">
                      <a16:colId xmlns:a16="http://schemas.microsoft.com/office/drawing/2014/main" val="2932856031"/>
                    </a:ext>
                  </a:extLst>
                </a:gridCol>
                <a:gridCol w="1453894">
                  <a:extLst>
                    <a:ext uri="{9D8B030D-6E8A-4147-A177-3AD203B41FA5}">
                      <a16:colId xmlns:a16="http://schemas.microsoft.com/office/drawing/2014/main" val="4139541686"/>
                    </a:ext>
                  </a:extLst>
                </a:gridCol>
                <a:gridCol w="1453894">
                  <a:extLst>
                    <a:ext uri="{9D8B030D-6E8A-4147-A177-3AD203B41FA5}">
                      <a16:colId xmlns:a16="http://schemas.microsoft.com/office/drawing/2014/main" val="1662518747"/>
                    </a:ext>
                  </a:extLst>
                </a:gridCol>
                <a:gridCol w="1453894">
                  <a:extLst>
                    <a:ext uri="{9D8B030D-6E8A-4147-A177-3AD203B41FA5}">
                      <a16:colId xmlns:a16="http://schemas.microsoft.com/office/drawing/2014/main" val="3755749408"/>
                    </a:ext>
                  </a:extLst>
                </a:gridCol>
                <a:gridCol w="1453894">
                  <a:extLst>
                    <a:ext uri="{9D8B030D-6E8A-4147-A177-3AD203B41FA5}">
                      <a16:colId xmlns:a16="http://schemas.microsoft.com/office/drawing/2014/main" val="1502827010"/>
                    </a:ext>
                  </a:extLst>
                </a:gridCol>
                <a:gridCol w="1453894">
                  <a:extLst>
                    <a:ext uri="{9D8B030D-6E8A-4147-A177-3AD203B41FA5}">
                      <a16:colId xmlns:a16="http://schemas.microsoft.com/office/drawing/2014/main" val="3060158648"/>
                    </a:ext>
                  </a:extLst>
                </a:gridCol>
                <a:gridCol w="1453894">
                  <a:extLst>
                    <a:ext uri="{9D8B030D-6E8A-4147-A177-3AD203B41FA5}">
                      <a16:colId xmlns:a16="http://schemas.microsoft.com/office/drawing/2014/main" val="445727523"/>
                    </a:ext>
                  </a:extLst>
                </a:gridCol>
              </a:tblGrid>
              <a:tr h="376919">
                <a:tc>
                  <a:txBody>
                    <a:bodyPr/>
                    <a:lstStyle/>
                    <a:p>
                      <a:pPr algn="ctr"/>
                      <a:endParaRPr lang="fi-FI" sz="10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endParaRPr lang="fi-FI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i-FI" sz="10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i-FI" sz="10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i-FI" sz="10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i-FI" sz="10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i-FI" sz="10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433968"/>
                  </a:ext>
                </a:extLst>
              </a:tr>
              <a:tr h="612774">
                <a:tc>
                  <a:txBody>
                    <a:bodyPr/>
                    <a:lstStyle/>
                    <a:p>
                      <a:pPr algn="ctr"/>
                      <a:r>
                        <a:rPr lang="fi-FI" sz="1000" b="1">
                          <a:solidFill>
                            <a:schemeClr val="bg1"/>
                          </a:solidFill>
                        </a:rPr>
                        <a:t>Palvelualue</a:t>
                      </a: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>
                          <a:solidFill>
                            <a:schemeClr val="bg1"/>
                          </a:solidFill>
                        </a:rPr>
                        <a:t>Osallistuva ammattilainen</a:t>
                      </a: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707417"/>
                  </a:ext>
                </a:extLst>
              </a:tr>
              <a:tr h="346351"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800250"/>
                  </a:ext>
                </a:extLst>
              </a:tr>
              <a:tr h="218641">
                <a:tc rowSpan="2">
                  <a:txBody>
                    <a:bodyPr/>
                    <a:lstStyle/>
                    <a:p>
                      <a:pPr algn="ctr"/>
                      <a:endParaRPr lang="fi-FI" sz="1000" b="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strike="noStrike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485597"/>
                  </a:ext>
                </a:extLst>
              </a:tr>
              <a:tr h="479562">
                <a:tc vMerge="1">
                  <a:txBody>
                    <a:bodyPr/>
                    <a:lstStyle/>
                    <a:p>
                      <a:endParaRPr lang="fi-FI" sz="1000" b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270802"/>
                  </a:ext>
                </a:extLst>
              </a:tr>
              <a:tr h="272219">
                <a:tc>
                  <a:txBody>
                    <a:bodyPr/>
                    <a:lstStyle/>
                    <a:p>
                      <a:pPr algn="ctr"/>
                      <a:endParaRPr lang="fi-FI" sz="1000" b="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298280"/>
                  </a:ext>
                </a:extLst>
              </a:tr>
            </a:tbl>
          </a:graphicData>
        </a:graphic>
      </p:graphicFrame>
      <p:sp>
        <p:nvSpPr>
          <p:cNvPr id="16" name="Right Arrow 56">
            <a:extLst>
              <a:ext uri="{FF2B5EF4-FFF2-40B4-BE49-F238E27FC236}">
                <a16:creationId xmlns:a16="http://schemas.microsoft.com/office/drawing/2014/main" id="{472C7876-D0F3-0A35-17D2-26E04068EC51}"/>
              </a:ext>
            </a:extLst>
          </p:cNvPr>
          <p:cNvSpPr/>
          <p:nvPr/>
        </p:nvSpPr>
        <p:spPr>
          <a:xfrm>
            <a:off x="742326" y="1196231"/>
            <a:ext cx="10824187" cy="110769"/>
          </a:xfrm>
          <a:prstGeom prst="rightArrow">
            <a:avLst>
              <a:gd name="adj1" fmla="val 100000"/>
              <a:gd name="adj2" fmla="val 49584"/>
            </a:avLst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F184BA6-FA28-60F6-2497-6D075F3FFACF}"/>
              </a:ext>
            </a:extLst>
          </p:cNvPr>
          <p:cNvSpPr>
            <a:spLocks/>
          </p:cNvSpPr>
          <p:nvPr/>
        </p:nvSpPr>
        <p:spPr>
          <a:xfrm>
            <a:off x="962236" y="993834"/>
            <a:ext cx="514549" cy="5145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81BFD5-29F7-66F3-A2DB-4BB59D04C5ED}"/>
              </a:ext>
            </a:extLst>
          </p:cNvPr>
          <p:cNvSpPr>
            <a:spLocks/>
          </p:cNvSpPr>
          <p:nvPr/>
        </p:nvSpPr>
        <p:spPr>
          <a:xfrm>
            <a:off x="597299" y="1516861"/>
            <a:ext cx="1296000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Yhteydenotto/ vireilletulo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F5DF778-FD51-B374-6379-18BAF5481433}"/>
              </a:ext>
            </a:extLst>
          </p:cNvPr>
          <p:cNvSpPr>
            <a:spLocks/>
          </p:cNvSpPr>
          <p:nvPr/>
        </p:nvSpPr>
        <p:spPr>
          <a:xfrm>
            <a:off x="2617155" y="993834"/>
            <a:ext cx="514549" cy="5145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C0486E-B99E-AE3B-A154-D7FBD7D8352B}"/>
              </a:ext>
            </a:extLst>
          </p:cNvPr>
          <p:cNvSpPr>
            <a:spLocks/>
          </p:cNvSpPr>
          <p:nvPr/>
        </p:nvSpPr>
        <p:spPr>
          <a:xfrm>
            <a:off x="2255561" y="1509931"/>
            <a:ext cx="1296000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Palvelutarpeen arviointi</a:t>
            </a:r>
          </a:p>
        </p:txBody>
      </p:sp>
      <p:sp>
        <p:nvSpPr>
          <p:cNvPr id="22" name="Oval 11">
            <a:extLst>
              <a:ext uri="{FF2B5EF4-FFF2-40B4-BE49-F238E27FC236}">
                <a16:creationId xmlns:a16="http://schemas.microsoft.com/office/drawing/2014/main" id="{33BB6DAE-F444-7543-CAEE-FF1B351B3B07}"/>
              </a:ext>
            </a:extLst>
          </p:cNvPr>
          <p:cNvSpPr>
            <a:spLocks/>
          </p:cNvSpPr>
          <p:nvPr/>
        </p:nvSpPr>
        <p:spPr>
          <a:xfrm>
            <a:off x="7581911" y="993834"/>
            <a:ext cx="514549" cy="5145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F1555544-75E2-3B28-1DF5-485E499531C7}"/>
              </a:ext>
            </a:extLst>
          </p:cNvPr>
          <p:cNvSpPr>
            <a:spLocks/>
          </p:cNvSpPr>
          <p:nvPr/>
        </p:nvSpPr>
        <p:spPr>
          <a:xfrm>
            <a:off x="8728086" y="1521362"/>
            <a:ext cx="1494992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Seuranta ja arviointi</a:t>
            </a:r>
          </a:p>
        </p:txBody>
      </p:sp>
      <p:sp>
        <p:nvSpPr>
          <p:cNvPr id="24" name="Oval 13">
            <a:extLst>
              <a:ext uri="{FF2B5EF4-FFF2-40B4-BE49-F238E27FC236}">
                <a16:creationId xmlns:a16="http://schemas.microsoft.com/office/drawing/2014/main" id="{D262D404-7FA5-6048-8045-E05A7CAD0294}"/>
              </a:ext>
            </a:extLst>
          </p:cNvPr>
          <p:cNvSpPr/>
          <p:nvPr/>
        </p:nvSpPr>
        <p:spPr>
          <a:xfrm>
            <a:off x="10891748" y="993834"/>
            <a:ext cx="514549" cy="5145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A07BA12-525C-B82F-F320-EFEF1481E837}"/>
              </a:ext>
            </a:extLst>
          </p:cNvPr>
          <p:cNvSpPr>
            <a:spLocks/>
          </p:cNvSpPr>
          <p:nvPr/>
        </p:nvSpPr>
        <p:spPr>
          <a:xfrm>
            <a:off x="4272074" y="993834"/>
            <a:ext cx="514549" cy="5145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C46BE2F5-00BF-B4D6-670E-A0FAD8D98D08}"/>
              </a:ext>
            </a:extLst>
          </p:cNvPr>
          <p:cNvSpPr>
            <a:spLocks/>
          </p:cNvSpPr>
          <p:nvPr/>
        </p:nvSpPr>
        <p:spPr>
          <a:xfrm>
            <a:off x="3819532" y="1516861"/>
            <a:ext cx="1419632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Asiakkuuden suunnittelu</a:t>
            </a:r>
          </a:p>
        </p:txBody>
      </p:sp>
      <p:sp>
        <p:nvSpPr>
          <p:cNvPr id="28" name="Rectangle 12">
            <a:extLst>
              <a:ext uri="{FF2B5EF4-FFF2-40B4-BE49-F238E27FC236}">
                <a16:creationId xmlns:a16="http://schemas.microsoft.com/office/drawing/2014/main" id="{20AE7D78-3BD3-9A76-CD0D-F9A632FAECB7}"/>
              </a:ext>
            </a:extLst>
          </p:cNvPr>
          <p:cNvSpPr>
            <a:spLocks/>
          </p:cNvSpPr>
          <p:nvPr/>
        </p:nvSpPr>
        <p:spPr>
          <a:xfrm>
            <a:off x="5536266" y="1511081"/>
            <a:ext cx="1296000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Palveluiden järjestäminen</a:t>
            </a:r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CCEC75FD-981F-1D13-90BF-B413F1AA6921}"/>
              </a:ext>
            </a:extLst>
          </p:cNvPr>
          <p:cNvSpPr>
            <a:spLocks/>
          </p:cNvSpPr>
          <p:nvPr/>
        </p:nvSpPr>
        <p:spPr>
          <a:xfrm>
            <a:off x="7191185" y="1511081"/>
            <a:ext cx="1296000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Palveluiden toteuttaminen</a:t>
            </a:r>
          </a:p>
        </p:txBody>
      </p:sp>
      <p:sp>
        <p:nvSpPr>
          <p:cNvPr id="30" name="Oval 11">
            <a:extLst>
              <a:ext uri="{FF2B5EF4-FFF2-40B4-BE49-F238E27FC236}">
                <a16:creationId xmlns:a16="http://schemas.microsoft.com/office/drawing/2014/main" id="{2AFB4215-7591-D3A6-CD6D-691A4AD4AF60}"/>
              </a:ext>
            </a:extLst>
          </p:cNvPr>
          <p:cNvSpPr>
            <a:spLocks/>
          </p:cNvSpPr>
          <p:nvPr/>
        </p:nvSpPr>
        <p:spPr>
          <a:xfrm>
            <a:off x="9236830" y="993834"/>
            <a:ext cx="514549" cy="5145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18D2A37-01DA-BC7A-5B30-510C1FBFC55A}"/>
              </a:ext>
            </a:extLst>
          </p:cNvPr>
          <p:cNvSpPr/>
          <p:nvPr/>
        </p:nvSpPr>
        <p:spPr>
          <a:xfrm>
            <a:off x="6832266" y="718782"/>
            <a:ext cx="5115856" cy="1347512"/>
          </a:xfrm>
          <a:prstGeom prst="rect">
            <a:avLst/>
          </a:prstGeom>
          <a:solidFill>
            <a:srgbClr val="F2F2F2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D0644DD-D7C3-7F02-ACEA-9212BDAEB0A6}"/>
              </a:ext>
            </a:extLst>
          </p:cNvPr>
          <p:cNvSpPr/>
          <p:nvPr/>
        </p:nvSpPr>
        <p:spPr>
          <a:xfrm>
            <a:off x="591209" y="718782"/>
            <a:ext cx="4793958" cy="1347512"/>
          </a:xfrm>
          <a:prstGeom prst="rect">
            <a:avLst/>
          </a:prstGeom>
          <a:solidFill>
            <a:srgbClr val="F2F2F2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CF6F0E0-0959-7CCC-9E65-B205380ECEA0}"/>
              </a:ext>
            </a:extLst>
          </p:cNvPr>
          <p:cNvSpPr>
            <a:spLocks/>
          </p:cNvSpPr>
          <p:nvPr/>
        </p:nvSpPr>
        <p:spPr>
          <a:xfrm>
            <a:off x="5926992" y="993834"/>
            <a:ext cx="514549" cy="51454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E984A0-5669-7C07-3E43-E9414F4BCEEB}"/>
              </a:ext>
            </a:extLst>
          </p:cNvPr>
          <p:cNvSpPr/>
          <p:nvPr/>
        </p:nvSpPr>
        <p:spPr>
          <a:xfrm>
            <a:off x="618416" y="4878453"/>
            <a:ext cx="11325068" cy="486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900" b="1">
                <a:solidFill>
                  <a:schemeClr val="tx1"/>
                </a:solidFill>
              </a:rPr>
              <a:t>Päätösvalta</a:t>
            </a:r>
            <a:r>
              <a:rPr lang="fi-FI" sz="900">
                <a:solidFill>
                  <a:schemeClr val="tx1"/>
                </a:solidFill>
              </a:rPr>
              <a:t> - Päätösvaltainen henkilö on vastuussa tehtävästä asiakaspäätöksen näkökulmasta. </a:t>
            </a:r>
            <a:r>
              <a:rPr lang="fi-FI" sz="900" b="1">
                <a:solidFill>
                  <a:schemeClr val="tx1"/>
                </a:solidFill>
              </a:rPr>
              <a:t>Vastuullinen</a:t>
            </a:r>
            <a:r>
              <a:rPr lang="fi-FI" sz="900">
                <a:solidFill>
                  <a:schemeClr val="tx1"/>
                </a:solidFill>
              </a:rPr>
              <a:t> - Henkilö varsinaisesti suorittaa tehtävän, hän tekee käytännön työn ja varmistaa, että tehtävä saadaan tehtyä asetettujen tavoitteiden mukaisesti. </a:t>
            </a:r>
            <a:r>
              <a:rPr lang="fi-FI" sz="900" b="1">
                <a:solidFill>
                  <a:schemeClr val="tx1"/>
                </a:solidFill>
              </a:rPr>
              <a:t>Kuultava</a:t>
            </a:r>
            <a:r>
              <a:rPr lang="fi-FI" sz="900">
                <a:solidFill>
                  <a:schemeClr val="tx1"/>
                </a:solidFill>
              </a:rPr>
              <a:t> - Kuultava henkilö on asiantuntija, jonka neuvoja tarvitaan tehtävän suorittamiseksi. </a:t>
            </a:r>
            <a:r>
              <a:rPr lang="fi-FI" sz="900" b="1">
                <a:solidFill>
                  <a:schemeClr val="tx1"/>
                </a:solidFill>
              </a:rPr>
              <a:t>Tiedotettava</a:t>
            </a:r>
            <a:r>
              <a:rPr lang="fi-FI" sz="900">
                <a:solidFill>
                  <a:schemeClr val="tx1"/>
                </a:solidFill>
              </a:rPr>
              <a:t> - Tiedotettava henkilö tulee pitää ajan tasalla tehtävän edistymisestä.</a:t>
            </a:r>
          </a:p>
        </p:txBody>
      </p:sp>
    </p:spTree>
    <p:extLst>
      <p:ext uri="{BB962C8B-B14F-4D97-AF65-F5344CB8AC3E}">
        <p14:creationId xmlns:p14="http://schemas.microsoft.com/office/powerpoint/2010/main" val="2929421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hink-cell data - do not delete" hidden="1">
            <a:extLst>
              <a:ext uri="{FF2B5EF4-FFF2-40B4-BE49-F238E27FC236}">
                <a16:creationId xmlns:a16="http://schemas.microsoft.com/office/drawing/2014/main" id="{2C4AE5DF-703A-0C0A-57FC-1EE87EE4095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1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C4AE5DF-703A-0C0A-57FC-1EE87EE409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AC5C5501-4089-8F5C-BE31-3D55A2D242F0}"/>
              </a:ext>
            </a:extLst>
          </p:cNvPr>
          <p:cNvSpPr/>
          <p:nvPr/>
        </p:nvSpPr>
        <p:spPr>
          <a:xfrm>
            <a:off x="10223078" y="4504828"/>
            <a:ext cx="1828800" cy="2306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99DA1C-4F99-F2EA-0D8B-7CB860A23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207" y="1"/>
            <a:ext cx="9163419" cy="718781"/>
          </a:xfrm>
        </p:spPr>
        <p:txBody>
          <a:bodyPr vert="horz">
            <a:normAutofit/>
          </a:bodyPr>
          <a:lstStyle/>
          <a:p>
            <a:r>
              <a:rPr lang="fi-FI" sz="2400"/>
              <a:t>Vastuut ja roolit vaiheesta: palveluiden toteuttaminen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4B48C7B-3AC2-0011-5AC5-385AAC2B92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734802"/>
              </p:ext>
            </p:extLst>
          </p:nvPr>
        </p:nvGraphicFramePr>
        <p:xfrm>
          <a:off x="598991" y="2142063"/>
          <a:ext cx="11349130" cy="3567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275">
                  <a:extLst>
                    <a:ext uri="{9D8B030D-6E8A-4147-A177-3AD203B41FA5}">
                      <a16:colId xmlns:a16="http://schemas.microsoft.com/office/drawing/2014/main" val="4287903978"/>
                    </a:ext>
                  </a:extLst>
                </a:gridCol>
                <a:gridCol w="1265275">
                  <a:extLst>
                    <a:ext uri="{9D8B030D-6E8A-4147-A177-3AD203B41FA5}">
                      <a16:colId xmlns:a16="http://schemas.microsoft.com/office/drawing/2014/main" val="2932856031"/>
                    </a:ext>
                  </a:extLst>
                </a:gridCol>
                <a:gridCol w="1763716">
                  <a:extLst>
                    <a:ext uri="{9D8B030D-6E8A-4147-A177-3AD203B41FA5}">
                      <a16:colId xmlns:a16="http://schemas.microsoft.com/office/drawing/2014/main" val="3060158648"/>
                    </a:ext>
                  </a:extLst>
                </a:gridCol>
                <a:gridCol w="1763716">
                  <a:extLst>
                    <a:ext uri="{9D8B030D-6E8A-4147-A177-3AD203B41FA5}">
                      <a16:colId xmlns:a16="http://schemas.microsoft.com/office/drawing/2014/main" val="1151087164"/>
                    </a:ext>
                  </a:extLst>
                </a:gridCol>
                <a:gridCol w="1763716">
                  <a:extLst>
                    <a:ext uri="{9D8B030D-6E8A-4147-A177-3AD203B41FA5}">
                      <a16:colId xmlns:a16="http://schemas.microsoft.com/office/drawing/2014/main" val="1413323234"/>
                    </a:ext>
                  </a:extLst>
                </a:gridCol>
                <a:gridCol w="1763716">
                  <a:extLst>
                    <a:ext uri="{9D8B030D-6E8A-4147-A177-3AD203B41FA5}">
                      <a16:colId xmlns:a16="http://schemas.microsoft.com/office/drawing/2014/main" val="2780052403"/>
                    </a:ext>
                  </a:extLst>
                </a:gridCol>
                <a:gridCol w="1763716">
                  <a:extLst>
                    <a:ext uri="{9D8B030D-6E8A-4147-A177-3AD203B41FA5}">
                      <a16:colId xmlns:a16="http://schemas.microsoft.com/office/drawing/2014/main" val="1447677865"/>
                    </a:ext>
                  </a:extLst>
                </a:gridCol>
              </a:tblGrid>
              <a:tr h="306253">
                <a:tc>
                  <a:txBody>
                    <a:bodyPr/>
                    <a:lstStyle/>
                    <a:p>
                      <a:pPr algn="ctr"/>
                      <a:endParaRPr lang="fi-FI" sz="10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i-FI" sz="1000" dirty="0">
                          <a:solidFill>
                            <a:schemeClr val="tx1"/>
                          </a:solidFill>
                        </a:rPr>
                        <a:t>Yleinen prosessi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i-FI" sz="10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i-FI" sz="10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252731"/>
                  </a:ext>
                </a:extLst>
              </a:tr>
              <a:tr h="668322">
                <a:tc>
                  <a:txBody>
                    <a:bodyPr/>
                    <a:lstStyle/>
                    <a:p>
                      <a:pPr algn="ctr"/>
                      <a:r>
                        <a:rPr lang="fi-FI" sz="1000" b="1">
                          <a:solidFill>
                            <a:schemeClr val="bg1"/>
                          </a:solidFill>
                        </a:rPr>
                        <a:t>Palvelualue</a:t>
                      </a: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>
                          <a:solidFill>
                            <a:schemeClr val="bg1"/>
                          </a:solidFill>
                        </a:rPr>
                        <a:t>Osallistuva ammattilainen</a:t>
                      </a: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707417"/>
                  </a:ext>
                </a:extLst>
              </a:tr>
              <a:tr h="23246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454964"/>
                  </a:ext>
                </a:extLst>
              </a:tr>
              <a:tr h="232460">
                <a:tc vMerge="1">
                  <a:txBody>
                    <a:bodyPr/>
                    <a:lstStyle/>
                    <a:p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655640"/>
                  </a:ext>
                </a:extLst>
              </a:tr>
              <a:tr h="377747">
                <a:tc vMerge="1">
                  <a:txBody>
                    <a:bodyPr/>
                    <a:lstStyle/>
                    <a:p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644420"/>
                  </a:ext>
                </a:extLst>
              </a:tr>
              <a:tr h="232460">
                <a:tc rowSpan="4"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392384"/>
                  </a:ext>
                </a:extLst>
              </a:tr>
              <a:tr h="23246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996819"/>
                  </a:ext>
                </a:extLst>
              </a:tr>
              <a:tr h="484121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733774"/>
                  </a:ext>
                </a:extLst>
              </a:tr>
              <a:tr h="377747"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404014"/>
                  </a:ext>
                </a:extLst>
              </a:tr>
              <a:tr h="3777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028036"/>
                  </a:ext>
                </a:extLst>
              </a:tr>
            </a:tbl>
          </a:graphicData>
        </a:graphic>
      </p:graphicFrame>
      <p:sp>
        <p:nvSpPr>
          <p:cNvPr id="9" name="Right Arrow 56">
            <a:extLst>
              <a:ext uri="{FF2B5EF4-FFF2-40B4-BE49-F238E27FC236}">
                <a16:creationId xmlns:a16="http://schemas.microsoft.com/office/drawing/2014/main" id="{B1F31A0B-2C60-B59C-8346-775FC178D5A3}"/>
              </a:ext>
            </a:extLst>
          </p:cNvPr>
          <p:cNvSpPr/>
          <p:nvPr/>
        </p:nvSpPr>
        <p:spPr>
          <a:xfrm>
            <a:off x="742326" y="1196231"/>
            <a:ext cx="10824187" cy="110769"/>
          </a:xfrm>
          <a:prstGeom prst="rightArrow">
            <a:avLst>
              <a:gd name="adj1" fmla="val 100000"/>
              <a:gd name="adj2" fmla="val 49584"/>
            </a:avLst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597538-6E8F-B877-6866-5014D6323D6A}"/>
              </a:ext>
            </a:extLst>
          </p:cNvPr>
          <p:cNvSpPr>
            <a:spLocks/>
          </p:cNvSpPr>
          <p:nvPr/>
        </p:nvSpPr>
        <p:spPr>
          <a:xfrm>
            <a:off x="962236" y="993834"/>
            <a:ext cx="514549" cy="5145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CE28B7-0BB6-0C38-6D31-2A0A0958EB14}"/>
              </a:ext>
            </a:extLst>
          </p:cNvPr>
          <p:cNvSpPr>
            <a:spLocks/>
          </p:cNvSpPr>
          <p:nvPr/>
        </p:nvSpPr>
        <p:spPr>
          <a:xfrm>
            <a:off x="597299" y="1516861"/>
            <a:ext cx="1296000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Yhteydenotto/ vireilletulo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E745EE-E16B-90CA-46FE-B396C4AECE45}"/>
              </a:ext>
            </a:extLst>
          </p:cNvPr>
          <p:cNvSpPr>
            <a:spLocks/>
          </p:cNvSpPr>
          <p:nvPr/>
        </p:nvSpPr>
        <p:spPr>
          <a:xfrm>
            <a:off x="2617155" y="993834"/>
            <a:ext cx="514549" cy="5145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08D2D2-FACE-4368-A45C-47BBC74746CE}"/>
              </a:ext>
            </a:extLst>
          </p:cNvPr>
          <p:cNvSpPr>
            <a:spLocks/>
          </p:cNvSpPr>
          <p:nvPr/>
        </p:nvSpPr>
        <p:spPr>
          <a:xfrm>
            <a:off x="2255561" y="1509931"/>
            <a:ext cx="1296000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Palvelutarpeen arviointi</a:t>
            </a:r>
          </a:p>
        </p:txBody>
      </p:sp>
      <p:sp>
        <p:nvSpPr>
          <p:cNvPr id="14" name="Oval 11">
            <a:extLst>
              <a:ext uri="{FF2B5EF4-FFF2-40B4-BE49-F238E27FC236}">
                <a16:creationId xmlns:a16="http://schemas.microsoft.com/office/drawing/2014/main" id="{1AF84327-4682-47B8-C256-CAFAF57AA034}"/>
              </a:ext>
            </a:extLst>
          </p:cNvPr>
          <p:cNvSpPr>
            <a:spLocks/>
          </p:cNvSpPr>
          <p:nvPr/>
        </p:nvSpPr>
        <p:spPr>
          <a:xfrm>
            <a:off x="7581911" y="993834"/>
            <a:ext cx="514549" cy="51454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EC7414AE-7D2B-ADDC-7F00-880A85BDFD9D}"/>
              </a:ext>
            </a:extLst>
          </p:cNvPr>
          <p:cNvSpPr>
            <a:spLocks/>
          </p:cNvSpPr>
          <p:nvPr/>
        </p:nvSpPr>
        <p:spPr>
          <a:xfrm>
            <a:off x="8728086" y="1521362"/>
            <a:ext cx="1494992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Seuranta ja arviointi</a:t>
            </a:r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26724439-F87E-EFCE-C100-8720125D7982}"/>
              </a:ext>
            </a:extLst>
          </p:cNvPr>
          <p:cNvSpPr/>
          <p:nvPr/>
        </p:nvSpPr>
        <p:spPr>
          <a:xfrm>
            <a:off x="10891748" y="993834"/>
            <a:ext cx="514549" cy="5145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67010B1-A9AD-C4CD-E319-50AA865B91E4}"/>
              </a:ext>
            </a:extLst>
          </p:cNvPr>
          <p:cNvSpPr>
            <a:spLocks/>
          </p:cNvSpPr>
          <p:nvPr/>
        </p:nvSpPr>
        <p:spPr>
          <a:xfrm>
            <a:off x="4272074" y="993834"/>
            <a:ext cx="514549" cy="5145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2AFC8D82-951E-EAB1-E5EE-883C6DDB01A2}"/>
              </a:ext>
            </a:extLst>
          </p:cNvPr>
          <p:cNvSpPr>
            <a:spLocks/>
          </p:cNvSpPr>
          <p:nvPr/>
        </p:nvSpPr>
        <p:spPr>
          <a:xfrm>
            <a:off x="3819532" y="1516861"/>
            <a:ext cx="1419632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Asiakkuuden suunnittelu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EF397E9-E4C8-4A8D-CC5C-153FC8315308}"/>
              </a:ext>
            </a:extLst>
          </p:cNvPr>
          <p:cNvSpPr>
            <a:spLocks/>
          </p:cNvSpPr>
          <p:nvPr/>
        </p:nvSpPr>
        <p:spPr>
          <a:xfrm>
            <a:off x="5926992" y="993834"/>
            <a:ext cx="514549" cy="5145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B4329925-EF9A-2C3E-05E1-152C5C6BE832}"/>
              </a:ext>
            </a:extLst>
          </p:cNvPr>
          <p:cNvSpPr>
            <a:spLocks/>
          </p:cNvSpPr>
          <p:nvPr/>
        </p:nvSpPr>
        <p:spPr>
          <a:xfrm>
            <a:off x="5536266" y="1511081"/>
            <a:ext cx="1296000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Palveluiden järjestäminen</a:t>
            </a:r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C416B4FA-50FC-498B-A0D8-FBFBBAF57FAC}"/>
              </a:ext>
            </a:extLst>
          </p:cNvPr>
          <p:cNvSpPr>
            <a:spLocks/>
          </p:cNvSpPr>
          <p:nvPr/>
        </p:nvSpPr>
        <p:spPr>
          <a:xfrm>
            <a:off x="7191185" y="1511081"/>
            <a:ext cx="1296000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Palveluiden toteuttaminen</a:t>
            </a:r>
          </a:p>
        </p:txBody>
      </p:sp>
      <p:sp>
        <p:nvSpPr>
          <p:cNvPr id="24" name="Oval 11">
            <a:extLst>
              <a:ext uri="{FF2B5EF4-FFF2-40B4-BE49-F238E27FC236}">
                <a16:creationId xmlns:a16="http://schemas.microsoft.com/office/drawing/2014/main" id="{669E20E7-7729-267A-ECE6-E7429AC74889}"/>
              </a:ext>
            </a:extLst>
          </p:cNvPr>
          <p:cNvSpPr>
            <a:spLocks/>
          </p:cNvSpPr>
          <p:nvPr/>
        </p:nvSpPr>
        <p:spPr>
          <a:xfrm>
            <a:off x="9236830" y="993834"/>
            <a:ext cx="514549" cy="5145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6D18C7E-A217-687F-ABDE-6F9A2779A9B3}"/>
              </a:ext>
            </a:extLst>
          </p:cNvPr>
          <p:cNvSpPr/>
          <p:nvPr/>
        </p:nvSpPr>
        <p:spPr>
          <a:xfrm>
            <a:off x="8487184" y="718782"/>
            <a:ext cx="3460937" cy="1347512"/>
          </a:xfrm>
          <a:prstGeom prst="rect">
            <a:avLst/>
          </a:prstGeom>
          <a:solidFill>
            <a:srgbClr val="F2F2F2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2E15AB-B504-BEBC-2DAB-506099B9A79B}"/>
              </a:ext>
            </a:extLst>
          </p:cNvPr>
          <p:cNvSpPr/>
          <p:nvPr/>
        </p:nvSpPr>
        <p:spPr>
          <a:xfrm>
            <a:off x="591208" y="718782"/>
            <a:ext cx="6359075" cy="1347512"/>
          </a:xfrm>
          <a:prstGeom prst="rect">
            <a:avLst/>
          </a:prstGeom>
          <a:solidFill>
            <a:srgbClr val="F2F2F2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D288DE-F268-1797-45FE-131AA63F0590}"/>
              </a:ext>
            </a:extLst>
          </p:cNvPr>
          <p:cNvSpPr/>
          <p:nvPr/>
        </p:nvSpPr>
        <p:spPr>
          <a:xfrm>
            <a:off x="589717" y="5810874"/>
            <a:ext cx="11349130" cy="486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900" b="1">
                <a:solidFill>
                  <a:schemeClr val="tx1"/>
                </a:solidFill>
              </a:rPr>
              <a:t>Päätösvalta</a:t>
            </a:r>
            <a:r>
              <a:rPr lang="fi-FI" sz="900">
                <a:solidFill>
                  <a:schemeClr val="tx1"/>
                </a:solidFill>
              </a:rPr>
              <a:t> - Päätösvaltainen henkilö on vastuussa tehtävästä asiakaspäätöksen näkökulmasta. </a:t>
            </a:r>
            <a:r>
              <a:rPr lang="fi-FI" sz="900" b="1">
                <a:solidFill>
                  <a:schemeClr val="tx1"/>
                </a:solidFill>
              </a:rPr>
              <a:t>Vastuullinen</a:t>
            </a:r>
            <a:r>
              <a:rPr lang="fi-FI" sz="900">
                <a:solidFill>
                  <a:schemeClr val="tx1"/>
                </a:solidFill>
              </a:rPr>
              <a:t> - Henkilö varsinaisesti suorittaa tehtävän, hän tekee käytännön työn ja varmistaa, että tehtävä saadaan tehtyä asetettujen tavoitteiden mukaisesti. </a:t>
            </a:r>
            <a:r>
              <a:rPr lang="fi-FI" sz="900" b="1">
                <a:solidFill>
                  <a:schemeClr val="tx1"/>
                </a:solidFill>
              </a:rPr>
              <a:t>Kuultava</a:t>
            </a:r>
            <a:r>
              <a:rPr lang="fi-FI" sz="900">
                <a:solidFill>
                  <a:schemeClr val="tx1"/>
                </a:solidFill>
              </a:rPr>
              <a:t> - Kuultava henkilö on asiantuntija, jonka neuvoja tarvitaan tehtävän suorittamiseksi. </a:t>
            </a:r>
            <a:r>
              <a:rPr lang="fi-FI" sz="900" b="1">
                <a:solidFill>
                  <a:schemeClr val="tx1"/>
                </a:solidFill>
              </a:rPr>
              <a:t>Tiedotettava</a:t>
            </a:r>
            <a:r>
              <a:rPr lang="fi-FI" sz="900">
                <a:solidFill>
                  <a:schemeClr val="tx1"/>
                </a:solidFill>
              </a:rPr>
              <a:t> - Tiedotettava henkilö tulee pitää ajan tasalla tehtävän edistymisestä.</a:t>
            </a:r>
          </a:p>
        </p:txBody>
      </p:sp>
    </p:spTree>
    <p:extLst>
      <p:ext uri="{BB962C8B-B14F-4D97-AF65-F5344CB8AC3E}">
        <p14:creationId xmlns:p14="http://schemas.microsoft.com/office/powerpoint/2010/main" val="3836835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hink-cell data - do not delete" hidden="1">
            <a:extLst>
              <a:ext uri="{FF2B5EF4-FFF2-40B4-BE49-F238E27FC236}">
                <a16:creationId xmlns:a16="http://schemas.microsoft.com/office/drawing/2014/main" id="{2C4AE5DF-703A-0C0A-57FC-1EE87EE4095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1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C4AE5DF-703A-0C0A-57FC-1EE87EE409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12">
            <a:extLst>
              <a:ext uri="{FF2B5EF4-FFF2-40B4-BE49-F238E27FC236}">
                <a16:creationId xmlns:a16="http://schemas.microsoft.com/office/drawing/2014/main" id="{00D6C0AC-B0F7-7D21-0579-FA25EDF20CD9}"/>
              </a:ext>
            </a:extLst>
          </p:cNvPr>
          <p:cNvSpPr>
            <a:spLocks/>
          </p:cNvSpPr>
          <p:nvPr/>
        </p:nvSpPr>
        <p:spPr>
          <a:xfrm>
            <a:off x="10211591" y="1492966"/>
            <a:ext cx="1949232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Päättyminen/ siirtyminen toiseen palveluun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5C5501-4089-8F5C-BE31-3D55A2D242F0}"/>
              </a:ext>
            </a:extLst>
          </p:cNvPr>
          <p:cNvSpPr/>
          <p:nvPr/>
        </p:nvSpPr>
        <p:spPr>
          <a:xfrm>
            <a:off x="10223078" y="4504828"/>
            <a:ext cx="1828800" cy="2306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99DA1C-4F99-F2EA-0D8B-7CB860A23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207" y="50043"/>
            <a:ext cx="9163421" cy="621673"/>
          </a:xfrm>
        </p:spPr>
        <p:txBody>
          <a:bodyPr vert="horz">
            <a:normAutofit/>
          </a:bodyPr>
          <a:lstStyle/>
          <a:p>
            <a:r>
              <a:rPr lang="fi-FI" sz="2400"/>
              <a:t>Vastuut ja roolit vaiheesta: seuranta ja arviointi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F6EF42F-283D-406B-A8DB-CE9796BCA8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386209"/>
              </p:ext>
            </p:extLst>
          </p:nvPr>
        </p:nvGraphicFramePr>
        <p:xfrm>
          <a:off x="591207" y="2328066"/>
          <a:ext cx="11356915" cy="3057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650">
                  <a:extLst>
                    <a:ext uri="{9D8B030D-6E8A-4147-A177-3AD203B41FA5}">
                      <a16:colId xmlns:a16="http://schemas.microsoft.com/office/drawing/2014/main" val="4287903978"/>
                    </a:ext>
                  </a:extLst>
                </a:gridCol>
                <a:gridCol w="1496650">
                  <a:extLst>
                    <a:ext uri="{9D8B030D-6E8A-4147-A177-3AD203B41FA5}">
                      <a16:colId xmlns:a16="http://schemas.microsoft.com/office/drawing/2014/main" val="2932856031"/>
                    </a:ext>
                  </a:extLst>
                </a:gridCol>
                <a:gridCol w="1672723">
                  <a:extLst>
                    <a:ext uri="{9D8B030D-6E8A-4147-A177-3AD203B41FA5}">
                      <a16:colId xmlns:a16="http://schemas.microsoft.com/office/drawing/2014/main" val="1151087164"/>
                    </a:ext>
                  </a:extLst>
                </a:gridCol>
                <a:gridCol w="1672723">
                  <a:extLst>
                    <a:ext uri="{9D8B030D-6E8A-4147-A177-3AD203B41FA5}">
                      <a16:colId xmlns:a16="http://schemas.microsoft.com/office/drawing/2014/main" val="741306489"/>
                    </a:ext>
                  </a:extLst>
                </a:gridCol>
                <a:gridCol w="1672723">
                  <a:extLst>
                    <a:ext uri="{9D8B030D-6E8A-4147-A177-3AD203B41FA5}">
                      <a16:colId xmlns:a16="http://schemas.microsoft.com/office/drawing/2014/main" val="2630659169"/>
                    </a:ext>
                  </a:extLst>
                </a:gridCol>
                <a:gridCol w="1672723">
                  <a:extLst>
                    <a:ext uri="{9D8B030D-6E8A-4147-A177-3AD203B41FA5}">
                      <a16:colId xmlns:a16="http://schemas.microsoft.com/office/drawing/2014/main" val="3338861687"/>
                    </a:ext>
                  </a:extLst>
                </a:gridCol>
                <a:gridCol w="1672723">
                  <a:extLst>
                    <a:ext uri="{9D8B030D-6E8A-4147-A177-3AD203B41FA5}">
                      <a16:colId xmlns:a16="http://schemas.microsoft.com/office/drawing/2014/main" val="1742982594"/>
                    </a:ext>
                  </a:extLst>
                </a:gridCol>
              </a:tblGrid>
              <a:tr h="310404">
                <a:tc>
                  <a:txBody>
                    <a:bodyPr/>
                    <a:lstStyle/>
                    <a:p>
                      <a:pPr algn="ctr"/>
                      <a:endParaRPr lang="fi-FI" sz="10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i-FI" sz="1000" dirty="0">
                          <a:solidFill>
                            <a:schemeClr val="tx1"/>
                          </a:solidFill>
                        </a:rPr>
                        <a:t>Yleinen prosessi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i-FI" sz="10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415818"/>
                  </a:ext>
                </a:extLst>
              </a:tr>
              <a:tr h="310404">
                <a:tc>
                  <a:txBody>
                    <a:bodyPr/>
                    <a:lstStyle/>
                    <a:p>
                      <a:pPr algn="ctr"/>
                      <a:r>
                        <a:rPr lang="fi-FI" sz="1000" b="1">
                          <a:solidFill>
                            <a:schemeClr val="bg1"/>
                          </a:solidFill>
                        </a:rPr>
                        <a:t>Palvelualue</a:t>
                      </a: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>
                          <a:solidFill>
                            <a:schemeClr val="bg1"/>
                          </a:solidFill>
                        </a:rPr>
                        <a:t>Osallistuva ammattilainen</a:t>
                      </a: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707417"/>
                  </a:ext>
                </a:extLst>
              </a:tr>
              <a:tr h="51644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454964"/>
                  </a:ext>
                </a:extLst>
              </a:tr>
              <a:tr h="235454">
                <a:tc vMerge="1">
                  <a:txBody>
                    <a:bodyPr/>
                    <a:lstStyle/>
                    <a:p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655640"/>
                  </a:ext>
                </a:extLst>
              </a:tr>
              <a:tr h="235454">
                <a:tc rowSpan="3"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392384"/>
                  </a:ext>
                </a:extLst>
              </a:tr>
              <a:tr h="235454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996819"/>
                  </a:ext>
                </a:extLst>
              </a:tr>
              <a:tr h="293152"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404014"/>
                  </a:ext>
                </a:extLst>
              </a:tr>
              <a:tr h="516440">
                <a:tc rowSpan="2"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strike="noStrike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485597"/>
                  </a:ext>
                </a:extLst>
              </a:tr>
              <a:tr h="293152">
                <a:tc vMerge="1">
                  <a:txBody>
                    <a:bodyPr/>
                    <a:lstStyle/>
                    <a:p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618455"/>
                  </a:ext>
                </a:extLst>
              </a:tr>
            </a:tbl>
          </a:graphicData>
        </a:graphic>
      </p:graphicFrame>
      <p:sp>
        <p:nvSpPr>
          <p:cNvPr id="5" name="Right Arrow 56">
            <a:extLst>
              <a:ext uri="{FF2B5EF4-FFF2-40B4-BE49-F238E27FC236}">
                <a16:creationId xmlns:a16="http://schemas.microsoft.com/office/drawing/2014/main" id="{FDEA3DCE-74CB-CCCF-E9B7-33032C6E5263}"/>
              </a:ext>
            </a:extLst>
          </p:cNvPr>
          <p:cNvSpPr/>
          <p:nvPr/>
        </p:nvSpPr>
        <p:spPr>
          <a:xfrm>
            <a:off x="742326" y="1196231"/>
            <a:ext cx="10824187" cy="110769"/>
          </a:xfrm>
          <a:prstGeom prst="rightArrow">
            <a:avLst>
              <a:gd name="adj1" fmla="val 100000"/>
              <a:gd name="adj2" fmla="val 49584"/>
            </a:avLst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7DC0D83-4A28-C3ED-8245-C279D8194682}"/>
              </a:ext>
            </a:extLst>
          </p:cNvPr>
          <p:cNvSpPr>
            <a:spLocks/>
          </p:cNvSpPr>
          <p:nvPr/>
        </p:nvSpPr>
        <p:spPr>
          <a:xfrm>
            <a:off x="962236" y="993834"/>
            <a:ext cx="514549" cy="5145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961508-936D-9B7D-B6AF-488BEF8F73EF}"/>
              </a:ext>
            </a:extLst>
          </p:cNvPr>
          <p:cNvSpPr>
            <a:spLocks/>
          </p:cNvSpPr>
          <p:nvPr/>
        </p:nvSpPr>
        <p:spPr>
          <a:xfrm>
            <a:off x="597299" y="1516861"/>
            <a:ext cx="1296000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Yhteydenotto/ vireilletulo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4A6B4C2-CDCD-C62B-B56B-827502B9EE15}"/>
              </a:ext>
            </a:extLst>
          </p:cNvPr>
          <p:cNvSpPr>
            <a:spLocks/>
          </p:cNvSpPr>
          <p:nvPr/>
        </p:nvSpPr>
        <p:spPr>
          <a:xfrm>
            <a:off x="2617155" y="993834"/>
            <a:ext cx="514549" cy="5145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E77369-ADCA-E89F-441D-62436C9E702D}"/>
              </a:ext>
            </a:extLst>
          </p:cNvPr>
          <p:cNvSpPr>
            <a:spLocks/>
          </p:cNvSpPr>
          <p:nvPr/>
        </p:nvSpPr>
        <p:spPr>
          <a:xfrm>
            <a:off x="2255561" y="1509931"/>
            <a:ext cx="1296000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Palvelutarpeen arviointi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BF53E3-9C6C-5FB3-4F10-B103F09F268C}"/>
              </a:ext>
            </a:extLst>
          </p:cNvPr>
          <p:cNvSpPr>
            <a:spLocks/>
          </p:cNvSpPr>
          <p:nvPr/>
        </p:nvSpPr>
        <p:spPr>
          <a:xfrm>
            <a:off x="7581911" y="993834"/>
            <a:ext cx="514549" cy="5145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203DD2-4292-7E07-5622-665A99B873C3}"/>
              </a:ext>
            </a:extLst>
          </p:cNvPr>
          <p:cNvSpPr>
            <a:spLocks/>
          </p:cNvSpPr>
          <p:nvPr/>
        </p:nvSpPr>
        <p:spPr>
          <a:xfrm>
            <a:off x="8728086" y="1521362"/>
            <a:ext cx="1494992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Seuranta ja arviointi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40C872-1F61-88F7-D280-A76EE004A2D4}"/>
              </a:ext>
            </a:extLst>
          </p:cNvPr>
          <p:cNvSpPr/>
          <p:nvPr/>
        </p:nvSpPr>
        <p:spPr>
          <a:xfrm>
            <a:off x="10891748" y="993834"/>
            <a:ext cx="514549" cy="5145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EA0D4C1-17C3-570B-1CD9-779D7776D323}"/>
              </a:ext>
            </a:extLst>
          </p:cNvPr>
          <p:cNvSpPr>
            <a:spLocks/>
          </p:cNvSpPr>
          <p:nvPr/>
        </p:nvSpPr>
        <p:spPr>
          <a:xfrm>
            <a:off x="4272074" y="993834"/>
            <a:ext cx="514549" cy="5145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A39B845A-0C26-14B5-0DCC-E9D5984AC3E5}"/>
              </a:ext>
            </a:extLst>
          </p:cNvPr>
          <p:cNvSpPr>
            <a:spLocks/>
          </p:cNvSpPr>
          <p:nvPr/>
        </p:nvSpPr>
        <p:spPr>
          <a:xfrm>
            <a:off x="3819532" y="1516861"/>
            <a:ext cx="1419632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Asiakkuuden suunnittelu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41D751A-B64C-5A46-B688-DBA905A8A157}"/>
              </a:ext>
            </a:extLst>
          </p:cNvPr>
          <p:cNvSpPr>
            <a:spLocks/>
          </p:cNvSpPr>
          <p:nvPr/>
        </p:nvSpPr>
        <p:spPr>
          <a:xfrm>
            <a:off x="5926992" y="993834"/>
            <a:ext cx="514549" cy="5145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65FFB4F4-FDFD-63FF-6E7F-5DB9E3E687D4}"/>
              </a:ext>
            </a:extLst>
          </p:cNvPr>
          <p:cNvSpPr>
            <a:spLocks/>
          </p:cNvSpPr>
          <p:nvPr/>
        </p:nvSpPr>
        <p:spPr>
          <a:xfrm>
            <a:off x="5536266" y="1511081"/>
            <a:ext cx="1296000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Palveluiden järjestäminen</a:t>
            </a: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2ED85373-30FB-9059-C409-097B0A1A0ACB}"/>
              </a:ext>
            </a:extLst>
          </p:cNvPr>
          <p:cNvSpPr>
            <a:spLocks/>
          </p:cNvSpPr>
          <p:nvPr/>
        </p:nvSpPr>
        <p:spPr>
          <a:xfrm>
            <a:off x="7191185" y="1511081"/>
            <a:ext cx="1296000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Palveluiden toteuttaminen</a:t>
            </a:r>
          </a:p>
        </p:txBody>
      </p:sp>
      <p:sp>
        <p:nvSpPr>
          <p:cNvPr id="22" name="Oval 11">
            <a:extLst>
              <a:ext uri="{FF2B5EF4-FFF2-40B4-BE49-F238E27FC236}">
                <a16:creationId xmlns:a16="http://schemas.microsoft.com/office/drawing/2014/main" id="{CCF064EE-99DD-93DA-498E-E51A5CFF1E1D}"/>
              </a:ext>
            </a:extLst>
          </p:cNvPr>
          <p:cNvSpPr>
            <a:spLocks/>
          </p:cNvSpPr>
          <p:nvPr/>
        </p:nvSpPr>
        <p:spPr>
          <a:xfrm>
            <a:off x="9236830" y="993834"/>
            <a:ext cx="514549" cy="51454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9F00F9-C4E0-BEDD-FC8A-41B1355A4254}"/>
              </a:ext>
            </a:extLst>
          </p:cNvPr>
          <p:cNvSpPr/>
          <p:nvPr/>
        </p:nvSpPr>
        <p:spPr>
          <a:xfrm>
            <a:off x="10383007" y="718782"/>
            <a:ext cx="1565114" cy="1347512"/>
          </a:xfrm>
          <a:prstGeom prst="rect">
            <a:avLst/>
          </a:prstGeom>
          <a:solidFill>
            <a:srgbClr val="F2F2F2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A6EF66E-DC9A-E01E-B190-A017FDE639F1}"/>
              </a:ext>
            </a:extLst>
          </p:cNvPr>
          <p:cNvSpPr/>
          <p:nvPr/>
        </p:nvSpPr>
        <p:spPr>
          <a:xfrm>
            <a:off x="591208" y="718782"/>
            <a:ext cx="8013994" cy="1347512"/>
          </a:xfrm>
          <a:prstGeom prst="rect">
            <a:avLst/>
          </a:prstGeom>
          <a:solidFill>
            <a:srgbClr val="F2F2F2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C96A0E-5DE0-C3CC-A1A6-8CE1738E0AB3}"/>
              </a:ext>
            </a:extLst>
          </p:cNvPr>
          <p:cNvSpPr/>
          <p:nvPr/>
        </p:nvSpPr>
        <p:spPr>
          <a:xfrm>
            <a:off x="591207" y="5743990"/>
            <a:ext cx="11347639" cy="486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900" b="1">
                <a:solidFill>
                  <a:schemeClr val="tx1"/>
                </a:solidFill>
              </a:rPr>
              <a:t>Päätösvalta</a:t>
            </a:r>
            <a:r>
              <a:rPr lang="fi-FI" sz="900">
                <a:solidFill>
                  <a:schemeClr val="tx1"/>
                </a:solidFill>
              </a:rPr>
              <a:t> - Päätösvaltainen henkilö on vastuussa tehtävästä asiakaspäätöksen näkökulmasta. </a:t>
            </a:r>
            <a:r>
              <a:rPr lang="fi-FI" sz="900" b="1">
                <a:solidFill>
                  <a:schemeClr val="tx1"/>
                </a:solidFill>
              </a:rPr>
              <a:t>Vastuullinen</a:t>
            </a:r>
            <a:r>
              <a:rPr lang="fi-FI" sz="900">
                <a:solidFill>
                  <a:schemeClr val="tx1"/>
                </a:solidFill>
              </a:rPr>
              <a:t> - Henkilö varsinaisesti suorittaa tehtävän, hän tekee käytännön työn ja varmistaa, että tehtävä saadaan tehtyä asetettujen tavoitteiden mukaisesti. </a:t>
            </a:r>
            <a:r>
              <a:rPr lang="fi-FI" sz="900" b="1">
                <a:solidFill>
                  <a:schemeClr val="tx1"/>
                </a:solidFill>
              </a:rPr>
              <a:t>Kuultava</a:t>
            </a:r>
            <a:r>
              <a:rPr lang="fi-FI" sz="900">
                <a:solidFill>
                  <a:schemeClr val="tx1"/>
                </a:solidFill>
              </a:rPr>
              <a:t> - Kuultava henkilö on asiantuntija, jonka neuvoja tarvitaan tehtävän suorittamiseksi. </a:t>
            </a:r>
            <a:r>
              <a:rPr lang="fi-FI" sz="900" b="1">
                <a:solidFill>
                  <a:schemeClr val="tx1"/>
                </a:solidFill>
              </a:rPr>
              <a:t>Tiedotettava</a:t>
            </a:r>
            <a:r>
              <a:rPr lang="fi-FI" sz="900">
                <a:solidFill>
                  <a:schemeClr val="tx1"/>
                </a:solidFill>
              </a:rPr>
              <a:t> - Tiedotettava henkilö tulee pitää ajan tasalla tehtävän edistymisestä.</a:t>
            </a:r>
          </a:p>
        </p:txBody>
      </p:sp>
    </p:spTree>
    <p:extLst>
      <p:ext uri="{BB962C8B-B14F-4D97-AF65-F5344CB8AC3E}">
        <p14:creationId xmlns:p14="http://schemas.microsoft.com/office/powerpoint/2010/main" val="2554151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hink-cell data - do not delete" hidden="1">
            <a:extLst>
              <a:ext uri="{FF2B5EF4-FFF2-40B4-BE49-F238E27FC236}">
                <a16:creationId xmlns:a16="http://schemas.microsoft.com/office/drawing/2014/main" id="{2C4AE5DF-703A-0C0A-57FC-1EE87EE4095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1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C4AE5DF-703A-0C0A-57FC-1EE87EE409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AC5C5501-4089-8F5C-BE31-3D55A2D242F0}"/>
              </a:ext>
            </a:extLst>
          </p:cNvPr>
          <p:cNvSpPr/>
          <p:nvPr/>
        </p:nvSpPr>
        <p:spPr>
          <a:xfrm>
            <a:off x="10223078" y="4504828"/>
            <a:ext cx="1828800" cy="2306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99DA1C-4F99-F2EA-0D8B-7CB860A23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207" y="-95531"/>
            <a:ext cx="10167777" cy="903066"/>
          </a:xfrm>
        </p:spPr>
        <p:txBody>
          <a:bodyPr vert="horz">
            <a:normAutofit/>
          </a:bodyPr>
          <a:lstStyle/>
          <a:p>
            <a:r>
              <a:rPr lang="fi-FI" sz="2400"/>
              <a:t>Vastuut ja roolit vaiheesta: päättyminen / siirtyminen toiseen palveluun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1252AA7-1EBE-684E-77EA-ECF364B335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414786"/>
              </p:ext>
            </p:extLst>
          </p:nvPr>
        </p:nvGraphicFramePr>
        <p:xfrm>
          <a:off x="603891" y="2148993"/>
          <a:ext cx="11119536" cy="386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3943">
                  <a:extLst>
                    <a:ext uri="{9D8B030D-6E8A-4147-A177-3AD203B41FA5}">
                      <a16:colId xmlns:a16="http://schemas.microsoft.com/office/drawing/2014/main" val="4287903978"/>
                    </a:ext>
                  </a:extLst>
                </a:gridCol>
                <a:gridCol w="1213943">
                  <a:extLst>
                    <a:ext uri="{9D8B030D-6E8A-4147-A177-3AD203B41FA5}">
                      <a16:colId xmlns:a16="http://schemas.microsoft.com/office/drawing/2014/main" val="2932856031"/>
                    </a:ext>
                  </a:extLst>
                </a:gridCol>
                <a:gridCol w="1428169">
                  <a:extLst>
                    <a:ext uri="{9D8B030D-6E8A-4147-A177-3AD203B41FA5}">
                      <a16:colId xmlns:a16="http://schemas.microsoft.com/office/drawing/2014/main" val="4227548678"/>
                    </a:ext>
                  </a:extLst>
                </a:gridCol>
                <a:gridCol w="1428169">
                  <a:extLst>
                    <a:ext uri="{9D8B030D-6E8A-4147-A177-3AD203B41FA5}">
                      <a16:colId xmlns:a16="http://schemas.microsoft.com/office/drawing/2014/main" val="851005104"/>
                    </a:ext>
                  </a:extLst>
                </a:gridCol>
                <a:gridCol w="1428169">
                  <a:extLst>
                    <a:ext uri="{9D8B030D-6E8A-4147-A177-3AD203B41FA5}">
                      <a16:colId xmlns:a16="http://schemas.microsoft.com/office/drawing/2014/main" val="1502827010"/>
                    </a:ext>
                  </a:extLst>
                </a:gridCol>
                <a:gridCol w="1428169">
                  <a:extLst>
                    <a:ext uri="{9D8B030D-6E8A-4147-A177-3AD203B41FA5}">
                      <a16:colId xmlns:a16="http://schemas.microsoft.com/office/drawing/2014/main" val="3890416702"/>
                    </a:ext>
                  </a:extLst>
                </a:gridCol>
                <a:gridCol w="1428169">
                  <a:extLst>
                    <a:ext uri="{9D8B030D-6E8A-4147-A177-3AD203B41FA5}">
                      <a16:colId xmlns:a16="http://schemas.microsoft.com/office/drawing/2014/main" val="1151087164"/>
                    </a:ext>
                  </a:extLst>
                </a:gridCol>
                <a:gridCol w="1550805">
                  <a:extLst>
                    <a:ext uri="{9D8B030D-6E8A-4147-A177-3AD203B41FA5}">
                      <a16:colId xmlns:a16="http://schemas.microsoft.com/office/drawing/2014/main" val="741306489"/>
                    </a:ext>
                  </a:extLst>
                </a:gridCol>
              </a:tblGrid>
              <a:tr h="240433">
                <a:tc>
                  <a:txBody>
                    <a:bodyPr/>
                    <a:lstStyle/>
                    <a:p>
                      <a:pPr algn="ctr"/>
                      <a:endParaRPr lang="fi-FI" sz="1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i-FI" sz="1000" dirty="0">
                          <a:solidFill>
                            <a:schemeClr val="tx1"/>
                          </a:solidFill>
                        </a:rPr>
                        <a:t>Yleinen prosessi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i-FI" sz="1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fi-FI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i-FI" sz="1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811418"/>
                  </a:ext>
                </a:extLst>
              </a:tr>
              <a:tr h="540974">
                <a:tc>
                  <a:txBody>
                    <a:bodyPr/>
                    <a:lstStyle/>
                    <a:p>
                      <a:pPr algn="ctr"/>
                      <a:r>
                        <a:rPr lang="fi-FI" sz="1000" b="1">
                          <a:solidFill>
                            <a:schemeClr val="bg1"/>
                          </a:solidFill>
                        </a:rPr>
                        <a:t>Palvelualue</a:t>
                      </a: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>
                          <a:solidFill>
                            <a:schemeClr val="bg1"/>
                          </a:solidFill>
                        </a:rPr>
                        <a:t>Osallistuva ammattilainen</a:t>
                      </a: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707417"/>
                  </a:ext>
                </a:extLst>
              </a:tr>
              <a:tr h="540974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454964"/>
                  </a:ext>
                </a:extLst>
              </a:tr>
              <a:tr h="240433">
                <a:tc vMerge="1">
                  <a:txBody>
                    <a:bodyPr/>
                    <a:lstStyle/>
                    <a:p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655640"/>
                  </a:ext>
                </a:extLst>
              </a:tr>
              <a:tr h="390703">
                <a:tc vMerge="1">
                  <a:txBody>
                    <a:bodyPr/>
                    <a:lstStyle/>
                    <a:p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644420"/>
                  </a:ext>
                </a:extLst>
              </a:tr>
              <a:tr h="24043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b="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996819"/>
                  </a:ext>
                </a:extLst>
              </a:tr>
              <a:tr h="3907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404014"/>
                  </a:ext>
                </a:extLst>
              </a:tr>
              <a:tr h="390703">
                <a:tc vMerge="1">
                  <a:txBody>
                    <a:bodyPr/>
                    <a:lstStyle/>
                    <a:p>
                      <a:endParaRPr lang="fi-FI" sz="10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414593"/>
                  </a:ext>
                </a:extLst>
              </a:tr>
              <a:tr h="39070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b="0" dirty="0"/>
                    </a:p>
                  </a:txBody>
                  <a:tcPr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618455"/>
                  </a:ext>
                </a:extLst>
              </a:tr>
              <a:tr h="24043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b="0"/>
                    </a:p>
                  </a:txBody>
                  <a:tcPr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984238"/>
                  </a:ext>
                </a:extLst>
              </a:tr>
              <a:tr h="240433"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540554"/>
                  </a:ext>
                </a:extLst>
              </a:tr>
            </a:tbl>
          </a:graphicData>
        </a:graphic>
      </p:graphicFrame>
      <p:sp>
        <p:nvSpPr>
          <p:cNvPr id="8" name="Right Arrow 56">
            <a:extLst>
              <a:ext uri="{FF2B5EF4-FFF2-40B4-BE49-F238E27FC236}">
                <a16:creationId xmlns:a16="http://schemas.microsoft.com/office/drawing/2014/main" id="{97AF7EB8-0FB3-4733-F515-EA4FBF33C8D0}"/>
              </a:ext>
            </a:extLst>
          </p:cNvPr>
          <p:cNvSpPr/>
          <p:nvPr/>
        </p:nvSpPr>
        <p:spPr>
          <a:xfrm>
            <a:off x="742326" y="1196231"/>
            <a:ext cx="10824187" cy="110769"/>
          </a:xfrm>
          <a:prstGeom prst="rightArrow">
            <a:avLst>
              <a:gd name="adj1" fmla="val 100000"/>
              <a:gd name="adj2" fmla="val 49584"/>
            </a:avLst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3086E01-A650-5744-D32C-EF7D6B024D6B}"/>
              </a:ext>
            </a:extLst>
          </p:cNvPr>
          <p:cNvSpPr>
            <a:spLocks/>
          </p:cNvSpPr>
          <p:nvPr/>
        </p:nvSpPr>
        <p:spPr>
          <a:xfrm>
            <a:off x="962236" y="993834"/>
            <a:ext cx="514549" cy="5145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1DB996-BE2A-DC19-44C7-F55A8C945D5C}"/>
              </a:ext>
            </a:extLst>
          </p:cNvPr>
          <p:cNvSpPr>
            <a:spLocks/>
          </p:cNvSpPr>
          <p:nvPr/>
        </p:nvSpPr>
        <p:spPr>
          <a:xfrm>
            <a:off x="597299" y="1516861"/>
            <a:ext cx="1296000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Yhteydenotto/ vireilletulo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78C7762-CDE0-3803-524D-0250F18F3F68}"/>
              </a:ext>
            </a:extLst>
          </p:cNvPr>
          <p:cNvSpPr>
            <a:spLocks/>
          </p:cNvSpPr>
          <p:nvPr/>
        </p:nvSpPr>
        <p:spPr>
          <a:xfrm>
            <a:off x="2617155" y="993834"/>
            <a:ext cx="514549" cy="5145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E0CC6A-5BD2-A7FA-28A6-17956BF5F6B9}"/>
              </a:ext>
            </a:extLst>
          </p:cNvPr>
          <p:cNvSpPr>
            <a:spLocks/>
          </p:cNvSpPr>
          <p:nvPr/>
        </p:nvSpPr>
        <p:spPr>
          <a:xfrm>
            <a:off x="2255561" y="1509931"/>
            <a:ext cx="1296000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Palvelutarpeen arviointi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7F1AAE-0E3E-DB88-CAEB-233B262A0C45}"/>
              </a:ext>
            </a:extLst>
          </p:cNvPr>
          <p:cNvSpPr>
            <a:spLocks/>
          </p:cNvSpPr>
          <p:nvPr/>
        </p:nvSpPr>
        <p:spPr>
          <a:xfrm>
            <a:off x="7581911" y="993834"/>
            <a:ext cx="514549" cy="5145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839559-0E89-A961-52A4-1CF3B7BF3A3E}"/>
              </a:ext>
            </a:extLst>
          </p:cNvPr>
          <p:cNvSpPr>
            <a:spLocks/>
          </p:cNvSpPr>
          <p:nvPr/>
        </p:nvSpPr>
        <p:spPr>
          <a:xfrm>
            <a:off x="8728086" y="1521362"/>
            <a:ext cx="1494992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Seuranta ja arviointi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91C8F0A-8E8A-8932-21BC-528E3AA4710A}"/>
              </a:ext>
            </a:extLst>
          </p:cNvPr>
          <p:cNvSpPr/>
          <p:nvPr/>
        </p:nvSpPr>
        <p:spPr>
          <a:xfrm>
            <a:off x="10891748" y="993834"/>
            <a:ext cx="514549" cy="51454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B592AD1-6DAE-9A8F-FCEC-10D8E9E12A07}"/>
              </a:ext>
            </a:extLst>
          </p:cNvPr>
          <p:cNvSpPr>
            <a:spLocks/>
          </p:cNvSpPr>
          <p:nvPr/>
        </p:nvSpPr>
        <p:spPr>
          <a:xfrm>
            <a:off x="4272074" y="993834"/>
            <a:ext cx="514549" cy="5145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56F8E4E4-AC24-0CC5-6AEC-E16D3DECCB4C}"/>
              </a:ext>
            </a:extLst>
          </p:cNvPr>
          <p:cNvSpPr>
            <a:spLocks/>
          </p:cNvSpPr>
          <p:nvPr/>
        </p:nvSpPr>
        <p:spPr>
          <a:xfrm>
            <a:off x="3819532" y="1516861"/>
            <a:ext cx="1419632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Asiakkuuden suunnittelu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7FC0083-3969-52C2-6A8C-1D43F4AC2617}"/>
              </a:ext>
            </a:extLst>
          </p:cNvPr>
          <p:cNvSpPr>
            <a:spLocks/>
          </p:cNvSpPr>
          <p:nvPr/>
        </p:nvSpPr>
        <p:spPr>
          <a:xfrm>
            <a:off x="5926992" y="993834"/>
            <a:ext cx="514549" cy="5145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4707AE62-7A56-95A9-49B7-7EE2B12F3163}"/>
              </a:ext>
            </a:extLst>
          </p:cNvPr>
          <p:cNvSpPr>
            <a:spLocks/>
          </p:cNvSpPr>
          <p:nvPr/>
        </p:nvSpPr>
        <p:spPr>
          <a:xfrm>
            <a:off x="5536266" y="1511081"/>
            <a:ext cx="1296000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Palveluiden järjestäminen</a:t>
            </a: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248F85E0-9CE6-119E-C928-60D0B2256720}"/>
              </a:ext>
            </a:extLst>
          </p:cNvPr>
          <p:cNvSpPr>
            <a:spLocks/>
          </p:cNvSpPr>
          <p:nvPr/>
        </p:nvSpPr>
        <p:spPr>
          <a:xfrm>
            <a:off x="7191185" y="1511081"/>
            <a:ext cx="1296000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Palveluiden toteuttaminen</a:t>
            </a:r>
          </a:p>
        </p:txBody>
      </p:sp>
      <p:sp>
        <p:nvSpPr>
          <p:cNvPr id="23" name="Oval 11">
            <a:extLst>
              <a:ext uri="{FF2B5EF4-FFF2-40B4-BE49-F238E27FC236}">
                <a16:creationId xmlns:a16="http://schemas.microsoft.com/office/drawing/2014/main" id="{BCFFCC81-359F-EA2F-7C3A-0560B37E99E6}"/>
              </a:ext>
            </a:extLst>
          </p:cNvPr>
          <p:cNvSpPr>
            <a:spLocks/>
          </p:cNvSpPr>
          <p:nvPr/>
        </p:nvSpPr>
        <p:spPr>
          <a:xfrm>
            <a:off x="9236830" y="993834"/>
            <a:ext cx="514549" cy="5145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0B0376-E4DC-3115-B2C9-C9282DC3CA08}"/>
              </a:ext>
            </a:extLst>
          </p:cNvPr>
          <p:cNvSpPr/>
          <p:nvPr/>
        </p:nvSpPr>
        <p:spPr>
          <a:xfrm>
            <a:off x="591208" y="718782"/>
            <a:ext cx="9771992" cy="1347512"/>
          </a:xfrm>
          <a:prstGeom prst="rect">
            <a:avLst/>
          </a:prstGeom>
          <a:solidFill>
            <a:srgbClr val="F2F2F2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860ECFC8-6D73-02AE-3AAA-2D5F06EB89FB}"/>
              </a:ext>
            </a:extLst>
          </p:cNvPr>
          <p:cNvSpPr>
            <a:spLocks/>
          </p:cNvSpPr>
          <p:nvPr/>
        </p:nvSpPr>
        <p:spPr>
          <a:xfrm>
            <a:off x="10211591" y="1492966"/>
            <a:ext cx="1949232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Päättyminen/ siirtyminen toiseen palveluun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4B74C8-057F-0290-20C9-F3D9ACE67814}"/>
              </a:ext>
            </a:extLst>
          </p:cNvPr>
          <p:cNvSpPr/>
          <p:nvPr/>
        </p:nvSpPr>
        <p:spPr>
          <a:xfrm>
            <a:off x="591207" y="6016717"/>
            <a:ext cx="11347639" cy="486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900" b="1">
                <a:solidFill>
                  <a:schemeClr val="tx1"/>
                </a:solidFill>
              </a:rPr>
              <a:t>Päätösvalta</a:t>
            </a:r>
            <a:r>
              <a:rPr lang="fi-FI" sz="900">
                <a:solidFill>
                  <a:schemeClr val="tx1"/>
                </a:solidFill>
              </a:rPr>
              <a:t> - Päätösvaltainen henkilö on vastuussa tehtävästä asiakaspäätöksen näkökulmasta. </a:t>
            </a:r>
            <a:r>
              <a:rPr lang="fi-FI" sz="900" b="1">
                <a:solidFill>
                  <a:schemeClr val="tx1"/>
                </a:solidFill>
              </a:rPr>
              <a:t>Vastuullinen</a:t>
            </a:r>
            <a:r>
              <a:rPr lang="fi-FI" sz="900">
                <a:solidFill>
                  <a:schemeClr val="tx1"/>
                </a:solidFill>
              </a:rPr>
              <a:t> - Henkilö varsinaisesti suorittaa tehtävän, hän tekee käytännön työn ja varmistaa, että tehtävä saadaan tehtyä asetettujen tavoitteiden mukaisesti. </a:t>
            </a:r>
            <a:r>
              <a:rPr lang="fi-FI" sz="900" b="1">
                <a:solidFill>
                  <a:schemeClr val="tx1"/>
                </a:solidFill>
              </a:rPr>
              <a:t>Kuultava</a:t>
            </a:r>
            <a:r>
              <a:rPr lang="fi-FI" sz="900">
                <a:solidFill>
                  <a:schemeClr val="tx1"/>
                </a:solidFill>
              </a:rPr>
              <a:t> - Kuultava henkilö on asiantuntija, jonka neuvoja tarvitaan tehtävän suorittamiseksi. </a:t>
            </a:r>
            <a:r>
              <a:rPr lang="fi-FI" sz="900" b="1">
                <a:solidFill>
                  <a:schemeClr val="tx1"/>
                </a:solidFill>
              </a:rPr>
              <a:t>Tiedotettava</a:t>
            </a:r>
            <a:r>
              <a:rPr lang="fi-FI" sz="900">
                <a:solidFill>
                  <a:schemeClr val="tx1"/>
                </a:solidFill>
              </a:rPr>
              <a:t> - Tiedotettava henkilö tulee pitää ajan tasalla tehtävän edistymisestä.</a:t>
            </a:r>
          </a:p>
        </p:txBody>
      </p:sp>
    </p:spTree>
    <p:extLst>
      <p:ext uri="{BB962C8B-B14F-4D97-AF65-F5344CB8AC3E}">
        <p14:creationId xmlns:p14="http://schemas.microsoft.com/office/powerpoint/2010/main" val="3127548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5EBF23-E6A9-8397-B4CF-657EE30D2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563" y="233464"/>
            <a:ext cx="10534874" cy="360261"/>
          </a:xfrm>
        </p:spPr>
        <p:txBody>
          <a:bodyPr>
            <a:noAutofit/>
          </a:bodyPr>
          <a:lstStyle/>
          <a:p>
            <a:r>
              <a:rPr lang="fi-FI" sz="3600" dirty="0"/>
              <a:t>Vastuumatriisi, sen merkitys ja täyttöohjeet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18559A-1EFE-5274-3DAE-2C9ADA257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578" y="963561"/>
            <a:ext cx="4796667" cy="5418958"/>
          </a:xfrm>
        </p:spPr>
        <p:txBody>
          <a:bodyPr>
            <a:normAutofit fontScale="32500" lnSpcReduction="20000"/>
          </a:bodyPr>
          <a:lstStyle/>
          <a:p>
            <a:endParaRPr lang="fi-FI" sz="1800" kern="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4900" kern="0" dirty="0">
                <a:ea typeface="Times New Roman" panose="02020603050405020304" pitchFamily="18" charset="0"/>
              </a:rPr>
              <a:t>Kainuun hyvinvointialueen sosiaali- ja perhepalveluiden toimialueella on tehty yhteistyötä roolien ja vastuiden selkiyttämiseen. </a:t>
            </a:r>
            <a:r>
              <a:rPr lang="fi-FI" sz="4900" dirty="0"/>
              <a:t>Alueella on laadittu vastuumatriisi, jonka avulla selkeytetään palvelualueen toimijoiden vastuut ja tuodaan ammattilaisten näkemykset toistensa toiminnasta näkyviksi eri palvelualueiden välillä.</a:t>
            </a:r>
            <a:r>
              <a:rPr lang="fi-FI" sz="4900" kern="0" dirty="0"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fi-FI" sz="4900" kern="0" dirty="0">
                <a:ea typeface="Times New Roman" panose="02020603050405020304" pitchFamily="18" charset="0"/>
              </a:rPr>
              <a:t>Vastuumatriisi on rakennettu vammaisten </a:t>
            </a:r>
            <a:r>
              <a:rPr lang="fi-FI" sz="4900" kern="0">
                <a:ea typeface="Times New Roman" panose="02020603050405020304" pitchFamily="18" charset="0"/>
              </a:rPr>
              <a:t>henkilöiden työpaketissa.  </a:t>
            </a:r>
            <a:endParaRPr lang="fi-FI" sz="4900" kern="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4900" kern="0" dirty="0">
                <a:ea typeface="Times New Roman" panose="02020603050405020304" pitchFamily="18" charset="0"/>
              </a:rPr>
              <a:t>Vastuumatriisipohja on käytettävissä myös muille Kainuun hyvinvointialueen toimialueille. </a:t>
            </a:r>
          </a:p>
          <a:p>
            <a:pPr marL="0" indent="0">
              <a:buNone/>
            </a:pPr>
            <a:endParaRPr lang="fi-FI" sz="4900" dirty="0"/>
          </a:p>
          <a:p>
            <a:pPr marL="0" indent="0">
              <a:buNone/>
            </a:pPr>
            <a:r>
              <a:rPr lang="fi-FI" sz="4900" b="1" dirty="0"/>
              <a:t>Vastuumatriisi</a:t>
            </a:r>
          </a:p>
          <a:p>
            <a:r>
              <a:rPr lang="fi-FI" sz="4900" dirty="0"/>
              <a:t>Kertoo, kuka tekee, mitä – ja milloin. Li</a:t>
            </a:r>
            <a:r>
              <a:rPr lang="fi-FI" sz="4900" b="0" i="0" u="none" strike="noStrike" baseline="0" dirty="0"/>
              <a:t>sätään ymmärrystä</a:t>
            </a:r>
            <a:r>
              <a:rPr lang="fi-FI" sz="4900" dirty="0"/>
              <a:t>. S</a:t>
            </a:r>
            <a:r>
              <a:rPr lang="fi-FI" sz="4900" b="0" i="0" u="none" strike="noStrike" baseline="0" dirty="0"/>
              <a:t>elkeyttää toimijoiden roolit ja vastuut. Jokaisella toimijalla on oma rooli ja vastuu asiakasprosessissa, jolloin varmistetaan, että oikeat henkilöt ovat oikeaan aikaan </a:t>
            </a:r>
            <a:r>
              <a:rPr lang="fi-FI" sz="4900" b="0" i="0" u="none" strike="noStrike" baseline="0" dirty="0" err="1"/>
              <a:t>osallistettuina</a:t>
            </a:r>
            <a:r>
              <a:rPr lang="fi-FI" sz="4900" dirty="0"/>
              <a:t>.</a:t>
            </a:r>
          </a:p>
          <a:p>
            <a:r>
              <a:rPr lang="fi-FI" sz="4900" dirty="0"/>
              <a:t>K</a:t>
            </a:r>
            <a:r>
              <a:rPr lang="fi-FI" sz="4900" dirty="0">
                <a:effectLst/>
              </a:rPr>
              <a:t>onkretisoi t</a:t>
            </a:r>
            <a:r>
              <a:rPr lang="fi-FI" sz="4900" dirty="0">
                <a:cs typeface="Arial"/>
              </a:rPr>
              <a:t>ehtävään osallistuneet ammattilaiset ja heidän rooli asiakasprosessissa. </a:t>
            </a:r>
          </a:p>
          <a:p>
            <a:pPr marL="0" indent="0">
              <a:buNone/>
            </a:pPr>
            <a:endParaRPr lang="fi-FI" sz="3400" dirty="0">
              <a:cs typeface="Arial"/>
            </a:endParaRPr>
          </a:p>
          <a:p>
            <a:pPr marL="0" indent="0">
              <a:buNone/>
            </a:pPr>
            <a:endParaRPr lang="fi-FI" sz="3700" b="1" dirty="0">
              <a:cs typeface="Arial"/>
            </a:endParaRPr>
          </a:p>
          <a:p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8F7FA83C-F257-2ABD-177A-4F97BC6A90D4}"/>
              </a:ext>
            </a:extLst>
          </p:cNvPr>
          <p:cNvSpPr txBox="1"/>
          <p:nvPr/>
        </p:nvSpPr>
        <p:spPr>
          <a:xfrm>
            <a:off x="6971070" y="1795476"/>
            <a:ext cx="4277033" cy="309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cs typeface="Arial"/>
              </a:rPr>
              <a:t>Vastuumatriisin täyttäminen</a:t>
            </a: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1600" dirty="0"/>
              <a:t>Vaalean vihreisiin sarakkeisiin kirjataan palvelualueen nimi  ja osallistuva ammattilainen.</a:t>
            </a: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1600" dirty="0"/>
              <a:t>Tummemman vihreisiin sarakkeisiin kirjataan otsikot, prosessin mukainen tehtävä. Sinisiin laatikoihin voi tarkentaa esim. tietyn tehtävän kohdennettua asiakasryhmän koskeva tehtäväkuvaus. </a:t>
            </a: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1600" dirty="0"/>
              <a:t>Harmaisiin sarakkeisiin kirjataan ammattilaisen rooli/vastuu eli onko päätösvaltainen, vastuullinen, kuultava      ja/tai tiedotettava.</a:t>
            </a: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1600" dirty="0"/>
              <a:t>Sarakkeita voi lisätä tarpeen mukaan.</a:t>
            </a:r>
          </a:p>
        </p:txBody>
      </p:sp>
    </p:spTree>
    <p:extLst>
      <p:ext uri="{BB962C8B-B14F-4D97-AF65-F5344CB8AC3E}">
        <p14:creationId xmlns:p14="http://schemas.microsoft.com/office/powerpoint/2010/main" val="2128992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7378705D-6A0B-CCB7-3928-B52BA400D0B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378705D-6A0B-CCB7-3928-B52BA400D0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B3001AF9-F7D0-6691-1102-DADF65768F8D}"/>
              </a:ext>
            </a:extLst>
          </p:cNvPr>
          <p:cNvSpPr/>
          <p:nvPr/>
        </p:nvSpPr>
        <p:spPr>
          <a:xfrm>
            <a:off x="10231746" y="4593668"/>
            <a:ext cx="1828800" cy="2164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E81C6-D703-DB35-DBFA-B84E4B1FA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42" y="1689324"/>
            <a:ext cx="5603409" cy="4848001"/>
          </a:xfrm>
          <a:noFill/>
          <a:ln>
            <a:noFill/>
          </a:ln>
        </p:spPr>
        <p:txBody>
          <a:bodyPr anchor="t"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fi-FI" sz="1800" dirty="0"/>
              <a:t>Yhdellä toimijalla on lähtökohtaisesti vain yksi rooli. On kuitenkin mahdollista, että samalla toimijalla on useampi rooli</a:t>
            </a:r>
          </a:p>
          <a:p>
            <a:pPr>
              <a:spcAft>
                <a:spcPts val="600"/>
              </a:spcAft>
            </a:pPr>
            <a:r>
              <a:rPr lang="fi-FI" sz="1800" b="1" dirty="0"/>
              <a:t>Päätösvalta</a:t>
            </a:r>
            <a:r>
              <a:rPr lang="fi-FI" sz="1800" dirty="0"/>
              <a:t> - Päätösvaltainen henkilö on vastuussa tehtävästä asiakaspäätöksen näkökulmasta. Hänellä on viimeinen sana tehtävän tuloksesta. </a:t>
            </a:r>
          </a:p>
          <a:p>
            <a:pPr>
              <a:spcAft>
                <a:spcPts val="600"/>
              </a:spcAft>
            </a:pPr>
            <a:r>
              <a:rPr lang="fi-FI" sz="1800" b="1" dirty="0"/>
              <a:t>Vastuullinen</a:t>
            </a:r>
            <a:r>
              <a:rPr lang="fi-FI" sz="1800" dirty="0"/>
              <a:t> - Henkilö varsinaisesti suorittaa tehtävän. Hän tekee käytännön työn ja varmistaa, että tehtävä saadaan tehtyä asetettujen tavoitteiden mukaisesti.</a:t>
            </a:r>
          </a:p>
          <a:p>
            <a:pPr>
              <a:spcAft>
                <a:spcPts val="600"/>
              </a:spcAft>
            </a:pPr>
            <a:r>
              <a:rPr lang="fi-FI" sz="1800" b="1" dirty="0"/>
              <a:t>Kuultava</a:t>
            </a:r>
            <a:r>
              <a:rPr lang="fi-FI" sz="1800" dirty="0"/>
              <a:t> - Kuultava henkilö on asiantuntija, jonka neuvoja tarvitaan tehtävän suorittamiseksi. Kuultavat osallistuvat keskusteluun ja tarjoavat tietoa tehtävän toteutuksen tueksi.</a:t>
            </a:r>
          </a:p>
          <a:p>
            <a:pPr>
              <a:spcAft>
                <a:spcPts val="600"/>
              </a:spcAft>
            </a:pPr>
            <a:r>
              <a:rPr lang="fi-FI" sz="1800" b="1" dirty="0"/>
              <a:t>Tiedotettava</a:t>
            </a:r>
            <a:r>
              <a:rPr lang="fi-FI" sz="1800" dirty="0"/>
              <a:t> - Tiedotettava henkilö tulee pitää ajan tasalla tehtävän edistymisestä. Heille ei yleensä anneta mahdollisuutta vaikuttaa tehtävän suorittamiseen, mutta he saavat tiedon lopputuloksista tai tärkeistä välivaiheista.</a:t>
            </a:r>
          </a:p>
        </p:txBody>
      </p:sp>
      <p:sp>
        <p:nvSpPr>
          <p:cNvPr id="14" name="Title 48">
            <a:extLst>
              <a:ext uri="{FF2B5EF4-FFF2-40B4-BE49-F238E27FC236}">
                <a16:creationId xmlns:a16="http://schemas.microsoft.com/office/drawing/2014/main" id="{066270E7-A0BF-AA8D-2B0D-AE923B6EC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75" y="233126"/>
            <a:ext cx="11892371" cy="1119020"/>
          </a:xfrm>
        </p:spPr>
        <p:txBody>
          <a:bodyPr vert="horz">
            <a:noAutofit/>
          </a:bodyPr>
          <a:lstStyle/>
          <a:p>
            <a:r>
              <a:rPr lang="fi-FI" sz="3200" dirty="0"/>
              <a:t>Toimijoiden roolit ja vastuut täydennetään vastuumatriisiin määritelmien mukaisesti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15E86DC-E371-B085-8D0D-EAA464B3E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983" y="1587689"/>
            <a:ext cx="5505855" cy="46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90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0E896-2900-A1D6-C0EC-8B186DDCC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93F67CD3-9175-2858-E560-D02DCD21E15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3F67CD3-9175-2858-E560-D02DCD21E1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8AC158DA-6D5A-8C46-B333-8E1225B3FA29}"/>
              </a:ext>
            </a:extLst>
          </p:cNvPr>
          <p:cNvSpPr/>
          <p:nvPr/>
        </p:nvSpPr>
        <p:spPr>
          <a:xfrm>
            <a:off x="0" y="0"/>
            <a:ext cx="1828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BA0954B-7AE1-8ECF-5D56-3032843A5832}"/>
              </a:ext>
            </a:extLst>
          </p:cNvPr>
          <p:cNvSpPr/>
          <p:nvPr/>
        </p:nvSpPr>
        <p:spPr>
          <a:xfrm>
            <a:off x="10231746" y="4593668"/>
            <a:ext cx="1828800" cy="2164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511170D8-01C3-0AB7-BC2F-D48259E61BE9}"/>
              </a:ext>
            </a:extLst>
          </p:cNvPr>
          <p:cNvGraphicFramePr>
            <a:graphicFrameLocks noGrp="1"/>
          </p:cNvGraphicFramePr>
          <p:nvPr/>
        </p:nvGraphicFramePr>
        <p:xfrm>
          <a:off x="679009" y="2358658"/>
          <a:ext cx="11381538" cy="3996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934">
                  <a:extLst>
                    <a:ext uri="{9D8B030D-6E8A-4147-A177-3AD203B41FA5}">
                      <a16:colId xmlns:a16="http://schemas.microsoft.com/office/drawing/2014/main" val="2579263676"/>
                    </a:ext>
                  </a:extLst>
                </a:gridCol>
                <a:gridCol w="1625934">
                  <a:extLst>
                    <a:ext uri="{9D8B030D-6E8A-4147-A177-3AD203B41FA5}">
                      <a16:colId xmlns:a16="http://schemas.microsoft.com/office/drawing/2014/main" val="3974305401"/>
                    </a:ext>
                  </a:extLst>
                </a:gridCol>
                <a:gridCol w="1625934">
                  <a:extLst>
                    <a:ext uri="{9D8B030D-6E8A-4147-A177-3AD203B41FA5}">
                      <a16:colId xmlns:a16="http://schemas.microsoft.com/office/drawing/2014/main" val="547307343"/>
                    </a:ext>
                  </a:extLst>
                </a:gridCol>
                <a:gridCol w="1625934">
                  <a:extLst>
                    <a:ext uri="{9D8B030D-6E8A-4147-A177-3AD203B41FA5}">
                      <a16:colId xmlns:a16="http://schemas.microsoft.com/office/drawing/2014/main" val="2682793145"/>
                    </a:ext>
                  </a:extLst>
                </a:gridCol>
                <a:gridCol w="1625934">
                  <a:extLst>
                    <a:ext uri="{9D8B030D-6E8A-4147-A177-3AD203B41FA5}">
                      <a16:colId xmlns:a16="http://schemas.microsoft.com/office/drawing/2014/main" val="3783067711"/>
                    </a:ext>
                  </a:extLst>
                </a:gridCol>
                <a:gridCol w="1625934">
                  <a:extLst>
                    <a:ext uri="{9D8B030D-6E8A-4147-A177-3AD203B41FA5}">
                      <a16:colId xmlns:a16="http://schemas.microsoft.com/office/drawing/2014/main" val="4144338339"/>
                    </a:ext>
                  </a:extLst>
                </a:gridCol>
                <a:gridCol w="1625934">
                  <a:extLst>
                    <a:ext uri="{9D8B030D-6E8A-4147-A177-3AD203B41FA5}">
                      <a16:colId xmlns:a16="http://schemas.microsoft.com/office/drawing/2014/main" val="2415758076"/>
                    </a:ext>
                  </a:extLst>
                </a:gridCol>
              </a:tblGrid>
              <a:tr h="2228576">
                <a:tc>
                  <a:txBody>
                    <a:bodyPr/>
                    <a:lstStyle/>
                    <a:p>
                      <a:endParaRPr lang="fi-FI" sz="1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367461"/>
                  </a:ext>
                </a:extLst>
              </a:tr>
              <a:tr h="1164061">
                <a:tc>
                  <a:txBody>
                    <a:bodyPr/>
                    <a:lstStyle/>
                    <a:p>
                      <a:pPr algn="ctr"/>
                      <a:r>
                        <a:rPr lang="fi-FI" sz="1100" b="0">
                          <a:solidFill>
                            <a:schemeClr val="tx1"/>
                          </a:solidFill>
                        </a:rPr>
                        <a:t>Asia voi tulla vireille mm. hakemuksella, viranomaisen, asiakkaan omalla tai omaisen yhteydenotolla. Asia tulee viranomaisten tietoon ja tunnistetaan asiakkaan tarve.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>
                          <a:solidFill>
                            <a:schemeClr val="tx1"/>
                          </a:solidFill>
                        </a:rPr>
                        <a:t>Asiakkaan elämäntilanne kartoitetaan ja selvitetään, millaisia palveluja tai tukitoimia hän tarvitsee. Lakisääteinen, ja sen toteuttamisessa noudatetaan tiettyjä periaatteita.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b="0">
                          <a:solidFill>
                            <a:schemeClr val="tx1"/>
                          </a:solidFill>
                        </a:rPr>
                        <a:t>Ohjaa asiakkaalle tarjottavia palveluja ja tukitoimia. Rakennetaan palvelutarpeen arvioinnin pohjalta ja siinä määritellään konkreettisesti, miten asiakkaan tarpeisiin vastataan.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b="0">
                          <a:solidFill>
                            <a:schemeClr val="tx1"/>
                          </a:solidFill>
                        </a:rPr>
                        <a:t>Suunnitelmallinen ja asiakkaan tarpeiden mukainen palveluiden tarjoaminen. Etsitään asiakkaan tarpeita vastaavia palveluita joko omista tai ostopalveluista.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b="0">
                          <a:solidFill>
                            <a:schemeClr val="tx1"/>
                          </a:solidFill>
                        </a:rPr>
                        <a:t>Varsinainen palveluiden tuottaminen. Arjessa tapahtuvaan konkreettisen toiminnan kautta yksilöllisen palvelun tarjoaminen asiakkaille.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>
                          <a:solidFill>
                            <a:schemeClr val="tx1"/>
                          </a:solidFill>
                        </a:rPr>
                        <a:t>Varmistetaan, että asiakkaan tarpeisiin vastataan, palvelut ovat vaikuttavia ja asetetut tavoitteet saavutetaan. Näin voidaan myös reagoida ajoissa mahdollisiin muutostarpeisiin.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b="0">
                          <a:solidFill>
                            <a:schemeClr val="tx1"/>
                          </a:solidFill>
                        </a:rPr>
                        <a:t>Asiakkaan tilanne on joko ratkaistu tai hän siirtyy tarkoituksenmukaisesti seuraavaan palveluun ilman katkoja tai epäselvyyksiä.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387864"/>
                  </a:ext>
                </a:extLst>
              </a:tr>
            </a:tbl>
          </a:graphicData>
        </a:graphic>
      </p:graphicFrame>
      <p:sp>
        <p:nvSpPr>
          <p:cNvPr id="49" name="Title 48">
            <a:extLst>
              <a:ext uri="{FF2B5EF4-FFF2-40B4-BE49-F238E27FC236}">
                <a16:creationId xmlns:a16="http://schemas.microsoft.com/office/drawing/2014/main" id="{F56A7684-8F72-D5E3-C03A-A32EEE44D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008" y="308207"/>
            <a:ext cx="10445469" cy="1325563"/>
          </a:xfrm>
        </p:spPr>
        <p:txBody>
          <a:bodyPr vert="horz">
            <a:normAutofit/>
          </a:bodyPr>
          <a:lstStyle/>
          <a:p>
            <a:r>
              <a:rPr lang="fi-FI" sz="2900" dirty="0"/>
              <a:t>Vastuumatriisissa on kuvattu asiakkaan palvelupolun mukaisesti kunkin vaiheen tehtäväkohtaiset vastuut</a:t>
            </a:r>
          </a:p>
        </p:txBody>
      </p:sp>
      <p:sp>
        <p:nvSpPr>
          <p:cNvPr id="8" name="Right Arrow 56">
            <a:extLst>
              <a:ext uri="{FF2B5EF4-FFF2-40B4-BE49-F238E27FC236}">
                <a16:creationId xmlns:a16="http://schemas.microsoft.com/office/drawing/2014/main" id="{77DDDEA8-7C77-794D-CA9E-85DCA52C4056}"/>
              </a:ext>
            </a:extLst>
          </p:cNvPr>
          <p:cNvSpPr/>
          <p:nvPr/>
        </p:nvSpPr>
        <p:spPr>
          <a:xfrm>
            <a:off x="911334" y="3094990"/>
            <a:ext cx="10824187" cy="110769"/>
          </a:xfrm>
          <a:prstGeom prst="rightArrow">
            <a:avLst>
              <a:gd name="adj1" fmla="val 100000"/>
              <a:gd name="adj2" fmla="val 49584"/>
            </a:avLst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F3B61C1-6474-7F85-9572-3EBDFB92A61A}"/>
              </a:ext>
            </a:extLst>
          </p:cNvPr>
          <p:cNvSpPr>
            <a:spLocks/>
          </p:cNvSpPr>
          <p:nvPr/>
        </p:nvSpPr>
        <p:spPr>
          <a:xfrm>
            <a:off x="1131244" y="2892593"/>
            <a:ext cx="514549" cy="5145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367876-D8C4-F240-6B81-CEA1FD24B05D}"/>
              </a:ext>
            </a:extLst>
          </p:cNvPr>
          <p:cNvSpPr>
            <a:spLocks/>
          </p:cNvSpPr>
          <p:nvPr/>
        </p:nvSpPr>
        <p:spPr>
          <a:xfrm>
            <a:off x="746617" y="3628133"/>
            <a:ext cx="1296000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1200" b="1">
                <a:solidFill>
                  <a:sysClr val="windowText" lastClr="000000"/>
                </a:solidFill>
              </a:rPr>
              <a:t>Yhteydenotto/ vireilletulo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80C9CE8-19ED-D089-34BC-09904F2C5886}"/>
              </a:ext>
            </a:extLst>
          </p:cNvPr>
          <p:cNvSpPr>
            <a:spLocks/>
          </p:cNvSpPr>
          <p:nvPr/>
        </p:nvSpPr>
        <p:spPr>
          <a:xfrm>
            <a:off x="2786163" y="2892593"/>
            <a:ext cx="514549" cy="5145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12D17DAA-BF2B-DC38-57D8-16A0FC129418}"/>
              </a:ext>
            </a:extLst>
          </p:cNvPr>
          <p:cNvSpPr>
            <a:spLocks/>
          </p:cNvSpPr>
          <p:nvPr/>
        </p:nvSpPr>
        <p:spPr>
          <a:xfrm>
            <a:off x="2486690" y="3628133"/>
            <a:ext cx="1296000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1200" b="1">
                <a:solidFill>
                  <a:sysClr val="windowText" lastClr="000000"/>
                </a:solidFill>
              </a:rPr>
              <a:t>Palvelutarpeenarviointi</a:t>
            </a:r>
          </a:p>
        </p:txBody>
      </p:sp>
      <p:sp>
        <p:nvSpPr>
          <p:cNvPr id="5" name="Oval 11">
            <a:extLst>
              <a:ext uri="{FF2B5EF4-FFF2-40B4-BE49-F238E27FC236}">
                <a16:creationId xmlns:a16="http://schemas.microsoft.com/office/drawing/2014/main" id="{EEF4138C-BCDB-B96E-23F6-821FED14669D}"/>
              </a:ext>
            </a:extLst>
          </p:cNvPr>
          <p:cNvSpPr>
            <a:spLocks/>
          </p:cNvSpPr>
          <p:nvPr/>
        </p:nvSpPr>
        <p:spPr>
          <a:xfrm>
            <a:off x="7750919" y="2892593"/>
            <a:ext cx="514549" cy="5145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749C2C31-8073-3ED3-C43B-9CF02BC1F553}"/>
              </a:ext>
            </a:extLst>
          </p:cNvPr>
          <p:cNvSpPr>
            <a:spLocks/>
          </p:cNvSpPr>
          <p:nvPr/>
        </p:nvSpPr>
        <p:spPr>
          <a:xfrm>
            <a:off x="8870309" y="3628133"/>
            <a:ext cx="1494992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1200" b="1">
                <a:solidFill>
                  <a:sysClr val="windowText" lastClr="000000"/>
                </a:solidFill>
              </a:rPr>
              <a:t>Seuranta ja arviointi</a:t>
            </a:r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09DEE7F3-22B9-9270-7912-7CB72E3445E8}"/>
              </a:ext>
            </a:extLst>
          </p:cNvPr>
          <p:cNvSpPr/>
          <p:nvPr/>
        </p:nvSpPr>
        <p:spPr>
          <a:xfrm>
            <a:off x="11060756" y="2892593"/>
            <a:ext cx="514549" cy="5145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96966524-05B9-C3FD-43B1-542486F05673}"/>
              </a:ext>
            </a:extLst>
          </p:cNvPr>
          <p:cNvSpPr>
            <a:spLocks/>
          </p:cNvSpPr>
          <p:nvPr/>
        </p:nvSpPr>
        <p:spPr>
          <a:xfrm>
            <a:off x="10343414" y="3628133"/>
            <a:ext cx="1949232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1200" b="1">
                <a:solidFill>
                  <a:sysClr val="windowText" lastClr="000000"/>
                </a:solidFill>
              </a:rPr>
              <a:t>Päättyminen/ siirtyminen toiseen palveluun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0654541-8660-3F9E-AE08-41CE9318269D}"/>
              </a:ext>
            </a:extLst>
          </p:cNvPr>
          <p:cNvSpPr>
            <a:spLocks/>
          </p:cNvSpPr>
          <p:nvPr/>
        </p:nvSpPr>
        <p:spPr>
          <a:xfrm>
            <a:off x="4441082" y="2892593"/>
            <a:ext cx="514549" cy="5145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35" name="Rectangle 12">
            <a:extLst>
              <a:ext uri="{FF2B5EF4-FFF2-40B4-BE49-F238E27FC236}">
                <a16:creationId xmlns:a16="http://schemas.microsoft.com/office/drawing/2014/main" id="{DEC5E8F0-5445-68AE-B998-7383E51E4037}"/>
              </a:ext>
            </a:extLst>
          </p:cNvPr>
          <p:cNvSpPr>
            <a:spLocks/>
          </p:cNvSpPr>
          <p:nvPr/>
        </p:nvSpPr>
        <p:spPr>
          <a:xfrm>
            <a:off x="3862964" y="3628133"/>
            <a:ext cx="1764659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1200" b="1">
                <a:solidFill>
                  <a:sysClr val="windowText" lastClr="000000"/>
                </a:solidFill>
              </a:rPr>
              <a:t>Asiakkuuden suunnittelu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69AE62D-2C72-A203-044F-A7F26377A445}"/>
              </a:ext>
            </a:extLst>
          </p:cNvPr>
          <p:cNvSpPr>
            <a:spLocks/>
          </p:cNvSpPr>
          <p:nvPr/>
        </p:nvSpPr>
        <p:spPr>
          <a:xfrm>
            <a:off x="6096000" y="2892593"/>
            <a:ext cx="514549" cy="5145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6A38B057-3781-B839-742E-3A3593C3D9B8}"/>
              </a:ext>
            </a:extLst>
          </p:cNvPr>
          <p:cNvSpPr>
            <a:spLocks/>
          </p:cNvSpPr>
          <p:nvPr/>
        </p:nvSpPr>
        <p:spPr>
          <a:xfrm>
            <a:off x="5770736" y="3628133"/>
            <a:ext cx="1296000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1200" b="1">
                <a:solidFill>
                  <a:sysClr val="windowText" lastClr="000000"/>
                </a:solidFill>
              </a:rPr>
              <a:t>Palveluiden järjestäminen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E45D260-68BC-EB9A-9404-E8F0D2D5A0EC}"/>
              </a:ext>
            </a:extLst>
          </p:cNvPr>
          <p:cNvSpPr/>
          <p:nvPr/>
        </p:nvSpPr>
        <p:spPr>
          <a:xfrm>
            <a:off x="-68109" y="5064283"/>
            <a:ext cx="814726" cy="4777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b="1">
                <a:solidFill>
                  <a:schemeClr val="tx1"/>
                </a:solidFill>
              </a:rPr>
              <a:t>Vaiheen kuvaus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C23B5D9-D101-AC10-3CF1-77FDA6ACFEB2}"/>
              </a:ext>
            </a:extLst>
          </p:cNvPr>
          <p:cNvSpPr/>
          <p:nvPr/>
        </p:nvSpPr>
        <p:spPr>
          <a:xfrm>
            <a:off x="-63044" y="3585456"/>
            <a:ext cx="814726" cy="4222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b="1">
                <a:solidFill>
                  <a:schemeClr val="tx1"/>
                </a:solidFill>
              </a:rPr>
              <a:t>Prosessin vaihe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9DCEE785-CCB9-381D-313A-B7C765017F74}"/>
              </a:ext>
            </a:extLst>
          </p:cNvPr>
          <p:cNvSpPr>
            <a:spLocks/>
          </p:cNvSpPr>
          <p:nvPr/>
        </p:nvSpPr>
        <p:spPr>
          <a:xfrm>
            <a:off x="7360193" y="3628133"/>
            <a:ext cx="1296000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1200" b="1">
                <a:solidFill>
                  <a:sysClr val="windowText" lastClr="000000"/>
                </a:solidFill>
              </a:rPr>
              <a:t>Palveluiden toteuttaminen</a:t>
            </a:r>
          </a:p>
        </p:txBody>
      </p:sp>
      <p:sp>
        <p:nvSpPr>
          <p:cNvPr id="9" name="Oval 11">
            <a:extLst>
              <a:ext uri="{FF2B5EF4-FFF2-40B4-BE49-F238E27FC236}">
                <a16:creationId xmlns:a16="http://schemas.microsoft.com/office/drawing/2014/main" id="{03AE887E-9CDD-0B93-E355-69B73EC4D8A0}"/>
              </a:ext>
            </a:extLst>
          </p:cNvPr>
          <p:cNvSpPr>
            <a:spLocks/>
          </p:cNvSpPr>
          <p:nvPr/>
        </p:nvSpPr>
        <p:spPr>
          <a:xfrm>
            <a:off x="9405838" y="2892593"/>
            <a:ext cx="514549" cy="5145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2" name="Sisällön paikkamerkki 2">
            <a:extLst>
              <a:ext uri="{FF2B5EF4-FFF2-40B4-BE49-F238E27FC236}">
                <a16:creationId xmlns:a16="http://schemas.microsoft.com/office/drawing/2014/main" id="{62D13C90-B4BC-B9CF-498E-2A9BAE661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008" y="1606461"/>
            <a:ext cx="10835640" cy="417866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None/>
            </a:pPr>
            <a:r>
              <a:rPr lang="fi-FI" sz="1400" b="1" dirty="0"/>
              <a:t>Vastuumatriisia </a:t>
            </a:r>
            <a:r>
              <a:rPr lang="fi-FI" sz="1400" dirty="0"/>
              <a:t>on tarkoitus käyttää asiakastyössä eri ammattilaisten vastuiden hahmottamiseksi ja sitä käytetään sisäisen työskentelyn tukemisessa. Vastuumatriisi on luonteeltaan päivittyvä, joten se pysyy relevanttina ajan kulumisesta huolimatta.</a:t>
            </a:r>
          </a:p>
        </p:txBody>
      </p:sp>
    </p:spTree>
    <p:extLst>
      <p:ext uri="{BB962C8B-B14F-4D97-AF65-F5344CB8AC3E}">
        <p14:creationId xmlns:p14="http://schemas.microsoft.com/office/powerpoint/2010/main" val="4181646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hink-cell data - do not delete" hidden="1">
            <a:extLst>
              <a:ext uri="{FF2B5EF4-FFF2-40B4-BE49-F238E27FC236}">
                <a16:creationId xmlns:a16="http://schemas.microsoft.com/office/drawing/2014/main" id="{2C4AE5DF-703A-0C0A-57FC-1EE87EE4095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1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C4AE5DF-703A-0C0A-57FC-1EE87EE409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AC5C5501-4089-8F5C-BE31-3D55A2D242F0}"/>
              </a:ext>
            </a:extLst>
          </p:cNvPr>
          <p:cNvSpPr/>
          <p:nvPr/>
        </p:nvSpPr>
        <p:spPr>
          <a:xfrm>
            <a:off x="10223078" y="4504828"/>
            <a:ext cx="1828800" cy="2306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99DA1C-4F99-F2EA-0D8B-7CB860A23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299" y="185829"/>
            <a:ext cx="9157329" cy="538171"/>
          </a:xfrm>
        </p:spPr>
        <p:txBody>
          <a:bodyPr vert="horz" anchor="t">
            <a:normAutofit/>
          </a:bodyPr>
          <a:lstStyle/>
          <a:p>
            <a:r>
              <a:rPr lang="fi-FI" sz="2400"/>
              <a:t>Vastuut ja roolit vaiheesta: yhteydenotto / vireilletulo</a:t>
            </a:r>
          </a:p>
        </p:txBody>
      </p:sp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491629FF-9B57-0C58-8F79-1C2CB2FAA2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910857"/>
              </p:ext>
            </p:extLst>
          </p:nvPr>
        </p:nvGraphicFramePr>
        <p:xfrm>
          <a:off x="350292" y="2282567"/>
          <a:ext cx="11588556" cy="3029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738">
                  <a:extLst>
                    <a:ext uri="{9D8B030D-6E8A-4147-A177-3AD203B41FA5}">
                      <a16:colId xmlns:a16="http://schemas.microsoft.com/office/drawing/2014/main" val="4287903978"/>
                    </a:ext>
                  </a:extLst>
                </a:gridCol>
                <a:gridCol w="938738">
                  <a:extLst>
                    <a:ext uri="{9D8B030D-6E8A-4147-A177-3AD203B41FA5}">
                      <a16:colId xmlns:a16="http://schemas.microsoft.com/office/drawing/2014/main" val="2932856031"/>
                    </a:ext>
                  </a:extLst>
                </a:gridCol>
                <a:gridCol w="971108">
                  <a:extLst>
                    <a:ext uri="{9D8B030D-6E8A-4147-A177-3AD203B41FA5}">
                      <a16:colId xmlns:a16="http://schemas.microsoft.com/office/drawing/2014/main" val="1502827010"/>
                    </a:ext>
                  </a:extLst>
                </a:gridCol>
                <a:gridCol w="971108">
                  <a:extLst>
                    <a:ext uri="{9D8B030D-6E8A-4147-A177-3AD203B41FA5}">
                      <a16:colId xmlns:a16="http://schemas.microsoft.com/office/drawing/2014/main" val="1151087164"/>
                    </a:ext>
                  </a:extLst>
                </a:gridCol>
                <a:gridCol w="971108">
                  <a:extLst>
                    <a:ext uri="{9D8B030D-6E8A-4147-A177-3AD203B41FA5}">
                      <a16:colId xmlns:a16="http://schemas.microsoft.com/office/drawing/2014/main" val="3850773284"/>
                    </a:ext>
                  </a:extLst>
                </a:gridCol>
                <a:gridCol w="971108">
                  <a:extLst>
                    <a:ext uri="{9D8B030D-6E8A-4147-A177-3AD203B41FA5}">
                      <a16:colId xmlns:a16="http://schemas.microsoft.com/office/drawing/2014/main" val="3285987979"/>
                    </a:ext>
                  </a:extLst>
                </a:gridCol>
                <a:gridCol w="971108">
                  <a:extLst>
                    <a:ext uri="{9D8B030D-6E8A-4147-A177-3AD203B41FA5}">
                      <a16:colId xmlns:a16="http://schemas.microsoft.com/office/drawing/2014/main" val="2786956160"/>
                    </a:ext>
                  </a:extLst>
                </a:gridCol>
                <a:gridCol w="971108">
                  <a:extLst>
                    <a:ext uri="{9D8B030D-6E8A-4147-A177-3AD203B41FA5}">
                      <a16:colId xmlns:a16="http://schemas.microsoft.com/office/drawing/2014/main" val="741306489"/>
                    </a:ext>
                  </a:extLst>
                </a:gridCol>
                <a:gridCol w="971108">
                  <a:extLst>
                    <a:ext uri="{9D8B030D-6E8A-4147-A177-3AD203B41FA5}">
                      <a16:colId xmlns:a16="http://schemas.microsoft.com/office/drawing/2014/main" val="868390202"/>
                    </a:ext>
                  </a:extLst>
                </a:gridCol>
                <a:gridCol w="971108">
                  <a:extLst>
                    <a:ext uri="{9D8B030D-6E8A-4147-A177-3AD203B41FA5}">
                      <a16:colId xmlns:a16="http://schemas.microsoft.com/office/drawing/2014/main" val="3773741606"/>
                    </a:ext>
                  </a:extLst>
                </a:gridCol>
                <a:gridCol w="971108">
                  <a:extLst>
                    <a:ext uri="{9D8B030D-6E8A-4147-A177-3AD203B41FA5}">
                      <a16:colId xmlns:a16="http://schemas.microsoft.com/office/drawing/2014/main" val="2568027458"/>
                    </a:ext>
                  </a:extLst>
                </a:gridCol>
                <a:gridCol w="971108">
                  <a:extLst>
                    <a:ext uri="{9D8B030D-6E8A-4147-A177-3AD203B41FA5}">
                      <a16:colId xmlns:a16="http://schemas.microsoft.com/office/drawing/2014/main" val="1175367144"/>
                    </a:ext>
                  </a:extLst>
                </a:gridCol>
              </a:tblGrid>
              <a:tr h="251678">
                <a:tc>
                  <a:txBody>
                    <a:bodyPr/>
                    <a:lstStyle/>
                    <a:p>
                      <a:pPr algn="ctr"/>
                      <a:endParaRPr lang="fi-FI" sz="10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i-FI" sz="1000" dirty="0">
                          <a:solidFill>
                            <a:schemeClr val="tx1"/>
                          </a:solidFill>
                        </a:rPr>
                        <a:t>Yleinen prosessi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i-FI" sz="10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i-FI" sz="1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262932"/>
                  </a:ext>
                </a:extLst>
              </a:tr>
              <a:tr h="763964">
                <a:tc>
                  <a:txBody>
                    <a:bodyPr/>
                    <a:lstStyle/>
                    <a:p>
                      <a:pPr algn="ctr"/>
                      <a:r>
                        <a:rPr lang="fi-FI" sz="800" b="1">
                          <a:solidFill>
                            <a:schemeClr val="bg1"/>
                          </a:solidFill>
                        </a:rPr>
                        <a:t>Palvelualue</a:t>
                      </a: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1">
                          <a:solidFill>
                            <a:schemeClr val="bg1"/>
                          </a:solidFill>
                        </a:rPr>
                        <a:t>Osallistuva ammattilainen</a:t>
                      </a: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707417"/>
                  </a:ext>
                </a:extLst>
              </a:tr>
              <a:tr h="408976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9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9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9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9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9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9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9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9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9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9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9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9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454964"/>
                  </a:ext>
                </a:extLst>
              </a:tr>
              <a:tr h="1195468">
                <a:tc vMerge="1">
                  <a:txBody>
                    <a:bodyPr/>
                    <a:lstStyle/>
                    <a:p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9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9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9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9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9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9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9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9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9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9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9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655640"/>
                  </a:ext>
                </a:extLst>
              </a:tr>
              <a:tr h="40897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9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9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9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9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9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9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9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9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9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9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9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244795"/>
                  </a:ext>
                </a:extLst>
              </a:tr>
            </a:tbl>
          </a:graphicData>
        </a:graphic>
      </p:graphicFrame>
      <p:sp>
        <p:nvSpPr>
          <p:cNvPr id="5" name="Right Arrow 56">
            <a:extLst>
              <a:ext uri="{FF2B5EF4-FFF2-40B4-BE49-F238E27FC236}">
                <a16:creationId xmlns:a16="http://schemas.microsoft.com/office/drawing/2014/main" id="{62B9B6DA-6326-7109-E790-808E3E9890CB}"/>
              </a:ext>
            </a:extLst>
          </p:cNvPr>
          <p:cNvSpPr/>
          <p:nvPr/>
        </p:nvSpPr>
        <p:spPr>
          <a:xfrm>
            <a:off x="742326" y="1196231"/>
            <a:ext cx="10824187" cy="110769"/>
          </a:xfrm>
          <a:prstGeom prst="rightArrow">
            <a:avLst>
              <a:gd name="adj1" fmla="val 100000"/>
              <a:gd name="adj2" fmla="val 49584"/>
            </a:avLst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7E17125-E12D-7CE1-66AB-2EAA1D50F49A}"/>
              </a:ext>
            </a:extLst>
          </p:cNvPr>
          <p:cNvSpPr>
            <a:spLocks/>
          </p:cNvSpPr>
          <p:nvPr/>
        </p:nvSpPr>
        <p:spPr>
          <a:xfrm>
            <a:off x="962236" y="993834"/>
            <a:ext cx="514549" cy="51454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332DD5-94B2-9C3C-57B3-EC6198ACC666}"/>
              </a:ext>
            </a:extLst>
          </p:cNvPr>
          <p:cNvSpPr>
            <a:spLocks/>
          </p:cNvSpPr>
          <p:nvPr/>
        </p:nvSpPr>
        <p:spPr>
          <a:xfrm>
            <a:off x="597299" y="1516861"/>
            <a:ext cx="1296000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Yhteydenotto/ vireilletulo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7BBC5E-8DF4-14DC-A5FF-8892E6D2116F}"/>
              </a:ext>
            </a:extLst>
          </p:cNvPr>
          <p:cNvSpPr>
            <a:spLocks/>
          </p:cNvSpPr>
          <p:nvPr/>
        </p:nvSpPr>
        <p:spPr>
          <a:xfrm>
            <a:off x="2617155" y="993834"/>
            <a:ext cx="514549" cy="5145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ADA46A9A-6947-8686-518D-6F5E070889CB}"/>
              </a:ext>
            </a:extLst>
          </p:cNvPr>
          <p:cNvSpPr>
            <a:spLocks/>
          </p:cNvSpPr>
          <p:nvPr/>
        </p:nvSpPr>
        <p:spPr>
          <a:xfrm>
            <a:off x="2255561" y="1509931"/>
            <a:ext cx="1296000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Palvelutarpeen arviointi</a:t>
            </a:r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id="{C4E5E284-0069-7554-66FB-934846C18C52}"/>
              </a:ext>
            </a:extLst>
          </p:cNvPr>
          <p:cNvSpPr>
            <a:spLocks/>
          </p:cNvSpPr>
          <p:nvPr/>
        </p:nvSpPr>
        <p:spPr>
          <a:xfrm>
            <a:off x="7581911" y="993834"/>
            <a:ext cx="514549" cy="5145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C88A807B-4B88-F63C-9384-31C7E552B854}"/>
              </a:ext>
            </a:extLst>
          </p:cNvPr>
          <p:cNvSpPr>
            <a:spLocks/>
          </p:cNvSpPr>
          <p:nvPr/>
        </p:nvSpPr>
        <p:spPr>
          <a:xfrm>
            <a:off x="8728086" y="1521362"/>
            <a:ext cx="1494992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Seuranta ja arviointi</a:t>
            </a:r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7C2C40AC-0FEE-D428-A3C6-300FA2346D7C}"/>
              </a:ext>
            </a:extLst>
          </p:cNvPr>
          <p:cNvSpPr/>
          <p:nvPr/>
        </p:nvSpPr>
        <p:spPr>
          <a:xfrm>
            <a:off x="10891748" y="993834"/>
            <a:ext cx="514549" cy="5145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046ABAA-C961-40C5-BCD5-E29BCC31EF98}"/>
              </a:ext>
            </a:extLst>
          </p:cNvPr>
          <p:cNvSpPr>
            <a:spLocks/>
          </p:cNvSpPr>
          <p:nvPr/>
        </p:nvSpPr>
        <p:spPr>
          <a:xfrm>
            <a:off x="4272074" y="993834"/>
            <a:ext cx="514549" cy="5145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6790FA73-533A-86A8-C17C-07433CFB1D44}"/>
              </a:ext>
            </a:extLst>
          </p:cNvPr>
          <p:cNvSpPr>
            <a:spLocks/>
          </p:cNvSpPr>
          <p:nvPr/>
        </p:nvSpPr>
        <p:spPr>
          <a:xfrm>
            <a:off x="3819532" y="1516861"/>
            <a:ext cx="1419632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Asiakkuuden suunnittelu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959FF14-C4F9-A43E-5B4F-F637A7B3DFAE}"/>
              </a:ext>
            </a:extLst>
          </p:cNvPr>
          <p:cNvSpPr>
            <a:spLocks/>
          </p:cNvSpPr>
          <p:nvPr/>
        </p:nvSpPr>
        <p:spPr>
          <a:xfrm>
            <a:off x="5926992" y="993834"/>
            <a:ext cx="514549" cy="5145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658E05B8-D0D7-AA6F-5B61-E424B8D34082}"/>
              </a:ext>
            </a:extLst>
          </p:cNvPr>
          <p:cNvSpPr>
            <a:spLocks/>
          </p:cNvSpPr>
          <p:nvPr/>
        </p:nvSpPr>
        <p:spPr>
          <a:xfrm>
            <a:off x="5536266" y="1511081"/>
            <a:ext cx="1296000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Palveluiden järjestäminen</a:t>
            </a:r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275BAC6E-C6C9-6776-B145-30254CD5284C}"/>
              </a:ext>
            </a:extLst>
          </p:cNvPr>
          <p:cNvSpPr>
            <a:spLocks/>
          </p:cNvSpPr>
          <p:nvPr/>
        </p:nvSpPr>
        <p:spPr>
          <a:xfrm>
            <a:off x="7191185" y="1511081"/>
            <a:ext cx="1296000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Palveluiden toteuttaminen</a:t>
            </a:r>
          </a:p>
        </p:txBody>
      </p:sp>
      <p:sp>
        <p:nvSpPr>
          <p:cNvPr id="24" name="Oval 11">
            <a:extLst>
              <a:ext uri="{FF2B5EF4-FFF2-40B4-BE49-F238E27FC236}">
                <a16:creationId xmlns:a16="http://schemas.microsoft.com/office/drawing/2014/main" id="{BBEAB1A8-816B-945B-6433-8F318786E1EA}"/>
              </a:ext>
            </a:extLst>
          </p:cNvPr>
          <p:cNvSpPr>
            <a:spLocks/>
          </p:cNvSpPr>
          <p:nvPr/>
        </p:nvSpPr>
        <p:spPr>
          <a:xfrm>
            <a:off x="9236830" y="993834"/>
            <a:ext cx="514549" cy="5145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11253B1F-3182-146F-395E-A8EDE13A1808}"/>
              </a:ext>
            </a:extLst>
          </p:cNvPr>
          <p:cNvSpPr>
            <a:spLocks/>
          </p:cNvSpPr>
          <p:nvPr/>
        </p:nvSpPr>
        <p:spPr>
          <a:xfrm>
            <a:off x="10211591" y="1492966"/>
            <a:ext cx="1949232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Päättyminen/ siirtyminen toiseen palveluun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5AC194D-1CB2-B106-23AB-A5A8821A67E9}"/>
              </a:ext>
            </a:extLst>
          </p:cNvPr>
          <p:cNvSpPr/>
          <p:nvPr/>
        </p:nvSpPr>
        <p:spPr>
          <a:xfrm>
            <a:off x="2188192" y="718782"/>
            <a:ext cx="9699008" cy="1347512"/>
          </a:xfrm>
          <a:prstGeom prst="rect">
            <a:avLst/>
          </a:prstGeom>
          <a:solidFill>
            <a:srgbClr val="F2F2F2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35F4F4-CA8D-3755-50E1-C4C455BAF777}"/>
              </a:ext>
            </a:extLst>
          </p:cNvPr>
          <p:cNvSpPr/>
          <p:nvPr/>
        </p:nvSpPr>
        <p:spPr>
          <a:xfrm>
            <a:off x="350292" y="5736385"/>
            <a:ext cx="11588556" cy="4412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900" b="1">
                <a:solidFill>
                  <a:schemeClr val="tx1"/>
                </a:solidFill>
              </a:rPr>
              <a:t>Päätösvalta</a:t>
            </a:r>
            <a:r>
              <a:rPr lang="fi-FI" sz="900">
                <a:solidFill>
                  <a:schemeClr val="tx1"/>
                </a:solidFill>
              </a:rPr>
              <a:t> - Päätösvaltainen henkilö on vastuussa tehtävästä asiakaspäätöksen näkökulmasta. </a:t>
            </a:r>
            <a:r>
              <a:rPr lang="fi-FI" sz="900" b="1">
                <a:solidFill>
                  <a:schemeClr val="tx1"/>
                </a:solidFill>
              </a:rPr>
              <a:t>Vastuullinen</a:t>
            </a:r>
            <a:r>
              <a:rPr lang="fi-FI" sz="900">
                <a:solidFill>
                  <a:schemeClr val="tx1"/>
                </a:solidFill>
              </a:rPr>
              <a:t> - Henkilö varsinaisesti suorittaa tehtävän, hän tekee käytännön työn ja varmistaa, että tehtävä saadaan tehtyä asetettujen tavoitteiden mukaisesti. </a:t>
            </a:r>
            <a:r>
              <a:rPr lang="fi-FI" sz="900" b="1">
                <a:solidFill>
                  <a:schemeClr val="tx1"/>
                </a:solidFill>
              </a:rPr>
              <a:t>Kuultava</a:t>
            </a:r>
            <a:r>
              <a:rPr lang="fi-FI" sz="900">
                <a:solidFill>
                  <a:schemeClr val="tx1"/>
                </a:solidFill>
              </a:rPr>
              <a:t> - Kuultava henkilö on asiantuntija, jonka neuvoja tarvitaan tehtävän suorittamiseksi. </a:t>
            </a:r>
            <a:r>
              <a:rPr lang="fi-FI" sz="900" b="1">
                <a:solidFill>
                  <a:schemeClr val="tx1"/>
                </a:solidFill>
              </a:rPr>
              <a:t>Tiedotettava</a:t>
            </a:r>
            <a:r>
              <a:rPr lang="fi-FI" sz="900">
                <a:solidFill>
                  <a:schemeClr val="tx1"/>
                </a:solidFill>
              </a:rPr>
              <a:t> - Tiedotettava henkilö tulee pitää ajan tasalla tehtävän edistymisestä.</a:t>
            </a:r>
          </a:p>
        </p:txBody>
      </p:sp>
    </p:spTree>
    <p:extLst>
      <p:ext uri="{BB962C8B-B14F-4D97-AF65-F5344CB8AC3E}">
        <p14:creationId xmlns:p14="http://schemas.microsoft.com/office/powerpoint/2010/main" val="804528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90DF003-0244-8547-8ED8-4228F80155E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90DF003-0244-8547-8ED8-4228F80155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22627440-6DBB-971E-4C00-59C5824375E2}"/>
              </a:ext>
            </a:extLst>
          </p:cNvPr>
          <p:cNvSpPr/>
          <p:nvPr/>
        </p:nvSpPr>
        <p:spPr>
          <a:xfrm>
            <a:off x="10223078" y="4504828"/>
            <a:ext cx="1828800" cy="2306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623FF22-5798-FF1F-49A2-3DE31054E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209" y="82339"/>
            <a:ext cx="9172518" cy="633745"/>
          </a:xfrm>
        </p:spPr>
        <p:txBody>
          <a:bodyPr vert="horz">
            <a:normAutofit/>
          </a:bodyPr>
          <a:lstStyle/>
          <a:p>
            <a:r>
              <a:rPr lang="fi-FI" sz="2400"/>
              <a:t>Vastuut ja roolit vaiheesta: palvelutarpeenarviointi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8BD17AF-EC66-0CB3-565F-A21C49468F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253645"/>
              </p:ext>
            </p:extLst>
          </p:nvPr>
        </p:nvGraphicFramePr>
        <p:xfrm>
          <a:off x="591209" y="2367190"/>
          <a:ext cx="7107801" cy="2961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000">
                  <a:extLst>
                    <a:ext uri="{9D8B030D-6E8A-4147-A177-3AD203B41FA5}">
                      <a16:colId xmlns:a16="http://schemas.microsoft.com/office/drawing/2014/main" val="428790397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932856031"/>
                    </a:ext>
                  </a:extLst>
                </a:gridCol>
                <a:gridCol w="1553267">
                  <a:extLst>
                    <a:ext uri="{9D8B030D-6E8A-4147-A177-3AD203B41FA5}">
                      <a16:colId xmlns:a16="http://schemas.microsoft.com/office/drawing/2014/main" val="1502827010"/>
                    </a:ext>
                  </a:extLst>
                </a:gridCol>
                <a:gridCol w="1553267">
                  <a:extLst>
                    <a:ext uri="{9D8B030D-6E8A-4147-A177-3AD203B41FA5}">
                      <a16:colId xmlns:a16="http://schemas.microsoft.com/office/drawing/2014/main" val="3060158648"/>
                    </a:ext>
                  </a:extLst>
                </a:gridCol>
                <a:gridCol w="1553267">
                  <a:extLst>
                    <a:ext uri="{9D8B030D-6E8A-4147-A177-3AD203B41FA5}">
                      <a16:colId xmlns:a16="http://schemas.microsoft.com/office/drawing/2014/main" val="3773632852"/>
                    </a:ext>
                  </a:extLst>
                </a:gridCol>
              </a:tblGrid>
              <a:tr h="263534">
                <a:tc>
                  <a:txBody>
                    <a:bodyPr/>
                    <a:lstStyle/>
                    <a:p>
                      <a:pPr algn="ctr"/>
                      <a:endParaRPr lang="fi-FI" sz="10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i-FI" sz="1000" dirty="0">
                          <a:solidFill>
                            <a:schemeClr val="tx1"/>
                          </a:solidFill>
                        </a:rPr>
                        <a:t>Yleinen prosessi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29603"/>
                  </a:ext>
                </a:extLst>
              </a:tr>
              <a:tr h="648780">
                <a:tc>
                  <a:txBody>
                    <a:bodyPr/>
                    <a:lstStyle/>
                    <a:p>
                      <a:pPr algn="ctr"/>
                      <a:r>
                        <a:rPr lang="fi-FI" sz="1000" b="1">
                          <a:solidFill>
                            <a:schemeClr val="bg1"/>
                          </a:solidFill>
                        </a:rPr>
                        <a:t>Palvelualue</a:t>
                      </a: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>
                          <a:solidFill>
                            <a:schemeClr val="bg1"/>
                          </a:solidFill>
                        </a:rPr>
                        <a:t>Osallistuva ammattilainen</a:t>
                      </a: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707417"/>
                  </a:ext>
                </a:extLst>
              </a:tr>
              <a:tr h="22566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454964"/>
                  </a:ext>
                </a:extLst>
              </a:tr>
              <a:tr h="6487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579301"/>
                  </a:ext>
                </a:extLst>
              </a:tr>
              <a:tr h="366702">
                <a:tc vMerge="1">
                  <a:txBody>
                    <a:bodyPr/>
                    <a:lstStyle/>
                    <a:p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644420"/>
                  </a:ext>
                </a:extLst>
              </a:tr>
              <a:tr h="7898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393083"/>
                  </a:ext>
                </a:extLst>
              </a:tr>
            </a:tbl>
          </a:graphicData>
        </a:graphic>
      </p:graphicFrame>
      <p:sp>
        <p:nvSpPr>
          <p:cNvPr id="5" name="Right Arrow 56">
            <a:extLst>
              <a:ext uri="{FF2B5EF4-FFF2-40B4-BE49-F238E27FC236}">
                <a16:creationId xmlns:a16="http://schemas.microsoft.com/office/drawing/2014/main" id="{52BB2515-E88A-24D8-A0E0-3ED5B9FA830D}"/>
              </a:ext>
            </a:extLst>
          </p:cNvPr>
          <p:cNvSpPr/>
          <p:nvPr/>
        </p:nvSpPr>
        <p:spPr>
          <a:xfrm>
            <a:off x="742326" y="1196231"/>
            <a:ext cx="10824187" cy="110769"/>
          </a:xfrm>
          <a:prstGeom prst="rightArrow">
            <a:avLst>
              <a:gd name="adj1" fmla="val 100000"/>
              <a:gd name="adj2" fmla="val 49584"/>
            </a:avLst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9649063-12FB-9EC2-747C-BB257DD11615}"/>
              </a:ext>
            </a:extLst>
          </p:cNvPr>
          <p:cNvSpPr>
            <a:spLocks/>
          </p:cNvSpPr>
          <p:nvPr/>
        </p:nvSpPr>
        <p:spPr>
          <a:xfrm>
            <a:off x="962236" y="993834"/>
            <a:ext cx="514549" cy="5145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ABDDBE-6349-03AD-96C2-45A50486AA91}"/>
              </a:ext>
            </a:extLst>
          </p:cNvPr>
          <p:cNvSpPr>
            <a:spLocks/>
          </p:cNvSpPr>
          <p:nvPr/>
        </p:nvSpPr>
        <p:spPr>
          <a:xfrm>
            <a:off x="597299" y="1516861"/>
            <a:ext cx="1296000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Yhteydenotto/ vireilletulo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7A42B9E-EBAC-B0BD-F6CC-F552FF973625}"/>
              </a:ext>
            </a:extLst>
          </p:cNvPr>
          <p:cNvSpPr>
            <a:spLocks/>
          </p:cNvSpPr>
          <p:nvPr/>
        </p:nvSpPr>
        <p:spPr>
          <a:xfrm>
            <a:off x="2617155" y="993834"/>
            <a:ext cx="514549" cy="51454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523C50-81AC-CF2D-C48A-DE5D86499A5F}"/>
              </a:ext>
            </a:extLst>
          </p:cNvPr>
          <p:cNvSpPr>
            <a:spLocks/>
          </p:cNvSpPr>
          <p:nvPr/>
        </p:nvSpPr>
        <p:spPr>
          <a:xfrm>
            <a:off x="2255561" y="1509931"/>
            <a:ext cx="1296000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Palvelutarpeen arviointi</a:t>
            </a:r>
          </a:p>
        </p:txBody>
      </p:sp>
      <p:sp>
        <p:nvSpPr>
          <p:cNvPr id="14" name="Oval 11">
            <a:extLst>
              <a:ext uri="{FF2B5EF4-FFF2-40B4-BE49-F238E27FC236}">
                <a16:creationId xmlns:a16="http://schemas.microsoft.com/office/drawing/2014/main" id="{716982FB-B00C-3DA9-B4D4-CC23D4F5A5DB}"/>
              </a:ext>
            </a:extLst>
          </p:cNvPr>
          <p:cNvSpPr>
            <a:spLocks/>
          </p:cNvSpPr>
          <p:nvPr/>
        </p:nvSpPr>
        <p:spPr>
          <a:xfrm>
            <a:off x="7581911" y="993834"/>
            <a:ext cx="514549" cy="5145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91CE941A-218E-0BFC-463A-4B11DABD3641}"/>
              </a:ext>
            </a:extLst>
          </p:cNvPr>
          <p:cNvSpPr>
            <a:spLocks/>
          </p:cNvSpPr>
          <p:nvPr/>
        </p:nvSpPr>
        <p:spPr>
          <a:xfrm>
            <a:off x="8728086" y="1521362"/>
            <a:ext cx="1494992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Seuranta ja arviointi</a:t>
            </a:r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44171BA6-48B1-27D1-2125-CF8668CEE262}"/>
              </a:ext>
            </a:extLst>
          </p:cNvPr>
          <p:cNvSpPr/>
          <p:nvPr/>
        </p:nvSpPr>
        <p:spPr>
          <a:xfrm>
            <a:off x="10891748" y="993834"/>
            <a:ext cx="514549" cy="5145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441FB6E-E072-3654-1435-27C371C0C138}"/>
              </a:ext>
            </a:extLst>
          </p:cNvPr>
          <p:cNvSpPr>
            <a:spLocks/>
          </p:cNvSpPr>
          <p:nvPr/>
        </p:nvSpPr>
        <p:spPr>
          <a:xfrm>
            <a:off x="4272074" y="993834"/>
            <a:ext cx="514549" cy="5145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80582BC1-BE58-EDC0-1146-3560315D1D4C}"/>
              </a:ext>
            </a:extLst>
          </p:cNvPr>
          <p:cNvSpPr>
            <a:spLocks/>
          </p:cNvSpPr>
          <p:nvPr/>
        </p:nvSpPr>
        <p:spPr>
          <a:xfrm>
            <a:off x="3819532" y="1516861"/>
            <a:ext cx="1419632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Asiakkuuden suunnittelu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19F5375-2E31-C677-0416-2DF1EACA9C14}"/>
              </a:ext>
            </a:extLst>
          </p:cNvPr>
          <p:cNvSpPr>
            <a:spLocks/>
          </p:cNvSpPr>
          <p:nvPr/>
        </p:nvSpPr>
        <p:spPr>
          <a:xfrm>
            <a:off x="5926992" y="993834"/>
            <a:ext cx="514549" cy="5145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E85C7A6D-1672-4F82-B67D-BDBBD3D597BE}"/>
              </a:ext>
            </a:extLst>
          </p:cNvPr>
          <p:cNvSpPr>
            <a:spLocks/>
          </p:cNvSpPr>
          <p:nvPr/>
        </p:nvSpPr>
        <p:spPr>
          <a:xfrm>
            <a:off x="5536266" y="1511081"/>
            <a:ext cx="1296000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Palveluiden järjestäminen</a:t>
            </a: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668FF284-FCEB-6BEA-CBCD-09C9D40BCE62}"/>
              </a:ext>
            </a:extLst>
          </p:cNvPr>
          <p:cNvSpPr>
            <a:spLocks/>
          </p:cNvSpPr>
          <p:nvPr/>
        </p:nvSpPr>
        <p:spPr>
          <a:xfrm>
            <a:off x="7191185" y="1511081"/>
            <a:ext cx="1296000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Palveluiden toteuttaminen</a:t>
            </a:r>
          </a:p>
        </p:txBody>
      </p:sp>
      <p:sp>
        <p:nvSpPr>
          <p:cNvPr id="22" name="Oval 11">
            <a:extLst>
              <a:ext uri="{FF2B5EF4-FFF2-40B4-BE49-F238E27FC236}">
                <a16:creationId xmlns:a16="http://schemas.microsoft.com/office/drawing/2014/main" id="{B7A298F0-2890-0800-630E-0887BFCEDFF6}"/>
              </a:ext>
            </a:extLst>
          </p:cNvPr>
          <p:cNvSpPr>
            <a:spLocks/>
          </p:cNvSpPr>
          <p:nvPr/>
        </p:nvSpPr>
        <p:spPr>
          <a:xfrm>
            <a:off x="9236830" y="993834"/>
            <a:ext cx="514549" cy="5145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E4223373-3697-62C2-D6E4-78C85415F3FC}"/>
              </a:ext>
            </a:extLst>
          </p:cNvPr>
          <p:cNvSpPr>
            <a:spLocks/>
          </p:cNvSpPr>
          <p:nvPr/>
        </p:nvSpPr>
        <p:spPr>
          <a:xfrm>
            <a:off x="10211591" y="1492966"/>
            <a:ext cx="1949232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Päättyminen/ siirtyminen toiseen palveluun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C661CA-E051-EB5B-EED5-4BD3699D2BE0}"/>
              </a:ext>
            </a:extLst>
          </p:cNvPr>
          <p:cNvSpPr/>
          <p:nvPr/>
        </p:nvSpPr>
        <p:spPr>
          <a:xfrm>
            <a:off x="3716740" y="718782"/>
            <a:ext cx="8231382" cy="1347512"/>
          </a:xfrm>
          <a:prstGeom prst="rect">
            <a:avLst/>
          </a:prstGeom>
          <a:solidFill>
            <a:srgbClr val="F2F2F2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969167-6462-C267-705B-D87D77AC3C22}"/>
              </a:ext>
            </a:extLst>
          </p:cNvPr>
          <p:cNvSpPr/>
          <p:nvPr/>
        </p:nvSpPr>
        <p:spPr>
          <a:xfrm>
            <a:off x="591209" y="718782"/>
            <a:ext cx="1423451" cy="1347512"/>
          </a:xfrm>
          <a:prstGeom prst="rect">
            <a:avLst/>
          </a:prstGeom>
          <a:solidFill>
            <a:srgbClr val="F2F2F2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45D099-EC1F-4E4F-1CAB-55FFD01A2D70}"/>
              </a:ext>
            </a:extLst>
          </p:cNvPr>
          <p:cNvSpPr/>
          <p:nvPr/>
        </p:nvSpPr>
        <p:spPr>
          <a:xfrm>
            <a:off x="591209" y="5954976"/>
            <a:ext cx="11347639" cy="486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900" b="1">
                <a:solidFill>
                  <a:schemeClr val="tx1"/>
                </a:solidFill>
              </a:rPr>
              <a:t>Päätösvalta</a:t>
            </a:r>
            <a:r>
              <a:rPr lang="fi-FI" sz="900">
                <a:solidFill>
                  <a:schemeClr val="tx1"/>
                </a:solidFill>
              </a:rPr>
              <a:t> - Päätösvaltainen henkilö on vastuussa tehtävästä asiakaspäätöksen näkökulmasta. </a:t>
            </a:r>
            <a:r>
              <a:rPr lang="fi-FI" sz="900" b="1">
                <a:solidFill>
                  <a:schemeClr val="tx1"/>
                </a:solidFill>
              </a:rPr>
              <a:t>Vastuullinen</a:t>
            </a:r>
            <a:r>
              <a:rPr lang="fi-FI" sz="900">
                <a:solidFill>
                  <a:schemeClr val="tx1"/>
                </a:solidFill>
              </a:rPr>
              <a:t> - Henkilö varsinaisesti suorittaa tehtävän, hän tekee käytännön työn ja varmistaa, että tehtävä saadaan tehtyä asetettujen tavoitteiden mukaisesti. </a:t>
            </a:r>
            <a:r>
              <a:rPr lang="fi-FI" sz="900" b="1">
                <a:solidFill>
                  <a:schemeClr val="tx1"/>
                </a:solidFill>
              </a:rPr>
              <a:t>Kuultava</a:t>
            </a:r>
            <a:r>
              <a:rPr lang="fi-FI" sz="900">
                <a:solidFill>
                  <a:schemeClr val="tx1"/>
                </a:solidFill>
              </a:rPr>
              <a:t> - Kuultava henkilö on asiantuntija, jonka neuvoja tarvitaan tehtävän suorittamiseksi. </a:t>
            </a:r>
            <a:r>
              <a:rPr lang="fi-FI" sz="900" b="1">
                <a:solidFill>
                  <a:schemeClr val="tx1"/>
                </a:solidFill>
              </a:rPr>
              <a:t>Tiedotettava</a:t>
            </a:r>
            <a:r>
              <a:rPr lang="fi-FI" sz="900">
                <a:solidFill>
                  <a:schemeClr val="tx1"/>
                </a:solidFill>
              </a:rPr>
              <a:t> - Tiedotettava henkilö tulee pitää ajan tasalla tehtävän edistymisestä.</a:t>
            </a:r>
          </a:p>
        </p:txBody>
      </p:sp>
    </p:spTree>
    <p:extLst>
      <p:ext uri="{BB962C8B-B14F-4D97-AF65-F5344CB8AC3E}">
        <p14:creationId xmlns:p14="http://schemas.microsoft.com/office/powerpoint/2010/main" val="1957567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90DF003-0244-8547-8ED8-4228F80155E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90DF003-0244-8547-8ED8-4228F80155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C00E367E-9AA4-F2D1-4D6E-95807ABC9289}"/>
              </a:ext>
            </a:extLst>
          </p:cNvPr>
          <p:cNvSpPr/>
          <p:nvPr/>
        </p:nvSpPr>
        <p:spPr>
          <a:xfrm>
            <a:off x="10223078" y="4504828"/>
            <a:ext cx="1828800" cy="2306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623FF22-5798-FF1F-49A2-3DE31054E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209" y="144007"/>
            <a:ext cx="9163416" cy="514549"/>
          </a:xfrm>
        </p:spPr>
        <p:txBody>
          <a:bodyPr vert="horz">
            <a:normAutofit/>
          </a:bodyPr>
          <a:lstStyle/>
          <a:p>
            <a:r>
              <a:rPr lang="fi-FI" sz="2400"/>
              <a:t>Vastuut ja roolit vaiheesta: asiakkuuden suunnittelu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D0F74DA-3A7D-09FD-7444-DD75986FE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961307"/>
              </p:ext>
            </p:extLst>
          </p:nvPr>
        </p:nvGraphicFramePr>
        <p:xfrm>
          <a:off x="591209" y="2150270"/>
          <a:ext cx="8939048" cy="3931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5136">
                  <a:extLst>
                    <a:ext uri="{9D8B030D-6E8A-4147-A177-3AD203B41FA5}">
                      <a16:colId xmlns:a16="http://schemas.microsoft.com/office/drawing/2014/main" val="4287903978"/>
                    </a:ext>
                  </a:extLst>
                </a:gridCol>
                <a:gridCol w="1411404">
                  <a:extLst>
                    <a:ext uri="{9D8B030D-6E8A-4147-A177-3AD203B41FA5}">
                      <a16:colId xmlns:a16="http://schemas.microsoft.com/office/drawing/2014/main" val="2932856031"/>
                    </a:ext>
                  </a:extLst>
                </a:gridCol>
                <a:gridCol w="2054724">
                  <a:extLst>
                    <a:ext uri="{9D8B030D-6E8A-4147-A177-3AD203B41FA5}">
                      <a16:colId xmlns:a16="http://schemas.microsoft.com/office/drawing/2014/main" val="1502827010"/>
                    </a:ext>
                  </a:extLst>
                </a:gridCol>
                <a:gridCol w="2163892">
                  <a:extLst>
                    <a:ext uri="{9D8B030D-6E8A-4147-A177-3AD203B41FA5}">
                      <a16:colId xmlns:a16="http://schemas.microsoft.com/office/drawing/2014/main" val="969830478"/>
                    </a:ext>
                  </a:extLst>
                </a:gridCol>
                <a:gridCol w="2163892">
                  <a:extLst>
                    <a:ext uri="{9D8B030D-6E8A-4147-A177-3AD203B41FA5}">
                      <a16:colId xmlns:a16="http://schemas.microsoft.com/office/drawing/2014/main" val="3485370827"/>
                    </a:ext>
                  </a:extLst>
                </a:gridCol>
              </a:tblGrid>
              <a:tr h="216190">
                <a:tc>
                  <a:txBody>
                    <a:bodyPr/>
                    <a:lstStyle/>
                    <a:p>
                      <a:pPr algn="ctr"/>
                      <a:endParaRPr lang="fi-FI" sz="9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9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i-FI" sz="900" dirty="0">
                          <a:solidFill>
                            <a:schemeClr val="tx1"/>
                          </a:solidFill>
                        </a:rPr>
                        <a:t>Yleinen prosessi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9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936871"/>
                  </a:ext>
                </a:extLst>
              </a:tr>
              <a:tr h="457880">
                <a:tc>
                  <a:txBody>
                    <a:bodyPr/>
                    <a:lstStyle/>
                    <a:p>
                      <a:pPr algn="ctr"/>
                      <a:r>
                        <a:rPr lang="fi-FI" sz="900" b="1">
                          <a:solidFill>
                            <a:schemeClr val="bg1"/>
                          </a:solidFill>
                        </a:rPr>
                        <a:t>Palvelualue</a:t>
                      </a: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1">
                          <a:solidFill>
                            <a:schemeClr val="bg1"/>
                          </a:solidFill>
                        </a:rPr>
                        <a:t>Osallistuva ammattilainen</a:t>
                      </a: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9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707417"/>
                  </a:ext>
                </a:extLst>
              </a:tr>
              <a:tr h="208127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9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9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9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9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9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454964"/>
                  </a:ext>
                </a:extLst>
              </a:tr>
              <a:tr h="58275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9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9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9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9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810378"/>
                  </a:ext>
                </a:extLst>
              </a:tr>
              <a:tr h="33300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9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9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9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9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317008"/>
                  </a:ext>
                </a:extLst>
              </a:tr>
              <a:tr h="6250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9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9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9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9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9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39520"/>
                  </a:ext>
                </a:extLst>
              </a:tr>
              <a:tr h="5827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9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9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9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9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9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703557"/>
                  </a:ext>
                </a:extLst>
              </a:tr>
              <a:tr h="33212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9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900" strike="noStrike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9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9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9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186869"/>
                  </a:ext>
                </a:extLst>
              </a:tr>
              <a:tr h="33212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90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900" strike="noStrike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9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9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9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635103"/>
                  </a:ext>
                </a:extLst>
              </a:tr>
              <a:tr h="208127">
                <a:tc>
                  <a:txBody>
                    <a:bodyPr/>
                    <a:lstStyle/>
                    <a:p>
                      <a:pPr algn="ctr"/>
                      <a:endParaRPr lang="fi-FI" sz="9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9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9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9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9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098219"/>
                  </a:ext>
                </a:extLst>
              </a:tr>
            </a:tbl>
          </a:graphicData>
        </a:graphic>
      </p:graphicFrame>
      <p:sp>
        <p:nvSpPr>
          <p:cNvPr id="7" name="Right Arrow 56">
            <a:extLst>
              <a:ext uri="{FF2B5EF4-FFF2-40B4-BE49-F238E27FC236}">
                <a16:creationId xmlns:a16="http://schemas.microsoft.com/office/drawing/2014/main" id="{5A031649-8123-2C29-629A-42C27FCA0933}"/>
              </a:ext>
            </a:extLst>
          </p:cNvPr>
          <p:cNvSpPr/>
          <p:nvPr/>
        </p:nvSpPr>
        <p:spPr>
          <a:xfrm>
            <a:off x="742326" y="1196231"/>
            <a:ext cx="10824187" cy="110769"/>
          </a:xfrm>
          <a:prstGeom prst="rightArrow">
            <a:avLst>
              <a:gd name="adj1" fmla="val 100000"/>
              <a:gd name="adj2" fmla="val 49584"/>
            </a:avLst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F6475D8-397C-C8C4-AE0F-9169118A564A}"/>
              </a:ext>
            </a:extLst>
          </p:cNvPr>
          <p:cNvSpPr>
            <a:spLocks/>
          </p:cNvSpPr>
          <p:nvPr/>
        </p:nvSpPr>
        <p:spPr>
          <a:xfrm>
            <a:off x="962236" y="993834"/>
            <a:ext cx="514549" cy="5145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6B39A5-081B-3B1E-D204-47B286220E9D}"/>
              </a:ext>
            </a:extLst>
          </p:cNvPr>
          <p:cNvSpPr>
            <a:spLocks/>
          </p:cNvSpPr>
          <p:nvPr/>
        </p:nvSpPr>
        <p:spPr>
          <a:xfrm>
            <a:off x="597299" y="1516861"/>
            <a:ext cx="1296000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Yhteydenotto/ vireilletulo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64CF010-07F7-0F66-5EF4-A8C6A949366B}"/>
              </a:ext>
            </a:extLst>
          </p:cNvPr>
          <p:cNvSpPr>
            <a:spLocks/>
          </p:cNvSpPr>
          <p:nvPr/>
        </p:nvSpPr>
        <p:spPr>
          <a:xfrm>
            <a:off x="2617155" y="993834"/>
            <a:ext cx="514549" cy="5145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517E69-2CB4-9332-0B28-19A057B18A8B}"/>
              </a:ext>
            </a:extLst>
          </p:cNvPr>
          <p:cNvSpPr>
            <a:spLocks/>
          </p:cNvSpPr>
          <p:nvPr/>
        </p:nvSpPr>
        <p:spPr>
          <a:xfrm>
            <a:off x="2255561" y="1509931"/>
            <a:ext cx="1296000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Palvelutarpeen arviointi</a:t>
            </a:r>
          </a:p>
        </p:txBody>
      </p:sp>
      <p:sp>
        <p:nvSpPr>
          <p:cNvPr id="15" name="Oval 11">
            <a:extLst>
              <a:ext uri="{FF2B5EF4-FFF2-40B4-BE49-F238E27FC236}">
                <a16:creationId xmlns:a16="http://schemas.microsoft.com/office/drawing/2014/main" id="{39F12D3E-D091-9F6B-04F9-99B66077505F}"/>
              </a:ext>
            </a:extLst>
          </p:cNvPr>
          <p:cNvSpPr>
            <a:spLocks/>
          </p:cNvSpPr>
          <p:nvPr/>
        </p:nvSpPr>
        <p:spPr>
          <a:xfrm>
            <a:off x="7581911" y="993834"/>
            <a:ext cx="514549" cy="5145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305453FB-65D7-790E-010D-7F7C0A4213BD}"/>
              </a:ext>
            </a:extLst>
          </p:cNvPr>
          <p:cNvSpPr>
            <a:spLocks/>
          </p:cNvSpPr>
          <p:nvPr/>
        </p:nvSpPr>
        <p:spPr>
          <a:xfrm>
            <a:off x="8728086" y="1521362"/>
            <a:ext cx="1494992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Seuranta ja arviointi</a:t>
            </a:r>
          </a:p>
        </p:txBody>
      </p:sp>
      <p:sp>
        <p:nvSpPr>
          <p:cNvPr id="17" name="Oval 13">
            <a:extLst>
              <a:ext uri="{FF2B5EF4-FFF2-40B4-BE49-F238E27FC236}">
                <a16:creationId xmlns:a16="http://schemas.microsoft.com/office/drawing/2014/main" id="{E30785EA-6E3A-2CBA-602E-F8A4AFBA78AF}"/>
              </a:ext>
            </a:extLst>
          </p:cNvPr>
          <p:cNvSpPr/>
          <p:nvPr/>
        </p:nvSpPr>
        <p:spPr>
          <a:xfrm>
            <a:off x="10891748" y="993834"/>
            <a:ext cx="514549" cy="5145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38E78F6-ADA1-7F90-C392-E1DEF40073C8}"/>
              </a:ext>
            </a:extLst>
          </p:cNvPr>
          <p:cNvSpPr>
            <a:spLocks/>
          </p:cNvSpPr>
          <p:nvPr/>
        </p:nvSpPr>
        <p:spPr>
          <a:xfrm>
            <a:off x="4272074" y="993834"/>
            <a:ext cx="514549" cy="51454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02BB4A06-68A5-137A-51FC-E9F7A3831477}"/>
              </a:ext>
            </a:extLst>
          </p:cNvPr>
          <p:cNvSpPr>
            <a:spLocks/>
          </p:cNvSpPr>
          <p:nvPr/>
        </p:nvSpPr>
        <p:spPr>
          <a:xfrm>
            <a:off x="3819532" y="1516861"/>
            <a:ext cx="1419632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Asiakkuuden suunnittelu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9650B56-92EB-A700-7E04-D6FB91FC9D6B}"/>
              </a:ext>
            </a:extLst>
          </p:cNvPr>
          <p:cNvSpPr>
            <a:spLocks/>
          </p:cNvSpPr>
          <p:nvPr/>
        </p:nvSpPr>
        <p:spPr>
          <a:xfrm>
            <a:off x="5926992" y="993834"/>
            <a:ext cx="514549" cy="5145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48B3762C-CF03-2284-DD95-9BAA85123226}"/>
              </a:ext>
            </a:extLst>
          </p:cNvPr>
          <p:cNvSpPr>
            <a:spLocks/>
          </p:cNvSpPr>
          <p:nvPr/>
        </p:nvSpPr>
        <p:spPr>
          <a:xfrm>
            <a:off x="5536266" y="1511081"/>
            <a:ext cx="1296000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Palveluiden järjestäminen</a:t>
            </a: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E9EBE8F2-3542-74FD-B3C5-6D4C690DE2EA}"/>
              </a:ext>
            </a:extLst>
          </p:cNvPr>
          <p:cNvSpPr>
            <a:spLocks/>
          </p:cNvSpPr>
          <p:nvPr/>
        </p:nvSpPr>
        <p:spPr>
          <a:xfrm>
            <a:off x="7191185" y="1511081"/>
            <a:ext cx="1296000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Palveluiden toteuttaminen</a:t>
            </a:r>
          </a:p>
        </p:txBody>
      </p:sp>
      <p:sp>
        <p:nvSpPr>
          <p:cNvPr id="23" name="Oval 11">
            <a:extLst>
              <a:ext uri="{FF2B5EF4-FFF2-40B4-BE49-F238E27FC236}">
                <a16:creationId xmlns:a16="http://schemas.microsoft.com/office/drawing/2014/main" id="{B7784AEF-6A98-0C8D-198E-3DDFD632836F}"/>
              </a:ext>
            </a:extLst>
          </p:cNvPr>
          <p:cNvSpPr>
            <a:spLocks/>
          </p:cNvSpPr>
          <p:nvPr/>
        </p:nvSpPr>
        <p:spPr>
          <a:xfrm>
            <a:off x="9236830" y="993834"/>
            <a:ext cx="514549" cy="5145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82238C04-F81C-80A9-B1E5-E410B16E2BDB}"/>
              </a:ext>
            </a:extLst>
          </p:cNvPr>
          <p:cNvSpPr>
            <a:spLocks/>
          </p:cNvSpPr>
          <p:nvPr/>
        </p:nvSpPr>
        <p:spPr>
          <a:xfrm>
            <a:off x="10211591" y="1492966"/>
            <a:ext cx="1949232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Päättyminen/ siirtyminen toiseen palveluun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772D6A9-E785-E4A7-FC21-59DDD8C2C1A6}"/>
              </a:ext>
            </a:extLst>
          </p:cNvPr>
          <p:cNvSpPr/>
          <p:nvPr/>
        </p:nvSpPr>
        <p:spPr>
          <a:xfrm>
            <a:off x="5389118" y="718782"/>
            <a:ext cx="6559004" cy="1347512"/>
          </a:xfrm>
          <a:prstGeom prst="rect">
            <a:avLst/>
          </a:prstGeom>
          <a:solidFill>
            <a:srgbClr val="F2F2F2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319A9F5-CBDD-420C-BD3C-7E7035945F3B}"/>
              </a:ext>
            </a:extLst>
          </p:cNvPr>
          <p:cNvSpPr/>
          <p:nvPr/>
        </p:nvSpPr>
        <p:spPr>
          <a:xfrm>
            <a:off x="591209" y="718782"/>
            <a:ext cx="3078369" cy="1347512"/>
          </a:xfrm>
          <a:prstGeom prst="rect">
            <a:avLst/>
          </a:prstGeom>
          <a:solidFill>
            <a:srgbClr val="F2F2F2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3A89DA-5B58-316A-13E6-626D347F437A}"/>
              </a:ext>
            </a:extLst>
          </p:cNvPr>
          <p:cNvSpPr/>
          <p:nvPr/>
        </p:nvSpPr>
        <p:spPr>
          <a:xfrm>
            <a:off x="591209" y="6243742"/>
            <a:ext cx="11356913" cy="444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900" b="1">
                <a:solidFill>
                  <a:schemeClr val="tx1"/>
                </a:solidFill>
              </a:rPr>
              <a:t>Päätösvalta</a:t>
            </a:r>
            <a:r>
              <a:rPr lang="fi-FI" sz="900">
                <a:solidFill>
                  <a:schemeClr val="tx1"/>
                </a:solidFill>
              </a:rPr>
              <a:t> - Päätösvaltainen henkilö on vastuussa tehtävästä asiakaspäätöksen näkökulmasta. </a:t>
            </a:r>
            <a:r>
              <a:rPr lang="fi-FI" sz="900" b="1">
                <a:solidFill>
                  <a:schemeClr val="tx1"/>
                </a:solidFill>
              </a:rPr>
              <a:t>Vastuullinen</a:t>
            </a:r>
            <a:r>
              <a:rPr lang="fi-FI" sz="900">
                <a:solidFill>
                  <a:schemeClr val="tx1"/>
                </a:solidFill>
              </a:rPr>
              <a:t> - Henkilö varsinaisesti suorittaa tehtävän, hän tekee käytännön työn ja varmistaa, että tehtävä saadaan tehtyä asetettujen tavoitteiden mukaisesti. </a:t>
            </a:r>
            <a:r>
              <a:rPr lang="fi-FI" sz="900" b="1">
                <a:solidFill>
                  <a:schemeClr val="tx1"/>
                </a:solidFill>
              </a:rPr>
              <a:t>Kuultava</a:t>
            </a:r>
            <a:r>
              <a:rPr lang="fi-FI" sz="900">
                <a:solidFill>
                  <a:schemeClr val="tx1"/>
                </a:solidFill>
              </a:rPr>
              <a:t> - Kuultava henkilö on asiantuntija, jonka neuvoja tarvitaan tehtävän suorittamiseksi. </a:t>
            </a:r>
            <a:r>
              <a:rPr lang="fi-FI" sz="900" b="1">
                <a:solidFill>
                  <a:schemeClr val="tx1"/>
                </a:solidFill>
              </a:rPr>
              <a:t>Tiedotettava</a:t>
            </a:r>
            <a:r>
              <a:rPr lang="fi-FI" sz="900">
                <a:solidFill>
                  <a:schemeClr val="tx1"/>
                </a:solidFill>
              </a:rPr>
              <a:t> - Tiedotettava henkilö tulee pitää ajan tasalla tehtävän edistymisestä.</a:t>
            </a:r>
          </a:p>
        </p:txBody>
      </p:sp>
    </p:spTree>
    <p:extLst>
      <p:ext uri="{BB962C8B-B14F-4D97-AF65-F5344CB8AC3E}">
        <p14:creationId xmlns:p14="http://schemas.microsoft.com/office/powerpoint/2010/main" val="3795941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hink-cell data - do not delete" hidden="1">
            <a:extLst>
              <a:ext uri="{FF2B5EF4-FFF2-40B4-BE49-F238E27FC236}">
                <a16:creationId xmlns:a16="http://schemas.microsoft.com/office/drawing/2014/main" id="{2C4AE5DF-703A-0C0A-57FC-1EE87EE4095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1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C4AE5DF-703A-0C0A-57FC-1EE87EE409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AC5C5501-4089-8F5C-BE31-3D55A2D242F0}"/>
              </a:ext>
            </a:extLst>
          </p:cNvPr>
          <p:cNvSpPr/>
          <p:nvPr/>
        </p:nvSpPr>
        <p:spPr>
          <a:xfrm>
            <a:off x="10223078" y="4504828"/>
            <a:ext cx="1828800" cy="2306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99DA1C-4F99-F2EA-0D8B-7CB860A23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208" y="49940"/>
            <a:ext cx="10824187" cy="689590"/>
          </a:xfrm>
        </p:spPr>
        <p:txBody>
          <a:bodyPr vert="horz">
            <a:normAutofit/>
          </a:bodyPr>
          <a:lstStyle/>
          <a:p>
            <a:r>
              <a:rPr lang="fi-FI" sz="2700" dirty="0"/>
              <a:t>Vastuut ja roolit vaiheesta: palveluiden järjestäminen</a:t>
            </a:r>
            <a:endParaRPr lang="fi-FI" sz="2400" dirty="0"/>
          </a:p>
        </p:txBody>
      </p:sp>
      <p:sp>
        <p:nvSpPr>
          <p:cNvPr id="15" name="Right Arrow 56">
            <a:extLst>
              <a:ext uri="{FF2B5EF4-FFF2-40B4-BE49-F238E27FC236}">
                <a16:creationId xmlns:a16="http://schemas.microsoft.com/office/drawing/2014/main" id="{ED150829-D463-4D8E-6A43-C085E68BAA26}"/>
              </a:ext>
            </a:extLst>
          </p:cNvPr>
          <p:cNvSpPr/>
          <p:nvPr/>
        </p:nvSpPr>
        <p:spPr>
          <a:xfrm>
            <a:off x="742326" y="1196231"/>
            <a:ext cx="10824187" cy="110769"/>
          </a:xfrm>
          <a:prstGeom prst="rightArrow">
            <a:avLst>
              <a:gd name="adj1" fmla="val 100000"/>
              <a:gd name="adj2" fmla="val 49584"/>
            </a:avLst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013A5B6-C4B9-CB16-8939-6C06648ED148}"/>
              </a:ext>
            </a:extLst>
          </p:cNvPr>
          <p:cNvSpPr>
            <a:spLocks/>
          </p:cNvSpPr>
          <p:nvPr/>
        </p:nvSpPr>
        <p:spPr>
          <a:xfrm>
            <a:off x="962236" y="993834"/>
            <a:ext cx="514549" cy="5145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A38047-1749-DC66-C7D7-CB6F67676886}"/>
              </a:ext>
            </a:extLst>
          </p:cNvPr>
          <p:cNvSpPr>
            <a:spLocks/>
          </p:cNvSpPr>
          <p:nvPr/>
        </p:nvSpPr>
        <p:spPr>
          <a:xfrm>
            <a:off x="597299" y="1516861"/>
            <a:ext cx="1296000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Yhteydenotto/ vireilletulo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1BAAA9E-5AB8-B542-708F-998902601B10}"/>
              </a:ext>
            </a:extLst>
          </p:cNvPr>
          <p:cNvSpPr>
            <a:spLocks/>
          </p:cNvSpPr>
          <p:nvPr/>
        </p:nvSpPr>
        <p:spPr>
          <a:xfrm>
            <a:off x="2617155" y="993834"/>
            <a:ext cx="514549" cy="5145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D551CE1-C141-C937-F910-B06575C8380F}"/>
              </a:ext>
            </a:extLst>
          </p:cNvPr>
          <p:cNvSpPr>
            <a:spLocks/>
          </p:cNvSpPr>
          <p:nvPr/>
        </p:nvSpPr>
        <p:spPr>
          <a:xfrm>
            <a:off x="2255561" y="1509931"/>
            <a:ext cx="1296000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Palvelutarpeen arviointi</a:t>
            </a:r>
          </a:p>
        </p:txBody>
      </p:sp>
      <p:sp>
        <p:nvSpPr>
          <p:cNvPr id="22" name="Oval 11">
            <a:extLst>
              <a:ext uri="{FF2B5EF4-FFF2-40B4-BE49-F238E27FC236}">
                <a16:creationId xmlns:a16="http://schemas.microsoft.com/office/drawing/2014/main" id="{F5E7E809-9C8A-EB92-8D23-784E489B1ED2}"/>
              </a:ext>
            </a:extLst>
          </p:cNvPr>
          <p:cNvSpPr>
            <a:spLocks/>
          </p:cNvSpPr>
          <p:nvPr/>
        </p:nvSpPr>
        <p:spPr>
          <a:xfrm>
            <a:off x="7581911" y="993834"/>
            <a:ext cx="514549" cy="5145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3247D51B-DFA4-2A2A-0B52-98A2BE813ED4}"/>
              </a:ext>
            </a:extLst>
          </p:cNvPr>
          <p:cNvSpPr>
            <a:spLocks/>
          </p:cNvSpPr>
          <p:nvPr/>
        </p:nvSpPr>
        <p:spPr>
          <a:xfrm>
            <a:off x="8728086" y="1521362"/>
            <a:ext cx="1494992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Seuranta ja arviointi</a:t>
            </a:r>
          </a:p>
        </p:txBody>
      </p:sp>
      <p:sp>
        <p:nvSpPr>
          <p:cNvPr id="24" name="Oval 13">
            <a:extLst>
              <a:ext uri="{FF2B5EF4-FFF2-40B4-BE49-F238E27FC236}">
                <a16:creationId xmlns:a16="http://schemas.microsoft.com/office/drawing/2014/main" id="{F8AED6D7-E87C-94CF-292C-92E63B81D0DA}"/>
              </a:ext>
            </a:extLst>
          </p:cNvPr>
          <p:cNvSpPr/>
          <p:nvPr/>
        </p:nvSpPr>
        <p:spPr>
          <a:xfrm>
            <a:off x="10891748" y="993834"/>
            <a:ext cx="514549" cy="5145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94AD92F-3A0E-5892-E2D2-7599D064B5FA}"/>
              </a:ext>
            </a:extLst>
          </p:cNvPr>
          <p:cNvSpPr>
            <a:spLocks/>
          </p:cNvSpPr>
          <p:nvPr/>
        </p:nvSpPr>
        <p:spPr>
          <a:xfrm>
            <a:off x="4272074" y="993834"/>
            <a:ext cx="514549" cy="5145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7D8B162F-572B-D9CA-7FE0-2437E58CEC0D}"/>
              </a:ext>
            </a:extLst>
          </p:cNvPr>
          <p:cNvSpPr>
            <a:spLocks/>
          </p:cNvSpPr>
          <p:nvPr/>
        </p:nvSpPr>
        <p:spPr>
          <a:xfrm>
            <a:off x="3819532" y="1516861"/>
            <a:ext cx="1419632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Asiakkuuden suunnittelu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5EADF11-EC38-F904-C4D2-4536BFD7E6CE}"/>
              </a:ext>
            </a:extLst>
          </p:cNvPr>
          <p:cNvSpPr>
            <a:spLocks/>
          </p:cNvSpPr>
          <p:nvPr/>
        </p:nvSpPr>
        <p:spPr>
          <a:xfrm>
            <a:off x="5926992" y="993834"/>
            <a:ext cx="514549" cy="51454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28" name="Rectangle 12">
            <a:extLst>
              <a:ext uri="{FF2B5EF4-FFF2-40B4-BE49-F238E27FC236}">
                <a16:creationId xmlns:a16="http://schemas.microsoft.com/office/drawing/2014/main" id="{9F2E5BE6-2133-4E8B-88AB-5BC208D9D3F2}"/>
              </a:ext>
            </a:extLst>
          </p:cNvPr>
          <p:cNvSpPr>
            <a:spLocks/>
          </p:cNvSpPr>
          <p:nvPr/>
        </p:nvSpPr>
        <p:spPr>
          <a:xfrm>
            <a:off x="5536266" y="1511081"/>
            <a:ext cx="1296000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Palveluiden järjestäminen</a:t>
            </a:r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61CAEE73-33E3-50C1-7808-04710DA2E863}"/>
              </a:ext>
            </a:extLst>
          </p:cNvPr>
          <p:cNvSpPr>
            <a:spLocks/>
          </p:cNvSpPr>
          <p:nvPr/>
        </p:nvSpPr>
        <p:spPr>
          <a:xfrm>
            <a:off x="7191185" y="1511081"/>
            <a:ext cx="1296000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Palveluiden toteuttaminen</a:t>
            </a:r>
          </a:p>
        </p:txBody>
      </p:sp>
      <p:sp>
        <p:nvSpPr>
          <p:cNvPr id="30" name="Oval 11">
            <a:extLst>
              <a:ext uri="{FF2B5EF4-FFF2-40B4-BE49-F238E27FC236}">
                <a16:creationId xmlns:a16="http://schemas.microsoft.com/office/drawing/2014/main" id="{CF7B6654-3798-7828-95F8-27609C5B0793}"/>
              </a:ext>
            </a:extLst>
          </p:cNvPr>
          <p:cNvSpPr>
            <a:spLocks/>
          </p:cNvSpPr>
          <p:nvPr/>
        </p:nvSpPr>
        <p:spPr>
          <a:xfrm>
            <a:off x="9236830" y="993834"/>
            <a:ext cx="514549" cy="5145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31" name="Rectangle 12">
            <a:extLst>
              <a:ext uri="{FF2B5EF4-FFF2-40B4-BE49-F238E27FC236}">
                <a16:creationId xmlns:a16="http://schemas.microsoft.com/office/drawing/2014/main" id="{3CF6A32D-E89C-6C01-F35F-60ABE6118162}"/>
              </a:ext>
            </a:extLst>
          </p:cNvPr>
          <p:cNvSpPr>
            <a:spLocks/>
          </p:cNvSpPr>
          <p:nvPr/>
        </p:nvSpPr>
        <p:spPr>
          <a:xfrm>
            <a:off x="10211591" y="1492966"/>
            <a:ext cx="1949232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Päättyminen/ siirtyminen toiseen palveluun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B7E05D7-7103-0390-443F-95CB7D386DFB}"/>
              </a:ext>
            </a:extLst>
          </p:cNvPr>
          <p:cNvSpPr/>
          <p:nvPr/>
        </p:nvSpPr>
        <p:spPr>
          <a:xfrm>
            <a:off x="6832266" y="718782"/>
            <a:ext cx="5115856" cy="1347512"/>
          </a:xfrm>
          <a:prstGeom prst="rect">
            <a:avLst/>
          </a:prstGeom>
          <a:solidFill>
            <a:srgbClr val="F2F2F2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2BAE5C7-4E07-A108-25CC-C35C01DCD778}"/>
              </a:ext>
            </a:extLst>
          </p:cNvPr>
          <p:cNvSpPr/>
          <p:nvPr/>
        </p:nvSpPr>
        <p:spPr>
          <a:xfrm>
            <a:off x="591209" y="718782"/>
            <a:ext cx="4793958" cy="1347512"/>
          </a:xfrm>
          <a:prstGeom prst="rect">
            <a:avLst/>
          </a:prstGeom>
          <a:solidFill>
            <a:srgbClr val="F2F2F2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4B48C7B-3AC2-0011-5AC5-385AAC2B92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304428"/>
              </p:ext>
            </p:extLst>
          </p:nvPr>
        </p:nvGraphicFramePr>
        <p:xfrm>
          <a:off x="591208" y="2061985"/>
          <a:ext cx="11356912" cy="3729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1776">
                  <a:extLst>
                    <a:ext uri="{9D8B030D-6E8A-4147-A177-3AD203B41FA5}">
                      <a16:colId xmlns:a16="http://schemas.microsoft.com/office/drawing/2014/main" val="4287903978"/>
                    </a:ext>
                  </a:extLst>
                </a:gridCol>
                <a:gridCol w="1191776">
                  <a:extLst>
                    <a:ext uri="{9D8B030D-6E8A-4147-A177-3AD203B41FA5}">
                      <a16:colId xmlns:a16="http://schemas.microsoft.com/office/drawing/2014/main" val="2932856031"/>
                    </a:ext>
                  </a:extLst>
                </a:gridCol>
                <a:gridCol w="1121670">
                  <a:extLst>
                    <a:ext uri="{9D8B030D-6E8A-4147-A177-3AD203B41FA5}">
                      <a16:colId xmlns:a16="http://schemas.microsoft.com/office/drawing/2014/main" val="2790646932"/>
                    </a:ext>
                  </a:extLst>
                </a:gridCol>
                <a:gridCol w="1121670">
                  <a:extLst>
                    <a:ext uri="{9D8B030D-6E8A-4147-A177-3AD203B41FA5}">
                      <a16:colId xmlns:a16="http://schemas.microsoft.com/office/drawing/2014/main" val="1507936503"/>
                    </a:ext>
                  </a:extLst>
                </a:gridCol>
                <a:gridCol w="1121670">
                  <a:extLst>
                    <a:ext uri="{9D8B030D-6E8A-4147-A177-3AD203B41FA5}">
                      <a16:colId xmlns:a16="http://schemas.microsoft.com/office/drawing/2014/main" val="4139541686"/>
                    </a:ext>
                  </a:extLst>
                </a:gridCol>
                <a:gridCol w="1121670">
                  <a:extLst>
                    <a:ext uri="{9D8B030D-6E8A-4147-A177-3AD203B41FA5}">
                      <a16:colId xmlns:a16="http://schemas.microsoft.com/office/drawing/2014/main" val="2535312920"/>
                    </a:ext>
                  </a:extLst>
                </a:gridCol>
                <a:gridCol w="1121670">
                  <a:extLst>
                    <a:ext uri="{9D8B030D-6E8A-4147-A177-3AD203B41FA5}">
                      <a16:colId xmlns:a16="http://schemas.microsoft.com/office/drawing/2014/main" val="1121372255"/>
                    </a:ext>
                  </a:extLst>
                </a:gridCol>
                <a:gridCol w="1121670">
                  <a:extLst>
                    <a:ext uri="{9D8B030D-6E8A-4147-A177-3AD203B41FA5}">
                      <a16:colId xmlns:a16="http://schemas.microsoft.com/office/drawing/2014/main" val="1662518747"/>
                    </a:ext>
                  </a:extLst>
                </a:gridCol>
                <a:gridCol w="1121670">
                  <a:extLst>
                    <a:ext uri="{9D8B030D-6E8A-4147-A177-3AD203B41FA5}">
                      <a16:colId xmlns:a16="http://schemas.microsoft.com/office/drawing/2014/main" val="2813376756"/>
                    </a:ext>
                  </a:extLst>
                </a:gridCol>
                <a:gridCol w="1121670">
                  <a:extLst>
                    <a:ext uri="{9D8B030D-6E8A-4147-A177-3AD203B41FA5}">
                      <a16:colId xmlns:a16="http://schemas.microsoft.com/office/drawing/2014/main" val="445727523"/>
                    </a:ext>
                  </a:extLst>
                </a:gridCol>
              </a:tblGrid>
              <a:tr h="182594">
                <a:tc>
                  <a:txBody>
                    <a:bodyPr/>
                    <a:lstStyle/>
                    <a:p>
                      <a:pPr algn="ctr"/>
                      <a:endParaRPr lang="fi-FI" sz="9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9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i-FI" sz="900" dirty="0">
                          <a:solidFill>
                            <a:schemeClr val="tx1"/>
                          </a:solidFill>
                        </a:rPr>
                        <a:t>Yleinen prosessi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i-FI" sz="1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i-FI" sz="1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i-FI" sz="1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i-FI" sz="1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i-FI" sz="1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175117"/>
                  </a:ext>
                </a:extLst>
              </a:tr>
              <a:tr h="559955">
                <a:tc>
                  <a:txBody>
                    <a:bodyPr/>
                    <a:lstStyle/>
                    <a:p>
                      <a:pPr algn="ctr"/>
                      <a:r>
                        <a:rPr lang="fi-FI" sz="800" b="1">
                          <a:solidFill>
                            <a:schemeClr val="bg1"/>
                          </a:solidFill>
                        </a:rPr>
                        <a:t>Palvelualue</a:t>
                      </a: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1">
                          <a:solidFill>
                            <a:schemeClr val="bg1"/>
                          </a:solidFill>
                        </a:rPr>
                        <a:t>Osallistuva ammattilainen</a:t>
                      </a: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707417"/>
                  </a:ext>
                </a:extLst>
              </a:tr>
              <a:tr h="170421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800" b="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655640"/>
                  </a:ext>
                </a:extLst>
              </a:tr>
              <a:tr h="267804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800250"/>
                  </a:ext>
                </a:extLst>
              </a:tr>
              <a:tr h="267804">
                <a:tc vMerge="1">
                  <a:txBody>
                    <a:bodyPr/>
                    <a:lstStyle/>
                    <a:p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644420"/>
                  </a:ext>
                </a:extLst>
              </a:tr>
              <a:tr h="17042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b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660231"/>
                  </a:ext>
                </a:extLst>
              </a:tr>
              <a:tr h="170421">
                <a:tc rowSpan="4">
                  <a:txBody>
                    <a:bodyPr/>
                    <a:lstStyle/>
                    <a:p>
                      <a:pPr algn="ctr"/>
                      <a:endParaRPr lang="fi-FI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996819"/>
                  </a:ext>
                </a:extLst>
              </a:tr>
              <a:tr h="267804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067652"/>
                  </a:ext>
                </a:extLst>
              </a:tr>
              <a:tr h="2678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404014"/>
                  </a:ext>
                </a:extLst>
              </a:tr>
              <a:tr h="170421">
                <a:tc vMerge="1">
                  <a:txBody>
                    <a:bodyPr/>
                    <a:lstStyle/>
                    <a:p>
                      <a:pPr algn="ctr"/>
                      <a:endParaRPr lang="fi-FI" sz="100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270862"/>
                  </a:ext>
                </a:extLst>
              </a:tr>
              <a:tr h="267804">
                <a:tc rowSpan="4">
                  <a:txBody>
                    <a:bodyPr/>
                    <a:lstStyle/>
                    <a:p>
                      <a:pPr algn="ctr"/>
                      <a:endParaRPr lang="fi-FI" sz="800" b="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 strike="noStrike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485597"/>
                  </a:ext>
                </a:extLst>
              </a:tr>
              <a:tr h="267804">
                <a:tc vMerge="1">
                  <a:txBody>
                    <a:bodyPr/>
                    <a:lstStyle/>
                    <a:p>
                      <a:endParaRPr lang="fi-FI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532459"/>
                  </a:ext>
                </a:extLst>
              </a:tr>
              <a:tr h="267804">
                <a:tc vMerge="1">
                  <a:txBody>
                    <a:bodyPr/>
                    <a:lstStyle/>
                    <a:p>
                      <a:endParaRPr lang="fi-FI" sz="1000" b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270802"/>
                  </a:ext>
                </a:extLst>
              </a:tr>
              <a:tr h="170421">
                <a:tc vMerge="1">
                  <a:txBody>
                    <a:bodyPr/>
                    <a:lstStyle/>
                    <a:p>
                      <a:pPr algn="ctr"/>
                      <a:endParaRPr lang="fi-FI" sz="1000" b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78277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EC5457C-A300-FAD7-85D5-6C0E550675DB}"/>
              </a:ext>
            </a:extLst>
          </p:cNvPr>
          <p:cNvSpPr/>
          <p:nvPr/>
        </p:nvSpPr>
        <p:spPr>
          <a:xfrm>
            <a:off x="591208" y="6225007"/>
            <a:ext cx="11394276" cy="294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900" b="1" dirty="0">
                <a:solidFill>
                  <a:schemeClr val="tx1"/>
                </a:solidFill>
              </a:rPr>
              <a:t>Päätösvalta</a:t>
            </a:r>
            <a:r>
              <a:rPr lang="fi-FI" sz="900" dirty="0">
                <a:solidFill>
                  <a:schemeClr val="tx1"/>
                </a:solidFill>
              </a:rPr>
              <a:t> - Päätösvaltainen henkilö on vastuussa tehtävästä asiakaspäätöksen näkökulmasta. </a:t>
            </a:r>
            <a:r>
              <a:rPr lang="fi-FI" sz="900" b="1" dirty="0">
                <a:solidFill>
                  <a:schemeClr val="tx1"/>
                </a:solidFill>
              </a:rPr>
              <a:t>Vastuullinen</a:t>
            </a:r>
            <a:r>
              <a:rPr lang="fi-FI" sz="900" dirty="0">
                <a:solidFill>
                  <a:schemeClr val="tx1"/>
                </a:solidFill>
              </a:rPr>
              <a:t> - Henkilö varsinaisesti suorittaa tehtävän, hän tekee käytännön työn ja varmistaa, että tehtävä saadaan tehtyä asetettujen tavoitteiden mukaisesti. </a:t>
            </a:r>
            <a:r>
              <a:rPr lang="fi-FI" sz="900" b="1" dirty="0">
                <a:solidFill>
                  <a:schemeClr val="tx1"/>
                </a:solidFill>
              </a:rPr>
              <a:t>Kuultava</a:t>
            </a:r>
            <a:r>
              <a:rPr lang="fi-FI" sz="900" dirty="0">
                <a:solidFill>
                  <a:schemeClr val="tx1"/>
                </a:solidFill>
              </a:rPr>
              <a:t> - Kuultava henkilö on asiantuntija, jonka neuvoja tarvitaan tehtävän suorittamiseksi. </a:t>
            </a:r>
            <a:r>
              <a:rPr lang="fi-FI" sz="900" b="1" dirty="0">
                <a:solidFill>
                  <a:schemeClr val="tx1"/>
                </a:solidFill>
              </a:rPr>
              <a:t>Tiedotettava</a:t>
            </a:r>
            <a:r>
              <a:rPr lang="fi-FI" sz="900" dirty="0">
                <a:solidFill>
                  <a:schemeClr val="tx1"/>
                </a:solidFill>
              </a:rPr>
              <a:t> - Tiedotettava henkilö tulee pitää ajan tasalla tehtävän edistymisestä.</a:t>
            </a:r>
          </a:p>
        </p:txBody>
      </p:sp>
    </p:spTree>
    <p:extLst>
      <p:ext uri="{BB962C8B-B14F-4D97-AF65-F5344CB8AC3E}">
        <p14:creationId xmlns:p14="http://schemas.microsoft.com/office/powerpoint/2010/main" val="1058299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5CCD8882-124C-2315-B629-0CBFCA2F556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CCD8882-124C-2315-B629-0CBFCA2F55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2">
            <a:extLst>
              <a:ext uri="{FF2B5EF4-FFF2-40B4-BE49-F238E27FC236}">
                <a16:creationId xmlns:a16="http://schemas.microsoft.com/office/drawing/2014/main" id="{3D8A6267-4913-3B91-68EA-5B610D1644F3}"/>
              </a:ext>
            </a:extLst>
          </p:cNvPr>
          <p:cNvSpPr>
            <a:spLocks/>
          </p:cNvSpPr>
          <p:nvPr/>
        </p:nvSpPr>
        <p:spPr>
          <a:xfrm>
            <a:off x="10211591" y="1492966"/>
            <a:ext cx="1949232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Päättyminen/ siirtyminen toiseen palveluun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A4B56C-AEEA-579D-A020-6459751CDA7F}"/>
              </a:ext>
            </a:extLst>
          </p:cNvPr>
          <p:cNvSpPr/>
          <p:nvPr/>
        </p:nvSpPr>
        <p:spPr>
          <a:xfrm>
            <a:off x="10223078" y="4495303"/>
            <a:ext cx="1828800" cy="2306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55866338-33B0-2467-3A51-2F22FA80DA23}"/>
              </a:ext>
            </a:extLst>
          </p:cNvPr>
          <p:cNvSpPr txBox="1">
            <a:spLocks/>
          </p:cNvSpPr>
          <p:nvPr/>
        </p:nvSpPr>
        <p:spPr>
          <a:xfrm>
            <a:off x="591209" y="1"/>
            <a:ext cx="10599955" cy="779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400" dirty="0"/>
              <a:t>Vastuut ja roolit vaiheesta: palveluiden järjestäminen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078D269-3B75-B9DD-8F45-0F626BCFE8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354662"/>
              </p:ext>
            </p:extLst>
          </p:nvPr>
        </p:nvGraphicFramePr>
        <p:xfrm>
          <a:off x="591209" y="2407261"/>
          <a:ext cx="9714205" cy="3611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645">
                  <a:extLst>
                    <a:ext uri="{9D8B030D-6E8A-4147-A177-3AD203B41FA5}">
                      <a16:colId xmlns:a16="http://schemas.microsoft.com/office/drawing/2014/main" val="4287903978"/>
                    </a:ext>
                  </a:extLst>
                </a:gridCol>
                <a:gridCol w="1282645">
                  <a:extLst>
                    <a:ext uri="{9D8B030D-6E8A-4147-A177-3AD203B41FA5}">
                      <a16:colId xmlns:a16="http://schemas.microsoft.com/office/drawing/2014/main" val="2932856031"/>
                    </a:ext>
                  </a:extLst>
                </a:gridCol>
                <a:gridCol w="1429783">
                  <a:extLst>
                    <a:ext uri="{9D8B030D-6E8A-4147-A177-3AD203B41FA5}">
                      <a16:colId xmlns:a16="http://schemas.microsoft.com/office/drawing/2014/main" val="1502827010"/>
                    </a:ext>
                  </a:extLst>
                </a:gridCol>
                <a:gridCol w="1429783">
                  <a:extLst>
                    <a:ext uri="{9D8B030D-6E8A-4147-A177-3AD203B41FA5}">
                      <a16:colId xmlns:a16="http://schemas.microsoft.com/office/drawing/2014/main" val="3026003770"/>
                    </a:ext>
                  </a:extLst>
                </a:gridCol>
                <a:gridCol w="1429783">
                  <a:extLst>
                    <a:ext uri="{9D8B030D-6E8A-4147-A177-3AD203B41FA5}">
                      <a16:colId xmlns:a16="http://schemas.microsoft.com/office/drawing/2014/main" val="3060158648"/>
                    </a:ext>
                  </a:extLst>
                </a:gridCol>
                <a:gridCol w="1429783">
                  <a:extLst>
                    <a:ext uri="{9D8B030D-6E8A-4147-A177-3AD203B41FA5}">
                      <a16:colId xmlns:a16="http://schemas.microsoft.com/office/drawing/2014/main" val="2121015905"/>
                    </a:ext>
                  </a:extLst>
                </a:gridCol>
                <a:gridCol w="1429783">
                  <a:extLst>
                    <a:ext uri="{9D8B030D-6E8A-4147-A177-3AD203B41FA5}">
                      <a16:colId xmlns:a16="http://schemas.microsoft.com/office/drawing/2014/main" val="3132330082"/>
                    </a:ext>
                  </a:extLst>
                </a:gridCol>
              </a:tblGrid>
              <a:tr h="264367">
                <a:tc>
                  <a:txBody>
                    <a:bodyPr/>
                    <a:lstStyle/>
                    <a:p>
                      <a:pPr algn="ctr"/>
                      <a:endParaRPr lang="fi-FI" sz="10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fi-FI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i-FI" sz="10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i-FI" sz="10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i-FI" sz="10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i-FI" sz="10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044560"/>
                  </a:ext>
                </a:extLst>
              </a:tr>
              <a:tr h="782158">
                <a:tc>
                  <a:txBody>
                    <a:bodyPr/>
                    <a:lstStyle/>
                    <a:p>
                      <a:pPr algn="ctr"/>
                      <a:r>
                        <a:rPr lang="fi-FI" sz="1000" b="1">
                          <a:solidFill>
                            <a:schemeClr val="bg1"/>
                          </a:solidFill>
                        </a:rPr>
                        <a:t>Palvelualue</a:t>
                      </a: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 dirty="0">
                          <a:solidFill>
                            <a:schemeClr val="bg1"/>
                          </a:solidFill>
                        </a:rPr>
                        <a:t>Osallistuva ammattilainen</a:t>
                      </a: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707417"/>
                  </a:ext>
                </a:extLst>
              </a:tr>
              <a:tr h="27907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b="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655640"/>
                  </a:ext>
                </a:extLst>
              </a:tr>
              <a:tr h="279079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i-FI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i-FI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i-FI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800250"/>
                  </a:ext>
                </a:extLst>
              </a:tr>
              <a:tr h="27907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b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383943"/>
                  </a:ext>
                </a:extLst>
              </a:tr>
              <a:tr h="279079">
                <a:tc rowSpan="3">
                  <a:txBody>
                    <a:bodyPr/>
                    <a:lstStyle/>
                    <a:p>
                      <a:pPr algn="ctr"/>
                      <a:endParaRPr lang="fi-FI" sz="1000" b="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392384"/>
                  </a:ext>
                </a:extLst>
              </a:tr>
              <a:tr h="503079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996819"/>
                  </a:ext>
                </a:extLst>
              </a:tr>
              <a:tr h="503079">
                <a:tc vMerge="1">
                  <a:txBody>
                    <a:bodyPr/>
                    <a:lstStyle/>
                    <a:p>
                      <a:pPr algn="ctr"/>
                      <a:endParaRPr lang="fi-FI" sz="1000" b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603872"/>
                  </a:ext>
                </a:extLst>
              </a:tr>
              <a:tr h="442089">
                <a:tc>
                  <a:txBody>
                    <a:bodyPr/>
                    <a:lstStyle/>
                    <a:p>
                      <a:pPr algn="ctr"/>
                      <a:endParaRPr lang="fi-FI" sz="1000" b="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strike="noStrike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485597"/>
                  </a:ext>
                </a:extLst>
              </a:tr>
            </a:tbl>
          </a:graphicData>
        </a:graphic>
      </p:graphicFrame>
      <p:sp>
        <p:nvSpPr>
          <p:cNvPr id="21" name="Right Arrow 56">
            <a:extLst>
              <a:ext uri="{FF2B5EF4-FFF2-40B4-BE49-F238E27FC236}">
                <a16:creationId xmlns:a16="http://schemas.microsoft.com/office/drawing/2014/main" id="{B0702BE1-7ECF-62B5-FC48-1930A74A3EAB}"/>
              </a:ext>
            </a:extLst>
          </p:cNvPr>
          <p:cNvSpPr/>
          <p:nvPr/>
        </p:nvSpPr>
        <p:spPr>
          <a:xfrm>
            <a:off x="742326" y="1196231"/>
            <a:ext cx="10824187" cy="110769"/>
          </a:xfrm>
          <a:prstGeom prst="rightArrow">
            <a:avLst>
              <a:gd name="adj1" fmla="val 100000"/>
              <a:gd name="adj2" fmla="val 49584"/>
            </a:avLst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6E8B591-A046-73A5-91AF-02DE3954D046}"/>
              </a:ext>
            </a:extLst>
          </p:cNvPr>
          <p:cNvSpPr>
            <a:spLocks/>
          </p:cNvSpPr>
          <p:nvPr/>
        </p:nvSpPr>
        <p:spPr>
          <a:xfrm>
            <a:off x="962236" y="993834"/>
            <a:ext cx="514549" cy="5145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B014CF-A149-A9BD-8641-56C6CD4CCD34}"/>
              </a:ext>
            </a:extLst>
          </p:cNvPr>
          <p:cNvSpPr>
            <a:spLocks/>
          </p:cNvSpPr>
          <p:nvPr/>
        </p:nvSpPr>
        <p:spPr>
          <a:xfrm>
            <a:off x="597299" y="1516861"/>
            <a:ext cx="1296000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Yhteydenotto/ vireilletulo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663FD64-5F5C-1165-7555-577108657064}"/>
              </a:ext>
            </a:extLst>
          </p:cNvPr>
          <p:cNvSpPr>
            <a:spLocks/>
          </p:cNvSpPr>
          <p:nvPr/>
        </p:nvSpPr>
        <p:spPr>
          <a:xfrm>
            <a:off x="2617155" y="993834"/>
            <a:ext cx="514549" cy="5145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32F0C71-D9D3-2BCB-5D23-B3FE418EC3A6}"/>
              </a:ext>
            </a:extLst>
          </p:cNvPr>
          <p:cNvSpPr>
            <a:spLocks/>
          </p:cNvSpPr>
          <p:nvPr/>
        </p:nvSpPr>
        <p:spPr>
          <a:xfrm>
            <a:off x="2255561" y="1509931"/>
            <a:ext cx="1296000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Palvelutarpeen arviointi</a:t>
            </a:r>
          </a:p>
        </p:txBody>
      </p:sp>
      <p:sp>
        <p:nvSpPr>
          <p:cNvPr id="26" name="Oval 11">
            <a:extLst>
              <a:ext uri="{FF2B5EF4-FFF2-40B4-BE49-F238E27FC236}">
                <a16:creationId xmlns:a16="http://schemas.microsoft.com/office/drawing/2014/main" id="{7516D3C3-1263-6827-2B94-F879278297C0}"/>
              </a:ext>
            </a:extLst>
          </p:cNvPr>
          <p:cNvSpPr>
            <a:spLocks/>
          </p:cNvSpPr>
          <p:nvPr/>
        </p:nvSpPr>
        <p:spPr>
          <a:xfrm>
            <a:off x="7581911" y="993834"/>
            <a:ext cx="514549" cy="5145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81EA782C-BB6B-0385-9568-F3D8A14F4657}"/>
              </a:ext>
            </a:extLst>
          </p:cNvPr>
          <p:cNvSpPr>
            <a:spLocks/>
          </p:cNvSpPr>
          <p:nvPr/>
        </p:nvSpPr>
        <p:spPr>
          <a:xfrm>
            <a:off x="8728086" y="1521362"/>
            <a:ext cx="1494992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Seuranta ja arviointi</a:t>
            </a:r>
          </a:p>
        </p:txBody>
      </p:sp>
      <p:sp>
        <p:nvSpPr>
          <p:cNvPr id="28" name="Oval 13">
            <a:extLst>
              <a:ext uri="{FF2B5EF4-FFF2-40B4-BE49-F238E27FC236}">
                <a16:creationId xmlns:a16="http://schemas.microsoft.com/office/drawing/2014/main" id="{04F587A1-B59E-0B36-2B9B-984FC82AB91F}"/>
              </a:ext>
            </a:extLst>
          </p:cNvPr>
          <p:cNvSpPr/>
          <p:nvPr/>
        </p:nvSpPr>
        <p:spPr>
          <a:xfrm>
            <a:off x="10891748" y="993834"/>
            <a:ext cx="514549" cy="5145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E0B2BDB-86DB-E56E-6E6C-563CDD34D254}"/>
              </a:ext>
            </a:extLst>
          </p:cNvPr>
          <p:cNvSpPr>
            <a:spLocks/>
          </p:cNvSpPr>
          <p:nvPr/>
        </p:nvSpPr>
        <p:spPr>
          <a:xfrm>
            <a:off x="4272074" y="993834"/>
            <a:ext cx="514549" cy="5145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30" name="Rectangle 12">
            <a:extLst>
              <a:ext uri="{FF2B5EF4-FFF2-40B4-BE49-F238E27FC236}">
                <a16:creationId xmlns:a16="http://schemas.microsoft.com/office/drawing/2014/main" id="{DFACFAC6-4238-3391-3042-4D44E668E113}"/>
              </a:ext>
            </a:extLst>
          </p:cNvPr>
          <p:cNvSpPr>
            <a:spLocks/>
          </p:cNvSpPr>
          <p:nvPr/>
        </p:nvSpPr>
        <p:spPr>
          <a:xfrm>
            <a:off x="3819532" y="1516861"/>
            <a:ext cx="1419632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Asiakkuuden suunnittelu</a:t>
            </a:r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7A4030C9-9F95-0B51-B9C8-DB83D5EE4A09}"/>
              </a:ext>
            </a:extLst>
          </p:cNvPr>
          <p:cNvSpPr>
            <a:spLocks/>
          </p:cNvSpPr>
          <p:nvPr/>
        </p:nvSpPr>
        <p:spPr>
          <a:xfrm>
            <a:off x="5536266" y="1511081"/>
            <a:ext cx="1296000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Palveluiden järjestäminen</a:t>
            </a:r>
          </a:p>
        </p:txBody>
      </p:sp>
      <p:sp>
        <p:nvSpPr>
          <p:cNvPr id="33" name="Rectangle 12">
            <a:extLst>
              <a:ext uri="{FF2B5EF4-FFF2-40B4-BE49-F238E27FC236}">
                <a16:creationId xmlns:a16="http://schemas.microsoft.com/office/drawing/2014/main" id="{6854C7B7-CFE4-3FA4-7D46-748B3A9C0302}"/>
              </a:ext>
            </a:extLst>
          </p:cNvPr>
          <p:cNvSpPr>
            <a:spLocks/>
          </p:cNvSpPr>
          <p:nvPr/>
        </p:nvSpPr>
        <p:spPr>
          <a:xfrm>
            <a:off x="7191185" y="1511081"/>
            <a:ext cx="1296000" cy="422271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i-FI" sz="900" b="1">
                <a:solidFill>
                  <a:sysClr val="windowText" lastClr="000000"/>
                </a:solidFill>
              </a:rPr>
              <a:t>Palveluiden toteuttaminen</a:t>
            </a:r>
          </a:p>
        </p:txBody>
      </p:sp>
      <p:sp>
        <p:nvSpPr>
          <p:cNvPr id="34" name="Oval 11">
            <a:extLst>
              <a:ext uri="{FF2B5EF4-FFF2-40B4-BE49-F238E27FC236}">
                <a16:creationId xmlns:a16="http://schemas.microsoft.com/office/drawing/2014/main" id="{03BB02FA-FF64-3DC6-4D5D-39D9F9641AF8}"/>
              </a:ext>
            </a:extLst>
          </p:cNvPr>
          <p:cNvSpPr>
            <a:spLocks/>
          </p:cNvSpPr>
          <p:nvPr/>
        </p:nvSpPr>
        <p:spPr>
          <a:xfrm>
            <a:off x="9236830" y="993834"/>
            <a:ext cx="514549" cy="51454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FE9FB59-C904-9B74-155E-7F74DC8CCC49}"/>
              </a:ext>
            </a:extLst>
          </p:cNvPr>
          <p:cNvSpPr/>
          <p:nvPr/>
        </p:nvSpPr>
        <p:spPr>
          <a:xfrm>
            <a:off x="6832266" y="718782"/>
            <a:ext cx="5115856" cy="1347512"/>
          </a:xfrm>
          <a:prstGeom prst="rect">
            <a:avLst/>
          </a:prstGeom>
          <a:solidFill>
            <a:srgbClr val="F2F2F2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E9DA0DE-3F3C-02DD-2880-B173F3D9246F}"/>
              </a:ext>
            </a:extLst>
          </p:cNvPr>
          <p:cNvSpPr/>
          <p:nvPr/>
        </p:nvSpPr>
        <p:spPr>
          <a:xfrm>
            <a:off x="591209" y="718782"/>
            <a:ext cx="4793958" cy="1347512"/>
          </a:xfrm>
          <a:prstGeom prst="rect">
            <a:avLst/>
          </a:prstGeom>
          <a:solidFill>
            <a:srgbClr val="F2F2F2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F2434A8-C962-FB98-EF50-B2F704F9DD34}"/>
              </a:ext>
            </a:extLst>
          </p:cNvPr>
          <p:cNvSpPr>
            <a:spLocks/>
          </p:cNvSpPr>
          <p:nvPr/>
        </p:nvSpPr>
        <p:spPr>
          <a:xfrm>
            <a:off x="5926992" y="993834"/>
            <a:ext cx="514549" cy="51454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A5917F-67F4-35BB-8342-1FE026C7E073}"/>
              </a:ext>
            </a:extLst>
          </p:cNvPr>
          <p:cNvSpPr/>
          <p:nvPr/>
        </p:nvSpPr>
        <p:spPr>
          <a:xfrm>
            <a:off x="591209" y="6275238"/>
            <a:ext cx="11347639" cy="486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900" b="1">
                <a:solidFill>
                  <a:schemeClr val="tx1"/>
                </a:solidFill>
              </a:rPr>
              <a:t>Päätösvalta</a:t>
            </a:r>
            <a:r>
              <a:rPr lang="fi-FI" sz="900">
                <a:solidFill>
                  <a:schemeClr val="tx1"/>
                </a:solidFill>
              </a:rPr>
              <a:t> - Päätösvaltainen henkilö on vastuussa tehtävästä asiakaspäätöksen näkökulmasta. </a:t>
            </a:r>
            <a:r>
              <a:rPr lang="fi-FI" sz="900" b="1">
                <a:solidFill>
                  <a:schemeClr val="tx1"/>
                </a:solidFill>
              </a:rPr>
              <a:t>Vastuullinen</a:t>
            </a:r>
            <a:r>
              <a:rPr lang="fi-FI" sz="900">
                <a:solidFill>
                  <a:schemeClr val="tx1"/>
                </a:solidFill>
              </a:rPr>
              <a:t> - Henkilö varsinaisesti suorittaa tehtävän, hän tekee käytännön työn ja varmistaa, että tehtävä saadaan tehtyä asetettujen tavoitteiden mukaisesti. </a:t>
            </a:r>
            <a:r>
              <a:rPr lang="fi-FI" sz="900" b="1">
                <a:solidFill>
                  <a:schemeClr val="tx1"/>
                </a:solidFill>
              </a:rPr>
              <a:t>Kuultava</a:t>
            </a:r>
            <a:r>
              <a:rPr lang="fi-FI" sz="900">
                <a:solidFill>
                  <a:schemeClr val="tx1"/>
                </a:solidFill>
              </a:rPr>
              <a:t> - Kuultava henkilö on asiantuntija, jonka neuvoja tarvitaan tehtävän suorittamiseksi. </a:t>
            </a:r>
            <a:r>
              <a:rPr lang="fi-FI" sz="900" b="1">
                <a:solidFill>
                  <a:schemeClr val="tx1"/>
                </a:solidFill>
              </a:rPr>
              <a:t>Tiedotettava</a:t>
            </a:r>
            <a:r>
              <a:rPr lang="fi-FI" sz="900">
                <a:solidFill>
                  <a:schemeClr val="tx1"/>
                </a:solidFill>
              </a:rPr>
              <a:t> - Tiedotettava henkilö tulee pitää ajan tasalla tehtävän edistymisestä.</a:t>
            </a:r>
          </a:p>
        </p:txBody>
      </p:sp>
    </p:spTree>
    <p:extLst>
      <p:ext uri="{BB962C8B-B14F-4D97-AF65-F5344CB8AC3E}">
        <p14:creationId xmlns:p14="http://schemas.microsoft.com/office/powerpoint/2010/main" val="21547315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600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d.%#m.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inuun hyvinvointialue PP-pohja" id="{27D20629-15E1-47A6-B736-73D54627FE51}" vid="{62829828-F29B-4D44-950F-AC579BBB9F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eb39c3a-921b-4adb-854a-d48c38135ac0">
      <Terms xmlns="http://schemas.microsoft.com/office/infopath/2007/PartnerControls"/>
    </lcf76f155ced4ddcb4097134ff3c332f>
    <TaxCatchAll xmlns="a752b6f9-f0a7-406e-b7ba-a0f79bf09bd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1B835CD4931D498444C7D023D76066" ma:contentTypeVersion="11" ma:contentTypeDescription="Create a new document." ma:contentTypeScope="" ma:versionID="42fc1b81c7bfbfa1d1e94db8d2f12907">
  <xsd:schema xmlns:xsd="http://www.w3.org/2001/XMLSchema" xmlns:xs="http://www.w3.org/2001/XMLSchema" xmlns:p="http://schemas.microsoft.com/office/2006/metadata/properties" xmlns:ns2="0eb39c3a-921b-4adb-854a-d48c38135ac0" xmlns:ns3="a752b6f9-f0a7-406e-b7ba-a0f79bf09bd2" targetNamespace="http://schemas.microsoft.com/office/2006/metadata/properties" ma:root="true" ma:fieldsID="2c15ca3d5d3800f67b6a29b1c8f9bd3f" ns2:_="" ns3:_="">
    <xsd:import namespace="0eb39c3a-921b-4adb-854a-d48c38135ac0"/>
    <xsd:import namespace="a752b6f9-f0a7-406e-b7ba-a0f79bf09b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b39c3a-921b-4adb-854a-d48c38135a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3764342-c798-4929-aad6-1f2e01c9b1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52b6f9-f0a7-406e-b7ba-a0f79bf09bd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7392427-0dfb-49a9-9415-4dee896cab0f}" ma:internalName="TaxCatchAll" ma:showField="CatchAllData" ma:web="a752b6f9-f0a7-406e-b7ba-a0f79bf09b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672FAF-7969-4D83-8067-3FABD557B6DF}">
  <ds:schemaRefs>
    <ds:schemaRef ds:uri="0eb39c3a-921b-4adb-854a-d48c38135ac0"/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a752b6f9-f0a7-406e-b7ba-a0f79bf09bd2"/>
  </ds:schemaRefs>
</ds:datastoreItem>
</file>

<file path=customXml/itemProps2.xml><?xml version="1.0" encoding="utf-8"?>
<ds:datastoreItem xmlns:ds="http://schemas.openxmlformats.org/officeDocument/2006/customXml" ds:itemID="{A20824D2-E4CE-4DD2-AA42-92F577AF5242}">
  <ds:schemaRefs>
    <ds:schemaRef ds:uri="0eb39c3a-921b-4adb-854a-d48c38135ac0"/>
    <ds:schemaRef ds:uri="a752b6f9-f0a7-406e-b7ba-a0f79bf09b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99EE666-9E80-42C0-9DDD-3B1D491834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Kainuun hyvinvointialue PP-pohja</Template>
  <TotalTime>109</TotalTime>
  <Words>1275</Words>
  <Application>Microsoft Office PowerPoint</Application>
  <PresentationFormat>Laajakuva</PresentationFormat>
  <Paragraphs>151</Paragraphs>
  <Slides>13</Slides>
  <Notes>5</Notes>
  <HiddenSlides>0</HiddenSlides>
  <MMClips>0</MMClips>
  <ScaleCrop>false</ScaleCrop>
  <HeadingPairs>
    <vt:vector size="8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8" baseType="lpstr">
      <vt:lpstr>Aptos</vt:lpstr>
      <vt:lpstr>Arial</vt:lpstr>
      <vt:lpstr>Times New Roman</vt:lpstr>
      <vt:lpstr>Office-teema</vt:lpstr>
      <vt:lpstr>think-cell Slide</vt:lpstr>
      <vt:lpstr>Vastuumatriisi Vammaisten henkilöiden asiakasprosessi</vt:lpstr>
      <vt:lpstr>Vastuumatriisi, sen merkitys ja täyttöohjeet</vt:lpstr>
      <vt:lpstr>Toimijoiden roolit ja vastuut täydennetään vastuumatriisiin määritelmien mukaisesti</vt:lpstr>
      <vt:lpstr>Vastuumatriisissa on kuvattu asiakkaan palvelupolun mukaisesti kunkin vaiheen tehtäväkohtaiset vastuut</vt:lpstr>
      <vt:lpstr>Vastuut ja roolit vaiheesta: yhteydenotto / vireilletulo</vt:lpstr>
      <vt:lpstr>Vastuut ja roolit vaiheesta: palvelutarpeenarviointi</vt:lpstr>
      <vt:lpstr>Vastuut ja roolit vaiheesta: asiakkuuden suunnittelu</vt:lpstr>
      <vt:lpstr>Vastuut ja roolit vaiheesta: palveluiden järjestäminen</vt:lpstr>
      <vt:lpstr>PowerPoint-esitys</vt:lpstr>
      <vt:lpstr>Vastuut ja roolit vaiheesta: palveluiden järjestäminen</vt:lpstr>
      <vt:lpstr>Vastuut ja roolit vaiheesta: palveluiden toteuttaminen</vt:lpstr>
      <vt:lpstr>Vastuut ja roolit vaiheesta: seuranta ja arviointi</vt:lpstr>
      <vt:lpstr>Vastuut ja roolit vaiheesta: päättyminen / siirtyminen toiseen palveluun</vt:lpstr>
    </vt:vector>
  </TitlesOfParts>
  <Company>Kainuun sosiaali- ja terveydenhuollon kuntayhtymä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Vastuumatriisin pohja</dc:title>
  <dc:creator>Hyvönen Jani J</dc:creator>
  <cp:keywords>Valmistunut v. 2025</cp:keywords>
  <dc:description/>
  <cp:lastModifiedBy>Komulainen Sari</cp:lastModifiedBy>
  <cp:revision>2</cp:revision>
  <dcterms:created xsi:type="dcterms:W3CDTF">2021-11-02T08:16:43Z</dcterms:created>
  <dcterms:modified xsi:type="dcterms:W3CDTF">2025-11-14T10:22:36Z</dcterms:modified>
  <cp:category>Tehty yhteistyössä Kainuu hva sopen ja Kestävän kasvun Kainuu II hankkeen kanssa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0x010100201B835CD4931D498444C7D023D76066</vt:lpwstr>
  </property>
  <property fmtid="{D5CDD505-2E9C-101B-9397-08002B2CF9AE}" pid="3" name="MediaServiceImageTags">
    <vt:lpwstr/>
  </property>
  <property fmtid="{D5CDD505-2E9C-101B-9397-08002B2CF9AE}" pid="4" name="Publish_To_ExtSite">
    <vt:lpwstr>4;#Ei julkaista ulkoisella verkkosivulla|e9166925-b574-4edf-8436-6361d014d391</vt:lpwstr>
  </property>
  <property fmtid="{D5CDD505-2E9C-101B-9397-08002B2CF9AE}" pid="5" name="_ExtendedDescription">
    <vt:lpwstr/>
  </property>
</Properties>
</file>