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</p:sldMasterIdLst>
  <p:notesMasterIdLst>
    <p:notesMasterId r:id="rId20"/>
  </p:notesMasterIdLst>
  <p:handoutMasterIdLst>
    <p:handoutMasterId r:id="rId21"/>
  </p:handoutMasterIdLst>
  <p:sldIdLst>
    <p:sldId id="257" r:id="rId5"/>
    <p:sldId id="299" r:id="rId6"/>
    <p:sldId id="301" r:id="rId7"/>
    <p:sldId id="258" r:id="rId8"/>
    <p:sldId id="309" r:id="rId9"/>
    <p:sldId id="308" r:id="rId10"/>
    <p:sldId id="265" r:id="rId11"/>
    <p:sldId id="269" r:id="rId12"/>
    <p:sldId id="310" r:id="rId13"/>
    <p:sldId id="306" r:id="rId14"/>
    <p:sldId id="298" r:id="rId15"/>
    <p:sldId id="307" r:id="rId16"/>
    <p:sldId id="311" r:id="rId17"/>
    <p:sldId id="296" r:id="rId18"/>
    <p:sldId id="304" r:id="rId19"/>
  </p:sldIdLst>
  <p:sldSz cx="9144000" cy="5143500" type="screen16x9"/>
  <p:notesSz cx="6858000" cy="9144000"/>
  <p:defaultTextStyle>
    <a:defPPr>
      <a:defRPr lang="aa-E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0DB"/>
    <a:srgbClr val="D7D9D6"/>
    <a:srgbClr val="DEE1E0"/>
    <a:srgbClr val="F13BCE"/>
    <a:srgbClr val="74D2F0"/>
    <a:srgbClr val="009F8D"/>
    <a:srgbClr val="3C2B7C"/>
    <a:srgbClr val="FCFDBF"/>
    <a:srgbClr val="F3F90F"/>
    <a:srgbClr val="D3C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27F02-789C-425E-B6C4-39EB5C8E6E6F}" v="2" dt="2025-11-05T06:42:4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763" autoAdjust="0"/>
  </p:normalViewPr>
  <p:slideViewPr>
    <p:cSldViewPr snapToGrid="0">
      <p:cViewPr varScale="1">
        <p:scale>
          <a:sx n="140" d="100"/>
          <a:sy n="140" d="100"/>
        </p:scale>
        <p:origin x="13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omäki Jenni" userId="54e51de2-500b-4750-8382-fc5daebe5cf9" providerId="ADAL" clId="{41527F02-789C-425E-B6C4-39EB5C8E6E6F}"/>
    <pc:docChg chg="undo custSel delSld modSld">
      <pc:chgData name="Pinomäki Jenni" userId="54e51de2-500b-4750-8382-fc5daebe5cf9" providerId="ADAL" clId="{41527F02-789C-425E-B6C4-39EB5C8E6E6F}" dt="2025-11-05T06:43:20.977" v="47" actId="478"/>
      <pc:docMkLst>
        <pc:docMk/>
      </pc:docMkLst>
      <pc:sldChg chg="modSp mod">
        <pc:chgData name="Pinomäki Jenni" userId="54e51de2-500b-4750-8382-fc5daebe5cf9" providerId="ADAL" clId="{41527F02-789C-425E-B6C4-39EB5C8E6E6F}" dt="2025-11-05T06:41:36.431" v="28" actId="20577"/>
        <pc:sldMkLst>
          <pc:docMk/>
          <pc:sldMk cId="3806668667" sldId="257"/>
        </pc:sldMkLst>
        <pc:spChg chg="mod">
          <ac:chgData name="Pinomäki Jenni" userId="54e51de2-500b-4750-8382-fc5daebe5cf9" providerId="ADAL" clId="{41527F02-789C-425E-B6C4-39EB5C8E6E6F}" dt="2025-11-05T06:41:36.431" v="28" actId="20577"/>
          <ac:spMkLst>
            <pc:docMk/>
            <pc:sldMk cId="3806668667" sldId="257"/>
            <ac:spMk id="6" creationId="{1672CDBC-908A-AB9B-504B-6752AC8BEC6D}"/>
          </ac:spMkLst>
        </pc:spChg>
      </pc:sldChg>
      <pc:sldChg chg="del">
        <pc:chgData name="Pinomäki Jenni" userId="54e51de2-500b-4750-8382-fc5daebe5cf9" providerId="ADAL" clId="{41527F02-789C-425E-B6C4-39EB5C8E6E6F}" dt="2025-11-05T06:42:56.284" v="40" actId="47"/>
        <pc:sldMkLst>
          <pc:docMk/>
          <pc:sldMk cId="586701063" sldId="267"/>
        </pc:sldMkLst>
      </pc:sldChg>
      <pc:sldChg chg="del">
        <pc:chgData name="Pinomäki Jenni" userId="54e51de2-500b-4750-8382-fc5daebe5cf9" providerId="ADAL" clId="{41527F02-789C-425E-B6C4-39EB5C8E6E6F}" dt="2025-11-05T06:42:56.795" v="41" actId="47"/>
        <pc:sldMkLst>
          <pc:docMk/>
          <pc:sldMk cId="1921277390" sldId="294"/>
        </pc:sldMkLst>
      </pc:sldChg>
      <pc:sldChg chg="addSp delSp modSp mod modClrScheme chgLayout">
        <pc:chgData name="Pinomäki Jenni" userId="54e51de2-500b-4750-8382-fc5daebe5cf9" providerId="ADAL" clId="{41527F02-789C-425E-B6C4-39EB5C8E6E6F}" dt="2025-11-05T06:43:20.977" v="47" actId="478"/>
        <pc:sldMkLst>
          <pc:docMk/>
          <pc:sldMk cId="3942369894" sldId="299"/>
        </pc:sldMkLst>
        <pc:spChg chg="add del mod ord">
          <ac:chgData name="Pinomäki Jenni" userId="54e51de2-500b-4750-8382-fc5daebe5cf9" providerId="ADAL" clId="{41527F02-789C-425E-B6C4-39EB5C8E6E6F}" dt="2025-11-05T06:43:20.977" v="47" actId="478"/>
          <ac:spMkLst>
            <pc:docMk/>
            <pc:sldMk cId="3942369894" sldId="299"/>
            <ac:spMk id="2" creationId="{9D88B2BA-573F-6C4F-6721-B5F067D00B14}"/>
          </ac:spMkLst>
        </pc:spChg>
        <pc:spChg chg="mod ord">
          <ac:chgData name="Pinomäki Jenni" userId="54e51de2-500b-4750-8382-fc5daebe5cf9" providerId="ADAL" clId="{41527F02-789C-425E-B6C4-39EB5C8E6E6F}" dt="2025-11-05T06:42:04.960" v="38" actId="700"/>
          <ac:spMkLst>
            <pc:docMk/>
            <pc:sldMk cId="3942369894" sldId="299"/>
            <ac:spMk id="5" creationId="{00000000-0000-0000-0000-000000000000}"/>
          </ac:spMkLst>
        </pc:spChg>
        <pc:spChg chg="del mod ord">
          <ac:chgData name="Pinomäki Jenni" userId="54e51de2-500b-4750-8382-fc5daebe5cf9" providerId="ADAL" clId="{41527F02-789C-425E-B6C4-39EB5C8E6E6F}" dt="2025-11-05T06:42:04.960" v="38" actId="700"/>
          <ac:spMkLst>
            <pc:docMk/>
            <pc:sldMk cId="3942369894" sldId="299"/>
            <ac:spMk id="6" creationId="{00000000-0000-0000-0000-000000000000}"/>
          </ac:spMkLst>
        </pc:spChg>
      </pc:sldChg>
      <pc:sldChg chg="del">
        <pc:chgData name="Pinomäki Jenni" userId="54e51de2-500b-4750-8382-fc5daebe5cf9" providerId="ADAL" clId="{41527F02-789C-425E-B6C4-39EB5C8E6E6F}" dt="2025-11-05T06:42:46.666" v="39" actId="47"/>
        <pc:sldMkLst>
          <pc:docMk/>
          <pc:sldMk cId="70077353" sldId="300"/>
        </pc:sldMkLst>
      </pc:sldChg>
      <pc:sldChg chg="addSp delSp modSp mod modClrScheme chgLayout">
        <pc:chgData name="Pinomäki Jenni" userId="54e51de2-500b-4750-8382-fc5daebe5cf9" providerId="ADAL" clId="{41527F02-789C-425E-B6C4-39EB5C8E6E6F}" dt="2025-11-05T06:43:09.300" v="45" actId="478"/>
        <pc:sldMkLst>
          <pc:docMk/>
          <pc:sldMk cId="3477571715" sldId="301"/>
        </pc:sldMkLst>
        <pc:spChg chg="add del mod ord">
          <ac:chgData name="Pinomäki Jenni" userId="54e51de2-500b-4750-8382-fc5daebe5cf9" providerId="ADAL" clId="{41527F02-789C-425E-B6C4-39EB5C8E6E6F}" dt="2025-11-05T06:43:09.300" v="45" actId="478"/>
          <ac:spMkLst>
            <pc:docMk/>
            <pc:sldMk cId="3477571715" sldId="301"/>
            <ac:spMk id="3" creationId="{22196B94-E68C-AF40-799F-08DCA51E0625}"/>
          </ac:spMkLst>
        </pc:spChg>
        <pc:spChg chg="mod ord">
          <ac:chgData name="Pinomäki Jenni" userId="54e51de2-500b-4750-8382-fc5daebe5cf9" providerId="ADAL" clId="{41527F02-789C-425E-B6C4-39EB5C8E6E6F}" dt="2025-11-05T06:42:59.914" v="42" actId="700"/>
          <ac:spMkLst>
            <pc:docMk/>
            <pc:sldMk cId="3477571715" sldId="301"/>
            <ac:spMk id="5" creationId="{00000000-0000-0000-0000-000000000000}"/>
          </ac:spMkLst>
        </pc:spChg>
        <pc:spChg chg="del mod ord">
          <ac:chgData name="Pinomäki Jenni" userId="54e51de2-500b-4750-8382-fc5daebe5cf9" providerId="ADAL" clId="{41527F02-789C-425E-B6C4-39EB5C8E6E6F}" dt="2025-11-05T06:42:59.914" v="42" actId="700"/>
          <ac:spMkLst>
            <pc:docMk/>
            <pc:sldMk cId="3477571715" sldId="301"/>
            <ac:spMk id="6" creationId="{00000000-0000-0000-0000-000000000000}"/>
          </ac:spMkLst>
        </pc:spChg>
        <pc:graphicFrameChg chg="add del">
          <ac:chgData name="Pinomäki Jenni" userId="54e51de2-500b-4750-8382-fc5daebe5cf9" providerId="ADAL" clId="{41527F02-789C-425E-B6C4-39EB5C8E6E6F}" dt="2025-11-05T06:43:06.334" v="44" actId="478"/>
          <ac:graphicFrameMkLst>
            <pc:docMk/>
            <pc:sldMk cId="3477571715" sldId="301"/>
            <ac:graphicFrameMk id="2" creationId="{807CE048-47CB-4181-8729-544B44963A34}"/>
          </ac:graphicFrameMkLst>
        </pc:graphicFrameChg>
      </pc:sldChg>
      <pc:sldChg chg="del">
        <pc:chgData name="Pinomäki Jenni" userId="54e51de2-500b-4750-8382-fc5daebe5cf9" providerId="ADAL" clId="{41527F02-789C-425E-B6C4-39EB5C8E6E6F}" dt="2025-11-05T06:41:43.036" v="37" actId="47"/>
        <pc:sldMkLst>
          <pc:docMk/>
          <pc:sldMk cId="2326503881" sldId="326"/>
        </pc:sldMkLst>
      </pc:sldChg>
      <pc:sldChg chg="del">
        <pc:chgData name="Pinomäki Jenni" userId="54e51de2-500b-4750-8382-fc5daebe5cf9" providerId="ADAL" clId="{41527F02-789C-425E-B6C4-39EB5C8E6E6F}" dt="2025-11-05T06:41:42.419" v="35" actId="47"/>
        <pc:sldMkLst>
          <pc:docMk/>
          <pc:sldMk cId="3790232241" sldId="327"/>
        </pc:sldMkLst>
      </pc:sldChg>
      <pc:sldChg chg="del">
        <pc:chgData name="Pinomäki Jenni" userId="54e51de2-500b-4750-8382-fc5daebe5cf9" providerId="ADAL" clId="{41527F02-789C-425E-B6C4-39EB5C8E6E6F}" dt="2025-11-05T06:41:40.966" v="29" actId="47"/>
        <pc:sldMkLst>
          <pc:docMk/>
          <pc:sldMk cId="3924649560" sldId="329"/>
        </pc:sldMkLst>
      </pc:sldChg>
      <pc:sldChg chg="del">
        <pc:chgData name="Pinomäki Jenni" userId="54e51de2-500b-4750-8382-fc5daebe5cf9" providerId="ADAL" clId="{41527F02-789C-425E-B6C4-39EB5C8E6E6F}" dt="2025-11-05T06:41:42.259" v="34" actId="47"/>
        <pc:sldMkLst>
          <pc:docMk/>
          <pc:sldMk cId="4179091038" sldId="331"/>
        </pc:sldMkLst>
      </pc:sldChg>
      <pc:sldChg chg="del">
        <pc:chgData name="Pinomäki Jenni" userId="54e51de2-500b-4750-8382-fc5daebe5cf9" providerId="ADAL" clId="{41527F02-789C-425E-B6C4-39EB5C8E6E6F}" dt="2025-11-05T06:41:41.252" v="30" actId="47"/>
        <pc:sldMkLst>
          <pc:docMk/>
          <pc:sldMk cId="3161832649" sldId="332"/>
        </pc:sldMkLst>
      </pc:sldChg>
      <pc:sldChg chg="del">
        <pc:chgData name="Pinomäki Jenni" userId="54e51de2-500b-4750-8382-fc5daebe5cf9" providerId="ADAL" clId="{41527F02-789C-425E-B6C4-39EB5C8E6E6F}" dt="2025-11-05T06:41:41.574" v="31" actId="47"/>
        <pc:sldMkLst>
          <pc:docMk/>
          <pc:sldMk cId="4275595096" sldId="333"/>
        </pc:sldMkLst>
      </pc:sldChg>
      <pc:sldChg chg="del">
        <pc:chgData name="Pinomäki Jenni" userId="54e51de2-500b-4750-8382-fc5daebe5cf9" providerId="ADAL" clId="{41527F02-789C-425E-B6C4-39EB5C8E6E6F}" dt="2025-11-05T06:41:41.834" v="32" actId="47"/>
        <pc:sldMkLst>
          <pc:docMk/>
          <pc:sldMk cId="4136172170" sldId="334"/>
        </pc:sldMkLst>
      </pc:sldChg>
      <pc:sldChg chg="del">
        <pc:chgData name="Pinomäki Jenni" userId="54e51de2-500b-4750-8382-fc5daebe5cf9" providerId="ADAL" clId="{41527F02-789C-425E-B6C4-39EB5C8E6E6F}" dt="2025-11-05T06:41:42.064" v="33" actId="47"/>
        <pc:sldMkLst>
          <pc:docMk/>
          <pc:sldMk cId="1849129497" sldId="335"/>
        </pc:sldMkLst>
      </pc:sldChg>
      <pc:sldChg chg="del">
        <pc:chgData name="Pinomäki Jenni" userId="54e51de2-500b-4750-8382-fc5daebe5cf9" providerId="ADAL" clId="{41527F02-789C-425E-B6C4-39EB5C8E6E6F}" dt="2025-11-05T06:41:42.643" v="36" actId="47"/>
        <pc:sldMkLst>
          <pc:docMk/>
          <pc:sldMk cId="2543606819" sldId="33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'VO,kons, kontr'!$AH$35</c:f>
              <c:strCache>
                <c:ptCount val="1"/>
                <c:pt idx="0">
                  <c:v>Potilasmäärät pilottipäivinä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3B-4D37-A9EA-C517810C2E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3B-4D37-A9EA-C517810C2E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3B-4D37-A9EA-C517810C2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'VO,kons, kontr'!$AG$36:$AG$38</c:f>
              <c:strCache>
                <c:ptCount val="3"/>
                <c:pt idx="0">
                  <c:v>VO</c:v>
                </c:pt>
                <c:pt idx="1">
                  <c:v>KONS.</c:v>
                </c:pt>
                <c:pt idx="2">
                  <c:v>KONTR.SOITTO</c:v>
                </c:pt>
              </c:strCache>
            </c:strRef>
          </c:cat>
          <c:val>
            <c:numRef>
              <c:f>'VO,kons, kontr'!$AH$36:$AH$38</c:f>
              <c:numCache>
                <c:formatCode>General</c:formatCode>
                <c:ptCount val="3"/>
                <c:pt idx="0">
                  <c:v>469</c:v>
                </c:pt>
                <c:pt idx="1">
                  <c:v>2021</c:v>
                </c:pt>
                <c:pt idx="2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3B-4D37-A9EA-C517810C2E70}"/>
            </c:ext>
          </c:extLst>
        </c:ser>
        <c:ser>
          <c:idx val="1"/>
          <c:order val="1"/>
          <c:tx>
            <c:strRef>
              <c:f>'VO,kons, kontr'!$AI$35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D3B-4D37-A9EA-C517810C2E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D3B-4D37-A9EA-C517810C2E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D3B-4D37-A9EA-C517810C2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'VO,kons, kontr'!$AG$36:$AG$38</c:f>
              <c:strCache>
                <c:ptCount val="3"/>
                <c:pt idx="0">
                  <c:v>VO</c:v>
                </c:pt>
                <c:pt idx="1">
                  <c:v>KONS.</c:v>
                </c:pt>
                <c:pt idx="2">
                  <c:v>KONTR.SOITTO</c:v>
                </c:pt>
              </c:strCache>
            </c:strRef>
          </c:cat>
          <c:val>
            <c:numRef>
              <c:f>'VO,kons, kontr'!$AI$36:$AI$38</c:f>
              <c:numCache>
                <c:formatCode>0%</c:formatCode>
                <c:ptCount val="3"/>
                <c:pt idx="0">
                  <c:v>0.14988814317673377</c:v>
                </c:pt>
                <c:pt idx="1">
                  <c:v>0.64589325663151165</c:v>
                </c:pt>
                <c:pt idx="2">
                  <c:v>0.20421860019175456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3B-4D37-A9EA-C517810C2E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Taul1!$A$30</c:f>
              <c:strCache>
                <c:ptCount val="1"/>
                <c:pt idx="0">
                  <c:v>Pöytyä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Taul1!$B$30:$AH$30</c:f>
              <c:numCache>
                <c:formatCode>General</c:formatCode>
                <c:ptCount val="3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11</c:v>
                </c:pt>
                <c:pt idx="11">
                  <c:v>5</c:v>
                </c:pt>
                <c:pt idx="12">
                  <c:v>2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9</c:v>
                </c:pt>
                <c:pt idx="17">
                  <c:v>11</c:v>
                </c:pt>
                <c:pt idx="18">
                  <c:v>14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5</c:v>
                </c:pt>
                <c:pt idx="23">
                  <c:v>12</c:v>
                </c:pt>
                <c:pt idx="24">
                  <c:v>1</c:v>
                </c:pt>
                <c:pt idx="25">
                  <c:v>7</c:v>
                </c:pt>
                <c:pt idx="26">
                  <c:v>14</c:v>
                </c:pt>
                <c:pt idx="27">
                  <c:v>4</c:v>
                </c:pt>
                <c:pt idx="28">
                  <c:v>10</c:v>
                </c:pt>
                <c:pt idx="29">
                  <c:v>11</c:v>
                </c:pt>
                <c:pt idx="30">
                  <c:v>4</c:v>
                </c:pt>
                <c:pt idx="31">
                  <c:v>6</c:v>
                </c:pt>
                <c:pt idx="3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19-4132-8125-3673E7C65CD3}"/>
            </c:ext>
          </c:extLst>
        </c:ser>
        <c:ser>
          <c:idx val="1"/>
          <c:order val="1"/>
          <c:tx>
            <c:strRef>
              <c:f>Taul1!$A$31</c:f>
              <c:strCache>
                <c:ptCount val="1"/>
                <c:pt idx="0">
                  <c:v>Härkätie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Taul1!$B$31:$AH$31</c:f>
              <c:numCache>
                <c:formatCode>General</c:formatCode>
                <c:ptCount val="33"/>
                <c:pt idx="0">
                  <c:v>13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19</c:v>
                </c:pt>
                <c:pt idx="8">
                  <c:v>27</c:v>
                </c:pt>
                <c:pt idx="9">
                  <c:v>16</c:v>
                </c:pt>
                <c:pt idx="10">
                  <c:v>15</c:v>
                </c:pt>
                <c:pt idx="11">
                  <c:v>13</c:v>
                </c:pt>
                <c:pt idx="12">
                  <c:v>10</c:v>
                </c:pt>
                <c:pt idx="13">
                  <c:v>18</c:v>
                </c:pt>
                <c:pt idx="14">
                  <c:v>13</c:v>
                </c:pt>
                <c:pt idx="15">
                  <c:v>18</c:v>
                </c:pt>
                <c:pt idx="16">
                  <c:v>15</c:v>
                </c:pt>
                <c:pt idx="17">
                  <c:v>22</c:v>
                </c:pt>
                <c:pt idx="18">
                  <c:v>16</c:v>
                </c:pt>
                <c:pt idx="19">
                  <c:v>16</c:v>
                </c:pt>
                <c:pt idx="20">
                  <c:v>14</c:v>
                </c:pt>
                <c:pt idx="21">
                  <c:v>20</c:v>
                </c:pt>
                <c:pt idx="22">
                  <c:v>20</c:v>
                </c:pt>
                <c:pt idx="23">
                  <c:v>23</c:v>
                </c:pt>
                <c:pt idx="24">
                  <c:v>20</c:v>
                </c:pt>
                <c:pt idx="25">
                  <c:v>14</c:v>
                </c:pt>
                <c:pt idx="26">
                  <c:v>17</c:v>
                </c:pt>
                <c:pt idx="27">
                  <c:v>22</c:v>
                </c:pt>
                <c:pt idx="28">
                  <c:v>15</c:v>
                </c:pt>
                <c:pt idx="29">
                  <c:v>24</c:v>
                </c:pt>
                <c:pt idx="30">
                  <c:v>14</c:v>
                </c:pt>
                <c:pt idx="31">
                  <c:v>9</c:v>
                </c:pt>
                <c:pt idx="3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19-4132-8125-3673E7C65CD3}"/>
            </c:ext>
          </c:extLst>
        </c:ser>
        <c:ser>
          <c:idx val="2"/>
          <c:order val="2"/>
          <c:tx>
            <c:strRef>
              <c:f>Taul1!$A$32</c:f>
              <c:strCache>
                <c:ptCount val="1"/>
                <c:pt idx="0">
                  <c:v>Loimaa-Oripää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Taul1!$B$32:$AH$32</c:f>
              <c:numCache>
                <c:formatCode>General</c:formatCode>
                <c:ptCount val="33"/>
                <c:pt idx="0">
                  <c:v>14</c:v>
                </c:pt>
                <c:pt idx="1">
                  <c:v>19</c:v>
                </c:pt>
                <c:pt idx="2">
                  <c:v>8</c:v>
                </c:pt>
                <c:pt idx="3">
                  <c:v>17</c:v>
                </c:pt>
                <c:pt idx="4">
                  <c:v>10</c:v>
                </c:pt>
                <c:pt idx="5">
                  <c:v>21</c:v>
                </c:pt>
                <c:pt idx="6">
                  <c:v>15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22</c:v>
                </c:pt>
                <c:pt idx="12">
                  <c:v>18</c:v>
                </c:pt>
                <c:pt idx="13">
                  <c:v>13</c:v>
                </c:pt>
                <c:pt idx="14">
                  <c:v>13</c:v>
                </c:pt>
                <c:pt idx="15">
                  <c:v>20</c:v>
                </c:pt>
                <c:pt idx="16">
                  <c:v>17</c:v>
                </c:pt>
                <c:pt idx="17">
                  <c:v>10</c:v>
                </c:pt>
                <c:pt idx="18">
                  <c:v>12</c:v>
                </c:pt>
                <c:pt idx="19">
                  <c:v>9</c:v>
                </c:pt>
                <c:pt idx="20">
                  <c:v>19</c:v>
                </c:pt>
                <c:pt idx="21">
                  <c:v>15</c:v>
                </c:pt>
                <c:pt idx="22">
                  <c:v>9</c:v>
                </c:pt>
                <c:pt idx="23">
                  <c:v>31</c:v>
                </c:pt>
                <c:pt idx="24">
                  <c:v>9</c:v>
                </c:pt>
                <c:pt idx="25">
                  <c:v>15</c:v>
                </c:pt>
                <c:pt idx="26">
                  <c:v>13</c:v>
                </c:pt>
                <c:pt idx="27">
                  <c:v>16</c:v>
                </c:pt>
                <c:pt idx="28">
                  <c:v>12</c:v>
                </c:pt>
                <c:pt idx="29">
                  <c:v>20</c:v>
                </c:pt>
                <c:pt idx="30">
                  <c:v>6</c:v>
                </c:pt>
                <c:pt idx="31">
                  <c:v>9</c:v>
                </c:pt>
                <c:pt idx="3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9-4132-8125-3673E7C65CD3}"/>
            </c:ext>
          </c:extLst>
        </c:ser>
        <c:ser>
          <c:idx val="3"/>
          <c:order val="3"/>
          <c:tx>
            <c:strRef>
              <c:f>Taul1!$A$33</c:f>
              <c:strCache>
                <c:ptCount val="1"/>
                <c:pt idx="0">
                  <c:v>Parainen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Taul1!$B$33:$AH$33</c:f>
              <c:numCache>
                <c:formatCode>General</c:formatCode>
                <c:ptCount val="33"/>
                <c:pt idx="0">
                  <c:v>29</c:v>
                </c:pt>
                <c:pt idx="1">
                  <c:v>13</c:v>
                </c:pt>
                <c:pt idx="2">
                  <c:v>24</c:v>
                </c:pt>
                <c:pt idx="3">
                  <c:v>14</c:v>
                </c:pt>
                <c:pt idx="4">
                  <c:v>25</c:v>
                </c:pt>
                <c:pt idx="5">
                  <c:v>12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16</c:v>
                </c:pt>
                <c:pt idx="11">
                  <c:v>14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26</c:v>
                </c:pt>
                <c:pt idx="16">
                  <c:v>20</c:v>
                </c:pt>
                <c:pt idx="17">
                  <c:v>9</c:v>
                </c:pt>
                <c:pt idx="18">
                  <c:v>16</c:v>
                </c:pt>
                <c:pt idx="19">
                  <c:v>18</c:v>
                </c:pt>
                <c:pt idx="20">
                  <c:v>15</c:v>
                </c:pt>
                <c:pt idx="21">
                  <c:v>16</c:v>
                </c:pt>
                <c:pt idx="22">
                  <c:v>7</c:v>
                </c:pt>
                <c:pt idx="23">
                  <c:v>13</c:v>
                </c:pt>
                <c:pt idx="24">
                  <c:v>10</c:v>
                </c:pt>
                <c:pt idx="25">
                  <c:v>14</c:v>
                </c:pt>
                <c:pt idx="26">
                  <c:v>11</c:v>
                </c:pt>
                <c:pt idx="27">
                  <c:v>6</c:v>
                </c:pt>
                <c:pt idx="28">
                  <c:v>13</c:v>
                </c:pt>
                <c:pt idx="29">
                  <c:v>12</c:v>
                </c:pt>
                <c:pt idx="30">
                  <c:v>4</c:v>
                </c:pt>
                <c:pt idx="31">
                  <c:v>14</c:v>
                </c:pt>
                <c:pt idx="3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19-4132-8125-3673E7C65CD3}"/>
            </c:ext>
          </c:extLst>
        </c:ser>
        <c:ser>
          <c:idx val="4"/>
          <c:order val="4"/>
          <c:tx>
            <c:strRef>
              <c:f>Taul1!$A$34</c:f>
              <c:strCache>
                <c:ptCount val="1"/>
                <c:pt idx="0">
                  <c:v>Kemiönsaari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Taul1!$B$34:$AH$34</c:f>
              <c:numCache>
                <c:formatCode>General</c:formatCode>
                <c:ptCount val="33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  <c:pt idx="13">
                  <c:v>2</c:v>
                </c:pt>
                <c:pt idx="14">
                  <c:v>11</c:v>
                </c:pt>
                <c:pt idx="15">
                  <c:v>5</c:v>
                </c:pt>
                <c:pt idx="16">
                  <c:v>8</c:v>
                </c:pt>
                <c:pt idx="17">
                  <c:v>6</c:v>
                </c:pt>
                <c:pt idx="18">
                  <c:v>2</c:v>
                </c:pt>
                <c:pt idx="19">
                  <c:v>9</c:v>
                </c:pt>
                <c:pt idx="20">
                  <c:v>4</c:v>
                </c:pt>
                <c:pt idx="21">
                  <c:v>1</c:v>
                </c:pt>
                <c:pt idx="22">
                  <c:v>4</c:v>
                </c:pt>
                <c:pt idx="23">
                  <c:v>9</c:v>
                </c:pt>
                <c:pt idx="24">
                  <c:v>13</c:v>
                </c:pt>
                <c:pt idx="25">
                  <c:v>6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3</c:v>
                </c:pt>
                <c:pt idx="30">
                  <c:v>5</c:v>
                </c:pt>
                <c:pt idx="31">
                  <c:v>4</c:v>
                </c:pt>
                <c:pt idx="3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19-4132-8125-3673E7C65CD3}"/>
            </c:ext>
          </c:extLst>
        </c:ser>
        <c:ser>
          <c:idx val="5"/>
          <c:order val="5"/>
          <c:tx>
            <c:strRef>
              <c:f>Taul1!$A$35</c:f>
              <c:strCache>
                <c:ptCount val="1"/>
                <c:pt idx="0">
                  <c:v>Salo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Taul1!$B$35:$AH$35</c:f>
              <c:numCache>
                <c:formatCode>General</c:formatCode>
                <c:ptCount val="33"/>
                <c:pt idx="0">
                  <c:v>35</c:v>
                </c:pt>
                <c:pt idx="1">
                  <c:v>54</c:v>
                </c:pt>
                <c:pt idx="2">
                  <c:v>52</c:v>
                </c:pt>
                <c:pt idx="3">
                  <c:v>54</c:v>
                </c:pt>
                <c:pt idx="4">
                  <c:v>56</c:v>
                </c:pt>
                <c:pt idx="5">
                  <c:v>47</c:v>
                </c:pt>
                <c:pt idx="6">
                  <c:v>44</c:v>
                </c:pt>
                <c:pt idx="7">
                  <c:v>54</c:v>
                </c:pt>
                <c:pt idx="8">
                  <c:v>54</c:v>
                </c:pt>
                <c:pt idx="9">
                  <c:v>24</c:v>
                </c:pt>
                <c:pt idx="10">
                  <c:v>51</c:v>
                </c:pt>
                <c:pt idx="11">
                  <c:v>50</c:v>
                </c:pt>
                <c:pt idx="12">
                  <c:v>30</c:v>
                </c:pt>
                <c:pt idx="13">
                  <c:v>37</c:v>
                </c:pt>
                <c:pt idx="14">
                  <c:v>52</c:v>
                </c:pt>
                <c:pt idx="15">
                  <c:v>53</c:v>
                </c:pt>
                <c:pt idx="16">
                  <c:v>57</c:v>
                </c:pt>
                <c:pt idx="17">
                  <c:v>50</c:v>
                </c:pt>
                <c:pt idx="18">
                  <c:v>40</c:v>
                </c:pt>
                <c:pt idx="19">
                  <c:v>34</c:v>
                </c:pt>
                <c:pt idx="20">
                  <c:v>49</c:v>
                </c:pt>
                <c:pt idx="21">
                  <c:v>49</c:v>
                </c:pt>
                <c:pt idx="22">
                  <c:v>52</c:v>
                </c:pt>
                <c:pt idx="23">
                  <c:v>44</c:v>
                </c:pt>
                <c:pt idx="24">
                  <c:v>34</c:v>
                </c:pt>
                <c:pt idx="25">
                  <c:v>46</c:v>
                </c:pt>
                <c:pt idx="26">
                  <c:v>57</c:v>
                </c:pt>
                <c:pt idx="27">
                  <c:v>52</c:v>
                </c:pt>
                <c:pt idx="28">
                  <c:v>64</c:v>
                </c:pt>
                <c:pt idx="29">
                  <c:v>54</c:v>
                </c:pt>
                <c:pt idx="30">
                  <c:v>31</c:v>
                </c:pt>
                <c:pt idx="31">
                  <c:v>39</c:v>
                </c:pt>
                <c:pt idx="3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19-4132-8125-3673E7C65CD3}"/>
            </c:ext>
          </c:extLst>
        </c:ser>
        <c:ser>
          <c:idx val="6"/>
          <c:order val="6"/>
          <c:tx>
            <c:strRef>
              <c:f>Taul1!$A$36</c:f>
              <c:strCache>
                <c:ptCount val="1"/>
                <c:pt idx="0">
                  <c:v>Somero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Taul1!$B$36:$AH$36</c:f>
              <c:numCache>
                <c:formatCode>General</c:formatCode>
                <c:ptCount val="33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14</c:v>
                </c:pt>
                <c:pt idx="9">
                  <c:v>9</c:v>
                </c:pt>
                <c:pt idx="10">
                  <c:v>5</c:v>
                </c:pt>
                <c:pt idx="11">
                  <c:v>6</c:v>
                </c:pt>
                <c:pt idx="12">
                  <c:v>9</c:v>
                </c:pt>
                <c:pt idx="13">
                  <c:v>6</c:v>
                </c:pt>
                <c:pt idx="14">
                  <c:v>7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17</c:v>
                </c:pt>
                <c:pt idx="19">
                  <c:v>7</c:v>
                </c:pt>
                <c:pt idx="20">
                  <c:v>13</c:v>
                </c:pt>
                <c:pt idx="21">
                  <c:v>10</c:v>
                </c:pt>
                <c:pt idx="22">
                  <c:v>14</c:v>
                </c:pt>
                <c:pt idx="23">
                  <c:v>9</c:v>
                </c:pt>
                <c:pt idx="24">
                  <c:v>10</c:v>
                </c:pt>
                <c:pt idx="25">
                  <c:v>6</c:v>
                </c:pt>
                <c:pt idx="26">
                  <c:v>17</c:v>
                </c:pt>
                <c:pt idx="27">
                  <c:v>9</c:v>
                </c:pt>
                <c:pt idx="28">
                  <c:v>10</c:v>
                </c:pt>
                <c:pt idx="29">
                  <c:v>4</c:v>
                </c:pt>
                <c:pt idx="30">
                  <c:v>5</c:v>
                </c:pt>
                <c:pt idx="31">
                  <c:v>10</c:v>
                </c:pt>
                <c:pt idx="3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19-4132-8125-3673E7C65CD3}"/>
            </c:ext>
          </c:extLst>
        </c:ser>
        <c:ser>
          <c:idx val="7"/>
          <c:order val="7"/>
          <c:tx>
            <c:strRef>
              <c:f>Taul1!$A$37</c:f>
              <c:strCache>
                <c:ptCount val="1"/>
                <c:pt idx="0">
                  <c:v>U-sote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Taul1!$B$37:$AH$37</c:f>
              <c:numCache>
                <c:formatCode>General</c:formatCode>
                <c:ptCount val="33"/>
                <c:pt idx="0">
                  <c:v>18</c:v>
                </c:pt>
                <c:pt idx="1">
                  <c:v>19</c:v>
                </c:pt>
                <c:pt idx="2">
                  <c:v>17</c:v>
                </c:pt>
                <c:pt idx="3">
                  <c:v>12</c:v>
                </c:pt>
                <c:pt idx="4">
                  <c:v>21</c:v>
                </c:pt>
                <c:pt idx="5">
                  <c:v>16</c:v>
                </c:pt>
                <c:pt idx="6">
                  <c:v>19</c:v>
                </c:pt>
                <c:pt idx="7">
                  <c:v>15</c:v>
                </c:pt>
                <c:pt idx="8">
                  <c:v>13</c:v>
                </c:pt>
                <c:pt idx="9">
                  <c:v>9</c:v>
                </c:pt>
                <c:pt idx="10">
                  <c:v>21</c:v>
                </c:pt>
                <c:pt idx="11">
                  <c:v>19</c:v>
                </c:pt>
                <c:pt idx="12">
                  <c:v>25</c:v>
                </c:pt>
                <c:pt idx="13">
                  <c:v>13</c:v>
                </c:pt>
                <c:pt idx="14">
                  <c:v>23</c:v>
                </c:pt>
                <c:pt idx="15">
                  <c:v>25</c:v>
                </c:pt>
                <c:pt idx="16">
                  <c:v>28</c:v>
                </c:pt>
                <c:pt idx="17">
                  <c:v>23</c:v>
                </c:pt>
                <c:pt idx="18">
                  <c:v>19</c:v>
                </c:pt>
                <c:pt idx="19">
                  <c:v>17</c:v>
                </c:pt>
                <c:pt idx="20">
                  <c:v>22</c:v>
                </c:pt>
                <c:pt idx="21">
                  <c:v>18</c:v>
                </c:pt>
                <c:pt idx="22">
                  <c:v>33</c:v>
                </c:pt>
                <c:pt idx="23">
                  <c:v>35</c:v>
                </c:pt>
                <c:pt idx="24">
                  <c:v>22</c:v>
                </c:pt>
                <c:pt idx="25">
                  <c:v>27</c:v>
                </c:pt>
                <c:pt idx="26">
                  <c:v>25</c:v>
                </c:pt>
                <c:pt idx="27">
                  <c:v>26</c:v>
                </c:pt>
                <c:pt idx="28">
                  <c:v>25</c:v>
                </c:pt>
                <c:pt idx="29">
                  <c:v>14</c:v>
                </c:pt>
                <c:pt idx="30">
                  <c:v>16</c:v>
                </c:pt>
                <c:pt idx="31">
                  <c:v>28</c:v>
                </c:pt>
                <c:pt idx="3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19-4132-8125-3673E7C65CD3}"/>
            </c:ext>
          </c:extLst>
        </c:ser>
        <c:ser>
          <c:idx val="8"/>
          <c:order val="8"/>
          <c:tx>
            <c:strRef>
              <c:f>Taul1!$A$38</c:f>
              <c:strCache>
                <c:ptCount val="1"/>
                <c:pt idx="0">
                  <c:v>Turku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Taul1!$B$38:$AH$38</c:f>
              <c:numCache>
                <c:formatCode>General</c:formatCode>
                <c:ptCount val="33"/>
                <c:pt idx="0">
                  <c:v>51</c:v>
                </c:pt>
                <c:pt idx="1">
                  <c:v>43</c:v>
                </c:pt>
                <c:pt idx="2">
                  <c:v>73</c:v>
                </c:pt>
                <c:pt idx="3">
                  <c:v>83</c:v>
                </c:pt>
                <c:pt idx="4">
                  <c:v>68</c:v>
                </c:pt>
                <c:pt idx="5">
                  <c:v>59</c:v>
                </c:pt>
                <c:pt idx="6">
                  <c:v>39</c:v>
                </c:pt>
                <c:pt idx="7">
                  <c:v>49</c:v>
                </c:pt>
                <c:pt idx="8">
                  <c:v>44</c:v>
                </c:pt>
                <c:pt idx="9">
                  <c:v>32</c:v>
                </c:pt>
                <c:pt idx="10">
                  <c:v>40</c:v>
                </c:pt>
                <c:pt idx="11">
                  <c:v>58</c:v>
                </c:pt>
                <c:pt idx="12">
                  <c:v>60</c:v>
                </c:pt>
                <c:pt idx="13">
                  <c:v>55</c:v>
                </c:pt>
                <c:pt idx="14">
                  <c:v>52</c:v>
                </c:pt>
                <c:pt idx="15">
                  <c:v>37</c:v>
                </c:pt>
                <c:pt idx="16">
                  <c:v>51</c:v>
                </c:pt>
                <c:pt idx="17">
                  <c:v>51</c:v>
                </c:pt>
                <c:pt idx="18">
                  <c:v>43</c:v>
                </c:pt>
                <c:pt idx="19">
                  <c:v>47</c:v>
                </c:pt>
                <c:pt idx="20">
                  <c:v>73</c:v>
                </c:pt>
                <c:pt idx="21">
                  <c:v>80</c:v>
                </c:pt>
                <c:pt idx="22">
                  <c:v>141</c:v>
                </c:pt>
                <c:pt idx="23">
                  <c:v>90</c:v>
                </c:pt>
                <c:pt idx="24">
                  <c:v>72</c:v>
                </c:pt>
                <c:pt idx="25">
                  <c:v>72</c:v>
                </c:pt>
                <c:pt idx="26">
                  <c:v>58</c:v>
                </c:pt>
                <c:pt idx="27">
                  <c:v>75</c:v>
                </c:pt>
                <c:pt idx="28">
                  <c:v>71</c:v>
                </c:pt>
                <c:pt idx="29">
                  <c:v>76</c:v>
                </c:pt>
                <c:pt idx="30">
                  <c:v>80</c:v>
                </c:pt>
                <c:pt idx="31">
                  <c:v>102</c:v>
                </c:pt>
                <c:pt idx="32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19-4132-8125-3673E7C65CD3}"/>
            </c:ext>
          </c:extLst>
        </c:ser>
        <c:ser>
          <c:idx val="9"/>
          <c:order val="9"/>
          <c:tx>
            <c:strRef>
              <c:f>Taul1!$A$39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Taul1!$B$29:$AH$29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Taul1!$B$39:$AH$39</c:f>
              <c:numCache>
                <c:formatCode>General</c:formatCode>
                <c:ptCount val="33"/>
                <c:pt idx="0">
                  <c:v>187</c:v>
                </c:pt>
                <c:pt idx="1">
                  <c:v>189</c:v>
                </c:pt>
                <c:pt idx="2">
                  <c:v>223</c:v>
                </c:pt>
                <c:pt idx="3">
                  <c:v>230</c:v>
                </c:pt>
                <c:pt idx="4">
                  <c:v>222</c:v>
                </c:pt>
                <c:pt idx="5">
                  <c:v>197</c:v>
                </c:pt>
                <c:pt idx="6">
                  <c:v>158</c:v>
                </c:pt>
                <c:pt idx="7">
                  <c:v>177</c:v>
                </c:pt>
                <c:pt idx="8">
                  <c:v>187</c:v>
                </c:pt>
                <c:pt idx="9">
                  <c:v>127</c:v>
                </c:pt>
                <c:pt idx="10">
                  <c:v>180</c:v>
                </c:pt>
                <c:pt idx="11">
                  <c:v>196</c:v>
                </c:pt>
                <c:pt idx="12">
                  <c:v>181</c:v>
                </c:pt>
                <c:pt idx="13">
                  <c:v>165</c:v>
                </c:pt>
                <c:pt idx="14">
                  <c:v>193</c:v>
                </c:pt>
                <c:pt idx="15">
                  <c:v>205</c:v>
                </c:pt>
                <c:pt idx="16">
                  <c:v>216</c:v>
                </c:pt>
                <c:pt idx="17">
                  <c:v>195</c:v>
                </c:pt>
                <c:pt idx="18">
                  <c:v>179</c:v>
                </c:pt>
                <c:pt idx="19">
                  <c:v>167</c:v>
                </c:pt>
                <c:pt idx="20">
                  <c:v>225</c:v>
                </c:pt>
                <c:pt idx="21">
                  <c:v>216</c:v>
                </c:pt>
                <c:pt idx="22">
                  <c:v>285</c:v>
                </c:pt>
                <c:pt idx="23">
                  <c:v>266</c:v>
                </c:pt>
                <c:pt idx="24">
                  <c:v>191</c:v>
                </c:pt>
                <c:pt idx="25">
                  <c:v>207</c:v>
                </c:pt>
                <c:pt idx="26">
                  <c:v>216</c:v>
                </c:pt>
                <c:pt idx="27">
                  <c:v>213</c:v>
                </c:pt>
                <c:pt idx="28">
                  <c:v>225</c:v>
                </c:pt>
                <c:pt idx="29">
                  <c:v>218</c:v>
                </c:pt>
                <c:pt idx="30">
                  <c:v>165</c:v>
                </c:pt>
                <c:pt idx="31">
                  <c:v>221</c:v>
                </c:pt>
                <c:pt idx="32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19-4132-8125-3673E7C65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167375"/>
        <c:axId val="723159215"/>
      </c:lineChart>
      <c:catAx>
        <c:axId val="72316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3159215"/>
        <c:crosses val="autoZero"/>
        <c:auto val="1"/>
        <c:lblAlgn val="ctr"/>
        <c:lblOffset val="100"/>
        <c:noMultiLvlLbl val="0"/>
      </c:catAx>
      <c:valAx>
        <c:axId val="72315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316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Taul1!$A$43</c:f>
              <c:strCache>
                <c:ptCount val="1"/>
                <c:pt idx="0">
                  <c:v>Pöytyä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Taul1!$B$43:$AH$43</c:f>
              <c:numCache>
                <c:formatCode>General</c:formatCode>
                <c:ptCount val="3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11</c:v>
                </c:pt>
                <c:pt idx="11">
                  <c:v>5</c:v>
                </c:pt>
                <c:pt idx="12">
                  <c:v>2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9</c:v>
                </c:pt>
                <c:pt idx="17">
                  <c:v>11</c:v>
                </c:pt>
                <c:pt idx="18">
                  <c:v>14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5</c:v>
                </c:pt>
                <c:pt idx="23">
                  <c:v>12</c:v>
                </c:pt>
                <c:pt idx="24">
                  <c:v>1</c:v>
                </c:pt>
                <c:pt idx="25">
                  <c:v>7</c:v>
                </c:pt>
                <c:pt idx="26">
                  <c:v>14</c:v>
                </c:pt>
                <c:pt idx="27">
                  <c:v>4</c:v>
                </c:pt>
                <c:pt idx="28">
                  <c:v>10</c:v>
                </c:pt>
                <c:pt idx="29">
                  <c:v>11</c:v>
                </c:pt>
                <c:pt idx="30">
                  <c:v>4</c:v>
                </c:pt>
                <c:pt idx="31">
                  <c:v>6</c:v>
                </c:pt>
                <c:pt idx="3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B8-4B52-A6ED-9667C8AC7E74}"/>
            </c:ext>
          </c:extLst>
        </c:ser>
        <c:ser>
          <c:idx val="1"/>
          <c:order val="1"/>
          <c:tx>
            <c:strRef>
              <c:f>Taul1!$A$44</c:f>
              <c:strCache>
                <c:ptCount val="1"/>
                <c:pt idx="0">
                  <c:v>Härkätie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Taul1!$B$44:$AH$44</c:f>
              <c:numCache>
                <c:formatCode>General</c:formatCode>
                <c:ptCount val="33"/>
                <c:pt idx="0">
                  <c:v>13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19</c:v>
                </c:pt>
                <c:pt idx="8">
                  <c:v>27</c:v>
                </c:pt>
                <c:pt idx="9">
                  <c:v>16</c:v>
                </c:pt>
                <c:pt idx="10">
                  <c:v>15</c:v>
                </c:pt>
                <c:pt idx="11">
                  <c:v>13</c:v>
                </c:pt>
                <c:pt idx="12">
                  <c:v>10</c:v>
                </c:pt>
                <c:pt idx="13">
                  <c:v>18</c:v>
                </c:pt>
                <c:pt idx="14">
                  <c:v>13</c:v>
                </c:pt>
                <c:pt idx="15">
                  <c:v>18</c:v>
                </c:pt>
                <c:pt idx="16">
                  <c:v>15</c:v>
                </c:pt>
                <c:pt idx="17">
                  <c:v>22</c:v>
                </c:pt>
                <c:pt idx="18">
                  <c:v>16</c:v>
                </c:pt>
                <c:pt idx="19">
                  <c:v>16</c:v>
                </c:pt>
                <c:pt idx="20">
                  <c:v>14</c:v>
                </c:pt>
                <c:pt idx="21">
                  <c:v>20</c:v>
                </c:pt>
                <c:pt idx="22">
                  <c:v>20</c:v>
                </c:pt>
                <c:pt idx="23">
                  <c:v>23</c:v>
                </c:pt>
                <c:pt idx="24">
                  <c:v>20</c:v>
                </c:pt>
                <c:pt idx="25">
                  <c:v>14</c:v>
                </c:pt>
                <c:pt idx="26">
                  <c:v>17</c:v>
                </c:pt>
                <c:pt idx="27">
                  <c:v>22</c:v>
                </c:pt>
                <c:pt idx="28">
                  <c:v>15</c:v>
                </c:pt>
                <c:pt idx="29">
                  <c:v>24</c:v>
                </c:pt>
                <c:pt idx="30">
                  <c:v>14</c:v>
                </c:pt>
                <c:pt idx="31">
                  <c:v>9</c:v>
                </c:pt>
                <c:pt idx="3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B8-4B52-A6ED-9667C8AC7E74}"/>
            </c:ext>
          </c:extLst>
        </c:ser>
        <c:ser>
          <c:idx val="2"/>
          <c:order val="2"/>
          <c:tx>
            <c:strRef>
              <c:f>Taul1!$A$45</c:f>
              <c:strCache>
                <c:ptCount val="1"/>
                <c:pt idx="0">
                  <c:v>Loimaa-Oripää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Taul1!$B$45:$AH$45</c:f>
              <c:numCache>
                <c:formatCode>General</c:formatCode>
                <c:ptCount val="33"/>
                <c:pt idx="0">
                  <c:v>14</c:v>
                </c:pt>
                <c:pt idx="1">
                  <c:v>19</c:v>
                </c:pt>
                <c:pt idx="2">
                  <c:v>8</c:v>
                </c:pt>
                <c:pt idx="3">
                  <c:v>17</c:v>
                </c:pt>
                <c:pt idx="4">
                  <c:v>10</c:v>
                </c:pt>
                <c:pt idx="5">
                  <c:v>21</c:v>
                </c:pt>
                <c:pt idx="6">
                  <c:v>15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22</c:v>
                </c:pt>
                <c:pt idx="12">
                  <c:v>18</c:v>
                </c:pt>
                <c:pt idx="13">
                  <c:v>13</c:v>
                </c:pt>
                <c:pt idx="14">
                  <c:v>13</c:v>
                </c:pt>
                <c:pt idx="15">
                  <c:v>20</c:v>
                </c:pt>
                <c:pt idx="16">
                  <c:v>17</c:v>
                </c:pt>
                <c:pt idx="17">
                  <c:v>10</c:v>
                </c:pt>
                <c:pt idx="18">
                  <c:v>12</c:v>
                </c:pt>
                <c:pt idx="19">
                  <c:v>9</c:v>
                </c:pt>
                <c:pt idx="20">
                  <c:v>19</c:v>
                </c:pt>
                <c:pt idx="21">
                  <c:v>15</c:v>
                </c:pt>
                <c:pt idx="22">
                  <c:v>9</c:v>
                </c:pt>
                <c:pt idx="23">
                  <c:v>31</c:v>
                </c:pt>
                <c:pt idx="24">
                  <c:v>9</c:v>
                </c:pt>
                <c:pt idx="25">
                  <c:v>15</c:v>
                </c:pt>
                <c:pt idx="26">
                  <c:v>13</c:v>
                </c:pt>
                <c:pt idx="27">
                  <c:v>16</c:v>
                </c:pt>
                <c:pt idx="28">
                  <c:v>12</c:v>
                </c:pt>
                <c:pt idx="29">
                  <c:v>20</c:v>
                </c:pt>
                <c:pt idx="30">
                  <c:v>6</c:v>
                </c:pt>
                <c:pt idx="31">
                  <c:v>9</c:v>
                </c:pt>
                <c:pt idx="3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B8-4B52-A6ED-9667C8AC7E74}"/>
            </c:ext>
          </c:extLst>
        </c:ser>
        <c:ser>
          <c:idx val="3"/>
          <c:order val="3"/>
          <c:tx>
            <c:strRef>
              <c:f>Taul1!$A$46</c:f>
              <c:strCache>
                <c:ptCount val="1"/>
                <c:pt idx="0">
                  <c:v>Parainen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Taul1!$B$46:$AH$46</c:f>
              <c:numCache>
                <c:formatCode>General</c:formatCode>
                <c:ptCount val="33"/>
                <c:pt idx="0">
                  <c:v>29</c:v>
                </c:pt>
                <c:pt idx="1">
                  <c:v>13</c:v>
                </c:pt>
                <c:pt idx="2">
                  <c:v>24</c:v>
                </c:pt>
                <c:pt idx="3">
                  <c:v>14</c:v>
                </c:pt>
                <c:pt idx="4">
                  <c:v>25</c:v>
                </c:pt>
                <c:pt idx="5">
                  <c:v>12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16</c:v>
                </c:pt>
                <c:pt idx="11">
                  <c:v>14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26</c:v>
                </c:pt>
                <c:pt idx="16">
                  <c:v>20</c:v>
                </c:pt>
                <c:pt idx="17">
                  <c:v>9</c:v>
                </c:pt>
                <c:pt idx="18">
                  <c:v>16</c:v>
                </c:pt>
                <c:pt idx="19">
                  <c:v>18</c:v>
                </c:pt>
                <c:pt idx="20">
                  <c:v>15</c:v>
                </c:pt>
                <c:pt idx="21">
                  <c:v>16</c:v>
                </c:pt>
                <c:pt idx="22">
                  <c:v>7</c:v>
                </c:pt>
                <c:pt idx="23">
                  <c:v>13</c:v>
                </c:pt>
                <c:pt idx="24">
                  <c:v>10</c:v>
                </c:pt>
                <c:pt idx="25">
                  <c:v>14</c:v>
                </c:pt>
                <c:pt idx="26">
                  <c:v>11</c:v>
                </c:pt>
                <c:pt idx="27">
                  <c:v>6</c:v>
                </c:pt>
                <c:pt idx="28">
                  <c:v>13</c:v>
                </c:pt>
                <c:pt idx="29">
                  <c:v>12</c:v>
                </c:pt>
                <c:pt idx="30">
                  <c:v>4</c:v>
                </c:pt>
                <c:pt idx="31">
                  <c:v>14</c:v>
                </c:pt>
                <c:pt idx="3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B8-4B52-A6ED-9667C8AC7E74}"/>
            </c:ext>
          </c:extLst>
        </c:ser>
        <c:ser>
          <c:idx val="4"/>
          <c:order val="4"/>
          <c:tx>
            <c:strRef>
              <c:f>Taul1!$A$47</c:f>
              <c:strCache>
                <c:ptCount val="1"/>
                <c:pt idx="0">
                  <c:v>Kemiönsaari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Taul1!$B$47:$AH$47</c:f>
              <c:numCache>
                <c:formatCode>General</c:formatCode>
                <c:ptCount val="33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  <c:pt idx="13">
                  <c:v>2</c:v>
                </c:pt>
                <c:pt idx="14">
                  <c:v>11</c:v>
                </c:pt>
                <c:pt idx="15">
                  <c:v>5</c:v>
                </c:pt>
                <c:pt idx="16">
                  <c:v>8</c:v>
                </c:pt>
                <c:pt idx="17">
                  <c:v>6</c:v>
                </c:pt>
                <c:pt idx="18">
                  <c:v>2</c:v>
                </c:pt>
                <c:pt idx="19">
                  <c:v>9</c:v>
                </c:pt>
                <c:pt idx="20">
                  <c:v>4</c:v>
                </c:pt>
                <c:pt idx="21">
                  <c:v>1</c:v>
                </c:pt>
                <c:pt idx="22">
                  <c:v>4</c:v>
                </c:pt>
                <c:pt idx="23">
                  <c:v>9</c:v>
                </c:pt>
                <c:pt idx="24">
                  <c:v>13</c:v>
                </c:pt>
                <c:pt idx="25">
                  <c:v>6</c:v>
                </c:pt>
                <c:pt idx="26">
                  <c:v>4</c:v>
                </c:pt>
                <c:pt idx="27">
                  <c:v>3</c:v>
                </c:pt>
                <c:pt idx="28">
                  <c:v>5</c:v>
                </c:pt>
                <c:pt idx="29">
                  <c:v>3</c:v>
                </c:pt>
                <c:pt idx="30">
                  <c:v>5</c:v>
                </c:pt>
                <c:pt idx="31">
                  <c:v>4</c:v>
                </c:pt>
                <c:pt idx="3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B8-4B52-A6ED-9667C8AC7E74}"/>
            </c:ext>
          </c:extLst>
        </c:ser>
        <c:ser>
          <c:idx val="5"/>
          <c:order val="5"/>
          <c:tx>
            <c:strRef>
              <c:f>Taul1!$A$48</c:f>
              <c:strCache>
                <c:ptCount val="1"/>
                <c:pt idx="0">
                  <c:v>Salo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Taul1!$B$48:$AH$48</c:f>
              <c:numCache>
                <c:formatCode>General</c:formatCode>
                <c:ptCount val="33"/>
                <c:pt idx="0">
                  <c:v>35</c:v>
                </c:pt>
                <c:pt idx="1">
                  <c:v>54</c:v>
                </c:pt>
                <c:pt idx="2">
                  <c:v>52</c:v>
                </c:pt>
                <c:pt idx="3">
                  <c:v>54</c:v>
                </c:pt>
                <c:pt idx="4">
                  <c:v>56</c:v>
                </c:pt>
                <c:pt idx="5">
                  <c:v>47</c:v>
                </c:pt>
                <c:pt idx="6">
                  <c:v>44</c:v>
                </c:pt>
                <c:pt idx="7">
                  <c:v>54</c:v>
                </c:pt>
                <c:pt idx="8">
                  <c:v>54</c:v>
                </c:pt>
                <c:pt idx="9">
                  <c:v>24</c:v>
                </c:pt>
                <c:pt idx="10">
                  <c:v>51</c:v>
                </c:pt>
                <c:pt idx="11">
                  <c:v>50</c:v>
                </c:pt>
                <c:pt idx="12">
                  <c:v>30</c:v>
                </c:pt>
                <c:pt idx="13">
                  <c:v>37</c:v>
                </c:pt>
                <c:pt idx="14">
                  <c:v>52</c:v>
                </c:pt>
                <c:pt idx="15">
                  <c:v>53</c:v>
                </c:pt>
                <c:pt idx="16">
                  <c:v>57</c:v>
                </c:pt>
                <c:pt idx="17">
                  <c:v>50</c:v>
                </c:pt>
                <c:pt idx="18">
                  <c:v>40</c:v>
                </c:pt>
                <c:pt idx="19">
                  <c:v>34</c:v>
                </c:pt>
                <c:pt idx="20">
                  <c:v>49</c:v>
                </c:pt>
                <c:pt idx="21">
                  <c:v>49</c:v>
                </c:pt>
                <c:pt idx="22">
                  <c:v>52</c:v>
                </c:pt>
                <c:pt idx="23">
                  <c:v>44</c:v>
                </c:pt>
                <c:pt idx="24">
                  <c:v>34</c:v>
                </c:pt>
                <c:pt idx="25">
                  <c:v>46</c:v>
                </c:pt>
                <c:pt idx="26">
                  <c:v>57</c:v>
                </c:pt>
                <c:pt idx="27">
                  <c:v>52</c:v>
                </c:pt>
                <c:pt idx="28">
                  <c:v>64</c:v>
                </c:pt>
                <c:pt idx="29">
                  <c:v>54</c:v>
                </c:pt>
                <c:pt idx="30">
                  <c:v>31</c:v>
                </c:pt>
                <c:pt idx="31">
                  <c:v>39</c:v>
                </c:pt>
                <c:pt idx="3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B8-4B52-A6ED-9667C8AC7E74}"/>
            </c:ext>
          </c:extLst>
        </c:ser>
        <c:ser>
          <c:idx val="6"/>
          <c:order val="6"/>
          <c:tx>
            <c:strRef>
              <c:f>Taul1!$A$49</c:f>
              <c:strCache>
                <c:ptCount val="1"/>
                <c:pt idx="0">
                  <c:v>Somero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Taul1!$B$49:$AH$49</c:f>
              <c:numCache>
                <c:formatCode>General</c:formatCode>
                <c:ptCount val="33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14</c:v>
                </c:pt>
                <c:pt idx="9">
                  <c:v>9</c:v>
                </c:pt>
                <c:pt idx="10">
                  <c:v>5</c:v>
                </c:pt>
                <c:pt idx="11">
                  <c:v>6</c:v>
                </c:pt>
                <c:pt idx="12">
                  <c:v>9</c:v>
                </c:pt>
                <c:pt idx="13">
                  <c:v>6</c:v>
                </c:pt>
                <c:pt idx="14">
                  <c:v>7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17</c:v>
                </c:pt>
                <c:pt idx="19">
                  <c:v>7</c:v>
                </c:pt>
                <c:pt idx="20">
                  <c:v>13</c:v>
                </c:pt>
                <c:pt idx="21">
                  <c:v>10</c:v>
                </c:pt>
                <c:pt idx="22">
                  <c:v>14</c:v>
                </c:pt>
                <c:pt idx="23">
                  <c:v>9</c:v>
                </c:pt>
                <c:pt idx="24">
                  <c:v>10</c:v>
                </c:pt>
                <c:pt idx="25">
                  <c:v>6</c:v>
                </c:pt>
                <c:pt idx="26">
                  <c:v>17</c:v>
                </c:pt>
                <c:pt idx="27">
                  <c:v>9</c:v>
                </c:pt>
                <c:pt idx="28">
                  <c:v>10</c:v>
                </c:pt>
                <c:pt idx="29">
                  <c:v>4</c:v>
                </c:pt>
                <c:pt idx="30">
                  <c:v>5</c:v>
                </c:pt>
                <c:pt idx="31">
                  <c:v>10</c:v>
                </c:pt>
                <c:pt idx="3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B8-4B52-A6ED-9667C8AC7E74}"/>
            </c:ext>
          </c:extLst>
        </c:ser>
        <c:ser>
          <c:idx val="7"/>
          <c:order val="7"/>
          <c:tx>
            <c:strRef>
              <c:f>Taul1!$A$50</c:f>
              <c:strCache>
                <c:ptCount val="1"/>
                <c:pt idx="0">
                  <c:v>U-sote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Taul1!$B$50:$AH$50</c:f>
              <c:numCache>
                <c:formatCode>General</c:formatCode>
                <c:ptCount val="33"/>
                <c:pt idx="0">
                  <c:v>18</c:v>
                </c:pt>
                <c:pt idx="1">
                  <c:v>19</c:v>
                </c:pt>
                <c:pt idx="2">
                  <c:v>17</c:v>
                </c:pt>
                <c:pt idx="3">
                  <c:v>12</c:v>
                </c:pt>
                <c:pt idx="4">
                  <c:v>21</c:v>
                </c:pt>
                <c:pt idx="5">
                  <c:v>16</c:v>
                </c:pt>
                <c:pt idx="6">
                  <c:v>19</c:v>
                </c:pt>
                <c:pt idx="7">
                  <c:v>15</c:v>
                </c:pt>
                <c:pt idx="8">
                  <c:v>13</c:v>
                </c:pt>
                <c:pt idx="9">
                  <c:v>9</c:v>
                </c:pt>
                <c:pt idx="10">
                  <c:v>21</c:v>
                </c:pt>
                <c:pt idx="11">
                  <c:v>19</c:v>
                </c:pt>
                <c:pt idx="12">
                  <c:v>25</c:v>
                </c:pt>
                <c:pt idx="13">
                  <c:v>13</c:v>
                </c:pt>
                <c:pt idx="14">
                  <c:v>23</c:v>
                </c:pt>
                <c:pt idx="15">
                  <c:v>25</c:v>
                </c:pt>
                <c:pt idx="16">
                  <c:v>28</c:v>
                </c:pt>
                <c:pt idx="17">
                  <c:v>23</c:v>
                </c:pt>
                <c:pt idx="18">
                  <c:v>19</c:v>
                </c:pt>
                <c:pt idx="19">
                  <c:v>17</c:v>
                </c:pt>
                <c:pt idx="20">
                  <c:v>22</c:v>
                </c:pt>
                <c:pt idx="21">
                  <c:v>18</c:v>
                </c:pt>
                <c:pt idx="22">
                  <c:v>33</c:v>
                </c:pt>
                <c:pt idx="23">
                  <c:v>35</c:v>
                </c:pt>
                <c:pt idx="24">
                  <c:v>22</c:v>
                </c:pt>
                <c:pt idx="25">
                  <c:v>27</c:v>
                </c:pt>
                <c:pt idx="26">
                  <c:v>25</c:v>
                </c:pt>
                <c:pt idx="27">
                  <c:v>26</c:v>
                </c:pt>
                <c:pt idx="28">
                  <c:v>25</c:v>
                </c:pt>
                <c:pt idx="29">
                  <c:v>14</c:v>
                </c:pt>
                <c:pt idx="30">
                  <c:v>16</c:v>
                </c:pt>
                <c:pt idx="31">
                  <c:v>28</c:v>
                </c:pt>
                <c:pt idx="3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B8-4B52-A6ED-9667C8AC7E74}"/>
            </c:ext>
          </c:extLst>
        </c:ser>
        <c:ser>
          <c:idx val="8"/>
          <c:order val="8"/>
          <c:tx>
            <c:strRef>
              <c:f>Taul1!$A$51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Taul1!$B$42:$AH$42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Taul1!$B$51:$AH$51</c:f>
              <c:numCache>
                <c:formatCode>General</c:formatCode>
                <c:ptCount val="33"/>
                <c:pt idx="0">
                  <c:v>136</c:v>
                </c:pt>
                <c:pt idx="1">
                  <c:v>146</c:v>
                </c:pt>
                <c:pt idx="2">
                  <c:v>150</c:v>
                </c:pt>
                <c:pt idx="3">
                  <c:v>147</c:v>
                </c:pt>
                <c:pt idx="4">
                  <c:v>154</c:v>
                </c:pt>
                <c:pt idx="5">
                  <c:v>138</c:v>
                </c:pt>
                <c:pt idx="6">
                  <c:v>119</c:v>
                </c:pt>
                <c:pt idx="7">
                  <c:v>128</c:v>
                </c:pt>
                <c:pt idx="8">
                  <c:v>143</c:v>
                </c:pt>
                <c:pt idx="9">
                  <c:v>95</c:v>
                </c:pt>
                <c:pt idx="10">
                  <c:v>140</c:v>
                </c:pt>
                <c:pt idx="11">
                  <c:v>138</c:v>
                </c:pt>
                <c:pt idx="12">
                  <c:v>121</c:v>
                </c:pt>
                <c:pt idx="13">
                  <c:v>110</c:v>
                </c:pt>
                <c:pt idx="14">
                  <c:v>141</c:v>
                </c:pt>
                <c:pt idx="15">
                  <c:v>168</c:v>
                </c:pt>
                <c:pt idx="16">
                  <c:v>165</c:v>
                </c:pt>
                <c:pt idx="17">
                  <c:v>144</c:v>
                </c:pt>
                <c:pt idx="18">
                  <c:v>136</c:v>
                </c:pt>
                <c:pt idx="19">
                  <c:v>120</c:v>
                </c:pt>
                <c:pt idx="20">
                  <c:v>152</c:v>
                </c:pt>
                <c:pt idx="21">
                  <c:v>136</c:v>
                </c:pt>
                <c:pt idx="22">
                  <c:v>144</c:v>
                </c:pt>
                <c:pt idx="23">
                  <c:v>176</c:v>
                </c:pt>
                <c:pt idx="24">
                  <c:v>119</c:v>
                </c:pt>
                <c:pt idx="25">
                  <c:v>135</c:v>
                </c:pt>
                <c:pt idx="26">
                  <c:v>158</c:v>
                </c:pt>
                <c:pt idx="27">
                  <c:v>138</c:v>
                </c:pt>
                <c:pt idx="28">
                  <c:v>154</c:v>
                </c:pt>
                <c:pt idx="29">
                  <c:v>142</c:v>
                </c:pt>
                <c:pt idx="30">
                  <c:v>85</c:v>
                </c:pt>
                <c:pt idx="31">
                  <c:v>119</c:v>
                </c:pt>
                <c:pt idx="32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B8-4B52-A6ED-9667C8AC7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747647"/>
        <c:axId val="1220751487"/>
      </c:lineChart>
      <c:catAx>
        <c:axId val="122074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0751487"/>
        <c:crosses val="autoZero"/>
        <c:auto val="1"/>
        <c:lblAlgn val="ctr"/>
        <c:lblOffset val="100"/>
        <c:noMultiLvlLbl val="0"/>
      </c:catAx>
      <c:valAx>
        <c:axId val="122075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0747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Sisätautipilottikunnat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'LR hankeaika'!$H$3</c:f>
              <c:strCache>
                <c:ptCount val="1"/>
                <c:pt idx="0">
                  <c:v>Akseli+Laitila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hankeaika'!$I$3:$J$3</c:f>
              <c:numCache>
                <c:formatCode>General</c:formatCode>
                <c:ptCount val="2"/>
                <c:pt idx="0">
                  <c:v>1035</c:v>
                </c:pt>
                <c:pt idx="1">
                  <c:v>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C-455A-BFBD-D363157824D9}"/>
            </c:ext>
          </c:extLst>
        </c:ser>
        <c:ser>
          <c:idx val="1"/>
          <c:order val="1"/>
          <c:tx>
            <c:strRef>
              <c:f>'LR hankeaika'!$H$4</c:f>
              <c:strCache>
                <c:ptCount val="1"/>
                <c:pt idx="0">
                  <c:v>Kaarina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hankeaika'!$I$4:$J$4</c:f>
              <c:numCache>
                <c:formatCode>General</c:formatCode>
                <c:ptCount val="2"/>
                <c:pt idx="0">
                  <c:v>886</c:v>
                </c:pt>
                <c:pt idx="1">
                  <c:v>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AC-455A-BFBD-D363157824D9}"/>
            </c:ext>
          </c:extLst>
        </c:ser>
        <c:ser>
          <c:idx val="2"/>
          <c:order val="2"/>
          <c:tx>
            <c:strRef>
              <c:f>'LR hankeaika'!$H$5</c:f>
              <c:strCache>
                <c:ptCount val="1"/>
                <c:pt idx="0">
                  <c:v>Paimio-Sauvo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hankeaika'!$I$5:$J$5</c:f>
              <c:numCache>
                <c:formatCode>General</c:formatCode>
                <c:ptCount val="2"/>
                <c:pt idx="0">
                  <c:v>282</c:v>
                </c:pt>
                <c:pt idx="1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AC-455A-BFBD-D363157824D9}"/>
            </c:ext>
          </c:extLst>
        </c:ser>
        <c:ser>
          <c:idx val="3"/>
          <c:order val="3"/>
          <c:tx>
            <c:strRef>
              <c:f>'LR hankeaika'!$H$6</c:f>
              <c:strCache>
                <c:ptCount val="1"/>
                <c:pt idx="0">
                  <c:v>Naantali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hankeaika'!$I$6:$J$6</c:f>
              <c:numCache>
                <c:formatCode>General</c:formatCode>
                <c:ptCount val="2"/>
                <c:pt idx="0">
                  <c:v>418</c:v>
                </c:pt>
                <c:pt idx="1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AC-455A-BFBD-D363157824D9}"/>
            </c:ext>
          </c:extLst>
        </c:ser>
        <c:ser>
          <c:idx val="4"/>
          <c:order val="4"/>
          <c:tx>
            <c:strRef>
              <c:f>'LR hankeaika'!$H$7</c:f>
              <c:strCache>
                <c:ptCount val="1"/>
                <c:pt idx="0">
                  <c:v>Raisio-Rusko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hankeaika'!$I$7:$J$7</c:f>
              <c:numCache>
                <c:formatCode>General</c:formatCode>
                <c:ptCount val="2"/>
                <c:pt idx="0">
                  <c:v>720</c:v>
                </c:pt>
                <c:pt idx="1">
                  <c:v>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AC-455A-BFBD-D363157824D9}"/>
            </c:ext>
          </c:extLst>
        </c:ser>
        <c:ser>
          <c:idx val="5"/>
          <c:order val="5"/>
          <c:tx>
            <c:strRef>
              <c:f>'LR hankeaika'!$H$8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'LR hankeaika'!$I$2:$J$2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hankeaika'!$I$8:$J$8</c:f>
              <c:numCache>
                <c:formatCode>General</c:formatCode>
                <c:ptCount val="2"/>
                <c:pt idx="0">
                  <c:v>3341</c:v>
                </c:pt>
                <c:pt idx="1">
                  <c:v>2248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AC-455A-BFBD-D36315782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555664"/>
        <c:axId val="1944556144"/>
      </c:lineChart>
      <c:catAx>
        <c:axId val="19445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44556144"/>
        <c:crosses val="autoZero"/>
        <c:auto val="1"/>
        <c:lblAlgn val="ctr"/>
        <c:lblOffset val="100"/>
        <c:noMultiLvlLbl val="0"/>
      </c:catAx>
      <c:valAx>
        <c:axId val="194455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445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Ei-pilottikunnat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'LR hankeaika'!$H$20</c:f>
              <c:strCache>
                <c:ptCount val="1"/>
                <c:pt idx="0">
                  <c:v>Pöytyä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hankeaika'!$I$20:$J$20</c:f>
              <c:numCache>
                <c:formatCode>General</c:formatCode>
                <c:ptCount val="2"/>
                <c:pt idx="0">
                  <c:v>280</c:v>
                </c:pt>
                <c:pt idx="1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E-4CF9-B0D0-1864F2E8A49B}"/>
            </c:ext>
          </c:extLst>
        </c:ser>
        <c:ser>
          <c:idx val="1"/>
          <c:order val="1"/>
          <c:tx>
            <c:strRef>
              <c:f>'LR hankeaika'!$H$21</c:f>
              <c:strCache>
                <c:ptCount val="1"/>
                <c:pt idx="0">
                  <c:v>Härkätie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hankeaika'!$I$21:$J$21</c:f>
              <c:numCache>
                <c:formatCode>General</c:formatCode>
                <c:ptCount val="2"/>
                <c:pt idx="0">
                  <c:v>537</c:v>
                </c:pt>
                <c:pt idx="1">
                  <c:v>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E-4CF9-B0D0-1864F2E8A49B}"/>
            </c:ext>
          </c:extLst>
        </c:ser>
        <c:ser>
          <c:idx val="2"/>
          <c:order val="2"/>
          <c:tx>
            <c:strRef>
              <c:f>'LR hankeaika'!$H$22</c:f>
              <c:strCache>
                <c:ptCount val="1"/>
                <c:pt idx="0">
                  <c:v>Loimaa-Oripää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hankeaika'!$I$22:$J$22</c:f>
              <c:numCache>
                <c:formatCode>General</c:formatCode>
                <c:ptCount val="2"/>
                <c:pt idx="0">
                  <c:v>817</c:v>
                </c:pt>
                <c:pt idx="1">
                  <c:v>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8E-4CF9-B0D0-1864F2E8A49B}"/>
            </c:ext>
          </c:extLst>
        </c:ser>
        <c:ser>
          <c:idx val="3"/>
          <c:order val="3"/>
          <c:tx>
            <c:strRef>
              <c:f>'LR hankeaika'!$H$23</c:f>
              <c:strCache>
                <c:ptCount val="1"/>
                <c:pt idx="0">
                  <c:v>Parainen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hankeaika'!$I$23:$J$23</c:f>
              <c:numCache>
                <c:formatCode>General</c:formatCode>
                <c:ptCount val="2"/>
                <c:pt idx="0">
                  <c:v>473</c:v>
                </c:pt>
                <c:pt idx="1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8E-4CF9-B0D0-1864F2E8A49B}"/>
            </c:ext>
          </c:extLst>
        </c:ser>
        <c:ser>
          <c:idx val="4"/>
          <c:order val="4"/>
          <c:tx>
            <c:strRef>
              <c:f>'LR hankeaika'!$H$24</c:f>
              <c:strCache>
                <c:ptCount val="1"/>
                <c:pt idx="0">
                  <c:v>Kemiönsaari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hankeaika'!$I$24:$J$24</c:f>
              <c:numCache>
                <c:formatCode>General</c:formatCode>
                <c:ptCount val="2"/>
                <c:pt idx="0">
                  <c:v>220</c:v>
                </c:pt>
                <c:pt idx="1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8E-4CF9-B0D0-1864F2E8A49B}"/>
            </c:ext>
          </c:extLst>
        </c:ser>
        <c:ser>
          <c:idx val="5"/>
          <c:order val="5"/>
          <c:tx>
            <c:strRef>
              <c:f>'LR hankeaika'!$H$25</c:f>
              <c:strCache>
                <c:ptCount val="1"/>
                <c:pt idx="0">
                  <c:v>Salo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hankeaika'!$I$25:$J$25</c:f>
              <c:numCache>
                <c:formatCode>General</c:formatCode>
                <c:ptCount val="2"/>
                <c:pt idx="0">
                  <c:v>1539</c:v>
                </c:pt>
                <c:pt idx="1">
                  <c:v>1169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8E-4CF9-B0D0-1864F2E8A49B}"/>
            </c:ext>
          </c:extLst>
        </c:ser>
        <c:ser>
          <c:idx val="6"/>
          <c:order val="6"/>
          <c:tx>
            <c:strRef>
              <c:f>'LR hankeaika'!$H$26</c:f>
              <c:strCache>
                <c:ptCount val="1"/>
                <c:pt idx="0">
                  <c:v>Somero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hankeaika'!$I$26:$J$26</c:f>
              <c:numCache>
                <c:formatCode>General</c:formatCode>
                <c:ptCount val="2"/>
                <c:pt idx="0">
                  <c:v>308</c:v>
                </c:pt>
                <c:pt idx="1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8E-4CF9-B0D0-1864F2E8A49B}"/>
            </c:ext>
          </c:extLst>
        </c:ser>
        <c:ser>
          <c:idx val="7"/>
          <c:order val="7"/>
          <c:tx>
            <c:strRef>
              <c:f>'LR hankeaika'!$H$27</c:f>
              <c:strCache>
                <c:ptCount val="1"/>
                <c:pt idx="0">
                  <c:v>U-sote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hankeaika'!$I$27:$J$27</c:f>
              <c:numCache>
                <c:formatCode>General</c:formatCode>
                <c:ptCount val="2"/>
                <c:pt idx="0">
                  <c:v>679</c:v>
                </c:pt>
                <c:pt idx="1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8E-4CF9-B0D0-1864F2E8A49B}"/>
            </c:ext>
          </c:extLst>
        </c:ser>
        <c:ser>
          <c:idx val="8"/>
          <c:order val="8"/>
          <c:tx>
            <c:strRef>
              <c:f>'LR hankeaika'!$H$28</c:f>
              <c:strCache>
                <c:ptCount val="1"/>
                <c:pt idx="0">
                  <c:v>Turku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hankeaika'!$I$28:$J$28</c:f>
              <c:numCache>
                <c:formatCode>General</c:formatCode>
                <c:ptCount val="2"/>
                <c:pt idx="0">
                  <c:v>2149</c:v>
                </c:pt>
                <c:pt idx="1">
                  <c:v>3673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8E-4CF9-B0D0-1864F2E8A49B}"/>
            </c:ext>
          </c:extLst>
        </c:ser>
        <c:ser>
          <c:idx val="9"/>
          <c:order val="9"/>
          <c:tx>
            <c:strRef>
              <c:f>'LR hankeaika'!$H$29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8E-4CF9-B0D0-1864F2E8A49B}"/>
              </c:ext>
            </c:extLst>
          </c:dPt>
          <c:cat>
            <c:strRef>
              <c:f>'LR hankeaika'!$I$19:$J$19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hankeaika'!$I$29:$J$29</c:f>
              <c:numCache>
                <c:formatCode>General</c:formatCode>
                <c:ptCount val="2"/>
                <c:pt idx="0">
                  <c:v>5368</c:v>
                </c:pt>
                <c:pt idx="1">
                  <c:v>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D8E-4CF9-B0D0-1864F2E8A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675695"/>
        <c:axId val="861690095"/>
      </c:lineChart>
      <c:catAx>
        <c:axId val="86167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690095"/>
        <c:crosses val="autoZero"/>
        <c:auto val="1"/>
        <c:lblAlgn val="ctr"/>
        <c:lblOffset val="100"/>
        <c:noMultiLvlLbl val="0"/>
      </c:catAx>
      <c:valAx>
        <c:axId val="86169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67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Ei-pilottikunnat, pl. Turku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'LR hankeaika'!$H$32</c:f>
              <c:strCache>
                <c:ptCount val="1"/>
                <c:pt idx="0">
                  <c:v>Pöytyä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hankeaika'!$I$32:$J$32</c:f>
              <c:numCache>
                <c:formatCode>General</c:formatCode>
                <c:ptCount val="2"/>
                <c:pt idx="0">
                  <c:v>280</c:v>
                </c:pt>
                <c:pt idx="1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0F-4096-9F68-C1D80E64165A}"/>
            </c:ext>
          </c:extLst>
        </c:ser>
        <c:ser>
          <c:idx val="1"/>
          <c:order val="1"/>
          <c:tx>
            <c:strRef>
              <c:f>'LR hankeaika'!$H$33</c:f>
              <c:strCache>
                <c:ptCount val="1"/>
                <c:pt idx="0">
                  <c:v>Härkätie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hankeaika'!$I$33:$J$33</c:f>
              <c:numCache>
                <c:formatCode>General</c:formatCode>
                <c:ptCount val="2"/>
                <c:pt idx="0">
                  <c:v>537</c:v>
                </c:pt>
                <c:pt idx="1">
                  <c:v>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0F-4096-9F68-C1D80E64165A}"/>
            </c:ext>
          </c:extLst>
        </c:ser>
        <c:ser>
          <c:idx val="2"/>
          <c:order val="2"/>
          <c:tx>
            <c:strRef>
              <c:f>'LR hankeaika'!$H$34</c:f>
              <c:strCache>
                <c:ptCount val="1"/>
                <c:pt idx="0">
                  <c:v>Loimaa-Oripää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hankeaika'!$I$34:$J$34</c:f>
              <c:numCache>
                <c:formatCode>General</c:formatCode>
                <c:ptCount val="2"/>
                <c:pt idx="0">
                  <c:v>817</c:v>
                </c:pt>
                <c:pt idx="1">
                  <c:v>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0F-4096-9F68-C1D80E64165A}"/>
            </c:ext>
          </c:extLst>
        </c:ser>
        <c:ser>
          <c:idx val="3"/>
          <c:order val="3"/>
          <c:tx>
            <c:strRef>
              <c:f>'LR hankeaika'!$H$35</c:f>
              <c:strCache>
                <c:ptCount val="1"/>
                <c:pt idx="0">
                  <c:v>Parainen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hankeaika'!$I$35:$J$35</c:f>
              <c:numCache>
                <c:formatCode>General</c:formatCode>
                <c:ptCount val="2"/>
                <c:pt idx="0">
                  <c:v>473</c:v>
                </c:pt>
                <c:pt idx="1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0F-4096-9F68-C1D80E64165A}"/>
            </c:ext>
          </c:extLst>
        </c:ser>
        <c:ser>
          <c:idx val="4"/>
          <c:order val="4"/>
          <c:tx>
            <c:strRef>
              <c:f>'LR hankeaika'!$H$36</c:f>
              <c:strCache>
                <c:ptCount val="1"/>
                <c:pt idx="0">
                  <c:v>Kemiönsaari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hankeaika'!$I$36:$J$36</c:f>
              <c:numCache>
                <c:formatCode>General</c:formatCode>
                <c:ptCount val="2"/>
                <c:pt idx="0">
                  <c:v>220</c:v>
                </c:pt>
                <c:pt idx="1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0F-4096-9F68-C1D80E64165A}"/>
            </c:ext>
          </c:extLst>
        </c:ser>
        <c:ser>
          <c:idx val="5"/>
          <c:order val="5"/>
          <c:tx>
            <c:strRef>
              <c:f>'LR hankeaika'!$H$37</c:f>
              <c:strCache>
                <c:ptCount val="1"/>
                <c:pt idx="0">
                  <c:v>Salo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hankeaika'!$I$37:$J$37</c:f>
              <c:numCache>
                <c:formatCode>General</c:formatCode>
                <c:ptCount val="2"/>
                <c:pt idx="0">
                  <c:v>1539</c:v>
                </c:pt>
                <c:pt idx="1">
                  <c:v>1169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0F-4096-9F68-C1D80E64165A}"/>
            </c:ext>
          </c:extLst>
        </c:ser>
        <c:ser>
          <c:idx val="6"/>
          <c:order val="6"/>
          <c:tx>
            <c:strRef>
              <c:f>'LR hankeaika'!$H$38</c:f>
              <c:strCache>
                <c:ptCount val="1"/>
                <c:pt idx="0">
                  <c:v>Somero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hankeaika'!$I$38:$J$38</c:f>
              <c:numCache>
                <c:formatCode>General</c:formatCode>
                <c:ptCount val="2"/>
                <c:pt idx="0">
                  <c:v>308</c:v>
                </c:pt>
                <c:pt idx="1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0F-4096-9F68-C1D80E64165A}"/>
            </c:ext>
          </c:extLst>
        </c:ser>
        <c:ser>
          <c:idx val="7"/>
          <c:order val="7"/>
          <c:tx>
            <c:strRef>
              <c:f>'LR hankeaika'!$H$39</c:f>
              <c:strCache>
                <c:ptCount val="1"/>
                <c:pt idx="0">
                  <c:v>U-sote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hankeaika'!$I$39:$J$39</c:f>
              <c:numCache>
                <c:formatCode>General</c:formatCode>
                <c:ptCount val="2"/>
                <c:pt idx="0">
                  <c:v>679</c:v>
                </c:pt>
                <c:pt idx="1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80F-4096-9F68-C1D80E64165A}"/>
            </c:ext>
          </c:extLst>
        </c:ser>
        <c:ser>
          <c:idx val="8"/>
          <c:order val="8"/>
          <c:tx>
            <c:strRef>
              <c:f>'LR hankeaika'!$H$40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'LR hankeaika'!$I$31:$J$31</c:f>
              <c:strCache>
                <c:ptCount val="2"/>
                <c:pt idx="0">
                  <c:v>7/19-3/22</c:v>
                </c:pt>
                <c:pt idx="1">
                  <c:v>4/22-12/24</c:v>
                </c:pt>
              </c:strCache>
            </c:strRef>
          </c:cat>
          <c:val>
            <c:numRef>
              <c:f>'LR hankeaika'!$I$40:$J$40</c:f>
              <c:numCache>
                <c:formatCode>General</c:formatCode>
                <c:ptCount val="2"/>
                <c:pt idx="0">
                  <c:v>3219</c:v>
                </c:pt>
                <c:pt idx="1">
                  <c:v>2454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0F-4096-9F68-C1D80E641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684815"/>
        <c:axId val="861685775"/>
      </c:lineChart>
      <c:catAx>
        <c:axId val="8616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685775"/>
        <c:crosses val="autoZero"/>
        <c:auto val="1"/>
        <c:lblAlgn val="ctr"/>
        <c:lblOffset val="100"/>
        <c:noMultiLvlLbl val="0"/>
      </c:catAx>
      <c:valAx>
        <c:axId val="86168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68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kontr'!$U$35:$U$57</c:f>
              <c:strCache>
                <c:ptCount val="23"/>
                <c:pt idx="0">
                  <c:v>Raisio VO</c:v>
                </c:pt>
                <c:pt idx="1">
                  <c:v>Raisio KONS.</c:v>
                </c:pt>
                <c:pt idx="2">
                  <c:v>Raisio KONTR.SOITTO</c:v>
                </c:pt>
                <c:pt idx="4">
                  <c:v>Kaarian VO</c:v>
                </c:pt>
                <c:pt idx="5">
                  <c:v>Kaarina KONS.</c:v>
                </c:pt>
                <c:pt idx="6">
                  <c:v>Kaarina KONTR.SOITTO</c:v>
                </c:pt>
                <c:pt idx="8">
                  <c:v>Naantali VO</c:v>
                </c:pt>
                <c:pt idx="9">
                  <c:v>Naantali KONS.</c:v>
                </c:pt>
                <c:pt idx="10">
                  <c:v>Naantali KONTR.SOITTO</c:v>
                </c:pt>
                <c:pt idx="12">
                  <c:v>Masku VO</c:v>
                </c:pt>
                <c:pt idx="13">
                  <c:v>Masku KONS.</c:v>
                </c:pt>
                <c:pt idx="14">
                  <c:v>Masku KONTR.SOITTO</c:v>
                </c:pt>
                <c:pt idx="16">
                  <c:v>Paimio VO</c:v>
                </c:pt>
                <c:pt idx="17">
                  <c:v>Paimio KONS.</c:v>
                </c:pt>
                <c:pt idx="18">
                  <c:v>Paimio KONTR.SOITTO</c:v>
                </c:pt>
                <c:pt idx="20">
                  <c:v>Laitila VO</c:v>
                </c:pt>
                <c:pt idx="21">
                  <c:v>Laitila KONS.</c:v>
                </c:pt>
                <c:pt idx="22">
                  <c:v>Laitila KONTR.SOITTO</c:v>
                </c:pt>
              </c:strCache>
            </c:strRef>
          </c:cat>
          <c:val>
            <c:numRef>
              <c:f>'VO,kons, kontr'!$V$35:$V$57</c:f>
              <c:numCache>
                <c:formatCode>General</c:formatCode>
                <c:ptCount val="23"/>
                <c:pt idx="0">
                  <c:v>117</c:v>
                </c:pt>
                <c:pt idx="1">
                  <c:v>658</c:v>
                </c:pt>
                <c:pt idx="2">
                  <c:v>159</c:v>
                </c:pt>
                <c:pt idx="4">
                  <c:v>140</c:v>
                </c:pt>
                <c:pt idx="5">
                  <c:v>426</c:v>
                </c:pt>
                <c:pt idx="6">
                  <c:v>196</c:v>
                </c:pt>
                <c:pt idx="8">
                  <c:v>62</c:v>
                </c:pt>
                <c:pt idx="9">
                  <c:v>266</c:v>
                </c:pt>
                <c:pt idx="10">
                  <c:v>81</c:v>
                </c:pt>
                <c:pt idx="12">
                  <c:v>65</c:v>
                </c:pt>
                <c:pt idx="13">
                  <c:v>299</c:v>
                </c:pt>
                <c:pt idx="14">
                  <c:v>94</c:v>
                </c:pt>
                <c:pt idx="16">
                  <c:v>51</c:v>
                </c:pt>
                <c:pt idx="17">
                  <c:v>186</c:v>
                </c:pt>
                <c:pt idx="18">
                  <c:v>70</c:v>
                </c:pt>
                <c:pt idx="20">
                  <c:v>34</c:v>
                </c:pt>
                <c:pt idx="21">
                  <c:v>186</c:v>
                </c:pt>
                <c:pt idx="2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8-4AF7-9363-0C42B31D0C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3243264"/>
        <c:axId val="1763246176"/>
      </c:barChart>
      <c:catAx>
        <c:axId val="17632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63246176"/>
        <c:crosses val="autoZero"/>
        <c:auto val="1"/>
        <c:lblAlgn val="ctr"/>
        <c:lblOffset val="100"/>
        <c:noMultiLvlLbl val="0"/>
      </c:catAx>
      <c:valAx>
        <c:axId val="17632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632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'VO,kons, kontr'!$A$3</c:f>
              <c:strCache>
                <c:ptCount val="1"/>
                <c:pt idx="0">
                  <c:v>Raisio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kontr'!$B$3:$R$3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12</c:v>
                </c:pt>
                <c:pt idx="4">
                  <c:v>3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  <c:pt idx="11">
                  <c:v>5</c:v>
                </c:pt>
                <c:pt idx="12">
                  <c:v>9</c:v>
                </c:pt>
                <c:pt idx="13">
                  <c:v>8</c:v>
                </c:pt>
                <c:pt idx="14">
                  <c:v>10</c:v>
                </c:pt>
                <c:pt idx="15">
                  <c:v>11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F-414F-890B-404A4233D7A8}"/>
            </c:ext>
          </c:extLst>
        </c:ser>
        <c:ser>
          <c:idx val="1"/>
          <c:order val="1"/>
          <c:tx>
            <c:strRef>
              <c:f>'VO,kons, kontr'!$A$4</c:f>
              <c:strCache>
                <c:ptCount val="1"/>
                <c:pt idx="0">
                  <c:v>Kaarina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kontr'!$B$4:$R$4</c:f>
              <c:numCache>
                <c:formatCode>General</c:formatCode>
                <c:ptCount val="17"/>
                <c:pt idx="0">
                  <c:v>2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14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12</c:v>
                </c:pt>
                <c:pt idx="13">
                  <c:v>6</c:v>
                </c:pt>
                <c:pt idx="14">
                  <c:v>12</c:v>
                </c:pt>
                <c:pt idx="15">
                  <c:v>8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F-414F-890B-404A4233D7A8}"/>
            </c:ext>
          </c:extLst>
        </c:ser>
        <c:ser>
          <c:idx val="2"/>
          <c:order val="2"/>
          <c:tx>
            <c:strRef>
              <c:f>'VO,kons, kontr'!$A$5</c:f>
              <c:strCache>
                <c:ptCount val="1"/>
                <c:pt idx="0">
                  <c:v>Naantali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kontr'!$B$5:$R$5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7</c:v>
                </c:pt>
                <c:pt idx="15">
                  <c:v>3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F-414F-890B-404A4233D7A8}"/>
            </c:ext>
          </c:extLst>
        </c:ser>
        <c:ser>
          <c:idx val="3"/>
          <c:order val="3"/>
          <c:tx>
            <c:strRef>
              <c:f>'VO,kons, kontr'!$A$6</c:f>
              <c:strCache>
                <c:ptCount val="1"/>
                <c:pt idx="0">
                  <c:v>Masku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kontr'!$B$6:$R$6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F-414F-890B-404A4233D7A8}"/>
            </c:ext>
          </c:extLst>
        </c:ser>
        <c:ser>
          <c:idx val="4"/>
          <c:order val="4"/>
          <c:tx>
            <c:strRef>
              <c:f>'VO,kons, kontr'!$A$7</c:f>
              <c:strCache>
                <c:ptCount val="1"/>
                <c:pt idx="0">
                  <c:v>Paimio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kontr'!$B$7:$R$7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5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4F-414F-890B-404A4233D7A8}"/>
            </c:ext>
          </c:extLst>
        </c:ser>
        <c:ser>
          <c:idx val="5"/>
          <c:order val="5"/>
          <c:tx>
            <c:strRef>
              <c:f>'VO,kons, kontr'!$A$8</c:f>
              <c:strCache>
                <c:ptCount val="1"/>
                <c:pt idx="0">
                  <c:v>Laitila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kontr'!$B$8:$R$8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4F-414F-890B-404A4233D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63236608"/>
        <c:axId val="1763252416"/>
      </c:barChart>
      <c:lineChart>
        <c:grouping val="standard"/>
        <c:varyColors val="0"/>
        <c:ser>
          <c:idx val="6"/>
          <c:order val="6"/>
          <c:tx>
            <c:strRef>
              <c:f>'VO,kons, kontr'!$A$9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kontr'!$B$1:$R$2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kontr'!$B$9:$R$9</c:f>
              <c:numCache>
                <c:formatCode>General</c:formatCode>
                <c:ptCount val="17"/>
                <c:pt idx="0">
                  <c:v>10</c:v>
                </c:pt>
                <c:pt idx="1">
                  <c:v>17</c:v>
                </c:pt>
                <c:pt idx="2">
                  <c:v>30</c:v>
                </c:pt>
                <c:pt idx="3">
                  <c:v>34</c:v>
                </c:pt>
                <c:pt idx="4">
                  <c:v>15</c:v>
                </c:pt>
                <c:pt idx="5">
                  <c:v>35</c:v>
                </c:pt>
                <c:pt idx="6">
                  <c:v>32</c:v>
                </c:pt>
                <c:pt idx="7">
                  <c:v>27</c:v>
                </c:pt>
                <c:pt idx="8">
                  <c:v>44</c:v>
                </c:pt>
                <c:pt idx="9">
                  <c:v>28</c:v>
                </c:pt>
                <c:pt idx="10">
                  <c:v>23</c:v>
                </c:pt>
                <c:pt idx="11">
                  <c:v>18</c:v>
                </c:pt>
                <c:pt idx="12">
                  <c:v>40</c:v>
                </c:pt>
                <c:pt idx="13">
                  <c:v>28</c:v>
                </c:pt>
                <c:pt idx="14">
                  <c:v>36</c:v>
                </c:pt>
                <c:pt idx="15">
                  <c:v>28</c:v>
                </c:pt>
                <c:pt idx="16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84F-414F-890B-404A4233D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3236608"/>
        <c:axId val="1763252416"/>
      </c:lineChart>
      <c:catAx>
        <c:axId val="17632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63252416"/>
        <c:crosses val="autoZero"/>
        <c:auto val="1"/>
        <c:lblAlgn val="ctr"/>
        <c:lblOffset val="100"/>
        <c:noMultiLvlLbl val="0"/>
      </c:catAx>
      <c:valAx>
        <c:axId val="17632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632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cmpd="sng">
          <a:solidFill>
            <a:srgbClr val="34E2FA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0668666416697E-2"/>
          <c:y val="3.8078426840357352E-2"/>
          <c:w val="0.93856056454481651"/>
          <c:h val="0.68537652122906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'VO,kons, kontr'!$A$14</c:f>
              <c:strCache>
                <c:ptCount val="1"/>
                <c:pt idx="0">
                  <c:v>Raisio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kontr'!$B$14:$R$14</c:f>
              <c:numCache>
                <c:formatCode>General</c:formatCode>
                <c:ptCount val="17"/>
                <c:pt idx="0">
                  <c:v>7</c:v>
                </c:pt>
                <c:pt idx="1">
                  <c:v>21</c:v>
                </c:pt>
                <c:pt idx="2">
                  <c:v>66</c:v>
                </c:pt>
                <c:pt idx="3">
                  <c:v>59</c:v>
                </c:pt>
                <c:pt idx="4">
                  <c:v>31</c:v>
                </c:pt>
                <c:pt idx="5">
                  <c:v>52</c:v>
                </c:pt>
                <c:pt idx="6">
                  <c:v>46</c:v>
                </c:pt>
                <c:pt idx="7">
                  <c:v>33</c:v>
                </c:pt>
                <c:pt idx="8">
                  <c:v>49</c:v>
                </c:pt>
                <c:pt idx="9">
                  <c:v>45</c:v>
                </c:pt>
                <c:pt idx="10">
                  <c:v>27</c:v>
                </c:pt>
                <c:pt idx="11">
                  <c:v>29</c:v>
                </c:pt>
                <c:pt idx="12">
                  <c:v>31</c:v>
                </c:pt>
                <c:pt idx="13">
                  <c:v>38</c:v>
                </c:pt>
                <c:pt idx="14">
                  <c:v>56</c:v>
                </c:pt>
                <c:pt idx="15">
                  <c:v>45</c:v>
                </c:pt>
                <c:pt idx="1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A-44C4-BDCC-8680AADCD14E}"/>
            </c:ext>
          </c:extLst>
        </c:ser>
        <c:ser>
          <c:idx val="1"/>
          <c:order val="1"/>
          <c:tx>
            <c:strRef>
              <c:f>'VO,kons, kontr'!$A$15</c:f>
              <c:strCache>
                <c:ptCount val="1"/>
                <c:pt idx="0">
                  <c:v>Kaarina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kontr'!$B$15:$R$15</c:f>
              <c:numCache>
                <c:formatCode>General</c:formatCode>
                <c:ptCount val="17"/>
                <c:pt idx="0">
                  <c:v>11</c:v>
                </c:pt>
                <c:pt idx="1">
                  <c:v>22</c:v>
                </c:pt>
                <c:pt idx="2">
                  <c:v>32</c:v>
                </c:pt>
                <c:pt idx="3">
                  <c:v>12</c:v>
                </c:pt>
                <c:pt idx="4">
                  <c:v>15</c:v>
                </c:pt>
                <c:pt idx="5">
                  <c:v>38</c:v>
                </c:pt>
                <c:pt idx="6">
                  <c:v>24</c:v>
                </c:pt>
                <c:pt idx="7">
                  <c:v>23</c:v>
                </c:pt>
                <c:pt idx="8">
                  <c:v>37</c:v>
                </c:pt>
                <c:pt idx="9">
                  <c:v>24</c:v>
                </c:pt>
                <c:pt idx="10">
                  <c:v>21</c:v>
                </c:pt>
                <c:pt idx="11">
                  <c:v>25</c:v>
                </c:pt>
                <c:pt idx="12">
                  <c:v>32</c:v>
                </c:pt>
                <c:pt idx="13">
                  <c:v>21</c:v>
                </c:pt>
                <c:pt idx="14">
                  <c:v>41</c:v>
                </c:pt>
                <c:pt idx="15">
                  <c:v>20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A-44C4-BDCC-8680AADCD14E}"/>
            </c:ext>
          </c:extLst>
        </c:ser>
        <c:ser>
          <c:idx val="2"/>
          <c:order val="2"/>
          <c:tx>
            <c:strRef>
              <c:f>'VO,kons, kontr'!$A$16</c:f>
              <c:strCache>
                <c:ptCount val="1"/>
                <c:pt idx="0">
                  <c:v>Naantali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kontr'!$B$16:$R$16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16</c:v>
                </c:pt>
                <c:pt idx="3">
                  <c:v>17</c:v>
                </c:pt>
                <c:pt idx="4">
                  <c:v>5</c:v>
                </c:pt>
                <c:pt idx="5">
                  <c:v>6</c:v>
                </c:pt>
                <c:pt idx="6">
                  <c:v>18</c:v>
                </c:pt>
                <c:pt idx="7">
                  <c:v>8</c:v>
                </c:pt>
                <c:pt idx="8">
                  <c:v>26</c:v>
                </c:pt>
                <c:pt idx="9">
                  <c:v>17</c:v>
                </c:pt>
                <c:pt idx="10">
                  <c:v>10</c:v>
                </c:pt>
                <c:pt idx="11">
                  <c:v>16</c:v>
                </c:pt>
                <c:pt idx="12">
                  <c:v>33</c:v>
                </c:pt>
                <c:pt idx="13">
                  <c:v>27</c:v>
                </c:pt>
                <c:pt idx="14">
                  <c:v>29</c:v>
                </c:pt>
                <c:pt idx="15">
                  <c:v>18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A-44C4-BDCC-8680AADCD14E}"/>
            </c:ext>
          </c:extLst>
        </c:ser>
        <c:ser>
          <c:idx val="3"/>
          <c:order val="3"/>
          <c:tx>
            <c:strRef>
              <c:f>'VO,kons, kontr'!$A$17</c:f>
              <c:strCache>
                <c:ptCount val="1"/>
                <c:pt idx="0">
                  <c:v>Masku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kontr'!$B$17:$R$17</c:f>
              <c:numCache>
                <c:formatCode>General</c:formatCode>
                <c:ptCount val="17"/>
                <c:pt idx="0">
                  <c:v>4</c:v>
                </c:pt>
                <c:pt idx="1">
                  <c:v>5</c:v>
                </c:pt>
                <c:pt idx="2">
                  <c:v>18</c:v>
                </c:pt>
                <c:pt idx="3">
                  <c:v>20</c:v>
                </c:pt>
                <c:pt idx="4">
                  <c:v>11</c:v>
                </c:pt>
                <c:pt idx="5">
                  <c:v>24</c:v>
                </c:pt>
                <c:pt idx="6">
                  <c:v>17</c:v>
                </c:pt>
                <c:pt idx="7">
                  <c:v>6</c:v>
                </c:pt>
                <c:pt idx="8">
                  <c:v>32</c:v>
                </c:pt>
                <c:pt idx="9">
                  <c:v>16</c:v>
                </c:pt>
                <c:pt idx="10">
                  <c:v>20</c:v>
                </c:pt>
                <c:pt idx="11">
                  <c:v>17</c:v>
                </c:pt>
                <c:pt idx="12">
                  <c:v>22</c:v>
                </c:pt>
                <c:pt idx="13">
                  <c:v>31</c:v>
                </c:pt>
                <c:pt idx="14">
                  <c:v>22</c:v>
                </c:pt>
                <c:pt idx="15">
                  <c:v>13</c:v>
                </c:pt>
                <c:pt idx="1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A-44C4-BDCC-8680AADCD14E}"/>
            </c:ext>
          </c:extLst>
        </c:ser>
        <c:ser>
          <c:idx val="4"/>
          <c:order val="4"/>
          <c:tx>
            <c:strRef>
              <c:f>'VO,kons, kontr'!$A$18</c:f>
              <c:strCache>
                <c:ptCount val="1"/>
                <c:pt idx="0">
                  <c:v>Paimio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kontr'!$B$18:$R$18</c:f>
              <c:numCache>
                <c:formatCode>General</c:formatCode>
                <c:ptCount val="17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12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23</c:v>
                </c:pt>
                <c:pt idx="10">
                  <c:v>19</c:v>
                </c:pt>
                <c:pt idx="11">
                  <c:v>15</c:v>
                </c:pt>
                <c:pt idx="12">
                  <c:v>10</c:v>
                </c:pt>
                <c:pt idx="13">
                  <c:v>9</c:v>
                </c:pt>
                <c:pt idx="14">
                  <c:v>18</c:v>
                </c:pt>
                <c:pt idx="15">
                  <c:v>8</c:v>
                </c:pt>
                <c:pt idx="1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A-44C4-BDCC-8680AADCD14E}"/>
            </c:ext>
          </c:extLst>
        </c:ser>
        <c:ser>
          <c:idx val="5"/>
          <c:order val="5"/>
          <c:tx>
            <c:strRef>
              <c:f>'VO,kons, kontr'!$A$19</c:f>
              <c:strCache>
                <c:ptCount val="1"/>
                <c:pt idx="0">
                  <c:v>Laitila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kontr'!$B$19:$R$19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7</c:v>
                </c:pt>
                <c:pt idx="11">
                  <c:v>0</c:v>
                </c:pt>
                <c:pt idx="12">
                  <c:v>11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5A-44C4-BDCC-8680AADCD1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7062352"/>
        <c:axId val="1827083568"/>
      </c:barChart>
      <c:lineChart>
        <c:grouping val="standard"/>
        <c:varyColors val="0"/>
        <c:ser>
          <c:idx val="6"/>
          <c:order val="6"/>
          <c:tx>
            <c:strRef>
              <c:f>'VO,kons, kontr'!$A$20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1.3736263736263849E-2"/>
                  <c:y val="-2.769340133844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5A-44C4-BDCC-8680AADCD14E}"/>
                </c:ext>
              </c:extLst>
            </c:dLbl>
            <c:dLbl>
              <c:idx val="15"/>
              <c:layout>
                <c:manualLayout>
                  <c:x val="-7.631257631257631E-3"/>
                  <c:y val="-2.423172617113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5A-44C4-BDCC-8680AADCD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kontr'!$B$13:$R$13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kontr'!$B$20:$R$20</c:f>
              <c:numCache>
                <c:formatCode>General</c:formatCode>
                <c:ptCount val="17"/>
                <c:pt idx="0">
                  <c:v>37</c:v>
                </c:pt>
                <c:pt idx="1">
                  <c:v>66</c:v>
                </c:pt>
                <c:pt idx="2">
                  <c:v>149</c:v>
                </c:pt>
                <c:pt idx="3">
                  <c:v>133</c:v>
                </c:pt>
                <c:pt idx="4">
                  <c:v>70</c:v>
                </c:pt>
                <c:pt idx="5">
                  <c:v>138</c:v>
                </c:pt>
                <c:pt idx="6">
                  <c:v>117</c:v>
                </c:pt>
                <c:pt idx="7">
                  <c:v>85</c:v>
                </c:pt>
                <c:pt idx="8">
                  <c:v>161</c:v>
                </c:pt>
                <c:pt idx="9">
                  <c:v>135</c:v>
                </c:pt>
                <c:pt idx="10">
                  <c:v>104</c:v>
                </c:pt>
                <c:pt idx="11">
                  <c:v>102</c:v>
                </c:pt>
                <c:pt idx="12">
                  <c:v>139</c:v>
                </c:pt>
                <c:pt idx="13">
                  <c:v>126</c:v>
                </c:pt>
                <c:pt idx="14">
                  <c:v>166</c:v>
                </c:pt>
                <c:pt idx="15">
                  <c:v>104</c:v>
                </c:pt>
                <c:pt idx="16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5A-44C4-BDCC-8680AADCD1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7062352"/>
        <c:axId val="1827083568"/>
      </c:lineChart>
      <c:catAx>
        <c:axId val="18270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27083568"/>
        <c:crosses val="autoZero"/>
        <c:auto val="1"/>
        <c:lblAlgn val="ctr"/>
        <c:lblOffset val="100"/>
        <c:noMultiLvlLbl val="0"/>
      </c:catAx>
      <c:valAx>
        <c:axId val="182708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2706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'VO,kons, kontr'!$A$25</c:f>
              <c:strCache>
                <c:ptCount val="1"/>
                <c:pt idx="0">
                  <c:v>Raisio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kontr'!$B$25:$R$25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  <c:pt idx="8">
                  <c:v>14</c:v>
                </c:pt>
                <c:pt idx="9">
                  <c:v>9</c:v>
                </c:pt>
                <c:pt idx="10">
                  <c:v>12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21</c:v>
                </c:pt>
                <c:pt idx="15">
                  <c:v>11</c:v>
                </c:pt>
                <c:pt idx="1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2-4899-9400-A77A13363ACA}"/>
            </c:ext>
          </c:extLst>
        </c:ser>
        <c:ser>
          <c:idx val="1"/>
          <c:order val="1"/>
          <c:tx>
            <c:strRef>
              <c:f>'VO,kons, kontr'!$A$26</c:f>
              <c:strCache>
                <c:ptCount val="1"/>
                <c:pt idx="0">
                  <c:v>Kaarina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kontr'!$B$26:$R$26</c:f>
              <c:numCache>
                <c:formatCode>General</c:formatCode>
                <c:ptCount val="17"/>
                <c:pt idx="0">
                  <c:v>2</c:v>
                </c:pt>
                <c:pt idx="1">
                  <c:v>6</c:v>
                </c:pt>
                <c:pt idx="2">
                  <c:v>13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12</c:v>
                </c:pt>
                <c:pt idx="8">
                  <c:v>15</c:v>
                </c:pt>
                <c:pt idx="9">
                  <c:v>11</c:v>
                </c:pt>
                <c:pt idx="10">
                  <c:v>14</c:v>
                </c:pt>
                <c:pt idx="11">
                  <c:v>7</c:v>
                </c:pt>
                <c:pt idx="12">
                  <c:v>8</c:v>
                </c:pt>
                <c:pt idx="13">
                  <c:v>19</c:v>
                </c:pt>
                <c:pt idx="14">
                  <c:v>14</c:v>
                </c:pt>
                <c:pt idx="15">
                  <c:v>16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2-4899-9400-A77A13363ACA}"/>
            </c:ext>
          </c:extLst>
        </c:ser>
        <c:ser>
          <c:idx val="2"/>
          <c:order val="2"/>
          <c:tx>
            <c:strRef>
              <c:f>'VO,kons, kontr'!$A$27</c:f>
              <c:strCache>
                <c:ptCount val="1"/>
                <c:pt idx="0">
                  <c:v>Naantali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kontr'!$B$27:$R$27</c:f>
              <c:numCache>
                <c:formatCode>General</c:formatCode>
                <c:ptCount val="17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5">
                  <c:v>2</c:v>
                </c:pt>
                <c:pt idx="6">
                  <c:v>12</c:v>
                </c:pt>
                <c:pt idx="7">
                  <c:v>1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7</c:v>
                </c:pt>
                <c:pt idx="13">
                  <c:v>2</c:v>
                </c:pt>
                <c:pt idx="14">
                  <c:v>12</c:v>
                </c:pt>
                <c:pt idx="15">
                  <c:v>8</c:v>
                </c:pt>
                <c:pt idx="1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02-4899-9400-A77A13363ACA}"/>
            </c:ext>
          </c:extLst>
        </c:ser>
        <c:ser>
          <c:idx val="3"/>
          <c:order val="3"/>
          <c:tx>
            <c:strRef>
              <c:f>'VO,kons, kontr'!$A$28</c:f>
              <c:strCache>
                <c:ptCount val="1"/>
                <c:pt idx="0">
                  <c:v>Masku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kontr'!$B$28:$R$28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3</c:v>
                </c:pt>
                <c:pt idx="10">
                  <c:v>6</c:v>
                </c:pt>
                <c:pt idx="11">
                  <c:v>4</c:v>
                </c:pt>
                <c:pt idx="12">
                  <c:v>8</c:v>
                </c:pt>
                <c:pt idx="13">
                  <c:v>3</c:v>
                </c:pt>
                <c:pt idx="14">
                  <c:v>8</c:v>
                </c:pt>
                <c:pt idx="15">
                  <c:v>12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02-4899-9400-A77A13363ACA}"/>
            </c:ext>
          </c:extLst>
        </c:ser>
        <c:ser>
          <c:idx val="4"/>
          <c:order val="4"/>
          <c:tx>
            <c:strRef>
              <c:f>'VO,kons, kontr'!$A$29</c:f>
              <c:strCache>
                <c:ptCount val="1"/>
                <c:pt idx="0">
                  <c:v>Paimio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kontr'!$B$29:$R$29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7</c:v>
                </c:pt>
                <c:pt idx="10">
                  <c:v>9</c:v>
                </c:pt>
                <c:pt idx="11">
                  <c:v>1</c:v>
                </c:pt>
                <c:pt idx="12">
                  <c:v>4</c:v>
                </c:pt>
                <c:pt idx="13">
                  <c:v>3</c:v>
                </c:pt>
                <c:pt idx="14">
                  <c:v>7</c:v>
                </c:pt>
                <c:pt idx="15">
                  <c:v>3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02-4899-9400-A77A13363ACA}"/>
            </c:ext>
          </c:extLst>
        </c:ser>
        <c:ser>
          <c:idx val="5"/>
          <c:order val="5"/>
          <c:tx>
            <c:strRef>
              <c:f>'VO,kons, kontr'!$A$30</c:f>
              <c:strCache>
                <c:ptCount val="1"/>
                <c:pt idx="0">
                  <c:v>Laitila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kontr'!$B$30:$R$30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0</c:v>
                </c:pt>
                <c:pt idx="12">
                  <c:v>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02-4899-9400-A77A13363A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7098960"/>
        <c:axId val="1827095632"/>
      </c:barChart>
      <c:lineChart>
        <c:grouping val="standard"/>
        <c:varyColors val="0"/>
        <c:ser>
          <c:idx val="6"/>
          <c:order val="6"/>
          <c:tx>
            <c:strRef>
              <c:f>'VO,kons, kontr'!$A$31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0692799596247585E-2"/>
                  <c:y val="2.302570746421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02-4899-9400-A77A13363ACA}"/>
                </c:ext>
              </c:extLst>
            </c:dLbl>
            <c:dLbl>
              <c:idx val="4"/>
              <c:layout>
                <c:manualLayout>
                  <c:x val="0"/>
                  <c:y val="1.315754712240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02-4899-9400-A77A13363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'VO,kons, kontr'!$B$24:$R$24</c:f>
              <c:strCache>
                <c:ptCount val="17"/>
                <c:pt idx="0">
                  <c:v>Elokuu 23</c:v>
                </c:pt>
                <c:pt idx="1">
                  <c:v>Syyskuu 23</c:v>
                </c:pt>
                <c:pt idx="2">
                  <c:v>Lokakuu 23</c:v>
                </c:pt>
                <c:pt idx="3">
                  <c:v>Marraskuu 23</c:v>
                </c:pt>
                <c:pt idx="4">
                  <c:v>Joulukuu 23</c:v>
                </c:pt>
                <c:pt idx="5">
                  <c:v>Tammikuu 24</c:v>
                </c:pt>
                <c:pt idx="6">
                  <c:v>Helmikuu 24</c:v>
                </c:pt>
                <c:pt idx="7">
                  <c:v>Maaliskuu 24</c:v>
                </c:pt>
                <c:pt idx="8">
                  <c:v>Huhtikuu 24</c:v>
                </c:pt>
                <c:pt idx="9">
                  <c:v>Toukokuu 24</c:v>
                </c:pt>
                <c:pt idx="10">
                  <c:v>Kesäkuu 24</c:v>
                </c:pt>
                <c:pt idx="11">
                  <c:v>Heinäkuu 24</c:v>
                </c:pt>
                <c:pt idx="12">
                  <c:v>Elokuu 24</c:v>
                </c:pt>
                <c:pt idx="13">
                  <c:v>Syyskuu 24</c:v>
                </c:pt>
                <c:pt idx="14">
                  <c:v>Lokakuu 24</c:v>
                </c:pt>
                <c:pt idx="15">
                  <c:v>Marraskuu 24</c:v>
                </c:pt>
                <c:pt idx="16">
                  <c:v>Joulukuu 24</c:v>
                </c:pt>
              </c:strCache>
            </c:strRef>
          </c:cat>
          <c:val>
            <c:numRef>
              <c:f>'VO,kons, kontr'!$B$31:$R$31</c:f>
              <c:numCache>
                <c:formatCode>General</c:formatCode>
                <c:ptCount val="17"/>
                <c:pt idx="0">
                  <c:v>7</c:v>
                </c:pt>
                <c:pt idx="1">
                  <c:v>15</c:v>
                </c:pt>
                <c:pt idx="2">
                  <c:v>34</c:v>
                </c:pt>
                <c:pt idx="3">
                  <c:v>37</c:v>
                </c:pt>
                <c:pt idx="4">
                  <c:v>24</c:v>
                </c:pt>
                <c:pt idx="5">
                  <c:v>29</c:v>
                </c:pt>
                <c:pt idx="6">
                  <c:v>53</c:v>
                </c:pt>
                <c:pt idx="7">
                  <c:v>32</c:v>
                </c:pt>
                <c:pt idx="8">
                  <c:v>48</c:v>
                </c:pt>
                <c:pt idx="9">
                  <c:v>37</c:v>
                </c:pt>
                <c:pt idx="10">
                  <c:v>51</c:v>
                </c:pt>
                <c:pt idx="11">
                  <c:v>22</c:v>
                </c:pt>
                <c:pt idx="12">
                  <c:v>41</c:v>
                </c:pt>
                <c:pt idx="13">
                  <c:v>35</c:v>
                </c:pt>
                <c:pt idx="14">
                  <c:v>62</c:v>
                </c:pt>
                <c:pt idx="15">
                  <c:v>50</c:v>
                </c:pt>
                <c:pt idx="16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02-4899-9400-A77A13363A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7098960"/>
        <c:axId val="1827095632"/>
      </c:lineChart>
      <c:catAx>
        <c:axId val="18270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27095632"/>
        <c:crosses val="autoZero"/>
        <c:auto val="1"/>
        <c:lblAlgn val="ctr"/>
        <c:lblOffset val="100"/>
        <c:noMultiLvlLbl val="0"/>
      </c:catAx>
      <c:valAx>
        <c:axId val="182709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2709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rgbClr val="009F8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D-4A85-B146-A0F9AC51A7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'Puhelin&amp;Teams'!$A$15:$A$27</c:f>
              <c:strCache>
                <c:ptCount val="13"/>
                <c:pt idx="0">
                  <c:v>Raisio</c:v>
                </c:pt>
                <c:pt idx="1">
                  <c:v>Raision os.</c:v>
                </c:pt>
                <c:pt idx="2">
                  <c:v>Kaarina</c:v>
                </c:pt>
                <c:pt idx="3">
                  <c:v>Kaarinan os.</c:v>
                </c:pt>
                <c:pt idx="4">
                  <c:v>Naantali</c:v>
                </c:pt>
                <c:pt idx="5">
                  <c:v>Naantali  os.</c:v>
                </c:pt>
                <c:pt idx="6">
                  <c:v>Masku</c:v>
                </c:pt>
                <c:pt idx="7">
                  <c:v>Masku os.</c:v>
                </c:pt>
                <c:pt idx="8">
                  <c:v>Paimio</c:v>
                </c:pt>
                <c:pt idx="9">
                  <c:v>Paimio os.</c:v>
                </c:pt>
                <c:pt idx="10">
                  <c:v>Laitila</c:v>
                </c:pt>
                <c:pt idx="11">
                  <c:v>Laitila os.</c:v>
                </c:pt>
                <c:pt idx="12">
                  <c:v>YHTEENSÄ</c:v>
                </c:pt>
              </c:strCache>
            </c:strRef>
          </c:cat>
          <c:val>
            <c:numRef>
              <c:f>'Puhelin&amp;Teams'!$B$15:$B$27</c:f>
              <c:numCache>
                <c:formatCode>General</c:formatCode>
                <c:ptCount val="13"/>
                <c:pt idx="0">
                  <c:v>25</c:v>
                </c:pt>
                <c:pt idx="1">
                  <c:v>86</c:v>
                </c:pt>
                <c:pt idx="2">
                  <c:v>10</c:v>
                </c:pt>
                <c:pt idx="3">
                  <c:v>11</c:v>
                </c:pt>
                <c:pt idx="4">
                  <c:v>191</c:v>
                </c:pt>
                <c:pt idx="5">
                  <c:v>5</c:v>
                </c:pt>
                <c:pt idx="6">
                  <c:v>16</c:v>
                </c:pt>
                <c:pt idx="7">
                  <c:v>2</c:v>
                </c:pt>
                <c:pt idx="8">
                  <c:v>28</c:v>
                </c:pt>
                <c:pt idx="9">
                  <c:v>44</c:v>
                </c:pt>
                <c:pt idx="10">
                  <c:v>2</c:v>
                </c:pt>
                <c:pt idx="1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D-4A85-B146-A0F9AC51A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630095"/>
        <c:axId val="598542735"/>
      </c:barChart>
      <c:catAx>
        <c:axId val="598630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8542735"/>
        <c:crosses val="autoZero"/>
        <c:auto val="1"/>
        <c:lblAlgn val="ctr"/>
        <c:lblOffset val="100"/>
        <c:noMultiLvlLbl val="0"/>
      </c:catAx>
      <c:valAx>
        <c:axId val="59854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863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7-4055-8ED2-90599E7DCB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97-4055-8ED2-90599E7DCB2B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7-4055-8ED2-90599E7DCB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Jatkotutkimukset!$A$29:$A$56</c:f>
              <c:strCache>
                <c:ptCount val="28"/>
                <c:pt idx="0">
                  <c:v>VO Yhteensä</c:v>
                </c:pt>
                <c:pt idx="1">
                  <c:v>Hoitui pilotissa tk:ssa</c:v>
                </c:pt>
                <c:pt idx="2">
                  <c:v>Lähete Tyks (SIS)</c:v>
                </c:pt>
                <c:pt idx="3">
                  <c:v>Lähete Tyks (MUUT)</c:v>
                </c:pt>
                <c:pt idx="4">
                  <c:v>Ostopalvelututkimus</c:v>
                </c:pt>
                <c:pt idx="5">
                  <c:v>LAB/RTG</c:v>
                </c:pt>
                <c:pt idx="6">
                  <c:v>Kontrolli sisätautilääkäri / tk-lääkäri</c:v>
                </c:pt>
                <c:pt idx="7">
                  <c:v>Tutkimuskierre päättyy</c:v>
                </c:pt>
                <c:pt idx="10">
                  <c:v>KONS. Yhteensä</c:v>
                </c:pt>
                <c:pt idx="11">
                  <c:v>Hoitui pilotissa tk:ssa</c:v>
                </c:pt>
                <c:pt idx="12">
                  <c:v>Lähete Tyks (SIS)</c:v>
                </c:pt>
                <c:pt idx="13">
                  <c:v>Lähete Tyks (MUUT)</c:v>
                </c:pt>
                <c:pt idx="14">
                  <c:v>Ostopalvelututkimus</c:v>
                </c:pt>
                <c:pt idx="15">
                  <c:v>LAB/RTG</c:v>
                </c:pt>
                <c:pt idx="16">
                  <c:v>Kontrolli sisätautilääkäri / tk-lääkäri</c:v>
                </c:pt>
                <c:pt idx="17">
                  <c:v>Tutkimuskierre päättyy</c:v>
                </c:pt>
                <c:pt idx="20">
                  <c:v>KONTR.SOITTO Yhteensä</c:v>
                </c:pt>
                <c:pt idx="21">
                  <c:v>Hoitui pilotissa tk:ssa</c:v>
                </c:pt>
                <c:pt idx="22">
                  <c:v>Lähete Tyks (SIS)</c:v>
                </c:pt>
                <c:pt idx="23">
                  <c:v>Lähete Tyks (MUUT)</c:v>
                </c:pt>
                <c:pt idx="24">
                  <c:v>Ostopalvelututkimus</c:v>
                </c:pt>
                <c:pt idx="25">
                  <c:v>LAB/RTG</c:v>
                </c:pt>
                <c:pt idx="26">
                  <c:v>Kontrolli sisätautilääkäri / tk-lääkäri</c:v>
                </c:pt>
                <c:pt idx="27">
                  <c:v>Tutkimuskierre päättyy</c:v>
                </c:pt>
              </c:strCache>
            </c:strRef>
          </c:cat>
          <c:val>
            <c:numRef>
              <c:f>Jatkotutkimukset!$B$29:$B$56</c:f>
              <c:numCache>
                <c:formatCode>General</c:formatCode>
                <c:ptCount val="28"/>
                <c:pt idx="0">
                  <c:v>469</c:v>
                </c:pt>
                <c:pt idx="1">
                  <c:v>249</c:v>
                </c:pt>
                <c:pt idx="2">
                  <c:v>52</c:v>
                </c:pt>
                <c:pt idx="3">
                  <c:v>41</c:v>
                </c:pt>
                <c:pt idx="4">
                  <c:v>22</c:v>
                </c:pt>
                <c:pt idx="5">
                  <c:v>281</c:v>
                </c:pt>
                <c:pt idx="6">
                  <c:v>327</c:v>
                </c:pt>
                <c:pt idx="7">
                  <c:v>120</c:v>
                </c:pt>
                <c:pt idx="10">
                  <c:v>2021</c:v>
                </c:pt>
                <c:pt idx="11">
                  <c:v>700</c:v>
                </c:pt>
                <c:pt idx="12">
                  <c:v>65</c:v>
                </c:pt>
                <c:pt idx="13">
                  <c:v>33</c:v>
                </c:pt>
                <c:pt idx="14">
                  <c:v>7</c:v>
                </c:pt>
                <c:pt idx="15">
                  <c:v>383</c:v>
                </c:pt>
                <c:pt idx="16">
                  <c:v>386</c:v>
                </c:pt>
                <c:pt idx="17">
                  <c:v>247</c:v>
                </c:pt>
                <c:pt idx="20">
                  <c:v>639</c:v>
                </c:pt>
                <c:pt idx="21">
                  <c:v>218</c:v>
                </c:pt>
                <c:pt idx="22">
                  <c:v>46</c:v>
                </c:pt>
                <c:pt idx="23">
                  <c:v>28</c:v>
                </c:pt>
                <c:pt idx="24">
                  <c:v>3</c:v>
                </c:pt>
                <c:pt idx="25">
                  <c:v>214</c:v>
                </c:pt>
                <c:pt idx="26">
                  <c:v>296</c:v>
                </c:pt>
                <c:pt idx="27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7-4055-8ED2-90599E7DCB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555055"/>
        <c:axId val="155555535"/>
      </c:barChart>
      <c:catAx>
        <c:axId val="15555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555535"/>
        <c:crosses val="autoZero"/>
        <c:auto val="1"/>
        <c:lblAlgn val="ctr"/>
        <c:lblOffset val="100"/>
        <c:noMultiLvlLbl val="0"/>
      </c:catAx>
      <c:valAx>
        <c:axId val="155555535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55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Jatkotutkimukset!$V$28</c:f>
              <c:strCache>
                <c:ptCount val="1"/>
                <c:pt idx="0">
                  <c:v>Potilasmäärät pilottipäivinä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Jatkotutkimukset!$U$29:$U$31</c:f>
              <c:strCache>
                <c:ptCount val="3"/>
                <c:pt idx="0">
                  <c:v>VO</c:v>
                </c:pt>
                <c:pt idx="1">
                  <c:v>KONS.</c:v>
                </c:pt>
                <c:pt idx="2">
                  <c:v>KONTR.SOITTO</c:v>
                </c:pt>
              </c:strCache>
            </c:strRef>
          </c:cat>
          <c:val>
            <c:numRef>
              <c:f>Jatkotutkimukset!$V$29:$V$31</c:f>
              <c:numCache>
                <c:formatCode>General</c:formatCode>
                <c:ptCount val="3"/>
                <c:pt idx="0">
                  <c:v>469</c:v>
                </c:pt>
                <c:pt idx="1">
                  <c:v>2021</c:v>
                </c:pt>
                <c:pt idx="2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F-4F5F-8703-6BC2E09FE838}"/>
            </c:ext>
          </c:extLst>
        </c:ser>
        <c:ser>
          <c:idx val="1"/>
          <c:order val="1"/>
          <c:tx>
            <c:strRef>
              <c:f>Jatkotutkimukset!$W$28</c:f>
              <c:strCache>
                <c:ptCount val="1"/>
                <c:pt idx="0">
                  <c:v>Hoitui pilotissa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Jatkotutkimukset!$U$29:$U$31</c:f>
              <c:strCache>
                <c:ptCount val="3"/>
                <c:pt idx="0">
                  <c:v>VO</c:v>
                </c:pt>
                <c:pt idx="1">
                  <c:v>KONS.</c:v>
                </c:pt>
                <c:pt idx="2">
                  <c:v>KONTR.SOITTO</c:v>
                </c:pt>
              </c:strCache>
            </c:strRef>
          </c:cat>
          <c:val>
            <c:numRef>
              <c:f>Jatkotutkimukset!$W$29:$W$31</c:f>
              <c:numCache>
                <c:formatCode>General</c:formatCode>
                <c:ptCount val="3"/>
                <c:pt idx="0">
                  <c:v>249</c:v>
                </c:pt>
                <c:pt idx="1">
                  <c:v>700</c:v>
                </c:pt>
                <c:pt idx="2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F-4F5F-8703-6BC2E09FE8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093248"/>
        <c:axId val="501096200"/>
      </c:barChart>
      <c:catAx>
        <c:axId val="5010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096200"/>
        <c:crosses val="autoZero"/>
        <c:auto val="1"/>
        <c:lblAlgn val="ctr"/>
        <c:lblOffset val="100"/>
        <c:noMultiLvlLbl val="0"/>
      </c:catAx>
      <c:valAx>
        <c:axId val="5010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0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Taul1!$A$39</c:f>
              <c:strCache>
                <c:ptCount val="1"/>
                <c:pt idx="0">
                  <c:v>Akseli+Laitila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Taul1!$B$39:$AH$39</c:f>
              <c:numCache>
                <c:formatCode>General</c:formatCode>
                <c:ptCount val="33"/>
                <c:pt idx="0">
                  <c:v>27</c:v>
                </c:pt>
                <c:pt idx="1">
                  <c:v>34</c:v>
                </c:pt>
                <c:pt idx="2">
                  <c:v>46</c:v>
                </c:pt>
                <c:pt idx="3">
                  <c:v>46</c:v>
                </c:pt>
                <c:pt idx="4">
                  <c:v>28</c:v>
                </c:pt>
                <c:pt idx="5">
                  <c:v>37</c:v>
                </c:pt>
                <c:pt idx="6">
                  <c:v>46</c:v>
                </c:pt>
                <c:pt idx="7">
                  <c:v>29</c:v>
                </c:pt>
                <c:pt idx="8">
                  <c:v>38</c:v>
                </c:pt>
                <c:pt idx="9">
                  <c:v>27</c:v>
                </c:pt>
                <c:pt idx="10">
                  <c:v>29</c:v>
                </c:pt>
                <c:pt idx="11">
                  <c:v>21</c:v>
                </c:pt>
                <c:pt idx="12">
                  <c:v>26</c:v>
                </c:pt>
                <c:pt idx="13">
                  <c:v>26</c:v>
                </c:pt>
                <c:pt idx="14">
                  <c:v>34</c:v>
                </c:pt>
                <c:pt idx="15">
                  <c:v>41</c:v>
                </c:pt>
                <c:pt idx="16">
                  <c:v>24</c:v>
                </c:pt>
                <c:pt idx="17">
                  <c:v>35</c:v>
                </c:pt>
                <c:pt idx="18">
                  <c:v>26</c:v>
                </c:pt>
                <c:pt idx="19">
                  <c:v>23</c:v>
                </c:pt>
                <c:pt idx="20">
                  <c:v>28</c:v>
                </c:pt>
                <c:pt idx="21">
                  <c:v>24</c:v>
                </c:pt>
                <c:pt idx="22">
                  <c:v>32</c:v>
                </c:pt>
                <c:pt idx="23">
                  <c:v>30</c:v>
                </c:pt>
                <c:pt idx="24">
                  <c:v>30</c:v>
                </c:pt>
                <c:pt idx="25">
                  <c:v>29</c:v>
                </c:pt>
                <c:pt idx="26">
                  <c:v>33</c:v>
                </c:pt>
                <c:pt idx="27">
                  <c:v>34</c:v>
                </c:pt>
                <c:pt idx="28">
                  <c:v>24</c:v>
                </c:pt>
                <c:pt idx="29">
                  <c:v>34</c:v>
                </c:pt>
                <c:pt idx="30">
                  <c:v>27</c:v>
                </c:pt>
                <c:pt idx="31">
                  <c:v>44</c:v>
                </c:pt>
                <c:pt idx="3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5-4AD2-A814-5532A1D800E4}"/>
            </c:ext>
          </c:extLst>
        </c:ser>
        <c:ser>
          <c:idx val="1"/>
          <c:order val="1"/>
          <c:tx>
            <c:strRef>
              <c:f>Taul1!$A$40</c:f>
              <c:strCache>
                <c:ptCount val="1"/>
                <c:pt idx="0">
                  <c:v>Kaarina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Taul1!$B$40:$AH$40</c:f>
              <c:numCache>
                <c:formatCode>General</c:formatCode>
                <c:ptCount val="33"/>
                <c:pt idx="0">
                  <c:v>45</c:v>
                </c:pt>
                <c:pt idx="1">
                  <c:v>54</c:v>
                </c:pt>
                <c:pt idx="2">
                  <c:v>64</c:v>
                </c:pt>
                <c:pt idx="3">
                  <c:v>60</c:v>
                </c:pt>
                <c:pt idx="4">
                  <c:v>40</c:v>
                </c:pt>
                <c:pt idx="5">
                  <c:v>34</c:v>
                </c:pt>
                <c:pt idx="6">
                  <c:v>22</c:v>
                </c:pt>
                <c:pt idx="7">
                  <c:v>18</c:v>
                </c:pt>
                <c:pt idx="8">
                  <c:v>22</c:v>
                </c:pt>
                <c:pt idx="9">
                  <c:v>21</c:v>
                </c:pt>
                <c:pt idx="10">
                  <c:v>16</c:v>
                </c:pt>
                <c:pt idx="11">
                  <c:v>19</c:v>
                </c:pt>
                <c:pt idx="12">
                  <c:v>12</c:v>
                </c:pt>
                <c:pt idx="13">
                  <c:v>17</c:v>
                </c:pt>
                <c:pt idx="14">
                  <c:v>19</c:v>
                </c:pt>
                <c:pt idx="15">
                  <c:v>24</c:v>
                </c:pt>
                <c:pt idx="16">
                  <c:v>22</c:v>
                </c:pt>
                <c:pt idx="17">
                  <c:v>26</c:v>
                </c:pt>
                <c:pt idx="18">
                  <c:v>18</c:v>
                </c:pt>
                <c:pt idx="19">
                  <c:v>17</c:v>
                </c:pt>
                <c:pt idx="20">
                  <c:v>29</c:v>
                </c:pt>
                <c:pt idx="21">
                  <c:v>26</c:v>
                </c:pt>
                <c:pt idx="22">
                  <c:v>32</c:v>
                </c:pt>
                <c:pt idx="23">
                  <c:v>35</c:v>
                </c:pt>
                <c:pt idx="24">
                  <c:v>16</c:v>
                </c:pt>
                <c:pt idx="25">
                  <c:v>18</c:v>
                </c:pt>
                <c:pt idx="26">
                  <c:v>23</c:v>
                </c:pt>
                <c:pt idx="27">
                  <c:v>26</c:v>
                </c:pt>
                <c:pt idx="28">
                  <c:v>25</c:v>
                </c:pt>
                <c:pt idx="29">
                  <c:v>24</c:v>
                </c:pt>
                <c:pt idx="30">
                  <c:v>30</c:v>
                </c:pt>
                <c:pt idx="31">
                  <c:v>19</c:v>
                </c:pt>
                <c:pt idx="3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05-4AD2-A814-5532A1D800E4}"/>
            </c:ext>
          </c:extLst>
        </c:ser>
        <c:ser>
          <c:idx val="2"/>
          <c:order val="2"/>
          <c:tx>
            <c:strRef>
              <c:f>Taul1!$A$41</c:f>
              <c:strCache>
                <c:ptCount val="1"/>
                <c:pt idx="0">
                  <c:v>Paimio-Sauvo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Taul1!$B$41:$AH$41</c:f>
              <c:numCache>
                <c:formatCode>General</c:formatCode>
                <c:ptCount val="33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6</c:v>
                </c:pt>
                <c:pt idx="17">
                  <c:v>13</c:v>
                </c:pt>
                <c:pt idx="18">
                  <c:v>8</c:v>
                </c:pt>
                <c:pt idx="19">
                  <c:v>10</c:v>
                </c:pt>
                <c:pt idx="20">
                  <c:v>15</c:v>
                </c:pt>
                <c:pt idx="21">
                  <c:v>10</c:v>
                </c:pt>
                <c:pt idx="22">
                  <c:v>12</c:v>
                </c:pt>
                <c:pt idx="23">
                  <c:v>19</c:v>
                </c:pt>
                <c:pt idx="24">
                  <c:v>10</c:v>
                </c:pt>
                <c:pt idx="25">
                  <c:v>9</c:v>
                </c:pt>
                <c:pt idx="26">
                  <c:v>7</c:v>
                </c:pt>
                <c:pt idx="27">
                  <c:v>7</c:v>
                </c:pt>
                <c:pt idx="28">
                  <c:v>12</c:v>
                </c:pt>
                <c:pt idx="29">
                  <c:v>15</c:v>
                </c:pt>
                <c:pt idx="30">
                  <c:v>8</c:v>
                </c:pt>
                <c:pt idx="31">
                  <c:v>10</c:v>
                </c:pt>
                <c:pt idx="3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05-4AD2-A814-5532A1D800E4}"/>
            </c:ext>
          </c:extLst>
        </c:ser>
        <c:ser>
          <c:idx val="3"/>
          <c:order val="3"/>
          <c:tx>
            <c:strRef>
              <c:f>Taul1!$A$42</c:f>
              <c:strCache>
                <c:ptCount val="1"/>
                <c:pt idx="0">
                  <c:v>Naantali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Taul1!$B$42:$AH$42</c:f>
              <c:numCache>
                <c:formatCode>General</c:formatCode>
                <c:ptCount val="33"/>
                <c:pt idx="0">
                  <c:v>14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12</c:v>
                </c:pt>
                <c:pt idx="7">
                  <c:v>9</c:v>
                </c:pt>
                <c:pt idx="8">
                  <c:v>11</c:v>
                </c:pt>
                <c:pt idx="9">
                  <c:v>14</c:v>
                </c:pt>
                <c:pt idx="10">
                  <c:v>9</c:v>
                </c:pt>
                <c:pt idx="11">
                  <c:v>10</c:v>
                </c:pt>
                <c:pt idx="12">
                  <c:v>8</c:v>
                </c:pt>
                <c:pt idx="13">
                  <c:v>13</c:v>
                </c:pt>
                <c:pt idx="14">
                  <c:v>18</c:v>
                </c:pt>
                <c:pt idx="15">
                  <c:v>9</c:v>
                </c:pt>
                <c:pt idx="16">
                  <c:v>13</c:v>
                </c:pt>
                <c:pt idx="17">
                  <c:v>19</c:v>
                </c:pt>
                <c:pt idx="18">
                  <c:v>11</c:v>
                </c:pt>
                <c:pt idx="19">
                  <c:v>16</c:v>
                </c:pt>
                <c:pt idx="20">
                  <c:v>18</c:v>
                </c:pt>
                <c:pt idx="21">
                  <c:v>6</c:v>
                </c:pt>
                <c:pt idx="22">
                  <c:v>11</c:v>
                </c:pt>
                <c:pt idx="23">
                  <c:v>14</c:v>
                </c:pt>
                <c:pt idx="24">
                  <c:v>9</c:v>
                </c:pt>
                <c:pt idx="25">
                  <c:v>13</c:v>
                </c:pt>
                <c:pt idx="26">
                  <c:v>17</c:v>
                </c:pt>
                <c:pt idx="27">
                  <c:v>17</c:v>
                </c:pt>
                <c:pt idx="28">
                  <c:v>28</c:v>
                </c:pt>
                <c:pt idx="29">
                  <c:v>12</c:v>
                </c:pt>
                <c:pt idx="30">
                  <c:v>19</c:v>
                </c:pt>
                <c:pt idx="31">
                  <c:v>11</c:v>
                </c:pt>
                <c:pt idx="3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05-4AD2-A814-5532A1D800E4}"/>
            </c:ext>
          </c:extLst>
        </c:ser>
        <c:ser>
          <c:idx val="4"/>
          <c:order val="4"/>
          <c:tx>
            <c:strRef>
              <c:f>Taul1!$A$43</c:f>
              <c:strCache>
                <c:ptCount val="1"/>
                <c:pt idx="0">
                  <c:v>Raisio-Rusko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Taul1!$B$43:$AH$43</c:f>
              <c:numCache>
                <c:formatCode>General</c:formatCode>
                <c:ptCount val="33"/>
                <c:pt idx="0">
                  <c:v>17</c:v>
                </c:pt>
                <c:pt idx="1">
                  <c:v>26</c:v>
                </c:pt>
                <c:pt idx="2">
                  <c:v>16</c:v>
                </c:pt>
                <c:pt idx="3">
                  <c:v>20</c:v>
                </c:pt>
                <c:pt idx="4">
                  <c:v>30</c:v>
                </c:pt>
                <c:pt idx="5">
                  <c:v>27</c:v>
                </c:pt>
                <c:pt idx="6">
                  <c:v>23</c:v>
                </c:pt>
                <c:pt idx="7">
                  <c:v>26</c:v>
                </c:pt>
                <c:pt idx="8">
                  <c:v>10</c:v>
                </c:pt>
                <c:pt idx="9">
                  <c:v>26</c:v>
                </c:pt>
                <c:pt idx="10">
                  <c:v>21</c:v>
                </c:pt>
                <c:pt idx="11">
                  <c:v>16</c:v>
                </c:pt>
                <c:pt idx="12">
                  <c:v>18</c:v>
                </c:pt>
                <c:pt idx="13">
                  <c:v>19</c:v>
                </c:pt>
                <c:pt idx="14">
                  <c:v>23</c:v>
                </c:pt>
                <c:pt idx="15">
                  <c:v>26</c:v>
                </c:pt>
                <c:pt idx="16">
                  <c:v>33</c:v>
                </c:pt>
                <c:pt idx="17">
                  <c:v>19</c:v>
                </c:pt>
                <c:pt idx="18">
                  <c:v>17</c:v>
                </c:pt>
                <c:pt idx="19">
                  <c:v>10</c:v>
                </c:pt>
                <c:pt idx="20">
                  <c:v>27</c:v>
                </c:pt>
                <c:pt idx="21">
                  <c:v>19</c:v>
                </c:pt>
                <c:pt idx="22">
                  <c:v>17</c:v>
                </c:pt>
                <c:pt idx="23">
                  <c:v>18</c:v>
                </c:pt>
                <c:pt idx="24">
                  <c:v>16</c:v>
                </c:pt>
                <c:pt idx="25">
                  <c:v>24</c:v>
                </c:pt>
                <c:pt idx="26">
                  <c:v>23</c:v>
                </c:pt>
                <c:pt idx="27">
                  <c:v>31</c:v>
                </c:pt>
                <c:pt idx="28">
                  <c:v>30</c:v>
                </c:pt>
                <c:pt idx="29">
                  <c:v>20</c:v>
                </c:pt>
                <c:pt idx="30">
                  <c:v>17</c:v>
                </c:pt>
                <c:pt idx="31">
                  <c:v>27</c:v>
                </c:pt>
                <c:pt idx="3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05-4AD2-A814-5532A1D800E4}"/>
            </c:ext>
          </c:extLst>
        </c:ser>
        <c:ser>
          <c:idx val="5"/>
          <c:order val="5"/>
          <c:tx>
            <c:strRef>
              <c:f>Taul1!$A$44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Taul1!$B$38:$AH$38</c:f>
              <c:strCache>
                <c:ptCount val="33"/>
                <c:pt idx="0">
                  <c:v>4/22</c:v>
                </c:pt>
                <c:pt idx="1">
                  <c:v>5/22</c:v>
                </c:pt>
                <c:pt idx="2">
                  <c:v>6/22</c:v>
                </c:pt>
                <c:pt idx="3">
                  <c:v>7/22</c:v>
                </c:pt>
                <c:pt idx="4">
                  <c:v>8/22</c:v>
                </c:pt>
                <c:pt idx="5">
                  <c:v>9/22</c:v>
                </c:pt>
                <c:pt idx="6">
                  <c:v>10/22</c:v>
                </c:pt>
                <c:pt idx="7">
                  <c:v>11/22</c:v>
                </c:pt>
                <c:pt idx="8">
                  <c:v>12/22</c:v>
                </c:pt>
                <c:pt idx="9">
                  <c:v>1/23</c:v>
                </c:pt>
                <c:pt idx="10">
                  <c:v>2/23</c:v>
                </c:pt>
                <c:pt idx="11">
                  <c:v>3/23</c:v>
                </c:pt>
                <c:pt idx="12">
                  <c:v>4/23</c:v>
                </c:pt>
                <c:pt idx="13">
                  <c:v>5/23</c:v>
                </c:pt>
                <c:pt idx="14">
                  <c:v>6/23</c:v>
                </c:pt>
                <c:pt idx="15">
                  <c:v>7/23</c:v>
                </c:pt>
                <c:pt idx="16">
                  <c:v>8/23</c:v>
                </c:pt>
                <c:pt idx="17">
                  <c:v>9/23</c:v>
                </c:pt>
                <c:pt idx="18">
                  <c:v>10/23</c:v>
                </c:pt>
                <c:pt idx="19">
                  <c:v>11/23</c:v>
                </c:pt>
                <c:pt idx="20">
                  <c:v>12/23</c:v>
                </c:pt>
                <c:pt idx="21">
                  <c:v>1/24</c:v>
                </c:pt>
                <c:pt idx="22">
                  <c:v>2/24</c:v>
                </c:pt>
                <c:pt idx="23">
                  <c:v>3/24</c:v>
                </c:pt>
                <c:pt idx="24">
                  <c:v>4/24</c:v>
                </c:pt>
                <c:pt idx="25">
                  <c:v>5/24</c:v>
                </c:pt>
                <c:pt idx="26">
                  <c:v>6/24</c:v>
                </c:pt>
                <c:pt idx="27">
                  <c:v>7/24</c:v>
                </c:pt>
                <c:pt idx="28">
                  <c:v>8/24</c:v>
                </c:pt>
                <c:pt idx="29">
                  <c:v>9/24</c:v>
                </c:pt>
                <c:pt idx="30">
                  <c:v>10/24</c:v>
                </c:pt>
                <c:pt idx="31">
                  <c:v>11/24</c:v>
                </c:pt>
                <c:pt idx="32">
                  <c:v>12/24</c:v>
                </c:pt>
              </c:strCache>
            </c:strRef>
          </c:cat>
          <c:val>
            <c:numRef>
              <c:f>Taul1!$B$44:$AH$44</c:f>
              <c:numCache>
                <c:formatCode>General</c:formatCode>
                <c:ptCount val="33"/>
                <c:pt idx="0">
                  <c:v>109</c:v>
                </c:pt>
                <c:pt idx="1">
                  <c:v>126</c:v>
                </c:pt>
                <c:pt idx="2">
                  <c:v>137</c:v>
                </c:pt>
                <c:pt idx="3">
                  <c:v>142</c:v>
                </c:pt>
                <c:pt idx="4">
                  <c:v>113</c:v>
                </c:pt>
                <c:pt idx="5">
                  <c:v>116</c:v>
                </c:pt>
                <c:pt idx="6">
                  <c:v>111</c:v>
                </c:pt>
                <c:pt idx="7">
                  <c:v>86</c:v>
                </c:pt>
                <c:pt idx="8">
                  <c:v>87</c:v>
                </c:pt>
                <c:pt idx="9">
                  <c:v>95</c:v>
                </c:pt>
                <c:pt idx="10">
                  <c:v>82</c:v>
                </c:pt>
                <c:pt idx="11">
                  <c:v>73</c:v>
                </c:pt>
                <c:pt idx="12">
                  <c:v>72</c:v>
                </c:pt>
                <c:pt idx="13">
                  <c:v>83</c:v>
                </c:pt>
                <c:pt idx="14">
                  <c:v>103</c:v>
                </c:pt>
                <c:pt idx="15">
                  <c:v>110</c:v>
                </c:pt>
                <c:pt idx="16">
                  <c:v>98</c:v>
                </c:pt>
                <c:pt idx="17">
                  <c:v>112</c:v>
                </c:pt>
                <c:pt idx="18">
                  <c:v>80</c:v>
                </c:pt>
                <c:pt idx="19">
                  <c:v>76</c:v>
                </c:pt>
                <c:pt idx="20">
                  <c:v>117</c:v>
                </c:pt>
                <c:pt idx="21">
                  <c:v>85</c:v>
                </c:pt>
                <c:pt idx="22">
                  <c:v>104</c:v>
                </c:pt>
                <c:pt idx="23">
                  <c:v>116</c:v>
                </c:pt>
                <c:pt idx="24">
                  <c:v>81</c:v>
                </c:pt>
                <c:pt idx="25">
                  <c:v>93</c:v>
                </c:pt>
                <c:pt idx="26">
                  <c:v>103</c:v>
                </c:pt>
                <c:pt idx="27">
                  <c:v>115</c:v>
                </c:pt>
                <c:pt idx="28">
                  <c:v>119</c:v>
                </c:pt>
                <c:pt idx="29">
                  <c:v>105</c:v>
                </c:pt>
                <c:pt idx="30">
                  <c:v>101</c:v>
                </c:pt>
                <c:pt idx="31">
                  <c:v>111</c:v>
                </c:pt>
                <c:pt idx="3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05-4AD2-A814-5532A1D80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703487"/>
        <c:axId val="1212703967"/>
      </c:lineChart>
      <c:catAx>
        <c:axId val="121270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2703967"/>
        <c:crosses val="autoZero"/>
        <c:auto val="1"/>
        <c:lblAlgn val="ctr"/>
        <c:lblOffset val="100"/>
        <c:noMultiLvlLbl val="0"/>
      </c:catAx>
      <c:valAx>
        <c:axId val="121270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270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79E01-C6EF-C0E3-27E1-F6B1BDE034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8D50A-320D-4F36-25B2-46A3752FB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EFF4-3C34-EB45-9C36-42925F6D1E34}" type="datetimeFigureOut">
              <a:rPr lang="aa-ET" smtClean="0"/>
              <a:t>11/05/2025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C0FD9-B0D5-D697-8C4C-FD21BC38A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F1C8-2361-51F8-54CA-38C62BCC0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0BBC-03D2-A84A-8343-92E20813579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727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0B968-010A-46D4-9F97-D5E7278CE04B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FF9B8-5EE4-41C3-962E-BE8E4DF71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3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3C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 descr="Euroopan unionin rahoittama, NextGenerationEU-logo.">
            <a:extLst>
              <a:ext uri="{FF2B5EF4-FFF2-40B4-BE49-F238E27FC236}">
                <a16:creationId xmlns:a16="http://schemas.microsoft.com/office/drawing/2014/main" id="{A61D862C-09B2-2A44-D772-1DCBEC547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98754"/>
            <a:ext cx="1483809" cy="379082"/>
          </a:xfrm>
          <a:prstGeom prst="rect">
            <a:avLst/>
          </a:prstGeom>
        </p:spPr>
      </p:pic>
      <p:pic>
        <p:nvPicPr>
          <p:cNvPr id="9" name="Kuva 8" descr="Suomen kestävän kasvun ohjelma -logo.">
            <a:extLst>
              <a:ext uri="{FF2B5EF4-FFF2-40B4-BE49-F238E27FC236}">
                <a16:creationId xmlns:a16="http://schemas.microsoft.com/office/drawing/2014/main" id="{FE2E631D-F43F-BAAB-B058-D21DDB9C3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81" y="4332460"/>
            <a:ext cx="1415212" cy="90803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A80237F-1FF1-53D1-A84C-8C35EB02F1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128" y="445193"/>
            <a:ext cx="5140477" cy="42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55A33A2-0FD8-A77F-9D34-05E7769A4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09" y="361978"/>
            <a:ext cx="5140477" cy="42810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Varha-logo.">
            <a:extLst>
              <a:ext uri="{FF2B5EF4-FFF2-40B4-BE49-F238E27FC236}">
                <a16:creationId xmlns:a16="http://schemas.microsoft.com/office/drawing/2014/main" id="{AA8B4CEF-1800-532A-C03D-CECCC79DA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8135" y="4632932"/>
            <a:ext cx="735706" cy="291600"/>
          </a:xfrm>
          <a:prstGeom prst="rect">
            <a:avLst/>
          </a:prstGeom>
        </p:spPr>
      </p:pic>
      <p:pic>
        <p:nvPicPr>
          <p:cNvPr id="6" name="Kuva 5" descr="Suomen kestävän kasuvn ohjelma -logo.">
            <a:extLst>
              <a:ext uri="{FF2B5EF4-FFF2-40B4-BE49-F238E27FC236}">
                <a16:creationId xmlns:a16="http://schemas.microsoft.com/office/drawing/2014/main" id="{D13AE1A0-050C-A7CC-1C9E-0D414734EF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11" y="4327505"/>
            <a:ext cx="1415212" cy="908033"/>
          </a:xfrm>
          <a:prstGeom prst="rect">
            <a:avLst/>
          </a:prstGeom>
        </p:spPr>
      </p:pic>
      <p:pic>
        <p:nvPicPr>
          <p:cNvPr id="9" name="Kuva 8" descr="Euroopan unionin rahoittama -logo.">
            <a:extLst>
              <a:ext uri="{FF2B5EF4-FFF2-40B4-BE49-F238E27FC236}">
                <a16:creationId xmlns:a16="http://schemas.microsoft.com/office/drawing/2014/main" id="{33B8E54D-1FFC-2D4E-A274-4C8B3ED660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0" y="4591981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902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3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24989E-342B-8AEA-3168-CE86CEDA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4" name="Picture 3" descr="Varhan logo.">
            <a:extLst>
              <a:ext uri="{FF2B5EF4-FFF2-40B4-BE49-F238E27FC236}">
                <a16:creationId xmlns:a16="http://schemas.microsoft.com/office/drawing/2014/main" id="{C196D61A-0B64-68E6-04C0-A20F4DB3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800" y="4722071"/>
            <a:ext cx="735706" cy="29160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B8ED1F7-E5A5-6A7B-71DB-BF2784B4A8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25" y="4689543"/>
            <a:ext cx="4756150" cy="292032"/>
          </a:xfrm>
        </p:spPr>
        <p:txBody>
          <a:bodyPr anchor="ctr">
            <a:no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6" name="Kuva 5" descr="Suomen kestävän kasuvn ohjelman logo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5" y="4404323"/>
            <a:ext cx="1415212" cy="908033"/>
          </a:xfrm>
          <a:prstGeom prst="rect">
            <a:avLst/>
          </a:prstGeom>
        </p:spPr>
      </p:pic>
      <p:pic>
        <p:nvPicPr>
          <p:cNvPr id="7" name="Kuva 6" descr="Euroopan unionin rahoittama, NextGenerationEU-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73" y="4646018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aa-ET" dirty="0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Varhan logo.">
            <a:extLst>
              <a:ext uri="{FF2B5EF4-FFF2-40B4-BE49-F238E27FC236}">
                <a16:creationId xmlns:a16="http://schemas.microsoft.com/office/drawing/2014/main" id="{1F3C6DD6-1110-B7A3-7F69-18F8B2903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1723" y="4667479"/>
            <a:ext cx="735706" cy="291600"/>
          </a:xfrm>
          <a:prstGeom prst="rect">
            <a:avLst/>
          </a:prstGeom>
        </p:spPr>
      </p:pic>
      <p:pic>
        <p:nvPicPr>
          <p:cNvPr id="8" name="Kuva 7" descr="Suomen kestävän kasuvn ohjelman logo.">
            <a:extLst>
              <a:ext uri="{FF2B5EF4-FFF2-40B4-BE49-F238E27FC236}">
                <a16:creationId xmlns:a16="http://schemas.microsoft.com/office/drawing/2014/main" id="{EA5A043D-B910-3D8E-C78E-6F41811892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08" y="4349731"/>
            <a:ext cx="1415212" cy="908033"/>
          </a:xfrm>
          <a:prstGeom prst="rect">
            <a:avLst/>
          </a:prstGeom>
        </p:spPr>
      </p:pic>
      <p:pic>
        <p:nvPicPr>
          <p:cNvPr id="9" name="Kuva 8" descr="Euroopan unionin rahoittama, NextGenerationEU-logo.">
            <a:extLst>
              <a:ext uri="{FF2B5EF4-FFF2-40B4-BE49-F238E27FC236}">
                <a16:creationId xmlns:a16="http://schemas.microsoft.com/office/drawing/2014/main" id="{243D8B20-4771-59ED-E964-B69FE3AD15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6" y="4591426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3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  <a:solidFill>
            <a:schemeClr val="bg1">
              <a:alpha val="77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942DF92-53C7-3052-8EB2-310DC6726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756" y="4702243"/>
            <a:ext cx="4184941" cy="292032"/>
          </a:xfrm>
        </p:spPr>
        <p:txBody>
          <a:bodyPr anchor="ctr">
            <a:noAutofit/>
          </a:bodyPr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Varsinais-Suomen</a:t>
            </a:r>
            <a:r>
              <a:rPr lang="en-GB"/>
              <a:t> </a:t>
            </a:r>
            <a:r>
              <a:rPr lang="en-GB" err="1"/>
              <a:t>hyvinvointialue</a:t>
            </a:r>
            <a:r>
              <a:rPr lang="en-GB"/>
              <a:t> • </a:t>
            </a:r>
            <a:r>
              <a:rPr lang="en-GB" err="1"/>
              <a:t>Egentliga</a:t>
            </a:r>
            <a:r>
              <a:rPr lang="en-GB"/>
              <a:t> </a:t>
            </a:r>
            <a:r>
              <a:rPr lang="en-GB" err="1"/>
              <a:t>Finlands</a:t>
            </a:r>
            <a:r>
              <a:rPr lang="en-GB"/>
              <a:t> </a:t>
            </a:r>
            <a:r>
              <a:rPr lang="en-GB" err="1"/>
              <a:t>välfärdsområde</a:t>
            </a:r>
            <a:endParaRPr lang="en-FI"/>
          </a:p>
        </p:txBody>
      </p:sp>
      <p:pic>
        <p:nvPicPr>
          <p:cNvPr id="8" name="Picture 5" descr="Varha logo">
            <a:extLst>
              <a:ext uri="{FF2B5EF4-FFF2-40B4-BE49-F238E27FC236}">
                <a16:creationId xmlns:a16="http://schemas.microsoft.com/office/drawing/2014/main" id="{49A35436-C93B-F22C-4CD3-DED76F97E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7627" y="4701864"/>
            <a:ext cx="736793" cy="292032"/>
          </a:xfrm>
          <a:prstGeom prst="rect">
            <a:avLst/>
          </a:prstGeom>
        </p:spPr>
      </p:pic>
      <p:pic>
        <p:nvPicPr>
          <p:cNvPr id="10" name="Kuva 9" descr="Euroopan unionin rahoittama, NextGenerationEU-logo.">
            <a:extLst>
              <a:ext uri="{FF2B5EF4-FFF2-40B4-BE49-F238E27FC236}">
                <a16:creationId xmlns:a16="http://schemas.microsoft.com/office/drawing/2014/main" id="{4DAFD44E-B48E-C222-86A8-C536CD77E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80" y="4701864"/>
            <a:ext cx="1368056" cy="349509"/>
          </a:xfrm>
          <a:prstGeom prst="rect">
            <a:avLst/>
          </a:prstGeom>
        </p:spPr>
      </p:pic>
      <p:pic>
        <p:nvPicPr>
          <p:cNvPr id="11" name="Kuva 10" descr="Suomen kestävän kasvun ohjelman logo.">
            <a:extLst>
              <a:ext uri="{FF2B5EF4-FFF2-40B4-BE49-F238E27FC236}">
                <a16:creationId xmlns:a16="http://schemas.microsoft.com/office/drawing/2014/main" id="{0093D92B-A1EF-5422-AA3A-9BCF1FE61C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33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1622" y="4714696"/>
            <a:ext cx="736793" cy="29203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3" y="1368000"/>
            <a:ext cx="8609713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 descr="Euroopan unionin rahoittama, NextGenerationEU-logo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01864"/>
            <a:ext cx="1368056" cy="349509"/>
          </a:xfrm>
          <a:prstGeom prst="rect">
            <a:avLst/>
          </a:prstGeom>
        </p:spPr>
      </p:pic>
      <p:pic>
        <p:nvPicPr>
          <p:cNvPr id="9" name="Kuva 8" descr="Suomen kestävän kasvun ohjelman logo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90" y="4571673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9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Varha logo">
            <a:extLst>
              <a:ext uri="{FF2B5EF4-FFF2-40B4-BE49-F238E27FC236}">
                <a16:creationId xmlns:a16="http://schemas.microsoft.com/office/drawing/2014/main" id="{C0FB4260-0B8E-C0E5-155B-1743C08FA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5276" y="4708444"/>
            <a:ext cx="736793" cy="292032"/>
          </a:xfrm>
          <a:prstGeom prst="rect">
            <a:avLst/>
          </a:prstGeom>
        </p:spPr>
      </p:pic>
      <p:pic>
        <p:nvPicPr>
          <p:cNvPr id="12" name="Kuva 11" descr="Euroopan unionin rahoittama, NextGenerationEU-logo.">
            <a:extLst>
              <a:ext uri="{FF2B5EF4-FFF2-40B4-BE49-F238E27FC236}">
                <a16:creationId xmlns:a16="http://schemas.microsoft.com/office/drawing/2014/main" id="{68A0BF43-F5D7-F923-2868-613D5F3E1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30" y="4679706"/>
            <a:ext cx="1368056" cy="349509"/>
          </a:xfrm>
          <a:prstGeom prst="rect">
            <a:avLst/>
          </a:prstGeom>
        </p:spPr>
      </p:pic>
      <p:pic>
        <p:nvPicPr>
          <p:cNvPr id="13" name="Kuva 12" descr="Suomen kestävän kasvun ohjelman logo.">
            <a:extLst>
              <a:ext uri="{FF2B5EF4-FFF2-40B4-BE49-F238E27FC236}">
                <a16:creationId xmlns:a16="http://schemas.microsoft.com/office/drawing/2014/main" id="{DDD3469D-73ED-E8B2-5B1F-99B98E311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82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4704889" y="1367366"/>
            <a:ext cx="4184941" cy="311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50359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080" y="1586723"/>
            <a:ext cx="3695687" cy="265507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Varha logo">
            <a:extLst>
              <a:ext uri="{FF2B5EF4-FFF2-40B4-BE49-F238E27FC236}">
                <a16:creationId xmlns:a16="http://schemas.microsoft.com/office/drawing/2014/main" id="{5C241D33-71B0-5E7A-A0C8-E3A3FEEC0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627" y="4701864"/>
            <a:ext cx="736793" cy="292032"/>
          </a:xfrm>
          <a:prstGeom prst="rect">
            <a:avLst/>
          </a:prstGeom>
        </p:spPr>
      </p:pic>
      <p:pic>
        <p:nvPicPr>
          <p:cNvPr id="15" name="Kuva 14" descr="Euroopan unionin rahoittama, NextGenerationEU-logo.">
            <a:extLst>
              <a:ext uri="{FF2B5EF4-FFF2-40B4-BE49-F238E27FC236}">
                <a16:creationId xmlns:a16="http://schemas.microsoft.com/office/drawing/2014/main" id="{13077722-3253-E5CF-AFF7-D880F900A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80" y="4701864"/>
            <a:ext cx="1368056" cy="349509"/>
          </a:xfrm>
          <a:prstGeom prst="rect">
            <a:avLst/>
          </a:prstGeom>
        </p:spPr>
      </p:pic>
      <p:pic>
        <p:nvPicPr>
          <p:cNvPr id="16" name="Kuva 15" descr="Suomen kestävän kasvun ohjelman logo.">
            <a:extLst>
              <a:ext uri="{FF2B5EF4-FFF2-40B4-BE49-F238E27FC236}">
                <a16:creationId xmlns:a16="http://schemas.microsoft.com/office/drawing/2014/main" id="{0A780027-1DE8-75F6-66CD-212161D4C2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33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756657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756657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89550" y="-1"/>
            <a:ext cx="3854450" cy="4530726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Kuva, </a:t>
            </a:r>
            <a:r>
              <a:rPr lang="en-GB" dirty="0" err="1"/>
              <a:t>taulukko</a:t>
            </a:r>
            <a:r>
              <a:rPr lang="en-GB" dirty="0"/>
              <a:t> tai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elementti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Varha logo">
            <a:extLst>
              <a:ext uri="{FF2B5EF4-FFF2-40B4-BE49-F238E27FC236}">
                <a16:creationId xmlns:a16="http://schemas.microsoft.com/office/drawing/2014/main" id="{147BE362-F820-41DC-B2FB-5F367659E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pic>
        <p:nvPicPr>
          <p:cNvPr id="6" name="Kuva 5" descr="Euroopan unionin rahoittama, NextGenerationEU-logo.">
            <a:extLst>
              <a:ext uri="{FF2B5EF4-FFF2-40B4-BE49-F238E27FC236}">
                <a16:creationId xmlns:a16="http://schemas.microsoft.com/office/drawing/2014/main" id="{4AD12405-5ACB-5E3E-3F67-411A52750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88" y="4666916"/>
            <a:ext cx="1368056" cy="349509"/>
          </a:xfrm>
          <a:prstGeom prst="rect">
            <a:avLst/>
          </a:prstGeom>
        </p:spPr>
      </p:pic>
      <p:pic>
        <p:nvPicPr>
          <p:cNvPr id="7" name="Kuva 6" descr="Suomen kestävän kasvun ohjelman logo.">
            <a:extLst>
              <a:ext uri="{FF2B5EF4-FFF2-40B4-BE49-F238E27FC236}">
                <a16:creationId xmlns:a16="http://schemas.microsoft.com/office/drawing/2014/main" id="{19CCE07F-AAA6-89BD-8BA9-FA314DD7FE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31" y="4565422"/>
            <a:ext cx="1384097" cy="5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184941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84941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975" y="344411"/>
            <a:ext cx="4401306" cy="390792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aa-ET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5" y="4383852"/>
            <a:ext cx="1415212" cy="90803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7" y="249359"/>
            <a:ext cx="1483809" cy="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aa-E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aa-ET" smtClean="0"/>
              <a:t>11/05/2025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681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Ihmisen kasvot, vaate, hymy, nainen&#10;&#10;Tekoälyn generoima sisältö voi olla virheellistä.">
            <a:extLst>
              <a:ext uri="{FF2B5EF4-FFF2-40B4-BE49-F238E27FC236}">
                <a16:creationId xmlns:a16="http://schemas.microsoft.com/office/drawing/2014/main" id="{717DA716-AB21-DB6B-A4C5-49111859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28" y="-529352"/>
            <a:ext cx="6202203" cy="620220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1672CDBC-908A-AB9B-504B-6752AC8BEC6D}"/>
              </a:ext>
            </a:extLst>
          </p:cNvPr>
          <p:cNvSpPr txBox="1">
            <a:spLocks/>
          </p:cNvSpPr>
          <p:nvPr/>
        </p:nvSpPr>
        <p:spPr>
          <a:xfrm>
            <a:off x="269302" y="2006342"/>
            <a:ext cx="4158114" cy="2902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Sisätautipilotti, tilastoja</a:t>
            </a:r>
            <a:endParaRPr lang="fi-FI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6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7387" y="304800"/>
            <a:ext cx="8599090" cy="593122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pilottikunnat, </a:t>
            </a:r>
            <a:br>
              <a:rPr lang="fi-FI" dirty="0"/>
            </a:br>
            <a:r>
              <a:rPr lang="fi-FI" dirty="0"/>
              <a:t>hankekausi 4/22–12/24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51" y="4631842"/>
            <a:ext cx="3829871" cy="480831"/>
          </a:xfrm>
          <a:prstGeom prst="rect">
            <a:avLst/>
          </a:prstGeom>
        </p:spPr>
      </p:pic>
      <p:sp>
        <p:nvSpPr>
          <p:cNvPr id="4" name="Kuvatekstiellipsi 3"/>
          <p:cNvSpPr/>
          <p:nvPr/>
        </p:nvSpPr>
        <p:spPr>
          <a:xfrm>
            <a:off x="7711784" y="359442"/>
            <a:ext cx="1144693" cy="941494"/>
          </a:xfrm>
          <a:prstGeom prst="wedgeEllipseCallout">
            <a:avLst>
              <a:gd name="adj1" fmla="val -43319"/>
              <a:gd name="adj2" fmla="val 509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00" dirty="0"/>
              <a:t>Laitilan lähetemäärät koko ajalta, vaikka pilotissa vasta 8/23 alkaen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A5768F69-0163-C358-5958-532BF3DDE08F}"/>
              </a:ext>
            </a:extLst>
          </p:cNvPr>
          <p:cNvGraphicFramePr>
            <a:graphicFrameLocks/>
          </p:cNvGraphicFramePr>
          <p:nvPr/>
        </p:nvGraphicFramePr>
        <p:xfrm>
          <a:off x="257387" y="1200150"/>
          <a:ext cx="8599090" cy="343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37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402" y="214548"/>
            <a:ext cx="8601075" cy="812067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ei-pilottikunnat, hankekausi 4/22–12/24 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88" y="4651976"/>
            <a:ext cx="3710053" cy="465788"/>
          </a:xfrm>
          <a:prstGeom prst="rect">
            <a:avLst/>
          </a:prstGeom>
        </p:spPr>
      </p:pic>
      <p:sp>
        <p:nvSpPr>
          <p:cNvPr id="6" name="Kuvatekstiellipsi 5"/>
          <p:cNvSpPr/>
          <p:nvPr/>
        </p:nvSpPr>
        <p:spPr>
          <a:xfrm>
            <a:off x="7663918" y="358987"/>
            <a:ext cx="1419023" cy="105570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/>
              <a:t>Turku: </a:t>
            </a:r>
            <a:r>
              <a:rPr lang="fi-FI" sz="800" dirty="0" err="1"/>
              <a:t>endo</a:t>
            </a:r>
            <a:r>
              <a:rPr lang="fi-FI" sz="800" dirty="0"/>
              <a:t>, </a:t>
            </a:r>
            <a:r>
              <a:rPr lang="fi-FI" sz="800" dirty="0" err="1"/>
              <a:t>nefro</a:t>
            </a:r>
            <a:r>
              <a:rPr lang="fi-FI" sz="800" dirty="0"/>
              <a:t>, </a:t>
            </a:r>
            <a:r>
              <a:rPr lang="fi-FI" sz="800" dirty="0" err="1"/>
              <a:t>hema</a:t>
            </a:r>
            <a:r>
              <a:rPr lang="fi-FI" sz="800" dirty="0"/>
              <a:t> </a:t>
            </a:r>
            <a:r>
              <a:rPr lang="fi-FI" sz="800" dirty="0" err="1"/>
              <a:t>gastro</a:t>
            </a:r>
            <a:r>
              <a:rPr lang="fi-FI" sz="800" dirty="0"/>
              <a:t> omaa toimintaa 30.4.22 asti. </a:t>
            </a:r>
            <a:r>
              <a:rPr lang="fi-FI" sz="800" dirty="0" err="1"/>
              <a:t>Reumatolgia</a:t>
            </a:r>
            <a:r>
              <a:rPr lang="fi-FI" sz="800" dirty="0"/>
              <a:t> integroitui </a:t>
            </a:r>
            <a:r>
              <a:rPr lang="fi-FI" sz="800" dirty="0" err="1"/>
              <a:t>Tyksiin</a:t>
            </a:r>
            <a:r>
              <a:rPr lang="fi-FI" sz="800" dirty="0"/>
              <a:t> hieman aiemmin.  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4E8DE70-1D08-87FC-7444-F2D6DD15D7AB}"/>
              </a:ext>
            </a:extLst>
          </p:cNvPr>
          <p:cNvGraphicFramePr>
            <a:graphicFrameLocks/>
          </p:cNvGraphicFramePr>
          <p:nvPr/>
        </p:nvGraphicFramePr>
        <p:xfrm>
          <a:off x="337625" y="1200150"/>
          <a:ext cx="8601075" cy="345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49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401" y="214548"/>
            <a:ext cx="8601075" cy="812067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ei-pilottikunnat, pl. Turku, hankekausi 4/22–12/24 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88" y="4651976"/>
            <a:ext cx="3710053" cy="465788"/>
          </a:xfrm>
          <a:prstGeom prst="rect">
            <a:avLst/>
          </a:prstGeom>
        </p:spPr>
      </p:pic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E3605698-2815-D18B-0E26-CEFDF0DA725D}"/>
              </a:ext>
            </a:extLst>
          </p:cNvPr>
          <p:cNvGraphicFramePr>
            <a:graphicFrameLocks/>
          </p:cNvGraphicFramePr>
          <p:nvPr/>
        </p:nvGraphicFramePr>
        <p:xfrm>
          <a:off x="255401" y="1200150"/>
          <a:ext cx="8601075" cy="345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80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402" y="85855"/>
            <a:ext cx="8601075" cy="1206917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pilottikunnat,  hankekausi 4/22–12/24 </a:t>
            </a:r>
            <a:r>
              <a:rPr lang="fi-FI" dirty="0" err="1"/>
              <a:t>vs</a:t>
            </a:r>
            <a:r>
              <a:rPr lang="fi-FI" dirty="0"/>
              <a:t> edeltävä 33 kk 7/19–3/22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12" y="4634959"/>
            <a:ext cx="4050588" cy="508541"/>
          </a:xfrm>
          <a:prstGeom prst="rect">
            <a:avLst/>
          </a:prstGeom>
        </p:spPr>
      </p:pic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19D13B68-6C8D-C0E8-6234-11BF0125CDC1}"/>
              </a:ext>
            </a:extLst>
          </p:cNvPr>
          <p:cNvGraphicFramePr>
            <a:graphicFrameLocks/>
          </p:cNvGraphicFramePr>
          <p:nvPr/>
        </p:nvGraphicFramePr>
        <p:xfrm>
          <a:off x="287523" y="14322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7632FE96-AE35-565E-9D98-8B2760F5EC46}"/>
              </a:ext>
            </a:extLst>
          </p:cNvPr>
          <p:cNvGraphicFramePr>
            <a:graphicFrameLocks noGrp="1"/>
          </p:cNvGraphicFramePr>
          <p:nvPr/>
        </p:nvGraphicFramePr>
        <p:xfrm>
          <a:off x="5690382" y="1905000"/>
          <a:ext cx="3024551" cy="1548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650">
                  <a:extLst>
                    <a:ext uri="{9D8B030D-6E8A-4147-A177-3AD203B41FA5}">
                      <a16:colId xmlns:a16="http://schemas.microsoft.com/office/drawing/2014/main" val="3739209868"/>
                    </a:ext>
                  </a:extLst>
                </a:gridCol>
                <a:gridCol w="691471">
                  <a:extLst>
                    <a:ext uri="{9D8B030D-6E8A-4147-A177-3AD203B41FA5}">
                      <a16:colId xmlns:a16="http://schemas.microsoft.com/office/drawing/2014/main" val="1094294509"/>
                    </a:ext>
                  </a:extLst>
                </a:gridCol>
                <a:gridCol w="760618">
                  <a:extLst>
                    <a:ext uri="{9D8B030D-6E8A-4147-A177-3AD203B41FA5}">
                      <a16:colId xmlns:a16="http://schemas.microsoft.com/office/drawing/2014/main" val="3962326378"/>
                    </a:ext>
                  </a:extLst>
                </a:gridCol>
                <a:gridCol w="663812">
                  <a:extLst>
                    <a:ext uri="{9D8B030D-6E8A-4147-A177-3AD203B41FA5}">
                      <a16:colId xmlns:a16="http://schemas.microsoft.com/office/drawing/2014/main" val="1420597470"/>
                    </a:ext>
                  </a:extLst>
                </a:gridCol>
              </a:tblGrid>
              <a:tr h="221231"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7/19-3/22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4/22-12/24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%-muutos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5573002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Akseli+Laitila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1035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640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-38 %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596614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Kaarina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886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506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-43 %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031734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Paimio-Sauvo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282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236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-16 %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238505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Naantali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418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324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-22 %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410617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Raisio-Rusko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542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-25 %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328917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3341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2248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-33 %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47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93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402" y="85855"/>
            <a:ext cx="8601075" cy="1206917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ei-pilottikunnat,  hankekausi 4/22–12/24 </a:t>
            </a:r>
            <a:r>
              <a:rPr lang="fi-FI" dirty="0" err="1"/>
              <a:t>vs</a:t>
            </a:r>
            <a:r>
              <a:rPr lang="fi-FI" dirty="0"/>
              <a:t> edeltävä 33 kk 7/19–3/22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80" y="4688797"/>
            <a:ext cx="3621766" cy="454703"/>
          </a:xfrm>
          <a:prstGeom prst="rect">
            <a:avLst/>
          </a:prstGeom>
        </p:spPr>
      </p:pic>
      <p:sp>
        <p:nvSpPr>
          <p:cNvPr id="4" name="Kuvatekstiellipsi 3"/>
          <p:cNvSpPr/>
          <p:nvPr/>
        </p:nvSpPr>
        <p:spPr>
          <a:xfrm>
            <a:off x="7650470" y="467360"/>
            <a:ext cx="1419023" cy="105570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/>
              <a:t>Turku: </a:t>
            </a:r>
            <a:r>
              <a:rPr lang="fi-FI" sz="800" dirty="0" err="1"/>
              <a:t>endo</a:t>
            </a:r>
            <a:r>
              <a:rPr lang="fi-FI" sz="800" dirty="0"/>
              <a:t>, </a:t>
            </a:r>
            <a:r>
              <a:rPr lang="fi-FI" sz="800" dirty="0" err="1"/>
              <a:t>nefro</a:t>
            </a:r>
            <a:r>
              <a:rPr lang="fi-FI" sz="800" dirty="0"/>
              <a:t>, </a:t>
            </a:r>
            <a:r>
              <a:rPr lang="fi-FI" sz="800" dirty="0" err="1"/>
              <a:t>hema</a:t>
            </a:r>
            <a:r>
              <a:rPr lang="fi-FI" sz="800" dirty="0"/>
              <a:t> </a:t>
            </a:r>
            <a:r>
              <a:rPr lang="fi-FI" sz="800" dirty="0" err="1"/>
              <a:t>gastro</a:t>
            </a:r>
            <a:r>
              <a:rPr lang="fi-FI" sz="800" dirty="0"/>
              <a:t> omaa toimintaa 30.4.22 asti. </a:t>
            </a:r>
            <a:r>
              <a:rPr lang="fi-FI" sz="800" dirty="0" err="1"/>
              <a:t>Reumatolgia</a:t>
            </a:r>
            <a:r>
              <a:rPr lang="fi-FI" sz="800" dirty="0"/>
              <a:t> integroitui </a:t>
            </a:r>
            <a:r>
              <a:rPr lang="fi-FI" sz="800" dirty="0" err="1"/>
              <a:t>Tyksiin</a:t>
            </a:r>
            <a:r>
              <a:rPr lang="fi-FI" sz="800" dirty="0"/>
              <a:t> hieman aiemmin. 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312DEFE1-FB13-2F80-E898-3A35A2AE4E18}"/>
              </a:ext>
            </a:extLst>
          </p:cNvPr>
          <p:cNvGraphicFramePr>
            <a:graphicFrameLocks/>
          </p:cNvGraphicFramePr>
          <p:nvPr/>
        </p:nvGraphicFramePr>
        <p:xfrm>
          <a:off x="255402" y="1523064"/>
          <a:ext cx="4572000" cy="304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A9FBCB3B-A587-33E7-0B90-C1556113BB85}"/>
              </a:ext>
            </a:extLst>
          </p:cNvPr>
          <p:cNvGraphicFramePr>
            <a:graphicFrameLocks noGrp="1"/>
          </p:cNvGraphicFramePr>
          <p:nvPr/>
        </p:nvGraphicFramePr>
        <p:xfrm>
          <a:off x="5229567" y="1827887"/>
          <a:ext cx="3232150" cy="2322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508">
                  <a:extLst>
                    <a:ext uri="{9D8B030D-6E8A-4147-A177-3AD203B41FA5}">
                      <a16:colId xmlns:a16="http://schemas.microsoft.com/office/drawing/2014/main" val="2593118079"/>
                    </a:ext>
                  </a:extLst>
                </a:gridCol>
                <a:gridCol w="731256">
                  <a:extLst>
                    <a:ext uri="{9D8B030D-6E8A-4147-A177-3AD203B41FA5}">
                      <a16:colId xmlns:a16="http://schemas.microsoft.com/office/drawing/2014/main" val="1179261482"/>
                    </a:ext>
                  </a:extLst>
                </a:gridCol>
                <a:gridCol w="804381">
                  <a:extLst>
                    <a:ext uri="{9D8B030D-6E8A-4147-A177-3AD203B41FA5}">
                      <a16:colId xmlns:a16="http://schemas.microsoft.com/office/drawing/2014/main" val="2912010446"/>
                    </a:ext>
                  </a:extLst>
                </a:gridCol>
                <a:gridCol w="702005">
                  <a:extLst>
                    <a:ext uri="{9D8B030D-6E8A-4147-A177-3AD203B41FA5}">
                      <a16:colId xmlns:a16="http://schemas.microsoft.com/office/drawing/2014/main" val="3972361462"/>
                    </a:ext>
                  </a:extLst>
                </a:gridCol>
              </a:tblGrid>
              <a:tr h="211098"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7/19-3/22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4/22-12/24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%-muutos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956684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Pöytyä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397194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Härkätie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 dirty="0">
                          <a:effectLst/>
                        </a:rPr>
                        <a:t>537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436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165130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Loimaa-Oripää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817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664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835442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Parainen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-31 %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973349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Kemiönsaari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-33 %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136245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Salo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-24 %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367165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Somero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107939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U-sote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-23 %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1207522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Turku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2149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3673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71 %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2668773"/>
                  </a:ext>
                </a:extLst>
              </a:tr>
              <a:tr h="211098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5368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6127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14 %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73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8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402" y="85855"/>
            <a:ext cx="8601075" cy="1206917"/>
          </a:xfrm>
        </p:spPr>
        <p:txBody>
          <a:bodyPr/>
          <a:lstStyle/>
          <a:p>
            <a:r>
              <a:rPr lang="fi-FI" dirty="0" err="1"/>
              <a:t>Tk:n</a:t>
            </a:r>
            <a:r>
              <a:rPr lang="fi-FI" dirty="0"/>
              <a:t> sisätautilähetteiden määrä, ei-pilottikunnat, pl. Turku, hankekausi 4/22–12/24 </a:t>
            </a:r>
            <a:r>
              <a:rPr lang="fi-FI" dirty="0" err="1"/>
              <a:t>vs</a:t>
            </a:r>
            <a:r>
              <a:rPr lang="fi-FI" dirty="0"/>
              <a:t> edeltävä 33 kk 7/19–3/22</a:t>
            </a:r>
            <a:br>
              <a:rPr lang="fi-FI" dirty="0"/>
            </a:br>
            <a:r>
              <a:rPr lang="fi-FI" sz="1600" dirty="0"/>
              <a:t>Erikoisalat 10, 10E, 10G, 10H, 10I, 10M, 10R, 10Y</a:t>
            </a:r>
            <a:r>
              <a:rPr lang="fi-FI" dirty="0"/>
              <a:t>	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80" y="4688797"/>
            <a:ext cx="3621766" cy="454703"/>
          </a:xfrm>
          <a:prstGeom prst="rect">
            <a:avLst/>
          </a:prstGeom>
        </p:spPr>
      </p:pic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68D28F9-E3A7-14CA-CE10-D5D8FD7CD201}"/>
              </a:ext>
            </a:extLst>
          </p:cNvPr>
          <p:cNvGraphicFramePr>
            <a:graphicFrameLocks/>
          </p:cNvGraphicFramePr>
          <p:nvPr/>
        </p:nvGraphicFramePr>
        <p:xfrm>
          <a:off x="344658" y="1472792"/>
          <a:ext cx="4522764" cy="303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43F76FB-F009-75EE-0520-D142EE03FBF3}"/>
              </a:ext>
            </a:extLst>
          </p:cNvPr>
          <p:cNvGraphicFramePr>
            <a:graphicFrameLocks noGrp="1"/>
          </p:cNvGraphicFramePr>
          <p:nvPr/>
        </p:nvGraphicFramePr>
        <p:xfrm>
          <a:off x="5588293" y="1750469"/>
          <a:ext cx="2985964" cy="2100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758">
                  <a:extLst>
                    <a:ext uri="{9D8B030D-6E8A-4147-A177-3AD203B41FA5}">
                      <a16:colId xmlns:a16="http://schemas.microsoft.com/office/drawing/2014/main" val="858522449"/>
                    </a:ext>
                  </a:extLst>
                </a:gridCol>
                <a:gridCol w="675558">
                  <a:extLst>
                    <a:ext uri="{9D8B030D-6E8A-4147-A177-3AD203B41FA5}">
                      <a16:colId xmlns:a16="http://schemas.microsoft.com/office/drawing/2014/main" val="1526309893"/>
                    </a:ext>
                  </a:extLst>
                </a:gridCol>
                <a:gridCol w="743113">
                  <a:extLst>
                    <a:ext uri="{9D8B030D-6E8A-4147-A177-3AD203B41FA5}">
                      <a16:colId xmlns:a16="http://schemas.microsoft.com/office/drawing/2014/main" val="2651086490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3312679393"/>
                    </a:ext>
                  </a:extLst>
                </a:gridCol>
              </a:tblGrid>
              <a:tr h="210026"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7/19-3/22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4/22-12/24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%-muutos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974236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Pöytyä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620938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Härkätie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537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436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73407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Loimaa-Oripää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817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664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-19 %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2166807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Parainen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473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-31 %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885355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Kemiönsaari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220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148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-33 %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491129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Salo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1539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1169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-24 %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670889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Somero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308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285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-7 %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985856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U-sote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679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526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u="none" strike="noStrike">
                          <a:effectLst/>
                        </a:rPr>
                        <a:t>-23 %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4244816"/>
                  </a:ext>
                </a:extLst>
              </a:tr>
              <a:tr h="21002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YHTEENSÄ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>
                          <a:effectLst/>
                        </a:rPr>
                        <a:t>3219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2454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u="none" strike="noStrike" dirty="0">
                          <a:effectLst/>
                        </a:rPr>
                        <a:t>-24 %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1239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8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Potilasmäärät</a:t>
            </a:r>
            <a:r>
              <a:rPr lang="en-US" dirty="0"/>
              <a:t> </a:t>
            </a:r>
            <a:r>
              <a:rPr lang="en-US" dirty="0" err="1"/>
              <a:t>pilottipäivinä</a:t>
            </a:r>
            <a:r>
              <a:rPr lang="en-US" dirty="0"/>
              <a:t> 8/23–12/24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315666" y="1937321"/>
            <a:ext cx="1497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Sisätautilääkärin kontakteja yhteensä</a:t>
            </a:r>
            <a:br>
              <a:rPr lang="fi-FI" sz="1400" dirty="0"/>
            </a:br>
            <a:r>
              <a:rPr lang="fi-FI" sz="1400" b="1" dirty="0"/>
              <a:t>3129</a:t>
            </a:r>
            <a:r>
              <a:rPr lang="fi-FI" sz="1400" dirty="0"/>
              <a:t> </a:t>
            </a:r>
            <a:r>
              <a:rPr lang="fi-FI" sz="1400" b="1" dirty="0"/>
              <a:t>kpl</a:t>
            </a:r>
            <a:r>
              <a:rPr lang="fi-FI" sz="1400" dirty="0"/>
              <a:t> 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793699" y="14415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36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Potilasmäärät</a:t>
            </a:r>
            <a:r>
              <a:rPr lang="en-US" dirty="0"/>
              <a:t> </a:t>
            </a:r>
            <a:r>
              <a:rPr lang="en-US" dirty="0" err="1"/>
              <a:t>pilottipäivinä</a:t>
            </a:r>
            <a:r>
              <a:rPr lang="en-US" dirty="0"/>
              <a:t> 8/23–12/24</a:t>
            </a:r>
            <a:endParaRPr lang="fi-FI" dirty="0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807CE048-47CB-4181-8729-544B44963A34}"/>
              </a:ext>
            </a:extLst>
          </p:cNvPr>
          <p:cNvGraphicFramePr>
            <a:graphicFrameLocks/>
          </p:cNvGraphicFramePr>
          <p:nvPr/>
        </p:nvGraphicFramePr>
        <p:xfrm>
          <a:off x="288755" y="1097280"/>
          <a:ext cx="8566490" cy="341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5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062B-ACC1-1221-B4E7-B9C2BFF2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80052"/>
            <a:ext cx="8601075" cy="851338"/>
          </a:xfrm>
        </p:spPr>
        <p:txBody>
          <a:bodyPr/>
          <a:lstStyle/>
          <a:p>
            <a:r>
              <a:rPr lang="en-US" dirty="0" err="1"/>
              <a:t>Potilasmäärät</a:t>
            </a:r>
            <a:r>
              <a:rPr lang="en-US" dirty="0"/>
              <a:t> (</a:t>
            </a:r>
            <a:r>
              <a:rPr lang="en-US" dirty="0" err="1"/>
              <a:t>vastaanotot</a:t>
            </a:r>
            <a:r>
              <a:rPr lang="en-US" dirty="0"/>
              <a:t>) </a:t>
            </a:r>
            <a:r>
              <a:rPr lang="en-US" dirty="0" err="1"/>
              <a:t>pilottipäivinä</a:t>
            </a:r>
            <a:r>
              <a:rPr lang="en-US" dirty="0"/>
              <a:t> 8/23–12/24</a:t>
            </a:r>
            <a:endParaRPr lang="aa-ET" dirty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481491" y="774402"/>
            <a:ext cx="47296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" dirty="0"/>
              <a:t>	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45" y="4530847"/>
            <a:ext cx="4879855" cy="612653"/>
          </a:xfrm>
          <a:prstGeom prst="rect">
            <a:avLst/>
          </a:prstGeom>
        </p:spPr>
      </p:pic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F1E70D5-A03B-4861-83DA-96A026A26086}"/>
              </a:ext>
            </a:extLst>
          </p:cNvPr>
          <p:cNvGraphicFramePr>
            <a:graphicFrameLocks/>
          </p:cNvGraphicFramePr>
          <p:nvPr/>
        </p:nvGraphicFramePr>
        <p:xfrm>
          <a:off x="358726" y="943679"/>
          <a:ext cx="8531103" cy="358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19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062B-ACC1-1221-B4E7-B9C2BFF2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80052"/>
            <a:ext cx="8601075" cy="851338"/>
          </a:xfrm>
        </p:spPr>
        <p:txBody>
          <a:bodyPr/>
          <a:lstStyle/>
          <a:p>
            <a:r>
              <a:rPr lang="en-US" dirty="0" err="1"/>
              <a:t>Potilasmäärät</a:t>
            </a:r>
            <a:r>
              <a:rPr lang="en-US" dirty="0"/>
              <a:t> (</a:t>
            </a:r>
            <a:r>
              <a:rPr lang="en-US" dirty="0" err="1"/>
              <a:t>konsultaatiot</a:t>
            </a:r>
            <a:r>
              <a:rPr lang="en-US" dirty="0"/>
              <a:t>) </a:t>
            </a:r>
            <a:r>
              <a:rPr lang="en-US" dirty="0" err="1"/>
              <a:t>pilottipäivinä</a:t>
            </a:r>
            <a:r>
              <a:rPr lang="en-US" dirty="0"/>
              <a:t> 8/23–12/24</a:t>
            </a:r>
            <a:endParaRPr lang="aa-ET" dirty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481491" y="774402"/>
            <a:ext cx="47296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" dirty="0"/>
              <a:t>	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45" y="4530847"/>
            <a:ext cx="4879855" cy="612653"/>
          </a:xfrm>
          <a:prstGeom prst="rect">
            <a:avLst/>
          </a:prstGeom>
        </p:spPr>
      </p:pic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8CEFFC15-8A48-4624-ACC1-D5D178DBF1D1}"/>
              </a:ext>
            </a:extLst>
          </p:cNvPr>
          <p:cNvGraphicFramePr>
            <a:graphicFrameLocks/>
          </p:cNvGraphicFramePr>
          <p:nvPr/>
        </p:nvGraphicFramePr>
        <p:xfrm>
          <a:off x="485335" y="931391"/>
          <a:ext cx="8321040" cy="366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182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062B-ACC1-1221-B4E7-B9C2BFF2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80052"/>
            <a:ext cx="8601075" cy="851338"/>
          </a:xfrm>
        </p:spPr>
        <p:txBody>
          <a:bodyPr/>
          <a:lstStyle/>
          <a:p>
            <a:r>
              <a:rPr lang="en-US" dirty="0" err="1"/>
              <a:t>Potilasmäärät</a:t>
            </a:r>
            <a:r>
              <a:rPr lang="en-US" dirty="0"/>
              <a:t> (</a:t>
            </a:r>
            <a:r>
              <a:rPr lang="en-US" dirty="0" err="1"/>
              <a:t>kontrollisoitot</a:t>
            </a:r>
            <a:r>
              <a:rPr lang="en-US" dirty="0"/>
              <a:t>) </a:t>
            </a:r>
            <a:r>
              <a:rPr lang="en-US" dirty="0" err="1"/>
              <a:t>pilottipäivinä</a:t>
            </a:r>
            <a:r>
              <a:rPr lang="en-US" dirty="0"/>
              <a:t> 8/23–12/24</a:t>
            </a:r>
            <a:endParaRPr lang="aa-ET" dirty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481491" y="774402"/>
            <a:ext cx="47296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" dirty="0"/>
              <a:t>	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45" y="4530847"/>
            <a:ext cx="4879855" cy="612653"/>
          </a:xfrm>
          <a:prstGeom prst="rect">
            <a:avLst/>
          </a:prstGeom>
        </p:spPr>
      </p:pic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B1EACC0C-6F9F-445A-8B69-4C10BE24AB99}"/>
              </a:ext>
            </a:extLst>
          </p:cNvPr>
          <p:cNvGraphicFramePr>
            <a:graphicFrameLocks/>
          </p:cNvGraphicFramePr>
          <p:nvPr/>
        </p:nvGraphicFramePr>
        <p:xfrm>
          <a:off x="400929" y="774403"/>
          <a:ext cx="8314006" cy="386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85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Puhelin</a:t>
            </a:r>
            <a:r>
              <a:rPr lang="en-US" dirty="0"/>
              <a:t>- ja Teams-</a:t>
            </a:r>
            <a:r>
              <a:rPr lang="en-US" dirty="0" err="1"/>
              <a:t>konsultaatioit</a:t>
            </a:r>
            <a:r>
              <a:rPr lang="en-US" dirty="0"/>
              <a:t> </a:t>
            </a:r>
            <a:r>
              <a:rPr lang="en-US" dirty="0" err="1"/>
              <a:t>pilottipäivien</a:t>
            </a:r>
            <a:r>
              <a:rPr lang="en-US" dirty="0"/>
              <a:t> </a:t>
            </a:r>
            <a:r>
              <a:rPr lang="en-US" dirty="0" err="1"/>
              <a:t>ulkopuolella</a:t>
            </a:r>
            <a:r>
              <a:rPr lang="en-US" dirty="0"/>
              <a:t> 8/23–12/24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87" y="4529659"/>
            <a:ext cx="4889313" cy="613841"/>
          </a:xfrm>
          <a:prstGeom prst="rect">
            <a:avLst/>
          </a:prstGeom>
        </p:spPr>
      </p:pic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5187F4BC-D12C-FA0D-82D9-B8B0CC5BE928}"/>
              </a:ext>
            </a:extLst>
          </p:cNvPr>
          <p:cNvGraphicFramePr>
            <a:graphicFrameLocks/>
          </p:cNvGraphicFramePr>
          <p:nvPr/>
        </p:nvGraphicFramePr>
        <p:xfrm>
          <a:off x="400929" y="1200150"/>
          <a:ext cx="8405446" cy="345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61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3534" y="97126"/>
            <a:ext cx="8601075" cy="812067"/>
          </a:xfrm>
        </p:spPr>
        <p:txBody>
          <a:bodyPr/>
          <a:lstStyle/>
          <a:p>
            <a:r>
              <a:rPr lang="fi-FI" dirty="0"/>
              <a:t>Jatkotoimenpiteet </a:t>
            </a:r>
            <a:r>
              <a:rPr lang="en-US" dirty="0"/>
              <a:t>8/23–12/24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72" y="4617000"/>
            <a:ext cx="4193628" cy="52649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492142" y="959605"/>
            <a:ext cx="48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/>
              <a:t>2021	</a:t>
            </a:r>
          </a:p>
        </p:txBody>
      </p:sp>
      <p:sp>
        <p:nvSpPr>
          <p:cNvPr id="10" name="Vuokaaviosymboli: Erottaminen 9">
            <a:extLst>
              <a:ext uri="{FF2B5EF4-FFF2-40B4-BE49-F238E27FC236}">
                <a16:creationId xmlns:a16="http://schemas.microsoft.com/office/drawing/2014/main" id="{15161CC5-FCD0-427F-AFD5-8B68C3A547DE}"/>
              </a:ext>
            </a:extLst>
          </p:cNvPr>
          <p:cNvSpPr/>
          <p:nvPr/>
        </p:nvSpPr>
        <p:spPr>
          <a:xfrm>
            <a:off x="3668572" y="1263034"/>
            <a:ext cx="135467" cy="65903"/>
          </a:xfrm>
          <a:prstGeom prst="flowChartExtra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3DF8A7BB-A7F4-7277-6BC7-90A5DE850BFF}"/>
              </a:ext>
            </a:extLst>
          </p:cNvPr>
          <p:cNvGraphicFramePr>
            <a:graphicFrameLocks/>
          </p:cNvGraphicFramePr>
          <p:nvPr/>
        </p:nvGraphicFramePr>
        <p:xfrm>
          <a:off x="271463" y="1199822"/>
          <a:ext cx="8601074" cy="360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13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Potilaiden määrät, jotka hoituivat pilotissa </a:t>
            </a:r>
            <a:r>
              <a:rPr lang="fi-FI" dirty="0" err="1"/>
              <a:t>tk:ssa</a:t>
            </a:r>
            <a:r>
              <a:rPr lang="fi-FI" dirty="0"/>
              <a:t> </a:t>
            </a:r>
            <a:br>
              <a:rPr lang="fi-FI" dirty="0"/>
            </a:br>
            <a:r>
              <a:rPr lang="en-US" dirty="0"/>
              <a:t>8/23–12/24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780870" y="1917087"/>
            <a:ext cx="310896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Sisätautilääkärin kontakteista perustasolla hoitui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53% </a:t>
            </a:r>
            <a:r>
              <a:rPr lang="fi-FI" dirty="0"/>
              <a:t>vastaanotolla käyneistä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20% </a:t>
            </a:r>
            <a:r>
              <a:rPr lang="fi-FI" dirty="0"/>
              <a:t>konsultaatioista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34% </a:t>
            </a:r>
            <a:r>
              <a:rPr lang="fi-FI" dirty="0"/>
              <a:t>kontrollisoitoista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54" y="4563704"/>
            <a:ext cx="4618146" cy="579796"/>
          </a:xfrm>
          <a:prstGeom prst="rect">
            <a:avLst/>
          </a:prstGeom>
        </p:spPr>
      </p:pic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/>
        </p:nvGraphicFramePr>
        <p:xfrm>
          <a:off x="541607" y="1206276"/>
          <a:ext cx="4916658" cy="33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2296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86D6D508E96141823CA2DE7040DA74" ma:contentTypeVersion="16" ma:contentTypeDescription="Luo uusi asiakirja." ma:contentTypeScope="" ma:versionID="bf28b77e568d532ac57ed266943fbd68">
  <xsd:schema xmlns:xsd="http://www.w3.org/2001/XMLSchema" xmlns:xs="http://www.w3.org/2001/XMLSchema" xmlns:p="http://schemas.microsoft.com/office/2006/metadata/properties" xmlns:ns3="a4d8ac0a-d624-4775-aa93-5ac52a622960" xmlns:ns4="af4d2bb0-8087-48bc-8c67-e181f8eabacc" targetNamespace="http://schemas.microsoft.com/office/2006/metadata/properties" ma:root="true" ma:fieldsID="4f1694f556d20b0538e972ab5c930ce2" ns3:_="" ns4:_="">
    <xsd:import namespace="a4d8ac0a-d624-4775-aa93-5ac52a622960"/>
    <xsd:import namespace="af4d2bb0-8087-48bc-8c67-e181f8eaba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8ac0a-d624-4775-aa93-5ac52a622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d2bb0-8087-48bc-8c67-e181f8eaba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d8ac0a-d624-4775-aa93-5ac52a6229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EEAF6-8F6B-444C-8805-91C1FA74D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8ac0a-d624-4775-aa93-5ac52a622960"/>
    <ds:schemaRef ds:uri="af4d2bb0-8087-48bc-8c67-e181f8eaba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8694CC-8F47-4283-B6E0-888C13701415}">
  <ds:schemaRefs>
    <ds:schemaRef ds:uri="a4d8ac0a-d624-4775-aa93-5ac52a622960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f4d2bb0-8087-48bc-8c67-e181f8eaba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D4270D-E353-48A0-A66F-1EC15BB52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18267</TotalTime>
  <Words>484</Words>
  <Application>Microsoft Office PowerPoint</Application>
  <PresentationFormat>Näytössä katseltava esitys (16:9)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PowerPoint-esitys</vt:lpstr>
      <vt:lpstr>Potilasmäärät pilottipäivinä 8/23–12/24</vt:lpstr>
      <vt:lpstr>Potilasmäärät pilottipäivinä 8/23–12/24</vt:lpstr>
      <vt:lpstr>Potilasmäärät (vastaanotot) pilottipäivinä 8/23–12/24</vt:lpstr>
      <vt:lpstr>Potilasmäärät (konsultaatiot) pilottipäivinä 8/23–12/24</vt:lpstr>
      <vt:lpstr>Potilasmäärät (kontrollisoitot) pilottipäivinä 8/23–12/24</vt:lpstr>
      <vt:lpstr>Puhelin- ja Teams-konsultaatioit pilottipäivien ulkopuolella 8/23–12/24</vt:lpstr>
      <vt:lpstr>Jatkotoimenpiteet 8/23–12/24</vt:lpstr>
      <vt:lpstr>Potilaiden määrät, jotka hoituivat pilotissa tk:ssa  8/23–12/24</vt:lpstr>
      <vt:lpstr>Tk:n sisätautilähetteiden määrä, pilottikunnat,  hankekausi 4/22–12/24 Erikoisalat 10, 10E, 10G, 10H, 10I, 10M, 10R, 10Y </vt:lpstr>
      <vt:lpstr>Tk:n sisätautilähetteiden määrä, ei-pilottikunnat, hankekausi 4/22–12/24  Erikoisalat 10, 10E, 10G, 10H, 10I, 10M, 10R, 10Y </vt:lpstr>
      <vt:lpstr>Tk:n sisätautilähetteiden määrä, ei-pilottikunnat, pl. Turku, hankekausi 4/22–12/24  Erikoisalat 10, 10E, 10G, 10H, 10I, 10M, 10R, 10Y </vt:lpstr>
      <vt:lpstr>Tk:n sisätautilähetteiden määrä, pilottikunnat,  hankekausi 4/22–12/24 vs edeltävä 33 kk 7/19–3/22 Erikoisalat 10, 10E, 10G, 10H, 10I, 10M, 10R, 10Y </vt:lpstr>
      <vt:lpstr>Tk:n sisätautilähetteiden määrä, ei-pilottikunnat,  hankekausi 4/22–12/24 vs edeltävä 33 kk 7/19–3/22 Erikoisalat 10, 10E, 10G, 10H, 10I, 10M, 10R, 10Y </vt:lpstr>
      <vt:lpstr>Tk:n sisätautilähetteiden määrä, ei-pilottikunnat, pl. Turku, hankekausi 4/22–12/24 vs edeltävä 33 kk 7/19–3/22 Erikoisalat 10, 10E, 10G, 10H, 10I, 10M, 10R, 10Y </vt:lpstr>
    </vt:vector>
  </TitlesOfParts>
  <Company>Varsinais-Suomen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Lähteenmäki Suvi Tuulikki</dc:creator>
  <cp:lastModifiedBy>Pinomäki Jenni</cp:lastModifiedBy>
  <cp:revision>311</cp:revision>
  <dcterms:created xsi:type="dcterms:W3CDTF">2022-11-17T08:06:18Z</dcterms:created>
  <dcterms:modified xsi:type="dcterms:W3CDTF">2025-11-05T06:43:26Z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0x0101002E86D6D508E96141823CA2DE7040DA74</vt:lpwstr>
  </property>
</Properties>
</file>