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1468481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1AB"/>
    <a:srgbClr val="D5BED7"/>
    <a:srgbClr val="FBD872"/>
    <a:srgbClr val="B8DCEC"/>
    <a:srgbClr val="FBF8F4"/>
    <a:srgbClr val="FF6913"/>
    <a:srgbClr val="9A2323"/>
    <a:srgbClr val="0C2340"/>
    <a:srgbClr val="ECB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6" autoAdjust="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outlineViewPr>
    <p:cViewPr>
      <p:scale>
        <a:sx n="33" d="100"/>
        <a:sy n="33" d="100"/>
      </p:scale>
      <p:origin x="0" y="-262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7FD224-3645-45EC-9441-EBADC0C57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063EE9C-3988-43C0-963F-13E637381A43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8A3604-E879-4A83-B871-10AB95D2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50ED1-6CAF-44B0-9B2A-B373F1EAE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141885-9E51-49E0-91BB-E1041B460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44BA202-8B0E-4635-A40D-7E74CCCC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2D0B2EF-D8EA-4FD7-A43B-09E72A146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3652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9FC9EA-550B-4671-A896-AE073ACAD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70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3CA030-6B8F-4760-AA3D-B385F9059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E9BF5-EFED-467E-A81D-276F381F0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7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DF5EA-9074-4B75-A72A-580727557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453AC8-89B4-4821-9224-326B4FC5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0E4B0A-303F-417A-9D25-FBA5B842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956A9A6-6DFA-47F1-9E02-E0968D03E22D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3EEAFF9-F581-453D-9718-1D0FD41B0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3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56DFD6B-4097-4659-A20B-321C135FF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78F69D-972C-49E4-978F-5624BF1C4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7B40FE-B931-486A-84F6-27E30977F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FA3C0-0F27-4F92-B7C7-23E9C70E3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C95079-9F6F-42BD-90DE-3A26292DA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1" y="471993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9F8AFF3-0063-4A85-BCF7-9D940A54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7" y="135465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9CA66F-33DF-4DF4-AE73-A7C8E825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6B73302-C337-45F9-BFF9-9B16E25EE462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DA7459-BAAF-4C60-B489-A518DD2C4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9" y="35487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5B8EB8C-6835-4846-9832-359632898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0" y="438194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2F0010-D32D-480D-BD5C-BB215D12B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7820F2E-3F50-460B-AFDF-D8D5237EEEF9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4909C7-5158-48B5-8CC9-D82C3E78FF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3D893-E596-465C-AB24-BC2C4960BF0F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8891FFF-B341-4D1A-8C8A-F5740F325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7EB9F2C-4431-4AE3-ABDE-F1B11B648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053154-3B33-4B1E-B92B-88D2DC172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D6D56E-17AC-41C8-A310-E2F68F6FF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11.11.2025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51075-7534-7FBB-2D01-95F1FB10E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E4D8DD-40BE-629B-BB2C-EEC1762A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66" y="835227"/>
            <a:ext cx="6075681" cy="802640"/>
          </a:xfrm>
        </p:spPr>
        <p:txBody>
          <a:bodyPr/>
          <a:lstStyle/>
          <a:p>
            <a:r>
              <a:rPr lang="en-US" sz="1600" dirty="0">
                <a:latin typeface="Aptos Black" panose="020F0502020204030204" pitchFamily="34" charset="0"/>
                <a:cs typeface="Aharoni" panose="02010803020104030203" pitchFamily="2" charset="-79"/>
              </a:rPr>
              <a:t>“</a:t>
            </a:r>
            <a:r>
              <a:rPr lang="en-US" sz="1600" dirty="0" err="1">
                <a:latin typeface="Aptos Black" panose="020F0502020204030204" pitchFamily="34" charset="0"/>
                <a:cs typeface="Aharoni" panose="02010803020104030203" pitchFamily="2" charset="-79"/>
              </a:rPr>
              <a:t>Asiakkaat</a:t>
            </a:r>
            <a:r>
              <a:rPr lang="en-US" sz="1600" dirty="0">
                <a:latin typeface="Aptos Black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ptos Black" panose="020F0502020204030204" pitchFamily="34" charset="0"/>
                <a:cs typeface="Aharoni" panose="02010803020104030203" pitchFamily="2" charset="-79"/>
              </a:rPr>
              <a:t>lähtevät</a:t>
            </a:r>
            <a:r>
              <a:rPr lang="en-US" sz="1600" dirty="0">
                <a:latin typeface="Aptos Black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ptos Black" panose="020F0502020204030204" pitchFamily="34" charset="0"/>
                <a:cs typeface="Aharoni" panose="02010803020104030203" pitchFamily="2" charset="-79"/>
              </a:rPr>
              <a:t>kodista</a:t>
            </a:r>
            <a:r>
              <a:rPr lang="en-US" sz="1600" dirty="0">
                <a:latin typeface="Aptos Black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ptos Black" panose="020F0502020204030204" pitchFamily="34" charset="0"/>
                <a:cs typeface="Aharoni" panose="02010803020104030203" pitchFamily="2" charset="-79"/>
              </a:rPr>
              <a:t>kohtaamaan</a:t>
            </a:r>
            <a:r>
              <a:rPr lang="en-US" sz="1600" dirty="0">
                <a:latin typeface="Aptos Black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ptos Black" panose="020F0502020204030204" pitchFamily="34" charset="0"/>
                <a:cs typeface="Aharoni" panose="02010803020104030203" pitchFamily="2" charset="-79"/>
              </a:rPr>
              <a:t>muita</a:t>
            </a:r>
            <a:r>
              <a:rPr lang="en-US" sz="1600" dirty="0">
                <a:latin typeface="Aptos Black" panose="020F0502020204030204" pitchFamily="34" charset="0"/>
                <a:cs typeface="Aharoni" panose="02010803020104030203" pitchFamily="2" charset="-79"/>
              </a:rPr>
              <a:t>.</a:t>
            </a:r>
            <a:r>
              <a:rPr lang="fi-FI" sz="1600" dirty="0">
                <a:latin typeface="Aptos Black" panose="020F0502020204030204" pitchFamily="34" charset="0"/>
                <a:cs typeface="Aharoni" panose="02010803020104030203" pitchFamily="2" charset="-79"/>
              </a:rPr>
              <a:t>”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308D5B48-E271-7818-ED0F-9153717175C2}"/>
              </a:ext>
            </a:extLst>
          </p:cNvPr>
          <p:cNvSpPr txBox="1">
            <a:spLocks/>
          </p:cNvSpPr>
          <p:nvPr/>
        </p:nvSpPr>
        <p:spPr>
          <a:xfrm>
            <a:off x="180870" y="2047151"/>
            <a:ext cx="5566787" cy="15481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" dirty="0">
                <a:latin typeface="Castellar" panose="020A0402060406010301" pitchFamily="18" charset="0"/>
              </a:rPr>
              <a:t>”</a:t>
            </a:r>
            <a:r>
              <a:rPr lang="en-US" sz="1200" dirty="0" err="1">
                <a:latin typeface="Castellar" panose="020A0402060406010301" pitchFamily="18" charset="0"/>
              </a:rPr>
              <a:t>välillä</a:t>
            </a:r>
            <a:r>
              <a:rPr lang="en-US" sz="1200" dirty="0">
                <a:latin typeface="Castellar" panose="020A0402060406010301" pitchFamily="18" charset="0"/>
              </a:rPr>
              <a:t> </a:t>
            </a:r>
            <a:r>
              <a:rPr lang="en-US" sz="1200" dirty="0" err="1">
                <a:latin typeface="Castellar" panose="020A0402060406010301" pitchFamily="18" charset="0"/>
              </a:rPr>
              <a:t>ahdistunut</a:t>
            </a:r>
            <a:r>
              <a:rPr lang="en-US" sz="1200" dirty="0">
                <a:latin typeface="Castellar" panose="020A0402060406010301" pitchFamily="18" charset="0"/>
              </a:rPr>
              <a:t> </a:t>
            </a:r>
            <a:r>
              <a:rPr lang="en-US" sz="1200" dirty="0" err="1">
                <a:latin typeface="Castellar" panose="020A0402060406010301" pitchFamily="18" charset="0"/>
              </a:rPr>
              <a:t>kun</a:t>
            </a:r>
            <a:r>
              <a:rPr lang="en-US" sz="1200" dirty="0">
                <a:latin typeface="Castellar" panose="020A0402060406010301" pitchFamily="18" charset="0"/>
              </a:rPr>
              <a:t> </a:t>
            </a:r>
            <a:r>
              <a:rPr lang="en-US" sz="1200" dirty="0" err="1">
                <a:latin typeface="Castellar" panose="020A0402060406010301" pitchFamily="18" charset="0"/>
              </a:rPr>
              <a:t>aineita</a:t>
            </a:r>
            <a:r>
              <a:rPr lang="en-US" sz="1200" dirty="0">
                <a:latin typeface="Castellar" panose="020A0402060406010301" pitchFamily="18" charset="0"/>
              </a:rPr>
              <a:t> </a:t>
            </a:r>
            <a:r>
              <a:rPr lang="en-US" sz="1200" dirty="0" err="1">
                <a:latin typeface="Castellar" panose="020A0402060406010301" pitchFamily="18" charset="0"/>
              </a:rPr>
              <a:t>tarjottu</a:t>
            </a:r>
            <a:r>
              <a:rPr lang="en-US" sz="1200" dirty="0">
                <a:latin typeface="Castellar" panose="020A0402060406010301" pitchFamily="18" charset="0"/>
              </a:rPr>
              <a:t> tai </a:t>
            </a:r>
            <a:r>
              <a:rPr lang="en-US" sz="1200" dirty="0" err="1">
                <a:latin typeface="Castellar" panose="020A0402060406010301" pitchFamily="18" charset="0"/>
              </a:rPr>
              <a:t>uhkailtu</a:t>
            </a:r>
            <a:r>
              <a:rPr lang="en-US" sz="1200" dirty="0">
                <a:latin typeface="Castellar" panose="020A0402060406010301" pitchFamily="18" charset="0"/>
              </a:rPr>
              <a:t>, </a:t>
            </a:r>
            <a:r>
              <a:rPr lang="en-US" sz="1200" dirty="0" err="1">
                <a:latin typeface="Castellar" panose="020A0402060406010301" pitchFamily="18" charset="0"/>
              </a:rPr>
              <a:t>joutunut</a:t>
            </a:r>
            <a:r>
              <a:rPr lang="en-US" sz="1200" dirty="0">
                <a:latin typeface="Castellar" panose="020A0402060406010301" pitchFamily="18" charset="0"/>
              </a:rPr>
              <a:t> </a:t>
            </a:r>
            <a:r>
              <a:rPr lang="en-US" sz="1200" dirty="0" err="1">
                <a:latin typeface="Castellar" panose="020A0402060406010301" pitchFamily="18" charset="0"/>
              </a:rPr>
              <a:t>ikäviin</a:t>
            </a:r>
            <a:r>
              <a:rPr lang="en-US" sz="1200" dirty="0">
                <a:latin typeface="Castellar" panose="020A0402060406010301" pitchFamily="18" charset="0"/>
              </a:rPr>
              <a:t> </a:t>
            </a:r>
            <a:r>
              <a:rPr lang="en-US" sz="1200" dirty="0" err="1">
                <a:latin typeface="Castellar" panose="020A0402060406010301" pitchFamily="18" charset="0"/>
              </a:rPr>
              <a:t>tilanteisiin</a:t>
            </a:r>
            <a:r>
              <a:rPr lang="en-US" sz="1200" dirty="0">
                <a:latin typeface="Castellar" panose="020A0402060406010301" pitchFamily="18" charset="0"/>
              </a:rPr>
              <a:t> </a:t>
            </a:r>
            <a:r>
              <a:rPr lang="en-US" sz="1200" dirty="0" err="1">
                <a:latin typeface="Castellar" panose="020A0402060406010301" pitchFamily="18" charset="0"/>
              </a:rPr>
              <a:t>siellä</a:t>
            </a:r>
            <a:r>
              <a:rPr lang="en-US" sz="1200" dirty="0">
                <a:latin typeface="Castellar" panose="020A0402060406010301" pitchFamily="18" charset="0"/>
              </a:rPr>
              <a:t>, </a:t>
            </a:r>
            <a:r>
              <a:rPr lang="en-US" sz="1200" dirty="0" err="1">
                <a:latin typeface="Castellar" panose="020A0402060406010301" pitchFamily="18" charset="0"/>
              </a:rPr>
              <a:t>toisaalta</a:t>
            </a:r>
            <a:r>
              <a:rPr lang="en-US" sz="1200" dirty="0">
                <a:latin typeface="Castellar" panose="020A0402060406010301" pitchFamily="18" charset="0"/>
              </a:rPr>
              <a:t> </a:t>
            </a:r>
            <a:r>
              <a:rPr lang="en-US" sz="1200" dirty="0" err="1">
                <a:latin typeface="Castellar" panose="020A0402060406010301" pitchFamily="18" charset="0"/>
              </a:rPr>
              <a:t>ohjaajien</a:t>
            </a:r>
            <a:r>
              <a:rPr lang="en-US" sz="1200" dirty="0">
                <a:latin typeface="Castellar" panose="020A0402060406010301" pitchFamily="18" charset="0"/>
              </a:rPr>
              <a:t> </a:t>
            </a:r>
            <a:r>
              <a:rPr lang="en-US" sz="1200" dirty="0" err="1">
                <a:latin typeface="Castellar" panose="020A0402060406010301" pitchFamily="18" charset="0"/>
              </a:rPr>
              <a:t>kanssa</a:t>
            </a:r>
            <a:r>
              <a:rPr lang="en-US" sz="1200" dirty="0">
                <a:latin typeface="Castellar" panose="020A0402060406010301" pitchFamily="18" charset="0"/>
              </a:rPr>
              <a:t> </a:t>
            </a:r>
            <a:r>
              <a:rPr lang="en-US" sz="1200" dirty="0" err="1">
                <a:latin typeface="Castellar" panose="020A0402060406010301" pitchFamily="18" charset="0"/>
              </a:rPr>
              <a:t>puhuminen</a:t>
            </a:r>
            <a:r>
              <a:rPr lang="en-US" sz="1200" dirty="0">
                <a:latin typeface="Castellar" panose="020A0402060406010301" pitchFamily="18" charset="0"/>
              </a:rPr>
              <a:t> </a:t>
            </a:r>
            <a:r>
              <a:rPr lang="en-US" sz="1200" dirty="0" err="1">
                <a:latin typeface="Castellar" panose="020A0402060406010301" pitchFamily="18" charset="0"/>
              </a:rPr>
              <a:t>auttaa</a:t>
            </a:r>
            <a:r>
              <a:rPr lang="en-US" sz="1200" dirty="0">
                <a:latin typeface="Castellar" panose="020A0402060406010301" pitchFamily="18" charset="0"/>
              </a:rPr>
              <a:t> </a:t>
            </a:r>
            <a:r>
              <a:rPr lang="en-US" sz="1200" dirty="0" err="1">
                <a:latin typeface="Castellar" panose="020A0402060406010301" pitchFamily="18" charset="0"/>
              </a:rPr>
              <a:t>asiakkaita</a:t>
            </a:r>
            <a:r>
              <a:rPr lang="fi-FI" sz="1200" dirty="0">
                <a:latin typeface="Castellar" panose="020A0402060406010301" pitchFamily="18" charset="0"/>
              </a:rPr>
              <a:t>”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4D9813DA-45F5-4536-6A2B-2E261B547452}"/>
              </a:ext>
            </a:extLst>
          </p:cNvPr>
          <p:cNvSpPr txBox="1">
            <a:spLocks/>
          </p:cNvSpPr>
          <p:nvPr/>
        </p:nvSpPr>
        <p:spPr>
          <a:xfrm>
            <a:off x="304796" y="4710816"/>
            <a:ext cx="6349999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“Ilman </a:t>
            </a:r>
            <a:r>
              <a:rPr lang="en-US" sz="1600" dirty="0" err="1"/>
              <a:t>päiväkeskusta</a:t>
            </a:r>
            <a:r>
              <a:rPr lang="en-US" sz="1600" dirty="0"/>
              <a:t> </a:t>
            </a:r>
            <a:r>
              <a:rPr lang="en-US" sz="1600" dirty="0" err="1"/>
              <a:t>isosti</a:t>
            </a:r>
            <a:r>
              <a:rPr lang="en-US" sz="1600" dirty="0"/>
              <a:t> </a:t>
            </a:r>
            <a:r>
              <a:rPr lang="en-US" sz="1600" dirty="0" err="1"/>
              <a:t>muuttuisi</a:t>
            </a:r>
            <a:r>
              <a:rPr lang="en-US" sz="1600" dirty="0"/>
              <a:t> </a:t>
            </a:r>
            <a:r>
              <a:rPr lang="en-US" sz="1600" dirty="0" err="1"/>
              <a:t>huonompaan</a:t>
            </a:r>
            <a:r>
              <a:rPr lang="en-US" sz="1600" dirty="0"/>
              <a:t> </a:t>
            </a:r>
            <a:r>
              <a:rPr lang="en-US" sz="1600" dirty="0" err="1"/>
              <a:t>suuntaan</a:t>
            </a:r>
            <a:r>
              <a:rPr lang="en-US" sz="1600" dirty="0"/>
              <a:t>. </a:t>
            </a:r>
            <a:r>
              <a:rPr lang="en-US" sz="1600" dirty="0" err="1"/>
              <a:t>Eristäytyminen</a:t>
            </a:r>
            <a:r>
              <a:rPr lang="fi-FI" sz="1600" dirty="0"/>
              <a:t> </a:t>
            </a:r>
            <a:r>
              <a:rPr lang="en-US" sz="1600" dirty="0" err="1"/>
              <a:t>lisääntyisi</a:t>
            </a:r>
            <a:r>
              <a:rPr lang="en-US" sz="1600" dirty="0"/>
              <a:t> ja </a:t>
            </a:r>
            <a:r>
              <a:rPr lang="en-US" sz="1600" dirty="0" err="1"/>
              <a:t>päivittäiset</a:t>
            </a:r>
            <a:r>
              <a:rPr lang="en-US" sz="1600" dirty="0"/>
              <a:t> </a:t>
            </a:r>
            <a:r>
              <a:rPr lang="en-US" sz="1600" dirty="0" err="1"/>
              <a:t>rutiinit</a:t>
            </a:r>
            <a:r>
              <a:rPr lang="en-US" sz="1600" dirty="0"/>
              <a:t> </a:t>
            </a:r>
            <a:r>
              <a:rPr lang="en-US" sz="1600" dirty="0" err="1"/>
              <a:t>häviäisivät</a:t>
            </a:r>
            <a:r>
              <a:rPr lang="en-US" sz="1600" dirty="0"/>
              <a:t>.”</a:t>
            </a:r>
            <a:endParaRPr lang="fi-FI" sz="16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10D5F468-F26B-1B86-834D-78BDC0DAB991}"/>
              </a:ext>
            </a:extLst>
          </p:cNvPr>
          <p:cNvSpPr txBox="1">
            <a:spLocks/>
          </p:cNvSpPr>
          <p:nvPr/>
        </p:nvSpPr>
        <p:spPr>
          <a:xfrm>
            <a:off x="5358222" y="4081202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dirty="0">
                <a:latin typeface="Bradley Hand ITC" panose="03070402050302030203" pitchFamily="66" charset="0"/>
              </a:rPr>
              <a:t>”</a:t>
            </a:r>
            <a:r>
              <a:rPr lang="en-US" sz="1600" dirty="0">
                <a:latin typeface="Bradley Hand ITC" panose="03070402050302030203" pitchFamily="66" charset="0"/>
              </a:rPr>
              <a:t> </a:t>
            </a:r>
            <a:r>
              <a:rPr lang="en-US" sz="1600" dirty="0" err="1">
                <a:latin typeface="Bradley Hand ITC" panose="03070402050302030203" pitchFamily="66" charset="0"/>
              </a:rPr>
              <a:t>ryhmiin</a:t>
            </a:r>
            <a:r>
              <a:rPr lang="en-US" sz="1600" dirty="0">
                <a:latin typeface="Bradley Hand ITC" panose="03070402050302030203" pitchFamily="66" charset="0"/>
              </a:rPr>
              <a:t> </a:t>
            </a:r>
            <a:r>
              <a:rPr lang="en-US" sz="1600" dirty="0" err="1">
                <a:latin typeface="Bradley Hand ITC" panose="03070402050302030203" pitchFamily="66" charset="0"/>
              </a:rPr>
              <a:t>lähtemisen</a:t>
            </a:r>
            <a:r>
              <a:rPr lang="en-US" sz="1600" dirty="0">
                <a:latin typeface="Bradley Hand ITC" panose="03070402050302030203" pitchFamily="66" charset="0"/>
              </a:rPr>
              <a:t> </a:t>
            </a:r>
            <a:r>
              <a:rPr lang="en-US" sz="1600" dirty="0" err="1">
                <a:latin typeface="Bradley Hand ITC" panose="03070402050302030203" pitchFamily="66" charset="0"/>
              </a:rPr>
              <a:t>kynnys</a:t>
            </a:r>
            <a:r>
              <a:rPr lang="en-US" sz="1600" dirty="0">
                <a:latin typeface="Bradley Hand ITC" panose="03070402050302030203" pitchFamily="66" charset="0"/>
              </a:rPr>
              <a:t> </a:t>
            </a:r>
            <a:r>
              <a:rPr lang="en-US" sz="1600" dirty="0" err="1">
                <a:latin typeface="Bradley Hand ITC" panose="03070402050302030203" pitchFamily="66" charset="0"/>
              </a:rPr>
              <a:t>voi</a:t>
            </a:r>
            <a:r>
              <a:rPr lang="en-US" sz="1600" dirty="0">
                <a:latin typeface="Bradley Hand ITC" panose="03070402050302030203" pitchFamily="66" charset="0"/>
              </a:rPr>
              <a:t> olla </a:t>
            </a:r>
            <a:r>
              <a:rPr lang="en-US" sz="1600" dirty="0" err="1">
                <a:latin typeface="Bradley Hand ITC" panose="03070402050302030203" pitchFamily="66" charset="0"/>
              </a:rPr>
              <a:t>vielä</a:t>
            </a:r>
            <a:r>
              <a:rPr lang="en-US" sz="1600" dirty="0">
                <a:latin typeface="Bradley Hand ITC" panose="03070402050302030203" pitchFamily="66" charset="0"/>
              </a:rPr>
              <a:t> </a:t>
            </a:r>
            <a:r>
              <a:rPr lang="en-US" sz="1600" dirty="0" err="1">
                <a:latin typeface="Bradley Hand ITC" panose="03070402050302030203" pitchFamily="66" charset="0"/>
              </a:rPr>
              <a:t>liian</a:t>
            </a:r>
            <a:r>
              <a:rPr lang="en-US" sz="1600" dirty="0">
                <a:latin typeface="Bradley Hand ITC" panose="03070402050302030203" pitchFamily="66" charset="0"/>
              </a:rPr>
              <a:t> </a:t>
            </a:r>
            <a:r>
              <a:rPr lang="en-US" sz="1600" dirty="0" err="1">
                <a:latin typeface="Bradley Hand ITC" panose="03070402050302030203" pitchFamily="66" charset="0"/>
              </a:rPr>
              <a:t>korkea</a:t>
            </a:r>
            <a:r>
              <a:rPr lang="en-US" sz="1600" dirty="0">
                <a:latin typeface="Bradley Hand ITC" panose="03070402050302030203" pitchFamily="66" charset="0"/>
              </a:rPr>
              <a:t>, </a:t>
            </a:r>
            <a:r>
              <a:rPr lang="en-US" sz="1600" dirty="0" err="1">
                <a:latin typeface="Bradley Hand ITC" panose="03070402050302030203" pitchFamily="66" charset="0"/>
              </a:rPr>
              <a:t>mutta</a:t>
            </a:r>
            <a:r>
              <a:rPr lang="en-US" sz="1600" dirty="0">
                <a:latin typeface="Bradley Hand ITC" panose="03070402050302030203" pitchFamily="66" charset="0"/>
              </a:rPr>
              <a:t> </a:t>
            </a:r>
            <a:r>
              <a:rPr lang="en-US" sz="1600" dirty="0" err="1">
                <a:latin typeface="Bradley Hand ITC" panose="03070402050302030203" pitchFamily="66" charset="0"/>
              </a:rPr>
              <a:t>päiväkeskukselle</a:t>
            </a:r>
            <a:r>
              <a:rPr lang="en-US" sz="1600" dirty="0">
                <a:latin typeface="Bradley Hand ITC" panose="03070402050302030203" pitchFamily="66" charset="0"/>
              </a:rPr>
              <a:t> </a:t>
            </a:r>
            <a:r>
              <a:rPr lang="en-US" sz="1600" dirty="0" err="1">
                <a:latin typeface="Bradley Hand ITC" panose="03070402050302030203" pitchFamily="66" charset="0"/>
              </a:rPr>
              <a:t>uskaltaa</a:t>
            </a:r>
            <a:r>
              <a:rPr lang="en-US" sz="1600" dirty="0">
                <a:latin typeface="Bradley Hand ITC" panose="03070402050302030203" pitchFamily="66" charset="0"/>
              </a:rPr>
              <a:t> ja </a:t>
            </a:r>
            <a:r>
              <a:rPr lang="en-US" sz="1600" dirty="0" err="1">
                <a:latin typeface="Bradley Hand ITC" panose="03070402050302030203" pitchFamily="66" charset="0"/>
              </a:rPr>
              <a:t>voi</a:t>
            </a:r>
            <a:r>
              <a:rPr lang="en-US" sz="1600" dirty="0">
                <a:latin typeface="Bradley Hand ITC" panose="03070402050302030203" pitchFamily="66" charset="0"/>
              </a:rPr>
              <a:t> </a:t>
            </a:r>
            <a:r>
              <a:rPr lang="en-US" sz="1600" dirty="0" err="1">
                <a:latin typeface="Bradley Hand ITC" panose="03070402050302030203" pitchFamily="66" charset="0"/>
              </a:rPr>
              <a:t>tulla</a:t>
            </a:r>
            <a:r>
              <a:rPr lang="fi-FI" sz="1600" dirty="0">
                <a:latin typeface="Bradley Hand ITC" panose="03070402050302030203" pitchFamily="66" charset="0"/>
              </a:rPr>
              <a:t>”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F01C2707-6321-0D22-2404-7E3A84BEB162}"/>
              </a:ext>
            </a:extLst>
          </p:cNvPr>
          <p:cNvSpPr txBox="1">
            <a:spLocks/>
          </p:cNvSpPr>
          <p:nvPr/>
        </p:nvSpPr>
        <p:spPr>
          <a:xfrm>
            <a:off x="643095" y="1417912"/>
            <a:ext cx="10700375" cy="12131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+mn-lt"/>
              </a:rPr>
              <a:t>“</a:t>
            </a:r>
            <a:r>
              <a:rPr lang="en-US" sz="1600" dirty="0" err="1">
                <a:latin typeface="+mn-lt"/>
              </a:rPr>
              <a:t>Asiakkailla</a:t>
            </a:r>
            <a:r>
              <a:rPr lang="en-US" sz="1600" dirty="0">
                <a:latin typeface="+mn-lt"/>
              </a:rPr>
              <a:t> on </a:t>
            </a:r>
            <a:r>
              <a:rPr lang="en-US" sz="1600" dirty="0" err="1">
                <a:latin typeface="+mn-lt"/>
              </a:rPr>
              <a:t>oma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paikka</a:t>
            </a:r>
            <a:r>
              <a:rPr lang="en-US" sz="1600" dirty="0">
                <a:latin typeface="+mn-lt"/>
              </a:rPr>
              <a:t> ja </a:t>
            </a:r>
            <a:r>
              <a:rPr lang="en-US" sz="1600" dirty="0" err="1">
                <a:latin typeface="+mn-lt"/>
              </a:rPr>
              <a:t>tila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mahdollisuus</a:t>
            </a:r>
            <a:r>
              <a:rPr lang="en-US" sz="1600" dirty="0">
                <a:latin typeface="+mn-lt"/>
              </a:rPr>
              <a:t> olla </a:t>
            </a:r>
            <a:r>
              <a:rPr lang="en-US" sz="1600" dirty="0" err="1">
                <a:latin typeface="+mn-lt"/>
              </a:rPr>
              <a:t>osallinen</a:t>
            </a:r>
            <a:r>
              <a:rPr lang="en-US" sz="1600" dirty="0">
                <a:latin typeface="+mn-lt"/>
              </a:rPr>
              <a:t>. </a:t>
            </a:r>
            <a:r>
              <a:rPr lang="en-US" sz="1600" dirty="0" err="1">
                <a:latin typeface="+mn-lt"/>
              </a:rPr>
              <a:t>Mahdollisesti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myös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saada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äänensä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kuuluville</a:t>
            </a:r>
            <a:r>
              <a:rPr lang="en-US" sz="1600" dirty="0">
                <a:latin typeface="+mn-lt"/>
              </a:rPr>
              <a:t>. </a:t>
            </a:r>
            <a:r>
              <a:rPr lang="en-US" sz="1600" dirty="0" err="1">
                <a:latin typeface="+mn-lt"/>
              </a:rPr>
              <a:t>Viesti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asiakkaalle</a:t>
            </a:r>
            <a:r>
              <a:rPr lang="en-US" sz="1600" dirty="0">
                <a:latin typeface="+mn-lt"/>
              </a:rPr>
              <a:t> on </a:t>
            </a:r>
            <a:r>
              <a:rPr lang="en-US" sz="1600" dirty="0" err="1">
                <a:latin typeface="+mn-lt"/>
              </a:rPr>
              <a:t>että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yhteiskunta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hyväksyy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heidätkin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ilman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velvoitteita</a:t>
            </a:r>
            <a:r>
              <a:rPr lang="en-US" sz="1600" dirty="0">
                <a:latin typeface="+mn-lt"/>
              </a:rPr>
              <a:t>/</a:t>
            </a:r>
            <a:r>
              <a:rPr lang="en-US" sz="1600" dirty="0" err="1">
                <a:latin typeface="+mn-lt"/>
              </a:rPr>
              <a:t>sitoumuksia</a:t>
            </a:r>
            <a:r>
              <a:rPr lang="en-US" sz="1600" dirty="0">
                <a:latin typeface="+mn-lt"/>
              </a:rPr>
              <a:t>. Moni </a:t>
            </a:r>
            <a:r>
              <a:rPr lang="en-US" sz="1600" dirty="0" err="1">
                <a:latin typeface="+mn-lt"/>
              </a:rPr>
              <a:t>saa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varmasti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turvaa</a:t>
            </a:r>
            <a:r>
              <a:rPr lang="en-US" sz="1600" dirty="0">
                <a:latin typeface="+mn-lt"/>
              </a:rPr>
              <a:t> ja </a:t>
            </a:r>
            <a:r>
              <a:rPr lang="en-US" sz="1600" dirty="0" err="1">
                <a:latin typeface="+mn-lt"/>
              </a:rPr>
              <a:t>aineellistakin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helpotusta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arkeensa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pyykinpesun</a:t>
            </a:r>
            <a:r>
              <a:rPr lang="en-US" sz="1600" dirty="0">
                <a:latin typeface="+mn-lt"/>
              </a:rPr>
              <a:t>/</a:t>
            </a:r>
            <a:r>
              <a:rPr lang="en-US" sz="1600" dirty="0" err="1">
                <a:latin typeface="+mn-lt"/>
              </a:rPr>
              <a:t>suihkun</a:t>
            </a:r>
            <a:r>
              <a:rPr lang="en-US" sz="1600" dirty="0">
                <a:latin typeface="+mn-lt"/>
              </a:rPr>
              <a:t>/</a:t>
            </a:r>
            <a:r>
              <a:rPr lang="en-US" sz="1600" dirty="0" err="1">
                <a:latin typeface="+mn-lt"/>
              </a:rPr>
              <a:t>vaihtarin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yms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avulla</a:t>
            </a:r>
            <a:r>
              <a:rPr lang="en-US" sz="1600" dirty="0">
                <a:latin typeface="+mn-lt"/>
              </a:rPr>
              <a:t>.”</a:t>
            </a:r>
            <a:endParaRPr lang="fi-FI" sz="1600" dirty="0">
              <a:latin typeface="+mn-lt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3F50D396-3705-84B4-CA47-EE98E946EF97}"/>
              </a:ext>
            </a:extLst>
          </p:cNvPr>
          <p:cNvSpPr txBox="1">
            <a:spLocks/>
          </p:cNvSpPr>
          <p:nvPr/>
        </p:nvSpPr>
        <p:spPr>
          <a:xfrm>
            <a:off x="5183661" y="1062378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dirty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Aukioloaikaa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tulisi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lisätä</a:t>
            </a:r>
            <a:r>
              <a:rPr lang="fi-FI" sz="1600" dirty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A16A3B9-28C0-ED58-54CC-2DDF97E0BDCD}"/>
              </a:ext>
            </a:extLst>
          </p:cNvPr>
          <p:cNvSpPr txBox="1"/>
          <p:nvPr/>
        </p:nvSpPr>
        <p:spPr>
          <a:xfrm>
            <a:off x="1568661" y="183584"/>
            <a:ext cx="6188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u="sng" dirty="0"/>
              <a:t>AMMATTILAISTEN HAVAINNOT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7E4F99F-1911-ED60-4FB8-28D51424BADB}"/>
              </a:ext>
            </a:extLst>
          </p:cNvPr>
          <p:cNvSpPr txBox="1"/>
          <p:nvPr/>
        </p:nvSpPr>
        <p:spPr>
          <a:xfrm>
            <a:off x="995906" y="3521740"/>
            <a:ext cx="92684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“L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uo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osallisuuden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tunnetta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ja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mahdollisuutta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saada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apua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palveluihin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ohjautumisessa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Lisäksi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kohtaaminen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kuulluksi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tuleminen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sekä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mahdollisuus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ruokailuun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ja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pyykinpesuun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tms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on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tärkeää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Asiakkaat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saavat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päiviinsä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tekemistä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minkä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moni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kokee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olevan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todella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tärkeää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.”</a:t>
            </a:r>
            <a:endParaRPr lang="fi-FI" sz="14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0228FC8-6C85-1F96-FE74-0D00D091AF19}"/>
              </a:ext>
            </a:extLst>
          </p:cNvPr>
          <p:cNvSpPr txBox="1"/>
          <p:nvPr/>
        </p:nvSpPr>
        <p:spPr>
          <a:xfrm>
            <a:off x="6469846" y="4992209"/>
            <a:ext cx="43672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Päiviin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sisältöä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vertaistukea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apua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käytännön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asioihin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ruokaa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ja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juomaa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pyykinpesua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mahdollisuus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levätä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.”</a:t>
            </a:r>
            <a:endParaRPr lang="fi-FI" sz="1600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B8AB41C-E6B7-86E9-3A89-B6E4B0731EC2}"/>
              </a:ext>
            </a:extLst>
          </p:cNvPr>
          <p:cNvSpPr txBox="1"/>
          <p:nvPr/>
        </p:nvSpPr>
        <p:spPr>
          <a:xfrm>
            <a:off x="1256042" y="6039059"/>
            <a:ext cx="10314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“Arjen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tarpeisiin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mahdollisuus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ruokailla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pestä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pyykkiä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levätä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ja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vaikka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käydä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suihkussa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Saavat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tietoa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palveluista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ja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niihin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ohjautumisesta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Vertaisuutta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sekä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ihan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vaan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sosiaalista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kanssakäymistä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muiden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kanssa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.”</a:t>
            </a:r>
            <a:endParaRPr lang="fi-FI" sz="16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32A1F5F-5C1B-C82A-7F17-04FC92A11874}"/>
              </a:ext>
            </a:extLst>
          </p:cNvPr>
          <p:cNvSpPr txBox="1"/>
          <p:nvPr/>
        </p:nvSpPr>
        <p:spPr>
          <a:xfrm>
            <a:off x="6549621" y="2574141"/>
            <a:ext cx="5055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Suihku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pyykinpesu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vaihtari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ruokailu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seura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vierailevat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kokemusasiantuntijat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ja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viranomaiset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Monenlaista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tukea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tarvittaessa</a:t>
            </a:r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.”      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5656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B7E4764D7621B4EB1EB6B2B1F02187C" ma:contentTypeVersion="12" ma:contentTypeDescription="Luo uusi asiakirja." ma:contentTypeScope="" ma:versionID="5fb5ba064ca580fb21ef241db3196d1f">
  <xsd:schema xmlns:xsd="http://www.w3.org/2001/XMLSchema" xmlns:xs="http://www.w3.org/2001/XMLSchema" xmlns:p="http://schemas.microsoft.com/office/2006/metadata/properties" xmlns:ns2="f359d286-4ff2-4774-84a2-1e817f26dcf1" xmlns:ns3="cae1bf67-e864-4f32-8da4-40125d189661" targetNamespace="http://schemas.microsoft.com/office/2006/metadata/properties" ma:root="true" ma:fieldsID="d50ee4b04188af1a3fa50ac5ea01763b" ns2:_="" ns3:_="">
    <xsd:import namespace="f359d286-4ff2-4774-84a2-1e817f26dcf1"/>
    <xsd:import namespace="cae1bf67-e864-4f32-8da4-40125d189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9d286-4ff2-4774-84a2-1e817f26dc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7e250731-bb17-47d9-a777-68aa511d32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1bf67-e864-4f32-8da4-40125d18966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f16ffc3-3ef4-4250-821f-3f165468a56d}" ma:internalName="TaxCatchAll" ma:showField="CatchAllData" ma:web="cae1bf67-e864-4f32-8da4-40125d189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e1bf67-e864-4f32-8da4-40125d189661" xsi:nil="true"/>
    <lcf76f155ced4ddcb4097134ff3c332f xmlns="f359d286-4ff2-4774-84a2-1e817f26dc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122209-7342-4A84-A301-FF5FF09A9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59d286-4ff2-4774-84a2-1e817f26dcf1"/>
    <ds:schemaRef ds:uri="cae1bf67-e864-4f32-8da4-40125d1896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126C8F-71B8-4FF3-AE43-BECBBDE912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588A1D-27F5-4C7D-8835-027ABEE67041}">
  <ds:schemaRefs>
    <ds:schemaRef ds:uri="http://schemas.microsoft.com/office/2006/metadata/properties"/>
    <ds:schemaRef ds:uri="http://schemas.microsoft.com/office/infopath/2007/PartnerControls"/>
    <ds:schemaRef ds:uri="cae1bf67-e864-4f32-8da4-40125d189661"/>
    <ds:schemaRef ds:uri="f359d286-4ff2-4774-84a2-1e817f26dc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</Template>
  <TotalTime>868</TotalTime>
  <Words>223</Words>
  <Application>Microsoft Office PowerPoint</Application>
  <PresentationFormat>Laajakuva</PresentationFormat>
  <Paragraphs>11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Aharoni</vt:lpstr>
      <vt:lpstr>Aptos Black</vt:lpstr>
      <vt:lpstr>Arial</vt:lpstr>
      <vt:lpstr>Bradley Hand ITC</vt:lpstr>
      <vt:lpstr>Calibri</vt:lpstr>
      <vt:lpstr>Castellar</vt:lpstr>
      <vt:lpstr>Soite</vt:lpstr>
      <vt:lpstr>“Asiakkaat lähtevät kodista kohtaamaan muita.”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magna dolor esityksen otsikko amet diam</dc:title>
  <dc:creator>Kämäräinen Petra-Maria</dc:creator>
  <cp:lastModifiedBy>Pylväinen Hanna</cp:lastModifiedBy>
  <cp:revision>46</cp:revision>
  <dcterms:created xsi:type="dcterms:W3CDTF">2023-02-15T08:44:56Z</dcterms:created>
  <dcterms:modified xsi:type="dcterms:W3CDTF">2025-11-11T07:51:23Z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0x010100EB7E4764D7621B4EB1EB6B2B1F02187C</vt:lpwstr>
  </property>
  <property fmtid="{D5CDD505-2E9C-101B-9397-08002B2CF9AE}" pid="3" name="MediaServiceImageTags">
    <vt:lpwstr/>
  </property>
</Properties>
</file>