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5" r:id="rId4"/>
    <p:sldId id="261" r:id="rId5"/>
    <p:sldId id="274" r:id="rId6"/>
    <p:sldId id="276" r:id="rId7"/>
    <p:sldId id="271" r:id="rId8"/>
    <p:sldId id="279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F4"/>
    <a:srgbClr val="FF6913"/>
    <a:srgbClr val="9A2323"/>
    <a:srgbClr val="0C2340"/>
    <a:srgbClr val="FBD872"/>
    <a:srgbClr val="ECBAA8"/>
    <a:srgbClr val="D0D1AB"/>
    <a:srgbClr val="D5BED7"/>
    <a:srgbClr val="B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82" d="100"/>
          <a:sy n="82" d="100"/>
        </p:scale>
        <p:origin x="7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3.11.2025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C3C332-C211-51C7-632B-EECA559254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6000" dirty="0"/>
              <a:t>Tulokset kyselystä </a:t>
            </a:r>
            <a:br>
              <a:rPr lang="fi-FI" sz="6000" dirty="0"/>
            </a:br>
            <a:r>
              <a:rPr lang="fi-FI" sz="6000" dirty="0" err="1">
                <a:solidFill>
                  <a:schemeClr val="bg2"/>
                </a:solidFill>
              </a:rPr>
              <a:t>Soiten</a:t>
            </a:r>
            <a:r>
              <a:rPr lang="fi-FI" sz="6000" dirty="0">
                <a:solidFill>
                  <a:schemeClr val="bg2"/>
                </a:solidFill>
              </a:rPr>
              <a:t> alueen nuorille</a:t>
            </a:r>
            <a:br>
              <a:rPr lang="fi-FI" sz="6000" dirty="0">
                <a:solidFill>
                  <a:schemeClr val="bg2"/>
                </a:solidFill>
              </a:rPr>
            </a:br>
            <a:r>
              <a:rPr lang="fi-FI" sz="6000" dirty="0" err="1">
                <a:solidFill>
                  <a:schemeClr val="tx1"/>
                </a:solidFill>
              </a:rPr>
              <a:t>Soiten</a:t>
            </a:r>
            <a:r>
              <a:rPr lang="fi-FI" sz="6000" dirty="0">
                <a:solidFill>
                  <a:schemeClr val="tx1"/>
                </a:solidFill>
              </a:rPr>
              <a:t> nettisivuista nuorten osalta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ADA1BC88-CC2D-85EE-0EE7-482190CC1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31.10.2025</a:t>
            </a:r>
          </a:p>
        </p:txBody>
      </p:sp>
    </p:spTree>
    <p:extLst>
      <p:ext uri="{BB962C8B-B14F-4D97-AF65-F5344CB8AC3E}">
        <p14:creationId xmlns:p14="http://schemas.microsoft.com/office/powerpoint/2010/main" val="23747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38B02-E5D7-F3A2-52DA-BDE50D30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Kyselyn sisältö</a:t>
            </a:r>
            <a:endParaRPr lang="fi-FI" sz="5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4579B-88CB-660B-9F0B-5A8B395FF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800" dirty="0" err="1"/>
              <a:t>Soiten</a:t>
            </a:r>
            <a:r>
              <a:rPr lang="fi-FI" sz="1800" dirty="0"/>
              <a:t> alueen nuorille suunnattu kysely kartoitti kokemuksia nykyisistä verkkosivuista sekä toiveita niiden kehittämiseksi. Kysely tehtiin </a:t>
            </a:r>
            <a:r>
              <a:rPr lang="fi-FI" sz="1800" dirty="0" err="1"/>
              <a:t>Soiten</a:t>
            </a:r>
            <a:r>
              <a:rPr lang="fi-FI" sz="1800" dirty="0"/>
              <a:t> alueen nuorille eri yläkouluissa, mutta tulokset tätä yhteenvetoa varten ehdittiin saada Vetelin yläkoulusta (koko 8. ja 9. vuosiluokka eli yhteensä 4 oppilasryhmää) sekä </a:t>
            </a:r>
            <a:r>
              <a:rPr lang="fi-FI" sz="1800" dirty="0" err="1"/>
              <a:t>Soiten</a:t>
            </a:r>
            <a:r>
              <a:rPr lang="fi-FI" sz="1800" dirty="0"/>
              <a:t> nuorisovaltuustolta. </a:t>
            </a:r>
          </a:p>
          <a:p>
            <a:pPr marL="0" indent="0">
              <a:buNone/>
            </a:pPr>
            <a:r>
              <a:rPr lang="fi-FI" sz="1800" dirty="0"/>
              <a:t>N. 70 vastaajaa.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Kysytyt seitsemän asiaa:</a:t>
            </a:r>
          </a:p>
          <a:p>
            <a:pPr marL="0" indent="0">
              <a:buNone/>
            </a:pPr>
            <a:endParaRPr lang="fi-FI" sz="2000" dirty="0"/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Oliko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sivustoa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helppo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käyttää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?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Kerro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omin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sanoin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mikä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oli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helppoa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tai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vaikeaa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fi-FI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Miltä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sivusto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näytti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?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Kerro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oliko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ulkoasu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mielestäsi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selkeä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ja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sopiiko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se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nuorille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fi-FI" sz="1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Oliko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sivuston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teksti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helppoa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ymmärtää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Jos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sinulla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olisi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jokin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vointiisi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liittyvä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huoli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tai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ongelma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uskoisitko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löytäväsi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apua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soite.fi-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sivustolta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?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Löytyykö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tieto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helposti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Mikä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oli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parasta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sivustolla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Mikä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sivustossa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ärsytti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tai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jäi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mietityttämään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Millaiset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sivut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sinä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tekisit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Soiten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alueen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</a:rPr>
              <a:t>nuorille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? </a:t>
            </a:r>
            <a:endParaRPr lang="fi-FI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008FAA9-D971-0E3C-C474-68C6906B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69" y="1435781"/>
            <a:ext cx="5160942" cy="1587034"/>
          </a:xfrm>
        </p:spPr>
        <p:txBody>
          <a:bodyPr/>
          <a:lstStyle/>
          <a:p>
            <a:r>
              <a:rPr lang="fi-FI" dirty="0"/>
              <a:t>Yleiskuva tuloksista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77CCC5D-70CD-4304-1F2F-D1E304A43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Kuvailevia vastauksia saatiin erityisesti kolmesta näkökulmasta: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b="1" dirty="0"/>
              <a:t>Nykyisten sivujen positiiviset asiat</a:t>
            </a:r>
            <a:r>
              <a:rPr lang="fi-FI" dirty="0"/>
              <a:t> – 127 kommenttia</a:t>
            </a:r>
          </a:p>
          <a:p>
            <a:endParaRPr lang="fi-FI" dirty="0"/>
          </a:p>
          <a:p>
            <a:r>
              <a:rPr lang="fi-FI" b="1" dirty="0"/>
              <a:t>Nykyisten sivujen negatiiviset asiat</a:t>
            </a:r>
            <a:r>
              <a:rPr lang="fi-FI" dirty="0"/>
              <a:t> – 114 kommenttia</a:t>
            </a:r>
          </a:p>
          <a:p>
            <a:endParaRPr lang="fi-FI" dirty="0"/>
          </a:p>
          <a:p>
            <a:r>
              <a:rPr lang="fi-FI" b="1" dirty="0"/>
              <a:t>Toiveet uudelle sivustolle</a:t>
            </a:r>
            <a:r>
              <a:rPr lang="fi-FI" dirty="0"/>
              <a:t> – 66 kommenttia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E54977BF-A6D7-350F-1D4E-C283B399FA8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n paikkamerkki 5">
            <a:extLst>
              <a:ext uri="{FF2B5EF4-FFF2-40B4-BE49-F238E27FC236}">
                <a16:creationId xmlns:a16="http://schemas.microsoft.com/office/drawing/2014/main" id="{33ABA919-5844-96D1-20C3-568231388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 b="2126"/>
          <a:stretch/>
        </p:blipFill>
        <p:spPr>
          <a:xfrm>
            <a:off x="4109987" y="-1267752"/>
            <a:ext cx="10572560" cy="10122994"/>
          </a:xfrm>
          <a:prstGeom prst="rect">
            <a:avLst/>
          </a:prstGeom>
          <a:noFill/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350FEFE5-84DC-4148-69AC-9695E1552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88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008FAA9-D971-0E3C-C474-68C6906B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69" y="945776"/>
            <a:ext cx="5336134" cy="1322295"/>
          </a:xfrm>
        </p:spPr>
        <p:txBody>
          <a:bodyPr/>
          <a:lstStyle/>
          <a:p>
            <a:r>
              <a:rPr lang="fi-FI" sz="4800" dirty="0"/>
              <a:t>Positiiviset havainnot sivustosta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77CCC5D-70CD-4304-1F2F-D1E304A43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Nuoret kokivat sivuston </a:t>
            </a:r>
            <a:r>
              <a:rPr lang="fi-FI" b="1" dirty="0"/>
              <a:t>selkeäksi ja helppokäyttöiseksi</a:t>
            </a:r>
            <a:r>
              <a:rPr lang="fi-FI" dirty="0"/>
              <a:t> (36 kommenttia), ja </a:t>
            </a:r>
            <a:r>
              <a:rPr lang="fi-FI" b="1" dirty="0"/>
              <a:t>ulkoasu sai kiitosta</a:t>
            </a:r>
            <a:r>
              <a:rPr lang="fi-FI" dirty="0"/>
              <a:t> siisteydestä, väreistä ja kuvista (32 kommenttia).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Myös </a:t>
            </a:r>
            <a:r>
              <a:rPr lang="fi-FI" b="1" dirty="0"/>
              <a:t>chat-ominaisuus ja yhteystiedot</a:t>
            </a:r>
            <a:r>
              <a:rPr lang="fi-FI" dirty="0"/>
              <a:t> saivat mainintoja (6 kommenttia), ja </a:t>
            </a:r>
            <a:r>
              <a:rPr lang="fi-FI" b="1" dirty="0"/>
              <a:t>työnhaku- ja palvelusisällöt</a:t>
            </a:r>
            <a:r>
              <a:rPr lang="fi-FI" dirty="0"/>
              <a:t> olivat esillä (5 kommenttia).</a:t>
            </a:r>
          </a:p>
          <a:p>
            <a:pPr marL="0" indent="0">
              <a:buNone/>
            </a:pPr>
            <a:br>
              <a:rPr lang="fi-FI" dirty="0"/>
            </a:br>
            <a:r>
              <a:rPr lang="fi-FI" b="1" dirty="0"/>
              <a:t>Sekalaisia positiivisia huomioita </a:t>
            </a:r>
            <a:r>
              <a:rPr lang="fi-FI" dirty="0"/>
              <a:t>tuli 39 kommentin verran.</a:t>
            </a:r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4BA4A75B-C0FE-AE44-D657-9C0C4BC7DF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n paikkamerkki 5">
            <a:extLst>
              <a:ext uri="{FF2B5EF4-FFF2-40B4-BE49-F238E27FC236}">
                <a16:creationId xmlns:a16="http://schemas.microsoft.com/office/drawing/2014/main" id="{26FF2B14-0418-2D6A-C479-F27139EE8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 b="2126"/>
          <a:stretch/>
        </p:blipFill>
        <p:spPr>
          <a:xfrm>
            <a:off x="3619100" y="-1669460"/>
            <a:ext cx="11233372" cy="10755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41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>
            <a:extLst>
              <a:ext uri="{FF2B5EF4-FFF2-40B4-BE49-F238E27FC236}">
                <a16:creationId xmlns:a16="http://schemas.microsoft.com/office/drawing/2014/main" id="{8F7D85E7-81B7-84AA-3FC4-A68142FFE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" b="2126"/>
          <a:stretch/>
        </p:blipFill>
        <p:spPr>
          <a:xfrm>
            <a:off x="4995512" y="-1109178"/>
            <a:ext cx="9479438" cy="9076355"/>
          </a:xfr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B008FAA9-D971-0E3C-C474-68C6906B9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1" y="688540"/>
            <a:ext cx="5519530" cy="1322295"/>
          </a:xfrm>
        </p:spPr>
        <p:txBody>
          <a:bodyPr/>
          <a:lstStyle/>
          <a:p>
            <a:r>
              <a:rPr lang="fi-FI" sz="4800" dirty="0"/>
              <a:t>Negatiiviset havainnot sivustosta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77CCC5D-70CD-4304-1F2F-D1E304A43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1" y="2252783"/>
            <a:ext cx="5160941" cy="3842205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Suurin kritiikki kohdistui </a:t>
            </a:r>
            <a:r>
              <a:rPr lang="fi-FI" sz="1600" b="1" dirty="0"/>
              <a:t>selkeyteen ja käytettävyyteen</a:t>
            </a:r>
            <a:r>
              <a:rPr lang="fi-FI" sz="1600" dirty="0"/>
              <a:t> (49 kommenttia). Sivustoa kuvattiin mm. sekavaksi, monimutkaiseksi ja vaikeaksi navigoida.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b="1" dirty="0"/>
              <a:t>Visuaalisuus ja ulkoasu</a:t>
            </a:r>
            <a:r>
              <a:rPr lang="fi-FI" sz="1600" dirty="0"/>
              <a:t> sai kritiikkiä mm. tylsyydestä ja sairaalamaisuudesta (13 kommenttia), ja </a:t>
            </a:r>
            <a:r>
              <a:rPr lang="fi-FI" sz="1600" b="1" dirty="0"/>
              <a:t>sisältöä pidettiin vaikeaselkoisena</a:t>
            </a:r>
            <a:r>
              <a:rPr lang="fi-FI" sz="1600" dirty="0"/>
              <a:t> (14 kommenttia).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Nuoret kokivat, että </a:t>
            </a:r>
            <a:r>
              <a:rPr lang="fi-FI" sz="1600" b="1" dirty="0"/>
              <a:t>nuorten näkökulma puuttui</a:t>
            </a:r>
            <a:r>
              <a:rPr lang="fi-FI" sz="1600" dirty="0"/>
              <a:t> (8 kommenttia), ja </a:t>
            </a:r>
            <a:r>
              <a:rPr lang="fi-FI" sz="1600" b="1" dirty="0"/>
              <a:t>mielenterveys- ja päihdepalvelut</a:t>
            </a:r>
            <a:r>
              <a:rPr lang="fi-FI" sz="1600" dirty="0"/>
              <a:t> olivat vaikeasti löydettävissä.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Muutamissa kommenteissa </a:t>
            </a:r>
            <a:r>
              <a:rPr lang="fi-FI" sz="1600" b="1" dirty="0"/>
              <a:t>chatin toimivuus</a:t>
            </a:r>
            <a:r>
              <a:rPr lang="fi-FI" sz="1600" dirty="0"/>
              <a:t> ja </a:t>
            </a:r>
            <a:r>
              <a:rPr lang="fi-FI" sz="1600" b="1" dirty="0"/>
              <a:t>hakutoiminnot</a:t>
            </a:r>
            <a:r>
              <a:rPr lang="fi-FI" sz="1600" dirty="0"/>
              <a:t> herättivät epäluottamusta.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b="1" dirty="0"/>
              <a:t>Sekalaisia negatiivisia huomioita </a:t>
            </a:r>
            <a:r>
              <a:rPr lang="fi-FI" sz="1600" dirty="0"/>
              <a:t>tuli 30 kommentin verran.</a:t>
            </a:r>
          </a:p>
        </p:txBody>
      </p:sp>
    </p:spTree>
    <p:extLst>
      <p:ext uri="{BB962C8B-B14F-4D97-AF65-F5344CB8AC3E}">
        <p14:creationId xmlns:p14="http://schemas.microsoft.com/office/powerpoint/2010/main" val="4454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008FAA9-D971-0E3C-C474-68C6906B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Kvantitatiiviset arviot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C77CCC5D-70CD-4304-1F2F-D1E304A43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79 %</a:t>
            </a:r>
            <a:r>
              <a:rPr lang="fi-FI" dirty="0"/>
              <a:t> koki sivuston helppokäyttöiseksi</a:t>
            </a:r>
          </a:p>
          <a:p>
            <a:endParaRPr lang="fi-FI" dirty="0"/>
          </a:p>
          <a:p>
            <a:r>
              <a:rPr lang="fi-FI" b="1" dirty="0"/>
              <a:t>90 %</a:t>
            </a:r>
            <a:r>
              <a:rPr lang="fi-FI" dirty="0"/>
              <a:t> piti sivuston tekstiä ymmärrettävänä</a:t>
            </a:r>
          </a:p>
          <a:p>
            <a:endParaRPr lang="fi-FI" dirty="0"/>
          </a:p>
          <a:p>
            <a:r>
              <a:rPr lang="fi-FI" b="1" dirty="0"/>
              <a:t>84 %</a:t>
            </a:r>
            <a:r>
              <a:rPr lang="fi-FI" dirty="0"/>
              <a:t> uskoi löytävänsä sivustolta tarvitsemansa avun</a:t>
            </a:r>
          </a:p>
          <a:p>
            <a:endParaRPr lang="fi-FI" dirty="0"/>
          </a:p>
          <a:p>
            <a:r>
              <a:rPr lang="fi-FI" b="1" dirty="0"/>
              <a:t>70 %</a:t>
            </a:r>
            <a:r>
              <a:rPr lang="fi-FI" dirty="0"/>
              <a:t> koki sivuston sopivan nuorille</a:t>
            </a:r>
          </a:p>
        </p:txBody>
      </p:sp>
      <p:pic>
        <p:nvPicPr>
          <p:cNvPr id="12" name="Kuvan paikkamerkki 11" descr="Kuva, joka sisältää kohteen teksti, vektorigrafiikka&#10;&#10;Kuvaus luotu automaattisesti">
            <a:extLst>
              <a:ext uri="{FF2B5EF4-FFF2-40B4-BE49-F238E27FC236}">
                <a16:creationId xmlns:a16="http://schemas.microsoft.com/office/drawing/2014/main" id="{AC8D291E-487C-1911-2C93-322574DD75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r="1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080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C38B02-E5D7-F3A2-52DA-BDE50D30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Toiveet uudelle sivustolle</a:t>
            </a:r>
            <a:endParaRPr lang="fi-FI" sz="5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F4579B-88CB-660B-9F0B-5A8B395FF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422400"/>
            <a:ext cx="9409359" cy="4754563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2000" dirty="0"/>
          </a:p>
          <a:p>
            <a:r>
              <a:rPr lang="fi-FI" sz="1600" b="1" dirty="0"/>
              <a:t>Nuorille oma osio tai nappi – 14 kommenttia. </a:t>
            </a:r>
            <a:r>
              <a:rPr lang="fi-FI" sz="1600" dirty="0"/>
              <a:t>Toivottiin selkeästi erillistä nuorten osiota, erottelua lasten ja perheiden palveluista, sekä nuorille suunnattua sisältöä</a:t>
            </a:r>
          </a:p>
          <a:p>
            <a:endParaRPr lang="fi-FI" sz="1600" dirty="0"/>
          </a:p>
          <a:p>
            <a:r>
              <a:rPr lang="fi-FI" sz="1600" b="1" dirty="0"/>
              <a:t>Selkeys ja käytettävyys – 12 kommenttia. </a:t>
            </a:r>
            <a:r>
              <a:rPr lang="fi-FI" sz="1600" dirty="0"/>
              <a:t>Toivottiin yksinkertaisempaa rakennetta, opasteita ja helpompaa tiedon etsintää</a:t>
            </a:r>
          </a:p>
          <a:p>
            <a:endParaRPr lang="fi-FI" sz="1600" dirty="0"/>
          </a:p>
          <a:p>
            <a:r>
              <a:rPr lang="fi-FI" sz="1600" b="1" dirty="0"/>
              <a:t>Visuaalisuus ja ulkoasu – 11 kommenttia. </a:t>
            </a:r>
            <a:r>
              <a:rPr lang="fi-FI" sz="1600" dirty="0"/>
              <a:t>Toivottiin enemmän värejä ja luovuutta ja samalla vähemmän sairaalamaisuutta</a:t>
            </a:r>
          </a:p>
          <a:p>
            <a:endParaRPr lang="fi-FI" sz="1600" dirty="0"/>
          </a:p>
          <a:p>
            <a:r>
              <a:rPr lang="fi-FI" sz="1600" b="1" dirty="0"/>
              <a:t>Ohjeistus ja opastus – 4 kommenttia. </a:t>
            </a:r>
            <a:r>
              <a:rPr lang="fi-FI" sz="1600" dirty="0"/>
              <a:t>Toivottiin selkeitä ohjeita avun hakemiseen ja palveluiden käyttöön</a:t>
            </a:r>
          </a:p>
          <a:p>
            <a:endParaRPr lang="fi-FI" sz="1600" dirty="0"/>
          </a:p>
          <a:p>
            <a:r>
              <a:rPr lang="fi-FI" sz="1600" b="1" dirty="0"/>
              <a:t>Yhteydenotto ja palvelut – 3 kommenttia. </a:t>
            </a:r>
            <a:r>
              <a:rPr lang="fi-FI" sz="1600" dirty="0"/>
              <a:t>Toivottiin näkyvämpiä yhteystietoja, live-chatia ja vertaistukea</a:t>
            </a:r>
          </a:p>
          <a:p>
            <a:endParaRPr lang="fi-FI" sz="1600" dirty="0"/>
          </a:p>
          <a:p>
            <a:r>
              <a:rPr lang="fi-FI" sz="1600" b="1" dirty="0"/>
              <a:t>Muut sekalaiset kommentit – 25 kommenttia. </a:t>
            </a:r>
            <a:r>
              <a:rPr lang="fi-FI" sz="1600" dirty="0"/>
              <a:t>Yksittäisiä toiveita, kuten urheiluosio, emoji-sisältö, tai alueellisia lisäyksiä</a:t>
            </a:r>
          </a:p>
        </p:txBody>
      </p:sp>
    </p:spTree>
    <p:extLst>
      <p:ext uri="{BB962C8B-B14F-4D97-AF65-F5344CB8AC3E}">
        <p14:creationId xmlns:p14="http://schemas.microsoft.com/office/powerpoint/2010/main" val="30312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>
            <a:extLst>
              <a:ext uri="{FF2B5EF4-FFF2-40B4-BE49-F238E27FC236}">
                <a16:creationId xmlns:a16="http://schemas.microsoft.com/office/drawing/2014/main" id="{388CFB1B-550C-8B0D-CACA-F6B21B8C2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6798233" y="327872"/>
            <a:ext cx="5175069" cy="5821953"/>
          </a:xfr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E4B0844-81A8-0FF7-BDEE-E31C7EE21FD8}"/>
              </a:ext>
            </a:extLst>
          </p:cNvPr>
          <p:cNvSpPr txBox="1">
            <a:spLocks/>
          </p:cNvSpPr>
          <p:nvPr/>
        </p:nvSpPr>
        <p:spPr>
          <a:xfrm>
            <a:off x="858973" y="634274"/>
            <a:ext cx="10474054" cy="19202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5400" dirty="0"/>
              <a:t>Yhteenveto ja päätelmät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824CB71-D1E2-A7D3-70CA-3E5053CE92B2}"/>
              </a:ext>
            </a:extLst>
          </p:cNvPr>
          <p:cNvSpPr txBox="1"/>
          <p:nvPr/>
        </p:nvSpPr>
        <p:spPr>
          <a:xfrm>
            <a:off x="754742" y="1361412"/>
            <a:ext cx="6836229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Kysely osoittaa, että nuoret kaipaavat verkkosivuilta ennen kaikkea:</a:t>
            </a:r>
          </a:p>
          <a:p>
            <a:pPr marL="0" indent="0">
              <a:buNone/>
            </a:pPr>
            <a:endParaRPr lang="fi-FI" sz="1800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1600" b="1" dirty="0"/>
              <a:t>Selkeyttä ja helppokäyttöisyyttä</a:t>
            </a:r>
            <a:r>
              <a:rPr lang="fi-FI" altLang="fi-FI" sz="1600" dirty="0"/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1600" b="1" dirty="0"/>
              <a:t>Nuorille suunnattua sisältöä ja omaa aluetta</a:t>
            </a:r>
            <a:r>
              <a:rPr lang="fi-FI" altLang="fi-FI" sz="1600" dirty="0"/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1600" b="1" dirty="0"/>
              <a:t>Visuaalista houkuttelevuutta ja persoonallisuutta</a:t>
            </a:r>
            <a:r>
              <a:rPr lang="fi-FI" altLang="fi-FI" sz="1600" dirty="0"/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1600" b="1" dirty="0"/>
              <a:t>Selkeitä ohjeita ja nopeaa tiedonsaantia</a:t>
            </a:r>
            <a:r>
              <a:rPr lang="fi-FI" altLang="fi-FI" sz="1600" dirty="0"/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i-FI" altLang="fi-FI" sz="1600" b="1" dirty="0"/>
              <a:t>Mahdollisuuksia yhteydenottoon ja vertaistukeen</a:t>
            </a:r>
            <a:r>
              <a:rPr lang="fi-FI" altLang="fi-FI" sz="1600" dirty="0"/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i-FI" altLang="fi-FI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/>
              <a:t>Sivuston uudistuksessa kannattaa panostaa </a:t>
            </a:r>
            <a:r>
              <a:rPr lang="fi-FI" sz="1600" b="1" dirty="0"/>
              <a:t>nuorten näkökulmaan</a:t>
            </a:r>
            <a:r>
              <a:rPr lang="fi-FI" sz="1600" dirty="0"/>
              <a:t>, </a:t>
            </a:r>
            <a:r>
              <a:rPr lang="fi-FI" sz="1600" b="1" dirty="0"/>
              <a:t>käytettävyyteen</a:t>
            </a:r>
            <a:r>
              <a:rPr lang="fi-FI" sz="1600" dirty="0"/>
              <a:t>, ja </a:t>
            </a:r>
            <a:r>
              <a:rPr lang="fi-FI" sz="1600" b="1" dirty="0"/>
              <a:t>visuaaliseen ilmeeseen</a:t>
            </a:r>
            <a:r>
              <a:rPr lang="fi-FI" sz="1600" dirty="0"/>
              <a:t>, jotta sivusto olisi sekä toimiva että houkutteleva nuorille käyttäjille.</a:t>
            </a:r>
            <a:endParaRPr lang="fi-FI" altLang="fi-FI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fi-FI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8767A46-F62E-F4BB-E085-D3E9DFBF2B04}"/>
              </a:ext>
            </a:extLst>
          </p:cNvPr>
          <p:cNvSpPr txBox="1"/>
          <p:nvPr/>
        </p:nvSpPr>
        <p:spPr>
          <a:xfrm>
            <a:off x="4172856" y="5171390"/>
            <a:ext cx="58080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/>
              <a:t>RRF-Keski-Pohjanmaa –hankkeen Nuorten </a:t>
            </a:r>
            <a:r>
              <a:rPr lang="fi-FI" sz="1600" dirty="0" err="1"/>
              <a:t>miepä</a:t>
            </a:r>
            <a:r>
              <a:rPr lang="fi-FI" sz="1600" dirty="0"/>
              <a:t> –alahankkeessa on uuden nettisivun luomisessa kiinnitetty huomiota ja toteutettu kaikki nuorten eniten toivomat asiat.</a:t>
            </a:r>
            <a:endParaRPr lang="fi-FI" altLang="fi-FI" sz="1600" dirty="0"/>
          </a:p>
        </p:txBody>
      </p:sp>
    </p:spTree>
    <p:extLst>
      <p:ext uri="{BB962C8B-B14F-4D97-AF65-F5344CB8AC3E}">
        <p14:creationId xmlns:p14="http://schemas.microsoft.com/office/powerpoint/2010/main" val="314636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82AAA-8135-9BD5-B751-7FD3FCD61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FD42D0-1EE5-914A-498F-B00BBF187D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dirty="0"/>
              <a:t>Voimmeko olla yhteydessä? </a:t>
            </a:r>
          </a:p>
          <a:p>
            <a:pPr>
              <a:lnSpc>
                <a:spcPct val="90000"/>
              </a:lnSpc>
            </a:pPr>
            <a:r>
              <a:rPr lang="fi-FI" dirty="0"/>
              <a:t>Hyvin voimme.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084AEB-CB03-6418-12A4-72BB9BF8A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650EABE-5855-451F-792E-0AC5BFE99A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9" name="Kuvan paikkamerkki 8">
            <a:extLst>
              <a:ext uri="{FF2B5EF4-FFF2-40B4-BE49-F238E27FC236}">
                <a16:creationId xmlns:a16="http://schemas.microsoft.com/office/drawing/2014/main" id="{91F04C04-EA96-681D-4140-883BF67479F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" b="40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0838528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143</TotalTime>
  <Words>536</Words>
  <Application>Microsoft Office PowerPoint</Application>
  <PresentationFormat>Laajakuva</PresentationFormat>
  <Paragraphs>74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Soite</vt:lpstr>
      <vt:lpstr>Tulokset kyselystä  Soiten alueen nuorille Soiten nettisivuista nuorten osalta</vt:lpstr>
      <vt:lpstr>Kyselyn sisältö</vt:lpstr>
      <vt:lpstr>Yleiskuva tuloksista</vt:lpstr>
      <vt:lpstr>Positiiviset havainnot sivustosta</vt:lpstr>
      <vt:lpstr>Negatiiviset havainnot sivustosta</vt:lpstr>
      <vt:lpstr>Kvantitatiiviset arviot</vt:lpstr>
      <vt:lpstr>Toiveet uudelle sivustolle</vt:lpstr>
      <vt:lpstr>PowerPoint-esitys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Korkiakangas Markus</cp:lastModifiedBy>
  <cp:revision>13</cp:revision>
  <dcterms:created xsi:type="dcterms:W3CDTF">2023-02-15T08:44:56Z</dcterms:created>
  <dcterms:modified xsi:type="dcterms:W3CDTF">2025-11-03T08:23:03Z</dcterms:modified>
</cp:coreProperties>
</file>