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535" r:id="rId5"/>
    <p:sldId id="781" r:id="rId6"/>
    <p:sldId id="2147468509" r:id="rId7"/>
    <p:sldId id="2147468575" r:id="rId8"/>
    <p:sldId id="257" r:id="rId9"/>
    <p:sldId id="2147468578" r:id="rId10"/>
    <p:sldId id="2147468581" r:id="rId11"/>
    <p:sldId id="915" r:id="rId12"/>
    <p:sldId id="2147468540" r:id="rId13"/>
    <p:sldId id="2147468577" r:id="rId14"/>
    <p:sldId id="537" r:id="rId15"/>
    <p:sldId id="2147468524" r:id="rId16"/>
    <p:sldId id="556" r:id="rId17"/>
    <p:sldId id="528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628446-BF37-87B5-6E28-2E949C69DCE2}" name="Marika Koivisto" initials="MK" userId="S::marika.koivisto@bcbmedical.com::0ad34229-8e52-4457-acdc-cf7d0735c9db" providerId="AD"/>
  <p188:author id="{7F4F53BE-8333-7163-8242-482929BAF884}" name="Suvi Knuuti" initials="SK" userId="S::suvi.knuuti@bcbmedical.com::75c493aa-289c-443b-9e83-aacad095d7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3C3C"/>
    <a:srgbClr val="EAC4AB"/>
    <a:srgbClr val="8C2D2D"/>
    <a:srgbClr val="906D1B"/>
    <a:srgbClr val="FA0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646D84-860F-4511-A06F-8CF66D2933E1}" v="10" dt="2025-09-29T07:30:48.453"/>
    <p1510:client id="{653B61F8-FD1E-4320-8717-420509939321}" v="4" dt="2025-09-29T06:56:11.1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5918"/>
  </p:normalViewPr>
  <p:slideViewPr>
    <p:cSldViewPr snapToGrid="0">
      <p:cViewPr varScale="1">
        <p:scale>
          <a:sx n="99" d="100"/>
          <a:sy n="99" d="100"/>
        </p:scale>
        <p:origin x="99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570A03-B0C9-462B-ACB5-E74CDFCC0174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42B9D2A-8C18-4C7A-A6C0-5BABA771A762}">
      <dgm:prSet custT="1"/>
      <dgm:spPr/>
      <dgm:t>
        <a:bodyPr/>
        <a:lstStyle/>
        <a:p>
          <a:r>
            <a:rPr lang="fi-FI" sz="1600" b="0">
              <a:latin typeface="Franklin Gothic Book" panose="020B0503020102020204" pitchFamily="34" charset="0"/>
            </a:rPr>
            <a:t>Kertakirjautuminen ja kontekstinhallinta</a:t>
          </a:r>
          <a:endParaRPr lang="en-US" sz="1600" b="0">
            <a:latin typeface="Franklin Gothic Book" panose="020B0503020102020204" pitchFamily="34" charset="0"/>
          </a:endParaRPr>
        </a:p>
      </dgm:t>
    </dgm:pt>
    <dgm:pt modelId="{5C1DF17B-21AB-40BA-8FA1-05F9519AEB6B}" type="parTrans" cxnId="{F4372D73-28BD-4B3C-8028-618FD904C804}">
      <dgm:prSet/>
      <dgm:spPr/>
      <dgm:t>
        <a:bodyPr/>
        <a:lstStyle/>
        <a:p>
          <a:endParaRPr lang="en-US">
            <a:latin typeface="Franklin Gothic Book" panose="020B0503020102020204" pitchFamily="34" charset="0"/>
          </a:endParaRPr>
        </a:p>
      </dgm:t>
    </dgm:pt>
    <dgm:pt modelId="{3F3BE570-63DE-4414-AF60-B7D3B7C1B1CD}" type="sibTrans" cxnId="{F4372D73-28BD-4B3C-8028-618FD904C804}">
      <dgm:prSet/>
      <dgm:spPr/>
      <dgm:t>
        <a:bodyPr/>
        <a:lstStyle/>
        <a:p>
          <a:endParaRPr lang="en-US">
            <a:latin typeface="Franklin Gothic Book" panose="020B0503020102020204" pitchFamily="34" charset="0"/>
          </a:endParaRPr>
        </a:p>
      </dgm:t>
    </dgm:pt>
    <dgm:pt modelId="{2A9DEB23-C3C9-41AE-B6A5-46357485BCB9}">
      <dgm:prSet custT="1"/>
      <dgm:spPr/>
      <dgm:t>
        <a:bodyPr/>
        <a:lstStyle/>
        <a:p>
          <a:r>
            <a:rPr lang="fi-FI" sz="1400" dirty="0">
              <a:latin typeface="Franklin Gothic Book" panose="020B0503020102020204" pitchFamily="34" charset="0"/>
            </a:rPr>
            <a:t>Kirjautuminen potilastietojärjestelmän kautta, ei erillisiä salasanoja yms.</a:t>
          </a:r>
          <a:endParaRPr lang="en-US" sz="1400" dirty="0">
            <a:latin typeface="Franklin Gothic Book" panose="020B0503020102020204" pitchFamily="34" charset="0"/>
          </a:endParaRPr>
        </a:p>
      </dgm:t>
    </dgm:pt>
    <dgm:pt modelId="{FD9948A1-F2E5-4061-9D47-CD9D74F28853}" type="parTrans" cxnId="{72C7F7DE-A5F2-4B9A-9E20-F88DCC95995A}">
      <dgm:prSet/>
      <dgm:spPr/>
      <dgm:t>
        <a:bodyPr/>
        <a:lstStyle/>
        <a:p>
          <a:endParaRPr lang="en-US">
            <a:latin typeface="Franklin Gothic Book" panose="020B0503020102020204" pitchFamily="34" charset="0"/>
          </a:endParaRPr>
        </a:p>
      </dgm:t>
    </dgm:pt>
    <dgm:pt modelId="{5BB6571C-CFA4-4AAD-BD03-30973CD6DC4D}" type="sibTrans" cxnId="{72C7F7DE-A5F2-4B9A-9E20-F88DCC95995A}">
      <dgm:prSet/>
      <dgm:spPr/>
      <dgm:t>
        <a:bodyPr/>
        <a:lstStyle/>
        <a:p>
          <a:endParaRPr lang="en-US">
            <a:latin typeface="Franklin Gothic Book" panose="020B0503020102020204" pitchFamily="34" charset="0"/>
          </a:endParaRPr>
        </a:p>
      </dgm:t>
    </dgm:pt>
    <dgm:pt modelId="{1272404B-7339-4302-9597-53EC3C55C1F3}">
      <dgm:prSet custT="1"/>
      <dgm:spPr>
        <a:solidFill>
          <a:srgbClr val="463C3C"/>
        </a:solidFill>
      </dgm:spPr>
      <dgm:t>
        <a:bodyPr/>
        <a:lstStyle/>
        <a:p>
          <a:r>
            <a:rPr lang="en-US" sz="1600" b="0" dirty="0" err="1">
              <a:solidFill>
                <a:schemeClr val="bg1"/>
              </a:solidFill>
              <a:latin typeface="Franklin Gothic Book" panose="020B0503020102020204" pitchFamily="34" charset="0"/>
            </a:rPr>
            <a:t>Leikkaussalijärjestelmä</a:t>
          </a:r>
          <a:endParaRPr lang="en-US" sz="1600" b="0" dirty="0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7D312E6C-7A78-4EE3-A14D-51B752855035}" type="parTrans" cxnId="{0C771208-C278-417A-BB91-F8B7D97F9D53}">
      <dgm:prSet/>
      <dgm:spPr/>
      <dgm:t>
        <a:bodyPr/>
        <a:lstStyle/>
        <a:p>
          <a:endParaRPr lang="en-US">
            <a:latin typeface="Franklin Gothic Book" panose="020B0503020102020204" pitchFamily="34" charset="0"/>
          </a:endParaRPr>
        </a:p>
      </dgm:t>
    </dgm:pt>
    <dgm:pt modelId="{6183513B-D378-42E3-BDE4-601F66C4DC95}" type="sibTrans" cxnId="{0C771208-C278-417A-BB91-F8B7D97F9D53}">
      <dgm:prSet/>
      <dgm:spPr/>
      <dgm:t>
        <a:bodyPr/>
        <a:lstStyle/>
        <a:p>
          <a:endParaRPr lang="en-US">
            <a:latin typeface="Franklin Gothic Book" panose="020B0503020102020204" pitchFamily="34" charset="0"/>
          </a:endParaRPr>
        </a:p>
      </dgm:t>
    </dgm:pt>
    <dgm:pt modelId="{A45D0B05-8C71-4397-9F04-E039CE5BAEFF}">
      <dgm:prSet custT="1"/>
      <dgm:spPr/>
      <dgm:t>
        <a:bodyPr/>
        <a:lstStyle/>
        <a:p>
          <a:r>
            <a:rPr lang="fi-FI" sz="1400" dirty="0" err="1">
              <a:latin typeface="Franklin Gothic Book" panose="020B0503020102020204" pitchFamily="34" charset="0"/>
            </a:rPr>
            <a:t>Opera</a:t>
          </a:r>
          <a:r>
            <a:rPr lang="fi-FI" sz="1400" dirty="0">
              <a:latin typeface="Franklin Gothic Book" panose="020B0503020102020204" pitchFamily="34" charset="0"/>
            </a:rPr>
            <a:t>, ELH/ECP, </a:t>
          </a:r>
          <a:r>
            <a:rPr lang="fi-FI" sz="1400" dirty="0" err="1">
              <a:latin typeface="Franklin Gothic Book" panose="020B0503020102020204" pitchFamily="34" charset="0"/>
            </a:rPr>
            <a:t>Lesu</a:t>
          </a:r>
          <a:r>
            <a:rPr lang="fi-FI" sz="1400" dirty="0">
              <a:latin typeface="Franklin Gothic Book" panose="020B0503020102020204" pitchFamily="34" charset="0"/>
            </a:rPr>
            <a:t>, </a:t>
          </a:r>
          <a:r>
            <a:rPr lang="fi-FI" sz="1400" dirty="0" err="1">
              <a:latin typeface="Franklin Gothic Book" panose="020B0503020102020204" pitchFamily="34" charset="0"/>
            </a:rPr>
            <a:t>Orbit</a:t>
          </a:r>
          <a:r>
            <a:rPr lang="fi-FI" sz="1400" dirty="0">
              <a:latin typeface="Franklin Gothic Book" panose="020B0503020102020204" pitchFamily="34" charset="0"/>
            </a:rPr>
            <a:t>, Apotti </a:t>
          </a:r>
          <a:r>
            <a:rPr lang="fi-FI" sz="1400" dirty="0" err="1">
              <a:latin typeface="Franklin Gothic Book" panose="020B0503020102020204" pitchFamily="34" charset="0"/>
            </a:rPr>
            <a:t>Optime</a:t>
          </a:r>
          <a:r>
            <a:rPr lang="fi-FI" sz="1400" dirty="0">
              <a:latin typeface="Franklin Gothic Book" panose="020B0503020102020204" pitchFamily="34" charset="0"/>
            </a:rPr>
            <a:t>, </a:t>
          </a:r>
          <a:r>
            <a:rPr lang="fi-FI" sz="1400" dirty="0" err="1">
              <a:latin typeface="Franklin Gothic Book" panose="020B0503020102020204" pitchFamily="34" charset="0"/>
            </a:rPr>
            <a:t>Picis</a:t>
          </a:r>
          <a:endParaRPr lang="en-US" sz="1400" dirty="0">
            <a:latin typeface="Franklin Gothic Book" panose="020B0503020102020204" pitchFamily="34" charset="0"/>
          </a:endParaRPr>
        </a:p>
      </dgm:t>
    </dgm:pt>
    <dgm:pt modelId="{4EBAF37C-A777-4188-8B9E-E5A4599F1819}" type="parTrans" cxnId="{CB50DE40-FEE5-4FD4-AA0D-A9592B4EAD23}">
      <dgm:prSet/>
      <dgm:spPr/>
      <dgm:t>
        <a:bodyPr/>
        <a:lstStyle/>
        <a:p>
          <a:endParaRPr lang="en-US">
            <a:latin typeface="Franklin Gothic Book" panose="020B0503020102020204" pitchFamily="34" charset="0"/>
          </a:endParaRPr>
        </a:p>
      </dgm:t>
    </dgm:pt>
    <dgm:pt modelId="{E8E8AD39-DD64-4212-A42E-662D64CB7738}" type="sibTrans" cxnId="{CB50DE40-FEE5-4FD4-AA0D-A9592B4EAD23}">
      <dgm:prSet/>
      <dgm:spPr/>
      <dgm:t>
        <a:bodyPr/>
        <a:lstStyle/>
        <a:p>
          <a:endParaRPr lang="en-US">
            <a:latin typeface="Franklin Gothic Book" panose="020B0503020102020204" pitchFamily="34" charset="0"/>
          </a:endParaRPr>
        </a:p>
      </dgm:t>
    </dgm:pt>
    <dgm:pt modelId="{023C01E0-7687-AF46-A01A-935A64BFFCDB}">
      <dgm:prSet custT="1"/>
      <dgm:spPr/>
      <dgm:t>
        <a:bodyPr/>
        <a:lstStyle/>
        <a:p>
          <a:r>
            <a:rPr lang="en-US" sz="1400" dirty="0">
              <a:latin typeface="Franklin Gothic Book" panose="020B0503020102020204" pitchFamily="34" charset="0"/>
            </a:rPr>
            <a:t>Ariel, Lifecare, Esko, Apotti</a:t>
          </a:r>
        </a:p>
      </dgm:t>
    </dgm:pt>
    <dgm:pt modelId="{9F824933-2531-5C49-9B4C-E02FFAB4F0BF}" type="parTrans" cxnId="{A2DD1FAB-C70C-CF4D-A35E-E353CB835AFB}">
      <dgm:prSet/>
      <dgm:spPr/>
      <dgm:t>
        <a:bodyPr/>
        <a:lstStyle/>
        <a:p>
          <a:endParaRPr lang="en-GB">
            <a:latin typeface="Franklin Gothic Book" panose="020B0503020102020204" pitchFamily="34" charset="0"/>
          </a:endParaRPr>
        </a:p>
      </dgm:t>
    </dgm:pt>
    <dgm:pt modelId="{CB16A4C8-DBB8-A743-9CE2-2F640E8D3B3F}" type="sibTrans" cxnId="{A2DD1FAB-C70C-CF4D-A35E-E353CB835AFB}">
      <dgm:prSet/>
      <dgm:spPr/>
      <dgm:t>
        <a:bodyPr/>
        <a:lstStyle/>
        <a:p>
          <a:endParaRPr lang="en-GB">
            <a:latin typeface="Franklin Gothic Book" panose="020B0503020102020204" pitchFamily="34" charset="0"/>
          </a:endParaRPr>
        </a:p>
      </dgm:t>
    </dgm:pt>
    <dgm:pt modelId="{B6516288-3B31-004F-93B2-AEDB35E8BF5D}">
      <dgm:prSet custT="1"/>
      <dgm:spPr/>
      <dgm:t>
        <a:bodyPr/>
        <a:lstStyle/>
        <a:p>
          <a:r>
            <a:rPr lang="fi-FI" sz="1400" dirty="0">
              <a:latin typeface="Franklin Gothic Book" panose="020B0503020102020204" pitchFamily="34" charset="0"/>
            </a:rPr>
            <a:t>Toimenpiteen toteumatiedot; aikaleimat, implantit</a:t>
          </a:r>
          <a:endParaRPr lang="en-US" sz="1400" dirty="0">
            <a:latin typeface="Franklin Gothic Book" panose="020B0503020102020204" pitchFamily="34" charset="0"/>
          </a:endParaRPr>
        </a:p>
      </dgm:t>
    </dgm:pt>
    <dgm:pt modelId="{15715BF6-FC8D-AB4D-BDA6-D7DC9E6C61B1}" type="parTrans" cxnId="{EF2B68E7-082F-F746-B78A-7C2AA25D1226}">
      <dgm:prSet/>
      <dgm:spPr/>
      <dgm:t>
        <a:bodyPr/>
        <a:lstStyle/>
        <a:p>
          <a:endParaRPr lang="en-GB">
            <a:latin typeface="Franklin Gothic Book" panose="020B0503020102020204" pitchFamily="34" charset="0"/>
          </a:endParaRPr>
        </a:p>
      </dgm:t>
    </dgm:pt>
    <dgm:pt modelId="{69351B88-54AB-F749-A6FB-EB75C7B1561C}" type="sibTrans" cxnId="{EF2B68E7-082F-F746-B78A-7C2AA25D1226}">
      <dgm:prSet/>
      <dgm:spPr/>
      <dgm:t>
        <a:bodyPr/>
        <a:lstStyle/>
        <a:p>
          <a:endParaRPr lang="en-GB">
            <a:latin typeface="Franklin Gothic Book" panose="020B0503020102020204" pitchFamily="34" charset="0"/>
          </a:endParaRPr>
        </a:p>
      </dgm:t>
    </dgm:pt>
    <dgm:pt modelId="{BC10AFA7-57D6-440E-87AC-D4330E64A1D4}">
      <dgm:prSet custT="1"/>
      <dgm:spPr>
        <a:solidFill>
          <a:srgbClr val="463C3C"/>
        </a:solidFill>
      </dgm:spPr>
      <dgm:t>
        <a:bodyPr/>
        <a:lstStyle/>
        <a:p>
          <a:r>
            <a:rPr lang="en-US" sz="1600" dirty="0" err="1">
              <a:solidFill>
                <a:schemeClr val="bg1"/>
              </a:solidFill>
              <a:latin typeface="Franklin Gothic Book" panose="020B0503020102020204" pitchFamily="34" charset="0"/>
            </a:rPr>
            <a:t>Lääkitystiedot</a:t>
          </a:r>
          <a:endParaRPr lang="en-US" sz="1600" dirty="0">
            <a:solidFill>
              <a:schemeClr val="bg1"/>
            </a:solidFill>
            <a:latin typeface="Franklin Gothic Book" panose="020B0503020102020204" pitchFamily="34" charset="0"/>
          </a:endParaRPr>
        </a:p>
      </dgm:t>
    </dgm:pt>
    <dgm:pt modelId="{4C2331F1-A957-4D7D-8B71-D517F3550060}" type="parTrans" cxnId="{10370BBE-7E52-4C09-9726-AD91FD0D0CA1}">
      <dgm:prSet/>
      <dgm:spPr/>
      <dgm:t>
        <a:bodyPr/>
        <a:lstStyle/>
        <a:p>
          <a:endParaRPr lang="fi-FI"/>
        </a:p>
      </dgm:t>
    </dgm:pt>
    <dgm:pt modelId="{D95F2E6A-8FD4-4B94-8AC0-91283D74F75A}" type="sibTrans" cxnId="{10370BBE-7E52-4C09-9726-AD91FD0D0CA1}">
      <dgm:prSet/>
      <dgm:spPr/>
      <dgm:t>
        <a:bodyPr/>
        <a:lstStyle/>
        <a:p>
          <a:endParaRPr lang="fi-FI"/>
        </a:p>
      </dgm:t>
    </dgm:pt>
    <dgm:pt modelId="{7971F494-BE6A-4305-A56B-40260AE95582}">
      <dgm:prSet custT="1"/>
      <dgm:spPr/>
      <dgm:t>
        <a:bodyPr/>
        <a:lstStyle/>
        <a:p>
          <a:r>
            <a:rPr lang="en-US" sz="1600" dirty="0" err="1">
              <a:latin typeface="Franklin Gothic Book" panose="020B0503020102020204" pitchFamily="34" charset="0"/>
            </a:rPr>
            <a:t>Laboratoriotulokset</a:t>
          </a:r>
          <a:endParaRPr lang="en-US" sz="1600" dirty="0">
            <a:latin typeface="Franklin Gothic Book" panose="020B0503020102020204" pitchFamily="34" charset="0"/>
          </a:endParaRPr>
        </a:p>
      </dgm:t>
    </dgm:pt>
    <dgm:pt modelId="{57CD73C8-13EA-482F-BFDD-6F92C19D08BC}" type="parTrans" cxnId="{A1846F67-0035-47C9-B1EC-234EB6C50E6C}">
      <dgm:prSet/>
      <dgm:spPr/>
      <dgm:t>
        <a:bodyPr/>
        <a:lstStyle/>
        <a:p>
          <a:endParaRPr lang="fi-FI"/>
        </a:p>
      </dgm:t>
    </dgm:pt>
    <dgm:pt modelId="{3EC87973-52C9-4762-8CF6-287EB52B1B39}" type="sibTrans" cxnId="{A1846F67-0035-47C9-B1EC-234EB6C50E6C}">
      <dgm:prSet/>
      <dgm:spPr/>
      <dgm:t>
        <a:bodyPr/>
        <a:lstStyle/>
        <a:p>
          <a:endParaRPr lang="fi-FI"/>
        </a:p>
      </dgm:t>
    </dgm:pt>
    <dgm:pt modelId="{67652FCD-6AAA-4DE1-902D-58CF3B0440E8}">
      <dgm:prSet custT="1"/>
      <dgm:spPr/>
      <dgm:t>
        <a:bodyPr/>
        <a:lstStyle/>
        <a:p>
          <a:r>
            <a:rPr lang="en-US" sz="1400" dirty="0" err="1">
              <a:latin typeface="Franklin Gothic Book" panose="020B0503020102020204" pitchFamily="34" charset="0"/>
            </a:rPr>
            <a:t>Haetaan</a:t>
          </a:r>
          <a:r>
            <a:rPr lang="en-US" sz="1400" dirty="0">
              <a:latin typeface="Franklin Gothic Book" panose="020B0503020102020204" pitchFamily="34" charset="0"/>
            </a:rPr>
            <a:t> </a:t>
          </a:r>
          <a:r>
            <a:rPr lang="en-US" sz="1400" dirty="0" err="1">
              <a:latin typeface="Franklin Gothic Book" panose="020B0503020102020204" pitchFamily="34" charset="0"/>
            </a:rPr>
            <a:t>erikseen</a:t>
          </a:r>
          <a:r>
            <a:rPr lang="en-US" sz="1400" dirty="0">
              <a:latin typeface="Franklin Gothic Book" panose="020B0503020102020204" pitchFamily="34" charset="0"/>
            </a:rPr>
            <a:t> </a:t>
          </a:r>
          <a:r>
            <a:rPr lang="en-US" sz="1400" dirty="0" err="1">
              <a:latin typeface="Franklin Gothic Book" panose="020B0503020102020204" pitchFamily="34" charset="0"/>
            </a:rPr>
            <a:t>määritellyt</a:t>
          </a:r>
          <a:r>
            <a:rPr lang="en-US" sz="1400" dirty="0">
              <a:latin typeface="Franklin Gothic Book" panose="020B0503020102020204" pitchFamily="34" charset="0"/>
            </a:rPr>
            <a:t> </a:t>
          </a:r>
          <a:r>
            <a:rPr lang="en-US" sz="1400" dirty="0" err="1">
              <a:latin typeface="Franklin Gothic Book" panose="020B0503020102020204" pitchFamily="34" charset="0"/>
            </a:rPr>
            <a:t>lääkitystiedot</a:t>
          </a:r>
          <a:endParaRPr lang="en-US" sz="1400" dirty="0">
            <a:latin typeface="Franklin Gothic Book" panose="020B0503020102020204" pitchFamily="34" charset="0"/>
          </a:endParaRPr>
        </a:p>
      </dgm:t>
    </dgm:pt>
    <dgm:pt modelId="{74FBD452-409E-4522-8DF3-D84B36F68B22}" type="parTrans" cxnId="{FC2C0C7E-B48C-436E-AA65-60707B0537F8}">
      <dgm:prSet/>
      <dgm:spPr/>
      <dgm:t>
        <a:bodyPr/>
        <a:lstStyle/>
        <a:p>
          <a:endParaRPr lang="fi-FI"/>
        </a:p>
      </dgm:t>
    </dgm:pt>
    <dgm:pt modelId="{21B5877E-FF6D-4710-BB44-006AAA8A3999}" type="sibTrans" cxnId="{FC2C0C7E-B48C-436E-AA65-60707B0537F8}">
      <dgm:prSet/>
      <dgm:spPr/>
      <dgm:t>
        <a:bodyPr/>
        <a:lstStyle/>
        <a:p>
          <a:endParaRPr lang="fi-FI"/>
        </a:p>
      </dgm:t>
    </dgm:pt>
    <dgm:pt modelId="{579F0037-259D-4A60-94C3-739B32C33989}">
      <dgm:prSet custT="1"/>
      <dgm:spPr/>
      <dgm:t>
        <a:bodyPr/>
        <a:lstStyle/>
        <a:p>
          <a:r>
            <a:rPr lang="fi-FI" sz="1400" dirty="0">
              <a:solidFill>
                <a:schemeClr val="tx1"/>
              </a:solidFill>
              <a:latin typeface="Franklin Gothic Book" panose="020B0503020102020204" pitchFamily="34" charset="0"/>
            </a:rPr>
            <a:t>Haetaan erikseen määritellyt laboratoriotutkimukset</a:t>
          </a:r>
          <a:endParaRPr lang="en-US" sz="1400" dirty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E826A4E0-892B-47AF-B568-7788830B0806}" type="parTrans" cxnId="{12C7501C-88B8-465D-BE6F-173D06917E50}">
      <dgm:prSet/>
      <dgm:spPr/>
      <dgm:t>
        <a:bodyPr/>
        <a:lstStyle/>
        <a:p>
          <a:endParaRPr lang="fi-FI"/>
        </a:p>
      </dgm:t>
    </dgm:pt>
    <dgm:pt modelId="{8D673B19-1BA5-418A-B278-50A2600C4EC4}" type="sibTrans" cxnId="{12C7501C-88B8-465D-BE6F-173D06917E50}">
      <dgm:prSet/>
      <dgm:spPr/>
      <dgm:t>
        <a:bodyPr/>
        <a:lstStyle/>
        <a:p>
          <a:endParaRPr lang="fi-FI"/>
        </a:p>
      </dgm:t>
    </dgm:pt>
    <dgm:pt modelId="{E3973194-A423-4380-9496-51C9B09C68B1}">
      <dgm:prSet custT="1"/>
      <dgm:spPr/>
      <dgm:t>
        <a:bodyPr/>
        <a:lstStyle/>
        <a:p>
          <a:r>
            <a:rPr lang="en-US" sz="1600" err="1">
              <a:latin typeface="Franklin Gothic Book" panose="020B0503020102020204" pitchFamily="34" charset="0"/>
            </a:rPr>
            <a:t>Potilastietojärjestelmä</a:t>
          </a:r>
          <a:endParaRPr lang="en-US" sz="1600">
            <a:latin typeface="Franklin Gothic Book" panose="020B0503020102020204" pitchFamily="34" charset="0"/>
          </a:endParaRPr>
        </a:p>
      </dgm:t>
    </dgm:pt>
    <dgm:pt modelId="{9196A262-BD0A-4191-BEAC-6A24E77E51E8}" type="parTrans" cxnId="{B3137F14-4BFD-47F1-B2E5-7655897CE0C0}">
      <dgm:prSet/>
      <dgm:spPr/>
      <dgm:t>
        <a:bodyPr/>
        <a:lstStyle/>
        <a:p>
          <a:endParaRPr lang="fi-FI"/>
        </a:p>
      </dgm:t>
    </dgm:pt>
    <dgm:pt modelId="{2879077F-761C-4A14-81FC-B7169E538A56}" type="sibTrans" cxnId="{B3137F14-4BFD-47F1-B2E5-7655897CE0C0}">
      <dgm:prSet/>
      <dgm:spPr/>
      <dgm:t>
        <a:bodyPr/>
        <a:lstStyle/>
        <a:p>
          <a:endParaRPr lang="fi-FI"/>
        </a:p>
      </dgm:t>
    </dgm:pt>
    <dgm:pt modelId="{B78A9036-85C6-477C-AF41-B180D38811D6}">
      <dgm:prSet custT="1"/>
      <dgm:spPr/>
      <dgm:t>
        <a:bodyPr/>
        <a:lstStyle/>
        <a:p>
          <a:r>
            <a:rPr lang="fi-FI" sz="1400" dirty="0">
              <a:latin typeface="Franklin Gothic Book" panose="020B0503020102020204" pitchFamily="34" charset="0"/>
            </a:rPr>
            <a:t>Potilaan henkilötiedot</a:t>
          </a:r>
          <a:endParaRPr lang="en-US" sz="1400" dirty="0">
            <a:latin typeface="Franklin Gothic Book" panose="020B0503020102020204" pitchFamily="34" charset="0"/>
          </a:endParaRPr>
        </a:p>
      </dgm:t>
    </dgm:pt>
    <dgm:pt modelId="{93E3FB92-1AC9-4727-B0C4-8F1F202F439E}" type="parTrans" cxnId="{6EE1F7A9-EE45-46EB-A568-781FD58D6B38}">
      <dgm:prSet/>
      <dgm:spPr/>
      <dgm:t>
        <a:bodyPr/>
        <a:lstStyle/>
        <a:p>
          <a:endParaRPr lang="fi-FI"/>
        </a:p>
      </dgm:t>
    </dgm:pt>
    <dgm:pt modelId="{43186EA5-54A6-4B48-9841-614DBD88D3DF}" type="sibTrans" cxnId="{6EE1F7A9-EE45-46EB-A568-781FD58D6B38}">
      <dgm:prSet/>
      <dgm:spPr/>
      <dgm:t>
        <a:bodyPr/>
        <a:lstStyle/>
        <a:p>
          <a:endParaRPr lang="fi-FI"/>
        </a:p>
      </dgm:t>
    </dgm:pt>
    <dgm:pt modelId="{4341885C-8455-47FA-95DA-5109B6E9C357}">
      <dgm:prSet custT="1"/>
      <dgm:spPr/>
      <dgm:t>
        <a:bodyPr/>
        <a:lstStyle/>
        <a:p>
          <a:r>
            <a:rPr lang="fi-FI" sz="1400" dirty="0">
              <a:solidFill>
                <a:schemeClr val="tx1"/>
              </a:solidFill>
              <a:latin typeface="Franklin Gothic Book" panose="020B0503020102020204" pitchFamily="34" charset="0"/>
            </a:rPr>
            <a:t>Luodaan potilas ajanvarauksesta yksikön, ajanvarausresurssin, -tyypin ja/tai –toimenpiteen perusteella</a:t>
          </a:r>
          <a:endParaRPr lang="en-US" sz="1400" dirty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2DD45A7A-FEC2-426A-8BC8-F97443BB2C10}" type="parTrans" cxnId="{E9CD7E2E-91EE-4D43-8456-778ED0D49C3E}">
      <dgm:prSet/>
      <dgm:spPr/>
      <dgm:t>
        <a:bodyPr/>
        <a:lstStyle/>
        <a:p>
          <a:endParaRPr lang="en-GB"/>
        </a:p>
      </dgm:t>
    </dgm:pt>
    <dgm:pt modelId="{AC590857-2573-40F5-B09D-A956F904BC69}" type="sibTrans" cxnId="{E9CD7E2E-91EE-4D43-8456-778ED0D49C3E}">
      <dgm:prSet/>
      <dgm:spPr/>
      <dgm:t>
        <a:bodyPr/>
        <a:lstStyle/>
        <a:p>
          <a:endParaRPr lang="en-GB"/>
        </a:p>
      </dgm:t>
    </dgm:pt>
    <dgm:pt modelId="{81FF380D-D3AE-4E1C-B264-51C995B32F24}">
      <dgm:prSet custT="1"/>
      <dgm:spPr/>
      <dgm:t>
        <a:bodyPr/>
        <a:lstStyle/>
        <a:p>
          <a:r>
            <a:rPr lang="fi-FI" sz="1400" dirty="0">
              <a:latin typeface="Franklin Gothic Book" panose="020B0503020102020204" pitchFamily="34" charset="0"/>
            </a:rPr>
            <a:t>Automaattinen kertomusten siirto potilastietojärjestelmään, Kanta-yhteensopiva</a:t>
          </a:r>
          <a:endParaRPr lang="en-US" sz="1400" dirty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7A81C1BF-67E2-4D84-A89B-410A71FFFCF6}" type="parTrans" cxnId="{BA06F8D2-FFF0-4AF9-85AA-34FFB5D2462A}">
      <dgm:prSet/>
      <dgm:spPr/>
      <dgm:t>
        <a:bodyPr/>
        <a:lstStyle/>
        <a:p>
          <a:endParaRPr lang="en-GB"/>
        </a:p>
      </dgm:t>
    </dgm:pt>
    <dgm:pt modelId="{F2C62329-2CDF-47DE-B18C-C83A2D494CB9}" type="sibTrans" cxnId="{BA06F8D2-FFF0-4AF9-85AA-34FFB5D2462A}">
      <dgm:prSet/>
      <dgm:spPr/>
      <dgm:t>
        <a:bodyPr/>
        <a:lstStyle/>
        <a:p>
          <a:endParaRPr lang="en-GB"/>
        </a:p>
      </dgm:t>
    </dgm:pt>
    <dgm:pt modelId="{9F2CB572-1946-484D-BCE8-CF0B95A551F2}" type="pres">
      <dgm:prSet presAssocID="{D9570A03-B0C9-462B-ACB5-E74CDFCC0174}" presName="Name0" presStyleCnt="0">
        <dgm:presLayoutVars>
          <dgm:dir/>
          <dgm:animLvl val="lvl"/>
          <dgm:resizeHandles val="exact"/>
        </dgm:presLayoutVars>
      </dgm:prSet>
      <dgm:spPr/>
    </dgm:pt>
    <dgm:pt modelId="{0E447E40-A0C0-9D40-8DCE-57BCAC5A610B}" type="pres">
      <dgm:prSet presAssocID="{C42B9D2A-8C18-4C7A-A6C0-5BABA771A762}" presName="linNode" presStyleCnt="0"/>
      <dgm:spPr/>
    </dgm:pt>
    <dgm:pt modelId="{0371BEA9-F10F-F040-AB22-1CBC26118900}" type="pres">
      <dgm:prSet presAssocID="{C42B9D2A-8C18-4C7A-A6C0-5BABA771A762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E78D1D21-E845-964A-92B0-8F5C51411BB4}" type="pres">
      <dgm:prSet presAssocID="{C42B9D2A-8C18-4C7A-A6C0-5BABA771A762}" presName="descendantText" presStyleLbl="alignAccFollowNode1" presStyleIdx="0" presStyleCnt="5">
        <dgm:presLayoutVars>
          <dgm:bulletEnabled val="1"/>
        </dgm:presLayoutVars>
      </dgm:prSet>
      <dgm:spPr/>
    </dgm:pt>
    <dgm:pt modelId="{E7492160-8366-DA43-92DE-9B92D5A81AF1}" type="pres">
      <dgm:prSet presAssocID="{3F3BE570-63DE-4414-AF60-B7D3B7C1B1CD}" presName="sp" presStyleCnt="0"/>
      <dgm:spPr/>
    </dgm:pt>
    <dgm:pt modelId="{3F11DB77-5F96-4767-A23F-D284156E9491}" type="pres">
      <dgm:prSet presAssocID="{E3973194-A423-4380-9496-51C9B09C68B1}" presName="linNode" presStyleCnt="0"/>
      <dgm:spPr/>
    </dgm:pt>
    <dgm:pt modelId="{3466DC53-889B-4F8E-B777-C91D55FD7EE3}" type="pres">
      <dgm:prSet presAssocID="{E3973194-A423-4380-9496-51C9B09C68B1}" presName="parentText" presStyleLbl="node1" presStyleIdx="1" presStyleCnt="5" custScaleX="98977" custScaleY="238396">
        <dgm:presLayoutVars>
          <dgm:chMax val="1"/>
          <dgm:bulletEnabled val="1"/>
        </dgm:presLayoutVars>
      </dgm:prSet>
      <dgm:spPr/>
    </dgm:pt>
    <dgm:pt modelId="{B700C96F-2383-4527-BF5B-970A130F0F50}" type="pres">
      <dgm:prSet presAssocID="{E3973194-A423-4380-9496-51C9B09C68B1}" presName="descendantText" presStyleLbl="alignAccFollowNode1" presStyleIdx="1" presStyleCnt="5" custScaleY="290708">
        <dgm:presLayoutVars>
          <dgm:bulletEnabled val="1"/>
        </dgm:presLayoutVars>
      </dgm:prSet>
      <dgm:spPr/>
    </dgm:pt>
    <dgm:pt modelId="{89888E53-6929-4653-9B0E-743A8246CE71}" type="pres">
      <dgm:prSet presAssocID="{2879077F-761C-4A14-81FC-B7169E538A56}" presName="sp" presStyleCnt="0"/>
      <dgm:spPr/>
    </dgm:pt>
    <dgm:pt modelId="{5A422C56-A278-EB44-AF1F-294376FEB39C}" type="pres">
      <dgm:prSet presAssocID="{1272404B-7339-4302-9597-53EC3C55C1F3}" presName="linNode" presStyleCnt="0"/>
      <dgm:spPr/>
    </dgm:pt>
    <dgm:pt modelId="{9338C839-EFBE-244D-85DC-8BD90AFF1FE6}" type="pres">
      <dgm:prSet presAssocID="{1272404B-7339-4302-9597-53EC3C55C1F3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984D3D1E-692E-824A-9375-8509EF007BE2}" type="pres">
      <dgm:prSet presAssocID="{1272404B-7339-4302-9597-53EC3C55C1F3}" presName="descendantText" presStyleLbl="alignAccFollowNode1" presStyleIdx="2" presStyleCnt="5">
        <dgm:presLayoutVars>
          <dgm:bulletEnabled val="1"/>
        </dgm:presLayoutVars>
      </dgm:prSet>
      <dgm:spPr/>
    </dgm:pt>
    <dgm:pt modelId="{DF87D593-FB88-2C47-A0B5-FDB7A40F54B0}" type="pres">
      <dgm:prSet presAssocID="{6183513B-D378-42E3-BDE4-601F66C4DC95}" presName="sp" presStyleCnt="0"/>
      <dgm:spPr/>
    </dgm:pt>
    <dgm:pt modelId="{291CD8F9-83A3-4805-B635-42A5790DD577}" type="pres">
      <dgm:prSet presAssocID="{BC10AFA7-57D6-440E-87AC-D4330E64A1D4}" presName="linNode" presStyleCnt="0"/>
      <dgm:spPr/>
    </dgm:pt>
    <dgm:pt modelId="{8CE714A1-6422-434D-B512-EA10F3E74213}" type="pres">
      <dgm:prSet presAssocID="{BC10AFA7-57D6-440E-87AC-D4330E64A1D4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18FF296A-E2A7-4E3A-A2FA-33FECFE4FA17}" type="pres">
      <dgm:prSet presAssocID="{BC10AFA7-57D6-440E-87AC-D4330E64A1D4}" presName="descendantText" presStyleLbl="alignAccFollowNode1" presStyleIdx="3" presStyleCnt="5" custLinFactNeighborX="320" custLinFactNeighborY="0">
        <dgm:presLayoutVars>
          <dgm:bulletEnabled val="1"/>
        </dgm:presLayoutVars>
      </dgm:prSet>
      <dgm:spPr/>
    </dgm:pt>
    <dgm:pt modelId="{F479339B-73C4-4BA0-B09D-4BCD349F50E2}" type="pres">
      <dgm:prSet presAssocID="{D95F2E6A-8FD4-4B94-8AC0-91283D74F75A}" presName="sp" presStyleCnt="0"/>
      <dgm:spPr/>
    </dgm:pt>
    <dgm:pt modelId="{BA66D7A0-FDDF-4853-8141-587F3DDC3356}" type="pres">
      <dgm:prSet presAssocID="{7971F494-BE6A-4305-A56B-40260AE95582}" presName="linNode" presStyleCnt="0"/>
      <dgm:spPr/>
    </dgm:pt>
    <dgm:pt modelId="{7019BFFD-7DE8-480F-8FE4-D5FC7DA18158}" type="pres">
      <dgm:prSet presAssocID="{7971F494-BE6A-4305-A56B-40260AE95582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A8C179CA-04D9-4242-B7A8-40DA81FE159D}" type="pres">
      <dgm:prSet presAssocID="{7971F494-BE6A-4305-A56B-40260AE95582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18622906-39A1-4555-B0D4-01E8E27DF011}" type="presOf" srcId="{4341885C-8455-47FA-95DA-5109B6E9C357}" destId="{B700C96F-2383-4527-BF5B-970A130F0F50}" srcOrd="0" destOrd="1" presId="urn:microsoft.com/office/officeart/2005/8/layout/vList5"/>
    <dgm:cxn modelId="{0C771208-C278-417A-BB91-F8B7D97F9D53}" srcId="{D9570A03-B0C9-462B-ACB5-E74CDFCC0174}" destId="{1272404B-7339-4302-9597-53EC3C55C1F3}" srcOrd="2" destOrd="0" parTransId="{7D312E6C-7A78-4EE3-A14D-51B752855035}" sibTransId="{6183513B-D378-42E3-BDE4-601F66C4DC95}"/>
    <dgm:cxn modelId="{B3137F14-4BFD-47F1-B2E5-7655897CE0C0}" srcId="{D9570A03-B0C9-462B-ACB5-E74CDFCC0174}" destId="{E3973194-A423-4380-9496-51C9B09C68B1}" srcOrd="1" destOrd="0" parTransId="{9196A262-BD0A-4191-BEAC-6A24E77E51E8}" sibTransId="{2879077F-761C-4A14-81FC-B7169E538A56}"/>
    <dgm:cxn modelId="{12C7501C-88B8-465D-BE6F-173D06917E50}" srcId="{7971F494-BE6A-4305-A56B-40260AE95582}" destId="{579F0037-259D-4A60-94C3-739B32C33989}" srcOrd="0" destOrd="0" parTransId="{E826A4E0-892B-47AF-B568-7788830B0806}" sibTransId="{8D673B19-1BA5-418A-B278-50A2600C4EC4}"/>
    <dgm:cxn modelId="{585F6024-04DF-1445-986D-5CF3D0A19429}" type="presOf" srcId="{1272404B-7339-4302-9597-53EC3C55C1F3}" destId="{9338C839-EFBE-244D-85DC-8BD90AFF1FE6}" srcOrd="0" destOrd="0" presId="urn:microsoft.com/office/officeart/2005/8/layout/vList5"/>
    <dgm:cxn modelId="{E9CD7E2E-91EE-4D43-8456-778ED0D49C3E}" srcId="{E3973194-A423-4380-9496-51C9B09C68B1}" destId="{4341885C-8455-47FA-95DA-5109B6E9C357}" srcOrd="1" destOrd="0" parTransId="{2DD45A7A-FEC2-426A-8BC8-F97443BB2C10}" sibTransId="{AC590857-2573-40F5-B09D-A956F904BC69}"/>
    <dgm:cxn modelId="{23EA973B-5443-E64E-BC54-D9379FD9FDEC}" type="presOf" srcId="{B6516288-3B31-004F-93B2-AEDB35E8BF5D}" destId="{984D3D1E-692E-824A-9375-8509EF007BE2}" srcOrd="0" destOrd="1" presId="urn:microsoft.com/office/officeart/2005/8/layout/vList5"/>
    <dgm:cxn modelId="{CB50DE40-FEE5-4FD4-AA0D-A9592B4EAD23}" srcId="{1272404B-7339-4302-9597-53EC3C55C1F3}" destId="{A45D0B05-8C71-4397-9F04-E039CE5BAEFF}" srcOrd="0" destOrd="0" parTransId="{4EBAF37C-A777-4188-8B9E-E5A4599F1819}" sibTransId="{E8E8AD39-DD64-4212-A42E-662D64CB7738}"/>
    <dgm:cxn modelId="{85E6F265-933F-8744-AB5D-4570B89DF49B}" type="presOf" srcId="{023C01E0-7687-AF46-A01A-935A64BFFCDB}" destId="{E78D1D21-E845-964A-92B0-8F5C51411BB4}" srcOrd="0" destOrd="0" presId="urn:microsoft.com/office/officeart/2005/8/layout/vList5"/>
    <dgm:cxn modelId="{A1846F67-0035-47C9-B1EC-234EB6C50E6C}" srcId="{D9570A03-B0C9-462B-ACB5-E74CDFCC0174}" destId="{7971F494-BE6A-4305-A56B-40260AE95582}" srcOrd="4" destOrd="0" parTransId="{57CD73C8-13EA-482F-BFDD-6F92C19D08BC}" sibTransId="{3EC87973-52C9-4762-8CF6-287EB52B1B39}"/>
    <dgm:cxn modelId="{E3D49469-BB99-4483-A99D-9A418B6ACC2B}" type="presOf" srcId="{BC10AFA7-57D6-440E-87AC-D4330E64A1D4}" destId="{8CE714A1-6422-434D-B512-EA10F3E74213}" srcOrd="0" destOrd="0" presId="urn:microsoft.com/office/officeart/2005/8/layout/vList5"/>
    <dgm:cxn modelId="{551C194C-054F-46A3-B236-E2CB1521ED2F}" type="presOf" srcId="{67652FCD-6AAA-4DE1-902D-58CF3B0440E8}" destId="{18FF296A-E2A7-4E3A-A2FA-33FECFE4FA17}" srcOrd="0" destOrd="0" presId="urn:microsoft.com/office/officeart/2005/8/layout/vList5"/>
    <dgm:cxn modelId="{8BAFDC4E-5EB6-A344-84B1-4AB223EEE694}" type="presOf" srcId="{2A9DEB23-C3C9-41AE-B6A5-46357485BCB9}" destId="{E78D1D21-E845-964A-92B0-8F5C51411BB4}" srcOrd="0" destOrd="1" presId="urn:microsoft.com/office/officeart/2005/8/layout/vList5"/>
    <dgm:cxn modelId="{1A1C2352-6C73-EE46-AB63-4B5C539AD0F9}" type="presOf" srcId="{C42B9D2A-8C18-4C7A-A6C0-5BABA771A762}" destId="{0371BEA9-F10F-F040-AB22-1CBC26118900}" srcOrd="0" destOrd="0" presId="urn:microsoft.com/office/officeart/2005/8/layout/vList5"/>
    <dgm:cxn modelId="{F4372D73-28BD-4B3C-8028-618FD904C804}" srcId="{D9570A03-B0C9-462B-ACB5-E74CDFCC0174}" destId="{C42B9D2A-8C18-4C7A-A6C0-5BABA771A762}" srcOrd="0" destOrd="0" parTransId="{5C1DF17B-21AB-40BA-8FA1-05F9519AEB6B}" sibTransId="{3F3BE570-63DE-4414-AF60-B7D3B7C1B1CD}"/>
    <dgm:cxn modelId="{A5644377-A155-4919-8D4F-D249DCB73856}" type="presOf" srcId="{579F0037-259D-4A60-94C3-739B32C33989}" destId="{A8C179CA-04D9-4242-B7A8-40DA81FE159D}" srcOrd="0" destOrd="0" presId="urn:microsoft.com/office/officeart/2005/8/layout/vList5"/>
    <dgm:cxn modelId="{FC2C0C7E-B48C-436E-AA65-60707B0537F8}" srcId="{BC10AFA7-57D6-440E-87AC-D4330E64A1D4}" destId="{67652FCD-6AAA-4DE1-902D-58CF3B0440E8}" srcOrd="0" destOrd="0" parTransId="{74FBD452-409E-4522-8DF3-D84B36F68B22}" sibTransId="{21B5877E-FF6D-4710-BB44-006AAA8A3999}"/>
    <dgm:cxn modelId="{BD591D8D-D4A7-46FD-BACC-2F28D73C2A9B}" type="presOf" srcId="{B78A9036-85C6-477C-AF41-B180D38811D6}" destId="{B700C96F-2383-4527-BF5B-970A130F0F50}" srcOrd="0" destOrd="0" presId="urn:microsoft.com/office/officeart/2005/8/layout/vList5"/>
    <dgm:cxn modelId="{4EE3DA8E-303C-4A00-AE75-4DB5F50A3ABF}" type="presOf" srcId="{7971F494-BE6A-4305-A56B-40260AE95582}" destId="{7019BFFD-7DE8-480F-8FE4-D5FC7DA18158}" srcOrd="0" destOrd="0" presId="urn:microsoft.com/office/officeart/2005/8/layout/vList5"/>
    <dgm:cxn modelId="{F3047C95-4717-F541-948F-2CF3BA361CF5}" type="presOf" srcId="{A45D0B05-8C71-4397-9F04-E039CE5BAEFF}" destId="{984D3D1E-692E-824A-9375-8509EF007BE2}" srcOrd="0" destOrd="0" presId="urn:microsoft.com/office/officeart/2005/8/layout/vList5"/>
    <dgm:cxn modelId="{F48FC6A2-4875-624F-B023-BA01639568F3}" type="presOf" srcId="{D9570A03-B0C9-462B-ACB5-E74CDFCC0174}" destId="{9F2CB572-1946-484D-BCE8-CF0B95A551F2}" srcOrd="0" destOrd="0" presId="urn:microsoft.com/office/officeart/2005/8/layout/vList5"/>
    <dgm:cxn modelId="{6EE1F7A9-EE45-46EB-A568-781FD58D6B38}" srcId="{E3973194-A423-4380-9496-51C9B09C68B1}" destId="{B78A9036-85C6-477C-AF41-B180D38811D6}" srcOrd="0" destOrd="0" parTransId="{93E3FB92-1AC9-4727-B0C4-8F1F202F439E}" sibTransId="{43186EA5-54A6-4B48-9841-614DBD88D3DF}"/>
    <dgm:cxn modelId="{A2DD1FAB-C70C-CF4D-A35E-E353CB835AFB}" srcId="{C42B9D2A-8C18-4C7A-A6C0-5BABA771A762}" destId="{023C01E0-7687-AF46-A01A-935A64BFFCDB}" srcOrd="0" destOrd="0" parTransId="{9F824933-2531-5C49-9B4C-E02FFAB4F0BF}" sibTransId="{CB16A4C8-DBB8-A743-9CE2-2F640E8D3B3F}"/>
    <dgm:cxn modelId="{10370BBE-7E52-4C09-9726-AD91FD0D0CA1}" srcId="{D9570A03-B0C9-462B-ACB5-E74CDFCC0174}" destId="{BC10AFA7-57D6-440E-87AC-D4330E64A1D4}" srcOrd="3" destOrd="0" parTransId="{4C2331F1-A957-4D7D-8B71-D517F3550060}" sibTransId="{D95F2E6A-8FD4-4B94-8AC0-91283D74F75A}"/>
    <dgm:cxn modelId="{770D35C4-E56D-41AB-9EF4-12B53A82970A}" type="presOf" srcId="{E3973194-A423-4380-9496-51C9B09C68B1}" destId="{3466DC53-889B-4F8E-B777-C91D55FD7EE3}" srcOrd="0" destOrd="0" presId="urn:microsoft.com/office/officeart/2005/8/layout/vList5"/>
    <dgm:cxn modelId="{7E8BACCA-3297-4713-8EA5-CBB05DA7F47A}" type="presOf" srcId="{81FF380D-D3AE-4E1C-B264-51C995B32F24}" destId="{B700C96F-2383-4527-BF5B-970A130F0F50}" srcOrd="0" destOrd="2" presId="urn:microsoft.com/office/officeart/2005/8/layout/vList5"/>
    <dgm:cxn modelId="{BA06F8D2-FFF0-4AF9-85AA-34FFB5D2462A}" srcId="{E3973194-A423-4380-9496-51C9B09C68B1}" destId="{81FF380D-D3AE-4E1C-B264-51C995B32F24}" srcOrd="2" destOrd="0" parTransId="{7A81C1BF-67E2-4D84-A89B-410A71FFFCF6}" sibTransId="{F2C62329-2CDF-47DE-B18C-C83A2D494CB9}"/>
    <dgm:cxn modelId="{72C7F7DE-A5F2-4B9A-9E20-F88DCC95995A}" srcId="{C42B9D2A-8C18-4C7A-A6C0-5BABA771A762}" destId="{2A9DEB23-C3C9-41AE-B6A5-46357485BCB9}" srcOrd="1" destOrd="0" parTransId="{FD9948A1-F2E5-4061-9D47-CD9D74F28853}" sibTransId="{5BB6571C-CFA4-4AAD-BD03-30973CD6DC4D}"/>
    <dgm:cxn modelId="{EF2B68E7-082F-F746-B78A-7C2AA25D1226}" srcId="{1272404B-7339-4302-9597-53EC3C55C1F3}" destId="{B6516288-3B31-004F-93B2-AEDB35E8BF5D}" srcOrd="1" destOrd="0" parTransId="{15715BF6-FC8D-AB4D-BDA6-D7DC9E6C61B1}" sibTransId="{69351B88-54AB-F749-A6FB-EB75C7B1561C}"/>
    <dgm:cxn modelId="{F9A7FD45-D619-014B-BDE7-0003181CBA33}" type="presParOf" srcId="{9F2CB572-1946-484D-BCE8-CF0B95A551F2}" destId="{0E447E40-A0C0-9D40-8DCE-57BCAC5A610B}" srcOrd="0" destOrd="0" presId="urn:microsoft.com/office/officeart/2005/8/layout/vList5"/>
    <dgm:cxn modelId="{B2A63A0B-C279-9D49-B30E-698C271369BB}" type="presParOf" srcId="{0E447E40-A0C0-9D40-8DCE-57BCAC5A610B}" destId="{0371BEA9-F10F-F040-AB22-1CBC26118900}" srcOrd="0" destOrd="0" presId="urn:microsoft.com/office/officeart/2005/8/layout/vList5"/>
    <dgm:cxn modelId="{AA4AB92A-C00E-0641-A3A6-129A029C92A8}" type="presParOf" srcId="{0E447E40-A0C0-9D40-8DCE-57BCAC5A610B}" destId="{E78D1D21-E845-964A-92B0-8F5C51411BB4}" srcOrd="1" destOrd="0" presId="urn:microsoft.com/office/officeart/2005/8/layout/vList5"/>
    <dgm:cxn modelId="{41AFAEE4-CD9F-1D42-96D4-0F85496E3BF4}" type="presParOf" srcId="{9F2CB572-1946-484D-BCE8-CF0B95A551F2}" destId="{E7492160-8366-DA43-92DE-9B92D5A81AF1}" srcOrd="1" destOrd="0" presId="urn:microsoft.com/office/officeart/2005/8/layout/vList5"/>
    <dgm:cxn modelId="{295169B9-9688-4AB8-83BE-F50D51DF1B5F}" type="presParOf" srcId="{9F2CB572-1946-484D-BCE8-CF0B95A551F2}" destId="{3F11DB77-5F96-4767-A23F-D284156E9491}" srcOrd="2" destOrd="0" presId="urn:microsoft.com/office/officeart/2005/8/layout/vList5"/>
    <dgm:cxn modelId="{955A436C-BD34-48D9-A7D1-A7BD5AF652BA}" type="presParOf" srcId="{3F11DB77-5F96-4767-A23F-D284156E9491}" destId="{3466DC53-889B-4F8E-B777-C91D55FD7EE3}" srcOrd="0" destOrd="0" presId="urn:microsoft.com/office/officeart/2005/8/layout/vList5"/>
    <dgm:cxn modelId="{5EDBEE6B-48A6-4799-BE04-6E0309F2B6FE}" type="presParOf" srcId="{3F11DB77-5F96-4767-A23F-D284156E9491}" destId="{B700C96F-2383-4527-BF5B-970A130F0F50}" srcOrd="1" destOrd="0" presId="urn:microsoft.com/office/officeart/2005/8/layout/vList5"/>
    <dgm:cxn modelId="{0D59C95A-08E6-4E0B-A84F-23D99800D70B}" type="presParOf" srcId="{9F2CB572-1946-484D-BCE8-CF0B95A551F2}" destId="{89888E53-6929-4653-9B0E-743A8246CE71}" srcOrd="3" destOrd="0" presId="urn:microsoft.com/office/officeart/2005/8/layout/vList5"/>
    <dgm:cxn modelId="{97F1C49F-9F0A-D948-B5AD-D58409A6D407}" type="presParOf" srcId="{9F2CB572-1946-484D-BCE8-CF0B95A551F2}" destId="{5A422C56-A278-EB44-AF1F-294376FEB39C}" srcOrd="4" destOrd="0" presId="urn:microsoft.com/office/officeart/2005/8/layout/vList5"/>
    <dgm:cxn modelId="{F9CF3469-DCE4-9D45-A8E1-1656332109F7}" type="presParOf" srcId="{5A422C56-A278-EB44-AF1F-294376FEB39C}" destId="{9338C839-EFBE-244D-85DC-8BD90AFF1FE6}" srcOrd="0" destOrd="0" presId="urn:microsoft.com/office/officeart/2005/8/layout/vList5"/>
    <dgm:cxn modelId="{0809C522-613B-4841-9DA9-B01914B8C0AF}" type="presParOf" srcId="{5A422C56-A278-EB44-AF1F-294376FEB39C}" destId="{984D3D1E-692E-824A-9375-8509EF007BE2}" srcOrd="1" destOrd="0" presId="urn:microsoft.com/office/officeart/2005/8/layout/vList5"/>
    <dgm:cxn modelId="{0BA58C54-F3E7-784C-8F1F-0F1B7D01707D}" type="presParOf" srcId="{9F2CB572-1946-484D-BCE8-CF0B95A551F2}" destId="{DF87D593-FB88-2C47-A0B5-FDB7A40F54B0}" srcOrd="5" destOrd="0" presId="urn:microsoft.com/office/officeart/2005/8/layout/vList5"/>
    <dgm:cxn modelId="{004389CC-0089-492B-A51E-05FBAA70E520}" type="presParOf" srcId="{9F2CB572-1946-484D-BCE8-CF0B95A551F2}" destId="{291CD8F9-83A3-4805-B635-42A5790DD577}" srcOrd="6" destOrd="0" presId="urn:microsoft.com/office/officeart/2005/8/layout/vList5"/>
    <dgm:cxn modelId="{C461169D-BC94-4A9A-975B-09FBE523EB76}" type="presParOf" srcId="{291CD8F9-83A3-4805-B635-42A5790DD577}" destId="{8CE714A1-6422-434D-B512-EA10F3E74213}" srcOrd="0" destOrd="0" presId="urn:microsoft.com/office/officeart/2005/8/layout/vList5"/>
    <dgm:cxn modelId="{72C7C934-23D1-451F-8A1D-CACE0CECF420}" type="presParOf" srcId="{291CD8F9-83A3-4805-B635-42A5790DD577}" destId="{18FF296A-E2A7-4E3A-A2FA-33FECFE4FA17}" srcOrd="1" destOrd="0" presId="urn:microsoft.com/office/officeart/2005/8/layout/vList5"/>
    <dgm:cxn modelId="{35DBC4F2-079C-43E5-804D-EAF208F3AE6D}" type="presParOf" srcId="{9F2CB572-1946-484D-BCE8-CF0B95A551F2}" destId="{F479339B-73C4-4BA0-B09D-4BCD349F50E2}" srcOrd="7" destOrd="0" presId="urn:microsoft.com/office/officeart/2005/8/layout/vList5"/>
    <dgm:cxn modelId="{8E09DDB2-5DD3-4DA6-9217-C8862903ACC3}" type="presParOf" srcId="{9F2CB572-1946-484D-BCE8-CF0B95A551F2}" destId="{BA66D7A0-FDDF-4853-8141-587F3DDC3356}" srcOrd="8" destOrd="0" presId="urn:microsoft.com/office/officeart/2005/8/layout/vList5"/>
    <dgm:cxn modelId="{4303B520-BBD5-4F63-B6C6-AD470F1D8DAE}" type="presParOf" srcId="{BA66D7A0-FDDF-4853-8141-587F3DDC3356}" destId="{7019BFFD-7DE8-480F-8FE4-D5FC7DA18158}" srcOrd="0" destOrd="0" presId="urn:microsoft.com/office/officeart/2005/8/layout/vList5"/>
    <dgm:cxn modelId="{86213FD8-D170-4E53-8982-636EA6078B4D}" type="presParOf" srcId="{BA66D7A0-FDDF-4853-8141-587F3DDC3356}" destId="{A8C179CA-04D9-4242-B7A8-40DA81FE159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D1D21-E845-964A-92B0-8F5C51411BB4}">
      <dsp:nvSpPr>
        <dsp:cNvPr id="0" name=""/>
        <dsp:cNvSpPr/>
      </dsp:nvSpPr>
      <dsp:spPr>
        <a:xfrm rot="5400000">
          <a:off x="7110560" y="-3103124"/>
          <a:ext cx="622356" cy="698516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Franklin Gothic Book" panose="020B0503020102020204" pitchFamily="34" charset="0"/>
            </a:rPr>
            <a:t>Ariel, Lifecare, Esko, Apotti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>
              <a:latin typeface="Franklin Gothic Book" panose="020B0503020102020204" pitchFamily="34" charset="0"/>
            </a:rPr>
            <a:t>Kirjautuminen potilastietojärjestelmän kautta, ei erillisiä salasanoja yms.</a:t>
          </a:r>
          <a:endParaRPr lang="en-US" sz="1400" kern="1200" dirty="0">
            <a:latin typeface="Franklin Gothic Book" panose="020B0503020102020204" pitchFamily="34" charset="0"/>
          </a:endParaRPr>
        </a:p>
      </dsp:txBody>
      <dsp:txXfrm rot="-5400000">
        <a:off x="3929156" y="108661"/>
        <a:ext cx="6954784" cy="561594"/>
      </dsp:txXfrm>
    </dsp:sp>
    <dsp:sp modelId="{0371BEA9-F10F-F040-AB22-1CBC26118900}">
      <dsp:nvSpPr>
        <dsp:cNvPr id="0" name=""/>
        <dsp:cNvSpPr/>
      </dsp:nvSpPr>
      <dsp:spPr>
        <a:xfrm>
          <a:off x="0" y="485"/>
          <a:ext cx="3929155" cy="77794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kern="1200">
              <a:latin typeface="Franklin Gothic Book" panose="020B0503020102020204" pitchFamily="34" charset="0"/>
            </a:rPr>
            <a:t>Kertakirjautuminen ja kontekstinhallinta</a:t>
          </a:r>
          <a:endParaRPr lang="en-US" sz="1600" b="0" kern="1200">
            <a:latin typeface="Franklin Gothic Book" panose="020B0503020102020204" pitchFamily="34" charset="0"/>
          </a:endParaRPr>
        </a:p>
      </dsp:txBody>
      <dsp:txXfrm>
        <a:off x="37976" y="38461"/>
        <a:ext cx="3853203" cy="701993"/>
      </dsp:txXfrm>
    </dsp:sp>
    <dsp:sp modelId="{B700C96F-2383-4527-BF5B-970A130F0F50}">
      <dsp:nvSpPr>
        <dsp:cNvPr id="0" name=""/>
        <dsp:cNvSpPr/>
      </dsp:nvSpPr>
      <dsp:spPr>
        <a:xfrm rot="5400000">
          <a:off x="6469714" y="-1744548"/>
          <a:ext cx="1809239" cy="697834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>
              <a:latin typeface="Franklin Gothic Book" panose="020B0503020102020204" pitchFamily="34" charset="0"/>
            </a:rPr>
            <a:t>Potilaan henkilötiedot</a:t>
          </a:r>
          <a:endParaRPr lang="en-US" sz="1400" kern="1200" dirty="0">
            <a:latin typeface="Franklin Gothic Book" panose="020B05030201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>
              <a:solidFill>
                <a:schemeClr val="tx1"/>
              </a:solidFill>
              <a:latin typeface="Franklin Gothic Book" panose="020B0503020102020204" pitchFamily="34" charset="0"/>
            </a:rPr>
            <a:t>Luodaan potilas ajanvarauksesta yksikön, ajanvarausresurssin, -tyypin ja/tai –toimenpiteen perusteella</a:t>
          </a:r>
          <a:endParaRPr lang="en-US" sz="1400" kern="1200" dirty="0">
            <a:solidFill>
              <a:schemeClr val="tx1"/>
            </a:solidFill>
            <a:latin typeface="Franklin Gothic Book" panose="020B05030201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>
              <a:latin typeface="Franklin Gothic Book" panose="020B0503020102020204" pitchFamily="34" charset="0"/>
            </a:rPr>
            <a:t>Automaattinen kertomusten siirto potilastietojärjestelmään, Kanta-yhteensopiva</a:t>
          </a:r>
          <a:endParaRPr lang="en-US" sz="1400" kern="1200" dirty="0">
            <a:solidFill>
              <a:schemeClr val="tx1"/>
            </a:solidFill>
            <a:latin typeface="Franklin Gothic Book" panose="020B0503020102020204" pitchFamily="34" charset="0"/>
          </a:endParaRPr>
        </a:p>
      </dsp:txBody>
      <dsp:txXfrm rot="-5400000">
        <a:off x="3885162" y="928324"/>
        <a:ext cx="6890023" cy="1632599"/>
      </dsp:txXfrm>
    </dsp:sp>
    <dsp:sp modelId="{3466DC53-889B-4F8E-B777-C91D55FD7EE3}">
      <dsp:nvSpPr>
        <dsp:cNvPr id="0" name=""/>
        <dsp:cNvSpPr/>
      </dsp:nvSpPr>
      <dsp:spPr>
        <a:xfrm>
          <a:off x="0" y="817328"/>
          <a:ext cx="3885162" cy="18545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err="1">
              <a:latin typeface="Franklin Gothic Book" panose="020B0503020102020204" pitchFamily="34" charset="0"/>
            </a:rPr>
            <a:t>Potilastietojärjestelmä</a:t>
          </a:r>
          <a:endParaRPr lang="en-US" sz="1600" kern="1200">
            <a:latin typeface="Franklin Gothic Book" panose="020B0503020102020204" pitchFamily="34" charset="0"/>
          </a:endParaRPr>
        </a:p>
      </dsp:txBody>
      <dsp:txXfrm>
        <a:off x="90534" y="907862"/>
        <a:ext cx="3704094" cy="1673522"/>
      </dsp:txXfrm>
    </dsp:sp>
    <dsp:sp modelId="{984D3D1E-692E-824A-9375-8509EF007BE2}">
      <dsp:nvSpPr>
        <dsp:cNvPr id="0" name=""/>
        <dsp:cNvSpPr/>
      </dsp:nvSpPr>
      <dsp:spPr>
        <a:xfrm rot="5400000">
          <a:off x="7110560" y="-392793"/>
          <a:ext cx="622356" cy="698516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 err="1">
              <a:latin typeface="Franklin Gothic Book" panose="020B0503020102020204" pitchFamily="34" charset="0"/>
            </a:rPr>
            <a:t>Opera</a:t>
          </a:r>
          <a:r>
            <a:rPr lang="fi-FI" sz="1400" kern="1200" dirty="0">
              <a:latin typeface="Franklin Gothic Book" panose="020B0503020102020204" pitchFamily="34" charset="0"/>
            </a:rPr>
            <a:t>, ELH/ECP, </a:t>
          </a:r>
          <a:r>
            <a:rPr lang="fi-FI" sz="1400" kern="1200" dirty="0" err="1">
              <a:latin typeface="Franklin Gothic Book" panose="020B0503020102020204" pitchFamily="34" charset="0"/>
            </a:rPr>
            <a:t>Lesu</a:t>
          </a:r>
          <a:r>
            <a:rPr lang="fi-FI" sz="1400" kern="1200" dirty="0">
              <a:latin typeface="Franklin Gothic Book" panose="020B0503020102020204" pitchFamily="34" charset="0"/>
            </a:rPr>
            <a:t>, </a:t>
          </a:r>
          <a:r>
            <a:rPr lang="fi-FI" sz="1400" kern="1200" dirty="0" err="1">
              <a:latin typeface="Franklin Gothic Book" panose="020B0503020102020204" pitchFamily="34" charset="0"/>
            </a:rPr>
            <a:t>Orbit</a:t>
          </a:r>
          <a:r>
            <a:rPr lang="fi-FI" sz="1400" kern="1200" dirty="0">
              <a:latin typeface="Franklin Gothic Book" panose="020B0503020102020204" pitchFamily="34" charset="0"/>
            </a:rPr>
            <a:t>, Apotti </a:t>
          </a:r>
          <a:r>
            <a:rPr lang="fi-FI" sz="1400" kern="1200" dirty="0" err="1">
              <a:latin typeface="Franklin Gothic Book" panose="020B0503020102020204" pitchFamily="34" charset="0"/>
            </a:rPr>
            <a:t>Optime</a:t>
          </a:r>
          <a:r>
            <a:rPr lang="fi-FI" sz="1400" kern="1200" dirty="0">
              <a:latin typeface="Franklin Gothic Book" panose="020B0503020102020204" pitchFamily="34" charset="0"/>
            </a:rPr>
            <a:t>, </a:t>
          </a:r>
          <a:r>
            <a:rPr lang="fi-FI" sz="1400" kern="1200" dirty="0" err="1">
              <a:latin typeface="Franklin Gothic Book" panose="020B0503020102020204" pitchFamily="34" charset="0"/>
            </a:rPr>
            <a:t>Picis</a:t>
          </a:r>
          <a:endParaRPr lang="en-US" sz="1400" kern="1200" dirty="0">
            <a:latin typeface="Franklin Gothic Book" panose="020B05030201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>
              <a:latin typeface="Franklin Gothic Book" panose="020B0503020102020204" pitchFamily="34" charset="0"/>
            </a:rPr>
            <a:t>Toimenpiteen toteumatiedot; aikaleimat, implantit</a:t>
          </a:r>
          <a:endParaRPr lang="en-US" sz="1400" kern="1200" dirty="0">
            <a:latin typeface="Franklin Gothic Book" panose="020B0503020102020204" pitchFamily="34" charset="0"/>
          </a:endParaRPr>
        </a:p>
      </dsp:txBody>
      <dsp:txXfrm rot="-5400000">
        <a:off x="3929156" y="2818992"/>
        <a:ext cx="6954784" cy="561594"/>
      </dsp:txXfrm>
    </dsp:sp>
    <dsp:sp modelId="{9338C839-EFBE-244D-85DC-8BD90AFF1FE6}">
      <dsp:nvSpPr>
        <dsp:cNvPr id="0" name=""/>
        <dsp:cNvSpPr/>
      </dsp:nvSpPr>
      <dsp:spPr>
        <a:xfrm>
          <a:off x="0" y="2710816"/>
          <a:ext cx="3929155" cy="777945"/>
        </a:xfrm>
        <a:prstGeom prst="roundRect">
          <a:avLst/>
        </a:prstGeom>
        <a:solidFill>
          <a:srgbClr val="463C3C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>
              <a:solidFill>
                <a:schemeClr val="bg1"/>
              </a:solidFill>
              <a:latin typeface="Franklin Gothic Book" panose="020B0503020102020204" pitchFamily="34" charset="0"/>
            </a:rPr>
            <a:t>Leikkaussalijärjestelmä</a:t>
          </a:r>
          <a:endParaRPr lang="en-US" sz="1600" b="0" kern="1200" dirty="0">
            <a:solidFill>
              <a:schemeClr val="bg1"/>
            </a:solidFill>
            <a:latin typeface="Franklin Gothic Book" panose="020B0503020102020204" pitchFamily="34" charset="0"/>
          </a:endParaRPr>
        </a:p>
      </dsp:txBody>
      <dsp:txXfrm>
        <a:off x="37976" y="2748792"/>
        <a:ext cx="3853203" cy="701993"/>
      </dsp:txXfrm>
    </dsp:sp>
    <dsp:sp modelId="{18FF296A-E2A7-4E3A-A2FA-33FECFE4FA17}">
      <dsp:nvSpPr>
        <dsp:cNvPr id="0" name=""/>
        <dsp:cNvSpPr/>
      </dsp:nvSpPr>
      <dsp:spPr>
        <a:xfrm rot="5400000">
          <a:off x="7110560" y="424049"/>
          <a:ext cx="622356" cy="698516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>
              <a:latin typeface="Franklin Gothic Book" panose="020B0503020102020204" pitchFamily="34" charset="0"/>
            </a:rPr>
            <a:t>Haetaan</a:t>
          </a:r>
          <a:r>
            <a:rPr lang="en-US" sz="1400" kern="1200" dirty="0">
              <a:latin typeface="Franklin Gothic Book" panose="020B0503020102020204" pitchFamily="34" charset="0"/>
            </a:rPr>
            <a:t> </a:t>
          </a:r>
          <a:r>
            <a:rPr lang="en-US" sz="1400" kern="1200" dirty="0" err="1">
              <a:latin typeface="Franklin Gothic Book" panose="020B0503020102020204" pitchFamily="34" charset="0"/>
            </a:rPr>
            <a:t>erikseen</a:t>
          </a:r>
          <a:r>
            <a:rPr lang="en-US" sz="1400" kern="1200" dirty="0">
              <a:latin typeface="Franklin Gothic Book" panose="020B0503020102020204" pitchFamily="34" charset="0"/>
            </a:rPr>
            <a:t> </a:t>
          </a:r>
          <a:r>
            <a:rPr lang="en-US" sz="1400" kern="1200" dirty="0" err="1">
              <a:latin typeface="Franklin Gothic Book" panose="020B0503020102020204" pitchFamily="34" charset="0"/>
            </a:rPr>
            <a:t>määritellyt</a:t>
          </a:r>
          <a:r>
            <a:rPr lang="en-US" sz="1400" kern="1200" dirty="0">
              <a:latin typeface="Franklin Gothic Book" panose="020B0503020102020204" pitchFamily="34" charset="0"/>
            </a:rPr>
            <a:t> </a:t>
          </a:r>
          <a:r>
            <a:rPr lang="en-US" sz="1400" kern="1200" dirty="0" err="1">
              <a:latin typeface="Franklin Gothic Book" panose="020B0503020102020204" pitchFamily="34" charset="0"/>
            </a:rPr>
            <a:t>lääkitystiedot</a:t>
          </a:r>
          <a:endParaRPr lang="en-US" sz="1400" kern="1200" dirty="0">
            <a:latin typeface="Franklin Gothic Book" panose="020B0503020102020204" pitchFamily="34" charset="0"/>
          </a:endParaRPr>
        </a:p>
      </dsp:txBody>
      <dsp:txXfrm rot="-5400000">
        <a:off x="3929156" y="3635835"/>
        <a:ext cx="6954784" cy="561594"/>
      </dsp:txXfrm>
    </dsp:sp>
    <dsp:sp modelId="{8CE714A1-6422-434D-B512-EA10F3E74213}">
      <dsp:nvSpPr>
        <dsp:cNvPr id="0" name=""/>
        <dsp:cNvSpPr/>
      </dsp:nvSpPr>
      <dsp:spPr>
        <a:xfrm>
          <a:off x="0" y="3527659"/>
          <a:ext cx="3929155" cy="777945"/>
        </a:xfrm>
        <a:prstGeom prst="roundRect">
          <a:avLst/>
        </a:prstGeom>
        <a:solidFill>
          <a:srgbClr val="463C3C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bg1"/>
              </a:solidFill>
              <a:latin typeface="Franklin Gothic Book" panose="020B0503020102020204" pitchFamily="34" charset="0"/>
            </a:rPr>
            <a:t>Lääkitystiedot</a:t>
          </a:r>
          <a:endParaRPr lang="en-US" sz="1600" kern="1200" dirty="0">
            <a:solidFill>
              <a:schemeClr val="bg1"/>
            </a:solidFill>
            <a:latin typeface="Franklin Gothic Book" panose="020B0503020102020204" pitchFamily="34" charset="0"/>
          </a:endParaRPr>
        </a:p>
      </dsp:txBody>
      <dsp:txXfrm>
        <a:off x="37976" y="3565635"/>
        <a:ext cx="3853203" cy="701993"/>
      </dsp:txXfrm>
    </dsp:sp>
    <dsp:sp modelId="{A8C179CA-04D9-4242-B7A8-40DA81FE159D}">
      <dsp:nvSpPr>
        <dsp:cNvPr id="0" name=""/>
        <dsp:cNvSpPr/>
      </dsp:nvSpPr>
      <dsp:spPr>
        <a:xfrm rot="5400000">
          <a:off x="7110560" y="1240891"/>
          <a:ext cx="622356" cy="698516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>
              <a:solidFill>
                <a:schemeClr val="tx1"/>
              </a:solidFill>
              <a:latin typeface="Franklin Gothic Book" panose="020B0503020102020204" pitchFamily="34" charset="0"/>
            </a:rPr>
            <a:t>Haetaan erikseen määritellyt laboratoriotutkimukset</a:t>
          </a:r>
          <a:endParaRPr lang="en-US" sz="1400" kern="1200" dirty="0">
            <a:solidFill>
              <a:schemeClr val="tx1"/>
            </a:solidFill>
            <a:latin typeface="Franklin Gothic Book" panose="020B0503020102020204" pitchFamily="34" charset="0"/>
          </a:endParaRPr>
        </a:p>
      </dsp:txBody>
      <dsp:txXfrm rot="-5400000">
        <a:off x="3929156" y="4452677"/>
        <a:ext cx="6954784" cy="561594"/>
      </dsp:txXfrm>
    </dsp:sp>
    <dsp:sp modelId="{7019BFFD-7DE8-480F-8FE4-D5FC7DA18158}">
      <dsp:nvSpPr>
        <dsp:cNvPr id="0" name=""/>
        <dsp:cNvSpPr/>
      </dsp:nvSpPr>
      <dsp:spPr>
        <a:xfrm>
          <a:off x="0" y="4344501"/>
          <a:ext cx="3929155" cy="77794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Franklin Gothic Book" panose="020B0503020102020204" pitchFamily="34" charset="0"/>
            </a:rPr>
            <a:t>Laboratoriotulokset</a:t>
          </a:r>
          <a:endParaRPr lang="en-US" sz="1600" kern="1200" dirty="0">
            <a:latin typeface="Franklin Gothic Book" panose="020B0503020102020204" pitchFamily="34" charset="0"/>
          </a:endParaRPr>
        </a:p>
      </dsp:txBody>
      <dsp:txXfrm>
        <a:off x="37976" y="4382477"/>
        <a:ext cx="3853203" cy="701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572DD-9741-6844-943C-6E92CB998CAF}" type="datetimeFigureOut">
              <a:rPr lang="fi-FI" smtClean="0"/>
              <a:t>29.9.2025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BEEB9-2249-364A-8D6E-14C2E7B3A9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4574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BEEB9-2249-364A-8D6E-14C2E7B3A967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0027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BCB on </a:t>
            </a:r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Pohjoismaiden</a:t>
            </a: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 </a:t>
            </a:r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johtava</a:t>
            </a: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 </a:t>
            </a:r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lääketieteellisen</a:t>
            </a: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 </a:t>
            </a:r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tiedon</a:t>
            </a: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 </a:t>
            </a:r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keräämiseen</a:t>
            </a: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 </a:t>
            </a:r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ja</a:t>
            </a: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 </a:t>
            </a:r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analysointiin</a:t>
            </a: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 </a:t>
            </a:r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keskittynyt</a:t>
            </a: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 </a:t>
            </a:r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yritys</a:t>
            </a: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Keräämme</a:t>
            </a: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 </a:t>
            </a:r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integraatioalustamme</a:t>
            </a: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 </a:t>
            </a:r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kautta</a:t>
            </a: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 </a:t>
            </a:r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tietoa</a:t>
            </a: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 </a:t>
            </a:r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hoidon</a:t>
            </a: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 </a:t>
            </a:r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vaikuttavuudesta</a:t>
            </a: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 </a:t>
            </a:r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ja</a:t>
            </a: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 </a:t>
            </a:r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laadusta</a:t>
            </a: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Tarjoamme</a:t>
            </a: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 </a:t>
            </a:r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ratkaisuja</a:t>
            </a: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 </a:t>
            </a:r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eri</a:t>
            </a: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 </a:t>
            </a:r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tautiryhmien</a:t>
            </a: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 </a:t>
            </a:r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seurantaan</a:t>
            </a: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 </a:t>
            </a:r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ja</a:t>
            </a: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 </a:t>
            </a:r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analysointiin</a:t>
            </a: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Meidän</a:t>
            </a: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 </a:t>
            </a:r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rekisterit</a:t>
            </a: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 </a:t>
            </a:r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ovat</a:t>
            </a: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 </a:t>
            </a:r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Suomessa</a:t>
            </a: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 </a:t>
            </a:r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terveydenhuollon</a:t>
            </a: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 </a:t>
            </a:r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käytössä</a:t>
            </a: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 </a:t>
            </a:r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sekä</a:t>
            </a: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 </a:t>
            </a:r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julkisella</a:t>
            </a: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 että </a:t>
            </a:r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yksityisellä</a:t>
            </a: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 </a:t>
            </a:r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sektorilla</a:t>
            </a: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. </a:t>
            </a:r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Niitä</a:t>
            </a: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 </a:t>
            </a:r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käytetään</a:t>
            </a: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 jo </a:t>
            </a:r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yli</a:t>
            </a: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 </a:t>
            </a:r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sadan</a:t>
            </a: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 </a:t>
            </a:r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tautiryhmän</a:t>
            </a: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 </a:t>
            </a:r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seurantaan</a:t>
            </a: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 </a:t>
            </a:r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ja</a:t>
            </a: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 </a:t>
            </a:r>
            <a:r>
              <a:rPr lang="en-GB" b="0" i="0" err="1">
                <a:solidFill>
                  <a:srgbClr val="D1D2D3"/>
                </a:solidFill>
                <a:effectLst/>
                <a:latin typeface="Slack-Lato"/>
              </a:rPr>
              <a:t>analysointiin</a:t>
            </a:r>
            <a:r>
              <a:rPr lang="en-GB" b="0" i="0">
                <a:solidFill>
                  <a:srgbClr val="D1D2D3"/>
                </a:solidFill>
                <a:effectLst/>
                <a:latin typeface="Slack-Lato"/>
              </a:rPr>
              <a:t>.</a:t>
            </a:r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BEEB9-2249-364A-8D6E-14C2E7B3A967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6894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61F150-A789-C549-866B-2F2F5189DD2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458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Olemme MDR-sertifioitu lääkinnällisten laitteiden toimittaja ja meillä on seuraavat ISO-sertifikaatit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fi-FI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fi-FI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Lääkinnällisten laitteiden valmistus laitteelle </a:t>
            </a:r>
            <a:r>
              <a:rPr lang="fi-FI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r>
              <a:rPr lang="fi-FI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fi-FI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Register</a:t>
            </a:r>
            <a:r>
              <a:rPr lang="fi-FI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software and </a:t>
            </a:r>
            <a:r>
              <a:rPr lang="fi-FI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r>
              <a:rPr lang="fi-FI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Myös muut laitteet analysoidaan </a:t>
            </a:r>
            <a:r>
              <a:rPr lang="fi-FI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MDR:n</a:t>
            </a:r>
            <a:r>
              <a:rPr lang="fi-FI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mukaan, mutta käyttötarkoituksensa mukaan ne eivät ole lääkinnällisiä laitteita.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Pääauditoijat ovat maailman suurin yritys alallaan ja myös </a:t>
            </a:r>
            <a:r>
              <a:rPr lang="fi-FI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notified</a:t>
            </a:r>
            <a:r>
              <a:rPr lang="fi-FI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lang="fi-FI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eli SGS </a:t>
            </a:r>
            <a:r>
              <a:rPr lang="fi-FI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Fimko</a:t>
            </a:r>
            <a:r>
              <a:rPr lang="fi-FI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(MDR ja ISO 13485), BM </a:t>
            </a:r>
            <a:r>
              <a:rPr lang="fi-FI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Certification</a:t>
            </a:r>
            <a:r>
              <a:rPr lang="fi-FI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(ISO 27001).</a:t>
            </a:r>
            <a:br>
              <a:rPr lang="fi-FI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Lisäksi </a:t>
            </a:r>
            <a:r>
              <a:rPr lang="fi-FI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BCB:tä</a:t>
            </a:r>
            <a:r>
              <a:rPr lang="fi-FI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auditoi kaksi muuta riippumatonta ja asiantuntevaa tahoa.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BCB noudattaa myös useita pienempiä ISO standardeja, jotka auditoidaan ulkoisesti, mutta joita ei voi sertifioida.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Lisätietoja myös nettisivulta: </a:t>
            </a:r>
            <a:r>
              <a:rPr lang="fi-FI" dirty="0" err="1"/>
              <a:t>bcbmedical.com</a:t>
            </a:r>
            <a:r>
              <a:rPr lang="fi-FI" dirty="0"/>
              <a:t>/</a:t>
            </a:r>
            <a:r>
              <a:rPr lang="fi-FI" dirty="0" err="1"/>
              <a:t>quality</a:t>
            </a:r>
            <a:endParaRPr lang="fi-FI" dirty="0"/>
          </a:p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61F150-A789-C549-866B-2F2F5189DD2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710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- Projektisuunnitelma vaatii, että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BEEB9-2249-364A-8D6E-14C2E7B3A967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100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243C37-011A-75AA-D73B-8CA713BFDF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5975" y="0"/>
            <a:ext cx="9336024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DD970D0-BCE1-3E8C-07D7-98E366D1B04A}"/>
              </a:ext>
            </a:extLst>
          </p:cNvPr>
          <p:cNvSpPr/>
          <p:nvPr userDrawn="1"/>
        </p:nvSpPr>
        <p:spPr>
          <a:xfrm>
            <a:off x="-11817" y="0"/>
            <a:ext cx="610781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AC9036BB-26BB-0240-A2F6-2EE0F941B0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04262" y="341736"/>
            <a:ext cx="1259475" cy="740688"/>
          </a:xfrm>
          <a:prstGeom prst="rect">
            <a:avLst/>
          </a:prstGeom>
        </p:spPr>
      </p:pic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D1FE9E91-F289-2E49-840C-D314546077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2232" y="5328143"/>
            <a:ext cx="4858136" cy="1278102"/>
          </a:xfrm>
          <a:prstGeom prst="rect">
            <a:avLst/>
          </a:prstGeom>
          <a:effectLst/>
        </p:spPr>
        <p:txBody>
          <a:bodyPr anchor="t" anchorCtr="0"/>
          <a:lstStyle>
            <a:lvl1pPr marL="0" indent="0">
              <a:lnSpc>
                <a:spcPct val="50000"/>
              </a:lnSpc>
              <a:buFontTx/>
              <a:buNone/>
              <a:defRPr sz="140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>
              <a:defRPr baseline="0">
                <a:solidFill>
                  <a:srgbClr val="463C3C"/>
                </a:solidFill>
                <a:latin typeface="Franklin Gothic Book" panose="020B0503020102020204" pitchFamily="34" charset="0"/>
              </a:defRPr>
            </a:lvl2pPr>
            <a:lvl3pPr>
              <a:defRPr baseline="0">
                <a:solidFill>
                  <a:srgbClr val="463C3C"/>
                </a:solidFill>
                <a:latin typeface="Franklin Gothic Book" panose="020B0503020102020204" pitchFamily="34" charset="0"/>
              </a:defRPr>
            </a:lvl3pPr>
            <a:lvl4pPr>
              <a:defRPr baseline="0">
                <a:solidFill>
                  <a:srgbClr val="463C3C"/>
                </a:solidFill>
                <a:latin typeface="Franklin Gothic Book" panose="020B0503020102020204" pitchFamily="34" charset="0"/>
              </a:defRPr>
            </a:lvl4pPr>
            <a:lvl5pPr>
              <a:defRPr baseline="0">
                <a:solidFill>
                  <a:srgbClr val="463C3C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Date:</a:t>
            </a:r>
            <a:br>
              <a:rPr lang="en-US" noProof="0"/>
            </a:br>
            <a:r>
              <a:rPr lang="en-US" noProof="0"/>
              <a:t>Author: </a:t>
            </a:r>
            <a:br>
              <a:rPr lang="en-US" noProof="0"/>
            </a:br>
            <a:r>
              <a:rPr lang="en-US" noProof="0"/>
              <a:t>Version: </a:t>
            </a:r>
            <a:r>
              <a:rPr lang="en-US" noProof="0" err="1"/>
              <a:t>x.x</a:t>
            </a:r>
            <a:br>
              <a:rPr lang="en-US" noProof="0"/>
            </a:br>
            <a:r>
              <a:rPr lang="en-US" noProof="0"/>
              <a:t>Classification:</a:t>
            </a:r>
            <a:br>
              <a:rPr lang="en-US" noProof="0"/>
            </a:br>
            <a:r>
              <a:rPr lang="en-US" noProof="0"/>
              <a:t>Status: </a:t>
            </a:r>
            <a:br>
              <a:rPr lang="en-US" noProof="0"/>
            </a:br>
            <a:r>
              <a:rPr lang="en-US" noProof="0"/>
              <a:t>Delivery: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B84A48E5-DBCF-3246-B6D0-3B44AA8DB99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72815" y="641472"/>
            <a:ext cx="4857553" cy="3556966"/>
          </a:xfrm>
          <a:prstGeom prst="rect">
            <a:avLst/>
          </a:prstGeom>
          <a:ln>
            <a:noFill/>
          </a:ln>
          <a:effectLst/>
        </p:spPr>
        <p:txBody>
          <a:bodyPr anchor="t" anchorCtr="0"/>
          <a:lstStyle>
            <a:lvl1pPr marL="0" indent="0">
              <a:buFontTx/>
              <a:buNone/>
              <a:defRPr sz="4000" b="0" i="0" baseline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  <a:lvl2pPr>
              <a:defRPr baseline="0">
                <a:solidFill>
                  <a:srgbClr val="463C3C"/>
                </a:solidFill>
                <a:latin typeface="Franklin Gothic Book" panose="020B0503020102020204" pitchFamily="34" charset="0"/>
              </a:defRPr>
            </a:lvl2pPr>
            <a:lvl3pPr>
              <a:defRPr baseline="0">
                <a:solidFill>
                  <a:srgbClr val="463C3C"/>
                </a:solidFill>
                <a:latin typeface="Franklin Gothic Book" panose="020B0503020102020204" pitchFamily="34" charset="0"/>
              </a:defRPr>
            </a:lvl3pPr>
            <a:lvl4pPr>
              <a:defRPr baseline="0">
                <a:solidFill>
                  <a:srgbClr val="463C3C"/>
                </a:solidFill>
                <a:latin typeface="Franklin Gothic Book" panose="020B0503020102020204" pitchFamily="34" charset="0"/>
              </a:defRPr>
            </a:lvl4pPr>
            <a:lvl5pPr>
              <a:defRPr baseline="0">
                <a:solidFill>
                  <a:srgbClr val="463C3C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Title of the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094CE6-6032-4D97-A329-B69CB3B66F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815" y="4279738"/>
            <a:ext cx="4857553" cy="96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AD428C-6552-C372-C3C4-9E73795FCA9D}"/>
              </a:ext>
            </a:extLst>
          </p:cNvPr>
          <p:cNvSpPr txBox="1"/>
          <p:nvPr userDrawn="1"/>
        </p:nvSpPr>
        <p:spPr>
          <a:xfrm>
            <a:off x="6084182" y="6225610"/>
            <a:ext cx="6107818" cy="461665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i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HGGothicE" panose="020B0909000000000000" pitchFamily="49" charset="-128"/>
                <a:cs typeface="Times New Roman" panose="02020603050405020304" pitchFamily="18" charset="0"/>
              </a:rPr>
              <a:t>Property of BCB Medical.</a:t>
            </a:r>
            <a:r>
              <a:rPr lang="en-US" sz="120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HGGothicE" panose="020B0909000000000000" pitchFamily="49" charset="-128"/>
                <a:cs typeface="Times New Roman" panose="02020603050405020304" pitchFamily="18" charset="0"/>
              </a:rPr>
              <a:t> </a:t>
            </a:r>
            <a:r>
              <a:rPr lang="en-US" sz="1200" i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HGGothicE" panose="020B0909000000000000" pitchFamily="49" charset="-128"/>
                <a:cs typeface="Times New Roman" panose="02020603050405020304" pitchFamily="18" charset="0"/>
              </a:rPr>
              <a:t>The document contains classified information and</a:t>
            </a:r>
            <a:br>
              <a:rPr lang="en-US" sz="1200" i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HGGothicE" panose="020B0909000000000000" pitchFamily="49" charset="-128"/>
                <a:cs typeface="Times New Roman" panose="02020603050405020304" pitchFamily="18" charset="0"/>
              </a:rPr>
            </a:br>
            <a:r>
              <a:rPr lang="en-US" sz="1200" i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HGGothicE" panose="020B0909000000000000" pitchFamily="49" charset="-128"/>
                <a:cs typeface="Times New Roman" panose="02020603050405020304" pitchFamily="18" charset="0"/>
              </a:rPr>
              <a:t>delivery to a third party without a written permission by BCB Medical is prohibited. </a:t>
            </a:r>
            <a:endParaRPr lang="en-US" sz="120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4F2095-352F-017A-7F96-4FFB2B42867D}"/>
              </a:ext>
            </a:extLst>
          </p:cNvPr>
          <p:cNvCxnSpPr/>
          <p:nvPr userDrawn="1"/>
        </p:nvCxnSpPr>
        <p:spPr>
          <a:xfrm>
            <a:off x="6096000" y="0"/>
            <a:ext cx="0" cy="685338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8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_white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D5812675-7A59-C04C-9427-846D2B5205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4000" y="324000"/>
            <a:ext cx="1260000" cy="77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0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_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D5812675-7A59-C04C-9427-846D2B5205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04000" y="341582"/>
            <a:ext cx="1259999" cy="74099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3992953-2CD4-19C0-8FEE-65C5515D3B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90875"/>
            <a:ext cx="9285514" cy="906917"/>
          </a:xfrm>
          <a:prstGeom prst="rect">
            <a:avLst/>
          </a:prstGeom>
        </p:spPr>
        <p:txBody>
          <a:bodyPr anchor="b" anchorCtr="0"/>
          <a:lstStyle>
            <a:lvl1pPr>
              <a:defRPr sz="4000" b="0" i="0" baseline="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noProof="0"/>
              <a:t>Add a heading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C9BA4E-AE01-9E5E-B9ED-3383AC35D4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78089"/>
            <a:ext cx="9285514" cy="4198873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>
              <a:defRPr sz="2200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>
              <a:defRPr sz="2000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Add text </a:t>
            </a:r>
          </a:p>
          <a:p>
            <a:pPr lvl="1"/>
            <a:r>
              <a:rPr lang="en-US" noProof="0"/>
              <a:t>Second text level</a:t>
            </a:r>
          </a:p>
          <a:p>
            <a:pPr lvl="2"/>
            <a:r>
              <a:rPr lang="en-US" noProof="0"/>
              <a:t>Third text level</a:t>
            </a:r>
          </a:p>
          <a:p>
            <a:pPr lvl="3"/>
            <a:r>
              <a:rPr lang="en-US" noProof="0"/>
              <a:t>Fourth text level</a:t>
            </a:r>
          </a:p>
          <a:p>
            <a:pPr lvl="4"/>
            <a:r>
              <a:rPr lang="en-US" noProof="0"/>
              <a:t>Fifth text level</a:t>
            </a:r>
          </a:p>
        </p:txBody>
      </p:sp>
    </p:spTree>
    <p:extLst>
      <p:ext uri="{BB962C8B-B14F-4D97-AF65-F5344CB8AC3E}">
        <p14:creationId xmlns:p14="http://schemas.microsoft.com/office/powerpoint/2010/main" val="3708936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logo at bottom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D5812675-7A59-C04C-9427-846D2B5205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4000" y="5760000"/>
            <a:ext cx="1260000" cy="77616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D9FEAAB-A4B6-C647-9BC6-49DCAF882D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90875"/>
            <a:ext cx="9285514" cy="906917"/>
          </a:xfrm>
          <a:prstGeom prst="rect">
            <a:avLst/>
          </a:prstGeom>
        </p:spPr>
        <p:txBody>
          <a:bodyPr anchor="b" anchorCtr="0"/>
          <a:lstStyle>
            <a:lvl1pPr>
              <a:defRPr sz="4000" b="0" i="0" baseline="0">
                <a:solidFill>
                  <a:schemeClr val="accent4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noProof="0"/>
              <a:t>Add a heading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4B0F64-3265-0D48-AF39-95B73C5309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78089"/>
            <a:ext cx="9285514" cy="4198873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>
              <a:defRPr sz="2200" baseline="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>
              <a:defRPr sz="2000" baseline="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>
              <a:defRPr baseline="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>
              <a:defRPr baseline="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Add text </a:t>
            </a:r>
          </a:p>
          <a:p>
            <a:pPr lvl="1"/>
            <a:r>
              <a:rPr lang="en-US" noProof="0"/>
              <a:t>Second text level</a:t>
            </a:r>
          </a:p>
          <a:p>
            <a:pPr lvl="2"/>
            <a:r>
              <a:rPr lang="en-US" noProof="0"/>
              <a:t>Third text level</a:t>
            </a:r>
          </a:p>
          <a:p>
            <a:pPr lvl="3"/>
            <a:r>
              <a:rPr lang="en-US" noProof="0"/>
              <a:t>Fourth text level</a:t>
            </a:r>
          </a:p>
          <a:p>
            <a:pPr lvl="4"/>
            <a:r>
              <a:rPr lang="en-US" noProof="0"/>
              <a:t>Fifth text level</a:t>
            </a:r>
          </a:p>
        </p:txBody>
      </p:sp>
    </p:spTree>
    <p:extLst>
      <p:ext uri="{BB962C8B-B14F-4D97-AF65-F5344CB8AC3E}">
        <p14:creationId xmlns:p14="http://schemas.microsoft.com/office/powerpoint/2010/main" val="2771010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bheading slide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777E190D-9E47-2749-AD03-4F3F0FA281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BB82805-EE95-A740-B9D9-74AAD67665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5063614"/>
            <a:ext cx="12192000" cy="1376516"/>
          </a:xfrm>
          <a:prstGeom prst="rect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defRPr sz="4000" b="0" baseline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fi-FI" err="1"/>
              <a:t>Thank</a:t>
            </a:r>
            <a:r>
              <a:rPr lang="fi-FI"/>
              <a:t> </a:t>
            </a:r>
            <a:r>
              <a:rPr lang="fi-FI" err="1"/>
              <a:t>you</a:t>
            </a:r>
            <a:r>
              <a:rPr lang="fi-FI"/>
              <a:t> for </a:t>
            </a:r>
            <a:r>
              <a:rPr lang="fi-FI" err="1"/>
              <a:t>your</a:t>
            </a:r>
            <a:r>
              <a:rPr lang="fi-FI"/>
              <a:t> </a:t>
            </a:r>
            <a:r>
              <a:rPr lang="fi-FI" err="1"/>
              <a:t>time</a:t>
            </a:r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5F86A7F-FDD1-0141-9566-699360ECE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4000" y="324000"/>
            <a:ext cx="1260000" cy="77616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0DF22F-2E99-4A2B-B565-A0C97ACA1657}"/>
              </a:ext>
            </a:extLst>
          </p:cNvPr>
          <p:cNvCxnSpPr/>
          <p:nvPr userDrawn="1"/>
        </p:nvCxnSpPr>
        <p:spPr>
          <a:xfrm>
            <a:off x="0" y="5063614"/>
            <a:ext cx="12192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56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243C37-011A-75AA-D73B-8CA713BFDF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5975" y="0"/>
            <a:ext cx="9336024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DD970D0-BCE1-3E8C-07D7-98E366D1B04A}"/>
              </a:ext>
            </a:extLst>
          </p:cNvPr>
          <p:cNvSpPr/>
          <p:nvPr userDrawn="1"/>
        </p:nvSpPr>
        <p:spPr>
          <a:xfrm>
            <a:off x="-11817" y="0"/>
            <a:ext cx="610781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AC9036BB-26BB-0240-A2F6-2EE0F941B0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04262" y="341736"/>
            <a:ext cx="1259475" cy="740688"/>
          </a:xfrm>
          <a:prstGeom prst="rect">
            <a:avLst/>
          </a:prstGeom>
        </p:spPr>
      </p:pic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D1FE9E91-F289-2E49-840C-D314546077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2232" y="5328143"/>
            <a:ext cx="4858136" cy="1278102"/>
          </a:xfrm>
          <a:prstGeom prst="rect">
            <a:avLst/>
          </a:prstGeom>
          <a:effectLst/>
        </p:spPr>
        <p:txBody>
          <a:bodyPr anchor="t" anchorCtr="0"/>
          <a:lstStyle>
            <a:lvl1pPr marL="0" indent="0">
              <a:lnSpc>
                <a:spcPct val="50000"/>
              </a:lnSpc>
              <a:buFontTx/>
              <a:buNone/>
              <a:defRPr sz="140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>
              <a:defRPr baseline="0">
                <a:solidFill>
                  <a:srgbClr val="463C3C"/>
                </a:solidFill>
                <a:latin typeface="Franklin Gothic Book" panose="020B0503020102020204" pitchFamily="34" charset="0"/>
              </a:defRPr>
            </a:lvl2pPr>
            <a:lvl3pPr>
              <a:defRPr baseline="0">
                <a:solidFill>
                  <a:srgbClr val="463C3C"/>
                </a:solidFill>
                <a:latin typeface="Franklin Gothic Book" panose="020B0503020102020204" pitchFamily="34" charset="0"/>
              </a:defRPr>
            </a:lvl3pPr>
            <a:lvl4pPr>
              <a:defRPr baseline="0">
                <a:solidFill>
                  <a:srgbClr val="463C3C"/>
                </a:solidFill>
                <a:latin typeface="Franklin Gothic Book" panose="020B0503020102020204" pitchFamily="34" charset="0"/>
              </a:defRPr>
            </a:lvl4pPr>
            <a:lvl5pPr>
              <a:defRPr baseline="0">
                <a:solidFill>
                  <a:srgbClr val="463C3C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Date:</a:t>
            </a:r>
            <a:br>
              <a:rPr lang="en-US" noProof="0"/>
            </a:br>
            <a:r>
              <a:rPr lang="en-US" noProof="0"/>
              <a:t>Author: </a:t>
            </a:r>
            <a:br>
              <a:rPr lang="en-US" noProof="0"/>
            </a:br>
            <a:r>
              <a:rPr lang="en-US" noProof="0"/>
              <a:t>Version: </a:t>
            </a:r>
            <a:r>
              <a:rPr lang="en-US" noProof="0" err="1"/>
              <a:t>x.x</a:t>
            </a:r>
            <a:br>
              <a:rPr lang="en-US" noProof="0"/>
            </a:br>
            <a:r>
              <a:rPr lang="en-US" noProof="0"/>
              <a:t>Classification:</a:t>
            </a:r>
            <a:br>
              <a:rPr lang="en-US" noProof="0"/>
            </a:br>
            <a:r>
              <a:rPr lang="en-US" noProof="0"/>
              <a:t>Status: </a:t>
            </a:r>
            <a:br>
              <a:rPr lang="en-US" noProof="0"/>
            </a:br>
            <a:r>
              <a:rPr lang="en-US" noProof="0"/>
              <a:t>Delivery: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B84A48E5-DBCF-3246-B6D0-3B44AA8DB99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72815" y="641472"/>
            <a:ext cx="4857553" cy="3556966"/>
          </a:xfrm>
          <a:prstGeom prst="rect">
            <a:avLst/>
          </a:prstGeom>
          <a:ln>
            <a:noFill/>
          </a:ln>
          <a:effectLst/>
        </p:spPr>
        <p:txBody>
          <a:bodyPr anchor="t" anchorCtr="0"/>
          <a:lstStyle>
            <a:lvl1pPr marL="0" indent="0">
              <a:buFontTx/>
              <a:buNone/>
              <a:defRPr sz="4000" b="0" i="0" baseline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  <a:lvl2pPr>
              <a:defRPr baseline="0">
                <a:solidFill>
                  <a:srgbClr val="463C3C"/>
                </a:solidFill>
                <a:latin typeface="Franklin Gothic Book" panose="020B0503020102020204" pitchFamily="34" charset="0"/>
              </a:defRPr>
            </a:lvl2pPr>
            <a:lvl3pPr>
              <a:defRPr baseline="0">
                <a:solidFill>
                  <a:srgbClr val="463C3C"/>
                </a:solidFill>
                <a:latin typeface="Franklin Gothic Book" panose="020B0503020102020204" pitchFamily="34" charset="0"/>
              </a:defRPr>
            </a:lvl3pPr>
            <a:lvl4pPr>
              <a:defRPr baseline="0">
                <a:solidFill>
                  <a:srgbClr val="463C3C"/>
                </a:solidFill>
                <a:latin typeface="Franklin Gothic Book" panose="020B0503020102020204" pitchFamily="34" charset="0"/>
              </a:defRPr>
            </a:lvl4pPr>
            <a:lvl5pPr>
              <a:defRPr baseline="0">
                <a:solidFill>
                  <a:srgbClr val="463C3C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Title of the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094CE6-6032-4D97-A329-B69CB3B66F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815" y="4279738"/>
            <a:ext cx="4857553" cy="96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6FF5494-1325-9012-33E5-CB64C2D5FA72}"/>
              </a:ext>
            </a:extLst>
          </p:cNvPr>
          <p:cNvCxnSpPr/>
          <p:nvPr userDrawn="1"/>
        </p:nvCxnSpPr>
        <p:spPr>
          <a:xfrm>
            <a:off x="6096000" y="0"/>
            <a:ext cx="0" cy="685800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45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, one column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D5812675-7A59-C04C-9427-846D2B5205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4000" y="324000"/>
            <a:ext cx="1260000" cy="77616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D9FEAAB-A4B6-C647-9BC6-49DCAF882D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12080"/>
            <a:ext cx="9285514" cy="906917"/>
          </a:xfrm>
          <a:prstGeom prst="rect">
            <a:avLst/>
          </a:prstGeom>
        </p:spPr>
        <p:txBody>
          <a:bodyPr anchor="b" anchorCtr="0"/>
          <a:lstStyle>
            <a:lvl1pPr>
              <a:defRPr sz="4000" b="0" i="0" baseline="0">
                <a:solidFill>
                  <a:schemeClr val="accent4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noProof="0"/>
              <a:t>Add a heading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4B0F64-3265-0D48-AF39-95B73C5309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78089"/>
            <a:ext cx="9285514" cy="4198873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>
              <a:defRPr sz="2200" baseline="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>
              <a:defRPr sz="2000" baseline="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>
              <a:defRPr baseline="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>
              <a:defRPr baseline="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Add text </a:t>
            </a:r>
          </a:p>
          <a:p>
            <a:pPr lvl="1"/>
            <a:r>
              <a:rPr lang="en-US" noProof="0"/>
              <a:t>Second text level</a:t>
            </a:r>
          </a:p>
          <a:p>
            <a:pPr lvl="2"/>
            <a:r>
              <a:rPr lang="en-US" noProof="0"/>
              <a:t>Third text level</a:t>
            </a:r>
          </a:p>
          <a:p>
            <a:pPr lvl="3"/>
            <a:r>
              <a:rPr lang="en-US" noProof="0"/>
              <a:t>Fourth text level</a:t>
            </a:r>
          </a:p>
          <a:p>
            <a:pPr lvl="4"/>
            <a:r>
              <a:rPr lang="en-US" noProof="0"/>
              <a:t>Fifth text level</a:t>
            </a:r>
          </a:p>
        </p:txBody>
      </p:sp>
    </p:spTree>
    <p:extLst>
      <p:ext uri="{BB962C8B-B14F-4D97-AF65-F5344CB8AC3E}">
        <p14:creationId xmlns:p14="http://schemas.microsoft.com/office/powerpoint/2010/main" val="159941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columns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D5812675-7A59-C04C-9427-846D2B5205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4000" y="324000"/>
            <a:ext cx="1260000" cy="77616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D9FEAAB-A4B6-C647-9BC6-49DCAF882D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12080"/>
            <a:ext cx="9285514" cy="906917"/>
          </a:xfrm>
          <a:prstGeom prst="rect">
            <a:avLst/>
          </a:prstGeom>
        </p:spPr>
        <p:txBody>
          <a:bodyPr anchor="b" anchorCtr="0"/>
          <a:lstStyle>
            <a:lvl1pPr>
              <a:defRPr sz="4000" b="0" i="0" baseline="0">
                <a:solidFill>
                  <a:schemeClr val="accent4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noProof="0"/>
              <a:t>Add a heading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4B0F64-3265-0D48-AF39-95B73C5309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78089"/>
            <a:ext cx="4498910" cy="4198873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463C3C"/>
                </a:solidFill>
                <a:latin typeface="Franklin Gothic Book" panose="020B0503020102020204" pitchFamily="34" charset="0"/>
              </a:defRPr>
            </a:lvl1pPr>
            <a:lvl2pPr>
              <a:defRPr sz="2200" baseline="0">
                <a:solidFill>
                  <a:srgbClr val="463C3C"/>
                </a:solidFill>
                <a:latin typeface="Franklin Gothic Book" panose="020B0503020102020204" pitchFamily="34" charset="0"/>
              </a:defRPr>
            </a:lvl2pPr>
            <a:lvl3pPr>
              <a:defRPr sz="2000" baseline="0">
                <a:solidFill>
                  <a:srgbClr val="463C3C"/>
                </a:solidFill>
                <a:latin typeface="Franklin Gothic Book" panose="020B0503020102020204" pitchFamily="34" charset="0"/>
              </a:defRPr>
            </a:lvl3pPr>
            <a:lvl4pPr>
              <a:defRPr baseline="0">
                <a:solidFill>
                  <a:srgbClr val="463C3C"/>
                </a:solidFill>
                <a:latin typeface="Franklin Gothic Book" panose="020B0503020102020204" pitchFamily="34" charset="0"/>
              </a:defRPr>
            </a:lvl4pPr>
            <a:lvl5pPr>
              <a:defRPr baseline="0">
                <a:solidFill>
                  <a:srgbClr val="463C3C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</a:p>
          <a:p>
            <a:pPr lvl="1"/>
            <a:r>
              <a:rPr lang="fi-FI"/>
              <a:t>Second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level</a:t>
            </a:r>
            <a:r>
              <a:rPr lang="fi-FI"/>
              <a:t> </a:t>
            </a:r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6BC8251F-C99A-D54B-A79B-71659B4F898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624804" y="1978089"/>
            <a:ext cx="4498910" cy="4198873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463C3C"/>
                </a:solidFill>
                <a:latin typeface="Franklin Gothic Book" panose="020B0503020102020204" pitchFamily="34" charset="0"/>
              </a:defRPr>
            </a:lvl1pPr>
            <a:lvl2pPr>
              <a:defRPr sz="2200" baseline="0">
                <a:solidFill>
                  <a:srgbClr val="463C3C"/>
                </a:solidFill>
                <a:latin typeface="Franklin Gothic Book" panose="020B0503020102020204" pitchFamily="34" charset="0"/>
              </a:defRPr>
            </a:lvl2pPr>
            <a:lvl3pPr>
              <a:defRPr sz="2000" baseline="0">
                <a:solidFill>
                  <a:srgbClr val="463C3C"/>
                </a:solidFill>
                <a:latin typeface="Franklin Gothic Book" panose="020B0503020102020204" pitchFamily="34" charset="0"/>
              </a:defRPr>
            </a:lvl3pPr>
            <a:lvl4pPr>
              <a:defRPr baseline="0">
                <a:solidFill>
                  <a:srgbClr val="463C3C"/>
                </a:solidFill>
                <a:latin typeface="Franklin Gothic Book" panose="020B0503020102020204" pitchFamily="34" charset="0"/>
              </a:defRPr>
            </a:lvl4pPr>
            <a:lvl5pPr>
              <a:defRPr baseline="0">
                <a:solidFill>
                  <a:srgbClr val="463C3C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5165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­­­_Subhea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40BDBC-3A7C-7E31-0F76-17098325A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BB82805-EE95-A740-B9D9-74AAD67665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5063614"/>
            <a:ext cx="12192000" cy="1376516"/>
          </a:xfrm>
          <a:prstGeom prst="rect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defRPr sz="4000" b="0" baseline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fi-FI" err="1"/>
              <a:t>Add</a:t>
            </a:r>
            <a:r>
              <a:rPr lang="fi-FI"/>
              <a:t> a </a:t>
            </a:r>
            <a:r>
              <a:rPr lang="fi-FI" err="1"/>
              <a:t>subheading</a:t>
            </a:r>
            <a:r>
              <a:rPr lang="fi-FI"/>
              <a:t> 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5F86A7F-FDD1-0141-9566-699360ECE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4000" y="324000"/>
            <a:ext cx="1260000" cy="77615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5E6AA1-73A3-CB3D-F2FB-882868168ED4}"/>
              </a:ext>
            </a:extLst>
          </p:cNvPr>
          <p:cNvCxnSpPr>
            <a:cxnSpLocks/>
          </p:cNvCxnSpPr>
          <p:nvPr userDrawn="1"/>
        </p:nvCxnSpPr>
        <p:spPr>
          <a:xfrm>
            <a:off x="0" y="5063614"/>
            <a:ext cx="12192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887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hea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hand holding a magnifying glass&#10;&#10;Description automatically generated with medium confidence">
            <a:extLst>
              <a:ext uri="{FF2B5EF4-FFF2-40B4-BE49-F238E27FC236}">
                <a16:creationId xmlns:a16="http://schemas.microsoft.com/office/drawing/2014/main" id="{11F7DE55-BDA5-94E5-0828-764A296028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269999"/>
            <a:ext cx="12191998" cy="812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BB82805-EE95-A740-B9D9-74AAD67665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5063614"/>
            <a:ext cx="12192000" cy="1376516"/>
          </a:xfrm>
          <a:prstGeom prst="rect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defRPr sz="4000" b="0" baseline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fi-FI" err="1"/>
              <a:t>Add</a:t>
            </a:r>
            <a:r>
              <a:rPr lang="fi-FI"/>
              <a:t> a </a:t>
            </a:r>
            <a:r>
              <a:rPr lang="fi-FI" err="1"/>
              <a:t>subheading</a:t>
            </a:r>
            <a:r>
              <a:rPr lang="fi-FI"/>
              <a:t> 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5F86A7F-FDD1-0141-9566-699360ECE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4001" y="324000"/>
            <a:ext cx="1259998" cy="77615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6F7801-36F4-8591-FE51-0C30877C5E72}"/>
              </a:ext>
            </a:extLst>
          </p:cNvPr>
          <p:cNvCxnSpPr>
            <a:cxnSpLocks/>
          </p:cNvCxnSpPr>
          <p:nvPr userDrawn="1"/>
        </p:nvCxnSpPr>
        <p:spPr>
          <a:xfrm>
            <a:off x="0" y="5063614"/>
            <a:ext cx="12192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99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bhea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ir of hands in the water&#10;&#10;Description automatically generated with low confidence">
            <a:extLst>
              <a:ext uri="{FF2B5EF4-FFF2-40B4-BE49-F238E27FC236}">
                <a16:creationId xmlns:a16="http://schemas.microsoft.com/office/drawing/2014/main" id="{CFA4100B-A504-C79B-6F49-D5B29B748A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324" b="430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BB82805-EE95-A740-B9D9-74AAD67665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5063614"/>
            <a:ext cx="12192000" cy="1376516"/>
          </a:xfrm>
          <a:prstGeom prst="rect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defRPr sz="4000" b="0" baseline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fi-FI"/>
              <a:t>Omavointi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6F7801-36F4-8591-FE51-0C30877C5E72}"/>
              </a:ext>
            </a:extLst>
          </p:cNvPr>
          <p:cNvCxnSpPr>
            <a:cxnSpLocks/>
          </p:cNvCxnSpPr>
          <p:nvPr userDrawn="1"/>
        </p:nvCxnSpPr>
        <p:spPr>
          <a:xfrm>
            <a:off x="0" y="5063614"/>
            <a:ext cx="12192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Kuva 8">
            <a:extLst>
              <a:ext uri="{FF2B5EF4-FFF2-40B4-BE49-F238E27FC236}">
                <a16:creationId xmlns:a16="http://schemas.microsoft.com/office/drawing/2014/main" id="{28F9D26A-3D67-162E-96C7-1A5446D605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4000" y="324000"/>
            <a:ext cx="1260000" cy="776161"/>
          </a:xfrm>
          <a:prstGeom prst="rect">
            <a:avLst/>
          </a:prstGeom>
        </p:spPr>
      </p:pic>
      <p:pic>
        <p:nvPicPr>
          <p:cNvPr id="7" name="Picture 6" descr="White text on a black background&#10;&#10;Description automatically generated">
            <a:extLst>
              <a:ext uri="{FF2B5EF4-FFF2-40B4-BE49-F238E27FC236}">
                <a16:creationId xmlns:a16="http://schemas.microsoft.com/office/drawing/2014/main" id="{A9D12882-8C39-D159-C3CD-75B97DD71B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68018" y="4347123"/>
            <a:ext cx="2071964" cy="42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8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ubhea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ir of hands in the water&#10;&#10;Description automatically generated with low confidence">
            <a:extLst>
              <a:ext uri="{FF2B5EF4-FFF2-40B4-BE49-F238E27FC236}">
                <a16:creationId xmlns:a16="http://schemas.microsoft.com/office/drawing/2014/main" id="{CFA4100B-A504-C79B-6F49-D5B29B748A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324" b="430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BB82805-EE95-A740-B9D9-74AAD67665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5063614"/>
            <a:ext cx="12192000" cy="1376516"/>
          </a:xfrm>
          <a:prstGeom prst="rect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defRPr sz="4000" b="0" baseline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fi-FI"/>
              <a:t>MyHealth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6F7801-36F4-8591-FE51-0C30877C5E72}"/>
              </a:ext>
            </a:extLst>
          </p:cNvPr>
          <p:cNvCxnSpPr>
            <a:cxnSpLocks/>
          </p:cNvCxnSpPr>
          <p:nvPr userDrawn="1"/>
        </p:nvCxnSpPr>
        <p:spPr>
          <a:xfrm>
            <a:off x="0" y="5063614"/>
            <a:ext cx="12192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Kuva 8">
            <a:extLst>
              <a:ext uri="{FF2B5EF4-FFF2-40B4-BE49-F238E27FC236}">
                <a16:creationId xmlns:a16="http://schemas.microsoft.com/office/drawing/2014/main" id="{28F9D26A-3D67-162E-96C7-1A5446D605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4000" y="324000"/>
            <a:ext cx="1260000" cy="776161"/>
          </a:xfrm>
          <a:prstGeom prst="rect">
            <a:avLst/>
          </a:prstGeom>
        </p:spPr>
      </p:pic>
      <p:pic>
        <p:nvPicPr>
          <p:cNvPr id="3" name="Picture 2" descr="White text on a black background&#10;&#10;Description automatically generated">
            <a:extLst>
              <a:ext uri="{FF2B5EF4-FFF2-40B4-BE49-F238E27FC236}">
                <a16:creationId xmlns:a16="http://schemas.microsoft.com/office/drawing/2014/main" id="{A2D0BA3F-3B9B-0EE9-4F84-A2435BB6FC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68017" y="4348279"/>
            <a:ext cx="2071965" cy="63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bhea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ody of water with buildings along it&#10;&#10;Description automatically generated with medium confidence">
            <a:extLst>
              <a:ext uri="{FF2B5EF4-FFF2-40B4-BE49-F238E27FC236}">
                <a16:creationId xmlns:a16="http://schemas.microsoft.com/office/drawing/2014/main" id="{BDF673E7-66E0-2D63-E974-74DB07ECBF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86" r="9237" b="126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BB82805-EE95-A740-B9D9-74AAD67665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5063614"/>
            <a:ext cx="12192000" cy="1376516"/>
          </a:xfrm>
          <a:prstGeom prst="rect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defRPr sz="4000" b="0" baseline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fi-FI" err="1"/>
              <a:t>Add</a:t>
            </a:r>
            <a:r>
              <a:rPr lang="fi-FI"/>
              <a:t> a </a:t>
            </a:r>
            <a:r>
              <a:rPr lang="fi-FI" err="1"/>
              <a:t>subheading</a:t>
            </a:r>
            <a:r>
              <a:rPr lang="fi-FI"/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6F7801-36F4-8591-FE51-0C30877C5E72}"/>
              </a:ext>
            </a:extLst>
          </p:cNvPr>
          <p:cNvCxnSpPr>
            <a:cxnSpLocks/>
          </p:cNvCxnSpPr>
          <p:nvPr userDrawn="1"/>
        </p:nvCxnSpPr>
        <p:spPr>
          <a:xfrm>
            <a:off x="0" y="5063614"/>
            <a:ext cx="12192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Kuva 8">
            <a:extLst>
              <a:ext uri="{FF2B5EF4-FFF2-40B4-BE49-F238E27FC236}">
                <a16:creationId xmlns:a16="http://schemas.microsoft.com/office/drawing/2014/main" id="{28F9D26A-3D67-162E-96C7-1A5446D605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4000" y="324000"/>
            <a:ext cx="1260000" cy="77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4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10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2" r:id="rId2"/>
    <p:sldLayoutId id="2147483650" r:id="rId3"/>
    <p:sldLayoutId id="2147483651" r:id="rId4"/>
    <p:sldLayoutId id="2147483657" r:id="rId5"/>
    <p:sldLayoutId id="2147483661" r:id="rId6"/>
    <p:sldLayoutId id="2147483664" r:id="rId7"/>
    <p:sldLayoutId id="2147483665" r:id="rId8"/>
    <p:sldLayoutId id="2147483663" r:id="rId9"/>
    <p:sldLayoutId id="2147483652" r:id="rId10"/>
    <p:sldLayoutId id="2147483659" r:id="rId11"/>
    <p:sldLayoutId id="2147483660" r:id="rId12"/>
    <p:sldLayoutId id="214748365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bcbmedical.com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4677BA-F8F1-C2F1-A1C9-D145D8428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32" y="5112271"/>
            <a:ext cx="4858136" cy="1558693"/>
          </a:xfrm>
        </p:spPr>
        <p:txBody>
          <a:bodyPr/>
          <a:lstStyle/>
          <a:p>
            <a:r>
              <a:rPr lang="en-GB" dirty="0"/>
              <a:t>Date: 29.9.2025</a:t>
            </a:r>
          </a:p>
          <a:p>
            <a:r>
              <a:rPr lang="en-GB" dirty="0"/>
              <a:t>Author: Valtteri Immonen</a:t>
            </a:r>
          </a:p>
          <a:p>
            <a:r>
              <a:rPr lang="en-GB" dirty="0"/>
              <a:t>Version: 1.0</a:t>
            </a:r>
          </a:p>
          <a:p>
            <a:r>
              <a:rPr lang="en-GB" dirty="0"/>
              <a:t>Classification: Public</a:t>
            </a:r>
          </a:p>
          <a:p>
            <a:r>
              <a:rPr lang="en-GB" dirty="0"/>
              <a:t>Status: Reviewed and Approved</a:t>
            </a:r>
          </a:p>
          <a:p>
            <a:r>
              <a:rPr lang="en-GB" dirty="0"/>
              <a:t>Additional UDI-DI: </a:t>
            </a:r>
            <a:r>
              <a:rPr lang="fi-FI" b="0" i="0" dirty="0">
                <a:effectLst/>
                <a:latin typeface="Arial" panose="020B0604020202020204" pitchFamily="34" charset="0"/>
              </a:rPr>
              <a:t>06430078510370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DE981-EE9C-C419-FAA3-83BDA096A79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/>
              <a:t>BCB Medical</a:t>
            </a:r>
          </a:p>
          <a:p>
            <a:r>
              <a:rPr lang="en-GB" dirty="0" err="1"/>
              <a:t>Invasiivikardiologian</a:t>
            </a:r>
            <a:r>
              <a:rPr lang="en-GB" dirty="0"/>
              <a:t> </a:t>
            </a:r>
            <a:r>
              <a:rPr lang="en-GB" dirty="0" err="1"/>
              <a:t>rekisteri</a:t>
            </a:r>
            <a:r>
              <a:rPr lang="en-GB" dirty="0"/>
              <a:t> – </a:t>
            </a:r>
            <a:r>
              <a:rPr lang="en-GB" dirty="0" err="1"/>
              <a:t>KymenHVA</a:t>
            </a:r>
            <a:r>
              <a:rPr lang="en-GB" dirty="0"/>
              <a:t> </a:t>
            </a:r>
            <a:r>
              <a:rPr lang="en-GB" dirty="0" err="1"/>
              <a:t>käyttöönotto</a:t>
            </a:r>
            <a:endParaRPr lang="en-GB" dirty="0"/>
          </a:p>
        </p:txBody>
      </p:sp>
      <p:pic>
        <p:nvPicPr>
          <p:cNvPr id="7" name="Kuva 6" descr="Kuva, joka sisältää kohteen teksti, Fontti, Sähkönsininen, logo&#10;&#10;Tekoälyllä luotu sisältö voi olla virheellistä.">
            <a:extLst>
              <a:ext uri="{FF2B5EF4-FFF2-40B4-BE49-F238E27FC236}">
                <a16:creationId xmlns:a16="http://schemas.microsoft.com/office/drawing/2014/main" id="{A7F1F702-4227-590C-7837-937E4A3CA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298281"/>
            <a:ext cx="6096000" cy="155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1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A5B35-9FB3-DA25-9FDE-4826D272A2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/>
              <a:t>Käyttöönotto</a:t>
            </a:r>
          </a:p>
        </p:txBody>
      </p:sp>
    </p:spTree>
    <p:extLst>
      <p:ext uri="{BB962C8B-B14F-4D97-AF65-F5344CB8AC3E}">
        <p14:creationId xmlns:p14="http://schemas.microsoft.com/office/powerpoint/2010/main" val="222466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D0958-B8C0-51CF-8892-68DA5F1DF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Käyttööno</a:t>
            </a:r>
            <a:r>
              <a:rPr lang="fi-FI" dirty="0" err="1"/>
              <a:t>ton</a:t>
            </a:r>
            <a:r>
              <a:rPr lang="fi-FI" dirty="0"/>
              <a:t> vaiheet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F9C33-900D-E298-B6DA-904167145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8089"/>
            <a:ext cx="9285514" cy="4198873"/>
          </a:xfrm>
        </p:spPr>
        <p:txBody>
          <a:bodyPr/>
          <a:lstStyle/>
          <a:p>
            <a:r>
              <a:rPr lang="en-GB" sz="1800" dirty="0" err="1"/>
              <a:t>Projektisuunnitelma</a:t>
            </a:r>
            <a:endParaRPr lang="en-GB" sz="2000" dirty="0"/>
          </a:p>
          <a:p>
            <a:pPr lvl="1"/>
            <a:r>
              <a:rPr lang="en-GB" sz="1600" dirty="0" err="1">
                <a:latin typeface="Franklin Gothic Book"/>
              </a:rPr>
              <a:t>Käyttöönoton</a:t>
            </a:r>
            <a:r>
              <a:rPr lang="en-GB" sz="2000" dirty="0">
                <a:latin typeface="Franklin Gothic Book"/>
              </a:rPr>
              <a:t> </a:t>
            </a:r>
            <a:r>
              <a:rPr lang="en-GB" sz="1600" dirty="0" err="1">
                <a:latin typeface="Franklin Gothic Book"/>
              </a:rPr>
              <a:t>projektiryhmä</a:t>
            </a:r>
            <a:endParaRPr lang="en-GB" sz="1600" dirty="0">
              <a:latin typeface="Franklin Gothic Book"/>
            </a:endParaRPr>
          </a:p>
          <a:p>
            <a:r>
              <a:rPr lang="en-GB" sz="1800" dirty="0" err="1">
                <a:latin typeface="Franklin Gothic Book"/>
              </a:rPr>
              <a:t>Konfiguraatiot</a:t>
            </a:r>
            <a:endParaRPr lang="en-GB" sz="2200" dirty="0">
              <a:latin typeface="Franklin Gothic Book"/>
            </a:endParaRPr>
          </a:p>
          <a:p>
            <a:r>
              <a:rPr lang="en-GB" sz="1800" dirty="0" err="1"/>
              <a:t>Toimintamallinnus</a:t>
            </a:r>
            <a:endParaRPr lang="en-GB" sz="1800" dirty="0"/>
          </a:p>
          <a:p>
            <a:pPr lvl="1"/>
            <a:r>
              <a:rPr lang="en-GB" sz="1600" dirty="0"/>
              <a:t>Kuka </a:t>
            </a:r>
            <a:r>
              <a:rPr lang="en-GB" sz="1600" dirty="0" err="1"/>
              <a:t>täyttää</a:t>
            </a:r>
            <a:endParaRPr lang="en-GB" sz="1600" dirty="0"/>
          </a:p>
          <a:p>
            <a:pPr lvl="1"/>
            <a:r>
              <a:rPr lang="en-GB" sz="1600" dirty="0" err="1"/>
              <a:t>Mitä</a:t>
            </a:r>
            <a:r>
              <a:rPr lang="en-GB" sz="1600" dirty="0"/>
              <a:t> </a:t>
            </a:r>
            <a:r>
              <a:rPr lang="en-GB" sz="1600" dirty="0" err="1"/>
              <a:t>täytetään</a:t>
            </a:r>
            <a:endParaRPr lang="en-GB" sz="1600" dirty="0"/>
          </a:p>
          <a:p>
            <a:pPr lvl="1"/>
            <a:r>
              <a:rPr lang="en-GB" sz="1600" dirty="0" err="1"/>
              <a:t>Missä</a:t>
            </a:r>
            <a:r>
              <a:rPr lang="en-GB" sz="1600" dirty="0"/>
              <a:t> </a:t>
            </a:r>
            <a:r>
              <a:rPr lang="en-GB" sz="1600" dirty="0" err="1"/>
              <a:t>vaiheessa</a:t>
            </a:r>
            <a:endParaRPr lang="en-GB" sz="1600" dirty="0"/>
          </a:p>
          <a:p>
            <a:r>
              <a:rPr lang="en-GB" sz="1800" dirty="0" err="1">
                <a:latin typeface="Franklin Gothic Book"/>
              </a:rPr>
              <a:t>Rekisterin</a:t>
            </a:r>
            <a:r>
              <a:rPr lang="en-GB" sz="1800" dirty="0">
                <a:latin typeface="Franklin Gothic Book"/>
              </a:rPr>
              <a:t> </a:t>
            </a:r>
            <a:r>
              <a:rPr lang="en-GB" sz="1800" dirty="0" err="1">
                <a:latin typeface="Franklin Gothic Book"/>
              </a:rPr>
              <a:t>käyttäjäkoulutus</a:t>
            </a:r>
            <a:endParaRPr lang="en-GB" sz="1800" dirty="0">
              <a:latin typeface="Franklin Gothic Book"/>
            </a:endParaRPr>
          </a:p>
          <a:p>
            <a:r>
              <a:rPr lang="en-GB" sz="1800" dirty="0" err="1">
                <a:latin typeface="Franklin Gothic Book"/>
              </a:rPr>
              <a:t>Käyttöönottopäivä</a:t>
            </a:r>
            <a:endParaRPr lang="en-GB" sz="2000" dirty="0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07763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390BA7-BE86-AB9F-6CBB-CDED3EE3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2687"/>
            <a:ext cx="9514490" cy="906917"/>
          </a:xfrm>
        </p:spPr>
        <p:txBody>
          <a:bodyPr/>
          <a:lstStyle/>
          <a:p>
            <a:r>
              <a:rPr lang="fi-FI"/>
              <a:t>Jääkö laaturekisteridata hyödyntämättä?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765EFF-E09D-F112-DD6F-2E0442726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08387"/>
            <a:ext cx="10954407" cy="4768576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BCB Laaturekisterit sisältävät monipuolisia mahdollisuuksia tietojen hyödyntämiseen ja niitä kehitetään edelleen. </a:t>
            </a:r>
          </a:p>
          <a:p>
            <a:r>
              <a:rPr lang="fi-FI" b="1" dirty="0"/>
              <a:t>Vakioraportit</a:t>
            </a:r>
            <a:r>
              <a:rPr lang="fi-FI" dirty="0"/>
              <a:t>: </a:t>
            </a:r>
            <a:r>
              <a:rPr lang="en-FI" sz="2400" i="1" dirty="0"/>
              <a:t>Ajantasainen raportti valituista avainluvuista</a:t>
            </a:r>
            <a:endParaRPr lang="fi-FI" sz="2400" i="1" dirty="0"/>
          </a:p>
          <a:p>
            <a:r>
              <a:rPr lang="en-FI" sz="2400" b="1" dirty="0">
                <a:solidFill>
                  <a:schemeClr val="accent1"/>
                </a:solidFill>
              </a:rPr>
              <a:t>Toimialaraportit</a:t>
            </a:r>
            <a:r>
              <a:rPr lang="en-FI" sz="2400" dirty="0"/>
              <a:t>: </a:t>
            </a:r>
            <a:r>
              <a:rPr lang="en-FI" sz="2400" i="1" dirty="0"/>
              <a:t>Vertaisarviointi </a:t>
            </a:r>
            <a:r>
              <a:rPr lang="fi-FI" sz="2400" i="1" dirty="0"/>
              <a:t>hyvinvointialueen</a:t>
            </a:r>
            <a:r>
              <a:rPr lang="en-FI" sz="2400" i="1" dirty="0"/>
              <a:t> sisällä</a:t>
            </a:r>
            <a:endParaRPr lang="fi-FI" i="1" dirty="0"/>
          </a:p>
          <a:p>
            <a:r>
              <a:rPr lang="fi-FI" b="1" dirty="0"/>
              <a:t>Content </a:t>
            </a:r>
            <a:r>
              <a:rPr lang="fi-FI" b="1" dirty="0" err="1"/>
              <a:t>Broker</a:t>
            </a:r>
            <a:r>
              <a:rPr lang="fi-FI" dirty="0"/>
              <a:t>: </a:t>
            </a:r>
            <a:r>
              <a:rPr lang="en-FI" i="1" dirty="0"/>
              <a:t>Sovelluksen koko rakenteellisen tietosisällön automaattiset siirrot</a:t>
            </a:r>
            <a:r>
              <a:rPr lang="fi-FI" i="1" dirty="0"/>
              <a:t> hyvinvointialueen tietoaltaaseen</a:t>
            </a:r>
          </a:p>
          <a:p>
            <a:r>
              <a:rPr lang="fi-FI" b="1" dirty="0"/>
              <a:t>Analyzer</a:t>
            </a:r>
            <a:r>
              <a:rPr lang="fi-FI" dirty="0"/>
              <a:t>: </a:t>
            </a:r>
            <a:r>
              <a:rPr lang="en-FI" sz="2400" i="1" dirty="0"/>
              <a:t>Self-service analytiikka koko sovelluksen tietosisällöstä</a:t>
            </a:r>
            <a:endParaRPr lang="fi-FI" i="1" dirty="0"/>
          </a:p>
          <a:p>
            <a:r>
              <a:rPr lang="fi-FI" b="1" dirty="0"/>
              <a:t>THL datasiirto</a:t>
            </a:r>
            <a:r>
              <a:rPr lang="fi-FI" dirty="0"/>
              <a:t>: </a:t>
            </a:r>
            <a:r>
              <a:rPr lang="fi-FI" i="1" dirty="0"/>
              <a:t>Laaturekisterikohtaiset datapoiminnat THL:n kansallisia laaturekistereitä varten</a:t>
            </a:r>
          </a:p>
          <a:p>
            <a:r>
              <a:rPr lang="en-FI" sz="2400" b="1" dirty="0">
                <a:solidFill>
                  <a:schemeClr val="accent1"/>
                </a:solidFill>
              </a:rPr>
              <a:t>Datahaut</a:t>
            </a:r>
            <a:r>
              <a:rPr lang="en-FI" sz="2400" dirty="0"/>
              <a:t>: </a:t>
            </a:r>
            <a:r>
              <a:rPr lang="fi-FI" sz="2400" i="1" dirty="0"/>
              <a:t>S</a:t>
            </a:r>
            <a:r>
              <a:rPr lang="en-FI" sz="2400" i="1" dirty="0"/>
              <a:t>pesifisen käyttökohteen haut, esim. tutkimukseen</a:t>
            </a:r>
            <a:endParaRPr lang="fi-FI" i="1" dirty="0"/>
          </a:p>
          <a:p>
            <a:r>
              <a:rPr lang="fi-FI" b="1" dirty="0"/>
              <a:t>Mobiiliraportit</a:t>
            </a:r>
            <a:r>
              <a:rPr lang="fi-FI" dirty="0"/>
              <a:t>: </a:t>
            </a:r>
            <a:r>
              <a:rPr lang="fi-FI" i="1" dirty="0">
                <a:latin typeface="Franklin Gothic Book"/>
              </a:rPr>
              <a:t>Ammattilaisen</a:t>
            </a:r>
            <a:r>
              <a:rPr lang="fi-FI" sz="2400" i="1" dirty="0">
                <a:latin typeface="Franklin Gothic Book"/>
              </a:rPr>
              <a:t> omien töiden ja potilaiden seuraamisen mobiilisti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6641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6052A-2DE1-4E40-C87E-9E99208B9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Tuotetuen yhteystiedot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80807C-0B09-6B69-57CD-D26F83B3B16C}"/>
              </a:ext>
            </a:extLst>
          </p:cNvPr>
          <p:cNvSpPr txBox="1"/>
          <p:nvPr/>
        </p:nvSpPr>
        <p:spPr>
          <a:xfrm>
            <a:off x="4134478" y="2629546"/>
            <a:ext cx="2692958" cy="120032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BCB </a:t>
            </a:r>
            <a:r>
              <a:rPr lang="fi-FI" dirty="0" err="1"/>
              <a:t>Medical</a:t>
            </a:r>
            <a:r>
              <a:rPr lang="fi-FI" dirty="0"/>
              <a:t> tuote- ja käyttäjätuki yhteystiedot: </a:t>
            </a:r>
            <a:r>
              <a:rPr lang="fi-FI" dirty="0">
                <a:hlinkClick r:id="rId2"/>
              </a:rPr>
              <a:t>support@bcbmedical.com</a:t>
            </a:r>
            <a:r>
              <a:rPr lang="fi-FI" dirty="0"/>
              <a:t> </a:t>
            </a:r>
          </a:p>
          <a:p>
            <a:pPr algn="ctr"/>
            <a:r>
              <a:rPr lang="fi-FI" dirty="0"/>
              <a:t>puh. 0207 299 834</a:t>
            </a:r>
          </a:p>
        </p:txBody>
      </p:sp>
    </p:spTree>
    <p:extLst>
      <p:ext uri="{BB962C8B-B14F-4D97-AF65-F5344CB8AC3E}">
        <p14:creationId xmlns:p14="http://schemas.microsoft.com/office/powerpoint/2010/main" val="2838883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1655B-FD38-28C0-89D0-477D1CA1D7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1809418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55D7B3-7287-D04C-86BA-BA2B4F822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+mj-lt"/>
              </a:rPr>
              <a:t>Tietoa meistä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C91C02-78E7-2143-9854-9F6683586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8089"/>
            <a:ext cx="9347200" cy="4198873"/>
          </a:xfrm>
        </p:spPr>
        <p:txBody>
          <a:bodyPr/>
          <a:lstStyle/>
          <a:p>
            <a:r>
              <a:rPr lang="fi" sz="1800"/>
              <a:t>BCB Medical on Pohjoismaiden johtava lääketieteellisen tiedon keräämiseen ja analysointiin keskittynyt yritys. Tavoitteenamme on varmistaa, että nykyiset ja tulevat sukupolvet saavat elää terveemmän elämän.</a:t>
            </a:r>
          </a:p>
          <a:p>
            <a:r>
              <a:rPr lang="fi" sz="1800"/>
              <a:t>Keräämme integraatioalustamme kautta tietoa hoidon vaikuttavuudesta ja laadusta. Yhdistämme, analysoimme ja havainnollistamme eri lähteistä kerättyä kliinistä tietoa ymmärrettävään muotoon. </a:t>
            </a:r>
          </a:p>
          <a:p>
            <a:r>
              <a:rPr lang="fi" sz="1800"/>
              <a:t>Tarjoamme ratkaisuja eri tautiryhmien seurantaan ja analysointiin. Avullamme terveydenhuollon ammattilaiset eri puolilla maailmaa voivat hoitaa potilaitaan paremmin ja kehittää uusia hoitomuotoja.</a:t>
            </a:r>
          </a:p>
          <a:p>
            <a:r>
              <a:rPr lang="fi" sz="1800"/>
              <a:t>Tautikohtaiset hoidon seurantaratkaisumme ovat Suomessa terveydenhuollon käytössä niin julkisella kuin yksityisellä sektorilla. Niitä käytetään aktiivisesti päivittäin jo yli sadan tautiryhmän seurantaan ja analysointiin.</a:t>
            </a:r>
          </a:p>
        </p:txBody>
      </p:sp>
    </p:spTree>
    <p:extLst>
      <p:ext uri="{BB962C8B-B14F-4D97-AF65-F5344CB8AC3E}">
        <p14:creationId xmlns:p14="http://schemas.microsoft.com/office/powerpoint/2010/main" val="786602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88CA44-F1E5-A51F-D531-1CBC65910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49" y="425558"/>
            <a:ext cx="9285514" cy="906917"/>
          </a:xfrm>
        </p:spPr>
        <p:txBody>
          <a:bodyPr/>
          <a:lstStyle/>
          <a:p>
            <a:r>
              <a:rPr lang="en-GB" err="1"/>
              <a:t>Asiakkaat</a:t>
            </a:r>
            <a:endParaRPr lang="en-GB"/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75BCAC91-B910-D3AF-A100-5B8EBBF70F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4000" y="324000"/>
            <a:ext cx="1260000" cy="776161"/>
          </a:xfrm>
          <a:prstGeom prst="rect">
            <a:avLst/>
          </a:prstGeom>
        </p:spPr>
      </p:pic>
      <p:grpSp>
        <p:nvGrpSpPr>
          <p:cNvPr id="4" name="Ryhmä 3">
            <a:extLst>
              <a:ext uri="{FF2B5EF4-FFF2-40B4-BE49-F238E27FC236}">
                <a16:creationId xmlns:a16="http://schemas.microsoft.com/office/drawing/2014/main" id="{1A69F1B6-6C69-E2D9-A63E-1860FE1A3D1B}"/>
              </a:ext>
            </a:extLst>
          </p:cNvPr>
          <p:cNvGrpSpPr/>
          <p:nvPr/>
        </p:nvGrpSpPr>
        <p:grpSpPr>
          <a:xfrm>
            <a:off x="4397555" y="762240"/>
            <a:ext cx="5644045" cy="5200460"/>
            <a:chOff x="4836019" y="803343"/>
            <a:chExt cx="6646151" cy="5629681"/>
          </a:xfrm>
        </p:grpSpPr>
        <p:pic>
          <p:nvPicPr>
            <p:cNvPr id="7" name="Picture 6" descr="Map&#10;&#10;Description automatically generated">
              <a:extLst>
                <a:ext uri="{FF2B5EF4-FFF2-40B4-BE49-F238E27FC236}">
                  <a16:creationId xmlns:a16="http://schemas.microsoft.com/office/drawing/2014/main" id="{379CCC06-6DC3-2001-0601-E2205055B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36019" y="803343"/>
              <a:ext cx="6646151" cy="562968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A33A7D-A8F2-ED35-6713-E4E229780C2D}"/>
                </a:ext>
              </a:extLst>
            </p:cNvPr>
            <p:cNvSpPr txBox="1"/>
            <p:nvPr/>
          </p:nvSpPr>
          <p:spPr>
            <a:xfrm>
              <a:off x="5446376" y="2351468"/>
              <a:ext cx="649964" cy="308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FI" sz="1800" b="0" i="0" u="none" strike="noStrike" kern="1200" cap="none" spc="0" normalizeH="0" baseline="0" noProof="0">
                  <a:ln>
                    <a:noFill/>
                  </a:ln>
                  <a:solidFill>
                    <a:srgbClr val="463C3C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I</a:t>
              </a:r>
              <a:r>
                <a:rPr kumimoji="0" lang="fi-FI" sz="1800" b="0" i="0" u="none" strike="noStrike" kern="1200" cap="none" spc="0" normalizeH="0" baseline="0" noProof="0" err="1">
                  <a:ln>
                    <a:noFill/>
                  </a:ln>
                  <a:solidFill>
                    <a:srgbClr val="463C3C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slanti</a:t>
              </a: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A3D8B4-2AD6-60D9-99E2-FA3B2B25853A}"/>
                </a:ext>
              </a:extLst>
            </p:cNvPr>
            <p:cNvSpPr txBox="1"/>
            <p:nvPr/>
          </p:nvSpPr>
          <p:spPr>
            <a:xfrm>
              <a:off x="6382636" y="3925986"/>
              <a:ext cx="818452" cy="308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srgbClr val="463C3C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Englanti</a:t>
              </a: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AD937C3-84DD-C533-AA3F-5A263B59F214}"/>
                </a:ext>
              </a:extLst>
            </p:cNvPr>
            <p:cNvSpPr txBox="1"/>
            <p:nvPr/>
          </p:nvSpPr>
          <p:spPr>
            <a:xfrm>
              <a:off x="7970235" y="4095505"/>
              <a:ext cx="1127071" cy="308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err="1">
                  <a:ln>
                    <a:noFill/>
                  </a:ln>
                  <a:solidFill>
                    <a:srgbClr val="463C3C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Alankomaat</a:t>
              </a: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C8324AB-D73E-6B92-C4D2-EE0624A5479A}"/>
                </a:ext>
              </a:extLst>
            </p:cNvPr>
            <p:cNvSpPr txBox="1"/>
            <p:nvPr/>
          </p:nvSpPr>
          <p:spPr>
            <a:xfrm>
              <a:off x="7127133" y="3294803"/>
              <a:ext cx="732725" cy="308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err="1">
                  <a:ln>
                    <a:noFill/>
                  </a:ln>
                  <a:solidFill>
                    <a:srgbClr val="463C3C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Tanska</a:t>
              </a: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2E876BB-576B-7C03-85BB-E885E9B4F7E8}"/>
                </a:ext>
              </a:extLst>
            </p:cNvPr>
            <p:cNvSpPr txBox="1"/>
            <p:nvPr/>
          </p:nvSpPr>
          <p:spPr>
            <a:xfrm>
              <a:off x="7694897" y="2472110"/>
              <a:ext cx="594699" cy="308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err="1">
                  <a:ln>
                    <a:noFill/>
                  </a:ln>
                  <a:solidFill>
                    <a:srgbClr val="463C3C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Norja</a:t>
              </a: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A40F510-E08F-3A5F-DDB6-565B2916DD3A}"/>
                </a:ext>
              </a:extLst>
            </p:cNvPr>
            <p:cNvSpPr txBox="1"/>
            <p:nvPr/>
          </p:nvSpPr>
          <p:spPr>
            <a:xfrm>
              <a:off x="8744130" y="2932814"/>
              <a:ext cx="668996" cy="308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err="1">
                  <a:ln>
                    <a:noFill/>
                  </a:ln>
                  <a:solidFill>
                    <a:srgbClr val="463C3C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Ruotsi</a:t>
              </a: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62B963D-F7C4-666C-9B32-C873A09CFF90}"/>
                </a:ext>
              </a:extLst>
            </p:cNvPr>
            <p:cNvSpPr txBox="1"/>
            <p:nvPr/>
          </p:nvSpPr>
          <p:spPr>
            <a:xfrm>
              <a:off x="9730596" y="2387813"/>
              <a:ext cx="674227" cy="308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463C3C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Suomi</a:t>
              </a:r>
              <a:endParaRPr kumimoji="0" lang="en-FI" sz="1800" b="0" i="0" u="none" strike="noStrike" kern="1200" cap="none" spc="0" normalizeH="0" baseline="0" noProof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B4A7F2D-E261-4480-7E98-3F22D719E718}"/>
              </a:ext>
            </a:extLst>
          </p:cNvPr>
          <p:cNvSpPr txBox="1"/>
          <p:nvPr/>
        </p:nvSpPr>
        <p:spPr>
          <a:xfrm>
            <a:off x="563612" y="1538353"/>
            <a:ext cx="3778505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3C3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b="0" i="0" u="none" strike="noStrike" kern="1200" cap="none" spc="0" normalizeH="0" baseline="0" noProof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Asiakkaita seitsemässä Euroopan maassa ja kaikilla hyvinvointialueilla Suomessa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3C3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000" b="0" i="0" u="none" strike="noStrike" kern="1200" cap="none" spc="0" normalizeH="0" baseline="0" noProof="0">
              <a:ln>
                <a:noFill/>
              </a:ln>
              <a:solidFill>
                <a:srgbClr val="463C3C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E25D51-A734-5079-0AE3-CE7185C31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0634" y="4371289"/>
            <a:ext cx="1140937" cy="1140937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303F2756-47EF-03CA-2EA6-B26F40ED4283}"/>
              </a:ext>
            </a:extLst>
          </p:cNvPr>
          <p:cNvSpPr txBox="1"/>
          <p:nvPr/>
        </p:nvSpPr>
        <p:spPr>
          <a:xfrm>
            <a:off x="9210733" y="5568104"/>
            <a:ext cx="2721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BCB </a:t>
            </a:r>
            <a:r>
              <a:rPr kumimoji="0" lang="en-GB" b="0" i="0" u="none" strike="noStrike" kern="1200" cap="none" spc="0" normalizeH="0" baseline="0" noProof="0" err="1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järjestelmien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err="1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käyttäjiä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err="1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yli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50 </a:t>
            </a:r>
            <a:r>
              <a:rPr kumimoji="0" lang="en-GB" b="0" i="0" u="none" strike="noStrike" kern="1200" cap="none" spc="0" normalizeH="0" baseline="0" noProof="0" err="1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maassa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err="1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maailmanlaajuisesti</a:t>
            </a:r>
            <a:endParaRPr kumimoji="0" lang="en-GB" b="0" i="0" u="none" strike="noStrike" kern="1200" cap="none" spc="0" normalizeH="0" baseline="0" noProof="0">
              <a:ln>
                <a:noFill/>
              </a:ln>
              <a:solidFill>
                <a:srgbClr val="463C3C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06D76CA-EB14-D796-5D4C-D9E499A7C46F}"/>
              </a:ext>
            </a:extLst>
          </p:cNvPr>
          <p:cNvSpPr txBox="1"/>
          <p:nvPr/>
        </p:nvSpPr>
        <p:spPr>
          <a:xfrm>
            <a:off x="712393" y="3714059"/>
            <a:ext cx="4321525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463C3C"/>
              </a:solidFill>
              <a:effectLst/>
              <a:uLnTx/>
              <a:uFillTx/>
              <a:latin typeface="Franklin Gothic Book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b="0" i="0" u="none" strike="noStrike" kern="1200" cap="none" spc="0" normalizeH="0" baseline="0" noProof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Arial"/>
              </a:rPr>
              <a:t>Toimistot: Suomessa, Ruotsissa ja Englannissa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Arial"/>
              </a:rPr>
              <a:t>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0" i="0" u="none" strike="noStrike" kern="1200" cap="none" spc="0" normalizeH="0" baseline="0" noProof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Arial"/>
              </a:rPr>
              <a:t>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b="0" i="0" u="none" strike="noStrike" kern="1200" cap="none" spc="0" normalizeH="0" baseline="0" noProof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Arial"/>
              </a:rPr>
              <a:t>Palveluksessanne n. 70 ohjelmistoalan ja terveydenhuollon asiantuntijaa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3717D22F-5DF9-03C6-82E1-D7C3FB6BAA39}"/>
              </a:ext>
            </a:extLst>
          </p:cNvPr>
          <p:cNvSpPr txBox="1">
            <a:spLocks/>
          </p:cNvSpPr>
          <p:nvPr/>
        </p:nvSpPr>
        <p:spPr>
          <a:xfrm>
            <a:off x="692449" y="2996831"/>
            <a:ext cx="9285514" cy="906917"/>
          </a:xfrm>
          <a:prstGeom prst="rect">
            <a:avLst/>
          </a:prstGeom>
        </p:spPr>
        <p:txBody>
          <a:bodyPr anchor="b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baseline="0">
                <a:solidFill>
                  <a:schemeClr val="accent4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rgbClr val="906D1B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BCB Medical</a:t>
            </a:r>
          </a:p>
        </p:txBody>
      </p:sp>
    </p:spTree>
    <p:extLst>
      <p:ext uri="{BB962C8B-B14F-4D97-AF65-F5344CB8AC3E}">
        <p14:creationId xmlns:p14="http://schemas.microsoft.com/office/powerpoint/2010/main" val="2381440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tsikko 38">
            <a:extLst>
              <a:ext uri="{FF2B5EF4-FFF2-40B4-BE49-F238E27FC236}">
                <a16:creationId xmlns:a16="http://schemas.microsoft.com/office/drawing/2014/main" id="{598356E0-DFC4-0EA4-6B81-C588DA16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667"/>
            <a:ext cx="9285514" cy="906917"/>
          </a:xfrm>
        </p:spPr>
        <p:txBody>
          <a:bodyPr>
            <a:normAutofit/>
          </a:bodyPr>
          <a:lstStyle/>
          <a:p>
            <a:r>
              <a:rPr lang="fi-FI" b="1">
                <a:latin typeface="Franklin Gothic Demi" panose="020B0603020102020204" pitchFamily="34" charset="0"/>
              </a:rPr>
              <a:t>Sertifioidut prosessit ja tietoturva</a:t>
            </a:r>
          </a:p>
        </p:txBody>
      </p:sp>
      <p:sp>
        <p:nvSpPr>
          <p:cNvPr id="40" name="Sisällön paikkamerkki 39">
            <a:extLst>
              <a:ext uri="{FF2B5EF4-FFF2-40B4-BE49-F238E27FC236}">
                <a16:creationId xmlns:a16="http://schemas.microsoft.com/office/drawing/2014/main" id="{5502C575-D0CF-4DF5-8084-9A8CE84D1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7157"/>
            <a:ext cx="4989155" cy="2906673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GB" i="0">
              <a:solidFill>
                <a:schemeClr val="tx1"/>
              </a:solidFill>
              <a:effectLst/>
              <a:latin typeface="+mn-lt"/>
            </a:endParaRPr>
          </a:p>
          <a:p>
            <a:r>
              <a:rPr lang="en-GB" sz="2000" i="0">
                <a:solidFill>
                  <a:schemeClr val="tx1"/>
                </a:solidFill>
                <a:effectLst/>
                <a:latin typeface="+mn-lt"/>
              </a:rPr>
              <a:t>MDR (EU) 2017/745 Annex IX (I)</a:t>
            </a:r>
            <a:endParaRPr lang="en-US" sz="2000"/>
          </a:p>
          <a:p>
            <a:r>
              <a:rPr lang="en-US" sz="2000"/>
              <a:t>ISO 13485 </a:t>
            </a:r>
            <a:r>
              <a:rPr lang="en-US" sz="2000" err="1"/>
              <a:t>sertifiointi</a:t>
            </a:r>
            <a:r>
              <a:rPr lang="en-US" sz="2000"/>
              <a:t>: </a:t>
            </a:r>
          </a:p>
          <a:p>
            <a:pPr marL="457200" lvl="1" indent="0">
              <a:buNone/>
            </a:pPr>
            <a:r>
              <a:rPr lang="fi-FI" sz="2000"/>
              <a:t>lääkinnällisten laitteiden suunnittelu, valmistus, jakelu ja ylläpito</a:t>
            </a:r>
          </a:p>
          <a:p>
            <a:r>
              <a:rPr lang="en-US" sz="2000"/>
              <a:t>ISO 27001 </a:t>
            </a:r>
            <a:r>
              <a:rPr lang="en-US" sz="2000" err="1"/>
              <a:t>sertifiointi</a:t>
            </a:r>
            <a:r>
              <a:rPr lang="en-US" sz="2000"/>
              <a:t>: </a:t>
            </a:r>
            <a:br>
              <a:rPr lang="en-US" sz="2000"/>
            </a:br>
            <a:r>
              <a:rPr lang="en-US" sz="2000"/>
              <a:t>   </a:t>
            </a:r>
            <a:r>
              <a:rPr lang="fi-FI" sz="2000"/>
              <a:t>tietoturvan hallinta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B5A997-D0A0-CE84-9F76-882A0EF9C0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68162" y="5508600"/>
            <a:ext cx="1314834" cy="9127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0622AF-05F6-F5BA-F88A-D441C1BE05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93581" y="5508600"/>
            <a:ext cx="1020773" cy="9937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B6C692-0393-40AA-5471-19B02E259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8033" y="5610406"/>
            <a:ext cx="1248162" cy="8109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404353-490F-27CF-61D3-B84075680B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1726" y="5727070"/>
            <a:ext cx="1789594" cy="5136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2C97BA-347D-FBB0-8DC0-D0265EBFF2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2908" y="5727070"/>
            <a:ext cx="1347866" cy="587228"/>
          </a:xfrm>
          <a:prstGeom prst="rect">
            <a:avLst/>
          </a:prstGeom>
        </p:spPr>
      </p:pic>
      <p:sp>
        <p:nvSpPr>
          <p:cNvPr id="7" name="Sisällön paikkamerkki 39">
            <a:extLst>
              <a:ext uri="{FF2B5EF4-FFF2-40B4-BE49-F238E27FC236}">
                <a16:creationId xmlns:a16="http://schemas.microsoft.com/office/drawing/2014/main" id="{8576D494-2A23-4400-79F9-B4FFBF72BBDC}"/>
              </a:ext>
            </a:extLst>
          </p:cNvPr>
          <p:cNvSpPr txBox="1">
            <a:spLocks/>
          </p:cNvSpPr>
          <p:nvPr/>
        </p:nvSpPr>
        <p:spPr>
          <a:xfrm>
            <a:off x="6222999" y="2177158"/>
            <a:ext cx="5238751" cy="2906673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63C3C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OMOP ja EHDEN 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sertifioitu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yhteistyökumppani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463C3C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Scientist –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sertifioitu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yhteistyökumppani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463C3C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ENCePP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®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–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sertifioitu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yhteistyökumppani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463C3C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96F955-A3B6-17B8-E5C9-CC939F4F6C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3099" y="1786979"/>
            <a:ext cx="810838" cy="8108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420286-8635-2932-B68A-FD79F6CF48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8063" y="1786979"/>
            <a:ext cx="810838" cy="78035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52168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yöristetty suorakulmio 9">
            <a:extLst>
              <a:ext uri="{FF2B5EF4-FFF2-40B4-BE49-F238E27FC236}">
                <a16:creationId xmlns:a16="http://schemas.microsoft.com/office/drawing/2014/main" id="{66E73BF4-7838-458C-EF03-BA4C9E65E11A}"/>
              </a:ext>
            </a:extLst>
          </p:cNvPr>
          <p:cNvSpPr/>
          <p:nvPr/>
        </p:nvSpPr>
        <p:spPr>
          <a:xfrm>
            <a:off x="6096000" y="4342882"/>
            <a:ext cx="4711701" cy="19177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yöristetty suorakulmio 8">
            <a:extLst>
              <a:ext uri="{FF2B5EF4-FFF2-40B4-BE49-F238E27FC236}">
                <a16:creationId xmlns:a16="http://schemas.microsoft.com/office/drawing/2014/main" id="{3EFD5D69-2DBE-F73A-22C5-86202CB32B16}"/>
              </a:ext>
            </a:extLst>
          </p:cNvPr>
          <p:cNvSpPr/>
          <p:nvPr/>
        </p:nvSpPr>
        <p:spPr>
          <a:xfrm>
            <a:off x="1025235" y="4342882"/>
            <a:ext cx="4711701" cy="19177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yöristetty suorakulmio 5">
            <a:extLst>
              <a:ext uri="{FF2B5EF4-FFF2-40B4-BE49-F238E27FC236}">
                <a16:creationId xmlns:a16="http://schemas.microsoft.com/office/drawing/2014/main" id="{FFAEBD14-0867-8ECC-0CE3-84F9C2550CF9}"/>
              </a:ext>
            </a:extLst>
          </p:cNvPr>
          <p:cNvSpPr/>
          <p:nvPr/>
        </p:nvSpPr>
        <p:spPr>
          <a:xfrm>
            <a:off x="6096000" y="2117469"/>
            <a:ext cx="4711701" cy="19177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yöristetty suorakulmio 3">
            <a:extLst>
              <a:ext uri="{FF2B5EF4-FFF2-40B4-BE49-F238E27FC236}">
                <a16:creationId xmlns:a16="http://schemas.microsoft.com/office/drawing/2014/main" id="{2FBB8C49-0B49-BE3A-5DA6-161F707D6465}"/>
              </a:ext>
            </a:extLst>
          </p:cNvPr>
          <p:cNvSpPr/>
          <p:nvPr/>
        </p:nvSpPr>
        <p:spPr>
          <a:xfrm>
            <a:off x="1025235" y="2117469"/>
            <a:ext cx="4711701" cy="19177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EE98C8A-6A24-A244-A7B2-8FF132F5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235" y="712167"/>
            <a:ext cx="7302500" cy="906917"/>
          </a:xfrm>
        </p:spPr>
        <p:txBody>
          <a:bodyPr/>
          <a:lstStyle/>
          <a:p>
            <a:r>
              <a:rPr lang="fi-FI"/>
              <a:t>Terveydenhuollon ratkaisut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5D4C7A-6F7C-BA48-8274-2DD684E9B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269" y="2412962"/>
            <a:ext cx="4296065" cy="132648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dirty="0"/>
              <a:t>Tautikohtaiset laaturekisterit</a:t>
            </a:r>
            <a:br>
              <a:rPr lang="fi-FI" dirty="0"/>
            </a:br>
            <a:r>
              <a:rPr lang="fi-FI" sz="1600" dirty="0"/>
              <a:t>Terveydenhuollon ammattilaisten käytössä olevat laaturekisterit hoidon laadun ja vaikuttavuuden seurantaan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F3F9B662-1B9D-3844-8929-FF33315AD4AE}"/>
              </a:ext>
            </a:extLst>
          </p:cNvPr>
          <p:cNvSpPr txBox="1">
            <a:spLocks/>
          </p:cNvSpPr>
          <p:nvPr/>
        </p:nvSpPr>
        <p:spPr>
          <a:xfrm>
            <a:off x="1440871" y="4658070"/>
            <a:ext cx="4092865" cy="11357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463C3C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rgbClr val="463C3C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463C3C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463C3C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463C3C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i-FI"/>
              <a:t>Integraatioalusta</a:t>
            </a:r>
            <a:br>
              <a:rPr lang="fi-FI"/>
            </a:br>
            <a:r>
              <a:rPr lang="fi-FI" sz="1600"/>
              <a:t>Integraatioalustan avulla kaikki tautikohtaiset laaturekisterit on integroitu sairaaloiden muihin potilastietojärjestelmiin.</a:t>
            </a:r>
            <a:endParaRPr lang="fi-FI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86A3F7AF-39D0-2049-8CD3-1C093FD3A3BB}"/>
              </a:ext>
            </a:extLst>
          </p:cNvPr>
          <p:cNvSpPr txBox="1">
            <a:spLocks/>
          </p:cNvSpPr>
          <p:nvPr/>
        </p:nvSpPr>
        <p:spPr>
          <a:xfrm>
            <a:off x="6383759" y="2350746"/>
            <a:ext cx="4537363" cy="14509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463C3C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rgbClr val="463C3C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463C3C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463C3C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463C3C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i-FI" dirty="0"/>
              <a:t>Omavointi</a:t>
            </a:r>
            <a:br>
              <a:rPr lang="fi-FI" dirty="0"/>
            </a:br>
            <a:r>
              <a:rPr lang="fi-FI" sz="1600" dirty="0"/>
              <a:t>Laaturekisterien kanssa integroitu potilaan sähköinen palvelu, joka mahdollistaa seurantatiedon keräämisen tautikohtaisesti suoraan potilailta.</a:t>
            </a:r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528A63CA-DD46-BA45-8EFD-31F882AB76FF}"/>
              </a:ext>
            </a:extLst>
          </p:cNvPr>
          <p:cNvSpPr txBox="1">
            <a:spLocks/>
          </p:cNvSpPr>
          <p:nvPr/>
        </p:nvSpPr>
        <p:spPr>
          <a:xfrm>
            <a:off x="6383759" y="4547684"/>
            <a:ext cx="4537363" cy="14509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463C3C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rgbClr val="463C3C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463C3C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463C3C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463C3C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i-FI" dirty="0"/>
              <a:t>Data ja analytiikka</a:t>
            </a:r>
            <a:br>
              <a:rPr lang="fi-FI" dirty="0"/>
            </a:br>
            <a:r>
              <a:rPr lang="fi-FI" sz="1600" dirty="0"/>
              <a:t>Kliinisen tiedon tietovarasto, joka sisältää analytiikkapalvelut (mm. vakioraportit ja BCB Analyzer) ja tiedon jakelun asiakkaan tietovarantoihin.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71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A5B35-9FB3-DA25-9FDE-4826D272A2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BCB </a:t>
            </a:r>
            <a:r>
              <a:rPr lang="fi-FI" dirty="0" err="1"/>
              <a:t>Invasiivikardiologian</a:t>
            </a:r>
            <a:r>
              <a:rPr lang="fi-FI" dirty="0"/>
              <a:t> rekisteri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01501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14FD1-ED66-5B23-6299-394DBEB1C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Käyttötarkoitus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1DB10-D789-BB2C-7FAE-8643CC56C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8089"/>
            <a:ext cx="9285514" cy="4198873"/>
          </a:xfrm>
        </p:spPr>
        <p:txBody>
          <a:bodyPr/>
          <a:lstStyle/>
          <a:p>
            <a:r>
              <a:rPr lang="fi-FI" sz="2400" b="0" i="0" dirty="0" err="1">
                <a:solidFill>
                  <a:srgbClr val="1D1C1D"/>
                </a:solidFill>
                <a:effectLst/>
                <a:latin typeface="-apple-system"/>
              </a:rPr>
              <a:t>BCB:n</a:t>
            </a:r>
            <a:r>
              <a:rPr lang="fi-FI" dirty="0">
                <a:solidFill>
                  <a:srgbClr val="FF0000"/>
                </a:solidFill>
                <a:latin typeface="-apple-system"/>
              </a:rPr>
              <a:t> </a:t>
            </a:r>
            <a:r>
              <a:rPr lang="fi-FI" dirty="0" err="1">
                <a:solidFill>
                  <a:schemeClr val="tx1"/>
                </a:solidFill>
                <a:latin typeface="-apple-system"/>
              </a:rPr>
              <a:t>Invasiivikardiologian</a:t>
            </a:r>
            <a:r>
              <a:rPr lang="fi-FI" dirty="0">
                <a:solidFill>
                  <a:schemeClr val="tx1"/>
                </a:solidFill>
                <a:latin typeface="-apple-system"/>
              </a:rPr>
              <a:t> rekisteri </a:t>
            </a:r>
            <a:r>
              <a:rPr lang="fi-FI" sz="2400" b="0" i="0" dirty="0">
                <a:solidFill>
                  <a:schemeClr val="tx1"/>
                </a:solidFill>
                <a:effectLst/>
                <a:latin typeface="-apple-system"/>
              </a:rPr>
              <a:t>on </a:t>
            </a:r>
            <a:r>
              <a:rPr lang="fi-FI" sz="2400" b="0" i="0" dirty="0">
                <a:solidFill>
                  <a:srgbClr val="1D1C1D"/>
                </a:solidFill>
                <a:effectLst/>
                <a:latin typeface="-apple-system"/>
              </a:rPr>
              <a:t>itsenäinen terveydenhuollon ohjelmistotuote. Sen käyttötarkoituksena on kerätä ja muotoilla tietoa hoidettavan potilaan sairauden tarkkailusta ja hoidon suunnittelusta. </a:t>
            </a:r>
          </a:p>
          <a:p>
            <a:r>
              <a:rPr lang="fi-FI" sz="2400" b="0" i="0" dirty="0">
                <a:solidFill>
                  <a:srgbClr val="1D1C1D"/>
                </a:solidFill>
                <a:effectLst/>
                <a:latin typeface="-apple-system"/>
              </a:rPr>
              <a:t>Tieto on tarkoitettu terveydenhuollon ammattilaisten käyttöön. Terveydenhuollon ammattilaiset voivat käyttää tietoa tukemaan diagnostisia ja terapeuttisia päätöksiään. </a:t>
            </a:r>
          </a:p>
          <a:p>
            <a:r>
              <a:rPr lang="fi-FI" sz="2400" b="0" dirty="0" err="1">
                <a:solidFill>
                  <a:schemeClr val="tx1"/>
                </a:solidFill>
                <a:effectLst/>
                <a:latin typeface="-apple-system"/>
              </a:rPr>
              <a:t>Invasiivikardiologian</a:t>
            </a:r>
            <a:r>
              <a:rPr lang="fi-FI" sz="2400" b="0" dirty="0">
                <a:solidFill>
                  <a:schemeClr val="tx1"/>
                </a:solidFill>
                <a:effectLst/>
                <a:latin typeface="-apple-system"/>
              </a:rPr>
              <a:t> rekisteri kerää</a:t>
            </a:r>
            <a:r>
              <a:rPr lang="fi-FI" sz="2400" b="0" i="0" dirty="0">
                <a:solidFill>
                  <a:srgbClr val="1D1C1D"/>
                </a:solidFill>
                <a:effectLst/>
                <a:latin typeface="-apple-system"/>
              </a:rPr>
              <a:t>, yhdistelee ja muotoilee tietoa tarpeen mukaisiin numeerisiin, sanallisiin tai graafisiin näkymiin potilaan sairaudesta ja hoidosta riippuen.</a:t>
            </a:r>
          </a:p>
          <a:p>
            <a:endParaRPr lang="fi-FI" dirty="0"/>
          </a:p>
          <a:p>
            <a:endParaRPr lang="fi-FI" sz="1600" dirty="0">
              <a:latin typeface="Franklin Gothic Book"/>
            </a:endParaRP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3815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B2A818-340F-B20E-16CF-0CBC2A989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34" y="541959"/>
            <a:ext cx="9285514" cy="906917"/>
          </a:xfrm>
        </p:spPr>
        <p:txBody>
          <a:bodyPr lIns="91440" tIns="45720" rIns="91440" bIns="45720" anchor="b" anchorCtr="0"/>
          <a:lstStyle/>
          <a:p>
            <a:r>
              <a:rPr lang="fi-FI">
                <a:latin typeface="Franklin Gothic Demi"/>
              </a:rPr>
              <a:t>Rekisterin hyödyt</a:t>
            </a:r>
          </a:p>
        </p:txBody>
      </p:sp>
      <p:sp>
        <p:nvSpPr>
          <p:cNvPr id="16" name="Rounded Rectangle 55">
            <a:extLst>
              <a:ext uri="{FF2B5EF4-FFF2-40B4-BE49-F238E27FC236}">
                <a16:creationId xmlns:a16="http://schemas.microsoft.com/office/drawing/2014/main" id="{02E9D313-CA78-3CFB-7B74-3EA17701CA28}"/>
              </a:ext>
            </a:extLst>
          </p:cNvPr>
          <p:cNvSpPr/>
          <p:nvPr/>
        </p:nvSpPr>
        <p:spPr>
          <a:xfrm>
            <a:off x="687165" y="2013948"/>
            <a:ext cx="3219359" cy="4461280"/>
          </a:xfrm>
          <a:prstGeom prst="roundRect">
            <a:avLst>
              <a:gd name="adj" fmla="val 2860"/>
            </a:avLst>
          </a:prstGeom>
          <a:solidFill>
            <a:schemeClr val="accent5">
              <a:alpha val="4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rgbClr val="463C3C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rgbClr val="463C3C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rgbClr val="463C3C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0" cap="none" spc="0" normalizeH="0" baseline="0" noProof="0" dirty="0">
              <a:ln>
                <a:noFill/>
              </a:ln>
              <a:solidFill>
                <a:srgbClr val="463C3C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0" cap="none" spc="0" normalizeH="0" baseline="0" noProof="0" dirty="0">
              <a:ln>
                <a:noFill/>
              </a:ln>
              <a:solidFill>
                <a:srgbClr val="463C3C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0" cap="none" spc="0" normalizeH="0" baseline="0" noProof="0" dirty="0">
              <a:ln>
                <a:noFill/>
              </a:ln>
              <a:solidFill>
                <a:srgbClr val="463C3C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0" cap="none" spc="0" normalizeH="0" baseline="0" noProof="0" dirty="0">
              <a:ln>
                <a:noFill/>
              </a:ln>
              <a:solidFill>
                <a:srgbClr val="463C3C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0" cap="none" spc="0" normalizeH="0" baseline="0" noProof="0" dirty="0">
              <a:ln>
                <a:noFill/>
              </a:ln>
              <a:solidFill>
                <a:srgbClr val="463C3C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0" cap="none" spc="0" normalizeH="0" baseline="0" noProof="0" dirty="0">
              <a:ln>
                <a:noFill/>
              </a:ln>
              <a:solidFill>
                <a:srgbClr val="463C3C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0" cap="none" spc="0" normalizeH="0" baseline="0" noProof="0" dirty="0">
              <a:ln>
                <a:noFill/>
              </a:ln>
              <a:solidFill>
                <a:srgbClr val="463C3C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1" i="0" u="none" strike="noStrike" kern="0" cap="none" spc="0" normalizeH="0" baseline="0" noProof="0" dirty="0">
              <a:ln>
                <a:noFill/>
              </a:ln>
              <a:solidFill>
                <a:srgbClr val="463C3C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1" i="0" u="none" strike="noStrike" kern="0" cap="none" spc="0" normalizeH="0" baseline="0" noProof="0" dirty="0">
              <a:ln>
                <a:noFill/>
              </a:ln>
              <a:solidFill>
                <a:srgbClr val="463C3C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0" cap="none" spc="0" normalizeH="0" baseline="0" noProof="0" dirty="0">
              <a:ln>
                <a:noFill/>
              </a:ln>
              <a:solidFill>
                <a:srgbClr val="463C3C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0" cap="none" spc="0" normalizeH="0" baseline="0" noProof="0" dirty="0">
              <a:ln>
                <a:noFill/>
              </a:ln>
              <a:solidFill>
                <a:srgbClr val="463C3C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en-FI" sz="2200" b="1" dirty="0"/>
              <a:t>Kokonaiskuva potilaan voinnin kehityksestä</a:t>
            </a:r>
            <a:endParaRPr lang="fi-FI" sz="2200" b="1" dirty="0"/>
          </a:p>
          <a:p>
            <a:pPr marL="0" indent="0" algn="ctr">
              <a:buNone/>
            </a:pPr>
            <a:endParaRPr lang="en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1600" dirty="0"/>
              <a:t>Eri lähteistä kerätyt tiedot yhdistyvät rekisterissä </a:t>
            </a:r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1600" dirty="0"/>
              <a:t>Hoidon suunnittelu ja seuranta tehostuvat</a:t>
            </a:r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Yhdenmukaistaa potilaan hoitoa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0" cap="none" spc="0" normalizeH="0" baseline="0" noProof="0" dirty="0">
              <a:ln>
                <a:noFill/>
              </a:ln>
              <a:solidFill>
                <a:srgbClr val="463C3C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rgbClr val="463C3C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rgbClr val="463C3C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rgbClr val="463C3C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rgbClr val="463C3C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rgbClr val="463C3C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rgbClr val="463C3C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rgbClr val="463C3C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0" cap="none" spc="0" normalizeH="0" baseline="0" noProof="0" dirty="0">
              <a:ln>
                <a:noFill/>
              </a:ln>
              <a:solidFill>
                <a:srgbClr val="463C3C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7" name="Picture 33">
            <a:extLst>
              <a:ext uri="{FF2B5EF4-FFF2-40B4-BE49-F238E27FC236}">
                <a16:creationId xmlns:a16="http://schemas.microsoft.com/office/drawing/2014/main" id="{7D09E6AC-EFB0-F92D-6D33-E48DBA6B93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30578" y="2253177"/>
            <a:ext cx="1318053" cy="1318053"/>
          </a:xfrm>
          <a:prstGeom prst="rect">
            <a:avLst/>
          </a:prstGeom>
        </p:spPr>
      </p:pic>
      <p:grpSp>
        <p:nvGrpSpPr>
          <p:cNvPr id="23" name="Ryhmä 22">
            <a:extLst>
              <a:ext uri="{FF2B5EF4-FFF2-40B4-BE49-F238E27FC236}">
                <a16:creationId xmlns:a16="http://schemas.microsoft.com/office/drawing/2014/main" id="{1E1EC165-8D72-06F3-1F2A-27CC95EB1537}"/>
              </a:ext>
            </a:extLst>
          </p:cNvPr>
          <p:cNvGrpSpPr/>
          <p:nvPr/>
        </p:nvGrpSpPr>
        <p:grpSpPr>
          <a:xfrm>
            <a:off x="8334057" y="1985389"/>
            <a:ext cx="3170778" cy="4487922"/>
            <a:chOff x="4333307" y="1958747"/>
            <a:chExt cx="3170778" cy="4487922"/>
          </a:xfrm>
        </p:grpSpPr>
        <p:sp>
          <p:nvSpPr>
            <p:cNvPr id="13" name="Rounded Rectangle 55">
              <a:extLst>
                <a:ext uri="{FF2B5EF4-FFF2-40B4-BE49-F238E27FC236}">
                  <a16:creationId xmlns:a16="http://schemas.microsoft.com/office/drawing/2014/main" id="{4B9EF9DE-5070-E37B-567D-2B3056187510}"/>
                </a:ext>
              </a:extLst>
            </p:cNvPr>
            <p:cNvSpPr/>
            <p:nvPr/>
          </p:nvSpPr>
          <p:spPr>
            <a:xfrm>
              <a:off x="4333307" y="1958747"/>
              <a:ext cx="3170778" cy="4487922"/>
            </a:xfrm>
            <a:prstGeom prst="roundRect">
              <a:avLst>
                <a:gd name="adj" fmla="val 2860"/>
              </a:avLst>
            </a:prstGeom>
            <a:solidFill>
              <a:schemeClr val="accent3">
                <a:alpha val="49873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000" b="0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000" b="0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000" b="0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000" b="0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000" b="0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000" b="0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000" b="1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indent="0">
                <a:buNone/>
              </a:pPr>
              <a:endParaRPr lang="fi-FI" sz="2400" dirty="0">
                <a:solidFill>
                  <a:srgbClr val="463C3C"/>
                </a:solidFill>
                <a:latin typeface="Franklin Gothic Book" panose="020B0503020102020204" pitchFamily="34" charset="0"/>
              </a:endParaRPr>
            </a:p>
            <a:p>
              <a:pPr marL="0" indent="0" algn="ctr">
                <a:buNone/>
              </a:pPr>
              <a:endParaRPr lang="fi-FI" sz="2200" b="1" dirty="0">
                <a:solidFill>
                  <a:srgbClr val="463C3C"/>
                </a:solidFill>
                <a:latin typeface="Franklin Gothic Book" panose="020B0503020102020204" pitchFamily="34" charset="0"/>
              </a:endParaRPr>
            </a:p>
            <a:p>
              <a:pPr marL="0" indent="0" algn="ctr">
                <a:buNone/>
              </a:pPr>
              <a:endParaRPr lang="fi-FI" sz="2200" b="1" dirty="0">
                <a:solidFill>
                  <a:srgbClr val="463C3C"/>
                </a:solidFill>
                <a:latin typeface="Franklin Gothic Book" panose="020B0503020102020204" pitchFamily="34" charset="0"/>
              </a:endParaRPr>
            </a:p>
            <a:p>
              <a:pPr marL="0" indent="0" algn="ctr">
                <a:buNone/>
              </a:pPr>
              <a:r>
                <a:rPr lang="en-FI" sz="2200" b="1" dirty="0">
                  <a:solidFill>
                    <a:srgbClr val="463C3C"/>
                  </a:solidFill>
                  <a:latin typeface="Franklin Gothic Book"/>
                </a:rPr>
                <a:t>Tiedon hyödyntäminen</a:t>
              </a:r>
              <a:endParaRPr lang="fi-FI" sz="2400" dirty="0">
                <a:solidFill>
                  <a:srgbClr val="463C3C"/>
                </a:solidFill>
                <a:latin typeface="Franklin Gothic Book"/>
              </a:endParaRPr>
            </a:p>
            <a:p>
              <a:pPr marL="0" indent="0" algn="ctr">
                <a:buNone/>
              </a:pPr>
              <a:endParaRPr lang="en-FI" dirty="0">
                <a:solidFill>
                  <a:srgbClr val="463C3C"/>
                </a:solidFill>
                <a:latin typeface="Franklin Gothic Book" panose="020B05030201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FI" sz="1600" dirty="0">
                  <a:solidFill>
                    <a:srgbClr val="463C3C"/>
                  </a:solidFill>
                  <a:latin typeface="Franklin Gothic Book"/>
                </a:rPr>
                <a:t>Rekisterin</a:t>
              </a:r>
              <a:r>
                <a:rPr lang="fi-FI" sz="1600" dirty="0">
                  <a:solidFill>
                    <a:srgbClr val="463C3C"/>
                  </a:solidFill>
                  <a:latin typeface="Franklin Gothic Book"/>
                </a:rPr>
                <a:t> </a:t>
              </a:r>
              <a:r>
                <a:rPr lang="en-FI" sz="1600" dirty="0">
                  <a:solidFill>
                    <a:srgbClr val="463C3C"/>
                  </a:solidFill>
                  <a:latin typeface="Franklin Gothic Book"/>
                </a:rPr>
                <a:t>vakioraport</a:t>
              </a:r>
              <a:r>
                <a:rPr lang="fi-FI" sz="1600" dirty="0">
                  <a:solidFill>
                    <a:srgbClr val="463C3C"/>
                  </a:solidFill>
                  <a:latin typeface="Franklin Gothic Book"/>
                </a:rPr>
                <a:t>it ja muut </a:t>
              </a:r>
              <a:r>
                <a:rPr lang="en-FI" sz="1600" dirty="0">
                  <a:solidFill>
                    <a:srgbClr val="463C3C"/>
                  </a:solidFill>
                  <a:latin typeface="Franklin Gothic Book"/>
                </a:rPr>
                <a:t>BCB</a:t>
              </a:r>
              <a:r>
                <a:rPr lang="en-US" sz="1600" dirty="0">
                  <a:solidFill>
                    <a:srgbClr val="463C3C"/>
                  </a:solidFill>
                  <a:latin typeface="Franklin Gothic Book"/>
                </a:rPr>
                <a:t>:n data-</a:t>
              </a:r>
              <a:r>
                <a:rPr lang="en-US" sz="1600" dirty="0" err="1">
                  <a:solidFill>
                    <a:srgbClr val="463C3C"/>
                  </a:solidFill>
                  <a:latin typeface="Franklin Gothic Book"/>
                </a:rPr>
                <a:t>analytiikan</a:t>
              </a:r>
              <a:r>
                <a:rPr lang="en-US" sz="1600" dirty="0">
                  <a:solidFill>
                    <a:srgbClr val="463C3C"/>
                  </a:solidFill>
                  <a:latin typeface="Franklin Gothic Book"/>
                </a:rPr>
                <a:t> </a:t>
              </a:r>
              <a:r>
                <a:rPr lang="en-US" sz="1600" dirty="0" err="1">
                  <a:solidFill>
                    <a:srgbClr val="463C3C"/>
                  </a:solidFill>
                  <a:latin typeface="Franklin Gothic Book"/>
                </a:rPr>
                <a:t>palvelut</a:t>
              </a:r>
              <a:endParaRPr lang="en-GB" sz="1600" i="1" dirty="0">
                <a:solidFill>
                  <a:srgbClr val="463C3C"/>
                </a:solidFill>
                <a:latin typeface="Franklin Gothic Book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err="1">
                  <a:solidFill>
                    <a:srgbClr val="463C3C"/>
                  </a:solidFill>
                  <a:latin typeface="Franklin Gothic Book"/>
                </a:rPr>
                <a:t>Tiedot</a:t>
              </a:r>
              <a:r>
                <a:rPr lang="en-US" sz="1600" dirty="0">
                  <a:solidFill>
                    <a:srgbClr val="463C3C"/>
                  </a:solidFill>
                  <a:latin typeface="Franklin Gothic Book"/>
                </a:rPr>
                <a:t> </a:t>
              </a:r>
              <a:r>
                <a:rPr lang="en-US" sz="1600" dirty="0" err="1">
                  <a:solidFill>
                    <a:srgbClr val="463C3C"/>
                  </a:solidFill>
                  <a:latin typeface="Franklin Gothic Book"/>
                </a:rPr>
                <a:t>siirretään</a:t>
              </a:r>
              <a:r>
                <a:rPr lang="en-US" sz="1600" dirty="0">
                  <a:solidFill>
                    <a:srgbClr val="463C3C"/>
                  </a:solidFill>
                  <a:latin typeface="Franklin Gothic Book"/>
                </a:rPr>
                <a:t> </a:t>
              </a:r>
              <a:r>
                <a:rPr lang="en-US" sz="1600" dirty="0" err="1">
                  <a:solidFill>
                    <a:srgbClr val="463C3C"/>
                  </a:solidFill>
                  <a:latin typeface="Franklin Gothic Book"/>
                </a:rPr>
                <a:t>vuosittain</a:t>
              </a:r>
              <a:r>
                <a:rPr lang="en-US" sz="1600" dirty="0">
                  <a:solidFill>
                    <a:srgbClr val="463C3C"/>
                  </a:solidFill>
                  <a:latin typeface="Franklin Gothic Book"/>
                </a:rPr>
                <a:t> THL- </a:t>
              </a:r>
              <a:r>
                <a:rPr lang="en-US" sz="1600" dirty="0" err="1">
                  <a:solidFill>
                    <a:srgbClr val="463C3C"/>
                  </a:solidFill>
                  <a:latin typeface="Franklin Gothic Book"/>
                </a:rPr>
                <a:t>Sydänrekisteriin</a:t>
              </a:r>
              <a:endParaRPr lang="en-US" sz="1600" dirty="0">
                <a:solidFill>
                  <a:srgbClr val="463C3C"/>
                </a:solidFill>
                <a:latin typeface="Franklin Gothic Book"/>
              </a:endParaRPr>
            </a:p>
            <a:p>
              <a:pPr algn="ctr"/>
              <a:endParaRPr lang="fi-FI" kern="0" dirty="0">
                <a:solidFill>
                  <a:srgbClr val="463C3C"/>
                </a:solidFill>
                <a:latin typeface="Franklin Gothic Book"/>
              </a:endParaRPr>
            </a:p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i-FI" b="0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</a:endParaRPr>
            </a:p>
            <a:p>
              <a:pPr algn="ctr">
                <a:defRPr/>
              </a:pPr>
              <a:endParaRPr lang="en-FI" kern="0" dirty="0">
                <a:solidFill>
                  <a:srgbClr val="463C3C"/>
                </a:solidFill>
                <a:latin typeface="Franklin Gothic Book"/>
              </a:endParaRPr>
            </a:p>
          </p:txBody>
        </p:sp>
        <p:pic>
          <p:nvPicPr>
            <p:cNvPr id="18" name="Picture 6" descr="Icon&#10;&#10;Description automatically generated">
              <a:extLst>
                <a:ext uri="{FF2B5EF4-FFF2-40B4-BE49-F238E27FC236}">
                  <a16:creationId xmlns:a16="http://schemas.microsoft.com/office/drawing/2014/main" id="{E13611D5-A81F-367A-F505-F5AC0A77B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3929" y="2241696"/>
              <a:ext cx="1329534" cy="1329534"/>
            </a:xfrm>
            <a:prstGeom prst="rect">
              <a:avLst/>
            </a:prstGeom>
          </p:spPr>
        </p:pic>
      </p:grp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C1637C9C-D641-F776-E4DC-03FD065D3475}"/>
              </a:ext>
            </a:extLst>
          </p:cNvPr>
          <p:cNvGrpSpPr/>
          <p:nvPr/>
        </p:nvGrpSpPr>
        <p:grpSpPr>
          <a:xfrm>
            <a:off x="4565572" y="1765005"/>
            <a:ext cx="3170778" cy="4719459"/>
            <a:chOff x="4565572" y="1765005"/>
            <a:chExt cx="3170778" cy="4719459"/>
          </a:xfrm>
        </p:grpSpPr>
        <p:sp>
          <p:nvSpPr>
            <p:cNvPr id="15" name="Rounded Rectangle 55">
              <a:extLst>
                <a:ext uri="{FF2B5EF4-FFF2-40B4-BE49-F238E27FC236}">
                  <a16:creationId xmlns:a16="http://schemas.microsoft.com/office/drawing/2014/main" id="{F4B23F16-B0A0-B20C-EAB8-B2D48197F182}"/>
                </a:ext>
              </a:extLst>
            </p:cNvPr>
            <p:cNvSpPr/>
            <p:nvPr/>
          </p:nvSpPr>
          <p:spPr>
            <a:xfrm>
              <a:off x="4565572" y="1996542"/>
              <a:ext cx="3170778" cy="4487922"/>
            </a:xfrm>
            <a:prstGeom prst="roundRect">
              <a:avLst>
                <a:gd name="adj" fmla="val 2860"/>
              </a:avLst>
            </a:prstGeom>
            <a:solidFill>
              <a:schemeClr val="accent6">
                <a:lumMod val="40000"/>
                <a:lumOff val="60000"/>
                <a:alpha val="49873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000" b="0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000" b="0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000" b="0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200" b="0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000" b="1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000" b="1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000" b="1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000" b="1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000" b="1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000" b="1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i-FI" sz="1000" b="1" kern="0" dirty="0">
                <a:solidFill>
                  <a:srgbClr val="463C3C"/>
                </a:solidFill>
                <a:latin typeface="Franklin Gothic Book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000" b="1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i-FI" sz="1000" b="1" kern="0" dirty="0">
                <a:solidFill>
                  <a:srgbClr val="463C3C"/>
                </a:solidFill>
                <a:latin typeface="Franklin Gothic Book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000" b="1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i-FI" sz="1000" b="1" kern="0" dirty="0">
                <a:solidFill>
                  <a:schemeClr val="accent6"/>
                </a:solidFill>
                <a:latin typeface="Franklin Gothic Book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Potilaan digitaalinen seuranta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600" i="0" u="none" strike="noStrike" kern="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Omavointi mahdollistaa hoidon tarpeessa olevien potilaiden tunnistamisen ja resurssien tehokkaan kohdistamisen</a:t>
              </a: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600" i="0" u="none" strike="noStrike" kern="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Potilaan kokema hyöty; mm. itsehoito-ohjeet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FI" sz="1800" b="0" i="0" u="none" strike="noStrike" kern="0" cap="none" spc="0" normalizeH="0" baseline="0" noProof="0" dirty="0">
                <a:ln>
                  <a:noFill/>
                </a:ln>
                <a:solidFill>
                  <a:srgbClr val="463C3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grpSp>
          <p:nvGrpSpPr>
            <p:cNvPr id="22" name="Ryhmä 21">
              <a:extLst>
                <a:ext uri="{FF2B5EF4-FFF2-40B4-BE49-F238E27FC236}">
                  <a16:creationId xmlns:a16="http://schemas.microsoft.com/office/drawing/2014/main" id="{CFABB06B-601A-A50B-99B0-A0C91D8262C4}"/>
                </a:ext>
              </a:extLst>
            </p:cNvPr>
            <p:cNvGrpSpPr/>
            <p:nvPr/>
          </p:nvGrpSpPr>
          <p:grpSpPr>
            <a:xfrm>
              <a:off x="5667937" y="1765005"/>
              <a:ext cx="950743" cy="1938452"/>
              <a:chOff x="8626822" y="1814502"/>
              <a:chExt cx="1496892" cy="3211984"/>
            </a:xfrm>
          </p:grpSpPr>
          <p:pic>
            <p:nvPicPr>
              <p:cNvPr id="19" name="Graphic 2">
                <a:extLst>
                  <a:ext uri="{FF2B5EF4-FFF2-40B4-BE49-F238E27FC236}">
                    <a16:creationId xmlns:a16="http://schemas.microsoft.com/office/drawing/2014/main" id="{9A7B7A15-8F48-A785-7476-0B2B80FB42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8626822" y="1814502"/>
                <a:ext cx="1496892" cy="3211984"/>
              </a:xfrm>
              <a:prstGeom prst="rect">
                <a:avLst/>
              </a:prstGeom>
            </p:spPr>
          </p:pic>
          <p:pic>
            <p:nvPicPr>
              <p:cNvPr id="20" name="Picture 10">
                <a:extLst>
                  <a:ext uri="{FF2B5EF4-FFF2-40B4-BE49-F238E27FC236}">
                    <a16:creationId xmlns:a16="http://schemas.microsoft.com/office/drawing/2014/main" id="{40E71845-37FF-C475-85E1-D367D9A008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8962"/>
              <a:stretch/>
            </p:blipFill>
            <p:spPr>
              <a:xfrm>
                <a:off x="8700070" y="2179675"/>
                <a:ext cx="1327520" cy="2498652"/>
              </a:xfrm>
              <a:prstGeom prst="rect">
                <a:avLst/>
              </a:prstGeom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904379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E3B9E-774C-8139-B6B9-4EFF4A84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513"/>
            <a:ext cx="9285514" cy="906917"/>
          </a:xfrm>
        </p:spPr>
        <p:txBody>
          <a:bodyPr/>
          <a:lstStyle/>
          <a:p>
            <a:r>
              <a:rPr lang="en-GB" err="1"/>
              <a:t>Rekisterin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FI" err="1"/>
              <a:t>ntegraatiot</a:t>
            </a:r>
            <a:endParaRPr lang="en-FI"/>
          </a:p>
        </p:txBody>
      </p:sp>
      <p:graphicFrame>
        <p:nvGraphicFramePr>
          <p:cNvPr id="12" name="Sisällön paikkamerkki 2">
            <a:extLst>
              <a:ext uri="{FF2B5EF4-FFF2-40B4-BE49-F238E27FC236}">
                <a16:creationId xmlns:a16="http://schemas.microsoft.com/office/drawing/2014/main" id="{D1B4AA67-386F-5291-9C49-CC62A76349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357883"/>
              </p:ext>
            </p:extLst>
          </p:nvPr>
        </p:nvGraphicFramePr>
        <p:xfrm>
          <a:off x="838200" y="1339702"/>
          <a:ext cx="10914321" cy="5122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2825599"/>
      </p:ext>
    </p:extLst>
  </p:cSld>
  <p:clrMapOvr>
    <a:masterClrMapping/>
  </p:clrMapOvr>
</p:sld>
</file>

<file path=ppt/theme/theme1.xml><?xml version="1.0" encoding="utf-8"?>
<a:theme xmlns:a="http://schemas.openxmlformats.org/drawingml/2006/main" name="BCB_Medical">
  <a:themeElements>
    <a:clrScheme name="BCB Medical New">
      <a:dk1>
        <a:srgbClr val="463C3C"/>
      </a:dk1>
      <a:lt1>
        <a:sysClr val="window" lastClr="FFFFFF"/>
      </a:lt1>
      <a:dk2>
        <a:srgbClr val="463C3C"/>
      </a:dk2>
      <a:lt2>
        <a:srgbClr val="F6E7DD"/>
      </a:lt2>
      <a:accent1>
        <a:srgbClr val="444444"/>
      </a:accent1>
      <a:accent2>
        <a:srgbClr val="8C2D2D"/>
      </a:accent2>
      <a:accent3>
        <a:srgbClr val="EAC4AB"/>
      </a:accent3>
      <a:accent4>
        <a:srgbClr val="906D1B"/>
      </a:accent4>
      <a:accent5>
        <a:srgbClr val="DBC56A"/>
      </a:accent5>
      <a:accent6>
        <a:srgbClr val="A5A5A5"/>
      </a:accent6>
      <a:hlink>
        <a:srgbClr val="906D1B"/>
      </a:hlink>
      <a:folHlink>
        <a:srgbClr val="8C2D2D"/>
      </a:folHlink>
    </a:clrScheme>
    <a:fontScheme name="BCB_medical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5137E1FA670814C8578BECEC28C2C6C" ma:contentTypeVersion="6" ma:contentTypeDescription="Luo uusi asiakirja." ma:contentTypeScope="" ma:versionID="cd587c258ed0b58ee434ecea6a4ec8d2">
  <xsd:schema xmlns:xsd="http://www.w3.org/2001/XMLSchema" xmlns:xs="http://www.w3.org/2001/XMLSchema" xmlns:p="http://schemas.microsoft.com/office/2006/metadata/properties" xmlns:ns2="8691112c-71ff-44ac-875e-0dbb42826ec7" targetNamespace="http://schemas.microsoft.com/office/2006/metadata/properties" ma:root="true" ma:fieldsID="505b72c4132e8cd5363e187986232328" ns2:_="">
    <xsd:import namespace="8691112c-71ff-44ac-875e-0dbb42826e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1112c-71ff-44ac-875e-0dbb42826e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207C38-D72D-4784-8619-61D1563E4200}">
  <ds:schemaRefs>
    <ds:schemaRef ds:uri="http://purl.org/dc/terms/"/>
    <ds:schemaRef ds:uri="http://schemas.microsoft.com/office/2006/documentManagement/types"/>
    <ds:schemaRef ds:uri="8691112c-71ff-44ac-875e-0dbb42826ec7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7846E94-25B4-4CDC-A169-3B8B78927C18}">
  <ds:schemaRefs>
    <ds:schemaRef ds:uri="8691112c-71ff-44ac-875e-0dbb42826ec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F72EAE7-DF85-4CC7-AB5C-630090EC4B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1654</TotalTime>
  <Words>775</Words>
  <Application>Microsoft Office PowerPoint</Application>
  <PresentationFormat>Laajakuva</PresentationFormat>
  <Paragraphs>196</Paragraphs>
  <Slides>14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3" baseType="lpstr">
      <vt:lpstr>-apple-system</vt:lpstr>
      <vt:lpstr>Aptos</vt:lpstr>
      <vt:lpstr>Arial</vt:lpstr>
      <vt:lpstr>Calibri</vt:lpstr>
      <vt:lpstr>Franklin Gothic Book</vt:lpstr>
      <vt:lpstr>Franklin Gothic Demi</vt:lpstr>
      <vt:lpstr>Slack-Lato</vt:lpstr>
      <vt:lpstr>Symbol</vt:lpstr>
      <vt:lpstr>BCB_Medical</vt:lpstr>
      <vt:lpstr>PowerPoint-esitys</vt:lpstr>
      <vt:lpstr>Tietoa meistä</vt:lpstr>
      <vt:lpstr>Asiakkaat</vt:lpstr>
      <vt:lpstr>Sertifioidut prosessit ja tietoturva</vt:lpstr>
      <vt:lpstr>Terveydenhuollon ratkaisut</vt:lpstr>
      <vt:lpstr>BCB Invasiivikardiologian rekisteri</vt:lpstr>
      <vt:lpstr>Käyttötarkoitus</vt:lpstr>
      <vt:lpstr>Rekisterin hyödyt</vt:lpstr>
      <vt:lpstr>Rekisterin integraatiot</vt:lpstr>
      <vt:lpstr>Käyttöönotto</vt:lpstr>
      <vt:lpstr>Käyttöönoton vaiheet</vt:lpstr>
      <vt:lpstr>Jääkö laaturekisteridata hyödyntämättä?</vt:lpstr>
      <vt:lpstr>Tuotetuen yhteystiedot</vt:lpstr>
      <vt:lpstr>Kiitos!</vt:lpstr>
    </vt:vector>
  </TitlesOfParts>
  <Company>BCB Medical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subject>General presentation</dc:subject>
  <dc:creator>Kirsi-Marja Rossi;Sami Lainio</dc:creator>
  <cp:lastModifiedBy>Joronen Tuula</cp:lastModifiedBy>
  <cp:revision>4</cp:revision>
  <dcterms:created xsi:type="dcterms:W3CDTF">2021-01-21T12:48:37Z</dcterms:created>
  <dcterms:modified xsi:type="dcterms:W3CDTF">2025-09-29T09:45:51Z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0x01010045137E1FA670814C8578BECEC28C2C6C</vt:lpwstr>
  </property>
</Properties>
</file>