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1AB"/>
    <a:srgbClr val="D5BED7"/>
    <a:srgbClr val="0C2340"/>
    <a:srgbClr val="FBF8F4"/>
    <a:srgbClr val="FF6913"/>
    <a:srgbClr val="9A2323"/>
    <a:srgbClr val="FBD872"/>
    <a:srgbClr val="ECBAA8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82" d="100"/>
          <a:sy n="82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11.11.2025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11.11.2025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8B02-E5D7-F3A2-52DA-BDE50D30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236895"/>
            <a:ext cx="9756250" cy="541279"/>
          </a:xfrm>
        </p:spPr>
        <p:txBody>
          <a:bodyPr/>
          <a:lstStyle/>
          <a:p>
            <a:r>
              <a:rPr lang="fi-FI" dirty="0"/>
              <a:t>        </a:t>
            </a:r>
            <a:r>
              <a:rPr lang="fi-FI" sz="2400" dirty="0"/>
              <a:t>Kehittämisen polku RRF-Keski-Pohjanmaa-hanke</a:t>
            </a:r>
          </a:p>
        </p:txBody>
      </p:sp>
      <p:sp>
        <p:nvSpPr>
          <p:cNvPr id="4" name="Kuvaselite: Nuoli alas 3">
            <a:extLst>
              <a:ext uri="{FF2B5EF4-FFF2-40B4-BE49-F238E27FC236}">
                <a16:creationId xmlns:a16="http://schemas.microsoft.com/office/drawing/2014/main" id="{61831EAF-3445-A4B1-F282-4C9CE126966B}"/>
              </a:ext>
            </a:extLst>
          </p:cNvPr>
          <p:cNvSpPr/>
          <p:nvPr/>
        </p:nvSpPr>
        <p:spPr>
          <a:xfrm>
            <a:off x="673473" y="2209801"/>
            <a:ext cx="1515423" cy="1119905"/>
          </a:xfrm>
          <a:prstGeom prst="downArrowCallo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Tilojen kartoitus </a:t>
            </a:r>
            <a:r>
              <a:rPr lang="fi-FI" sz="1200" dirty="0">
                <a:solidFill>
                  <a:schemeClr val="tx1"/>
                </a:solidFill>
              </a:rPr>
              <a:t>12/23-01/24</a:t>
            </a:r>
          </a:p>
        </p:txBody>
      </p:sp>
      <p:sp>
        <p:nvSpPr>
          <p:cNvPr id="6" name="Kuvaselite: Nuoli alas 5">
            <a:extLst>
              <a:ext uri="{FF2B5EF4-FFF2-40B4-BE49-F238E27FC236}">
                <a16:creationId xmlns:a16="http://schemas.microsoft.com/office/drawing/2014/main" id="{0F0907A8-1AF5-BCA6-AD0A-D96B018A5EF1}"/>
              </a:ext>
            </a:extLst>
          </p:cNvPr>
          <p:cNvSpPr/>
          <p:nvPr/>
        </p:nvSpPr>
        <p:spPr>
          <a:xfrm>
            <a:off x="2539607" y="2220482"/>
            <a:ext cx="1541038" cy="110922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Henkilöstön kartoitus</a:t>
            </a:r>
          </a:p>
        </p:txBody>
      </p:sp>
      <p:sp>
        <p:nvSpPr>
          <p:cNvPr id="7" name="Kuvaselite: Nuoli alas 6">
            <a:extLst>
              <a:ext uri="{FF2B5EF4-FFF2-40B4-BE49-F238E27FC236}">
                <a16:creationId xmlns:a16="http://schemas.microsoft.com/office/drawing/2014/main" id="{81061807-69EA-EA3D-F735-EAB52D839D98}"/>
              </a:ext>
            </a:extLst>
          </p:cNvPr>
          <p:cNvSpPr/>
          <p:nvPr/>
        </p:nvSpPr>
        <p:spPr>
          <a:xfrm>
            <a:off x="4508786" y="2172855"/>
            <a:ext cx="1541039" cy="1156853"/>
          </a:xfrm>
          <a:prstGeom prst="downArrowCallou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Tilojen päivitys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3/24</a:t>
            </a:r>
          </a:p>
        </p:txBody>
      </p:sp>
      <p:sp>
        <p:nvSpPr>
          <p:cNvPr id="8" name="Kuvaselite: Nuoli alas 7">
            <a:extLst>
              <a:ext uri="{FF2B5EF4-FFF2-40B4-BE49-F238E27FC236}">
                <a16:creationId xmlns:a16="http://schemas.microsoft.com/office/drawing/2014/main" id="{FBC4A2C9-301D-7AEB-17A4-81695E00962F}"/>
              </a:ext>
            </a:extLst>
          </p:cNvPr>
          <p:cNvSpPr/>
          <p:nvPr/>
        </p:nvSpPr>
        <p:spPr>
          <a:xfrm>
            <a:off x="8527860" y="2173803"/>
            <a:ext cx="1985004" cy="1403779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Asiakaskyselyn laatiminen ja tiedonkeruu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3-4/24</a:t>
            </a:r>
          </a:p>
        </p:txBody>
      </p:sp>
      <p:sp>
        <p:nvSpPr>
          <p:cNvPr id="9" name="Kuvaselite: Nuoli alas 8">
            <a:extLst>
              <a:ext uri="{FF2B5EF4-FFF2-40B4-BE49-F238E27FC236}">
                <a16:creationId xmlns:a16="http://schemas.microsoft.com/office/drawing/2014/main" id="{C61E4445-62FF-91D5-9BBF-199985AB664A}"/>
              </a:ext>
            </a:extLst>
          </p:cNvPr>
          <p:cNvSpPr/>
          <p:nvPr/>
        </p:nvSpPr>
        <p:spPr>
          <a:xfrm>
            <a:off x="6530991" y="2179796"/>
            <a:ext cx="1704056" cy="1271215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Toiminnan sisältöjen suunnittelu</a:t>
            </a:r>
          </a:p>
          <a:p>
            <a:pPr algn="ctr"/>
            <a:r>
              <a:rPr lang="fi-FI" sz="1200" dirty="0">
                <a:solidFill>
                  <a:schemeClr val="tx1"/>
                </a:solidFill>
              </a:rPr>
              <a:t>3/24</a:t>
            </a: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DF8D340D-52F1-4B95-3057-68435C6CFB47}"/>
              </a:ext>
            </a:extLst>
          </p:cNvPr>
          <p:cNvSpPr/>
          <p:nvPr/>
        </p:nvSpPr>
        <p:spPr>
          <a:xfrm>
            <a:off x="1060340" y="1651006"/>
            <a:ext cx="457200" cy="4572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1</a:t>
            </a:r>
          </a:p>
        </p:txBody>
      </p:sp>
      <p:sp>
        <p:nvSpPr>
          <p:cNvPr id="12" name="Vuokaaviosymboli: Liitin 11">
            <a:extLst>
              <a:ext uri="{FF2B5EF4-FFF2-40B4-BE49-F238E27FC236}">
                <a16:creationId xmlns:a16="http://schemas.microsoft.com/office/drawing/2014/main" id="{9F23A98A-9CB2-89D0-C153-8795D8E9E4CD}"/>
              </a:ext>
            </a:extLst>
          </p:cNvPr>
          <p:cNvSpPr/>
          <p:nvPr/>
        </p:nvSpPr>
        <p:spPr>
          <a:xfrm>
            <a:off x="2949867" y="1660241"/>
            <a:ext cx="457200" cy="4572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2</a:t>
            </a:r>
          </a:p>
        </p:txBody>
      </p:sp>
      <p:sp>
        <p:nvSpPr>
          <p:cNvPr id="13" name="Vuokaaviosymboli: Liitin 12">
            <a:extLst>
              <a:ext uri="{FF2B5EF4-FFF2-40B4-BE49-F238E27FC236}">
                <a16:creationId xmlns:a16="http://schemas.microsoft.com/office/drawing/2014/main" id="{E8483FB7-950D-30E9-92C9-64631B4237C0}"/>
              </a:ext>
            </a:extLst>
          </p:cNvPr>
          <p:cNvSpPr/>
          <p:nvPr/>
        </p:nvSpPr>
        <p:spPr>
          <a:xfrm>
            <a:off x="5032033" y="1623295"/>
            <a:ext cx="457200" cy="4572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3</a:t>
            </a:r>
          </a:p>
        </p:txBody>
      </p: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26609362-4181-34FE-DA87-0FEE5FAC863F}"/>
              </a:ext>
            </a:extLst>
          </p:cNvPr>
          <p:cNvSpPr/>
          <p:nvPr/>
        </p:nvSpPr>
        <p:spPr>
          <a:xfrm>
            <a:off x="7138968" y="1633977"/>
            <a:ext cx="457200" cy="4572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4</a:t>
            </a:r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CCF6341D-16B2-D1D9-F1E1-EE54104CE8DA}"/>
              </a:ext>
            </a:extLst>
          </p:cNvPr>
          <p:cNvSpPr/>
          <p:nvPr/>
        </p:nvSpPr>
        <p:spPr>
          <a:xfrm>
            <a:off x="9297571" y="1623295"/>
            <a:ext cx="457200" cy="45720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5</a:t>
            </a: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09FE371A-B9C2-954D-2741-383B50971A68}"/>
              </a:ext>
            </a:extLst>
          </p:cNvPr>
          <p:cNvSpPr/>
          <p:nvPr/>
        </p:nvSpPr>
        <p:spPr>
          <a:xfrm>
            <a:off x="644740" y="3462285"/>
            <a:ext cx="1500745" cy="3129015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778FB9E8-A7EF-1D36-80D1-6C2526B06A10}"/>
              </a:ext>
            </a:extLst>
          </p:cNvPr>
          <p:cNvSpPr/>
          <p:nvPr/>
        </p:nvSpPr>
        <p:spPr>
          <a:xfrm>
            <a:off x="2553132" y="3484274"/>
            <a:ext cx="1234867" cy="1687801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0A87E4EA-D21E-FD5A-F532-8F23F5FC9BF9}"/>
              </a:ext>
            </a:extLst>
          </p:cNvPr>
          <p:cNvSpPr/>
          <p:nvPr/>
        </p:nvSpPr>
        <p:spPr>
          <a:xfrm>
            <a:off x="4643251" y="3461351"/>
            <a:ext cx="1234867" cy="1691674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2378A907-1B56-D8F5-1A11-39505F5939B3}"/>
              </a:ext>
            </a:extLst>
          </p:cNvPr>
          <p:cNvSpPr/>
          <p:nvPr/>
        </p:nvSpPr>
        <p:spPr>
          <a:xfrm>
            <a:off x="6672794" y="3550382"/>
            <a:ext cx="1633643" cy="3222674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FFDEDA84-0FAD-5E77-AEE1-521425AC406B}"/>
              </a:ext>
            </a:extLst>
          </p:cNvPr>
          <p:cNvSpPr/>
          <p:nvPr/>
        </p:nvSpPr>
        <p:spPr>
          <a:xfrm>
            <a:off x="8796704" y="3588050"/>
            <a:ext cx="1533822" cy="2637259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04EBC1D3-EEC4-EB4A-2F74-FDFE3E59AA8A}"/>
              </a:ext>
            </a:extLst>
          </p:cNvPr>
          <p:cNvSpPr txBox="1"/>
          <p:nvPr/>
        </p:nvSpPr>
        <p:spPr>
          <a:xfrm>
            <a:off x="8788997" y="3590925"/>
            <a:ext cx="15338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-Tutustumista erilaisiin kyselypohjiin. </a:t>
            </a:r>
          </a:p>
          <a:p>
            <a:r>
              <a:rPr lang="fi-FI" sz="1100" b="1" dirty="0"/>
              <a:t>-Kysymysten asettelua ja tarkastelua.</a:t>
            </a:r>
          </a:p>
          <a:p>
            <a:r>
              <a:rPr lang="fi-FI" sz="1100" b="1" dirty="0"/>
              <a:t>-Tiedonkeruupohjan laatiminen. Kerätään tietoa käytetyistä palveluista.</a:t>
            </a:r>
          </a:p>
          <a:p>
            <a:r>
              <a:rPr lang="fi-FI" sz="1100" b="1" dirty="0"/>
              <a:t>-&gt; Jatkokehittämistä näiden pohjalta 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3D6DC019-D5FC-0407-CDE4-D7E22660BCD7}"/>
              </a:ext>
            </a:extLst>
          </p:cNvPr>
          <p:cNvSpPr txBox="1"/>
          <p:nvPr/>
        </p:nvSpPr>
        <p:spPr>
          <a:xfrm>
            <a:off x="6681797" y="3633735"/>
            <a:ext cx="16336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-Kokemusasiantuntijat mukana kehittämistyöryhmässä. -Esiteluonnoksen valmistelua ja yhteistyö viestinnän kanssa.</a:t>
            </a:r>
          </a:p>
          <a:p>
            <a:r>
              <a:rPr lang="fi-FI" sz="1100" b="1" dirty="0"/>
              <a:t> -Aukioloaikojen suunnittelu. </a:t>
            </a:r>
          </a:p>
          <a:p>
            <a:r>
              <a:rPr lang="fi-FI" sz="1100" b="1" dirty="0"/>
              <a:t>Alkuun ma-ke klo 9-14.</a:t>
            </a:r>
          </a:p>
          <a:p>
            <a:r>
              <a:rPr lang="fi-FI" sz="1100" b="1" dirty="0"/>
              <a:t>-Jalkautuvien palveluiden kartoitus ja </a:t>
            </a:r>
            <a:r>
              <a:rPr lang="fi-FI" sz="1100" b="1" dirty="0" err="1"/>
              <a:t>kontaktointi</a:t>
            </a:r>
            <a:r>
              <a:rPr lang="fi-FI" sz="1100" b="1" dirty="0"/>
              <a:t>.</a:t>
            </a:r>
          </a:p>
          <a:p>
            <a:r>
              <a:rPr lang="fi-FI" sz="1100" b="1" dirty="0"/>
              <a:t>-Muiden päiväkeskusten </a:t>
            </a:r>
            <a:r>
              <a:rPr lang="fi-FI" sz="1100" b="1" dirty="0" err="1"/>
              <a:t>kontaktointi</a:t>
            </a:r>
            <a:r>
              <a:rPr lang="fi-FI" sz="1100" b="1" dirty="0"/>
              <a:t> ja yhteistyötapaamiset</a:t>
            </a:r>
          </a:p>
          <a:p>
            <a:r>
              <a:rPr lang="fi-FI" sz="1100" b="1" dirty="0"/>
              <a:t>-Sääntöjen luominen 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D2D71356-74E3-FE26-1B39-E51981C388DC}"/>
              </a:ext>
            </a:extLst>
          </p:cNvPr>
          <p:cNvSpPr txBox="1"/>
          <p:nvPr/>
        </p:nvSpPr>
        <p:spPr>
          <a:xfrm>
            <a:off x="673474" y="3484569"/>
            <a:ext cx="15456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-Tilatyöryhmälle laadittu tilaselvityspyyntö.</a:t>
            </a:r>
          </a:p>
          <a:p>
            <a:r>
              <a:rPr lang="fi-FI" sz="1100" b="1" dirty="0"/>
              <a:t>-Käyty tutustumassa muutamaan tyhjään tilaan, mm Tervakartano ja Toholampi Puolivälinkodin tilat.</a:t>
            </a:r>
          </a:p>
          <a:p>
            <a:r>
              <a:rPr lang="fi-FI" sz="1100" b="1" dirty="0"/>
              <a:t>-Sopivat tilat löytyivät entisen selviämisaseman muutettua osaston 15C yhteyteen.</a:t>
            </a:r>
          </a:p>
          <a:p>
            <a:r>
              <a:rPr lang="fi-FI" sz="1100" b="1" dirty="0"/>
              <a:t>-Maakunnat mukaan myöhemmin. Alkuun toiminto käynnistetään Kokkolaan.     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A33BEC59-2A9A-8DA4-9449-71B0074141F0}"/>
              </a:ext>
            </a:extLst>
          </p:cNvPr>
          <p:cNvSpPr txBox="1"/>
          <p:nvPr/>
        </p:nvSpPr>
        <p:spPr>
          <a:xfrm>
            <a:off x="4691319" y="3484274"/>
            <a:ext cx="11569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Sisustettu ja muokattu tiloja toimintaan sopivaksi. Tekniset asiat työn alla. Tarvittavat muutos- ja korjaustyöt.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055AA7A-7673-0A60-4F1F-D9054FCD58CE}"/>
              </a:ext>
            </a:extLst>
          </p:cNvPr>
          <p:cNvSpPr txBox="1"/>
          <p:nvPr/>
        </p:nvSpPr>
        <p:spPr>
          <a:xfrm>
            <a:off x="2544921" y="3623454"/>
            <a:ext cx="1271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Soiten johto kartoittanut mistä työntekijäresurssi. Sekä minkä palvelun alle toiminta sijoittuu. </a:t>
            </a:r>
          </a:p>
        </p:txBody>
      </p:sp>
      <p:sp>
        <p:nvSpPr>
          <p:cNvPr id="36" name="Nuoli: Lovi oikealla 35">
            <a:extLst>
              <a:ext uri="{FF2B5EF4-FFF2-40B4-BE49-F238E27FC236}">
                <a16:creationId xmlns:a16="http://schemas.microsoft.com/office/drawing/2014/main" id="{C6AC2D09-ECE5-ACD0-DB64-B0D9EFA17BBA}"/>
              </a:ext>
            </a:extLst>
          </p:cNvPr>
          <p:cNvSpPr/>
          <p:nvPr/>
        </p:nvSpPr>
        <p:spPr>
          <a:xfrm>
            <a:off x="4051954" y="1843274"/>
            <a:ext cx="457200" cy="129957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Nuoli: Lovi oikealla 36">
            <a:extLst>
              <a:ext uri="{FF2B5EF4-FFF2-40B4-BE49-F238E27FC236}">
                <a16:creationId xmlns:a16="http://schemas.microsoft.com/office/drawing/2014/main" id="{72E4B69D-DCA0-3716-4020-D928BDB78BA4}"/>
              </a:ext>
            </a:extLst>
          </p:cNvPr>
          <p:cNvSpPr/>
          <p:nvPr/>
        </p:nvSpPr>
        <p:spPr>
          <a:xfrm>
            <a:off x="6062366" y="1843299"/>
            <a:ext cx="457200" cy="131841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Nuoli: Lovi oikealla 38">
            <a:extLst>
              <a:ext uri="{FF2B5EF4-FFF2-40B4-BE49-F238E27FC236}">
                <a16:creationId xmlns:a16="http://schemas.microsoft.com/office/drawing/2014/main" id="{83E5F94A-DABB-E0E4-074D-6FF1536C3225}"/>
              </a:ext>
            </a:extLst>
          </p:cNvPr>
          <p:cNvSpPr/>
          <p:nvPr/>
        </p:nvSpPr>
        <p:spPr>
          <a:xfrm>
            <a:off x="8183919" y="1841389"/>
            <a:ext cx="457200" cy="131841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Nuoli: Lovi oikealla 40">
            <a:extLst>
              <a:ext uri="{FF2B5EF4-FFF2-40B4-BE49-F238E27FC236}">
                <a16:creationId xmlns:a16="http://schemas.microsoft.com/office/drawing/2014/main" id="{A4901B47-F771-9ED9-3826-219C100B198A}"/>
              </a:ext>
            </a:extLst>
          </p:cNvPr>
          <p:cNvSpPr/>
          <p:nvPr/>
        </p:nvSpPr>
        <p:spPr>
          <a:xfrm>
            <a:off x="1988641" y="1841390"/>
            <a:ext cx="457200" cy="131841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: Yläkulmat pyöristetty 4">
            <a:extLst>
              <a:ext uri="{FF2B5EF4-FFF2-40B4-BE49-F238E27FC236}">
                <a16:creationId xmlns:a16="http://schemas.microsoft.com/office/drawing/2014/main" id="{AC20428B-61CD-51EE-623E-D20B2C91C1AB}"/>
              </a:ext>
            </a:extLst>
          </p:cNvPr>
          <p:cNvSpPr/>
          <p:nvPr/>
        </p:nvSpPr>
        <p:spPr>
          <a:xfrm>
            <a:off x="10770265" y="3093669"/>
            <a:ext cx="1349743" cy="2987027"/>
          </a:xfrm>
          <a:prstGeom prst="round2SameRect">
            <a:avLst>
              <a:gd name="adj1" fmla="val 17488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PÄIVÄ-KESKUS AVATTIIN 8.4.24</a:t>
            </a:r>
          </a:p>
        </p:txBody>
      </p:sp>
      <p:sp>
        <p:nvSpPr>
          <p:cNvPr id="10" name="Nuoli: Taipunut ylös 9">
            <a:extLst>
              <a:ext uri="{FF2B5EF4-FFF2-40B4-BE49-F238E27FC236}">
                <a16:creationId xmlns:a16="http://schemas.microsoft.com/office/drawing/2014/main" id="{94A1237E-67D2-7B04-A4D5-65B296DF12D4}"/>
              </a:ext>
            </a:extLst>
          </p:cNvPr>
          <p:cNvSpPr/>
          <p:nvPr/>
        </p:nvSpPr>
        <p:spPr>
          <a:xfrm flipV="1">
            <a:off x="10892322" y="1901650"/>
            <a:ext cx="637213" cy="720251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DE7F6E8B-1BD3-80C4-030E-85404561EF99}"/>
              </a:ext>
            </a:extLst>
          </p:cNvPr>
          <p:cNvSpPr txBox="1">
            <a:spLocks/>
          </p:cNvSpPr>
          <p:nvPr/>
        </p:nvSpPr>
        <p:spPr>
          <a:xfrm>
            <a:off x="642990" y="989679"/>
            <a:ext cx="9756250" cy="5412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400" dirty="0"/>
              <a:t>Sosiaalihuoltolaki 24 b § voimaan 7/23: ”Hyvinvointialueen on järjestettävä päihteitä ongelmallisesti käyttäville henkilöille päiväkeskuspalvelua, jossa perustarpeisiin vastaamisen lisäksi tarjotaan sosiaaliohjausta. Palvelua tulee järjestää myös päihtyneille ja siinä on oikeus asioida nimettömänä.”</a:t>
            </a:r>
          </a:p>
        </p:txBody>
      </p:sp>
    </p:spTree>
    <p:extLst>
      <p:ext uri="{BB962C8B-B14F-4D97-AF65-F5344CB8AC3E}">
        <p14:creationId xmlns:p14="http://schemas.microsoft.com/office/powerpoint/2010/main" val="374842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C4E1AA-1083-C9CE-1042-583C1082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354651"/>
            <a:ext cx="9756250" cy="448915"/>
          </a:xfrm>
        </p:spPr>
        <p:txBody>
          <a:bodyPr/>
          <a:lstStyle/>
          <a:p>
            <a:r>
              <a:rPr lang="fi-FI" dirty="0"/>
              <a:t>Jatkokehittäminen </a:t>
            </a:r>
          </a:p>
        </p:txBody>
      </p:sp>
      <p:sp>
        <p:nvSpPr>
          <p:cNvPr id="4" name="Kuvaselite: Nuoli alas 3">
            <a:extLst>
              <a:ext uri="{FF2B5EF4-FFF2-40B4-BE49-F238E27FC236}">
                <a16:creationId xmlns:a16="http://schemas.microsoft.com/office/drawing/2014/main" id="{499FEEDF-BC74-ED6A-F9EE-54A18F746D17}"/>
              </a:ext>
            </a:extLst>
          </p:cNvPr>
          <p:cNvSpPr/>
          <p:nvPr/>
        </p:nvSpPr>
        <p:spPr>
          <a:xfrm>
            <a:off x="632877" y="1274018"/>
            <a:ext cx="1427820" cy="1048327"/>
          </a:xfrm>
          <a:prstGeom prst="downArrowCallo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Jalkautuvat palvelut </a:t>
            </a:r>
          </a:p>
        </p:txBody>
      </p:sp>
      <p:sp>
        <p:nvSpPr>
          <p:cNvPr id="6" name="Kuvaselite: Nuoli alas 5">
            <a:extLst>
              <a:ext uri="{FF2B5EF4-FFF2-40B4-BE49-F238E27FC236}">
                <a16:creationId xmlns:a16="http://schemas.microsoft.com/office/drawing/2014/main" id="{96750211-BAE2-6DC1-CF49-6C17D0DB4F53}"/>
              </a:ext>
            </a:extLst>
          </p:cNvPr>
          <p:cNvSpPr/>
          <p:nvPr/>
        </p:nvSpPr>
        <p:spPr>
          <a:xfrm>
            <a:off x="2881049" y="1273835"/>
            <a:ext cx="1427820" cy="1048327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Tiedonkeruupohja</a:t>
            </a:r>
          </a:p>
        </p:txBody>
      </p:sp>
      <p:sp>
        <p:nvSpPr>
          <p:cNvPr id="9" name="Kuvaselite: Nuoli alas 8">
            <a:extLst>
              <a:ext uri="{FF2B5EF4-FFF2-40B4-BE49-F238E27FC236}">
                <a16:creationId xmlns:a16="http://schemas.microsoft.com/office/drawing/2014/main" id="{FE79686C-0192-0803-435E-50C431D8EDC8}"/>
              </a:ext>
            </a:extLst>
          </p:cNvPr>
          <p:cNvSpPr/>
          <p:nvPr/>
        </p:nvSpPr>
        <p:spPr>
          <a:xfrm>
            <a:off x="5019976" y="1292390"/>
            <a:ext cx="1427820" cy="1048327"/>
          </a:xfrm>
          <a:prstGeom prst="downArrowCallou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Työntekijä-vaihdokset</a:t>
            </a:r>
          </a:p>
        </p:txBody>
      </p:sp>
      <p:sp>
        <p:nvSpPr>
          <p:cNvPr id="10" name="Kuvaselite: Nuoli alas 9">
            <a:extLst>
              <a:ext uri="{FF2B5EF4-FFF2-40B4-BE49-F238E27FC236}">
                <a16:creationId xmlns:a16="http://schemas.microsoft.com/office/drawing/2014/main" id="{156E205E-2641-3877-8A8B-1D9FB6EE04FA}"/>
              </a:ext>
            </a:extLst>
          </p:cNvPr>
          <p:cNvSpPr/>
          <p:nvPr/>
        </p:nvSpPr>
        <p:spPr>
          <a:xfrm>
            <a:off x="7186304" y="1273458"/>
            <a:ext cx="1427820" cy="1048327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Sisällön suunnittelu</a:t>
            </a:r>
          </a:p>
        </p:txBody>
      </p:sp>
      <p:sp>
        <p:nvSpPr>
          <p:cNvPr id="11" name="Kuvaselite: Nuoli alas 10">
            <a:extLst>
              <a:ext uri="{FF2B5EF4-FFF2-40B4-BE49-F238E27FC236}">
                <a16:creationId xmlns:a16="http://schemas.microsoft.com/office/drawing/2014/main" id="{08C90E5D-5E88-2D43-6E47-FF2B1EE8C1A1}"/>
              </a:ext>
            </a:extLst>
          </p:cNvPr>
          <p:cNvSpPr/>
          <p:nvPr/>
        </p:nvSpPr>
        <p:spPr>
          <a:xfrm>
            <a:off x="9361878" y="1245647"/>
            <a:ext cx="1676764" cy="1238684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Jatkuva palautteen-keruu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A77774B7-6981-BE54-8ADC-92C48A887BC7}"/>
              </a:ext>
            </a:extLst>
          </p:cNvPr>
          <p:cNvSpPr/>
          <p:nvPr/>
        </p:nvSpPr>
        <p:spPr>
          <a:xfrm>
            <a:off x="193548" y="2385686"/>
            <a:ext cx="2419023" cy="4379008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434EE5B7-B2C7-6F51-B4C4-7471FB4B0E97}"/>
              </a:ext>
            </a:extLst>
          </p:cNvPr>
          <p:cNvSpPr/>
          <p:nvPr/>
        </p:nvSpPr>
        <p:spPr>
          <a:xfrm>
            <a:off x="2768489" y="2437670"/>
            <a:ext cx="1701890" cy="3285254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6C25D9FE-1632-BB7D-E4FC-A7031BC53AD8}"/>
              </a:ext>
            </a:extLst>
          </p:cNvPr>
          <p:cNvSpPr/>
          <p:nvPr/>
        </p:nvSpPr>
        <p:spPr>
          <a:xfrm>
            <a:off x="4918375" y="2456437"/>
            <a:ext cx="1676764" cy="3285254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AA68B054-CE2C-6D3B-FE3A-63A2A8DEC92D}"/>
              </a:ext>
            </a:extLst>
          </p:cNvPr>
          <p:cNvSpPr/>
          <p:nvPr/>
        </p:nvSpPr>
        <p:spPr>
          <a:xfrm>
            <a:off x="7057000" y="2463777"/>
            <a:ext cx="2005120" cy="3445044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426CB584-F9B9-BF69-0E55-651F1FBFD04F}"/>
              </a:ext>
            </a:extLst>
          </p:cNvPr>
          <p:cNvSpPr/>
          <p:nvPr/>
        </p:nvSpPr>
        <p:spPr>
          <a:xfrm>
            <a:off x="9391085" y="2492046"/>
            <a:ext cx="1651924" cy="2945439"/>
          </a:xfrm>
          <a:prstGeom prst="roundRect">
            <a:avLst>
              <a:gd name="adj" fmla="val 914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Calibri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7D0BA3F7-61F4-E565-B895-3D62B8245D2B}"/>
              </a:ext>
            </a:extLst>
          </p:cNvPr>
          <p:cNvSpPr txBox="1"/>
          <p:nvPr/>
        </p:nvSpPr>
        <p:spPr>
          <a:xfrm>
            <a:off x="2794033" y="2745515"/>
            <a:ext cx="160185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Laadittu tiedonkeruupohja, johon kerätään joka aukiolopäivä kävijämäärät sekä tiedot käytettyjen palveluiden määristä. </a:t>
            </a:r>
          </a:p>
          <a:p>
            <a:r>
              <a:rPr lang="fi-FI" sz="1100" b="1" dirty="0"/>
              <a:t>Tieto apuna palvelun kehittämistyössä ja kävijöiden tarpeiden tunnistamisessa.</a:t>
            </a:r>
          </a:p>
          <a:p>
            <a:r>
              <a:rPr lang="fi-FI" sz="1100" b="1" dirty="0"/>
              <a:t>Apuna myös kyselyt ja suora palaute kävijöiltä ja muilta ammattilaisilta.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27F29DA-94A4-A0D8-3E3B-892B8936F38A}"/>
              </a:ext>
            </a:extLst>
          </p:cNvPr>
          <p:cNvSpPr txBox="1"/>
          <p:nvPr/>
        </p:nvSpPr>
        <p:spPr>
          <a:xfrm>
            <a:off x="177332" y="2357602"/>
            <a:ext cx="256331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u="sng" dirty="0"/>
              <a:t>Kokemusasiantuntijat (3)</a:t>
            </a:r>
            <a:r>
              <a:rPr lang="fi-FI" sz="1100" b="1" dirty="0"/>
              <a:t>:</a:t>
            </a:r>
          </a:p>
          <a:p>
            <a:r>
              <a:rPr lang="fi-FI" sz="1100" b="1" dirty="0"/>
              <a:t>Vierailleet päiväkeskuksessa; kuusi kertaa vuoden -24 aikana. </a:t>
            </a:r>
          </a:p>
          <a:p>
            <a:r>
              <a:rPr lang="fi-FI" sz="1100" b="1" dirty="0"/>
              <a:t>Kolme kertaa vuonna-25.</a:t>
            </a:r>
          </a:p>
          <a:p>
            <a:r>
              <a:rPr lang="fi-FI" sz="1100" b="1" u="sng" dirty="0"/>
              <a:t>Suun terveydenhuolto</a:t>
            </a:r>
            <a:r>
              <a:rPr lang="fi-FI" sz="1100" b="1" dirty="0"/>
              <a:t>:</a:t>
            </a:r>
          </a:p>
          <a:p>
            <a:r>
              <a:rPr lang="fi-FI" sz="1100" b="1" dirty="0"/>
              <a:t>Mukana toiminnan alusta. Vierailivat suunnitellusti. Kävijät eivät kokeneet tarpeelliseksi, loppui vuoden -24 lopulla.</a:t>
            </a:r>
          </a:p>
          <a:p>
            <a:r>
              <a:rPr lang="fi-FI" sz="1100" b="1" u="sng" dirty="0"/>
              <a:t>Sairaalapappi</a:t>
            </a:r>
            <a:r>
              <a:rPr lang="fi-FI" sz="1100" b="1" dirty="0"/>
              <a:t>:</a:t>
            </a:r>
          </a:p>
          <a:p>
            <a:r>
              <a:rPr lang="fi-FI" sz="1100" b="1" dirty="0"/>
              <a:t>Vierailee joka maanantai klo 9-11. Koettu hyvin tärkeäksi.</a:t>
            </a:r>
          </a:p>
          <a:p>
            <a:r>
              <a:rPr lang="fi-FI" sz="1100" b="1" u="sng" dirty="0"/>
              <a:t>Asumisneuvoja</a:t>
            </a:r>
            <a:r>
              <a:rPr lang="fi-FI" sz="1100" b="1" dirty="0"/>
              <a:t>:</a:t>
            </a:r>
          </a:p>
          <a:p>
            <a:r>
              <a:rPr lang="fi-FI" sz="1100" b="1" dirty="0"/>
              <a:t>Jalkautuu suunnitellusti 2 krt/kk. Tulee aikuissosiaalityön toimintayksiköstä.</a:t>
            </a:r>
          </a:p>
          <a:p>
            <a:r>
              <a:rPr lang="fi-FI" sz="1100" b="1" u="sng" dirty="0"/>
              <a:t>SRK diakoni:</a:t>
            </a:r>
          </a:p>
          <a:p>
            <a:r>
              <a:rPr lang="fi-FI" sz="1100" b="1" dirty="0"/>
              <a:t>Vierailee joka kuukausi.</a:t>
            </a:r>
          </a:p>
          <a:p>
            <a:r>
              <a:rPr lang="fi-FI" sz="1100" b="1" u="sng" dirty="0"/>
              <a:t>Ensi- ja turvakoti, Liina:</a:t>
            </a:r>
          </a:p>
          <a:p>
            <a:r>
              <a:rPr lang="fi-FI" sz="1100" b="1" dirty="0"/>
              <a:t>Tuovat tietoa palveluistaan ja tarjoavat </a:t>
            </a:r>
            <a:r>
              <a:rPr lang="fi-FI" sz="1100" b="1" dirty="0" err="1"/>
              <a:t>nada</a:t>
            </a:r>
            <a:r>
              <a:rPr lang="fi-FI" sz="1100" b="1" dirty="0"/>
              <a:t> korva-akupunktiota.</a:t>
            </a:r>
          </a:p>
          <a:p>
            <a:r>
              <a:rPr lang="fi-FI" sz="1100" b="1" u="sng" dirty="0"/>
              <a:t>Päihdelääkäri (01/25):</a:t>
            </a:r>
          </a:p>
          <a:p>
            <a:r>
              <a:rPr lang="fi-FI" sz="1100" b="1" dirty="0"/>
              <a:t>Jalkautunut kahdesti. Kävijöiden toiveista tarjottu mahdollisuus tavata lääkäri matalalla kynnyksellä.</a:t>
            </a:r>
          </a:p>
          <a:p>
            <a:r>
              <a:rPr lang="fi-FI" sz="1100" b="1" dirty="0"/>
              <a:t>Selvityksen alla yhteistyö </a:t>
            </a:r>
            <a:r>
              <a:rPr lang="fi-FI" sz="1100" b="1" dirty="0" err="1"/>
              <a:t>tk</a:t>
            </a:r>
            <a:r>
              <a:rPr lang="fi-FI" sz="1100" b="1" dirty="0"/>
              <a:t>-vastaanottojen kanssa. Yhteistyö ei käynnistynyt </a:t>
            </a:r>
            <a:r>
              <a:rPr lang="fi-FI" sz="1100" b="1" dirty="0" err="1"/>
              <a:t>hankken</a:t>
            </a:r>
            <a:r>
              <a:rPr lang="fi-FI" sz="1100" b="1" dirty="0"/>
              <a:t> aikana.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2129C11-A4C4-EF0F-1E5E-087388BE42FF}"/>
              </a:ext>
            </a:extLst>
          </p:cNvPr>
          <p:cNvSpPr txBox="1"/>
          <p:nvPr/>
        </p:nvSpPr>
        <p:spPr>
          <a:xfrm>
            <a:off x="4893248" y="2446920"/>
            <a:ext cx="17018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 Muutoksia ollut matkan varrella. Palvelussa aloitti sh ja </a:t>
            </a:r>
            <a:r>
              <a:rPr lang="fi-FI" sz="1100" b="1" dirty="0" err="1"/>
              <a:t>lh</a:t>
            </a:r>
            <a:r>
              <a:rPr lang="fi-FI" sz="1100" b="1" dirty="0"/>
              <a:t>. Sosiaaliohjaus tuli alkuun terveyssosiaalityön kautta.</a:t>
            </a:r>
          </a:p>
          <a:p>
            <a:r>
              <a:rPr lang="fi-FI" sz="1100" b="1" dirty="0"/>
              <a:t>Kesällä -24 kaikki kolme jäivät pois </a:t>
            </a:r>
            <a:r>
              <a:rPr lang="fi-FI" sz="1100" b="1" dirty="0" err="1"/>
              <a:t>Soiten</a:t>
            </a:r>
            <a:r>
              <a:rPr lang="fi-FI" sz="1100" b="1" dirty="0"/>
              <a:t> palveluista. Tilalle tuli </a:t>
            </a:r>
            <a:r>
              <a:rPr lang="fi-FI" sz="1100" b="1" dirty="0" err="1"/>
              <a:t>tt</a:t>
            </a:r>
            <a:r>
              <a:rPr lang="fi-FI" sz="1100" b="1" dirty="0"/>
              <a:t> riippuvuustyön sosiaalipalveluista ja toinen </a:t>
            </a:r>
            <a:r>
              <a:rPr lang="fi-FI" sz="1100" b="1" dirty="0" err="1"/>
              <a:t>tt</a:t>
            </a:r>
            <a:r>
              <a:rPr lang="fi-FI" sz="1100" b="1" dirty="0"/>
              <a:t> </a:t>
            </a:r>
            <a:r>
              <a:rPr lang="fi-FI" sz="1100" b="1" dirty="0" err="1"/>
              <a:t>mt</a:t>
            </a:r>
            <a:r>
              <a:rPr lang="fi-FI" sz="1100" b="1" dirty="0"/>
              <a:t>-kuntoutujien sosiaalipalveluista. Lisäksi </a:t>
            </a:r>
            <a:r>
              <a:rPr lang="fi-FI" sz="1100" b="1" dirty="0" err="1"/>
              <a:t>hankett</a:t>
            </a:r>
            <a:r>
              <a:rPr lang="fi-FI" sz="1100" b="1" dirty="0"/>
              <a:t> osaksi päiväkeskustyössä.</a:t>
            </a:r>
          </a:p>
          <a:p>
            <a:r>
              <a:rPr lang="fi-FI" sz="1100" b="1" dirty="0"/>
              <a:t>Avohoidosta siirretiin vakanssi päiväkeskukseen 09/24.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BD9E3DEB-0F63-C6B9-BEE3-1B5B37F64AA9}"/>
              </a:ext>
            </a:extLst>
          </p:cNvPr>
          <p:cNvSpPr txBox="1"/>
          <p:nvPr/>
        </p:nvSpPr>
        <p:spPr>
          <a:xfrm>
            <a:off x="7052465" y="2473762"/>
            <a:ext cx="231874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Alkuun tarjolla oli aamupala; kahvi/tee, leipä ja puuro. Melko nopeasti kävijöiden toiveesta lisättiin tarjolle lounasruoka. </a:t>
            </a:r>
          </a:p>
          <a:p>
            <a:r>
              <a:rPr lang="fi-FI" sz="1100" b="1" dirty="0"/>
              <a:t>02/25 alkaen alettiin tarjoamaan tiistaisin kiinteä lounasruoka.</a:t>
            </a:r>
          </a:p>
          <a:p>
            <a:endParaRPr lang="fi-FI" sz="1100" b="1" dirty="0"/>
          </a:p>
          <a:p>
            <a:r>
              <a:rPr lang="fi-FI" sz="1100" b="1" dirty="0"/>
              <a:t>Pidetään säännöllisesti yhteisökokous, jossa suunnitellaan toiminnot kuukaudeksi eteenpäin. Päiväkeskuksessa järjestetään kävijöiden toiveesta erilaista ohjelmaa, mm: ruoanlaittoa, askartelua, teemahetkiä, ohjattua toimintaa.</a:t>
            </a:r>
          </a:p>
          <a:p>
            <a:endParaRPr lang="fi-FI" sz="1100" b="1" dirty="0"/>
          </a:p>
          <a:p>
            <a:r>
              <a:rPr lang="fi-FI" sz="1100" b="1" dirty="0"/>
              <a:t>Vertaisohjaajatoiminnon kehittäminen. Vertaisohjaajakoulutus alkanut 03/25.</a:t>
            </a:r>
          </a:p>
          <a:p>
            <a:endParaRPr lang="fi-FI" sz="1100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E798577-9DD3-9736-4172-1220CB34B797}"/>
              </a:ext>
            </a:extLst>
          </p:cNvPr>
          <p:cNvSpPr txBox="1"/>
          <p:nvPr/>
        </p:nvSpPr>
        <p:spPr>
          <a:xfrm>
            <a:off x="9376571" y="2782463"/>
            <a:ext cx="1651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Teetetty </a:t>
            </a:r>
            <a:r>
              <a:rPr lang="fi-FI" sz="1100" b="1" dirty="0" err="1"/>
              <a:t>webropol</a:t>
            </a:r>
            <a:r>
              <a:rPr lang="fi-FI" sz="1100" b="1" dirty="0"/>
              <a:t>-kysely ammattilaisille, jossa kartoitettu miten päiväkeskuspalvelun merkitys kävijöilleen näkyy ammattilaisille.    </a:t>
            </a:r>
          </a:p>
          <a:p>
            <a:endParaRPr lang="fi-FI" sz="1100" b="1" dirty="0"/>
          </a:p>
          <a:p>
            <a:r>
              <a:rPr lang="fi-FI" sz="1100" b="1" dirty="0"/>
              <a:t>Kävijöiltä kerätään jatkuvasti palautetta palvelusta avoimen anonyymin kyselyn ja keskustelujen kautta.      </a:t>
            </a:r>
          </a:p>
        </p:txBody>
      </p:sp>
      <p:sp>
        <p:nvSpPr>
          <p:cNvPr id="22" name="Käärö: Vaaka 21">
            <a:extLst>
              <a:ext uri="{FF2B5EF4-FFF2-40B4-BE49-F238E27FC236}">
                <a16:creationId xmlns:a16="http://schemas.microsoft.com/office/drawing/2014/main" id="{AC048FE4-090F-4E3D-9C68-773A62465F7B}"/>
              </a:ext>
            </a:extLst>
          </p:cNvPr>
          <p:cNvSpPr/>
          <p:nvPr/>
        </p:nvSpPr>
        <p:spPr>
          <a:xfrm>
            <a:off x="3962400" y="6154275"/>
            <a:ext cx="7924800" cy="691178"/>
          </a:xfrm>
          <a:prstGeom prst="horizontalScroll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Jatkuva työ -&gt; Päiväkeskuspalvelusta tiedottaminen kohderyhmälle, ammattilaisille ja alueen eri toimijoille.</a:t>
            </a:r>
          </a:p>
        </p:txBody>
      </p:sp>
    </p:spTree>
    <p:extLst>
      <p:ext uri="{BB962C8B-B14F-4D97-AF65-F5344CB8AC3E}">
        <p14:creationId xmlns:p14="http://schemas.microsoft.com/office/powerpoint/2010/main" val="1245238095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348</TotalTime>
  <Words>506</Words>
  <Application>Microsoft Office PowerPoint</Application>
  <PresentationFormat>Laajakuva</PresentationFormat>
  <Paragraphs>70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Avenir Next LT Pro</vt:lpstr>
      <vt:lpstr>Calibri</vt:lpstr>
      <vt:lpstr>Soite</vt:lpstr>
      <vt:lpstr>        Kehittämisen polku RRF-Keski-Pohjanmaa-hanke</vt:lpstr>
      <vt:lpstr>Jatkokehittäminen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Pylväinen Hanna</cp:lastModifiedBy>
  <cp:revision>39</cp:revision>
  <dcterms:created xsi:type="dcterms:W3CDTF">2023-02-15T08:44:56Z</dcterms:created>
  <dcterms:modified xsi:type="dcterms:W3CDTF">2025-11-11T09:23:38Z</dcterms:modified>
</cp:coreProperties>
</file>