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Lst>
  <p:notesMasterIdLst>
    <p:notesMasterId r:id="rId22"/>
  </p:notesMasterIdLst>
  <p:handoutMasterIdLst>
    <p:handoutMasterId r:id="rId23"/>
  </p:handoutMasterIdLst>
  <p:sldIdLst>
    <p:sldId id="256" r:id="rId6"/>
    <p:sldId id="258" r:id="rId7"/>
    <p:sldId id="280" r:id="rId8"/>
    <p:sldId id="277" r:id="rId9"/>
    <p:sldId id="283" r:id="rId10"/>
    <p:sldId id="285" r:id="rId11"/>
    <p:sldId id="281" r:id="rId12"/>
    <p:sldId id="287" r:id="rId13"/>
    <p:sldId id="278" r:id="rId14"/>
    <p:sldId id="286" r:id="rId15"/>
    <p:sldId id="260" r:id="rId16"/>
    <p:sldId id="262" r:id="rId17"/>
    <p:sldId id="289" r:id="rId18"/>
    <p:sldId id="290" r:id="rId19"/>
    <p:sldId id="282" r:id="rId20"/>
    <p:sldId id="288"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98498-E4A1-4D69-8BED-876B5BF85761}" v="32" dt="2025-10-01T11:14:35.18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6197"/>
  </p:normalViewPr>
  <p:slideViewPr>
    <p:cSldViewPr snapToGrid="0" showGuides="1">
      <p:cViewPr varScale="1">
        <p:scale>
          <a:sx n="104" d="100"/>
          <a:sy n="104" d="100"/>
        </p:scale>
        <p:origin x="810" y="31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92CC9-4209-4ACC-8782-0356D564972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i-FI"/>
        </a:p>
      </dgm:t>
    </dgm:pt>
    <dgm:pt modelId="{2FDD0A74-6F02-43D0-BC76-3CFFCF278881}">
      <dgm:prSet phldrT="[Teksti]"/>
      <dgm:spPr/>
      <dgm:t>
        <a:bodyPr/>
        <a:lstStyle/>
        <a:p>
          <a:r>
            <a:rPr lang="fi-FI" b="1" dirty="0">
              <a:solidFill>
                <a:schemeClr val="tx1"/>
              </a:solidFill>
            </a:rPr>
            <a:t>Alkuvaihe ja valmistelu (keväällä 2024)</a:t>
          </a:r>
        </a:p>
      </dgm:t>
    </dgm:pt>
    <dgm:pt modelId="{4AEBF6DA-F79E-4FBC-92B7-A2FB32BB7C75}" type="parTrans" cxnId="{D5E45DC4-E6FE-4153-A2A4-49DC2193B077}">
      <dgm:prSet/>
      <dgm:spPr/>
      <dgm:t>
        <a:bodyPr/>
        <a:lstStyle/>
        <a:p>
          <a:endParaRPr lang="fi-FI"/>
        </a:p>
      </dgm:t>
    </dgm:pt>
    <dgm:pt modelId="{230DAEDF-A188-4E8D-B423-5ACFA6A6327C}" type="sibTrans" cxnId="{D5E45DC4-E6FE-4153-A2A4-49DC2193B077}">
      <dgm:prSet/>
      <dgm:spPr/>
      <dgm:t>
        <a:bodyPr/>
        <a:lstStyle/>
        <a:p>
          <a:endParaRPr lang="fi-FI"/>
        </a:p>
      </dgm:t>
    </dgm:pt>
    <dgm:pt modelId="{13E7D8CE-B1BE-4CF8-9971-50BAB11F5D1E}">
      <dgm:prSet phldrT="[Teksti]"/>
      <dgm:spPr/>
      <dgm:t>
        <a:bodyPr/>
        <a:lstStyle/>
        <a:p>
          <a:pPr>
            <a:buFont typeface="Arial" panose="020B0604020202020204" pitchFamily="34" charset="0"/>
            <a:buChar char="•"/>
          </a:pPr>
          <a:r>
            <a:rPr lang="fi-FI" dirty="0"/>
            <a:t>Käytiin läpi tiedonhallintalain velvoitteet, Eloisan hallintosäännön vastuut ja roolit sekä hahmoteltiin “iso kuva” Eloisan tiedonhallinnasta.</a:t>
          </a:r>
        </a:p>
      </dgm:t>
    </dgm:pt>
    <dgm:pt modelId="{BF3C1DFD-A517-4288-BFE2-4F5FEAFA6FBC}" type="parTrans" cxnId="{CF91A8A4-FF15-4C0F-AA5F-2EAF4C5DBC2D}">
      <dgm:prSet/>
      <dgm:spPr/>
      <dgm:t>
        <a:bodyPr/>
        <a:lstStyle/>
        <a:p>
          <a:endParaRPr lang="fi-FI"/>
        </a:p>
      </dgm:t>
    </dgm:pt>
    <dgm:pt modelId="{7556152A-4E9A-4F4E-BB4C-40873CEEDB96}" type="sibTrans" cxnId="{CF91A8A4-FF15-4C0F-AA5F-2EAF4C5DBC2D}">
      <dgm:prSet/>
      <dgm:spPr/>
      <dgm:t>
        <a:bodyPr/>
        <a:lstStyle/>
        <a:p>
          <a:endParaRPr lang="fi-FI"/>
        </a:p>
      </dgm:t>
    </dgm:pt>
    <dgm:pt modelId="{81BBE24A-3BC4-493A-85F8-4C49D929089F}">
      <dgm:prSet phldrT="[Teksti]"/>
      <dgm:spPr/>
      <dgm:t>
        <a:bodyPr/>
        <a:lstStyle/>
        <a:p>
          <a:pPr>
            <a:buSzPts val="1000"/>
            <a:buFont typeface="Symbol" panose="05050102010706020507" pitchFamily="18" charset="2"/>
            <a:buChar char=""/>
          </a:pPr>
          <a:r>
            <a:rPr lang="fi-FI" dirty="0"/>
            <a:t>Päätettiin siirtyä </a:t>
          </a:r>
          <a:r>
            <a:rPr lang="fi-FI" dirty="0" err="1"/>
            <a:t>MetaEdit</a:t>
          </a:r>
          <a:r>
            <a:rPr lang="fi-FI" dirty="0"/>
            <a:t>-järjestelmästä </a:t>
          </a:r>
          <a:r>
            <a:rPr lang="fi-FI" dirty="0" err="1"/>
            <a:t>Arter</a:t>
          </a:r>
          <a:r>
            <a:rPr lang="fi-FI" dirty="0"/>
            <a:t> </a:t>
          </a:r>
          <a:r>
            <a:rPr lang="fi-FI" dirty="0" err="1"/>
            <a:t>ARC:iin</a:t>
          </a:r>
          <a:r>
            <a:rPr lang="fi-FI" dirty="0"/>
            <a:t> ja sovittiin työpajoista järjestelmän käytön opetteluun.</a:t>
          </a:r>
        </a:p>
      </dgm:t>
    </dgm:pt>
    <dgm:pt modelId="{49C5705D-35AB-4182-AF9E-35091A6D3C34}" type="parTrans" cxnId="{F2412F6B-FB9C-4206-9177-858A728223CD}">
      <dgm:prSet/>
      <dgm:spPr/>
      <dgm:t>
        <a:bodyPr/>
        <a:lstStyle/>
        <a:p>
          <a:endParaRPr lang="fi-FI"/>
        </a:p>
      </dgm:t>
    </dgm:pt>
    <dgm:pt modelId="{3081AAE3-65E5-40A9-8D1C-BB5FAF461E3A}" type="sibTrans" cxnId="{F2412F6B-FB9C-4206-9177-858A728223CD}">
      <dgm:prSet/>
      <dgm:spPr/>
      <dgm:t>
        <a:bodyPr/>
        <a:lstStyle/>
        <a:p>
          <a:endParaRPr lang="fi-FI"/>
        </a:p>
      </dgm:t>
    </dgm:pt>
    <dgm:pt modelId="{E72E49E3-CC20-41FB-9E07-0A2051048BB9}">
      <dgm:prSet phldrT="[Teksti]"/>
      <dgm:spPr/>
      <dgm:t>
        <a:bodyPr/>
        <a:lstStyle/>
        <a:p>
          <a:pPr>
            <a:buNone/>
          </a:pPr>
          <a:r>
            <a:rPr lang="fi-FI" b="1" dirty="0">
              <a:solidFill>
                <a:schemeClr val="tx1"/>
              </a:solidFill>
            </a:rPr>
            <a:t>Rakentamisvaihe ja projektisuunnitelman tarkentaminen (kesä–syksy 2024)</a:t>
          </a:r>
          <a:endParaRPr lang="fi-FI" dirty="0">
            <a:solidFill>
              <a:schemeClr val="tx1"/>
            </a:solidFill>
          </a:endParaRPr>
        </a:p>
      </dgm:t>
    </dgm:pt>
    <dgm:pt modelId="{D6494488-5A3B-43B5-95E4-748C18CF2C7F}" type="parTrans" cxnId="{53A43DA1-9BBB-4310-BD15-82BAB56252C9}">
      <dgm:prSet/>
      <dgm:spPr/>
      <dgm:t>
        <a:bodyPr/>
        <a:lstStyle/>
        <a:p>
          <a:endParaRPr lang="fi-FI"/>
        </a:p>
      </dgm:t>
    </dgm:pt>
    <dgm:pt modelId="{7343419F-521E-4E4B-B1D9-8079BA167F29}" type="sibTrans" cxnId="{53A43DA1-9BBB-4310-BD15-82BAB56252C9}">
      <dgm:prSet/>
      <dgm:spPr/>
      <dgm:t>
        <a:bodyPr/>
        <a:lstStyle/>
        <a:p>
          <a:endParaRPr lang="fi-FI"/>
        </a:p>
      </dgm:t>
    </dgm:pt>
    <dgm:pt modelId="{D0172E26-0591-4FE2-9CF7-2BB8BA088D82}">
      <dgm:prSet phldrT="[Teksti]"/>
      <dgm:spPr/>
      <dgm:t>
        <a:bodyPr/>
        <a:lstStyle/>
        <a:p>
          <a:pPr>
            <a:buSzPts val="1000"/>
            <a:buFont typeface="Symbol" panose="05050102010706020507" pitchFamily="18" charset="2"/>
            <a:buChar char=""/>
          </a:pPr>
          <a:r>
            <a:rPr lang="fi-FI" dirty="0"/>
            <a:t>Työpajoissa tarkennettiin projektisuunnitelmaa, kytkettiin tiedonhallintamalli osaksi tietojohtamisen mallia ja aloitettiin perusrungon rakentaminen </a:t>
          </a:r>
          <a:r>
            <a:rPr lang="fi-FI" dirty="0" err="1"/>
            <a:t>Arter</a:t>
          </a:r>
          <a:r>
            <a:rPr lang="fi-FI" dirty="0"/>
            <a:t> </a:t>
          </a:r>
          <a:r>
            <a:rPr lang="fi-FI" dirty="0" err="1"/>
            <a:t>ARC:iin</a:t>
          </a:r>
          <a:r>
            <a:rPr lang="fi-FI" dirty="0"/>
            <a:t> yhteistyössä </a:t>
          </a:r>
          <a:r>
            <a:rPr lang="fi-FI" dirty="0" err="1"/>
            <a:t>Istekin</a:t>
          </a:r>
          <a:r>
            <a:rPr lang="fi-FI" dirty="0"/>
            <a:t> kanssa.</a:t>
          </a:r>
        </a:p>
      </dgm:t>
    </dgm:pt>
    <dgm:pt modelId="{BEBA25F1-C789-4A35-A25B-C03A7067F0C2}" type="parTrans" cxnId="{03B3FF70-B149-4ADB-81F6-026B1D60B769}">
      <dgm:prSet/>
      <dgm:spPr/>
      <dgm:t>
        <a:bodyPr/>
        <a:lstStyle/>
        <a:p>
          <a:endParaRPr lang="fi-FI"/>
        </a:p>
      </dgm:t>
    </dgm:pt>
    <dgm:pt modelId="{95643FC4-E575-402C-98AE-20415E4558E0}" type="sibTrans" cxnId="{03B3FF70-B149-4ADB-81F6-026B1D60B769}">
      <dgm:prSet/>
      <dgm:spPr/>
      <dgm:t>
        <a:bodyPr/>
        <a:lstStyle/>
        <a:p>
          <a:endParaRPr lang="fi-FI"/>
        </a:p>
      </dgm:t>
    </dgm:pt>
    <dgm:pt modelId="{E99DF433-1233-4589-A5C9-5569762ACD06}">
      <dgm:prSet phldrT="[Teksti]"/>
      <dgm:spPr/>
      <dgm:t>
        <a:bodyPr/>
        <a:lstStyle/>
        <a:p>
          <a:pPr>
            <a:buFont typeface="Arial" panose="020B0604020202020204" pitchFamily="34" charset="0"/>
            <a:buChar char="•"/>
          </a:pPr>
          <a:r>
            <a:rPr lang="fi-FI" dirty="0"/>
            <a:t>Määriteltiin ensimmäiset tiedonhallintamallin suorituskykymittarit taustaselvitysten perusteella.</a:t>
          </a:r>
        </a:p>
      </dgm:t>
    </dgm:pt>
    <dgm:pt modelId="{2B1357B1-4E90-41D9-BCCA-92A92ACF3B11}" type="parTrans" cxnId="{475B6D10-4E61-4242-B545-FD567BB83B20}">
      <dgm:prSet/>
      <dgm:spPr/>
      <dgm:t>
        <a:bodyPr/>
        <a:lstStyle/>
        <a:p>
          <a:endParaRPr lang="fi-FI"/>
        </a:p>
      </dgm:t>
    </dgm:pt>
    <dgm:pt modelId="{A181C776-66E6-49FF-A064-449809A6EF7D}" type="sibTrans" cxnId="{475B6D10-4E61-4242-B545-FD567BB83B20}">
      <dgm:prSet/>
      <dgm:spPr/>
      <dgm:t>
        <a:bodyPr/>
        <a:lstStyle/>
        <a:p>
          <a:endParaRPr lang="fi-FI"/>
        </a:p>
      </dgm:t>
    </dgm:pt>
    <dgm:pt modelId="{1D21D666-D9B3-42EF-BDF6-E71D8B9B3863}">
      <dgm:prSet phldrT="[Teksti]"/>
      <dgm:spPr/>
      <dgm:t>
        <a:bodyPr/>
        <a:lstStyle/>
        <a:p>
          <a:r>
            <a:rPr lang="fi-FI" b="1" dirty="0">
              <a:solidFill>
                <a:schemeClr val="tx1"/>
              </a:solidFill>
            </a:rPr>
            <a:t>Perusrungon viimeistely ja versio 1.0 (loppuvuosi 2024 – alkuvuosi 2025)</a:t>
          </a:r>
          <a:endParaRPr lang="fi-FI" dirty="0">
            <a:solidFill>
              <a:schemeClr val="tx1"/>
            </a:solidFill>
          </a:endParaRPr>
        </a:p>
      </dgm:t>
    </dgm:pt>
    <dgm:pt modelId="{E47101D7-0737-4168-8B76-8C72363AD515}" type="parTrans" cxnId="{2E30A0A1-7086-4E06-B739-F7BB7D07F1EC}">
      <dgm:prSet/>
      <dgm:spPr/>
      <dgm:t>
        <a:bodyPr/>
        <a:lstStyle/>
        <a:p>
          <a:endParaRPr lang="fi-FI"/>
        </a:p>
      </dgm:t>
    </dgm:pt>
    <dgm:pt modelId="{64A3C368-A574-4AE0-9834-04592EAB8E59}" type="sibTrans" cxnId="{2E30A0A1-7086-4E06-B739-F7BB7D07F1EC}">
      <dgm:prSet/>
      <dgm:spPr/>
      <dgm:t>
        <a:bodyPr/>
        <a:lstStyle/>
        <a:p>
          <a:endParaRPr lang="fi-FI"/>
        </a:p>
      </dgm:t>
    </dgm:pt>
    <dgm:pt modelId="{679C66DB-6BFB-4070-A664-BA10654EDE16}">
      <dgm:prSet phldrT="[Teksti]"/>
      <dgm:spPr/>
      <dgm:t>
        <a:bodyPr/>
        <a:lstStyle/>
        <a:p>
          <a:pPr>
            <a:buFont typeface="Arial" panose="020B0604020202020204" pitchFamily="34" charset="0"/>
            <a:buChar char="•"/>
          </a:pPr>
          <a:r>
            <a:rPr lang="fi-FI" dirty="0"/>
            <a:t>Työpajoissa käsiteltiin versio 1.0:n runkoa, ylläpitomallia ja tiedonhallintapolitiikka työn käynnistämistä.</a:t>
          </a:r>
        </a:p>
      </dgm:t>
    </dgm:pt>
    <dgm:pt modelId="{7A2B88C7-EFB8-4C11-9C00-90DE47CE51CB}" type="parTrans" cxnId="{30791743-2351-42C5-A336-222FE83826C8}">
      <dgm:prSet/>
      <dgm:spPr/>
      <dgm:t>
        <a:bodyPr/>
        <a:lstStyle/>
        <a:p>
          <a:endParaRPr lang="fi-FI"/>
        </a:p>
      </dgm:t>
    </dgm:pt>
    <dgm:pt modelId="{0AEF72A9-B3E9-4916-A4A7-0F43341FC6FD}" type="sibTrans" cxnId="{30791743-2351-42C5-A336-222FE83826C8}">
      <dgm:prSet/>
      <dgm:spPr/>
      <dgm:t>
        <a:bodyPr/>
        <a:lstStyle/>
        <a:p>
          <a:endParaRPr lang="fi-FI"/>
        </a:p>
      </dgm:t>
    </dgm:pt>
    <dgm:pt modelId="{4DA100B7-381E-476B-BCE8-7F63738E4C91}">
      <dgm:prSet phldrT="[Teksti]"/>
      <dgm:spPr/>
      <dgm:t>
        <a:bodyPr/>
        <a:lstStyle/>
        <a:p>
          <a:pPr>
            <a:buSzPts val="1000"/>
            <a:buFont typeface="Symbol" panose="05050102010706020507" pitchFamily="18" charset="2"/>
            <a:buChar char=""/>
          </a:pPr>
          <a:r>
            <a:rPr lang="fi-FI" dirty="0"/>
            <a:t>Sovittiin konkreettisista vastuista ylläpidossa ja nimettiin </a:t>
          </a:r>
          <a:r>
            <a:rPr lang="fi-FI" dirty="0" err="1"/>
            <a:t>ARC:n</a:t>
          </a:r>
          <a:r>
            <a:rPr lang="fi-FI" dirty="0"/>
            <a:t> pääkäyttäjiä eri kokonaisuuksista.</a:t>
          </a:r>
        </a:p>
      </dgm:t>
    </dgm:pt>
    <dgm:pt modelId="{F29CB184-A6EA-4D7E-92D5-6E0AD7A5CCB5}" type="parTrans" cxnId="{C6C3B032-F8A1-4387-81B2-E5561561B3CF}">
      <dgm:prSet/>
      <dgm:spPr/>
      <dgm:t>
        <a:bodyPr/>
        <a:lstStyle/>
        <a:p>
          <a:endParaRPr lang="fi-FI"/>
        </a:p>
      </dgm:t>
    </dgm:pt>
    <dgm:pt modelId="{23A13BD3-F88E-4803-909D-BFCB264E1F0D}" type="sibTrans" cxnId="{C6C3B032-F8A1-4387-81B2-E5561561B3CF}">
      <dgm:prSet/>
      <dgm:spPr/>
      <dgm:t>
        <a:bodyPr/>
        <a:lstStyle/>
        <a:p>
          <a:endParaRPr lang="fi-FI"/>
        </a:p>
      </dgm:t>
    </dgm:pt>
    <dgm:pt modelId="{042D40D7-5D3D-4DCB-80CD-E804EC1BA27B}">
      <dgm:prSet phldrT="[Teksti]"/>
      <dgm:spPr/>
      <dgm:t>
        <a:bodyPr/>
        <a:lstStyle/>
        <a:p>
          <a:pPr>
            <a:buSzPts val="1000"/>
            <a:buFont typeface="Symbol" panose="05050102010706020507" pitchFamily="18" charset="2"/>
            <a:buChar char=""/>
          </a:pPr>
          <a:r>
            <a:rPr lang="fi-FI" dirty="0"/>
            <a:t>Aloitettiin koulutus- ja jalkautussuunnitelmien pohdinta, mm. muutosagenttiverkoston hyödyntäminen.</a:t>
          </a:r>
        </a:p>
      </dgm:t>
    </dgm:pt>
    <dgm:pt modelId="{D189E88A-2D5F-46DD-9915-721628561392}" type="parTrans" cxnId="{230C54AE-CCBC-4F05-807B-0EE76C13516A}">
      <dgm:prSet/>
      <dgm:spPr/>
      <dgm:t>
        <a:bodyPr/>
        <a:lstStyle/>
        <a:p>
          <a:endParaRPr lang="fi-FI"/>
        </a:p>
      </dgm:t>
    </dgm:pt>
    <dgm:pt modelId="{0BF9080A-C462-4192-A8F3-5680EB7FF87E}" type="sibTrans" cxnId="{230C54AE-CCBC-4F05-807B-0EE76C13516A}">
      <dgm:prSet/>
      <dgm:spPr/>
      <dgm:t>
        <a:bodyPr/>
        <a:lstStyle/>
        <a:p>
          <a:endParaRPr lang="fi-FI"/>
        </a:p>
      </dgm:t>
    </dgm:pt>
    <dgm:pt modelId="{454BA278-F1A2-4742-BEDA-56BCD0F9ACD5}">
      <dgm:prSet phldrT="[Teksti]"/>
      <dgm:spPr/>
      <dgm:t>
        <a:bodyPr/>
        <a:lstStyle/>
        <a:p>
          <a:pPr>
            <a:buSzPts val="1000"/>
            <a:buFont typeface="Symbol" panose="05050102010706020507" pitchFamily="18" charset="2"/>
            <a:buChar char=""/>
          </a:pPr>
          <a:r>
            <a:rPr lang="fi-FI" dirty="0"/>
            <a:t>Aloitettiin ylläpitomallin ja vuosikellon suunnittelu.</a:t>
          </a:r>
        </a:p>
      </dgm:t>
    </dgm:pt>
    <dgm:pt modelId="{73A81002-4730-477C-B56F-B402D38316C1}" type="parTrans" cxnId="{722F5E11-5600-482C-BF9F-E96C2DE949A2}">
      <dgm:prSet/>
      <dgm:spPr/>
      <dgm:t>
        <a:bodyPr/>
        <a:lstStyle/>
        <a:p>
          <a:endParaRPr lang="fi-FI"/>
        </a:p>
      </dgm:t>
    </dgm:pt>
    <dgm:pt modelId="{C9C2BF99-D9DC-4AD3-A342-BDB16084288E}" type="sibTrans" cxnId="{722F5E11-5600-482C-BF9F-E96C2DE949A2}">
      <dgm:prSet/>
      <dgm:spPr/>
      <dgm:t>
        <a:bodyPr/>
        <a:lstStyle/>
        <a:p>
          <a:endParaRPr lang="fi-FI"/>
        </a:p>
      </dgm:t>
    </dgm:pt>
    <dgm:pt modelId="{BCEF3790-B221-43C4-A332-BCF900BC858D}">
      <dgm:prSet phldrT="[Teksti]"/>
      <dgm:spPr/>
      <dgm:t>
        <a:bodyPr/>
        <a:lstStyle/>
        <a:p>
          <a:pPr>
            <a:buSzPts val="1000"/>
            <a:buFont typeface="Symbol" panose="05050102010706020507" pitchFamily="18" charset="2"/>
            <a:buChar char=""/>
          </a:pPr>
          <a:r>
            <a:rPr lang="fi-FI" dirty="0"/>
            <a:t>Valmisteltiin esittelyt johtoryhmälle ja koulutukset, tavoitteena jalkauttaa malli käytännön työhön.</a:t>
          </a:r>
        </a:p>
      </dgm:t>
    </dgm:pt>
    <dgm:pt modelId="{FDD88931-A09B-4CF8-8339-0EEDA4F1A3DF}" type="parTrans" cxnId="{88E619CB-1AC3-436C-AE7B-3CF0D06E3326}">
      <dgm:prSet/>
      <dgm:spPr/>
      <dgm:t>
        <a:bodyPr/>
        <a:lstStyle/>
        <a:p>
          <a:endParaRPr lang="fi-FI"/>
        </a:p>
      </dgm:t>
    </dgm:pt>
    <dgm:pt modelId="{9902F6BD-1677-45A6-93CB-C04A59E99F16}" type="sibTrans" cxnId="{88E619CB-1AC3-436C-AE7B-3CF0D06E3326}">
      <dgm:prSet/>
      <dgm:spPr/>
      <dgm:t>
        <a:bodyPr/>
        <a:lstStyle/>
        <a:p>
          <a:endParaRPr lang="fi-FI"/>
        </a:p>
      </dgm:t>
    </dgm:pt>
    <dgm:pt modelId="{55538497-74B5-44B4-AE60-1812875B9AF9}" type="pres">
      <dgm:prSet presAssocID="{24392CC9-4209-4ACC-8782-0356D564972D}" presName="linearFlow" presStyleCnt="0">
        <dgm:presLayoutVars>
          <dgm:dir/>
          <dgm:animLvl val="lvl"/>
          <dgm:resizeHandles val="exact"/>
        </dgm:presLayoutVars>
      </dgm:prSet>
      <dgm:spPr/>
    </dgm:pt>
    <dgm:pt modelId="{C5C8DCDF-1206-4F13-964C-8EDD9A0CD7D7}" type="pres">
      <dgm:prSet presAssocID="{2FDD0A74-6F02-43D0-BC76-3CFFCF278881}" presName="composite" presStyleCnt="0"/>
      <dgm:spPr/>
    </dgm:pt>
    <dgm:pt modelId="{1F08947A-2AAD-400D-8AC1-B15D00128D68}" type="pres">
      <dgm:prSet presAssocID="{2FDD0A74-6F02-43D0-BC76-3CFFCF278881}" presName="parentText" presStyleLbl="alignNode1" presStyleIdx="0" presStyleCnt="3">
        <dgm:presLayoutVars>
          <dgm:chMax val="1"/>
          <dgm:bulletEnabled val="1"/>
        </dgm:presLayoutVars>
      </dgm:prSet>
      <dgm:spPr/>
    </dgm:pt>
    <dgm:pt modelId="{4652D007-19AE-430D-B7C3-DA55A2FC3724}" type="pres">
      <dgm:prSet presAssocID="{2FDD0A74-6F02-43D0-BC76-3CFFCF278881}" presName="descendantText" presStyleLbl="alignAcc1" presStyleIdx="0" presStyleCnt="3">
        <dgm:presLayoutVars>
          <dgm:bulletEnabled val="1"/>
        </dgm:presLayoutVars>
      </dgm:prSet>
      <dgm:spPr/>
    </dgm:pt>
    <dgm:pt modelId="{93DB6155-4DC1-4C8C-89A7-7A75B87E6FB3}" type="pres">
      <dgm:prSet presAssocID="{230DAEDF-A188-4E8D-B423-5ACFA6A6327C}" presName="sp" presStyleCnt="0"/>
      <dgm:spPr/>
    </dgm:pt>
    <dgm:pt modelId="{CF4F824B-8021-49C2-94FE-36D74AAC5C79}" type="pres">
      <dgm:prSet presAssocID="{E72E49E3-CC20-41FB-9E07-0A2051048BB9}" presName="composite" presStyleCnt="0"/>
      <dgm:spPr/>
    </dgm:pt>
    <dgm:pt modelId="{45D1A9D2-8C11-4243-9CB3-F0B262C7283A}" type="pres">
      <dgm:prSet presAssocID="{E72E49E3-CC20-41FB-9E07-0A2051048BB9}" presName="parentText" presStyleLbl="alignNode1" presStyleIdx="1" presStyleCnt="3">
        <dgm:presLayoutVars>
          <dgm:chMax val="1"/>
          <dgm:bulletEnabled val="1"/>
        </dgm:presLayoutVars>
      </dgm:prSet>
      <dgm:spPr/>
    </dgm:pt>
    <dgm:pt modelId="{5D5A677B-DB0F-4402-B2E0-B21FAF4F8F7D}" type="pres">
      <dgm:prSet presAssocID="{E72E49E3-CC20-41FB-9E07-0A2051048BB9}" presName="descendantText" presStyleLbl="alignAcc1" presStyleIdx="1" presStyleCnt="3">
        <dgm:presLayoutVars>
          <dgm:bulletEnabled val="1"/>
        </dgm:presLayoutVars>
      </dgm:prSet>
      <dgm:spPr/>
    </dgm:pt>
    <dgm:pt modelId="{799F3FE5-0B36-46A6-890A-9663FADC02F6}" type="pres">
      <dgm:prSet presAssocID="{7343419F-521E-4E4B-B1D9-8079BA167F29}" presName="sp" presStyleCnt="0"/>
      <dgm:spPr/>
    </dgm:pt>
    <dgm:pt modelId="{5D4E4516-C5A8-400B-8BC2-29BFFC23B44C}" type="pres">
      <dgm:prSet presAssocID="{1D21D666-D9B3-42EF-BDF6-E71D8B9B3863}" presName="composite" presStyleCnt="0"/>
      <dgm:spPr/>
    </dgm:pt>
    <dgm:pt modelId="{F6F4CB3E-E751-469C-B940-D7D073AC281B}" type="pres">
      <dgm:prSet presAssocID="{1D21D666-D9B3-42EF-BDF6-E71D8B9B3863}" presName="parentText" presStyleLbl="alignNode1" presStyleIdx="2" presStyleCnt="3">
        <dgm:presLayoutVars>
          <dgm:chMax val="1"/>
          <dgm:bulletEnabled val="1"/>
        </dgm:presLayoutVars>
      </dgm:prSet>
      <dgm:spPr/>
    </dgm:pt>
    <dgm:pt modelId="{05323D45-6474-4338-AF9F-DDA27A8C3675}" type="pres">
      <dgm:prSet presAssocID="{1D21D666-D9B3-42EF-BDF6-E71D8B9B3863}" presName="descendantText" presStyleLbl="alignAcc1" presStyleIdx="2" presStyleCnt="3">
        <dgm:presLayoutVars>
          <dgm:bulletEnabled val="1"/>
        </dgm:presLayoutVars>
      </dgm:prSet>
      <dgm:spPr/>
    </dgm:pt>
  </dgm:ptLst>
  <dgm:cxnLst>
    <dgm:cxn modelId="{12373E02-7736-4DCA-A7E2-55FC9DF16456}" type="presOf" srcId="{2FDD0A74-6F02-43D0-BC76-3CFFCF278881}" destId="{1F08947A-2AAD-400D-8AC1-B15D00128D68}" srcOrd="0" destOrd="0" presId="urn:microsoft.com/office/officeart/2005/8/layout/chevron2"/>
    <dgm:cxn modelId="{475B6D10-4E61-4242-B545-FD567BB83B20}" srcId="{E72E49E3-CC20-41FB-9E07-0A2051048BB9}" destId="{E99DF433-1233-4589-A5C9-5569762ACD06}" srcOrd="1" destOrd="0" parTransId="{2B1357B1-4E90-41D9-BCCA-92A92ACF3B11}" sibTransId="{A181C776-66E6-49FF-A064-449809A6EF7D}"/>
    <dgm:cxn modelId="{722F5E11-5600-482C-BF9F-E96C2DE949A2}" srcId="{E72E49E3-CC20-41FB-9E07-0A2051048BB9}" destId="{454BA278-F1A2-4742-BEDA-56BCD0F9ACD5}" srcOrd="2" destOrd="0" parTransId="{73A81002-4730-477C-B56F-B402D38316C1}" sibTransId="{C9C2BF99-D9DC-4AD3-A342-BDB16084288E}"/>
    <dgm:cxn modelId="{D2D14F29-24F0-4C1B-8DEF-DB8D21D8BDE8}" type="presOf" srcId="{13E7D8CE-B1BE-4CF8-9971-50BAB11F5D1E}" destId="{4652D007-19AE-430D-B7C3-DA55A2FC3724}" srcOrd="0" destOrd="0" presId="urn:microsoft.com/office/officeart/2005/8/layout/chevron2"/>
    <dgm:cxn modelId="{32ACB92C-28A9-4603-B2F8-3485263769B4}" type="presOf" srcId="{042D40D7-5D3D-4DCB-80CD-E804EC1BA27B}" destId="{4652D007-19AE-430D-B7C3-DA55A2FC3724}" srcOrd="0" destOrd="2" presId="urn:microsoft.com/office/officeart/2005/8/layout/chevron2"/>
    <dgm:cxn modelId="{C6C3B032-F8A1-4387-81B2-E5561561B3CF}" srcId="{1D21D666-D9B3-42EF-BDF6-E71D8B9B3863}" destId="{4DA100B7-381E-476B-BCE8-7F63738E4C91}" srcOrd="1" destOrd="0" parTransId="{F29CB184-A6EA-4D7E-92D5-6E0AD7A5CCB5}" sibTransId="{23A13BD3-F88E-4803-909D-BFCB264E1F0D}"/>
    <dgm:cxn modelId="{30791743-2351-42C5-A336-222FE83826C8}" srcId="{1D21D666-D9B3-42EF-BDF6-E71D8B9B3863}" destId="{679C66DB-6BFB-4070-A664-BA10654EDE16}" srcOrd="0" destOrd="0" parTransId="{7A2B88C7-EFB8-4C11-9C00-90DE47CE51CB}" sibTransId="{0AEF72A9-B3E9-4916-A4A7-0F43341FC6FD}"/>
    <dgm:cxn modelId="{F2412F6B-FB9C-4206-9177-858A728223CD}" srcId="{2FDD0A74-6F02-43D0-BC76-3CFFCF278881}" destId="{81BBE24A-3BC4-493A-85F8-4C49D929089F}" srcOrd="1" destOrd="0" parTransId="{49C5705D-35AB-4182-AF9E-35091A6D3C34}" sibTransId="{3081AAE3-65E5-40A9-8D1C-BB5FAF461E3A}"/>
    <dgm:cxn modelId="{03B3FF70-B149-4ADB-81F6-026B1D60B769}" srcId="{E72E49E3-CC20-41FB-9E07-0A2051048BB9}" destId="{D0172E26-0591-4FE2-9CF7-2BB8BA088D82}" srcOrd="0" destOrd="0" parTransId="{BEBA25F1-C789-4A35-A25B-C03A7067F0C2}" sibTransId="{95643FC4-E575-402C-98AE-20415E4558E0}"/>
    <dgm:cxn modelId="{06FC8354-7B63-4F6C-BA6B-13D32F6B45FE}" type="presOf" srcId="{E72E49E3-CC20-41FB-9E07-0A2051048BB9}" destId="{45D1A9D2-8C11-4243-9CB3-F0B262C7283A}" srcOrd="0" destOrd="0" presId="urn:microsoft.com/office/officeart/2005/8/layout/chevron2"/>
    <dgm:cxn modelId="{38375C7B-869B-443F-A341-EA6006EA7654}" type="presOf" srcId="{81BBE24A-3BC4-493A-85F8-4C49D929089F}" destId="{4652D007-19AE-430D-B7C3-DA55A2FC3724}" srcOrd="0" destOrd="1" presId="urn:microsoft.com/office/officeart/2005/8/layout/chevron2"/>
    <dgm:cxn modelId="{38BE0D87-2795-400C-B4C0-A93BD4CE3803}" type="presOf" srcId="{454BA278-F1A2-4742-BEDA-56BCD0F9ACD5}" destId="{5D5A677B-DB0F-4402-B2E0-B21FAF4F8F7D}" srcOrd="0" destOrd="2" presId="urn:microsoft.com/office/officeart/2005/8/layout/chevron2"/>
    <dgm:cxn modelId="{EB9F178C-B565-4CDB-AAEA-4CD367E2E793}" type="presOf" srcId="{D0172E26-0591-4FE2-9CF7-2BB8BA088D82}" destId="{5D5A677B-DB0F-4402-B2E0-B21FAF4F8F7D}" srcOrd="0" destOrd="0" presId="urn:microsoft.com/office/officeart/2005/8/layout/chevron2"/>
    <dgm:cxn modelId="{53A43DA1-9BBB-4310-BD15-82BAB56252C9}" srcId="{24392CC9-4209-4ACC-8782-0356D564972D}" destId="{E72E49E3-CC20-41FB-9E07-0A2051048BB9}" srcOrd="1" destOrd="0" parTransId="{D6494488-5A3B-43B5-95E4-748C18CF2C7F}" sibTransId="{7343419F-521E-4E4B-B1D9-8079BA167F29}"/>
    <dgm:cxn modelId="{2E30A0A1-7086-4E06-B739-F7BB7D07F1EC}" srcId="{24392CC9-4209-4ACC-8782-0356D564972D}" destId="{1D21D666-D9B3-42EF-BDF6-E71D8B9B3863}" srcOrd="2" destOrd="0" parTransId="{E47101D7-0737-4168-8B76-8C72363AD515}" sibTransId="{64A3C368-A574-4AE0-9834-04592EAB8E59}"/>
    <dgm:cxn modelId="{CF91A8A4-FF15-4C0F-AA5F-2EAF4C5DBC2D}" srcId="{2FDD0A74-6F02-43D0-BC76-3CFFCF278881}" destId="{13E7D8CE-B1BE-4CF8-9971-50BAB11F5D1E}" srcOrd="0" destOrd="0" parTransId="{BF3C1DFD-A517-4288-BFE2-4F5FEAFA6FBC}" sibTransId="{7556152A-4E9A-4F4E-BB4C-40873CEEDB96}"/>
    <dgm:cxn modelId="{230C54AE-CCBC-4F05-807B-0EE76C13516A}" srcId="{2FDD0A74-6F02-43D0-BC76-3CFFCF278881}" destId="{042D40D7-5D3D-4DCB-80CD-E804EC1BA27B}" srcOrd="2" destOrd="0" parTransId="{D189E88A-2D5F-46DD-9915-721628561392}" sibTransId="{0BF9080A-C462-4192-A8F3-5680EB7FF87E}"/>
    <dgm:cxn modelId="{B183AEBE-5D23-4F6D-920F-7F378636D165}" type="presOf" srcId="{679C66DB-6BFB-4070-A664-BA10654EDE16}" destId="{05323D45-6474-4338-AF9F-DDA27A8C3675}" srcOrd="0" destOrd="0" presId="urn:microsoft.com/office/officeart/2005/8/layout/chevron2"/>
    <dgm:cxn modelId="{D5E45DC4-E6FE-4153-A2A4-49DC2193B077}" srcId="{24392CC9-4209-4ACC-8782-0356D564972D}" destId="{2FDD0A74-6F02-43D0-BC76-3CFFCF278881}" srcOrd="0" destOrd="0" parTransId="{4AEBF6DA-F79E-4FBC-92B7-A2FB32BB7C75}" sibTransId="{230DAEDF-A188-4E8D-B423-5ACFA6A6327C}"/>
    <dgm:cxn modelId="{88E619CB-1AC3-436C-AE7B-3CF0D06E3326}" srcId="{1D21D666-D9B3-42EF-BDF6-E71D8B9B3863}" destId="{BCEF3790-B221-43C4-A332-BCF900BC858D}" srcOrd="2" destOrd="0" parTransId="{FDD88931-A09B-4CF8-8339-0EEDA4F1A3DF}" sibTransId="{9902F6BD-1677-45A6-93CB-C04A59E99F16}"/>
    <dgm:cxn modelId="{87823CCE-9C09-47A6-87B9-A0F4A27E145B}" type="presOf" srcId="{E99DF433-1233-4589-A5C9-5569762ACD06}" destId="{5D5A677B-DB0F-4402-B2E0-B21FAF4F8F7D}" srcOrd="0" destOrd="1" presId="urn:microsoft.com/office/officeart/2005/8/layout/chevron2"/>
    <dgm:cxn modelId="{44439ED2-A290-4216-A91A-13A816F22D9F}" type="presOf" srcId="{BCEF3790-B221-43C4-A332-BCF900BC858D}" destId="{05323D45-6474-4338-AF9F-DDA27A8C3675}" srcOrd="0" destOrd="2" presId="urn:microsoft.com/office/officeart/2005/8/layout/chevron2"/>
    <dgm:cxn modelId="{8B5E90DE-410B-4018-975C-97B7005F785B}" type="presOf" srcId="{4DA100B7-381E-476B-BCE8-7F63738E4C91}" destId="{05323D45-6474-4338-AF9F-DDA27A8C3675}" srcOrd="0" destOrd="1" presId="urn:microsoft.com/office/officeart/2005/8/layout/chevron2"/>
    <dgm:cxn modelId="{12EA21E2-284A-46C5-BB30-58470E6C4DFF}" type="presOf" srcId="{1D21D666-D9B3-42EF-BDF6-E71D8B9B3863}" destId="{F6F4CB3E-E751-469C-B940-D7D073AC281B}" srcOrd="0" destOrd="0" presId="urn:microsoft.com/office/officeart/2005/8/layout/chevron2"/>
    <dgm:cxn modelId="{F0F761F1-5CB4-43FB-B99A-F612F989B015}" type="presOf" srcId="{24392CC9-4209-4ACC-8782-0356D564972D}" destId="{55538497-74B5-44B4-AE60-1812875B9AF9}" srcOrd="0" destOrd="0" presId="urn:microsoft.com/office/officeart/2005/8/layout/chevron2"/>
    <dgm:cxn modelId="{D4F6DCE1-B0D1-4F7B-B753-DB63746299BA}" type="presParOf" srcId="{55538497-74B5-44B4-AE60-1812875B9AF9}" destId="{C5C8DCDF-1206-4F13-964C-8EDD9A0CD7D7}" srcOrd="0" destOrd="0" presId="urn:microsoft.com/office/officeart/2005/8/layout/chevron2"/>
    <dgm:cxn modelId="{DB1A4D15-F342-4FBF-82C5-E4F07F8A5065}" type="presParOf" srcId="{C5C8DCDF-1206-4F13-964C-8EDD9A0CD7D7}" destId="{1F08947A-2AAD-400D-8AC1-B15D00128D68}" srcOrd="0" destOrd="0" presId="urn:microsoft.com/office/officeart/2005/8/layout/chevron2"/>
    <dgm:cxn modelId="{A9B665AE-9B54-45B3-A65B-21025B9D9DB6}" type="presParOf" srcId="{C5C8DCDF-1206-4F13-964C-8EDD9A0CD7D7}" destId="{4652D007-19AE-430D-B7C3-DA55A2FC3724}" srcOrd="1" destOrd="0" presId="urn:microsoft.com/office/officeart/2005/8/layout/chevron2"/>
    <dgm:cxn modelId="{A158BD30-0FEA-4B67-AA7A-B776DC8AFC67}" type="presParOf" srcId="{55538497-74B5-44B4-AE60-1812875B9AF9}" destId="{93DB6155-4DC1-4C8C-89A7-7A75B87E6FB3}" srcOrd="1" destOrd="0" presId="urn:microsoft.com/office/officeart/2005/8/layout/chevron2"/>
    <dgm:cxn modelId="{2454EDBA-48FA-4377-80B0-39FA94139D7F}" type="presParOf" srcId="{55538497-74B5-44B4-AE60-1812875B9AF9}" destId="{CF4F824B-8021-49C2-94FE-36D74AAC5C79}" srcOrd="2" destOrd="0" presId="urn:microsoft.com/office/officeart/2005/8/layout/chevron2"/>
    <dgm:cxn modelId="{3D1063AF-D0D0-401F-ADB9-A5C5D032481F}" type="presParOf" srcId="{CF4F824B-8021-49C2-94FE-36D74AAC5C79}" destId="{45D1A9D2-8C11-4243-9CB3-F0B262C7283A}" srcOrd="0" destOrd="0" presId="urn:microsoft.com/office/officeart/2005/8/layout/chevron2"/>
    <dgm:cxn modelId="{A12B9108-6310-4A1A-9FEE-CF9685B7F3F2}" type="presParOf" srcId="{CF4F824B-8021-49C2-94FE-36D74AAC5C79}" destId="{5D5A677B-DB0F-4402-B2E0-B21FAF4F8F7D}" srcOrd="1" destOrd="0" presId="urn:microsoft.com/office/officeart/2005/8/layout/chevron2"/>
    <dgm:cxn modelId="{1FED0091-31C0-42D1-836A-DB8CFF0E4838}" type="presParOf" srcId="{55538497-74B5-44B4-AE60-1812875B9AF9}" destId="{799F3FE5-0B36-46A6-890A-9663FADC02F6}" srcOrd="3" destOrd="0" presId="urn:microsoft.com/office/officeart/2005/8/layout/chevron2"/>
    <dgm:cxn modelId="{CB25C970-2134-42FF-B6CE-55F75667D049}" type="presParOf" srcId="{55538497-74B5-44B4-AE60-1812875B9AF9}" destId="{5D4E4516-C5A8-400B-8BC2-29BFFC23B44C}" srcOrd="4" destOrd="0" presId="urn:microsoft.com/office/officeart/2005/8/layout/chevron2"/>
    <dgm:cxn modelId="{E4D3B7A4-1985-4D08-932F-C2BE32195E54}" type="presParOf" srcId="{5D4E4516-C5A8-400B-8BC2-29BFFC23B44C}" destId="{F6F4CB3E-E751-469C-B940-D7D073AC281B}" srcOrd="0" destOrd="0" presId="urn:microsoft.com/office/officeart/2005/8/layout/chevron2"/>
    <dgm:cxn modelId="{930C2545-D15D-4AB8-87FC-6D3361B57FCF}" type="presParOf" srcId="{5D4E4516-C5A8-400B-8BC2-29BFFC23B44C}" destId="{05323D45-6474-4338-AF9F-DDA27A8C367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8947A-2AAD-400D-8AC1-B15D00128D68}">
      <dsp:nvSpPr>
        <dsp:cNvPr id="0" name=""/>
        <dsp:cNvSpPr/>
      </dsp:nvSpPr>
      <dsp:spPr>
        <a:xfrm rot="5400000">
          <a:off x="-216353" y="218287"/>
          <a:ext cx="1442353" cy="1009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i-FI" sz="700" b="1" kern="1200" dirty="0">
              <a:solidFill>
                <a:schemeClr val="tx1"/>
              </a:solidFill>
            </a:rPr>
            <a:t>Alkuvaihe ja valmistelu (keväällä 2024)</a:t>
          </a:r>
        </a:p>
      </dsp:txBody>
      <dsp:txXfrm rot="-5400000">
        <a:off x="1" y="506758"/>
        <a:ext cx="1009647" cy="432706"/>
      </dsp:txXfrm>
    </dsp:sp>
    <dsp:sp modelId="{4652D007-19AE-430D-B7C3-DA55A2FC3724}">
      <dsp:nvSpPr>
        <dsp:cNvPr id="0" name=""/>
        <dsp:cNvSpPr/>
      </dsp:nvSpPr>
      <dsp:spPr>
        <a:xfrm rot="5400000">
          <a:off x="4244096" y="-3232513"/>
          <a:ext cx="937529" cy="74064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Käytiin läpi tiedonhallintalain velvoitteet, Eloisan hallintosäännön vastuut ja roolit sekä hahmoteltiin “iso kuva” Eloisan tiedonhallinnasta.</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fi-FI" sz="1200" kern="1200" dirty="0"/>
            <a:t>Päätettiin siirtyä </a:t>
          </a:r>
          <a:r>
            <a:rPr lang="fi-FI" sz="1200" kern="1200" dirty="0" err="1"/>
            <a:t>MetaEdit</a:t>
          </a:r>
          <a:r>
            <a:rPr lang="fi-FI" sz="1200" kern="1200" dirty="0"/>
            <a:t>-järjestelmästä </a:t>
          </a:r>
          <a:r>
            <a:rPr lang="fi-FI" sz="1200" kern="1200" dirty="0" err="1"/>
            <a:t>Arter</a:t>
          </a:r>
          <a:r>
            <a:rPr lang="fi-FI" sz="1200" kern="1200" dirty="0"/>
            <a:t> </a:t>
          </a:r>
          <a:r>
            <a:rPr lang="fi-FI" sz="1200" kern="1200" dirty="0" err="1"/>
            <a:t>ARC:iin</a:t>
          </a:r>
          <a:r>
            <a:rPr lang="fi-FI" sz="1200" kern="1200" dirty="0"/>
            <a:t> ja sovittiin työpajoista järjestelmän käytön opetteluun.</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fi-FI" sz="1200" kern="1200" dirty="0"/>
            <a:t>Aloitettiin koulutus- ja jalkautussuunnitelmien pohdinta, mm. muutosagenttiverkoston hyödyntäminen.</a:t>
          </a:r>
        </a:p>
      </dsp:txBody>
      <dsp:txXfrm rot="-5400000">
        <a:off x="1009647" y="47702"/>
        <a:ext cx="7360661" cy="845997"/>
      </dsp:txXfrm>
    </dsp:sp>
    <dsp:sp modelId="{45D1A9D2-8C11-4243-9CB3-F0B262C7283A}">
      <dsp:nvSpPr>
        <dsp:cNvPr id="0" name=""/>
        <dsp:cNvSpPr/>
      </dsp:nvSpPr>
      <dsp:spPr>
        <a:xfrm rot="5400000">
          <a:off x="-216353" y="1464469"/>
          <a:ext cx="1442353" cy="1009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i-FI" sz="700" b="1" kern="1200" dirty="0">
              <a:solidFill>
                <a:schemeClr val="tx1"/>
              </a:solidFill>
            </a:rPr>
            <a:t>Rakentamisvaihe ja projektisuunnitelman tarkentaminen (kesä–syksy 2024)</a:t>
          </a:r>
          <a:endParaRPr lang="fi-FI" sz="700" kern="1200" dirty="0">
            <a:solidFill>
              <a:schemeClr val="tx1"/>
            </a:solidFill>
          </a:endParaRPr>
        </a:p>
      </dsp:txBody>
      <dsp:txXfrm rot="-5400000">
        <a:off x="1" y="1752940"/>
        <a:ext cx="1009647" cy="432706"/>
      </dsp:txXfrm>
    </dsp:sp>
    <dsp:sp modelId="{5D5A677B-DB0F-4402-B2E0-B21FAF4F8F7D}">
      <dsp:nvSpPr>
        <dsp:cNvPr id="0" name=""/>
        <dsp:cNvSpPr/>
      </dsp:nvSpPr>
      <dsp:spPr>
        <a:xfrm rot="5400000">
          <a:off x="4244096" y="-1986332"/>
          <a:ext cx="937529" cy="74064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SzPts val="1000"/>
            <a:buFont typeface="Symbol" panose="05050102010706020507" pitchFamily="18" charset="2"/>
            <a:buChar char=""/>
          </a:pPr>
          <a:r>
            <a:rPr lang="fi-FI" sz="1200" kern="1200" dirty="0"/>
            <a:t>Työpajoissa tarkennettiin projektisuunnitelmaa, kytkettiin tiedonhallintamalli osaksi tietojohtamisen mallia ja aloitettiin perusrungon rakentaminen </a:t>
          </a:r>
          <a:r>
            <a:rPr lang="fi-FI" sz="1200" kern="1200" dirty="0" err="1"/>
            <a:t>Arter</a:t>
          </a:r>
          <a:r>
            <a:rPr lang="fi-FI" sz="1200" kern="1200" dirty="0"/>
            <a:t> </a:t>
          </a:r>
          <a:r>
            <a:rPr lang="fi-FI" sz="1200" kern="1200" dirty="0" err="1"/>
            <a:t>ARC:iin</a:t>
          </a:r>
          <a:r>
            <a:rPr lang="fi-FI" sz="1200" kern="1200" dirty="0"/>
            <a:t> yhteistyössä </a:t>
          </a:r>
          <a:r>
            <a:rPr lang="fi-FI" sz="1200" kern="1200" dirty="0" err="1"/>
            <a:t>Istekin</a:t>
          </a:r>
          <a:r>
            <a:rPr lang="fi-FI" sz="1200" kern="1200" dirty="0"/>
            <a:t> kanssa.</a:t>
          </a:r>
        </a:p>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Määriteltiin ensimmäiset tiedonhallintamallin suorituskykymittarit taustaselvitysten perusteella.</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fi-FI" sz="1200" kern="1200" dirty="0"/>
            <a:t>Aloitettiin ylläpitomallin ja vuosikellon suunnittelu.</a:t>
          </a:r>
        </a:p>
      </dsp:txBody>
      <dsp:txXfrm rot="-5400000">
        <a:off x="1009647" y="1293883"/>
        <a:ext cx="7360661" cy="845997"/>
      </dsp:txXfrm>
    </dsp:sp>
    <dsp:sp modelId="{F6F4CB3E-E751-469C-B940-D7D073AC281B}">
      <dsp:nvSpPr>
        <dsp:cNvPr id="0" name=""/>
        <dsp:cNvSpPr/>
      </dsp:nvSpPr>
      <dsp:spPr>
        <a:xfrm rot="5400000">
          <a:off x="-216353" y="2710651"/>
          <a:ext cx="1442353" cy="1009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fi-FI" sz="700" b="1" kern="1200" dirty="0">
              <a:solidFill>
                <a:schemeClr val="tx1"/>
              </a:solidFill>
            </a:rPr>
            <a:t>Perusrungon viimeistely ja versio 1.0 (loppuvuosi 2024 – alkuvuosi 2025)</a:t>
          </a:r>
          <a:endParaRPr lang="fi-FI" sz="700" kern="1200" dirty="0">
            <a:solidFill>
              <a:schemeClr val="tx1"/>
            </a:solidFill>
          </a:endParaRPr>
        </a:p>
      </dsp:txBody>
      <dsp:txXfrm rot="-5400000">
        <a:off x="1" y="2999122"/>
        <a:ext cx="1009647" cy="432706"/>
      </dsp:txXfrm>
    </dsp:sp>
    <dsp:sp modelId="{05323D45-6474-4338-AF9F-DDA27A8C3675}">
      <dsp:nvSpPr>
        <dsp:cNvPr id="0" name=""/>
        <dsp:cNvSpPr/>
      </dsp:nvSpPr>
      <dsp:spPr>
        <a:xfrm rot="5400000">
          <a:off x="4244096" y="-740150"/>
          <a:ext cx="937529" cy="740642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i-FI" sz="1200" kern="1200" dirty="0"/>
            <a:t>Työpajoissa käsiteltiin versio 1.0:n runkoa, ylläpitomallia ja tiedonhallintapolitiikka työn käynnistämistä.</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fi-FI" sz="1200" kern="1200" dirty="0"/>
            <a:t>Sovittiin konkreettisista vastuista ylläpidossa ja nimettiin </a:t>
          </a:r>
          <a:r>
            <a:rPr lang="fi-FI" sz="1200" kern="1200" dirty="0" err="1"/>
            <a:t>ARC:n</a:t>
          </a:r>
          <a:r>
            <a:rPr lang="fi-FI" sz="1200" kern="1200" dirty="0"/>
            <a:t> pääkäyttäjiä eri kokonaisuuksista.</a:t>
          </a:r>
        </a:p>
        <a:p>
          <a:pPr marL="114300" lvl="1" indent="-114300" algn="l" defTabSz="533400">
            <a:lnSpc>
              <a:spcPct val="90000"/>
            </a:lnSpc>
            <a:spcBef>
              <a:spcPct val="0"/>
            </a:spcBef>
            <a:spcAft>
              <a:spcPct val="15000"/>
            </a:spcAft>
            <a:buSzPts val="1000"/>
            <a:buFont typeface="Symbol" panose="05050102010706020507" pitchFamily="18" charset="2"/>
            <a:buChar char=""/>
          </a:pPr>
          <a:r>
            <a:rPr lang="fi-FI" sz="1200" kern="1200" dirty="0"/>
            <a:t>Valmisteltiin esittelyt johtoryhmälle ja koulutukset, tavoitteena jalkauttaa malli käytännön työhön.</a:t>
          </a:r>
        </a:p>
      </dsp:txBody>
      <dsp:txXfrm rot="-5400000">
        <a:off x="1009647" y="2540065"/>
        <a:ext cx="7360661" cy="8459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B755900-A9E7-0B97-FA96-4151ADC55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2D13BF5-4CDB-51A0-28D6-DDA65FC487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97E321-DCB1-7448-96AD-C284FCDE9D95}" type="datetimeFigureOut">
              <a:rPr lang="fi-FI" smtClean="0"/>
              <a:t>2.10.2025</a:t>
            </a:fld>
            <a:endParaRPr lang="fi-FI"/>
          </a:p>
        </p:txBody>
      </p:sp>
      <p:sp>
        <p:nvSpPr>
          <p:cNvPr id="4" name="Alatunnisteen paikkamerkki 3">
            <a:extLst>
              <a:ext uri="{FF2B5EF4-FFF2-40B4-BE49-F238E27FC236}">
                <a16:creationId xmlns:a16="http://schemas.microsoft.com/office/drawing/2014/main" id="{5D1352BC-59DB-ECF6-7F2F-01E17D13B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B7AC8DA0-8D11-612C-2E2F-FBA2818AAD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F848CD-EA1E-7145-83AB-0709E06341AC}" type="slidenum">
              <a:rPr lang="fi-FI" smtClean="0"/>
              <a:t>‹#›</a:t>
            </a:fld>
            <a:endParaRPr lang="fi-FI"/>
          </a:p>
        </p:txBody>
      </p:sp>
    </p:spTree>
    <p:extLst>
      <p:ext uri="{BB962C8B-B14F-4D97-AF65-F5344CB8AC3E}">
        <p14:creationId xmlns:p14="http://schemas.microsoft.com/office/powerpoint/2010/main" val="44235097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BC2CB-DB2F-461C-918A-E8CFB5C3D010}" type="datetimeFigureOut">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B171F-6804-4697-BFC0-2D186C1786E4}" type="slidenum">
              <a:t>‹#›</a:t>
            </a:fld>
            <a:endParaRPr lang="en-US"/>
          </a:p>
        </p:txBody>
      </p:sp>
    </p:spTree>
    <p:extLst>
      <p:ext uri="{BB962C8B-B14F-4D97-AF65-F5344CB8AC3E}">
        <p14:creationId xmlns:p14="http://schemas.microsoft.com/office/powerpoint/2010/main" val="228194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Kuvalähde: Microsoft 365 -sisältökirjasto
Tietojohtamisen pilotit mahdollistavat organisaatioille tiedon tehokkaan hyödyntämisen päätöksenteossa. Pilottien avulla voidaan testata uusia ratkaisuja pienessä mittakaavassa ennen laajempaa käyttöönottoa. Näin saadaan arvokasta tietoa vaikuttavuudesta ja voidaan kehittää toimintaa datan perusteella, mikä edistää parempia tuloksia ja organisaation tavoitteiden saavuttamista.</a:t>
            </a:r>
          </a:p>
        </p:txBody>
      </p:sp>
      <p:sp>
        <p:nvSpPr>
          <p:cNvPr id="4" name="Dian numeron paikkamerkki 3"/>
          <p:cNvSpPr>
            <a:spLocks noGrp="1"/>
          </p:cNvSpPr>
          <p:nvPr>
            <p:ph type="sldNum" sz="quarter" idx="5"/>
          </p:nvPr>
        </p:nvSpPr>
        <p:spPr/>
        <p:txBody>
          <a:bodyPr/>
          <a:lstStyle/>
          <a:p>
            <a:fld id="{5B7B171F-6804-4697-BFC0-2D186C1786E4}" type="slidenum">
              <a:rPr lang="fi-FI" smtClean="0"/>
              <a:t>3</a:t>
            </a:fld>
            <a:endParaRPr lang="fi-FI"/>
          </a:p>
        </p:txBody>
      </p:sp>
    </p:spTree>
    <p:extLst>
      <p:ext uri="{BB962C8B-B14F-4D97-AF65-F5344CB8AC3E}">
        <p14:creationId xmlns:p14="http://schemas.microsoft.com/office/powerpoint/2010/main" val="47944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Kuvalähde: Microsoft 365 -sisältökirjasto
Tässä esityksessä olemme käyneet läpi keskeiset aiheet ja tärkeimmät havainnot. Yhteenvetona voidaan todeta, että esitelty aihe vaatii monipuolista tarkastelua ja ymmärrystä. Toivomme, että saitte kattavan käsityksen aiheesta ja uusia näkökulmia sen merkityksestä arjessa ja tulevaisuudessa.</a:t>
            </a:r>
          </a:p>
        </p:txBody>
      </p:sp>
      <p:sp>
        <p:nvSpPr>
          <p:cNvPr id="4" name="Dian numeron paikkamerkki 3"/>
          <p:cNvSpPr>
            <a:spLocks noGrp="1"/>
          </p:cNvSpPr>
          <p:nvPr>
            <p:ph type="sldNum" sz="quarter" idx="5"/>
          </p:nvPr>
        </p:nvSpPr>
        <p:spPr/>
        <p:txBody>
          <a:bodyPr/>
          <a:lstStyle/>
          <a:p>
            <a:fld id="{5B7B171F-6804-4697-BFC0-2D186C1786E4}" type="slidenum">
              <a:rPr lang="fi-FI" smtClean="0"/>
              <a:t>15</a:t>
            </a:fld>
            <a:endParaRPr lang="fi-FI"/>
          </a:p>
        </p:txBody>
      </p:sp>
    </p:spTree>
    <p:extLst>
      <p:ext uri="{BB962C8B-B14F-4D97-AF65-F5344CB8AC3E}">
        <p14:creationId xmlns:p14="http://schemas.microsoft.com/office/powerpoint/2010/main" val="151233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Kuvalähde: Microsoft 365 -sisältökirjasto
Kiitos ajastasi ja mielenkiinnostasi esitystä kohtaan. Arvostamme palautettasi ja kysymyksiäsi, jotka vievät aihetta eteenpäin. Toivottavasti esitys tarjosi hyödyllistä tietoa ja inspiraatiota tulevaisuuteen.</a:t>
            </a:r>
          </a:p>
        </p:txBody>
      </p:sp>
      <p:sp>
        <p:nvSpPr>
          <p:cNvPr id="4" name="Dian numeron paikkamerkki 3"/>
          <p:cNvSpPr>
            <a:spLocks noGrp="1"/>
          </p:cNvSpPr>
          <p:nvPr>
            <p:ph type="sldNum" sz="quarter" idx="5"/>
          </p:nvPr>
        </p:nvSpPr>
        <p:spPr/>
        <p:txBody>
          <a:bodyPr/>
          <a:lstStyle/>
          <a:p>
            <a:fld id="{5B7B171F-6804-4697-BFC0-2D186C1786E4}" type="slidenum">
              <a:rPr lang="fi-FI" smtClean="0"/>
              <a:t>16</a:t>
            </a:fld>
            <a:endParaRPr lang="fi-FI"/>
          </a:p>
        </p:txBody>
      </p:sp>
    </p:spTree>
    <p:extLst>
      <p:ext uri="{BB962C8B-B14F-4D97-AF65-F5344CB8AC3E}">
        <p14:creationId xmlns:p14="http://schemas.microsoft.com/office/powerpoint/2010/main" val="2485972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3"/>
          <a:srcRect/>
          <a:stretch/>
        </p:blipFill>
        <p:spPr>
          <a:xfrm>
            <a:off x="3979079" y="1999577"/>
            <a:ext cx="4233842"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0"/>
            <a:ext cx="12192000" cy="653142"/>
          </a:xfrm>
        </p:spPr>
        <p:txBody>
          <a:bodyPr anchor="t">
            <a:normAutofit/>
          </a:bodyPr>
          <a:lstStyle>
            <a:lvl1pPr algn="ctr">
              <a:defRPr sz="16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154148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9260858" y="6307893"/>
            <a:ext cx="707571" cy="364162"/>
          </a:xfrm>
        </p:spPr>
        <p:txBody>
          <a:bodyPr/>
          <a:lstStyle/>
          <a:p>
            <a:fld id="{CF4BB44F-7B72-EC4D-BE8A-419BCE6CF7A5}" type="slidenum">
              <a:rPr lang="fi-FI" smtClean="0"/>
              <a:t>‹#›</a:t>
            </a:fld>
            <a:endParaRPr lang="fi-FI"/>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5845175"/>
          </a:xfrm>
        </p:spPr>
        <p:txBody>
          <a:bodyPr/>
          <a:lstStyle/>
          <a:p>
            <a:r>
              <a:rPr lang="fi-FI"/>
              <a:t>Lisää kuva napsauttamalla kuvaketta</a:t>
            </a:r>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1" y="6183088"/>
            <a:ext cx="6800211" cy="495299"/>
          </a:xfrm>
        </p:spPr>
        <p:txBody>
          <a:bodyPr>
            <a:noAutofit/>
          </a:bodyPr>
          <a:lstStyle>
            <a:lvl1pPr>
              <a:defRPr sz="2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2"/>
          <a:srcRect/>
          <a:stretch/>
        </p:blipFill>
        <p:spPr>
          <a:xfrm>
            <a:off x="156873" y="6158852"/>
            <a:ext cx="1583792" cy="573640"/>
          </a:xfrm>
          <a:prstGeom prst="rect">
            <a:avLst/>
          </a:prstGeom>
        </p:spPr>
      </p:pic>
      <p:pic>
        <p:nvPicPr>
          <p:cNvPr id="7" name="Kuva 6">
            <a:extLst>
              <a:ext uri="{FF2B5EF4-FFF2-40B4-BE49-F238E27FC236}">
                <a16:creationId xmlns:a16="http://schemas.microsoft.com/office/drawing/2014/main" id="{2B8B4076-FA1A-4B96-872C-613E0F3E5CC6}"/>
              </a:ext>
            </a:extLst>
          </p:cNvPr>
          <p:cNvPicPr>
            <a:picLocks noChangeAspect="1"/>
          </p:cNvPicPr>
          <p:nvPr userDrawn="1"/>
        </p:nvPicPr>
        <p:blipFill>
          <a:blip r:embed="rId3"/>
          <a:srcRect/>
          <a:stretch/>
        </p:blipFill>
        <p:spPr>
          <a:xfrm>
            <a:off x="10115064" y="6255316"/>
            <a:ext cx="1779910" cy="454729"/>
          </a:xfrm>
          <a:prstGeom prst="rect">
            <a:avLst/>
          </a:prstGeom>
        </p:spPr>
      </p:pic>
    </p:spTree>
    <p:extLst>
      <p:ext uri="{BB962C8B-B14F-4D97-AF65-F5344CB8AC3E}">
        <p14:creationId xmlns:p14="http://schemas.microsoft.com/office/powerpoint/2010/main" val="334881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11" name="Kuva 10">
            <a:extLst>
              <a:ext uri="{FF2B5EF4-FFF2-40B4-BE49-F238E27FC236}">
                <a16:creationId xmlns:a16="http://schemas.microsoft.com/office/drawing/2014/main" id="{C17A48FF-E2DF-4875-A5C5-C4C932A6F5F5}"/>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200309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0" y="6176735"/>
            <a:ext cx="1445067" cy="365125"/>
          </a:xfrm>
        </p:spPr>
        <p:txBody>
          <a:bodyPr/>
          <a:lstStyle>
            <a:lvl1pPr algn="r">
              <a:defRPr/>
            </a:lvl1pPr>
          </a:lstStyle>
          <a:p>
            <a:fld id="{E82995AC-F008-1E4B-9263-D2B18A52AAEA}" type="datetimeFigureOut">
              <a:rPr lang="fi-FI" smtClean="0"/>
              <a:pPr/>
              <a:t>2.10.2025</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5"/>
            <a:ext cx="673554" cy="365125"/>
          </a:xfrm>
        </p:spPr>
        <p:txBody>
          <a:bodyPr/>
          <a:lstStyle/>
          <a:p>
            <a:fld id="{CF4BB44F-7B72-EC4D-BE8A-419BCE6CF7A5}" type="slidenum">
              <a:rPr lang="fi-FI" smtClean="0"/>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8" y="987424"/>
            <a:ext cx="4401683"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8" y="2552700"/>
            <a:ext cx="4401683"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13" name="Kuva 12">
            <a:extLst>
              <a:ext uri="{FF2B5EF4-FFF2-40B4-BE49-F238E27FC236}">
                <a16:creationId xmlns:a16="http://schemas.microsoft.com/office/drawing/2014/main" id="{9992BBFA-CEDA-4FD5-A8DD-1CDDFA19BB52}"/>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108812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9104955" y="6309560"/>
            <a:ext cx="673554" cy="365125"/>
          </a:xfrm>
        </p:spPr>
        <p:txBody>
          <a:bodyPr/>
          <a:lstStyle>
            <a:lvl1pPr algn="l">
              <a:defRPr/>
            </a:lvl1pPr>
          </a:lstStyle>
          <a:p>
            <a:fld id="{CF4BB44F-7B72-EC4D-BE8A-419BCE6CF7A5}" type="slidenum">
              <a:rPr lang="fi-FI" smtClean="0"/>
              <a:pPr/>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29" y="987424"/>
            <a:ext cx="4739628"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29" y="2552700"/>
            <a:ext cx="4739628"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3"/>
          <a:srcRect/>
          <a:stretch/>
        </p:blipFill>
        <p:spPr>
          <a:xfrm>
            <a:off x="10380526" y="6158852"/>
            <a:ext cx="1583792" cy="573640"/>
          </a:xfrm>
          <a:prstGeom prst="rect">
            <a:avLst/>
          </a:prstGeom>
        </p:spPr>
      </p:pic>
      <p:pic>
        <p:nvPicPr>
          <p:cNvPr id="10" name="Kuva 9">
            <a:extLst>
              <a:ext uri="{FF2B5EF4-FFF2-40B4-BE49-F238E27FC236}">
                <a16:creationId xmlns:a16="http://schemas.microsoft.com/office/drawing/2014/main" id="{E02BF7B0-842B-4E7F-9047-F4907C01E1AC}"/>
              </a:ext>
            </a:extLst>
          </p:cNvPr>
          <p:cNvPicPr>
            <a:picLocks noChangeAspect="1"/>
          </p:cNvPicPr>
          <p:nvPr userDrawn="1"/>
        </p:nvPicPr>
        <p:blipFill>
          <a:blip r:embed="rId4"/>
          <a:srcRect/>
          <a:stretch/>
        </p:blipFill>
        <p:spPr>
          <a:xfrm>
            <a:off x="6723029" y="6219956"/>
            <a:ext cx="1779910" cy="454729"/>
          </a:xfrm>
          <a:prstGeom prst="rect">
            <a:avLst/>
          </a:prstGeom>
        </p:spPr>
      </p:pic>
    </p:spTree>
    <p:extLst>
      <p:ext uri="{BB962C8B-B14F-4D97-AF65-F5344CB8AC3E}">
        <p14:creationId xmlns:p14="http://schemas.microsoft.com/office/powerpoint/2010/main" val="3088461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88" y="1166085"/>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48" y="5056834"/>
            <a:ext cx="4739628" cy="831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0" y="5056834"/>
            <a:ext cx="4739628" cy="831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8" y="4237361"/>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6" y="4237361"/>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8" y="386350"/>
            <a:ext cx="9983299" cy="674575"/>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18" name="Kuva 17">
            <a:extLst>
              <a:ext uri="{FF2B5EF4-FFF2-40B4-BE49-F238E27FC236}">
                <a16:creationId xmlns:a16="http://schemas.microsoft.com/office/drawing/2014/main" id="{CE570BF7-539C-4E8F-ABF7-E258EAEBCDF4}"/>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2294465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88" y="1452560"/>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48" y="4556760"/>
            <a:ext cx="4739628" cy="1331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0" y="4556760"/>
            <a:ext cx="4739628" cy="1331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8" y="386350"/>
            <a:ext cx="9983299" cy="674575"/>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11" name="Kuva 10">
            <a:extLst>
              <a:ext uri="{FF2B5EF4-FFF2-40B4-BE49-F238E27FC236}">
                <a16:creationId xmlns:a16="http://schemas.microsoft.com/office/drawing/2014/main" id="{82B4A10D-D96C-4245-A64D-A22EA6FAE10F}"/>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165094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777757E-5505-1E50-6997-E468C8578DEC}"/>
              </a:ext>
            </a:extLst>
          </p:cNvPr>
          <p:cNvPicPr>
            <a:picLocks noChangeAspect="1"/>
          </p:cNvPicPr>
          <p:nvPr userDrawn="1"/>
        </p:nvPicPr>
        <p:blipFill>
          <a:blip r:embed="rId3"/>
          <a:srcRect/>
          <a:stretch/>
        </p:blipFill>
        <p:spPr>
          <a:xfrm>
            <a:off x="3979079" y="1999577"/>
            <a:ext cx="4233842" cy="2858845"/>
          </a:xfrm>
          <a:prstGeom prst="rect">
            <a:avLst/>
          </a:prstGeom>
        </p:spPr>
      </p:pic>
      <p:sp>
        <p:nvSpPr>
          <p:cNvPr id="2" name="Otsikko 1">
            <a:extLst>
              <a:ext uri="{FF2B5EF4-FFF2-40B4-BE49-F238E27FC236}">
                <a16:creationId xmlns:a16="http://schemas.microsoft.com/office/drawing/2014/main" id="{C8E093A5-37DE-A740-BEF2-6F843539A58E}"/>
              </a:ext>
            </a:extLst>
          </p:cNvPr>
          <p:cNvSpPr>
            <a:spLocks noGrp="1"/>
          </p:cNvSpPr>
          <p:nvPr>
            <p:ph type="title"/>
          </p:nvPr>
        </p:nvSpPr>
        <p:spPr>
          <a:xfrm>
            <a:off x="0" y="5617030"/>
            <a:ext cx="12192000" cy="653142"/>
          </a:xfrm>
        </p:spPr>
        <p:txBody>
          <a:bodyPr anchor="t">
            <a:normAutofit/>
          </a:bodyPr>
          <a:lstStyle>
            <a:lvl1pPr algn="ctr">
              <a:defRPr sz="16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Tree>
    <p:extLst>
      <p:ext uri="{BB962C8B-B14F-4D97-AF65-F5344CB8AC3E}">
        <p14:creationId xmlns:p14="http://schemas.microsoft.com/office/powerpoint/2010/main" val="28133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anchor="b">
            <a:noAutofit/>
          </a:bodyPr>
          <a:lstStyle>
            <a:lvl1pPr algn="l">
              <a:defRPr sz="7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p>
            <a:fld id="{CF4BB44F-7B72-EC4D-BE8A-419BCE6CF7A5}" type="slidenum">
              <a:rPr lang="fi-FI" smtClean="0"/>
              <a:t>‹#›</a:t>
            </a:fld>
            <a:endParaRPr lang="fi-FI"/>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354828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8"/>
            <a:ext cx="6629400" cy="1325563"/>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68"/>
            <a:ext cx="6629400" cy="3938361"/>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3485878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0" y="1973943"/>
            <a:ext cx="9923236" cy="2080532"/>
          </a:xfrm>
        </p:spPr>
        <p:txBody>
          <a:bodyPr anchor="b">
            <a:normAutofit/>
          </a:bodyPr>
          <a:lstStyle>
            <a:lvl1pPr>
              <a:defRPr sz="7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0" y="4589463"/>
            <a:ext cx="10515600" cy="120173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0"/>
            <a:ext cx="2743200" cy="365125"/>
          </a:xfrm>
        </p:spPr>
        <p:txBody>
          <a:bodyPr/>
          <a:lstStyle>
            <a:lvl1pPr algn="ctr">
              <a:defRPr>
                <a:solidFill>
                  <a:schemeClr val="tx1"/>
                </a:solidFill>
              </a:defRPr>
            </a:lvl1pPr>
          </a:lstStyle>
          <a:p>
            <a:fld id="{E82995AC-F008-1E4B-9263-D2B18A52AAEA}" type="datetimeFigureOut">
              <a:rPr lang="fi-FI" smtClean="0"/>
              <a:pPr/>
              <a:t>2.10.2025</a:t>
            </a:fld>
            <a:endParaRPr lang="fi-FI" dirty="0"/>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3"/>
          <a:srcRect/>
          <a:stretch/>
        </p:blipFill>
        <p:spPr>
          <a:xfrm>
            <a:off x="156873" y="6159041"/>
            <a:ext cx="1583792" cy="573261"/>
          </a:xfrm>
          <a:prstGeom prst="rect">
            <a:avLst/>
          </a:prstGeom>
        </p:spPr>
      </p:pic>
    </p:spTree>
    <p:extLst>
      <p:ext uri="{BB962C8B-B14F-4D97-AF65-F5344CB8AC3E}">
        <p14:creationId xmlns:p14="http://schemas.microsoft.com/office/powerpoint/2010/main" val="268291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6BBC7A-A3EC-A24E-FE2A-8823EC15C141}"/>
              </a:ext>
            </a:extLst>
          </p:cNvPr>
          <p:cNvSpPr>
            <a:spLocks noGrp="1"/>
          </p:cNvSpPr>
          <p:nvPr>
            <p:ph type="ctrTitle"/>
          </p:nvPr>
        </p:nvSpPr>
        <p:spPr>
          <a:xfrm>
            <a:off x="838200" y="1234847"/>
            <a:ext cx="10515600" cy="2387600"/>
          </a:xfrm>
        </p:spPr>
        <p:txBody>
          <a:bodyPr anchor="b">
            <a:noAutofit/>
          </a:bodyPr>
          <a:lstStyle>
            <a:lvl1pPr algn="l">
              <a:defRPr sz="7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8EC84191-B64F-D254-9CA4-556654B10339}"/>
              </a:ext>
            </a:extLst>
          </p:cNvPr>
          <p:cNvSpPr>
            <a:spLocks noGrp="1"/>
          </p:cNvSpPr>
          <p:nvPr>
            <p:ph type="subTitle" idx="1"/>
          </p:nvPr>
        </p:nvSpPr>
        <p:spPr>
          <a:xfrm>
            <a:off x="838200" y="4429353"/>
            <a:ext cx="9144000" cy="1655762"/>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45CA18CF-59CD-C41F-27D4-1372AB18E3D5}"/>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6" name="Dian numeron paikkamerkki 5">
            <a:extLst>
              <a:ext uri="{FF2B5EF4-FFF2-40B4-BE49-F238E27FC236}">
                <a16:creationId xmlns:a16="http://schemas.microsoft.com/office/drawing/2014/main" id="{0E787155-4AE0-C5D3-8624-BA1CD7B66AA3}"/>
              </a:ext>
            </a:extLst>
          </p:cNvPr>
          <p:cNvSpPr>
            <a:spLocks noGrp="1"/>
          </p:cNvSpPr>
          <p:nvPr>
            <p:ph type="sldNum" sz="quarter" idx="12"/>
          </p:nvPr>
        </p:nvSpPr>
        <p:spPr/>
        <p:txBody>
          <a:bodyPr/>
          <a:lstStyle/>
          <a:p>
            <a:fld id="{CF4BB44F-7B72-EC4D-BE8A-419BCE6CF7A5}" type="slidenum">
              <a:rPr lang="fi-FI" smtClean="0"/>
              <a:t>‹#›</a:t>
            </a:fld>
            <a:endParaRPr lang="fi-FI"/>
          </a:p>
        </p:txBody>
      </p:sp>
      <p:pic>
        <p:nvPicPr>
          <p:cNvPr id="10" name="Kuva 9">
            <a:extLst>
              <a:ext uri="{FF2B5EF4-FFF2-40B4-BE49-F238E27FC236}">
                <a16:creationId xmlns:a16="http://schemas.microsoft.com/office/drawing/2014/main" id="{5D2015E6-056E-C3CC-F4DD-3292C8A1D25D}"/>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7" name="Kuva 6">
            <a:extLst>
              <a:ext uri="{FF2B5EF4-FFF2-40B4-BE49-F238E27FC236}">
                <a16:creationId xmlns:a16="http://schemas.microsoft.com/office/drawing/2014/main" id="{99F6989D-A66C-4AF0-95C0-89A5270CB005}"/>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408170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2732757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8" y="1681163"/>
            <a:ext cx="5157787"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8" y="2505075"/>
            <a:ext cx="5157787" cy="368458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0" y="1681163"/>
            <a:ext cx="5183188"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0" y="2505075"/>
            <a:ext cx="5183188" cy="3684588"/>
          </a:xfrm>
        </p:spPr>
        <p:txBody>
          <a:bodyPr/>
          <a:lstStyle>
            <a:lvl1pPr>
              <a:defRPr sz="2200"/>
            </a:lvl1pPr>
            <a:lvl2pPr>
              <a:defRPr sz="2000"/>
            </a:lvl2pPr>
            <a:lvl3pPr>
              <a:defRPr sz="1800"/>
            </a:lvl3pPr>
            <a:lvl5pPr>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258133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0" y="365125"/>
            <a:ext cx="6950529" cy="1325563"/>
          </a:xfrm>
        </p:spPr>
        <p:txBody>
          <a:bodyPr>
            <a:no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3106237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spTree>
    <p:extLst>
      <p:ext uri="{BB962C8B-B14F-4D97-AF65-F5344CB8AC3E}">
        <p14:creationId xmlns:p14="http://schemas.microsoft.com/office/powerpoint/2010/main" val="185621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334302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ja pieni otsikko">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9219282" y="6356351"/>
            <a:ext cx="1231446" cy="364162"/>
          </a:xfrm>
        </p:spPr>
        <p:txBody>
          <a:bodyPr/>
          <a:lstStyle>
            <a:lvl1pPr algn="r">
              <a:defRPr/>
            </a:lvl1pPr>
          </a:lstStyle>
          <a:p>
            <a:fld id="{E82995AC-F008-1E4B-9263-D2B18A52AAEA}" type="datetimeFigureOut">
              <a:rPr lang="fi-FI" smtClean="0"/>
              <a:pPr/>
              <a:t>2.10.2025</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10646228" y="6356351"/>
            <a:ext cx="707571" cy="364162"/>
          </a:xfrm>
        </p:spPr>
        <p:txBody>
          <a:bodyPr/>
          <a:lstStyle/>
          <a:p>
            <a:fld id="{CF4BB44F-7B72-EC4D-BE8A-419BCE6CF7A5}" type="slidenum">
              <a:rPr lang="fi-FI" smtClean="0"/>
              <a:t>‹#›</a:t>
            </a:fld>
            <a:endParaRPr lang="fi-FI"/>
          </a:p>
        </p:txBody>
      </p:sp>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5845175"/>
          </a:xfrm>
        </p:spPr>
        <p:txBody>
          <a:bodyPr/>
          <a:lstStyle/>
          <a:p>
            <a:r>
              <a:rPr lang="fi-FI"/>
              <a:t>Lisää kuva napsauttamalla kuvaketta</a:t>
            </a:r>
          </a:p>
        </p:txBody>
      </p:sp>
      <p:sp>
        <p:nvSpPr>
          <p:cNvPr id="4" name="Otsikko 1">
            <a:extLst>
              <a:ext uri="{FF2B5EF4-FFF2-40B4-BE49-F238E27FC236}">
                <a16:creationId xmlns:a16="http://schemas.microsoft.com/office/drawing/2014/main" id="{9CF0ADC2-03DA-C1B2-4E44-44A846F91FF5}"/>
              </a:ext>
            </a:extLst>
          </p:cNvPr>
          <p:cNvSpPr>
            <a:spLocks noGrp="1"/>
          </p:cNvSpPr>
          <p:nvPr>
            <p:ph type="title"/>
          </p:nvPr>
        </p:nvSpPr>
        <p:spPr>
          <a:xfrm>
            <a:off x="2223571" y="6183088"/>
            <a:ext cx="6800211" cy="495299"/>
          </a:xfrm>
        </p:spPr>
        <p:txBody>
          <a:bodyPr>
            <a:noAutofit/>
          </a:bodyPr>
          <a:lstStyle>
            <a:lvl1pPr>
              <a:defRPr sz="2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8" name="Kuva 7">
            <a:extLst>
              <a:ext uri="{FF2B5EF4-FFF2-40B4-BE49-F238E27FC236}">
                <a16:creationId xmlns:a16="http://schemas.microsoft.com/office/drawing/2014/main" id="{69499BBA-DF86-CACC-7E66-1BC3557E24C9}"/>
              </a:ext>
            </a:extLst>
          </p:cNvPr>
          <p:cNvPicPr>
            <a:picLocks noChangeAspect="1"/>
          </p:cNvPicPr>
          <p:nvPr userDrawn="1"/>
        </p:nvPicPr>
        <p:blipFill>
          <a:blip r:embed="rId2"/>
          <a:srcRect/>
          <a:stretch/>
        </p:blipFill>
        <p:spPr>
          <a:xfrm>
            <a:off x="156873" y="6158852"/>
            <a:ext cx="1583792" cy="573640"/>
          </a:xfrm>
          <a:prstGeom prst="rect">
            <a:avLst/>
          </a:prstGeom>
        </p:spPr>
      </p:pic>
    </p:spTree>
    <p:extLst>
      <p:ext uri="{BB962C8B-B14F-4D97-AF65-F5344CB8AC3E}">
        <p14:creationId xmlns:p14="http://schemas.microsoft.com/office/powerpoint/2010/main" val="3681997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2 sisältöä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449369-040D-DA8F-BC32-67C4A1FC2838}"/>
              </a:ext>
            </a:extLst>
          </p:cNvPr>
          <p:cNvSpPr>
            <a:spLocks noGrp="1"/>
          </p:cNvSpPr>
          <p:nvPr>
            <p:ph type="title"/>
          </p:nvPr>
        </p:nvSpPr>
        <p:spPr>
          <a:xfrm>
            <a:off x="839788" y="987424"/>
            <a:ext cx="3932237"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528C7785-E96C-4915-E791-B1239DF379E9}"/>
              </a:ext>
            </a:extLst>
          </p:cNvPr>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a:extLst>
              <a:ext uri="{FF2B5EF4-FFF2-40B4-BE49-F238E27FC236}">
                <a16:creationId xmlns:a16="http://schemas.microsoft.com/office/drawing/2014/main" id="{7BEFCE9C-F690-FCB9-8192-B0B5481D9187}"/>
              </a:ext>
            </a:extLst>
          </p:cNvPr>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Päivämäärän paikkamerkki 3">
            <a:extLst>
              <a:ext uri="{FF2B5EF4-FFF2-40B4-BE49-F238E27FC236}">
                <a16:creationId xmlns:a16="http://schemas.microsoft.com/office/drawing/2014/main" id="{B056715C-2651-5B8A-05E6-F48782E40F61}"/>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9" name="Dian numeron paikkamerkki 5">
            <a:extLst>
              <a:ext uri="{FF2B5EF4-FFF2-40B4-BE49-F238E27FC236}">
                <a16:creationId xmlns:a16="http://schemas.microsoft.com/office/drawing/2014/main" id="{31129085-A295-0A6E-94FC-47D277F0D613}"/>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0859320E-18D8-AEB2-AD42-5D2A9F728955}"/>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186235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 vinjetti ja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2875630" y="6176735"/>
            <a:ext cx="1445067" cy="365125"/>
          </a:xfrm>
        </p:spPr>
        <p:txBody>
          <a:bodyPr/>
          <a:lstStyle>
            <a:lvl1pPr algn="r">
              <a:defRPr/>
            </a:lvl1pPr>
          </a:lstStyle>
          <a:p>
            <a:fld id="{E82995AC-F008-1E4B-9263-D2B18A52AAEA}" type="datetimeFigureOut">
              <a:rPr lang="fi-FI" smtClean="0"/>
              <a:pPr/>
              <a:t>2.10.2025</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4567917" y="6176735"/>
            <a:ext cx="673554" cy="365125"/>
          </a:xfrm>
        </p:spPr>
        <p:txBody>
          <a:bodyPr/>
          <a:lstStyle/>
          <a:p>
            <a:fld id="{CF4BB44F-7B72-EC4D-BE8A-419BCE6CF7A5}" type="slidenum">
              <a:rPr lang="fi-FI" smtClean="0"/>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839788" y="987424"/>
            <a:ext cx="4401683"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839788" y="2552700"/>
            <a:ext cx="4401683"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421647B9-5E69-D268-3BC9-167E49B2B56D}"/>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83513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Päivämäärän paikkamerkki 3">
            <a:extLst>
              <a:ext uri="{FF2B5EF4-FFF2-40B4-BE49-F238E27FC236}">
                <a16:creationId xmlns:a16="http://schemas.microsoft.com/office/drawing/2014/main" id="{EE4F9586-C432-AE11-7264-82C4C00403F8}"/>
              </a:ext>
            </a:extLst>
          </p:cNvPr>
          <p:cNvSpPr>
            <a:spLocks noGrp="1"/>
          </p:cNvSpPr>
          <p:nvPr>
            <p:ph type="dt" sz="half" idx="10"/>
          </p:nvPr>
        </p:nvSpPr>
        <p:spPr>
          <a:xfrm>
            <a:off x="7744221" y="6176735"/>
            <a:ext cx="1201476" cy="365125"/>
          </a:xfrm>
        </p:spPr>
        <p:txBody>
          <a:bodyPr/>
          <a:lstStyle>
            <a:lvl1pPr algn="l">
              <a:defRPr/>
            </a:lvl1pPr>
          </a:lstStyle>
          <a:p>
            <a:fld id="{E82995AC-F008-1E4B-9263-D2B18A52AAEA}" type="datetimeFigureOut">
              <a:rPr lang="fi-FI" smtClean="0"/>
              <a:pPr/>
              <a:t>2.10.2025</a:t>
            </a:fld>
            <a:endParaRPr lang="fi-FI"/>
          </a:p>
        </p:txBody>
      </p:sp>
      <p:sp>
        <p:nvSpPr>
          <p:cNvPr id="9" name="Dian numeron paikkamerkki 5">
            <a:extLst>
              <a:ext uri="{FF2B5EF4-FFF2-40B4-BE49-F238E27FC236}">
                <a16:creationId xmlns:a16="http://schemas.microsoft.com/office/drawing/2014/main" id="{49DC83C4-F1E3-84BC-AED7-AE4701F7D221}"/>
              </a:ext>
            </a:extLst>
          </p:cNvPr>
          <p:cNvSpPr>
            <a:spLocks noGrp="1"/>
          </p:cNvSpPr>
          <p:nvPr>
            <p:ph type="sldNum" sz="quarter" idx="12"/>
          </p:nvPr>
        </p:nvSpPr>
        <p:spPr>
          <a:xfrm>
            <a:off x="6723029" y="6176735"/>
            <a:ext cx="673554" cy="365125"/>
          </a:xfrm>
        </p:spPr>
        <p:txBody>
          <a:bodyPr/>
          <a:lstStyle>
            <a:lvl1pPr algn="l">
              <a:defRPr/>
            </a:lvl1pPr>
          </a:lstStyle>
          <a:p>
            <a:fld id="{CF4BB44F-7B72-EC4D-BE8A-419BCE6CF7A5}" type="slidenum">
              <a:rPr lang="fi-FI" smtClean="0"/>
              <a:pPr/>
              <a:t>‹#›</a:t>
            </a:fld>
            <a:endParaRPr lang="fi-FI"/>
          </a:p>
        </p:txBody>
      </p:sp>
      <p:sp>
        <p:nvSpPr>
          <p:cNvPr id="11" name="Otsikko 1">
            <a:extLst>
              <a:ext uri="{FF2B5EF4-FFF2-40B4-BE49-F238E27FC236}">
                <a16:creationId xmlns:a16="http://schemas.microsoft.com/office/drawing/2014/main" id="{765ACFD3-598A-4E3A-3030-467E94C567AB}"/>
              </a:ext>
            </a:extLst>
          </p:cNvPr>
          <p:cNvSpPr>
            <a:spLocks noGrp="1"/>
          </p:cNvSpPr>
          <p:nvPr>
            <p:ph type="title"/>
          </p:nvPr>
        </p:nvSpPr>
        <p:spPr>
          <a:xfrm>
            <a:off x="6723029" y="987424"/>
            <a:ext cx="4739628" cy="1349149"/>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6723029" y="2552700"/>
            <a:ext cx="4739628"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a:extLst>
              <a:ext uri="{FF2B5EF4-FFF2-40B4-BE49-F238E27FC236}">
                <a16:creationId xmlns:a16="http://schemas.microsoft.com/office/drawing/2014/main" id="{50E52B0A-0B78-653F-234B-9DFCD31340D8}"/>
              </a:ext>
            </a:extLst>
          </p:cNvPr>
          <p:cNvPicPr>
            <a:picLocks noChangeAspect="1"/>
          </p:cNvPicPr>
          <p:nvPr userDrawn="1"/>
        </p:nvPicPr>
        <p:blipFill>
          <a:blip r:embed="rId3"/>
          <a:srcRect/>
          <a:stretch/>
        </p:blipFill>
        <p:spPr>
          <a:xfrm>
            <a:off x="10380526" y="6158852"/>
            <a:ext cx="1583792" cy="573640"/>
          </a:xfrm>
          <a:prstGeom prst="rect">
            <a:avLst/>
          </a:prstGeom>
        </p:spPr>
      </p:pic>
    </p:spTree>
    <p:extLst>
      <p:ext uri="{BB962C8B-B14F-4D97-AF65-F5344CB8AC3E}">
        <p14:creationId xmlns:p14="http://schemas.microsoft.com/office/powerpoint/2010/main" val="2118393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88" y="1166085"/>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48" y="5056834"/>
            <a:ext cx="4739628" cy="831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0" y="5056834"/>
            <a:ext cx="4739628" cy="8316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Tekstin paikkamerkki 5">
            <a:extLst>
              <a:ext uri="{FF2B5EF4-FFF2-40B4-BE49-F238E27FC236}">
                <a16:creationId xmlns:a16="http://schemas.microsoft.com/office/drawing/2014/main" id="{CC7BA447-1873-C592-EA63-3630F2CCFD7D}"/>
              </a:ext>
            </a:extLst>
          </p:cNvPr>
          <p:cNvSpPr>
            <a:spLocks noGrp="1"/>
          </p:cNvSpPr>
          <p:nvPr>
            <p:ph type="body" sz="quarter" idx="14"/>
          </p:nvPr>
        </p:nvSpPr>
        <p:spPr>
          <a:xfrm>
            <a:off x="915988" y="4237361"/>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7" name="Tekstin paikkamerkki 5">
            <a:extLst>
              <a:ext uri="{FF2B5EF4-FFF2-40B4-BE49-F238E27FC236}">
                <a16:creationId xmlns:a16="http://schemas.microsoft.com/office/drawing/2014/main" id="{506028D9-AF11-D8ED-D5DD-848D162F88B6}"/>
              </a:ext>
            </a:extLst>
          </p:cNvPr>
          <p:cNvSpPr>
            <a:spLocks noGrp="1"/>
          </p:cNvSpPr>
          <p:nvPr>
            <p:ph type="body" sz="quarter" idx="15"/>
          </p:nvPr>
        </p:nvSpPr>
        <p:spPr>
          <a:xfrm>
            <a:off x="6093916" y="4237361"/>
            <a:ext cx="4740275" cy="617557"/>
          </a:xfrm>
        </p:spPr>
        <p:txBody>
          <a:bodyPr>
            <a:noAutofit/>
          </a:bodyPr>
          <a:lstStyle>
            <a:lvl1pPr marL="0" indent="0">
              <a:buNone/>
              <a:defRPr sz="2000" b="1" i="0">
                <a:latin typeface="Arial Black" panose="020B0604020202020204" pitchFamily="34" charset="0"/>
                <a:cs typeface="Arial Black" panose="020B0604020202020204" pitchFamily="34" charset="0"/>
              </a:defRPr>
            </a:lvl1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166085"/>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sp>
        <p:nvSpPr>
          <p:cNvPr id="17" name="Otsikko 1">
            <a:extLst>
              <a:ext uri="{FF2B5EF4-FFF2-40B4-BE49-F238E27FC236}">
                <a16:creationId xmlns:a16="http://schemas.microsoft.com/office/drawing/2014/main" id="{91E238C5-4CAF-A5F3-215C-1AB18F2F1631}"/>
              </a:ext>
            </a:extLst>
          </p:cNvPr>
          <p:cNvSpPr>
            <a:spLocks noGrp="1"/>
          </p:cNvSpPr>
          <p:nvPr>
            <p:ph type="title"/>
          </p:nvPr>
        </p:nvSpPr>
        <p:spPr>
          <a:xfrm>
            <a:off x="839788" y="386350"/>
            <a:ext cx="9983299" cy="674575"/>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1B501269-DCCB-1198-DC48-AFCD0D68CB1D}"/>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20661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8E3FDB-5A91-9FE7-E1CF-8661BB54E137}"/>
              </a:ext>
            </a:extLst>
          </p:cNvPr>
          <p:cNvSpPr>
            <a:spLocks noGrp="1"/>
          </p:cNvSpPr>
          <p:nvPr>
            <p:ph type="title"/>
          </p:nvPr>
        </p:nvSpPr>
        <p:spPr>
          <a:xfrm>
            <a:off x="838200" y="561068"/>
            <a:ext cx="6629400" cy="1325563"/>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2DF83CDA-9B65-CBB3-DC54-DDAD189B8255}"/>
              </a:ext>
            </a:extLst>
          </p:cNvPr>
          <p:cNvSpPr>
            <a:spLocks noGrp="1"/>
          </p:cNvSpPr>
          <p:nvPr>
            <p:ph idx="1"/>
          </p:nvPr>
        </p:nvSpPr>
        <p:spPr>
          <a:xfrm>
            <a:off x="838200" y="2021568"/>
            <a:ext cx="6629400" cy="3938361"/>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a:extLst>
              <a:ext uri="{FF2B5EF4-FFF2-40B4-BE49-F238E27FC236}">
                <a16:creationId xmlns:a16="http://schemas.microsoft.com/office/drawing/2014/main" id="{9FCD1834-E29F-04F3-2A61-ED7D727E7391}"/>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8" name="Dian numeron paikkamerkki 5">
            <a:extLst>
              <a:ext uri="{FF2B5EF4-FFF2-40B4-BE49-F238E27FC236}">
                <a16:creationId xmlns:a16="http://schemas.microsoft.com/office/drawing/2014/main" id="{24A9A965-CB67-49B2-C46F-482126CDBD53}"/>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56D387F9-3A79-2453-9068-0CCA1A743FC6}"/>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10" name="Kuva 9">
            <a:extLst>
              <a:ext uri="{FF2B5EF4-FFF2-40B4-BE49-F238E27FC236}">
                <a16:creationId xmlns:a16="http://schemas.microsoft.com/office/drawing/2014/main" id="{8D68BCCC-7935-4C8A-B562-81E4E927835E}"/>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183766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Kuva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8EEFE4BC-DA5C-6C70-A006-D9E3A61274B2}"/>
              </a:ext>
            </a:extLst>
          </p:cNvPr>
          <p:cNvSpPr>
            <a:spLocks noGrp="1"/>
          </p:cNvSpPr>
          <p:nvPr>
            <p:ph type="pic" idx="1"/>
          </p:nvPr>
        </p:nvSpPr>
        <p:spPr>
          <a:xfrm>
            <a:off x="915988" y="1452560"/>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2" name="Tekstin paikkamerkki 3">
            <a:extLst>
              <a:ext uri="{FF2B5EF4-FFF2-40B4-BE49-F238E27FC236}">
                <a16:creationId xmlns:a16="http://schemas.microsoft.com/office/drawing/2014/main" id="{8A842BBF-B9AD-48D9-50DE-839B89C6C0D2}"/>
              </a:ext>
            </a:extLst>
          </p:cNvPr>
          <p:cNvSpPr>
            <a:spLocks noGrp="1"/>
          </p:cNvSpPr>
          <p:nvPr>
            <p:ph type="body" sz="half" idx="2"/>
          </p:nvPr>
        </p:nvSpPr>
        <p:spPr>
          <a:xfrm>
            <a:off x="916548" y="4556760"/>
            <a:ext cx="4739628" cy="1331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kstin paikkamerkki 3">
            <a:extLst>
              <a:ext uri="{FF2B5EF4-FFF2-40B4-BE49-F238E27FC236}">
                <a16:creationId xmlns:a16="http://schemas.microsoft.com/office/drawing/2014/main" id="{C9451635-A99B-76C7-D226-0DA0325A645E}"/>
              </a:ext>
            </a:extLst>
          </p:cNvPr>
          <p:cNvSpPr>
            <a:spLocks noGrp="1"/>
          </p:cNvSpPr>
          <p:nvPr>
            <p:ph type="body" sz="half" idx="13"/>
          </p:nvPr>
        </p:nvSpPr>
        <p:spPr>
          <a:xfrm>
            <a:off x="6096000" y="4556760"/>
            <a:ext cx="4739628" cy="1331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3" name="Kuvan paikkamerkki 2">
            <a:extLst>
              <a:ext uri="{FF2B5EF4-FFF2-40B4-BE49-F238E27FC236}">
                <a16:creationId xmlns:a16="http://schemas.microsoft.com/office/drawing/2014/main" id="{9952C9E1-D301-B936-6963-1DDA0EBEB394}"/>
              </a:ext>
            </a:extLst>
          </p:cNvPr>
          <p:cNvSpPr>
            <a:spLocks noGrp="1"/>
          </p:cNvSpPr>
          <p:nvPr>
            <p:ph type="pic" idx="16"/>
          </p:nvPr>
        </p:nvSpPr>
        <p:spPr>
          <a:xfrm>
            <a:off x="6082899" y="1452560"/>
            <a:ext cx="4740188" cy="2869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5" name="Päivämäärän paikkamerkki 3">
            <a:extLst>
              <a:ext uri="{FF2B5EF4-FFF2-40B4-BE49-F238E27FC236}">
                <a16:creationId xmlns:a16="http://schemas.microsoft.com/office/drawing/2014/main" id="{D7E17246-E30D-F480-8974-5A13492E6214}"/>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16" name="Dian numeron paikkamerkki 5">
            <a:extLst>
              <a:ext uri="{FF2B5EF4-FFF2-40B4-BE49-F238E27FC236}">
                <a16:creationId xmlns:a16="http://schemas.microsoft.com/office/drawing/2014/main" id="{5012278F-1C12-BBA5-20A0-FB6C53CF2D5B}"/>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sp>
        <p:nvSpPr>
          <p:cNvPr id="2" name="Otsikko 1">
            <a:extLst>
              <a:ext uri="{FF2B5EF4-FFF2-40B4-BE49-F238E27FC236}">
                <a16:creationId xmlns:a16="http://schemas.microsoft.com/office/drawing/2014/main" id="{2E6A33BC-36D7-37FB-0D9B-A57B5CDF3F57}"/>
              </a:ext>
            </a:extLst>
          </p:cNvPr>
          <p:cNvSpPr>
            <a:spLocks noGrp="1"/>
          </p:cNvSpPr>
          <p:nvPr>
            <p:ph type="title"/>
          </p:nvPr>
        </p:nvSpPr>
        <p:spPr>
          <a:xfrm>
            <a:off x="839788" y="386350"/>
            <a:ext cx="9983299" cy="674575"/>
          </a:xfrm>
        </p:spPr>
        <p:txBody>
          <a:bodyPr anchor="t">
            <a:normAutofit/>
          </a:bodyPr>
          <a:lstStyle>
            <a:lvl1pPr>
              <a:defRPr sz="3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CFF3C920-4211-0212-CE5E-86D9879EFB20}"/>
              </a:ext>
            </a:extLst>
          </p:cNvPr>
          <p:cNvPicPr>
            <a:picLocks noChangeAspect="1"/>
          </p:cNvPicPr>
          <p:nvPr userDrawn="1"/>
        </p:nvPicPr>
        <p:blipFill>
          <a:blip r:embed="rId3"/>
          <a:srcRect/>
          <a:stretch/>
        </p:blipFill>
        <p:spPr>
          <a:xfrm>
            <a:off x="156873" y="6158852"/>
            <a:ext cx="1583792" cy="573640"/>
          </a:xfrm>
          <a:prstGeom prst="rect">
            <a:avLst/>
          </a:prstGeom>
        </p:spPr>
      </p:pic>
    </p:spTree>
    <p:extLst>
      <p:ext uri="{BB962C8B-B14F-4D97-AF65-F5344CB8AC3E}">
        <p14:creationId xmlns:p14="http://schemas.microsoft.com/office/powerpoint/2010/main" val="138791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CBDAE-1288-D085-31EA-BED9CDD5F296}"/>
              </a:ext>
            </a:extLst>
          </p:cNvPr>
          <p:cNvSpPr>
            <a:spLocks noGrp="1"/>
          </p:cNvSpPr>
          <p:nvPr>
            <p:ph type="title"/>
          </p:nvPr>
        </p:nvSpPr>
        <p:spPr>
          <a:xfrm>
            <a:off x="831850" y="1973943"/>
            <a:ext cx="9923236" cy="2080532"/>
          </a:xfrm>
        </p:spPr>
        <p:txBody>
          <a:bodyPr anchor="b">
            <a:normAutofit/>
          </a:bodyPr>
          <a:lstStyle>
            <a:lvl1pPr>
              <a:defRPr sz="7000" b="1" i="0">
                <a:latin typeface="Arial Black" panose="020B0604020202020204" pitchFamily="34" charset="0"/>
                <a:cs typeface="Arial Black"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6E0D286-6933-F4F2-8F3F-27A1153ADA15}"/>
              </a:ext>
            </a:extLst>
          </p:cNvPr>
          <p:cNvSpPr>
            <a:spLocks noGrp="1"/>
          </p:cNvSpPr>
          <p:nvPr>
            <p:ph type="body" idx="1"/>
          </p:nvPr>
        </p:nvSpPr>
        <p:spPr>
          <a:xfrm>
            <a:off x="831850" y="4589463"/>
            <a:ext cx="10515600" cy="120173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7" name="Päivämäärän paikkamerkki 3">
            <a:extLst>
              <a:ext uri="{FF2B5EF4-FFF2-40B4-BE49-F238E27FC236}">
                <a16:creationId xmlns:a16="http://schemas.microsoft.com/office/drawing/2014/main" id="{95E4B719-D3AF-4730-40A0-0AC35D675151}"/>
              </a:ext>
            </a:extLst>
          </p:cNvPr>
          <p:cNvSpPr>
            <a:spLocks noGrp="1"/>
          </p:cNvSpPr>
          <p:nvPr>
            <p:ph type="dt" sz="half" idx="10"/>
          </p:nvPr>
        </p:nvSpPr>
        <p:spPr>
          <a:xfrm>
            <a:off x="4724400" y="6356350"/>
            <a:ext cx="2743200" cy="365125"/>
          </a:xfrm>
        </p:spPr>
        <p:txBody>
          <a:bodyPr/>
          <a:lstStyle>
            <a:lvl1pPr algn="ctr">
              <a:defRPr>
                <a:solidFill>
                  <a:schemeClr val="tx1"/>
                </a:solidFill>
              </a:defRPr>
            </a:lvl1pPr>
          </a:lstStyle>
          <a:p>
            <a:fld id="{E82995AC-F008-1E4B-9263-D2B18A52AAEA}" type="datetimeFigureOut">
              <a:rPr lang="fi-FI" smtClean="0"/>
              <a:pPr/>
              <a:t>2.10.2025</a:t>
            </a:fld>
            <a:endParaRPr lang="fi-FI" dirty="0"/>
          </a:p>
        </p:txBody>
      </p:sp>
      <p:sp>
        <p:nvSpPr>
          <p:cNvPr id="8" name="Dian numeron paikkamerkki 5">
            <a:extLst>
              <a:ext uri="{FF2B5EF4-FFF2-40B4-BE49-F238E27FC236}">
                <a16:creationId xmlns:a16="http://schemas.microsoft.com/office/drawing/2014/main" id="{E17B9B39-FF83-B0CE-8032-5A1F6E0FD7E7}"/>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CF4BB44F-7B72-EC4D-BE8A-419BCE6CF7A5}" type="slidenum">
              <a:rPr lang="fi-FI" smtClean="0"/>
              <a:pPr/>
              <a:t>‹#›</a:t>
            </a:fld>
            <a:endParaRPr lang="fi-FI"/>
          </a:p>
        </p:txBody>
      </p:sp>
      <p:pic>
        <p:nvPicPr>
          <p:cNvPr id="6" name="Kuva 5">
            <a:extLst>
              <a:ext uri="{FF2B5EF4-FFF2-40B4-BE49-F238E27FC236}">
                <a16:creationId xmlns:a16="http://schemas.microsoft.com/office/drawing/2014/main" id="{80FD494A-292C-5386-DF9F-CA0C7809AF5F}"/>
              </a:ext>
            </a:extLst>
          </p:cNvPr>
          <p:cNvPicPr>
            <a:picLocks noChangeAspect="1"/>
          </p:cNvPicPr>
          <p:nvPr userDrawn="1"/>
        </p:nvPicPr>
        <p:blipFill>
          <a:blip r:embed="rId3"/>
          <a:srcRect/>
          <a:stretch/>
        </p:blipFill>
        <p:spPr>
          <a:xfrm>
            <a:off x="156873" y="6159041"/>
            <a:ext cx="1583792" cy="573261"/>
          </a:xfrm>
          <a:prstGeom prst="rect">
            <a:avLst/>
          </a:prstGeom>
        </p:spPr>
      </p:pic>
      <p:pic>
        <p:nvPicPr>
          <p:cNvPr id="9" name="Kuva 8">
            <a:extLst>
              <a:ext uri="{FF2B5EF4-FFF2-40B4-BE49-F238E27FC236}">
                <a16:creationId xmlns:a16="http://schemas.microsoft.com/office/drawing/2014/main" id="{FC98C917-C9CD-4D57-A33A-C769923C5D6D}"/>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36389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CF0A95-B2F9-E246-E0B1-5B6C7320BBBE}"/>
              </a:ext>
            </a:extLst>
          </p:cNvPr>
          <p:cNvSpPr>
            <a:spLocks noGrp="1"/>
          </p:cNvSpPr>
          <p:nvPr>
            <p:ph type="title"/>
          </p:nvPr>
        </p:nvSpPr>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6CF45936-2F7D-4260-EEC0-5DDB3A343404}"/>
              </a:ext>
            </a:extLst>
          </p:cNvPr>
          <p:cNvSpPr>
            <a:spLocks noGrp="1"/>
          </p:cNvSpPr>
          <p:nvPr>
            <p:ph sz="half" idx="1"/>
          </p:nvPr>
        </p:nvSpPr>
        <p:spPr>
          <a:xfrm>
            <a:off x="838200" y="1825625"/>
            <a:ext cx="5181600" cy="435133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BFE79118-46DF-C04A-893A-035FADEEEFCF}"/>
              </a:ext>
            </a:extLst>
          </p:cNvPr>
          <p:cNvSpPr>
            <a:spLocks noGrp="1"/>
          </p:cNvSpPr>
          <p:nvPr>
            <p:ph sz="half" idx="2"/>
          </p:nvPr>
        </p:nvSpPr>
        <p:spPr>
          <a:xfrm>
            <a:off x="6172200" y="1825625"/>
            <a:ext cx="5181600" cy="435133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a:extLst>
              <a:ext uri="{FF2B5EF4-FFF2-40B4-BE49-F238E27FC236}">
                <a16:creationId xmlns:a16="http://schemas.microsoft.com/office/drawing/2014/main" id="{2FAB98D5-5B02-600B-193E-F48322BF6746}"/>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9" name="Dian numeron paikkamerkki 5">
            <a:extLst>
              <a:ext uri="{FF2B5EF4-FFF2-40B4-BE49-F238E27FC236}">
                <a16:creationId xmlns:a16="http://schemas.microsoft.com/office/drawing/2014/main" id="{07561F51-59D3-6548-A656-8CD90B1A256A}"/>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6" name="Kuva 5">
            <a:extLst>
              <a:ext uri="{FF2B5EF4-FFF2-40B4-BE49-F238E27FC236}">
                <a16:creationId xmlns:a16="http://schemas.microsoft.com/office/drawing/2014/main" id="{DD8DBD2E-0591-8FAB-ECDB-DC209F256676}"/>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11" name="Kuva 10">
            <a:extLst>
              <a:ext uri="{FF2B5EF4-FFF2-40B4-BE49-F238E27FC236}">
                <a16:creationId xmlns:a16="http://schemas.microsoft.com/office/drawing/2014/main" id="{A25E1D5E-A939-453F-A894-A17061BD3A57}"/>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117947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F97F22-0AE3-F8C0-18C3-718CDA6B4A6A}"/>
              </a:ext>
            </a:extLst>
          </p:cNvPr>
          <p:cNvSpPr>
            <a:spLocks noGrp="1"/>
          </p:cNvSpPr>
          <p:nvPr>
            <p:ph type="title"/>
          </p:nvPr>
        </p:nvSpPr>
        <p:spPr>
          <a:xfrm>
            <a:off x="839788" y="365125"/>
            <a:ext cx="10515600" cy="1325563"/>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3" name="Tekstin paikkamerkki 2">
            <a:extLst>
              <a:ext uri="{FF2B5EF4-FFF2-40B4-BE49-F238E27FC236}">
                <a16:creationId xmlns:a16="http://schemas.microsoft.com/office/drawing/2014/main" id="{D2790702-2AFC-FD99-3CF5-BCD4DBF1C87F}"/>
              </a:ext>
            </a:extLst>
          </p:cNvPr>
          <p:cNvSpPr>
            <a:spLocks noGrp="1"/>
          </p:cNvSpPr>
          <p:nvPr>
            <p:ph type="body" idx="1"/>
          </p:nvPr>
        </p:nvSpPr>
        <p:spPr>
          <a:xfrm>
            <a:off x="839788" y="1681163"/>
            <a:ext cx="5157787"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B822A76D-6CCA-51E5-87E9-C8132C4D1324}"/>
              </a:ext>
            </a:extLst>
          </p:cNvPr>
          <p:cNvSpPr>
            <a:spLocks noGrp="1"/>
          </p:cNvSpPr>
          <p:nvPr>
            <p:ph sz="half" idx="2"/>
          </p:nvPr>
        </p:nvSpPr>
        <p:spPr>
          <a:xfrm>
            <a:off x="839788" y="2505075"/>
            <a:ext cx="5157787" cy="368458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92E5C278-5B8C-AB75-EC46-D30E8090CF1C}"/>
              </a:ext>
            </a:extLst>
          </p:cNvPr>
          <p:cNvSpPr>
            <a:spLocks noGrp="1"/>
          </p:cNvSpPr>
          <p:nvPr>
            <p:ph type="body" sz="quarter" idx="3"/>
          </p:nvPr>
        </p:nvSpPr>
        <p:spPr>
          <a:xfrm>
            <a:off x="6172200" y="1681163"/>
            <a:ext cx="5183188" cy="823912"/>
          </a:xfrm>
        </p:spPr>
        <p:txBody>
          <a:bodyPr anchor="b">
            <a:normAutofit/>
          </a:bodyPr>
          <a:lstStyle>
            <a:lvl1pPr marL="0" indent="0">
              <a:buNone/>
              <a:defRPr sz="2000" b="1" i="0">
                <a:latin typeface="Arial Black" panose="020B0604020202020204" pitchFamily="34" charset="0"/>
                <a:cs typeface="Arial Black"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402D66A3-9DC1-696F-6D5B-E86CD429D561}"/>
              </a:ext>
            </a:extLst>
          </p:cNvPr>
          <p:cNvSpPr>
            <a:spLocks noGrp="1"/>
          </p:cNvSpPr>
          <p:nvPr>
            <p:ph sz="quarter" idx="4"/>
          </p:nvPr>
        </p:nvSpPr>
        <p:spPr>
          <a:xfrm>
            <a:off x="6172200" y="2505075"/>
            <a:ext cx="5183188" cy="3684588"/>
          </a:xfrm>
        </p:spPr>
        <p:txBody>
          <a:bodyPr/>
          <a:lstStyle>
            <a:lvl1pPr>
              <a:defRPr sz="2200"/>
            </a:lvl1pPr>
            <a:lvl2pPr>
              <a:defRPr sz="2000"/>
            </a:lvl2pPr>
            <a:lvl3pPr>
              <a:defRPr sz="1800"/>
            </a:lvl3pPr>
            <a:lvl5pPr>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Päivämäärän paikkamerkki 3">
            <a:extLst>
              <a:ext uri="{FF2B5EF4-FFF2-40B4-BE49-F238E27FC236}">
                <a16:creationId xmlns:a16="http://schemas.microsoft.com/office/drawing/2014/main" id="{C87B6E4F-C729-BA99-179F-009531E4CDEE}"/>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11" name="Dian numeron paikkamerkki 5">
            <a:extLst>
              <a:ext uri="{FF2B5EF4-FFF2-40B4-BE49-F238E27FC236}">
                <a16:creationId xmlns:a16="http://schemas.microsoft.com/office/drawing/2014/main" id="{F84B2C9D-1B47-2DB9-F571-700270417046}"/>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8" name="Kuva 7">
            <a:extLst>
              <a:ext uri="{FF2B5EF4-FFF2-40B4-BE49-F238E27FC236}">
                <a16:creationId xmlns:a16="http://schemas.microsoft.com/office/drawing/2014/main" id="{2991BA62-0BDD-E8E0-1E6C-E6E1ABEC20BC}"/>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13" name="Kuva 12">
            <a:extLst>
              <a:ext uri="{FF2B5EF4-FFF2-40B4-BE49-F238E27FC236}">
                <a16:creationId xmlns:a16="http://schemas.microsoft.com/office/drawing/2014/main" id="{B5A7407D-11C1-46FD-9959-7E63C5BD72C6}"/>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34509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 vinj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D15AAC-2A9E-06C1-7F33-135BC76D0E88}"/>
              </a:ext>
            </a:extLst>
          </p:cNvPr>
          <p:cNvSpPr>
            <a:spLocks noGrp="1"/>
          </p:cNvSpPr>
          <p:nvPr>
            <p:ph type="title"/>
          </p:nvPr>
        </p:nvSpPr>
        <p:spPr>
          <a:xfrm>
            <a:off x="838200" y="365125"/>
            <a:ext cx="6950529" cy="1325563"/>
          </a:xfrm>
        </p:spPr>
        <p:txBody>
          <a:bodyPr>
            <a:noAutofit/>
          </a:bodyPr>
          <a:lstStyle>
            <a:lvl1pPr>
              <a:defRPr sz="4000" b="1" i="0">
                <a:latin typeface="Arial Black" panose="020B0604020202020204" pitchFamily="34" charset="0"/>
                <a:cs typeface="Arial Black" panose="020B0604020202020204" pitchFamily="34" charset="0"/>
              </a:defRPr>
            </a:lvl1pPr>
          </a:lstStyle>
          <a:p>
            <a:r>
              <a:rPr lang="fi-FI"/>
              <a:t>Muokkaa ots. perustyyl. napsautt.</a:t>
            </a:r>
          </a:p>
        </p:txBody>
      </p:sp>
      <p:sp>
        <p:nvSpPr>
          <p:cNvPr id="6" name="Päivämäärän paikkamerkki 3">
            <a:extLst>
              <a:ext uri="{FF2B5EF4-FFF2-40B4-BE49-F238E27FC236}">
                <a16:creationId xmlns:a16="http://schemas.microsoft.com/office/drawing/2014/main" id="{8CFE43AC-2331-392E-B364-1EB4F13D2278}"/>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7" name="Dian numeron paikkamerkki 5">
            <a:extLst>
              <a:ext uri="{FF2B5EF4-FFF2-40B4-BE49-F238E27FC236}">
                <a16:creationId xmlns:a16="http://schemas.microsoft.com/office/drawing/2014/main" id="{65BDACEF-1E4C-EE54-A86C-7F8707A989F5}"/>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4" name="Kuva 3">
            <a:extLst>
              <a:ext uri="{FF2B5EF4-FFF2-40B4-BE49-F238E27FC236}">
                <a16:creationId xmlns:a16="http://schemas.microsoft.com/office/drawing/2014/main" id="{BF09C4BF-2872-222F-A08A-EA53E4ED7D78}"/>
              </a:ext>
            </a:extLst>
          </p:cNvPr>
          <p:cNvPicPr>
            <a:picLocks noChangeAspect="1"/>
          </p:cNvPicPr>
          <p:nvPr userDrawn="1"/>
        </p:nvPicPr>
        <p:blipFill>
          <a:blip r:embed="rId3"/>
          <a:srcRect/>
          <a:stretch/>
        </p:blipFill>
        <p:spPr>
          <a:xfrm>
            <a:off x="156873" y="6158852"/>
            <a:ext cx="1583792" cy="573640"/>
          </a:xfrm>
          <a:prstGeom prst="rect">
            <a:avLst/>
          </a:prstGeom>
        </p:spPr>
      </p:pic>
      <p:pic>
        <p:nvPicPr>
          <p:cNvPr id="9" name="Kuva 8">
            <a:extLst>
              <a:ext uri="{FF2B5EF4-FFF2-40B4-BE49-F238E27FC236}">
                <a16:creationId xmlns:a16="http://schemas.microsoft.com/office/drawing/2014/main" id="{F4D3AC71-2142-4CE6-AD78-EB61EB5C623F}"/>
              </a:ext>
            </a:extLst>
          </p:cNvPr>
          <p:cNvPicPr>
            <a:picLocks noChangeAspect="1"/>
          </p:cNvPicPr>
          <p:nvPr userDrawn="1"/>
        </p:nvPicPr>
        <p:blipFill>
          <a:blip r:embed="rId4"/>
          <a:srcRect/>
          <a:stretch/>
        </p:blipFill>
        <p:spPr>
          <a:xfrm>
            <a:off x="1801489" y="6217326"/>
            <a:ext cx="1779910" cy="454729"/>
          </a:xfrm>
          <a:prstGeom prst="rect">
            <a:avLst/>
          </a:prstGeom>
        </p:spPr>
      </p:pic>
    </p:spTree>
    <p:extLst>
      <p:ext uri="{BB962C8B-B14F-4D97-AF65-F5344CB8AC3E}">
        <p14:creationId xmlns:p14="http://schemas.microsoft.com/office/powerpoint/2010/main" val="360816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määrän paikkamerkki 3">
            <a:extLst>
              <a:ext uri="{FF2B5EF4-FFF2-40B4-BE49-F238E27FC236}">
                <a16:creationId xmlns:a16="http://schemas.microsoft.com/office/drawing/2014/main" id="{B8498451-58EE-4A3B-81EA-B7623E5C6A2C}"/>
              </a:ext>
            </a:extLst>
          </p:cNvPr>
          <p:cNvSpPr>
            <a:spLocks noGrp="1"/>
          </p:cNvSpPr>
          <p:nvPr>
            <p:ph type="dt" sz="half" idx="10"/>
          </p:nvPr>
        </p:nvSpPr>
        <p:spPr>
          <a:xfrm>
            <a:off x="4724400" y="6356350"/>
            <a:ext cx="2743200" cy="365125"/>
          </a:xfrm>
        </p:spPr>
        <p:txBody>
          <a:bodyPr/>
          <a:lstStyle>
            <a:lvl1pPr algn="ctr">
              <a:defRPr/>
            </a:lvl1pPr>
          </a:lstStyle>
          <a:p>
            <a:fld id="{E82995AC-F008-1E4B-9263-D2B18A52AAEA}" type="datetimeFigureOut">
              <a:rPr lang="fi-FI" smtClean="0"/>
              <a:pPr/>
              <a:t>2.10.2025</a:t>
            </a:fld>
            <a:endParaRPr lang="fi-FI"/>
          </a:p>
        </p:txBody>
      </p:sp>
      <p:sp>
        <p:nvSpPr>
          <p:cNvPr id="6" name="Dian numeron paikkamerkki 5">
            <a:extLst>
              <a:ext uri="{FF2B5EF4-FFF2-40B4-BE49-F238E27FC236}">
                <a16:creationId xmlns:a16="http://schemas.microsoft.com/office/drawing/2014/main" id="{15086EF3-D986-AB21-185E-DAC85648501E}"/>
              </a:ext>
            </a:extLst>
          </p:cNvPr>
          <p:cNvSpPr>
            <a:spLocks noGrp="1"/>
          </p:cNvSpPr>
          <p:nvPr>
            <p:ph type="sldNum" sz="quarter" idx="12"/>
          </p:nvPr>
        </p:nvSpPr>
        <p:spPr>
          <a:xfrm>
            <a:off x="8610600" y="6356350"/>
            <a:ext cx="2743200" cy="365125"/>
          </a:xfrm>
        </p:spPr>
        <p:txBody>
          <a:bodyPr/>
          <a:lstStyle/>
          <a:p>
            <a:fld id="{CF4BB44F-7B72-EC4D-BE8A-419BCE6CF7A5}" type="slidenum">
              <a:rPr lang="fi-FI" smtClean="0"/>
              <a:t>‹#›</a:t>
            </a:fld>
            <a:endParaRPr lang="fi-FI"/>
          </a:p>
        </p:txBody>
      </p:sp>
      <p:pic>
        <p:nvPicPr>
          <p:cNvPr id="3" name="Kuva 2">
            <a:extLst>
              <a:ext uri="{FF2B5EF4-FFF2-40B4-BE49-F238E27FC236}">
                <a16:creationId xmlns:a16="http://schemas.microsoft.com/office/drawing/2014/main" id="{5FF4A9E1-CADD-5282-0053-4A59C3F24D0B}"/>
              </a:ext>
            </a:extLst>
          </p:cNvPr>
          <p:cNvPicPr>
            <a:picLocks noChangeAspect="1"/>
          </p:cNvPicPr>
          <p:nvPr userDrawn="1"/>
        </p:nvPicPr>
        <p:blipFill>
          <a:blip r:embed="rId2"/>
          <a:srcRect/>
          <a:stretch/>
        </p:blipFill>
        <p:spPr>
          <a:xfrm>
            <a:off x="156873" y="6158852"/>
            <a:ext cx="1583792" cy="573640"/>
          </a:xfrm>
          <a:prstGeom prst="rect">
            <a:avLst/>
          </a:prstGeom>
        </p:spPr>
      </p:pic>
      <p:pic>
        <p:nvPicPr>
          <p:cNvPr id="8" name="Kuva 7">
            <a:extLst>
              <a:ext uri="{FF2B5EF4-FFF2-40B4-BE49-F238E27FC236}">
                <a16:creationId xmlns:a16="http://schemas.microsoft.com/office/drawing/2014/main" id="{EF3575C4-1337-476E-A846-88B584B850D7}"/>
              </a:ext>
            </a:extLst>
          </p:cNvPr>
          <p:cNvPicPr>
            <a:picLocks noChangeAspect="1"/>
          </p:cNvPicPr>
          <p:nvPr userDrawn="1"/>
        </p:nvPicPr>
        <p:blipFill>
          <a:blip r:embed="rId3"/>
          <a:srcRect/>
          <a:stretch/>
        </p:blipFill>
        <p:spPr>
          <a:xfrm>
            <a:off x="1801489" y="6217326"/>
            <a:ext cx="1779910" cy="454729"/>
          </a:xfrm>
          <a:prstGeom prst="rect">
            <a:avLst/>
          </a:prstGeom>
        </p:spPr>
      </p:pic>
    </p:spTree>
    <p:extLst>
      <p:ext uri="{BB962C8B-B14F-4D97-AF65-F5344CB8AC3E}">
        <p14:creationId xmlns:p14="http://schemas.microsoft.com/office/powerpoint/2010/main" val="206486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3" name="Kuvan paikkamerkki 2">
            <a:extLst>
              <a:ext uri="{FF2B5EF4-FFF2-40B4-BE49-F238E27FC236}">
                <a16:creationId xmlns:a16="http://schemas.microsoft.com/office/drawing/2014/main" id="{37F4749B-0331-F07F-30E6-43E6AD8D7C05}"/>
              </a:ext>
            </a:extLst>
          </p:cNvPr>
          <p:cNvSpPr>
            <a:spLocks noGrp="1"/>
          </p:cNvSpPr>
          <p:nvPr>
            <p:ph type="pic" sz="quarter" idx="13"/>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20017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2.10.2025</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4090532122"/>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3" r:id="rId3"/>
    <p:sldLayoutId id="2147483651" r:id="rId4"/>
    <p:sldLayoutId id="2147483652" r:id="rId5"/>
    <p:sldLayoutId id="2147483653" r:id="rId6"/>
    <p:sldLayoutId id="2147483654" r:id="rId7"/>
    <p:sldLayoutId id="2147483655" r:id="rId8"/>
    <p:sldLayoutId id="2147483665" r:id="rId9"/>
    <p:sldLayoutId id="2147483664" r:id="rId10"/>
    <p:sldLayoutId id="2147483667" r:id="rId11"/>
    <p:sldLayoutId id="2147483657" r:id="rId12"/>
    <p:sldLayoutId id="2147483662" r:id="rId13"/>
    <p:sldLayoutId id="2147483672" r:id="rId14"/>
    <p:sldLayoutId id="2147483673" r:id="rId15"/>
  </p:sldLayoutIdLst>
  <p:txStyles>
    <p:title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3E2E6E3-D8CD-96E5-EEFB-D7347DBE5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79DF8075-5D79-C9DB-6488-A7558887D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4580783-332B-12B8-6E62-53A75BA12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2995AC-F008-1E4B-9263-D2B18A52AAEA}" type="datetimeFigureOut">
              <a:rPr lang="fi-FI" smtClean="0"/>
              <a:pPr/>
              <a:t>2.10.2025</a:t>
            </a:fld>
            <a:endParaRPr lang="fi-FI"/>
          </a:p>
        </p:txBody>
      </p:sp>
      <p:sp>
        <p:nvSpPr>
          <p:cNvPr id="5" name="Alatunnisteen paikkamerkki 4">
            <a:extLst>
              <a:ext uri="{FF2B5EF4-FFF2-40B4-BE49-F238E27FC236}">
                <a16:creationId xmlns:a16="http://schemas.microsoft.com/office/drawing/2014/main" id="{74E995EC-EE78-8382-02AB-CC15E3AF6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fi-FI"/>
          </a:p>
        </p:txBody>
      </p:sp>
      <p:sp>
        <p:nvSpPr>
          <p:cNvPr id="6" name="Dian numeron paikkamerkki 5">
            <a:extLst>
              <a:ext uri="{FF2B5EF4-FFF2-40B4-BE49-F238E27FC236}">
                <a16:creationId xmlns:a16="http://schemas.microsoft.com/office/drawing/2014/main" id="{579579D0-C8D7-1BFD-58EB-E0BB4139B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F4BB44F-7B72-EC4D-BE8A-419BCE6CF7A5}" type="slidenum">
              <a:rPr lang="fi-FI" smtClean="0"/>
              <a:pPr/>
              <a:t>‹#›</a:t>
            </a:fld>
            <a:endParaRPr lang="fi-FI"/>
          </a:p>
        </p:txBody>
      </p:sp>
    </p:spTree>
    <p:extLst>
      <p:ext uri="{BB962C8B-B14F-4D97-AF65-F5344CB8AC3E}">
        <p14:creationId xmlns:p14="http://schemas.microsoft.com/office/powerpoint/2010/main" val="348829922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defTabSz="914400" rtl="0" eaLnBrk="1" latinLnBrk="0" hangingPunct="1">
        <a:lnSpc>
          <a:spcPct val="90000"/>
        </a:lnSpc>
        <a:spcBef>
          <a:spcPct val="0"/>
        </a:spcBef>
        <a:buNone/>
        <a:defRPr sz="40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mailto:tapani.patosalmi@etelasavonha.fi"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tapani.patosalmi@etelasavonha.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048DE6-E9C7-6821-56FE-74B870BC8826}"/>
              </a:ext>
            </a:extLst>
          </p:cNvPr>
          <p:cNvSpPr>
            <a:spLocks noGrp="1"/>
          </p:cNvSpPr>
          <p:nvPr>
            <p:ph type="title"/>
          </p:nvPr>
        </p:nvSpPr>
        <p:spPr/>
        <p:txBody>
          <a:bodyPr/>
          <a:lstStyle/>
          <a:p>
            <a:r>
              <a:rPr lang="fi-FI" dirty="0"/>
              <a:t>Kestävän kasvun Eloisa</a:t>
            </a:r>
          </a:p>
        </p:txBody>
      </p:sp>
    </p:spTree>
    <p:extLst>
      <p:ext uri="{BB962C8B-B14F-4D97-AF65-F5344CB8AC3E}">
        <p14:creationId xmlns:p14="http://schemas.microsoft.com/office/powerpoint/2010/main" val="67272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4AF57F-52AD-60D2-44A9-B86E0A6AEE64}"/>
              </a:ext>
            </a:extLst>
          </p:cNvPr>
          <p:cNvSpPr>
            <a:spLocks noGrp="1"/>
          </p:cNvSpPr>
          <p:nvPr>
            <p:ph type="title"/>
          </p:nvPr>
        </p:nvSpPr>
        <p:spPr>
          <a:xfrm>
            <a:off x="699645" y="136862"/>
            <a:ext cx="10439400" cy="1325563"/>
          </a:xfrm>
        </p:spPr>
        <p:txBody>
          <a:bodyPr/>
          <a:lstStyle/>
          <a:p>
            <a:r>
              <a:rPr lang="fi-FI" dirty="0"/>
              <a:t>Tiedonhallintamallin rakentamisen prosessi</a:t>
            </a:r>
          </a:p>
        </p:txBody>
      </p:sp>
      <p:graphicFrame>
        <p:nvGraphicFramePr>
          <p:cNvPr id="4" name="Sisällön paikkamerkki 3">
            <a:extLst>
              <a:ext uri="{FF2B5EF4-FFF2-40B4-BE49-F238E27FC236}">
                <a16:creationId xmlns:a16="http://schemas.microsoft.com/office/drawing/2014/main" id="{A16D9ADE-649E-5974-4FB1-357A64DC61CA}"/>
              </a:ext>
            </a:extLst>
          </p:cNvPr>
          <p:cNvGraphicFramePr>
            <a:graphicFrameLocks noGrp="1"/>
          </p:cNvGraphicFramePr>
          <p:nvPr>
            <p:ph idx="1"/>
          </p:nvPr>
        </p:nvGraphicFramePr>
        <p:xfrm>
          <a:off x="699645" y="1622681"/>
          <a:ext cx="8416075" cy="393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uoli: Viisikulmio 4">
            <a:extLst>
              <a:ext uri="{FF2B5EF4-FFF2-40B4-BE49-F238E27FC236}">
                <a16:creationId xmlns:a16="http://schemas.microsoft.com/office/drawing/2014/main" id="{488C846C-2EE4-9EFD-7EF8-823C356A2FCF}"/>
              </a:ext>
            </a:extLst>
          </p:cNvPr>
          <p:cNvSpPr/>
          <p:nvPr/>
        </p:nvSpPr>
        <p:spPr>
          <a:xfrm>
            <a:off x="1958901" y="5235319"/>
            <a:ext cx="5507128" cy="1485819"/>
          </a:xfrm>
          <a:prstGeom prst="homePlate">
            <a:avLst>
              <a:gd name="adj" fmla="val 472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Käyttöönotto ja jatkokehitys (keväällä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1.4.2025 todettiin versio 1.0 valmistuneeksi, mutta jatkotyö (versio 1.1) käynnistettiin kevään–kesän aikana </a:t>
            </a:r>
            <a:r>
              <a:rPr kumimoji="0" lang="fi-FI" sz="1200" b="0" i="0" u="none" strike="noStrike" kern="1200" cap="none" spc="0" normalizeH="0" baseline="0" noProof="0" dirty="0" err="1">
                <a:ln>
                  <a:noFill/>
                </a:ln>
                <a:solidFill>
                  <a:prstClr val="black"/>
                </a:solidFill>
                <a:effectLst/>
                <a:uLnTx/>
                <a:uFillTx/>
                <a:latin typeface="Calibri" panose="020F0502020204030204"/>
                <a:ea typeface="+mn-ea"/>
                <a:cs typeface="+mn-cs"/>
              </a:rPr>
              <a:t>Istekin</a:t>
            </a: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 tuella.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Pääpaino siirtyy jalkauttamiseen, koulutuksiin, perehdytykseen ja tietosisältöjen rakentamiseen.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rPr>
              <a:t>Ylläpitovastuu keskitettiin erityisasiantuntijalle, ja toimialojen edustus ylläpitoryhmän nimettiin.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iruutu 6">
            <a:extLst>
              <a:ext uri="{FF2B5EF4-FFF2-40B4-BE49-F238E27FC236}">
                <a16:creationId xmlns:a16="http://schemas.microsoft.com/office/drawing/2014/main" id="{BE250E8F-2610-2FA2-A391-602B345010B2}"/>
              </a:ext>
            </a:extLst>
          </p:cNvPr>
          <p:cNvSpPr txBox="1"/>
          <p:nvPr/>
        </p:nvSpPr>
        <p:spPr>
          <a:xfrm>
            <a:off x="9747315" y="1622681"/>
            <a:ext cx="212103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Prosessi on kulkenut </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suunnittelusta ja rakenteen luomisesta käyttöönottoon</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ja nyt ollaan siirtymässä </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jatkuvan ylläpidon ja kehittämisen vaiheeseen</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jossa painopiste on koulutuksessa, sisällöntuotannossa ja mallin juurruttamisessa arjen toimintaan.</a:t>
            </a:r>
          </a:p>
        </p:txBody>
      </p:sp>
    </p:spTree>
    <p:extLst>
      <p:ext uri="{BB962C8B-B14F-4D97-AF65-F5344CB8AC3E}">
        <p14:creationId xmlns:p14="http://schemas.microsoft.com/office/powerpoint/2010/main" val="427768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23E9C4-BF3A-085C-C061-34DDA87E1C88}"/>
              </a:ext>
            </a:extLst>
          </p:cNvPr>
          <p:cNvSpPr>
            <a:spLocks noGrp="1"/>
          </p:cNvSpPr>
          <p:nvPr>
            <p:ph type="title"/>
          </p:nvPr>
        </p:nvSpPr>
        <p:spPr>
          <a:xfrm>
            <a:off x="748362" y="62639"/>
            <a:ext cx="10515600" cy="1325563"/>
          </a:xfrm>
        </p:spPr>
        <p:txBody>
          <a:bodyPr/>
          <a:lstStyle/>
          <a:p>
            <a:r>
              <a:rPr lang="fi-FI" dirty="0"/>
              <a:t>Ylläpito</a:t>
            </a:r>
          </a:p>
        </p:txBody>
      </p:sp>
      <p:pic>
        <p:nvPicPr>
          <p:cNvPr id="6" name="Sisällön paikkamerkki 5">
            <a:extLst>
              <a:ext uri="{FF2B5EF4-FFF2-40B4-BE49-F238E27FC236}">
                <a16:creationId xmlns:a16="http://schemas.microsoft.com/office/drawing/2014/main" id="{2E09D4D3-D63F-47B3-15B7-27E13FD390BF}"/>
              </a:ext>
            </a:extLst>
          </p:cNvPr>
          <p:cNvPicPr>
            <a:picLocks noGrp="1" noChangeAspect="1"/>
          </p:cNvPicPr>
          <p:nvPr>
            <p:ph sz="half" idx="1"/>
          </p:nvPr>
        </p:nvPicPr>
        <p:blipFill>
          <a:blip r:embed="rId2"/>
          <a:stretch>
            <a:fillRect/>
          </a:stretch>
        </p:blipFill>
        <p:spPr>
          <a:xfrm>
            <a:off x="140449" y="1264125"/>
            <a:ext cx="5850285" cy="3249653"/>
          </a:xfrm>
        </p:spPr>
      </p:pic>
      <p:pic>
        <p:nvPicPr>
          <p:cNvPr id="8" name="Sisällön paikkamerkki 7">
            <a:extLst>
              <a:ext uri="{FF2B5EF4-FFF2-40B4-BE49-F238E27FC236}">
                <a16:creationId xmlns:a16="http://schemas.microsoft.com/office/drawing/2014/main" id="{1BF9B856-0A97-8E0F-C391-3AA17AB65CEC}"/>
              </a:ext>
            </a:extLst>
          </p:cNvPr>
          <p:cNvPicPr>
            <a:picLocks noGrp="1" noChangeAspect="1"/>
          </p:cNvPicPr>
          <p:nvPr>
            <p:ph sz="half" idx="2"/>
          </p:nvPr>
        </p:nvPicPr>
        <p:blipFill>
          <a:blip r:embed="rId3"/>
          <a:stretch>
            <a:fillRect/>
          </a:stretch>
        </p:blipFill>
        <p:spPr>
          <a:xfrm>
            <a:off x="6059199" y="1438276"/>
            <a:ext cx="5877561" cy="2719387"/>
          </a:xfrm>
        </p:spPr>
      </p:pic>
      <p:cxnSp>
        <p:nvCxnSpPr>
          <p:cNvPr id="11" name="Suora nuoliyhdysviiva 10">
            <a:extLst>
              <a:ext uri="{FF2B5EF4-FFF2-40B4-BE49-F238E27FC236}">
                <a16:creationId xmlns:a16="http://schemas.microsoft.com/office/drawing/2014/main" id="{F5100480-1D51-52B8-77F6-D8F42AB66C45}"/>
              </a:ext>
            </a:extLst>
          </p:cNvPr>
          <p:cNvCxnSpPr>
            <a:cxnSpLocks/>
          </p:cNvCxnSpPr>
          <p:nvPr/>
        </p:nvCxnSpPr>
        <p:spPr>
          <a:xfrm flipV="1">
            <a:off x="5728023" y="1819373"/>
            <a:ext cx="559655" cy="106957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kstiruutu 11">
            <a:extLst>
              <a:ext uri="{FF2B5EF4-FFF2-40B4-BE49-F238E27FC236}">
                <a16:creationId xmlns:a16="http://schemas.microsoft.com/office/drawing/2014/main" id="{078BC466-7119-A7E4-2462-8E4974B6B41D}"/>
              </a:ext>
            </a:extLst>
          </p:cNvPr>
          <p:cNvSpPr txBox="1"/>
          <p:nvPr/>
        </p:nvSpPr>
        <p:spPr>
          <a:xfrm>
            <a:off x="1719675" y="4588834"/>
            <a:ext cx="1036948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Ylin taso: Ohjausryhmä</a:t>
            </a:r>
            <a:b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Ohjausryhmän tehtävänä on varmistaa tiedonhallinnan toimivuus ja sen edellytysten toteutuminen. Se vastaa linjauksista, ohjeistuksista ja mallin hyväksymisestä. Ohjausryhmän toimintaa tukevat tiedonhallintapolitiikka sekä tiedonhallintamallin hyödyntämisen ja kehittämisen suunnitelma.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Keskitaso: Mallin ylläpitäjät ja ARC-järjestelmän pääkäyttäjät</a:t>
            </a:r>
            <a:b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He vastaavat tiedonhallinnan operatiivisesta ylläpidosta ja käytöstä sekä koordinoivat työryhmien toimintaa.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solidFill>
                <a:effectLst/>
                <a:uLnTx/>
                <a:uFillTx/>
                <a:latin typeface="Calibri" panose="020F0502020204030204"/>
                <a:ea typeface="+mn-ea"/>
                <a:cs typeface="+mn-cs"/>
              </a:rPr>
              <a:t>Alin taso: Työryhmät</a:t>
            </a:r>
            <a:b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rPr>
              <a:t>Työryhmiin kuuluvat esimerkiksi prosessien omistajat, yksiköiden esihenkilöt tai muut henkilöt, joilla on kokonaisvaltainen ymmärrys edustamastaan toiminnosta tai yksiköstä.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54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742D98-F66F-D8BF-43AF-2A85733163BF}"/>
              </a:ext>
            </a:extLst>
          </p:cNvPr>
          <p:cNvSpPr>
            <a:spLocks noGrp="1"/>
          </p:cNvSpPr>
          <p:nvPr>
            <p:ph type="title"/>
          </p:nvPr>
        </p:nvSpPr>
        <p:spPr>
          <a:xfrm>
            <a:off x="838200" y="3616"/>
            <a:ext cx="10515600" cy="1325563"/>
          </a:xfrm>
        </p:spPr>
        <p:txBody>
          <a:bodyPr anchor="ctr">
            <a:normAutofit/>
          </a:bodyPr>
          <a:lstStyle/>
          <a:p>
            <a:r>
              <a:rPr lang="fi-FI" dirty="0"/>
              <a:t>Koulutus ja YTA-alueyhteistyö</a:t>
            </a:r>
          </a:p>
        </p:txBody>
      </p:sp>
      <p:sp>
        <p:nvSpPr>
          <p:cNvPr id="8" name="Content Placeholder 2">
            <a:extLst>
              <a:ext uri="{FF2B5EF4-FFF2-40B4-BE49-F238E27FC236}">
                <a16:creationId xmlns:a16="http://schemas.microsoft.com/office/drawing/2014/main" id="{FC0E6236-BCD9-69C7-0B1C-2DBA6CBE0260}"/>
              </a:ext>
            </a:extLst>
          </p:cNvPr>
          <p:cNvSpPr>
            <a:spLocks noGrp="1"/>
          </p:cNvSpPr>
          <p:nvPr>
            <p:ph sz="half" idx="1"/>
          </p:nvPr>
        </p:nvSpPr>
        <p:spPr>
          <a:xfrm>
            <a:off x="292230" y="1244339"/>
            <a:ext cx="5665509" cy="5307290"/>
          </a:xfrm>
        </p:spPr>
        <p:txBody>
          <a:bodyPr>
            <a:normAutofit fontScale="47500" lnSpcReduction="20000"/>
          </a:bodyPr>
          <a:lstStyle/>
          <a:p>
            <a:pPr marL="0" indent="0">
              <a:buNone/>
            </a:pPr>
            <a:r>
              <a:rPr lang="en-US" sz="2500" b="1" dirty="0" err="1"/>
              <a:t>Yhteistyö</a:t>
            </a:r>
            <a:endParaRPr lang="en-US" sz="2500" b="1" dirty="0"/>
          </a:p>
          <a:p>
            <a:pPr marL="0" indent="0">
              <a:buNone/>
            </a:pPr>
            <a:r>
              <a:rPr lang="fi-FI" sz="2500" dirty="0"/>
              <a:t>1. Yhteinen tilannekuva ja kokemusten jakaminen</a:t>
            </a:r>
          </a:p>
          <a:p>
            <a:pPr marL="0" indent="0">
              <a:buNone/>
            </a:pPr>
            <a:r>
              <a:rPr lang="fi-FI" sz="2500" dirty="0"/>
              <a:t>2. Yhteiset kehitysteemat ja tavoitteet</a:t>
            </a:r>
          </a:p>
          <a:p>
            <a:pPr marL="0" indent="0">
              <a:buNone/>
            </a:pPr>
            <a:r>
              <a:rPr lang="fi-FI" sz="2500" dirty="0"/>
              <a:t>3. Konkreettinen yhteistyö toteutuksessa</a:t>
            </a:r>
          </a:p>
          <a:p>
            <a:pPr marL="0" indent="0">
              <a:buNone/>
            </a:pPr>
            <a:r>
              <a:rPr lang="fi-FI" sz="2500" dirty="0"/>
              <a:t>4. Haasteet ja rajaukset</a:t>
            </a:r>
          </a:p>
          <a:p>
            <a:pPr marL="0" indent="0">
              <a:buNone/>
            </a:pPr>
            <a:r>
              <a:rPr lang="fi-FI" sz="2500" dirty="0"/>
              <a:t>5. Jatkosuunnitelmat</a:t>
            </a:r>
          </a:p>
          <a:p>
            <a:pPr marL="0" indent="0">
              <a:buNone/>
            </a:pPr>
            <a:endParaRPr lang="fi-FI" sz="1400" dirty="0"/>
          </a:p>
          <a:p>
            <a:pPr marL="0" indent="0">
              <a:buNone/>
            </a:pPr>
            <a:r>
              <a:rPr lang="fi-FI" sz="2500" b="1" dirty="0"/>
              <a:t>Koulutus</a:t>
            </a:r>
          </a:p>
          <a:p>
            <a:r>
              <a:rPr lang="fi-FI" sz="2500" dirty="0"/>
              <a:t>On järjestetty työpajoja, joissa on perehdytty </a:t>
            </a:r>
            <a:r>
              <a:rPr lang="fi-FI" sz="2500" dirty="0" err="1"/>
              <a:t>Arter</a:t>
            </a:r>
            <a:r>
              <a:rPr lang="fi-FI" sz="2500" dirty="0"/>
              <a:t> </a:t>
            </a:r>
            <a:r>
              <a:rPr lang="fi-FI" sz="2500" dirty="0" err="1"/>
              <a:t>ARC:n</a:t>
            </a:r>
            <a:r>
              <a:rPr lang="fi-FI" sz="2500" dirty="0"/>
              <a:t> toimintoihin, kuten palvelukarttoihin, integraatiokuvauksiin ja tietojärjestelmäsalkkujen hallintaan.</a:t>
            </a:r>
          </a:p>
          <a:p>
            <a:r>
              <a:rPr lang="fi-FI" sz="2500" dirty="0"/>
              <a:t>Koulutuksiin ovat osallistuneet erityisasiantuntijat, pääkäyttäjät ja kehittämistehtävissä olevat henkilöt.</a:t>
            </a:r>
          </a:p>
          <a:p>
            <a:r>
              <a:rPr lang="fi-FI" sz="2500" dirty="0"/>
              <a:t>Työpajoissa on hyödynnetty muiden YTA-alueiden osaamista, ja on jaettu mallipohjia ja hyviä käytäntöjä.</a:t>
            </a:r>
          </a:p>
          <a:p>
            <a:r>
              <a:rPr lang="fi-FI" sz="2500" dirty="0"/>
              <a:t>Syksylle 2025 on suunniteltu koko henkilöstölle avoin </a:t>
            </a:r>
            <a:r>
              <a:rPr lang="fi-FI" sz="2500" b="1" dirty="0"/>
              <a:t>tiedonhallinnan peruskurssi</a:t>
            </a:r>
            <a:r>
              <a:rPr lang="fi-FI" sz="2500" dirty="0"/>
              <a:t>, joka kattaa lainsäädännön, roolit ja vastuut sekä tiedonhallintamallin käytön.</a:t>
            </a:r>
          </a:p>
          <a:p>
            <a:r>
              <a:rPr lang="fi-FI" sz="2500" dirty="0"/>
              <a:t>Erityiskoulutukset on suunnattu </a:t>
            </a:r>
            <a:r>
              <a:rPr lang="fi-FI" sz="2500" b="1" dirty="0"/>
              <a:t>operatiivisen tason johtajille</a:t>
            </a:r>
            <a:r>
              <a:rPr lang="fi-FI" sz="2500" dirty="0"/>
              <a:t> ja </a:t>
            </a:r>
            <a:r>
              <a:rPr lang="fi-FI" sz="2500" b="1" dirty="0" err="1"/>
              <a:t>ARC:n</a:t>
            </a:r>
            <a:r>
              <a:rPr lang="fi-FI" sz="2500" b="1" dirty="0"/>
              <a:t> pääkäyttäjille</a:t>
            </a:r>
            <a:r>
              <a:rPr lang="fi-FI" sz="2500" dirty="0"/>
              <a:t>, jotta he voivat toimia sisäisinä tukihenkilöinä ja opastajina.</a:t>
            </a:r>
          </a:p>
          <a:p>
            <a:r>
              <a:rPr lang="fi-FI" sz="2500" dirty="0"/>
              <a:t>Koulutukset toteutetaan sekä </a:t>
            </a:r>
            <a:r>
              <a:rPr lang="fi-FI" sz="2500" b="1" dirty="0"/>
              <a:t>lähitilaisuuksina että etäkoulutuksina</a:t>
            </a:r>
            <a:r>
              <a:rPr lang="fi-FI" sz="2500" dirty="0"/>
              <a:t>, ja niitä täydennetään kirjallisilla ohjeilla sekä video-opastuksilla.</a:t>
            </a:r>
          </a:p>
          <a:p>
            <a:r>
              <a:rPr lang="fi-FI" sz="2500" dirty="0"/>
              <a:t>Tiedonhallintamalli on tarkoitus sisällyttää jatkossa Eloisan perehdytysohjelmaan (HR)</a:t>
            </a:r>
          </a:p>
          <a:p>
            <a:endParaRPr lang="fi-FI" dirty="0"/>
          </a:p>
          <a:p>
            <a:endParaRPr lang="en-US" dirty="0"/>
          </a:p>
        </p:txBody>
      </p:sp>
      <p:pic>
        <p:nvPicPr>
          <p:cNvPr id="16" name="Sisällön paikkamerkki 15">
            <a:extLst>
              <a:ext uri="{FF2B5EF4-FFF2-40B4-BE49-F238E27FC236}">
                <a16:creationId xmlns:a16="http://schemas.microsoft.com/office/drawing/2014/main" id="{AA332D52-6E55-A306-E828-C0E998AFF4CA}"/>
              </a:ext>
            </a:extLst>
          </p:cNvPr>
          <p:cNvPicPr>
            <a:picLocks noGrp="1" noChangeAspect="1"/>
          </p:cNvPicPr>
          <p:nvPr>
            <p:ph sz="half" idx="2"/>
          </p:nvPr>
        </p:nvPicPr>
        <p:blipFill>
          <a:blip r:embed="rId2"/>
          <a:stretch>
            <a:fillRect/>
          </a:stretch>
        </p:blipFill>
        <p:spPr>
          <a:xfrm>
            <a:off x="6350778" y="1770080"/>
            <a:ext cx="5747696" cy="3758741"/>
          </a:xfrm>
        </p:spPr>
      </p:pic>
    </p:spTree>
    <p:extLst>
      <p:ext uri="{BB962C8B-B14F-4D97-AF65-F5344CB8AC3E}">
        <p14:creationId xmlns:p14="http://schemas.microsoft.com/office/powerpoint/2010/main" val="348064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033303F-DA10-235E-9DE1-228B91526FFC}"/>
              </a:ext>
            </a:extLst>
          </p:cNvPr>
          <p:cNvSpPr>
            <a:spLocks noGrp="1"/>
          </p:cNvSpPr>
          <p:nvPr>
            <p:ph type="title"/>
          </p:nvPr>
        </p:nvSpPr>
        <p:spPr>
          <a:xfrm>
            <a:off x="838199" y="561068"/>
            <a:ext cx="8738937" cy="1325563"/>
          </a:xfrm>
        </p:spPr>
        <p:txBody>
          <a:bodyPr/>
          <a:lstStyle/>
          <a:p>
            <a:r>
              <a:rPr lang="fi-FI" dirty="0"/>
              <a:t>Tiedonhallintamallin mittarit</a:t>
            </a:r>
          </a:p>
        </p:txBody>
      </p:sp>
      <p:graphicFrame>
        <p:nvGraphicFramePr>
          <p:cNvPr id="7" name="Sisällön paikkamerkki 6">
            <a:extLst>
              <a:ext uri="{FF2B5EF4-FFF2-40B4-BE49-F238E27FC236}">
                <a16:creationId xmlns:a16="http://schemas.microsoft.com/office/drawing/2014/main" id="{C2DA5A03-AEA2-A0CC-D89C-D639D9493B1A}"/>
              </a:ext>
            </a:extLst>
          </p:cNvPr>
          <p:cNvGraphicFramePr>
            <a:graphicFrameLocks noGrp="1"/>
          </p:cNvGraphicFramePr>
          <p:nvPr>
            <p:ph idx="1"/>
            <p:extLst>
              <p:ext uri="{D42A27DB-BD31-4B8C-83A1-F6EECF244321}">
                <p14:modId xmlns:p14="http://schemas.microsoft.com/office/powerpoint/2010/main" val="2993382234"/>
              </p:ext>
            </p:extLst>
          </p:nvPr>
        </p:nvGraphicFramePr>
        <p:xfrm>
          <a:off x="831273" y="2020888"/>
          <a:ext cx="9264072" cy="4048252"/>
        </p:xfrm>
        <a:graphic>
          <a:graphicData uri="http://schemas.openxmlformats.org/drawingml/2006/table">
            <a:tbl>
              <a:tblPr firstRow="1" bandRow="1">
                <a:tableStyleId>{5C22544A-7EE6-4342-B048-85BDC9FD1C3A}</a:tableStyleId>
              </a:tblPr>
              <a:tblGrid>
                <a:gridCol w="2320527">
                  <a:extLst>
                    <a:ext uri="{9D8B030D-6E8A-4147-A177-3AD203B41FA5}">
                      <a16:colId xmlns:a16="http://schemas.microsoft.com/office/drawing/2014/main" val="2028132840"/>
                    </a:ext>
                  </a:extLst>
                </a:gridCol>
                <a:gridCol w="2314515">
                  <a:extLst>
                    <a:ext uri="{9D8B030D-6E8A-4147-A177-3AD203B41FA5}">
                      <a16:colId xmlns:a16="http://schemas.microsoft.com/office/drawing/2014/main" val="1375300885"/>
                    </a:ext>
                  </a:extLst>
                </a:gridCol>
                <a:gridCol w="2314515">
                  <a:extLst>
                    <a:ext uri="{9D8B030D-6E8A-4147-A177-3AD203B41FA5}">
                      <a16:colId xmlns:a16="http://schemas.microsoft.com/office/drawing/2014/main" val="3891391725"/>
                    </a:ext>
                  </a:extLst>
                </a:gridCol>
                <a:gridCol w="2314515">
                  <a:extLst>
                    <a:ext uri="{9D8B030D-6E8A-4147-A177-3AD203B41FA5}">
                      <a16:colId xmlns:a16="http://schemas.microsoft.com/office/drawing/2014/main" val="1423840386"/>
                    </a:ext>
                  </a:extLst>
                </a:gridCol>
              </a:tblGrid>
              <a:tr h="370840">
                <a:tc>
                  <a:txBody>
                    <a:bodyPr/>
                    <a:lstStyle/>
                    <a:p>
                      <a:pPr algn="l" rtl="0" fontAlgn="base">
                        <a:lnSpc>
                          <a:spcPts val="1350"/>
                        </a:lnSpc>
                        <a:buFont typeface="+mj-lt"/>
                        <a:buNone/>
                      </a:pPr>
                      <a:r>
                        <a:rPr lang="fi-FI" sz="1000" b="1" i="0" dirty="0">
                          <a:solidFill>
                            <a:schemeClr val="tx1"/>
                          </a:solidFill>
                          <a:effectLst/>
                          <a:latin typeface="Arial" panose="020B0604020202020204" pitchFamily="34" charset="0"/>
                        </a:rPr>
                        <a:t>Mittarin kuvaus</a:t>
                      </a:r>
                    </a:p>
                  </a:txBody>
                  <a:tcPr/>
                </a:tc>
                <a:tc>
                  <a:txBody>
                    <a:bodyPr/>
                    <a:lstStyle/>
                    <a:p>
                      <a:pPr algn="l" rtl="0" fontAlgn="base">
                        <a:lnSpc>
                          <a:spcPts val="1350"/>
                        </a:lnSpc>
                        <a:buNone/>
                      </a:pPr>
                      <a:r>
                        <a:rPr lang="fi-FI" sz="1000" b="1" i="0" dirty="0">
                          <a:solidFill>
                            <a:schemeClr val="tx1"/>
                          </a:solidFill>
                          <a:effectLst/>
                          <a:latin typeface="Arial" panose="020B0604020202020204" pitchFamily="34" charset="0"/>
                          <a:cs typeface="Arial" panose="020B0604020202020204" pitchFamily="34" charset="0"/>
                        </a:rPr>
                        <a:t>Mittaustapa</a:t>
                      </a:r>
                    </a:p>
                  </a:txBody>
                  <a:tcPr/>
                </a:tc>
                <a:tc>
                  <a:txBody>
                    <a:bodyPr/>
                    <a:lstStyle/>
                    <a:p>
                      <a:pPr marL="0" algn="l" defTabSz="914400" rtl="0" eaLnBrk="1" fontAlgn="base" latinLnBrk="0" hangingPunct="1">
                        <a:lnSpc>
                          <a:spcPts val="1350"/>
                        </a:lnSpc>
                        <a:buNone/>
                      </a:pPr>
                      <a:r>
                        <a:rPr lang="fi-FI" sz="1000" b="1" i="0" kern="1200" dirty="0">
                          <a:solidFill>
                            <a:schemeClr val="tx1"/>
                          </a:solidFill>
                          <a:effectLst/>
                          <a:latin typeface="Arial" panose="020B0604020202020204" pitchFamily="34" charset="0"/>
                          <a:ea typeface="+mn-ea"/>
                          <a:cs typeface="Arial" panose="020B0604020202020204" pitchFamily="34" charset="0"/>
                        </a:rPr>
                        <a:t>Tavoite</a:t>
                      </a:r>
                    </a:p>
                  </a:txBody>
                  <a:tcPr/>
                </a:tc>
                <a:tc>
                  <a:txBody>
                    <a:bodyPr/>
                    <a:lstStyle/>
                    <a:p>
                      <a:endParaRPr lang="fi-FI" dirty="0"/>
                    </a:p>
                  </a:txBody>
                  <a:tcPr/>
                </a:tc>
                <a:extLst>
                  <a:ext uri="{0D108BD9-81ED-4DB2-BD59-A6C34878D82A}">
                    <a16:rowId xmlns:a16="http://schemas.microsoft.com/office/drawing/2014/main" val="3522739550"/>
                  </a:ext>
                </a:extLst>
              </a:tr>
              <a:tr h="370840">
                <a:tc>
                  <a:txBody>
                    <a:bodyPr/>
                    <a:lstStyle/>
                    <a:p>
                      <a:pPr algn="l" rtl="0" fontAlgn="base">
                        <a:lnSpc>
                          <a:spcPts val="1350"/>
                        </a:lnSpc>
                        <a:buFont typeface="+mj-lt"/>
                        <a:buNone/>
                      </a:pPr>
                      <a:r>
                        <a:rPr lang="fi-FI" sz="1000" b="1" i="0" dirty="0">
                          <a:solidFill>
                            <a:schemeClr val="tx1"/>
                          </a:solidFill>
                          <a:effectLst/>
                          <a:latin typeface="Arial" panose="020B0604020202020204" pitchFamily="34" charset="0"/>
                        </a:rPr>
                        <a:t>1.Tietojen saatavuus ja käytettävyys </a:t>
                      </a:r>
                    </a:p>
                  </a:txBody>
                  <a:tcPr/>
                </a:tc>
                <a:tc>
                  <a:txBody>
                    <a:bodyPr/>
                    <a:lstStyle/>
                    <a:p>
                      <a:pPr algn="l" rtl="0" fontAlgn="base">
                        <a:lnSpc>
                          <a:spcPts val="1350"/>
                        </a:lnSpc>
                        <a:buNone/>
                      </a:pPr>
                      <a:r>
                        <a:rPr lang="fi-FI" sz="1000" b="1" i="0" dirty="0">
                          <a:solidFill>
                            <a:schemeClr val="tx1"/>
                          </a:solidFill>
                          <a:effectLst/>
                          <a:latin typeface="Arial" panose="020B0604020202020204" pitchFamily="34" charset="0"/>
                        </a:rPr>
                        <a:t>Saatavuusprosentti: Kuinka usein tiedot ovat saatavilla käyttäjille? </a:t>
                      </a:r>
                      <a:endParaRPr lang="fi-FI" b="1" i="0" dirty="0">
                        <a:solidFill>
                          <a:schemeClr val="tx1"/>
                        </a:solidFill>
                        <a:effectLst/>
                      </a:endParaRPr>
                    </a:p>
                  </a:txBody>
                  <a:tcPr/>
                </a:tc>
                <a:tc>
                  <a:txBody>
                    <a:bodyPr/>
                    <a:lstStyle/>
                    <a:p>
                      <a:pPr algn="ctr" rtl="0" fontAlgn="base">
                        <a:lnSpc>
                          <a:spcPts val="1350"/>
                        </a:lnSpc>
                        <a:buNone/>
                      </a:pPr>
                      <a:r>
                        <a:rPr lang="fi-FI" sz="1000" b="0" i="0" dirty="0">
                          <a:effectLst/>
                          <a:latin typeface="Arial" panose="020B0604020202020204" pitchFamily="34" charset="0"/>
                        </a:rPr>
                        <a:t> </a:t>
                      </a:r>
                    </a:p>
                  </a:txBody>
                  <a:tcPr/>
                </a:tc>
                <a:tc>
                  <a:txBody>
                    <a:bodyPr/>
                    <a:lstStyle/>
                    <a:p>
                      <a:endParaRPr lang="fi-FI" dirty="0"/>
                    </a:p>
                  </a:txBody>
                  <a:tcPr/>
                </a:tc>
                <a:extLst>
                  <a:ext uri="{0D108BD9-81ED-4DB2-BD59-A6C34878D82A}">
                    <a16:rowId xmlns:a16="http://schemas.microsoft.com/office/drawing/2014/main" val="2048615844"/>
                  </a:ext>
                </a:extLst>
              </a:tr>
              <a:tr h="370840">
                <a:tc>
                  <a:txBody>
                    <a:bodyPr/>
                    <a:lstStyle/>
                    <a:p>
                      <a:pPr algn="just" rtl="0" fontAlgn="base">
                        <a:lnSpc>
                          <a:spcPts val="1350"/>
                        </a:lnSpc>
                        <a:buNone/>
                      </a:pPr>
                      <a:r>
                        <a:rPr lang="fi-FI" sz="1000" b="1" i="0" dirty="0">
                          <a:effectLst/>
                          <a:latin typeface="Arial" panose="020B0604020202020204" pitchFamily="34" charset="0"/>
                        </a:rPr>
                        <a:t> </a:t>
                      </a:r>
                    </a:p>
                  </a:txBody>
                  <a:tcPr/>
                </a:tc>
                <a:tc>
                  <a:txBody>
                    <a:bodyPr/>
                    <a:lstStyle/>
                    <a:p>
                      <a:pPr algn="l" rtl="0" fontAlgn="base">
                        <a:lnSpc>
                          <a:spcPts val="1350"/>
                        </a:lnSpc>
                        <a:buNone/>
                      </a:pPr>
                      <a:r>
                        <a:rPr lang="fi-FI" sz="1000" b="1" i="0" dirty="0">
                          <a:effectLst/>
                          <a:latin typeface="Arial" panose="020B0604020202020204" pitchFamily="34" charset="0"/>
                        </a:rPr>
                        <a:t>Vastausaika: Kuinka nopeasti käyttäjät voivat saada tarvitsemansa tiedot? </a:t>
                      </a:r>
                      <a:endParaRPr lang="fi-FI" b="1" i="0" dirty="0">
                        <a:effectLst/>
                      </a:endParaRPr>
                    </a:p>
                  </a:txBody>
                  <a:tcPr/>
                </a:tc>
                <a:tc>
                  <a:txBody>
                    <a:bodyPr/>
                    <a:lstStyle/>
                    <a:p>
                      <a:pPr algn="ctr" rtl="0" fontAlgn="base">
                        <a:lnSpc>
                          <a:spcPts val="1350"/>
                        </a:lnSpc>
                        <a:buNone/>
                      </a:pPr>
                      <a:r>
                        <a:rPr lang="fi-FI" sz="1000" b="0" i="0" dirty="0">
                          <a:effectLst/>
                          <a:latin typeface="Arial" panose="020B0604020202020204" pitchFamily="34" charset="0"/>
                        </a:rPr>
                        <a:t> </a:t>
                      </a:r>
                    </a:p>
                  </a:txBody>
                  <a:tcPr/>
                </a:tc>
                <a:tc>
                  <a:txBody>
                    <a:bodyPr/>
                    <a:lstStyle/>
                    <a:p>
                      <a:endParaRPr lang="fi-FI"/>
                    </a:p>
                  </a:txBody>
                  <a:tcPr/>
                </a:tc>
                <a:extLst>
                  <a:ext uri="{0D108BD9-81ED-4DB2-BD59-A6C34878D82A}">
                    <a16:rowId xmlns:a16="http://schemas.microsoft.com/office/drawing/2014/main" val="532151344"/>
                  </a:ext>
                </a:extLst>
              </a:tr>
              <a:tr h="370840">
                <a:tc>
                  <a:txBody>
                    <a:bodyPr/>
                    <a:lstStyle/>
                    <a:p>
                      <a:pPr algn="just" rtl="0" fontAlgn="base">
                        <a:lnSpc>
                          <a:spcPts val="1350"/>
                        </a:lnSpc>
                        <a:buNone/>
                      </a:pPr>
                      <a:r>
                        <a:rPr lang="fi-FI" sz="1000" b="0" i="0">
                          <a:effectLst/>
                          <a:latin typeface="Arial" panose="020B0604020202020204" pitchFamily="34" charset="0"/>
                        </a:rPr>
                        <a:t> </a:t>
                      </a:r>
                    </a:p>
                  </a:txBody>
                  <a:tcPr/>
                </a:tc>
                <a:tc>
                  <a:txBody>
                    <a:bodyPr/>
                    <a:lstStyle/>
                    <a:p>
                      <a:pPr algn="l" rtl="0" fontAlgn="base">
                        <a:lnSpc>
                          <a:spcPts val="1350"/>
                        </a:lnSpc>
                        <a:buNone/>
                      </a:pPr>
                      <a:r>
                        <a:rPr lang="fi-FI" sz="1000" b="1" i="0" dirty="0">
                          <a:effectLst/>
                          <a:latin typeface="Arial" panose="020B0604020202020204" pitchFamily="34" charset="0"/>
                        </a:rPr>
                        <a:t>Käyttäjätyytyväisyys: Kuinka tyytyväisiä käyttäjät ovat tiedon saatavuuteen ja käytettävyyteen?</a:t>
                      </a:r>
                      <a:r>
                        <a:rPr lang="fi-FI" sz="1000" b="0" i="0" dirty="0">
                          <a:effectLst/>
                          <a:latin typeface="Arial" panose="020B0604020202020204" pitchFamily="34" charset="0"/>
                        </a:rPr>
                        <a:t> </a:t>
                      </a:r>
                      <a:endParaRPr lang="fi-FI" b="0" i="0" dirty="0">
                        <a:effectLst/>
                      </a:endParaRPr>
                    </a:p>
                  </a:txBody>
                  <a:tcPr/>
                </a:tc>
                <a:tc>
                  <a:txBody>
                    <a:bodyPr/>
                    <a:lstStyle/>
                    <a:p>
                      <a:pPr algn="ctr" rtl="0" fontAlgn="base">
                        <a:lnSpc>
                          <a:spcPts val="1350"/>
                        </a:lnSpc>
                        <a:buNone/>
                      </a:pPr>
                      <a:r>
                        <a:rPr lang="fi-FI" sz="1000" b="0" i="0" dirty="0">
                          <a:effectLst/>
                          <a:latin typeface="Arial" panose="020B0604020202020204" pitchFamily="34" charset="0"/>
                        </a:rPr>
                        <a:t> </a:t>
                      </a:r>
                    </a:p>
                  </a:txBody>
                  <a:tcPr/>
                </a:tc>
                <a:tc>
                  <a:txBody>
                    <a:bodyPr/>
                    <a:lstStyle/>
                    <a:p>
                      <a:endParaRPr lang="fi-FI" dirty="0"/>
                    </a:p>
                  </a:txBody>
                  <a:tcPr/>
                </a:tc>
                <a:extLst>
                  <a:ext uri="{0D108BD9-81ED-4DB2-BD59-A6C34878D82A}">
                    <a16:rowId xmlns:a16="http://schemas.microsoft.com/office/drawing/2014/main" val="3126436924"/>
                  </a:ext>
                </a:extLst>
              </a:tr>
              <a:tr h="370840">
                <a:tc>
                  <a:txBody>
                    <a:bodyPr/>
                    <a:lstStyle/>
                    <a:p>
                      <a:pPr algn="just" rtl="0" fontAlgn="base">
                        <a:lnSpc>
                          <a:spcPts val="1350"/>
                        </a:lnSpc>
                        <a:buFont typeface="+mj-lt"/>
                        <a:buNone/>
                      </a:pPr>
                      <a:r>
                        <a:rPr lang="fi-FI" sz="1000" b="1" i="0" dirty="0">
                          <a:effectLst/>
                          <a:latin typeface="Arial" panose="020B0604020202020204" pitchFamily="34" charset="0"/>
                        </a:rPr>
                        <a:t>2.Tietojen turvallisuus </a:t>
                      </a:r>
                    </a:p>
                  </a:txBody>
                  <a:tcPr/>
                </a:tc>
                <a:tc>
                  <a:txBody>
                    <a:bodyPr/>
                    <a:lstStyle/>
                    <a:p>
                      <a:pPr algn="l" rtl="0" fontAlgn="base">
                        <a:lnSpc>
                          <a:spcPts val="1350"/>
                        </a:lnSpc>
                        <a:buNone/>
                      </a:pPr>
                      <a:r>
                        <a:rPr lang="fi-FI" sz="1000" b="1" i="0">
                          <a:effectLst/>
                          <a:latin typeface="Arial" panose="020B0604020202020204" pitchFamily="34" charset="0"/>
                        </a:rPr>
                        <a:t>Tietoturvaloukkaukset: Tapahtuneiden tietoturvaloukkausten määrä ja vakavuus.</a:t>
                      </a:r>
                      <a:r>
                        <a:rPr lang="fi-FI" sz="1000" b="0" i="0">
                          <a:effectLst/>
                          <a:latin typeface="Arial" panose="020B0604020202020204" pitchFamily="34" charset="0"/>
                        </a:rPr>
                        <a:t> </a:t>
                      </a:r>
                      <a:endParaRPr lang="fi-FI" b="0" i="0">
                        <a:effectLst/>
                      </a:endParaRPr>
                    </a:p>
                  </a:txBody>
                  <a:tcPr/>
                </a:tc>
                <a:tc>
                  <a:txBody>
                    <a:bodyPr/>
                    <a:lstStyle/>
                    <a:p>
                      <a:pPr algn="ctr" rtl="0" fontAlgn="base">
                        <a:lnSpc>
                          <a:spcPts val="1350"/>
                        </a:lnSpc>
                        <a:buNone/>
                      </a:pPr>
                      <a:r>
                        <a:rPr lang="fi-FI" sz="1000" b="0" i="0">
                          <a:effectLst/>
                          <a:latin typeface="Arial" panose="020B0604020202020204" pitchFamily="34" charset="0"/>
                        </a:rPr>
                        <a:t> </a:t>
                      </a:r>
                    </a:p>
                  </a:txBody>
                  <a:tcPr/>
                </a:tc>
                <a:tc>
                  <a:txBody>
                    <a:bodyPr/>
                    <a:lstStyle/>
                    <a:p>
                      <a:endParaRPr lang="fi-FI"/>
                    </a:p>
                  </a:txBody>
                  <a:tcPr/>
                </a:tc>
                <a:extLst>
                  <a:ext uri="{0D108BD9-81ED-4DB2-BD59-A6C34878D82A}">
                    <a16:rowId xmlns:a16="http://schemas.microsoft.com/office/drawing/2014/main" val="1847037237"/>
                  </a:ext>
                </a:extLst>
              </a:tr>
              <a:tr h="370840">
                <a:tc>
                  <a:txBody>
                    <a:bodyPr/>
                    <a:lstStyle/>
                    <a:p>
                      <a:pPr algn="just" rtl="0" fontAlgn="base">
                        <a:lnSpc>
                          <a:spcPts val="1350"/>
                        </a:lnSpc>
                        <a:buNone/>
                      </a:pPr>
                      <a:r>
                        <a:rPr lang="fi-FI" sz="1000" b="0" i="0">
                          <a:effectLst/>
                          <a:latin typeface="Arial" panose="020B0604020202020204" pitchFamily="34" charset="0"/>
                        </a:rPr>
                        <a:t> </a:t>
                      </a:r>
                    </a:p>
                  </a:txBody>
                  <a:tcPr/>
                </a:tc>
                <a:tc>
                  <a:txBody>
                    <a:bodyPr/>
                    <a:lstStyle/>
                    <a:p>
                      <a:pPr algn="l" rtl="0" fontAlgn="base">
                        <a:lnSpc>
                          <a:spcPts val="1350"/>
                        </a:lnSpc>
                        <a:buNone/>
                      </a:pPr>
                      <a:r>
                        <a:rPr lang="fi-FI" sz="1000" b="0" i="0">
                          <a:effectLst/>
                          <a:latin typeface="Arial" panose="020B0604020202020204" pitchFamily="34" charset="0"/>
                        </a:rPr>
                        <a:t>Tietojen eheys: Kuinka hyvin tietojen eheys on säilytetty (ts. tiedot eivät ole muuttuneet luvattomasti)? </a:t>
                      </a:r>
                      <a:endParaRPr lang="fi-FI" b="0" i="0">
                        <a:effectLst/>
                      </a:endParaRPr>
                    </a:p>
                  </a:txBody>
                  <a:tcPr/>
                </a:tc>
                <a:tc>
                  <a:txBody>
                    <a:bodyPr/>
                    <a:lstStyle/>
                    <a:p>
                      <a:pPr algn="ctr" rtl="0" fontAlgn="base">
                        <a:lnSpc>
                          <a:spcPts val="1350"/>
                        </a:lnSpc>
                        <a:buNone/>
                      </a:pPr>
                      <a:r>
                        <a:rPr lang="fi-FI" sz="1000" b="0" i="0">
                          <a:effectLst/>
                          <a:latin typeface="Arial" panose="020B0604020202020204" pitchFamily="34" charset="0"/>
                        </a:rPr>
                        <a:t> </a:t>
                      </a:r>
                    </a:p>
                  </a:txBody>
                  <a:tcPr/>
                </a:tc>
                <a:tc>
                  <a:txBody>
                    <a:bodyPr/>
                    <a:lstStyle/>
                    <a:p>
                      <a:endParaRPr lang="fi-FI"/>
                    </a:p>
                  </a:txBody>
                  <a:tcPr/>
                </a:tc>
                <a:extLst>
                  <a:ext uri="{0D108BD9-81ED-4DB2-BD59-A6C34878D82A}">
                    <a16:rowId xmlns:a16="http://schemas.microsoft.com/office/drawing/2014/main" val="2328704243"/>
                  </a:ext>
                </a:extLst>
              </a:tr>
              <a:tr h="370840">
                <a:tc>
                  <a:txBody>
                    <a:bodyPr/>
                    <a:lstStyle/>
                    <a:p>
                      <a:pPr algn="just" rtl="0" fontAlgn="base">
                        <a:lnSpc>
                          <a:spcPts val="1350"/>
                        </a:lnSpc>
                        <a:buNone/>
                      </a:pPr>
                      <a:r>
                        <a:rPr lang="fi-FI" sz="1000" b="0" i="0">
                          <a:effectLst/>
                          <a:latin typeface="Arial" panose="020B0604020202020204" pitchFamily="34" charset="0"/>
                        </a:rPr>
                        <a:t> </a:t>
                      </a:r>
                    </a:p>
                  </a:txBody>
                  <a:tcPr/>
                </a:tc>
                <a:tc>
                  <a:txBody>
                    <a:bodyPr/>
                    <a:lstStyle/>
                    <a:p>
                      <a:pPr algn="l" rtl="0" fontAlgn="base">
                        <a:lnSpc>
                          <a:spcPts val="1350"/>
                        </a:lnSpc>
                        <a:buNone/>
                      </a:pPr>
                      <a:r>
                        <a:rPr lang="fi-FI" sz="1000" b="1" i="0">
                          <a:effectLst/>
                          <a:latin typeface="Arial" panose="020B0604020202020204" pitchFamily="34" charset="0"/>
                        </a:rPr>
                        <a:t>Käyttäjien pääsynvalvonta: Kuinka hyvin pääsy tietoihin on hallittu ja valvottu?</a:t>
                      </a:r>
                      <a:r>
                        <a:rPr lang="fi-FI" sz="1000" b="0" i="0">
                          <a:effectLst/>
                          <a:latin typeface="Arial" panose="020B0604020202020204" pitchFamily="34" charset="0"/>
                        </a:rPr>
                        <a:t> </a:t>
                      </a:r>
                      <a:endParaRPr lang="fi-FI" b="0" i="0">
                        <a:effectLst/>
                      </a:endParaRPr>
                    </a:p>
                  </a:txBody>
                  <a:tcPr/>
                </a:tc>
                <a:tc>
                  <a:txBody>
                    <a:bodyPr/>
                    <a:lstStyle/>
                    <a:p>
                      <a:pPr algn="ctr" rtl="0" fontAlgn="base">
                        <a:lnSpc>
                          <a:spcPts val="1350"/>
                        </a:lnSpc>
                        <a:buNone/>
                      </a:pPr>
                      <a:r>
                        <a:rPr lang="fi-FI" sz="1000" b="0" i="0">
                          <a:effectLst/>
                          <a:latin typeface="Arial" panose="020B0604020202020204" pitchFamily="34" charset="0"/>
                        </a:rPr>
                        <a:t> </a:t>
                      </a:r>
                    </a:p>
                  </a:txBody>
                  <a:tcPr/>
                </a:tc>
                <a:tc>
                  <a:txBody>
                    <a:bodyPr/>
                    <a:lstStyle/>
                    <a:p>
                      <a:endParaRPr lang="fi-FI" dirty="0"/>
                    </a:p>
                  </a:txBody>
                  <a:tcPr/>
                </a:tc>
                <a:extLst>
                  <a:ext uri="{0D108BD9-81ED-4DB2-BD59-A6C34878D82A}">
                    <a16:rowId xmlns:a16="http://schemas.microsoft.com/office/drawing/2014/main" val="1727822321"/>
                  </a:ext>
                </a:extLst>
              </a:tr>
            </a:tbl>
          </a:graphicData>
        </a:graphic>
      </p:graphicFrame>
    </p:spTree>
    <p:extLst>
      <p:ext uri="{BB962C8B-B14F-4D97-AF65-F5344CB8AC3E}">
        <p14:creationId xmlns:p14="http://schemas.microsoft.com/office/powerpoint/2010/main" val="3202504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B1AC8-BE37-CDF4-4BF0-8BA15FA321CF}"/>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6C726B5A-C9BE-9F74-8994-0C9A6E391A79}"/>
              </a:ext>
            </a:extLst>
          </p:cNvPr>
          <p:cNvSpPr>
            <a:spLocks noGrp="1"/>
          </p:cNvSpPr>
          <p:nvPr>
            <p:ph type="title"/>
          </p:nvPr>
        </p:nvSpPr>
        <p:spPr>
          <a:xfrm>
            <a:off x="838199" y="561068"/>
            <a:ext cx="8738937" cy="1325563"/>
          </a:xfrm>
        </p:spPr>
        <p:txBody>
          <a:bodyPr/>
          <a:lstStyle/>
          <a:p>
            <a:r>
              <a:rPr lang="fi-FI" dirty="0"/>
              <a:t>Tiedonhallintamallin mittarit</a:t>
            </a:r>
          </a:p>
        </p:txBody>
      </p:sp>
      <p:graphicFrame>
        <p:nvGraphicFramePr>
          <p:cNvPr id="7" name="Sisällön paikkamerkki 6">
            <a:extLst>
              <a:ext uri="{FF2B5EF4-FFF2-40B4-BE49-F238E27FC236}">
                <a16:creationId xmlns:a16="http://schemas.microsoft.com/office/drawing/2014/main" id="{44CF8B6E-18EC-DA6E-7400-8D6E5C3B00CD}"/>
              </a:ext>
            </a:extLst>
          </p:cNvPr>
          <p:cNvGraphicFramePr>
            <a:graphicFrameLocks noGrp="1"/>
          </p:cNvGraphicFramePr>
          <p:nvPr>
            <p:ph idx="1"/>
            <p:extLst>
              <p:ext uri="{D42A27DB-BD31-4B8C-83A1-F6EECF244321}">
                <p14:modId xmlns:p14="http://schemas.microsoft.com/office/powerpoint/2010/main" val="1138510130"/>
              </p:ext>
            </p:extLst>
          </p:nvPr>
        </p:nvGraphicFramePr>
        <p:xfrm>
          <a:off x="858982" y="2020888"/>
          <a:ext cx="8718153" cy="3076131"/>
        </p:xfrm>
        <a:graphic>
          <a:graphicData uri="http://schemas.openxmlformats.org/drawingml/2006/table">
            <a:tbl>
              <a:tblPr firstRow="1" bandRow="1">
                <a:tableStyleId>{5C22544A-7EE6-4342-B048-85BDC9FD1C3A}</a:tableStyleId>
              </a:tblPr>
              <a:tblGrid>
                <a:gridCol w="2894551">
                  <a:extLst>
                    <a:ext uri="{9D8B030D-6E8A-4147-A177-3AD203B41FA5}">
                      <a16:colId xmlns:a16="http://schemas.microsoft.com/office/drawing/2014/main" val="2028132840"/>
                    </a:ext>
                  </a:extLst>
                </a:gridCol>
                <a:gridCol w="2911801">
                  <a:extLst>
                    <a:ext uri="{9D8B030D-6E8A-4147-A177-3AD203B41FA5}">
                      <a16:colId xmlns:a16="http://schemas.microsoft.com/office/drawing/2014/main" val="1375300885"/>
                    </a:ext>
                  </a:extLst>
                </a:gridCol>
                <a:gridCol w="2911801">
                  <a:extLst>
                    <a:ext uri="{9D8B030D-6E8A-4147-A177-3AD203B41FA5}">
                      <a16:colId xmlns:a16="http://schemas.microsoft.com/office/drawing/2014/main" val="3891391725"/>
                    </a:ext>
                  </a:extLst>
                </a:gridCol>
              </a:tblGrid>
              <a:tr h="370840">
                <a:tc>
                  <a:txBody>
                    <a:bodyPr/>
                    <a:lstStyle/>
                    <a:p>
                      <a:pPr algn="l" rtl="0" fontAlgn="base">
                        <a:lnSpc>
                          <a:spcPts val="1350"/>
                        </a:lnSpc>
                        <a:buFont typeface="+mj-lt"/>
                        <a:buNone/>
                      </a:pPr>
                      <a:r>
                        <a:rPr lang="fi-FI" sz="1000" b="1" i="0" dirty="0">
                          <a:solidFill>
                            <a:schemeClr val="tx1"/>
                          </a:solidFill>
                          <a:effectLst/>
                          <a:latin typeface="Arial" panose="020B0604020202020204" pitchFamily="34" charset="0"/>
                        </a:rPr>
                        <a:t>Mittarin kuvaus</a:t>
                      </a:r>
                    </a:p>
                  </a:txBody>
                  <a:tcPr/>
                </a:tc>
                <a:tc>
                  <a:txBody>
                    <a:bodyPr/>
                    <a:lstStyle/>
                    <a:p>
                      <a:pPr algn="l" rtl="0" fontAlgn="base">
                        <a:lnSpc>
                          <a:spcPts val="1350"/>
                        </a:lnSpc>
                        <a:buNone/>
                      </a:pPr>
                      <a:r>
                        <a:rPr lang="fi-FI" sz="1000" b="1" i="0" dirty="0">
                          <a:solidFill>
                            <a:schemeClr val="tx1"/>
                          </a:solidFill>
                          <a:effectLst/>
                          <a:latin typeface="Arial" panose="020B0604020202020204" pitchFamily="34" charset="0"/>
                          <a:cs typeface="Arial" panose="020B0604020202020204" pitchFamily="34" charset="0"/>
                        </a:rPr>
                        <a:t>Mittaustapa</a:t>
                      </a:r>
                    </a:p>
                  </a:txBody>
                  <a:tcPr/>
                </a:tc>
                <a:tc>
                  <a:txBody>
                    <a:bodyPr/>
                    <a:lstStyle/>
                    <a:p>
                      <a:pPr marL="0" algn="l" defTabSz="914400" rtl="0" eaLnBrk="1" fontAlgn="base" latinLnBrk="0" hangingPunct="1">
                        <a:lnSpc>
                          <a:spcPts val="1350"/>
                        </a:lnSpc>
                        <a:buNone/>
                      </a:pPr>
                      <a:r>
                        <a:rPr lang="fi-FI" sz="1000" b="1" i="0" kern="1200" dirty="0">
                          <a:solidFill>
                            <a:schemeClr val="tx1"/>
                          </a:solidFill>
                          <a:effectLst/>
                          <a:latin typeface="Arial" panose="020B0604020202020204" pitchFamily="34" charset="0"/>
                          <a:ea typeface="+mn-ea"/>
                          <a:cs typeface="Arial" panose="020B0604020202020204" pitchFamily="34" charset="0"/>
                        </a:rPr>
                        <a:t>Tavoite</a:t>
                      </a:r>
                    </a:p>
                  </a:txBody>
                  <a:tcPr/>
                </a:tc>
                <a:extLst>
                  <a:ext uri="{0D108BD9-81ED-4DB2-BD59-A6C34878D82A}">
                    <a16:rowId xmlns:a16="http://schemas.microsoft.com/office/drawing/2014/main" val="2774713161"/>
                  </a:ext>
                </a:extLst>
              </a:tr>
              <a:tr h="370840">
                <a:tc>
                  <a:txBody>
                    <a:bodyPr/>
                    <a:lstStyle/>
                    <a:p>
                      <a:pPr marL="0" algn="just" defTabSz="914400" rtl="0" eaLnBrk="1" fontAlgn="base" latinLnBrk="0" hangingPunct="1">
                        <a:lnSpc>
                          <a:spcPts val="1350"/>
                        </a:lnSpc>
                        <a:buFont typeface="+mj-lt"/>
                        <a:buNone/>
                      </a:pPr>
                      <a:r>
                        <a:rPr lang="fi-FI" sz="1000" b="1" i="0" kern="1200" dirty="0">
                          <a:solidFill>
                            <a:schemeClr val="dk1"/>
                          </a:solidFill>
                          <a:effectLst/>
                          <a:latin typeface="Arial" panose="020B0604020202020204" pitchFamily="34" charset="0"/>
                          <a:ea typeface="+mn-ea"/>
                          <a:cs typeface="+mn-cs"/>
                        </a:rPr>
                        <a:t>3.Tietojen hallinnan tehokkuus </a:t>
                      </a:r>
                    </a:p>
                  </a:txBody>
                  <a:tcPr/>
                </a:tc>
                <a:tc>
                  <a:txBody>
                    <a:bodyPr/>
                    <a:lstStyle/>
                    <a:p>
                      <a:pPr marL="0" algn="l" defTabSz="914400" rtl="0" eaLnBrk="1" fontAlgn="base" latinLnBrk="0" hangingPunct="1">
                        <a:lnSpc>
                          <a:spcPts val="1350"/>
                        </a:lnSpc>
                        <a:buNone/>
                      </a:pPr>
                      <a:r>
                        <a:rPr lang="fi-FI" sz="1000" b="1" i="0" kern="1200" dirty="0">
                          <a:solidFill>
                            <a:schemeClr val="dk1"/>
                          </a:solidFill>
                          <a:effectLst/>
                          <a:latin typeface="Arial" panose="020B0604020202020204" pitchFamily="34" charset="0"/>
                          <a:ea typeface="+mn-ea"/>
                          <a:cs typeface="+mn-cs"/>
                        </a:rPr>
                        <a:t>Automaatioaste: Kuinka suuri osa tiedonhallintaprosesseista on automatisoitu? </a:t>
                      </a:r>
                    </a:p>
                  </a:txBody>
                  <a:tcPr/>
                </a:tc>
                <a:tc>
                  <a:txBody>
                    <a:bodyPr/>
                    <a:lstStyle/>
                    <a:p>
                      <a:pPr marL="0" algn="just" defTabSz="914400" rtl="0" eaLnBrk="1" fontAlgn="base" latinLnBrk="0" hangingPunct="1">
                        <a:lnSpc>
                          <a:spcPts val="1350"/>
                        </a:lnSpc>
                        <a:buNone/>
                      </a:pPr>
                      <a:r>
                        <a:rPr lang="fi-FI" sz="1000" b="0" i="0" kern="1200" dirty="0">
                          <a:solidFill>
                            <a:schemeClr val="dk1"/>
                          </a:solidFill>
                          <a:effectLst/>
                          <a:latin typeface="Arial" panose="020B0604020202020204" pitchFamily="34" charset="0"/>
                          <a:ea typeface="+mn-ea"/>
                          <a:cs typeface="+mn-cs"/>
                        </a:rPr>
                        <a:t> </a:t>
                      </a:r>
                    </a:p>
                  </a:txBody>
                  <a:tcPr/>
                </a:tc>
                <a:extLst>
                  <a:ext uri="{0D108BD9-81ED-4DB2-BD59-A6C34878D82A}">
                    <a16:rowId xmlns:a16="http://schemas.microsoft.com/office/drawing/2014/main" val="1244682273"/>
                  </a:ext>
                </a:extLst>
              </a:tr>
              <a:tr h="370840">
                <a:tc>
                  <a:txBody>
                    <a:bodyPr/>
                    <a:lstStyle/>
                    <a:p>
                      <a:pPr algn="just" rtl="0" fontAlgn="base">
                        <a:lnSpc>
                          <a:spcPts val="1350"/>
                        </a:lnSpc>
                        <a:buNone/>
                      </a:pPr>
                      <a:r>
                        <a:rPr lang="fi-FI" sz="1000" b="1" i="0" dirty="0">
                          <a:effectLst/>
                          <a:latin typeface="Arial" panose="020B0604020202020204" pitchFamily="34" charset="0"/>
                        </a:rPr>
                        <a:t> </a:t>
                      </a:r>
                    </a:p>
                  </a:txBody>
                  <a:tcPr/>
                </a:tc>
                <a:tc>
                  <a:txBody>
                    <a:bodyPr/>
                    <a:lstStyle/>
                    <a:p>
                      <a:pPr algn="l" rtl="0" fontAlgn="base">
                        <a:lnSpc>
                          <a:spcPts val="1350"/>
                        </a:lnSpc>
                        <a:buNone/>
                      </a:pPr>
                      <a:r>
                        <a:rPr lang="fi-FI" sz="1000" b="1" i="0" dirty="0">
                          <a:effectLst/>
                          <a:latin typeface="Arial" panose="020B0604020202020204" pitchFamily="34" charset="0"/>
                        </a:rPr>
                        <a:t>Prosessien kesto: Kuinka kauan tietojen hallintaan liittyvät prosessit kestävät? </a:t>
                      </a:r>
                      <a:endParaRPr lang="fi-FI" b="1" i="0" dirty="0">
                        <a:effectLst/>
                      </a:endParaRPr>
                    </a:p>
                  </a:txBody>
                  <a:tcPr/>
                </a:tc>
                <a:tc>
                  <a:txBody>
                    <a:bodyPr/>
                    <a:lstStyle/>
                    <a:p>
                      <a:pPr algn="ctr" rtl="0" fontAlgn="base">
                        <a:lnSpc>
                          <a:spcPts val="1350"/>
                        </a:lnSpc>
                        <a:buNone/>
                      </a:pPr>
                      <a:r>
                        <a:rPr lang="fi-FI" sz="1000" b="0" i="0" dirty="0">
                          <a:effectLst/>
                          <a:latin typeface="Arial" panose="020B0604020202020204" pitchFamily="34" charset="0"/>
                        </a:rPr>
                        <a:t> </a:t>
                      </a:r>
                    </a:p>
                  </a:txBody>
                  <a:tcPr/>
                </a:tc>
                <a:extLst>
                  <a:ext uri="{0D108BD9-81ED-4DB2-BD59-A6C34878D82A}">
                    <a16:rowId xmlns:a16="http://schemas.microsoft.com/office/drawing/2014/main" val="532151344"/>
                  </a:ext>
                </a:extLst>
              </a:tr>
              <a:tr h="370840">
                <a:tc>
                  <a:txBody>
                    <a:bodyPr/>
                    <a:lstStyle/>
                    <a:p>
                      <a:pPr algn="just" rtl="0" fontAlgn="base">
                        <a:lnSpc>
                          <a:spcPts val="1350"/>
                        </a:lnSpc>
                        <a:buNone/>
                      </a:pPr>
                      <a:r>
                        <a:rPr lang="fi-FI" sz="1000" b="0" i="0" dirty="0">
                          <a:effectLst/>
                          <a:latin typeface="Arial" panose="020B0604020202020204" pitchFamily="34" charset="0"/>
                        </a:rPr>
                        <a:t> </a:t>
                      </a:r>
                    </a:p>
                  </a:txBody>
                  <a:tcPr/>
                </a:tc>
                <a:tc>
                  <a:txBody>
                    <a:bodyPr/>
                    <a:lstStyle/>
                    <a:p>
                      <a:pPr algn="l" rtl="0" fontAlgn="base">
                        <a:lnSpc>
                          <a:spcPts val="1350"/>
                        </a:lnSpc>
                        <a:buNone/>
                      </a:pPr>
                      <a:r>
                        <a:rPr lang="fi-FI" sz="1000" b="1" i="0" dirty="0">
                          <a:effectLst/>
                          <a:latin typeface="Arial" panose="020B0604020202020204" pitchFamily="34" charset="0"/>
                        </a:rPr>
                        <a:t>Resurssien käyttö: Kuinka paljon resursseja (esim. aika, raha, henkilötyöpanos) käytetään tiedonhallintaan?</a:t>
                      </a:r>
                      <a:r>
                        <a:rPr lang="fi-FI" sz="1000" b="0" i="0" dirty="0">
                          <a:effectLst/>
                          <a:latin typeface="Arial" panose="020B0604020202020204" pitchFamily="34" charset="0"/>
                        </a:rPr>
                        <a:t> </a:t>
                      </a:r>
                      <a:endParaRPr lang="fi-FI" b="0" i="0" dirty="0">
                        <a:effectLst/>
                      </a:endParaRPr>
                    </a:p>
                  </a:txBody>
                  <a:tcPr/>
                </a:tc>
                <a:tc>
                  <a:txBody>
                    <a:bodyPr/>
                    <a:lstStyle/>
                    <a:p>
                      <a:pPr algn="ctr" rtl="0" fontAlgn="base">
                        <a:lnSpc>
                          <a:spcPts val="1350"/>
                        </a:lnSpc>
                        <a:buNone/>
                      </a:pPr>
                      <a:r>
                        <a:rPr lang="fi-FI" sz="1000" b="0" i="0" dirty="0">
                          <a:effectLst/>
                          <a:latin typeface="Arial" panose="020B0604020202020204" pitchFamily="34" charset="0"/>
                        </a:rPr>
                        <a:t> </a:t>
                      </a:r>
                    </a:p>
                  </a:txBody>
                  <a:tcPr/>
                </a:tc>
                <a:extLst>
                  <a:ext uri="{0D108BD9-81ED-4DB2-BD59-A6C34878D82A}">
                    <a16:rowId xmlns:a16="http://schemas.microsoft.com/office/drawing/2014/main" val="3126436924"/>
                  </a:ext>
                </a:extLst>
              </a:tr>
              <a:tr h="370840">
                <a:tc>
                  <a:txBody>
                    <a:bodyPr/>
                    <a:lstStyle/>
                    <a:p>
                      <a:pPr algn="l" rtl="0" fontAlgn="base">
                        <a:lnSpc>
                          <a:spcPts val="1350"/>
                        </a:lnSpc>
                        <a:buFont typeface="+mj-lt"/>
                        <a:buNone/>
                      </a:pPr>
                      <a:r>
                        <a:rPr lang="fi-FI" sz="1000" b="1" i="0" dirty="0">
                          <a:effectLst/>
                          <a:latin typeface="Arial" panose="020B0604020202020204" pitchFamily="34" charset="0"/>
                        </a:rPr>
                        <a:t>4.Lainsäädännön ja säädösten noudattaminen </a:t>
                      </a:r>
                    </a:p>
                  </a:txBody>
                  <a:tcPr/>
                </a:tc>
                <a:tc>
                  <a:txBody>
                    <a:bodyPr/>
                    <a:lstStyle/>
                    <a:p>
                      <a:pPr algn="l" rtl="0" fontAlgn="base">
                        <a:lnSpc>
                          <a:spcPts val="1350"/>
                        </a:lnSpc>
                        <a:buNone/>
                      </a:pPr>
                      <a:r>
                        <a:rPr lang="fi-FI" sz="1000" b="1" i="0" dirty="0">
                          <a:effectLst/>
                          <a:latin typeface="Arial" panose="020B0604020202020204" pitchFamily="34" charset="0"/>
                        </a:rPr>
                        <a:t>Vaatimustenmukaisuus: Kuinka hyvin organisaation tiedonhallinta noudattaa lainsäädäntöä ja säädöksiä (esim. GDPR)?</a:t>
                      </a:r>
                      <a:r>
                        <a:rPr lang="fi-FI" sz="1000" b="0" i="0" dirty="0">
                          <a:effectLst/>
                          <a:latin typeface="Arial" panose="020B0604020202020204" pitchFamily="34" charset="0"/>
                        </a:rPr>
                        <a:t> </a:t>
                      </a:r>
                      <a:endParaRPr lang="fi-FI" b="0" i="0" dirty="0">
                        <a:effectLst/>
                      </a:endParaRPr>
                    </a:p>
                  </a:txBody>
                  <a:tcPr/>
                </a:tc>
                <a:tc>
                  <a:txBody>
                    <a:bodyPr/>
                    <a:lstStyle/>
                    <a:p>
                      <a:pPr algn="ctr" rtl="0" fontAlgn="base">
                        <a:lnSpc>
                          <a:spcPts val="1350"/>
                        </a:lnSpc>
                        <a:buNone/>
                      </a:pPr>
                      <a:r>
                        <a:rPr lang="fi-FI" sz="1000" b="0" i="0" dirty="0">
                          <a:effectLst/>
                          <a:latin typeface="Arial" panose="020B0604020202020204" pitchFamily="34" charset="0"/>
                        </a:rPr>
                        <a:t> </a:t>
                      </a:r>
                    </a:p>
                  </a:txBody>
                  <a:tcPr/>
                </a:tc>
                <a:extLst>
                  <a:ext uri="{0D108BD9-81ED-4DB2-BD59-A6C34878D82A}">
                    <a16:rowId xmlns:a16="http://schemas.microsoft.com/office/drawing/2014/main" val="3309507155"/>
                  </a:ext>
                </a:extLst>
              </a:tr>
              <a:tr h="370840">
                <a:tc>
                  <a:txBody>
                    <a:bodyPr/>
                    <a:lstStyle/>
                    <a:p>
                      <a:pPr algn="just" rtl="0" fontAlgn="base">
                        <a:lnSpc>
                          <a:spcPts val="1350"/>
                        </a:lnSpc>
                        <a:buNone/>
                      </a:pPr>
                      <a:r>
                        <a:rPr lang="fi-FI" sz="1000" b="0" i="0">
                          <a:effectLst/>
                          <a:latin typeface="Arial" panose="020B0604020202020204" pitchFamily="34" charset="0"/>
                        </a:rPr>
                        <a:t> </a:t>
                      </a:r>
                    </a:p>
                  </a:txBody>
                  <a:tcPr/>
                </a:tc>
                <a:tc>
                  <a:txBody>
                    <a:bodyPr/>
                    <a:lstStyle/>
                    <a:p>
                      <a:pPr algn="l" rtl="0" fontAlgn="base">
                        <a:lnSpc>
                          <a:spcPts val="1350"/>
                        </a:lnSpc>
                        <a:buNone/>
                      </a:pPr>
                      <a:r>
                        <a:rPr lang="fi-FI" sz="1000" b="1" i="0">
                          <a:effectLst/>
                          <a:latin typeface="Arial" panose="020B0604020202020204" pitchFamily="34" charset="0"/>
                        </a:rPr>
                        <a:t>Auditoinnit: Kuinka usein ja onnistuneesti suoritetaan tiedonhallinnan auditointeja?</a:t>
                      </a:r>
                      <a:r>
                        <a:rPr lang="fi-FI" sz="1000" b="0" i="0">
                          <a:effectLst/>
                          <a:latin typeface="Arial" panose="020B0604020202020204" pitchFamily="34" charset="0"/>
                        </a:rPr>
                        <a:t> </a:t>
                      </a:r>
                      <a:endParaRPr lang="fi-FI" b="0" i="0">
                        <a:effectLst/>
                      </a:endParaRPr>
                    </a:p>
                  </a:txBody>
                  <a:tcPr/>
                </a:tc>
                <a:tc>
                  <a:txBody>
                    <a:bodyPr/>
                    <a:lstStyle/>
                    <a:p>
                      <a:pPr algn="ctr" rtl="0" fontAlgn="base">
                        <a:lnSpc>
                          <a:spcPts val="1350"/>
                        </a:lnSpc>
                        <a:buNone/>
                      </a:pPr>
                      <a:r>
                        <a:rPr lang="fi-FI" sz="1000" b="0" i="0" dirty="0">
                          <a:effectLst/>
                          <a:latin typeface="Arial" panose="020B0604020202020204" pitchFamily="34" charset="0"/>
                        </a:rPr>
                        <a:t> </a:t>
                      </a:r>
                    </a:p>
                  </a:txBody>
                  <a:tcPr/>
                </a:tc>
                <a:extLst>
                  <a:ext uri="{0D108BD9-81ED-4DB2-BD59-A6C34878D82A}">
                    <a16:rowId xmlns:a16="http://schemas.microsoft.com/office/drawing/2014/main" val="741668349"/>
                  </a:ext>
                </a:extLst>
              </a:tr>
            </a:tbl>
          </a:graphicData>
        </a:graphic>
      </p:graphicFrame>
    </p:spTree>
    <p:extLst>
      <p:ext uri="{BB962C8B-B14F-4D97-AF65-F5344CB8AC3E}">
        <p14:creationId xmlns:p14="http://schemas.microsoft.com/office/powerpoint/2010/main" val="378118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hopeinen suurennuslasi sinisellä taustalla">
            <a:extLst>
              <a:ext uri="{FF2B5EF4-FFF2-40B4-BE49-F238E27FC236}">
                <a16:creationId xmlns:a16="http://schemas.microsoft.com/office/drawing/2014/main" id="{005A9155-F398-4859-AE81-10AEC56790A2}"/>
              </a:ext>
            </a:extLst>
          </p:cNvPr>
          <p:cNvPicPr>
            <a:picLocks noGrp="1" noChangeAspect="1"/>
          </p:cNvPicPr>
          <p:nvPr>
            <p:ph type="pic" idx="1"/>
          </p:nvPr>
        </p:nvPicPr>
        <p:blipFill>
          <a:blip r:embed="rId3"/>
          <a:srcRect l="33877" r="6789" b="-1"/>
          <a:stretch>
            <a:fillRect/>
          </a:stretch>
        </p:blipFill>
        <p:spPr>
          <a:xfrm>
            <a:off x="20" y="10"/>
            <a:ext cx="6095980" cy="6857989"/>
          </a:xfrm>
          <a:prstGeom prst="rect">
            <a:avLst/>
          </a:prstGeom>
          <a:noFill/>
        </p:spPr>
      </p:pic>
      <p:sp>
        <p:nvSpPr>
          <p:cNvPr id="2" name="Otsikko 1">
            <a:extLst>
              <a:ext uri="{FF2B5EF4-FFF2-40B4-BE49-F238E27FC236}">
                <a16:creationId xmlns:a16="http://schemas.microsoft.com/office/drawing/2014/main" id="{7CB77DEB-F575-BAAF-8351-B0CE8B5376A8}"/>
              </a:ext>
            </a:extLst>
          </p:cNvPr>
          <p:cNvSpPr>
            <a:spLocks noGrp="1"/>
          </p:cNvSpPr>
          <p:nvPr>
            <p:ph type="title"/>
          </p:nvPr>
        </p:nvSpPr>
        <p:spPr>
          <a:xfrm>
            <a:off x="6723029" y="987424"/>
            <a:ext cx="4739628" cy="1349149"/>
          </a:xfrm>
        </p:spPr>
        <p:txBody>
          <a:bodyPr anchor="t">
            <a:normAutofit/>
          </a:bodyPr>
          <a:lstStyle/>
          <a:p>
            <a:r>
              <a:rPr lang="fi-FI" dirty="0"/>
              <a:t>Yhteenveto tärkeimmistä onnistumisista</a:t>
            </a:r>
          </a:p>
        </p:txBody>
      </p:sp>
      <p:sp>
        <p:nvSpPr>
          <p:cNvPr id="4" name="Sisällön paikkamerkki 3">
            <a:extLst>
              <a:ext uri="{FF2B5EF4-FFF2-40B4-BE49-F238E27FC236}">
                <a16:creationId xmlns:a16="http://schemas.microsoft.com/office/drawing/2014/main" id="{F06D3A5D-05DD-31E4-6E00-A0DF15E0FA1F}"/>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23029" y="2552700"/>
            <a:ext cx="4739628" cy="3654136"/>
          </a:xfrm>
        </p:spPr>
        <p:txBody>
          <a:bodyPr>
            <a:normAutofit lnSpcReduction="10000"/>
          </a:bodyPr>
          <a:lstStyle/>
          <a:p>
            <a:pPr marL="0" indent="0">
              <a:spcBef>
                <a:spcPts val="2500"/>
              </a:spcBef>
              <a:buFont typeface="Arial" panose="020B0604020202020204" pitchFamily="34" charset="0"/>
              <a:buNone/>
            </a:pPr>
            <a:r>
              <a:rPr lang="fi-FI" sz="1400" b="1" dirty="0"/>
              <a:t>Onnistumisia</a:t>
            </a:r>
          </a:p>
          <a:p>
            <a:pPr marL="285750" lvl="1" indent="-285750">
              <a:buFont typeface="Arial" panose="020B0604020202020204" pitchFamily="34" charset="0"/>
              <a:buChar char="•"/>
            </a:pPr>
            <a:r>
              <a:rPr lang="fi-FI" dirty="0"/>
              <a:t>Pilottien tuotoksilla pystyään tukemaan hyvin niin kansallista tiedonkeruuta kuin oman organisaation tiedolla johtamisen tarpeita. </a:t>
            </a:r>
          </a:p>
          <a:p>
            <a:pPr marL="285750" lvl="1" indent="-285750">
              <a:buFont typeface="Arial" panose="020B0604020202020204" pitchFamily="34" charset="0"/>
              <a:buChar char="•"/>
            </a:pPr>
            <a:r>
              <a:rPr lang="fi-FI" dirty="0"/>
              <a:t>Kolme pilottia neljästä jää Eloisassa käyttöön</a:t>
            </a:r>
          </a:p>
          <a:p>
            <a:pPr marL="285750" lvl="1" indent="-285750">
              <a:buFont typeface="Arial" panose="020B0604020202020204" pitchFamily="34" charset="0"/>
              <a:buChar char="•"/>
            </a:pPr>
            <a:r>
              <a:rPr lang="fi-FI" dirty="0"/>
              <a:t>Hyvinvointialueen käynnistymisen ja toiminnan rakentumisen ohessa pilotit on saatu vietyä hyvin läpi muuttuvassa toimintaympäristössä</a:t>
            </a:r>
          </a:p>
          <a:p>
            <a:pPr marL="285750" lvl="1" indent="-285750">
              <a:buFont typeface="Arial" panose="020B0604020202020204" pitchFamily="34" charset="0"/>
              <a:buChar char="•"/>
            </a:pPr>
            <a:r>
              <a:rPr lang="fi-FI" dirty="0"/>
              <a:t>Eloisan pilotit ovat tukeneet hyvinvointialueille asetettuja lakisääteisiä tarpeita</a:t>
            </a:r>
          </a:p>
          <a:p>
            <a:pPr marL="285750" lvl="1" indent="-285750">
              <a:buFont typeface="Arial" panose="020B0604020202020204" pitchFamily="34" charset="0"/>
              <a:buChar char="•"/>
            </a:pPr>
            <a:r>
              <a:rPr lang="fi-FI" dirty="0"/>
              <a:t>Pilotit on toteutettu organisaation omana toimintana hankkeen tukemana, jolloin ei ole tarvittu erillisiä jalkauttamisen toimenpiteitä lukuun ottamatta käynnistymisvaiheen koulutuksia </a:t>
            </a:r>
          </a:p>
          <a:p>
            <a:pPr marL="285750" lvl="1" indent="-285750">
              <a:buFont typeface="Arial" panose="020B0604020202020204" pitchFamily="34" charset="0"/>
              <a:buChar char="•"/>
            </a:pPr>
            <a:r>
              <a:rPr lang="fi-FI" dirty="0"/>
              <a:t>YTA –alueyhteistyö on ollut vahvaa erityisesti Tiedonhallintamallin rakentamisessa</a:t>
            </a:r>
          </a:p>
          <a:p>
            <a:pPr marL="285750" lvl="1" indent="-285750">
              <a:buFont typeface="Arial" panose="020B0604020202020204" pitchFamily="34" charset="0"/>
              <a:buChar char="•"/>
            </a:pPr>
            <a:r>
              <a:rPr lang="fi-FI" dirty="0"/>
              <a:t>Yritysten kanssa yhteistyö on ollut sujuvaa</a:t>
            </a:r>
          </a:p>
          <a:p>
            <a:pPr marL="285750" lvl="1" indent="-285750">
              <a:buFont typeface="Arial" panose="020B0604020202020204" pitchFamily="34" charset="0"/>
              <a:buChar char="•"/>
            </a:pPr>
            <a:endParaRPr lang="fi-FI" dirty="0"/>
          </a:p>
        </p:txBody>
      </p:sp>
    </p:spTree>
    <p:extLst>
      <p:ext uri="{BB962C8B-B14F-4D97-AF65-F5344CB8AC3E}">
        <p14:creationId xmlns:p14="http://schemas.microsoft.com/office/powerpoint/2010/main" val="13873126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74F8CB-6AF5-5ACF-95B3-9C1F6DE08F29}"/>
              </a:ext>
            </a:extLst>
          </p:cNvPr>
          <p:cNvSpPr>
            <a:spLocks noGrp="1"/>
          </p:cNvSpPr>
          <p:nvPr>
            <p:ph type="title"/>
          </p:nvPr>
        </p:nvSpPr>
        <p:spPr>
          <a:xfrm>
            <a:off x="839788" y="987424"/>
            <a:ext cx="3932237" cy="1349149"/>
          </a:xfrm>
        </p:spPr>
        <p:txBody>
          <a:bodyPr anchor="t">
            <a:normAutofit/>
          </a:bodyPr>
          <a:lstStyle/>
          <a:p>
            <a:r>
              <a:rPr lang="fi-FI" dirty="0"/>
              <a:t>Kiitos!</a:t>
            </a:r>
          </a:p>
        </p:txBody>
      </p:sp>
      <p:pic>
        <p:nvPicPr>
          <p:cNvPr id="5" name="Sisällön paikkamerkki 4" descr="Kiitos puupalikat kiiltävää taustaa vasten.">
            <a:extLst>
              <a:ext uri="{FF2B5EF4-FFF2-40B4-BE49-F238E27FC236}">
                <a16:creationId xmlns:a16="http://schemas.microsoft.com/office/drawing/2014/main" id="{733706D5-CA83-4770-A946-5985020E33DB}"/>
              </a:ext>
            </a:extLst>
          </p:cNvPr>
          <p:cNvPicPr>
            <a:picLocks noGrp="1" noChangeAspect="1"/>
          </p:cNvPicPr>
          <p:nvPr>
            <p:ph idx="1"/>
          </p:nvPr>
        </p:nvPicPr>
        <p:blipFill>
          <a:blip r:embed="rId3"/>
          <a:srcRect l="14579" r="884" b="-2"/>
          <a:stretch>
            <a:fillRect/>
          </a:stretch>
        </p:blipFill>
        <p:spPr>
          <a:xfrm>
            <a:off x="5183188" y="987425"/>
            <a:ext cx="6172200" cy="4873625"/>
          </a:xfrm>
          <a:prstGeom prst="rect">
            <a:avLst/>
          </a:prstGeom>
          <a:noFill/>
        </p:spPr>
      </p:pic>
      <p:sp>
        <p:nvSpPr>
          <p:cNvPr id="4" name="Sisällön paikkamerkki 3">
            <a:extLst>
              <a:ext uri="{FF2B5EF4-FFF2-40B4-BE49-F238E27FC236}">
                <a16:creationId xmlns:a16="http://schemas.microsoft.com/office/drawing/2014/main" id="{054C7A08-3795-723D-761E-BAEA01585614}"/>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9788" y="2552700"/>
            <a:ext cx="4343400" cy="3316288"/>
          </a:xfrm>
        </p:spPr>
        <p:txBody>
          <a:bodyPr>
            <a:normAutofit/>
          </a:bodyPr>
          <a:lstStyle/>
          <a:p>
            <a:pPr marL="0" indent="0">
              <a:spcBef>
                <a:spcPts val="2500"/>
              </a:spcBef>
              <a:buFont typeface="Arial" panose="020B0604020202020204" pitchFamily="34" charset="0"/>
              <a:buNone/>
            </a:pPr>
            <a:r>
              <a:rPr lang="fi-FI" sz="2000" b="1" dirty="0"/>
              <a:t>Tapani Patosalmi</a:t>
            </a:r>
          </a:p>
          <a:p>
            <a:pPr marL="0" indent="0">
              <a:spcBef>
                <a:spcPts val="2500"/>
              </a:spcBef>
              <a:buFont typeface="Arial" panose="020B0604020202020204" pitchFamily="34" charset="0"/>
              <a:buNone/>
            </a:pPr>
            <a:r>
              <a:rPr lang="fi-FI" sz="2000" b="1" dirty="0">
                <a:hlinkClick r:id="rId4"/>
              </a:rPr>
              <a:t>tapani.patosalmi@etelasavonha.fi</a:t>
            </a:r>
            <a:endParaRPr lang="fi-FI" sz="2000" b="1" dirty="0"/>
          </a:p>
          <a:p>
            <a:pPr marL="0" indent="0">
              <a:spcBef>
                <a:spcPts val="2500"/>
              </a:spcBef>
              <a:buFont typeface="Arial" panose="020B0604020202020204" pitchFamily="34" charset="0"/>
              <a:buNone/>
            </a:pPr>
            <a:r>
              <a:rPr lang="fi-FI" sz="2000" b="1" dirty="0"/>
              <a:t>p. 040 359 8133</a:t>
            </a:r>
          </a:p>
        </p:txBody>
      </p:sp>
    </p:spTree>
    <p:extLst>
      <p:ext uri="{BB962C8B-B14F-4D97-AF65-F5344CB8AC3E}">
        <p14:creationId xmlns:p14="http://schemas.microsoft.com/office/powerpoint/2010/main" val="684149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E7C2D3-D120-42A3-8D6F-EFF655B731D2}"/>
              </a:ext>
            </a:extLst>
          </p:cNvPr>
          <p:cNvSpPr>
            <a:spLocks noGrp="1"/>
          </p:cNvSpPr>
          <p:nvPr>
            <p:ph type="ctrTitle"/>
          </p:nvPr>
        </p:nvSpPr>
        <p:spPr/>
        <p:txBody>
          <a:bodyPr/>
          <a:lstStyle/>
          <a:p>
            <a:r>
              <a:rPr lang="fi-FI" dirty="0"/>
              <a:t>Kestävän kasvun Eloisa</a:t>
            </a:r>
          </a:p>
        </p:txBody>
      </p:sp>
      <p:sp>
        <p:nvSpPr>
          <p:cNvPr id="3" name="Alaotsikko 2">
            <a:extLst>
              <a:ext uri="{FF2B5EF4-FFF2-40B4-BE49-F238E27FC236}">
                <a16:creationId xmlns:a16="http://schemas.microsoft.com/office/drawing/2014/main" id="{59ABF508-0994-4C0C-A67F-BF9093D8CEE1}"/>
              </a:ext>
            </a:extLst>
          </p:cNvPr>
          <p:cNvSpPr>
            <a:spLocks noGrp="1"/>
          </p:cNvSpPr>
          <p:nvPr>
            <p:ph type="subTitle" idx="1"/>
          </p:nvPr>
        </p:nvSpPr>
        <p:spPr/>
        <p:txBody>
          <a:bodyPr/>
          <a:lstStyle/>
          <a:p>
            <a:r>
              <a:rPr lang="fi-FI" dirty="0"/>
              <a:t>Vaikuttavuuskehittämishankkeen pilotit</a:t>
            </a:r>
          </a:p>
          <a:p>
            <a:r>
              <a:rPr lang="fi-FI" sz="2000" dirty="0"/>
              <a:t>Tapani Patosalmi, Hankepäällikkö</a:t>
            </a:r>
          </a:p>
          <a:p>
            <a:r>
              <a:rPr lang="fi-FI" sz="2000" dirty="0">
                <a:hlinkClick r:id="rId2"/>
              </a:rPr>
              <a:t>tapani.patosalmi@etelasavonha.fi</a:t>
            </a:r>
            <a:endParaRPr lang="fi-FI" sz="2000" dirty="0"/>
          </a:p>
          <a:p>
            <a:r>
              <a:rPr lang="fi-FI" sz="2000" dirty="0"/>
              <a:t>+358 40 359 8133</a:t>
            </a:r>
          </a:p>
        </p:txBody>
      </p:sp>
    </p:spTree>
    <p:extLst>
      <p:ext uri="{BB962C8B-B14F-4D97-AF65-F5344CB8AC3E}">
        <p14:creationId xmlns:p14="http://schemas.microsoft.com/office/powerpoint/2010/main" val="408969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47B983-9739-35EB-6E16-5FC8E2F56A4A}"/>
              </a:ext>
            </a:extLst>
          </p:cNvPr>
          <p:cNvSpPr>
            <a:spLocks noGrp="1"/>
          </p:cNvSpPr>
          <p:nvPr>
            <p:ph type="title"/>
          </p:nvPr>
        </p:nvSpPr>
        <p:spPr>
          <a:xfrm>
            <a:off x="838200" y="365125"/>
            <a:ext cx="10515600" cy="1325563"/>
          </a:xfrm>
        </p:spPr>
        <p:txBody>
          <a:bodyPr anchor="ctr">
            <a:normAutofit/>
          </a:bodyPr>
          <a:lstStyle/>
          <a:p>
            <a:r>
              <a:rPr lang="fi-FI" sz="2800" dirty="0">
                <a:latin typeface="Source Sans Pro" panose="020B0503030403020204" pitchFamily="34" charset="0"/>
                <a:ea typeface="Source Sans Pro" panose="020B0503030403020204" pitchFamily="34" charset="0"/>
              </a:rPr>
              <a:t>Vaikuttavuusperusteisen tiedolla johtamisen pilotit Eloisassa</a:t>
            </a:r>
          </a:p>
        </p:txBody>
      </p:sp>
      <p:pic>
        <p:nvPicPr>
          <p:cNvPr id="5" name="Sisällön paikkamerkki 4" descr="Kaksi ihmistä, mies ja nainen, työskentelevät yhdessä toimistossa, liiketapaamisessa, rajattu valokuva.">
            <a:extLst>
              <a:ext uri="{FF2B5EF4-FFF2-40B4-BE49-F238E27FC236}">
                <a16:creationId xmlns:a16="http://schemas.microsoft.com/office/drawing/2014/main" id="{F430511E-2E73-4F79-BEFD-7D0B44193D61}"/>
              </a:ext>
            </a:extLst>
          </p:cNvPr>
          <p:cNvPicPr>
            <a:picLocks noGrp="1" noChangeAspect="1"/>
          </p:cNvPicPr>
          <p:nvPr>
            <p:ph sz="half" idx="1"/>
          </p:nvPr>
        </p:nvPicPr>
        <p:blipFill>
          <a:blip r:embed="rId3"/>
          <a:srcRect r="20513" b="-1"/>
          <a:stretch>
            <a:fillRect/>
          </a:stretch>
        </p:blipFill>
        <p:spPr>
          <a:xfrm>
            <a:off x="838200" y="1825625"/>
            <a:ext cx="5181600" cy="4351338"/>
          </a:xfrm>
          <a:prstGeom prst="rect">
            <a:avLst/>
          </a:prstGeom>
          <a:noFill/>
        </p:spPr>
      </p:pic>
      <p:sp>
        <p:nvSpPr>
          <p:cNvPr id="4" name="Sisällön paikkamerkki 3">
            <a:extLst>
              <a:ext uri="{FF2B5EF4-FFF2-40B4-BE49-F238E27FC236}">
                <a16:creationId xmlns:a16="http://schemas.microsoft.com/office/drawing/2014/main" id="{95D04F9B-EB27-36B7-D40B-6BAD4E8516E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5"/>
            <a:ext cx="5181600" cy="4351338"/>
          </a:xfrm>
        </p:spPr>
        <p:txBody>
          <a:bodyPr>
            <a:normAutofit/>
          </a:bodyPr>
          <a:lstStyle/>
          <a:p>
            <a:pPr marL="0" indent="0">
              <a:spcBef>
                <a:spcPts val="2500"/>
              </a:spcBef>
              <a:buFont typeface="Arial" panose="020B0604020202020204" pitchFamily="34" charset="0"/>
              <a:buNone/>
            </a:pPr>
            <a:r>
              <a:rPr lang="fi-FI" sz="1400" b="1" dirty="0"/>
              <a:t>Vähimmäistietosisällöt ja Datakatalogi (2023) Ei jää käyttöön</a:t>
            </a:r>
          </a:p>
          <a:p>
            <a:pPr marL="0" lvl="1" indent="0">
              <a:buFont typeface="Arial" panose="020B0604020202020204" pitchFamily="34" charset="0"/>
              <a:buNone/>
            </a:pPr>
            <a:r>
              <a:rPr lang="fi-FI" sz="1400" dirty="0"/>
              <a:t>Pilotit mahdollistavat tiedon tehokkaan käytön päätöksenteossa ja tukevat organisaation kehitystä kohti tavoitteita.</a:t>
            </a:r>
          </a:p>
          <a:p>
            <a:pPr marL="0" indent="0">
              <a:spcBef>
                <a:spcPts val="2500"/>
              </a:spcBef>
              <a:buFont typeface="Arial" panose="020B0604020202020204" pitchFamily="34" charset="0"/>
              <a:buNone/>
            </a:pPr>
            <a:r>
              <a:rPr lang="fi-FI" sz="1400" b="1" dirty="0"/>
              <a:t>Laaturekisterit (2024-2025)</a:t>
            </a:r>
          </a:p>
          <a:p>
            <a:pPr marL="0" lvl="1" indent="0">
              <a:buFont typeface="Arial" panose="020B0604020202020204" pitchFamily="34" charset="0"/>
              <a:buNone/>
            </a:pPr>
            <a:r>
              <a:rPr lang="fi-FI" sz="1400" dirty="0"/>
              <a:t>Laajentaa laaturekisterien käyttöä ottamalla käyttöön kaikki kansalliset laaturekisterit koko hyvinvointialueella</a:t>
            </a:r>
          </a:p>
          <a:p>
            <a:pPr marL="0" indent="0">
              <a:spcBef>
                <a:spcPts val="2500"/>
              </a:spcBef>
              <a:buFont typeface="Arial" panose="020B0604020202020204" pitchFamily="34" charset="0"/>
              <a:buNone/>
            </a:pPr>
            <a:r>
              <a:rPr lang="fi-FI" sz="1400" b="1" dirty="0"/>
              <a:t>Tiedonhallintamalli (2024-2025)</a:t>
            </a:r>
          </a:p>
          <a:p>
            <a:pPr marL="0" lvl="1" indent="0">
              <a:buFont typeface="Arial" panose="020B0604020202020204" pitchFamily="34" charset="0"/>
              <a:buNone/>
            </a:pPr>
            <a:r>
              <a:rPr lang="fi-FI" sz="1400" dirty="0"/>
              <a:t>Tuottaa ja jalkauttaa tiedonhallintamalli</a:t>
            </a:r>
          </a:p>
          <a:p>
            <a:pPr marL="0" lvl="1" indent="0">
              <a:buFont typeface="Arial" panose="020B0604020202020204" pitchFamily="34" charset="0"/>
              <a:buNone/>
            </a:pPr>
            <a:endParaRPr lang="fi-FI" sz="1400" dirty="0"/>
          </a:p>
          <a:p>
            <a:pPr marL="0" lvl="1" indent="0">
              <a:buFont typeface="Arial" panose="020B0604020202020204" pitchFamily="34" charset="0"/>
              <a:buNone/>
            </a:pPr>
            <a:r>
              <a:rPr lang="fi-FI" sz="1400" b="1" dirty="0"/>
              <a:t>Tietopohjan laajentaminen (2024-2025)</a:t>
            </a:r>
          </a:p>
          <a:p>
            <a:pPr marL="0" lvl="1" indent="0">
              <a:buFont typeface="Arial" panose="020B0604020202020204" pitchFamily="34" charset="0"/>
              <a:buNone/>
            </a:pPr>
            <a:r>
              <a:rPr lang="fi-FI" sz="1400" dirty="0"/>
              <a:t>Kustannuslaskennan ja toiminnanohjauksen tietopohjan laajentaminen tiedolla johtamisen tueksi</a:t>
            </a:r>
          </a:p>
        </p:txBody>
      </p:sp>
    </p:spTree>
    <p:extLst>
      <p:ext uri="{BB962C8B-B14F-4D97-AF65-F5344CB8AC3E}">
        <p14:creationId xmlns:p14="http://schemas.microsoft.com/office/powerpoint/2010/main" val="17887339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3860E3-C4E3-9659-F0AC-DD8FCD3067EF}"/>
              </a:ext>
            </a:extLst>
          </p:cNvPr>
          <p:cNvSpPr>
            <a:spLocks noGrp="1"/>
          </p:cNvSpPr>
          <p:nvPr>
            <p:ph type="title"/>
          </p:nvPr>
        </p:nvSpPr>
        <p:spPr/>
        <p:txBody>
          <a:bodyPr/>
          <a:lstStyle/>
          <a:p>
            <a:r>
              <a:rPr kumimoji="0" lang="en-GB"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Laaturekisterien </a:t>
            </a:r>
            <a:r>
              <a:rPr kumimoji="0" lang="en-GB" sz="2800" b="1"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cs typeface="+mn-cs"/>
              </a:rPr>
              <a:t>käytön</a:t>
            </a:r>
            <a:r>
              <a:rPr kumimoji="0" lang="en-GB"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 </a:t>
            </a:r>
            <a:r>
              <a:rPr kumimoji="0" lang="en-GB" sz="2800" b="1"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cs typeface="+mn-cs"/>
              </a:rPr>
              <a:t>laajentaminen</a:t>
            </a:r>
            <a:endParaRPr lang="fi-FI" dirty="0"/>
          </a:p>
        </p:txBody>
      </p:sp>
      <p:sp>
        <p:nvSpPr>
          <p:cNvPr id="3" name="Sisällön paikkamerkki 2">
            <a:extLst>
              <a:ext uri="{FF2B5EF4-FFF2-40B4-BE49-F238E27FC236}">
                <a16:creationId xmlns:a16="http://schemas.microsoft.com/office/drawing/2014/main" id="{066E9EBC-E3E2-DAF4-3256-00FA8BBA7607}"/>
              </a:ext>
            </a:extLst>
          </p:cNvPr>
          <p:cNvSpPr>
            <a:spLocks noGrp="1"/>
          </p:cNvSpPr>
          <p:nvPr>
            <p:ph sz="half" idx="1"/>
          </p:nvPr>
        </p:nvSpPr>
        <p:spPr/>
        <p:txBody>
          <a:bodyPr>
            <a:normAutofit/>
          </a:bodyPr>
          <a:lstStyle/>
          <a:p>
            <a:pPr marL="0" marR="0" lvl="0" indent="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None/>
              <a:tabLst/>
              <a:defRPr/>
            </a:pPr>
            <a:endParaRPr kumimoji="0" lang="fi-FI"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0" marR="0" lvl="0" indent="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None/>
              <a:tabLst/>
              <a:defRPr/>
            </a:pPr>
            <a:r>
              <a:rPr kumimoji="0" lang="fi-FI" sz="17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Tavoiteltu tulos pilotin päättyessä</a:t>
            </a:r>
          </a:p>
          <a:p>
            <a:pPr marL="269240" marR="0" lvl="0" indent="-26924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Char char="•"/>
              <a:tabLst/>
              <a:defRPr/>
            </a:pPr>
            <a:r>
              <a:rPr kumimoji="0" lang="fi-FI" sz="1700" b="0" i="0" u="none" strike="noStrike" kern="1200" cap="none" spc="0" normalizeH="0" baseline="0" noProof="0" dirty="0">
                <a:ln>
                  <a:noFill/>
                </a:ln>
                <a:solidFill>
                  <a:prstClr val="black"/>
                </a:solidFill>
                <a:effectLst/>
                <a:uLnTx/>
                <a:uFillTx/>
                <a:latin typeface="Source Sans Pro"/>
                <a:ea typeface="Source Sans Pro"/>
                <a:cs typeface="+mn-cs"/>
              </a:rPr>
              <a:t>Etelä-Savon hyvinvointialueella on käytössään kaikki kansalliset laaturekisterit kansallisen tiedon keräämistä varten</a:t>
            </a:r>
            <a:endParaRPr kumimoji="0" lang="fi-FI"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269240" marR="0" lvl="0" indent="-26924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Char char="•"/>
              <a:tabLst/>
              <a:defRPr/>
            </a:pPr>
            <a:r>
              <a:rPr kumimoji="0" lang="fi-FI" sz="1700" b="0" i="0" u="none" strike="noStrike" kern="1200" cap="none" spc="0" normalizeH="0" baseline="0" noProof="0" dirty="0">
                <a:ln>
                  <a:noFill/>
                </a:ln>
                <a:solidFill>
                  <a:prstClr val="black"/>
                </a:solidFill>
                <a:effectLst/>
                <a:uLnTx/>
                <a:uFillTx/>
                <a:latin typeface="Source Sans Pro"/>
                <a:ea typeface="Source Sans Pro"/>
                <a:cs typeface="+mn-cs"/>
              </a:rPr>
              <a:t>Laaturekisterien käyttö on laajentunut koko hyvinvointialueen kattavaksi</a:t>
            </a:r>
            <a:endParaRPr kumimoji="0" lang="fi-FI" sz="17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269240" marR="0" lvl="0" indent="-26924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Char char="•"/>
              <a:tabLst/>
              <a:defRPr/>
            </a:pPr>
            <a:r>
              <a:rPr kumimoji="0" lang="fi-FI" sz="1700" b="0" i="0" u="none" strike="noStrike" kern="1200" cap="none" spc="0" normalizeH="0" baseline="0" noProof="0" dirty="0">
                <a:ln>
                  <a:noFill/>
                </a:ln>
                <a:solidFill>
                  <a:prstClr val="black"/>
                </a:solidFill>
                <a:effectLst/>
                <a:uLnTx/>
                <a:uFillTx/>
                <a:latin typeface="Source Sans Pro"/>
                <a:ea typeface="Source Sans Pro"/>
                <a:cs typeface="+mn-cs"/>
              </a:rPr>
              <a:t>Käyttöön on otettu kaksi uutta laaturekisteriä (Sydänrekisteri ja Lasten Diabetesrekisteri)</a:t>
            </a:r>
          </a:p>
          <a:p>
            <a:pPr marL="269240" marR="0" lvl="0" indent="-26924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Char char="•"/>
              <a:tabLst/>
              <a:defRPr/>
            </a:pPr>
            <a:r>
              <a:rPr kumimoji="0" lang="fi-FI" sz="1700" b="0" i="0" u="none" strike="noStrike" kern="1200" cap="none" spc="0" normalizeH="0" baseline="0" noProof="0" dirty="0">
                <a:ln>
                  <a:noFill/>
                </a:ln>
                <a:solidFill>
                  <a:prstClr val="black"/>
                </a:solidFill>
                <a:effectLst/>
                <a:uLnTx/>
                <a:uFillTx/>
                <a:latin typeface="Source Sans Pro"/>
                <a:ea typeface="Source Sans Pro"/>
                <a:cs typeface="+mn-cs"/>
              </a:rPr>
              <a:t>Laaturekisterien tuottaman tiedon hyödyntämistä on vahvistettu (Kansallinen tiedonkeruu ja Tiedolla johtaminen)</a:t>
            </a:r>
          </a:p>
          <a:p>
            <a:pPr marL="0" marR="0" lvl="0" indent="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None/>
              <a:tabLst/>
              <a:defRPr/>
            </a:pPr>
            <a:endParaRPr kumimoji="0" lang="fi-FI" sz="1700" b="0" i="0" u="none" strike="noStrike" kern="1200" cap="none" spc="0" normalizeH="0" baseline="0" noProof="0" dirty="0">
              <a:ln>
                <a:noFill/>
              </a:ln>
              <a:solidFill>
                <a:prstClr val="black"/>
              </a:solidFill>
              <a:effectLst/>
              <a:uLnTx/>
              <a:uFillTx/>
              <a:latin typeface="Source Sans Pro"/>
              <a:ea typeface="Source Sans Pro"/>
              <a:cs typeface="+mn-cs"/>
            </a:endParaRPr>
          </a:p>
          <a:p>
            <a:endParaRPr lang="fi-FI" dirty="0"/>
          </a:p>
        </p:txBody>
      </p:sp>
      <p:sp>
        <p:nvSpPr>
          <p:cNvPr id="4" name="Sisällön paikkamerkki 3">
            <a:extLst>
              <a:ext uri="{FF2B5EF4-FFF2-40B4-BE49-F238E27FC236}">
                <a16:creationId xmlns:a16="http://schemas.microsoft.com/office/drawing/2014/main" id="{252F59C7-8056-785B-5A20-DB78109BD94E}"/>
              </a:ext>
            </a:extLst>
          </p:cNvPr>
          <p:cNvSpPr>
            <a:spLocks noGrp="1"/>
          </p:cNvSpPr>
          <p:nvPr>
            <p:ph sz="half" idx="2"/>
          </p:nvPr>
        </p:nvSpPr>
        <p:spPr/>
        <p:txBody>
          <a:bodyPr>
            <a:normAutofit/>
          </a:bodyPr>
          <a:lstStyle/>
          <a:p>
            <a:pPr marL="0" marR="0" lvl="0" indent="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None/>
              <a:tabLst/>
              <a:defRPr/>
            </a:pPr>
            <a:endParaRPr kumimoji="0" lang="fi-FI"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a:p>
            <a:pPr marL="0" marR="0" lvl="0" indent="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None/>
              <a:tabLst/>
              <a:defRPr/>
            </a:pPr>
            <a:r>
              <a:rPr lang="fi-FI" sz="1700" b="1" dirty="0">
                <a:solidFill>
                  <a:prstClr val="black"/>
                </a:solidFill>
                <a:latin typeface="Source Sans Pro"/>
                <a:ea typeface="Source Sans Pro"/>
              </a:rPr>
              <a:t>Mittareita ja mittarituloksia</a:t>
            </a:r>
          </a:p>
          <a:p>
            <a:pPr marL="0" marR="0" lvl="0" indent="0" algn="l" defTabSz="1219170" rtl="0" eaLnBrk="1" fontAlgn="auto" latinLnBrk="0" hangingPunct="1">
              <a:lnSpc>
                <a:spcPct val="100000"/>
              </a:lnSpc>
              <a:spcBef>
                <a:spcPts val="0"/>
              </a:spcBef>
              <a:spcAft>
                <a:spcPts val="0"/>
              </a:spcAft>
              <a:buClr>
                <a:srgbClr val="365ABD"/>
              </a:buClr>
              <a:buSzTx/>
              <a:buFont typeface="Arial" panose="020B0604020202020204" pitchFamily="34" charset="0"/>
              <a:buNone/>
              <a:tabLst/>
              <a:defRPr/>
            </a:pPr>
            <a:r>
              <a:rPr lang="fi-FI" sz="1700" b="1" dirty="0">
                <a:solidFill>
                  <a:prstClr val="black"/>
                </a:solidFill>
                <a:latin typeface="Source Sans Pro"/>
                <a:ea typeface="Source Sans Pro"/>
              </a:rPr>
              <a:t> </a:t>
            </a:r>
          </a:p>
          <a:p>
            <a:pPr defTabSz="1219170">
              <a:lnSpc>
                <a:spcPct val="100000"/>
              </a:lnSpc>
              <a:spcBef>
                <a:spcPts val="0"/>
              </a:spcBef>
              <a:buClr>
                <a:srgbClr val="365ABD"/>
              </a:buClr>
              <a:defRPr/>
            </a:pPr>
            <a:r>
              <a:rPr lang="fi-FI" sz="1700" dirty="0">
                <a:solidFill>
                  <a:prstClr val="black"/>
                </a:solidFill>
                <a:latin typeface="Source Sans Pro"/>
                <a:ea typeface="Source Sans Pro"/>
              </a:rPr>
              <a:t> Tärkeimpänä tavoitteena ja seurannan kohteena on ollut tässä alkuvaiheessa laaturekistereiden onnistunut käyttöönotto niissä yksiköissä, joissa ne otettiin käyttöön</a:t>
            </a:r>
          </a:p>
          <a:p>
            <a:pPr defTabSz="1219170">
              <a:lnSpc>
                <a:spcPct val="100000"/>
              </a:lnSpc>
              <a:spcBef>
                <a:spcPts val="0"/>
              </a:spcBef>
              <a:buClr>
                <a:srgbClr val="365ABD"/>
              </a:buClr>
              <a:defRPr/>
            </a:pPr>
            <a:r>
              <a:rPr lang="fi-FI" sz="1700" dirty="0">
                <a:solidFill>
                  <a:prstClr val="black"/>
                </a:solidFill>
                <a:latin typeface="Source Sans Pro"/>
                <a:ea typeface="Source Sans Pro"/>
              </a:rPr>
              <a:t>Jatkotavoitteena on laaturekisteritiedon hyödyntäminen yhdessä muun datan </a:t>
            </a:r>
            <a:r>
              <a:rPr lang="fi-FI" sz="1700">
                <a:solidFill>
                  <a:prstClr val="black"/>
                </a:solidFill>
                <a:latin typeface="Source Sans Pro"/>
                <a:ea typeface="Source Sans Pro"/>
              </a:rPr>
              <a:t>kanssa tietojohtamisessa</a:t>
            </a:r>
            <a:endParaRPr kumimoji="0" lang="fi-FI" sz="17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7251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0CEC9C6A-9F9D-F2C4-037B-834BC6E13945}"/>
              </a:ext>
            </a:extLst>
          </p:cNvPr>
          <p:cNvPicPr>
            <a:picLocks noChangeAspect="1"/>
          </p:cNvPicPr>
          <p:nvPr/>
        </p:nvPicPr>
        <p:blipFill>
          <a:blip r:embed="rId2"/>
          <a:stretch>
            <a:fillRect/>
          </a:stretch>
        </p:blipFill>
        <p:spPr>
          <a:xfrm>
            <a:off x="806249" y="167299"/>
            <a:ext cx="10888305" cy="6015789"/>
          </a:xfrm>
          <a:prstGeom prst="rect">
            <a:avLst/>
          </a:prstGeom>
          <a:noFill/>
        </p:spPr>
      </p:pic>
    </p:spTree>
    <p:extLst>
      <p:ext uri="{BB962C8B-B14F-4D97-AF65-F5344CB8AC3E}">
        <p14:creationId xmlns:p14="http://schemas.microsoft.com/office/powerpoint/2010/main" val="8575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01B5017-0DEE-22B0-A862-1E7A8E15D6CB}"/>
              </a:ext>
            </a:extLst>
          </p:cNvPr>
          <p:cNvPicPr>
            <a:picLocks noChangeAspect="1"/>
          </p:cNvPicPr>
          <p:nvPr/>
        </p:nvPicPr>
        <p:blipFill>
          <a:blip r:embed="rId2"/>
          <a:stretch>
            <a:fillRect/>
          </a:stretch>
        </p:blipFill>
        <p:spPr>
          <a:xfrm>
            <a:off x="105878" y="849684"/>
            <a:ext cx="11867949" cy="4003601"/>
          </a:xfrm>
          <a:prstGeom prst="rect">
            <a:avLst/>
          </a:prstGeom>
        </p:spPr>
      </p:pic>
    </p:spTree>
    <p:extLst>
      <p:ext uri="{BB962C8B-B14F-4D97-AF65-F5344CB8AC3E}">
        <p14:creationId xmlns:p14="http://schemas.microsoft.com/office/powerpoint/2010/main" val="97964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0434C0-0CF7-0898-F35D-CC70C22131E1}"/>
              </a:ext>
            </a:extLst>
          </p:cNvPr>
          <p:cNvSpPr>
            <a:spLocks noGrp="1"/>
          </p:cNvSpPr>
          <p:nvPr>
            <p:ph type="title"/>
          </p:nvPr>
        </p:nvSpPr>
        <p:spPr/>
        <p:txBody>
          <a:bodyPr/>
          <a:lstStyle/>
          <a:p>
            <a:r>
              <a:rPr kumimoji="0" lang="en-GB" sz="2800" b="1"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Tietopohjan</a:t>
            </a:r>
            <a:r>
              <a:rPr kumimoji="0" lang="en-GB"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en-GB" sz="2800" b="1"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laajentaminen</a:t>
            </a:r>
            <a:r>
              <a:rPr kumimoji="0" lang="en-GB"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en-GB" sz="2800" b="1"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kustannustiedon</a:t>
            </a:r>
            <a:r>
              <a:rPr kumimoji="0" lang="en-GB"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ja </a:t>
            </a:r>
            <a:r>
              <a:rPr kumimoji="0" lang="en-GB" sz="2800" b="1"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toiminnanohjauksen</a:t>
            </a:r>
            <a:r>
              <a:rPr kumimoji="0" lang="en-GB"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en-GB" sz="2800" b="1" i="0" u="none"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osalta</a:t>
            </a:r>
            <a:r>
              <a:rPr kumimoji="0" lang="en-GB"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endParaRPr lang="fi-FI" dirty="0"/>
          </a:p>
        </p:txBody>
      </p:sp>
      <p:sp>
        <p:nvSpPr>
          <p:cNvPr id="3" name="Sisällön paikkamerkki 2">
            <a:extLst>
              <a:ext uri="{FF2B5EF4-FFF2-40B4-BE49-F238E27FC236}">
                <a16:creationId xmlns:a16="http://schemas.microsoft.com/office/drawing/2014/main" id="{435176A7-0736-E51E-90D4-357A5B2EA068}"/>
              </a:ext>
            </a:extLst>
          </p:cNvPr>
          <p:cNvSpPr>
            <a:spLocks noGrp="1"/>
          </p:cNvSpPr>
          <p:nvPr>
            <p:ph sz="half" idx="1"/>
          </p:nvPr>
        </p:nvSpPr>
        <p:spPr/>
        <p:txBody>
          <a:bodyPr>
            <a:normAutofit fontScale="92500" lnSpcReduction="20000"/>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fi-FI" sz="1600" b="1" i="0" u="none" strike="noStrike" kern="1200" cap="none" spc="0" normalizeH="0" baseline="0" noProof="0" dirty="0">
                <a:ln>
                  <a:noFill/>
                </a:ln>
                <a:solidFill>
                  <a:prstClr val="black"/>
                </a:solidFill>
                <a:effectLst/>
                <a:uLnTx/>
                <a:uFillTx/>
                <a:latin typeface="Source Sans Pro"/>
                <a:ea typeface="Source Sans Pro"/>
                <a:cs typeface="+mn-cs"/>
              </a:rPr>
              <a:t>Tavoiteltu tulos pilotin päättyessä</a:t>
            </a: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fi-FI" sz="1500" b="1" i="0" u="none" strike="noStrike" kern="1200" cap="none" spc="0" normalizeH="0" baseline="0" noProof="0" dirty="0">
              <a:ln>
                <a:noFill/>
              </a:ln>
              <a:solidFill>
                <a:prstClr val="black"/>
              </a:solidFill>
              <a:effectLst/>
              <a:uLnTx/>
              <a:uFillTx/>
              <a:latin typeface="Source Sans Pro"/>
              <a:ea typeface="Source Sans Pro"/>
              <a:cs typeface="+mn-cs"/>
            </a:endParaRPr>
          </a:p>
          <a:p>
            <a:pPr marL="0" marR="0" lvl="0" indent="0" algn="l" defTabSz="914400" rtl="0" eaLnBrk="1" fontAlgn="base" latinLnBrk="0" hangingPunct="1">
              <a:lnSpc>
                <a:spcPct val="80000"/>
              </a:lnSpc>
              <a:spcBef>
                <a:spcPts val="0"/>
              </a:spcBef>
              <a:spcAft>
                <a:spcPts val="0"/>
              </a:spcAft>
              <a:buClrTx/>
              <a:buSzTx/>
              <a:buFont typeface="Arial" panose="020B0604020202020204" pitchFamily="34" charset="0"/>
              <a:buNone/>
              <a:tabLst/>
              <a:defRPr/>
            </a:pPr>
            <a:r>
              <a:rPr kumimoji="0" lang="fi-FI" sz="1600" b="1" i="0" u="none" strike="noStrike" kern="1200" cap="none" spc="0" normalizeH="0" baseline="0" noProof="0" dirty="0">
                <a:ln>
                  <a:noFill/>
                </a:ln>
                <a:solidFill>
                  <a:prstClr val="black"/>
                </a:solidFill>
                <a:effectLst/>
                <a:uLnTx/>
                <a:uFillTx/>
                <a:latin typeface="Source Sans Pro"/>
                <a:ea typeface="Source Sans Pro"/>
                <a:cs typeface="+mn-cs"/>
              </a:rPr>
              <a:t>Tiedolla johtamisen ratkaisut kustannuslaskennassa </a:t>
            </a: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kumimoji="0" lang="fi-FI" sz="1600" b="0" i="0" u="none" strike="noStrike" kern="1200" cap="none" spc="0" normalizeH="0" baseline="0" noProof="0" dirty="0">
              <a:ln>
                <a:noFill/>
              </a:ln>
              <a:solidFill>
                <a:prstClr val="black"/>
              </a:solidFill>
              <a:effectLst/>
              <a:uLnTx/>
              <a:uFillTx/>
              <a:latin typeface="Source Sans Pro"/>
              <a:ea typeface="Source Sans Pro"/>
              <a:cs typeface="+mn-cs"/>
            </a:endParaRPr>
          </a:p>
          <a:p>
            <a:pPr>
              <a:lnSpc>
                <a:spcPct val="80000"/>
              </a:lnSpc>
              <a:spcBef>
                <a:spcPts val="0"/>
              </a:spcBef>
              <a:defRPr/>
            </a:pPr>
            <a:r>
              <a:rPr kumimoji="0" lang="fi-FI" sz="1600" b="0" i="0" u="none" strike="noStrike" kern="1200" cap="none" spc="0" normalizeH="0" baseline="0" noProof="0" dirty="0">
                <a:ln>
                  <a:noFill/>
                </a:ln>
                <a:solidFill>
                  <a:prstClr val="black"/>
                </a:solidFill>
                <a:effectLst/>
                <a:uLnTx/>
                <a:uFillTx/>
                <a:latin typeface="Source Sans Pro"/>
                <a:ea typeface="Source Sans Pro"/>
                <a:cs typeface="+mn-cs"/>
              </a:rPr>
              <a:t>Kustannusten laskenta ja analysointi yksityiskohtaisemmalla tasolla.</a:t>
            </a:r>
          </a:p>
          <a:p>
            <a:pPr>
              <a:lnSpc>
                <a:spcPct val="80000"/>
              </a:lnSpc>
              <a:spcBef>
                <a:spcPts val="0"/>
              </a:spcBef>
              <a:defRPr/>
            </a:pPr>
            <a:endParaRPr kumimoji="0" lang="fi-FI" sz="1600" b="0" i="0" u="none" strike="noStrike" kern="1200" cap="none" spc="0" normalizeH="0" baseline="0" noProof="0" dirty="0">
              <a:ln>
                <a:noFill/>
              </a:ln>
              <a:solidFill>
                <a:prstClr val="black"/>
              </a:solidFill>
              <a:effectLst/>
              <a:uLnTx/>
              <a:uFillTx/>
              <a:latin typeface="Source Sans Pro"/>
              <a:ea typeface="Source Sans Pro"/>
              <a:cs typeface="+mn-cs"/>
            </a:endParaRPr>
          </a:p>
          <a:p>
            <a:pPr>
              <a:lnSpc>
                <a:spcPct val="80000"/>
              </a:lnSpc>
              <a:spcBef>
                <a:spcPts val="0"/>
              </a:spcBef>
              <a:defRPr/>
            </a:pPr>
            <a:r>
              <a:rPr kumimoji="0" lang="fi-FI" sz="1600" b="0" i="0" u="none" strike="noStrike" kern="1200" cap="none" spc="0" normalizeH="0" baseline="0" noProof="0" dirty="0">
                <a:ln>
                  <a:noFill/>
                </a:ln>
                <a:solidFill>
                  <a:prstClr val="black"/>
                </a:solidFill>
                <a:effectLst/>
                <a:uLnTx/>
                <a:uFillTx/>
                <a:latin typeface="Source Sans Pro"/>
                <a:ea typeface="Source Sans Pro"/>
                <a:cs typeface="+mn-cs"/>
              </a:rPr>
              <a:t>Mahdollisuus laskea terveydenhuollon suorituskohtaiset kustannukset, jossa suoritteet voidaan jakaa esimerkiksi suorituspaikan, erikoisalan, käyntityypin ja/tai ammattiryhmän perusteella.</a:t>
            </a:r>
          </a:p>
          <a:p>
            <a:pPr>
              <a:lnSpc>
                <a:spcPct val="80000"/>
              </a:lnSpc>
              <a:spcBef>
                <a:spcPts val="0"/>
              </a:spcBef>
              <a:defRPr/>
            </a:pPr>
            <a:endParaRPr kumimoji="0" lang="fi-FI" sz="1600" b="1" i="0" u="none" strike="noStrike" kern="1200" cap="none" spc="0" normalizeH="0" baseline="0" noProof="0" dirty="0">
              <a:ln>
                <a:noFill/>
              </a:ln>
              <a:solidFill>
                <a:prstClr val="black"/>
              </a:solidFill>
              <a:effectLst/>
              <a:uLnTx/>
              <a:uFillTx/>
              <a:latin typeface="Source Sans Pro"/>
              <a:ea typeface="Source Sans Pro"/>
              <a:cs typeface="+mn-cs"/>
            </a:endParaRPr>
          </a:p>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fi-FI" sz="1600" b="1" i="0" u="none" strike="noStrike" kern="1200" cap="none" spc="0" normalizeH="0" baseline="0" noProof="0" dirty="0">
                <a:ln>
                  <a:noFill/>
                </a:ln>
                <a:solidFill>
                  <a:prstClr val="black"/>
                </a:solidFill>
                <a:effectLst/>
                <a:uLnTx/>
                <a:uFillTx/>
                <a:latin typeface="Source Sans Pro"/>
                <a:ea typeface="Source Sans Pro"/>
                <a:cs typeface="+mn-cs"/>
              </a:rPr>
              <a:t>Tiedolla johtamisen ratkaisut toiminnanohjauksessa</a:t>
            </a:r>
          </a:p>
          <a:p>
            <a:pPr fontAlgn="base">
              <a:lnSpc>
                <a:spcPct val="80000"/>
              </a:lnSpc>
              <a:spcBef>
                <a:spcPts val="0"/>
              </a:spcBef>
              <a:defRPr/>
            </a:pPr>
            <a:endParaRPr kumimoji="0" lang="fi-FI" sz="1600" b="0" i="0" u="none" strike="noStrike" kern="1200" cap="none" spc="0" normalizeH="0" baseline="0" noProof="0" dirty="0">
              <a:ln>
                <a:noFill/>
              </a:ln>
              <a:solidFill>
                <a:prstClr val="black"/>
              </a:solidFill>
              <a:effectLst/>
              <a:uLnTx/>
              <a:uFillTx/>
              <a:latin typeface="Source Sans Pro"/>
              <a:ea typeface="Source Sans Pro"/>
              <a:cs typeface="+mn-cs"/>
            </a:endParaRPr>
          </a:p>
          <a:p>
            <a:pPr>
              <a:lnSpc>
                <a:spcPct val="80000"/>
              </a:lnSpc>
              <a:spcBef>
                <a:spcPts val="0"/>
              </a:spcBef>
              <a:defRPr/>
            </a:pPr>
            <a:r>
              <a:rPr kumimoji="0" lang="fi-FI" sz="1600" b="0" i="0" u="none" strike="noStrike" kern="1200" cap="none" spc="0" normalizeH="0" baseline="0" noProof="0" dirty="0">
                <a:ln>
                  <a:noFill/>
                </a:ln>
                <a:solidFill>
                  <a:prstClr val="black"/>
                </a:solidFill>
                <a:effectLst/>
                <a:uLnTx/>
                <a:uFillTx/>
                <a:latin typeface="Source Sans Pro"/>
                <a:ea typeface="Source Sans Pro"/>
                <a:cs typeface="+mn-cs"/>
              </a:rPr>
              <a:t>Tietopohjan laajentaminen johdon käyttöön </a:t>
            </a:r>
            <a:r>
              <a:rPr kumimoji="0" lang="fi-FI" sz="1600" b="0" i="0" u="none" strike="noStrike" kern="1200" cap="none" spc="0" normalizeH="0" baseline="0" noProof="0" dirty="0" err="1">
                <a:ln>
                  <a:noFill/>
                </a:ln>
                <a:solidFill>
                  <a:prstClr val="black"/>
                </a:solidFill>
                <a:effectLst/>
                <a:uLnTx/>
                <a:uFillTx/>
                <a:latin typeface="Source Sans Pro"/>
                <a:ea typeface="Source Sans Pro"/>
                <a:cs typeface="+mn-cs"/>
              </a:rPr>
              <a:t>Exreport</a:t>
            </a:r>
            <a:r>
              <a:rPr kumimoji="0" lang="fi-FI" sz="1600" b="0" i="0" u="none" strike="noStrike" kern="1200" cap="none" spc="0" normalizeH="0" baseline="0" noProof="0" dirty="0">
                <a:ln>
                  <a:noFill/>
                </a:ln>
                <a:solidFill>
                  <a:prstClr val="black"/>
                </a:solidFill>
                <a:effectLst/>
                <a:uLnTx/>
                <a:uFillTx/>
                <a:latin typeface="Source Sans Pro"/>
                <a:ea typeface="Source Sans Pro"/>
                <a:cs typeface="+mn-cs"/>
              </a:rPr>
              <a:t> –tietojen pohjalta </a:t>
            </a:r>
          </a:p>
          <a:p>
            <a:pPr>
              <a:lnSpc>
                <a:spcPct val="80000"/>
              </a:lnSpc>
              <a:spcBef>
                <a:spcPts val="0"/>
              </a:spcBef>
              <a:defRPr/>
            </a:pPr>
            <a:endParaRPr kumimoji="0" lang="fi-FI" sz="1600" b="0" i="0" u="none" strike="noStrike" kern="1200" cap="none" spc="0" normalizeH="0" baseline="0" noProof="0" dirty="0">
              <a:ln>
                <a:noFill/>
              </a:ln>
              <a:solidFill>
                <a:prstClr val="black"/>
              </a:solidFill>
              <a:effectLst/>
              <a:uLnTx/>
              <a:uFillTx/>
              <a:latin typeface="Source Sans Pro"/>
              <a:ea typeface="Source Sans Pro"/>
              <a:cs typeface="+mn-cs"/>
            </a:endParaRPr>
          </a:p>
          <a:p>
            <a:pPr>
              <a:lnSpc>
                <a:spcPct val="80000"/>
              </a:lnSpc>
              <a:spcBef>
                <a:spcPts val="0"/>
              </a:spcBef>
              <a:defRPr/>
            </a:pPr>
            <a:r>
              <a:rPr kumimoji="0" lang="fi-FI" sz="1600" b="0" i="0" u="none" strike="noStrike" kern="1200" cap="none" spc="0" normalizeH="0" baseline="0" noProof="0" dirty="0">
                <a:ln>
                  <a:noFill/>
                </a:ln>
                <a:solidFill>
                  <a:prstClr val="black"/>
                </a:solidFill>
                <a:effectLst/>
                <a:uLnTx/>
                <a:uFillTx/>
                <a:latin typeface="Source Sans Pro"/>
                <a:ea typeface="Source Sans Pro"/>
                <a:cs typeface="+mn-cs"/>
              </a:rPr>
              <a:t>Tietoa seuraavista</a:t>
            </a:r>
          </a:p>
          <a:p>
            <a:pPr marL="0" indent="0">
              <a:lnSpc>
                <a:spcPct val="80000"/>
              </a:lnSpc>
              <a:spcBef>
                <a:spcPts val="0"/>
              </a:spcBef>
              <a:buNone/>
              <a:defRPr/>
            </a:pPr>
            <a:r>
              <a:rPr kumimoji="0" lang="fi-FI" sz="1600" b="0" i="0" u="none" strike="noStrike" kern="1200" cap="none" spc="0" normalizeH="0" baseline="0" noProof="0" dirty="0">
                <a:ln>
                  <a:noFill/>
                </a:ln>
                <a:solidFill>
                  <a:prstClr val="black"/>
                </a:solidFill>
                <a:effectLst/>
                <a:uLnTx/>
                <a:uFillTx/>
                <a:latin typeface="Source Sans Pro"/>
                <a:ea typeface="Source Sans Pro"/>
                <a:cs typeface="+mn-cs"/>
              </a:rPr>
              <a:t> </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Talous</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Laboratoriotutkimukset</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Lääkitykset</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Palvelutuotanto</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Hoidon laatu</a:t>
            </a:r>
          </a:p>
          <a:p>
            <a:pPr lvl="1">
              <a:lnSpc>
                <a:spcPct val="80000"/>
              </a:lnSpc>
              <a:spcBef>
                <a:spcPts val="0"/>
              </a:spcBef>
              <a:defRPr/>
            </a:pPr>
            <a:r>
              <a:rPr kumimoji="0" lang="fi-FI" sz="1800" b="0" i="0" u="none" strike="noStrike" kern="1200" cap="none" spc="0" normalizeH="0" baseline="0" noProof="0" dirty="0" err="1">
                <a:ln>
                  <a:noFill/>
                </a:ln>
                <a:solidFill>
                  <a:prstClr val="black"/>
                </a:solidFill>
                <a:effectLst/>
                <a:uLnTx/>
                <a:uFillTx/>
                <a:latin typeface="Source Sans Pro"/>
                <a:ea typeface="Source Sans Pro"/>
                <a:cs typeface="+mn-cs"/>
              </a:rPr>
              <a:t>CoCi</a:t>
            </a: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-indeksi</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Diabetes</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DRG –ryhmittelyt</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Asiakassegmentointi</a:t>
            </a:r>
          </a:p>
          <a:p>
            <a:pPr lvl="1">
              <a:lnSpc>
                <a:spcPct val="80000"/>
              </a:lnSpc>
              <a:spcBef>
                <a:spcPts val="0"/>
              </a:spcBef>
              <a:defRPr/>
            </a:pPr>
            <a:r>
              <a:rPr kumimoji="0" lang="fi-FI" sz="1800" b="0" i="0" u="none" strike="noStrike" kern="1200" cap="none" spc="0" normalizeH="0" baseline="0" noProof="0" dirty="0">
                <a:ln>
                  <a:noFill/>
                </a:ln>
                <a:solidFill>
                  <a:prstClr val="black"/>
                </a:solidFill>
                <a:effectLst/>
                <a:uLnTx/>
                <a:uFillTx/>
                <a:latin typeface="Source Sans Pro"/>
                <a:ea typeface="Source Sans Pro"/>
                <a:cs typeface="+mn-cs"/>
              </a:rPr>
              <a:t>RAI </a:t>
            </a:r>
          </a:p>
          <a:p>
            <a:endParaRPr lang="fi-FI" dirty="0"/>
          </a:p>
        </p:txBody>
      </p:sp>
      <p:sp>
        <p:nvSpPr>
          <p:cNvPr id="4" name="Sisällön paikkamerkki 3">
            <a:extLst>
              <a:ext uri="{FF2B5EF4-FFF2-40B4-BE49-F238E27FC236}">
                <a16:creationId xmlns:a16="http://schemas.microsoft.com/office/drawing/2014/main" id="{97393C92-7BDC-1BE5-60D3-F7A5C1270F0A}"/>
              </a:ext>
            </a:extLst>
          </p:cNvPr>
          <p:cNvSpPr>
            <a:spLocks noGrp="1"/>
          </p:cNvSpPr>
          <p:nvPr>
            <p:ph sz="half" idx="2"/>
          </p:nvPr>
        </p:nvSpPr>
        <p:spPr/>
        <p:txBody>
          <a:bodyPr>
            <a:normAutofit fontScale="92500" lnSpcReduction="20000"/>
          </a:bodyPr>
          <a:lstStyle/>
          <a:p>
            <a:pPr marL="0" marR="0" lvl="0" indent="0" algn="l" defTabSz="1219170" rtl="0" eaLnBrk="1" fontAlgn="auto" latinLnBrk="0" hangingPunct="1">
              <a:lnSpc>
                <a:spcPct val="80000"/>
              </a:lnSpc>
              <a:spcBef>
                <a:spcPts val="0"/>
              </a:spcBef>
              <a:spcAft>
                <a:spcPts val="0"/>
              </a:spcAft>
              <a:buClr>
                <a:srgbClr val="365ABD"/>
              </a:buClr>
              <a:buSzTx/>
              <a:buFont typeface="Arial" panose="020B0604020202020204" pitchFamily="34" charset="0"/>
              <a:buNone/>
              <a:tabLst/>
              <a:defRPr/>
            </a:pPr>
            <a:r>
              <a:rPr kumimoji="0" lang="fi-FI" sz="1700" b="1" i="0" u="none" strike="noStrike" kern="1200" cap="none" spc="0" normalizeH="0" baseline="0" noProof="0" dirty="0">
                <a:ln>
                  <a:noFill/>
                </a:ln>
                <a:solidFill>
                  <a:prstClr val="black"/>
                </a:solidFill>
                <a:effectLst/>
                <a:uLnTx/>
                <a:uFillTx/>
                <a:latin typeface="Source Sans Pro"/>
                <a:ea typeface="Source Sans Pro"/>
                <a:cs typeface="Arial" panose="020B0604020202020204" pitchFamily="34" charset="0"/>
              </a:rPr>
              <a:t>Erilaisia mittareita, joita tuotettu tulosten seurantaan ja Johdon </a:t>
            </a:r>
            <a:r>
              <a:rPr kumimoji="0" lang="fi-FI" sz="1700" b="1" i="0" u="none" strike="noStrike" kern="1200" cap="none" spc="0" normalizeH="0" baseline="0" noProof="0" dirty="0" err="1">
                <a:ln>
                  <a:noFill/>
                </a:ln>
                <a:solidFill>
                  <a:prstClr val="black"/>
                </a:solidFill>
                <a:effectLst/>
                <a:uLnTx/>
                <a:uFillTx/>
                <a:latin typeface="Source Sans Pro"/>
                <a:ea typeface="Source Sans Pro"/>
                <a:cs typeface="Arial" panose="020B0604020202020204" pitchFamily="34" charset="0"/>
              </a:rPr>
              <a:t>työpydälle</a:t>
            </a:r>
            <a:endParaRPr kumimoji="0" lang="fi-FI" sz="1700" b="1" i="0" u="none" strike="noStrike" kern="1200" cap="none" spc="0" normalizeH="0" baseline="0" noProof="0" dirty="0">
              <a:ln>
                <a:noFill/>
              </a:ln>
              <a:solidFill>
                <a:prstClr val="black"/>
              </a:solidFill>
              <a:effectLst/>
              <a:uLnTx/>
              <a:uFillTx/>
              <a:latin typeface="Source Sans Pro"/>
              <a:ea typeface="Source Sans Pro"/>
              <a:cs typeface="Arial" panose="020B0604020202020204" pitchFamily="34" charset="0"/>
            </a:endParaRPr>
          </a:p>
          <a:p>
            <a:pPr defTabSz="1219170">
              <a:lnSpc>
                <a:spcPct val="80000"/>
              </a:lnSpc>
              <a:spcBef>
                <a:spcPts val="0"/>
              </a:spcBef>
              <a:buClr>
                <a:srgbClr val="365ABD"/>
              </a:buClr>
              <a:defRPr/>
            </a:pPr>
            <a:endParaRPr kumimoji="0" lang="fi-FI" sz="1700" b="1" i="0" u="none" strike="noStrike" kern="1200" cap="none" spc="0" normalizeH="0" baseline="0" noProof="0" dirty="0">
              <a:ln>
                <a:noFill/>
              </a:ln>
              <a:solidFill>
                <a:prstClr val="black"/>
              </a:solidFill>
              <a:effectLst/>
              <a:uLnTx/>
              <a:uFillTx/>
              <a:latin typeface="Source Sans Pro"/>
              <a:ea typeface="Source Sans Pro"/>
              <a:cs typeface="Arial" panose="020B0604020202020204" pitchFamily="34" charset="0"/>
            </a:endParaRPr>
          </a:p>
          <a:p>
            <a:pPr defTabSz="1219170" fontAlgn="base">
              <a:lnSpc>
                <a:spcPct val="80000"/>
              </a:lnSpc>
              <a:spcBef>
                <a:spcPts val="0"/>
              </a:spcBef>
              <a:buClr>
                <a:srgbClr val="365ABD"/>
              </a:buClr>
              <a:defRPr/>
            </a:pPr>
            <a:r>
              <a:rPr lang="fi-FI" sz="1700" dirty="0">
                <a:solidFill>
                  <a:prstClr val="black"/>
                </a:solidFill>
                <a:latin typeface="Source Sans Pro"/>
                <a:ea typeface="Source Sans Pro"/>
              </a:rPr>
              <a:t>Talouden mittareita mm. toimintakulut, toimintatuotot, palkat, toimintatuotot</a:t>
            </a:r>
          </a:p>
          <a:p>
            <a:pPr defTabSz="1219170" fontAlgn="base">
              <a:lnSpc>
                <a:spcPct val="80000"/>
              </a:lnSpc>
              <a:spcBef>
                <a:spcPts val="0"/>
              </a:spcBef>
              <a:buClr>
                <a:srgbClr val="365ABD"/>
              </a:buClr>
              <a:defRPr/>
            </a:pPr>
            <a:r>
              <a:rPr lang="fi-FI" sz="1700" dirty="0">
                <a:solidFill>
                  <a:prstClr val="black"/>
                </a:solidFill>
                <a:latin typeface="Source Sans Pro"/>
                <a:ea typeface="Source Sans Pro"/>
              </a:rPr>
              <a:t>Diabetes mm. sairastavien osuus väestöstä, HB1AC -hoitotasapaino, LDL –hoitotasapaino</a:t>
            </a:r>
          </a:p>
          <a:p>
            <a:pPr defTabSz="1219170" fontAlgn="base">
              <a:lnSpc>
                <a:spcPct val="80000"/>
              </a:lnSpc>
              <a:spcBef>
                <a:spcPts val="0"/>
              </a:spcBef>
              <a:buClr>
                <a:srgbClr val="365ABD"/>
              </a:buClr>
              <a:defRPr/>
            </a:pPr>
            <a:r>
              <a:rPr lang="fi-FI" sz="1700" dirty="0">
                <a:solidFill>
                  <a:prstClr val="black"/>
                </a:solidFill>
                <a:latin typeface="Source Sans Pro"/>
                <a:ea typeface="Source Sans Pro"/>
              </a:rPr>
              <a:t>Palvelutuotanto mm. asiakas- ja potilasmäärä, suoritteet ja asiakkaat per toiminto</a:t>
            </a:r>
          </a:p>
          <a:p>
            <a:pPr marL="0" indent="0" defTabSz="1219170" fontAlgn="base">
              <a:lnSpc>
                <a:spcPct val="80000"/>
              </a:lnSpc>
              <a:spcBef>
                <a:spcPts val="0"/>
              </a:spcBef>
              <a:buClr>
                <a:srgbClr val="365ABD"/>
              </a:buClr>
              <a:buNone/>
              <a:defRPr/>
            </a:pPr>
            <a:endParaRPr lang="fi-FI" sz="1700" b="1" dirty="0">
              <a:solidFill>
                <a:prstClr val="black"/>
              </a:solidFill>
              <a:latin typeface="Source Sans Pro"/>
              <a:ea typeface="Source Sans Pro"/>
            </a:endParaRPr>
          </a:p>
          <a:p>
            <a:pPr marL="0" indent="0" defTabSz="1219170" fontAlgn="base">
              <a:lnSpc>
                <a:spcPct val="80000"/>
              </a:lnSpc>
              <a:spcBef>
                <a:spcPts val="0"/>
              </a:spcBef>
              <a:buClr>
                <a:srgbClr val="365ABD"/>
              </a:buClr>
              <a:buNone/>
              <a:defRPr/>
            </a:pPr>
            <a:endParaRPr lang="fi-FI" sz="1700" b="1" dirty="0">
              <a:solidFill>
                <a:prstClr val="black"/>
              </a:solidFill>
              <a:latin typeface="Source Sans Pro"/>
              <a:ea typeface="Source Sans Pro"/>
            </a:endParaRPr>
          </a:p>
          <a:p>
            <a:pPr marL="0" indent="0" defTabSz="1219170" fontAlgn="base">
              <a:lnSpc>
                <a:spcPct val="80000"/>
              </a:lnSpc>
              <a:spcBef>
                <a:spcPts val="0"/>
              </a:spcBef>
              <a:buClr>
                <a:srgbClr val="365ABD"/>
              </a:buClr>
              <a:buNone/>
              <a:defRPr/>
            </a:pPr>
            <a:r>
              <a:rPr lang="fi-FI" sz="1700" b="1" dirty="0">
                <a:solidFill>
                  <a:prstClr val="black"/>
                </a:solidFill>
                <a:latin typeface="Source Sans Pro"/>
                <a:ea typeface="Source Sans Pro"/>
              </a:rPr>
              <a:t>Pilotin toteutumisen tavoitteita seurattiin vain etenemisen mittareilla kyllä/ei ja Vaikuttavuusverkoston Excelissä</a:t>
            </a:r>
          </a:p>
          <a:p>
            <a:pPr defTabSz="1219170" fontAlgn="base">
              <a:lnSpc>
                <a:spcPct val="80000"/>
              </a:lnSpc>
              <a:spcBef>
                <a:spcPts val="0"/>
              </a:spcBef>
              <a:buClr>
                <a:srgbClr val="365ABD"/>
              </a:buClr>
              <a:defRPr/>
            </a:pPr>
            <a:endParaRPr lang="fi-FI" sz="1700" b="1" dirty="0">
              <a:solidFill>
                <a:prstClr val="black"/>
              </a:solidFill>
              <a:latin typeface="Source Sans Pro"/>
              <a:ea typeface="Source Sans Pro"/>
            </a:endParaRPr>
          </a:p>
          <a:p>
            <a:pPr marL="0" marR="0" lvl="0" indent="0" algn="l" defTabSz="1219170" rtl="0" eaLnBrk="1" fontAlgn="base" latinLnBrk="0" hangingPunct="1">
              <a:lnSpc>
                <a:spcPct val="80000"/>
              </a:lnSpc>
              <a:spcBef>
                <a:spcPts val="0"/>
              </a:spcBef>
              <a:spcAft>
                <a:spcPts val="0"/>
              </a:spcAft>
              <a:buClr>
                <a:srgbClr val="365ABD"/>
              </a:buClr>
              <a:buSzTx/>
              <a:buFont typeface="Arial" panose="020B0604020202020204" pitchFamily="34" charset="0"/>
              <a:buNone/>
              <a:tabLst/>
              <a:defRPr/>
            </a:pPr>
            <a:endParaRPr kumimoji="0" lang="fi-FI" sz="1700" b="1" i="0" u="none" strike="noStrike" kern="1200" cap="none" spc="0" normalizeH="0" baseline="0" noProof="0" dirty="0">
              <a:ln>
                <a:noFill/>
              </a:ln>
              <a:solidFill>
                <a:prstClr val="black"/>
              </a:solidFill>
              <a:effectLst/>
              <a:uLnTx/>
              <a:uFillTx/>
              <a:latin typeface="Source Sans Pro"/>
              <a:ea typeface="Source Sans Pro"/>
              <a:cs typeface="Arial" panose="020B0604020202020204" pitchFamily="34" charset="0"/>
            </a:endParaRPr>
          </a:p>
          <a:p>
            <a:pPr marL="0" marR="0" lvl="0" indent="0" algn="l" defTabSz="1219170" rtl="0" eaLnBrk="1" fontAlgn="base" latinLnBrk="0" hangingPunct="1">
              <a:lnSpc>
                <a:spcPct val="80000"/>
              </a:lnSpc>
              <a:spcBef>
                <a:spcPts val="0"/>
              </a:spcBef>
              <a:spcAft>
                <a:spcPts val="0"/>
              </a:spcAft>
              <a:buClr>
                <a:srgbClr val="365ABD"/>
              </a:buClr>
              <a:buSzTx/>
              <a:buFont typeface="Arial" panose="020B0604020202020204" pitchFamily="34" charset="0"/>
              <a:buNone/>
              <a:tabLst/>
              <a:defRPr/>
            </a:pPr>
            <a:endParaRPr kumimoji="0" lang="fi-FI" sz="1700" b="1" i="0" u="none" strike="noStrike" kern="1200" cap="none" spc="0" normalizeH="0" baseline="0" noProof="0" dirty="0">
              <a:ln>
                <a:noFill/>
              </a:ln>
              <a:solidFill>
                <a:prstClr val="black"/>
              </a:solidFill>
              <a:effectLst/>
              <a:uLnTx/>
              <a:uFillTx/>
              <a:latin typeface="Source Sans Pro"/>
              <a:ea typeface="Source Sans Pro"/>
              <a:cs typeface="Arial" panose="020B0604020202020204" pitchFamily="34" charset="0"/>
            </a:endParaRPr>
          </a:p>
          <a:p>
            <a:pPr marL="0" marR="0" lvl="0" indent="0" algn="l" defTabSz="1219170" rtl="0" eaLnBrk="1" fontAlgn="base" latinLnBrk="0" hangingPunct="1">
              <a:lnSpc>
                <a:spcPct val="80000"/>
              </a:lnSpc>
              <a:spcBef>
                <a:spcPts val="0"/>
              </a:spcBef>
              <a:spcAft>
                <a:spcPts val="0"/>
              </a:spcAft>
              <a:buClr>
                <a:srgbClr val="365ABD"/>
              </a:buClr>
              <a:buSzTx/>
              <a:buFont typeface="Arial" panose="020B0604020202020204" pitchFamily="34" charset="0"/>
              <a:buNone/>
              <a:tabLst/>
              <a:defRPr/>
            </a:pPr>
            <a:endParaRPr kumimoji="0" lang="fi-FI" sz="1700" b="1" i="0" u="none" strike="noStrike" kern="1200" cap="none" spc="0" normalizeH="0" baseline="0" noProof="0" dirty="0">
              <a:ln>
                <a:noFill/>
              </a:ln>
              <a:solidFill>
                <a:prstClr val="black"/>
              </a:solidFill>
              <a:effectLst/>
              <a:uLnTx/>
              <a:uFillTx/>
              <a:latin typeface="Source Sans Pro"/>
              <a:ea typeface="Source Sans Pro"/>
              <a:cs typeface="Arial" panose="020B0604020202020204" pitchFamily="34" charset="0"/>
            </a:endParaRPr>
          </a:p>
        </p:txBody>
      </p:sp>
      <p:pic>
        <p:nvPicPr>
          <p:cNvPr id="8" name="Kuva 7">
            <a:extLst>
              <a:ext uri="{FF2B5EF4-FFF2-40B4-BE49-F238E27FC236}">
                <a16:creationId xmlns:a16="http://schemas.microsoft.com/office/drawing/2014/main" id="{A9C20CF4-C49C-2154-2651-0F3AB9B6458B}"/>
              </a:ext>
            </a:extLst>
          </p:cNvPr>
          <p:cNvPicPr>
            <a:picLocks noChangeAspect="1"/>
          </p:cNvPicPr>
          <p:nvPr/>
        </p:nvPicPr>
        <p:blipFill>
          <a:blip r:embed="rId2"/>
          <a:stretch>
            <a:fillRect/>
          </a:stretch>
        </p:blipFill>
        <p:spPr>
          <a:xfrm>
            <a:off x="4753356" y="4147126"/>
            <a:ext cx="6413408" cy="2258291"/>
          </a:xfrm>
          <a:prstGeom prst="rect">
            <a:avLst/>
          </a:prstGeom>
        </p:spPr>
      </p:pic>
    </p:spTree>
    <p:extLst>
      <p:ext uri="{BB962C8B-B14F-4D97-AF65-F5344CB8AC3E}">
        <p14:creationId xmlns:p14="http://schemas.microsoft.com/office/powerpoint/2010/main" val="136686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9BA0CA-C3CC-3034-D5E7-D894FFD9712E}"/>
              </a:ext>
            </a:extLst>
          </p:cNvPr>
          <p:cNvSpPr>
            <a:spLocks noGrp="1"/>
          </p:cNvSpPr>
          <p:nvPr>
            <p:ph type="title"/>
          </p:nvPr>
        </p:nvSpPr>
        <p:spPr/>
        <p:txBody>
          <a:bodyPr>
            <a:normAutofit/>
          </a:bodyPr>
          <a:lstStyle/>
          <a:p>
            <a:r>
              <a:rPr lang="fi-FI" dirty="0"/>
              <a:t>Esimerkkejä kustannustiedon ja  toiminnanohjauksen seurannasta </a:t>
            </a:r>
          </a:p>
        </p:txBody>
      </p:sp>
      <p:pic>
        <p:nvPicPr>
          <p:cNvPr id="6" name="Sisällön paikkamerkki 5">
            <a:extLst>
              <a:ext uri="{FF2B5EF4-FFF2-40B4-BE49-F238E27FC236}">
                <a16:creationId xmlns:a16="http://schemas.microsoft.com/office/drawing/2014/main" id="{4055E41D-BECC-B1CB-7AD6-7915B57C885E}"/>
              </a:ext>
            </a:extLst>
          </p:cNvPr>
          <p:cNvPicPr>
            <a:picLocks noGrp="1" noChangeAspect="1"/>
          </p:cNvPicPr>
          <p:nvPr>
            <p:ph sz="half" idx="1"/>
          </p:nvPr>
        </p:nvPicPr>
        <p:blipFill>
          <a:blip r:embed="rId2"/>
          <a:stretch>
            <a:fillRect/>
          </a:stretch>
        </p:blipFill>
        <p:spPr>
          <a:xfrm>
            <a:off x="1423305" y="1825625"/>
            <a:ext cx="4011389" cy="4351338"/>
          </a:xfrm>
          <a:prstGeom prst="rect">
            <a:avLst/>
          </a:prstGeom>
        </p:spPr>
      </p:pic>
      <p:pic>
        <p:nvPicPr>
          <p:cNvPr id="8" name="Sisällön paikkamerkki 7">
            <a:extLst>
              <a:ext uri="{FF2B5EF4-FFF2-40B4-BE49-F238E27FC236}">
                <a16:creationId xmlns:a16="http://schemas.microsoft.com/office/drawing/2014/main" id="{A9ADCD11-5D7C-7970-73B8-553B74A1CA38}"/>
              </a:ext>
            </a:extLst>
          </p:cNvPr>
          <p:cNvPicPr>
            <a:picLocks noGrp="1" noChangeAspect="1"/>
          </p:cNvPicPr>
          <p:nvPr>
            <p:ph sz="half" idx="2"/>
          </p:nvPr>
        </p:nvPicPr>
        <p:blipFill>
          <a:blip r:embed="rId3"/>
          <a:stretch>
            <a:fillRect/>
          </a:stretch>
        </p:blipFill>
        <p:spPr>
          <a:xfrm>
            <a:off x="5858442" y="2829827"/>
            <a:ext cx="5495358" cy="2216389"/>
          </a:xfrm>
          <a:prstGeom prst="rect">
            <a:avLst/>
          </a:prstGeom>
        </p:spPr>
      </p:pic>
    </p:spTree>
    <p:extLst>
      <p:ext uri="{BB962C8B-B14F-4D97-AF65-F5344CB8AC3E}">
        <p14:creationId xmlns:p14="http://schemas.microsoft.com/office/powerpoint/2010/main" val="246880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4C16E5-F0A3-557E-13DA-92C0F9AF4350}"/>
              </a:ext>
            </a:extLst>
          </p:cNvPr>
          <p:cNvSpPr>
            <a:spLocks noGrp="1"/>
          </p:cNvSpPr>
          <p:nvPr>
            <p:ph type="title"/>
          </p:nvPr>
        </p:nvSpPr>
        <p:spPr>
          <a:xfrm>
            <a:off x="838200" y="365125"/>
            <a:ext cx="10515600" cy="1325563"/>
          </a:xfrm>
        </p:spPr>
        <p:txBody>
          <a:bodyPr anchor="ctr">
            <a:normAutofit/>
          </a:bodyPr>
          <a:lstStyle/>
          <a:p>
            <a:r>
              <a:rPr kumimoji="0" lang="en-GB" b="1" i="0" u="none" strike="noStrike" kern="1200" cap="none" spc="0" normalizeH="0" baseline="0" noProof="0">
                <a:ln>
                  <a:noFill/>
                </a:ln>
                <a:effectLst/>
                <a:uLnTx/>
                <a:uFillTx/>
              </a:rPr>
              <a:t>Tiedonhallintamallin rakentaminen</a:t>
            </a:r>
            <a:endParaRPr lang="fi-FI" dirty="0"/>
          </a:p>
        </p:txBody>
      </p:sp>
      <p:sp>
        <p:nvSpPr>
          <p:cNvPr id="3" name="Sisällön paikkamerkki 2">
            <a:extLst>
              <a:ext uri="{FF2B5EF4-FFF2-40B4-BE49-F238E27FC236}">
                <a16:creationId xmlns:a16="http://schemas.microsoft.com/office/drawing/2014/main" id="{500E604D-7BDC-5C4F-CEFD-305AFD4AE1B9}"/>
              </a:ext>
            </a:extLst>
          </p:cNvPr>
          <p:cNvSpPr>
            <a:spLocks noGrp="1"/>
          </p:cNvSpPr>
          <p:nvPr>
            <p:ph sz="half" idx="1"/>
          </p:nvPr>
        </p:nvSpPr>
        <p:spPr>
          <a:xfrm>
            <a:off x="838200" y="1825625"/>
            <a:ext cx="8290560" cy="4351338"/>
          </a:xfrm>
        </p:spPr>
        <p:txBody>
          <a:bodyPr>
            <a:normAutofit/>
          </a:bodyPr>
          <a:lstStyle/>
          <a:p>
            <a:pPr marL="0" marR="0" lvl="0" indent="0" defTabSz="1219170" rtl="0" eaLnBrk="1" fontAlgn="auto" latinLnBrk="0" hangingPunct="1">
              <a:spcBef>
                <a:spcPts val="0"/>
              </a:spcBef>
              <a:spcAft>
                <a:spcPts val="0"/>
              </a:spcAft>
              <a:buClr>
                <a:srgbClr val="365ABD"/>
              </a:buClr>
              <a:buSzTx/>
              <a:buFont typeface="Arial" panose="020B0604020202020204" pitchFamily="34" charset="0"/>
              <a:buNone/>
              <a:tabLst/>
              <a:defRPr/>
            </a:pPr>
            <a:endParaRPr kumimoji="0" lang="fi-FI" sz="1900" b="1" i="0" u="none" strike="noStrike" kern="1200" cap="none" spc="0" normalizeH="0" baseline="0" noProof="0">
              <a:ln>
                <a:noFill/>
              </a:ln>
              <a:effectLst/>
              <a:uLnTx/>
              <a:uFillTx/>
            </a:endParaRPr>
          </a:p>
          <a:p>
            <a:pPr marL="0" marR="0" lvl="0" indent="0" defTabSz="1219170" rtl="0" eaLnBrk="1" fontAlgn="auto" latinLnBrk="0" hangingPunct="1">
              <a:spcBef>
                <a:spcPts val="0"/>
              </a:spcBef>
              <a:spcAft>
                <a:spcPts val="0"/>
              </a:spcAft>
              <a:buClr>
                <a:srgbClr val="365ABD"/>
              </a:buClr>
              <a:buSzTx/>
              <a:buFont typeface="Arial" panose="020B0604020202020204" pitchFamily="34" charset="0"/>
              <a:buNone/>
              <a:tabLst/>
              <a:defRPr/>
            </a:pPr>
            <a:r>
              <a:rPr kumimoji="0" lang="fi-FI" sz="1900" b="1" i="0" u="none" strike="noStrike" kern="1200" cap="none" spc="0" normalizeH="0" baseline="0" noProof="0">
                <a:ln>
                  <a:noFill/>
                </a:ln>
                <a:effectLst/>
                <a:uLnTx/>
                <a:uFillTx/>
              </a:rPr>
              <a:t>Tavoiteltu tulos pilotin päättyessä</a:t>
            </a:r>
          </a:p>
          <a:p>
            <a:pPr marL="0" marR="0" lvl="0" indent="0" defTabSz="1219170" rtl="0" eaLnBrk="1" fontAlgn="auto" latinLnBrk="0" hangingPunct="1">
              <a:spcBef>
                <a:spcPts val="0"/>
              </a:spcBef>
              <a:spcAft>
                <a:spcPts val="0"/>
              </a:spcAft>
              <a:buClr>
                <a:srgbClr val="365ABD"/>
              </a:buClr>
              <a:buSzTx/>
              <a:buFont typeface="Arial" panose="020B0604020202020204" pitchFamily="34" charset="0"/>
              <a:buNone/>
              <a:tabLst/>
              <a:defRPr/>
            </a:pPr>
            <a:endParaRPr kumimoji="0" lang="fi-FI" sz="1900" b="1" i="0" u="none" strike="noStrike" kern="1200" cap="none" spc="0" normalizeH="0" baseline="0" noProof="0">
              <a:ln>
                <a:noFill/>
              </a:ln>
              <a:effectLst/>
              <a:uLnTx/>
              <a:uFillTx/>
            </a:endParaRPr>
          </a:p>
          <a:p>
            <a:pPr marL="269240" marR="0" lvl="0" indent="-269240" defTabSz="1219170" rtl="0" eaLnBrk="1" fontAlgn="base"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Tiedonhallinnan kokonaiskuvan luominen toimintaprosesseista, tietojärjestelmistä ja tietovarannoista</a:t>
            </a:r>
            <a:r>
              <a:rPr kumimoji="0" lang="en-US" sz="1900" b="0" i="0" u="none" strike="noStrike" kern="1200" cap="none" spc="0" normalizeH="0" baseline="0" noProof="0">
                <a:ln>
                  <a:noFill/>
                </a:ln>
                <a:effectLst/>
                <a:uLnTx/>
                <a:uFillTx/>
              </a:rPr>
              <a:t>​</a:t>
            </a:r>
          </a:p>
          <a:p>
            <a:pPr marL="269240" marR="0" lvl="0" indent="-269240" defTabSz="1219170" rtl="0" eaLnBrk="1" fontAlgn="auto"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Tiedonhallintamallin kuvauspohja luotu ARTER ARC –alustalle</a:t>
            </a:r>
          </a:p>
          <a:p>
            <a:pPr marL="269240" marR="0" lvl="0" indent="-269240" defTabSz="1219170" rtl="0" eaLnBrk="1" fontAlgn="auto"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Mallille on asetettu suorituskykymittarit </a:t>
            </a:r>
          </a:p>
          <a:p>
            <a:pPr marL="269240" marR="0" lvl="0" indent="-269240" defTabSz="1219170" rtl="0" eaLnBrk="1" fontAlgn="auto"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Tiedonhallintamalli toimii jatkuvana päivittymisen pohjana prosessien, järjestelmien ja tietovarantojen osalta sekä:</a:t>
            </a:r>
            <a:r>
              <a:rPr kumimoji="0" lang="en-US" sz="1900" b="0" i="0" u="none" strike="noStrike" kern="1200" cap="none" spc="0" normalizeH="0" baseline="0" noProof="0">
                <a:ln>
                  <a:noFill/>
                </a:ln>
                <a:effectLst/>
                <a:uLnTx/>
                <a:uFillTx/>
              </a:rPr>
              <a:t>​</a:t>
            </a:r>
          </a:p>
          <a:p>
            <a:pPr marL="269240" marR="0" lvl="0" indent="-269240" defTabSz="1219170" rtl="0" eaLnBrk="1" fontAlgn="auto" latinLnBrk="0" hangingPunct="1">
              <a:spcBef>
                <a:spcPts val="0"/>
              </a:spcBef>
              <a:spcAft>
                <a:spcPts val="0"/>
              </a:spcAft>
              <a:buClr>
                <a:srgbClr val="365ABD"/>
              </a:buClr>
              <a:buSzTx/>
              <a:buFont typeface="Arial" panose="020B0604020202020204" pitchFamily="34" charset="0"/>
              <a:buChar char="•"/>
              <a:tabLst/>
              <a:defRPr/>
            </a:pPr>
            <a:endParaRPr kumimoji="0" lang="en-US" sz="1900" b="0" i="0" u="none" strike="noStrike" kern="1200" cap="none" spc="0" normalizeH="0" baseline="0" noProof="0">
              <a:ln>
                <a:noFill/>
              </a:ln>
              <a:effectLst/>
              <a:uLnTx/>
              <a:uFillTx/>
            </a:endParaRPr>
          </a:p>
          <a:p>
            <a:pPr marL="626745" marR="0" lvl="1" indent="-266065" defTabSz="1219170" rtl="0" eaLnBrk="1" fontAlgn="base"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Täyttää tiedonhallinnalle asetetut tarpeet palvelujen, asiankäsittelyn ja tietoaineistojen hallinnan suunnittelemiseksi ja toteuttamiseksi</a:t>
            </a:r>
            <a:r>
              <a:rPr kumimoji="0" lang="en-US" sz="1900" b="0" i="0" u="none" strike="noStrike" kern="1200" cap="none" spc="0" normalizeH="0" baseline="0" noProof="0">
                <a:ln>
                  <a:noFill/>
                </a:ln>
                <a:effectLst/>
                <a:uLnTx/>
                <a:uFillTx/>
              </a:rPr>
              <a:t>​</a:t>
            </a:r>
          </a:p>
          <a:p>
            <a:pPr marL="626745" marR="0" lvl="1" indent="-266065" defTabSz="1219170" rtl="0" eaLnBrk="1" fontAlgn="base"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Tiedonsaantia koskevien oikeuksien ja rajoitusten toteuttaminen</a:t>
            </a:r>
            <a:endParaRPr kumimoji="0" lang="en-US" sz="1900" b="0" i="0" u="none" strike="noStrike" kern="1200" cap="none" spc="0" normalizeH="0" baseline="0" noProof="0">
              <a:ln>
                <a:noFill/>
              </a:ln>
              <a:effectLst/>
              <a:uLnTx/>
              <a:uFillTx/>
            </a:endParaRPr>
          </a:p>
          <a:p>
            <a:pPr marL="626745" marR="0" lvl="1" indent="-266065" defTabSz="1219170" rtl="0" eaLnBrk="1" fontAlgn="base"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Moninkertaisen tietojen keruun vähentäminen,</a:t>
            </a:r>
            <a:r>
              <a:rPr kumimoji="0" lang="en-US" sz="1900" b="0" i="0" u="none" strike="noStrike" kern="1200" cap="none" spc="0" normalizeH="0" baseline="0" noProof="0">
                <a:ln>
                  <a:noFill/>
                </a:ln>
                <a:effectLst/>
                <a:uLnTx/>
                <a:uFillTx/>
              </a:rPr>
              <a:t>​</a:t>
            </a:r>
          </a:p>
          <a:p>
            <a:pPr marL="626745" marR="0" lvl="1" indent="-266065" defTabSz="1219170" rtl="0" eaLnBrk="1" fontAlgn="base"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Tietojärjestelmien ja tietovarantojen </a:t>
            </a:r>
            <a:r>
              <a:rPr kumimoji="0" lang="fi-FI" sz="1900" b="0" i="0" u="none" strike="noStrike" kern="1200" cap="none" spc="0" normalizeH="0" baseline="0" noProof="0" err="1">
                <a:ln>
                  <a:noFill/>
                </a:ln>
                <a:effectLst/>
                <a:uLnTx/>
                <a:uFillTx/>
              </a:rPr>
              <a:t>yhteentoimivuuden</a:t>
            </a:r>
            <a:r>
              <a:rPr kumimoji="0" lang="fi-FI" sz="1900" b="0" i="0" u="none" strike="noStrike" kern="1200" cap="none" spc="0" normalizeH="0" baseline="0" noProof="0">
                <a:ln>
                  <a:noFill/>
                </a:ln>
                <a:effectLst/>
                <a:uLnTx/>
                <a:uFillTx/>
              </a:rPr>
              <a:t> toteuttaminen</a:t>
            </a:r>
            <a:r>
              <a:rPr kumimoji="0" lang="en-US" sz="1900" b="0" i="0" u="none" strike="noStrike" kern="1200" cap="none" spc="0" normalizeH="0" baseline="0" noProof="0">
                <a:ln>
                  <a:noFill/>
                </a:ln>
                <a:effectLst/>
                <a:uLnTx/>
                <a:uFillTx/>
              </a:rPr>
              <a:t>​</a:t>
            </a:r>
          </a:p>
          <a:p>
            <a:pPr marL="626745" marR="0" lvl="1" indent="-266065" defTabSz="1219170" rtl="0" eaLnBrk="1" fontAlgn="base" latinLnBrk="0" hangingPunct="1">
              <a:spcBef>
                <a:spcPts val="0"/>
              </a:spcBef>
              <a:spcAft>
                <a:spcPts val="0"/>
              </a:spcAft>
              <a:buClr>
                <a:srgbClr val="365ABD"/>
              </a:buClr>
              <a:buSzTx/>
              <a:buFont typeface="Arial" panose="020B0604020202020204" pitchFamily="34" charset="0"/>
              <a:buChar char="•"/>
              <a:tabLst/>
              <a:defRPr/>
            </a:pPr>
            <a:r>
              <a:rPr kumimoji="0" lang="fi-FI" sz="1900" b="0" i="0" u="none" strike="noStrike" kern="1200" cap="none" spc="0" normalizeH="0" baseline="0" noProof="0">
                <a:ln>
                  <a:noFill/>
                </a:ln>
                <a:effectLst/>
                <a:uLnTx/>
                <a:uFillTx/>
              </a:rPr>
              <a:t>Tietoturvallisuuden ylläpitäminen</a:t>
            </a:r>
          </a:p>
          <a:p>
            <a:endParaRPr lang="fi-FI" sz="1900"/>
          </a:p>
        </p:txBody>
      </p:sp>
      <p:pic>
        <p:nvPicPr>
          <p:cNvPr id="5" name="Sisällön paikkamerkki 4" descr="&quot;Sarja kuvakkeita organisointia varten.  Sisältää asiakirjat, hakukuvakkeet, kansiot jne. Huomaa, että kaikki kuvat ovat omia suunnitelmiani.&quot;">
            <a:extLst>
              <a:ext uri="{FF2B5EF4-FFF2-40B4-BE49-F238E27FC236}">
                <a16:creationId xmlns:a16="http://schemas.microsoft.com/office/drawing/2014/main" id="{B19328F0-A28C-8C24-1EB5-6D6588F0E90B}"/>
              </a:ext>
            </a:extLst>
          </p:cNvPr>
          <p:cNvPicPr>
            <a:picLocks noGrp="1" noChangeAspect="1"/>
          </p:cNvPicPr>
          <p:nvPr>
            <p:ph sz="half" idx="2"/>
          </p:nvPr>
        </p:nvPicPr>
        <p:blipFill>
          <a:blip r:embed="rId2"/>
          <a:stretch>
            <a:fillRect/>
          </a:stretch>
        </p:blipFill>
        <p:spPr>
          <a:xfrm>
            <a:off x="9319260" y="2964974"/>
            <a:ext cx="2072639" cy="2072639"/>
          </a:xfrm>
          <a:prstGeom prst="rect">
            <a:avLst/>
          </a:prstGeom>
          <a:noFill/>
        </p:spPr>
      </p:pic>
    </p:spTree>
    <p:extLst>
      <p:ext uri="{BB962C8B-B14F-4D97-AF65-F5344CB8AC3E}">
        <p14:creationId xmlns:p14="http://schemas.microsoft.com/office/powerpoint/2010/main" val="2207442308"/>
      </p:ext>
    </p:extLst>
  </p:cSld>
  <p:clrMapOvr>
    <a:masterClrMapping/>
  </p:clrMapOvr>
</p:sld>
</file>

<file path=ppt/theme/theme1.xml><?xml version="1.0" encoding="utf-8"?>
<a:theme xmlns:a="http://schemas.openxmlformats.org/drawingml/2006/main" name="Office-teema">
  <a:themeElements>
    <a:clrScheme name="ESHVA">
      <a:dk1>
        <a:sysClr val="windowText" lastClr="000000"/>
      </a:dk1>
      <a:lt1>
        <a:sysClr val="window" lastClr="FFFFFF"/>
      </a:lt1>
      <a:dk2>
        <a:srgbClr val="000000"/>
      </a:dk2>
      <a:lt2>
        <a:srgbClr val="FFFFFF"/>
      </a:lt2>
      <a:accent1>
        <a:srgbClr val="ED0E93"/>
      </a:accent1>
      <a:accent2>
        <a:srgbClr val="00008B"/>
      </a:accent2>
      <a:accent3>
        <a:srgbClr val="FFBB00"/>
      </a:accent3>
      <a:accent4>
        <a:srgbClr val="005900"/>
      </a:accent4>
      <a:accent5>
        <a:srgbClr val="22ABE0"/>
      </a:accent5>
      <a:accent6>
        <a:srgbClr val="00FF00"/>
      </a:accent6>
      <a:hlink>
        <a:srgbClr val="669A66"/>
      </a:hlink>
      <a:folHlink>
        <a:srgbClr val="22A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oisa Blank.potx" id="{F8B30849-9366-4820-86D4-78DE30F66A17}" vid="{95F07318-6128-4CB0-8B3F-CFB3B95318A2}"/>
    </a:ext>
  </a:extLst>
</a:theme>
</file>

<file path=ppt/theme/theme2.xml><?xml version="1.0" encoding="utf-8"?>
<a:theme xmlns:a="http://schemas.openxmlformats.org/drawingml/2006/main" name="1_Office-teema">
  <a:themeElements>
    <a:clrScheme name="Eloisat värit">
      <a:dk1>
        <a:sysClr val="windowText" lastClr="000000"/>
      </a:dk1>
      <a:lt1>
        <a:sysClr val="window" lastClr="FFFFFF"/>
      </a:lt1>
      <a:dk2>
        <a:srgbClr val="000000"/>
      </a:dk2>
      <a:lt2>
        <a:srgbClr val="FFFFFF"/>
      </a:lt2>
      <a:accent1>
        <a:srgbClr val="00FF00"/>
      </a:accent1>
      <a:accent2>
        <a:srgbClr val="ED0E93"/>
      </a:accent2>
      <a:accent3>
        <a:srgbClr val="00008B"/>
      </a:accent3>
      <a:accent4>
        <a:srgbClr val="FFBB00"/>
      </a:accent4>
      <a:accent5>
        <a:srgbClr val="005900"/>
      </a:accent5>
      <a:accent6>
        <a:srgbClr val="22ABE0"/>
      </a:accent6>
      <a:hlink>
        <a:srgbClr val="669A66"/>
      </a:hlink>
      <a:folHlink>
        <a:srgbClr val="22AB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oisa Blank.potx" id="{63DF7A76-7620-4893-B5D4-9B22D95FD330}" vid="{4940F0B5-A117-444D-B8C2-42D754AE80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4bf638-7403-4ea7-975b-522f9dbb8a70" xsi:nil="true"/>
    <lcf76f155ced4ddcb4097134ff3c332f xmlns="fa6293a4-f433-4efb-9ca5-2de0eecf48f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43594AE9BF047749BEF2F157CF2589AF" ma:contentTypeVersion="17" ma:contentTypeDescription="Luo uusi asiakirja." ma:contentTypeScope="" ma:versionID="0d9a74ecf246806871f29da33f3e3917">
  <xsd:schema xmlns:xsd="http://www.w3.org/2001/XMLSchema" xmlns:xs="http://www.w3.org/2001/XMLSchema" xmlns:p="http://schemas.microsoft.com/office/2006/metadata/properties" xmlns:ns1="http://schemas.microsoft.com/sharepoint/v3" xmlns:ns2="fa6293a4-f433-4efb-9ca5-2de0eecf48fc" xmlns:ns3="224bf638-7403-4ea7-975b-522f9dbb8a70" targetNamespace="http://schemas.microsoft.com/office/2006/metadata/properties" ma:root="true" ma:fieldsID="8bf9155ec472a1d7abcb511fb96c7cfa" ns1:_="" ns2:_="" ns3:_="">
    <xsd:import namespace="http://schemas.microsoft.com/sharepoint/v3"/>
    <xsd:import namespace="fa6293a4-f433-4efb-9ca5-2de0eecf48fc"/>
    <xsd:import namespace="224bf638-7403-4ea7-975b-522f9dbb8a7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Yhtenäisen yhteensopivuuskäytännön ominaisuudet" ma:hidden="true" ma:internalName="_ip_UnifiedCompliancePolicyProperties">
      <xsd:simpleType>
        <xsd:restriction base="dms:Note"/>
      </xsd:simpleType>
    </xsd:element>
    <xsd:element name="_ip_UnifiedCompliancePolicyUIAction" ma:index="24"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6293a4-f433-4efb-9ca5-2de0eecf4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21fb8f33-d4f7-423c-aa44-269ff6ac58c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4bf638-7403-4ea7-975b-522f9dbb8a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395ed3-f6a1-44a5-bfba-ad4c9504c586}" ma:internalName="TaxCatchAll" ma:showField="CatchAllData" ma:web="224bf638-7403-4ea7-975b-522f9dbb8a7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63C7F-1F63-49CD-A781-F7A36A0761DC}">
  <ds:schemaRefs>
    <ds:schemaRef ds:uri="http://schemas.openxmlformats.org/package/2006/metadata/core-properties"/>
    <ds:schemaRef ds:uri="fa6293a4-f433-4efb-9ca5-2de0eecf48fc"/>
    <ds:schemaRef ds:uri="http://www.w3.org/XML/1998/namespace"/>
    <ds:schemaRef ds:uri="http://schemas.microsoft.com/office/2006/documentManagement/types"/>
    <ds:schemaRef ds:uri="http://purl.org/dc/elements/1.1/"/>
    <ds:schemaRef ds:uri="224bf638-7403-4ea7-975b-522f9dbb8a70"/>
    <ds:schemaRef ds:uri="http://schemas.microsoft.com/office/infopath/2007/PartnerControls"/>
    <ds:schemaRef ds:uri="http://schemas.microsoft.com/office/2006/metadata/properties"/>
    <ds:schemaRef ds:uri="http://purl.org/dc/dcmitype/"/>
    <ds:schemaRef ds:uri="http://schemas.microsoft.com/sharepoint/v3"/>
    <ds:schemaRef ds:uri="http://purl.org/dc/terms/"/>
  </ds:schemaRefs>
</ds:datastoreItem>
</file>

<file path=customXml/itemProps2.xml><?xml version="1.0" encoding="utf-8"?>
<ds:datastoreItem xmlns:ds="http://schemas.openxmlformats.org/officeDocument/2006/customXml" ds:itemID="{C5FA90A2-8E07-49B7-9BC4-8DB2D3C35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a6293a4-f433-4efb-9ca5-2de0eecf48fc"/>
    <ds:schemaRef ds:uri="224bf638-7403-4ea7-975b-522f9dbb8a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78B6A-6377-4401-AFF0-F11D5DF88A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1208</TotalTime>
  <Words>1247</Words>
  <Application>Microsoft Office PowerPoint</Application>
  <PresentationFormat>Laajakuva</PresentationFormat>
  <Paragraphs>177</Paragraphs>
  <Slides>16</Slides>
  <Notes>3</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16</vt:i4>
      </vt:variant>
    </vt:vector>
  </HeadingPairs>
  <TitlesOfParts>
    <vt:vector size="23" baseType="lpstr">
      <vt:lpstr>Arial</vt:lpstr>
      <vt:lpstr>Arial Black</vt:lpstr>
      <vt:lpstr>Calibri</vt:lpstr>
      <vt:lpstr>Source Sans Pro</vt:lpstr>
      <vt:lpstr>Symbol</vt:lpstr>
      <vt:lpstr>Office-teema</vt:lpstr>
      <vt:lpstr>1_Office-teema</vt:lpstr>
      <vt:lpstr>Kestävän kasvun Eloisa</vt:lpstr>
      <vt:lpstr>Kestävän kasvun Eloisa</vt:lpstr>
      <vt:lpstr>Vaikuttavuusperusteisen tiedolla johtamisen pilotit Eloisassa</vt:lpstr>
      <vt:lpstr>Laaturekisterien käytön laajentaminen</vt:lpstr>
      <vt:lpstr>PowerPoint-esitys</vt:lpstr>
      <vt:lpstr>PowerPoint-esitys</vt:lpstr>
      <vt:lpstr>Tietopohjan laajentaminen kustannustiedon ja toiminnanohjauksen osalta </vt:lpstr>
      <vt:lpstr>Esimerkkejä kustannustiedon ja  toiminnanohjauksen seurannasta </vt:lpstr>
      <vt:lpstr>Tiedonhallintamallin rakentaminen</vt:lpstr>
      <vt:lpstr>Tiedonhallintamallin rakentamisen prosessi</vt:lpstr>
      <vt:lpstr>Ylläpito</vt:lpstr>
      <vt:lpstr>Koulutus ja YTA-alueyhteistyö</vt:lpstr>
      <vt:lpstr>Tiedonhallintamallin mittarit</vt:lpstr>
      <vt:lpstr>Tiedonhallintamallin mittarit</vt:lpstr>
      <vt:lpstr>Yhteenveto tärkeimmistä onnistumisista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Piskonen Sanna</dc:creator>
  <cp:lastModifiedBy>Patosalmi Tapani</cp:lastModifiedBy>
  <cp:revision>67</cp:revision>
  <dcterms:created xsi:type="dcterms:W3CDTF">2023-05-08T08:18:18Z</dcterms:created>
  <dcterms:modified xsi:type="dcterms:W3CDTF">2025-10-02T12:27:13Z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2022-12-09T07:09:47Z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b34b57c3-61b1-43fb-a768-23f23df1eef7</vt:lpwstr>
  </property>
  <property fmtid="{D5CDD505-2E9C-101B-9397-08002B2CF9AE}" pid="8" name="MSIP_Label_a7295cc1-d279-42ac-ab4d-3b0f4fece050_ContentBits">
    <vt:lpwstr>0</vt:lpwstr>
  </property>
  <property fmtid="{D5CDD505-2E9C-101B-9397-08002B2CF9AE}" pid="9" name="ContentTypeId">
    <vt:lpwstr>0x01010043594AE9BF047749BEF2F157CF2589AF</vt:lpwstr>
  </property>
  <property fmtid="{D5CDD505-2E9C-101B-9397-08002B2CF9AE}" pid="10" name="MSIP_Label_1f379a47-aacf-4160-a213-2afb2ce36c33_Enabled">
    <vt:lpwstr>true</vt:lpwstr>
  </property>
  <property fmtid="{D5CDD505-2E9C-101B-9397-08002B2CF9AE}" pid="11" name="MSIP_Label_1f379a47-aacf-4160-a213-2afb2ce36c33_SetDate">
    <vt:lpwstr>2023-06-20T04:58:00Z</vt:lpwstr>
  </property>
  <property fmtid="{D5CDD505-2E9C-101B-9397-08002B2CF9AE}" pid="12" name="MSIP_Label_1f379a47-aacf-4160-a213-2afb2ce36c33_Method">
    <vt:lpwstr>Standard</vt:lpwstr>
  </property>
  <property fmtid="{D5CDD505-2E9C-101B-9397-08002B2CF9AE}" pid="13" name="MSIP_Label_1f379a47-aacf-4160-a213-2afb2ce36c33_Name">
    <vt:lpwstr>Confidential</vt:lpwstr>
  </property>
  <property fmtid="{D5CDD505-2E9C-101B-9397-08002B2CF9AE}" pid="14" name="MSIP_Label_1f379a47-aacf-4160-a213-2afb2ce36c33_SiteId">
    <vt:lpwstr>4b4e036d-f94b-4209-8f07-6860b3641366</vt:lpwstr>
  </property>
  <property fmtid="{D5CDD505-2E9C-101B-9397-08002B2CF9AE}" pid="15" name="MSIP_Label_1f379a47-aacf-4160-a213-2afb2ce36c33_ActionId">
    <vt:lpwstr>81e50303-b7d4-47ec-b6a9-b13b1b6df4a4</vt:lpwstr>
  </property>
  <property fmtid="{D5CDD505-2E9C-101B-9397-08002B2CF9AE}" pid="16" name="MSIP_Label_1f379a47-aacf-4160-a213-2afb2ce36c33_ContentBits">
    <vt:lpwstr>0</vt:lpwstr>
  </property>
  <property fmtid="{D5CDD505-2E9C-101B-9397-08002B2CF9AE}" pid="17" name="MediaServiceImageTags">
    <vt:lpwstr/>
  </property>
</Properties>
</file>