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</p:sldMasterIdLst>
  <p:notesMasterIdLst>
    <p:notesMasterId r:id="rId12"/>
  </p:notesMasterIdLst>
  <p:handoutMasterIdLst>
    <p:handoutMasterId r:id="rId13"/>
  </p:handoutMasterIdLst>
  <p:sldIdLst>
    <p:sldId id="257" r:id="rId6"/>
    <p:sldId id="258" r:id="rId7"/>
    <p:sldId id="410" r:id="rId8"/>
    <p:sldId id="262" r:id="rId9"/>
    <p:sldId id="261" r:id="rId10"/>
    <p:sldId id="25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253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7"/>
    <a:srgbClr val="007E93"/>
    <a:srgbClr val="00A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>
        <p:guide pos="3840"/>
        <p:guide orient="horz" pos="2160"/>
        <p:guide orient="horz" pos="3702"/>
        <p:guide pos="6924"/>
        <p:guide pos="756"/>
        <p:guide orient="horz" pos="1253"/>
        <p:guide orient="horz" pos="5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6B18A-F0D1-44A5-B5BA-9A483951A27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DCE817F-8588-4806-83EA-301219F4D6D1}">
      <dgm:prSet phldrT="[Teksti]" custT="1"/>
      <dgm:spPr/>
      <dgm:t>
        <a:bodyPr/>
        <a:lstStyle/>
        <a:p>
          <a:r>
            <a:rPr lang="fi-FI" sz="1400" dirty="0"/>
            <a:t>- Kuulen palautetietoisen lähestymistavan taustateoriaa</a:t>
          </a:r>
        </a:p>
        <a:p>
          <a:r>
            <a:rPr lang="fi-FI" sz="1400" dirty="0"/>
            <a:t>- Tutustun palautetietoisen lähestymistavan  sisältöön</a:t>
          </a:r>
        </a:p>
        <a:p>
          <a:r>
            <a:rPr lang="fi-FI" sz="1400" dirty="0"/>
            <a:t>(lomakkeet, </a:t>
          </a:r>
          <a:r>
            <a:rPr lang="fi-FI" sz="1400" dirty="0" err="1"/>
            <a:t>FIT:n</a:t>
          </a:r>
          <a:r>
            <a:rPr lang="fi-FI" sz="1400" dirty="0"/>
            <a:t> esittely potilastyössä, </a:t>
          </a:r>
          <a:r>
            <a:rPr lang="fi-FI" sz="1400" dirty="0" err="1"/>
            <a:t>FIT:n</a:t>
          </a:r>
          <a:r>
            <a:rPr lang="fi-FI" sz="1400" dirty="0"/>
            <a:t> täyttäminen)</a:t>
          </a:r>
        </a:p>
        <a:p>
          <a:r>
            <a:rPr lang="fi-FI" sz="1400" dirty="0"/>
            <a:t>- Tutustun </a:t>
          </a:r>
          <a:r>
            <a:rPr lang="fi-FI" sz="1400" dirty="0" err="1"/>
            <a:t>OpenFIT</a:t>
          </a:r>
          <a:r>
            <a:rPr lang="fi-FI" sz="1400" dirty="0"/>
            <a:t>-ohjelmaan</a:t>
          </a:r>
        </a:p>
        <a:p>
          <a:r>
            <a:rPr lang="fi-FI" sz="1400" dirty="0"/>
            <a:t>- (luon ensimmäisiä hoitokokonaisuuksia)</a:t>
          </a:r>
        </a:p>
      </dgm:t>
    </dgm:pt>
    <dgm:pt modelId="{5A2CE3CB-1412-425B-8E2F-F053AF7F972C}" type="parTrans" cxnId="{8CFEFED8-C164-4412-A945-C7EA18BC529D}">
      <dgm:prSet/>
      <dgm:spPr/>
      <dgm:t>
        <a:bodyPr/>
        <a:lstStyle/>
        <a:p>
          <a:endParaRPr lang="fi-FI"/>
        </a:p>
      </dgm:t>
    </dgm:pt>
    <dgm:pt modelId="{8F5DD281-57AA-48DB-B50E-2C976482BB4D}" type="sibTrans" cxnId="{8CFEFED8-C164-4412-A945-C7EA18BC529D}">
      <dgm:prSet/>
      <dgm:spPr/>
      <dgm:t>
        <a:bodyPr/>
        <a:lstStyle/>
        <a:p>
          <a:endParaRPr lang="fi-FI"/>
        </a:p>
      </dgm:t>
    </dgm:pt>
    <dgm:pt modelId="{E09B5BD0-63C4-4ACD-AEF3-1EB8B5948CB9}">
      <dgm:prSet phldrT="[Teksti]" custT="1"/>
      <dgm:spPr/>
      <dgm:t>
        <a:bodyPr/>
        <a:lstStyle/>
        <a:p>
          <a:r>
            <a:rPr lang="fi-FI" sz="1400" dirty="0"/>
            <a:t>- Hallitsen perustaidot </a:t>
          </a:r>
          <a:r>
            <a:rPr lang="fi-FI" sz="1400" dirty="0" err="1"/>
            <a:t>OpenFIT</a:t>
          </a:r>
          <a:r>
            <a:rPr lang="fi-FI" sz="1400" dirty="0"/>
            <a:t>- ohjelmassa (hoitokokonaisuuden luonti ja muokkaus)</a:t>
          </a:r>
        </a:p>
        <a:p>
          <a:r>
            <a:rPr lang="fi-FI" sz="1400" dirty="0"/>
            <a:t>- Minulla alkaa olla jo rutiineja palautetietoisen lähestymistavan käytöstä potilastyössä (</a:t>
          </a:r>
          <a:r>
            <a:rPr lang="fi-FI" sz="1400" dirty="0" err="1"/>
            <a:t>FIT:n</a:t>
          </a:r>
          <a:r>
            <a:rPr lang="fi-FI" sz="1400" dirty="0"/>
            <a:t> esittely, lomakkeiden käyttö)</a:t>
          </a:r>
        </a:p>
        <a:p>
          <a:r>
            <a:rPr lang="fi-FI" sz="1400" dirty="0"/>
            <a:t>- Kiinnostun ja opin palautetietoisen lähestymistavan käyrien tulkitsemista ja  tiedon hyödyntämistä potilastyöhön</a:t>
          </a:r>
        </a:p>
      </dgm:t>
    </dgm:pt>
    <dgm:pt modelId="{B3224266-3435-45C9-96B2-78A7F62728FD}" type="parTrans" cxnId="{8806B384-95C4-4D88-8A5E-EF713307FB2B}">
      <dgm:prSet/>
      <dgm:spPr/>
      <dgm:t>
        <a:bodyPr/>
        <a:lstStyle/>
        <a:p>
          <a:endParaRPr lang="fi-FI"/>
        </a:p>
      </dgm:t>
    </dgm:pt>
    <dgm:pt modelId="{74B07DF0-9D32-4F53-813C-51D9BDA366D2}" type="sibTrans" cxnId="{8806B384-95C4-4D88-8A5E-EF713307FB2B}">
      <dgm:prSet/>
      <dgm:spPr/>
      <dgm:t>
        <a:bodyPr/>
        <a:lstStyle/>
        <a:p>
          <a:endParaRPr lang="fi-FI"/>
        </a:p>
      </dgm:t>
    </dgm:pt>
    <dgm:pt modelId="{4E833C3B-B91B-4DAA-A279-886893969AC5}">
      <dgm:prSet phldrT="[Teksti]" custT="1"/>
      <dgm:spPr/>
      <dgm:t>
        <a:bodyPr/>
        <a:lstStyle/>
        <a:p>
          <a:r>
            <a:rPr lang="fi-FI" sz="1400" dirty="0"/>
            <a:t>- Hyödynnän palautetietoista lähestymistapaa potilastyössäni aktiivisesti</a:t>
          </a:r>
        </a:p>
        <a:p>
          <a:r>
            <a:rPr lang="fi-FI" sz="1400" dirty="0"/>
            <a:t>- Palautetietoinen lähestymistapa pysyy mielessäni eri potilastapauksissa</a:t>
          </a:r>
        </a:p>
        <a:p>
          <a:r>
            <a:rPr lang="fi-FI" sz="1400" dirty="0"/>
            <a:t>- Hyödynnän potilastyössä palautetietoista lähestymistapaa FIT käyriä tulkitsemalla ja  </a:t>
          </a:r>
        </a:p>
        <a:p>
          <a:endParaRPr lang="fi-FI" sz="1200" dirty="0"/>
        </a:p>
      </dgm:t>
    </dgm:pt>
    <dgm:pt modelId="{187956BF-4C54-4E59-BF72-4C095CDE1AD8}" type="parTrans" cxnId="{14555940-CF56-4942-A976-27F907897A53}">
      <dgm:prSet/>
      <dgm:spPr/>
      <dgm:t>
        <a:bodyPr/>
        <a:lstStyle/>
        <a:p>
          <a:endParaRPr lang="fi-FI"/>
        </a:p>
      </dgm:t>
    </dgm:pt>
    <dgm:pt modelId="{CE99D2AE-627D-47CA-9BA6-CBED7C1C06A7}" type="sibTrans" cxnId="{14555940-CF56-4942-A976-27F907897A53}">
      <dgm:prSet/>
      <dgm:spPr/>
      <dgm:t>
        <a:bodyPr/>
        <a:lstStyle/>
        <a:p>
          <a:endParaRPr lang="fi-FI"/>
        </a:p>
      </dgm:t>
    </dgm:pt>
    <dgm:pt modelId="{E0ED8521-6FAF-4AB7-BBAC-F28CD2D10B8D}" type="pres">
      <dgm:prSet presAssocID="{1626B18A-F0D1-44A5-B5BA-9A483951A271}" presName="CompostProcess" presStyleCnt="0">
        <dgm:presLayoutVars>
          <dgm:dir/>
          <dgm:resizeHandles val="exact"/>
        </dgm:presLayoutVars>
      </dgm:prSet>
      <dgm:spPr/>
    </dgm:pt>
    <dgm:pt modelId="{5EF2E254-23DB-432B-A121-10D4EEF3AEF0}" type="pres">
      <dgm:prSet presAssocID="{1626B18A-F0D1-44A5-B5BA-9A483951A271}" presName="arrow" presStyleLbl="bgShp" presStyleIdx="0" presStyleCnt="1" custScaleX="117647" custScaleY="88943" custLinFactNeighborX="263" custLinFactNeighborY="1729"/>
      <dgm:spPr/>
    </dgm:pt>
    <dgm:pt modelId="{8B792809-123D-439D-AAE6-F4643651EC18}" type="pres">
      <dgm:prSet presAssocID="{1626B18A-F0D1-44A5-B5BA-9A483951A271}" presName="linearProcess" presStyleCnt="0"/>
      <dgm:spPr/>
    </dgm:pt>
    <dgm:pt modelId="{5BAA58AF-9745-4EF4-B9AF-7DCD8EE2B4E0}" type="pres">
      <dgm:prSet presAssocID="{6DCE817F-8588-4806-83EA-301219F4D6D1}" presName="textNode" presStyleLbl="node1" presStyleIdx="0" presStyleCnt="3" custScaleX="79307" custScaleY="119081" custLinFactNeighborX="28879" custLinFactNeighborY="-24117">
        <dgm:presLayoutVars>
          <dgm:bulletEnabled val="1"/>
        </dgm:presLayoutVars>
      </dgm:prSet>
      <dgm:spPr/>
    </dgm:pt>
    <dgm:pt modelId="{FB990DF3-30E2-4A0F-84C2-D42B8319F7F4}" type="pres">
      <dgm:prSet presAssocID="{8F5DD281-57AA-48DB-B50E-2C976482BB4D}" presName="sibTrans" presStyleCnt="0"/>
      <dgm:spPr/>
    </dgm:pt>
    <dgm:pt modelId="{76EA2806-18EA-43AA-9851-084328BEF397}" type="pres">
      <dgm:prSet presAssocID="{E09B5BD0-63C4-4ACD-AEF3-1EB8B5948CB9}" presName="textNode" presStyleLbl="node1" presStyleIdx="1" presStyleCnt="3" custScaleX="90742" custScaleY="120275" custLinFactNeighborX="-36282" custLinFactNeighborY="-22196">
        <dgm:presLayoutVars>
          <dgm:bulletEnabled val="1"/>
        </dgm:presLayoutVars>
      </dgm:prSet>
      <dgm:spPr/>
    </dgm:pt>
    <dgm:pt modelId="{99278F39-AF13-4A74-B045-E507F6943BAB}" type="pres">
      <dgm:prSet presAssocID="{74B07DF0-9D32-4F53-813C-51D9BDA366D2}" presName="sibTrans" presStyleCnt="0"/>
      <dgm:spPr/>
    </dgm:pt>
    <dgm:pt modelId="{81B609C7-726D-4BF5-B0EC-B15B14AE38D5}" type="pres">
      <dgm:prSet presAssocID="{4E833C3B-B91B-4DAA-A279-886893969AC5}" presName="textNode" presStyleLbl="node1" presStyleIdx="2" presStyleCnt="3" custScaleX="72941" custScaleY="120943" custLinFactNeighborX="-88545" custLinFactNeighborY="-21566">
        <dgm:presLayoutVars>
          <dgm:bulletEnabled val="1"/>
        </dgm:presLayoutVars>
      </dgm:prSet>
      <dgm:spPr/>
    </dgm:pt>
  </dgm:ptLst>
  <dgm:cxnLst>
    <dgm:cxn modelId="{FDC28535-D128-495A-AF3E-56CAD1B35811}" type="presOf" srcId="{4E833C3B-B91B-4DAA-A279-886893969AC5}" destId="{81B609C7-726D-4BF5-B0EC-B15B14AE38D5}" srcOrd="0" destOrd="0" presId="urn:microsoft.com/office/officeart/2005/8/layout/hProcess9"/>
    <dgm:cxn modelId="{14555940-CF56-4942-A976-27F907897A53}" srcId="{1626B18A-F0D1-44A5-B5BA-9A483951A271}" destId="{4E833C3B-B91B-4DAA-A279-886893969AC5}" srcOrd="2" destOrd="0" parTransId="{187956BF-4C54-4E59-BF72-4C095CDE1AD8}" sibTransId="{CE99D2AE-627D-47CA-9BA6-CBED7C1C06A7}"/>
    <dgm:cxn modelId="{8806B384-95C4-4D88-8A5E-EF713307FB2B}" srcId="{1626B18A-F0D1-44A5-B5BA-9A483951A271}" destId="{E09B5BD0-63C4-4ACD-AEF3-1EB8B5948CB9}" srcOrd="1" destOrd="0" parTransId="{B3224266-3435-45C9-96B2-78A7F62728FD}" sibTransId="{74B07DF0-9D32-4F53-813C-51D9BDA366D2}"/>
    <dgm:cxn modelId="{AF26428B-2CF6-4AFF-AC55-E49012F99848}" type="presOf" srcId="{6DCE817F-8588-4806-83EA-301219F4D6D1}" destId="{5BAA58AF-9745-4EF4-B9AF-7DCD8EE2B4E0}" srcOrd="0" destOrd="0" presId="urn:microsoft.com/office/officeart/2005/8/layout/hProcess9"/>
    <dgm:cxn modelId="{8CFEFED8-C164-4412-A945-C7EA18BC529D}" srcId="{1626B18A-F0D1-44A5-B5BA-9A483951A271}" destId="{6DCE817F-8588-4806-83EA-301219F4D6D1}" srcOrd="0" destOrd="0" parTransId="{5A2CE3CB-1412-425B-8E2F-F053AF7F972C}" sibTransId="{8F5DD281-57AA-48DB-B50E-2C976482BB4D}"/>
    <dgm:cxn modelId="{D32E4FF6-7221-4066-AC81-F53952CFFC0F}" type="presOf" srcId="{E09B5BD0-63C4-4ACD-AEF3-1EB8B5948CB9}" destId="{76EA2806-18EA-43AA-9851-084328BEF397}" srcOrd="0" destOrd="0" presId="urn:microsoft.com/office/officeart/2005/8/layout/hProcess9"/>
    <dgm:cxn modelId="{2E6E71FF-25A9-470E-AC70-4BE9B88B3109}" type="presOf" srcId="{1626B18A-F0D1-44A5-B5BA-9A483951A271}" destId="{E0ED8521-6FAF-4AB7-BBAC-F28CD2D10B8D}" srcOrd="0" destOrd="0" presId="urn:microsoft.com/office/officeart/2005/8/layout/hProcess9"/>
    <dgm:cxn modelId="{D1679DDB-8C3B-4C45-A665-A91E64464ADD}" type="presParOf" srcId="{E0ED8521-6FAF-4AB7-BBAC-F28CD2D10B8D}" destId="{5EF2E254-23DB-432B-A121-10D4EEF3AEF0}" srcOrd="0" destOrd="0" presId="urn:microsoft.com/office/officeart/2005/8/layout/hProcess9"/>
    <dgm:cxn modelId="{C347C9E0-1097-4FF6-8A0C-9DD6AB1E7132}" type="presParOf" srcId="{E0ED8521-6FAF-4AB7-BBAC-F28CD2D10B8D}" destId="{8B792809-123D-439D-AAE6-F4643651EC18}" srcOrd="1" destOrd="0" presId="urn:microsoft.com/office/officeart/2005/8/layout/hProcess9"/>
    <dgm:cxn modelId="{68F01A86-69CA-4B43-9BB2-6A6EDF745D0D}" type="presParOf" srcId="{8B792809-123D-439D-AAE6-F4643651EC18}" destId="{5BAA58AF-9745-4EF4-B9AF-7DCD8EE2B4E0}" srcOrd="0" destOrd="0" presId="urn:microsoft.com/office/officeart/2005/8/layout/hProcess9"/>
    <dgm:cxn modelId="{CDA0A10F-E460-4F3D-94F4-BCA33B6564FC}" type="presParOf" srcId="{8B792809-123D-439D-AAE6-F4643651EC18}" destId="{FB990DF3-30E2-4A0F-84C2-D42B8319F7F4}" srcOrd="1" destOrd="0" presId="urn:microsoft.com/office/officeart/2005/8/layout/hProcess9"/>
    <dgm:cxn modelId="{0A96FA83-3AC2-487C-A8F4-A8CF966C3701}" type="presParOf" srcId="{8B792809-123D-439D-AAE6-F4643651EC18}" destId="{76EA2806-18EA-43AA-9851-084328BEF397}" srcOrd="2" destOrd="0" presId="urn:microsoft.com/office/officeart/2005/8/layout/hProcess9"/>
    <dgm:cxn modelId="{2BADA0BB-E33E-43AD-BA14-4D6698AD0176}" type="presParOf" srcId="{8B792809-123D-439D-AAE6-F4643651EC18}" destId="{99278F39-AF13-4A74-B045-E507F6943BAB}" srcOrd="3" destOrd="0" presId="urn:microsoft.com/office/officeart/2005/8/layout/hProcess9"/>
    <dgm:cxn modelId="{4D884820-1B4C-4938-BABF-5D157A002ECB}" type="presParOf" srcId="{8B792809-123D-439D-AAE6-F4643651EC18}" destId="{81B609C7-726D-4BF5-B0EC-B15B14AE38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2E254-23DB-432B-A121-10D4EEF3AEF0}">
      <dsp:nvSpPr>
        <dsp:cNvPr id="0" name=""/>
        <dsp:cNvSpPr/>
      </dsp:nvSpPr>
      <dsp:spPr>
        <a:xfrm>
          <a:off x="5" y="719144"/>
          <a:ext cx="11353778" cy="474738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A58AF-9745-4EF4-B9AF-7DCD8EE2B4E0}">
      <dsp:nvSpPr>
        <dsp:cNvPr id="0" name=""/>
        <dsp:cNvSpPr/>
      </dsp:nvSpPr>
      <dsp:spPr>
        <a:xfrm>
          <a:off x="129059" y="1324174"/>
          <a:ext cx="3414705" cy="2858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Kuulen palautetietoisen lähestymistavan taustateoriaa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Tutustun palautetietoisen lähestymistavan  sisältöön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(lomakkeet, </a:t>
          </a:r>
          <a:r>
            <a:rPr lang="fi-FI" sz="1400" kern="1200" dirty="0" err="1"/>
            <a:t>FIT:n</a:t>
          </a:r>
          <a:r>
            <a:rPr lang="fi-FI" sz="1400" kern="1200" dirty="0"/>
            <a:t> esittely potilastyössä, </a:t>
          </a:r>
          <a:r>
            <a:rPr lang="fi-FI" sz="1400" kern="1200" dirty="0" err="1"/>
            <a:t>FIT:n</a:t>
          </a:r>
          <a:r>
            <a:rPr lang="fi-FI" sz="1400" kern="1200" dirty="0"/>
            <a:t> täyttäminen)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Tutustun </a:t>
          </a:r>
          <a:r>
            <a:rPr lang="fi-FI" sz="1400" kern="1200" dirty="0" err="1"/>
            <a:t>OpenFIT</a:t>
          </a:r>
          <a:r>
            <a:rPr lang="fi-FI" sz="1400" kern="1200" dirty="0"/>
            <a:t>-ohjelmaan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(luon ensimmäisiä hoitokokonaisuuksia)</a:t>
          </a:r>
        </a:p>
      </dsp:txBody>
      <dsp:txXfrm>
        <a:off x="268598" y="1463713"/>
        <a:ext cx="3135627" cy="2579392"/>
      </dsp:txXfrm>
    </dsp:sp>
    <dsp:sp modelId="{76EA2806-18EA-43AA-9851-084328BEF397}">
      <dsp:nvSpPr>
        <dsp:cNvPr id="0" name=""/>
        <dsp:cNvSpPr/>
      </dsp:nvSpPr>
      <dsp:spPr>
        <a:xfrm>
          <a:off x="3698876" y="1355955"/>
          <a:ext cx="3907060" cy="2887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Hallitsen perustaidot </a:t>
          </a:r>
          <a:r>
            <a:rPr lang="fi-FI" sz="1400" kern="1200" dirty="0" err="1"/>
            <a:t>OpenFIT</a:t>
          </a:r>
          <a:r>
            <a:rPr lang="fi-FI" sz="1400" kern="1200" dirty="0"/>
            <a:t>- ohjelmassa (hoitokokonaisuuden luonti ja muokkaus)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Minulla alkaa olla jo rutiineja palautetietoisen lähestymistavan käytöstä potilastyössä (</a:t>
          </a:r>
          <a:r>
            <a:rPr lang="fi-FI" sz="1400" kern="1200" dirty="0" err="1"/>
            <a:t>FIT:n</a:t>
          </a:r>
          <a:r>
            <a:rPr lang="fi-FI" sz="1400" kern="1200" dirty="0"/>
            <a:t> esittely, lomakkeiden käyttö)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Kiinnostun ja opin palautetietoisen lähestymistavan käyrien tulkitsemista ja  tiedon hyödyntämistä potilastyöhön</a:t>
          </a:r>
        </a:p>
      </dsp:txBody>
      <dsp:txXfrm>
        <a:off x="3839814" y="1496893"/>
        <a:ext cx="3625184" cy="2605256"/>
      </dsp:txXfrm>
    </dsp:sp>
    <dsp:sp modelId="{81B609C7-726D-4BF5-B0EC-B15B14AE38D5}">
      <dsp:nvSpPr>
        <dsp:cNvPr id="0" name=""/>
        <dsp:cNvSpPr/>
      </dsp:nvSpPr>
      <dsp:spPr>
        <a:xfrm>
          <a:off x="7818472" y="1363061"/>
          <a:ext cx="3140606" cy="29031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Hyödynnän palautetietoista lähestymistapaa potilastyössäni aktiivisesti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Palautetietoinen lähestymistapa pysyy mielessäni eri potilastapauksissa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- Hyödynnän potilastyössä palautetietoista lähestymistapaa FIT käyriä tulkitsemalla ja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</dsp:txBody>
      <dsp:txXfrm>
        <a:off x="7960193" y="1504782"/>
        <a:ext cx="2857164" cy="261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6.10.2025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6.10.2025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824419-13F3-4B57-AEFF-F6C594AC9236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ista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8431F-06A1-4541-B8E1-9A08B3FD8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C1E89D-CDE5-4A51-9577-5B40ED30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47186C-CF24-4878-945B-66CA22ABF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588A1-0327-44FF-BF20-EBF4EA181923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6FA890A-7496-4DBE-BD8E-F64CBC7E7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ist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1F76F8-214F-42CC-9A8E-E610E9BCC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5"/>
            <a:endParaRPr lang="fi-F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0B175D-129D-48AE-8693-4A4E2D009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7008D5-8CF7-4118-BEB1-B8397AB85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BBA39C-F49F-4EF4-8DDB-6F2C5BDC0463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502C8B-6567-42E7-903F-C68209938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4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n inf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CA60-31F5-759F-6981-FDD6DBB15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1124744"/>
            <a:ext cx="9073008" cy="504069"/>
          </a:xfrm>
        </p:spPr>
        <p:txBody>
          <a:bodyPr/>
          <a:lstStyle>
            <a:lvl1pPr>
              <a:defRPr sz="2800" b="1" cap="none" spc="0">
                <a:solidFill>
                  <a:srgbClr val="007E93"/>
                </a:solidFill>
                <a:latin typeface="+mn-lt"/>
              </a:defRPr>
            </a:lvl1pPr>
          </a:lstStyle>
          <a:p>
            <a:r>
              <a:rPr lang="fi-FI" noProof="0"/>
              <a:t>Lisää Nimi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E5AA1A-3CAC-4172-A548-E96FF555BCD9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C3CF-A0B8-9CA4-4EF8-E402CB53F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1124744"/>
            <a:ext cx="9073008" cy="504069"/>
          </a:xfrm>
        </p:spPr>
        <p:txBody>
          <a:bodyPr/>
          <a:lstStyle>
            <a:lvl1pPr>
              <a:defRPr sz="2800" b="1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noProof="0"/>
              <a:t>Lisää Nimi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43B245-B61D-486D-8344-21C1B3696ACE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EAD4-03E5-A089-79F6-7FFAE13FA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1124744"/>
            <a:ext cx="9073008" cy="504069"/>
          </a:xfrm>
        </p:spPr>
        <p:txBody>
          <a:bodyPr/>
          <a:lstStyle>
            <a:lvl1pPr>
              <a:defRPr sz="2800" b="1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noProof="0"/>
              <a:t>Lisää Nimi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D7E1B-487B-4300-A15C-9F23EFD1B148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n inf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BD8C-FB54-ED43-E160-438121851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1124744"/>
            <a:ext cx="9073008" cy="504069"/>
          </a:xfrm>
        </p:spPr>
        <p:txBody>
          <a:bodyPr/>
          <a:lstStyle>
            <a:lvl1pPr>
              <a:defRPr sz="2800" b="1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noProof="0"/>
              <a:t>Lisää Nimi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C29524-BD5E-42DD-9C96-FEE3FF25305F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05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4FD7-DA29-47B5-87BA-B53DFE072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4864"/>
            <a:ext cx="6336050" cy="36720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3ADAFEB-A108-4CC0-AB0B-C12EED8F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2123" y="1"/>
            <a:ext cx="4079877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07729A-471C-493A-8CE4-8AB55BF43634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345569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345569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779E7D2-30A0-4919-84CB-8E2685B2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1864" y="1"/>
            <a:ext cx="732013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E51454-9C3B-45AD-B98E-2E12856CBE71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1152351" cy="1432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Tekijä</a:t>
            </a:r>
          </a:p>
        </p:txBody>
      </p:sp>
    </p:spTree>
    <p:extLst>
      <p:ext uri="{BB962C8B-B14F-4D97-AF65-F5344CB8AC3E}">
        <p14:creationId xmlns:p14="http://schemas.microsoft.com/office/powerpoint/2010/main" val="14144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F7068-C316-4EB2-90D0-1307B0F6E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4864"/>
            <a:ext cx="6336050" cy="36720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244B0D-009C-4C53-B9AC-0AD9E8019784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B6240-1CDB-48CA-B477-183CD0757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AC9DD1-C1A2-49D1-B88F-A3269D5E1A81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3556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6788CEA-BEB8-414B-AEA5-355658E8E5AF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355F-F222-4487-9A10-526DF5BA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E685-7356-4E08-9D14-403E6DC18F27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9823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plasisältö ja koros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FD094-FBF4-4DB9-8DCF-E2889F3DF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r>
              <a:rPr lang="fi-FI" noProof="0"/>
              <a:t>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B43E6D-5478-4315-8A5A-7B6FA6C0D92D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plasisältö ja koros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C0AF9-D27E-4396-B05E-EF804C4B6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r>
              <a:rPr lang="fi-FI" noProof="0"/>
              <a:t>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BA2269-6C7E-4F4B-B84A-D4F746173F64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1753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plasisältö ja koros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A38C-95F0-4554-951B-18071ADC6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908720"/>
            <a:ext cx="6336704" cy="936104"/>
          </a:xfrm>
        </p:spPr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r>
              <a:rPr lang="fi-FI" noProof="0"/>
              <a:t>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3D9082-8022-435C-86DB-15F1E4870690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2510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1A3DE-F857-49F7-868A-70746FA00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  <a:p>
            <a:r>
              <a:rPr lang="fi-FI" noProof="0"/>
              <a:t>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CE84AF-5ECA-4EC1-90AC-E20605777608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C80044-DA82-4C3E-93F3-CA6B25C10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  <a:p>
            <a:r>
              <a:rPr lang="fi-FI" noProof="0"/>
              <a:t>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83CD1-151B-4DD3-9A4C-9004D38DCE3A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2776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F01E1A-7769-4449-951F-E0864A244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2303562" cy="648072"/>
          </a:xfrm>
        </p:spPr>
        <p:txBody>
          <a:bodyPr/>
          <a:lstStyle>
            <a:lvl1pPr>
              <a:lnSpc>
                <a:spcPct val="100000"/>
              </a:lnSpc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996952"/>
            <a:ext cx="2303490" cy="28799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  <a:p>
            <a:r>
              <a:rPr lang="fi-FI" noProof="0"/>
              <a:t>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B0CCEC-A923-4704-A4D0-AA0C7F16E963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857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BFF692-64D0-4175-B549-5E0DDFF0E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124744"/>
            <a:ext cx="9791700" cy="47521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E2E2C3-C327-4772-A61A-51A9D1A8905C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 sisältö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66489F-BDB9-4202-A571-D776AA74D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EABB40-0AFE-40F8-B734-53040204E1B4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5D1F2D-26B2-47EC-83F6-4D6B69CD8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1B5633-9253-44A3-880D-B9664296529D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A182922-13D2-49E5-A624-D1FDF4016B41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4F313F-07ED-426D-9AF9-E0EE27E1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F0BBA8-5534-44D2-96F5-0B63743330E8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311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D4F251-1EE3-4C8F-A67B-6E93A1025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6336704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6335713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0917-88A9-42CB-B140-D94B4C511508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168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pi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476672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EE4A7E90-5471-473C-A644-EDBBACB2A86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980729"/>
            <a:ext cx="9791700" cy="4896196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6ED6E81-1724-B07B-27B8-990067D379B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C3EC1C-FB94-4153-B6E3-27DAEDDDDE8C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Tekijä</a:t>
            </a:r>
          </a:p>
        </p:txBody>
      </p:sp>
    </p:spTree>
    <p:extLst>
      <p:ext uri="{BB962C8B-B14F-4D97-AF65-F5344CB8AC3E}">
        <p14:creationId xmlns:p14="http://schemas.microsoft.com/office/powerpoint/2010/main" val="30025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20C6A0-0EEB-4463-8682-811AF101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9791700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A5CEDE-D2D2-42C1-BF4B-3BC770435CFA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1973D1-A65F-40CC-B4D5-FE912ABFC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72"/>
            <a:ext cx="4823840" cy="475215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124744"/>
            <a:ext cx="4825428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81E2A-601B-42E9-B27F-359EB485E2BB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C930A4-99D6-49AC-8B31-13B61F581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6" y="764704"/>
            <a:ext cx="9073008" cy="2769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i-FI" sz="2000" b="1" cap="none" spc="0" baseline="0" dirty="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fi-FI" noProof="0"/>
              <a:t>Lisää otsikko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124744"/>
            <a:ext cx="3167610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124772"/>
            <a:ext cx="3168440" cy="4752153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124744"/>
            <a:ext cx="3169198" cy="4752181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kaavio. Yhdistä kaavion osat ryhmäksi ja laadi sille vaihtoehtoinen kuvaus. Jos kaavio on selitetty tekstissä, voit merkitä ryhmän koristeelliseksi.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3BBF39-C45E-49DF-803C-0F88E56C09E0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otsikk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C2555-B7DE-4280-9006-0ECA75A27BC9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otsikk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DAC0C-FAD7-475E-BD8B-60498D06321F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otsikk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7F1F-1B7F-4B40-A9AE-1E98ED69F3F1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tausta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Valitse objekti ja lisää kuva valikosta. Varmista, että teksti erottuu kuvan päältä. Merkitse se lopulta koristeeksi (Tarkista &gt; Tarkista helppokäyttöisyys &gt; Vaihtoehtoinen tekstiruutu)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C732C5-7486-4B84-9A8B-36A008B3F31F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Valitse objekti ja lisää kuva valikosta. Varmista, että teksti erottuu kuvan päältä. Merkitse se lopulta koristeeksi (Tarkista &gt; Tarkista helppokäyttöisyys &gt; Vaihtoehtoinen tekstiruutu) </a:t>
            </a:r>
          </a:p>
          <a:p>
            <a:endParaRPr lang="fi-FI" noProof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otsikko napsauttamalla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5B722B-2A24-45CE-8D5B-F50A5B68729E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20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tausta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650A0F-7911-43AB-B41C-EF9D496D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Valitse objekti ja lisää kuva valikosta. Varmista, että teksti erottuu kuvan päältä. Merkitse se lopulta koristeeksi (Tarkista &gt; Tarkista helppokäyttöisyys &gt; Vaihtoehtoinen tekstiruutu)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fi-FI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</p:spTree>
    <p:extLst>
      <p:ext uri="{BB962C8B-B14F-4D97-AF65-F5344CB8AC3E}">
        <p14:creationId xmlns:p14="http://schemas.microsoft.com/office/powerpoint/2010/main" val="1562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kuvi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fi-FI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E39F8-C080-41E1-8370-2DB28FA3551B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Tekijä</a:t>
            </a:r>
          </a:p>
        </p:txBody>
      </p:sp>
    </p:spTree>
    <p:extLst>
      <p:ext uri="{BB962C8B-B14F-4D97-AF65-F5344CB8AC3E}">
        <p14:creationId xmlns:p14="http://schemas.microsoft.com/office/powerpoint/2010/main" val="2938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A56F4-5EC7-4EC6-B744-40FEE395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530124-0A4F-49F5-9E2B-2D4FEBE0E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87F58-4D35-41A3-A79A-C421D1EA1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69FD-AFBA-4E32-A6EF-4D53061A8BA3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AD52A-ECC3-4CE2-A30E-F5D55CC4C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27C95-2684-49AC-BF24-B8033DEB9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58B2E62-A5BE-4306-9D89-D1EF89839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8FD50-3D3E-47AA-92F6-C252FDF74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38BD57-040C-441F-B0CE-45FC2622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9A4EE2B-BE82-4F33-BCD3-12BABAD38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9679CD-056A-4E59-BD09-BD67968B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4036A-03DF-4E01-B5C6-92569D22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228E2-1C3F-4EBF-B500-69C92638B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8D5B-8B98-4F55-BFD8-BDCDD4B8B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B32305-DC68-4751-A0D2-28F16D1D6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A6C74-A004-4332-831A-BD96E14B9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5469FD-AFBA-4E32-A6EF-4D53061A8BA3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43E80D-820B-4B56-8AEE-7604EF382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38667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C888B6-88B9-4516-B252-F5F830001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4823840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1988840"/>
            <a:ext cx="4823840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7" name="Slide Number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5" name="Dat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EA97-0D38-419E-91AF-232C803C7B35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6" name="Foot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F99F-8321-4D78-B1AC-9483A9BA2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1988840"/>
            <a:ext cx="4823840" cy="57606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564904"/>
            <a:ext cx="4823840" cy="33120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988840"/>
            <a:ext cx="4825428" cy="57606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564904"/>
            <a:ext cx="4823840" cy="33120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9" name="Slide Number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Dat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CC62-74B5-4D04-8D41-9C5EEC677B80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8" name="Foot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enellä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8C47-BFCA-4F9F-A327-F3E8DAD06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1988840"/>
            <a:ext cx="6480026" cy="38880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1988840"/>
            <a:ext cx="3023642" cy="38880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7" name="Slide Number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5" name="Dat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869A-1E09-4947-A489-E9DDAB744CDE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6" name="Foot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046302-C571-4B88-82C9-C41A8D1FC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BE7-2870-48DF-A9BE-D9D0C2896BA8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4" name="Foot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i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Päiväys, Nimi ja Titteli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8CE3B-C112-4853-B7B0-125D3891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F63933C-D0D9-477B-861E-865EE8A369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C7C54F6-150E-438E-9512-01D4FFE9F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860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2C7252E4-9B50-162E-CFFE-993D715AE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4" y="-603448"/>
            <a:ext cx="9073008" cy="432048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noProof="0"/>
              <a:t>Lisää piilotettu otsikko napsauttamalla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68E9-6706-4CDA-AE5E-3238B4CCD911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rityis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164B1-609B-4991-8331-8018748CE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4419353-FA65-47EC-AC89-69E9CA01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9456" y="1988840"/>
            <a:ext cx="9792395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5A336-28D3-40D7-A52E-631BCA64AE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D37D2-9A27-466D-AE6D-F458E61D5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B866C-C7B1-4E1B-802C-0E1A6F00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839B4E-1A83-4D98-96D2-0EE05807B741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B80AD-7BB9-4644-B9C9-1EBCB47D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032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erityissisältöä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F754E-A0B3-491A-A9E4-C4335F206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4419353-FA65-47EC-AC89-69E9CA01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9457" y="1988840"/>
            <a:ext cx="4824536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AB0E28C-C400-48EC-B2F4-1D2A66849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008" y="1988840"/>
            <a:ext cx="4824536" cy="3888086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kuvaketta. Jos kuva välittää lisätietoa,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04BFE3-07BC-4028-BBB9-90C817CF7B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2769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DD37D2-9A27-466D-AE6D-F458E61D5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B866C-C7B1-4E1B-802C-0E1A6F00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229BF-1462-46AB-A4B7-4429F0F0682B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B80AD-7BB9-4644-B9C9-1EBCB47D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14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/ yhteystiedo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D71B98-485F-4024-8B66-A99B9DB3BD6A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/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400" b="0" cap="all" spc="-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808F4B9-EF6A-44A1-A41B-367AD1902F4E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/ yhteystiedo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CF80BF-2872-4A71-AF75-3070CA08D64A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759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Suome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58CDD8-FB51-4219-B12D-72AFBA91AAC4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008000"/>
            <a:ext cx="344873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Englanni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4BE8F7-E224-4EE8-AA2A-0C2B16A22F87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319" y="1008000"/>
            <a:ext cx="3125289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Ruotsi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6912074" cy="1008062"/>
          </a:xfrm>
        </p:spPr>
        <p:txBody>
          <a:bodyPr anchor="t" anchorCtr="0"/>
          <a:lstStyle>
            <a:lvl1pPr algn="l">
              <a:defRPr sz="6400" b="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6912074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6912074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6912074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6912074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41E52EE-8211-495F-8FBE-5413E21ABEC0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76E21-7C22-40EE-9DF2-48CEA7D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796" y="1008000"/>
            <a:ext cx="3267828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B3285-7497-0649-8C21-6BC10F0C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A321CE-0914-3545-B8F0-8022CBD6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  <a:endParaRPr lang="fi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AE2A49-67A1-5340-8BC8-24007F1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D7CE-BB07-9D45-9B9F-0806319BAFC9}" type="datetimeFigureOut">
              <a:rPr lang="fi-FI" smtClean="0"/>
              <a:t>6.10.2025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9B5344-83A8-3B4A-9F7B-721AC7A9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C765AF-D2BB-2A49-BA3C-12E42AF2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7CD5-595B-0A47-8C4D-E97BDB6B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51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9479-1D56-4FF7-B3D4-BD4CC9904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E169AA-CBBA-4C5D-B3B5-555904245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007CC0-FA38-4C1C-8A76-1C48A667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3D4358-A9E2-4EF8-813A-B8A7F6D1DE85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818868-A5C3-49CD-B2AA-3712A7DE9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19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2BDD7-BADE-4D71-A234-B4B63762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A2838-F369-4AD1-B0AE-B9177A46A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18830C-E8EB-4C33-B3FB-7BF5E0CB5FC3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4DAE2-FF84-453C-B778-01A8D6A4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noProof="0"/>
              <a:t>Lisää kumppanin logo.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7D5847-C034-4022-A44B-758E77B9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1FBA8-BCA2-4278-9D1C-77C3A819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63652A-8A34-44F4-8B1D-87DC6BA67D72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57BCA6-F266-4474-8B3C-66E948ABD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A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logo.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 </a:t>
            </a:r>
          </a:p>
        </p:txBody>
      </p:sp>
      <p:sp>
        <p:nvSpPr>
          <p:cNvPr id="15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logo.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7C38E5-6DC0-4587-B65B-AAECE90DE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6AE06-20A4-4F28-B7D4-E5AB85827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E90E44-793C-408D-854E-77BBD5472016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B2743E-68F2-4F19-90F2-F00416C3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HY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64C8-2803-44DA-835E-CA279EA34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DE5CD-29B2-4207-9542-7CE3B6687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D86481-1DBB-42D6-B555-7F62CCA15740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DB8F8-0D9D-4E01-8AA2-FEA6ACC4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HY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94DB4-BF0A-4116-B677-3EE77B3E0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5135B-B71D-43E2-A1FA-47C77990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C99F2C-4F4F-4870-B8F7-8CFC626E6A24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37B46-2867-4E41-95AA-E3FE678D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mppani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15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logo.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CD367-B88E-432B-9029-CC06B686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F5DEF-6F42-441C-8F96-DFDA8203A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7E174C-A3F5-45EA-A011-3E951C81FED9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BF7AC-D805-4373-AB07-738673A55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mppan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14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logo. Kuvaile se vaihtoehtoisessa tekstiruudussa </a:t>
            </a:r>
            <a:br>
              <a:rPr lang="fi-FI" noProof="0"/>
            </a:br>
            <a:r>
              <a:rPr lang="fi-FI" noProof="0"/>
              <a:t>(Tarkista &gt; Tarkista helppokäyttöisyys &gt; Vaihtoehtoinen tekstiruutu) </a:t>
            </a:r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55068-66B4-4C95-893E-85A1E86B4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97E4B-1428-4903-97E4-E49EBC67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4DCFB-2065-4056-9210-48D551A4B975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0A522-0D57-4C4A-9DC5-64910E7E0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72964D-31E0-4EFB-9E0E-F88220D0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9A66B2-2319-4A95-86F0-97DF57937B74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6B470-3281-4790-8200-2B3387B06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0EC430-1CA2-4728-9F95-5730464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466CAE-ED29-4928-A009-DC1B66DD8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02607E-663F-4705-983D-6666B83FF10D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BC3F5F-6788-4A90-8F6E-621922D55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2EC67-8B88-4809-BB02-B775BE35D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0932B4-8FC3-4A7F-9A80-593CFCAAC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E0FF02-2EAB-48AE-86A1-50CF72F987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03BBCB-3E32-4CD6-B14B-41B209263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965FC0-BB4D-4CFE-A224-4E78FA9EBACE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CBBA1D-A821-41F7-8239-CAEE83E50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Esittäjä</a:t>
            </a:r>
          </a:p>
        </p:txBody>
      </p:sp>
      <p:sp>
        <p:nvSpPr>
          <p:cNvPr id="7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4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908720"/>
            <a:ext cx="9073008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</a:pPr>
            <a:r>
              <a:rPr lang="fi-FI" noProof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988840"/>
            <a:ext cx="9792394" cy="3888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5"/>
            <a:r>
              <a:rPr lang="fi-FI" noProof="0"/>
              <a:t>6</a:t>
            </a:r>
          </a:p>
          <a:p>
            <a:pPr lvl="6"/>
            <a:r>
              <a:rPr lang="fi-FI" noProof="0"/>
              <a:t>7</a:t>
            </a:r>
          </a:p>
          <a:p>
            <a:pPr lvl="7"/>
            <a:r>
              <a:rPr lang="fi-FI" noProof="0"/>
              <a:t>8</a:t>
            </a:r>
          </a:p>
          <a:p>
            <a:pPr lvl="8"/>
            <a:r>
              <a:rPr lang="fi-FI" noProof="0"/>
              <a:t>9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F45469FD-AFBA-4E32-A6EF-4D53061A8BA3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fi-FI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36" r:id="rId3"/>
    <p:sldLayoutId id="2147483661" r:id="rId4"/>
    <p:sldLayoutId id="2147483756" r:id="rId5"/>
    <p:sldLayoutId id="2147483650" r:id="rId6"/>
    <p:sldLayoutId id="2147483662" r:id="rId7"/>
    <p:sldLayoutId id="2147483747" r:id="rId8"/>
    <p:sldLayoutId id="2147483748" r:id="rId9"/>
    <p:sldLayoutId id="2147483679" r:id="rId10"/>
    <p:sldLayoutId id="2147483746" r:id="rId11"/>
    <p:sldLayoutId id="2147483689" r:id="rId12"/>
    <p:sldLayoutId id="2147483687" r:id="rId13"/>
    <p:sldLayoutId id="2147483688" r:id="rId14"/>
    <p:sldLayoutId id="2147483737" r:id="rId15"/>
    <p:sldLayoutId id="2147483671" r:id="rId16"/>
    <p:sldLayoutId id="2147483757" r:id="rId17"/>
    <p:sldLayoutId id="2147483673" r:id="rId18"/>
    <p:sldLayoutId id="2147483740" r:id="rId19"/>
    <p:sldLayoutId id="2147483741" r:id="rId20"/>
    <p:sldLayoutId id="2147483672" r:id="rId21"/>
    <p:sldLayoutId id="2147483742" r:id="rId22"/>
    <p:sldLayoutId id="2147483743" r:id="rId23"/>
    <p:sldLayoutId id="2147483680" r:id="rId24"/>
    <p:sldLayoutId id="2147483744" r:id="rId25"/>
    <p:sldLayoutId id="2147483745" r:id="rId26"/>
    <p:sldLayoutId id="2147483691" r:id="rId27"/>
    <p:sldLayoutId id="2147483684" r:id="rId28"/>
    <p:sldLayoutId id="2147483674" r:id="rId29"/>
    <p:sldLayoutId id="2147483752" r:id="rId30"/>
    <p:sldLayoutId id="2147483753" r:id="rId31"/>
    <p:sldLayoutId id="2147483758" r:id="rId32"/>
    <p:sldLayoutId id="2147483675" r:id="rId33"/>
    <p:sldLayoutId id="2147483676" r:id="rId34"/>
    <p:sldLayoutId id="2147483677" r:id="rId35"/>
    <p:sldLayoutId id="2147483651" r:id="rId36"/>
    <p:sldLayoutId id="2147483663" r:id="rId37"/>
    <p:sldLayoutId id="2147483664" r:id="rId38"/>
    <p:sldLayoutId id="2147483670" r:id="rId39"/>
    <p:sldLayoutId id="2147483759" r:id="rId40"/>
    <p:sldLayoutId id="2147483760" r:id="rId41"/>
    <p:sldLayoutId id="2147483681" r:id="rId42"/>
    <p:sldLayoutId id="2147483682" r:id="rId43"/>
    <p:sldLayoutId id="2147483683" r:id="rId44"/>
    <p:sldLayoutId id="2147483738" r:id="rId45"/>
    <p:sldLayoutId id="2147483652" r:id="rId46"/>
    <p:sldLayoutId id="2147483653" r:id="rId47"/>
    <p:sldLayoutId id="2147483690" r:id="rId48"/>
    <p:sldLayoutId id="2147483654" r:id="rId49"/>
    <p:sldLayoutId id="2147483655" r:id="rId50"/>
    <p:sldLayoutId id="2147483754" r:id="rId51"/>
    <p:sldLayoutId id="2147483755" r:id="rId52"/>
    <p:sldLayoutId id="2147483685" r:id="rId53"/>
    <p:sldLayoutId id="2147483686" r:id="rId54"/>
    <p:sldLayoutId id="2147483739" r:id="rId55"/>
    <p:sldLayoutId id="2147483749" r:id="rId56"/>
    <p:sldLayoutId id="2147483750" r:id="rId57"/>
    <p:sldLayoutId id="2147483751" r:id="rId58"/>
    <p:sldLayoutId id="2147483761" r:id="rId5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all" spc="-100" baseline="0" noProof="0">
          <a:solidFill>
            <a:schemeClr val="accent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5"/>
            <a:r>
              <a:rPr lang="fi-FI" noProof="0"/>
              <a:t>6</a:t>
            </a:r>
          </a:p>
          <a:p>
            <a:pPr lvl="6"/>
            <a:r>
              <a:rPr lang="fi-FI" noProof="0"/>
              <a:t>7</a:t>
            </a:r>
          </a:p>
          <a:p>
            <a:pPr lvl="7"/>
            <a:r>
              <a:rPr lang="fi-FI" noProof="0"/>
              <a:t>8</a:t>
            </a:r>
          </a:p>
          <a:p>
            <a:pPr lvl="8"/>
            <a:r>
              <a:rPr lang="fi-FI" noProof="0"/>
              <a:t>9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150" y="6237312"/>
            <a:ext cx="575370" cy="2873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7528" y="6237312"/>
            <a:ext cx="1871984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3CBA17C-0AF6-44D3-91FC-659BFE720130}" type="datetime1">
              <a:rPr lang="fi-FI" noProof="0" smtClean="0"/>
              <a:t>6.10.2025</a:t>
            </a:fld>
            <a:endParaRPr lang="fi-FI" noProof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1743" y="6237312"/>
            <a:ext cx="5399881" cy="2880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Esittäjä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38945D13-ADB0-434A-8069-E7F31FC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>
            <a:normAutofit/>
          </a:bodyPr>
          <a:lstStyle/>
          <a:p>
            <a:r>
              <a:rPr lang="fi-FI" sz="5000"/>
              <a:t>Palautetietoinen hoito</a:t>
            </a:r>
            <a:br>
              <a:rPr lang="fi-FI" sz="5000"/>
            </a:br>
            <a:r>
              <a:rPr lang="fi-FI" sz="5000"/>
              <a:t>hus lastenpsykiatriassa</a:t>
            </a:r>
            <a:br>
              <a:rPr lang="fi-FI" sz="5000"/>
            </a:br>
            <a:br>
              <a:rPr lang="fi-FI" sz="5000"/>
            </a:br>
            <a:r>
              <a:rPr lang="fi-FI" sz="5000" cap="none"/>
              <a:t>Asiakaslähtöisyyttä ja vaikuttavuutta edistämässä</a:t>
            </a:r>
            <a:endParaRPr lang="fi-FI" sz="500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64D7790-D86C-44DE-385F-10F6977E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237312"/>
            <a:ext cx="575370" cy="288032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451531-9CBB-4382-1633-24FB0478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47528" y="6237312"/>
            <a:ext cx="1871984" cy="288032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smtClean="0"/>
              <a:pPr>
                <a:spcAft>
                  <a:spcPts val="600"/>
                </a:spcAft>
              </a:pPr>
              <a:t>6.10.2025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C45F60-DEBB-2E5B-E44F-F295843B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743" y="6237312"/>
            <a:ext cx="5399881" cy="2880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Tekijä</a:t>
            </a:r>
          </a:p>
        </p:txBody>
      </p:sp>
    </p:spTree>
    <p:extLst>
      <p:ext uri="{BB962C8B-B14F-4D97-AF65-F5344CB8AC3E}">
        <p14:creationId xmlns:p14="http://schemas.microsoft.com/office/powerpoint/2010/main" val="8683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0A74ABB-94BA-E031-8E8E-2F2042699B0D}"/>
              </a:ext>
            </a:extLst>
          </p:cNvPr>
          <p:cNvSpPr/>
          <p:nvPr/>
        </p:nvSpPr>
        <p:spPr>
          <a:xfrm>
            <a:off x="414812" y="687628"/>
            <a:ext cx="5327584" cy="12569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b="1" dirty="0">
                <a:solidFill>
                  <a:schemeClr val="tx1"/>
                </a:solidFill>
              </a:rPr>
              <a:t>Käyttöönottoon liittyvä johtaminen ja tuki organisaatiossa</a:t>
            </a:r>
          </a:p>
          <a:p>
            <a:r>
              <a:rPr lang="fi-FI" sz="1100" dirty="0">
                <a:solidFill>
                  <a:schemeClr val="tx1"/>
                </a:solidFill>
              </a:rPr>
              <a:t>FIT Seurantaryhmä (johto, hallinnolliset päätökset)</a:t>
            </a:r>
          </a:p>
          <a:p>
            <a:r>
              <a:rPr lang="fi-FI" sz="1100" dirty="0">
                <a:solidFill>
                  <a:schemeClr val="tx1"/>
                </a:solidFill>
              </a:rPr>
              <a:t>FIT ohjausryhmä (FIT kouluttajat, johdon edustus)</a:t>
            </a:r>
          </a:p>
          <a:p>
            <a:r>
              <a:rPr lang="fi-FI" sz="1100" dirty="0">
                <a:solidFill>
                  <a:schemeClr val="tx1"/>
                </a:solidFill>
              </a:rPr>
              <a:t>TOG- ryhmä (yksikön FIT-mestarit, FIT-kouluttajat, yksikön johdon edustaja)</a:t>
            </a:r>
          </a:p>
          <a:p>
            <a:r>
              <a:rPr lang="fi-FI" sz="1100" dirty="0">
                <a:solidFill>
                  <a:schemeClr val="tx1"/>
                </a:solidFill>
              </a:rPr>
              <a:t>FIT-mestareiden kokoukset (FIT kouluttajat ja FIT mestarit)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6E1BE7-D71F-8921-4D62-AB4FD8BB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" y="208489"/>
            <a:ext cx="11159970" cy="559623"/>
          </a:xfrm>
        </p:spPr>
        <p:txBody>
          <a:bodyPr/>
          <a:lstStyle/>
          <a:p>
            <a:r>
              <a:rPr lang="fi-FI" sz="2800" dirty="0">
                <a:latin typeface="+mj-lt"/>
              </a:rPr>
              <a:t>Palautetietoisen hoidon eteneminen hus lastenpsykiatrialla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931653-EFEF-8E04-A11C-FD21D434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B835D12D-8AE0-1552-4FE6-20B98E613262}"/>
              </a:ext>
            </a:extLst>
          </p:cNvPr>
          <p:cNvSpPr/>
          <p:nvPr/>
        </p:nvSpPr>
        <p:spPr>
          <a:xfrm>
            <a:off x="448062" y="2260868"/>
            <a:ext cx="11682260" cy="312878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2B6907A4-F2B4-0915-A18B-77DB3EE082BF}"/>
              </a:ext>
            </a:extLst>
          </p:cNvPr>
          <p:cNvSpPr/>
          <p:nvPr/>
        </p:nvSpPr>
        <p:spPr>
          <a:xfrm>
            <a:off x="2673111" y="2500494"/>
            <a:ext cx="1870435" cy="10826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Laajentamispäätös koskemaan koko lastenpsykiatriaa 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A32886F-175E-CD31-2ABE-A187A542B8BB}"/>
              </a:ext>
            </a:extLst>
          </p:cNvPr>
          <p:cNvSpPr/>
          <p:nvPr/>
        </p:nvSpPr>
        <p:spPr>
          <a:xfrm>
            <a:off x="1641516" y="5300116"/>
            <a:ext cx="3128443" cy="149489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200" b="1" dirty="0">
              <a:solidFill>
                <a:schemeClr val="tx1"/>
              </a:solidFill>
            </a:endParaRPr>
          </a:p>
          <a:p>
            <a:pPr algn="ctr"/>
            <a:endParaRPr lang="fi-FI" sz="1200" b="1" dirty="0">
              <a:solidFill>
                <a:schemeClr val="tx1"/>
              </a:solidFill>
            </a:endParaRPr>
          </a:p>
          <a:p>
            <a:r>
              <a:rPr lang="fi-FI" sz="1100" b="1" dirty="0">
                <a:solidFill>
                  <a:schemeClr val="tx1"/>
                </a:solidFill>
              </a:rPr>
              <a:t>FIT pilottiyksiköt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</a:rPr>
              <a:t>Käyttökokeiluja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solidFill>
                  <a:schemeClr val="tx1"/>
                </a:solidFill>
              </a:rPr>
              <a:t>FIT:n</a:t>
            </a:r>
            <a:r>
              <a:rPr lang="fi-FI" sz="1100" dirty="0">
                <a:solidFill>
                  <a:schemeClr val="tx1"/>
                </a:solidFill>
              </a:rPr>
              <a:t> kliinisen käytön tueksi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chemeClr val="tx1"/>
                </a:solidFill>
              </a:rPr>
              <a:t>Työnohjausta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chemeClr val="tx1"/>
                </a:solidFill>
              </a:rPr>
              <a:t>Työpajoja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chemeClr val="tx1"/>
                </a:solidFill>
              </a:rPr>
              <a:t>Boosteripäiviä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chemeClr val="tx1"/>
                </a:solidFill>
              </a:rPr>
              <a:t>FIT-mestareiden tuki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fi-FI" sz="1100" dirty="0">
              <a:solidFill>
                <a:schemeClr val="tx1"/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8D4B353F-40F3-9A05-8A8B-80882E233F95}"/>
              </a:ext>
            </a:extLst>
          </p:cNvPr>
          <p:cNvSpPr/>
          <p:nvPr/>
        </p:nvSpPr>
        <p:spPr>
          <a:xfrm>
            <a:off x="2676951" y="3636608"/>
            <a:ext cx="1541663" cy="878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Uusia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yksittäisiä käyttäjien  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95FF1771-D2A5-44C2-EAA1-F66A440E8431}"/>
              </a:ext>
            </a:extLst>
          </p:cNvPr>
          <p:cNvSpPr/>
          <p:nvPr/>
        </p:nvSpPr>
        <p:spPr>
          <a:xfrm>
            <a:off x="750815" y="3227313"/>
            <a:ext cx="1875174" cy="2019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2019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FIT-peruskoulutus pilottiyksiköihin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Tikkurilan Ahma-tiimi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Päiväosasto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Leppävaaran </a:t>
            </a:r>
            <a:r>
              <a:rPr lang="fi-FI" sz="1100" dirty="0" err="1">
                <a:solidFill>
                  <a:schemeClr val="bg1"/>
                </a:solidFill>
              </a:rPr>
              <a:t>nepsy</a:t>
            </a:r>
            <a:r>
              <a:rPr lang="fi-FI" sz="1100" dirty="0">
                <a:solidFill>
                  <a:schemeClr val="bg1"/>
                </a:solidFill>
              </a:rPr>
              <a:t>-tiimi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bg1"/>
                </a:solidFill>
              </a:rPr>
              <a:t>Malmin lastenpsykiatrian poliklinikka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B18FF11-938C-8FC9-B8CF-265EED68480F}"/>
              </a:ext>
            </a:extLst>
          </p:cNvPr>
          <p:cNvSpPr/>
          <p:nvPr/>
        </p:nvSpPr>
        <p:spPr>
          <a:xfrm>
            <a:off x="414812" y="2178054"/>
            <a:ext cx="1516877" cy="1011074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FIT </a:t>
            </a:r>
            <a:r>
              <a:rPr lang="fi-FI" sz="1100" dirty="0" err="1">
                <a:solidFill>
                  <a:schemeClr val="bg1"/>
                </a:solidFill>
              </a:rPr>
              <a:t>Kick</a:t>
            </a:r>
            <a:r>
              <a:rPr lang="fi-FI" sz="1100" dirty="0">
                <a:solidFill>
                  <a:schemeClr val="bg1"/>
                </a:solidFill>
              </a:rPr>
              <a:t> </a:t>
            </a:r>
            <a:r>
              <a:rPr lang="fi-FI" sz="1100" dirty="0" err="1">
                <a:solidFill>
                  <a:schemeClr val="bg1"/>
                </a:solidFill>
              </a:rPr>
              <a:t>off</a:t>
            </a:r>
            <a:r>
              <a:rPr lang="fi-FI" sz="1100" dirty="0">
                <a:solidFill>
                  <a:schemeClr val="bg1"/>
                </a:solidFill>
              </a:rPr>
              <a:t>- tilaisuus Lastenpsykiatrialla loppuvuodesta </a:t>
            </a:r>
            <a:r>
              <a:rPr lang="fi-FI" sz="1100" b="1" dirty="0">
                <a:solidFill>
                  <a:schemeClr val="bg1"/>
                </a:solidFill>
              </a:rPr>
              <a:t>2018</a:t>
            </a:r>
            <a:r>
              <a:rPr lang="fi-FI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AC627034-1110-4E70-EE7C-665405844315}"/>
              </a:ext>
            </a:extLst>
          </p:cNvPr>
          <p:cNvSpPr/>
          <p:nvPr/>
        </p:nvSpPr>
        <p:spPr>
          <a:xfrm>
            <a:off x="5894430" y="1471752"/>
            <a:ext cx="1561473" cy="2423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2023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Itäinen alue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Porvoon ja Sipoon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vastaanotot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Pienten lasten vastaanotto ja päiväkeskus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Keskitetyt palvelut 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Liikkuva intensiivihoito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85F2AD7E-CD9A-3882-95E1-9DDC6F826D45}"/>
              </a:ext>
            </a:extLst>
          </p:cNvPr>
          <p:cNvSpPr/>
          <p:nvPr/>
        </p:nvSpPr>
        <p:spPr>
          <a:xfrm>
            <a:off x="4411586" y="3636608"/>
            <a:ext cx="1684067" cy="878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2023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Laaja käyttöönotto</a:t>
            </a:r>
          </a:p>
          <a:p>
            <a:pPr algn="ctr"/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B9D7C606-6864-80EF-683A-3B77B57B599D}"/>
              </a:ext>
            </a:extLst>
          </p:cNvPr>
          <p:cNvSpPr/>
          <p:nvPr/>
        </p:nvSpPr>
        <p:spPr>
          <a:xfrm>
            <a:off x="7460821" y="3041826"/>
            <a:ext cx="1541663" cy="2071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2024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Itäinen alue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Sörnäisten vastaanotto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Läntinen alue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Leppävaaran Lohjan ja Raaseporin vastaanotot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Hoito-osasto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ULS kipukeskus</a:t>
            </a:r>
            <a:r>
              <a:rPr lang="fi-FI" sz="1100" dirty="0">
                <a:solidFill>
                  <a:schemeClr val="bg1"/>
                </a:solidFill>
              </a:rPr>
              <a:t> Lapset ja nuoret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42D834AA-586C-438F-BCBC-791B311E38BD}"/>
              </a:ext>
            </a:extLst>
          </p:cNvPr>
          <p:cNvSpPr/>
          <p:nvPr/>
        </p:nvSpPr>
        <p:spPr>
          <a:xfrm>
            <a:off x="9020772" y="1471751"/>
            <a:ext cx="1889716" cy="2423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bg1"/>
                </a:solidFill>
              </a:rPr>
              <a:t>2025 &gt; 2026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Akuutti-osasto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Pohjoinen alue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Tikkurilan ja Hyvinkään vastaanotot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Keskinen alue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Pasilan vastaanotot</a:t>
            </a:r>
          </a:p>
          <a:p>
            <a:pPr algn="ctr"/>
            <a:r>
              <a:rPr lang="fi-FI" sz="1100" b="1" dirty="0">
                <a:solidFill>
                  <a:schemeClr val="bg1"/>
                </a:solidFill>
              </a:rPr>
              <a:t>Keskitetyt palvelut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Neuropsykiatrian yksikkö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Psykososiaalisten hoitojen yksikkö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Ruotsinkielinen yksikkö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</a:rPr>
              <a:t>Yleissairaalapsykiatria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26DF5262-ABFD-5062-9E9B-D6DFA45E8308}"/>
              </a:ext>
            </a:extLst>
          </p:cNvPr>
          <p:cNvSpPr/>
          <p:nvPr/>
        </p:nvSpPr>
        <p:spPr>
          <a:xfrm>
            <a:off x="5532120" y="5300116"/>
            <a:ext cx="3602736" cy="149489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b="1" dirty="0">
                <a:solidFill>
                  <a:schemeClr val="tx1"/>
                </a:solidFill>
              </a:rPr>
              <a:t>FIT käyttöönottokoulutuksen sisältö yksiköissä</a:t>
            </a:r>
          </a:p>
          <a:p>
            <a:r>
              <a:rPr lang="fi-FI" sz="1100" b="1" dirty="0">
                <a:solidFill>
                  <a:schemeClr val="tx1"/>
                </a:solidFill>
              </a:rPr>
              <a:t>Kokonaiskesto 3 kk sisältää: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</a:rPr>
              <a:t> 4h FIT koulutuspäivä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</a:rPr>
              <a:t>3h </a:t>
            </a:r>
            <a:r>
              <a:rPr lang="fi-FI" sz="1100" dirty="0" err="1">
                <a:solidFill>
                  <a:schemeClr val="tx1"/>
                </a:solidFill>
              </a:rPr>
              <a:t>OpenFIT</a:t>
            </a:r>
            <a:r>
              <a:rPr lang="fi-FI" sz="1100" dirty="0">
                <a:solidFill>
                  <a:schemeClr val="tx1"/>
                </a:solidFill>
              </a:rPr>
              <a:t>-sovelluksen ohjausta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</a:rPr>
              <a:t>8x ryhmätyönohjaus noin 1xvko 90min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</a:rPr>
              <a:t>3x yksilötyönohjaus 30 min</a:t>
            </a:r>
          </a:p>
          <a:p>
            <a:pPr algn="ctr"/>
            <a:endParaRPr lang="fi-F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12F12-6666-865F-6876-8F230875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Palautetietoisen lähestymistavan(FIT) jalkauttamisprosessi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99351CF-C5FF-E9C9-E4F0-28C17D36C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037471"/>
              </p:ext>
            </p:extLst>
          </p:nvPr>
        </p:nvGraphicFramePr>
        <p:xfrm>
          <a:off x="419108" y="856894"/>
          <a:ext cx="11353784" cy="600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F874C2C-218D-DDAB-D7A7-F0FD88BCA8BF}"/>
              </a:ext>
            </a:extLst>
          </p:cNvPr>
          <p:cNvSpPr/>
          <p:nvPr/>
        </p:nvSpPr>
        <p:spPr>
          <a:xfrm>
            <a:off x="1072658" y="5227359"/>
            <a:ext cx="2104286" cy="12689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/>
              <a:t>FIT koulutus </a:t>
            </a:r>
          </a:p>
          <a:p>
            <a:pPr algn="ctr"/>
            <a:r>
              <a:rPr lang="fi-FI" sz="1400"/>
              <a:t>OpenFIT koulutus</a:t>
            </a:r>
          </a:p>
          <a:p>
            <a:pPr algn="ctr"/>
            <a:r>
              <a:rPr lang="fi-FI" sz="1400"/>
              <a:t>Ryhmätyönohjaus</a:t>
            </a:r>
          </a:p>
          <a:p>
            <a:pPr algn="ctr"/>
            <a:r>
              <a:rPr lang="fi-FI" sz="1400"/>
              <a:t>Yksilötyönohjaus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45413BA8-5A13-8764-4E53-19E0CF2A04F7}"/>
              </a:ext>
            </a:extLst>
          </p:cNvPr>
          <p:cNvSpPr/>
          <p:nvPr/>
        </p:nvSpPr>
        <p:spPr>
          <a:xfrm>
            <a:off x="5043857" y="5210252"/>
            <a:ext cx="2104286" cy="133273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Ryhmätyönohjaus</a:t>
            </a:r>
          </a:p>
          <a:p>
            <a:pPr algn="ctr"/>
            <a:r>
              <a:rPr lang="fi-FI" sz="1400" dirty="0"/>
              <a:t>Yksilötyönohjaus</a:t>
            </a:r>
          </a:p>
          <a:p>
            <a:pPr algn="ctr"/>
            <a:r>
              <a:rPr lang="fi-FI" sz="1400" dirty="0"/>
              <a:t>FIT työpajat</a:t>
            </a:r>
          </a:p>
          <a:p>
            <a:pPr algn="ctr"/>
            <a:r>
              <a:rPr lang="fi-FI" sz="1400" dirty="0"/>
              <a:t>FIT mestareiden tuki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C64B4174-E407-10EE-CB64-76A8B04BDA4C}"/>
              </a:ext>
            </a:extLst>
          </p:cNvPr>
          <p:cNvSpPr/>
          <p:nvPr/>
        </p:nvSpPr>
        <p:spPr>
          <a:xfrm>
            <a:off x="8559172" y="5256977"/>
            <a:ext cx="2104286" cy="123928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/>
              <a:t>Ryhmätyönohjaus</a:t>
            </a:r>
          </a:p>
          <a:p>
            <a:pPr algn="ctr"/>
            <a:r>
              <a:rPr lang="fi-FI" sz="1400"/>
              <a:t>Yksilötyönohjaus</a:t>
            </a:r>
          </a:p>
          <a:p>
            <a:pPr algn="ctr"/>
            <a:r>
              <a:rPr lang="fi-FI" sz="1400"/>
              <a:t>FIT työpajat</a:t>
            </a:r>
          </a:p>
        </p:txBody>
      </p:sp>
    </p:spTree>
    <p:extLst>
      <p:ext uri="{BB962C8B-B14F-4D97-AF65-F5344CB8AC3E}">
        <p14:creationId xmlns:p14="http://schemas.microsoft.com/office/powerpoint/2010/main" val="39296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7A26A2-5CCE-E3AC-5D56-974B070A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26424"/>
            <a:ext cx="9443466" cy="936104"/>
          </a:xfrm>
        </p:spPr>
        <p:txBody>
          <a:bodyPr/>
          <a:lstStyle/>
          <a:p>
            <a:r>
              <a:rPr lang="fi-FI" dirty="0"/>
              <a:t>Havaintoja käyttöönottoprosesseista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086E491-5271-AE81-CC92-5491B3BEC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99714"/>
              </p:ext>
            </p:extLst>
          </p:nvPr>
        </p:nvGraphicFramePr>
        <p:xfrm>
          <a:off x="1200150" y="1989138"/>
          <a:ext cx="9791699" cy="42332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96626">
                  <a:extLst>
                    <a:ext uri="{9D8B030D-6E8A-4147-A177-3AD203B41FA5}">
                      <a16:colId xmlns:a16="http://schemas.microsoft.com/office/drawing/2014/main" val="3881088199"/>
                    </a:ext>
                  </a:extLst>
                </a:gridCol>
                <a:gridCol w="4895073">
                  <a:extLst>
                    <a:ext uri="{9D8B030D-6E8A-4147-A177-3AD203B41FA5}">
                      <a16:colId xmlns:a16="http://schemas.microsoft.com/office/drawing/2014/main" val="1533100102"/>
                    </a:ext>
                  </a:extLst>
                </a:gridCol>
              </a:tblGrid>
              <a:tr h="922587">
                <a:tc>
                  <a:txBody>
                    <a:bodyPr/>
                    <a:lstStyle/>
                    <a:p>
                      <a:r>
                        <a:rPr lang="fi-FI" b="0" dirty="0"/>
                        <a:t>Merkityksellistä, että aikaa ja resurssia on varattu tarpeeksi käyttöönottoprosessiin.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Käyttöönottoprosessin jälkeen tulleen uuden työntekijän perehdyttäminen tärkeää.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123511"/>
                  </a:ext>
                </a:extLst>
              </a:tr>
              <a:tr h="1199363">
                <a:tc>
                  <a:txBody>
                    <a:bodyPr/>
                    <a:lstStyle/>
                    <a:p>
                      <a:r>
                        <a:rPr lang="fi-FI" dirty="0"/>
                        <a:t>FIT-kouluttajien tuki käyttöönottoprosessissa nähty tärkeänä.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Käyttöönottoprosessin aikana yhteinen harjoittelu, tutkiminen ja työstäminen palautetietoisen kulttuurin vahvistamiseksi tärkeää.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81461"/>
                  </a:ext>
                </a:extLst>
              </a:tr>
              <a:tr h="922587">
                <a:tc>
                  <a:txBody>
                    <a:bodyPr/>
                    <a:lstStyle/>
                    <a:p>
                      <a:r>
                        <a:rPr lang="fi-FI" dirty="0"/>
                        <a:t>Rakenteet käyttöönottoprosessin jälkeiseen juurruttamiseen pidetään tärkeänä.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Huomiona, että tulee luoda käytänteet palautetietoisen työskentely tueksi aktiivisen käyttöönottoprosessin jälkeen.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96369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r>
                        <a:rPr lang="fi-FI" dirty="0"/>
                        <a:t>Yksikön ja työntekijän kyky vastaanottaa uutta ja kehittää palautetietoisen lähestymistavan käyttöä riippuu yksikön kokonaistilanteesta.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Työvälineiden merkitys </a:t>
                      </a:r>
                      <a:r>
                        <a:rPr lang="fi-FI" dirty="0" err="1"/>
                        <a:t>FIT:n</a:t>
                      </a:r>
                      <a:r>
                        <a:rPr lang="fi-FI" dirty="0"/>
                        <a:t> käytössä.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93632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4F7807-5037-2C12-7836-DF189290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9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E37AC-2B31-0B88-DD8F-2CA22AB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Alustavia kokemuksia palautetietoisen työskentelyn käytöstä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BA04A18-8BAB-F934-8501-AD0C3BAD9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51752"/>
              </p:ext>
            </p:extLst>
          </p:nvPr>
        </p:nvGraphicFramePr>
        <p:xfrm>
          <a:off x="1199456" y="2669468"/>
          <a:ext cx="9791700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12682921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val="923204185"/>
                    </a:ext>
                  </a:extLst>
                </a:gridCol>
              </a:tblGrid>
              <a:tr h="795020">
                <a:tc>
                  <a:txBody>
                    <a:bodyPr/>
                    <a:lstStyle/>
                    <a:p>
                      <a:r>
                        <a:rPr lang="fi-FI" b="0" dirty="0" err="1"/>
                        <a:t>FIT:n</a:t>
                      </a:r>
                      <a:r>
                        <a:rPr lang="fi-FI" b="0" dirty="0"/>
                        <a:t> avulla mahdollista tuoda hoidon tavoitteet näkyvämmäksi ja työskentely avoimemmaksi.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FIT- mittarit ovat helppokäyttöisiä ja asiakkaat ovat olleet tyytyväisiä palautetietoiseen työskentelytapaan.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55626"/>
                  </a:ext>
                </a:extLst>
              </a:tr>
              <a:tr h="795020">
                <a:tc>
                  <a:txBody>
                    <a:bodyPr/>
                    <a:lstStyle/>
                    <a:p>
                      <a:r>
                        <a:rPr lang="fi-FI" dirty="0"/>
                        <a:t>FIT mahdollistaa asiakkaan suoran palautteen saamisen ja saadun palautteen hyödyntämisen.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Palautetietoisen työskentelyn sisäistäminen ja hyödyntäminen vie aikaa ja vaatii harjoittelua.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05827"/>
                  </a:ext>
                </a:extLst>
              </a:tr>
              <a:tr h="795020">
                <a:tc>
                  <a:txBody>
                    <a:bodyPr/>
                    <a:lstStyle/>
                    <a:p>
                      <a:r>
                        <a:rPr lang="fi-FI" dirty="0"/>
                        <a:t>On tärkeä päästä puhumaan </a:t>
                      </a:r>
                      <a:r>
                        <a:rPr lang="fi-FI" dirty="0" err="1"/>
                        <a:t>FIT:n</a:t>
                      </a:r>
                      <a:r>
                        <a:rPr lang="fi-FI" dirty="0"/>
                        <a:t> käyttökokemuksista eri kokoonpanoilla, harjoittelu yhdessä on tärkeää.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Palautetietoiseen lähestymistapaan suhtautuminen vaihtelee työntekijöiden keskuudessa.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748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209A5B-AC6F-92A3-D9CE-CC9A6A24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9144DC-11B3-3B31-27E9-671C3189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4358-A9E2-4EF8-813A-B8A7F6D1DE85}" type="datetime1">
              <a:rPr lang="fi-FI" smtClean="0"/>
              <a:pPr/>
              <a:t>6.10.2025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69E391-9B4A-5285-358C-084A3A87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</a:t>
            </a:r>
          </a:p>
        </p:txBody>
      </p:sp>
    </p:spTree>
    <p:extLst>
      <p:ext uri="{BB962C8B-B14F-4D97-AF65-F5344CB8AC3E}">
        <p14:creationId xmlns:p14="http://schemas.microsoft.com/office/powerpoint/2010/main" val="26562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3D4E0-81D0-2172-663E-E7FB73AA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B1E75-D000-4E2B-4A08-3DD61430C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Seurantaryhmän jäsenet</a:t>
            </a:r>
          </a:p>
          <a:p>
            <a:r>
              <a:rPr lang="fi-FI" sz="1800" dirty="0"/>
              <a:t>Tuija </a:t>
            </a:r>
            <a:r>
              <a:rPr lang="fi-FI" sz="1800" dirty="0" err="1"/>
              <a:t>Fontell</a:t>
            </a:r>
            <a:r>
              <a:rPr lang="fi-FI" sz="1800" dirty="0"/>
              <a:t>		ylilääkäri  		tuija.fontell@hus.fi</a:t>
            </a:r>
          </a:p>
          <a:p>
            <a:r>
              <a:rPr lang="fi-FI" sz="1800" dirty="0"/>
              <a:t>Katriina Anttila 		ylihoitaja		katriina.anttila@hus.fi</a:t>
            </a:r>
          </a:p>
          <a:p>
            <a:r>
              <a:rPr lang="fi-FI" sz="1800" dirty="0"/>
              <a:t>Sirpa Sammalo		johtava psykologi	sirpa.sammalo@hus.fi</a:t>
            </a:r>
          </a:p>
          <a:p>
            <a:endParaRPr lang="fi-FI" dirty="0"/>
          </a:p>
          <a:p>
            <a:r>
              <a:rPr lang="fi-FI" b="1" dirty="0"/>
              <a:t>FIT-kouluttajat</a:t>
            </a:r>
          </a:p>
          <a:p>
            <a:r>
              <a:rPr lang="fi-FI" sz="1600" dirty="0"/>
              <a:t>Anne Rissanen		psykologi		anne.maa.rissanen@hus.fi</a:t>
            </a:r>
          </a:p>
          <a:p>
            <a:r>
              <a:rPr lang="fi-FI" sz="1600" dirty="0"/>
              <a:t>Kari Kananen		sairaanhoitaja		kari.kananen@hus.fi</a:t>
            </a:r>
          </a:p>
          <a:p>
            <a:r>
              <a:rPr lang="fi-FI" sz="1600" dirty="0"/>
              <a:t>Marja Orakoski		sairaanhoitaja		marja.orakoski@hus.fi</a:t>
            </a:r>
          </a:p>
          <a:p>
            <a:r>
              <a:rPr lang="fi-FI" sz="1600" dirty="0"/>
              <a:t>Ina Aarniovuori		toimintaterapeutti		ina.aarniovuori@hus.fi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767AB5-22FD-7BDF-18F3-8595878D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1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FI_muokattu.potx" id="{D3080FAF-4ACC-415F-80AA-DC830782A15E}" vid="{CB2CDC90-06A9-4D3C-9A67-56996E374024}"/>
    </a:ext>
  </a:extLst>
</a:theme>
</file>

<file path=ppt/theme/theme2.xml><?xml version="1.0" encoding="utf-8"?>
<a:theme xmlns:a="http://schemas.openxmlformats.org/drawingml/2006/main" name="HUS kumppanit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FI_muokattu.potx" id="{D3080FAF-4ACC-415F-80AA-DC830782A15E}" vid="{F6948756-59EA-4FA2-9DD1-88BB4DC4ADAF}"/>
    </a:ext>
  </a:extLst>
</a:theme>
</file>

<file path=ppt/theme/theme3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US saavutettava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7E93"/>
      </a:accent1>
      <a:accent2>
        <a:srgbClr val="004B87"/>
      </a:accent2>
      <a:accent3>
        <a:srgbClr val="96368B"/>
      </a:accent3>
      <a:accent4>
        <a:srgbClr val="E56DA6"/>
      </a:accent4>
      <a:accent5>
        <a:srgbClr val="0ABBEF"/>
      </a:accent5>
      <a:accent6>
        <a:srgbClr val="BBD034"/>
      </a:accent6>
      <a:hlink>
        <a:srgbClr val="004B87"/>
      </a:hlink>
      <a:folHlink>
        <a:srgbClr val="004B87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e77541-72c6-4f4e-9bd2-37a327278c58">
      <UserInfo>
        <DisplayName>Siirtola Varja</DisplayName>
        <AccountId>73</AccountId>
        <AccountType/>
      </UserInfo>
      <UserInfo>
        <DisplayName>Ylönen Elle</DisplayName>
        <AccountId>23296</AccountId>
        <AccountType/>
      </UserInfo>
      <UserInfo>
        <DisplayName>Tikka Elisa</DisplayName>
        <AccountId>11975</AccountId>
        <AccountType/>
      </UserInfo>
    </SharedWithUsers>
    <_activity xmlns="9e97e5ee-d6e7-4cb3-8c11-d05674bc2b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679D85576B14FA57385C4F70230C3" ma:contentTypeVersion="17" ma:contentTypeDescription="Create a new document." ma:contentTypeScope="" ma:versionID="6d04af9a61ffb07261de02296bbb2af6">
  <xsd:schema xmlns:xsd="http://www.w3.org/2001/XMLSchema" xmlns:xs="http://www.w3.org/2001/XMLSchema" xmlns:p="http://schemas.microsoft.com/office/2006/metadata/properties" xmlns:ns3="9e97e5ee-d6e7-4cb3-8c11-d05674bc2b13" xmlns:ns4="09e77541-72c6-4f4e-9bd2-37a327278c58" targetNamespace="http://schemas.microsoft.com/office/2006/metadata/properties" ma:root="true" ma:fieldsID="8b9de2d4356784e7f09d34fd8c5fb9ae" ns3:_="" ns4:_="">
    <xsd:import namespace="9e97e5ee-d6e7-4cb3-8c11-d05674bc2b13"/>
    <xsd:import namespace="09e77541-72c6-4f4e-9bd2-37a327278c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7e5ee-d6e7-4cb3-8c11-d05674bc2b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77541-72c6-4f4e-9bd2-37a327278c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C830F-04F1-4377-A570-9C8702202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B9EBC-BEE2-4C49-A62F-6A96079FB97F}">
  <ds:schemaRefs>
    <ds:schemaRef ds:uri="http://schemas.microsoft.com/office/2006/metadata/properties"/>
    <ds:schemaRef ds:uri="9e97e5ee-d6e7-4cb3-8c11-d05674bc2b13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9e77541-72c6-4f4e-9bd2-37a327278c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21E7B0-872D-4045-B2BD-E232DDC03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97e5ee-d6e7-4cb3-8c11-d05674bc2b13"/>
    <ds:schemaRef ds:uri="09e77541-72c6-4f4e-9bd2-37a327278c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576</Words>
  <Application>Microsoft Office PowerPoint</Application>
  <PresentationFormat>Laajakuva</PresentationFormat>
  <Paragraphs>119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Courier New</vt:lpstr>
      <vt:lpstr>HUS</vt:lpstr>
      <vt:lpstr>HUS kumppanit</vt:lpstr>
      <vt:lpstr>Palautetietoinen hoito hus lastenpsykiatriassa  Asiakaslähtöisyyttä ja vaikuttavuutta edistämässä</vt:lpstr>
      <vt:lpstr>Palautetietoisen hoidon eteneminen hus lastenpsykiatrialla</vt:lpstr>
      <vt:lpstr>Palautetietoisen lähestymistavan(FIT) jalkauttamisprosessi</vt:lpstr>
      <vt:lpstr>Havaintoja käyttöönottoprosesseista</vt:lpstr>
      <vt:lpstr>Alustavia kokemuksia palautetietoisen työskentelyn käytöstä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Suometsä Jonna</dc:creator>
  <dc:description>updated 1 / 2021</dc:description>
  <cp:lastModifiedBy>Rissanen Anne</cp:lastModifiedBy>
  <cp:revision>5</cp:revision>
  <dcterms:created xsi:type="dcterms:W3CDTF">2025-03-20T07:47:22Z</dcterms:created>
  <dcterms:modified xsi:type="dcterms:W3CDTF">2025-10-06T09:28:51Z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0x010100196679D85576B14FA57385C4F70230C3</vt:lpwstr>
  </property>
  <property fmtid="{D5CDD505-2E9C-101B-9397-08002B2CF9AE}" pid="3" name="HUSPHLinja">
    <vt:lpwstr/>
  </property>
  <property fmtid="{D5CDD505-2E9C-101B-9397-08002B2CF9AE}" pid="4" name="HUSDocAdminManualClassification_0">
    <vt:lpwstr/>
  </property>
  <property fmtid="{D5CDD505-2E9C-101B-9397-08002B2CF9AE}" pid="5" name="HUSDocTaskClass2">
    <vt:lpwstr/>
  </property>
  <property fmtid="{D5CDD505-2E9C-101B-9397-08002B2CF9AE}" pid="6" name="HUSOrganization">
    <vt:lpwstr>4;#HUS|c538b88f-0123-4ff7-a07e-22e9bd7240a3</vt:lpwstr>
  </property>
  <property fmtid="{D5CDD505-2E9C-101B-9397-08002B2CF9AE}" pid="7" name="HUSSpecialty">
    <vt:lpwstr>2;#Erikoisala puuttuu/ei tietoa|c52e97aa-3eee-47e5-8f3e-75b49509ba82</vt:lpwstr>
  </property>
  <property fmtid="{D5CDD505-2E9C-101B-9397-08002B2CF9AE}" pid="8" name="HUSLanguage_0">
    <vt:lpwstr/>
  </property>
  <property fmtid="{D5CDD505-2E9C-101B-9397-08002B2CF9AE}" pid="9" name="HUSBuilding">
    <vt:lpwstr>1;#Ei kiinteistötietoa|8c5a2699-4003-4c2c-998f-96821137d6da</vt:lpwstr>
  </property>
  <property fmtid="{D5CDD505-2E9C-101B-9397-08002B2CF9AE}" pid="10" name="HUSPHKayttajarooli">
    <vt:lpwstr/>
  </property>
  <property fmtid="{D5CDD505-2E9C-101B-9397-08002B2CF9AE}" pid="11" name="HUSLanguage">
    <vt:lpwstr/>
  </property>
  <property fmtid="{D5CDD505-2E9C-101B-9397-08002B2CF9AE}" pid="12" name="HUSDocICD10">
    <vt:lpwstr/>
  </property>
  <property fmtid="{D5CDD505-2E9C-101B-9397-08002B2CF9AE}" pid="13" name="HUSDocKeywords">
    <vt:lpwstr>6;#Brändi|5b777766-2a27-4d57-a643-426bff55523c</vt:lpwstr>
  </property>
  <property fmtid="{D5CDD505-2E9C-101B-9397-08002B2CF9AE}" pid="14" name="HUSDocManagementWorksiteClass">
    <vt:lpwstr>5;#Ohjeistukset|7b73d6ec-9ed4-4b6c-a692-88f8886cc1bd</vt:lpwstr>
  </property>
  <property fmtid="{D5CDD505-2E9C-101B-9397-08002B2CF9AE}" pid="15" name="HUSDocOtherClassification">
    <vt:lpwstr/>
  </property>
  <property fmtid="{D5CDD505-2E9C-101B-9397-08002B2CF9AE}" pid="16" name="e55f39e845fb4f2a862f55bbaa9be4f4">
    <vt:lpwstr/>
  </property>
  <property fmtid="{D5CDD505-2E9C-101B-9397-08002B2CF9AE}" pid="17" name="o8abde5c76ac4abab7b0b19643f824f2">
    <vt:lpwstr/>
  </property>
  <property fmtid="{D5CDD505-2E9C-101B-9397-08002B2CF9AE}" pid="18" name="HUSDepartmentType">
    <vt:lpwstr/>
  </property>
  <property fmtid="{D5CDD505-2E9C-101B-9397-08002B2CF9AE}" pid="19" name="HUSPHOhjeluokka">
    <vt:lpwstr/>
  </property>
  <property fmtid="{D5CDD505-2E9C-101B-9397-08002B2CF9AE}" pid="20" name="HUSDocServiceClass">
    <vt:lpwstr/>
  </property>
  <property fmtid="{D5CDD505-2E9C-101B-9397-08002B2CF9AE}" pid="21" name="HUSDocICD10_0">
    <vt:lpwstr/>
  </property>
  <property fmtid="{D5CDD505-2E9C-101B-9397-08002B2CF9AE}" pid="22" name="HUSDocAdminManualClassification">
    <vt:lpwstr/>
  </property>
  <property fmtid="{D5CDD505-2E9C-101B-9397-08002B2CF9AE}" pid="23" name="m597109eba554769a497469f9082ae8a">
    <vt:lpwstr/>
  </property>
  <property fmtid="{D5CDD505-2E9C-101B-9397-08002B2CF9AE}" pid="24" name="MediaServiceImageTags">
    <vt:lpwstr/>
  </property>
</Properties>
</file>