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65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8F5"/>
    <a:srgbClr val="156082"/>
    <a:srgbClr val="0B3041"/>
    <a:srgbClr val="F6EBF8"/>
    <a:srgbClr val="FAD6FE"/>
    <a:srgbClr val="747482"/>
    <a:srgbClr val="747490"/>
    <a:srgbClr val="FFFFF3"/>
    <a:srgbClr val="FE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57" autoAdjust="0"/>
    <p:restoredTop sz="95267" autoAdjust="0"/>
  </p:normalViewPr>
  <p:slideViewPr>
    <p:cSldViewPr snapToGrid="0">
      <p:cViewPr varScale="1">
        <p:scale>
          <a:sx n="85" d="100"/>
          <a:sy n="85" d="100"/>
        </p:scale>
        <p:origin x="280" y="1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654AC6-FC92-478C-9F26-B336A87415ED}" type="datetimeFigureOut">
              <a:rPr lang="fi-FI" smtClean="0"/>
              <a:t>15.9.2025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F7F2E6-7C75-407A-A226-408D33B8F4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9410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F7F2E6-7C75-407A-A226-408D33B8F45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6128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97E24-CBBF-9C22-9468-94BB8B456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56DAFF14-E0B7-632F-4F80-8865891958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19AE22B3-CDE1-9CE7-C0CA-31BA3F2561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0A9BC86-32A9-A8F1-1E16-93C6F86FFF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F7F2E6-7C75-407A-A226-408D33B8F45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4721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51F633-CF1E-538F-C2D6-05B5BF8409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91F1CD3-F643-5065-C002-F43A56C3DB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335ECBF-C2A0-2B59-2F87-B16F4D925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A370-EEA9-4184-8A9E-530594BD80E2}" type="datetimeFigureOut">
              <a:rPr lang="fi-FI" smtClean="0"/>
              <a:t>15.9.2025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8AF3F45-3379-3D87-9577-3CEF0D8CE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5422361-3007-E073-11E5-C28F0FD2B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024A0-D572-4FA5-A6B1-D9A9437C65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2163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6826EB-C91D-7B9B-5679-0E541FB01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FB66C48-EB95-F87F-7D18-07A45FA435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6740407-BC17-B618-A9A9-9EE061305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A370-EEA9-4184-8A9E-530594BD80E2}" type="datetimeFigureOut">
              <a:rPr lang="fi-FI" smtClean="0"/>
              <a:t>15.9.2025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E028FC4-C920-3350-5E09-C6F14DCC1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2C4726D-39BD-5F36-C97A-09963402B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024A0-D572-4FA5-A6B1-D9A9437C65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9965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40FF9FC-BCF4-176B-40AF-BF95F38CDC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45F4F07-BBCB-338A-52D2-9953D33AA8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1D44376-3C4C-57F7-6A82-6B8C4C841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A370-EEA9-4184-8A9E-530594BD80E2}" type="datetimeFigureOut">
              <a:rPr lang="fi-FI" smtClean="0"/>
              <a:t>15.9.2025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0015F2-6A4E-FBB2-DAFE-EEB013AB7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B778A95-B6A3-5594-5DD5-6DAADA879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024A0-D572-4FA5-A6B1-D9A9437C65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2418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ABC1E6-938E-3B75-50C3-1BC7BBF61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F31959A-B3E2-35BE-496B-B60E5297E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A6ABD86-564A-6C84-2244-29376C507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A370-EEA9-4184-8A9E-530594BD80E2}" type="datetimeFigureOut">
              <a:rPr lang="fi-FI" smtClean="0"/>
              <a:t>15.9.2025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6D257C-B2CF-A19E-57C2-AE19CF15F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7D099BF-416D-A3FC-4B90-117D89F56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024A0-D572-4FA5-A6B1-D9A9437C65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3375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01F7C9-9F20-B4B1-40BD-C6521263A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A0856CD-4E12-6DDA-E985-5BE0D3A19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1EFA0F7-F32C-333E-BCFA-99CA8A177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A370-EEA9-4184-8A9E-530594BD80E2}" type="datetimeFigureOut">
              <a:rPr lang="fi-FI" smtClean="0"/>
              <a:t>15.9.2025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20C4216-C214-548B-8B05-9E9B8399F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7E4508B-78DF-032A-3847-265F995EE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024A0-D572-4FA5-A6B1-D9A9437C65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8532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49DD32-FA14-9854-2946-F9ED1C14A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2971D9-E785-6257-42BA-FD884DFAD9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9C89C80-A4F1-FFC1-721C-589694586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83C01E8-2A8D-F744-B087-2D014E125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A370-EEA9-4184-8A9E-530594BD80E2}" type="datetimeFigureOut">
              <a:rPr lang="fi-FI" smtClean="0"/>
              <a:t>15.9.2025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73F46CE-5535-7CB6-D3CC-DABF1E807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AA9DEBF-0AC4-18E3-73A8-C70929EE5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024A0-D572-4FA5-A6B1-D9A9437C65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524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E3F899-7DC2-BFBA-E61E-484A588AD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90B4C85-735B-E335-813E-F811DE5891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91CEFC7-8D07-6BF7-A179-677CCC0225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0548BD3-ACF4-8EC2-A0A9-38B4D444BD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1B93226-666F-996F-CD07-677D663B4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3FEBD5C-E796-A65E-EB37-D401FC26B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A370-EEA9-4184-8A9E-530594BD80E2}" type="datetimeFigureOut">
              <a:rPr lang="fi-FI" smtClean="0"/>
              <a:t>15.9.2025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7DCC668-99E2-0B24-B335-7DB30F393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9981525-C47B-DA65-41EA-6C976EF4C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024A0-D572-4FA5-A6B1-D9A9437C65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5097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0E2936-B932-38A9-04C3-688341670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F4DB972-849C-20B6-906E-BC9ED27A7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A370-EEA9-4184-8A9E-530594BD80E2}" type="datetimeFigureOut">
              <a:rPr lang="fi-FI" smtClean="0"/>
              <a:t>15.9.2025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7079A99-FC1F-3831-FEEC-C496DEC79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C426EF8-1412-CA4F-9D64-27D736774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024A0-D572-4FA5-A6B1-D9A9437C65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178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F84D122-A61C-8B2B-4EA8-290DAD051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A370-EEA9-4184-8A9E-530594BD80E2}" type="datetimeFigureOut">
              <a:rPr lang="fi-FI" smtClean="0"/>
              <a:t>15.9.2025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1E29752-553B-5749-E799-467819CF0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ABB8981-25DF-9AD3-863C-6B78F907F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024A0-D572-4FA5-A6B1-D9A9437C65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9108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D1A890-581E-736D-1BE9-2D12AC593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A1625A-916C-C0B5-1F0E-6775DC20D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F3A071E-1DFC-2C74-4DF3-B277307537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56A56AE-5069-2308-B724-826E4677B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A370-EEA9-4184-8A9E-530594BD80E2}" type="datetimeFigureOut">
              <a:rPr lang="fi-FI" smtClean="0"/>
              <a:t>15.9.2025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39A5344-53D7-D591-0642-A8FC813C6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D35A050-C5BC-84BE-85DA-98C76DAE7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024A0-D572-4FA5-A6B1-D9A9437C65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2241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A8FE85-9609-DA34-9C6F-AC92062DB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8F05CB8-8DB1-3734-3DF8-E9A3FD7C0C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190F8DD-85AD-D22D-00A9-073FA9F22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E9B4595-DB64-91C1-C165-43EFC4E0A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A370-EEA9-4184-8A9E-530594BD80E2}" type="datetimeFigureOut">
              <a:rPr lang="fi-FI" smtClean="0"/>
              <a:t>15.9.2025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5FE0568-1271-3F97-4A84-C82C3E1FE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9AB2299-47BC-26FA-FEAE-43160210B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024A0-D572-4FA5-A6B1-D9A9437C65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589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A87328E-5993-B9D4-25D7-9802381CA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857971D-EF52-2D79-F6E3-6D407DFCC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8380506-F400-3132-9E51-79091BE0B2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A5A370-EEA9-4184-8A9E-530594BD80E2}" type="datetimeFigureOut">
              <a:rPr lang="fi-FI" smtClean="0"/>
              <a:t>15.9.2025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FEEE66A-1BF8-411C-7B44-8CA52B76E5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40F1BF4-36D3-67B4-B1A4-C448F38CA8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4024A0-D572-4FA5-A6B1-D9A9437C65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0986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oite.fi/palvelut-ja-yhteys/mielenterveys-ja-paihdepalvelut/mielenterveys-ja-riippuvuustyon-sosiaalipalvelut/mielenterveyskuntoutujien-palvelu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soite.fi/palvelut-ja-yhteys/lasten-nuorten-ja-perheiden-palvelut/opiskeluterveydenhuolto/" TargetMode="External"/><Relationship Id="rId13" Type="http://schemas.openxmlformats.org/officeDocument/2006/relationships/hyperlink" Target="https://www.mielenterveystalo.fi/fi/ahdistus/nuorten-ahdistus" TargetMode="External"/><Relationship Id="rId18" Type="http://schemas.openxmlformats.org/officeDocument/2006/relationships/hyperlink" Target="https://omahelpperi.fi/tietoa-nuorille/paihteet-ja-riippuvuudet/paihteet-ja-laakkeet?mc=272" TargetMode="External"/><Relationship Id="rId3" Type="http://schemas.openxmlformats.org/officeDocument/2006/relationships/hyperlink" Target="https://www.mielenterveystalo.fi/fi/yksinaisyys" TargetMode="External"/><Relationship Id="rId7" Type="http://schemas.openxmlformats.org/officeDocument/2006/relationships/hyperlink" Target="https://soite.fi/palvelut-ja-yhteys/lasten-nuorten-ja-perheiden-palvelut/kouluterveydenhuolto/" TargetMode="External"/><Relationship Id="rId12" Type="http://schemas.openxmlformats.org/officeDocument/2006/relationships/hyperlink" Target="https://www.mielenterveystalo.fi/fi/masennus/nuorten-masennus" TargetMode="External"/><Relationship Id="rId17" Type="http://schemas.openxmlformats.org/officeDocument/2006/relationships/hyperlink" Target="https://soite.fi/palvelut-ja-yhteys/mielenterveys-ja-paihdepalvelut/" TargetMode="External"/><Relationship Id="rId2" Type="http://schemas.openxmlformats.org/officeDocument/2006/relationships/notesSlide" Target="../notesSlides/notesSlide2.xml"/><Relationship Id="rId16" Type="http://schemas.openxmlformats.org/officeDocument/2006/relationships/hyperlink" Target="https://www.mielenterveystalo.fi/fi/seksuaalisuus-sukupuol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mahelpperi.fi/tietoa-nuorille/elaman-kriisitilanteet/kiusaaminen?mc=272" TargetMode="External"/><Relationship Id="rId11" Type="http://schemas.openxmlformats.org/officeDocument/2006/relationships/hyperlink" Target="https://soite.fi/palvelut-ja-yhteys/lasten-nuorten-ja-perheiden-palvelut/koulupsyykkarit/" TargetMode="External"/><Relationship Id="rId5" Type="http://schemas.openxmlformats.org/officeDocument/2006/relationships/hyperlink" Target="https://omahelpperi.fi/tietoa-nuorille/mielen-hyvinvointi?mc=272" TargetMode="External"/><Relationship Id="rId15" Type="http://schemas.openxmlformats.org/officeDocument/2006/relationships/hyperlink" Target="https://omahelpperi.fi/tietoa-nuorille/ihmissuhteet-ja-tunteet/huoli-laheisista-jolla-on-paihde-tai-mielenterveysongelmia?mc=272" TargetMode="External"/><Relationship Id="rId10" Type="http://schemas.openxmlformats.org/officeDocument/2006/relationships/hyperlink" Target="https://omahelpperi.fi/tietoa-nuorille/seksuaalinen-hyvinvointi?mc=272" TargetMode="External"/><Relationship Id="rId4" Type="http://schemas.openxmlformats.org/officeDocument/2006/relationships/hyperlink" Target="https://soite.fi/palvelut-ja-yhteys/lasten-nuorten-ja-perheiden-palvelut/opiskeluhuolto/" TargetMode="External"/><Relationship Id="rId9" Type="http://schemas.openxmlformats.org/officeDocument/2006/relationships/hyperlink" Target="https://soite.fi/palvelut-ja-yhteys/lasten-nuorten-ja-perheiden-palvelut/neuvolat/ehkaisyneuvolat/" TargetMode="External"/><Relationship Id="rId14" Type="http://schemas.openxmlformats.org/officeDocument/2006/relationships/hyperlink" Target="https://soite.fi/palvelut-ja-yhteys/lasten-nuorten-ja-perheiden-palvelut/perhetukipalvelut/lapsiperheiden-palveluohjau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uorakulmio 20">
            <a:extLst>
              <a:ext uri="{FF2B5EF4-FFF2-40B4-BE49-F238E27FC236}">
                <a16:creationId xmlns:a16="http://schemas.microsoft.com/office/drawing/2014/main" id="{8E0BA5F3-313E-6129-BAE3-FDBB1693496E}"/>
              </a:ext>
            </a:extLst>
          </p:cNvPr>
          <p:cNvSpPr/>
          <p:nvPr/>
        </p:nvSpPr>
        <p:spPr>
          <a:xfrm>
            <a:off x="0" y="0"/>
            <a:ext cx="12192000" cy="637053"/>
          </a:xfrm>
          <a:prstGeom prst="rect">
            <a:avLst/>
          </a:prstGeom>
          <a:solidFill>
            <a:srgbClr val="FBF8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Keski-Pohjanmaan hyvinvointialue                                            </a:t>
            </a:r>
            <a:r>
              <a:rPr lang="fi-FI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Ajankohtaista       </a:t>
            </a:r>
            <a:r>
              <a:rPr lang="fi-FI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 </a:t>
            </a:r>
            <a:r>
              <a:rPr lang="fi-FI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fi-FI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   SV   EN</a:t>
            </a:r>
            <a:endParaRPr lang="fi-FI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Picture 2" descr="Tietoa Soitesta - Soite">
            <a:extLst>
              <a:ext uri="{FF2B5EF4-FFF2-40B4-BE49-F238E27FC236}">
                <a16:creationId xmlns:a16="http://schemas.microsoft.com/office/drawing/2014/main" id="{8BA671A8-9A79-AB2F-C8F5-32C6457A78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16" y="-52488"/>
            <a:ext cx="1263990" cy="692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uorakulmio 11">
            <a:extLst>
              <a:ext uri="{FF2B5EF4-FFF2-40B4-BE49-F238E27FC236}">
                <a16:creationId xmlns:a16="http://schemas.microsoft.com/office/drawing/2014/main" id="{C14399D0-702A-B533-5319-B02B9E371997}"/>
              </a:ext>
            </a:extLst>
          </p:cNvPr>
          <p:cNvSpPr/>
          <p:nvPr/>
        </p:nvSpPr>
        <p:spPr>
          <a:xfrm>
            <a:off x="30977" y="1130833"/>
            <a:ext cx="12307561" cy="7321441"/>
          </a:xfrm>
          <a:prstGeom prst="rect">
            <a:avLst/>
          </a:prstGeom>
          <a:solidFill>
            <a:srgbClr val="F6EB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92EBDBE-0D65-6723-D159-B6151A6F0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1690691"/>
            <a:ext cx="10515600" cy="1325563"/>
          </a:xfrm>
        </p:spPr>
        <p:txBody>
          <a:bodyPr/>
          <a:lstStyle/>
          <a:p>
            <a:r>
              <a:rPr lang="fi-FI" sz="2800" b="1" dirty="0"/>
              <a:t>Nuorten palveluja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1CB307-0E6D-E252-0111-A76902710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715" y="2289842"/>
            <a:ext cx="5612655" cy="388712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fi-FI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Tältä sivulta löydät </a:t>
            </a:r>
            <a:r>
              <a:rPr lang="fi-FI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Soiten</a:t>
            </a:r>
            <a:r>
              <a:rPr lang="fi-FI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alueen nuorille suunnattuja palveluja. Tukea ja keskusteluapua tarvitessasi ota yhteys koulusi opiskeluhuoltoon. Apu-napin kautta voit lähettää yhteydenottopyynnön huolistasi milloin tahansa. Tervetuloa tutustumaan nuorten palveluihin!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7573BA7-2666-4522-F0EB-1A8EA638F6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3585" y="2420576"/>
            <a:ext cx="4112515" cy="2309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tsikko 1">
            <a:extLst>
              <a:ext uri="{FF2B5EF4-FFF2-40B4-BE49-F238E27FC236}">
                <a16:creationId xmlns:a16="http://schemas.microsoft.com/office/drawing/2014/main" id="{8525B4D3-A7FF-F501-0AAE-AC8C7EB0139B}"/>
              </a:ext>
            </a:extLst>
          </p:cNvPr>
          <p:cNvSpPr txBox="1">
            <a:spLocks/>
          </p:cNvSpPr>
          <p:nvPr/>
        </p:nvSpPr>
        <p:spPr>
          <a:xfrm>
            <a:off x="906716" y="110151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fi-FI" b="1" dirty="0"/>
            </a:br>
            <a:endParaRPr lang="fi-FI" dirty="0"/>
          </a:p>
        </p:txBody>
      </p:sp>
      <p:sp>
        <p:nvSpPr>
          <p:cNvPr id="5" name="Otsikko 1">
            <a:extLst>
              <a:ext uri="{FF2B5EF4-FFF2-40B4-BE49-F238E27FC236}">
                <a16:creationId xmlns:a16="http://schemas.microsoft.com/office/drawing/2014/main" id="{E38AE54B-5B07-1E3C-0B74-47F58BC202F9}"/>
              </a:ext>
            </a:extLst>
          </p:cNvPr>
          <p:cNvSpPr txBox="1">
            <a:spLocks/>
          </p:cNvSpPr>
          <p:nvPr/>
        </p:nvSpPr>
        <p:spPr>
          <a:xfrm>
            <a:off x="835151" y="1456197"/>
            <a:ext cx="9064364" cy="8258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1400" u="sng" dirty="0"/>
              <a:t>Etusivu</a:t>
            </a:r>
            <a:r>
              <a:rPr lang="fi-FI" sz="1400" dirty="0"/>
              <a:t>     &gt;     </a:t>
            </a:r>
            <a:r>
              <a:rPr lang="fi-FI" sz="1400" u="sng" dirty="0"/>
              <a:t>Palvelut ja yhteys</a:t>
            </a:r>
            <a:r>
              <a:rPr lang="fi-FI" sz="1400" dirty="0"/>
              <a:t>     &gt;     </a:t>
            </a:r>
            <a:r>
              <a:rPr lang="fi-FI" sz="1400" u="sng" dirty="0"/>
              <a:t>Terveys- ja sairaanhoitopalvelut</a:t>
            </a:r>
            <a:r>
              <a:rPr lang="fi-FI" sz="1400" dirty="0"/>
              <a:t>     &gt;     </a:t>
            </a:r>
            <a:r>
              <a:rPr lang="fi-FI" sz="1400" u="sng" dirty="0"/>
              <a:t>Keski-Pohjanmaan Keskussairaala </a:t>
            </a:r>
            <a:endParaRPr lang="fi-FI" sz="1400" b="1" u="sng" dirty="0"/>
          </a:p>
          <a:p>
            <a:endParaRPr lang="fi-FI" b="1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05D304BA-1002-CAF5-E4B1-DDCC9B39C1A4}"/>
              </a:ext>
            </a:extLst>
          </p:cNvPr>
          <p:cNvSpPr/>
          <p:nvPr/>
        </p:nvSpPr>
        <p:spPr>
          <a:xfrm>
            <a:off x="-3903409" y="-2925550"/>
            <a:ext cx="6859235" cy="260598"/>
          </a:xfrm>
          <a:prstGeom prst="rect">
            <a:avLst/>
          </a:prstGeom>
          <a:solidFill>
            <a:srgbClr val="FFFF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3F43A30F-9D9A-9DEC-6374-00592503A26C}"/>
              </a:ext>
            </a:extLst>
          </p:cNvPr>
          <p:cNvSpPr/>
          <p:nvPr/>
        </p:nvSpPr>
        <p:spPr>
          <a:xfrm>
            <a:off x="0" y="631123"/>
            <a:ext cx="12192000" cy="5187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04371378-E536-2092-0306-BB2AC8913439}"/>
              </a:ext>
            </a:extLst>
          </p:cNvPr>
          <p:cNvSpPr/>
          <p:nvPr/>
        </p:nvSpPr>
        <p:spPr>
          <a:xfrm>
            <a:off x="3342555" y="631123"/>
            <a:ext cx="8849445" cy="518796"/>
          </a:xfrm>
          <a:prstGeom prst="rect">
            <a:avLst/>
          </a:prstGeom>
          <a:solidFill>
            <a:srgbClr val="7474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A242BA43-F9C4-2C13-36AB-1A236A6B3600}"/>
              </a:ext>
            </a:extLst>
          </p:cNvPr>
          <p:cNvSpPr/>
          <p:nvPr/>
        </p:nvSpPr>
        <p:spPr>
          <a:xfrm>
            <a:off x="5088112" y="631123"/>
            <a:ext cx="7103888" cy="51879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4697309B-B8D9-EF80-D1FE-E80499157564}"/>
              </a:ext>
            </a:extLst>
          </p:cNvPr>
          <p:cNvSpPr/>
          <p:nvPr/>
        </p:nvSpPr>
        <p:spPr>
          <a:xfrm>
            <a:off x="6785002" y="642393"/>
            <a:ext cx="5406998" cy="50752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Otsikko 1">
            <a:extLst>
              <a:ext uri="{FF2B5EF4-FFF2-40B4-BE49-F238E27FC236}">
                <a16:creationId xmlns:a16="http://schemas.microsoft.com/office/drawing/2014/main" id="{205301DE-BA77-4D87-2719-CF8FE1A21C7A}"/>
              </a:ext>
            </a:extLst>
          </p:cNvPr>
          <p:cNvSpPr txBox="1">
            <a:spLocks/>
          </p:cNvSpPr>
          <p:nvPr/>
        </p:nvSpPr>
        <p:spPr>
          <a:xfrm>
            <a:off x="1381846" y="49982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1400" u="sng" dirty="0">
                <a:solidFill>
                  <a:schemeClr val="bg1"/>
                </a:solidFill>
              </a:rPr>
              <a:t>Palvelut ja yhteys</a:t>
            </a:r>
            <a:r>
              <a:rPr lang="fi-FI" sz="1400" dirty="0">
                <a:solidFill>
                  <a:schemeClr val="bg1"/>
                </a:solidFill>
              </a:rPr>
              <a:t>                        Asiointiopas                        </a:t>
            </a:r>
            <a:r>
              <a:rPr lang="fi-FI" sz="1400" dirty="0"/>
              <a:t>Meille töihin                         Soite</a:t>
            </a:r>
            <a:br>
              <a:rPr lang="fi-FI" b="1" dirty="0"/>
            </a:br>
            <a:endParaRPr lang="fi-FI" dirty="0"/>
          </a:p>
        </p:txBody>
      </p:sp>
      <p:sp>
        <p:nvSpPr>
          <p:cNvPr id="13" name="Suorakulmio: Pyöristetyt kulmat 12">
            <a:extLst>
              <a:ext uri="{FF2B5EF4-FFF2-40B4-BE49-F238E27FC236}">
                <a16:creationId xmlns:a16="http://schemas.microsoft.com/office/drawing/2014/main" id="{D71BC331-1153-7A37-D3B2-8CBA801B077C}"/>
              </a:ext>
            </a:extLst>
          </p:cNvPr>
          <p:cNvSpPr/>
          <p:nvPr/>
        </p:nvSpPr>
        <p:spPr>
          <a:xfrm>
            <a:off x="4159804" y="3735460"/>
            <a:ext cx="1851081" cy="385093"/>
          </a:xfrm>
          <a:prstGeom prst="roundRect">
            <a:avLst>
              <a:gd name="adj" fmla="val 50000"/>
            </a:avLst>
          </a:prstGeom>
          <a:solidFill>
            <a:srgbClr val="0B3041"/>
          </a:solidFill>
          <a:ln>
            <a:solidFill>
              <a:srgbClr val="F6EBF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/>
              <a:t>Apu-nappi</a:t>
            </a:r>
          </a:p>
        </p:txBody>
      </p:sp>
      <p:sp>
        <p:nvSpPr>
          <p:cNvPr id="15" name="Sisällön paikkamerkki 2">
            <a:extLst>
              <a:ext uri="{FF2B5EF4-FFF2-40B4-BE49-F238E27FC236}">
                <a16:creationId xmlns:a16="http://schemas.microsoft.com/office/drawing/2014/main" id="{85722989-9857-7241-55D9-AC880289CD64}"/>
              </a:ext>
            </a:extLst>
          </p:cNvPr>
          <p:cNvSpPr txBox="1">
            <a:spLocks/>
          </p:cNvSpPr>
          <p:nvPr/>
        </p:nvSpPr>
        <p:spPr>
          <a:xfrm>
            <a:off x="9080391" y="4923113"/>
            <a:ext cx="2703442" cy="38871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endParaRPr lang="fi-FI" sz="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Sisällön paikkamerkki 2">
            <a:extLst>
              <a:ext uri="{FF2B5EF4-FFF2-40B4-BE49-F238E27FC236}">
                <a16:creationId xmlns:a16="http://schemas.microsoft.com/office/drawing/2014/main" id="{94C6B14F-6263-613C-D257-62E9505C9CA4}"/>
              </a:ext>
            </a:extLst>
          </p:cNvPr>
          <p:cNvSpPr txBox="1">
            <a:spLocks/>
          </p:cNvSpPr>
          <p:nvPr/>
        </p:nvSpPr>
        <p:spPr>
          <a:xfrm>
            <a:off x="4143267" y="4233402"/>
            <a:ext cx="2041491" cy="1755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fi-FI" sz="1000" dirty="0"/>
              <a:t>Jos et tiedä, mistä saisit apua, voit Apu-napin kautta pyytää tukea esimerkiksi mielenterveys- tai päihdeasioihin, kiusaamiseen, perhetilanteisiin tai muihin huoliin. Sinuun otetaan yhteyttä. Voit myös itse olla yhteydessä suoraan palveluohjaukseen puh. </a:t>
            </a:r>
            <a:r>
              <a:rPr lang="fi-FI" sz="1200" b="1" dirty="0"/>
              <a:t>06 826 3011</a:t>
            </a:r>
            <a:endParaRPr lang="fi-FI" sz="1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73E5985C-5A7F-EFA7-CBC1-47CB260DDEC0}"/>
              </a:ext>
            </a:extLst>
          </p:cNvPr>
          <p:cNvSpPr txBox="1">
            <a:spLocks/>
          </p:cNvSpPr>
          <p:nvPr/>
        </p:nvSpPr>
        <p:spPr>
          <a:xfrm>
            <a:off x="678919" y="3615405"/>
            <a:ext cx="2663636" cy="3293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Kouluissa tarjottavat palvelut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Soiten alueen muita palveluja nuorelle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Ulkopuolisia palveluja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Hätä- ja päivystysnumerot</a:t>
            </a:r>
            <a:endParaRPr lang="fi-FI" sz="1100" i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F43B7388-880E-4FC8-5CB7-86A66679450D}"/>
              </a:ext>
            </a:extLst>
          </p:cNvPr>
          <p:cNvSpPr txBox="1">
            <a:spLocks/>
          </p:cNvSpPr>
          <p:nvPr/>
        </p:nvSpPr>
        <p:spPr>
          <a:xfrm>
            <a:off x="841249" y="6226877"/>
            <a:ext cx="5010912" cy="1441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fi-FI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Kouluilla ja oppilaitoksissa on myös muita opiskelua ja hyvinvointia tukevia palveluja. Muista myös kuntien, seurakuntien ja harrastusseurojen nuorisopalvelut. </a:t>
            </a:r>
            <a:endParaRPr lang="fi-FI" sz="10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Suorakulmio: Pyöristetyt kulmat 18">
            <a:extLst>
              <a:ext uri="{FF2B5EF4-FFF2-40B4-BE49-F238E27FC236}">
                <a16:creationId xmlns:a16="http://schemas.microsoft.com/office/drawing/2014/main" id="{20E43315-D8B7-7C20-AEB3-4D0B8CC742F5}"/>
              </a:ext>
            </a:extLst>
          </p:cNvPr>
          <p:cNvSpPr/>
          <p:nvPr/>
        </p:nvSpPr>
        <p:spPr>
          <a:xfrm>
            <a:off x="6963585" y="5267678"/>
            <a:ext cx="4112515" cy="159032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Suorakulmio: Pyöristetyt kulmat 22">
            <a:extLst>
              <a:ext uri="{FF2B5EF4-FFF2-40B4-BE49-F238E27FC236}">
                <a16:creationId xmlns:a16="http://schemas.microsoft.com/office/drawing/2014/main" id="{F3920A67-A7AE-AC7E-108A-E8A735DE5660}"/>
              </a:ext>
            </a:extLst>
          </p:cNvPr>
          <p:cNvSpPr/>
          <p:nvPr/>
        </p:nvSpPr>
        <p:spPr>
          <a:xfrm>
            <a:off x="8134313" y="5050456"/>
            <a:ext cx="1892155" cy="365953"/>
          </a:xfrm>
          <a:prstGeom prst="roundRect">
            <a:avLst>
              <a:gd name="adj" fmla="val 50000"/>
            </a:avLst>
          </a:prstGeom>
          <a:solidFill>
            <a:srgbClr val="0B304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bg1"/>
                </a:solidFill>
              </a:rPr>
              <a:t>Etsitkö apua näihin?</a:t>
            </a:r>
          </a:p>
        </p:txBody>
      </p:sp>
      <p:sp>
        <p:nvSpPr>
          <p:cNvPr id="14" name="Sisällön paikkamerkki 2">
            <a:extLst>
              <a:ext uri="{FF2B5EF4-FFF2-40B4-BE49-F238E27FC236}">
                <a16:creationId xmlns:a16="http://schemas.microsoft.com/office/drawing/2014/main" id="{1E1A5FEE-0837-5349-6D58-9B37469459F4}"/>
              </a:ext>
            </a:extLst>
          </p:cNvPr>
          <p:cNvSpPr txBox="1">
            <a:spLocks/>
          </p:cNvSpPr>
          <p:nvPr/>
        </p:nvSpPr>
        <p:spPr>
          <a:xfrm>
            <a:off x="7239534" y="5475716"/>
            <a:ext cx="3836566" cy="1322977"/>
          </a:xfrm>
          <a:prstGeom prst="rect">
            <a:avLst/>
          </a:prstGeom>
        </p:spPr>
        <p:txBody>
          <a:bodyPr vert="horz" lIns="91440" tIns="45720" rIns="91440" bIns="45720" numCol="2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fi-FI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Yksinäisyys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Koulukiusaaminen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Ehkäisy	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Masennus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Päihteet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Ahdistus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Huoli perheenjäsenestä, läheisestä tai ystävästä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Seksuaalisuuteen liittyvät kysymykset </a:t>
            </a:r>
          </a:p>
        </p:txBody>
      </p:sp>
    </p:spTree>
    <p:extLst>
      <p:ext uri="{BB962C8B-B14F-4D97-AF65-F5344CB8AC3E}">
        <p14:creationId xmlns:p14="http://schemas.microsoft.com/office/powerpoint/2010/main" val="130517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16502A-1CDA-395C-3F8B-F6655A56F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EC463EC-E984-0D55-2913-73DEBD9B7D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A441C02C-C24A-BDD3-5F4D-3EED344D6886}"/>
              </a:ext>
            </a:extLst>
          </p:cNvPr>
          <p:cNvSpPr/>
          <p:nvPr/>
        </p:nvSpPr>
        <p:spPr>
          <a:xfrm>
            <a:off x="0" y="0"/>
            <a:ext cx="12249780" cy="6858000"/>
          </a:xfrm>
          <a:prstGeom prst="rect">
            <a:avLst/>
          </a:prstGeom>
          <a:solidFill>
            <a:srgbClr val="F6EB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43AC3BDA-C768-8849-6055-DE2E69ACDD98}"/>
              </a:ext>
            </a:extLst>
          </p:cNvPr>
          <p:cNvSpPr/>
          <p:nvPr/>
        </p:nvSpPr>
        <p:spPr>
          <a:xfrm>
            <a:off x="1752999" y="356359"/>
            <a:ext cx="1303079" cy="324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 dirty="0">
              <a:solidFill>
                <a:schemeClr val="tx1"/>
              </a:solidFill>
            </a:endParaRP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F15A4932-1115-686A-1C4B-4F372CF93E16}"/>
              </a:ext>
            </a:extLst>
          </p:cNvPr>
          <p:cNvSpPr txBox="1">
            <a:spLocks/>
          </p:cNvSpPr>
          <p:nvPr/>
        </p:nvSpPr>
        <p:spPr>
          <a:xfrm>
            <a:off x="3438979" y="904155"/>
            <a:ext cx="2359661" cy="4783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EA028CE4-0FC6-3386-AD56-59EFEBE3296C}"/>
              </a:ext>
            </a:extLst>
          </p:cNvPr>
          <p:cNvSpPr txBox="1">
            <a:spLocks/>
          </p:cNvSpPr>
          <p:nvPr/>
        </p:nvSpPr>
        <p:spPr>
          <a:xfrm>
            <a:off x="6446970" y="891597"/>
            <a:ext cx="2359661" cy="557627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AA30A323-9932-37A3-A5C4-7963815C8497}"/>
              </a:ext>
            </a:extLst>
          </p:cNvPr>
          <p:cNvSpPr/>
          <p:nvPr/>
        </p:nvSpPr>
        <p:spPr>
          <a:xfrm>
            <a:off x="9196760" y="911225"/>
            <a:ext cx="2210650" cy="2705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i-FI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fi-FI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fi-FI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fi-FI" sz="1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fi-FI" sz="1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i-FI" sz="1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ACDA4224-EDAB-6F10-6536-83CE79C54C13}"/>
              </a:ext>
            </a:extLst>
          </p:cNvPr>
          <p:cNvSpPr txBox="1">
            <a:spLocks/>
          </p:cNvSpPr>
          <p:nvPr/>
        </p:nvSpPr>
        <p:spPr>
          <a:xfrm>
            <a:off x="4094584" y="4752643"/>
            <a:ext cx="2406837" cy="2968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i-FI" sz="14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7D759214-549B-3189-25D2-011D0A1B9985}"/>
              </a:ext>
            </a:extLst>
          </p:cNvPr>
          <p:cNvSpPr txBox="1">
            <a:spLocks/>
          </p:cNvSpPr>
          <p:nvPr/>
        </p:nvSpPr>
        <p:spPr>
          <a:xfrm>
            <a:off x="4136700" y="3615406"/>
            <a:ext cx="2406837" cy="2968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endParaRPr lang="fi-FI" sz="14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Suorakulmio: Pyöristetyt kulmat 12">
            <a:extLst>
              <a:ext uri="{FF2B5EF4-FFF2-40B4-BE49-F238E27FC236}">
                <a16:creationId xmlns:a16="http://schemas.microsoft.com/office/drawing/2014/main" id="{C8A7A133-6A3C-A07B-0950-8172A3201884}"/>
              </a:ext>
            </a:extLst>
          </p:cNvPr>
          <p:cNvSpPr/>
          <p:nvPr/>
        </p:nvSpPr>
        <p:spPr>
          <a:xfrm>
            <a:off x="638730" y="781418"/>
            <a:ext cx="2456129" cy="237645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i-FI" sz="1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Koululla tarjottavat palvelut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à"/>
            </a:pPr>
            <a:r>
              <a:rPr lang="fi-FI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Kouluterveydenhuolto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à"/>
            </a:pPr>
            <a:r>
              <a:rPr lang="fi-FI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Opiskeluterveydenhuolto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à"/>
            </a:pPr>
            <a:r>
              <a:rPr lang="fi-FI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Koulupsyykkarit</a:t>
            </a:r>
            <a:endParaRPr lang="fi-FI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à"/>
            </a:pPr>
            <a:r>
              <a:rPr lang="fi-FI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Koulupsykologit</a:t>
            </a:r>
          </a:p>
          <a:p>
            <a:pPr>
              <a:lnSpc>
                <a:spcPct val="150000"/>
              </a:lnSpc>
            </a:pPr>
            <a:r>
              <a:rPr lang="fi-FI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Koulukuraattorit</a:t>
            </a:r>
            <a:endParaRPr lang="fi-FI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Suorakulmio: Pyöristetyt kulmat 13">
            <a:extLst>
              <a:ext uri="{FF2B5EF4-FFF2-40B4-BE49-F238E27FC236}">
                <a16:creationId xmlns:a16="http://schemas.microsoft.com/office/drawing/2014/main" id="{52838B35-2041-9A00-E497-7BAFEFBC2568}"/>
              </a:ext>
            </a:extLst>
          </p:cNvPr>
          <p:cNvSpPr/>
          <p:nvPr/>
        </p:nvSpPr>
        <p:spPr>
          <a:xfrm>
            <a:off x="6321530" y="808548"/>
            <a:ext cx="2456130" cy="267192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i-FI" sz="14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Soiten</a:t>
            </a:r>
            <a:r>
              <a:rPr lang="fi-FI" sz="1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ulkopuoliset palvelut</a:t>
            </a:r>
            <a:endParaRPr lang="fi-FI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fi-FI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Näistä erillinen liitetiedosto myöhemmin…</a:t>
            </a:r>
          </a:p>
          <a:p>
            <a:pPr>
              <a:lnSpc>
                <a:spcPct val="150000"/>
              </a:lnSpc>
            </a:pPr>
            <a:endParaRPr lang="fi-FI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15" name="Suorakulmio: Pyöristetyt kulmat 14">
            <a:extLst>
              <a:ext uri="{FF2B5EF4-FFF2-40B4-BE49-F238E27FC236}">
                <a16:creationId xmlns:a16="http://schemas.microsoft.com/office/drawing/2014/main" id="{0C1F8FD3-FBBA-9002-330B-6DE02A2961D9}"/>
              </a:ext>
            </a:extLst>
          </p:cNvPr>
          <p:cNvSpPr/>
          <p:nvPr/>
        </p:nvSpPr>
        <p:spPr>
          <a:xfrm>
            <a:off x="3474772" y="596348"/>
            <a:ext cx="2470127" cy="320800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i-FI" sz="1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Soiten alueen muita palveluja nuorelle</a:t>
            </a:r>
            <a:endParaRPr lang="fi-FI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Perheneuvola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Vastaanottopalvelut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Perhesosiaalityö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Lastensuojelu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DigiSoite</a:t>
            </a:r>
            <a:endParaRPr lang="fi-FI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Apu nappi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Perheluuri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Erikoissairaanhoito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i-FI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Suorakulmio: Pyöristetyt kulmat 15">
            <a:extLst>
              <a:ext uri="{FF2B5EF4-FFF2-40B4-BE49-F238E27FC236}">
                <a16:creationId xmlns:a16="http://schemas.microsoft.com/office/drawing/2014/main" id="{38E4C4F7-EA10-A06C-6E05-477AA94533DE}"/>
              </a:ext>
            </a:extLst>
          </p:cNvPr>
          <p:cNvSpPr/>
          <p:nvPr/>
        </p:nvSpPr>
        <p:spPr>
          <a:xfrm>
            <a:off x="9196760" y="783163"/>
            <a:ext cx="2456130" cy="347438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i-FI" sz="1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Hätä- ja päivystysnumerot</a:t>
            </a:r>
            <a:r>
              <a:rPr lang="fi-FI" sz="14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fi-FI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fi-FI" sz="1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112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à"/>
            </a:pPr>
            <a:r>
              <a:rPr lang="fi-FI" sz="1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Lasten päivystys </a:t>
            </a:r>
            <a:r>
              <a:rPr lang="fi-FI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fi-FI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Palvelee ympäri vuorokauden alle 16-vuotiaita. +358 6 826 4444)</a:t>
            </a:r>
            <a:endParaRPr lang="fi-FI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à"/>
            </a:pPr>
            <a:r>
              <a:rPr lang="fi-FI" sz="1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Yhteispäivystys</a:t>
            </a:r>
            <a:r>
              <a:rPr lang="fi-FI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fi-FI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Palvelee yli 16-vuotiaita ympäri vuorokauden 116 117)</a:t>
            </a:r>
            <a:endParaRPr lang="fi-FI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à"/>
            </a:pPr>
            <a:r>
              <a:rPr lang="fi-FI" sz="1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Sosiaalipäivystys</a:t>
            </a:r>
            <a:r>
              <a:rPr lang="fi-FI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(06-826 3002)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à"/>
            </a:pPr>
            <a:endParaRPr lang="fi-FI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1E6CBBDE-F034-3294-B4BF-A7D92A215B49}"/>
              </a:ext>
            </a:extLst>
          </p:cNvPr>
          <p:cNvSpPr/>
          <p:nvPr/>
        </p:nvSpPr>
        <p:spPr>
          <a:xfrm>
            <a:off x="2482537" y="3939290"/>
            <a:ext cx="2470127" cy="232236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i-FI" sz="14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Soiten</a:t>
            </a:r>
            <a:r>
              <a:rPr lang="fi-FI" sz="1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alueen palveluja täysi-ikäisille</a:t>
            </a:r>
            <a:endParaRPr lang="fi-FI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Aikuissosiaalityö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Sosiaalineuvonta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Mielenterveys- ja päihdetyö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200" dirty="0">
                <a:solidFill>
                  <a:srgbClr val="FBF8F5"/>
                </a:solidFill>
                <a:highlight>
                  <a:srgbClr val="156082"/>
                </a:highlight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Mielenterveyskuntoutujien sosiaalipalvelut - Soite</a:t>
            </a:r>
            <a:endParaRPr lang="fi-FI" sz="1200" dirty="0">
              <a:solidFill>
                <a:srgbClr val="FBF8F5"/>
              </a:solidFill>
              <a:highlight>
                <a:srgbClr val="156082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839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3D71F-E096-AC21-6E8E-C7A03ED0C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>
            <a:extLst>
              <a:ext uri="{FF2B5EF4-FFF2-40B4-BE49-F238E27FC236}">
                <a16:creationId xmlns:a16="http://schemas.microsoft.com/office/drawing/2014/main" id="{951C6B5A-D96B-BC4A-4D8D-6B04BDD9BFB2}"/>
              </a:ext>
            </a:extLst>
          </p:cNvPr>
          <p:cNvSpPr txBox="1">
            <a:spLocks/>
          </p:cNvSpPr>
          <p:nvPr/>
        </p:nvSpPr>
        <p:spPr>
          <a:xfrm>
            <a:off x="906714" y="1232246"/>
            <a:ext cx="10328356" cy="12432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i-FI" sz="1400" u="sng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E23E83C8-89E7-2A8D-5D91-54EDBFCE8705}"/>
              </a:ext>
            </a:extLst>
          </p:cNvPr>
          <p:cNvSpPr/>
          <p:nvPr/>
        </p:nvSpPr>
        <p:spPr>
          <a:xfrm>
            <a:off x="-3903409" y="-2925550"/>
            <a:ext cx="6859235" cy="260598"/>
          </a:xfrm>
          <a:prstGeom prst="rect">
            <a:avLst/>
          </a:prstGeom>
          <a:solidFill>
            <a:srgbClr val="FFFF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Otsikko 1">
            <a:extLst>
              <a:ext uri="{FF2B5EF4-FFF2-40B4-BE49-F238E27FC236}">
                <a16:creationId xmlns:a16="http://schemas.microsoft.com/office/drawing/2014/main" id="{1C386D91-1003-17D7-F689-9F3CA98515C2}"/>
              </a:ext>
            </a:extLst>
          </p:cNvPr>
          <p:cNvSpPr txBox="1">
            <a:spLocks/>
          </p:cNvSpPr>
          <p:nvPr/>
        </p:nvSpPr>
        <p:spPr>
          <a:xfrm>
            <a:off x="-4603376" y="39268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i-FI" b="1" dirty="0"/>
          </a:p>
        </p:txBody>
      </p:sp>
      <p:sp>
        <p:nvSpPr>
          <p:cNvPr id="13" name="Suorakulmio: Pyöristetyt kulmat 12">
            <a:extLst>
              <a:ext uri="{FF2B5EF4-FFF2-40B4-BE49-F238E27FC236}">
                <a16:creationId xmlns:a16="http://schemas.microsoft.com/office/drawing/2014/main" id="{5A0B6FFF-6FAF-4C0A-3F26-393210359421}"/>
              </a:ext>
            </a:extLst>
          </p:cNvPr>
          <p:cNvSpPr/>
          <p:nvPr/>
        </p:nvSpPr>
        <p:spPr>
          <a:xfrm>
            <a:off x="4159804" y="3735460"/>
            <a:ext cx="1851081" cy="385093"/>
          </a:xfrm>
          <a:prstGeom prst="roundRect">
            <a:avLst>
              <a:gd name="adj" fmla="val 50000"/>
            </a:avLst>
          </a:prstGeom>
          <a:solidFill>
            <a:srgbClr val="0B3041"/>
          </a:solidFill>
          <a:ln>
            <a:solidFill>
              <a:srgbClr val="F6EBF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/>
              <a:t>Apu-nappi</a:t>
            </a:r>
          </a:p>
        </p:txBody>
      </p:sp>
      <p:sp>
        <p:nvSpPr>
          <p:cNvPr id="15" name="Sisällön paikkamerkki 2">
            <a:extLst>
              <a:ext uri="{FF2B5EF4-FFF2-40B4-BE49-F238E27FC236}">
                <a16:creationId xmlns:a16="http://schemas.microsoft.com/office/drawing/2014/main" id="{1DA9CF8F-8200-C583-9C5B-C27CF1C253D8}"/>
              </a:ext>
            </a:extLst>
          </p:cNvPr>
          <p:cNvSpPr txBox="1">
            <a:spLocks/>
          </p:cNvSpPr>
          <p:nvPr/>
        </p:nvSpPr>
        <p:spPr>
          <a:xfrm>
            <a:off x="9080391" y="4923113"/>
            <a:ext cx="2703442" cy="38871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endParaRPr lang="fi-FI" sz="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Sisällön paikkamerkki 2">
            <a:extLst>
              <a:ext uri="{FF2B5EF4-FFF2-40B4-BE49-F238E27FC236}">
                <a16:creationId xmlns:a16="http://schemas.microsoft.com/office/drawing/2014/main" id="{F2C7A0E3-833B-DEF9-9A48-EA8AB4EB077B}"/>
              </a:ext>
            </a:extLst>
          </p:cNvPr>
          <p:cNvSpPr txBox="1">
            <a:spLocks/>
          </p:cNvSpPr>
          <p:nvPr/>
        </p:nvSpPr>
        <p:spPr>
          <a:xfrm>
            <a:off x="4143267" y="4233402"/>
            <a:ext cx="2041491" cy="1755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fi-FI" sz="1000" dirty="0"/>
              <a:t>Jos et tiedä, mistä saisit apua, voit Apu-napin kautta pyytää tukea esimerkiksi mielenterveys- tai päihdeasioihin, kiusaamiseen, perhetilanteisiin tai muihin huoliin. Sinuun otetaan yhteyttä. Voit myös itse olla yhteydessä suoraan palveluohjaukseen puh. </a:t>
            </a:r>
            <a:r>
              <a:rPr lang="fi-FI" sz="1200" b="1" dirty="0"/>
              <a:t>06 826 3011</a:t>
            </a:r>
            <a:endParaRPr lang="fi-FI" sz="1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BF2A778D-23D6-F865-83AA-A8DA6E2C9E60}"/>
              </a:ext>
            </a:extLst>
          </p:cNvPr>
          <p:cNvSpPr txBox="1">
            <a:spLocks/>
          </p:cNvSpPr>
          <p:nvPr/>
        </p:nvSpPr>
        <p:spPr>
          <a:xfrm>
            <a:off x="678919" y="3615405"/>
            <a:ext cx="2663636" cy="3293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endParaRPr lang="fi-FI" sz="1100" i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A2B468AA-2C4D-D6A3-5F60-F3AF4945E123}"/>
              </a:ext>
            </a:extLst>
          </p:cNvPr>
          <p:cNvSpPr txBox="1">
            <a:spLocks/>
          </p:cNvSpPr>
          <p:nvPr/>
        </p:nvSpPr>
        <p:spPr>
          <a:xfrm>
            <a:off x="841249" y="6226877"/>
            <a:ext cx="5010912" cy="1441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endParaRPr lang="fi-FI" sz="10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Suorakulmio: Pyöristetyt kulmat 18">
            <a:extLst>
              <a:ext uri="{FF2B5EF4-FFF2-40B4-BE49-F238E27FC236}">
                <a16:creationId xmlns:a16="http://schemas.microsoft.com/office/drawing/2014/main" id="{63A562DA-46CC-5050-BE3C-608ED695604D}"/>
              </a:ext>
            </a:extLst>
          </p:cNvPr>
          <p:cNvSpPr/>
          <p:nvPr/>
        </p:nvSpPr>
        <p:spPr>
          <a:xfrm>
            <a:off x="1362181" y="2979624"/>
            <a:ext cx="9417421" cy="383573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Suorakulmio: Pyöristetyt kulmat 22">
            <a:extLst>
              <a:ext uri="{FF2B5EF4-FFF2-40B4-BE49-F238E27FC236}">
                <a16:creationId xmlns:a16="http://schemas.microsoft.com/office/drawing/2014/main" id="{581A2C28-9E1C-D766-F271-EEFD42D16B42}"/>
              </a:ext>
            </a:extLst>
          </p:cNvPr>
          <p:cNvSpPr/>
          <p:nvPr/>
        </p:nvSpPr>
        <p:spPr>
          <a:xfrm>
            <a:off x="3648274" y="348053"/>
            <a:ext cx="2874140" cy="620820"/>
          </a:xfrm>
          <a:prstGeom prst="roundRect">
            <a:avLst>
              <a:gd name="adj" fmla="val 50000"/>
            </a:avLst>
          </a:prstGeom>
          <a:solidFill>
            <a:srgbClr val="0B304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bg1"/>
                </a:solidFill>
              </a:rPr>
              <a:t>Etsitkö apua tai tietoa näihin? –osion rakenne</a:t>
            </a:r>
          </a:p>
        </p:txBody>
      </p:sp>
      <p:sp>
        <p:nvSpPr>
          <p:cNvPr id="14" name="Sisällön paikkamerkki 2">
            <a:extLst>
              <a:ext uri="{FF2B5EF4-FFF2-40B4-BE49-F238E27FC236}">
                <a16:creationId xmlns:a16="http://schemas.microsoft.com/office/drawing/2014/main" id="{805D06E7-0895-B185-E347-D7B79E578138}"/>
              </a:ext>
            </a:extLst>
          </p:cNvPr>
          <p:cNvSpPr txBox="1">
            <a:spLocks/>
          </p:cNvSpPr>
          <p:nvPr/>
        </p:nvSpPr>
        <p:spPr>
          <a:xfrm>
            <a:off x="956930" y="1346791"/>
            <a:ext cx="10119170" cy="5451903"/>
          </a:xfrm>
          <a:prstGeom prst="rect">
            <a:avLst/>
          </a:prstGeom>
        </p:spPr>
        <p:txBody>
          <a:bodyPr vert="horz" lIns="91440" tIns="45720" rIns="91440" bIns="45720" numCol="2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i-FI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Yksinäisyys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3"/>
              </a:rPr>
              <a:t>Yksinäisyys | Mielenterveystalo.fi</a:t>
            </a:r>
            <a:endParaRPr lang="fi-FI" sz="18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4"/>
              </a:rPr>
              <a:t>Opiskeluhuolto – Soite</a:t>
            </a:r>
            <a:endParaRPr lang="fi-FI" sz="18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5"/>
              </a:rPr>
              <a:t>Omahelpperi - Mielen hyvinvointi</a:t>
            </a:r>
            <a:endParaRPr lang="fi-FI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i-FI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Koulukiusaaminen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4"/>
              </a:rPr>
              <a:t>Opiskeluhuolto – Soite</a:t>
            </a:r>
            <a:endParaRPr lang="fi-FI" sz="18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6"/>
              </a:rPr>
              <a:t>Omahelpperi - Kiusaaminen</a:t>
            </a:r>
            <a:endParaRPr lang="fi-FI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i-FI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Ehkäisy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7"/>
              </a:rPr>
              <a:t>Kouluterveydenhuolto - Soite </a:t>
            </a:r>
            <a:endParaRPr lang="fi-FI" sz="18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8"/>
              </a:rPr>
              <a:t>Opiskeluterveydenhuolto - Soite </a:t>
            </a:r>
            <a:endParaRPr lang="fi-FI" sz="18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9"/>
              </a:rPr>
              <a:t>Ehkäisyneuvolat - Soite </a:t>
            </a:r>
            <a:r>
              <a:rPr lang="fi-FI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10"/>
              </a:rPr>
              <a:t>Omahelpperi - Seksuaalinen hyvinvointi</a:t>
            </a:r>
            <a:endParaRPr lang="fi-FI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i-FI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Masennus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 err="1">
                <a:hlinkClick r:id="rId11"/>
              </a:rPr>
              <a:t>Koulupsyykkarit</a:t>
            </a:r>
            <a:r>
              <a:rPr lang="fi-FI" sz="1800" dirty="0">
                <a:hlinkClick r:id="rId11"/>
              </a:rPr>
              <a:t> – Soite</a:t>
            </a:r>
            <a:endParaRPr lang="fi-FI" sz="18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4"/>
              </a:rPr>
              <a:t>Opiskeluhuolto – Soite</a:t>
            </a:r>
            <a:endParaRPr lang="fi-FI" sz="18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7"/>
              </a:rPr>
              <a:t>Kouluterveydenhuolto – Soite</a:t>
            </a:r>
            <a:endParaRPr lang="fi-FI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8"/>
              </a:rPr>
              <a:t>Opiskeluterveydenhuolto – Soite</a:t>
            </a:r>
            <a:endParaRPr lang="fi-FI" sz="18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12"/>
              </a:rPr>
              <a:t>Nuorten masennus | Mielenterveystalo.fi</a:t>
            </a:r>
            <a:endParaRPr lang="fi-FI" sz="18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5"/>
              </a:rPr>
              <a:t>Omahelpperi - Mielen hyvinvointi</a:t>
            </a:r>
            <a:endParaRPr lang="fi-FI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i-FI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Ahdistus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13"/>
              </a:rPr>
              <a:t>Nuorten ahdistus | Mielenterveystalo.fi</a:t>
            </a:r>
            <a:endParaRPr lang="fi-FI" sz="18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8"/>
              </a:rPr>
              <a:t>Opiskeluterveydenhuolto – Soite</a:t>
            </a:r>
            <a:endParaRPr lang="fi-FI" sz="18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7"/>
              </a:rPr>
              <a:t>Kouluterveydenhuolto - Soite </a:t>
            </a:r>
            <a:endParaRPr lang="fi-FI" sz="18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5"/>
              </a:rPr>
              <a:t>Omahelpperi - Mielen hyvinvointi</a:t>
            </a:r>
            <a:endParaRPr lang="fi-FI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i-FI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Huoli perheenjäsenestä, läheisestä tai ystävästä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14"/>
              </a:rPr>
              <a:t>Lapsiperheiden palveluohjaus – Soite</a:t>
            </a:r>
            <a:endParaRPr lang="fi-FI" sz="18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15"/>
              </a:rPr>
              <a:t>Omahelpperi - Huoli läheisestä, jolla on päihde- tai mielenterveysongelmia</a:t>
            </a:r>
            <a:endParaRPr lang="fi-FI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i-FI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Seksuaalisuuteen liittyvät kysymykset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16"/>
              </a:rPr>
              <a:t>Seksuaalisuus &amp; sukupuoli | Mielenterveystalo.fi</a:t>
            </a:r>
            <a:endParaRPr lang="fi-FI" sz="18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8"/>
              </a:rPr>
              <a:t>Opiskeluterveydenhuolto - Soite </a:t>
            </a:r>
            <a:endParaRPr lang="fi-FI" sz="18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7"/>
              </a:rPr>
              <a:t>Kouluterveydenhuolto - Soite </a:t>
            </a:r>
            <a:endParaRPr lang="fi-FI" sz="18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10"/>
              </a:rPr>
              <a:t>Omahelpperi - Seksuaalinen hyvinvointi</a:t>
            </a:r>
            <a:endParaRPr lang="fi-FI" sz="1800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i-FI" sz="1800" b="1" dirty="0"/>
              <a:t>Päihteet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17"/>
              </a:rPr>
              <a:t>Mielenterveys- ja päihdepalvelut – Soite</a:t>
            </a:r>
            <a:endParaRPr lang="fi-FI" sz="18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 err="1">
                <a:hlinkClick r:id="rId11"/>
              </a:rPr>
              <a:t>Koulupsyykkarit</a:t>
            </a:r>
            <a:r>
              <a:rPr lang="fi-FI" sz="1800" dirty="0">
                <a:hlinkClick r:id="rId11"/>
              </a:rPr>
              <a:t> – Soite</a:t>
            </a:r>
            <a:endParaRPr lang="fi-FI" sz="18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hlinkClick r:id="rId18"/>
              </a:rPr>
              <a:t>Omahelpperi - Päihteet ja lääkkeet</a:t>
            </a:r>
            <a:endParaRPr lang="fi-FI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941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1545</TotalTime>
  <Words>422</Words>
  <Application>Microsoft Office PowerPoint</Application>
  <PresentationFormat>Laajakuva</PresentationFormat>
  <Paragraphs>95</Paragraphs>
  <Slides>3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Wingdings</vt:lpstr>
      <vt:lpstr>Office-teema</vt:lpstr>
      <vt:lpstr>Nuorten palveluja </vt:lpstr>
      <vt:lpstr>PowerPoint-esitys</vt:lpstr>
      <vt:lpstr>PowerPoint-esitys</vt:lpstr>
    </vt:vector>
  </TitlesOfParts>
  <Company>Soite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Korkiakangas Markus</dc:creator>
  <cp:lastModifiedBy>Korkiakangas Markus</cp:lastModifiedBy>
  <cp:revision>66</cp:revision>
  <dcterms:created xsi:type="dcterms:W3CDTF">2025-08-28T05:27:41Z</dcterms:created>
  <dcterms:modified xsi:type="dcterms:W3CDTF">2025-09-15T12:05:27Z</dcterms:modified>
</cp:coreProperties>
</file>