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31"/>
  </p:notesMasterIdLst>
  <p:sldIdLst>
    <p:sldId id="548" r:id="rId6"/>
    <p:sldId id="486" r:id="rId7"/>
    <p:sldId id="535" r:id="rId8"/>
    <p:sldId id="487" r:id="rId9"/>
    <p:sldId id="488" r:id="rId10"/>
    <p:sldId id="423" r:id="rId11"/>
    <p:sldId id="459" r:id="rId12"/>
    <p:sldId id="452" r:id="rId13"/>
    <p:sldId id="479" r:id="rId14"/>
    <p:sldId id="437" r:id="rId15"/>
    <p:sldId id="438" r:id="rId16"/>
    <p:sldId id="444" r:id="rId17"/>
    <p:sldId id="439" r:id="rId18"/>
    <p:sldId id="454" r:id="rId19"/>
    <p:sldId id="453" r:id="rId20"/>
    <p:sldId id="303" r:id="rId21"/>
    <p:sldId id="541" r:id="rId22"/>
    <p:sldId id="484" r:id="rId23"/>
    <p:sldId id="491" r:id="rId24"/>
    <p:sldId id="526" r:id="rId25"/>
    <p:sldId id="527" r:id="rId26"/>
    <p:sldId id="403" r:id="rId27"/>
    <p:sldId id="495" r:id="rId28"/>
    <p:sldId id="496" r:id="rId29"/>
    <p:sldId id="528"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987" autoAdjust="0"/>
  </p:normalViewPr>
  <p:slideViewPr>
    <p:cSldViewPr snapToGrid="0">
      <p:cViewPr varScale="1">
        <p:scale>
          <a:sx n="36" d="100"/>
          <a:sy n="36" d="100"/>
        </p:scale>
        <p:origin x="18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image" Target="../media/image34.jpeg"/><Relationship Id="rId4" Type="http://schemas.openxmlformats.org/officeDocument/2006/relationships/hyperlink" Target="https://www.youtube.com/watch?v=x7y6p5xAsu0"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yle.fi/a/74-20078938" TargetMode="External"/><Relationship Id="rId1" Type="http://schemas.openxmlformats.org/officeDocument/2006/relationships/hyperlink" Target="https://yle.fi/a/74-20093607"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6.png"/><Relationship Id="rId4" Type="http://schemas.openxmlformats.org/officeDocument/2006/relationships/hyperlink" Target="https://www.youtube.com/watch?v=x7y6p5xAsu0"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yle.fi/a/74-20093607" TargetMode="External"/><Relationship Id="rId1" Type="http://schemas.openxmlformats.org/officeDocument/2006/relationships/hyperlink" Target="https://yle.fi/a/74-2007893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C477F-E3FD-4F3A-A8E1-95F3AF37B106}"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3A00128-EC7C-4955-BFEE-62168854493F}">
      <dgm:prSet/>
      <dgm:spPr>
        <a:solidFill>
          <a:schemeClr val="tx2"/>
        </a:solidFill>
      </dgm:spPr>
      <dgm:t>
        <a:bodyPr/>
        <a:lstStyle/>
        <a:p>
          <a:r>
            <a:rPr lang="fi-FI"/>
            <a:t>Alle 18-vuotiasta tulee suojella kaikenlaiselta kasvua ja kehitystä vaarantavalta toiminnalta.</a:t>
          </a:r>
          <a:endParaRPr lang="en-US"/>
        </a:p>
      </dgm:t>
    </dgm:pt>
    <dgm:pt modelId="{A17CEA40-00AD-4CBB-8054-BDFAE1083D57}" type="parTrans" cxnId="{48418AFA-2356-415F-A0FC-B356BC51777A}">
      <dgm:prSet/>
      <dgm:spPr/>
      <dgm:t>
        <a:bodyPr/>
        <a:lstStyle/>
        <a:p>
          <a:endParaRPr lang="en-US"/>
        </a:p>
      </dgm:t>
    </dgm:pt>
    <dgm:pt modelId="{F51C6792-6CF7-4BC2-8413-A68ED7FCD0DB}" type="sibTrans" cxnId="{48418AFA-2356-415F-A0FC-B356BC51777A}">
      <dgm:prSet/>
      <dgm:spPr/>
      <dgm:t>
        <a:bodyPr/>
        <a:lstStyle/>
        <a:p>
          <a:endParaRPr lang="en-US"/>
        </a:p>
      </dgm:t>
    </dgm:pt>
    <dgm:pt modelId="{5EBAB01C-2995-4986-AFB1-C800F9B20BD4}">
      <dgm:prSet/>
      <dgm:spPr>
        <a:solidFill>
          <a:schemeClr val="tx2"/>
        </a:solidFill>
      </dgm:spPr>
      <dgm:t>
        <a:bodyPr/>
        <a:lstStyle/>
        <a:p>
          <a:r>
            <a:rPr lang="fi-FI"/>
            <a:t>Lapsella on oikeus saada ikätasoistaan tietoa maailmasta.</a:t>
          </a:r>
          <a:endParaRPr lang="en-US"/>
        </a:p>
      </dgm:t>
    </dgm:pt>
    <dgm:pt modelId="{71CE7CFD-D22C-47D9-9F8E-661D4FB193A7}" type="parTrans" cxnId="{B30A209A-A490-46D0-88E2-AF54983B010E}">
      <dgm:prSet/>
      <dgm:spPr/>
      <dgm:t>
        <a:bodyPr/>
        <a:lstStyle/>
        <a:p>
          <a:endParaRPr lang="en-US"/>
        </a:p>
      </dgm:t>
    </dgm:pt>
    <dgm:pt modelId="{EC83ED45-1573-4802-B936-49B205036D7B}" type="sibTrans" cxnId="{B30A209A-A490-46D0-88E2-AF54983B010E}">
      <dgm:prSet/>
      <dgm:spPr/>
      <dgm:t>
        <a:bodyPr/>
        <a:lstStyle/>
        <a:p>
          <a:endParaRPr lang="en-US"/>
        </a:p>
      </dgm:t>
    </dgm:pt>
    <dgm:pt modelId="{34239F34-2D7A-4A8F-AE3A-2604DDFA7C36}">
      <dgm:prSet/>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r>
            <a:rPr lang="fi-FI">
              <a:solidFill>
                <a:schemeClr val="bg1"/>
              </a:solidFill>
              <a:latin typeface="Arial"/>
            </a:rPr>
            <a:t>Lapsen</a:t>
          </a:r>
          <a:r>
            <a:rPr lang="fi-FI">
              <a:solidFill>
                <a:schemeClr val="bg1"/>
              </a:solidFill>
            </a:rPr>
            <a:t> vastuulla</a:t>
          </a:r>
        </a:p>
        <a:p>
          <a:r>
            <a:rPr lang="fi-FI">
              <a:solidFill>
                <a:schemeClr val="bg1"/>
              </a:solidFill>
            </a:rPr>
            <a:t> on ottaa oppia maailmasta</a:t>
          </a:r>
          <a:endParaRPr lang="en-US">
            <a:solidFill>
              <a:schemeClr val="bg1"/>
            </a:solidFill>
          </a:endParaRPr>
        </a:p>
      </dgm:t>
    </dgm:pt>
    <dgm:pt modelId="{02AEEF84-9226-45A3-B843-9237B76F6601}" type="parTrans" cxnId="{FDA37598-47FD-4E7E-BA9D-315307B54846}">
      <dgm:prSet/>
      <dgm:spPr/>
      <dgm:t>
        <a:bodyPr/>
        <a:lstStyle/>
        <a:p>
          <a:endParaRPr lang="en-US"/>
        </a:p>
      </dgm:t>
    </dgm:pt>
    <dgm:pt modelId="{701D7A7E-A63E-4BCD-AF5B-A1328553507D}" type="sibTrans" cxnId="{FDA37598-47FD-4E7E-BA9D-315307B54846}">
      <dgm:prSet/>
      <dgm:spPr/>
      <dgm:t>
        <a:bodyPr/>
        <a:lstStyle/>
        <a:p>
          <a:endParaRPr lang="en-US"/>
        </a:p>
      </dgm:t>
    </dgm:pt>
    <dgm:pt modelId="{01531D1D-D8DA-47A0-B829-B70EB30FA110}">
      <dgm:prSet/>
      <dgm:spPr>
        <a:solidFill>
          <a:schemeClr val="tx2"/>
        </a:solidFill>
      </dgm:spPr>
      <dgm:t>
        <a:bodyPr/>
        <a:lstStyle/>
        <a:p>
          <a:r>
            <a:rPr lang="fi-FI"/>
            <a:t>Yhdessä tavoitetaan parempaa todellisuutta. Lain tuntemus on jokaisen velvollisuus.</a:t>
          </a:r>
          <a:endParaRPr lang="en-US"/>
        </a:p>
      </dgm:t>
    </dgm:pt>
    <dgm:pt modelId="{AB6260F3-3B3D-4D0E-8BB3-9C6C50DC571A}" type="parTrans" cxnId="{6E824673-7CAF-428C-9DB9-559DDC728873}">
      <dgm:prSet/>
      <dgm:spPr/>
      <dgm:t>
        <a:bodyPr/>
        <a:lstStyle/>
        <a:p>
          <a:endParaRPr lang="en-US"/>
        </a:p>
      </dgm:t>
    </dgm:pt>
    <dgm:pt modelId="{42E75795-44FF-43ED-A9AC-C08205651572}" type="sibTrans" cxnId="{6E824673-7CAF-428C-9DB9-559DDC728873}">
      <dgm:prSet/>
      <dgm:spPr/>
      <dgm:t>
        <a:bodyPr/>
        <a:lstStyle/>
        <a:p>
          <a:endParaRPr lang="en-US"/>
        </a:p>
      </dgm:t>
    </dgm:pt>
    <dgm:pt modelId="{6315B23E-A7CF-4C8D-BB97-A07FA7B60BD0}">
      <dgm:prSet/>
      <dgm:spPr>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r>
            <a:rPr lang="fi-FI">
              <a:solidFill>
                <a:schemeClr val="bg1"/>
              </a:solidFill>
              <a:latin typeface="Arial"/>
            </a:rPr>
            <a:t>Jokaisella</a:t>
          </a:r>
          <a:r>
            <a:rPr lang="fi-FI">
              <a:solidFill>
                <a:schemeClr val="bg1"/>
              </a:solidFill>
            </a:rPr>
            <a:t> on oikeus olla turvassa ja rauhassa</a:t>
          </a:r>
          <a:endParaRPr lang="en-US">
            <a:solidFill>
              <a:schemeClr val="bg1"/>
            </a:solidFill>
          </a:endParaRPr>
        </a:p>
      </dgm:t>
    </dgm:pt>
    <dgm:pt modelId="{D238F9E8-CB44-4A2B-BC47-3804BC6AB9B5}" type="parTrans" cxnId="{9ECB02F6-AB2F-4BC7-A949-F55A5B11C477}">
      <dgm:prSet/>
      <dgm:spPr/>
      <dgm:t>
        <a:bodyPr/>
        <a:lstStyle/>
        <a:p>
          <a:endParaRPr lang="en-US"/>
        </a:p>
      </dgm:t>
    </dgm:pt>
    <dgm:pt modelId="{8DFDB5B5-83A2-4546-9EB7-38CCA097D61E}" type="sibTrans" cxnId="{9ECB02F6-AB2F-4BC7-A949-F55A5B11C477}">
      <dgm:prSet/>
      <dgm:spPr/>
      <dgm:t>
        <a:bodyPr/>
        <a:lstStyle/>
        <a:p>
          <a:endParaRPr lang="en-US"/>
        </a:p>
      </dgm:t>
    </dgm:pt>
    <dgm:pt modelId="{DE46EF26-4C47-4E5B-B976-61AB084BF23C}">
      <dgm:prSet custT="1"/>
      <dgm:spPr/>
      <dgm:t>
        <a:bodyPr/>
        <a:lstStyle/>
        <a:p>
          <a:r>
            <a:rPr lang="en-US" sz="1800" err="1"/>
            <a:t>Jokaisella</a:t>
          </a:r>
          <a:r>
            <a:rPr lang="en-US" sz="1800"/>
            <a:t> on </a:t>
          </a:r>
          <a:r>
            <a:rPr lang="en-US" sz="1800" err="1"/>
            <a:t>myös</a:t>
          </a:r>
          <a:r>
            <a:rPr lang="en-US" sz="1800"/>
            <a:t> </a:t>
          </a:r>
          <a:r>
            <a:rPr lang="en-US" sz="1800" err="1"/>
            <a:t>vastuu</a:t>
          </a:r>
          <a:r>
            <a:rPr lang="en-US" sz="1800"/>
            <a:t> </a:t>
          </a:r>
          <a:r>
            <a:rPr lang="en-US" sz="1800" err="1"/>
            <a:t>omista</a:t>
          </a:r>
          <a:r>
            <a:rPr lang="en-US" sz="1800"/>
            <a:t> </a:t>
          </a:r>
          <a:r>
            <a:rPr lang="en-US" sz="1800" err="1"/>
            <a:t>teoistaan</a:t>
          </a:r>
          <a:endParaRPr lang="en-US" sz="1800"/>
        </a:p>
        <a:p>
          <a:endParaRPr lang="en-US" sz="1800"/>
        </a:p>
      </dgm:t>
    </dgm:pt>
    <dgm:pt modelId="{DC355BA9-A9D2-4369-B8B8-7A7791C1109D}" type="parTrans" cxnId="{5000AA85-F5E6-422E-A7AF-D5E0559A233A}">
      <dgm:prSet/>
      <dgm:spPr/>
      <dgm:t>
        <a:bodyPr/>
        <a:lstStyle/>
        <a:p>
          <a:endParaRPr lang="fi-FI"/>
        </a:p>
      </dgm:t>
    </dgm:pt>
    <dgm:pt modelId="{914C491E-28EA-4C7C-A0A0-6236B9A97BEF}" type="sibTrans" cxnId="{5000AA85-F5E6-422E-A7AF-D5E0559A233A}">
      <dgm:prSet/>
      <dgm:spPr/>
      <dgm:t>
        <a:bodyPr/>
        <a:lstStyle/>
        <a:p>
          <a:endParaRPr lang="fi-FI"/>
        </a:p>
      </dgm:t>
    </dgm:pt>
    <dgm:pt modelId="{E827DAB6-3CA4-4087-8CFB-0B3443882E25}">
      <dgm:prSet custT="1"/>
      <dgm:spPr/>
      <dgm:t>
        <a:bodyPr/>
        <a:lstStyle/>
        <a:p>
          <a:r>
            <a:rPr lang="en-US" sz="1100"/>
            <a:t> </a:t>
          </a:r>
          <a:r>
            <a:rPr lang="en-US" sz="1200" err="1"/>
            <a:t>rikosoikeudellinen</a:t>
          </a:r>
          <a:r>
            <a:rPr lang="en-US" sz="1200"/>
            <a:t> </a:t>
          </a:r>
          <a:r>
            <a:rPr lang="en-US" sz="1200" err="1"/>
            <a:t>vastuu</a:t>
          </a:r>
          <a:r>
            <a:rPr lang="en-US" sz="1200"/>
            <a:t> </a:t>
          </a:r>
        </a:p>
      </dgm:t>
    </dgm:pt>
    <dgm:pt modelId="{AFF9ADA6-8EFE-49D1-92E0-705FC2120D6E}" type="parTrans" cxnId="{79C581F4-F5FE-43F3-83AF-FF9869EA02F1}">
      <dgm:prSet/>
      <dgm:spPr/>
      <dgm:t>
        <a:bodyPr/>
        <a:lstStyle/>
        <a:p>
          <a:endParaRPr lang="fi-FI"/>
        </a:p>
      </dgm:t>
    </dgm:pt>
    <dgm:pt modelId="{16F627B9-1CEB-4695-BF07-6A12A2731153}" type="sibTrans" cxnId="{79C581F4-F5FE-43F3-83AF-FF9869EA02F1}">
      <dgm:prSet/>
      <dgm:spPr/>
      <dgm:t>
        <a:bodyPr/>
        <a:lstStyle/>
        <a:p>
          <a:endParaRPr lang="fi-FI"/>
        </a:p>
      </dgm:t>
    </dgm:pt>
    <dgm:pt modelId="{0409C565-9DF1-46D2-BB25-4453A0EE857C}">
      <dgm:prSet custT="1"/>
      <dgm:spPr/>
      <dgm:t>
        <a:bodyPr/>
        <a:lstStyle/>
        <a:p>
          <a:r>
            <a:rPr lang="en-US" sz="1200" err="1"/>
            <a:t>vahingonkorvausvelvollisuus</a:t>
          </a:r>
          <a:endParaRPr lang="en-US" sz="1200"/>
        </a:p>
      </dgm:t>
    </dgm:pt>
    <dgm:pt modelId="{3BE9CBB8-B660-4E8D-8CEA-A27DD0A39B9C}" type="parTrans" cxnId="{668381DE-2326-45D4-9C14-0779818DA895}">
      <dgm:prSet/>
      <dgm:spPr/>
      <dgm:t>
        <a:bodyPr/>
        <a:lstStyle/>
        <a:p>
          <a:endParaRPr lang="fi-FI"/>
        </a:p>
      </dgm:t>
    </dgm:pt>
    <dgm:pt modelId="{87AF16EC-008C-459E-AC69-ADD20B699B46}" type="sibTrans" cxnId="{668381DE-2326-45D4-9C14-0779818DA895}">
      <dgm:prSet/>
      <dgm:spPr/>
      <dgm:t>
        <a:bodyPr/>
        <a:lstStyle/>
        <a:p>
          <a:endParaRPr lang="fi-FI"/>
        </a:p>
      </dgm:t>
    </dgm:pt>
    <dgm:pt modelId="{4E2A56E9-6AD3-4173-BEE9-DE1525FD1F74}">
      <dgm:prSet/>
      <dgm:spPr>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pPr rtl="0"/>
          <a:r>
            <a:rPr lang="fi-FI">
              <a:latin typeface="Arial"/>
            </a:rPr>
            <a:t>                                                                                </a:t>
          </a:r>
          <a:r>
            <a:rPr lang="fi-FI">
              <a:solidFill>
                <a:schemeClr val="bg1"/>
              </a:solidFill>
              <a:latin typeface="Arial"/>
            </a:rPr>
            <a:t>Vastuu on aikuisilla</a:t>
          </a:r>
          <a:endParaRPr lang="en-US">
            <a:solidFill>
              <a:schemeClr val="bg1"/>
            </a:solidFill>
          </a:endParaRPr>
        </a:p>
      </dgm:t>
    </dgm:pt>
    <dgm:pt modelId="{B7C42B4D-C800-4790-A110-A3CFDAD426DD}" type="sibTrans" cxnId="{9A4ABBA4-1217-4FDF-9747-1A2AEA1B52BB}">
      <dgm:prSet/>
      <dgm:spPr/>
      <dgm:t>
        <a:bodyPr/>
        <a:lstStyle/>
        <a:p>
          <a:endParaRPr lang="en-US"/>
        </a:p>
      </dgm:t>
    </dgm:pt>
    <dgm:pt modelId="{D5232B0D-D9B4-4E73-99F8-3D8936F7ABAD}" type="parTrans" cxnId="{9A4ABBA4-1217-4FDF-9747-1A2AEA1B52BB}">
      <dgm:prSet/>
      <dgm:spPr/>
      <dgm:t>
        <a:bodyPr/>
        <a:lstStyle/>
        <a:p>
          <a:endParaRPr lang="en-US"/>
        </a:p>
      </dgm:t>
    </dgm:pt>
    <dgm:pt modelId="{5445EFF7-F79F-4DC5-9630-58DA8303DA22}">
      <dgm:prSet/>
      <dgm:spPr>
        <a:solidFill>
          <a:schemeClr val="bg2"/>
        </a:solidFill>
        <a:ln>
          <a:solidFill>
            <a:schemeClr val="tx2"/>
          </a:solidFill>
        </a:ln>
      </dgm:spPr>
      <dgm:t>
        <a:bodyPr/>
        <a:lstStyle/>
        <a:p>
          <a:r>
            <a:rPr lang="fi-FI">
              <a:hlinkClick xmlns:r="http://schemas.openxmlformats.org/officeDocument/2006/relationships" r:id="rId4"/>
            </a:rPr>
            <a:t>Sopiiko tämä käytös kouluun (youtube.com)</a:t>
          </a:r>
          <a:endParaRPr lang="fi-FI"/>
        </a:p>
      </dgm:t>
    </dgm:pt>
    <dgm:pt modelId="{21874FAD-4753-4DEF-A5AB-57E611EF07CD}" type="parTrans" cxnId="{88EDC8CF-4263-4999-91AE-2D03718DC2E4}">
      <dgm:prSet/>
      <dgm:spPr/>
      <dgm:t>
        <a:bodyPr/>
        <a:lstStyle/>
        <a:p>
          <a:endParaRPr lang="fi-FI"/>
        </a:p>
      </dgm:t>
    </dgm:pt>
    <dgm:pt modelId="{2D152075-9BB0-4839-9074-6990E60B823C}" type="sibTrans" cxnId="{88EDC8CF-4263-4999-91AE-2D03718DC2E4}">
      <dgm:prSet/>
      <dgm:spPr/>
      <dgm:t>
        <a:bodyPr/>
        <a:lstStyle/>
        <a:p>
          <a:endParaRPr lang="fi-FI"/>
        </a:p>
      </dgm:t>
    </dgm:pt>
    <dgm:pt modelId="{E7C978A6-CFC6-4D78-8CD3-142FDBCB737B}" type="pres">
      <dgm:prSet presAssocID="{01DC477F-E3FD-4F3A-A8E1-95F3AF37B106}" presName="diagram" presStyleCnt="0">
        <dgm:presLayoutVars>
          <dgm:chPref val="1"/>
          <dgm:dir/>
          <dgm:animOne val="branch"/>
          <dgm:animLvl val="lvl"/>
          <dgm:resizeHandles/>
        </dgm:presLayoutVars>
      </dgm:prSet>
      <dgm:spPr/>
    </dgm:pt>
    <dgm:pt modelId="{FBC00F93-4234-47A1-969E-7D407EB8C2A3}" type="pres">
      <dgm:prSet presAssocID="{C3A00128-EC7C-4955-BFEE-62168854493F}" presName="root" presStyleCnt="0"/>
      <dgm:spPr/>
    </dgm:pt>
    <dgm:pt modelId="{11D2D7D0-59E1-4A0D-A059-6314A049DBBE}" type="pres">
      <dgm:prSet presAssocID="{C3A00128-EC7C-4955-BFEE-62168854493F}" presName="rootComposite" presStyleCnt="0"/>
      <dgm:spPr/>
    </dgm:pt>
    <dgm:pt modelId="{706771DF-C35C-4519-A79B-65642553301D}" type="pres">
      <dgm:prSet presAssocID="{C3A00128-EC7C-4955-BFEE-62168854493F}" presName="rootText" presStyleLbl="node1" presStyleIdx="0" presStyleCnt="4"/>
      <dgm:spPr/>
    </dgm:pt>
    <dgm:pt modelId="{4D4038FB-CAB6-4BE0-931D-4EC2311B3CA8}" type="pres">
      <dgm:prSet presAssocID="{C3A00128-EC7C-4955-BFEE-62168854493F}" presName="rootConnector" presStyleLbl="node1" presStyleIdx="0" presStyleCnt="4"/>
      <dgm:spPr/>
    </dgm:pt>
    <dgm:pt modelId="{456D7E73-D55B-41DE-A5B0-4323DDF096C8}" type="pres">
      <dgm:prSet presAssocID="{C3A00128-EC7C-4955-BFEE-62168854493F}" presName="childShape" presStyleCnt="0"/>
      <dgm:spPr/>
    </dgm:pt>
    <dgm:pt modelId="{2D64A4A0-AE09-4456-8AAE-82CF816609BC}" type="pres">
      <dgm:prSet presAssocID="{D5232B0D-D9B4-4E73-99F8-3D8936F7ABAD}" presName="Name13" presStyleLbl="parChTrans1D2" presStyleIdx="0" presStyleCnt="4"/>
      <dgm:spPr/>
    </dgm:pt>
    <dgm:pt modelId="{383A3477-88DB-4AE3-82F3-853635A01F55}" type="pres">
      <dgm:prSet presAssocID="{4E2A56E9-6AD3-4173-BEE9-DE1525FD1F74}" presName="childText" presStyleLbl="bgAcc1" presStyleIdx="0" presStyleCnt="4" custScaleX="109227" custScaleY="86951" custLinFactNeighborX="1296">
        <dgm:presLayoutVars>
          <dgm:bulletEnabled val="1"/>
        </dgm:presLayoutVars>
      </dgm:prSet>
      <dgm:spPr/>
    </dgm:pt>
    <dgm:pt modelId="{0C327F07-B52D-42A0-914B-A46F88A22701}" type="pres">
      <dgm:prSet presAssocID="{5EBAB01C-2995-4986-AFB1-C800F9B20BD4}" presName="root" presStyleCnt="0"/>
      <dgm:spPr/>
    </dgm:pt>
    <dgm:pt modelId="{C0540D19-6A7F-4479-A2CB-346538BE5A46}" type="pres">
      <dgm:prSet presAssocID="{5EBAB01C-2995-4986-AFB1-C800F9B20BD4}" presName="rootComposite" presStyleCnt="0"/>
      <dgm:spPr/>
    </dgm:pt>
    <dgm:pt modelId="{CD00A016-F297-4D7F-BA11-B2D834275671}" type="pres">
      <dgm:prSet presAssocID="{5EBAB01C-2995-4986-AFB1-C800F9B20BD4}" presName="rootText" presStyleLbl="node1" presStyleIdx="1" presStyleCnt="4"/>
      <dgm:spPr/>
    </dgm:pt>
    <dgm:pt modelId="{C580C0FF-8E26-4120-88B9-4CC0E3C85FE1}" type="pres">
      <dgm:prSet presAssocID="{5EBAB01C-2995-4986-AFB1-C800F9B20BD4}" presName="rootConnector" presStyleLbl="node1" presStyleIdx="1" presStyleCnt="4"/>
      <dgm:spPr/>
    </dgm:pt>
    <dgm:pt modelId="{F994C0C1-AAF8-44A9-A817-503867CC9D02}" type="pres">
      <dgm:prSet presAssocID="{5EBAB01C-2995-4986-AFB1-C800F9B20BD4}" presName="childShape" presStyleCnt="0"/>
      <dgm:spPr/>
    </dgm:pt>
    <dgm:pt modelId="{E8BDF414-8EC1-4158-87C7-4A51599C76D5}" type="pres">
      <dgm:prSet presAssocID="{02AEEF84-9226-45A3-B843-9237B76F6601}" presName="Name13" presStyleLbl="parChTrans1D2" presStyleIdx="1" presStyleCnt="4"/>
      <dgm:spPr/>
    </dgm:pt>
    <dgm:pt modelId="{29A6E5D8-190F-4AD3-B000-4D7489537D59}" type="pres">
      <dgm:prSet presAssocID="{34239F34-2D7A-4A8F-AE3A-2604DDFA7C36}" presName="childText" presStyleLbl="bgAcc1" presStyleIdx="1" presStyleCnt="4">
        <dgm:presLayoutVars>
          <dgm:bulletEnabled val="1"/>
        </dgm:presLayoutVars>
      </dgm:prSet>
      <dgm:spPr/>
    </dgm:pt>
    <dgm:pt modelId="{92382315-DB66-4D91-8200-80D396979049}" type="pres">
      <dgm:prSet presAssocID="{01531D1D-D8DA-47A0-B829-B70EB30FA110}" presName="root" presStyleCnt="0"/>
      <dgm:spPr/>
    </dgm:pt>
    <dgm:pt modelId="{045EC9AB-D548-45E0-8540-C25D616EBE3C}" type="pres">
      <dgm:prSet presAssocID="{01531D1D-D8DA-47A0-B829-B70EB30FA110}" presName="rootComposite" presStyleCnt="0"/>
      <dgm:spPr/>
    </dgm:pt>
    <dgm:pt modelId="{8A088FE8-4455-413D-9BC9-B22B9DEDA1B9}" type="pres">
      <dgm:prSet presAssocID="{01531D1D-D8DA-47A0-B829-B70EB30FA110}" presName="rootText" presStyleLbl="node1" presStyleIdx="2" presStyleCnt="4"/>
      <dgm:spPr/>
    </dgm:pt>
    <dgm:pt modelId="{E78E4615-3377-4FE1-A940-6DDE88CBE11B}" type="pres">
      <dgm:prSet presAssocID="{01531D1D-D8DA-47A0-B829-B70EB30FA110}" presName="rootConnector" presStyleLbl="node1" presStyleIdx="2" presStyleCnt="4"/>
      <dgm:spPr/>
    </dgm:pt>
    <dgm:pt modelId="{7C7A9B7F-0D20-4B07-B110-01D066D604EF}" type="pres">
      <dgm:prSet presAssocID="{01531D1D-D8DA-47A0-B829-B70EB30FA110}" presName="childShape" presStyleCnt="0"/>
      <dgm:spPr/>
    </dgm:pt>
    <dgm:pt modelId="{A9F7D04A-12B3-45A3-BEC0-817BC6C081FC}" type="pres">
      <dgm:prSet presAssocID="{D238F9E8-CB44-4A2B-BC47-3804BC6AB9B5}" presName="Name13" presStyleLbl="parChTrans1D2" presStyleIdx="2" presStyleCnt="4"/>
      <dgm:spPr/>
    </dgm:pt>
    <dgm:pt modelId="{DB9A7C04-6578-441C-AAC3-5DB5138B7B45}" type="pres">
      <dgm:prSet presAssocID="{6315B23E-A7CF-4C8D-BB97-A07FA7B60BD0}" presName="childText" presStyleLbl="bgAcc1" presStyleIdx="2" presStyleCnt="4">
        <dgm:presLayoutVars>
          <dgm:bulletEnabled val="1"/>
        </dgm:presLayoutVars>
      </dgm:prSet>
      <dgm:spPr/>
    </dgm:pt>
    <dgm:pt modelId="{CC80BFD3-B430-45C1-97F1-F6FA402DD412}" type="pres">
      <dgm:prSet presAssocID="{DC355BA9-A9D2-4369-B8B8-7A7791C1109D}" presName="Name13" presStyleLbl="parChTrans1D2" presStyleIdx="3" presStyleCnt="4"/>
      <dgm:spPr/>
    </dgm:pt>
    <dgm:pt modelId="{B1F4B00C-2F4D-466A-9BDF-66D55093734C}" type="pres">
      <dgm:prSet presAssocID="{DE46EF26-4C47-4E5B-B976-61AB084BF23C}" presName="childText" presStyleLbl="bgAcc1" presStyleIdx="3" presStyleCnt="4" custScaleX="159343" custScaleY="101609" custLinFactNeighborX="2160" custLinFactNeighborY="1678">
        <dgm:presLayoutVars>
          <dgm:bulletEnabled val="1"/>
        </dgm:presLayoutVars>
      </dgm:prSet>
      <dgm:spPr/>
    </dgm:pt>
    <dgm:pt modelId="{C5988161-6C75-4150-92D8-6264DC049326}" type="pres">
      <dgm:prSet presAssocID="{5445EFF7-F79F-4DC5-9630-58DA8303DA22}" presName="root" presStyleCnt="0"/>
      <dgm:spPr/>
    </dgm:pt>
    <dgm:pt modelId="{50A06F0E-BF74-48EB-9F4A-E9C00DCE2CDF}" type="pres">
      <dgm:prSet presAssocID="{5445EFF7-F79F-4DC5-9630-58DA8303DA22}" presName="rootComposite" presStyleCnt="0"/>
      <dgm:spPr/>
    </dgm:pt>
    <dgm:pt modelId="{435A46B8-DDEA-4A30-8BE7-AF4A079B626D}" type="pres">
      <dgm:prSet presAssocID="{5445EFF7-F79F-4DC5-9630-58DA8303DA22}" presName="rootText" presStyleLbl="node1" presStyleIdx="3" presStyleCnt="4" custLinFactX="-127323" custLinFactY="100000" custLinFactNeighborX="-200000" custLinFactNeighborY="159721"/>
      <dgm:spPr/>
    </dgm:pt>
    <dgm:pt modelId="{A7753942-1485-4DB5-AD96-9E4FD232CF74}" type="pres">
      <dgm:prSet presAssocID="{5445EFF7-F79F-4DC5-9630-58DA8303DA22}" presName="rootConnector" presStyleLbl="node1" presStyleIdx="3" presStyleCnt="4"/>
      <dgm:spPr/>
    </dgm:pt>
    <dgm:pt modelId="{A550D950-2F91-448E-9D47-EF48D9C6530E}" type="pres">
      <dgm:prSet presAssocID="{5445EFF7-F79F-4DC5-9630-58DA8303DA22}" presName="childShape" presStyleCnt="0"/>
      <dgm:spPr/>
    </dgm:pt>
  </dgm:ptLst>
  <dgm:cxnLst>
    <dgm:cxn modelId="{63BAA00C-EE2F-4BFC-9613-2E16C104C28A}" type="presOf" srcId="{E827DAB6-3CA4-4087-8CFB-0B3443882E25}" destId="{B1F4B00C-2F4D-466A-9BDF-66D55093734C}" srcOrd="0" destOrd="1" presId="urn:microsoft.com/office/officeart/2005/8/layout/hierarchy3"/>
    <dgm:cxn modelId="{D16F6621-A356-43D0-AA9B-DFF5AFC77BBA}" type="presOf" srcId="{01531D1D-D8DA-47A0-B829-B70EB30FA110}" destId="{E78E4615-3377-4FE1-A940-6DDE88CBE11B}" srcOrd="1" destOrd="0" presId="urn:microsoft.com/office/officeart/2005/8/layout/hierarchy3"/>
    <dgm:cxn modelId="{C8FE482F-28B6-4CF8-9D46-E1005D562300}" type="presOf" srcId="{01531D1D-D8DA-47A0-B829-B70EB30FA110}" destId="{8A088FE8-4455-413D-9BC9-B22B9DEDA1B9}" srcOrd="0" destOrd="0" presId="urn:microsoft.com/office/officeart/2005/8/layout/hierarchy3"/>
    <dgm:cxn modelId="{237B3039-C85F-4ED0-8B81-5446D9834124}" type="presOf" srcId="{C3A00128-EC7C-4955-BFEE-62168854493F}" destId="{4D4038FB-CAB6-4BE0-931D-4EC2311B3CA8}" srcOrd="1" destOrd="0" presId="urn:microsoft.com/office/officeart/2005/8/layout/hierarchy3"/>
    <dgm:cxn modelId="{23A5C93D-A6AB-4581-8671-629356B39E4D}" type="presOf" srcId="{4E2A56E9-6AD3-4173-BEE9-DE1525FD1F74}" destId="{383A3477-88DB-4AE3-82F3-853635A01F55}" srcOrd="0" destOrd="0" presId="urn:microsoft.com/office/officeart/2005/8/layout/hierarchy3"/>
    <dgm:cxn modelId="{B88C2E4E-2889-46E3-BC2B-02011C4D3C6B}" type="presOf" srcId="{5EBAB01C-2995-4986-AFB1-C800F9B20BD4}" destId="{C580C0FF-8E26-4120-88B9-4CC0E3C85FE1}" srcOrd="1" destOrd="0" presId="urn:microsoft.com/office/officeart/2005/8/layout/hierarchy3"/>
    <dgm:cxn modelId="{58DFC34E-6C84-4A3F-84BC-A94817B5E76E}" type="presOf" srcId="{5445EFF7-F79F-4DC5-9630-58DA8303DA22}" destId="{435A46B8-DDEA-4A30-8BE7-AF4A079B626D}" srcOrd="0" destOrd="0" presId="urn:microsoft.com/office/officeart/2005/8/layout/hierarchy3"/>
    <dgm:cxn modelId="{6E824673-7CAF-428C-9DB9-559DDC728873}" srcId="{01DC477F-E3FD-4F3A-A8E1-95F3AF37B106}" destId="{01531D1D-D8DA-47A0-B829-B70EB30FA110}" srcOrd="2" destOrd="0" parTransId="{AB6260F3-3B3D-4D0E-8BB3-9C6C50DC571A}" sibTransId="{42E75795-44FF-43ED-A9AC-C08205651572}"/>
    <dgm:cxn modelId="{ED5AF17C-0154-4FE4-8500-1E593FFA10B2}" type="presOf" srcId="{5445EFF7-F79F-4DC5-9630-58DA8303DA22}" destId="{A7753942-1485-4DB5-AD96-9E4FD232CF74}" srcOrd="1" destOrd="0" presId="urn:microsoft.com/office/officeart/2005/8/layout/hierarchy3"/>
    <dgm:cxn modelId="{B7B94880-D00F-4013-A0C6-129A7A1BD33D}" type="presOf" srcId="{6315B23E-A7CF-4C8D-BB97-A07FA7B60BD0}" destId="{DB9A7C04-6578-441C-AAC3-5DB5138B7B45}" srcOrd="0" destOrd="0" presId="urn:microsoft.com/office/officeart/2005/8/layout/hierarchy3"/>
    <dgm:cxn modelId="{5000AA85-F5E6-422E-A7AF-D5E0559A233A}" srcId="{01531D1D-D8DA-47A0-B829-B70EB30FA110}" destId="{DE46EF26-4C47-4E5B-B976-61AB084BF23C}" srcOrd="1" destOrd="0" parTransId="{DC355BA9-A9D2-4369-B8B8-7A7791C1109D}" sibTransId="{914C491E-28EA-4C7C-A0A0-6236B9A97BEF}"/>
    <dgm:cxn modelId="{01E54287-288C-41AA-A56B-96EF6E095408}" type="presOf" srcId="{0409C565-9DF1-46D2-BB25-4453A0EE857C}" destId="{B1F4B00C-2F4D-466A-9BDF-66D55093734C}" srcOrd="0" destOrd="2" presId="urn:microsoft.com/office/officeart/2005/8/layout/hierarchy3"/>
    <dgm:cxn modelId="{FDA37598-47FD-4E7E-BA9D-315307B54846}" srcId="{5EBAB01C-2995-4986-AFB1-C800F9B20BD4}" destId="{34239F34-2D7A-4A8F-AE3A-2604DDFA7C36}" srcOrd="0" destOrd="0" parTransId="{02AEEF84-9226-45A3-B843-9237B76F6601}" sibTransId="{701D7A7E-A63E-4BCD-AF5B-A1328553507D}"/>
    <dgm:cxn modelId="{B30A209A-A490-46D0-88E2-AF54983B010E}" srcId="{01DC477F-E3FD-4F3A-A8E1-95F3AF37B106}" destId="{5EBAB01C-2995-4986-AFB1-C800F9B20BD4}" srcOrd="1" destOrd="0" parTransId="{71CE7CFD-D22C-47D9-9F8E-661D4FB193A7}" sibTransId="{EC83ED45-1573-4802-B936-49B205036D7B}"/>
    <dgm:cxn modelId="{B14EE89C-D4B5-4942-BC9F-72651EF30483}" type="presOf" srcId="{02AEEF84-9226-45A3-B843-9237B76F6601}" destId="{E8BDF414-8EC1-4158-87C7-4A51599C76D5}" srcOrd="0" destOrd="0" presId="urn:microsoft.com/office/officeart/2005/8/layout/hierarchy3"/>
    <dgm:cxn modelId="{94ACC9A1-C80C-4EF8-A4ED-12D648EE77BB}" type="presOf" srcId="{5EBAB01C-2995-4986-AFB1-C800F9B20BD4}" destId="{CD00A016-F297-4D7F-BA11-B2D834275671}" srcOrd="0" destOrd="0" presId="urn:microsoft.com/office/officeart/2005/8/layout/hierarchy3"/>
    <dgm:cxn modelId="{E56AD5A3-6C0C-4CBB-9235-C3B30E6081A7}" type="presOf" srcId="{DE46EF26-4C47-4E5B-B976-61AB084BF23C}" destId="{B1F4B00C-2F4D-466A-9BDF-66D55093734C}" srcOrd="0" destOrd="0" presId="urn:microsoft.com/office/officeart/2005/8/layout/hierarchy3"/>
    <dgm:cxn modelId="{9A4ABBA4-1217-4FDF-9747-1A2AEA1B52BB}" srcId="{C3A00128-EC7C-4955-BFEE-62168854493F}" destId="{4E2A56E9-6AD3-4173-BEE9-DE1525FD1F74}" srcOrd="0" destOrd="0" parTransId="{D5232B0D-D9B4-4E73-99F8-3D8936F7ABAD}" sibTransId="{B7C42B4D-C800-4790-A110-A3CFDAD426DD}"/>
    <dgm:cxn modelId="{EE11A4AA-AB97-4DA8-8005-06A76063E79B}" type="presOf" srcId="{C3A00128-EC7C-4955-BFEE-62168854493F}" destId="{706771DF-C35C-4519-A79B-65642553301D}" srcOrd="0" destOrd="0" presId="urn:microsoft.com/office/officeart/2005/8/layout/hierarchy3"/>
    <dgm:cxn modelId="{489AE8BD-3647-488C-BC68-177ECFBD0CDD}" type="presOf" srcId="{01DC477F-E3FD-4F3A-A8E1-95F3AF37B106}" destId="{E7C978A6-CFC6-4D78-8CD3-142FDBCB737B}" srcOrd="0" destOrd="0" presId="urn:microsoft.com/office/officeart/2005/8/layout/hierarchy3"/>
    <dgm:cxn modelId="{E4D49BC6-7436-49F0-B093-6D9222A44BD7}" type="presOf" srcId="{D238F9E8-CB44-4A2B-BC47-3804BC6AB9B5}" destId="{A9F7D04A-12B3-45A3-BEC0-817BC6C081FC}" srcOrd="0" destOrd="0" presId="urn:microsoft.com/office/officeart/2005/8/layout/hierarchy3"/>
    <dgm:cxn modelId="{88EDC8CF-4263-4999-91AE-2D03718DC2E4}" srcId="{01DC477F-E3FD-4F3A-A8E1-95F3AF37B106}" destId="{5445EFF7-F79F-4DC5-9630-58DA8303DA22}" srcOrd="3" destOrd="0" parTransId="{21874FAD-4753-4DEF-A5AB-57E611EF07CD}" sibTransId="{2D152075-9BB0-4839-9074-6990E60B823C}"/>
    <dgm:cxn modelId="{668381DE-2326-45D4-9C14-0779818DA895}" srcId="{DE46EF26-4C47-4E5B-B976-61AB084BF23C}" destId="{0409C565-9DF1-46D2-BB25-4453A0EE857C}" srcOrd="1" destOrd="0" parTransId="{3BE9CBB8-B660-4E8D-8CEA-A27DD0A39B9C}" sibTransId="{87AF16EC-008C-459E-AC69-ADD20B699B46}"/>
    <dgm:cxn modelId="{F72372E7-C850-4A98-945A-633B9E6998E8}" type="presOf" srcId="{DC355BA9-A9D2-4369-B8B8-7A7791C1109D}" destId="{CC80BFD3-B430-45C1-97F1-F6FA402DD412}" srcOrd="0" destOrd="0" presId="urn:microsoft.com/office/officeart/2005/8/layout/hierarchy3"/>
    <dgm:cxn modelId="{79C581F4-F5FE-43F3-83AF-FF9869EA02F1}" srcId="{DE46EF26-4C47-4E5B-B976-61AB084BF23C}" destId="{E827DAB6-3CA4-4087-8CFB-0B3443882E25}" srcOrd="0" destOrd="0" parTransId="{AFF9ADA6-8EFE-49D1-92E0-705FC2120D6E}" sibTransId="{16F627B9-1CEB-4695-BF07-6A12A2731153}"/>
    <dgm:cxn modelId="{9ECB02F6-AB2F-4BC7-A949-F55A5B11C477}" srcId="{01531D1D-D8DA-47A0-B829-B70EB30FA110}" destId="{6315B23E-A7CF-4C8D-BB97-A07FA7B60BD0}" srcOrd="0" destOrd="0" parTransId="{D238F9E8-CB44-4A2B-BC47-3804BC6AB9B5}" sibTransId="{8DFDB5B5-83A2-4546-9EB7-38CCA097D61E}"/>
    <dgm:cxn modelId="{562448F6-3D4F-480F-A5A2-38C5EAC9EE86}" type="presOf" srcId="{34239F34-2D7A-4A8F-AE3A-2604DDFA7C36}" destId="{29A6E5D8-190F-4AD3-B000-4D7489537D59}" srcOrd="0" destOrd="0" presId="urn:microsoft.com/office/officeart/2005/8/layout/hierarchy3"/>
    <dgm:cxn modelId="{E92CEDF6-29F5-42E1-8DD1-727A62D2A346}" type="presOf" srcId="{D5232B0D-D9B4-4E73-99F8-3D8936F7ABAD}" destId="{2D64A4A0-AE09-4456-8AAE-82CF816609BC}" srcOrd="0" destOrd="0" presId="urn:microsoft.com/office/officeart/2005/8/layout/hierarchy3"/>
    <dgm:cxn modelId="{48418AFA-2356-415F-A0FC-B356BC51777A}" srcId="{01DC477F-E3FD-4F3A-A8E1-95F3AF37B106}" destId="{C3A00128-EC7C-4955-BFEE-62168854493F}" srcOrd="0" destOrd="0" parTransId="{A17CEA40-00AD-4CBB-8054-BDFAE1083D57}" sibTransId="{F51C6792-6CF7-4BC2-8413-A68ED7FCD0DB}"/>
    <dgm:cxn modelId="{8CBEDF0C-F86A-42F3-A01A-27ABECC80598}" type="presParOf" srcId="{E7C978A6-CFC6-4D78-8CD3-142FDBCB737B}" destId="{FBC00F93-4234-47A1-969E-7D407EB8C2A3}" srcOrd="0" destOrd="0" presId="urn:microsoft.com/office/officeart/2005/8/layout/hierarchy3"/>
    <dgm:cxn modelId="{2C8D4F56-BD82-40F4-A3D1-38473AC9670C}" type="presParOf" srcId="{FBC00F93-4234-47A1-969E-7D407EB8C2A3}" destId="{11D2D7D0-59E1-4A0D-A059-6314A049DBBE}" srcOrd="0" destOrd="0" presId="urn:microsoft.com/office/officeart/2005/8/layout/hierarchy3"/>
    <dgm:cxn modelId="{14FE5E1D-118B-40BA-BCC6-9A42D6E73B36}" type="presParOf" srcId="{11D2D7D0-59E1-4A0D-A059-6314A049DBBE}" destId="{706771DF-C35C-4519-A79B-65642553301D}" srcOrd="0" destOrd="0" presId="urn:microsoft.com/office/officeart/2005/8/layout/hierarchy3"/>
    <dgm:cxn modelId="{9C47FBED-56DA-4C32-B7E5-80E74457DDBC}" type="presParOf" srcId="{11D2D7D0-59E1-4A0D-A059-6314A049DBBE}" destId="{4D4038FB-CAB6-4BE0-931D-4EC2311B3CA8}" srcOrd="1" destOrd="0" presId="urn:microsoft.com/office/officeart/2005/8/layout/hierarchy3"/>
    <dgm:cxn modelId="{DFB6F9AC-C7D8-4E5E-8574-EE5811BE826C}" type="presParOf" srcId="{FBC00F93-4234-47A1-969E-7D407EB8C2A3}" destId="{456D7E73-D55B-41DE-A5B0-4323DDF096C8}" srcOrd="1" destOrd="0" presId="urn:microsoft.com/office/officeart/2005/8/layout/hierarchy3"/>
    <dgm:cxn modelId="{758101F5-9DBB-424C-BBB4-F70C1FBB981E}" type="presParOf" srcId="{456D7E73-D55B-41DE-A5B0-4323DDF096C8}" destId="{2D64A4A0-AE09-4456-8AAE-82CF816609BC}" srcOrd="0" destOrd="0" presId="urn:microsoft.com/office/officeart/2005/8/layout/hierarchy3"/>
    <dgm:cxn modelId="{B1B77ED9-FBDA-4707-8CB8-B73D4274CED4}" type="presParOf" srcId="{456D7E73-D55B-41DE-A5B0-4323DDF096C8}" destId="{383A3477-88DB-4AE3-82F3-853635A01F55}" srcOrd="1" destOrd="0" presId="urn:microsoft.com/office/officeart/2005/8/layout/hierarchy3"/>
    <dgm:cxn modelId="{B0FF7101-35D4-4B1A-8742-8217D08472DA}" type="presParOf" srcId="{E7C978A6-CFC6-4D78-8CD3-142FDBCB737B}" destId="{0C327F07-B52D-42A0-914B-A46F88A22701}" srcOrd="1" destOrd="0" presId="urn:microsoft.com/office/officeart/2005/8/layout/hierarchy3"/>
    <dgm:cxn modelId="{7067A141-4B2A-449B-84F6-36E834A7CDBB}" type="presParOf" srcId="{0C327F07-B52D-42A0-914B-A46F88A22701}" destId="{C0540D19-6A7F-4479-A2CB-346538BE5A46}" srcOrd="0" destOrd="0" presId="urn:microsoft.com/office/officeart/2005/8/layout/hierarchy3"/>
    <dgm:cxn modelId="{6F8364E6-5CE7-42E0-97B3-5F7F841C0180}" type="presParOf" srcId="{C0540D19-6A7F-4479-A2CB-346538BE5A46}" destId="{CD00A016-F297-4D7F-BA11-B2D834275671}" srcOrd="0" destOrd="0" presId="urn:microsoft.com/office/officeart/2005/8/layout/hierarchy3"/>
    <dgm:cxn modelId="{85CEE19D-2601-48E2-BCAC-DBC36BF54BC3}" type="presParOf" srcId="{C0540D19-6A7F-4479-A2CB-346538BE5A46}" destId="{C580C0FF-8E26-4120-88B9-4CC0E3C85FE1}" srcOrd="1" destOrd="0" presId="urn:microsoft.com/office/officeart/2005/8/layout/hierarchy3"/>
    <dgm:cxn modelId="{90D0A9A6-625A-4BDE-B912-F84B372B57BC}" type="presParOf" srcId="{0C327F07-B52D-42A0-914B-A46F88A22701}" destId="{F994C0C1-AAF8-44A9-A817-503867CC9D02}" srcOrd="1" destOrd="0" presId="urn:microsoft.com/office/officeart/2005/8/layout/hierarchy3"/>
    <dgm:cxn modelId="{4158489C-DDC2-4DAD-A7A1-B38EEEF28619}" type="presParOf" srcId="{F994C0C1-AAF8-44A9-A817-503867CC9D02}" destId="{E8BDF414-8EC1-4158-87C7-4A51599C76D5}" srcOrd="0" destOrd="0" presId="urn:microsoft.com/office/officeart/2005/8/layout/hierarchy3"/>
    <dgm:cxn modelId="{B302C2FC-A95B-4FB7-9D1B-B3AAF70F6C18}" type="presParOf" srcId="{F994C0C1-AAF8-44A9-A817-503867CC9D02}" destId="{29A6E5D8-190F-4AD3-B000-4D7489537D59}" srcOrd="1" destOrd="0" presId="urn:microsoft.com/office/officeart/2005/8/layout/hierarchy3"/>
    <dgm:cxn modelId="{B930B689-5BC8-4A05-8885-14057BB1F564}" type="presParOf" srcId="{E7C978A6-CFC6-4D78-8CD3-142FDBCB737B}" destId="{92382315-DB66-4D91-8200-80D396979049}" srcOrd="2" destOrd="0" presId="urn:microsoft.com/office/officeart/2005/8/layout/hierarchy3"/>
    <dgm:cxn modelId="{B67CC0CC-C7D8-4DF6-B038-913C78BAB339}" type="presParOf" srcId="{92382315-DB66-4D91-8200-80D396979049}" destId="{045EC9AB-D548-45E0-8540-C25D616EBE3C}" srcOrd="0" destOrd="0" presId="urn:microsoft.com/office/officeart/2005/8/layout/hierarchy3"/>
    <dgm:cxn modelId="{10678D66-1031-4841-BB82-3EBECEB0D390}" type="presParOf" srcId="{045EC9AB-D548-45E0-8540-C25D616EBE3C}" destId="{8A088FE8-4455-413D-9BC9-B22B9DEDA1B9}" srcOrd="0" destOrd="0" presId="urn:microsoft.com/office/officeart/2005/8/layout/hierarchy3"/>
    <dgm:cxn modelId="{E2EE4001-54A1-429F-8B45-F93E6E8199AC}" type="presParOf" srcId="{045EC9AB-D548-45E0-8540-C25D616EBE3C}" destId="{E78E4615-3377-4FE1-A940-6DDE88CBE11B}" srcOrd="1" destOrd="0" presId="urn:microsoft.com/office/officeart/2005/8/layout/hierarchy3"/>
    <dgm:cxn modelId="{735A6212-4042-444B-BC6D-689BD600655A}" type="presParOf" srcId="{92382315-DB66-4D91-8200-80D396979049}" destId="{7C7A9B7F-0D20-4B07-B110-01D066D604EF}" srcOrd="1" destOrd="0" presId="urn:microsoft.com/office/officeart/2005/8/layout/hierarchy3"/>
    <dgm:cxn modelId="{57E99BAA-5C16-479F-BACB-E34BE22A15A2}" type="presParOf" srcId="{7C7A9B7F-0D20-4B07-B110-01D066D604EF}" destId="{A9F7D04A-12B3-45A3-BEC0-817BC6C081FC}" srcOrd="0" destOrd="0" presId="urn:microsoft.com/office/officeart/2005/8/layout/hierarchy3"/>
    <dgm:cxn modelId="{6D93CDBD-2D92-4FCB-981F-6B844D1D6520}" type="presParOf" srcId="{7C7A9B7F-0D20-4B07-B110-01D066D604EF}" destId="{DB9A7C04-6578-441C-AAC3-5DB5138B7B45}" srcOrd="1" destOrd="0" presId="urn:microsoft.com/office/officeart/2005/8/layout/hierarchy3"/>
    <dgm:cxn modelId="{AA6EC04E-7394-4267-99EB-2BA370F05E63}" type="presParOf" srcId="{7C7A9B7F-0D20-4B07-B110-01D066D604EF}" destId="{CC80BFD3-B430-45C1-97F1-F6FA402DD412}" srcOrd="2" destOrd="0" presId="urn:microsoft.com/office/officeart/2005/8/layout/hierarchy3"/>
    <dgm:cxn modelId="{AA490A6E-830A-42E4-B71C-939CF881F5F9}" type="presParOf" srcId="{7C7A9B7F-0D20-4B07-B110-01D066D604EF}" destId="{B1F4B00C-2F4D-466A-9BDF-66D55093734C}" srcOrd="3" destOrd="0" presId="urn:microsoft.com/office/officeart/2005/8/layout/hierarchy3"/>
    <dgm:cxn modelId="{AF5E9C5D-6CCE-464D-8517-00847182635C}" type="presParOf" srcId="{E7C978A6-CFC6-4D78-8CD3-142FDBCB737B}" destId="{C5988161-6C75-4150-92D8-6264DC049326}" srcOrd="3" destOrd="0" presId="urn:microsoft.com/office/officeart/2005/8/layout/hierarchy3"/>
    <dgm:cxn modelId="{FEA84A97-97CB-4C07-BD63-D968892B5925}" type="presParOf" srcId="{C5988161-6C75-4150-92D8-6264DC049326}" destId="{50A06F0E-BF74-48EB-9F4A-E9C00DCE2CDF}" srcOrd="0" destOrd="0" presId="urn:microsoft.com/office/officeart/2005/8/layout/hierarchy3"/>
    <dgm:cxn modelId="{9C4027D1-2218-4FB8-9514-989F16DF9CE8}" type="presParOf" srcId="{50A06F0E-BF74-48EB-9F4A-E9C00DCE2CDF}" destId="{435A46B8-DDEA-4A30-8BE7-AF4A079B626D}" srcOrd="0" destOrd="0" presId="urn:microsoft.com/office/officeart/2005/8/layout/hierarchy3"/>
    <dgm:cxn modelId="{30F693DF-70F2-4915-8BDA-391A8FAE54CA}" type="presParOf" srcId="{50A06F0E-BF74-48EB-9F4A-E9C00DCE2CDF}" destId="{A7753942-1485-4DB5-AD96-9E4FD232CF74}" srcOrd="1" destOrd="0" presId="urn:microsoft.com/office/officeart/2005/8/layout/hierarchy3"/>
    <dgm:cxn modelId="{6DFE3D8A-E139-47E1-B143-18AFAA2A9BAD}" type="presParOf" srcId="{C5988161-6C75-4150-92D8-6264DC049326}" destId="{A550D950-2F91-448E-9D47-EF48D9C6530E}" srcOrd="1"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E62CD3-C95A-4D6F-A030-EEF01F824835}" type="doc">
      <dgm:prSet loTypeId="urn:microsoft.com/office/officeart/2005/8/layout/hList1" loCatId="list" qsTypeId="urn:microsoft.com/office/officeart/2005/8/quickstyle/simple4" qsCatId="simple" csTypeId="urn:microsoft.com/office/officeart/2005/8/colors/accent0_3" csCatId="mainScheme" phldr="1"/>
      <dgm:spPr/>
      <dgm:t>
        <a:bodyPr/>
        <a:lstStyle/>
        <a:p>
          <a:endParaRPr lang="en-US"/>
        </a:p>
      </dgm:t>
    </dgm:pt>
    <dgm:pt modelId="{A70079ED-87D7-4FFF-8F00-4F5857E3E3A3}">
      <dgm:prSet custT="1"/>
      <dgm:spPr>
        <a:noFill/>
        <a:ln>
          <a:noFill/>
        </a:ln>
      </dgm:spPr>
      <dgm:t>
        <a:bodyPr/>
        <a:lstStyle/>
        <a:p>
          <a:r>
            <a:rPr lang="fi-FI" sz="1400" b="0"/>
            <a:t>Tummaihoisia vastaan suunnattu teksti keskustelufoorumilla:</a:t>
          </a:r>
        </a:p>
        <a:p>
          <a:r>
            <a:rPr lang="fi-FI" sz="1400"/>
            <a:t>Kesällä 2019 40 päiväsakkoa (2 480 euroa) tummaihoisia vastaan suunnatun tekstin julkaisemisesta</a:t>
          </a:r>
          <a:endParaRPr lang="en-US" sz="1400"/>
        </a:p>
      </dgm:t>
    </dgm:pt>
    <dgm:pt modelId="{900171E2-4D4A-4BAC-82A8-1C80E12809FE}" type="parTrans" cxnId="{0EEA02E0-34CA-4749-A722-13BC96E875D2}">
      <dgm:prSet/>
      <dgm:spPr/>
      <dgm:t>
        <a:bodyPr/>
        <a:lstStyle/>
        <a:p>
          <a:endParaRPr lang="en-US"/>
        </a:p>
      </dgm:t>
    </dgm:pt>
    <dgm:pt modelId="{E5D10F0A-A80E-48D0-874C-F1BC2501BA5E}" type="sibTrans" cxnId="{0EEA02E0-34CA-4749-A722-13BC96E875D2}">
      <dgm:prSet/>
      <dgm:spPr/>
      <dgm:t>
        <a:bodyPr/>
        <a:lstStyle/>
        <a:p>
          <a:endParaRPr lang="en-US"/>
        </a:p>
      </dgm:t>
    </dgm:pt>
    <dgm:pt modelId="{551B72A3-C483-4045-BEEB-D0DCC9851A0D}">
      <dgm:prSet custT="1"/>
      <dgm:spPr>
        <a:noFill/>
        <a:ln>
          <a:noFill/>
        </a:ln>
      </dgm:spPr>
      <dgm:t>
        <a:bodyPr/>
        <a:lstStyle/>
        <a:p>
          <a:r>
            <a:rPr lang="fi-FI" sz="1400" b="0"/>
            <a:t>Maallikkotuomari kirjoitti someen halventavasti ulkomaalaistaustaisista ihmisistä.</a:t>
          </a:r>
        </a:p>
      </dgm:t>
    </dgm:pt>
    <dgm:pt modelId="{013D7824-BCE2-47BA-B82B-7FA0CEBFE4F3}" type="parTrans" cxnId="{969D0EFB-7670-4525-9D20-0BECF460B47C}">
      <dgm:prSet/>
      <dgm:spPr/>
      <dgm:t>
        <a:bodyPr/>
        <a:lstStyle/>
        <a:p>
          <a:endParaRPr lang="fi-FI"/>
        </a:p>
      </dgm:t>
    </dgm:pt>
    <dgm:pt modelId="{B8814543-71D4-460B-AFA1-0EF119B1CCA5}" type="sibTrans" cxnId="{969D0EFB-7670-4525-9D20-0BECF460B47C}">
      <dgm:prSet/>
      <dgm:spPr/>
      <dgm:t>
        <a:bodyPr/>
        <a:lstStyle/>
        <a:p>
          <a:endParaRPr lang="fi-FI"/>
        </a:p>
      </dgm:t>
    </dgm:pt>
    <dgm:pt modelId="{E86DB3AD-1250-47E0-B88B-192E0B74DF44}">
      <dgm:prSet custT="1"/>
      <dgm:spPr>
        <a:noFill/>
        <a:ln>
          <a:noFill/>
        </a:ln>
      </dgm:spPr>
      <dgm:t>
        <a:bodyPr/>
        <a:lstStyle/>
        <a:p>
          <a:r>
            <a:rPr lang="fi-FI" sz="1400" b="0"/>
            <a:t>Tuomio</a:t>
          </a:r>
          <a:r>
            <a:rPr lang="fi-FI" sz="1400" b="1"/>
            <a:t> </a:t>
          </a:r>
          <a:r>
            <a:rPr lang="fi-FI" sz="1400" b="0" i="0"/>
            <a:t>kahdesta kiihottamisesta kansanryhmää vastaan sekä virkavelvollisuuden rikkomisesta. Hänet tuomittiin maksamaan päiväsakkoja yhteensä 1 750 euroa.</a:t>
          </a:r>
          <a:endParaRPr lang="fi-FI" sz="1400" b="1"/>
        </a:p>
      </dgm:t>
    </dgm:pt>
    <dgm:pt modelId="{CF63793D-E68C-480B-9FC7-8BC81A71854D}" type="parTrans" cxnId="{A0A2CD4B-743E-4867-AD55-68CE4843C363}">
      <dgm:prSet/>
      <dgm:spPr/>
      <dgm:t>
        <a:bodyPr/>
        <a:lstStyle/>
        <a:p>
          <a:endParaRPr lang="fi-FI"/>
        </a:p>
      </dgm:t>
    </dgm:pt>
    <dgm:pt modelId="{86CF1A73-BA5A-4722-B190-D1E23CD87702}" type="sibTrans" cxnId="{A0A2CD4B-743E-4867-AD55-68CE4843C363}">
      <dgm:prSet/>
      <dgm:spPr/>
      <dgm:t>
        <a:bodyPr/>
        <a:lstStyle/>
        <a:p>
          <a:endParaRPr lang="fi-FI"/>
        </a:p>
      </dgm:t>
    </dgm:pt>
    <dgm:pt modelId="{19CB02A0-19B2-48D5-9F9F-7DAA0C24313B}">
      <dgm:prSet custT="1"/>
      <dgm:spPr>
        <a:noFill/>
        <a:ln>
          <a:noFill/>
        </a:ln>
      </dgm:spPr>
      <dgm:t>
        <a:bodyPr/>
        <a:lstStyle/>
        <a:p>
          <a:r>
            <a:rPr lang="fi-FI" sz="1400" b="0"/>
            <a:t>”Tappolista” somessa</a:t>
          </a:r>
        </a:p>
      </dgm:t>
    </dgm:pt>
    <dgm:pt modelId="{3D48239D-9E19-4B00-A282-3E61A7F2B956}" type="parTrans" cxnId="{A700D637-4E94-48FD-B7FF-88C0FE638B5E}">
      <dgm:prSet/>
      <dgm:spPr/>
      <dgm:t>
        <a:bodyPr/>
        <a:lstStyle/>
        <a:p>
          <a:endParaRPr lang="fi-FI"/>
        </a:p>
      </dgm:t>
    </dgm:pt>
    <dgm:pt modelId="{8EF0CD1D-9BBA-454F-89F0-4CD00C28B776}" type="sibTrans" cxnId="{A700D637-4E94-48FD-B7FF-88C0FE638B5E}">
      <dgm:prSet/>
      <dgm:spPr/>
      <dgm:t>
        <a:bodyPr/>
        <a:lstStyle/>
        <a:p>
          <a:endParaRPr lang="fi-FI"/>
        </a:p>
      </dgm:t>
    </dgm:pt>
    <dgm:pt modelId="{B4CC2C16-A87E-4568-BB80-9BF8AC9CE2FA}">
      <dgm:prSet custT="1"/>
      <dgm:spPr>
        <a:noFill/>
        <a:ln>
          <a:noFill/>
        </a:ln>
      </dgm:spPr>
      <dgm:t>
        <a:bodyPr/>
        <a:lstStyle/>
        <a:p>
          <a:r>
            <a:rPr lang="fi-FI" sz="1400" b="0"/>
            <a:t>Kirjoitti vitsillä someen ”tappolistan”</a:t>
          </a:r>
        </a:p>
      </dgm:t>
    </dgm:pt>
    <dgm:pt modelId="{31E1C9F0-ACAD-46E2-8E21-E08B3DFE544C}" type="parTrans" cxnId="{83FDB593-CD6C-4F3F-A48E-9CC48C5A88B3}">
      <dgm:prSet/>
      <dgm:spPr/>
      <dgm:t>
        <a:bodyPr/>
        <a:lstStyle/>
        <a:p>
          <a:endParaRPr lang="fi-FI"/>
        </a:p>
      </dgm:t>
    </dgm:pt>
    <dgm:pt modelId="{6B3B614C-DE29-4E5D-A828-64FD59F7368D}" type="sibTrans" cxnId="{83FDB593-CD6C-4F3F-A48E-9CC48C5A88B3}">
      <dgm:prSet/>
      <dgm:spPr/>
      <dgm:t>
        <a:bodyPr/>
        <a:lstStyle/>
        <a:p>
          <a:endParaRPr lang="fi-FI"/>
        </a:p>
      </dgm:t>
    </dgm:pt>
    <dgm:pt modelId="{2981EBA1-6D48-48AB-8F05-3C7566F58045}">
      <dgm:prSet custT="1"/>
      <dgm:spPr>
        <a:noFill/>
        <a:ln>
          <a:noFill/>
        </a:ln>
      </dgm:spPr>
      <dgm:t>
        <a:bodyPr/>
        <a:lstStyle/>
        <a:p>
          <a:r>
            <a:rPr lang="fi-FI" sz="1400" b="0"/>
            <a:t>Tutkitaan laittomana uhkauksena</a:t>
          </a:r>
        </a:p>
      </dgm:t>
    </dgm:pt>
    <dgm:pt modelId="{67F99377-6383-41B4-850B-8B033DD11EA2}" type="parTrans" cxnId="{374B57A8-1612-415F-8F8F-48CF25683937}">
      <dgm:prSet/>
      <dgm:spPr/>
      <dgm:t>
        <a:bodyPr/>
        <a:lstStyle/>
        <a:p>
          <a:endParaRPr lang="fi-FI"/>
        </a:p>
      </dgm:t>
    </dgm:pt>
    <dgm:pt modelId="{2351ACBB-8904-4A89-9E4E-107BEDBCA6EE}" type="sibTrans" cxnId="{374B57A8-1612-415F-8F8F-48CF25683937}">
      <dgm:prSet/>
      <dgm:spPr/>
      <dgm:t>
        <a:bodyPr/>
        <a:lstStyle/>
        <a:p>
          <a:endParaRPr lang="fi-FI"/>
        </a:p>
      </dgm:t>
    </dgm:pt>
    <dgm:pt modelId="{EF93668A-E12E-4CBE-834A-503886DDB341}">
      <dgm:prSet custT="1"/>
      <dgm:spPr>
        <a:noFill/>
        <a:ln>
          <a:noFill/>
        </a:ln>
      </dgm:spPr>
      <dgm:t>
        <a:bodyPr/>
        <a:lstStyle/>
        <a:p>
          <a:r>
            <a:rPr lang="fi-FI" sz="1400">
              <a:hlinkClick xmlns:r="http://schemas.openxmlformats.org/officeDocument/2006/relationships" r:id="rId1"/>
            </a:rPr>
            <a:t>Somessa kiertäneen ”tappolistan” tutkinta etenee – epäilty myönsi julkaisseensa listan | Uutisia lyhyesti | Yle</a:t>
          </a:r>
          <a:endParaRPr lang="fi-FI" sz="1400" b="1"/>
        </a:p>
      </dgm:t>
    </dgm:pt>
    <dgm:pt modelId="{D6BF36CA-5737-4FAA-AEE1-4FE78A193C38}" type="parTrans" cxnId="{A3142231-1993-4D3B-8766-423C77BBDAD6}">
      <dgm:prSet/>
      <dgm:spPr/>
      <dgm:t>
        <a:bodyPr/>
        <a:lstStyle/>
        <a:p>
          <a:endParaRPr lang="fi-FI"/>
        </a:p>
      </dgm:t>
    </dgm:pt>
    <dgm:pt modelId="{5F0B0779-9455-48CE-A65A-A8D42F321D70}" type="sibTrans" cxnId="{A3142231-1993-4D3B-8766-423C77BBDAD6}">
      <dgm:prSet/>
      <dgm:spPr/>
      <dgm:t>
        <a:bodyPr/>
        <a:lstStyle/>
        <a:p>
          <a:endParaRPr lang="fi-FI"/>
        </a:p>
      </dgm:t>
    </dgm:pt>
    <dgm:pt modelId="{24ACF2B7-AF72-441F-9FAD-9E917BD31E49}">
      <dgm:prSet custT="1"/>
      <dgm:spPr>
        <a:solidFill>
          <a:schemeClr val="bg2"/>
        </a:solidFill>
        <a:ln>
          <a:solidFill>
            <a:schemeClr val="tx2"/>
          </a:solidFill>
        </a:ln>
      </dgm:spPr>
      <dgm:t>
        <a:bodyPr/>
        <a:lstStyle/>
        <a:p>
          <a:r>
            <a:rPr lang="fi-FI" sz="1600" b="1">
              <a:solidFill>
                <a:schemeClr val="tx2"/>
              </a:solidFill>
            </a:rPr>
            <a:t>Laiton uhkaus </a:t>
          </a:r>
        </a:p>
        <a:p>
          <a:r>
            <a:rPr lang="fi-FI" sz="1600" b="1">
              <a:solidFill>
                <a:schemeClr val="tx2"/>
              </a:solidFill>
            </a:rPr>
            <a:t>Kesäkuu 2024</a:t>
          </a:r>
        </a:p>
      </dgm:t>
    </dgm:pt>
    <dgm:pt modelId="{0F178E77-A267-46E7-A322-61AD839CC722}" type="parTrans" cxnId="{58A12B36-529C-4FF2-9DC2-FDB470ABC989}">
      <dgm:prSet/>
      <dgm:spPr/>
      <dgm:t>
        <a:bodyPr/>
        <a:lstStyle/>
        <a:p>
          <a:endParaRPr lang="fi-FI"/>
        </a:p>
      </dgm:t>
    </dgm:pt>
    <dgm:pt modelId="{EB4CD577-913A-404D-862A-90E49DFDCC66}" type="sibTrans" cxnId="{58A12B36-529C-4FF2-9DC2-FDB470ABC989}">
      <dgm:prSet/>
      <dgm:spPr/>
      <dgm:t>
        <a:bodyPr/>
        <a:lstStyle/>
        <a:p>
          <a:endParaRPr lang="fi-FI"/>
        </a:p>
      </dgm:t>
    </dgm:pt>
    <dgm:pt modelId="{9FE2934F-7C64-4F23-9F1D-F6C2FC8D39B0}">
      <dgm:prSet custT="1"/>
      <dgm:spPr>
        <a:solidFill>
          <a:schemeClr val="bg2"/>
        </a:solidFill>
        <a:ln>
          <a:solidFill>
            <a:schemeClr val="tx2"/>
          </a:solidFill>
        </a:ln>
      </dgm:spPr>
      <dgm:t>
        <a:bodyPr/>
        <a:lstStyle/>
        <a:p>
          <a:r>
            <a:rPr lang="fi-FI" sz="1400" b="1">
              <a:solidFill>
                <a:schemeClr val="bg1"/>
              </a:solidFill>
            </a:rPr>
            <a:t> </a:t>
          </a:r>
          <a:r>
            <a:rPr lang="fi-FI" sz="1600" b="1">
              <a:solidFill>
                <a:schemeClr val="tx2"/>
              </a:solidFill>
            </a:rPr>
            <a:t>Kiihottaminen kansanryhmää vastaan 2020</a:t>
          </a:r>
        </a:p>
      </dgm:t>
    </dgm:pt>
    <dgm:pt modelId="{3F127AEE-CE31-4BB8-A938-E0C48E24DA1B}" type="parTrans" cxnId="{34C39D1F-5D21-4B7B-AA2C-8D0A7FA77C65}">
      <dgm:prSet/>
      <dgm:spPr/>
      <dgm:t>
        <a:bodyPr/>
        <a:lstStyle/>
        <a:p>
          <a:endParaRPr lang="fi-FI"/>
        </a:p>
      </dgm:t>
    </dgm:pt>
    <dgm:pt modelId="{6BD9402C-DAB0-4E4B-9325-FEB380CFED48}" type="sibTrans" cxnId="{34C39D1F-5D21-4B7B-AA2C-8D0A7FA77C65}">
      <dgm:prSet/>
      <dgm:spPr/>
      <dgm:t>
        <a:bodyPr/>
        <a:lstStyle/>
        <a:p>
          <a:endParaRPr lang="fi-FI"/>
        </a:p>
      </dgm:t>
    </dgm:pt>
    <dgm:pt modelId="{C921EFCE-B033-4D2B-8B4A-99F5CBC012E7}">
      <dgm:prSet custT="1"/>
      <dgm:spPr>
        <a:solidFill>
          <a:schemeClr val="bg2"/>
        </a:solidFill>
        <a:ln>
          <a:solidFill>
            <a:schemeClr val="tx2"/>
          </a:solidFill>
        </a:ln>
      </dgm:spPr>
      <dgm:t>
        <a:bodyPr/>
        <a:lstStyle/>
        <a:p>
          <a:r>
            <a:rPr lang="en-US" sz="1600" b="1" i="0" err="1">
              <a:solidFill>
                <a:schemeClr val="tx2"/>
              </a:solidFill>
            </a:rPr>
            <a:t>Kunnianloukkaus</a:t>
          </a:r>
          <a:r>
            <a:rPr lang="en-US" sz="1600" b="1" i="0">
              <a:solidFill>
                <a:schemeClr val="tx2"/>
              </a:solidFill>
            </a:rPr>
            <a:t> 2019</a:t>
          </a:r>
        </a:p>
      </dgm:t>
    </dgm:pt>
    <dgm:pt modelId="{6D20A1E5-180B-4B2D-AC25-4107DD32DA16}" type="parTrans" cxnId="{72C69A87-D4A5-4F73-A7EC-89BF6087D3AA}">
      <dgm:prSet/>
      <dgm:spPr/>
      <dgm:t>
        <a:bodyPr/>
        <a:lstStyle/>
        <a:p>
          <a:endParaRPr lang="fi-FI"/>
        </a:p>
      </dgm:t>
    </dgm:pt>
    <dgm:pt modelId="{4277AEAF-DF33-42C7-B349-EBA77FAEEDBF}" type="sibTrans" cxnId="{72C69A87-D4A5-4F73-A7EC-89BF6087D3AA}">
      <dgm:prSet/>
      <dgm:spPr/>
      <dgm:t>
        <a:bodyPr/>
        <a:lstStyle/>
        <a:p>
          <a:endParaRPr lang="fi-FI"/>
        </a:p>
      </dgm:t>
    </dgm:pt>
    <dgm:pt modelId="{72C919CB-9137-46B2-B6F3-662CB21D1303}">
      <dgm:prSet custT="1"/>
      <dgm:spPr>
        <a:noFill/>
        <a:ln>
          <a:noFill/>
        </a:ln>
      </dgm:spPr>
      <dgm:t>
        <a:bodyPr/>
        <a:lstStyle/>
        <a:p>
          <a:r>
            <a:rPr lang="fi-FI" sz="1400">
              <a:hlinkClick xmlns:r="http://schemas.openxmlformats.org/officeDocument/2006/relationships" r:id="rId2"/>
            </a:rPr>
            <a:t>Kouvolalainen maallikkotuomari tuomittiin kiihottamisesta kansanryhmää vastaan kahden somejulkaisun takia | Kymenlaakso | Yle</a:t>
          </a:r>
          <a:endParaRPr lang="fi-FI" sz="1400" b="1"/>
        </a:p>
      </dgm:t>
    </dgm:pt>
    <dgm:pt modelId="{ED10C568-F27C-4F65-8967-FBDB834AAE7B}" type="parTrans" cxnId="{00523F0F-3952-42A2-BD46-F7CC47DEC24B}">
      <dgm:prSet/>
      <dgm:spPr/>
      <dgm:t>
        <a:bodyPr/>
        <a:lstStyle/>
        <a:p>
          <a:endParaRPr lang="fi-FI"/>
        </a:p>
      </dgm:t>
    </dgm:pt>
    <dgm:pt modelId="{4282694B-1ADA-4E6C-B900-753D357D6E98}" type="sibTrans" cxnId="{00523F0F-3952-42A2-BD46-F7CC47DEC24B}">
      <dgm:prSet/>
      <dgm:spPr/>
      <dgm:t>
        <a:bodyPr/>
        <a:lstStyle/>
        <a:p>
          <a:endParaRPr lang="fi-FI"/>
        </a:p>
      </dgm:t>
    </dgm:pt>
    <dgm:pt modelId="{ADFD5634-F0D7-433E-B907-1E3A6DB6C3D6}">
      <dgm:prSet custT="1"/>
      <dgm:spPr>
        <a:noFill/>
        <a:ln>
          <a:noFill/>
        </a:ln>
      </dgm:spPr>
      <dgm:t>
        <a:bodyPr/>
        <a:lstStyle/>
        <a:p>
          <a:pPr>
            <a:buFontTx/>
            <a:buNone/>
          </a:pPr>
          <a:r>
            <a:rPr lang="fi-FI" sz="1400"/>
            <a:t>   keskustelufoorumilla syyskuussa 2017. Teksti kannatti valkoista ylivaltaa, ja siinä ehdotettiin kansalaisoikeuksien poistamista tummaihoisilta ihmisiltä sekä väkivallan ja muiden vakavien rikosten sallimista näitä kohtaan. </a:t>
          </a:r>
          <a:endParaRPr lang="en-US" sz="1400"/>
        </a:p>
      </dgm:t>
    </dgm:pt>
    <dgm:pt modelId="{69C22271-7475-4E7B-93E5-7F633005864D}" type="parTrans" cxnId="{92964D2E-9562-49AB-B034-63EF5B0C633A}">
      <dgm:prSet/>
      <dgm:spPr/>
      <dgm:t>
        <a:bodyPr/>
        <a:lstStyle/>
        <a:p>
          <a:endParaRPr lang="fi-FI"/>
        </a:p>
      </dgm:t>
    </dgm:pt>
    <dgm:pt modelId="{7D0EBC67-8B55-48B0-A02B-4C51FB20C909}" type="sibTrans" cxnId="{92964D2E-9562-49AB-B034-63EF5B0C633A}">
      <dgm:prSet/>
      <dgm:spPr/>
      <dgm:t>
        <a:bodyPr/>
        <a:lstStyle/>
        <a:p>
          <a:endParaRPr lang="fi-FI"/>
        </a:p>
      </dgm:t>
    </dgm:pt>
    <dgm:pt modelId="{358124C0-63AB-438F-8187-5DDD3C0A0FFA}" type="pres">
      <dgm:prSet presAssocID="{59E62CD3-C95A-4D6F-A030-EEF01F824835}" presName="Name0" presStyleCnt="0">
        <dgm:presLayoutVars>
          <dgm:dir/>
          <dgm:animLvl val="lvl"/>
          <dgm:resizeHandles val="exact"/>
        </dgm:presLayoutVars>
      </dgm:prSet>
      <dgm:spPr/>
    </dgm:pt>
    <dgm:pt modelId="{6117D364-DEC8-46D1-9346-63045121F7DD}" type="pres">
      <dgm:prSet presAssocID="{9FE2934F-7C64-4F23-9F1D-F6C2FC8D39B0}" presName="composite" presStyleCnt="0"/>
      <dgm:spPr/>
    </dgm:pt>
    <dgm:pt modelId="{8FF587C4-5DBA-45D2-96C3-311305375297}" type="pres">
      <dgm:prSet presAssocID="{9FE2934F-7C64-4F23-9F1D-F6C2FC8D39B0}" presName="parTx" presStyleLbl="alignNode1" presStyleIdx="0" presStyleCnt="3" custLinFactNeighborY="1980">
        <dgm:presLayoutVars>
          <dgm:chMax val="0"/>
          <dgm:chPref val="0"/>
          <dgm:bulletEnabled val="1"/>
        </dgm:presLayoutVars>
      </dgm:prSet>
      <dgm:spPr/>
    </dgm:pt>
    <dgm:pt modelId="{44C5A667-F673-4DDE-87AD-95501BB476AF}" type="pres">
      <dgm:prSet presAssocID="{9FE2934F-7C64-4F23-9F1D-F6C2FC8D39B0}" presName="desTx" presStyleLbl="alignAccFollowNode1" presStyleIdx="0" presStyleCnt="3">
        <dgm:presLayoutVars>
          <dgm:bulletEnabled val="1"/>
        </dgm:presLayoutVars>
      </dgm:prSet>
      <dgm:spPr/>
    </dgm:pt>
    <dgm:pt modelId="{A8D37AB4-E510-4375-9902-D4970BF2BD16}" type="pres">
      <dgm:prSet presAssocID="{6BD9402C-DAB0-4E4B-9325-FEB380CFED48}" presName="space" presStyleCnt="0"/>
      <dgm:spPr/>
    </dgm:pt>
    <dgm:pt modelId="{83354486-39BB-45AD-880B-DCA382785CE5}" type="pres">
      <dgm:prSet presAssocID="{24ACF2B7-AF72-441F-9FAD-9E917BD31E49}" presName="composite" presStyleCnt="0"/>
      <dgm:spPr/>
    </dgm:pt>
    <dgm:pt modelId="{3FBDA59F-E60D-4EA8-B406-379F8C33815F}" type="pres">
      <dgm:prSet presAssocID="{24ACF2B7-AF72-441F-9FAD-9E917BD31E49}" presName="parTx" presStyleLbl="alignNode1" presStyleIdx="1" presStyleCnt="3">
        <dgm:presLayoutVars>
          <dgm:chMax val="0"/>
          <dgm:chPref val="0"/>
          <dgm:bulletEnabled val="1"/>
        </dgm:presLayoutVars>
      </dgm:prSet>
      <dgm:spPr/>
    </dgm:pt>
    <dgm:pt modelId="{658AE584-19BD-401D-A696-69F2B383DAFB}" type="pres">
      <dgm:prSet presAssocID="{24ACF2B7-AF72-441F-9FAD-9E917BD31E49}" presName="desTx" presStyleLbl="alignAccFollowNode1" presStyleIdx="1" presStyleCnt="3">
        <dgm:presLayoutVars>
          <dgm:bulletEnabled val="1"/>
        </dgm:presLayoutVars>
      </dgm:prSet>
      <dgm:spPr/>
    </dgm:pt>
    <dgm:pt modelId="{7A488E30-0077-4327-84C8-8B6A213B6C20}" type="pres">
      <dgm:prSet presAssocID="{EB4CD577-913A-404D-862A-90E49DFDCC66}" presName="space" presStyleCnt="0"/>
      <dgm:spPr/>
    </dgm:pt>
    <dgm:pt modelId="{307F0D65-3F12-4E55-AAA4-6695D70C020E}" type="pres">
      <dgm:prSet presAssocID="{C921EFCE-B033-4D2B-8B4A-99F5CBC012E7}" presName="composite" presStyleCnt="0"/>
      <dgm:spPr/>
    </dgm:pt>
    <dgm:pt modelId="{D30617F1-7796-47C4-A36D-D85A4F90153B}" type="pres">
      <dgm:prSet presAssocID="{C921EFCE-B033-4D2B-8B4A-99F5CBC012E7}" presName="parTx" presStyleLbl="alignNode1" presStyleIdx="2" presStyleCnt="3">
        <dgm:presLayoutVars>
          <dgm:chMax val="0"/>
          <dgm:chPref val="0"/>
          <dgm:bulletEnabled val="1"/>
        </dgm:presLayoutVars>
      </dgm:prSet>
      <dgm:spPr/>
    </dgm:pt>
    <dgm:pt modelId="{A87FFA34-F88C-4A75-BB3D-C452E4829515}" type="pres">
      <dgm:prSet presAssocID="{C921EFCE-B033-4D2B-8B4A-99F5CBC012E7}" presName="desTx" presStyleLbl="alignAccFollowNode1" presStyleIdx="2" presStyleCnt="3">
        <dgm:presLayoutVars>
          <dgm:bulletEnabled val="1"/>
        </dgm:presLayoutVars>
      </dgm:prSet>
      <dgm:spPr/>
    </dgm:pt>
  </dgm:ptLst>
  <dgm:cxnLst>
    <dgm:cxn modelId="{D5095504-7F58-4F47-9E56-7F66F6BE4C25}" type="presOf" srcId="{2981EBA1-6D48-48AB-8F05-3C7566F58045}" destId="{658AE584-19BD-401D-A696-69F2B383DAFB}" srcOrd="0" destOrd="2" presId="urn:microsoft.com/office/officeart/2005/8/layout/hList1"/>
    <dgm:cxn modelId="{00523F0F-3952-42A2-BD46-F7CC47DEC24B}" srcId="{9FE2934F-7C64-4F23-9F1D-F6C2FC8D39B0}" destId="{72C919CB-9137-46B2-B6F3-662CB21D1303}" srcOrd="2" destOrd="0" parTransId="{ED10C568-F27C-4F65-8967-FBDB834AAE7B}" sibTransId="{4282694B-1ADA-4E6C-B900-753D357D6E98}"/>
    <dgm:cxn modelId="{D7185D13-BAEE-4340-B491-11A60341E86B}" type="presOf" srcId="{A70079ED-87D7-4FFF-8F00-4F5857E3E3A3}" destId="{A87FFA34-F88C-4A75-BB3D-C452E4829515}" srcOrd="0" destOrd="0" presId="urn:microsoft.com/office/officeart/2005/8/layout/hList1"/>
    <dgm:cxn modelId="{34C39D1F-5D21-4B7B-AA2C-8D0A7FA77C65}" srcId="{59E62CD3-C95A-4D6F-A030-EEF01F824835}" destId="{9FE2934F-7C64-4F23-9F1D-F6C2FC8D39B0}" srcOrd="0" destOrd="0" parTransId="{3F127AEE-CE31-4BB8-A938-E0C48E24DA1B}" sibTransId="{6BD9402C-DAB0-4E4B-9325-FEB380CFED48}"/>
    <dgm:cxn modelId="{92964D2E-9562-49AB-B034-63EF5B0C633A}" srcId="{C921EFCE-B033-4D2B-8B4A-99F5CBC012E7}" destId="{ADFD5634-F0D7-433E-B907-1E3A6DB6C3D6}" srcOrd="1" destOrd="0" parTransId="{69C22271-7475-4E7B-93E5-7F633005864D}" sibTransId="{7D0EBC67-8B55-48B0-A02B-4C51FB20C909}"/>
    <dgm:cxn modelId="{A3142231-1993-4D3B-8766-423C77BBDAD6}" srcId="{24ACF2B7-AF72-441F-9FAD-9E917BD31E49}" destId="{EF93668A-E12E-4CBE-834A-503886DDB341}" srcOrd="3" destOrd="0" parTransId="{D6BF36CA-5737-4FAA-AEE1-4FE78A193C38}" sibTransId="{5F0B0779-9455-48CE-A65A-A8D42F321D70}"/>
    <dgm:cxn modelId="{58A12B36-529C-4FF2-9DC2-FDB470ABC989}" srcId="{59E62CD3-C95A-4D6F-A030-EEF01F824835}" destId="{24ACF2B7-AF72-441F-9FAD-9E917BD31E49}" srcOrd="1" destOrd="0" parTransId="{0F178E77-A267-46E7-A322-61AD839CC722}" sibTransId="{EB4CD577-913A-404D-862A-90E49DFDCC66}"/>
    <dgm:cxn modelId="{A700D637-4E94-48FD-B7FF-88C0FE638B5E}" srcId="{24ACF2B7-AF72-441F-9FAD-9E917BD31E49}" destId="{19CB02A0-19B2-48D5-9F9F-7DAA0C24313B}" srcOrd="0" destOrd="0" parTransId="{3D48239D-9E19-4B00-A282-3E61A7F2B956}" sibTransId="{8EF0CD1D-9BBA-454F-89F0-4CD00C28B776}"/>
    <dgm:cxn modelId="{EE9AF962-0BF2-47ED-BA82-A62E6768288A}" type="presOf" srcId="{ADFD5634-F0D7-433E-B907-1E3A6DB6C3D6}" destId="{A87FFA34-F88C-4A75-BB3D-C452E4829515}" srcOrd="0" destOrd="1" presId="urn:microsoft.com/office/officeart/2005/8/layout/hList1"/>
    <dgm:cxn modelId="{B6EA9A68-308E-465D-8332-0481CB4E84A0}" type="presOf" srcId="{19CB02A0-19B2-48D5-9F9F-7DAA0C24313B}" destId="{658AE584-19BD-401D-A696-69F2B383DAFB}" srcOrd="0" destOrd="0" presId="urn:microsoft.com/office/officeart/2005/8/layout/hList1"/>
    <dgm:cxn modelId="{A0A2CD4B-743E-4867-AD55-68CE4843C363}" srcId="{9FE2934F-7C64-4F23-9F1D-F6C2FC8D39B0}" destId="{E86DB3AD-1250-47E0-B88B-192E0B74DF44}" srcOrd="1" destOrd="0" parTransId="{CF63793D-E68C-480B-9FC7-8BC81A71854D}" sibTransId="{86CF1A73-BA5A-4722-B190-D1E23CD87702}"/>
    <dgm:cxn modelId="{FBE5624D-629B-42D9-B02A-BAE6E8CA67AF}" type="presOf" srcId="{9FE2934F-7C64-4F23-9F1D-F6C2FC8D39B0}" destId="{8FF587C4-5DBA-45D2-96C3-311305375297}" srcOrd="0" destOrd="0" presId="urn:microsoft.com/office/officeart/2005/8/layout/hList1"/>
    <dgm:cxn modelId="{3ACD4373-E7BF-4476-B109-310DDBAC86AB}" type="presOf" srcId="{C921EFCE-B033-4D2B-8B4A-99F5CBC012E7}" destId="{D30617F1-7796-47C4-A36D-D85A4F90153B}" srcOrd="0" destOrd="0" presId="urn:microsoft.com/office/officeart/2005/8/layout/hList1"/>
    <dgm:cxn modelId="{14CE9654-B0BC-46AB-8A2B-97A00FBB462D}" type="presOf" srcId="{24ACF2B7-AF72-441F-9FAD-9E917BD31E49}" destId="{3FBDA59F-E60D-4EA8-B406-379F8C33815F}" srcOrd="0" destOrd="0" presId="urn:microsoft.com/office/officeart/2005/8/layout/hList1"/>
    <dgm:cxn modelId="{7C6D5279-3FB5-42E5-A37C-D6DD95D702B1}" type="presOf" srcId="{E86DB3AD-1250-47E0-B88B-192E0B74DF44}" destId="{44C5A667-F673-4DDE-87AD-95501BB476AF}" srcOrd="0" destOrd="1" presId="urn:microsoft.com/office/officeart/2005/8/layout/hList1"/>
    <dgm:cxn modelId="{72C69A87-D4A5-4F73-A7EC-89BF6087D3AA}" srcId="{59E62CD3-C95A-4D6F-A030-EEF01F824835}" destId="{C921EFCE-B033-4D2B-8B4A-99F5CBC012E7}" srcOrd="2" destOrd="0" parTransId="{6D20A1E5-180B-4B2D-AC25-4107DD32DA16}" sibTransId="{4277AEAF-DF33-42C7-B349-EBA77FAEEDBF}"/>
    <dgm:cxn modelId="{83FDB593-CD6C-4F3F-A48E-9CC48C5A88B3}" srcId="{24ACF2B7-AF72-441F-9FAD-9E917BD31E49}" destId="{B4CC2C16-A87E-4568-BB80-9BF8AC9CE2FA}" srcOrd="1" destOrd="0" parTransId="{31E1C9F0-ACAD-46E2-8E21-E08B3DFE544C}" sibTransId="{6B3B614C-DE29-4E5D-A828-64FD59F7368D}"/>
    <dgm:cxn modelId="{374B57A8-1612-415F-8F8F-48CF25683937}" srcId="{24ACF2B7-AF72-441F-9FAD-9E917BD31E49}" destId="{2981EBA1-6D48-48AB-8F05-3C7566F58045}" srcOrd="2" destOrd="0" parTransId="{67F99377-6383-41B4-850B-8B033DD11EA2}" sibTransId="{2351ACBB-8904-4A89-9E4E-107BEDBCA6EE}"/>
    <dgm:cxn modelId="{8328AEC4-E388-429B-BB4F-C512C2160BB1}" type="presOf" srcId="{72C919CB-9137-46B2-B6F3-662CB21D1303}" destId="{44C5A667-F673-4DDE-87AD-95501BB476AF}" srcOrd="0" destOrd="2" presId="urn:microsoft.com/office/officeart/2005/8/layout/hList1"/>
    <dgm:cxn modelId="{D2B290D0-E497-4C2C-97F2-AE1CC5C05C98}" type="presOf" srcId="{59E62CD3-C95A-4D6F-A030-EEF01F824835}" destId="{358124C0-63AB-438F-8187-5DDD3C0A0FFA}" srcOrd="0" destOrd="0" presId="urn:microsoft.com/office/officeart/2005/8/layout/hList1"/>
    <dgm:cxn modelId="{DCB981D2-9682-47BA-9B14-CBEA35D80B3A}" type="presOf" srcId="{B4CC2C16-A87E-4568-BB80-9BF8AC9CE2FA}" destId="{658AE584-19BD-401D-A696-69F2B383DAFB}" srcOrd="0" destOrd="1" presId="urn:microsoft.com/office/officeart/2005/8/layout/hList1"/>
    <dgm:cxn modelId="{0EEA02E0-34CA-4749-A722-13BC96E875D2}" srcId="{C921EFCE-B033-4D2B-8B4A-99F5CBC012E7}" destId="{A70079ED-87D7-4FFF-8F00-4F5857E3E3A3}" srcOrd="0" destOrd="0" parTransId="{900171E2-4D4A-4BAC-82A8-1C80E12809FE}" sibTransId="{E5D10F0A-A80E-48D0-874C-F1BC2501BA5E}"/>
    <dgm:cxn modelId="{76FA0BE1-91B9-44F5-8E5F-EF4A7430555D}" type="presOf" srcId="{EF93668A-E12E-4CBE-834A-503886DDB341}" destId="{658AE584-19BD-401D-A696-69F2B383DAFB}" srcOrd="0" destOrd="3" presId="urn:microsoft.com/office/officeart/2005/8/layout/hList1"/>
    <dgm:cxn modelId="{D57434F8-A354-4830-8FAB-365D66048C91}" type="presOf" srcId="{551B72A3-C483-4045-BEEB-D0DCC9851A0D}" destId="{44C5A667-F673-4DDE-87AD-95501BB476AF}" srcOrd="0" destOrd="0" presId="urn:microsoft.com/office/officeart/2005/8/layout/hList1"/>
    <dgm:cxn modelId="{969D0EFB-7670-4525-9D20-0BECF460B47C}" srcId="{9FE2934F-7C64-4F23-9F1D-F6C2FC8D39B0}" destId="{551B72A3-C483-4045-BEEB-D0DCC9851A0D}" srcOrd="0" destOrd="0" parTransId="{013D7824-BCE2-47BA-B82B-7FA0CEBFE4F3}" sibTransId="{B8814543-71D4-460B-AFA1-0EF119B1CCA5}"/>
    <dgm:cxn modelId="{D8233EF5-5625-4423-A07A-70F5C425BF61}" type="presParOf" srcId="{358124C0-63AB-438F-8187-5DDD3C0A0FFA}" destId="{6117D364-DEC8-46D1-9346-63045121F7DD}" srcOrd="0" destOrd="0" presId="urn:microsoft.com/office/officeart/2005/8/layout/hList1"/>
    <dgm:cxn modelId="{90CF8BBC-8E67-4C06-AF1D-1F47342815AA}" type="presParOf" srcId="{6117D364-DEC8-46D1-9346-63045121F7DD}" destId="{8FF587C4-5DBA-45D2-96C3-311305375297}" srcOrd="0" destOrd="0" presId="urn:microsoft.com/office/officeart/2005/8/layout/hList1"/>
    <dgm:cxn modelId="{EEB830E4-DD78-42BA-8BDC-840216BB9B3E}" type="presParOf" srcId="{6117D364-DEC8-46D1-9346-63045121F7DD}" destId="{44C5A667-F673-4DDE-87AD-95501BB476AF}" srcOrd="1" destOrd="0" presId="urn:microsoft.com/office/officeart/2005/8/layout/hList1"/>
    <dgm:cxn modelId="{4C4248D1-C878-48C1-BEFA-694C13462BAD}" type="presParOf" srcId="{358124C0-63AB-438F-8187-5DDD3C0A0FFA}" destId="{A8D37AB4-E510-4375-9902-D4970BF2BD16}" srcOrd="1" destOrd="0" presId="urn:microsoft.com/office/officeart/2005/8/layout/hList1"/>
    <dgm:cxn modelId="{8817205A-057E-49E2-8257-E5E46ABB20E9}" type="presParOf" srcId="{358124C0-63AB-438F-8187-5DDD3C0A0FFA}" destId="{83354486-39BB-45AD-880B-DCA382785CE5}" srcOrd="2" destOrd="0" presId="urn:microsoft.com/office/officeart/2005/8/layout/hList1"/>
    <dgm:cxn modelId="{EFA7EB4B-2A95-4F8B-8D8F-3AE3F3E9B4A9}" type="presParOf" srcId="{83354486-39BB-45AD-880B-DCA382785CE5}" destId="{3FBDA59F-E60D-4EA8-B406-379F8C33815F}" srcOrd="0" destOrd="0" presId="urn:microsoft.com/office/officeart/2005/8/layout/hList1"/>
    <dgm:cxn modelId="{FF41868F-05CB-469F-9E80-26A4526CC2F5}" type="presParOf" srcId="{83354486-39BB-45AD-880B-DCA382785CE5}" destId="{658AE584-19BD-401D-A696-69F2B383DAFB}" srcOrd="1" destOrd="0" presId="urn:microsoft.com/office/officeart/2005/8/layout/hList1"/>
    <dgm:cxn modelId="{80EC1A91-CB03-4C3B-B430-1921468E6FB2}" type="presParOf" srcId="{358124C0-63AB-438F-8187-5DDD3C0A0FFA}" destId="{7A488E30-0077-4327-84C8-8B6A213B6C20}" srcOrd="3" destOrd="0" presId="urn:microsoft.com/office/officeart/2005/8/layout/hList1"/>
    <dgm:cxn modelId="{D3FAAD54-E752-4DE4-9B11-0DEACB00177C}" type="presParOf" srcId="{358124C0-63AB-438F-8187-5DDD3C0A0FFA}" destId="{307F0D65-3F12-4E55-AAA4-6695D70C020E}" srcOrd="4" destOrd="0" presId="urn:microsoft.com/office/officeart/2005/8/layout/hList1"/>
    <dgm:cxn modelId="{F0983B0A-E543-4438-9121-7B2DA44F826C}" type="presParOf" srcId="{307F0D65-3F12-4E55-AAA4-6695D70C020E}" destId="{D30617F1-7796-47C4-A36D-D85A4F90153B}" srcOrd="0" destOrd="0" presId="urn:microsoft.com/office/officeart/2005/8/layout/hList1"/>
    <dgm:cxn modelId="{3248FA09-9FF0-4402-95D5-56ABDD575EA1}" type="presParOf" srcId="{307F0D65-3F12-4E55-AAA4-6695D70C020E}" destId="{A87FFA34-F88C-4A75-BB3D-C452E48295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71DF-C35C-4519-A79B-65642553301D}">
      <dsp:nvSpPr>
        <dsp:cNvPr id="0" name=""/>
        <dsp:cNvSpPr/>
      </dsp:nvSpPr>
      <dsp:spPr>
        <a:xfrm>
          <a:off x="2381" y="111021"/>
          <a:ext cx="2737331" cy="1368665"/>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a:t>Alle 18-vuotiasta tulee suojella kaikenlaiselta kasvua ja kehitystä vaarantavalta toiminnalta.</a:t>
          </a:r>
          <a:endParaRPr lang="en-US" sz="1800" kern="1200"/>
        </a:p>
      </dsp:txBody>
      <dsp:txXfrm>
        <a:off x="42468" y="151108"/>
        <a:ext cx="2657157" cy="1288491"/>
      </dsp:txXfrm>
    </dsp:sp>
    <dsp:sp modelId="{2D64A4A0-AE09-4456-8AAE-82CF816609BC}">
      <dsp:nvSpPr>
        <dsp:cNvPr id="0" name=""/>
        <dsp:cNvSpPr/>
      </dsp:nvSpPr>
      <dsp:spPr>
        <a:xfrm>
          <a:off x="276114" y="1479687"/>
          <a:ext cx="302113" cy="937200"/>
        </a:xfrm>
        <a:custGeom>
          <a:avLst/>
          <a:gdLst/>
          <a:ahLst/>
          <a:cxnLst/>
          <a:rect l="0" t="0" r="0" b="0"/>
          <a:pathLst>
            <a:path>
              <a:moveTo>
                <a:pt x="0" y="0"/>
              </a:moveTo>
              <a:lnTo>
                <a:pt x="0" y="937200"/>
              </a:lnTo>
              <a:lnTo>
                <a:pt x="302113" y="93720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3A3477-88DB-4AE3-82F3-853635A01F55}">
      <dsp:nvSpPr>
        <dsp:cNvPr id="0" name=""/>
        <dsp:cNvSpPr/>
      </dsp:nvSpPr>
      <dsp:spPr>
        <a:xfrm>
          <a:off x="578228" y="1821853"/>
          <a:ext cx="2391923" cy="1190068"/>
        </a:xfrm>
        <a:prstGeom prst="roundRect">
          <a:avLst>
            <a:gd name="adj" fmla="val 10000"/>
          </a:avLst>
        </a:prstGeom>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fi-FI" sz="2100" kern="1200">
              <a:latin typeface="Arial"/>
            </a:rPr>
            <a:t>                                                                                </a:t>
          </a:r>
          <a:r>
            <a:rPr lang="fi-FI" sz="2100" kern="1200">
              <a:solidFill>
                <a:schemeClr val="bg1"/>
              </a:solidFill>
              <a:latin typeface="Arial"/>
            </a:rPr>
            <a:t>Vastuu on aikuisilla</a:t>
          </a:r>
          <a:endParaRPr lang="en-US" sz="2100" kern="1200">
            <a:solidFill>
              <a:schemeClr val="bg1"/>
            </a:solidFill>
          </a:endParaRPr>
        </a:p>
      </dsp:txBody>
      <dsp:txXfrm>
        <a:off x="613084" y="1856709"/>
        <a:ext cx="2322211" cy="1120356"/>
      </dsp:txXfrm>
    </dsp:sp>
    <dsp:sp modelId="{CD00A016-F297-4D7F-BA11-B2D834275671}">
      <dsp:nvSpPr>
        <dsp:cNvPr id="0" name=""/>
        <dsp:cNvSpPr/>
      </dsp:nvSpPr>
      <dsp:spPr>
        <a:xfrm>
          <a:off x="3424045" y="111021"/>
          <a:ext cx="2737331" cy="1368665"/>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a:t>Lapsella on oikeus saada ikätasoistaan tietoa maailmasta.</a:t>
          </a:r>
          <a:endParaRPr lang="en-US" sz="1800" kern="1200"/>
        </a:p>
      </dsp:txBody>
      <dsp:txXfrm>
        <a:off x="3464132" y="151108"/>
        <a:ext cx="2657157" cy="1288491"/>
      </dsp:txXfrm>
    </dsp:sp>
    <dsp:sp modelId="{E8BDF414-8EC1-4158-87C7-4A51599C76D5}">
      <dsp:nvSpPr>
        <dsp:cNvPr id="0" name=""/>
        <dsp:cNvSpPr/>
      </dsp:nvSpPr>
      <dsp:spPr>
        <a:xfrm>
          <a:off x="3697778" y="1479687"/>
          <a:ext cx="273733" cy="1026499"/>
        </a:xfrm>
        <a:custGeom>
          <a:avLst/>
          <a:gdLst/>
          <a:ahLst/>
          <a:cxnLst/>
          <a:rect l="0" t="0" r="0" b="0"/>
          <a:pathLst>
            <a:path>
              <a:moveTo>
                <a:pt x="0" y="0"/>
              </a:moveTo>
              <a:lnTo>
                <a:pt x="0" y="1026499"/>
              </a:lnTo>
              <a:lnTo>
                <a:pt x="273733" y="10264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E5D8-190F-4AD3-B000-4D7489537D59}">
      <dsp:nvSpPr>
        <dsp:cNvPr id="0" name=""/>
        <dsp:cNvSpPr/>
      </dsp:nvSpPr>
      <dsp:spPr>
        <a:xfrm>
          <a:off x="3971511" y="1821853"/>
          <a:ext cx="2189864" cy="1368665"/>
        </a:xfrm>
        <a:prstGeom prst="roundRect">
          <a:avLst>
            <a:gd name="adj" fmla="val 10000"/>
          </a:avLst>
        </a:prstGeom>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i-FI" sz="2100" kern="1200">
              <a:solidFill>
                <a:schemeClr val="bg1"/>
              </a:solidFill>
              <a:latin typeface="Arial"/>
            </a:rPr>
            <a:t>Lapsen</a:t>
          </a:r>
          <a:r>
            <a:rPr lang="fi-FI" sz="2100" kern="1200">
              <a:solidFill>
                <a:schemeClr val="bg1"/>
              </a:solidFill>
            </a:rPr>
            <a:t> vastuulla</a:t>
          </a:r>
        </a:p>
        <a:p>
          <a:pPr marL="0" lvl="0" indent="0" algn="ctr" defTabSz="933450">
            <a:lnSpc>
              <a:spcPct val="90000"/>
            </a:lnSpc>
            <a:spcBef>
              <a:spcPct val="0"/>
            </a:spcBef>
            <a:spcAft>
              <a:spcPct val="35000"/>
            </a:spcAft>
            <a:buNone/>
          </a:pPr>
          <a:r>
            <a:rPr lang="fi-FI" sz="2100" kern="1200">
              <a:solidFill>
                <a:schemeClr val="bg1"/>
              </a:solidFill>
            </a:rPr>
            <a:t> on ottaa oppia maailmasta</a:t>
          </a:r>
          <a:endParaRPr lang="en-US" sz="2100" kern="1200">
            <a:solidFill>
              <a:schemeClr val="bg1"/>
            </a:solidFill>
          </a:endParaRPr>
        </a:p>
      </dsp:txBody>
      <dsp:txXfrm>
        <a:off x="4011598" y="1861940"/>
        <a:ext cx="2109690" cy="1288491"/>
      </dsp:txXfrm>
    </dsp:sp>
    <dsp:sp modelId="{8A088FE8-4455-413D-9BC9-B22B9DEDA1B9}">
      <dsp:nvSpPr>
        <dsp:cNvPr id="0" name=""/>
        <dsp:cNvSpPr/>
      </dsp:nvSpPr>
      <dsp:spPr>
        <a:xfrm>
          <a:off x="6845709" y="111021"/>
          <a:ext cx="2737331" cy="1368665"/>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a:t>Yhdessä tavoitetaan parempaa todellisuutta. Lain tuntemus on jokaisen velvollisuus.</a:t>
          </a:r>
          <a:endParaRPr lang="en-US" sz="1800" kern="1200"/>
        </a:p>
      </dsp:txBody>
      <dsp:txXfrm>
        <a:off x="6885796" y="151108"/>
        <a:ext cx="2657157" cy="1288491"/>
      </dsp:txXfrm>
    </dsp:sp>
    <dsp:sp modelId="{A9F7D04A-12B3-45A3-BEC0-817BC6C081FC}">
      <dsp:nvSpPr>
        <dsp:cNvPr id="0" name=""/>
        <dsp:cNvSpPr/>
      </dsp:nvSpPr>
      <dsp:spPr>
        <a:xfrm>
          <a:off x="7119442" y="1479687"/>
          <a:ext cx="273733" cy="1026499"/>
        </a:xfrm>
        <a:custGeom>
          <a:avLst/>
          <a:gdLst/>
          <a:ahLst/>
          <a:cxnLst/>
          <a:rect l="0" t="0" r="0" b="0"/>
          <a:pathLst>
            <a:path>
              <a:moveTo>
                <a:pt x="0" y="0"/>
              </a:moveTo>
              <a:lnTo>
                <a:pt x="0" y="1026499"/>
              </a:lnTo>
              <a:lnTo>
                <a:pt x="273733" y="10264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A7C04-6578-441C-AAC3-5DB5138B7B45}">
      <dsp:nvSpPr>
        <dsp:cNvPr id="0" name=""/>
        <dsp:cNvSpPr/>
      </dsp:nvSpPr>
      <dsp:spPr>
        <a:xfrm>
          <a:off x="7393175" y="1821853"/>
          <a:ext cx="2189864" cy="1368665"/>
        </a:xfrm>
        <a:prstGeom prst="roundRect">
          <a:avLst>
            <a:gd name="adj" fmla="val 10000"/>
          </a:avLst>
        </a:prstGeom>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i-FI" sz="2100" kern="1200">
              <a:solidFill>
                <a:schemeClr val="bg1"/>
              </a:solidFill>
              <a:latin typeface="Arial"/>
            </a:rPr>
            <a:t>Jokaisella</a:t>
          </a:r>
          <a:r>
            <a:rPr lang="fi-FI" sz="2100" kern="1200">
              <a:solidFill>
                <a:schemeClr val="bg1"/>
              </a:solidFill>
            </a:rPr>
            <a:t> on oikeus olla turvassa ja rauhassa</a:t>
          </a:r>
          <a:endParaRPr lang="en-US" sz="2100" kern="1200">
            <a:solidFill>
              <a:schemeClr val="bg1"/>
            </a:solidFill>
          </a:endParaRPr>
        </a:p>
      </dsp:txBody>
      <dsp:txXfrm>
        <a:off x="7433262" y="1861940"/>
        <a:ext cx="2109690" cy="1288491"/>
      </dsp:txXfrm>
    </dsp:sp>
    <dsp:sp modelId="{CC80BFD3-B430-45C1-97F1-F6FA402DD412}">
      <dsp:nvSpPr>
        <dsp:cNvPr id="0" name=""/>
        <dsp:cNvSpPr/>
      </dsp:nvSpPr>
      <dsp:spPr>
        <a:xfrm>
          <a:off x="7119442" y="1479687"/>
          <a:ext cx="321034" cy="2771308"/>
        </a:xfrm>
        <a:custGeom>
          <a:avLst/>
          <a:gdLst/>
          <a:ahLst/>
          <a:cxnLst/>
          <a:rect l="0" t="0" r="0" b="0"/>
          <a:pathLst>
            <a:path>
              <a:moveTo>
                <a:pt x="0" y="0"/>
              </a:moveTo>
              <a:lnTo>
                <a:pt x="0" y="2771308"/>
              </a:lnTo>
              <a:lnTo>
                <a:pt x="321034" y="277130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F4B00C-2F4D-466A-9BDF-66D55093734C}">
      <dsp:nvSpPr>
        <dsp:cNvPr id="0" name=""/>
        <dsp:cNvSpPr/>
      </dsp:nvSpPr>
      <dsp:spPr>
        <a:xfrm>
          <a:off x="7440476" y="3555651"/>
          <a:ext cx="3489396" cy="13906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ct val="35000"/>
            </a:spcAft>
            <a:buNone/>
          </a:pPr>
          <a:r>
            <a:rPr lang="en-US" sz="1800" kern="1200" err="1"/>
            <a:t>Jokaisella</a:t>
          </a:r>
          <a:r>
            <a:rPr lang="en-US" sz="1800" kern="1200"/>
            <a:t> on </a:t>
          </a:r>
          <a:r>
            <a:rPr lang="en-US" sz="1800" kern="1200" err="1"/>
            <a:t>myös</a:t>
          </a:r>
          <a:r>
            <a:rPr lang="en-US" sz="1800" kern="1200"/>
            <a:t> </a:t>
          </a:r>
          <a:r>
            <a:rPr lang="en-US" sz="1800" kern="1200" err="1"/>
            <a:t>vastuu</a:t>
          </a:r>
          <a:r>
            <a:rPr lang="en-US" sz="1800" kern="1200"/>
            <a:t> </a:t>
          </a:r>
          <a:r>
            <a:rPr lang="en-US" sz="1800" kern="1200" err="1"/>
            <a:t>omista</a:t>
          </a:r>
          <a:r>
            <a:rPr lang="en-US" sz="1800" kern="1200"/>
            <a:t> </a:t>
          </a:r>
          <a:r>
            <a:rPr lang="en-US" sz="1800" kern="1200" err="1"/>
            <a:t>teoistaan</a:t>
          </a:r>
          <a:endParaRPr lang="en-US" sz="1800" kern="1200"/>
        </a:p>
        <a:p>
          <a:pPr marL="0" lvl="0" indent="0" algn="l" defTabSz="800100">
            <a:lnSpc>
              <a:spcPct val="90000"/>
            </a:lnSpc>
            <a:spcBef>
              <a:spcPct val="0"/>
            </a:spcBef>
            <a:spcAft>
              <a:spcPct val="35000"/>
            </a:spcAft>
            <a:buNone/>
          </a:pPr>
          <a:endParaRPr lang="en-US" sz="1800" kern="1200"/>
        </a:p>
        <a:p>
          <a:pPr marL="57150" lvl="1" indent="-57150" algn="l" defTabSz="488950">
            <a:lnSpc>
              <a:spcPct val="90000"/>
            </a:lnSpc>
            <a:spcBef>
              <a:spcPct val="0"/>
            </a:spcBef>
            <a:spcAft>
              <a:spcPct val="15000"/>
            </a:spcAft>
            <a:buChar char="•"/>
          </a:pPr>
          <a:r>
            <a:rPr lang="en-US" sz="1100" kern="1200"/>
            <a:t> </a:t>
          </a:r>
          <a:r>
            <a:rPr lang="en-US" sz="1200" kern="1200" err="1"/>
            <a:t>rikosoikeudellinen</a:t>
          </a:r>
          <a:r>
            <a:rPr lang="en-US" sz="1200" kern="1200"/>
            <a:t> </a:t>
          </a:r>
          <a:r>
            <a:rPr lang="en-US" sz="1200" kern="1200" err="1"/>
            <a:t>vastuu</a:t>
          </a:r>
          <a:r>
            <a:rPr lang="en-US" sz="1200" kern="1200"/>
            <a:t> </a:t>
          </a:r>
        </a:p>
        <a:p>
          <a:pPr marL="114300" lvl="1" indent="-114300" algn="l" defTabSz="533400">
            <a:lnSpc>
              <a:spcPct val="90000"/>
            </a:lnSpc>
            <a:spcBef>
              <a:spcPct val="0"/>
            </a:spcBef>
            <a:spcAft>
              <a:spcPct val="15000"/>
            </a:spcAft>
            <a:buChar char="•"/>
          </a:pPr>
          <a:r>
            <a:rPr lang="en-US" sz="1200" kern="1200" err="1"/>
            <a:t>vahingonkorvausvelvollisuus</a:t>
          </a:r>
          <a:endParaRPr lang="en-US" sz="1200" kern="1200"/>
        </a:p>
      </dsp:txBody>
      <dsp:txXfrm>
        <a:off x="7481208" y="3596383"/>
        <a:ext cx="3407932" cy="1309223"/>
      </dsp:txXfrm>
    </dsp:sp>
    <dsp:sp modelId="{435A46B8-DDEA-4A30-8BE7-AF4A079B626D}">
      <dsp:nvSpPr>
        <dsp:cNvPr id="0" name=""/>
        <dsp:cNvSpPr/>
      </dsp:nvSpPr>
      <dsp:spPr>
        <a:xfrm>
          <a:off x="1307459" y="3665729"/>
          <a:ext cx="2737331" cy="1368665"/>
        </a:xfrm>
        <a:prstGeom prst="roundRect">
          <a:avLst>
            <a:gd name="adj" fmla="val 10000"/>
          </a:avLst>
        </a:prstGeom>
        <a:solidFill>
          <a:schemeClr val="bg2"/>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a:hlinkClick xmlns:r="http://schemas.openxmlformats.org/officeDocument/2006/relationships" r:id="rId4"/>
            </a:rPr>
            <a:t>Sopiiko tämä käytös kouluun (youtube.com)</a:t>
          </a:r>
          <a:endParaRPr lang="fi-FI" sz="1800" kern="1200"/>
        </a:p>
      </dsp:txBody>
      <dsp:txXfrm>
        <a:off x="1347546" y="3705816"/>
        <a:ext cx="2657157" cy="1288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587C4-5DBA-45D2-96C3-311305375297}">
      <dsp:nvSpPr>
        <dsp:cNvPr id="0" name=""/>
        <dsp:cNvSpPr/>
      </dsp:nvSpPr>
      <dsp:spPr>
        <a:xfrm>
          <a:off x="3390" y="1654933"/>
          <a:ext cx="3305646" cy="1322258"/>
        </a:xfrm>
        <a:prstGeom prst="rect">
          <a:avLst/>
        </a:prstGeom>
        <a:solidFill>
          <a:schemeClr val="bg2"/>
        </a:solidFill>
        <a:ln w="9525" cap="flat" cmpd="sng" algn="ctr">
          <a:solidFill>
            <a:schemeClr val="tx2"/>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i-FI" sz="1400" b="1" kern="1200">
              <a:solidFill>
                <a:schemeClr val="bg1"/>
              </a:solidFill>
            </a:rPr>
            <a:t> </a:t>
          </a:r>
          <a:r>
            <a:rPr lang="fi-FI" sz="1600" b="1" kern="1200">
              <a:solidFill>
                <a:schemeClr val="tx2"/>
              </a:solidFill>
            </a:rPr>
            <a:t>Kiihottaminen kansanryhmää vastaan 2020</a:t>
          </a:r>
        </a:p>
      </dsp:txBody>
      <dsp:txXfrm>
        <a:off x="3390" y="1654933"/>
        <a:ext cx="3305646" cy="1322258"/>
      </dsp:txXfrm>
    </dsp:sp>
    <dsp:sp modelId="{44C5A667-F673-4DDE-87AD-95501BB476AF}">
      <dsp:nvSpPr>
        <dsp:cNvPr id="0" name=""/>
        <dsp:cNvSpPr/>
      </dsp:nvSpPr>
      <dsp:spPr>
        <a:xfrm>
          <a:off x="3390" y="2951011"/>
          <a:ext cx="3305646" cy="285480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i-FI" sz="1400" b="0" kern="1200"/>
            <a:t>Maallikkotuomari kirjoitti someen halventavasti ulkomaalaistaustaisista ihmisistä.</a:t>
          </a:r>
        </a:p>
        <a:p>
          <a:pPr marL="114300" lvl="1" indent="-114300" algn="l" defTabSz="622300">
            <a:lnSpc>
              <a:spcPct val="90000"/>
            </a:lnSpc>
            <a:spcBef>
              <a:spcPct val="0"/>
            </a:spcBef>
            <a:spcAft>
              <a:spcPct val="15000"/>
            </a:spcAft>
            <a:buChar char="•"/>
          </a:pPr>
          <a:r>
            <a:rPr lang="fi-FI" sz="1400" b="0" kern="1200"/>
            <a:t>Tuomio</a:t>
          </a:r>
          <a:r>
            <a:rPr lang="fi-FI" sz="1400" b="1" kern="1200"/>
            <a:t> </a:t>
          </a:r>
          <a:r>
            <a:rPr lang="fi-FI" sz="1400" b="0" i="0" kern="1200"/>
            <a:t>kahdesta kiihottamisesta kansanryhmää vastaan sekä virkavelvollisuuden rikkomisesta. Hänet tuomittiin maksamaan päiväsakkoja yhteensä 1 750 euroa.</a:t>
          </a:r>
          <a:endParaRPr lang="fi-FI" sz="1400" b="1" kern="1200"/>
        </a:p>
        <a:p>
          <a:pPr marL="114300" lvl="1" indent="-114300" algn="l" defTabSz="622300">
            <a:lnSpc>
              <a:spcPct val="90000"/>
            </a:lnSpc>
            <a:spcBef>
              <a:spcPct val="0"/>
            </a:spcBef>
            <a:spcAft>
              <a:spcPct val="15000"/>
            </a:spcAft>
            <a:buChar char="•"/>
          </a:pPr>
          <a:r>
            <a:rPr lang="fi-FI" sz="1400" kern="1200">
              <a:hlinkClick xmlns:r="http://schemas.openxmlformats.org/officeDocument/2006/relationships" r:id="rId1"/>
            </a:rPr>
            <a:t>Kouvolalainen maallikkotuomari tuomittiin kiihottamisesta kansanryhmää vastaan kahden somejulkaisun takia | Kymenlaakso | Yle</a:t>
          </a:r>
          <a:endParaRPr lang="fi-FI" sz="1400" b="1" kern="1200"/>
        </a:p>
      </dsp:txBody>
      <dsp:txXfrm>
        <a:off x="3390" y="2951011"/>
        <a:ext cx="3305646" cy="2854800"/>
      </dsp:txXfrm>
    </dsp:sp>
    <dsp:sp modelId="{3FBDA59F-E60D-4EA8-B406-379F8C33815F}">
      <dsp:nvSpPr>
        <dsp:cNvPr id="0" name=""/>
        <dsp:cNvSpPr/>
      </dsp:nvSpPr>
      <dsp:spPr>
        <a:xfrm>
          <a:off x="3771827" y="1628752"/>
          <a:ext cx="3305646" cy="1322258"/>
        </a:xfrm>
        <a:prstGeom prst="rect">
          <a:avLst/>
        </a:prstGeom>
        <a:solidFill>
          <a:schemeClr val="bg2"/>
        </a:solidFill>
        <a:ln w="9525" cap="flat" cmpd="sng" algn="ctr">
          <a:solidFill>
            <a:schemeClr val="tx2"/>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i-FI" sz="1600" b="1" kern="1200">
              <a:solidFill>
                <a:schemeClr val="tx2"/>
              </a:solidFill>
            </a:rPr>
            <a:t>Laiton uhkaus </a:t>
          </a:r>
        </a:p>
        <a:p>
          <a:pPr marL="0" lvl="0" indent="0" algn="ctr" defTabSz="711200">
            <a:lnSpc>
              <a:spcPct val="90000"/>
            </a:lnSpc>
            <a:spcBef>
              <a:spcPct val="0"/>
            </a:spcBef>
            <a:spcAft>
              <a:spcPct val="35000"/>
            </a:spcAft>
            <a:buNone/>
          </a:pPr>
          <a:r>
            <a:rPr lang="fi-FI" sz="1600" b="1" kern="1200">
              <a:solidFill>
                <a:schemeClr val="tx2"/>
              </a:solidFill>
            </a:rPr>
            <a:t>Kesäkuu 2024</a:t>
          </a:r>
        </a:p>
      </dsp:txBody>
      <dsp:txXfrm>
        <a:off x="3771827" y="1628752"/>
        <a:ext cx="3305646" cy="1322258"/>
      </dsp:txXfrm>
    </dsp:sp>
    <dsp:sp modelId="{658AE584-19BD-401D-A696-69F2B383DAFB}">
      <dsp:nvSpPr>
        <dsp:cNvPr id="0" name=""/>
        <dsp:cNvSpPr/>
      </dsp:nvSpPr>
      <dsp:spPr>
        <a:xfrm>
          <a:off x="3771827" y="2951011"/>
          <a:ext cx="3305646" cy="285480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i-FI" sz="1400" b="0" kern="1200"/>
            <a:t>”Tappolista” somessa</a:t>
          </a:r>
        </a:p>
        <a:p>
          <a:pPr marL="114300" lvl="1" indent="-114300" algn="l" defTabSz="622300">
            <a:lnSpc>
              <a:spcPct val="90000"/>
            </a:lnSpc>
            <a:spcBef>
              <a:spcPct val="0"/>
            </a:spcBef>
            <a:spcAft>
              <a:spcPct val="15000"/>
            </a:spcAft>
            <a:buChar char="•"/>
          </a:pPr>
          <a:r>
            <a:rPr lang="fi-FI" sz="1400" b="0" kern="1200"/>
            <a:t>Kirjoitti vitsillä someen ”tappolistan”</a:t>
          </a:r>
        </a:p>
        <a:p>
          <a:pPr marL="114300" lvl="1" indent="-114300" algn="l" defTabSz="622300">
            <a:lnSpc>
              <a:spcPct val="90000"/>
            </a:lnSpc>
            <a:spcBef>
              <a:spcPct val="0"/>
            </a:spcBef>
            <a:spcAft>
              <a:spcPct val="15000"/>
            </a:spcAft>
            <a:buChar char="•"/>
          </a:pPr>
          <a:r>
            <a:rPr lang="fi-FI" sz="1400" b="0" kern="1200"/>
            <a:t>Tutkitaan laittomana uhkauksena</a:t>
          </a:r>
        </a:p>
        <a:p>
          <a:pPr marL="114300" lvl="1" indent="-114300" algn="l" defTabSz="622300">
            <a:lnSpc>
              <a:spcPct val="90000"/>
            </a:lnSpc>
            <a:spcBef>
              <a:spcPct val="0"/>
            </a:spcBef>
            <a:spcAft>
              <a:spcPct val="15000"/>
            </a:spcAft>
            <a:buChar char="•"/>
          </a:pPr>
          <a:r>
            <a:rPr lang="fi-FI" sz="1400" kern="1200">
              <a:hlinkClick xmlns:r="http://schemas.openxmlformats.org/officeDocument/2006/relationships" r:id="rId2"/>
            </a:rPr>
            <a:t>Somessa kiertäneen ”tappolistan” tutkinta etenee – epäilty myönsi julkaisseensa listan | Uutisia lyhyesti | Yle</a:t>
          </a:r>
          <a:endParaRPr lang="fi-FI" sz="1400" b="1" kern="1200"/>
        </a:p>
      </dsp:txBody>
      <dsp:txXfrm>
        <a:off x="3771827" y="2951011"/>
        <a:ext cx="3305646" cy="2854800"/>
      </dsp:txXfrm>
    </dsp:sp>
    <dsp:sp modelId="{D30617F1-7796-47C4-A36D-D85A4F90153B}">
      <dsp:nvSpPr>
        <dsp:cNvPr id="0" name=""/>
        <dsp:cNvSpPr/>
      </dsp:nvSpPr>
      <dsp:spPr>
        <a:xfrm>
          <a:off x="7540264" y="1628752"/>
          <a:ext cx="3305646" cy="1322258"/>
        </a:xfrm>
        <a:prstGeom prst="rect">
          <a:avLst/>
        </a:prstGeom>
        <a:solidFill>
          <a:schemeClr val="bg2"/>
        </a:solidFill>
        <a:ln w="9525" cap="flat" cmpd="sng" algn="ctr">
          <a:solidFill>
            <a:schemeClr val="tx2"/>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kern="1200" err="1">
              <a:solidFill>
                <a:schemeClr val="tx2"/>
              </a:solidFill>
            </a:rPr>
            <a:t>Kunnianloukkaus</a:t>
          </a:r>
          <a:r>
            <a:rPr lang="en-US" sz="1600" b="1" i="0" kern="1200">
              <a:solidFill>
                <a:schemeClr val="tx2"/>
              </a:solidFill>
            </a:rPr>
            <a:t> 2019</a:t>
          </a:r>
        </a:p>
      </dsp:txBody>
      <dsp:txXfrm>
        <a:off x="7540264" y="1628752"/>
        <a:ext cx="3305646" cy="1322258"/>
      </dsp:txXfrm>
    </dsp:sp>
    <dsp:sp modelId="{A87FFA34-F88C-4A75-BB3D-C452E4829515}">
      <dsp:nvSpPr>
        <dsp:cNvPr id="0" name=""/>
        <dsp:cNvSpPr/>
      </dsp:nvSpPr>
      <dsp:spPr>
        <a:xfrm>
          <a:off x="7540264" y="2951011"/>
          <a:ext cx="3305646" cy="285480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i-FI" sz="1400" b="0" kern="1200"/>
            <a:t>Tummaihoisia vastaan suunnattu teksti keskustelufoorumilla:</a:t>
          </a:r>
        </a:p>
        <a:p>
          <a:pPr marL="114300" lvl="1" indent="-114300" algn="l" defTabSz="622300">
            <a:lnSpc>
              <a:spcPct val="90000"/>
            </a:lnSpc>
            <a:spcBef>
              <a:spcPct val="0"/>
            </a:spcBef>
            <a:spcAft>
              <a:spcPct val="15000"/>
            </a:spcAft>
            <a:buChar char="•"/>
          </a:pPr>
          <a:r>
            <a:rPr lang="fi-FI" sz="1400" kern="1200"/>
            <a:t>Kesällä 2019 40 päiväsakkoa (2 480 euroa) tummaihoisia vastaan suunnatun tekstin julkaisemisesta</a:t>
          </a:r>
          <a:endParaRPr lang="en-US" sz="1400" kern="1200"/>
        </a:p>
        <a:p>
          <a:pPr marL="114300" lvl="1" indent="-114300" algn="l" defTabSz="622300">
            <a:lnSpc>
              <a:spcPct val="90000"/>
            </a:lnSpc>
            <a:spcBef>
              <a:spcPct val="0"/>
            </a:spcBef>
            <a:spcAft>
              <a:spcPct val="15000"/>
            </a:spcAft>
            <a:buFontTx/>
            <a:buNone/>
          </a:pPr>
          <a:r>
            <a:rPr lang="fi-FI" sz="1400" kern="1200"/>
            <a:t>   keskustelufoorumilla syyskuussa 2017. Teksti kannatti valkoista ylivaltaa, ja siinä ehdotettiin kansalaisoikeuksien poistamista tummaihoisilta ihmisiltä sekä väkivallan ja muiden vakavien rikosten sallimista näitä kohtaan. </a:t>
          </a:r>
          <a:endParaRPr lang="en-US" sz="1400" kern="1200"/>
        </a:p>
      </dsp:txBody>
      <dsp:txXfrm>
        <a:off x="7540264" y="2951011"/>
        <a:ext cx="3305646"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2T11:06:14.779"/>
    </inkml:context>
    <inkml:brush xml:id="br0">
      <inkml:brushProperty name="width" value="0.05" units="cm"/>
      <inkml:brushProperty name="height" value="0.05" units="cm"/>
    </inkml:brush>
  </inkml:definitions>
  <inkml:trace contextRef="#ctx0" brushRef="#br0">7920 5362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2T11:06:14.780"/>
    </inkml:context>
    <inkml:brush xml:id="br0">
      <inkml:brushProperty name="width" value="0.05" units="cm"/>
      <inkml:brushProperty name="height" value="0.05" units="cm"/>
    </inkml:brush>
  </inkml:definitions>
  <inkml:trace contextRef="#ctx0" brushRef="#br0">12753 9031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2T11:06:14.781"/>
    </inkml:context>
    <inkml:brush xml:id="br0">
      <inkml:brushProperty name="width" value="0.05" units="cm"/>
      <inkml:brushProperty name="height" value="0.05" units="cm"/>
    </inkml:brush>
  </inkml:definitions>
  <inkml:trace contextRef="#ctx0" brushRef="#br0">7832 3351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0E5EF-FC59-473D-99F7-1E65E1E853CB}" type="datetimeFigureOut">
              <a:rPr lang="fi-FI" smtClean="0"/>
              <a:t>8.10.2025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8CD1E-5E4E-42A7-8425-325334883254}" type="slidenum">
              <a:rPr lang="fi-FI" smtClean="0"/>
              <a:t>‹#›</a:t>
            </a:fld>
            <a:endParaRPr lang="fi-FI"/>
          </a:p>
        </p:txBody>
      </p:sp>
    </p:spTree>
    <p:extLst>
      <p:ext uri="{BB962C8B-B14F-4D97-AF65-F5344CB8AC3E}">
        <p14:creationId xmlns:p14="http://schemas.microsoft.com/office/powerpoint/2010/main" val="101473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e.kahoot.it/details/1d6a335c-e667-4e58-80f5-ce569ba162e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Alustuksena</a:t>
            </a:r>
            <a:r>
              <a:rPr lang="en-US" dirty="0">
                <a:cs typeface="Calibri"/>
              </a:rPr>
              <a:t> </a:t>
            </a:r>
            <a:r>
              <a:rPr lang="en-US" dirty="0" err="1">
                <a:cs typeface="Calibri"/>
              </a:rPr>
              <a:t>aiheeseen</a:t>
            </a:r>
            <a:r>
              <a:rPr lang="en-US" dirty="0">
                <a:cs typeface="Calibri"/>
              </a:rPr>
              <a:t> </a:t>
            </a:r>
            <a:r>
              <a:rPr lang="en-US" dirty="0" err="1">
                <a:cs typeface="Calibri"/>
              </a:rPr>
              <a:t>kysytään</a:t>
            </a:r>
            <a:r>
              <a:rPr lang="en-US" dirty="0">
                <a:cs typeface="Calibri"/>
              </a:rPr>
              <a:t> </a:t>
            </a:r>
            <a:r>
              <a:rPr lang="en-US" dirty="0" err="1">
                <a:cs typeface="Calibri"/>
              </a:rPr>
              <a:t>oppilailta</a:t>
            </a:r>
            <a:r>
              <a:rPr lang="en-US" dirty="0">
                <a:cs typeface="Calibri"/>
              </a:rPr>
              <a:t> </a:t>
            </a:r>
            <a:r>
              <a:rPr lang="en-US" dirty="0" err="1">
                <a:cs typeface="Calibri"/>
              </a:rPr>
              <a:t>mitä</a:t>
            </a:r>
            <a:r>
              <a:rPr lang="en-US" dirty="0">
                <a:cs typeface="Calibri"/>
              </a:rPr>
              <a:t> </a:t>
            </a:r>
            <a:r>
              <a:rPr lang="en-US" dirty="0" err="1">
                <a:cs typeface="Calibri"/>
              </a:rPr>
              <a:t>päihteitä</a:t>
            </a:r>
            <a:r>
              <a:rPr lang="en-US" dirty="0">
                <a:cs typeface="Calibri"/>
              </a:rPr>
              <a:t> he </a:t>
            </a:r>
            <a:r>
              <a:rPr lang="en-US" dirty="0" err="1">
                <a:cs typeface="Calibri"/>
              </a:rPr>
              <a:t>tietävät</a:t>
            </a:r>
            <a:r>
              <a:rPr lang="en-US" dirty="0">
                <a:cs typeface="Calibri"/>
              </a:rPr>
              <a:t>. </a:t>
            </a:r>
            <a:r>
              <a:rPr lang="en-US" dirty="0" err="1">
                <a:cs typeface="Calibri"/>
              </a:rPr>
              <a:t>Seuraavassa</a:t>
            </a:r>
            <a:r>
              <a:rPr lang="en-US" dirty="0">
                <a:cs typeface="Calibri"/>
              </a:rPr>
              <a:t> </a:t>
            </a:r>
            <a:r>
              <a:rPr lang="en-US" dirty="0" err="1">
                <a:cs typeface="Calibri"/>
              </a:rPr>
              <a:t>diassa</a:t>
            </a:r>
            <a:r>
              <a:rPr lang="en-US" dirty="0">
                <a:cs typeface="Calibri"/>
              </a:rPr>
              <a:t> </a:t>
            </a:r>
            <a:r>
              <a:rPr lang="en-US" dirty="0" err="1">
                <a:cs typeface="Calibri"/>
              </a:rPr>
              <a:t>päihteet</a:t>
            </a:r>
            <a:r>
              <a:rPr lang="en-US" dirty="0">
                <a:cs typeface="Calibri"/>
              </a:rPr>
              <a:t> </a:t>
            </a:r>
            <a:r>
              <a:rPr lang="en-US" dirty="0" err="1">
                <a:cs typeface="Calibri"/>
              </a:rPr>
              <a:t>jaoteltu</a:t>
            </a:r>
            <a:r>
              <a:rPr lang="en-US" dirty="0">
                <a:cs typeface="Calibri"/>
              </a:rPr>
              <a:t> </a:t>
            </a:r>
            <a:r>
              <a:rPr lang="en-US" dirty="0" err="1">
                <a:cs typeface="Calibri"/>
              </a:rPr>
              <a:t>ikärajojen</a:t>
            </a:r>
            <a:r>
              <a:rPr lang="en-US" dirty="0">
                <a:cs typeface="Calibri"/>
              </a:rPr>
              <a:t> </a:t>
            </a:r>
            <a:r>
              <a:rPr lang="en-US" dirty="0" err="1">
                <a:cs typeface="Calibri"/>
              </a:rPr>
              <a:t>mukaan</a:t>
            </a:r>
            <a:r>
              <a:rPr lang="en-US" dirty="0">
                <a:cs typeface="Calibri"/>
              </a:rPr>
              <a:t> </a:t>
            </a:r>
            <a:r>
              <a:rPr lang="en-US" dirty="0" err="1">
                <a:cs typeface="Calibri"/>
              </a:rPr>
              <a:t>tueksi</a:t>
            </a:r>
            <a:r>
              <a:rPr lang="en-US" dirty="0">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85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Sans-Serif"/>
              <a:buChar char="•"/>
            </a:pPr>
            <a:r>
              <a:rPr lang="en-US" dirty="0" err="1"/>
              <a:t>Ohje</a:t>
            </a:r>
            <a:r>
              <a:rPr lang="en-US" dirty="0"/>
              <a:t> </a:t>
            </a:r>
            <a:r>
              <a:rPr lang="en-US" dirty="0" err="1"/>
              <a:t>voimavara</a:t>
            </a:r>
            <a:r>
              <a:rPr lang="en-US" dirty="0"/>
              <a:t> </a:t>
            </a:r>
            <a:r>
              <a:rPr lang="en-US" dirty="0" err="1"/>
              <a:t>tehtävään</a:t>
            </a:r>
            <a:r>
              <a:rPr lang="en-US" dirty="0"/>
              <a:t>.</a:t>
            </a:r>
          </a:p>
          <a:p>
            <a:pPr marL="171450" indent="-171450">
              <a:buFont typeface="Arial,Sans-Serif"/>
              <a:buChar char="•"/>
            </a:pPr>
            <a:r>
              <a:rPr lang="en-US" dirty="0" err="1"/>
              <a:t>Seuraavan</a:t>
            </a:r>
            <a:r>
              <a:rPr lang="en-US" dirty="0"/>
              <a:t> </a:t>
            </a:r>
            <a:r>
              <a:rPr lang="en-US" dirty="0" err="1"/>
              <a:t>dian</a:t>
            </a:r>
            <a:r>
              <a:rPr lang="en-US" dirty="0"/>
              <a:t> </a:t>
            </a:r>
            <a:r>
              <a:rPr lang="en-US" dirty="0" err="1"/>
              <a:t>kuvan</a:t>
            </a:r>
            <a:r>
              <a:rPr lang="en-US" dirty="0"/>
              <a:t> </a:t>
            </a:r>
            <a:r>
              <a:rPr lang="en-US" dirty="0" err="1"/>
              <a:t>voi</a:t>
            </a:r>
            <a:r>
              <a:rPr lang="en-US" dirty="0"/>
              <a:t> </a:t>
            </a:r>
            <a:r>
              <a:rPr lang="en-US" dirty="0" err="1"/>
              <a:t>tulostaa</a:t>
            </a:r>
            <a:r>
              <a:rPr lang="en-US" dirty="0"/>
              <a:t> </a:t>
            </a:r>
            <a:r>
              <a:rPr lang="en-US" dirty="0" err="1"/>
              <a:t>oppilaille</a:t>
            </a:r>
            <a:r>
              <a:rPr lang="en-US" dirty="0"/>
              <a:t> </a:t>
            </a:r>
            <a:r>
              <a:rPr lang="en-US" dirty="0" err="1"/>
              <a:t>väritettäväksi</a:t>
            </a:r>
            <a:r>
              <a:rPr lang="en-US" dirty="0"/>
              <a:t>, tai he </a:t>
            </a:r>
            <a:r>
              <a:rPr lang="en-US" dirty="0" err="1"/>
              <a:t>voivat</a:t>
            </a:r>
            <a:r>
              <a:rPr lang="en-US" dirty="0"/>
              <a:t> </a:t>
            </a:r>
            <a:r>
              <a:rPr lang="en-US" dirty="0" err="1"/>
              <a:t>piirtää</a:t>
            </a:r>
            <a:r>
              <a:rPr lang="en-US" dirty="0"/>
              <a:t> </a:t>
            </a:r>
            <a:r>
              <a:rPr lang="en-US" dirty="0" err="1"/>
              <a:t>ympyrän</a:t>
            </a:r>
            <a:r>
              <a:rPr lang="en-US" dirty="0"/>
              <a:t> </a:t>
            </a:r>
            <a:r>
              <a:rPr lang="en-US" dirty="0" err="1"/>
              <a:t>itse</a:t>
            </a:r>
            <a:r>
              <a:rPr lang="en-US" dirty="0"/>
              <a:t> ja </a:t>
            </a:r>
            <a:r>
              <a:rPr lang="en-US" dirty="0" err="1"/>
              <a:t>lohkoa</a:t>
            </a:r>
            <a:r>
              <a:rPr lang="en-US" dirty="0"/>
              <a:t> </a:t>
            </a:r>
            <a:r>
              <a:rPr lang="en-US" dirty="0" err="1"/>
              <a:t>sen</a:t>
            </a:r>
            <a:r>
              <a:rPr lang="en-US" dirty="0"/>
              <a:t> </a:t>
            </a:r>
            <a:r>
              <a:rPr lang="en-US" dirty="0" err="1"/>
              <a:t>eri</a:t>
            </a:r>
            <a:r>
              <a:rPr lang="en-US" dirty="0"/>
              <a:t> </a:t>
            </a:r>
            <a:r>
              <a:rPr lang="en-US" dirty="0" err="1"/>
              <a:t>osiin</a:t>
            </a:r>
            <a:r>
              <a:rPr lang="en-US" dirty="0"/>
              <a:t> </a:t>
            </a:r>
            <a:r>
              <a:rPr lang="en-US" dirty="0" err="1"/>
              <a:t>joko</a:t>
            </a:r>
            <a:r>
              <a:rPr lang="en-US" dirty="0"/>
              <a:t> </a:t>
            </a:r>
            <a:r>
              <a:rPr lang="en-US" dirty="0" err="1"/>
              <a:t>vihkoon</a:t>
            </a:r>
            <a:r>
              <a:rPr lang="en-US" dirty="0"/>
              <a:t> tai </a:t>
            </a:r>
            <a:r>
              <a:rPr lang="en-US" dirty="0" err="1"/>
              <a:t>erilliselle</a:t>
            </a:r>
            <a:r>
              <a:rPr lang="en-US" dirty="0"/>
              <a:t> </a:t>
            </a:r>
            <a:r>
              <a:rPr lang="en-US" dirty="0" err="1"/>
              <a:t>paperille</a:t>
            </a:r>
            <a:r>
              <a:rPr lang="en-US" dirty="0"/>
              <a:t>.</a:t>
            </a:r>
            <a:endParaRPr lang="en-US" dirty="0">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06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dirty="0">
                <a:cs typeface="Calibri"/>
              </a:rPr>
              <a:t>Kun </a:t>
            </a:r>
            <a:r>
              <a:rPr lang="en-US" dirty="0" err="1">
                <a:cs typeface="Calibri"/>
              </a:rPr>
              <a:t>oppilaat</a:t>
            </a:r>
            <a:r>
              <a:rPr lang="en-US" dirty="0">
                <a:cs typeface="Calibri"/>
              </a:rPr>
              <a:t> </a:t>
            </a:r>
            <a:r>
              <a:rPr lang="en-US" dirty="0" err="1">
                <a:cs typeface="Calibri"/>
              </a:rPr>
              <a:t>ovat</a:t>
            </a:r>
            <a:r>
              <a:rPr lang="en-US" dirty="0">
                <a:cs typeface="Calibri"/>
              </a:rPr>
              <a:t> </a:t>
            </a:r>
            <a:r>
              <a:rPr lang="en-US" dirty="0" err="1">
                <a:cs typeface="Calibri"/>
              </a:rPr>
              <a:t>värittäneet</a:t>
            </a:r>
            <a:r>
              <a:rPr lang="en-US" dirty="0">
                <a:cs typeface="Calibri"/>
              </a:rPr>
              <a:t> </a:t>
            </a:r>
            <a:r>
              <a:rPr lang="en-US" dirty="0" err="1">
                <a:cs typeface="Calibri"/>
              </a:rPr>
              <a:t>ympyrää</a:t>
            </a:r>
            <a:r>
              <a:rPr lang="en-US" dirty="0">
                <a:cs typeface="Calibri"/>
              </a:rPr>
              <a:t>, </a:t>
            </a:r>
            <a:r>
              <a:rPr lang="en-US" dirty="0" err="1">
                <a:cs typeface="Calibri"/>
              </a:rPr>
              <a:t>käydään</a:t>
            </a:r>
            <a:r>
              <a:rPr lang="en-US" dirty="0">
                <a:cs typeface="Calibri"/>
              </a:rPr>
              <a:t> </a:t>
            </a:r>
            <a:r>
              <a:rPr lang="en-US" dirty="0" err="1">
                <a:cs typeface="Calibri"/>
              </a:rPr>
              <a:t>yleisesti</a:t>
            </a:r>
            <a:r>
              <a:rPr lang="en-US" dirty="0">
                <a:cs typeface="Calibri"/>
              </a:rPr>
              <a:t> </a:t>
            </a:r>
            <a:r>
              <a:rPr lang="en-US" dirty="0" err="1">
                <a:cs typeface="Calibri"/>
              </a:rPr>
              <a:t>läpi</a:t>
            </a:r>
            <a:r>
              <a:rPr lang="en-US" dirty="0">
                <a:cs typeface="Calibri"/>
              </a:rPr>
              <a:t> </a:t>
            </a:r>
            <a:r>
              <a:rPr lang="en-US" dirty="0" err="1">
                <a:cs typeface="Calibri"/>
              </a:rPr>
              <a:t>miten</a:t>
            </a:r>
            <a:r>
              <a:rPr lang="en-US" dirty="0">
                <a:cs typeface="Calibri"/>
              </a:rPr>
              <a:t> </a:t>
            </a:r>
            <a:r>
              <a:rPr lang="en-US" dirty="0" err="1">
                <a:cs typeface="Calibri"/>
              </a:rPr>
              <a:t>kuvaa</a:t>
            </a:r>
            <a:r>
              <a:rPr lang="en-US" dirty="0">
                <a:cs typeface="Calibri"/>
              </a:rPr>
              <a:t> </a:t>
            </a:r>
            <a:r>
              <a:rPr lang="en-US" dirty="0" err="1">
                <a:cs typeface="Calibri"/>
              </a:rPr>
              <a:t>voi</a:t>
            </a:r>
            <a:r>
              <a:rPr lang="en-US" dirty="0">
                <a:cs typeface="Calibri"/>
              </a:rPr>
              <a:t> </a:t>
            </a:r>
            <a:r>
              <a:rPr lang="en-US" dirty="0" err="1">
                <a:cs typeface="Calibri"/>
              </a:rPr>
              <a:t>analysoida</a:t>
            </a:r>
            <a:r>
              <a:rPr lang="en-US" dirty="0">
                <a:cs typeface="Calibri"/>
              </a:rPr>
              <a:t>. Voit </a:t>
            </a:r>
            <a:r>
              <a:rPr lang="en-US" dirty="0" err="1">
                <a:cs typeface="Calibri"/>
              </a:rPr>
              <a:t>nostaa</a:t>
            </a:r>
            <a:r>
              <a:rPr lang="en-US" dirty="0">
                <a:cs typeface="Calibri"/>
              </a:rPr>
              <a:t> </a:t>
            </a:r>
            <a:r>
              <a:rPr lang="en-US" dirty="0" err="1">
                <a:cs typeface="Calibri"/>
              </a:rPr>
              <a:t>esille</a:t>
            </a:r>
            <a:r>
              <a:rPr lang="en-US" dirty="0">
                <a:cs typeface="Calibri"/>
              </a:rPr>
              <a:t>, </a:t>
            </a:r>
            <a:r>
              <a:rPr lang="en-US" dirty="0" err="1">
                <a:cs typeface="Calibri"/>
              </a:rPr>
              <a:t>että</a:t>
            </a:r>
            <a:r>
              <a:rPr lang="en-US" dirty="0">
                <a:cs typeface="Calibri"/>
              </a:rPr>
              <a:t> </a:t>
            </a:r>
            <a:r>
              <a:rPr lang="en-US" dirty="0" err="1">
                <a:cs typeface="Calibri"/>
              </a:rPr>
              <a:t>jos</a:t>
            </a:r>
            <a:r>
              <a:rPr lang="en-US" dirty="0">
                <a:cs typeface="Calibri"/>
              </a:rPr>
              <a:t> </a:t>
            </a:r>
            <a:r>
              <a:rPr lang="en-US" dirty="0" err="1">
                <a:cs typeface="Calibri"/>
              </a:rPr>
              <a:t>jokin</a:t>
            </a:r>
            <a:r>
              <a:rPr lang="en-US" dirty="0">
                <a:cs typeface="Calibri"/>
              </a:rPr>
              <a:t> </a:t>
            </a:r>
            <a:r>
              <a:rPr lang="en-US" dirty="0" err="1">
                <a:cs typeface="Calibri"/>
              </a:rPr>
              <a:t>alue</a:t>
            </a:r>
            <a:r>
              <a:rPr lang="en-US" dirty="0">
                <a:cs typeface="Calibri"/>
              </a:rPr>
              <a:t> on </a:t>
            </a:r>
            <a:r>
              <a:rPr lang="en-US" dirty="0" err="1">
                <a:cs typeface="Calibri"/>
              </a:rPr>
              <a:t>heikompi</a:t>
            </a:r>
            <a:r>
              <a:rPr lang="en-US" dirty="0">
                <a:cs typeface="Calibri"/>
              </a:rPr>
              <a:t>, </a:t>
            </a:r>
            <a:r>
              <a:rPr lang="en-US" dirty="0" err="1">
                <a:cs typeface="Calibri"/>
              </a:rPr>
              <a:t>voi</a:t>
            </a:r>
            <a:r>
              <a:rPr lang="en-US" dirty="0">
                <a:cs typeface="Calibri"/>
              </a:rPr>
              <a:t> </a:t>
            </a:r>
            <a:r>
              <a:rPr lang="en-US" dirty="0" err="1">
                <a:cs typeface="Calibri"/>
              </a:rPr>
              <a:t>miettiä</a:t>
            </a:r>
            <a:r>
              <a:rPr lang="en-US" dirty="0">
                <a:cs typeface="Calibri"/>
              </a:rPr>
              <a:t> </a:t>
            </a:r>
            <a:r>
              <a:rPr lang="en-US" dirty="0" err="1">
                <a:cs typeface="Calibri"/>
              </a:rPr>
              <a:t>saako</a:t>
            </a:r>
            <a:r>
              <a:rPr lang="en-US" dirty="0">
                <a:cs typeface="Calibri"/>
              </a:rPr>
              <a:t> </a:t>
            </a:r>
            <a:r>
              <a:rPr lang="en-US" dirty="0" err="1">
                <a:cs typeface="Calibri"/>
              </a:rPr>
              <a:t>jostain</a:t>
            </a:r>
            <a:r>
              <a:rPr lang="en-US" dirty="0">
                <a:cs typeface="Calibri"/>
              </a:rPr>
              <a:t> </a:t>
            </a:r>
            <a:r>
              <a:rPr lang="en-US" dirty="0" err="1">
                <a:cs typeface="Calibri"/>
              </a:rPr>
              <a:t>toisesta</a:t>
            </a:r>
            <a:r>
              <a:rPr lang="en-US" dirty="0">
                <a:cs typeface="Calibri"/>
              </a:rPr>
              <a:t> </a:t>
            </a:r>
            <a:r>
              <a:rPr lang="en-US" dirty="0" err="1">
                <a:cs typeface="Calibri"/>
              </a:rPr>
              <a:t>taas</a:t>
            </a:r>
            <a:r>
              <a:rPr lang="en-US" dirty="0">
                <a:cs typeface="Calibri"/>
              </a:rPr>
              <a:t> </a:t>
            </a:r>
            <a:r>
              <a:rPr lang="en-US" dirty="0" err="1">
                <a:cs typeface="Calibri"/>
              </a:rPr>
              <a:t>enemmän</a:t>
            </a:r>
            <a:r>
              <a:rPr lang="en-US" dirty="0">
                <a:cs typeface="Calibri"/>
              </a:rPr>
              <a:t> </a:t>
            </a:r>
            <a:r>
              <a:rPr lang="en-US" dirty="0" err="1">
                <a:cs typeface="Calibri"/>
              </a:rPr>
              <a:t>jaksamista</a:t>
            </a:r>
            <a:r>
              <a:rPr lang="en-US" dirty="0">
                <a:cs typeface="Calibri"/>
              </a:rPr>
              <a:t>. </a:t>
            </a:r>
            <a:endParaRPr lang="fi-FI" dirty="0">
              <a:cs typeface="Calibri"/>
            </a:endParaRPr>
          </a:p>
          <a:p>
            <a:pPr marL="171450" indent="-171450">
              <a:buFont typeface="Arial"/>
              <a:buChar char="•"/>
            </a:pPr>
            <a:r>
              <a:rPr lang="en-US" dirty="0" err="1">
                <a:cs typeface="Calibri"/>
              </a:rPr>
              <a:t>Kaikkiin</a:t>
            </a:r>
            <a:r>
              <a:rPr lang="en-US" dirty="0">
                <a:cs typeface="Calibri"/>
              </a:rPr>
              <a:t> </a:t>
            </a:r>
            <a:r>
              <a:rPr lang="en-US" dirty="0" err="1">
                <a:cs typeface="Calibri"/>
              </a:rPr>
              <a:t>osa-alueisiin</a:t>
            </a:r>
            <a:r>
              <a:rPr lang="en-US" dirty="0">
                <a:cs typeface="Calibri"/>
              </a:rPr>
              <a:t> </a:t>
            </a:r>
            <a:r>
              <a:rPr lang="en-US" dirty="0" err="1">
                <a:cs typeface="Calibri"/>
              </a:rPr>
              <a:t>voi</a:t>
            </a:r>
            <a:r>
              <a:rPr lang="en-US" dirty="0">
                <a:cs typeface="Calibri"/>
              </a:rPr>
              <a:t> </a:t>
            </a:r>
            <a:r>
              <a:rPr lang="en-US" dirty="0" err="1">
                <a:cs typeface="Calibri"/>
              </a:rPr>
              <a:t>myös</a:t>
            </a:r>
            <a:r>
              <a:rPr lang="en-US" dirty="0">
                <a:cs typeface="Calibri"/>
              </a:rPr>
              <a:t> </a:t>
            </a:r>
            <a:r>
              <a:rPr lang="en-US" dirty="0" err="1">
                <a:cs typeface="Calibri"/>
              </a:rPr>
              <a:t>itse</a:t>
            </a:r>
            <a:r>
              <a:rPr lang="en-US" dirty="0">
                <a:cs typeface="Calibri"/>
              </a:rPr>
              <a:t> </a:t>
            </a:r>
            <a:r>
              <a:rPr lang="en-US" dirty="0" err="1">
                <a:cs typeface="Calibri"/>
              </a:rPr>
              <a:t>vaikuttaa</a:t>
            </a:r>
            <a:r>
              <a:rPr lang="en-US" dirty="0">
                <a:cs typeface="Calibri"/>
              </a:rPr>
              <a:t>! Jos </a:t>
            </a:r>
            <a:r>
              <a:rPr lang="en-US" dirty="0" err="1">
                <a:cs typeface="Calibri"/>
              </a:rPr>
              <a:t>voimavarat</a:t>
            </a:r>
            <a:r>
              <a:rPr lang="en-US" dirty="0">
                <a:cs typeface="Calibri"/>
              </a:rPr>
              <a:t> </a:t>
            </a:r>
            <a:r>
              <a:rPr lang="en-US" dirty="0" err="1">
                <a:cs typeface="Calibri"/>
              </a:rPr>
              <a:t>ovat</a:t>
            </a:r>
            <a:r>
              <a:rPr lang="en-US" dirty="0">
                <a:cs typeface="Calibri"/>
              </a:rPr>
              <a:t> jo </a:t>
            </a:r>
            <a:r>
              <a:rPr lang="en-US" dirty="0" err="1">
                <a:cs typeface="Calibri"/>
              </a:rPr>
              <a:t>todella</a:t>
            </a:r>
            <a:r>
              <a:rPr lang="en-US" dirty="0">
                <a:cs typeface="Calibri"/>
              </a:rPr>
              <a:t> </a:t>
            </a:r>
            <a:r>
              <a:rPr lang="en-US" dirty="0" err="1">
                <a:cs typeface="Calibri"/>
              </a:rPr>
              <a:t>matalalla</a:t>
            </a:r>
            <a:r>
              <a:rPr lang="en-US" dirty="0">
                <a:cs typeface="Calibri"/>
              </a:rPr>
              <a:t>, </a:t>
            </a:r>
            <a:r>
              <a:rPr lang="en-US" dirty="0" err="1">
                <a:cs typeface="Calibri"/>
              </a:rPr>
              <a:t>ei</a:t>
            </a:r>
            <a:r>
              <a:rPr lang="en-US" dirty="0">
                <a:cs typeface="Calibri"/>
              </a:rPr>
              <a:t> </a:t>
            </a:r>
            <a:r>
              <a:rPr lang="en-US" dirty="0" err="1">
                <a:cs typeface="Calibri"/>
              </a:rPr>
              <a:t>jaksamista</a:t>
            </a:r>
            <a:r>
              <a:rPr lang="en-US" dirty="0">
                <a:cs typeface="Calibri"/>
              </a:rPr>
              <a:t> </a:t>
            </a:r>
            <a:r>
              <a:rPr lang="en-US" dirty="0" err="1">
                <a:cs typeface="Calibri"/>
              </a:rPr>
              <a:t>niiden</a:t>
            </a:r>
            <a:r>
              <a:rPr lang="en-US" dirty="0">
                <a:cs typeface="Calibri"/>
              </a:rPr>
              <a:t> </a:t>
            </a:r>
            <a:r>
              <a:rPr lang="en-US" dirty="0" err="1">
                <a:cs typeface="Calibri"/>
              </a:rPr>
              <a:t>parantamiseen</a:t>
            </a:r>
            <a:r>
              <a:rPr lang="en-US" dirty="0">
                <a:cs typeface="Calibri"/>
              </a:rPr>
              <a:t> </a:t>
            </a:r>
            <a:r>
              <a:rPr lang="en-US" dirty="0" err="1">
                <a:cs typeface="Calibri"/>
              </a:rPr>
              <a:t>yksin</a:t>
            </a:r>
            <a:r>
              <a:rPr lang="en-US" dirty="0">
                <a:cs typeface="Calibri"/>
              </a:rPr>
              <a:t> ole. </a:t>
            </a:r>
            <a:r>
              <a:rPr lang="en-US" dirty="0" err="1">
                <a:cs typeface="Calibri"/>
              </a:rPr>
              <a:t>Siksi</a:t>
            </a:r>
            <a:r>
              <a:rPr lang="en-US" dirty="0">
                <a:cs typeface="Calibri"/>
              </a:rPr>
              <a:t> on </a:t>
            </a:r>
            <a:r>
              <a:rPr lang="en-US" dirty="0" err="1">
                <a:cs typeface="Calibri"/>
              </a:rPr>
              <a:t>tärkeää</a:t>
            </a:r>
            <a:r>
              <a:rPr lang="en-US" dirty="0">
                <a:cs typeface="Calibri"/>
              </a:rPr>
              <a:t> </a:t>
            </a:r>
            <a:r>
              <a:rPr lang="en-US" dirty="0" err="1">
                <a:cs typeface="Calibri"/>
              </a:rPr>
              <a:t>oppia</a:t>
            </a:r>
            <a:r>
              <a:rPr lang="en-US" dirty="0">
                <a:cs typeface="Calibri"/>
              </a:rPr>
              <a:t> </a:t>
            </a:r>
            <a:r>
              <a:rPr lang="en-US" dirty="0" err="1">
                <a:cs typeface="Calibri"/>
              </a:rPr>
              <a:t>tunnistamaan</a:t>
            </a:r>
            <a:r>
              <a:rPr lang="en-US" dirty="0">
                <a:cs typeface="Calibri"/>
              </a:rPr>
              <a:t> </a:t>
            </a:r>
            <a:r>
              <a:rPr lang="en-US" dirty="0" err="1">
                <a:cs typeface="Calibri"/>
              </a:rPr>
              <a:t>itsessä</a:t>
            </a:r>
            <a:r>
              <a:rPr lang="en-US" dirty="0">
                <a:cs typeface="Calibri"/>
              </a:rPr>
              <a:t> </a:t>
            </a:r>
            <a:r>
              <a:rPr lang="en-US" dirty="0" err="1">
                <a:cs typeface="Calibri"/>
              </a:rPr>
              <a:t>mistä</a:t>
            </a:r>
            <a:r>
              <a:rPr lang="en-US" dirty="0">
                <a:cs typeface="Calibri"/>
              </a:rPr>
              <a:t> </a:t>
            </a:r>
            <a:r>
              <a:rPr lang="en-US" dirty="0" err="1">
                <a:cs typeface="Calibri"/>
              </a:rPr>
              <a:t>saa</a:t>
            </a:r>
            <a:r>
              <a:rPr lang="en-US" dirty="0">
                <a:cs typeface="Calibri"/>
              </a:rPr>
              <a:t> </a:t>
            </a:r>
            <a:r>
              <a:rPr lang="en-US" dirty="0" err="1">
                <a:cs typeface="Calibri"/>
              </a:rPr>
              <a:t>jaksamista</a:t>
            </a:r>
            <a:r>
              <a:rPr lang="en-US" dirty="0">
                <a:cs typeface="Calibri"/>
              </a:rPr>
              <a:t> ja </a:t>
            </a:r>
            <a:r>
              <a:rPr lang="en-US" dirty="0" err="1">
                <a:cs typeface="Calibri"/>
              </a:rPr>
              <a:t>mikä</a:t>
            </a:r>
            <a:r>
              <a:rPr lang="en-US" dirty="0">
                <a:cs typeface="Calibri"/>
              </a:rPr>
              <a:t> </a:t>
            </a:r>
            <a:r>
              <a:rPr lang="en-US" dirty="0" err="1">
                <a:cs typeface="Calibri"/>
              </a:rPr>
              <a:t>sitä</a:t>
            </a:r>
            <a:r>
              <a:rPr lang="en-US" dirty="0">
                <a:cs typeface="Calibri"/>
              </a:rPr>
              <a:t> </a:t>
            </a:r>
            <a:r>
              <a:rPr lang="en-US" dirty="0" err="1">
                <a:cs typeface="Calibri"/>
              </a:rPr>
              <a:t>itseltä</a:t>
            </a:r>
            <a:r>
              <a:rPr lang="en-US" dirty="0">
                <a:cs typeface="Calibri"/>
              </a:rPr>
              <a:t> vie. On </a:t>
            </a:r>
            <a:r>
              <a:rPr lang="en-US" dirty="0" err="1">
                <a:cs typeface="Calibri"/>
              </a:rPr>
              <a:t>tärkeää</a:t>
            </a:r>
            <a:r>
              <a:rPr lang="en-US" dirty="0">
                <a:cs typeface="Calibri"/>
              </a:rPr>
              <a:t> </a:t>
            </a:r>
            <a:r>
              <a:rPr lang="en-US" dirty="0" err="1">
                <a:cs typeface="Calibri"/>
              </a:rPr>
              <a:t>myös</a:t>
            </a:r>
            <a:r>
              <a:rPr lang="en-US" dirty="0">
                <a:cs typeface="Calibri"/>
              </a:rPr>
              <a:t> </a:t>
            </a:r>
            <a:r>
              <a:rPr lang="en-US" dirty="0" err="1">
                <a:cs typeface="Calibri"/>
              </a:rPr>
              <a:t>muistuttaa</a:t>
            </a:r>
            <a:r>
              <a:rPr lang="en-US" dirty="0">
                <a:cs typeface="Calibri"/>
              </a:rPr>
              <a:t>, </a:t>
            </a:r>
            <a:r>
              <a:rPr lang="en-US" dirty="0" err="1">
                <a:cs typeface="Calibri"/>
              </a:rPr>
              <a:t>että</a:t>
            </a:r>
            <a:r>
              <a:rPr lang="en-US" dirty="0">
                <a:cs typeface="Calibri"/>
              </a:rPr>
              <a:t> </a:t>
            </a:r>
            <a:r>
              <a:rPr lang="en-US" dirty="0" err="1">
                <a:cs typeface="Calibri"/>
              </a:rPr>
              <a:t>apua</a:t>
            </a:r>
            <a:r>
              <a:rPr lang="en-US" dirty="0">
                <a:cs typeface="Calibri"/>
              </a:rPr>
              <a:t> on </a:t>
            </a:r>
            <a:r>
              <a:rPr lang="en-US" dirty="0" err="1">
                <a:cs typeface="Calibri"/>
              </a:rPr>
              <a:t>tärkeä</a:t>
            </a:r>
            <a:r>
              <a:rPr lang="en-US" dirty="0">
                <a:cs typeface="Calibri"/>
              </a:rPr>
              <a:t> hakea </a:t>
            </a:r>
            <a:r>
              <a:rPr lang="en-US" dirty="0" err="1">
                <a:cs typeface="Calibri"/>
              </a:rPr>
              <a:t>ajoissa</a:t>
            </a:r>
            <a:r>
              <a:rPr lang="en-US" dirty="0">
                <a:cs typeface="Calibri"/>
              </a:rPr>
              <a:t>, </a:t>
            </a:r>
            <a:r>
              <a:rPr lang="en-US" dirty="0" err="1">
                <a:cs typeface="Calibri"/>
              </a:rPr>
              <a:t>jos</a:t>
            </a:r>
            <a:r>
              <a:rPr lang="en-US" dirty="0">
                <a:cs typeface="Calibri"/>
              </a:rPr>
              <a:t> </a:t>
            </a:r>
            <a:r>
              <a:rPr lang="en-US" dirty="0" err="1">
                <a:cs typeface="Calibri"/>
              </a:rPr>
              <a:t>olo</a:t>
            </a:r>
            <a:r>
              <a:rPr lang="en-US" dirty="0">
                <a:cs typeface="Calibri"/>
              </a:rPr>
              <a:t> on </a:t>
            </a:r>
            <a:r>
              <a:rPr lang="en-US" dirty="0" err="1">
                <a:cs typeface="Calibri"/>
              </a:rPr>
              <a:t>huono</a:t>
            </a:r>
            <a:r>
              <a:rPr lang="en-US" dirty="0">
                <a:cs typeface="Calibri"/>
              </a:rPr>
              <a:t>. </a:t>
            </a:r>
          </a:p>
          <a:p>
            <a:pPr marL="171450" indent="-171450">
              <a:buFont typeface="Arial"/>
              <a:buChar char="•"/>
            </a:pPr>
            <a:r>
              <a:rPr lang="en-US" dirty="0" err="1">
                <a:cs typeface="Calibri"/>
              </a:rPr>
              <a:t>Tämän</a:t>
            </a:r>
            <a:r>
              <a:rPr lang="en-US" dirty="0">
                <a:cs typeface="Calibri"/>
              </a:rPr>
              <a:t> </a:t>
            </a:r>
            <a:r>
              <a:rPr lang="en-US" dirty="0" err="1">
                <a:cs typeface="Calibri"/>
              </a:rPr>
              <a:t>kuvan</a:t>
            </a:r>
            <a:r>
              <a:rPr lang="en-US" dirty="0">
                <a:cs typeface="Calibri"/>
              </a:rPr>
              <a:t> </a:t>
            </a:r>
            <a:r>
              <a:rPr lang="en-US" dirty="0" err="1">
                <a:cs typeface="Calibri"/>
              </a:rPr>
              <a:t>voi</a:t>
            </a:r>
            <a:r>
              <a:rPr lang="en-US" dirty="0">
                <a:cs typeface="Calibri"/>
              </a:rPr>
              <a:t> </a:t>
            </a:r>
            <a:r>
              <a:rPr lang="en-US" dirty="0" err="1">
                <a:cs typeface="Calibri"/>
              </a:rPr>
              <a:t>tulostaa</a:t>
            </a:r>
            <a:r>
              <a:rPr lang="en-US" dirty="0">
                <a:cs typeface="Calibri"/>
              </a:rPr>
              <a:t> </a:t>
            </a:r>
            <a:r>
              <a:rPr lang="en-US" dirty="0" err="1">
                <a:cs typeface="Calibri"/>
              </a:rPr>
              <a:t>oppilaille</a:t>
            </a:r>
            <a:r>
              <a:rPr lang="en-US" dirty="0">
                <a:cs typeface="Calibri"/>
              </a:rPr>
              <a:t> </a:t>
            </a:r>
            <a:r>
              <a:rPr lang="en-US" dirty="0" err="1">
                <a:cs typeface="Calibri"/>
              </a:rPr>
              <a:t>väritettäväksi</a:t>
            </a:r>
            <a:r>
              <a:rPr lang="en-US" dirty="0">
                <a:cs typeface="Calibri"/>
              </a:rPr>
              <a:t>, tai </a:t>
            </a:r>
            <a:r>
              <a:rPr lang="en-US" dirty="0" err="1">
                <a:cs typeface="Calibri"/>
              </a:rPr>
              <a:t>voivat</a:t>
            </a:r>
            <a:r>
              <a:rPr lang="en-US" dirty="0">
                <a:cs typeface="Calibri"/>
              </a:rPr>
              <a:t> </a:t>
            </a:r>
            <a:r>
              <a:rPr lang="en-US" dirty="0" err="1">
                <a:cs typeface="Calibri"/>
              </a:rPr>
              <a:t>piirtää</a:t>
            </a:r>
            <a:r>
              <a:rPr lang="en-US" dirty="0">
                <a:cs typeface="Calibri"/>
              </a:rPr>
              <a:t> </a:t>
            </a:r>
            <a:r>
              <a:rPr lang="en-US" dirty="0" err="1">
                <a:cs typeface="Calibri"/>
              </a:rPr>
              <a:t>ympyrän</a:t>
            </a:r>
            <a:r>
              <a:rPr lang="en-US" dirty="0">
                <a:cs typeface="Calibri"/>
              </a:rPr>
              <a:t> </a:t>
            </a:r>
            <a:r>
              <a:rPr lang="en-US" dirty="0" err="1">
                <a:cs typeface="Calibri"/>
              </a:rPr>
              <a:t>itse</a:t>
            </a:r>
            <a:r>
              <a:rPr lang="en-US" dirty="0">
                <a:cs typeface="Calibri"/>
              </a:rPr>
              <a:t> ja </a:t>
            </a:r>
            <a:r>
              <a:rPr lang="en-US" dirty="0" err="1">
                <a:cs typeface="Calibri"/>
              </a:rPr>
              <a:t>lohkoa</a:t>
            </a:r>
            <a:r>
              <a:rPr lang="en-US" dirty="0">
                <a:cs typeface="Calibri"/>
              </a:rPr>
              <a:t> </a:t>
            </a:r>
            <a:r>
              <a:rPr lang="en-US" dirty="0" err="1">
                <a:cs typeface="Calibri"/>
              </a:rPr>
              <a:t>sen</a:t>
            </a:r>
            <a:r>
              <a:rPr lang="en-US" dirty="0">
                <a:cs typeface="Calibri"/>
              </a:rPr>
              <a:t> </a:t>
            </a:r>
            <a:r>
              <a:rPr lang="en-US" dirty="0" err="1">
                <a:cs typeface="Calibri"/>
              </a:rPr>
              <a:t>eri</a:t>
            </a:r>
            <a:r>
              <a:rPr lang="en-US" dirty="0">
                <a:cs typeface="Calibri"/>
              </a:rPr>
              <a:t> </a:t>
            </a:r>
            <a:r>
              <a:rPr lang="en-US" dirty="0" err="1">
                <a:cs typeface="Calibri"/>
              </a:rPr>
              <a:t>osiin</a:t>
            </a:r>
            <a:r>
              <a:rPr lang="en-US" dirty="0">
                <a:cs typeface="Calibri"/>
              </a:rPr>
              <a:t>. </a:t>
            </a:r>
          </a:p>
          <a:p>
            <a:pPr marL="171450" indent="-171450">
              <a:buFont typeface="Arial"/>
              <a:buChar char="•"/>
            </a:pPr>
            <a:endParaRPr lang="en-US" dirty="0">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00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Linkin takaa avautuu 10 kysymyksen voimavara/itsetuntemus teemainen kysely, jona pohjalta saa analyysin miten itsellä menee.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Lisäksi lopussa on listattu paikallisia toimijoita, joilta voi pyytää apua jos kokee tarvitsevansa tukea.</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02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dirty="0" err="1">
                <a:cs typeface="Calibri"/>
              </a:rPr>
              <a:t>Taululle</a:t>
            </a:r>
            <a:r>
              <a:rPr lang="en-US" dirty="0">
                <a:cs typeface="Calibri"/>
              </a:rPr>
              <a:t> </a:t>
            </a:r>
            <a:r>
              <a:rPr lang="en-US" dirty="0" err="1">
                <a:cs typeface="Calibri"/>
              </a:rPr>
              <a:t>kirjoitetaan</a:t>
            </a:r>
            <a:r>
              <a:rPr lang="en-US" dirty="0">
                <a:cs typeface="Calibri"/>
              </a:rPr>
              <a:t> </a:t>
            </a:r>
            <a:r>
              <a:rPr lang="en-US" dirty="0" err="1">
                <a:cs typeface="Calibri"/>
              </a:rPr>
              <a:t>keskelle</a:t>
            </a:r>
            <a:r>
              <a:rPr lang="en-US" dirty="0">
                <a:cs typeface="Calibri"/>
              </a:rPr>
              <a:t> "</a:t>
            </a:r>
            <a:r>
              <a:rPr lang="en-US" dirty="0" err="1">
                <a:cs typeface="Calibri"/>
              </a:rPr>
              <a:t>päihteet</a:t>
            </a:r>
            <a:r>
              <a:rPr lang="en-US" dirty="0">
                <a:cs typeface="Calibri"/>
              </a:rPr>
              <a:t>". </a:t>
            </a:r>
            <a:r>
              <a:rPr lang="en-US" dirty="0" err="1">
                <a:cs typeface="Calibri"/>
              </a:rPr>
              <a:t>Toiselle</a:t>
            </a:r>
            <a:r>
              <a:rPr lang="en-US" dirty="0">
                <a:cs typeface="Calibri"/>
              </a:rPr>
              <a:t> </a:t>
            </a:r>
            <a:r>
              <a:rPr lang="en-US" dirty="0" err="1">
                <a:cs typeface="Calibri"/>
              </a:rPr>
              <a:t>puolelle</a:t>
            </a:r>
            <a:r>
              <a:rPr lang="en-US" dirty="0">
                <a:cs typeface="Calibri"/>
              </a:rPr>
              <a:t> + </a:t>
            </a:r>
            <a:r>
              <a:rPr lang="en-US" dirty="0" err="1">
                <a:cs typeface="Calibri"/>
              </a:rPr>
              <a:t>merkki</a:t>
            </a:r>
            <a:r>
              <a:rPr lang="en-US" dirty="0">
                <a:cs typeface="Calibri"/>
              </a:rPr>
              <a:t> ja </a:t>
            </a:r>
            <a:r>
              <a:rPr lang="en-US" dirty="0" err="1">
                <a:cs typeface="Calibri"/>
              </a:rPr>
              <a:t>toiselle</a:t>
            </a:r>
            <a:r>
              <a:rPr lang="en-US" dirty="0">
                <a:cs typeface="Calibri"/>
              </a:rPr>
              <a:t> </a:t>
            </a:r>
            <a:r>
              <a:rPr lang="en-US" dirty="0" err="1">
                <a:cs typeface="Calibri"/>
              </a:rPr>
              <a:t>puolelle</a:t>
            </a:r>
            <a:r>
              <a:rPr lang="en-US" dirty="0">
                <a:cs typeface="Calibri"/>
              </a:rPr>
              <a:t> - </a:t>
            </a:r>
            <a:r>
              <a:rPr lang="en-US" dirty="0" err="1">
                <a:cs typeface="Calibri"/>
              </a:rPr>
              <a:t>merkki</a:t>
            </a:r>
            <a:r>
              <a:rPr lang="en-US" dirty="0">
                <a:cs typeface="Calibri"/>
              </a:rPr>
              <a:t>. </a:t>
            </a:r>
            <a:r>
              <a:rPr lang="en-US" dirty="0" err="1">
                <a:cs typeface="Calibri"/>
              </a:rPr>
              <a:t>Oppilaat</a:t>
            </a:r>
            <a:r>
              <a:rPr lang="en-US" dirty="0">
                <a:cs typeface="Calibri"/>
              </a:rPr>
              <a:t> </a:t>
            </a:r>
            <a:r>
              <a:rPr lang="en-US" dirty="0" err="1">
                <a:cs typeface="Calibri"/>
              </a:rPr>
              <a:t>saavat</a:t>
            </a:r>
            <a:r>
              <a:rPr lang="en-US" dirty="0">
                <a:cs typeface="Calibri"/>
              </a:rPr>
              <a:t> </a:t>
            </a:r>
            <a:r>
              <a:rPr lang="en-US" dirty="0" err="1">
                <a:cs typeface="Calibri"/>
              </a:rPr>
              <a:t>kertoa</a:t>
            </a:r>
            <a:r>
              <a:rPr lang="en-US" dirty="0">
                <a:cs typeface="Calibri"/>
              </a:rPr>
              <a:t> </a:t>
            </a:r>
            <a:r>
              <a:rPr lang="en-US" dirty="0" err="1">
                <a:cs typeface="Calibri"/>
              </a:rPr>
              <a:t>plussia</a:t>
            </a:r>
            <a:r>
              <a:rPr lang="en-US" dirty="0">
                <a:cs typeface="Calibri"/>
              </a:rPr>
              <a:t> ja </a:t>
            </a:r>
            <a:r>
              <a:rPr lang="en-US" dirty="0" err="1">
                <a:cs typeface="Calibri"/>
              </a:rPr>
              <a:t>miinuksia</a:t>
            </a:r>
            <a:r>
              <a:rPr lang="en-US" dirty="0">
                <a:cs typeface="Calibri"/>
              </a:rPr>
              <a:t>, </a:t>
            </a:r>
            <a:r>
              <a:rPr lang="en-US" dirty="0" err="1">
                <a:cs typeface="Calibri"/>
              </a:rPr>
              <a:t>mitä</a:t>
            </a:r>
            <a:r>
              <a:rPr lang="en-US" dirty="0">
                <a:cs typeface="Calibri"/>
              </a:rPr>
              <a:t> </a:t>
            </a:r>
            <a:r>
              <a:rPr lang="en-US" dirty="0" err="1">
                <a:cs typeface="Calibri"/>
              </a:rPr>
              <a:t>heille</a:t>
            </a:r>
            <a:r>
              <a:rPr lang="en-US" dirty="0">
                <a:cs typeface="Calibri"/>
              </a:rPr>
              <a:t> </a:t>
            </a:r>
            <a:r>
              <a:rPr lang="en-US" dirty="0" err="1">
                <a:cs typeface="Calibri"/>
              </a:rPr>
              <a:t>tulee</a:t>
            </a:r>
            <a:r>
              <a:rPr lang="en-US" dirty="0">
                <a:cs typeface="Calibri"/>
              </a:rPr>
              <a:t> </a:t>
            </a:r>
            <a:r>
              <a:rPr lang="en-US" dirty="0" err="1">
                <a:cs typeface="Calibri"/>
              </a:rPr>
              <a:t>mieleen</a:t>
            </a:r>
            <a:r>
              <a:rPr lang="en-US" dirty="0">
                <a:cs typeface="Calibri"/>
              </a:rPr>
              <a:t> </a:t>
            </a:r>
            <a:r>
              <a:rPr lang="en-US" dirty="0" err="1">
                <a:cs typeface="Calibri"/>
              </a:rPr>
              <a:t>päihteiden</a:t>
            </a:r>
            <a:r>
              <a:rPr lang="en-US" dirty="0">
                <a:cs typeface="Calibri"/>
              </a:rPr>
              <a:t> </a:t>
            </a:r>
            <a:r>
              <a:rPr lang="en-US" dirty="0" err="1">
                <a:cs typeface="Calibri"/>
              </a:rPr>
              <a:t>käytöstä</a:t>
            </a:r>
            <a:r>
              <a:rPr lang="en-US" dirty="0">
                <a:cs typeface="Calibri"/>
              </a:rPr>
              <a:t>. </a:t>
            </a:r>
            <a:endParaRPr lang="fi-FI" dirty="0">
              <a:cs typeface="Calibri"/>
            </a:endParaRPr>
          </a:p>
          <a:p>
            <a:pPr marL="171450" indent="-171450">
              <a:buFont typeface="Arial"/>
              <a:buChar char="•"/>
            </a:pPr>
            <a:r>
              <a:rPr lang="en-US" dirty="0" err="1">
                <a:cs typeface="Calibri"/>
              </a:rPr>
              <a:t>Lopuksi</a:t>
            </a:r>
            <a:r>
              <a:rPr lang="en-US" dirty="0">
                <a:cs typeface="Calibri"/>
              </a:rPr>
              <a:t> </a:t>
            </a:r>
            <a:r>
              <a:rPr lang="en-US" dirty="0" err="1">
                <a:cs typeface="Calibri"/>
              </a:rPr>
              <a:t>tarkistellaan</a:t>
            </a:r>
            <a:r>
              <a:rPr lang="en-US" dirty="0">
                <a:cs typeface="Calibri"/>
              </a:rPr>
              <a:t> </a:t>
            </a:r>
            <a:r>
              <a:rPr lang="en-US" dirty="0" err="1">
                <a:cs typeface="Calibri"/>
              </a:rPr>
              <a:t>kumpia</a:t>
            </a:r>
            <a:r>
              <a:rPr lang="en-US" dirty="0">
                <a:cs typeface="Calibri"/>
              </a:rPr>
              <a:t> </a:t>
            </a:r>
            <a:r>
              <a:rPr lang="en-US" dirty="0" err="1">
                <a:cs typeface="Calibri"/>
              </a:rPr>
              <a:t>tuli</a:t>
            </a:r>
            <a:r>
              <a:rPr lang="en-US" dirty="0">
                <a:cs typeface="Calibri"/>
              </a:rPr>
              <a:t> </a:t>
            </a:r>
            <a:r>
              <a:rPr lang="en-US" dirty="0" err="1">
                <a:cs typeface="Calibri"/>
              </a:rPr>
              <a:t>enemmän</a:t>
            </a:r>
            <a:r>
              <a:rPr lang="en-US" dirty="0">
                <a:cs typeface="Calibri"/>
              </a:rPr>
              <a:t>. </a:t>
            </a:r>
            <a:r>
              <a:rPr lang="en-US" b="1" dirty="0">
                <a:cs typeface="Calibri"/>
              </a:rPr>
              <a:t>On </a:t>
            </a:r>
            <a:r>
              <a:rPr lang="en-US" b="1" dirty="0" err="1">
                <a:cs typeface="Calibri"/>
              </a:rPr>
              <a:t>tärkeä</a:t>
            </a:r>
            <a:r>
              <a:rPr lang="en-US" b="1" dirty="0">
                <a:cs typeface="Calibri"/>
              </a:rPr>
              <a:t> </a:t>
            </a:r>
            <a:r>
              <a:rPr lang="en-US" b="1" dirty="0" err="1">
                <a:cs typeface="Calibri"/>
              </a:rPr>
              <a:t>käydä</a:t>
            </a:r>
            <a:r>
              <a:rPr lang="en-US" b="1" dirty="0">
                <a:cs typeface="Calibri"/>
              </a:rPr>
              <a:t> </a:t>
            </a:r>
            <a:r>
              <a:rPr lang="en-US" b="1" dirty="0" err="1">
                <a:cs typeface="Calibri"/>
              </a:rPr>
              <a:t>keskustelua</a:t>
            </a:r>
            <a:r>
              <a:rPr lang="en-US" b="1" dirty="0">
                <a:cs typeface="Calibri"/>
              </a:rPr>
              <a:t> </a:t>
            </a:r>
            <a:r>
              <a:rPr lang="en-US" b="1" dirty="0" err="1">
                <a:cs typeface="Calibri"/>
              </a:rPr>
              <a:t>siitä</a:t>
            </a:r>
            <a:r>
              <a:rPr lang="en-US" b="1" dirty="0">
                <a:cs typeface="Calibri"/>
              </a:rPr>
              <a:t>, </a:t>
            </a:r>
            <a:r>
              <a:rPr lang="en-US" b="1" dirty="0" err="1">
                <a:cs typeface="Calibri"/>
              </a:rPr>
              <a:t>onko</a:t>
            </a:r>
            <a:r>
              <a:rPr lang="en-US" b="1" dirty="0">
                <a:cs typeface="Calibri"/>
              </a:rPr>
              <a:t> </a:t>
            </a:r>
            <a:r>
              <a:rPr lang="en-US" b="1" dirty="0" err="1">
                <a:cs typeface="Calibri"/>
              </a:rPr>
              <a:t>valmis</a:t>
            </a:r>
            <a:r>
              <a:rPr lang="en-US" b="1" dirty="0">
                <a:cs typeface="Calibri"/>
              </a:rPr>
              <a:t> </a:t>
            </a:r>
            <a:r>
              <a:rPr lang="en-US" b="1" dirty="0" err="1">
                <a:cs typeface="Calibri"/>
              </a:rPr>
              <a:t>menettämään</a:t>
            </a:r>
            <a:r>
              <a:rPr lang="en-US" b="1" dirty="0">
                <a:cs typeface="Calibri"/>
              </a:rPr>
              <a:t> </a:t>
            </a:r>
            <a:r>
              <a:rPr lang="en-US" b="1" dirty="0" err="1">
                <a:cs typeface="Calibri"/>
              </a:rPr>
              <a:t>kaiken</a:t>
            </a:r>
            <a:r>
              <a:rPr lang="en-US" b="1" dirty="0">
                <a:cs typeface="Calibri"/>
              </a:rPr>
              <a:t> </a:t>
            </a:r>
            <a:r>
              <a:rPr lang="en-US" b="1" dirty="0" err="1">
                <a:cs typeface="Calibri"/>
              </a:rPr>
              <a:t>sen</a:t>
            </a:r>
            <a:r>
              <a:rPr lang="en-US" b="1" dirty="0">
                <a:cs typeface="Calibri"/>
              </a:rPr>
              <a:t> </a:t>
            </a:r>
            <a:r>
              <a:rPr lang="en-US" b="1" dirty="0" err="1">
                <a:cs typeface="Calibri"/>
              </a:rPr>
              <a:t>mitä</a:t>
            </a:r>
            <a:r>
              <a:rPr lang="en-US" b="1" dirty="0">
                <a:cs typeface="Calibri"/>
              </a:rPr>
              <a:t> - </a:t>
            </a:r>
            <a:r>
              <a:rPr lang="en-US" b="1" dirty="0" err="1">
                <a:cs typeface="Calibri"/>
              </a:rPr>
              <a:t>puolella</a:t>
            </a:r>
            <a:r>
              <a:rPr lang="en-US" b="1" dirty="0">
                <a:cs typeface="Calibri"/>
              </a:rPr>
              <a:t> on, </a:t>
            </a:r>
            <a:r>
              <a:rPr lang="en-US" b="1" dirty="0" err="1">
                <a:cs typeface="Calibri"/>
              </a:rPr>
              <a:t>saadakseen</a:t>
            </a:r>
            <a:r>
              <a:rPr lang="en-US" b="1" dirty="0">
                <a:cs typeface="Calibri"/>
              </a:rPr>
              <a:t> </a:t>
            </a:r>
            <a:r>
              <a:rPr lang="en-US" b="1" dirty="0" err="1">
                <a:cs typeface="Calibri"/>
              </a:rPr>
              <a:t>sen</a:t>
            </a:r>
            <a:r>
              <a:rPr lang="en-US" b="1" dirty="0">
                <a:cs typeface="Calibri"/>
              </a:rPr>
              <a:t> </a:t>
            </a:r>
            <a:r>
              <a:rPr lang="en-US" b="1" dirty="0" err="1">
                <a:cs typeface="Calibri"/>
              </a:rPr>
              <a:t>mitä</a:t>
            </a:r>
            <a:r>
              <a:rPr lang="en-US" b="1" dirty="0">
                <a:cs typeface="Calibri"/>
              </a:rPr>
              <a:t> + </a:t>
            </a:r>
            <a:r>
              <a:rPr lang="en-US" b="1" dirty="0" err="1">
                <a:cs typeface="Calibri"/>
              </a:rPr>
              <a:t>puolelta</a:t>
            </a:r>
            <a:r>
              <a:rPr lang="en-US" b="1" dirty="0">
                <a:cs typeface="Calibri"/>
              </a:rPr>
              <a:t> </a:t>
            </a:r>
            <a:r>
              <a:rPr lang="en-US" b="1" dirty="0" err="1">
                <a:cs typeface="Calibri"/>
              </a:rPr>
              <a:t>löytyy</a:t>
            </a:r>
            <a:r>
              <a:rPr lang="en-US" b="1" dirty="0">
                <a:cs typeface="Calibri"/>
              </a:rPr>
              <a:t>. </a:t>
            </a:r>
            <a:r>
              <a:rPr lang="en-US" dirty="0" err="1">
                <a:cs typeface="Calibri"/>
              </a:rPr>
              <a:t>Molempia</a:t>
            </a:r>
            <a:r>
              <a:rPr lang="en-US" dirty="0">
                <a:cs typeface="Calibri"/>
              </a:rPr>
              <a:t> </a:t>
            </a:r>
            <a:r>
              <a:rPr lang="en-US" dirty="0" err="1">
                <a:cs typeface="Calibri"/>
              </a:rPr>
              <a:t>ei</a:t>
            </a:r>
            <a:r>
              <a:rPr lang="en-US" dirty="0">
                <a:cs typeface="Calibri"/>
              </a:rPr>
              <a:t> </a:t>
            </a:r>
            <a:r>
              <a:rPr lang="en-US" dirty="0" err="1">
                <a:cs typeface="Calibri"/>
              </a:rPr>
              <a:t>voi</a:t>
            </a:r>
            <a:r>
              <a:rPr lang="en-US" dirty="0">
                <a:cs typeface="Calibri"/>
              </a:rPr>
              <a:t> </a:t>
            </a:r>
            <a:r>
              <a:rPr lang="en-US" dirty="0" err="1">
                <a:cs typeface="Calibri"/>
              </a:rPr>
              <a:t>saada</a:t>
            </a:r>
            <a:r>
              <a:rPr lang="en-US" dirty="0">
                <a:cs typeface="Calibri"/>
              </a:rPr>
              <a:t>.</a:t>
            </a:r>
            <a:endParaRPr lang="fi-FI" dirty="0">
              <a:cs typeface="Calibri"/>
            </a:endParaRPr>
          </a:p>
          <a:p>
            <a:pPr marL="171450" indent="-171450">
              <a:buFont typeface="Arial"/>
              <a:buChar char="•"/>
            </a:pPr>
            <a:r>
              <a:rPr lang="en-US" dirty="0" err="1">
                <a:cs typeface="Calibri"/>
              </a:rPr>
              <a:t>Käytännössä</a:t>
            </a:r>
            <a:r>
              <a:rPr lang="en-US" dirty="0">
                <a:cs typeface="Calibri"/>
              </a:rPr>
              <a:t> </a:t>
            </a:r>
            <a:r>
              <a:rPr lang="en-US" dirty="0" err="1">
                <a:cs typeface="Calibri"/>
              </a:rPr>
              <a:t>kaikki</a:t>
            </a:r>
            <a:r>
              <a:rPr lang="en-US" dirty="0">
                <a:cs typeface="Calibri"/>
              </a:rPr>
              <a:t> </a:t>
            </a:r>
            <a:r>
              <a:rPr lang="en-US" dirty="0" err="1">
                <a:cs typeface="Calibri"/>
              </a:rPr>
              <a:t>asiat</a:t>
            </a:r>
            <a:r>
              <a:rPr lang="en-US" dirty="0">
                <a:cs typeface="Calibri"/>
              </a:rPr>
              <a:t> </a:t>
            </a:r>
            <a:r>
              <a:rPr lang="en-US" dirty="0" err="1">
                <a:cs typeface="Calibri"/>
              </a:rPr>
              <a:t>mitä</a:t>
            </a:r>
            <a:r>
              <a:rPr lang="en-US" dirty="0">
                <a:cs typeface="Calibri"/>
              </a:rPr>
              <a:t> + </a:t>
            </a:r>
            <a:r>
              <a:rPr lang="en-US" dirty="0" err="1">
                <a:cs typeface="Calibri"/>
              </a:rPr>
              <a:t>puolelle</a:t>
            </a:r>
            <a:r>
              <a:rPr lang="en-US" dirty="0">
                <a:cs typeface="Calibri"/>
              </a:rPr>
              <a:t> </a:t>
            </a:r>
            <a:r>
              <a:rPr lang="en-US" dirty="0" err="1">
                <a:cs typeface="Calibri"/>
              </a:rPr>
              <a:t>kirjoitetaan</a:t>
            </a:r>
            <a:r>
              <a:rPr lang="en-US" dirty="0">
                <a:cs typeface="Calibri"/>
              </a:rPr>
              <a:t>, </a:t>
            </a:r>
            <a:r>
              <a:rPr lang="en-US" dirty="0" err="1">
                <a:cs typeface="Calibri"/>
              </a:rPr>
              <a:t>saa</a:t>
            </a:r>
            <a:r>
              <a:rPr lang="en-US" dirty="0">
                <a:cs typeface="Calibri"/>
              </a:rPr>
              <a:t> </a:t>
            </a:r>
            <a:r>
              <a:rPr lang="en-US" dirty="0" err="1">
                <a:cs typeface="Calibri"/>
              </a:rPr>
              <a:t>myös</a:t>
            </a:r>
            <a:r>
              <a:rPr lang="en-US" dirty="0">
                <a:cs typeface="Calibri"/>
              </a:rPr>
              <a:t> </a:t>
            </a:r>
            <a:r>
              <a:rPr lang="en-US" dirty="0" err="1">
                <a:cs typeface="Calibri"/>
              </a:rPr>
              <a:t>muualta</a:t>
            </a:r>
            <a:r>
              <a:rPr lang="en-US" dirty="0">
                <a:cs typeface="Calibri"/>
              </a:rPr>
              <a:t> </a:t>
            </a:r>
            <a:r>
              <a:rPr lang="en-US" dirty="0" err="1">
                <a:cs typeface="Calibri"/>
              </a:rPr>
              <a:t>kuin</a:t>
            </a:r>
            <a:r>
              <a:rPr lang="en-US" dirty="0">
                <a:cs typeface="Calibri"/>
              </a:rPr>
              <a:t> </a:t>
            </a:r>
            <a:r>
              <a:rPr lang="en-US" dirty="0" err="1">
                <a:cs typeface="Calibri"/>
              </a:rPr>
              <a:t>päihteistä</a:t>
            </a:r>
            <a:r>
              <a:rPr lang="en-US" dirty="0">
                <a:cs typeface="Calibri"/>
              </a:rPr>
              <a:t>. On </a:t>
            </a:r>
            <a:r>
              <a:rPr lang="en-US" dirty="0" err="1">
                <a:cs typeface="Calibri"/>
              </a:rPr>
              <a:t>tärkeää</a:t>
            </a:r>
            <a:r>
              <a:rPr lang="en-US" dirty="0">
                <a:cs typeface="Calibri"/>
              </a:rPr>
              <a:t> </a:t>
            </a:r>
            <a:r>
              <a:rPr lang="en-US" dirty="0" err="1">
                <a:cs typeface="Calibri"/>
              </a:rPr>
              <a:t>nostaa</a:t>
            </a:r>
            <a:r>
              <a:rPr lang="en-US" dirty="0">
                <a:cs typeface="Calibri"/>
              </a:rPr>
              <a:t> </a:t>
            </a:r>
            <a:r>
              <a:rPr lang="en-US" dirty="0" err="1">
                <a:cs typeface="Calibri"/>
              </a:rPr>
              <a:t>esiin</a:t>
            </a:r>
            <a:r>
              <a:rPr lang="en-US" dirty="0">
                <a:cs typeface="Calibri"/>
              </a:rPr>
              <a:t> </a:t>
            </a:r>
            <a:r>
              <a:rPr lang="en-US" dirty="0" err="1">
                <a:cs typeface="Calibri"/>
              </a:rPr>
              <a:t>omien</a:t>
            </a:r>
            <a:r>
              <a:rPr lang="en-US" dirty="0">
                <a:cs typeface="Calibri"/>
              </a:rPr>
              <a:t> </a:t>
            </a:r>
            <a:r>
              <a:rPr lang="en-US" dirty="0" err="1">
                <a:cs typeface="Calibri"/>
              </a:rPr>
              <a:t>valintojen</a:t>
            </a:r>
            <a:r>
              <a:rPr lang="en-US" dirty="0">
                <a:cs typeface="Calibri"/>
              </a:rPr>
              <a:t> </a:t>
            </a:r>
            <a:r>
              <a:rPr lang="en-US" dirty="0" err="1">
                <a:cs typeface="Calibri"/>
              </a:rPr>
              <a:t>merkitys</a:t>
            </a:r>
            <a:r>
              <a:rPr lang="en-US" dirty="0">
                <a:cs typeface="Calibri"/>
              </a:rPr>
              <a:t> ja </a:t>
            </a:r>
            <a:r>
              <a:rPr lang="en-US" dirty="0" err="1">
                <a:cs typeface="Calibri"/>
              </a:rPr>
              <a:t>oma</a:t>
            </a:r>
            <a:r>
              <a:rPr lang="en-US" dirty="0">
                <a:cs typeface="Calibri"/>
              </a:rPr>
              <a:t> </a:t>
            </a:r>
            <a:r>
              <a:rPr lang="en-US" dirty="0" err="1">
                <a:cs typeface="Calibri"/>
              </a:rPr>
              <a:t>vastuu</a:t>
            </a:r>
            <a:r>
              <a:rPr lang="en-US" dirty="0">
                <a:cs typeface="Calibri"/>
              </a:rPr>
              <a:t> </a:t>
            </a:r>
            <a:r>
              <a:rPr lang="en-US" dirty="0" err="1">
                <a:cs typeface="Calibri"/>
              </a:rPr>
              <a:t>oman</a:t>
            </a:r>
            <a:r>
              <a:rPr lang="en-US" dirty="0">
                <a:cs typeface="Calibri"/>
              </a:rPr>
              <a:t> </a:t>
            </a:r>
            <a:r>
              <a:rPr lang="en-US" dirty="0" err="1">
                <a:cs typeface="Calibri"/>
              </a:rPr>
              <a:t>elämän</a:t>
            </a:r>
            <a:r>
              <a:rPr lang="en-US" dirty="0">
                <a:cs typeface="Calibri"/>
              </a:rPr>
              <a:t> </a:t>
            </a:r>
            <a:r>
              <a:rPr lang="en-US" dirty="0" err="1">
                <a:cs typeface="Calibri"/>
              </a:rPr>
              <a:t>suunnasta</a:t>
            </a:r>
            <a:r>
              <a:rPr lang="en-US" dirty="0">
                <a:cs typeface="Calibri"/>
              </a:rPr>
              <a:t>.</a:t>
            </a:r>
          </a:p>
          <a:p>
            <a:pPr marL="171450" indent="-171450">
              <a:buFont typeface="Arial"/>
              <a:buChar char="•"/>
            </a:pPr>
            <a:r>
              <a:rPr lang="en-US" dirty="0" err="1">
                <a:cs typeface="Calibri"/>
              </a:rPr>
              <a:t>Tehtävää</a:t>
            </a:r>
            <a:r>
              <a:rPr lang="en-US" dirty="0">
                <a:cs typeface="Calibri"/>
              </a:rPr>
              <a:t> </a:t>
            </a:r>
            <a:r>
              <a:rPr lang="en-US" dirty="0" err="1">
                <a:cs typeface="Calibri"/>
              </a:rPr>
              <a:t>voi</a:t>
            </a:r>
            <a:r>
              <a:rPr lang="en-US" dirty="0">
                <a:cs typeface="Calibri"/>
              </a:rPr>
              <a:t> </a:t>
            </a:r>
            <a:r>
              <a:rPr lang="en-US" dirty="0" err="1">
                <a:cs typeface="Calibri"/>
              </a:rPr>
              <a:t>kuvata</a:t>
            </a:r>
            <a:r>
              <a:rPr lang="en-US" dirty="0">
                <a:cs typeface="Calibri"/>
              </a:rPr>
              <a:t> </a:t>
            </a:r>
            <a:r>
              <a:rPr lang="en-US" dirty="0" err="1">
                <a:cs typeface="Calibri"/>
              </a:rPr>
              <a:t>vaakana</a:t>
            </a:r>
            <a:r>
              <a:rPr lang="en-US" dirty="0">
                <a:cs typeface="Calibri"/>
              </a:rPr>
              <a:t>, </a:t>
            </a:r>
            <a:r>
              <a:rPr lang="en-US" dirty="0" err="1">
                <a:cs typeface="Calibri"/>
              </a:rPr>
              <a:t>jossa</a:t>
            </a:r>
            <a:r>
              <a:rPr lang="en-US" dirty="0">
                <a:cs typeface="Calibri"/>
              </a:rPr>
              <a:t> </a:t>
            </a:r>
            <a:r>
              <a:rPr lang="en-US" dirty="0" err="1">
                <a:cs typeface="Calibri"/>
              </a:rPr>
              <a:t>mietitään</a:t>
            </a:r>
            <a:r>
              <a:rPr lang="en-US" dirty="0">
                <a:cs typeface="Calibri"/>
              </a:rPr>
              <a:t> </a:t>
            </a:r>
            <a:r>
              <a:rPr lang="en-US" dirty="0" err="1">
                <a:cs typeface="Calibri"/>
              </a:rPr>
              <a:t>kumpi</a:t>
            </a:r>
            <a:r>
              <a:rPr lang="en-US" dirty="0">
                <a:cs typeface="Calibri"/>
              </a:rPr>
              <a:t> </a:t>
            </a:r>
            <a:r>
              <a:rPr lang="en-US" dirty="0" err="1">
                <a:cs typeface="Calibri"/>
              </a:rPr>
              <a:t>puoli</a:t>
            </a:r>
            <a:r>
              <a:rPr lang="en-US" dirty="0">
                <a:cs typeface="Calibri"/>
              </a:rPr>
              <a:t> </a:t>
            </a:r>
            <a:r>
              <a:rPr lang="en-US" dirty="0" err="1">
                <a:cs typeface="Calibri"/>
              </a:rPr>
              <a:t>painaa</a:t>
            </a:r>
            <a:r>
              <a:rPr lang="en-US" dirty="0">
                <a:cs typeface="Calibri"/>
              </a:rPr>
              <a:t> </a:t>
            </a:r>
            <a:r>
              <a:rPr lang="en-US" dirty="0" err="1">
                <a:cs typeface="Calibri"/>
              </a:rPr>
              <a:t>enemmän</a:t>
            </a:r>
            <a:r>
              <a:rPr lang="en-US" dirty="0">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866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Lisätehtävä, jonka voi tehdä, jos jää aikaa tunnille.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Otsikot tehtävään: Mistä saan apua päihdeongelmaan ja mistä saan apua mielenterveysongelmiin?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Tarkoitus on hakea tarkoilla tiedoilla paikallisia tahoja, mistä todellisessa tilanteessa saa apua. Voi pyytää konkreettisesti puhelinnumeroita tai nettiosoitteita. 112 on aina hätätilanteessa oikea paikka pyytää apua.</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62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00" dirty="0">
                <a:effectLst/>
                <a:latin typeface="Arial" panose="020B0604020202020204" pitchFamily="34" charset="0"/>
                <a:ea typeface="Aptos"/>
                <a:cs typeface="Times New Roman" panose="02020603050405020304" pitchFamily="18" charset="0"/>
              </a:rPr>
              <a:t>Tunnin aiheen laillisuus ja sananvapaus.</a:t>
            </a:r>
            <a:endParaRPr lang="fi-FI" sz="1800" kern="100" dirty="0">
              <a:effectLst/>
              <a:latin typeface="Aptos"/>
              <a:ea typeface="Aptos"/>
              <a:cs typeface="Times New Roman" panose="02020603050405020304" pitchFamily="18" charset="0"/>
            </a:endParaRPr>
          </a:p>
          <a:p>
            <a:endParaRPr lang="en-US" dirty="0">
              <a:ea typeface="Calibr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994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Tunnin alussa kysy oppilailta, muistavatko he, milloin rikosoikeudellinen vastuu alkaa? (15-vuotiaana voit saada tuomion (sakkoja tai vankeutta) teostasi)</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Kysy myös, milloin alkaa vahingonkorvausvelvollisuus? (syntymästä lähtien)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Ihmiset ovat päätyneet siihen, että lapsia tulee suojella ja siksi on olemassa esim. ikärajoja (elokuvat, pelit). Lisäksi ajatellaan, että lapset kehittyvät ja oppivat, siksi osa vastuusta tulee 15-vuotiaana, osa vasta 18-vuotiaana.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Katsokaa oheinen video.</a:t>
            </a:r>
            <a:endParaRPr lang="fi-FI" sz="1800" kern="100" dirty="0">
              <a:effectLst/>
              <a:latin typeface="Aptos"/>
              <a:ea typeface="Aptos"/>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317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Nuoruus on ihmiselämän kaikkein rikosaltteinta aikaa, halutaan kokeilla rajoja.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Tärkeää muistaa, että 15-vuotiaana alkaa rikosoikeudellinen vastuu. Se tarkoittaa sitä, että ihmisen tulee ymmärtää tekojaan ja niiden seurauksia ja hänen on otettava vastuu teoistaan. Osaan töistä (puolustusvoimiin, lasten ja nuorten kanssa työskentelyyn, pankki- ja vakuutusalalle tai poliisiksi) tarvitsee puhtaan rikosrekisteriotteen, joten jos haluaa pitää ovet auki erilaisiin ammatteihin, ei kannata olla osallisena rikollisessa toiminnassa tai tehdä rikosta.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Eri rikoksista määrätään eri mittaisia rangaistuksia sen mukaan, onko kyseessä lievä, perusmuotoinen vai törkeä toteutustapa. Lisäksi tulevat usein vahingonkorvaukset. Diassa lueteltujen rikosten rangaistukset ovat sakoista kymmeneen vuotta vankeutta ja lähes aina tulee myös uhrille korvattavaksi vahingonkorvauksia.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Pohditaan yhdessä, millaisia rikoksia olette kuulleet, että netissä voi tehdä? Eroavatko ne mielestänne jotenkin muista rikoksista? Tuleeko mieleen vielä joitakin rikoksia, joita netissä voi ajautua tekemään?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Vapaampaa keskustelua aiheesta, mitä mieleen tulee? Miksi ikärajoja on? Ennen älypuhelimia tämä ongelma oli toisenlainen. Miksi? Jos keskustelu lähtee sellaiseen suuntaan, jossa hämärtyy laillisuuden raja, keskustelu on pysäytettävä.</a:t>
            </a:r>
            <a:endParaRPr lang="fi-FI" sz="1800" kern="100" dirty="0">
              <a:effectLst/>
              <a:latin typeface="Aptos"/>
              <a:ea typeface="Aptos"/>
              <a:cs typeface="Times New Roman" panose="02020603050405020304" pitchFamily="18" charset="0"/>
            </a:endParaRPr>
          </a:p>
          <a:p>
            <a:endParaRPr lang="en-US" dirty="0">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945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Perustuslaki on Suomen lainsäädännön pohja, johon kaikki muut lait perustuvat.</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Dian teksteistä kannattaa keskustella, jotta käy ilmi, että esim. tilanteella on merkitystä siihen, millaista sananvapauden tasoa on ok käyttää. Somessa tuhansille ihmisille tehty solvaus on usein törkeämpi kuin vaikkapa kaveriporukassa sanottu törkeys, jonka voi selvittää asianosaisten kanssa.</a:t>
            </a:r>
            <a:endParaRPr lang="fi-FI" sz="1800" kern="100" dirty="0">
              <a:effectLst/>
              <a:latin typeface="Aptos"/>
              <a:ea typeface="Aptos"/>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67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Kiihottaminen kansanryhmää vastaan: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Jos levittää tietoa, mielipidettä tai muuta viestiä, jossa uhataan, panetellaan tai solvataan jotakin ihmisryhmää rodun, ihonvärin, syntyperän, kansallisen tai etnisen alkuperän, uskonnon tai vakaumuksen, seksuaalisen suuntautumisen tai vammaisuuden perusteella tai muulla niihin rinnastettavalla perusteella.</a:t>
            </a:r>
            <a:endParaRPr lang="fi-FI" sz="1800" kern="100" dirty="0">
              <a:effectLst/>
              <a:latin typeface="Aptos"/>
              <a:ea typeface="Aptos"/>
              <a:cs typeface="Times New Roman" panose="02020603050405020304" pitchFamily="18" charset="0"/>
            </a:endParaRPr>
          </a:p>
          <a:p>
            <a:pPr marL="628639" lvl="1" indent="-171450">
              <a:buFont typeface="Arial" panose="020B0604020202020204" pitchFamily="34" charset="0"/>
              <a:buChar char="•"/>
            </a:pPr>
            <a:endParaRPr lang="fi-FI" dirty="0"/>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8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Alle 18-vuotiailta on kaikki päihteet kielletty laissa. Eri maissa voi olla erilaisia lainsäädäntöjä, mutta Suomessa noudatetaan Suomen lakia.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K-18 Nikotiinituotteet ja miedot alkoholijuomat. Nuuska on poikkeus, sen käyttö on laillista täysi-ikäisille, mutta myynti, ostaminen ja lahjoittaminen on kuitenkin Suomessa kielletty.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K-20 Väkevät alkoholijuomat (Alkossa myynnissä olevat).</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Huomioitavaa, että ulkomailta tilatut sähkötupakat (eli lähes kaikki joita nuorilla on hallussa) ovat laittomia, koska nikotiinin määrä ylittää lain salliman 20mg. Rikosnimike tämän kaltaisen sähkötupakan hallussapidosta on ”laittomaan tuontitavaraan ryhtyminen”.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Muiden haitallisten aineiden käyttö ei ole laitonta, mutta haittaa nuorten kasvua ja kehitystä, sekä turvallisuutta. Tärkeää painottaa, että näiden käytössä on aina hengenvaara. </a:t>
            </a:r>
            <a:endParaRPr lang="fi-FI" sz="1800" kern="100" dirty="0">
              <a:effectLst/>
              <a:latin typeface="Aptos"/>
              <a:ea typeface="Aptos"/>
              <a:cs typeface="Times New Roman" panose="02020603050405020304" pitchFamily="18" charset="0"/>
            </a:endParaRPr>
          </a:p>
          <a:p>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7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Katsotaan seuraavaksi esimerkkejä nuorten tekemistä rikoksista.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Tunnin pitäjälle: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Pääset esimerkistä seuraavaan hiirellä. Voitte myös lukea esimerkit uutisista. Käykää keskustelua erityisesti seuraamuksista ja siitä, että tämän tyyppiset asiat ovat oikeastikin rangaistavia.</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117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Harkinta auttaa monessa tilanteessa. Keskustelkaa harkinnasta ja siitä, mitä voi kirjata viestikanaviin tai someen ja miltä se jonkun toisen mielestä myöhemmin näyttää?</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Yllyttäminenkin on usein osallisuutta rikolliseen toimintaan.</a:t>
            </a:r>
            <a:endParaRPr lang="fi-FI" sz="1800" kern="100" dirty="0">
              <a:effectLst/>
              <a:latin typeface="Aptos"/>
              <a:ea typeface="Aptos"/>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189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Opettaja lukee seuraavan dian tarinan ääneen. Pohtikaa 3-5 hengen ryhmissä mitä rikoksia tarinassa tapahtuu. Olisiko tilanteessa voinut toimia toisin?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Käydään lopuksi yhteisesti läpi mitä rikoksia löydettiin.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Konstaapeli Danielin kirjasta case: Sisältä kaunis kevari (sivut 142-143)</a:t>
            </a:r>
            <a:endParaRPr lang="fi-FI" sz="1800" kern="100" dirty="0">
              <a:effectLst/>
              <a:latin typeface="Aptos"/>
              <a:ea typeface="Aptos"/>
              <a:cs typeface="Times New Roman" panose="02020603050405020304" pitchFamily="18" charset="0"/>
            </a:endParaRPr>
          </a:p>
          <a:p>
            <a:pPr marL="0" indent="0">
              <a:lnSpc>
                <a:spcPct val="107000"/>
              </a:lnSpc>
              <a:spcAft>
                <a:spcPts val="800"/>
              </a:spcAft>
              <a:buFont typeface="Arial"/>
              <a:buNone/>
            </a:pPr>
            <a:endParaRPr lang="fi-FI" dirty="0">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Ratkaisut samalla dialla.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Tunnin pitäjä laittaa ne näkyviin vasta kun tehtävä on tehty.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Itsepuolustusta kutsutaan laissa hätävarjeluksi.</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Hätävarjelu on yksi mahdollinen vastuuvapausperiaate, joten jos voidaan osoittaa rikoksen tekijän toimineen sen perusteella, häntä ei syytetä rikoksesta.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Hätävarjelu voi olla kyseessä jos joku tekee tarpeellisen puolustusteon aloitetun tai välittömästi uhkaavan oikeudettoman hyökkäyksen torjumiseksi.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Väkivaltaa ei saa koskaan itse aloittaa.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Kostaminen ei ole hätävarjelua.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Liiallisen väkivallan käyttö ei ole koskaan hyväksyttävissä ja itseään on puolustettava mahdollisimman vähäisesti.</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Paras tapa on aina poistua tilanteesta, joskus nopeastikin.</a:t>
            </a:r>
            <a:endParaRPr lang="fi-FI" sz="1800" kern="100" dirty="0">
              <a:effectLst/>
              <a:latin typeface="Aptos"/>
              <a:ea typeface="Aptos"/>
              <a:cs typeface="Times New Roman" panose="02020603050405020304" pitchFamily="18" charset="0"/>
            </a:endParaRPr>
          </a:p>
          <a:p>
            <a:pPr marL="171450" indent="-171450">
              <a:buFont typeface="Arial"/>
              <a:buChar char="•"/>
            </a:pPr>
            <a:endParaRPr lang="fi-FI" dirty="0">
              <a:ea typeface="Calibri" panose="020F0502020204030204"/>
              <a:cs typeface="Calibri" panose="020F0502020204030204"/>
            </a:endParaRPr>
          </a:p>
          <a:p>
            <a:endParaRPr lang="fi-FI" dirty="0">
              <a:ea typeface="Calibri" panose="020F0502020204030204"/>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709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r>
              <a:rPr lang="en-US" dirty="0" err="1">
                <a:hlinkClick r:id="rId3"/>
              </a:rPr>
              <a:t>Päihdetieto</a:t>
            </a:r>
            <a:r>
              <a:rPr lang="en-US" dirty="0">
                <a:hlinkClick r:id="rId3"/>
              </a:rPr>
              <a:t> - Details - Kahoot!</a:t>
            </a:r>
            <a:endParaRPr lang="en-US" dirty="0"/>
          </a:p>
          <a:p>
            <a:endParaRPr lang="en-US" dirty="0"/>
          </a:p>
          <a:p>
            <a:r>
              <a:rPr lang="en-US" dirty="0"/>
              <a:t>Jos </a:t>
            </a:r>
            <a:r>
              <a:rPr lang="en-US" dirty="0" err="1"/>
              <a:t>linkki</a:t>
            </a:r>
            <a:r>
              <a:rPr lang="en-US" dirty="0"/>
              <a:t> </a:t>
            </a:r>
            <a:r>
              <a:rPr lang="en-US" dirty="0" err="1"/>
              <a:t>ei</a:t>
            </a:r>
            <a:r>
              <a:rPr lang="en-US" dirty="0"/>
              <a:t> </a:t>
            </a:r>
            <a:r>
              <a:rPr lang="en-US" dirty="0" err="1"/>
              <a:t>toimi</a:t>
            </a:r>
            <a:r>
              <a:rPr lang="en-US" dirty="0"/>
              <a:t>, </a:t>
            </a:r>
            <a:r>
              <a:rPr lang="en-US" dirty="0" err="1"/>
              <a:t>löydät</a:t>
            </a:r>
            <a:r>
              <a:rPr lang="en-US" dirty="0"/>
              <a:t> </a:t>
            </a:r>
            <a:r>
              <a:rPr lang="en-US" dirty="0" err="1"/>
              <a:t>kahootin</a:t>
            </a:r>
            <a:r>
              <a:rPr lang="en-US" dirty="0"/>
              <a:t> </a:t>
            </a:r>
            <a:r>
              <a:rPr lang="en-US" dirty="0" err="1"/>
              <a:t>tiedoilla</a:t>
            </a:r>
            <a:r>
              <a:rPr lang="en-US" dirty="0"/>
              <a:t>: </a:t>
            </a:r>
            <a:r>
              <a:rPr lang="en-US" dirty="0" err="1"/>
              <a:t>tekijä</a:t>
            </a:r>
            <a:r>
              <a:rPr lang="en-US" dirty="0"/>
              <a:t> sannatahko25 </a:t>
            </a:r>
            <a:r>
              <a:rPr lang="en-US" dirty="0" err="1"/>
              <a:t>kahootin</a:t>
            </a:r>
            <a:r>
              <a:rPr lang="en-US" dirty="0"/>
              <a:t> </a:t>
            </a:r>
            <a:r>
              <a:rPr lang="en-US" dirty="0" err="1"/>
              <a:t>nimi</a:t>
            </a:r>
            <a:r>
              <a:rPr lang="en-US" dirty="0"/>
              <a:t>: </a:t>
            </a:r>
            <a:r>
              <a:rPr lang="en-US" dirty="0" err="1"/>
              <a:t>päihdetieto</a:t>
            </a:r>
            <a:r>
              <a:rPr lang="en-US" dirty="0"/>
              <a:t> </a:t>
            </a:r>
            <a:endParaRPr lang="en-US" dirty="0">
              <a:cs typeface="Calibri"/>
            </a:endParaRPr>
          </a:p>
          <a:p>
            <a:endParaRPr lang="en-US" dirty="0">
              <a:cs typeface="Calibri"/>
            </a:endParaRPr>
          </a:p>
          <a:p>
            <a:r>
              <a:rPr lang="en-US" dirty="0" err="1"/>
              <a:t>Kahootin</a:t>
            </a:r>
            <a:r>
              <a:rPr lang="en-US" dirty="0"/>
              <a:t> </a:t>
            </a:r>
            <a:r>
              <a:rPr lang="en-US" dirty="0" err="1"/>
              <a:t>kysymyksiin</a:t>
            </a:r>
            <a:r>
              <a:rPr lang="en-US" dirty="0"/>
              <a:t> </a:t>
            </a:r>
            <a:r>
              <a:rPr lang="en-US" dirty="0" err="1"/>
              <a:t>vastauksiin</a:t>
            </a:r>
            <a:r>
              <a:rPr lang="en-US" dirty="0"/>
              <a:t> </a:t>
            </a:r>
            <a:r>
              <a:rPr lang="en-US" dirty="0" err="1"/>
              <a:t>tueksi</a:t>
            </a:r>
            <a:r>
              <a:rPr lang="en-US" dirty="0"/>
              <a:t>:</a:t>
            </a:r>
          </a:p>
          <a:p>
            <a:pPr marL="228600" indent="-228600">
              <a:buAutoNum type="arabicPeriod"/>
            </a:pPr>
            <a:r>
              <a:rPr lang="en-US" dirty="0" err="1"/>
              <a:t>Sähkötupakka</a:t>
            </a:r>
            <a:r>
              <a:rPr lang="en-US" dirty="0"/>
              <a:t> on </a:t>
            </a:r>
            <a:r>
              <a:rPr lang="en-US" dirty="0" err="1"/>
              <a:t>tupakkalain</a:t>
            </a:r>
            <a:r>
              <a:rPr lang="en-US" dirty="0"/>
              <a:t> </a:t>
            </a:r>
            <a:r>
              <a:rPr lang="en-US" dirty="0" err="1"/>
              <a:t>mukaisesti</a:t>
            </a:r>
            <a:r>
              <a:rPr lang="en-US" dirty="0"/>
              <a:t> </a:t>
            </a:r>
            <a:r>
              <a:rPr lang="en-US" dirty="0" err="1"/>
              <a:t>päihteeksi</a:t>
            </a:r>
            <a:r>
              <a:rPr lang="en-US" dirty="0"/>
              <a:t> </a:t>
            </a:r>
            <a:r>
              <a:rPr lang="en-US" dirty="0" err="1"/>
              <a:t>laskettava</a:t>
            </a:r>
            <a:r>
              <a:rPr lang="en-US" dirty="0"/>
              <a:t>. </a:t>
            </a:r>
            <a:r>
              <a:rPr lang="en-US" dirty="0" err="1"/>
              <a:t>Sillä</a:t>
            </a:r>
            <a:r>
              <a:rPr lang="en-US" dirty="0"/>
              <a:t> </a:t>
            </a:r>
            <a:r>
              <a:rPr lang="en-US" dirty="0" err="1"/>
              <a:t>ei</a:t>
            </a:r>
            <a:r>
              <a:rPr lang="en-US" dirty="0"/>
              <a:t> ole </a:t>
            </a:r>
            <a:r>
              <a:rPr lang="en-US" dirty="0" err="1"/>
              <a:t>merkitystä</a:t>
            </a:r>
            <a:r>
              <a:rPr lang="en-US" dirty="0"/>
              <a:t> </a:t>
            </a:r>
            <a:r>
              <a:rPr lang="en-US" dirty="0" err="1"/>
              <a:t>onko</a:t>
            </a:r>
            <a:r>
              <a:rPr lang="en-US" dirty="0"/>
              <a:t> </a:t>
            </a:r>
            <a:r>
              <a:rPr lang="en-US" dirty="0" err="1"/>
              <a:t>siinä</a:t>
            </a:r>
            <a:r>
              <a:rPr lang="en-US" dirty="0"/>
              <a:t> </a:t>
            </a:r>
            <a:r>
              <a:rPr lang="en-US" dirty="0" err="1"/>
              <a:t>nikotiinia</a:t>
            </a:r>
            <a:r>
              <a:rPr lang="en-US" dirty="0"/>
              <a:t> </a:t>
            </a:r>
            <a:r>
              <a:rPr lang="en-US" dirty="0" err="1"/>
              <a:t>vai</a:t>
            </a:r>
            <a:r>
              <a:rPr lang="en-US" dirty="0"/>
              <a:t> </a:t>
            </a:r>
            <a:r>
              <a:rPr lang="en-US" dirty="0" err="1"/>
              <a:t>ei</a:t>
            </a:r>
            <a:r>
              <a:rPr lang="en-US" dirty="0"/>
              <a:t>. </a:t>
            </a:r>
            <a:endParaRPr lang="en-US" dirty="0">
              <a:cs typeface="Calibri"/>
            </a:endParaRPr>
          </a:p>
          <a:p>
            <a:pPr marL="228600" indent="-228600">
              <a:buAutoNum type="arabicPeriod"/>
            </a:pPr>
            <a:r>
              <a:rPr lang="en-US" dirty="0" err="1"/>
              <a:t>Nuuska</a:t>
            </a:r>
            <a:r>
              <a:rPr lang="en-US" dirty="0"/>
              <a:t> </a:t>
            </a:r>
            <a:r>
              <a:rPr lang="en-US" dirty="0" err="1"/>
              <a:t>nostaa</a:t>
            </a:r>
            <a:r>
              <a:rPr lang="en-US" dirty="0"/>
              <a:t> </a:t>
            </a:r>
            <a:r>
              <a:rPr lang="en-US" dirty="0" err="1"/>
              <a:t>verenpainetta</a:t>
            </a:r>
            <a:r>
              <a:rPr lang="en-US" dirty="0"/>
              <a:t> ja </a:t>
            </a:r>
            <a:r>
              <a:rPr lang="en-US" dirty="0" err="1"/>
              <a:t>kiihdyttää</a:t>
            </a:r>
            <a:r>
              <a:rPr lang="en-US" dirty="0"/>
              <a:t> </a:t>
            </a:r>
            <a:r>
              <a:rPr lang="en-US" dirty="0" err="1"/>
              <a:t>sydämen</a:t>
            </a:r>
            <a:r>
              <a:rPr lang="en-US" dirty="0"/>
              <a:t> </a:t>
            </a:r>
            <a:r>
              <a:rPr lang="en-US" dirty="0" err="1"/>
              <a:t>sykettä</a:t>
            </a:r>
            <a:r>
              <a:rPr lang="en-US" dirty="0"/>
              <a:t>, </a:t>
            </a:r>
            <a:r>
              <a:rPr lang="en-US" dirty="0" err="1"/>
              <a:t>jolloin</a:t>
            </a:r>
            <a:r>
              <a:rPr lang="en-US" dirty="0"/>
              <a:t> </a:t>
            </a:r>
            <a:r>
              <a:rPr lang="en-US" dirty="0" err="1"/>
              <a:t>ihminesen</a:t>
            </a:r>
            <a:r>
              <a:rPr lang="en-US" dirty="0"/>
              <a:t> </a:t>
            </a:r>
            <a:r>
              <a:rPr lang="en-US" dirty="0" err="1"/>
              <a:t>elimistö</a:t>
            </a:r>
            <a:r>
              <a:rPr lang="en-US" dirty="0"/>
              <a:t> on jo </a:t>
            </a:r>
            <a:r>
              <a:rPr lang="en-US" dirty="0" err="1"/>
              <a:t>rasitustilassa</a:t>
            </a:r>
            <a:r>
              <a:rPr lang="en-US" dirty="0"/>
              <a:t>. </a:t>
            </a:r>
            <a:r>
              <a:rPr lang="en-US" dirty="0" err="1"/>
              <a:t>Tästä</a:t>
            </a:r>
            <a:r>
              <a:rPr lang="en-US" dirty="0"/>
              <a:t> </a:t>
            </a:r>
            <a:r>
              <a:rPr lang="en-US" dirty="0" err="1"/>
              <a:t>johtuen</a:t>
            </a:r>
            <a:r>
              <a:rPr lang="en-US" dirty="0"/>
              <a:t> se </a:t>
            </a:r>
            <a:r>
              <a:rPr lang="en-US" dirty="0" err="1"/>
              <a:t>voi</a:t>
            </a:r>
            <a:r>
              <a:rPr lang="en-US" dirty="0"/>
              <a:t> </a:t>
            </a:r>
            <a:r>
              <a:rPr lang="en-US" dirty="0" err="1"/>
              <a:t>jopa</a:t>
            </a:r>
            <a:r>
              <a:rPr lang="en-US" dirty="0"/>
              <a:t> </a:t>
            </a:r>
            <a:r>
              <a:rPr lang="en-US" dirty="0" err="1"/>
              <a:t>heikentää</a:t>
            </a:r>
            <a:r>
              <a:rPr lang="en-US" dirty="0"/>
              <a:t> </a:t>
            </a:r>
            <a:r>
              <a:rPr lang="en-US" dirty="0" err="1"/>
              <a:t>urheilusuoritusta</a:t>
            </a:r>
            <a:r>
              <a:rPr lang="en-US" dirty="0"/>
              <a:t>.</a:t>
            </a:r>
            <a:endParaRPr lang="en-US" dirty="0">
              <a:cs typeface="Calibri"/>
            </a:endParaRPr>
          </a:p>
          <a:p>
            <a:pPr marL="228600" indent="-228600">
              <a:buAutoNum type="arabicPeriod"/>
            </a:pPr>
            <a:r>
              <a:rPr lang="en-US" dirty="0" err="1"/>
              <a:t>Alkoholi</a:t>
            </a:r>
            <a:r>
              <a:rPr lang="en-US" dirty="0"/>
              <a:t> on </a:t>
            </a:r>
            <a:r>
              <a:rPr lang="en-US" dirty="0" err="1"/>
              <a:t>yksi</a:t>
            </a:r>
            <a:r>
              <a:rPr lang="en-US" dirty="0"/>
              <a:t> </a:t>
            </a:r>
            <a:r>
              <a:rPr lang="en-US" dirty="0" err="1"/>
              <a:t>yleisimpiä</a:t>
            </a:r>
            <a:r>
              <a:rPr lang="en-US" dirty="0"/>
              <a:t> </a:t>
            </a:r>
            <a:r>
              <a:rPr lang="en-US" dirty="0" err="1"/>
              <a:t>työikäisten</a:t>
            </a:r>
            <a:r>
              <a:rPr lang="en-US" dirty="0"/>
              <a:t> </a:t>
            </a:r>
            <a:r>
              <a:rPr lang="en-US" dirty="0" err="1"/>
              <a:t>suomalaisten</a:t>
            </a:r>
            <a:r>
              <a:rPr lang="en-US" dirty="0"/>
              <a:t> </a:t>
            </a:r>
            <a:r>
              <a:rPr lang="en-US" dirty="0" err="1"/>
              <a:t>kuolinsyyn</a:t>
            </a:r>
            <a:r>
              <a:rPr lang="en-US" dirty="0"/>
              <a:t> </a:t>
            </a:r>
            <a:r>
              <a:rPr lang="en-US" dirty="0" err="1"/>
              <a:t>aiheuttajia</a:t>
            </a:r>
            <a:r>
              <a:rPr lang="en-US" dirty="0"/>
              <a:t>. </a:t>
            </a:r>
            <a:r>
              <a:rPr lang="en-US" dirty="0" err="1"/>
              <a:t>Terveyshaittojen</a:t>
            </a:r>
            <a:r>
              <a:rPr lang="en-US" dirty="0"/>
              <a:t> </a:t>
            </a:r>
            <a:r>
              <a:rPr lang="en-US" dirty="0" err="1"/>
              <a:t>lisäksi</a:t>
            </a:r>
            <a:r>
              <a:rPr lang="en-US" dirty="0"/>
              <a:t> </a:t>
            </a:r>
            <a:r>
              <a:rPr lang="en-US" dirty="0" err="1"/>
              <a:t>onnettomuudet</a:t>
            </a:r>
            <a:r>
              <a:rPr lang="en-US" dirty="0"/>
              <a:t>, </a:t>
            </a:r>
            <a:r>
              <a:rPr lang="en-US" dirty="0" err="1"/>
              <a:t>tapaturmat</a:t>
            </a:r>
            <a:r>
              <a:rPr lang="en-US" dirty="0"/>
              <a:t> mm. </a:t>
            </a:r>
            <a:r>
              <a:rPr lang="en-US" dirty="0" err="1"/>
              <a:t>Rattijuopumukset</a:t>
            </a:r>
            <a:r>
              <a:rPr lang="en-US" dirty="0"/>
              <a:t> ja </a:t>
            </a:r>
            <a:r>
              <a:rPr lang="en-US" dirty="0" err="1"/>
              <a:t>hukkumiskuolemat</a:t>
            </a:r>
            <a:r>
              <a:rPr lang="en-US" dirty="0"/>
              <a:t> </a:t>
            </a:r>
            <a:r>
              <a:rPr lang="en-US" dirty="0" err="1"/>
              <a:t>lasketaan</a:t>
            </a:r>
            <a:r>
              <a:rPr lang="en-US" dirty="0"/>
              <a:t> </a:t>
            </a:r>
            <a:r>
              <a:rPr lang="en-US" dirty="0" err="1"/>
              <a:t>mukaan</a:t>
            </a:r>
            <a:r>
              <a:rPr lang="en-US" dirty="0"/>
              <a:t>.</a:t>
            </a:r>
            <a:endParaRPr lang="en-US" dirty="0">
              <a:cs typeface="Calibri"/>
            </a:endParaRPr>
          </a:p>
          <a:p>
            <a:pPr marL="228600" indent="-228600">
              <a:buAutoNum type="arabicPeriod"/>
            </a:pPr>
            <a:r>
              <a:rPr lang="en-US" dirty="0" err="1"/>
              <a:t>Nuuskan</a:t>
            </a:r>
            <a:r>
              <a:rPr lang="en-US" dirty="0"/>
              <a:t> </a:t>
            </a:r>
            <a:r>
              <a:rPr lang="en-US" dirty="0" err="1"/>
              <a:t>lahjoittaminenkin</a:t>
            </a:r>
            <a:r>
              <a:rPr lang="en-US" dirty="0"/>
              <a:t> on </a:t>
            </a:r>
            <a:r>
              <a:rPr lang="en-US" dirty="0" err="1"/>
              <a:t>laissa</a:t>
            </a:r>
            <a:r>
              <a:rPr lang="en-US" dirty="0"/>
              <a:t> </a:t>
            </a:r>
            <a:r>
              <a:rPr lang="en-US" dirty="0" err="1"/>
              <a:t>kielletty</a:t>
            </a:r>
            <a:r>
              <a:rPr lang="en-US" dirty="0"/>
              <a:t>. </a:t>
            </a:r>
            <a:r>
              <a:rPr lang="en-US" dirty="0" err="1"/>
              <a:t>Vapessa</a:t>
            </a:r>
            <a:r>
              <a:rPr lang="en-US" dirty="0"/>
              <a:t> on </a:t>
            </a:r>
            <a:r>
              <a:rPr lang="en-US" dirty="0" err="1"/>
              <a:t>todettu</a:t>
            </a:r>
            <a:r>
              <a:rPr lang="en-US" dirty="0"/>
              <a:t> </a:t>
            </a:r>
            <a:r>
              <a:rPr lang="en-US" dirty="0" err="1"/>
              <a:t>vaarallisia</a:t>
            </a:r>
            <a:r>
              <a:rPr lang="en-US" dirty="0"/>
              <a:t> </a:t>
            </a:r>
            <a:r>
              <a:rPr lang="en-US" dirty="0" err="1"/>
              <a:t>määriä</a:t>
            </a:r>
            <a:r>
              <a:rPr lang="en-US" dirty="0"/>
              <a:t> </a:t>
            </a:r>
            <a:r>
              <a:rPr lang="en-US" dirty="0" err="1"/>
              <a:t>lyijyä</a:t>
            </a:r>
            <a:r>
              <a:rPr lang="en-US" dirty="0"/>
              <a:t> (</a:t>
            </a:r>
            <a:r>
              <a:rPr lang="en-US" dirty="0" err="1"/>
              <a:t>Ylen</a:t>
            </a:r>
            <a:r>
              <a:rPr lang="en-US" dirty="0"/>
              <a:t> video), </a:t>
            </a:r>
            <a:r>
              <a:rPr lang="en-US" dirty="0" err="1"/>
              <a:t>kannabiksen</a:t>
            </a:r>
            <a:r>
              <a:rPr lang="en-US" dirty="0"/>
              <a:t> </a:t>
            </a:r>
            <a:r>
              <a:rPr lang="en-US" dirty="0" err="1"/>
              <a:t>käyttö</a:t>
            </a:r>
            <a:r>
              <a:rPr lang="en-US" dirty="0"/>
              <a:t> </a:t>
            </a:r>
            <a:r>
              <a:rPr lang="en-US" dirty="0" err="1"/>
              <a:t>voi</a:t>
            </a:r>
            <a:r>
              <a:rPr lang="en-US" dirty="0"/>
              <a:t> </a:t>
            </a:r>
            <a:r>
              <a:rPr lang="en-US" dirty="0" err="1"/>
              <a:t>aiheuttaa</a:t>
            </a:r>
            <a:r>
              <a:rPr lang="en-US" dirty="0"/>
              <a:t> jo </a:t>
            </a:r>
            <a:r>
              <a:rPr lang="en-US" dirty="0" err="1"/>
              <a:t>ensimmäisellä</a:t>
            </a:r>
            <a:r>
              <a:rPr lang="en-US" dirty="0"/>
              <a:t> </a:t>
            </a:r>
            <a:r>
              <a:rPr lang="en-US" dirty="0" err="1"/>
              <a:t>kokeilulla</a:t>
            </a:r>
            <a:r>
              <a:rPr lang="en-US" dirty="0"/>
              <a:t> </a:t>
            </a:r>
            <a:r>
              <a:rPr lang="en-US" dirty="0" err="1"/>
              <a:t>psykoosin</a:t>
            </a:r>
            <a:r>
              <a:rPr lang="en-US" dirty="0"/>
              <a:t>, </a:t>
            </a:r>
            <a:r>
              <a:rPr lang="en-US" dirty="0" err="1"/>
              <a:t>jos</a:t>
            </a:r>
            <a:r>
              <a:rPr lang="en-US" dirty="0"/>
              <a:t> </a:t>
            </a:r>
            <a:r>
              <a:rPr lang="en-US" dirty="0" err="1"/>
              <a:t>ihmisellä</a:t>
            </a:r>
            <a:r>
              <a:rPr lang="en-US" dirty="0"/>
              <a:t> on </a:t>
            </a:r>
            <a:r>
              <a:rPr lang="en-US" dirty="0" err="1"/>
              <a:t>alttius</a:t>
            </a:r>
            <a:r>
              <a:rPr lang="en-US" dirty="0"/>
              <a:t> </a:t>
            </a:r>
            <a:r>
              <a:rPr lang="en-US" dirty="0" err="1"/>
              <a:t>olemassa</a:t>
            </a:r>
            <a:r>
              <a:rPr lang="en-US" dirty="0"/>
              <a:t>. </a:t>
            </a:r>
            <a:r>
              <a:rPr lang="en-US" b="1" dirty="0" err="1"/>
              <a:t>Passiivinen</a:t>
            </a:r>
            <a:r>
              <a:rPr lang="en-US" b="1" dirty="0"/>
              <a:t> </a:t>
            </a:r>
            <a:r>
              <a:rPr lang="en-US" b="1" dirty="0" err="1"/>
              <a:t>tupakointi</a:t>
            </a:r>
            <a:r>
              <a:rPr lang="en-US" b="1" dirty="0"/>
              <a:t> on </a:t>
            </a:r>
            <a:r>
              <a:rPr lang="en-US" b="1" dirty="0" err="1"/>
              <a:t>tärkeä</a:t>
            </a:r>
            <a:r>
              <a:rPr lang="en-US" b="1" dirty="0"/>
              <a:t> </a:t>
            </a:r>
            <a:r>
              <a:rPr lang="en-US" b="1" dirty="0" err="1"/>
              <a:t>käydä</a:t>
            </a:r>
            <a:r>
              <a:rPr lang="en-US" b="1" dirty="0"/>
              <a:t> </a:t>
            </a:r>
            <a:r>
              <a:rPr lang="en-US" b="1" dirty="0" err="1"/>
              <a:t>läpi</a:t>
            </a:r>
            <a:r>
              <a:rPr lang="en-US" b="1" dirty="0"/>
              <a:t> </a:t>
            </a:r>
            <a:r>
              <a:rPr lang="en-US" b="1" dirty="0" err="1"/>
              <a:t>tässä</a:t>
            </a:r>
            <a:r>
              <a:rPr lang="en-US" b="1" dirty="0"/>
              <a:t>,</a:t>
            </a:r>
            <a:r>
              <a:rPr lang="en-US" dirty="0"/>
              <a:t> </a:t>
            </a:r>
            <a:r>
              <a:rPr lang="en-US" dirty="0" err="1"/>
              <a:t>myös</a:t>
            </a:r>
            <a:r>
              <a:rPr lang="en-US" dirty="0"/>
              <a:t> </a:t>
            </a:r>
            <a:r>
              <a:rPr lang="en-US" dirty="0" err="1"/>
              <a:t>vapen</a:t>
            </a:r>
            <a:r>
              <a:rPr lang="en-US" dirty="0"/>
              <a:t> </a:t>
            </a:r>
            <a:r>
              <a:rPr lang="en-US" dirty="0" err="1"/>
              <a:t>höyryistä</a:t>
            </a:r>
            <a:r>
              <a:rPr lang="en-US" dirty="0"/>
              <a:t> on </a:t>
            </a:r>
            <a:r>
              <a:rPr lang="en-US" dirty="0" err="1"/>
              <a:t>haittoja</a:t>
            </a:r>
            <a:r>
              <a:rPr lang="en-US" dirty="0"/>
              <a:t> </a:t>
            </a:r>
            <a:r>
              <a:rPr lang="en-US" dirty="0" err="1"/>
              <a:t>ympärillä</a:t>
            </a:r>
            <a:r>
              <a:rPr lang="en-US" dirty="0"/>
              <a:t> </a:t>
            </a:r>
            <a:r>
              <a:rPr lang="en-US" dirty="0" err="1"/>
              <a:t>oleville</a:t>
            </a:r>
            <a:r>
              <a:rPr lang="en-US" dirty="0"/>
              <a:t>, </a:t>
            </a:r>
            <a:r>
              <a:rPr lang="en-US" dirty="0" err="1"/>
              <a:t>ei</a:t>
            </a:r>
            <a:r>
              <a:rPr lang="en-US" dirty="0"/>
              <a:t> vain </a:t>
            </a:r>
            <a:r>
              <a:rPr lang="en-US" dirty="0" err="1"/>
              <a:t>tupakan</a:t>
            </a:r>
            <a:r>
              <a:rPr lang="en-US" dirty="0"/>
              <a:t> </a:t>
            </a:r>
            <a:r>
              <a:rPr lang="en-US" dirty="0" err="1"/>
              <a:t>savusta</a:t>
            </a:r>
            <a:r>
              <a:rPr lang="en-US" dirty="0"/>
              <a:t>.</a:t>
            </a:r>
            <a:endParaRPr lang="en-US" dirty="0">
              <a:cs typeface="Calibri"/>
            </a:endParaRPr>
          </a:p>
          <a:p>
            <a:pPr marL="228600" indent="-228600">
              <a:buAutoNum type="arabicPeriod"/>
            </a:pPr>
            <a:r>
              <a:rPr lang="en-US" dirty="0" err="1"/>
              <a:t>Vapen</a:t>
            </a:r>
            <a:r>
              <a:rPr lang="en-US" dirty="0"/>
              <a:t> </a:t>
            </a:r>
            <a:r>
              <a:rPr lang="en-US" dirty="0" err="1"/>
              <a:t>käytöstä</a:t>
            </a:r>
            <a:r>
              <a:rPr lang="en-US" dirty="0"/>
              <a:t> </a:t>
            </a:r>
            <a:r>
              <a:rPr lang="en-US" dirty="0" err="1"/>
              <a:t>voi</a:t>
            </a:r>
            <a:r>
              <a:rPr lang="en-US" dirty="0"/>
              <a:t> </a:t>
            </a:r>
            <a:r>
              <a:rPr lang="en-US" dirty="0" err="1"/>
              <a:t>tulla</a:t>
            </a:r>
            <a:r>
              <a:rPr lang="en-US" dirty="0"/>
              <a:t> </a:t>
            </a:r>
            <a:r>
              <a:rPr lang="en-US" dirty="0" err="1"/>
              <a:t>näitä</a:t>
            </a:r>
            <a:r>
              <a:rPr lang="en-US" dirty="0"/>
              <a:t> </a:t>
            </a:r>
            <a:r>
              <a:rPr lang="en-US" dirty="0" err="1"/>
              <a:t>kaikkia</a:t>
            </a:r>
            <a:r>
              <a:rPr lang="en-US" dirty="0"/>
              <a:t> </a:t>
            </a:r>
            <a:r>
              <a:rPr lang="en-US" dirty="0" err="1"/>
              <a:t>haittoja</a:t>
            </a:r>
            <a:r>
              <a:rPr lang="en-US" dirty="0"/>
              <a:t>. </a:t>
            </a:r>
            <a:r>
              <a:rPr lang="en-US" dirty="0" err="1"/>
              <a:t>Pitkäaikaisvaikutuksista</a:t>
            </a:r>
            <a:r>
              <a:rPr lang="en-US" dirty="0"/>
              <a:t> </a:t>
            </a:r>
            <a:r>
              <a:rPr lang="en-US" dirty="0" err="1"/>
              <a:t>ei</a:t>
            </a:r>
            <a:r>
              <a:rPr lang="en-US" dirty="0"/>
              <a:t> </a:t>
            </a:r>
            <a:r>
              <a:rPr lang="en-US" dirty="0" err="1"/>
              <a:t>vielä</a:t>
            </a:r>
            <a:r>
              <a:rPr lang="en-US" dirty="0"/>
              <a:t> ole </a:t>
            </a:r>
            <a:r>
              <a:rPr lang="en-US" dirty="0" err="1"/>
              <a:t>edes</a:t>
            </a:r>
            <a:r>
              <a:rPr lang="en-US" dirty="0"/>
              <a:t> </a:t>
            </a:r>
            <a:r>
              <a:rPr lang="en-US" dirty="0" err="1"/>
              <a:t>tutkittua</a:t>
            </a:r>
            <a:r>
              <a:rPr lang="en-US" dirty="0"/>
              <a:t> </a:t>
            </a:r>
            <a:r>
              <a:rPr lang="en-US" dirty="0" err="1"/>
              <a:t>tietoa</a:t>
            </a:r>
            <a:r>
              <a:rPr lang="en-US" dirty="0"/>
              <a:t>. </a:t>
            </a:r>
            <a:endParaRPr lang="en-US" dirty="0">
              <a:cs typeface="Calibri"/>
            </a:endParaRPr>
          </a:p>
          <a:p>
            <a:pPr marL="228600" indent="-228600">
              <a:buAutoNum type="arabicPeriod"/>
            </a:pPr>
            <a:r>
              <a:rPr lang="en-US" dirty="0" err="1"/>
              <a:t>Ensin</a:t>
            </a:r>
            <a:r>
              <a:rPr lang="en-US" dirty="0"/>
              <a:t> </a:t>
            </a:r>
            <a:r>
              <a:rPr lang="en-US" dirty="0" err="1"/>
              <a:t>käydään</a:t>
            </a:r>
            <a:r>
              <a:rPr lang="en-US" dirty="0"/>
              <a:t> </a:t>
            </a:r>
            <a:r>
              <a:rPr lang="en-US" dirty="0" err="1"/>
              <a:t>läpi</a:t>
            </a:r>
            <a:r>
              <a:rPr lang="en-US" dirty="0"/>
              <a:t> </a:t>
            </a:r>
            <a:r>
              <a:rPr lang="en-US" dirty="0" err="1"/>
              <a:t>mitä</a:t>
            </a:r>
            <a:r>
              <a:rPr lang="en-US" dirty="0"/>
              <a:t> on </a:t>
            </a:r>
            <a:r>
              <a:rPr lang="en-US" dirty="0" err="1"/>
              <a:t>julkiset</a:t>
            </a:r>
            <a:r>
              <a:rPr lang="en-US" dirty="0"/>
              <a:t> </a:t>
            </a:r>
            <a:r>
              <a:rPr lang="en-US" dirty="0" err="1"/>
              <a:t>tilat</a:t>
            </a:r>
            <a:r>
              <a:rPr lang="en-US" dirty="0"/>
              <a:t> (</a:t>
            </a:r>
            <a:r>
              <a:rPr lang="en-US" dirty="0" err="1"/>
              <a:t>esim</a:t>
            </a:r>
            <a:r>
              <a:rPr lang="en-US" dirty="0"/>
              <a:t>. </a:t>
            </a:r>
            <a:r>
              <a:rPr lang="en-US" dirty="0" err="1"/>
              <a:t>Kauppakeskukset</a:t>
            </a:r>
            <a:r>
              <a:rPr lang="en-US" dirty="0"/>
              <a:t>, </a:t>
            </a:r>
            <a:r>
              <a:rPr lang="en-US" dirty="0" err="1"/>
              <a:t>kirjastot</a:t>
            </a:r>
            <a:r>
              <a:rPr lang="en-US" dirty="0"/>
              <a:t>, </a:t>
            </a:r>
            <a:r>
              <a:rPr lang="en-US" dirty="0" err="1"/>
              <a:t>nuorisotilat</a:t>
            </a:r>
            <a:r>
              <a:rPr lang="en-US" dirty="0"/>
              <a:t> </a:t>
            </a:r>
            <a:r>
              <a:rPr lang="en-US" dirty="0" err="1"/>
              <a:t>ym</a:t>
            </a:r>
            <a:r>
              <a:rPr lang="en-US" dirty="0"/>
              <a:t>.) </a:t>
            </a:r>
            <a:r>
              <a:rPr lang="en-US" dirty="0" err="1"/>
              <a:t>Erikseen</a:t>
            </a:r>
            <a:r>
              <a:rPr lang="en-US" dirty="0"/>
              <a:t> </a:t>
            </a:r>
            <a:r>
              <a:rPr lang="en-US" dirty="0" err="1"/>
              <a:t>voi</a:t>
            </a:r>
            <a:r>
              <a:rPr lang="en-US" dirty="0"/>
              <a:t> </a:t>
            </a:r>
            <a:r>
              <a:rPr lang="en-US" dirty="0" err="1"/>
              <a:t>mainita</a:t>
            </a:r>
            <a:r>
              <a:rPr lang="en-US" dirty="0"/>
              <a:t> </a:t>
            </a:r>
            <a:r>
              <a:rPr lang="en-US" dirty="0" err="1"/>
              <a:t>kouluihin</a:t>
            </a:r>
            <a:r>
              <a:rPr lang="en-US" dirty="0"/>
              <a:t> </a:t>
            </a:r>
            <a:r>
              <a:rPr lang="en-US" dirty="0" err="1"/>
              <a:t>liittyvästä</a:t>
            </a:r>
            <a:r>
              <a:rPr lang="en-US" dirty="0"/>
              <a:t> </a:t>
            </a:r>
            <a:r>
              <a:rPr lang="en-US" dirty="0" err="1"/>
              <a:t>lainsäädännöstä</a:t>
            </a:r>
            <a:r>
              <a:rPr lang="en-US" dirty="0"/>
              <a:t>. </a:t>
            </a:r>
            <a:r>
              <a:rPr lang="en-US" dirty="0" err="1"/>
              <a:t>Julkisten</a:t>
            </a:r>
            <a:r>
              <a:rPr lang="en-US" dirty="0"/>
              <a:t> </a:t>
            </a:r>
            <a:r>
              <a:rPr lang="en-US" dirty="0" err="1"/>
              <a:t>tilojen</a:t>
            </a:r>
            <a:r>
              <a:rPr lang="en-US" dirty="0"/>
              <a:t> </a:t>
            </a:r>
            <a:r>
              <a:rPr lang="en-US" dirty="0" err="1"/>
              <a:t>tupakointikielto</a:t>
            </a:r>
            <a:r>
              <a:rPr lang="en-US" dirty="0"/>
              <a:t> </a:t>
            </a:r>
            <a:r>
              <a:rPr lang="en-US" dirty="0" err="1"/>
              <a:t>koskee</a:t>
            </a:r>
            <a:r>
              <a:rPr lang="en-US" dirty="0"/>
              <a:t> </a:t>
            </a:r>
            <a:r>
              <a:rPr lang="en-US" dirty="0" err="1"/>
              <a:t>myös</a:t>
            </a:r>
            <a:r>
              <a:rPr lang="en-US" dirty="0"/>
              <a:t> </a:t>
            </a:r>
            <a:r>
              <a:rPr lang="en-US" dirty="0" err="1"/>
              <a:t>sähkötupakkaa</a:t>
            </a:r>
            <a:r>
              <a:rPr lang="en-US" dirty="0"/>
              <a:t> ja </a:t>
            </a:r>
            <a:r>
              <a:rPr lang="en-US" dirty="0" err="1"/>
              <a:t>kaikkia</a:t>
            </a:r>
            <a:r>
              <a:rPr lang="en-US" dirty="0"/>
              <a:t> </a:t>
            </a:r>
            <a:r>
              <a:rPr lang="en-US" dirty="0" err="1"/>
              <a:t>savuavia</a:t>
            </a:r>
            <a:r>
              <a:rPr lang="en-US" dirty="0"/>
              <a:t> </a:t>
            </a:r>
            <a:r>
              <a:rPr lang="en-US" dirty="0" err="1"/>
              <a:t>tupakkatuotteita</a:t>
            </a:r>
            <a:endParaRPr lang="en-US" dirty="0">
              <a:cs typeface="Calibri"/>
            </a:endParaRPr>
          </a:p>
          <a:p>
            <a:pPr marL="228600" indent="-228600">
              <a:buAutoNum type="arabicPeriod"/>
            </a:pPr>
            <a:r>
              <a:rPr lang="en-US" dirty="0" err="1"/>
              <a:t>Myös</a:t>
            </a:r>
            <a:r>
              <a:rPr lang="en-US" dirty="0"/>
              <a:t> </a:t>
            </a:r>
            <a:r>
              <a:rPr lang="en-US" dirty="0" err="1"/>
              <a:t>täysi-ikäinen</a:t>
            </a:r>
            <a:r>
              <a:rPr lang="en-US" dirty="0"/>
              <a:t> </a:t>
            </a:r>
            <a:r>
              <a:rPr lang="en-US" dirty="0" err="1"/>
              <a:t>voi</a:t>
            </a:r>
            <a:r>
              <a:rPr lang="en-US" dirty="0"/>
              <a:t> </a:t>
            </a:r>
            <a:r>
              <a:rPr lang="en-US" dirty="0" err="1"/>
              <a:t>saada</a:t>
            </a:r>
            <a:r>
              <a:rPr lang="en-US" dirty="0"/>
              <a:t> </a:t>
            </a:r>
            <a:r>
              <a:rPr lang="en-US" dirty="0" err="1"/>
              <a:t>sakkoa</a:t>
            </a:r>
            <a:r>
              <a:rPr lang="en-US" dirty="0"/>
              <a:t> </a:t>
            </a:r>
            <a:r>
              <a:rPr lang="en-US" dirty="0" err="1"/>
              <a:t>vapen</a:t>
            </a:r>
            <a:r>
              <a:rPr lang="en-US" dirty="0"/>
              <a:t> </a:t>
            </a:r>
            <a:r>
              <a:rPr lang="en-US" dirty="0" err="1"/>
              <a:t>hallussapidosta</a:t>
            </a:r>
            <a:r>
              <a:rPr lang="en-US" dirty="0"/>
              <a:t>, </a:t>
            </a:r>
            <a:r>
              <a:rPr lang="en-US" dirty="0" err="1"/>
              <a:t>jos</a:t>
            </a:r>
            <a:r>
              <a:rPr lang="en-US" dirty="0"/>
              <a:t> </a:t>
            </a:r>
            <a:r>
              <a:rPr lang="en-US" dirty="0" err="1"/>
              <a:t>tuotteessa</a:t>
            </a:r>
            <a:r>
              <a:rPr lang="en-US" dirty="0"/>
              <a:t> on </a:t>
            </a:r>
            <a:r>
              <a:rPr lang="en-US" dirty="0" err="1"/>
              <a:t>nikotiinia</a:t>
            </a:r>
            <a:r>
              <a:rPr lang="en-US" dirty="0"/>
              <a:t> </a:t>
            </a:r>
            <a:r>
              <a:rPr lang="en-US" dirty="0" err="1"/>
              <a:t>yli</a:t>
            </a:r>
            <a:r>
              <a:rPr lang="en-US" dirty="0"/>
              <a:t> 20mg. 20mg on </a:t>
            </a:r>
            <a:r>
              <a:rPr lang="en-US" dirty="0" err="1"/>
              <a:t>Suomessa</a:t>
            </a:r>
            <a:r>
              <a:rPr lang="en-US" dirty="0"/>
              <a:t> lain </a:t>
            </a:r>
            <a:r>
              <a:rPr lang="en-US" dirty="0" err="1"/>
              <a:t>sallima</a:t>
            </a:r>
            <a:r>
              <a:rPr lang="en-US" dirty="0"/>
              <a:t> raja </a:t>
            </a:r>
            <a:r>
              <a:rPr lang="en-US" dirty="0" err="1"/>
              <a:t>nikotiinille</a:t>
            </a:r>
            <a:r>
              <a:rPr lang="en-US" dirty="0"/>
              <a:t>, </a:t>
            </a:r>
            <a:r>
              <a:rPr lang="en-US" dirty="0" err="1"/>
              <a:t>lähes</a:t>
            </a:r>
            <a:r>
              <a:rPr lang="en-US" dirty="0"/>
              <a:t> </a:t>
            </a:r>
            <a:r>
              <a:rPr lang="en-US" dirty="0" err="1"/>
              <a:t>kaikissa</a:t>
            </a:r>
            <a:r>
              <a:rPr lang="en-US" dirty="0"/>
              <a:t> </a:t>
            </a:r>
            <a:r>
              <a:rPr lang="en-US" dirty="0" err="1"/>
              <a:t>ulkomailta</a:t>
            </a:r>
            <a:r>
              <a:rPr lang="en-US" dirty="0"/>
              <a:t> </a:t>
            </a:r>
            <a:r>
              <a:rPr lang="en-US" dirty="0" err="1"/>
              <a:t>tuoduissa</a:t>
            </a:r>
            <a:r>
              <a:rPr lang="en-US" dirty="0"/>
              <a:t> </a:t>
            </a:r>
            <a:r>
              <a:rPr lang="en-US" dirty="0" err="1"/>
              <a:t>vapeissa</a:t>
            </a:r>
            <a:r>
              <a:rPr lang="en-US" dirty="0"/>
              <a:t> on </a:t>
            </a:r>
            <a:r>
              <a:rPr lang="en-US" dirty="0" err="1"/>
              <a:t>nikotiinia</a:t>
            </a:r>
            <a:r>
              <a:rPr lang="en-US" dirty="0"/>
              <a:t> </a:t>
            </a:r>
            <a:r>
              <a:rPr lang="en-US" dirty="0" err="1"/>
              <a:t>enemmän</a:t>
            </a:r>
            <a:r>
              <a:rPr lang="en-US" dirty="0"/>
              <a:t>. </a:t>
            </a:r>
            <a:r>
              <a:rPr lang="en-US" dirty="0" err="1"/>
              <a:t>Rikosnimike</a:t>
            </a:r>
            <a:r>
              <a:rPr lang="en-US" dirty="0"/>
              <a:t> on "</a:t>
            </a:r>
            <a:r>
              <a:rPr lang="en-US" dirty="0" err="1"/>
              <a:t>lievä</a:t>
            </a:r>
            <a:r>
              <a:rPr lang="en-US" dirty="0"/>
              <a:t> </a:t>
            </a:r>
            <a:r>
              <a:rPr lang="en-US" dirty="0" err="1"/>
              <a:t>laittomaan</a:t>
            </a:r>
            <a:r>
              <a:rPr lang="en-US" dirty="0"/>
              <a:t> </a:t>
            </a:r>
            <a:r>
              <a:rPr lang="en-US" dirty="0" err="1"/>
              <a:t>tuontitavaraan</a:t>
            </a:r>
            <a:r>
              <a:rPr lang="en-US" dirty="0"/>
              <a:t> </a:t>
            </a:r>
            <a:r>
              <a:rPr lang="en-US" dirty="0" err="1"/>
              <a:t>ryhtyminen</a:t>
            </a:r>
            <a:r>
              <a:rPr lang="en-US" dirty="0"/>
              <a:t>". </a:t>
            </a:r>
            <a:r>
              <a:rPr lang="en-US" dirty="0" err="1"/>
              <a:t>Tärkeä</a:t>
            </a:r>
            <a:r>
              <a:rPr lang="en-US" dirty="0"/>
              <a:t> </a:t>
            </a:r>
            <a:r>
              <a:rPr lang="en-US" dirty="0" err="1"/>
              <a:t>muistuttaa</a:t>
            </a:r>
            <a:r>
              <a:rPr lang="en-US" dirty="0"/>
              <a:t>, </a:t>
            </a:r>
            <a:r>
              <a:rPr lang="en-US" dirty="0" err="1"/>
              <a:t>että</a:t>
            </a:r>
            <a:r>
              <a:rPr lang="en-US" dirty="0"/>
              <a:t> </a:t>
            </a:r>
            <a:r>
              <a:rPr lang="en-US" dirty="0" err="1"/>
              <a:t>ulkomailta</a:t>
            </a:r>
            <a:r>
              <a:rPr lang="en-US" dirty="0"/>
              <a:t> </a:t>
            </a:r>
            <a:r>
              <a:rPr lang="en-US" dirty="0" err="1"/>
              <a:t>tuoduissa</a:t>
            </a:r>
            <a:r>
              <a:rPr lang="en-US" dirty="0"/>
              <a:t> </a:t>
            </a:r>
            <a:r>
              <a:rPr lang="en-US" dirty="0" err="1"/>
              <a:t>vapeissa</a:t>
            </a:r>
            <a:r>
              <a:rPr lang="en-US" dirty="0"/>
              <a:t> </a:t>
            </a:r>
            <a:r>
              <a:rPr lang="en-US" dirty="0" err="1"/>
              <a:t>ei</a:t>
            </a:r>
            <a:r>
              <a:rPr lang="en-US" dirty="0"/>
              <a:t> </a:t>
            </a:r>
            <a:r>
              <a:rPr lang="en-US" dirty="0" err="1"/>
              <a:t>voi</a:t>
            </a:r>
            <a:r>
              <a:rPr lang="en-US" dirty="0"/>
              <a:t> </a:t>
            </a:r>
            <a:r>
              <a:rPr lang="en-US" dirty="0" err="1"/>
              <a:t>luottaa</a:t>
            </a:r>
            <a:r>
              <a:rPr lang="en-US" dirty="0"/>
              <a:t> </a:t>
            </a:r>
            <a:r>
              <a:rPr lang="en-US" dirty="0" err="1"/>
              <a:t>nikotiinimäärä</a:t>
            </a:r>
            <a:r>
              <a:rPr lang="en-US" dirty="0"/>
              <a:t> </a:t>
            </a:r>
            <a:r>
              <a:rPr lang="en-US" dirty="0" err="1"/>
              <a:t>merkintään</a:t>
            </a:r>
            <a:r>
              <a:rPr lang="en-US" dirty="0"/>
              <a:t>. </a:t>
            </a:r>
            <a:r>
              <a:rPr lang="en-US" dirty="0" err="1"/>
              <a:t>Tuontituotteista</a:t>
            </a:r>
            <a:r>
              <a:rPr lang="en-US" dirty="0"/>
              <a:t> on </a:t>
            </a:r>
            <a:r>
              <a:rPr lang="en-US" dirty="0" err="1"/>
              <a:t>tunnistettu</a:t>
            </a:r>
            <a:r>
              <a:rPr lang="en-US" dirty="0"/>
              <a:t> </a:t>
            </a:r>
            <a:r>
              <a:rPr lang="en-US" dirty="0" err="1"/>
              <a:t>huomattavasti</a:t>
            </a:r>
            <a:r>
              <a:rPr lang="en-US" dirty="0"/>
              <a:t> </a:t>
            </a:r>
            <a:r>
              <a:rPr lang="en-US" dirty="0" err="1"/>
              <a:t>suurempia</a:t>
            </a:r>
            <a:r>
              <a:rPr lang="en-US" dirty="0"/>
              <a:t> </a:t>
            </a:r>
            <a:r>
              <a:rPr lang="en-US" dirty="0" err="1"/>
              <a:t>nikotiinimääriä</a:t>
            </a:r>
            <a:r>
              <a:rPr lang="en-US" dirty="0"/>
              <a:t>, </a:t>
            </a:r>
            <a:r>
              <a:rPr lang="en-US" dirty="0" err="1"/>
              <a:t>kuin</a:t>
            </a:r>
            <a:r>
              <a:rPr lang="en-US" dirty="0"/>
              <a:t> </a:t>
            </a:r>
            <a:r>
              <a:rPr lang="en-US" dirty="0" err="1"/>
              <a:t>mitä</a:t>
            </a:r>
            <a:r>
              <a:rPr lang="en-US" dirty="0"/>
              <a:t> </a:t>
            </a:r>
            <a:r>
              <a:rPr lang="en-US" dirty="0" err="1"/>
              <a:t>pakkauksessa</a:t>
            </a:r>
            <a:r>
              <a:rPr lang="en-US" dirty="0"/>
              <a:t> on </a:t>
            </a:r>
            <a:r>
              <a:rPr lang="en-US" dirty="0" err="1"/>
              <a:t>mainittu</a:t>
            </a:r>
            <a:r>
              <a:rPr lang="en-US" dirty="0"/>
              <a:t>.</a:t>
            </a:r>
            <a:endParaRPr lang="en-US" dirty="0">
              <a:cs typeface="Calibri"/>
            </a:endParaRPr>
          </a:p>
          <a:p>
            <a:pPr marL="228600" indent="-228600">
              <a:buAutoNum type="arabicPeriod"/>
            </a:pPr>
            <a:r>
              <a:rPr lang="en-US" dirty="0" err="1"/>
              <a:t>Höyrystäminen</a:t>
            </a:r>
            <a:r>
              <a:rPr lang="en-US" dirty="0"/>
              <a:t> </a:t>
            </a:r>
            <a:r>
              <a:rPr lang="en-US" dirty="0" err="1"/>
              <a:t>aiheuttaa</a:t>
            </a:r>
            <a:r>
              <a:rPr lang="en-US" dirty="0"/>
              <a:t> </a:t>
            </a:r>
            <a:r>
              <a:rPr lang="en-US" dirty="0" err="1"/>
              <a:t>makunesteissä</a:t>
            </a:r>
            <a:r>
              <a:rPr lang="en-US" dirty="0"/>
              <a:t> </a:t>
            </a:r>
            <a:r>
              <a:rPr lang="en-US" dirty="0" err="1"/>
              <a:t>myrkyllisiä</a:t>
            </a:r>
            <a:r>
              <a:rPr lang="en-US" dirty="0"/>
              <a:t> </a:t>
            </a:r>
            <a:r>
              <a:rPr lang="en-US" dirty="0" err="1"/>
              <a:t>yhdisteitä</a:t>
            </a:r>
            <a:r>
              <a:rPr lang="en-US" dirty="0"/>
              <a:t>. </a:t>
            </a:r>
            <a:r>
              <a:rPr lang="en-US" dirty="0" err="1"/>
              <a:t>Makunesteet</a:t>
            </a:r>
            <a:r>
              <a:rPr lang="en-US" dirty="0"/>
              <a:t> </a:t>
            </a:r>
            <a:r>
              <a:rPr lang="en-US" dirty="0" err="1"/>
              <a:t>eivät</a:t>
            </a:r>
            <a:r>
              <a:rPr lang="en-US" dirty="0"/>
              <a:t> ole </a:t>
            </a:r>
            <a:r>
              <a:rPr lang="en-US" dirty="0" err="1"/>
              <a:t>tarkoitettu</a:t>
            </a:r>
            <a:r>
              <a:rPr lang="en-US" dirty="0"/>
              <a:t> </a:t>
            </a:r>
            <a:r>
              <a:rPr lang="en-US" dirty="0" err="1"/>
              <a:t>höyrystettäväksi</a:t>
            </a:r>
            <a:r>
              <a:rPr lang="en-US" dirty="0"/>
              <a:t>, </a:t>
            </a:r>
            <a:r>
              <a:rPr lang="en-US" dirty="0" err="1"/>
              <a:t>vaan</a:t>
            </a:r>
            <a:r>
              <a:rPr lang="en-US" dirty="0"/>
              <a:t> </a:t>
            </a:r>
            <a:r>
              <a:rPr lang="en-US" dirty="0" err="1"/>
              <a:t>esim</a:t>
            </a:r>
            <a:r>
              <a:rPr lang="en-US" dirty="0"/>
              <a:t>. </a:t>
            </a:r>
            <a:r>
              <a:rPr lang="en-US" dirty="0" err="1"/>
              <a:t>Elintarvikekäyttöön</a:t>
            </a:r>
            <a:r>
              <a:rPr lang="en-US" dirty="0"/>
              <a:t>. </a:t>
            </a:r>
            <a:endParaRPr lang="en-US" dirty="0">
              <a:cs typeface="Calibri"/>
            </a:endParaRPr>
          </a:p>
          <a:p>
            <a:pPr marL="228600" indent="-228600">
              <a:buAutoNum type="arabicPeriod"/>
            </a:pPr>
            <a:r>
              <a:rPr lang="en-US" dirty="0" err="1"/>
              <a:t>Luonnon</a:t>
            </a:r>
            <a:r>
              <a:rPr lang="en-US" dirty="0"/>
              <a:t> </a:t>
            </a:r>
            <a:r>
              <a:rPr lang="en-US" dirty="0" err="1"/>
              <a:t>eläimet</a:t>
            </a:r>
            <a:r>
              <a:rPr lang="en-US" dirty="0"/>
              <a:t>, </a:t>
            </a:r>
            <a:r>
              <a:rPr lang="en-US" dirty="0" err="1"/>
              <a:t>sekä</a:t>
            </a:r>
            <a:r>
              <a:rPr lang="en-US" dirty="0"/>
              <a:t> </a:t>
            </a:r>
            <a:r>
              <a:rPr lang="en-US" dirty="0" err="1"/>
              <a:t>lemmikit</a:t>
            </a:r>
            <a:r>
              <a:rPr lang="en-US" dirty="0"/>
              <a:t> </a:t>
            </a:r>
            <a:r>
              <a:rPr lang="en-US" dirty="0" err="1"/>
              <a:t>voivat</a:t>
            </a:r>
            <a:r>
              <a:rPr lang="en-US" dirty="0"/>
              <a:t> </a:t>
            </a:r>
            <a:r>
              <a:rPr lang="en-US" dirty="0" err="1"/>
              <a:t>syödä</a:t>
            </a:r>
            <a:r>
              <a:rPr lang="en-US" dirty="0"/>
              <a:t> </a:t>
            </a:r>
            <a:r>
              <a:rPr lang="en-US" dirty="0" err="1"/>
              <a:t>näitä</a:t>
            </a:r>
            <a:r>
              <a:rPr lang="en-US" dirty="0"/>
              <a:t> </a:t>
            </a:r>
            <a:r>
              <a:rPr lang="en-US" dirty="0" err="1"/>
              <a:t>roskia</a:t>
            </a:r>
            <a:r>
              <a:rPr lang="en-US" dirty="0"/>
              <a:t> ja </a:t>
            </a:r>
            <a:r>
              <a:rPr lang="en-US" dirty="0" err="1"/>
              <a:t>saada</a:t>
            </a:r>
            <a:r>
              <a:rPr lang="en-US" dirty="0"/>
              <a:t> </a:t>
            </a:r>
            <a:r>
              <a:rPr lang="en-US" dirty="0" err="1"/>
              <a:t>nikotiinimyrkytyksen</a:t>
            </a:r>
            <a:r>
              <a:rPr lang="en-US" dirty="0"/>
              <a:t>, </a:t>
            </a:r>
            <a:r>
              <a:rPr lang="en-US" dirty="0" err="1"/>
              <a:t>joka</a:t>
            </a:r>
            <a:r>
              <a:rPr lang="en-US" dirty="0"/>
              <a:t> </a:t>
            </a:r>
            <a:r>
              <a:rPr lang="en-US" dirty="0" err="1"/>
              <a:t>pienellä</a:t>
            </a:r>
            <a:r>
              <a:rPr lang="en-US" dirty="0"/>
              <a:t> </a:t>
            </a:r>
            <a:r>
              <a:rPr lang="en-US" dirty="0" err="1"/>
              <a:t>eläimellä</a:t>
            </a:r>
            <a:r>
              <a:rPr lang="en-US" dirty="0"/>
              <a:t> </a:t>
            </a:r>
            <a:r>
              <a:rPr lang="en-US" dirty="0" err="1"/>
              <a:t>johtaa</a:t>
            </a:r>
            <a:r>
              <a:rPr lang="en-US" dirty="0"/>
              <a:t> </a:t>
            </a:r>
            <a:r>
              <a:rPr lang="en-US" dirty="0" err="1"/>
              <a:t>kuolemaan</a:t>
            </a:r>
            <a:r>
              <a:rPr lang="en-US" dirty="0"/>
              <a:t>. </a:t>
            </a:r>
            <a:r>
              <a:rPr lang="en-US" dirty="0" err="1"/>
              <a:t>Myös</a:t>
            </a:r>
            <a:r>
              <a:rPr lang="en-US" dirty="0"/>
              <a:t> </a:t>
            </a:r>
            <a:r>
              <a:rPr lang="en-US" dirty="0" err="1"/>
              <a:t>imeytyminen</a:t>
            </a:r>
            <a:r>
              <a:rPr lang="en-US" dirty="0"/>
              <a:t> </a:t>
            </a:r>
            <a:r>
              <a:rPr lang="en-US" dirty="0" err="1"/>
              <a:t>maaperään</a:t>
            </a:r>
            <a:r>
              <a:rPr lang="en-US" dirty="0"/>
              <a:t> ja </a:t>
            </a:r>
            <a:r>
              <a:rPr lang="en-US" dirty="0" err="1"/>
              <a:t>vesistöihin</a:t>
            </a:r>
            <a:r>
              <a:rPr lang="en-US" dirty="0"/>
              <a:t> </a:t>
            </a:r>
            <a:r>
              <a:rPr lang="en-US" dirty="0" err="1"/>
              <a:t>aiheuttaa</a:t>
            </a:r>
            <a:r>
              <a:rPr lang="en-US" dirty="0"/>
              <a:t> </a:t>
            </a:r>
            <a:r>
              <a:rPr lang="en-US" dirty="0" err="1"/>
              <a:t>tuhoa</a:t>
            </a:r>
            <a:r>
              <a:rPr lang="en-US" dirty="0"/>
              <a:t>. </a:t>
            </a:r>
            <a:endParaRPr lang="en-US" dirty="0">
              <a:cs typeface="Calibri"/>
            </a:endParaRPr>
          </a:p>
          <a:p>
            <a:pPr marL="228600" indent="-228600">
              <a:buAutoNum type="arabicPeriod"/>
            </a:pPr>
            <a:r>
              <a:rPr lang="en-US" dirty="0" err="1"/>
              <a:t>Riippuvuus</a:t>
            </a:r>
            <a:r>
              <a:rPr lang="en-US" dirty="0"/>
              <a:t> </a:t>
            </a:r>
            <a:r>
              <a:rPr lang="en-US" dirty="0" err="1"/>
              <a:t>voi</a:t>
            </a:r>
            <a:r>
              <a:rPr lang="en-US" dirty="0"/>
              <a:t> </a:t>
            </a:r>
            <a:r>
              <a:rPr lang="en-US" dirty="0" err="1"/>
              <a:t>aiheuttaa</a:t>
            </a:r>
            <a:r>
              <a:rPr lang="en-US" dirty="0"/>
              <a:t> </a:t>
            </a:r>
            <a:r>
              <a:rPr lang="en-US" dirty="0" err="1"/>
              <a:t>monenlaisia</a:t>
            </a:r>
            <a:r>
              <a:rPr lang="en-US" dirty="0"/>
              <a:t> </a:t>
            </a:r>
            <a:r>
              <a:rPr lang="en-US" dirty="0" err="1"/>
              <a:t>eri</a:t>
            </a:r>
            <a:r>
              <a:rPr lang="en-US" dirty="0"/>
              <a:t> </a:t>
            </a:r>
            <a:r>
              <a:rPr lang="en-US" dirty="0" err="1"/>
              <a:t>haittoja</a:t>
            </a:r>
            <a:r>
              <a:rPr lang="en-US" dirty="0"/>
              <a:t> </a:t>
            </a:r>
            <a:r>
              <a:rPr lang="en-US" dirty="0" err="1"/>
              <a:t>niin</a:t>
            </a:r>
            <a:r>
              <a:rPr lang="en-US" dirty="0"/>
              <a:t> </a:t>
            </a:r>
            <a:r>
              <a:rPr lang="en-US" dirty="0" err="1"/>
              <a:t>tunnetasol</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99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Tehtävään voi valita ryhmälle sopivia kysymyksiä tämän hetken ilmiöihin liittyen. Hyväksi todettuja kysymyksiä on esimerkiksi: Mikä auttaa jaksamaan? Miksi jotkut nuoret käyttävät päihteitä? Miten päihteidenkäyttö voi vaikuttaa tulevaisuuteen? Miten päihteidenkäyttö voi vaikuttaa käyttäjän läheisiin? Miten voin itse vaikuttaa nuorempien päihteiden käyttöön?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Jos ryhmätyöskentely ei ole mahdollista, voidaan kysymyksiin vastata yksilöinä tai parityönä.</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Kysymyksen voi kirjoittaa paperin keskelle, </a:t>
            </a:r>
            <a:r>
              <a:rPr lang="fi-FI" sz="1800" kern="100" dirty="0" err="1">
                <a:effectLst/>
                <a:latin typeface="Arial" panose="020B0604020202020204" pitchFamily="34" charset="0"/>
                <a:ea typeface="Aptos"/>
                <a:cs typeface="Times New Roman" panose="02020603050405020304" pitchFamily="18" charset="0"/>
              </a:rPr>
              <a:t>vihkon</a:t>
            </a:r>
            <a:r>
              <a:rPr lang="fi-FI" sz="1800" kern="100" dirty="0">
                <a:effectLst/>
                <a:latin typeface="Arial" panose="020B0604020202020204" pitchFamily="34" charset="0"/>
                <a:ea typeface="Aptos"/>
                <a:cs typeface="Times New Roman" panose="02020603050405020304" pitchFamily="18" charset="0"/>
              </a:rPr>
              <a:t> otsikoksi, tai halutessaan voi tulostaa tekstin visuaaliselle pohjalle, jolloin tuotokset voi jättää esimerkiksi luokan seinälle esille. </a:t>
            </a:r>
            <a:endParaRPr lang="fi-FI" sz="1800" kern="100" dirty="0">
              <a:effectLst/>
              <a:latin typeface="Aptos"/>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1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Tällä</a:t>
            </a:r>
            <a:r>
              <a:rPr lang="en-US" dirty="0">
                <a:ea typeface="Calibri"/>
                <a:cs typeface="Calibri"/>
              </a:rPr>
              <a:t> </a:t>
            </a:r>
            <a:r>
              <a:rPr lang="en-US" dirty="0" err="1">
                <a:ea typeface="Calibri"/>
                <a:cs typeface="Calibri"/>
              </a:rPr>
              <a:t>tunnilla</a:t>
            </a:r>
            <a:r>
              <a:rPr lang="en-US" dirty="0">
                <a:ea typeface="Calibri"/>
                <a:cs typeface="Calibri"/>
              </a:rPr>
              <a:t> </a:t>
            </a:r>
            <a:r>
              <a:rPr lang="en-US" dirty="0" err="1">
                <a:ea typeface="Calibri"/>
                <a:cs typeface="Calibri"/>
              </a:rPr>
              <a:t>pohditaan</a:t>
            </a:r>
            <a:r>
              <a:rPr lang="en-US" dirty="0">
                <a:ea typeface="Calibri"/>
                <a:cs typeface="Calibri"/>
              </a:rPr>
              <a:t> </a:t>
            </a:r>
            <a:r>
              <a:rPr lang="en-US" dirty="0" err="1">
                <a:ea typeface="Calibri"/>
                <a:cs typeface="Calibri"/>
              </a:rPr>
              <a:t>riippuvuutta</a:t>
            </a:r>
            <a:r>
              <a:rPr lang="en-US" dirty="0">
                <a:ea typeface="Calibri"/>
                <a:cs typeface="Calibri"/>
              </a:rPr>
              <a:t> ja </a:t>
            </a:r>
            <a:r>
              <a:rPr lang="en-US" dirty="0" err="1">
                <a:ea typeface="Calibri"/>
                <a:cs typeface="Calibri"/>
              </a:rPr>
              <a:t>omien</a:t>
            </a:r>
            <a:r>
              <a:rPr lang="en-US" dirty="0">
                <a:ea typeface="Calibri"/>
                <a:cs typeface="Calibri"/>
              </a:rPr>
              <a:t> </a:t>
            </a:r>
            <a:r>
              <a:rPr lang="en-US" dirty="0" err="1">
                <a:ea typeface="Calibri"/>
                <a:cs typeface="Calibri"/>
              </a:rPr>
              <a:t>voimavarojen</a:t>
            </a:r>
            <a:r>
              <a:rPr lang="en-US" dirty="0">
                <a:ea typeface="Calibri"/>
                <a:cs typeface="Calibri"/>
              </a:rPr>
              <a:t> </a:t>
            </a:r>
            <a:r>
              <a:rPr lang="en-US" dirty="0" err="1">
                <a:ea typeface="Calibri"/>
                <a:cs typeface="Calibri"/>
              </a:rPr>
              <a:t>merkitystä</a:t>
            </a:r>
            <a:r>
              <a:rPr lang="en-US" dirty="0">
                <a:ea typeface="Calibri"/>
                <a:cs typeface="Calibri"/>
              </a:rPr>
              <a:t> </a:t>
            </a:r>
            <a:r>
              <a:rPr lang="en-US" dirty="0" err="1">
                <a:ea typeface="Calibri"/>
                <a:cs typeface="Calibri"/>
              </a:rPr>
              <a:t>suojaavana</a:t>
            </a:r>
            <a:r>
              <a:rPr lang="en-US" dirty="0">
                <a:ea typeface="Calibri"/>
                <a:cs typeface="Calibri"/>
              </a:rPr>
              <a:t> </a:t>
            </a:r>
            <a:r>
              <a:rPr lang="en-US" dirty="0" err="1">
                <a:ea typeface="Calibri"/>
                <a:cs typeface="Calibri"/>
              </a:rPr>
              <a:t>tekijänä</a:t>
            </a:r>
            <a:r>
              <a:rPr lang="en-US" dirty="0">
                <a:ea typeface="Calibri"/>
                <a:cs typeface="Calibri"/>
              </a:rPr>
              <a:t>.</a:t>
            </a:r>
          </a:p>
        </p:txBody>
      </p:sp>
      <p:sp>
        <p:nvSpPr>
          <p:cNvPr id="4" name="Slide Number Placeholder 3"/>
          <p:cNvSpPr>
            <a:spLocks noGrp="1"/>
          </p:cNvSpPr>
          <p:nvPr>
            <p:ph type="sldNum" sz="quarter" idx="5"/>
          </p:nvPr>
        </p:nvSpPr>
        <p:spPr/>
        <p:txBody>
          <a:bodyPr/>
          <a:lstStyle/>
          <a:p>
            <a:fld id="{1C48CD1E-5E4E-42A7-8425-325334883254}" type="slidenum">
              <a:rPr lang="fi-FI" smtClean="0"/>
              <a:t>6</a:t>
            </a:fld>
            <a:endParaRPr lang="fi-FI"/>
          </a:p>
        </p:txBody>
      </p:sp>
    </p:spTree>
    <p:extLst>
      <p:ext uri="{BB962C8B-B14F-4D97-AF65-F5344CB8AC3E}">
        <p14:creationId xmlns:p14="http://schemas.microsoft.com/office/powerpoint/2010/main" val="390332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cs typeface="Calibri"/>
              </a:rPr>
              <a:t>Alustukseksi</a:t>
            </a:r>
            <a:r>
              <a:rPr lang="en-US" dirty="0">
                <a:cs typeface="Calibri"/>
              </a:rPr>
              <a:t> </a:t>
            </a:r>
            <a:r>
              <a:rPr lang="en-US" dirty="0" err="1">
                <a:cs typeface="Calibri"/>
              </a:rPr>
              <a:t>riippuvuusteemaan</a:t>
            </a:r>
            <a:r>
              <a:rPr lang="en-US" dirty="0">
                <a:cs typeface="Calibri"/>
              </a:rPr>
              <a:t> </a:t>
            </a:r>
            <a:r>
              <a:rPr lang="en-US" dirty="0" err="1">
                <a:cs typeface="Calibri"/>
              </a:rPr>
              <a:t>Redraman</a:t>
            </a:r>
            <a:r>
              <a:rPr lang="en-US" dirty="0">
                <a:cs typeface="Calibri"/>
              </a:rPr>
              <a:t> </a:t>
            </a:r>
            <a:r>
              <a:rPr lang="en-US" dirty="0" err="1">
                <a:cs typeface="Calibri"/>
              </a:rPr>
              <a:t>lyhyt</a:t>
            </a:r>
            <a:r>
              <a:rPr lang="en-US" dirty="0">
                <a:cs typeface="Calibri"/>
              </a:rPr>
              <a:t> video.</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639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dirty="0" err="1">
                <a:ea typeface="Calibri"/>
                <a:cs typeface="Calibri"/>
              </a:rPr>
              <a:t>Keskustellen</a:t>
            </a:r>
            <a:r>
              <a:rPr lang="en-US" dirty="0">
                <a:ea typeface="Calibri"/>
                <a:cs typeface="Calibri"/>
              </a:rPr>
              <a:t> </a:t>
            </a:r>
            <a:r>
              <a:rPr lang="en-US" dirty="0" err="1">
                <a:ea typeface="Calibri"/>
                <a:cs typeface="Calibri"/>
              </a:rPr>
              <a:t>voidaan</a:t>
            </a:r>
            <a:r>
              <a:rPr lang="en-US" dirty="0">
                <a:ea typeface="Calibri"/>
                <a:cs typeface="Calibri"/>
              </a:rPr>
              <a:t> </a:t>
            </a:r>
            <a:r>
              <a:rPr lang="en-US" dirty="0" err="1">
                <a:ea typeface="Calibri"/>
                <a:cs typeface="Calibri"/>
              </a:rPr>
              <a:t>alussa</a:t>
            </a:r>
            <a:r>
              <a:rPr lang="en-US" dirty="0">
                <a:ea typeface="Calibri"/>
                <a:cs typeface="Calibri"/>
              </a:rPr>
              <a:t> </a:t>
            </a:r>
            <a:r>
              <a:rPr lang="en-US" dirty="0" err="1">
                <a:ea typeface="Calibri"/>
                <a:cs typeface="Calibri"/>
              </a:rPr>
              <a:t>käydä</a:t>
            </a:r>
            <a:r>
              <a:rPr lang="en-US" dirty="0">
                <a:ea typeface="Calibri"/>
                <a:cs typeface="Calibri"/>
              </a:rPr>
              <a:t> </a:t>
            </a:r>
            <a:r>
              <a:rPr lang="en-US" dirty="0" err="1">
                <a:ea typeface="Calibri"/>
                <a:cs typeface="Calibri"/>
              </a:rPr>
              <a:t>läpi</a:t>
            </a:r>
            <a:r>
              <a:rPr lang="en-US" dirty="0">
                <a:ea typeface="Calibri"/>
                <a:cs typeface="Calibri"/>
              </a:rPr>
              <a:t> </a:t>
            </a:r>
            <a:r>
              <a:rPr lang="en-US" dirty="0" err="1">
                <a:ea typeface="Calibri"/>
                <a:cs typeface="Calibri"/>
              </a:rPr>
              <a:t>dian</a:t>
            </a:r>
            <a:r>
              <a:rPr lang="en-US" dirty="0">
                <a:ea typeface="Calibri"/>
                <a:cs typeface="Calibri"/>
              </a:rPr>
              <a:t> </a:t>
            </a:r>
            <a:r>
              <a:rPr lang="en-US" dirty="0" err="1">
                <a:ea typeface="Calibri"/>
                <a:cs typeface="Calibri"/>
              </a:rPr>
              <a:t>ensimmäinen</a:t>
            </a:r>
            <a:r>
              <a:rPr lang="en-US" dirty="0">
                <a:ea typeface="Calibri"/>
                <a:cs typeface="Calibri"/>
              </a:rPr>
              <a:t> </a:t>
            </a:r>
            <a:r>
              <a:rPr lang="en-US" dirty="0" err="1">
                <a:ea typeface="Calibri"/>
                <a:cs typeface="Calibri"/>
              </a:rPr>
              <a:t>kysymys</a:t>
            </a:r>
            <a:r>
              <a:rPr lang="en-US" dirty="0">
                <a:ea typeface="Calibri"/>
                <a:cs typeface="Calibri"/>
              </a:rPr>
              <a:t>. </a:t>
            </a:r>
            <a:r>
              <a:rPr lang="en-US" dirty="0" err="1">
                <a:ea typeface="Calibri"/>
                <a:cs typeface="Calibri"/>
              </a:rPr>
              <a:t>Riippuvaiseksi</a:t>
            </a:r>
            <a:r>
              <a:rPr lang="en-US" dirty="0">
                <a:ea typeface="Calibri"/>
                <a:cs typeface="Calibri"/>
              </a:rPr>
              <a:t> </a:t>
            </a:r>
            <a:r>
              <a:rPr lang="en-US" dirty="0" err="1">
                <a:ea typeface="Calibri"/>
                <a:cs typeface="Calibri"/>
              </a:rPr>
              <a:t>voi</a:t>
            </a:r>
            <a:r>
              <a:rPr lang="en-US" dirty="0">
                <a:ea typeface="Calibri"/>
                <a:cs typeface="Calibri"/>
              </a:rPr>
              <a:t> </a:t>
            </a:r>
            <a:r>
              <a:rPr lang="en-US" dirty="0" err="1">
                <a:ea typeface="Calibri"/>
                <a:cs typeface="Calibri"/>
              </a:rPr>
              <a:t>tulla</a:t>
            </a:r>
            <a:r>
              <a:rPr lang="en-US" dirty="0">
                <a:ea typeface="Calibri"/>
                <a:cs typeface="Calibri"/>
              </a:rPr>
              <a:t> </a:t>
            </a:r>
            <a:r>
              <a:rPr lang="en-US" dirty="0" err="1">
                <a:ea typeface="Calibri"/>
                <a:cs typeface="Calibri"/>
              </a:rPr>
              <a:t>mistä</a:t>
            </a:r>
            <a:r>
              <a:rPr lang="en-US" dirty="0">
                <a:ea typeface="Calibri"/>
                <a:cs typeface="Calibri"/>
              </a:rPr>
              <a:t> </a:t>
            </a:r>
            <a:r>
              <a:rPr lang="en-US" dirty="0" err="1">
                <a:ea typeface="Calibri"/>
                <a:cs typeface="Calibri"/>
              </a:rPr>
              <a:t>tahansa</a:t>
            </a:r>
            <a:r>
              <a:rPr lang="en-US" dirty="0">
                <a:ea typeface="Calibri"/>
                <a:cs typeface="Calibri"/>
              </a:rPr>
              <a:t>, </a:t>
            </a:r>
            <a:r>
              <a:rPr lang="en-US" dirty="0" err="1">
                <a:ea typeface="Calibri"/>
                <a:cs typeface="Calibri"/>
              </a:rPr>
              <a:t>mistä</a:t>
            </a:r>
            <a:r>
              <a:rPr lang="en-US" dirty="0">
                <a:ea typeface="Calibri"/>
                <a:cs typeface="Calibri"/>
              </a:rPr>
              <a:t> </a:t>
            </a:r>
            <a:r>
              <a:rPr lang="en-US" dirty="0" err="1">
                <a:ea typeface="Calibri"/>
                <a:cs typeface="Calibri"/>
              </a:rPr>
              <a:t>saa</a:t>
            </a:r>
            <a:r>
              <a:rPr lang="en-US" dirty="0">
                <a:ea typeface="Calibri"/>
                <a:cs typeface="Calibri"/>
              </a:rPr>
              <a:t> </a:t>
            </a:r>
            <a:r>
              <a:rPr lang="en-US" dirty="0" err="1">
                <a:ea typeface="Calibri"/>
                <a:cs typeface="Calibri"/>
              </a:rPr>
              <a:t>hyvän</a:t>
            </a:r>
            <a:r>
              <a:rPr lang="en-US" dirty="0">
                <a:ea typeface="Calibri"/>
                <a:cs typeface="Calibri"/>
              </a:rPr>
              <a:t> </a:t>
            </a:r>
            <a:r>
              <a:rPr lang="en-US" dirty="0" err="1">
                <a:ea typeface="Calibri"/>
                <a:cs typeface="Calibri"/>
              </a:rPr>
              <a:t>olon</a:t>
            </a:r>
            <a:r>
              <a:rPr lang="en-US" dirty="0">
                <a:ea typeface="Calibri"/>
                <a:cs typeface="Calibri"/>
              </a:rPr>
              <a:t> </a:t>
            </a:r>
            <a:r>
              <a:rPr lang="en-US" dirty="0" err="1">
                <a:ea typeface="Calibri"/>
                <a:cs typeface="Calibri"/>
              </a:rPr>
              <a:t>tunteen</a:t>
            </a:r>
            <a:r>
              <a:rPr lang="en-US" dirty="0">
                <a:ea typeface="Calibri"/>
                <a:cs typeface="Calibri"/>
              </a:rPr>
              <a:t>. </a:t>
            </a:r>
            <a:r>
              <a:rPr lang="en-US" dirty="0" err="1">
                <a:ea typeface="Calibri"/>
                <a:cs typeface="Calibri"/>
              </a:rPr>
              <a:t>Päihteiden</a:t>
            </a:r>
            <a:r>
              <a:rPr lang="en-US" dirty="0">
                <a:ea typeface="Calibri"/>
                <a:cs typeface="Calibri"/>
              </a:rPr>
              <a:t> </a:t>
            </a:r>
            <a:r>
              <a:rPr lang="en-US" dirty="0" err="1">
                <a:ea typeface="Calibri"/>
                <a:cs typeface="Calibri"/>
              </a:rPr>
              <a:t>osalta</a:t>
            </a:r>
            <a:r>
              <a:rPr lang="en-US" dirty="0">
                <a:ea typeface="Calibri"/>
                <a:cs typeface="Calibri"/>
              </a:rPr>
              <a:t> </a:t>
            </a:r>
            <a:r>
              <a:rPr lang="en-US" dirty="0" err="1">
                <a:ea typeface="Calibri"/>
                <a:cs typeface="Calibri"/>
              </a:rPr>
              <a:t>riippuvuuden</a:t>
            </a:r>
            <a:r>
              <a:rPr lang="en-US" dirty="0">
                <a:ea typeface="Calibri"/>
                <a:cs typeface="Calibri"/>
              </a:rPr>
              <a:t> </a:t>
            </a:r>
            <a:r>
              <a:rPr lang="en-US" dirty="0" err="1">
                <a:ea typeface="Calibri"/>
                <a:cs typeface="Calibri"/>
              </a:rPr>
              <a:t>aiheuttaa</a:t>
            </a:r>
            <a:r>
              <a:rPr lang="en-US" dirty="0">
                <a:ea typeface="Calibri"/>
                <a:cs typeface="Calibri"/>
              </a:rPr>
              <a:t> </a:t>
            </a:r>
            <a:r>
              <a:rPr lang="en-US" dirty="0" err="1">
                <a:ea typeface="Calibri"/>
                <a:cs typeface="Calibri"/>
              </a:rPr>
              <a:t>päihteen</a:t>
            </a:r>
            <a:r>
              <a:rPr lang="en-US" dirty="0">
                <a:ea typeface="Calibri"/>
                <a:cs typeface="Calibri"/>
              </a:rPr>
              <a:t> </a:t>
            </a:r>
            <a:r>
              <a:rPr lang="en-US" dirty="0" err="1">
                <a:ea typeface="Calibri"/>
                <a:cs typeface="Calibri"/>
              </a:rPr>
              <a:t>vaikuttava</a:t>
            </a:r>
            <a:r>
              <a:rPr lang="en-US" dirty="0">
                <a:ea typeface="Calibri"/>
                <a:cs typeface="Calibri"/>
              </a:rPr>
              <a:t> </a:t>
            </a:r>
            <a:r>
              <a:rPr lang="en-US" dirty="0" err="1">
                <a:ea typeface="Calibri"/>
                <a:cs typeface="Calibri"/>
              </a:rPr>
              <a:t>aine</a:t>
            </a:r>
            <a:r>
              <a:rPr lang="en-US" dirty="0">
                <a:ea typeface="Calibri"/>
                <a:cs typeface="Calibri"/>
              </a:rPr>
              <a:t>. </a:t>
            </a:r>
            <a:endParaRPr lang="fi-FI" dirty="0"/>
          </a:p>
          <a:p>
            <a:pPr marL="171450" indent="-171450">
              <a:buFont typeface="Arial"/>
              <a:buChar char="•"/>
            </a:pPr>
            <a:r>
              <a:rPr lang="en-US" err="1">
                <a:ea typeface="Calibri"/>
                <a:cs typeface="Calibri"/>
              </a:rPr>
              <a:t>Keskustellaan</a:t>
            </a:r>
            <a:r>
              <a:rPr lang="en-US" dirty="0">
                <a:ea typeface="Calibri"/>
                <a:cs typeface="Calibri"/>
              </a:rPr>
              <a:t> </a:t>
            </a:r>
            <a:r>
              <a:rPr lang="en-US" err="1">
                <a:ea typeface="Calibri"/>
                <a:cs typeface="Calibri"/>
              </a:rPr>
              <a:t>onko</a:t>
            </a:r>
            <a:r>
              <a:rPr lang="en-US" dirty="0">
                <a:ea typeface="Calibri"/>
                <a:cs typeface="Calibri"/>
              </a:rPr>
              <a:t> </a:t>
            </a:r>
            <a:r>
              <a:rPr lang="en-US" err="1">
                <a:ea typeface="Calibri"/>
                <a:cs typeface="Calibri"/>
              </a:rPr>
              <a:t>riippuvuus</a:t>
            </a:r>
            <a:r>
              <a:rPr lang="en-US" dirty="0">
                <a:ea typeface="Calibri"/>
                <a:cs typeface="Calibri"/>
              </a:rPr>
              <a:t> </a:t>
            </a:r>
            <a:r>
              <a:rPr lang="en-US" err="1">
                <a:ea typeface="Calibri"/>
                <a:cs typeface="Calibri"/>
              </a:rPr>
              <a:t>sairaus</a:t>
            </a:r>
            <a:r>
              <a:rPr lang="en-US" dirty="0">
                <a:ea typeface="Calibri"/>
                <a:cs typeface="Calibri"/>
              </a:rPr>
              <a:t> </a:t>
            </a:r>
            <a:r>
              <a:rPr lang="en-US" err="1">
                <a:ea typeface="Calibri"/>
                <a:cs typeface="Calibri"/>
              </a:rPr>
              <a:t>vai</a:t>
            </a:r>
            <a:r>
              <a:rPr lang="en-US" dirty="0">
                <a:ea typeface="Calibri"/>
                <a:cs typeface="Calibri"/>
              </a:rPr>
              <a:t> </a:t>
            </a:r>
            <a:r>
              <a:rPr lang="en-US" err="1">
                <a:ea typeface="Calibri"/>
                <a:cs typeface="Calibri"/>
              </a:rPr>
              <a:t>oma</a:t>
            </a:r>
            <a:r>
              <a:rPr lang="en-US" dirty="0">
                <a:ea typeface="Calibri"/>
                <a:cs typeface="Calibri"/>
              </a:rPr>
              <a:t> </a:t>
            </a:r>
            <a:r>
              <a:rPr lang="en-US" err="1">
                <a:ea typeface="Calibri"/>
                <a:cs typeface="Calibri"/>
              </a:rPr>
              <a:t>valinta</a:t>
            </a:r>
            <a:r>
              <a:rPr lang="en-US" dirty="0">
                <a:ea typeface="Calibri"/>
                <a:cs typeface="Calibri"/>
              </a:rPr>
              <a:t>. </a:t>
            </a:r>
            <a:r>
              <a:rPr lang="en-US" b="1" err="1">
                <a:ea typeface="Calibri"/>
                <a:cs typeface="Calibri"/>
              </a:rPr>
              <a:t>Vakava</a:t>
            </a:r>
            <a:r>
              <a:rPr lang="en-US" b="1" dirty="0">
                <a:ea typeface="Calibri"/>
                <a:cs typeface="Calibri"/>
              </a:rPr>
              <a:t> </a:t>
            </a:r>
            <a:r>
              <a:rPr lang="en-US" b="1" err="1">
                <a:ea typeface="Calibri"/>
                <a:cs typeface="Calibri"/>
              </a:rPr>
              <a:t>riippuvuus</a:t>
            </a:r>
            <a:r>
              <a:rPr lang="en-US" b="1" dirty="0">
                <a:ea typeface="Calibri"/>
                <a:cs typeface="Calibri"/>
              </a:rPr>
              <a:t> on </a:t>
            </a:r>
            <a:r>
              <a:rPr lang="en-US" b="1" err="1">
                <a:ea typeface="Calibri"/>
                <a:cs typeface="Calibri"/>
              </a:rPr>
              <a:t>sairaus</a:t>
            </a:r>
            <a:r>
              <a:rPr lang="en-US" b="1" dirty="0">
                <a:ea typeface="Calibri"/>
                <a:cs typeface="Calibri"/>
              </a:rPr>
              <a:t>, </a:t>
            </a:r>
            <a:r>
              <a:rPr lang="en-US" err="1">
                <a:ea typeface="Calibri"/>
                <a:cs typeface="Calibri"/>
              </a:rPr>
              <a:t>mutta</a:t>
            </a:r>
            <a:r>
              <a:rPr lang="en-US" dirty="0">
                <a:ea typeface="Calibri"/>
                <a:cs typeface="Calibri"/>
              </a:rPr>
              <a:t> on </a:t>
            </a:r>
            <a:r>
              <a:rPr lang="en-US" err="1">
                <a:ea typeface="Calibri"/>
                <a:cs typeface="Calibri"/>
              </a:rPr>
              <a:t>hyvä</a:t>
            </a:r>
            <a:r>
              <a:rPr lang="en-US" dirty="0">
                <a:ea typeface="Calibri"/>
                <a:cs typeface="Calibri"/>
              </a:rPr>
              <a:t> </a:t>
            </a:r>
            <a:r>
              <a:rPr lang="en-US" err="1">
                <a:ea typeface="Calibri"/>
                <a:cs typeface="Calibri"/>
              </a:rPr>
              <a:t>tuoda</a:t>
            </a:r>
            <a:r>
              <a:rPr lang="en-US" dirty="0">
                <a:ea typeface="Calibri"/>
                <a:cs typeface="Calibri"/>
              </a:rPr>
              <a:t> </a:t>
            </a:r>
            <a:r>
              <a:rPr lang="en-US" err="1">
                <a:ea typeface="Calibri"/>
                <a:cs typeface="Calibri"/>
              </a:rPr>
              <a:t>esille</a:t>
            </a:r>
            <a:r>
              <a:rPr lang="en-US" dirty="0">
                <a:ea typeface="Calibri"/>
                <a:cs typeface="Calibri"/>
              </a:rPr>
              <a:t> </a:t>
            </a:r>
            <a:r>
              <a:rPr lang="en-US" err="1">
                <a:ea typeface="Calibri"/>
                <a:cs typeface="Calibri"/>
              </a:rPr>
              <a:t>omien</a:t>
            </a:r>
            <a:r>
              <a:rPr lang="en-US" dirty="0">
                <a:ea typeface="Calibri"/>
                <a:cs typeface="Calibri"/>
              </a:rPr>
              <a:t> </a:t>
            </a:r>
            <a:r>
              <a:rPr lang="en-US" err="1">
                <a:ea typeface="Calibri"/>
                <a:cs typeface="Calibri"/>
              </a:rPr>
              <a:t>valintojen</a:t>
            </a:r>
            <a:r>
              <a:rPr lang="en-US" dirty="0">
                <a:ea typeface="Calibri"/>
                <a:cs typeface="Calibri"/>
              </a:rPr>
              <a:t> </a:t>
            </a:r>
            <a:r>
              <a:rPr lang="en-US" err="1">
                <a:ea typeface="Calibri"/>
                <a:cs typeface="Calibri"/>
              </a:rPr>
              <a:t>merkitys</a:t>
            </a:r>
            <a:r>
              <a:rPr lang="en-US" dirty="0">
                <a:ea typeface="Calibri"/>
                <a:cs typeface="Calibri"/>
              </a:rPr>
              <a:t>, </a:t>
            </a:r>
            <a:r>
              <a:rPr lang="en-US" err="1">
                <a:ea typeface="Calibri"/>
                <a:cs typeface="Calibri"/>
              </a:rPr>
              <a:t>vastuu</a:t>
            </a:r>
            <a:r>
              <a:rPr lang="en-US" dirty="0">
                <a:ea typeface="Calibri"/>
                <a:cs typeface="Calibri"/>
              </a:rPr>
              <a:t> </a:t>
            </a:r>
            <a:r>
              <a:rPr lang="en-US" err="1">
                <a:ea typeface="Calibri"/>
                <a:cs typeface="Calibri"/>
              </a:rPr>
              <a:t>omista</a:t>
            </a:r>
            <a:r>
              <a:rPr lang="en-US" dirty="0">
                <a:ea typeface="Calibri"/>
                <a:cs typeface="Calibri"/>
              </a:rPr>
              <a:t> </a:t>
            </a:r>
            <a:r>
              <a:rPr lang="en-US" err="1">
                <a:ea typeface="Calibri"/>
                <a:cs typeface="Calibri"/>
              </a:rPr>
              <a:t>päätöksistä</a:t>
            </a:r>
            <a:r>
              <a:rPr lang="en-US" dirty="0">
                <a:ea typeface="Calibri"/>
                <a:cs typeface="Calibri"/>
              </a:rPr>
              <a:t> ja </a:t>
            </a:r>
            <a:r>
              <a:rPr lang="en-US" err="1">
                <a:ea typeface="Calibri"/>
                <a:cs typeface="Calibri"/>
              </a:rPr>
              <a:t>pohtia</a:t>
            </a:r>
            <a:r>
              <a:rPr lang="en-US" dirty="0">
                <a:ea typeface="Calibri"/>
                <a:cs typeface="Calibri"/>
              </a:rPr>
              <a:t> </a:t>
            </a:r>
            <a:r>
              <a:rPr lang="en-US" err="1">
                <a:ea typeface="Calibri"/>
                <a:cs typeface="Calibri"/>
              </a:rPr>
              <a:t>riippuvuutta</a:t>
            </a:r>
            <a:r>
              <a:rPr lang="en-US" dirty="0">
                <a:ea typeface="Calibri"/>
                <a:cs typeface="Calibri"/>
              </a:rPr>
              <a:t>. Omat </a:t>
            </a:r>
            <a:r>
              <a:rPr lang="en-US" err="1">
                <a:ea typeface="Calibri"/>
                <a:cs typeface="Calibri"/>
              </a:rPr>
              <a:t>valinnat</a:t>
            </a:r>
            <a:r>
              <a:rPr lang="en-US" dirty="0">
                <a:ea typeface="Calibri"/>
                <a:cs typeface="Calibri"/>
              </a:rPr>
              <a:t> </a:t>
            </a:r>
            <a:r>
              <a:rPr lang="en-US" err="1">
                <a:ea typeface="Calibri"/>
                <a:cs typeface="Calibri"/>
              </a:rPr>
              <a:t>ovat</a:t>
            </a:r>
            <a:r>
              <a:rPr lang="en-US" dirty="0">
                <a:ea typeface="Calibri"/>
                <a:cs typeface="Calibri"/>
              </a:rPr>
              <a:t> </a:t>
            </a:r>
            <a:r>
              <a:rPr lang="en-US" err="1">
                <a:ea typeface="Calibri"/>
                <a:cs typeface="Calibri"/>
              </a:rPr>
              <a:t>merkityksellisiä</a:t>
            </a:r>
            <a:r>
              <a:rPr lang="en-US" dirty="0">
                <a:ea typeface="Calibri"/>
                <a:cs typeface="Calibri"/>
              </a:rPr>
              <a:t> </a:t>
            </a:r>
            <a:r>
              <a:rPr lang="en-US" err="1">
                <a:ea typeface="Calibri"/>
                <a:cs typeface="Calibri"/>
              </a:rPr>
              <a:t>silloin</a:t>
            </a:r>
            <a:r>
              <a:rPr lang="en-US" dirty="0">
                <a:ea typeface="Calibri"/>
                <a:cs typeface="Calibri"/>
              </a:rPr>
              <a:t> </a:t>
            </a:r>
            <a:r>
              <a:rPr lang="en-US" err="1">
                <a:ea typeface="Calibri"/>
                <a:cs typeface="Calibri"/>
              </a:rPr>
              <a:t>kun</a:t>
            </a:r>
            <a:r>
              <a:rPr lang="en-US" dirty="0">
                <a:ea typeface="Calibri"/>
                <a:cs typeface="Calibri"/>
              </a:rPr>
              <a:t> </a:t>
            </a:r>
            <a:r>
              <a:rPr lang="en-US" err="1">
                <a:ea typeface="Calibri"/>
                <a:cs typeface="Calibri"/>
              </a:rPr>
              <a:t>riippuvuutta</a:t>
            </a:r>
            <a:r>
              <a:rPr lang="en-US" dirty="0">
                <a:ea typeface="Calibri"/>
                <a:cs typeface="Calibri"/>
              </a:rPr>
              <a:t> </a:t>
            </a:r>
            <a:r>
              <a:rPr lang="en-US" err="1">
                <a:ea typeface="Calibri"/>
                <a:cs typeface="Calibri"/>
              </a:rPr>
              <a:t>ei</a:t>
            </a:r>
            <a:r>
              <a:rPr lang="en-US" dirty="0">
                <a:ea typeface="Calibri"/>
                <a:cs typeface="Calibri"/>
              </a:rPr>
              <a:t> </a:t>
            </a:r>
            <a:r>
              <a:rPr lang="en-US" err="1">
                <a:ea typeface="Calibri"/>
                <a:cs typeface="Calibri"/>
              </a:rPr>
              <a:t>vielä</a:t>
            </a:r>
            <a:r>
              <a:rPr lang="en-US" dirty="0">
                <a:ea typeface="Calibri"/>
                <a:cs typeface="Calibri"/>
              </a:rPr>
              <a:t> ole. </a:t>
            </a:r>
          </a:p>
          <a:p>
            <a:pPr marL="171450" indent="-171450">
              <a:buFont typeface="Arial"/>
              <a:buChar char="•"/>
            </a:pPr>
            <a:r>
              <a:rPr lang="en-US" dirty="0">
                <a:ea typeface="Calibri"/>
                <a:cs typeface="Calibri"/>
              </a:rPr>
              <a:t>Kuka </a:t>
            </a:r>
            <a:r>
              <a:rPr lang="en-US" dirty="0" err="1">
                <a:ea typeface="Calibri"/>
                <a:cs typeface="Calibri"/>
              </a:rPr>
              <a:t>tahansa</a:t>
            </a:r>
            <a:r>
              <a:rPr lang="en-US" dirty="0">
                <a:ea typeface="Calibri"/>
                <a:cs typeface="Calibri"/>
              </a:rPr>
              <a:t> </a:t>
            </a:r>
            <a:r>
              <a:rPr lang="en-US" dirty="0" err="1">
                <a:ea typeface="Calibri"/>
                <a:cs typeface="Calibri"/>
              </a:rPr>
              <a:t>jää</a:t>
            </a:r>
            <a:r>
              <a:rPr lang="en-US" dirty="0">
                <a:ea typeface="Calibri"/>
                <a:cs typeface="Calibri"/>
              </a:rPr>
              <a:t> </a:t>
            </a:r>
            <a:r>
              <a:rPr lang="en-US" dirty="0" err="1">
                <a:ea typeface="Calibri"/>
                <a:cs typeface="Calibri"/>
              </a:rPr>
              <a:t>riippuvaiseksi</a:t>
            </a:r>
            <a:r>
              <a:rPr lang="en-US" dirty="0">
                <a:ea typeface="Calibri"/>
                <a:cs typeface="Calibri"/>
              </a:rPr>
              <a:t>, </a:t>
            </a:r>
            <a:r>
              <a:rPr lang="en-US" dirty="0" err="1">
                <a:ea typeface="Calibri"/>
                <a:cs typeface="Calibri"/>
              </a:rPr>
              <a:t>jos</a:t>
            </a:r>
            <a:r>
              <a:rPr lang="en-US" dirty="0">
                <a:ea typeface="Calibri"/>
                <a:cs typeface="Calibri"/>
              </a:rPr>
              <a:t> </a:t>
            </a:r>
            <a:r>
              <a:rPr lang="en-US" dirty="0" err="1">
                <a:ea typeface="Calibri"/>
                <a:cs typeface="Calibri"/>
              </a:rPr>
              <a:t>käyttää</a:t>
            </a:r>
            <a:r>
              <a:rPr lang="en-US" dirty="0">
                <a:ea typeface="Calibri"/>
                <a:cs typeface="Calibri"/>
              </a:rPr>
              <a:t>  </a:t>
            </a:r>
            <a:r>
              <a:rPr lang="en-US" dirty="0" err="1">
                <a:ea typeface="Calibri"/>
                <a:cs typeface="Calibri"/>
              </a:rPr>
              <a:t>päihdettä</a:t>
            </a:r>
            <a:r>
              <a:rPr lang="en-US" dirty="0">
                <a:ea typeface="Calibri"/>
                <a:cs typeface="Calibri"/>
              </a:rPr>
              <a:t> </a:t>
            </a:r>
            <a:r>
              <a:rPr lang="en-US" dirty="0" err="1">
                <a:ea typeface="Calibri"/>
                <a:cs typeface="Calibri"/>
              </a:rPr>
              <a:t>säännöllisesti</a:t>
            </a:r>
            <a:r>
              <a:rPr lang="en-US" dirty="0">
                <a:ea typeface="Calibri"/>
                <a:cs typeface="Calibri"/>
              </a:rPr>
              <a:t> ja </a:t>
            </a:r>
            <a:r>
              <a:rPr lang="en-US" dirty="0" err="1">
                <a:ea typeface="Calibri"/>
                <a:cs typeface="Calibri"/>
              </a:rPr>
              <a:t>pitkäkestoisesti</a:t>
            </a:r>
            <a:r>
              <a:rPr lang="en-US" dirty="0">
                <a:ea typeface="Calibri"/>
                <a:cs typeface="Calibri"/>
              </a:rPr>
              <a:t>. </a:t>
            </a:r>
          </a:p>
          <a:p>
            <a:pPr marL="171450" indent="-171450">
              <a:buFont typeface="Arial"/>
              <a:buChar char="•"/>
            </a:pPr>
            <a:r>
              <a:rPr lang="en-US" dirty="0">
                <a:ea typeface="Calibri"/>
                <a:cs typeface="Calibri"/>
              </a:rPr>
              <a:t>Se </a:t>
            </a:r>
            <a:r>
              <a:rPr lang="en-US" dirty="0" err="1">
                <a:ea typeface="Calibri"/>
                <a:cs typeface="Calibri"/>
              </a:rPr>
              <a:t>miten</a:t>
            </a:r>
            <a:r>
              <a:rPr lang="en-US" dirty="0">
                <a:ea typeface="Calibri"/>
                <a:cs typeface="Calibri"/>
              </a:rPr>
              <a:t> </a:t>
            </a:r>
            <a:r>
              <a:rPr lang="en-US" dirty="0" err="1">
                <a:ea typeface="Calibri"/>
                <a:cs typeface="Calibri"/>
              </a:rPr>
              <a:t>nopeasti</a:t>
            </a:r>
            <a:r>
              <a:rPr lang="en-US" dirty="0">
                <a:ea typeface="Calibri"/>
                <a:cs typeface="Calibri"/>
              </a:rPr>
              <a:t> </a:t>
            </a:r>
            <a:r>
              <a:rPr lang="en-US" dirty="0" err="1">
                <a:ea typeface="Calibri"/>
                <a:cs typeface="Calibri"/>
              </a:rPr>
              <a:t>eri</a:t>
            </a:r>
            <a:r>
              <a:rPr lang="en-US" dirty="0">
                <a:ea typeface="Calibri"/>
                <a:cs typeface="Calibri"/>
              </a:rPr>
              <a:t> </a:t>
            </a:r>
            <a:r>
              <a:rPr lang="en-US" dirty="0" err="1">
                <a:ea typeface="Calibri"/>
                <a:cs typeface="Calibri"/>
              </a:rPr>
              <a:t>ihmiset</a:t>
            </a:r>
            <a:r>
              <a:rPr lang="en-US" dirty="0">
                <a:ea typeface="Calibri"/>
                <a:cs typeface="Calibri"/>
              </a:rPr>
              <a:t> </a:t>
            </a:r>
            <a:r>
              <a:rPr lang="en-US" dirty="0" err="1">
                <a:ea typeface="Calibri"/>
                <a:cs typeface="Calibri"/>
              </a:rPr>
              <a:t>jäävät</a:t>
            </a:r>
            <a:r>
              <a:rPr lang="en-US" dirty="0">
                <a:ea typeface="Calibri"/>
                <a:cs typeface="Calibri"/>
              </a:rPr>
              <a:t> </a:t>
            </a:r>
            <a:r>
              <a:rPr lang="en-US" dirty="0" err="1">
                <a:ea typeface="Calibri"/>
                <a:cs typeface="Calibri"/>
              </a:rPr>
              <a:t>riippuvaiseksi</a:t>
            </a:r>
            <a:r>
              <a:rPr lang="en-US" dirty="0">
                <a:ea typeface="Calibri"/>
                <a:cs typeface="Calibri"/>
              </a:rPr>
              <a:t> </a:t>
            </a:r>
            <a:r>
              <a:rPr lang="en-US" dirty="0" err="1">
                <a:ea typeface="Calibri"/>
                <a:cs typeface="Calibri"/>
              </a:rPr>
              <a:t>riippuu</a:t>
            </a:r>
            <a:r>
              <a:rPr lang="en-US" dirty="0">
                <a:ea typeface="Calibri"/>
                <a:cs typeface="Calibri"/>
              </a:rPr>
              <a:t> </a:t>
            </a:r>
            <a:r>
              <a:rPr lang="en-US" dirty="0" err="1">
                <a:ea typeface="Calibri"/>
                <a:cs typeface="Calibri"/>
              </a:rPr>
              <a:t>omista</a:t>
            </a:r>
            <a:r>
              <a:rPr lang="en-US" dirty="0">
                <a:ea typeface="Calibri"/>
                <a:cs typeface="Calibri"/>
              </a:rPr>
              <a:t> </a:t>
            </a:r>
            <a:r>
              <a:rPr lang="en-US" dirty="0" err="1">
                <a:ea typeface="Calibri"/>
                <a:cs typeface="Calibri"/>
              </a:rPr>
              <a:t>geeneistä</a:t>
            </a:r>
            <a:r>
              <a:rPr lang="en-US" dirty="0">
                <a:ea typeface="Calibri"/>
                <a:cs typeface="Calibri"/>
              </a:rPr>
              <a:t>, </a:t>
            </a:r>
            <a:r>
              <a:rPr lang="en-US" dirty="0" err="1">
                <a:ea typeface="Calibri"/>
                <a:cs typeface="Calibri"/>
              </a:rPr>
              <a:t>sekä</a:t>
            </a:r>
            <a:r>
              <a:rPr lang="en-US" dirty="0">
                <a:ea typeface="Calibri"/>
                <a:cs typeface="Calibri"/>
              </a:rPr>
              <a:t> </a:t>
            </a:r>
            <a:r>
              <a:rPr lang="en-US" dirty="0" err="1">
                <a:ea typeface="Calibri"/>
                <a:cs typeface="Calibri"/>
              </a:rPr>
              <a:t>luonteesta</a:t>
            </a:r>
            <a:r>
              <a:rPr lang="en-US" dirty="0">
                <a:ea typeface="Calibri"/>
                <a:cs typeface="Calibri"/>
              </a:rPr>
              <a:t>, </a:t>
            </a:r>
            <a:r>
              <a:rPr lang="en-US" dirty="0" err="1">
                <a:ea typeface="Calibri"/>
                <a:cs typeface="Calibri"/>
              </a:rPr>
              <a:t>elämänkokemuksista</a:t>
            </a:r>
            <a:r>
              <a:rPr lang="en-US" dirty="0">
                <a:ea typeface="Calibri"/>
                <a:cs typeface="Calibri"/>
              </a:rPr>
              <a:t>, </a:t>
            </a:r>
            <a:r>
              <a:rPr lang="en-US" dirty="0" err="1">
                <a:ea typeface="Calibri"/>
                <a:cs typeface="Calibri"/>
              </a:rPr>
              <a:t>itseluottamuksesta</a:t>
            </a:r>
            <a:r>
              <a:rPr lang="en-US" dirty="0">
                <a:ea typeface="Calibri"/>
                <a:cs typeface="Calibri"/>
              </a:rPr>
              <a:t>, </a:t>
            </a:r>
            <a:r>
              <a:rPr lang="en-US" dirty="0" err="1">
                <a:ea typeface="Calibri"/>
                <a:cs typeface="Calibri"/>
              </a:rPr>
              <a:t>eli</a:t>
            </a:r>
            <a:r>
              <a:rPr lang="en-US" dirty="0">
                <a:ea typeface="Calibri"/>
                <a:cs typeface="Calibri"/>
              </a:rPr>
              <a:t> </a:t>
            </a:r>
            <a:r>
              <a:rPr lang="en-US" dirty="0" err="1">
                <a:ea typeface="Calibri"/>
                <a:cs typeface="Calibri"/>
              </a:rPr>
              <a:t>monista</a:t>
            </a:r>
            <a:r>
              <a:rPr lang="en-US" dirty="0">
                <a:ea typeface="Calibri"/>
                <a:cs typeface="Calibri"/>
              </a:rPr>
              <a:t> </a:t>
            </a:r>
            <a:r>
              <a:rPr lang="en-US" dirty="0" err="1">
                <a:ea typeface="Calibri"/>
                <a:cs typeface="Calibri"/>
              </a:rPr>
              <a:t>eri</a:t>
            </a:r>
            <a:r>
              <a:rPr lang="en-US" dirty="0">
                <a:ea typeface="Calibri"/>
                <a:cs typeface="Calibri"/>
              </a:rPr>
              <a:t> </a:t>
            </a:r>
            <a:r>
              <a:rPr lang="en-US" dirty="0" err="1">
                <a:ea typeface="Calibri"/>
                <a:cs typeface="Calibri"/>
              </a:rPr>
              <a:t>tekijöistä</a:t>
            </a:r>
            <a:r>
              <a:rPr lang="en-US" dirty="0">
                <a:ea typeface="Calibri"/>
                <a:cs typeface="Calibri"/>
              </a:rPr>
              <a:t>. </a:t>
            </a:r>
            <a:r>
              <a:rPr lang="en-US" dirty="0" err="1">
                <a:ea typeface="Calibri"/>
                <a:cs typeface="Calibri"/>
              </a:rPr>
              <a:t>Siksi</a:t>
            </a:r>
            <a:r>
              <a:rPr lang="en-US" dirty="0">
                <a:ea typeface="Calibri"/>
                <a:cs typeface="Calibri"/>
              </a:rPr>
              <a:t> </a:t>
            </a:r>
            <a:r>
              <a:rPr lang="en-US" dirty="0" err="1">
                <a:ea typeface="Calibri"/>
                <a:cs typeface="Calibri"/>
              </a:rPr>
              <a:t>asiaan</a:t>
            </a:r>
            <a:r>
              <a:rPr lang="en-US" dirty="0">
                <a:ea typeface="Calibri"/>
                <a:cs typeface="Calibri"/>
              </a:rPr>
              <a:t> </a:t>
            </a:r>
            <a:r>
              <a:rPr lang="en-US" dirty="0" err="1">
                <a:ea typeface="Calibri"/>
                <a:cs typeface="Calibri"/>
              </a:rPr>
              <a:t>ei</a:t>
            </a:r>
            <a:r>
              <a:rPr lang="en-US" dirty="0">
                <a:ea typeface="Calibri"/>
                <a:cs typeface="Calibri"/>
              </a:rPr>
              <a:t> ole </a:t>
            </a:r>
            <a:r>
              <a:rPr lang="en-US" dirty="0" err="1">
                <a:ea typeface="Calibri"/>
                <a:cs typeface="Calibri"/>
              </a:rPr>
              <a:t>mustavalkoisesti</a:t>
            </a:r>
            <a:r>
              <a:rPr lang="en-US" dirty="0">
                <a:ea typeface="Calibri"/>
                <a:cs typeface="Calibri"/>
              </a:rPr>
              <a:t> </a:t>
            </a:r>
            <a:r>
              <a:rPr lang="en-US" dirty="0" err="1">
                <a:ea typeface="Calibri"/>
                <a:cs typeface="Calibri"/>
              </a:rPr>
              <a:t>yhtä</a:t>
            </a:r>
            <a:r>
              <a:rPr lang="en-US" dirty="0">
                <a:ea typeface="Calibri"/>
                <a:cs typeface="Calibri"/>
              </a:rPr>
              <a:t> </a:t>
            </a:r>
            <a:r>
              <a:rPr lang="en-US" dirty="0" err="1">
                <a:ea typeface="Calibri"/>
                <a:cs typeface="Calibri"/>
              </a:rPr>
              <a:t>vastausta</a:t>
            </a:r>
            <a:r>
              <a:rPr lang="en-US" dirty="0">
                <a:ea typeface="Calibri"/>
                <a:cs typeface="Calibri"/>
              </a:rPr>
              <a:t>.</a:t>
            </a:r>
          </a:p>
          <a:p>
            <a:endParaRPr lang="en-US" dirty="0">
              <a:ea typeface="Calibri"/>
              <a:cs typeface="Calibri"/>
            </a:endParaRPr>
          </a:p>
          <a:p>
            <a:pPr marL="171450" indent="-171450">
              <a:buFont typeface="Arial"/>
              <a:buChar char="•"/>
            </a:pPr>
            <a:r>
              <a:rPr lang="en-US" dirty="0" err="1">
                <a:ea typeface="Calibri"/>
                <a:cs typeface="Calibri"/>
              </a:rPr>
              <a:t>Tämän</a:t>
            </a:r>
            <a:r>
              <a:rPr lang="en-US" dirty="0">
                <a:ea typeface="Calibri"/>
                <a:cs typeface="Calibri"/>
              </a:rPr>
              <a:t> </a:t>
            </a:r>
            <a:r>
              <a:rPr lang="en-US" dirty="0" err="1">
                <a:ea typeface="Calibri"/>
                <a:cs typeface="Calibri"/>
              </a:rPr>
              <a:t>vuoksi</a:t>
            </a:r>
            <a:r>
              <a:rPr lang="en-US" dirty="0">
                <a:ea typeface="Calibri"/>
                <a:cs typeface="Calibri"/>
              </a:rPr>
              <a:t> </a:t>
            </a:r>
            <a:r>
              <a:rPr lang="en-US" dirty="0" err="1">
                <a:ea typeface="Calibri"/>
                <a:cs typeface="Calibri"/>
              </a:rPr>
              <a:t>tärkeintä</a:t>
            </a:r>
            <a:r>
              <a:rPr lang="en-US" dirty="0">
                <a:ea typeface="Calibri"/>
                <a:cs typeface="Calibri"/>
              </a:rPr>
              <a:t> on </a:t>
            </a:r>
            <a:r>
              <a:rPr lang="en-US" dirty="0" err="1">
                <a:ea typeface="Calibri"/>
                <a:cs typeface="Calibri"/>
              </a:rPr>
              <a:t>itsetuntemus</a:t>
            </a:r>
            <a:r>
              <a:rPr lang="en-US" dirty="0">
                <a:ea typeface="Calibri"/>
                <a:cs typeface="Calibri"/>
              </a:rPr>
              <a:t>, </a:t>
            </a:r>
            <a:r>
              <a:rPr lang="en-US" dirty="0" err="1">
                <a:ea typeface="Calibri"/>
                <a:cs typeface="Calibri"/>
              </a:rPr>
              <a:t>että</a:t>
            </a:r>
            <a:r>
              <a:rPr lang="en-US" dirty="0">
                <a:ea typeface="Calibri"/>
                <a:cs typeface="Calibri"/>
              </a:rPr>
              <a:t> </a:t>
            </a:r>
            <a:r>
              <a:rPr lang="en-US" dirty="0" err="1">
                <a:ea typeface="Calibri"/>
                <a:cs typeface="Calibri"/>
              </a:rPr>
              <a:t>tunnistaa</a:t>
            </a:r>
            <a:r>
              <a:rPr lang="en-US" dirty="0">
                <a:ea typeface="Calibri"/>
                <a:cs typeface="Calibri"/>
              </a:rPr>
              <a:t> </a:t>
            </a:r>
            <a:r>
              <a:rPr lang="en-US" dirty="0" err="1">
                <a:ea typeface="Calibri"/>
                <a:cs typeface="Calibri"/>
              </a:rPr>
              <a:t>omat</a:t>
            </a:r>
            <a:r>
              <a:rPr lang="en-US" dirty="0">
                <a:ea typeface="Calibri"/>
                <a:cs typeface="Calibri"/>
              </a:rPr>
              <a:t> </a:t>
            </a:r>
            <a:r>
              <a:rPr lang="en-US" dirty="0" err="1">
                <a:ea typeface="Calibri"/>
                <a:cs typeface="Calibri"/>
              </a:rPr>
              <a:t>rajansa</a:t>
            </a:r>
            <a:r>
              <a:rPr lang="en-US" dirty="0">
                <a:ea typeface="Calibri"/>
                <a:cs typeface="Calibri"/>
              </a:rPr>
              <a:t> ja </a:t>
            </a:r>
            <a:r>
              <a:rPr lang="en-US" dirty="0" err="1">
                <a:ea typeface="Calibri"/>
                <a:cs typeface="Calibri"/>
              </a:rPr>
              <a:t>toimintansa</a:t>
            </a:r>
            <a:r>
              <a:rPr lang="en-US" dirty="0">
                <a:ea typeface="Calibri"/>
                <a:cs typeface="Calibri"/>
              </a:rPr>
              <a:t>.</a:t>
            </a:r>
          </a:p>
          <a:p>
            <a:pPr marL="171450" indent="-171450">
              <a:buFont typeface="Arial"/>
              <a:buChar char="•"/>
            </a:pPr>
            <a:r>
              <a:rPr lang="en-US" dirty="0" err="1">
                <a:ea typeface="Calibri"/>
                <a:cs typeface="Calibri"/>
              </a:rPr>
              <a:t>Kuvaa</a:t>
            </a:r>
            <a:r>
              <a:rPr lang="en-US" dirty="0">
                <a:ea typeface="Calibri"/>
                <a:cs typeface="Calibri"/>
              </a:rPr>
              <a:t> </a:t>
            </a:r>
            <a:r>
              <a:rPr lang="en-US" dirty="0" err="1">
                <a:ea typeface="Calibri"/>
                <a:cs typeface="Calibri"/>
              </a:rPr>
              <a:t>voi</a:t>
            </a:r>
            <a:r>
              <a:rPr lang="en-US" dirty="0">
                <a:ea typeface="Calibri"/>
                <a:cs typeface="Calibri"/>
              </a:rPr>
              <a:t> </a:t>
            </a:r>
            <a:r>
              <a:rPr lang="en-US" dirty="0" err="1">
                <a:ea typeface="Calibri"/>
                <a:cs typeface="Calibri"/>
              </a:rPr>
              <a:t>käyttää</a:t>
            </a:r>
            <a:r>
              <a:rPr lang="en-US" dirty="0">
                <a:ea typeface="Calibri"/>
                <a:cs typeface="Calibri"/>
              </a:rPr>
              <a:t> </a:t>
            </a:r>
            <a:r>
              <a:rPr lang="en-US" dirty="0" err="1">
                <a:ea typeface="Calibri"/>
                <a:cs typeface="Calibri"/>
              </a:rPr>
              <a:t>keskustelun</a:t>
            </a:r>
            <a:r>
              <a:rPr lang="en-US" dirty="0">
                <a:ea typeface="Calibri"/>
                <a:cs typeface="Calibri"/>
              </a:rPr>
              <a:t> </a:t>
            </a:r>
            <a:r>
              <a:rPr lang="en-US" dirty="0" err="1">
                <a:ea typeface="Calibri"/>
                <a:cs typeface="Calibri"/>
              </a:rPr>
              <a:t>herättäjänä</a:t>
            </a:r>
            <a:r>
              <a:rPr lang="en-US" dirty="0">
                <a:ea typeface="Calibri"/>
                <a:cs typeface="Calibri"/>
              </a:rPr>
              <a:t>.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52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dirty="0" err="1">
                <a:ea typeface="Calibri"/>
                <a:cs typeface="Calibri"/>
              </a:rPr>
              <a:t>Suojaavat</a:t>
            </a:r>
            <a:r>
              <a:rPr lang="en-US" dirty="0">
                <a:ea typeface="Calibri"/>
                <a:cs typeface="Calibri"/>
              </a:rPr>
              <a:t> </a:t>
            </a:r>
            <a:r>
              <a:rPr lang="en-US" dirty="0" err="1">
                <a:ea typeface="Calibri"/>
                <a:cs typeface="Calibri"/>
              </a:rPr>
              <a:t>tekijät</a:t>
            </a:r>
            <a:r>
              <a:rPr lang="en-US" dirty="0">
                <a:ea typeface="Calibri"/>
                <a:cs typeface="Calibri"/>
              </a:rPr>
              <a:t> </a:t>
            </a:r>
            <a:r>
              <a:rPr lang="en-US" dirty="0" err="1">
                <a:ea typeface="Calibri"/>
                <a:cs typeface="Calibri"/>
              </a:rPr>
              <a:t>käydään</a:t>
            </a:r>
            <a:r>
              <a:rPr lang="en-US" dirty="0">
                <a:ea typeface="Calibri"/>
                <a:cs typeface="Calibri"/>
              </a:rPr>
              <a:t> </a:t>
            </a:r>
            <a:r>
              <a:rPr lang="en-US" dirty="0" err="1">
                <a:ea typeface="Calibri"/>
                <a:cs typeface="Calibri"/>
              </a:rPr>
              <a:t>tiiviisti</a:t>
            </a:r>
            <a:r>
              <a:rPr lang="en-US" dirty="0">
                <a:ea typeface="Calibri"/>
                <a:cs typeface="Calibri"/>
              </a:rPr>
              <a:t> </a:t>
            </a:r>
            <a:r>
              <a:rPr lang="en-US" dirty="0" err="1">
                <a:ea typeface="Calibri"/>
                <a:cs typeface="Calibri"/>
              </a:rPr>
              <a:t>läpi</a:t>
            </a:r>
            <a:r>
              <a:rPr lang="en-US" dirty="0">
                <a:ea typeface="Calibri"/>
                <a:cs typeface="Calibri"/>
              </a:rPr>
              <a:t>, </a:t>
            </a:r>
            <a:r>
              <a:rPr lang="en-US" dirty="0" err="1">
                <a:ea typeface="Calibri"/>
                <a:cs typeface="Calibri"/>
              </a:rPr>
              <a:t>jonka</a:t>
            </a:r>
            <a:r>
              <a:rPr lang="en-US" dirty="0">
                <a:ea typeface="Calibri"/>
                <a:cs typeface="Calibri"/>
              </a:rPr>
              <a:t> </a:t>
            </a:r>
            <a:r>
              <a:rPr lang="en-US" dirty="0" err="1">
                <a:ea typeface="Calibri"/>
                <a:cs typeface="Calibri"/>
              </a:rPr>
              <a:t>jälkeen</a:t>
            </a:r>
            <a:r>
              <a:rPr lang="en-US" dirty="0">
                <a:ea typeface="Calibri"/>
                <a:cs typeface="Calibri"/>
              </a:rPr>
              <a:t> </a:t>
            </a:r>
            <a:r>
              <a:rPr lang="en-US" dirty="0" err="1">
                <a:ea typeface="Calibri"/>
                <a:cs typeface="Calibri"/>
              </a:rPr>
              <a:t>siirrytään</a:t>
            </a:r>
            <a:r>
              <a:rPr lang="en-US" dirty="0">
                <a:ea typeface="Calibri"/>
                <a:cs typeface="Calibri"/>
              </a:rPr>
              <a:t> </a:t>
            </a:r>
            <a:r>
              <a:rPr lang="en-US" dirty="0" err="1">
                <a:ea typeface="Calibri"/>
                <a:cs typeface="Calibri"/>
              </a:rPr>
              <a:t>seuraavaan</a:t>
            </a:r>
            <a:r>
              <a:rPr lang="en-US" dirty="0">
                <a:ea typeface="Calibri"/>
                <a:cs typeface="Calibri"/>
              </a:rPr>
              <a:t> </a:t>
            </a:r>
            <a:r>
              <a:rPr lang="en-US" dirty="0" err="1">
                <a:ea typeface="Calibri"/>
                <a:cs typeface="Calibri"/>
              </a:rPr>
              <a:t>diaan</a:t>
            </a:r>
            <a:r>
              <a:rPr lang="en-US" dirty="0">
                <a:ea typeface="Calibri"/>
                <a:cs typeface="Calibri"/>
              </a:rPr>
              <a:t> ja </a:t>
            </a:r>
            <a:r>
              <a:rPr lang="en-US" dirty="0" err="1">
                <a:ea typeface="Calibri"/>
                <a:cs typeface="Calibri"/>
              </a:rPr>
              <a:t>käymään</a:t>
            </a:r>
            <a:r>
              <a:rPr lang="en-US" dirty="0">
                <a:ea typeface="Calibri"/>
                <a:cs typeface="Calibri"/>
              </a:rPr>
              <a:t> </a:t>
            </a:r>
            <a:r>
              <a:rPr lang="en-US" dirty="0" err="1">
                <a:ea typeface="Calibri"/>
                <a:cs typeface="Calibri"/>
              </a:rPr>
              <a:t>voimavarojen</a:t>
            </a:r>
            <a:r>
              <a:rPr lang="en-US" dirty="0">
                <a:ea typeface="Calibri"/>
                <a:cs typeface="Calibri"/>
              </a:rPr>
              <a:t> </a:t>
            </a:r>
            <a:r>
              <a:rPr lang="en-US" dirty="0" err="1">
                <a:ea typeface="Calibri"/>
                <a:cs typeface="Calibri"/>
              </a:rPr>
              <a:t>merkitystä</a:t>
            </a:r>
            <a:r>
              <a:rPr lang="en-US" dirty="0">
                <a:ea typeface="Calibri"/>
                <a:cs typeface="Calibri"/>
              </a:rPr>
              <a:t> </a:t>
            </a:r>
            <a:r>
              <a:rPr lang="en-US" dirty="0" err="1">
                <a:ea typeface="Calibri"/>
                <a:cs typeface="Calibri"/>
              </a:rPr>
              <a:t>suojaavana</a:t>
            </a:r>
            <a:r>
              <a:rPr lang="en-US" dirty="0">
                <a:ea typeface="Calibri"/>
                <a:cs typeface="Calibri"/>
              </a:rPr>
              <a:t> </a:t>
            </a:r>
            <a:r>
              <a:rPr lang="en-US" dirty="0" err="1">
                <a:ea typeface="Calibri"/>
                <a:cs typeface="Calibri"/>
              </a:rPr>
              <a:t>tekijänä</a:t>
            </a:r>
            <a:r>
              <a:rPr lang="en-US" dirty="0">
                <a:ea typeface="Calibri"/>
                <a:cs typeface="Calibri"/>
              </a:rPr>
              <a:t> </a:t>
            </a:r>
            <a:r>
              <a:rPr lang="en-US" dirty="0" err="1">
                <a:ea typeface="Calibri"/>
                <a:cs typeface="Calibri"/>
              </a:rPr>
              <a:t>tarkemmin</a:t>
            </a:r>
            <a:r>
              <a:rPr lang="en-US" dirty="0">
                <a:ea typeface="Calibri"/>
                <a:cs typeface="Calibri"/>
              </a:rPr>
              <a:t> </a:t>
            </a:r>
            <a:r>
              <a:rPr lang="en-US" dirty="0" err="1">
                <a:ea typeface="Calibri"/>
                <a:cs typeface="Calibri"/>
              </a:rPr>
              <a:t>läpi</a:t>
            </a:r>
            <a:r>
              <a:rPr lang="en-US" dirty="0">
                <a:ea typeface="Calibri"/>
                <a:cs typeface="Calibri"/>
              </a:rPr>
              <a:t>.</a:t>
            </a: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97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Lyhyesti</a:t>
            </a:r>
            <a:r>
              <a:rPr lang="en-US">
                <a:cs typeface="Calibri"/>
              </a:rPr>
              <a:t> </a:t>
            </a:r>
            <a:r>
              <a:rPr lang="en-US" err="1">
                <a:cs typeface="Calibri"/>
              </a:rPr>
              <a:t>voimavaroista</a:t>
            </a:r>
            <a:r>
              <a:rPr lang="en-US">
                <a:cs typeface="Calibri"/>
              </a:rPr>
              <a:t>.</a:t>
            </a:r>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316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12.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74643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227617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437774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72303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366919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8.10.2025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4249621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07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8.10.2025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53329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90000"/>
              </a:lnSpc>
              <a:defRPr sz="4800">
                <a:solidFill>
                  <a:schemeClr val="bg2"/>
                </a:solidFill>
              </a:defRPr>
            </a:lvl1pPr>
          </a:lstStyle>
          <a:p>
            <a:r>
              <a:rPr lang="fi-FI"/>
              <a:t>Taulukko</a:t>
            </a:r>
            <a:endParaRPr lang="fi-FI" noProof="0"/>
          </a:p>
        </p:txBody>
      </p:sp>
      <p:pic>
        <p:nvPicPr>
          <p:cNvPr id="3" name="Logo">
            <a:extLst>
              <a:ext uri="{FF2B5EF4-FFF2-40B4-BE49-F238E27FC236}">
                <a16:creationId xmlns:a16="http://schemas.microsoft.com/office/drawing/2014/main" id="{A89294ED-093D-A2C9-7838-6527055B8A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a:t>Lisää taulukko kuvakkeesta.</a:t>
            </a:r>
          </a:p>
        </p:txBody>
      </p:sp>
    </p:spTree>
    <p:extLst>
      <p:ext uri="{BB962C8B-B14F-4D97-AF65-F5344CB8AC3E}">
        <p14:creationId xmlns:p14="http://schemas.microsoft.com/office/powerpoint/2010/main" val="3047145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191415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90000"/>
              </a:lnSpc>
              <a:defRPr sz="4800">
                <a:solidFill>
                  <a:schemeClr val="bg2"/>
                </a:solidFill>
              </a:defRPr>
            </a:lvl1pPr>
          </a:lstStyle>
          <a:p>
            <a:r>
              <a:rPr lang="fi-FI"/>
              <a:t>Muokkaa otsikkoa napsauttamalla</a:t>
            </a:r>
            <a:endParaRPr lang="fi-FI" noProof="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pic>
        <p:nvPicPr>
          <p:cNvPr id="3" name="Logo">
            <a:extLst>
              <a:ext uri="{FF2B5EF4-FFF2-40B4-BE49-F238E27FC236}">
                <a16:creationId xmlns:a16="http://schemas.microsoft.com/office/drawing/2014/main" id="{F00509A1-9C0A-CE85-8257-910D4F9AA9D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36379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2851200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382116" y="736056"/>
            <a:ext cx="4328105" cy="1219745"/>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7382116" y="2159000"/>
            <a:ext cx="4328105" cy="4218504"/>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4" name="Kuvan paikkamerkki">
            <a:extLst>
              <a:ext uri="{FF2B5EF4-FFF2-40B4-BE49-F238E27FC236}">
                <a16:creationId xmlns:a16="http://schemas.microsoft.com/office/drawing/2014/main" id="{9BAFC866-8F3E-8728-8696-6CF2F10DA0B8}"/>
              </a:ext>
            </a:extLst>
          </p:cNvPr>
          <p:cNvSpPr>
            <a:spLocks noGrp="1"/>
          </p:cNvSpPr>
          <p:nvPr>
            <p:ph type="pic" sz="quarter" idx="11" hasCustomPrompt="1"/>
          </p:nvPr>
        </p:nvSpPr>
        <p:spPr>
          <a:xfrm>
            <a:off x="0" y="0"/>
            <a:ext cx="6859200" cy="6858000"/>
          </a:xfrm>
          <a:noFill/>
        </p:spPr>
        <p:txBody>
          <a:bodyPr lIns="252000" tIns="0" rIns="0" bIns="252000" anchor="b" anchorCtr="0">
            <a:normAutofit/>
          </a:bodyPr>
          <a:lstStyle>
            <a:lvl1pPr marL="0" indent="0">
              <a:lnSpc>
                <a:spcPct val="107000"/>
              </a:lnSpc>
              <a:spcAft>
                <a:spcPts val="0"/>
              </a:spcAft>
              <a:buNone/>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a:t>
            </a:r>
            <a:br>
              <a:rPr lang="fi-FI"/>
            </a:br>
            <a:r>
              <a:rPr lang="fi-FI"/>
              <a:t>Kuvat (lisää kuva omasta sijainnista ”Tämä laite” tai Microsoftin kuvapankista ”Kuvapankkikuvat”). </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br>
              <a:rPr lang="fi-FI"/>
            </a:br>
            <a:br>
              <a:rPr lang="fi-FI"/>
            </a:br>
            <a:r>
              <a:rPr lang="fi-FI"/>
              <a:t>Jos otsikko katoaa kuvan taakse: valitse kuva &gt; hiiren oikea &gt; Vie taakse.</a:t>
            </a:r>
          </a:p>
        </p:txBody>
      </p:sp>
      <p:sp>
        <p:nvSpPr>
          <p:cNvPr id="7" name="Kuvaaja">
            <a:extLst>
              <a:ext uri="{FF2B5EF4-FFF2-40B4-BE49-F238E27FC236}">
                <a16:creationId xmlns:a16="http://schemas.microsoft.com/office/drawing/2014/main" id="{54928A21-CB81-9B49-1BB3-E5673A110A45}"/>
              </a:ext>
            </a:extLst>
          </p:cNvPr>
          <p:cNvSpPr>
            <a:spLocks noGrp="1"/>
          </p:cNvSpPr>
          <p:nvPr>
            <p:ph type="body" sz="quarter" idx="17" hasCustomPrompt="1"/>
          </p:nvPr>
        </p:nvSpPr>
        <p:spPr>
          <a:xfrm>
            <a:off x="5270221" y="6427767"/>
            <a:ext cx="1461688" cy="279209"/>
          </a:xfrm>
          <a:prstGeom prst="roundRect">
            <a:avLst>
              <a:gd name="adj" fmla="val 14657"/>
            </a:avLst>
          </a:prstGeom>
          <a:solidFill>
            <a:schemeClr val="tx1"/>
          </a:solidFill>
        </p:spPr>
        <p:txBody>
          <a:bodyPr wrap="square" lIns="61200" tIns="54000" rIns="72000" bIns="54000" anchor="ctr" anchorCtr="0">
            <a:spAutoFit/>
          </a:bodyPr>
          <a:lstStyle>
            <a:lvl1pPr marL="0" indent="0" algn="r">
              <a:lnSpc>
                <a:spcPct val="90000"/>
              </a:lnSpc>
              <a:spcAft>
                <a:spcPts val="0"/>
              </a:spcAft>
              <a:buNone/>
              <a:defRPr lang="fi-FI" sz="1067" kern="1200" dirty="0">
                <a:solidFill>
                  <a:schemeClr val="bg1"/>
                </a:solidFill>
                <a:latin typeface="Arial"/>
                <a:ea typeface="+mn-ea"/>
                <a:cs typeface="Arial"/>
              </a:defRPr>
            </a:lvl1pPr>
          </a:lstStyle>
          <a:p>
            <a:pPr lvl="0"/>
            <a:r>
              <a:rPr lang="fi-FI"/>
              <a:t>Kuva: Kuvaajan nimi</a:t>
            </a:r>
          </a:p>
        </p:txBody>
      </p:sp>
    </p:spTree>
    <p:extLst>
      <p:ext uri="{BB962C8B-B14F-4D97-AF65-F5344CB8AC3E}">
        <p14:creationId xmlns:p14="http://schemas.microsoft.com/office/powerpoint/2010/main" val="3772886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1809135" y="1234763"/>
            <a:ext cx="8524571" cy="715331"/>
          </a:xfrm>
          <a:prstGeom prst="rect">
            <a:avLst/>
          </a:prstGeom>
        </p:spPr>
        <p:txBody>
          <a:bodyPr vert="horz" lIns="0" tIns="0" rIns="0" bIns="0" rtlCol="0" anchor="ctr" anchorCtr="0">
            <a:noAutofit/>
          </a:bodyPr>
          <a:lstStyle>
            <a:lvl1pPr>
              <a:lnSpc>
                <a:spcPct val="90000"/>
              </a:lnSpc>
              <a:defRPr sz="4800">
                <a:solidFill>
                  <a:schemeClr val="bg2"/>
                </a:solidFill>
              </a:defRPr>
            </a:lvl1pPr>
          </a:lstStyle>
          <a:p>
            <a:r>
              <a:rPr lang="fi-FI"/>
              <a:t>Aiheenamme tänään</a:t>
            </a:r>
            <a:endParaRPr lang="en-US"/>
          </a:p>
        </p:txBody>
      </p:sp>
      <p:sp>
        <p:nvSpPr>
          <p:cNvPr id="10" name="Teksti">
            <a:extLst>
              <a:ext uri="{FF2B5EF4-FFF2-40B4-BE49-F238E27FC236}">
                <a16:creationId xmlns:a16="http://schemas.microsoft.com/office/drawing/2014/main" id="{F1115EA9-61C8-5176-2D88-80322057D4D2}"/>
              </a:ext>
            </a:extLst>
          </p:cNvPr>
          <p:cNvSpPr>
            <a:spLocks noGrp="1"/>
          </p:cNvSpPr>
          <p:nvPr>
            <p:ph type="body" sz="quarter" idx="15" hasCustomPrompt="1"/>
          </p:nvPr>
        </p:nvSpPr>
        <p:spPr>
          <a:xfrm>
            <a:off x="1809136" y="2276177"/>
            <a:ext cx="8524571" cy="3888648"/>
          </a:xfrm>
        </p:spPr>
        <p:txBody>
          <a:bodyPr>
            <a:noAutofit/>
          </a:bodyPr>
          <a:lstStyle>
            <a:lvl1pPr marL="0" indent="0">
              <a:lnSpc>
                <a:spcPct val="107000"/>
              </a:lnSpc>
              <a:spcAft>
                <a:spcPts val="1600"/>
              </a:spcAft>
              <a:buNone/>
              <a:defRPr sz="2133"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a:t>01	Lisää aiheotsikko</a:t>
            </a:r>
          </a:p>
        </p:txBody>
      </p:sp>
      <p:pic>
        <p:nvPicPr>
          <p:cNvPr id="3" name="Logo">
            <a:extLst>
              <a:ext uri="{FF2B5EF4-FFF2-40B4-BE49-F238E27FC236}">
                <a16:creationId xmlns:a16="http://schemas.microsoft.com/office/drawing/2014/main" id="{A83CCD70-04E0-2288-D8EB-5C4853E53C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294986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eni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415329" y="730594"/>
            <a:ext cx="6960744" cy="1393817"/>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br>
              <a:rPr lang="fi-FI"/>
            </a:br>
            <a:r>
              <a:rPr lang="fi-FI"/>
              <a:t>napsauttamalla</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4415329" y="2359742"/>
            <a:ext cx="6960744" cy="4030213"/>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54566" y="809250"/>
            <a:ext cx="3263041" cy="3263041"/>
          </a:xfrm>
          <a:prstGeom prst="roundRect">
            <a:avLst>
              <a:gd name="adj" fmla="val 249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Kuvat (lisää kuva omasta sijainnista ”Tämä laite” tai Microsoftin kuvapankista ”Kuvapankkikuvat”).</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p>
        </p:txBody>
      </p:sp>
      <p:sp>
        <p:nvSpPr>
          <p:cNvPr id="6" name="Kuvaaja">
            <a:extLst>
              <a:ext uri="{FF2B5EF4-FFF2-40B4-BE49-F238E27FC236}">
                <a16:creationId xmlns:a16="http://schemas.microsoft.com/office/drawing/2014/main" id="{6F5CA3D7-C29D-0F5A-11A9-650FC10A4ED5}"/>
              </a:ext>
            </a:extLst>
          </p:cNvPr>
          <p:cNvSpPr>
            <a:spLocks noGrp="1"/>
          </p:cNvSpPr>
          <p:nvPr>
            <p:ph type="body" sz="quarter" idx="22" hasCustomPrompt="1"/>
          </p:nvPr>
        </p:nvSpPr>
        <p:spPr>
          <a:xfrm>
            <a:off x="654565" y="4168883"/>
            <a:ext cx="2734992" cy="205965"/>
          </a:xfrm>
        </p:spPr>
        <p:txBody>
          <a:bodyPr lIns="0" tIns="0" rIns="0" bIns="0" anchor="b" anchorCtr="0">
            <a:noAutofit/>
          </a:bodyPr>
          <a:lstStyle>
            <a:lvl1pPr marL="0" indent="0" algn="l">
              <a:lnSpc>
                <a:spcPct val="90000"/>
              </a:lnSpc>
              <a:spcAft>
                <a:spcPts val="0"/>
              </a:spcAft>
              <a:buNone/>
              <a:defRPr sz="1067">
                <a:solidFill>
                  <a:schemeClr val="tx1"/>
                </a:solidFill>
              </a:defRPr>
            </a:lvl1pPr>
          </a:lstStyle>
          <a:p>
            <a:pPr lvl="0"/>
            <a:r>
              <a:rPr lang="fi-FI"/>
              <a:t>Kuva: Kuvaajan nimi </a:t>
            </a:r>
          </a:p>
        </p:txBody>
      </p:sp>
    </p:spTree>
    <p:extLst>
      <p:ext uri="{BB962C8B-B14F-4D97-AF65-F5344CB8AC3E}">
        <p14:creationId xmlns:p14="http://schemas.microsoft.com/office/powerpoint/2010/main" val="434986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tsikko + kaareva kuv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Pääotsikko"/>
          <p:cNvSpPr>
            <a:spLocks noGrp="1"/>
          </p:cNvSpPr>
          <p:nvPr>
            <p:ph type="ctrTitle" hasCustomPrompt="1"/>
          </p:nvPr>
        </p:nvSpPr>
        <p:spPr>
          <a:xfrm>
            <a:off x="6602096" y="2317820"/>
            <a:ext cx="5018313" cy="2222360"/>
          </a:xfrm>
        </p:spPr>
        <p:txBody>
          <a:bodyPr anchor="ctr" anchorCtr="0">
            <a:noAutofit/>
          </a:bodyPr>
          <a:lstStyle>
            <a:lvl1pPr>
              <a:lnSpc>
                <a:spcPct val="80000"/>
              </a:lnSpc>
              <a:defRPr sz="8000" spc="-200" baseline="0">
                <a:solidFill>
                  <a:schemeClr val="bg2"/>
                </a:solidFill>
              </a:defRPr>
            </a:lvl1pPr>
          </a:lstStyle>
          <a:p>
            <a:r>
              <a:rPr lang="fi-FI" dirty="0"/>
              <a:t>Muokkaa otsikkoa</a:t>
            </a:r>
            <a:endParaRPr lang="en-US" dirty="0"/>
          </a:p>
        </p:txBody>
      </p:sp>
      <p:sp>
        <p:nvSpPr>
          <p:cNvPr id="7" name="Alaotsikko">
            <a:extLst>
              <a:ext uri="{FF2B5EF4-FFF2-40B4-BE49-F238E27FC236}">
                <a16:creationId xmlns:a16="http://schemas.microsoft.com/office/drawing/2014/main" id="{C64CF030-755E-7DA3-721C-16AB93895BFD}"/>
              </a:ext>
            </a:extLst>
          </p:cNvPr>
          <p:cNvSpPr>
            <a:spLocks noGrp="1"/>
          </p:cNvSpPr>
          <p:nvPr>
            <p:ph type="subTitle" idx="1" hasCustomPrompt="1"/>
          </p:nvPr>
        </p:nvSpPr>
        <p:spPr>
          <a:xfrm>
            <a:off x="6602097" y="4660791"/>
            <a:ext cx="5018312" cy="585081"/>
          </a:xfrm>
          <a:prstGeom prst="rect">
            <a:avLst/>
          </a:prstGeom>
        </p:spPr>
        <p:txBody>
          <a:bodyPr lIns="0" rIns="0" anchor="t" anchorCtr="0">
            <a:noAutofit/>
          </a:bodyPr>
          <a:lstStyle>
            <a:lvl1pPr marL="0" indent="0" algn="l">
              <a:lnSpc>
                <a:spcPct val="100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sp>
        <p:nvSpPr>
          <p:cNvPr id="2" name="Kuvan paikkamerkki">
            <a:extLst>
              <a:ext uri="{FF2B5EF4-FFF2-40B4-BE49-F238E27FC236}">
                <a16:creationId xmlns:a16="http://schemas.microsoft.com/office/drawing/2014/main" id="{23DF094B-952A-029C-852B-6ED629746F6C}"/>
              </a:ext>
            </a:extLst>
          </p:cNvPr>
          <p:cNvSpPr>
            <a:spLocks noGrp="1"/>
          </p:cNvSpPr>
          <p:nvPr>
            <p:ph type="pic" sz="quarter" idx="13" hasCustomPrompt="1"/>
          </p:nvPr>
        </p:nvSpPr>
        <p:spPr>
          <a:xfrm>
            <a:off x="0" y="-5400"/>
            <a:ext cx="6096000" cy="6868800"/>
          </a:xfrm>
          <a:prstGeom prst="flowChartDelay">
            <a:avLst/>
          </a:prstGeom>
          <a:solidFill>
            <a:schemeClr val="bg1">
              <a:lumMod val="95000"/>
            </a:schemeClr>
          </a:solidFill>
        </p:spPr>
        <p:txBody>
          <a:bodyPr lIns="216000" tIns="180000" rIns="180000" bIns="180000" anchor="t" anchorCtr="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0" name="Kuvaaja">
            <a:extLst>
              <a:ext uri="{FF2B5EF4-FFF2-40B4-BE49-F238E27FC236}">
                <a16:creationId xmlns:a16="http://schemas.microsoft.com/office/drawing/2014/main" id="{BD83F1B7-6C9C-CEF7-D447-7A1A30F363E2}"/>
              </a:ext>
            </a:extLst>
          </p:cNvPr>
          <p:cNvSpPr>
            <a:spLocks noGrp="1"/>
          </p:cNvSpPr>
          <p:nvPr>
            <p:ph type="body" sz="quarter" idx="19" hasCustomPrompt="1"/>
          </p:nvPr>
        </p:nvSpPr>
        <p:spPr>
          <a:xfrm>
            <a:off x="142822" y="6440700"/>
            <a:ext cx="1435462" cy="276573"/>
          </a:xfrm>
          <a:prstGeom prst="roundRect">
            <a:avLst>
              <a:gd name="adj" fmla="val 9529"/>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pic>
        <p:nvPicPr>
          <p:cNvPr id="5" name="800">
            <a:extLst>
              <a:ext uri="{FF2B5EF4-FFF2-40B4-BE49-F238E27FC236}">
                <a16:creationId xmlns:a16="http://schemas.microsoft.com/office/drawing/2014/main" id="{15657B6A-C049-3592-7C9A-E6640B6CC5D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6" name="Vaakuna">
            <a:extLst>
              <a:ext uri="{FF2B5EF4-FFF2-40B4-BE49-F238E27FC236}">
                <a16:creationId xmlns:a16="http://schemas.microsoft.com/office/drawing/2014/main" id="{9103B39C-58C5-856B-46B6-A0BD235D9C7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1706105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 raida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3078258" y="2274582"/>
            <a:ext cx="8255475" cy="2308837"/>
          </a:xfrm>
        </p:spPr>
        <p:txBody>
          <a:bodyPr anchor="ctr" anchorCtr="0">
            <a:noAutofit/>
          </a:bodyPr>
          <a:lstStyle>
            <a:lvl1pPr algn="l">
              <a:lnSpc>
                <a:spcPct val="80000"/>
              </a:lnSpc>
              <a:defRPr sz="8800" spc="-200" baseline="0">
                <a:solidFill>
                  <a:schemeClr val="bg2"/>
                </a:solidFill>
              </a:defRPr>
            </a:lvl1pPr>
          </a:lstStyle>
          <a:p>
            <a:r>
              <a:rPr lang="fi-FI" dirty="0"/>
              <a:t>Muokkaa 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3078258" y="4717084"/>
            <a:ext cx="8255475"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grpSp>
        <p:nvGrpSpPr>
          <p:cNvPr id="3" name="Raidat">
            <a:extLst>
              <a:ext uri="{FF2B5EF4-FFF2-40B4-BE49-F238E27FC236}">
                <a16:creationId xmlns:a16="http://schemas.microsoft.com/office/drawing/2014/main" id="{340AEC8B-34A2-7284-71D8-1885A5AAD914}"/>
              </a:ext>
              <a:ext uri="{C183D7F6-B498-43B3-948B-1728B52AA6E4}">
                <adec:decorative xmlns:adec="http://schemas.microsoft.com/office/drawing/2017/decorative" val="1"/>
              </a:ext>
            </a:extLst>
          </p:cNvPr>
          <p:cNvGrpSpPr/>
          <p:nvPr userDrawn="1"/>
        </p:nvGrpSpPr>
        <p:grpSpPr>
          <a:xfrm>
            <a:off x="-4414" y="-1"/>
            <a:ext cx="2299252" cy="6858001"/>
            <a:chOff x="10065368" y="-1"/>
            <a:chExt cx="2130116" cy="6858001"/>
          </a:xfrm>
          <a:solidFill>
            <a:schemeClr val="bg2"/>
          </a:solidFill>
        </p:grpSpPr>
        <p:sp>
          <p:nvSpPr>
            <p:cNvPr id="5" name="Suorakulmio 4">
              <a:extLst>
                <a:ext uri="{FF2B5EF4-FFF2-40B4-BE49-F238E27FC236}">
                  <a16:creationId xmlns:a16="http://schemas.microsoft.com/office/drawing/2014/main" id="{777DF43F-843A-96EF-666F-F00231B60B74}"/>
                </a:ext>
              </a:extLst>
            </p:cNvPr>
            <p:cNvSpPr>
              <a:spLocks/>
            </p:cNvSpPr>
            <p:nvPr userDrawn="1"/>
          </p:nvSpPr>
          <p:spPr>
            <a:xfrm>
              <a:off x="10065368" y="-1"/>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9CA4C15A-7E30-04F7-B06C-0111EB14748B}"/>
                </a:ext>
              </a:extLst>
            </p:cNvPr>
            <p:cNvSpPr>
              <a:spLocks/>
            </p:cNvSpPr>
            <p:nvPr userDrawn="1"/>
          </p:nvSpPr>
          <p:spPr>
            <a:xfrm>
              <a:off x="10065368" y="547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A24009D-84D6-4BF1-D274-C2B7AF9CBAA8}"/>
                </a:ext>
              </a:extLst>
            </p:cNvPr>
            <p:cNvSpPr>
              <a:spLocks/>
            </p:cNvSpPr>
            <p:nvPr userDrawn="1"/>
          </p:nvSpPr>
          <p:spPr>
            <a:xfrm>
              <a:off x="10065368" y="10955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FE1BE785-25A4-71F1-0CFD-1541D36298BD}"/>
                </a:ext>
              </a:extLst>
            </p:cNvPr>
            <p:cNvSpPr>
              <a:spLocks/>
            </p:cNvSpPr>
            <p:nvPr userDrawn="1"/>
          </p:nvSpPr>
          <p:spPr>
            <a:xfrm>
              <a:off x="10065368" y="16433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FDC194F-8C3A-4FF3-BB17-C82A5B8CEED0}"/>
                </a:ext>
              </a:extLst>
            </p:cNvPr>
            <p:cNvSpPr>
              <a:spLocks/>
            </p:cNvSpPr>
            <p:nvPr userDrawn="1"/>
          </p:nvSpPr>
          <p:spPr>
            <a:xfrm>
              <a:off x="10065368" y="21911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444CD19E-092F-574A-A6C3-597D27204FF8}"/>
                </a:ext>
              </a:extLst>
            </p:cNvPr>
            <p:cNvSpPr>
              <a:spLocks/>
            </p:cNvSpPr>
            <p:nvPr userDrawn="1"/>
          </p:nvSpPr>
          <p:spPr>
            <a:xfrm>
              <a:off x="10065368" y="27389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A5600F91-40C6-43A5-51D6-C689AF2C8D0F}"/>
                </a:ext>
              </a:extLst>
            </p:cNvPr>
            <p:cNvSpPr>
              <a:spLocks/>
            </p:cNvSpPr>
            <p:nvPr userDrawn="1"/>
          </p:nvSpPr>
          <p:spPr>
            <a:xfrm>
              <a:off x="10065368" y="3286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DB7EA6D-57E2-69CF-0E9E-374146229CCD}"/>
                </a:ext>
              </a:extLst>
            </p:cNvPr>
            <p:cNvSpPr>
              <a:spLocks/>
            </p:cNvSpPr>
            <p:nvPr userDrawn="1"/>
          </p:nvSpPr>
          <p:spPr>
            <a:xfrm>
              <a:off x="10065368" y="38345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7" name="Suorakulmio 16">
              <a:extLst>
                <a:ext uri="{FF2B5EF4-FFF2-40B4-BE49-F238E27FC236}">
                  <a16:creationId xmlns:a16="http://schemas.microsoft.com/office/drawing/2014/main" id="{FF9048B6-23D0-89D6-07A7-6470ED01602D}"/>
                </a:ext>
              </a:extLst>
            </p:cNvPr>
            <p:cNvSpPr>
              <a:spLocks/>
            </p:cNvSpPr>
            <p:nvPr userDrawn="1"/>
          </p:nvSpPr>
          <p:spPr>
            <a:xfrm>
              <a:off x="10065368" y="43823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12F6E7DE-3D85-CB2D-23F2-DE9B96FD61D7}"/>
                </a:ext>
              </a:extLst>
            </p:cNvPr>
            <p:cNvSpPr>
              <a:spLocks/>
            </p:cNvSpPr>
            <p:nvPr userDrawn="1"/>
          </p:nvSpPr>
          <p:spPr>
            <a:xfrm>
              <a:off x="10065368" y="49301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2CB7213A-5DC4-5EAB-3731-731E44006417}"/>
                </a:ext>
              </a:extLst>
            </p:cNvPr>
            <p:cNvSpPr>
              <a:spLocks/>
            </p:cNvSpPr>
            <p:nvPr userDrawn="1"/>
          </p:nvSpPr>
          <p:spPr>
            <a:xfrm>
              <a:off x="10065368" y="54779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830463F5-BDCF-92DA-8901-9190EB6869D5}"/>
                </a:ext>
              </a:extLst>
            </p:cNvPr>
            <p:cNvSpPr>
              <a:spLocks/>
            </p:cNvSpPr>
            <p:nvPr userDrawn="1"/>
          </p:nvSpPr>
          <p:spPr>
            <a:xfrm>
              <a:off x="10065368" y="6025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Suorakulmio 20">
              <a:extLst>
                <a:ext uri="{FF2B5EF4-FFF2-40B4-BE49-F238E27FC236}">
                  <a16:creationId xmlns:a16="http://schemas.microsoft.com/office/drawing/2014/main" id="{188155C5-4EB0-696B-7883-454D92937816}"/>
                </a:ext>
              </a:extLst>
            </p:cNvPr>
            <p:cNvSpPr>
              <a:spLocks/>
            </p:cNvSpPr>
            <p:nvPr userDrawn="1"/>
          </p:nvSpPr>
          <p:spPr>
            <a:xfrm>
              <a:off x="10065368" y="6573600"/>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pic>
        <p:nvPicPr>
          <p:cNvPr id="9" name="800">
            <a:extLst>
              <a:ext uri="{FF2B5EF4-FFF2-40B4-BE49-F238E27FC236}">
                <a16:creationId xmlns:a16="http://schemas.microsoft.com/office/drawing/2014/main" id="{8C2B8073-9A88-163A-F2CD-AD0AE9DFE99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22" name="Vaakuna">
            <a:extLst>
              <a:ext uri="{FF2B5EF4-FFF2-40B4-BE49-F238E27FC236}">
                <a16:creationId xmlns:a16="http://schemas.microsoft.com/office/drawing/2014/main" id="{ABEBD45E-12FC-7815-DCB4-CC11456847B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999142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 kaari">
    <p:bg>
      <p:bgPr>
        <a:solidFill>
          <a:schemeClr val="bg2"/>
        </a:solidFill>
        <a:effectLst/>
      </p:bgPr>
    </p:bg>
    <p:spTree>
      <p:nvGrpSpPr>
        <p:cNvPr id="1" name=""/>
        <p:cNvGrpSpPr/>
        <p:nvPr/>
      </p:nvGrpSpPr>
      <p:grpSpPr>
        <a:xfrm>
          <a:off x="0" y="0"/>
          <a:ext cx="0" cy="0"/>
          <a:chOff x="0" y="0"/>
          <a:chExt cx="0" cy="0"/>
        </a:xfrm>
      </p:grpSpPr>
      <p:sp>
        <p:nvSpPr>
          <p:cNvPr id="4" name="Kaarimuoto">
            <a:extLst>
              <a:ext uri="{FF2B5EF4-FFF2-40B4-BE49-F238E27FC236}">
                <a16:creationId xmlns:a16="http://schemas.microsoft.com/office/drawing/2014/main" id="{8AB6E32C-6D46-712E-7623-AE25EA1B4F97}"/>
              </a:ext>
              <a:ext uri="{C183D7F6-B498-43B3-948B-1728B52AA6E4}">
                <adec:decorative xmlns:adec="http://schemas.microsoft.com/office/drawing/2017/decorative" val="1"/>
              </a:ext>
            </a:extLst>
          </p:cNvPr>
          <p:cNvSpPr/>
          <p:nvPr userDrawn="1"/>
        </p:nvSpPr>
        <p:spPr>
          <a:xfrm rot="5400000">
            <a:off x="2341879" y="-2341882"/>
            <a:ext cx="6858002" cy="11541765"/>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Otsikko"/>
          <p:cNvSpPr>
            <a:spLocks noGrp="1"/>
          </p:cNvSpPr>
          <p:nvPr>
            <p:ph type="ctrTitle" hasCustomPrompt="1"/>
          </p:nvPr>
        </p:nvSpPr>
        <p:spPr>
          <a:xfrm>
            <a:off x="1057925" y="2033906"/>
            <a:ext cx="9536184" cy="2790188"/>
          </a:xfrm>
        </p:spPr>
        <p:txBody>
          <a:bodyPr anchor="ctr" anchorCtr="0">
            <a:noAutofit/>
          </a:bodyPr>
          <a:lstStyle>
            <a:lvl1pPr algn="l">
              <a:lnSpc>
                <a:spcPct val="80000"/>
              </a:lnSpc>
              <a:defRPr sz="8800" spc="-200" baseline="0">
                <a:solidFill>
                  <a:schemeClr val="bg2"/>
                </a:solidFill>
              </a:defRPr>
            </a:lvl1pPr>
          </a:lstStyle>
          <a:p>
            <a:r>
              <a:rPr lang="fi-FI" dirty="0"/>
              <a:t>Muokkaa 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1057925" y="4922406"/>
            <a:ext cx="8416013"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pic>
        <p:nvPicPr>
          <p:cNvPr id="13" name="800">
            <a:extLst>
              <a:ext uri="{FF2B5EF4-FFF2-40B4-BE49-F238E27FC236}">
                <a16:creationId xmlns:a16="http://schemas.microsoft.com/office/drawing/2014/main" id="{EDCFAC54-CACC-2491-DBA0-7F151CC53F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12" name="Vaakuna">
            <a:extLst>
              <a:ext uri="{FF2B5EF4-FFF2-40B4-BE49-F238E27FC236}">
                <a16:creationId xmlns:a16="http://schemas.microsoft.com/office/drawing/2014/main" id="{7BB84CC5-9CD2-7A6D-6648-7991582F503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7161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siintyjän esittel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042692" y="1086377"/>
            <a:ext cx="5759012" cy="839997"/>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Esiintyjän nimi</a:t>
            </a:r>
            <a:endParaRPr lang="en-US" dirty="0"/>
          </a:p>
        </p:txBody>
      </p:sp>
      <p:sp>
        <p:nvSpPr>
          <p:cNvPr id="6" name="Titteli">
            <a:extLst>
              <a:ext uri="{FF2B5EF4-FFF2-40B4-BE49-F238E27FC236}">
                <a16:creationId xmlns:a16="http://schemas.microsoft.com/office/drawing/2014/main" id="{619EB2D6-81D5-B0DF-380A-1A77EE1A15A1}"/>
              </a:ext>
            </a:extLst>
          </p:cNvPr>
          <p:cNvSpPr>
            <a:spLocks noGrp="1"/>
          </p:cNvSpPr>
          <p:nvPr>
            <p:ph type="subTitle" idx="23" hasCustomPrompt="1"/>
          </p:nvPr>
        </p:nvSpPr>
        <p:spPr>
          <a:xfrm>
            <a:off x="4042693" y="2018237"/>
            <a:ext cx="5759011" cy="365161"/>
          </a:xfrm>
          <a:prstGeom prst="rect">
            <a:avLst/>
          </a:prstGeom>
        </p:spPr>
        <p:txBody>
          <a:bodyPr lIns="0" rIns="0" anchor="ctr" anchorCtr="0">
            <a:noAutofit/>
          </a:bodyPr>
          <a:lstStyle>
            <a:lvl1pPr marL="0" indent="0" algn="l">
              <a:lnSpc>
                <a:spcPct val="100000"/>
              </a:lnSpc>
              <a:spcAft>
                <a:spcPts val="0"/>
              </a:spcAft>
              <a:buNone/>
              <a:defRPr sz="2700" b="0">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Titteli</a:t>
            </a:r>
            <a:endParaRPr lang="en-US" dirty="0"/>
          </a:p>
        </p:txBody>
      </p:sp>
      <p:sp>
        <p:nvSpPr>
          <p:cNvPr id="4" name="Tekstin paikkamerkki">
            <a:extLst>
              <a:ext uri="{FF2B5EF4-FFF2-40B4-BE49-F238E27FC236}">
                <a16:creationId xmlns:a16="http://schemas.microsoft.com/office/drawing/2014/main" id="{97FE2668-A743-2F30-7993-D36B2D820302}"/>
              </a:ext>
            </a:extLst>
          </p:cNvPr>
          <p:cNvSpPr>
            <a:spLocks noGrp="1"/>
          </p:cNvSpPr>
          <p:nvPr>
            <p:ph type="body" sz="quarter" idx="25" hasCustomPrompt="1"/>
          </p:nvPr>
        </p:nvSpPr>
        <p:spPr>
          <a:xfrm>
            <a:off x="4042689" y="2475260"/>
            <a:ext cx="4908806" cy="953739"/>
          </a:xfrm>
          <a:prstGeom prst="roundRect">
            <a:avLst>
              <a:gd name="adj" fmla="val 0"/>
            </a:avLst>
          </a:prstGeom>
          <a:noFill/>
          <a:ln w="22225">
            <a:noFill/>
          </a:ln>
        </p:spPr>
        <p:txBody>
          <a:bodyPr lIns="0" rIns="0" anchor="t" anchorCtr="0">
            <a:noAutofit/>
          </a:bodyPr>
          <a:lstStyle>
            <a:lvl1pPr marL="0" indent="0">
              <a:lnSpc>
                <a:spcPct val="107000"/>
              </a:lnSpc>
              <a:spcAft>
                <a:spcPts val="400"/>
              </a:spcAft>
              <a:buNone/>
              <a:defRPr sz="1900"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Tärkeää nostettavaa, yhteystiedot tms.</a:t>
            </a:r>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913942" y="4087706"/>
            <a:ext cx="6087359" cy="2053787"/>
          </a:xfrm>
          <a:prstGeom prst="roundRect">
            <a:avLst>
              <a:gd name="adj" fmla="val 0"/>
            </a:avLst>
          </a:prstGeom>
          <a:noFill/>
        </p:spPr>
        <p:txBody>
          <a:bodyPr vert="horz" lIns="0" tIns="0" rIns="0" bIns="0" rtlCol="0" anchor="t" anchorCtr="0">
            <a:noAutofit/>
          </a:bodyPr>
          <a:lstStyle>
            <a:lvl1pPr marL="239994" indent="-239994">
              <a:lnSpc>
                <a:spcPct val="107000"/>
              </a:lnSpc>
              <a:spcAft>
                <a:spcPts val="1000"/>
              </a:spcAft>
              <a:buClr>
                <a:schemeClr val="tx1"/>
              </a:buClr>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Tietoja esiintyjästä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Kuvan paikkamerkki">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913942" y="943886"/>
            <a:ext cx="2686796" cy="2686796"/>
          </a:xfrm>
          <a:prstGeom prst="roundRect">
            <a:avLst>
              <a:gd name="adj" fmla="val 4775"/>
            </a:avLst>
          </a:prstGeom>
          <a:noFill/>
        </p:spPr>
        <p:txBody>
          <a:bodyPr lIns="72000" tIns="72000" rIns="72000" anchor="t"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4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esiintyjän kuva: </a:t>
            </a:r>
            <a:br>
              <a:rPr lang="fi-FI" dirty="0"/>
            </a:br>
            <a:r>
              <a:rPr lang="fi-FI" dirty="0"/>
              <a:t>klikkaa keskellä olevaa ikonia. </a:t>
            </a:r>
          </a:p>
        </p:txBody>
      </p:sp>
      <p:pic>
        <p:nvPicPr>
          <p:cNvPr id="10" name="800">
            <a:extLst>
              <a:ext uri="{FF2B5EF4-FFF2-40B4-BE49-F238E27FC236}">
                <a16:creationId xmlns:a16="http://schemas.microsoft.com/office/drawing/2014/main" id="{F47BFA32-7C3C-5F7A-BC3F-414BA660CD5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11" name="Vaakuna">
            <a:extLst>
              <a:ext uri="{FF2B5EF4-FFF2-40B4-BE49-F238E27FC236}">
                <a16:creationId xmlns:a16="http://schemas.microsoft.com/office/drawing/2014/main" id="{6388CEFB-33BF-8CEC-A93F-57D1E9B6AF7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857685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2"/>
        </a:solidFill>
        <a:effectLst/>
      </p:bgPr>
    </p:bg>
    <p:spTree>
      <p:nvGrpSpPr>
        <p:cNvPr id="1" name=""/>
        <p:cNvGrpSpPr/>
        <p:nvPr/>
      </p:nvGrpSpPr>
      <p:grpSpPr>
        <a:xfrm>
          <a:off x="0" y="0"/>
          <a:ext cx="0" cy="0"/>
          <a:chOff x="0" y="0"/>
          <a:chExt cx="0" cy="0"/>
        </a:xfrm>
      </p:grpSpPr>
      <p:sp>
        <p:nvSpPr>
          <p:cNvPr id="4" name="Kaarimuoto">
            <a:extLst>
              <a:ext uri="{FF2B5EF4-FFF2-40B4-BE49-F238E27FC236}">
                <a16:creationId xmlns:a16="http://schemas.microsoft.com/office/drawing/2014/main" id="{D964BA91-9CD5-3ACB-7F23-E5D13BF02DA1}"/>
              </a:ext>
              <a:ext uri="{C183D7F6-B498-43B3-948B-1728B52AA6E4}">
                <adec:decorative xmlns:adec="http://schemas.microsoft.com/office/drawing/2017/decorative" val="1"/>
              </a:ext>
            </a:extLst>
          </p:cNvPr>
          <p:cNvSpPr/>
          <p:nvPr userDrawn="1"/>
        </p:nvSpPr>
        <p:spPr>
          <a:xfrm rot="5400000">
            <a:off x="2341879" y="-2341882"/>
            <a:ext cx="6858002" cy="11541765"/>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a:extLst>
              <a:ext uri="{FF2B5EF4-FFF2-40B4-BE49-F238E27FC236}">
                <a16:creationId xmlns:a16="http://schemas.microsoft.com/office/drawing/2014/main" id="{09E8DA99-B9B4-7C82-8A61-C355879141A6}"/>
              </a:ext>
            </a:extLst>
          </p:cNvPr>
          <p:cNvSpPr>
            <a:spLocks noGrp="1"/>
          </p:cNvSpPr>
          <p:nvPr>
            <p:ph type="title" hasCustomPrompt="1"/>
          </p:nvPr>
        </p:nvSpPr>
        <p:spPr>
          <a:xfrm>
            <a:off x="1135369" y="1826556"/>
            <a:ext cx="8524571" cy="715331"/>
          </a:xfrm>
          <a:prstGeom prst="rect">
            <a:avLst/>
          </a:prstGeom>
        </p:spPr>
        <p:txBody>
          <a:bodyPr vert="horz" lIns="0" tIns="0" rIns="0" bIns="0" rtlCol="0" anchor="ctr" anchorCtr="0">
            <a:noAutofit/>
          </a:bodyPr>
          <a:lstStyle>
            <a:lvl1pPr>
              <a:lnSpc>
                <a:spcPct val="90000"/>
              </a:lnSpc>
              <a:defRPr sz="7200" spc="-150" baseline="0">
                <a:solidFill>
                  <a:schemeClr val="bg2"/>
                </a:solidFill>
              </a:defRPr>
            </a:lvl1pPr>
          </a:lstStyle>
          <a:p>
            <a:r>
              <a:rPr lang="fi-FI" dirty="0"/>
              <a:t>Muokkaa otsikkoa</a:t>
            </a:r>
            <a:endParaRPr lang="en-US" dirty="0"/>
          </a:p>
        </p:txBody>
      </p:sp>
      <p:sp>
        <p:nvSpPr>
          <p:cNvPr id="3" name="Teksti">
            <a:extLst>
              <a:ext uri="{FF2B5EF4-FFF2-40B4-BE49-F238E27FC236}">
                <a16:creationId xmlns:a16="http://schemas.microsoft.com/office/drawing/2014/main" id="{A04C0188-FA0E-BDAA-7B37-3B1FBADEF2F9}"/>
              </a:ext>
            </a:extLst>
          </p:cNvPr>
          <p:cNvSpPr>
            <a:spLocks noGrp="1"/>
          </p:cNvSpPr>
          <p:nvPr>
            <p:ph type="body" sz="quarter" idx="15" hasCustomPrompt="1"/>
          </p:nvPr>
        </p:nvSpPr>
        <p:spPr>
          <a:xfrm>
            <a:off x="1135369" y="3193699"/>
            <a:ext cx="4724012" cy="2244829"/>
          </a:xfrm>
        </p:spPr>
        <p:txBody>
          <a:bodyPr>
            <a:noAutofit/>
          </a:bodyPr>
          <a:lstStyle>
            <a:lvl1pPr marL="0" indent="0">
              <a:lnSpc>
                <a:spcPct val="107000"/>
              </a:lnSpc>
              <a:spcAft>
                <a:spcPts val="1200"/>
              </a:spcAft>
              <a:buNone/>
              <a:defRPr sz="2100"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dirty="0"/>
              <a:t>01	Lisää aiheotsikko</a:t>
            </a:r>
          </a:p>
          <a:p>
            <a:pPr marL="0" marR="0" lvl="0" indent="0" algn="l" defTabSz="609570" rtl="0" eaLnBrk="1" fontAlgn="auto" latinLnBrk="0" hangingPunct="1">
              <a:lnSpc>
                <a:spcPct val="107000"/>
              </a:lnSpc>
              <a:spcBef>
                <a:spcPts val="0"/>
              </a:spcBef>
              <a:spcAft>
                <a:spcPts val="1600"/>
              </a:spcAft>
              <a:buClrTx/>
              <a:buSzTx/>
              <a:buFont typeface="Arial"/>
              <a:buNone/>
              <a:tabLst/>
              <a:defRPr/>
            </a:pPr>
            <a:endParaRPr lang="fi-FI" noProof="0" dirty="0"/>
          </a:p>
        </p:txBody>
      </p:sp>
      <p:sp>
        <p:nvSpPr>
          <p:cNvPr id="8" name="Teksti">
            <a:extLst>
              <a:ext uri="{FF2B5EF4-FFF2-40B4-BE49-F238E27FC236}">
                <a16:creationId xmlns:a16="http://schemas.microsoft.com/office/drawing/2014/main" id="{4E06A3FA-D67F-8CD4-2A8D-97FA2E616890}"/>
              </a:ext>
            </a:extLst>
          </p:cNvPr>
          <p:cNvSpPr>
            <a:spLocks noGrp="1"/>
          </p:cNvSpPr>
          <p:nvPr>
            <p:ph type="body" sz="quarter" idx="16" hasCustomPrompt="1"/>
          </p:nvPr>
        </p:nvSpPr>
        <p:spPr>
          <a:xfrm>
            <a:off x="6277970" y="3193699"/>
            <a:ext cx="4724012" cy="2244829"/>
          </a:xfrm>
        </p:spPr>
        <p:txBody>
          <a:bodyPr>
            <a:noAutofit/>
          </a:bodyPr>
          <a:lstStyle>
            <a:lvl1pPr marL="0" indent="0">
              <a:lnSpc>
                <a:spcPct val="107000"/>
              </a:lnSpc>
              <a:spcAft>
                <a:spcPts val="1200"/>
              </a:spcAft>
              <a:buNone/>
              <a:defRPr sz="2100"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dirty="0"/>
              <a:t>01	Lisää aiheotsikko</a:t>
            </a:r>
          </a:p>
        </p:txBody>
      </p:sp>
      <p:pic>
        <p:nvPicPr>
          <p:cNvPr id="6" name="800">
            <a:extLst>
              <a:ext uri="{FF2B5EF4-FFF2-40B4-BE49-F238E27FC236}">
                <a16:creationId xmlns:a16="http://schemas.microsoft.com/office/drawing/2014/main" id="{6AC15A56-08E7-5024-B1BE-7A094E090E5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7" name="Vaakuna">
            <a:extLst>
              <a:ext uri="{FF2B5EF4-FFF2-40B4-BE49-F238E27FC236}">
                <a16:creationId xmlns:a16="http://schemas.microsoft.com/office/drawing/2014/main" id="{07B95F4E-609E-3CFB-2269-6C1F97A483D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1778089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oitu väliotsikko">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Numero">
            <a:extLst>
              <a:ext uri="{FF2B5EF4-FFF2-40B4-BE49-F238E27FC236}">
                <a16:creationId xmlns:a16="http://schemas.microsoft.com/office/drawing/2014/main" id="{D57041E5-369A-D442-FDB5-9A0BCF7803D9}"/>
              </a:ext>
            </a:extLst>
          </p:cNvPr>
          <p:cNvSpPr>
            <a:spLocks noGrp="1"/>
          </p:cNvSpPr>
          <p:nvPr>
            <p:ph type="body" sz="quarter" idx="10" hasCustomPrompt="1"/>
          </p:nvPr>
        </p:nvSpPr>
        <p:spPr>
          <a:xfrm>
            <a:off x="271079" y="836578"/>
            <a:ext cx="3979107" cy="1583708"/>
          </a:xfrm>
        </p:spPr>
        <p:txBody>
          <a:bodyPr lIns="0" tIns="0" rIns="0" bIns="0" anchor="ctr" anchorCtr="0">
            <a:noAutofit/>
          </a:bodyPr>
          <a:lstStyle>
            <a:lvl1pPr marL="0" indent="0" algn="l">
              <a:lnSpc>
                <a:spcPct val="70000"/>
              </a:lnSpc>
              <a:spcAft>
                <a:spcPts val="0"/>
              </a:spcAft>
              <a:buNone/>
              <a:defRPr sz="17700" b="1" spc="-200" baseline="0">
                <a:solidFill>
                  <a:schemeClr val="bg2"/>
                </a:solidFill>
              </a:defRPr>
            </a:lvl1pPr>
          </a:lstStyle>
          <a:p>
            <a:pPr lvl="0"/>
            <a:r>
              <a:rPr lang="fi-FI" dirty="0"/>
              <a:t>00</a:t>
            </a:r>
          </a:p>
        </p:txBody>
      </p:sp>
      <p:sp>
        <p:nvSpPr>
          <p:cNvPr id="8" name="Otsikko"/>
          <p:cNvSpPr>
            <a:spLocks noGrp="1"/>
          </p:cNvSpPr>
          <p:nvPr>
            <p:ph type="ctrTitle" hasCustomPrompt="1"/>
          </p:nvPr>
        </p:nvSpPr>
        <p:spPr>
          <a:xfrm>
            <a:off x="2897526" y="2449301"/>
            <a:ext cx="7945880" cy="2790188"/>
          </a:xfrm>
        </p:spPr>
        <p:txBody>
          <a:bodyPr anchor="ctr" anchorCtr="0">
            <a:noAutofit/>
          </a:bodyPr>
          <a:lstStyle>
            <a:lvl1pPr algn="l">
              <a:lnSpc>
                <a:spcPct val="80000"/>
              </a:lnSpc>
              <a:defRPr sz="8800" spc="-200" baseline="0">
                <a:solidFill>
                  <a:schemeClr val="bg2"/>
                </a:solidFill>
              </a:defRPr>
            </a:lvl1pPr>
          </a:lstStyle>
          <a:p>
            <a:r>
              <a:rPr lang="fi-FI" dirty="0"/>
              <a:t>Muokkaa väliotsikkoa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2897526" y="5337115"/>
            <a:ext cx="7945880"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pic>
        <p:nvPicPr>
          <p:cNvPr id="13" name="800">
            <a:extLst>
              <a:ext uri="{FF2B5EF4-FFF2-40B4-BE49-F238E27FC236}">
                <a16:creationId xmlns:a16="http://schemas.microsoft.com/office/drawing/2014/main" id="{EDCFAC54-CACC-2491-DBA0-7F151CC53F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12" name="Vaakuna">
            <a:extLst>
              <a:ext uri="{FF2B5EF4-FFF2-40B4-BE49-F238E27FC236}">
                <a16:creationId xmlns:a16="http://schemas.microsoft.com/office/drawing/2014/main" id="{7BB84CC5-9CD2-7A6D-6648-7991582F503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430065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ari + otsikko + teksti">
    <p:bg>
      <p:bgPr>
        <a:solidFill>
          <a:schemeClr val="bg1"/>
        </a:solidFill>
        <a:effectLst/>
      </p:bgPr>
    </p:bg>
    <p:spTree>
      <p:nvGrpSpPr>
        <p:cNvPr id="1" name=""/>
        <p:cNvGrpSpPr/>
        <p:nvPr/>
      </p:nvGrpSpPr>
      <p:grpSpPr>
        <a:xfrm>
          <a:off x="0" y="0"/>
          <a:ext cx="0" cy="0"/>
          <a:chOff x="0" y="0"/>
          <a:chExt cx="0" cy="0"/>
        </a:xfrm>
      </p:grpSpPr>
      <p:sp>
        <p:nvSpPr>
          <p:cNvPr id="6" name="Kaarimuoto">
            <a:extLst>
              <a:ext uri="{FF2B5EF4-FFF2-40B4-BE49-F238E27FC236}">
                <a16:creationId xmlns:a16="http://schemas.microsoft.com/office/drawing/2014/main" id="{00A5A775-FCE3-0FB1-FC12-7373A98CE5A1}"/>
              </a:ext>
              <a:ext uri="{C183D7F6-B498-43B3-948B-1728B52AA6E4}">
                <adec:decorative xmlns:adec="http://schemas.microsoft.com/office/drawing/2017/decorative" val="1"/>
              </a:ext>
            </a:extLst>
          </p:cNvPr>
          <p:cNvSpPr/>
          <p:nvPr userDrawn="1"/>
        </p:nvSpPr>
        <p:spPr>
          <a:xfrm>
            <a:off x="0" y="-9000"/>
            <a:ext cx="6096000" cy="6876000"/>
          </a:xfrm>
          <a:prstGeom prst="flowChartDelay">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51573" y="1675219"/>
            <a:ext cx="4624828" cy="3507563"/>
          </a:xfrm>
          <a:prstGeom prst="rect">
            <a:avLst/>
          </a:prstGeom>
          <a:noFill/>
        </p:spPr>
        <p:txBody>
          <a:bodyPr vert="horz" lIns="0" tIns="0" rIns="0" bIns="0" rtlCol="0" anchor="ctr" anchorCtr="0">
            <a:noAutofit/>
          </a:bodyPr>
          <a:lstStyle>
            <a:lvl1pPr>
              <a:lnSpc>
                <a:spcPct val="85000"/>
              </a:lnSpc>
              <a:defRPr sz="66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707800" y="1765738"/>
            <a:ext cx="4624828" cy="4346757"/>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4" name="800">
            <a:extLst>
              <a:ext uri="{FF2B5EF4-FFF2-40B4-BE49-F238E27FC236}">
                <a16:creationId xmlns:a16="http://schemas.microsoft.com/office/drawing/2014/main" id="{CE32CAEC-2723-1D7C-BD7D-88B8C9429D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5" name="Vaakuna">
            <a:extLst>
              <a:ext uri="{FF2B5EF4-FFF2-40B4-BE49-F238E27FC236}">
                <a16:creationId xmlns:a16="http://schemas.microsoft.com/office/drawing/2014/main" id="{56D8DA46-C49F-3275-C2D5-3C32093A42D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15494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2480949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6" y="1255352"/>
            <a:ext cx="9890954" cy="715331"/>
          </a:xfrm>
          <a:prstGeom prst="rect">
            <a:avLst/>
          </a:prstGeom>
        </p:spPr>
        <p:txBody>
          <a:bodyPr vert="horz" lIns="0" tIns="0" rIns="0" bIns="0" rtlCol="0" anchor="b" anchorCtr="0">
            <a:noAutofit/>
          </a:bodyPr>
          <a:lstStyle>
            <a:lvl1pPr>
              <a:lnSpc>
                <a:spcPct val="85000"/>
              </a:lnSpc>
              <a:defRPr sz="4800" spc="-100" baseline="0">
                <a:solidFill>
                  <a:schemeClr val="bg2"/>
                </a:solidFill>
              </a:defRPr>
            </a:lvl1pPr>
          </a:lstStyle>
          <a:p>
            <a:r>
              <a:rPr lang="fi-FI" dirty="0"/>
              <a:t>Muokkaa otsikkoa napsauttamalla</a:t>
            </a:r>
            <a:endParaRPr lang="en-US" dirty="0"/>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6" y="2245871"/>
            <a:ext cx="9890954"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800">
            <a:extLst>
              <a:ext uri="{FF2B5EF4-FFF2-40B4-BE49-F238E27FC236}">
                <a16:creationId xmlns:a16="http://schemas.microsoft.com/office/drawing/2014/main" id="{D4689551-36DD-EC17-6263-FE008F0DC3A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6" name="Vaakuna">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760673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9943575" cy="715331"/>
          </a:xfrm>
          <a:prstGeom prst="rect">
            <a:avLst/>
          </a:prstGeom>
        </p:spPr>
        <p:txBody>
          <a:bodyPr vert="horz" lIns="0" tIns="0" rIns="0" bIns="0" rtlCol="0" anchor="b" anchorCtr="0">
            <a:noAutofit/>
          </a:bodyPr>
          <a:lstStyle>
            <a:lvl1pPr>
              <a:lnSpc>
                <a:spcPct val="85000"/>
              </a:lnSpc>
              <a:defRPr sz="4800" spc="-100" baseline="0">
                <a:solidFill>
                  <a:schemeClr val="bg2"/>
                </a:solidFill>
              </a:defRPr>
            </a:lvl1pPr>
          </a:lstStyle>
          <a:p>
            <a:r>
              <a:rPr lang="fi-FI" dirty="0"/>
              <a:t>Muokkaa otsikkoa napsauttamalla</a:t>
            </a:r>
            <a:endParaRPr lang="en-US" dirty="0"/>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4" y="2245871"/>
            <a:ext cx="4752000"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096000" y="2245871"/>
            <a:ext cx="4752000"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800">
            <a:extLst>
              <a:ext uri="{FF2B5EF4-FFF2-40B4-BE49-F238E27FC236}">
                <a16:creationId xmlns:a16="http://schemas.microsoft.com/office/drawing/2014/main" id="{9CD48E61-7006-D41D-38F9-967744B98D1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F4C45BBB-55B5-C605-895C-55426E7998C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505326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veä kaareva kuva + otsikko">
    <p:bg>
      <p:bgPr>
        <a:solidFill>
          <a:schemeClr val="bg2"/>
        </a:solidFill>
        <a:effectLst/>
      </p:bgPr>
    </p:bg>
    <p:spTree>
      <p:nvGrpSpPr>
        <p:cNvPr id="1" name=""/>
        <p:cNvGrpSpPr/>
        <p:nvPr/>
      </p:nvGrpSpPr>
      <p:grpSpPr>
        <a:xfrm>
          <a:off x="0" y="0"/>
          <a:ext cx="0" cy="0"/>
          <a:chOff x="0" y="0"/>
          <a:chExt cx="0" cy="0"/>
        </a:xfrm>
      </p:grpSpPr>
      <p:sp>
        <p:nvSpPr>
          <p:cNvPr id="5" name="Kuvan paikkamerkki">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3" y="-45000"/>
            <a:ext cx="11542066" cy="6948000"/>
          </a:xfrm>
          <a:custGeom>
            <a:avLst/>
            <a:gdLst>
              <a:gd name="connsiteX0" fmla="*/ 0 w 12192001"/>
              <a:gd name="connsiteY0" fmla="*/ 0 h 6858000"/>
              <a:gd name="connsiteX1" fmla="*/ 6096001 w 12192001"/>
              <a:gd name="connsiteY1" fmla="*/ 0 h 6858000"/>
              <a:gd name="connsiteX2" fmla="*/ 12192002 w 12192001"/>
              <a:gd name="connsiteY2" fmla="*/ 3429000 h 6858000"/>
              <a:gd name="connsiteX3" fmla="*/ 6096001 w 12192001"/>
              <a:gd name="connsiteY3" fmla="*/ 6858000 h 6858000"/>
              <a:gd name="connsiteX4" fmla="*/ 0 w 12192001"/>
              <a:gd name="connsiteY4" fmla="*/ 6858000 h 6858000"/>
              <a:gd name="connsiteX5" fmla="*/ 0 w 12192001"/>
              <a:gd name="connsiteY5" fmla="*/ 0 h 6858000"/>
              <a:gd name="connsiteX0" fmla="*/ 0 w 11344277"/>
              <a:gd name="connsiteY0" fmla="*/ 0 h 6858000"/>
              <a:gd name="connsiteX1" fmla="*/ 6096001 w 11344277"/>
              <a:gd name="connsiteY1" fmla="*/ 0 h 6858000"/>
              <a:gd name="connsiteX2" fmla="*/ 11344277 w 11344277"/>
              <a:gd name="connsiteY2" fmla="*/ 3467100 h 6858000"/>
              <a:gd name="connsiteX3" fmla="*/ 6096001 w 11344277"/>
              <a:gd name="connsiteY3" fmla="*/ 6858000 h 6858000"/>
              <a:gd name="connsiteX4" fmla="*/ 0 w 11344277"/>
              <a:gd name="connsiteY4" fmla="*/ 6858000 h 6858000"/>
              <a:gd name="connsiteX5" fmla="*/ 0 w 11344277"/>
              <a:gd name="connsiteY5" fmla="*/ 0 h 6858000"/>
              <a:gd name="connsiteX0" fmla="*/ 0 w 11001377"/>
              <a:gd name="connsiteY0" fmla="*/ 0 h 6858000"/>
              <a:gd name="connsiteX1" fmla="*/ 6096001 w 11001377"/>
              <a:gd name="connsiteY1" fmla="*/ 0 h 6858000"/>
              <a:gd name="connsiteX2" fmla="*/ 11001377 w 11001377"/>
              <a:gd name="connsiteY2" fmla="*/ 3476625 h 6858000"/>
              <a:gd name="connsiteX3" fmla="*/ 6096001 w 11001377"/>
              <a:gd name="connsiteY3" fmla="*/ 6858000 h 6858000"/>
              <a:gd name="connsiteX4" fmla="*/ 0 w 11001377"/>
              <a:gd name="connsiteY4" fmla="*/ 6858000 h 6858000"/>
              <a:gd name="connsiteX5" fmla="*/ 0 w 11001377"/>
              <a:gd name="connsiteY5" fmla="*/ 0 h 6858000"/>
              <a:gd name="connsiteX0" fmla="*/ 0 w 11016060"/>
              <a:gd name="connsiteY0" fmla="*/ 0 h 6867525"/>
              <a:gd name="connsiteX1" fmla="*/ 6096001 w 11016060"/>
              <a:gd name="connsiteY1" fmla="*/ 0 h 6867525"/>
              <a:gd name="connsiteX2" fmla="*/ 11001377 w 11016060"/>
              <a:gd name="connsiteY2" fmla="*/ 3476625 h 6867525"/>
              <a:gd name="connsiteX3" fmla="*/ 6940352 w 11016060"/>
              <a:gd name="connsiteY3" fmla="*/ 6867525 h 6867525"/>
              <a:gd name="connsiteX4" fmla="*/ 0 w 11016060"/>
              <a:gd name="connsiteY4" fmla="*/ 6858000 h 6867525"/>
              <a:gd name="connsiteX5" fmla="*/ 0 w 11016060"/>
              <a:gd name="connsiteY5" fmla="*/ 0 h 6867525"/>
              <a:gd name="connsiteX0" fmla="*/ 0 w 11001545"/>
              <a:gd name="connsiteY0" fmla="*/ 19050 h 6886575"/>
              <a:gd name="connsiteX1" fmla="*/ 7012985 w 11001545"/>
              <a:gd name="connsiteY1" fmla="*/ 0 h 6886575"/>
              <a:gd name="connsiteX2" fmla="*/ 11001377 w 11001545"/>
              <a:gd name="connsiteY2" fmla="*/ 3495675 h 6886575"/>
              <a:gd name="connsiteX3" fmla="*/ 6940352 w 11001545"/>
              <a:gd name="connsiteY3" fmla="*/ 6886575 h 6886575"/>
              <a:gd name="connsiteX4" fmla="*/ 0 w 11001545"/>
              <a:gd name="connsiteY4" fmla="*/ 6877050 h 6886575"/>
              <a:gd name="connsiteX5" fmla="*/ 0 w 11001545"/>
              <a:gd name="connsiteY5" fmla="*/ 19050 h 6886575"/>
              <a:gd name="connsiteX0" fmla="*/ 0 w 11001550"/>
              <a:gd name="connsiteY0" fmla="*/ 19050 h 6886575"/>
              <a:gd name="connsiteX1" fmla="*/ 7012985 w 11001550"/>
              <a:gd name="connsiteY1" fmla="*/ 0 h 6886575"/>
              <a:gd name="connsiteX2" fmla="*/ 11001377 w 11001550"/>
              <a:gd name="connsiteY2" fmla="*/ 3495675 h 6886575"/>
              <a:gd name="connsiteX3" fmla="*/ 6940352 w 11001550"/>
              <a:gd name="connsiteY3" fmla="*/ 6886575 h 6886575"/>
              <a:gd name="connsiteX4" fmla="*/ 0 w 11001550"/>
              <a:gd name="connsiteY4" fmla="*/ 6877050 h 6886575"/>
              <a:gd name="connsiteX5" fmla="*/ 0 w 11001550"/>
              <a:gd name="connsiteY5" fmla="*/ 19050 h 6886575"/>
              <a:gd name="connsiteX0" fmla="*/ 0 w 11001575"/>
              <a:gd name="connsiteY0" fmla="*/ 29022 h 6896547"/>
              <a:gd name="connsiteX1" fmla="*/ 7012985 w 11001575"/>
              <a:gd name="connsiteY1" fmla="*/ 9972 h 6896547"/>
              <a:gd name="connsiteX2" fmla="*/ 11001377 w 11001575"/>
              <a:gd name="connsiteY2" fmla="*/ 3505647 h 6896547"/>
              <a:gd name="connsiteX3" fmla="*/ 6940352 w 11001575"/>
              <a:gd name="connsiteY3" fmla="*/ 6896547 h 6896547"/>
              <a:gd name="connsiteX4" fmla="*/ 0 w 11001575"/>
              <a:gd name="connsiteY4" fmla="*/ 6887022 h 6896547"/>
              <a:gd name="connsiteX5" fmla="*/ 0 w 11001575"/>
              <a:gd name="connsiteY5" fmla="*/ 29022 h 6896547"/>
              <a:gd name="connsiteX0" fmla="*/ 0 w 11001575"/>
              <a:gd name="connsiteY0" fmla="*/ 29022 h 6896547"/>
              <a:gd name="connsiteX1" fmla="*/ 7012985 w 11001575"/>
              <a:gd name="connsiteY1" fmla="*/ 9972 h 6896547"/>
              <a:gd name="connsiteX2" fmla="*/ 11001377 w 11001575"/>
              <a:gd name="connsiteY2" fmla="*/ 3505647 h 6896547"/>
              <a:gd name="connsiteX3" fmla="*/ 6940352 w 11001575"/>
              <a:gd name="connsiteY3" fmla="*/ 6896547 h 6896547"/>
              <a:gd name="connsiteX4" fmla="*/ 0 w 11001575"/>
              <a:gd name="connsiteY4" fmla="*/ 6887022 h 6896547"/>
              <a:gd name="connsiteX5" fmla="*/ 0 w 11001575"/>
              <a:gd name="connsiteY5" fmla="*/ 29022 h 6896547"/>
              <a:gd name="connsiteX0" fmla="*/ 0 w 11003626"/>
              <a:gd name="connsiteY0" fmla="*/ 29022 h 6906072"/>
              <a:gd name="connsiteX1" fmla="*/ 7012985 w 11003626"/>
              <a:gd name="connsiteY1" fmla="*/ 9972 h 6906072"/>
              <a:gd name="connsiteX2" fmla="*/ 11001377 w 11003626"/>
              <a:gd name="connsiteY2" fmla="*/ 3505647 h 6906072"/>
              <a:gd name="connsiteX3" fmla="*/ 7230882 w 11003626"/>
              <a:gd name="connsiteY3" fmla="*/ 6906072 h 6906072"/>
              <a:gd name="connsiteX4" fmla="*/ 0 w 11003626"/>
              <a:gd name="connsiteY4" fmla="*/ 6887022 h 6906072"/>
              <a:gd name="connsiteX5" fmla="*/ 0 w 11003626"/>
              <a:gd name="connsiteY5" fmla="*/ 29022 h 6906072"/>
              <a:gd name="connsiteX0" fmla="*/ 0 w 11001397"/>
              <a:gd name="connsiteY0" fmla="*/ 37229 h 6914279"/>
              <a:gd name="connsiteX1" fmla="*/ 7212724 w 11001397"/>
              <a:gd name="connsiteY1" fmla="*/ 8654 h 6914279"/>
              <a:gd name="connsiteX2" fmla="*/ 11001377 w 11001397"/>
              <a:gd name="connsiteY2" fmla="*/ 3513854 h 6914279"/>
              <a:gd name="connsiteX3" fmla="*/ 7230882 w 11001397"/>
              <a:gd name="connsiteY3" fmla="*/ 6914279 h 6914279"/>
              <a:gd name="connsiteX4" fmla="*/ 0 w 11001397"/>
              <a:gd name="connsiteY4" fmla="*/ 6895229 h 6914279"/>
              <a:gd name="connsiteX5" fmla="*/ 0 w 11001397"/>
              <a:gd name="connsiteY5" fmla="*/ 37229 h 6914279"/>
              <a:gd name="connsiteX0" fmla="*/ 0 w 11001397"/>
              <a:gd name="connsiteY0" fmla="*/ 37229 h 6914279"/>
              <a:gd name="connsiteX1" fmla="*/ 7212724 w 11001397"/>
              <a:gd name="connsiteY1" fmla="*/ 8654 h 6914279"/>
              <a:gd name="connsiteX2" fmla="*/ 11001377 w 11001397"/>
              <a:gd name="connsiteY2" fmla="*/ 3513854 h 6914279"/>
              <a:gd name="connsiteX3" fmla="*/ 7230882 w 11001397"/>
              <a:gd name="connsiteY3" fmla="*/ 6914279 h 6914279"/>
              <a:gd name="connsiteX4" fmla="*/ 0 w 11001397"/>
              <a:gd name="connsiteY4" fmla="*/ 6895229 h 6914279"/>
              <a:gd name="connsiteX5" fmla="*/ 0 w 11001397"/>
              <a:gd name="connsiteY5" fmla="*/ 37229 h 6914279"/>
              <a:gd name="connsiteX0" fmla="*/ 0 w 11001673"/>
              <a:gd name="connsiteY0" fmla="*/ 37229 h 6914279"/>
              <a:gd name="connsiteX1" fmla="*/ 7212724 w 11001673"/>
              <a:gd name="connsiteY1" fmla="*/ 8654 h 6914279"/>
              <a:gd name="connsiteX2" fmla="*/ 11001377 w 11001673"/>
              <a:gd name="connsiteY2" fmla="*/ 3513854 h 6914279"/>
              <a:gd name="connsiteX3" fmla="*/ 7230882 w 11001673"/>
              <a:gd name="connsiteY3" fmla="*/ 6914279 h 6914279"/>
              <a:gd name="connsiteX4" fmla="*/ 0 w 11001673"/>
              <a:gd name="connsiteY4" fmla="*/ 6895229 h 6914279"/>
              <a:gd name="connsiteX5" fmla="*/ 0 w 11001673"/>
              <a:gd name="connsiteY5" fmla="*/ 37229 h 6914279"/>
              <a:gd name="connsiteX0" fmla="*/ 0 w 11002224"/>
              <a:gd name="connsiteY0" fmla="*/ 37229 h 6914279"/>
              <a:gd name="connsiteX1" fmla="*/ 7212724 w 11002224"/>
              <a:gd name="connsiteY1" fmla="*/ 8654 h 6914279"/>
              <a:gd name="connsiteX2" fmla="*/ 11001377 w 11002224"/>
              <a:gd name="connsiteY2" fmla="*/ 3513854 h 6914279"/>
              <a:gd name="connsiteX3" fmla="*/ 7230882 w 11002224"/>
              <a:gd name="connsiteY3" fmla="*/ 6914279 h 6914279"/>
              <a:gd name="connsiteX4" fmla="*/ 0 w 11002224"/>
              <a:gd name="connsiteY4" fmla="*/ 6895229 h 6914279"/>
              <a:gd name="connsiteX5" fmla="*/ 0 w 11002224"/>
              <a:gd name="connsiteY5" fmla="*/ 37229 h 6914279"/>
              <a:gd name="connsiteX0" fmla="*/ 0 w 11001673"/>
              <a:gd name="connsiteY0" fmla="*/ 37229 h 6914279"/>
              <a:gd name="connsiteX1" fmla="*/ 7212724 w 11001673"/>
              <a:gd name="connsiteY1" fmla="*/ 8654 h 6914279"/>
              <a:gd name="connsiteX2" fmla="*/ 11001377 w 11001673"/>
              <a:gd name="connsiteY2" fmla="*/ 3513854 h 6914279"/>
              <a:gd name="connsiteX3" fmla="*/ 7230882 w 11001673"/>
              <a:gd name="connsiteY3" fmla="*/ 6914279 h 6914279"/>
              <a:gd name="connsiteX4" fmla="*/ 0 w 11001673"/>
              <a:gd name="connsiteY4" fmla="*/ 6895229 h 6914279"/>
              <a:gd name="connsiteX5" fmla="*/ 0 w 11001673"/>
              <a:gd name="connsiteY5" fmla="*/ 37229 h 6914279"/>
              <a:gd name="connsiteX0" fmla="*/ 0 w 11001673"/>
              <a:gd name="connsiteY0" fmla="*/ 28575 h 6905625"/>
              <a:gd name="connsiteX1" fmla="*/ 7212724 w 11001673"/>
              <a:gd name="connsiteY1" fmla="*/ 0 h 6905625"/>
              <a:gd name="connsiteX2" fmla="*/ 11001377 w 11001673"/>
              <a:gd name="connsiteY2" fmla="*/ 3505200 h 6905625"/>
              <a:gd name="connsiteX3" fmla="*/ 7230882 w 11001673"/>
              <a:gd name="connsiteY3" fmla="*/ 6905625 h 6905625"/>
              <a:gd name="connsiteX4" fmla="*/ 0 w 11001673"/>
              <a:gd name="connsiteY4" fmla="*/ 6886575 h 6905625"/>
              <a:gd name="connsiteX5" fmla="*/ 0 w 11001673"/>
              <a:gd name="connsiteY5" fmla="*/ 28575 h 6905625"/>
              <a:gd name="connsiteX0" fmla="*/ 0 w 11001667"/>
              <a:gd name="connsiteY0" fmla="*/ 28575 h 6905625"/>
              <a:gd name="connsiteX1" fmla="*/ 7212724 w 11001667"/>
              <a:gd name="connsiteY1" fmla="*/ 0 h 6905625"/>
              <a:gd name="connsiteX2" fmla="*/ 11001377 w 11001667"/>
              <a:gd name="connsiteY2" fmla="*/ 3505200 h 6905625"/>
              <a:gd name="connsiteX3" fmla="*/ 7230882 w 11001667"/>
              <a:gd name="connsiteY3" fmla="*/ 6905625 h 6905625"/>
              <a:gd name="connsiteX4" fmla="*/ 0 w 11001667"/>
              <a:gd name="connsiteY4" fmla="*/ 6886575 h 6905625"/>
              <a:gd name="connsiteX5" fmla="*/ 0 w 11001667"/>
              <a:gd name="connsiteY5" fmla="*/ 28575 h 6905625"/>
              <a:gd name="connsiteX0" fmla="*/ 0 w 11001667"/>
              <a:gd name="connsiteY0" fmla="*/ 28575 h 6905625"/>
              <a:gd name="connsiteX1" fmla="*/ 7212724 w 11001667"/>
              <a:gd name="connsiteY1" fmla="*/ 0 h 6905625"/>
              <a:gd name="connsiteX2" fmla="*/ 11001377 w 11001667"/>
              <a:gd name="connsiteY2" fmla="*/ 3505200 h 6905625"/>
              <a:gd name="connsiteX3" fmla="*/ 7230882 w 11001667"/>
              <a:gd name="connsiteY3" fmla="*/ 6905625 h 6905625"/>
              <a:gd name="connsiteX4" fmla="*/ 0 w 11001667"/>
              <a:gd name="connsiteY4" fmla="*/ 6886575 h 6905625"/>
              <a:gd name="connsiteX5" fmla="*/ 0 w 11001667"/>
              <a:gd name="connsiteY5" fmla="*/ 28575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1667" h="6905625">
                <a:moveTo>
                  <a:pt x="0" y="28575"/>
                </a:moveTo>
                <a:lnTo>
                  <a:pt x="7212724" y="0"/>
                </a:lnTo>
                <a:cubicBezTo>
                  <a:pt x="10670243" y="19050"/>
                  <a:pt x="10989272" y="2716212"/>
                  <a:pt x="11001377" y="3505200"/>
                </a:cubicBezTo>
                <a:cubicBezTo>
                  <a:pt x="11013482" y="4294188"/>
                  <a:pt x="10661164" y="6905625"/>
                  <a:pt x="7230882" y="6905625"/>
                </a:cubicBezTo>
                <a:lnTo>
                  <a:pt x="0" y="6886575"/>
                </a:lnTo>
                <a:lnTo>
                  <a:pt x="0" y="28575"/>
                </a:lnTo>
                <a:close/>
              </a:path>
            </a:pathLst>
          </a:custGeom>
          <a:solidFill>
            <a:schemeClr val="bg1">
              <a:lumMod val="95000"/>
            </a:schemeClr>
          </a:solidFill>
        </p:spPr>
        <p:txBody>
          <a:bodyPr lIns="252000" tIns="252000" rIns="0" bIns="252000" anchor="ctr" anchorCtr="0">
            <a:normAutofit/>
          </a:bodyPr>
          <a:lstStyle>
            <a:lvl1pPr marL="0" indent="0" algn="l">
              <a:lnSpc>
                <a:spcPct val="100000"/>
              </a:lnSpc>
              <a:spcAft>
                <a:spcPts val="0"/>
              </a:spcAft>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br>
              <a:rPr lang="fi-FI" dirty="0"/>
            </a:br>
            <a:br>
              <a:rPr lang="fi-FI" dirty="0"/>
            </a:br>
            <a:r>
              <a:rPr lang="fi-FI" dirty="0"/>
              <a:t>Jos otsikko katoaa kuvan taakse: valitse kuva &gt; hiiren oikea &gt; Vie taakse.</a:t>
            </a:r>
          </a:p>
        </p:txBody>
      </p:sp>
      <p:sp>
        <p:nvSpPr>
          <p:cNvPr id="3" name="Kuvaaja">
            <a:extLst>
              <a:ext uri="{FF2B5EF4-FFF2-40B4-BE49-F238E27FC236}">
                <a16:creationId xmlns:a16="http://schemas.microsoft.com/office/drawing/2014/main" id="{8271A88A-B0C0-4348-392E-9398E186B571}"/>
              </a:ext>
            </a:extLst>
          </p:cNvPr>
          <p:cNvSpPr>
            <a:spLocks noGrp="1"/>
          </p:cNvSpPr>
          <p:nvPr>
            <p:ph type="body" sz="quarter" idx="17" hasCustomPrompt="1"/>
          </p:nvPr>
        </p:nvSpPr>
        <p:spPr>
          <a:xfrm rot="16200000">
            <a:off x="-462287" y="679443"/>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
        <p:nvSpPr>
          <p:cNvPr id="8" name="Otsikko">
            <a:extLst>
              <a:ext uri="{FF2B5EF4-FFF2-40B4-BE49-F238E27FC236}">
                <a16:creationId xmlns:a16="http://schemas.microsoft.com/office/drawing/2014/main" id="{CF7C3183-1BEE-688C-A725-D053F1CA53C0}"/>
              </a:ext>
            </a:extLst>
          </p:cNvPr>
          <p:cNvSpPr>
            <a:spLocks noGrp="1"/>
          </p:cNvSpPr>
          <p:nvPr>
            <p:ph type="title" hasCustomPrompt="1"/>
          </p:nvPr>
        </p:nvSpPr>
        <p:spPr>
          <a:xfrm>
            <a:off x="312594" y="5681357"/>
            <a:ext cx="5185838" cy="883833"/>
          </a:xfrm>
          <a:prstGeom prst="roundRect">
            <a:avLst>
              <a:gd name="adj" fmla="val 8981"/>
            </a:avLst>
          </a:prstGeom>
          <a:solidFill>
            <a:schemeClr val="bg2"/>
          </a:solidFill>
        </p:spPr>
        <p:txBody>
          <a:bodyPr wrap="square" lIns="216000" tIns="216000" rIns="180000" bIns="180000" anchor="ctr" anchorCtr="0">
            <a:spAutoFit/>
          </a:bodyPr>
          <a:lstStyle>
            <a:lvl1pPr algn="l">
              <a:lnSpc>
                <a:spcPct val="85000"/>
              </a:lnSpc>
              <a:defRPr sz="3200" spc="0" baseline="0">
                <a:solidFill>
                  <a:schemeClr val="bg1"/>
                </a:solidFill>
              </a:defRPr>
            </a:lvl1pPr>
          </a:lstStyle>
          <a:p>
            <a:r>
              <a:rPr lang="fi-FI" dirty="0"/>
              <a:t>Väliotsikko kuvan päällä</a:t>
            </a:r>
          </a:p>
        </p:txBody>
      </p:sp>
      <p:pic>
        <p:nvPicPr>
          <p:cNvPr id="7" name="800">
            <a:extLst>
              <a:ext uri="{FF2B5EF4-FFF2-40B4-BE49-F238E27FC236}">
                <a16:creationId xmlns:a16="http://schemas.microsoft.com/office/drawing/2014/main" id="{6771DD9B-5EA2-AA6E-02C7-3B0238A8666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6" name="Vaakuna">
            <a:extLst>
              <a:ext uri="{FF2B5EF4-FFF2-40B4-BE49-F238E27FC236}">
                <a16:creationId xmlns:a16="http://schemas.microsoft.com/office/drawing/2014/main" id="{627B0F73-995C-43B9-AD1A-21E5076A371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2632400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areva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707800" y="1378425"/>
            <a:ext cx="4624828" cy="1408982"/>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707800" y="2962283"/>
            <a:ext cx="4624828" cy="2928154"/>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Kuvan paikkamerkki">
            <a:extLst>
              <a:ext uri="{FF2B5EF4-FFF2-40B4-BE49-F238E27FC236}">
                <a16:creationId xmlns:a16="http://schemas.microsoft.com/office/drawing/2014/main" id="{5511BF76-485E-B28A-E46E-C9D09051942C}"/>
              </a:ext>
            </a:extLst>
          </p:cNvPr>
          <p:cNvSpPr>
            <a:spLocks noGrp="1"/>
          </p:cNvSpPr>
          <p:nvPr>
            <p:ph type="pic" sz="quarter" idx="13" hasCustomPrompt="1"/>
          </p:nvPr>
        </p:nvSpPr>
        <p:spPr>
          <a:xfrm>
            <a:off x="0" y="-9000"/>
            <a:ext cx="6096000" cy="6876000"/>
          </a:xfrm>
          <a:prstGeom prst="flowChartDelay">
            <a:avLst/>
          </a:prstGeom>
          <a:solidFill>
            <a:schemeClr val="bg1">
              <a:lumMod val="95000"/>
            </a:schemeClr>
          </a:solidFill>
        </p:spPr>
        <p:txBody>
          <a:bodyPr lIns="216000" tIns="180000" rIns="180000" bIns="180000" anchor="t" anchorCtr="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7" name="Kuvaaja">
            <a:extLst>
              <a:ext uri="{FF2B5EF4-FFF2-40B4-BE49-F238E27FC236}">
                <a16:creationId xmlns:a16="http://schemas.microsoft.com/office/drawing/2014/main" id="{68802EEA-1D82-1F8B-B01A-BBD822EFAB54}"/>
              </a:ext>
            </a:extLst>
          </p:cNvPr>
          <p:cNvSpPr>
            <a:spLocks noGrp="1"/>
          </p:cNvSpPr>
          <p:nvPr>
            <p:ph type="body" sz="quarter" idx="19" hasCustomPrompt="1"/>
          </p:nvPr>
        </p:nvSpPr>
        <p:spPr>
          <a:xfrm>
            <a:off x="142822" y="6440700"/>
            <a:ext cx="1435462" cy="276573"/>
          </a:xfrm>
          <a:prstGeom prst="roundRect">
            <a:avLst>
              <a:gd name="adj" fmla="val 9529"/>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pic>
        <p:nvPicPr>
          <p:cNvPr id="11" name="800">
            <a:extLst>
              <a:ext uri="{FF2B5EF4-FFF2-40B4-BE49-F238E27FC236}">
                <a16:creationId xmlns:a16="http://schemas.microsoft.com/office/drawing/2014/main" id="{E5FB02B3-80E3-0FF4-F487-14D0A7C65D7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12" name="Vaakuna">
            <a:extLst>
              <a:ext uri="{FF2B5EF4-FFF2-40B4-BE49-F238E27FC236}">
                <a16:creationId xmlns:a16="http://schemas.microsoft.com/office/drawing/2014/main" id="{67B4478F-F727-2230-4DFB-23C9D7BD3F9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685703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568041" y="1020278"/>
            <a:ext cx="4765692" cy="1473449"/>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568040" y="2657496"/>
            <a:ext cx="4765693" cy="3260558"/>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Kuvan paikkamerkki">
            <a:extLst>
              <a:ext uri="{FF2B5EF4-FFF2-40B4-BE49-F238E27FC236}">
                <a16:creationId xmlns:a16="http://schemas.microsoft.com/office/drawing/2014/main" id="{9BAFC866-8F3E-8728-8696-6CF2F10DA0B8}"/>
              </a:ext>
            </a:extLst>
          </p:cNvPr>
          <p:cNvSpPr>
            <a:spLocks noGrp="1"/>
          </p:cNvSpPr>
          <p:nvPr userDrawn="1">
            <p:ph type="pic" sz="quarter" idx="11" hasCustomPrompt="1"/>
          </p:nvPr>
        </p:nvSpPr>
        <p:spPr>
          <a:xfrm>
            <a:off x="484773" y="657000"/>
            <a:ext cx="5544000" cy="5544000"/>
          </a:xfrm>
          <a:prstGeom prst="roundRect">
            <a:avLst>
              <a:gd name="adj" fmla="val 1688"/>
            </a:avLst>
          </a:prstGeom>
          <a:solidFill>
            <a:schemeClr val="bg1">
              <a:lumMod val="95000"/>
            </a:schemeClr>
          </a:solidFill>
        </p:spPr>
        <p:txBody>
          <a:bodyPr lIns="252000" tIns="252000" rIns="0" bIns="252000" anchor="t" anchorCtr="0">
            <a:normAutofit/>
          </a:bodyPr>
          <a:lstStyle>
            <a:lvl1pPr marL="0" indent="0">
              <a:lnSpc>
                <a:spcPct val="107000"/>
              </a:lnSpc>
              <a:spcAft>
                <a:spcPts val="0"/>
              </a:spcAft>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a:t>
            </a:r>
            <a:br>
              <a:rPr lang="fi-FI" dirty="0"/>
            </a:br>
            <a:r>
              <a:rPr lang="fi-FI" dirty="0"/>
              <a:t>Kuvat (lisää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25" name="Kuvaaja">
            <a:extLst>
              <a:ext uri="{FF2B5EF4-FFF2-40B4-BE49-F238E27FC236}">
                <a16:creationId xmlns:a16="http://schemas.microsoft.com/office/drawing/2014/main" id="{A0F24AA8-EC72-52BA-FDAC-A0C0E916C733}"/>
              </a:ext>
            </a:extLst>
          </p:cNvPr>
          <p:cNvSpPr>
            <a:spLocks noGrp="1"/>
          </p:cNvSpPr>
          <p:nvPr>
            <p:ph type="body" sz="quarter" idx="17" hasCustomPrompt="1"/>
          </p:nvPr>
        </p:nvSpPr>
        <p:spPr>
          <a:xfrm>
            <a:off x="608866" y="5797920"/>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pic>
        <p:nvPicPr>
          <p:cNvPr id="33" name="800">
            <a:extLst>
              <a:ext uri="{FF2B5EF4-FFF2-40B4-BE49-F238E27FC236}">
                <a16:creationId xmlns:a16="http://schemas.microsoft.com/office/drawing/2014/main" id="{7A53F018-CBA4-9C93-A151-CFF7B30FC13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34" name="Vaakuna">
            <a:extLst>
              <a:ext uri="{FF2B5EF4-FFF2-40B4-BE49-F238E27FC236}">
                <a16:creationId xmlns:a16="http://schemas.microsoft.com/office/drawing/2014/main" id="{8039BFFD-BBCC-ECC7-780D-620F4630693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005596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laatikot 1">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12187" y="838747"/>
            <a:ext cx="10366877" cy="665509"/>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hasCustomPrompt="1"/>
          </p:nvPr>
        </p:nvSpPr>
        <p:spPr>
          <a:xfrm>
            <a:off x="912686" y="1931436"/>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4" name="Tekstin paikkamerkki">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10245" y="2665192"/>
            <a:ext cx="4627988" cy="1187141"/>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6" name="Otsikkolaatikko 2">
            <a:extLst>
              <a:ext uri="{FF2B5EF4-FFF2-40B4-BE49-F238E27FC236}">
                <a16:creationId xmlns:a16="http://schemas.microsoft.com/office/drawing/2014/main" id="{C2D0AE62-DD0C-020B-1BE8-4B298B855075}"/>
              </a:ext>
            </a:extLst>
          </p:cNvPr>
          <p:cNvSpPr>
            <a:spLocks noGrp="1"/>
          </p:cNvSpPr>
          <p:nvPr>
            <p:ph type="body" sz="quarter" idx="62" hasCustomPrompt="1"/>
          </p:nvPr>
        </p:nvSpPr>
        <p:spPr>
          <a:xfrm>
            <a:off x="912435" y="4141577"/>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7" name="Tekstin paikkamerkki">
            <a:extLst>
              <a:ext uri="{FF2B5EF4-FFF2-40B4-BE49-F238E27FC236}">
                <a16:creationId xmlns:a16="http://schemas.microsoft.com/office/drawing/2014/main" id="{1A080DF7-5C91-87CD-380C-416F779CECA4}"/>
              </a:ext>
            </a:extLst>
          </p:cNvPr>
          <p:cNvSpPr>
            <a:spLocks noGrp="1"/>
          </p:cNvSpPr>
          <p:nvPr>
            <p:ph type="body" idx="63" hasCustomPrompt="1"/>
          </p:nvPr>
        </p:nvSpPr>
        <p:spPr>
          <a:xfrm>
            <a:off x="909994" y="4869012"/>
            <a:ext cx="4627988" cy="1185600"/>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2" name="Otsikkolaatikko 3">
            <a:extLst>
              <a:ext uri="{FF2B5EF4-FFF2-40B4-BE49-F238E27FC236}">
                <a16:creationId xmlns:a16="http://schemas.microsoft.com/office/drawing/2014/main" id="{8DA24908-A197-535C-2F48-6B208937896D}"/>
              </a:ext>
            </a:extLst>
          </p:cNvPr>
          <p:cNvSpPr>
            <a:spLocks noGrp="1"/>
          </p:cNvSpPr>
          <p:nvPr>
            <p:ph type="body" sz="quarter" idx="60" hasCustomPrompt="1"/>
          </p:nvPr>
        </p:nvSpPr>
        <p:spPr>
          <a:xfrm>
            <a:off x="6654019" y="1931436"/>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3" name="Tekstin paikkamerkki">
            <a:extLst>
              <a:ext uri="{FF2B5EF4-FFF2-40B4-BE49-F238E27FC236}">
                <a16:creationId xmlns:a16="http://schemas.microsoft.com/office/drawing/2014/main" id="{23C485E0-6D64-611A-5E95-94F4547B653C}"/>
              </a:ext>
            </a:extLst>
          </p:cNvPr>
          <p:cNvSpPr>
            <a:spLocks noGrp="1"/>
          </p:cNvSpPr>
          <p:nvPr>
            <p:ph type="body" idx="61" hasCustomPrompt="1"/>
          </p:nvPr>
        </p:nvSpPr>
        <p:spPr>
          <a:xfrm>
            <a:off x="6651578" y="2665192"/>
            <a:ext cx="4627988" cy="1187141"/>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8" name="Otsikkolaatikko 4">
            <a:extLst>
              <a:ext uri="{FF2B5EF4-FFF2-40B4-BE49-F238E27FC236}">
                <a16:creationId xmlns:a16="http://schemas.microsoft.com/office/drawing/2014/main" id="{3B6CFB1E-7EBA-534D-7160-0359174C56E9}"/>
              </a:ext>
            </a:extLst>
          </p:cNvPr>
          <p:cNvSpPr>
            <a:spLocks noGrp="1"/>
          </p:cNvSpPr>
          <p:nvPr>
            <p:ph type="body" sz="quarter" idx="64" hasCustomPrompt="1"/>
          </p:nvPr>
        </p:nvSpPr>
        <p:spPr>
          <a:xfrm>
            <a:off x="6653267" y="4141577"/>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9" name="Tekstin paikkamerkki">
            <a:extLst>
              <a:ext uri="{FF2B5EF4-FFF2-40B4-BE49-F238E27FC236}">
                <a16:creationId xmlns:a16="http://schemas.microsoft.com/office/drawing/2014/main" id="{0E488217-7472-6C91-5C64-4156DAECCE9F}"/>
              </a:ext>
            </a:extLst>
          </p:cNvPr>
          <p:cNvSpPr>
            <a:spLocks noGrp="1"/>
          </p:cNvSpPr>
          <p:nvPr>
            <p:ph type="body" idx="65" hasCustomPrompt="1"/>
          </p:nvPr>
        </p:nvSpPr>
        <p:spPr>
          <a:xfrm>
            <a:off x="6651327" y="4869012"/>
            <a:ext cx="4627988" cy="1185600"/>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Tree>
    <p:extLst>
      <p:ext uri="{BB962C8B-B14F-4D97-AF65-F5344CB8AC3E}">
        <p14:creationId xmlns:p14="http://schemas.microsoft.com/office/powerpoint/2010/main" val="1036922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laatikot 2">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934191"/>
            <a:ext cx="1030605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4" name="Tekstin paikkamerkki">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15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5" name="Tekstin paikkamerkki">
            <a:extLst>
              <a:ext uri="{FF2B5EF4-FFF2-40B4-BE49-F238E27FC236}">
                <a16:creationId xmlns:a16="http://schemas.microsoft.com/office/drawing/2014/main" id="{D41AD942-2415-02FC-ED36-41FBDA0F1879}"/>
              </a:ext>
            </a:extLst>
          </p:cNvPr>
          <p:cNvSpPr>
            <a:spLocks noGrp="1"/>
          </p:cNvSpPr>
          <p:nvPr>
            <p:ph type="body" idx="10" hasCustomPrompt="1"/>
          </p:nvPr>
        </p:nvSpPr>
        <p:spPr>
          <a:xfrm>
            <a:off x="46560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6" name="Tekstin paikkamerkki">
            <a:extLst>
              <a:ext uri="{FF2B5EF4-FFF2-40B4-BE49-F238E27FC236}">
                <a16:creationId xmlns:a16="http://schemas.microsoft.com/office/drawing/2014/main" id="{58A81BB5-16F2-D326-E39F-DE059EDCA8B7}"/>
              </a:ext>
            </a:extLst>
          </p:cNvPr>
          <p:cNvSpPr>
            <a:spLocks noGrp="1"/>
          </p:cNvSpPr>
          <p:nvPr>
            <p:ph type="body" idx="11" hasCustomPrompt="1"/>
          </p:nvPr>
        </p:nvSpPr>
        <p:spPr>
          <a:xfrm>
            <a:off x="83605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7" name="Tekstin paikkamerkki">
            <a:extLst>
              <a:ext uri="{FF2B5EF4-FFF2-40B4-BE49-F238E27FC236}">
                <a16:creationId xmlns:a16="http://schemas.microsoft.com/office/drawing/2014/main" id="{0DB8674F-89F8-61D0-F1D6-A0B1472905EA}"/>
              </a:ext>
            </a:extLst>
          </p:cNvPr>
          <p:cNvSpPr>
            <a:spLocks noGrp="1"/>
          </p:cNvSpPr>
          <p:nvPr>
            <p:ph type="body" idx="12" hasCustomPrompt="1"/>
          </p:nvPr>
        </p:nvSpPr>
        <p:spPr>
          <a:xfrm>
            <a:off x="3033853" y="5077933"/>
            <a:ext cx="6124297" cy="1119668"/>
          </a:xfrm>
          <a:prstGeom prst="rect">
            <a:avLst/>
          </a:prstGeom>
        </p:spPr>
        <p:txBody>
          <a:bodyPr vert="horz" lIns="0" tIns="0" rIns="0" bIns="0" rtlCol="0" anchor="t" anchorCtr="0">
            <a:noAutofit/>
          </a:bodyPr>
          <a:lstStyle>
            <a:lvl1pPr marL="0" indent="0" algn="ctr">
              <a:lnSpc>
                <a:spcPct val="107000"/>
              </a:lnSpc>
              <a:spcAft>
                <a:spcPts val="1000"/>
              </a:spcAft>
              <a:buClrTx/>
              <a:buSzPct val="100000"/>
              <a:buFont typeface="Arial" panose="020B0604020202020204" pitchFamily="34" charset="0"/>
              <a:buNone/>
              <a:defRPr sz="2400" b="1">
                <a:solidFill>
                  <a:schemeClr val="bg2"/>
                </a:solidFill>
              </a:defRPr>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Tree>
    <p:extLst>
      <p:ext uri="{BB962C8B-B14F-4D97-AF65-F5344CB8AC3E}">
        <p14:creationId xmlns:p14="http://schemas.microsoft.com/office/powerpoint/2010/main" val="3544188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kstilaatikot 3">
    <p:bg>
      <p:bgPr>
        <a:solidFill>
          <a:schemeClr val="bg1"/>
        </a:solidFill>
        <a:effectLst/>
      </p:bgPr>
    </p:bg>
    <p:spTree>
      <p:nvGrpSpPr>
        <p:cNvPr id="1" name=""/>
        <p:cNvGrpSpPr/>
        <p:nvPr/>
      </p:nvGrpSpPr>
      <p:grpSpPr>
        <a:xfrm>
          <a:off x="0" y="0"/>
          <a:ext cx="0" cy="0"/>
          <a:chOff x="0" y="0"/>
          <a:chExt cx="0" cy="0"/>
        </a:xfrm>
      </p:grpSpPr>
      <p:sp>
        <p:nvSpPr>
          <p:cNvPr id="35" name="Otsikko">
            <a:extLst>
              <a:ext uri="{FF2B5EF4-FFF2-40B4-BE49-F238E27FC236}">
                <a16:creationId xmlns:a16="http://schemas.microsoft.com/office/drawing/2014/main" id="{F226AD1B-2D4B-4DFF-A862-60F684385205}"/>
              </a:ext>
            </a:extLst>
          </p:cNvPr>
          <p:cNvSpPr>
            <a:spLocks noGrp="1"/>
          </p:cNvSpPr>
          <p:nvPr>
            <p:ph type="title" hasCustomPrompt="1"/>
          </p:nvPr>
        </p:nvSpPr>
        <p:spPr>
          <a:xfrm>
            <a:off x="784410" y="768766"/>
            <a:ext cx="1020582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715" name="1"/>
          <p:cNvSpPr txBox="1">
            <a:spLocks noGrp="1"/>
          </p:cNvSpPr>
          <p:nvPr>
            <p:ph type="body" sz="quarter" idx="28" hasCustomPrompt="1"/>
          </p:nvPr>
        </p:nvSpPr>
        <p:spPr>
          <a:xfrm>
            <a:off x="414421"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1</a:t>
            </a:r>
            <a:endParaRPr dirty="0"/>
          </a:p>
        </p:txBody>
      </p:sp>
      <p:sp>
        <p:nvSpPr>
          <p:cNvPr id="714" name="Nuoli 1"/>
          <p:cNvSpPr txBox="1">
            <a:spLocks noGrp="1"/>
          </p:cNvSpPr>
          <p:nvPr>
            <p:ph type="body" sz="quarter" idx="27"/>
          </p:nvPr>
        </p:nvSpPr>
        <p:spPr>
          <a:xfrm>
            <a:off x="1282819"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5" name="Tekstin paikkamerkki">
            <a:extLst>
              <a:ext uri="{FF2B5EF4-FFF2-40B4-BE49-F238E27FC236}">
                <a16:creationId xmlns:a16="http://schemas.microsoft.com/office/drawing/2014/main" id="{22BC1441-8C29-4E59-42F7-C7F7FDA957F5}"/>
              </a:ext>
            </a:extLst>
          </p:cNvPr>
          <p:cNvSpPr>
            <a:spLocks noGrp="1"/>
          </p:cNvSpPr>
          <p:nvPr>
            <p:ph type="body" idx="1" hasCustomPrompt="1"/>
          </p:nvPr>
        </p:nvSpPr>
        <p:spPr>
          <a:xfrm>
            <a:off x="805493"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1" name="2">
            <a:extLst>
              <a:ext uri="{FF2B5EF4-FFF2-40B4-BE49-F238E27FC236}">
                <a16:creationId xmlns:a16="http://schemas.microsoft.com/office/drawing/2014/main" id="{5F7E313D-FD03-4933-AC8C-B0DB042B7E04}"/>
              </a:ext>
            </a:extLst>
          </p:cNvPr>
          <p:cNvSpPr txBox="1">
            <a:spLocks noGrp="1"/>
          </p:cNvSpPr>
          <p:nvPr>
            <p:ph type="body" sz="quarter" idx="52" hasCustomPrompt="1"/>
          </p:nvPr>
        </p:nvSpPr>
        <p:spPr>
          <a:xfrm>
            <a:off x="3150825"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2</a:t>
            </a:r>
            <a:endParaRPr dirty="0"/>
          </a:p>
        </p:txBody>
      </p:sp>
      <p:sp>
        <p:nvSpPr>
          <p:cNvPr id="2" name="Nuoli 2">
            <a:extLst>
              <a:ext uri="{FF2B5EF4-FFF2-40B4-BE49-F238E27FC236}">
                <a16:creationId xmlns:a16="http://schemas.microsoft.com/office/drawing/2014/main" id="{7F2BCBB5-21CA-7B00-B82A-66F972247546}"/>
              </a:ext>
            </a:extLst>
          </p:cNvPr>
          <p:cNvSpPr txBox="1">
            <a:spLocks noGrp="1"/>
          </p:cNvSpPr>
          <p:nvPr>
            <p:ph type="body" sz="quarter" idx="65"/>
          </p:nvPr>
        </p:nvSpPr>
        <p:spPr>
          <a:xfrm>
            <a:off x="4016037"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7" name="Tekstin paikkamerkki">
            <a:extLst>
              <a:ext uri="{FF2B5EF4-FFF2-40B4-BE49-F238E27FC236}">
                <a16:creationId xmlns:a16="http://schemas.microsoft.com/office/drawing/2014/main" id="{B4C64DFA-3860-B507-0EA3-F2ED451ED70C}"/>
              </a:ext>
            </a:extLst>
          </p:cNvPr>
          <p:cNvSpPr>
            <a:spLocks noGrp="1"/>
          </p:cNvSpPr>
          <p:nvPr>
            <p:ph type="body" idx="68" hasCustomPrompt="1"/>
          </p:nvPr>
        </p:nvSpPr>
        <p:spPr>
          <a:xfrm>
            <a:off x="3541897"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3" name="3">
            <a:extLst>
              <a:ext uri="{FF2B5EF4-FFF2-40B4-BE49-F238E27FC236}">
                <a16:creationId xmlns:a16="http://schemas.microsoft.com/office/drawing/2014/main" id="{A7B12C41-D2A3-401E-BCB2-3523C5F99F8B}"/>
              </a:ext>
            </a:extLst>
          </p:cNvPr>
          <p:cNvSpPr txBox="1">
            <a:spLocks noGrp="1"/>
          </p:cNvSpPr>
          <p:nvPr>
            <p:ph type="body" sz="quarter" idx="54" hasCustomPrompt="1"/>
          </p:nvPr>
        </p:nvSpPr>
        <p:spPr>
          <a:xfrm>
            <a:off x="5898453"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3</a:t>
            </a:r>
            <a:endParaRPr dirty="0"/>
          </a:p>
        </p:txBody>
      </p:sp>
      <p:sp>
        <p:nvSpPr>
          <p:cNvPr id="3" name="Nuoli 3">
            <a:extLst>
              <a:ext uri="{FF2B5EF4-FFF2-40B4-BE49-F238E27FC236}">
                <a16:creationId xmlns:a16="http://schemas.microsoft.com/office/drawing/2014/main" id="{506D23F4-6389-439B-13C9-7BC9B0BA3E35}"/>
              </a:ext>
            </a:extLst>
          </p:cNvPr>
          <p:cNvSpPr txBox="1">
            <a:spLocks noGrp="1"/>
          </p:cNvSpPr>
          <p:nvPr>
            <p:ph type="body" sz="quarter" idx="66"/>
          </p:nvPr>
        </p:nvSpPr>
        <p:spPr>
          <a:xfrm>
            <a:off x="6756871"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8" name="Tekstin paikkamerkki">
            <a:extLst>
              <a:ext uri="{FF2B5EF4-FFF2-40B4-BE49-F238E27FC236}">
                <a16:creationId xmlns:a16="http://schemas.microsoft.com/office/drawing/2014/main" id="{7157ABE4-2A60-6006-5212-FD8E76AF9468}"/>
              </a:ext>
            </a:extLst>
          </p:cNvPr>
          <p:cNvSpPr>
            <a:spLocks noGrp="1"/>
          </p:cNvSpPr>
          <p:nvPr>
            <p:ph type="body" idx="69" hasCustomPrompt="1"/>
          </p:nvPr>
        </p:nvSpPr>
        <p:spPr>
          <a:xfrm>
            <a:off x="6296289"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5" name="4">
            <a:extLst>
              <a:ext uri="{FF2B5EF4-FFF2-40B4-BE49-F238E27FC236}">
                <a16:creationId xmlns:a16="http://schemas.microsoft.com/office/drawing/2014/main" id="{85D7E0DA-86AD-40D0-9237-B8D725A6C7F4}"/>
              </a:ext>
            </a:extLst>
          </p:cNvPr>
          <p:cNvSpPr txBox="1">
            <a:spLocks noGrp="1"/>
          </p:cNvSpPr>
          <p:nvPr>
            <p:ph type="body" sz="quarter" idx="56" hasCustomPrompt="1"/>
          </p:nvPr>
        </p:nvSpPr>
        <p:spPr>
          <a:xfrm>
            <a:off x="8659069"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4</a:t>
            </a:r>
            <a:endParaRPr dirty="0"/>
          </a:p>
        </p:txBody>
      </p:sp>
      <p:sp>
        <p:nvSpPr>
          <p:cNvPr id="4" name="Nuoli 4">
            <a:extLst>
              <a:ext uri="{FF2B5EF4-FFF2-40B4-BE49-F238E27FC236}">
                <a16:creationId xmlns:a16="http://schemas.microsoft.com/office/drawing/2014/main" id="{C9BA6829-62A3-33C9-2014-CFFF9724F02F}"/>
              </a:ext>
            </a:extLst>
          </p:cNvPr>
          <p:cNvSpPr txBox="1">
            <a:spLocks noGrp="1"/>
          </p:cNvSpPr>
          <p:nvPr>
            <p:ph type="body" sz="quarter" idx="67"/>
          </p:nvPr>
        </p:nvSpPr>
        <p:spPr>
          <a:xfrm>
            <a:off x="9522361"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9" name="Tekstin paikkamerkki">
            <a:extLst>
              <a:ext uri="{FF2B5EF4-FFF2-40B4-BE49-F238E27FC236}">
                <a16:creationId xmlns:a16="http://schemas.microsoft.com/office/drawing/2014/main" id="{54AAA421-26D5-C157-E063-08A39FFD76EB}"/>
              </a:ext>
            </a:extLst>
          </p:cNvPr>
          <p:cNvSpPr>
            <a:spLocks noGrp="1"/>
          </p:cNvSpPr>
          <p:nvPr>
            <p:ph type="body" idx="70" hasCustomPrompt="1"/>
          </p:nvPr>
        </p:nvSpPr>
        <p:spPr>
          <a:xfrm>
            <a:off x="9044620" y="2764578"/>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Tree>
    <p:extLst>
      <p:ext uri="{BB962C8B-B14F-4D97-AF65-F5344CB8AC3E}">
        <p14:creationId xmlns:p14="http://schemas.microsoft.com/office/powerpoint/2010/main" val="4134990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Tree>
    <p:extLst>
      <p:ext uri="{BB962C8B-B14F-4D97-AF65-F5344CB8AC3E}">
        <p14:creationId xmlns:p14="http://schemas.microsoft.com/office/powerpoint/2010/main" val="261758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 tekstilaatikot">
    <p:bg>
      <p:bgPr>
        <a:solidFill>
          <a:schemeClr val="bg1"/>
        </a:solidFill>
        <a:effectLst/>
      </p:bgPr>
    </p:bg>
    <p:spTree>
      <p:nvGrpSpPr>
        <p:cNvPr id="1" name=""/>
        <p:cNvGrpSpPr/>
        <p:nvPr/>
      </p:nvGrpSpPr>
      <p:grpSpPr>
        <a:xfrm>
          <a:off x="0" y="0"/>
          <a:ext cx="0" cy="0"/>
          <a:chOff x="0" y="0"/>
          <a:chExt cx="0" cy="0"/>
        </a:xfrm>
      </p:grpSpPr>
      <p:sp>
        <p:nvSpPr>
          <p:cNvPr id="15" name="Otsikko">
            <a:extLst>
              <a:ext uri="{FF2B5EF4-FFF2-40B4-BE49-F238E27FC236}">
                <a16:creationId xmlns:a16="http://schemas.microsoft.com/office/drawing/2014/main" id="{88919CED-69A7-DA72-1C99-F4441B76F334}"/>
              </a:ext>
            </a:extLst>
          </p:cNvPr>
          <p:cNvSpPr>
            <a:spLocks noGrp="1"/>
          </p:cNvSpPr>
          <p:nvPr>
            <p:ph type="title" hasCustomPrompt="1"/>
          </p:nvPr>
        </p:nvSpPr>
        <p:spPr>
          <a:xfrm>
            <a:off x="676378" y="3582737"/>
            <a:ext cx="10835036" cy="574871"/>
          </a:xfrm>
        </p:spPr>
        <p:txBody>
          <a:bodyPr anchor="ctr" anchorCtr="0"/>
          <a:lstStyle>
            <a:lvl1pPr algn="l">
              <a:lnSpc>
                <a:spcPct val="85000"/>
              </a:lnSpc>
              <a:defRPr sz="3700" spc="-50" baseline="0">
                <a:solidFill>
                  <a:schemeClr val="bg2"/>
                </a:solidFill>
              </a:defRPr>
            </a:lvl1pPr>
          </a:lstStyle>
          <a:p>
            <a:r>
              <a:rPr lang="fi-FI" dirty="0"/>
              <a:t>Muokkaa otsikkoa napsauttamalla</a:t>
            </a:r>
            <a:endParaRPr lang="fi-FI" noProof="0" dirty="0"/>
          </a:p>
        </p:txBody>
      </p:sp>
      <p:sp>
        <p:nvSpPr>
          <p:cNvPr id="2" name="Nuoli 1">
            <a:extLst>
              <a:ext uri="{FF2B5EF4-FFF2-40B4-BE49-F238E27FC236}">
                <a16:creationId xmlns:a16="http://schemas.microsoft.com/office/drawing/2014/main" id="{749B0A75-5928-EF9F-8AE2-1C9B81FA8AC3}"/>
              </a:ext>
            </a:extLst>
          </p:cNvPr>
          <p:cNvSpPr txBox="1">
            <a:spLocks noGrp="1"/>
          </p:cNvSpPr>
          <p:nvPr>
            <p:ph type="body" sz="quarter" idx="65"/>
          </p:nvPr>
        </p:nvSpPr>
        <p:spPr>
          <a:xfrm>
            <a:off x="6805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8" name="Tekstin paikkamerkki">
            <a:extLst>
              <a:ext uri="{FF2B5EF4-FFF2-40B4-BE49-F238E27FC236}">
                <a16:creationId xmlns:a16="http://schemas.microsoft.com/office/drawing/2014/main" id="{A6D181D2-0BCD-D177-527A-C0A330173650}"/>
              </a:ext>
            </a:extLst>
          </p:cNvPr>
          <p:cNvSpPr>
            <a:spLocks noGrp="1"/>
          </p:cNvSpPr>
          <p:nvPr>
            <p:ph type="body" sz="quarter" idx="58" hasCustomPrompt="1"/>
          </p:nvPr>
        </p:nvSpPr>
        <p:spPr>
          <a:xfrm>
            <a:off x="680589" y="5580856"/>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4" name="Nuoli 2">
            <a:extLst>
              <a:ext uri="{FF2B5EF4-FFF2-40B4-BE49-F238E27FC236}">
                <a16:creationId xmlns:a16="http://schemas.microsoft.com/office/drawing/2014/main" id="{D2A3C707-10D3-7F0E-2017-C69C76B65A46}"/>
              </a:ext>
            </a:extLst>
          </p:cNvPr>
          <p:cNvSpPr txBox="1">
            <a:spLocks noGrp="1"/>
          </p:cNvSpPr>
          <p:nvPr>
            <p:ph type="body" sz="quarter" idx="67"/>
          </p:nvPr>
        </p:nvSpPr>
        <p:spPr>
          <a:xfrm>
            <a:off x="34657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3" name="Text Placeholder 2">
            <a:extLst>
              <a:ext uri="{FF2B5EF4-FFF2-40B4-BE49-F238E27FC236}">
                <a16:creationId xmlns:a16="http://schemas.microsoft.com/office/drawing/2014/main" id="{C5ACD32F-5449-DF3E-CD8B-A925D2DB396F}"/>
              </a:ext>
            </a:extLst>
          </p:cNvPr>
          <p:cNvSpPr>
            <a:spLocks noGrp="1"/>
          </p:cNvSpPr>
          <p:nvPr>
            <p:ph type="body" sz="quarter" idx="66" hasCustomPrompt="1"/>
          </p:nvPr>
        </p:nvSpPr>
        <p:spPr>
          <a:xfrm>
            <a:off x="3465789" y="5575387"/>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7" name="Nuoli 3">
            <a:extLst>
              <a:ext uri="{FF2B5EF4-FFF2-40B4-BE49-F238E27FC236}">
                <a16:creationId xmlns:a16="http://schemas.microsoft.com/office/drawing/2014/main" id="{53FAD169-1D56-A58B-3846-B6C589C23513}"/>
              </a:ext>
            </a:extLst>
          </p:cNvPr>
          <p:cNvSpPr txBox="1">
            <a:spLocks noGrp="1"/>
          </p:cNvSpPr>
          <p:nvPr>
            <p:ph type="body" sz="quarter" idx="68"/>
          </p:nvPr>
        </p:nvSpPr>
        <p:spPr>
          <a:xfrm>
            <a:off x="62509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10" name="Tekstin paikkamerkki">
            <a:extLst>
              <a:ext uri="{FF2B5EF4-FFF2-40B4-BE49-F238E27FC236}">
                <a16:creationId xmlns:a16="http://schemas.microsoft.com/office/drawing/2014/main" id="{C268B191-5160-709A-F5CC-E11878C43E7C}"/>
              </a:ext>
            </a:extLst>
          </p:cNvPr>
          <p:cNvSpPr>
            <a:spLocks noGrp="1"/>
          </p:cNvSpPr>
          <p:nvPr>
            <p:ph type="body" sz="quarter" idx="69" hasCustomPrompt="1"/>
          </p:nvPr>
        </p:nvSpPr>
        <p:spPr>
          <a:xfrm>
            <a:off x="6250989" y="5563251"/>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6" name="Nuoli 4">
            <a:extLst>
              <a:ext uri="{FF2B5EF4-FFF2-40B4-BE49-F238E27FC236}">
                <a16:creationId xmlns:a16="http://schemas.microsoft.com/office/drawing/2014/main" id="{E79632BE-152A-A53B-4B09-1684E3F9FFC9}"/>
              </a:ext>
            </a:extLst>
          </p:cNvPr>
          <p:cNvSpPr txBox="1">
            <a:spLocks noGrp="1"/>
          </p:cNvSpPr>
          <p:nvPr>
            <p:ph type="body" sz="quarter" idx="72"/>
          </p:nvPr>
        </p:nvSpPr>
        <p:spPr>
          <a:xfrm>
            <a:off x="9036189"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12" name="Tekstin paikkamerkki">
            <a:extLst>
              <a:ext uri="{FF2B5EF4-FFF2-40B4-BE49-F238E27FC236}">
                <a16:creationId xmlns:a16="http://schemas.microsoft.com/office/drawing/2014/main" id="{6AEDAFEA-471C-6758-B89E-9BD7DA5780B4}"/>
              </a:ext>
            </a:extLst>
          </p:cNvPr>
          <p:cNvSpPr>
            <a:spLocks noGrp="1"/>
          </p:cNvSpPr>
          <p:nvPr>
            <p:ph type="body" sz="quarter" idx="71" hasCustomPrompt="1"/>
          </p:nvPr>
        </p:nvSpPr>
        <p:spPr>
          <a:xfrm>
            <a:off x="9036188" y="5560947"/>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0" y="-1"/>
            <a:ext cx="12192000" cy="3277076"/>
          </a:xfrm>
          <a:noFill/>
        </p:spPr>
        <p:txBody>
          <a:bodyPr lIns="216000" tIns="144000" rIns="216000"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00">
                <a:solidFill>
                  <a:srgbClr val="404040"/>
                </a:solidFill>
              </a:defRPr>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5" name="Kuvaaja">
            <a:extLst>
              <a:ext uri="{FF2B5EF4-FFF2-40B4-BE49-F238E27FC236}">
                <a16:creationId xmlns:a16="http://schemas.microsoft.com/office/drawing/2014/main" id="{EEC8E8A1-88AC-FE6A-886C-8A276FBDBF26}"/>
              </a:ext>
            </a:extLst>
          </p:cNvPr>
          <p:cNvSpPr>
            <a:spLocks noGrp="1"/>
          </p:cNvSpPr>
          <p:nvPr>
            <p:ph type="body" sz="quarter" idx="22" hasCustomPrompt="1"/>
          </p:nvPr>
        </p:nvSpPr>
        <p:spPr>
          <a:xfrm>
            <a:off x="10639454" y="2871262"/>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29620168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3902760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ikajana">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1" y="934191"/>
            <a:ext cx="10306051" cy="713620"/>
          </a:xfrm>
        </p:spPr>
        <p:txBody>
          <a:bodyPr anchor="b" anchorCtr="0"/>
          <a:lstStyle>
            <a:lvl1pPr algn="l">
              <a:lnSpc>
                <a:spcPct val="85000"/>
              </a:lnSpc>
              <a:defRPr sz="4800" spc="-100" baseline="0">
                <a:solidFill>
                  <a:schemeClr val="bg2"/>
                </a:solidFill>
              </a:defRPr>
            </a:lvl1pPr>
          </a:lstStyle>
          <a:p>
            <a:r>
              <a:rPr lang="fi-FI" dirty="0"/>
              <a:t>Aikajana</a:t>
            </a:r>
            <a:endParaRPr lang="fi-FI" noProof="0" dirty="0"/>
          </a:p>
        </p:txBody>
      </p:sp>
      <p:sp>
        <p:nvSpPr>
          <p:cNvPr id="8" name="Text Placeholder 1">
            <a:extLst>
              <a:ext uri="{FF2B5EF4-FFF2-40B4-BE49-F238E27FC236}">
                <a16:creationId xmlns:a16="http://schemas.microsoft.com/office/drawing/2014/main" id="{4A2DFCC2-F2FB-DDB6-0E48-494730B948B3}"/>
              </a:ext>
            </a:extLst>
          </p:cNvPr>
          <p:cNvSpPr>
            <a:spLocks noGrp="1"/>
          </p:cNvSpPr>
          <p:nvPr>
            <p:ph type="body" idx="13" hasCustomPrompt="1"/>
          </p:nvPr>
        </p:nvSpPr>
        <p:spPr>
          <a:xfrm>
            <a:off x="933448"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9" name="Text Placeholder 1">
            <a:extLst>
              <a:ext uri="{FF2B5EF4-FFF2-40B4-BE49-F238E27FC236}">
                <a16:creationId xmlns:a16="http://schemas.microsoft.com/office/drawing/2014/main" id="{377C5B8A-C64D-E1EB-7677-9FD158263727}"/>
              </a:ext>
            </a:extLst>
          </p:cNvPr>
          <p:cNvSpPr>
            <a:spLocks noGrp="1"/>
          </p:cNvSpPr>
          <p:nvPr>
            <p:ph type="body" idx="14" hasCustomPrompt="1"/>
          </p:nvPr>
        </p:nvSpPr>
        <p:spPr>
          <a:xfrm>
            <a:off x="3600799"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10" name="Text Placeholder 1">
            <a:extLst>
              <a:ext uri="{FF2B5EF4-FFF2-40B4-BE49-F238E27FC236}">
                <a16:creationId xmlns:a16="http://schemas.microsoft.com/office/drawing/2014/main" id="{AAECE788-E374-B1FB-27A7-627739A3990C}"/>
              </a:ext>
            </a:extLst>
          </p:cNvPr>
          <p:cNvSpPr>
            <a:spLocks noGrp="1"/>
          </p:cNvSpPr>
          <p:nvPr>
            <p:ph type="body" idx="15" hasCustomPrompt="1"/>
          </p:nvPr>
        </p:nvSpPr>
        <p:spPr>
          <a:xfrm>
            <a:off x="6268150"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11" name="Text Placeholder 1">
            <a:extLst>
              <a:ext uri="{FF2B5EF4-FFF2-40B4-BE49-F238E27FC236}">
                <a16:creationId xmlns:a16="http://schemas.microsoft.com/office/drawing/2014/main" id="{5F264BC1-9945-2634-A6F5-1A9491B9E8A6}"/>
              </a:ext>
            </a:extLst>
          </p:cNvPr>
          <p:cNvSpPr>
            <a:spLocks noGrp="1"/>
          </p:cNvSpPr>
          <p:nvPr>
            <p:ph type="body" idx="16" hasCustomPrompt="1"/>
          </p:nvPr>
        </p:nvSpPr>
        <p:spPr>
          <a:xfrm>
            <a:off x="8935501"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2502"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5" name="Text Placeholder 1">
            <a:extLst>
              <a:ext uri="{FF2B5EF4-FFF2-40B4-BE49-F238E27FC236}">
                <a16:creationId xmlns:a16="http://schemas.microsoft.com/office/drawing/2014/main" id="{A0332319-D819-ED72-3EAC-4170892D8F84}"/>
              </a:ext>
            </a:extLst>
          </p:cNvPr>
          <p:cNvSpPr>
            <a:spLocks noGrp="1"/>
          </p:cNvSpPr>
          <p:nvPr>
            <p:ph type="body" idx="10" hasCustomPrompt="1"/>
          </p:nvPr>
        </p:nvSpPr>
        <p:spPr>
          <a:xfrm>
            <a:off x="3619853"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6" name="Text Placeholder 1">
            <a:extLst>
              <a:ext uri="{FF2B5EF4-FFF2-40B4-BE49-F238E27FC236}">
                <a16:creationId xmlns:a16="http://schemas.microsoft.com/office/drawing/2014/main" id="{92DDDBEB-5B4B-FE58-0461-C2C6200AE7C3}"/>
              </a:ext>
            </a:extLst>
          </p:cNvPr>
          <p:cNvSpPr>
            <a:spLocks noGrp="1"/>
          </p:cNvSpPr>
          <p:nvPr>
            <p:ph type="body" idx="11" hasCustomPrompt="1"/>
          </p:nvPr>
        </p:nvSpPr>
        <p:spPr>
          <a:xfrm>
            <a:off x="6287203"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7" name="Text Placeholder 1">
            <a:extLst>
              <a:ext uri="{FF2B5EF4-FFF2-40B4-BE49-F238E27FC236}">
                <a16:creationId xmlns:a16="http://schemas.microsoft.com/office/drawing/2014/main" id="{3AF46AF2-1DE8-0831-397B-2046D9539570}"/>
              </a:ext>
            </a:extLst>
          </p:cNvPr>
          <p:cNvSpPr>
            <a:spLocks noGrp="1"/>
          </p:cNvSpPr>
          <p:nvPr>
            <p:ph type="body" idx="12" hasCustomPrompt="1"/>
          </p:nvPr>
        </p:nvSpPr>
        <p:spPr>
          <a:xfrm>
            <a:off x="8954554"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Tree>
    <p:extLst>
      <p:ext uri="{BB962C8B-B14F-4D97-AF65-F5344CB8AC3E}">
        <p14:creationId xmlns:p14="http://schemas.microsoft.com/office/powerpoint/2010/main" val="1745759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85000"/>
              </a:lnSpc>
              <a:defRPr sz="4800" spc="-100" baseline="0">
                <a:solidFill>
                  <a:schemeClr val="bg2"/>
                </a:solidFill>
              </a:defRPr>
            </a:lvl1pPr>
          </a:lstStyle>
          <a:p>
            <a:r>
              <a:rPr lang="fi-FI" dirty="0"/>
              <a:t>Taulukko</a:t>
            </a:r>
            <a:endParaRPr lang="fi-FI" noProof="0" dirty="0"/>
          </a:p>
        </p:txBody>
      </p:sp>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dirty="0"/>
              <a:t>Lisää taulukko kuvakkeesta.</a:t>
            </a:r>
          </a:p>
        </p:txBody>
      </p:sp>
    </p:spTree>
    <p:extLst>
      <p:ext uri="{BB962C8B-B14F-4D97-AF65-F5344CB8AC3E}">
        <p14:creationId xmlns:p14="http://schemas.microsoft.com/office/powerpoint/2010/main" val="1174300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inaus">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1033106" y="1648047"/>
            <a:ext cx="10125789" cy="2658063"/>
          </a:xfrm>
        </p:spPr>
        <p:txBody>
          <a:bodyPr anchor="ctr" anchorCtr="0">
            <a:noAutofit/>
          </a:bodyPr>
          <a:lstStyle>
            <a:lvl1pPr algn="ctr">
              <a:lnSpc>
                <a:spcPct val="85000"/>
              </a:lnSpc>
              <a:defRPr sz="6600" spc="-100" baseline="0">
                <a:solidFill>
                  <a:schemeClr val="bg2"/>
                </a:solidFill>
              </a:defRPr>
            </a:lvl1pPr>
          </a:lstStyle>
          <a:p>
            <a:r>
              <a:rPr lang="fi-FI" dirty="0">
                <a:latin typeface="Arial" panose="020B0604020202020204" pitchFamily="34" charset="0"/>
                <a:cs typeface="Arial" panose="020B0604020202020204" pitchFamily="34" charset="0"/>
              </a:rPr>
              <a:t>“</a:t>
            </a:r>
            <a:r>
              <a:rPr lang="fi-FI" dirty="0"/>
              <a:t>Lainaus</a:t>
            </a:r>
            <a:br>
              <a:rPr lang="fi-FI" dirty="0"/>
            </a:br>
            <a:r>
              <a:rPr lang="fi-FI" dirty="0"/>
              <a:t>kahdella rivillä”</a:t>
            </a:r>
            <a:endParaRPr lang="en-US" dirty="0"/>
          </a:p>
        </p:txBody>
      </p:sp>
      <p:sp>
        <p:nvSpPr>
          <p:cNvPr id="3" name="Nimi">
            <a:extLst>
              <a:ext uri="{FF2B5EF4-FFF2-40B4-BE49-F238E27FC236}">
                <a16:creationId xmlns:a16="http://schemas.microsoft.com/office/drawing/2014/main" id="{30294658-408B-E291-CED0-2DDF1B9122F9}"/>
              </a:ext>
            </a:extLst>
          </p:cNvPr>
          <p:cNvSpPr>
            <a:spLocks noGrp="1"/>
          </p:cNvSpPr>
          <p:nvPr>
            <p:ph type="subTitle" idx="1" hasCustomPrompt="1"/>
          </p:nvPr>
        </p:nvSpPr>
        <p:spPr>
          <a:xfrm>
            <a:off x="1561674" y="4464252"/>
            <a:ext cx="9068652" cy="585081"/>
          </a:xfrm>
          <a:prstGeom prst="rect">
            <a:avLst/>
          </a:prstGeom>
        </p:spPr>
        <p:txBody>
          <a:bodyPr lIns="0" rIns="0" anchor="t" anchorCtr="0">
            <a:noAutofit/>
          </a:bodyPr>
          <a:lstStyle>
            <a:lvl1pPr marL="0" indent="0" algn="ctr">
              <a:lnSpc>
                <a:spcPct val="100000"/>
              </a:lnSpc>
              <a:spcAft>
                <a:spcPts val="0"/>
              </a:spcAft>
              <a:buNone/>
              <a:defRPr sz="3200" b="0">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Nimi, titteli</a:t>
            </a:r>
            <a:endParaRPr lang="en-US" dirty="0"/>
          </a:p>
        </p:txBody>
      </p:sp>
      <p:pic>
        <p:nvPicPr>
          <p:cNvPr id="2" name="800">
            <a:extLst>
              <a:ext uri="{FF2B5EF4-FFF2-40B4-BE49-F238E27FC236}">
                <a16:creationId xmlns:a16="http://schemas.microsoft.com/office/drawing/2014/main" id="{A2984BF8-F6C3-AA50-4CE5-445A3F5A0C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91E6EF6C-FC37-7C2D-E1C8-0B7E0C35CB4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050947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kollaasi 1">
    <p:bg>
      <p:bgPr>
        <a:solidFill>
          <a:schemeClr val="bg1"/>
        </a:solidFill>
        <a:effectLst/>
      </p:bgPr>
    </p:bg>
    <p:spTree>
      <p:nvGrpSpPr>
        <p:cNvPr id="1" name=""/>
        <p:cNvGrpSpPr/>
        <p:nvPr/>
      </p:nvGrpSpPr>
      <p:grpSpPr>
        <a:xfrm>
          <a:off x="0" y="0"/>
          <a:ext cx="0" cy="0"/>
          <a:chOff x="0" y="0"/>
          <a:chExt cx="0" cy="0"/>
        </a:xfrm>
      </p:grpSpPr>
      <p:sp>
        <p:nvSpPr>
          <p:cNvPr id="3" name="Otsikko">
            <a:extLst>
              <a:ext uri="{FF2B5EF4-FFF2-40B4-BE49-F238E27FC236}">
                <a16:creationId xmlns:a16="http://schemas.microsoft.com/office/drawing/2014/main" id="{C5E65881-3885-45A7-C439-DBAF00B72F3B}"/>
              </a:ext>
            </a:extLst>
          </p:cNvPr>
          <p:cNvSpPr>
            <a:spLocks noGrp="1"/>
          </p:cNvSpPr>
          <p:nvPr>
            <p:ph type="title" hasCustomPrompt="1"/>
          </p:nvPr>
        </p:nvSpPr>
        <p:spPr>
          <a:xfrm>
            <a:off x="225047" y="214852"/>
            <a:ext cx="3528000" cy="3528000"/>
          </a:xfrm>
          <a:prstGeom prst="roundRect">
            <a:avLst>
              <a:gd name="adj" fmla="val 2951"/>
            </a:avLst>
          </a:prstGeom>
          <a:solidFill>
            <a:schemeClr val="bg2"/>
          </a:solidFill>
        </p:spPr>
        <p:txBody>
          <a:bodyPr vert="horz" lIns="252000" tIns="0" rIns="180000" bIns="0" rtlCol="0" anchor="ctr" anchorCtr="0">
            <a:noAutofit/>
          </a:bodyPr>
          <a:lstStyle>
            <a:lvl1pPr algn="l">
              <a:lnSpc>
                <a:spcPct val="90000"/>
              </a:lnSpc>
              <a:defRPr sz="3500">
                <a:solidFill>
                  <a:schemeClr val="bg1"/>
                </a:solidFill>
              </a:defRPr>
            </a:lvl1pPr>
          </a:lstStyle>
          <a:p>
            <a:r>
              <a:rPr lang="fi-FI" dirty="0"/>
              <a:t>Muokkaa otsikkoa</a:t>
            </a:r>
            <a:endParaRPr lang="en-US" dirty="0"/>
          </a:p>
        </p:txBody>
      </p:sp>
      <p:sp>
        <p:nvSpPr>
          <p:cNvPr id="13" name="Tekstin paikkamerkki">
            <a:extLst>
              <a:ext uri="{FF2B5EF4-FFF2-40B4-BE49-F238E27FC236}">
                <a16:creationId xmlns:a16="http://schemas.microsoft.com/office/drawing/2014/main" id="{F2514C7E-3C97-13C3-7EC9-BABC547C7A2E}"/>
              </a:ext>
            </a:extLst>
          </p:cNvPr>
          <p:cNvSpPr>
            <a:spLocks noGrp="1"/>
          </p:cNvSpPr>
          <p:nvPr>
            <p:ph type="body" sz="quarter" idx="24" hasCustomPrompt="1"/>
          </p:nvPr>
        </p:nvSpPr>
        <p:spPr>
          <a:xfrm>
            <a:off x="225047" y="3957702"/>
            <a:ext cx="3528000" cy="2685444"/>
          </a:xfrm>
          <a:prstGeom prst="roundRect">
            <a:avLst>
              <a:gd name="adj" fmla="val 3529"/>
            </a:avLst>
          </a:prstGeom>
          <a:solidFill>
            <a:schemeClr val="bg1">
              <a:lumMod val="95000"/>
            </a:schemeClr>
          </a:solidFill>
        </p:spPr>
        <p:txBody>
          <a:bodyPr lIns="252000" rIns="144000" anchor="ctr" anchorCtr="0">
            <a:noAutofit/>
          </a:bodyPr>
          <a:lstStyle>
            <a:lvl1pPr marL="0" indent="0">
              <a:lnSpc>
                <a:spcPct val="107000"/>
              </a:lnSpc>
              <a:spcAft>
                <a:spcPts val="1000"/>
              </a:spcAft>
              <a:buNone/>
              <a:defRPr sz="1900" b="0">
                <a:solidFill>
                  <a:schemeClr val="tx1"/>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Voit käyttää osassa tekstiä lihavointia elävöittämään tekstiä.</a:t>
            </a:r>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3967897" y="214853"/>
            <a:ext cx="3463035" cy="6428296"/>
          </a:xfrm>
          <a:prstGeom prst="roundRect">
            <a:avLst>
              <a:gd name="adj" fmla="val 3290"/>
            </a:avLst>
          </a:prstGeom>
          <a:noFill/>
        </p:spPr>
        <p:txBody>
          <a:bodyPr lIns="108000" tIns="108000" rIns="72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5" name="Kuvaaja">
            <a:extLst>
              <a:ext uri="{FF2B5EF4-FFF2-40B4-BE49-F238E27FC236}">
                <a16:creationId xmlns:a16="http://schemas.microsoft.com/office/drawing/2014/main" id="{659F8C57-D63A-DA0E-5A55-D95CAC31DB02}"/>
              </a:ext>
            </a:extLst>
          </p:cNvPr>
          <p:cNvSpPr>
            <a:spLocks noGrp="1"/>
          </p:cNvSpPr>
          <p:nvPr>
            <p:ph type="body" sz="quarter" idx="21" hasCustomPrompt="1"/>
          </p:nvPr>
        </p:nvSpPr>
        <p:spPr>
          <a:xfrm>
            <a:off x="5886289" y="6241708"/>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
        <p:nvSpPr>
          <p:cNvPr id="12" name="Tekstin paikkamerkki">
            <a:extLst>
              <a:ext uri="{FF2B5EF4-FFF2-40B4-BE49-F238E27FC236}">
                <a16:creationId xmlns:a16="http://schemas.microsoft.com/office/drawing/2014/main" id="{126A7F2C-BBED-D1DD-F39C-10AF29F7D250}"/>
              </a:ext>
            </a:extLst>
          </p:cNvPr>
          <p:cNvSpPr>
            <a:spLocks noGrp="1"/>
          </p:cNvSpPr>
          <p:nvPr>
            <p:ph type="body" sz="quarter" idx="23" hasCustomPrompt="1"/>
          </p:nvPr>
        </p:nvSpPr>
        <p:spPr>
          <a:xfrm>
            <a:off x="7637353" y="214852"/>
            <a:ext cx="4329600" cy="3528000"/>
          </a:xfrm>
          <a:prstGeom prst="roundRect">
            <a:avLst>
              <a:gd name="adj" fmla="val 3529"/>
            </a:avLst>
          </a:prstGeom>
          <a:solidFill>
            <a:schemeClr val="bg2">
              <a:lumMod val="20000"/>
              <a:lumOff val="80000"/>
            </a:schemeClr>
          </a:solidFill>
        </p:spPr>
        <p:txBody>
          <a:bodyPr lIns="252000" rIns="180000" anchor="ctr" anchorCtr="0">
            <a:noAutofit/>
          </a:bodyPr>
          <a:lstStyle>
            <a:lvl1pPr marL="0" indent="0">
              <a:lnSpc>
                <a:spcPct val="100000"/>
              </a:lnSpc>
              <a:spcAft>
                <a:spcPts val="1000"/>
              </a:spcAft>
              <a:buNone/>
              <a:defRPr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Valitse taustalaatikon väri Turun kaupungin väreistä. Huomioithan kontrastin.</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7645785" y="3957706"/>
            <a:ext cx="4331320" cy="2685441"/>
          </a:xfrm>
          <a:prstGeom prst="roundRect">
            <a:avLst>
              <a:gd name="adj" fmla="val 4135"/>
            </a:avLst>
          </a:prstGeom>
          <a:noFill/>
        </p:spPr>
        <p:txBody>
          <a:bodyPr lIns="108000" tIns="108000" rIns="180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7" name="Kuvaaja">
            <a:extLst>
              <a:ext uri="{FF2B5EF4-FFF2-40B4-BE49-F238E27FC236}">
                <a16:creationId xmlns:a16="http://schemas.microsoft.com/office/drawing/2014/main" id="{F20DC3A8-33B9-C901-6660-31219BE65398}"/>
              </a:ext>
            </a:extLst>
          </p:cNvPr>
          <p:cNvSpPr>
            <a:spLocks noGrp="1"/>
          </p:cNvSpPr>
          <p:nvPr>
            <p:ph type="body" sz="quarter" idx="22" hasCustomPrompt="1"/>
          </p:nvPr>
        </p:nvSpPr>
        <p:spPr>
          <a:xfrm>
            <a:off x="10442121" y="6241708"/>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4134323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kollaasi 2">
    <p:bg>
      <p:bgPr>
        <a:solidFill>
          <a:schemeClr val="bg1"/>
        </a:solidFill>
        <a:effectLst/>
      </p:bgPr>
    </p:bg>
    <p:spTree>
      <p:nvGrpSpPr>
        <p:cNvPr id="1" name=""/>
        <p:cNvGrpSpPr/>
        <p:nvPr/>
      </p:nvGrpSpPr>
      <p:grpSpPr>
        <a:xfrm>
          <a:off x="0" y="0"/>
          <a:ext cx="0" cy="0"/>
          <a:chOff x="0" y="0"/>
          <a:chExt cx="0" cy="0"/>
        </a:xfrm>
      </p:grpSpPr>
      <p:sp>
        <p:nvSpPr>
          <p:cNvPr id="3" name="Otsikko">
            <a:extLst>
              <a:ext uri="{FF2B5EF4-FFF2-40B4-BE49-F238E27FC236}">
                <a16:creationId xmlns:a16="http://schemas.microsoft.com/office/drawing/2014/main" id="{C5E65881-3885-45A7-C439-DBAF00B72F3B}"/>
              </a:ext>
            </a:extLst>
          </p:cNvPr>
          <p:cNvSpPr>
            <a:spLocks noGrp="1"/>
          </p:cNvSpPr>
          <p:nvPr>
            <p:ph type="title" hasCustomPrompt="1"/>
          </p:nvPr>
        </p:nvSpPr>
        <p:spPr>
          <a:xfrm>
            <a:off x="233936" y="233937"/>
            <a:ext cx="6492545" cy="1460067"/>
          </a:xfrm>
          <a:prstGeom prst="roundRect">
            <a:avLst>
              <a:gd name="adj" fmla="val 6514"/>
            </a:avLst>
          </a:prstGeom>
          <a:solidFill>
            <a:schemeClr val="bg2"/>
          </a:solidFill>
        </p:spPr>
        <p:txBody>
          <a:bodyPr vert="horz" lIns="252000" tIns="36000" rIns="144000" bIns="0" rtlCol="0" anchor="ctr" anchorCtr="0">
            <a:noAutofit/>
          </a:bodyPr>
          <a:lstStyle>
            <a:lvl1pPr>
              <a:lnSpc>
                <a:spcPct val="85000"/>
              </a:lnSpc>
              <a:defRPr sz="3700">
                <a:solidFill>
                  <a:schemeClr val="bg1"/>
                </a:solidFill>
              </a:defRPr>
            </a:lvl1pPr>
          </a:lstStyle>
          <a:p>
            <a:r>
              <a:rPr lang="fi-FI" dirty="0"/>
              <a:t>Muokkaa otsikkoa napsauttamalla</a:t>
            </a:r>
            <a:endParaRPr lang="en-US" dirty="0"/>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233938" y="1918110"/>
            <a:ext cx="6482351" cy="2812025"/>
          </a:xfrm>
          <a:prstGeom prst="roundRect">
            <a:avLst>
              <a:gd name="adj" fmla="val 3858"/>
            </a:avLst>
          </a:prstGeom>
          <a:noFill/>
        </p:spPr>
        <p:txBody>
          <a:bodyPr lIns="108000" tIns="108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2" name="Kuvaaja">
            <a:extLst>
              <a:ext uri="{FF2B5EF4-FFF2-40B4-BE49-F238E27FC236}">
                <a16:creationId xmlns:a16="http://schemas.microsoft.com/office/drawing/2014/main" id="{8BD14F53-2906-E7A4-FA11-792AA09FB471}"/>
              </a:ext>
            </a:extLst>
          </p:cNvPr>
          <p:cNvSpPr>
            <a:spLocks noGrp="1"/>
          </p:cNvSpPr>
          <p:nvPr>
            <p:ph type="body" sz="quarter" idx="21" hasCustomPrompt="1"/>
          </p:nvPr>
        </p:nvSpPr>
        <p:spPr>
          <a:xfrm>
            <a:off x="5170968" y="4313876"/>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
        <p:nvSpPr>
          <p:cNvPr id="7" name="Tekstin paikkamerkki">
            <a:extLst>
              <a:ext uri="{FF2B5EF4-FFF2-40B4-BE49-F238E27FC236}">
                <a16:creationId xmlns:a16="http://schemas.microsoft.com/office/drawing/2014/main" id="{D994A861-0D37-E72E-F4F1-2A394B06E6E8}"/>
              </a:ext>
            </a:extLst>
          </p:cNvPr>
          <p:cNvSpPr>
            <a:spLocks noGrp="1"/>
          </p:cNvSpPr>
          <p:nvPr>
            <p:ph type="body" sz="quarter" idx="24" hasCustomPrompt="1"/>
          </p:nvPr>
        </p:nvSpPr>
        <p:spPr>
          <a:xfrm>
            <a:off x="225046" y="4954821"/>
            <a:ext cx="6501433" cy="1669241"/>
          </a:xfrm>
          <a:prstGeom prst="roundRect">
            <a:avLst>
              <a:gd name="adj" fmla="val 3529"/>
            </a:avLst>
          </a:prstGeom>
          <a:solidFill>
            <a:schemeClr val="bg1">
              <a:lumMod val="95000"/>
            </a:schemeClr>
          </a:solidFill>
        </p:spPr>
        <p:txBody>
          <a:bodyPr lIns="252000" rIns="144000" anchor="ctr" anchorCtr="0">
            <a:noAutofit/>
          </a:bodyPr>
          <a:lstStyle>
            <a:lvl1pPr marL="0" indent="0">
              <a:lnSpc>
                <a:spcPct val="107000"/>
              </a:lnSpc>
              <a:spcAft>
                <a:spcPts val="1000"/>
              </a:spcAft>
              <a:buNone/>
              <a:defRPr sz="1900" b="0">
                <a:solidFill>
                  <a:schemeClr val="tx1"/>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Voit käyttää osassa tekstiä lihavointia elävöittämään tekstiä.</a:t>
            </a:r>
          </a:p>
        </p:txBody>
      </p:sp>
      <p:sp>
        <p:nvSpPr>
          <p:cNvPr id="5" name="Tekstin paikkamerkki">
            <a:extLst>
              <a:ext uri="{FF2B5EF4-FFF2-40B4-BE49-F238E27FC236}">
                <a16:creationId xmlns:a16="http://schemas.microsoft.com/office/drawing/2014/main" id="{0C01219D-D520-54DD-855E-F72DB139B88F}"/>
              </a:ext>
            </a:extLst>
          </p:cNvPr>
          <p:cNvSpPr>
            <a:spLocks noGrp="1"/>
          </p:cNvSpPr>
          <p:nvPr>
            <p:ph type="body" sz="quarter" idx="23" hasCustomPrompt="1"/>
          </p:nvPr>
        </p:nvSpPr>
        <p:spPr>
          <a:xfrm>
            <a:off x="6965188" y="233937"/>
            <a:ext cx="4992427" cy="3585376"/>
          </a:xfrm>
          <a:prstGeom prst="roundRect">
            <a:avLst>
              <a:gd name="adj" fmla="val 2509"/>
            </a:avLst>
          </a:prstGeom>
          <a:solidFill>
            <a:schemeClr val="bg2">
              <a:lumMod val="20000"/>
              <a:lumOff val="80000"/>
            </a:schemeClr>
          </a:solidFill>
        </p:spPr>
        <p:txBody>
          <a:bodyPr lIns="252000" rIns="180000" anchor="ctr" anchorCtr="0">
            <a:noAutofit/>
          </a:bodyPr>
          <a:lstStyle>
            <a:lvl1pPr marL="0" indent="0">
              <a:lnSpc>
                <a:spcPct val="100000"/>
              </a:lnSpc>
              <a:spcAft>
                <a:spcPts val="1000"/>
              </a:spcAft>
              <a:buNone/>
              <a:defRPr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Valitse taustalaatikon väri Turun kaupungin väreistä. Huomioithan kontrastin.</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955444" y="4053250"/>
            <a:ext cx="4992427" cy="2570812"/>
          </a:xfrm>
          <a:prstGeom prst="roundRect">
            <a:avLst>
              <a:gd name="adj" fmla="val 4135"/>
            </a:avLst>
          </a:prstGeom>
          <a:noFill/>
        </p:spPr>
        <p:txBody>
          <a:bodyPr lIns="108000" tIns="108000" rIns="72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4" name="Kuvaaja">
            <a:extLst>
              <a:ext uri="{FF2B5EF4-FFF2-40B4-BE49-F238E27FC236}">
                <a16:creationId xmlns:a16="http://schemas.microsoft.com/office/drawing/2014/main" id="{A141EF3C-91DB-A19D-7CB5-E8AF9292828E}"/>
              </a:ext>
            </a:extLst>
          </p:cNvPr>
          <p:cNvSpPr>
            <a:spLocks noGrp="1"/>
          </p:cNvSpPr>
          <p:nvPr>
            <p:ph type="body" sz="quarter" idx="22" hasCustomPrompt="1"/>
          </p:nvPr>
        </p:nvSpPr>
        <p:spPr>
          <a:xfrm>
            <a:off x="10405281" y="6229465"/>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1998999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kollaasi 3">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54566" y="651934"/>
            <a:ext cx="4687901" cy="1209929"/>
          </a:xfrm>
          <a:prstGeom prst="rect">
            <a:avLst/>
          </a:prstGeom>
          <a:noFill/>
        </p:spPr>
        <p:txBody>
          <a:bodyPr vert="horz" lIns="0" tIns="0" rIns="0" bIns="0" rtlCol="0" anchor="b" anchorCtr="0">
            <a:noAutofit/>
          </a:bodyPr>
          <a:lstStyle>
            <a:lvl1pPr>
              <a:lnSpc>
                <a:spcPct val="85000"/>
              </a:lnSpc>
              <a:defRPr sz="4200" spc="-100" baseline="0">
                <a:solidFill>
                  <a:schemeClr val="bg2"/>
                </a:solidFill>
              </a:defRPr>
            </a:lvl1pPr>
          </a:lstStyle>
          <a:p>
            <a:r>
              <a:rPr lang="fi-FI" dirty="0"/>
              <a:t>Muokkaa otsikkoa </a:t>
            </a:r>
            <a:br>
              <a:rPr lang="fi-FI" dirty="0"/>
            </a:br>
            <a:r>
              <a:rPr lang="fi-FI" dirty="0"/>
              <a:t>napsauttamalla</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54566" y="2089927"/>
            <a:ext cx="4687901" cy="4300028"/>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909096" y="425008"/>
            <a:ext cx="2784000" cy="2784000"/>
          </a:xfrm>
          <a:prstGeom prst="roundRect">
            <a:avLst>
              <a:gd name="adj" fmla="val 364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6" name="Kuvaaja">
            <a:extLst>
              <a:ext uri="{FF2B5EF4-FFF2-40B4-BE49-F238E27FC236}">
                <a16:creationId xmlns:a16="http://schemas.microsoft.com/office/drawing/2014/main" id="{0156A3BF-D29D-4E38-ED8E-346CB5386AC1}"/>
              </a:ext>
            </a:extLst>
          </p:cNvPr>
          <p:cNvSpPr>
            <a:spLocks noGrp="1"/>
          </p:cNvSpPr>
          <p:nvPr>
            <p:ph type="body" sz="quarter" idx="22" hasCustomPrompt="1"/>
          </p:nvPr>
        </p:nvSpPr>
        <p:spPr>
          <a:xfrm>
            <a:off x="5958104" y="3226336"/>
            <a:ext cx="2734992" cy="205965"/>
          </a:xfrm>
        </p:spPr>
        <p:txBody>
          <a:bodyPr lIns="0" tIns="0" rIns="0" bIns="0" anchor="b" anchorCtr="0">
            <a:noAutofit/>
          </a:bodyPr>
          <a:lstStyle>
            <a:lvl1pPr marL="0" indent="0" algn="l">
              <a:lnSpc>
                <a:spcPct val="90000"/>
              </a:lnSpc>
              <a:spcAft>
                <a:spcPts val="0"/>
              </a:spcAft>
              <a:buNone/>
              <a:defRPr sz="1100">
                <a:solidFill>
                  <a:schemeClr val="tx1"/>
                </a:solidFill>
              </a:defRPr>
            </a:lvl1pPr>
          </a:lstStyle>
          <a:p>
            <a:pPr lvl="0"/>
            <a:r>
              <a:rPr lang="fi-FI" dirty="0"/>
              <a:t>Kuva: Kuvaajan nimi </a:t>
            </a:r>
          </a:p>
        </p:txBody>
      </p:sp>
      <p:sp>
        <p:nvSpPr>
          <p:cNvPr id="7" name="Nosto 1">
            <a:extLst>
              <a:ext uri="{FF2B5EF4-FFF2-40B4-BE49-F238E27FC236}">
                <a16:creationId xmlns:a16="http://schemas.microsoft.com/office/drawing/2014/main" id="{EB53FE8C-325E-EAC9-5152-834AD113A893}"/>
              </a:ext>
            </a:extLst>
          </p:cNvPr>
          <p:cNvSpPr>
            <a:spLocks noGrp="1"/>
          </p:cNvSpPr>
          <p:nvPr>
            <p:ph type="body" sz="quarter" idx="24" hasCustomPrompt="1"/>
          </p:nvPr>
        </p:nvSpPr>
        <p:spPr>
          <a:xfrm>
            <a:off x="8975605" y="442336"/>
            <a:ext cx="2784000" cy="2784000"/>
          </a:xfrm>
          <a:prstGeom prst="roundRect">
            <a:avLst>
              <a:gd name="adj" fmla="val 3107"/>
            </a:avLst>
          </a:prstGeom>
          <a:solidFill>
            <a:schemeClr val="bg2">
              <a:lumMod val="20000"/>
              <a:lumOff val="80000"/>
            </a:schemeClr>
          </a:solidFill>
        </p:spPr>
        <p:txBody>
          <a:bodyPr lIns="108000" tIns="0" rIns="108000" bIns="0" anchor="ctr" anchorCtr="0">
            <a:noAutofit/>
          </a:bodyPr>
          <a:lstStyle>
            <a:lvl1pPr marL="0" indent="0" algn="ctr">
              <a:lnSpc>
                <a:spcPct val="100000"/>
              </a:lnSpc>
              <a:spcAft>
                <a:spcPts val="0"/>
              </a:spcAft>
              <a:buFont typeface="Arial" panose="020B0604020202020204" pitchFamily="34" charset="0"/>
              <a:buNone/>
              <a:defRPr lang="fi-FI"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Valitse taustalaatikon väri Turun kaupungin väreistä.</a:t>
            </a:r>
          </a:p>
        </p:txBody>
      </p:sp>
      <p:sp>
        <p:nvSpPr>
          <p:cNvPr id="4" name="Nosto 2">
            <a:extLst>
              <a:ext uri="{FF2B5EF4-FFF2-40B4-BE49-F238E27FC236}">
                <a16:creationId xmlns:a16="http://schemas.microsoft.com/office/drawing/2014/main" id="{E171F04F-B413-4546-A00A-7AFBA87BC48C}"/>
              </a:ext>
            </a:extLst>
          </p:cNvPr>
          <p:cNvSpPr>
            <a:spLocks noGrp="1"/>
          </p:cNvSpPr>
          <p:nvPr>
            <p:ph type="body" sz="quarter" idx="17" hasCustomPrompt="1"/>
          </p:nvPr>
        </p:nvSpPr>
        <p:spPr>
          <a:xfrm>
            <a:off x="5909096" y="3651395"/>
            <a:ext cx="2784000" cy="2784000"/>
          </a:xfrm>
          <a:prstGeom prst="roundRect">
            <a:avLst>
              <a:gd name="adj" fmla="val 3107"/>
            </a:avLst>
          </a:prstGeom>
          <a:solidFill>
            <a:schemeClr val="bg2"/>
          </a:solidFill>
        </p:spPr>
        <p:txBody>
          <a:bodyPr lIns="108000" tIns="0" rIns="108000" bIns="0" anchor="ctr" anchorCtr="0">
            <a:noAutofit/>
          </a:bodyPr>
          <a:lstStyle>
            <a:lvl1pPr marL="0" indent="0" algn="ctr">
              <a:lnSpc>
                <a:spcPct val="100000"/>
              </a:lnSpc>
              <a:spcAft>
                <a:spcPts val="0"/>
              </a:spcAft>
              <a:buFont typeface="Arial" panose="020B0604020202020204" pitchFamily="34" charset="0"/>
              <a:buNone/>
              <a:defRPr lang="fi-FI" b="1" dirty="0">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Lyhyt </a:t>
            </a:r>
            <a:br>
              <a:rPr lang="fi-FI" dirty="0"/>
            </a:br>
            <a:r>
              <a:rPr lang="fi-FI" dirty="0"/>
              <a:t>tekstinosto</a:t>
            </a:r>
          </a:p>
        </p:txBody>
      </p:sp>
      <p:sp>
        <p:nvSpPr>
          <p:cNvPr id="8" name="Kuvan paikkamerkki 2">
            <a:extLst>
              <a:ext uri="{FF2B5EF4-FFF2-40B4-BE49-F238E27FC236}">
                <a16:creationId xmlns:a16="http://schemas.microsoft.com/office/drawing/2014/main" id="{02547426-35ED-45F3-C717-8F8DA38CAF6F}"/>
              </a:ext>
            </a:extLst>
          </p:cNvPr>
          <p:cNvSpPr>
            <a:spLocks noGrp="1"/>
          </p:cNvSpPr>
          <p:nvPr>
            <p:ph type="pic" sz="quarter" idx="21" hasCustomPrompt="1"/>
          </p:nvPr>
        </p:nvSpPr>
        <p:spPr>
          <a:xfrm>
            <a:off x="8975605" y="3651395"/>
            <a:ext cx="2784000" cy="2784000"/>
          </a:xfrm>
          <a:prstGeom prst="roundRect">
            <a:avLst>
              <a:gd name="adj" fmla="val 364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4" name="Kuvaaja">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024613" y="6457884"/>
            <a:ext cx="2734992" cy="205965"/>
          </a:xfrm>
        </p:spPr>
        <p:txBody>
          <a:bodyPr lIns="0" tIns="0" rIns="0" bIns="0" anchor="b" anchorCtr="0">
            <a:noAutofit/>
          </a:bodyPr>
          <a:lstStyle>
            <a:lvl1pPr marL="0" indent="0" algn="l">
              <a:lnSpc>
                <a:spcPct val="90000"/>
              </a:lnSpc>
              <a:spcAft>
                <a:spcPts val="0"/>
              </a:spcAft>
              <a:buNone/>
              <a:defRPr sz="1100">
                <a:solidFill>
                  <a:schemeClr val="tx1"/>
                </a:solidFill>
              </a:defRPr>
            </a:lvl1pPr>
          </a:lstStyle>
          <a:p>
            <a:pPr lvl="0"/>
            <a:r>
              <a:rPr lang="fi-FI" dirty="0"/>
              <a:t>Kuva: Kuvaajan nimi </a:t>
            </a:r>
          </a:p>
        </p:txBody>
      </p:sp>
    </p:spTree>
    <p:extLst>
      <p:ext uri="{BB962C8B-B14F-4D97-AF65-F5344CB8AC3E}">
        <p14:creationId xmlns:p14="http://schemas.microsoft.com/office/powerpoint/2010/main" val="3561111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uvakollaasi 4">
    <p:bg>
      <p:bgPr>
        <a:solidFill>
          <a:schemeClr val="bg2"/>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538246" y="848213"/>
            <a:ext cx="4188052" cy="1181513"/>
          </a:xfrm>
          <a:prstGeom prst="rect">
            <a:avLst/>
          </a:prstGeom>
          <a:noFill/>
        </p:spPr>
        <p:txBody>
          <a:bodyPr vert="horz" lIns="0" tIns="0" rIns="0" bIns="0" rtlCol="0" anchor="b" anchorCtr="0">
            <a:noAutofit/>
          </a:bodyPr>
          <a:lstStyle>
            <a:lvl1pPr>
              <a:lnSpc>
                <a:spcPct val="85000"/>
              </a:lnSpc>
              <a:defRPr sz="3700">
                <a:solidFill>
                  <a:schemeClr val="bg1"/>
                </a:solidFill>
              </a:defRPr>
            </a:lvl1pPr>
          </a:lstStyle>
          <a:p>
            <a:r>
              <a:rPr lang="fi-FI" dirty="0"/>
              <a:t>Muokkaa otsikkoa </a:t>
            </a:r>
            <a:br>
              <a:rPr lang="fi-FI" dirty="0"/>
            </a:br>
            <a:r>
              <a:rPr lang="fi-FI" dirty="0"/>
              <a:t>napsauttamalla</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538246" y="2361727"/>
            <a:ext cx="4188052" cy="3956691"/>
          </a:xfrm>
          <a:prstGeom prst="roundRect">
            <a:avLst>
              <a:gd name="adj" fmla="val 2694"/>
            </a:avLst>
          </a:prstGeom>
          <a:solidFill>
            <a:schemeClr val="bg1">
              <a:lumMod val="95000"/>
            </a:schemeClr>
          </a:solidFill>
        </p:spPr>
        <p:txBody>
          <a:bodyPr vert="horz" lIns="216000" tIns="0" rIns="144000" bIns="0" rtlCol="0" anchor="ctr" anchorCtr="0">
            <a:noAutofit/>
          </a:bodyPr>
          <a:lstStyle>
            <a:lvl1pPr marL="239994" indent="-239994">
              <a:lnSpc>
                <a:spcPct val="107000"/>
              </a:lnSpc>
              <a:spcAft>
                <a:spcPts val="1000"/>
              </a:spcAft>
              <a:buClrTx/>
              <a:buSzPct val="100000"/>
              <a:buFont typeface="Arial" panose="020B0604020202020204" pitchFamily="34" charset="0"/>
              <a:buChar char="•"/>
              <a:defRPr sz="2100" b="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600">
                <a:solidFill>
                  <a:schemeClr val="tx1"/>
                </a:solidFill>
              </a:defRPr>
            </a:lvl3pPr>
            <a:lvl4pPr marL="1631959" indent="-191995">
              <a:lnSpc>
                <a:spcPct val="107000"/>
              </a:lnSpc>
              <a:spcAft>
                <a:spcPts val="1067"/>
              </a:spcAft>
              <a:buSzPct val="100000"/>
              <a:buFont typeface="Lucida Grande"/>
              <a:buChar char="–"/>
              <a:defRPr sz="1400">
                <a:solidFill>
                  <a:schemeClr val="tx1"/>
                </a:solidFill>
              </a:defRPr>
            </a:lvl4pPr>
            <a:lvl5pPr marL="2111947" indent="-191995">
              <a:lnSpc>
                <a:spcPct val="107000"/>
              </a:lnSpc>
              <a:spcAft>
                <a:spcPts val="1067"/>
              </a:spcAft>
              <a:defRPr sz="1200">
                <a:solidFill>
                  <a:schemeClr val="tx1"/>
                </a:solidFill>
              </a:defRPr>
            </a:lvl5pPr>
          </a:lstStyle>
          <a:p>
            <a:pPr lvl="0"/>
            <a:r>
              <a:rPr lang="fi-FI" dirty="0"/>
              <a:t>Muokkaa tekstiä napsauttamalla. </a:t>
            </a:r>
          </a:p>
          <a:p>
            <a:pPr lvl="1"/>
            <a:r>
              <a:rPr lang="fi-FI" dirty="0"/>
              <a:t>toinen taso</a:t>
            </a:r>
          </a:p>
          <a:p>
            <a:pPr lvl="2"/>
            <a:r>
              <a:rPr lang="fi-FI" dirty="0"/>
              <a:t>kolmas taso</a:t>
            </a:r>
          </a:p>
        </p:txBody>
      </p:sp>
      <p:sp>
        <p:nvSpPr>
          <p:cNvPr id="7" name="Nosto 1">
            <a:extLst>
              <a:ext uri="{FF2B5EF4-FFF2-40B4-BE49-F238E27FC236}">
                <a16:creationId xmlns:a16="http://schemas.microsoft.com/office/drawing/2014/main" id="{EB53FE8C-325E-EAC9-5152-834AD113A893}"/>
              </a:ext>
            </a:extLst>
          </p:cNvPr>
          <p:cNvSpPr>
            <a:spLocks noGrp="1"/>
          </p:cNvSpPr>
          <p:nvPr>
            <p:ph type="body" sz="quarter" idx="24" hasCustomPrompt="1"/>
          </p:nvPr>
        </p:nvSpPr>
        <p:spPr>
          <a:xfrm>
            <a:off x="5004540" y="549948"/>
            <a:ext cx="3586785" cy="3585600"/>
          </a:xfrm>
          <a:prstGeom prst="roundRect">
            <a:avLst>
              <a:gd name="adj" fmla="val 2622"/>
            </a:avLst>
          </a:prstGeom>
          <a:solidFill>
            <a:schemeClr val="bg2">
              <a:lumMod val="20000"/>
              <a:lumOff val="80000"/>
            </a:schemeClr>
          </a:solidFill>
        </p:spPr>
        <p:txBody>
          <a:bodyPr lIns="252000" tIns="0" rIns="180000" bIns="0" anchor="ctr" anchorCtr="0">
            <a:noAutofit/>
          </a:bodyPr>
          <a:lstStyle>
            <a:lvl1pPr marL="0" indent="0" algn="l">
              <a:lnSpc>
                <a:spcPct val="100000"/>
              </a:lnSpc>
              <a:spcAft>
                <a:spcPts val="800"/>
              </a:spcAft>
              <a:buFont typeface="Arial" panose="020B0604020202020204" pitchFamily="34" charset="0"/>
              <a:buNone/>
              <a:defRPr lang="fi-FI"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Valitse taustalaatikon väri Turun kaupungin väreistä.</a:t>
            </a:r>
          </a:p>
        </p:txBody>
      </p:sp>
      <p:sp>
        <p:nvSpPr>
          <p:cNvPr id="4" name="Nosto 2">
            <a:extLst>
              <a:ext uri="{FF2B5EF4-FFF2-40B4-BE49-F238E27FC236}">
                <a16:creationId xmlns:a16="http://schemas.microsoft.com/office/drawing/2014/main" id="{E171F04F-B413-4546-A00A-7AFBA87BC48C}"/>
              </a:ext>
            </a:extLst>
          </p:cNvPr>
          <p:cNvSpPr>
            <a:spLocks noGrp="1"/>
          </p:cNvSpPr>
          <p:nvPr>
            <p:ph type="body" sz="quarter" idx="17" hasCustomPrompt="1"/>
          </p:nvPr>
        </p:nvSpPr>
        <p:spPr>
          <a:xfrm>
            <a:off x="5004537" y="4398417"/>
            <a:ext cx="3586788" cy="1920000"/>
          </a:xfrm>
          <a:prstGeom prst="roundRect">
            <a:avLst>
              <a:gd name="adj" fmla="val 5097"/>
            </a:avLst>
          </a:prstGeom>
          <a:solidFill>
            <a:schemeClr val="bg1"/>
          </a:solidFill>
        </p:spPr>
        <p:txBody>
          <a:bodyPr lIns="252000" tIns="0" rIns="144000" bIns="0" anchor="ctr" anchorCtr="0">
            <a:noAutofit/>
          </a:bodyPr>
          <a:lstStyle>
            <a:lvl1pPr marL="0" indent="0" algn="l">
              <a:lnSpc>
                <a:spcPct val="90000"/>
              </a:lnSpc>
              <a:spcAft>
                <a:spcPts val="0"/>
              </a:spcAft>
              <a:buFont typeface="Arial" panose="020B0604020202020204" pitchFamily="34" charset="0"/>
              <a:buNone/>
              <a:defRPr lang="fi-FI" sz="3200"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Lyhyt tekstinosto</a:t>
            </a:r>
          </a:p>
        </p:txBody>
      </p:sp>
      <p:sp>
        <p:nvSpPr>
          <p:cNvPr id="18" name="Kuvan paikkamerkki">
            <a:extLst>
              <a:ext uri="{FF2B5EF4-FFF2-40B4-BE49-F238E27FC236}">
                <a16:creationId xmlns:a16="http://schemas.microsoft.com/office/drawing/2014/main" id="{50A2C103-14C6-2B76-AC44-03E5A034694B}"/>
              </a:ext>
            </a:extLst>
          </p:cNvPr>
          <p:cNvSpPr>
            <a:spLocks noGrp="1"/>
          </p:cNvSpPr>
          <p:nvPr>
            <p:ph type="pic" sz="quarter" idx="21" hasCustomPrompt="1"/>
          </p:nvPr>
        </p:nvSpPr>
        <p:spPr>
          <a:xfrm>
            <a:off x="8864587" y="549948"/>
            <a:ext cx="2784000" cy="5768469"/>
          </a:xfrm>
          <a:prstGeom prst="roundRect">
            <a:avLst>
              <a:gd name="adj" fmla="val 3640"/>
            </a:avLst>
          </a:prstGeom>
          <a:solidFill>
            <a:schemeClr val="bg1"/>
          </a:solid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a:t>
            </a:r>
            <a:br>
              <a:rPr lang="fi-FI" dirty="0"/>
            </a:br>
            <a:r>
              <a:rPr lang="fi-FI" dirty="0"/>
              <a:t>-välilehti &gt; Rajaa. </a:t>
            </a:r>
          </a:p>
        </p:txBody>
      </p:sp>
      <p:sp>
        <p:nvSpPr>
          <p:cNvPr id="19" name="Kuvaaja">
            <a:extLst>
              <a:ext uri="{FF2B5EF4-FFF2-40B4-BE49-F238E27FC236}">
                <a16:creationId xmlns:a16="http://schemas.microsoft.com/office/drawing/2014/main" id="{ED8ECB41-8DE9-03A6-C07D-2A0DBD40F62E}"/>
              </a:ext>
            </a:extLst>
          </p:cNvPr>
          <p:cNvSpPr>
            <a:spLocks noGrp="1"/>
          </p:cNvSpPr>
          <p:nvPr>
            <p:ph type="body" sz="quarter" idx="19" hasCustomPrompt="1"/>
          </p:nvPr>
        </p:nvSpPr>
        <p:spPr>
          <a:xfrm>
            <a:off x="10125753" y="5951793"/>
            <a:ext cx="1435462" cy="276573"/>
          </a:xfrm>
          <a:prstGeom prst="roundRect">
            <a:avLst>
              <a:gd name="adj" fmla="val 10636"/>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Tree>
    <p:extLst>
      <p:ext uri="{BB962C8B-B14F-4D97-AF65-F5344CB8AC3E}">
        <p14:creationId xmlns:p14="http://schemas.microsoft.com/office/powerpoint/2010/main" val="9396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vakollaasi 5">
    <p:bg>
      <p:bgPr>
        <a:solidFill>
          <a:schemeClr val="bg1"/>
        </a:solidFill>
        <a:effectLst/>
      </p:bgPr>
    </p:bg>
    <p:spTree>
      <p:nvGrpSpPr>
        <p:cNvPr id="1" name=""/>
        <p:cNvGrpSpPr/>
        <p:nvPr/>
      </p:nvGrpSpPr>
      <p:grpSpPr>
        <a:xfrm>
          <a:off x="0" y="0"/>
          <a:ext cx="0" cy="0"/>
          <a:chOff x="0" y="0"/>
          <a:chExt cx="0" cy="0"/>
        </a:xfrm>
      </p:grpSpPr>
      <p:sp>
        <p:nvSpPr>
          <p:cNvPr id="2" name="Kuvan paikkamerkki">
            <a:extLst>
              <a:ext uri="{FF2B5EF4-FFF2-40B4-BE49-F238E27FC236}">
                <a16:creationId xmlns:a16="http://schemas.microsoft.com/office/drawing/2014/main" id="{90F0E271-CEF0-F8F2-3BE0-985DC89982D4}"/>
              </a:ext>
            </a:extLst>
          </p:cNvPr>
          <p:cNvSpPr>
            <a:spLocks noGrp="1"/>
          </p:cNvSpPr>
          <p:nvPr>
            <p:ph type="pic" sz="quarter" idx="22" hasCustomPrompt="1"/>
          </p:nvPr>
        </p:nvSpPr>
        <p:spPr>
          <a:xfrm>
            <a:off x="140263" y="151049"/>
            <a:ext cx="5813037" cy="6542400"/>
          </a:xfrm>
          <a:prstGeom prst="roundRect">
            <a:avLst>
              <a:gd name="adj" fmla="val 2066"/>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4" name="Kuvaaja">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44129" y="6309629"/>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a:prstGeom prst="roundRect">
            <a:avLst>
              <a:gd name="adj" fmla="val 3391"/>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3" name="Kuvaaja">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489691" y="2956075"/>
            <a:ext cx="1435462" cy="284157"/>
          </a:xfrm>
          <a:prstGeom prst="roundRect">
            <a:avLst>
              <a:gd name="adj" fmla="val 14657"/>
            </a:avLst>
          </a:prstGeom>
          <a:solidFill>
            <a:schemeClr val="tx1"/>
          </a:solidFill>
        </p:spPr>
        <p:txBody>
          <a:bodyPr vert="horz" wrap="none" lIns="72000" tIns="54000" rIns="61200" bIns="54000" rtlCol="0" anchor="ctr" anchorCtr="0">
            <a:spAutoFit/>
          </a:bodyPr>
          <a:lstStyle>
            <a:lvl1pPr marL="0" indent="0" algn="r">
              <a:buNone/>
              <a:defRPr lang="fi-FI" sz="1100" dirty="0">
                <a:solidFill>
                  <a:schemeClr val="bg1"/>
                </a:solidFill>
              </a:defRPr>
            </a:lvl1pPr>
          </a:lstStyle>
          <a:p>
            <a:pPr marL="228594" lvl="0" indent="-228594">
              <a:lnSpc>
                <a:spcPct val="90000"/>
              </a:lnSpc>
              <a:spcAft>
                <a:spcPts val="0"/>
              </a:spcAft>
            </a:pPr>
            <a:r>
              <a:rPr lang="fi-FI" dirty="0"/>
              <a:t>Kuva: Kuvaajan nimi</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a:prstGeom prst="roundRect">
            <a:avLst>
              <a:gd name="adj" fmla="val 3149"/>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2" name="Kuvaaja">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489690" y="6312158"/>
            <a:ext cx="1435462" cy="276573"/>
          </a:xfrm>
          <a:prstGeom prst="roundRect">
            <a:avLst>
              <a:gd name="adj" fmla="val 10636"/>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Tree>
    <p:extLst>
      <p:ext uri="{BB962C8B-B14F-4D97-AF65-F5344CB8AC3E}">
        <p14:creationId xmlns:p14="http://schemas.microsoft.com/office/powerpoint/2010/main" val="1527063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oko dian kuva">
    <p:bg>
      <p:bgPr>
        <a:solidFill>
          <a:schemeClr val="bg1"/>
        </a:solidFill>
        <a:effectLst/>
      </p:bgPr>
    </p:bg>
    <p:spTree>
      <p:nvGrpSpPr>
        <p:cNvPr id="1" name=""/>
        <p:cNvGrpSpPr/>
        <p:nvPr/>
      </p:nvGrpSpPr>
      <p:grpSpPr>
        <a:xfrm>
          <a:off x="0" y="0"/>
          <a:ext cx="0" cy="0"/>
          <a:chOff x="0" y="0"/>
          <a:chExt cx="0" cy="0"/>
        </a:xfrm>
      </p:grpSpPr>
      <p:sp>
        <p:nvSpPr>
          <p:cNvPr id="5" name="Kuvan paikkamerkki">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2" y="0"/>
            <a:ext cx="12192001" cy="6858000"/>
          </a:xfrm>
          <a:noFill/>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4" name="Kuvaaja">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39691" y="6368336"/>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2807146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oko dian video">
    <p:bg>
      <p:bgPr>
        <a:solidFill>
          <a:schemeClr val="bg1"/>
        </a:solidFill>
        <a:effectLst/>
      </p:bgPr>
    </p:bg>
    <p:spTree>
      <p:nvGrpSpPr>
        <p:cNvPr id="1" name=""/>
        <p:cNvGrpSpPr/>
        <p:nvPr/>
      </p:nvGrpSpPr>
      <p:grpSpPr>
        <a:xfrm>
          <a:off x="0" y="0"/>
          <a:ext cx="0" cy="0"/>
          <a:chOff x="0" y="0"/>
          <a:chExt cx="0" cy="0"/>
        </a:xfrm>
      </p:grpSpPr>
      <p:sp>
        <p:nvSpPr>
          <p:cNvPr id="3" name="Video">
            <a:extLst>
              <a:ext uri="{FF2B5EF4-FFF2-40B4-BE49-F238E27FC236}">
                <a16:creationId xmlns:a16="http://schemas.microsoft.com/office/drawing/2014/main" id="{759871C9-F8BE-DCA9-EBF1-DE04C18B8EFD}"/>
              </a:ext>
            </a:extLst>
          </p:cNvPr>
          <p:cNvSpPr>
            <a:spLocks noGrp="1"/>
          </p:cNvSpPr>
          <p:nvPr>
            <p:ph type="media" sz="quarter" idx="20" hasCustomPrompt="1"/>
          </p:nvPr>
        </p:nvSpPr>
        <p:spPr>
          <a:xfrm>
            <a:off x="0" y="0"/>
            <a:ext cx="12192000" cy="6858000"/>
          </a:xfrm>
        </p:spPr>
        <p:txBody>
          <a:bodyPr lIns="252000" tIns="252000" rIns="0">
            <a:normAutofit/>
          </a:bodyPr>
          <a:lstStyle>
            <a:lvl1pPr marL="0" indent="0">
              <a:buNone/>
              <a:defRPr sz="1100"/>
            </a:lvl1pPr>
          </a:lstStyle>
          <a:p>
            <a:r>
              <a:rPr lang="fi-FI" dirty="0"/>
              <a:t>Lisää video: paina keskellä olevaa kuvaketta. </a:t>
            </a:r>
          </a:p>
        </p:txBody>
      </p:sp>
    </p:spTree>
    <p:extLst>
      <p:ext uri="{BB962C8B-B14F-4D97-AF65-F5344CB8AC3E}">
        <p14:creationId xmlns:p14="http://schemas.microsoft.com/office/powerpoint/2010/main" val="161363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25653881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uva + kuvateksti">
    <p:bg>
      <p:bgPr>
        <a:solidFill>
          <a:schemeClr val="bg2"/>
        </a:solidFill>
        <a:effectLst/>
      </p:bgPr>
    </p:bg>
    <p:spTree>
      <p:nvGrpSpPr>
        <p:cNvPr id="1" name=""/>
        <p:cNvGrpSpPr/>
        <p:nvPr/>
      </p:nvGrpSpPr>
      <p:grpSpPr>
        <a:xfrm>
          <a:off x="0" y="0"/>
          <a:ext cx="0" cy="0"/>
          <a:chOff x="0" y="0"/>
          <a:chExt cx="0" cy="0"/>
        </a:xfrm>
      </p:grpSpPr>
      <p:sp>
        <p:nvSpPr>
          <p:cNvPr id="7" name="Tekstin paikkamerkki">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517897" y="5388677"/>
            <a:ext cx="10193552" cy="1469323"/>
          </a:xfrm>
          <a:noFill/>
        </p:spPr>
        <p:txBody>
          <a:bodyPr wrap="square" lIns="0" tIns="144000" rIns="0" bIns="144000" anchor="ctr" anchorCtr="0">
            <a:noAutofit/>
          </a:bodyPr>
          <a:lstStyle>
            <a:lvl1pPr marL="0" indent="0" algn="l">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Kuvateksti väritaustalla. </a:t>
            </a:r>
            <a:br>
              <a:rPr lang="fi-FI" dirty="0"/>
            </a:br>
            <a:r>
              <a:rPr lang="fi-FI" dirty="0"/>
              <a:t>Voit rajata kuvan korkeutta jos kuvateksti on pitkä. (Kuvan muoto &gt; Rajaa) </a:t>
            </a:r>
            <a:br>
              <a:rPr lang="fi-FI" dirty="0"/>
            </a:br>
            <a:r>
              <a:rPr lang="fi-FI" dirty="0"/>
              <a:t>Kuvatekstin oletuskorkeuteen mahtuu korkeintaan kolme riviä tekstiä.</a:t>
            </a:r>
          </a:p>
        </p:txBody>
      </p:sp>
      <p:sp>
        <p:nvSpPr>
          <p:cNvPr id="6" name="Kuvan paikkamerkki">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2" y="0"/>
            <a:ext cx="12192001" cy="5388677"/>
          </a:xfrm>
          <a:solidFill>
            <a:schemeClr val="bg1">
              <a:lumMod val="95000"/>
            </a:schemeClr>
          </a:solidFill>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solidFill>
                  <a:schemeClr val="tx1"/>
                </a:solidFill>
              </a:defRPr>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2" name="Kuvaaja">
            <a:extLst>
              <a:ext uri="{FF2B5EF4-FFF2-40B4-BE49-F238E27FC236}">
                <a16:creationId xmlns:a16="http://schemas.microsoft.com/office/drawing/2014/main" id="{C4550507-47A7-4A14-30B4-8AD8C16EFDAF}"/>
              </a:ext>
            </a:extLst>
          </p:cNvPr>
          <p:cNvSpPr>
            <a:spLocks noGrp="1"/>
          </p:cNvSpPr>
          <p:nvPr>
            <p:ph type="body" sz="quarter" idx="21" hasCustomPrompt="1"/>
          </p:nvPr>
        </p:nvSpPr>
        <p:spPr>
          <a:xfrm>
            <a:off x="10590266" y="4958372"/>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1964655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ysymykse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Otsikko"/>
          <p:cNvSpPr>
            <a:spLocks noGrp="1"/>
          </p:cNvSpPr>
          <p:nvPr>
            <p:ph type="ctrTitle" hasCustomPrompt="1"/>
          </p:nvPr>
        </p:nvSpPr>
        <p:spPr>
          <a:xfrm>
            <a:off x="703231" y="4156283"/>
            <a:ext cx="10788284" cy="1496542"/>
          </a:xfrm>
        </p:spPr>
        <p:txBody>
          <a:bodyPr anchor="t">
            <a:noAutofit/>
          </a:bodyPr>
          <a:lstStyle>
            <a:lvl1pPr algn="ctr">
              <a:lnSpc>
                <a:spcPct val="85000"/>
              </a:lnSpc>
              <a:defRPr sz="11500" spc="-300" baseline="0">
                <a:solidFill>
                  <a:schemeClr val="bg2"/>
                </a:solidFill>
              </a:defRPr>
            </a:lvl1pPr>
          </a:lstStyle>
          <a:p>
            <a:r>
              <a:rPr lang="fi-FI" noProof="0" dirty="0"/>
              <a:t>Kysymykset</a:t>
            </a:r>
          </a:p>
        </p:txBody>
      </p:sp>
      <p:grpSp>
        <p:nvGrpSpPr>
          <p:cNvPr id="2" name="Kupla 2">
            <a:extLst>
              <a:ext uri="{FF2B5EF4-FFF2-40B4-BE49-F238E27FC236}">
                <a16:creationId xmlns:a16="http://schemas.microsoft.com/office/drawing/2014/main" id="{E3940EE4-61CF-BE49-E65B-0496AE863050}"/>
              </a:ext>
              <a:ext uri="{C183D7F6-B498-43B3-948B-1728B52AA6E4}">
                <adec:decorative xmlns:adec="http://schemas.microsoft.com/office/drawing/2017/decorative" val="1"/>
              </a:ext>
            </a:extLst>
          </p:cNvPr>
          <p:cNvGrpSpPr/>
          <p:nvPr userDrawn="1"/>
        </p:nvGrpSpPr>
        <p:grpSpPr>
          <a:xfrm flipH="1">
            <a:off x="6206972" y="1036727"/>
            <a:ext cx="1999714" cy="1990991"/>
            <a:chOff x="3896726" y="1706197"/>
            <a:chExt cx="2376900" cy="2366532"/>
          </a:xfrm>
          <a:solidFill>
            <a:schemeClr val="bg2"/>
          </a:solidFill>
        </p:grpSpPr>
        <p:sp>
          <p:nvSpPr>
            <p:cNvPr id="4" name="Vapaamuotoinen: Muoto 3">
              <a:extLst>
                <a:ext uri="{FF2B5EF4-FFF2-40B4-BE49-F238E27FC236}">
                  <a16:creationId xmlns:a16="http://schemas.microsoft.com/office/drawing/2014/main" id="{07F6776C-E164-DE27-D828-B6B5BF8613A6}"/>
                </a:ext>
              </a:extLst>
            </p:cNvPr>
            <p:cNvSpPr/>
            <p:nvPr/>
          </p:nvSpPr>
          <p:spPr>
            <a:xfrm>
              <a:off x="3896726" y="1706197"/>
              <a:ext cx="2376900" cy="2366532"/>
            </a:xfrm>
            <a:custGeom>
              <a:avLst/>
              <a:gdLst>
                <a:gd name="connsiteX0" fmla="*/ 1214475 w 2376900"/>
                <a:gd name="connsiteY0" fmla="*/ 2366532 h 2366532"/>
                <a:gd name="connsiteX1" fmla="*/ 1157923 w 2376900"/>
                <a:gd name="connsiteY1" fmla="*/ 2365145 h 2366532"/>
                <a:gd name="connsiteX2" fmla="*/ 1157923 w 2376900"/>
                <a:gd name="connsiteY2" fmla="*/ 2365145 h 2366532"/>
                <a:gd name="connsiteX3" fmla="*/ 351 w 2376900"/>
                <a:gd name="connsiteY3" fmla="*/ 1130377 h 2366532"/>
                <a:gd name="connsiteX4" fmla="*/ 366721 w 2376900"/>
                <a:gd name="connsiteY4" fmla="*/ 311767 h 2366532"/>
                <a:gd name="connsiteX5" fmla="*/ 1218812 w 2376900"/>
                <a:gd name="connsiteY5" fmla="*/ 1254 h 2366532"/>
                <a:gd name="connsiteX6" fmla="*/ 2376558 w 2376900"/>
                <a:gd name="connsiteY6" fmla="*/ 1236021 h 2366532"/>
                <a:gd name="connsiteX7" fmla="*/ 2173943 w 2376900"/>
                <a:gd name="connsiteY7" fmla="*/ 1864160 h 2366532"/>
                <a:gd name="connsiteX8" fmla="*/ 2241250 w 2376900"/>
                <a:gd name="connsiteY8" fmla="*/ 2133908 h 2366532"/>
                <a:gd name="connsiteX9" fmla="*/ 2219393 w 2376900"/>
                <a:gd name="connsiteY9" fmla="*/ 2212490 h 2366532"/>
                <a:gd name="connsiteX10" fmla="*/ 2140637 w 2376900"/>
                <a:gd name="connsiteY10" fmla="*/ 2233827 h 2366532"/>
                <a:gd name="connsiteX11" fmla="*/ 1871063 w 2376900"/>
                <a:gd name="connsiteY11" fmla="*/ 2164612 h 2366532"/>
                <a:gd name="connsiteX12" fmla="*/ 1214822 w 2376900"/>
                <a:gd name="connsiteY12" fmla="*/ 2366185 h 2366532"/>
                <a:gd name="connsiteX13" fmla="*/ 1162607 w 2376900"/>
                <a:gd name="connsiteY13" fmla="*/ 165357 h 2366532"/>
                <a:gd name="connsiteX14" fmla="*/ 479304 w 2376900"/>
                <a:gd name="connsiteY14" fmla="*/ 432676 h 2366532"/>
                <a:gd name="connsiteX15" fmla="*/ 165495 w 2376900"/>
                <a:gd name="connsiteY15" fmla="*/ 1134367 h 2366532"/>
                <a:gd name="connsiteX16" fmla="*/ 1165556 w 2376900"/>
                <a:gd name="connsiteY16" fmla="*/ 2200173 h 2366532"/>
                <a:gd name="connsiteX17" fmla="*/ 1165556 w 2376900"/>
                <a:gd name="connsiteY17" fmla="*/ 2200173 h 2366532"/>
                <a:gd name="connsiteX18" fmla="*/ 1805664 w 2376900"/>
                <a:gd name="connsiteY18" fmla="*/ 2008661 h 2366532"/>
                <a:gd name="connsiteX19" fmla="*/ 1875053 w 2376900"/>
                <a:gd name="connsiteY19" fmla="*/ 1995304 h 2366532"/>
                <a:gd name="connsiteX20" fmla="*/ 2047309 w 2376900"/>
                <a:gd name="connsiteY20" fmla="*/ 2039539 h 2366532"/>
                <a:gd name="connsiteX21" fmla="*/ 2004289 w 2376900"/>
                <a:gd name="connsiteY21" fmla="*/ 1867283 h 2366532"/>
                <a:gd name="connsiteX22" fmla="*/ 2017993 w 2376900"/>
                <a:gd name="connsiteY22" fmla="*/ 1798241 h 2366532"/>
                <a:gd name="connsiteX23" fmla="*/ 2211240 w 2376900"/>
                <a:gd name="connsiteY23" fmla="*/ 1232205 h 2366532"/>
                <a:gd name="connsiteX24" fmla="*/ 1211179 w 2376900"/>
                <a:gd name="connsiteY24" fmla="*/ 166398 h 2366532"/>
                <a:gd name="connsiteX25" fmla="*/ 1162607 w 2376900"/>
                <a:gd name="connsiteY25" fmla="*/ 165357 h 23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6900" h="2366532">
                  <a:moveTo>
                    <a:pt x="1214475" y="2366532"/>
                  </a:moveTo>
                  <a:cubicBezTo>
                    <a:pt x="1195740" y="2366532"/>
                    <a:pt x="1176831" y="2366012"/>
                    <a:pt x="1157923" y="2365145"/>
                  </a:cubicBezTo>
                  <a:lnTo>
                    <a:pt x="1157923" y="2365145"/>
                  </a:lnTo>
                  <a:cubicBezTo>
                    <a:pt x="503937" y="2335134"/>
                    <a:pt x="-15435" y="1781241"/>
                    <a:pt x="351" y="1130377"/>
                  </a:cubicBezTo>
                  <a:cubicBezTo>
                    <a:pt x="7983" y="815701"/>
                    <a:pt x="138087" y="524963"/>
                    <a:pt x="366721" y="311767"/>
                  </a:cubicBezTo>
                  <a:cubicBezTo>
                    <a:pt x="597265" y="96836"/>
                    <a:pt x="899972" y="-13144"/>
                    <a:pt x="1218812" y="1254"/>
                  </a:cubicBezTo>
                  <a:cubicBezTo>
                    <a:pt x="1872797" y="31438"/>
                    <a:pt x="2392170" y="585331"/>
                    <a:pt x="2376558" y="1236021"/>
                  </a:cubicBezTo>
                  <a:cubicBezTo>
                    <a:pt x="2371006" y="1462921"/>
                    <a:pt x="2301097" y="1679240"/>
                    <a:pt x="2173943" y="1864160"/>
                  </a:cubicBezTo>
                  <a:lnTo>
                    <a:pt x="2241250" y="2133908"/>
                  </a:lnTo>
                  <a:cubicBezTo>
                    <a:pt x="2248362" y="2162183"/>
                    <a:pt x="2240036" y="2192020"/>
                    <a:pt x="2219393" y="2212490"/>
                  </a:cubicBezTo>
                  <a:cubicBezTo>
                    <a:pt x="2198750" y="2232959"/>
                    <a:pt x="2168739" y="2241113"/>
                    <a:pt x="2140637" y="2233827"/>
                  </a:cubicBezTo>
                  <a:lnTo>
                    <a:pt x="1871063" y="2164612"/>
                  </a:lnTo>
                  <a:cubicBezTo>
                    <a:pt x="1676602" y="2297144"/>
                    <a:pt x="1451436" y="2366185"/>
                    <a:pt x="1214822" y="2366185"/>
                  </a:cubicBezTo>
                  <a:close/>
                  <a:moveTo>
                    <a:pt x="1162607" y="165357"/>
                  </a:moveTo>
                  <a:cubicBezTo>
                    <a:pt x="906390" y="165357"/>
                    <a:pt x="665265" y="259379"/>
                    <a:pt x="479304" y="432676"/>
                  </a:cubicBezTo>
                  <a:cubicBezTo>
                    <a:pt x="283455" y="615168"/>
                    <a:pt x="172087" y="864446"/>
                    <a:pt x="165495" y="1134367"/>
                  </a:cubicBezTo>
                  <a:cubicBezTo>
                    <a:pt x="151964" y="1696066"/>
                    <a:pt x="600560" y="2174153"/>
                    <a:pt x="1165556" y="2200173"/>
                  </a:cubicBezTo>
                  <a:lnTo>
                    <a:pt x="1165556" y="2200173"/>
                  </a:lnTo>
                  <a:cubicBezTo>
                    <a:pt x="1398181" y="2210929"/>
                    <a:pt x="1619530" y="2144663"/>
                    <a:pt x="1805664" y="2008661"/>
                  </a:cubicBezTo>
                  <a:cubicBezTo>
                    <a:pt x="1825613" y="1994090"/>
                    <a:pt x="1851114" y="1989233"/>
                    <a:pt x="1875053" y="1995304"/>
                  </a:cubicBezTo>
                  <a:lnTo>
                    <a:pt x="2047309" y="2039539"/>
                  </a:lnTo>
                  <a:lnTo>
                    <a:pt x="2004289" y="1867283"/>
                  </a:lnTo>
                  <a:cubicBezTo>
                    <a:pt x="1998390" y="1843343"/>
                    <a:pt x="2003421" y="1818017"/>
                    <a:pt x="2017993" y="1798241"/>
                  </a:cubicBezTo>
                  <a:cubicBezTo>
                    <a:pt x="2139423" y="1633964"/>
                    <a:pt x="2206209" y="1438288"/>
                    <a:pt x="2211240" y="1232205"/>
                  </a:cubicBezTo>
                  <a:cubicBezTo>
                    <a:pt x="2224770" y="670505"/>
                    <a:pt x="1776174" y="192419"/>
                    <a:pt x="1211179" y="166398"/>
                  </a:cubicBezTo>
                  <a:cubicBezTo>
                    <a:pt x="1195046" y="165704"/>
                    <a:pt x="1178740" y="165357"/>
                    <a:pt x="1162607" y="165357"/>
                  </a:cubicBezTo>
                  <a:close/>
                </a:path>
              </a:pathLst>
            </a:custGeom>
            <a:grpFill/>
            <a:ln w="17322"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A6C719C7-F03E-8858-0E56-46BD0AFF2C2B}"/>
                </a:ext>
              </a:extLst>
            </p:cNvPr>
            <p:cNvSpPr/>
            <p:nvPr/>
          </p:nvSpPr>
          <p:spPr>
            <a:xfrm>
              <a:off x="4371693"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0BE3DA1B-D30D-B2E0-B81A-A74AE121FF52}"/>
                </a:ext>
              </a:extLst>
            </p:cNvPr>
            <p:cNvSpPr/>
            <p:nvPr/>
          </p:nvSpPr>
          <p:spPr>
            <a:xfrm>
              <a:off x="4932178"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F1033913-5615-7BF2-75FD-F4461CD0C8AE}"/>
                </a:ext>
              </a:extLst>
            </p:cNvPr>
            <p:cNvSpPr/>
            <p:nvPr/>
          </p:nvSpPr>
          <p:spPr>
            <a:xfrm>
              <a:off x="5492490" y="2803094"/>
              <a:ext cx="321268" cy="321268"/>
            </a:xfrm>
            <a:custGeom>
              <a:avLst/>
              <a:gdLst>
                <a:gd name="connsiteX0" fmla="*/ 160634 w 321268"/>
                <a:gd name="connsiteY0" fmla="*/ 321268 h 321268"/>
                <a:gd name="connsiteX1" fmla="*/ 321269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9" y="249278"/>
                    <a:pt x="321269" y="160634"/>
                  </a:cubicBezTo>
                  <a:cubicBezTo>
                    <a:pt x="321269"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grpSp>
      <p:grpSp>
        <p:nvGrpSpPr>
          <p:cNvPr id="7" name="Kupla 1">
            <a:extLst>
              <a:ext uri="{FF2B5EF4-FFF2-40B4-BE49-F238E27FC236}">
                <a16:creationId xmlns:a16="http://schemas.microsoft.com/office/drawing/2014/main" id="{3B5F8BFE-1753-B0E7-3F60-19AC52B14AA8}"/>
              </a:ext>
              <a:ext uri="{C183D7F6-B498-43B3-948B-1728B52AA6E4}">
                <adec:decorative xmlns:adec="http://schemas.microsoft.com/office/drawing/2017/decorative" val="1"/>
              </a:ext>
            </a:extLst>
          </p:cNvPr>
          <p:cNvGrpSpPr/>
          <p:nvPr/>
        </p:nvGrpSpPr>
        <p:grpSpPr>
          <a:xfrm>
            <a:off x="3985315" y="1777239"/>
            <a:ext cx="1999714" cy="1990991"/>
            <a:chOff x="3896726" y="1706197"/>
            <a:chExt cx="2376900" cy="2366532"/>
          </a:xfrm>
          <a:solidFill>
            <a:schemeClr val="bg2"/>
          </a:solidFill>
        </p:grpSpPr>
        <p:sp>
          <p:nvSpPr>
            <p:cNvPr id="9" name="Vapaamuotoinen: Muoto 8">
              <a:extLst>
                <a:ext uri="{FF2B5EF4-FFF2-40B4-BE49-F238E27FC236}">
                  <a16:creationId xmlns:a16="http://schemas.microsoft.com/office/drawing/2014/main" id="{E72302F0-025D-782B-186F-99B987B1BCB0}"/>
                </a:ext>
              </a:extLst>
            </p:cNvPr>
            <p:cNvSpPr/>
            <p:nvPr/>
          </p:nvSpPr>
          <p:spPr>
            <a:xfrm>
              <a:off x="3896726" y="1706197"/>
              <a:ext cx="2376900" cy="2366532"/>
            </a:xfrm>
            <a:custGeom>
              <a:avLst/>
              <a:gdLst>
                <a:gd name="connsiteX0" fmla="*/ 1214475 w 2376900"/>
                <a:gd name="connsiteY0" fmla="*/ 2366532 h 2366532"/>
                <a:gd name="connsiteX1" fmla="*/ 1157923 w 2376900"/>
                <a:gd name="connsiteY1" fmla="*/ 2365145 h 2366532"/>
                <a:gd name="connsiteX2" fmla="*/ 1157923 w 2376900"/>
                <a:gd name="connsiteY2" fmla="*/ 2365145 h 2366532"/>
                <a:gd name="connsiteX3" fmla="*/ 351 w 2376900"/>
                <a:gd name="connsiteY3" fmla="*/ 1130377 h 2366532"/>
                <a:gd name="connsiteX4" fmla="*/ 366721 w 2376900"/>
                <a:gd name="connsiteY4" fmla="*/ 311767 h 2366532"/>
                <a:gd name="connsiteX5" fmla="*/ 1218812 w 2376900"/>
                <a:gd name="connsiteY5" fmla="*/ 1254 h 2366532"/>
                <a:gd name="connsiteX6" fmla="*/ 2376558 w 2376900"/>
                <a:gd name="connsiteY6" fmla="*/ 1236021 h 2366532"/>
                <a:gd name="connsiteX7" fmla="*/ 2173943 w 2376900"/>
                <a:gd name="connsiteY7" fmla="*/ 1864160 h 2366532"/>
                <a:gd name="connsiteX8" fmla="*/ 2241250 w 2376900"/>
                <a:gd name="connsiteY8" fmla="*/ 2133908 h 2366532"/>
                <a:gd name="connsiteX9" fmla="*/ 2219393 w 2376900"/>
                <a:gd name="connsiteY9" fmla="*/ 2212490 h 2366532"/>
                <a:gd name="connsiteX10" fmla="*/ 2140637 w 2376900"/>
                <a:gd name="connsiteY10" fmla="*/ 2233827 h 2366532"/>
                <a:gd name="connsiteX11" fmla="*/ 1871063 w 2376900"/>
                <a:gd name="connsiteY11" fmla="*/ 2164612 h 2366532"/>
                <a:gd name="connsiteX12" fmla="*/ 1214822 w 2376900"/>
                <a:gd name="connsiteY12" fmla="*/ 2366185 h 2366532"/>
                <a:gd name="connsiteX13" fmla="*/ 1162607 w 2376900"/>
                <a:gd name="connsiteY13" fmla="*/ 165357 h 2366532"/>
                <a:gd name="connsiteX14" fmla="*/ 479304 w 2376900"/>
                <a:gd name="connsiteY14" fmla="*/ 432676 h 2366532"/>
                <a:gd name="connsiteX15" fmla="*/ 165495 w 2376900"/>
                <a:gd name="connsiteY15" fmla="*/ 1134367 h 2366532"/>
                <a:gd name="connsiteX16" fmla="*/ 1165556 w 2376900"/>
                <a:gd name="connsiteY16" fmla="*/ 2200173 h 2366532"/>
                <a:gd name="connsiteX17" fmla="*/ 1165556 w 2376900"/>
                <a:gd name="connsiteY17" fmla="*/ 2200173 h 2366532"/>
                <a:gd name="connsiteX18" fmla="*/ 1805664 w 2376900"/>
                <a:gd name="connsiteY18" fmla="*/ 2008661 h 2366532"/>
                <a:gd name="connsiteX19" fmla="*/ 1875053 w 2376900"/>
                <a:gd name="connsiteY19" fmla="*/ 1995304 h 2366532"/>
                <a:gd name="connsiteX20" fmla="*/ 2047309 w 2376900"/>
                <a:gd name="connsiteY20" fmla="*/ 2039539 h 2366532"/>
                <a:gd name="connsiteX21" fmla="*/ 2004289 w 2376900"/>
                <a:gd name="connsiteY21" fmla="*/ 1867283 h 2366532"/>
                <a:gd name="connsiteX22" fmla="*/ 2017993 w 2376900"/>
                <a:gd name="connsiteY22" fmla="*/ 1798241 h 2366532"/>
                <a:gd name="connsiteX23" fmla="*/ 2211240 w 2376900"/>
                <a:gd name="connsiteY23" fmla="*/ 1232205 h 2366532"/>
                <a:gd name="connsiteX24" fmla="*/ 1211179 w 2376900"/>
                <a:gd name="connsiteY24" fmla="*/ 166398 h 2366532"/>
                <a:gd name="connsiteX25" fmla="*/ 1162607 w 2376900"/>
                <a:gd name="connsiteY25" fmla="*/ 165357 h 23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6900" h="2366532">
                  <a:moveTo>
                    <a:pt x="1214475" y="2366532"/>
                  </a:moveTo>
                  <a:cubicBezTo>
                    <a:pt x="1195740" y="2366532"/>
                    <a:pt x="1176831" y="2366012"/>
                    <a:pt x="1157923" y="2365145"/>
                  </a:cubicBezTo>
                  <a:lnTo>
                    <a:pt x="1157923" y="2365145"/>
                  </a:lnTo>
                  <a:cubicBezTo>
                    <a:pt x="503937" y="2335134"/>
                    <a:pt x="-15435" y="1781241"/>
                    <a:pt x="351" y="1130377"/>
                  </a:cubicBezTo>
                  <a:cubicBezTo>
                    <a:pt x="7983" y="815701"/>
                    <a:pt x="138087" y="524963"/>
                    <a:pt x="366721" y="311767"/>
                  </a:cubicBezTo>
                  <a:cubicBezTo>
                    <a:pt x="597265" y="96836"/>
                    <a:pt x="899972" y="-13144"/>
                    <a:pt x="1218812" y="1254"/>
                  </a:cubicBezTo>
                  <a:cubicBezTo>
                    <a:pt x="1872797" y="31438"/>
                    <a:pt x="2392170" y="585331"/>
                    <a:pt x="2376558" y="1236021"/>
                  </a:cubicBezTo>
                  <a:cubicBezTo>
                    <a:pt x="2371006" y="1462921"/>
                    <a:pt x="2301097" y="1679240"/>
                    <a:pt x="2173943" y="1864160"/>
                  </a:cubicBezTo>
                  <a:lnTo>
                    <a:pt x="2241250" y="2133908"/>
                  </a:lnTo>
                  <a:cubicBezTo>
                    <a:pt x="2248362" y="2162183"/>
                    <a:pt x="2240036" y="2192020"/>
                    <a:pt x="2219393" y="2212490"/>
                  </a:cubicBezTo>
                  <a:cubicBezTo>
                    <a:pt x="2198750" y="2232959"/>
                    <a:pt x="2168739" y="2241113"/>
                    <a:pt x="2140637" y="2233827"/>
                  </a:cubicBezTo>
                  <a:lnTo>
                    <a:pt x="1871063" y="2164612"/>
                  </a:lnTo>
                  <a:cubicBezTo>
                    <a:pt x="1676602" y="2297144"/>
                    <a:pt x="1451436" y="2366185"/>
                    <a:pt x="1214822" y="2366185"/>
                  </a:cubicBezTo>
                  <a:close/>
                  <a:moveTo>
                    <a:pt x="1162607" y="165357"/>
                  </a:moveTo>
                  <a:cubicBezTo>
                    <a:pt x="906390" y="165357"/>
                    <a:pt x="665265" y="259379"/>
                    <a:pt x="479304" y="432676"/>
                  </a:cubicBezTo>
                  <a:cubicBezTo>
                    <a:pt x="283455" y="615168"/>
                    <a:pt x="172087" y="864446"/>
                    <a:pt x="165495" y="1134367"/>
                  </a:cubicBezTo>
                  <a:cubicBezTo>
                    <a:pt x="151964" y="1696066"/>
                    <a:pt x="600560" y="2174153"/>
                    <a:pt x="1165556" y="2200173"/>
                  </a:cubicBezTo>
                  <a:lnTo>
                    <a:pt x="1165556" y="2200173"/>
                  </a:lnTo>
                  <a:cubicBezTo>
                    <a:pt x="1398181" y="2210929"/>
                    <a:pt x="1619530" y="2144663"/>
                    <a:pt x="1805664" y="2008661"/>
                  </a:cubicBezTo>
                  <a:cubicBezTo>
                    <a:pt x="1825613" y="1994090"/>
                    <a:pt x="1851114" y="1989233"/>
                    <a:pt x="1875053" y="1995304"/>
                  </a:cubicBezTo>
                  <a:lnTo>
                    <a:pt x="2047309" y="2039539"/>
                  </a:lnTo>
                  <a:lnTo>
                    <a:pt x="2004289" y="1867283"/>
                  </a:lnTo>
                  <a:cubicBezTo>
                    <a:pt x="1998390" y="1843343"/>
                    <a:pt x="2003421" y="1818017"/>
                    <a:pt x="2017993" y="1798241"/>
                  </a:cubicBezTo>
                  <a:cubicBezTo>
                    <a:pt x="2139423" y="1633964"/>
                    <a:pt x="2206209" y="1438288"/>
                    <a:pt x="2211240" y="1232205"/>
                  </a:cubicBezTo>
                  <a:cubicBezTo>
                    <a:pt x="2224770" y="670505"/>
                    <a:pt x="1776174" y="192419"/>
                    <a:pt x="1211179" y="166398"/>
                  </a:cubicBezTo>
                  <a:cubicBezTo>
                    <a:pt x="1195046" y="165704"/>
                    <a:pt x="1178740" y="165357"/>
                    <a:pt x="1162607" y="165357"/>
                  </a:cubicBezTo>
                  <a:close/>
                </a:path>
              </a:pathLst>
            </a:custGeom>
            <a:grpFill/>
            <a:ln w="17322" cap="flat">
              <a:noFill/>
              <a:prstDash val="solid"/>
              <a:miter/>
            </a:ln>
          </p:spPr>
          <p:txBody>
            <a:bodyPr rtlCol="0" anchor="ctr"/>
            <a:lstStyle/>
            <a:p>
              <a:endParaRPr lang="fi-FI"/>
            </a:p>
          </p:txBody>
        </p:sp>
        <p:sp>
          <p:nvSpPr>
            <p:cNvPr id="11" name="Vapaamuotoinen: Muoto 10">
              <a:extLst>
                <a:ext uri="{FF2B5EF4-FFF2-40B4-BE49-F238E27FC236}">
                  <a16:creationId xmlns:a16="http://schemas.microsoft.com/office/drawing/2014/main" id="{FE31F663-529F-8C98-933D-1036199D08F0}"/>
                </a:ext>
              </a:extLst>
            </p:cNvPr>
            <p:cNvSpPr/>
            <p:nvPr/>
          </p:nvSpPr>
          <p:spPr>
            <a:xfrm>
              <a:off x="4371693"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53A12AA6-14FE-CF54-0F70-0E6A1F672FE1}"/>
                </a:ext>
              </a:extLst>
            </p:cNvPr>
            <p:cNvSpPr/>
            <p:nvPr/>
          </p:nvSpPr>
          <p:spPr>
            <a:xfrm>
              <a:off x="4932178"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4980158F-8E19-1C1A-F69A-66C773099961}"/>
                </a:ext>
              </a:extLst>
            </p:cNvPr>
            <p:cNvSpPr/>
            <p:nvPr/>
          </p:nvSpPr>
          <p:spPr>
            <a:xfrm>
              <a:off x="5492490" y="2803094"/>
              <a:ext cx="321268" cy="321268"/>
            </a:xfrm>
            <a:custGeom>
              <a:avLst/>
              <a:gdLst>
                <a:gd name="connsiteX0" fmla="*/ 160634 w 321268"/>
                <a:gd name="connsiteY0" fmla="*/ 321268 h 321268"/>
                <a:gd name="connsiteX1" fmla="*/ 321269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9" y="249278"/>
                    <a:pt x="321269" y="160634"/>
                  </a:cubicBezTo>
                  <a:cubicBezTo>
                    <a:pt x="321269"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grpSp>
      <p:pic>
        <p:nvPicPr>
          <p:cNvPr id="20" name="800">
            <a:extLst>
              <a:ext uri="{FF2B5EF4-FFF2-40B4-BE49-F238E27FC236}">
                <a16:creationId xmlns:a16="http://schemas.microsoft.com/office/drawing/2014/main" id="{B2013A16-C97E-7747-61A6-3F48874831F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21" name="Vaakuna">
            <a:extLst>
              <a:ext uri="{FF2B5EF4-FFF2-40B4-BE49-F238E27FC236}">
                <a16:creationId xmlns:a16="http://schemas.microsoft.com/office/drawing/2014/main" id="{ED13FE1A-A147-1DCD-4AE4-3A6B55236B4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112029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yt, ikuisesti, Turku.">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800-tunnus" descr="Nyt, ikuisesti, Turku.">
            <a:extLst>
              <a:ext uri="{FF2B5EF4-FFF2-40B4-BE49-F238E27FC236}">
                <a16:creationId xmlns:a16="http://schemas.microsoft.com/office/drawing/2014/main" id="{A6649893-8180-AB26-23AF-974F84D56D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5347" y="2015317"/>
            <a:ext cx="4001306" cy="2827367"/>
          </a:xfrm>
          <a:prstGeom prst="rect">
            <a:avLst/>
          </a:prstGeom>
        </p:spPr>
      </p:pic>
    </p:spTree>
    <p:extLst>
      <p:ext uri="{BB962C8B-B14F-4D97-AF65-F5344CB8AC3E}">
        <p14:creationId xmlns:p14="http://schemas.microsoft.com/office/powerpoint/2010/main" val="1898968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u, för evigt, Åbo.">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800-tunnus" descr="Nu, för evigt, Åbo.">
            <a:extLst>
              <a:ext uri="{FF2B5EF4-FFF2-40B4-BE49-F238E27FC236}">
                <a16:creationId xmlns:a16="http://schemas.microsoft.com/office/drawing/2014/main" id="{95D86AA8-06B6-2DF5-2ABF-EF54933E9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3453" y="2011200"/>
            <a:ext cx="4003200" cy="2835600"/>
          </a:xfrm>
          <a:prstGeom prst="rect">
            <a:avLst/>
          </a:prstGeom>
        </p:spPr>
      </p:pic>
    </p:spTree>
    <p:extLst>
      <p:ext uri="{BB962C8B-B14F-4D97-AF65-F5344CB8AC3E}">
        <p14:creationId xmlns:p14="http://schemas.microsoft.com/office/powerpoint/2010/main" val="2610061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w, forever, Turku.">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800-tunnus" descr="Now, forever, Turku.">
            <a:extLst>
              <a:ext uri="{FF2B5EF4-FFF2-40B4-BE49-F238E27FC236}">
                <a16:creationId xmlns:a16="http://schemas.microsoft.com/office/drawing/2014/main" id="{1DA41DA9-66EB-B94A-1C8B-36C0A3DF0B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3453" y="2015317"/>
            <a:ext cx="4003200" cy="2835600"/>
          </a:xfrm>
          <a:prstGeom prst="rect">
            <a:avLst/>
          </a:prstGeom>
        </p:spPr>
      </p:pic>
    </p:spTree>
    <p:extLst>
      <p:ext uri="{BB962C8B-B14F-4D97-AF65-F5344CB8AC3E}">
        <p14:creationId xmlns:p14="http://schemas.microsoft.com/office/powerpoint/2010/main" val="3692393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1033105" y="2099969"/>
            <a:ext cx="10125789" cy="2658063"/>
          </a:xfrm>
        </p:spPr>
        <p:txBody>
          <a:bodyPr anchor="ctr" anchorCtr="0">
            <a:noAutofit/>
          </a:bodyPr>
          <a:lstStyle>
            <a:lvl1pPr algn="ctr">
              <a:lnSpc>
                <a:spcPct val="80000"/>
              </a:lnSpc>
              <a:defRPr sz="9600" spc="-300" baseline="0">
                <a:solidFill>
                  <a:schemeClr val="bg2"/>
                </a:solidFill>
              </a:defRPr>
            </a:lvl1pPr>
          </a:lstStyle>
          <a:p>
            <a:r>
              <a:rPr lang="fi-FI" dirty="0"/>
              <a:t>Muokkaa slogania napsauttamalla</a:t>
            </a:r>
            <a:endParaRPr lang="en-US" dirty="0"/>
          </a:p>
        </p:txBody>
      </p:sp>
      <p:pic>
        <p:nvPicPr>
          <p:cNvPr id="2" name="800">
            <a:extLst>
              <a:ext uri="{FF2B5EF4-FFF2-40B4-BE49-F238E27FC236}">
                <a16:creationId xmlns:a16="http://schemas.microsoft.com/office/drawing/2014/main" id="{A2984BF8-F6C3-AA50-4CE5-445A3F5A0C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91E6EF6C-FC37-7C2D-E1C8-0B7E0C35CB4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666060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änään tehdään lisää historia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285782"/>
            <a:ext cx="9728409" cy="2603790"/>
          </a:xfrm>
          <a:prstGeom prst="rect">
            <a:avLst/>
          </a:prstGeom>
          <a:noFill/>
        </p:spPr>
        <p:txBody>
          <a:bodyPr wrap="square">
            <a:spAutoFit/>
          </a:bodyPr>
          <a:lstStyle/>
          <a:p>
            <a:pPr algn="ctr">
              <a:lnSpc>
                <a:spcPct val="85000"/>
              </a:lnSpc>
            </a:pPr>
            <a:r>
              <a:rPr lang="fi-FI" sz="9600" b="1" kern="1200" spc="-300" baseline="0" dirty="0">
                <a:solidFill>
                  <a:schemeClr val="bg2"/>
                </a:solidFill>
                <a:latin typeface="Arial"/>
                <a:ea typeface="+mj-ea"/>
                <a:cs typeface="Arial"/>
              </a:rPr>
              <a:t>Tänään tehdään lisää historiaa.</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227075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jattomasti mahdollisuuksi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127105"/>
            <a:ext cx="9728409" cy="2603790"/>
          </a:xfrm>
          <a:prstGeom prst="rect">
            <a:avLst/>
          </a:prstGeom>
          <a:noFill/>
        </p:spPr>
        <p:txBody>
          <a:bodyPr wrap="square">
            <a:spAutoFit/>
          </a:bodyPr>
          <a:lstStyle/>
          <a:p>
            <a:pPr algn="ctr">
              <a:lnSpc>
                <a:spcPct val="85000"/>
              </a:lnSpc>
            </a:pPr>
            <a:r>
              <a:rPr lang="fi-FI" sz="9600" b="1" kern="1200" spc="-300" baseline="0" dirty="0">
                <a:solidFill>
                  <a:schemeClr val="bg2"/>
                </a:solidFill>
                <a:latin typeface="Arial"/>
                <a:ea typeface="+mj-ea"/>
                <a:cs typeface="Arial"/>
              </a:rPr>
              <a:t>Ajattomasti mahdollisuuksia.</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420676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i ihan tätä päivää, vaan tulevaisuutta varte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842352" y="940424"/>
            <a:ext cx="10507297" cy="5193729"/>
          </a:xfrm>
          <a:prstGeom prst="rect">
            <a:avLst/>
          </a:prstGeom>
          <a:noFill/>
        </p:spPr>
        <p:txBody>
          <a:bodyPr wrap="square">
            <a:spAutoFit/>
          </a:bodyPr>
          <a:lstStyle/>
          <a:p>
            <a:pPr algn="ctr">
              <a:lnSpc>
                <a:spcPct val="78000"/>
              </a:lnSpc>
            </a:pPr>
            <a:r>
              <a:rPr lang="fi-FI" sz="8500" b="1" kern="1200" spc="-300" baseline="0" dirty="0">
                <a:solidFill>
                  <a:schemeClr val="bg2"/>
                </a:solidFill>
                <a:latin typeface="Arial"/>
                <a:ea typeface="+mj-ea"/>
                <a:cs typeface="Arial"/>
              </a:rPr>
              <a:t>Ei ihan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tätä päivää,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vaan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tulevaisuutta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varten. </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6651150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urussa kulttuuri kuuluu kaikille ja kauas.">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842352" y="818784"/>
            <a:ext cx="10507297" cy="5509200"/>
          </a:xfrm>
          <a:prstGeom prst="rect">
            <a:avLst/>
          </a:prstGeom>
          <a:noFill/>
        </p:spPr>
        <p:txBody>
          <a:bodyPr wrap="square">
            <a:spAutoFit/>
          </a:bodyPr>
          <a:lstStyle/>
          <a:p>
            <a:pPr algn="ctr">
              <a:lnSpc>
                <a:spcPct val="80000"/>
              </a:lnSpc>
            </a:pPr>
            <a:r>
              <a:rPr lang="fi-FI" sz="8500" b="1" kern="1200" spc="-200" baseline="0" dirty="0">
                <a:solidFill>
                  <a:schemeClr val="bg2"/>
                </a:solidFill>
                <a:latin typeface="Arial"/>
                <a:ea typeface="+mj-ea"/>
                <a:cs typeface="Arial"/>
              </a:rPr>
              <a:t>Turussa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kulttuuri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kuuluu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kaikille ja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kauas. </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88672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329730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e (B)oldest city in Finlan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295548"/>
            <a:ext cx="9728409" cy="2603790"/>
          </a:xfrm>
          <a:prstGeom prst="rect">
            <a:avLst/>
          </a:prstGeom>
          <a:noFill/>
        </p:spPr>
        <p:txBody>
          <a:bodyPr wrap="square">
            <a:spAutoFit/>
          </a:bodyPr>
          <a:lstStyle/>
          <a:p>
            <a:pPr algn="ctr">
              <a:lnSpc>
                <a:spcPct val="85000"/>
              </a:lnSpc>
            </a:pPr>
            <a:r>
              <a:rPr lang="en-US" sz="9600" b="1" kern="1200" spc="-300" baseline="0" dirty="0">
                <a:solidFill>
                  <a:schemeClr val="bg2"/>
                </a:solidFill>
                <a:latin typeface="Arial"/>
                <a:ea typeface="+mj-ea"/>
                <a:cs typeface="Arial"/>
              </a:rPr>
              <a:t>The      oldest </a:t>
            </a:r>
            <a:br>
              <a:rPr lang="en-US" sz="9600" b="1" kern="1200" spc="-300" baseline="0" dirty="0">
                <a:solidFill>
                  <a:schemeClr val="bg2"/>
                </a:solidFill>
                <a:latin typeface="Arial"/>
                <a:ea typeface="+mj-ea"/>
                <a:cs typeface="Arial"/>
              </a:rPr>
            </a:br>
            <a:r>
              <a:rPr lang="en-US" sz="9600" b="1" kern="1200" spc="-300" baseline="0" dirty="0">
                <a:solidFill>
                  <a:schemeClr val="bg2"/>
                </a:solidFill>
                <a:latin typeface="Arial"/>
                <a:ea typeface="+mj-ea"/>
                <a:cs typeface="Arial"/>
              </a:rPr>
              <a:t>city in Finland.</a:t>
            </a:r>
          </a:p>
        </p:txBody>
      </p:sp>
      <p:pic>
        <p:nvPicPr>
          <p:cNvPr id="3" name="Boldest-B">
            <a:extLst>
              <a:ext uri="{FF2B5EF4-FFF2-40B4-BE49-F238E27FC236}">
                <a16:creationId xmlns:a16="http://schemas.microsoft.com/office/drawing/2014/main" id="{AFA605F7-C591-840B-241E-74D0FC0FB16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2283" y="1586864"/>
            <a:ext cx="1343313" cy="2010579"/>
          </a:xfrm>
          <a:prstGeom prst="rect">
            <a:avLst/>
          </a:prstGeom>
        </p:spPr>
      </p:pic>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3838114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yhjä">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580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142744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34886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92686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76345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2059124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257" y="926337"/>
            <a:ext cx="9882879" cy="988756"/>
          </a:xfrm>
          <a:prstGeom prst="rect">
            <a:avLst/>
          </a:prstGeom>
        </p:spPr>
        <p:txBody>
          <a:bodyPr vert="horz" wrap="square" lIns="0" tIns="0" rIns="0" bIns="0" rtlCol="0" anchor="ctr" anchorCtr="0">
            <a:noAutofit/>
          </a:bodyPr>
          <a:lstStyle/>
          <a:p>
            <a:r>
              <a:rPr lang="fi-FI" dirty="0"/>
              <a:t>Muokkaa otsikkoa napsauttamalla</a:t>
            </a:r>
            <a:endParaRPr lang="en-US" dirty="0"/>
          </a:p>
        </p:txBody>
      </p:sp>
      <p:sp>
        <p:nvSpPr>
          <p:cNvPr id="3" name="Text Placeholder 2"/>
          <p:cNvSpPr>
            <a:spLocks noGrp="1"/>
          </p:cNvSpPr>
          <p:nvPr>
            <p:ph type="body" idx="1"/>
          </p:nvPr>
        </p:nvSpPr>
        <p:spPr>
          <a:xfrm>
            <a:off x="889256" y="2250311"/>
            <a:ext cx="8977843" cy="4055791"/>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59606182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 id="2147483720" r:id="rId37"/>
    <p:sldLayoutId id="2147483721" r:id="rId38"/>
    <p:sldLayoutId id="2147483722" r:id="rId39"/>
    <p:sldLayoutId id="2147483723" r:id="rId40"/>
  </p:sldLayoutIdLst>
  <p:txStyles>
    <p:titleStyle>
      <a:lvl1pPr algn="l" defTabSz="609570" rtl="0" eaLnBrk="1" latinLnBrk="0" hangingPunct="1">
        <a:lnSpc>
          <a:spcPct val="85000"/>
        </a:lnSpc>
        <a:spcBef>
          <a:spcPct val="0"/>
        </a:spcBef>
        <a:buNone/>
        <a:defRPr sz="4800" b="1" kern="1200">
          <a:solidFill>
            <a:schemeClr val="bg2"/>
          </a:solidFill>
          <a:latin typeface="Arial"/>
          <a:ea typeface="+mj-ea"/>
          <a:cs typeface="Arial"/>
        </a:defRPr>
      </a:lvl1pPr>
    </p:titleStyle>
    <p:bodyStyle>
      <a:lvl1pPr marL="191995" indent="-287993" algn="l" defTabSz="609570" rtl="0" eaLnBrk="1" latinLnBrk="0" hangingPunct="1">
        <a:lnSpc>
          <a:spcPct val="107000"/>
        </a:lnSpc>
        <a:spcBef>
          <a:spcPts val="0"/>
        </a:spcBef>
        <a:spcAft>
          <a:spcPts val="1067"/>
        </a:spcAft>
        <a:buFont typeface="Arial"/>
        <a:buChar char="•"/>
        <a:defRPr sz="2400" kern="1200">
          <a:solidFill>
            <a:schemeClr val="tx1"/>
          </a:solidFill>
          <a:latin typeface="Arial"/>
          <a:ea typeface="+mn-ea"/>
          <a:cs typeface="Arial"/>
        </a:defRPr>
      </a:lvl1pPr>
      <a:lvl2pPr marL="719982" indent="-263993" algn="l" defTabSz="609570" rtl="0" eaLnBrk="1" latinLnBrk="0" hangingPunct="1">
        <a:lnSpc>
          <a:spcPct val="107000"/>
        </a:lnSpc>
        <a:spcBef>
          <a:spcPts val="0"/>
        </a:spcBef>
        <a:spcAft>
          <a:spcPts val="1067"/>
        </a:spcAft>
        <a:buFont typeface="Lucida Grande"/>
        <a:buChar char="–"/>
        <a:defRPr sz="2000" kern="1200">
          <a:solidFill>
            <a:schemeClr val="tx1"/>
          </a:solidFill>
          <a:latin typeface="Arial"/>
          <a:ea typeface="+mn-ea"/>
          <a:cs typeface="Arial"/>
        </a:defRPr>
      </a:lvl2pPr>
      <a:lvl3pPr marL="1151971" indent="-191995" algn="l" defTabSz="609570" rtl="0" eaLnBrk="1" latinLnBrk="0" hangingPunct="1">
        <a:lnSpc>
          <a:spcPct val="107000"/>
        </a:lnSpc>
        <a:spcBef>
          <a:spcPts val="0"/>
        </a:spcBef>
        <a:spcAft>
          <a:spcPts val="1067"/>
        </a:spcAft>
        <a:buSzPct val="100000"/>
        <a:buFont typeface="Arial" panose="020B0604020202020204" pitchFamily="34" charset="0"/>
        <a:buChar char="•"/>
        <a:defRPr sz="1600" kern="1200">
          <a:solidFill>
            <a:schemeClr val="tx1"/>
          </a:solidFill>
          <a:latin typeface="Arial"/>
          <a:ea typeface="+mn-ea"/>
          <a:cs typeface="Arial"/>
        </a:defRPr>
      </a:lvl3pPr>
      <a:lvl4pPr marL="1631959" indent="-191995" algn="l" defTabSz="609570" rtl="0" eaLnBrk="1" latinLnBrk="0" hangingPunct="1">
        <a:lnSpc>
          <a:spcPct val="107000"/>
        </a:lnSpc>
        <a:spcBef>
          <a:spcPts val="0"/>
        </a:spcBef>
        <a:spcAft>
          <a:spcPts val="1067"/>
        </a:spcAft>
        <a:buSzPct val="100000"/>
        <a:buFont typeface="Lucida Grande"/>
        <a:buChar char="–"/>
        <a:defRPr sz="1600" kern="1200">
          <a:solidFill>
            <a:schemeClr val="tx1"/>
          </a:solidFill>
          <a:latin typeface="Arial"/>
          <a:ea typeface="+mn-ea"/>
          <a:cs typeface="Arial"/>
        </a:defRPr>
      </a:lvl4pPr>
      <a:lvl5pPr marL="2111947" indent="-191995" algn="l" defTabSz="609570" rtl="0" eaLnBrk="1" latinLnBrk="0" hangingPunct="1">
        <a:lnSpc>
          <a:spcPct val="107000"/>
        </a:lnSpc>
        <a:spcBef>
          <a:spcPts val="0"/>
        </a:spcBef>
        <a:spcAft>
          <a:spcPts val="1067"/>
        </a:spcAft>
        <a:buFont typeface="Arial"/>
        <a:buChar char="–"/>
        <a:defRPr sz="14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10.png"/></Relationships>
</file>

<file path=ppt/slides/_rels/slide13.xml.rels><?xml version="1.0" encoding="UTF-8" standalone="yes"?>
<Relationships xmlns="http://schemas.openxmlformats.org/package/2006/relationships"><Relationship Id="rId3" Type="http://schemas.openxmlformats.org/officeDocument/2006/relationships/hyperlink" Target="http://www.zekki.fi/"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www.nuoretjarikollisuus.fi/" TargetMode="External"/><Relationship Id="rId3" Type="http://schemas.openxmlformats.org/officeDocument/2006/relationships/image" Target="../media/image30.png"/><Relationship Id="rId7" Type="http://schemas.openxmlformats.org/officeDocument/2006/relationships/hyperlink" Target="https://rikoksentorjunta.fi/etusivu"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riku.fi/" TargetMode="External"/><Relationship Id="rId11" Type="http://schemas.openxmlformats.org/officeDocument/2006/relationships/hyperlink" Target="https://poliisi.fi/rikosten-kirjo-on-laaja" TargetMode="External"/><Relationship Id="rId5" Type="http://schemas.openxmlformats.org/officeDocument/2006/relationships/image" Target="../media/image32.png"/><Relationship Id="rId10" Type="http://schemas.openxmlformats.org/officeDocument/2006/relationships/hyperlink" Target="https://www.finlex.fi/fi/laki/ajantasa/1889/18890039001" TargetMode="External"/><Relationship Id="rId4" Type="http://schemas.openxmlformats.org/officeDocument/2006/relationships/image" Target="../media/image31.png"/><Relationship Id="rId9" Type="http://schemas.openxmlformats.org/officeDocument/2006/relationships/hyperlink" Target="https://suavartensomessa.fi/" TargetMode="Externa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jpe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44.jpe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hyperlink" Target="https://yle.fi/a/74-20031132" TargetMode="External"/><Relationship Id="rId5" Type="http://schemas.openxmlformats.org/officeDocument/2006/relationships/hyperlink" Target="https://www.helsinginuutiset.fi/paikalliset/4608117" TargetMode="External"/><Relationship Id="rId4" Type="http://schemas.openxmlformats.org/officeDocument/2006/relationships/hyperlink" Target="https://yle.fi/a/74-20051487"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tel:1161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e.kahoot.it/details/1d6a335c-e667-4e58-80f5-ce569ba162e1"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1cIgrqSEpmo?feature=oembed" TargetMode="Externa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D0795E-B2F8-874D-DDE0-55D47C0267BC}"/>
              </a:ext>
            </a:extLst>
          </p:cNvPr>
          <p:cNvSpPr>
            <a:spLocks noGrp="1"/>
          </p:cNvSpPr>
          <p:nvPr>
            <p:ph type="title"/>
          </p:nvPr>
        </p:nvSpPr>
        <p:spPr>
          <a:xfrm>
            <a:off x="587704" y="422698"/>
            <a:ext cx="4188052" cy="1666387"/>
          </a:xfrm>
        </p:spPr>
        <p:txBody>
          <a:bodyPr/>
          <a:lstStyle/>
          <a:p>
            <a:r>
              <a:rPr lang="fi-FI" dirty="0"/>
              <a:t>Huomioitavaa opettajalle ennen tuntien aloitusta</a:t>
            </a:r>
          </a:p>
        </p:txBody>
      </p:sp>
      <p:sp>
        <p:nvSpPr>
          <p:cNvPr id="3" name="Tekstin paikkamerkki 2">
            <a:extLst>
              <a:ext uri="{FF2B5EF4-FFF2-40B4-BE49-F238E27FC236}">
                <a16:creationId xmlns:a16="http://schemas.microsoft.com/office/drawing/2014/main" id="{4862CB1D-A8A8-0293-666C-83101B664192}"/>
              </a:ext>
            </a:extLst>
          </p:cNvPr>
          <p:cNvSpPr>
            <a:spLocks noGrp="1"/>
          </p:cNvSpPr>
          <p:nvPr>
            <p:ph type="body" idx="1"/>
          </p:nvPr>
        </p:nvSpPr>
        <p:spPr>
          <a:xfrm>
            <a:off x="538246" y="2285999"/>
            <a:ext cx="4831196" cy="4032419"/>
          </a:xfrm>
        </p:spPr>
        <p:txBody>
          <a:bodyPr/>
          <a:lstStyle/>
          <a:p>
            <a:r>
              <a:rPr lang="fi-FI" sz="1800" dirty="0">
                <a:solidFill>
                  <a:srgbClr val="000000"/>
                </a:solidFill>
                <a:latin typeface="Arial" panose="020B0604020202020204" pitchFamily="34" charset="0"/>
              </a:rPr>
              <a:t>Tunneilla on tehtäviä (mm. </a:t>
            </a:r>
            <a:r>
              <a:rPr lang="fi-FI" sz="1800" dirty="0" err="1">
                <a:solidFill>
                  <a:srgbClr val="000000"/>
                </a:solidFill>
                <a:latin typeface="Arial" panose="020B0604020202020204" pitchFamily="34" charset="0"/>
              </a:rPr>
              <a:t>kahoot</a:t>
            </a:r>
            <a:r>
              <a:rPr lang="fi-FI" sz="1800" dirty="0">
                <a:solidFill>
                  <a:srgbClr val="000000"/>
                </a:solidFill>
                <a:latin typeface="Arial" panose="020B0604020202020204" pitchFamily="34" charset="0"/>
              </a:rPr>
              <a:t>) joiden toteuttamiseen tarvitaan </a:t>
            </a:r>
            <a:r>
              <a:rPr lang="fi-FI" sz="1800" dirty="0" err="1">
                <a:solidFill>
                  <a:srgbClr val="000000"/>
                </a:solidFill>
                <a:latin typeface="Arial" panose="020B0604020202020204" pitchFamily="34" charset="0"/>
              </a:rPr>
              <a:t>padia</a:t>
            </a:r>
            <a:r>
              <a:rPr lang="fi-FI" sz="1800" dirty="0">
                <a:solidFill>
                  <a:srgbClr val="000000"/>
                </a:solidFill>
                <a:latin typeface="Arial" panose="020B0604020202020204" pitchFamily="34" charset="0"/>
              </a:rPr>
              <a:t> tai muuta laitetta.</a:t>
            </a:r>
          </a:p>
          <a:p>
            <a:r>
              <a:rPr lang="fi-FI" sz="1800" dirty="0">
                <a:solidFill>
                  <a:srgbClr val="000000"/>
                </a:solidFill>
                <a:latin typeface="Arial" panose="020B0604020202020204" pitchFamily="34" charset="0"/>
              </a:rPr>
              <a:t>Tunnit sisältävät ryhmätehtäviä, joissa jaetaan luokka neljään pienryhmään. Tehtävät voi toteuttaa myös pari- tai yksilötehtävinä, jos tarve.</a:t>
            </a:r>
          </a:p>
          <a:p>
            <a:r>
              <a:rPr lang="fi-FI" sz="1800" b="1" dirty="0">
                <a:solidFill>
                  <a:srgbClr val="000000"/>
                </a:solidFill>
                <a:latin typeface="Arial" panose="020B0604020202020204" pitchFamily="34" charset="0"/>
              </a:rPr>
              <a:t>Jokaisen dian muistiinpanoista löytyy apua ja ohjeita dian asian esittelyyn.</a:t>
            </a:r>
          </a:p>
          <a:p>
            <a:r>
              <a:rPr lang="fi-FI" sz="1800" dirty="0">
                <a:solidFill>
                  <a:srgbClr val="000000"/>
                </a:solidFill>
                <a:latin typeface="Arial" panose="020B0604020202020204" pitchFamily="34" charset="0"/>
              </a:rPr>
              <a:t>Kaikkia tehtäviä voi soveltaa ja muuttaa omalle ryhmälle sopivaksi ja omannäköiseksi.</a:t>
            </a:r>
          </a:p>
        </p:txBody>
      </p:sp>
      <p:sp>
        <p:nvSpPr>
          <p:cNvPr id="4" name="Tekstin paikkamerkki 3">
            <a:extLst>
              <a:ext uri="{FF2B5EF4-FFF2-40B4-BE49-F238E27FC236}">
                <a16:creationId xmlns:a16="http://schemas.microsoft.com/office/drawing/2014/main" id="{D8C3EE33-FDC7-9088-CDCF-3CE18CC8F155}"/>
              </a:ext>
            </a:extLst>
          </p:cNvPr>
          <p:cNvSpPr>
            <a:spLocks noGrp="1"/>
          </p:cNvSpPr>
          <p:nvPr>
            <p:ph type="body" sz="quarter" idx="24"/>
          </p:nvPr>
        </p:nvSpPr>
        <p:spPr>
          <a:xfrm>
            <a:off x="5663758" y="549947"/>
            <a:ext cx="5702446" cy="5768471"/>
          </a:xfrm>
        </p:spPr>
        <p:txBody>
          <a:bodyPr/>
          <a:lstStyle/>
          <a:p>
            <a:r>
              <a:rPr lang="fi-FI" sz="2000" dirty="0"/>
              <a:t>Materiaali on laskettu 3x 45min mukaisesti, mutta tuntirakennetta voi muuttaa omien tarpeiden ja aikataulujen mukaisesti. </a:t>
            </a:r>
          </a:p>
          <a:p>
            <a:r>
              <a:rPr lang="fi-FI" sz="2000" dirty="0"/>
              <a:t>Esimerkiksi jos pidät kaksi ensimmäistä tuntia kerralla, ensimmäisen tunnin viimeisen tehtävän voi siirtää toisen tunnin alkuun ja jättää toisen tunnin alun kertauksen pois. </a:t>
            </a:r>
          </a:p>
          <a:p>
            <a:r>
              <a:rPr lang="fi-FI" sz="2000" dirty="0"/>
              <a:t>Samoin jos olette juuri sivunneet materiaalien asioita oppitunneilla, voitte valita toisista dioista paremmin sopivia teemoja. </a:t>
            </a:r>
          </a:p>
          <a:p>
            <a:r>
              <a:rPr lang="fi-FI" sz="2000" dirty="0"/>
              <a:t>Tärkeintä on herättää ajatuksia ja keskustelua.</a:t>
            </a:r>
          </a:p>
          <a:p>
            <a:endParaRPr lang="fi-FI" sz="2000" dirty="0"/>
          </a:p>
        </p:txBody>
      </p:sp>
    </p:spTree>
    <p:extLst>
      <p:ext uri="{BB962C8B-B14F-4D97-AF65-F5344CB8AC3E}">
        <p14:creationId xmlns:p14="http://schemas.microsoft.com/office/powerpoint/2010/main" val="223111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6F8C-BC6A-2CFF-97C6-B2FDA40D657A}"/>
              </a:ext>
            </a:extLst>
          </p:cNvPr>
          <p:cNvSpPr>
            <a:spLocks noGrp="1"/>
          </p:cNvSpPr>
          <p:nvPr>
            <p:ph type="title"/>
          </p:nvPr>
        </p:nvSpPr>
        <p:spPr/>
        <p:txBody>
          <a:bodyPr/>
          <a:lstStyle/>
          <a:p>
            <a:r>
              <a:rPr lang="en-US" err="1"/>
              <a:t>Voimavarat</a:t>
            </a:r>
            <a:endParaRPr lang="en-US"/>
          </a:p>
        </p:txBody>
      </p:sp>
      <p:sp>
        <p:nvSpPr>
          <p:cNvPr id="3" name="Text Placeholder 2">
            <a:extLst>
              <a:ext uri="{FF2B5EF4-FFF2-40B4-BE49-F238E27FC236}">
                <a16:creationId xmlns:a16="http://schemas.microsoft.com/office/drawing/2014/main" id="{33B4B6E9-D9D8-97B9-3DE3-2B401CCAE1C3}"/>
              </a:ext>
            </a:extLst>
          </p:cNvPr>
          <p:cNvSpPr>
            <a:spLocks noGrp="1"/>
          </p:cNvSpPr>
          <p:nvPr>
            <p:ph type="body" idx="1"/>
          </p:nvPr>
        </p:nvSpPr>
        <p:spPr/>
        <p:txBody>
          <a:bodyPr vert="horz" lIns="0" tIns="45720" rIns="0" bIns="45720" rtlCol="0" anchor="t">
            <a:noAutofit/>
          </a:bodyPr>
          <a:lstStyle/>
          <a:p>
            <a:pPr marL="238760" indent="-238760"/>
            <a:r>
              <a:rPr lang="en-US" err="1"/>
              <a:t>Voimavarat</a:t>
            </a:r>
            <a:r>
              <a:rPr lang="en-US"/>
              <a:t> </a:t>
            </a:r>
            <a:r>
              <a:rPr lang="en-US" err="1"/>
              <a:t>ovat</a:t>
            </a:r>
            <a:r>
              <a:rPr lang="en-US"/>
              <a:t> </a:t>
            </a:r>
            <a:r>
              <a:rPr lang="en-US" err="1"/>
              <a:t>jokaiselle</a:t>
            </a:r>
            <a:r>
              <a:rPr lang="en-US"/>
              <a:t> </a:t>
            </a:r>
            <a:r>
              <a:rPr lang="en-US" err="1"/>
              <a:t>henkilökohtaisia</a:t>
            </a:r>
            <a:r>
              <a:rPr lang="en-US"/>
              <a:t>. Ne </a:t>
            </a:r>
            <a:r>
              <a:rPr lang="en-US" err="1"/>
              <a:t>antavat</a:t>
            </a:r>
            <a:r>
              <a:rPr lang="en-US"/>
              <a:t> </a:t>
            </a:r>
            <a:r>
              <a:rPr lang="en-US" err="1"/>
              <a:t>tukea</a:t>
            </a:r>
            <a:r>
              <a:rPr lang="en-US"/>
              <a:t> ja </a:t>
            </a:r>
            <a:r>
              <a:rPr lang="en-US" err="1"/>
              <a:t>voimaa</a:t>
            </a:r>
            <a:r>
              <a:rPr lang="en-US"/>
              <a:t> </a:t>
            </a:r>
            <a:r>
              <a:rPr lang="en-US" err="1"/>
              <a:t>elämäämme</a:t>
            </a:r>
            <a:r>
              <a:rPr lang="en-US"/>
              <a:t>. </a:t>
            </a:r>
          </a:p>
          <a:p>
            <a:pPr marL="238760" indent="-238760"/>
            <a:r>
              <a:rPr lang="en-US" err="1"/>
              <a:t>Voimavaroja</a:t>
            </a:r>
            <a:r>
              <a:rPr lang="en-US"/>
              <a:t> </a:t>
            </a:r>
            <a:r>
              <a:rPr lang="en-US" err="1"/>
              <a:t>tuovia</a:t>
            </a:r>
            <a:r>
              <a:rPr lang="en-US"/>
              <a:t> </a:t>
            </a:r>
            <a:r>
              <a:rPr lang="en-US" err="1"/>
              <a:t>asioita</a:t>
            </a:r>
            <a:r>
              <a:rPr lang="en-US"/>
              <a:t> </a:t>
            </a:r>
            <a:r>
              <a:rPr lang="en-US" err="1"/>
              <a:t>voi</a:t>
            </a:r>
            <a:r>
              <a:rPr lang="en-US"/>
              <a:t> </a:t>
            </a:r>
            <a:r>
              <a:rPr lang="en-US" err="1"/>
              <a:t>tunnistaa</a:t>
            </a:r>
            <a:r>
              <a:rPr lang="en-US"/>
              <a:t> </a:t>
            </a:r>
            <a:r>
              <a:rPr lang="en-US" err="1"/>
              <a:t>esimerkiksi</a:t>
            </a:r>
            <a:r>
              <a:rPr lang="en-US"/>
              <a:t> </a:t>
            </a:r>
            <a:r>
              <a:rPr lang="en-US" err="1"/>
              <a:t>miettimällä</a:t>
            </a:r>
            <a:r>
              <a:rPr lang="en-US"/>
              <a:t> </a:t>
            </a:r>
            <a:r>
              <a:rPr lang="en-US" err="1"/>
              <a:t>millaisia</a:t>
            </a:r>
            <a:r>
              <a:rPr lang="en-US"/>
              <a:t> </a:t>
            </a:r>
            <a:r>
              <a:rPr lang="en-US" err="1"/>
              <a:t>asioita</a:t>
            </a:r>
            <a:r>
              <a:rPr lang="en-US"/>
              <a:t> on </a:t>
            </a:r>
            <a:r>
              <a:rPr lang="en-US" err="1"/>
              <a:t>mukava</a:t>
            </a:r>
            <a:r>
              <a:rPr lang="en-US"/>
              <a:t> </a:t>
            </a:r>
            <a:r>
              <a:rPr lang="en-US" err="1"/>
              <a:t>tehdä</a:t>
            </a:r>
            <a:r>
              <a:rPr lang="en-US"/>
              <a:t>, </a:t>
            </a:r>
            <a:r>
              <a:rPr lang="en-US" err="1"/>
              <a:t>mitä</a:t>
            </a:r>
            <a:r>
              <a:rPr lang="en-US"/>
              <a:t> </a:t>
            </a:r>
            <a:r>
              <a:rPr lang="en-US" err="1"/>
              <a:t>odottaa</a:t>
            </a:r>
            <a:r>
              <a:rPr lang="en-US"/>
              <a:t> ja </a:t>
            </a:r>
            <a:r>
              <a:rPr lang="en-US" err="1"/>
              <a:t>mikä</a:t>
            </a:r>
            <a:r>
              <a:rPr lang="en-US"/>
              <a:t> </a:t>
            </a:r>
            <a:r>
              <a:rPr lang="en-US" err="1"/>
              <a:t>innostaa</a:t>
            </a:r>
            <a:r>
              <a:rPr lang="en-US"/>
              <a:t>! </a:t>
            </a:r>
          </a:p>
          <a:p>
            <a:pPr marL="238760" indent="-238760"/>
            <a:r>
              <a:rPr lang="en-US" b="1" err="1"/>
              <a:t>Millaiset</a:t>
            </a:r>
            <a:r>
              <a:rPr lang="en-US" b="1"/>
              <a:t> </a:t>
            </a:r>
            <a:r>
              <a:rPr lang="en-US" b="1" err="1"/>
              <a:t>asiat</a:t>
            </a:r>
            <a:r>
              <a:rPr lang="en-US" b="1"/>
              <a:t> </a:t>
            </a:r>
            <a:r>
              <a:rPr lang="en-US" b="1" err="1"/>
              <a:t>auttavat</a:t>
            </a:r>
            <a:r>
              <a:rPr lang="en-US" b="1"/>
              <a:t> </a:t>
            </a:r>
            <a:r>
              <a:rPr lang="en-US" b="1" err="1"/>
              <a:t>jaksamaan</a:t>
            </a:r>
            <a:r>
              <a:rPr lang="en-US" b="1"/>
              <a:t> </a:t>
            </a:r>
            <a:r>
              <a:rPr lang="en-US" b="1" err="1"/>
              <a:t>hankalissa</a:t>
            </a:r>
            <a:r>
              <a:rPr lang="en-US" b="1"/>
              <a:t> </a:t>
            </a:r>
            <a:r>
              <a:rPr lang="en-US" b="1" err="1"/>
              <a:t>tilanteissa</a:t>
            </a:r>
            <a:r>
              <a:rPr lang="en-US" b="1"/>
              <a:t>? </a:t>
            </a:r>
            <a:r>
              <a:rPr lang="en-US" b="1" err="1"/>
              <a:t>Mikä</a:t>
            </a:r>
            <a:r>
              <a:rPr lang="en-US" b="1"/>
              <a:t> </a:t>
            </a:r>
            <a:r>
              <a:rPr lang="en-US" b="1" err="1"/>
              <a:t>auttaa</a:t>
            </a:r>
            <a:r>
              <a:rPr lang="en-US" b="1"/>
              <a:t> </a:t>
            </a:r>
            <a:r>
              <a:rPr lang="en-US" b="1" err="1"/>
              <a:t>saavuttamaan</a:t>
            </a:r>
            <a:r>
              <a:rPr lang="en-US" b="1"/>
              <a:t> </a:t>
            </a:r>
            <a:r>
              <a:rPr lang="en-US" b="1" err="1"/>
              <a:t>tavoitteitani</a:t>
            </a:r>
            <a:r>
              <a:rPr lang="en-US" b="1"/>
              <a:t>.</a:t>
            </a:r>
          </a:p>
          <a:p>
            <a:pPr marL="238760" indent="-238760"/>
            <a:r>
              <a:rPr lang="en-US" b="1"/>
              <a:t>Kun </a:t>
            </a:r>
            <a:r>
              <a:rPr lang="en-US" b="1" err="1"/>
              <a:t>kaikki</a:t>
            </a:r>
            <a:r>
              <a:rPr lang="en-US" b="1"/>
              <a:t> </a:t>
            </a:r>
            <a:r>
              <a:rPr lang="en-US" b="1" err="1"/>
              <a:t>ei</a:t>
            </a:r>
            <a:r>
              <a:rPr lang="en-US" b="1"/>
              <a:t> </a:t>
            </a:r>
            <a:r>
              <a:rPr lang="en-US" b="1" err="1"/>
              <a:t>mene</a:t>
            </a:r>
            <a:r>
              <a:rPr lang="en-US" b="1"/>
              <a:t> </a:t>
            </a:r>
            <a:r>
              <a:rPr lang="en-US" b="1" err="1"/>
              <a:t>ihan</a:t>
            </a:r>
            <a:r>
              <a:rPr lang="en-US" b="1"/>
              <a:t> </a:t>
            </a:r>
            <a:r>
              <a:rPr lang="en-US" b="1" err="1"/>
              <a:t>putkeen</a:t>
            </a:r>
            <a:r>
              <a:rPr lang="en-US" b="1"/>
              <a:t> </a:t>
            </a:r>
            <a:r>
              <a:rPr lang="en-US" b="1" err="1"/>
              <a:t>elämässä</a:t>
            </a:r>
            <a:r>
              <a:rPr lang="en-US" b="1"/>
              <a:t>, </a:t>
            </a:r>
            <a:r>
              <a:rPr lang="en-US" b="1" err="1"/>
              <a:t>voimavarat</a:t>
            </a:r>
            <a:r>
              <a:rPr lang="en-US" b="1"/>
              <a:t> </a:t>
            </a:r>
            <a:r>
              <a:rPr lang="en-US" b="1" err="1"/>
              <a:t>auttavat</a:t>
            </a:r>
            <a:r>
              <a:rPr lang="en-US" b="1"/>
              <a:t> </a:t>
            </a:r>
            <a:r>
              <a:rPr lang="en-US" b="1" err="1"/>
              <a:t>selviämään</a:t>
            </a:r>
            <a:r>
              <a:rPr lang="en-US" b="1"/>
              <a:t> </a:t>
            </a:r>
            <a:r>
              <a:rPr lang="en-US" b="1" err="1"/>
              <a:t>tilanteista</a:t>
            </a:r>
            <a:r>
              <a:rPr lang="en-US" b="1"/>
              <a:t>.</a:t>
            </a:r>
          </a:p>
        </p:txBody>
      </p:sp>
    </p:spTree>
    <p:extLst>
      <p:ext uri="{BB962C8B-B14F-4D97-AF65-F5344CB8AC3E}">
        <p14:creationId xmlns:p14="http://schemas.microsoft.com/office/powerpoint/2010/main" val="81930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1DABC2-C50D-1B63-6AD4-BA17D3B89879}"/>
              </a:ext>
            </a:extLst>
          </p:cNvPr>
          <p:cNvSpPr>
            <a:spLocks noGrp="1"/>
          </p:cNvSpPr>
          <p:nvPr>
            <p:ph type="title"/>
          </p:nvPr>
        </p:nvSpPr>
        <p:spPr>
          <a:xfrm>
            <a:off x="3043873" y="643695"/>
            <a:ext cx="5713870" cy="1064083"/>
          </a:xfrm>
        </p:spPr>
        <p:txBody>
          <a:bodyPr/>
          <a:lstStyle/>
          <a:p>
            <a:r>
              <a:rPr lang="en-US" sz="4800" err="1"/>
              <a:t>Voimavaraympyrä</a:t>
            </a:r>
            <a:endParaRPr lang="en-US" sz="4800"/>
          </a:p>
        </p:txBody>
      </p:sp>
      <p:sp>
        <p:nvSpPr>
          <p:cNvPr id="5" name="TextBox 4">
            <a:extLst>
              <a:ext uri="{FF2B5EF4-FFF2-40B4-BE49-F238E27FC236}">
                <a16:creationId xmlns:a16="http://schemas.microsoft.com/office/drawing/2014/main" id="{04EDF3A0-6597-12D3-39F8-72C43C58FDF6}"/>
              </a:ext>
            </a:extLst>
          </p:cNvPr>
          <p:cNvSpPr txBox="1"/>
          <p:nvPr/>
        </p:nvSpPr>
        <p:spPr>
          <a:xfrm>
            <a:off x="455001" y="2122776"/>
            <a:ext cx="11285378" cy="3901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en-US" sz="2400" b="0" i="0" u="none" strike="noStrike" kern="1200" cap="none" spc="0" normalizeH="0" baseline="0" noProof="0" err="1">
                <a:ln>
                  <a:noFill/>
                </a:ln>
                <a:solidFill>
                  <a:prstClr val="black"/>
                </a:solidFill>
                <a:effectLst/>
                <a:uLnTx/>
                <a:uFillTx/>
                <a:latin typeface="Arial"/>
                <a:ea typeface="+mn-ea"/>
                <a:cs typeface="Arial"/>
              </a:rPr>
              <a:t>Voimavaraympyrän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avulla</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voit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tarkastella</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minkä</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verran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saat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voimia</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eli</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jaksamista</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eri</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elämänalueilta</a:t>
            </a:r>
            <a:r>
              <a:rPr kumimoji="0" lang="en-US" sz="2400" b="0" i="0" u="none" strike="noStrike" kern="1200" cap="none" spc="0" normalizeH="0" baseline="0" noProof="0">
                <a:ln>
                  <a:noFill/>
                </a:ln>
                <a:solidFill>
                  <a:prstClr val="black"/>
                </a:solidFill>
                <a:effectLst/>
                <a:uLnTx/>
                <a:uFillTx/>
                <a:latin typeface="Arial"/>
                <a:ea typeface="+mn-ea"/>
                <a:cs typeface="Arial"/>
              </a:rPr>
              <a:t>. </a:t>
            </a: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en-US" sz="2400" b="0" i="0" u="none" strike="noStrike" kern="1200" cap="none" spc="0" normalizeH="0" baseline="0" noProof="0" err="1">
                <a:ln>
                  <a:noFill/>
                </a:ln>
                <a:solidFill>
                  <a:prstClr val="black"/>
                </a:solidFill>
                <a:effectLst/>
                <a:uLnTx/>
                <a:uFillTx/>
                <a:latin typeface="Arial"/>
                <a:ea typeface="+mn-ea"/>
                <a:cs typeface="Arial"/>
              </a:rPr>
              <a:t>Voimavaraympyrä</a:t>
            </a:r>
            <a:r>
              <a:rPr kumimoji="0" lang="en-US" sz="2400" b="0" i="0" u="none" strike="noStrike" kern="1200" cap="none" spc="0" normalizeH="0" baseline="0" noProof="0">
                <a:ln>
                  <a:noFill/>
                </a:ln>
                <a:solidFill>
                  <a:prstClr val="black"/>
                </a:solidFill>
                <a:effectLst/>
                <a:uLnTx/>
                <a:uFillTx/>
                <a:latin typeface="Arial"/>
                <a:ea typeface="+mn-ea"/>
                <a:cs typeface="Arial"/>
              </a:rPr>
              <a:t> on </a:t>
            </a:r>
            <a:r>
              <a:rPr kumimoji="0" lang="en-US" sz="2400" b="0" i="0" u="none" strike="noStrike" kern="1200" cap="none" spc="0" normalizeH="0" baseline="0" noProof="0" err="1">
                <a:ln>
                  <a:noFill/>
                </a:ln>
                <a:solidFill>
                  <a:prstClr val="black"/>
                </a:solidFill>
                <a:effectLst/>
                <a:uLnTx/>
                <a:uFillTx/>
                <a:latin typeface="Arial"/>
                <a:ea typeface="+mn-ea"/>
                <a:cs typeface="Arial"/>
              </a:rPr>
              <a:t>jaettu</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kahdeksaan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osa-alueeseen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Mieti</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minkä</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verran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eri</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osa-alueet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tuovat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sinulle</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tällä</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hetkellä</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voimavaroja</a:t>
            </a:r>
            <a:r>
              <a:rPr kumimoji="0" lang="en-US" sz="2400" b="0" i="0" u="none" strike="noStrike" kern="1200" cap="none" spc="0" normalizeH="0" baseline="0" noProof="0">
                <a:ln>
                  <a:noFill/>
                </a:ln>
                <a:solidFill>
                  <a:prstClr val="black"/>
                </a:solidFill>
                <a:effectLst/>
                <a:uLnTx/>
                <a:uFillTx/>
                <a:latin typeface="Arial"/>
                <a:ea typeface="+mn-ea"/>
                <a:cs typeface="Arial"/>
              </a:rPr>
              <a:t>. </a:t>
            </a: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en-US" sz="2400" b="1" i="0" u="none" strike="noStrike" kern="1200" cap="none" spc="0" normalizeH="0" baseline="0" noProof="0" err="1">
                <a:ln>
                  <a:noFill/>
                </a:ln>
                <a:solidFill>
                  <a:prstClr val="black"/>
                </a:solidFill>
                <a:effectLst/>
                <a:uLnTx/>
                <a:uFillTx/>
                <a:latin typeface="Arial"/>
                <a:ea typeface="+mn-ea"/>
                <a:cs typeface="Arial"/>
              </a:rPr>
              <a:t>Väritä</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ympyrästä</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kustakin</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lohkosta</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sen</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kokoinen</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alue</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minkä</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verran</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koet</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saavasi</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siltä</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elämänalueelta</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voimavaroja</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tällä</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hetkellä</a:t>
            </a:r>
            <a:r>
              <a:rPr kumimoji="0" lang="en-US" sz="2400" b="1" i="0" u="none" strike="noStrike" kern="1200" cap="none" spc="0" normalizeH="0" baseline="0" noProof="0">
                <a:ln>
                  <a:noFill/>
                </a:ln>
                <a:solidFill>
                  <a:prstClr val="black"/>
                </a:solidFill>
                <a:effectLst/>
                <a:uLnTx/>
                <a:uFillTx/>
                <a:latin typeface="Arial"/>
                <a:ea typeface="+mn-ea"/>
                <a:cs typeface="Arial"/>
              </a:rPr>
              <a:t>.</a:t>
            </a: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en-US" sz="2400" b="0" i="0" u="none" strike="noStrike" kern="1200" cap="none" spc="0" normalizeH="0" baseline="0" noProof="0" err="1">
                <a:ln>
                  <a:noFill/>
                </a:ln>
                <a:solidFill>
                  <a:prstClr val="black"/>
                </a:solidFill>
                <a:effectLst/>
                <a:uLnTx/>
                <a:uFillTx/>
                <a:latin typeface="Arial"/>
                <a:ea typeface="+mn-ea"/>
                <a:cs typeface="Arial"/>
              </a:rPr>
              <a:t>Tyhjään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kohtaan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voit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lisätä</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oman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yksilöllisen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asian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josta</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saat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voimavaroja</a:t>
            </a:r>
            <a:r>
              <a:rPr kumimoji="0" lang="en-US" sz="2400" b="0" i="0" u="none" strike="noStrike" kern="1200" cap="none" spc="0" normalizeH="0" baseline="0" noProof="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244824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Käsinkirjoitus 1">
                <a:extLst>
                  <a:ext uri="{FF2B5EF4-FFF2-40B4-BE49-F238E27FC236}">
                    <a16:creationId xmlns:a16="http://schemas.microsoft.com/office/drawing/2014/main" id="{232E0245-3ADC-F76E-9028-BE2B7B3333A9}"/>
                  </a:ext>
                  <a:ext uri="{C183D7F6-B498-43B3-948B-1728B52AA6E4}">
                    <adec:decorative xmlns:adec="http://schemas.microsoft.com/office/drawing/2017/decorative" val="1"/>
                  </a:ext>
                </a:extLst>
              </p14:cNvPr>
              <p14:cNvContentPartPr/>
              <p14:nvPr/>
            </p14:nvContentPartPr>
            <p14:xfrm>
              <a:off x="2709334" y="3023810"/>
              <a:ext cx="18142" cy="18142"/>
            </p14:xfrm>
          </p:contentPart>
        </mc:Choice>
        <mc:Fallback xmlns="">
          <p:pic>
            <p:nvPicPr>
              <p:cNvPr id="2" name="Käsinkirjoitus 1">
                <a:extLst>
                  <a:ext uri="{FF2B5EF4-FFF2-40B4-BE49-F238E27FC236}">
                    <a16:creationId xmlns:a16="http://schemas.microsoft.com/office/drawing/2014/main" id="{232E0245-3ADC-F76E-9028-BE2B7B3333A9}"/>
                  </a:ext>
                  <a:ext uri="{C183D7F6-B498-43B3-948B-1728B52AA6E4}">
                    <adec:decorative xmlns:adec="http://schemas.microsoft.com/office/drawing/2017/decorative" val="1"/>
                  </a:ext>
                </a:extLst>
              </p:cNvPr>
              <p:cNvPicPr/>
              <p:nvPr/>
            </p:nvPicPr>
            <p:blipFill>
              <a:blip r:embed="rId4"/>
              <a:stretch>
                <a:fillRect/>
              </a:stretch>
            </p:blipFill>
            <p:spPr>
              <a:xfrm>
                <a:off x="2255784" y="2570260"/>
                <a:ext cx="907100" cy="9071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Käsinkirjoitus 2">
                <a:extLst>
                  <a:ext uri="{FF2B5EF4-FFF2-40B4-BE49-F238E27FC236}">
                    <a16:creationId xmlns:a16="http://schemas.microsoft.com/office/drawing/2014/main" id="{BB2C8F88-00B8-9613-3952-89547C1676FA}"/>
                  </a:ext>
                  <a:ext uri="{C183D7F6-B498-43B3-948B-1728B52AA6E4}">
                    <adec:decorative xmlns:adec="http://schemas.microsoft.com/office/drawing/2017/decorative" val="1"/>
                  </a:ext>
                </a:extLst>
              </p14:cNvPr>
              <p14:cNvContentPartPr/>
              <p14:nvPr/>
            </p14:nvContentPartPr>
            <p14:xfrm>
              <a:off x="6023429" y="5539620"/>
              <a:ext cx="18142" cy="18142"/>
            </p14:xfrm>
          </p:contentPart>
        </mc:Choice>
        <mc:Fallback xmlns="">
          <p:pic>
            <p:nvPicPr>
              <p:cNvPr id="3" name="Käsinkirjoitus 2">
                <a:extLst>
                  <a:ext uri="{FF2B5EF4-FFF2-40B4-BE49-F238E27FC236}">
                    <a16:creationId xmlns:a16="http://schemas.microsoft.com/office/drawing/2014/main" id="{BB2C8F88-00B8-9613-3952-89547C1676FA}"/>
                  </a:ext>
                  <a:ext uri="{C183D7F6-B498-43B3-948B-1728B52AA6E4}">
                    <adec:decorative xmlns:adec="http://schemas.microsoft.com/office/drawing/2017/decorative" val="1"/>
                  </a:ext>
                </a:extLst>
              </p:cNvPr>
              <p:cNvPicPr/>
              <p:nvPr/>
            </p:nvPicPr>
            <p:blipFill>
              <a:blip r:embed="rId4"/>
              <a:stretch>
                <a:fillRect/>
              </a:stretch>
            </p:blipFill>
            <p:spPr>
              <a:xfrm>
                <a:off x="5569879" y="5086070"/>
                <a:ext cx="907100" cy="9071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Käsinkirjoitus 13">
                <a:extLst>
                  <a:ext uri="{FF2B5EF4-FFF2-40B4-BE49-F238E27FC236}">
                    <a16:creationId xmlns:a16="http://schemas.microsoft.com/office/drawing/2014/main" id="{8B2441F3-2618-5A7B-F444-C54F64832425}"/>
                  </a:ext>
                  <a:ext uri="{C183D7F6-B498-43B3-948B-1728B52AA6E4}">
                    <adec:decorative xmlns:adec="http://schemas.microsoft.com/office/drawing/2017/decorative" val="1"/>
                  </a:ext>
                </a:extLst>
              </p14:cNvPr>
              <p14:cNvContentPartPr/>
              <p14:nvPr/>
            </p14:nvContentPartPr>
            <p14:xfrm>
              <a:off x="2648857" y="1644953"/>
              <a:ext cx="18142" cy="18142"/>
            </p14:xfrm>
          </p:contentPart>
        </mc:Choice>
        <mc:Fallback xmlns="">
          <p:pic>
            <p:nvPicPr>
              <p:cNvPr id="14" name="Käsinkirjoitus 13">
                <a:extLst>
                  <a:ext uri="{FF2B5EF4-FFF2-40B4-BE49-F238E27FC236}">
                    <a16:creationId xmlns:a16="http://schemas.microsoft.com/office/drawing/2014/main" id="{8B2441F3-2618-5A7B-F444-C54F64832425}"/>
                  </a:ext>
                  <a:ext uri="{C183D7F6-B498-43B3-948B-1728B52AA6E4}">
                    <adec:decorative xmlns:adec="http://schemas.microsoft.com/office/drawing/2017/decorative" val="1"/>
                  </a:ext>
                </a:extLst>
              </p:cNvPr>
              <p:cNvPicPr/>
              <p:nvPr/>
            </p:nvPicPr>
            <p:blipFill>
              <a:blip r:embed="rId4"/>
              <a:stretch>
                <a:fillRect/>
              </a:stretch>
            </p:blipFill>
            <p:spPr>
              <a:xfrm>
                <a:off x="2195307" y="1191403"/>
                <a:ext cx="907100" cy="907100"/>
              </a:xfrm>
              <a:prstGeom prst="rect">
                <a:avLst/>
              </a:prstGeom>
            </p:spPr>
          </p:pic>
        </mc:Fallback>
      </mc:AlternateContent>
      <p:pic>
        <p:nvPicPr>
          <p:cNvPr id="8" name="Kuva 7" descr="Kuva, joka sisältää kohteen teksti, kukka, vaaleanpunainen, Liila&#10;&#10;Kuvaus luotu automaattisesti">
            <a:extLst>
              <a:ext uri="{FF2B5EF4-FFF2-40B4-BE49-F238E27FC236}">
                <a16:creationId xmlns:a16="http://schemas.microsoft.com/office/drawing/2014/main" id="{E574AB41-F0C7-6D5E-5984-7FC9B5B29595}"/>
              </a:ext>
            </a:extLst>
          </p:cNvPr>
          <p:cNvPicPr>
            <a:picLocks noChangeAspect="1"/>
          </p:cNvPicPr>
          <p:nvPr/>
        </p:nvPicPr>
        <p:blipFill>
          <a:blip r:embed="rId7"/>
          <a:stretch>
            <a:fillRect/>
          </a:stretch>
        </p:blipFill>
        <p:spPr>
          <a:xfrm>
            <a:off x="1322717" y="164663"/>
            <a:ext cx="9532188" cy="6528673"/>
          </a:xfrm>
          <a:prstGeom prst="rect">
            <a:avLst/>
          </a:prstGeom>
        </p:spPr>
      </p:pic>
    </p:spTree>
    <p:extLst>
      <p:ext uri="{BB962C8B-B14F-4D97-AF65-F5344CB8AC3E}">
        <p14:creationId xmlns:p14="http://schemas.microsoft.com/office/powerpoint/2010/main" val="140108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064B-EFE2-56F5-6BA9-C4124E23DF80}"/>
              </a:ext>
            </a:extLst>
          </p:cNvPr>
          <p:cNvSpPr>
            <a:spLocks noGrp="1"/>
          </p:cNvSpPr>
          <p:nvPr>
            <p:ph type="title"/>
          </p:nvPr>
        </p:nvSpPr>
        <p:spPr/>
        <p:txBody>
          <a:bodyPr/>
          <a:lstStyle/>
          <a:p>
            <a:r>
              <a:rPr lang="en-US"/>
              <a:t>www.zekki.fi</a:t>
            </a:r>
          </a:p>
        </p:txBody>
      </p:sp>
      <p:sp>
        <p:nvSpPr>
          <p:cNvPr id="3" name="Text Placeholder 2">
            <a:extLst>
              <a:ext uri="{FF2B5EF4-FFF2-40B4-BE49-F238E27FC236}">
                <a16:creationId xmlns:a16="http://schemas.microsoft.com/office/drawing/2014/main" id="{F9959D3A-873C-DE61-BF8A-B58A6D21B9BB}"/>
              </a:ext>
            </a:extLst>
          </p:cNvPr>
          <p:cNvSpPr>
            <a:spLocks noGrp="1"/>
          </p:cNvSpPr>
          <p:nvPr>
            <p:ph type="body" idx="1"/>
          </p:nvPr>
        </p:nvSpPr>
        <p:spPr>
          <a:xfrm>
            <a:off x="904423" y="2237806"/>
            <a:ext cx="10435092" cy="3657169"/>
          </a:xfrm>
        </p:spPr>
        <p:txBody>
          <a:bodyPr vert="horz" lIns="0" tIns="45720" rIns="0" bIns="45720" rtlCol="0" anchor="t">
            <a:noAutofit/>
          </a:bodyPr>
          <a:lstStyle/>
          <a:p>
            <a:pPr marL="238760" indent="-238760"/>
            <a:r>
              <a:rPr lang="en-US"/>
              <a:t>Mene </a:t>
            </a:r>
            <a:r>
              <a:rPr lang="en-US" err="1"/>
              <a:t>osoitteeseen</a:t>
            </a:r>
            <a:r>
              <a:rPr lang="en-US"/>
              <a:t> </a:t>
            </a:r>
            <a:r>
              <a:rPr lang="en-US">
                <a:hlinkClick r:id="rId3"/>
              </a:rPr>
              <a:t>www.zekki.fi</a:t>
            </a:r>
            <a:endParaRPr lang="fi-FI"/>
          </a:p>
          <a:p>
            <a:pPr marL="238760" indent="-238760"/>
            <a:r>
              <a:rPr lang="en-US" err="1"/>
              <a:t>Valitse</a:t>
            </a:r>
            <a:r>
              <a:rPr lang="en-US"/>
              <a:t> </a:t>
            </a:r>
            <a:r>
              <a:rPr lang="en-US" err="1"/>
              <a:t>alin</a:t>
            </a:r>
            <a:r>
              <a:rPr lang="en-US"/>
              <a:t> </a:t>
            </a:r>
            <a:r>
              <a:rPr lang="en-US" err="1"/>
              <a:t>ikäryhmä</a:t>
            </a:r>
            <a:r>
              <a:rPr lang="en-US"/>
              <a:t> (15-17v.)</a:t>
            </a:r>
          </a:p>
          <a:p>
            <a:pPr marL="238760" indent="-238760"/>
            <a:r>
              <a:rPr lang="en-US" err="1"/>
              <a:t>Vastaa</a:t>
            </a:r>
            <a:r>
              <a:rPr lang="en-US"/>
              <a:t> </a:t>
            </a:r>
            <a:r>
              <a:rPr lang="en-US" err="1"/>
              <a:t>kysymyksiin</a:t>
            </a:r>
            <a:r>
              <a:rPr lang="en-US"/>
              <a:t> </a:t>
            </a:r>
            <a:r>
              <a:rPr lang="en-US" err="1"/>
              <a:t>rehellisesti</a:t>
            </a:r>
            <a:r>
              <a:rPr lang="en-US"/>
              <a:t> </a:t>
            </a:r>
            <a:r>
              <a:rPr lang="en-US" err="1"/>
              <a:t>omien</a:t>
            </a:r>
            <a:r>
              <a:rPr lang="en-US"/>
              <a:t> </a:t>
            </a:r>
            <a:r>
              <a:rPr lang="en-US" err="1"/>
              <a:t>ajatusten</a:t>
            </a:r>
            <a:r>
              <a:rPr lang="en-US"/>
              <a:t> </a:t>
            </a:r>
            <a:r>
              <a:rPr lang="en-US" err="1"/>
              <a:t>pohjalta</a:t>
            </a:r>
            <a:r>
              <a:rPr lang="en-US"/>
              <a:t>.</a:t>
            </a:r>
          </a:p>
        </p:txBody>
      </p:sp>
    </p:spTree>
    <p:extLst>
      <p:ext uri="{BB962C8B-B14F-4D97-AF65-F5344CB8AC3E}">
        <p14:creationId xmlns:p14="http://schemas.microsoft.com/office/powerpoint/2010/main" val="86111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E07D0-3126-94D4-84E7-EEFA81F19D58}"/>
              </a:ext>
            </a:extLst>
          </p:cNvPr>
          <p:cNvSpPr txBox="1">
            <a:spLocks noGrp="1"/>
          </p:cNvSpPr>
          <p:nvPr>
            <p:ph type="title" idx="4294967295"/>
          </p:nvPr>
        </p:nvSpPr>
        <p:spPr>
          <a:xfrm>
            <a:off x="1920875" y="1571625"/>
            <a:ext cx="7683500" cy="861774"/>
          </a:xfrm>
          <a:prstGeom prst="rect">
            <a:avLst/>
          </a:prstGeom>
          <a:solidFill>
            <a:schemeClr val="lt1"/>
          </a:solidFill>
          <a:ln w="25400" cap="flat" cmpd="sng" algn="ctr">
            <a:solidFill>
              <a:schemeClr val="accent1"/>
            </a:solidFill>
            <a:prstDash val="solid"/>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schemeClr val="dk1"/>
                </a:solidFill>
                <a:effectLst/>
                <a:uLnTx/>
                <a:uFillTx/>
                <a:latin typeface="Calibri"/>
                <a:ea typeface="Calibri"/>
                <a:cs typeface="Arial"/>
              </a:rPr>
              <a:t>Päihteiden</a:t>
            </a:r>
            <a:r>
              <a:rPr kumimoji="0" lang="en-US" sz="3200" b="0" i="0" u="none" strike="noStrike" kern="1200" cap="none" spc="0" normalizeH="0" baseline="0" noProof="0">
                <a:ln>
                  <a:noFill/>
                </a:ln>
                <a:solidFill>
                  <a:schemeClr val="dk1"/>
                </a:solidFill>
                <a:effectLst/>
                <a:uLnTx/>
                <a:uFillTx/>
                <a:latin typeface="Calibri"/>
                <a:ea typeface="Calibri"/>
                <a:cs typeface="Arial"/>
              </a:rPr>
              <a:t> </a:t>
            </a:r>
            <a:r>
              <a:rPr kumimoji="0" lang="en-US" sz="3200" b="0" i="0" u="none" strike="noStrike" kern="1200" cap="none" spc="0" normalizeH="0" baseline="0" noProof="0" err="1">
                <a:ln>
                  <a:noFill/>
                </a:ln>
                <a:solidFill>
                  <a:schemeClr val="dk1"/>
                </a:solidFill>
                <a:effectLst/>
                <a:uLnTx/>
                <a:uFillTx/>
                <a:latin typeface="Calibri"/>
                <a:ea typeface="Calibri"/>
                <a:cs typeface="Arial"/>
              </a:rPr>
              <a:t>käytön</a:t>
            </a:r>
            <a:r>
              <a:rPr kumimoji="0" lang="en-US" sz="3200" b="0" i="0" u="none" strike="noStrike" kern="1200" cap="none" spc="0" normalizeH="0" baseline="0" noProof="0">
                <a:ln>
                  <a:noFill/>
                </a:ln>
                <a:solidFill>
                  <a:schemeClr val="dk1"/>
                </a:solidFill>
                <a:effectLst/>
                <a:uLnTx/>
                <a:uFillTx/>
                <a:latin typeface="Calibri"/>
                <a:ea typeface="Calibri"/>
                <a:cs typeface="Arial"/>
              </a:rPr>
              <a:t> </a:t>
            </a:r>
            <a:r>
              <a:rPr kumimoji="0" lang="en-US" sz="3200" b="0" i="0" u="none" strike="noStrike" kern="1200" cap="none" spc="0" normalizeH="0" baseline="0" noProof="0" err="1">
                <a:ln>
                  <a:noFill/>
                </a:ln>
                <a:solidFill>
                  <a:schemeClr val="dk1"/>
                </a:solidFill>
                <a:effectLst/>
                <a:uLnTx/>
                <a:uFillTx/>
                <a:latin typeface="Calibri"/>
                <a:ea typeface="Calibri"/>
                <a:cs typeface="Arial"/>
              </a:rPr>
              <a:t>molemmat</a:t>
            </a:r>
            <a:r>
              <a:rPr kumimoji="0" lang="en-US" sz="3200" b="0" i="0" u="none" strike="noStrike" kern="1200" cap="none" spc="0" normalizeH="0" baseline="0" noProof="0">
                <a:ln>
                  <a:noFill/>
                </a:ln>
                <a:solidFill>
                  <a:schemeClr val="dk1"/>
                </a:solidFill>
                <a:effectLst/>
                <a:uLnTx/>
                <a:uFillTx/>
                <a:latin typeface="Calibri"/>
                <a:ea typeface="Calibri"/>
                <a:cs typeface="Arial"/>
              </a:rPr>
              <a:t> </a:t>
            </a:r>
            <a:r>
              <a:rPr kumimoji="0" lang="en-US" sz="3200" b="0" i="0" u="none" strike="noStrike" kern="1200" cap="none" spc="0" normalizeH="0" baseline="0" noProof="0" err="1">
                <a:ln>
                  <a:noFill/>
                </a:ln>
                <a:solidFill>
                  <a:schemeClr val="dk1"/>
                </a:solidFill>
                <a:effectLst/>
                <a:uLnTx/>
                <a:uFillTx/>
                <a:latin typeface="Calibri"/>
                <a:ea typeface="Calibri"/>
                <a:cs typeface="Arial"/>
              </a:rPr>
              <a:t>puolet</a:t>
            </a:r>
            <a:endParaRPr kumimoji="0" lang="en-US" sz="3200" b="0" i="0" u="none" strike="noStrike" kern="1200" cap="none" spc="0" normalizeH="0" baseline="0" noProof="0">
              <a:ln>
                <a:noFill/>
              </a:ln>
              <a:solidFill>
                <a:schemeClr val="dk1"/>
              </a:solidFill>
              <a:effectLst/>
              <a:uLnTx/>
              <a:uFillTx/>
              <a:latin typeface="Calibri"/>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dk1"/>
              </a:solidFill>
              <a:effectLst/>
              <a:uLnTx/>
              <a:uFillTx/>
              <a:latin typeface="+mn-lt"/>
              <a:ea typeface="+mn-ea"/>
              <a:cs typeface="Arial"/>
            </a:endParaRPr>
          </a:p>
        </p:txBody>
      </p:sp>
      <p:sp>
        <p:nvSpPr>
          <p:cNvPr id="3" name="Tekstiruutu 2">
            <a:extLst>
              <a:ext uri="{FF2B5EF4-FFF2-40B4-BE49-F238E27FC236}">
                <a16:creationId xmlns:a16="http://schemas.microsoft.com/office/drawing/2014/main" id="{B5D00629-0F3B-F20D-D560-FAEAAE1D38AF}"/>
              </a:ext>
            </a:extLst>
          </p:cNvPr>
          <p:cNvSpPr txBox="1"/>
          <p:nvPr/>
        </p:nvSpPr>
        <p:spPr>
          <a:xfrm>
            <a:off x="2804947" y="2903482"/>
            <a:ext cx="591863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sng" strike="noStrike" kern="1200" cap="none" spc="0" normalizeH="0" baseline="0" noProof="0">
                <a:ln>
                  <a:noFill/>
                </a:ln>
                <a:solidFill>
                  <a:prstClr val="white"/>
                </a:solidFill>
                <a:effectLst/>
                <a:uLnTx/>
                <a:uFillTx/>
                <a:latin typeface="Arial"/>
                <a:ea typeface="+mn-ea"/>
                <a:cs typeface="Arial"/>
              </a:rPr>
              <a:t>+               PÄIHTEET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prstClr val="white"/>
                </a:solidFill>
                <a:effectLst/>
                <a:uLnTx/>
                <a:uFillTx/>
                <a:latin typeface="Arial"/>
                <a:ea typeface="+mn-ea"/>
                <a:cs typeface="Arial"/>
              </a:rPr>
              <a:t>?                                               ?</a:t>
            </a:r>
          </a:p>
        </p:txBody>
      </p:sp>
    </p:spTree>
    <p:extLst>
      <p:ext uri="{BB962C8B-B14F-4D97-AF65-F5344CB8AC3E}">
        <p14:creationId xmlns:p14="http://schemas.microsoft.com/office/powerpoint/2010/main" val="20164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033D4-E2FF-B7A9-DBBF-24FE9B99C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E4730-2D96-AE39-0B95-9E83DE1E55AB}"/>
              </a:ext>
            </a:extLst>
          </p:cNvPr>
          <p:cNvSpPr>
            <a:spLocks noGrp="1"/>
          </p:cNvSpPr>
          <p:nvPr>
            <p:ph type="title"/>
          </p:nvPr>
        </p:nvSpPr>
        <p:spPr>
          <a:xfrm>
            <a:off x="904424" y="746064"/>
            <a:ext cx="10708260" cy="1520463"/>
          </a:xfrm>
        </p:spPr>
        <p:txBody>
          <a:bodyPr/>
          <a:lstStyle/>
          <a:p>
            <a:r>
              <a:rPr lang="en-US" err="1"/>
              <a:t>Mistä</a:t>
            </a:r>
            <a:r>
              <a:rPr lang="en-US"/>
              <a:t> </a:t>
            </a:r>
            <a:r>
              <a:rPr lang="en-US" err="1"/>
              <a:t>saan</a:t>
            </a:r>
            <a:r>
              <a:rPr lang="en-US"/>
              <a:t> </a:t>
            </a:r>
            <a:r>
              <a:rPr lang="en-US" err="1"/>
              <a:t>apua</a:t>
            </a:r>
            <a:r>
              <a:rPr lang="en-US"/>
              <a:t> </a:t>
            </a:r>
            <a:r>
              <a:rPr lang="en-US" err="1"/>
              <a:t>omiin</a:t>
            </a:r>
            <a:r>
              <a:rPr lang="en-US"/>
              <a:t> tai </a:t>
            </a:r>
            <a:r>
              <a:rPr lang="en-US" err="1"/>
              <a:t>läheisen</a:t>
            </a:r>
            <a:r>
              <a:rPr lang="en-US"/>
              <a:t> </a:t>
            </a:r>
            <a:r>
              <a:rPr lang="en-US" err="1"/>
              <a:t>päihde</a:t>
            </a:r>
            <a:r>
              <a:rPr lang="en-US"/>
              <a:t>- tai </a:t>
            </a:r>
            <a:r>
              <a:rPr lang="en-US" err="1"/>
              <a:t>mielenterveysongelmiin</a:t>
            </a:r>
            <a:r>
              <a:rPr lang="en-US"/>
              <a:t>?</a:t>
            </a:r>
          </a:p>
        </p:txBody>
      </p:sp>
      <p:sp>
        <p:nvSpPr>
          <p:cNvPr id="3" name="Text Placeholder 2">
            <a:extLst>
              <a:ext uri="{FF2B5EF4-FFF2-40B4-BE49-F238E27FC236}">
                <a16:creationId xmlns:a16="http://schemas.microsoft.com/office/drawing/2014/main" id="{6C0C0CE0-0F02-4A62-FA54-01D7826EA6FE}"/>
              </a:ext>
            </a:extLst>
          </p:cNvPr>
          <p:cNvSpPr>
            <a:spLocks noGrp="1"/>
          </p:cNvSpPr>
          <p:nvPr>
            <p:ph type="body" idx="1"/>
          </p:nvPr>
        </p:nvSpPr>
        <p:spPr>
          <a:xfrm>
            <a:off x="904423" y="2755391"/>
            <a:ext cx="9227394" cy="3139584"/>
          </a:xfrm>
        </p:spPr>
        <p:txBody>
          <a:bodyPr vert="horz" lIns="0" tIns="45720" rIns="0" bIns="45720" rtlCol="0" anchor="t">
            <a:noAutofit/>
          </a:bodyPr>
          <a:lstStyle/>
          <a:p>
            <a:pPr marL="238760" indent="-238760"/>
            <a:r>
              <a:rPr lang="en-US" err="1"/>
              <a:t>Jakaannutaan</a:t>
            </a:r>
            <a:r>
              <a:rPr lang="en-US"/>
              <a:t> </a:t>
            </a:r>
            <a:r>
              <a:rPr lang="en-US" err="1"/>
              <a:t>ryhmiin</a:t>
            </a:r>
            <a:r>
              <a:rPr lang="en-US"/>
              <a:t>.</a:t>
            </a:r>
          </a:p>
          <a:p>
            <a:pPr marL="238760" indent="-238760"/>
            <a:r>
              <a:rPr lang="en-US" err="1"/>
              <a:t>Molemmille</a:t>
            </a:r>
            <a:r>
              <a:rPr lang="en-US"/>
              <a:t> </a:t>
            </a:r>
            <a:r>
              <a:rPr lang="en-US" err="1"/>
              <a:t>ryhmille</a:t>
            </a:r>
            <a:r>
              <a:rPr lang="en-US"/>
              <a:t> </a:t>
            </a:r>
            <a:r>
              <a:rPr lang="en-US" err="1"/>
              <a:t>jaetaan</a:t>
            </a:r>
            <a:r>
              <a:rPr lang="en-US"/>
              <a:t> </a:t>
            </a:r>
            <a:r>
              <a:rPr lang="en-US" err="1"/>
              <a:t>oma</a:t>
            </a:r>
            <a:r>
              <a:rPr lang="en-US"/>
              <a:t> A4 </a:t>
            </a:r>
            <a:r>
              <a:rPr lang="en-US" err="1"/>
              <a:t>eri</a:t>
            </a:r>
            <a:r>
              <a:rPr lang="en-US"/>
              <a:t> </a:t>
            </a:r>
            <a:r>
              <a:rPr lang="en-US" err="1"/>
              <a:t>aiheella</a:t>
            </a:r>
            <a:r>
              <a:rPr lang="en-US"/>
              <a:t>. </a:t>
            </a:r>
          </a:p>
          <a:p>
            <a:pPr marL="238760" indent="-238760"/>
            <a:r>
              <a:rPr lang="en-US" err="1"/>
              <a:t>Ryhmässä</a:t>
            </a:r>
            <a:r>
              <a:rPr lang="en-US"/>
              <a:t> </a:t>
            </a:r>
            <a:r>
              <a:rPr lang="en-US" err="1"/>
              <a:t>etsitte</a:t>
            </a:r>
            <a:r>
              <a:rPr lang="en-US"/>
              <a:t> </a:t>
            </a:r>
            <a:r>
              <a:rPr lang="en-US" err="1"/>
              <a:t>oman</a:t>
            </a:r>
            <a:r>
              <a:rPr lang="en-US"/>
              <a:t> </a:t>
            </a:r>
            <a:r>
              <a:rPr lang="en-US" err="1"/>
              <a:t>otsikon</a:t>
            </a:r>
            <a:r>
              <a:rPr lang="en-US"/>
              <a:t> alle </a:t>
            </a:r>
            <a:r>
              <a:rPr lang="en-US" err="1"/>
              <a:t>eri</a:t>
            </a:r>
            <a:r>
              <a:rPr lang="en-US"/>
              <a:t> </a:t>
            </a:r>
            <a:r>
              <a:rPr lang="en-US" err="1"/>
              <a:t>toimijoita</a:t>
            </a:r>
            <a:r>
              <a:rPr lang="en-US"/>
              <a:t> </a:t>
            </a:r>
            <a:r>
              <a:rPr lang="en-US" err="1"/>
              <a:t>omasta</a:t>
            </a:r>
            <a:r>
              <a:rPr lang="en-US"/>
              <a:t> </a:t>
            </a:r>
            <a:r>
              <a:rPr lang="en-US" err="1"/>
              <a:t>kaupungistanne</a:t>
            </a:r>
            <a:r>
              <a:rPr lang="en-US"/>
              <a:t>, </a:t>
            </a:r>
            <a:r>
              <a:rPr lang="en-US" err="1"/>
              <a:t>joilta</a:t>
            </a:r>
            <a:r>
              <a:rPr lang="en-US"/>
              <a:t> </a:t>
            </a:r>
            <a:r>
              <a:rPr lang="en-US" err="1"/>
              <a:t>voi</a:t>
            </a:r>
            <a:r>
              <a:rPr lang="en-US"/>
              <a:t> hakea </a:t>
            </a:r>
            <a:r>
              <a:rPr lang="en-US" err="1"/>
              <a:t>apua</a:t>
            </a:r>
            <a:r>
              <a:rPr lang="en-US"/>
              <a:t> </a:t>
            </a:r>
            <a:r>
              <a:rPr lang="en-US" err="1"/>
              <a:t>ongelmiin</a:t>
            </a:r>
            <a:r>
              <a:rPr lang="en-US"/>
              <a:t>.  </a:t>
            </a:r>
          </a:p>
          <a:p>
            <a:pPr marL="238760" indent="-238760"/>
            <a:endParaRPr lang="en-US"/>
          </a:p>
        </p:txBody>
      </p:sp>
    </p:spTree>
    <p:extLst>
      <p:ext uri="{BB962C8B-B14F-4D97-AF65-F5344CB8AC3E}">
        <p14:creationId xmlns:p14="http://schemas.microsoft.com/office/powerpoint/2010/main" val="61378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19827" y="5370368"/>
            <a:ext cx="2340291" cy="1649905"/>
          </a:xfrm>
          <a:prstGeom prst="rect">
            <a:avLst/>
          </a:prstGeom>
        </p:spPr>
      </p:pic>
      <p:sp>
        <p:nvSpPr>
          <p:cNvPr id="3" name="Tekstin paikkamerkki 2">
            <a:extLst>
              <a:ext uri="{FF2B5EF4-FFF2-40B4-BE49-F238E27FC236}">
                <a16:creationId xmlns:a16="http://schemas.microsoft.com/office/drawing/2014/main" id="{6FA07076-FA7C-418E-AC45-28069630983B}"/>
              </a:ext>
              <a:ext uri="{C183D7F6-B498-43B3-948B-1728B52AA6E4}">
                <adec:decorative xmlns:adec="http://schemas.microsoft.com/office/drawing/2017/decorative" val="1"/>
              </a:ext>
            </a:extLst>
          </p:cNvPr>
          <p:cNvSpPr>
            <a:spLocks noGrp="1"/>
          </p:cNvSpPr>
          <p:nvPr>
            <p:ph type="body" idx="1"/>
          </p:nvPr>
        </p:nvSpPr>
        <p:spPr>
          <a:xfrm>
            <a:off x="681060" y="5573114"/>
            <a:ext cx="10435091" cy="1006844"/>
          </a:xfrm>
        </p:spPr>
        <p:txBody>
          <a:body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5" y="-77732"/>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381642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8000" b="1" i="0" u="none" strike="noStrike" kern="1200" cap="none" spc="0" normalizeH="0" baseline="0" noProof="0" dirty="0">
                <a:ln>
                  <a:noFill/>
                </a:ln>
                <a:solidFill>
                  <a:srgbClr val="FFFFFF"/>
                </a:solidFill>
                <a:effectLst/>
                <a:uLnTx/>
                <a:uFillTx/>
                <a:latin typeface="Arial"/>
                <a:ea typeface="Montserrat"/>
                <a:cs typeface="Montserrat"/>
                <a:sym typeface="Montserrat"/>
              </a:rPr>
              <a:t>Rikos</a:t>
            </a:r>
            <a:r>
              <a:rPr kumimoji="0" lang="fi" sz="8000" b="0" i="0" u="none" strike="noStrike" kern="1200" cap="none" spc="0" normalizeH="0" baseline="0" noProof="0" dirty="0">
                <a:ln>
                  <a:noFill/>
                </a:ln>
                <a:solidFill>
                  <a:srgbClr val="FFFFFF"/>
                </a:solidFill>
                <a:effectLst/>
                <a:uLnTx/>
                <a:uFillTx/>
                <a:latin typeface="Arial"/>
                <a:ea typeface="Montserrat Light"/>
                <a:cs typeface="Montserrat Light"/>
                <a:sym typeface="Montserrat Light"/>
              </a:rPr>
              <a:t>(</a:t>
            </a:r>
            <a:r>
              <a:rPr kumimoji="0" lang="fi" sz="8000" b="0" i="0" u="none" strike="noStrike" kern="1200" cap="none" spc="0" normalizeH="0" baseline="0" noProof="0" dirty="0" err="1">
                <a:ln>
                  <a:noFill/>
                </a:ln>
                <a:solidFill>
                  <a:srgbClr val="FFFFFF"/>
                </a:solidFill>
                <a:effectLst/>
                <a:uLnTx/>
                <a:uFillTx/>
                <a:latin typeface="Arial"/>
                <a:ea typeface="Montserrat Light"/>
                <a:cs typeface="Montserrat Light"/>
                <a:sym typeface="Montserrat Light"/>
              </a:rPr>
              <a:t>ko</a:t>
            </a:r>
            <a:r>
              <a:rPr kumimoji="0" lang="fi" sz="8000" b="0" i="0" u="none" strike="noStrike" kern="1200" cap="none" spc="0" normalizeH="0" baseline="0" noProof="0" dirty="0">
                <a:ln>
                  <a:noFill/>
                </a:ln>
                <a:solidFill>
                  <a:srgbClr val="FFFFFF"/>
                </a:solidFill>
                <a:effectLst/>
                <a:uLnTx/>
                <a:uFillTx/>
                <a:latin typeface="Arial"/>
                <a:ea typeface="Montserrat Light"/>
                <a:cs typeface="Montserrat Light"/>
                <a:sym typeface="Montserrat Light"/>
              </a:rPr>
              <a:t>)</a:t>
            </a:r>
            <a:br>
              <a:rPr lang="fi" sz="5300" b="0" i="0" u="none" strike="noStrike" kern="1200" cap="none" spc="0" normalizeH="0" baseline="0" noProof="0" dirty="0">
                <a:ln>
                  <a:noFill/>
                </a:ln>
                <a:effectLst/>
                <a:uLnTx/>
                <a:uFillTx/>
                <a:latin typeface="Arial"/>
                <a:ea typeface="Montserrat Light"/>
                <a:cs typeface="Montserrat Light"/>
              </a:rPr>
            </a:br>
            <a:r>
              <a:rPr lang="fi" sz="3200" b="0" dirty="0">
                <a:solidFill>
                  <a:srgbClr val="FFFFFF"/>
                </a:solidFill>
                <a:ea typeface="Montserrat Light"/>
                <a:cs typeface="Montserrat Light"/>
                <a:sym typeface="Montserrat Light"/>
              </a:rPr>
              <a:t>8-luokkien</a:t>
            </a:r>
            <a:r>
              <a:rPr kumimoji="0" lang="fi" sz="3200" b="0" i="0" u="none" strike="noStrike" kern="1200" cap="none" spc="0" normalizeH="0" baseline="0" noProof="0" dirty="0">
                <a:ln>
                  <a:noFill/>
                </a:ln>
                <a:solidFill>
                  <a:srgbClr val="FFFFFF"/>
                </a:solidFill>
                <a:effectLst/>
                <a:uLnTx/>
                <a:uFillTx/>
                <a:latin typeface="Arial"/>
                <a:ea typeface="Montserrat Light"/>
                <a:cs typeface="Montserrat Light"/>
                <a:sym typeface="Montserrat Light"/>
              </a:rPr>
              <a:t> Laillisuuskasvatustunti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dirty="0">
                <a:ln>
                  <a:noFill/>
                </a:ln>
                <a:solidFill>
                  <a:srgbClr val="FFFFFF"/>
                </a:solidFill>
                <a:effectLst/>
                <a:uLnTx/>
                <a:uFillTx/>
                <a:latin typeface="Arial"/>
                <a:ea typeface="Montserrat Light"/>
                <a:cs typeface="Montserrat Light"/>
                <a:sym typeface="Montserrat Light"/>
              </a:rPr>
              <a:t>Sananvapaus ja siihen liittyvät asiat</a:t>
            </a:r>
          </a:p>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fi" sz="3200" b="0" i="0" u="none" strike="noStrike" kern="1200" cap="none" spc="0" normalizeH="0" baseline="0" noProof="0">
              <a:ln>
                <a:noFill/>
              </a:ln>
              <a:solidFill>
                <a:srgbClr val="FFFFFF"/>
              </a:solidFill>
              <a:effectLst/>
              <a:uLnTx/>
              <a:uFillTx/>
              <a:latin typeface="Arial"/>
              <a:ea typeface="Montserrat Light"/>
              <a:cs typeface="Montserrat Light"/>
              <a:sym typeface="Montserrat Light"/>
            </a:endParaRP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865094" y="5446773"/>
            <a:ext cx="9577769" cy="1970091"/>
          </a:xfrm>
          <a:prstGeom prst="rect">
            <a:avLst/>
          </a:prstGeom>
          <a:noFill/>
        </p:spPr>
        <p:txBody>
          <a:bodyPr wrap="square" lIns="121920" tIns="60960" rIns="121920" bIns="60960" numCol="1" anchor="t">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a:ln>
                  <a:noFill/>
                </a:ln>
                <a:solidFill>
                  <a:srgbClr val="222435"/>
                </a:solidFill>
                <a:effectLst/>
                <a:uLnTx/>
                <a:uFillTx/>
                <a:latin typeface="Arial"/>
                <a:ea typeface="+mn-ea"/>
                <a:cs typeface="+mn-cs"/>
              </a:rPr>
              <a:t>Saara Juutinen Alvin Koskinen Laura Kiviranta Paula Mäkelä Reetta Vainio</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a:ln>
                  <a:noFill/>
                </a:ln>
                <a:solidFill>
                  <a:srgbClr val="222435"/>
                </a:solidFill>
                <a:effectLst/>
                <a:uLnTx/>
                <a:uFillTx/>
                <a:latin typeface="Arial"/>
                <a:ea typeface="+mn-ea"/>
                <a:cs typeface="+mn-cs"/>
              </a:rPr>
              <a:t>Lähteet</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i-FI" sz="1000" b="0" i="0" u="none" strike="noStrike" kern="1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6"/>
              </a:rPr>
              <a:t>Etusivu - Rikosuhripäivystys (riku.fi)</a:t>
            </a:r>
            <a:r>
              <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i-FI" sz="1000" b="0" i="0" u="none" strike="noStrike" kern="1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7"/>
              </a:rPr>
              <a:t>https://rikoksentorjunta.fi/etusivu</a:t>
            </a:r>
            <a:endPar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i-FI" sz="1000" b="0" i="0" u="none" strike="noStrike" kern="1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8"/>
              </a:rPr>
              <a:t>https://www.nuoretjarikollisuus.fi/</a:t>
            </a:r>
            <a:r>
              <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i-FI" sz="1000" b="0" i="0" u="none" strike="noStrike" kern="100" cap="none" spc="0" normalizeH="0" baseline="0" noProof="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9"/>
              </a:rPr>
              <a:t>Sua</a:t>
            </a:r>
            <a:r>
              <a:rPr kumimoji="0" lang="fi-FI" sz="1000" b="0" i="0" u="none" strike="noStrike" kern="1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9"/>
              </a:rPr>
              <a:t> varten somessa</a:t>
            </a:r>
            <a:endPar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i-FI" sz="1000" b="0" i="0" u="none" strike="noStrike" kern="1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10"/>
              </a:rPr>
              <a:t>Rikoslaki 39/1889 - Ajantasainen lainsäädäntö - FINLEX ®</a:t>
            </a:r>
            <a:r>
              <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i-FI" sz="1000" b="0" i="0" u="none" strike="noStrike" kern="1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11"/>
              </a:rPr>
              <a:t>Rikosten kirjo on laaja - tieto auttaa estämään rikoksia – Poliisi</a:t>
            </a:r>
            <a:r>
              <a:rPr kumimoji="0" lang="fi-FI" sz="1000" b="0" i="0" u="none" strike="noStrike" kern="1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Case-tehtävä kirjasta Konstaapeli Daniel tässä, moro! (</a:t>
            </a:r>
            <a:r>
              <a:rPr kumimoji="0" lang="fi-FI" sz="1000" b="0" i="0" u="none" strike="noStrike" kern="100" cap="none" spc="0" normalizeH="0" baseline="0" noProof="0" err="1">
                <a:ln>
                  <a:noFill/>
                </a:ln>
                <a:solidFill>
                  <a:srgbClr val="0A0A0A"/>
                </a:solidFill>
                <a:effectLst/>
                <a:uLnTx/>
                <a:uFillTx/>
                <a:latin typeface="Arial" panose="020B0604020202020204" pitchFamily="34" charset="0"/>
                <a:ea typeface="Calibri" panose="020F0502020204030204" pitchFamily="34" charset="0"/>
                <a:cs typeface="Arial" panose="020B0604020202020204" pitchFamily="34" charset="0"/>
              </a:rPr>
              <a:t>Kalejaiye</a:t>
            </a:r>
            <a:r>
              <a:rPr kumimoji="0" lang="fi-FI" sz="1000" b="0" i="0" u="none" strike="noStrike" kern="100" cap="none" spc="0" normalizeH="0" baseline="0" noProof="0">
                <a:ln>
                  <a:noFill/>
                </a:ln>
                <a:solidFill>
                  <a:srgbClr val="0A0A0A"/>
                </a:solidFill>
                <a:effectLst/>
                <a:uLnTx/>
                <a:uFillTx/>
                <a:latin typeface="Arial" panose="020B0604020202020204" pitchFamily="34" charset="0"/>
                <a:ea typeface="Calibri" panose="020F0502020204030204" pitchFamily="34" charset="0"/>
                <a:cs typeface="Arial" panose="020B0604020202020204" pitchFamily="34" charset="0"/>
              </a:rPr>
              <a:t>, Daniel, 2022</a:t>
            </a:r>
            <a:r>
              <a:rPr kumimoji="0" lang="fi-FI" sz="900" b="0" i="0" u="none" strike="noStrike" kern="100" cap="none" spc="0" normalizeH="0" baseline="0" noProof="0">
                <a:ln>
                  <a:noFill/>
                </a:ln>
                <a:solidFill>
                  <a:srgbClr val="0A0A0A"/>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fi-FI" sz="9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srgbClr val="222435"/>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srgbClr val="222435"/>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srgbClr val="222435"/>
              </a:solidFill>
              <a:effectLst/>
              <a:uLnTx/>
              <a:uFillTx/>
              <a:latin typeface="Arial"/>
              <a:ea typeface="+mn-ea"/>
              <a:cs typeface="Arial"/>
            </a:endParaRPr>
          </a:p>
        </p:txBody>
      </p:sp>
    </p:spTree>
    <p:extLst>
      <p:ext uri="{BB962C8B-B14F-4D97-AF65-F5344CB8AC3E}">
        <p14:creationId xmlns:p14="http://schemas.microsoft.com/office/powerpoint/2010/main" val="223847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623544DB-84E9-B428-66C5-753A3AF2CD53}"/>
              </a:ext>
            </a:extLst>
          </p:cNvPr>
          <p:cNvPicPr>
            <a:picLocks noChangeAspect="1"/>
          </p:cNvPicPr>
          <p:nvPr/>
        </p:nvPicPr>
        <p:blipFill>
          <a:blip r:embed="rId3"/>
          <a:stretch>
            <a:fillRect/>
          </a:stretch>
        </p:blipFill>
        <p:spPr>
          <a:xfrm>
            <a:off x="214312" y="78983"/>
            <a:ext cx="11763375" cy="1265753"/>
          </a:xfrm>
          <a:prstGeom prst="rect">
            <a:avLst/>
          </a:prstGeom>
        </p:spPr>
      </p:pic>
      <p:sp>
        <p:nvSpPr>
          <p:cNvPr id="2" name="Otsikko 1">
            <a:extLst>
              <a:ext uri="{FF2B5EF4-FFF2-40B4-BE49-F238E27FC236}">
                <a16:creationId xmlns:a16="http://schemas.microsoft.com/office/drawing/2014/main" id="{424C1726-E709-9F33-9960-8EE5CE517806}"/>
              </a:ext>
            </a:extLst>
          </p:cNvPr>
          <p:cNvSpPr>
            <a:spLocks noGrp="1"/>
          </p:cNvSpPr>
          <p:nvPr>
            <p:ph type="title"/>
          </p:nvPr>
        </p:nvSpPr>
        <p:spPr>
          <a:xfrm>
            <a:off x="904424" y="478869"/>
            <a:ext cx="10435091" cy="715331"/>
          </a:xfrm>
        </p:spPr>
        <p:txBody>
          <a:bodyPr/>
          <a:lstStyle/>
          <a:p>
            <a:r>
              <a:rPr lang="fi-FI" sz="4000">
                <a:solidFill>
                  <a:srgbClr val="FFFFFF"/>
                </a:solidFill>
              </a:rPr>
              <a:t>Lasten turvallisuus on aikuisten vastuulla</a:t>
            </a:r>
          </a:p>
        </p:txBody>
      </p:sp>
      <p:graphicFrame>
        <p:nvGraphicFramePr>
          <p:cNvPr id="6" name="Tekstin paikkamerkki 2">
            <a:extLst>
              <a:ext uri="{FF2B5EF4-FFF2-40B4-BE49-F238E27FC236}">
                <a16:creationId xmlns:a16="http://schemas.microsoft.com/office/drawing/2014/main" id="{98E1CF52-582C-DC8E-377B-9390BC0C5C13}"/>
              </a:ext>
              <a:ext uri="{C183D7F6-B498-43B3-948B-1728B52AA6E4}">
                <adec:decorative xmlns:adec="http://schemas.microsoft.com/office/drawing/2017/decorative" val="1"/>
              </a:ext>
            </a:extLst>
          </p:cNvPr>
          <p:cNvGraphicFramePr/>
          <p:nvPr/>
        </p:nvGraphicFramePr>
        <p:xfrm>
          <a:off x="745490" y="1344736"/>
          <a:ext cx="13007086" cy="5034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kstiruutu 8">
            <a:extLst>
              <a:ext uri="{FF2B5EF4-FFF2-40B4-BE49-F238E27FC236}">
                <a16:creationId xmlns:a16="http://schemas.microsoft.com/office/drawing/2014/main" id="{E2EB0DEB-98B7-2BFD-8948-B6C7DB24E619}"/>
              </a:ext>
            </a:extLst>
          </p:cNvPr>
          <p:cNvSpPr txBox="1"/>
          <p:nvPr/>
        </p:nvSpPr>
        <p:spPr>
          <a:xfrm>
            <a:off x="9948672" y="6534912"/>
            <a:ext cx="19367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a:ea typeface="+mn-ea"/>
                <a:cs typeface="+mn-cs"/>
              </a:rPr>
              <a:t>Kuvat: </a:t>
            </a:r>
            <a:r>
              <a:rPr kumimoji="0" lang="fi-FI" sz="1800" b="0" i="0" u="none" strike="noStrike" kern="1200" cap="none" spc="0" normalizeH="0" baseline="0" noProof="0" err="1">
                <a:ln>
                  <a:noFill/>
                </a:ln>
                <a:solidFill>
                  <a:prstClr val="black"/>
                </a:solidFill>
                <a:effectLst/>
                <a:uLnTx/>
                <a:uFillTx/>
                <a:latin typeface="Arial"/>
                <a:ea typeface="+mn-ea"/>
                <a:cs typeface="+mn-cs"/>
              </a:rPr>
              <a:t>pixabay</a:t>
            </a: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7929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1921350-476A-BB42-4F4F-A1C4192DBFC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957" y="37814"/>
            <a:ext cx="11766300" cy="1074013"/>
          </a:xfrm>
          <a:prstGeom prst="rect">
            <a:avLst/>
          </a:prstGeom>
        </p:spPr>
      </p:pic>
      <p:sp>
        <p:nvSpPr>
          <p:cNvPr id="2" name="Otsikko 1">
            <a:extLst>
              <a:ext uri="{FF2B5EF4-FFF2-40B4-BE49-F238E27FC236}">
                <a16:creationId xmlns:a16="http://schemas.microsoft.com/office/drawing/2014/main" id="{AF1C2A11-7539-0EC1-DE86-62B640A72567}"/>
              </a:ext>
            </a:extLst>
          </p:cNvPr>
          <p:cNvSpPr>
            <a:spLocks noGrp="1"/>
          </p:cNvSpPr>
          <p:nvPr>
            <p:ph type="title"/>
          </p:nvPr>
        </p:nvSpPr>
        <p:spPr>
          <a:xfrm>
            <a:off x="2344419" y="297239"/>
            <a:ext cx="10435091" cy="516351"/>
          </a:xfrm>
        </p:spPr>
        <p:txBody>
          <a:bodyPr/>
          <a:lstStyle/>
          <a:p>
            <a:r>
              <a:rPr lang="fi-FI" sz="3733">
                <a:solidFill>
                  <a:schemeClr val="bg1"/>
                </a:solidFill>
              </a:rPr>
              <a:t>Nuorten yleisimpiä rikoksia</a:t>
            </a:r>
          </a:p>
        </p:txBody>
      </p:sp>
      <p:sp>
        <p:nvSpPr>
          <p:cNvPr id="3" name="Tekstin paikkamerkki 2">
            <a:extLst>
              <a:ext uri="{FF2B5EF4-FFF2-40B4-BE49-F238E27FC236}">
                <a16:creationId xmlns:a16="http://schemas.microsoft.com/office/drawing/2014/main" id="{482BFFF0-6507-76A4-119B-98CF90A69379}"/>
              </a:ext>
            </a:extLst>
          </p:cNvPr>
          <p:cNvSpPr>
            <a:spLocks noGrp="1"/>
          </p:cNvSpPr>
          <p:nvPr>
            <p:ph type="body" idx="1"/>
          </p:nvPr>
        </p:nvSpPr>
        <p:spPr>
          <a:xfrm>
            <a:off x="426241" y="1226150"/>
            <a:ext cx="5938454" cy="5798318"/>
          </a:xfrm>
        </p:spPr>
        <p:txBody>
          <a:bodyPr vert="horz" lIns="0" tIns="45720" rIns="0" bIns="45720" rtlCol="0" anchor="t">
            <a:noAutofit/>
          </a:bodyPr>
          <a:lstStyle/>
          <a:p>
            <a:pPr marL="239395" indent="-239395"/>
            <a:r>
              <a:rPr lang="fi-FI" sz="1300" dirty="0"/>
              <a:t>Omaisuusrikokset</a:t>
            </a:r>
            <a:endParaRPr lang="fi-FI"/>
          </a:p>
          <a:p>
            <a:pPr marL="719455" lvl="1" indent="-263525"/>
            <a:r>
              <a:rPr lang="fi-FI" sz="1300" dirty="0"/>
              <a:t>näpistys, varkaus ja ryöstö </a:t>
            </a:r>
            <a:endParaRPr lang="fi-FI" sz="1300" i="1"/>
          </a:p>
          <a:p>
            <a:pPr marL="1151890" lvl="2" indent="-191770"/>
            <a:r>
              <a:rPr lang="fi-FI" sz="1300" b="1" i="1" dirty="0"/>
              <a:t>Sakkoa- 4 vuotta vankilaa</a:t>
            </a:r>
            <a:endParaRPr lang="fi-FI" sz="1300"/>
          </a:p>
          <a:p>
            <a:pPr marL="239395" indent="-239395"/>
            <a:r>
              <a:rPr lang="fi-FI" sz="1300" dirty="0"/>
              <a:t>Erehdyttäminen</a:t>
            </a:r>
          </a:p>
          <a:p>
            <a:pPr marL="719455" lvl="1" indent="-263525"/>
            <a:r>
              <a:rPr lang="fi-FI" sz="1300" dirty="0"/>
              <a:t>petos ja kiskonta </a:t>
            </a:r>
            <a:endParaRPr lang="fi-FI" sz="1300" i="1"/>
          </a:p>
          <a:p>
            <a:pPr marL="1151890" lvl="2" indent="-191770"/>
            <a:r>
              <a:rPr lang="fi-FI" sz="1300" b="1" i="1" dirty="0"/>
              <a:t>Sakkoa- 4 vuotta vankilaa</a:t>
            </a:r>
            <a:endParaRPr lang="fi-FI" sz="1300"/>
          </a:p>
          <a:p>
            <a:pPr marL="239395" indent="-239395"/>
            <a:r>
              <a:rPr lang="fi-FI" sz="1300" dirty="0"/>
              <a:t>Liikennerikokset</a:t>
            </a:r>
          </a:p>
          <a:p>
            <a:pPr marL="719455" lvl="1" indent="-263525"/>
            <a:r>
              <a:rPr lang="fi-FI" sz="1300" dirty="0"/>
              <a:t>liikenneturvallisuuden vaarantaminen, kulkuneuvon kuljettaminen oikeudetta </a:t>
            </a:r>
            <a:endParaRPr lang="fi-FI" sz="1300" i="1"/>
          </a:p>
          <a:p>
            <a:pPr marL="1151890" lvl="2" indent="-191770"/>
            <a:r>
              <a:rPr lang="fi-FI" sz="1300" b="1" i="1" dirty="0"/>
              <a:t>Sakkoa-2 vuotta vankilaa</a:t>
            </a:r>
            <a:endParaRPr lang="fi-FI" sz="1300"/>
          </a:p>
          <a:p>
            <a:pPr marL="239395" indent="-239395"/>
            <a:r>
              <a:rPr lang="fi-FI" sz="1300" dirty="0"/>
              <a:t>Väkivalta ja pakottaminen</a:t>
            </a:r>
          </a:p>
          <a:p>
            <a:pPr marL="719455" lvl="1" indent="-263525"/>
            <a:r>
              <a:rPr lang="fi-FI" sz="1300" dirty="0"/>
              <a:t>laiton uhkaus, pakottaminen ja pahoinpitely</a:t>
            </a:r>
          </a:p>
          <a:p>
            <a:pPr marL="1151890" lvl="2" indent="-191770"/>
            <a:r>
              <a:rPr lang="fi-FI" sz="1300" b="1" i="1" dirty="0"/>
              <a:t>Sakkoa-10 vuotta vankilaa</a:t>
            </a:r>
            <a:endParaRPr lang="fi-FI" sz="1300"/>
          </a:p>
          <a:p>
            <a:pPr marL="239395" indent="-239395"/>
            <a:r>
              <a:rPr lang="fi-FI" sz="1300" dirty="0"/>
              <a:t>Seksuaalirikokset </a:t>
            </a:r>
          </a:p>
          <a:p>
            <a:pPr marL="719455" lvl="1" indent="-263525"/>
            <a:r>
              <a:rPr lang="fi-FI" sz="1300" dirty="0"/>
              <a:t>seksuaalissävytteinen lapsesta otetun videon tai kuvan levittäminen</a:t>
            </a:r>
          </a:p>
          <a:p>
            <a:pPr marL="1151890" lvl="2" indent="-191770"/>
            <a:r>
              <a:rPr lang="fi-FI" sz="1300" b="1" i="1" dirty="0"/>
              <a:t>Sakkoa-6 vuotta vankilaa</a:t>
            </a:r>
            <a:endParaRPr lang="fi-FI" sz="1300"/>
          </a:p>
          <a:p>
            <a:pPr marL="239395" indent="-239395"/>
            <a:endParaRPr lang="fi-FI"/>
          </a:p>
          <a:p>
            <a:pPr marL="719455" lvl="1" indent="-263525"/>
            <a:endParaRPr lang="fi-FI"/>
          </a:p>
        </p:txBody>
      </p:sp>
      <p:sp>
        <p:nvSpPr>
          <p:cNvPr id="8" name="Tekstin paikkamerkki 7">
            <a:extLst>
              <a:ext uri="{FF2B5EF4-FFF2-40B4-BE49-F238E27FC236}">
                <a16:creationId xmlns:a16="http://schemas.microsoft.com/office/drawing/2014/main" id="{8B4ABE01-D1E2-E33D-C142-13FB3AC13D8D}"/>
              </a:ext>
            </a:extLst>
          </p:cNvPr>
          <p:cNvSpPr>
            <a:spLocks noGrp="1"/>
          </p:cNvSpPr>
          <p:nvPr>
            <p:ph type="body" idx="10"/>
          </p:nvPr>
        </p:nvSpPr>
        <p:spPr/>
        <p:txBody>
          <a:bodyPr/>
          <a:lstStyle/>
          <a:p>
            <a:endParaRPr lang="fi-FI"/>
          </a:p>
        </p:txBody>
      </p:sp>
      <p:pic>
        <p:nvPicPr>
          <p:cNvPr id="6" name="Kuva 5">
            <a:extLst>
              <a:ext uri="{FF2B5EF4-FFF2-40B4-BE49-F238E27FC236}">
                <a16:creationId xmlns:a16="http://schemas.microsoft.com/office/drawing/2014/main" id="{DBE1F2AB-5FC4-D0B4-0FEB-EF6E5556FD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64695" y="1226150"/>
            <a:ext cx="5683348" cy="5318351"/>
          </a:xfrm>
          <a:prstGeom prst="rect">
            <a:avLst/>
          </a:prstGeom>
        </p:spPr>
      </p:pic>
      <p:sp>
        <p:nvSpPr>
          <p:cNvPr id="7" name="Tekstiruutu 6">
            <a:extLst>
              <a:ext uri="{FF2B5EF4-FFF2-40B4-BE49-F238E27FC236}">
                <a16:creationId xmlns:a16="http://schemas.microsoft.com/office/drawing/2014/main" id="{765C7BAC-3E52-EDD6-D617-068A12108EE0}"/>
              </a:ext>
            </a:extLst>
          </p:cNvPr>
          <p:cNvSpPr txBox="1"/>
          <p:nvPr/>
        </p:nvSpPr>
        <p:spPr>
          <a:xfrm>
            <a:off x="6929264" y="3284576"/>
            <a:ext cx="5118779" cy="1569469"/>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2133" b="1" i="1" u="none" strike="noStrike" kern="1200" cap="none" spc="0" normalizeH="0" baseline="0" noProof="0">
                <a:ln>
                  <a:noFill/>
                </a:ln>
                <a:solidFill>
                  <a:prstClr val="white"/>
                </a:solidFill>
                <a:effectLst/>
                <a:uLnTx/>
                <a:uFillTx/>
                <a:latin typeface="Arial"/>
                <a:ea typeface="+mn-ea"/>
                <a:cs typeface="+mn-cs"/>
              </a:rPr>
              <a:t>Kaikki rumat teot eivät ole rikoksia, mutta kaikki rikokset ovat rumia tekoja.</a:t>
            </a:r>
            <a:endParaRPr kumimoji="0" lang="fi-FI" sz="2133"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Teemu Hokkanen, ylikonstaapeli</a:t>
            </a:r>
            <a:endParaRPr kumimoji="0" lang="fi-FI" sz="16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Helsingin poliisilaitos</a:t>
            </a:r>
            <a:endParaRPr kumimoji="0" lang="fi-FI" sz="1600" b="0" i="0" u="none" strike="noStrike" kern="1200" cap="none" spc="0" normalizeH="0" baseline="0" noProof="0">
              <a:ln>
                <a:noFill/>
              </a:ln>
              <a:solidFill>
                <a:prstClr val="white"/>
              </a:solidFill>
              <a:effectLst/>
              <a:uLnTx/>
              <a:uFillTx/>
              <a:latin typeface="Arial"/>
              <a:ea typeface="+mn-ea"/>
              <a:cs typeface="+mn-cs"/>
            </a:endParaRPr>
          </a:p>
        </p:txBody>
      </p:sp>
      <p:pic>
        <p:nvPicPr>
          <p:cNvPr id="9" name="Kuva 8">
            <a:extLst>
              <a:ext uri="{FF2B5EF4-FFF2-40B4-BE49-F238E27FC236}">
                <a16:creationId xmlns:a16="http://schemas.microsoft.com/office/drawing/2014/main" id="{58EB04C1-CAC7-EF13-2051-5A318D2531C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89796">
            <a:off x="3701660" y="1619750"/>
            <a:ext cx="2218132" cy="1554723"/>
          </a:xfrm>
          <a:prstGeom prst="rect">
            <a:avLst/>
          </a:prstGeom>
        </p:spPr>
      </p:pic>
      <p:pic>
        <p:nvPicPr>
          <p:cNvPr id="5" name="Kuva 4">
            <a:extLst>
              <a:ext uri="{FF2B5EF4-FFF2-40B4-BE49-F238E27FC236}">
                <a16:creationId xmlns:a16="http://schemas.microsoft.com/office/drawing/2014/main" id="{C807FFC4-2B56-9BFF-417E-6F206877141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815914"/>
            <a:ext cx="688398" cy="974148"/>
          </a:xfrm>
          <a:prstGeom prst="rect">
            <a:avLst/>
          </a:prstGeom>
        </p:spPr>
      </p:pic>
    </p:spTree>
    <p:extLst>
      <p:ext uri="{BB962C8B-B14F-4D97-AF65-F5344CB8AC3E}">
        <p14:creationId xmlns:p14="http://schemas.microsoft.com/office/powerpoint/2010/main" val="35509256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B6750C3-0DCC-8A86-B327-4845A4F297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8819" y="101722"/>
            <a:ext cx="11766300" cy="1072989"/>
          </a:xfrm>
          <a:prstGeom prst="rect">
            <a:avLst/>
          </a:prstGeom>
        </p:spPr>
      </p:pic>
      <p:sp>
        <p:nvSpPr>
          <p:cNvPr id="2" name="Otsikko 1">
            <a:extLst>
              <a:ext uri="{FF2B5EF4-FFF2-40B4-BE49-F238E27FC236}">
                <a16:creationId xmlns:a16="http://schemas.microsoft.com/office/drawing/2014/main" id="{5EF4FFCE-6457-A369-7BA2-B0CB6FB56349}"/>
              </a:ext>
            </a:extLst>
          </p:cNvPr>
          <p:cNvSpPr>
            <a:spLocks noGrp="1"/>
          </p:cNvSpPr>
          <p:nvPr>
            <p:ph type="title"/>
          </p:nvPr>
        </p:nvSpPr>
        <p:spPr>
          <a:xfrm>
            <a:off x="904424" y="247694"/>
            <a:ext cx="10435091" cy="715331"/>
          </a:xfrm>
        </p:spPr>
        <p:txBody>
          <a:bodyPr wrap="square" anchor="b">
            <a:normAutofit fontScale="90000"/>
          </a:bodyPr>
          <a:lstStyle/>
          <a:p>
            <a:r>
              <a:rPr lang="fi-FI" sz="4267">
                <a:solidFill>
                  <a:schemeClr val="bg1"/>
                </a:solidFill>
              </a:rPr>
              <a:t>Mitä saa sanoa, vai saako mitään sanoa?</a:t>
            </a:r>
          </a:p>
        </p:txBody>
      </p:sp>
      <p:sp>
        <p:nvSpPr>
          <p:cNvPr id="3" name="Tekstin paikkamerkki 2">
            <a:extLst>
              <a:ext uri="{FF2B5EF4-FFF2-40B4-BE49-F238E27FC236}">
                <a16:creationId xmlns:a16="http://schemas.microsoft.com/office/drawing/2014/main" id="{37866E19-21A7-7406-367A-178A695C97E5}"/>
              </a:ext>
            </a:extLst>
          </p:cNvPr>
          <p:cNvSpPr>
            <a:spLocks noGrp="1"/>
          </p:cNvSpPr>
          <p:nvPr>
            <p:ph type="body" idx="1"/>
          </p:nvPr>
        </p:nvSpPr>
        <p:spPr>
          <a:xfrm>
            <a:off x="332923" y="1320057"/>
            <a:ext cx="10435092" cy="5195043"/>
          </a:xfrm>
        </p:spPr>
        <p:txBody>
          <a:bodyPr>
            <a:normAutofit/>
          </a:bodyPr>
          <a:lstStyle/>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Sananvapaus: oikeus ilmaista mielipiteitään. </a:t>
            </a:r>
          </a:p>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Sananvapaus on tärkeä arvo, jota on puolustettava. </a:t>
            </a:r>
          </a:p>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Sananvapaus ei kuitenkaan oikeuta syrjintään, toisen ihmisen kunnian loukkaamiseen tai väkivaltaan yllyttämiseen.</a:t>
            </a:r>
          </a:p>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Sananvapaus ei tarkoita sitä, että mitä tahansa saa sanoa. Jokaisen kunnia ja yksityiselämä on turvattu myös perustuslaissa.</a:t>
            </a:r>
          </a:p>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Sananvapaus ei poista rikosoikeudellista vastuuta sanomisistaan.</a:t>
            </a:r>
          </a:p>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Sanavapaus ei ole oikeus, joka jyrää muut oikeudet alleen.</a:t>
            </a:r>
            <a:endParaRPr lang="fi-FI" sz="200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fi-FI" sz="2000">
                <a:solidFill>
                  <a:srgbClr val="000000"/>
                </a:solidFill>
                <a:latin typeface="Arial" panose="020B0604020202020204" pitchFamily="34" charset="0"/>
                <a:cs typeface="Arial" panose="020B0604020202020204" pitchFamily="34" charset="0"/>
              </a:rPr>
              <a:t>Sananvapaus pätee myös somessa, mutta sielläkään ei voi halventaa toisia.</a:t>
            </a:r>
          </a:p>
          <a:p>
            <a:pPr marL="0" indent="0">
              <a:lnSpc>
                <a:spcPct val="97000"/>
              </a:lnSpc>
              <a:buNone/>
            </a:pPr>
            <a:endParaRPr lang="fi-FI" sz="1867"/>
          </a:p>
          <a:p>
            <a:pPr>
              <a:lnSpc>
                <a:spcPct val="97000"/>
              </a:lnSpc>
            </a:pPr>
            <a:endParaRPr lang="fi-FI" sz="1867"/>
          </a:p>
        </p:txBody>
      </p:sp>
      <p:pic>
        <p:nvPicPr>
          <p:cNvPr id="4" name="Kuva 3">
            <a:extLst>
              <a:ext uri="{FF2B5EF4-FFF2-40B4-BE49-F238E27FC236}">
                <a16:creationId xmlns:a16="http://schemas.microsoft.com/office/drawing/2014/main" id="{6C4E1A1C-C509-D6E9-A722-5EF820F6D8C5}"/>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57714" y="3804701"/>
            <a:ext cx="2951577" cy="2951577"/>
          </a:xfrm>
          <a:prstGeom prst="roundRect">
            <a:avLst>
              <a:gd name="adj" fmla="val 2490"/>
            </a:avLst>
          </a:prstGeom>
          <a:noFill/>
        </p:spPr>
      </p:pic>
      <p:sp>
        <p:nvSpPr>
          <p:cNvPr id="6" name="Tekstiruutu 5">
            <a:extLst>
              <a:ext uri="{FF2B5EF4-FFF2-40B4-BE49-F238E27FC236}">
                <a16:creationId xmlns:a16="http://schemas.microsoft.com/office/drawing/2014/main" id="{08A22F46-91A2-25F9-BFB5-18200A53F6DE}"/>
              </a:ext>
            </a:extLst>
          </p:cNvPr>
          <p:cNvSpPr txBox="1"/>
          <p:nvPr/>
        </p:nvSpPr>
        <p:spPr>
          <a:xfrm>
            <a:off x="10643324" y="6454193"/>
            <a:ext cx="13923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a:ea typeface="+mn-ea"/>
                <a:cs typeface="+mn-cs"/>
              </a:rPr>
              <a:t>Kuva: </a:t>
            </a:r>
            <a:r>
              <a:rPr kumimoji="0" lang="fi-FI" sz="1200" b="0" i="0" u="none" strike="noStrike" kern="1200" cap="none" spc="0" normalizeH="0" baseline="0" noProof="0" err="1">
                <a:ln>
                  <a:noFill/>
                </a:ln>
                <a:solidFill>
                  <a:prstClr val="black"/>
                </a:solidFill>
                <a:effectLst/>
                <a:uLnTx/>
                <a:uFillTx/>
                <a:latin typeface="Arial"/>
                <a:ea typeface="+mn-ea"/>
                <a:cs typeface="+mn-cs"/>
              </a:rPr>
              <a:t>pixabay</a:t>
            </a:r>
            <a:endParaRPr kumimoji="0" lang="fi-FI"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4288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978449" y="2947809"/>
            <a:ext cx="10311633" cy="1838535"/>
          </a:xfrm>
        </p:spPr>
        <p:txBody>
          <a:bodyPr wrap="square" anchor="t">
            <a:normAutofit/>
          </a:bodyPr>
          <a:lstStyle/>
          <a:p>
            <a:r>
              <a:rPr lang="en-US" sz="6900" err="1"/>
              <a:t>Mitä</a:t>
            </a:r>
            <a:r>
              <a:rPr lang="en-US" sz="6900"/>
              <a:t> </a:t>
            </a:r>
            <a:r>
              <a:rPr lang="en-US" sz="6900" err="1"/>
              <a:t>tiedämme</a:t>
            </a:r>
            <a:r>
              <a:rPr lang="en-US" sz="6900"/>
              <a:t> </a:t>
            </a:r>
            <a:r>
              <a:rPr lang="en-US" sz="6900" err="1"/>
              <a:t>päihteistä</a:t>
            </a:r>
            <a:r>
              <a:rPr lang="en-US" sz="6900"/>
              <a:t>?</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979347" y="4209495"/>
            <a:ext cx="10310736" cy="585081"/>
          </a:xfrm>
        </p:spPr>
        <p:txBody>
          <a:bodyPr/>
          <a:lstStyle/>
          <a:p>
            <a:endParaRPr lang="en-US"/>
          </a:p>
          <a:p>
            <a:r>
              <a:rPr lang="en-US"/>
              <a:t>8. </a:t>
            </a:r>
            <a:r>
              <a:rPr lang="en-US" err="1"/>
              <a:t>luokka</a:t>
            </a:r>
            <a:r>
              <a:rPr lang="en-US"/>
              <a:t>, 1. </a:t>
            </a:r>
            <a:r>
              <a:rPr lang="en-US" err="1"/>
              <a:t>tunti</a:t>
            </a:r>
            <a:r>
              <a:rPr lang="en-US"/>
              <a:t>.</a:t>
            </a:r>
          </a:p>
          <a:p>
            <a:r>
              <a:rPr lang="en-US" sz="1200"/>
              <a:t>Turun </a:t>
            </a:r>
            <a:r>
              <a:rPr lang="en-US" sz="1200" err="1"/>
              <a:t>kaupungin</a:t>
            </a:r>
            <a:r>
              <a:rPr lang="en-US" sz="1200"/>
              <a:t> </a:t>
            </a:r>
            <a:r>
              <a:rPr lang="en-US" sz="1200" err="1"/>
              <a:t>ehkäisevän</a:t>
            </a:r>
            <a:r>
              <a:rPr lang="en-US" sz="1200"/>
              <a:t> </a:t>
            </a:r>
            <a:r>
              <a:rPr lang="en-US" sz="1200" err="1"/>
              <a:t>päihdetyön</a:t>
            </a:r>
            <a:r>
              <a:rPr lang="en-US" sz="1200"/>
              <a:t> </a:t>
            </a:r>
            <a:r>
              <a:rPr lang="en-US" sz="1200" err="1"/>
              <a:t>Selvästi</a:t>
            </a:r>
            <a:r>
              <a:rPr lang="en-US" sz="1200"/>
              <a:t> JEES! -</a:t>
            </a:r>
            <a:r>
              <a:rPr lang="en-US" sz="1200" err="1"/>
              <a:t>projekti</a:t>
            </a:r>
            <a:r>
              <a:rPr lang="en-US" sz="1200"/>
              <a:t> 2023-2025, Sanna </a:t>
            </a:r>
            <a:r>
              <a:rPr lang="en-US" sz="1200" err="1"/>
              <a:t>Tahko</a:t>
            </a:r>
            <a:r>
              <a:rPr lang="en-US" sz="1200"/>
              <a:t> &amp; Kristiina Helenius. </a:t>
            </a:r>
            <a:endParaRPr lang="en-US"/>
          </a:p>
          <a:p>
            <a:r>
              <a:rPr lang="en-US" sz="1200" err="1"/>
              <a:t>Lähteet</a:t>
            </a:r>
            <a:r>
              <a:rPr lang="en-US" sz="1200"/>
              <a:t>: </a:t>
            </a:r>
          </a:p>
          <a:p>
            <a:r>
              <a:rPr lang="en-US" sz="1200" err="1"/>
              <a:t>Terveyden</a:t>
            </a:r>
            <a:r>
              <a:rPr lang="en-US" sz="1200"/>
              <a:t> ja </a:t>
            </a:r>
            <a:r>
              <a:rPr lang="en-US" sz="1200" err="1"/>
              <a:t>hyvinvoinninlaitos</a:t>
            </a:r>
            <a:endParaRPr lang="en-US" sz="1200"/>
          </a:p>
          <a:p>
            <a:r>
              <a:rPr lang="en-US" sz="1200" err="1"/>
              <a:t>Ehyt</a:t>
            </a:r>
            <a:r>
              <a:rPr lang="en-US" sz="1200"/>
              <a:t> </a:t>
            </a:r>
            <a:r>
              <a:rPr lang="en-US" sz="1200" err="1"/>
              <a:t>ry</a:t>
            </a:r>
            <a:endParaRPr lang="en-US" sz="1200"/>
          </a:p>
          <a:p>
            <a:r>
              <a:rPr lang="en-US" sz="1200" err="1"/>
              <a:t>Mielenterveyden</a:t>
            </a:r>
            <a:r>
              <a:rPr lang="en-US" sz="1200"/>
              <a:t> </a:t>
            </a:r>
            <a:r>
              <a:rPr lang="en-US" sz="1200" err="1"/>
              <a:t>keskusliitto</a:t>
            </a:r>
            <a:endParaRPr lang="en-US" sz="1200"/>
          </a:p>
          <a:p>
            <a:r>
              <a:rPr lang="en-US" sz="1200" err="1"/>
              <a:t>Päihdelinkki</a:t>
            </a:r>
            <a:endParaRPr lang="en-US" sz="1200"/>
          </a:p>
        </p:txBody>
      </p:sp>
    </p:spTree>
    <p:extLst>
      <p:ext uri="{BB962C8B-B14F-4D97-AF65-F5344CB8AC3E}">
        <p14:creationId xmlns:p14="http://schemas.microsoft.com/office/powerpoint/2010/main" val="91263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4DAC017-534E-856C-F277-FB0FE8219C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4883" y="725"/>
            <a:ext cx="11766300" cy="1072989"/>
          </a:xfrm>
          <a:prstGeom prst="rect">
            <a:avLst/>
          </a:prstGeom>
        </p:spPr>
      </p:pic>
      <p:sp>
        <p:nvSpPr>
          <p:cNvPr id="2" name="Otsikko 1">
            <a:extLst>
              <a:ext uri="{FF2B5EF4-FFF2-40B4-BE49-F238E27FC236}">
                <a16:creationId xmlns:a16="http://schemas.microsoft.com/office/drawing/2014/main" id="{48006BA6-FFCF-4975-9F2D-DE73D5D15E14}"/>
              </a:ext>
            </a:extLst>
          </p:cNvPr>
          <p:cNvSpPr>
            <a:spLocks noGrp="1"/>
          </p:cNvSpPr>
          <p:nvPr>
            <p:ph type="title"/>
          </p:nvPr>
        </p:nvSpPr>
        <p:spPr>
          <a:xfrm>
            <a:off x="2118007" y="176447"/>
            <a:ext cx="10435091" cy="715331"/>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i-FI" sz="4400" u="sng">
                <a:solidFill>
                  <a:schemeClr val="bg1"/>
                </a:solidFill>
              </a:rPr>
              <a:t>Mitä</a:t>
            </a:r>
            <a:r>
              <a:rPr lang="fi-FI" sz="4400">
                <a:solidFill>
                  <a:schemeClr val="bg1"/>
                </a:solidFill>
              </a:rPr>
              <a:t> sitten et voi sanoa?</a:t>
            </a:r>
          </a:p>
        </p:txBody>
      </p:sp>
      <p:sp>
        <p:nvSpPr>
          <p:cNvPr id="3" name="Sisällön paikkamerkki 2">
            <a:extLst>
              <a:ext uri="{FF2B5EF4-FFF2-40B4-BE49-F238E27FC236}">
                <a16:creationId xmlns:a16="http://schemas.microsoft.com/office/drawing/2014/main" id="{A4FA7007-4522-4A04-A530-6CA434A20CC0}"/>
              </a:ext>
            </a:extLst>
          </p:cNvPr>
          <p:cNvSpPr>
            <a:spLocks noGrp="1"/>
          </p:cNvSpPr>
          <p:nvPr>
            <p:ph type="body" idx="1"/>
          </p:nvPr>
        </p:nvSpPr>
        <p:spPr>
          <a:xfrm>
            <a:off x="711414" y="1482542"/>
            <a:ext cx="5329729" cy="5019981"/>
          </a:xfrm>
        </p:spPr>
        <p:txBody>
          <a:bodyPr anchor="ctr">
            <a:normAutofit fontScale="70000" lnSpcReduction="20000"/>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fi-FI" sz="2400">
                <a:solidFill>
                  <a:srgbClr val="000000"/>
                </a:solidFill>
              </a:rPr>
              <a:t>Sananvapaudessa on rajoituksia, jos sanominen loukkaa toista.  </a:t>
            </a:r>
          </a:p>
          <a:p>
            <a:pPr indent="0">
              <a:buNone/>
            </a:pPr>
            <a:endParaRPr lang="fi-FI" sz="2400">
              <a:solidFill>
                <a:srgbClr val="000000"/>
              </a:solidFill>
            </a:endParaRPr>
          </a:p>
          <a:p>
            <a:pPr indent="0">
              <a:buNone/>
            </a:pPr>
            <a:r>
              <a:rPr lang="fi-FI" sz="2400"/>
              <a:t>Asiat, joiden kohdalla oltava varovainen:</a:t>
            </a:r>
          </a:p>
          <a:p>
            <a:pPr>
              <a:buFontTx/>
              <a:buChar char="-"/>
            </a:pPr>
            <a:r>
              <a:rPr lang="fi-FI" sz="2400"/>
              <a:t>toisen  henki</a:t>
            </a:r>
          </a:p>
          <a:p>
            <a:pPr>
              <a:buFontTx/>
              <a:buChar char="-"/>
            </a:pPr>
            <a:r>
              <a:rPr lang="fi-FI" sz="2400"/>
              <a:t>terveys</a:t>
            </a:r>
          </a:p>
          <a:p>
            <a:pPr>
              <a:buFontTx/>
              <a:buChar char="-"/>
            </a:pPr>
            <a:r>
              <a:rPr lang="fi-FI" sz="2400"/>
              <a:t>seksuaalinen koskemattomuus</a:t>
            </a:r>
          </a:p>
          <a:p>
            <a:pPr>
              <a:buFontTx/>
              <a:buChar char="-"/>
            </a:pPr>
            <a:r>
              <a:rPr lang="fi-FI" sz="2400"/>
              <a:t>kotirauha</a:t>
            </a:r>
          </a:p>
          <a:p>
            <a:pPr>
              <a:buFontTx/>
              <a:buChar char="-"/>
            </a:pPr>
            <a:r>
              <a:rPr lang="fi-FI" sz="2400"/>
              <a:t>yksityisyys</a:t>
            </a:r>
          </a:p>
          <a:p>
            <a:pPr>
              <a:buFontTx/>
              <a:buChar char="-"/>
            </a:pPr>
            <a:r>
              <a:rPr lang="fi-FI" sz="2400"/>
              <a:t>henkilökohtainen vapaus</a:t>
            </a:r>
          </a:p>
          <a:p>
            <a:pPr>
              <a:buFontTx/>
              <a:buChar char="-"/>
            </a:pPr>
            <a:r>
              <a:rPr lang="fi-FI" sz="2400"/>
              <a:t> kunnia</a:t>
            </a:r>
          </a:p>
          <a:p>
            <a:pPr>
              <a:buFontTx/>
              <a:buChar char="-"/>
            </a:pPr>
            <a:r>
              <a:rPr lang="fi-FI" sz="2400"/>
              <a:t>ihmisyys</a:t>
            </a:r>
          </a:p>
          <a:p>
            <a:pPr>
              <a:buFontTx/>
              <a:buChar char="-"/>
            </a:pPr>
            <a:r>
              <a:rPr lang="fi-FI" sz="2400"/>
              <a:t>turvallisuus</a:t>
            </a:r>
          </a:p>
          <a:p>
            <a:endParaRPr lang="fi-FI" sz="1200"/>
          </a:p>
          <a:p>
            <a:endParaRPr lang="fi-FI" sz="1000">
              <a:solidFill>
                <a:srgbClr val="000000"/>
              </a:solidFill>
            </a:endParaRPr>
          </a:p>
        </p:txBody>
      </p:sp>
      <p:sp>
        <p:nvSpPr>
          <p:cNvPr id="5" name="Tekstin paikkamerkki 4">
            <a:extLst>
              <a:ext uri="{FF2B5EF4-FFF2-40B4-BE49-F238E27FC236}">
                <a16:creationId xmlns:a16="http://schemas.microsoft.com/office/drawing/2014/main" id="{A5456231-E585-2AEF-CD6C-EF7A8E897969}"/>
              </a:ext>
            </a:extLst>
          </p:cNvPr>
          <p:cNvSpPr>
            <a:spLocks noGrp="1"/>
          </p:cNvSpPr>
          <p:nvPr>
            <p:ph type="body" idx="10"/>
          </p:nvPr>
        </p:nvSpPr>
        <p:spPr>
          <a:xfrm>
            <a:off x="6329859" y="1484658"/>
            <a:ext cx="5050695" cy="3399069"/>
          </a:xfrm>
        </p:spPr>
        <p:txBody>
          <a:bodyPr/>
          <a:lstStyle/>
          <a:p>
            <a:pPr marL="0" indent="0">
              <a:buNone/>
            </a:pPr>
            <a:r>
              <a:rPr lang="fi-FI" sz="1600" b="1">
                <a:solidFill>
                  <a:srgbClr val="000000"/>
                </a:solidFill>
              </a:rPr>
              <a:t>Mahdollisia seuraamuksia:</a:t>
            </a:r>
          </a:p>
          <a:p>
            <a:r>
              <a:rPr lang="fi-FI" sz="1600">
                <a:solidFill>
                  <a:srgbClr val="000000"/>
                </a:solidFill>
              </a:rPr>
              <a:t>Kunnianloukkaus</a:t>
            </a:r>
          </a:p>
          <a:p>
            <a:pPr lvl="1"/>
            <a:r>
              <a:rPr lang="fi-FI" sz="1600">
                <a:solidFill>
                  <a:srgbClr val="000000"/>
                </a:solidFill>
              </a:rPr>
              <a:t>Perättömän väitteen tai huhun levittäminen toisesta</a:t>
            </a:r>
          </a:p>
          <a:p>
            <a:r>
              <a:rPr lang="fi-FI" sz="1600">
                <a:solidFill>
                  <a:srgbClr val="000000"/>
                </a:solidFill>
              </a:rPr>
              <a:t>Kiihottaminen kansanryhmää vastaan</a:t>
            </a:r>
          </a:p>
          <a:p>
            <a:r>
              <a:rPr lang="fi-FI" sz="1600">
                <a:solidFill>
                  <a:srgbClr val="000000"/>
                </a:solidFill>
              </a:rPr>
              <a:t>Yksityiselämän loukkaaminen</a:t>
            </a:r>
          </a:p>
          <a:p>
            <a:pPr lvl="1"/>
            <a:r>
              <a:rPr lang="fi-FI" sz="1600">
                <a:solidFill>
                  <a:srgbClr val="000000"/>
                </a:solidFill>
              </a:rPr>
              <a:t>Jos levittää toisen yksityiselämästä julkisuuteen totuudenmukaisia tietoja, vihjauksia tai kuvia, voi syyllistyä yksityiselämän loukkaamisrikokseen.</a:t>
            </a:r>
          </a:p>
          <a:p>
            <a:endParaRPr lang="fi-FI"/>
          </a:p>
        </p:txBody>
      </p:sp>
      <p:pic>
        <p:nvPicPr>
          <p:cNvPr id="6" name="Kuva 5">
            <a:extLst>
              <a:ext uri="{FF2B5EF4-FFF2-40B4-BE49-F238E27FC236}">
                <a16:creationId xmlns:a16="http://schemas.microsoft.com/office/drawing/2014/main" id="{B59A1F37-DD63-1209-D7C4-40FBCF8DD5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6" y="5870862"/>
            <a:ext cx="638833" cy="904009"/>
          </a:xfrm>
          <a:prstGeom prst="rect">
            <a:avLst/>
          </a:prstGeom>
        </p:spPr>
      </p:pic>
      <p:pic>
        <p:nvPicPr>
          <p:cNvPr id="7" name="Kuva 6">
            <a:extLst>
              <a:ext uri="{FF2B5EF4-FFF2-40B4-BE49-F238E27FC236}">
                <a16:creationId xmlns:a16="http://schemas.microsoft.com/office/drawing/2014/main" id="{D0F8DFA6-D263-9DF4-A233-DA82B9F75DA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1839" y="4860337"/>
            <a:ext cx="2869560" cy="1914534"/>
          </a:xfrm>
          <a:prstGeom prst="rect">
            <a:avLst/>
          </a:prstGeom>
        </p:spPr>
      </p:pic>
      <p:sp>
        <p:nvSpPr>
          <p:cNvPr id="8" name="Tekstiruutu 7">
            <a:extLst>
              <a:ext uri="{FF2B5EF4-FFF2-40B4-BE49-F238E27FC236}">
                <a16:creationId xmlns:a16="http://schemas.microsoft.com/office/drawing/2014/main" id="{C6D0A063-3078-CA91-3A95-58F56067F6EF}"/>
              </a:ext>
            </a:extLst>
          </p:cNvPr>
          <p:cNvSpPr txBox="1"/>
          <p:nvPr/>
        </p:nvSpPr>
        <p:spPr>
          <a:xfrm>
            <a:off x="10496619" y="6451810"/>
            <a:ext cx="189114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white"/>
                </a:solidFill>
                <a:effectLst/>
                <a:uLnTx/>
                <a:uFillTx/>
                <a:latin typeface="Arial"/>
                <a:ea typeface="+mn-ea"/>
                <a:cs typeface="+mn-cs"/>
              </a:rPr>
              <a:t>Kuva: </a:t>
            </a:r>
            <a:r>
              <a:rPr kumimoji="0" lang="fi-FI" sz="1200" b="0" i="0" u="none" strike="noStrike" kern="1200" cap="none" spc="0" normalizeH="0" baseline="0" noProof="0" err="1">
                <a:ln>
                  <a:noFill/>
                </a:ln>
                <a:solidFill>
                  <a:prstClr val="white"/>
                </a:solidFill>
                <a:effectLst/>
                <a:uLnTx/>
                <a:uFillTx/>
                <a:latin typeface="Arial"/>
                <a:ea typeface="+mn-ea"/>
                <a:cs typeface="+mn-cs"/>
              </a:rPr>
              <a:t>pixabay</a:t>
            </a:r>
            <a:endParaRPr kumimoji="0" lang="fi-FI"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974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2C300F83-E1B2-8738-810D-596714B4A2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8871" y="76216"/>
            <a:ext cx="11766300" cy="1072989"/>
          </a:xfrm>
          <a:prstGeom prst="rect">
            <a:avLst/>
          </a:prstGeom>
        </p:spPr>
      </p:pic>
      <p:sp>
        <p:nvSpPr>
          <p:cNvPr id="2" name="Otsikko 1">
            <a:extLst>
              <a:ext uri="{FF2B5EF4-FFF2-40B4-BE49-F238E27FC236}">
                <a16:creationId xmlns:a16="http://schemas.microsoft.com/office/drawing/2014/main" id="{2782FF53-40A1-73A8-DDC5-62D8947E888C}"/>
              </a:ext>
            </a:extLst>
          </p:cNvPr>
          <p:cNvSpPr>
            <a:spLocks noGrp="1"/>
          </p:cNvSpPr>
          <p:nvPr>
            <p:ph type="title"/>
          </p:nvPr>
        </p:nvSpPr>
        <p:spPr>
          <a:xfrm>
            <a:off x="952501" y="255902"/>
            <a:ext cx="10306051" cy="713620"/>
          </a:xfrm>
        </p:spPr>
        <p:txBody>
          <a:bodyPr/>
          <a:lstStyle/>
          <a:p>
            <a:r>
              <a:rPr lang="fi-FI">
                <a:solidFill>
                  <a:schemeClr val="bg1"/>
                </a:solidFill>
              </a:rPr>
              <a:t>Esimerkkejä nuorten rikoksista</a:t>
            </a:r>
          </a:p>
        </p:txBody>
      </p:sp>
      <p:sp>
        <p:nvSpPr>
          <p:cNvPr id="3" name="Tekstin paikkamerkki 2">
            <a:extLst>
              <a:ext uri="{FF2B5EF4-FFF2-40B4-BE49-F238E27FC236}">
                <a16:creationId xmlns:a16="http://schemas.microsoft.com/office/drawing/2014/main" id="{905695A8-00CA-CA01-CDB0-ECDEACD95DF5}"/>
              </a:ext>
            </a:extLst>
          </p:cNvPr>
          <p:cNvSpPr>
            <a:spLocks noGrp="1"/>
          </p:cNvSpPr>
          <p:nvPr>
            <p:ph type="body" sz="quarter" idx="59"/>
          </p:nvPr>
        </p:nvSpPr>
        <p:spPr>
          <a:xfrm>
            <a:off x="933448" y="1254188"/>
            <a:ext cx="2304000" cy="889001"/>
          </a:xfrm>
          <a:solidFill>
            <a:schemeClr val="bg2"/>
          </a:solidFill>
          <a:ln>
            <a:solidFill>
              <a:schemeClr val="tx2"/>
            </a:solidFill>
          </a:ln>
        </p:spPr>
        <p:txBody>
          <a:bodyPr/>
          <a:lstStyle/>
          <a:p>
            <a:r>
              <a:rPr lang="fi-FI">
                <a:solidFill>
                  <a:schemeClr val="tx2"/>
                </a:solidFill>
              </a:rPr>
              <a:t>Kunnianloukkaus</a:t>
            </a:r>
          </a:p>
          <a:p>
            <a:r>
              <a:rPr lang="fi-FI">
                <a:solidFill>
                  <a:schemeClr val="tx2"/>
                </a:solidFill>
              </a:rPr>
              <a:t>2023</a:t>
            </a:r>
          </a:p>
        </p:txBody>
      </p:sp>
      <p:sp>
        <p:nvSpPr>
          <p:cNvPr id="4" name="Tekstin paikkamerkki 3">
            <a:extLst>
              <a:ext uri="{FF2B5EF4-FFF2-40B4-BE49-F238E27FC236}">
                <a16:creationId xmlns:a16="http://schemas.microsoft.com/office/drawing/2014/main" id="{2A8CDC44-6E44-5A57-96CA-90B6A98F82DC}"/>
              </a:ext>
            </a:extLst>
          </p:cNvPr>
          <p:cNvSpPr>
            <a:spLocks noGrp="1"/>
          </p:cNvSpPr>
          <p:nvPr>
            <p:ph type="body" idx="1"/>
          </p:nvPr>
        </p:nvSpPr>
        <p:spPr>
          <a:xfrm>
            <a:off x="950562" y="2343706"/>
            <a:ext cx="2303999" cy="3901583"/>
          </a:xfrm>
        </p:spPr>
        <p:txBody>
          <a:bodyPr/>
          <a:lstStyle/>
          <a:p>
            <a:r>
              <a:rPr lang="fi-FI"/>
              <a:t>Somessa levitettiin kuvia valkoisesta pakettiautosta, jonka väitettiin etsivän lapsia kyytiin. </a:t>
            </a:r>
          </a:p>
          <a:p>
            <a:r>
              <a:rPr lang="fi-FI"/>
              <a:t>Auto ei liity asiaan mitenkään, eikä ole lähestynyt lapsia</a:t>
            </a:r>
          </a:p>
          <a:p>
            <a:r>
              <a:rPr lang="fi-FI"/>
              <a:t>Asiasta tehty rikosilmoitus kunnianloukkauksena.</a:t>
            </a:r>
          </a:p>
          <a:p>
            <a:r>
              <a:rPr lang="fi-FI">
                <a:hlinkClick r:id="rId4"/>
              </a:rPr>
              <a:t>Somessa levisi kuvia valkoisesta pakettiautosta, jonka väitettiin jahtaavan lapsia – nyt juorun levittäjät voivat joutua syytteeseen rikoksesta | Kotimaa | Yle</a:t>
            </a:r>
            <a:endParaRPr lang="fi-FI"/>
          </a:p>
          <a:p>
            <a:endParaRPr lang="fi-FI"/>
          </a:p>
          <a:p>
            <a:endParaRPr lang="fi-FI"/>
          </a:p>
        </p:txBody>
      </p:sp>
      <p:sp>
        <p:nvSpPr>
          <p:cNvPr id="5" name="Tekstin paikkamerkki 4">
            <a:extLst>
              <a:ext uri="{FF2B5EF4-FFF2-40B4-BE49-F238E27FC236}">
                <a16:creationId xmlns:a16="http://schemas.microsoft.com/office/drawing/2014/main" id="{0D3F471D-DE27-C7A6-303A-88B533EC744F}"/>
              </a:ext>
            </a:extLst>
          </p:cNvPr>
          <p:cNvSpPr>
            <a:spLocks noGrp="1"/>
          </p:cNvSpPr>
          <p:nvPr>
            <p:ph type="body" sz="quarter" idx="60"/>
          </p:nvPr>
        </p:nvSpPr>
        <p:spPr>
          <a:xfrm>
            <a:off x="3619852" y="1254186"/>
            <a:ext cx="2304000" cy="889001"/>
          </a:xfrm>
          <a:solidFill>
            <a:schemeClr val="bg2"/>
          </a:solidFill>
          <a:ln>
            <a:solidFill>
              <a:schemeClr val="tx2"/>
            </a:solidFill>
          </a:ln>
        </p:spPr>
        <p:txBody>
          <a:bodyPr/>
          <a:lstStyle/>
          <a:p>
            <a:r>
              <a:rPr lang="fi-FI">
                <a:solidFill>
                  <a:schemeClr val="tx2"/>
                </a:solidFill>
              </a:rPr>
              <a:t>Kunnianloukkaus</a:t>
            </a:r>
          </a:p>
          <a:p>
            <a:r>
              <a:rPr lang="fi-FI">
                <a:solidFill>
                  <a:schemeClr val="tx2"/>
                </a:solidFill>
              </a:rPr>
              <a:t>2022</a:t>
            </a:r>
          </a:p>
        </p:txBody>
      </p:sp>
      <p:sp>
        <p:nvSpPr>
          <p:cNvPr id="6" name="Tekstin paikkamerkki 5">
            <a:extLst>
              <a:ext uri="{FF2B5EF4-FFF2-40B4-BE49-F238E27FC236}">
                <a16:creationId xmlns:a16="http://schemas.microsoft.com/office/drawing/2014/main" id="{60F2B7C1-D3EA-B053-8450-1AB2EEF6A83D}"/>
              </a:ext>
            </a:extLst>
          </p:cNvPr>
          <p:cNvSpPr>
            <a:spLocks noGrp="1"/>
          </p:cNvSpPr>
          <p:nvPr>
            <p:ph type="body" idx="61"/>
          </p:nvPr>
        </p:nvSpPr>
        <p:spPr>
          <a:xfrm>
            <a:off x="3619853" y="2343706"/>
            <a:ext cx="2303999" cy="4258393"/>
          </a:xfrm>
        </p:spPr>
        <p:txBody>
          <a:bodyPr/>
          <a:lstStyle/>
          <a:p>
            <a:pPr algn="l"/>
            <a:r>
              <a:rPr lang="fi-FI" b="0" i="0">
                <a:solidFill>
                  <a:srgbClr val="262626"/>
                </a:solidFill>
                <a:effectLst/>
                <a:latin typeface="+mj-lt"/>
              </a:rPr>
              <a:t>Nuori X julkaissut Snäpissä kuvan, jossa hänellä oli kasvoissa tunnistettava ruhje. </a:t>
            </a:r>
            <a:r>
              <a:rPr lang="fi-FI">
                <a:solidFill>
                  <a:srgbClr val="262626"/>
                </a:solidFill>
                <a:latin typeface="+mj-lt"/>
              </a:rPr>
              <a:t>X</a:t>
            </a:r>
            <a:r>
              <a:rPr lang="fi-FI" b="0" i="0">
                <a:solidFill>
                  <a:srgbClr val="262626"/>
                </a:solidFill>
                <a:effectLst/>
                <a:latin typeface="+mj-lt"/>
              </a:rPr>
              <a:t> antoi ymmärtää, että poikaystävä oli aiheuttanut ruhjeen. </a:t>
            </a:r>
          </a:p>
          <a:p>
            <a:pPr algn="l"/>
            <a:r>
              <a:rPr lang="fi-FI">
                <a:solidFill>
                  <a:srgbClr val="262626"/>
                </a:solidFill>
                <a:latin typeface="+mj-lt"/>
              </a:rPr>
              <a:t>Mahdollisesta pahoinpitelystä ei oltu tehty rikosilmoitusta.</a:t>
            </a:r>
          </a:p>
          <a:p>
            <a:pPr algn="l"/>
            <a:r>
              <a:rPr lang="fi-FI">
                <a:solidFill>
                  <a:srgbClr val="262626"/>
                </a:solidFill>
                <a:latin typeface="+mj-lt"/>
              </a:rPr>
              <a:t> </a:t>
            </a:r>
            <a:r>
              <a:rPr lang="fi-FI" b="1" i="0">
                <a:solidFill>
                  <a:srgbClr val="262626"/>
                </a:solidFill>
                <a:effectLst/>
                <a:latin typeface="+mj-lt"/>
              </a:rPr>
              <a:t>16-vuotiaalle</a:t>
            </a:r>
            <a:r>
              <a:rPr lang="fi-FI" b="0" i="0">
                <a:solidFill>
                  <a:srgbClr val="262626"/>
                </a:solidFill>
                <a:effectLst/>
                <a:latin typeface="+mj-lt"/>
              </a:rPr>
              <a:t> tuomittiin 15 päiväsakon rangaistus nuorena henkilönä tehdystä kunnianloukkauksesta.</a:t>
            </a:r>
          </a:p>
          <a:p>
            <a:pPr algn="l"/>
            <a:r>
              <a:rPr lang="fi-FI" sz="1200">
                <a:latin typeface="+mj-lt"/>
                <a:hlinkClick r:id="rId5"/>
              </a:rPr>
              <a:t>Nuori tyttö kertoi </a:t>
            </a:r>
            <a:r>
              <a:rPr lang="fi-FI" sz="1200" err="1">
                <a:latin typeface="+mj-lt"/>
                <a:hlinkClick r:id="rId5"/>
              </a:rPr>
              <a:t>Snapchatissä</a:t>
            </a:r>
            <a:r>
              <a:rPr lang="fi-FI" sz="1200">
                <a:latin typeface="+mj-lt"/>
                <a:hlinkClick r:id="rId5"/>
              </a:rPr>
              <a:t> poikaystävänsä pahoinpidelleen hänet – sai lopulta itse tuomion kunnianloukkauksesta | Paikalliset | Helsingin Uutiset</a:t>
            </a:r>
            <a:endParaRPr lang="fi-FI" sz="1200">
              <a:solidFill>
                <a:srgbClr val="262626"/>
              </a:solidFill>
              <a:latin typeface="+mj-lt"/>
            </a:endParaRPr>
          </a:p>
          <a:p>
            <a:endParaRPr lang="fi-FI"/>
          </a:p>
        </p:txBody>
      </p:sp>
      <p:sp>
        <p:nvSpPr>
          <p:cNvPr id="7" name="Tekstin paikkamerkki 6">
            <a:extLst>
              <a:ext uri="{FF2B5EF4-FFF2-40B4-BE49-F238E27FC236}">
                <a16:creationId xmlns:a16="http://schemas.microsoft.com/office/drawing/2014/main" id="{03AA0CC1-3189-1E04-94BD-BC8B68DDF4B4}"/>
              </a:ext>
            </a:extLst>
          </p:cNvPr>
          <p:cNvSpPr>
            <a:spLocks noGrp="1"/>
          </p:cNvSpPr>
          <p:nvPr>
            <p:ph type="body" sz="quarter" idx="62"/>
          </p:nvPr>
        </p:nvSpPr>
        <p:spPr>
          <a:xfrm>
            <a:off x="6287201" y="1212113"/>
            <a:ext cx="2304000" cy="889001"/>
          </a:xfrm>
          <a:solidFill>
            <a:schemeClr val="bg2"/>
          </a:solidFill>
          <a:ln>
            <a:solidFill>
              <a:schemeClr val="tx2"/>
            </a:solidFill>
          </a:ln>
        </p:spPr>
        <p:txBody>
          <a:bodyPr/>
          <a:lstStyle/>
          <a:p>
            <a:r>
              <a:rPr lang="fi-FI">
                <a:solidFill>
                  <a:schemeClr val="tx2"/>
                </a:solidFill>
              </a:rPr>
              <a:t>Laiton uhkaus</a:t>
            </a:r>
          </a:p>
          <a:p>
            <a:r>
              <a:rPr lang="fi-FI">
                <a:solidFill>
                  <a:schemeClr val="tx2"/>
                </a:solidFill>
              </a:rPr>
              <a:t>Toukokuu 2023</a:t>
            </a:r>
          </a:p>
        </p:txBody>
      </p:sp>
      <p:sp>
        <p:nvSpPr>
          <p:cNvPr id="8" name="Tekstin paikkamerkki 7">
            <a:extLst>
              <a:ext uri="{FF2B5EF4-FFF2-40B4-BE49-F238E27FC236}">
                <a16:creationId xmlns:a16="http://schemas.microsoft.com/office/drawing/2014/main" id="{8BB3BFD7-46B8-6B98-F5FF-CEADDA6F0AE1}"/>
              </a:ext>
            </a:extLst>
          </p:cNvPr>
          <p:cNvSpPr>
            <a:spLocks noGrp="1"/>
          </p:cNvSpPr>
          <p:nvPr>
            <p:ph type="body" idx="63"/>
          </p:nvPr>
        </p:nvSpPr>
        <p:spPr>
          <a:xfrm>
            <a:off x="6286450" y="2427851"/>
            <a:ext cx="2303999" cy="3817437"/>
          </a:xfrm>
        </p:spPr>
        <p:txBody>
          <a:bodyPr/>
          <a:lstStyle/>
          <a:p>
            <a:r>
              <a:rPr lang="fi-FI"/>
              <a:t>Iso joukko nuoria kokoontui pelaamaan futista.</a:t>
            </a:r>
          </a:p>
          <a:p>
            <a:r>
              <a:rPr lang="fi-FI"/>
              <a:t>Tilanne kärjistyi ja tapahtumassa huudettu tappouhkauksia.</a:t>
            </a:r>
          </a:p>
          <a:p>
            <a:r>
              <a:rPr lang="fi-FI"/>
              <a:t>Asia eteni polisin tutkintaan epäilynä laittomasta uhkauksesta. </a:t>
            </a:r>
          </a:p>
          <a:p>
            <a:r>
              <a:rPr lang="fi-FI">
                <a:hlinkClick r:id="rId6"/>
              </a:rPr>
              <a:t>Yli sata nuorta kokoontui jalkapallopeliin Lappeenrannassa – poliisi tutkii, tapahtuiko siellä laiton uhkaus | Kotimaa | Yle</a:t>
            </a:r>
            <a:endParaRPr lang="fi-FI"/>
          </a:p>
        </p:txBody>
      </p:sp>
      <p:sp>
        <p:nvSpPr>
          <p:cNvPr id="9" name="Tekstin paikkamerkki 8">
            <a:extLst>
              <a:ext uri="{FF2B5EF4-FFF2-40B4-BE49-F238E27FC236}">
                <a16:creationId xmlns:a16="http://schemas.microsoft.com/office/drawing/2014/main" id="{126298AF-4BAE-789D-1E99-816C525845EA}"/>
              </a:ext>
            </a:extLst>
          </p:cNvPr>
          <p:cNvSpPr>
            <a:spLocks noGrp="1"/>
          </p:cNvSpPr>
          <p:nvPr>
            <p:ph type="body" sz="quarter" idx="64"/>
          </p:nvPr>
        </p:nvSpPr>
        <p:spPr>
          <a:xfrm>
            <a:off x="8954550" y="1199117"/>
            <a:ext cx="2304000" cy="889001"/>
          </a:xfrm>
          <a:solidFill>
            <a:schemeClr val="bg2"/>
          </a:solidFill>
          <a:ln>
            <a:solidFill>
              <a:schemeClr val="tx2"/>
            </a:solidFill>
          </a:ln>
        </p:spPr>
        <p:txBody>
          <a:bodyPr/>
          <a:lstStyle/>
          <a:p>
            <a:r>
              <a:rPr lang="fi-FI">
                <a:solidFill>
                  <a:schemeClr val="tx2"/>
                </a:solidFill>
              </a:rPr>
              <a:t>Video opettajan laulusta</a:t>
            </a:r>
          </a:p>
        </p:txBody>
      </p:sp>
      <p:sp>
        <p:nvSpPr>
          <p:cNvPr id="10" name="Tekstin paikkamerkki 9">
            <a:extLst>
              <a:ext uri="{FF2B5EF4-FFF2-40B4-BE49-F238E27FC236}">
                <a16:creationId xmlns:a16="http://schemas.microsoft.com/office/drawing/2014/main" id="{A30E2D31-2094-0234-83B0-FFC3CC6B1672}"/>
              </a:ext>
            </a:extLst>
          </p:cNvPr>
          <p:cNvSpPr>
            <a:spLocks noGrp="1"/>
          </p:cNvSpPr>
          <p:nvPr>
            <p:ph type="body" idx="65"/>
          </p:nvPr>
        </p:nvSpPr>
        <p:spPr>
          <a:xfrm>
            <a:off x="8937441" y="2427851"/>
            <a:ext cx="2303999" cy="3817437"/>
          </a:xfrm>
        </p:spPr>
        <p:txBody>
          <a:bodyPr/>
          <a:lstStyle/>
          <a:p>
            <a:pPr lvl="1">
              <a:buFont typeface="Arial" panose="020B0604020202020204" pitchFamily="34" charset="0"/>
              <a:buChar char="•"/>
            </a:pPr>
            <a:r>
              <a:rPr lang="fi-FI" sz="1400"/>
              <a:t>15-vuotias laittoi videon opettajansa laulamisesta koulun vappujuhlassa </a:t>
            </a:r>
            <a:r>
              <a:rPr lang="fi-FI" sz="1400" err="1"/>
              <a:t>youtube</a:t>
            </a:r>
            <a:r>
              <a:rPr lang="fi-FI" sz="1400"/>
              <a:t>-sivustolle otsikolla "Karaoke of </a:t>
            </a:r>
            <a:r>
              <a:rPr lang="fi-FI" sz="1400" err="1"/>
              <a:t>the</a:t>
            </a:r>
            <a:r>
              <a:rPr lang="fi-FI" sz="1400"/>
              <a:t> </a:t>
            </a:r>
            <a:r>
              <a:rPr lang="fi-FI" sz="1400" err="1"/>
              <a:t>mental</a:t>
            </a:r>
            <a:r>
              <a:rPr lang="fi-FI" sz="1400"/>
              <a:t> </a:t>
            </a:r>
            <a:r>
              <a:rPr lang="fi-FI" sz="1400" err="1"/>
              <a:t>hospital</a:t>
            </a:r>
            <a:r>
              <a:rPr lang="fi-FI" sz="1400"/>
              <a:t>" nimeten opettajan</a:t>
            </a:r>
            <a:endParaRPr lang="en-US" sz="1400"/>
          </a:p>
          <a:p>
            <a:pPr lvl="1">
              <a:buFont typeface="Arial" panose="020B0604020202020204" pitchFamily="34" charset="0"/>
              <a:buChar char="•"/>
            </a:pPr>
            <a:r>
              <a:rPr lang="fi-FI" sz="1400"/>
              <a:t> tuomittiin vuonna 2007 kunnianloukkauksesta 90 euron sakkoihin, 800 euron korvauksiin sekä maksamaan opettajan oikeudenkäyntikuluja 2 000 euron arvosta</a:t>
            </a:r>
          </a:p>
          <a:p>
            <a:endParaRPr lang="fi-FI"/>
          </a:p>
        </p:txBody>
      </p:sp>
      <p:pic>
        <p:nvPicPr>
          <p:cNvPr id="11" name="Kuva 10">
            <a:extLst>
              <a:ext uri="{FF2B5EF4-FFF2-40B4-BE49-F238E27FC236}">
                <a16:creationId xmlns:a16="http://schemas.microsoft.com/office/drawing/2014/main" id="{91040766-C787-6BC4-71BB-DAD6BF6CA37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470" y="5870864"/>
            <a:ext cx="603080" cy="853415"/>
          </a:xfrm>
          <a:prstGeom prst="rect">
            <a:avLst/>
          </a:prstGeom>
        </p:spPr>
      </p:pic>
    </p:spTree>
    <p:extLst>
      <p:ext uri="{BB962C8B-B14F-4D97-AF65-F5344CB8AC3E}">
        <p14:creationId xmlns:p14="http://schemas.microsoft.com/office/powerpoint/2010/main" val="18965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bg/>
                                          </p:spTgt>
                                        </p:tgtEl>
                                        <p:attrNameLst>
                                          <p:attrName>style.visibility</p:attrName>
                                        </p:attrNameLst>
                                      </p:cBhvr>
                                      <p:to>
                                        <p:strVal val="visible"/>
                                      </p:to>
                                    </p:set>
                                    <p:anim calcmode="lin" valueType="num">
                                      <p:cBhvr additive="base">
                                        <p:cTn id="2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Effect transition="in" filter="fade">
                                      <p:cBhvr>
                                        <p:cTn id="47" dur="1000"/>
                                        <p:tgtEl>
                                          <p:spTgt spid="5">
                                            <p:bg/>
                                          </p:spTgt>
                                        </p:tgtEl>
                                      </p:cBhvr>
                                    </p:animEffect>
                                    <p:anim calcmode="lin" valueType="num">
                                      <p:cBhvr>
                                        <p:cTn id="48" dur="1000" fill="hold"/>
                                        <p:tgtEl>
                                          <p:spTgt spid="5">
                                            <p:bg/>
                                          </p:spTgt>
                                        </p:tgtEl>
                                        <p:attrNameLst>
                                          <p:attrName>ppt_x</p:attrName>
                                        </p:attrNameLst>
                                      </p:cBhvr>
                                      <p:tavLst>
                                        <p:tav tm="0">
                                          <p:val>
                                            <p:strVal val="#ppt_x"/>
                                          </p:val>
                                        </p:tav>
                                        <p:tav tm="100000">
                                          <p:val>
                                            <p:strVal val="#ppt_x"/>
                                          </p:val>
                                        </p:tav>
                                      </p:tavLst>
                                    </p:anim>
                                    <p:anim calcmode="lin" valueType="num">
                                      <p:cBhvr>
                                        <p:cTn id="4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fade">
                                      <p:cBhvr>
                                        <p:cTn id="54" dur="1000"/>
                                        <p:tgtEl>
                                          <p:spTgt spid="5">
                                            <p:txEl>
                                              <p:pRg st="0" end="0"/>
                                            </p:txEl>
                                          </p:spTgt>
                                        </p:tgtEl>
                                      </p:cBhvr>
                                    </p:animEffect>
                                    <p:anim calcmode="lin" valueType="num">
                                      <p:cBhvr>
                                        <p:cTn id="5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fade">
                                      <p:cBhvr>
                                        <p:cTn id="61" dur="1000"/>
                                        <p:tgtEl>
                                          <p:spTgt spid="5">
                                            <p:txEl>
                                              <p:pRg st="1" end="1"/>
                                            </p:txEl>
                                          </p:spTgt>
                                        </p:tgtEl>
                                      </p:cBhvr>
                                    </p:animEffect>
                                    <p:anim calcmode="lin" valueType="num">
                                      <p:cBhvr>
                                        <p:cTn id="6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 end="1"/>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fade">
                                      <p:cBhvr>
                                        <p:cTn id="66" dur="1000"/>
                                        <p:tgtEl>
                                          <p:spTgt spid="6">
                                            <p:txEl>
                                              <p:pRg st="0" end="0"/>
                                            </p:txEl>
                                          </p:spTgt>
                                        </p:tgtEl>
                                      </p:cBhvr>
                                    </p:animEffect>
                                    <p:anim calcmode="lin" valueType="num">
                                      <p:cBhvr>
                                        <p:cTn id="6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Effect transition="in" filter="fade">
                                      <p:cBhvr>
                                        <p:cTn id="73" dur="1000"/>
                                        <p:tgtEl>
                                          <p:spTgt spid="6">
                                            <p:txEl>
                                              <p:pRg st="1" end="1"/>
                                            </p:txEl>
                                          </p:spTgt>
                                        </p:tgtEl>
                                      </p:cBhvr>
                                    </p:animEffect>
                                    <p:anim calcmode="lin" valueType="num">
                                      <p:cBhvr>
                                        <p:cTn id="7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
                                            <p:txEl>
                                              <p:pRg st="2" end="2"/>
                                            </p:txEl>
                                          </p:spTgt>
                                        </p:tgtEl>
                                        <p:attrNameLst>
                                          <p:attrName>style.visibility</p:attrName>
                                        </p:attrNameLst>
                                      </p:cBhvr>
                                      <p:to>
                                        <p:strVal val="visible"/>
                                      </p:to>
                                    </p:set>
                                    <p:animEffect transition="in" filter="fade">
                                      <p:cBhvr>
                                        <p:cTn id="80" dur="1000"/>
                                        <p:tgtEl>
                                          <p:spTgt spid="6">
                                            <p:txEl>
                                              <p:pRg st="2" end="2"/>
                                            </p:txEl>
                                          </p:spTgt>
                                        </p:tgtEl>
                                      </p:cBhvr>
                                    </p:animEffect>
                                    <p:anim calcmode="lin" valueType="num">
                                      <p:cBhvr>
                                        <p:cTn id="8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6">
                                            <p:txEl>
                                              <p:pRg st="3" end="3"/>
                                            </p:txEl>
                                          </p:spTgt>
                                        </p:tgtEl>
                                        <p:attrNameLst>
                                          <p:attrName>style.visibility</p:attrName>
                                        </p:attrNameLst>
                                      </p:cBhvr>
                                      <p:to>
                                        <p:strVal val="visible"/>
                                      </p:to>
                                    </p:set>
                                    <p:animEffect transition="in" filter="fade">
                                      <p:cBhvr>
                                        <p:cTn id="87" dur="1000"/>
                                        <p:tgtEl>
                                          <p:spTgt spid="6">
                                            <p:txEl>
                                              <p:pRg st="3" end="3"/>
                                            </p:txEl>
                                          </p:spTgt>
                                        </p:tgtEl>
                                      </p:cBhvr>
                                    </p:animEffect>
                                    <p:anim calcmode="lin" valueType="num">
                                      <p:cBhvr>
                                        <p:cTn id="8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7">
                                            <p:bg/>
                                          </p:spTgt>
                                        </p:tgtEl>
                                        <p:attrNameLst>
                                          <p:attrName>style.visibility</p:attrName>
                                        </p:attrNameLst>
                                      </p:cBhvr>
                                      <p:to>
                                        <p:strVal val="visible"/>
                                      </p:to>
                                    </p:set>
                                    <p:animEffect transition="in" filter="fade">
                                      <p:cBhvr>
                                        <p:cTn id="94" dur="1000"/>
                                        <p:tgtEl>
                                          <p:spTgt spid="7">
                                            <p:bg/>
                                          </p:spTgt>
                                        </p:tgtEl>
                                      </p:cBhvr>
                                    </p:animEffect>
                                    <p:anim calcmode="lin" valueType="num">
                                      <p:cBhvr>
                                        <p:cTn id="95" dur="1000" fill="hold"/>
                                        <p:tgtEl>
                                          <p:spTgt spid="7">
                                            <p:bg/>
                                          </p:spTgt>
                                        </p:tgtEl>
                                        <p:attrNameLst>
                                          <p:attrName>ppt_x</p:attrName>
                                        </p:attrNameLst>
                                      </p:cBhvr>
                                      <p:tavLst>
                                        <p:tav tm="0">
                                          <p:val>
                                            <p:strVal val="#ppt_x"/>
                                          </p:val>
                                        </p:tav>
                                        <p:tav tm="100000">
                                          <p:val>
                                            <p:strVal val="#ppt_x"/>
                                          </p:val>
                                        </p:tav>
                                      </p:tavLst>
                                    </p:anim>
                                    <p:anim calcmode="lin" valueType="num">
                                      <p:cBhvr>
                                        <p:cTn id="9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7">
                                            <p:txEl>
                                              <p:pRg st="0" end="0"/>
                                            </p:txEl>
                                          </p:spTgt>
                                        </p:tgtEl>
                                        <p:attrNameLst>
                                          <p:attrName>style.visibility</p:attrName>
                                        </p:attrNameLst>
                                      </p:cBhvr>
                                      <p:to>
                                        <p:strVal val="visible"/>
                                      </p:to>
                                    </p:set>
                                    <p:animEffect transition="in" filter="fade">
                                      <p:cBhvr>
                                        <p:cTn id="101" dur="1000"/>
                                        <p:tgtEl>
                                          <p:spTgt spid="7">
                                            <p:txEl>
                                              <p:pRg st="0" end="0"/>
                                            </p:txEl>
                                          </p:spTgt>
                                        </p:tgtEl>
                                      </p:cBhvr>
                                    </p:animEffect>
                                    <p:anim calcmode="lin" valueType="num">
                                      <p:cBhvr>
                                        <p:cTn id="10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7">
                                            <p:txEl>
                                              <p:pRg st="1" end="1"/>
                                            </p:txEl>
                                          </p:spTgt>
                                        </p:tgtEl>
                                        <p:attrNameLst>
                                          <p:attrName>style.visibility</p:attrName>
                                        </p:attrNameLst>
                                      </p:cBhvr>
                                      <p:to>
                                        <p:strVal val="visible"/>
                                      </p:to>
                                    </p:set>
                                    <p:animEffect transition="in" filter="fade">
                                      <p:cBhvr>
                                        <p:cTn id="108" dur="1000"/>
                                        <p:tgtEl>
                                          <p:spTgt spid="7">
                                            <p:txEl>
                                              <p:pRg st="1" end="1"/>
                                            </p:txEl>
                                          </p:spTgt>
                                        </p:tgtEl>
                                      </p:cBhvr>
                                    </p:animEffect>
                                    <p:anim calcmode="lin" valueType="num">
                                      <p:cBhvr>
                                        <p:cTn id="10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10"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8">
                                            <p:txEl>
                                              <p:pRg st="0" end="0"/>
                                            </p:txEl>
                                          </p:spTgt>
                                        </p:tgtEl>
                                        <p:attrNameLst>
                                          <p:attrName>style.visibility</p:attrName>
                                        </p:attrNameLst>
                                      </p:cBhvr>
                                      <p:to>
                                        <p:strVal val="visible"/>
                                      </p:to>
                                    </p:set>
                                    <p:animEffect transition="in" filter="fade">
                                      <p:cBhvr>
                                        <p:cTn id="113" dur="1000"/>
                                        <p:tgtEl>
                                          <p:spTgt spid="8">
                                            <p:txEl>
                                              <p:pRg st="0" end="0"/>
                                            </p:txEl>
                                          </p:spTgt>
                                        </p:tgtEl>
                                      </p:cBhvr>
                                    </p:animEffect>
                                    <p:anim calcmode="lin" valueType="num">
                                      <p:cBhvr>
                                        <p:cTn id="1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8">
                                            <p:txEl>
                                              <p:pRg st="1" end="1"/>
                                            </p:txEl>
                                          </p:spTgt>
                                        </p:tgtEl>
                                        <p:attrNameLst>
                                          <p:attrName>style.visibility</p:attrName>
                                        </p:attrNameLst>
                                      </p:cBhvr>
                                      <p:to>
                                        <p:strVal val="visible"/>
                                      </p:to>
                                    </p:set>
                                    <p:animEffect transition="in" filter="fade">
                                      <p:cBhvr>
                                        <p:cTn id="120" dur="1000"/>
                                        <p:tgtEl>
                                          <p:spTgt spid="8">
                                            <p:txEl>
                                              <p:pRg st="1" end="1"/>
                                            </p:txEl>
                                          </p:spTgt>
                                        </p:tgtEl>
                                      </p:cBhvr>
                                    </p:animEffect>
                                    <p:anim calcmode="lin" valueType="num">
                                      <p:cBhvr>
                                        <p:cTn id="12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2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8">
                                            <p:txEl>
                                              <p:pRg st="2" end="2"/>
                                            </p:txEl>
                                          </p:spTgt>
                                        </p:tgtEl>
                                        <p:attrNameLst>
                                          <p:attrName>style.visibility</p:attrName>
                                        </p:attrNameLst>
                                      </p:cBhvr>
                                      <p:to>
                                        <p:strVal val="visible"/>
                                      </p:to>
                                    </p:set>
                                    <p:animEffect transition="in" filter="fade">
                                      <p:cBhvr>
                                        <p:cTn id="127" dur="1000"/>
                                        <p:tgtEl>
                                          <p:spTgt spid="8">
                                            <p:txEl>
                                              <p:pRg st="2" end="2"/>
                                            </p:txEl>
                                          </p:spTgt>
                                        </p:tgtEl>
                                      </p:cBhvr>
                                    </p:animEffect>
                                    <p:anim calcmode="lin" valueType="num">
                                      <p:cBhvr>
                                        <p:cTn id="12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2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8">
                                            <p:txEl>
                                              <p:pRg st="3" end="3"/>
                                            </p:txEl>
                                          </p:spTgt>
                                        </p:tgtEl>
                                        <p:attrNameLst>
                                          <p:attrName>style.visibility</p:attrName>
                                        </p:attrNameLst>
                                      </p:cBhvr>
                                      <p:to>
                                        <p:strVal val="visible"/>
                                      </p:to>
                                    </p:set>
                                    <p:animEffect transition="in" filter="fade">
                                      <p:cBhvr>
                                        <p:cTn id="134" dur="1000"/>
                                        <p:tgtEl>
                                          <p:spTgt spid="8">
                                            <p:txEl>
                                              <p:pRg st="3" end="3"/>
                                            </p:txEl>
                                          </p:spTgt>
                                        </p:tgtEl>
                                      </p:cBhvr>
                                    </p:animEffect>
                                    <p:anim calcmode="lin" valueType="num">
                                      <p:cBhvr>
                                        <p:cTn id="13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3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9">
                                            <p:bg/>
                                          </p:spTgt>
                                        </p:tgtEl>
                                        <p:attrNameLst>
                                          <p:attrName>style.visibility</p:attrName>
                                        </p:attrNameLst>
                                      </p:cBhvr>
                                      <p:to>
                                        <p:strVal val="visible"/>
                                      </p:to>
                                    </p:set>
                                    <p:animEffect transition="in" filter="fade">
                                      <p:cBhvr>
                                        <p:cTn id="141" dur="1000"/>
                                        <p:tgtEl>
                                          <p:spTgt spid="9">
                                            <p:bg/>
                                          </p:spTgt>
                                        </p:tgtEl>
                                      </p:cBhvr>
                                    </p:animEffect>
                                    <p:anim calcmode="lin" valueType="num">
                                      <p:cBhvr>
                                        <p:cTn id="142" dur="1000" fill="hold"/>
                                        <p:tgtEl>
                                          <p:spTgt spid="9">
                                            <p:bg/>
                                          </p:spTgt>
                                        </p:tgtEl>
                                        <p:attrNameLst>
                                          <p:attrName>ppt_x</p:attrName>
                                        </p:attrNameLst>
                                      </p:cBhvr>
                                      <p:tavLst>
                                        <p:tav tm="0">
                                          <p:val>
                                            <p:strVal val="#ppt_x"/>
                                          </p:val>
                                        </p:tav>
                                        <p:tav tm="100000">
                                          <p:val>
                                            <p:strVal val="#ppt_x"/>
                                          </p:val>
                                        </p:tav>
                                      </p:tavLst>
                                    </p:anim>
                                    <p:anim calcmode="lin" valueType="num">
                                      <p:cBhvr>
                                        <p:cTn id="143"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9">
                                            <p:txEl>
                                              <p:pRg st="0" end="0"/>
                                            </p:txEl>
                                          </p:spTgt>
                                        </p:tgtEl>
                                        <p:attrNameLst>
                                          <p:attrName>style.visibility</p:attrName>
                                        </p:attrNameLst>
                                      </p:cBhvr>
                                      <p:to>
                                        <p:strVal val="visible"/>
                                      </p:to>
                                    </p:set>
                                    <p:animEffect transition="in" filter="fade">
                                      <p:cBhvr>
                                        <p:cTn id="148" dur="1000"/>
                                        <p:tgtEl>
                                          <p:spTgt spid="9">
                                            <p:txEl>
                                              <p:pRg st="0" end="0"/>
                                            </p:txEl>
                                          </p:spTgt>
                                        </p:tgtEl>
                                      </p:cBhvr>
                                    </p:animEffect>
                                    <p:anim calcmode="lin" valueType="num">
                                      <p:cBhvr>
                                        <p:cTn id="14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0">
                                            <p:txEl>
                                              <p:pRg st="0" end="0"/>
                                            </p:txEl>
                                          </p:spTgt>
                                        </p:tgtEl>
                                        <p:attrNameLst>
                                          <p:attrName>style.visibility</p:attrName>
                                        </p:attrNameLst>
                                      </p:cBhvr>
                                      <p:to>
                                        <p:strVal val="visible"/>
                                      </p:to>
                                    </p:set>
                                    <p:animEffect transition="in" filter="fade">
                                      <p:cBhvr>
                                        <p:cTn id="153" dur="1000"/>
                                        <p:tgtEl>
                                          <p:spTgt spid="10">
                                            <p:txEl>
                                              <p:pRg st="0" end="0"/>
                                            </p:txEl>
                                          </p:spTgt>
                                        </p:tgtEl>
                                      </p:cBhvr>
                                    </p:animEffect>
                                    <p:anim calcmode="lin" valueType="num">
                                      <p:cBhvr>
                                        <p:cTn id="15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10">
                                            <p:txEl>
                                              <p:pRg st="1" end="1"/>
                                            </p:txEl>
                                          </p:spTgt>
                                        </p:tgtEl>
                                        <p:attrNameLst>
                                          <p:attrName>style.visibility</p:attrName>
                                        </p:attrNameLst>
                                      </p:cBhvr>
                                      <p:to>
                                        <p:strVal val="visible"/>
                                      </p:to>
                                    </p:set>
                                    <p:animEffect transition="in" filter="fade">
                                      <p:cBhvr>
                                        <p:cTn id="158" dur="1000"/>
                                        <p:tgtEl>
                                          <p:spTgt spid="10">
                                            <p:txEl>
                                              <p:pRg st="1" end="1"/>
                                            </p:txEl>
                                          </p:spTgt>
                                        </p:tgtEl>
                                      </p:cBhvr>
                                    </p:animEffect>
                                    <p:anim calcmode="lin" valueType="num">
                                      <p:cBhvr>
                                        <p:cTn id="15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5" grpId="0" build="p" animBg="1"/>
      <p:bldP spid="6" grpId="0" build="p"/>
      <p:bldP spid="7" grpId="0" build="p" animBg="1"/>
      <p:bldP spid="8" grpId="0" build="p"/>
      <p:bldP spid="9" grpId="0" build="p" animBg="1"/>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2">
            <a:extLst>
              <a:ext uri="{FF2B5EF4-FFF2-40B4-BE49-F238E27FC236}">
                <a16:creationId xmlns:a16="http://schemas.microsoft.com/office/drawing/2014/main" id="{28948BAE-5F2D-989C-5419-D55A2E24D3CC}"/>
              </a:ext>
              <a:ext uri="{C183D7F6-B498-43B3-948B-1728B52AA6E4}">
                <adec:decorative xmlns:adec="http://schemas.microsoft.com/office/drawing/2017/decorative" val="1"/>
              </a:ext>
            </a:extLst>
          </p:cNvPr>
          <p:cNvGraphicFramePr>
            <a:graphicFrameLocks noGrp="1"/>
          </p:cNvGraphicFramePr>
          <p:nvPr>
            <p:ph idx="4294967295"/>
          </p:nvPr>
        </p:nvGraphicFramePr>
        <p:xfrm>
          <a:off x="671349" y="-1246909"/>
          <a:ext cx="10849301" cy="743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4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p>
            <a:pPr marL="0" marR="0" lvl="0" indent="0" algn="l" defTabSz="609585"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i-FI" sz="2800" b="1" i="0" u="none" strike="noStrike" kern="1200" cap="none" spc="0" normalizeH="0" baseline="0" noProof="0">
                <a:ln>
                  <a:noFill/>
                </a:ln>
                <a:solidFill>
                  <a:schemeClr val="bg1"/>
                </a:solidFill>
                <a:effectLst/>
                <a:uLnTx/>
                <a:uFillTx/>
                <a:latin typeface="Arial"/>
                <a:ea typeface="+mn-ea"/>
                <a:cs typeface="Arial"/>
              </a:rPr>
              <a:t>Tehtävä: Ryhdy rikostutkijaksi</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1"/>
            <a:ext cx="12192001" cy="5388667"/>
          </a:xfrm>
          <a:prstGeom prst="rect">
            <a:avLst/>
          </a:prstGeom>
          <a:noFill/>
        </p:spPr>
      </p:pic>
      <p:sp>
        <p:nvSpPr>
          <p:cNvPr id="10" name="Text Placeholder 3">
            <a:extLst>
              <a:ext uri="{FF2B5EF4-FFF2-40B4-BE49-F238E27FC236}">
                <a16:creationId xmlns:a16="http://schemas.microsoft.com/office/drawing/2014/main" id="{601E5BC3-48AF-C27F-3D37-CE019DF2BD85}"/>
              </a:ext>
            </a:extLst>
          </p:cNvPr>
          <p:cNvSpPr>
            <a:spLocks noGrp="1"/>
          </p:cNvSpPr>
          <p:nvPr>
            <p:ph type="body" sz="quarter" idx="17"/>
          </p:nvPr>
        </p:nvSpPr>
        <p:spPr>
          <a:xfrm>
            <a:off x="134825" y="4981479"/>
            <a:ext cx="134565" cy="256852"/>
          </a:xfrm>
        </p:spPr>
        <p:txBody>
          <a:bodyPr/>
          <a:lstStyle/>
          <a:p>
            <a:endParaRPr lang="en-US"/>
          </a:p>
        </p:txBody>
      </p:sp>
    </p:spTree>
    <p:extLst>
      <p:ext uri="{BB962C8B-B14F-4D97-AF65-F5344CB8AC3E}">
        <p14:creationId xmlns:p14="http://schemas.microsoft.com/office/powerpoint/2010/main" val="6589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FD6820-465A-F848-58BD-A4BC6A8EE74D}"/>
              </a:ext>
            </a:extLst>
          </p:cNvPr>
          <p:cNvSpPr>
            <a:spLocks noGrp="1"/>
          </p:cNvSpPr>
          <p:nvPr>
            <p:ph type="title"/>
          </p:nvPr>
        </p:nvSpPr>
        <p:spPr>
          <a:xfrm>
            <a:off x="904425" y="183296"/>
            <a:ext cx="10435091" cy="454075"/>
          </a:xfrm>
        </p:spPr>
        <p:txBody>
          <a:bodyPr/>
          <a:lstStyle/>
          <a:p>
            <a:r>
              <a:rPr lang="fi-FI" sz="3733"/>
              <a:t>Mitä rikoksia löydät tarinasta?</a:t>
            </a:r>
          </a:p>
        </p:txBody>
      </p:sp>
      <p:sp>
        <p:nvSpPr>
          <p:cNvPr id="3" name="Tekstin paikkamerkki 2">
            <a:extLst>
              <a:ext uri="{FF2B5EF4-FFF2-40B4-BE49-F238E27FC236}">
                <a16:creationId xmlns:a16="http://schemas.microsoft.com/office/drawing/2014/main" id="{ECB640F3-05FA-6C66-6D20-F5530C33B031}"/>
              </a:ext>
            </a:extLst>
          </p:cNvPr>
          <p:cNvSpPr>
            <a:spLocks noGrp="1"/>
          </p:cNvSpPr>
          <p:nvPr>
            <p:ph type="body" idx="1"/>
          </p:nvPr>
        </p:nvSpPr>
        <p:spPr>
          <a:xfrm>
            <a:off x="185969" y="681296"/>
            <a:ext cx="11153547" cy="5919576"/>
          </a:xfrm>
        </p:spPr>
        <p:txBody>
          <a:bodyPr vert="horz" lIns="0" tIns="45720" rIns="0" bIns="45720" rtlCol="0" anchor="t">
            <a:noAutofit/>
          </a:bodyPr>
          <a:lstStyle/>
          <a:p>
            <a:pPr marL="239601" indent="-239601">
              <a:buNone/>
            </a:pPr>
            <a:r>
              <a:rPr lang="fi-FI" sz="1733">
                <a:solidFill>
                  <a:srgbClr val="444444"/>
                </a:solidFill>
                <a:ea typeface="Calibri"/>
              </a:rPr>
              <a:t>	</a:t>
            </a:r>
            <a:r>
              <a:rPr lang="fi-FI" sz="1700">
                <a:solidFill>
                  <a:srgbClr val="444444"/>
                </a:solidFill>
                <a:ea typeface="Calibri"/>
              </a:rPr>
              <a:t>Marketta on 17-vuotias ja ostanut ensimmäisen oman kevarinsa pitkään säästämillään rahoilla. Kevarissa on runsaasti laitettavaa ja puunattavaa, joten Marketta viettää autotallissa viikon päivät aamusta iltaan. Hän on puhunut kevaristaan paljon kavereilleen ja somessa joten paineet päästä tien päälle ovat suuret. Vihdoin pyörän konepuoli tulee kuntoon ja Marketta pääsee näyttämään pyörää kavereilleen. Marketta ei ole vielä ehtinyt panostaa pyörän ulkonäköpuoleen minkä vuoksi pyörä näyttää melkein kun ojasta löytyneeltä. </a:t>
            </a:r>
            <a:endParaRPr lang="fi-FI" sz="1700"/>
          </a:p>
          <a:p>
            <a:pPr marL="239601" indent="-239601">
              <a:buNone/>
            </a:pPr>
            <a:r>
              <a:rPr lang="fi-FI" sz="1700">
                <a:solidFill>
                  <a:srgbClr val="444444"/>
                </a:solidFill>
                <a:ea typeface="Calibri"/>
              </a:rPr>
              <a:t>	Kun Marketta tapaa kaverinsa he alkavat nauraa. Kaikki säästäminen ja ahkerointi valuu hukkaan, puhumattakaan Marketan ylpeydestä pyörästään. Seuraavien viikkojen aikana pyörästä kiusaaminen ja ilkkuminen jatkuu jatkumistaan eikä Marketta kohta aja sillä kuin pakolliset koulumatkat. Eräänä perjantaina Marketta on lähdössä koulusta ja käynnistää kevarinsa. Pihalla oleva poikaporukka alkaa huudella ”älä huudata sitä ruoskaa”, ”</a:t>
            </a:r>
            <a:r>
              <a:rPr lang="fi-FI" sz="1700" err="1">
                <a:solidFill>
                  <a:srgbClr val="444444"/>
                </a:solidFill>
                <a:ea typeface="Calibri"/>
              </a:rPr>
              <a:t>pitäiskö</a:t>
            </a:r>
            <a:r>
              <a:rPr lang="fi-FI" sz="1700">
                <a:solidFill>
                  <a:srgbClr val="444444"/>
                </a:solidFill>
                <a:ea typeface="Calibri"/>
              </a:rPr>
              <a:t> </a:t>
            </a:r>
            <a:r>
              <a:rPr lang="fi-FI" sz="1700" err="1">
                <a:solidFill>
                  <a:srgbClr val="444444"/>
                </a:solidFill>
                <a:ea typeface="Calibri"/>
              </a:rPr>
              <a:t>sun</a:t>
            </a:r>
            <a:r>
              <a:rPr lang="fi-FI" sz="1700">
                <a:solidFill>
                  <a:srgbClr val="444444"/>
                </a:solidFill>
                <a:ea typeface="Calibri"/>
              </a:rPr>
              <a:t> työntää se jokeen” ja ” </a:t>
            </a:r>
            <a:r>
              <a:rPr lang="fi-FI" sz="1700" err="1">
                <a:solidFill>
                  <a:srgbClr val="444444"/>
                </a:solidFill>
                <a:ea typeface="Calibri"/>
              </a:rPr>
              <a:t>mun</a:t>
            </a:r>
            <a:r>
              <a:rPr lang="fi-FI" sz="1700">
                <a:solidFill>
                  <a:srgbClr val="444444"/>
                </a:solidFill>
                <a:ea typeface="Calibri"/>
              </a:rPr>
              <a:t> mummonikin ajaa hienommalla mopolla”. Marketta lähtee paikalta itkua pidätellen. Ajaessaan hän kuitenkin tajuaa, ettei kiusaaminen lopu jollei hän pidä puoliaan, joten Marketta lyö jarrut pohjaan ja kääntyy takaisin koulun pihalle. </a:t>
            </a:r>
            <a:endParaRPr lang="fi-FI" sz="1700">
              <a:solidFill>
                <a:srgbClr val="222435"/>
              </a:solidFill>
              <a:ea typeface="Calibri"/>
            </a:endParaRPr>
          </a:p>
          <a:p>
            <a:pPr marL="239601" indent="-239601">
              <a:buNone/>
            </a:pPr>
            <a:r>
              <a:rPr lang="fi-FI" sz="1700">
                <a:solidFill>
                  <a:srgbClr val="444444"/>
                </a:solidFill>
                <a:ea typeface="Calibri"/>
              </a:rPr>
              <a:t>	Koulun pihassa Marketta talsii kohti poikaporukkaa. Pojat ovat hämmentyneitä ja vähän peloissaan. ”Nyt loppuu tuo pään aukominen”, Marketta huutaa ja ottaa lähintä poikaa, Samuelia rinnuksista kiinni retuuttaen tätä rajusti. Muut pojat yrittävät rauhoitella Markettaa, mutta Marketta ei päästä irti. Samuel saa vihdoin ravistettua itsensä irti ja pojat lähtevät paikalta. </a:t>
            </a:r>
            <a:endParaRPr lang="fi-FI" sz="1700"/>
          </a:p>
          <a:p>
            <a:pPr marL="239601" indent="-239601">
              <a:buNone/>
            </a:pPr>
            <a:r>
              <a:rPr lang="fi-FI" sz="1700">
                <a:solidFill>
                  <a:srgbClr val="444444"/>
                </a:solidFill>
                <a:ea typeface="Calibri"/>
              </a:rPr>
              <a:t>	Marketta juoksee poikien perään ja lyö viimeisenä olevaa poikaa kypärällä takaraivoon ja toista nyrkillä ohimoon. </a:t>
            </a:r>
            <a:endParaRPr lang="fi-FI" sz="1700"/>
          </a:p>
          <a:p>
            <a:pPr marL="239601" indent="-239601">
              <a:buNone/>
            </a:pPr>
            <a:endParaRPr lang="fi-FI" sz="1600"/>
          </a:p>
          <a:p>
            <a:pPr marL="0" indent="0">
              <a:buNone/>
            </a:pPr>
            <a:endParaRPr lang="fi-FI" sz="1600" i="1">
              <a:solidFill>
                <a:srgbClr val="444444"/>
              </a:solidFill>
              <a:latin typeface="Calibri"/>
              <a:ea typeface="Calibri"/>
            </a:endParaRPr>
          </a:p>
        </p:txBody>
      </p:sp>
      <p:sp>
        <p:nvSpPr>
          <p:cNvPr id="4" name="Tekstiruutu 3">
            <a:extLst>
              <a:ext uri="{FF2B5EF4-FFF2-40B4-BE49-F238E27FC236}">
                <a16:creationId xmlns:a16="http://schemas.microsoft.com/office/drawing/2014/main" id="{3C5AC55B-AB2E-9F90-36ED-71344F2AC03F}"/>
              </a:ext>
            </a:extLst>
          </p:cNvPr>
          <p:cNvSpPr txBox="1"/>
          <p:nvPr/>
        </p:nvSpPr>
        <p:spPr>
          <a:xfrm>
            <a:off x="1312785" y="6005076"/>
            <a:ext cx="3657600" cy="69775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     Pahoinpitely</a:t>
            </a:r>
            <a:endParaRPr kumimoji="0" lang="fi-FI" sz="24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Arial"/>
              </a:rPr>
              <a:t>     Luku 21 § 5</a:t>
            </a:r>
          </a:p>
        </p:txBody>
      </p:sp>
      <p:sp>
        <p:nvSpPr>
          <p:cNvPr id="5" name="Tekstiruutu 4">
            <a:extLst>
              <a:ext uri="{FF2B5EF4-FFF2-40B4-BE49-F238E27FC236}">
                <a16:creationId xmlns:a16="http://schemas.microsoft.com/office/drawing/2014/main" id="{660B22E0-AEE3-3FBB-27C8-1DE739270161}"/>
              </a:ext>
            </a:extLst>
          </p:cNvPr>
          <p:cNvSpPr txBox="1"/>
          <p:nvPr/>
        </p:nvSpPr>
        <p:spPr>
          <a:xfrm>
            <a:off x="4970385" y="6013324"/>
            <a:ext cx="6369131" cy="69775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Pohtikaa yhdessä: onko kiusaaminen rikos? Saako     kiusattu puolustaa itseään ja millä keinoin?</a:t>
            </a:r>
            <a:endParaRPr kumimoji="0" lang="fi-FI" sz="24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62473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a:solidFill>
                  <a:srgbClr val="FFFFFF"/>
                </a:solidFill>
              </a:rPr>
              <a:t>Mistä apua eri tilanteisiin?</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238760" fontAlgn="base"/>
            <a:r>
              <a:rPr lang="fi-FI" sz="1600" u="sng" dirty="0">
                <a:solidFill>
                  <a:schemeClr val="bg1"/>
                </a:solidFill>
                <a:latin typeface="Arial"/>
                <a:ea typeface="Times New Roman" panose="02020603050405020304" pitchFamily="18" charset="0"/>
                <a:cs typeface="Arial"/>
              </a:rPr>
              <a:t>RIKU.FI</a:t>
            </a:r>
            <a:endParaRPr lang="fi-FI" sz="1600" dirty="0">
              <a:solidFill>
                <a:schemeClr val="bg1"/>
              </a:solidFill>
              <a:latin typeface="Arial"/>
              <a:ea typeface="Times New Roman" panose="02020603050405020304" pitchFamily="18" charset="0"/>
              <a:cs typeface="Arial"/>
            </a:endParaRPr>
          </a:p>
          <a:p>
            <a:pPr marL="0" indent="0" fontAlgn="base">
              <a:buNone/>
            </a:pPr>
            <a:r>
              <a:rPr lang="fi-FI" sz="1600" dirty="0">
                <a:solidFill>
                  <a:schemeClr val="bg1"/>
                </a:solidFill>
                <a:latin typeface="Arial"/>
                <a:ea typeface="Times New Roman" panose="02020603050405020304" pitchFamily="18" charset="0"/>
                <a:cs typeface="Arial"/>
              </a:rPr>
              <a:t>Rikosuhripäivystys 116 006 palvelee suomeksi ma–pe kello 9–20. (maksuton + anonyymi) RIKU-Chat nettisivuilla.</a:t>
            </a:r>
          </a:p>
          <a:p>
            <a:pPr indent="-238760" fontAlgn="base"/>
            <a:r>
              <a:rPr lang="fi-FI" sz="1600" u="sng" dirty="0">
                <a:solidFill>
                  <a:schemeClr val="bg1"/>
                </a:solidFill>
                <a:latin typeface="Arial"/>
                <a:ea typeface="Times New Roman" panose="02020603050405020304" pitchFamily="18" charset="0"/>
                <a:cs typeface="Arial"/>
              </a:rPr>
              <a:t>MLL.FI</a:t>
            </a:r>
            <a:endParaRPr lang="fi-FI" sz="1600" dirty="0">
              <a:solidFill>
                <a:schemeClr val="bg1"/>
              </a:solidFill>
              <a:latin typeface="Arial"/>
              <a:ea typeface="Times New Roman" panose="02020603050405020304" pitchFamily="18" charset="0"/>
              <a:cs typeface="Arial"/>
            </a:endParaRPr>
          </a:p>
          <a:p>
            <a:pPr marL="0" indent="0" fontAlgn="base">
              <a:buNone/>
            </a:pPr>
            <a:r>
              <a:rPr lang="fi-FI" sz="1600" dirty="0">
                <a:solidFill>
                  <a:schemeClr val="bg1"/>
                </a:solidFill>
                <a:latin typeface="Arial"/>
                <a:ea typeface="Times New Roman" panose="02020603050405020304" pitchFamily="18" charset="0"/>
                <a:cs typeface="Arial"/>
              </a:rPr>
              <a:t>MLL </a:t>
            </a:r>
            <a:r>
              <a:rPr lang="fi-FI" sz="1600" b="1" dirty="0">
                <a:solidFill>
                  <a:schemeClr val="bg1"/>
                </a:solidFill>
                <a:latin typeface="Arial"/>
                <a:ea typeface="Times New Roman" panose="02020603050405020304" pitchFamily="18" charset="0"/>
                <a:cs typeface="Arial"/>
              </a:rPr>
              <a:t>Lasten ja nuorten puhelin </a:t>
            </a:r>
            <a:r>
              <a:rPr lang="fi-FI" sz="1600" b="1" u="sng" dirty="0">
                <a:solidFill>
                  <a:schemeClr val="bg1"/>
                </a:solidFill>
                <a:latin typeface="Arial"/>
                <a:ea typeface="Times New Roman" panose="02020603050405020304" pitchFamily="18" charset="0"/>
                <a:cs typeface="Arial"/>
                <a:hlinkClick r:id="rId4">
                  <a:extLst>
                    <a:ext uri="{A12FA001-AC4F-418D-AE19-62706E023703}">
                      <ahyp:hlinkClr xmlns:ahyp="http://schemas.microsoft.com/office/drawing/2018/hyperlinkcolor" val="tx"/>
                    </a:ext>
                  </a:extLst>
                </a:hlinkClick>
              </a:rPr>
              <a:t>116 111</a:t>
            </a:r>
            <a:r>
              <a:rPr lang="fi-FI" sz="1600" b="1" dirty="0">
                <a:solidFill>
                  <a:schemeClr val="bg1"/>
                </a:solidFill>
                <a:latin typeface="Arial"/>
                <a:ea typeface="Times New Roman" panose="02020603050405020304" pitchFamily="18" charset="0"/>
                <a:cs typeface="Arial"/>
              </a:rPr>
              <a:t> </a:t>
            </a:r>
            <a:r>
              <a:rPr lang="fi-FI" sz="1600" dirty="0">
                <a:solidFill>
                  <a:schemeClr val="bg1"/>
                </a:solidFill>
                <a:latin typeface="Arial"/>
                <a:ea typeface="Times New Roman" panose="02020603050405020304" pitchFamily="18" charset="0"/>
                <a:cs typeface="Arial"/>
              </a:rPr>
              <a:t>maanantaista perjantaihin kello 14–20, lauantaisin ja sunnuntaisin kello 17–20 (maksuton + anonyymi)</a:t>
            </a:r>
          </a:p>
          <a:p>
            <a:pPr indent="-238760" fontAlgn="base"/>
            <a:r>
              <a:rPr lang="fi-FI" sz="1600" u="sng" dirty="0">
                <a:solidFill>
                  <a:schemeClr val="bg1"/>
                </a:solidFill>
                <a:latin typeface="Arial"/>
                <a:ea typeface="Times New Roman" panose="02020603050405020304" pitchFamily="18" charset="0"/>
                <a:cs typeface="Arial"/>
              </a:rPr>
              <a:t>Ehyt.fi</a:t>
            </a:r>
            <a:endParaRPr lang="fi-FI" sz="1600" dirty="0">
              <a:solidFill>
                <a:schemeClr val="bg1"/>
              </a:solidFill>
              <a:latin typeface="Arial"/>
              <a:ea typeface="Times New Roman" panose="02020603050405020304" pitchFamily="18" charset="0"/>
              <a:cs typeface="Arial"/>
            </a:endParaRPr>
          </a:p>
          <a:p>
            <a:pPr marL="0" indent="0" fontAlgn="base">
              <a:buNone/>
            </a:pPr>
            <a:r>
              <a:rPr lang="fi-FI" sz="1600" dirty="0">
                <a:solidFill>
                  <a:schemeClr val="bg1"/>
                </a:solidFill>
                <a:latin typeface="Arial"/>
                <a:ea typeface="Times New Roman" panose="02020603050405020304" pitchFamily="18" charset="0"/>
                <a:cs typeface="Arial"/>
              </a:rPr>
              <a:t>EHYT ry:n päihdeneuvonta Puhelinnumero: 0800 900 45​</a:t>
            </a:r>
            <a:r>
              <a:rPr lang="fi-FI" sz="1600" dirty="0">
                <a:solidFill>
                  <a:schemeClr val="bg1"/>
                </a:solidFill>
                <a:latin typeface="Times New Roman"/>
                <a:ea typeface="Times New Roman" panose="02020603050405020304" pitchFamily="18" charset="0"/>
                <a:cs typeface="Times New Roman"/>
              </a:rPr>
              <a:t> </a:t>
            </a:r>
            <a:r>
              <a:rPr lang="fi-FI" sz="1600" dirty="0">
                <a:solidFill>
                  <a:schemeClr val="bg1"/>
                </a:solidFill>
                <a:latin typeface="Arial"/>
                <a:ea typeface="Times New Roman" panose="02020603050405020304" pitchFamily="18" charset="0"/>
                <a:cs typeface="Arial"/>
              </a:rPr>
              <a:t>(maksuton + anonyymi + aina voi soittaa)</a:t>
            </a:r>
          </a:p>
          <a:p>
            <a:pPr marL="0" indent="0" fontAlgn="base">
              <a:buNone/>
            </a:pPr>
            <a:r>
              <a:rPr lang="fi-FI" sz="1600" dirty="0">
                <a:solidFill>
                  <a:schemeClr val="bg1"/>
                </a:solidFill>
                <a:latin typeface="Arial"/>
                <a:ea typeface="Calibri"/>
                <a:cs typeface="Arial"/>
              </a:rPr>
              <a:t>112-Sovellus (palveluneuvonta, tiedonhaku)</a:t>
            </a: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125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dirty="0" err="1"/>
                        <a:t>Lailliset</a:t>
                      </a:r>
                      <a:r>
                        <a:rPr lang="en-US" sz="2000" dirty="0"/>
                        <a:t> </a:t>
                      </a:r>
                      <a:r>
                        <a:rPr lang="en-US" sz="2000" dirty="0" err="1"/>
                        <a:t>päihteet</a:t>
                      </a:r>
                    </a:p>
                  </a:txBody>
                  <a:tcPr/>
                </a:tc>
                <a:tc>
                  <a:txBody>
                    <a:bodyPr/>
                    <a:lstStyle/>
                    <a:p>
                      <a:r>
                        <a:rPr lang="en-US" sz="2000" dirty="0" err="1"/>
                        <a:t>Laittomat</a:t>
                      </a:r>
                      <a:r>
                        <a:rPr lang="en-US" sz="2000" dirty="0"/>
                        <a:t> </a:t>
                      </a:r>
                      <a:r>
                        <a:rPr lang="en-US" sz="2000" dirty="0" err="1"/>
                        <a:t>päihteet</a:t>
                      </a:r>
                    </a:p>
                  </a:txBody>
                  <a:tcPr/>
                </a:tc>
                <a:tc>
                  <a:txBody>
                    <a:bodyPr/>
                    <a:lstStyle/>
                    <a:p>
                      <a:pPr lvl="0">
                        <a:buNone/>
                      </a:pPr>
                      <a:r>
                        <a:rPr lang="en-US" sz="2000" dirty="0"/>
                        <a:t>Muut </a:t>
                      </a:r>
                      <a:r>
                        <a:rPr lang="en-US" sz="2000" dirty="0" err="1"/>
                        <a:t>haitalliset</a:t>
                      </a:r>
                      <a:r>
                        <a:rPr lang="en-US" sz="2000" dirty="0"/>
                        <a:t> </a:t>
                      </a:r>
                      <a:r>
                        <a:rPr lang="en-US" sz="2000" dirty="0" err="1"/>
                        <a:t>aineet</a:t>
                      </a:r>
                      <a:r>
                        <a:rPr lang="en-US" sz="2000" dirty="0"/>
                        <a:t>/</a:t>
                      </a:r>
                      <a:endParaRPr lang="fi-FI" dirty="0"/>
                    </a:p>
                    <a:p>
                      <a:pPr lvl="0">
                        <a:buNone/>
                      </a:pPr>
                      <a:r>
                        <a:rPr lang="en-US" sz="2000" err="1"/>
                        <a:t>yhdistelmät</a:t>
                      </a:r>
                      <a:endParaRPr lang="en-US" sz="2000" dirty="0"/>
                    </a:p>
                  </a:txBody>
                  <a:tcPr/>
                </a:tc>
                <a:extLst>
                  <a:ext uri="{0D108BD9-81ED-4DB2-BD59-A6C34878D82A}">
                    <a16:rowId xmlns:a16="http://schemas.microsoft.com/office/drawing/2014/main" val="1013036390"/>
                  </a:ext>
                </a:extLst>
              </a:tr>
              <a:tr h="685800">
                <a:tc>
                  <a:txBody>
                    <a:bodyPr/>
                    <a:lstStyle/>
                    <a:p>
                      <a:pPr lvl="0">
                        <a:buNone/>
                      </a:pPr>
                      <a:r>
                        <a:rPr lang="en-US" sz="2000" dirty="0"/>
                        <a:t>Alle 18v. </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extLst>
                  <a:ext uri="{0D108BD9-81ED-4DB2-BD59-A6C34878D82A}">
                    <a16:rowId xmlns:a16="http://schemas.microsoft.com/office/drawing/2014/main" val="4277004442"/>
                  </a:ext>
                </a:extLst>
              </a:tr>
              <a:tr h="3343275">
                <a:tc>
                  <a:txBody>
                    <a:bodyPr/>
                    <a:lstStyle/>
                    <a:p>
                      <a:r>
                        <a:rPr lang="en-US" dirty="0"/>
                        <a:t>K-18</a:t>
                      </a:r>
                    </a:p>
                  </a:txBody>
                  <a:tcPr/>
                </a:tc>
                <a:tc>
                  <a:txBody>
                    <a:bodyPr/>
                    <a:lstStyle/>
                    <a:p>
                      <a:r>
                        <a:rPr lang="en-US" sz="2000" dirty="0" err="1"/>
                        <a:t>Tupakka</a:t>
                      </a:r>
                      <a:r>
                        <a:rPr lang="en-US" sz="2000" dirty="0"/>
                        <a:t>, </a:t>
                      </a:r>
                      <a:r>
                        <a:rPr lang="en-US" sz="2000" dirty="0" err="1"/>
                        <a:t>miedot</a:t>
                      </a:r>
                      <a:r>
                        <a:rPr lang="en-US" sz="2000" dirty="0"/>
                        <a:t> </a:t>
                      </a:r>
                      <a:r>
                        <a:rPr lang="en-US" sz="2000" dirty="0" err="1"/>
                        <a:t>alkoholijuomat</a:t>
                      </a:r>
                      <a:r>
                        <a:rPr lang="en-US" sz="2000" dirty="0"/>
                        <a:t> (</a:t>
                      </a:r>
                      <a:r>
                        <a:rPr lang="en-US" sz="2000" dirty="0" err="1"/>
                        <a:t>alkoholia</a:t>
                      </a:r>
                      <a:r>
                        <a:rPr lang="en-US" sz="2000" dirty="0"/>
                        <a:t> 1,2-22%).</a:t>
                      </a:r>
                    </a:p>
                    <a:p>
                      <a:pPr lvl="0">
                        <a:buNone/>
                      </a:pPr>
                      <a:r>
                        <a:rPr lang="en-US" sz="2000" dirty="0" err="1"/>
                        <a:t>Nikotiinipussit</a:t>
                      </a:r>
                      <a:r>
                        <a:rPr lang="en-US" sz="2000" dirty="0"/>
                        <a:t>.</a:t>
                      </a:r>
                    </a:p>
                    <a:p>
                      <a:pPr lvl="0">
                        <a:buNone/>
                      </a:pPr>
                      <a:r>
                        <a:rPr lang="en-US" sz="2000" dirty="0" err="1"/>
                        <a:t>Sähkötupakka</a:t>
                      </a:r>
                      <a:r>
                        <a:rPr lang="en-US" sz="2000" dirty="0"/>
                        <a:t> (</a:t>
                      </a:r>
                      <a:r>
                        <a:rPr lang="en-US" sz="2000" dirty="0" err="1"/>
                        <a:t>katukaupan</a:t>
                      </a:r>
                      <a:r>
                        <a:rPr lang="en-US" sz="2000" dirty="0"/>
                        <a:t> </a:t>
                      </a:r>
                      <a:r>
                        <a:rPr lang="en-US" sz="2000" dirty="0" err="1"/>
                        <a:t>tuotteet</a:t>
                      </a:r>
                      <a:r>
                        <a:rPr lang="en-US" sz="2000" dirty="0"/>
                        <a:t> </a:t>
                      </a:r>
                      <a:r>
                        <a:rPr lang="en-US" sz="2000" dirty="0" err="1"/>
                        <a:t>laittomia</a:t>
                      </a:r>
                      <a:r>
                        <a:rPr lang="en-US" sz="2000" dirty="0"/>
                        <a:t>).</a:t>
                      </a:r>
                    </a:p>
                    <a:p>
                      <a:pPr lvl="0">
                        <a:buNone/>
                      </a:pPr>
                      <a:r>
                        <a:rPr lang="en-US" sz="2000" err="1"/>
                        <a:t>Nuuska</a:t>
                      </a:r>
                      <a:endParaRPr lang="en-US" sz="2000"/>
                    </a:p>
                    <a:p>
                      <a:pPr lvl="0">
                        <a:buNone/>
                      </a:pPr>
                      <a:r>
                        <a:rPr lang="en-US" sz="2000" dirty="0"/>
                        <a:t>(</a:t>
                      </a:r>
                      <a:r>
                        <a:rPr lang="en-US" sz="2000" dirty="0" err="1"/>
                        <a:t>myynti</a:t>
                      </a:r>
                      <a:r>
                        <a:rPr lang="en-US" sz="2000" dirty="0"/>
                        <a:t> ja </a:t>
                      </a:r>
                      <a:r>
                        <a:rPr lang="en-US" sz="2000" dirty="0" err="1"/>
                        <a:t>osto</a:t>
                      </a:r>
                      <a:r>
                        <a:rPr lang="en-US" sz="2000" dirty="0"/>
                        <a:t> </a:t>
                      </a:r>
                      <a:r>
                        <a:rPr lang="en-US" sz="2000" dirty="0" err="1"/>
                        <a:t>laitonta</a:t>
                      </a:r>
                      <a:r>
                        <a:rPr lang="en-US" sz="2000" dirty="0"/>
                        <a:t> </a:t>
                      </a:r>
                      <a:r>
                        <a:rPr lang="en-US" sz="2000" dirty="0" err="1"/>
                        <a:t>Suomessa</a:t>
                      </a:r>
                      <a:r>
                        <a:rPr lang="en-US" sz="2000" dirty="0"/>
                        <a:t>.)</a:t>
                      </a:r>
                    </a:p>
                  </a:txBody>
                  <a:tcPr/>
                </a:tc>
                <a:tc>
                  <a:txBody>
                    <a:bodyPr/>
                    <a:lstStyle/>
                    <a:p>
                      <a:r>
                        <a:rPr lang="en-US" sz="2000" dirty="0" err="1"/>
                        <a:t>Huumeet</a:t>
                      </a:r>
                      <a:r>
                        <a:rPr lang="en-US" sz="2000" dirty="0"/>
                        <a:t>, </a:t>
                      </a:r>
                      <a:r>
                        <a:rPr lang="en-US" sz="2000" dirty="0" err="1"/>
                        <a:t>esim</a:t>
                      </a:r>
                      <a:r>
                        <a:rPr lang="en-US" sz="2000" dirty="0"/>
                        <a:t>. </a:t>
                      </a:r>
                      <a:r>
                        <a:rPr lang="en-US" sz="2000" dirty="0" err="1"/>
                        <a:t>kannabis</a:t>
                      </a:r>
                      <a:r>
                        <a:rPr lang="en-US" sz="2000" dirty="0"/>
                        <a:t>, </a:t>
                      </a:r>
                      <a:r>
                        <a:rPr lang="en-US" sz="2000" dirty="0" err="1"/>
                        <a:t>kokaiini</a:t>
                      </a:r>
                      <a:r>
                        <a:rPr lang="en-US" sz="2000" dirty="0"/>
                        <a:t>, </a:t>
                      </a:r>
                      <a:r>
                        <a:rPr lang="en-US" sz="2000" dirty="0" err="1"/>
                        <a:t>ekstaasi</a:t>
                      </a:r>
                      <a:r>
                        <a:rPr lang="en-US" sz="2000" dirty="0"/>
                        <a:t>, </a:t>
                      </a:r>
                      <a:r>
                        <a:rPr lang="en-US" sz="2000" dirty="0" err="1"/>
                        <a:t>heroiini</a:t>
                      </a:r>
                      <a:r>
                        <a:rPr lang="en-US" sz="2000" dirty="0"/>
                        <a:t>.</a:t>
                      </a:r>
                    </a:p>
                    <a:p>
                      <a:pPr lvl="0">
                        <a:buNone/>
                      </a:pPr>
                      <a:r>
                        <a:rPr lang="en-US" sz="2000" dirty="0" err="1"/>
                        <a:t>Nikotiinituotteet</a:t>
                      </a:r>
                      <a:r>
                        <a:rPr lang="en-US" sz="2000" dirty="0"/>
                        <a:t>, </a:t>
                      </a:r>
                      <a:r>
                        <a:rPr lang="en-US" sz="2000" dirty="0" err="1"/>
                        <a:t>joissa</a:t>
                      </a:r>
                      <a:r>
                        <a:rPr lang="en-US" sz="2000" dirty="0"/>
                        <a:t> </a:t>
                      </a:r>
                      <a:r>
                        <a:rPr lang="en-US" sz="2000" dirty="0" err="1"/>
                        <a:t>nikotiinia</a:t>
                      </a:r>
                      <a:r>
                        <a:rPr lang="en-US" sz="2000" dirty="0"/>
                        <a:t> </a:t>
                      </a:r>
                      <a:r>
                        <a:rPr lang="en-US" sz="2000" dirty="0" err="1"/>
                        <a:t>yli</a:t>
                      </a:r>
                      <a:r>
                        <a:rPr lang="en-US" sz="2000" dirty="0"/>
                        <a:t> 20mg (</a:t>
                      </a:r>
                      <a:r>
                        <a:rPr lang="en-US" sz="2000" dirty="0" err="1"/>
                        <a:t>esim</a:t>
                      </a:r>
                      <a:r>
                        <a:rPr lang="en-US" sz="2000" dirty="0"/>
                        <a:t>. </a:t>
                      </a:r>
                      <a:r>
                        <a:rPr lang="en-US" sz="2000" dirty="0" err="1"/>
                        <a:t>tietyt</a:t>
                      </a:r>
                      <a:r>
                        <a:rPr lang="en-US" sz="2000" dirty="0"/>
                        <a:t> </a:t>
                      </a:r>
                      <a:r>
                        <a:rPr lang="en-US" sz="2000" dirty="0" err="1"/>
                        <a:t>sähkötupakat</a:t>
                      </a:r>
                      <a:r>
                        <a:rPr lang="en-US" sz="2000" dirty="0"/>
                        <a:t>).</a:t>
                      </a:r>
                    </a:p>
                    <a:p>
                      <a:pPr lvl="0">
                        <a:buNone/>
                      </a:pPr>
                      <a:endParaRPr lang="en-US"/>
                    </a:p>
                    <a:p>
                      <a:pPr lvl="0">
                        <a:buNone/>
                      </a:pPr>
                      <a:r>
                        <a:rPr lang="en-US" sz="1400" b="1" dirty="0" err="1"/>
                        <a:t>Suomessa</a:t>
                      </a:r>
                      <a:r>
                        <a:rPr lang="en-US" sz="1400" b="1" dirty="0"/>
                        <a:t> </a:t>
                      </a:r>
                      <a:r>
                        <a:rPr lang="en-US" sz="1400" b="1" dirty="0" err="1"/>
                        <a:t>laittomia</a:t>
                      </a:r>
                      <a:r>
                        <a:rPr lang="en-US" sz="1400" b="1" dirty="0"/>
                        <a:t> </a:t>
                      </a:r>
                    </a:p>
                    <a:p>
                      <a:pPr lvl="0">
                        <a:buNone/>
                      </a:pPr>
                      <a:r>
                        <a:rPr lang="en-US" sz="1400" b="1" dirty="0" err="1"/>
                        <a:t>kaikenikäisille</a:t>
                      </a:r>
                      <a:r>
                        <a:rPr lang="en-US" sz="1400" b="1" dirty="0"/>
                        <a:t>!</a:t>
                      </a:r>
                      <a:endParaRPr lang="en-US" sz="1400" dirty="0"/>
                    </a:p>
                  </a:txBody>
                  <a:tcPr/>
                </a:tc>
                <a:tc>
                  <a:txBody>
                    <a:bodyPr/>
                    <a:lstStyle/>
                    <a:p>
                      <a:pPr lvl="0">
                        <a:buNone/>
                      </a:pPr>
                      <a:r>
                        <a:rPr lang="en-US" sz="2000" b="0" dirty="0" err="1"/>
                        <a:t>Lääkkeiden</a:t>
                      </a:r>
                      <a:r>
                        <a:rPr lang="en-US" sz="2000" b="0" dirty="0"/>
                        <a:t> </a:t>
                      </a:r>
                    </a:p>
                    <a:p>
                      <a:pPr lvl="0">
                        <a:buNone/>
                      </a:pPr>
                      <a:r>
                        <a:rPr lang="en-US" sz="2000" b="0" dirty="0" err="1"/>
                        <a:t>väärinkäyttö</a:t>
                      </a:r>
                      <a:r>
                        <a:rPr lang="en-US" sz="2000" b="0" dirty="0"/>
                        <a:t>. </a:t>
                      </a:r>
                      <a:endParaRPr lang="fi-FI" sz="2000" dirty="0"/>
                    </a:p>
                    <a:p>
                      <a:pPr lvl="0">
                        <a:buNone/>
                      </a:pPr>
                      <a:r>
                        <a:rPr lang="en-US" sz="2000" b="0" dirty="0" err="1"/>
                        <a:t>Sekakäyttö</a:t>
                      </a:r>
                      <a:r>
                        <a:rPr lang="en-US" sz="2000" b="0" dirty="0"/>
                        <a:t>.</a:t>
                      </a:r>
                    </a:p>
                    <a:p>
                      <a:pPr lvl="0">
                        <a:buNone/>
                      </a:pPr>
                      <a:r>
                        <a:rPr lang="en-US" sz="2000" b="0" err="1"/>
                        <a:t>Kaikki</a:t>
                      </a:r>
                      <a:r>
                        <a:rPr lang="en-US" sz="2000" b="0" dirty="0"/>
                        <a:t> </a:t>
                      </a:r>
                      <a:r>
                        <a:rPr lang="en-US" sz="2000" b="0"/>
                        <a:t>päihtymiskäytössä </a:t>
                      </a:r>
                    </a:p>
                    <a:p>
                      <a:pPr lvl="0">
                        <a:buNone/>
                      </a:pPr>
                      <a:r>
                        <a:rPr lang="en-US" sz="2000" b="0" dirty="0" err="1"/>
                        <a:t>käytetyt</a:t>
                      </a:r>
                      <a:r>
                        <a:rPr lang="en-US" sz="2000" b="0" dirty="0"/>
                        <a:t> </a:t>
                      </a:r>
                      <a:r>
                        <a:rPr lang="en-US" sz="2000" b="0" dirty="0" err="1"/>
                        <a:t>kemikaalit</a:t>
                      </a:r>
                      <a:r>
                        <a:rPr lang="en-US" sz="2000" b="0" dirty="0"/>
                        <a:t>.</a:t>
                      </a:r>
                      <a:endParaRPr lang="en-US" dirty="0"/>
                    </a:p>
                  </a:txBody>
                  <a:tcPr/>
                </a:tc>
                <a:extLst>
                  <a:ext uri="{0D108BD9-81ED-4DB2-BD59-A6C34878D82A}">
                    <a16:rowId xmlns:a16="http://schemas.microsoft.com/office/drawing/2014/main" val="1279153625"/>
                  </a:ext>
                </a:extLst>
              </a:tr>
              <a:tr h="914400">
                <a:tc>
                  <a:txBody>
                    <a:bodyPr/>
                    <a:lstStyle/>
                    <a:p>
                      <a:r>
                        <a:rPr lang="en-US" dirty="0"/>
                        <a:t>K-20</a:t>
                      </a:r>
                    </a:p>
                  </a:txBody>
                  <a:tcPr/>
                </a:tc>
                <a:tc>
                  <a:txBody>
                    <a:bodyPr/>
                    <a:lstStyle/>
                    <a:p>
                      <a:r>
                        <a:rPr lang="en-US" sz="2000" dirty="0" err="1"/>
                        <a:t>Väkevät</a:t>
                      </a:r>
                      <a:r>
                        <a:rPr lang="en-US" sz="2000" dirty="0"/>
                        <a:t> </a:t>
                      </a:r>
                      <a:r>
                        <a:rPr lang="en-US" sz="2000" dirty="0" err="1"/>
                        <a:t>alkoholijuomat</a:t>
                      </a:r>
                      <a:r>
                        <a:rPr lang="en-US" sz="2000" dirty="0"/>
                        <a:t>, </a:t>
                      </a:r>
                      <a:r>
                        <a:rPr lang="en-US" sz="2000" dirty="0" err="1"/>
                        <a:t>esim</a:t>
                      </a:r>
                      <a:r>
                        <a:rPr lang="en-US" sz="2000" dirty="0"/>
                        <a:t>. vodka, </a:t>
                      </a:r>
                      <a:r>
                        <a:rPr lang="en-US" sz="2000" dirty="0" err="1"/>
                        <a:t>kaikki</a:t>
                      </a:r>
                      <a:r>
                        <a:rPr lang="en-US" sz="2000" dirty="0"/>
                        <a:t> </a:t>
                      </a:r>
                      <a:r>
                        <a:rPr lang="en-US" sz="2000" dirty="0" err="1"/>
                        <a:t>jossa</a:t>
                      </a:r>
                      <a:r>
                        <a:rPr lang="en-US" sz="2000" dirty="0"/>
                        <a:t> </a:t>
                      </a:r>
                      <a:r>
                        <a:rPr lang="en-US" sz="2000" dirty="0" err="1"/>
                        <a:t>alkoholia</a:t>
                      </a:r>
                      <a:r>
                        <a:rPr lang="en-US" sz="2000" dirty="0"/>
                        <a:t> </a:t>
                      </a:r>
                      <a:r>
                        <a:rPr lang="en-US" sz="2000" dirty="0" err="1"/>
                        <a:t>yli</a:t>
                      </a:r>
                      <a:r>
                        <a:rPr lang="en-US" sz="2000" dirty="0"/>
                        <a:t> 22%</a:t>
                      </a:r>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417783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Päihdefaktat</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a:p>
          <a:p>
            <a:pPr marL="238760" indent="-238760"/>
            <a:r>
              <a:rPr lang="fi-FI">
                <a:hlinkClick r:id="rId3"/>
              </a:rPr>
              <a:t>Kahoot!</a:t>
            </a:r>
          </a:p>
          <a:p>
            <a:pPr marL="0" indent="0">
              <a:buNone/>
            </a:pPr>
            <a:endParaRPr lang="fi-FI"/>
          </a:p>
          <a:p>
            <a:pPr marL="238760" indent="-238760"/>
            <a:r>
              <a:rPr lang="fi-FI"/>
              <a:t>Kirjaudu peliin OMALLA etunimellä. </a:t>
            </a:r>
          </a:p>
        </p:txBody>
      </p:sp>
    </p:spTree>
    <p:extLst>
      <p:ext uri="{BB962C8B-B14F-4D97-AF65-F5344CB8AC3E}">
        <p14:creationId xmlns:p14="http://schemas.microsoft.com/office/powerpoint/2010/main" val="36447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World cafe -harjoitus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fi-FI"/>
              <a:t>Jakaudutaan 4. ryhmään.</a:t>
            </a:r>
            <a:endParaRPr lang="en-US"/>
          </a:p>
          <a:p>
            <a:pPr marL="238760" indent="-238760"/>
            <a:r>
              <a:rPr lang="fi-FI"/>
              <a:t>Jokaiselle ryhmälle jaetaan paperi, johon on kirjoitettu päihdeteemainen kysymys. Aikaa vastata on 3-4 minuuttia. Ajan loppuessa kysymykset siirretään seuraavalle ryhmälle. Jokainen ryhmä vastaa jokaiseen kysymykseen.</a:t>
            </a:r>
          </a:p>
          <a:p>
            <a:pPr marL="238760" indent="-238760"/>
            <a:r>
              <a:rPr lang="fi-FI"/>
              <a:t>Tarkoituksena on kirjoittaa paperiin ryhmän mielipiteitä kysymyksestä, tietoa ei tarvitse etsiä.</a:t>
            </a:r>
          </a:p>
          <a:p>
            <a:pPr marL="238760" indent="-238760"/>
            <a:r>
              <a:rPr lang="fi-FI"/>
              <a:t>Ryhmien vastattua kaikkiin kysymyksiin, ryhmät esittelevät tuotokset luokalle. Keskustellaan vastauksista yhdessä.</a:t>
            </a:r>
          </a:p>
          <a:p>
            <a:pPr marL="238760" indent="-238760"/>
            <a:r>
              <a:rPr lang="fi-FI"/>
              <a:t>Julisteet voi jättää halutessaan esim. luokan seinälle muistuttamaan aiheesta.</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51372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633662"/>
            <a:ext cx="6159076" cy="2349157"/>
          </a:xfrm>
        </p:spPr>
        <p:txBody>
          <a:bodyPr wrap="square" anchor="b">
            <a:normAutofit/>
          </a:bodyPr>
          <a:lstStyle/>
          <a:p>
            <a:r>
              <a:rPr lang="fi-FI" sz="5900"/>
              <a:t>Riippuvuus ja voimavarojen merkitys</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4984680"/>
            <a:ext cx="6907769" cy="1853073"/>
          </a:xfrm>
        </p:spPr>
        <p:txBody>
          <a:bodyPr anchor="t">
            <a:normAutofit/>
          </a:bodyPr>
          <a:lstStyle/>
          <a:p>
            <a:pPr>
              <a:spcAft>
                <a:spcPts val="600"/>
              </a:spcAft>
            </a:pPr>
            <a:r>
              <a:rPr lang="fi-FI" sz="2900"/>
              <a:t>8. luokka, 2. tunti</a:t>
            </a:r>
          </a:p>
          <a:p>
            <a:r>
              <a:rPr lang="en-US" sz="1200"/>
              <a:t>Turun </a:t>
            </a:r>
            <a:r>
              <a:rPr lang="en-US" sz="1200" err="1"/>
              <a:t>kaupungin</a:t>
            </a:r>
            <a:r>
              <a:rPr lang="en-US" sz="1200"/>
              <a:t> </a:t>
            </a:r>
            <a:r>
              <a:rPr lang="en-US" sz="1200" err="1"/>
              <a:t>ehkäisevän</a:t>
            </a:r>
            <a:r>
              <a:rPr lang="en-US" sz="1200"/>
              <a:t> </a:t>
            </a:r>
            <a:r>
              <a:rPr lang="en-US" sz="1200" err="1"/>
              <a:t>päihdetyön</a:t>
            </a:r>
            <a:r>
              <a:rPr lang="en-US" sz="1200"/>
              <a:t> </a:t>
            </a:r>
            <a:r>
              <a:rPr lang="en-US" sz="1200" err="1"/>
              <a:t>Selvästi</a:t>
            </a:r>
            <a:r>
              <a:rPr lang="en-US" sz="1200"/>
              <a:t> JEES! -</a:t>
            </a:r>
            <a:r>
              <a:rPr lang="en-US" sz="1200" err="1"/>
              <a:t>projekti</a:t>
            </a:r>
            <a:r>
              <a:rPr lang="en-US" sz="1200"/>
              <a:t> 2023-2025, Sanna </a:t>
            </a:r>
            <a:r>
              <a:rPr lang="en-US" sz="1200" err="1"/>
              <a:t>Tahko</a:t>
            </a:r>
            <a:r>
              <a:rPr lang="en-US" sz="1200"/>
              <a:t> &amp; Kristiina Helenius. </a:t>
            </a:r>
            <a:endParaRPr lang="en-US" sz="1200" b="0">
              <a:solidFill>
                <a:srgbClr val="000000"/>
              </a:solidFill>
            </a:endParaRPr>
          </a:p>
          <a:p>
            <a:r>
              <a:rPr lang="en-US" sz="1200" err="1"/>
              <a:t>Lähteet</a:t>
            </a:r>
            <a:r>
              <a:rPr lang="en-US" sz="1200"/>
              <a:t>: </a:t>
            </a:r>
            <a:endParaRPr lang="en-US" sz="1200" b="0">
              <a:solidFill>
                <a:srgbClr val="000000"/>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en-US" sz="1200" b="0" err="1">
              <a:solidFill>
                <a:srgbClr val="000000"/>
              </a:solidFill>
            </a:endParaRPr>
          </a:p>
          <a:p>
            <a:r>
              <a:rPr lang="en-US" sz="1200" err="1"/>
              <a:t>Mielenterveyden</a:t>
            </a:r>
            <a:r>
              <a:rPr lang="en-US" sz="1200"/>
              <a:t> </a:t>
            </a:r>
            <a:r>
              <a:rPr lang="en-US" sz="1200" err="1"/>
              <a:t>keskusliitto</a:t>
            </a:r>
            <a:endParaRPr lang="en-US" sz="1200" b="0" err="1">
              <a:solidFill>
                <a:srgbClr val="000000"/>
              </a:solidFill>
            </a:endParaRPr>
          </a:p>
          <a:p>
            <a:r>
              <a:rPr lang="en-US" sz="1200" err="1"/>
              <a:t>Päihdelinkki</a:t>
            </a:r>
            <a:endParaRPr lang="fi-FI" err="1"/>
          </a:p>
        </p:txBody>
      </p:sp>
    </p:spTree>
    <p:extLst>
      <p:ext uri="{BB962C8B-B14F-4D97-AF65-F5344CB8AC3E}">
        <p14:creationId xmlns:p14="http://schemas.microsoft.com/office/powerpoint/2010/main" val="70998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Omahelpperi: Päihderiippuvuus">
            <a:hlinkClick r:id="" action="ppaction://media"/>
            <a:extLst>
              <a:ext uri="{FF2B5EF4-FFF2-40B4-BE49-F238E27FC236}">
                <a16:creationId xmlns:a16="http://schemas.microsoft.com/office/drawing/2014/main" id="{3920183E-C8B7-C9C2-0864-44199148B654}"/>
              </a:ext>
            </a:extLst>
          </p:cNvPr>
          <p:cNvPicPr>
            <a:picLocks noRot="1" noChangeAspect="1"/>
          </p:cNvPicPr>
          <p:nvPr>
            <a:videoFile r:link="rId1"/>
          </p:nvPr>
        </p:nvPicPr>
        <p:blipFill>
          <a:blip r:embed="rId4"/>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398342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3281-67B3-F319-6BF1-3B4B72CB2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50A33-BA1C-B61C-97EC-7DEDC33FC4CB}"/>
              </a:ext>
            </a:extLst>
          </p:cNvPr>
          <p:cNvSpPr>
            <a:spLocks noGrp="1"/>
          </p:cNvSpPr>
          <p:nvPr>
            <p:ph type="title"/>
          </p:nvPr>
        </p:nvSpPr>
        <p:spPr>
          <a:xfrm>
            <a:off x="1037062" y="409576"/>
            <a:ext cx="10435091" cy="942974"/>
          </a:xfrm>
        </p:spPr>
        <p:txBody>
          <a:bodyPr/>
          <a:lstStyle/>
          <a:p>
            <a:r>
              <a:rPr lang="fi-FI"/>
              <a:t>Riippuvuus</a:t>
            </a:r>
            <a:endParaRPr lang="en-US"/>
          </a:p>
        </p:txBody>
      </p:sp>
      <p:sp>
        <p:nvSpPr>
          <p:cNvPr id="3" name="Text Placeholder 2">
            <a:extLst>
              <a:ext uri="{FF2B5EF4-FFF2-40B4-BE49-F238E27FC236}">
                <a16:creationId xmlns:a16="http://schemas.microsoft.com/office/drawing/2014/main" id="{CA738D41-D818-99A2-757F-A900A8C6E25E}"/>
              </a:ext>
            </a:extLst>
          </p:cNvPr>
          <p:cNvSpPr>
            <a:spLocks noGrp="1"/>
          </p:cNvSpPr>
          <p:nvPr>
            <p:ph type="body" idx="1"/>
          </p:nvPr>
        </p:nvSpPr>
        <p:spPr>
          <a:xfrm>
            <a:off x="516967" y="1715407"/>
            <a:ext cx="6264048" cy="5017588"/>
          </a:xfrm>
        </p:spPr>
        <p:txBody>
          <a:bodyPr vert="horz" lIns="0" tIns="45720" rIns="0" bIns="45720" numCol="1" rtlCol="0" anchor="t">
            <a:noAutofit/>
          </a:bodyPr>
          <a:lstStyle/>
          <a:p>
            <a:pPr marL="238760" indent="-238760">
              <a:buFont typeface="Calibri"/>
              <a:buChar char="-"/>
            </a:pPr>
            <a:r>
              <a:rPr lang="fi-FI"/>
              <a:t>Mitä riippuvuus on?</a:t>
            </a:r>
          </a:p>
          <a:p>
            <a:pPr marL="238760" indent="-238760">
              <a:buFont typeface="Calibri"/>
              <a:buChar char="-"/>
            </a:pPr>
            <a:r>
              <a:rPr lang="fi-FI" b="1"/>
              <a:t>Oma valinta vai sairaus?</a:t>
            </a:r>
            <a:endParaRPr lang="fi-FI"/>
          </a:p>
          <a:p>
            <a:pPr marL="0" indent="0">
              <a:buNone/>
            </a:pPr>
            <a:endParaRPr lang="fi-FI"/>
          </a:p>
          <a:p>
            <a:pPr marL="238760" indent="-238760">
              <a:buFont typeface="Calibri"/>
              <a:buChar char="-"/>
            </a:pPr>
            <a:r>
              <a:rPr lang="fi-FI"/>
              <a:t>Mitä riippuvuuteen liittyviä asioita näet  kuvassa?</a:t>
            </a:r>
          </a:p>
          <a:p>
            <a:pPr marL="238760" indent="-238760">
              <a:buFont typeface="Calibri"/>
              <a:buChar char="-"/>
            </a:pPr>
            <a:endParaRPr lang="fi-FI"/>
          </a:p>
          <a:p>
            <a:pPr marL="238760" indent="-238760">
              <a:buFont typeface="Calibri"/>
              <a:buChar char="-"/>
            </a:pPr>
            <a:r>
              <a:rPr lang="fi-FI"/>
              <a:t>Vierotusoireet --&gt; kierre kasvaa helposti huomaamatta</a:t>
            </a:r>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456565" indent="-456565">
              <a:buFont typeface="Calibri"/>
              <a:buChar char="-"/>
            </a:pPr>
            <a:endParaRPr lang="fi-FI"/>
          </a:p>
          <a:p>
            <a:pPr marL="456565" indent="-456565">
              <a:buFont typeface="Calibri"/>
              <a:buChar char="-"/>
            </a:pPr>
            <a:endParaRPr lang="fi-FI"/>
          </a:p>
        </p:txBody>
      </p:sp>
      <p:pic>
        <p:nvPicPr>
          <p:cNvPr id="4" name="Picture 3">
            <a:extLst>
              <a:ext uri="{FF2B5EF4-FFF2-40B4-BE49-F238E27FC236}">
                <a16:creationId xmlns:a16="http://schemas.microsoft.com/office/drawing/2014/main" id="{B3DEF891-DD37-C78C-9E0B-E735BF2EB6E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8669" y="-5819"/>
            <a:ext cx="4931585" cy="6902434"/>
          </a:xfrm>
          <a:prstGeom prst="rect">
            <a:avLst/>
          </a:prstGeom>
        </p:spPr>
      </p:pic>
    </p:spTree>
    <p:extLst>
      <p:ext uri="{BB962C8B-B14F-4D97-AF65-F5344CB8AC3E}">
        <p14:creationId xmlns:p14="http://schemas.microsoft.com/office/powerpoint/2010/main" val="325336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en-US" err="1"/>
              <a:t>Päihdeongelmilta</a:t>
            </a:r>
            <a:r>
              <a:rPr lang="en-US"/>
              <a:t> </a:t>
            </a:r>
            <a:r>
              <a:rPr lang="en-US" err="1"/>
              <a:t>suojaavia</a:t>
            </a:r>
            <a:r>
              <a:rPr lang="en-US"/>
              <a:t> </a:t>
            </a:r>
            <a:r>
              <a:rPr lang="en-US" err="1"/>
              <a:t>tekijöitä</a:t>
            </a:r>
            <a:r>
              <a:rPr lang="en-US"/>
              <a:t>:</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en-US" err="1"/>
              <a:t>Läheiset</a:t>
            </a:r>
            <a:r>
              <a:rPr lang="en-US"/>
              <a:t> </a:t>
            </a:r>
            <a:r>
              <a:rPr lang="en-US" err="1"/>
              <a:t>välit</a:t>
            </a:r>
            <a:r>
              <a:rPr lang="en-US"/>
              <a:t> </a:t>
            </a:r>
            <a:r>
              <a:rPr lang="en-US" err="1"/>
              <a:t>perheeseen</a:t>
            </a:r>
            <a:r>
              <a:rPr lang="en-US"/>
              <a:t>/</a:t>
            </a:r>
            <a:r>
              <a:rPr lang="en-US" u="sng" err="1"/>
              <a:t>muuhun</a:t>
            </a:r>
            <a:r>
              <a:rPr lang="en-US" u="sng"/>
              <a:t> </a:t>
            </a:r>
            <a:r>
              <a:rPr lang="en-US" u="sng" err="1"/>
              <a:t>luotettavaan</a:t>
            </a:r>
            <a:r>
              <a:rPr lang="en-US" u="sng"/>
              <a:t> </a:t>
            </a:r>
            <a:r>
              <a:rPr lang="en-US" u="sng" err="1"/>
              <a:t>aikuiseen</a:t>
            </a:r>
            <a:r>
              <a:rPr lang="en-US"/>
              <a:t>. </a:t>
            </a:r>
          </a:p>
          <a:p>
            <a:pPr marL="238760" indent="-228600">
              <a:lnSpc>
                <a:spcPct val="90000"/>
              </a:lnSpc>
              <a:spcAft>
                <a:spcPts val="600"/>
              </a:spcAft>
              <a:buFont typeface="Arial,Sans-Serif"/>
            </a:pPr>
            <a:r>
              <a:rPr lang="en-US" err="1"/>
              <a:t>Terve</a:t>
            </a:r>
            <a:r>
              <a:rPr lang="en-US"/>
              <a:t> </a:t>
            </a:r>
            <a:r>
              <a:rPr lang="en-US" err="1"/>
              <a:t>itsetunto</a:t>
            </a:r>
            <a:r>
              <a:rPr lang="en-US"/>
              <a:t>, </a:t>
            </a:r>
            <a:r>
              <a:rPr lang="en-US" err="1"/>
              <a:t>myönteinen</a:t>
            </a:r>
            <a:r>
              <a:rPr lang="en-US"/>
              <a:t> </a:t>
            </a:r>
            <a:r>
              <a:rPr lang="en-US" err="1"/>
              <a:t>minäkuva</a:t>
            </a:r>
            <a:r>
              <a:rPr lang="en-US"/>
              <a:t>, </a:t>
            </a:r>
            <a:r>
              <a:rPr lang="en-US" u="sng" err="1"/>
              <a:t>omat</a:t>
            </a:r>
            <a:r>
              <a:rPr lang="en-US" u="sng"/>
              <a:t> </a:t>
            </a:r>
            <a:r>
              <a:rPr lang="en-US" u="sng" err="1"/>
              <a:t>voimavarat</a:t>
            </a:r>
            <a:r>
              <a:rPr lang="en-US" u="sng"/>
              <a:t>. </a:t>
            </a:r>
          </a:p>
          <a:p>
            <a:pPr marL="238760" indent="-228600">
              <a:lnSpc>
                <a:spcPct val="90000"/>
              </a:lnSpc>
              <a:spcAft>
                <a:spcPts val="600"/>
              </a:spcAft>
              <a:buFont typeface="Arial,Sans-Serif"/>
            </a:pPr>
            <a:r>
              <a:rPr lang="en-US" err="1"/>
              <a:t>Osallisuuden</a:t>
            </a:r>
            <a:r>
              <a:rPr lang="en-US"/>
              <a:t> </a:t>
            </a:r>
            <a:r>
              <a:rPr lang="en-US" err="1"/>
              <a:t>tunne</a:t>
            </a:r>
            <a:r>
              <a:rPr lang="en-US"/>
              <a:t> (</a:t>
            </a:r>
            <a:r>
              <a:rPr lang="en-US" err="1"/>
              <a:t>esim</a:t>
            </a:r>
            <a:r>
              <a:rPr lang="en-US"/>
              <a:t>. </a:t>
            </a:r>
            <a:r>
              <a:rPr lang="en-US" err="1"/>
              <a:t>harrastus</a:t>
            </a:r>
            <a:r>
              <a:rPr lang="en-US"/>
              <a:t>, </a:t>
            </a:r>
            <a:r>
              <a:rPr lang="en-US" err="1"/>
              <a:t>kaverit</a:t>
            </a:r>
            <a:r>
              <a:rPr lang="en-US"/>
              <a:t>, </a:t>
            </a:r>
            <a:r>
              <a:rPr lang="en-US" err="1"/>
              <a:t>koulu</a:t>
            </a:r>
            <a:r>
              <a:rPr lang="en-US"/>
              <a:t>, </a:t>
            </a:r>
            <a:r>
              <a:rPr lang="en-US" err="1"/>
              <a:t>työ</a:t>
            </a:r>
            <a:r>
              <a:rPr lang="en-US"/>
              <a:t>, </a:t>
            </a:r>
            <a:r>
              <a:rPr lang="en-US" err="1"/>
              <a:t>perhe</a:t>
            </a:r>
            <a:r>
              <a:rPr lang="en-US"/>
              <a:t>, </a:t>
            </a:r>
            <a:r>
              <a:rPr lang="en-US" err="1"/>
              <a:t>peliporukka</a:t>
            </a:r>
            <a:r>
              <a:rPr lang="en-US"/>
              <a:t>). </a:t>
            </a:r>
          </a:p>
          <a:p>
            <a:pPr marL="238760" indent="-228600">
              <a:lnSpc>
                <a:spcPct val="90000"/>
              </a:lnSpc>
              <a:spcAft>
                <a:spcPts val="600"/>
              </a:spcAft>
              <a:buFont typeface="Arial,Sans-Serif"/>
            </a:pPr>
            <a:r>
              <a:rPr lang="en-US" err="1"/>
              <a:t>Hyvät</a:t>
            </a:r>
            <a:r>
              <a:rPr lang="en-US"/>
              <a:t> </a:t>
            </a:r>
            <a:r>
              <a:rPr lang="en-US" err="1"/>
              <a:t>sosiaaliset</a:t>
            </a:r>
            <a:r>
              <a:rPr lang="en-US"/>
              <a:t> </a:t>
            </a:r>
            <a:r>
              <a:rPr lang="en-US" err="1"/>
              <a:t>taidot</a:t>
            </a:r>
            <a:r>
              <a:rPr lang="en-US"/>
              <a:t> ja </a:t>
            </a:r>
            <a:r>
              <a:rPr lang="en-US" err="1"/>
              <a:t>tunnetaidot</a:t>
            </a:r>
            <a:r>
              <a:rPr lang="en-US"/>
              <a:t>. </a:t>
            </a:r>
          </a:p>
          <a:p>
            <a:pPr marL="238760" indent="-228600">
              <a:lnSpc>
                <a:spcPct val="90000"/>
              </a:lnSpc>
              <a:spcAft>
                <a:spcPts val="600"/>
              </a:spcAft>
              <a:buFont typeface="Arial,Sans-Serif"/>
            </a:pPr>
            <a:r>
              <a:rPr lang="en-US" err="1"/>
              <a:t>Onnistumiset</a:t>
            </a:r>
            <a:r>
              <a:rPr lang="en-US"/>
              <a:t>. </a:t>
            </a:r>
          </a:p>
          <a:p>
            <a:pPr marL="238760" indent="-228600">
              <a:lnSpc>
                <a:spcPct val="90000"/>
              </a:lnSpc>
              <a:spcAft>
                <a:spcPts val="600"/>
              </a:spcAft>
              <a:buFont typeface="Arial,Sans-Serif"/>
            </a:pPr>
            <a:r>
              <a:rPr lang="en-US" err="1"/>
              <a:t>Lähiyhteisön</a:t>
            </a:r>
            <a:r>
              <a:rPr lang="en-US"/>
              <a:t> </a:t>
            </a:r>
            <a:r>
              <a:rPr lang="en-US" err="1"/>
              <a:t>vastuullinen</a:t>
            </a:r>
            <a:r>
              <a:rPr lang="en-US"/>
              <a:t> </a:t>
            </a:r>
            <a:r>
              <a:rPr lang="en-US" err="1"/>
              <a:t>suhtautuminen</a:t>
            </a:r>
            <a:r>
              <a:rPr lang="en-US"/>
              <a:t> </a:t>
            </a:r>
            <a:r>
              <a:rPr lang="en-US" err="1"/>
              <a:t>päihteisiin</a:t>
            </a:r>
            <a:r>
              <a:rPr lang="en-US"/>
              <a:t>.</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en-US" b="1" err="1"/>
              <a:t>Yllämainittujen</a:t>
            </a:r>
            <a:r>
              <a:rPr lang="en-US" b="1"/>
              <a:t> </a:t>
            </a:r>
            <a:r>
              <a:rPr lang="en-US" b="1" err="1"/>
              <a:t>puute</a:t>
            </a:r>
            <a:r>
              <a:rPr lang="en-US" b="1"/>
              <a:t> </a:t>
            </a:r>
            <a:r>
              <a:rPr lang="en-US" b="1" err="1"/>
              <a:t>ei</a:t>
            </a:r>
            <a:r>
              <a:rPr lang="en-US" b="1"/>
              <a:t> </a:t>
            </a:r>
            <a:r>
              <a:rPr lang="en-US" b="1" err="1"/>
              <a:t>tarkoita</a:t>
            </a:r>
            <a:r>
              <a:rPr lang="en-US" b="1"/>
              <a:t>, </a:t>
            </a:r>
            <a:r>
              <a:rPr lang="en-US" b="1" err="1"/>
              <a:t>että</a:t>
            </a:r>
            <a:r>
              <a:rPr lang="en-US" b="1"/>
              <a:t> </a:t>
            </a:r>
            <a:r>
              <a:rPr lang="en-US" b="1" err="1"/>
              <a:t>nuori</a:t>
            </a:r>
            <a:r>
              <a:rPr lang="en-US" b="1"/>
              <a:t> </a:t>
            </a:r>
            <a:r>
              <a:rPr lang="en-US" b="1" err="1"/>
              <a:t>päätyy</a:t>
            </a:r>
            <a:r>
              <a:rPr lang="en-US" b="1"/>
              <a:t> </a:t>
            </a:r>
            <a:r>
              <a:rPr lang="en-US" b="1" err="1"/>
              <a:t>päihteiden</a:t>
            </a:r>
            <a:r>
              <a:rPr lang="en-US" b="1"/>
              <a:t> </a:t>
            </a:r>
            <a:r>
              <a:rPr lang="en-US" b="1" err="1"/>
              <a:t>käyttäjäksi</a:t>
            </a:r>
            <a:r>
              <a:rPr lang="en-US" b="1"/>
              <a:t>. </a:t>
            </a:r>
            <a:r>
              <a:rPr lang="en-US" b="1" err="1"/>
              <a:t>Silloin</a:t>
            </a:r>
            <a:r>
              <a:rPr lang="en-US" b="1"/>
              <a:t> on </a:t>
            </a:r>
            <a:r>
              <a:rPr lang="en-US" b="1" err="1"/>
              <a:t>kuitenkin</a:t>
            </a:r>
            <a:r>
              <a:rPr lang="en-US" b="1"/>
              <a:t> </a:t>
            </a:r>
            <a:r>
              <a:rPr lang="en-US" b="1" err="1"/>
              <a:t>tärkeä</a:t>
            </a:r>
            <a:r>
              <a:rPr lang="en-US" b="1"/>
              <a:t> </a:t>
            </a:r>
            <a:r>
              <a:rPr lang="en-US" b="1" err="1"/>
              <a:t>miettiä</a:t>
            </a:r>
            <a:r>
              <a:rPr lang="en-US" b="1"/>
              <a:t>, </a:t>
            </a:r>
            <a:r>
              <a:rPr lang="en-US" b="1" err="1"/>
              <a:t>miten</a:t>
            </a:r>
            <a:r>
              <a:rPr lang="en-US" b="1"/>
              <a:t> </a:t>
            </a:r>
            <a:r>
              <a:rPr lang="en-US" b="1" err="1"/>
              <a:t>itse</a:t>
            </a:r>
            <a:r>
              <a:rPr lang="en-US" b="1"/>
              <a:t> </a:t>
            </a:r>
            <a:r>
              <a:rPr lang="en-US" b="1" err="1"/>
              <a:t>voi</a:t>
            </a:r>
            <a:r>
              <a:rPr lang="en-US" b="1"/>
              <a:t> </a:t>
            </a:r>
            <a:r>
              <a:rPr lang="en-US" b="1" err="1"/>
              <a:t>näitä</a:t>
            </a:r>
            <a:r>
              <a:rPr lang="en-US" b="1"/>
              <a:t> </a:t>
            </a:r>
            <a:r>
              <a:rPr lang="en-US" b="1" err="1"/>
              <a:t>asioita</a:t>
            </a:r>
            <a:r>
              <a:rPr lang="en-US" b="1"/>
              <a:t> </a:t>
            </a:r>
            <a:r>
              <a:rPr lang="en-US" b="1" err="1"/>
              <a:t>elämässään</a:t>
            </a:r>
            <a:r>
              <a:rPr lang="en-US" b="1"/>
              <a:t> </a:t>
            </a:r>
            <a:r>
              <a:rPr lang="en-US" b="1" err="1"/>
              <a:t>parantaa</a:t>
            </a:r>
            <a:r>
              <a:rPr lang="en-US" b="1"/>
              <a:t>.</a:t>
            </a:r>
            <a:r>
              <a:rPr lang="en-US"/>
              <a:t> </a:t>
            </a:r>
          </a:p>
        </p:txBody>
      </p:sp>
    </p:spTree>
    <p:extLst>
      <p:ext uri="{BB962C8B-B14F-4D97-AF65-F5344CB8AC3E}">
        <p14:creationId xmlns:p14="http://schemas.microsoft.com/office/powerpoint/2010/main" val="762826850"/>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1_Turun kaupunki perustyyli">
  <a:themeElements>
    <a:clrScheme name="Turun kaupunki uusi">
      <a:dk1>
        <a:srgbClr val="222435"/>
      </a:dk1>
      <a:lt1>
        <a:sysClr val="window" lastClr="FFFFFF"/>
      </a:lt1>
      <a:dk2>
        <a:srgbClr val="0062AE"/>
      </a:dk2>
      <a:lt2>
        <a:srgbClr val="4E56B1"/>
      </a:lt2>
      <a:accent1>
        <a:srgbClr val="00855F"/>
      </a:accent1>
      <a:accent2>
        <a:srgbClr val="4BA432"/>
      </a:accent2>
      <a:accent3>
        <a:srgbClr val="3CA29A"/>
      </a:accent3>
      <a:accent4>
        <a:srgbClr val="E50064"/>
      </a:accent4>
      <a:accent5>
        <a:srgbClr val="CE4B16"/>
      </a:accent5>
      <a:accent6>
        <a:srgbClr val="FFD239"/>
      </a:accent6>
      <a:hlink>
        <a:srgbClr val="4E56B1"/>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ku PowerPoint-pohja  -  Vain luku" id="{C7AB521B-0B18-460A-8C0F-BFDFB3349C1D}" vid="{AB13D4DD-8159-4E13-B491-08233FE12BAC}"/>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3" ma:contentTypeDescription="Create a new document." ma:contentTypeScope="" ma:versionID="004e8652ff7795fe09235c09efcbc080">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c357ba81f4a81dc7e545089f21b20dd4"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7A4853-EC0F-487A-8E15-FB1A2B27F834}">
  <ds:schemaRefs>
    <ds:schemaRef ds:uri="http://schemas.microsoft.com/sharepoint/v3/contenttype/forms"/>
  </ds:schemaRefs>
</ds:datastoreItem>
</file>

<file path=customXml/itemProps2.xml><?xml version="1.0" encoding="utf-8"?>
<ds:datastoreItem xmlns:ds="http://schemas.openxmlformats.org/officeDocument/2006/customXml" ds:itemID="{75437F56-EC2F-4C33-9358-DD02B735D06C}">
  <ds:schemaRefs>
    <ds:schemaRef ds:uri="d3a7fb74-fcaf-47fd-b1e3-0541edb53a79"/>
    <ds:schemaRef ds:uri="http://purl.org/dc/terms/"/>
    <ds:schemaRef ds:uri="http://schemas.openxmlformats.org/package/2006/metadata/core-propertie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de70ee2f-dab2-4529-9dbb-dd8518a87fcf"/>
    <ds:schemaRef ds:uri="http://schemas.microsoft.com/office/2006/metadata/properties"/>
  </ds:schemaRefs>
</ds:datastoreItem>
</file>

<file path=customXml/itemProps3.xml><?xml version="1.0" encoding="utf-8"?>
<ds:datastoreItem xmlns:ds="http://schemas.openxmlformats.org/officeDocument/2006/customXml" ds:itemID="{0AA05AF7-7337-450D-87B0-7B1D05F22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43054</TotalTime>
  <Words>3398</Words>
  <Application>Microsoft Office PowerPoint</Application>
  <PresentationFormat>Laajakuva</PresentationFormat>
  <Paragraphs>343</Paragraphs>
  <Slides>25</Slides>
  <Notes>24</Notes>
  <HiddenSlides>0</HiddenSlides>
  <MMClips>1</MMClips>
  <ScaleCrop>false</ScaleCrop>
  <HeadingPairs>
    <vt:vector size="6" baseType="variant">
      <vt:variant>
        <vt:lpstr>Käytetyt fontit</vt:lpstr>
      </vt:variant>
      <vt:variant>
        <vt:i4>9</vt:i4>
      </vt:variant>
      <vt:variant>
        <vt:lpstr>Teema</vt:lpstr>
      </vt:variant>
      <vt:variant>
        <vt:i4>2</vt:i4>
      </vt:variant>
      <vt:variant>
        <vt:lpstr>Dian otsikot</vt:lpstr>
      </vt:variant>
      <vt:variant>
        <vt:i4>25</vt:i4>
      </vt:variant>
    </vt:vector>
  </HeadingPairs>
  <TitlesOfParts>
    <vt:vector size="36" baseType="lpstr">
      <vt:lpstr>Aptos</vt:lpstr>
      <vt:lpstr>Arial</vt:lpstr>
      <vt:lpstr>Arial,Sans-Serif</vt:lpstr>
      <vt:lpstr>Calibri</vt:lpstr>
      <vt:lpstr>Courier New</vt:lpstr>
      <vt:lpstr>Lucida Grande</vt:lpstr>
      <vt:lpstr>Montserrat Light</vt:lpstr>
      <vt:lpstr>Times New Roman</vt:lpstr>
      <vt:lpstr>Wingdings</vt:lpstr>
      <vt:lpstr>Turun kaupunki perustyyli</vt:lpstr>
      <vt:lpstr>1_Turun kaupunki perustyyli</vt:lpstr>
      <vt:lpstr>Huomioitavaa opettajalle ennen tuntien aloitusta</vt:lpstr>
      <vt:lpstr>Mitä tiedämme päihteistä?</vt:lpstr>
      <vt:lpstr>Päihdetaulukko</vt:lpstr>
      <vt:lpstr>Päihdefaktat</vt:lpstr>
      <vt:lpstr>World cafe -harjoitus</vt:lpstr>
      <vt:lpstr>Riippuvuus ja voimavarojen merkitys</vt:lpstr>
      <vt:lpstr>PowerPoint-esitys</vt:lpstr>
      <vt:lpstr>Riippuvuus</vt:lpstr>
      <vt:lpstr>Päihdeongelmilta suojaavia tekijöitä:</vt:lpstr>
      <vt:lpstr>Voimavarat</vt:lpstr>
      <vt:lpstr>Voimavaraympyrä</vt:lpstr>
      <vt:lpstr>PowerPoint-esitys</vt:lpstr>
      <vt:lpstr>www.zekki.fi</vt:lpstr>
      <vt:lpstr>Päihteiden käytön molemmat puolet </vt:lpstr>
      <vt:lpstr>Mistä saan apua omiin tai läheisen päihde- tai mielenterveysongelmiin?</vt:lpstr>
      <vt:lpstr>Rikos(ko) 8-luokkien Laillisuuskasvatustunti Sananvapaus ja siihen liittyvät asiat </vt:lpstr>
      <vt:lpstr>Lasten turvallisuus on aikuisten vastuulla</vt:lpstr>
      <vt:lpstr>Nuorten yleisimpiä rikoksia</vt:lpstr>
      <vt:lpstr>Mitä saa sanoa, vai saako mitään sanoa?</vt:lpstr>
      <vt:lpstr>Mitä sitten et voi sanoa?</vt:lpstr>
      <vt:lpstr>Esimerkkejä nuorten rikoksista</vt:lpstr>
      <vt:lpstr>PowerPoint-esitys</vt:lpstr>
      <vt:lpstr>Tehtävä: Ryhdy rikostutkijaksi</vt:lpstr>
      <vt:lpstr>Mitä rikoksia löydät tarinasta?</vt:lpstr>
      <vt:lpstr>Mistä apua eri tilanteisiin?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tiedämme päihteistä?</dc:title>
  <dc:creator>Tahko Sanna</dc:creator>
  <cp:lastModifiedBy>Helenius Kristiina</cp:lastModifiedBy>
  <cp:revision>12</cp:revision>
  <dcterms:created xsi:type="dcterms:W3CDTF">2025-01-10T07:12:10Z</dcterms:created>
  <dcterms:modified xsi:type="dcterms:W3CDTF">2025-10-08T08:49:06Z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MediaServiceImageTags">
    <vt:lpwstr/>
  </property>
</Properties>
</file>