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3E_DE312FF4.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Lst>
  <p:notesMasterIdLst>
    <p:notesMasterId r:id="rId29"/>
  </p:notesMasterIdLst>
  <p:sldIdLst>
    <p:sldId id="548" r:id="rId6"/>
    <p:sldId id="385" r:id="rId7"/>
    <p:sldId id="523" r:id="rId8"/>
    <p:sldId id="411" r:id="rId9"/>
    <p:sldId id="442" r:id="rId10"/>
    <p:sldId id="412" r:id="rId11"/>
    <p:sldId id="260" r:id="rId12"/>
    <p:sldId id="261" r:id="rId13"/>
    <p:sldId id="441" r:id="rId14"/>
    <p:sldId id="258" r:id="rId15"/>
    <p:sldId id="415" r:id="rId16"/>
    <p:sldId id="443" r:id="rId17"/>
    <p:sldId id="444" r:id="rId18"/>
    <p:sldId id="345" r:id="rId19"/>
    <p:sldId id="317" r:id="rId20"/>
    <p:sldId id="329" r:id="rId21"/>
    <p:sldId id="522" r:id="rId22"/>
    <p:sldId id="340" r:id="rId23"/>
    <p:sldId id="320" r:id="rId24"/>
    <p:sldId id="318" r:id="rId25"/>
    <p:sldId id="468" r:id="rId26"/>
    <p:sldId id="342" r:id="rId27"/>
    <p:sldId id="486" r:id="rId2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D9C855-0D3B-29F8-4DDA-1EB8D8409E9F}" name="Vainio Reetta-Kaisa" initials="VR" userId="S::reetta-kaisa.vainio@turku.fi::c48b6d01-cd03-4b37-b90b-ba513252b2d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D9E1"/>
    <a:srgbClr val="C1CF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022" autoAdjust="0"/>
  </p:normalViewPr>
  <p:slideViewPr>
    <p:cSldViewPr snapToGrid="0">
      <p:cViewPr varScale="1">
        <p:scale>
          <a:sx n="35" d="100"/>
          <a:sy n="35" d="100"/>
        </p:scale>
        <p:origin x="18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omments/modernComment_13E_DE312FF4.xml><?xml version="1.0" encoding="utf-8"?>
<p188:cmLst xmlns:a="http://schemas.openxmlformats.org/drawingml/2006/main" xmlns:r="http://schemas.openxmlformats.org/officeDocument/2006/relationships" xmlns:p188="http://schemas.microsoft.com/office/powerpoint/2018/8/main">
  <p188:cm id="{AC237A76-9E63-4AA2-A961-0DAD84CF7DAA}" authorId="{DDD9C855-0D3B-29F8-4DDA-1EB8D8409E9F}" created="2024-08-26T13:03:46.001">
    <ac:deMkLst xmlns:ac="http://schemas.microsoft.com/office/drawing/2013/main/command">
      <pc:docMk xmlns:pc="http://schemas.microsoft.com/office/powerpoint/2013/main/command"/>
      <pc:sldMk xmlns:pc="http://schemas.microsoft.com/office/powerpoint/2013/main/command" cId="3727765492" sldId="318"/>
      <ac:picMk id="4" creationId="{8690D557-90B8-4D99-04AF-3AF24A93C9EF}"/>
    </ac:deMkLst>
    <p188:replyLst>
      <p188:reply id="{D1DBDD69-9E14-4B84-B185-C1005126CDCF}" authorId="{DDD9C855-0D3B-29F8-4DDA-1EB8D8409E9F}" created="2024-08-26T13:04:12.923">
        <p188:txBody>
          <a:bodyPr/>
          <a:lstStyle/>
          <a:p>
            <a:r>
              <a:rPr lang="fi-FI"/>
              <a:t>Mulla tai Paulalla ei oo tästä kuvasta tietoa...</a:t>
            </a:r>
          </a:p>
        </p188:txBody>
      </p188:reply>
    </p188:replyLst>
    <p188:txBody>
      <a:bodyPr/>
      <a:lstStyle/>
      <a:p>
        <a:r>
          <a:rPr lang="fi-FI"/>
          <a:t>[@Kiviranta Laura] Puuttuu kuvan lähde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878A5-6832-4610-AFA1-C2B86BD62A6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fi-FI"/>
        </a:p>
      </dgm:t>
    </dgm:pt>
    <dgm:pt modelId="{DAF70C42-4F57-4461-A243-8A2CB8BC8B0B}">
      <dgm:prSet phldrT="[Teksti]" custT="1"/>
      <dgm:spPr/>
      <dgm:t>
        <a:bodyPr/>
        <a:lstStyle/>
        <a:p>
          <a:r>
            <a:rPr lang="fi-FI" sz="1700" b="1">
              <a:solidFill>
                <a:schemeClr val="tx2"/>
              </a:solidFill>
            </a:rPr>
            <a:t>+ Nopea viestintä  </a:t>
          </a:r>
        </a:p>
        <a:p>
          <a:r>
            <a:rPr lang="fi-FI" sz="1700" b="1">
              <a:solidFill>
                <a:schemeClr val="tx2"/>
              </a:solidFill>
            </a:rPr>
            <a:t>Helppoa ja kivaa  </a:t>
          </a:r>
        </a:p>
        <a:p>
          <a:r>
            <a:rPr lang="fi-FI" sz="1700" b="1">
              <a:solidFill>
                <a:schemeClr val="tx2"/>
              </a:solidFill>
            </a:rPr>
            <a:t>Kaverit</a:t>
          </a:r>
        </a:p>
        <a:p>
          <a:r>
            <a:rPr lang="fi-FI" sz="1700" b="1">
              <a:solidFill>
                <a:schemeClr val="tx2"/>
              </a:solidFill>
            </a:rPr>
            <a:t> Oikeaa tietoa </a:t>
          </a:r>
        </a:p>
        <a:p>
          <a:r>
            <a:rPr lang="fi-FI" sz="1700" b="1">
              <a:solidFill>
                <a:schemeClr val="tx2"/>
              </a:solidFill>
            </a:rPr>
            <a:t> Helppo käyttää </a:t>
          </a:r>
        </a:p>
        <a:p>
          <a:r>
            <a:rPr lang="fi-FI" sz="1700" b="1">
              <a:solidFill>
                <a:schemeClr val="tx2"/>
              </a:solidFill>
            </a:rPr>
            <a:t>Hyviä roolimalleja: striimit, tubettajat tms </a:t>
          </a:r>
        </a:p>
        <a:p>
          <a:r>
            <a:rPr lang="fi-FI" sz="1700" b="1">
              <a:solidFill>
                <a:schemeClr val="tx2"/>
              </a:solidFill>
              <a:sym typeface="Wingdings" panose="05000000000000000000" pitchFamily="2" charset="2"/>
            </a:rPr>
            <a:t>Hyvää sisältöä</a:t>
          </a:r>
          <a:endParaRPr lang="fi-FI" sz="1700">
            <a:solidFill>
              <a:schemeClr val="tx2"/>
            </a:solidFill>
          </a:endParaRPr>
        </a:p>
      </dgm:t>
    </dgm:pt>
    <dgm:pt modelId="{A8A2ED18-5C6B-4910-BAEA-BB30E713E3E3}" type="parTrans" cxnId="{351AF3EC-6810-47BA-80ED-30A2E702D560}">
      <dgm:prSet/>
      <dgm:spPr/>
      <dgm:t>
        <a:bodyPr/>
        <a:lstStyle/>
        <a:p>
          <a:endParaRPr lang="fi-FI"/>
        </a:p>
      </dgm:t>
    </dgm:pt>
    <dgm:pt modelId="{E4423481-3188-460C-B5CE-C85502436656}" type="sibTrans" cxnId="{351AF3EC-6810-47BA-80ED-30A2E702D560}">
      <dgm:prSet/>
      <dgm:spPr/>
      <dgm:t>
        <a:bodyPr/>
        <a:lstStyle/>
        <a:p>
          <a:endParaRPr lang="fi-FI"/>
        </a:p>
      </dgm:t>
    </dgm:pt>
    <dgm:pt modelId="{9736C088-B303-4B55-B431-A9C6AD901C21}">
      <dgm:prSet phldrT="[Teksti]"/>
      <dgm:spPr/>
      <dgm:t>
        <a:bodyPr/>
        <a:lstStyle/>
        <a:p>
          <a:r>
            <a:rPr lang="fi-FI" b="1">
              <a:solidFill>
                <a:schemeClr val="tx2"/>
              </a:solidFill>
            </a:rPr>
            <a:t>-Matalampi kynnys hölmöillä </a:t>
          </a:r>
        </a:p>
        <a:p>
          <a:r>
            <a:rPr lang="fi-FI" b="1">
              <a:solidFill>
                <a:schemeClr val="tx2"/>
              </a:solidFill>
            </a:rPr>
            <a:t>Kiusaaminen, nöyryytys </a:t>
          </a:r>
        </a:p>
        <a:p>
          <a:r>
            <a:rPr lang="fi-FI" b="1">
              <a:solidFill>
                <a:schemeClr val="tx2"/>
              </a:solidFill>
            </a:rPr>
            <a:t>Paljon väärää tietoa </a:t>
          </a:r>
        </a:p>
        <a:p>
          <a:r>
            <a:rPr lang="fi-FI" b="1">
              <a:solidFill>
                <a:schemeClr val="tx2"/>
              </a:solidFill>
              <a:sym typeface="Wingdings" panose="05000000000000000000" pitchFamily="2" charset="2"/>
            </a:rPr>
            <a:t>Yksinäisyys </a:t>
          </a:r>
        </a:p>
        <a:p>
          <a:r>
            <a:rPr lang="fi-FI" b="1">
              <a:solidFill>
                <a:schemeClr val="tx2"/>
              </a:solidFill>
              <a:sym typeface="Wingdings" panose="05000000000000000000" pitchFamily="2" charset="2"/>
            </a:rPr>
            <a:t>Ryhmäpaine</a:t>
          </a:r>
        </a:p>
        <a:p>
          <a:r>
            <a:rPr lang="fi-FI" b="1">
              <a:solidFill>
                <a:schemeClr val="tx2"/>
              </a:solidFill>
              <a:sym typeface="Wingdings" panose="05000000000000000000" pitchFamily="2" charset="2"/>
            </a:rPr>
            <a:t> Huonoja roolimalleja: striimit, tubettajat tms.</a:t>
          </a:r>
        </a:p>
        <a:p>
          <a:r>
            <a:rPr lang="fi-FI" b="1">
              <a:solidFill>
                <a:schemeClr val="tx2"/>
              </a:solidFill>
              <a:sym typeface="Wingdings" panose="05000000000000000000" pitchFamily="2" charset="2"/>
            </a:rPr>
            <a:t> Haitallista sisältöä</a:t>
          </a:r>
          <a:endParaRPr lang="fi-FI">
            <a:solidFill>
              <a:schemeClr val="tx2"/>
            </a:solidFill>
          </a:endParaRPr>
        </a:p>
      </dgm:t>
    </dgm:pt>
    <dgm:pt modelId="{690A934F-F0D2-4127-BD1E-5E99BA72EA51}" type="parTrans" cxnId="{652F9CB6-E8FA-441A-B2C9-A5DA0C13F172}">
      <dgm:prSet/>
      <dgm:spPr/>
      <dgm:t>
        <a:bodyPr/>
        <a:lstStyle/>
        <a:p>
          <a:endParaRPr lang="fi-FI"/>
        </a:p>
      </dgm:t>
    </dgm:pt>
    <dgm:pt modelId="{253403F6-4A64-4EAD-8BAF-220C506D765F}" type="sibTrans" cxnId="{652F9CB6-E8FA-441A-B2C9-A5DA0C13F172}">
      <dgm:prSet/>
      <dgm:spPr/>
      <dgm:t>
        <a:bodyPr/>
        <a:lstStyle/>
        <a:p>
          <a:endParaRPr lang="fi-FI"/>
        </a:p>
      </dgm:t>
    </dgm:pt>
    <dgm:pt modelId="{EB173F6B-3E7C-423B-9CCD-AC9F91931164}">
      <dgm:prSet/>
      <dgm:spPr/>
      <dgm:t>
        <a:bodyPr/>
        <a:lstStyle/>
        <a:p>
          <a:endParaRPr lang="fi-FI"/>
        </a:p>
      </dgm:t>
    </dgm:pt>
    <dgm:pt modelId="{3EC8975B-5ED8-4767-B07E-90F69C88A5F4}" type="parTrans" cxnId="{F81FD0B1-027E-408C-B52B-961D8C152B8A}">
      <dgm:prSet/>
      <dgm:spPr/>
      <dgm:t>
        <a:bodyPr/>
        <a:lstStyle/>
        <a:p>
          <a:endParaRPr lang="fi-FI"/>
        </a:p>
      </dgm:t>
    </dgm:pt>
    <dgm:pt modelId="{A0E63996-C2A4-41A5-91B3-D5ADD0ABF59D}" type="sibTrans" cxnId="{F81FD0B1-027E-408C-B52B-961D8C152B8A}">
      <dgm:prSet/>
      <dgm:spPr/>
      <dgm:t>
        <a:bodyPr/>
        <a:lstStyle/>
        <a:p>
          <a:endParaRPr lang="fi-FI"/>
        </a:p>
      </dgm:t>
    </dgm:pt>
    <dgm:pt modelId="{831F8C1B-7A6B-4EF3-A1D2-4508C81DE0F5}" type="pres">
      <dgm:prSet presAssocID="{413878A5-6832-4610-AFA1-C2B86BD62A65}" presName="compositeShape" presStyleCnt="0">
        <dgm:presLayoutVars>
          <dgm:chMax val="2"/>
          <dgm:dir/>
          <dgm:resizeHandles val="exact"/>
        </dgm:presLayoutVars>
      </dgm:prSet>
      <dgm:spPr/>
    </dgm:pt>
    <dgm:pt modelId="{5380EAA4-ED2C-4EC1-992E-FE2854728450}" type="pres">
      <dgm:prSet presAssocID="{413878A5-6832-4610-AFA1-C2B86BD62A65}" presName="ribbon" presStyleLbl="node1" presStyleIdx="0" presStyleCnt="1" custScaleY="120271"/>
      <dgm:spPr>
        <a:solidFill>
          <a:schemeClr val="bg2"/>
        </a:solidFill>
        <a:ln>
          <a:solidFill>
            <a:schemeClr val="tx2"/>
          </a:solidFill>
        </a:ln>
      </dgm:spPr>
    </dgm:pt>
    <dgm:pt modelId="{B42FF7E8-C0B9-49B5-BB4C-F86EB6B3C908}" type="pres">
      <dgm:prSet presAssocID="{413878A5-6832-4610-AFA1-C2B86BD62A65}" presName="leftArrowText" presStyleLbl="node1" presStyleIdx="0" presStyleCnt="1" custScaleY="119947">
        <dgm:presLayoutVars>
          <dgm:chMax val="0"/>
          <dgm:bulletEnabled val="1"/>
        </dgm:presLayoutVars>
      </dgm:prSet>
      <dgm:spPr/>
    </dgm:pt>
    <dgm:pt modelId="{192A99A4-478E-4B69-A8F8-F3F147FFD2DC}" type="pres">
      <dgm:prSet presAssocID="{413878A5-6832-4610-AFA1-C2B86BD62A65}" presName="rightArrowText" presStyleLbl="node1" presStyleIdx="0" presStyleCnt="1" custScaleY="116283">
        <dgm:presLayoutVars>
          <dgm:chMax val="0"/>
          <dgm:bulletEnabled val="1"/>
        </dgm:presLayoutVars>
      </dgm:prSet>
      <dgm:spPr/>
    </dgm:pt>
  </dgm:ptLst>
  <dgm:cxnLst>
    <dgm:cxn modelId="{2FA09F0B-EDAF-47CD-9D2B-D5041EC9B434}" type="presOf" srcId="{DAF70C42-4F57-4461-A243-8A2CB8BC8B0B}" destId="{B42FF7E8-C0B9-49B5-BB4C-F86EB6B3C908}" srcOrd="0" destOrd="0" presId="urn:microsoft.com/office/officeart/2005/8/layout/arrow6"/>
    <dgm:cxn modelId="{3341151A-B9AE-4B92-8F5C-8E293475C3AC}" type="presOf" srcId="{9736C088-B303-4B55-B431-A9C6AD901C21}" destId="{192A99A4-478E-4B69-A8F8-F3F147FFD2DC}" srcOrd="0" destOrd="0" presId="urn:microsoft.com/office/officeart/2005/8/layout/arrow6"/>
    <dgm:cxn modelId="{DA767523-D5EA-42D0-AA0F-38B498CDD812}" type="presOf" srcId="{413878A5-6832-4610-AFA1-C2B86BD62A65}" destId="{831F8C1B-7A6B-4EF3-A1D2-4508C81DE0F5}" srcOrd="0" destOrd="0" presId="urn:microsoft.com/office/officeart/2005/8/layout/arrow6"/>
    <dgm:cxn modelId="{F81FD0B1-027E-408C-B52B-961D8C152B8A}" srcId="{413878A5-6832-4610-AFA1-C2B86BD62A65}" destId="{EB173F6B-3E7C-423B-9CCD-AC9F91931164}" srcOrd="2" destOrd="0" parTransId="{3EC8975B-5ED8-4767-B07E-90F69C88A5F4}" sibTransId="{A0E63996-C2A4-41A5-91B3-D5ADD0ABF59D}"/>
    <dgm:cxn modelId="{652F9CB6-E8FA-441A-B2C9-A5DA0C13F172}" srcId="{413878A5-6832-4610-AFA1-C2B86BD62A65}" destId="{9736C088-B303-4B55-B431-A9C6AD901C21}" srcOrd="1" destOrd="0" parTransId="{690A934F-F0D2-4127-BD1E-5E99BA72EA51}" sibTransId="{253403F6-4A64-4EAD-8BAF-220C506D765F}"/>
    <dgm:cxn modelId="{351AF3EC-6810-47BA-80ED-30A2E702D560}" srcId="{413878A5-6832-4610-AFA1-C2B86BD62A65}" destId="{DAF70C42-4F57-4461-A243-8A2CB8BC8B0B}" srcOrd="0" destOrd="0" parTransId="{A8A2ED18-5C6B-4910-BAEA-BB30E713E3E3}" sibTransId="{E4423481-3188-460C-B5CE-C85502436656}"/>
    <dgm:cxn modelId="{488162F2-E20B-43C6-9E14-24B035E99770}" type="presParOf" srcId="{831F8C1B-7A6B-4EF3-A1D2-4508C81DE0F5}" destId="{5380EAA4-ED2C-4EC1-992E-FE2854728450}" srcOrd="0" destOrd="0" presId="urn:microsoft.com/office/officeart/2005/8/layout/arrow6"/>
    <dgm:cxn modelId="{E1653F21-DAF0-4C4E-A77D-97DCC2026FB6}" type="presParOf" srcId="{831F8C1B-7A6B-4EF3-A1D2-4508C81DE0F5}" destId="{B42FF7E8-C0B9-49B5-BB4C-F86EB6B3C908}" srcOrd="1" destOrd="0" presId="urn:microsoft.com/office/officeart/2005/8/layout/arrow6"/>
    <dgm:cxn modelId="{559D9D5B-61E5-4A56-B653-1B400ACE65EA}" type="presParOf" srcId="{831F8C1B-7A6B-4EF3-A1D2-4508C81DE0F5}" destId="{192A99A4-478E-4B69-A8F8-F3F147FFD2DC}"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0EAA4-ED2C-4EC1-992E-FE2854728450}">
      <dsp:nvSpPr>
        <dsp:cNvPr id="0" name=""/>
        <dsp:cNvSpPr/>
      </dsp:nvSpPr>
      <dsp:spPr>
        <a:xfrm>
          <a:off x="0" y="250546"/>
          <a:ext cx="10778113" cy="5185177"/>
        </a:xfrm>
        <a:prstGeom prst="leftRightRibbon">
          <a:avLst/>
        </a:prstGeom>
        <a:solidFill>
          <a:schemeClr val="bg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B42FF7E8-C0B9-49B5-BB4C-F86EB6B3C908}">
      <dsp:nvSpPr>
        <dsp:cNvPr id="0" name=""/>
        <dsp:cNvSpPr/>
      </dsp:nvSpPr>
      <dsp:spPr>
        <a:xfrm>
          <a:off x="1293373" y="1231289"/>
          <a:ext cx="3556777" cy="25338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0452" rIns="0" bIns="64770" numCol="1" spcCol="1270" anchor="ctr" anchorCtr="0">
          <a:noAutofit/>
        </a:bodyPr>
        <a:lstStyle/>
        <a:p>
          <a:pPr marL="0" lvl="0" indent="0" algn="ctr" defTabSz="755650">
            <a:lnSpc>
              <a:spcPct val="90000"/>
            </a:lnSpc>
            <a:spcBef>
              <a:spcPct val="0"/>
            </a:spcBef>
            <a:spcAft>
              <a:spcPct val="35000"/>
            </a:spcAft>
            <a:buNone/>
          </a:pPr>
          <a:r>
            <a:rPr lang="fi-FI" sz="1700" b="1" kern="1200">
              <a:solidFill>
                <a:schemeClr val="tx2"/>
              </a:solidFill>
            </a:rPr>
            <a:t>+ Nopea viestintä  </a:t>
          </a:r>
        </a:p>
        <a:p>
          <a:pPr marL="0" lvl="0" indent="0" algn="ctr" defTabSz="755650">
            <a:lnSpc>
              <a:spcPct val="90000"/>
            </a:lnSpc>
            <a:spcBef>
              <a:spcPct val="0"/>
            </a:spcBef>
            <a:spcAft>
              <a:spcPct val="35000"/>
            </a:spcAft>
            <a:buNone/>
          </a:pPr>
          <a:r>
            <a:rPr lang="fi-FI" sz="1700" b="1" kern="1200">
              <a:solidFill>
                <a:schemeClr val="tx2"/>
              </a:solidFill>
            </a:rPr>
            <a:t>Helppoa ja kivaa  </a:t>
          </a:r>
        </a:p>
        <a:p>
          <a:pPr marL="0" lvl="0" indent="0" algn="ctr" defTabSz="755650">
            <a:lnSpc>
              <a:spcPct val="90000"/>
            </a:lnSpc>
            <a:spcBef>
              <a:spcPct val="0"/>
            </a:spcBef>
            <a:spcAft>
              <a:spcPct val="35000"/>
            </a:spcAft>
            <a:buNone/>
          </a:pPr>
          <a:r>
            <a:rPr lang="fi-FI" sz="1700" b="1" kern="1200">
              <a:solidFill>
                <a:schemeClr val="tx2"/>
              </a:solidFill>
            </a:rPr>
            <a:t>Kaverit</a:t>
          </a:r>
        </a:p>
        <a:p>
          <a:pPr marL="0" lvl="0" indent="0" algn="ctr" defTabSz="755650">
            <a:lnSpc>
              <a:spcPct val="90000"/>
            </a:lnSpc>
            <a:spcBef>
              <a:spcPct val="0"/>
            </a:spcBef>
            <a:spcAft>
              <a:spcPct val="35000"/>
            </a:spcAft>
            <a:buNone/>
          </a:pPr>
          <a:r>
            <a:rPr lang="fi-FI" sz="1700" b="1" kern="1200">
              <a:solidFill>
                <a:schemeClr val="tx2"/>
              </a:solidFill>
            </a:rPr>
            <a:t> Oikeaa tietoa </a:t>
          </a:r>
        </a:p>
        <a:p>
          <a:pPr marL="0" lvl="0" indent="0" algn="ctr" defTabSz="755650">
            <a:lnSpc>
              <a:spcPct val="90000"/>
            </a:lnSpc>
            <a:spcBef>
              <a:spcPct val="0"/>
            </a:spcBef>
            <a:spcAft>
              <a:spcPct val="35000"/>
            </a:spcAft>
            <a:buNone/>
          </a:pPr>
          <a:r>
            <a:rPr lang="fi-FI" sz="1700" b="1" kern="1200">
              <a:solidFill>
                <a:schemeClr val="tx2"/>
              </a:solidFill>
            </a:rPr>
            <a:t> Helppo käyttää </a:t>
          </a:r>
        </a:p>
        <a:p>
          <a:pPr marL="0" lvl="0" indent="0" algn="ctr" defTabSz="755650">
            <a:lnSpc>
              <a:spcPct val="90000"/>
            </a:lnSpc>
            <a:spcBef>
              <a:spcPct val="0"/>
            </a:spcBef>
            <a:spcAft>
              <a:spcPct val="35000"/>
            </a:spcAft>
            <a:buNone/>
          </a:pPr>
          <a:r>
            <a:rPr lang="fi-FI" sz="1700" b="1" kern="1200">
              <a:solidFill>
                <a:schemeClr val="tx2"/>
              </a:solidFill>
            </a:rPr>
            <a:t>Hyviä roolimalleja: striimit, tubettajat tms </a:t>
          </a:r>
        </a:p>
        <a:p>
          <a:pPr marL="0" lvl="0" indent="0" algn="ctr" defTabSz="755650">
            <a:lnSpc>
              <a:spcPct val="90000"/>
            </a:lnSpc>
            <a:spcBef>
              <a:spcPct val="0"/>
            </a:spcBef>
            <a:spcAft>
              <a:spcPct val="35000"/>
            </a:spcAft>
            <a:buNone/>
          </a:pPr>
          <a:r>
            <a:rPr lang="fi-FI" sz="1700" b="1" kern="1200">
              <a:solidFill>
                <a:schemeClr val="tx2"/>
              </a:solidFill>
              <a:sym typeface="Wingdings" panose="05000000000000000000" pitchFamily="2" charset="2"/>
            </a:rPr>
            <a:t>Hyvää sisältöä</a:t>
          </a:r>
          <a:endParaRPr lang="fi-FI" sz="1700" kern="1200">
            <a:solidFill>
              <a:schemeClr val="tx2"/>
            </a:solidFill>
          </a:endParaRPr>
        </a:p>
      </dsp:txBody>
      <dsp:txXfrm>
        <a:off x="1293373" y="1231289"/>
        <a:ext cx="3556777" cy="2533892"/>
      </dsp:txXfrm>
    </dsp:sp>
    <dsp:sp modelId="{192A99A4-478E-4B69-A8F8-F3F147FFD2DC}">
      <dsp:nvSpPr>
        <dsp:cNvPr id="0" name=""/>
        <dsp:cNvSpPr/>
      </dsp:nvSpPr>
      <dsp:spPr>
        <a:xfrm>
          <a:off x="5389056" y="1959789"/>
          <a:ext cx="4203464" cy="24564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fi-FI" sz="1600" b="1" kern="1200">
              <a:solidFill>
                <a:schemeClr val="tx2"/>
              </a:solidFill>
            </a:rPr>
            <a:t>-Matalampi kynnys hölmöillä </a:t>
          </a:r>
        </a:p>
        <a:p>
          <a:pPr marL="0" lvl="0" indent="0" algn="ctr" defTabSz="711200">
            <a:lnSpc>
              <a:spcPct val="90000"/>
            </a:lnSpc>
            <a:spcBef>
              <a:spcPct val="0"/>
            </a:spcBef>
            <a:spcAft>
              <a:spcPct val="35000"/>
            </a:spcAft>
            <a:buNone/>
          </a:pPr>
          <a:r>
            <a:rPr lang="fi-FI" sz="1600" b="1" kern="1200">
              <a:solidFill>
                <a:schemeClr val="tx2"/>
              </a:solidFill>
            </a:rPr>
            <a:t>Kiusaaminen, nöyryytys </a:t>
          </a:r>
        </a:p>
        <a:p>
          <a:pPr marL="0" lvl="0" indent="0" algn="ctr" defTabSz="711200">
            <a:lnSpc>
              <a:spcPct val="90000"/>
            </a:lnSpc>
            <a:spcBef>
              <a:spcPct val="0"/>
            </a:spcBef>
            <a:spcAft>
              <a:spcPct val="35000"/>
            </a:spcAft>
            <a:buNone/>
          </a:pPr>
          <a:r>
            <a:rPr lang="fi-FI" sz="1600" b="1" kern="1200">
              <a:solidFill>
                <a:schemeClr val="tx2"/>
              </a:solidFill>
            </a:rPr>
            <a:t>Paljon väärää tietoa </a:t>
          </a:r>
        </a:p>
        <a:p>
          <a:pPr marL="0" lvl="0" indent="0" algn="ctr" defTabSz="711200">
            <a:lnSpc>
              <a:spcPct val="90000"/>
            </a:lnSpc>
            <a:spcBef>
              <a:spcPct val="0"/>
            </a:spcBef>
            <a:spcAft>
              <a:spcPct val="35000"/>
            </a:spcAft>
            <a:buNone/>
          </a:pPr>
          <a:r>
            <a:rPr lang="fi-FI" sz="1600" b="1" kern="1200">
              <a:solidFill>
                <a:schemeClr val="tx2"/>
              </a:solidFill>
              <a:sym typeface="Wingdings" panose="05000000000000000000" pitchFamily="2" charset="2"/>
            </a:rPr>
            <a:t>Yksinäisyys </a:t>
          </a:r>
        </a:p>
        <a:p>
          <a:pPr marL="0" lvl="0" indent="0" algn="ctr" defTabSz="711200">
            <a:lnSpc>
              <a:spcPct val="90000"/>
            </a:lnSpc>
            <a:spcBef>
              <a:spcPct val="0"/>
            </a:spcBef>
            <a:spcAft>
              <a:spcPct val="35000"/>
            </a:spcAft>
            <a:buNone/>
          </a:pPr>
          <a:r>
            <a:rPr lang="fi-FI" sz="1600" b="1" kern="1200">
              <a:solidFill>
                <a:schemeClr val="tx2"/>
              </a:solidFill>
              <a:sym typeface="Wingdings" panose="05000000000000000000" pitchFamily="2" charset="2"/>
            </a:rPr>
            <a:t>Ryhmäpaine</a:t>
          </a:r>
        </a:p>
        <a:p>
          <a:pPr marL="0" lvl="0" indent="0" algn="ctr" defTabSz="711200">
            <a:lnSpc>
              <a:spcPct val="90000"/>
            </a:lnSpc>
            <a:spcBef>
              <a:spcPct val="0"/>
            </a:spcBef>
            <a:spcAft>
              <a:spcPct val="35000"/>
            </a:spcAft>
            <a:buNone/>
          </a:pPr>
          <a:r>
            <a:rPr lang="fi-FI" sz="1600" b="1" kern="1200">
              <a:solidFill>
                <a:schemeClr val="tx2"/>
              </a:solidFill>
              <a:sym typeface="Wingdings" panose="05000000000000000000" pitchFamily="2" charset="2"/>
            </a:rPr>
            <a:t> Huonoja roolimalleja: striimit, tubettajat tms.</a:t>
          </a:r>
        </a:p>
        <a:p>
          <a:pPr marL="0" lvl="0" indent="0" algn="ctr" defTabSz="711200">
            <a:lnSpc>
              <a:spcPct val="90000"/>
            </a:lnSpc>
            <a:spcBef>
              <a:spcPct val="0"/>
            </a:spcBef>
            <a:spcAft>
              <a:spcPct val="35000"/>
            </a:spcAft>
            <a:buNone/>
          </a:pPr>
          <a:r>
            <a:rPr lang="fi-FI" sz="1600" b="1" kern="1200">
              <a:solidFill>
                <a:schemeClr val="tx2"/>
              </a:solidFill>
              <a:sym typeface="Wingdings" panose="05000000000000000000" pitchFamily="2" charset="2"/>
            </a:rPr>
            <a:t> Haitallista sisältöä</a:t>
          </a:r>
          <a:endParaRPr lang="fi-FI" sz="1600" kern="1200">
            <a:solidFill>
              <a:schemeClr val="tx2"/>
            </a:solidFill>
          </a:endParaRPr>
        </a:p>
      </dsp:txBody>
      <dsp:txXfrm>
        <a:off x="5389056" y="1959789"/>
        <a:ext cx="4203464" cy="2456490"/>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8DDAD-DC96-4BC5-9FF1-4BA39E56279A}" type="datetimeFigureOut">
              <a:t>8.10.2025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B6B32-C4A1-4A9D-88BE-930F67B73603}" type="slidenum">
              <a:t>‹#›</a:t>
            </a:fld>
            <a:endParaRPr lang="en-US"/>
          </a:p>
        </p:txBody>
      </p:sp>
    </p:spTree>
    <p:extLst>
      <p:ext uri="{BB962C8B-B14F-4D97-AF65-F5344CB8AC3E}">
        <p14:creationId xmlns:p14="http://schemas.microsoft.com/office/powerpoint/2010/main" val="4186526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entimeter.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e.kahoot.it/details/paihdetieto-6-luokkalaisille/026a6326-4d44-4d56-ac84-bf9cbaad576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Herättely</a:t>
            </a:r>
            <a:r>
              <a:rPr lang="en-US" dirty="0">
                <a:cs typeface="Calibri"/>
              </a:rPr>
              <a:t> </a:t>
            </a:r>
            <a:r>
              <a:rPr lang="en-US" dirty="0" err="1">
                <a:cs typeface="Calibri"/>
              </a:rPr>
              <a:t>aiheeseen</a:t>
            </a:r>
            <a:r>
              <a:rPr lang="en-US" dirty="0">
                <a:cs typeface="Calibri"/>
              </a:rPr>
              <a:t> </a:t>
            </a:r>
            <a:r>
              <a:rPr lang="en-US" dirty="0" err="1">
                <a:cs typeface="Calibri"/>
              </a:rPr>
              <a:t>kyselemällä</a:t>
            </a:r>
            <a:r>
              <a:rPr lang="en-US" dirty="0">
                <a:cs typeface="Calibri"/>
              </a:rPr>
              <a:t> </a:t>
            </a:r>
            <a:r>
              <a:rPr lang="en-US" dirty="0" err="1">
                <a:cs typeface="Calibri"/>
              </a:rPr>
              <a:t>tietääkö</a:t>
            </a:r>
            <a:r>
              <a:rPr lang="en-US" dirty="0">
                <a:cs typeface="Calibri"/>
              </a:rPr>
              <a:t> </a:t>
            </a:r>
            <a:r>
              <a:rPr lang="en-US" dirty="0" err="1">
                <a:cs typeface="Calibri"/>
              </a:rPr>
              <a:t>oppilaat</a:t>
            </a:r>
            <a:r>
              <a:rPr lang="en-US" dirty="0">
                <a:cs typeface="Calibri"/>
              </a:rPr>
              <a:t> </a:t>
            </a:r>
            <a:r>
              <a:rPr lang="en-US" dirty="0" err="1">
                <a:cs typeface="Calibri"/>
              </a:rPr>
              <a:t>mitä</a:t>
            </a:r>
            <a:r>
              <a:rPr lang="en-US" dirty="0">
                <a:cs typeface="Calibri"/>
              </a:rPr>
              <a:t> </a:t>
            </a:r>
            <a:r>
              <a:rPr lang="en-US" dirty="0" err="1">
                <a:cs typeface="Calibri"/>
              </a:rPr>
              <a:t>päihteisiin</a:t>
            </a:r>
            <a:r>
              <a:rPr lang="en-US" dirty="0">
                <a:cs typeface="Calibri"/>
              </a:rPr>
              <a:t> </a:t>
            </a:r>
            <a:r>
              <a:rPr lang="en-US" dirty="0" err="1">
                <a:cs typeface="Calibri"/>
              </a:rPr>
              <a:t>kuuluu</a:t>
            </a:r>
            <a:r>
              <a:rPr lang="en-US" dirty="0">
                <a:cs typeface="Calibri"/>
              </a:rPr>
              <a:t> ja </a:t>
            </a:r>
            <a:r>
              <a:rPr lang="en-US" dirty="0" err="1">
                <a:cs typeface="Calibri"/>
              </a:rPr>
              <a:t>mitä</a:t>
            </a:r>
            <a:r>
              <a:rPr lang="en-US" dirty="0">
                <a:cs typeface="Calibri"/>
              </a:rPr>
              <a:t> </a:t>
            </a:r>
            <a:r>
              <a:rPr lang="en-US" dirty="0" err="1">
                <a:cs typeface="Calibri"/>
              </a:rPr>
              <a:t>päihteet</a:t>
            </a:r>
            <a:r>
              <a:rPr lang="en-US" dirty="0">
                <a:cs typeface="Calibri"/>
              </a:rPr>
              <a:t> </a:t>
            </a:r>
            <a:r>
              <a:rPr lang="en-US" dirty="0" err="1">
                <a:cs typeface="Calibri"/>
              </a:rPr>
              <a:t>ovat</a:t>
            </a:r>
            <a:r>
              <a:rPr lang="en-US" dirty="0">
                <a:cs typeface="Calibri"/>
              </a:rPr>
              <a:t>. Jos </a:t>
            </a:r>
            <a:r>
              <a:rPr lang="en-US" dirty="0" err="1">
                <a:cs typeface="Calibri"/>
              </a:rPr>
              <a:t>tarvitsee</a:t>
            </a:r>
            <a:r>
              <a:rPr lang="en-US" dirty="0">
                <a:cs typeface="Calibri"/>
              </a:rPr>
              <a:t> </a:t>
            </a:r>
            <a:r>
              <a:rPr lang="en-US" dirty="0" err="1">
                <a:cs typeface="Calibri"/>
              </a:rPr>
              <a:t>itselle</a:t>
            </a:r>
            <a:r>
              <a:rPr lang="en-US" dirty="0">
                <a:cs typeface="Calibri"/>
              </a:rPr>
              <a:t> </a:t>
            </a:r>
            <a:r>
              <a:rPr lang="en-US" dirty="0" err="1">
                <a:cs typeface="Calibri"/>
              </a:rPr>
              <a:t>tukea</a:t>
            </a:r>
            <a:r>
              <a:rPr lang="en-US" dirty="0">
                <a:cs typeface="Calibri"/>
              </a:rPr>
              <a:t>, </a:t>
            </a:r>
            <a:r>
              <a:rPr lang="en-US" dirty="0" err="1">
                <a:cs typeface="Calibri"/>
              </a:rPr>
              <a:t>seuraavassa</a:t>
            </a:r>
            <a:r>
              <a:rPr lang="en-US" dirty="0">
                <a:cs typeface="Calibri"/>
              </a:rPr>
              <a:t> </a:t>
            </a:r>
            <a:r>
              <a:rPr lang="en-US" dirty="0" err="1">
                <a:cs typeface="Calibri"/>
              </a:rPr>
              <a:t>diassa</a:t>
            </a:r>
            <a:r>
              <a:rPr lang="en-US" dirty="0">
                <a:cs typeface="Calibri"/>
              </a:rPr>
              <a:t> on </a:t>
            </a:r>
            <a:r>
              <a:rPr lang="en-US" dirty="0" err="1">
                <a:cs typeface="Calibri"/>
              </a:rPr>
              <a:t>oikeat</a:t>
            </a:r>
            <a:r>
              <a:rPr lang="en-US" dirty="0">
                <a:cs typeface="Calibri"/>
              </a:rPr>
              <a:t> </a:t>
            </a:r>
            <a:r>
              <a:rPr lang="en-US" dirty="0" err="1">
                <a:cs typeface="Calibri"/>
              </a:rPr>
              <a:t>tiedot</a:t>
            </a:r>
            <a:r>
              <a:rPr lang="en-US" dirty="0">
                <a:cs typeface="Calibri"/>
              </a:rPr>
              <a:t> </a:t>
            </a:r>
            <a:r>
              <a:rPr lang="en-US" dirty="0" err="1">
                <a:cs typeface="Calibri"/>
              </a:rPr>
              <a:t>ikärajojen</a:t>
            </a:r>
            <a:r>
              <a:rPr lang="en-US" dirty="0">
                <a:cs typeface="Calibri"/>
              </a:rPr>
              <a:t> </a:t>
            </a:r>
            <a:r>
              <a:rPr lang="en-US" dirty="0" err="1">
                <a:cs typeface="Calibri"/>
              </a:rPr>
              <a:t>mukaan</a:t>
            </a:r>
            <a:r>
              <a:rPr lang="en-US" dirty="0">
                <a:cs typeface="Calibri"/>
              </a:rPr>
              <a:t> </a:t>
            </a:r>
            <a:r>
              <a:rPr lang="en-US" dirty="0" err="1">
                <a:cs typeface="Calibri"/>
              </a:rPr>
              <a:t>listattuna</a:t>
            </a:r>
            <a:r>
              <a:rPr lang="en-US" dirty="0">
                <a:cs typeface="Calibri"/>
              </a:rPr>
              <a:t>.</a:t>
            </a:r>
          </a:p>
        </p:txBody>
      </p:sp>
      <p:sp>
        <p:nvSpPr>
          <p:cNvPr id="4" name="Slide Number Placeholder 3"/>
          <p:cNvSpPr>
            <a:spLocks noGrp="1"/>
          </p:cNvSpPr>
          <p:nvPr>
            <p:ph type="sldNum" sz="quarter" idx="5"/>
          </p:nvPr>
        </p:nvSpPr>
        <p:spPr/>
        <p:txBody>
          <a:bodyPr/>
          <a:lstStyle/>
          <a:p>
            <a:fld id="{EFFB6B32-C4A1-4A9D-88BE-930F67B73603}" type="slidenum">
              <a:t>2</a:t>
            </a:fld>
            <a:endParaRPr lang="en-US"/>
          </a:p>
        </p:txBody>
      </p:sp>
    </p:spTree>
    <p:extLst>
      <p:ext uri="{BB962C8B-B14F-4D97-AF65-F5344CB8AC3E}">
        <p14:creationId xmlns:p14="http://schemas.microsoft.com/office/powerpoint/2010/main" val="4025763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Kysymyksiä voidaan pohtia pienryhmissä. Jokaisella ryhmällä voi olla oma aihe pohdittavaksi. Aiheet voivat olla esimerkiksi "Miten päihdeteemaiset videot voivat vaikuttaa katsojaan, tai videon tekijään, mitä hyviä puolia somessa on (päihdeteemaan liittyen), mitä haittoja voi olla?"</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Kysymyksiin voidaan vastata myös esimerkiksi </a:t>
            </a:r>
            <a:r>
              <a:rPr lang="fi-FI" sz="1800" kern="100" dirty="0" err="1">
                <a:effectLst/>
                <a:latin typeface="Arial" panose="020B0604020202020204" pitchFamily="34" charset="0"/>
                <a:ea typeface="Aptos"/>
                <a:cs typeface="Times New Roman" panose="02020603050405020304" pitchFamily="18" charset="0"/>
              </a:rPr>
              <a:t>mentimeterin</a:t>
            </a:r>
            <a:r>
              <a:rPr lang="fi-FI" sz="1800" kern="100" dirty="0">
                <a:effectLst/>
                <a:latin typeface="Arial" panose="020B0604020202020204" pitchFamily="34" charset="0"/>
                <a:ea typeface="Aptos"/>
                <a:cs typeface="Times New Roman" panose="02020603050405020304" pitchFamily="18" charset="0"/>
              </a:rPr>
              <a:t> avulla (</a:t>
            </a:r>
            <a:r>
              <a:rPr lang="fi-FI" sz="1800" u="sng" kern="100" dirty="0">
                <a:solidFill>
                  <a:srgbClr val="0000FF"/>
                </a:solidFill>
                <a:effectLst/>
                <a:latin typeface="Arial" panose="020B0604020202020204" pitchFamily="34" charset="0"/>
                <a:ea typeface="Aptos"/>
                <a:cs typeface="Times New Roman" panose="02020603050405020304" pitchFamily="18" charset="0"/>
                <a:hlinkClick r:id="rId3"/>
              </a:rPr>
              <a:t>www.mentimeter.com</a:t>
            </a:r>
            <a:r>
              <a:rPr lang="fi-FI" sz="1800" kern="100" dirty="0">
                <a:effectLst/>
                <a:latin typeface="Arial" panose="020B0604020202020204" pitchFamily="34" charset="0"/>
                <a:ea typeface="Aptos"/>
                <a:cs typeface="Times New Roman" panose="02020603050405020304" pitchFamily="18" charset="0"/>
              </a:rPr>
              <a:t>).</a:t>
            </a:r>
            <a:endParaRPr lang="fi-FI" sz="1800" kern="100" dirty="0">
              <a:effectLst/>
              <a:latin typeface="Aptos"/>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FFB6B32-C4A1-4A9D-88BE-930F67B73603}" type="slidenum">
              <a:rPr lang="en-US"/>
              <a:t>11</a:t>
            </a:fld>
            <a:endParaRPr lang="en-US"/>
          </a:p>
        </p:txBody>
      </p:sp>
    </p:spTree>
    <p:extLst>
      <p:ext uri="{BB962C8B-B14F-4D97-AF65-F5344CB8AC3E}">
        <p14:creationId xmlns:p14="http://schemas.microsoft.com/office/powerpoint/2010/main" val="1314652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00" dirty="0">
                <a:effectLst/>
                <a:latin typeface="Arial" panose="020B0604020202020204" pitchFamily="34" charset="0"/>
                <a:ea typeface="Aptos"/>
                <a:cs typeface="Times New Roman" panose="02020603050405020304" pitchFamily="18" charset="0"/>
              </a:rPr>
              <a:t>Tulostettava monistepohja</a:t>
            </a:r>
            <a:endParaRPr lang="fi-FI" sz="1800" kern="100" dirty="0">
              <a:effectLst/>
              <a:latin typeface="Aptos"/>
              <a:ea typeface="Aptos"/>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fld id="{EFFB6B32-C4A1-4A9D-88BE-930F67B73603}" type="slidenum">
              <a:rPr lang="fi-FI" smtClean="0"/>
              <a:t>12</a:t>
            </a:fld>
            <a:endParaRPr lang="fi-FI"/>
          </a:p>
        </p:txBody>
      </p:sp>
    </p:spTree>
    <p:extLst>
      <p:ext uri="{BB962C8B-B14F-4D97-AF65-F5344CB8AC3E}">
        <p14:creationId xmlns:p14="http://schemas.microsoft.com/office/powerpoint/2010/main" val="240895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dirty="0">
                <a:effectLst/>
                <a:latin typeface="Arial" panose="020B0604020202020204" pitchFamily="34" charset="0"/>
                <a:ea typeface="Aptos"/>
              </a:rPr>
              <a:t>Tulostettavan monisteen toinen puoli</a:t>
            </a:r>
            <a:endParaRPr lang="fi-FI" dirty="0"/>
          </a:p>
        </p:txBody>
      </p:sp>
      <p:sp>
        <p:nvSpPr>
          <p:cNvPr id="4" name="Dian numeron paikkamerkki 3"/>
          <p:cNvSpPr>
            <a:spLocks noGrp="1"/>
          </p:cNvSpPr>
          <p:nvPr>
            <p:ph type="sldNum" sz="quarter" idx="5"/>
          </p:nvPr>
        </p:nvSpPr>
        <p:spPr/>
        <p:txBody>
          <a:bodyPr/>
          <a:lstStyle/>
          <a:p>
            <a:fld id="{EFFB6B32-C4A1-4A9D-88BE-930F67B73603}" type="slidenum">
              <a:rPr lang="fi-FI" smtClean="0"/>
              <a:t>13</a:t>
            </a:fld>
            <a:endParaRPr lang="fi-FI"/>
          </a:p>
        </p:txBody>
      </p:sp>
    </p:spTree>
    <p:extLst>
      <p:ext uri="{BB962C8B-B14F-4D97-AF65-F5344CB8AC3E}">
        <p14:creationId xmlns:p14="http://schemas.microsoft.com/office/powerpoint/2010/main" val="4245063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Tänään aiheena: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Laillisuus yleisesti</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Sosiaalinen media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Tiedon luotettavuus</a:t>
            </a:r>
            <a:endParaRPr lang="fi-FI" sz="1800" kern="100" dirty="0">
              <a:effectLst/>
              <a:latin typeface="Aptos"/>
              <a:ea typeface="Aptos"/>
              <a:cs typeface="Times New Roman" panose="02020603050405020304" pitchFamily="18" charset="0"/>
            </a:endParaRPr>
          </a:p>
          <a:p>
            <a:pPr>
              <a:buNone/>
            </a:pPr>
            <a:r>
              <a:rPr lang="fi-FI" sz="1800" dirty="0">
                <a:effectLst/>
                <a:latin typeface="Arial" panose="020B0604020202020204" pitchFamily="34" charset="0"/>
                <a:ea typeface="Aptos"/>
              </a:rPr>
              <a:t>Ryhmätehtävä</a:t>
            </a:r>
            <a:endParaRPr lang="en-US" dirty="0">
              <a:cs typeface="Calibri"/>
            </a:endParaRPr>
          </a:p>
        </p:txBody>
      </p:sp>
      <p:sp>
        <p:nvSpPr>
          <p:cNvPr id="4" name="Dian numeron paikkamerkki 3"/>
          <p:cNvSpPr>
            <a:spLocks noGrp="1"/>
          </p:cNvSpPr>
          <p:nvPr>
            <p:ph type="sldNum" sz="quarter" idx="5"/>
          </p:nvPr>
        </p:nvSpPr>
        <p:spPr/>
        <p:txBody>
          <a:bodyPr/>
          <a:lstStyle/>
          <a:p>
            <a:fld id="{E0636EB6-E84F-41D4-9AEC-C8E4B5ED0A5E}" type="slidenum">
              <a:rPr lang="fi-FI"/>
              <a:t>14</a:t>
            </a:fld>
            <a:endParaRPr lang="fi-FI"/>
          </a:p>
        </p:txBody>
      </p:sp>
    </p:spTree>
    <p:extLst>
      <p:ext uri="{BB962C8B-B14F-4D97-AF65-F5344CB8AC3E}">
        <p14:creationId xmlns:p14="http://schemas.microsoft.com/office/powerpoint/2010/main" val="1033512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Yhteiskunnassa noudatetaan lakia, jotta yhteiskunta toimisi.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Aikuisten tulee suojella lapsen kasvu ja kehitys ja tämä on aikuisten vastuu.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Kuitenkin kun lapsi kasvaa, hän alkaa enenevissä määrin tekemään itsenäisiä päätöksiä esimerkiksi vapaa-ajallaan.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Näissä päätöksissä aikuisten kanssa opitut pelisäännöt suojaavat ja auttavat tekemään parempia ratkaisuja.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Lapsia tulee suojella tietyiltä asioilta ja siksi on olemassa esim. ikärajoja (elokuvat, pelit).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Lisäksi tiedetään, että lapset kehittyvät ja oppivat koko ajan, siksi osa vastuusta kasvaa 15-vuotiaana (rikosoikeudellinen vastuu), osa vasta 18-vuotiaana (täysi-ikäisyys).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Lait ohjaavat toimintaa myös netissä.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Vaikka aikuiset ovat aina vastuussa lastensa tekemisistä niin somessa myös lapsella on suuri vastuu käyttäytyä asiallisesti toisia ihmisiä kohtaan ja tiedostaa se, että esimerkiksi kiusaaminen on ihan yhtä kielletty asia somessa kuin oikeassakin elämässä.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Sovelluksien ikärajoja tulisi noudattaa ja vanhempien tulisi olla tietoisia, miten lapset nettiä käyttävät. </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Muistetaan myös, että kaikenikäisillä on myös vahingonkorvausvastuu!</a:t>
            </a:r>
            <a:endParaRPr lang="fi-FI" sz="1800" kern="100" dirty="0">
              <a:effectLst/>
              <a:latin typeface="Aptos"/>
              <a:ea typeface="Aptos"/>
              <a:cs typeface="Times New Roman" panose="02020603050405020304" pitchFamily="18" charset="0"/>
            </a:endParaRPr>
          </a:p>
          <a:p>
            <a:endParaRPr lang="en-US" dirty="0">
              <a:cs typeface="Calibri"/>
            </a:endParaRPr>
          </a:p>
        </p:txBody>
      </p:sp>
      <p:sp>
        <p:nvSpPr>
          <p:cNvPr id="4" name="Dian numeron paikkamerkki 3"/>
          <p:cNvSpPr>
            <a:spLocks noGrp="1"/>
          </p:cNvSpPr>
          <p:nvPr>
            <p:ph type="sldNum" sz="quarter" idx="5"/>
          </p:nvPr>
        </p:nvSpPr>
        <p:spPr/>
        <p:txBody>
          <a:bodyPr/>
          <a:lstStyle/>
          <a:p>
            <a:fld id="{E0636EB6-E84F-41D4-9AEC-C8E4B5ED0A5E}" type="slidenum">
              <a:rPr lang="fi-FI"/>
              <a:t>15</a:t>
            </a:fld>
            <a:endParaRPr lang="fi-FI"/>
          </a:p>
        </p:txBody>
      </p:sp>
    </p:spTree>
    <p:extLst>
      <p:ext uri="{BB962C8B-B14F-4D97-AF65-F5344CB8AC3E}">
        <p14:creationId xmlns:p14="http://schemas.microsoft.com/office/powerpoint/2010/main" val="65949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err="1">
                <a:effectLst/>
                <a:latin typeface="Arial" panose="020B0604020202020204" pitchFamily="34" charset="0"/>
                <a:ea typeface="Aptos"/>
                <a:cs typeface="Times New Roman" panose="02020603050405020304" pitchFamily="18" charset="0"/>
              </a:rPr>
              <a:t>Osallistetaan</a:t>
            </a:r>
            <a:r>
              <a:rPr lang="fi-FI" sz="1800" kern="100" dirty="0">
                <a:effectLst/>
                <a:latin typeface="Arial" panose="020B0604020202020204" pitchFamily="34" charset="0"/>
                <a:ea typeface="Aptos"/>
                <a:cs typeface="Times New Roman" panose="02020603050405020304" pitchFamily="18" charset="0"/>
              </a:rPr>
              <a:t> luokkaa ja pohditaan mm. seuraavia kysymyksiä: Mitä tarkoittaa rikollinen? Onko somerikolliset eri asia kuin ”oikeat rikolliset”, ovatko nettirikolliset ”oikeita rikollisia”? Voiko rikokseen syyllistyä vahingossa? Voiko kuvien ja videoiden kommentointi, eteenpäin jakaminen tai muokkaaminen olla rikoksia?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Erittäin tärkeää käydä läpi oikealla oleva kuva ja sen sisältö.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Suurin osa alaikäisistä ei käsitä syyllistyvänsä rikokseen, mikäli saa </a:t>
            </a:r>
            <a:r>
              <a:rPr lang="fi-FI" sz="1800" kern="100" dirty="0" err="1">
                <a:effectLst/>
                <a:latin typeface="Arial" panose="020B0604020202020204" pitchFamily="34" charset="0"/>
                <a:ea typeface="Aptos"/>
                <a:cs typeface="Times New Roman" panose="02020603050405020304" pitchFamily="18" charset="0"/>
              </a:rPr>
              <a:t>nuden</a:t>
            </a:r>
            <a:r>
              <a:rPr lang="fi-FI" sz="1800" kern="100" dirty="0">
                <a:effectLst/>
                <a:latin typeface="Arial" panose="020B0604020202020204" pitchFamily="34" charset="0"/>
                <a:ea typeface="Aptos"/>
                <a:cs typeface="Times New Roman" panose="02020603050405020304" pitchFamily="18" charset="0"/>
              </a:rPr>
              <a:t>, eli alastonkuvan, jossa on alle 18-vuotias ja ei poista tätä puhelimestaan.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Alaikäisten </a:t>
            </a:r>
            <a:r>
              <a:rPr lang="fi-FI" sz="1800" kern="100" dirty="0" err="1">
                <a:effectLst/>
                <a:latin typeface="Arial" panose="020B0604020202020204" pitchFamily="34" charset="0"/>
                <a:ea typeface="Aptos"/>
                <a:cs typeface="Times New Roman" panose="02020603050405020304" pitchFamily="18" charset="0"/>
              </a:rPr>
              <a:t>nudet</a:t>
            </a:r>
            <a:r>
              <a:rPr lang="fi-FI" sz="1800" kern="100" dirty="0">
                <a:effectLst/>
                <a:latin typeface="Arial" panose="020B0604020202020204" pitchFamily="34" charset="0"/>
                <a:ea typeface="Aptos"/>
                <a:cs typeface="Times New Roman" panose="02020603050405020304" pitchFamily="18" charset="0"/>
              </a:rPr>
              <a:t> ovat iso ongelma ja ilmiö alkaa joskus jo varhaisilla alakoulun luokilla.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Tärkeintä on, että jos joku tällaisen </a:t>
            </a:r>
            <a:r>
              <a:rPr lang="fi-FI" sz="1800" kern="100" dirty="0" err="1">
                <a:effectLst/>
                <a:latin typeface="Arial" panose="020B0604020202020204" pitchFamily="34" charset="0"/>
                <a:ea typeface="Aptos"/>
                <a:cs typeface="Times New Roman" panose="02020603050405020304" pitchFamily="18" charset="0"/>
              </a:rPr>
              <a:t>nuden</a:t>
            </a:r>
            <a:r>
              <a:rPr lang="fi-FI" sz="1800" kern="100" dirty="0">
                <a:effectLst/>
                <a:latin typeface="Arial" panose="020B0604020202020204" pitchFamily="34" charset="0"/>
                <a:ea typeface="Aptos"/>
                <a:cs typeface="Times New Roman" panose="02020603050405020304" pitchFamily="18" charset="0"/>
              </a:rPr>
              <a:t> saa, niin kertoisi heti aikuiselle, jotta ilmiö saataisiin katkaistua. </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Pahimmillaan </a:t>
            </a:r>
            <a:r>
              <a:rPr lang="fi-FI" sz="1800" kern="100" dirty="0" err="1">
                <a:effectLst/>
                <a:latin typeface="Arial" panose="020B0604020202020204" pitchFamily="34" charset="0"/>
                <a:ea typeface="Aptos"/>
                <a:cs typeface="Times New Roman" panose="02020603050405020304" pitchFamily="18" charset="0"/>
              </a:rPr>
              <a:t>nudet</a:t>
            </a:r>
            <a:r>
              <a:rPr lang="fi-FI" sz="1800" kern="100" dirty="0">
                <a:effectLst/>
                <a:latin typeface="Arial" panose="020B0604020202020204" pitchFamily="34" charset="0"/>
                <a:ea typeface="Aptos"/>
                <a:cs typeface="Times New Roman" panose="02020603050405020304" pitchFamily="18" charset="0"/>
              </a:rPr>
              <a:t> leviävät ruton lailla ja internetin syövereihin, mistä niitä ei saa enää ikinä pois.</a:t>
            </a:r>
            <a:endParaRPr lang="fi-FI" sz="1800" kern="100" dirty="0">
              <a:effectLst/>
              <a:latin typeface="Aptos"/>
              <a:ea typeface="Aptos"/>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fld id="{E0636EB6-E84F-41D4-9AEC-C8E4B5ED0A5E}" type="slidenum">
              <a:rPr lang="fi-FI"/>
              <a:t>16</a:t>
            </a:fld>
            <a:endParaRPr lang="fi-FI"/>
          </a:p>
        </p:txBody>
      </p:sp>
    </p:spTree>
    <p:extLst>
      <p:ext uri="{BB962C8B-B14F-4D97-AF65-F5344CB8AC3E}">
        <p14:creationId xmlns:p14="http://schemas.microsoft.com/office/powerpoint/2010/main" val="576653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Katsotaan seuraavaksi mitä rikoksia nuoret saattavat tehdä.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Nuoruus on ihmisen elämän rikosaltteinta aikaa, sillä nuorena halutaan usein kokeilla rajoja.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Eri rikoksista määrätään eri mittaisia rangaistuksia sen mukaan, onko kyseessä lievä, perusmuotoinen vai törkeä toteutustapa. Lisäksi tulevat usein vahingonkorvaukset.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Diassa lueteltujen rikosten rangaistukset ovat sakoista kymmeneen vuotta vankeutta.</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Keskustelkaa yhdessä siitä, millaisiin rikoksiin netissä voi törmätä? </a:t>
            </a:r>
            <a:endParaRPr lang="fi-FI" sz="1800" kern="100" dirty="0">
              <a:effectLst/>
              <a:latin typeface="Aptos"/>
              <a:ea typeface="Aptos"/>
              <a:cs typeface="Times New Roman" panose="02020603050405020304" pitchFamily="18" charset="0"/>
            </a:endParaRPr>
          </a:p>
          <a:p>
            <a:endParaRPr lang="fi-FI" dirty="0">
              <a:ea typeface="Calibri"/>
              <a:cs typeface="Calibri"/>
            </a:endParaRPr>
          </a:p>
        </p:txBody>
      </p:sp>
      <p:sp>
        <p:nvSpPr>
          <p:cNvPr id="4" name="Dian numeron paikkamerkki 3"/>
          <p:cNvSpPr>
            <a:spLocks noGrp="1"/>
          </p:cNvSpPr>
          <p:nvPr>
            <p:ph type="sldNum" sz="quarter" idx="5"/>
          </p:nvPr>
        </p:nvSpPr>
        <p:spPr/>
        <p:txBody>
          <a:bodyPr/>
          <a:lstStyle/>
          <a:p>
            <a:fld id="{7DDF4533-E5B4-4320-8716-C922D11DF12F}" type="slidenum">
              <a:rPr lang="fi-FI" smtClean="0"/>
              <a:t>17</a:t>
            </a:fld>
            <a:endParaRPr lang="fi-FI"/>
          </a:p>
        </p:txBody>
      </p:sp>
    </p:spTree>
    <p:extLst>
      <p:ext uri="{BB962C8B-B14F-4D97-AF65-F5344CB8AC3E}">
        <p14:creationId xmlns:p14="http://schemas.microsoft.com/office/powerpoint/2010/main" val="336711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Somessa on valtavasti hyvää ja pahaa.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Kaikki meistä ollaan todella alttiita erilaisille vaikutuksille ja vaikutteille mitä saadaan somesta, ennen kaikkea lapset ja nuoret, jotka vielä kehitysikänsä puolesta muodostavat omaa identiteettiään ja mielipiteitään maailmasta.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Somessa liikkuessa tulisi oppia hahmottamaan minkälainen sisältö on hyödyksi, mikä on haitallista ja mikä on suunnattu esimerkiksi erikseen aikuisille.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Tärkeää myös muista että somessa esimerkiksi menestyneen artistin elämä voi vaikuttaa ihailtavalta ja yltäkylläiseltä, mutta lopulta tämä on vain kiiltokuvaa hänen elämästään ja hänelläkin on omat surut ja murheensa.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Ei siis ikinä tulisi peilata itseään muihin tai asettaa itselleen tavoitteita siitä, miltä </a:t>
            </a:r>
            <a:r>
              <a:rPr lang="fi-FI" sz="1800" kern="100" dirty="0" err="1">
                <a:effectLst/>
                <a:latin typeface="Arial" panose="020B0604020202020204" pitchFamily="34" charset="0"/>
                <a:ea typeface="Aptos"/>
                <a:cs typeface="Times New Roman" panose="02020603050405020304" pitchFamily="18" charset="0"/>
              </a:rPr>
              <a:t>sun</a:t>
            </a:r>
            <a:r>
              <a:rPr lang="fi-FI" sz="1800" kern="100" dirty="0">
                <a:effectLst/>
                <a:latin typeface="Arial" panose="020B0604020202020204" pitchFamily="34" charset="0"/>
                <a:ea typeface="Aptos"/>
                <a:cs typeface="Times New Roman" panose="02020603050405020304" pitchFamily="18" charset="0"/>
              </a:rPr>
              <a:t> elämä näyttää ulospäin.</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Somessa tapahtuu myös valtavasti kiusaamista todella monella eri asteikolla mutta se on aina yhtä vakavaa kuin oikeassa elämässäkin.</a:t>
            </a:r>
            <a:endParaRPr lang="fi-FI" sz="1800" kern="100" dirty="0">
              <a:effectLst/>
              <a:latin typeface="Aptos"/>
              <a:ea typeface="Aptos"/>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fld id="{E0636EB6-E84F-41D4-9AEC-C8E4B5ED0A5E}" type="slidenum">
              <a:rPr lang="fi-FI"/>
              <a:t>18</a:t>
            </a:fld>
            <a:endParaRPr lang="fi-FI"/>
          </a:p>
        </p:txBody>
      </p:sp>
    </p:spTree>
    <p:extLst>
      <p:ext uri="{BB962C8B-B14F-4D97-AF65-F5344CB8AC3E}">
        <p14:creationId xmlns:p14="http://schemas.microsoft.com/office/powerpoint/2010/main" val="2226866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cs typeface="Calibri"/>
              </a:rPr>
              <a:t>Luotettavan tiedon tunnistaminen on tärkeää, koska varsinkin sosiaalisessa mediassa mielipiteet ja tieto voi mennä sekaisin. </a:t>
            </a:r>
          </a:p>
        </p:txBody>
      </p:sp>
      <p:sp>
        <p:nvSpPr>
          <p:cNvPr id="4" name="Dian numeron paikkamerkki 3"/>
          <p:cNvSpPr>
            <a:spLocks noGrp="1"/>
          </p:cNvSpPr>
          <p:nvPr>
            <p:ph type="sldNum" sz="quarter" idx="5"/>
          </p:nvPr>
        </p:nvSpPr>
        <p:spPr/>
        <p:txBody>
          <a:bodyPr/>
          <a:lstStyle/>
          <a:p>
            <a:fld id="{E0636EB6-E84F-41D4-9AEC-C8E4B5ED0A5E}" type="slidenum">
              <a:rPr lang="fi-FI"/>
              <a:t>19</a:t>
            </a:fld>
            <a:endParaRPr lang="fi-FI"/>
          </a:p>
        </p:txBody>
      </p:sp>
    </p:spTree>
    <p:extLst>
      <p:ext uri="{BB962C8B-B14F-4D97-AF65-F5344CB8AC3E}">
        <p14:creationId xmlns:p14="http://schemas.microsoft.com/office/powerpoint/2010/main" val="631170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Jaetaan jokaiselle paperi tai post-it lappu mihin kukin kirjoittaa 3 arvoa tai asiaa, jotka lisäävät hyvää henkeä ja turvallisuutta luokassa.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Koitetaan saada erilaisia kaveritaitoja ja käyttäytymismalleja, mistä ohjaaja kokoaa lopuksi erilaisia asioita kartongille, jotka voidaan yhteisesti sopia luokan hyviksi arvoiksi ja pelisäännöiksi, joita noudatetaan kaikkien yhteisen hyvän tähden.</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Kartonki jätetään luokkaan seinälle näkyvälle paikalle.</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Tehtävän yhteydessä hahmotellaan yhdessä miten poimitut arvot suojaavat elämässä, erilaisissa valintatilanteissa liittyen esimerkiksi päihteisiin tai muuten ei toivottuun toimintaan. Esim. onko helppoa sanoa ei? Vaikuttaako ryhmähenki valintoihin?</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Vinkki: Asiasta voi antaa vielä esimerkin, vaikka jääkiekkojoukkueen kautta. Mitä parempi ryhmähenki joukkueessa on, sitä paremmin se menestyy. Hyvä ryhmähenki taas pitää sisällään monia erilaisia asioita kuten epäitsekkyys, toisten huomioon ottaminen, kaveruus, huumori jne.</a:t>
            </a:r>
            <a:endParaRPr lang="fi-FI" sz="1800" kern="100" dirty="0">
              <a:effectLst/>
              <a:latin typeface="Aptos"/>
              <a:ea typeface="Aptos"/>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fld id="{E0636EB6-E84F-41D4-9AEC-C8E4B5ED0A5E}" type="slidenum">
              <a:rPr lang="fi-FI"/>
              <a:t>20</a:t>
            </a:fld>
            <a:endParaRPr lang="fi-FI"/>
          </a:p>
        </p:txBody>
      </p:sp>
    </p:spTree>
    <p:extLst>
      <p:ext uri="{BB962C8B-B14F-4D97-AF65-F5344CB8AC3E}">
        <p14:creationId xmlns:p14="http://schemas.microsoft.com/office/powerpoint/2010/main" val="112588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Alle 18-vuotiailta on kaikki päihteet kielletty laissa. Eri maissa voi olla erilaisia lainsäädäntöjä, mutta Suomessa noudatetaan Suomen lakia.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K-18 Nikotiinituotteet ja miedot alkoholijuomat. Nuuska on poikkeus, sen käyttö on laillista täysi-ikäisille, mutta myynti, ostaminen ja lahjoittaminen on kuitenkin Suomessa kielletty.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K-20 Väkevät alkoholijuomat (Alkossa myynnissä olevat).</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Huomioitavaa, että ulkomailta tilatut sähkötupakat (eli lähes kaikki joita nuorilla on hallussa) ovat laittomia, koska nikotiinin määrä ylittää lain salliman 20mg. Rikosnimike tämän kaltaisen sähkötupakan hallussapidosta on ”laittomaan tuontitavaraan ryhtyminen”.</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Muiden haitallisten aineiden käyttö ei ole laitonta, mutta haittaa nuorten kasvua ja kehitystä, sekä turvallisuutta. Tärkeää painottaa, että näiden käytössä on aina hengenvaara. </a:t>
            </a:r>
            <a:endParaRPr lang="fi-FI" sz="1800" kern="100" dirty="0">
              <a:effectLst/>
              <a:latin typeface="Aptos"/>
              <a:ea typeface="Aptos"/>
              <a:cs typeface="Times New Roman" panose="02020603050405020304" pitchFamily="18" charset="0"/>
            </a:endParaRPr>
          </a:p>
          <a:p>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DDBE7C63-45AC-462C-8CAC-E5D2ABECD87C}" type="slidenum">
              <a:t>3</a:t>
            </a:fld>
            <a:endParaRPr lang="en-US"/>
          </a:p>
        </p:txBody>
      </p:sp>
    </p:spTree>
    <p:extLst>
      <p:ext uri="{BB962C8B-B14F-4D97-AF65-F5344CB8AC3E}">
        <p14:creationId xmlns:p14="http://schemas.microsoft.com/office/powerpoint/2010/main" val="2898379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Tässä ryhmätehtävässä opettaja lukee seuraavan dian tarinan mikä perustuu tositapahtumiin.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Kun opettaja on saanut tekstin luettua ääneen, jaetaan oppilaat noin 3-5 hengen ryhmiin pohtimaan mitä rikoksia tarinassa on tapahtunut.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Kun oppilaat ovat ryhmissä ratkoneet rikoksia ja niitä on käyty yhteisesti läpi niin klikkaamalla 2 kertaa seuraavasta diasta näyttöön ilmestyy oikeat vastaukset. </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Teksti konstaapeli Danielin kirjasta.</a:t>
            </a:r>
            <a:endParaRPr lang="fi-FI" sz="1800" kern="100" dirty="0">
              <a:effectLst/>
              <a:latin typeface="Aptos"/>
              <a:ea typeface="Aptos"/>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893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Voidaan vielä lopuksi miettiä miten tilanteissa olisi voitu toimia toisin.</a:t>
            </a:r>
            <a:endParaRPr lang="fi-FI" sz="1800" kern="100" dirty="0">
              <a:effectLst/>
              <a:latin typeface="Aptos"/>
              <a:ea typeface="Aptos"/>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fld id="{E0636EB6-E84F-41D4-9AEC-C8E4B5ED0A5E}" type="slidenum">
              <a:rPr lang="fi-FI"/>
              <a:t>22</a:t>
            </a:fld>
            <a:endParaRPr lang="fi-FI"/>
          </a:p>
        </p:txBody>
      </p:sp>
    </p:spTree>
    <p:extLst>
      <p:ext uri="{BB962C8B-B14F-4D97-AF65-F5344CB8AC3E}">
        <p14:creationId xmlns:p14="http://schemas.microsoft.com/office/powerpoint/2010/main" val="4181206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a:p>
            <a:endParaRPr lang="fi-FI">
              <a:cs typeface="Calibri"/>
            </a:endParaRPr>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fi-FI" sz="1800" kern="100" dirty="0" err="1">
                <a:effectLst/>
                <a:latin typeface="Arial" panose="020B0604020202020204" pitchFamily="34" charset="0"/>
                <a:ea typeface="Aptos"/>
                <a:cs typeface="Times New Roman" panose="02020603050405020304" pitchFamily="18" charset="0"/>
              </a:rPr>
              <a:t>Kahootin</a:t>
            </a:r>
            <a:r>
              <a:rPr lang="fi-FI" sz="1800" kern="100" dirty="0">
                <a:effectLst/>
                <a:latin typeface="Arial" panose="020B0604020202020204" pitchFamily="34" charset="0"/>
                <a:ea typeface="Aptos"/>
                <a:cs typeface="Times New Roman" panose="02020603050405020304" pitchFamily="18" charset="0"/>
              </a:rPr>
              <a:t> tilalle voi valita myös toisen kyselyn tai tehdä oman kohdennetun kokonaisuuden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2800" dirty="0">
                <a:hlinkClick r:id="rId3"/>
              </a:rPr>
              <a:t>Päihdetieto 6. luokkalaisille - </a:t>
            </a:r>
            <a:r>
              <a:rPr lang="fi-FI" sz="2800" dirty="0" err="1">
                <a:hlinkClick r:id="rId3"/>
              </a:rPr>
              <a:t>Details</a:t>
            </a:r>
            <a:r>
              <a:rPr lang="fi-FI" sz="2800" dirty="0">
                <a:hlinkClick r:id="rId3"/>
              </a:rPr>
              <a:t> - </a:t>
            </a:r>
            <a:r>
              <a:rPr lang="fi-FI" sz="2800" dirty="0" err="1">
                <a:hlinkClick r:id="rId3"/>
              </a:rPr>
              <a:t>Kahoot</a:t>
            </a:r>
            <a:r>
              <a:rPr lang="fi-FI" sz="2800" dirty="0">
                <a:hlinkClick r:id="rId3"/>
              </a:rPr>
              <a:t>!</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Alkoholi on edelleen eniten Suomessa käytetty päihde. Sen aiheuttamat haitat kuormittavat valtavasti terveydenhuoltoa ja samalla aiheuttaa valtavasti kuluja valtiolle. </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Rattijuopumus on aina ajoneuvon kuljettaminen päihtyneenä. Rattijuopumuksen raja Suomessa on 0,5%. Ei ole turvallista määrää minkä voisi esimerkiksi juoda ennen kuin lähtee ajamaan.</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Kaikki vastaukset ovat oikein. Päihdekauppaan liittyy usein uhkailua, jopa ryöstöjä. Lisäksi osalliset syyllistyvät rikolliseen toimintaan. Katukaupassa ei voi koskaan tietää mitä kaupattavat tuotteet sisältävät. </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Totta. Haittoina voi olla riippuvuus, joka vaikuttaa elämään kokonaisvaltaisesti. Lisäksi sähkötupakan sisältämät yhdisteet voivat altistaa pysyville keuhkovaurioille, sekä syövälle.</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Totta. Tutkimusten mukaan kaveripaine on suurin syy nuorten päihteiden käyttöön. Tässä voi nostaa esiin positiivisen ryhmäpaineen, eli kaveriryhmä voi itse määrittää omat rajansa ja suojella näin toisiaan huonoilta valinnoilta.</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Tärkeää huomioida, että myös sähkötupakan höyryn hengittäminen aiheuttaa samoja haittoja ja elimistöön voi imeytyä mm. nikotiinia höyrystä.</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Totta. Nuorten päihteidenkäyttö muuttaa pysyvästi aivojen rakennetta. </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Tarua. Sähkötupakasta imeytyy elimistöön haitallisia yhdisteitä mm. nikotiinia, lyijyä, glyseriiniä ja muita erilaisia vaarallisia yhdisteitä.</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Kaikki ovat oikein. Nikotiini on vaarallinen myrkky ja sen yliannostus voi johtaa jopa vatsahuuhteluun.</a:t>
            </a:r>
            <a:endParaRPr lang="fi-FI" sz="1800" kern="100" dirty="0">
              <a:effectLst/>
              <a:latin typeface="Aptos"/>
              <a:ea typeface="Aptos"/>
              <a:cs typeface="Times New Roman" panose="02020603050405020304" pitchFamily="18" charset="0"/>
            </a:endParaRPr>
          </a:p>
          <a:p>
            <a:pPr marL="342900" lvl="0" indent="-342900">
              <a:lnSpc>
                <a:spcPct val="107000"/>
              </a:lnSpc>
              <a:spcAft>
                <a:spcPts val="800"/>
              </a:spcAft>
              <a:buFont typeface="+mj-lt"/>
              <a:buAutoNum type="arabicPeriod"/>
            </a:pPr>
            <a:r>
              <a:rPr lang="fi-FI" sz="1800" kern="100" dirty="0">
                <a:effectLst/>
                <a:latin typeface="Arial" panose="020B0604020202020204" pitchFamily="34" charset="0"/>
                <a:ea typeface="Aptos"/>
                <a:cs typeface="Times New Roman" panose="02020603050405020304" pitchFamily="18" charset="0"/>
              </a:rPr>
              <a:t>Totta. Kuka tahansa joka päättää päihteitä käyttää jää riippuvaiseksi jos jatkaa säännöllistä käyttöä pitkään. Yksilölliset erot ovat kuitenkin suuria. Tärkeää nosta esiin omat valinnat, riippuvaiseksi ei voi jäädä jos valitsee olla päihteetön. </a:t>
            </a:r>
            <a:endParaRPr lang="fi-FI" sz="1800" kern="100" dirty="0">
              <a:effectLst/>
              <a:latin typeface="Aptos"/>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BE7C63-45AC-462C-8CAC-E5D2ABECD87C}" type="slidenum">
              <a:t>4</a:t>
            </a:fld>
            <a:endParaRPr lang="en-US"/>
          </a:p>
        </p:txBody>
      </p:sp>
    </p:spTree>
    <p:extLst>
      <p:ext uri="{BB962C8B-B14F-4D97-AF65-F5344CB8AC3E}">
        <p14:creationId xmlns:p14="http://schemas.microsoft.com/office/powerpoint/2010/main" val="185599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Tehtävään voi valita ryhmälle sopivia kysymyksiä tämän hetken ilmiöihin liittyen. Hyväksi todettuja kysymyksiä on esimerkiksi: Mikä on parasta meidän luokassa? Miten nuorten päihteiden käyttöön voisi puuttua? Miten päihteidenkäyttö voi vaikuttaa tulevaisuuteen? Miten voin toimia jos näen toisten nuorten käyttävän päihteitä? Miten voin kieltäytyä jos minulle tarjotaan päihteitä?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Jos ryhmätyöskentely ei ole mahdollista, voidaan kysymyksiin vastata yksilöinä tai parityönä.</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Kysymyksen voi kirjoittaa paperin keskelle, </a:t>
            </a:r>
            <a:r>
              <a:rPr lang="fi-FI" sz="1800" kern="100" dirty="0" err="1">
                <a:effectLst/>
                <a:latin typeface="Arial" panose="020B0604020202020204" pitchFamily="34" charset="0"/>
                <a:ea typeface="Aptos"/>
                <a:cs typeface="Times New Roman" panose="02020603050405020304" pitchFamily="18" charset="0"/>
              </a:rPr>
              <a:t>vihkon</a:t>
            </a:r>
            <a:r>
              <a:rPr lang="fi-FI" sz="1800" kern="100" dirty="0">
                <a:effectLst/>
                <a:latin typeface="Arial" panose="020B0604020202020204" pitchFamily="34" charset="0"/>
                <a:ea typeface="Aptos"/>
                <a:cs typeface="Times New Roman" panose="02020603050405020304" pitchFamily="18" charset="0"/>
              </a:rPr>
              <a:t> otsikoksi, tai halutessaan voi tulostaa tekstin visuaaliselle pohjalle, jolloin tuotokset voi jättää luokan seinälle esille. </a:t>
            </a:r>
            <a:endParaRPr lang="fi-FI" sz="1800" kern="100" dirty="0">
              <a:effectLst/>
              <a:latin typeface="Aptos"/>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BE7C63-45AC-462C-8CAC-E5D2ABECD87C}" type="slidenum">
              <a:t>5</a:t>
            </a:fld>
            <a:endParaRPr lang="en-US"/>
          </a:p>
        </p:txBody>
      </p:sp>
    </p:spTree>
    <p:extLst>
      <p:ext uri="{BB962C8B-B14F-4D97-AF65-F5344CB8AC3E}">
        <p14:creationId xmlns:p14="http://schemas.microsoft.com/office/powerpoint/2010/main" val="155614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dirty="0">
                <a:effectLst/>
                <a:latin typeface="Arial" panose="020B0604020202020204" pitchFamily="34" charset="0"/>
                <a:ea typeface="Aptos"/>
              </a:rPr>
              <a:t>Tunnin aiheena on riippuvuus ja suojaavat tekijät, jotka tukevat hyvinvointia.</a:t>
            </a:r>
            <a:endParaRPr lang="fi-FI" dirty="0"/>
          </a:p>
        </p:txBody>
      </p:sp>
      <p:sp>
        <p:nvSpPr>
          <p:cNvPr id="4" name="Dian numeron paikkamerkki 3"/>
          <p:cNvSpPr>
            <a:spLocks noGrp="1"/>
          </p:cNvSpPr>
          <p:nvPr>
            <p:ph type="sldNum" sz="quarter" idx="5"/>
          </p:nvPr>
        </p:nvSpPr>
        <p:spPr/>
        <p:txBody>
          <a:bodyPr/>
          <a:lstStyle/>
          <a:p>
            <a:fld id="{EFFB6B32-C4A1-4A9D-88BE-930F67B73603}" type="slidenum">
              <a:rPr lang="fi-FI" smtClean="0"/>
              <a:t>6</a:t>
            </a:fld>
            <a:endParaRPr lang="fi-FI"/>
          </a:p>
        </p:txBody>
      </p:sp>
    </p:spTree>
    <p:extLst>
      <p:ext uri="{BB962C8B-B14F-4D97-AF65-F5344CB8AC3E}">
        <p14:creationId xmlns:p14="http://schemas.microsoft.com/office/powerpoint/2010/main" val="343034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err="1">
                <a:cs typeface="Calibri"/>
              </a:rPr>
              <a:t>Riippuvuus</a:t>
            </a:r>
            <a:r>
              <a:rPr lang="en-US" dirty="0">
                <a:cs typeface="Calibri"/>
              </a:rPr>
              <a:t> (</a:t>
            </a:r>
            <a:r>
              <a:rPr lang="en-US" dirty="0" err="1">
                <a:cs typeface="Calibri"/>
              </a:rPr>
              <a:t>addiktio</a:t>
            </a:r>
            <a:r>
              <a:rPr lang="en-US" dirty="0">
                <a:cs typeface="Calibri"/>
              </a:rPr>
              <a:t>) on </a:t>
            </a:r>
            <a:r>
              <a:rPr lang="en-US" dirty="0" err="1">
                <a:cs typeface="Calibri"/>
              </a:rPr>
              <a:t>pakonomainen</a:t>
            </a:r>
            <a:r>
              <a:rPr lang="en-US" dirty="0">
                <a:cs typeface="Calibri"/>
              </a:rPr>
              <a:t> </a:t>
            </a:r>
            <a:r>
              <a:rPr lang="en-US" dirty="0" err="1">
                <a:cs typeface="Calibri"/>
              </a:rPr>
              <a:t>tarve</a:t>
            </a:r>
            <a:r>
              <a:rPr lang="en-US" dirty="0">
                <a:cs typeface="Calibri"/>
              </a:rPr>
              <a:t> </a:t>
            </a:r>
            <a:r>
              <a:rPr lang="en-US" dirty="0" err="1">
                <a:cs typeface="Calibri"/>
              </a:rPr>
              <a:t>johonkin</a:t>
            </a:r>
            <a:r>
              <a:rPr lang="en-US" dirty="0">
                <a:cs typeface="Calibri"/>
              </a:rPr>
              <a:t> </a:t>
            </a:r>
            <a:r>
              <a:rPr lang="en-US" dirty="0" err="1">
                <a:cs typeface="Calibri"/>
              </a:rPr>
              <a:t>toimintaan</a:t>
            </a:r>
            <a:r>
              <a:rPr lang="en-US" dirty="0">
                <a:cs typeface="Calibri"/>
              </a:rPr>
              <a:t> tai </a:t>
            </a:r>
            <a:r>
              <a:rPr lang="en-US" dirty="0" err="1">
                <a:cs typeface="Calibri"/>
              </a:rPr>
              <a:t>aineeseen</a:t>
            </a:r>
            <a:r>
              <a:rPr lang="en-US" dirty="0">
                <a:cs typeface="Calibri"/>
              </a:rPr>
              <a:t>. </a:t>
            </a:r>
          </a:p>
          <a:p>
            <a:pPr marL="171450" indent="-171450">
              <a:buFont typeface="Arial"/>
              <a:buChar char="•"/>
            </a:pPr>
            <a:r>
              <a:rPr lang="en-US" dirty="0" err="1">
                <a:cs typeface="Calibri"/>
              </a:rPr>
              <a:t>Riippuvaiseksi</a:t>
            </a:r>
            <a:r>
              <a:rPr lang="en-US" dirty="0">
                <a:cs typeface="Calibri"/>
              </a:rPr>
              <a:t> </a:t>
            </a:r>
            <a:r>
              <a:rPr lang="en-US" dirty="0" err="1">
                <a:cs typeface="Calibri"/>
              </a:rPr>
              <a:t>voi</a:t>
            </a:r>
            <a:r>
              <a:rPr lang="en-US" dirty="0">
                <a:cs typeface="Calibri"/>
              </a:rPr>
              <a:t> </a:t>
            </a:r>
            <a:r>
              <a:rPr lang="en-US" dirty="0" err="1">
                <a:cs typeface="Calibri"/>
              </a:rPr>
              <a:t>tulla</a:t>
            </a:r>
            <a:r>
              <a:rPr lang="en-US" dirty="0">
                <a:cs typeface="Calibri"/>
              </a:rPr>
              <a:t> </a:t>
            </a:r>
            <a:r>
              <a:rPr lang="en-US" dirty="0" err="1">
                <a:cs typeface="Calibri"/>
              </a:rPr>
              <a:t>mistä</a:t>
            </a:r>
            <a:r>
              <a:rPr lang="en-US" dirty="0">
                <a:cs typeface="Calibri"/>
              </a:rPr>
              <a:t> </a:t>
            </a:r>
            <a:r>
              <a:rPr lang="en-US" dirty="0" err="1">
                <a:cs typeface="Calibri"/>
              </a:rPr>
              <a:t>tahansa</a:t>
            </a:r>
            <a:r>
              <a:rPr lang="en-US" dirty="0">
                <a:cs typeface="Calibri"/>
              </a:rPr>
              <a:t> </a:t>
            </a:r>
            <a:r>
              <a:rPr lang="en-US" dirty="0" err="1">
                <a:cs typeface="Calibri"/>
              </a:rPr>
              <a:t>asiasta</a:t>
            </a:r>
            <a:r>
              <a:rPr lang="en-US" dirty="0">
                <a:cs typeface="Calibri"/>
              </a:rPr>
              <a:t>, </a:t>
            </a:r>
            <a:r>
              <a:rPr lang="en-US" dirty="0" err="1">
                <a:cs typeface="Calibri"/>
              </a:rPr>
              <a:t>joka</a:t>
            </a:r>
            <a:r>
              <a:rPr lang="en-US" dirty="0">
                <a:cs typeface="Calibri"/>
              </a:rPr>
              <a:t> </a:t>
            </a:r>
            <a:r>
              <a:rPr lang="en-US" dirty="0" err="1">
                <a:cs typeface="Calibri"/>
              </a:rPr>
              <a:t>tuottaa</a:t>
            </a:r>
            <a:r>
              <a:rPr lang="en-US" dirty="0">
                <a:cs typeface="Calibri"/>
              </a:rPr>
              <a:t> </a:t>
            </a:r>
            <a:r>
              <a:rPr lang="en-US" dirty="0" err="1">
                <a:cs typeface="Calibri"/>
              </a:rPr>
              <a:t>hyvää</a:t>
            </a:r>
            <a:r>
              <a:rPr lang="en-US" dirty="0">
                <a:cs typeface="Calibri"/>
              </a:rPr>
              <a:t> </a:t>
            </a:r>
            <a:r>
              <a:rPr lang="en-US" dirty="0" err="1">
                <a:cs typeface="Calibri"/>
              </a:rPr>
              <a:t>oloa</a:t>
            </a:r>
            <a:r>
              <a:rPr lang="en-US" dirty="0">
                <a:cs typeface="Calibri"/>
              </a:rPr>
              <a:t>. </a:t>
            </a:r>
            <a:r>
              <a:rPr lang="en-US" dirty="0" err="1">
                <a:cs typeface="Calibri"/>
              </a:rPr>
              <a:t>Päihteiden</a:t>
            </a:r>
            <a:r>
              <a:rPr lang="en-US" dirty="0">
                <a:cs typeface="Calibri"/>
              </a:rPr>
              <a:t> </a:t>
            </a:r>
            <a:r>
              <a:rPr lang="en-US" dirty="0" err="1">
                <a:cs typeface="Calibri"/>
              </a:rPr>
              <a:t>lisäksi</a:t>
            </a:r>
            <a:r>
              <a:rPr lang="en-US" dirty="0">
                <a:cs typeface="Calibri"/>
              </a:rPr>
              <a:t> </a:t>
            </a:r>
            <a:r>
              <a:rPr lang="en-US" dirty="0" err="1">
                <a:cs typeface="Calibri"/>
              </a:rPr>
              <a:t>esim</a:t>
            </a:r>
            <a:r>
              <a:rPr lang="en-US" dirty="0">
                <a:cs typeface="Calibri"/>
              </a:rPr>
              <a:t>. </a:t>
            </a:r>
            <a:r>
              <a:rPr lang="en-US" dirty="0" err="1">
                <a:cs typeface="Calibri"/>
              </a:rPr>
              <a:t>kahvi</a:t>
            </a:r>
            <a:r>
              <a:rPr lang="en-US" dirty="0">
                <a:cs typeface="Calibri"/>
              </a:rPr>
              <a:t>, </a:t>
            </a:r>
            <a:r>
              <a:rPr lang="en-US" dirty="0" err="1">
                <a:cs typeface="Calibri"/>
              </a:rPr>
              <a:t>urheilu</a:t>
            </a:r>
            <a:r>
              <a:rPr lang="en-US" dirty="0">
                <a:cs typeface="Calibri"/>
              </a:rPr>
              <a:t>, </a:t>
            </a:r>
            <a:r>
              <a:rPr lang="en-US" dirty="0" err="1">
                <a:cs typeface="Calibri"/>
              </a:rPr>
              <a:t>puhelin</a:t>
            </a:r>
            <a:r>
              <a:rPr lang="en-US" dirty="0">
                <a:cs typeface="Calibri"/>
              </a:rPr>
              <a:t>, </a:t>
            </a:r>
            <a:r>
              <a:rPr lang="en-US" dirty="0" err="1">
                <a:cs typeface="Calibri"/>
              </a:rPr>
              <a:t>pelit</a:t>
            </a:r>
            <a:r>
              <a:rPr lang="en-US" dirty="0">
                <a:cs typeface="Calibri"/>
              </a:rPr>
              <a:t>, </a:t>
            </a:r>
            <a:r>
              <a:rPr lang="en-US" dirty="0" err="1">
                <a:cs typeface="Calibri"/>
              </a:rPr>
              <a:t>sokeri</a:t>
            </a:r>
            <a:r>
              <a:rPr lang="en-US" dirty="0">
                <a:cs typeface="Calibri"/>
              </a:rPr>
              <a:t>, </a:t>
            </a:r>
            <a:r>
              <a:rPr lang="en-US" dirty="0" err="1">
                <a:cs typeface="Calibri"/>
              </a:rPr>
              <a:t>energiajuomat</a:t>
            </a:r>
            <a:r>
              <a:rPr lang="en-US" dirty="0">
                <a:cs typeface="Calibri"/>
              </a:rPr>
              <a:t> </a:t>
            </a:r>
            <a:r>
              <a:rPr lang="en-US" dirty="0" err="1">
                <a:cs typeface="Calibri"/>
              </a:rPr>
              <a:t>yms</a:t>
            </a:r>
            <a:r>
              <a:rPr lang="en-US" dirty="0">
                <a:cs typeface="Calibri"/>
              </a:rPr>
              <a:t>.</a:t>
            </a:r>
          </a:p>
          <a:p>
            <a:endParaRPr lang="en-US" dirty="0">
              <a:cs typeface="Calibri"/>
            </a:endParaRPr>
          </a:p>
          <a:p>
            <a:pPr marL="171450" indent="-171450">
              <a:buFont typeface="Arial"/>
              <a:buChar char="•"/>
            </a:pPr>
            <a:r>
              <a:rPr lang="en-US" dirty="0">
                <a:cs typeface="Calibri"/>
              </a:rPr>
              <a:t>Dian </a:t>
            </a:r>
            <a:r>
              <a:rPr lang="en-US" dirty="0" err="1">
                <a:cs typeface="Calibri"/>
              </a:rPr>
              <a:t>kuvasta</a:t>
            </a:r>
            <a:r>
              <a:rPr lang="en-US" dirty="0">
                <a:cs typeface="Calibri"/>
              </a:rPr>
              <a:t> </a:t>
            </a:r>
            <a:r>
              <a:rPr lang="en-US" dirty="0" err="1">
                <a:cs typeface="Calibri"/>
              </a:rPr>
              <a:t>voidaan</a:t>
            </a:r>
            <a:r>
              <a:rPr lang="en-US" dirty="0">
                <a:cs typeface="Calibri"/>
              </a:rPr>
              <a:t> </a:t>
            </a:r>
            <a:r>
              <a:rPr lang="en-US" dirty="0" err="1">
                <a:cs typeface="Calibri"/>
              </a:rPr>
              <a:t>poimia</a:t>
            </a:r>
            <a:r>
              <a:rPr lang="en-US" dirty="0">
                <a:cs typeface="Calibri"/>
              </a:rPr>
              <a:t> </a:t>
            </a:r>
            <a:r>
              <a:rPr lang="en-US" dirty="0" err="1">
                <a:cs typeface="Calibri"/>
              </a:rPr>
              <a:t>asioita</a:t>
            </a:r>
            <a:r>
              <a:rPr lang="en-US" dirty="0">
                <a:cs typeface="Calibri"/>
              </a:rPr>
              <a:t> </a:t>
            </a:r>
            <a:r>
              <a:rPr lang="en-US" dirty="0" err="1">
                <a:cs typeface="Calibri"/>
              </a:rPr>
              <a:t>mitä</a:t>
            </a:r>
            <a:r>
              <a:rPr lang="en-US" dirty="0">
                <a:cs typeface="Calibri"/>
              </a:rPr>
              <a:t> </a:t>
            </a:r>
            <a:r>
              <a:rPr lang="en-US" dirty="0" err="1">
                <a:cs typeface="Calibri"/>
              </a:rPr>
              <a:t>oppilailla</a:t>
            </a:r>
            <a:r>
              <a:rPr lang="en-US" dirty="0">
                <a:cs typeface="Calibri"/>
              </a:rPr>
              <a:t> </a:t>
            </a:r>
            <a:r>
              <a:rPr lang="en-US" dirty="0" err="1">
                <a:cs typeface="Calibri"/>
              </a:rPr>
              <a:t>siitä</a:t>
            </a:r>
            <a:r>
              <a:rPr lang="en-US" dirty="0">
                <a:cs typeface="Calibri"/>
              </a:rPr>
              <a:t> </a:t>
            </a:r>
            <a:r>
              <a:rPr lang="en-US" dirty="0" err="1">
                <a:cs typeface="Calibri"/>
              </a:rPr>
              <a:t>nousee</a:t>
            </a:r>
            <a:r>
              <a:rPr lang="en-US" dirty="0">
                <a:cs typeface="Calibri"/>
              </a:rPr>
              <a:t> </a:t>
            </a:r>
            <a:r>
              <a:rPr lang="en-US" dirty="0" err="1">
                <a:cs typeface="Calibri"/>
              </a:rPr>
              <a:t>mieleen</a:t>
            </a:r>
            <a:r>
              <a:rPr lang="en-US" dirty="0">
                <a:cs typeface="Calibri"/>
              </a:rPr>
              <a:t>. </a:t>
            </a:r>
          </a:p>
          <a:p>
            <a:pPr marL="171450" indent="-171450">
              <a:buFont typeface="Arial"/>
              <a:buChar char="•"/>
            </a:pPr>
            <a:r>
              <a:rPr lang="en-US" dirty="0" err="1">
                <a:cs typeface="Calibri"/>
              </a:rPr>
              <a:t>Hyviä</a:t>
            </a:r>
            <a:r>
              <a:rPr lang="en-US" dirty="0">
                <a:cs typeface="Calibri"/>
              </a:rPr>
              <a:t> </a:t>
            </a:r>
            <a:r>
              <a:rPr lang="en-US" dirty="0" err="1">
                <a:cs typeface="Calibri"/>
              </a:rPr>
              <a:t>poimintoja</a:t>
            </a:r>
            <a:r>
              <a:rPr lang="en-US" dirty="0">
                <a:cs typeface="Calibri"/>
              </a:rPr>
              <a:t> </a:t>
            </a:r>
            <a:r>
              <a:rPr lang="en-US" dirty="0" err="1">
                <a:cs typeface="Calibri"/>
              </a:rPr>
              <a:t>ovat</a:t>
            </a:r>
            <a:r>
              <a:rPr lang="en-US" dirty="0">
                <a:cs typeface="Calibri"/>
              </a:rPr>
              <a:t> </a:t>
            </a:r>
            <a:r>
              <a:rPr lang="en-US" dirty="0" err="1">
                <a:cs typeface="Calibri"/>
              </a:rPr>
              <a:t>esim</a:t>
            </a:r>
            <a:r>
              <a:rPr lang="en-US" dirty="0">
                <a:cs typeface="Calibri"/>
              </a:rPr>
              <a:t>. </a:t>
            </a:r>
            <a:r>
              <a:rPr lang="en-US" dirty="0" err="1">
                <a:cs typeface="Calibri"/>
              </a:rPr>
              <a:t>rahanmeno</a:t>
            </a:r>
            <a:r>
              <a:rPr lang="en-US" dirty="0">
                <a:cs typeface="Calibri"/>
              </a:rPr>
              <a:t>, </a:t>
            </a:r>
            <a:r>
              <a:rPr lang="en-US" dirty="0" err="1">
                <a:cs typeface="Calibri"/>
              </a:rPr>
              <a:t>joku</a:t>
            </a:r>
            <a:r>
              <a:rPr lang="en-US" dirty="0">
                <a:cs typeface="Calibri"/>
              </a:rPr>
              <a:t> </a:t>
            </a:r>
            <a:r>
              <a:rPr lang="en-US" dirty="0" err="1">
                <a:cs typeface="Calibri"/>
              </a:rPr>
              <a:t>muu</a:t>
            </a:r>
            <a:r>
              <a:rPr lang="en-US" dirty="0">
                <a:cs typeface="Calibri"/>
              </a:rPr>
              <a:t> </a:t>
            </a:r>
            <a:r>
              <a:rPr lang="en-US" dirty="0" err="1">
                <a:cs typeface="Calibri"/>
              </a:rPr>
              <a:t>tarjoaa</a:t>
            </a:r>
            <a:r>
              <a:rPr lang="en-US" dirty="0">
                <a:cs typeface="Calibri"/>
              </a:rPr>
              <a:t> (</a:t>
            </a:r>
            <a:r>
              <a:rPr lang="en-US" dirty="0" err="1">
                <a:cs typeface="Calibri"/>
              </a:rPr>
              <a:t>mahdollistaminen</a:t>
            </a:r>
            <a:r>
              <a:rPr lang="en-US" dirty="0">
                <a:cs typeface="Calibri"/>
              </a:rPr>
              <a:t>), </a:t>
            </a:r>
            <a:r>
              <a:rPr lang="en-US" dirty="0" err="1">
                <a:cs typeface="Calibri"/>
              </a:rPr>
              <a:t>risti</a:t>
            </a:r>
            <a:r>
              <a:rPr lang="en-US" dirty="0">
                <a:cs typeface="Calibri"/>
              </a:rPr>
              <a:t> </a:t>
            </a:r>
            <a:r>
              <a:rPr lang="en-US" dirty="0" err="1">
                <a:cs typeface="Calibri"/>
              </a:rPr>
              <a:t>taustalla</a:t>
            </a:r>
            <a:r>
              <a:rPr lang="en-US" dirty="0">
                <a:cs typeface="Calibri"/>
              </a:rPr>
              <a:t> (</a:t>
            </a:r>
            <a:r>
              <a:rPr lang="en-US" dirty="0" err="1">
                <a:cs typeface="Calibri"/>
              </a:rPr>
              <a:t>kuoleman</a:t>
            </a:r>
            <a:r>
              <a:rPr lang="en-US" dirty="0">
                <a:cs typeface="Calibri"/>
              </a:rPr>
              <a:t> </a:t>
            </a:r>
            <a:r>
              <a:rPr lang="en-US" dirty="0" err="1">
                <a:cs typeface="Calibri"/>
              </a:rPr>
              <a:t>mahdollisuus</a:t>
            </a:r>
            <a:r>
              <a:rPr lang="en-US" dirty="0">
                <a:cs typeface="Calibri"/>
              </a:rPr>
              <a:t>). </a:t>
            </a:r>
            <a:r>
              <a:rPr lang="en-US" dirty="0" err="1">
                <a:cs typeface="Calibri"/>
              </a:rPr>
              <a:t>Tärkeää</a:t>
            </a:r>
            <a:r>
              <a:rPr lang="en-US" dirty="0">
                <a:cs typeface="Calibri"/>
              </a:rPr>
              <a:t> </a:t>
            </a:r>
            <a:r>
              <a:rPr lang="en-US" dirty="0" err="1">
                <a:cs typeface="Calibri"/>
              </a:rPr>
              <a:t>nostaa</a:t>
            </a:r>
            <a:r>
              <a:rPr lang="en-US" dirty="0">
                <a:cs typeface="Calibri"/>
              </a:rPr>
              <a:t> </a:t>
            </a:r>
            <a:r>
              <a:rPr lang="en-US" dirty="0" err="1">
                <a:cs typeface="Calibri"/>
              </a:rPr>
              <a:t>esille</a:t>
            </a:r>
            <a:r>
              <a:rPr lang="en-US" dirty="0">
                <a:cs typeface="Calibri"/>
              </a:rPr>
              <a:t> </a:t>
            </a:r>
            <a:r>
              <a:rPr lang="en-US" dirty="0" err="1">
                <a:cs typeface="Calibri"/>
              </a:rPr>
              <a:t>leimautuminen</a:t>
            </a:r>
            <a:r>
              <a:rPr lang="en-US" dirty="0">
                <a:cs typeface="Calibri"/>
              </a:rPr>
              <a:t> (</a:t>
            </a:r>
            <a:r>
              <a:rPr lang="en-US" dirty="0" err="1">
                <a:cs typeface="Calibri"/>
              </a:rPr>
              <a:t>esim</a:t>
            </a:r>
            <a:r>
              <a:rPr lang="en-US" dirty="0">
                <a:cs typeface="Calibri"/>
              </a:rPr>
              <a:t>. </a:t>
            </a:r>
            <a:r>
              <a:rPr lang="en-US" dirty="0" err="1">
                <a:cs typeface="Calibri"/>
              </a:rPr>
              <a:t>puhe</a:t>
            </a:r>
            <a:r>
              <a:rPr lang="en-US" dirty="0">
                <a:cs typeface="Calibri"/>
              </a:rPr>
              <a:t> </a:t>
            </a:r>
            <a:r>
              <a:rPr lang="en-US" dirty="0" err="1">
                <a:cs typeface="Calibri"/>
              </a:rPr>
              <a:t>nisteistä</a:t>
            </a:r>
            <a:r>
              <a:rPr lang="en-US" dirty="0">
                <a:cs typeface="Calibri"/>
              </a:rPr>
              <a:t>, </a:t>
            </a:r>
            <a:r>
              <a:rPr lang="en-US" dirty="0" err="1">
                <a:cs typeface="Calibri"/>
              </a:rPr>
              <a:t>juopoista</a:t>
            </a:r>
            <a:r>
              <a:rPr lang="en-US" dirty="0">
                <a:cs typeface="Calibri"/>
              </a:rPr>
              <a:t> </a:t>
            </a:r>
            <a:r>
              <a:rPr lang="en-US" dirty="0" err="1">
                <a:cs typeface="Calibri"/>
              </a:rPr>
              <a:t>ym</a:t>
            </a:r>
            <a:r>
              <a:rPr lang="en-US" dirty="0">
                <a:cs typeface="Calibri"/>
              </a:rPr>
              <a:t>.) ja </a:t>
            </a:r>
            <a:r>
              <a:rPr lang="en-US" dirty="0" err="1">
                <a:cs typeface="Calibri"/>
              </a:rPr>
              <a:t>jokaisen</a:t>
            </a:r>
            <a:r>
              <a:rPr lang="en-US" dirty="0">
                <a:cs typeface="Calibri"/>
              </a:rPr>
              <a:t> </a:t>
            </a:r>
            <a:r>
              <a:rPr lang="en-US" dirty="0" err="1">
                <a:cs typeface="Calibri"/>
              </a:rPr>
              <a:t>ihmisen</a:t>
            </a:r>
            <a:r>
              <a:rPr lang="en-US" dirty="0">
                <a:cs typeface="Calibri"/>
              </a:rPr>
              <a:t> </a:t>
            </a:r>
            <a:r>
              <a:rPr lang="en-US" dirty="0" err="1">
                <a:cs typeface="Calibri"/>
              </a:rPr>
              <a:t>ihmisarvo</a:t>
            </a:r>
            <a:r>
              <a:rPr lang="en-US" dirty="0">
                <a:cs typeface="Calibri"/>
              </a:rPr>
              <a:t>. </a:t>
            </a:r>
          </a:p>
          <a:p>
            <a:pPr marL="171450" indent="-171450">
              <a:buFont typeface="Arial"/>
              <a:buChar char="•"/>
            </a:pPr>
            <a:r>
              <a:rPr lang="en-US" dirty="0">
                <a:cs typeface="Calibri"/>
              </a:rPr>
              <a:t>Voi </a:t>
            </a:r>
            <a:r>
              <a:rPr lang="en-US" dirty="0" err="1">
                <a:cs typeface="Calibri"/>
              </a:rPr>
              <a:t>todeta</a:t>
            </a:r>
            <a:r>
              <a:rPr lang="en-US" dirty="0">
                <a:cs typeface="Calibri"/>
              </a:rPr>
              <a:t>, </a:t>
            </a:r>
            <a:r>
              <a:rPr lang="en-US" dirty="0" err="1">
                <a:cs typeface="Calibri"/>
              </a:rPr>
              <a:t>että</a:t>
            </a:r>
            <a:r>
              <a:rPr lang="en-US" dirty="0">
                <a:cs typeface="Calibri"/>
              </a:rPr>
              <a:t> </a:t>
            </a:r>
            <a:r>
              <a:rPr lang="en-US" dirty="0" err="1">
                <a:cs typeface="Calibri"/>
              </a:rPr>
              <a:t>varmasti</a:t>
            </a:r>
            <a:r>
              <a:rPr lang="en-US" dirty="0">
                <a:cs typeface="Calibri"/>
              </a:rPr>
              <a:t> </a:t>
            </a:r>
            <a:r>
              <a:rPr lang="en-US" dirty="0" err="1">
                <a:cs typeface="Calibri"/>
              </a:rPr>
              <a:t>kukaan</a:t>
            </a:r>
            <a:r>
              <a:rPr lang="en-US" dirty="0">
                <a:cs typeface="Calibri"/>
              </a:rPr>
              <a:t> </a:t>
            </a:r>
            <a:r>
              <a:rPr lang="en-US" dirty="0" err="1">
                <a:cs typeface="Calibri"/>
              </a:rPr>
              <a:t>riippuvuudesta</a:t>
            </a:r>
            <a:r>
              <a:rPr lang="en-US" dirty="0">
                <a:cs typeface="Calibri"/>
              </a:rPr>
              <a:t> </a:t>
            </a:r>
            <a:r>
              <a:rPr lang="en-US" dirty="0" err="1">
                <a:cs typeface="Calibri"/>
              </a:rPr>
              <a:t>kärsivä</a:t>
            </a:r>
            <a:r>
              <a:rPr lang="en-US" dirty="0">
                <a:cs typeface="Calibri"/>
              </a:rPr>
              <a:t> </a:t>
            </a:r>
            <a:r>
              <a:rPr lang="en-US" dirty="0" err="1">
                <a:cs typeface="Calibri"/>
              </a:rPr>
              <a:t>henkilö</a:t>
            </a:r>
            <a:r>
              <a:rPr lang="en-US" dirty="0">
                <a:cs typeface="Calibri"/>
              </a:rPr>
              <a:t> </a:t>
            </a:r>
            <a:r>
              <a:rPr lang="en-US" dirty="0" err="1">
                <a:cs typeface="Calibri"/>
              </a:rPr>
              <a:t>ei</a:t>
            </a:r>
            <a:r>
              <a:rPr lang="en-US" dirty="0">
                <a:cs typeface="Calibri"/>
              </a:rPr>
              <a:t> ole </a:t>
            </a:r>
            <a:r>
              <a:rPr lang="en-US" dirty="0" err="1">
                <a:cs typeface="Calibri"/>
              </a:rPr>
              <a:t>oppilaiden</a:t>
            </a:r>
            <a:r>
              <a:rPr lang="en-US" dirty="0">
                <a:cs typeface="Calibri"/>
              </a:rPr>
              <a:t> </a:t>
            </a:r>
            <a:r>
              <a:rPr lang="en-US" dirty="0" err="1">
                <a:cs typeface="Calibri"/>
              </a:rPr>
              <a:t>ikäisenä</a:t>
            </a:r>
            <a:r>
              <a:rPr lang="en-US" dirty="0">
                <a:cs typeface="Calibri"/>
              </a:rPr>
              <a:t> </a:t>
            </a:r>
            <a:r>
              <a:rPr lang="en-US" dirty="0" err="1">
                <a:cs typeface="Calibri"/>
              </a:rPr>
              <a:t>suunnitellut</a:t>
            </a:r>
            <a:r>
              <a:rPr lang="en-US" dirty="0">
                <a:cs typeface="Calibri"/>
              </a:rPr>
              <a:t>, </a:t>
            </a:r>
            <a:r>
              <a:rPr lang="en-US" dirty="0" err="1">
                <a:cs typeface="Calibri"/>
              </a:rPr>
              <a:t>että</a:t>
            </a:r>
            <a:r>
              <a:rPr lang="en-US" dirty="0">
                <a:cs typeface="Calibri"/>
              </a:rPr>
              <a:t> </a:t>
            </a:r>
            <a:r>
              <a:rPr lang="en-US" dirty="0" err="1">
                <a:cs typeface="Calibri"/>
              </a:rPr>
              <a:t>heidän</a:t>
            </a:r>
            <a:r>
              <a:rPr lang="en-US" dirty="0">
                <a:cs typeface="Calibri"/>
              </a:rPr>
              <a:t> </a:t>
            </a:r>
            <a:r>
              <a:rPr lang="en-US" dirty="0" err="1">
                <a:cs typeface="Calibri"/>
              </a:rPr>
              <a:t>tulevaisuutensa</a:t>
            </a:r>
            <a:r>
              <a:rPr lang="en-US" dirty="0">
                <a:cs typeface="Calibri"/>
              </a:rPr>
              <a:t> on </a:t>
            </a:r>
            <a:r>
              <a:rPr lang="en-US" dirty="0" err="1">
                <a:cs typeface="Calibri"/>
              </a:rPr>
              <a:t>sellainen</a:t>
            </a:r>
            <a:r>
              <a:rPr lang="en-US" dirty="0">
                <a:cs typeface="Calibri"/>
              </a:rPr>
              <a:t> </a:t>
            </a:r>
            <a:r>
              <a:rPr lang="en-US" dirty="0" err="1">
                <a:cs typeface="Calibri"/>
              </a:rPr>
              <a:t>kuin</a:t>
            </a:r>
            <a:r>
              <a:rPr lang="en-US" dirty="0">
                <a:cs typeface="Calibri"/>
              </a:rPr>
              <a:t> se on. </a:t>
            </a:r>
          </a:p>
          <a:p>
            <a:endParaRPr lang="en-US" dirty="0">
              <a:cs typeface="Calibri"/>
            </a:endParaRPr>
          </a:p>
          <a:p>
            <a:pPr marL="171450" indent="-171450">
              <a:buFont typeface="Arial"/>
              <a:buChar char="•"/>
            </a:pPr>
            <a:r>
              <a:rPr lang="en-US" b="1" err="1">
                <a:cs typeface="Calibri"/>
              </a:rPr>
              <a:t>Käydään</a:t>
            </a:r>
            <a:r>
              <a:rPr lang="en-US" b="1" dirty="0">
                <a:cs typeface="Calibri"/>
              </a:rPr>
              <a:t> </a:t>
            </a:r>
            <a:r>
              <a:rPr lang="en-US" b="1" err="1">
                <a:cs typeface="Calibri"/>
              </a:rPr>
              <a:t>keskustelua</a:t>
            </a:r>
            <a:r>
              <a:rPr lang="en-US" b="1" dirty="0">
                <a:cs typeface="Calibri"/>
              </a:rPr>
              <a:t> </a:t>
            </a:r>
            <a:r>
              <a:rPr lang="en-US" b="1" err="1">
                <a:cs typeface="Calibri"/>
              </a:rPr>
              <a:t>aiheesta</a:t>
            </a:r>
            <a:r>
              <a:rPr lang="en-US" b="1" dirty="0">
                <a:cs typeface="Calibri"/>
              </a:rPr>
              <a:t> </a:t>
            </a:r>
            <a:r>
              <a:rPr lang="en-US" b="1" err="1">
                <a:cs typeface="Calibri"/>
              </a:rPr>
              <a:t>voiko</a:t>
            </a:r>
            <a:r>
              <a:rPr lang="en-US" b="1" dirty="0">
                <a:cs typeface="Calibri"/>
              </a:rPr>
              <a:t> </a:t>
            </a:r>
            <a:r>
              <a:rPr lang="en-US" b="1" err="1">
                <a:cs typeface="Calibri"/>
              </a:rPr>
              <a:t>kuka</a:t>
            </a:r>
            <a:r>
              <a:rPr lang="en-US" b="1" dirty="0">
                <a:cs typeface="Calibri"/>
              </a:rPr>
              <a:t> </a:t>
            </a:r>
            <a:r>
              <a:rPr lang="en-US" b="1" err="1">
                <a:cs typeface="Calibri"/>
              </a:rPr>
              <a:t>tahansa</a:t>
            </a:r>
            <a:r>
              <a:rPr lang="en-US" b="1" dirty="0">
                <a:cs typeface="Calibri"/>
              </a:rPr>
              <a:t> </a:t>
            </a:r>
            <a:r>
              <a:rPr lang="en-US" b="1" err="1">
                <a:cs typeface="Calibri"/>
              </a:rPr>
              <a:t>jäädä</a:t>
            </a:r>
            <a:r>
              <a:rPr lang="en-US" b="1" dirty="0">
                <a:cs typeface="Calibri"/>
              </a:rPr>
              <a:t> </a:t>
            </a:r>
            <a:r>
              <a:rPr lang="en-US" b="1" err="1">
                <a:cs typeface="Calibri"/>
              </a:rPr>
              <a:t>riippuvaiseksi</a:t>
            </a:r>
            <a:r>
              <a:rPr lang="en-US" b="1" dirty="0">
                <a:cs typeface="Calibri"/>
              </a:rPr>
              <a:t>? </a:t>
            </a:r>
            <a:r>
              <a:rPr lang="en-US" b="1" err="1">
                <a:cs typeface="Calibri"/>
              </a:rPr>
              <a:t>Voidaan</a:t>
            </a:r>
            <a:r>
              <a:rPr lang="en-US" b="1" dirty="0">
                <a:cs typeface="Calibri"/>
              </a:rPr>
              <a:t> </a:t>
            </a:r>
            <a:r>
              <a:rPr lang="en-US" b="1" err="1">
                <a:cs typeface="Calibri"/>
              </a:rPr>
              <a:t>todeta</a:t>
            </a:r>
            <a:r>
              <a:rPr lang="en-US" b="1" dirty="0">
                <a:cs typeface="Calibri"/>
              </a:rPr>
              <a:t>, </a:t>
            </a:r>
            <a:r>
              <a:rPr lang="en-US" b="1" err="1">
                <a:cs typeface="Calibri"/>
              </a:rPr>
              <a:t>että</a:t>
            </a:r>
            <a:r>
              <a:rPr lang="en-US" b="1" dirty="0">
                <a:cs typeface="Calibri"/>
              </a:rPr>
              <a:t> </a:t>
            </a:r>
            <a:r>
              <a:rPr lang="en-US" b="1" err="1">
                <a:cs typeface="Calibri"/>
              </a:rPr>
              <a:t>jos</a:t>
            </a:r>
            <a:r>
              <a:rPr lang="en-US" b="1" dirty="0">
                <a:cs typeface="Calibri"/>
              </a:rPr>
              <a:t> </a:t>
            </a:r>
            <a:r>
              <a:rPr lang="en-US" b="1" err="1">
                <a:cs typeface="Calibri"/>
              </a:rPr>
              <a:t>pitkäkestoisesti</a:t>
            </a:r>
            <a:r>
              <a:rPr lang="en-US" b="1" dirty="0">
                <a:cs typeface="Calibri"/>
              </a:rPr>
              <a:t> ja </a:t>
            </a:r>
            <a:r>
              <a:rPr lang="en-US" b="1" err="1">
                <a:cs typeface="Calibri"/>
              </a:rPr>
              <a:t>säännöllisesti</a:t>
            </a:r>
            <a:r>
              <a:rPr lang="en-US" b="1" dirty="0">
                <a:cs typeface="Calibri"/>
              </a:rPr>
              <a:t> </a:t>
            </a:r>
            <a:r>
              <a:rPr lang="en-US" b="1" err="1">
                <a:cs typeface="Calibri"/>
              </a:rPr>
              <a:t>käyttää</a:t>
            </a:r>
            <a:r>
              <a:rPr lang="en-US" b="1" dirty="0">
                <a:cs typeface="Calibri"/>
              </a:rPr>
              <a:t> </a:t>
            </a:r>
            <a:r>
              <a:rPr lang="en-US" b="1" err="1">
                <a:cs typeface="Calibri"/>
              </a:rPr>
              <a:t>mitä</a:t>
            </a:r>
            <a:r>
              <a:rPr lang="en-US" b="1" dirty="0">
                <a:cs typeface="Calibri"/>
              </a:rPr>
              <a:t> </a:t>
            </a:r>
            <a:r>
              <a:rPr lang="en-US" b="1" err="1">
                <a:cs typeface="Calibri"/>
              </a:rPr>
              <a:t>tahansa</a:t>
            </a:r>
            <a:r>
              <a:rPr lang="en-US" b="1" dirty="0">
                <a:cs typeface="Calibri"/>
              </a:rPr>
              <a:t> </a:t>
            </a:r>
            <a:r>
              <a:rPr lang="en-US" b="1" err="1">
                <a:cs typeface="Calibri"/>
              </a:rPr>
              <a:t>päihdettä</a:t>
            </a:r>
            <a:r>
              <a:rPr lang="en-US" b="1" dirty="0">
                <a:cs typeface="Calibri"/>
              </a:rPr>
              <a:t>, </a:t>
            </a:r>
            <a:r>
              <a:rPr lang="en-US" b="1" err="1">
                <a:cs typeface="Calibri"/>
              </a:rPr>
              <a:t>niin</a:t>
            </a:r>
            <a:r>
              <a:rPr lang="en-US" b="1" dirty="0">
                <a:cs typeface="Calibri"/>
              </a:rPr>
              <a:t> </a:t>
            </a:r>
            <a:r>
              <a:rPr lang="en-US" b="1" err="1">
                <a:cs typeface="Calibri"/>
              </a:rPr>
              <a:t>jää</a:t>
            </a:r>
            <a:r>
              <a:rPr lang="en-US" b="1" dirty="0">
                <a:cs typeface="Calibri"/>
              </a:rPr>
              <a:t> </a:t>
            </a:r>
            <a:r>
              <a:rPr lang="en-US" b="1" err="1">
                <a:cs typeface="Calibri"/>
              </a:rPr>
              <a:t>riippuvaiseksi</a:t>
            </a:r>
            <a:r>
              <a:rPr lang="en-US" b="1" dirty="0">
                <a:cs typeface="Calibri"/>
              </a:rPr>
              <a:t>. Se </a:t>
            </a:r>
            <a:r>
              <a:rPr lang="en-US" b="1" err="1">
                <a:cs typeface="Calibri"/>
              </a:rPr>
              <a:t>miten</a:t>
            </a:r>
            <a:r>
              <a:rPr lang="en-US" b="1" dirty="0">
                <a:cs typeface="Calibri"/>
              </a:rPr>
              <a:t> </a:t>
            </a:r>
            <a:r>
              <a:rPr lang="en-US" b="1" err="1">
                <a:cs typeface="Calibri"/>
              </a:rPr>
              <a:t>pitkää</a:t>
            </a:r>
            <a:r>
              <a:rPr lang="en-US" b="1" dirty="0">
                <a:cs typeface="Calibri"/>
              </a:rPr>
              <a:t> </a:t>
            </a:r>
            <a:r>
              <a:rPr lang="en-US" b="1" err="1">
                <a:cs typeface="Calibri"/>
              </a:rPr>
              <a:t>käyttöä</a:t>
            </a:r>
            <a:r>
              <a:rPr lang="en-US" b="1" dirty="0">
                <a:cs typeface="Calibri"/>
              </a:rPr>
              <a:t> se </a:t>
            </a:r>
            <a:r>
              <a:rPr lang="en-US" b="1" err="1">
                <a:cs typeface="Calibri"/>
              </a:rPr>
              <a:t>vaatii</a:t>
            </a:r>
            <a:r>
              <a:rPr lang="en-US" b="1" dirty="0">
                <a:cs typeface="Calibri"/>
              </a:rPr>
              <a:t> on </a:t>
            </a:r>
            <a:r>
              <a:rPr lang="en-US" b="1" err="1">
                <a:cs typeface="Calibri"/>
              </a:rPr>
              <a:t>yksilöllistä</a:t>
            </a:r>
            <a:r>
              <a:rPr lang="en-US" b="1" dirty="0">
                <a:cs typeface="Calibri"/>
              </a:rPr>
              <a:t>. </a:t>
            </a:r>
            <a:r>
              <a:rPr lang="en-US" err="1">
                <a:cs typeface="Calibri"/>
              </a:rPr>
              <a:t>Tähän</a:t>
            </a:r>
            <a:r>
              <a:rPr lang="en-US" dirty="0">
                <a:cs typeface="Calibri"/>
              </a:rPr>
              <a:t> </a:t>
            </a:r>
            <a:r>
              <a:rPr lang="en-US" err="1">
                <a:cs typeface="Calibri"/>
              </a:rPr>
              <a:t>asiaan</a:t>
            </a:r>
            <a:r>
              <a:rPr lang="en-US" dirty="0">
                <a:cs typeface="Calibri"/>
              </a:rPr>
              <a:t> </a:t>
            </a:r>
            <a:r>
              <a:rPr lang="en-US" err="1">
                <a:cs typeface="Calibri"/>
              </a:rPr>
              <a:t>voidaan</a:t>
            </a:r>
            <a:r>
              <a:rPr lang="en-US" dirty="0">
                <a:cs typeface="Calibri"/>
              </a:rPr>
              <a:t> </a:t>
            </a:r>
            <a:r>
              <a:rPr lang="en-US" err="1">
                <a:cs typeface="Calibri"/>
              </a:rPr>
              <a:t>palata</a:t>
            </a:r>
            <a:r>
              <a:rPr lang="en-US" dirty="0">
                <a:cs typeface="Calibri"/>
              </a:rPr>
              <a:t> </a:t>
            </a:r>
            <a:r>
              <a:rPr lang="en-US" err="1">
                <a:cs typeface="Calibri"/>
              </a:rPr>
              <a:t>seuraavassa</a:t>
            </a:r>
            <a:r>
              <a:rPr lang="en-US" dirty="0">
                <a:cs typeface="Calibri"/>
              </a:rPr>
              <a:t> </a:t>
            </a:r>
            <a:r>
              <a:rPr lang="en-US" err="1">
                <a:cs typeface="Calibri"/>
              </a:rPr>
              <a:t>diassa</a:t>
            </a:r>
            <a:r>
              <a:rPr lang="en-US" dirty="0">
                <a:cs typeface="Calibri"/>
              </a:rPr>
              <a:t>, </a:t>
            </a:r>
            <a:r>
              <a:rPr lang="en-US" err="1">
                <a:cs typeface="Calibri"/>
              </a:rPr>
              <a:t>jossa</a:t>
            </a:r>
            <a:r>
              <a:rPr lang="en-US" dirty="0">
                <a:cs typeface="Calibri"/>
              </a:rPr>
              <a:t> </a:t>
            </a:r>
            <a:r>
              <a:rPr lang="en-US" err="1">
                <a:cs typeface="Calibri"/>
              </a:rPr>
              <a:t>enemmän</a:t>
            </a:r>
            <a:r>
              <a:rPr lang="en-US" dirty="0">
                <a:cs typeface="Calibri"/>
              </a:rPr>
              <a:t> </a:t>
            </a:r>
            <a:r>
              <a:rPr lang="en-US" err="1">
                <a:cs typeface="Calibri"/>
              </a:rPr>
              <a:t>tietoa</a:t>
            </a:r>
            <a:r>
              <a:rPr lang="en-US" dirty="0">
                <a:cs typeface="Calibri"/>
              </a:rPr>
              <a:t> </a:t>
            </a:r>
            <a:r>
              <a:rPr lang="en-US" err="1">
                <a:cs typeface="Calibri"/>
              </a:rPr>
              <a:t>riippuvuudesta</a:t>
            </a:r>
            <a:r>
              <a:rPr lang="en-US" dirty="0">
                <a:cs typeface="Calibri"/>
              </a:rPr>
              <a:t>.</a:t>
            </a:r>
          </a:p>
        </p:txBody>
      </p:sp>
      <p:sp>
        <p:nvSpPr>
          <p:cNvPr id="4" name="Slide Number Placeholder 3"/>
          <p:cNvSpPr>
            <a:spLocks noGrp="1"/>
          </p:cNvSpPr>
          <p:nvPr>
            <p:ph type="sldNum" sz="quarter" idx="5"/>
          </p:nvPr>
        </p:nvSpPr>
        <p:spPr/>
        <p:txBody>
          <a:bodyPr/>
          <a:lstStyle/>
          <a:p>
            <a:fld id="{DDBE7C63-45AC-462C-8CAC-E5D2ABECD87C}" type="slidenum">
              <a:t>7</a:t>
            </a:fld>
            <a:endParaRPr lang="en-US"/>
          </a:p>
        </p:txBody>
      </p:sp>
    </p:spTree>
    <p:extLst>
      <p:ext uri="{BB962C8B-B14F-4D97-AF65-F5344CB8AC3E}">
        <p14:creationId xmlns:p14="http://schemas.microsoft.com/office/powerpoint/2010/main" val="1937999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err="1">
                <a:cs typeface="Calibri"/>
              </a:rPr>
              <a:t>Tärkeä</a:t>
            </a:r>
            <a:r>
              <a:rPr lang="en-US" dirty="0">
                <a:cs typeface="Calibri"/>
              </a:rPr>
              <a:t> </a:t>
            </a:r>
            <a:r>
              <a:rPr lang="en-US" dirty="0" err="1">
                <a:cs typeface="Calibri"/>
              </a:rPr>
              <a:t>myös</a:t>
            </a:r>
            <a:r>
              <a:rPr lang="en-US" dirty="0">
                <a:cs typeface="Calibri"/>
              </a:rPr>
              <a:t> </a:t>
            </a:r>
            <a:r>
              <a:rPr lang="en-US" dirty="0" err="1">
                <a:cs typeface="Calibri"/>
              </a:rPr>
              <a:t>muistuttaa</a:t>
            </a:r>
            <a:r>
              <a:rPr lang="en-US" dirty="0">
                <a:cs typeface="Calibri"/>
              </a:rPr>
              <a:t>, </a:t>
            </a:r>
            <a:r>
              <a:rPr lang="en-US" dirty="0" err="1">
                <a:cs typeface="Calibri"/>
              </a:rPr>
              <a:t>että</a:t>
            </a:r>
            <a:r>
              <a:rPr lang="en-US" dirty="0">
                <a:cs typeface="Calibri"/>
              </a:rPr>
              <a:t> </a:t>
            </a:r>
            <a:r>
              <a:rPr lang="en-US" dirty="0" err="1">
                <a:cs typeface="Calibri"/>
              </a:rPr>
              <a:t>riippuvuutta</a:t>
            </a:r>
            <a:r>
              <a:rPr lang="en-US" dirty="0">
                <a:cs typeface="Calibri"/>
              </a:rPr>
              <a:t> </a:t>
            </a:r>
            <a:r>
              <a:rPr lang="en-US" dirty="0" err="1">
                <a:cs typeface="Calibri"/>
              </a:rPr>
              <a:t>voi</a:t>
            </a:r>
            <a:r>
              <a:rPr lang="en-US" dirty="0">
                <a:cs typeface="Calibri"/>
              </a:rPr>
              <a:t> olla </a:t>
            </a:r>
            <a:r>
              <a:rPr lang="en-US" dirty="0" err="1">
                <a:cs typeface="Calibri"/>
              </a:rPr>
              <a:t>myös</a:t>
            </a:r>
            <a:r>
              <a:rPr lang="en-US" dirty="0">
                <a:cs typeface="Calibri"/>
              </a:rPr>
              <a:t> </a:t>
            </a:r>
            <a:r>
              <a:rPr lang="en-US" dirty="0" err="1">
                <a:cs typeface="Calibri"/>
              </a:rPr>
              <a:t>lievää</a:t>
            </a:r>
            <a:r>
              <a:rPr lang="en-US" dirty="0">
                <a:cs typeface="Calibri"/>
              </a:rPr>
              <a:t>, </a:t>
            </a:r>
            <a:r>
              <a:rPr lang="en-US" dirty="0" err="1">
                <a:cs typeface="Calibri"/>
              </a:rPr>
              <a:t>jolloin</a:t>
            </a:r>
            <a:r>
              <a:rPr lang="en-US" dirty="0">
                <a:cs typeface="Calibri"/>
              </a:rPr>
              <a:t> </a:t>
            </a:r>
            <a:r>
              <a:rPr lang="en-US" dirty="0" err="1">
                <a:cs typeface="Calibri"/>
              </a:rPr>
              <a:t>ei</a:t>
            </a:r>
            <a:r>
              <a:rPr lang="en-US" dirty="0">
                <a:cs typeface="Calibri"/>
              </a:rPr>
              <a:t> ole </a:t>
            </a:r>
            <a:r>
              <a:rPr lang="en-US" dirty="0" err="1">
                <a:cs typeface="Calibri"/>
              </a:rPr>
              <a:t>tarve</a:t>
            </a:r>
            <a:r>
              <a:rPr lang="en-US" dirty="0">
                <a:cs typeface="Calibri"/>
              </a:rPr>
              <a:t> </a:t>
            </a:r>
            <a:r>
              <a:rPr lang="en-US" dirty="0" err="1">
                <a:cs typeface="Calibri"/>
              </a:rPr>
              <a:t>huolestua</a:t>
            </a:r>
            <a:r>
              <a:rPr lang="en-US" dirty="0">
                <a:cs typeface="Calibri"/>
              </a:rPr>
              <a:t> (</a:t>
            </a:r>
            <a:r>
              <a:rPr lang="en-US" dirty="0" err="1">
                <a:cs typeface="Calibri"/>
              </a:rPr>
              <a:t>esim</a:t>
            </a:r>
            <a:r>
              <a:rPr lang="en-US" dirty="0">
                <a:cs typeface="Calibri"/>
              </a:rPr>
              <a:t>. </a:t>
            </a:r>
            <a:r>
              <a:rPr lang="en-US" dirty="0" err="1">
                <a:cs typeface="Calibri"/>
              </a:rPr>
              <a:t>omien</a:t>
            </a:r>
            <a:r>
              <a:rPr lang="en-US" dirty="0">
                <a:cs typeface="Calibri"/>
              </a:rPr>
              <a:t> </a:t>
            </a:r>
            <a:r>
              <a:rPr lang="en-US" dirty="0" err="1">
                <a:cs typeface="Calibri"/>
              </a:rPr>
              <a:t>vanhempien</a:t>
            </a:r>
            <a:r>
              <a:rPr lang="en-US" dirty="0">
                <a:cs typeface="Calibri"/>
              </a:rPr>
              <a:t> </a:t>
            </a:r>
            <a:r>
              <a:rPr lang="en-US" dirty="0" err="1">
                <a:cs typeface="Calibri"/>
              </a:rPr>
              <a:t>tupakointi</a:t>
            </a:r>
            <a:r>
              <a:rPr lang="en-US" dirty="0">
                <a:cs typeface="Calibri"/>
              </a:rPr>
              <a:t>).</a:t>
            </a:r>
          </a:p>
          <a:p>
            <a:pPr marL="0" indent="0">
              <a:buFont typeface="Arial"/>
              <a:buNone/>
            </a:pPr>
            <a:r>
              <a:rPr lang="en-US" dirty="0" err="1">
                <a:cs typeface="Calibri"/>
              </a:rPr>
              <a:t>Milloin</a:t>
            </a:r>
            <a:r>
              <a:rPr lang="en-US" dirty="0">
                <a:cs typeface="Calibri"/>
              </a:rPr>
              <a:t> </a:t>
            </a:r>
            <a:r>
              <a:rPr lang="en-US" dirty="0" err="1">
                <a:cs typeface="Calibri"/>
              </a:rPr>
              <a:t>riippuvuus</a:t>
            </a:r>
            <a:r>
              <a:rPr lang="en-US" dirty="0">
                <a:cs typeface="Calibri"/>
              </a:rPr>
              <a:t> </a:t>
            </a:r>
            <a:r>
              <a:rPr lang="en-US" dirty="0" err="1">
                <a:cs typeface="Calibri"/>
              </a:rPr>
              <a:t>sitten</a:t>
            </a:r>
            <a:r>
              <a:rPr lang="en-US" dirty="0">
                <a:cs typeface="Calibri"/>
              </a:rPr>
              <a:t> on </a:t>
            </a:r>
            <a:r>
              <a:rPr lang="en-US" dirty="0" err="1">
                <a:cs typeface="Calibri"/>
              </a:rPr>
              <a:t>vakava</a:t>
            </a:r>
            <a:r>
              <a:rPr lang="en-US" dirty="0">
                <a:cs typeface="Calibri"/>
              </a:rPr>
              <a:t>? Kun </a:t>
            </a:r>
            <a:r>
              <a:rPr lang="en-US" dirty="0" err="1">
                <a:cs typeface="Calibri"/>
              </a:rPr>
              <a:t>riippuvuutta</a:t>
            </a:r>
            <a:r>
              <a:rPr lang="en-US" dirty="0">
                <a:cs typeface="Calibri"/>
              </a:rPr>
              <a:t> </a:t>
            </a:r>
            <a:r>
              <a:rPr lang="en-US" dirty="0" err="1">
                <a:cs typeface="Calibri"/>
              </a:rPr>
              <a:t>aiheuttava</a:t>
            </a:r>
            <a:r>
              <a:rPr lang="en-US" dirty="0">
                <a:cs typeface="Calibri"/>
              </a:rPr>
              <a:t> </a:t>
            </a:r>
            <a:r>
              <a:rPr lang="en-US" dirty="0" err="1">
                <a:cs typeface="Calibri"/>
              </a:rPr>
              <a:t>asia</a:t>
            </a:r>
            <a:r>
              <a:rPr lang="en-US" dirty="0">
                <a:cs typeface="Calibri"/>
              </a:rPr>
              <a:t> </a:t>
            </a:r>
            <a:r>
              <a:rPr lang="en-US" dirty="0" err="1">
                <a:cs typeface="Calibri"/>
              </a:rPr>
              <a:t>menee</a:t>
            </a:r>
            <a:r>
              <a:rPr lang="en-US" dirty="0">
                <a:cs typeface="Calibri"/>
              </a:rPr>
              <a:t> </a:t>
            </a:r>
            <a:r>
              <a:rPr lang="en-US" dirty="0" err="1">
                <a:cs typeface="Calibri"/>
              </a:rPr>
              <a:t>muiden</a:t>
            </a:r>
            <a:r>
              <a:rPr lang="en-US" dirty="0">
                <a:cs typeface="Calibri"/>
              </a:rPr>
              <a:t> </a:t>
            </a:r>
            <a:r>
              <a:rPr lang="en-US" dirty="0" err="1">
                <a:cs typeface="Calibri"/>
              </a:rPr>
              <a:t>tärkeiden</a:t>
            </a:r>
            <a:r>
              <a:rPr lang="en-US" dirty="0">
                <a:cs typeface="Calibri"/>
              </a:rPr>
              <a:t> </a:t>
            </a:r>
            <a:r>
              <a:rPr lang="en-US" dirty="0" err="1">
                <a:cs typeface="Calibri"/>
              </a:rPr>
              <a:t>asioiden</a:t>
            </a:r>
            <a:r>
              <a:rPr lang="en-US" dirty="0">
                <a:cs typeface="Calibri"/>
              </a:rPr>
              <a:t> </a:t>
            </a:r>
            <a:r>
              <a:rPr lang="en-US" dirty="0" err="1">
                <a:cs typeface="Calibri"/>
              </a:rPr>
              <a:t>edelle</a:t>
            </a:r>
            <a:r>
              <a:rPr lang="en-US" dirty="0">
                <a:cs typeface="Calibri"/>
              </a:rPr>
              <a:t> ja </a:t>
            </a:r>
            <a:r>
              <a:rPr lang="en-US" dirty="0" err="1">
                <a:cs typeface="Calibri"/>
              </a:rPr>
              <a:t>elämä</a:t>
            </a:r>
            <a:r>
              <a:rPr lang="en-US" dirty="0">
                <a:cs typeface="Calibri"/>
              </a:rPr>
              <a:t> </a:t>
            </a:r>
            <a:r>
              <a:rPr lang="en-US" dirty="0" err="1">
                <a:cs typeface="Calibri"/>
              </a:rPr>
              <a:t>pyörii</a:t>
            </a:r>
            <a:r>
              <a:rPr lang="en-US" dirty="0">
                <a:cs typeface="Calibri"/>
              </a:rPr>
              <a:t> </a:t>
            </a:r>
            <a:r>
              <a:rPr lang="en-US" dirty="0" err="1">
                <a:cs typeface="Calibri"/>
              </a:rPr>
              <a:t>riippuvuuden</a:t>
            </a:r>
            <a:r>
              <a:rPr lang="en-US" dirty="0">
                <a:cs typeface="Calibri"/>
              </a:rPr>
              <a:t> </a:t>
            </a:r>
            <a:r>
              <a:rPr lang="en-US" dirty="0" err="1">
                <a:cs typeface="Calibri"/>
              </a:rPr>
              <a:t>aiheuttajan</a:t>
            </a:r>
            <a:r>
              <a:rPr lang="en-US" dirty="0">
                <a:cs typeface="Calibri"/>
              </a:rPr>
              <a:t> </a:t>
            </a:r>
            <a:r>
              <a:rPr lang="en-US" dirty="0" err="1">
                <a:cs typeface="Calibri"/>
              </a:rPr>
              <a:t>ympärillä</a:t>
            </a:r>
            <a:r>
              <a:rPr lang="en-US" dirty="0">
                <a:cs typeface="Calibri"/>
              </a:rPr>
              <a:t>.</a:t>
            </a:r>
          </a:p>
        </p:txBody>
      </p:sp>
      <p:sp>
        <p:nvSpPr>
          <p:cNvPr id="4" name="Slide Number Placeholder 3"/>
          <p:cNvSpPr>
            <a:spLocks noGrp="1"/>
          </p:cNvSpPr>
          <p:nvPr>
            <p:ph type="sldNum" sz="quarter" idx="5"/>
          </p:nvPr>
        </p:nvSpPr>
        <p:spPr/>
        <p:txBody>
          <a:bodyPr/>
          <a:lstStyle/>
          <a:p>
            <a:fld id="{DDBE7C63-45AC-462C-8CAC-E5D2ABECD87C}" type="slidenum">
              <a:t>8</a:t>
            </a:fld>
            <a:endParaRPr lang="en-US"/>
          </a:p>
        </p:txBody>
      </p:sp>
    </p:spTree>
    <p:extLst>
      <p:ext uri="{BB962C8B-B14F-4D97-AF65-F5344CB8AC3E}">
        <p14:creationId xmlns:p14="http://schemas.microsoft.com/office/powerpoint/2010/main" val="353817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dirty="0">
                <a:effectLst/>
                <a:latin typeface="Arial" panose="020B0604020202020204" pitchFamily="34" charset="0"/>
                <a:ea typeface="Aptos"/>
              </a:rPr>
              <a:t>Tuodaan esille suojaavia tekijöitä positiivisella otteella. Tärkeää korostaa että kenelläkään ei ole aina kaikkea näitä, mutta jokainen voi saavuttaa suojaavia tekijöitä elämässä. </a:t>
            </a:r>
            <a:endParaRPr lang="fi-FI" dirty="0"/>
          </a:p>
        </p:txBody>
      </p:sp>
      <p:sp>
        <p:nvSpPr>
          <p:cNvPr id="4" name="Dian numeron paikkamerkki 3"/>
          <p:cNvSpPr>
            <a:spLocks noGrp="1"/>
          </p:cNvSpPr>
          <p:nvPr>
            <p:ph type="sldNum" sz="quarter" idx="5"/>
          </p:nvPr>
        </p:nvSpPr>
        <p:spPr/>
        <p:txBody>
          <a:bodyPr/>
          <a:lstStyle/>
          <a:p>
            <a:fld id="{EFFB6B32-C4A1-4A9D-88BE-930F67B73603}" type="slidenum">
              <a:rPr lang="fi-FI" smtClean="0"/>
              <a:t>9</a:t>
            </a:fld>
            <a:endParaRPr lang="fi-FI"/>
          </a:p>
        </p:txBody>
      </p:sp>
    </p:spTree>
    <p:extLst>
      <p:ext uri="{BB962C8B-B14F-4D97-AF65-F5344CB8AC3E}">
        <p14:creationId xmlns:p14="http://schemas.microsoft.com/office/powerpoint/2010/main" val="1658176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ea typeface="Calibri"/>
                <a:cs typeface="Calibri"/>
              </a:rPr>
              <a:t>Tulostettava</a:t>
            </a:r>
            <a:r>
              <a:rPr lang="en-US" dirty="0">
                <a:ea typeface="Calibri"/>
                <a:cs typeface="Calibri"/>
              </a:rPr>
              <a:t> </a:t>
            </a:r>
            <a:r>
              <a:rPr lang="en-US" dirty="0" err="1">
                <a:ea typeface="Calibri"/>
                <a:cs typeface="Calibri"/>
              </a:rPr>
              <a:t>monistepohja</a:t>
            </a:r>
            <a:r>
              <a:rPr lang="en-US" dirty="0">
                <a:ea typeface="Calibri"/>
                <a:cs typeface="Calibri"/>
              </a:rPr>
              <a:t> </a:t>
            </a:r>
            <a:r>
              <a:rPr lang="en-US" dirty="0" err="1">
                <a:ea typeface="Calibri"/>
                <a:cs typeface="Calibri"/>
              </a:rPr>
              <a:t>löytyy</a:t>
            </a:r>
            <a:r>
              <a:rPr lang="en-US" dirty="0">
                <a:ea typeface="Calibri"/>
                <a:cs typeface="Calibri"/>
              </a:rPr>
              <a:t> </a:t>
            </a:r>
            <a:r>
              <a:rPr lang="en-US" dirty="0" err="1">
                <a:ea typeface="Calibri"/>
                <a:cs typeface="Calibri"/>
              </a:rPr>
              <a:t>tämän</a:t>
            </a:r>
            <a:r>
              <a:rPr lang="en-US" dirty="0">
                <a:ea typeface="Calibri"/>
                <a:cs typeface="Calibri"/>
              </a:rPr>
              <a:t> </a:t>
            </a:r>
            <a:r>
              <a:rPr lang="en-US" dirty="0" err="1">
                <a:ea typeface="Calibri"/>
                <a:cs typeface="Calibri"/>
              </a:rPr>
              <a:t>diasta</a:t>
            </a:r>
            <a:r>
              <a:rPr lang="en-US" dirty="0">
                <a:ea typeface="Calibri"/>
                <a:cs typeface="Calibri"/>
              </a:rPr>
              <a:t> </a:t>
            </a:r>
            <a:r>
              <a:rPr lang="en-US" dirty="0" err="1">
                <a:ea typeface="Calibri"/>
                <a:cs typeface="Calibri"/>
              </a:rPr>
              <a:t>nro</a:t>
            </a:r>
            <a:r>
              <a:rPr lang="en-US" dirty="0">
                <a:ea typeface="Calibri"/>
                <a:cs typeface="Calibri"/>
              </a:rPr>
              <a:t>. 12-13.</a:t>
            </a:r>
          </a:p>
        </p:txBody>
      </p:sp>
      <p:sp>
        <p:nvSpPr>
          <p:cNvPr id="4" name="Dian numeron paikkamerkki 3"/>
          <p:cNvSpPr>
            <a:spLocks noGrp="1"/>
          </p:cNvSpPr>
          <p:nvPr>
            <p:ph type="sldNum" sz="quarter" idx="5"/>
          </p:nvPr>
        </p:nvSpPr>
        <p:spPr/>
        <p:txBody>
          <a:bodyPr/>
          <a:lstStyle/>
          <a:p>
            <a:fld id="{EFFB6B32-C4A1-4A9D-88BE-930F67B73603}" type="slidenum">
              <a:rPr lang="fi-FI"/>
              <a:t>10</a:t>
            </a:fld>
            <a:endParaRPr lang="fi-FI"/>
          </a:p>
        </p:txBody>
      </p:sp>
    </p:spTree>
    <p:extLst>
      <p:ext uri="{BB962C8B-B14F-4D97-AF65-F5344CB8AC3E}">
        <p14:creationId xmlns:p14="http://schemas.microsoft.com/office/powerpoint/2010/main" val="286661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10.sv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183" y="1061075"/>
            <a:ext cx="1826787" cy="957077"/>
          </a:xfrm>
          <a:prstGeom prst="rect">
            <a:avLst/>
          </a:prstGeom>
        </p:spPr>
      </p:pic>
    </p:spTree>
    <p:extLst>
      <p:ext uri="{BB962C8B-B14F-4D97-AF65-F5344CB8AC3E}">
        <p14:creationId xmlns:p14="http://schemas.microsoft.com/office/powerpoint/2010/main" val="33922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3642751" y="1017053"/>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420749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39244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586282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309755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08640-B386-4818-BE5C-0F6FBA3121F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9F73F85-EB08-4FA7-A3F5-C204C455754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067582-14F4-4A90-8419-E4D92C85C288}"/>
              </a:ext>
            </a:extLst>
          </p:cNvPr>
          <p:cNvSpPr>
            <a:spLocks noGrp="1"/>
          </p:cNvSpPr>
          <p:nvPr>
            <p:ph type="dt" sz="half" idx="10"/>
          </p:nvPr>
        </p:nvSpPr>
        <p:spPr/>
        <p:txBody>
          <a:bodyPr/>
          <a:lstStyle/>
          <a:p>
            <a:fld id="{AB1CD408-71B9-4B7C-8CA1-C0086111714F}" type="datetimeFigureOut">
              <a:rPr lang="fi-FI" smtClean="0"/>
              <a:t>8.10.2025</a:t>
            </a:fld>
            <a:endParaRPr lang="fi-FI"/>
          </a:p>
        </p:txBody>
      </p:sp>
      <p:sp>
        <p:nvSpPr>
          <p:cNvPr id="5" name="Alatunnisteen paikkamerkki 4">
            <a:extLst>
              <a:ext uri="{FF2B5EF4-FFF2-40B4-BE49-F238E27FC236}">
                <a16:creationId xmlns:a16="http://schemas.microsoft.com/office/drawing/2014/main" id="{ADF5E8B0-B619-4007-87CC-FC3CC4884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4F4B4D-81C1-4FA1-ABED-84AF02199D64}"/>
              </a:ext>
            </a:extLst>
          </p:cNvPr>
          <p:cNvSpPr>
            <a:spLocks noGrp="1"/>
          </p:cNvSpPr>
          <p:nvPr>
            <p:ph type="sldNum" sz="quarter" idx="12"/>
          </p:nvPr>
        </p:nvSpPr>
        <p:spPr/>
        <p:txBody>
          <a:bodyPr/>
          <a:lstStyle/>
          <a:p>
            <a:fld id="{21DF17D8-7266-42AC-AE10-1CEE8D668E3B}" type="slidenum">
              <a:rPr lang="fi-FI" smtClean="0"/>
              <a:t>‹#›</a:t>
            </a:fld>
            <a:endParaRPr lang="fi-FI"/>
          </a:p>
        </p:txBody>
      </p:sp>
    </p:spTree>
    <p:extLst>
      <p:ext uri="{BB962C8B-B14F-4D97-AF65-F5344CB8AC3E}">
        <p14:creationId xmlns:p14="http://schemas.microsoft.com/office/powerpoint/2010/main" val="280360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23F4AB-E1D5-188D-FF76-F5C0F6E3753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6E6EC22-E633-AAC8-F590-6940323704A9}"/>
              </a:ext>
            </a:extLst>
          </p:cNvPr>
          <p:cNvSpPr>
            <a:spLocks noGrp="1"/>
          </p:cNvSpPr>
          <p:nvPr>
            <p:ph type="dt" sz="half" idx="10"/>
          </p:nvPr>
        </p:nvSpPr>
        <p:spPr/>
        <p:txBody>
          <a:bodyPr/>
          <a:lstStyle/>
          <a:p>
            <a:fld id="{4E477688-4B8F-4379-8DC8-84E28DE2943E}" type="datetimeFigureOut">
              <a:rPr lang="fi-FI" smtClean="0"/>
              <a:t>8.10.2025</a:t>
            </a:fld>
            <a:endParaRPr lang="fi-FI"/>
          </a:p>
        </p:txBody>
      </p:sp>
      <p:sp>
        <p:nvSpPr>
          <p:cNvPr id="4" name="Alatunnisteen paikkamerkki 3">
            <a:extLst>
              <a:ext uri="{FF2B5EF4-FFF2-40B4-BE49-F238E27FC236}">
                <a16:creationId xmlns:a16="http://schemas.microsoft.com/office/drawing/2014/main" id="{EA926F83-A1D0-86E9-7A9D-C5BBC68F2CB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4931315-6871-C7D0-2633-EBF996F456EF}"/>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2807504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8D7879-9425-CF8C-CC06-AE8BBE110D4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42F4521-621E-7E04-294B-3B2C4BAD6B5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E4896A6-BA51-D3FB-7CC2-17EFCEA83464}"/>
              </a:ext>
            </a:extLst>
          </p:cNvPr>
          <p:cNvSpPr>
            <a:spLocks noGrp="1"/>
          </p:cNvSpPr>
          <p:nvPr>
            <p:ph type="dt" sz="half" idx="10"/>
          </p:nvPr>
        </p:nvSpPr>
        <p:spPr/>
        <p:txBody>
          <a:bodyPr/>
          <a:lstStyle/>
          <a:p>
            <a:fld id="{4E477688-4B8F-4379-8DC8-84E28DE2943E}" type="datetimeFigureOut">
              <a:rPr lang="fi-FI" smtClean="0"/>
              <a:t>8.10.2025</a:t>
            </a:fld>
            <a:endParaRPr lang="fi-FI"/>
          </a:p>
        </p:txBody>
      </p:sp>
      <p:sp>
        <p:nvSpPr>
          <p:cNvPr id="5" name="Alatunnisteen paikkamerkki 4">
            <a:extLst>
              <a:ext uri="{FF2B5EF4-FFF2-40B4-BE49-F238E27FC236}">
                <a16:creationId xmlns:a16="http://schemas.microsoft.com/office/drawing/2014/main" id="{A7FBE3A4-BCA5-336C-09DB-4DB4B1654CA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1D9A88D-8509-3034-47AD-3A58A65C8874}"/>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4260166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18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10435091" cy="715331"/>
          </a:xfrm>
          <a:prstGeom prst="rect">
            <a:avLst/>
          </a:prstGeom>
        </p:spPr>
        <p:txBody>
          <a:bodyPr vert="horz" lIns="0" tIns="0" rIns="0" bIns="0" rtlCol="0" anchor="b" anchorCtr="0">
            <a:noAutofit/>
          </a:bodyPr>
          <a:lstStyle>
            <a:lvl1pPr>
              <a:lnSpc>
                <a:spcPct val="90000"/>
              </a:lnSpc>
              <a:defRPr sz="4800">
                <a:solidFill>
                  <a:schemeClr val="bg2"/>
                </a:solidFill>
              </a:defRPr>
            </a:lvl1pPr>
          </a:lstStyle>
          <a:p>
            <a:r>
              <a:rPr lang="fi-FI"/>
              <a:t>Muokkaa otsikkoa napsauttamalla</a:t>
            </a:r>
            <a:endParaRPr lang="en-US"/>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5" y="2245871"/>
            <a:ext cx="4926531"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Logo">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412988" y="2245871"/>
            <a:ext cx="4926529"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577658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tsikko + kaareva kuv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 name="Pääotsikko"/>
          <p:cNvSpPr>
            <a:spLocks noGrp="1"/>
          </p:cNvSpPr>
          <p:nvPr>
            <p:ph type="ctrTitle" hasCustomPrompt="1"/>
          </p:nvPr>
        </p:nvSpPr>
        <p:spPr>
          <a:xfrm>
            <a:off x="6602096" y="2317820"/>
            <a:ext cx="5018313" cy="2222360"/>
          </a:xfrm>
        </p:spPr>
        <p:txBody>
          <a:bodyPr anchor="ctr" anchorCtr="0">
            <a:noAutofit/>
          </a:bodyPr>
          <a:lstStyle>
            <a:lvl1pPr>
              <a:lnSpc>
                <a:spcPct val="80000"/>
              </a:lnSpc>
              <a:defRPr sz="8000" spc="-200" baseline="0">
                <a:solidFill>
                  <a:schemeClr val="bg2"/>
                </a:solidFill>
              </a:defRPr>
            </a:lvl1pPr>
          </a:lstStyle>
          <a:p>
            <a:r>
              <a:rPr lang="fi-FI" dirty="0"/>
              <a:t>Muokkaa otsikkoa</a:t>
            </a:r>
            <a:endParaRPr lang="en-US" dirty="0"/>
          </a:p>
        </p:txBody>
      </p:sp>
      <p:sp>
        <p:nvSpPr>
          <p:cNvPr id="7" name="Alaotsikko">
            <a:extLst>
              <a:ext uri="{FF2B5EF4-FFF2-40B4-BE49-F238E27FC236}">
                <a16:creationId xmlns:a16="http://schemas.microsoft.com/office/drawing/2014/main" id="{C64CF030-755E-7DA3-721C-16AB93895BFD}"/>
              </a:ext>
            </a:extLst>
          </p:cNvPr>
          <p:cNvSpPr>
            <a:spLocks noGrp="1"/>
          </p:cNvSpPr>
          <p:nvPr>
            <p:ph type="subTitle" idx="1" hasCustomPrompt="1"/>
          </p:nvPr>
        </p:nvSpPr>
        <p:spPr>
          <a:xfrm>
            <a:off x="6602097" y="4660791"/>
            <a:ext cx="5018312" cy="585081"/>
          </a:xfrm>
          <a:prstGeom prst="rect">
            <a:avLst/>
          </a:prstGeom>
        </p:spPr>
        <p:txBody>
          <a:bodyPr lIns="0" rIns="0" anchor="t" anchorCtr="0">
            <a:noAutofit/>
          </a:bodyPr>
          <a:lstStyle>
            <a:lvl1pPr marL="0" indent="0" algn="l">
              <a:lnSpc>
                <a:spcPct val="100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sp>
        <p:nvSpPr>
          <p:cNvPr id="2" name="Kuvan paikkamerkki">
            <a:extLst>
              <a:ext uri="{FF2B5EF4-FFF2-40B4-BE49-F238E27FC236}">
                <a16:creationId xmlns:a16="http://schemas.microsoft.com/office/drawing/2014/main" id="{23DF094B-952A-029C-852B-6ED629746F6C}"/>
              </a:ext>
            </a:extLst>
          </p:cNvPr>
          <p:cNvSpPr>
            <a:spLocks noGrp="1"/>
          </p:cNvSpPr>
          <p:nvPr>
            <p:ph type="pic" sz="quarter" idx="13" hasCustomPrompt="1"/>
          </p:nvPr>
        </p:nvSpPr>
        <p:spPr>
          <a:xfrm>
            <a:off x="0" y="-5400"/>
            <a:ext cx="6096000" cy="6868800"/>
          </a:xfrm>
          <a:prstGeom prst="flowChartDelay">
            <a:avLst/>
          </a:prstGeom>
          <a:solidFill>
            <a:schemeClr val="bg1">
              <a:lumMod val="95000"/>
            </a:schemeClr>
          </a:solidFill>
        </p:spPr>
        <p:txBody>
          <a:bodyPr lIns="216000" tIns="180000" rIns="180000" bIns="180000" anchor="t" anchorCtr="0">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HUOM. Kuvan rajaavaa muotoa ei saa venyttää leveämmäksi tai kapeammaksi.</a:t>
            </a:r>
            <a:br>
              <a:rPr lang="fi-FI" dirty="0"/>
            </a:br>
            <a:br>
              <a:rPr lang="fi-FI" dirty="0"/>
            </a:br>
            <a:r>
              <a:rPr lang="fi-FI" dirty="0"/>
              <a:t>Lisää kuva: valitse kuvan kehyslaatikko &gt; Lisää-välilehti &gt; Kuvat </a:t>
            </a:r>
            <a:br>
              <a:rPr lang="fi-FI" dirty="0"/>
            </a:br>
            <a:r>
              <a:rPr lang="fi-FI" dirty="0"/>
              <a:t>(lisää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10" name="Kuvaaja">
            <a:extLst>
              <a:ext uri="{FF2B5EF4-FFF2-40B4-BE49-F238E27FC236}">
                <a16:creationId xmlns:a16="http://schemas.microsoft.com/office/drawing/2014/main" id="{BD83F1B7-6C9C-CEF7-D447-7A1A30F363E2}"/>
              </a:ext>
            </a:extLst>
          </p:cNvPr>
          <p:cNvSpPr>
            <a:spLocks noGrp="1"/>
          </p:cNvSpPr>
          <p:nvPr>
            <p:ph type="body" sz="quarter" idx="19" hasCustomPrompt="1"/>
          </p:nvPr>
        </p:nvSpPr>
        <p:spPr>
          <a:xfrm>
            <a:off x="142822" y="6440700"/>
            <a:ext cx="1435462" cy="276573"/>
          </a:xfrm>
          <a:prstGeom prst="roundRect">
            <a:avLst>
              <a:gd name="adj" fmla="val 9529"/>
            </a:avLst>
          </a:prstGeom>
          <a:solidFill>
            <a:schemeClr val="tx1"/>
          </a:solidFill>
        </p:spPr>
        <p:txBody>
          <a:bodyPr wrap="none" lIns="61200" tIns="54000" rIns="72000" bIns="54000" anchor="ctr" anchorCtr="0">
            <a:spAutoFit/>
          </a:bodyPr>
          <a:lstStyle>
            <a:lvl1pPr marL="0" indent="0" algn="l">
              <a:lnSpc>
                <a:spcPct val="90000"/>
              </a:lnSpc>
              <a:spcAft>
                <a:spcPts val="0"/>
              </a:spcAft>
              <a:buNone/>
              <a:defRPr sz="1100">
                <a:solidFill>
                  <a:schemeClr val="bg1"/>
                </a:solidFill>
              </a:defRPr>
            </a:lvl1pPr>
          </a:lstStyle>
          <a:p>
            <a:pPr lvl="0"/>
            <a:r>
              <a:rPr lang="fi-FI" dirty="0"/>
              <a:t>Kuva: Kuvaajan nimi</a:t>
            </a:r>
          </a:p>
        </p:txBody>
      </p:sp>
      <p:pic>
        <p:nvPicPr>
          <p:cNvPr id="5" name="800">
            <a:extLst>
              <a:ext uri="{FF2B5EF4-FFF2-40B4-BE49-F238E27FC236}">
                <a16:creationId xmlns:a16="http://schemas.microsoft.com/office/drawing/2014/main" id="{15657B6A-C049-3592-7C9A-E6640B6CC5D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6" name="Vaakuna">
            <a:extLst>
              <a:ext uri="{FF2B5EF4-FFF2-40B4-BE49-F238E27FC236}">
                <a16:creationId xmlns:a16="http://schemas.microsoft.com/office/drawing/2014/main" id="{9103B39C-58C5-856B-46B6-A0BD235D9C7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72248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a:t>
            </a:r>
            <a:br>
              <a:rPr lang="fi-FI"/>
            </a:br>
            <a:r>
              <a:rPr lang="fi-FI"/>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941" y="1061075"/>
            <a:ext cx="1826787" cy="957077"/>
          </a:xfrm>
          <a:prstGeom prst="rect">
            <a:avLst/>
          </a:prstGeom>
        </p:spPr>
      </p:pic>
    </p:spTree>
    <p:extLst>
      <p:ext uri="{BB962C8B-B14F-4D97-AF65-F5344CB8AC3E}">
        <p14:creationId xmlns:p14="http://schemas.microsoft.com/office/powerpoint/2010/main" val="3729422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 raida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Otsikko"/>
          <p:cNvSpPr>
            <a:spLocks noGrp="1"/>
          </p:cNvSpPr>
          <p:nvPr>
            <p:ph type="ctrTitle" hasCustomPrompt="1"/>
          </p:nvPr>
        </p:nvSpPr>
        <p:spPr>
          <a:xfrm>
            <a:off x="3078258" y="2274582"/>
            <a:ext cx="8255475" cy="2308837"/>
          </a:xfrm>
        </p:spPr>
        <p:txBody>
          <a:bodyPr anchor="ctr" anchorCtr="0">
            <a:noAutofit/>
          </a:bodyPr>
          <a:lstStyle>
            <a:lvl1pPr algn="l">
              <a:lnSpc>
                <a:spcPct val="80000"/>
              </a:lnSpc>
              <a:defRPr sz="8800" spc="-200" baseline="0">
                <a:solidFill>
                  <a:schemeClr val="bg2"/>
                </a:solidFill>
              </a:defRPr>
            </a:lvl1pPr>
          </a:lstStyle>
          <a:p>
            <a:r>
              <a:rPr lang="fi-FI" dirty="0"/>
              <a:t>Muokkaa otsikkoa</a:t>
            </a:r>
            <a:endParaRPr lang="en-US" dirty="0"/>
          </a:p>
        </p:txBody>
      </p:sp>
      <p:sp>
        <p:nvSpPr>
          <p:cNvPr id="2" name="Alaotsikko">
            <a:extLst>
              <a:ext uri="{FF2B5EF4-FFF2-40B4-BE49-F238E27FC236}">
                <a16:creationId xmlns:a16="http://schemas.microsoft.com/office/drawing/2014/main" id="{C5BBCDCF-131C-E56D-4AB7-A3D58E4E8019}"/>
              </a:ext>
            </a:extLst>
          </p:cNvPr>
          <p:cNvSpPr>
            <a:spLocks noGrp="1"/>
          </p:cNvSpPr>
          <p:nvPr>
            <p:ph type="subTitle" idx="1" hasCustomPrompt="1"/>
          </p:nvPr>
        </p:nvSpPr>
        <p:spPr>
          <a:xfrm>
            <a:off x="3078258" y="4717084"/>
            <a:ext cx="8255475" cy="495495"/>
          </a:xfrm>
          <a:prstGeom prst="rect">
            <a:avLst/>
          </a:prstGeom>
        </p:spPr>
        <p:txBody>
          <a:bodyPr lIns="0" rIns="0" anchor="t" anchorCtr="0">
            <a:noAutofit/>
          </a:bodyPr>
          <a:lstStyle>
            <a:lvl1pPr marL="0" indent="0" algn="l">
              <a:lnSpc>
                <a:spcPct val="95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grpSp>
        <p:nvGrpSpPr>
          <p:cNvPr id="3" name="Raidat">
            <a:extLst>
              <a:ext uri="{FF2B5EF4-FFF2-40B4-BE49-F238E27FC236}">
                <a16:creationId xmlns:a16="http://schemas.microsoft.com/office/drawing/2014/main" id="{340AEC8B-34A2-7284-71D8-1885A5AAD914}"/>
              </a:ext>
              <a:ext uri="{C183D7F6-B498-43B3-948B-1728B52AA6E4}">
                <adec:decorative xmlns:adec="http://schemas.microsoft.com/office/drawing/2017/decorative" val="1"/>
              </a:ext>
            </a:extLst>
          </p:cNvPr>
          <p:cNvGrpSpPr/>
          <p:nvPr userDrawn="1"/>
        </p:nvGrpSpPr>
        <p:grpSpPr>
          <a:xfrm>
            <a:off x="-4414" y="-1"/>
            <a:ext cx="2299252" cy="6858001"/>
            <a:chOff x="10065368" y="-1"/>
            <a:chExt cx="2130116" cy="6858001"/>
          </a:xfrm>
          <a:solidFill>
            <a:schemeClr val="bg2"/>
          </a:solidFill>
        </p:grpSpPr>
        <p:sp>
          <p:nvSpPr>
            <p:cNvPr id="5" name="Suorakulmio 4">
              <a:extLst>
                <a:ext uri="{FF2B5EF4-FFF2-40B4-BE49-F238E27FC236}">
                  <a16:creationId xmlns:a16="http://schemas.microsoft.com/office/drawing/2014/main" id="{777DF43F-843A-96EF-666F-F00231B60B74}"/>
                </a:ext>
              </a:extLst>
            </p:cNvPr>
            <p:cNvSpPr>
              <a:spLocks/>
            </p:cNvSpPr>
            <p:nvPr userDrawn="1"/>
          </p:nvSpPr>
          <p:spPr>
            <a:xfrm>
              <a:off x="10065368" y="-1"/>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9CA4C15A-7E30-04F7-B06C-0111EB14748B}"/>
                </a:ext>
              </a:extLst>
            </p:cNvPr>
            <p:cNvSpPr>
              <a:spLocks/>
            </p:cNvSpPr>
            <p:nvPr userDrawn="1"/>
          </p:nvSpPr>
          <p:spPr>
            <a:xfrm>
              <a:off x="10065368" y="5477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A24009D-84D6-4BF1-D274-C2B7AF9CBAA8}"/>
                </a:ext>
              </a:extLst>
            </p:cNvPr>
            <p:cNvSpPr>
              <a:spLocks/>
            </p:cNvSpPr>
            <p:nvPr userDrawn="1"/>
          </p:nvSpPr>
          <p:spPr>
            <a:xfrm>
              <a:off x="10065368" y="10955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FE1BE785-25A4-71F1-0CFD-1541D36298BD}"/>
                </a:ext>
              </a:extLst>
            </p:cNvPr>
            <p:cNvSpPr>
              <a:spLocks/>
            </p:cNvSpPr>
            <p:nvPr userDrawn="1"/>
          </p:nvSpPr>
          <p:spPr>
            <a:xfrm>
              <a:off x="10065368" y="16433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FDC194F-8C3A-4FF3-BB17-C82A5B8CEED0}"/>
                </a:ext>
              </a:extLst>
            </p:cNvPr>
            <p:cNvSpPr>
              <a:spLocks/>
            </p:cNvSpPr>
            <p:nvPr userDrawn="1"/>
          </p:nvSpPr>
          <p:spPr>
            <a:xfrm>
              <a:off x="10065368" y="21911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444CD19E-092F-574A-A6C3-597D27204FF8}"/>
                </a:ext>
              </a:extLst>
            </p:cNvPr>
            <p:cNvSpPr>
              <a:spLocks/>
            </p:cNvSpPr>
            <p:nvPr userDrawn="1"/>
          </p:nvSpPr>
          <p:spPr>
            <a:xfrm>
              <a:off x="10065368" y="27389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A5600F91-40C6-43A5-51D6-C689AF2C8D0F}"/>
                </a:ext>
              </a:extLst>
            </p:cNvPr>
            <p:cNvSpPr>
              <a:spLocks/>
            </p:cNvSpPr>
            <p:nvPr userDrawn="1"/>
          </p:nvSpPr>
          <p:spPr>
            <a:xfrm>
              <a:off x="10065368" y="32867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DB7EA6D-57E2-69CF-0E9E-374146229CCD}"/>
                </a:ext>
              </a:extLst>
            </p:cNvPr>
            <p:cNvSpPr>
              <a:spLocks/>
            </p:cNvSpPr>
            <p:nvPr userDrawn="1"/>
          </p:nvSpPr>
          <p:spPr>
            <a:xfrm>
              <a:off x="10065368" y="38345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7" name="Suorakulmio 16">
              <a:extLst>
                <a:ext uri="{FF2B5EF4-FFF2-40B4-BE49-F238E27FC236}">
                  <a16:creationId xmlns:a16="http://schemas.microsoft.com/office/drawing/2014/main" id="{FF9048B6-23D0-89D6-07A7-6470ED01602D}"/>
                </a:ext>
              </a:extLst>
            </p:cNvPr>
            <p:cNvSpPr>
              <a:spLocks/>
            </p:cNvSpPr>
            <p:nvPr userDrawn="1"/>
          </p:nvSpPr>
          <p:spPr>
            <a:xfrm>
              <a:off x="10065368" y="43823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12F6E7DE-3D85-CB2D-23F2-DE9B96FD61D7}"/>
                </a:ext>
              </a:extLst>
            </p:cNvPr>
            <p:cNvSpPr>
              <a:spLocks/>
            </p:cNvSpPr>
            <p:nvPr userDrawn="1"/>
          </p:nvSpPr>
          <p:spPr>
            <a:xfrm>
              <a:off x="10065368" y="49301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2CB7213A-5DC4-5EAB-3731-731E44006417}"/>
                </a:ext>
              </a:extLst>
            </p:cNvPr>
            <p:cNvSpPr>
              <a:spLocks/>
            </p:cNvSpPr>
            <p:nvPr userDrawn="1"/>
          </p:nvSpPr>
          <p:spPr>
            <a:xfrm>
              <a:off x="10065368" y="54779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830463F5-BDCF-92DA-8901-9190EB6869D5}"/>
                </a:ext>
              </a:extLst>
            </p:cNvPr>
            <p:cNvSpPr>
              <a:spLocks/>
            </p:cNvSpPr>
            <p:nvPr userDrawn="1"/>
          </p:nvSpPr>
          <p:spPr>
            <a:xfrm>
              <a:off x="10065368" y="60257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Suorakulmio 20">
              <a:extLst>
                <a:ext uri="{FF2B5EF4-FFF2-40B4-BE49-F238E27FC236}">
                  <a16:creationId xmlns:a16="http://schemas.microsoft.com/office/drawing/2014/main" id="{188155C5-4EB0-696B-7883-454D92937816}"/>
                </a:ext>
              </a:extLst>
            </p:cNvPr>
            <p:cNvSpPr>
              <a:spLocks/>
            </p:cNvSpPr>
            <p:nvPr userDrawn="1"/>
          </p:nvSpPr>
          <p:spPr>
            <a:xfrm>
              <a:off x="10065368" y="6573600"/>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pic>
        <p:nvPicPr>
          <p:cNvPr id="9" name="800">
            <a:extLst>
              <a:ext uri="{FF2B5EF4-FFF2-40B4-BE49-F238E27FC236}">
                <a16:creationId xmlns:a16="http://schemas.microsoft.com/office/drawing/2014/main" id="{8C2B8073-9A88-163A-F2CD-AD0AE9DFE99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22" name="Vaakuna">
            <a:extLst>
              <a:ext uri="{FF2B5EF4-FFF2-40B4-BE49-F238E27FC236}">
                <a16:creationId xmlns:a16="http://schemas.microsoft.com/office/drawing/2014/main" id="{ABEBD45E-12FC-7815-DCB4-CC11456847B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4019963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 kaari">
    <p:bg>
      <p:bgPr>
        <a:solidFill>
          <a:schemeClr val="bg2"/>
        </a:solidFill>
        <a:effectLst/>
      </p:bgPr>
    </p:bg>
    <p:spTree>
      <p:nvGrpSpPr>
        <p:cNvPr id="1" name=""/>
        <p:cNvGrpSpPr/>
        <p:nvPr/>
      </p:nvGrpSpPr>
      <p:grpSpPr>
        <a:xfrm>
          <a:off x="0" y="0"/>
          <a:ext cx="0" cy="0"/>
          <a:chOff x="0" y="0"/>
          <a:chExt cx="0" cy="0"/>
        </a:xfrm>
      </p:grpSpPr>
      <p:sp>
        <p:nvSpPr>
          <p:cNvPr id="4" name="Kaarimuoto">
            <a:extLst>
              <a:ext uri="{FF2B5EF4-FFF2-40B4-BE49-F238E27FC236}">
                <a16:creationId xmlns:a16="http://schemas.microsoft.com/office/drawing/2014/main" id="{8AB6E32C-6D46-712E-7623-AE25EA1B4F97}"/>
              </a:ext>
              <a:ext uri="{C183D7F6-B498-43B3-948B-1728B52AA6E4}">
                <adec:decorative xmlns:adec="http://schemas.microsoft.com/office/drawing/2017/decorative" val="1"/>
              </a:ext>
            </a:extLst>
          </p:cNvPr>
          <p:cNvSpPr/>
          <p:nvPr userDrawn="1"/>
        </p:nvSpPr>
        <p:spPr>
          <a:xfrm rot="5400000">
            <a:off x="2341879" y="-2341882"/>
            <a:ext cx="6858002" cy="11541765"/>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Otsikko"/>
          <p:cNvSpPr>
            <a:spLocks noGrp="1"/>
          </p:cNvSpPr>
          <p:nvPr>
            <p:ph type="ctrTitle" hasCustomPrompt="1"/>
          </p:nvPr>
        </p:nvSpPr>
        <p:spPr>
          <a:xfrm>
            <a:off x="1057925" y="2033906"/>
            <a:ext cx="9536184" cy="2790188"/>
          </a:xfrm>
        </p:spPr>
        <p:txBody>
          <a:bodyPr anchor="ctr" anchorCtr="0">
            <a:noAutofit/>
          </a:bodyPr>
          <a:lstStyle>
            <a:lvl1pPr algn="l">
              <a:lnSpc>
                <a:spcPct val="80000"/>
              </a:lnSpc>
              <a:defRPr sz="8800" spc="-200" baseline="0">
                <a:solidFill>
                  <a:schemeClr val="bg2"/>
                </a:solidFill>
              </a:defRPr>
            </a:lvl1pPr>
          </a:lstStyle>
          <a:p>
            <a:r>
              <a:rPr lang="fi-FI" dirty="0"/>
              <a:t>Muokkaa otsikkoa</a:t>
            </a:r>
            <a:endParaRPr lang="en-US" dirty="0"/>
          </a:p>
        </p:txBody>
      </p:sp>
      <p:sp>
        <p:nvSpPr>
          <p:cNvPr id="2" name="Alaotsikko">
            <a:extLst>
              <a:ext uri="{FF2B5EF4-FFF2-40B4-BE49-F238E27FC236}">
                <a16:creationId xmlns:a16="http://schemas.microsoft.com/office/drawing/2014/main" id="{C5BBCDCF-131C-E56D-4AB7-A3D58E4E8019}"/>
              </a:ext>
            </a:extLst>
          </p:cNvPr>
          <p:cNvSpPr>
            <a:spLocks noGrp="1"/>
          </p:cNvSpPr>
          <p:nvPr>
            <p:ph type="subTitle" idx="1" hasCustomPrompt="1"/>
          </p:nvPr>
        </p:nvSpPr>
        <p:spPr>
          <a:xfrm>
            <a:off x="1057925" y="4922406"/>
            <a:ext cx="8416013" cy="495495"/>
          </a:xfrm>
          <a:prstGeom prst="rect">
            <a:avLst/>
          </a:prstGeom>
        </p:spPr>
        <p:txBody>
          <a:bodyPr lIns="0" rIns="0" anchor="t" anchorCtr="0">
            <a:noAutofit/>
          </a:bodyPr>
          <a:lstStyle>
            <a:lvl1pPr marL="0" indent="0" algn="l">
              <a:lnSpc>
                <a:spcPct val="95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pic>
        <p:nvPicPr>
          <p:cNvPr id="13" name="800">
            <a:extLst>
              <a:ext uri="{FF2B5EF4-FFF2-40B4-BE49-F238E27FC236}">
                <a16:creationId xmlns:a16="http://schemas.microsoft.com/office/drawing/2014/main" id="{EDCFAC54-CACC-2491-DBA0-7F151CC53F2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12" name="Vaakuna">
            <a:extLst>
              <a:ext uri="{FF2B5EF4-FFF2-40B4-BE49-F238E27FC236}">
                <a16:creationId xmlns:a16="http://schemas.microsoft.com/office/drawing/2014/main" id="{7BB84CC5-9CD2-7A6D-6648-7991582F503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972103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siintyjän esittely">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4042692" y="1086377"/>
            <a:ext cx="5759012" cy="839997"/>
          </a:xfrm>
          <a:prstGeom prst="rect">
            <a:avLst/>
          </a:prstGeom>
          <a:noFill/>
        </p:spPr>
        <p:txBody>
          <a:bodyPr vert="horz" lIns="0" tIns="0" rIns="0" bIns="0" rtlCol="0" anchor="b" anchorCtr="0">
            <a:noAutofit/>
          </a:bodyPr>
          <a:lstStyle>
            <a:lvl1pPr>
              <a:lnSpc>
                <a:spcPct val="85000"/>
              </a:lnSpc>
              <a:defRPr sz="5200" spc="-100" baseline="0">
                <a:solidFill>
                  <a:schemeClr val="bg2"/>
                </a:solidFill>
              </a:defRPr>
            </a:lvl1pPr>
          </a:lstStyle>
          <a:p>
            <a:r>
              <a:rPr lang="fi-FI" dirty="0"/>
              <a:t>Esiintyjän nimi</a:t>
            </a:r>
            <a:endParaRPr lang="en-US" dirty="0"/>
          </a:p>
        </p:txBody>
      </p:sp>
      <p:sp>
        <p:nvSpPr>
          <p:cNvPr id="6" name="Titteli">
            <a:extLst>
              <a:ext uri="{FF2B5EF4-FFF2-40B4-BE49-F238E27FC236}">
                <a16:creationId xmlns:a16="http://schemas.microsoft.com/office/drawing/2014/main" id="{619EB2D6-81D5-B0DF-380A-1A77EE1A15A1}"/>
              </a:ext>
            </a:extLst>
          </p:cNvPr>
          <p:cNvSpPr>
            <a:spLocks noGrp="1"/>
          </p:cNvSpPr>
          <p:nvPr>
            <p:ph type="subTitle" idx="23" hasCustomPrompt="1"/>
          </p:nvPr>
        </p:nvSpPr>
        <p:spPr>
          <a:xfrm>
            <a:off x="4042693" y="2018237"/>
            <a:ext cx="5759011" cy="365161"/>
          </a:xfrm>
          <a:prstGeom prst="rect">
            <a:avLst/>
          </a:prstGeom>
        </p:spPr>
        <p:txBody>
          <a:bodyPr lIns="0" rIns="0" anchor="ctr" anchorCtr="0">
            <a:noAutofit/>
          </a:bodyPr>
          <a:lstStyle>
            <a:lvl1pPr marL="0" indent="0" algn="l">
              <a:lnSpc>
                <a:spcPct val="100000"/>
              </a:lnSpc>
              <a:spcAft>
                <a:spcPts val="0"/>
              </a:spcAft>
              <a:buNone/>
              <a:defRPr sz="2700" b="0">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Titteli</a:t>
            </a:r>
            <a:endParaRPr lang="en-US" dirty="0"/>
          </a:p>
        </p:txBody>
      </p:sp>
      <p:sp>
        <p:nvSpPr>
          <p:cNvPr id="4" name="Tekstin paikkamerkki">
            <a:extLst>
              <a:ext uri="{FF2B5EF4-FFF2-40B4-BE49-F238E27FC236}">
                <a16:creationId xmlns:a16="http://schemas.microsoft.com/office/drawing/2014/main" id="{97FE2668-A743-2F30-7993-D36B2D820302}"/>
              </a:ext>
            </a:extLst>
          </p:cNvPr>
          <p:cNvSpPr>
            <a:spLocks noGrp="1"/>
          </p:cNvSpPr>
          <p:nvPr>
            <p:ph type="body" sz="quarter" idx="25" hasCustomPrompt="1"/>
          </p:nvPr>
        </p:nvSpPr>
        <p:spPr>
          <a:xfrm>
            <a:off x="4042689" y="2475260"/>
            <a:ext cx="4908806" cy="953739"/>
          </a:xfrm>
          <a:prstGeom prst="roundRect">
            <a:avLst>
              <a:gd name="adj" fmla="val 0"/>
            </a:avLst>
          </a:prstGeom>
          <a:noFill/>
          <a:ln w="22225">
            <a:noFill/>
          </a:ln>
        </p:spPr>
        <p:txBody>
          <a:bodyPr lIns="0" rIns="0" anchor="t" anchorCtr="0">
            <a:noAutofit/>
          </a:bodyPr>
          <a:lstStyle>
            <a:lvl1pPr marL="0" indent="0">
              <a:lnSpc>
                <a:spcPct val="107000"/>
              </a:lnSpc>
              <a:spcAft>
                <a:spcPts val="400"/>
              </a:spcAft>
              <a:buNone/>
              <a:defRPr sz="1900" b="1">
                <a:solidFill>
                  <a:schemeClr val="bg2"/>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Tärkeää nostettavaa, yhteystiedot tms.</a:t>
            </a:r>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913942" y="4087706"/>
            <a:ext cx="6087359" cy="2053787"/>
          </a:xfrm>
          <a:prstGeom prst="roundRect">
            <a:avLst>
              <a:gd name="adj" fmla="val 0"/>
            </a:avLst>
          </a:prstGeom>
          <a:noFill/>
        </p:spPr>
        <p:txBody>
          <a:bodyPr vert="horz" lIns="0" tIns="0" rIns="0" bIns="0" rtlCol="0" anchor="t" anchorCtr="0">
            <a:noAutofit/>
          </a:bodyPr>
          <a:lstStyle>
            <a:lvl1pPr marL="239994" indent="-239994">
              <a:lnSpc>
                <a:spcPct val="107000"/>
              </a:lnSpc>
              <a:spcAft>
                <a:spcPts val="1000"/>
              </a:spcAft>
              <a:buClr>
                <a:schemeClr val="tx1"/>
              </a:buClr>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Tietoja esiintyjästä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9" name="Kuvan paikkamerkki">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913942" y="943886"/>
            <a:ext cx="2686796" cy="2686796"/>
          </a:xfrm>
          <a:prstGeom prst="roundRect">
            <a:avLst>
              <a:gd name="adj" fmla="val 4775"/>
            </a:avLst>
          </a:prstGeom>
          <a:noFill/>
        </p:spPr>
        <p:txBody>
          <a:bodyPr lIns="72000" tIns="72000" rIns="72000" anchor="t"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4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esiintyjän kuva: </a:t>
            </a:r>
            <a:br>
              <a:rPr lang="fi-FI" dirty="0"/>
            </a:br>
            <a:r>
              <a:rPr lang="fi-FI" dirty="0"/>
              <a:t>klikkaa keskellä olevaa ikonia. </a:t>
            </a:r>
          </a:p>
        </p:txBody>
      </p:sp>
      <p:pic>
        <p:nvPicPr>
          <p:cNvPr id="10" name="800">
            <a:extLst>
              <a:ext uri="{FF2B5EF4-FFF2-40B4-BE49-F238E27FC236}">
                <a16:creationId xmlns:a16="http://schemas.microsoft.com/office/drawing/2014/main" id="{F47BFA32-7C3C-5F7A-BC3F-414BA660CD5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11" name="Vaakuna">
            <a:extLst>
              <a:ext uri="{FF2B5EF4-FFF2-40B4-BE49-F238E27FC236}">
                <a16:creationId xmlns:a16="http://schemas.microsoft.com/office/drawing/2014/main" id="{6388CEFB-33BF-8CEC-A93F-57D1E9B6AF7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056427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lys">
    <p:bg>
      <p:bgPr>
        <a:solidFill>
          <a:schemeClr val="bg2"/>
        </a:solidFill>
        <a:effectLst/>
      </p:bgPr>
    </p:bg>
    <p:spTree>
      <p:nvGrpSpPr>
        <p:cNvPr id="1" name=""/>
        <p:cNvGrpSpPr/>
        <p:nvPr/>
      </p:nvGrpSpPr>
      <p:grpSpPr>
        <a:xfrm>
          <a:off x="0" y="0"/>
          <a:ext cx="0" cy="0"/>
          <a:chOff x="0" y="0"/>
          <a:chExt cx="0" cy="0"/>
        </a:xfrm>
      </p:grpSpPr>
      <p:sp>
        <p:nvSpPr>
          <p:cNvPr id="4" name="Kaarimuoto">
            <a:extLst>
              <a:ext uri="{FF2B5EF4-FFF2-40B4-BE49-F238E27FC236}">
                <a16:creationId xmlns:a16="http://schemas.microsoft.com/office/drawing/2014/main" id="{D964BA91-9CD5-3ACB-7F23-E5D13BF02DA1}"/>
              </a:ext>
              <a:ext uri="{C183D7F6-B498-43B3-948B-1728B52AA6E4}">
                <adec:decorative xmlns:adec="http://schemas.microsoft.com/office/drawing/2017/decorative" val="1"/>
              </a:ext>
            </a:extLst>
          </p:cNvPr>
          <p:cNvSpPr/>
          <p:nvPr userDrawn="1"/>
        </p:nvSpPr>
        <p:spPr>
          <a:xfrm rot="5400000">
            <a:off x="2341879" y="-2341882"/>
            <a:ext cx="6858002" cy="11541765"/>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a:extLst>
              <a:ext uri="{FF2B5EF4-FFF2-40B4-BE49-F238E27FC236}">
                <a16:creationId xmlns:a16="http://schemas.microsoft.com/office/drawing/2014/main" id="{09E8DA99-B9B4-7C82-8A61-C355879141A6}"/>
              </a:ext>
            </a:extLst>
          </p:cNvPr>
          <p:cNvSpPr>
            <a:spLocks noGrp="1"/>
          </p:cNvSpPr>
          <p:nvPr>
            <p:ph type="title" hasCustomPrompt="1"/>
          </p:nvPr>
        </p:nvSpPr>
        <p:spPr>
          <a:xfrm>
            <a:off x="1135369" y="1826556"/>
            <a:ext cx="8524571" cy="715331"/>
          </a:xfrm>
          <a:prstGeom prst="rect">
            <a:avLst/>
          </a:prstGeom>
        </p:spPr>
        <p:txBody>
          <a:bodyPr vert="horz" lIns="0" tIns="0" rIns="0" bIns="0" rtlCol="0" anchor="ctr" anchorCtr="0">
            <a:noAutofit/>
          </a:bodyPr>
          <a:lstStyle>
            <a:lvl1pPr>
              <a:lnSpc>
                <a:spcPct val="90000"/>
              </a:lnSpc>
              <a:defRPr sz="7200" spc="-150" baseline="0">
                <a:solidFill>
                  <a:schemeClr val="bg2"/>
                </a:solidFill>
              </a:defRPr>
            </a:lvl1pPr>
          </a:lstStyle>
          <a:p>
            <a:r>
              <a:rPr lang="fi-FI" dirty="0"/>
              <a:t>Muokkaa otsikkoa</a:t>
            </a:r>
            <a:endParaRPr lang="en-US" dirty="0"/>
          </a:p>
        </p:txBody>
      </p:sp>
      <p:sp>
        <p:nvSpPr>
          <p:cNvPr id="3" name="Teksti">
            <a:extLst>
              <a:ext uri="{FF2B5EF4-FFF2-40B4-BE49-F238E27FC236}">
                <a16:creationId xmlns:a16="http://schemas.microsoft.com/office/drawing/2014/main" id="{A04C0188-FA0E-BDAA-7B37-3B1FBADEF2F9}"/>
              </a:ext>
            </a:extLst>
          </p:cNvPr>
          <p:cNvSpPr>
            <a:spLocks noGrp="1"/>
          </p:cNvSpPr>
          <p:nvPr>
            <p:ph type="body" sz="quarter" idx="15" hasCustomPrompt="1"/>
          </p:nvPr>
        </p:nvSpPr>
        <p:spPr>
          <a:xfrm>
            <a:off x="1135369" y="3193699"/>
            <a:ext cx="4724012" cy="2244829"/>
          </a:xfrm>
        </p:spPr>
        <p:txBody>
          <a:bodyPr>
            <a:noAutofit/>
          </a:bodyPr>
          <a:lstStyle>
            <a:lvl1pPr marL="0" indent="0">
              <a:lnSpc>
                <a:spcPct val="107000"/>
              </a:lnSpc>
              <a:spcAft>
                <a:spcPts val="1200"/>
              </a:spcAft>
              <a:buNone/>
              <a:defRPr sz="2100"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dirty="0"/>
              <a:t>01	Lisää aiheotsikko</a:t>
            </a:r>
          </a:p>
          <a:p>
            <a:pPr marL="0" marR="0" lvl="0" indent="0" algn="l" defTabSz="609570" rtl="0" eaLnBrk="1" fontAlgn="auto" latinLnBrk="0" hangingPunct="1">
              <a:lnSpc>
                <a:spcPct val="107000"/>
              </a:lnSpc>
              <a:spcBef>
                <a:spcPts val="0"/>
              </a:spcBef>
              <a:spcAft>
                <a:spcPts val="1600"/>
              </a:spcAft>
              <a:buClrTx/>
              <a:buSzTx/>
              <a:buFont typeface="Arial"/>
              <a:buNone/>
              <a:tabLst/>
              <a:defRPr/>
            </a:pPr>
            <a:endParaRPr lang="fi-FI" noProof="0" dirty="0"/>
          </a:p>
        </p:txBody>
      </p:sp>
      <p:sp>
        <p:nvSpPr>
          <p:cNvPr id="8" name="Teksti">
            <a:extLst>
              <a:ext uri="{FF2B5EF4-FFF2-40B4-BE49-F238E27FC236}">
                <a16:creationId xmlns:a16="http://schemas.microsoft.com/office/drawing/2014/main" id="{4E06A3FA-D67F-8CD4-2A8D-97FA2E616890}"/>
              </a:ext>
            </a:extLst>
          </p:cNvPr>
          <p:cNvSpPr>
            <a:spLocks noGrp="1"/>
          </p:cNvSpPr>
          <p:nvPr>
            <p:ph type="body" sz="quarter" idx="16" hasCustomPrompt="1"/>
          </p:nvPr>
        </p:nvSpPr>
        <p:spPr>
          <a:xfrm>
            <a:off x="6277970" y="3193699"/>
            <a:ext cx="4724012" cy="2244829"/>
          </a:xfrm>
        </p:spPr>
        <p:txBody>
          <a:bodyPr>
            <a:noAutofit/>
          </a:bodyPr>
          <a:lstStyle>
            <a:lvl1pPr marL="0" indent="0">
              <a:lnSpc>
                <a:spcPct val="107000"/>
              </a:lnSpc>
              <a:spcAft>
                <a:spcPts val="1200"/>
              </a:spcAft>
              <a:buNone/>
              <a:defRPr sz="2100"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dirty="0"/>
              <a:t>01	Lisää aiheotsikko</a:t>
            </a:r>
          </a:p>
        </p:txBody>
      </p:sp>
      <p:pic>
        <p:nvPicPr>
          <p:cNvPr id="6" name="800">
            <a:extLst>
              <a:ext uri="{FF2B5EF4-FFF2-40B4-BE49-F238E27FC236}">
                <a16:creationId xmlns:a16="http://schemas.microsoft.com/office/drawing/2014/main" id="{6AC15A56-08E7-5024-B1BE-7A094E090E5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7" name="Vaakuna">
            <a:extLst>
              <a:ext uri="{FF2B5EF4-FFF2-40B4-BE49-F238E27FC236}">
                <a16:creationId xmlns:a16="http://schemas.microsoft.com/office/drawing/2014/main" id="{07B95F4E-609E-3CFB-2269-6C1F97A483D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4037241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meroitu väliotsikko">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 name="Numero">
            <a:extLst>
              <a:ext uri="{FF2B5EF4-FFF2-40B4-BE49-F238E27FC236}">
                <a16:creationId xmlns:a16="http://schemas.microsoft.com/office/drawing/2014/main" id="{D57041E5-369A-D442-FDB5-9A0BCF7803D9}"/>
              </a:ext>
            </a:extLst>
          </p:cNvPr>
          <p:cNvSpPr>
            <a:spLocks noGrp="1"/>
          </p:cNvSpPr>
          <p:nvPr>
            <p:ph type="body" sz="quarter" idx="10" hasCustomPrompt="1"/>
          </p:nvPr>
        </p:nvSpPr>
        <p:spPr>
          <a:xfrm>
            <a:off x="271079" y="836578"/>
            <a:ext cx="3979107" cy="1583708"/>
          </a:xfrm>
        </p:spPr>
        <p:txBody>
          <a:bodyPr lIns="0" tIns="0" rIns="0" bIns="0" anchor="ctr" anchorCtr="0">
            <a:noAutofit/>
          </a:bodyPr>
          <a:lstStyle>
            <a:lvl1pPr marL="0" indent="0" algn="l">
              <a:lnSpc>
                <a:spcPct val="70000"/>
              </a:lnSpc>
              <a:spcAft>
                <a:spcPts val="0"/>
              </a:spcAft>
              <a:buNone/>
              <a:defRPr sz="17700" b="1" spc="-200" baseline="0">
                <a:solidFill>
                  <a:schemeClr val="bg2"/>
                </a:solidFill>
              </a:defRPr>
            </a:lvl1pPr>
          </a:lstStyle>
          <a:p>
            <a:pPr lvl="0"/>
            <a:r>
              <a:rPr lang="fi-FI" dirty="0"/>
              <a:t>00</a:t>
            </a:r>
          </a:p>
        </p:txBody>
      </p:sp>
      <p:sp>
        <p:nvSpPr>
          <p:cNvPr id="8" name="Otsikko"/>
          <p:cNvSpPr>
            <a:spLocks noGrp="1"/>
          </p:cNvSpPr>
          <p:nvPr>
            <p:ph type="ctrTitle" hasCustomPrompt="1"/>
          </p:nvPr>
        </p:nvSpPr>
        <p:spPr>
          <a:xfrm>
            <a:off x="2897526" y="2449301"/>
            <a:ext cx="7945880" cy="2790188"/>
          </a:xfrm>
        </p:spPr>
        <p:txBody>
          <a:bodyPr anchor="ctr" anchorCtr="0">
            <a:noAutofit/>
          </a:bodyPr>
          <a:lstStyle>
            <a:lvl1pPr algn="l">
              <a:lnSpc>
                <a:spcPct val="80000"/>
              </a:lnSpc>
              <a:defRPr sz="8800" spc="-200" baseline="0">
                <a:solidFill>
                  <a:schemeClr val="bg2"/>
                </a:solidFill>
              </a:defRPr>
            </a:lvl1pPr>
          </a:lstStyle>
          <a:p>
            <a:r>
              <a:rPr lang="fi-FI" dirty="0"/>
              <a:t>Muokkaa väliotsikkoa</a:t>
            </a:r>
            <a:endParaRPr lang="en-US" dirty="0"/>
          </a:p>
        </p:txBody>
      </p:sp>
      <p:sp>
        <p:nvSpPr>
          <p:cNvPr id="2" name="Alaotsikko">
            <a:extLst>
              <a:ext uri="{FF2B5EF4-FFF2-40B4-BE49-F238E27FC236}">
                <a16:creationId xmlns:a16="http://schemas.microsoft.com/office/drawing/2014/main" id="{C5BBCDCF-131C-E56D-4AB7-A3D58E4E8019}"/>
              </a:ext>
            </a:extLst>
          </p:cNvPr>
          <p:cNvSpPr>
            <a:spLocks noGrp="1"/>
          </p:cNvSpPr>
          <p:nvPr>
            <p:ph type="subTitle" idx="1" hasCustomPrompt="1"/>
          </p:nvPr>
        </p:nvSpPr>
        <p:spPr>
          <a:xfrm>
            <a:off x="2897526" y="5337115"/>
            <a:ext cx="7945880" cy="495495"/>
          </a:xfrm>
          <a:prstGeom prst="rect">
            <a:avLst/>
          </a:prstGeom>
        </p:spPr>
        <p:txBody>
          <a:bodyPr lIns="0" rIns="0" anchor="t" anchorCtr="0">
            <a:noAutofit/>
          </a:bodyPr>
          <a:lstStyle>
            <a:lvl1pPr marL="0" indent="0" algn="l">
              <a:lnSpc>
                <a:spcPct val="95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pic>
        <p:nvPicPr>
          <p:cNvPr id="13" name="800">
            <a:extLst>
              <a:ext uri="{FF2B5EF4-FFF2-40B4-BE49-F238E27FC236}">
                <a16:creationId xmlns:a16="http://schemas.microsoft.com/office/drawing/2014/main" id="{EDCFAC54-CACC-2491-DBA0-7F151CC53F2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12" name="Vaakuna">
            <a:extLst>
              <a:ext uri="{FF2B5EF4-FFF2-40B4-BE49-F238E27FC236}">
                <a16:creationId xmlns:a16="http://schemas.microsoft.com/office/drawing/2014/main" id="{7BB84CC5-9CD2-7A6D-6648-7991582F503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2440132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ari + otsikko + teksti">
    <p:bg>
      <p:bgPr>
        <a:solidFill>
          <a:schemeClr val="bg1"/>
        </a:solidFill>
        <a:effectLst/>
      </p:bgPr>
    </p:bg>
    <p:spTree>
      <p:nvGrpSpPr>
        <p:cNvPr id="1" name=""/>
        <p:cNvGrpSpPr/>
        <p:nvPr/>
      </p:nvGrpSpPr>
      <p:grpSpPr>
        <a:xfrm>
          <a:off x="0" y="0"/>
          <a:ext cx="0" cy="0"/>
          <a:chOff x="0" y="0"/>
          <a:chExt cx="0" cy="0"/>
        </a:xfrm>
      </p:grpSpPr>
      <p:sp>
        <p:nvSpPr>
          <p:cNvPr id="6" name="Kaarimuoto">
            <a:extLst>
              <a:ext uri="{FF2B5EF4-FFF2-40B4-BE49-F238E27FC236}">
                <a16:creationId xmlns:a16="http://schemas.microsoft.com/office/drawing/2014/main" id="{00A5A775-FCE3-0FB1-FC12-7373A98CE5A1}"/>
              </a:ext>
              <a:ext uri="{C183D7F6-B498-43B3-948B-1728B52AA6E4}">
                <adec:decorative xmlns:adec="http://schemas.microsoft.com/office/drawing/2017/decorative" val="1"/>
              </a:ext>
            </a:extLst>
          </p:cNvPr>
          <p:cNvSpPr/>
          <p:nvPr userDrawn="1"/>
        </p:nvSpPr>
        <p:spPr>
          <a:xfrm>
            <a:off x="0" y="-9000"/>
            <a:ext cx="6096000" cy="6876000"/>
          </a:xfrm>
          <a:prstGeom prst="flowChartDelay">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751573" y="1675219"/>
            <a:ext cx="4624828" cy="3507563"/>
          </a:xfrm>
          <a:prstGeom prst="rect">
            <a:avLst/>
          </a:prstGeom>
          <a:noFill/>
        </p:spPr>
        <p:txBody>
          <a:bodyPr vert="horz" lIns="0" tIns="0" rIns="0" bIns="0" rtlCol="0" anchor="ctr" anchorCtr="0">
            <a:noAutofit/>
          </a:bodyPr>
          <a:lstStyle>
            <a:lvl1pPr>
              <a:lnSpc>
                <a:spcPct val="85000"/>
              </a:lnSpc>
              <a:defRPr sz="6600" spc="-100" baseline="0">
                <a:solidFill>
                  <a:schemeClr val="bg2"/>
                </a:solidFill>
              </a:defRPr>
            </a:lvl1pPr>
          </a:lstStyle>
          <a:p>
            <a:r>
              <a:rPr lang="fi-FI" dirty="0"/>
              <a:t>Muokkaa otsikkoa </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707800" y="1765738"/>
            <a:ext cx="4624828" cy="4346757"/>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4" name="800">
            <a:extLst>
              <a:ext uri="{FF2B5EF4-FFF2-40B4-BE49-F238E27FC236}">
                <a16:creationId xmlns:a16="http://schemas.microsoft.com/office/drawing/2014/main" id="{CE32CAEC-2723-1D7C-BD7D-88B8C9429D3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5" name="Vaakuna">
            <a:extLst>
              <a:ext uri="{FF2B5EF4-FFF2-40B4-BE49-F238E27FC236}">
                <a16:creationId xmlns:a16="http://schemas.microsoft.com/office/drawing/2014/main" id="{56D8DA46-C49F-3275-C2D5-3C32093A42D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452576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6" y="1255352"/>
            <a:ext cx="9890954" cy="715331"/>
          </a:xfrm>
          <a:prstGeom prst="rect">
            <a:avLst/>
          </a:prstGeom>
        </p:spPr>
        <p:txBody>
          <a:bodyPr vert="horz" lIns="0" tIns="0" rIns="0" bIns="0" rtlCol="0" anchor="b" anchorCtr="0">
            <a:noAutofit/>
          </a:bodyPr>
          <a:lstStyle>
            <a:lvl1pPr>
              <a:lnSpc>
                <a:spcPct val="85000"/>
              </a:lnSpc>
              <a:defRPr sz="4800" spc="-100" baseline="0">
                <a:solidFill>
                  <a:schemeClr val="bg2"/>
                </a:solidFill>
              </a:defRPr>
            </a:lvl1pPr>
          </a:lstStyle>
          <a:p>
            <a:r>
              <a:rPr lang="fi-FI" dirty="0"/>
              <a:t>Muokkaa otsikkoa napsauttamalla</a:t>
            </a:r>
            <a:endParaRPr lang="en-US" dirty="0"/>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6" y="2245871"/>
            <a:ext cx="9890954" cy="3857844"/>
          </a:xfrm>
          <a:prstGeom prst="rect">
            <a:avLst/>
          </a:prstGeom>
        </p:spPr>
        <p:txBody>
          <a:bodyPr vert="horz" lIns="0" tIns="45720" rIns="0" bIns="45720" rtlCol="0">
            <a:noAutofit/>
          </a:bodyPr>
          <a:lstStyle>
            <a:lvl1pPr marL="239994" indent="-239994">
              <a:lnSpc>
                <a:spcPct val="107000"/>
              </a:lnSpc>
              <a:spcAft>
                <a:spcPts val="1000"/>
              </a:spcAft>
              <a:buClrTx/>
              <a:buSzPct val="100000"/>
              <a:buFont typeface="Arial" panose="020B0604020202020204" pitchFamily="34" charset="0"/>
              <a:buChar char="•"/>
              <a:defRPr sz="2400"/>
            </a:lvl1pPr>
            <a:lvl2pPr marL="719965" indent="-263993">
              <a:lnSpc>
                <a:spcPct val="107000"/>
              </a:lnSpc>
              <a:spcAft>
                <a:spcPts val="1000"/>
              </a:spcAft>
              <a:buFont typeface="Lucida Grande"/>
              <a:buChar char="–"/>
              <a:defRPr sz="2000"/>
            </a:lvl2pPr>
            <a:lvl3pPr marL="1151971" indent="-191995">
              <a:lnSpc>
                <a:spcPct val="107000"/>
              </a:lnSpc>
              <a:spcAft>
                <a:spcPts val="1000"/>
              </a:spcAft>
              <a:buSzPct val="100000"/>
              <a:buFont typeface="Arial" panose="020B0604020202020204" pitchFamily="34" charset="0"/>
              <a:buChar char="•"/>
              <a:defRPr sz="1600"/>
            </a:lvl3pPr>
            <a:lvl4pPr marL="1631959" indent="-191995">
              <a:lnSpc>
                <a:spcPct val="107000"/>
              </a:lnSpc>
              <a:spcAft>
                <a:spcPts val="1000"/>
              </a:spcAft>
              <a:buSzPct val="100000"/>
              <a:buFont typeface="Lucida Grande"/>
              <a:buChar char="–"/>
              <a:defRPr sz="1600"/>
            </a:lvl4pPr>
            <a:lvl5pPr marL="2111947" indent="-191995">
              <a:lnSpc>
                <a:spcPct val="107000"/>
              </a:lnSpc>
              <a:spcAft>
                <a:spcPts val="1000"/>
              </a:spcAft>
              <a:defRPr sz="1400"/>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7" name="800">
            <a:extLst>
              <a:ext uri="{FF2B5EF4-FFF2-40B4-BE49-F238E27FC236}">
                <a16:creationId xmlns:a16="http://schemas.microsoft.com/office/drawing/2014/main" id="{D4689551-36DD-EC17-6263-FE008F0DC3A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6" name="Vaakuna">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4210878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9943575" cy="715331"/>
          </a:xfrm>
          <a:prstGeom prst="rect">
            <a:avLst/>
          </a:prstGeom>
        </p:spPr>
        <p:txBody>
          <a:bodyPr vert="horz" lIns="0" tIns="0" rIns="0" bIns="0" rtlCol="0" anchor="b" anchorCtr="0">
            <a:noAutofit/>
          </a:bodyPr>
          <a:lstStyle>
            <a:lvl1pPr>
              <a:lnSpc>
                <a:spcPct val="85000"/>
              </a:lnSpc>
              <a:defRPr sz="4800" spc="-100" baseline="0">
                <a:solidFill>
                  <a:schemeClr val="bg2"/>
                </a:solidFill>
              </a:defRPr>
            </a:lvl1pPr>
          </a:lstStyle>
          <a:p>
            <a:r>
              <a:rPr lang="fi-FI" dirty="0"/>
              <a:t>Muokkaa otsikkoa napsauttamalla</a:t>
            </a:r>
            <a:endParaRPr lang="en-US" dirty="0"/>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4" y="2245871"/>
            <a:ext cx="4752000" cy="3857844"/>
          </a:xfrm>
          <a:prstGeom prst="rect">
            <a:avLst/>
          </a:prstGeom>
        </p:spPr>
        <p:txBody>
          <a:bodyPr vert="horz" lIns="0" tIns="45720" rIns="0" bIns="45720" rtlCol="0">
            <a:noAutofit/>
          </a:bodyPr>
          <a:lstStyle>
            <a:lvl1pPr marL="239994" indent="-239994">
              <a:lnSpc>
                <a:spcPct val="107000"/>
              </a:lnSpc>
              <a:spcAft>
                <a:spcPts val="1000"/>
              </a:spcAft>
              <a:buClrTx/>
              <a:buSzPct val="100000"/>
              <a:buFont typeface="Arial" panose="020B0604020202020204" pitchFamily="34" charset="0"/>
              <a:buChar char="•"/>
              <a:defRPr sz="2400"/>
            </a:lvl1pPr>
            <a:lvl2pPr marL="719965" indent="-263993">
              <a:lnSpc>
                <a:spcPct val="107000"/>
              </a:lnSpc>
              <a:spcAft>
                <a:spcPts val="1000"/>
              </a:spcAft>
              <a:buFont typeface="Lucida Grande"/>
              <a:buChar char="–"/>
              <a:defRPr sz="2000"/>
            </a:lvl2pPr>
            <a:lvl3pPr marL="1151971" indent="-191995">
              <a:lnSpc>
                <a:spcPct val="107000"/>
              </a:lnSpc>
              <a:spcAft>
                <a:spcPts val="1000"/>
              </a:spcAft>
              <a:buSzPct val="100000"/>
              <a:buFont typeface="Arial" panose="020B0604020202020204" pitchFamily="34" charset="0"/>
              <a:buChar char="•"/>
              <a:defRPr sz="1600"/>
            </a:lvl3pPr>
            <a:lvl4pPr marL="1631959" indent="-191995">
              <a:lnSpc>
                <a:spcPct val="107000"/>
              </a:lnSpc>
              <a:spcAft>
                <a:spcPts val="1000"/>
              </a:spcAft>
              <a:buSzPct val="100000"/>
              <a:buFont typeface="Lucida Grande"/>
              <a:buChar char="–"/>
              <a:defRPr sz="1600"/>
            </a:lvl4pPr>
            <a:lvl5pPr marL="2111947" indent="-191995">
              <a:lnSpc>
                <a:spcPct val="107000"/>
              </a:lnSpc>
              <a:spcAft>
                <a:spcPts val="1000"/>
              </a:spcAft>
              <a:defRPr sz="1400"/>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096000" y="2245871"/>
            <a:ext cx="4752000" cy="3857844"/>
          </a:xfrm>
          <a:prstGeom prst="rect">
            <a:avLst/>
          </a:prstGeom>
        </p:spPr>
        <p:txBody>
          <a:bodyPr vert="horz" lIns="0" tIns="45720" rIns="0" bIns="45720" rtlCol="0">
            <a:noAutofit/>
          </a:bodyPr>
          <a:lstStyle>
            <a:lvl1pPr marL="239994" indent="-239994">
              <a:lnSpc>
                <a:spcPct val="107000"/>
              </a:lnSpc>
              <a:spcAft>
                <a:spcPts val="1000"/>
              </a:spcAft>
              <a:buClrTx/>
              <a:buSzPct val="100000"/>
              <a:buFont typeface="Arial" panose="020B0604020202020204" pitchFamily="34" charset="0"/>
              <a:buChar char="•"/>
              <a:defRPr sz="2400"/>
            </a:lvl1pPr>
            <a:lvl2pPr marL="719965" indent="-263993">
              <a:lnSpc>
                <a:spcPct val="107000"/>
              </a:lnSpc>
              <a:spcAft>
                <a:spcPts val="1000"/>
              </a:spcAft>
              <a:buFont typeface="Lucida Grande"/>
              <a:buChar char="–"/>
              <a:defRPr sz="2000"/>
            </a:lvl2pPr>
            <a:lvl3pPr marL="1151971" indent="-191995">
              <a:lnSpc>
                <a:spcPct val="107000"/>
              </a:lnSpc>
              <a:spcAft>
                <a:spcPts val="1000"/>
              </a:spcAft>
              <a:buSzPct val="100000"/>
              <a:buFont typeface="Arial" panose="020B0604020202020204" pitchFamily="34" charset="0"/>
              <a:buChar char="•"/>
              <a:defRPr sz="1600"/>
            </a:lvl3pPr>
            <a:lvl4pPr marL="1631959" indent="-191995">
              <a:lnSpc>
                <a:spcPct val="107000"/>
              </a:lnSpc>
              <a:spcAft>
                <a:spcPts val="1000"/>
              </a:spcAft>
              <a:buSzPct val="100000"/>
              <a:buFont typeface="Lucida Grande"/>
              <a:buChar char="–"/>
              <a:defRPr sz="1600"/>
            </a:lvl4pPr>
            <a:lvl5pPr marL="2111947" indent="-191995">
              <a:lnSpc>
                <a:spcPct val="107000"/>
              </a:lnSpc>
              <a:spcAft>
                <a:spcPts val="1000"/>
              </a:spcAft>
              <a:defRPr sz="1400"/>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7" name="800">
            <a:extLst>
              <a:ext uri="{FF2B5EF4-FFF2-40B4-BE49-F238E27FC236}">
                <a16:creationId xmlns:a16="http://schemas.microsoft.com/office/drawing/2014/main" id="{9CD48E61-7006-D41D-38F9-967744B98D1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F4C45BBB-55B5-C605-895C-55426E7998C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419252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veä kaareva kuva + otsikko">
    <p:bg>
      <p:bgPr>
        <a:solidFill>
          <a:schemeClr val="bg2"/>
        </a:solidFill>
        <a:effectLst/>
      </p:bgPr>
    </p:bg>
    <p:spTree>
      <p:nvGrpSpPr>
        <p:cNvPr id="1" name=""/>
        <p:cNvGrpSpPr/>
        <p:nvPr/>
      </p:nvGrpSpPr>
      <p:grpSpPr>
        <a:xfrm>
          <a:off x="0" y="0"/>
          <a:ext cx="0" cy="0"/>
          <a:chOff x="0" y="0"/>
          <a:chExt cx="0" cy="0"/>
        </a:xfrm>
      </p:grpSpPr>
      <p:sp>
        <p:nvSpPr>
          <p:cNvPr id="5" name="Kuvan paikkamerkki">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3" y="-45000"/>
            <a:ext cx="11542066" cy="6948000"/>
          </a:xfrm>
          <a:custGeom>
            <a:avLst/>
            <a:gdLst>
              <a:gd name="connsiteX0" fmla="*/ 0 w 12192001"/>
              <a:gd name="connsiteY0" fmla="*/ 0 h 6858000"/>
              <a:gd name="connsiteX1" fmla="*/ 6096001 w 12192001"/>
              <a:gd name="connsiteY1" fmla="*/ 0 h 6858000"/>
              <a:gd name="connsiteX2" fmla="*/ 12192002 w 12192001"/>
              <a:gd name="connsiteY2" fmla="*/ 3429000 h 6858000"/>
              <a:gd name="connsiteX3" fmla="*/ 6096001 w 12192001"/>
              <a:gd name="connsiteY3" fmla="*/ 6858000 h 6858000"/>
              <a:gd name="connsiteX4" fmla="*/ 0 w 12192001"/>
              <a:gd name="connsiteY4" fmla="*/ 6858000 h 6858000"/>
              <a:gd name="connsiteX5" fmla="*/ 0 w 12192001"/>
              <a:gd name="connsiteY5" fmla="*/ 0 h 6858000"/>
              <a:gd name="connsiteX0" fmla="*/ 0 w 11344277"/>
              <a:gd name="connsiteY0" fmla="*/ 0 h 6858000"/>
              <a:gd name="connsiteX1" fmla="*/ 6096001 w 11344277"/>
              <a:gd name="connsiteY1" fmla="*/ 0 h 6858000"/>
              <a:gd name="connsiteX2" fmla="*/ 11344277 w 11344277"/>
              <a:gd name="connsiteY2" fmla="*/ 3467100 h 6858000"/>
              <a:gd name="connsiteX3" fmla="*/ 6096001 w 11344277"/>
              <a:gd name="connsiteY3" fmla="*/ 6858000 h 6858000"/>
              <a:gd name="connsiteX4" fmla="*/ 0 w 11344277"/>
              <a:gd name="connsiteY4" fmla="*/ 6858000 h 6858000"/>
              <a:gd name="connsiteX5" fmla="*/ 0 w 11344277"/>
              <a:gd name="connsiteY5" fmla="*/ 0 h 6858000"/>
              <a:gd name="connsiteX0" fmla="*/ 0 w 11001377"/>
              <a:gd name="connsiteY0" fmla="*/ 0 h 6858000"/>
              <a:gd name="connsiteX1" fmla="*/ 6096001 w 11001377"/>
              <a:gd name="connsiteY1" fmla="*/ 0 h 6858000"/>
              <a:gd name="connsiteX2" fmla="*/ 11001377 w 11001377"/>
              <a:gd name="connsiteY2" fmla="*/ 3476625 h 6858000"/>
              <a:gd name="connsiteX3" fmla="*/ 6096001 w 11001377"/>
              <a:gd name="connsiteY3" fmla="*/ 6858000 h 6858000"/>
              <a:gd name="connsiteX4" fmla="*/ 0 w 11001377"/>
              <a:gd name="connsiteY4" fmla="*/ 6858000 h 6858000"/>
              <a:gd name="connsiteX5" fmla="*/ 0 w 11001377"/>
              <a:gd name="connsiteY5" fmla="*/ 0 h 6858000"/>
              <a:gd name="connsiteX0" fmla="*/ 0 w 11016060"/>
              <a:gd name="connsiteY0" fmla="*/ 0 h 6867525"/>
              <a:gd name="connsiteX1" fmla="*/ 6096001 w 11016060"/>
              <a:gd name="connsiteY1" fmla="*/ 0 h 6867525"/>
              <a:gd name="connsiteX2" fmla="*/ 11001377 w 11016060"/>
              <a:gd name="connsiteY2" fmla="*/ 3476625 h 6867525"/>
              <a:gd name="connsiteX3" fmla="*/ 6940352 w 11016060"/>
              <a:gd name="connsiteY3" fmla="*/ 6867525 h 6867525"/>
              <a:gd name="connsiteX4" fmla="*/ 0 w 11016060"/>
              <a:gd name="connsiteY4" fmla="*/ 6858000 h 6867525"/>
              <a:gd name="connsiteX5" fmla="*/ 0 w 11016060"/>
              <a:gd name="connsiteY5" fmla="*/ 0 h 6867525"/>
              <a:gd name="connsiteX0" fmla="*/ 0 w 11001545"/>
              <a:gd name="connsiteY0" fmla="*/ 19050 h 6886575"/>
              <a:gd name="connsiteX1" fmla="*/ 7012985 w 11001545"/>
              <a:gd name="connsiteY1" fmla="*/ 0 h 6886575"/>
              <a:gd name="connsiteX2" fmla="*/ 11001377 w 11001545"/>
              <a:gd name="connsiteY2" fmla="*/ 3495675 h 6886575"/>
              <a:gd name="connsiteX3" fmla="*/ 6940352 w 11001545"/>
              <a:gd name="connsiteY3" fmla="*/ 6886575 h 6886575"/>
              <a:gd name="connsiteX4" fmla="*/ 0 w 11001545"/>
              <a:gd name="connsiteY4" fmla="*/ 6877050 h 6886575"/>
              <a:gd name="connsiteX5" fmla="*/ 0 w 11001545"/>
              <a:gd name="connsiteY5" fmla="*/ 19050 h 6886575"/>
              <a:gd name="connsiteX0" fmla="*/ 0 w 11001550"/>
              <a:gd name="connsiteY0" fmla="*/ 19050 h 6886575"/>
              <a:gd name="connsiteX1" fmla="*/ 7012985 w 11001550"/>
              <a:gd name="connsiteY1" fmla="*/ 0 h 6886575"/>
              <a:gd name="connsiteX2" fmla="*/ 11001377 w 11001550"/>
              <a:gd name="connsiteY2" fmla="*/ 3495675 h 6886575"/>
              <a:gd name="connsiteX3" fmla="*/ 6940352 w 11001550"/>
              <a:gd name="connsiteY3" fmla="*/ 6886575 h 6886575"/>
              <a:gd name="connsiteX4" fmla="*/ 0 w 11001550"/>
              <a:gd name="connsiteY4" fmla="*/ 6877050 h 6886575"/>
              <a:gd name="connsiteX5" fmla="*/ 0 w 11001550"/>
              <a:gd name="connsiteY5" fmla="*/ 19050 h 6886575"/>
              <a:gd name="connsiteX0" fmla="*/ 0 w 11001575"/>
              <a:gd name="connsiteY0" fmla="*/ 29022 h 6896547"/>
              <a:gd name="connsiteX1" fmla="*/ 7012985 w 11001575"/>
              <a:gd name="connsiteY1" fmla="*/ 9972 h 6896547"/>
              <a:gd name="connsiteX2" fmla="*/ 11001377 w 11001575"/>
              <a:gd name="connsiteY2" fmla="*/ 3505647 h 6896547"/>
              <a:gd name="connsiteX3" fmla="*/ 6940352 w 11001575"/>
              <a:gd name="connsiteY3" fmla="*/ 6896547 h 6896547"/>
              <a:gd name="connsiteX4" fmla="*/ 0 w 11001575"/>
              <a:gd name="connsiteY4" fmla="*/ 6887022 h 6896547"/>
              <a:gd name="connsiteX5" fmla="*/ 0 w 11001575"/>
              <a:gd name="connsiteY5" fmla="*/ 29022 h 6896547"/>
              <a:gd name="connsiteX0" fmla="*/ 0 w 11001575"/>
              <a:gd name="connsiteY0" fmla="*/ 29022 h 6896547"/>
              <a:gd name="connsiteX1" fmla="*/ 7012985 w 11001575"/>
              <a:gd name="connsiteY1" fmla="*/ 9972 h 6896547"/>
              <a:gd name="connsiteX2" fmla="*/ 11001377 w 11001575"/>
              <a:gd name="connsiteY2" fmla="*/ 3505647 h 6896547"/>
              <a:gd name="connsiteX3" fmla="*/ 6940352 w 11001575"/>
              <a:gd name="connsiteY3" fmla="*/ 6896547 h 6896547"/>
              <a:gd name="connsiteX4" fmla="*/ 0 w 11001575"/>
              <a:gd name="connsiteY4" fmla="*/ 6887022 h 6896547"/>
              <a:gd name="connsiteX5" fmla="*/ 0 w 11001575"/>
              <a:gd name="connsiteY5" fmla="*/ 29022 h 6896547"/>
              <a:gd name="connsiteX0" fmla="*/ 0 w 11003626"/>
              <a:gd name="connsiteY0" fmla="*/ 29022 h 6906072"/>
              <a:gd name="connsiteX1" fmla="*/ 7012985 w 11003626"/>
              <a:gd name="connsiteY1" fmla="*/ 9972 h 6906072"/>
              <a:gd name="connsiteX2" fmla="*/ 11001377 w 11003626"/>
              <a:gd name="connsiteY2" fmla="*/ 3505647 h 6906072"/>
              <a:gd name="connsiteX3" fmla="*/ 7230882 w 11003626"/>
              <a:gd name="connsiteY3" fmla="*/ 6906072 h 6906072"/>
              <a:gd name="connsiteX4" fmla="*/ 0 w 11003626"/>
              <a:gd name="connsiteY4" fmla="*/ 6887022 h 6906072"/>
              <a:gd name="connsiteX5" fmla="*/ 0 w 11003626"/>
              <a:gd name="connsiteY5" fmla="*/ 29022 h 6906072"/>
              <a:gd name="connsiteX0" fmla="*/ 0 w 11001397"/>
              <a:gd name="connsiteY0" fmla="*/ 37229 h 6914279"/>
              <a:gd name="connsiteX1" fmla="*/ 7212724 w 11001397"/>
              <a:gd name="connsiteY1" fmla="*/ 8654 h 6914279"/>
              <a:gd name="connsiteX2" fmla="*/ 11001377 w 11001397"/>
              <a:gd name="connsiteY2" fmla="*/ 3513854 h 6914279"/>
              <a:gd name="connsiteX3" fmla="*/ 7230882 w 11001397"/>
              <a:gd name="connsiteY3" fmla="*/ 6914279 h 6914279"/>
              <a:gd name="connsiteX4" fmla="*/ 0 w 11001397"/>
              <a:gd name="connsiteY4" fmla="*/ 6895229 h 6914279"/>
              <a:gd name="connsiteX5" fmla="*/ 0 w 11001397"/>
              <a:gd name="connsiteY5" fmla="*/ 37229 h 6914279"/>
              <a:gd name="connsiteX0" fmla="*/ 0 w 11001397"/>
              <a:gd name="connsiteY0" fmla="*/ 37229 h 6914279"/>
              <a:gd name="connsiteX1" fmla="*/ 7212724 w 11001397"/>
              <a:gd name="connsiteY1" fmla="*/ 8654 h 6914279"/>
              <a:gd name="connsiteX2" fmla="*/ 11001377 w 11001397"/>
              <a:gd name="connsiteY2" fmla="*/ 3513854 h 6914279"/>
              <a:gd name="connsiteX3" fmla="*/ 7230882 w 11001397"/>
              <a:gd name="connsiteY3" fmla="*/ 6914279 h 6914279"/>
              <a:gd name="connsiteX4" fmla="*/ 0 w 11001397"/>
              <a:gd name="connsiteY4" fmla="*/ 6895229 h 6914279"/>
              <a:gd name="connsiteX5" fmla="*/ 0 w 11001397"/>
              <a:gd name="connsiteY5" fmla="*/ 37229 h 6914279"/>
              <a:gd name="connsiteX0" fmla="*/ 0 w 11001673"/>
              <a:gd name="connsiteY0" fmla="*/ 37229 h 6914279"/>
              <a:gd name="connsiteX1" fmla="*/ 7212724 w 11001673"/>
              <a:gd name="connsiteY1" fmla="*/ 8654 h 6914279"/>
              <a:gd name="connsiteX2" fmla="*/ 11001377 w 11001673"/>
              <a:gd name="connsiteY2" fmla="*/ 3513854 h 6914279"/>
              <a:gd name="connsiteX3" fmla="*/ 7230882 w 11001673"/>
              <a:gd name="connsiteY3" fmla="*/ 6914279 h 6914279"/>
              <a:gd name="connsiteX4" fmla="*/ 0 w 11001673"/>
              <a:gd name="connsiteY4" fmla="*/ 6895229 h 6914279"/>
              <a:gd name="connsiteX5" fmla="*/ 0 w 11001673"/>
              <a:gd name="connsiteY5" fmla="*/ 37229 h 6914279"/>
              <a:gd name="connsiteX0" fmla="*/ 0 w 11002224"/>
              <a:gd name="connsiteY0" fmla="*/ 37229 h 6914279"/>
              <a:gd name="connsiteX1" fmla="*/ 7212724 w 11002224"/>
              <a:gd name="connsiteY1" fmla="*/ 8654 h 6914279"/>
              <a:gd name="connsiteX2" fmla="*/ 11001377 w 11002224"/>
              <a:gd name="connsiteY2" fmla="*/ 3513854 h 6914279"/>
              <a:gd name="connsiteX3" fmla="*/ 7230882 w 11002224"/>
              <a:gd name="connsiteY3" fmla="*/ 6914279 h 6914279"/>
              <a:gd name="connsiteX4" fmla="*/ 0 w 11002224"/>
              <a:gd name="connsiteY4" fmla="*/ 6895229 h 6914279"/>
              <a:gd name="connsiteX5" fmla="*/ 0 w 11002224"/>
              <a:gd name="connsiteY5" fmla="*/ 37229 h 6914279"/>
              <a:gd name="connsiteX0" fmla="*/ 0 w 11001673"/>
              <a:gd name="connsiteY0" fmla="*/ 37229 h 6914279"/>
              <a:gd name="connsiteX1" fmla="*/ 7212724 w 11001673"/>
              <a:gd name="connsiteY1" fmla="*/ 8654 h 6914279"/>
              <a:gd name="connsiteX2" fmla="*/ 11001377 w 11001673"/>
              <a:gd name="connsiteY2" fmla="*/ 3513854 h 6914279"/>
              <a:gd name="connsiteX3" fmla="*/ 7230882 w 11001673"/>
              <a:gd name="connsiteY3" fmla="*/ 6914279 h 6914279"/>
              <a:gd name="connsiteX4" fmla="*/ 0 w 11001673"/>
              <a:gd name="connsiteY4" fmla="*/ 6895229 h 6914279"/>
              <a:gd name="connsiteX5" fmla="*/ 0 w 11001673"/>
              <a:gd name="connsiteY5" fmla="*/ 37229 h 6914279"/>
              <a:gd name="connsiteX0" fmla="*/ 0 w 11001673"/>
              <a:gd name="connsiteY0" fmla="*/ 28575 h 6905625"/>
              <a:gd name="connsiteX1" fmla="*/ 7212724 w 11001673"/>
              <a:gd name="connsiteY1" fmla="*/ 0 h 6905625"/>
              <a:gd name="connsiteX2" fmla="*/ 11001377 w 11001673"/>
              <a:gd name="connsiteY2" fmla="*/ 3505200 h 6905625"/>
              <a:gd name="connsiteX3" fmla="*/ 7230882 w 11001673"/>
              <a:gd name="connsiteY3" fmla="*/ 6905625 h 6905625"/>
              <a:gd name="connsiteX4" fmla="*/ 0 w 11001673"/>
              <a:gd name="connsiteY4" fmla="*/ 6886575 h 6905625"/>
              <a:gd name="connsiteX5" fmla="*/ 0 w 11001673"/>
              <a:gd name="connsiteY5" fmla="*/ 28575 h 6905625"/>
              <a:gd name="connsiteX0" fmla="*/ 0 w 11001667"/>
              <a:gd name="connsiteY0" fmla="*/ 28575 h 6905625"/>
              <a:gd name="connsiteX1" fmla="*/ 7212724 w 11001667"/>
              <a:gd name="connsiteY1" fmla="*/ 0 h 6905625"/>
              <a:gd name="connsiteX2" fmla="*/ 11001377 w 11001667"/>
              <a:gd name="connsiteY2" fmla="*/ 3505200 h 6905625"/>
              <a:gd name="connsiteX3" fmla="*/ 7230882 w 11001667"/>
              <a:gd name="connsiteY3" fmla="*/ 6905625 h 6905625"/>
              <a:gd name="connsiteX4" fmla="*/ 0 w 11001667"/>
              <a:gd name="connsiteY4" fmla="*/ 6886575 h 6905625"/>
              <a:gd name="connsiteX5" fmla="*/ 0 w 11001667"/>
              <a:gd name="connsiteY5" fmla="*/ 28575 h 6905625"/>
              <a:gd name="connsiteX0" fmla="*/ 0 w 11001667"/>
              <a:gd name="connsiteY0" fmla="*/ 28575 h 6905625"/>
              <a:gd name="connsiteX1" fmla="*/ 7212724 w 11001667"/>
              <a:gd name="connsiteY1" fmla="*/ 0 h 6905625"/>
              <a:gd name="connsiteX2" fmla="*/ 11001377 w 11001667"/>
              <a:gd name="connsiteY2" fmla="*/ 3505200 h 6905625"/>
              <a:gd name="connsiteX3" fmla="*/ 7230882 w 11001667"/>
              <a:gd name="connsiteY3" fmla="*/ 6905625 h 6905625"/>
              <a:gd name="connsiteX4" fmla="*/ 0 w 11001667"/>
              <a:gd name="connsiteY4" fmla="*/ 6886575 h 6905625"/>
              <a:gd name="connsiteX5" fmla="*/ 0 w 11001667"/>
              <a:gd name="connsiteY5" fmla="*/ 28575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1667" h="6905625">
                <a:moveTo>
                  <a:pt x="0" y="28575"/>
                </a:moveTo>
                <a:lnTo>
                  <a:pt x="7212724" y="0"/>
                </a:lnTo>
                <a:cubicBezTo>
                  <a:pt x="10670243" y="19050"/>
                  <a:pt x="10989272" y="2716212"/>
                  <a:pt x="11001377" y="3505200"/>
                </a:cubicBezTo>
                <a:cubicBezTo>
                  <a:pt x="11013482" y="4294188"/>
                  <a:pt x="10661164" y="6905625"/>
                  <a:pt x="7230882" y="6905625"/>
                </a:cubicBezTo>
                <a:lnTo>
                  <a:pt x="0" y="6886575"/>
                </a:lnTo>
                <a:lnTo>
                  <a:pt x="0" y="28575"/>
                </a:lnTo>
                <a:close/>
              </a:path>
            </a:pathLst>
          </a:custGeom>
          <a:solidFill>
            <a:schemeClr val="bg1">
              <a:lumMod val="95000"/>
            </a:schemeClr>
          </a:solidFill>
        </p:spPr>
        <p:txBody>
          <a:bodyPr lIns="252000" tIns="252000" rIns="0" bIns="252000" anchor="ctr" anchorCtr="0">
            <a:normAutofit/>
          </a:bodyPr>
          <a:lstStyle>
            <a:lvl1pPr marL="0" indent="0" algn="l">
              <a:lnSpc>
                <a:spcPct val="100000"/>
              </a:lnSpc>
              <a:spcAft>
                <a:spcPts val="0"/>
              </a:spcAft>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HUOM. Kuvan rajaavaa muotoa ei saa venyttää leveämmäksi tai kapeammaksi.</a:t>
            </a:r>
            <a:br>
              <a:rPr lang="fi-FI" dirty="0"/>
            </a:br>
            <a:br>
              <a:rPr lang="fi-FI" dirty="0"/>
            </a:br>
            <a:r>
              <a:rPr lang="fi-FI" dirty="0"/>
              <a:t>Lisää kuva: valitse kuvan kehyslaatikko &gt; Lisää-välilehti &gt; Kuvat </a:t>
            </a:r>
            <a:br>
              <a:rPr lang="fi-FI" dirty="0"/>
            </a:br>
            <a:r>
              <a:rPr lang="fi-FI" dirty="0"/>
              <a:t>(lisää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br>
              <a:rPr lang="fi-FI" dirty="0"/>
            </a:br>
            <a:br>
              <a:rPr lang="fi-FI" dirty="0"/>
            </a:br>
            <a:r>
              <a:rPr lang="fi-FI" dirty="0"/>
              <a:t>Jos otsikko katoaa kuvan taakse: valitse kuva &gt; hiiren oikea &gt; Vie taakse.</a:t>
            </a:r>
          </a:p>
        </p:txBody>
      </p:sp>
      <p:sp>
        <p:nvSpPr>
          <p:cNvPr id="3" name="Kuvaaja">
            <a:extLst>
              <a:ext uri="{FF2B5EF4-FFF2-40B4-BE49-F238E27FC236}">
                <a16:creationId xmlns:a16="http://schemas.microsoft.com/office/drawing/2014/main" id="{8271A88A-B0C0-4348-392E-9398E186B571}"/>
              </a:ext>
            </a:extLst>
          </p:cNvPr>
          <p:cNvSpPr>
            <a:spLocks noGrp="1"/>
          </p:cNvSpPr>
          <p:nvPr>
            <p:ph type="body" sz="quarter" idx="17" hasCustomPrompt="1"/>
          </p:nvPr>
        </p:nvSpPr>
        <p:spPr>
          <a:xfrm rot="16200000">
            <a:off x="-462287" y="679443"/>
            <a:ext cx="1435462" cy="284157"/>
          </a:xfrm>
          <a:prstGeom prst="roundRect">
            <a:avLst>
              <a:gd name="adj" fmla="val 14657"/>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sp>
        <p:nvSpPr>
          <p:cNvPr id="8" name="Otsikko">
            <a:extLst>
              <a:ext uri="{FF2B5EF4-FFF2-40B4-BE49-F238E27FC236}">
                <a16:creationId xmlns:a16="http://schemas.microsoft.com/office/drawing/2014/main" id="{CF7C3183-1BEE-688C-A725-D053F1CA53C0}"/>
              </a:ext>
            </a:extLst>
          </p:cNvPr>
          <p:cNvSpPr>
            <a:spLocks noGrp="1"/>
          </p:cNvSpPr>
          <p:nvPr>
            <p:ph type="title" hasCustomPrompt="1"/>
          </p:nvPr>
        </p:nvSpPr>
        <p:spPr>
          <a:xfrm>
            <a:off x="312594" y="5681357"/>
            <a:ext cx="5185838" cy="883833"/>
          </a:xfrm>
          <a:prstGeom prst="roundRect">
            <a:avLst>
              <a:gd name="adj" fmla="val 8981"/>
            </a:avLst>
          </a:prstGeom>
          <a:solidFill>
            <a:schemeClr val="bg2"/>
          </a:solidFill>
        </p:spPr>
        <p:txBody>
          <a:bodyPr wrap="square" lIns="216000" tIns="216000" rIns="180000" bIns="180000" anchor="ctr" anchorCtr="0">
            <a:spAutoFit/>
          </a:bodyPr>
          <a:lstStyle>
            <a:lvl1pPr algn="l">
              <a:lnSpc>
                <a:spcPct val="85000"/>
              </a:lnSpc>
              <a:defRPr sz="3200" spc="0" baseline="0">
                <a:solidFill>
                  <a:schemeClr val="bg1"/>
                </a:solidFill>
              </a:defRPr>
            </a:lvl1pPr>
          </a:lstStyle>
          <a:p>
            <a:r>
              <a:rPr lang="fi-FI" dirty="0"/>
              <a:t>Väliotsikko kuvan päällä</a:t>
            </a:r>
          </a:p>
        </p:txBody>
      </p:sp>
      <p:pic>
        <p:nvPicPr>
          <p:cNvPr id="7" name="800">
            <a:extLst>
              <a:ext uri="{FF2B5EF4-FFF2-40B4-BE49-F238E27FC236}">
                <a16:creationId xmlns:a16="http://schemas.microsoft.com/office/drawing/2014/main" id="{6771DD9B-5EA2-AA6E-02C7-3B0238A8666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6" name="Vaakuna">
            <a:extLst>
              <a:ext uri="{FF2B5EF4-FFF2-40B4-BE49-F238E27FC236}">
                <a16:creationId xmlns:a16="http://schemas.microsoft.com/office/drawing/2014/main" id="{627B0F73-995C-43B9-AD1A-21E5076A371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4021342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areva 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6707800" y="1378425"/>
            <a:ext cx="4624828" cy="1408982"/>
          </a:xfrm>
          <a:prstGeom prst="rect">
            <a:avLst/>
          </a:prstGeom>
          <a:noFill/>
        </p:spPr>
        <p:txBody>
          <a:bodyPr vert="horz" lIns="0" tIns="0" rIns="0" bIns="0" rtlCol="0" anchor="b" anchorCtr="0">
            <a:noAutofit/>
          </a:bodyPr>
          <a:lstStyle>
            <a:lvl1pPr>
              <a:lnSpc>
                <a:spcPct val="85000"/>
              </a:lnSpc>
              <a:defRPr sz="5200" spc="-100" baseline="0">
                <a:solidFill>
                  <a:schemeClr val="bg2"/>
                </a:solidFill>
              </a:defRPr>
            </a:lvl1pPr>
          </a:lstStyle>
          <a:p>
            <a:r>
              <a:rPr lang="fi-FI" dirty="0"/>
              <a:t>Muokkaa otsikkoa </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707800" y="2962283"/>
            <a:ext cx="4624828" cy="2928154"/>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Kuvan paikkamerkki">
            <a:extLst>
              <a:ext uri="{FF2B5EF4-FFF2-40B4-BE49-F238E27FC236}">
                <a16:creationId xmlns:a16="http://schemas.microsoft.com/office/drawing/2014/main" id="{5511BF76-485E-B28A-E46E-C9D09051942C}"/>
              </a:ext>
            </a:extLst>
          </p:cNvPr>
          <p:cNvSpPr>
            <a:spLocks noGrp="1"/>
          </p:cNvSpPr>
          <p:nvPr>
            <p:ph type="pic" sz="quarter" idx="13" hasCustomPrompt="1"/>
          </p:nvPr>
        </p:nvSpPr>
        <p:spPr>
          <a:xfrm>
            <a:off x="0" y="-9000"/>
            <a:ext cx="6096000" cy="6876000"/>
          </a:xfrm>
          <a:prstGeom prst="flowChartDelay">
            <a:avLst/>
          </a:prstGeom>
          <a:solidFill>
            <a:schemeClr val="bg1">
              <a:lumMod val="95000"/>
            </a:schemeClr>
          </a:solidFill>
        </p:spPr>
        <p:txBody>
          <a:bodyPr lIns="216000" tIns="180000" rIns="180000" bIns="180000" anchor="t" anchorCtr="0">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HUOM. Kuvan rajaavaa muotoa ei saa venyttää leveämmäksi tai kapeammaksi.</a:t>
            </a:r>
            <a:br>
              <a:rPr lang="fi-FI" dirty="0"/>
            </a:br>
            <a:br>
              <a:rPr lang="fi-FI" dirty="0"/>
            </a:br>
            <a:r>
              <a:rPr lang="fi-FI" dirty="0"/>
              <a:t>Lisää kuva: valitse kuvan kehyslaatikko &gt; Lisää-välilehti &gt; Kuvat </a:t>
            </a:r>
            <a:br>
              <a:rPr lang="fi-FI" dirty="0"/>
            </a:br>
            <a:r>
              <a:rPr lang="fi-FI" dirty="0"/>
              <a:t>(lisää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7" name="Kuvaaja">
            <a:extLst>
              <a:ext uri="{FF2B5EF4-FFF2-40B4-BE49-F238E27FC236}">
                <a16:creationId xmlns:a16="http://schemas.microsoft.com/office/drawing/2014/main" id="{68802EEA-1D82-1F8B-B01A-BBD822EFAB54}"/>
              </a:ext>
            </a:extLst>
          </p:cNvPr>
          <p:cNvSpPr>
            <a:spLocks noGrp="1"/>
          </p:cNvSpPr>
          <p:nvPr>
            <p:ph type="body" sz="quarter" idx="19" hasCustomPrompt="1"/>
          </p:nvPr>
        </p:nvSpPr>
        <p:spPr>
          <a:xfrm>
            <a:off x="142822" y="6440700"/>
            <a:ext cx="1435462" cy="276573"/>
          </a:xfrm>
          <a:prstGeom prst="roundRect">
            <a:avLst>
              <a:gd name="adj" fmla="val 9529"/>
            </a:avLst>
          </a:prstGeom>
          <a:solidFill>
            <a:schemeClr val="tx1"/>
          </a:solidFill>
        </p:spPr>
        <p:txBody>
          <a:bodyPr wrap="none" lIns="61200" tIns="54000" rIns="72000" bIns="54000" anchor="ctr" anchorCtr="0">
            <a:spAutoFit/>
          </a:bodyPr>
          <a:lstStyle>
            <a:lvl1pPr marL="0" indent="0" algn="l">
              <a:lnSpc>
                <a:spcPct val="90000"/>
              </a:lnSpc>
              <a:spcAft>
                <a:spcPts val="0"/>
              </a:spcAft>
              <a:buNone/>
              <a:defRPr sz="1100">
                <a:solidFill>
                  <a:schemeClr val="bg1"/>
                </a:solidFill>
              </a:defRPr>
            </a:lvl1pPr>
          </a:lstStyle>
          <a:p>
            <a:pPr lvl="0"/>
            <a:r>
              <a:rPr lang="fi-FI" dirty="0"/>
              <a:t>Kuva: Kuvaajan nimi</a:t>
            </a:r>
          </a:p>
        </p:txBody>
      </p:sp>
      <p:pic>
        <p:nvPicPr>
          <p:cNvPr id="11" name="800">
            <a:extLst>
              <a:ext uri="{FF2B5EF4-FFF2-40B4-BE49-F238E27FC236}">
                <a16:creationId xmlns:a16="http://schemas.microsoft.com/office/drawing/2014/main" id="{E5FB02B3-80E3-0FF4-F487-14D0A7C65D7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12" name="Vaakuna">
            <a:extLst>
              <a:ext uri="{FF2B5EF4-FFF2-40B4-BE49-F238E27FC236}">
                <a16:creationId xmlns:a16="http://schemas.microsoft.com/office/drawing/2014/main" id="{67B4478F-F727-2230-4DFB-23C9D7BD3F9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60905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2647191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6568041" y="1020278"/>
            <a:ext cx="4765692" cy="1473449"/>
          </a:xfrm>
          <a:prstGeom prst="rect">
            <a:avLst/>
          </a:prstGeom>
          <a:noFill/>
        </p:spPr>
        <p:txBody>
          <a:bodyPr vert="horz" lIns="0" tIns="0" rIns="0" bIns="0" rtlCol="0" anchor="b" anchorCtr="0">
            <a:noAutofit/>
          </a:bodyPr>
          <a:lstStyle>
            <a:lvl1pPr>
              <a:lnSpc>
                <a:spcPct val="85000"/>
              </a:lnSpc>
              <a:defRPr sz="5200" spc="-100" baseline="0">
                <a:solidFill>
                  <a:schemeClr val="bg2"/>
                </a:solidFill>
              </a:defRPr>
            </a:lvl1pPr>
          </a:lstStyle>
          <a:p>
            <a:r>
              <a:rPr lang="fi-FI" dirty="0"/>
              <a:t>Muokkaa otsikkoa </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568040" y="2657496"/>
            <a:ext cx="4765693" cy="3260558"/>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Kuvan paikkamerkki">
            <a:extLst>
              <a:ext uri="{FF2B5EF4-FFF2-40B4-BE49-F238E27FC236}">
                <a16:creationId xmlns:a16="http://schemas.microsoft.com/office/drawing/2014/main" id="{9BAFC866-8F3E-8728-8696-6CF2F10DA0B8}"/>
              </a:ext>
            </a:extLst>
          </p:cNvPr>
          <p:cNvSpPr>
            <a:spLocks noGrp="1"/>
          </p:cNvSpPr>
          <p:nvPr userDrawn="1">
            <p:ph type="pic" sz="quarter" idx="11" hasCustomPrompt="1"/>
          </p:nvPr>
        </p:nvSpPr>
        <p:spPr>
          <a:xfrm>
            <a:off x="484773" y="657000"/>
            <a:ext cx="5544000" cy="5544000"/>
          </a:xfrm>
          <a:prstGeom prst="roundRect">
            <a:avLst>
              <a:gd name="adj" fmla="val 1688"/>
            </a:avLst>
          </a:prstGeom>
          <a:solidFill>
            <a:schemeClr val="bg1">
              <a:lumMod val="95000"/>
            </a:schemeClr>
          </a:solidFill>
        </p:spPr>
        <p:txBody>
          <a:bodyPr lIns="252000" tIns="252000" rIns="0" bIns="252000" anchor="t" anchorCtr="0">
            <a:normAutofit/>
          </a:bodyPr>
          <a:lstStyle>
            <a:lvl1pPr marL="0" indent="0">
              <a:lnSpc>
                <a:spcPct val="107000"/>
              </a:lnSpc>
              <a:spcAft>
                <a:spcPts val="0"/>
              </a:spcAft>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a:t>
            </a:r>
            <a:br>
              <a:rPr lang="fi-FI" dirty="0"/>
            </a:br>
            <a:r>
              <a:rPr lang="fi-FI" dirty="0"/>
              <a:t>Kuvat (lisää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25" name="Kuvaaja">
            <a:extLst>
              <a:ext uri="{FF2B5EF4-FFF2-40B4-BE49-F238E27FC236}">
                <a16:creationId xmlns:a16="http://schemas.microsoft.com/office/drawing/2014/main" id="{A0F24AA8-EC72-52BA-FDAC-A0C0E916C733}"/>
              </a:ext>
            </a:extLst>
          </p:cNvPr>
          <p:cNvSpPr>
            <a:spLocks noGrp="1"/>
          </p:cNvSpPr>
          <p:nvPr>
            <p:ph type="body" sz="quarter" idx="17" hasCustomPrompt="1"/>
          </p:nvPr>
        </p:nvSpPr>
        <p:spPr>
          <a:xfrm>
            <a:off x="608866" y="5797920"/>
            <a:ext cx="1435462" cy="284157"/>
          </a:xfrm>
          <a:prstGeom prst="roundRect">
            <a:avLst>
              <a:gd name="adj" fmla="val 14657"/>
            </a:avLst>
          </a:prstGeom>
          <a:solidFill>
            <a:schemeClr val="tx1"/>
          </a:solidFill>
        </p:spPr>
        <p:txBody>
          <a:bodyPr wrap="none" lIns="61200" tIns="54000" rIns="72000" bIns="54000" anchor="ctr" anchorCtr="0">
            <a:spAutoFit/>
          </a:bodyPr>
          <a:lstStyle>
            <a:lvl1pPr marL="0" indent="0" algn="l">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pic>
        <p:nvPicPr>
          <p:cNvPr id="33" name="800">
            <a:extLst>
              <a:ext uri="{FF2B5EF4-FFF2-40B4-BE49-F238E27FC236}">
                <a16:creationId xmlns:a16="http://schemas.microsoft.com/office/drawing/2014/main" id="{7A53F018-CBA4-9C93-A151-CFF7B30FC13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34" name="Vaakuna">
            <a:extLst>
              <a:ext uri="{FF2B5EF4-FFF2-40B4-BE49-F238E27FC236}">
                <a16:creationId xmlns:a16="http://schemas.microsoft.com/office/drawing/2014/main" id="{8039BFFD-BBCC-ECC7-780D-620F4630693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816617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ilaatikot 1">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12187" y="838747"/>
            <a:ext cx="10366877" cy="665509"/>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hasCustomPrompt="1"/>
          </p:nvPr>
        </p:nvSpPr>
        <p:spPr>
          <a:xfrm>
            <a:off x="912686" y="1931436"/>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4" name="Tekstin paikkamerkki">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10245" y="2665192"/>
            <a:ext cx="4627988" cy="1187141"/>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
        <p:nvSpPr>
          <p:cNvPr id="16" name="Otsikkolaatikko 2">
            <a:extLst>
              <a:ext uri="{FF2B5EF4-FFF2-40B4-BE49-F238E27FC236}">
                <a16:creationId xmlns:a16="http://schemas.microsoft.com/office/drawing/2014/main" id="{C2D0AE62-DD0C-020B-1BE8-4B298B855075}"/>
              </a:ext>
            </a:extLst>
          </p:cNvPr>
          <p:cNvSpPr>
            <a:spLocks noGrp="1"/>
          </p:cNvSpPr>
          <p:nvPr>
            <p:ph type="body" sz="quarter" idx="62" hasCustomPrompt="1"/>
          </p:nvPr>
        </p:nvSpPr>
        <p:spPr>
          <a:xfrm>
            <a:off x="912435" y="4141577"/>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17" name="Tekstin paikkamerkki">
            <a:extLst>
              <a:ext uri="{FF2B5EF4-FFF2-40B4-BE49-F238E27FC236}">
                <a16:creationId xmlns:a16="http://schemas.microsoft.com/office/drawing/2014/main" id="{1A080DF7-5C91-87CD-380C-416F779CECA4}"/>
              </a:ext>
            </a:extLst>
          </p:cNvPr>
          <p:cNvSpPr>
            <a:spLocks noGrp="1"/>
          </p:cNvSpPr>
          <p:nvPr>
            <p:ph type="body" idx="63" hasCustomPrompt="1"/>
          </p:nvPr>
        </p:nvSpPr>
        <p:spPr>
          <a:xfrm>
            <a:off x="909994" y="4869012"/>
            <a:ext cx="4627988" cy="1185600"/>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
        <p:nvSpPr>
          <p:cNvPr id="12" name="Otsikkolaatikko 3">
            <a:extLst>
              <a:ext uri="{FF2B5EF4-FFF2-40B4-BE49-F238E27FC236}">
                <a16:creationId xmlns:a16="http://schemas.microsoft.com/office/drawing/2014/main" id="{8DA24908-A197-535C-2F48-6B208937896D}"/>
              </a:ext>
            </a:extLst>
          </p:cNvPr>
          <p:cNvSpPr>
            <a:spLocks noGrp="1"/>
          </p:cNvSpPr>
          <p:nvPr>
            <p:ph type="body" sz="quarter" idx="60" hasCustomPrompt="1"/>
          </p:nvPr>
        </p:nvSpPr>
        <p:spPr>
          <a:xfrm>
            <a:off x="6654019" y="1931436"/>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13" name="Tekstin paikkamerkki">
            <a:extLst>
              <a:ext uri="{FF2B5EF4-FFF2-40B4-BE49-F238E27FC236}">
                <a16:creationId xmlns:a16="http://schemas.microsoft.com/office/drawing/2014/main" id="{23C485E0-6D64-611A-5E95-94F4547B653C}"/>
              </a:ext>
            </a:extLst>
          </p:cNvPr>
          <p:cNvSpPr>
            <a:spLocks noGrp="1"/>
          </p:cNvSpPr>
          <p:nvPr>
            <p:ph type="body" idx="61" hasCustomPrompt="1"/>
          </p:nvPr>
        </p:nvSpPr>
        <p:spPr>
          <a:xfrm>
            <a:off x="6651578" y="2665192"/>
            <a:ext cx="4627988" cy="1187141"/>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
        <p:nvSpPr>
          <p:cNvPr id="18" name="Otsikkolaatikko 4">
            <a:extLst>
              <a:ext uri="{FF2B5EF4-FFF2-40B4-BE49-F238E27FC236}">
                <a16:creationId xmlns:a16="http://schemas.microsoft.com/office/drawing/2014/main" id="{3B6CFB1E-7EBA-534D-7160-0359174C56E9}"/>
              </a:ext>
            </a:extLst>
          </p:cNvPr>
          <p:cNvSpPr>
            <a:spLocks noGrp="1"/>
          </p:cNvSpPr>
          <p:nvPr>
            <p:ph type="body" sz="quarter" idx="64" hasCustomPrompt="1"/>
          </p:nvPr>
        </p:nvSpPr>
        <p:spPr>
          <a:xfrm>
            <a:off x="6653267" y="4141577"/>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19" name="Tekstin paikkamerkki">
            <a:extLst>
              <a:ext uri="{FF2B5EF4-FFF2-40B4-BE49-F238E27FC236}">
                <a16:creationId xmlns:a16="http://schemas.microsoft.com/office/drawing/2014/main" id="{0E488217-7472-6C91-5C64-4156DAECCE9F}"/>
              </a:ext>
            </a:extLst>
          </p:cNvPr>
          <p:cNvSpPr>
            <a:spLocks noGrp="1"/>
          </p:cNvSpPr>
          <p:nvPr>
            <p:ph type="body" idx="65" hasCustomPrompt="1"/>
          </p:nvPr>
        </p:nvSpPr>
        <p:spPr>
          <a:xfrm>
            <a:off x="6651327" y="4869012"/>
            <a:ext cx="4627988" cy="1185600"/>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Tree>
    <p:extLst>
      <p:ext uri="{BB962C8B-B14F-4D97-AF65-F5344CB8AC3E}">
        <p14:creationId xmlns:p14="http://schemas.microsoft.com/office/powerpoint/2010/main" val="3343056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ilaatikot 2">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934191"/>
            <a:ext cx="10306051" cy="713620"/>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4" name="Tekstin paikkamerkki">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1500" y="2207731"/>
            <a:ext cx="2880000" cy="1640367"/>
          </a:xfrm>
          <a:prstGeom prst="rect">
            <a:avLst/>
          </a:prstGeom>
        </p:spPr>
        <p:txBody>
          <a:bodyPr vert="horz" lIns="0" tIns="0" rIns="0" bIns="0" rtlCol="0" anchor="t" anchorCtr="0">
            <a:noAutofit/>
          </a:bodyPr>
          <a:lstStyle>
            <a:lvl1pPr marL="0" indent="0" algn="l">
              <a:lnSpc>
                <a:spcPct val="107000"/>
              </a:lnSpc>
              <a:spcAft>
                <a:spcPts val="100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
        <p:nvSpPr>
          <p:cNvPr id="5" name="Tekstin paikkamerkki">
            <a:extLst>
              <a:ext uri="{FF2B5EF4-FFF2-40B4-BE49-F238E27FC236}">
                <a16:creationId xmlns:a16="http://schemas.microsoft.com/office/drawing/2014/main" id="{D41AD942-2415-02FC-ED36-41FBDA0F1879}"/>
              </a:ext>
            </a:extLst>
          </p:cNvPr>
          <p:cNvSpPr>
            <a:spLocks noGrp="1"/>
          </p:cNvSpPr>
          <p:nvPr>
            <p:ph type="body" idx="10" hasCustomPrompt="1"/>
          </p:nvPr>
        </p:nvSpPr>
        <p:spPr>
          <a:xfrm>
            <a:off x="4656000" y="2207731"/>
            <a:ext cx="2880000" cy="1640367"/>
          </a:xfrm>
          <a:prstGeom prst="rect">
            <a:avLst/>
          </a:prstGeom>
        </p:spPr>
        <p:txBody>
          <a:bodyPr vert="horz" lIns="0" tIns="0" rIns="0" bIns="0" rtlCol="0" anchor="t" anchorCtr="0">
            <a:noAutofit/>
          </a:bodyPr>
          <a:lstStyle>
            <a:lvl1pPr marL="0" indent="0" algn="l">
              <a:lnSpc>
                <a:spcPct val="107000"/>
              </a:lnSpc>
              <a:spcAft>
                <a:spcPts val="100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
        <p:nvSpPr>
          <p:cNvPr id="6" name="Tekstin paikkamerkki">
            <a:extLst>
              <a:ext uri="{FF2B5EF4-FFF2-40B4-BE49-F238E27FC236}">
                <a16:creationId xmlns:a16="http://schemas.microsoft.com/office/drawing/2014/main" id="{58A81BB5-16F2-D326-E39F-DE059EDCA8B7}"/>
              </a:ext>
            </a:extLst>
          </p:cNvPr>
          <p:cNvSpPr>
            <a:spLocks noGrp="1"/>
          </p:cNvSpPr>
          <p:nvPr>
            <p:ph type="body" idx="11" hasCustomPrompt="1"/>
          </p:nvPr>
        </p:nvSpPr>
        <p:spPr>
          <a:xfrm>
            <a:off x="8360500" y="2207731"/>
            <a:ext cx="2880000" cy="1640367"/>
          </a:xfrm>
          <a:prstGeom prst="rect">
            <a:avLst/>
          </a:prstGeom>
        </p:spPr>
        <p:txBody>
          <a:bodyPr vert="horz" lIns="0" tIns="0" rIns="0" bIns="0" rtlCol="0" anchor="t" anchorCtr="0">
            <a:noAutofit/>
          </a:bodyPr>
          <a:lstStyle>
            <a:lvl1pPr marL="0" indent="0" algn="l">
              <a:lnSpc>
                <a:spcPct val="107000"/>
              </a:lnSpc>
              <a:spcAft>
                <a:spcPts val="100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
        <p:nvSpPr>
          <p:cNvPr id="7" name="Tekstin paikkamerkki">
            <a:extLst>
              <a:ext uri="{FF2B5EF4-FFF2-40B4-BE49-F238E27FC236}">
                <a16:creationId xmlns:a16="http://schemas.microsoft.com/office/drawing/2014/main" id="{0DB8674F-89F8-61D0-F1D6-A0B1472905EA}"/>
              </a:ext>
            </a:extLst>
          </p:cNvPr>
          <p:cNvSpPr>
            <a:spLocks noGrp="1"/>
          </p:cNvSpPr>
          <p:nvPr>
            <p:ph type="body" idx="12" hasCustomPrompt="1"/>
          </p:nvPr>
        </p:nvSpPr>
        <p:spPr>
          <a:xfrm>
            <a:off x="3033853" y="5077933"/>
            <a:ext cx="6124297" cy="1119668"/>
          </a:xfrm>
          <a:prstGeom prst="rect">
            <a:avLst/>
          </a:prstGeom>
        </p:spPr>
        <p:txBody>
          <a:bodyPr vert="horz" lIns="0" tIns="0" rIns="0" bIns="0" rtlCol="0" anchor="t" anchorCtr="0">
            <a:noAutofit/>
          </a:bodyPr>
          <a:lstStyle>
            <a:lvl1pPr marL="0" indent="0" algn="ctr">
              <a:lnSpc>
                <a:spcPct val="107000"/>
              </a:lnSpc>
              <a:spcAft>
                <a:spcPts val="1000"/>
              </a:spcAft>
              <a:buClrTx/>
              <a:buSzPct val="100000"/>
              <a:buFont typeface="Arial" panose="020B0604020202020204" pitchFamily="34" charset="0"/>
              <a:buNone/>
              <a:defRPr sz="2400" b="1">
                <a:solidFill>
                  <a:schemeClr val="bg2"/>
                </a:solidFill>
              </a:defRPr>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Tree>
    <p:extLst>
      <p:ext uri="{BB962C8B-B14F-4D97-AF65-F5344CB8AC3E}">
        <p14:creationId xmlns:p14="http://schemas.microsoft.com/office/powerpoint/2010/main" val="2630247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ekstilaatikot 3">
    <p:bg>
      <p:bgPr>
        <a:solidFill>
          <a:schemeClr val="bg1"/>
        </a:solidFill>
        <a:effectLst/>
      </p:bgPr>
    </p:bg>
    <p:spTree>
      <p:nvGrpSpPr>
        <p:cNvPr id="1" name=""/>
        <p:cNvGrpSpPr/>
        <p:nvPr/>
      </p:nvGrpSpPr>
      <p:grpSpPr>
        <a:xfrm>
          <a:off x="0" y="0"/>
          <a:ext cx="0" cy="0"/>
          <a:chOff x="0" y="0"/>
          <a:chExt cx="0" cy="0"/>
        </a:xfrm>
      </p:grpSpPr>
      <p:sp>
        <p:nvSpPr>
          <p:cNvPr id="35" name="Otsikko">
            <a:extLst>
              <a:ext uri="{FF2B5EF4-FFF2-40B4-BE49-F238E27FC236}">
                <a16:creationId xmlns:a16="http://schemas.microsoft.com/office/drawing/2014/main" id="{F226AD1B-2D4B-4DFF-A862-60F684385205}"/>
              </a:ext>
            </a:extLst>
          </p:cNvPr>
          <p:cNvSpPr>
            <a:spLocks noGrp="1"/>
          </p:cNvSpPr>
          <p:nvPr>
            <p:ph type="title" hasCustomPrompt="1"/>
          </p:nvPr>
        </p:nvSpPr>
        <p:spPr>
          <a:xfrm>
            <a:off x="784410" y="768766"/>
            <a:ext cx="10205821" cy="713620"/>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715" name="1"/>
          <p:cNvSpPr txBox="1">
            <a:spLocks noGrp="1"/>
          </p:cNvSpPr>
          <p:nvPr>
            <p:ph type="body" sz="quarter" idx="28" hasCustomPrompt="1"/>
          </p:nvPr>
        </p:nvSpPr>
        <p:spPr>
          <a:xfrm>
            <a:off x="414421"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1</a:t>
            </a:r>
            <a:endParaRPr dirty="0"/>
          </a:p>
        </p:txBody>
      </p:sp>
      <p:sp>
        <p:nvSpPr>
          <p:cNvPr id="714" name="Nuoli 1"/>
          <p:cNvSpPr txBox="1">
            <a:spLocks noGrp="1"/>
          </p:cNvSpPr>
          <p:nvPr>
            <p:ph type="body" sz="quarter" idx="27"/>
          </p:nvPr>
        </p:nvSpPr>
        <p:spPr>
          <a:xfrm>
            <a:off x="1282819"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5" name="Tekstin paikkamerkki">
            <a:extLst>
              <a:ext uri="{FF2B5EF4-FFF2-40B4-BE49-F238E27FC236}">
                <a16:creationId xmlns:a16="http://schemas.microsoft.com/office/drawing/2014/main" id="{22BC1441-8C29-4E59-42F7-C7F7FDA957F5}"/>
              </a:ext>
            </a:extLst>
          </p:cNvPr>
          <p:cNvSpPr>
            <a:spLocks noGrp="1"/>
          </p:cNvSpPr>
          <p:nvPr>
            <p:ph type="body" idx="1" hasCustomPrompt="1"/>
          </p:nvPr>
        </p:nvSpPr>
        <p:spPr>
          <a:xfrm>
            <a:off x="805493" y="2764579"/>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41" name="2">
            <a:extLst>
              <a:ext uri="{FF2B5EF4-FFF2-40B4-BE49-F238E27FC236}">
                <a16:creationId xmlns:a16="http://schemas.microsoft.com/office/drawing/2014/main" id="{5F7E313D-FD03-4933-AC8C-B0DB042B7E04}"/>
              </a:ext>
            </a:extLst>
          </p:cNvPr>
          <p:cNvSpPr txBox="1">
            <a:spLocks noGrp="1"/>
          </p:cNvSpPr>
          <p:nvPr>
            <p:ph type="body" sz="quarter" idx="52" hasCustomPrompt="1"/>
          </p:nvPr>
        </p:nvSpPr>
        <p:spPr>
          <a:xfrm>
            <a:off x="3150825"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2</a:t>
            </a:r>
            <a:endParaRPr dirty="0"/>
          </a:p>
        </p:txBody>
      </p:sp>
      <p:sp>
        <p:nvSpPr>
          <p:cNvPr id="2" name="Nuoli 2">
            <a:extLst>
              <a:ext uri="{FF2B5EF4-FFF2-40B4-BE49-F238E27FC236}">
                <a16:creationId xmlns:a16="http://schemas.microsoft.com/office/drawing/2014/main" id="{7F2BCBB5-21CA-7B00-B82A-66F972247546}"/>
              </a:ext>
            </a:extLst>
          </p:cNvPr>
          <p:cNvSpPr txBox="1">
            <a:spLocks noGrp="1"/>
          </p:cNvSpPr>
          <p:nvPr>
            <p:ph type="body" sz="quarter" idx="65"/>
          </p:nvPr>
        </p:nvSpPr>
        <p:spPr>
          <a:xfrm>
            <a:off x="4016037"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7" name="Tekstin paikkamerkki">
            <a:extLst>
              <a:ext uri="{FF2B5EF4-FFF2-40B4-BE49-F238E27FC236}">
                <a16:creationId xmlns:a16="http://schemas.microsoft.com/office/drawing/2014/main" id="{B4C64DFA-3860-B507-0EA3-F2ED451ED70C}"/>
              </a:ext>
            </a:extLst>
          </p:cNvPr>
          <p:cNvSpPr>
            <a:spLocks noGrp="1"/>
          </p:cNvSpPr>
          <p:nvPr>
            <p:ph type="body" idx="68" hasCustomPrompt="1"/>
          </p:nvPr>
        </p:nvSpPr>
        <p:spPr>
          <a:xfrm>
            <a:off x="3541897" y="2764579"/>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43" name="3">
            <a:extLst>
              <a:ext uri="{FF2B5EF4-FFF2-40B4-BE49-F238E27FC236}">
                <a16:creationId xmlns:a16="http://schemas.microsoft.com/office/drawing/2014/main" id="{A7B12C41-D2A3-401E-BCB2-3523C5F99F8B}"/>
              </a:ext>
            </a:extLst>
          </p:cNvPr>
          <p:cNvSpPr txBox="1">
            <a:spLocks noGrp="1"/>
          </p:cNvSpPr>
          <p:nvPr>
            <p:ph type="body" sz="quarter" idx="54" hasCustomPrompt="1"/>
          </p:nvPr>
        </p:nvSpPr>
        <p:spPr>
          <a:xfrm>
            <a:off x="5898453"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3</a:t>
            </a:r>
            <a:endParaRPr dirty="0"/>
          </a:p>
        </p:txBody>
      </p:sp>
      <p:sp>
        <p:nvSpPr>
          <p:cNvPr id="3" name="Nuoli 3">
            <a:extLst>
              <a:ext uri="{FF2B5EF4-FFF2-40B4-BE49-F238E27FC236}">
                <a16:creationId xmlns:a16="http://schemas.microsoft.com/office/drawing/2014/main" id="{506D23F4-6389-439B-13C9-7BC9B0BA3E35}"/>
              </a:ext>
            </a:extLst>
          </p:cNvPr>
          <p:cNvSpPr txBox="1">
            <a:spLocks noGrp="1"/>
          </p:cNvSpPr>
          <p:nvPr>
            <p:ph type="body" sz="quarter" idx="66"/>
          </p:nvPr>
        </p:nvSpPr>
        <p:spPr>
          <a:xfrm>
            <a:off x="6756871"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8" name="Tekstin paikkamerkki">
            <a:extLst>
              <a:ext uri="{FF2B5EF4-FFF2-40B4-BE49-F238E27FC236}">
                <a16:creationId xmlns:a16="http://schemas.microsoft.com/office/drawing/2014/main" id="{7157ABE4-2A60-6006-5212-FD8E76AF9468}"/>
              </a:ext>
            </a:extLst>
          </p:cNvPr>
          <p:cNvSpPr>
            <a:spLocks noGrp="1"/>
          </p:cNvSpPr>
          <p:nvPr>
            <p:ph type="body" idx="69" hasCustomPrompt="1"/>
          </p:nvPr>
        </p:nvSpPr>
        <p:spPr>
          <a:xfrm>
            <a:off x="6296289" y="2764579"/>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45" name="4">
            <a:extLst>
              <a:ext uri="{FF2B5EF4-FFF2-40B4-BE49-F238E27FC236}">
                <a16:creationId xmlns:a16="http://schemas.microsoft.com/office/drawing/2014/main" id="{85D7E0DA-86AD-40D0-9237-B8D725A6C7F4}"/>
              </a:ext>
            </a:extLst>
          </p:cNvPr>
          <p:cNvSpPr txBox="1">
            <a:spLocks noGrp="1"/>
          </p:cNvSpPr>
          <p:nvPr>
            <p:ph type="body" sz="quarter" idx="56" hasCustomPrompt="1"/>
          </p:nvPr>
        </p:nvSpPr>
        <p:spPr>
          <a:xfrm>
            <a:off x="8659069"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4</a:t>
            </a:r>
            <a:endParaRPr dirty="0"/>
          </a:p>
        </p:txBody>
      </p:sp>
      <p:sp>
        <p:nvSpPr>
          <p:cNvPr id="4" name="Nuoli 4">
            <a:extLst>
              <a:ext uri="{FF2B5EF4-FFF2-40B4-BE49-F238E27FC236}">
                <a16:creationId xmlns:a16="http://schemas.microsoft.com/office/drawing/2014/main" id="{C9BA6829-62A3-33C9-2014-CFFF9724F02F}"/>
              </a:ext>
            </a:extLst>
          </p:cNvPr>
          <p:cNvSpPr txBox="1">
            <a:spLocks noGrp="1"/>
          </p:cNvSpPr>
          <p:nvPr>
            <p:ph type="body" sz="quarter" idx="67"/>
          </p:nvPr>
        </p:nvSpPr>
        <p:spPr>
          <a:xfrm>
            <a:off x="9522361"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9" name="Tekstin paikkamerkki">
            <a:extLst>
              <a:ext uri="{FF2B5EF4-FFF2-40B4-BE49-F238E27FC236}">
                <a16:creationId xmlns:a16="http://schemas.microsoft.com/office/drawing/2014/main" id="{54AAA421-26D5-C157-E063-08A39FFD76EB}"/>
              </a:ext>
            </a:extLst>
          </p:cNvPr>
          <p:cNvSpPr>
            <a:spLocks noGrp="1"/>
          </p:cNvSpPr>
          <p:nvPr>
            <p:ph type="body" idx="70" hasCustomPrompt="1"/>
          </p:nvPr>
        </p:nvSpPr>
        <p:spPr>
          <a:xfrm>
            <a:off x="9044620" y="2764578"/>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Tree>
    <p:extLst>
      <p:ext uri="{BB962C8B-B14F-4D97-AF65-F5344CB8AC3E}">
        <p14:creationId xmlns:p14="http://schemas.microsoft.com/office/powerpoint/2010/main" val="1365079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ilaatikot 4">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0" y="768766"/>
            <a:ext cx="10306051" cy="713620"/>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p:nvPr>
        </p:nvSpPr>
        <p:spPr>
          <a:xfrm>
            <a:off x="952500" y="1698689"/>
            <a:ext cx="2304000" cy="889001"/>
          </a:xfrm>
          <a:prstGeom prst="roundRect">
            <a:avLst>
              <a:gd name="adj" fmla="val 4958"/>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0562"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5" name="Otsikkolaatikko 2">
            <a:extLst>
              <a:ext uri="{FF2B5EF4-FFF2-40B4-BE49-F238E27FC236}">
                <a16:creationId xmlns:a16="http://schemas.microsoft.com/office/drawing/2014/main" id="{5021C194-C47B-97AA-463D-46681436CE2E}"/>
              </a:ext>
            </a:extLst>
          </p:cNvPr>
          <p:cNvSpPr>
            <a:spLocks noGrp="1"/>
          </p:cNvSpPr>
          <p:nvPr>
            <p:ph type="body" sz="quarter" idx="60"/>
          </p:nvPr>
        </p:nvSpPr>
        <p:spPr>
          <a:xfrm>
            <a:off x="3619851" y="1698689"/>
            <a:ext cx="2304000" cy="889001"/>
          </a:xfrm>
          <a:prstGeom prst="roundRect">
            <a:avLst>
              <a:gd name="adj" fmla="val 4791"/>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6" name="Text Placeholder 2">
            <a:extLst>
              <a:ext uri="{FF2B5EF4-FFF2-40B4-BE49-F238E27FC236}">
                <a16:creationId xmlns:a16="http://schemas.microsoft.com/office/drawing/2014/main" id="{3C28DD90-8DCF-47CE-B8B5-DF9C2068D62D}"/>
              </a:ext>
            </a:extLst>
          </p:cNvPr>
          <p:cNvSpPr>
            <a:spLocks noGrp="1"/>
          </p:cNvSpPr>
          <p:nvPr>
            <p:ph type="body" idx="61" hasCustomPrompt="1"/>
          </p:nvPr>
        </p:nvSpPr>
        <p:spPr>
          <a:xfrm>
            <a:off x="3619853"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7" name="Otsikkolaatikko 3">
            <a:extLst>
              <a:ext uri="{FF2B5EF4-FFF2-40B4-BE49-F238E27FC236}">
                <a16:creationId xmlns:a16="http://schemas.microsoft.com/office/drawing/2014/main" id="{8E03FF1F-B2A4-A3F6-4402-4C81EF0F6A98}"/>
              </a:ext>
            </a:extLst>
          </p:cNvPr>
          <p:cNvSpPr>
            <a:spLocks noGrp="1"/>
          </p:cNvSpPr>
          <p:nvPr>
            <p:ph type="body" sz="quarter" idx="62"/>
          </p:nvPr>
        </p:nvSpPr>
        <p:spPr>
          <a:xfrm>
            <a:off x="6287201"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8" name="Text Placeholder 3">
            <a:extLst>
              <a:ext uri="{FF2B5EF4-FFF2-40B4-BE49-F238E27FC236}">
                <a16:creationId xmlns:a16="http://schemas.microsoft.com/office/drawing/2014/main" id="{288A8FA7-9B57-D648-0652-4A64B558E31D}"/>
              </a:ext>
            </a:extLst>
          </p:cNvPr>
          <p:cNvSpPr>
            <a:spLocks noGrp="1"/>
          </p:cNvSpPr>
          <p:nvPr>
            <p:ph type="body" idx="63" hasCustomPrompt="1"/>
          </p:nvPr>
        </p:nvSpPr>
        <p:spPr>
          <a:xfrm>
            <a:off x="6286450"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9" name="Otsikkolaatikko 4">
            <a:extLst>
              <a:ext uri="{FF2B5EF4-FFF2-40B4-BE49-F238E27FC236}">
                <a16:creationId xmlns:a16="http://schemas.microsoft.com/office/drawing/2014/main" id="{8119B72B-B47F-D99F-DA85-8D6DBE54F05C}"/>
              </a:ext>
            </a:extLst>
          </p:cNvPr>
          <p:cNvSpPr>
            <a:spLocks noGrp="1"/>
          </p:cNvSpPr>
          <p:nvPr>
            <p:ph type="body" sz="quarter" idx="64"/>
          </p:nvPr>
        </p:nvSpPr>
        <p:spPr>
          <a:xfrm>
            <a:off x="8954552"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10" name="Text Placeholder 4">
            <a:extLst>
              <a:ext uri="{FF2B5EF4-FFF2-40B4-BE49-F238E27FC236}">
                <a16:creationId xmlns:a16="http://schemas.microsoft.com/office/drawing/2014/main" id="{9E49699E-2119-D43B-0CA9-0A0EBBC50DB2}"/>
              </a:ext>
            </a:extLst>
          </p:cNvPr>
          <p:cNvSpPr>
            <a:spLocks noGrp="1"/>
          </p:cNvSpPr>
          <p:nvPr>
            <p:ph type="body" idx="65" hasCustomPrompt="1"/>
          </p:nvPr>
        </p:nvSpPr>
        <p:spPr>
          <a:xfrm>
            <a:off x="8954553"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Tree>
    <p:extLst>
      <p:ext uri="{BB962C8B-B14F-4D97-AF65-F5344CB8AC3E}">
        <p14:creationId xmlns:p14="http://schemas.microsoft.com/office/powerpoint/2010/main" val="3150219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 tekstilaatikot">
    <p:bg>
      <p:bgPr>
        <a:solidFill>
          <a:schemeClr val="bg1"/>
        </a:solidFill>
        <a:effectLst/>
      </p:bgPr>
    </p:bg>
    <p:spTree>
      <p:nvGrpSpPr>
        <p:cNvPr id="1" name=""/>
        <p:cNvGrpSpPr/>
        <p:nvPr/>
      </p:nvGrpSpPr>
      <p:grpSpPr>
        <a:xfrm>
          <a:off x="0" y="0"/>
          <a:ext cx="0" cy="0"/>
          <a:chOff x="0" y="0"/>
          <a:chExt cx="0" cy="0"/>
        </a:xfrm>
      </p:grpSpPr>
      <p:sp>
        <p:nvSpPr>
          <p:cNvPr id="15" name="Otsikko">
            <a:extLst>
              <a:ext uri="{FF2B5EF4-FFF2-40B4-BE49-F238E27FC236}">
                <a16:creationId xmlns:a16="http://schemas.microsoft.com/office/drawing/2014/main" id="{88919CED-69A7-DA72-1C99-F4441B76F334}"/>
              </a:ext>
            </a:extLst>
          </p:cNvPr>
          <p:cNvSpPr>
            <a:spLocks noGrp="1"/>
          </p:cNvSpPr>
          <p:nvPr>
            <p:ph type="title" hasCustomPrompt="1"/>
          </p:nvPr>
        </p:nvSpPr>
        <p:spPr>
          <a:xfrm>
            <a:off x="676378" y="3582737"/>
            <a:ext cx="10835036" cy="574871"/>
          </a:xfrm>
        </p:spPr>
        <p:txBody>
          <a:bodyPr anchor="ctr" anchorCtr="0"/>
          <a:lstStyle>
            <a:lvl1pPr algn="l">
              <a:lnSpc>
                <a:spcPct val="85000"/>
              </a:lnSpc>
              <a:defRPr sz="3700" spc="-50" baseline="0">
                <a:solidFill>
                  <a:schemeClr val="bg2"/>
                </a:solidFill>
              </a:defRPr>
            </a:lvl1pPr>
          </a:lstStyle>
          <a:p>
            <a:r>
              <a:rPr lang="fi-FI" dirty="0"/>
              <a:t>Muokkaa otsikkoa napsauttamalla</a:t>
            </a:r>
            <a:endParaRPr lang="fi-FI" noProof="0" dirty="0"/>
          </a:p>
        </p:txBody>
      </p:sp>
      <p:sp>
        <p:nvSpPr>
          <p:cNvPr id="2" name="Nuoli 1">
            <a:extLst>
              <a:ext uri="{FF2B5EF4-FFF2-40B4-BE49-F238E27FC236}">
                <a16:creationId xmlns:a16="http://schemas.microsoft.com/office/drawing/2014/main" id="{749B0A75-5928-EF9F-8AE2-1C9B81FA8AC3}"/>
              </a:ext>
            </a:extLst>
          </p:cNvPr>
          <p:cNvSpPr txBox="1">
            <a:spLocks noGrp="1"/>
          </p:cNvSpPr>
          <p:nvPr>
            <p:ph type="body" sz="quarter" idx="65"/>
          </p:nvPr>
        </p:nvSpPr>
        <p:spPr>
          <a:xfrm>
            <a:off x="680590"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8" name="Tekstin paikkamerkki">
            <a:extLst>
              <a:ext uri="{FF2B5EF4-FFF2-40B4-BE49-F238E27FC236}">
                <a16:creationId xmlns:a16="http://schemas.microsoft.com/office/drawing/2014/main" id="{A6D181D2-0BCD-D177-527A-C0A330173650}"/>
              </a:ext>
            </a:extLst>
          </p:cNvPr>
          <p:cNvSpPr>
            <a:spLocks noGrp="1"/>
          </p:cNvSpPr>
          <p:nvPr>
            <p:ph type="body" sz="quarter" idx="58" hasCustomPrompt="1"/>
          </p:nvPr>
        </p:nvSpPr>
        <p:spPr>
          <a:xfrm>
            <a:off x="680589" y="5580856"/>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4" name="Nuoli 2">
            <a:extLst>
              <a:ext uri="{FF2B5EF4-FFF2-40B4-BE49-F238E27FC236}">
                <a16:creationId xmlns:a16="http://schemas.microsoft.com/office/drawing/2014/main" id="{D2A3C707-10D3-7F0E-2017-C69C76B65A46}"/>
              </a:ext>
            </a:extLst>
          </p:cNvPr>
          <p:cNvSpPr txBox="1">
            <a:spLocks noGrp="1"/>
          </p:cNvSpPr>
          <p:nvPr>
            <p:ph type="body" sz="quarter" idx="67"/>
          </p:nvPr>
        </p:nvSpPr>
        <p:spPr>
          <a:xfrm>
            <a:off x="3465790"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3" name="Text Placeholder 2">
            <a:extLst>
              <a:ext uri="{FF2B5EF4-FFF2-40B4-BE49-F238E27FC236}">
                <a16:creationId xmlns:a16="http://schemas.microsoft.com/office/drawing/2014/main" id="{C5ACD32F-5449-DF3E-CD8B-A925D2DB396F}"/>
              </a:ext>
            </a:extLst>
          </p:cNvPr>
          <p:cNvSpPr>
            <a:spLocks noGrp="1"/>
          </p:cNvSpPr>
          <p:nvPr>
            <p:ph type="body" sz="quarter" idx="66" hasCustomPrompt="1"/>
          </p:nvPr>
        </p:nvSpPr>
        <p:spPr>
          <a:xfrm>
            <a:off x="3465789" y="5575387"/>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7" name="Nuoli 3">
            <a:extLst>
              <a:ext uri="{FF2B5EF4-FFF2-40B4-BE49-F238E27FC236}">
                <a16:creationId xmlns:a16="http://schemas.microsoft.com/office/drawing/2014/main" id="{53FAD169-1D56-A58B-3846-B6C589C23513}"/>
              </a:ext>
            </a:extLst>
          </p:cNvPr>
          <p:cNvSpPr txBox="1">
            <a:spLocks noGrp="1"/>
          </p:cNvSpPr>
          <p:nvPr>
            <p:ph type="body" sz="quarter" idx="68"/>
          </p:nvPr>
        </p:nvSpPr>
        <p:spPr>
          <a:xfrm>
            <a:off x="6250990"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10" name="Tekstin paikkamerkki">
            <a:extLst>
              <a:ext uri="{FF2B5EF4-FFF2-40B4-BE49-F238E27FC236}">
                <a16:creationId xmlns:a16="http://schemas.microsoft.com/office/drawing/2014/main" id="{C268B191-5160-709A-F5CC-E11878C43E7C}"/>
              </a:ext>
            </a:extLst>
          </p:cNvPr>
          <p:cNvSpPr>
            <a:spLocks noGrp="1"/>
          </p:cNvSpPr>
          <p:nvPr>
            <p:ph type="body" sz="quarter" idx="69" hasCustomPrompt="1"/>
          </p:nvPr>
        </p:nvSpPr>
        <p:spPr>
          <a:xfrm>
            <a:off x="6250989" y="5563251"/>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6" name="Nuoli 4">
            <a:extLst>
              <a:ext uri="{FF2B5EF4-FFF2-40B4-BE49-F238E27FC236}">
                <a16:creationId xmlns:a16="http://schemas.microsoft.com/office/drawing/2014/main" id="{E79632BE-152A-A53B-4B09-1684E3F9FFC9}"/>
              </a:ext>
            </a:extLst>
          </p:cNvPr>
          <p:cNvSpPr txBox="1">
            <a:spLocks noGrp="1"/>
          </p:cNvSpPr>
          <p:nvPr>
            <p:ph type="body" sz="quarter" idx="72"/>
          </p:nvPr>
        </p:nvSpPr>
        <p:spPr>
          <a:xfrm>
            <a:off x="9036189"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12" name="Tekstin paikkamerkki">
            <a:extLst>
              <a:ext uri="{FF2B5EF4-FFF2-40B4-BE49-F238E27FC236}">
                <a16:creationId xmlns:a16="http://schemas.microsoft.com/office/drawing/2014/main" id="{6AEDAFEA-471C-6758-B89E-9BD7DA5780B4}"/>
              </a:ext>
            </a:extLst>
          </p:cNvPr>
          <p:cNvSpPr>
            <a:spLocks noGrp="1"/>
          </p:cNvSpPr>
          <p:nvPr>
            <p:ph type="body" sz="quarter" idx="71" hasCustomPrompt="1"/>
          </p:nvPr>
        </p:nvSpPr>
        <p:spPr>
          <a:xfrm>
            <a:off x="9036188" y="5560947"/>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0" y="-1"/>
            <a:ext cx="12192000" cy="3277076"/>
          </a:xfrm>
          <a:noFill/>
        </p:spPr>
        <p:txBody>
          <a:bodyPr lIns="216000" tIns="144000" rIns="216000" anchor="t"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00">
                <a:solidFill>
                  <a:srgbClr val="404040"/>
                </a:solidFill>
              </a:defRPr>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5" name="Kuvaaja">
            <a:extLst>
              <a:ext uri="{FF2B5EF4-FFF2-40B4-BE49-F238E27FC236}">
                <a16:creationId xmlns:a16="http://schemas.microsoft.com/office/drawing/2014/main" id="{EEC8E8A1-88AC-FE6A-886C-8A276FBDBF26}"/>
              </a:ext>
            </a:extLst>
          </p:cNvPr>
          <p:cNvSpPr>
            <a:spLocks noGrp="1"/>
          </p:cNvSpPr>
          <p:nvPr>
            <p:ph type="body" sz="quarter" idx="22" hasCustomPrompt="1"/>
          </p:nvPr>
        </p:nvSpPr>
        <p:spPr>
          <a:xfrm>
            <a:off x="10639454" y="2871262"/>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145458354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ikajana">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1" y="934191"/>
            <a:ext cx="10306051" cy="713620"/>
          </a:xfrm>
        </p:spPr>
        <p:txBody>
          <a:bodyPr anchor="b" anchorCtr="0"/>
          <a:lstStyle>
            <a:lvl1pPr algn="l">
              <a:lnSpc>
                <a:spcPct val="85000"/>
              </a:lnSpc>
              <a:defRPr sz="4800" spc="-100" baseline="0">
                <a:solidFill>
                  <a:schemeClr val="bg2"/>
                </a:solidFill>
              </a:defRPr>
            </a:lvl1pPr>
          </a:lstStyle>
          <a:p>
            <a:r>
              <a:rPr lang="fi-FI" dirty="0"/>
              <a:t>Aikajana</a:t>
            </a:r>
            <a:endParaRPr lang="fi-FI" noProof="0" dirty="0"/>
          </a:p>
        </p:txBody>
      </p:sp>
      <p:sp>
        <p:nvSpPr>
          <p:cNvPr id="8" name="Text Placeholder 1">
            <a:extLst>
              <a:ext uri="{FF2B5EF4-FFF2-40B4-BE49-F238E27FC236}">
                <a16:creationId xmlns:a16="http://schemas.microsoft.com/office/drawing/2014/main" id="{4A2DFCC2-F2FB-DDB6-0E48-494730B948B3}"/>
              </a:ext>
            </a:extLst>
          </p:cNvPr>
          <p:cNvSpPr>
            <a:spLocks noGrp="1"/>
          </p:cNvSpPr>
          <p:nvPr>
            <p:ph type="body" idx="13" hasCustomPrompt="1"/>
          </p:nvPr>
        </p:nvSpPr>
        <p:spPr>
          <a:xfrm>
            <a:off x="933448"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9" name="Text Placeholder 1">
            <a:extLst>
              <a:ext uri="{FF2B5EF4-FFF2-40B4-BE49-F238E27FC236}">
                <a16:creationId xmlns:a16="http://schemas.microsoft.com/office/drawing/2014/main" id="{377C5B8A-C64D-E1EB-7677-9FD158263727}"/>
              </a:ext>
            </a:extLst>
          </p:cNvPr>
          <p:cNvSpPr>
            <a:spLocks noGrp="1"/>
          </p:cNvSpPr>
          <p:nvPr>
            <p:ph type="body" idx="14" hasCustomPrompt="1"/>
          </p:nvPr>
        </p:nvSpPr>
        <p:spPr>
          <a:xfrm>
            <a:off x="3600799"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10" name="Text Placeholder 1">
            <a:extLst>
              <a:ext uri="{FF2B5EF4-FFF2-40B4-BE49-F238E27FC236}">
                <a16:creationId xmlns:a16="http://schemas.microsoft.com/office/drawing/2014/main" id="{AAECE788-E374-B1FB-27A7-627739A3990C}"/>
              </a:ext>
            </a:extLst>
          </p:cNvPr>
          <p:cNvSpPr>
            <a:spLocks noGrp="1"/>
          </p:cNvSpPr>
          <p:nvPr>
            <p:ph type="body" idx="15" hasCustomPrompt="1"/>
          </p:nvPr>
        </p:nvSpPr>
        <p:spPr>
          <a:xfrm>
            <a:off x="6268150"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11" name="Text Placeholder 1">
            <a:extLst>
              <a:ext uri="{FF2B5EF4-FFF2-40B4-BE49-F238E27FC236}">
                <a16:creationId xmlns:a16="http://schemas.microsoft.com/office/drawing/2014/main" id="{5F264BC1-9945-2634-A6F5-1A9491B9E8A6}"/>
              </a:ext>
            </a:extLst>
          </p:cNvPr>
          <p:cNvSpPr>
            <a:spLocks noGrp="1"/>
          </p:cNvSpPr>
          <p:nvPr>
            <p:ph type="body" idx="16" hasCustomPrompt="1"/>
          </p:nvPr>
        </p:nvSpPr>
        <p:spPr>
          <a:xfrm>
            <a:off x="8935501"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2502"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5" name="Text Placeholder 1">
            <a:extLst>
              <a:ext uri="{FF2B5EF4-FFF2-40B4-BE49-F238E27FC236}">
                <a16:creationId xmlns:a16="http://schemas.microsoft.com/office/drawing/2014/main" id="{A0332319-D819-ED72-3EAC-4170892D8F84}"/>
              </a:ext>
            </a:extLst>
          </p:cNvPr>
          <p:cNvSpPr>
            <a:spLocks noGrp="1"/>
          </p:cNvSpPr>
          <p:nvPr>
            <p:ph type="body" idx="10" hasCustomPrompt="1"/>
          </p:nvPr>
        </p:nvSpPr>
        <p:spPr>
          <a:xfrm>
            <a:off x="3619853"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6" name="Text Placeholder 1">
            <a:extLst>
              <a:ext uri="{FF2B5EF4-FFF2-40B4-BE49-F238E27FC236}">
                <a16:creationId xmlns:a16="http://schemas.microsoft.com/office/drawing/2014/main" id="{92DDDBEB-5B4B-FE58-0461-C2C6200AE7C3}"/>
              </a:ext>
            </a:extLst>
          </p:cNvPr>
          <p:cNvSpPr>
            <a:spLocks noGrp="1"/>
          </p:cNvSpPr>
          <p:nvPr>
            <p:ph type="body" idx="11" hasCustomPrompt="1"/>
          </p:nvPr>
        </p:nvSpPr>
        <p:spPr>
          <a:xfrm>
            <a:off x="6287203"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7" name="Text Placeholder 1">
            <a:extLst>
              <a:ext uri="{FF2B5EF4-FFF2-40B4-BE49-F238E27FC236}">
                <a16:creationId xmlns:a16="http://schemas.microsoft.com/office/drawing/2014/main" id="{3AF46AF2-1DE8-0831-397B-2046D9539570}"/>
              </a:ext>
            </a:extLst>
          </p:cNvPr>
          <p:cNvSpPr>
            <a:spLocks noGrp="1"/>
          </p:cNvSpPr>
          <p:nvPr>
            <p:ph type="body" idx="12" hasCustomPrompt="1"/>
          </p:nvPr>
        </p:nvSpPr>
        <p:spPr>
          <a:xfrm>
            <a:off x="8954554"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Tree>
    <p:extLst>
      <p:ext uri="{BB962C8B-B14F-4D97-AF65-F5344CB8AC3E}">
        <p14:creationId xmlns:p14="http://schemas.microsoft.com/office/powerpoint/2010/main" val="1402664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ulukko">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768766"/>
            <a:ext cx="10306051" cy="713620"/>
          </a:xfrm>
        </p:spPr>
        <p:txBody>
          <a:bodyPr anchor="b" anchorCtr="0"/>
          <a:lstStyle>
            <a:lvl1pPr algn="l">
              <a:lnSpc>
                <a:spcPct val="85000"/>
              </a:lnSpc>
              <a:defRPr sz="4800" spc="-100" baseline="0">
                <a:solidFill>
                  <a:schemeClr val="bg2"/>
                </a:solidFill>
              </a:defRPr>
            </a:lvl1pPr>
          </a:lstStyle>
          <a:p>
            <a:r>
              <a:rPr lang="fi-FI" dirty="0"/>
              <a:t>Taulukko</a:t>
            </a:r>
            <a:endParaRPr lang="fi-FI" noProof="0" dirty="0"/>
          </a:p>
        </p:txBody>
      </p:sp>
      <p:sp>
        <p:nvSpPr>
          <p:cNvPr id="9" name="Taulukon paikkamerkki 8">
            <a:extLst>
              <a:ext uri="{FF2B5EF4-FFF2-40B4-BE49-F238E27FC236}">
                <a16:creationId xmlns:a16="http://schemas.microsoft.com/office/drawing/2014/main" id="{E50C6200-29D5-CBBB-D347-4AE7666FC34B}"/>
              </a:ext>
            </a:extLst>
          </p:cNvPr>
          <p:cNvSpPr>
            <a:spLocks noGrp="1"/>
          </p:cNvSpPr>
          <p:nvPr>
            <p:ph type="tbl" sz="quarter" idx="10" hasCustomPrompt="1"/>
          </p:nvPr>
        </p:nvSpPr>
        <p:spPr>
          <a:xfrm>
            <a:off x="952500" y="1854200"/>
            <a:ext cx="10306051" cy="4212167"/>
          </a:xfrm>
        </p:spPr>
        <p:txBody>
          <a:bodyPr>
            <a:normAutofit/>
          </a:bodyPr>
          <a:lstStyle>
            <a:lvl1pPr marL="0" indent="0">
              <a:buNone/>
              <a:defRPr sz="1867"/>
            </a:lvl1pPr>
          </a:lstStyle>
          <a:p>
            <a:r>
              <a:rPr lang="fi-FI" dirty="0"/>
              <a:t>Lisää taulukko kuvakkeesta.</a:t>
            </a:r>
          </a:p>
        </p:txBody>
      </p:sp>
    </p:spTree>
    <p:extLst>
      <p:ext uri="{BB962C8B-B14F-4D97-AF65-F5344CB8AC3E}">
        <p14:creationId xmlns:p14="http://schemas.microsoft.com/office/powerpoint/2010/main" val="1615223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Otsikko"/>
          <p:cNvSpPr>
            <a:spLocks noGrp="1"/>
          </p:cNvSpPr>
          <p:nvPr>
            <p:ph type="ctrTitle" hasCustomPrompt="1"/>
          </p:nvPr>
        </p:nvSpPr>
        <p:spPr>
          <a:xfrm>
            <a:off x="1033106" y="1648047"/>
            <a:ext cx="10125789" cy="2658063"/>
          </a:xfrm>
        </p:spPr>
        <p:txBody>
          <a:bodyPr anchor="ctr" anchorCtr="0">
            <a:noAutofit/>
          </a:bodyPr>
          <a:lstStyle>
            <a:lvl1pPr algn="ctr">
              <a:lnSpc>
                <a:spcPct val="85000"/>
              </a:lnSpc>
              <a:defRPr sz="6600" spc="-100" baseline="0">
                <a:solidFill>
                  <a:schemeClr val="bg2"/>
                </a:solidFill>
              </a:defRPr>
            </a:lvl1pPr>
          </a:lstStyle>
          <a:p>
            <a:r>
              <a:rPr lang="fi-FI" dirty="0">
                <a:latin typeface="Arial" panose="020B0604020202020204" pitchFamily="34" charset="0"/>
                <a:cs typeface="Arial" panose="020B0604020202020204" pitchFamily="34" charset="0"/>
              </a:rPr>
              <a:t>“</a:t>
            </a:r>
            <a:r>
              <a:rPr lang="fi-FI" dirty="0"/>
              <a:t>Lainaus</a:t>
            </a:r>
            <a:br>
              <a:rPr lang="fi-FI" dirty="0"/>
            </a:br>
            <a:r>
              <a:rPr lang="fi-FI" dirty="0"/>
              <a:t>kahdella rivillä”</a:t>
            </a:r>
            <a:endParaRPr lang="en-US" dirty="0"/>
          </a:p>
        </p:txBody>
      </p:sp>
      <p:sp>
        <p:nvSpPr>
          <p:cNvPr id="3" name="Nimi">
            <a:extLst>
              <a:ext uri="{FF2B5EF4-FFF2-40B4-BE49-F238E27FC236}">
                <a16:creationId xmlns:a16="http://schemas.microsoft.com/office/drawing/2014/main" id="{30294658-408B-E291-CED0-2DDF1B9122F9}"/>
              </a:ext>
            </a:extLst>
          </p:cNvPr>
          <p:cNvSpPr>
            <a:spLocks noGrp="1"/>
          </p:cNvSpPr>
          <p:nvPr>
            <p:ph type="subTitle" idx="1" hasCustomPrompt="1"/>
          </p:nvPr>
        </p:nvSpPr>
        <p:spPr>
          <a:xfrm>
            <a:off x="1561674" y="4464252"/>
            <a:ext cx="9068652" cy="585081"/>
          </a:xfrm>
          <a:prstGeom prst="rect">
            <a:avLst/>
          </a:prstGeom>
        </p:spPr>
        <p:txBody>
          <a:bodyPr lIns="0" rIns="0" anchor="t" anchorCtr="0">
            <a:noAutofit/>
          </a:bodyPr>
          <a:lstStyle>
            <a:lvl1pPr marL="0" indent="0" algn="ctr">
              <a:lnSpc>
                <a:spcPct val="100000"/>
              </a:lnSpc>
              <a:spcAft>
                <a:spcPts val="0"/>
              </a:spcAft>
              <a:buNone/>
              <a:defRPr sz="3200" b="0">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Nimi, titteli</a:t>
            </a:r>
            <a:endParaRPr lang="en-US" dirty="0"/>
          </a:p>
        </p:txBody>
      </p:sp>
      <p:pic>
        <p:nvPicPr>
          <p:cNvPr id="2" name="800">
            <a:extLst>
              <a:ext uri="{FF2B5EF4-FFF2-40B4-BE49-F238E27FC236}">
                <a16:creationId xmlns:a16="http://schemas.microsoft.com/office/drawing/2014/main" id="{A2984BF8-F6C3-AA50-4CE5-445A3F5A0C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91E6EF6C-FC37-7C2D-E1C8-0B7E0C35CB4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725119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kollaasi 1">
    <p:bg>
      <p:bgPr>
        <a:solidFill>
          <a:schemeClr val="bg1"/>
        </a:solidFill>
        <a:effectLst/>
      </p:bgPr>
    </p:bg>
    <p:spTree>
      <p:nvGrpSpPr>
        <p:cNvPr id="1" name=""/>
        <p:cNvGrpSpPr/>
        <p:nvPr/>
      </p:nvGrpSpPr>
      <p:grpSpPr>
        <a:xfrm>
          <a:off x="0" y="0"/>
          <a:ext cx="0" cy="0"/>
          <a:chOff x="0" y="0"/>
          <a:chExt cx="0" cy="0"/>
        </a:xfrm>
      </p:grpSpPr>
      <p:sp>
        <p:nvSpPr>
          <p:cNvPr id="3" name="Otsikko">
            <a:extLst>
              <a:ext uri="{FF2B5EF4-FFF2-40B4-BE49-F238E27FC236}">
                <a16:creationId xmlns:a16="http://schemas.microsoft.com/office/drawing/2014/main" id="{C5E65881-3885-45A7-C439-DBAF00B72F3B}"/>
              </a:ext>
            </a:extLst>
          </p:cNvPr>
          <p:cNvSpPr>
            <a:spLocks noGrp="1"/>
          </p:cNvSpPr>
          <p:nvPr>
            <p:ph type="title" hasCustomPrompt="1"/>
          </p:nvPr>
        </p:nvSpPr>
        <p:spPr>
          <a:xfrm>
            <a:off x="225047" y="214852"/>
            <a:ext cx="3528000" cy="3528000"/>
          </a:xfrm>
          <a:prstGeom prst="roundRect">
            <a:avLst>
              <a:gd name="adj" fmla="val 2951"/>
            </a:avLst>
          </a:prstGeom>
          <a:solidFill>
            <a:schemeClr val="bg2"/>
          </a:solidFill>
        </p:spPr>
        <p:txBody>
          <a:bodyPr vert="horz" lIns="252000" tIns="0" rIns="180000" bIns="0" rtlCol="0" anchor="ctr" anchorCtr="0">
            <a:noAutofit/>
          </a:bodyPr>
          <a:lstStyle>
            <a:lvl1pPr algn="l">
              <a:lnSpc>
                <a:spcPct val="90000"/>
              </a:lnSpc>
              <a:defRPr sz="3500">
                <a:solidFill>
                  <a:schemeClr val="bg1"/>
                </a:solidFill>
              </a:defRPr>
            </a:lvl1pPr>
          </a:lstStyle>
          <a:p>
            <a:r>
              <a:rPr lang="fi-FI" dirty="0"/>
              <a:t>Muokkaa otsikkoa</a:t>
            </a:r>
            <a:endParaRPr lang="en-US" dirty="0"/>
          </a:p>
        </p:txBody>
      </p:sp>
      <p:sp>
        <p:nvSpPr>
          <p:cNvPr id="13" name="Tekstin paikkamerkki">
            <a:extLst>
              <a:ext uri="{FF2B5EF4-FFF2-40B4-BE49-F238E27FC236}">
                <a16:creationId xmlns:a16="http://schemas.microsoft.com/office/drawing/2014/main" id="{F2514C7E-3C97-13C3-7EC9-BABC547C7A2E}"/>
              </a:ext>
            </a:extLst>
          </p:cNvPr>
          <p:cNvSpPr>
            <a:spLocks noGrp="1"/>
          </p:cNvSpPr>
          <p:nvPr>
            <p:ph type="body" sz="quarter" idx="24" hasCustomPrompt="1"/>
          </p:nvPr>
        </p:nvSpPr>
        <p:spPr>
          <a:xfrm>
            <a:off x="225047" y="3957702"/>
            <a:ext cx="3528000" cy="2685444"/>
          </a:xfrm>
          <a:prstGeom prst="roundRect">
            <a:avLst>
              <a:gd name="adj" fmla="val 3529"/>
            </a:avLst>
          </a:prstGeom>
          <a:solidFill>
            <a:schemeClr val="bg1">
              <a:lumMod val="95000"/>
            </a:schemeClr>
          </a:solidFill>
        </p:spPr>
        <p:txBody>
          <a:bodyPr lIns="252000" rIns="144000" anchor="ctr" anchorCtr="0">
            <a:noAutofit/>
          </a:bodyPr>
          <a:lstStyle>
            <a:lvl1pPr marL="0" indent="0">
              <a:lnSpc>
                <a:spcPct val="107000"/>
              </a:lnSpc>
              <a:spcAft>
                <a:spcPts val="1000"/>
              </a:spcAft>
              <a:buNone/>
              <a:defRPr sz="1900" b="0">
                <a:solidFill>
                  <a:schemeClr val="tx1"/>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Voit käyttää osassa tekstiä lihavointia elävöittämään tekstiä.</a:t>
            </a:r>
          </a:p>
        </p:txBody>
      </p:sp>
      <p:sp>
        <p:nvSpPr>
          <p:cNvPr id="6" name="Kuvan paikkamerkki">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3967897" y="214853"/>
            <a:ext cx="3463035" cy="6428296"/>
          </a:xfrm>
          <a:prstGeom prst="roundRect">
            <a:avLst>
              <a:gd name="adj" fmla="val 3290"/>
            </a:avLst>
          </a:prstGeom>
          <a:noFill/>
        </p:spPr>
        <p:txBody>
          <a:bodyPr lIns="108000" tIns="108000" rIns="72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5" name="Kuvaaja">
            <a:extLst>
              <a:ext uri="{FF2B5EF4-FFF2-40B4-BE49-F238E27FC236}">
                <a16:creationId xmlns:a16="http://schemas.microsoft.com/office/drawing/2014/main" id="{659F8C57-D63A-DA0E-5A55-D95CAC31DB02}"/>
              </a:ext>
            </a:extLst>
          </p:cNvPr>
          <p:cNvSpPr>
            <a:spLocks noGrp="1"/>
          </p:cNvSpPr>
          <p:nvPr>
            <p:ph type="body" sz="quarter" idx="21" hasCustomPrompt="1"/>
          </p:nvPr>
        </p:nvSpPr>
        <p:spPr>
          <a:xfrm>
            <a:off x="5886289" y="6241708"/>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
        <p:nvSpPr>
          <p:cNvPr id="12" name="Tekstin paikkamerkki">
            <a:extLst>
              <a:ext uri="{FF2B5EF4-FFF2-40B4-BE49-F238E27FC236}">
                <a16:creationId xmlns:a16="http://schemas.microsoft.com/office/drawing/2014/main" id="{126A7F2C-BBED-D1DD-F39C-10AF29F7D250}"/>
              </a:ext>
            </a:extLst>
          </p:cNvPr>
          <p:cNvSpPr>
            <a:spLocks noGrp="1"/>
          </p:cNvSpPr>
          <p:nvPr>
            <p:ph type="body" sz="quarter" idx="23" hasCustomPrompt="1"/>
          </p:nvPr>
        </p:nvSpPr>
        <p:spPr>
          <a:xfrm>
            <a:off x="7637353" y="214852"/>
            <a:ext cx="4329600" cy="3528000"/>
          </a:xfrm>
          <a:prstGeom prst="roundRect">
            <a:avLst>
              <a:gd name="adj" fmla="val 3529"/>
            </a:avLst>
          </a:prstGeom>
          <a:solidFill>
            <a:schemeClr val="bg2">
              <a:lumMod val="20000"/>
              <a:lumOff val="80000"/>
            </a:schemeClr>
          </a:solidFill>
        </p:spPr>
        <p:txBody>
          <a:bodyPr lIns="252000" rIns="180000" anchor="ctr" anchorCtr="0">
            <a:noAutofit/>
          </a:bodyPr>
          <a:lstStyle>
            <a:lvl1pPr marL="0" indent="0">
              <a:lnSpc>
                <a:spcPct val="100000"/>
              </a:lnSpc>
              <a:spcAft>
                <a:spcPts val="1000"/>
              </a:spcAft>
              <a:buNone/>
              <a:defRPr b="1">
                <a:solidFill>
                  <a:schemeClr val="bg2"/>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Valitse taustalaatikon väri Turun kaupungin väreistä. Huomioithan kontrastin.</a:t>
            </a:r>
          </a:p>
        </p:txBody>
      </p:sp>
      <p:sp>
        <p:nvSpPr>
          <p:cNvPr id="8" name="Kuvan paikkamerkki">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7645785" y="3957706"/>
            <a:ext cx="4331320" cy="2685441"/>
          </a:xfrm>
          <a:prstGeom prst="roundRect">
            <a:avLst>
              <a:gd name="adj" fmla="val 4135"/>
            </a:avLst>
          </a:prstGeom>
          <a:noFill/>
        </p:spPr>
        <p:txBody>
          <a:bodyPr lIns="108000" tIns="108000" rIns="180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7" name="Kuvaaja">
            <a:extLst>
              <a:ext uri="{FF2B5EF4-FFF2-40B4-BE49-F238E27FC236}">
                <a16:creationId xmlns:a16="http://schemas.microsoft.com/office/drawing/2014/main" id="{F20DC3A8-33B9-C901-6660-31219BE65398}"/>
              </a:ext>
            </a:extLst>
          </p:cNvPr>
          <p:cNvSpPr>
            <a:spLocks noGrp="1"/>
          </p:cNvSpPr>
          <p:nvPr>
            <p:ph type="body" sz="quarter" idx="22" hasCustomPrompt="1"/>
          </p:nvPr>
        </p:nvSpPr>
        <p:spPr>
          <a:xfrm>
            <a:off x="10442121" y="6241708"/>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109292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2745453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kollaasi 2">
    <p:bg>
      <p:bgPr>
        <a:solidFill>
          <a:schemeClr val="bg1"/>
        </a:solidFill>
        <a:effectLst/>
      </p:bgPr>
    </p:bg>
    <p:spTree>
      <p:nvGrpSpPr>
        <p:cNvPr id="1" name=""/>
        <p:cNvGrpSpPr/>
        <p:nvPr/>
      </p:nvGrpSpPr>
      <p:grpSpPr>
        <a:xfrm>
          <a:off x="0" y="0"/>
          <a:ext cx="0" cy="0"/>
          <a:chOff x="0" y="0"/>
          <a:chExt cx="0" cy="0"/>
        </a:xfrm>
      </p:grpSpPr>
      <p:sp>
        <p:nvSpPr>
          <p:cNvPr id="3" name="Otsikko">
            <a:extLst>
              <a:ext uri="{FF2B5EF4-FFF2-40B4-BE49-F238E27FC236}">
                <a16:creationId xmlns:a16="http://schemas.microsoft.com/office/drawing/2014/main" id="{C5E65881-3885-45A7-C439-DBAF00B72F3B}"/>
              </a:ext>
            </a:extLst>
          </p:cNvPr>
          <p:cNvSpPr>
            <a:spLocks noGrp="1"/>
          </p:cNvSpPr>
          <p:nvPr>
            <p:ph type="title" hasCustomPrompt="1"/>
          </p:nvPr>
        </p:nvSpPr>
        <p:spPr>
          <a:xfrm>
            <a:off x="233936" y="233937"/>
            <a:ext cx="6492545" cy="1460067"/>
          </a:xfrm>
          <a:prstGeom prst="roundRect">
            <a:avLst>
              <a:gd name="adj" fmla="val 6514"/>
            </a:avLst>
          </a:prstGeom>
          <a:solidFill>
            <a:schemeClr val="bg2"/>
          </a:solidFill>
        </p:spPr>
        <p:txBody>
          <a:bodyPr vert="horz" lIns="252000" tIns="36000" rIns="144000" bIns="0" rtlCol="0" anchor="ctr" anchorCtr="0">
            <a:noAutofit/>
          </a:bodyPr>
          <a:lstStyle>
            <a:lvl1pPr>
              <a:lnSpc>
                <a:spcPct val="85000"/>
              </a:lnSpc>
              <a:defRPr sz="3700">
                <a:solidFill>
                  <a:schemeClr val="bg1"/>
                </a:solidFill>
              </a:defRPr>
            </a:lvl1pPr>
          </a:lstStyle>
          <a:p>
            <a:r>
              <a:rPr lang="fi-FI" dirty="0"/>
              <a:t>Muokkaa otsikkoa napsauttamalla</a:t>
            </a:r>
            <a:endParaRPr lang="en-US" dirty="0"/>
          </a:p>
        </p:txBody>
      </p:sp>
      <p:sp>
        <p:nvSpPr>
          <p:cNvPr id="6" name="Kuvan paikkamerkki">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233938" y="1918110"/>
            <a:ext cx="6482351" cy="2812025"/>
          </a:xfrm>
          <a:prstGeom prst="roundRect">
            <a:avLst>
              <a:gd name="adj" fmla="val 3858"/>
            </a:avLst>
          </a:prstGeom>
          <a:noFill/>
        </p:spPr>
        <p:txBody>
          <a:bodyPr lIns="108000" tIns="108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2" name="Kuvaaja">
            <a:extLst>
              <a:ext uri="{FF2B5EF4-FFF2-40B4-BE49-F238E27FC236}">
                <a16:creationId xmlns:a16="http://schemas.microsoft.com/office/drawing/2014/main" id="{8BD14F53-2906-E7A4-FA11-792AA09FB471}"/>
              </a:ext>
            </a:extLst>
          </p:cNvPr>
          <p:cNvSpPr>
            <a:spLocks noGrp="1"/>
          </p:cNvSpPr>
          <p:nvPr>
            <p:ph type="body" sz="quarter" idx="21" hasCustomPrompt="1"/>
          </p:nvPr>
        </p:nvSpPr>
        <p:spPr>
          <a:xfrm>
            <a:off x="5170968" y="4313876"/>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
        <p:nvSpPr>
          <p:cNvPr id="7" name="Tekstin paikkamerkki">
            <a:extLst>
              <a:ext uri="{FF2B5EF4-FFF2-40B4-BE49-F238E27FC236}">
                <a16:creationId xmlns:a16="http://schemas.microsoft.com/office/drawing/2014/main" id="{D994A861-0D37-E72E-F4F1-2A394B06E6E8}"/>
              </a:ext>
            </a:extLst>
          </p:cNvPr>
          <p:cNvSpPr>
            <a:spLocks noGrp="1"/>
          </p:cNvSpPr>
          <p:nvPr>
            <p:ph type="body" sz="quarter" idx="24" hasCustomPrompt="1"/>
          </p:nvPr>
        </p:nvSpPr>
        <p:spPr>
          <a:xfrm>
            <a:off x="225046" y="4954821"/>
            <a:ext cx="6501433" cy="1669241"/>
          </a:xfrm>
          <a:prstGeom prst="roundRect">
            <a:avLst>
              <a:gd name="adj" fmla="val 3529"/>
            </a:avLst>
          </a:prstGeom>
          <a:solidFill>
            <a:schemeClr val="bg1">
              <a:lumMod val="95000"/>
            </a:schemeClr>
          </a:solidFill>
        </p:spPr>
        <p:txBody>
          <a:bodyPr lIns="252000" rIns="144000" anchor="ctr" anchorCtr="0">
            <a:noAutofit/>
          </a:bodyPr>
          <a:lstStyle>
            <a:lvl1pPr marL="0" indent="0">
              <a:lnSpc>
                <a:spcPct val="107000"/>
              </a:lnSpc>
              <a:spcAft>
                <a:spcPts val="1000"/>
              </a:spcAft>
              <a:buNone/>
              <a:defRPr sz="1900" b="0">
                <a:solidFill>
                  <a:schemeClr val="tx1"/>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Voit käyttää osassa tekstiä lihavointia elävöittämään tekstiä.</a:t>
            </a:r>
          </a:p>
        </p:txBody>
      </p:sp>
      <p:sp>
        <p:nvSpPr>
          <p:cNvPr id="5" name="Tekstin paikkamerkki">
            <a:extLst>
              <a:ext uri="{FF2B5EF4-FFF2-40B4-BE49-F238E27FC236}">
                <a16:creationId xmlns:a16="http://schemas.microsoft.com/office/drawing/2014/main" id="{0C01219D-D520-54DD-855E-F72DB139B88F}"/>
              </a:ext>
            </a:extLst>
          </p:cNvPr>
          <p:cNvSpPr>
            <a:spLocks noGrp="1"/>
          </p:cNvSpPr>
          <p:nvPr>
            <p:ph type="body" sz="quarter" idx="23" hasCustomPrompt="1"/>
          </p:nvPr>
        </p:nvSpPr>
        <p:spPr>
          <a:xfrm>
            <a:off x="6965188" y="233937"/>
            <a:ext cx="4992427" cy="3585376"/>
          </a:xfrm>
          <a:prstGeom prst="roundRect">
            <a:avLst>
              <a:gd name="adj" fmla="val 2509"/>
            </a:avLst>
          </a:prstGeom>
          <a:solidFill>
            <a:schemeClr val="bg2">
              <a:lumMod val="20000"/>
              <a:lumOff val="80000"/>
            </a:schemeClr>
          </a:solidFill>
        </p:spPr>
        <p:txBody>
          <a:bodyPr lIns="252000" rIns="180000" anchor="ctr" anchorCtr="0">
            <a:noAutofit/>
          </a:bodyPr>
          <a:lstStyle>
            <a:lvl1pPr marL="0" indent="0">
              <a:lnSpc>
                <a:spcPct val="100000"/>
              </a:lnSpc>
              <a:spcAft>
                <a:spcPts val="1000"/>
              </a:spcAft>
              <a:buNone/>
              <a:defRPr b="1">
                <a:solidFill>
                  <a:schemeClr val="bg2"/>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Valitse taustalaatikon väri Turun kaupungin väreistä. Huomioithan kontrastin.</a:t>
            </a:r>
          </a:p>
        </p:txBody>
      </p:sp>
      <p:sp>
        <p:nvSpPr>
          <p:cNvPr id="8" name="Kuvan paikkamerkki">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955444" y="4053250"/>
            <a:ext cx="4992427" cy="2570812"/>
          </a:xfrm>
          <a:prstGeom prst="roundRect">
            <a:avLst>
              <a:gd name="adj" fmla="val 4135"/>
            </a:avLst>
          </a:prstGeom>
          <a:noFill/>
        </p:spPr>
        <p:txBody>
          <a:bodyPr lIns="108000" tIns="108000" rIns="72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4" name="Kuvaaja">
            <a:extLst>
              <a:ext uri="{FF2B5EF4-FFF2-40B4-BE49-F238E27FC236}">
                <a16:creationId xmlns:a16="http://schemas.microsoft.com/office/drawing/2014/main" id="{A141EF3C-91DB-A19D-7CB5-E8AF9292828E}"/>
              </a:ext>
            </a:extLst>
          </p:cNvPr>
          <p:cNvSpPr>
            <a:spLocks noGrp="1"/>
          </p:cNvSpPr>
          <p:nvPr>
            <p:ph type="body" sz="quarter" idx="22" hasCustomPrompt="1"/>
          </p:nvPr>
        </p:nvSpPr>
        <p:spPr>
          <a:xfrm>
            <a:off x="10405281" y="6229465"/>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3123546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kollaasi 3">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654566" y="651934"/>
            <a:ext cx="4687901" cy="1209929"/>
          </a:xfrm>
          <a:prstGeom prst="rect">
            <a:avLst/>
          </a:prstGeom>
          <a:noFill/>
        </p:spPr>
        <p:txBody>
          <a:bodyPr vert="horz" lIns="0" tIns="0" rIns="0" bIns="0" rtlCol="0" anchor="b" anchorCtr="0">
            <a:noAutofit/>
          </a:bodyPr>
          <a:lstStyle>
            <a:lvl1pPr>
              <a:lnSpc>
                <a:spcPct val="85000"/>
              </a:lnSpc>
              <a:defRPr sz="4200" spc="-100" baseline="0">
                <a:solidFill>
                  <a:schemeClr val="bg2"/>
                </a:solidFill>
              </a:defRPr>
            </a:lvl1pPr>
          </a:lstStyle>
          <a:p>
            <a:r>
              <a:rPr lang="fi-FI" dirty="0"/>
              <a:t>Muokkaa otsikkoa </a:t>
            </a:r>
            <a:br>
              <a:rPr lang="fi-FI" dirty="0"/>
            </a:br>
            <a:r>
              <a:rPr lang="fi-FI" dirty="0"/>
              <a:t>napsauttamalla</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54566" y="2089927"/>
            <a:ext cx="4687901" cy="4300028"/>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9" name="Kuvan paikkamerkki 1">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5909096" y="425008"/>
            <a:ext cx="2784000" cy="2784000"/>
          </a:xfrm>
          <a:prstGeom prst="roundRect">
            <a:avLst>
              <a:gd name="adj" fmla="val 364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16" name="Kuvaaja">
            <a:extLst>
              <a:ext uri="{FF2B5EF4-FFF2-40B4-BE49-F238E27FC236}">
                <a16:creationId xmlns:a16="http://schemas.microsoft.com/office/drawing/2014/main" id="{0156A3BF-D29D-4E38-ED8E-346CB5386AC1}"/>
              </a:ext>
            </a:extLst>
          </p:cNvPr>
          <p:cNvSpPr>
            <a:spLocks noGrp="1"/>
          </p:cNvSpPr>
          <p:nvPr>
            <p:ph type="body" sz="quarter" idx="22" hasCustomPrompt="1"/>
          </p:nvPr>
        </p:nvSpPr>
        <p:spPr>
          <a:xfrm>
            <a:off x="5958104" y="3226336"/>
            <a:ext cx="2734992" cy="205965"/>
          </a:xfrm>
        </p:spPr>
        <p:txBody>
          <a:bodyPr lIns="0" tIns="0" rIns="0" bIns="0" anchor="b" anchorCtr="0">
            <a:noAutofit/>
          </a:bodyPr>
          <a:lstStyle>
            <a:lvl1pPr marL="0" indent="0" algn="l">
              <a:lnSpc>
                <a:spcPct val="90000"/>
              </a:lnSpc>
              <a:spcAft>
                <a:spcPts val="0"/>
              </a:spcAft>
              <a:buNone/>
              <a:defRPr sz="1100">
                <a:solidFill>
                  <a:schemeClr val="tx1"/>
                </a:solidFill>
              </a:defRPr>
            </a:lvl1pPr>
          </a:lstStyle>
          <a:p>
            <a:pPr lvl="0"/>
            <a:r>
              <a:rPr lang="fi-FI" dirty="0"/>
              <a:t>Kuva: Kuvaajan nimi </a:t>
            </a:r>
          </a:p>
        </p:txBody>
      </p:sp>
      <p:sp>
        <p:nvSpPr>
          <p:cNvPr id="7" name="Nosto 1">
            <a:extLst>
              <a:ext uri="{FF2B5EF4-FFF2-40B4-BE49-F238E27FC236}">
                <a16:creationId xmlns:a16="http://schemas.microsoft.com/office/drawing/2014/main" id="{EB53FE8C-325E-EAC9-5152-834AD113A893}"/>
              </a:ext>
            </a:extLst>
          </p:cNvPr>
          <p:cNvSpPr>
            <a:spLocks noGrp="1"/>
          </p:cNvSpPr>
          <p:nvPr>
            <p:ph type="body" sz="quarter" idx="24" hasCustomPrompt="1"/>
          </p:nvPr>
        </p:nvSpPr>
        <p:spPr>
          <a:xfrm>
            <a:off x="8975605" y="442336"/>
            <a:ext cx="2784000" cy="2784000"/>
          </a:xfrm>
          <a:prstGeom prst="roundRect">
            <a:avLst>
              <a:gd name="adj" fmla="val 3107"/>
            </a:avLst>
          </a:prstGeom>
          <a:solidFill>
            <a:schemeClr val="bg2">
              <a:lumMod val="20000"/>
              <a:lumOff val="80000"/>
            </a:schemeClr>
          </a:solidFill>
        </p:spPr>
        <p:txBody>
          <a:bodyPr lIns="108000" tIns="0" rIns="108000" bIns="0" anchor="ctr" anchorCtr="0">
            <a:noAutofit/>
          </a:bodyPr>
          <a:lstStyle>
            <a:lvl1pPr marL="0" indent="0" algn="ctr">
              <a:lnSpc>
                <a:spcPct val="100000"/>
              </a:lnSpc>
              <a:spcAft>
                <a:spcPts val="0"/>
              </a:spcAft>
              <a:buFont typeface="Arial" panose="020B0604020202020204" pitchFamily="34" charset="0"/>
              <a:buNone/>
              <a:defRPr lang="fi-FI" b="1" dirty="0">
                <a:solidFill>
                  <a:schemeClr val="bg2"/>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Valitse taustalaatikon väri Turun kaupungin väreistä.</a:t>
            </a:r>
          </a:p>
        </p:txBody>
      </p:sp>
      <p:sp>
        <p:nvSpPr>
          <p:cNvPr id="4" name="Nosto 2">
            <a:extLst>
              <a:ext uri="{FF2B5EF4-FFF2-40B4-BE49-F238E27FC236}">
                <a16:creationId xmlns:a16="http://schemas.microsoft.com/office/drawing/2014/main" id="{E171F04F-B413-4546-A00A-7AFBA87BC48C}"/>
              </a:ext>
            </a:extLst>
          </p:cNvPr>
          <p:cNvSpPr>
            <a:spLocks noGrp="1"/>
          </p:cNvSpPr>
          <p:nvPr>
            <p:ph type="body" sz="quarter" idx="17" hasCustomPrompt="1"/>
          </p:nvPr>
        </p:nvSpPr>
        <p:spPr>
          <a:xfrm>
            <a:off x="5909096" y="3651395"/>
            <a:ext cx="2784000" cy="2784000"/>
          </a:xfrm>
          <a:prstGeom prst="roundRect">
            <a:avLst>
              <a:gd name="adj" fmla="val 3107"/>
            </a:avLst>
          </a:prstGeom>
          <a:solidFill>
            <a:schemeClr val="bg2"/>
          </a:solidFill>
        </p:spPr>
        <p:txBody>
          <a:bodyPr lIns="108000" tIns="0" rIns="108000" bIns="0" anchor="ctr" anchorCtr="0">
            <a:noAutofit/>
          </a:bodyPr>
          <a:lstStyle>
            <a:lvl1pPr marL="0" indent="0" algn="ctr">
              <a:lnSpc>
                <a:spcPct val="100000"/>
              </a:lnSpc>
              <a:spcAft>
                <a:spcPts val="0"/>
              </a:spcAft>
              <a:buFont typeface="Arial" panose="020B0604020202020204" pitchFamily="34" charset="0"/>
              <a:buNone/>
              <a:defRPr lang="fi-FI" b="1" dirty="0">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Lyhyt </a:t>
            </a:r>
            <a:br>
              <a:rPr lang="fi-FI" dirty="0"/>
            </a:br>
            <a:r>
              <a:rPr lang="fi-FI" dirty="0"/>
              <a:t>tekstinosto</a:t>
            </a:r>
          </a:p>
        </p:txBody>
      </p:sp>
      <p:sp>
        <p:nvSpPr>
          <p:cNvPr id="8" name="Kuvan paikkamerkki 2">
            <a:extLst>
              <a:ext uri="{FF2B5EF4-FFF2-40B4-BE49-F238E27FC236}">
                <a16:creationId xmlns:a16="http://schemas.microsoft.com/office/drawing/2014/main" id="{02547426-35ED-45F3-C717-8F8DA38CAF6F}"/>
              </a:ext>
            </a:extLst>
          </p:cNvPr>
          <p:cNvSpPr>
            <a:spLocks noGrp="1"/>
          </p:cNvSpPr>
          <p:nvPr>
            <p:ph type="pic" sz="quarter" idx="21" hasCustomPrompt="1"/>
          </p:nvPr>
        </p:nvSpPr>
        <p:spPr>
          <a:xfrm>
            <a:off x="8975605" y="3651395"/>
            <a:ext cx="2784000" cy="2784000"/>
          </a:xfrm>
          <a:prstGeom prst="roundRect">
            <a:avLst>
              <a:gd name="adj" fmla="val 364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14" name="Kuvaaja">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024613" y="6457884"/>
            <a:ext cx="2734992" cy="205965"/>
          </a:xfrm>
        </p:spPr>
        <p:txBody>
          <a:bodyPr lIns="0" tIns="0" rIns="0" bIns="0" anchor="b" anchorCtr="0">
            <a:noAutofit/>
          </a:bodyPr>
          <a:lstStyle>
            <a:lvl1pPr marL="0" indent="0" algn="l">
              <a:lnSpc>
                <a:spcPct val="90000"/>
              </a:lnSpc>
              <a:spcAft>
                <a:spcPts val="0"/>
              </a:spcAft>
              <a:buNone/>
              <a:defRPr sz="1100">
                <a:solidFill>
                  <a:schemeClr val="tx1"/>
                </a:solidFill>
              </a:defRPr>
            </a:lvl1pPr>
          </a:lstStyle>
          <a:p>
            <a:pPr lvl="0"/>
            <a:r>
              <a:rPr lang="fi-FI" dirty="0"/>
              <a:t>Kuva: Kuvaajan nimi </a:t>
            </a:r>
          </a:p>
        </p:txBody>
      </p:sp>
    </p:spTree>
    <p:extLst>
      <p:ext uri="{BB962C8B-B14F-4D97-AF65-F5344CB8AC3E}">
        <p14:creationId xmlns:p14="http://schemas.microsoft.com/office/powerpoint/2010/main" val="4120430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vakollaasi 4">
    <p:bg>
      <p:bgPr>
        <a:solidFill>
          <a:schemeClr val="bg2"/>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538246" y="848213"/>
            <a:ext cx="4188052" cy="1181513"/>
          </a:xfrm>
          <a:prstGeom prst="rect">
            <a:avLst/>
          </a:prstGeom>
          <a:noFill/>
        </p:spPr>
        <p:txBody>
          <a:bodyPr vert="horz" lIns="0" tIns="0" rIns="0" bIns="0" rtlCol="0" anchor="b" anchorCtr="0">
            <a:noAutofit/>
          </a:bodyPr>
          <a:lstStyle>
            <a:lvl1pPr>
              <a:lnSpc>
                <a:spcPct val="85000"/>
              </a:lnSpc>
              <a:defRPr sz="3700">
                <a:solidFill>
                  <a:schemeClr val="bg1"/>
                </a:solidFill>
              </a:defRPr>
            </a:lvl1pPr>
          </a:lstStyle>
          <a:p>
            <a:r>
              <a:rPr lang="fi-FI" dirty="0"/>
              <a:t>Muokkaa otsikkoa </a:t>
            </a:r>
            <a:br>
              <a:rPr lang="fi-FI" dirty="0"/>
            </a:br>
            <a:r>
              <a:rPr lang="fi-FI" dirty="0"/>
              <a:t>napsauttamalla</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538246" y="2361727"/>
            <a:ext cx="4188052" cy="3956691"/>
          </a:xfrm>
          <a:prstGeom prst="roundRect">
            <a:avLst>
              <a:gd name="adj" fmla="val 2694"/>
            </a:avLst>
          </a:prstGeom>
          <a:solidFill>
            <a:schemeClr val="bg1">
              <a:lumMod val="95000"/>
            </a:schemeClr>
          </a:solidFill>
        </p:spPr>
        <p:txBody>
          <a:bodyPr vert="horz" lIns="216000" tIns="0" rIns="144000" bIns="0" rtlCol="0" anchor="ctr" anchorCtr="0">
            <a:noAutofit/>
          </a:bodyPr>
          <a:lstStyle>
            <a:lvl1pPr marL="239994" indent="-239994">
              <a:lnSpc>
                <a:spcPct val="107000"/>
              </a:lnSpc>
              <a:spcAft>
                <a:spcPts val="1000"/>
              </a:spcAft>
              <a:buClrTx/>
              <a:buSzPct val="100000"/>
              <a:buFont typeface="Arial" panose="020B0604020202020204" pitchFamily="34" charset="0"/>
              <a:buChar char="•"/>
              <a:defRPr sz="2100" b="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600">
                <a:solidFill>
                  <a:schemeClr val="tx1"/>
                </a:solidFill>
              </a:defRPr>
            </a:lvl3pPr>
            <a:lvl4pPr marL="1631959" indent="-191995">
              <a:lnSpc>
                <a:spcPct val="107000"/>
              </a:lnSpc>
              <a:spcAft>
                <a:spcPts val="1067"/>
              </a:spcAft>
              <a:buSzPct val="100000"/>
              <a:buFont typeface="Lucida Grande"/>
              <a:buChar char="–"/>
              <a:defRPr sz="1400">
                <a:solidFill>
                  <a:schemeClr val="tx1"/>
                </a:solidFill>
              </a:defRPr>
            </a:lvl4pPr>
            <a:lvl5pPr marL="2111947" indent="-191995">
              <a:lnSpc>
                <a:spcPct val="107000"/>
              </a:lnSpc>
              <a:spcAft>
                <a:spcPts val="1067"/>
              </a:spcAft>
              <a:defRPr sz="1200">
                <a:solidFill>
                  <a:schemeClr val="tx1"/>
                </a:solidFill>
              </a:defRPr>
            </a:lvl5pPr>
          </a:lstStyle>
          <a:p>
            <a:pPr lvl="0"/>
            <a:r>
              <a:rPr lang="fi-FI" dirty="0"/>
              <a:t>Muokkaa tekstiä napsauttamalla. </a:t>
            </a:r>
          </a:p>
          <a:p>
            <a:pPr lvl="1"/>
            <a:r>
              <a:rPr lang="fi-FI" dirty="0"/>
              <a:t>toinen taso</a:t>
            </a:r>
          </a:p>
          <a:p>
            <a:pPr lvl="2"/>
            <a:r>
              <a:rPr lang="fi-FI" dirty="0"/>
              <a:t>kolmas taso</a:t>
            </a:r>
          </a:p>
        </p:txBody>
      </p:sp>
      <p:sp>
        <p:nvSpPr>
          <p:cNvPr id="7" name="Nosto 1">
            <a:extLst>
              <a:ext uri="{FF2B5EF4-FFF2-40B4-BE49-F238E27FC236}">
                <a16:creationId xmlns:a16="http://schemas.microsoft.com/office/drawing/2014/main" id="{EB53FE8C-325E-EAC9-5152-834AD113A893}"/>
              </a:ext>
            </a:extLst>
          </p:cNvPr>
          <p:cNvSpPr>
            <a:spLocks noGrp="1"/>
          </p:cNvSpPr>
          <p:nvPr>
            <p:ph type="body" sz="quarter" idx="24" hasCustomPrompt="1"/>
          </p:nvPr>
        </p:nvSpPr>
        <p:spPr>
          <a:xfrm>
            <a:off x="5004540" y="549948"/>
            <a:ext cx="3586785" cy="3585600"/>
          </a:xfrm>
          <a:prstGeom prst="roundRect">
            <a:avLst>
              <a:gd name="adj" fmla="val 2622"/>
            </a:avLst>
          </a:prstGeom>
          <a:solidFill>
            <a:schemeClr val="bg2">
              <a:lumMod val="20000"/>
              <a:lumOff val="80000"/>
            </a:schemeClr>
          </a:solidFill>
        </p:spPr>
        <p:txBody>
          <a:bodyPr lIns="252000" tIns="0" rIns="180000" bIns="0" anchor="ctr" anchorCtr="0">
            <a:noAutofit/>
          </a:bodyPr>
          <a:lstStyle>
            <a:lvl1pPr marL="0" indent="0" algn="l">
              <a:lnSpc>
                <a:spcPct val="100000"/>
              </a:lnSpc>
              <a:spcAft>
                <a:spcPts val="800"/>
              </a:spcAft>
              <a:buFont typeface="Arial" panose="020B0604020202020204" pitchFamily="34" charset="0"/>
              <a:buNone/>
              <a:defRPr lang="fi-FI" b="1" dirty="0">
                <a:solidFill>
                  <a:schemeClr val="bg2"/>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Valitse taustalaatikon väri Turun kaupungin väreistä.</a:t>
            </a:r>
          </a:p>
        </p:txBody>
      </p:sp>
      <p:sp>
        <p:nvSpPr>
          <p:cNvPr id="4" name="Nosto 2">
            <a:extLst>
              <a:ext uri="{FF2B5EF4-FFF2-40B4-BE49-F238E27FC236}">
                <a16:creationId xmlns:a16="http://schemas.microsoft.com/office/drawing/2014/main" id="{E171F04F-B413-4546-A00A-7AFBA87BC48C}"/>
              </a:ext>
            </a:extLst>
          </p:cNvPr>
          <p:cNvSpPr>
            <a:spLocks noGrp="1"/>
          </p:cNvSpPr>
          <p:nvPr>
            <p:ph type="body" sz="quarter" idx="17" hasCustomPrompt="1"/>
          </p:nvPr>
        </p:nvSpPr>
        <p:spPr>
          <a:xfrm>
            <a:off x="5004537" y="4398417"/>
            <a:ext cx="3586788" cy="1920000"/>
          </a:xfrm>
          <a:prstGeom prst="roundRect">
            <a:avLst>
              <a:gd name="adj" fmla="val 5097"/>
            </a:avLst>
          </a:prstGeom>
          <a:solidFill>
            <a:schemeClr val="bg1"/>
          </a:solidFill>
        </p:spPr>
        <p:txBody>
          <a:bodyPr lIns="252000" tIns="0" rIns="144000" bIns="0" anchor="ctr" anchorCtr="0">
            <a:noAutofit/>
          </a:bodyPr>
          <a:lstStyle>
            <a:lvl1pPr marL="0" indent="0" algn="l">
              <a:lnSpc>
                <a:spcPct val="90000"/>
              </a:lnSpc>
              <a:spcAft>
                <a:spcPts val="0"/>
              </a:spcAft>
              <a:buFont typeface="Arial" panose="020B0604020202020204" pitchFamily="34" charset="0"/>
              <a:buNone/>
              <a:defRPr lang="fi-FI" sz="3200" b="1" dirty="0">
                <a:solidFill>
                  <a:schemeClr val="bg2"/>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Lyhyt tekstinosto</a:t>
            </a:r>
          </a:p>
        </p:txBody>
      </p:sp>
      <p:sp>
        <p:nvSpPr>
          <p:cNvPr id="18" name="Kuvan paikkamerkki">
            <a:extLst>
              <a:ext uri="{FF2B5EF4-FFF2-40B4-BE49-F238E27FC236}">
                <a16:creationId xmlns:a16="http://schemas.microsoft.com/office/drawing/2014/main" id="{50A2C103-14C6-2B76-AC44-03E5A034694B}"/>
              </a:ext>
            </a:extLst>
          </p:cNvPr>
          <p:cNvSpPr>
            <a:spLocks noGrp="1"/>
          </p:cNvSpPr>
          <p:nvPr>
            <p:ph type="pic" sz="quarter" idx="21" hasCustomPrompt="1"/>
          </p:nvPr>
        </p:nvSpPr>
        <p:spPr>
          <a:xfrm>
            <a:off x="8864587" y="549948"/>
            <a:ext cx="2784000" cy="5768469"/>
          </a:xfrm>
          <a:prstGeom prst="roundRect">
            <a:avLst>
              <a:gd name="adj" fmla="val 3640"/>
            </a:avLst>
          </a:prstGeom>
          <a:solidFill>
            <a:schemeClr val="bg1"/>
          </a:solid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a:t>
            </a:r>
            <a:br>
              <a:rPr lang="fi-FI" dirty="0"/>
            </a:br>
            <a:r>
              <a:rPr lang="fi-FI" dirty="0"/>
              <a:t>-välilehti &gt; Rajaa. </a:t>
            </a:r>
          </a:p>
        </p:txBody>
      </p:sp>
      <p:sp>
        <p:nvSpPr>
          <p:cNvPr id="19" name="Kuvaaja">
            <a:extLst>
              <a:ext uri="{FF2B5EF4-FFF2-40B4-BE49-F238E27FC236}">
                <a16:creationId xmlns:a16="http://schemas.microsoft.com/office/drawing/2014/main" id="{ED8ECB41-8DE9-03A6-C07D-2A0DBD40F62E}"/>
              </a:ext>
            </a:extLst>
          </p:cNvPr>
          <p:cNvSpPr>
            <a:spLocks noGrp="1"/>
          </p:cNvSpPr>
          <p:nvPr>
            <p:ph type="body" sz="quarter" idx="19" hasCustomPrompt="1"/>
          </p:nvPr>
        </p:nvSpPr>
        <p:spPr>
          <a:xfrm>
            <a:off x="10125753" y="5951793"/>
            <a:ext cx="1435462" cy="276573"/>
          </a:xfrm>
          <a:prstGeom prst="roundRect">
            <a:avLst>
              <a:gd name="adj" fmla="val 10636"/>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spTree>
    <p:extLst>
      <p:ext uri="{BB962C8B-B14F-4D97-AF65-F5344CB8AC3E}">
        <p14:creationId xmlns:p14="http://schemas.microsoft.com/office/powerpoint/2010/main" val="1835351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kollaasi 5">
    <p:bg>
      <p:bgPr>
        <a:solidFill>
          <a:schemeClr val="bg1"/>
        </a:solidFill>
        <a:effectLst/>
      </p:bgPr>
    </p:bg>
    <p:spTree>
      <p:nvGrpSpPr>
        <p:cNvPr id="1" name=""/>
        <p:cNvGrpSpPr/>
        <p:nvPr/>
      </p:nvGrpSpPr>
      <p:grpSpPr>
        <a:xfrm>
          <a:off x="0" y="0"/>
          <a:ext cx="0" cy="0"/>
          <a:chOff x="0" y="0"/>
          <a:chExt cx="0" cy="0"/>
        </a:xfrm>
      </p:grpSpPr>
      <p:sp>
        <p:nvSpPr>
          <p:cNvPr id="2" name="Kuvan paikkamerkki">
            <a:extLst>
              <a:ext uri="{FF2B5EF4-FFF2-40B4-BE49-F238E27FC236}">
                <a16:creationId xmlns:a16="http://schemas.microsoft.com/office/drawing/2014/main" id="{90F0E271-CEF0-F8F2-3BE0-985DC89982D4}"/>
              </a:ext>
            </a:extLst>
          </p:cNvPr>
          <p:cNvSpPr>
            <a:spLocks noGrp="1"/>
          </p:cNvSpPr>
          <p:nvPr>
            <p:ph type="pic" sz="quarter" idx="22" hasCustomPrompt="1"/>
          </p:nvPr>
        </p:nvSpPr>
        <p:spPr>
          <a:xfrm>
            <a:off x="140263" y="151049"/>
            <a:ext cx="5813037" cy="6542400"/>
          </a:xfrm>
          <a:prstGeom prst="roundRect">
            <a:avLst>
              <a:gd name="adj" fmla="val 2066"/>
            </a:avLst>
          </a:prstGeom>
          <a:noFill/>
        </p:spPr>
        <p:txBody>
          <a:bodyPr lIns="144000" tIns="144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14" name="Kuvaaja">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44129" y="6309629"/>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l">
              <a:lnSpc>
                <a:spcPct val="90000"/>
              </a:lnSpc>
              <a:spcAft>
                <a:spcPts val="0"/>
              </a:spcAft>
              <a:buNone/>
              <a:defRPr sz="1100">
                <a:solidFill>
                  <a:schemeClr val="bg1"/>
                </a:solidFill>
              </a:defRPr>
            </a:lvl1pPr>
          </a:lstStyle>
          <a:p>
            <a:pPr lvl="0"/>
            <a:r>
              <a:rPr lang="fi-FI" dirty="0"/>
              <a:t>Kuva: Kuvaajan nimi</a:t>
            </a:r>
          </a:p>
        </p:txBody>
      </p:sp>
      <p:sp>
        <p:nvSpPr>
          <p:cNvPr id="6" name="Kuvan paikkamerkki">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a:prstGeom prst="roundRect">
            <a:avLst>
              <a:gd name="adj" fmla="val 3391"/>
            </a:avLst>
          </a:prstGeom>
          <a:noFill/>
        </p:spPr>
        <p:txBody>
          <a:bodyPr lIns="144000" tIns="144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13" name="Kuvaaja">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489691" y="2956075"/>
            <a:ext cx="1435462" cy="284157"/>
          </a:xfrm>
          <a:prstGeom prst="roundRect">
            <a:avLst>
              <a:gd name="adj" fmla="val 14657"/>
            </a:avLst>
          </a:prstGeom>
          <a:solidFill>
            <a:schemeClr val="tx1"/>
          </a:solidFill>
        </p:spPr>
        <p:txBody>
          <a:bodyPr vert="horz" wrap="none" lIns="72000" tIns="54000" rIns="61200" bIns="54000" rtlCol="0" anchor="ctr" anchorCtr="0">
            <a:spAutoFit/>
          </a:bodyPr>
          <a:lstStyle>
            <a:lvl1pPr marL="0" indent="0" algn="r">
              <a:buNone/>
              <a:defRPr lang="fi-FI" sz="1100" dirty="0">
                <a:solidFill>
                  <a:schemeClr val="bg1"/>
                </a:solidFill>
              </a:defRPr>
            </a:lvl1pPr>
          </a:lstStyle>
          <a:p>
            <a:pPr marL="228594" lvl="0" indent="-228594">
              <a:lnSpc>
                <a:spcPct val="90000"/>
              </a:lnSpc>
              <a:spcAft>
                <a:spcPts val="0"/>
              </a:spcAft>
            </a:pPr>
            <a:r>
              <a:rPr lang="fi-FI" dirty="0"/>
              <a:t>Kuva: Kuvaajan nimi</a:t>
            </a:r>
          </a:p>
        </p:txBody>
      </p:sp>
      <p:sp>
        <p:nvSpPr>
          <p:cNvPr id="8" name="Kuvan paikkamerkki">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a:prstGeom prst="roundRect">
            <a:avLst>
              <a:gd name="adj" fmla="val 3149"/>
            </a:avLst>
          </a:prstGeom>
          <a:noFill/>
        </p:spPr>
        <p:txBody>
          <a:bodyPr lIns="144000" tIns="144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12" name="Kuvaaja">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489690" y="6312158"/>
            <a:ext cx="1435462" cy="276573"/>
          </a:xfrm>
          <a:prstGeom prst="roundRect">
            <a:avLst>
              <a:gd name="adj" fmla="val 10636"/>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spTree>
    <p:extLst>
      <p:ext uri="{BB962C8B-B14F-4D97-AF65-F5344CB8AC3E}">
        <p14:creationId xmlns:p14="http://schemas.microsoft.com/office/powerpoint/2010/main" val="141910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ko dian kuva">
    <p:bg>
      <p:bgPr>
        <a:solidFill>
          <a:schemeClr val="bg1"/>
        </a:solidFill>
        <a:effectLst/>
      </p:bgPr>
    </p:bg>
    <p:spTree>
      <p:nvGrpSpPr>
        <p:cNvPr id="1" name=""/>
        <p:cNvGrpSpPr/>
        <p:nvPr/>
      </p:nvGrpSpPr>
      <p:grpSpPr>
        <a:xfrm>
          <a:off x="0" y="0"/>
          <a:ext cx="0" cy="0"/>
          <a:chOff x="0" y="0"/>
          <a:chExt cx="0" cy="0"/>
        </a:xfrm>
      </p:grpSpPr>
      <p:sp>
        <p:nvSpPr>
          <p:cNvPr id="5" name="Kuvan paikkamerkki">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2" y="0"/>
            <a:ext cx="12192001" cy="6858000"/>
          </a:xfrm>
          <a:noFill/>
        </p:spPr>
        <p:txBody>
          <a:bodyPr lIns="252000" tIns="216000" rIns="252000" bIns="252000" anchor="t">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4" name="Kuvaaja">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39691" y="6368336"/>
            <a:ext cx="1435462" cy="284157"/>
          </a:xfrm>
          <a:prstGeom prst="roundRect">
            <a:avLst>
              <a:gd name="adj" fmla="val 14657"/>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3446161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ko dian video">
    <p:bg>
      <p:bgPr>
        <a:solidFill>
          <a:schemeClr val="bg1"/>
        </a:solidFill>
        <a:effectLst/>
      </p:bgPr>
    </p:bg>
    <p:spTree>
      <p:nvGrpSpPr>
        <p:cNvPr id="1" name=""/>
        <p:cNvGrpSpPr/>
        <p:nvPr/>
      </p:nvGrpSpPr>
      <p:grpSpPr>
        <a:xfrm>
          <a:off x="0" y="0"/>
          <a:ext cx="0" cy="0"/>
          <a:chOff x="0" y="0"/>
          <a:chExt cx="0" cy="0"/>
        </a:xfrm>
      </p:grpSpPr>
      <p:sp>
        <p:nvSpPr>
          <p:cNvPr id="3" name="Video">
            <a:extLst>
              <a:ext uri="{FF2B5EF4-FFF2-40B4-BE49-F238E27FC236}">
                <a16:creationId xmlns:a16="http://schemas.microsoft.com/office/drawing/2014/main" id="{759871C9-F8BE-DCA9-EBF1-DE04C18B8EFD}"/>
              </a:ext>
            </a:extLst>
          </p:cNvPr>
          <p:cNvSpPr>
            <a:spLocks noGrp="1"/>
          </p:cNvSpPr>
          <p:nvPr>
            <p:ph type="media" sz="quarter" idx="20" hasCustomPrompt="1"/>
          </p:nvPr>
        </p:nvSpPr>
        <p:spPr>
          <a:xfrm>
            <a:off x="0" y="0"/>
            <a:ext cx="12192000" cy="6858000"/>
          </a:xfrm>
        </p:spPr>
        <p:txBody>
          <a:bodyPr lIns="252000" tIns="252000" rIns="0">
            <a:normAutofit/>
          </a:bodyPr>
          <a:lstStyle>
            <a:lvl1pPr marL="0" indent="0">
              <a:buNone/>
              <a:defRPr sz="1100"/>
            </a:lvl1pPr>
          </a:lstStyle>
          <a:p>
            <a:r>
              <a:rPr lang="fi-FI" dirty="0"/>
              <a:t>Lisää video: paina keskellä olevaa kuvaketta. </a:t>
            </a:r>
          </a:p>
        </p:txBody>
      </p:sp>
    </p:spTree>
    <p:extLst>
      <p:ext uri="{BB962C8B-B14F-4D97-AF65-F5344CB8AC3E}">
        <p14:creationId xmlns:p14="http://schemas.microsoft.com/office/powerpoint/2010/main" val="4028199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uva + kuvateksti">
    <p:bg>
      <p:bgPr>
        <a:solidFill>
          <a:schemeClr val="bg2"/>
        </a:solidFill>
        <a:effectLst/>
      </p:bgPr>
    </p:bg>
    <p:spTree>
      <p:nvGrpSpPr>
        <p:cNvPr id="1" name=""/>
        <p:cNvGrpSpPr/>
        <p:nvPr/>
      </p:nvGrpSpPr>
      <p:grpSpPr>
        <a:xfrm>
          <a:off x="0" y="0"/>
          <a:ext cx="0" cy="0"/>
          <a:chOff x="0" y="0"/>
          <a:chExt cx="0" cy="0"/>
        </a:xfrm>
      </p:grpSpPr>
      <p:sp>
        <p:nvSpPr>
          <p:cNvPr id="7" name="Tekstin paikkamerkki">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517897" y="5388677"/>
            <a:ext cx="10193552" cy="1469323"/>
          </a:xfrm>
          <a:noFill/>
        </p:spPr>
        <p:txBody>
          <a:bodyPr wrap="square" lIns="0" tIns="144000" rIns="0" bIns="144000" anchor="ctr" anchorCtr="0">
            <a:noAutofit/>
          </a:bodyPr>
          <a:lstStyle>
            <a:lvl1pPr marL="0" indent="0" algn="l">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Kuvateksti väritaustalla. </a:t>
            </a:r>
            <a:br>
              <a:rPr lang="fi-FI" dirty="0"/>
            </a:br>
            <a:r>
              <a:rPr lang="fi-FI" dirty="0"/>
              <a:t>Voit rajata kuvan korkeutta jos kuvateksti on pitkä. (Kuvan muoto &gt; Rajaa) </a:t>
            </a:r>
            <a:br>
              <a:rPr lang="fi-FI" dirty="0"/>
            </a:br>
            <a:r>
              <a:rPr lang="fi-FI" dirty="0"/>
              <a:t>Kuvatekstin oletuskorkeuteen mahtuu korkeintaan kolme riviä tekstiä.</a:t>
            </a:r>
          </a:p>
        </p:txBody>
      </p:sp>
      <p:sp>
        <p:nvSpPr>
          <p:cNvPr id="6" name="Kuvan paikkamerkki">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2" y="0"/>
            <a:ext cx="12192001" cy="5388677"/>
          </a:xfrm>
          <a:solidFill>
            <a:schemeClr val="bg1">
              <a:lumMod val="95000"/>
            </a:schemeClr>
          </a:solidFill>
        </p:spPr>
        <p:txBody>
          <a:bodyPr lIns="252000" tIns="216000" rIns="252000" bIns="252000" anchor="t">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solidFill>
                  <a:schemeClr val="tx1"/>
                </a:solidFill>
              </a:defRPr>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2" name="Kuvaaja">
            <a:extLst>
              <a:ext uri="{FF2B5EF4-FFF2-40B4-BE49-F238E27FC236}">
                <a16:creationId xmlns:a16="http://schemas.microsoft.com/office/drawing/2014/main" id="{C4550507-47A7-4A14-30B4-8AD8C16EFDAF}"/>
              </a:ext>
            </a:extLst>
          </p:cNvPr>
          <p:cNvSpPr>
            <a:spLocks noGrp="1"/>
          </p:cNvSpPr>
          <p:nvPr>
            <p:ph type="body" sz="quarter" idx="21" hasCustomPrompt="1"/>
          </p:nvPr>
        </p:nvSpPr>
        <p:spPr>
          <a:xfrm>
            <a:off x="10590266" y="4958372"/>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35179179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ysymykse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Otsikko"/>
          <p:cNvSpPr>
            <a:spLocks noGrp="1"/>
          </p:cNvSpPr>
          <p:nvPr>
            <p:ph type="ctrTitle" hasCustomPrompt="1"/>
          </p:nvPr>
        </p:nvSpPr>
        <p:spPr>
          <a:xfrm>
            <a:off x="703231" y="4156283"/>
            <a:ext cx="10788284" cy="1496542"/>
          </a:xfrm>
        </p:spPr>
        <p:txBody>
          <a:bodyPr anchor="t">
            <a:noAutofit/>
          </a:bodyPr>
          <a:lstStyle>
            <a:lvl1pPr algn="ctr">
              <a:lnSpc>
                <a:spcPct val="85000"/>
              </a:lnSpc>
              <a:defRPr sz="11500" spc="-300" baseline="0">
                <a:solidFill>
                  <a:schemeClr val="bg2"/>
                </a:solidFill>
              </a:defRPr>
            </a:lvl1pPr>
          </a:lstStyle>
          <a:p>
            <a:r>
              <a:rPr lang="fi-FI" noProof="0" dirty="0"/>
              <a:t>Kysymykset</a:t>
            </a:r>
          </a:p>
        </p:txBody>
      </p:sp>
      <p:grpSp>
        <p:nvGrpSpPr>
          <p:cNvPr id="2" name="Kupla 2">
            <a:extLst>
              <a:ext uri="{FF2B5EF4-FFF2-40B4-BE49-F238E27FC236}">
                <a16:creationId xmlns:a16="http://schemas.microsoft.com/office/drawing/2014/main" id="{E3940EE4-61CF-BE49-E65B-0496AE863050}"/>
              </a:ext>
              <a:ext uri="{C183D7F6-B498-43B3-948B-1728B52AA6E4}">
                <adec:decorative xmlns:adec="http://schemas.microsoft.com/office/drawing/2017/decorative" val="1"/>
              </a:ext>
            </a:extLst>
          </p:cNvPr>
          <p:cNvGrpSpPr/>
          <p:nvPr userDrawn="1"/>
        </p:nvGrpSpPr>
        <p:grpSpPr>
          <a:xfrm flipH="1">
            <a:off x="6206972" y="1036727"/>
            <a:ext cx="1999714" cy="1990991"/>
            <a:chOff x="3896726" y="1706197"/>
            <a:chExt cx="2376900" cy="2366532"/>
          </a:xfrm>
          <a:solidFill>
            <a:schemeClr val="bg2"/>
          </a:solidFill>
        </p:grpSpPr>
        <p:sp>
          <p:nvSpPr>
            <p:cNvPr id="4" name="Vapaamuotoinen: Muoto 3">
              <a:extLst>
                <a:ext uri="{FF2B5EF4-FFF2-40B4-BE49-F238E27FC236}">
                  <a16:creationId xmlns:a16="http://schemas.microsoft.com/office/drawing/2014/main" id="{07F6776C-E164-DE27-D828-B6B5BF8613A6}"/>
                </a:ext>
              </a:extLst>
            </p:cNvPr>
            <p:cNvSpPr/>
            <p:nvPr/>
          </p:nvSpPr>
          <p:spPr>
            <a:xfrm>
              <a:off x="3896726" y="1706197"/>
              <a:ext cx="2376900" cy="2366532"/>
            </a:xfrm>
            <a:custGeom>
              <a:avLst/>
              <a:gdLst>
                <a:gd name="connsiteX0" fmla="*/ 1214475 w 2376900"/>
                <a:gd name="connsiteY0" fmla="*/ 2366532 h 2366532"/>
                <a:gd name="connsiteX1" fmla="*/ 1157923 w 2376900"/>
                <a:gd name="connsiteY1" fmla="*/ 2365145 h 2366532"/>
                <a:gd name="connsiteX2" fmla="*/ 1157923 w 2376900"/>
                <a:gd name="connsiteY2" fmla="*/ 2365145 h 2366532"/>
                <a:gd name="connsiteX3" fmla="*/ 351 w 2376900"/>
                <a:gd name="connsiteY3" fmla="*/ 1130377 h 2366532"/>
                <a:gd name="connsiteX4" fmla="*/ 366721 w 2376900"/>
                <a:gd name="connsiteY4" fmla="*/ 311767 h 2366532"/>
                <a:gd name="connsiteX5" fmla="*/ 1218812 w 2376900"/>
                <a:gd name="connsiteY5" fmla="*/ 1254 h 2366532"/>
                <a:gd name="connsiteX6" fmla="*/ 2376558 w 2376900"/>
                <a:gd name="connsiteY6" fmla="*/ 1236021 h 2366532"/>
                <a:gd name="connsiteX7" fmla="*/ 2173943 w 2376900"/>
                <a:gd name="connsiteY7" fmla="*/ 1864160 h 2366532"/>
                <a:gd name="connsiteX8" fmla="*/ 2241250 w 2376900"/>
                <a:gd name="connsiteY8" fmla="*/ 2133908 h 2366532"/>
                <a:gd name="connsiteX9" fmla="*/ 2219393 w 2376900"/>
                <a:gd name="connsiteY9" fmla="*/ 2212490 h 2366532"/>
                <a:gd name="connsiteX10" fmla="*/ 2140637 w 2376900"/>
                <a:gd name="connsiteY10" fmla="*/ 2233827 h 2366532"/>
                <a:gd name="connsiteX11" fmla="*/ 1871063 w 2376900"/>
                <a:gd name="connsiteY11" fmla="*/ 2164612 h 2366532"/>
                <a:gd name="connsiteX12" fmla="*/ 1214822 w 2376900"/>
                <a:gd name="connsiteY12" fmla="*/ 2366185 h 2366532"/>
                <a:gd name="connsiteX13" fmla="*/ 1162607 w 2376900"/>
                <a:gd name="connsiteY13" fmla="*/ 165357 h 2366532"/>
                <a:gd name="connsiteX14" fmla="*/ 479304 w 2376900"/>
                <a:gd name="connsiteY14" fmla="*/ 432676 h 2366532"/>
                <a:gd name="connsiteX15" fmla="*/ 165495 w 2376900"/>
                <a:gd name="connsiteY15" fmla="*/ 1134367 h 2366532"/>
                <a:gd name="connsiteX16" fmla="*/ 1165556 w 2376900"/>
                <a:gd name="connsiteY16" fmla="*/ 2200173 h 2366532"/>
                <a:gd name="connsiteX17" fmla="*/ 1165556 w 2376900"/>
                <a:gd name="connsiteY17" fmla="*/ 2200173 h 2366532"/>
                <a:gd name="connsiteX18" fmla="*/ 1805664 w 2376900"/>
                <a:gd name="connsiteY18" fmla="*/ 2008661 h 2366532"/>
                <a:gd name="connsiteX19" fmla="*/ 1875053 w 2376900"/>
                <a:gd name="connsiteY19" fmla="*/ 1995304 h 2366532"/>
                <a:gd name="connsiteX20" fmla="*/ 2047309 w 2376900"/>
                <a:gd name="connsiteY20" fmla="*/ 2039539 h 2366532"/>
                <a:gd name="connsiteX21" fmla="*/ 2004289 w 2376900"/>
                <a:gd name="connsiteY21" fmla="*/ 1867283 h 2366532"/>
                <a:gd name="connsiteX22" fmla="*/ 2017993 w 2376900"/>
                <a:gd name="connsiteY22" fmla="*/ 1798241 h 2366532"/>
                <a:gd name="connsiteX23" fmla="*/ 2211240 w 2376900"/>
                <a:gd name="connsiteY23" fmla="*/ 1232205 h 2366532"/>
                <a:gd name="connsiteX24" fmla="*/ 1211179 w 2376900"/>
                <a:gd name="connsiteY24" fmla="*/ 166398 h 2366532"/>
                <a:gd name="connsiteX25" fmla="*/ 1162607 w 2376900"/>
                <a:gd name="connsiteY25" fmla="*/ 165357 h 236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76900" h="2366532">
                  <a:moveTo>
                    <a:pt x="1214475" y="2366532"/>
                  </a:moveTo>
                  <a:cubicBezTo>
                    <a:pt x="1195740" y="2366532"/>
                    <a:pt x="1176831" y="2366012"/>
                    <a:pt x="1157923" y="2365145"/>
                  </a:cubicBezTo>
                  <a:lnTo>
                    <a:pt x="1157923" y="2365145"/>
                  </a:lnTo>
                  <a:cubicBezTo>
                    <a:pt x="503937" y="2335134"/>
                    <a:pt x="-15435" y="1781241"/>
                    <a:pt x="351" y="1130377"/>
                  </a:cubicBezTo>
                  <a:cubicBezTo>
                    <a:pt x="7983" y="815701"/>
                    <a:pt x="138087" y="524963"/>
                    <a:pt x="366721" y="311767"/>
                  </a:cubicBezTo>
                  <a:cubicBezTo>
                    <a:pt x="597265" y="96836"/>
                    <a:pt x="899972" y="-13144"/>
                    <a:pt x="1218812" y="1254"/>
                  </a:cubicBezTo>
                  <a:cubicBezTo>
                    <a:pt x="1872797" y="31438"/>
                    <a:pt x="2392170" y="585331"/>
                    <a:pt x="2376558" y="1236021"/>
                  </a:cubicBezTo>
                  <a:cubicBezTo>
                    <a:pt x="2371006" y="1462921"/>
                    <a:pt x="2301097" y="1679240"/>
                    <a:pt x="2173943" y="1864160"/>
                  </a:cubicBezTo>
                  <a:lnTo>
                    <a:pt x="2241250" y="2133908"/>
                  </a:lnTo>
                  <a:cubicBezTo>
                    <a:pt x="2248362" y="2162183"/>
                    <a:pt x="2240036" y="2192020"/>
                    <a:pt x="2219393" y="2212490"/>
                  </a:cubicBezTo>
                  <a:cubicBezTo>
                    <a:pt x="2198750" y="2232959"/>
                    <a:pt x="2168739" y="2241113"/>
                    <a:pt x="2140637" y="2233827"/>
                  </a:cubicBezTo>
                  <a:lnTo>
                    <a:pt x="1871063" y="2164612"/>
                  </a:lnTo>
                  <a:cubicBezTo>
                    <a:pt x="1676602" y="2297144"/>
                    <a:pt x="1451436" y="2366185"/>
                    <a:pt x="1214822" y="2366185"/>
                  </a:cubicBezTo>
                  <a:close/>
                  <a:moveTo>
                    <a:pt x="1162607" y="165357"/>
                  </a:moveTo>
                  <a:cubicBezTo>
                    <a:pt x="906390" y="165357"/>
                    <a:pt x="665265" y="259379"/>
                    <a:pt x="479304" y="432676"/>
                  </a:cubicBezTo>
                  <a:cubicBezTo>
                    <a:pt x="283455" y="615168"/>
                    <a:pt x="172087" y="864446"/>
                    <a:pt x="165495" y="1134367"/>
                  </a:cubicBezTo>
                  <a:cubicBezTo>
                    <a:pt x="151964" y="1696066"/>
                    <a:pt x="600560" y="2174153"/>
                    <a:pt x="1165556" y="2200173"/>
                  </a:cubicBezTo>
                  <a:lnTo>
                    <a:pt x="1165556" y="2200173"/>
                  </a:lnTo>
                  <a:cubicBezTo>
                    <a:pt x="1398181" y="2210929"/>
                    <a:pt x="1619530" y="2144663"/>
                    <a:pt x="1805664" y="2008661"/>
                  </a:cubicBezTo>
                  <a:cubicBezTo>
                    <a:pt x="1825613" y="1994090"/>
                    <a:pt x="1851114" y="1989233"/>
                    <a:pt x="1875053" y="1995304"/>
                  </a:cubicBezTo>
                  <a:lnTo>
                    <a:pt x="2047309" y="2039539"/>
                  </a:lnTo>
                  <a:lnTo>
                    <a:pt x="2004289" y="1867283"/>
                  </a:lnTo>
                  <a:cubicBezTo>
                    <a:pt x="1998390" y="1843343"/>
                    <a:pt x="2003421" y="1818017"/>
                    <a:pt x="2017993" y="1798241"/>
                  </a:cubicBezTo>
                  <a:cubicBezTo>
                    <a:pt x="2139423" y="1633964"/>
                    <a:pt x="2206209" y="1438288"/>
                    <a:pt x="2211240" y="1232205"/>
                  </a:cubicBezTo>
                  <a:cubicBezTo>
                    <a:pt x="2224770" y="670505"/>
                    <a:pt x="1776174" y="192419"/>
                    <a:pt x="1211179" y="166398"/>
                  </a:cubicBezTo>
                  <a:cubicBezTo>
                    <a:pt x="1195046" y="165704"/>
                    <a:pt x="1178740" y="165357"/>
                    <a:pt x="1162607" y="165357"/>
                  </a:cubicBezTo>
                  <a:close/>
                </a:path>
              </a:pathLst>
            </a:custGeom>
            <a:grpFill/>
            <a:ln w="17322" cap="flat">
              <a:noFill/>
              <a:prstDash val="solid"/>
              <a:miter/>
            </a:ln>
          </p:spPr>
          <p:txBody>
            <a:bodyPr rtlCol="0" anchor="ctr"/>
            <a:lstStyle/>
            <a:p>
              <a:endParaRPr lang="fi-FI"/>
            </a:p>
          </p:txBody>
        </p:sp>
        <p:sp>
          <p:nvSpPr>
            <p:cNvPr id="5" name="Vapaamuotoinen: Muoto 4">
              <a:extLst>
                <a:ext uri="{FF2B5EF4-FFF2-40B4-BE49-F238E27FC236}">
                  <a16:creationId xmlns:a16="http://schemas.microsoft.com/office/drawing/2014/main" id="{A6C719C7-F03E-8858-0E56-46BD0AFF2C2B}"/>
                </a:ext>
              </a:extLst>
            </p:cNvPr>
            <p:cNvSpPr/>
            <p:nvPr/>
          </p:nvSpPr>
          <p:spPr>
            <a:xfrm>
              <a:off x="4371693"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0BE3DA1B-D30D-B2E0-B81A-A74AE121FF52}"/>
                </a:ext>
              </a:extLst>
            </p:cNvPr>
            <p:cNvSpPr/>
            <p:nvPr/>
          </p:nvSpPr>
          <p:spPr>
            <a:xfrm>
              <a:off x="4932178"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F1033913-5615-7BF2-75FD-F4461CD0C8AE}"/>
                </a:ext>
              </a:extLst>
            </p:cNvPr>
            <p:cNvSpPr/>
            <p:nvPr/>
          </p:nvSpPr>
          <p:spPr>
            <a:xfrm>
              <a:off x="5492490" y="2803094"/>
              <a:ext cx="321268" cy="321268"/>
            </a:xfrm>
            <a:custGeom>
              <a:avLst/>
              <a:gdLst>
                <a:gd name="connsiteX0" fmla="*/ 160634 w 321268"/>
                <a:gd name="connsiteY0" fmla="*/ 321268 h 321268"/>
                <a:gd name="connsiteX1" fmla="*/ 321269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9" y="249278"/>
                    <a:pt x="321269" y="160634"/>
                  </a:cubicBezTo>
                  <a:cubicBezTo>
                    <a:pt x="321269"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grpSp>
      <p:grpSp>
        <p:nvGrpSpPr>
          <p:cNvPr id="7" name="Kupla 1">
            <a:extLst>
              <a:ext uri="{FF2B5EF4-FFF2-40B4-BE49-F238E27FC236}">
                <a16:creationId xmlns:a16="http://schemas.microsoft.com/office/drawing/2014/main" id="{3B5F8BFE-1753-B0E7-3F60-19AC52B14AA8}"/>
              </a:ext>
              <a:ext uri="{C183D7F6-B498-43B3-948B-1728B52AA6E4}">
                <adec:decorative xmlns:adec="http://schemas.microsoft.com/office/drawing/2017/decorative" val="1"/>
              </a:ext>
            </a:extLst>
          </p:cNvPr>
          <p:cNvGrpSpPr/>
          <p:nvPr/>
        </p:nvGrpSpPr>
        <p:grpSpPr>
          <a:xfrm>
            <a:off x="3985315" y="1777239"/>
            <a:ext cx="1999714" cy="1990991"/>
            <a:chOff x="3896726" y="1706197"/>
            <a:chExt cx="2376900" cy="2366532"/>
          </a:xfrm>
          <a:solidFill>
            <a:schemeClr val="bg2"/>
          </a:solidFill>
        </p:grpSpPr>
        <p:sp>
          <p:nvSpPr>
            <p:cNvPr id="9" name="Vapaamuotoinen: Muoto 8">
              <a:extLst>
                <a:ext uri="{FF2B5EF4-FFF2-40B4-BE49-F238E27FC236}">
                  <a16:creationId xmlns:a16="http://schemas.microsoft.com/office/drawing/2014/main" id="{E72302F0-025D-782B-186F-99B987B1BCB0}"/>
                </a:ext>
              </a:extLst>
            </p:cNvPr>
            <p:cNvSpPr/>
            <p:nvPr/>
          </p:nvSpPr>
          <p:spPr>
            <a:xfrm>
              <a:off x="3896726" y="1706197"/>
              <a:ext cx="2376900" cy="2366532"/>
            </a:xfrm>
            <a:custGeom>
              <a:avLst/>
              <a:gdLst>
                <a:gd name="connsiteX0" fmla="*/ 1214475 w 2376900"/>
                <a:gd name="connsiteY0" fmla="*/ 2366532 h 2366532"/>
                <a:gd name="connsiteX1" fmla="*/ 1157923 w 2376900"/>
                <a:gd name="connsiteY1" fmla="*/ 2365145 h 2366532"/>
                <a:gd name="connsiteX2" fmla="*/ 1157923 w 2376900"/>
                <a:gd name="connsiteY2" fmla="*/ 2365145 h 2366532"/>
                <a:gd name="connsiteX3" fmla="*/ 351 w 2376900"/>
                <a:gd name="connsiteY3" fmla="*/ 1130377 h 2366532"/>
                <a:gd name="connsiteX4" fmla="*/ 366721 w 2376900"/>
                <a:gd name="connsiteY4" fmla="*/ 311767 h 2366532"/>
                <a:gd name="connsiteX5" fmla="*/ 1218812 w 2376900"/>
                <a:gd name="connsiteY5" fmla="*/ 1254 h 2366532"/>
                <a:gd name="connsiteX6" fmla="*/ 2376558 w 2376900"/>
                <a:gd name="connsiteY6" fmla="*/ 1236021 h 2366532"/>
                <a:gd name="connsiteX7" fmla="*/ 2173943 w 2376900"/>
                <a:gd name="connsiteY7" fmla="*/ 1864160 h 2366532"/>
                <a:gd name="connsiteX8" fmla="*/ 2241250 w 2376900"/>
                <a:gd name="connsiteY8" fmla="*/ 2133908 h 2366532"/>
                <a:gd name="connsiteX9" fmla="*/ 2219393 w 2376900"/>
                <a:gd name="connsiteY9" fmla="*/ 2212490 h 2366532"/>
                <a:gd name="connsiteX10" fmla="*/ 2140637 w 2376900"/>
                <a:gd name="connsiteY10" fmla="*/ 2233827 h 2366532"/>
                <a:gd name="connsiteX11" fmla="*/ 1871063 w 2376900"/>
                <a:gd name="connsiteY11" fmla="*/ 2164612 h 2366532"/>
                <a:gd name="connsiteX12" fmla="*/ 1214822 w 2376900"/>
                <a:gd name="connsiteY12" fmla="*/ 2366185 h 2366532"/>
                <a:gd name="connsiteX13" fmla="*/ 1162607 w 2376900"/>
                <a:gd name="connsiteY13" fmla="*/ 165357 h 2366532"/>
                <a:gd name="connsiteX14" fmla="*/ 479304 w 2376900"/>
                <a:gd name="connsiteY14" fmla="*/ 432676 h 2366532"/>
                <a:gd name="connsiteX15" fmla="*/ 165495 w 2376900"/>
                <a:gd name="connsiteY15" fmla="*/ 1134367 h 2366532"/>
                <a:gd name="connsiteX16" fmla="*/ 1165556 w 2376900"/>
                <a:gd name="connsiteY16" fmla="*/ 2200173 h 2366532"/>
                <a:gd name="connsiteX17" fmla="*/ 1165556 w 2376900"/>
                <a:gd name="connsiteY17" fmla="*/ 2200173 h 2366532"/>
                <a:gd name="connsiteX18" fmla="*/ 1805664 w 2376900"/>
                <a:gd name="connsiteY18" fmla="*/ 2008661 h 2366532"/>
                <a:gd name="connsiteX19" fmla="*/ 1875053 w 2376900"/>
                <a:gd name="connsiteY19" fmla="*/ 1995304 h 2366532"/>
                <a:gd name="connsiteX20" fmla="*/ 2047309 w 2376900"/>
                <a:gd name="connsiteY20" fmla="*/ 2039539 h 2366532"/>
                <a:gd name="connsiteX21" fmla="*/ 2004289 w 2376900"/>
                <a:gd name="connsiteY21" fmla="*/ 1867283 h 2366532"/>
                <a:gd name="connsiteX22" fmla="*/ 2017993 w 2376900"/>
                <a:gd name="connsiteY22" fmla="*/ 1798241 h 2366532"/>
                <a:gd name="connsiteX23" fmla="*/ 2211240 w 2376900"/>
                <a:gd name="connsiteY23" fmla="*/ 1232205 h 2366532"/>
                <a:gd name="connsiteX24" fmla="*/ 1211179 w 2376900"/>
                <a:gd name="connsiteY24" fmla="*/ 166398 h 2366532"/>
                <a:gd name="connsiteX25" fmla="*/ 1162607 w 2376900"/>
                <a:gd name="connsiteY25" fmla="*/ 165357 h 236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76900" h="2366532">
                  <a:moveTo>
                    <a:pt x="1214475" y="2366532"/>
                  </a:moveTo>
                  <a:cubicBezTo>
                    <a:pt x="1195740" y="2366532"/>
                    <a:pt x="1176831" y="2366012"/>
                    <a:pt x="1157923" y="2365145"/>
                  </a:cubicBezTo>
                  <a:lnTo>
                    <a:pt x="1157923" y="2365145"/>
                  </a:lnTo>
                  <a:cubicBezTo>
                    <a:pt x="503937" y="2335134"/>
                    <a:pt x="-15435" y="1781241"/>
                    <a:pt x="351" y="1130377"/>
                  </a:cubicBezTo>
                  <a:cubicBezTo>
                    <a:pt x="7983" y="815701"/>
                    <a:pt x="138087" y="524963"/>
                    <a:pt x="366721" y="311767"/>
                  </a:cubicBezTo>
                  <a:cubicBezTo>
                    <a:pt x="597265" y="96836"/>
                    <a:pt x="899972" y="-13144"/>
                    <a:pt x="1218812" y="1254"/>
                  </a:cubicBezTo>
                  <a:cubicBezTo>
                    <a:pt x="1872797" y="31438"/>
                    <a:pt x="2392170" y="585331"/>
                    <a:pt x="2376558" y="1236021"/>
                  </a:cubicBezTo>
                  <a:cubicBezTo>
                    <a:pt x="2371006" y="1462921"/>
                    <a:pt x="2301097" y="1679240"/>
                    <a:pt x="2173943" y="1864160"/>
                  </a:cubicBezTo>
                  <a:lnTo>
                    <a:pt x="2241250" y="2133908"/>
                  </a:lnTo>
                  <a:cubicBezTo>
                    <a:pt x="2248362" y="2162183"/>
                    <a:pt x="2240036" y="2192020"/>
                    <a:pt x="2219393" y="2212490"/>
                  </a:cubicBezTo>
                  <a:cubicBezTo>
                    <a:pt x="2198750" y="2232959"/>
                    <a:pt x="2168739" y="2241113"/>
                    <a:pt x="2140637" y="2233827"/>
                  </a:cubicBezTo>
                  <a:lnTo>
                    <a:pt x="1871063" y="2164612"/>
                  </a:lnTo>
                  <a:cubicBezTo>
                    <a:pt x="1676602" y="2297144"/>
                    <a:pt x="1451436" y="2366185"/>
                    <a:pt x="1214822" y="2366185"/>
                  </a:cubicBezTo>
                  <a:close/>
                  <a:moveTo>
                    <a:pt x="1162607" y="165357"/>
                  </a:moveTo>
                  <a:cubicBezTo>
                    <a:pt x="906390" y="165357"/>
                    <a:pt x="665265" y="259379"/>
                    <a:pt x="479304" y="432676"/>
                  </a:cubicBezTo>
                  <a:cubicBezTo>
                    <a:pt x="283455" y="615168"/>
                    <a:pt x="172087" y="864446"/>
                    <a:pt x="165495" y="1134367"/>
                  </a:cubicBezTo>
                  <a:cubicBezTo>
                    <a:pt x="151964" y="1696066"/>
                    <a:pt x="600560" y="2174153"/>
                    <a:pt x="1165556" y="2200173"/>
                  </a:cubicBezTo>
                  <a:lnTo>
                    <a:pt x="1165556" y="2200173"/>
                  </a:lnTo>
                  <a:cubicBezTo>
                    <a:pt x="1398181" y="2210929"/>
                    <a:pt x="1619530" y="2144663"/>
                    <a:pt x="1805664" y="2008661"/>
                  </a:cubicBezTo>
                  <a:cubicBezTo>
                    <a:pt x="1825613" y="1994090"/>
                    <a:pt x="1851114" y="1989233"/>
                    <a:pt x="1875053" y="1995304"/>
                  </a:cubicBezTo>
                  <a:lnTo>
                    <a:pt x="2047309" y="2039539"/>
                  </a:lnTo>
                  <a:lnTo>
                    <a:pt x="2004289" y="1867283"/>
                  </a:lnTo>
                  <a:cubicBezTo>
                    <a:pt x="1998390" y="1843343"/>
                    <a:pt x="2003421" y="1818017"/>
                    <a:pt x="2017993" y="1798241"/>
                  </a:cubicBezTo>
                  <a:cubicBezTo>
                    <a:pt x="2139423" y="1633964"/>
                    <a:pt x="2206209" y="1438288"/>
                    <a:pt x="2211240" y="1232205"/>
                  </a:cubicBezTo>
                  <a:cubicBezTo>
                    <a:pt x="2224770" y="670505"/>
                    <a:pt x="1776174" y="192419"/>
                    <a:pt x="1211179" y="166398"/>
                  </a:cubicBezTo>
                  <a:cubicBezTo>
                    <a:pt x="1195046" y="165704"/>
                    <a:pt x="1178740" y="165357"/>
                    <a:pt x="1162607" y="165357"/>
                  </a:cubicBezTo>
                  <a:close/>
                </a:path>
              </a:pathLst>
            </a:custGeom>
            <a:grpFill/>
            <a:ln w="17322" cap="flat">
              <a:noFill/>
              <a:prstDash val="solid"/>
              <a:miter/>
            </a:ln>
          </p:spPr>
          <p:txBody>
            <a:bodyPr rtlCol="0" anchor="ctr"/>
            <a:lstStyle/>
            <a:p>
              <a:endParaRPr lang="fi-FI"/>
            </a:p>
          </p:txBody>
        </p:sp>
        <p:sp>
          <p:nvSpPr>
            <p:cNvPr id="11" name="Vapaamuotoinen: Muoto 10">
              <a:extLst>
                <a:ext uri="{FF2B5EF4-FFF2-40B4-BE49-F238E27FC236}">
                  <a16:creationId xmlns:a16="http://schemas.microsoft.com/office/drawing/2014/main" id="{FE31F663-529F-8C98-933D-1036199D08F0}"/>
                </a:ext>
              </a:extLst>
            </p:cNvPr>
            <p:cNvSpPr/>
            <p:nvPr/>
          </p:nvSpPr>
          <p:spPr>
            <a:xfrm>
              <a:off x="4371693"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53A12AA6-14FE-CF54-0F70-0E6A1F672FE1}"/>
                </a:ext>
              </a:extLst>
            </p:cNvPr>
            <p:cNvSpPr/>
            <p:nvPr/>
          </p:nvSpPr>
          <p:spPr>
            <a:xfrm>
              <a:off x="4932178"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13" name="Vapaamuotoinen: Muoto 12">
              <a:extLst>
                <a:ext uri="{FF2B5EF4-FFF2-40B4-BE49-F238E27FC236}">
                  <a16:creationId xmlns:a16="http://schemas.microsoft.com/office/drawing/2014/main" id="{4980158F-8E19-1C1A-F69A-66C773099961}"/>
                </a:ext>
              </a:extLst>
            </p:cNvPr>
            <p:cNvSpPr/>
            <p:nvPr/>
          </p:nvSpPr>
          <p:spPr>
            <a:xfrm>
              <a:off x="5492490" y="2803094"/>
              <a:ext cx="321268" cy="321268"/>
            </a:xfrm>
            <a:custGeom>
              <a:avLst/>
              <a:gdLst>
                <a:gd name="connsiteX0" fmla="*/ 160634 w 321268"/>
                <a:gd name="connsiteY0" fmla="*/ 321268 h 321268"/>
                <a:gd name="connsiteX1" fmla="*/ 321269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9" y="249278"/>
                    <a:pt x="321269" y="160634"/>
                  </a:cubicBezTo>
                  <a:cubicBezTo>
                    <a:pt x="321269"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grpSp>
      <p:pic>
        <p:nvPicPr>
          <p:cNvPr id="20" name="800">
            <a:extLst>
              <a:ext uri="{FF2B5EF4-FFF2-40B4-BE49-F238E27FC236}">
                <a16:creationId xmlns:a16="http://schemas.microsoft.com/office/drawing/2014/main" id="{B2013A16-C97E-7747-61A6-3F48874831F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21" name="Vaakuna">
            <a:extLst>
              <a:ext uri="{FF2B5EF4-FFF2-40B4-BE49-F238E27FC236}">
                <a16:creationId xmlns:a16="http://schemas.microsoft.com/office/drawing/2014/main" id="{ED13FE1A-A147-1DCD-4AE4-3A6B55236B4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12846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yt, ikuisesti, Turku.">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5" name="800-tunnus" descr="Nyt, ikuisesti, Turku.">
            <a:extLst>
              <a:ext uri="{FF2B5EF4-FFF2-40B4-BE49-F238E27FC236}">
                <a16:creationId xmlns:a16="http://schemas.microsoft.com/office/drawing/2014/main" id="{A6649893-8180-AB26-23AF-974F84D56D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5347" y="2015317"/>
            <a:ext cx="4001306" cy="2827367"/>
          </a:xfrm>
          <a:prstGeom prst="rect">
            <a:avLst/>
          </a:prstGeom>
        </p:spPr>
      </p:pic>
    </p:spTree>
    <p:extLst>
      <p:ext uri="{BB962C8B-B14F-4D97-AF65-F5344CB8AC3E}">
        <p14:creationId xmlns:p14="http://schemas.microsoft.com/office/powerpoint/2010/main" val="19265957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u, för evigt, Åbo.">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800-tunnus" descr="Nu, för evigt, Åbo.">
            <a:extLst>
              <a:ext uri="{FF2B5EF4-FFF2-40B4-BE49-F238E27FC236}">
                <a16:creationId xmlns:a16="http://schemas.microsoft.com/office/drawing/2014/main" id="{95D86AA8-06B6-2DF5-2ABF-EF54933E9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3453" y="2011200"/>
            <a:ext cx="4003200" cy="2835600"/>
          </a:xfrm>
          <a:prstGeom prst="rect">
            <a:avLst/>
          </a:prstGeom>
        </p:spPr>
      </p:pic>
    </p:spTree>
    <p:extLst>
      <p:ext uri="{BB962C8B-B14F-4D97-AF65-F5344CB8AC3E}">
        <p14:creationId xmlns:p14="http://schemas.microsoft.com/office/powerpoint/2010/main" val="3060765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6447597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w, forever, Turku.">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800-tunnus" descr="Now, forever, Turku.">
            <a:extLst>
              <a:ext uri="{FF2B5EF4-FFF2-40B4-BE49-F238E27FC236}">
                <a16:creationId xmlns:a16="http://schemas.microsoft.com/office/drawing/2014/main" id="{1DA41DA9-66EB-B94A-1C8B-36C0A3DF0B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3453" y="2015317"/>
            <a:ext cx="4003200" cy="2835600"/>
          </a:xfrm>
          <a:prstGeom prst="rect">
            <a:avLst/>
          </a:prstGeom>
        </p:spPr>
      </p:pic>
    </p:spTree>
    <p:extLst>
      <p:ext uri="{BB962C8B-B14F-4D97-AF65-F5344CB8AC3E}">
        <p14:creationId xmlns:p14="http://schemas.microsoft.com/office/powerpoint/2010/main" val="2903704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Otsikko"/>
          <p:cNvSpPr>
            <a:spLocks noGrp="1"/>
          </p:cNvSpPr>
          <p:nvPr>
            <p:ph type="ctrTitle" hasCustomPrompt="1"/>
          </p:nvPr>
        </p:nvSpPr>
        <p:spPr>
          <a:xfrm>
            <a:off x="1033105" y="2099969"/>
            <a:ext cx="10125789" cy="2658063"/>
          </a:xfrm>
        </p:spPr>
        <p:txBody>
          <a:bodyPr anchor="ctr" anchorCtr="0">
            <a:noAutofit/>
          </a:bodyPr>
          <a:lstStyle>
            <a:lvl1pPr algn="ctr">
              <a:lnSpc>
                <a:spcPct val="80000"/>
              </a:lnSpc>
              <a:defRPr sz="9600" spc="-300" baseline="0">
                <a:solidFill>
                  <a:schemeClr val="bg2"/>
                </a:solidFill>
              </a:defRPr>
            </a:lvl1pPr>
          </a:lstStyle>
          <a:p>
            <a:r>
              <a:rPr lang="fi-FI" dirty="0"/>
              <a:t>Muokkaa slogania napsauttamalla</a:t>
            </a:r>
            <a:endParaRPr lang="en-US" dirty="0"/>
          </a:p>
        </p:txBody>
      </p:sp>
      <p:pic>
        <p:nvPicPr>
          <p:cNvPr id="2" name="800">
            <a:extLst>
              <a:ext uri="{FF2B5EF4-FFF2-40B4-BE49-F238E27FC236}">
                <a16:creationId xmlns:a16="http://schemas.microsoft.com/office/drawing/2014/main" id="{A2984BF8-F6C3-AA50-4CE5-445A3F5A0C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91E6EF6C-FC37-7C2D-E1C8-0B7E0C35CB4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9208741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änään tehdään lisää historia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1231797" y="2285782"/>
            <a:ext cx="9728409" cy="2603790"/>
          </a:xfrm>
          <a:prstGeom prst="rect">
            <a:avLst/>
          </a:prstGeom>
          <a:noFill/>
        </p:spPr>
        <p:txBody>
          <a:bodyPr wrap="square">
            <a:spAutoFit/>
          </a:bodyPr>
          <a:lstStyle/>
          <a:p>
            <a:pPr algn="ctr">
              <a:lnSpc>
                <a:spcPct val="85000"/>
              </a:lnSpc>
            </a:pPr>
            <a:r>
              <a:rPr lang="fi-FI" sz="9600" b="1" kern="1200" spc="-300" baseline="0" dirty="0">
                <a:solidFill>
                  <a:schemeClr val="bg2"/>
                </a:solidFill>
                <a:latin typeface="Arial"/>
                <a:ea typeface="+mj-ea"/>
                <a:cs typeface="Arial"/>
              </a:rPr>
              <a:t>Tänään tehdään lisää historiaa.</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40246200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jattomasti mahdollisuuksi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1231797" y="2127105"/>
            <a:ext cx="9728409" cy="2603790"/>
          </a:xfrm>
          <a:prstGeom prst="rect">
            <a:avLst/>
          </a:prstGeom>
          <a:noFill/>
        </p:spPr>
        <p:txBody>
          <a:bodyPr wrap="square">
            <a:spAutoFit/>
          </a:bodyPr>
          <a:lstStyle/>
          <a:p>
            <a:pPr algn="ctr">
              <a:lnSpc>
                <a:spcPct val="85000"/>
              </a:lnSpc>
            </a:pPr>
            <a:r>
              <a:rPr lang="fi-FI" sz="9600" b="1" kern="1200" spc="-300" baseline="0" dirty="0">
                <a:solidFill>
                  <a:schemeClr val="bg2"/>
                </a:solidFill>
                <a:latin typeface="Arial"/>
                <a:ea typeface="+mj-ea"/>
                <a:cs typeface="Arial"/>
              </a:rPr>
              <a:t>Ajattomasti mahdollisuuksia.</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0506890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i ihan tätä päivää, vaan tulevaisuutta varte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842352" y="940424"/>
            <a:ext cx="10507297" cy="5193729"/>
          </a:xfrm>
          <a:prstGeom prst="rect">
            <a:avLst/>
          </a:prstGeom>
          <a:noFill/>
        </p:spPr>
        <p:txBody>
          <a:bodyPr wrap="square">
            <a:spAutoFit/>
          </a:bodyPr>
          <a:lstStyle/>
          <a:p>
            <a:pPr algn="ctr">
              <a:lnSpc>
                <a:spcPct val="78000"/>
              </a:lnSpc>
            </a:pPr>
            <a:r>
              <a:rPr lang="fi-FI" sz="8500" b="1" kern="1200" spc="-300" baseline="0" dirty="0">
                <a:solidFill>
                  <a:schemeClr val="bg2"/>
                </a:solidFill>
                <a:latin typeface="Arial"/>
                <a:ea typeface="+mj-ea"/>
                <a:cs typeface="Arial"/>
              </a:rPr>
              <a:t>Ei ihan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tätä päivää,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vaan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tulevaisuutta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varten. </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24680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urussa kulttuuri kuuluu kaikille ja kauas.">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842352" y="818784"/>
            <a:ext cx="10507297" cy="5509200"/>
          </a:xfrm>
          <a:prstGeom prst="rect">
            <a:avLst/>
          </a:prstGeom>
          <a:noFill/>
        </p:spPr>
        <p:txBody>
          <a:bodyPr wrap="square">
            <a:spAutoFit/>
          </a:bodyPr>
          <a:lstStyle/>
          <a:p>
            <a:pPr algn="ctr">
              <a:lnSpc>
                <a:spcPct val="80000"/>
              </a:lnSpc>
            </a:pPr>
            <a:r>
              <a:rPr lang="fi-FI" sz="8500" b="1" kern="1200" spc="-200" baseline="0" dirty="0">
                <a:solidFill>
                  <a:schemeClr val="bg2"/>
                </a:solidFill>
                <a:latin typeface="Arial"/>
                <a:ea typeface="+mj-ea"/>
                <a:cs typeface="Arial"/>
              </a:rPr>
              <a:t>Turussa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kulttuuri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kuuluu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kaikille ja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kauas. </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7890570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e (B)oldest city in Finlan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1231797" y="2295548"/>
            <a:ext cx="9728409" cy="2603790"/>
          </a:xfrm>
          <a:prstGeom prst="rect">
            <a:avLst/>
          </a:prstGeom>
          <a:noFill/>
        </p:spPr>
        <p:txBody>
          <a:bodyPr wrap="square">
            <a:spAutoFit/>
          </a:bodyPr>
          <a:lstStyle/>
          <a:p>
            <a:pPr algn="ctr">
              <a:lnSpc>
                <a:spcPct val="85000"/>
              </a:lnSpc>
            </a:pPr>
            <a:r>
              <a:rPr lang="en-US" sz="9600" b="1" kern="1200" spc="-300" baseline="0" dirty="0">
                <a:solidFill>
                  <a:schemeClr val="bg2"/>
                </a:solidFill>
                <a:latin typeface="Arial"/>
                <a:ea typeface="+mj-ea"/>
                <a:cs typeface="Arial"/>
              </a:rPr>
              <a:t>The      oldest </a:t>
            </a:r>
            <a:br>
              <a:rPr lang="en-US" sz="9600" b="1" kern="1200" spc="-300" baseline="0" dirty="0">
                <a:solidFill>
                  <a:schemeClr val="bg2"/>
                </a:solidFill>
                <a:latin typeface="Arial"/>
                <a:ea typeface="+mj-ea"/>
                <a:cs typeface="Arial"/>
              </a:rPr>
            </a:br>
            <a:r>
              <a:rPr lang="en-US" sz="9600" b="1" kern="1200" spc="-300" baseline="0" dirty="0">
                <a:solidFill>
                  <a:schemeClr val="bg2"/>
                </a:solidFill>
                <a:latin typeface="Arial"/>
                <a:ea typeface="+mj-ea"/>
                <a:cs typeface="Arial"/>
              </a:rPr>
              <a:t>city in Finland.</a:t>
            </a:r>
          </a:p>
        </p:txBody>
      </p:sp>
      <p:pic>
        <p:nvPicPr>
          <p:cNvPr id="3" name="Boldest-B">
            <a:extLst>
              <a:ext uri="{FF2B5EF4-FFF2-40B4-BE49-F238E27FC236}">
                <a16:creationId xmlns:a16="http://schemas.microsoft.com/office/drawing/2014/main" id="{AFA605F7-C591-840B-241E-74D0FC0FB16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2283" y="1586864"/>
            <a:ext cx="1343313" cy="2010579"/>
          </a:xfrm>
          <a:prstGeom prst="rect">
            <a:avLst/>
          </a:prstGeom>
        </p:spPr>
      </p:pic>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3377730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yhjä">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2581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944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a:br>
            <a:r>
              <a:rPr lang="fi-FI"/>
              <a:t> </a:t>
            </a:r>
            <a:br>
              <a:rPr lang="fi-FI"/>
            </a:br>
            <a:r>
              <a:rPr lang="fi-FI"/>
              <a:t>Jos käytät </a:t>
            </a:r>
            <a:r>
              <a:rPr lang="fi-FI" err="1"/>
              <a:t>Kameleo</a:t>
            </a:r>
            <a:r>
              <a:rPr lang="fi-FI"/>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283588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206537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415506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71698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41"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8" Type="http://schemas.openxmlformats.org/officeDocument/2006/relationships/slideLayout" Target="../slideLayouts/slideLayout26.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2242198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9257" y="926337"/>
            <a:ext cx="9882879" cy="988756"/>
          </a:xfrm>
          <a:prstGeom prst="rect">
            <a:avLst/>
          </a:prstGeom>
        </p:spPr>
        <p:txBody>
          <a:bodyPr vert="horz" wrap="square" lIns="0" tIns="0" rIns="0" bIns="0" rtlCol="0" anchor="ctr" anchorCtr="0">
            <a:noAutofit/>
          </a:bodyPr>
          <a:lstStyle/>
          <a:p>
            <a:r>
              <a:rPr lang="fi-FI" dirty="0"/>
              <a:t>Muokkaa otsikkoa napsauttamalla</a:t>
            </a:r>
            <a:endParaRPr lang="en-US" dirty="0"/>
          </a:p>
        </p:txBody>
      </p:sp>
      <p:sp>
        <p:nvSpPr>
          <p:cNvPr id="3" name="Text Placeholder 2"/>
          <p:cNvSpPr>
            <a:spLocks noGrp="1"/>
          </p:cNvSpPr>
          <p:nvPr>
            <p:ph type="body" idx="1"/>
          </p:nvPr>
        </p:nvSpPr>
        <p:spPr>
          <a:xfrm>
            <a:off x="889256" y="2250311"/>
            <a:ext cx="8977843" cy="4055791"/>
          </a:xfrm>
          <a:prstGeom prst="rect">
            <a:avLst/>
          </a:prstGeom>
        </p:spPr>
        <p:txBody>
          <a:bodyPr vert="horz" lIns="0" tIns="0" rIns="0" bIns="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216094985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 id="2147483718" r:id="rId39"/>
    <p:sldLayoutId id="2147483719" r:id="rId40"/>
  </p:sldLayoutIdLst>
  <p:txStyles>
    <p:titleStyle>
      <a:lvl1pPr algn="l" defTabSz="609570" rtl="0" eaLnBrk="1" latinLnBrk="0" hangingPunct="1">
        <a:lnSpc>
          <a:spcPct val="85000"/>
        </a:lnSpc>
        <a:spcBef>
          <a:spcPct val="0"/>
        </a:spcBef>
        <a:buNone/>
        <a:defRPr sz="4800" b="1" kern="1200">
          <a:solidFill>
            <a:schemeClr val="bg2"/>
          </a:solidFill>
          <a:latin typeface="Arial"/>
          <a:ea typeface="+mj-ea"/>
          <a:cs typeface="Arial"/>
        </a:defRPr>
      </a:lvl1pPr>
    </p:titleStyle>
    <p:bodyStyle>
      <a:lvl1pPr marL="191995" indent="-287993" algn="l" defTabSz="609570" rtl="0" eaLnBrk="1" latinLnBrk="0" hangingPunct="1">
        <a:lnSpc>
          <a:spcPct val="107000"/>
        </a:lnSpc>
        <a:spcBef>
          <a:spcPts val="0"/>
        </a:spcBef>
        <a:spcAft>
          <a:spcPts val="1067"/>
        </a:spcAft>
        <a:buFont typeface="Arial"/>
        <a:buChar char="•"/>
        <a:defRPr sz="2400" kern="1200">
          <a:solidFill>
            <a:schemeClr val="tx1"/>
          </a:solidFill>
          <a:latin typeface="Arial"/>
          <a:ea typeface="+mn-ea"/>
          <a:cs typeface="Arial"/>
        </a:defRPr>
      </a:lvl1pPr>
      <a:lvl2pPr marL="719982" indent="-263993" algn="l" defTabSz="609570" rtl="0" eaLnBrk="1" latinLnBrk="0" hangingPunct="1">
        <a:lnSpc>
          <a:spcPct val="107000"/>
        </a:lnSpc>
        <a:spcBef>
          <a:spcPts val="0"/>
        </a:spcBef>
        <a:spcAft>
          <a:spcPts val="1067"/>
        </a:spcAft>
        <a:buFont typeface="Lucida Grande"/>
        <a:buChar char="–"/>
        <a:defRPr sz="2000" kern="1200">
          <a:solidFill>
            <a:schemeClr val="tx1"/>
          </a:solidFill>
          <a:latin typeface="Arial"/>
          <a:ea typeface="+mn-ea"/>
          <a:cs typeface="Arial"/>
        </a:defRPr>
      </a:lvl2pPr>
      <a:lvl3pPr marL="1151971" indent="-191995" algn="l" defTabSz="609570" rtl="0" eaLnBrk="1" latinLnBrk="0" hangingPunct="1">
        <a:lnSpc>
          <a:spcPct val="107000"/>
        </a:lnSpc>
        <a:spcBef>
          <a:spcPts val="0"/>
        </a:spcBef>
        <a:spcAft>
          <a:spcPts val="1067"/>
        </a:spcAft>
        <a:buSzPct val="100000"/>
        <a:buFont typeface="Arial" panose="020B0604020202020204" pitchFamily="34" charset="0"/>
        <a:buChar char="•"/>
        <a:defRPr sz="1600" kern="1200">
          <a:solidFill>
            <a:schemeClr val="tx1"/>
          </a:solidFill>
          <a:latin typeface="Arial"/>
          <a:ea typeface="+mn-ea"/>
          <a:cs typeface="Arial"/>
        </a:defRPr>
      </a:lvl3pPr>
      <a:lvl4pPr marL="1631959" indent="-191995" algn="l" defTabSz="609570" rtl="0" eaLnBrk="1" latinLnBrk="0" hangingPunct="1">
        <a:lnSpc>
          <a:spcPct val="107000"/>
        </a:lnSpc>
        <a:spcBef>
          <a:spcPts val="0"/>
        </a:spcBef>
        <a:spcAft>
          <a:spcPts val="1067"/>
        </a:spcAft>
        <a:buSzPct val="100000"/>
        <a:buFont typeface="Lucida Grande"/>
        <a:buChar char="–"/>
        <a:defRPr sz="1600" kern="1200">
          <a:solidFill>
            <a:schemeClr val="tx1"/>
          </a:solidFill>
          <a:latin typeface="Arial"/>
          <a:ea typeface="+mn-ea"/>
          <a:cs typeface="Arial"/>
        </a:defRPr>
      </a:lvl4pPr>
      <a:lvl5pPr marL="2111947" indent="-191995" algn="l" defTabSz="609570" rtl="0" eaLnBrk="1" latinLnBrk="0" hangingPunct="1">
        <a:lnSpc>
          <a:spcPct val="107000"/>
        </a:lnSpc>
        <a:spcBef>
          <a:spcPts val="0"/>
        </a:spcBef>
        <a:spcAft>
          <a:spcPts val="1067"/>
        </a:spcAft>
        <a:buFont typeface="Arial"/>
        <a:buChar char="–"/>
        <a:defRPr sz="1400"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hyperlink" Target="https://poliisi.fi/rikosten-kirjo-on-laaja" TargetMode="External"/><Relationship Id="rId3" Type="http://schemas.openxmlformats.org/officeDocument/2006/relationships/image" Target="../media/image29.png"/><Relationship Id="rId7" Type="http://schemas.openxmlformats.org/officeDocument/2006/relationships/hyperlink" Target="https://www.finlex.fi/fi/laki/ajantasa/1889/18890039001"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suavartensomessa.fi/" TargetMode="External"/><Relationship Id="rId5" Type="http://schemas.openxmlformats.org/officeDocument/2006/relationships/hyperlink" Target="https://www.riku.fi/" TargetMode="External"/><Relationship Id="rId10"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hyperlink" Target="https://mieli.fi/vahvista-mielenterveyttas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5.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3E_DE312FF4.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tel:11611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reate.kahoot.it/details/paihdetieto-6-luokkalaisille/026a6326-4d44-4d56-ac84-bf9cbaad5762"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D0795E-B2F8-874D-DDE0-55D47C0267BC}"/>
              </a:ext>
            </a:extLst>
          </p:cNvPr>
          <p:cNvSpPr>
            <a:spLocks noGrp="1"/>
          </p:cNvSpPr>
          <p:nvPr>
            <p:ph type="title"/>
          </p:nvPr>
        </p:nvSpPr>
        <p:spPr>
          <a:xfrm>
            <a:off x="587704" y="422698"/>
            <a:ext cx="4188052" cy="1666387"/>
          </a:xfrm>
        </p:spPr>
        <p:txBody>
          <a:bodyPr/>
          <a:lstStyle/>
          <a:p>
            <a:r>
              <a:rPr lang="fi-FI" dirty="0"/>
              <a:t>Huomioitavaa opettajalle ennen tuntien aloitusta</a:t>
            </a:r>
          </a:p>
        </p:txBody>
      </p:sp>
      <p:sp>
        <p:nvSpPr>
          <p:cNvPr id="3" name="Tekstin paikkamerkki 2">
            <a:extLst>
              <a:ext uri="{FF2B5EF4-FFF2-40B4-BE49-F238E27FC236}">
                <a16:creationId xmlns:a16="http://schemas.microsoft.com/office/drawing/2014/main" id="{4862CB1D-A8A8-0293-666C-83101B664192}"/>
              </a:ext>
            </a:extLst>
          </p:cNvPr>
          <p:cNvSpPr>
            <a:spLocks noGrp="1"/>
          </p:cNvSpPr>
          <p:nvPr>
            <p:ph type="body" idx="1"/>
          </p:nvPr>
        </p:nvSpPr>
        <p:spPr>
          <a:xfrm>
            <a:off x="538246" y="2285999"/>
            <a:ext cx="4831196" cy="4032419"/>
          </a:xfrm>
        </p:spPr>
        <p:txBody>
          <a:bodyPr/>
          <a:lstStyle/>
          <a:p>
            <a:r>
              <a:rPr lang="fi-FI" sz="1800" dirty="0">
                <a:solidFill>
                  <a:srgbClr val="000000"/>
                </a:solidFill>
                <a:latin typeface="Arial" panose="020B0604020202020204" pitchFamily="34" charset="0"/>
              </a:rPr>
              <a:t>Tunneilla on tehtäviä (mm. </a:t>
            </a:r>
            <a:r>
              <a:rPr lang="fi-FI" sz="1800" dirty="0" err="1">
                <a:solidFill>
                  <a:srgbClr val="000000"/>
                </a:solidFill>
                <a:latin typeface="Arial" panose="020B0604020202020204" pitchFamily="34" charset="0"/>
              </a:rPr>
              <a:t>kahoot</a:t>
            </a:r>
            <a:r>
              <a:rPr lang="fi-FI" sz="1800" dirty="0">
                <a:solidFill>
                  <a:srgbClr val="000000"/>
                </a:solidFill>
                <a:latin typeface="Arial" panose="020B0604020202020204" pitchFamily="34" charset="0"/>
              </a:rPr>
              <a:t>) joiden toteuttamiseen tarvitaan </a:t>
            </a:r>
            <a:r>
              <a:rPr lang="fi-FI" sz="1800" dirty="0" err="1">
                <a:solidFill>
                  <a:srgbClr val="000000"/>
                </a:solidFill>
                <a:latin typeface="Arial" panose="020B0604020202020204" pitchFamily="34" charset="0"/>
              </a:rPr>
              <a:t>padia</a:t>
            </a:r>
            <a:r>
              <a:rPr lang="fi-FI" sz="1800" dirty="0">
                <a:solidFill>
                  <a:srgbClr val="000000"/>
                </a:solidFill>
                <a:latin typeface="Arial" panose="020B0604020202020204" pitchFamily="34" charset="0"/>
              </a:rPr>
              <a:t> tai muuta laitetta.</a:t>
            </a:r>
          </a:p>
          <a:p>
            <a:r>
              <a:rPr lang="fi-FI" sz="1800" dirty="0">
                <a:solidFill>
                  <a:srgbClr val="000000"/>
                </a:solidFill>
                <a:latin typeface="Arial" panose="020B0604020202020204" pitchFamily="34" charset="0"/>
              </a:rPr>
              <a:t>Tunnit sisältävät ryhmätehtäviä, joissa jaetaan luokka neljään pienryhmään. Tehtävät voi toteuttaa myös pari- tai yksilötehtävinä, jos tarve.</a:t>
            </a:r>
          </a:p>
          <a:p>
            <a:r>
              <a:rPr lang="fi-FI" sz="1800" b="1" dirty="0">
                <a:solidFill>
                  <a:srgbClr val="000000"/>
                </a:solidFill>
                <a:latin typeface="Arial" panose="020B0604020202020204" pitchFamily="34" charset="0"/>
              </a:rPr>
              <a:t>Jokaisen dian muistiinpanoista löytyy apua ja ohjeita dian asian esittelyyn.</a:t>
            </a:r>
          </a:p>
          <a:p>
            <a:r>
              <a:rPr lang="fi-FI" sz="1800" dirty="0">
                <a:solidFill>
                  <a:srgbClr val="000000"/>
                </a:solidFill>
                <a:latin typeface="Arial" panose="020B0604020202020204" pitchFamily="34" charset="0"/>
              </a:rPr>
              <a:t>Kaikkia tehtäviä voi soveltaa ja muuttaa omalle ryhmälle sopivaksi ja omannäköiseksi.</a:t>
            </a:r>
          </a:p>
        </p:txBody>
      </p:sp>
      <p:sp>
        <p:nvSpPr>
          <p:cNvPr id="4" name="Tekstin paikkamerkki 3">
            <a:extLst>
              <a:ext uri="{FF2B5EF4-FFF2-40B4-BE49-F238E27FC236}">
                <a16:creationId xmlns:a16="http://schemas.microsoft.com/office/drawing/2014/main" id="{D8C3EE33-FDC7-9088-CDCF-3CE18CC8F155}"/>
              </a:ext>
            </a:extLst>
          </p:cNvPr>
          <p:cNvSpPr>
            <a:spLocks noGrp="1"/>
          </p:cNvSpPr>
          <p:nvPr>
            <p:ph type="body" sz="quarter" idx="24"/>
          </p:nvPr>
        </p:nvSpPr>
        <p:spPr>
          <a:xfrm>
            <a:off x="5663758" y="549947"/>
            <a:ext cx="5702446" cy="5768471"/>
          </a:xfrm>
        </p:spPr>
        <p:txBody>
          <a:bodyPr/>
          <a:lstStyle/>
          <a:p>
            <a:r>
              <a:rPr lang="fi-FI" sz="2000" dirty="0"/>
              <a:t>Materiaali on laskettu 3x 45min mukaisesti, mutta tuntirakennetta voi muuttaa omien tarpeiden ja aikataulujen mukaisesti. </a:t>
            </a:r>
          </a:p>
          <a:p>
            <a:r>
              <a:rPr lang="fi-FI" sz="2000" dirty="0"/>
              <a:t>Esimerkiksi jos pidät kaksi ensimmäistä tuntia kerralla, ensimmäisen tunnin viimeisen tehtävän voi siirtää toisen tunnin alkuun ja jättää toisen tunnin alun kertauksen pois. </a:t>
            </a:r>
          </a:p>
          <a:p>
            <a:r>
              <a:rPr lang="fi-FI" sz="2000" dirty="0"/>
              <a:t>Samoin jos olette juuri sivunneet materiaalien asioita oppitunneilla, voitte valita toisista dioista paremmin sopivia teemoja. </a:t>
            </a:r>
          </a:p>
          <a:p>
            <a:r>
              <a:rPr lang="fi-FI" sz="2000" dirty="0"/>
              <a:t>Tärkeintä on herättää ajatuksia ja keskustelua.</a:t>
            </a:r>
          </a:p>
          <a:p>
            <a:endParaRPr lang="fi-FI" sz="2000" dirty="0"/>
          </a:p>
        </p:txBody>
      </p:sp>
    </p:spTree>
    <p:extLst>
      <p:ext uri="{BB962C8B-B14F-4D97-AF65-F5344CB8AC3E}">
        <p14:creationId xmlns:p14="http://schemas.microsoft.com/office/powerpoint/2010/main" val="223111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EEB19D-D7E1-12A7-26F8-82826DDEC19A}"/>
              </a:ext>
            </a:extLst>
          </p:cNvPr>
          <p:cNvSpPr>
            <a:spLocks noGrp="1"/>
          </p:cNvSpPr>
          <p:nvPr>
            <p:ph type="title"/>
          </p:nvPr>
        </p:nvSpPr>
        <p:spPr/>
        <p:txBody>
          <a:bodyPr/>
          <a:lstStyle/>
          <a:p>
            <a:r>
              <a:rPr lang="fi-FI" sz="4250">
                <a:solidFill>
                  <a:schemeClr val="bg1"/>
                </a:solidFill>
              </a:rPr>
              <a:t>Tehtävämoniste</a:t>
            </a:r>
          </a:p>
        </p:txBody>
      </p:sp>
      <p:sp>
        <p:nvSpPr>
          <p:cNvPr id="3" name="Sisällön paikkamerkki 2">
            <a:extLst>
              <a:ext uri="{FF2B5EF4-FFF2-40B4-BE49-F238E27FC236}">
                <a16:creationId xmlns:a16="http://schemas.microsoft.com/office/drawing/2014/main" id="{03FDFDBE-0B35-78EC-EF38-F72C46D22936}"/>
              </a:ext>
            </a:extLst>
          </p:cNvPr>
          <p:cNvSpPr>
            <a:spLocks noGrp="1"/>
          </p:cNvSpPr>
          <p:nvPr>
            <p:ph idx="1"/>
          </p:nvPr>
        </p:nvSpPr>
        <p:spPr>
          <a:xfrm>
            <a:off x="1179143" y="1939827"/>
            <a:ext cx="10056144" cy="4343338"/>
          </a:xfrm>
        </p:spPr>
        <p:txBody>
          <a:bodyPr vert="horz" lIns="91440" tIns="45720" rIns="91440" bIns="45720" rtlCol="0" anchor="t">
            <a:noAutofit/>
          </a:bodyPr>
          <a:lstStyle/>
          <a:p>
            <a:pPr marL="236855" indent="-236855"/>
            <a:r>
              <a:rPr lang="fi-FI" sz="2400">
                <a:solidFill>
                  <a:schemeClr val="bg1"/>
                </a:solidFill>
              </a:rPr>
              <a:t>Ympyröi monisteesta vähintään 5 hyvää ominaisuutta, joita sinulla on. </a:t>
            </a:r>
          </a:p>
          <a:p>
            <a:pPr marL="236855" indent="-236855"/>
            <a:endParaRPr lang="fi-FI" sz="2400">
              <a:solidFill>
                <a:schemeClr val="bg1"/>
              </a:solidFill>
            </a:endParaRPr>
          </a:p>
          <a:p>
            <a:pPr marL="236855" indent="-236855"/>
            <a:r>
              <a:rPr lang="fi-FI" sz="2400">
                <a:solidFill>
                  <a:schemeClr val="bg1"/>
                </a:solidFill>
              </a:rPr>
              <a:t>Tulevaisuuden minä: kirjoita monisteen lokeroihin omat tulevaisuuden haaveesi, missä näet itsesi 5-10 vuoden päästä.</a:t>
            </a:r>
          </a:p>
          <a:p>
            <a:pPr marL="236855" indent="-236855"/>
            <a:endParaRPr lang="fi-FI" sz="2400">
              <a:solidFill>
                <a:schemeClr val="bg1"/>
              </a:solidFill>
            </a:endParaRPr>
          </a:p>
          <a:p>
            <a:pPr marL="236855" indent="-236855"/>
            <a:r>
              <a:rPr lang="fi-FI" sz="2400">
                <a:solidFill>
                  <a:schemeClr val="bg1"/>
                </a:solidFill>
              </a:rPr>
              <a:t>Pohditaan yhdessä: Miten päihdeongelma/riippuvuus vaikuttaa tulevaisuuden haaveiden toteutumiseen? Miksi haaveita ja suunnitelmia on tärkeää olla?</a:t>
            </a:r>
          </a:p>
        </p:txBody>
      </p:sp>
    </p:spTree>
    <p:extLst>
      <p:ext uri="{BB962C8B-B14F-4D97-AF65-F5344CB8AC3E}">
        <p14:creationId xmlns:p14="http://schemas.microsoft.com/office/powerpoint/2010/main" val="3770007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E100-5B93-2EB4-8D11-8EA86C990931}"/>
              </a:ext>
            </a:extLst>
          </p:cNvPr>
          <p:cNvSpPr>
            <a:spLocks noGrp="1"/>
          </p:cNvSpPr>
          <p:nvPr>
            <p:ph type="title"/>
          </p:nvPr>
        </p:nvSpPr>
        <p:spPr/>
        <p:txBody>
          <a:bodyPr/>
          <a:lstStyle/>
          <a:p>
            <a:r>
              <a:rPr lang="en-US" err="1"/>
              <a:t>Sosiaalisen</a:t>
            </a:r>
            <a:r>
              <a:rPr lang="en-US"/>
              <a:t> median </a:t>
            </a:r>
            <a:r>
              <a:rPr lang="en-US" err="1"/>
              <a:t>vaikutus</a:t>
            </a:r>
            <a:r>
              <a:rPr lang="en-US"/>
              <a:t> </a:t>
            </a:r>
            <a:r>
              <a:rPr lang="en-US" err="1"/>
              <a:t>nuoreen</a:t>
            </a:r>
          </a:p>
        </p:txBody>
      </p:sp>
      <p:sp>
        <p:nvSpPr>
          <p:cNvPr id="3" name="Text Placeholder 2">
            <a:extLst>
              <a:ext uri="{FF2B5EF4-FFF2-40B4-BE49-F238E27FC236}">
                <a16:creationId xmlns:a16="http://schemas.microsoft.com/office/drawing/2014/main" id="{1EC80900-F2D3-1204-8E5B-886B4E785726}"/>
              </a:ext>
            </a:extLst>
          </p:cNvPr>
          <p:cNvSpPr>
            <a:spLocks noGrp="1"/>
          </p:cNvSpPr>
          <p:nvPr>
            <p:ph type="body" idx="1"/>
          </p:nvPr>
        </p:nvSpPr>
        <p:spPr>
          <a:xfrm>
            <a:off x="665587" y="2204244"/>
            <a:ext cx="6541888" cy="4452731"/>
          </a:xfrm>
        </p:spPr>
        <p:txBody>
          <a:bodyPr vert="horz" lIns="0" tIns="45720" rIns="0" bIns="45720" rtlCol="0" anchor="t">
            <a:noAutofit/>
          </a:bodyPr>
          <a:lstStyle/>
          <a:p>
            <a:pPr marL="238760" indent="-238760"/>
            <a:r>
              <a:rPr lang="en-US"/>
              <a:t>Miten </a:t>
            </a:r>
            <a:r>
              <a:rPr lang="en-US" err="1"/>
              <a:t>sosiaalinen</a:t>
            </a:r>
            <a:r>
              <a:rPr lang="en-US"/>
              <a:t> media </a:t>
            </a:r>
            <a:r>
              <a:rPr lang="en-US" err="1"/>
              <a:t>voi</a:t>
            </a:r>
            <a:r>
              <a:rPr lang="en-US"/>
              <a:t> </a:t>
            </a:r>
            <a:r>
              <a:rPr lang="en-US" err="1"/>
              <a:t>vaikuttaa</a:t>
            </a:r>
            <a:r>
              <a:rPr lang="en-US"/>
              <a:t> </a:t>
            </a:r>
            <a:r>
              <a:rPr lang="en-US" err="1"/>
              <a:t>nuoren</a:t>
            </a:r>
            <a:r>
              <a:rPr lang="en-US"/>
              <a:t> </a:t>
            </a:r>
            <a:r>
              <a:rPr lang="en-US" err="1"/>
              <a:t>päihteiden</a:t>
            </a:r>
            <a:r>
              <a:rPr lang="en-US"/>
              <a:t> </a:t>
            </a:r>
            <a:r>
              <a:rPr lang="en-US" err="1"/>
              <a:t>käyttöön</a:t>
            </a:r>
            <a:r>
              <a:rPr lang="en-US"/>
              <a:t>?</a:t>
            </a:r>
          </a:p>
          <a:p>
            <a:pPr marL="238760" indent="-238760"/>
            <a:r>
              <a:rPr lang="en-US"/>
              <a:t>Miten </a:t>
            </a:r>
            <a:r>
              <a:rPr lang="en-US" err="1"/>
              <a:t>videoiden</a:t>
            </a:r>
            <a:r>
              <a:rPr lang="en-US"/>
              <a:t> </a:t>
            </a:r>
            <a:r>
              <a:rPr lang="en-US" err="1"/>
              <a:t>jakaminen</a:t>
            </a:r>
            <a:r>
              <a:rPr lang="en-US"/>
              <a:t> </a:t>
            </a:r>
            <a:r>
              <a:rPr lang="en-US" err="1"/>
              <a:t>someen</a:t>
            </a:r>
            <a:r>
              <a:rPr lang="en-US"/>
              <a:t> </a:t>
            </a:r>
            <a:r>
              <a:rPr lang="en-US" err="1"/>
              <a:t>voi</a:t>
            </a:r>
            <a:r>
              <a:rPr lang="en-US"/>
              <a:t> </a:t>
            </a:r>
            <a:r>
              <a:rPr lang="en-US" err="1"/>
              <a:t>vaikuttaa</a:t>
            </a:r>
            <a:r>
              <a:rPr lang="en-US"/>
              <a:t> </a:t>
            </a:r>
            <a:r>
              <a:rPr lang="en-US" err="1"/>
              <a:t>videon</a:t>
            </a:r>
            <a:r>
              <a:rPr lang="en-US"/>
              <a:t> </a:t>
            </a:r>
            <a:r>
              <a:rPr lang="en-US" err="1"/>
              <a:t>tekijään</a:t>
            </a:r>
            <a:r>
              <a:rPr lang="en-US"/>
              <a:t>?</a:t>
            </a:r>
          </a:p>
          <a:p>
            <a:pPr marL="238760" indent="-238760"/>
            <a:r>
              <a:rPr lang="en-US" err="1"/>
              <a:t>Minkälaisia</a:t>
            </a:r>
            <a:r>
              <a:rPr lang="en-US"/>
              <a:t> </a:t>
            </a:r>
            <a:r>
              <a:rPr lang="en-US" err="1"/>
              <a:t>ongelmia</a:t>
            </a:r>
            <a:r>
              <a:rPr lang="en-US"/>
              <a:t> </a:t>
            </a:r>
            <a:r>
              <a:rPr lang="en-US" err="1"/>
              <a:t>somen</a:t>
            </a:r>
            <a:r>
              <a:rPr lang="en-US"/>
              <a:t> </a:t>
            </a:r>
            <a:r>
              <a:rPr lang="en-US" err="1"/>
              <a:t>käyttö</a:t>
            </a:r>
            <a:r>
              <a:rPr lang="en-US"/>
              <a:t> </a:t>
            </a:r>
            <a:r>
              <a:rPr lang="en-US" err="1"/>
              <a:t>voi</a:t>
            </a:r>
            <a:r>
              <a:rPr lang="en-US"/>
              <a:t> </a:t>
            </a:r>
            <a:r>
              <a:rPr lang="en-US" err="1"/>
              <a:t>luoda</a:t>
            </a:r>
            <a:r>
              <a:rPr lang="en-US"/>
              <a:t>?</a:t>
            </a:r>
          </a:p>
          <a:p>
            <a:pPr marL="238760" indent="-238760"/>
            <a:r>
              <a:rPr lang="en-US" err="1"/>
              <a:t>Mitä</a:t>
            </a:r>
            <a:r>
              <a:rPr lang="en-US"/>
              <a:t> </a:t>
            </a:r>
            <a:r>
              <a:rPr lang="en-US" err="1"/>
              <a:t>hyvää</a:t>
            </a:r>
            <a:r>
              <a:rPr lang="en-US"/>
              <a:t> ja </a:t>
            </a:r>
            <a:r>
              <a:rPr lang="en-US" err="1"/>
              <a:t>mitä</a:t>
            </a:r>
            <a:r>
              <a:rPr lang="en-US"/>
              <a:t> </a:t>
            </a:r>
            <a:r>
              <a:rPr lang="en-US" err="1"/>
              <a:t>huonoa</a:t>
            </a:r>
            <a:r>
              <a:rPr lang="en-US"/>
              <a:t> </a:t>
            </a:r>
            <a:r>
              <a:rPr lang="en-US" err="1"/>
              <a:t>somessa</a:t>
            </a:r>
            <a:r>
              <a:rPr lang="en-US"/>
              <a:t> on?</a:t>
            </a:r>
          </a:p>
          <a:p>
            <a:pPr marL="238760" indent="-238760"/>
            <a:endParaRPr lang="en-US"/>
          </a:p>
          <a:p>
            <a:pPr marL="238760" indent="-238760"/>
            <a:endParaRPr lang="en-US"/>
          </a:p>
          <a:p>
            <a:pPr marL="238760" indent="-238760"/>
            <a:endParaRPr lang="en-US"/>
          </a:p>
          <a:p>
            <a:pPr marL="238760" indent="-238760"/>
            <a:endParaRPr lang="en-US"/>
          </a:p>
        </p:txBody>
      </p:sp>
      <p:pic>
        <p:nvPicPr>
          <p:cNvPr id="4" name="Picture 3">
            <a:extLst>
              <a:ext uri="{FF2B5EF4-FFF2-40B4-BE49-F238E27FC236}">
                <a16:creationId xmlns:a16="http://schemas.microsoft.com/office/drawing/2014/main" id="{A859226D-68E9-0D77-FAEB-266A96173E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46276" y="943811"/>
            <a:ext cx="4357228" cy="4328496"/>
          </a:xfrm>
          <a:prstGeom prst="rect">
            <a:avLst/>
          </a:prstGeom>
        </p:spPr>
      </p:pic>
    </p:spTree>
    <p:extLst>
      <p:ext uri="{BB962C8B-B14F-4D97-AF65-F5344CB8AC3E}">
        <p14:creationId xmlns:p14="http://schemas.microsoft.com/office/powerpoint/2010/main" val="4076949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kuvakaappaus, Suorakaide, diagrammi&#10;&#10;Kuvaus luotu automaattisesti">
            <a:extLst>
              <a:ext uri="{FF2B5EF4-FFF2-40B4-BE49-F238E27FC236}">
                <a16:creationId xmlns:a16="http://schemas.microsoft.com/office/drawing/2014/main" id="{2518BE51-92C9-FE40-E553-F3BB8F122E9B}"/>
              </a:ext>
            </a:extLst>
          </p:cNvPr>
          <p:cNvPicPr>
            <a:picLocks noChangeAspect="1"/>
          </p:cNvPicPr>
          <p:nvPr/>
        </p:nvPicPr>
        <p:blipFill>
          <a:blip r:embed="rId3"/>
          <a:stretch>
            <a:fillRect/>
          </a:stretch>
        </p:blipFill>
        <p:spPr>
          <a:xfrm rot="16200000">
            <a:off x="2710252" y="-1433944"/>
            <a:ext cx="6799204" cy="9712035"/>
          </a:xfrm>
          <a:prstGeom prst="rect">
            <a:avLst/>
          </a:prstGeom>
        </p:spPr>
      </p:pic>
    </p:spTree>
    <p:extLst>
      <p:ext uri="{BB962C8B-B14F-4D97-AF65-F5344CB8AC3E}">
        <p14:creationId xmlns:p14="http://schemas.microsoft.com/office/powerpoint/2010/main" val="1123976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kuvakaappaus, ruokalista, Fontti&#10;&#10;Kuvaus luotu automaattisesti">
            <a:extLst>
              <a:ext uri="{FF2B5EF4-FFF2-40B4-BE49-F238E27FC236}">
                <a16:creationId xmlns:a16="http://schemas.microsoft.com/office/drawing/2014/main" id="{1F7B8081-838E-6FAA-394D-B8E7B4F014FB}"/>
              </a:ext>
            </a:extLst>
          </p:cNvPr>
          <p:cNvPicPr>
            <a:picLocks noChangeAspect="1"/>
          </p:cNvPicPr>
          <p:nvPr/>
        </p:nvPicPr>
        <p:blipFill>
          <a:blip r:embed="rId3"/>
          <a:stretch>
            <a:fillRect/>
          </a:stretch>
        </p:blipFill>
        <p:spPr>
          <a:xfrm rot="-5400000">
            <a:off x="2670651" y="-1226127"/>
            <a:ext cx="6864551" cy="9310254"/>
          </a:xfrm>
          <a:prstGeom prst="rect">
            <a:avLst/>
          </a:prstGeom>
        </p:spPr>
      </p:pic>
    </p:spTree>
    <p:extLst>
      <p:ext uri="{BB962C8B-B14F-4D97-AF65-F5344CB8AC3E}">
        <p14:creationId xmlns:p14="http://schemas.microsoft.com/office/powerpoint/2010/main" val="408246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6FA07076-FA7C-418E-AC45-28069630983B}"/>
              </a:ext>
              <a:ext uri="{C183D7F6-B498-43B3-948B-1728B52AA6E4}">
                <adec:decorative xmlns:adec="http://schemas.microsoft.com/office/drawing/2017/decorative" val="1"/>
              </a:ext>
            </a:extLst>
          </p:cNvPr>
          <p:cNvSpPr>
            <a:spLocks noGrp="1"/>
          </p:cNvSpPr>
          <p:nvPr>
            <p:ph type="body" idx="1"/>
          </p:nvPr>
        </p:nvSpPr>
        <p:spPr>
          <a:xfrm>
            <a:off x="681060" y="5573114"/>
            <a:ext cx="10435091" cy="1006844"/>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fi-FI"/>
          </a:p>
          <a:p>
            <a:endParaRPr lang="fi-FI"/>
          </a:p>
          <a:p>
            <a:endParaRPr lang="fi-FI"/>
          </a:p>
          <a:p>
            <a:endParaRPr lang="fi-FI"/>
          </a:p>
          <a:p>
            <a:endParaRPr lang="fi-FI"/>
          </a:p>
          <a:p>
            <a:endParaRPr lang="fi-FI"/>
          </a:p>
        </p:txBody>
      </p:sp>
      <p:pic>
        <p:nvPicPr>
          <p:cNvPr id="4" name="Google Shape;55;p13">
            <a:extLst>
              <a:ext uri="{FF2B5EF4-FFF2-40B4-BE49-F238E27FC236}">
                <a16:creationId xmlns:a16="http://schemas.microsoft.com/office/drawing/2014/main" id="{7127372D-BD3E-A4D4-29CF-C9A235E241C0}"/>
              </a:ext>
              <a:ext uri="{C183D7F6-B498-43B3-948B-1728B52AA6E4}">
                <adec:decorative xmlns:adec="http://schemas.microsoft.com/office/drawing/2017/decorative" val="1"/>
              </a:ext>
            </a:extLst>
          </p:cNvPr>
          <p:cNvPicPr preferRelativeResize="0"/>
          <p:nvPr/>
        </p:nvPicPr>
        <p:blipFill>
          <a:blip r:embed="rId3" cstate="print">
            <a:extLst>
              <a:ext uri="{28A0092B-C50C-407E-A947-70E740481C1C}">
                <a14:useLocalDpi xmlns:a14="http://schemas.microsoft.com/office/drawing/2010/main" val="0"/>
              </a:ext>
            </a:extLst>
          </a:blip>
          <a:srcRect t="12879" b="12879"/>
          <a:stretch/>
        </p:blipFill>
        <p:spPr>
          <a:xfrm>
            <a:off x="25966" y="-95647"/>
            <a:ext cx="12192005" cy="5549473"/>
          </a:xfrm>
          <a:prstGeom prst="rect">
            <a:avLst/>
          </a:prstGeom>
          <a:noFill/>
          <a:ln>
            <a:noFill/>
          </a:ln>
        </p:spPr>
      </p:pic>
      <p:sp>
        <p:nvSpPr>
          <p:cNvPr id="6" name="Otsikko 5">
            <a:extLst>
              <a:ext uri="{FF2B5EF4-FFF2-40B4-BE49-F238E27FC236}">
                <a16:creationId xmlns:a16="http://schemas.microsoft.com/office/drawing/2014/main" id="{AF5DFBB8-004B-F8DD-7994-BA6D16DEC019}"/>
              </a:ext>
            </a:extLst>
          </p:cNvPr>
          <p:cNvSpPr txBox="1">
            <a:spLocks noGrp="1"/>
          </p:cNvSpPr>
          <p:nvPr>
            <p:ph type="title" idx="4294967295"/>
          </p:nvPr>
        </p:nvSpPr>
        <p:spPr>
          <a:xfrm>
            <a:off x="3725977" y="2089971"/>
            <a:ext cx="4791983"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8000" b="1" i="0" u="none" strike="noStrike" kern="1200" cap="none" spc="0" normalizeH="0" baseline="0" noProof="0">
                <a:ln>
                  <a:noFill/>
                </a:ln>
                <a:solidFill>
                  <a:srgbClr val="FFFFFF"/>
                </a:solidFill>
                <a:effectLst/>
                <a:uLnTx/>
                <a:uFillTx/>
                <a:latin typeface="+mn-lt"/>
                <a:ea typeface="Montserrat"/>
                <a:cs typeface="Montserrat"/>
                <a:sym typeface="Montserrat"/>
              </a:rPr>
              <a:t>Rikos</a:t>
            </a:r>
            <a:r>
              <a:rPr kumimoji="0" lang="fi" sz="8000" b="0" i="0" u="none" strike="noStrike" kern="1200" cap="none" spc="0" normalizeH="0" baseline="0" noProof="0">
                <a:ln>
                  <a:noFill/>
                </a:ln>
                <a:solidFill>
                  <a:srgbClr val="FFFFFF"/>
                </a:solidFill>
                <a:effectLst/>
                <a:uLnTx/>
                <a:uFillTx/>
                <a:latin typeface="+mn-lt"/>
                <a:ea typeface="Montserrat Light"/>
                <a:cs typeface="Montserrat Light"/>
                <a:sym typeface="Montserrat Light"/>
              </a:rPr>
              <a:t>(</a:t>
            </a:r>
            <a:r>
              <a:rPr kumimoji="0" lang="fi" sz="8000" b="0" i="0" u="none" strike="noStrike" kern="1200" cap="none" spc="0" normalizeH="0" baseline="0" noProof="0" err="1">
                <a:ln>
                  <a:noFill/>
                </a:ln>
                <a:solidFill>
                  <a:srgbClr val="FFFFFF"/>
                </a:solidFill>
                <a:effectLst/>
                <a:uLnTx/>
                <a:uFillTx/>
                <a:latin typeface="+mn-lt"/>
                <a:ea typeface="Montserrat Light"/>
                <a:cs typeface="Montserrat Light"/>
                <a:sym typeface="Montserrat Light"/>
              </a:rPr>
              <a:t>ko</a:t>
            </a:r>
            <a:r>
              <a:rPr kumimoji="0" lang="fi" sz="8000" b="0" i="0" u="none" strike="noStrike" kern="1200" cap="none" spc="0" normalizeH="0" baseline="0" noProof="0">
                <a:ln>
                  <a:noFill/>
                </a:ln>
                <a:solidFill>
                  <a:srgbClr val="FFFFFF"/>
                </a:solidFill>
                <a:effectLst/>
                <a:uLnTx/>
                <a:uFillTx/>
                <a:latin typeface="+mn-lt"/>
                <a:ea typeface="Montserrat Light"/>
                <a:cs typeface="Montserrat Light"/>
                <a:sym typeface="Montserrat Light"/>
              </a:rPr>
              <a:t>)</a:t>
            </a:r>
            <a:br>
              <a:rPr kumimoji="0" lang="fi" sz="5300" b="0" i="0" u="none" strike="noStrike" kern="1200" cap="none" spc="0" normalizeH="0" baseline="0" noProof="0">
                <a:ln>
                  <a:noFill/>
                </a:ln>
                <a:solidFill>
                  <a:schemeClr val="tx1"/>
                </a:solidFill>
                <a:effectLst/>
                <a:uLnTx/>
                <a:uFillTx/>
                <a:latin typeface="+mj-lt"/>
                <a:ea typeface="Montserrat Light"/>
                <a:cs typeface="Montserrat Light"/>
              </a:rPr>
            </a:br>
            <a:r>
              <a:rPr lang="fi" sz="3200" b="0">
                <a:solidFill>
                  <a:srgbClr val="FFFFFF"/>
                </a:solidFill>
                <a:latin typeface="+mj-lt"/>
                <a:ea typeface="Montserrat Light"/>
                <a:cs typeface="Montserrat Light"/>
                <a:sym typeface="Montserrat Light"/>
              </a:rPr>
              <a:t>6-luokkien</a:t>
            </a:r>
            <a:r>
              <a:rPr kumimoji="0" lang="fi" sz="3200" b="0" i="0" u="none" strike="noStrike" kern="1200" cap="none" spc="0" normalizeH="0" baseline="0" noProof="0">
                <a:ln>
                  <a:noFill/>
                </a:ln>
                <a:solidFill>
                  <a:srgbClr val="FFFFFF"/>
                </a:solidFill>
                <a:effectLst/>
                <a:uLnTx/>
                <a:uFillTx/>
                <a:latin typeface="+mj-lt"/>
                <a:ea typeface="Montserrat Light"/>
                <a:cs typeface="Montserrat Light"/>
                <a:sym typeface="Montserrat Light"/>
              </a:rPr>
              <a:t> Laillisuuskasvatustunti</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3200" b="0" i="0" u="none" strike="noStrike" kern="1200" cap="none" spc="0" normalizeH="0" baseline="0" noProof="0">
                <a:ln>
                  <a:noFill/>
                </a:ln>
                <a:solidFill>
                  <a:srgbClr val="FFFFFF"/>
                </a:solidFill>
                <a:effectLst/>
                <a:uLnTx/>
                <a:uFillTx/>
                <a:latin typeface="+mj-lt"/>
                <a:ea typeface="+mn-ea"/>
                <a:cs typeface="+mn-cs"/>
              </a:rPr>
              <a:t>Some</a:t>
            </a:r>
          </a:p>
        </p:txBody>
      </p:sp>
      <p:pic>
        <p:nvPicPr>
          <p:cNvPr id="7" name="Google Shape;58;p13">
            <a:extLst>
              <a:ext uri="{FF2B5EF4-FFF2-40B4-BE49-F238E27FC236}">
                <a16:creationId xmlns:a16="http://schemas.microsoft.com/office/drawing/2014/main" id="{A20BB0B0-4727-9305-7747-924253D7FE98}"/>
              </a:ext>
              <a:ext uri="{C183D7F6-B498-43B3-948B-1728B52AA6E4}">
                <adec:decorative xmlns:adec="http://schemas.microsoft.com/office/drawing/2017/decorative" val="1"/>
              </a:ext>
            </a:extLst>
          </p:cNvPr>
          <p:cNvPicPr preferRelativeResize="0"/>
          <p:nvPr/>
        </p:nvPicPr>
        <p:blipFill rotWithShape="1">
          <a:blip r:embed="rId4">
            <a:alphaModFix/>
          </a:blip>
          <a:srcRect r="43983"/>
          <a:stretch/>
        </p:blipFill>
        <p:spPr>
          <a:xfrm>
            <a:off x="9898273" y="5867898"/>
            <a:ext cx="2225193" cy="805665"/>
          </a:xfrm>
          <a:prstGeom prst="rect">
            <a:avLst/>
          </a:prstGeom>
          <a:noFill/>
          <a:ln>
            <a:noFill/>
          </a:ln>
        </p:spPr>
      </p:pic>
      <p:sp>
        <p:nvSpPr>
          <p:cNvPr id="8" name="Tekstiruutu 7">
            <a:extLst>
              <a:ext uri="{FF2B5EF4-FFF2-40B4-BE49-F238E27FC236}">
                <a16:creationId xmlns:a16="http://schemas.microsoft.com/office/drawing/2014/main" id="{5C231A8E-29F8-9016-EA6A-F8A50B210ABD}"/>
              </a:ext>
            </a:extLst>
          </p:cNvPr>
          <p:cNvSpPr txBox="1"/>
          <p:nvPr/>
        </p:nvSpPr>
        <p:spPr>
          <a:xfrm>
            <a:off x="773407" y="5454429"/>
            <a:ext cx="8663759" cy="1718484"/>
          </a:xfrm>
          <a:prstGeom prst="rect">
            <a:avLst/>
          </a:prstGeom>
          <a:noFill/>
        </p:spPr>
        <p:txBody>
          <a:bodyPr wrap="square" lIns="91440" tIns="45720" rIns="91440" bIns="45720" anchor="t">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1050"/>
              <a:t>Saara Juutinen, Alvin Koskinen, Laura Kiviranta, Paula Mäkelä ja Reetta Vainio</a:t>
            </a:r>
          </a:p>
          <a:p>
            <a:r>
              <a:rPr lang="fi-FI" sz="1050">
                <a:solidFill>
                  <a:srgbClr val="0000FF"/>
                </a:solidFill>
                <a:ea typeface="+mn-lt"/>
                <a:cs typeface="+mn-lt"/>
                <a:hlinkClick r:id="rId5">
                  <a:extLst>
                    <a:ext uri="{A12FA001-AC4F-418D-AE19-62706E023703}">
                      <ahyp:hlinkClr xmlns:ahyp="http://schemas.microsoft.com/office/drawing/2018/hyperlinkcolor" val="tx"/>
                    </a:ext>
                  </a:extLst>
                </a:hlinkClick>
              </a:rPr>
              <a:t>Etusivu - Rikosuhripäivystys (riku.fi)</a:t>
            </a:r>
            <a:endParaRPr lang="fi-FI"/>
          </a:p>
          <a:p>
            <a:r>
              <a:rPr lang="fi-FI" sz="1050">
                <a:solidFill>
                  <a:srgbClr val="0000FF"/>
                </a:solidFill>
                <a:ea typeface="+mn-lt"/>
                <a:cs typeface="+mn-lt"/>
                <a:hlinkClick r:id="rId6"/>
              </a:rPr>
              <a:t>Sua varten somessa</a:t>
            </a:r>
            <a:endParaRPr lang="fi-FI"/>
          </a:p>
          <a:p>
            <a:r>
              <a:rPr lang="fi-FI" sz="1050">
                <a:solidFill>
                  <a:srgbClr val="0000FF"/>
                </a:solidFill>
                <a:ea typeface="+mn-lt"/>
                <a:cs typeface="+mn-lt"/>
                <a:hlinkClick r:id="rId7"/>
              </a:rPr>
              <a:t>Rikoslaki 39/1889 - Ajantasainen lainsäädäntö - FINLEX ®</a:t>
            </a:r>
            <a:endParaRPr lang="fi-FI"/>
          </a:p>
          <a:p>
            <a:r>
              <a:rPr lang="fi-FI" sz="1050">
                <a:solidFill>
                  <a:srgbClr val="0000FF"/>
                </a:solidFill>
                <a:ea typeface="+mn-lt"/>
                <a:cs typeface="+mn-lt"/>
                <a:hlinkClick r:id="rId8"/>
              </a:rPr>
              <a:t>Rikosten kirjo on laaja - tieto auttaa estämään rikoksia - Poliisi</a:t>
            </a:r>
            <a:endParaRPr lang="fi-FI"/>
          </a:p>
          <a:p>
            <a:r>
              <a:rPr lang="fi-FI" sz="1050">
                <a:solidFill>
                  <a:srgbClr val="0000FF"/>
                </a:solidFill>
                <a:ea typeface="+mn-lt"/>
                <a:cs typeface="+mn-lt"/>
                <a:hlinkClick r:id="rId9"/>
              </a:rPr>
              <a:t>Vahvista mielenterveyttä - MIELI ry</a:t>
            </a:r>
            <a:endParaRPr lang="fi-FI"/>
          </a:p>
          <a:p>
            <a:r>
              <a:rPr lang="fi-FI" sz="1050">
                <a:ea typeface="+mn-lt"/>
                <a:cs typeface="+mn-lt"/>
              </a:rPr>
              <a:t>Case-tehtävä kirjasta Konstaapeli Daniel tässä, moro! (</a:t>
            </a:r>
            <a:r>
              <a:rPr lang="fi-FI" sz="1100" err="1">
                <a:solidFill>
                  <a:srgbClr val="0A0A0A"/>
                </a:solidFill>
                <a:cs typeface="Arial"/>
              </a:rPr>
              <a:t>Kalejaiye</a:t>
            </a:r>
            <a:r>
              <a:rPr lang="fi-FI" sz="1100">
                <a:solidFill>
                  <a:srgbClr val="0A0A0A"/>
                </a:solidFill>
                <a:cs typeface="Arial"/>
              </a:rPr>
              <a:t>, Daniel, 2022)</a:t>
            </a:r>
            <a:endParaRPr lang="fi-FI"/>
          </a:p>
          <a:p>
            <a:pPr marL="0" indent="0">
              <a:buNone/>
            </a:pPr>
            <a:endParaRPr lang="fi-FI" sz="1050">
              <a:cs typeface="Arial"/>
            </a:endParaRPr>
          </a:p>
          <a:p>
            <a:endParaRPr lang="fi-FI" sz="1067">
              <a:cs typeface="Arial"/>
            </a:endParaRPr>
          </a:p>
          <a:p>
            <a:endParaRPr lang="fi-FI" sz="1050">
              <a:cs typeface="Arial"/>
            </a:endParaRPr>
          </a:p>
        </p:txBody>
      </p:sp>
      <p:pic>
        <p:nvPicPr>
          <p:cNvPr id="9" name="Kuva 8">
            <a:extLst>
              <a:ext uri="{FF2B5EF4-FFF2-40B4-BE49-F238E27FC236}">
                <a16:creationId xmlns:a16="http://schemas.microsoft.com/office/drawing/2014/main" id="{8E355B60-C15E-2723-77B1-B1A16D5FF04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319827" y="5370368"/>
            <a:ext cx="2340291" cy="1649905"/>
          </a:xfrm>
          <a:prstGeom prst="rect">
            <a:avLst/>
          </a:prstGeom>
        </p:spPr>
      </p:pic>
    </p:spTree>
    <p:extLst>
      <p:ext uri="{BB962C8B-B14F-4D97-AF65-F5344CB8AC3E}">
        <p14:creationId xmlns:p14="http://schemas.microsoft.com/office/powerpoint/2010/main" val="1048554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82FDBB8-BC63-A705-2071-ED6CD301FA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6440" y="53712"/>
            <a:ext cx="11959119" cy="1465378"/>
          </a:xfrm>
          <a:prstGeom prst="rect">
            <a:avLst/>
          </a:prstGeom>
        </p:spPr>
      </p:pic>
      <p:sp>
        <p:nvSpPr>
          <p:cNvPr id="2" name="Otsikko 1">
            <a:extLst>
              <a:ext uri="{FF2B5EF4-FFF2-40B4-BE49-F238E27FC236}">
                <a16:creationId xmlns:a16="http://schemas.microsoft.com/office/drawing/2014/main" id="{F1F316FE-3B1C-2397-7F3E-F025C7B3F9E3}"/>
              </a:ext>
            </a:extLst>
          </p:cNvPr>
          <p:cNvSpPr>
            <a:spLocks noGrp="1"/>
          </p:cNvSpPr>
          <p:nvPr>
            <p:ph type="title"/>
          </p:nvPr>
        </p:nvSpPr>
        <p:spPr>
          <a:xfrm>
            <a:off x="770860" y="428735"/>
            <a:ext cx="10435091" cy="715331"/>
          </a:xfrm>
        </p:spPr>
        <p:txBody>
          <a:bodyPr/>
          <a:lstStyle/>
          <a:p>
            <a:pPr algn="ctr"/>
            <a:r>
              <a:rPr lang="fi-FI" b="1">
                <a:solidFill>
                  <a:schemeClr val="bg1"/>
                </a:solidFill>
                <a:latin typeface="Arial"/>
                <a:cs typeface="Arial"/>
              </a:rPr>
              <a:t>Lasten suojeleminen on aikuisten tehtävä</a:t>
            </a:r>
          </a:p>
        </p:txBody>
      </p:sp>
      <p:sp>
        <p:nvSpPr>
          <p:cNvPr id="3" name="Tekstin paikkamerkki 2">
            <a:extLst>
              <a:ext uri="{FF2B5EF4-FFF2-40B4-BE49-F238E27FC236}">
                <a16:creationId xmlns:a16="http://schemas.microsoft.com/office/drawing/2014/main" id="{07DFAC2E-B083-ED2A-F5EE-48467174D854}"/>
              </a:ext>
            </a:extLst>
          </p:cNvPr>
          <p:cNvSpPr>
            <a:spLocks noGrp="1"/>
          </p:cNvSpPr>
          <p:nvPr>
            <p:ph type="body" idx="1"/>
          </p:nvPr>
        </p:nvSpPr>
        <p:spPr>
          <a:xfrm>
            <a:off x="878453" y="1728149"/>
            <a:ext cx="10435092" cy="4837038"/>
          </a:xfrm>
        </p:spPr>
        <p:txBody>
          <a:bodyPr vert="horz" lIns="0" tIns="45720" rIns="0" bIns="45720" rtlCol="0" anchor="t">
            <a:noAutofit/>
          </a:bodyPr>
          <a:lstStyle/>
          <a:p>
            <a:pPr marL="238760" indent="-238760"/>
            <a:r>
              <a:rPr lang="fi-FI" sz="2000">
                <a:latin typeface="Arial"/>
                <a:cs typeface="Arial"/>
              </a:rPr>
              <a:t>Alle 18-vuotiasta tulee suojella kaikenlaiselta kasvua ja kehitystä vaarantavalta toiminnalta.</a:t>
            </a:r>
          </a:p>
          <a:p>
            <a:pPr marL="479425" lvl="1" indent="0">
              <a:buNone/>
            </a:pPr>
            <a:r>
              <a:rPr lang="fi-FI" sz="1800">
                <a:latin typeface="Arial"/>
                <a:cs typeface="Arial"/>
              </a:rPr>
              <a:t>= </a:t>
            </a:r>
            <a:r>
              <a:rPr lang="fi-FI" sz="1800"/>
              <a:t>Aikuisten</a:t>
            </a:r>
            <a:r>
              <a:rPr lang="fi-FI" sz="1800">
                <a:latin typeface="Arial"/>
                <a:cs typeface="Arial"/>
              </a:rPr>
              <a:t> vastuu.</a:t>
            </a:r>
          </a:p>
          <a:p>
            <a:pPr marL="238760" indent="-238760"/>
            <a:r>
              <a:rPr lang="fi-FI" sz="2000">
                <a:latin typeface="Arial"/>
                <a:cs typeface="Arial"/>
              </a:rPr>
              <a:t>Lapsella on oikeus saada ikätasoistaan tietoa maailmasta.</a:t>
            </a:r>
          </a:p>
          <a:p>
            <a:pPr marL="479425" lvl="1" indent="0">
              <a:buNone/>
            </a:pPr>
            <a:r>
              <a:rPr lang="fi-FI" sz="1800">
                <a:latin typeface="Arial"/>
                <a:cs typeface="Arial"/>
              </a:rPr>
              <a:t>=</a:t>
            </a:r>
            <a:r>
              <a:rPr lang="fi-FI" sz="1800"/>
              <a:t> </a:t>
            </a:r>
            <a:r>
              <a:rPr lang="fi-FI" sz="1800">
                <a:latin typeface="Arial"/>
                <a:cs typeface="Arial"/>
              </a:rPr>
              <a:t>Lapsen kasvaessa, hän alkaa etsiä tietoa maailmasta ja muodostaa omia mielipiteitään (aikuiset tietysti tukena).</a:t>
            </a:r>
          </a:p>
          <a:p>
            <a:pPr marL="238760" indent="-238760"/>
            <a:r>
              <a:rPr lang="fi-FI" sz="2000">
                <a:latin typeface="Arial"/>
                <a:cs typeface="Arial"/>
              </a:rPr>
              <a:t>Yhdessä tavoitetaan parempaa todellisuutta.</a:t>
            </a:r>
          </a:p>
          <a:p>
            <a:pPr marL="479425" lvl="1" indent="0">
              <a:buNone/>
            </a:pPr>
            <a:r>
              <a:rPr lang="fi-FI" sz="1800">
                <a:latin typeface="Arial"/>
                <a:cs typeface="Arial"/>
              </a:rPr>
              <a:t>= </a:t>
            </a:r>
            <a:r>
              <a:rPr lang="fi-FI" sz="1800"/>
              <a:t>Jokaisella</a:t>
            </a:r>
            <a:r>
              <a:rPr lang="fi-FI" sz="1800">
                <a:latin typeface="Arial"/>
                <a:cs typeface="Arial"/>
              </a:rPr>
              <a:t> on oikeus olla turvassa ja rauhassa.</a:t>
            </a:r>
          </a:p>
          <a:p>
            <a:pPr marL="0" indent="0">
              <a:buNone/>
            </a:pPr>
            <a:r>
              <a:rPr lang="fi-FI" sz="1400"/>
              <a:t>		</a:t>
            </a:r>
          </a:p>
        </p:txBody>
      </p:sp>
    </p:spTree>
    <p:extLst>
      <p:ext uri="{BB962C8B-B14F-4D97-AF65-F5344CB8AC3E}">
        <p14:creationId xmlns:p14="http://schemas.microsoft.com/office/powerpoint/2010/main" val="196020144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D96AFDA-AD52-B167-918D-A96FFF073E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6854" y="78563"/>
            <a:ext cx="11702265" cy="1359526"/>
          </a:xfrm>
          <a:prstGeom prst="rect">
            <a:avLst/>
          </a:prstGeom>
        </p:spPr>
      </p:pic>
      <p:sp>
        <p:nvSpPr>
          <p:cNvPr id="23" name="Title 1">
            <a:extLst>
              <a:ext uri="{FF2B5EF4-FFF2-40B4-BE49-F238E27FC236}">
                <a16:creationId xmlns:a16="http://schemas.microsoft.com/office/drawing/2014/main" id="{54538D61-BB12-B165-B6DA-8DB0C9E16878}"/>
              </a:ext>
            </a:extLst>
          </p:cNvPr>
          <p:cNvSpPr>
            <a:spLocks noGrp="1"/>
          </p:cNvSpPr>
          <p:nvPr>
            <p:ph type="title"/>
          </p:nvPr>
        </p:nvSpPr>
        <p:spPr>
          <a:xfrm>
            <a:off x="965222" y="159450"/>
            <a:ext cx="8702760" cy="979486"/>
          </a:xfrm>
        </p:spPr>
        <p:txBody>
          <a:bodyPr wrap="square" anchor="b">
            <a:normAutofit/>
          </a:bodyPr>
          <a:lstStyle/>
          <a:p>
            <a:r>
              <a:rPr lang="fi-FI">
                <a:solidFill>
                  <a:schemeClr val="bg1"/>
                </a:solidFill>
              </a:rPr>
              <a:t>Sosiaalinen media ja rikokset</a:t>
            </a:r>
            <a:endParaRPr lang="en-US">
              <a:solidFill>
                <a:schemeClr val="bg1"/>
              </a:solidFill>
            </a:endParaRPr>
          </a:p>
        </p:txBody>
      </p:sp>
      <p:sp>
        <p:nvSpPr>
          <p:cNvPr id="25" name="Subtitle 2">
            <a:extLst>
              <a:ext uri="{FF2B5EF4-FFF2-40B4-BE49-F238E27FC236}">
                <a16:creationId xmlns:a16="http://schemas.microsoft.com/office/drawing/2014/main" id="{0124BADA-9E06-22C2-D76D-6D03CA5482AA}"/>
              </a:ext>
            </a:extLst>
          </p:cNvPr>
          <p:cNvSpPr>
            <a:spLocks noGrp="1"/>
          </p:cNvSpPr>
          <p:nvPr>
            <p:ph type="body" sz="quarter" idx="12"/>
          </p:nvPr>
        </p:nvSpPr>
        <p:spPr>
          <a:xfrm>
            <a:off x="872754" y="1736333"/>
            <a:ext cx="6021206" cy="4074089"/>
          </a:xfrm>
        </p:spPr>
        <p:txBody>
          <a:bodyPr vert="horz" lIns="0" tIns="0" rIns="0" bIns="0" rtlCol="0" anchor="t">
            <a:normAutofit/>
          </a:bodyPr>
          <a:lstStyle/>
          <a:p>
            <a:pPr marL="238760" indent="-238760">
              <a:buFont typeface="Arial" panose="020B0604020202020204" pitchFamily="34" charset="0"/>
              <a:buChar char="•"/>
            </a:pPr>
            <a:r>
              <a:rPr lang="fi-FI" sz="2000"/>
              <a:t>Somessa</a:t>
            </a:r>
            <a:r>
              <a:rPr lang="fi-FI" sz="2000">
                <a:latin typeface="Arial"/>
                <a:cs typeface="Arial"/>
              </a:rPr>
              <a:t> toimijalla on vastuu sanoistaan ja teoistaan yhtälailla kuin oikeassa maailmassakin (sovelluksissa ikärajat syystä).</a:t>
            </a:r>
            <a:r>
              <a:rPr lang="fi-FI" sz="1800">
                <a:latin typeface="Arial"/>
                <a:cs typeface="Arial"/>
              </a:rPr>
              <a:t>	</a:t>
            </a:r>
          </a:p>
          <a:p>
            <a:pPr marL="239395" indent="-239395"/>
            <a:endParaRPr lang="en-US" sz="2000"/>
          </a:p>
          <a:p>
            <a:pPr marL="0" indent="0">
              <a:buNone/>
            </a:pPr>
            <a:endParaRPr lang="en-US" sz="2000"/>
          </a:p>
          <a:p>
            <a:pPr marL="239395" indent="-239395"/>
            <a:r>
              <a:rPr lang="en-US" sz="2000" err="1"/>
              <a:t>Mitä</a:t>
            </a:r>
            <a:r>
              <a:rPr lang="en-US" sz="2000"/>
              <a:t> </a:t>
            </a:r>
            <a:r>
              <a:rPr lang="en-US" sz="2000" err="1"/>
              <a:t>rikoksia</a:t>
            </a:r>
            <a:r>
              <a:rPr lang="en-US" sz="2000"/>
              <a:t> </a:t>
            </a:r>
            <a:r>
              <a:rPr lang="en-US" sz="2000" err="1"/>
              <a:t>voi</a:t>
            </a:r>
            <a:r>
              <a:rPr lang="en-US" sz="2000"/>
              <a:t> </a:t>
            </a:r>
            <a:r>
              <a:rPr lang="en-US" sz="2000" err="1"/>
              <a:t>tapahtua</a:t>
            </a:r>
            <a:r>
              <a:rPr lang="en-US" sz="2000"/>
              <a:t> </a:t>
            </a:r>
            <a:r>
              <a:rPr lang="en-US" sz="2000" err="1"/>
              <a:t>somessa</a:t>
            </a:r>
            <a:r>
              <a:rPr lang="en-US" sz="2000"/>
              <a:t>?</a:t>
            </a:r>
          </a:p>
          <a:p>
            <a:pPr marL="239395" indent="-239395"/>
            <a:endParaRPr lang="en-US" sz="2000"/>
          </a:p>
          <a:p>
            <a:pPr marL="239395" indent="-239395"/>
            <a:r>
              <a:rPr lang="en-US" sz="2000"/>
              <a:t>Voiko </a:t>
            </a:r>
            <a:r>
              <a:rPr lang="en-US" sz="2000" err="1"/>
              <a:t>syyllistyä</a:t>
            </a:r>
            <a:r>
              <a:rPr lang="en-US" sz="2000"/>
              <a:t> </a:t>
            </a:r>
            <a:r>
              <a:rPr lang="en-US" sz="2000" err="1"/>
              <a:t>rikokseen</a:t>
            </a:r>
            <a:r>
              <a:rPr lang="en-US" sz="2000"/>
              <a:t> </a:t>
            </a:r>
            <a:r>
              <a:rPr lang="en-US" sz="2000" err="1"/>
              <a:t>jos</a:t>
            </a:r>
            <a:r>
              <a:rPr lang="en-US" sz="2000"/>
              <a:t> </a:t>
            </a:r>
            <a:r>
              <a:rPr lang="en-US" sz="2000" err="1"/>
              <a:t>jakaa</a:t>
            </a:r>
            <a:r>
              <a:rPr lang="en-US" sz="2000"/>
              <a:t> tai </a:t>
            </a:r>
            <a:r>
              <a:rPr lang="en-US" sz="2000" err="1"/>
              <a:t>muokkaa</a:t>
            </a:r>
            <a:r>
              <a:rPr lang="en-US" sz="2000"/>
              <a:t> </a:t>
            </a:r>
            <a:r>
              <a:rPr lang="en-US" sz="2000" err="1"/>
              <a:t>kuvia</a:t>
            </a:r>
            <a:r>
              <a:rPr lang="en-US" sz="2000"/>
              <a:t> </a:t>
            </a:r>
            <a:r>
              <a:rPr lang="en-US" sz="2000" err="1"/>
              <a:t>toisesta</a:t>
            </a:r>
            <a:r>
              <a:rPr lang="en-US" sz="2000"/>
              <a:t>?</a:t>
            </a:r>
          </a:p>
        </p:txBody>
      </p:sp>
      <p:sp>
        <p:nvSpPr>
          <p:cNvPr id="18" name="Text Placeholder 2">
            <a:extLst>
              <a:ext uri="{FF2B5EF4-FFF2-40B4-BE49-F238E27FC236}">
                <a16:creationId xmlns:a16="http://schemas.microsoft.com/office/drawing/2014/main" id="{5A03DAE0-E8D1-8EC2-C1B1-A0CDAB5A9667}"/>
              </a:ext>
            </a:extLst>
          </p:cNvPr>
          <p:cNvSpPr>
            <a:spLocks noGrp="1"/>
          </p:cNvSpPr>
          <p:nvPr>
            <p:ph type="body" sz="quarter" idx="17"/>
          </p:nvPr>
        </p:nvSpPr>
        <p:spPr>
          <a:xfrm>
            <a:off x="10200912" y="6503177"/>
            <a:ext cx="1737659" cy="354823"/>
          </a:xfrm>
        </p:spPr>
        <p:txBody>
          <a:bodyPr wrap="none" anchor="ctr">
            <a:normAutofit/>
          </a:bodyPr>
          <a:lstStyle/>
          <a:p>
            <a:pPr>
              <a:spcAft>
                <a:spcPts val="600"/>
              </a:spcAft>
            </a:pPr>
            <a:r>
              <a:rPr lang="en-US"/>
              <a:t>Kuva: </a:t>
            </a:r>
            <a:r>
              <a:rPr lang="en-US" err="1"/>
              <a:t>suavartensomessa</a:t>
            </a:r>
            <a:endParaRPr lang="en-US"/>
          </a:p>
        </p:txBody>
      </p:sp>
      <p:sp>
        <p:nvSpPr>
          <p:cNvPr id="3" name="Suorakulmio 2">
            <a:extLst>
              <a:ext uri="{FF2B5EF4-FFF2-40B4-BE49-F238E27FC236}">
                <a16:creationId xmlns:a16="http://schemas.microsoft.com/office/drawing/2014/main" id="{DD27B9AA-7B9F-0E8E-5A34-BC7AF71C0301}"/>
              </a:ext>
            </a:extLst>
          </p:cNvPr>
          <p:cNvSpPr/>
          <p:nvPr/>
        </p:nvSpPr>
        <p:spPr>
          <a:xfrm>
            <a:off x="6893960" y="1518976"/>
            <a:ext cx="5044611" cy="5026309"/>
          </a:xfrm>
          <a:prstGeom prst="rect">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000">
                <a:solidFill>
                  <a:schemeClr val="tx2"/>
                </a:solidFill>
              </a:rPr>
              <a:t>Tiesitkö että:</a:t>
            </a:r>
          </a:p>
          <a:p>
            <a:pPr algn="ctr"/>
            <a:endParaRPr lang="fi-FI" sz="2000">
              <a:solidFill>
                <a:schemeClr val="tx2"/>
              </a:solidFill>
            </a:endParaRPr>
          </a:p>
          <a:p>
            <a:pPr marL="285750" indent="-285750" algn="ctr">
              <a:buFontTx/>
              <a:buChar char="-"/>
            </a:pPr>
            <a:r>
              <a:rPr lang="fi-FI" sz="2000">
                <a:solidFill>
                  <a:schemeClr val="tx2"/>
                </a:solidFill>
              </a:rPr>
              <a:t>Alastonkuvia ei saa laittaa toiselle ilman lupaa?</a:t>
            </a:r>
          </a:p>
          <a:p>
            <a:pPr marL="285750" indent="-285750" algn="ctr">
              <a:buFontTx/>
              <a:buChar char="-"/>
            </a:pPr>
            <a:endParaRPr lang="fi-FI" sz="2000">
              <a:solidFill>
                <a:schemeClr val="tx2"/>
              </a:solidFill>
            </a:endParaRPr>
          </a:p>
          <a:p>
            <a:pPr marL="285750" indent="-285750" algn="ctr">
              <a:buFontTx/>
              <a:buChar char="-"/>
            </a:pPr>
            <a:r>
              <a:rPr lang="fi-FI" sz="2000">
                <a:solidFill>
                  <a:schemeClr val="tx2"/>
                </a:solidFill>
              </a:rPr>
              <a:t>Alastonkuvia ei saa pyytää alle 16-vuotiaalta?</a:t>
            </a:r>
          </a:p>
          <a:p>
            <a:pPr marL="285750" indent="-285750" algn="ctr">
              <a:buFontTx/>
              <a:buChar char="-"/>
            </a:pPr>
            <a:endParaRPr lang="fi-FI" sz="2000">
              <a:solidFill>
                <a:schemeClr val="tx2"/>
              </a:solidFill>
            </a:endParaRPr>
          </a:p>
          <a:p>
            <a:pPr marL="285750" indent="-285750" algn="ctr">
              <a:buFontTx/>
              <a:buChar char="-"/>
            </a:pPr>
            <a:r>
              <a:rPr lang="fi-FI" sz="2000">
                <a:solidFill>
                  <a:schemeClr val="tx2"/>
                </a:solidFill>
              </a:rPr>
              <a:t>Toisen lähettämien alastonkuvien jakaminen eteenpäin ja näyttäminen on laitonta?</a:t>
            </a:r>
          </a:p>
          <a:p>
            <a:pPr marL="285750" indent="-285750" algn="ctr">
              <a:buFontTx/>
              <a:buChar char="-"/>
            </a:pPr>
            <a:endParaRPr lang="fi-FI" sz="2000">
              <a:solidFill>
                <a:schemeClr val="tx2"/>
              </a:solidFill>
            </a:endParaRPr>
          </a:p>
          <a:p>
            <a:pPr marL="285750" indent="-285750" algn="ctr">
              <a:buFontTx/>
              <a:buChar char="-"/>
            </a:pPr>
            <a:r>
              <a:rPr lang="fi-FI" sz="2000" err="1">
                <a:solidFill>
                  <a:schemeClr val="tx2"/>
                </a:solidFill>
              </a:rPr>
              <a:t>Sulla</a:t>
            </a:r>
            <a:r>
              <a:rPr lang="fi-FI" sz="2000">
                <a:solidFill>
                  <a:schemeClr val="tx2"/>
                </a:solidFill>
              </a:rPr>
              <a:t> ei saa olla tallennettuna millekään laitteelle alastonkuvia alle 18-vuotiaasta?</a:t>
            </a:r>
          </a:p>
        </p:txBody>
      </p:sp>
    </p:spTree>
    <p:extLst>
      <p:ext uri="{BB962C8B-B14F-4D97-AF65-F5344CB8AC3E}">
        <p14:creationId xmlns:p14="http://schemas.microsoft.com/office/powerpoint/2010/main" val="49681404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332CAC35-E879-D6D6-8F20-96E777055E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3332" y="74522"/>
            <a:ext cx="11705335" cy="1359526"/>
          </a:xfrm>
          <a:prstGeom prst="rect">
            <a:avLst/>
          </a:prstGeom>
        </p:spPr>
      </p:pic>
      <p:sp>
        <p:nvSpPr>
          <p:cNvPr id="2" name="Otsikko 1">
            <a:extLst>
              <a:ext uri="{FF2B5EF4-FFF2-40B4-BE49-F238E27FC236}">
                <a16:creationId xmlns:a16="http://schemas.microsoft.com/office/drawing/2014/main" id="{AF1C2A11-7539-0EC1-DE86-62B640A72567}"/>
              </a:ext>
            </a:extLst>
          </p:cNvPr>
          <p:cNvSpPr>
            <a:spLocks noGrp="1"/>
          </p:cNvSpPr>
          <p:nvPr>
            <p:ph type="title"/>
          </p:nvPr>
        </p:nvSpPr>
        <p:spPr>
          <a:xfrm>
            <a:off x="1330668" y="328208"/>
            <a:ext cx="10435091" cy="516351"/>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algn="ctr"/>
            <a:r>
              <a:rPr lang="fi-FI" sz="3733">
                <a:solidFill>
                  <a:schemeClr val="bg1"/>
                </a:solidFill>
              </a:rPr>
              <a:t>Nuorten yleisimpiä rikoksia</a:t>
            </a:r>
          </a:p>
        </p:txBody>
      </p:sp>
      <p:sp>
        <p:nvSpPr>
          <p:cNvPr id="3" name="Tekstin paikkamerkki 2">
            <a:extLst>
              <a:ext uri="{FF2B5EF4-FFF2-40B4-BE49-F238E27FC236}">
                <a16:creationId xmlns:a16="http://schemas.microsoft.com/office/drawing/2014/main" id="{482BFFF0-6507-76A4-119B-98CF90A69379}"/>
              </a:ext>
            </a:extLst>
          </p:cNvPr>
          <p:cNvSpPr>
            <a:spLocks noGrp="1"/>
          </p:cNvSpPr>
          <p:nvPr>
            <p:ph type="body" idx="1"/>
          </p:nvPr>
        </p:nvSpPr>
        <p:spPr>
          <a:xfrm>
            <a:off x="426241" y="1687734"/>
            <a:ext cx="5669759" cy="5336734"/>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lvl="1"/>
            <a:r>
              <a:rPr lang="fi-FI"/>
              <a:t>näpistys, varkaus ja ryöstö </a:t>
            </a:r>
            <a:endParaRPr lang="fi-FI" i="1"/>
          </a:p>
          <a:p>
            <a:pPr lvl="1"/>
            <a:r>
              <a:rPr lang="fi-FI"/>
              <a:t>petos ja kiskonta </a:t>
            </a:r>
            <a:endParaRPr lang="fi-FI" i="1"/>
          </a:p>
          <a:p>
            <a:pPr lvl="1"/>
            <a:r>
              <a:rPr lang="fi-FI"/>
              <a:t>liikenneturvallisuuden vaarantaminen, kulkuneuvon kuljettaminen oikeudetta </a:t>
            </a:r>
            <a:endParaRPr lang="fi-FI" i="1"/>
          </a:p>
          <a:p>
            <a:pPr lvl="1"/>
            <a:r>
              <a:rPr lang="fi-FI"/>
              <a:t>laiton uhkaus, pakottaminen ja pahoinpitely</a:t>
            </a:r>
          </a:p>
          <a:p>
            <a:pPr lvl="1"/>
            <a:r>
              <a:rPr lang="fi-FI"/>
              <a:t>seksuaalissävytteinen lapsesta otetun videon tai kuvan levittäminen.</a:t>
            </a:r>
          </a:p>
          <a:p>
            <a:endParaRPr lang="fi-FI"/>
          </a:p>
          <a:p>
            <a:pPr lvl="1"/>
            <a:endParaRPr lang="fi-FI"/>
          </a:p>
        </p:txBody>
      </p:sp>
      <p:pic>
        <p:nvPicPr>
          <p:cNvPr id="6" name="Kuva 5">
            <a:extLst>
              <a:ext uri="{FF2B5EF4-FFF2-40B4-BE49-F238E27FC236}">
                <a16:creationId xmlns:a16="http://schemas.microsoft.com/office/drawing/2014/main" id="{DBE1F2AB-5FC4-D0B4-0FEB-EF6E5556FD0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48213" y="1552886"/>
            <a:ext cx="5318470" cy="4976906"/>
          </a:xfrm>
          <a:prstGeom prst="rect">
            <a:avLst/>
          </a:prstGeom>
        </p:spPr>
      </p:pic>
      <p:sp>
        <p:nvSpPr>
          <p:cNvPr id="7" name="Tekstiruutu 6">
            <a:extLst>
              <a:ext uri="{FF2B5EF4-FFF2-40B4-BE49-F238E27FC236}">
                <a16:creationId xmlns:a16="http://schemas.microsoft.com/office/drawing/2014/main" id="{765C7BAC-3E52-EDD6-D617-068A12108EE0}"/>
              </a:ext>
            </a:extLst>
          </p:cNvPr>
          <p:cNvSpPr txBox="1"/>
          <p:nvPr/>
        </p:nvSpPr>
        <p:spPr>
          <a:xfrm>
            <a:off x="6929264" y="3284575"/>
            <a:ext cx="5118779" cy="1600439"/>
          </a:xfrm>
          <a:prstGeom prst="rect">
            <a:avLst/>
          </a:prstGeom>
          <a:noFill/>
        </p:spPr>
        <p:txBody>
          <a:bodyPr wrap="square" rtlCol="0">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2133" b="1" i="1">
                <a:solidFill>
                  <a:schemeClr val="bg1"/>
                </a:solidFill>
              </a:rPr>
              <a:t>Kaikki rumat teot eivät ole rikoksia, mutta kaikki rikokset ovat rumia tekoja.</a:t>
            </a:r>
            <a:endParaRPr lang="fi-FI" sz="2133">
              <a:solidFill>
                <a:schemeClr val="bg1"/>
              </a:solidFill>
            </a:endParaRPr>
          </a:p>
          <a:p>
            <a:r>
              <a:rPr lang="fi-FI" sz="1600" i="1">
                <a:solidFill>
                  <a:schemeClr val="bg1"/>
                </a:solidFill>
              </a:rPr>
              <a:t>Teemu Hokkanen, ylikonstaapeli</a:t>
            </a:r>
            <a:endParaRPr lang="fi-FI" sz="1600">
              <a:solidFill>
                <a:schemeClr val="bg1"/>
              </a:solidFill>
            </a:endParaRPr>
          </a:p>
          <a:p>
            <a:r>
              <a:rPr lang="fi-FI" sz="1600" i="1">
                <a:solidFill>
                  <a:schemeClr val="bg1"/>
                </a:solidFill>
              </a:rPr>
              <a:t>Helsingin poliisilaitos</a:t>
            </a:r>
            <a:endParaRPr lang="fi-FI" sz="1600">
              <a:solidFill>
                <a:schemeClr val="bg1"/>
              </a:solidFill>
            </a:endParaRPr>
          </a:p>
        </p:txBody>
      </p:sp>
    </p:spTree>
    <p:extLst>
      <p:ext uri="{BB962C8B-B14F-4D97-AF65-F5344CB8AC3E}">
        <p14:creationId xmlns:p14="http://schemas.microsoft.com/office/powerpoint/2010/main" val="19609340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D8A207EA-D0B8-9C46-21D8-AFAC8DC429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3332" y="101869"/>
            <a:ext cx="11705335" cy="1359526"/>
          </a:xfrm>
          <a:prstGeom prst="rect">
            <a:avLst/>
          </a:prstGeom>
        </p:spPr>
      </p:pic>
      <p:sp>
        <p:nvSpPr>
          <p:cNvPr id="2" name="Otsikko 1">
            <a:extLst>
              <a:ext uri="{FF2B5EF4-FFF2-40B4-BE49-F238E27FC236}">
                <a16:creationId xmlns:a16="http://schemas.microsoft.com/office/drawing/2014/main" id="{7B54B2C6-1398-8E11-D58B-EDC01B9EC2F5}"/>
              </a:ext>
            </a:extLst>
          </p:cNvPr>
          <p:cNvSpPr>
            <a:spLocks noGrp="1"/>
          </p:cNvSpPr>
          <p:nvPr>
            <p:ph type="title"/>
          </p:nvPr>
        </p:nvSpPr>
        <p:spPr>
          <a:xfrm>
            <a:off x="878453" y="367696"/>
            <a:ext cx="10435091" cy="715331"/>
          </a:xfrm>
        </p:spPr>
        <p:txBody>
          <a:bodyPr/>
          <a:lstStyle/>
          <a:p>
            <a:pPr algn="ctr"/>
            <a:r>
              <a:rPr lang="fi-FI">
                <a:solidFill>
                  <a:schemeClr val="bg1"/>
                </a:solidFill>
              </a:rPr>
              <a:t>Somen monet puolet </a:t>
            </a:r>
          </a:p>
        </p:txBody>
      </p:sp>
      <p:sp>
        <p:nvSpPr>
          <p:cNvPr id="3" name="Tekstin paikkamerkki 2">
            <a:extLst>
              <a:ext uri="{FF2B5EF4-FFF2-40B4-BE49-F238E27FC236}">
                <a16:creationId xmlns:a16="http://schemas.microsoft.com/office/drawing/2014/main" id="{33BD2B0A-CF66-CB0B-BE0B-5212D279CD6D}"/>
              </a:ext>
              <a:ext uri="{C183D7F6-B498-43B3-948B-1728B52AA6E4}">
                <adec:decorative xmlns:adec="http://schemas.microsoft.com/office/drawing/2017/decorative" val="1"/>
              </a:ext>
            </a:extLst>
          </p:cNvPr>
          <p:cNvSpPr>
            <a:spLocks noGrp="1"/>
          </p:cNvSpPr>
          <p:nvPr>
            <p:ph type="body" idx="1"/>
          </p:nvPr>
        </p:nvSpPr>
        <p:spPr>
          <a:xfrm>
            <a:off x="904423" y="2404153"/>
            <a:ext cx="8732737" cy="3490822"/>
          </a:xfrm>
        </p:spPr>
        <p:txBody>
          <a:bodyPr/>
          <a:lstStyle/>
          <a:p>
            <a:pPr marL="0" indent="0">
              <a:buNone/>
            </a:pPr>
            <a:endParaRPr lang="fi-FI"/>
          </a:p>
          <a:p>
            <a:endParaRPr lang="fi-FI"/>
          </a:p>
        </p:txBody>
      </p:sp>
      <p:graphicFrame>
        <p:nvGraphicFramePr>
          <p:cNvPr id="11" name="Kaaviokuva 10">
            <a:extLst>
              <a:ext uri="{FF2B5EF4-FFF2-40B4-BE49-F238E27FC236}">
                <a16:creationId xmlns:a16="http://schemas.microsoft.com/office/drawing/2014/main" id="{1D441D46-75C1-8150-30EF-72E11FC9826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0996082"/>
              </p:ext>
            </p:extLst>
          </p:nvPr>
        </p:nvGraphicFramePr>
        <p:xfrm>
          <a:off x="904423" y="1306429"/>
          <a:ext cx="10778113" cy="5686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083318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F5D808F8-6FF5-DC6E-BABA-EFE5849DE0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089" y="0"/>
            <a:ext cx="11705335" cy="1359526"/>
          </a:xfrm>
          <a:prstGeom prst="rect">
            <a:avLst/>
          </a:prstGeom>
        </p:spPr>
      </p:pic>
      <p:sp>
        <p:nvSpPr>
          <p:cNvPr id="2" name="Otsikko 1">
            <a:extLst>
              <a:ext uri="{FF2B5EF4-FFF2-40B4-BE49-F238E27FC236}">
                <a16:creationId xmlns:a16="http://schemas.microsoft.com/office/drawing/2014/main" id="{6974C82E-E159-E9DC-B853-694D448F0D5B}"/>
              </a:ext>
            </a:extLst>
          </p:cNvPr>
          <p:cNvSpPr>
            <a:spLocks noGrp="1"/>
          </p:cNvSpPr>
          <p:nvPr>
            <p:ph type="title"/>
          </p:nvPr>
        </p:nvSpPr>
        <p:spPr>
          <a:xfrm>
            <a:off x="633030" y="640559"/>
            <a:ext cx="10925939" cy="715331"/>
          </a:xfrm>
        </p:spPr>
        <p:txBody>
          <a:bodyPr wrap="square" anchor="b">
            <a:noAutofit/>
          </a:bodyPr>
          <a:lstStyle/>
          <a:p>
            <a:r>
              <a:rPr lang="fi-FI" sz="4000">
                <a:solidFill>
                  <a:schemeClr val="bg1"/>
                </a:solidFill>
              </a:rPr>
              <a:t>Mistä sitten saat luotettavaa tietoa ja hyviä sisältöjä?</a:t>
            </a:r>
          </a:p>
        </p:txBody>
      </p:sp>
      <p:sp>
        <p:nvSpPr>
          <p:cNvPr id="3" name="Tekstin paikkamerkki 2">
            <a:extLst>
              <a:ext uri="{FF2B5EF4-FFF2-40B4-BE49-F238E27FC236}">
                <a16:creationId xmlns:a16="http://schemas.microsoft.com/office/drawing/2014/main" id="{0FB807A0-15A8-7AA9-2972-2CA2E8BB80D6}"/>
              </a:ext>
            </a:extLst>
          </p:cNvPr>
          <p:cNvSpPr>
            <a:spLocks noGrp="1"/>
          </p:cNvSpPr>
          <p:nvPr>
            <p:ph type="body" idx="1"/>
          </p:nvPr>
        </p:nvSpPr>
        <p:spPr/>
        <p:txBody>
          <a:bodyPr vert="horz" lIns="0" tIns="45720" rIns="0" bIns="45720" rtlCol="0" anchor="t">
            <a:normAutofit/>
          </a:bodyPr>
          <a:lstStyle/>
          <a:p>
            <a:pPr marL="0" indent="0">
              <a:buNone/>
            </a:pPr>
            <a:endParaRPr lang="fi-FI"/>
          </a:p>
          <a:p>
            <a:pPr marL="238760" indent="-238760"/>
            <a:r>
              <a:rPr lang="fi-FI" sz="2800"/>
              <a:t>Miten erottaa tiedon mielipiteestä?</a:t>
            </a:r>
          </a:p>
          <a:p>
            <a:pPr marL="238760" indent="-238760"/>
            <a:r>
              <a:rPr lang="fi-FI" sz="2800"/>
              <a:t>Miksi luotettava tietoa on tärkeää?</a:t>
            </a:r>
          </a:p>
          <a:p>
            <a:pPr marL="238760" indent="-238760"/>
            <a:r>
              <a:rPr lang="fi-FI" sz="2800"/>
              <a:t>Miten luotettavaa tietoa voi etsiä?</a:t>
            </a:r>
          </a:p>
          <a:p>
            <a:pPr marL="238760" indent="-238760"/>
            <a:endParaRPr lang="fi-FI"/>
          </a:p>
        </p:txBody>
      </p:sp>
      <p:sp>
        <p:nvSpPr>
          <p:cNvPr id="1031" name="Text Placeholder 4">
            <a:extLst>
              <a:ext uri="{FF2B5EF4-FFF2-40B4-BE49-F238E27FC236}">
                <a16:creationId xmlns:a16="http://schemas.microsoft.com/office/drawing/2014/main" id="{5B247634-8B87-18BF-3329-52CF31FE18C7}"/>
              </a:ext>
            </a:extLst>
          </p:cNvPr>
          <p:cNvSpPr>
            <a:spLocks noGrp="1"/>
          </p:cNvSpPr>
          <p:nvPr>
            <p:ph type="body" sz="quarter" idx="4294967295"/>
          </p:nvPr>
        </p:nvSpPr>
        <p:spPr>
          <a:xfrm>
            <a:off x="9830089" y="6384493"/>
            <a:ext cx="1031875" cy="257175"/>
          </a:xfrm>
        </p:spPr>
        <p:txBody>
          <a:bodyPr>
            <a:normAutofit fontScale="25000" lnSpcReduction="20000"/>
          </a:bodyPr>
          <a:lstStyle/>
          <a:p>
            <a:r>
              <a:rPr lang="en-US" err="1"/>
              <a:t>Kuvat</a:t>
            </a:r>
            <a:r>
              <a:rPr lang="en-US"/>
              <a:t>: </a:t>
            </a:r>
            <a:r>
              <a:rPr lang="en-US" err="1"/>
              <a:t>pixabay</a:t>
            </a:r>
            <a:endParaRPr lang="en-US"/>
          </a:p>
        </p:txBody>
      </p:sp>
      <p:sp>
        <p:nvSpPr>
          <p:cNvPr id="4" name="Tekstiruutu 3">
            <a:extLst>
              <a:ext uri="{FF2B5EF4-FFF2-40B4-BE49-F238E27FC236}">
                <a16:creationId xmlns:a16="http://schemas.microsoft.com/office/drawing/2014/main" id="{F48B1C13-8099-C2DD-CFC0-2CB15FE4A32C}"/>
              </a:ext>
            </a:extLst>
          </p:cNvPr>
          <p:cNvSpPr txBox="1"/>
          <p:nvPr/>
        </p:nvSpPr>
        <p:spPr>
          <a:xfrm>
            <a:off x="7307369" y="3648206"/>
            <a:ext cx="5501081" cy="2246769"/>
          </a:xfrm>
          <a:prstGeom prst="rect">
            <a:avLst/>
          </a:prstGeom>
          <a:noFill/>
        </p:spPr>
        <p:txBody>
          <a:bodyPr wrap="square" lIns="91440" tIns="45720" rIns="91440" bIns="45720" rtlCol="0" anchor="t">
            <a:spAutoFit/>
          </a:bodyPr>
          <a:lstStyle/>
          <a:p>
            <a:r>
              <a:rPr lang="fi-FI" sz="2000"/>
              <a:t>Esimerkkejä:</a:t>
            </a:r>
            <a:endParaRPr lang="fi-FI" sz="2000">
              <a:cs typeface="Arial"/>
            </a:endParaRPr>
          </a:p>
          <a:p>
            <a:endParaRPr lang="fi-FI" sz="2000">
              <a:cs typeface="Arial"/>
            </a:endParaRPr>
          </a:p>
          <a:p>
            <a:pPr marL="285750" indent="-285750">
              <a:buFont typeface="Arial" panose="020B0604020202020204" pitchFamily="34" charset="0"/>
              <a:buChar char="•"/>
            </a:pPr>
            <a:r>
              <a:rPr lang="fi-FI" sz="2000"/>
              <a:t>Finlex.fi (Suomen lait)</a:t>
            </a:r>
            <a:endParaRPr lang="fi-FI" sz="2000">
              <a:cs typeface="Arial"/>
            </a:endParaRPr>
          </a:p>
          <a:p>
            <a:pPr marL="285750" indent="-285750">
              <a:buFont typeface="Arial" panose="020B0604020202020204" pitchFamily="34" charset="0"/>
              <a:buChar char="•"/>
            </a:pPr>
            <a:r>
              <a:rPr lang="fi-FI" sz="2000"/>
              <a:t>Konstaapeli Daniel </a:t>
            </a:r>
            <a:r>
              <a:rPr lang="fi-FI" sz="2000" err="1"/>
              <a:t>instagram+Tiktok</a:t>
            </a:r>
            <a:endParaRPr lang="fi-FI" sz="2000">
              <a:cs typeface="Arial"/>
            </a:endParaRPr>
          </a:p>
          <a:p>
            <a:pPr marL="285750" indent="-285750">
              <a:buFont typeface="Arial" panose="020B0604020202020204" pitchFamily="34" charset="0"/>
              <a:buChar char="•"/>
            </a:pPr>
            <a:r>
              <a:rPr lang="fi-FI" sz="2000"/>
              <a:t>Poliisi.fi</a:t>
            </a:r>
            <a:endParaRPr lang="fi-FI" sz="2000">
              <a:cs typeface="Arial"/>
            </a:endParaRPr>
          </a:p>
          <a:p>
            <a:pPr marL="285750" indent="-285750">
              <a:buFont typeface="Arial" panose="020B0604020202020204" pitchFamily="34" charset="0"/>
              <a:buChar char="•"/>
            </a:pPr>
            <a:r>
              <a:rPr lang="fi-FI" sz="2000"/>
              <a:t>Useita asiasisältöä tuottavia tubettajia</a:t>
            </a:r>
            <a:endParaRPr lang="fi-FI" sz="2000">
              <a:cs typeface="Arial"/>
            </a:endParaRPr>
          </a:p>
          <a:p>
            <a:pPr marL="285750" indent="-285750">
              <a:buFont typeface="Arial" panose="020B0604020202020204" pitchFamily="34" charset="0"/>
              <a:buChar char="•"/>
            </a:pPr>
            <a:r>
              <a:rPr lang="fi-FI" sz="2000"/>
              <a:t>Kirjasto</a:t>
            </a:r>
            <a:endParaRPr lang="fi-FI" sz="2000">
              <a:cs typeface="Arial"/>
            </a:endParaRPr>
          </a:p>
        </p:txBody>
      </p:sp>
      <p:pic>
        <p:nvPicPr>
          <p:cNvPr id="6" name="Kuva 5">
            <a:extLst>
              <a:ext uri="{FF2B5EF4-FFF2-40B4-BE49-F238E27FC236}">
                <a16:creationId xmlns:a16="http://schemas.microsoft.com/office/drawing/2014/main" id="{4140077A-E15E-42EA-E9FD-BE63BD999D4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67078" y="1539486"/>
            <a:ext cx="5011346" cy="1457070"/>
          </a:xfrm>
          <a:prstGeom prst="rect">
            <a:avLst/>
          </a:prstGeom>
        </p:spPr>
      </p:pic>
    </p:spTree>
    <p:extLst>
      <p:ext uri="{BB962C8B-B14F-4D97-AF65-F5344CB8AC3E}">
        <p14:creationId xmlns:p14="http://schemas.microsoft.com/office/powerpoint/2010/main" val="354324386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ctrTitle"/>
          </p:nvPr>
        </p:nvSpPr>
        <p:spPr>
          <a:xfrm>
            <a:off x="826049" y="2512380"/>
            <a:ext cx="10311633" cy="1838535"/>
          </a:xfrm>
        </p:spPr>
        <p:txBody>
          <a:bodyPr wrap="square" anchor="t">
            <a:normAutofit/>
          </a:bodyPr>
          <a:lstStyle/>
          <a:p>
            <a:r>
              <a:rPr lang="en-US" sz="6900" err="1"/>
              <a:t>Mitä</a:t>
            </a:r>
            <a:r>
              <a:rPr lang="en-US" sz="6900"/>
              <a:t> </a:t>
            </a:r>
            <a:r>
              <a:rPr lang="en-US" sz="6900" err="1"/>
              <a:t>tiedämme</a:t>
            </a:r>
            <a:r>
              <a:rPr lang="en-US" sz="6900"/>
              <a:t> </a:t>
            </a:r>
            <a:r>
              <a:rPr lang="en-US" sz="6900" err="1"/>
              <a:t>päihteistä</a:t>
            </a:r>
            <a:r>
              <a:rPr lang="en-US" sz="6900"/>
              <a:t>?</a:t>
            </a:r>
          </a:p>
        </p:txBody>
      </p:sp>
      <p:sp>
        <p:nvSpPr>
          <p:cNvPr id="8" name="Subtitle 2">
            <a:extLst>
              <a:ext uri="{FF2B5EF4-FFF2-40B4-BE49-F238E27FC236}">
                <a16:creationId xmlns:a16="http://schemas.microsoft.com/office/drawing/2014/main" id="{DA0A5C1C-FDF1-7FB9-F034-E2D594F02029}"/>
              </a:ext>
            </a:extLst>
          </p:cNvPr>
          <p:cNvSpPr>
            <a:spLocks noGrp="1"/>
          </p:cNvSpPr>
          <p:nvPr>
            <p:ph type="subTitle" idx="1"/>
          </p:nvPr>
        </p:nvSpPr>
        <p:spPr>
          <a:xfrm>
            <a:off x="826947" y="4351010"/>
            <a:ext cx="10310736" cy="585081"/>
          </a:xfrm>
        </p:spPr>
        <p:txBody>
          <a:bodyPr/>
          <a:lstStyle/>
          <a:p>
            <a:r>
              <a:rPr lang="en-US" dirty="0" err="1"/>
              <a:t>Mitä</a:t>
            </a:r>
            <a:r>
              <a:rPr lang="en-US" dirty="0"/>
              <a:t> </a:t>
            </a:r>
            <a:r>
              <a:rPr lang="en-US" dirty="0" err="1"/>
              <a:t>päihteet</a:t>
            </a:r>
            <a:r>
              <a:rPr lang="en-US" dirty="0"/>
              <a:t> </a:t>
            </a:r>
            <a:r>
              <a:rPr lang="en-US" dirty="0" err="1"/>
              <a:t>ovat</a:t>
            </a:r>
            <a:r>
              <a:rPr lang="en-US" dirty="0"/>
              <a:t>? </a:t>
            </a:r>
            <a:r>
              <a:rPr lang="en-US" dirty="0" err="1"/>
              <a:t>Mitä</a:t>
            </a:r>
            <a:r>
              <a:rPr lang="en-US" dirty="0"/>
              <a:t> </a:t>
            </a:r>
            <a:r>
              <a:rPr lang="en-US" dirty="0" err="1"/>
              <a:t>päihteitä</a:t>
            </a:r>
            <a:r>
              <a:rPr lang="en-US" dirty="0"/>
              <a:t> on?</a:t>
            </a:r>
          </a:p>
          <a:p>
            <a:pPr marL="514350" indent="-514350">
              <a:buAutoNum type="arabicPeriod"/>
            </a:pPr>
            <a:r>
              <a:rPr lang="en-US" dirty="0"/>
              <a:t>Tunti</a:t>
            </a:r>
          </a:p>
          <a:p>
            <a:r>
              <a:rPr lang="en-US" sz="1200" dirty="0"/>
              <a:t>Turun </a:t>
            </a:r>
            <a:r>
              <a:rPr lang="en-US" sz="1200" dirty="0" err="1"/>
              <a:t>kaupungin</a:t>
            </a:r>
            <a:r>
              <a:rPr lang="en-US" sz="1200" dirty="0"/>
              <a:t> </a:t>
            </a:r>
            <a:r>
              <a:rPr lang="en-US" sz="1200" dirty="0" err="1"/>
              <a:t>ehkäisevän</a:t>
            </a:r>
            <a:r>
              <a:rPr lang="en-US" sz="1200" dirty="0"/>
              <a:t> </a:t>
            </a:r>
            <a:r>
              <a:rPr lang="en-US" sz="1200" dirty="0" err="1"/>
              <a:t>päihdetyön</a:t>
            </a:r>
            <a:r>
              <a:rPr lang="en-US" sz="1200" dirty="0"/>
              <a:t> </a:t>
            </a:r>
            <a:r>
              <a:rPr lang="en-US" sz="1200" dirty="0" err="1"/>
              <a:t>Selvästi</a:t>
            </a:r>
            <a:r>
              <a:rPr lang="en-US" sz="1200" dirty="0"/>
              <a:t> JEES! -</a:t>
            </a:r>
            <a:r>
              <a:rPr lang="en-US" sz="1200" dirty="0" err="1"/>
              <a:t>projekti</a:t>
            </a:r>
            <a:r>
              <a:rPr lang="en-US" sz="1200" dirty="0"/>
              <a:t> 2023-2025, Sanna </a:t>
            </a:r>
            <a:r>
              <a:rPr lang="en-US" sz="1200" dirty="0" err="1"/>
              <a:t>Tahko</a:t>
            </a:r>
            <a:r>
              <a:rPr lang="en-US" sz="1200" dirty="0"/>
              <a:t> &amp; Kristiina Helenius. </a:t>
            </a:r>
            <a:endParaRPr lang="en-US" dirty="0"/>
          </a:p>
          <a:p>
            <a:r>
              <a:rPr lang="en-US" sz="1200" dirty="0" err="1"/>
              <a:t>Lähteet</a:t>
            </a:r>
            <a:r>
              <a:rPr lang="en-US" sz="1200" dirty="0"/>
              <a:t>: </a:t>
            </a:r>
            <a:endParaRPr lang="en-US" sz="1200" b="0" dirty="0">
              <a:solidFill>
                <a:srgbClr val="000000"/>
              </a:solidFill>
            </a:endParaRPr>
          </a:p>
          <a:p>
            <a:r>
              <a:rPr lang="en-US" sz="1200" dirty="0" err="1"/>
              <a:t>Terveyden</a:t>
            </a:r>
            <a:r>
              <a:rPr lang="en-US" sz="1200" dirty="0"/>
              <a:t>- ja </a:t>
            </a:r>
            <a:r>
              <a:rPr lang="en-US" sz="1200" dirty="0" err="1"/>
              <a:t>hyvinvoinnin</a:t>
            </a:r>
            <a:r>
              <a:rPr lang="en-US" sz="1200" dirty="0"/>
              <a:t> </a:t>
            </a:r>
            <a:r>
              <a:rPr lang="en-US" sz="1200" dirty="0" err="1"/>
              <a:t>laitos</a:t>
            </a:r>
            <a:endParaRPr lang="en-US" sz="1200" b="0" dirty="0" err="1">
              <a:solidFill>
                <a:srgbClr val="000000"/>
              </a:solidFill>
            </a:endParaRPr>
          </a:p>
          <a:p>
            <a:r>
              <a:rPr lang="en-US" sz="1200" dirty="0" err="1"/>
              <a:t>Ehyt</a:t>
            </a:r>
            <a:r>
              <a:rPr lang="en-US" sz="1200" dirty="0"/>
              <a:t> </a:t>
            </a:r>
            <a:r>
              <a:rPr lang="en-US" sz="1200" dirty="0" err="1"/>
              <a:t>ry</a:t>
            </a:r>
            <a:endParaRPr lang="fi-FI" sz="1200" b="0" dirty="0" err="1">
              <a:solidFill>
                <a:srgbClr val="000000"/>
              </a:solidFill>
            </a:endParaRPr>
          </a:p>
          <a:p>
            <a:r>
              <a:rPr lang="en-US" sz="1200" err="1"/>
              <a:t>Päihdelinkki</a:t>
            </a:r>
            <a:endParaRPr lang="en-US" err="1"/>
          </a:p>
        </p:txBody>
      </p:sp>
      <p:sp>
        <p:nvSpPr>
          <p:cNvPr id="3" name="Text Placeholder 2" descr="Lähteet.">
            <a:extLst>
              <a:ext uri="{FF2B5EF4-FFF2-40B4-BE49-F238E27FC236}">
                <a16:creationId xmlns:a16="http://schemas.microsoft.com/office/drawing/2014/main" id="{4D3C7F67-F13E-4271-8834-399815C7EFCB}"/>
              </a:ext>
            </a:extLst>
          </p:cNvPr>
          <p:cNvSpPr>
            <a:spLocks noGrp="1"/>
          </p:cNvSpPr>
          <p:nvPr>
            <p:ph type="body" sz="quarter" idx="10"/>
          </p:nvPr>
        </p:nvSpPr>
        <p:spPr>
          <a:xfrm>
            <a:off x="640992" y="5883965"/>
            <a:ext cx="7885490" cy="581672"/>
          </a:xfrm>
        </p:spPr>
        <p:txBody>
          <a:bodyPr numCol="1">
            <a:normAutofit/>
          </a:bodyPr>
          <a:lstStyle/>
          <a:p>
            <a:pPr marL="0" indent="0">
              <a:lnSpc>
                <a:spcPct val="90000"/>
              </a:lnSpc>
              <a:spcAft>
                <a:spcPts val="600"/>
              </a:spcAft>
              <a:buNone/>
            </a:pPr>
            <a:endParaRPr lang="fi-FI" sz="1800"/>
          </a:p>
          <a:p>
            <a:pPr marL="457189" indent="-457189">
              <a:lnSpc>
                <a:spcPct val="90000"/>
              </a:lnSpc>
              <a:spcAft>
                <a:spcPts val="600"/>
              </a:spcAft>
              <a:buFont typeface="+mj-lt"/>
              <a:buAutoNum type="arabicPeriod"/>
            </a:pPr>
            <a:endParaRPr lang="fi-FI" sz="1800"/>
          </a:p>
          <a:p>
            <a:pPr marL="457189" indent="-457189">
              <a:lnSpc>
                <a:spcPct val="90000"/>
              </a:lnSpc>
              <a:spcAft>
                <a:spcPts val="600"/>
              </a:spcAft>
              <a:buFont typeface="+mj-lt"/>
              <a:buAutoNum type="arabicPeriod"/>
            </a:pPr>
            <a:endParaRPr lang="fi-FI" sz="1800"/>
          </a:p>
        </p:txBody>
      </p:sp>
    </p:spTree>
    <p:extLst>
      <p:ext uri="{BB962C8B-B14F-4D97-AF65-F5344CB8AC3E}">
        <p14:creationId xmlns:p14="http://schemas.microsoft.com/office/powerpoint/2010/main" val="1714351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73CC51A-69D5-4F1F-622E-E18F1437DFE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332" y="96190"/>
            <a:ext cx="11705335" cy="1359526"/>
          </a:xfrm>
          <a:prstGeom prst="rect">
            <a:avLst/>
          </a:prstGeom>
        </p:spPr>
      </p:pic>
      <p:sp>
        <p:nvSpPr>
          <p:cNvPr id="2" name="Otsikko 1">
            <a:extLst>
              <a:ext uri="{FF2B5EF4-FFF2-40B4-BE49-F238E27FC236}">
                <a16:creationId xmlns:a16="http://schemas.microsoft.com/office/drawing/2014/main" id="{F6861667-28EE-805E-987D-D3DA87588F24}"/>
              </a:ext>
            </a:extLst>
          </p:cNvPr>
          <p:cNvSpPr>
            <a:spLocks noGrp="1"/>
          </p:cNvSpPr>
          <p:nvPr>
            <p:ph type="title"/>
          </p:nvPr>
        </p:nvSpPr>
        <p:spPr>
          <a:xfrm>
            <a:off x="904424" y="426171"/>
            <a:ext cx="10435091" cy="715331"/>
          </a:xfrm>
        </p:spPr>
        <p:txBody>
          <a:bodyPr wrap="square" anchor="b">
            <a:normAutofit/>
          </a:bodyPr>
          <a:lstStyle/>
          <a:p>
            <a:pPr algn="ctr"/>
            <a:r>
              <a:rPr lang="fi-FI">
                <a:solidFill>
                  <a:schemeClr val="bg1"/>
                </a:solidFill>
              </a:rPr>
              <a:t>Kaveritaidot ja ryhmähenki</a:t>
            </a:r>
          </a:p>
        </p:txBody>
      </p:sp>
      <p:sp>
        <p:nvSpPr>
          <p:cNvPr id="3079" name="Text Placeholder 2">
            <a:extLst>
              <a:ext uri="{FF2B5EF4-FFF2-40B4-BE49-F238E27FC236}">
                <a16:creationId xmlns:a16="http://schemas.microsoft.com/office/drawing/2014/main" id="{86861C3A-3EAD-EFD0-8C73-B0CFAE8C39D8}"/>
              </a:ext>
            </a:extLst>
          </p:cNvPr>
          <p:cNvSpPr>
            <a:spLocks noGrp="1"/>
          </p:cNvSpPr>
          <p:nvPr>
            <p:ph type="body" idx="1"/>
          </p:nvPr>
        </p:nvSpPr>
        <p:spPr/>
        <p:txBody>
          <a:bodyPr vert="horz" lIns="0" tIns="0" rIns="0" bIns="0" rtlCol="0" anchor="t">
            <a:noAutofit/>
          </a:bodyPr>
          <a:lstStyle/>
          <a:p>
            <a:pPr marL="239395" indent="-239395"/>
            <a:endParaRPr lang="en-US"/>
          </a:p>
          <a:p>
            <a:pPr marL="239395" indent="-239395"/>
            <a:r>
              <a:rPr lang="en-US" sz="2000" err="1"/>
              <a:t>Pohdi</a:t>
            </a:r>
            <a:r>
              <a:rPr lang="en-US" sz="2000"/>
              <a:t> ja </a:t>
            </a:r>
            <a:r>
              <a:rPr lang="en-US" sz="2000" err="1"/>
              <a:t>kirjoita</a:t>
            </a:r>
            <a:r>
              <a:rPr lang="en-US" sz="2000"/>
              <a:t> </a:t>
            </a:r>
            <a:r>
              <a:rPr lang="en-US" sz="2000" err="1"/>
              <a:t>paperille</a:t>
            </a:r>
            <a:r>
              <a:rPr lang="en-US" sz="2000"/>
              <a:t> </a:t>
            </a:r>
            <a:r>
              <a:rPr lang="en-US" sz="2000" err="1"/>
              <a:t>kolme</a:t>
            </a:r>
            <a:r>
              <a:rPr lang="en-US" sz="2000"/>
              <a:t> </a:t>
            </a:r>
            <a:r>
              <a:rPr lang="en-US" sz="2000" err="1"/>
              <a:t>sinun</a:t>
            </a:r>
            <a:r>
              <a:rPr lang="en-US" sz="2000"/>
              <a:t> </a:t>
            </a:r>
            <a:r>
              <a:rPr lang="en-US" sz="2000" err="1"/>
              <a:t>mielestäsi</a:t>
            </a:r>
            <a:r>
              <a:rPr lang="en-US" sz="2000"/>
              <a:t> </a:t>
            </a:r>
            <a:r>
              <a:rPr lang="en-US" sz="2000" err="1"/>
              <a:t>tärkeää</a:t>
            </a:r>
            <a:r>
              <a:rPr lang="en-US" sz="2000"/>
              <a:t> </a:t>
            </a:r>
            <a:r>
              <a:rPr lang="en-US" sz="2000" err="1"/>
              <a:t>kaveritaitoa</a:t>
            </a:r>
            <a:r>
              <a:rPr lang="en-US" sz="2000"/>
              <a:t> tai </a:t>
            </a:r>
            <a:r>
              <a:rPr lang="en-US" sz="2000" err="1"/>
              <a:t>hyvää</a:t>
            </a:r>
            <a:r>
              <a:rPr lang="en-US" sz="2000"/>
              <a:t> </a:t>
            </a:r>
            <a:r>
              <a:rPr lang="en-US" sz="2000" err="1"/>
              <a:t>arvoa</a:t>
            </a:r>
            <a:r>
              <a:rPr lang="en-US" sz="2000"/>
              <a:t> </a:t>
            </a:r>
            <a:r>
              <a:rPr lang="en-US" sz="2000" err="1"/>
              <a:t>jotka</a:t>
            </a:r>
            <a:r>
              <a:rPr lang="en-US" sz="2000"/>
              <a:t> </a:t>
            </a:r>
            <a:r>
              <a:rPr lang="en-US" sz="2000" err="1"/>
              <a:t>lisäävät</a:t>
            </a:r>
            <a:r>
              <a:rPr lang="en-US" sz="2000"/>
              <a:t> </a:t>
            </a:r>
            <a:r>
              <a:rPr lang="en-US" sz="2000" err="1"/>
              <a:t>turvallisuutta</a:t>
            </a:r>
            <a:r>
              <a:rPr lang="en-US" sz="2000"/>
              <a:t> ja </a:t>
            </a:r>
            <a:r>
              <a:rPr lang="en-US" sz="2000" err="1"/>
              <a:t>hyvää</a:t>
            </a:r>
            <a:r>
              <a:rPr lang="en-US" sz="2000"/>
              <a:t> </a:t>
            </a:r>
            <a:r>
              <a:rPr lang="en-US" sz="2000" err="1"/>
              <a:t>henkeä</a:t>
            </a:r>
            <a:r>
              <a:rPr lang="en-US" sz="2000"/>
              <a:t> </a:t>
            </a:r>
            <a:r>
              <a:rPr lang="en-US" sz="2000" err="1"/>
              <a:t>ryhmässä</a:t>
            </a:r>
            <a:r>
              <a:rPr lang="en-US" sz="2000"/>
              <a:t> tai </a:t>
            </a:r>
            <a:r>
              <a:rPr lang="en-US" sz="2000" err="1"/>
              <a:t>luokassa</a:t>
            </a:r>
            <a:r>
              <a:rPr lang="en-US" sz="2000"/>
              <a:t>.</a:t>
            </a:r>
          </a:p>
          <a:p>
            <a:pPr marL="0" indent="0">
              <a:buNone/>
            </a:pPr>
            <a:r>
              <a:rPr lang="en-US" sz="1600" i="1"/>
              <a:t>    </a:t>
            </a:r>
            <a:r>
              <a:rPr lang="en-US" sz="1600" i="1" err="1"/>
              <a:t>Esim</a:t>
            </a:r>
            <a:r>
              <a:rPr lang="en-US" sz="1600" i="1"/>
              <a:t>. </a:t>
            </a:r>
            <a:r>
              <a:rPr lang="en-US" sz="1600" i="1" err="1"/>
              <a:t>Ystävällisyys</a:t>
            </a:r>
            <a:r>
              <a:rPr lang="en-US" sz="1600" i="1"/>
              <a:t>, </a:t>
            </a:r>
            <a:r>
              <a:rPr lang="en-US" sz="1600" i="1" err="1"/>
              <a:t>päihteettömyys</a:t>
            </a:r>
            <a:r>
              <a:rPr lang="en-US" sz="1600" i="1"/>
              <a:t>, </a:t>
            </a:r>
            <a:r>
              <a:rPr lang="en-US" sz="1600" i="1" err="1"/>
              <a:t>toisen</a:t>
            </a:r>
            <a:r>
              <a:rPr lang="en-US" sz="1600" i="1"/>
              <a:t> </a:t>
            </a:r>
            <a:r>
              <a:rPr lang="en-US" sz="1600" i="1" err="1"/>
              <a:t>huomioon</a:t>
            </a:r>
            <a:r>
              <a:rPr lang="en-US" sz="1600" i="1"/>
              <a:t> </a:t>
            </a:r>
            <a:r>
              <a:rPr lang="en-US" sz="1600" i="1" err="1"/>
              <a:t>ottaminen</a:t>
            </a:r>
            <a:r>
              <a:rPr lang="en-US" sz="1600" i="1"/>
              <a:t> </a:t>
            </a:r>
            <a:r>
              <a:rPr lang="en-US" sz="1600" i="1" err="1"/>
              <a:t>jne</a:t>
            </a:r>
            <a:r>
              <a:rPr lang="en-US" sz="1600" i="1"/>
              <a:t>.</a:t>
            </a:r>
          </a:p>
          <a:p>
            <a:pPr marL="0" indent="0">
              <a:buNone/>
            </a:pPr>
            <a:endParaRPr lang="en-US" sz="1600" i="1"/>
          </a:p>
          <a:p>
            <a:pPr marL="239395" indent="-239395"/>
            <a:r>
              <a:rPr lang="en-US" sz="2000" err="1"/>
              <a:t>Mietitään</a:t>
            </a:r>
            <a:r>
              <a:rPr lang="en-US" sz="2000"/>
              <a:t> </a:t>
            </a:r>
            <a:r>
              <a:rPr lang="en-US" sz="2000" err="1"/>
              <a:t>miten</a:t>
            </a:r>
            <a:r>
              <a:rPr lang="en-US" sz="2000"/>
              <a:t> </a:t>
            </a:r>
            <a:r>
              <a:rPr lang="en-US" sz="2000" err="1"/>
              <a:t>nämä</a:t>
            </a:r>
            <a:r>
              <a:rPr lang="en-US" sz="2000"/>
              <a:t> </a:t>
            </a:r>
            <a:r>
              <a:rPr lang="en-US" sz="2000" err="1"/>
              <a:t>arvot</a:t>
            </a:r>
            <a:r>
              <a:rPr lang="en-US" sz="2000"/>
              <a:t> </a:t>
            </a:r>
            <a:r>
              <a:rPr lang="en-US" sz="2000" err="1"/>
              <a:t>suojaavat</a:t>
            </a:r>
            <a:r>
              <a:rPr lang="en-US" sz="2000"/>
              <a:t> </a:t>
            </a:r>
            <a:r>
              <a:rPr lang="en-US" sz="2000" err="1"/>
              <a:t>meitä</a:t>
            </a:r>
            <a:r>
              <a:rPr lang="en-US" sz="2000"/>
              <a:t> </a:t>
            </a:r>
            <a:r>
              <a:rPr lang="en-US" sz="2000" err="1"/>
              <a:t>ryhmässä</a:t>
            </a:r>
            <a:r>
              <a:rPr lang="en-US" sz="2000"/>
              <a:t> ja </a:t>
            </a:r>
            <a:r>
              <a:rPr lang="en-US" sz="2000" err="1"/>
              <a:t>yksilöinä</a:t>
            </a:r>
            <a:r>
              <a:rPr lang="en-US" sz="2000"/>
              <a:t>?</a:t>
            </a:r>
          </a:p>
          <a:p>
            <a:pPr marL="239395" indent="-239395"/>
            <a:endParaRPr lang="en-US" sz="2000"/>
          </a:p>
          <a:p>
            <a:pPr marL="239395" indent="-239395"/>
            <a:r>
              <a:rPr lang="en-US" sz="2000" err="1"/>
              <a:t>Vaikuttaako</a:t>
            </a:r>
            <a:r>
              <a:rPr lang="en-US" sz="2000"/>
              <a:t> </a:t>
            </a:r>
            <a:r>
              <a:rPr lang="en-US" sz="2000" err="1"/>
              <a:t>ryhmähenki</a:t>
            </a:r>
            <a:r>
              <a:rPr lang="en-US" sz="2000"/>
              <a:t> </a:t>
            </a:r>
            <a:r>
              <a:rPr lang="en-US" sz="2000" err="1"/>
              <a:t>muuhunkin</a:t>
            </a:r>
            <a:r>
              <a:rPr lang="en-US" sz="2000"/>
              <a:t> </a:t>
            </a:r>
            <a:r>
              <a:rPr lang="en-US" sz="2000" err="1"/>
              <a:t>kuin</a:t>
            </a:r>
            <a:r>
              <a:rPr lang="en-US" sz="2000"/>
              <a:t> </a:t>
            </a:r>
            <a:r>
              <a:rPr lang="en-US" sz="2000" err="1"/>
              <a:t>fiilikseen</a:t>
            </a:r>
            <a:r>
              <a:rPr lang="en-US" sz="2000"/>
              <a:t>?</a:t>
            </a:r>
          </a:p>
          <a:p>
            <a:pPr marL="0" indent="0">
              <a:buNone/>
            </a:pPr>
            <a:endParaRPr lang="en-US"/>
          </a:p>
          <a:p>
            <a:pPr marL="239395" indent="-239395"/>
            <a:endParaRPr lang="en-US"/>
          </a:p>
          <a:p>
            <a:pPr marL="0" indent="0">
              <a:buNone/>
            </a:pPr>
            <a:endParaRPr lang="en-US"/>
          </a:p>
        </p:txBody>
      </p:sp>
      <p:sp>
        <p:nvSpPr>
          <p:cNvPr id="3" name="Tekstiruutu 2">
            <a:extLst>
              <a:ext uri="{FF2B5EF4-FFF2-40B4-BE49-F238E27FC236}">
                <a16:creationId xmlns:a16="http://schemas.microsoft.com/office/drawing/2014/main" id="{9BC56770-4E8C-7328-9D41-7092A77BD282}"/>
              </a:ext>
            </a:extLst>
          </p:cNvPr>
          <p:cNvSpPr txBox="1"/>
          <p:nvPr/>
        </p:nvSpPr>
        <p:spPr>
          <a:xfrm>
            <a:off x="821823" y="5981878"/>
            <a:ext cx="95026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b="1" i="1">
                <a:cs typeface="Arial"/>
              </a:rPr>
              <a:t>Tehdään näistä yhteisistä arvoista kartongille yhteinen huoneentaulu, mikä kiinnitetään oman luokan seinälle!</a:t>
            </a:r>
          </a:p>
        </p:txBody>
      </p:sp>
    </p:spTree>
    <p:extLst>
      <p:ext uri="{BB962C8B-B14F-4D97-AF65-F5344CB8AC3E}">
        <p14:creationId xmlns:p14="http://schemas.microsoft.com/office/powerpoint/2010/main" val="3727765492"/>
      </p:ext>
    </p:extLst>
  </p:cSld>
  <p:clrMapOvr>
    <a:masterClrMapping/>
  </p:clrMapOvr>
  <p:transition spd="slow">
    <p:push dir="u"/>
  </p:transition>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92BC2-CD81-0031-1F18-6FC50D6ACA0C}"/>
              </a:ext>
            </a:extLst>
          </p:cNvPr>
          <p:cNvSpPr>
            <a:spLocks noGrp="1"/>
          </p:cNvSpPr>
          <p:nvPr>
            <p:ph type="title" idx="4294967295"/>
          </p:nvPr>
        </p:nvSpPr>
        <p:spPr>
          <a:xfrm>
            <a:off x="1528763" y="5387975"/>
            <a:ext cx="10193337" cy="1470025"/>
          </a:xfrm>
          <a:prstGeom prst="rect">
            <a:avLst/>
          </a:prstGeom>
          <a:noFill/>
          <a:ln>
            <a:noFill/>
            <a:prstDash/>
          </a:ln>
          <a:effectLst/>
        </p:spPr>
        <p:txBody>
          <a:bodyPr rot="0" spcFirstLastPara="0" vertOverflow="overflow" horzOverflow="overflow" vert="horz" wrap="square" lIns="0" tIns="144000" rIns="0" bIns="144000" numCol="1" spcCol="0" rtlCol="0" fromWordArt="0" anchor="ctr" anchorCtr="0" forceAA="0" compatLnSpc="1">
            <a:prstTxWarp prst="textNoShape">
              <a:avLst/>
            </a:prstTxWarp>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i-FI" sz="2800" b="1" i="0" u="none" strike="noStrike" kern="1200" cap="none" spc="0" normalizeH="0" baseline="0" noProof="0">
                <a:ln>
                  <a:noFill/>
                </a:ln>
                <a:solidFill>
                  <a:schemeClr val="bg1"/>
                </a:solidFill>
                <a:effectLst/>
                <a:uLnTx/>
                <a:uFillTx/>
                <a:latin typeface="+mn-lt"/>
                <a:ea typeface="+mn-ea"/>
                <a:cs typeface="+mn-cs"/>
              </a:rPr>
              <a:t>Tehtävä: Ryhdy rikostutkijaksi</a:t>
            </a:r>
          </a:p>
        </p:txBody>
      </p:sp>
      <p:pic>
        <p:nvPicPr>
          <p:cNvPr id="5" name="Kuva 4" descr="Poliisiauto kadulla">
            <a:extLst>
              <a:ext uri="{FF2B5EF4-FFF2-40B4-BE49-F238E27FC236}">
                <a16:creationId xmlns:a16="http://schemas.microsoft.com/office/drawing/2014/main" id="{D333704D-DDDD-CD53-442D-675F2DCB99C7}"/>
              </a:ext>
            </a:extLst>
          </p:cNvPr>
          <p:cNvPicPr>
            <a:picLocks noChangeAspect="1"/>
          </p:cNvPicPr>
          <p:nvPr/>
        </p:nvPicPr>
        <p:blipFill rotWithShape="1">
          <a:blip r:embed="rId3">
            <a:extLst>
              <a:ext uri="{28A0092B-C50C-407E-A947-70E740481C1C}">
                <a14:useLocalDpi xmlns:a14="http://schemas.microsoft.com/office/drawing/2010/main" val="0"/>
              </a:ext>
            </a:extLst>
          </a:blip>
          <a:srcRect t="11986" b="21799"/>
          <a:stretch/>
        </p:blipFill>
        <p:spPr>
          <a:xfrm>
            <a:off x="2" y="11"/>
            <a:ext cx="12192001" cy="5388667"/>
          </a:xfrm>
          <a:prstGeom prst="rect">
            <a:avLst/>
          </a:prstGeom>
          <a:noFill/>
        </p:spPr>
      </p:pic>
    </p:spTree>
    <p:extLst>
      <p:ext uri="{BB962C8B-B14F-4D97-AF65-F5344CB8AC3E}">
        <p14:creationId xmlns:p14="http://schemas.microsoft.com/office/powerpoint/2010/main" val="2958105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956FB825-1215-226C-20A4-083323925B59}"/>
              </a:ext>
            </a:extLst>
          </p:cNvPr>
          <p:cNvSpPr>
            <a:spLocks noGrp="1"/>
          </p:cNvSpPr>
          <p:nvPr>
            <p:ph type="body" idx="1"/>
          </p:nvPr>
        </p:nvSpPr>
        <p:spPr>
          <a:xfrm>
            <a:off x="823246" y="390951"/>
            <a:ext cx="10552847" cy="5568602"/>
          </a:xfrm>
        </p:spPr>
        <p:txBody>
          <a:bodyPr vert="horz" lIns="0" tIns="45720" rIns="0" bIns="45720" rtlCol="0" anchor="t">
            <a:noAutofit/>
          </a:bodyPr>
          <a:lstStyle/>
          <a:p>
            <a:pPr marL="0" indent="0">
              <a:buNone/>
            </a:pPr>
            <a:r>
              <a:rPr lang="fi-FI" sz="1800"/>
              <a:t>Poikajoukko ostaa yhteensä 60 kananmunaa, odottaa, että ilta hämärtyy ja lähtee sitten liikkeelle etsimään sopivia kohteita. Omakotitaloalueella he heittelevät kananmunia seiniin ja ikkunoihin ja pinkovat karkuun minkä jaloistaan pääsevät. Keskustaan päin kulkiessaan he ylittivät moottoritien ja pysähtyivät sillalle pudottelemaan kananmunia alta ajavien autojen päälle. Keskustassa joukko heittelee kananmunia patsaisiin, ohi ajavien pyöräilijöiden polkupyöriin ja kadun vieressä oleviin penkkeihin. Sotkua syntyy paljon ja pojilla on hauskaa, kun he näkevät ihmisten närkästyvän.</a:t>
            </a:r>
          </a:p>
          <a:p>
            <a:pPr marL="0" indent="0">
              <a:buNone/>
            </a:pPr>
            <a:r>
              <a:rPr lang="fi-FI" sz="1800"/>
              <a:t>Pojat päättävät yhdessä, että viimeiset munat käytetään koulun pihalla olevan taideteoksen töhrimiseen. Kun he saapuvat paikalle, he huomaavat pihalla vartiointifirman auton.  Pojat eivät välitä autosta vaan jatkavat kohti patsasta.</a:t>
            </a:r>
          </a:p>
          <a:p>
            <a:pPr marL="0" indent="0">
              <a:buNone/>
            </a:pPr>
            <a:r>
              <a:rPr lang="fi-FI" sz="1800"/>
              <a:t>Määränpäässä Mika ottaa ensimmäisenä kananmunan käteensä ja tähtää suoraan patsaan päähän. Muut repeävät räkäiseen nauruun ja alkavat myös heitellä munia. Sisällä koulussa ollut vartija huomaa poikien touhun ja säntää pihalle. Mika näkee vartijan ja menee paniikkiin. Hän ottaa repustaan puukon, osoittaa sillä vartijaa ja huutaa: ”Jos tuut </a:t>
            </a:r>
            <a:r>
              <a:rPr lang="fi-FI" sz="1800" err="1"/>
              <a:t>lähemmäks</a:t>
            </a:r>
            <a:r>
              <a:rPr lang="fi-FI" sz="1800"/>
              <a:t>, pääset </a:t>
            </a:r>
            <a:r>
              <a:rPr lang="fi-FI" sz="1800" err="1"/>
              <a:t>hengestäs</a:t>
            </a:r>
            <a:r>
              <a:rPr lang="fi-FI" sz="1800"/>
              <a:t>!” Vartija pysähtyy hölmistyneenä mutta myös oman turvallisuutensa vuoksi. Hän kysyy mitä pojat oikein ajattelevat. Pojat katsovat toisiaan hätääntyneinä, kunnes Mika päättää, että on aika häipyä paikalta.</a:t>
            </a:r>
          </a:p>
          <a:p>
            <a:pPr marL="238760" indent="-238760"/>
            <a:endParaRPr lang="fi-FI" sz="1400"/>
          </a:p>
        </p:txBody>
      </p:sp>
      <p:sp>
        <p:nvSpPr>
          <p:cNvPr id="2" name="Tekstiruutu 1">
            <a:extLst>
              <a:ext uri="{FF2B5EF4-FFF2-40B4-BE49-F238E27FC236}">
                <a16:creationId xmlns:a16="http://schemas.microsoft.com/office/drawing/2014/main" id="{EE371D4D-0008-39B9-CBC9-E97A2DAC04F3}"/>
              </a:ext>
            </a:extLst>
          </p:cNvPr>
          <p:cNvSpPr txBox="1"/>
          <p:nvPr/>
        </p:nvSpPr>
        <p:spPr>
          <a:xfrm>
            <a:off x="1395689" y="5221303"/>
            <a:ext cx="38350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fi-FI" b="1"/>
              <a:t>Rikoslaki Luku 35​ § 1​</a:t>
            </a:r>
            <a:endParaRPr lang="fi-FI" b="1">
              <a:cs typeface="Arial"/>
            </a:endParaRPr>
          </a:p>
          <a:p>
            <a:pPr marL="228600" indent="-228600">
              <a:buFont typeface=""/>
              <a:buChar char="•"/>
            </a:pPr>
            <a:r>
              <a:rPr lang="fi-FI" b="1"/>
              <a:t>Vahingonteko​</a:t>
            </a:r>
          </a:p>
          <a:p>
            <a:r>
              <a:rPr lang="fi-FI" b="1">
                <a:cs typeface="Arial"/>
              </a:rPr>
              <a:t>(Pojat vahingoittavat julkista, sekä yksityistä omaisuutta)</a:t>
            </a:r>
          </a:p>
        </p:txBody>
      </p:sp>
      <p:sp>
        <p:nvSpPr>
          <p:cNvPr id="4" name="Tekstiruutu 3">
            <a:extLst>
              <a:ext uri="{FF2B5EF4-FFF2-40B4-BE49-F238E27FC236}">
                <a16:creationId xmlns:a16="http://schemas.microsoft.com/office/drawing/2014/main" id="{21D19B35-B2E8-894F-4962-47C405AF5F85}"/>
              </a:ext>
            </a:extLst>
          </p:cNvPr>
          <p:cNvSpPr txBox="1"/>
          <p:nvPr/>
        </p:nvSpPr>
        <p:spPr>
          <a:xfrm>
            <a:off x="5630081" y="5221303"/>
            <a:ext cx="366442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fi-FI" b="1"/>
              <a:t>Rikoslaki Luku 25</a:t>
            </a:r>
            <a:r>
              <a:rPr lang="en-US" b="1"/>
              <a:t>​ </a:t>
            </a:r>
            <a:r>
              <a:rPr lang="fi-FI" b="1"/>
              <a:t>§ 7​</a:t>
            </a:r>
            <a:endParaRPr lang="fi-FI" b="1">
              <a:cs typeface="Arial"/>
            </a:endParaRPr>
          </a:p>
          <a:p>
            <a:pPr marL="228600" indent="-228600">
              <a:buFont typeface=""/>
              <a:buChar char="•"/>
            </a:pPr>
            <a:r>
              <a:rPr lang="fi-FI" b="1"/>
              <a:t>Laiton uhkaus</a:t>
            </a:r>
            <a:r>
              <a:rPr lang="en-US" b="1"/>
              <a:t>​</a:t>
            </a:r>
          </a:p>
          <a:p>
            <a:r>
              <a:rPr lang="en-US" b="1">
                <a:cs typeface="Arial"/>
              </a:rPr>
              <a:t>(Mika </a:t>
            </a:r>
            <a:r>
              <a:rPr lang="en-US" b="1" err="1">
                <a:cs typeface="Arial"/>
              </a:rPr>
              <a:t>uhkaa</a:t>
            </a:r>
            <a:r>
              <a:rPr lang="en-US" b="1">
                <a:cs typeface="Arial"/>
              </a:rPr>
              <a:t> </a:t>
            </a:r>
            <a:r>
              <a:rPr lang="en-US" b="1" err="1">
                <a:cs typeface="Arial"/>
              </a:rPr>
              <a:t>vartijan</a:t>
            </a:r>
            <a:r>
              <a:rPr lang="en-US" b="1">
                <a:cs typeface="Arial"/>
              </a:rPr>
              <a:t> </a:t>
            </a:r>
            <a:r>
              <a:rPr lang="en-US" b="1" err="1">
                <a:cs typeface="Arial"/>
              </a:rPr>
              <a:t>henkeä</a:t>
            </a:r>
            <a:r>
              <a:rPr lang="en-US" b="1">
                <a:cs typeface="Arial"/>
              </a:rPr>
              <a:t>)</a:t>
            </a:r>
          </a:p>
        </p:txBody>
      </p:sp>
    </p:spTree>
    <p:extLst>
      <p:ext uri="{BB962C8B-B14F-4D97-AF65-F5344CB8AC3E}">
        <p14:creationId xmlns:p14="http://schemas.microsoft.com/office/powerpoint/2010/main" val="3974009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4298B-BAE3-CE9D-489A-24B5C0B7D007}"/>
              </a:ext>
            </a:extLst>
          </p:cNvPr>
          <p:cNvSpPr>
            <a:spLocks noGrp="1"/>
          </p:cNvSpPr>
          <p:nvPr>
            <p:ph type="title"/>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3600">
                <a:solidFill>
                  <a:srgbClr val="FFFFFF"/>
                </a:solidFill>
              </a:rPr>
              <a:t>Mistä apua eri tilanteisiin?</a:t>
            </a:r>
          </a:p>
        </p:txBody>
      </p:sp>
      <p:sp>
        <p:nvSpPr>
          <p:cNvPr id="3" name="Tekstin paikkamerkki 2">
            <a:extLst>
              <a:ext uri="{FF2B5EF4-FFF2-40B4-BE49-F238E27FC236}">
                <a16:creationId xmlns:a16="http://schemas.microsoft.com/office/drawing/2014/main" id="{DD4BA08B-9D97-7823-4458-41E6D35D81F0}"/>
              </a:ext>
            </a:extLst>
          </p:cNvPr>
          <p:cNvSpPr>
            <a:spLocks noGrp="1"/>
          </p:cNvSpPr>
          <p:nvPr>
            <p:ph type="body" idx="1"/>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fontAlgn="base"/>
            <a:r>
              <a:rPr lang="fi-FI" sz="1600" u="sng">
                <a:solidFill>
                  <a:schemeClr val="bg1"/>
                </a:solidFill>
                <a:latin typeface="Arial" panose="020B0604020202020204" pitchFamily="34" charset="0"/>
                <a:ea typeface="Times New Roman" panose="02020603050405020304" pitchFamily="18" charset="0"/>
              </a:rPr>
              <a:t>RIKU.FI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Times New Roman" panose="02020603050405020304" pitchFamily="18" charset="0"/>
              </a:rPr>
              <a:t>Rikosuhripäivystys 116 006 palvelee suomeksi ma–pe kello 9–20.</a:t>
            </a:r>
            <a:r>
              <a:rPr lang="fi-FI" sz="1600">
                <a:solidFill>
                  <a:schemeClr val="bg1"/>
                </a:solidFill>
                <a:latin typeface="Times New Roman" panose="02020603050405020304" pitchFamily="18" charset="0"/>
                <a:ea typeface="Times New Roman" panose="02020603050405020304" pitchFamily="18" charset="0"/>
              </a:rPr>
              <a:t> (maksuton + anonyymi) RIKU-Chat nettisivuilla.</a:t>
            </a:r>
          </a:p>
          <a:p>
            <a:pPr fontAlgn="base"/>
            <a:r>
              <a:rPr lang="fi-FI" sz="1600" u="sng">
                <a:solidFill>
                  <a:schemeClr val="bg1"/>
                </a:solidFill>
                <a:latin typeface="Arial" panose="020B0604020202020204" pitchFamily="34" charset="0"/>
                <a:ea typeface="Times New Roman" panose="02020603050405020304" pitchFamily="18" charset="0"/>
              </a:rPr>
              <a:t>MLL.FI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Times New Roman" panose="02020603050405020304" pitchFamily="18" charset="0"/>
              </a:rPr>
              <a:t>MLL </a:t>
            </a:r>
            <a:r>
              <a:rPr lang="fi-FI" sz="1600" b="1">
                <a:solidFill>
                  <a:schemeClr val="bg1"/>
                </a:solidFill>
                <a:latin typeface="Arial" panose="020B0604020202020204" pitchFamily="34" charset="0"/>
                <a:ea typeface="Times New Roman" panose="02020603050405020304" pitchFamily="18" charset="0"/>
              </a:rPr>
              <a:t>Lasten ja nuorten puhelin </a:t>
            </a:r>
            <a:r>
              <a:rPr lang="fi-FI" sz="1600" b="1" u="sng">
                <a:solidFill>
                  <a:schemeClr val="bg1"/>
                </a:solidFill>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116 111</a:t>
            </a:r>
            <a:r>
              <a:rPr lang="fi-FI" sz="1600" b="1">
                <a:solidFill>
                  <a:schemeClr val="bg1"/>
                </a:solidFill>
                <a:latin typeface="Arial" panose="020B0604020202020204" pitchFamily="34" charset="0"/>
                <a:ea typeface="Times New Roman" panose="02020603050405020304" pitchFamily="18" charset="0"/>
              </a:rPr>
              <a:t> </a:t>
            </a:r>
            <a:r>
              <a:rPr lang="fi-FI" sz="1600">
                <a:solidFill>
                  <a:schemeClr val="bg1"/>
                </a:solidFill>
                <a:latin typeface="Arial" panose="020B0604020202020204" pitchFamily="34" charset="0"/>
                <a:ea typeface="Times New Roman" panose="02020603050405020304" pitchFamily="18" charset="0"/>
              </a:rPr>
              <a:t>maanantaista perjantaihin kello 14–20, lauantaisin ja sunnuntaisin kello 17–20 (maksuton + anonyymi)</a:t>
            </a:r>
            <a:endParaRPr lang="fi-FI" sz="1600">
              <a:solidFill>
                <a:schemeClr val="bg1"/>
              </a:solidFill>
              <a:latin typeface="Times New Roman" panose="02020603050405020304" pitchFamily="18" charset="0"/>
              <a:ea typeface="Times New Roman" panose="02020603050405020304" pitchFamily="18" charset="0"/>
            </a:endParaRPr>
          </a:p>
          <a:p>
            <a:pPr fontAlgn="base"/>
            <a:r>
              <a:rPr lang="fi-FI" sz="1600" u="sng">
                <a:solidFill>
                  <a:schemeClr val="bg1"/>
                </a:solidFill>
                <a:latin typeface="Arial" panose="020B0604020202020204" pitchFamily="34" charset="0"/>
                <a:ea typeface="Times New Roman" panose="02020603050405020304" pitchFamily="18" charset="0"/>
              </a:rPr>
              <a:t>Ehyt.fi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Times New Roman" panose="02020603050405020304" pitchFamily="18" charset="0"/>
              </a:rPr>
              <a:t>EHYT ry:n päihdeneuvonta Puhelinnumero: 0800 900 45​</a:t>
            </a:r>
            <a:r>
              <a:rPr lang="fi-FI" sz="1600">
                <a:solidFill>
                  <a:schemeClr val="bg1"/>
                </a:solidFill>
                <a:latin typeface="Times New Roman" panose="02020603050405020304" pitchFamily="18" charset="0"/>
                <a:ea typeface="Times New Roman" panose="02020603050405020304" pitchFamily="18" charset="0"/>
              </a:rPr>
              <a:t> </a:t>
            </a:r>
            <a:r>
              <a:rPr lang="fi-FI" sz="1600">
                <a:solidFill>
                  <a:schemeClr val="bg1"/>
                </a:solidFill>
                <a:latin typeface="Arial" panose="020B0604020202020204" pitchFamily="34" charset="0"/>
                <a:ea typeface="Times New Roman" panose="02020603050405020304" pitchFamily="18" charset="0"/>
              </a:rPr>
              <a:t>(maksuton + anonyymi + aina voi soittaa)</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Calibri" panose="020F0502020204030204" pitchFamily="34" charset="0"/>
              </a:rPr>
              <a:t>112-Sovellus (palveluneuvonta, tiedonhaku)</a:t>
            </a:r>
            <a:endParaRPr lang="fi-FI" sz="1600">
              <a:solidFill>
                <a:schemeClr val="bg1"/>
              </a:solidFill>
            </a:endParaRPr>
          </a:p>
          <a:p>
            <a:pPr marL="0" indent="0" fontAlgn="base">
              <a:buNone/>
            </a:pPr>
            <a:endParaRPr lang="fi-FI" sz="160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0173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extLst>
              <p:ext uri="{D42A27DB-BD31-4B8C-83A1-F6EECF244321}">
                <p14:modId xmlns:p14="http://schemas.microsoft.com/office/powerpoint/2010/main" val="451394319"/>
              </p:ext>
            </p:extLst>
          </p:nvPr>
        </p:nvGraphicFramePr>
        <p:xfrm>
          <a:off x="647700" y="533400"/>
          <a:ext cx="10801548" cy="602809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en-US" sz="2000" dirty="0" err="1"/>
                        <a:t>Lailliset</a:t>
                      </a:r>
                      <a:r>
                        <a:rPr lang="en-US" sz="2000" dirty="0"/>
                        <a:t> </a:t>
                      </a:r>
                      <a:r>
                        <a:rPr lang="en-US" sz="2000" dirty="0" err="1"/>
                        <a:t>päihteet</a:t>
                      </a:r>
                    </a:p>
                  </a:txBody>
                  <a:tcPr/>
                </a:tc>
                <a:tc>
                  <a:txBody>
                    <a:bodyPr/>
                    <a:lstStyle/>
                    <a:p>
                      <a:r>
                        <a:rPr lang="en-US" sz="2000" dirty="0" err="1"/>
                        <a:t>Laittomat</a:t>
                      </a:r>
                      <a:r>
                        <a:rPr lang="en-US" sz="2000" dirty="0"/>
                        <a:t> </a:t>
                      </a:r>
                      <a:r>
                        <a:rPr lang="en-US" sz="2000" dirty="0" err="1"/>
                        <a:t>päihteet</a:t>
                      </a:r>
                    </a:p>
                  </a:txBody>
                  <a:tcPr/>
                </a:tc>
                <a:tc>
                  <a:txBody>
                    <a:bodyPr/>
                    <a:lstStyle/>
                    <a:p>
                      <a:pPr lvl="0">
                        <a:buNone/>
                      </a:pPr>
                      <a:r>
                        <a:rPr lang="en-US" sz="2000" dirty="0"/>
                        <a:t>Muut </a:t>
                      </a:r>
                      <a:r>
                        <a:rPr lang="en-US" sz="2000" dirty="0" err="1"/>
                        <a:t>haitalliset</a:t>
                      </a:r>
                      <a:r>
                        <a:rPr lang="en-US" sz="2000" dirty="0"/>
                        <a:t> </a:t>
                      </a:r>
                      <a:r>
                        <a:rPr lang="en-US" sz="2000" dirty="0" err="1"/>
                        <a:t>aineet</a:t>
                      </a:r>
                      <a:r>
                        <a:rPr lang="en-US" sz="2000" dirty="0"/>
                        <a:t>/</a:t>
                      </a:r>
                      <a:endParaRPr lang="fi-FI" dirty="0"/>
                    </a:p>
                    <a:p>
                      <a:pPr lvl="0">
                        <a:buNone/>
                      </a:pPr>
                      <a:r>
                        <a:rPr lang="en-US" sz="2000" err="1"/>
                        <a:t>yhdistelmät</a:t>
                      </a:r>
                      <a:endParaRPr lang="en-US" sz="2000" dirty="0"/>
                    </a:p>
                  </a:txBody>
                  <a:tcPr/>
                </a:tc>
                <a:extLst>
                  <a:ext uri="{0D108BD9-81ED-4DB2-BD59-A6C34878D82A}">
                    <a16:rowId xmlns:a16="http://schemas.microsoft.com/office/drawing/2014/main" val="1013036390"/>
                  </a:ext>
                </a:extLst>
              </a:tr>
              <a:tr h="685800">
                <a:tc>
                  <a:txBody>
                    <a:bodyPr/>
                    <a:lstStyle/>
                    <a:p>
                      <a:pPr lvl="0">
                        <a:buNone/>
                      </a:pPr>
                      <a:r>
                        <a:rPr lang="en-US" sz="2000" dirty="0"/>
                        <a:t>Alle 18v. </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extLst>
                  <a:ext uri="{0D108BD9-81ED-4DB2-BD59-A6C34878D82A}">
                    <a16:rowId xmlns:a16="http://schemas.microsoft.com/office/drawing/2014/main" val="4277004442"/>
                  </a:ext>
                </a:extLst>
              </a:tr>
              <a:tr h="3343275">
                <a:tc>
                  <a:txBody>
                    <a:bodyPr/>
                    <a:lstStyle/>
                    <a:p>
                      <a:r>
                        <a:rPr lang="en-US" dirty="0"/>
                        <a:t>K-18</a:t>
                      </a:r>
                    </a:p>
                  </a:txBody>
                  <a:tcPr/>
                </a:tc>
                <a:tc>
                  <a:txBody>
                    <a:bodyPr/>
                    <a:lstStyle/>
                    <a:p>
                      <a:r>
                        <a:rPr lang="en-US" sz="2000" dirty="0" err="1"/>
                        <a:t>Tupakka</a:t>
                      </a:r>
                      <a:r>
                        <a:rPr lang="en-US" sz="2000" dirty="0"/>
                        <a:t>, </a:t>
                      </a:r>
                      <a:r>
                        <a:rPr lang="en-US" sz="2000" dirty="0" err="1"/>
                        <a:t>miedot</a:t>
                      </a:r>
                      <a:r>
                        <a:rPr lang="en-US" sz="2000" dirty="0"/>
                        <a:t> </a:t>
                      </a:r>
                      <a:r>
                        <a:rPr lang="en-US" sz="2000" dirty="0" err="1"/>
                        <a:t>alkoholijuomat</a:t>
                      </a:r>
                      <a:r>
                        <a:rPr lang="en-US" sz="2000" dirty="0"/>
                        <a:t> (</a:t>
                      </a:r>
                      <a:r>
                        <a:rPr lang="en-US" sz="2000" dirty="0" err="1"/>
                        <a:t>alkoholia</a:t>
                      </a:r>
                      <a:r>
                        <a:rPr lang="en-US" sz="2000" dirty="0"/>
                        <a:t> 1,2-22%).</a:t>
                      </a:r>
                    </a:p>
                    <a:p>
                      <a:pPr lvl="0">
                        <a:buNone/>
                      </a:pPr>
                      <a:r>
                        <a:rPr lang="en-US" sz="2000" dirty="0" err="1"/>
                        <a:t>Nikotiinipussit</a:t>
                      </a:r>
                      <a:r>
                        <a:rPr lang="en-US" sz="2000" dirty="0"/>
                        <a:t>.</a:t>
                      </a:r>
                    </a:p>
                    <a:p>
                      <a:pPr lvl="0">
                        <a:buNone/>
                      </a:pPr>
                      <a:r>
                        <a:rPr lang="en-US" sz="2000" dirty="0" err="1"/>
                        <a:t>Sähkötupakka</a:t>
                      </a:r>
                      <a:r>
                        <a:rPr lang="en-US" sz="2000" dirty="0"/>
                        <a:t> (</a:t>
                      </a:r>
                      <a:r>
                        <a:rPr lang="en-US" sz="2000" dirty="0" err="1"/>
                        <a:t>katukaupan</a:t>
                      </a:r>
                      <a:r>
                        <a:rPr lang="en-US" sz="2000" dirty="0"/>
                        <a:t> </a:t>
                      </a:r>
                      <a:r>
                        <a:rPr lang="en-US" sz="2000" dirty="0" err="1"/>
                        <a:t>tuotteet</a:t>
                      </a:r>
                      <a:r>
                        <a:rPr lang="en-US" sz="2000" dirty="0"/>
                        <a:t> </a:t>
                      </a:r>
                      <a:r>
                        <a:rPr lang="en-US" sz="2000" dirty="0" err="1"/>
                        <a:t>laittomia</a:t>
                      </a:r>
                      <a:r>
                        <a:rPr lang="en-US" sz="2000" dirty="0"/>
                        <a:t>).</a:t>
                      </a:r>
                    </a:p>
                    <a:p>
                      <a:pPr lvl="0">
                        <a:buNone/>
                      </a:pPr>
                      <a:r>
                        <a:rPr lang="en-US" sz="2000" err="1"/>
                        <a:t>Nuuska</a:t>
                      </a:r>
                      <a:endParaRPr lang="en-US" sz="2000"/>
                    </a:p>
                    <a:p>
                      <a:pPr lvl="0">
                        <a:buNone/>
                      </a:pPr>
                      <a:r>
                        <a:rPr lang="en-US" sz="2000" dirty="0"/>
                        <a:t>(</a:t>
                      </a:r>
                      <a:r>
                        <a:rPr lang="en-US" sz="2000" dirty="0" err="1"/>
                        <a:t>myynti</a:t>
                      </a:r>
                      <a:r>
                        <a:rPr lang="en-US" sz="2000" dirty="0"/>
                        <a:t> ja </a:t>
                      </a:r>
                      <a:r>
                        <a:rPr lang="en-US" sz="2000" dirty="0" err="1"/>
                        <a:t>osto</a:t>
                      </a:r>
                      <a:r>
                        <a:rPr lang="en-US" sz="2000" dirty="0"/>
                        <a:t> </a:t>
                      </a:r>
                      <a:r>
                        <a:rPr lang="en-US" sz="2000" dirty="0" err="1"/>
                        <a:t>laitonta</a:t>
                      </a:r>
                      <a:r>
                        <a:rPr lang="en-US" sz="2000" dirty="0"/>
                        <a:t> </a:t>
                      </a:r>
                      <a:r>
                        <a:rPr lang="en-US" sz="2000" dirty="0" err="1"/>
                        <a:t>Suomessa</a:t>
                      </a:r>
                      <a:r>
                        <a:rPr lang="en-US" sz="2000" dirty="0"/>
                        <a:t>.)</a:t>
                      </a:r>
                    </a:p>
                  </a:txBody>
                  <a:tcPr/>
                </a:tc>
                <a:tc>
                  <a:txBody>
                    <a:bodyPr/>
                    <a:lstStyle/>
                    <a:p>
                      <a:r>
                        <a:rPr lang="en-US" sz="2000" dirty="0" err="1"/>
                        <a:t>Huumeet</a:t>
                      </a:r>
                      <a:r>
                        <a:rPr lang="en-US" sz="2000" dirty="0"/>
                        <a:t>, </a:t>
                      </a:r>
                      <a:r>
                        <a:rPr lang="en-US" sz="2000" dirty="0" err="1"/>
                        <a:t>esim</a:t>
                      </a:r>
                      <a:r>
                        <a:rPr lang="en-US" sz="2000" dirty="0"/>
                        <a:t>. </a:t>
                      </a:r>
                      <a:r>
                        <a:rPr lang="en-US" sz="2000" dirty="0" err="1"/>
                        <a:t>kannabis</a:t>
                      </a:r>
                      <a:r>
                        <a:rPr lang="en-US" sz="2000" dirty="0"/>
                        <a:t>, </a:t>
                      </a:r>
                      <a:r>
                        <a:rPr lang="en-US" sz="2000" dirty="0" err="1"/>
                        <a:t>kokaiini</a:t>
                      </a:r>
                      <a:r>
                        <a:rPr lang="en-US" sz="2000" dirty="0"/>
                        <a:t>, </a:t>
                      </a:r>
                      <a:r>
                        <a:rPr lang="en-US" sz="2000" dirty="0" err="1"/>
                        <a:t>ekstaasi</a:t>
                      </a:r>
                      <a:r>
                        <a:rPr lang="en-US" sz="2000" dirty="0"/>
                        <a:t>, </a:t>
                      </a:r>
                      <a:r>
                        <a:rPr lang="en-US" sz="2000" dirty="0" err="1"/>
                        <a:t>heroiini</a:t>
                      </a:r>
                      <a:r>
                        <a:rPr lang="en-US" sz="2000" dirty="0"/>
                        <a:t>.</a:t>
                      </a:r>
                    </a:p>
                    <a:p>
                      <a:pPr lvl="0">
                        <a:buNone/>
                      </a:pPr>
                      <a:r>
                        <a:rPr lang="en-US" sz="2000" dirty="0" err="1"/>
                        <a:t>Nikotiinituotteet</a:t>
                      </a:r>
                      <a:r>
                        <a:rPr lang="en-US" sz="2000" dirty="0"/>
                        <a:t>, </a:t>
                      </a:r>
                      <a:r>
                        <a:rPr lang="en-US" sz="2000" dirty="0" err="1"/>
                        <a:t>joissa</a:t>
                      </a:r>
                      <a:r>
                        <a:rPr lang="en-US" sz="2000" dirty="0"/>
                        <a:t> </a:t>
                      </a:r>
                      <a:r>
                        <a:rPr lang="en-US" sz="2000" dirty="0" err="1"/>
                        <a:t>nikotiinia</a:t>
                      </a:r>
                      <a:r>
                        <a:rPr lang="en-US" sz="2000" dirty="0"/>
                        <a:t> </a:t>
                      </a:r>
                      <a:r>
                        <a:rPr lang="en-US" sz="2000" dirty="0" err="1"/>
                        <a:t>yli</a:t>
                      </a:r>
                      <a:r>
                        <a:rPr lang="en-US" sz="2000" dirty="0"/>
                        <a:t> 20mg (</a:t>
                      </a:r>
                      <a:r>
                        <a:rPr lang="en-US" sz="2000" dirty="0" err="1"/>
                        <a:t>esim</a:t>
                      </a:r>
                      <a:r>
                        <a:rPr lang="en-US" sz="2000" dirty="0"/>
                        <a:t>. </a:t>
                      </a:r>
                      <a:r>
                        <a:rPr lang="en-US" sz="2000" dirty="0" err="1"/>
                        <a:t>tietyt</a:t>
                      </a:r>
                      <a:r>
                        <a:rPr lang="en-US" sz="2000" dirty="0"/>
                        <a:t> </a:t>
                      </a:r>
                      <a:r>
                        <a:rPr lang="en-US" sz="2000" dirty="0" err="1"/>
                        <a:t>sähkötupakat</a:t>
                      </a:r>
                      <a:r>
                        <a:rPr lang="en-US" sz="2000" dirty="0"/>
                        <a:t>).</a:t>
                      </a:r>
                    </a:p>
                    <a:p>
                      <a:pPr lvl="0">
                        <a:buNone/>
                      </a:pPr>
                      <a:endParaRPr lang="en-US"/>
                    </a:p>
                    <a:p>
                      <a:pPr lvl="0">
                        <a:buNone/>
                      </a:pPr>
                      <a:r>
                        <a:rPr lang="en-US" sz="1400" b="1" dirty="0" err="1"/>
                        <a:t>Suomessa</a:t>
                      </a:r>
                      <a:r>
                        <a:rPr lang="en-US" sz="1400" b="1" dirty="0"/>
                        <a:t> </a:t>
                      </a:r>
                      <a:r>
                        <a:rPr lang="en-US" sz="1400" b="1" dirty="0" err="1"/>
                        <a:t>laittomia</a:t>
                      </a:r>
                      <a:r>
                        <a:rPr lang="en-US" sz="1400" b="1" dirty="0"/>
                        <a:t> </a:t>
                      </a:r>
                    </a:p>
                    <a:p>
                      <a:pPr lvl="0">
                        <a:buNone/>
                      </a:pPr>
                      <a:r>
                        <a:rPr lang="en-US" sz="1400" b="1" dirty="0" err="1"/>
                        <a:t>kaikenikäisille</a:t>
                      </a:r>
                      <a:r>
                        <a:rPr lang="en-US" sz="1400" b="1" dirty="0"/>
                        <a:t>!</a:t>
                      </a:r>
                      <a:endParaRPr lang="en-US" sz="1400" dirty="0"/>
                    </a:p>
                  </a:txBody>
                  <a:tcPr/>
                </a:tc>
                <a:tc>
                  <a:txBody>
                    <a:bodyPr/>
                    <a:lstStyle/>
                    <a:p>
                      <a:pPr lvl="0">
                        <a:buNone/>
                      </a:pPr>
                      <a:r>
                        <a:rPr lang="en-US" sz="2000" b="0" dirty="0" err="1"/>
                        <a:t>Lääkkeiden</a:t>
                      </a:r>
                      <a:r>
                        <a:rPr lang="en-US" sz="2000" b="0" dirty="0"/>
                        <a:t> </a:t>
                      </a:r>
                    </a:p>
                    <a:p>
                      <a:pPr lvl="0">
                        <a:buNone/>
                      </a:pPr>
                      <a:r>
                        <a:rPr lang="en-US" sz="2000" b="0" dirty="0" err="1"/>
                        <a:t>väärinkäyttö</a:t>
                      </a:r>
                      <a:r>
                        <a:rPr lang="en-US" sz="2000" b="0" dirty="0"/>
                        <a:t>. </a:t>
                      </a:r>
                      <a:endParaRPr lang="fi-FI" sz="2000" dirty="0"/>
                    </a:p>
                    <a:p>
                      <a:pPr lvl="0">
                        <a:buNone/>
                      </a:pPr>
                      <a:r>
                        <a:rPr lang="en-US" sz="2000" b="0" dirty="0" err="1"/>
                        <a:t>Sekakäyttö</a:t>
                      </a:r>
                      <a:r>
                        <a:rPr lang="en-US" sz="2000" b="0" dirty="0"/>
                        <a:t>.</a:t>
                      </a:r>
                    </a:p>
                    <a:p>
                      <a:pPr lvl="0">
                        <a:buNone/>
                      </a:pPr>
                      <a:r>
                        <a:rPr lang="en-US" sz="2000" b="0" err="1"/>
                        <a:t>Kaikki</a:t>
                      </a:r>
                      <a:r>
                        <a:rPr lang="en-US" sz="2000" b="0" dirty="0"/>
                        <a:t> </a:t>
                      </a:r>
                      <a:r>
                        <a:rPr lang="en-US" sz="2000" b="0"/>
                        <a:t>päihtymiskäytössä </a:t>
                      </a:r>
                    </a:p>
                    <a:p>
                      <a:pPr lvl="0">
                        <a:buNone/>
                      </a:pPr>
                      <a:r>
                        <a:rPr lang="en-US" sz="2000" b="0" dirty="0" err="1"/>
                        <a:t>käytetyt</a:t>
                      </a:r>
                      <a:r>
                        <a:rPr lang="en-US" sz="2000" b="0" dirty="0"/>
                        <a:t> </a:t>
                      </a:r>
                      <a:r>
                        <a:rPr lang="en-US" sz="2000" b="0" dirty="0" err="1"/>
                        <a:t>kemikaalit</a:t>
                      </a:r>
                      <a:r>
                        <a:rPr lang="en-US" sz="2000" b="0" dirty="0"/>
                        <a:t>.</a:t>
                      </a:r>
                      <a:endParaRPr lang="en-US" dirty="0"/>
                    </a:p>
                  </a:txBody>
                  <a:tcPr/>
                </a:tc>
                <a:extLst>
                  <a:ext uri="{0D108BD9-81ED-4DB2-BD59-A6C34878D82A}">
                    <a16:rowId xmlns:a16="http://schemas.microsoft.com/office/drawing/2014/main" val="1279153625"/>
                  </a:ext>
                </a:extLst>
              </a:tr>
              <a:tr h="914400">
                <a:tc>
                  <a:txBody>
                    <a:bodyPr/>
                    <a:lstStyle/>
                    <a:p>
                      <a:r>
                        <a:rPr lang="en-US" dirty="0"/>
                        <a:t>K-20</a:t>
                      </a:r>
                    </a:p>
                  </a:txBody>
                  <a:tcPr/>
                </a:tc>
                <a:tc>
                  <a:txBody>
                    <a:bodyPr/>
                    <a:lstStyle/>
                    <a:p>
                      <a:r>
                        <a:rPr lang="en-US" sz="2000" dirty="0" err="1"/>
                        <a:t>Väkevät</a:t>
                      </a:r>
                      <a:r>
                        <a:rPr lang="en-US" sz="2000" dirty="0"/>
                        <a:t> </a:t>
                      </a:r>
                      <a:r>
                        <a:rPr lang="en-US" sz="2000" dirty="0" err="1"/>
                        <a:t>alkoholijuomat</a:t>
                      </a:r>
                      <a:r>
                        <a:rPr lang="en-US" sz="2000" dirty="0"/>
                        <a:t>, </a:t>
                      </a:r>
                      <a:r>
                        <a:rPr lang="en-US" sz="2000" dirty="0" err="1"/>
                        <a:t>esim</a:t>
                      </a:r>
                      <a:r>
                        <a:rPr lang="en-US" sz="2000" dirty="0"/>
                        <a:t>. vodka, </a:t>
                      </a:r>
                      <a:r>
                        <a:rPr lang="en-US" sz="2000" dirty="0" err="1"/>
                        <a:t>kaikki</a:t>
                      </a:r>
                      <a:r>
                        <a:rPr lang="en-US" sz="2000" dirty="0"/>
                        <a:t> </a:t>
                      </a:r>
                      <a:r>
                        <a:rPr lang="en-US" sz="2000" dirty="0" err="1"/>
                        <a:t>jossa</a:t>
                      </a:r>
                      <a:r>
                        <a:rPr lang="en-US" sz="2000" dirty="0"/>
                        <a:t> </a:t>
                      </a:r>
                      <a:r>
                        <a:rPr lang="en-US" sz="2000" dirty="0" err="1"/>
                        <a:t>alkoholia</a:t>
                      </a:r>
                      <a:r>
                        <a:rPr lang="en-US" sz="2000" dirty="0"/>
                        <a:t> </a:t>
                      </a:r>
                      <a:r>
                        <a:rPr lang="en-US" sz="2000" dirty="0" err="1"/>
                        <a:t>yli</a:t>
                      </a:r>
                      <a:r>
                        <a:rPr lang="en-US" sz="2000" dirty="0"/>
                        <a:t> 22%</a:t>
                      </a:r>
                    </a:p>
                  </a:txBody>
                  <a:tcPr/>
                </a:tc>
                <a:tc>
                  <a:txBody>
                    <a:bodyPr/>
                    <a:lstStyle/>
                    <a:p>
                      <a:endParaRPr lang="en-US"/>
                    </a:p>
                  </a:txBody>
                  <a:tcPr/>
                </a:tc>
                <a:tc>
                  <a:txBody>
                    <a:bodyPr/>
                    <a:lstStyle/>
                    <a:p>
                      <a:pPr lv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fi-FI"/>
              <a:t>Päihdetaulukko</a:t>
            </a:r>
          </a:p>
        </p:txBody>
      </p:sp>
    </p:spTree>
    <p:extLst>
      <p:ext uri="{BB962C8B-B14F-4D97-AF65-F5344CB8AC3E}">
        <p14:creationId xmlns:p14="http://schemas.microsoft.com/office/powerpoint/2010/main" val="112606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Päihdefaktat</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456565" indent="-456565">
              <a:buFont typeface="+mj-lt"/>
              <a:buAutoNum type="arabicPeriod"/>
            </a:pPr>
            <a:endParaRPr lang="fi-FI" dirty="0"/>
          </a:p>
          <a:p>
            <a:pPr marL="238760" indent="-238760"/>
            <a:r>
              <a:rPr lang="fi-FI" dirty="0">
                <a:hlinkClick r:id="rId3"/>
              </a:rPr>
              <a:t>Päihdetieto 6. luokkalaisille - </a:t>
            </a:r>
            <a:r>
              <a:rPr lang="fi-FI" dirty="0" err="1">
                <a:hlinkClick r:id="rId3"/>
              </a:rPr>
              <a:t>Details</a:t>
            </a:r>
            <a:r>
              <a:rPr lang="fi-FI" dirty="0">
                <a:hlinkClick r:id="rId3"/>
              </a:rPr>
              <a:t> - </a:t>
            </a:r>
            <a:r>
              <a:rPr lang="fi-FI" dirty="0" err="1">
                <a:hlinkClick r:id="rId3"/>
              </a:rPr>
              <a:t>Kahoot</a:t>
            </a:r>
            <a:r>
              <a:rPr lang="fi-FI" dirty="0">
                <a:hlinkClick r:id="rId3"/>
              </a:rPr>
              <a:t>!</a:t>
            </a:r>
            <a:endParaRPr lang="fi-FI" dirty="0"/>
          </a:p>
          <a:p>
            <a:pPr marL="238760" indent="-238760"/>
            <a:r>
              <a:rPr lang="fi-FI" dirty="0"/>
              <a:t>Kirjaudu peliin OMALLA etunimellä. </a:t>
            </a:r>
          </a:p>
        </p:txBody>
      </p:sp>
    </p:spTree>
    <p:extLst>
      <p:ext uri="{BB962C8B-B14F-4D97-AF65-F5344CB8AC3E}">
        <p14:creationId xmlns:p14="http://schemas.microsoft.com/office/powerpoint/2010/main" val="533706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World cafe -harjoitus</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r>
              <a:rPr lang="fi-FI"/>
              <a:t>Jakaudutaan 4. ryhmään.</a:t>
            </a:r>
            <a:endParaRPr lang="en-US"/>
          </a:p>
          <a:p>
            <a:pPr marL="238760" indent="-238760"/>
            <a:r>
              <a:rPr lang="fi-FI"/>
              <a:t>Jokaiselle ryhmälle jaetaan paperi, johon on kirjoitettu päihdeteemainen kysymys. Aikaa vastata on 3-4 minuuttia. Ajan loppuessa kysymykset siirretään seuraavalle ryhmälle. Jokainen ryhmä vastaa jokaiseen kysymykseen.</a:t>
            </a:r>
          </a:p>
          <a:p>
            <a:pPr marL="238760" indent="-238760"/>
            <a:r>
              <a:rPr lang="fi-FI"/>
              <a:t>Tarkoituksena on kirjoittaa paperiin ryhmän mielipiteitä kysymyksestä, tietoa ei tarvitse etsiä.</a:t>
            </a:r>
          </a:p>
          <a:p>
            <a:pPr marL="238760" indent="-238760"/>
            <a:r>
              <a:rPr lang="fi-FI"/>
              <a:t>Ryhmien vastattua kaikkiin kysymyksiin, ryhmät esittelevät tuotokset luokalle. Keskustellaan vastauksista yhdessä.</a:t>
            </a:r>
          </a:p>
          <a:p>
            <a:pPr marL="238760" indent="-238760"/>
            <a:r>
              <a:rPr lang="fi-FI"/>
              <a:t>Julisteet voi jättää halutessaan esim. luokan seinälle muistuttamaan aiheesta.</a:t>
            </a:r>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Tree>
    <p:extLst>
      <p:ext uri="{BB962C8B-B14F-4D97-AF65-F5344CB8AC3E}">
        <p14:creationId xmlns:p14="http://schemas.microsoft.com/office/powerpoint/2010/main" val="199163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39" y="2906832"/>
            <a:ext cx="6159076" cy="2349157"/>
          </a:xfrm>
        </p:spPr>
        <p:txBody>
          <a:bodyPr wrap="square" anchor="b">
            <a:normAutofit fontScale="90000"/>
          </a:bodyPr>
          <a:lstStyle/>
          <a:p>
            <a:r>
              <a:rPr lang="fi-FI" sz="5900"/>
              <a:t>Riippuvuudet ja niiltä suojautuminen</a:t>
            </a:r>
            <a:br>
              <a:rPr lang="fi-FI" sz="5900"/>
            </a:br>
            <a:endParaRPr lang="fi-FI" sz="5900"/>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5077812"/>
            <a:ext cx="6855761" cy="1476914"/>
          </a:xfrm>
        </p:spPr>
        <p:txBody>
          <a:bodyPr anchor="t">
            <a:normAutofit fontScale="92500" lnSpcReduction="10000"/>
          </a:bodyPr>
          <a:lstStyle/>
          <a:p>
            <a:pPr>
              <a:spcAft>
                <a:spcPts val="600"/>
              </a:spcAft>
            </a:pPr>
            <a:r>
              <a:rPr lang="fi-FI" sz="2900"/>
              <a:t>2. Tunti</a:t>
            </a:r>
          </a:p>
          <a:p>
            <a:r>
              <a:rPr lang="en-US" sz="1300"/>
              <a:t>Turun </a:t>
            </a:r>
            <a:r>
              <a:rPr lang="en-US" sz="1300" err="1"/>
              <a:t>kaupungin</a:t>
            </a:r>
            <a:r>
              <a:rPr lang="en-US" sz="1300"/>
              <a:t> </a:t>
            </a:r>
            <a:r>
              <a:rPr lang="en-US" sz="1300" err="1"/>
              <a:t>ehkäisevän</a:t>
            </a:r>
            <a:r>
              <a:rPr lang="en-US" sz="1300"/>
              <a:t> </a:t>
            </a:r>
            <a:r>
              <a:rPr lang="en-US" sz="1300" err="1"/>
              <a:t>päihdetyön</a:t>
            </a:r>
            <a:r>
              <a:rPr lang="en-US" sz="1300"/>
              <a:t> </a:t>
            </a:r>
            <a:r>
              <a:rPr lang="en-US" sz="1300" err="1"/>
              <a:t>Selvästi</a:t>
            </a:r>
            <a:r>
              <a:rPr lang="en-US" sz="1300"/>
              <a:t> JEES! -</a:t>
            </a:r>
            <a:r>
              <a:rPr lang="en-US" sz="1300" err="1"/>
              <a:t>projekti</a:t>
            </a:r>
            <a:r>
              <a:rPr lang="en-US" sz="1300"/>
              <a:t> 2023-2025, Sanna </a:t>
            </a:r>
            <a:r>
              <a:rPr lang="en-US" sz="1300" err="1"/>
              <a:t>Tahko</a:t>
            </a:r>
            <a:r>
              <a:rPr lang="en-US" sz="1300"/>
              <a:t> &amp; Kristiina Helenius. </a:t>
            </a:r>
            <a:endParaRPr lang="en-US"/>
          </a:p>
          <a:p>
            <a:r>
              <a:rPr lang="en-US" sz="1200" err="1"/>
              <a:t>Lähteet</a:t>
            </a:r>
            <a:r>
              <a:rPr lang="en-US" sz="1200"/>
              <a:t>: </a:t>
            </a:r>
            <a:endParaRPr lang="en-US" sz="1200" b="0">
              <a:solidFill>
                <a:srgbClr val="000000"/>
              </a:solidFill>
            </a:endParaRPr>
          </a:p>
          <a:p>
            <a:r>
              <a:rPr lang="en-US" sz="1200" err="1"/>
              <a:t>Terveyden</a:t>
            </a:r>
            <a:r>
              <a:rPr lang="en-US" sz="1200"/>
              <a:t>- ja </a:t>
            </a:r>
            <a:r>
              <a:rPr lang="en-US" sz="1200" err="1"/>
              <a:t>hyvinvoinninlaitos</a:t>
            </a:r>
            <a:endParaRPr lang="en-US" sz="1200" b="0" err="1">
              <a:solidFill>
                <a:srgbClr val="000000"/>
              </a:solidFill>
            </a:endParaRPr>
          </a:p>
          <a:p>
            <a:r>
              <a:rPr lang="en-US" sz="1200" err="1"/>
              <a:t>Ehyt</a:t>
            </a:r>
            <a:r>
              <a:rPr lang="en-US" sz="1200"/>
              <a:t> </a:t>
            </a:r>
            <a:r>
              <a:rPr lang="en-US" sz="1200" err="1"/>
              <a:t>ry</a:t>
            </a:r>
            <a:endParaRPr lang="fi-FI" sz="1200" b="0" err="1">
              <a:solidFill>
                <a:srgbClr val="000000"/>
              </a:solidFill>
            </a:endParaRPr>
          </a:p>
          <a:p>
            <a:r>
              <a:rPr lang="en-US" sz="1200" err="1"/>
              <a:t>Päihdelinkki</a:t>
            </a:r>
            <a:endParaRPr lang="fi-FI" err="1"/>
          </a:p>
        </p:txBody>
      </p:sp>
    </p:spTree>
    <p:extLst>
      <p:ext uri="{BB962C8B-B14F-4D97-AF65-F5344CB8AC3E}">
        <p14:creationId xmlns:p14="http://schemas.microsoft.com/office/powerpoint/2010/main" val="333906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3CFBFE-9C19-5CAA-8BC4-1EFAEC19C9CF}"/>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Riippuvuus</a:t>
            </a:r>
          </a:p>
        </p:txBody>
      </p:sp>
      <p:sp>
        <p:nvSpPr>
          <p:cNvPr id="3" name="Tekstiruutu 2">
            <a:extLst>
              <a:ext uri="{FF2B5EF4-FFF2-40B4-BE49-F238E27FC236}">
                <a16:creationId xmlns:a16="http://schemas.microsoft.com/office/drawing/2014/main" id="{12B9FF58-F659-C579-B38F-EA66696CF47D}"/>
              </a:ext>
            </a:extLst>
          </p:cNvPr>
          <p:cNvSpPr txBox="1"/>
          <p:nvPr/>
        </p:nvSpPr>
        <p:spPr>
          <a:xfrm>
            <a:off x="836680" y="2405067"/>
            <a:ext cx="6002110" cy="3729034"/>
          </a:xfrm>
          <a:prstGeom prst="rect">
            <a:avLst/>
          </a:prstGeom>
        </p:spPr>
        <p:txBody>
          <a:bodyPr vert="horz" lIns="91440" tIns="45720" rIns="91440" bIns="45720" rtlCol="0" anchor="t">
            <a:normAutofit/>
          </a:bodyPr>
          <a:lstStyle/>
          <a:p>
            <a:pPr indent="-228600" fontAlgn="base">
              <a:lnSpc>
                <a:spcPct val="90000"/>
              </a:lnSpc>
              <a:spcAft>
                <a:spcPts val="600"/>
              </a:spcAft>
              <a:buFont typeface="Arial" panose="020B0604020202020204" pitchFamily="34" charset="0"/>
              <a:buChar char="•"/>
            </a:pPr>
            <a:r>
              <a:rPr lang="en-US" sz="2000" err="1"/>
              <a:t>Mitä</a:t>
            </a:r>
            <a:r>
              <a:rPr lang="en-US" sz="2000" b="0" i="0" u="none" strike="noStrike">
                <a:effectLst/>
              </a:rPr>
              <a:t> </a:t>
            </a:r>
            <a:r>
              <a:rPr lang="en-US" sz="2000" b="0" i="0" u="none" strike="noStrike" err="1">
                <a:effectLst/>
              </a:rPr>
              <a:t>riippuvuus</a:t>
            </a:r>
            <a:r>
              <a:rPr lang="en-US" sz="2000" b="0" i="0" u="none" strike="noStrike">
                <a:effectLst/>
              </a:rPr>
              <a:t> on?</a:t>
            </a:r>
            <a:r>
              <a:rPr lang="en-US" sz="2000" b="0" i="0">
                <a:effectLst/>
              </a:rPr>
              <a:t>​</a:t>
            </a:r>
          </a:p>
          <a:p>
            <a:pPr indent="-228600" fontAlgn="base">
              <a:lnSpc>
                <a:spcPct val="90000"/>
              </a:lnSpc>
              <a:spcAft>
                <a:spcPts val="600"/>
              </a:spcAft>
              <a:buFont typeface="Arial" panose="020B0604020202020204" pitchFamily="34" charset="0"/>
              <a:buChar char="•"/>
            </a:pPr>
            <a:r>
              <a:rPr lang="en-US" sz="2000" b="0" i="0" u="none" strike="noStrike" err="1">
                <a:effectLst/>
              </a:rPr>
              <a:t>Mistä</a:t>
            </a:r>
            <a:r>
              <a:rPr lang="en-US" sz="2000" b="0" i="0" u="none" strike="noStrike">
                <a:effectLst/>
              </a:rPr>
              <a:t> </a:t>
            </a:r>
            <a:r>
              <a:rPr lang="en-US" sz="2000" b="0" i="0" u="none" strike="noStrike" err="1">
                <a:effectLst/>
              </a:rPr>
              <a:t>voi</a:t>
            </a:r>
            <a:r>
              <a:rPr lang="en-US" sz="2000" b="0" i="0" u="none" strike="noStrike">
                <a:effectLst/>
              </a:rPr>
              <a:t> </a:t>
            </a:r>
            <a:r>
              <a:rPr lang="en-US" sz="2000" b="0" i="0" u="none" strike="noStrike" err="1">
                <a:effectLst/>
              </a:rPr>
              <a:t>tulla</a:t>
            </a:r>
            <a:r>
              <a:rPr lang="en-US" sz="2000" b="0" i="0" u="none" strike="noStrike">
                <a:effectLst/>
              </a:rPr>
              <a:t> </a:t>
            </a:r>
            <a:r>
              <a:rPr lang="en-US" sz="2000" b="0" i="0" u="none" strike="noStrike" err="1">
                <a:effectLst/>
              </a:rPr>
              <a:t>riippuvaiseksi</a:t>
            </a:r>
            <a:r>
              <a:rPr lang="en-US" sz="2000" b="0" i="0" u="none" strike="noStrike">
                <a:effectLst/>
              </a:rPr>
              <a:t>?</a:t>
            </a:r>
            <a:r>
              <a:rPr lang="en-US" sz="2000" b="0" i="0">
                <a:effectLst/>
              </a:rPr>
              <a:t>​</a:t>
            </a:r>
            <a:endParaRPr lang="en-US" sz="2000" b="0" i="0">
              <a:effectLst/>
              <a:cs typeface="Arial"/>
            </a:endParaRPr>
          </a:p>
          <a:p>
            <a:pPr indent="-228600">
              <a:lnSpc>
                <a:spcPct val="90000"/>
              </a:lnSpc>
              <a:spcAft>
                <a:spcPts val="600"/>
              </a:spcAft>
              <a:buFont typeface="Arial" panose="020B0604020202020204" pitchFamily="34" charset="0"/>
              <a:buChar char="•"/>
            </a:pPr>
            <a:endParaRPr lang="en-US" sz="2000">
              <a:cs typeface="Arial"/>
            </a:endParaRPr>
          </a:p>
          <a:p>
            <a:pPr indent="-228600">
              <a:lnSpc>
                <a:spcPct val="90000"/>
              </a:lnSpc>
              <a:spcAft>
                <a:spcPts val="600"/>
              </a:spcAft>
              <a:buFont typeface="Arial" panose="020B0604020202020204" pitchFamily="34" charset="0"/>
              <a:buChar char="•"/>
            </a:pPr>
            <a:r>
              <a:rPr lang="fi-FI" sz="2100" b="1">
                <a:cs typeface="Arial"/>
              </a:rPr>
              <a:t>Voiko kuka tahansa jäädä riippuvaiseksi?</a:t>
            </a:r>
            <a:endParaRPr lang="en-US" sz="2000" b="1" i="0" u="none" strike="noStrike">
              <a:effectLst/>
              <a:cs typeface="Arial"/>
            </a:endParaRPr>
          </a:p>
          <a:p>
            <a:pPr indent="-228600" fontAlgn="base">
              <a:lnSpc>
                <a:spcPct val="90000"/>
              </a:lnSpc>
              <a:spcAft>
                <a:spcPts val="600"/>
              </a:spcAft>
              <a:buFont typeface="Arial" panose="020B0604020202020204" pitchFamily="34" charset="0"/>
              <a:buChar char="•"/>
            </a:pPr>
            <a:endParaRPr lang="en-US" sz="2000">
              <a:cs typeface="Arial"/>
            </a:endParaRPr>
          </a:p>
          <a:p>
            <a:pPr indent="-228600">
              <a:lnSpc>
                <a:spcPct val="90000"/>
              </a:lnSpc>
              <a:spcAft>
                <a:spcPts val="600"/>
              </a:spcAft>
              <a:buFont typeface="Arial" panose="020B0604020202020204" pitchFamily="34" charset="0"/>
              <a:buChar char="•"/>
            </a:pPr>
            <a:endParaRPr lang="en-US" sz="2000" b="0" i="0">
              <a:effectLst/>
              <a:cs typeface="Arial"/>
            </a:endParaRPr>
          </a:p>
          <a:p>
            <a:pPr indent="-228600" fontAlgn="base">
              <a:lnSpc>
                <a:spcPct val="90000"/>
              </a:lnSpc>
              <a:spcAft>
                <a:spcPts val="600"/>
              </a:spcAft>
              <a:buFont typeface="Arial" panose="020B0604020202020204" pitchFamily="34" charset="0"/>
              <a:buChar char="•"/>
            </a:pPr>
            <a:endParaRPr lang="en-US" sz="2000">
              <a:cs typeface="Arial"/>
            </a:endParaRPr>
          </a:p>
          <a:p>
            <a:pPr indent="-228600" fontAlgn="base">
              <a:lnSpc>
                <a:spcPct val="90000"/>
              </a:lnSpc>
              <a:spcAft>
                <a:spcPts val="600"/>
              </a:spcAft>
              <a:buFont typeface="Arial" panose="020B0604020202020204" pitchFamily="34" charset="0"/>
              <a:buChar char="•"/>
            </a:pPr>
            <a:endParaRPr lang="en-US" sz="2000">
              <a:cs typeface="Arial"/>
            </a:endParaRPr>
          </a:p>
          <a:p>
            <a:pPr indent="-228600">
              <a:lnSpc>
                <a:spcPct val="90000"/>
              </a:lnSpc>
              <a:spcAft>
                <a:spcPts val="600"/>
              </a:spcAft>
              <a:buFont typeface="Arial" panose="020B0604020202020204" pitchFamily="34" charset="0"/>
              <a:buChar char="•"/>
            </a:pPr>
            <a:endParaRPr lang="en-US" sz="2000">
              <a:cs typeface="Arial"/>
            </a:endParaRPr>
          </a:p>
        </p:txBody>
      </p:sp>
      <p:pic>
        <p:nvPicPr>
          <p:cNvPr id="1026" name="Picture 2">
            <a:extLst>
              <a:ext uri="{FF2B5EF4-FFF2-40B4-BE49-F238E27FC236}">
                <a16:creationId xmlns:a16="http://schemas.microsoft.com/office/drawing/2014/main" id="{F9911150-3EB4-FA3F-8CBC-E1D50CF4824B}"/>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b="-1"/>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49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125954-A153-3D9D-8F0F-DBCE95627930}"/>
              </a:ext>
            </a:extLst>
          </p:cNvPr>
          <p:cNvSpPr>
            <a:spLocks noGrp="1"/>
          </p:cNvSpPr>
          <p:nvPr>
            <p:ph type="title"/>
          </p:nvPr>
        </p:nvSpPr>
        <p:spPr/>
        <p:txBody>
          <a:bodyPr/>
          <a:lstStyle/>
          <a:p>
            <a:r>
              <a:rPr lang="fi-FI" sz="4250">
                <a:solidFill>
                  <a:schemeClr val="bg1"/>
                </a:solidFill>
              </a:rPr>
              <a:t>Riippuvuus</a:t>
            </a:r>
          </a:p>
        </p:txBody>
      </p:sp>
      <p:sp>
        <p:nvSpPr>
          <p:cNvPr id="3" name="Tekstiruutu 2">
            <a:extLst>
              <a:ext uri="{FF2B5EF4-FFF2-40B4-BE49-F238E27FC236}">
                <a16:creationId xmlns:a16="http://schemas.microsoft.com/office/drawing/2014/main" id="{D1C9597D-70C0-6AFA-E93B-FE5C455409DA}"/>
              </a:ext>
            </a:extLst>
          </p:cNvPr>
          <p:cNvSpPr txBox="1"/>
          <p:nvPr/>
        </p:nvSpPr>
        <p:spPr>
          <a:xfrm>
            <a:off x="828431" y="1861234"/>
            <a:ext cx="9138920"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i-FI">
                <a:solidFill>
                  <a:schemeClr val="bg1"/>
                </a:solidFill>
              </a:rPr>
              <a:t>Pakonomainen tarve johonkin päihdyttävään aineeseen tai toimintaan.​</a:t>
            </a:r>
            <a:endParaRPr lang="fi-FI">
              <a:solidFill>
                <a:schemeClr val="bg1"/>
              </a:solidFill>
              <a:cs typeface="Arial"/>
            </a:endParaRPr>
          </a:p>
          <a:p>
            <a:endParaRPr lang="fi-FI">
              <a:solidFill>
                <a:schemeClr val="bg1"/>
              </a:solidFill>
              <a:cs typeface="Arial"/>
            </a:endParaRPr>
          </a:p>
          <a:p>
            <a:pPr marL="285750" indent="-285750">
              <a:buFont typeface="Arial" panose="020B0604020202020204" pitchFamily="34" charset="0"/>
              <a:buChar char="•"/>
            </a:pPr>
            <a:r>
              <a:rPr lang="fi-FI">
                <a:solidFill>
                  <a:schemeClr val="bg1"/>
                </a:solidFill>
              </a:rPr>
              <a:t>Psyykkinen tai fyysinen tila tuottaa hetkellistä mielihyvää.​</a:t>
            </a:r>
            <a:endParaRPr lang="fi-FI">
              <a:solidFill>
                <a:schemeClr val="bg1"/>
              </a:solidFill>
              <a:cs typeface="Arial"/>
            </a:endParaRPr>
          </a:p>
          <a:p>
            <a:endParaRPr lang="fi-FI">
              <a:solidFill>
                <a:schemeClr val="bg1"/>
              </a:solidFill>
              <a:cs typeface="Arial"/>
            </a:endParaRPr>
          </a:p>
          <a:p>
            <a:pPr marL="285750" indent="-285750">
              <a:buFont typeface="Arial" panose="020B0604020202020204" pitchFamily="34" charset="0"/>
              <a:buChar char="•"/>
            </a:pPr>
            <a:r>
              <a:rPr lang="fi-FI">
                <a:solidFill>
                  <a:schemeClr val="bg1"/>
                </a:solidFill>
              </a:rPr>
              <a:t>Perintötekijät, lapsuuden ja nuoruuden kokemukset, stressi ja kriisitilanteet elämässä voivat vaikuttaa siihen, miten helposti ihminen jää riippuvaiseksi. </a:t>
            </a:r>
            <a:endParaRPr lang="fi-FI">
              <a:solidFill>
                <a:schemeClr val="bg1"/>
              </a:solidFill>
              <a:cs typeface="Arial"/>
            </a:endParaRPr>
          </a:p>
          <a:p>
            <a:endParaRPr lang="fi-FI">
              <a:solidFill>
                <a:schemeClr val="bg1"/>
              </a:solidFill>
              <a:cs typeface="Arial"/>
            </a:endParaRPr>
          </a:p>
          <a:p>
            <a:pPr marL="285750" indent="-285750">
              <a:buFont typeface="Arial" panose="020B0604020202020204" pitchFamily="34" charset="0"/>
              <a:buChar char="•"/>
            </a:pPr>
            <a:r>
              <a:rPr lang="fi-FI">
                <a:solidFill>
                  <a:schemeClr val="bg1"/>
                </a:solidFill>
              </a:rPr>
              <a:t>Riippuvainen ihminen ei aina itse tunnista tai myönnä riippuvuuttaan.​</a:t>
            </a:r>
            <a:endParaRPr lang="fi-FI">
              <a:solidFill>
                <a:schemeClr val="bg1"/>
              </a:solidFill>
              <a:cs typeface="Arial"/>
            </a:endParaRPr>
          </a:p>
          <a:p>
            <a:pPr marL="285750" indent="-285750">
              <a:buFont typeface="Arial" panose="020B0604020202020204" pitchFamily="34" charset="0"/>
              <a:buChar char="•"/>
            </a:pPr>
            <a:endParaRPr lang="fi-FI">
              <a:solidFill>
                <a:schemeClr val="bg1"/>
              </a:solidFill>
              <a:cs typeface="Arial"/>
            </a:endParaRPr>
          </a:p>
          <a:p>
            <a:pPr marL="285750" indent="-285750">
              <a:buFont typeface="Arial" panose="020B0604020202020204" pitchFamily="34" charset="0"/>
              <a:buChar char="•"/>
            </a:pPr>
            <a:r>
              <a:rPr lang="fi-FI">
                <a:solidFill>
                  <a:schemeClr val="bg1"/>
                </a:solidFill>
                <a:cs typeface="Arial"/>
              </a:rPr>
              <a:t>Vakava riippuvuus on sairaus.</a:t>
            </a:r>
          </a:p>
          <a:p>
            <a:endParaRPr lang="fi-FI">
              <a:solidFill>
                <a:schemeClr val="bg1"/>
              </a:solidFill>
            </a:endParaRPr>
          </a:p>
          <a:p>
            <a:pPr marL="285750" indent="-285750">
              <a:buFont typeface="Arial" panose="020B0604020202020204" pitchFamily="34" charset="0"/>
              <a:buChar char="•"/>
            </a:pPr>
            <a:r>
              <a:rPr lang="fi-FI">
                <a:solidFill>
                  <a:schemeClr val="bg1"/>
                </a:solidFill>
              </a:rPr>
              <a:t>Riippuvuuksien haittoja voivat olla esim. terveydelliset haitat, ihmissuhteet kärsivät, taloudelliset haitat </a:t>
            </a:r>
            <a:endParaRPr lang="fi-FI">
              <a:solidFill>
                <a:schemeClr val="bg1"/>
              </a:solidFill>
              <a:cs typeface="Arial"/>
            </a:endParaRPr>
          </a:p>
        </p:txBody>
      </p:sp>
    </p:spTree>
    <p:extLst>
      <p:ext uri="{BB962C8B-B14F-4D97-AF65-F5344CB8AC3E}">
        <p14:creationId xmlns:p14="http://schemas.microsoft.com/office/powerpoint/2010/main" val="356588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6BFE-CE89-5E68-CD8B-26B05834FB54}"/>
              </a:ext>
            </a:extLst>
          </p:cNvPr>
          <p:cNvSpPr>
            <a:spLocks noGrp="1"/>
          </p:cNvSpPr>
          <p:nvPr>
            <p:ph type="title"/>
          </p:nvPr>
        </p:nvSpPr>
        <p:spPr>
          <a:xfrm>
            <a:off x="890047" y="746064"/>
            <a:ext cx="10852034" cy="873481"/>
          </a:xfrm>
        </p:spPr>
        <p:txBody>
          <a:bodyPr/>
          <a:lstStyle/>
          <a:p>
            <a:r>
              <a:rPr lang="en-US" err="1"/>
              <a:t>Päihdeongelmilta</a:t>
            </a:r>
            <a:r>
              <a:rPr lang="en-US"/>
              <a:t> </a:t>
            </a:r>
            <a:r>
              <a:rPr lang="en-US" err="1"/>
              <a:t>suojaavia</a:t>
            </a:r>
            <a:r>
              <a:rPr lang="en-US"/>
              <a:t> </a:t>
            </a:r>
            <a:r>
              <a:rPr lang="en-US" err="1"/>
              <a:t>tekijöitä</a:t>
            </a:r>
          </a:p>
        </p:txBody>
      </p:sp>
      <p:sp>
        <p:nvSpPr>
          <p:cNvPr id="3" name="Text Placeholder 2">
            <a:extLst>
              <a:ext uri="{FF2B5EF4-FFF2-40B4-BE49-F238E27FC236}">
                <a16:creationId xmlns:a16="http://schemas.microsoft.com/office/drawing/2014/main" id="{F0523E38-733A-B24F-CE3B-5643033C9670}"/>
              </a:ext>
            </a:extLst>
          </p:cNvPr>
          <p:cNvSpPr>
            <a:spLocks noGrp="1"/>
          </p:cNvSpPr>
          <p:nvPr>
            <p:ph type="body" idx="1"/>
          </p:nvPr>
        </p:nvSpPr>
        <p:spPr>
          <a:xfrm>
            <a:off x="875668" y="1837980"/>
            <a:ext cx="10435092" cy="4217885"/>
          </a:xfrm>
        </p:spPr>
        <p:txBody>
          <a:bodyPr vert="horz" lIns="0" tIns="45720" rIns="0" bIns="45720" rtlCol="0" anchor="t">
            <a:noAutofit/>
          </a:bodyPr>
          <a:lstStyle/>
          <a:p>
            <a:pPr marL="238760" indent="-228600">
              <a:lnSpc>
                <a:spcPct val="90000"/>
              </a:lnSpc>
              <a:spcAft>
                <a:spcPts val="600"/>
              </a:spcAft>
              <a:buFont typeface="Arial,Sans-Serif"/>
            </a:pPr>
            <a:r>
              <a:rPr lang="en-US" err="1"/>
              <a:t>Läheiset</a:t>
            </a:r>
            <a:r>
              <a:rPr lang="en-US"/>
              <a:t> </a:t>
            </a:r>
            <a:r>
              <a:rPr lang="en-US" err="1"/>
              <a:t>välit</a:t>
            </a:r>
            <a:r>
              <a:rPr lang="en-US"/>
              <a:t> </a:t>
            </a:r>
            <a:r>
              <a:rPr lang="en-US" err="1"/>
              <a:t>perheeseen</a:t>
            </a:r>
            <a:r>
              <a:rPr lang="en-US"/>
              <a:t>/</a:t>
            </a:r>
            <a:r>
              <a:rPr lang="en-US" u="sng" err="1"/>
              <a:t>muuhun</a:t>
            </a:r>
            <a:r>
              <a:rPr lang="en-US" u="sng"/>
              <a:t> </a:t>
            </a:r>
            <a:r>
              <a:rPr lang="en-US" u="sng" err="1"/>
              <a:t>luotettavaan</a:t>
            </a:r>
            <a:r>
              <a:rPr lang="en-US" u="sng"/>
              <a:t> </a:t>
            </a:r>
            <a:r>
              <a:rPr lang="en-US" u="sng" err="1"/>
              <a:t>aikuiseen</a:t>
            </a:r>
            <a:r>
              <a:rPr lang="en-US"/>
              <a:t>. </a:t>
            </a:r>
          </a:p>
          <a:p>
            <a:pPr marL="238760" indent="-228600">
              <a:lnSpc>
                <a:spcPct val="90000"/>
              </a:lnSpc>
              <a:spcAft>
                <a:spcPts val="600"/>
              </a:spcAft>
              <a:buFont typeface="Arial,Sans-Serif"/>
            </a:pPr>
            <a:r>
              <a:rPr lang="en-US" err="1"/>
              <a:t>Terve</a:t>
            </a:r>
            <a:r>
              <a:rPr lang="en-US"/>
              <a:t> </a:t>
            </a:r>
            <a:r>
              <a:rPr lang="en-US" err="1"/>
              <a:t>itsetunto</a:t>
            </a:r>
            <a:r>
              <a:rPr lang="en-US"/>
              <a:t>, </a:t>
            </a:r>
            <a:r>
              <a:rPr lang="en-US" err="1"/>
              <a:t>myönteinen</a:t>
            </a:r>
            <a:r>
              <a:rPr lang="en-US"/>
              <a:t> </a:t>
            </a:r>
            <a:r>
              <a:rPr lang="en-US" err="1"/>
              <a:t>minäkuva</a:t>
            </a:r>
            <a:r>
              <a:rPr lang="en-US"/>
              <a:t>. </a:t>
            </a:r>
          </a:p>
          <a:p>
            <a:pPr marL="238760" indent="-228600">
              <a:lnSpc>
                <a:spcPct val="90000"/>
              </a:lnSpc>
              <a:spcAft>
                <a:spcPts val="600"/>
              </a:spcAft>
              <a:buFont typeface="Arial,Sans-Serif"/>
            </a:pPr>
            <a:r>
              <a:rPr lang="en-US" err="1"/>
              <a:t>Osallisuuden</a:t>
            </a:r>
            <a:r>
              <a:rPr lang="en-US"/>
              <a:t> </a:t>
            </a:r>
            <a:r>
              <a:rPr lang="en-US" err="1"/>
              <a:t>tunne</a:t>
            </a:r>
            <a:r>
              <a:rPr lang="en-US"/>
              <a:t> (</a:t>
            </a:r>
            <a:r>
              <a:rPr lang="en-US" err="1"/>
              <a:t>esim</a:t>
            </a:r>
            <a:r>
              <a:rPr lang="en-US"/>
              <a:t>. </a:t>
            </a:r>
            <a:r>
              <a:rPr lang="en-US" err="1"/>
              <a:t>harrastus</a:t>
            </a:r>
            <a:r>
              <a:rPr lang="en-US"/>
              <a:t>, </a:t>
            </a:r>
            <a:r>
              <a:rPr lang="en-US" err="1"/>
              <a:t>kaverit</a:t>
            </a:r>
            <a:r>
              <a:rPr lang="en-US"/>
              <a:t>, </a:t>
            </a:r>
            <a:r>
              <a:rPr lang="en-US" err="1"/>
              <a:t>koulu</a:t>
            </a:r>
            <a:r>
              <a:rPr lang="en-US"/>
              <a:t>, </a:t>
            </a:r>
            <a:r>
              <a:rPr lang="en-US" err="1"/>
              <a:t>työ</a:t>
            </a:r>
            <a:r>
              <a:rPr lang="en-US"/>
              <a:t>, </a:t>
            </a:r>
            <a:r>
              <a:rPr lang="en-US" err="1"/>
              <a:t>perhe</a:t>
            </a:r>
            <a:r>
              <a:rPr lang="en-US"/>
              <a:t>, </a:t>
            </a:r>
            <a:r>
              <a:rPr lang="en-US" err="1"/>
              <a:t>peliporukka</a:t>
            </a:r>
            <a:r>
              <a:rPr lang="en-US"/>
              <a:t>). </a:t>
            </a:r>
          </a:p>
          <a:p>
            <a:pPr marL="238760" indent="-228600">
              <a:lnSpc>
                <a:spcPct val="90000"/>
              </a:lnSpc>
              <a:spcAft>
                <a:spcPts val="600"/>
              </a:spcAft>
              <a:buFont typeface="Arial,Sans-Serif"/>
            </a:pPr>
            <a:r>
              <a:rPr lang="en-US" err="1"/>
              <a:t>Vahvat</a:t>
            </a:r>
            <a:r>
              <a:rPr lang="en-US"/>
              <a:t> </a:t>
            </a:r>
            <a:r>
              <a:rPr lang="en-US" err="1"/>
              <a:t>tunne</a:t>
            </a:r>
            <a:r>
              <a:rPr lang="en-US"/>
              <a:t>- ja </a:t>
            </a:r>
            <a:r>
              <a:rPr lang="en-US" err="1"/>
              <a:t>sosiaaliset</a:t>
            </a:r>
            <a:r>
              <a:rPr lang="en-US"/>
              <a:t> </a:t>
            </a:r>
            <a:r>
              <a:rPr lang="en-US" err="1"/>
              <a:t>taidot</a:t>
            </a:r>
            <a:r>
              <a:rPr lang="en-US"/>
              <a:t>.</a:t>
            </a:r>
          </a:p>
          <a:p>
            <a:pPr marL="238760" indent="-228600">
              <a:lnSpc>
                <a:spcPct val="90000"/>
              </a:lnSpc>
              <a:spcAft>
                <a:spcPts val="600"/>
              </a:spcAft>
              <a:buFont typeface="Arial,Sans-Serif"/>
            </a:pPr>
            <a:r>
              <a:rPr lang="en-US" err="1"/>
              <a:t>Onnistumiset</a:t>
            </a:r>
            <a:r>
              <a:rPr lang="en-US"/>
              <a:t> ja </a:t>
            </a:r>
            <a:r>
              <a:rPr lang="en-US" err="1"/>
              <a:t>positiivinen</a:t>
            </a:r>
            <a:r>
              <a:rPr lang="en-US"/>
              <a:t> </a:t>
            </a:r>
            <a:r>
              <a:rPr lang="en-US" err="1"/>
              <a:t>palaute</a:t>
            </a:r>
            <a:r>
              <a:rPr lang="en-US"/>
              <a:t>. </a:t>
            </a:r>
          </a:p>
          <a:p>
            <a:pPr marL="238760" indent="-228600">
              <a:lnSpc>
                <a:spcPct val="90000"/>
              </a:lnSpc>
              <a:spcAft>
                <a:spcPts val="600"/>
              </a:spcAft>
              <a:buFont typeface="Arial,Sans-Serif"/>
            </a:pPr>
            <a:r>
              <a:rPr lang="en-US" err="1"/>
              <a:t>Lähiyhteisön</a:t>
            </a:r>
            <a:r>
              <a:rPr lang="en-US"/>
              <a:t> </a:t>
            </a:r>
            <a:r>
              <a:rPr lang="en-US" err="1"/>
              <a:t>vastuullinen</a:t>
            </a:r>
            <a:r>
              <a:rPr lang="en-US"/>
              <a:t> </a:t>
            </a:r>
            <a:r>
              <a:rPr lang="en-US" err="1"/>
              <a:t>suhtautuminen</a:t>
            </a:r>
            <a:r>
              <a:rPr lang="en-US"/>
              <a:t> </a:t>
            </a:r>
            <a:r>
              <a:rPr lang="en-US" err="1"/>
              <a:t>päihteisiin</a:t>
            </a:r>
            <a:r>
              <a:rPr lang="en-US"/>
              <a:t>.</a:t>
            </a:r>
          </a:p>
          <a:p>
            <a:pPr marL="238760" indent="-228600">
              <a:lnSpc>
                <a:spcPct val="90000"/>
              </a:lnSpc>
              <a:spcAft>
                <a:spcPts val="600"/>
              </a:spcAft>
              <a:buFont typeface="Arial,Sans-Serif"/>
            </a:pPr>
            <a:endParaRPr lang="en-US"/>
          </a:p>
          <a:p>
            <a:pPr marL="238760" indent="-228600">
              <a:lnSpc>
                <a:spcPct val="90000"/>
              </a:lnSpc>
              <a:spcAft>
                <a:spcPts val="600"/>
              </a:spcAft>
              <a:buFont typeface="Arial,Sans-Serif"/>
            </a:pPr>
            <a:r>
              <a:rPr lang="en-US" b="1" err="1"/>
              <a:t>Yllämainittujen</a:t>
            </a:r>
            <a:r>
              <a:rPr lang="en-US" b="1"/>
              <a:t> </a:t>
            </a:r>
            <a:r>
              <a:rPr lang="en-US" b="1" err="1"/>
              <a:t>asioiden</a:t>
            </a:r>
            <a:r>
              <a:rPr lang="en-US" b="1"/>
              <a:t> </a:t>
            </a:r>
            <a:r>
              <a:rPr lang="en-US" b="1" err="1"/>
              <a:t>puute</a:t>
            </a:r>
            <a:r>
              <a:rPr lang="en-US" b="1"/>
              <a:t> </a:t>
            </a:r>
            <a:r>
              <a:rPr lang="en-US" b="1" err="1"/>
              <a:t>ei</a:t>
            </a:r>
            <a:r>
              <a:rPr lang="en-US" b="1"/>
              <a:t> </a:t>
            </a:r>
            <a:r>
              <a:rPr lang="en-US" b="1" err="1"/>
              <a:t>tarkoita</a:t>
            </a:r>
            <a:r>
              <a:rPr lang="en-US" b="1"/>
              <a:t> </a:t>
            </a:r>
            <a:r>
              <a:rPr lang="en-US" b="1" err="1"/>
              <a:t>että</a:t>
            </a:r>
            <a:r>
              <a:rPr lang="en-US" b="1"/>
              <a:t> </a:t>
            </a:r>
            <a:r>
              <a:rPr lang="en-US" b="1" err="1"/>
              <a:t>nuori</a:t>
            </a:r>
            <a:r>
              <a:rPr lang="en-US" b="1"/>
              <a:t> </a:t>
            </a:r>
            <a:r>
              <a:rPr lang="en-US" b="1" err="1"/>
              <a:t>päätyy</a:t>
            </a:r>
            <a:r>
              <a:rPr lang="en-US" b="1"/>
              <a:t> </a:t>
            </a:r>
            <a:r>
              <a:rPr lang="en-US" b="1" err="1"/>
              <a:t>päihteiden</a:t>
            </a:r>
            <a:r>
              <a:rPr lang="en-US" b="1"/>
              <a:t> </a:t>
            </a:r>
            <a:r>
              <a:rPr lang="en-US" b="1" err="1"/>
              <a:t>käyttäjäksi</a:t>
            </a:r>
            <a:r>
              <a:rPr lang="en-US" b="1"/>
              <a:t>, </a:t>
            </a:r>
            <a:r>
              <a:rPr lang="en-US" b="1" err="1"/>
              <a:t>mutta</a:t>
            </a:r>
            <a:r>
              <a:rPr lang="en-US" b="1"/>
              <a:t> </a:t>
            </a:r>
            <a:r>
              <a:rPr lang="en-US" b="1" err="1"/>
              <a:t>riski</a:t>
            </a:r>
            <a:r>
              <a:rPr lang="en-US" b="1"/>
              <a:t> on </a:t>
            </a:r>
            <a:r>
              <a:rPr lang="en-US" b="1" err="1"/>
              <a:t>suurempi</a:t>
            </a:r>
            <a:r>
              <a:rPr lang="en-US" b="1"/>
              <a:t>.</a:t>
            </a:r>
            <a:r>
              <a:rPr lang="en-US"/>
              <a:t> </a:t>
            </a:r>
          </a:p>
        </p:txBody>
      </p:sp>
    </p:spTree>
    <p:extLst>
      <p:ext uri="{BB962C8B-B14F-4D97-AF65-F5344CB8AC3E}">
        <p14:creationId xmlns:p14="http://schemas.microsoft.com/office/powerpoint/2010/main" val="1542206358"/>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878F35D0-A915-4E86-A00B-D55362D94209}" vid="{3DC63F2B-1DDA-49AA-A6C0-C83102638902}"/>
    </a:ext>
  </a:extLst>
</a:theme>
</file>

<file path=ppt/theme/theme2.xml><?xml version="1.0" encoding="utf-8"?>
<a:theme xmlns:a="http://schemas.openxmlformats.org/drawingml/2006/main" name="1_Turun kaupunki perustyyli">
  <a:themeElements>
    <a:clrScheme name="Turun kaupunki uusi">
      <a:dk1>
        <a:srgbClr val="222435"/>
      </a:dk1>
      <a:lt1>
        <a:sysClr val="window" lastClr="FFFFFF"/>
      </a:lt1>
      <a:dk2>
        <a:srgbClr val="0062AE"/>
      </a:dk2>
      <a:lt2>
        <a:srgbClr val="4E56B1"/>
      </a:lt2>
      <a:accent1>
        <a:srgbClr val="00855F"/>
      </a:accent1>
      <a:accent2>
        <a:srgbClr val="4BA432"/>
      </a:accent2>
      <a:accent3>
        <a:srgbClr val="3CA29A"/>
      </a:accent3>
      <a:accent4>
        <a:srgbClr val="E50064"/>
      </a:accent4>
      <a:accent5>
        <a:srgbClr val="CE4B16"/>
      </a:accent5>
      <a:accent6>
        <a:srgbClr val="FFD239"/>
      </a:accent6>
      <a:hlink>
        <a:srgbClr val="4E56B1"/>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ku PowerPoint-pohja  -  Vain luku" id="{C7AB521B-0B18-460A-8C0F-BFDFB3349C1D}" vid="{AB13D4DD-8159-4E13-B491-08233FE12B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70ee2f-dab2-4529-9dbb-dd8518a87fcf">
      <Terms xmlns="http://schemas.microsoft.com/office/infopath/2007/PartnerControls"/>
    </lcf76f155ced4ddcb4097134ff3c332f>
    <TaxCatchAll xmlns="d3a7fb74-fcaf-47fd-b1e3-0541edb53a79" xsi:nil="true"/>
    <SharedWithUsers xmlns="d3a7fb74-fcaf-47fd-b1e3-0541edb53a79">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E6017AFD2ACF40873DEFE162957BE8" ma:contentTypeVersion="13" ma:contentTypeDescription="Create a new document." ma:contentTypeScope="" ma:versionID="004e8652ff7795fe09235c09efcbc080">
  <xsd:schema xmlns:xsd="http://www.w3.org/2001/XMLSchema" xmlns:xs="http://www.w3.org/2001/XMLSchema" xmlns:p="http://schemas.microsoft.com/office/2006/metadata/properties" xmlns:ns2="de70ee2f-dab2-4529-9dbb-dd8518a87fcf" xmlns:ns3="d3a7fb74-fcaf-47fd-b1e3-0541edb53a79" targetNamespace="http://schemas.microsoft.com/office/2006/metadata/properties" ma:root="true" ma:fieldsID="c357ba81f4a81dc7e545089f21b20dd4" ns2:_="" ns3:_="">
    <xsd:import namespace="de70ee2f-dab2-4529-9dbb-dd8518a87fcf"/>
    <xsd:import namespace="d3a7fb74-fcaf-47fd-b1e3-0541edb53a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ee2f-dab2-4529-9dbb-dd8518a87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a7fb74-fcaf-47fd-b1e3-0541edb53a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c2bb4e-cc01-490f-9c16-3977c191af56}" ma:internalName="TaxCatchAll" ma:showField="CatchAllData" ma:web="d3a7fb74-fcaf-47fd-b1e3-0541edb53a7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127BB3-9E32-4136-8DC5-0ADC3B573AB9}">
  <ds:schemaRef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de70ee2f-dab2-4529-9dbb-dd8518a87fcf"/>
    <ds:schemaRef ds:uri="http://schemas.microsoft.com/office/2006/metadata/properties"/>
    <ds:schemaRef ds:uri="http://schemas.microsoft.com/office/infopath/2007/PartnerControls"/>
    <ds:schemaRef ds:uri="d3a7fb74-fcaf-47fd-b1e3-0541edb53a79"/>
    <ds:schemaRef ds:uri="http://purl.org/dc/terms/"/>
  </ds:schemaRefs>
</ds:datastoreItem>
</file>

<file path=customXml/itemProps2.xml><?xml version="1.0" encoding="utf-8"?>
<ds:datastoreItem xmlns:ds="http://schemas.openxmlformats.org/officeDocument/2006/customXml" ds:itemID="{67325EE1-79BD-44D0-94F3-C1308EACF431}">
  <ds:schemaRefs>
    <ds:schemaRef ds:uri="http://schemas.microsoft.com/sharepoint/v3/contenttype/forms"/>
  </ds:schemaRefs>
</ds:datastoreItem>
</file>

<file path=customXml/itemProps3.xml><?xml version="1.0" encoding="utf-8"?>
<ds:datastoreItem xmlns:ds="http://schemas.openxmlformats.org/officeDocument/2006/customXml" ds:itemID="{DD36D288-7DE0-4F9A-ACC5-65523C391E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0ee2f-dab2-4529-9dbb-dd8518a87fcf"/>
    <ds:schemaRef ds:uri="d3a7fb74-fcaf-47fd-b1e3-0541edb53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43129</TotalTime>
  <Words>2931</Words>
  <Application>Microsoft Office PowerPoint</Application>
  <PresentationFormat>Laajakuva</PresentationFormat>
  <Paragraphs>314</Paragraphs>
  <Slides>23</Slides>
  <Notes>22</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23</vt:i4>
      </vt:variant>
    </vt:vector>
  </HeadingPairs>
  <TitlesOfParts>
    <vt:vector size="33" baseType="lpstr">
      <vt:lpstr>Aptos</vt:lpstr>
      <vt:lpstr>Arial</vt:lpstr>
      <vt:lpstr>Arial,Sans-Serif</vt:lpstr>
      <vt:lpstr>Calibri</vt:lpstr>
      <vt:lpstr>Courier New</vt:lpstr>
      <vt:lpstr>Lucida Grande</vt:lpstr>
      <vt:lpstr>Times New Roman</vt:lpstr>
      <vt:lpstr>Wingdings</vt:lpstr>
      <vt:lpstr>Turun kaupunki perustyyli</vt:lpstr>
      <vt:lpstr>1_Turun kaupunki perustyyli</vt:lpstr>
      <vt:lpstr>Huomioitavaa opettajalle ennen tuntien aloitusta</vt:lpstr>
      <vt:lpstr>Mitä tiedämme päihteistä?</vt:lpstr>
      <vt:lpstr>Päihdetaulukko</vt:lpstr>
      <vt:lpstr>Päihdefaktat</vt:lpstr>
      <vt:lpstr>World cafe -harjoitus</vt:lpstr>
      <vt:lpstr>Riippuvuudet ja niiltä suojautuminen </vt:lpstr>
      <vt:lpstr>Riippuvuus</vt:lpstr>
      <vt:lpstr>Riippuvuus</vt:lpstr>
      <vt:lpstr>Päihdeongelmilta suojaavia tekijöitä</vt:lpstr>
      <vt:lpstr>Tehtävämoniste</vt:lpstr>
      <vt:lpstr>Sosiaalisen median vaikutus nuoreen</vt:lpstr>
      <vt:lpstr>PowerPoint-esitys</vt:lpstr>
      <vt:lpstr>PowerPoint-esitys</vt:lpstr>
      <vt:lpstr>Rikos(ko) 6-luokkien Laillisuuskasvatustunti Some</vt:lpstr>
      <vt:lpstr>Lasten suojeleminen on aikuisten tehtävä</vt:lpstr>
      <vt:lpstr>Sosiaalinen media ja rikokset</vt:lpstr>
      <vt:lpstr>Nuorten yleisimpiä rikoksia</vt:lpstr>
      <vt:lpstr>Somen monet puolet </vt:lpstr>
      <vt:lpstr>Mistä sitten saat luotettavaa tietoa ja hyviä sisältöjä?</vt:lpstr>
      <vt:lpstr>Kaveritaidot ja ryhmähenki</vt:lpstr>
      <vt:lpstr>Tehtävä: Ryhdy rikostutkijaksi</vt:lpstr>
      <vt:lpstr>PowerPoint-esitys</vt:lpstr>
      <vt:lpstr>Mistä apua eri tilanteisiin?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Hankkeiden viestintäsuunnitelma</dc:title>
  <dc:creator>Innilä Julia</dc:creator>
  <cp:lastModifiedBy>Helenius Kristiina</cp:lastModifiedBy>
  <cp:revision>10</cp:revision>
  <dcterms:created xsi:type="dcterms:W3CDTF">2022-03-11T13:34:38Z</dcterms:created>
  <dcterms:modified xsi:type="dcterms:W3CDTF">2025-10-08T08:50:39Z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0x01010096E6017AFD2ACF40873DEFE162957BE8</vt:lpwstr>
  </property>
  <property fmtid="{D5CDD505-2E9C-101B-9397-08002B2CF9AE}" pid="3" name="TaxCatchAll">
    <vt:lpwstr>2;#Suomi|ddab1725-3888-478f-9c8c-3eeceecd16e9;#1;#Diaesitys|29bf125c-3304-4b20-a038-e327a30ca536</vt:lpwstr>
  </property>
  <property fmtid="{D5CDD505-2E9C-101B-9397-08002B2CF9AE}" pid="4" name="TurkuDoTku_PresentationMaterialTypeTaxHTField0">
    <vt:lpwstr>Diaesitys|29bf125c-3304-4b20-a038-e327a30ca536</vt:lpwstr>
  </property>
  <property fmtid="{D5CDD505-2E9C-101B-9397-08002B2CF9AE}" pid="5" name="TurkuDoTku_LanguageTaxHTField0">
    <vt:lpwstr>Suomi|ddab1725-3888-478f-9c8c-3eeceecd16e9</vt:lpwstr>
  </property>
  <property fmtid="{D5CDD505-2E9C-101B-9397-08002B2CF9AE}" pid="6" name="TurkuDoTku_PresentationMaterialType">
    <vt:lpwstr>1;#Diaesitys|29bf125c-3304-4b20-a038-e327a30ca536</vt:lpwstr>
  </property>
  <property fmtid="{D5CDD505-2E9C-101B-9397-08002B2CF9AE}" pid="7" name="TurkuDoTku_Language">
    <vt:lpwstr>2;#Suomi|ddab1725-3888-478f-9c8c-3eeceecd16e9</vt:lpwstr>
  </property>
  <property fmtid="{D5CDD505-2E9C-101B-9397-08002B2CF9AE}" pid="8" name="MediaServiceImageTags">
    <vt:lpwstr/>
  </property>
  <property fmtid="{D5CDD505-2E9C-101B-9397-08002B2CF9AE}" pid="9" name="Order">
    <vt:r8>24300</vt:r8>
  </property>
  <property fmtid="{D5CDD505-2E9C-101B-9397-08002B2CF9AE}" pid="10" name="xd_Signature">
    <vt:bool>false</vt:bool>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