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30"/>
  </p:notesMasterIdLst>
  <p:sldIdLst>
    <p:sldId id="548" r:id="rId6"/>
    <p:sldId id="385" r:id="rId7"/>
    <p:sldId id="417" r:id="rId8"/>
    <p:sldId id="418" r:id="rId9"/>
    <p:sldId id="421" r:id="rId10"/>
    <p:sldId id="411" r:id="rId11"/>
    <p:sldId id="404" r:id="rId12"/>
    <p:sldId id="406" r:id="rId13"/>
    <p:sldId id="412" r:id="rId14"/>
    <p:sldId id="489" r:id="rId15"/>
    <p:sldId id="488" r:id="rId16"/>
    <p:sldId id="260" r:id="rId17"/>
    <p:sldId id="261" r:id="rId18"/>
    <p:sldId id="407" r:id="rId19"/>
    <p:sldId id="441" r:id="rId20"/>
    <p:sldId id="345" r:id="rId21"/>
    <p:sldId id="321" r:id="rId22"/>
    <p:sldId id="470" r:id="rId23"/>
    <p:sldId id="469" r:id="rId24"/>
    <p:sldId id="342" r:id="rId25"/>
    <p:sldId id="353" r:id="rId26"/>
    <p:sldId id="318" r:id="rId27"/>
    <p:sldId id="486" r:id="rId28"/>
    <p:sldId id="487" r:id="rId29"/>
  </p:sldIdLst>
  <p:sldSz cx="12192000" cy="6858000"/>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86" autoAdjust="0"/>
  </p:normalViewPr>
  <p:slideViewPr>
    <p:cSldViewPr snapToGrid="0">
      <p:cViewPr varScale="1">
        <p:scale>
          <a:sx n="44" d="100"/>
          <a:sy n="44" d="100"/>
        </p:scale>
        <p:origin x="150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DB2D2-F73F-40EA-8588-6023309B5C68}"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fi-FI"/>
        </a:p>
      </dgm:t>
    </dgm:pt>
    <dgm:pt modelId="{6BBA5078-3EBE-4A8F-B2EA-3369010089F1}">
      <dgm:prSet phldrT="[Teksti]" phldr="0" custT="1"/>
      <dgm:spPr/>
      <dgm:t>
        <a:bodyPr/>
        <a:lstStyle/>
        <a:p>
          <a:r>
            <a:rPr lang="fi-FI" sz="1600">
              <a:solidFill>
                <a:schemeClr val="tx2"/>
              </a:solidFill>
              <a:latin typeface="Arial"/>
            </a:rPr>
            <a:t>Vahingon-korvaukset</a:t>
          </a:r>
          <a:endParaRPr lang="fi-FI" sz="1600">
            <a:solidFill>
              <a:schemeClr val="tx2"/>
            </a:solidFill>
          </a:endParaRPr>
        </a:p>
      </dgm:t>
    </dgm:pt>
    <dgm:pt modelId="{07ED16F6-36D1-4923-B801-D0D2F075D37A}" type="parTrans" cxnId="{79E583E4-64B3-4193-A0A2-80E8ECDF25FC}">
      <dgm:prSet/>
      <dgm:spPr/>
      <dgm:t>
        <a:bodyPr/>
        <a:lstStyle/>
        <a:p>
          <a:endParaRPr lang="fi-FI"/>
        </a:p>
      </dgm:t>
    </dgm:pt>
    <dgm:pt modelId="{3CBF92EB-FE7B-456C-B672-15137B213FC4}" type="sibTrans" cxnId="{79E583E4-64B3-4193-A0A2-80E8ECDF25FC}">
      <dgm:prSet/>
      <dgm:spPr/>
      <dgm:t>
        <a:bodyPr/>
        <a:lstStyle/>
        <a:p>
          <a:endParaRPr lang="fi-FI"/>
        </a:p>
      </dgm:t>
    </dgm:pt>
    <dgm:pt modelId="{A0AE0EBB-2FF9-42F2-B272-7363B187FBD5}">
      <dgm:prSet phldr="0" custT="1"/>
      <dgm:spPr/>
      <dgm:t>
        <a:bodyPr/>
        <a:lstStyle/>
        <a:p>
          <a:pPr rtl="0"/>
          <a:r>
            <a:rPr lang="fi-FI" sz="1600">
              <a:solidFill>
                <a:schemeClr val="tx2"/>
              </a:solidFill>
              <a:latin typeface="Arial"/>
            </a:rPr>
            <a:t>Seuraamuksina sekä tekijälle että uhreille</a:t>
          </a:r>
        </a:p>
      </dgm:t>
    </dgm:pt>
    <dgm:pt modelId="{121B83FD-7FE9-45E9-B14E-0BB1A35A6E62}" type="parTrans" cxnId="{C9D5810F-2285-46CB-9CAE-14741D1B18A3}">
      <dgm:prSet/>
      <dgm:spPr/>
      <dgm:t>
        <a:bodyPr/>
        <a:lstStyle/>
        <a:p>
          <a:endParaRPr lang="fi-FI"/>
        </a:p>
      </dgm:t>
    </dgm:pt>
    <dgm:pt modelId="{EE1D49DB-39CC-40AB-925D-BEE4353B4BBF}" type="sibTrans" cxnId="{C9D5810F-2285-46CB-9CAE-14741D1B18A3}">
      <dgm:prSet/>
      <dgm:spPr/>
      <dgm:t>
        <a:bodyPr/>
        <a:lstStyle/>
        <a:p>
          <a:endParaRPr lang="fi-FI"/>
        </a:p>
      </dgm:t>
    </dgm:pt>
    <dgm:pt modelId="{44C4E1E3-7CD1-40FC-93A6-BF975DA7D600}">
      <dgm:prSet phldr="0" custT="1"/>
      <dgm:spPr/>
      <dgm:t>
        <a:bodyPr/>
        <a:lstStyle/>
        <a:p>
          <a:r>
            <a:rPr lang="fi-FI" sz="1600">
              <a:solidFill>
                <a:schemeClr val="tx2"/>
              </a:solidFill>
              <a:latin typeface="Arial"/>
            </a:rPr>
            <a:t>Turvattomuus</a:t>
          </a:r>
        </a:p>
      </dgm:t>
    </dgm:pt>
    <dgm:pt modelId="{CE858856-43F3-48EE-8067-7CE5B793171C}" type="parTrans" cxnId="{C0F47D2D-2441-403A-9094-834BC8D2C14C}">
      <dgm:prSet/>
      <dgm:spPr/>
      <dgm:t>
        <a:bodyPr/>
        <a:lstStyle/>
        <a:p>
          <a:endParaRPr lang="fi-FI"/>
        </a:p>
      </dgm:t>
    </dgm:pt>
    <dgm:pt modelId="{6EB54913-BF55-4A1A-9406-F8C1DDC29FA6}" type="sibTrans" cxnId="{C0F47D2D-2441-403A-9094-834BC8D2C14C}">
      <dgm:prSet/>
      <dgm:spPr/>
      <dgm:t>
        <a:bodyPr/>
        <a:lstStyle/>
        <a:p>
          <a:endParaRPr lang="fi-FI"/>
        </a:p>
      </dgm:t>
    </dgm:pt>
    <dgm:pt modelId="{70153F2A-4E80-41F3-AA51-7E8B3ADCD862}">
      <dgm:prSet phldr="0" custT="1"/>
      <dgm:spPr/>
      <dgm:t>
        <a:bodyPr/>
        <a:lstStyle/>
        <a:p>
          <a:pPr rtl="0"/>
          <a:r>
            <a:rPr lang="fi-FI" sz="1600">
              <a:solidFill>
                <a:schemeClr val="tx2"/>
              </a:solidFill>
              <a:latin typeface="Arial"/>
            </a:rPr>
            <a:t>Häpeä</a:t>
          </a:r>
        </a:p>
      </dgm:t>
    </dgm:pt>
    <dgm:pt modelId="{02768A1C-1B62-4A7D-ADCF-1CB64824A473}" type="parTrans" cxnId="{664671AB-91CB-47B3-A8EC-8AD14AF7E536}">
      <dgm:prSet/>
      <dgm:spPr/>
      <dgm:t>
        <a:bodyPr/>
        <a:lstStyle/>
        <a:p>
          <a:endParaRPr lang="fi-FI"/>
        </a:p>
      </dgm:t>
    </dgm:pt>
    <dgm:pt modelId="{47C51850-5DF3-4201-9886-02AF914AF3DA}" type="sibTrans" cxnId="{664671AB-91CB-47B3-A8EC-8AD14AF7E536}">
      <dgm:prSet/>
      <dgm:spPr/>
      <dgm:t>
        <a:bodyPr/>
        <a:lstStyle/>
        <a:p>
          <a:endParaRPr lang="fi-FI"/>
        </a:p>
      </dgm:t>
    </dgm:pt>
    <dgm:pt modelId="{7EC5A48D-2129-4E3F-A17D-6A2A5C5A2D1A}">
      <dgm:prSet phldr="0" custT="1"/>
      <dgm:spPr/>
      <dgm:t>
        <a:bodyPr/>
        <a:lstStyle/>
        <a:p>
          <a:pPr rtl="0"/>
          <a:r>
            <a:rPr lang="fi-FI" sz="1600">
              <a:solidFill>
                <a:schemeClr val="tx2"/>
              </a:solidFill>
              <a:latin typeface="Arial"/>
            </a:rPr>
            <a:t>Pelko</a:t>
          </a:r>
        </a:p>
      </dgm:t>
    </dgm:pt>
    <dgm:pt modelId="{F6F0A804-B164-4E92-8BB7-F4E316BB900B}" type="parTrans" cxnId="{B5E3FF8D-A854-412C-9CDC-B32DB1EF54EA}">
      <dgm:prSet/>
      <dgm:spPr/>
      <dgm:t>
        <a:bodyPr/>
        <a:lstStyle/>
        <a:p>
          <a:endParaRPr lang="fi-FI"/>
        </a:p>
      </dgm:t>
    </dgm:pt>
    <dgm:pt modelId="{A0CFE02D-53E7-44A2-A040-E19D97A2F7D4}" type="sibTrans" cxnId="{B5E3FF8D-A854-412C-9CDC-B32DB1EF54EA}">
      <dgm:prSet/>
      <dgm:spPr/>
      <dgm:t>
        <a:bodyPr/>
        <a:lstStyle/>
        <a:p>
          <a:endParaRPr lang="fi-FI"/>
        </a:p>
      </dgm:t>
    </dgm:pt>
    <dgm:pt modelId="{14DC9365-30E3-443D-9240-601419ABBF11}">
      <dgm:prSet phldr="0" custT="1"/>
      <dgm:spPr/>
      <dgm:t>
        <a:bodyPr/>
        <a:lstStyle/>
        <a:p>
          <a:pPr rtl="0"/>
          <a:r>
            <a:rPr lang="fi-FI" sz="1600">
              <a:solidFill>
                <a:schemeClr val="tx2"/>
              </a:solidFill>
              <a:latin typeface="Arial"/>
            </a:rPr>
            <a:t>Riita-asiana siviilioikeudessa tai sovittelun kautta</a:t>
          </a:r>
        </a:p>
      </dgm:t>
    </dgm:pt>
    <dgm:pt modelId="{B03F311A-9D16-44D7-871A-7A7848EFB43F}" type="parTrans" cxnId="{9D743D4C-0326-40E1-A9B4-1B05BD8B280E}">
      <dgm:prSet/>
      <dgm:spPr/>
      <dgm:t>
        <a:bodyPr/>
        <a:lstStyle/>
        <a:p>
          <a:endParaRPr lang="fi-FI"/>
        </a:p>
      </dgm:t>
    </dgm:pt>
    <dgm:pt modelId="{414685FD-F7D9-4B42-8A8B-99EA8CB48695}" type="sibTrans" cxnId="{9D743D4C-0326-40E1-A9B4-1B05BD8B280E}">
      <dgm:prSet/>
      <dgm:spPr/>
      <dgm:t>
        <a:bodyPr/>
        <a:lstStyle/>
        <a:p>
          <a:endParaRPr lang="fi-FI"/>
        </a:p>
      </dgm:t>
    </dgm:pt>
    <dgm:pt modelId="{761A7C89-5615-4ED0-8C03-EB3C3B3823D4}">
      <dgm:prSet phldr="0" custT="1"/>
      <dgm:spPr/>
      <dgm:t>
        <a:bodyPr/>
        <a:lstStyle/>
        <a:p>
          <a:pPr rtl="0"/>
          <a:r>
            <a:rPr lang="fi-FI" sz="1600">
              <a:latin typeface="Arial"/>
            </a:rPr>
            <a:t>Rikos tapahtuu</a:t>
          </a:r>
        </a:p>
      </dgm:t>
    </dgm:pt>
    <dgm:pt modelId="{53346E7E-B6EA-4BCB-B752-68772DA32C22}" type="parTrans" cxnId="{327DD02D-B913-4959-8461-7FC5A5943201}">
      <dgm:prSet/>
      <dgm:spPr/>
      <dgm:t>
        <a:bodyPr/>
        <a:lstStyle/>
        <a:p>
          <a:endParaRPr lang="fi-FI"/>
        </a:p>
      </dgm:t>
    </dgm:pt>
    <dgm:pt modelId="{3951A314-23E1-48FE-97E0-443C4BEFD78F}" type="sibTrans" cxnId="{327DD02D-B913-4959-8461-7FC5A5943201}">
      <dgm:prSet/>
      <dgm:spPr/>
      <dgm:t>
        <a:bodyPr/>
        <a:lstStyle/>
        <a:p>
          <a:endParaRPr lang="fi-FI"/>
        </a:p>
      </dgm:t>
    </dgm:pt>
    <dgm:pt modelId="{DF6141CE-D830-44EA-B31B-9298B79BFE8D}">
      <dgm:prSet phldr="0" custT="1"/>
      <dgm:spPr/>
      <dgm:t>
        <a:bodyPr/>
        <a:lstStyle/>
        <a:p>
          <a:pPr rtl="0"/>
          <a:r>
            <a:rPr lang="fi-FI" sz="1600">
              <a:solidFill>
                <a:schemeClr val="tx2"/>
              </a:solidFill>
              <a:latin typeface="Arial"/>
            </a:rPr>
            <a:t>Mahdollinen lastensuojelutarpeen selvitys tekijälle ja perheelle</a:t>
          </a:r>
        </a:p>
      </dgm:t>
    </dgm:pt>
    <dgm:pt modelId="{6B003D9C-5A22-40F3-9B0D-E0AFBF6672DC}" type="parTrans" cxnId="{DB1235A3-DAB3-408A-A252-CB80D9B4050F}">
      <dgm:prSet/>
      <dgm:spPr/>
      <dgm:t>
        <a:bodyPr/>
        <a:lstStyle/>
        <a:p>
          <a:endParaRPr lang="fi-FI"/>
        </a:p>
      </dgm:t>
    </dgm:pt>
    <dgm:pt modelId="{3487DD1E-E107-483D-A050-06CC93CB34F6}" type="sibTrans" cxnId="{DB1235A3-DAB3-408A-A252-CB80D9B4050F}">
      <dgm:prSet/>
      <dgm:spPr/>
      <dgm:t>
        <a:bodyPr/>
        <a:lstStyle/>
        <a:p>
          <a:endParaRPr lang="fi-FI"/>
        </a:p>
      </dgm:t>
    </dgm:pt>
    <dgm:pt modelId="{79E0A327-5A75-42A8-84FB-F1807CF9107F}">
      <dgm:prSet phldr="0" custT="1"/>
      <dgm:spPr/>
      <dgm:t>
        <a:bodyPr/>
        <a:lstStyle/>
        <a:p>
          <a:pPr rtl="0"/>
          <a:r>
            <a:rPr lang="fi-FI" sz="1600">
              <a:latin typeface="Arial"/>
            </a:rPr>
            <a:t>Rikosilmoitus</a:t>
          </a:r>
        </a:p>
      </dgm:t>
    </dgm:pt>
    <dgm:pt modelId="{85D38233-3655-471B-A184-4DF52ABA853D}" type="parTrans" cxnId="{AEB876F5-6F6E-420F-85CA-FC039AED838C}">
      <dgm:prSet/>
      <dgm:spPr/>
      <dgm:t>
        <a:bodyPr/>
        <a:lstStyle/>
        <a:p>
          <a:endParaRPr lang="fi-FI"/>
        </a:p>
      </dgm:t>
    </dgm:pt>
    <dgm:pt modelId="{75D34557-1FA2-4686-98FE-D554AB7142A4}" type="sibTrans" cxnId="{AEB876F5-6F6E-420F-85CA-FC039AED838C}">
      <dgm:prSet/>
      <dgm:spPr/>
      <dgm:t>
        <a:bodyPr/>
        <a:lstStyle/>
        <a:p>
          <a:endParaRPr lang="fi-FI"/>
        </a:p>
      </dgm:t>
    </dgm:pt>
    <dgm:pt modelId="{886BF275-B8F6-45C6-BA2F-F3229FA7F997}">
      <dgm:prSet phldr="0" custT="1"/>
      <dgm:spPr/>
      <dgm:t>
        <a:bodyPr/>
        <a:lstStyle/>
        <a:p>
          <a:pPr rtl="0"/>
          <a:r>
            <a:rPr lang="fi-FI" sz="1600">
              <a:latin typeface="Arial"/>
            </a:rPr>
            <a:t>Lastensuojeluilmoitus</a:t>
          </a:r>
        </a:p>
      </dgm:t>
    </dgm:pt>
    <dgm:pt modelId="{B0B51D4B-041F-4E84-BC6F-766FCF5C7DFF}" type="parTrans" cxnId="{703F27FC-ADFB-420B-B161-FA17636D4115}">
      <dgm:prSet/>
      <dgm:spPr/>
      <dgm:t>
        <a:bodyPr/>
        <a:lstStyle/>
        <a:p>
          <a:endParaRPr lang="fi-FI"/>
        </a:p>
      </dgm:t>
    </dgm:pt>
    <dgm:pt modelId="{E53611DB-78EA-4005-81DC-0A702C1BD80C}" type="sibTrans" cxnId="{703F27FC-ADFB-420B-B161-FA17636D4115}">
      <dgm:prSet/>
      <dgm:spPr/>
      <dgm:t>
        <a:bodyPr/>
        <a:lstStyle/>
        <a:p>
          <a:endParaRPr lang="fi-FI"/>
        </a:p>
      </dgm:t>
    </dgm:pt>
    <dgm:pt modelId="{9A27AEAB-88A3-4EFF-A634-98B3A666FECD}" type="pres">
      <dgm:prSet presAssocID="{BE7DB2D2-F73F-40EA-8588-6023309B5C68}" presName="hierChild1" presStyleCnt="0">
        <dgm:presLayoutVars>
          <dgm:chPref val="1"/>
          <dgm:dir/>
          <dgm:animOne val="branch"/>
          <dgm:animLvl val="lvl"/>
          <dgm:resizeHandles/>
        </dgm:presLayoutVars>
      </dgm:prSet>
      <dgm:spPr/>
    </dgm:pt>
    <dgm:pt modelId="{B4FFBCA0-BC99-4998-BA49-A0E167095D4B}" type="pres">
      <dgm:prSet presAssocID="{761A7C89-5615-4ED0-8C03-EB3C3B3823D4}" presName="hierRoot1" presStyleCnt="0"/>
      <dgm:spPr/>
    </dgm:pt>
    <dgm:pt modelId="{D84BA8E1-4CC6-466C-8F60-BB8E221D907B}" type="pres">
      <dgm:prSet presAssocID="{761A7C89-5615-4ED0-8C03-EB3C3B3823D4}" presName="composite" presStyleCnt="0"/>
      <dgm:spPr/>
    </dgm:pt>
    <dgm:pt modelId="{7BF9C7B4-A12F-4001-A968-48BF24A2B408}" type="pres">
      <dgm:prSet presAssocID="{761A7C89-5615-4ED0-8C03-EB3C3B3823D4}" presName="background" presStyleLbl="node0" presStyleIdx="0" presStyleCnt="2"/>
      <dgm:spPr/>
    </dgm:pt>
    <dgm:pt modelId="{F7CF4DE0-2BF4-4F4F-A796-7EF5698ADA6C}" type="pres">
      <dgm:prSet presAssocID="{761A7C89-5615-4ED0-8C03-EB3C3B3823D4}" presName="text" presStyleLbl="fgAcc0" presStyleIdx="0" presStyleCnt="2">
        <dgm:presLayoutVars>
          <dgm:chPref val="3"/>
        </dgm:presLayoutVars>
      </dgm:prSet>
      <dgm:spPr/>
    </dgm:pt>
    <dgm:pt modelId="{6FEC2D9F-D567-4B48-8DFC-FF2F599EEFDE}" type="pres">
      <dgm:prSet presAssocID="{761A7C89-5615-4ED0-8C03-EB3C3B3823D4}" presName="hierChild2" presStyleCnt="0"/>
      <dgm:spPr/>
    </dgm:pt>
    <dgm:pt modelId="{4EA81C87-DC50-44F3-AA36-1ABEDD683A70}" type="pres">
      <dgm:prSet presAssocID="{85D38233-3655-471B-A184-4DF52ABA853D}" presName="Name10" presStyleLbl="parChTrans1D2" presStyleIdx="0" presStyleCnt="6"/>
      <dgm:spPr/>
    </dgm:pt>
    <dgm:pt modelId="{F712B995-568C-4669-9C53-E427124A38F0}" type="pres">
      <dgm:prSet presAssocID="{79E0A327-5A75-42A8-84FB-F1807CF9107F}" presName="hierRoot2" presStyleCnt="0"/>
      <dgm:spPr/>
    </dgm:pt>
    <dgm:pt modelId="{9AD4CDE0-F1FB-418B-B674-3AA6BF7A31CD}" type="pres">
      <dgm:prSet presAssocID="{79E0A327-5A75-42A8-84FB-F1807CF9107F}" presName="composite2" presStyleCnt="0"/>
      <dgm:spPr/>
    </dgm:pt>
    <dgm:pt modelId="{79590A0B-03F9-4B78-A7C4-2A2F72DD0F9B}" type="pres">
      <dgm:prSet presAssocID="{79E0A327-5A75-42A8-84FB-F1807CF9107F}" presName="background2" presStyleLbl="node2" presStyleIdx="0" presStyleCnt="6"/>
      <dgm:spPr/>
    </dgm:pt>
    <dgm:pt modelId="{6483EEB0-E979-4B74-BE48-0C38E66B71CB}" type="pres">
      <dgm:prSet presAssocID="{79E0A327-5A75-42A8-84FB-F1807CF9107F}" presName="text2" presStyleLbl="fgAcc2" presStyleIdx="0" presStyleCnt="6">
        <dgm:presLayoutVars>
          <dgm:chPref val="3"/>
        </dgm:presLayoutVars>
      </dgm:prSet>
      <dgm:spPr/>
    </dgm:pt>
    <dgm:pt modelId="{31C2648D-10EA-429B-87C1-CB7742B1DF74}" type="pres">
      <dgm:prSet presAssocID="{79E0A327-5A75-42A8-84FB-F1807CF9107F}" presName="hierChild3" presStyleCnt="0"/>
      <dgm:spPr/>
    </dgm:pt>
    <dgm:pt modelId="{1BFAAA52-2E7D-4D34-9C68-BAAB44DFEF2C}" type="pres">
      <dgm:prSet presAssocID="{B0B51D4B-041F-4E84-BC6F-766FCF5C7DFF}" presName="Name10" presStyleLbl="parChTrans1D2" presStyleIdx="1" presStyleCnt="6"/>
      <dgm:spPr/>
    </dgm:pt>
    <dgm:pt modelId="{324134C5-1AFA-4267-B677-E2EDE80A3D9F}" type="pres">
      <dgm:prSet presAssocID="{886BF275-B8F6-45C6-BA2F-F3229FA7F997}" presName="hierRoot2" presStyleCnt="0"/>
      <dgm:spPr/>
    </dgm:pt>
    <dgm:pt modelId="{FECBC828-389F-4457-A875-F80BE55CC649}" type="pres">
      <dgm:prSet presAssocID="{886BF275-B8F6-45C6-BA2F-F3229FA7F997}" presName="composite2" presStyleCnt="0"/>
      <dgm:spPr/>
    </dgm:pt>
    <dgm:pt modelId="{A1CB9EB7-5CF4-4DA0-8E15-7DC57D464B6C}" type="pres">
      <dgm:prSet presAssocID="{886BF275-B8F6-45C6-BA2F-F3229FA7F997}" presName="background2" presStyleLbl="node2" presStyleIdx="1" presStyleCnt="6"/>
      <dgm:spPr/>
    </dgm:pt>
    <dgm:pt modelId="{3E8CB215-A13F-4177-91C9-06176458BCE5}" type="pres">
      <dgm:prSet presAssocID="{886BF275-B8F6-45C6-BA2F-F3229FA7F997}" presName="text2" presStyleLbl="fgAcc2" presStyleIdx="1" presStyleCnt="6" custScaleX="154870" custLinFactNeighborX="5623" custLinFactNeighborY="1107">
        <dgm:presLayoutVars>
          <dgm:chPref val="3"/>
        </dgm:presLayoutVars>
      </dgm:prSet>
      <dgm:spPr/>
    </dgm:pt>
    <dgm:pt modelId="{1F03D33D-244B-4B16-BD9E-35FEF5A9BEDE}" type="pres">
      <dgm:prSet presAssocID="{886BF275-B8F6-45C6-BA2F-F3229FA7F997}" presName="hierChild3" presStyleCnt="0"/>
      <dgm:spPr/>
    </dgm:pt>
    <dgm:pt modelId="{3A9559BA-E6CC-4500-BC18-A66F3981CD5A}" type="pres">
      <dgm:prSet presAssocID="{6B003D9C-5A22-40F3-9B0D-E0AFBF6672DC}" presName="Name17" presStyleLbl="parChTrans1D3" presStyleIdx="0" presStyleCnt="2"/>
      <dgm:spPr/>
    </dgm:pt>
    <dgm:pt modelId="{BE32A7A4-497A-4CA0-B479-DE7E5655B8C6}" type="pres">
      <dgm:prSet presAssocID="{DF6141CE-D830-44EA-B31B-9298B79BFE8D}" presName="hierRoot3" presStyleCnt="0"/>
      <dgm:spPr/>
    </dgm:pt>
    <dgm:pt modelId="{E81A62F4-07DD-4B83-85C2-B990BDBB370D}" type="pres">
      <dgm:prSet presAssocID="{DF6141CE-D830-44EA-B31B-9298B79BFE8D}" presName="composite3" presStyleCnt="0"/>
      <dgm:spPr/>
    </dgm:pt>
    <dgm:pt modelId="{07E1CBEA-4136-46A1-A419-6C9F63047F61}" type="pres">
      <dgm:prSet presAssocID="{DF6141CE-D830-44EA-B31B-9298B79BFE8D}" presName="background3" presStyleLbl="node3" presStyleIdx="0" presStyleCnt="2"/>
      <dgm:spPr/>
    </dgm:pt>
    <dgm:pt modelId="{7F72C89C-5E6C-424A-9526-0B0655A36812}" type="pres">
      <dgm:prSet presAssocID="{DF6141CE-D830-44EA-B31B-9298B79BFE8D}" presName="text3" presStyleLbl="fgAcc3" presStyleIdx="0" presStyleCnt="2" custScaleX="159195" custScaleY="141496">
        <dgm:presLayoutVars>
          <dgm:chPref val="3"/>
        </dgm:presLayoutVars>
      </dgm:prSet>
      <dgm:spPr/>
    </dgm:pt>
    <dgm:pt modelId="{C5DB15D9-1142-4968-A42E-46342DED1B8E}" type="pres">
      <dgm:prSet presAssocID="{DF6141CE-D830-44EA-B31B-9298B79BFE8D}" presName="hierChild4" presStyleCnt="0"/>
      <dgm:spPr/>
    </dgm:pt>
    <dgm:pt modelId="{8CD1A469-0CBF-4342-8574-E20F446131AC}" type="pres">
      <dgm:prSet presAssocID="{07ED16F6-36D1-4923-B801-D0D2F075D37A}" presName="Name10" presStyleLbl="parChTrans1D2" presStyleIdx="2" presStyleCnt="6"/>
      <dgm:spPr/>
    </dgm:pt>
    <dgm:pt modelId="{6B4E5CF8-B229-4960-8E05-D6DE0BF10528}" type="pres">
      <dgm:prSet presAssocID="{6BBA5078-3EBE-4A8F-B2EA-3369010089F1}" presName="hierRoot2" presStyleCnt="0"/>
      <dgm:spPr/>
    </dgm:pt>
    <dgm:pt modelId="{AC5B52A1-921B-489B-9A77-40A0A075F758}" type="pres">
      <dgm:prSet presAssocID="{6BBA5078-3EBE-4A8F-B2EA-3369010089F1}" presName="composite2" presStyleCnt="0"/>
      <dgm:spPr/>
    </dgm:pt>
    <dgm:pt modelId="{B85D01A5-4975-4A2C-95CF-620A7ABE10D4}" type="pres">
      <dgm:prSet presAssocID="{6BBA5078-3EBE-4A8F-B2EA-3369010089F1}" presName="background2" presStyleLbl="node2" presStyleIdx="2" presStyleCnt="6"/>
      <dgm:spPr/>
    </dgm:pt>
    <dgm:pt modelId="{39B579C7-C5D1-405A-8538-84892CA54D16}" type="pres">
      <dgm:prSet presAssocID="{6BBA5078-3EBE-4A8F-B2EA-3369010089F1}" presName="text2" presStyleLbl="fgAcc2" presStyleIdx="2" presStyleCnt="6" custScaleX="130226">
        <dgm:presLayoutVars>
          <dgm:chPref val="3"/>
        </dgm:presLayoutVars>
      </dgm:prSet>
      <dgm:spPr/>
    </dgm:pt>
    <dgm:pt modelId="{DAC14F25-077E-4E3B-97AF-6A064E7C6F8A}" type="pres">
      <dgm:prSet presAssocID="{6BBA5078-3EBE-4A8F-B2EA-3369010089F1}" presName="hierChild3" presStyleCnt="0"/>
      <dgm:spPr/>
    </dgm:pt>
    <dgm:pt modelId="{ECFB881D-093B-4975-8A51-5858CDE9DEB1}" type="pres">
      <dgm:prSet presAssocID="{B03F311A-9D16-44D7-871A-7A7848EFB43F}" presName="Name17" presStyleLbl="parChTrans1D3" presStyleIdx="1" presStyleCnt="2"/>
      <dgm:spPr/>
    </dgm:pt>
    <dgm:pt modelId="{1FBB7422-740E-48A2-97ED-FA641906E4F2}" type="pres">
      <dgm:prSet presAssocID="{14DC9365-30E3-443D-9240-601419ABBF11}" presName="hierRoot3" presStyleCnt="0"/>
      <dgm:spPr/>
    </dgm:pt>
    <dgm:pt modelId="{096A64D6-E403-46BF-B86D-A5CED4DFBEF6}" type="pres">
      <dgm:prSet presAssocID="{14DC9365-30E3-443D-9240-601419ABBF11}" presName="composite3" presStyleCnt="0"/>
      <dgm:spPr/>
    </dgm:pt>
    <dgm:pt modelId="{10F32B99-D392-4A0A-953B-39F67D0763A1}" type="pres">
      <dgm:prSet presAssocID="{14DC9365-30E3-443D-9240-601419ABBF11}" presName="background3" presStyleLbl="node3" presStyleIdx="1" presStyleCnt="2"/>
      <dgm:spPr/>
    </dgm:pt>
    <dgm:pt modelId="{8BC739E8-3DD5-41E2-B5AE-2749A9CE4795}" type="pres">
      <dgm:prSet presAssocID="{14DC9365-30E3-443D-9240-601419ABBF11}" presName="text3" presStyleLbl="fgAcc3" presStyleIdx="1" presStyleCnt="2" custScaleX="121319">
        <dgm:presLayoutVars>
          <dgm:chPref val="3"/>
        </dgm:presLayoutVars>
      </dgm:prSet>
      <dgm:spPr/>
    </dgm:pt>
    <dgm:pt modelId="{D4A607DD-853F-4897-AFDE-A036BE682ACD}" type="pres">
      <dgm:prSet presAssocID="{14DC9365-30E3-443D-9240-601419ABBF11}" presName="hierChild4" presStyleCnt="0"/>
      <dgm:spPr/>
    </dgm:pt>
    <dgm:pt modelId="{D3B5B67F-40E9-497C-B315-2D3343811B43}" type="pres">
      <dgm:prSet presAssocID="{A0AE0EBB-2FF9-42F2-B272-7363B187FBD5}" presName="hierRoot1" presStyleCnt="0"/>
      <dgm:spPr/>
    </dgm:pt>
    <dgm:pt modelId="{0702BE81-542C-4EBD-817E-8468723A60D7}" type="pres">
      <dgm:prSet presAssocID="{A0AE0EBB-2FF9-42F2-B272-7363B187FBD5}" presName="composite" presStyleCnt="0"/>
      <dgm:spPr/>
    </dgm:pt>
    <dgm:pt modelId="{BFD9E4C1-8922-40D5-9B35-B8ABD9920965}" type="pres">
      <dgm:prSet presAssocID="{A0AE0EBB-2FF9-42F2-B272-7363B187FBD5}" presName="background" presStyleLbl="node0" presStyleIdx="1" presStyleCnt="2"/>
      <dgm:spPr/>
    </dgm:pt>
    <dgm:pt modelId="{8B300A40-18F2-4F36-ABDB-7B8A94F8722F}" type="pres">
      <dgm:prSet presAssocID="{A0AE0EBB-2FF9-42F2-B272-7363B187FBD5}" presName="text" presStyleLbl="fgAcc0" presStyleIdx="1" presStyleCnt="2" custScaleX="132098">
        <dgm:presLayoutVars>
          <dgm:chPref val="3"/>
        </dgm:presLayoutVars>
      </dgm:prSet>
      <dgm:spPr/>
    </dgm:pt>
    <dgm:pt modelId="{8AB85821-779D-472E-B30E-DBD97DE41654}" type="pres">
      <dgm:prSet presAssocID="{A0AE0EBB-2FF9-42F2-B272-7363B187FBD5}" presName="hierChild2" presStyleCnt="0"/>
      <dgm:spPr/>
    </dgm:pt>
    <dgm:pt modelId="{6939537C-BA02-4071-827F-57D022657A9D}" type="pres">
      <dgm:prSet presAssocID="{02768A1C-1B62-4A7D-ADCF-1CB64824A473}" presName="Name10" presStyleLbl="parChTrans1D2" presStyleIdx="3" presStyleCnt="6"/>
      <dgm:spPr/>
    </dgm:pt>
    <dgm:pt modelId="{84A32D0A-7D4C-4880-A8AB-556B3F3F463A}" type="pres">
      <dgm:prSet presAssocID="{70153F2A-4E80-41F3-AA51-7E8B3ADCD862}" presName="hierRoot2" presStyleCnt="0"/>
      <dgm:spPr/>
    </dgm:pt>
    <dgm:pt modelId="{83235F13-E0C8-401A-B587-58843FF77D70}" type="pres">
      <dgm:prSet presAssocID="{70153F2A-4E80-41F3-AA51-7E8B3ADCD862}" presName="composite2" presStyleCnt="0"/>
      <dgm:spPr/>
    </dgm:pt>
    <dgm:pt modelId="{0863EE4C-BAB1-4442-9C5F-DA641F4D9C21}" type="pres">
      <dgm:prSet presAssocID="{70153F2A-4E80-41F3-AA51-7E8B3ADCD862}" presName="background2" presStyleLbl="node2" presStyleIdx="3" presStyleCnt="6"/>
      <dgm:spPr/>
    </dgm:pt>
    <dgm:pt modelId="{9B327EBA-909E-4C6D-97CF-35C63A118841}" type="pres">
      <dgm:prSet presAssocID="{70153F2A-4E80-41F3-AA51-7E8B3ADCD862}" presName="text2" presStyleLbl="fgAcc2" presStyleIdx="3" presStyleCnt="6">
        <dgm:presLayoutVars>
          <dgm:chPref val="3"/>
        </dgm:presLayoutVars>
      </dgm:prSet>
      <dgm:spPr/>
    </dgm:pt>
    <dgm:pt modelId="{182DEF16-FA4C-4F12-9C3F-46A10A6E3271}" type="pres">
      <dgm:prSet presAssocID="{70153F2A-4E80-41F3-AA51-7E8B3ADCD862}" presName="hierChild3" presStyleCnt="0"/>
      <dgm:spPr/>
    </dgm:pt>
    <dgm:pt modelId="{79EA9593-A689-45B6-AB66-048FF9528C10}" type="pres">
      <dgm:prSet presAssocID="{F6F0A804-B164-4E92-8BB7-F4E316BB900B}" presName="Name10" presStyleLbl="parChTrans1D2" presStyleIdx="4" presStyleCnt="6"/>
      <dgm:spPr/>
    </dgm:pt>
    <dgm:pt modelId="{312A384E-11AA-4FF1-86C9-8BB5B45C1770}" type="pres">
      <dgm:prSet presAssocID="{7EC5A48D-2129-4E3F-A17D-6A2A5C5A2D1A}" presName="hierRoot2" presStyleCnt="0"/>
      <dgm:spPr/>
    </dgm:pt>
    <dgm:pt modelId="{E85C019F-51E2-487F-902E-529DB52A7CD0}" type="pres">
      <dgm:prSet presAssocID="{7EC5A48D-2129-4E3F-A17D-6A2A5C5A2D1A}" presName="composite2" presStyleCnt="0"/>
      <dgm:spPr/>
    </dgm:pt>
    <dgm:pt modelId="{6022A19A-D8BD-4F7D-B624-3F8519A8986E}" type="pres">
      <dgm:prSet presAssocID="{7EC5A48D-2129-4E3F-A17D-6A2A5C5A2D1A}" presName="background2" presStyleLbl="node2" presStyleIdx="4" presStyleCnt="6"/>
      <dgm:spPr/>
    </dgm:pt>
    <dgm:pt modelId="{C43D2B92-054F-4FEF-8364-75C2AD665C6F}" type="pres">
      <dgm:prSet presAssocID="{7EC5A48D-2129-4E3F-A17D-6A2A5C5A2D1A}" presName="text2" presStyleLbl="fgAcc2" presStyleIdx="4" presStyleCnt="6">
        <dgm:presLayoutVars>
          <dgm:chPref val="3"/>
        </dgm:presLayoutVars>
      </dgm:prSet>
      <dgm:spPr/>
    </dgm:pt>
    <dgm:pt modelId="{721DFFD9-D599-4BAE-AB59-A163559B26B4}" type="pres">
      <dgm:prSet presAssocID="{7EC5A48D-2129-4E3F-A17D-6A2A5C5A2D1A}" presName="hierChild3" presStyleCnt="0"/>
      <dgm:spPr/>
    </dgm:pt>
    <dgm:pt modelId="{69A6707E-A157-4C0F-A8CF-ABEFE017D17D}" type="pres">
      <dgm:prSet presAssocID="{CE858856-43F3-48EE-8067-7CE5B793171C}" presName="Name10" presStyleLbl="parChTrans1D2" presStyleIdx="5" presStyleCnt="6"/>
      <dgm:spPr/>
    </dgm:pt>
    <dgm:pt modelId="{2B19DED0-8C88-4882-B28F-2D1BBCECD4D7}" type="pres">
      <dgm:prSet presAssocID="{44C4E1E3-7CD1-40FC-93A6-BF975DA7D600}" presName="hierRoot2" presStyleCnt="0"/>
      <dgm:spPr/>
    </dgm:pt>
    <dgm:pt modelId="{DEBC9676-6971-4872-8CCB-8C66D1DF4F6E}" type="pres">
      <dgm:prSet presAssocID="{44C4E1E3-7CD1-40FC-93A6-BF975DA7D600}" presName="composite2" presStyleCnt="0"/>
      <dgm:spPr/>
    </dgm:pt>
    <dgm:pt modelId="{1A80E56E-F283-4348-8C7E-71949B84C7EB}" type="pres">
      <dgm:prSet presAssocID="{44C4E1E3-7CD1-40FC-93A6-BF975DA7D600}" presName="background2" presStyleLbl="node2" presStyleIdx="5" presStyleCnt="6"/>
      <dgm:spPr/>
    </dgm:pt>
    <dgm:pt modelId="{EEE37344-9F95-40CF-8CDF-DE7DC9A3E373}" type="pres">
      <dgm:prSet presAssocID="{44C4E1E3-7CD1-40FC-93A6-BF975DA7D600}" presName="text2" presStyleLbl="fgAcc2" presStyleIdx="5" presStyleCnt="6">
        <dgm:presLayoutVars>
          <dgm:chPref val="3"/>
        </dgm:presLayoutVars>
      </dgm:prSet>
      <dgm:spPr/>
    </dgm:pt>
    <dgm:pt modelId="{702CF92E-1BF3-418F-B7A1-73457A853AD0}" type="pres">
      <dgm:prSet presAssocID="{44C4E1E3-7CD1-40FC-93A6-BF975DA7D600}" presName="hierChild3" presStyleCnt="0"/>
      <dgm:spPr/>
    </dgm:pt>
  </dgm:ptLst>
  <dgm:cxnLst>
    <dgm:cxn modelId="{C0D5B209-54EE-4B63-BEE1-694F1C1B1566}" type="presOf" srcId="{85D38233-3655-471B-A184-4DF52ABA853D}" destId="{4EA81C87-DC50-44F3-AA36-1ABEDD683A70}" srcOrd="0" destOrd="0" presId="urn:microsoft.com/office/officeart/2005/8/layout/hierarchy1"/>
    <dgm:cxn modelId="{C9D5810F-2285-46CB-9CAE-14741D1B18A3}" srcId="{BE7DB2D2-F73F-40EA-8588-6023309B5C68}" destId="{A0AE0EBB-2FF9-42F2-B272-7363B187FBD5}" srcOrd="1" destOrd="0" parTransId="{121B83FD-7FE9-45E9-B14E-0BB1A35A6E62}" sibTransId="{EE1D49DB-39CC-40AB-925D-BEE4353B4BBF}"/>
    <dgm:cxn modelId="{BC5E4B22-C806-4E44-8D04-02A80980B0A1}" type="presOf" srcId="{BE7DB2D2-F73F-40EA-8588-6023309B5C68}" destId="{9A27AEAB-88A3-4EFF-A634-98B3A666FECD}" srcOrd="0" destOrd="0" presId="urn:microsoft.com/office/officeart/2005/8/layout/hierarchy1"/>
    <dgm:cxn modelId="{02E0B129-8064-46B4-BAB3-07DA264FA0DE}" type="presOf" srcId="{A0AE0EBB-2FF9-42F2-B272-7363B187FBD5}" destId="{8B300A40-18F2-4F36-ABDB-7B8A94F8722F}" srcOrd="0" destOrd="0" presId="urn:microsoft.com/office/officeart/2005/8/layout/hierarchy1"/>
    <dgm:cxn modelId="{6A574B2C-E63B-44AB-BE19-C73B7619F63B}" type="presOf" srcId="{44C4E1E3-7CD1-40FC-93A6-BF975DA7D600}" destId="{EEE37344-9F95-40CF-8CDF-DE7DC9A3E373}" srcOrd="0" destOrd="0" presId="urn:microsoft.com/office/officeart/2005/8/layout/hierarchy1"/>
    <dgm:cxn modelId="{C0F47D2D-2441-403A-9094-834BC8D2C14C}" srcId="{A0AE0EBB-2FF9-42F2-B272-7363B187FBD5}" destId="{44C4E1E3-7CD1-40FC-93A6-BF975DA7D600}" srcOrd="2" destOrd="0" parTransId="{CE858856-43F3-48EE-8067-7CE5B793171C}" sibTransId="{6EB54913-BF55-4A1A-9406-F8C1DDC29FA6}"/>
    <dgm:cxn modelId="{327DD02D-B913-4959-8461-7FC5A5943201}" srcId="{BE7DB2D2-F73F-40EA-8588-6023309B5C68}" destId="{761A7C89-5615-4ED0-8C03-EB3C3B3823D4}" srcOrd="0" destOrd="0" parTransId="{53346E7E-B6EA-4BCB-B752-68772DA32C22}" sibTransId="{3951A314-23E1-48FE-97E0-443C4BEFD78F}"/>
    <dgm:cxn modelId="{977D7E67-4AE5-4C24-94C8-CB5BC482491D}" type="presOf" srcId="{07ED16F6-36D1-4923-B801-D0D2F075D37A}" destId="{8CD1A469-0CBF-4342-8574-E20F446131AC}" srcOrd="0" destOrd="0" presId="urn:microsoft.com/office/officeart/2005/8/layout/hierarchy1"/>
    <dgm:cxn modelId="{9D743D4C-0326-40E1-A9B4-1B05BD8B280E}" srcId="{6BBA5078-3EBE-4A8F-B2EA-3369010089F1}" destId="{14DC9365-30E3-443D-9240-601419ABBF11}" srcOrd="0" destOrd="0" parTransId="{B03F311A-9D16-44D7-871A-7A7848EFB43F}" sibTransId="{414685FD-F7D9-4B42-8A8B-99EA8CB48695}"/>
    <dgm:cxn modelId="{2A364680-D391-4788-8D6C-A13943F64B3F}" type="presOf" srcId="{79E0A327-5A75-42A8-84FB-F1807CF9107F}" destId="{6483EEB0-E979-4B74-BE48-0C38E66B71CB}" srcOrd="0" destOrd="0" presId="urn:microsoft.com/office/officeart/2005/8/layout/hierarchy1"/>
    <dgm:cxn modelId="{02D7D686-DDFF-45D6-874F-06725B935C04}" type="presOf" srcId="{B03F311A-9D16-44D7-871A-7A7848EFB43F}" destId="{ECFB881D-093B-4975-8A51-5858CDE9DEB1}" srcOrd="0" destOrd="0" presId="urn:microsoft.com/office/officeart/2005/8/layout/hierarchy1"/>
    <dgm:cxn modelId="{B5E3FF8D-A854-412C-9CDC-B32DB1EF54EA}" srcId="{A0AE0EBB-2FF9-42F2-B272-7363B187FBD5}" destId="{7EC5A48D-2129-4E3F-A17D-6A2A5C5A2D1A}" srcOrd="1" destOrd="0" parTransId="{F6F0A804-B164-4E92-8BB7-F4E316BB900B}" sibTransId="{A0CFE02D-53E7-44A2-A040-E19D97A2F7D4}"/>
    <dgm:cxn modelId="{2EA47698-0853-4DA5-B4F2-6643B5283B8C}" type="presOf" srcId="{F6F0A804-B164-4E92-8BB7-F4E316BB900B}" destId="{79EA9593-A689-45B6-AB66-048FF9528C10}" srcOrd="0" destOrd="0" presId="urn:microsoft.com/office/officeart/2005/8/layout/hierarchy1"/>
    <dgm:cxn modelId="{48705B9C-99F9-42B8-A811-545F6586B239}" type="presOf" srcId="{CE858856-43F3-48EE-8067-7CE5B793171C}" destId="{69A6707E-A157-4C0F-A8CF-ABEFE017D17D}" srcOrd="0" destOrd="0" presId="urn:microsoft.com/office/officeart/2005/8/layout/hierarchy1"/>
    <dgm:cxn modelId="{A3CF809D-D554-4FA6-B925-AB791B88A4AA}" type="presOf" srcId="{70153F2A-4E80-41F3-AA51-7E8B3ADCD862}" destId="{9B327EBA-909E-4C6D-97CF-35C63A118841}" srcOrd="0" destOrd="0" presId="urn:microsoft.com/office/officeart/2005/8/layout/hierarchy1"/>
    <dgm:cxn modelId="{DB1235A3-DAB3-408A-A252-CB80D9B4050F}" srcId="{886BF275-B8F6-45C6-BA2F-F3229FA7F997}" destId="{DF6141CE-D830-44EA-B31B-9298B79BFE8D}" srcOrd="0" destOrd="0" parTransId="{6B003D9C-5A22-40F3-9B0D-E0AFBF6672DC}" sibTransId="{3487DD1E-E107-483D-A050-06CC93CB34F6}"/>
    <dgm:cxn modelId="{8BCEA0A7-8159-4F47-8046-ACA8A74A989B}" type="presOf" srcId="{761A7C89-5615-4ED0-8C03-EB3C3B3823D4}" destId="{F7CF4DE0-2BF4-4F4F-A796-7EF5698ADA6C}" srcOrd="0" destOrd="0" presId="urn:microsoft.com/office/officeart/2005/8/layout/hierarchy1"/>
    <dgm:cxn modelId="{7349EEAA-C9D8-4040-AA89-D5B2D043C21D}" type="presOf" srcId="{6B003D9C-5A22-40F3-9B0D-E0AFBF6672DC}" destId="{3A9559BA-E6CC-4500-BC18-A66F3981CD5A}" srcOrd="0" destOrd="0" presId="urn:microsoft.com/office/officeart/2005/8/layout/hierarchy1"/>
    <dgm:cxn modelId="{664671AB-91CB-47B3-A8EC-8AD14AF7E536}" srcId="{A0AE0EBB-2FF9-42F2-B272-7363B187FBD5}" destId="{70153F2A-4E80-41F3-AA51-7E8B3ADCD862}" srcOrd="0" destOrd="0" parTransId="{02768A1C-1B62-4A7D-ADCF-1CB64824A473}" sibTransId="{47C51850-5DF3-4201-9886-02AF914AF3DA}"/>
    <dgm:cxn modelId="{5614F1AD-AB20-4286-9A15-EA39EFDF02E1}" type="presOf" srcId="{6BBA5078-3EBE-4A8F-B2EA-3369010089F1}" destId="{39B579C7-C5D1-405A-8538-84892CA54D16}" srcOrd="0" destOrd="0" presId="urn:microsoft.com/office/officeart/2005/8/layout/hierarchy1"/>
    <dgm:cxn modelId="{3649DEB5-FAD1-4CD7-BCF3-682B93858E25}" type="presOf" srcId="{7EC5A48D-2129-4E3F-A17D-6A2A5C5A2D1A}" destId="{C43D2B92-054F-4FEF-8364-75C2AD665C6F}" srcOrd="0" destOrd="0" presId="urn:microsoft.com/office/officeart/2005/8/layout/hierarchy1"/>
    <dgm:cxn modelId="{92C5D0BA-69BA-4734-924C-2C316818156F}" type="presOf" srcId="{DF6141CE-D830-44EA-B31B-9298B79BFE8D}" destId="{7F72C89C-5E6C-424A-9526-0B0655A36812}" srcOrd="0" destOrd="0" presId="urn:microsoft.com/office/officeart/2005/8/layout/hierarchy1"/>
    <dgm:cxn modelId="{8AAC11C7-6386-4D9F-ABAF-7056FD6CB3E6}" type="presOf" srcId="{14DC9365-30E3-443D-9240-601419ABBF11}" destId="{8BC739E8-3DD5-41E2-B5AE-2749A9CE4795}" srcOrd="0" destOrd="0" presId="urn:microsoft.com/office/officeart/2005/8/layout/hierarchy1"/>
    <dgm:cxn modelId="{A938BCE0-385D-4ADE-A8F1-EA8D39405FE9}" type="presOf" srcId="{02768A1C-1B62-4A7D-ADCF-1CB64824A473}" destId="{6939537C-BA02-4071-827F-57D022657A9D}" srcOrd="0" destOrd="0" presId="urn:microsoft.com/office/officeart/2005/8/layout/hierarchy1"/>
    <dgm:cxn modelId="{79E583E4-64B3-4193-A0A2-80E8ECDF25FC}" srcId="{761A7C89-5615-4ED0-8C03-EB3C3B3823D4}" destId="{6BBA5078-3EBE-4A8F-B2EA-3369010089F1}" srcOrd="2" destOrd="0" parTransId="{07ED16F6-36D1-4923-B801-D0D2F075D37A}" sibTransId="{3CBF92EB-FE7B-456C-B672-15137B213FC4}"/>
    <dgm:cxn modelId="{4EB61DF4-B2E3-44AE-A569-EA9909E0738D}" type="presOf" srcId="{886BF275-B8F6-45C6-BA2F-F3229FA7F997}" destId="{3E8CB215-A13F-4177-91C9-06176458BCE5}" srcOrd="0" destOrd="0" presId="urn:microsoft.com/office/officeart/2005/8/layout/hierarchy1"/>
    <dgm:cxn modelId="{AEB876F5-6F6E-420F-85CA-FC039AED838C}" srcId="{761A7C89-5615-4ED0-8C03-EB3C3B3823D4}" destId="{79E0A327-5A75-42A8-84FB-F1807CF9107F}" srcOrd="0" destOrd="0" parTransId="{85D38233-3655-471B-A184-4DF52ABA853D}" sibTransId="{75D34557-1FA2-4686-98FE-D554AB7142A4}"/>
    <dgm:cxn modelId="{8CC0CBF8-2DED-4381-9E47-766C936CF158}" type="presOf" srcId="{B0B51D4B-041F-4E84-BC6F-766FCF5C7DFF}" destId="{1BFAAA52-2E7D-4D34-9C68-BAAB44DFEF2C}" srcOrd="0" destOrd="0" presId="urn:microsoft.com/office/officeart/2005/8/layout/hierarchy1"/>
    <dgm:cxn modelId="{703F27FC-ADFB-420B-B161-FA17636D4115}" srcId="{761A7C89-5615-4ED0-8C03-EB3C3B3823D4}" destId="{886BF275-B8F6-45C6-BA2F-F3229FA7F997}" srcOrd="1" destOrd="0" parTransId="{B0B51D4B-041F-4E84-BC6F-766FCF5C7DFF}" sibTransId="{E53611DB-78EA-4005-81DC-0A702C1BD80C}"/>
    <dgm:cxn modelId="{43F072B4-581A-48F6-B69E-4C6E5252EB26}" type="presParOf" srcId="{9A27AEAB-88A3-4EFF-A634-98B3A666FECD}" destId="{B4FFBCA0-BC99-4998-BA49-A0E167095D4B}" srcOrd="0" destOrd="0" presId="urn:microsoft.com/office/officeart/2005/8/layout/hierarchy1"/>
    <dgm:cxn modelId="{66279B68-0AF7-4E61-BDAB-5377F98A3A15}" type="presParOf" srcId="{B4FFBCA0-BC99-4998-BA49-A0E167095D4B}" destId="{D84BA8E1-4CC6-466C-8F60-BB8E221D907B}" srcOrd="0" destOrd="0" presId="urn:microsoft.com/office/officeart/2005/8/layout/hierarchy1"/>
    <dgm:cxn modelId="{47CFE307-FC01-4055-A83F-7513D51A17DA}" type="presParOf" srcId="{D84BA8E1-4CC6-466C-8F60-BB8E221D907B}" destId="{7BF9C7B4-A12F-4001-A968-48BF24A2B408}" srcOrd="0" destOrd="0" presId="urn:microsoft.com/office/officeart/2005/8/layout/hierarchy1"/>
    <dgm:cxn modelId="{6763DD87-0FD4-4DA6-AFBB-C00A9816CBBB}" type="presParOf" srcId="{D84BA8E1-4CC6-466C-8F60-BB8E221D907B}" destId="{F7CF4DE0-2BF4-4F4F-A796-7EF5698ADA6C}" srcOrd="1" destOrd="0" presId="urn:microsoft.com/office/officeart/2005/8/layout/hierarchy1"/>
    <dgm:cxn modelId="{0581CB84-65E2-4840-BAEF-D788D81086BB}" type="presParOf" srcId="{B4FFBCA0-BC99-4998-BA49-A0E167095D4B}" destId="{6FEC2D9F-D567-4B48-8DFC-FF2F599EEFDE}" srcOrd="1" destOrd="0" presId="urn:microsoft.com/office/officeart/2005/8/layout/hierarchy1"/>
    <dgm:cxn modelId="{03C9DCB4-2642-4EA0-AF16-EDE0281CB9C0}" type="presParOf" srcId="{6FEC2D9F-D567-4B48-8DFC-FF2F599EEFDE}" destId="{4EA81C87-DC50-44F3-AA36-1ABEDD683A70}" srcOrd="0" destOrd="0" presId="urn:microsoft.com/office/officeart/2005/8/layout/hierarchy1"/>
    <dgm:cxn modelId="{243EAC0A-E378-48FE-BE67-F3BD0EBA5177}" type="presParOf" srcId="{6FEC2D9F-D567-4B48-8DFC-FF2F599EEFDE}" destId="{F712B995-568C-4669-9C53-E427124A38F0}" srcOrd="1" destOrd="0" presId="urn:microsoft.com/office/officeart/2005/8/layout/hierarchy1"/>
    <dgm:cxn modelId="{C6993A25-BDB3-4861-A6ED-33A29A939278}" type="presParOf" srcId="{F712B995-568C-4669-9C53-E427124A38F0}" destId="{9AD4CDE0-F1FB-418B-B674-3AA6BF7A31CD}" srcOrd="0" destOrd="0" presId="urn:microsoft.com/office/officeart/2005/8/layout/hierarchy1"/>
    <dgm:cxn modelId="{531DAED8-F7A4-4251-A6FE-358A66CFC680}" type="presParOf" srcId="{9AD4CDE0-F1FB-418B-B674-3AA6BF7A31CD}" destId="{79590A0B-03F9-4B78-A7C4-2A2F72DD0F9B}" srcOrd="0" destOrd="0" presId="urn:microsoft.com/office/officeart/2005/8/layout/hierarchy1"/>
    <dgm:cxn modelId="{D7796CFC-E5E0-4BC9-B8E6-5F642DF93CAA}" type="presParOf" srcId="{9AD4CDE0-F1FB-418B-B674-3AA6BF7A31CD}" destId="{6483EEB0-E979-4B74-BE48-0C38E66B71CB}" srcOrd="1" destOrd="0" presId="urn:microsoft.com/office/officeart/2005/8/layout/hierarchy1"/>
    <dgm:cxn modelId="{62B18FD1-995E-48E8-A115-F8992C254EDF}" type="presParOf" srcId="{F712B995-568C-4669-9C53-E427124A38F0}" destId="{31C2648D-10EA-429B-87C1-CB7742B1DF74}" srcOrd="1" destOrd="0" presId="urn:microsoft.com/office/officeart/2005/8/layout/hierarchy1"/>
    <dgm:cxn modelId="{4FAA3D41-B30F-4940-8C93-ED2233FA485F}" type="presParOf" srcId="{6FEC2D9F-D567-4B48-8DFC-FF2F599EEFDE}" destId="{1BFAAA52-2E7D-4D34-9C68-BAAB44DFEF2C}" srcOrd="2" destOrd="0" presId="urn:microsoft.com/office/officeart/2005/8/layout/hierarchy1"/>
    <dgm:cxn modelId="{5952BB5A-88E5-4132-A052-60F93B54F432}" type="presParOf" srcId="{6FEC2D9F-D567-4B48-8DFC-FF2F599EEFDE}" destId="{324134C5-1AFA-4267-B677-E2EDE80A3D9F}" srcOrd="3" destOrd="0" presId="urn:microsoft.com/office/officeart/2005/8/layout/hierarchy1"/>
    <dgm:cxn modelId="{9C284114-E034-4945-83B9-333DEAEAE840}" type="presParOf" srcId="{324134C5-1AFA-4267-B677-E2EDE80A3D9F}" destId="{FECBC828-389F-4457-A875-F80BE55CC649}" srcOrd="0" destOrd="0" presId="urn:microsoft.com/office/officeart/2005/8/layout/hierarchy1"/>
    <dgm:cxn modelId="{CCDB8F7A-4909-4637-892C-0638ADDA026B}" type="presParOf" srcId="{FECBC828-389F-4457-A875-F80BE55CC649}" destId="{A1CB9EB7-5CF4-4DA0-8E15-7DC57D464B6C}" srcOrd="0" destOrd="0" presId="urn:microsoft.com/office/officeart/2005/8/layout/hierarchy1"/>
    <dgm:cxn modelId="{4A7074AF-15C4-4756-BC3B-80C79219B342}" type="presParOf" srcId="{FECBC828-389F-4457-A875-F80BE55CC649}" destId="{3E8CB215-A13F-4177-91C9-06176458BCE5}" srcOrd="1" destOrd="0" presId="urn:microsoft.com/office/officeart/2005/8/layout/hierarchy1"/>
    <dgm:cxn modelId="{910FEB5F-E1D3-419A-A7EE-A5C270943F16}" type="presParOf" srcId="{324134C5-1AFA-4267-B677-E2EDE80A3D9F}" destId="{1F03D33D-244B-4B16-BD9E-35FEF5A9BEDE}" srcOrd="1" destOrd="0" presId="urn:microsoft.com/office/officeart/2005/8/layout/hierarchy1"/>
    <dgm:cxn modelId="{CD2FCC47-E703-4920-8CDF-BA95C51A3A3F}" type="presParOf" srcId="{1F03D33D-244B-4B16-BD9E-35FEF5A9BEDE}" destId="{3A9559BA-E6CC-4500-BC18-A66F3981CD5A}" srcOrd="0" destOrd="0" presId="urn:microsoft.com/office/officeart/2005/8/layout/hierarchy1"/>
    <dgm:cxn modelId="{B4207945-3653-4BC8-ABA1-9EE0D1CD0611}" type="presParOf" srcId="{1F03D33D-244B-4B16-BD9E-35FEF5A9BEDE}" destId="{BE32A7A4-497A-4CA0-B479-DE7E5655B8C6}" srcOrd="1" destOrd="0" presId="urn:microsoft.com/office/officeart/2005/8/layout/hierarchy1"/>
    <dgm:cxn modelId="{D02FD445-AFB6-4E7A-AAFE-2A9C8BEFCFE6}" type="presParOf" srcId="{BE32A7A4-497A-4CA0-B479-DE7E5655B8C6}" destId="{E81A62F4-07DD-4B83-85C2-B990BDBB370D}" srcOrd="0" destOrd="0" presId="urn:microsoft.com/office/officeart/2005/8/layout/hierarchy1"/>
    <dgm:cxn modelId="{2D49A47D-EA8C-44C5-92D0-35D295184324}" type="presParOf" srcId="{E81A62F4-07DD-4B83-85C2-B990BDBB370D}" destId="{07E1CBEA-4136-46A1-A419-6C9F63047F61}" srcOrd="0" destOrd="0" presId="urn:microsoft.com/office/officeart/2005/8/layout/hierarchy1"/>
    <dgm:cxn modelId="{13BEAC59-8551-4A6E-9899-744B8B7B5A09}" type="presParOf" srcId="{E81A62F4-07DD-4B83-85C2-B990BDBB370D}" destId="{7F72C89C-5E6C-424A-9526-0B0655A36812}" srcOrd="1" destOrd="0" presId="urn:microsoft.com/office/officeart/2005/8/layout/hierarchy1"/>
    <dgm:cxn modelId="{EC8BBD1D-D8E4-46D2-A454-4E1C291E0BB7}" type="presParOf" srcId="{BE32A7A4-497A-4CA0-B479-DE7E5655B8C6}" destId="{C5DB15D9-1142-4968-A42E-46342DED1B8E}" srcOrd="1" destOrd="0" presId="urn:microsoft.com/office/officeart/2005/8/layout/hierarchy1"/>
    <dgm:cxn modelId="{72267C3C-BD1B-4B49-8635-F9972F19AFBA}" type="presParOf" srcId="{6FEC2D9F-D567-4B48-8DFC-FF2F599EEFDE}" destId="{8CD1A469-0CBF-4342-8574-E20F446131AC}" srcOrd="4" destOrd="0" presId="urn:microsoft.com/office/officeart/2005/8/layout/hierarchy1"/>
    <dgm:cxn modelId="{726A93A2-8CCB-495B-98D4-1C4BCB5C6DF6}" type="presParOf" srcId="{6FEC2D9F-D567-4B48-8DFC-FF2F599EEFDE}" destId="{6B4E5CF8-B229-4960-8E05-D6DE0BF10528}" srcOrd="5" destOrd="0" presId="urn:microsoft.com/office/officeart/2005/8/layout/hierarchy1"/>
    <dgm:cxn modelId="{EA156A6A-A3D3-4D98-BAAA-97F5F0B7E97A}" type="presParOf" srcId="{6B4E5CF8-B229-4960-8E05-D6DE0BF10528}" destId="{AC5B52A1-921B-489B-9A77-40A0A075F758}" srcOrd="0" destOrd="0" presId="urn:microsoft.com/office/officeart/2005/8/layout/hierarchy1"/>
    <dgm:cxn modelId="{4B9FF41D-205E-4D41-93F0-7C8F0D5B7B47}" type="presParOf" srcId="{AC5B52A1-921B-489B-9A77-40A0A075F758}" destId="{B85D01A5-4975-4A2C-95CF-620A7ABE10D4}" srcOrd="0" destOrd="0" presId="urn:microsoft.com/office/officeart/2005/8/layout/hierarchy1"/>
    <dgm:cxn modelId="{4F090786-3C4B-4E4F-A846-1E32DFEDB08A}" type="presParOf" srcId="{AC5B52A1-921B-489B-9A77-40A0A075F758}" destId="{39B579C7-C5D1-405A-8538-84892CA54D16}" srcOrd="1" destOrd="0" presId="urn:microsoft.com/office/officeart/2005/8/layout/hierarchy1"/>
    <dgm:cxn modelId="{AACFF0E0-67CD-4007-9A24-E5AA27D9F21F}" type="presParOf" srcId="{6B4E5CF8-B229-4960-8E05-D6DE0BF10528}" destId="{DAC14F25-077E-4E3B-97AF-6A064E7C6F8A}" srcOrd="1" destOrd="0" presId="urn:microsoft.com/office/officeart/2005/8/layout/hierarchy1"/>
    <dgm:cxn modelId="{9216953A-10E6-4C73-839E-857DA10AA3BE}" type="presParOf" srcId="{DAC14F25-077E-4E3B-97AF-6A064E7C6F8A}" destId="{ECFB881D-093B-4975-8A51-5858CDE9DEB1}" srcOrd="0" destOrd="0" presId="urn:microsoft.com/office/officeart/2005/8/layout/hierarchy1"/>
    <dgm:cxn modelId="{323CDF51-47EA-4943-8C07-F2FE742A2CEF}" type="presParOf" srcId="{DAC14F25-077E-4E3B-97AF-6A064E7C6F8A}" destId="{1FBB7422-740E-48A2-97ED-FA641906E4F2}" srcOrd="1" destOrd="0" presId="urn:microsoft.com/office/officeart/2005/8/layout/hierarchy1"/>
    <dgm:cxn modelId="{F16FF5AC-7FCC-4077-A525-458131F5DE93}" type="presParOf" srcId="{1FBB7422-740E-48A2-97ED-FA641906E4F2}" destId="{096A64D6-E403-46BF-B86D-A5CED4DFBEF6}" srcOrd="0" destOrd="0" presId="urn:microsoft.com/office/officeart/2005/8/layout/hierarchy1"/>
    <dgm:cxn modelId="{B6ABB1A3-3069-4115-8C3A-C01934618F6A}" type="presParOf" srcId="{096A64D6-E403-46BF-B86D-A5CED4DFBEF6}" destId="{10F32B99-D392-4A0A-953B-39F67D0763A1}" srcOrd="0" destOrd="0" presId="urn:microsoft.com/office/officeart/2005/8/layout/hierarchy1"/>
    <dgm:cxn modelId="{0291C471-A91E-4B5A-830D-E7CBAD01D0BD}" type="presParOf" srcId="{096A64D6-E403-46BF-B86D-A5CED4DFBEF6}" destId="{8BC739E8-3DD5-41E2-B5AE-2749A9CE4795}" srcOrd="1" destOrd="0" presId="urn:microsoft.com/office/officeart/2005/8/layout/hierarchy1"/>
    <dgm:cxn modelId="{A446EEC3-617E-41FF-A6DF-E2C7574BB973}" type="presParOf" srcId="{1FBB7422-740E-48A2-97ED-FA641906E4F2}" destId="{D4A607DD-853F-4897-AFDE-A036BE682ACD}" srcOrd="1" destOrd="0" presId="urn:microsoft.com/office/officeart/2005/8/layout/hierarchy1"/>
    <dgm:cxn modelId="{33868F15-1C7C-4C2D-B85D-B92FCF4E0E15}" type="presParOf" srcId="{9A27AEAB-88A3-4EFF-A634-98B3A666FECD}" destId="{D3B5B67F-40E9-497C-B315-2D3343811B43}" srcOrd="1" destOrd="0" presId="urn:microsoft.com/office/officeart/2005/8/layout/hierarchy1"/>
    <dgm:cxn modelId="{AC1D17D3-F0E5-4C60-918B-95F79DCD48BD}" type="presParOf" srcId="{D3B5B67F-40E9-497C-B315-2D3343811B43}" destId="{0702BE81-542C-4EBD-817E-8468723A60D7}" srcOrd="0" destOrd="0" presId="urn:microsoft.com/office/officeart/2005/8/layout/hierarchy1"/>
    <dgm:cxn modelId="{225BA5F5-DBD7-4C3C-A214-AEE6C6549158}" type="presParOf" srcId="{0702BE81-542C-4EBD-817E-8468723A60D7}" destId="{BFD9E4C1-8922-40D5-9B35-B8ABD9920965}" srcOrd="0" destOrd="0" presId="urn:microsoft.com/office/officeart/2005/8/layout/hierarchy1"/>
    <dgm:cxn modelId="{FCF6F8D2-84A0-4B39-BC04-ED8EF67B91FE}" type="presParOf" srcId="{0702BE81-542C-4EBD-817E-8468723A60D7}" destId="{8B300A40-18F2-4F36-ABDB-7B8A94F8722F}" srcOrd="1" destOrd="0" presId="urn:microsoft.com/office/officeart/2005/8/layout/hierarchy1"/>
    <dgm:cxn modelId="{E1539AA4-4892-4C4E-AD6A-3F92DDE3BA41}" type="presParOf" srcId="{D3B5B67F-40E9-497C-B315-2D3343811B43}" destId="{8AB85821-779D-472E-B30E-DBD97DE41654}" srcOrd="1" destOrd="0" presId="urn:microsoft.com/office/officeart/2005/8/layout/hierarchy1"/>
    <dgm:cxn modelId="{BC5EF437-5A0F-4CB9-8C5E-B8653ECB2A45}" type="presParOf" srcId="{8AB85821-779D-472E-B30E-DBD97DE41654}" destId="{6939537C-BA02-4071-827F-57D022657A9D}" srcOrd="0" destOrd="0" presId="urn:microsoft.com/office/officeart/2005/8/layout/hierarchy1"/>
    <dgm:cxn modelId="{D7E8B7FF-1631-4EA2-ABE7-19C6140E75AB}" type="presParOf" srcId="{8AB85821-779D-472E-B30E-DBD97DE41654}" destId="{84A32D0A-7D4C-4880-A8AB-556B3F3F463A}" srcOrd="1" destOrd="0" presId="urn:microsoft.com/office/officeart/2005/8/layout/hierarchy1"/>
    <dgm:cxn modelId="{B562AD11-FDD8-4DBF-B236-E5C38929B712}" type="presParOf" srcId="{84A32D0A-7D4C-4880-A8AB-556B3F3F463A}" destId="{83235F13-E0C8-401A-B587-58843FF77D70}" srcOrd="0" destOrd="0" presId="urn:microsoft.com/office/officeart/2005/8/layout/hierarchy1"/>
    <dgm:cxn modelId="{63A7C77C-4E8C-4546-8C62-1E48A07EF5F0}" type="presParOf" srcId="{83235F13-E0C8-401A-B587-58843FF77D70}" destId="{0863EE4C-BAB1-4442-9C5F-DA641F4D9C21}" srcOrd="0" destOrd="0" presId="urn:microsoft.com/office/officeart/2005/8/layout/hierarchy1"/>
    <dgm:cxn modelId="{7D77A0EF-C488-4351-B4C5-764728B4A96F}" type="presParOf" srcId="{83235F13-E0C8-401A-B587-58843FF77D70}" destId="{9B327EBA-909E-4C6D-97CF-35C63A118841}" srcOrd="1" destOrd="0" presId="urn:microsoft.com/office/officeart/2005/8/layout/hierarchy1"/>
    <dgm:cxn modelId="{D735F5A7-0FC1-4031-9534-5BD6716B25C4}" type="presParOf" srcId="{84A32D0A-7D4C-4880-A8AB-556B3F3F463A}" destId="{182DEF16-FA4C-4F12-9C3F-46A10A6E3271}" srcOrd="1" destOrd="0" presId="urn:microsoft.com/office/officeart/2005/8/layout/hierarchy1"/>
    <dgm:cxn modelId="{035C6C79-727B-4831-9D1F-53D798705764}" type="presParOf" srcId="{8AB85821-779D-472E-B30E-DBD97DE41654}" destId="{79EA9593-A689-45B6-AB66-048FF9528C10}" srcOrd="2" destOrd="0" presId="urn:microsoft.com/office/officeart/2005/8/layout/hierarchy1"/>
    <dgm:cxn modelId="{123741B5-7EFA-4293-AF9B-9193C203F617}" type="presParOf" srcId="{8AB85821-779D-472E-B30E-DBD97DE41654}" destId="{312A384E-11AA-4FF1-86C9-8BB5B45C1770}" srcOrd="3" destOrd="0" presId="urn:microsoft.com/office/officeart/2005/8/layout/hierarchy1"/>
    <dgm:cxn modelId="{2604AA15-E66A-476A-AC81-28021B68E6ED}" type="presParOf" srcId="{312A384E-11AA-4FF1-86C9-8BB5B45C1770}" destId="{E85C019F-51E2-487F-902E-529DB52A7CD0}" srcOrd="0" destOrd="0" presId="urn:microsoft.com/office/officeart/2005/8/layout/hierarchy1"/>
    <dgm:cxn modelId="{20018D7F-68E7-4E13-86C7-FA7D96EF1348}" type="presParOf" srcId="{E85C019F-51E2-487F-902E-529DB52A7CD0}" destId="{6022A19A-D8BD-4F7D-B624-3F8519A8986E}" srcOrd="0" destOrd="0" presId="urn:microsoft.com/office/officeart/2005/8/layout/hierarchy1"/>
    <dgm:cxn modelId="{2394C51B-6BD1-499B-83CA-B1EAC9752B47}" type="presParOf" srcId="{E85C019F-51E2-487F-902E-529DB52A7CD0}" destId="{C43D2B92-054F-4FEF-8364-75C2AD665C6F}" srcOrd="1" destOrd="0" presId="urn:microsoft.com/office/officeart/2005/8/layout/hierarchy1"/>
    <dgm:cxn modelId="{A7D810B5-C2A0-4BBE-AA82-D1F472C0EF06}" type="presParOf" srcId="{312A384E-11AA-4FF1-86C9-8BB5B45C1770}" destId="{721DFFD9-D599-4BAE-AB59-A163559B26B4}" srcOrd="1" destOrd="0" presId="urn:microsoft.com/office/officeart/2005/8/layout/hierarchy1"/>
    <dgm:cxn modelId="{2F85D3A8-0320-48F2-AC93-91D61866D2FF}" type="presParOf" srcId="{8AB85821-779D-472E-B30E-DBD97DE41654}" destId="{69A6707E-A157-4C0F-A8CF-ABEFE017D17D}" srcOrd="4" destOrd="0" presId="urn:microsoft.com/office/officeart/2005/8/layout/hierarchy1"/>
    <dgm:cxn modelId="{76051A25-A592-47CE-880E-B63AD331AEFF}" type="presParOf" srcId="{8AB85821-779D-472E-B30E-DBD97DE41654}" destId="{2B19DED0-8C88-4882-B28F-2D1BBCECD4D7}" srcOrd="5" destOrd="0" presId="urn:microsoft.com/office/officeart/2005/8/layout/hierarchy1"/>
    <dgm:cxn modelId="{76FFF28A-E714-40CB-B9DC-13621DAF302C}" type="presParOf" srcId="{2B19DED0-8C88-4882-B28F-2D1BBCECD4D7}" destId="{DEBC9676-6971-4872-8CCB-8C66D1DF4F6E}" srcOrd="0" destOrd="0" presId="urn:microsoft.com/office/officeart/2005/8/layout/hierarchy1"/>
    <dgm:cxn modelId="{B83B0831-2E47-40B1-964A-A916E2E9AE25}" type="presParOf" srcId="{DEBC9676-6971-4872-8CCB-8C66D1DF4F6E}" destId="{1A80E56E-F283-4348-8C7E-71949B84C7EB}" srcOrd="0" destOrd="0" presId="urn:microsoft.com/office/officeart/2005/8/layout/hierarchy1"/>
    <dgm:cxn modelId="{5DDA1C25-3630-47F6-B526-C54C7A995E90}" type="presParOf" srcId="{DEBC9676-6971-4872-8CCB-8C66D1DF4F6E}" destId="{EEE37344-9F95-40CF-8CDF-DE7DC9A3E373}" srcOrd="1" destOrd="0" presId="urn:microsoft.com/office/officeart/2005/8/layout/hierarchy1"/>
    <dgm:cxn modelId="{07D4D548-A0FA-4C6A-8F58-9D927BF1E748}" type="presParOf" srcId="{2B19DED0-8C88-4882-B28F-2D1BBCECD4D7}" destId="{702CF92E-1BF3-418F-B7A1-73457A853A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6707E-A157-4C0F-A8CF-ABEFE017D17D}">
      <dsp:nvSpPr>
        <dsp:cNvPr id="0" name=""/>
        <dsp:cNvSpPr/>
      </dsp:nvSpPr>
      <dsp:spPr>
        <a:xfrm>
          <a:off x="8696723" y="2073169"/>
          <a:ext cx="1702027" cy="405005"/>
        </a:xfrm>
        <a:custGeom>
          <a:avLst/>
          <a:gdLst/>
          <a:ahLst/>
          <a:cxnLst/>
          <a:rect l="0" t="0" r="0" b="0"/>
          <a:pathLst>
            <a:path>
              <a:moveTo>
                <a:pt x="0" y="0"/>
              </a:moveTo>
              <a:lnTo>
                <a:pt x="0" y="275999"/>
              </a:lnTo>
              <a:lnTo>
                <a:pt x="1702027" y="275999"/>
              </a:lnTo>
              <a:lnTo>
                <a:pt x="1702027"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A9593-A689-45B6-AB66-048FF9528C10}">
      <dsp:nvSpPr>
        <dsp:cNvPr id="0" name=""/>
        <dsp:cNvSpPr/>
      </dsp:nvSpPr>
      <dsp:spPr>
        <a:xfrm>
          <a:off x="8651003" y="2073169"/>
          <a:ext cx="91440" cy="405005"/>
        </a:xfrm>
        <a:custGeom>
          <a:avLst/>
          <a:gdLst/>
          <a:ahLst/>
          <a:cxnLst/>
          <a:rect l="0" t="0" r="0" b="0"/>
          <a:pathLst>
            <a:path>
              <a:moveTo>
                <a:pt x="45720" y="0"/>
              </a:moveTo>
              <a:lnTo>
                <a:pt x="4572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9537C-BA02-4071-827F-57D022657A9D}">
      <dsp:nvSpPr>
        <dsp:cNvPr id="0" name=""/>
        <dsp:cNvSpPr/>
      </dsp:nvSpPr>
      <dsp:spPr>
        <a:xfrm>
          <a:off x="6994695" y="2073169"/>
          <a:ext cx="1702027" cy="405005"/>
        </a:xfrm>
        <a:custGeom>
          <a:avLst/>
          <a:gdLst/>
          <a:ahLst/>
          <a:cxnLst/>
          <a:rect l="0" t="0" r="0" b="0"/>
          <a:pathLst>
            <a:path>
              <a:moveTo>
                <a:pt x="1702027" y="0"/>
              </a:moveTo>
              <a:lnTo>
                <a:pt x="1702027" y="275999"/>
              </a:lnTo>
              <a:lnTo>
                <a:pt x="0" y="275999"/>
              </a:lnTo>
              <a:lnTo>
                <a:pt x="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B881D-093B-4975-8A51-5858CDE9DEB1}">
      <dsp:nvSpPr>
        <dsp:cNvPr id="0" name=""/>
        <dsp:cNvSpPr/>
      </dsp:nvSpPr>
      <dsp:spPr>
        <a:xfrm>
          <a:off x="5036489" y="3362455"/>
          <a:ext cx="91440" cy="405005"/>
        </a:xfrm>
        <a:custGeom>
          <a:avLst/>
          <a:gdLst/>
          <a:ahLst/>
          <a:cxnLst/>
          <a:rect l="0" t="0" r="0" b="0"/>
          <a:pathLst>
            <a:path>
              <a:moveTo>
                <a:pt x="45720" y="0"/>
              </a:moveTo>
              <a:lnTo>
                <a:pt x="45720" y="4050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1A469-0CBF-4342-8574-E20F446131AC}">
      <dsp:nvSpPr>
        <dsp:cNvPr id="0" name=""/>
        <dsp:cNvSpPr/>
      </dsp:nvSpPr>
      <dsp:spPr>
        <a:xfrm>
          <a:off x="2998130" y="2073169"/>
          <a:ext cx="2084078" cy="405005"/>
        </a:xfrm>
        <a:custGeom>
          <a:avLst/>
          <a:gdLst/>
          <a:ahLst/>
          <a:cxnLst/>
          <a:rect l="0" t="0" r="0" b="0"/>
          <a:pathLst>
            <a:path>
              <a:moveTo>
                <a:pt x="0" y="0"/>
              </a:moveTo>
              <a:lnTo>
                <a:pt x="0" y="275999"/>
              </a:lnTo>
              <a:lnTo>
                <a:pt x="2084078" y="275999"/>
              </a:lnTo>
              <a:lnTo>
                <a:pt x="2084078"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9559BA-E6CC-4500-BC18-A66F3981CD5A}">
      <dsp:nvSpPr>
        <dsp:cNvPr id="0" name=""/>
        <dsp:cNvSpPr/>
      </dsp:nvSpPr>
      <dsp:spPr>
        <a:xfrm>
          <a:off x="2741951" y="3372244"/>
          <a:ext cx="91440" cy="395216"/>
        </a:xfrm>
        <a:custGeom>
          <a:avLst/>
          <a:gdLst/>
          <a:ahLst/>
          <a:cxnLst/>
          <a:rect l="0" t="0" r="0" b="0"/>
          <a:pathLst>
            <a:path>
              <a:moveTo>
                <a:pt x="124024" y="0"/>
              </a:moveTo>
              <a:lnTo>
                <a:pt x="124024" y="266210"/>
              </a:lnTo>
              <a:lnTo>
                <a:pt x="45720" y="266210"/>
              </a:lnTo>
              <a:lnTo>
                <a:pt x="45720" y="395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AAA52-2E7D-4D34-9C68-BAAB44DFEF2C}">
      <dsp:nvSpPr>
        <dsp:cNvPr id="0" name=""/>
        <dsp:cNvSpPr/>
      </dsp:nvSpPr>
      <dsp:spPr>
        <a:xfrm>
          <a:off x="2865975" y="2073169"/>
          <a:ext cx="132154" cy="414794"/>
        </a:xfrm>
        <a:custGeom>
          <a:avLst/>
          <a:gdLst/>
          <a:ahLst/>
          <a:cxnLst/>
          <a:rect l="0" t="0" r="0" b="0"/>
          <a:pathLst>
            <a:path>
              <a:moveTo>
                <a:pt x="132154" y="0"/>
              </a:moveTo>
              <a:lnTo>
                <a:pt x="132154" y="285788"/>
              </a:lnTo>
              <a:lnTo>
                <a:pt x="0" y="285788"/>
              </a:lnTo>
              <a:lnTo>
                <a:pt x="0" y="41479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81C87-DC50-44F3-AA36-1ABEDD683A70}">
      <dsp:nvSpPr>
        <dsp:cNvPr id="0" name=""/>
        <dsp:cNvSpPr/>
      </dsp:nvSpPr>
      <dsp:spPr>
        <a:xfrm>
          <a:off x="703592" y="2073169"/>
          <a:ext cx="2294537" cy="405005"/>
        </a:xfrm>
        <a:custGeom>
          <a:avLst/>
          <a:gdLst/>
          <a:ahLst/>
          <a:cxnLst/>
          <a:rect l="0" t="0" r="0" b="0"/>
          <a:pathLst>
            <a:path>
              <a:moveTo>
                <a:pt x="2294537" y="0"/>
              </a:moveTo>
              <a:lnTo>
                <a:pt x="2294537" y="275999"/>
              </a:lnTo>
              <a:lnTo>
                <a:pt x="0" y="275999"/>
              </a:lnTo>
              <a:lnTo>
                <a:pt x="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9C7B4-A12F-4001-A968-48BF24A2B408}">
      <dsp:nvSpPr>
        <dsp:cNvPr id="0" name=""/>
        <dsp:cNvSpPr/>
      </dsp:nvSpPr>
      <dsp:spPr>
        <a:xfrm>
          <a:off x="2301846" y="1188888"/>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F4DE0-2BF4-4F4F-A796-7EF5698ADA6C}">
      <dsp:nvSpPr>
        <dsp:cNvPr id="0" name=""/>
        <dsp:cNvSpPr/>
      </dsp:nvSpPr>
      <dsp:spPr>
        <a:xfrm>
          <a:off x="2456576" y="1335882"/>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latin typeface="Arial"/>
            </a:rPr>
            <a:t>Rikos tapahtuu</a:t>
          </a:r>
        </a:p>
      </dsp:txBody>
      <dsp:txXfrm>
        <a:off x="2482476" y="1361782"/>
        <a:ext cx="1340768" cy="832480"/>
      </dsp:txXfrm>
    </dsp:sp>
    <dsp:sp modelId="{79590A0B-03F9-4B78-A7C4-2A2F72DD0F9B}">
      <dsp:nvSpPr>
        <dsp:cNvPr id="0" name=""/>
        <dsp:cNvSpPr/>
      </dsp:nvSpPr>
      <dsp:spPr>
        <a:xfrm>
          <a:off x="7308"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3EEB0-E979-4B74-BE48-0C38E66B71CB}">
      <dsp:nvSpPr>
        <dsp:cNvPr id="0" name=""/>
        <dsp:cNvSpPr/>
      </dsp:nvSpPr>
      <dsp:spPr>
        <a:xfrm>
          <a:off x="162038"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latin typeface="Arial"/>
            </a:rPr>
            <a:t>Rikosilmoitus</a:t>
          </a:r>
        </a:p>
      </dsp:txBody>
      <dsp:txXfrm>
        <a:off x="187938" y="2651068"/>
        <a:ext cx="1340768" cy="832480"/>
      </dsp:txXfrm>
    </dsp:sp>
    <dsp:sp modelId="{A1CB9EB7-5CF4-4DA0-8E15-7DC57D464B6C}">
      <dsp:nvSpPr>
        <dsp:cNvPr id="0" name=""/>
        <dsp:cNvSpPr/>
      </dsp:nvSpPr>
      <dsp:spPr>
        <a:xfrm>
          <a:off x="1787640" y="2487963"/>
          <a:ext cx="2156670"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CB215-A13F-4177-91C9-06176458BCE5}">
      <dsp:nvSpPr>
        <dsp:cNvPr id="0" name=""/>
        <dsp:cNvSpPr/>
      </dsp:nvSpPr>
      <dsp:spPr>
        <a:xfrm>
          <a:off x="1942370" y="2634957"/>
          <a:ext cx="2156670"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latin typeface="Arial"/>
            </a:rPr>
            <a:t>Lastensuojeluilmoitus</a:t>
          </a:r>
        </a:p>
      </dsp:txBody>
      <dsp:txXfrm>
        <a:off x="1968270" y="2660857"/>
        <a:ext cx="2104870" cy="832480"/>
      </dsp:txXfrm>
    </dsp:sp>
    <dsp:sp modelId="{07E1CBEA-4136-46A1-A419-6C9F63047F61}">
      <dsp:nvSpPr>
        <dsp:cNvPr id="0" name=""/>
        <dsp:cNvSpPr/>
      </dsp:nvSpPr>
      <dsp:spPr>
        <a:xfrm>
          <a:off x="1679222" y="3767460"/>
          <a:ext cx="2216898" cy="125122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2C89C-5E6C-424A-9526-0B0655A36812}">
      <dsp:nvSpPr>
        <dsp:cNvPr id="0" name=""/>
        <dsp:cNvSpPr/>
      </dsp:nvSpPr>
      <dsp:spPr>
        <a:xfrm>
          <a:off x="1833951" y="3914454"/>
          <a:ext cx="2216898" cy="125122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Mahdollinen lastensuojelutarpeen selvitys tekijälle ja perheelle</a:t>
          </a:r>
        </a:p>
      </dsp:txBody>
      <dsp:txXfrm>
        <a:off x="1870598" y="3951101"/>
        <a:ext cx="2143604" cy="1177927"/>
      </dsp:txXfrm>
    </dsp:sp>
    <dsp:sp modelId="{B85D01A5-4975-4A2C-95CF-620A7ABE10D4}">
      <dsp:nvSpPr>
        <dsp:cNvPr id="0" name=""/>
        <dsp:cNvSpPr/>
      </dsp:nvSpPr>
      <dsp:spPr>
        <a:xfrm>
          <a:off x="4175466" y="2478174"/>
          <a:ext cx="1813485"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579C7-C5D1-405A-8538-84892CA54D16}">
      <dsp:nvSpPr>
        <dsp:cNvPr id="0" name=""/>
        <dsp:cNvSpPr/>
      </dsp:nvSpPr>
      <dsp:spPr>
        <a:xfrm>
          <a:off x="4330196" y="2625168"/>
          <a:ext cx="1813485"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tx2"/>
              </a:solidFill>
              <a:latin typeface="Arial"/>
            </a:rPr>
            <a:t>Vahingon-korvaukset</a:t>
          </a:r>
          <a:endParaRPr lang="fi-FI" sz="1600" kern="1200">
            <a:solidFill>
              <a:schemeClr val="tx2"/>
            </a:solidFill>
          </a:endParaRPr>
        </a:p>
      </dsp:txBody>
      <dsp:txXfrm>
        <a:off x="4356096" y="2651068"/>
        <a:ext cx="1761685" cy="832480"/>
      </dsp:txXfrm>
    </dsp:sp>
    <dsp:sp modelId="{10F32B99-D392-4A0A-953B-39F67D0763A1}">
      <dsp:nvSpPr>
        <dsp:cNvPr id="0" name=""/>
        <dsp:cNvSpPr/>
      </dsp:nvSpPr>
      <dsp:spPr>
        <a:xfrm>
          <a:off x="4237484" y="3767460"/>
          <a:ext cx="1689449"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739E8-3DD5-41E2-B5AE-2749A9CE4795}">
      <dsp:nvSpPr>
        <dsp:cNvPr id="0" name=""/>
        <dsp:cNvSpPr/>
      </dsp:nvSpPr>
      <dsp:spPr>
        <a:xfrm>
          <a:off x="4392214" y="3914454"/>
          <a:ext cx="1689449"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Riita-asiana siviilioikeudessa tai sovittelun kautta</a:t>
          </a:r>
        </a:p>
      </dsp:txBody>
      <dsp:txXfrm>
        <a:off x="4418114" y="3940354"/>
        <a:ext cx="1637649" cy="832480"/>
      </dsp:txXfrm>
    </dsp:sp>
    <dsp:sp modelId="{BFD9E4C1-8922-40D5-9B35-B8ABD9920965}">
      <dsp:nvSpPr>
        <dsp:cNvPr id="0" name=""/>
        <dsp:cNvSpPr/>
      </dsp:nvSpPr>
      <dsp:spPr>
        <a:xfrm>
          <a:off x="7776946" y="1188888"/>
          <a:ext cx="1839554"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00A40-18F2-4F36-ABDB-7B8A94F8722F}">
      <dsp:nvSpPr>
        <dsp:cNvPr id="0" name=""/>
        <dsp:cNvSpPr/>
      </dsp:nvSpPr>
      <dsp:spPr>
        <a:xfrm>
          <a:off x="7931676" y="1335882"/>
          <a:ext cx="1839554"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Seuraamuksina sekä tekijälle että uhreille</a:t>
          </a:r>
        </a:p>
      </dsp:txBody>
      <dsp:txXfrm>
        <a:off x="7957576" y="1361782"/>
        <a:ext cx="1787754" cy="832480"/>
      </dsp:txXfrm>
    </dsp:sp>
    <dsp:sp modelId="{0863EE4C-BAB1-4442-9C5F-DA641F4D9C21}">
      <dsp:nvSpPr>
        <dsp:cNvPr id="0" name=""/>
        <dsp:cNvSpPr/>
      </dsp:nvSpPr>
      <dsp:spPr>
        <a:xfrm>
          <a:off x="6298411"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27EBA-909E-4C6D-97CF-35C63A118841}">
      <dsp:nvSpPr>
        <dsp:cNvPr id="0" name=""/>
        <dsp:cNvSpPr/>
      </dsp:nvSpPr>
      <dsp:spPr>
        <a:xfrm>
          <a:off x="6453141"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Häpeä</a:t>
          </a:r>
        </a:p>
      </dsp:txBody>
      <dsp:txXfrm>
        <a:off x="6479041" y="2651068"/>
        <a:ext cx="1340768" cy="832480"/>
      </dsp:txXfrm>
    </dsp:sp>
    <dsp:sp modelId="{6022A19A-D8BD-4F7D-B624-3F8519A8986E}">
      <dsp:nvSpPr>
        <dsp:cNvPr id="0" name=""/>
        <dsp:cNvSpPr/>
      </dsp:nvSpPr>
      <dsp:spPr>
        <a:xfrm>
          <a:off x="8000439"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D2B92-054F-4FEF-8364-75C2AD665C6F}">
      <dsp:nvSpPr>
        <dsp:cNvPr id="0" name=""/>
        <dsp:cNvSpPr/>
      </dsp:nvSpPr>
      <dsp:spPr>
        <a:xfrm>
          <a:off x="8155169"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Pelko</a:t>
          </a:r>
        </a:p>
      </dsp:txBody>
      <dsp:txXfrm>
        <a:off x="8181069" y="2651068"/>
        <a:ext cx="1340768" cy="832480"/>
      </dsp:txXfrm>
    </dsp:sp>
    <dsp:sp modelId="{1A80E56E-F283-4348-8C7E-71949B84C7EB}">
      <dsp:nvSpPr>
        <dsp:cNvPr id="0" name=""/>
        <dsp:cNvSpPr/>
      </dsp:nvSpPr>
      <dsp:spPr>
        <a:xfrm>
          <a:off x="9702467"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37344-9F95-40CF-8CDF-DE7DC9A3E373}">
      <dsp:nvSpPr>
        <dsp:cNvPr id="0" name=""/>
        <dsp:cNvSpPr/>
      </dsp:nvSpPr>
      <dsp:spPr>
        <a:xfrm>
          <a:off x="9857197"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tx2"/>
              </a:solidFill>
              <a:latin typeface="Arial"/>
            </a:rPr>
            <a:t>Turvattomuus</a:t>
          </a:r>
        </a:p>
      </dsp:txBody>
      <dsp:txXfrm>
        <a:off x="9883097" y="2651068"/>
        <a:ext cx="1340768" cy="832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A8AB50B-F38C-4D97-997A-11CF8480F703}" type="datetimeFigureOut">
              <a:t>8.10.2025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DBE7C63-45AC-462C-8CAC-E5D2ABECD87C}" type="slidenum">
              <a:t>‹#›</a:t>
            </a:fld>
            <a:endParaRPr lang="en-US"/>
          </a:p>
        </p:txBody>
      </p:sp>
    </p:spTree>
    <p:extLst>
      <p:ext uri="{BB962C8B-B14F-4D97-AF65-F5344CB8AC3E}">
        <p14:creationId xmlns:p14="http://schemas.microsoft.com/office/powerpoint/2010/main" val="6057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e.kahoot.it/share/paihdetieto-5-6-lk/0212cbe5-87bf-4b2c-b01c-a342609beeb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Keskustelun</a:t>
            </a:r>
            <a:r>
              <a:rPr lang="en-US" dirty="0">
                <a:cs typeface="Calibri"/>
              </a:rPr>
              <a:t> </a:t>
            </a:r>
            <a:r>
              <a:rPr lang="en-US" dirty="0" err="1">
                <a:cs typeface="Calibri"/>
              </a:rPr>
              <a:t>herättelyä</a:t>
            </a:r>
            <a:r>
              <a:rPr lang="en-US" dirty="0">
                <a:cs typeface="Calibri"/>
              </a:rPr>
              <a:t>. </a:t>
            </a:r>
            <a:r>
              <a:rPr lang="en-US" dirty="0" err="1">
                <a:cs typeface="Calibri"/>
              </a:rPr>
              <a:t>Oppilailta</a:t>
            </a:r>
            <a:r>
              <a:rPr lang="en-US" dirty="0">
                <a:cs typeface="Calibri"/>
              </a:rPr>
              <a:t> </a:t>
            </a:r>
            <a:r>
              <a:rPr lang="en-US" dirty="0" err="1">
                <a:cs typeface="Calibri"/>
              </a:rPr>
              <a:t>voi</a:t>
            </a:r>
            <a:r>
              <a:rPr lang="en-US" dirty="0">
                <a:cs typeface="Calibri"/>
              </a:rPr>
              <a:t> </a:t>
            </a:r>
            <a:r>
              <a:rPr lang="en-US" dirty="0" err="1">
                <a:cs typeface="Calibri"/>
              </a:rPr>
              <a:t>kysellä</a:t>
            </a:r>
            <a:r>
              <a:rPr lang="en-US" dirty="0">
                <a:cs typeface="Calibri"/>
              </a:rPr>
              <a:t> </a:t>
            </a:r>
            <a:r>
              <a:rPr lang="en-US" dirty="0" err="1">
                <a:cs typeface="Calibri"/>
              </a:rPr>
              <a:t>mitä</a:t>
            </a:r>
            <a:r>
              <a:rPr lang="en-US" dirty="0">
                <a:cs typeface="Calibri"/>
              </a:rPr>
              <a:t> </a:t>
            </a:r>
            <a:r>
              <a:rPr lang="en-US" dirty="0" err="1">
                <a:cs typeface="Calibri"/>
              </a:rPr>
              <a:t>päihteitä</a:t>
            </a:r>
            <a:r>
              <a:rPr lang="en-US" dirty="0">
                <a:cs typeface="Calibri"/>
              </a:rPr>
              <a:t> he </a:t>
            </a:r>
            <a:r>
              <a:rPr lang="en-US" dirty="0" err="1">
                <a:cs typeface="Calibri"/>
              </a:rPr>
              <a:t>tietävät</a:t>
            </a:r>
            <a:r>
              <a:rPr lang="en-US" dirty="0">
                <a:cs typeface="Calibri"/>
              </a:rPr>
              <a:t>, tai </a:t>
            </a:r>
            <a:r>
              <a:rPr lang="en-US" dirty="0" err="1">
                <a:cs typeface="Calibri"/>
              </a:rPr>
              <a:t>mitä</a:t>
            </a:r>
            <a:r>
              <a:rPr lang="en-US" dirty="0">
                <a:cs typeface="Calibri"/>
              </a:rPr>
              <a:t> </a:t>
            </a:r>
            <a:r>
              <a:rPr lang="en-US" dirty="0" err="1">
                <a:cs typeface="Calibri"/>
              </a:rPr>
              <a:t>päihteisiin</a:t>
            </a:r>
            <a:r>
              <a:rPr lang="en-US" dirty="0">
                <a:cs typeface="Calibri"/>
              </a:rPr>
              <a:t> </a:t>
            </a:r>
            <a:r>
              <a:rPr lang="en-US" dirty="0" err="1">
                <a:cs typeface="Calibri"/>
              </a:rPr>
              <a:t>kuuluu</a:t>
            </a:r>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DDBE7C63-45AC-462C-8CAC-E5D2ABECD87C}" type="slidenum">
              <a:t>2</a:t>
            </a:fld>
            <a:endParaRPr lang="en-US"/>
          </a:p>
        </p:txBody>
      </p:sp>
    </p:spTree>
    <p:extLst>
      <p:ext uri="{BB962C8B-B14F-4D97-AF65-F5344CB8AC3E}">
        <p14:creationId xmlns:p14="http://schemas.microsoft.com/office/powerpoint/2010/main" val="394885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u="sng" dirty="0"/>
              <a:t>Alle 18-vuotiailta on </a:t>
            </a:r>
            <a:r>
              <a:rPr lang="en-US" u="sng" err="1"/>
              <a:t>kaikki</a:t>
            </a:r>
            <a:r>
              <a:rPr lang="en-US" u="sng" dirty="0"/>
              <a:t> </a:t>
            </a:r>
            <a:r>
              <a:rPr lang="en-US" u="sng" err="1"/>
              <a:t>päihteet</a:t>
            </a:r>
            <a:r>
              <a:rPr lang="en-US" u="sng" dirty="0"/>
              <a:t> </a:t>
            </a:r>
            <a:r>
              <a:rPr lang="en-US" u="sng" err="1"/>
              <a:t>kielletty</a:t>
            </a:r>
            <a:r>
              <a:rPr lang="en-US" u="sng" dirty="0"/>
              <a:t> </a:t>
            </a:r>
            <a:r>
              <a:rPr lang="en-US" u="sng" err="1"/>
              <a:t>laissa</a:t>
            </a:r>
            <a:r>
              <a:rPr lang="en-US" u="sng" dirty="0"/>
              <a:t>. Eri </a:t>
            </a:r>
            <a:r>
              <a:rPr lang="en-US" u="sng" err="1"/>
              <a:t>maissa</a:t>
            </a:r>
            <a:r>
              <a:rPr lang="en-US" u="sng" dirty="0"/>
              <a:t> </a:t>
            </a:r>
            <a:r>
              <a:rPr lang="en-US" u="sng" err="1"/>
              <a:t>voi</a:t>
            </a:r>
            <a:r>
              <a:rPr lang="en-US" u="sng" dirty="0"/>
              <a:t> olla </a:t>
            </a:r>
            <a:r>
              <a:rPr lang="en-US" u="sng" err="1"/>
              <a:t>erilaisia</a:t>
            </a:r>
            <a:r>
              <a:rPr lang="en-US" u="sng" dirty="0"/>
              <a:t> </a:t>
            </a:r>
            <a:r>
              <a:rPr lang="en-US" u="sng" err="1"/>
              <a:t>lainsäädäntöjä</a:t>
            </a:r>
            <a:r>
              <a:rPr lang="en-US" u="sng" dirty="0"/>
              <a:t>, </a:t>
            </a:r>
            <a:r>
              <a:rPr lang="en-US" u="sng" err="1"/>
              <a:t>mutta</a:t>
            </a:r>
            <a:r>
              <a:rPr lang="en-US" u="sng" dirty="0"/>
              <a:t> </a:t>
            </a:r>
            <a:r>
              <a:rPr lang="en-US" u="sng" err="1"/>
              <a:t>Suomessa</a:t>
            </a:r>
            <a:r>
              <a:rPr lang="en-US" u="sng" dirty="0"/>
              <a:t> </a:t>
            </a:r>
            <a:r>
              <a:rPr lang="en-US" u="sng" err="1"/>
              <a:t>noudatetaan</a:t>
            </a:r>
            <a:r>
              <a:rPr lang="en-US" u="sng" dirty="0"/>
              <a:t> </a:t>
            </a:r>
            <a:r>
              <a:rPr lang="en-US" u="sng" err="1"/>
              <a:t>Suomen</a:t>
            </a:r>
            <a:r>
              <a:rPr lang="en-US" u="sng" dirty="0"/>
              <a:t> </a:t>
            </a:r>
            <a:r>
              <a:rPr lang="en-US" u="sng" err="1"/>
              <a:t>lakia</a:t>
            </a:r>
            <a:r>
              <a:rPr lang="en-US" u="sng" dirty="0"/>
              <a:t>.</a:t>
            </a:r>
            <a:endParaRPr lang="fi-FI" u="sng" dirty="0">
              <a:ea typeface="Calibri"/>
              <a:cs typeface="Calibri"/>
            </a:endParaRPr>
          </a:p>
          <a:p>
            <a:pPr>
              <a:buFont typeface="Arial"/>
              <a:buChar char="•"/>
            </a:pPr>
            <a:r>
              <a:rPr lang="en-US" u="sng" dirty="0"/>
              <a:t>K-18 </a:t>
            </a:r>
            <a:r>
              <a:rPr lang="en-US" u="sng" err="1"/>
              <a:t>Nikotiinituotteet</a:t>
            </a:r>
            <a:r>
              <a:rPr lang="en-US" u="sng" dirty="0"/>
              <a:t> ja </a:t>
            </a:r>
            <a:r>
              <a:rPr lang="en-US" u="sng" err="1"/>
              <a:t>miedot</a:t>
            </a:r>
            <a:r>
              <a:rPr lang="en-US" u="sng" dirty="0"/>
              <a:t> </a:t>
            </a:r>
            <a:r>
              <a:rPr lang="en-US" u="sng" err="1"/>
              <a:t>alkoholijuomat</a:t>
            </a:r>
            <a:r>
              <a:rPr lang="en-US" u="sng" dirty="0"/>
              <a:t>. Nuuska on </a:t>
            </a:r>
            <a:r>
              <a:rPr lang="en-US" u="sng" err="1"/>
              <a:t>poikkeus</a:t>
            </a:r>
            <a:r>
              <a:rPr lang="en-US" u="sng" dirty="0"/>
              <a:t>, </a:t>
            </a:r>
            <a:r>
              <a:rPr lang="en-US" u="sng" err="1"/>
              <a:t>sen</a:t>
            </a:r>
            <a:r>
              <a:rPr lang="en-US" u="sng" dirty="0"/>
              <a:t> </a:t>
            </a:r>
            <a:r>
              <a:rPr lang="en-US" u="sng" err="1"/>
              <a:t>käyttö</a:t>
            </a:r>
            <a:r>
              <a:rPr lang="en-US" u="sng" dirty="0"/>
              <a:t> on </a:t>
            </a:r>
            <a:r>
              <a:rPr lang="en-US" u="sng" err="1"/>
              <a:t>laillista</a:t>
            </a:r>
            <a:r>
              <a:rPr lang="en-US" u="sng" dirty="0"/>
              <a:t> </a:t>
            </a:r>
            <a:r>
              <a:rPr lang="en-US" u="sng" err="1"/>
              <a:t>täysi-ikäisille</a:t>
            </a:r>
            <a:r>
              <a:rPr lang="en-US" u="sng" dirty="0"/>
              <a:t>, </a:t>
            </a:r>
            <a:r>
              <a:rPr lang="en-US" u="sng" err="1"/>
              <a:t>mutta</a:t>
            </a:r>
            <a:r>
              <a:rPr lang="en-US" u="sng" dirty="0"/>
              <a:t> </a:t>
            </a:r>
            <a:r>
              <a:rPr lang="en-US" u="sng" err="1"/>
              <a:t>myynti</a:t>
            </a:r>
            <a:r>
              <a:rPr lang="en-US" u="sng" dirty="0"/>
              <a:t>, </a:t>
            </a:r>
            <a:r>
              <a:rPr lang="en-US" u="sng" err="1"/>
              <a:t>ostaminen</a:t>
            </a:r>
            <a:r>
              <a:rPr lang="en-US" u="sng" dirty="0"/>
              <a:t> ja </a:t>
            </a:r>
            <a:r>
              <a:rPr lang="en-US" u="sng" err="1"/>
              <a:t>lahjoittaminen</a:t>
            </a:r>
            <a:r>
              <a:rPr lang="en-US" u="sng" dirty="0"/>
              <a:t> on </a:t>
            </a:r>
            <a:r>
              <a:rPr lang="en-US" u="sng" err="1"/>
              <a:t>kuitenkin</a:t>
            </a:r>
            <a:r>
              <a:rPr lang="en-US" u="sng" dirty="0"/>
              <a:t> </a:t>
            </a:r>
            <a:r>
              <a:rPr lang="en-US" u="sng" err="1"/>
              <a:t>Suomessa</a:t>
            </a:r>
            <a:r>
              <a:rPr lang="en-US" u="sng" dirty="0"/>
              <a:t> </a:t>
            </a:r>
            <a:r>
              <a:rPr lang="en-US" u="sng" err="1"/>
              <a:t>kielletty</a:t>
            </a:r>
            <a:r>
              <a:rPr lang="en-US" u="sng" dirty="0"/>
              <a:t>. </a:t>
            </a:r>
            <a:endParaRPr lang="en-US" u="sng">
              <a:ea typeface="Calibri"/>
              <a:cs typeface="Calibri"/>
            </a:endParaRPr>
          </a:p>
          <a:p>
            <a:pPr>
              <a:buFont typeface="Arial"/>
              <a:buChar char="•"/>
            </a:pPr>
            <a:r>
              <a:rPr lang="en-US" u="sng" dirty="0"/>
              <a:t>K-20 </a:t>
            </a:r>
            <a:r>
              <a:rPr lang="en-US" u="sng" err="1"/>
              <a:t>Väkevät</a:t>
            </a:r>
            <a:r>
              <a:rPr lang="en-US" u="sng" dirty="0"/>
              <a:t> </a:t>
            </a:r>
            <a:r>
              <a:rPr lang="en-US" u="sng" err="1"/>
              <a:t>alkoholijuomat</a:t>
            </a:r>
            <a:r>
              <a:rPr lang="en-US" u="sng" dirty="0"/>
              <a:t> (</a:t>
            </a:r>
            <a:r>
              <a:rPr lang="en-US" u="sng" err="1"/>
              <a:t>Alkossa</a:t>
            </a:r>
            <a:r>
              <a:rPr lang="en-US" u="sng" dirty="0"/>
              <a:t> </a:t>
            </a:r>
            <a:r>
              <a:rPr lang="en-US" u="sng" err="1"/>
              <a:t>myynnissä</a:t>
            </a:r>
            <a:r>
              <a:rPr lang="en-US" u="sng" dirty="0"/>
              <a:t> </a:t>
            </a:r>
            <a:r>
              <a:rPr lang="en-US" u="sng" err="1"/>
              <a:t>olevat</a:t>
            </a:r>
            <a:r>
              <a:rPr lang="en-US" u="sng" dirty="0"/>
              <a:t>).</a:t>
            </a:r>
            <a:endParaRPr lang="en-US" u="sng">
              <a:ea typeface="Calibri"/>
              <a:cs typeface="Calibri"/>
            </a:endParaRPr>
          </a:p>
          <a:p>
            <a:pPr>
              <a:buFont typeface="Arial"/>
              <a:buChar char="•"/>
            </a:pPr>
            <a:r>
              <a:rPr lang="en-US" u="sng" err="1"/>
              <a:t>Huomioitavaa</a:t>
            </a:r>
            <a:r>
              <a:rPr lang="en-US" u="sng" dirty="0"/>
              <a:t>, </a:t>
            </a:r>
            <a:r>
              <a:rPr lang="en-US" u="sng" err="1"/>
              <a:t>että</a:t>
            </a:r>
            <a:r>
              <a:rPr lang="en-US" u="sng" dirty="0"/>
              <a:t> </a:t>
            </a:r>
            <a:r>
              <a:rPr lang="en-US" u="sng" err="1"/>
              <a:t>ulkomailta</a:t>
            </a:r>
            <a:r>
              <a:rPr lang="en-US" u="sng" dirty="0"/>
              <a:t> </a:t>
            </a:r>
            <a:r>
              <a:rPr lang="en-US" u="sng" err="1"/>
              <a:t>tilatut</a:t>
            </a:r>
            <a:r>
              <a:rPr lang="en-US" u="sng" dirty="0"/>
              <a:t> </a:t>
            </a:r>
            <a:r>
              <a:rPr lang="en-US" u="sng" err="1"/>
              <a:t>sähkötupakat</a:t>
            </a:r>
            <a:r>
              <a:rPr lang="en-US" u="sng" dirty="0"/>
              <a:t> (</a:t>
            </a:r>
            <a:r>
              <a:rPr lang="en-US" u="sng" err="1"/>
              <a:t>eli</a:t>
            </a:r>
            <a:r>
              <a:rPr lang="en-US" u="sng" dirty="0"/>
              <a:t> </a:t>
            </a:r>
            <a:r>
              <a:rPr lang="en-US" u="sng" err="1"/>
              <a:t>lähes</a:t>
            </a:r>
            <a:r>
              <a:rPr lang="en-US" u="sng" dirty="0"/>
              <a:t> </a:t>
            </a:r>
            <a:r>
              <a:rPr lang="en-US" u="sng" err="1"/>
              <a:t>kaikki</a:t>
            </a:r>
            <a:r>
              <a:rPr lang="en-US" u="sng" dirty="0"/>
              <a:t> </a:t>
            </a:r>
            <a:r>
              <a:rPr lang="en-US" u="sng" err="1"/>
              <a:t>joita</a:t>
            </a:r>
            <a:r>
              <a:rPr lang="en-US" u="sng" dirty="0"/>
              <a:t> </a:t>
            </a:r>
            <a:r>
              <a:rPr lang="en-US" u="sng" err="1"/>
              <a:t>nuorilla</a:t>
            </a:r>
            <a:r>
              <a:rPr lang="en-US" u="sng" dirty="0"/>
              <a:t> on </a:t>
            </a:r>
            <a:r>
              <a:rPr lang="en-US" u="sng" err="1"/>
              <a:t>hallussa</a:t>
            </a:r>
            <a:r>
              <a:rPr lang="en-US" u="sng" dirty="0"/>
              <a:t>) </a:t>
            </a:r>
            <a:r>
              <a:rPr lang="en-US" u="sng" err="1"/>
              <a:t>ovat</a:t>
            </a:r>
            <a:r>
              <a:rPr lang="en-US" u="sng" dirty="0"/>
              <a:t> </a:t>
            </a:r>
            <a:r>
              <a:rPr lang="en-US" u="sng" err="1"/>
              <a:t>laittomia</a:t>
            </a:r>
            <a:r>
              <a:rPr lang="en-US" u="sng" dirty="0"/>
              <a:t>, </a:t>
            </a:r>
            <a:r>
              <a:rPr lang="en-US" u="sng" err="1"/>
              <a:t>koska</a:t>
            </a:r>
            <a:r>
              <a:rPr lang="en-US" u="sng" dirty="0"/>
              <a:t> </a:t>
            </a:r>
            <a:r>
              <a:rPr lang="en-US" u="sng" err="1"/>
              <a:t>nikotiinin</a:t>
            </a:r>
            <a:r>
              <a:rPr lang="en-US" u="sng" dirty="0"/>
              <a:t> </a:t>
            </a:r>
            <a:r>
              <a:rPr lang="en-US" u="sng" err="1"/>
              <a:t>määrä</a:t>
            </a:r>
            <a:r>
              <a:rPr lang="en-US" u="sng" dirty="0"/>
              <a:t> </a:t>
            </a:r>
            <a:r>
              <a:rPr lang="en-US" u="sng" err="1"/>
              <a:t>ylittää</a:t>
            </a:r>
            <a:r>
              <a:rPr lang="en-US" u="sng" dirty="0"/>
              <a:t> lain </a:t>
            </a:r>
            <a:r>
              <a:rPr lang="en-US" u="sng" err="1"/>
              <a:t>salliman</a:t>
            </a:r>
            <a:r>
              <a:rPr lang="en-US" u="sng" dirty="0"/>
              <a:t> 20mg. </a:t>
            </a:r>
            <a:r>
              <a:rPr lang="en-US" u="sng" err="1"/>
              <a:t>Rikosnimike</a:t>
            </a:r>
            <a:r>
              <a:rPr lang="en-US" u="sng" dirty="0"/>
              <a:t> </a:t>
            </a:r>
            <a:r>
              <a:rPr lang="en-US" u="sng" err="1"/>
              <a:t>tämän</a:t>
            </a:r>
            <a:r>
              <a:rPr lang="en-US" u="sng" dirty="0"/>
              <a:t> </a:t>
            </a:r>
            <a:r>
              <a:rPr lang="en-US" u="sng" err="1"/>
              <a:t>kaltaisen</a:t>
            </a:r>
            <a:r>
              <a:rPr lang="en-US" u="sng" dirty="0"/>
              <a:t> </a:t>
            </a:r>
            <a:r>
              <a:rPr lang="en-US" u="sng" err="1"/>
              <a:t>sähkötupakan</a:t>
            </a:r>
            <a:r>
              <a:rPr lang="en-US" u="sng" dirty="0"/>
              <a:t> </a:t>
            </a:r>
            <a:r>
              <a:rPr lang="en-US" u="sng" err="1"/>
              <a:t>hallussapidosta</a:t>
            </a:r>
            <a:r>
              <a:rPr lang="en-US" u="sng" dirty="0"/>
              <a:t> on ”</a:t>
            </a:r>
            <a:r>
              <a:rPr lang="en-US" u="sng" err="1"/>
              <a:t>laittomaan</a:t>
            </a:r>
            <a:r>
              <a:rPr lang="en-US" u="sng" dirty="0"/>
              <a:t> </a:t>
            </a:r>
            <a:r>
              <a:rPr lang="en-US" u="sng" err="1"/>
              <a:t>tuontitavaraan</a:t>
            </a:r>
            <a:r>
              <a:rPr lang="en-US" u="sng" dirty="0"/>
              <a:t> </a:t>
            </a:r>
            <a:r>
              <a:rPr lang="en-US" u="sng" err="1"/>
              <a:t>ryhtyminen</a:t>
            </a:r>
            <a:r>
              <a:rPr lang="en-US" u="sng" dirty="0"/>
              <a:t>”.</a:t>
            </a:r>
            <a:endParaRPr lang="en-US" u="sng">
              <a:ea typeface="Calibri"/>
              <a:cs typeface="Calibri"/>
            </a:endParaRPr>
          </a:p>
          <a:p>
            <a:pPr>
              <a:buFont typeface="Arial"/>
              <a:buChar char="•"/>
            </a:pPr>
            <a:r>
              <a:rPr lang="en-US" u="sng" err="1"/>
              <a:t>Muiden</a:t>
            </a:r>
            <a:r>
              <a:rPr lang="en-US" u="sng" dirty="0"/>
              <a:t> </a:t>
            </a:r>
            <a:r>
              <a:rPr lang="en-US" u="sng" err="1"/>
              <a:t>haitallisten</a:t>
            </a:r>
            <a:r>
              <a:rPr lang="en-US" u="sng" dirty="0"/>
              <a:t> </a:t>
            </a:r>
            <a:r>
              <a:rPr lang="en-US" u="sng" err="1"/>
              <a:t>aineiden</a:t>
            </a:r>
            <a:r>
              <a:rPr lang="en-US" u="sng" dirty="0"/>
              <a:t> </a:t>
            </a:r>
            <a:r>
              <a:rPr lang="en-US" u="sng" err="1"/>
              <a:t>käyttö</a:t>
            </a:r>
            <a:r>
              <a:rPr lang="en-US" u="sng" dirty="0"/>
              <a:t> </a:t>
            </a:r>
            <a:r>
              <a:rPr lang="en-US" u="sng" err="1"/>
              <a:t>ei</a:t>
            </a:r>
            <a:r>
              <a:rPr lang="en-US" u="sng" dirty="0"/>
              <a:t> ole </a:t>
            </a:r>
            <a:r>
              <a:rPr lang="en-US" u="sng" err="1"/>
              <a:t>laitonta</a:t>
            </a:r>
            <a:r>
              <a:rPr lang="en-US" u="sng" dirty="0"/>
              <a:t>, </a:t>
            </a:r>
            <a:r>
              <a:rPr lang="en-US" u="sng" err="1"/>
              <a:t>mutta</a:t>
            </a:r>
            <a:r>
              <a:rPr lang="en-US" u="sng" dirty="0"/>
              <a:t> </a:t>
            </a:r>
            <a:r>
              <a:rPr lang="en-US" u="sng" err="1"/>
              <a:t>haittaa</a:t>
            </a:r>
            <a:r>
              <a:rPr lang="en-US" u="sng" dirty="0"/>
              <a:t> </a:t>
            </a:r>
            <a:r>
              <a:rPr lang="en-US" u="sng" err="1"/>
              <a:t>nuorten</a:t>
            </a:r>
            <a:r>
              <a:rPr lang="en-US" u="sng" dirty="0"/>
              <a:t> </a:t>
            </a:r>
            <a:r>
              <a:rPr lang="en-US" u="sng" err="1"/>
              <a:t>kasvua</a:t>
            </a:r>
            <a:r>
              <a:rPr lang="en-US" u="sng" dirty="0"/>
              <a:t> ja </a:t>
            </a:r>
            <a:r>
              <a:rPr lang="en-US" u="sng" err="1"/>
              <a:t>kehitystä</a:t>
            </a:r>
            <a:r>
              <a:rPr lang="en-US" u="sng" dirty="0"/>
              <a:t>, </a:t>
            </a:r>
            <a:r>
              <a:rPr lang="en-US" u="sng" err="1"/>
              <a:t>sekä</a:t>
            </a:r>
            <a:r>
              <a:rPr lang="en-US" u="sng" dirty="0"/>
              <a:t> </a:t>
            </a:r>
            <a:r>
              <a:rPr lang="en-US" u="sng" err="1"/>
              <a:t>turvallisuutta</a:t>
            </a:r>
            <a:r>
              <a:rPr lang="en-US" u="sng" dirty="0"/>
              <a:t>. </a:t>
            </a:r>
            <a:r>
              <a:rPr lang="en-US" u="sng" err="1"/>
              <a:t>Tärkeää</a:t>
            </a:r>
            <a:r>
              <a:rPr lang="en-US" u="sng" dirty="0"/>
              <a:t> </a:t>
            </a:r>
            <a:r>
              <a:rPr lang="en-US" u="sng" err="1"/>
              <a:t>painottaa</a:t>
            </a:r>
            <a:r>
              <a:rPr lang="en-US" u="sng" dirty="0"/>
              <a:t>, </a:t>
            </a:r>
            <a:r>
              <a:rPr lang="en-US" u="sng" err="1"/>
              <a:t>että</a:t>
            </a:r>
            <a:r>
              <a:rPr lang="en-US" u="sng" dirty="0"/>
              <a:t> </a:t>
            </a:r>
            <a:r>
              <a:rPr lang="en-US" u="sng" err="1"/>
              <a:t>näiden</a:t>
            </a:r>
            <a:r>
              <a:rPr lang="en-US" u="sng" dirty="0"/>
              <a:t> </a:t>
            </a:r>
            <a:r>
              <a:rPr lang="en-US" u="sng" err="1"/>
              <a:t>käytössä</a:t>
            </a:r>
            <a:r>
              <a:rPr lang="en-US" u="sng" dirty="0"/>
              <a:t> on </a:t>
            </a:r>
            <a:r>
              <a:rPr lang="en-US" u="sng" err="1"/>
              <a:t>aina</a:t>
            </a:r>
            <a:r>
              <a:rPr lang="en-US" u="sng" dirty="0"/>
              <a:t> </a:t>
            </a:r>
            <a:r>
              <a:rPr lang="en-US" u="sng" err="1"/>
              <a:t>hengenvaara</a:t>
            </a:r>
            <a:r>
              <a:rPr lang="en-US" u="sng" dirty="0"/>
              <a:t>. </a:t>
            </a:r>
            <a:endParaRPr lang="en-US" u="sng">
              <a:ea typeface="Calibri"/>
              <a:cs typeface="Calibri"/>
            </a:endParaRPr>
          </a:p>
          <a:p>
            <a:pPr marL="171450" indent="-171450">
              <a:buFont typeface="Arial"/>
              <a:buChar char="•"/>
            </a:pPr>
            <a:endParaRPr lang="en-US" dirty="0">
              <a:ea typeface="Calibri"/>
              <a:cs typeface="Calibri"/>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t>11</a:t>
            </a:fld>
            <a:endParaRPr lang="en-US"/>
          </a:p>
        </p:txBody>
      </p:sp>
    </p:spTree>
    <p:extLst>
      <p:ext uri="{BB962C8B-B14F-4D97-AF65-F5344CB8AC3E}">
        <p14:creationId xmlns:p14="http://schemas.microsoft.com/office/powerpoint/2010/main" val="289837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Riippuvuus (addiktio) on pakonomainen tarve johonkin toimintaan tai aineeseen.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Riippuvaiseksi voi tulla mistä tahansa asiasta, joka tuottaa hyvää oloa. Päihteiden lisäksi esim. kahvi, urheilu, puhelin, pelit, sokeri, energiajuomat yms.</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Dian kuvasta voidaan poimia asioita mitä oppilailla siitä nousee mieleen.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Hyviä poimintoja ovat esim. rahanmeno, joku muu tarjoaa (mahdollistaminen), risti taustalla (kuoleman mahdollisuus). Tärkeää nostaa esille leimautuminen (esim. puhe nisteistä, juopoista ym.) ja jokaisen ihmisen ihmisarvo.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Voi todeta, että varmasti kukaan riippuvuudesta kärsivä henkilö ei ole oppilaiden ikäisenä suunnitellut, että heidän tulevaisuutensa on sellainen kuin se on.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Fyysinen riippuvuus päihteistä aiheutuu aina päihdyttävästä aineesta. Tästä johtuen pitkäkestoisesti päihdettä käyttäessä jää riippuvaiseksi.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Psyykkinen riippuvuus on voimakas tarve hakea hyvää oloa. Voi olla esimerkiksi pakokeino vaikeasta tilanteesta tai tunnetilasta.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Sosiaalinen riippuvuus on usein riippuvuus ryhmästä. Tämä liittyy usein kaveripaineeseen ja sen tuomiin päihdekokeiluihin.</a:t>
            </a:r>
            <a:endParaRPr lang="fi-FI" sz="1800" kern="100" dirty="0">
              <a:effectLst/>
              <a:latin typeface="Aptos"/>
              <a:ea typeface="Aptos"/>
              <a:cs typeface="Times New Roman" panose="02020603050405020304" pitchFamily="18" charset="0"/>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t>12</a:t>
            </a:fld>
            <a:endParaRPr lang="en-US"/>
          </a:p>
        </p:txBody>
      </p:sp>
    </p:spTree>
    <p:extLst>
      <p:ext uri="{BB962C8B-B14F-4D97-AF65-F5344CB8AC3E}">
        <p14:creationId xmlns:p14="http://schemas.microsoft.com/office/powerpoint/2010/main" val="193799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a:cs typeface="Calibri"/>
              </a:rPr>
              <a:t>Tärkeä</a:t>
            </a:r>
            <a:r>
              <a:rPr lang="en-US" dirty="0">
                <a:cs typeface="Calibri"/>
              </a:rPr>
              <a:t> </a:t>
            </a:r>
            <a:r>
              <a:rPr lang="en-US" dirty="0" err="1">
                <a:cs typeface="Calibri"/>
              </a:rPr>
              <a:t>myös</a:t>
            </a:r>
            <a:r>
              <a:rPr lang="en-US" dirty="0">
                <a:cs typeface="Calibri"/>
              </a:rPr>
              <a:t> </a:t>
            </a:r>
            <a:r>
              <a:rPr lang="en-US" dirty="0" err="1">
                <a:cs typeface="Calibri"/>
              </a:rPr>
              <a:t>muistuttaa</a:t>
            </a:r>
            <a:r>
              <a:rPr lang="en-US" dirty="0">
                <a:cs typeface="Calibri"/>
              </a:rPr>
              <a:t>, </a:t>
            </a:r>
            <a:r>
              <a:rPr lang="en-US" dirty="0" err="1">
                <a:cs typeface="Calibri"/>
              </a:rPr>
              <a:t>että</a:t>
            </a:r>
            <a:r>
              <a:rPr lang="en-US" dirty="0">
                <a:cs typeface="Calibri"/>
              </a:rPr>
              <a:t> </a:t>
            </a:r>
            <a:r>
              <a:rPr lang="en-US" dirty="0" err="1">
                <a:cs typeface="Calibri"/>
              </a:rPr>
              <a:t>riippuvuutta</a:t>
            </a:r>
            <a:r>
              <a:rPr lang="en-US" dirty="0">
                <a:cs typeface="Calibri"/>
              </a:rPr>
              <a:t> </a:t>
            </a:r>
            <a:r>
              <a:rPr lang="en-US" dirty="0" err="1">
                <a:cs typeface="Calibri"/>
              </a:rPr>
              <a:t>voi</a:t>
            </a:r>
            <a:r>
              <a:rPr lang="en-US" dirty="0">
                <a:cs typeface="Calibri"/>
              </a:rPr>
              <a:t> olla </a:t>
            </a:r>
            <a:r>
              <a:rPr lang="en-US" dirty="0" err="1">
                <a:cs typeface="Calibri"/>
              </a:rPr>
              <a:t>myös</a:t>
            </a:r>
            <a:r>
              <a:rPr lang="en-US" dirty="0">
                <a:cs typeface="Calibri"/>
              </a:rPr>
              <a:t> </a:t>
            </a:r>
            <a:r>
              <a:rPr lang="en-US" dirty="0" err="1">
                <a:cs typeface="Calibri"/>
              </a:rPr>
              <a:t>lievää</a:t>
            </a:r>
            <a:r>
              <a:rPr lang="en-US" dirty="0">
                <a:cs typeface="Calibri"/>
              </a:rPr>
              <a:t>, </a:t>
            </a:r>
            <a:r>
              <a:rPr lang="en-US" dirty="0" err="1">
                <a:cs typeface="Calibri"/>
              </a:rPr>
              <a:t>jolloin</a:t>
            </a:r>
            <a:r>
              <a:rPr lang="en-US" dirty="0">
                <a:cs typeface="Calibri"/>
              </a:rPr>
              <a:t> </a:t>
            </a:r>
            <a:r>
              <a:rPr lang="en-US" dirty="0" err="1">
                <a:cs typeface="Calibri"/>
              </a:rPr>
              <a:t>ei</a:t>
            </a:r>
            <a:r>
              <a:rPr lang="en-US" dirty="0">
                <a:cs typeface="Calibri"/>
              </a:rPr>
              <a:t> ole </a:t>
            </a:r>
            <a:r>
              <a:rPr lang="en-US" dirty="0" err="1">
                <a:cs typeface="Calibri"/>
              </a:rPr>
              <a:t>tarve</a:t>
            </a:r>
            <a:r>
              <a:rPr lang="en-US" dirty="0">
                <a:cs typeface="Calibri"/>
              </a:rPr>
              <a:t> </a:t>
            </a:r>
            <a:r>
              <a:rPr lang="en-US" dirty="0" err="1">
                <a:cs typeface="Calibri"/>
              </a:rPr>
              <a:t>huolestua</a:t>
            </a:r>
            <a:r>
              <a:rPr lang="en-US" dirty="0">
                <a:cs typeface="Calibri"/>
              </a:rPr>
              <a:t> </a:t>
            </a:r>
            <a:r>
              <a:rPr lang="en-US" dirty="0" err="1">
                <a:cs typeface="Calibri"/>
              </a:rPr>
              <a:t>vakavasti</a:t>
            </a:r>
            <a:r>
              <a:rPr lang="en-US" dirty="0">
                <a:cs typeface="Calibri"/>
              </a:rPr>
              <a:t> (</a:t>
            </a:r>
            <a:r>
              <a:rPr lang="en-US" dirty="0" err="1">
                <a:cs typeface="Calibri"/>
              </a:rPr>
              <a:t>esim</a:t>
            </a:r>
            <a:r>
              <a:rPr lang="en-US" dirty="0">
                <a:cs typeface="Calibri"/>
              </a:rPr>
              <a:t>. </a:t>
            </a:r>
            <a:r>
              <a:rPr lang="en-US" dirty="0" err="1">
                <a:cs typeface="Calibri"/>
              </a:rPr>
              <a:t>omien</a:t>
            </a:r>
            <a:r>
              <a:rPr lang="en-US" dirty="0">
                <a:cs typeface="Calibri"/>
              </a:rPr>
              <a:t> </a:t>
            </a:r>
            <a:r>
              <a:rPr lang="en-US" dirty="0" err="1">
                <a:cs typeface="Calibri"/>
              </a:rPr>
              <a:t>vanhempien</a:t>
            </a:r>
            <a:r>
              <a:rPr lang="en-US" dirty="0">
                <a:cs typeface="Calibri"/>
              </a:rPr>
              <a:t> </a:t>
            </a:r>
            <a:r>
              <a:rPr lang="en-US" dirty="0" err="1">
                <a:cs typeface="Calibri"/>
              </a:rPr>
              <a:t>tupakointi</a:t>
            </a:r>
            <a:r>
              <a:rPr lang="en-US" dirty="0">
                <a:cs typeface="Calibri"/>
              </a:rPr>
              <a:t>).</a:t>
            </a:r>
          </a:p>
          <a:p>
            <a:pPr marL="171450" indent="-171450">
              <a:buFont typeface="Arial"/>
              <a:buChar char="•"/>
            </a:pPr>
            <a:r>
              <a:rPr lang="en-US" dirty="0" err="1">
                <a:cs typeface="Calibri"/>
              </a:rPr>
              <a:t>Milloin</a:t>
            </a:r>
            <a:r>
              <a:rPr lang="en-US" dirty="0">
                <a:cs typeface="Calibri"/>
              </a:rPr>
              <a:t> </a:t>
            </a:r>
            <a:r>
              <a:rPr lang="en-US" dirty="0" err="1">
                <a:cs typeface="Calibri"/>
              </a:rPr>
              <a:t>riippuvuus</a:t>
            </a:r>
            <a:r>
              <a:rPr lang="en-US" dirty="0">
                <a:cs typeface="Calibri"/>
              </a:rPr>
              <a:t> </a:t>
            </a:r>
            <a:r>
              <a:rPr lang="en-US" dirty="0" err="1">
                <a:cs typeface="Calibri"/>
              </a:rPr>
              <a:t>sitten</a:t>
            </a:r>
            <a:r>
              <a:rPr lang="en-US" dirty="0">
                <a:cs typeface="Calibri"/>
              </a:rPr>
              <a:t> on </a:t>
            </a:r>
            <a:r>
              <a:rPr lang="en-US" dirty="0" err="1">
                <a:cs typeface="Calibri"/>
              </a:rPr>
              <a:t>vakava</a:t>
            </a:r>
            <a:r>
              <a:rPr lang="en-US" dirty="0">
                <a:cs typeface="Calibri"/>
              </a:rPr>
              <a:t>? Kun </a:t>
            </a:r>
            <a:r>
              <a:rPr lang="en-US" dirty="0" err="1">
                <a:cs typeface="Calibri"/>
              </a:rPr>
              <a:t>riippuvuutta</a:t>
            </a:r>
            <a:r>
              <a:rPr lang="en-US" dirty="0">
                <a:cs typeface="Calibri"/>
              </a:rPr>
              <a:t> </a:t>
            </a:r>
            <a:r>
              <a:rPr lang="en-US" dirty="0" err="1">
                <a:cs typeface="Calibri"/>
              </a:rPr>
              <a:t>aiheuttava</a:t>
            </a:r>
            <a:r>
              <a:rPr lang="en-US" dirty="0">
                <a:cs typeface="Calibri"/>
              </a:rPr>
              <a:t> </a:t>
            </a:r>
            <a:r>
              <a:rPr lang="en-US" dirty="0" err="1">
                <a:cs typeface="Calibri"/>
              </a:rPr>
              <a:t>asia</a:t>
            </a:r>
            <a:r>
              <a:rPr lang="en-US" dirty="0">
                <a:cs typeface="Calibri"/>
              </a:rPr>
              <a:t> </a:t>
            </a:r>
            <a:r>
              <a:rPr lang="en-US" dirty="0" err="1">
                <a:cs typeface="Calibri"/>
              </a:rPr>
              <a:t>menee</a:t>
            </a:r>
            <a:r>
              <a:rPr lang="en-US" dirty="0">
                <a:cs typeface="Calibri"/>
              </a:rPr>
              <a:t> </a:t>
            </a:r>
            <a:r>
              <a:rPr lang="en-US" dirty="0" err="1">
                <a:cs typeface="Calibri"/>
              </a:rPr>
              <a:t>muiden</a:t>
            </a:r>
            <a:r>
              <a:rPr lang="en-US" dirty="0">
                <a:cs typeface="Calibri"/>
              </a:rPr>
              <a:t> </a:t>
            </a:r>
            <a:r>
              <a:rPr lang="en-US" dirty="0" err="1">
                <a:cs typeface="Calibri"/>
              </a:rPr>
              <a:t>tärkeiden</a:t>
            </a:r>
            <a:r>
              <a:rPr lang="en-US" dirty="0">
                <a:cs typeface="Calibri"/>
              </a:rPr>
              <a:t> </a:t>
            </a:r>
            <a:r>
              <a:rPr lang="en-US" dirty="0" err="1">
                <a:cs typeface="Calibri"/>
              </a:rPr>
              <a:t>asioiden</a:t>
            </a:r>
            <a:r>
              <a:rPr lang="en-US" dirty="0">
                <a:cs typeface="Calibri"/>
              </a:rPr>
              <a:t> </a:t>
            </a:r>
            <a:r>
              <a:rPr lang="en-US" dirty="0" err="1">
                <a:cs typeface="Calibri"/>
              </a:rPr>
              <a:t>edelle</a:t>
            </a:r>
            <a:r>
              <a:rPr lang="en-US" dirty="0">
                <a:cs typeface="Calibri"/>
              </a:rPr>
              <a:t> ja </a:t>
            </a:r>
            <a:r>
              <a:rPr lang="en-US" dirty="0" err="1">
                <a:cs typeface="Calibri"/>
              </a:rPr>
              <a:t>elämä</a:t>
            </a:r>
            <a:r>
              <a:rPr lang="en-US" dirty="0">
                <a:cs typeface="Calibri"/>
              </a:rPr>
              <a:t> </a:t>
            </a:r>
            <a:r>
              <a:rPr lang="en-US" dirty="0" err="1">
                <a:cs typeface="Calibri"/>
              </a:rPr>
              <a:t>pyörii</a:t>
            </a:r>
            <a:r>
              <a:rPr lang="en-US" dirty="0">
                <a:cs typeface="Calibri"/>
              </a:rPr>
              <a:t> </a:t>
            </a:r>
            <a:r>
              <a:rPr lang="en-US" dirty="0" err="1">
                <a:cs typeface="Calibri"/>
              </a:rPr>
              <a:t>riippuvuuden</a:t>
            </a:r>
            <a:r>
              <a:rPr lang="en-US" dirty="0">
                <a:cs typeface="Calibri"/>
              </a:rPr>
              <a:t> </a:t>
            </a:r>
            <a:r>
              <a:rPr lang="en-US" dirty="0" err="1">
                <a:cs typeface="Calibri"/>
              </a:rPr>
              <a:t>aiheuttajan</a:t>
            </a:r>
            <a:r>
              <a:rPr lang="en-US" dirty="0">
                <a:cs typeface="Calibri"/>
              </a:rPr>
              <a:t> </a:t>
            </a:r>
            <a:r>
              <a:rPr lang="en-US" dirty="0" err="1">
                <a:cs typeface="Calibri"/>
              </a:rPr>
              <a:t>ympärillä</a:t>
            </a:r>
            <a:r>
              <a:rPr lang="en-US" dirty="0">
                <a:cs typeface="Calibri"/>
              </a:rPr>
              <a:t>.</a:t>
            </a:r>
          </a:p>
        </p:txBody>
      </p:sp>
      <p:sp>
        <p:nvSpPr>
          <p:cNvPr id="4" name="Slide Number Placeholder 3"/>
          <p:cNvSpPr>
            <a:spLocks noGrp="1"/>
          </p:cNvSpPr>
          <p:nvPr>
            <p:ph type="sldNum" sz="quarter" idx="5"/>
          </p:nvPr>
        </p:nvSpPr>
        <p:spPr/>
        <p:txBody>
          <a:bodyPr/>
          <a:lstStyle/>
          <a:p>
            <a:fld id="{DDBE7C63-45AC-462C-8CAC-E5D2ABECD87C}" type="slidenum">
              <a:t>13</a:t>
            </a:fld>
            <a:endParaRPr lang="en-US"/>
          </a:p>
        </p:txBody>
      </p:sp>
    </p:spTree>
    <p:extLst>
      <p:ext uri="{BB962C8B-B14F-4D97-AF65-F5344CB8AC3E}">
        <p14:creationId xmlns:p14="http://schemas.microsoft.com/office/powerpoint/2010/main" val="35381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Tehtävään voi valita ryhmälle sopivia kysymyksiä tämän hetken ilmiöihin liittyen. Voit keksiä omia kysymyksiä, tai käyttää valmiita esimerkkejä.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Hyväksi todettuja kysymyksiä on esimerkiksi: Mikä on parasta meidän luokassa? Miksi jotkut nuoret käyttävät päihteitä? Miten päihteidenkäyttö voi vaikuttaa tulevaisuuteen? Miten päihteidenkäyttö voi vaikuttaa käyttäjän läheisiin? Miten voin kieltäytyä jos minulle tarjotaan päihteitä?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ryhmätyöskentely ei ole mahdollista, voidaan kysymyksiin vastata yksilöinä tai parityönä.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Kysymyksen voi kirjoittaa paperin keskelle, </a:t>
            </a:r>
            <a:r>
              <a:rPr lang="fi-FI" sz="1800" kern="100" dirty="0" err="1">
                <a:effectLst/>
                <a:latin typeface="Arial" panose="020B0604020202020204" pitchFamily="34" charset="0"/>
                <a:ea typeface="Aptos"/>
                <a:cs typeface="Times New Roman" panose="02020603050405020304" pitchFamily="18" charset="0"/>
              </a:rPr>
              <a:t>vihkon</a:t>
            </a:r>
            <a:r>
              <a:rPr lang="fi-FI" sz="1800" kern="100" dirty="0">
                <a:effectLst/>
                <a:latin typeface="Arial" panose="020B0604020202020204" pitchFamily="34" charset="0"/>
                <a:ea typeface="Aptos"/>
                <a:cs typeface="Times New Roman" panose="02020603050405020304" pitchFamily="18" charset="0"/>
              </a:rPr>
              <a:t> otsikoksi, tai halutessaan voi tulostaa tekstin visuaaliselle pohjalle, jolloin tuotokset voi jättää esim. luokan seinälle esille. </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BE7C63-45AC-462C-8CAC-E5D2ABECD87C}" type="slidenum">
              <a:t>14</a:t>
            </a:fld>
            <a:endParaRPr lang="en-US"/>
          </a:p>
        </p:txBody>
      </p:sp>
    </p:spTree>
    <p:extLst>
      <p:ext uri="{BB962C8B-B14F-4D97-AF65-F5344CB8AC3E}">
        <p14:creationId xmlns:p14="http://schemas.microsoft.com/office/powerpoint/2010/main" val="155614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Arial" panose="020B0604020202020204" pitchFamily="34" charset="0"/>
                <a:ea typeface="Aptos"/>
              </a:rPr>
              <a:t>Tämä dia on lisätehtävä, jos aikaa jää ylimääräiseksi. Suojaavat tekijät on tärkeitä tunnistaa. Oppilaita voi pyytää pohtimaan jokin hyvä asia joka heillä on elämässään. On tärkeää korostaa, että kenelläkään ei ole kaikkea tätä, ja elämän mittaan tilanteet myös muuttuvat. Jokainen voi myös itse vaikuttaa omaan elämäänsä. Tuo asia esiin kannustavasti! </a:t>
            </a:r>
            <a:r>
              <a:rPr lang="fi-FI" sz="1800" dirty="0">
                <a:effectLst/>
                <a:latin typeface="Segoe UI Emoji" panose="020B0502040204020203" pitchFamily="34" charset="0"/>
                <a:ea typeface="Segoe UI Emoji" panose="020B0502040204020203" pitchFamily="34" charset="0"/>
                <a:cs typeface="Segoe UI Emoji" panose="020B0502040204020203" pitchFamily="34" charset="0"/>
              </a:rPr>
              <a:t>😊</a:t>
            </a:r>
            <a:endParaRPr lang="fi-FI" dirty="0"/>
          </a:p>
        </p:txBody>
      </p:sp>
      <p:sp>
        <p:nvSpPr>
          <p:cNvPr id="4" name="Dian numeron paikkamerkki 3"/>
          <p:cNvSpPr>
            <a:spLocks noGrp="1"/>
          </p:cNvSpPr>
          <p:nvPr>
            <p:ph type="sldNum" sz="quarter" idx="5"/>
          </p:nvPr>
        </p:nvSpPr>
        <p:spPr/>
        <p:txBody>
          <a:bodyPr/>
          <a:lstStyle/>
          <a:p>
            <a:fld id="{DDBE7C63-45AC-462C-8CAC-E5D2ABECD87C}" type="slidenum">
              <a:rPr lang="fi-FI" smtClean="0"/>
              <a:t>15</a:t>
            </a:fld>
            <a:endParaRPr lang="fi-FI"/>
          </a:p>
        </p:txBody>
      </p:sp>
    </p:spTree>
    <p:extLst>
      <p:ext uri="{BB962C8B-B14F-4D97-AF65-F5344CB8AC3E}">
        <p14:creationId xmlns:p14="http://schemas.microsoft.com/office/powerpoint/2010/main" val="190266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Tänään aiheina: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Itsetunto - Mitä itsetunto tarkoittaa?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“Itsetuntemus on kykyä havaita omia ajatuksia, tunteita, tarpeita ja toiveita, vahvuuksia ja kehittämistarpeita. Se on myös kykyä erottaa nämä ulkomaailmasta sekä toisten ajatuksista, tunteista ja tarpeista.” Mieli ry</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Laillisuusasiat</a:t>
            </a:r>
            <a:endParaRPr lang="fi-FI" sz="1800" kern="100" dirty="0">
              <a:effectLst/>
              <a:latin typeface="Aptos"/>
              <a:ea typeface="Aptos"/>
              <a:cs typeface="Times New Roman" panose="02020603050405020304" pitchFamily="18" charset="0"/>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endParaRPr lang="en-US" dirty="0">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16</a:t>
            </a:fld>
            <a:endParaRPr lang="fi-FI"/>
          </a:p>
        </p:txBody>
      </p:sp>
    </p:spTree>
    <p:extLst>
      <p:ext uri="{BB962C8B-B14F-4D97-AF65-F5344CB8AC3E}">
        <p14:creationId xmlns:p14="http://schemas.microsoft.com/office/powerpoint/2010/main" val="333070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a:p>
            <a:pPr marL="171450" indent="-171450">
              <a:buFont typeface="Arial" panose="020B0604020202020204" pitchFamily="34" charset="0"/>
              <a:buChar char="•"/>
            </a:pPr>
            <a:r>
              <a:rPr lang="en-US" dirty="0" err="1">
                <a:cs typeface="Calibri"/>
              </a:rPr>
              <a:t>Sisäministeriö</a:t>
            </a:r>
            <a:r>
              <a:rPr lang="en-US" dirty="0">
                <a:cs typeface="Calibri"/>
              </a:rPr>
              <a:t> </a:t>
            </a:r>
            <a:r>
              <a:rPr lang="en-US" dirty="0" err="1">
                <a:cs typeface="Calibri"/>
              </a:rPr>
              <a:t>kertoo</a:t>
            </a:r>
            <a:r>
              <a:rPr lang="en-US" dirty="0">
                <a:cs typeface="Calibri"/>
              </a:rPr>
              <a:t> </a:t>
            </a:r>
            <a:r>
              <a:rPr lang="en-US" dirty="0" err="1">
                <a:cs typeface="Calibri"/>
              </a:rPr>
              <a:t>että</a:t>
            </a:r>
            <a:r>
              <a:rPr lang="en-US" dirty="0">
                <a:cs typeface="Calibri"/>
              </a:rPr>
              <a:t> </a:t>
            </a:r>
            <a:r>
              <a:rPr lang="en-US" dirty="0" err="1">
                <a:cs typeface="Calibri"/>
              </a:rPr>
              <a:t>suurin</a:t>
            </a:r>
            <a:r>
              <a:rPr lang="en-US" dirty="0">
                <a:cs typeface="Calibri"/>
              </a:rPr>
              <a:t> </a:t>
            </a:r>
            <a:r>
              <a:rPr lang="en-US" dirty="0" err="1">
                <a:cs typeface="Calibri"/>
              </a:rPr>
              <a:t>osa</a:t>
            </a:r>
            <a:r>
              <a:rPr lang="en-US" dirty="0">
                <a:cs typeface="Calibri"/>
              </a:rPr>
              <a:t> </a:t>
            </a:r>
            <a:r>
              <a:rPr lang="en-US" dirty="0" err="1">
                <a:cs typeface="Calibri"/>
              </a:rPr>
              <a:t>suomalaisista</a:t>
            </a:r>
            <a:r>
              <a:rPr lang="en-US" dirty="0">
                <a:cs typeface="Calibri"/>
              </a:rPr>
              <a:t> </a:t>
            </a:r>
            <a:r>
              <a:rPr lang="en-US" dirty="0" err="1">
                <a:cs typeface="Calibri"/>
              </a:rPr>
              <a:t>kokee</a:t>
            </a:r>
            <a:r>
              <a:rPr lang="en-US" dirty="0">
                <a:cs typeface="Calibri"/>
              </a:rPr>
              <a:t> </a:t>
            </a:r>
            <a:r>
              <a:rPr lang="en-US" dirty="0" err="1">
                <a:cs typeface="Calibri"/>
              </a:rPr>
              <a:t>elämänsä</a:t>
            </a:r>
            <a:r>
              <a:rPr lang="en-US" dirty="0">
                <a:cs typeface="Calibri"/>
              </a:rPr>
              <a:t> </a:t>
            </a:r>
            <a:r>
              <a:rPr lang="en-US" dirty="0" err="1">
                <a:cs typeface="Calibri"/>
              </a:rPr>
              <a:t>turvalliseksi</a:t>
            </a:r>
            <a:r>
              <a:rPr lang="en-US" dirty="0">
                <a:cs typeface="Calibri"/>
              </a:rPr>
              <a:t>, </a:t>
            </a:r>
            <a:r>
              <a:rPr lang="en-US" dirty="0" err="1">
                <a:cs typeface="Calibri"/>
              </a:rPr>
              <a:t>siitäkin</a:t>
            </a:r>
            <a:r>
              <a:rPr lang="en-US" dirty="0">
                <a:cs typeface="Calibri"/>
              </a:rPr>
              <a:t> </a:t>
            </a:r>
            <a:r>
              <a:rPr lang="en-US" dirty="0" err="1">
                <a:cs typeface="Calibri"/>
              </a:rPr>
              <a:t>huolimatta</a:t>
            </a:r>
            <a:r>
              <a:rPr lang="en-US" dirty="0">
                <a:cs typeface="Calibri"/>
              </a:rPr>
              <a:t> </a:t>
            </a:r>
            <a:r>
              <a:rPr lang="en-US" dirty="0" err="1">
                <a:cs typeface="Calibri"/>
              </a:rPr>
              <a:t>että</a:t>
            </a:r>
            <a:r>
              <a:rPr lang="en-US" dirty="0">
                <a:cs typeface="Calibri"/>
              </a:rPr>
              <a:t> </a:t>
            </a:r>
            <a:r>
              <a:rPr lang="en-US" dirty="0" err="1">
                <a:cs typeface="Calibri"/>
              </a:rPr>
              <a:t>joskus</a:t>
            </a:r>
            <a:r>
              <a:rPr lang="en-US" dirty="0">
                <a:cs typeface="Calibri"/>
              </a:rPr>
              <a:t> </a:t>
            </a:r>
            <a:r>
              <a:rPr lang="en-US" dirty="0" err="1">
                <a:cs typeface="Calibri"/>
              </a:rPr>
              <a:t>voi</a:t>
            </a:r>
            <a:r>
              <a:rPr lang="en-US" dirty="0">
                <a:cs typeface="Calibri"/>
              </a:rPr>
              <a:t> </a:t>
            </a:r>
            <a:r>
              <a:rPr lang="en-US" dirty="0" err="1">
                <a:cs typeface="Calibri"/>
              </a:rPr>
              <a:t>tuntua</a:t>
            </a:r>
            <a:r>
              <a:rPr lang="en-US" dirty="0">
                <a:cs typeface="Calibri"/>
              </a:rPr>
              <a:t> </a:t>
            </a:r>
            <a:r>
              <a:rPr lang="en-US" dirty="0" err="1">
                <a:cs typeface="Calibri"/>
              </a:rPr>
              <a:t>siltä</a:t>
            </a:r>
            <a:r>
              <a:rPr lang="en-US" dirty="0">
                <a:cs typeface="Calibri"/>
              </a:rPr>
              <a:t> </a:t>
            </a:r>
            <a:r>
              <a:rPr lang="en-US" dirty="0" err="1">
                <a:cs typeface="Calibri"/>
              </a:rPr>
              <a:t>että</a:t>
            </a:r>
            <a:r>
              <a:rPr lang="en-US" dirty="0">
                <a:cs typeface="Calibri"/>
              </a:rPr>
              <a:t> </a:t>
            </a:r>
            <a:r>
              <a:rPr lang="en-US" dirty="0" err="1">
                <a:cs typeface="Calibri"/>
              </a:rPr>
              <a:t>uutisissa</a:t>
            </a:r>
            <a:r>
              <a:rPr lang="en-US" dirty="0">
                <a:cs typeface="Calibri"/>
              </a:rPr>
              <a:t> on </a:t>
            </a:r>
            <a:r>
              <a:rPr lang="en-US" dirty="0" err="1">
                <a:cs typeface="Calibri"/>
              </a:rPr>
              <a:t>paljon</a:t>
            </a:r>
            <a:r>
              <a:rPr lang="en-US" dirty="0">
                <a:cs typeface="Calibri"/>
              </a:rPr>
              <a:t> </a:t>
            </a:r>
            <a:r>
              <a:rPr lang="en-US" dirty="0" err="1">
                <a:cs typeface="Calibri"/>
              </a:rPr>
              <a:t>ikäviä</a:t>
            </a:r>
            <a:r>
              <a:rPr lang="en-US" dirty="0">
                <a:cs typeface="Calibri"/>
              </a:rPr>
              <a:t> </a:t>
            </a:r>
            <a:r>
              <a:rPr lang="en-US" dirty="0" err="1">
                <a:cs typeface="Calibri"/>
              </a:rPr>
              <a:t>asioita</a:t>
            </a:r>
            <a:r>
              <a:rPr lang="en-US" dirty="0">
                <a:cs typeface="Calibri"/>
              </a:rPr>
              <a:t>. </a:t>
            </a:r>
          </a:p>
          <a:p>
            <a:pPr marL="171450" indent="-171450">
              <a:buFont typeface="Arial" panose="020B0604020202020204" pitchFamily="34" charset="0"/>
              <a:buChar char="•"/>
            </a:pPr>
            <a:r>
              <a:rPr lang="en-US" dirty="0" err="1">
                <a:cs typeface="Calibri"/>
              </a:rPr>
              <a:t>Kuitenkin</a:t>
            </a:r>
            <a:r>
              <a:rPr lang="en-US" dirty="0">
                <a:cs typeface="Calibri"/>
              </a:rPr>
              <a:t> </a:t>
            </a:r>
            <a:r>
              <a:rPr lang="en-US" dirty="0" err="1">
                <a:cs typeface="Calibri"/>
              </a:rPr>
              <a:t>perusturvallisuus</a:t>
            </a:r>
            <a:r>
              <a:rPr lang="en-US" dirty="0">
                <a:cs typeface="Calibri"/>
              </a:rPr>
              <a:t> on </a:t>
            </a:r>
            <a:r>
              <a:rPr lang="en-US" dirty="0" err="1">
                <a:cs typeface="Calibri"/>
              </a:rPr>
              <a:t>Suomessa</a:t>
            </a:r>
            <a:r>
              <a:rPr lang="en-US" dirty="0">
                <a:cs typeface="Calibri"/>
              </a:rPr>
              <a:t> </a:t>
            </a:r>
            <a:r>
              <a:rPr lang="en-US" dirty="0" err="1">
                <a:cs typeface="Calibri"/>
              </a:rPr>
              <a:t>vielä</a:t>
            </a:r>
            <a:r>
              <a:rPr lang="en-US" dirty="0">
                <a:cs typeface="Calibri"/>
              </a:rPr>
              <a:t> </a:t>
            </a:r>
            <a:r>
              <a:rPr lang="en-US" dirty="0" err="1">
                <a:cs typeface="Calibri"/>
              </a:rPr>
              <a:t>onneksi</a:t>
            </a:r>
            <a:r>
              <a:rPr lang="en-US" dirty="0">
                <a:cs typeface="Calibri"/>
              </a:rPr>
              <a:t> </a:t>
            </a:r>
            <a:r>
              <a:rPr lang="en-US" dirty="0" err="1">
                <a:cs typeface="Calibri"/>
              </a:rPr>
              <a:t>hyvällä</a:t>
            </a:r>
            <a:r>
              <a:rPr lang="en-US" dirty="0">
                <a:cs typeface="Calibri"/>
              </a:rPr>
              <a:t> </a:t>
            </a:r>
            <a:r>
              <a:rPr lang="en-US" dirty="0" err="1">
                <a:cs typeface="Calibri"/>
              </a:rPr>
              <a:t>tasolla</a:t>
            </a:r>
            <a:r>
              <a:rPr lang="en-US" dirty="0">
                <a:cs typeface="Calibri"/>
              </a:rPr>
              <a:t> ja </a:t>
            </a:r>
            <a:r>
              <a:rPr lang="en-US" dirty="0" err="1">
                <a:cs typeface="Calibri"/>
              </a:rPr>
              <a:t>yhdessä</a:t>
            </a:r>
            <a:r>
              <a:rPr lang="en-US" dirty="0">
                <a:cs typeface="Calibri"/>
              </a:rPr>
              <a:t> </a:t>
            </a:r>
            <a:r>
              <a:rPr lang="en-US" dirty="0" err="1">
                <a:cs typeface="Calibri"/>
              </a:rPr>
              <a:t>yhteiskuntana</a:t>
            </a:r>
            <a:r>
              <a:rPr lang="en-US" dirty="0">
                <a:cs typeface="Calibri"/>
              </a:rPr>
              <a:t> </a:t>
            </a:r>
            <a:r>
              <a:rPr lang="en-US" dirty="0" err="1">
                <a:cs typeface="Calibri"/>
              </a:rPr>
              <a:t>meillä</a:t>
            </a:r>
            <a:r>
              <a:rPr lang="en-US" dirty="0">
                <a:cs typeface="Calibri"/>
              </a:rPr>
              <a:t> on </a:t>
            </a:r>
            <a:r>
              <a:rPr lang="en-US" dirty="0" err="1">
                <a:cs typeface="Calibri"/>
              </a:rPr>
              <a:t>jokaisella</a:t>
            </a:r>
            <a:r>
              <a:rPr lang="en-US" dirty="0">
                <a:cs typeface="Calibri"/>
              </a:rPr>
              <a:t> </a:t>
            </a:r>
            <a:r>
              <a:rPr lang="en-US" dirty="0" err="1">
                <a:cs typeface="Calibri"/>
              </a:rPr>
              <a:t>mahdollisuus</a:t>
            </a:r>
            <a:r>
              <a:rPr lang="en-US" dirty="0">
                <a:cs typeface="Calibri"/>
              </a:rPr>
              <a:t> </a:t>
            </a:r>
            <a:r>
              <a:rPr lang="en-US" dirty="0" err="1">
                <a:cs typeface="Calibri"/>
              </a:rPr>
              <a:t>vaikuttaa</a:t>
            </a:r>
            <a:r>
              <a:rPr lang="en-US" dirty="0">
                <a:cs typeface="Calibri"/>
              </a:rPr>
              <a:t> </a:t>
            </a:r>
            <a:r>
              <a:rPr lang="en-US" dirty="0" err="1">
                <a:cs typeface="Calibri"/>
              </a:rPr>
              <a:t>turvallisuuteen</a:t>
            </a:r>
            <a:r>
              <a:rPr lang="en-US" dirty="0">
                <a:cs typeface="Calibri"/>
              </a:rPr>
              <a:t> </a:t>
            </a:r>
            <a:r>
              <a:rPr lang="en-US" dirty="0" err="1">
                <a:cs typeface="Calibri"/>
              </a:rPr>
              <a:t>tietämällä</a:t>
            </a:r>
            <a:r>
              <a:rPr lang="en-US" dirty="0">
                <a:cs typeface="Calibri"/>
              </a:rPr>
              <a:t> </a:t>
            </a:r>
            <a:r>
              <a:rPr lang="en-US" dirty="0" err="1">
                <a:cs typeface="Calibri"/>
              </a:rPr>
              <a:t>itse</a:t>
            </a:r>
            <a:r>
              <a:rPr lang="en-US" dirty="0">
                <a:cs typeface="Calibri"/>
              </a:rPr>
              <a:t> </a:t>
            </a:r>
            <a:r>
              <a:rPr lang="en-US" dirty="0" err="1">
                <a:cs typeface="Calibri"/>
              </a:rPr>
              <a:t>miten</a:t>
            </a:r>
            <a:r>
              <a:rPr lang="en-US" dirty="0">
                <a:cs typeface="Calibri"/>
              </a:rPr>
              <a:t> </a:t>
            </a:r>
            <a:r>
              <a:rPr lang="en-US" dirty="0" err="1">
                <a:cs typeface="Calibri"/>
              </a:rPr>
              <a:t>saa</a:t>
            </a:r>
            <a:r>
              <a:rPr lang="en-US" dirty="0">
                <a:cs typeface="Calibri"/>
              </a:rPr>
              <a:t> </a:t>
            </a:r>
            <a:r>
              <a:rPr lang="en-US" dirty="0" err="1">
                <a:cs typeface="Calibri"/>
              </a:rPr>
              <a:t>toimia</a:t>
            </a:r>
            <a:r>
              <a:rPr lang="en-US" dirty="0">
                <a:cs typeface="Calibri"/>
              </a:rPr>
              <a:t> ja </a:t>
            </a:r>
            <a:r>
              <a:rPr lang="en-US" dirty="0" err="1">
                <a:cs typeface="Calibri"/>
              </a:rPr>
              <a:t>mikä</a:t>
            </a:r>
            <a:r>
              <a:rPr lang="en-US" dirty="0">
                <a:cs typeface="Calibri"/>
              </a:rPr>
              <a:t> on </a:t>
            </a:r>
            <a:r>
              <a:rPr lang="en-US" dirty="0" err="1">
                <a:cs typeface="Calibri"/>
              </a:rPr>
              <a:t>kiellettyä</a:t>
            </a:r>
            <a:r>
              <a:rPr lang="en-US" dirty="0">
                <a:cs typeface="Calibri"/>
              </a:rPr>
              <a:t>. </a:t>
            </a:r>
          </a:p>
          <a:p>
            <a:pPr marL="171450" indent="-171450">
              <a:buFont typeface="Arial" panose="020B0604020202020204" pitchFamily="34" charset="0"/>
              <a:buChar char="•"/>
            </a:pPr>
            <a:endParaRPr lang="en-US" dirty="0">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17</a:t>
            </a:fld>
            <a:endParaRPr lang="fi-FI"/>
          </a:p>
        </p:txBody>
      </p:sp>
    </p:spTree>
    <p:extLst>
      <p:ext uri="{BB962C8B-B14F-4D97-AF65-F5344CB8AC3E}">
        <p14:creationId xmlns:p14="http://schemas.microsoft.com/office/powerpoint/2010/main" val="227436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cs typeface="Calibri"/>
            </a:endParaRPr>
          </a:p>
          <a:p>
            <a:pPr marL="171450" indent="-171450">
              <a:buFont typeface="Arial" panose="020B0604020202020204" pitchFamily="34" charset="0"/>
              <a:buChar char="•"/>
            </a:pPr>
            <a:r>
              <a:rPr lang="en-US" dirty="0">
                <a:cs typeface="Calibri"/>
              </a:rPr>
              <a:t>Alle 15 </a:t>
            </a:r>
            <a:r>
              <a:rPr lang="en-US" dirty="0" err="1">
                <a:cs typeface="Calibri"/>
              </a:rPr>
              <a:t>vuotias</a:t>
            </a:r>
            <a:r>
              <a:rPr lang="en-US" dirty="0">
                <a:cs typeface="Calibri"/>
              </a:rPr>
              <a:t> </a:t>
            </a:r>
            <a:r>
              <a:rPr lang="en-US" dirty="0" err="1">
                <a:cs typeface="Calibri"/>
              </a:rPr>
              <a:t>ei</a:t>
            </a:r>
            <a:r>
              <a:rPr lang="en-US" dirty="0">
                <a:cs typeface="Calibri"/>
              </a:rPr>
              <a:t> </a:t>
            </a:r>
            <a:r>
              <a:rPr lang="en-US" dirty="0" err="1">
                <a:cs typeface="Calibri"/>
              </a:rPr>
              <a:t>saa</a:t>
            </a:r>
            <a:r>
              <a:rPr lang="en-US" dirty="0">
                <a:cs typeface="Calibri"/>
              </a:rPr>
              <a:t> </a:t>
            </a:r>
            <a:r>
              <a:rPr lang="en-US" dirty="0" err="1">
                <a:cs typeface="Calibri"/>
              </a:rPr>
              <a:t>rikosrekisteriä</a:t>
            </a:r>
            <a:r>
              <a:rPr lang="en-US" dirty="0">
                <a:cs typeface="Calibri"/>
              </a:rPr>
              <a:t> ja </a:t>
            </a:r>
            <a:r>
              <a:rPr lang="en-US" dirty="0" err="1">
                <a:cs typeface="Calibri"/>
              </a:rPr>
              <a:t>esitutkintaa</a:t>
            </a:r>
            <a:r>
              <a:rPr lang="en-US" dirty="0">
                <a:cs typeface="Calibri"/>
              </a:rPr>
              <a:t> </a:t>
            </a:r>
            <a:r>
              <a:rPr lang="en-US" dirty="0" err="1">
                <a:cs typeface="Calibri"/>
              </a:rPr>
              <a:t>ei</a:t>
            </a:r>
            <a:r>
              <a:rPr lang="en-US" dirty="0">
                <a:cs typeface="Calibri"/>
              </a:rPr>
              <a:t> </a:t>
            </a:r>
            <a:r>
              <a:rPr lang="en-US" dirty="0" err="1">
                <a:cs typeface="Calibri"/>
              </a:rPr>
              <a:t>jatketa</a:t>
            </a:r>
            <a:r>
              <a:rPr lang="en-US" dirty="0">
                <a:cs typeface="Calibri"/>
              </a:rPr>
              <a:t> </a:t>
            </a:r>
            <a:r>
              <a:rPr lang="en-US" dirty="0" err="1">
                <a:cs typeface="Calibri"/>
              </a:rPr>
              <a:t>mutta</a:t>
            </a:r>
            <a:r>
              <a:rPr lang="en-US" dirty="0">
                <a:cs typeface="Calibri"/>
              </a:rPr>
              <a:t> </a:t>
            </a:r>
            <a:r>
              <a:rPr lang="en-US" dirty="0" err="1">
                <a:cs typeface="Calibri"/>
              </a:rPr>
              <a:t>aina</a:t>
            </a:r>
            <a:r>
              <a:rPr lang="en-US" dirty="0">
                <a:cs typeface="Calibri"/>
              </a:rPr>
              <a:t> </a:t>
            </a:r>
            <a:r>
              <a:rPr lang="en-US" dirty="0" err="1">
                <a:cs typeface="Calibri"/>
              </a:rPr>
              <a:t>tehdään</a:t>
            </a:r>
            <a:r>
              <a:rPr lang="en-US" dirty="0">
                <a:cs typeface="Calibri"/>
              </a:rPr>
              <a:t> </a:t>
            </a:r>
            <a:r>
              <a:rPr lang="en-US" dirty="0" err="1">
                <a:cs typeface="Calibri"/>
              </a:rPr>
              <a:t>lastensuojeluilmoitus</a:t>
            </a:r>
            <a:r>
              <a:rPr lang="en-US" dirty="0">
                <a:cs typeface="Calibri"/>
              </a:rPr>
              <a:t> ja </a:t>
            </a:r>
            <a:r>
              <a:rPr lang="en-US" dirty="0" err="1">
                <a:cs typeface="Calibri"/>
              </a:rPr>
              <a:t>jos</a:t>
            </a:r>
            <a:r>
              <a:rPr lang="en-US" dirty="0">
                <a:cs typeface="Calibri"/>
              </a:rPr>
              <a:t> </a:t>
            </a:r>
            <a:r>
              <a:rPr lang="en-US" dirty="0" err="1">
                <a:cs typeface="Calibri"/>
              </a:rPr>
              <a:t>kyseessä</a:t>
            </a:r>
            <a:r>
              <a:rPr lang="en-US" dirty="0">
                <a:cs typeface="Calibri"/>
              </a:rPr>
              <a:t> on </a:t>
            </a:r>
            <a:r>
              <a:rPr lang="en-US" dirty="0" err="1">
                <a:cs typeface="Calibri"/>
              </a:rPr>
              <a:t>isot</a:t>
            </a:r>
            <a:r>
              <a:rPr lang="en-US" dirty="0">
                <a:cs typeface="Calibri"/>
              </a:rPr>
              <a:t> </a:t>
            </a:r>
            <a:r>
              <a:rPr lang="en-US" dirty="0" err="1">
                <a:cs typeface="Calibri"/>
              </a:rPr>
              <a:t>vahingonkorvaukset</a:t>
            </a:r>
            <a:r>
              <a:rPr lang="en-US" dirty="0">
                <a:cs typeface="Calibri"/>
              </a:rPr>
              <a:t>, </a:t>
            </a:r>
            <a:r>
              <a:rPr lang="en-US" dirty="0" err="1">
                <a:cs typeface="Calibri"/>
              </a:rPr>
              <a:t>asia</a:t>
            </a:r>
            <a:r>
              <a:rPr lang="en-US" dirty="0">
                <a:cs typeface="Calibri"/>
              </a:rPr>
              <a:t> </a:t>
            </a:r>
            <a:r>
              <a:rPr lang="en-US" dirty="0" err="1">
                <a:cs typeface="Calibri"/>
              </a:rPr>
              <a:t>voidaan</a:t>
            </a:r>
            <a:r>
              <a:rPr lang="en-US" dirty="0">
                <a:cs typeface="Calibri"/>
              </a:rPr>
              <a:t> </a:t>
            </a:r>
            <a:r>
              <a:rPr lang="en-US" dirty="0" err="1">
                <a:cs typeface="Calibri"/>
              </a:rPr>
              <a:t>käsitellä</a:t>
            </a:r>
            <a:r>
              <a:rPr lang="en-US" dirty="0">
                <a:cs typeface="Calibri"/>
              </a:rPr>
              <a:t> </a:t>
            </a:r>
            <a:r>
              <a:rPr lang="en-US" dirty="0" err="1">
                <a:cs typeface="Calibri"/>
              </a:rPr>
              <a:t>siviilioikeudessa</a:t>
            </a:r>
            <a:r>
              <a:rPr lang="en-US" dirty="0">
                <a:cs typeface="Calibri"/>
              </a:rPr>
              <a:t> </a:t>
            </a:r>
            <a:r>
              <a:rPr lang="en-US" dirty="0" err="1">
                <a:cs typeface="Calibri"/>
              </a:rPr>
              <a:t>riita-asiana</a:t>
            </a:r>
            <a:r>
              <a:rPr lang="en-US" dirty="0">
                <a:cs typeface="Calibri"/>
              </a:rPr>
              <a:t>.</a:t>
            </a:r>
          </a:p>
          <a:p>
            <a:pPr marL="171450" indent="-171450">
              <a:buFont typeface="Arial" panose="020B0604020202020204" pitchFamily="34" charset="0"/>
              <a:buChar char="•"/>
            </a:pPr>
            <a:r>
              <a:rPr lang="en-US" dirty="0" err="1">
                <a:cs typeface="Calibri"/>
              </a:rPr>
              <a:t>Asiaa</a:t>
            </a:r>
            <a:r>
              <a:rPr lang="en-US" dirty="0">
                <a:cs typeface="Calibri"/>
              </a:rPr>
              <a:t> </a:t>
            </a:r>
            <a:r>
              <a:rPr lang="en-US" dirty="0" err="1">
                <a:cs typeface="Calibri"/>
              </a:rPr>
              <a:t>voidaan</a:t>
            </a:r>
            <a:r>
              <a:rPr lang="en-US" dirty="0">
                <a:cs typeface="Calibri"/>
              </a:rPr>
              <a:t> </a:t>
            </a:r>
            <a:r>
              <a:rPr lang="en-US" dirty="0" err="1">
                <a:cs typeface="Calibri"/>
              </a:rPr>
              <a:t>selvittää</a:t>
            </a:r>
            <a:r>
              <a:rPr lang="en-US" dirty="0">
                <a:cs typeface="Calibri"/>
              </a:rPr>
              <a:t> </a:t>
            </a:r>
            <a:r>
              <a:rPr lang="en-US" dirty="0" err="1">
                <a:cs typeface="Calibri"/>
              </a:rPr>
              <a:t>myös</a:t>
            </a:r>
            <a:r>
              <a:rPr lang="en-US" dirty="0">
                <a:cs typeface="Calibri"/>
              </a:rPr>
              <a:t> </a:t>
            </a:r>
            <a:r>
              <a:rPr lang="en-US" dirty="0" err="1">
                <a:cs typeface="Calibri"/>
              </a:rPr>
              <a:t>sovittelun</a:t>
            </a:r>
            <a:r>
              <a:rPr lang="en-US" dirty="0">
                <a:cs typeface="Calibri"/>
              </a:rPr>
              <a:t> </a:t>
            </a:r>
            <a:r>
              <a:rPr lang="en-US" dirty="0" err="1">
                <a:cs typeface="Calibri"/>
              </a:rPr>
              <a:t>kautta</a:t>
            </a:r>
            <a:r>
              <a:rPr lang="en-US" dirty="0">
                <a:cs typeface="Calibri"/>
              </a:rPr>
              <a:t>. </a:t>
            </a:r>
          </a:p>
          <a:p>
            <a:pPr marL="171450" indent="-171450">
              <a:buFont typeface="Arial" panose="020B0604020202020204" pitchFamily="34" charset="0"/>
              <a:buChar char="•"/>
            </a:pPr>
            <a:r>
              <a:rPr lang="en-US" dirty="0" err="1">
                <a:cs typeface="Calibri"/>
              </a:rPr>
              <a:t>Vahingonkorvaukset</a:t>
            </a:r>
            <a:r>
              <a:rPr lang="en-US" dirty="0">
                <a:cs typeface="Calibri"/>
              </a:rPr>
              <a:t> </a:t>
            </a:r>
            <a:r>
              <a:rPr lang="en-US" dirty="0" err="1">
                <a:cs typeface="Calibri"/>
              </a:rPr>
              <a:t>voivat</a:t>
            </a:r>
            <a:r>
              <a:rPr lang="en-US" dirty="0">
                <a:cs typeface="Calibri"/>
              </a:rPr>
              <a:t> </a:t>
            </a:r>
            <a:r>
              <a:rPr lang="en-US" dirty="0" err="1">
                <a:cs typeface="Calibri"/>
              </a:rPr>
              <a:t>siirtyä</a:t>
            </a:r>
            <a:r>
              <a:rPr lang="en-US" dirty="0">
                <a:cs typeface="Calibri"/>
              </a:rPr>
              <a:t> </a:t>
            </a:r>
            <a:r>
              <a:rPr lang="en-US" dirty="0" err="1">
                <a:cs typeface="Calibri"/>
              </a:rPr>
              <a:t>odottamaan</a:t>
            </a:r>
            <a:r>
              <a:rPr lang="en-US" dirty="0">
                <a:cs typeface="Calibri"/>
              </a:rPr>
              <a:t> </a:t>
            </a:r>
            <a:r>
              <a:rPr lang="en-US" dirty="0" err="1">
                <a:cs typeface="Calibri"/>
              </a:rPr>
              <a:t>jopa</a:t>
            </a:r>
            <a:r>
              <a:rPr lang="en-US" dirty="0">
                <a:cs typeface="Calibri"/>
              </a:rPr>
              <a:t> </a:t>
            </a:r>
            <a:r>
              <a:rPr lang="en-US" dirty="0" err="1">
                <a:cs typeface="Calibri"/>
              </a:rPr>
              <a:t>sitä</a:t>
            </a:r>
            <a:r>
              <a:rPr lang="en-US" dirty="0">
                <a:cs typeface="Calibri"/>
              </a:rPr>
              <a:t> </a:t>
            </a:r>
            <a:r>
              <a:rPr lang="en-US" dirty="0" err="1">
                <a:cs typeface="Calibri"/>
              </a:rPr>
              <a:t>kunnes</a:t>
            </a:r>
            <a:r>
              <a:rPr lang="en-US" dirty="0">
                <a:cs typeface="Calibri"/>
              </a:rPr>
              <a:t> </a:t>
            </a:r>
            <a:r>
              <a:rPr lang="en-US" dirty="0" err="1">
                <a:cs typeface="Calibri"/>
              </a:rPr>
              <a:t>pääset</a:t>
            </a:r>
            <a:r>
              <a:rPr lang="en-US" dirty="0">
                <a:cs typeface="Calibri"/>
              </a:rPr>
              <a:t> </a:t>
            </a:r>
            <a:r>
              <a:rPr lang="en-US" dirty="0" err="1">
                <a:cs typeface="Calibri"/>
              </a:rPr>
              <a:t>töihin</a:t>
            </a:r>
            <a:r>
              <a:rPr lang="en-US"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Katsokaa oheiset videot.</a:t>
            </a:r>
          </a:p>
        </p:txBody>
      </p:sp>
      <p:sp>
        <p:nvSpPr>
          <p:cNvPr id="4" name="Dian numeron paikkamerkki 3"/>
          <p:cNvSpPr>
            <a:spLocks noGrp="1"/>
          </p:cNvSpPr>
          <p:nvPr>
            <p:ph type="sldNum" sz="quarter" idx="5"/>
          </p:nvPr>
        </p:nvSpPr>
        <p:spPr/>
        <p:txBody>
          <a:bodyPr/>
          <a:lstStyle/>
          <a:p>
            <a:fld id="{339A597E-13BE-4281-B382-78DCF97E8C35}" type="slidenum">
              <a:rPr lang="fi-FI"/>
              <a:t>18</a:t>
            </a:fld>
            <a:endParaRPr lang="fi-FI"/>
          </a:p>
        </p:txBody>
      </p:sp>
    </p:spTree>
    <p:extLst>
      <p:ext uri="{BB962C8B-B14F-4D97-AF65-F5344CB8AC3E}">
        <p14:creationId xmlns:p14="http://schemas.microsoft.com/office/powerpoint/2010/main" val="207511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Tässä ryhmätehtävässä opettaja lukee seuraavan dian tarinan mikä perustuu tositapahtumiin.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Kun opettaja on saanut tekstin luettua ääneen, jaetaan oppilaat noin 3-5 hengen ryhmiin pohtimaan mitä rikoksia tarinassa on tapahtunut.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Kun oppilaat ovat ryhmissä ratkoneet rikoksia ja niitä on käyty yhteisesti läpi, niin klikkaamalla 2 kertaa seuraavasta diasta näyttöön ilmestyy oikeat vastaukset. </a:t>
            </a:r>
            <a:endParaRPr lang="fi-FI" sz="1800" kern="100" dirty="0">
              <a:effectLst/>
              <a:latin typeface="Aptos"/>
              <a:ea typeface="Aptos"/>
              <a:cs typeface="Times New Roman" panose="02020603050405020304" pitchFamily="18" charset="0"/>
            </a:endParaRPr>
          </a:p>
          <a:p>
            <a:pPr marL="171450" indent="-171450">
              <a:lnSpc>
                <a:spcPct val="107000"/>
              </a:lnSpc>
              <a:spcAft>
                <a:spcPts val="800"/>
              </a:spcAft>
              <a:buFont typeface="Arial"/>
              <a:buChar char="•"/>
            </a:pPr>
            <a:endParaRPr lang="fi-FI" b="0" i="0" dirty="0">
              <a:solidFill>
                <a:srgbClr val="000000"/>
              </a:solidFill>
              <a:effectLst/>
              <a:latin typeface="Calibri"/>
              <a:cs typeface="Calibri"/>
            </a:endParaRPr>
          </a:p>
          <a:p>
            <a:pPr marL="285750" indent="-285750">
              <a:lnSpc>
                <a:spcPct val="107000"/>
              </a:lnSpc>
              <a:spcAft>
                <a:spcPts val="800"/>
              </a:spcAft>
              <a:buFont typeface="Arial"/>
              <a:buChar char="•"/>
            </a:pPr>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Voidaan vielä lopuksi miettiä mitä eroa on varkaudella ja näpistyksellä.</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Näpistys = “Näpistykseen syyllistyvä ottaa luvatta eli anastaa toisen hallusta sellaista irtainta omaisuutta, jonka arvo on vähäinen. Jotta teko katsotaan näpistykseksi, siitä ei saa koitua suurta vahinkoa uhrille tai uhrin omaisuudelle.” </a:t>
            </a:r>
            <a:r>
              <a:rPr lang="fi-FI" sz="1800" kern="100" dirty="0" err="1">
                <a:effectLst/>
                <a:latin typeface="Arial" panose="020B0604020202020204" pitchFamily="34" charset="0"/>
                <a:ea typeface="Aptos"/>
                <a:cs typeface="Times New Roman" panose="02020603050405020304" pitchFamily="18" charset="0"/>
              </a:rPr>
              <a:t>Kostaapeli</a:t>
            </a:r>
            <a:r>
              <a:rPr lang="fi-FI" sz="1800" kern="100" dirty="0">
                <a:effectLst/>
                <a:latin typeface="Arial" panose="020B0604020202020204" pitchFamily="34" charset="0"/>
                <a:ea typeface="Aptos"/>
                <a:cs typeface="Times New Roman" panose="02020603050405020304" pitchFamily="18" charset="0"/>
              </a:rPr>
              <a:t> Daniel tässä moro! -kirjan s. 11</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Varkaus = Omaisuuden arvo on suurempi kuin näpistyksessä. “Varkauteen syyllistyvä henkilö ottaa luvatta eli anastaa omaisuutta toisen hallusta. Varkauden yhteydessä ei käytetä väkivaltaa tai väkivallan uhkaa.” (</a:t>
            </a:r>
            <a:r>
              <a:rPr lang="fi-FI" sz="1800" kern="100" dirty="0" err="1">
                <a:effectLst/>
                <a:latin typeface="Arial" panose="020B0604020202020204" pitchFamily="34" charset="0"/>
                <a:ea typeface="Aptos"/>
                <a:cs typeface="Times New Roman" panose="02020603050405020304" pitchFamily="18" charset="0"/>
              </a:rPr>
              <a:t>Kostaapeli</a:t>
            </a:r>
            <a:r>
              <a:rPr lang="fi-FI" sz="1800" kern="100" dirty="0">
                <a:effectLst/>
                <a:latin typeface="Arial" panose="020B0604020202020204" pitchFamily="34" charset="0"/>
                <a:ea typeface="Aptos"/>
                <a:cs typeface="Times New Roman" panose="02020603050405020304" pitchFamily="18" charset="0"/>
              </a:rPr>
              <a:t> Daniel tässä moro! -kirjan s. 12).</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339A597E-13BE-4281-B382-78DCF97E8C35}" type="slidenum">
              <a:rPr lang="fi-FI"/>
              <a:t>20</a:t>
            </a:fld>
            <a:endParaRPr lang="fi-FI"/>
          </a:p>
        </p:txBody>
      </p:sp>
    </p:spTree>
    <p:extLst>
      <p:ext uri="{BB962C8B-B14F-4D97-AF65-F5344CB8AC3E}">
        <p14:creationId xmlns:p14="http://schemas.microsoft.com/office/powerpoint/2010/main" val="220805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Tämän dian aikana lyhyesti kerrataan esimerkkejä, mitä päihteisiin kuuluu. Tuodaan esille, että laajin vaikutus päihteiden käytöllä on mahdollinen riippuvuus.</a:t>
            </a:r>
          </a:p>
        </p:txBody>
      </p:sp>
      <p:sp>
        <p:nvSpPr>
          <p:cNvPr id="4" name="Dian numeron paikkamerkki 3"/>
          <p:cNvSpPr>
            <a:spLocks noGrp="1"/>
          </p:cNvSpPr>
          <p:nvPr>
            <p:ph type="sldNum" sz="quarter" idx="5"/>
          </p:nvPr>
        </p:nvSpPr>
        <p:spPr/>
        <p:txBody>
          <a:bodyPr/>
          <a:lstStyle/>
          <a:p>
            <a:fld id="{DDBE7C63-45AC-462C-8CAC-E5D2ABECD87C}" type="slidenum">
              <a:rPr lang="fi-FI" smtClean="0"/>
              <a:t>3</a:t>
            </a:fld>
            <a:endParaRPr lang="fi-FI"/>
          </a:p>
        </p:txBody>
      </p:sp>
    </p:spTree>
    <p:extLst>
      <p:ext uri="{BB962C8B-B14F-4D97-AF65-F5344CB8AC3E}">
        <p14:creationId xmlns:p14="http://schemas.microsoft.com/office/powerpoint/2010/main" val="55231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Jaetaan monisteet oppilaille missä on täytekakku (Löytyy </a:t>
            </a:r>
            <a:r>
              <a:rPr lang="fi-FI"/>
              <a:t>diasta 24). </a:t>
            </a:r>
            <a:endParaRPr lang="fi-FI" dirty="0"/>
          </a:p>
          <a:p>
            <a:pPr marL="171450" indent="-171450">
              <a:buFont typeface="Arial" panose="020B0604020202020204" pitchFamily="34" charset="0"/>
              <a:buChar char="•"/>
            </a:pPr>
            <a:r>
              <a:rPr lang="fi-FI" dirty="0"/>
              <a:t>Jokaiseen kerrokseen on tarkoitus kirjottaa oppilaalle tärkeitä asioita ja kivoja juttuja omassa elämässä, tai mitä omaan elämään toivoisi.  (harrastukset, perhe, omat hyvät ominaisuudet)</a:t>
            </a:r>
            <a:endParaRPr lang="fi-FI" dirty="0">
              <a:cs typeface="Calibri"/>
            </a:endParaRPr>
          </a:p>
          <a:p>
            <a:pPr marL="171450" indent="-171450">
              <a:buFont typeface="Arial" panose="020B0604020202020204" pitchFamily="34" charset="0"/>
              <a:buChar char="•"/>
            </a:pPr>
            <a:r>
              <a:rPr lang="fi-FI" dirty="0"/>
              <a:t>Kakun voi värittää halutessaan ja voi myös piirtää lisää kerroksia. </a:t>
            </a:r>
            <a:endParaRPr lang="en-US" dirty="0"/>
          </a:p>
        </p:txBody>
      </p:sp>
      <p:sp>
        <p:nvSpPr>
          <p:cNvPr id="4" name="Dian numeron paikkamerkki 3"/>
          <p:cNvSpPr>
            <a:spLocks noGrp="1"/>
          </p:cNvSpPr>
          <p:nvPr>
            <p:ph type="sldNum" sz="quarter" idx="5"/>
          </p:nvPr>
        </p:nvSpPr>
        <p:spPr/>
        <p:txBody>
          <a:bodyPr/>
          <a:lstStyle/>
          <a:p>
            <a:fld id="{339A597E-13BE-4281-B382-78DCF97E8C35}" type="slidenum">
              <a:rPr lang="fi-FI"/>
              <a:t>21</a:t>
            </a:fld>
            <a:endParaRPr lang="fi-FI"/>
          </a:p>
        </p:txBody>
      </p:sp>
    </p:spTree>
    <p:extLst>
      <p:ext uri="{BB962C8B-B14F-4D97-AF65-F5344CB8AC3E}">
        <p14:creationId xmlns:p14="http://schemas.microsoft.com/office/powerpoint/2010/main" val="1803052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Edellisen tehtävän kakku pitää sisällään asioita, jotka tekevät elämästä mielekkäämpää ja helpottavat sitä. Nämä asiat puolestaan parantavat myös itsetuntoa. Esimerkiksi vaikeuksia on helpompi sietää kun itsetunto on hyvä, kavereiden kanssa on helpompi toimia hyvällä itsetuntemuksella, itseensä on helpompi luottaa ja uskaltaa kokeilla uusiakin asioita ja uskaltaa sanoa huonoille jutuille rohkeammin EI.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Itsetuntoa harvemmin itsessään treenataan tai kehitetään, vaan se muodostuu ja paranee kokemuksien, tekojen ja onnistumisien kautta.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Hyvä itsetunto auttaa nousemaan aina uudestaan jaloilleen, vaikka elämä heitteleekin.</a:t>
            </a:r>
            <a:endParaRPr lang="fi-FI" sz="1800" kern="100" dirty="0">
              <a:effectLst/>
              <a:latin typeface="Aptos"/>
              <a:ea typeface="Aptos"/>
              <a:cs typeface="Times New Roman" panose="02020603050405020304" pitchFamily="18" charset="0"/>
            </a:endParaRPr>
          </a:p>
          <a:p>
            <a:endParaRPr lang="en-US" dirty="0">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22</a:t>
            </a:fld>
            <a:endParaRPr lang="fi-FI"/>
          </a:p>
        </p:txBody>
      </p:sp>
    </p:spTree>
    <p:extLst>
      <p:ext uri="{BB962C8B-B14F-4D97-AF65-F5344CB8AC3E}">
        <p14:creationId xmlns:p14="http://schemas.microsoft.com/office/powerpoint/2010/main" val="85918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Tulostettava</a:t>
            </a:r>
            <a:r>
              <a:rPr lang="en-US" dirty="0">
                <a:ea typeface="Calibri"/>
                <a:cs typeface="Calibri"/>
              </a:rPr>
              <a:t> </a:t>
            </a:r>
            <a:r>
              <a:rPr lang="en-US" dirty="0" err="1">
                <a:ea typeface="Calibri"/>
                <a:cs typeface="Calibri"/>
              </a:rPr>
              <a:t>Hyvän</a:t>
            </a:r>
            <a:r>
              <a:rPr lang="en-US" dirty="0">
                <a:ea typeface="Calibri"/>
                <a:cs typeface="Calibri"/>
              </a:rPr>
              <a:t> </a:t>
            </a:r>
            <a:r>
              <a:rPr lang="en-US" dirty="0" err="1">
                <a:ea typeface="Calibri"/>
                <a:cs typeface="Calibri"/>
              </a:rPr>
              <a:t>elämän</a:t>
            </a:r>
            <a:r>
              <a:rPr lang="en-US">
                <a:ea typeface="Calibri"/>
                <a:cs typeface="Calibri"/>
              </a:rPr>
              <a:t> kakku.</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DBE7C63-45AC-462C-8CAC-E5D2ABECD87C}" type="slidenum">
              <a:rPr lang="fi-FI"/>
              <a:t>24</a:t>
            </a:fld>
            <a:endParaRPr lang="fi-FI"/>
          </a:p>
        </p:txBody>
      </p:sp>
    </p:spTree>
    <p:extLst>
      <p:ext uri="{BB962C8B-B14F-4D97-AF65-F5344CB8AC3E}">
        <p14:creationId xmlns:p14="http://schemas.microsoft.com/office/powerpoint/2010/main" val="65880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a:cs typeface="Calibri"/>
              </a:rPr>
              <a:t>Vasemmalla</a:t>
            </a:r>
            <a:r>
              <a:rPr lang="en-US" dirty="0">
                <a:cs typeface="Calibri"/>
              </a:rPr>
              <a:t> </a:t>
            </a:r>
            <a:r>
              <a:rPr lang="en-US" dirty="0" err="1">
                <a:cs typeface="Calibri"/>
              </a:rPr>
              <a:t>nuuskapusseja</a:t>
            </a:r>
            <a:r>
              <a:rPr lang="en-US" dirty="0">
                <a:cs typeface="Calibri"/>
              </a:rPr>
              <a:t>,  </a:t>
            </a:r>
            <a:r>
              <a:rPr lang="en-US" dirty="0" err="1">
                <a:cs typeface="Calibri"/>
              </a:rPr>
              <a:t>oikealla</a:t>
            </a:r>
            <a:r>
              <a:rPr lang="en-US" dirty="0">
                <a:cs typeface="Calibri"/>
              </a:rPr>
              <a:t> </a:t>
            </a:r>
            <a:r>
              <a:rPr lang="en-US" dirty="0" err="1">
                <a:cs typeface="Calibri"/>
              </a:rPr>
              <a:t>yhdenlainen</a:t>
            </a:r>
            <a:r>
              <a:rPr lang="en-US" dirty="0">
                <a:cs typeface="Calibri"/>
              </a:rPr>
              <a:t> </a:t>
            </a:r>
            <a:r>
              <a:rPr lang="en-US" dirty="0" err="1">
                <a:cs typeface="Calibri"/>
              </a:rPr>
              <a:t>sähkötupakka</a:t>
            </a:r>
            <a:r>
              <a:rPr lang="en-US" dirty="0">
                <a:cs typeface="Calibri"/>
              </a:rPr>
              <a:t> (vape). Voi </a:t>
            </a:r>
            <a:r>
              <a:rPr lang="en-US" dirty="0" err="1">
                <a:cs typeface="Calibri"/>
              </a:rPr>
              <a:t>esittää</a:t>
            </a:r>
            <a:r>
              <a:rPr lang="en-US" dirty="0">
                <a:cs typeface="Calibri"/>
              </a:rPr>
              <a:t> </a:t>
            </a:r>
            <a:r>
              <a:rPr lang="en-US" dirty="0" err="1">
                <a:cs typeface="Calibri"/>
              </a:rPr>
              <a:t>kysymyksen</a:t>
            </a:r>
            <a:r>
              <a:rPr lang="en-US" dirty="0">
                <a:cs typeface="Calibri"/>
              </a:rPr>
              <a:t> </a:t>
            </a:r>
            <a:r>
              <a:rPr lang="en-US" dirty="0" err="1">
                <a:cs typeface="Calibri"/>
              </a:rPr>
              <a:t>kuinka</a:t>
            </a:r>
            <a:r>
              <a:rPr lang="en-US" dirty="0">
                <a:cs typeface="Calibri"/>
              </a:rPr>
              <a:t> </a:t>
            </a:r>
            <a:r>
              <a:rPr lang="en-US" dirty="0" err="1">
                <a:cs typeface="Calibri"/>
              </a:rPr>
              <a:t>moni</a:t>
            </a:r>
            <a:r>
              <a:rPr lang="en-US" dirty="0">
                <a:cs typeface="Calibri"/>
              </a:rPr>
              <a:t> on </a:t>
            </a:r>
            <a:r>
              <a:rPr lang="en-US" dirty="0" err="1">
                <a:cs typeface="Calibri"/>
              </a:rPr>
              <a:t>nähnyt</a:t>
            </a:r>
            <a:r>
              <a:rPr lang="en-US" dirty="0">
                <a:cs typeface="Calibri"/>
              </a:rPr>
              <a:t> </a:t>
            </a:r>
            <a:r>
              <a:rPr lang="en-US" dirty="0" err="1">
                <a:cs typeface="Calibri"/>
              </a:rPr>
              <a:t>nuuska</a:t>
            </a:r>
            <a:r>
              <a:rPr lang="en-US" dirty="0">
                <a:cs typeface="Calibri"/>
              </a:rPr>
              <a:t>/</a:t>
            </a:r>
            <a:r>
              <a:rPr lang="en-US" dirty="0" err="1">
                <a:cs typeface="Calibri"/>
              </a:rPr>
              <a:t>nikotiinipusseja</a:t>
            </a:r>
            <a:r>
              <a:rPr lang="en-US" dirty="0">
                <a:cs typeface="Calibri"/>
              </a:rPr>
              <a:t> </a:t>
            </a:r>
            <a:r>
              <a:rPr lang="en-US" dirty="0" err="1">
                <a:cs typeface="Calibri"/>
              </a:rPr>
              <a:t>maassa</a:t>
            </a:r>
            <a:r>
              <a:rPr lang="en-US" dirty="0">
                <a:cs typeface="Calibri"/>
              </a:rPr>
              <a:t>. </a:t>
            </a:r>
            <a:r>
              <a:rPr lang="en-US" dirty="0" err="1">
                <a:cs typeface="Calibri"/>
              </a:rPr>
              <a:t>Tämä</a:t>
            </a:r>
            <a:r>
              <a:rPr lang="en-US" dirty="0">
                <a:cs typeface="Calibri"/>
              </a:rPr>
              <a:t> </a:t>
            </a:r>
            <a:r>
              <a:rPr lang="en-US" dirty="0" err="1">
                <a:cs typeface="Calibri"/>
              </a:rPr>
              <a:t>usein</a:t>
            </a:r>
            <a:r>
              <a:rPr lang="en-US" dirty="0">
                <a:cs typeface="Calibri"/>
              </a:rPr>
              <a:t> </a:t>
            </a:r>
            <a:r>
              <a:rPr lang="en-US" dirty="0" err="1">
                <a:cs typeface="Calibri"/>
              </a:rPr>
              <a:t>havahduttaa</a:t>
            </a:r>
            <a:r>
              <a:rPr lang="en-US" dirty="0">
                <a:cs typeface="Calibri"/>
              </a:rPr>
              <a:t> ja </a:t>
            </a:r>
            <a:r>
              <a:rPr lang="en-US" dirty="0" err="1">
                <a:cs typeface="Calibri"/>
              </a:rPr>
              <a:t>samalla</a:t>
            </a:r>
            <a:r>
              <a:rPr lang="en-US" dirty="0">
                <a:cs typeface="Calibri"/>
              </a:rPr>
              <a:t> </a:t>
            </a:r>
            <a:r>
              <a:rPr lang="en-US" dirty="0" err="1">
                <a:cs typeface="Calibri"/>
              </a:rPr>
              <a:t>voi</a:t>
            </a:r>
            <a:r>
              <a:rPr lang="en-US" dirty="0">
                <a:cs typeface="Calibri"/>
              </a:rPr>
              <a:t> </a:t>
            </a:r>
            <a:r>
              <a:rPr lang="en-US" dirty="0" err="1">
                <a:cs typeface="Calibri"/>
              </a:rPr>
              <a:t>nostaa</a:t>
            </a:r>
            <a:r>
              <a:rPr lang="en-US" dirty="0">
                <a:cs typeface="Calibri"/>
              </a:rPr>
              <a:t> </a:t>
            </a:r>
            <a:r>
              <a:rPr lang="en-US" dirty="0" err="1">
                <a:cs typeface="Calibri"/>
              </a:rPr>
              <a:t>esille</a:t>
            </a:r>
            <a:r>
              <a:rPr lang="en-US" dirty="0">
                <a:cs typeface="Calibri"/>
              </a:rPr>
              <a:t> </a:t>
            </a:r>
            <a:r>
              <a:rPr lang="en-US" dirty="0" err="1">
                <a:cs typeface="Calibri"/>
              </a:rPr>
              <a:t>sen</a:t>
            </a:r>
            <a:r>
              <a:rPr lang="en-US" dirty="0">
                <a:cs typeface="Calibri"/>
              </a:rPr>
              <a:t>, </a:t>
            </a:r>
            <a:r>
              <a:rPr lang="en-US" dirty="0" err="1">
                <a:cs typeface="Calibri"/>
              </a:rPr>
              <a:t>että</a:t>
            </a:r>
            <a:r>
              <a:rPr lang="en-US" dirty="0">
                <a:cs typeface="Calibri"/>
              </a:rPr>
              <a:t> </a:t>
            </a:r>
            <a:r>
              <a:rPr lang="en-US" dirty="0" err="1">
                <a:cs typeface="Calibri"/>
              </a:rPr>
              <a:t>nikotiini</a:t>
            </a:r>
            <a:r>
              <a:rPr lang="en-US" dirty="0">
                <a:cs typeface="Calibri"/>
              </a:rPr>
              <a:t> </a:t>
            </a:r>
            <a:r>
              <a:rPr lang="en-US" dirty="0" err="1">
                <a:cs typeface="Calibri"/>
              </a:rPr>
              <a:t>imeytyy</a:t>
            </a:r>
            <a:r>
              <a:rPr lang="en-US" dirty="0">
                <a:cs typeface="Calibri"/>
              </a:rPr>
              <a:t> </a:t>
            </a:r>
            <a:r>
              <a:rPr lang="en-US" dirty="0" err="1">
                <a:cs typeface="Calibri"/>
              </a:rPr>
              <a:t>maahan</a:t>
            </a:r>
            <a:r>
              <a:rPr lang="en-US" dirty="0">
                <a:cs typeface="Calibri"/>
              </a:rPr>
              <a:t> </a:t>
            </a:r>
            <a:r>
              <a:rPr lang="en-US" dirty="0" err="1">
                <a:cs typeface="Calibri"/>
              </a:rPr>
              <a:t>heitetyistä</a:t>
            </a:r>
            <a:r>
              <a:rPr lang="en-US" dirty="0">
                <a:cs typeface="Calibri"/>
              </a:rPr>
              <a:t> </a:t>
            </a:r>
            <a:r>
              <a:rPr lang="en-US" dirty="0" err="1">
                <a:cs typeface="Calibri"/>
              </a:rPr>
              <a:t>roskista</a:t>
            </a:r>
            <a:r>
              <a:rPr lang="en-US" dirty="0">
                <a:cs typeface="Calibri"/>
              </a:rPr>
              <a:t> </a:t>
            </a:r>
            <a:r>
              <a:rPr lang="en-US" dirty="0" err="1">
                <a:cs typeface="Calibri"/>
              </a:rPr>
              <a:t>maaperään</a:t>
            </a:r>
            <a:r>
              <a:rPr lang="en-US" dirty="0">
                <a:cs typeface="Calibri"/>
              </a:rPr>
              <a:t> ja </a:t>
            </a:r>
            <a:r>
              <a:rPr lang="en-US" dirty="0" err="1">
                <a:cs typeface="Calibri"/>
              </a:rPr>
              <a:t>aiheuttaa</a:t>
            </a:r>
            <a:r>
              <a:rPr lang="en-US" dirty="0">
                <a:cs typeface="Calibri"/>
              </a:rPr>
              <a:t> </a:t>
            </a:r>
            <a:r>
              <a:rPr lang="en-US" dirty="0" err="1">
                <a:cs typeface="Calibri"/>
              </a:rPr>
              <a:t>haittoja</a:t>
            </a:r>
            <a:r>
              <a:rPr lang="en-US" dirty="0">
                <a:cs typeface="Calibri"/>
              </a:rPr>
              <a:t> </a:t>
            </a:r>
            <a:r>
              <a:rPr lang="en-US" dirty="0" err="1">
                <a:cs typeface="Calibri"/>
              </a:rPr>
              <a:t>luonnolle</a:t>
            </a:r>
            <a:r>
              <a:rPr lang="en-US" dirty="0">
                <a:cs typeface="Calibri"/>
              </a:rPr>
              <a:t> ja </a:t>
            </a:r>
            <a:r>
              <a:rPr lang="en-US" dirty="0" err="1">
                <a:cs typeface="Calibri"/>
              </a:rPr>
              <a:t>eläimille</a:t>
            </a:r>
            <a:r>
              <a:rPr lang="en-US" dirty="0">
                <a:cs typeface="Calibri"/>
              </a:rPr>
              <a:t>.</a:t>
            </a:r>
          </a:p>
          <a:p>
            <a:pPr marL="171450" indent="-171450">
              <a:buFont typeface="Arial"/>
              <a:buChar char="•"/>
            </a:pPr>
            <a:endParaRPr lang="fi-FI" dirty="0"/>
          </a:p>
        </p:txBody>
      </p:sp>
      <p:sp>
        <p:nvSpPr>
          <p:cNvPr id="4" name="Slide Number Placeholder 3"/>
          <p:cNvSpPr>
            <a:spLocks noGrp="1"/>
          </p:cNvSpPr>
          <p:nvPr>
            <p:ph type="sldNum" sz="quarter" idx="5"/>
          </p:nvPr>
        </p:nvSpPr>
        <p:spPr/>
        <p:txBody>
          <a:bodyPr/>
          <a:lstStyle/>
          <a:p>
            <a:fld id="{DDBE7C63-45AC-462C-8CAC-E5D2ABECD87C}" type="slidenum">
              <a:t>4</a:t>
            </a:fld>
            <a:endParaRPr lang="en-US"/>
          </a:p>
        </p:txBody>
      </p:sp>
    </p:spTree>
    <p:extLst>
      <p:ext uri="{BB962C8B-B14F-4D97-AF65-F5344CB8AC3E}">
        <p14:creationId xmlns:p14="http://schemas.microsoft.com/office/powerpoint/2010/main" val="142484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Alle 18-vuotiailta on </a:t>
            </a:r>
            <a:r>
              <a:rPr lang="en-US" dirty="0" err="1">
                <a:cs typeface="Calibri"/>
              </a:rPr>
              <a:t>kaikki</a:t>
            </a:r>
            <a:r>
              <a:rPr lang="en-US" dirty="0">
                <a:cs typeface="Calibri"/>
              </a:rPr>
              <a:t> </a:t>
            </a:r>
            <a:r>
              <a:rPr lang="en-US" dirty="0" err="1">
                <a:cs typeface="Calibri"/>
              </a:rPr>
              <a:t>päihteet</a:t>
            </a:r>
            <a:r>
              <a:rPr lang="en-US" dirty="0">
                <a:cs typeface="Calibri"/>
              </a:rPr>
              <a:t> </a:t>
            </a:r>
            <a:r>
              <a:rPr lang="en-US" dirty="0" err="1">
                <a:cs typeface="Calibri"/>
              </a:rPr>
              <a:t>kielletty</a:t>
            </a:r>
            <a:r>
              <a:rPr lang="en-US" dirty="0">
                <a:cs typeface="Calibri"/>
              </a:rPr>
              <a:t> </a:t>
            </a:r>
            <a:r>
              <a:rPr lang="en-US" dirty="0" err="1">
                <a:cs typeface="Calibri"/>
              </a:rPr>
              <a:t>laissa</a:t>
            </a:r>
            <a:r>
              <a:rPr lang="en-US" dirty="0">
                <a:cs typeface="Calibri"/>
              </a:rPr>
              <a:t>. Eri </a:t>
            </a:r>
            <a:r>
              <a:rPr lang="en-US" dirty="0" err="1">
                <a:cs typeface="Calibri"/>
              </a:rPr>
              <a:t>maissa</a:t>
            </a:r>
            <a:r>
              <a:rPr lang="en-US" dirty="0">
                <a:cs typeface="Calibri"/>
              </a:rPr>
              <a:t> </a:t>
            </a:r>
            <a:r>
              <a:rPr lang="en-US" dirty="0" err="1">
                <a:cs typeface="Calibri"/>
              </a:rPr>
              <a:t>voi</a:t>
            </a:r>
            <a:r>
              <a:rPr lang="en-US" dirty="0">
                <a:cs typeface="Calibri"/>
              </a:rPr>
              <a:t> olla </a:t>
            </a:r>
            <a:r>
              <a:rPr lang="en-US" dirty="0" err="1">
                <a:cs typeface="Calibri"/>
              </a:rPr>
              <a:t>erilaisia</a:t>
            </a:r>
            <a:r>
              <a:rPr lang="en-US" dirty="0">
                <a:cs typeface="Calibri"/>
              </a:rPr>
              <a:t> </a:t>
            </a:r>
            <a:r>
              <a:rPr lang="en-US" dirty="0" err="1">
                <a:cs typeface="Calibri"/>
              </a:rPr>
              <a:t>lainsäädäntöjä</a:t>
            </a:r>
            <a:r>
              <a:rPr lang="en-US" dirty="0">
                <a:cs typeface="Calibri"/>
              </a:rPr>
              <a:t>, </a:t>
            </a:r>
            <a:r>
              <a:rPr lang="en-US" dirty="0" err="1">
                <a:cs typeface="Calibri"/>
              </a:rPr>
              <a:t>mutta</a:t>
            </a:r>
            <a:r>
              <a:rPr lang="en-US" dirty="0">
                <a:cs typeface="Calibri"/>
              </a:rPr>
              <a:t> </a:t>
            </a:r>
            <a:r>
              <a:rPr lang="en-US" dirty="0" err="1">
                <a:cs typeface="Calibri"/>
              </a:rPr>
              <a:t>Suomessa</a:t>
            </a:r>
            <a:r>
              <a:rPr lang="en-US" dirty="0">
                <a:cs typeface="Calibri"/>
              </a:rPr>
              <a:t> </a:t>
            </a:r>
            <a:r>
              <a:rPr lang="en-US" dirty="0" err="1">
                <a:cs typeface="Calibri"/>
              </a:rPr>
              <a:t>noudatetaan</a:t>
            </a:r>
            <a:r>
              <a:rPr lang="en-US" dirty="0">
                <a:cs typeface="Calibri"/>
              </a:rPr>
              <a:t> Suomen </a:t>
            </a:r>
            <a:r>
              <a:rPr lang="en-US" dirty="0" err="1">
                <a:cs typeface="Calibri"/>
              </a:rPr>
              <a:t>lakia</a:t>
            </a:r>
            <a:r>
              <a:rPr lang="en-US" dirty="0">
                <a:cs typeface="Calibri"/>
              </a:rPr>
              <a:t>.</a:t>
            </a:r>
            <a:endParaRPr lang="fi-FI" dirty="0"/>
          </a:p>
          <a:p>
            <a:pPr marL="171450" indent="-171450">
              <a:buFont typeface="Arial"/>
              <a:buChar char="•"/>
            </a:pPr>
            <a:r>
              <a:rPr lang="en-US" dirty="0">
                <a:cs typeface="Calibri"/>
              </a:rPr>
              <a:t>K-18 </a:t>
            </a:r>
            <a:r>
              <a:rPr lang="en-US" dirty="0" err="1">
                <a:cs typeface="Calibri"/>
              </a:rPr>
              <a:t>Nikotiinituotteet</a:t>
            </a:r>
            <a:r>
              <a:rPr lang="en-US" dirty="0">
                <a:cs typeface="Calibri"/>
              </a:rPr>
              <a:t> ja </a:t>
            </a:r>
            <a:r>
              <a:rPr lang="en-US" dirty="0" err="1">
                <a:cs typeface="Calibri"/>
              </a:rPr>
              <a:t>miedot</a:t>
            </a:r>
            <a:r>
              <a:rPr lang="en-US" dirty="0">
                <a:cs typeface="Calibri"/>
              </a:rPr>
              <a:t> </a:t>
            </a:r>
            <a:r>
              <a:rPr lang="en-US" dirty="0" err="1">
                <a:cs typeface="Calibri"/>
              </a:rPr>
              <a:t>alkoholijuomat</a:t>
            </a:r>
            <a:r>
              <a:rPr lang="en-US" dirty="0">
                <a:cs typeface="Calibri"/>
              </a:rPr>
              <a:t>. </a:t>
            </a:r>
            <a:r>
              <a:rPr lang="en-US" dirty="0" err="1">
                <a:cs typeface="Calibri"/>
              </a:rPr>
              <a:t>Nuuska</a:t>
            </a:r>
            <a:r>
              <a:rPr lang="en-US" dirty="0">
                <a:cs typeface="Calibri"/>
              </a:rPr>
              <a:t> on </a:t>
            </a:r>
            <a:r>
              <a:rPr lang="en-US" dirty="0" err="1">
                <a:cs typeface="Calibri"/>
              </a:rPr>
              <a:t>poikkeus</a:t>
            </a:r>
            <a:r>
              <a:rPr lang="en-US" dirty="0">
                <a:cs typeface="Calibri"/>
              </a:rPr>
              <a:t>, </a:t>
            </a:r>
            <a:r>
              <a:rPr lang="en-US" dirty="0" err="1">
                <a:cs typeface="Calibri"/>
              </a:rPr>
              <a:t>sen</a:t>
            </a:r>
            <a:r>
              <a:rPr lang="en-US" dirty="0">
                <a:cs typeface="Calibri"/>
              </a:rPr>
              <a:t> </a:t>
            </a:r>
            <a:r>
              <a:rPr lang="en-US" dirty="0" err="1">
                <a:cs typeface="Calibri"/>
              </a:rPr>
              <a:t>käyttö</a:t>
            </a:r>
            <a:r>
              <a:rPr lang="en-US" dirty="0">
                <a:cs typeface="Calibri"/>
              </a:rPr>
              <a:t> on </a:t>
            </a:r>
            <a:r>
              <a:rPr lang="en-US" dirty="0" err="1">
                <a:cs typeface="Calibri"/>
              </a:rPr>
              <a:t>laillista</a:t>
            </a:r>
            <a:r>
              <a:rPr lang="en-US" dirty="0">
                <a:cs typeface="Calibri"/>
              </a:rPr>
              <a:t> </a:t>
            </a:r>
            <a:r>
              <a:rPr lang="en-US" dirty="0" err="1">
                <a:cs typeface="Calibri"/>
              </a:rPr>
              <a:t>täysi-ikäisille</a:t>
            </a:r>
            <a:r>
              <a:rPr lang="en-US" dirty="0">
                <a:cs typeface="Calibri"/>
              </a:rPr>
              <a:t>, </a:t>
            </a:r>
            <a:r>
              <a:rPr lang="en-US" dirty="0" err="1">
                <a:cs typeface="Calibri"/>
              </a:rPr>
              <a:t>mutta</a:t>
            </a:r>
            <a:r>
              <a:rPr lang="en-US" dirty="0">
                <a:cs typeface="Calibri"/>
              </a:rPr>
              <a:t> </a:t>
            </a:r>
            <a:r>
              <a:rPr lang="en-US" dirty="0" err="1">
                <a:cs typeface="Calibri"/>
              </a:rPr>
              <a:t>myynti</a:t>
            </a:r>
            <a:r>
              <a:rPr lang="en-US" dirty="0">
                <a:cs typeface="Calibri"/>
              </a:rPr>
              <a:t>, </a:t>
            </a:r>
            <a:r>
              <a:rPr lang="en-US" dirty="0" err="1">
                <a:cs typeface="Calibri"/>
              </a:rPr>
              <a:t>ostaminen</a:t>
            </a:r>
            <a:r>
              <a:rPr lang="en-US" dirty="0">
                <a:cs typeface="Calibri"/>
              </a:rPr>
              <a:t> ja </a:t>
            </a:r>
            <a:r>
              <a:rPr lang="en-US" dirty="0" err="1">
                <a:cs typeface="Calibri"/>
              </a:rPr>
              <a:t>lahjoittaminen</a:t>
            </a:r>
            <a:r>
              <a:rPr lang="en-US" dirty="0">
                <a:cs typeface="Calibri"/>
              </a:rPr>
              <a:t> on </a:t>
            </a:r>
            <a:r>
              <a:rPr lang="en-US" dirty="0" err="1">
                <a:cs typeface="Calibri"/>
              </a:rPr>
              <a:t>kuitenkin</a:t>
            </a:r>
            <a:r>
              <a:rPr lang="en-US" dirty="0">
                <a:cs typeface="Calibri"/>
              </a:rPr>
              <a:t> </a:t>
            </a:r>
            <a:r>
              <a:rPr lang="en-US" dirty="0" err="1">
                <a:cs typeface="Calibri"/>
              </a:rPr>
              <a:t>Suomessa</a:t>
            </a:r>
            <a:r>
              <a:rPr lang="en-US" dirty="0">
                <a:cs typeface="Calibri"/>
              </a:rPr>
              <a:t> </a:t>
            </a:r>
            <a:r>
              <a:rPr lang="en-US" dirty="0" err="1">
                <a:cs typeface="Calibri"/>
              </a:rPr>
              <a:t>kielletty</a:t>
            </a:r>
            <a:r>
              <a:rPr lang="en-US" dirty="0">
                <a:cs typeface="Calibri"/>
              </a:rPr>
              <a:t>. </a:t>
            </a:r>
            <a:endParaRPr lang="en-US" dirty="0"/>
          </a:p>
          <a:p>
            <a:pPr marL="171450" indent="-171450">
              <a:buFont typeface="Arial"/>
              <a:buChar char="•"/>
            </a:pPr>
            <a:r>
              <a:rPr lang="en-US" dirty="0">
                <a:cs typeface="Calibri"/>
              </a:rPr>
              <a:t>K-20 </a:t>
            </a:r>
            <a:r>
              <a:rPr lang="en-US" dirty="0" err="1">
                <a:cs typeface="Calibri"/>
              </a:rPr>
              <a:t>Väkevät</a:t>
            </a:r>
            <a:r>
              <a:rPr lang="en-US" dirty="0">
                <a:cs typeface="Calibri"/>
              </a:rPr>
              <a:t> </a:t>
            </a:r>
            <a:r>
              <a:rPr lang="en-US" dirty="0" err="1">
                <a:cs typeface="Calibri"/>
              </a:rPr>
              <a:t>alkoholijuomat</a:t>
            </a:r>
            <a:r>
              <a:rPr lang="en-US" dirty="0">
                <a:cs typeface="Calibri"/>
              </a:rPr>
              <a:t> (</a:t>
            </a:r>
            <a:r>
              <a:rPr lang="en-US" dirty="0" err="1">
                <a:cs typeface="Calibri"/>
              </a:rPr>
              <a:t>Alkossa</a:t>
            </a:r>
            <a:r>
              <a:rPr lang="en-US" dirty="0">
                <a:cs typeface="Calibri"/>
              </a:rPr>
              <a:t> </a:t>
            </a:r>
            <a:r>
              <a:rPr lang="en-US" dirty="0" err="1">
                <a:cs typeface="Calibri"/>
              </a:rPr>
              <a:t>myynnissä</a:t>
            </a:r>
            <a:r>
              <a:rPr lang="en-US" dirty="0">
                <a:cs typeface="Calibri"/>
              </a:rPr>
              <a:t> </a:t>
            </a:r>
            <a:r>
              <a:rPr lang="en-US" dirty="0" err="1">
                <a:cs typeface="Calibri"/>
              </a:rPr>
              <a:t>olevat</a:t>
            </a:r>
            <a:r>
              <a:rPr lang="en-US" dirty="0">
                <a:cs typeface="Calibri"/>
              </a:rPr>
              <a:t>).</a:t>
            </a:r>
          </a:p>
          <a:p>
            <a:pPr marL="171450" indent="-171450">
              <a:buFont typeface="Arial"/>
              <a:buChar char="•"/>
            </a:pPr>
            <a:endParaRPr lang="en-US" dirty="0">
              <a:cs typeface="Calibri"/>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Huomioitavaa, että ulkomailta tilatut sähkötupakat (eli lähes kaikki joita nuorilla on hallussa) ovat laittomia, koska nikotiinin määrä ylittää lain salliman 20mg. Rikosnimike tämän kaltaisen sähkötupakan hallussapidosta on ”laittomaan tuontitavaraan ryhtyminen”.</a:t>
            </a:r>
          </a:p>
          <a:p>
            <a:pPr>
              <a:lnSpc>
                <a:spcPct val="107000"/>
              </a:lnSpc>
              <a:spcAft>
                <a:spcPts val="800"/>
              </a:spcAft>
            </a:pPr>
            <a:endParaRPr lang="fi-FI" sz="1800" kern="100" dirty="0">
              <a:effectLst/>
              <a:latin typeface="Arial" panose="020B0604020202020204" pitchFamily="34" charset="0"/>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Muiden haitallisten aineiden käyttö ei ole laitonta, mutta haittaa nuorten kasvua ja kehitystä, sekä turvallisuutta. Tärkeää painottaa, että näiden käytössä on aina hengenvaara. </a:t>
            </a:r>
            <a:endParaRPr lang="fi-FI" sz="1800" kern="100" dirty="0">
              <a:effectLst/>
              <a:latin typeface="Aptos"/>
              <a:ea typeface="Aptos"/>
              <a:cs typeface="Times New Roman" panose="02020603050405020304" pitchFamily="18" charset="0"/>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t>5</a:t>
            </a:fld>
            <a:endParaRPr lang="en-US"/>
          </a:p>
        </p:txBody>
      </p:sp>
    </p:spTree>
    <p:extLst>
      <p:ext uri="{BB962C8B-B14F-4D97-AF65-F5344CB8AC3E}">
        <p14:creationId xmlns:p14="http://schemas.microsoft.com/office/powerpoint/2010/main" val="323457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r>
              <a:rPr lang="en-US" dirty="0">
                <a:hlinkClick r:id="rId3"/>
              </a:rPr>
              <a:t>https://create.kahoot.it/share/paihdetieto-5-6-lk/0212cbe5-87bf-4b2c-b01c-a342609beebf</a:t>
            </a:r>
            <a:r>
              <a:rPr lang="en-US" dirty="0"/>
              <a:t> </a:t>
            </a:r>
            <a:endParaRPr lang="en-US" dirty="0">
              <a:cs typeface="Calibri"/>
            </a:endParaRPr>
          </a:p>
          <a:p>
            <a:pPr marL="171450" indent="-171450">
              <a:buAutoNum type="arabicPeriod"/>
            </a:pPr>
            <a:endParaRPr lang="en-US" dirty="0">
              <a:cs typeface="Calibri"/>
            </a:endParaRPr>
          </a:p>
          <a:p>
            <a:r>
              <a:rPr lang="en-US" dirty="0" err="1">
                <a:cs typeface="Calibri"/>
              </a:rPr>
              <a:t>Ylläolevasta</a:t>
            </a:r>
            <a:r>
              <a:rPr lang="en-US" dirty="0">
                <a:cs typeface="Calibri"/>
              </a:rPr>
              <a:t> </a:t>
            </a:r>
            <a:r>
              <a:rPr lang="en-US" dirty="0" err="1">
                <a:cs typeface="Calibri"/>
              </a:rPr>
              <a:t>linkistä</a:t>
            </a:r>
            <a:r>
              <a:rPr lang="en-US" dirty="0">
                <a:cs typeface="Calibri"/>
              </a:rPr>
              <a:t> </a:t>
            </a:r>
            <a:r>
              <a:rPr lang="en-US" dirty="0" err="1">
                <a:cs typeface="Calibri"/>
              </a:rPr>
              <a:t>pääsee</a:t>
            </a:r>
            <a:r>
              <a:rPr lang="en-US" dirty="0">
                <a:cs typeface="Calibri"/>
              </a:rPr>
              <a:t> </a:t>
            </a:r>
            <a:r>
              <a:rPr lang="en-US" dirty="0" err="1">
                <a:cs typeface="Calibri"/>
              </a:rPr>
              <a:t>julkiseen</a:t>
            </a:r>
            <a:r>
              <a:rPr lang="en-US" dirty="0">
                <a:cs typeface="Calibri"/>
              </a:rPr>
              <a:t> </a:t>
            </a:r>
            <a:r>
              <a:rPr lang="en-US" dirty="0" err="1">
                <a:cs typeface="Calibri"/>
              </a:rPr>
              <a:t>päihdetieto</a:t>
            </a:r>
            <a:r>
              <a:rPr lang="en-US" dirty="0">
                <a:cs typeface="Calibri"/>
              </a:rPr>
              <a:t> </a:t>
            </a:r>
            <a:r>
              <a:rPr lang="en-US" dirty="0" err="1">
                <a:cs typeface="Calibri"/>
              </a:rPr>
              <a:t>Kahootiin</a:t>
            </a:r>
            <a:r>
              <a:rPr lang="en-US" dirty="0">
                <a:cs typeface="Calibri"/>
              </a:rPr>
              <a:t> jota </a:t>
            </a:r>
            <a:r>
              <a:rPr lang="en-US" dirty="0" err="1">
                <a:cs typeface="Calibri"/>
              </a:rPr>
              <a:t>voi</a:t>
            </a:r>
            <a:r>
              <a:rPr lang="en-US" dirty="0">
                <a:cs typeface="Calibri"/>
              </a:rPr>
              <a:t> </a:t>
            </a:r>
            <a:r>
              <a:rPr lang="en-US" dirty="0" err="1">
                <a:cs typeface="Calibri"/>
              </a:rPr>
              <a:t>käyttää</a:t>
            </a:r>
            <a:r>
              <a:rPr lang="en-US" dirty="0">
                <a:cs typeface="Calibri"/>
              </a:rPr>
              <a:t> </a:t>
            </a:r>
            <a:r>
              <a:rPr lang="en-US" dirty="0" err="1">
                <a:cs typeface="Calibri"/>
              </a:rPr>
              <a:t>oppitunneilla</a:t>
            </a:r>
            <a:r>
              <a:rPr lang="en-US" dirty="0">
                <a:cs typeface="Calibri"/>
              </a:rPr>
              <a:t>. </a:t>
            </a:r>
          </a:p>
          <a:p>
            <a:pPr marL="171450" indent="-171450">
              <a:buAutoNum type="arabicPeriod"/>
            </a:pPr>
            <a:endParaRPr lang="en-US" dirty="0">
              <a:cs typeface="Calibri"/>
            </a:endParaRPr>
          </a:p>
          <a:p>
            <a:r>
              <a:rPr lang="en-US" dirty="0" err="1">
                <a:cs typeface="Calibri"/>
              </a:rPr>
              <a:t>Vastaukset</a:t>
            </a:r>
            <a:r>
              <a:rPr lang="en-US" dirty="0">
                <a:cs typeface="Calibri"/>
              </a:rPr>
              <a:t> </a:t>
            </a:r>
            <a:r>
              <a:rPr lang="en-US" dirty="0" err="1">
                <a:cs typeface="Calibri"/>
              </a:rPr>
              <a:t>kysymyksiin</a:t>
            </a:r>
            <a:r>
              <a:rPr lang="en-US" dirty="0">
                <a:cs typeface="Calibri"/>
              </a:rPr>
              <a:t>:</a:t>
            </a:r>
          </a:p>
          <a:p>
            <a:endParaRPr lang="en-US" dirty="0">
              <a:cs typeface="Calibri"/>
            </a:endParaRPr>
          </a:p>
          <a:p>
            <a:pPr marL="228600" indent="-228600">
              <a:buAutoNum type="arabicPeriod"/>
            </a:pPr>
            <a:r>
              <a:rPr lang="en-US" dirty="0" err="1">
                <a:cs typeface="Calibri"/>
              </a:rPr>
              <a:t>Tarua</a:t>
            </a:r>
            <a:r>
              <a:rPr lang="en-US" dirty="0">
                <a:cs typeface="Calibri"/>
              </a:rPr>
              <a:t>. </a:t>
            </a:r>
            <a:r>
              <a:rPr lang="en-US" dirty="0" err="1">
                <a:cs typeface="Calibri"/>
              </a:rPr>
              <a:t>Sähkötupakan</a:t>
            </a:r>
            <a:r>
              <a:rPr lang="en-US" dirty="0">
                <a:cs typeface="Calibri"/>
              </a:rPr>
              <a:t> </a:t>
            </a:r>
            <a:r>
              <a:rPr lang="en-US" dirty="0" err="1">
                <a:cs typeface="Calibri"/>
              </a:rPr>
              <a:t>ikäraja</a:t>
            </a:r>
            <a:r>
              <a:rPr lang="en-US" dirty="0">
                <a:cs typeface="Calibri"/>
              </a:rPr>
              <a:t> on 18 </a:t>
            </a:r>
            <a:r>
              <a:rPr lang="en-US" dirty="0" err="1">
                <a:cs typeface="Calibri"/>
              </a:rPr>
              <a:t>vuotta</a:t>
            </a:r>
            <a:r>
              <a:rPr lang="en-US" dirty="0">
                <a:cs typeface="Calibri"/>
              </a:rPr>
              <a:t>. </a:t>
            </a:r>
            <a:r>
              <a:rPr lang="en-US" dirty="0" err="1">
                <a:cs typeface="Calibri"/>
              </a:rPr>
              <a:t>Sillä</a:t>
            </a:r>
            <a:r>
              <a:rPr lang="en-US" dirty="0">
                <a:cs typeface="Calibri"/>
              </a:rPr>
              <a:t> </a:t>
            </a:r>
            <a:r>
              <a:rPr lang="en-US" dirty="0" err="1">
                <a:cs typeface="Calibri"/>
              </a:rPr>
              <a:t>ei</a:t>
            </a:r>
            <a:r>
              <a:rPr lang="en-US" dirty="0">
                <a:cs typeface="Calibri"/>
              </a:rPr>
              <a:t> ole </a:t>
            </a:r>
            <a:r>
              <a:rPr lang="en-US" dirty="0" err="1">
                <a:cs typeface="Calibri"/>
              </a:rPr>
              <a:t>merkitystä</a:t>
            </a:r>
            <a:r>
              <a:rPr lang="en-US" dirty="0">
                <a:cs typeface="Calibri"/>
              </a:rPr>
              <a:t> </a:t>
            </a:r>
            <a:r>
              <a:rPr lang="en-US" dirty="0" err="1">
                <a:cs typeface="Calibri"/>
              </a:rPr>
              <a:t>sisältääkö</a:t>
            </a:r>
            <a:r>
              <a:rPr lang="en-US" dirty="0">
                <a:cs typeface="Calibri"/>
              </a:rPr>
              <a:t> </a:t>
            </a:r>
            <a:r>
              <a:rPr lang="en-US" dirty="0" err="1">
                <a:cs typeface="Calibri"/>
              </a:rPr>
              <a:t>sähkötupakka</a:t>
            </a:r>
            <a:r>
              <a:rPr lang="en-US" dirty="0">
                <a:cs typeface="Calibri"/>
              </a:rPr>
              <a:t> </a:t>
            </a:r>
            <a:r>
              <a:rPr lang="en-US" dirty="0" err="1">
                <a:cs typeface="Calibri"/>
              </a:rPr>
              <a:t>nikotiinia</a:t>
            </a:r>
            <a:r>
              <a:rPr lang="en-US" dirty="0">
                <a:cs typeface="Calibri"/>
              </a:rPr>
              <a:t> </a:t>
            </a:r>
            <a:r>
              <a:rPr lang="en-US" dirty="0" err="1">
                <a:cs typeface="Calibri"/>
              </a:rPr>
              <a:t>vai</a:t>
            </a:r>
            <a:r>
              <a:rPr lang="en-US" dirty="0">
                <a:cs typeface="Calibri"/>
              </a:rPr>
              <a:t> </a:t>
            </a:r>
            <a:r>
              <a:rPr lang="en-US" dirty="0" err="1">
                <a:cs typeface="Calibri"/>
              </a:rPr>
              <a:t>ei</a:t>
            </a:r>
            <a:endParaRPr lang="en-US" dirty="0">
              <a:cs typeface="Calibri"/>
            </a:endParaRPr>
          </a:p>
          <a:p>
            <a:pPr marL="228600" indent="-228600">
              <a:buAutoNum type="arabicPeriod"/>
            </a:pPr>
            <a:r>
              <a:rPr lang="en-US" dirty="0">
                <a:cs typeface="Calibri"/>
              </a:rPr>
              <a:t>Totta. </a:t>
            </a:r>
            <a:r>
              <a:rPr lang="en-US" dirty="0" err="1">
                <a:cs typeface="Calibri"/>
              </a:rPr>
              <a:t>Nuuskaa</a:t>
            </a:r>
            <a:r>
              <a:rPr lang="en-US" dirty="0">
                <a:cs typeface="Calibri"/>
              </a:rPr>
              <a:t> ja </a:t>
            </a:r>
            <a:r>
              <a:rPr lang="en-US" dirty="0" err="1">
                <a:cs typeface="Calibri"/>
              </a:rPr>
              <a:t>nikotiinipusseja</a:t>
            </a:r>
            <a:r>
              <a:rPr lang="en-US" dirty="0">
                <a:cs typeface="Calibri"/>
              </a:rPr>
              <a:t> </a:t>
            </a:r>
            <a:r>
              <a:rPr lang="en-US" dirty="0" err="1">
                <a:cs typeface="Calibri"/>
              </a:rPr>
              <a:t>käytetään</a:t>
            </a:r>
            <a:r>
              <a:rPr lang="en-US" dirty="0">
                <a:cs typeface="Calibri"/>
              </a:rPr>
              <a:t> </a:t>
            </a:r>
            <a:r>
              <a:rPr lang="en-US" dirty="0" err="1">
                <a:cs typeface="Calibri"/>
              </a:rPr>
              <a:t>huulen</a:t>
            </a:r>
            <a:r>
              <a:rPr lang="en-US" dirty="0">
                <a:cs typeface="Calibri"/>
              </a:rPr>
              <a:t> </a:t>
            </a:r>
            <a:r>
              <a:rPr lang="en-US" dirty="0" err="1">
                <a:cs typeface="Calibri"/>
              </a:rPr>
              <a:t>alla</a:t>
            </a:r>
            <a:r>
              <a:rPr lang="en-US" dirty="0">
                <a:cs typeface="Calibri"/>
              </a:rPr>
              <a:t>, </a:t>
            </a:r>
            <a:r>
              <a:rPr lang="en-US" dirty="0" err="1">
                <a:cs typeface="Calibri"/>
              </a:rPr>
              <a:t>josta</a:t>
            </a:r>
            <a:r>
              <a:rPr lang="en-US" dirty="0">
                <a:cs typeface="Calibri"/>
              </a:rPr>
              <a:t> </a:t>
            </a:r>
            <a:r>
              <a:rPr lang="en-US" dirty="0" err="1">
                <a:cs typeface="Calibri"/>
              </a:rPr>
              <a:t>nikotiini</a:t>
            </a:r>
            <a:r>
              <a:rPr lang="en-US" dirty="0">
                <a:cs typeface="Calibri"/>
              </a:rPr>
              <a:t> </a:t>
            </a:r>
            <a:r>
              <a:rPr lang="en-US" dirty="0" err="1">
                <a:cs typeface="Calibri"/>
              </a:rPr>
              <a:t>imeytyy</a:t>
            </a:r>
            <a:r>
              <a:rPr lang="en-US" dirty="0">
                <a:cs typeface="Calibri"/>
              </a:rPr>
              <a:t> </a:t>
            </a:r>
            <a:r>
              <a:rPr lang="en-US" dirty="0" err="1">
                <a:cs typeface="Calibri"/>
              </a:rPr>
              <a:t>elimistöön</a:t>
            </a:r>
            <a:r>
              <a:rPr lang="en-US" dirty="0">
                <a:cs typeface="Calibri"/>
              </a:rPr>
              <a:t>. </a:t>
            </a:r>
            <a:r>
              <a:rPr lang="en-US" dirty="0" err="1">
                <a:cs typeface="Calibri"/>
              </a:rPr>
              <a:t>Riskinä</a:t>
            </a:r>
            <a:r>
              <a:rPr lang="en-US" dirty="0">
                <a:cs typeface="Calibri"/>
              </a:rPr>
              <a:t> on </a:t>
            </a:r>
            <a:r>
              <a:rPr lang="en-US" dirty="0" err="1">
                <a:cs typeface="Calibri"/>
              </a:rPr>
              <a:t>suun</a:t>
            </a:r>
            <a:r>
              <a:rPr lang="en-US" dirty="0">
                <a:cs typeface="Calibri"/>
              </a:rPr>
              <a:t> </a:t>
            </a:r>
            <a:r>
              <a:rPr lang="en-US" dirty="0" err="1">
                <a:cs typeface="Calibri"/>
              </a:rPr>
              <a:t>limakalvojen</a:t>
            </a:r>
            <a:r>
              <a:rPr lang="en-US" dirty="0">
                <a:cs typeface="Calibri"/>
              </a:rPr>
              <a:t> </a:t>
            </a:r>
            <a:r>
              <a:rPr lang="en-US" dirty="0" err="1">
                <a:cs typeface="Calibri"/>
              </a:rPr>
              <a:t>rikkoutuminen</a:t>
            </a:r>
            <a:r>
              <a:rPr lang="en-US" dirty="0">
                <a:cs typeface="Calibri"/>
              </a:rPr>
              <a:t> ja </a:t>
            </a:r>
            <a:r>
              <a:rPr lang="en-US" dirty="0" err="1">
                <a:cs typeface="Calibri"/>
              </a:rPr>
              <a:t>tulehdukset</a:t>
            </a:r>
            <a:r>
              <a:rPr lang="en-US" dirty="0">
                <a:cs typeface="Calibri"/>
              </a:rPr>
              <a:t>, </a:t>
            </a:r>
            <a:r>
              <a:rPr lang="en-US" dirty="0" err="1">
                <a:cs typeface="Calibri"/>
              </a:rPr>
              <a:t>nikotiinimyrkytys</a:t>
            </a:r>
            <a:r>
              <a:rPr lang="en-US" dirty="0">
                <a:cs typeface="Calibri"/>
              </a:rPr>
              <a:t>, </a:t>
            </a:r>
            <a:r>
              <a:rPr lang="en-US" dirty="0" err="1">
                <a:cs typeface="Calibri"/>
              </a:rPr>
              <a:t>sekä</a:t>
            </a:r>
            <a:r>
              <a:rPr lang="en-US" dirty="0">
                <a:cs typeface="Calibri"/>
              </a:rPr>
              <a:t> </a:t>
            </a:r>
            <a:r>
              <a:rPr lang="en-US" dirty="0" err="1">
                <a:cs typeface="Calibri"/>
              </a:rPr>
              <a:t>myös</a:t>
            </a:r>
            <a:r>
              <a:rPr lang="en-US" dirty="0">
                <a:cs typeface="Calibri"/>
              </a:rPr>
              <a:t> </a:t>
            </a:r>
            <a:r>
              <a:rPr lang="en-US" dirty="0" err="1">
                <a:cs typeface="Calibri"/>
              </a:rPr>
              <a:t>yhteys</a:t>
            </a:r>
            <a:r>
              <a:rPr lang="en-US" dirty="0">
                <a:cs typeface="Calibri"/>
              </a:rPr>
              <a:t> </a:t>
            </a:r>
            <a:r>
              <a:rPr lang="en-US" dirty="0" err="1">
                <a:cs typeface="Calibri"/>
              </a:rPr>
              <a:t>suun</a:t>
            </a:r>
            <a:r>
              <a:rPr lang="en-US" dirty="0">
                <a:cs typeface="Calibri"/>
              </a:rPr>
              <a:t> </a:t>
            </a:r>
            <a:r>
              <a:rPr lang="en-US" dirty="0" err="1">
                <a:cs typeface="Calibri"/>
              </a:rPr>
              <a:t>alueen</a:t>
            </a:r>
            <a:r>
              <a:rPr lang="en-US" dirty="0">
                <a:cs typeface="Calibri"/>
              </a:rPr>
              <a:t> </a:t>
            </a:r>
            <a:r>
              <a:rPr lang="en-US" dirty="0" err="1">
                <a:cs typeface="Calibri"/>
              </a:rPr>
              <a:t>syöpiin</a:t>
            </a:r>
            <a:r>
              <a:rPr lang="en-US" dirty="0">
                <a:cs typeface="Calibri"/>
              </a:rPr>
              <a:t>.</a:t>
            </a:r>
          </a:p>
          <a:p>
            <a:pPr marL="228600" indent="-228600">
              <a:buAutoNum type="arabicPeriod"/>
            </a:pPr>
            <a:r>
              <a:rPr lang="en-US" dirty="0" err="1">
                <a:cs typeface="Calibri"/>
              </a:rPr>
              <a:t>Nikotiini</a:t>
            </a:r>
            <a:r>
              <a:rPr lang="en-US" dirty="0">
                <a:cs typeface="Calibri"/>
              </a:rPr>
              <a:t>. </a:t>
            </a:r>
          </a:p>
          <a:p>
            <a:pPr marL="228600" indent="-228600">
              <a:buAutoNum type="arabicPeriod"/>
            </a:pPr>
            <a:r>
              <a:rPr lang="en-US" dirty="0" err="1">
                <a:cs typeface="Calibri"/>
              </a:rPr>
              <a:t>Kaikki</a:t>
            </a:r>
            <a:r>
              <a:rPr lang="en-US" dirty="0">
                <a:cs typeface="Calibri"/>
              </a:rPr>
              <a:t> </a:t>
            </a:r>
            <a:r>
              <a:rPr lang="en-US" dirty="0" err="1">
                <a:cs typeface="Calibri"/>
              </a:rPr>
              <a:t>vastaukset</a:t>
            </a:r>
            <a:r>
              <a:rPr lang="en-US" dirty="0">
                <a:cs typeface="Calibri"/>
              </a:rPr>
              <a:t> </a:t>
            </a:r>
            <a:r>
              <a:rPr lang="en-US" dirty="0" err="1">
                <a:cs typeface="Calibri"/>
              </a:rPr>
              <a:t>ovat</a:t>
            </a:r>
            <a:r>
              <a:rPr lang="en-US" dirty="0">
                <a:cs typeface="Calibri"/>
              </a:rPr>
              <a:t> </a:t>
            </a:r>
            <a:r>
              <a:rPr lang="en-US" dirty="0" err="1">
                <a:cs typeface="Calibri"/>
              </a:rPr>
              <a:t>oikein</a:t>
            </a:r>
            <a:r>
              <a:rPr lang="en-US" dirty="0">
                <a:cs typeface="Calibri"/>
              </a:rPr>
              <a:t>.</a:t>
            </a:r>
          </a:p>
          <a:p>
            <a:pPr marL="228600" indent="-228600">
              <a:buAutoNum type="arabicPeriod"/>
            </a:pPr>
            <a:r>
              <a:rPr lang="en-US" dirty="0">
                <a:cs typeface="Calibri"/>
              </a:rPr>
              <a:t>Totta. </a:t>
            </a:r>
            <a:r>
              <a:rPr lang="en-US" dirty="0" err="1">
                <a:cs typeface="Calibri"/>
              </a:rPr>
              <a:t>Tutkimuksissa</a:t>
            </a:r>
            <a:r>
              <a:rPr lang="en-US" dirty="0">
                <a:cs typeface="Calibri"/>
              </a:rPr>
              <a:t> </a:t>
            </a:r>
            <a:r>
              <a:rPr lang="en-US" dirty="0" err="1">
                <a:cs typeface="Calibri"/>
              </a:rPr>
              <a:t>myös</a:t>
            </a:r>
            <a:r>
              <a:rPr lang="en-US" dirty="0">
                <a:cs typeface="Calibri"/>
              </a:rPr>
              <a:t> </a:t>
            </a:r>
            <a:r>
              <a:rPr lang="en-US" dirty="0" err="1">
                <a:cs typeface="Calibri"/>
              </a:rPr>
              <a:t>nikotiinittomista</a:t>
            </a:r>
            <a:r>
              <a:rPr lang="en-US" dirty="0">
                <a:cs typeface="Calibri"/>
              </a:rPr>
              <a:t> vape-</a:t>
            </a:r>
            <a:r>
              <a:rPr lang="en-US" dirty="0" err="1">
                <a:cs typeface="Calibri"/>
              </a:rPr>
              <a:t>nesteistä</a:t>
            </a:r>
            <a:r>
              <a:rPr lang="en-US" dirty="0">
                <a:cs typeface="Calibri"/>
              </a:rPr>
              <a:t> on </a:t>
            </a:r>
            <a:r>
              <a:rPr lang="en-US" dirty="0" err="1">
                <a:cs typeface="Calibri"/>
              </a:rPr>
              <a:t>löydetty</a:t>
            </a:r>
            <a:r>
              <a:rPr lang="en-US" dirty="0">
                <a:cs typeface="Calibri"/>
              </a:rPr>
              <a:t> </a:t>
            </a:r>
            <a:r>
              <a:rPr lang="en-US" dirty="0" err="1">
                <a:cs typeface="Calibri"/>
              </a:rPr>
              <a:t>isojakin</a:t>
            </a:r>
            <a:r>
              <a:rPr lang="en-US" dirty="0">
                <a:cs typeface="Calibri"/>
              </a:rPr>
              <a:t> </a:t>
            </a:r>
            <a:r>
              <a:rPr lang="en-US" dirty="0" err="1">
                <a:cs typeface="Calibri"/>
              </a:rPr>
              <a:t>määriä</a:t>
            </a:r>
            <a:r>
              <a:rPr lang="en-US" dirty="0">
                <a:cs typeface="Calibri"/>
              </a:rPr>
              <a:t> </a:t>
            </a:r>
            <a:r>
              <a:rPr lang="en-US" dirty="0" err="1">
                <a:cs typeface="Calibri"/>
              </a:rPr>
              <a:t>nikotiinia</a:t>
            </a:r>
            <a:r>
              <a:rPr lang="en-US" dirty="0">
                <a:cs typeface="Calibri"/>
              </a:rPr>
              <a:t>. </a:t>
            </a:r>
          </a:p>
          <a:p>
            <a:pPr marL="228600" indent="-228600">
              <a:buAutoNum type="arabicPeriod"/>
            </a:pPr>
            <a:r>
              <a:rPr lang="en-US" dirty="0" err="1">
                <a:cs typeface="Calibri"/>
              </a:rPr>
              <a:t>Kaikki</a:t>
            </a:r>
            <a:r>
              <a:rPr lang="en-US" dirty="0">
                <a:cs typeface="Calibri"/>
              </a:rPr>
              <a:t> </a:t>
            </a:r>
            <a:r>
              <a:rPr lang="en-US" dirty="0" err="1">
                <a:cs typeface="Calibri"/>
              </a:rPr>
              <a:t>vastaukset</a:t>
            </a:r>
            <a:r>
              <a:rPr lang="en-US" dirty="0">
                <a:cs typeface="Calibri"/>
              </a:rPr>
              <a:t> </a:t>
            </a:r>
            <a:r>
              <a:rPr lang="en-US" dirty="0" err="1">
                <a:cs typeface="Calibri"/>
              </a:rPr>
              <a:t>ovat</a:t>
            </a:r>
            <a:r>
              <a:rPr lang="en-US" dirty="0">
                <a:cs typeface="Calibri"/>
              </a:rPr>
              <a:t> </a:t>
            </a:r>
            <a:r>
              <a:rPr lang="en-US" dirty="0" err="1">
                <a:cs typeface="Calibri"/>
              </a:rPr>
              <a:t>oikein</a:t>
            </a:r>
            <a:r>
              <a:rPr lang="en-US" dirty="0">
                <a:cs typeface="Calibri"/>
              </a:rPr>
              <a:t>.</a:t>
            </a:r>
          </a:p>
          <a:p>
            <a:pPr marL="228600" indent="-228600">
              <a:buAutoNum type="arabicPeriod"/>
            </a:pPr>
            <a:r>
              <a:rPr lang="en-US" dirty="0">
                <a:cs typeface="Calibri"/>
              </a:rPr>
              <a:t>Totta. </a:t>
            </a:r>
            <a:r>
              <a:rPr lang="en-US" dirty="0" err="1">
                <a:cs typeface="Calibri"/>
              </a:rPr>
              <a:t>Päihteissä</a:t>
            </a:r>
            <a:r>
              <a:rPr lang="en-US" dirty="0">
                <a:cs typeface="Calibri"/>
              </a:rPr>
              <a:t> </a:t>
            </a:r>
            <a:r>
              <a:rPr lang="en-US" dirty="0" err="1">
                <a:cs typeface="Calibri"/>
              </a:rPr>
              <a:t>aine</a:t>
            </a:r>
            <a:r>
              <a:rPr lang="en-US" dirty="0">
                <a:cs typeface="Calibri"/>
              </a:rPr>
              <a:t> </a:t>
            </a:r>
            <a:r>
              <a:rPr lang="en-US" dirty="0" err="1">
                <a:cs typeface="Calibri"/>
              </a:rPr>
              <a:t>addiktoi</a:t>
            </a:r>
            <a:r>
              <a:rPr lang="en-US" dirty="0">
                <a:cs typeface="Calibri"/>
              </a:rPr>
              <a:t>. </a:t>
            </a:r>
            <a:r>
              <a:rPr lang="en-US" dirty="0" err="1">
                <a:cs typeface="Calibri"/>
              </a:rPr>
              <a:t>Muussa</a:t>
            </a:r>
            <a:r>
              <a:rPr lang="en-US" dirty="0">
                <a:cs typeface="Calibri"/>
              </a:rPr>
              <a:t> </a:t>
            </a:r>
            <a:r>
              <a:rPr lang="en-US" dirty="0" err="1">
                <a:cs typeface="Calibri"/>
              </a:rPr>
              <a:t>toiminnassa</a:t>
            </a:r>
            <a:r>
              <a:rPr lang="en-US" dirty="0">
                <a:cs typeface="Calibri"/>
              </a:rPr>
              <a:t> </a:t>
            </a:r>
            <a:r>
              <a:rPr lang="en-US" dirty="0" err="1">
                <a:cs typeface="Calibri"/>
              </a:rPr>
              <a:t>kyse</a:t>
            </a:r>
            <a:r>
              <a:rPr lang="en-US" dirty="0">
                <a:cs typeface="Calibri"/>
              </a:rPr>
              <a:t> on </a:t>
            </a:r>
            <a:r>
              <a:rPr lang="en-US" dirty="0" err="1">
                <a:cs typeface="Calibri"/>
              </a:rPr>
              <a:t>hyvänolon</a:t>
            </a:r>
            <a:r>
              <a:rPr lang="en-US" dirty="0">
                <a:cs typeface="Calibri"/>
              </a:rPr>
              <a:t> </a:t>
            </a:r>
            <a:r>
              <a:rPr lang="en-US" dirty="0" err="1">
                <a:cs typeface="Calibri"/>
              </a:rPr>
              <a:t>tunteesta</a:t>
            </a:r>
            <a:r>
              <a:rPr lang="en-US" dirty="0">
                <a:cs typeface="Calibri"/>
              </a:rPr>
              <a:t> </a:t>
            </a:r>
            <a:r>
              <a:rPr lang="en-US" dirty="0" err="1">
                <a:cs typeface="Calibri"/>
              </a:rPr>
              <a:t>kun</a:t>
            </a:r>
            <a:r>
              <a:rPr lang="en-US" dirty="0">
                <a:cs typeface="Calibri"/>
              </a:rPr>
              <a:t> </a:t>
            </a:r>
            <a:r>
              <a:rPr lang="en-US" dirty="0" err="1">
                <a:cs typeface="Calibri"/>
              </a:rPr>
              <a:t>dopamiinia</a:t>
            </a:r>
            <a:r>
              <a:rPr lang="en-US" dirty="0">
                <a:cs typeface="Calibri"/>
              </a:rPr>
              <a:t> </a:t>
            </a:r>
            <a:r>
              <a:rPr lang="en-US" dirty="0" err="1">
                <a:cs typeface="Calibri"/>
              </a:rPr>
              <a:t>erittyy</a:t>
            </a:r>
            <a:r>
              <a:rPr lang="en-US" dirty="0">
                <a:cs typeface="Calibri"/>
              </a:rPr>
              <a:t>.</a:t>
            </a:r>
          </a:p>
          <a:p>
            <a:pPr marL="228600" indent="-228600">
              <a:buAutoNum type="arabicPeriod"/>
            </a:pPr>
            <a:r>
              <a:rPr lang="en-US" dirty="0">
                <a:cs typeface="Calibri"/>
              </a:rPr>
              <a:t>Totta. </a:t>
            </a:r>
            <a:r>
              <a:rPr lang="en-US" dirty="0" err="1">
                <a:cs typeface="Calibri"/>
              </a:rPr>
              <a:t>Yhdessä</a:t>
            </a:r>
            <a:r>
              <a:rPr lang="en-US" dirty="0">
                <a:cs typeface="Calibri"/>
              </a:rPr>
              <a:t> </a:t>
            </a:r>
            <a:r>
              <a:rPr lang="en-US" dirty="0" err="1">
                <a:cs typeface="Calibri"/>
              </a:rPr>
              <a:t>voidaan</a:t>
            </a:r>
            <a:r>
              <a:rPr lang="en-US" dirty="0">
                <a:cs typeface="Calibri"/>
              </a:rPr>
              <a:t> </a:t>
            </a:r>
            <a:r>
              <a:rPr lang="en-US" dirty="0" err="1">
                <a:cs typeface="Calibri"/>
              </a:rPr>
              <a:t>käydä</a:t>
            </a:r>
            <a:r>
              <a:rPr lang="en-US" dirty="0">
                <a:cs typeface="Calibri"/>
              </a:rPr>
              <a:t> </a:t>
            </a:r>
            <a:r>
              <a:rPr lang="en-US" dirty="0" err="1">
                <a:cs typeface="Calibri"/>
              </a:rPr>
              <a:t>läpi</a:t>
            </a:r>
            <a:r>
              <a:rPr lang="en-US" dirty="0">
                <a:cs typeface="Calibri"/>
              </a:rPr>
              <a:t> </a:t>
            </a:r>
            <a:r>
              <a:rPr lang="en-US" dirty="0" err="1">
                <a:cs typeface="Calibri"/>
              </a:rPr>
              <a:t>miten</a:t>
            </a:r>
            <a:r>
              <a:rPr lang="en-US" dirty="0">
                <a:cs typeface="Calibri"/>
              </a:rPr>
              <a:t> </a:t>
            </a:r>
            <a:r>
              <a:rPr lang="en-US" dirty="0" err="1">
                <a:cs typeface="Calibri"/>
              </a:rPr>
              <a:t>monella</a:t>
            </a:r>
            <a:r>
              <a:rPr lang="en-US" dirty="0">
                <a:cs typeface="Calibri"/>
              </a:rPr>
              <a:t> </a:t>
            </a:r>
            <a:r>
              <a:rPr lang="en-US" dirty="0" err="1">
                <a:cs typeface="Calibri"/>
              </a:rPr>
              <a:t>tavalla</a:t>
            </a:r>
            <a:r>
              <a:rPr lang="en-US" dirty="0">
                <a:cs typeface="Calibri"/>
              </a:rPr>
              <a:t> </a:t>
            </a:r>
            <a:r>
              <a:rPr lang="en-US" dirty="0" err="1">
                <a:cs typeface="Calibri"/>
              </a:rPr>
              <a:t>alkoholi</a:t>
            </a:r>
            <a:r>
              <a:rPr lang="en-US" dirty="0">
                <a:cs typeface="Calibri"/>
              </a:rPr>
              <a:t> </a:t>
            </a:r>
            <a:r>
              <a:rPr lang="en-US" dirty="0" err="1">
                <a:cs typeface="Calibri"/>
              </a:rPr>
              <a:t>aiheuttaa</a:t>
            </a:r>
            <a:r>
              <a:rPr lang="en-US" dirty="0">
                <a:cs typeface="Calibri"/>
              </a:rPr>
              <a:t> </a:t>
            </a:r>
            <a:r>
              <a:rPr lang="en-US" dirty="0" err="1">
                <a:cs typeface="Calibri"/>
              </a:rPr>
              <a:t>kuolemantapauksia</a:t>
            </a:r>
            <a:r>
              <a:rPr lang="en-US" dirty="0">
                <a:cs typeface="Calibri"/>
              </a:rPr>
              <a:t> </a:t>
            </a:r>
            <a:r>
              <a:rPr lang="en-US" dirty="0" err="1">
                <a:cs typeface="Calibri"/>
              </a:rPr>
              <a:t>Suomessa</a:t>
            </a:r>
            <a:r>
              <a:rPr lang="en-US" dirty="0">
                <a:cs typeface="Calibri"/>
              </a:rPr>
              <a:t>. </a:t>
            </a:r>
            <a:r>
              <a:rPr lang="en-US" dirty="0" err="1">
                <a:cs typeface="Calibri"/>
              </a:rPr>
              <a:t>Yleisimpiä</a:t>
            </a:r>
            <a:r>
              <a:rPr lang="en-US" dirty="0">
                <a:cs typeface="Calibri"/>
              </a:rPr>
              <a:t> </a:t>
            </a:r>
            <a:r>
              <a:rPr lang="en-US" dirty="0" err="1">
                <a:cs typeface="Calibri"/>
              </a:rPr>
              <a:t>syitä</a:t>
            </a:r>
            <a:r>
              <a:rPr lang="en-US" dirty="0">
                <a:cs typeface="Calibri"/>
              </a:rPr>
              <a:t> </a:t>
            </a:r>
            <a:r>
              <a:rPr lang="en-US" dirty="0" err="1">
                <a:cs typeface="Calibri"/>
              </a:rPr>
              <a:t>ovat</a:t>
            </a:r>
            <a:r>
              <a:rPr lang="en-US" dirty="0">
                <a:cs typeface="Calibri"/>
              </a:rPr>
              <a:t> </a:t>
            </a:r>
            <a:r>
              <a:rPr lang="en-US" dirty="0" err="1">
                <a:cs typeface="Calibri"/>
              </a:rPr>
              <a:t>rattijuopumukset</a:t>
            </a:r>
            <a:r>
              <a:rPr lang="en-US" dirty="0">
                <a:cs typeface="Calibri"/>
              </a:rPr>
              <a:t>, </a:t>
            </a:r>
            <a:r>
              <a:rPr lang="en-US" dirty="0" err="1">
                <a:cs typeface="Calibri"/>
              </a:rPr>
              <a:t>onnettomuudet</a:t>
            </a:r>
            <a:r>
              <a:rPr lang="en-US" dirty="0">
                <a:cs typeface="Calibri"/>
              </a:rPr>
              <a:t>, </a:t>
            </a:r>
            <a:r>
              <a:rPr lang="en-US" dirty="0" err="1">
                <a:cs typeface="Calibri"/>
              </a:rPr>
              <a:t>hukkumiskuolemat</a:t>
            </a:r>
            <a:r>
              <a:rPr lang="en-US" dirty="0">
                <a:cs typeface="Calibri"/>
              </a:rPr>
              <a:t>, </a:t>
            </a:r>
            <a:r>
              <a:rPr lang="en-US" dirty="0" err="1">
                <a:cs typeface="Calibri"/>
              </a:rPr>
              <a:t>terveyshaitat</a:t>
            </a:r>
            <a:r>
              <a:rPr lang="en-US" dirty="0">
                <a:cs typeface="Calibri"/>
              </a:rPr>
              <a:t>, </a:t>
            </a:r>
            <a:r>
              <a:rPr lang="en-US" dirty="0" err="1">
                <a:cs typeface="Calibri"/>
              </a:rPr>
              <a:t>myrkytykset</a:t>
            </a:r>
            <a:r>
              <a:rPr lang="en-US" dirty="0">
                <a:cs typeface="Calibri"/>
              </a:rPr>
              <a:t> </a:t>
            </a:r>
            <a:r>
              <a:rPr lang="en-US" dirty="0" err="1">
                <a:cs typeface="Calibri"/>
              </a:rPr>
              <a:t>jne</a:t>
            </a:r>
            <a:r>
              <a:rPr lang="en-US" dirty="0">
                <a:cs typeface="Calibri"/>
              </a:rPr>
              <a:t>.</a:t>
            </a:r>
          </a:p>
          <a:p>
            <a:pPr marL="228600" indent="-228600">
              <a:buAutoNum type="arabicPeriod"/>
            </a:pPr>
            <a:r>
              <a:rPr lang="en-US" dirty="0" err="1">
                <a:cs typeface="Calibri"/>
              </a:rPr>
              <a:t>Tarua</a:t>
            </a:r>
            <a:r>
              <a:rPr lang="en-US" dirty="0">
                <a:cs typeface="Calibri"/>
              </a:rPr>
              <a:t>. </a:t>
            </a:r>
            <a:r>
              <a:rPr lang="en-US" dirty="0" err="1">
                <a:cs typeface="Calibri"/>
              </a:rPr>
              <a:t>Seuraavassa</a:t>
            </a:r>
            <a:r>
              <a:rPr lang="en-US" dirty="0">
                <a:cs typeface="Calibri"/>
              </a:rPr>
              <a:t> </a:t>
            </a:r>
            <a:r>
              <a:rPr lang="en-US" dirty="0" err="1">
                <a:cs typeface="Calibri"/>
              </a:rPr>
              <a:t>diassa</a:t>
            </a:r>
            <a:r>
              <a:rPr lang="en-US" dirty="0">
                <a:cs typeface="Calibri"/>
              </a:rPr>
              <a:t> on video, </a:t>
            </a:r>
            <a:r>
              <a:rPr lang="en-US" dirty="0" err="1">
                <a:cs typeface="Calibri"/>
              </a:rPr>
              <a:t>jossa</a:t>
            </a:r>
            <a:r>
              <a:rPr lang="en-US" dirty="0">
                <a:cs typeface="Calibri"/>
              </a:rPr>
              <a:t> </a:t>
            </a:r>
            <a:r>
              <a:rPr lang="en-US" dirty="0" err="1">
                <a:cs typeface="Calibri"/>
              </a:rPr>
              <a:t>vapen</a:t>
            </a:r>
            <a:r>
              <a:rPr lang="en-US" dirty="0">
                <a:cs typeface="Calibri"/>
              </a:rPr>
              <a:t> </a:t>
            </a:r>
            <a:r>
              <a:rPr lang="en-US" dirty="0" err="1">
                <a:cs typeface="Calibri"/>
              </a:rPr>
              <a:t>haitoista</a:t>
            </a:r>
            <a:r>
              <a:rPr lang="en-US" dirty="0">
                <a:cs typeface="Calibri"/>
              </a:rPr>
              <a:t> </a:t>
            </a:r>
            <a:r>
              <a:rPr lang="en-US" dirty="0" err="1">
                <a:cs typeface="Calibri"/>
              </a:rPr>
              <a:t>kerrotaan</a:t>
            </a:r>
            <a:r>
              <a:rPr lang="en-US" dirty="0">
                <a:cs typeface="Calibri"/>
              </a:rPr>
              <a:t>. </a:t>
            </a:r>
            <a:r>
              <a:rPr lang="en-US" dirty="0" err="1">
                <a:cs typeface="Calibri"/>
              </a:rPr>
              <a:t>Vapen</a:t>
            </a:r>
            <a:r>
              <a:rPr lang="en-US" dirty="0">
                <a:cs typeface="Calibri"/>
              </a:rPr>
              <a:t> </a:t>
            </a:r>
            <a:r>
              <a:rPr lang="en-US" dirty="0" err="1">
                <a:cs typeface="Calibri"/>
              </a:rPr>
              <a:t>makunesteistä</a:t>
            </a:r>
            <a:r>
              <a:rPr lang="en-US" dirty="0">
                <a:cs typeface="Calibri"/>
              </a:rPr>
              <a:t> </a:t>
            </a:r>
            <a:r>
              <a:rPr lang="en-US" dirty="0" err="1">
                <a:cs typeface="Calibri"/>
              </a:rPr>
              <a:t>muodostuu</a:t>
            </a:r>
            <a:r>
              <a:rPr lang="en-US" dirty="0">
                <a:cs typeface="Calibri"/>
              </a:rPr>
              <a:t> </a:t>
            </a:r>
            <a:r>
              <a:rPr lang="en-US" dirty="0" err="1">
                <a:cs typeface="Calibri"/>
              </a:rPr>
              <a:t>myrkyllisiä</a:t>
            </a:r>
            <a:r>
              <a:rPr lang="en-US" dirty="0">
                <a:cs typeface="Calibri"/>
              </a:rPr>
              <a:t> </a:t>
            </a:r>
            <a:r>
              <a:rPr lang="en-US" dirty="0" err="1">
                <a:cs typeface="Calibri"/>
              </a:rPr>
              <a:t>yhdisteitä</a:t>
            </a:r>
            <a:r>
              <a:rPr lang="en-US" dirty="0">
                <a:cs typeface="Calibri"/>
              </a:rPr>
              <a:t> </a:t>
            </a:r>
            <a:r>
              <a:rPr lang="en-US" dirty="0" err="1">
                <a:cs typeface="Calibri"/>
              </a:rPr>
              <a:t>höyrystettynä</a:t>
            </a:r>
            <a:r>
              <a:rPr lang="en-US" dirty="0">
                <a:cs typeface="Calibri"/>
              </a:rPr>
              <a:t>.</a:t>
            </a:r>
          </a:p>
          <a:p>
            <a:pPr marL="228600" indent="-228600">
              <a:buAutoNum type="arabicPeriod"/>
            </a:pPr>
            <a:r>
              <a:rPr lang="en-US" dirty="0">
                <a:cs typeface="Calibri"/>
              </a:rPr>
              <a:t>Totta. </a:t>
            </a:r>
            <a:r>
              <a:rPr lang="en-US" dirty="0" err="1">
                <a:cs typeface="Calibri"/>
              </a:rPr>
              <a:t>Pitkäkestoinen</a:t>
            </a:r>
            <a:r>
              <a:rPr lang="en-US" dirty="0">
                <a:cs typeface="Calibri"/>
              </a:rPr>
              <a:t> </a:t>
            </a:r>
            <a:r>
              <a:rPr lang="en-US" dirty="0" err="1">
                <a:cs typeface="Calibri"/>
              </a:rPr>
              <a:t>säännöllinen</a:t>
            </a:r>
            <a:r>
              <a:rPr lang="en-US" dirty="0">
                <a:cs typeface="Calibri"/>
              </a:rPr>
              <a:t> </a:t>
            </a:r>
            <a:r>
              <a:rPr lang="en-US" dirty="0" err="1">
                <a:cs typeface="Calibri"/>
              </a:rPr>
              <a:t>päihteidenkäyttö</a:t>
            </a:r>
            <a:r>
              <a:rPr lang="en-US" dirty="0">
                <a:cs typeface="Calibri"/>
              </a:rPr>
              <a:t> </a:t>
            </a:r>
            <a:r>
              <a:rPr lang="en-US" dirty="0" err="1">
                <a:cs typeface="Calibri"/>
              </a:rPr>
              <a:t>aiheuttaa</a:t>
            </a:r>
            <a:r>
              <a:rPr lang="en-US" dirty="0">
                <a:cs typeface="Calibri"/>
              </a:rPr>
              <a:t> </a:t>
            </a:r>
            <a:r>
              <a:rPr lang="en-US" dirty="0" err="1">
                <a:cs typeface="Calibri"/>
              </a:rPr>
              <a:t>aina</a:t>
            </a:r>
            <a:r>
              <a:rPr lang="en-US" dirty="0">
                <a:cs typeface="Calibri"/>
              </a:rPr>
              <a:t> </a:t>
            </a:r>
            <a:r>
              <a:rPr lang="en-US" dirty="0" err="1">
                <a:cs typeface="Calibri"/>
              </a:rPr>
              <a:t>riippuvuuden</a:t>
            </a:r>
            <a:r>
              <a:rPr lang="en-US" dirty="0">
                <a:cs typeface="Calibri"/>
              </a:rPr>
              <a:t>. Se </a:t>
            </a:r>
            <a:r>
              <a:rPr lang="en-US" dirty="0" err="1">
                <a:cs typeface="Calibri"/>
              </a:rPr>
              <a:t>miten</a:t>
            </a:r>
            <a:r>
              <a:rPr lang="en-US" dirty="0">
                <a:cs typeface="Calibri"/>
              </a:rPr>
              <a:t> </a:t>
            </a:r>
            <a:r>
              <a:rPr lang="en-US" dirty="0" err="1">
                <a:cs typeface="Calibri"/>
              </a:rPr>
              <a:t>nopeasti</a:t>
            </a:r>
            <a:r>
              <a:rPr lang="en-US" dirty="0">
                <a:cs typeface="Calibri"/>
              </a:rPr>
              <a:t>, on </a:t>
            </a:r>
            <a:r>
              <a:rPr lang="en-US" dirty="0" err="1">
                <a:cs typeface="Calibri"/>
              </a:rPr>
              <a:t>kuitenkin</a:t>
            </a:r>
            <a:r>
              <a:rPr lang="en-US" dirty="0">
                <a:cs typeface="Calibri"/>
              </a:rPr>
              <a:t> </a:t>
            </a:r>
            <a:r>
              <a:rPr lang="en-US" dirty="0" err="1">
                <a:cs typeface="Calibri"/>
              </a:rPr>
              <a:t>yksilöllistä</a:t>
            </a:r>
            <a:r>
              <a:rPr lang="en-US" dirty="0">
                <a:cs typeface="Calibri"/>
              </a:rPr>
              <a:t>. </a:t>
            </a:r>
            <a:r>
              <a:rPr lang="en-US" dirty="0" err="1">
                <a:cs typeface="Calibri"/>
              </a:rPr>
              <a:t>Tämä</a:t>
            </a:r>
            <a:r>
              <a:rPr lang="en-US" dirty="0">
                <a:cs typeface="Calibri"/>
              </a:rPr>
              <a:t> </a:t>
            </a:r>
            <a:r>
              <a:rPr lang="en-US" dirty="0" err="1">
                <a:cs typeface="Calibri"/>
              </a:rPr>
              <a:t>aihe</a:t>
            </a:r>
            <a:r>
              <a:rPr lang="en-US" dirty="0">
                <a:cs typeface="Calibri"/>
              </a:rPr>
              <a:t> on 2. </a:t>
            </a:r>
            <a:r>
              <a:rPr lang="en-US" dirty="0" err="1">
                <a:cs typeface="Calibri"/>
              </a:rPr>
              <a:t>tunnin</a:t>
            </a:r>
            <a:r>
              <a:rPr lang="en-US" dirty="0">
                <a:cs typeface="Calibri"/>
              </a:rPr>
              <a:t> </a:t>
            </a:r>
            <a:r>
              <a:rPr lang="en-US" dirty="0" err="1">
                <a:cs typeface="Calibri"/>
              </a:rPr>
              <a:t>alussa</a:t>
            </a:r>
            <a:r>
              <a:rPr lang="en-US" dirty="0">
                <a:cs typeface="Calibri"/>
              </a:rPr>
              <a:t> </a:t>
            </a:r>
            <a:r>
              <a:rPr lang="en-US" dirty="0" err="1">
                <a:cs typeface="Calibri"/>
              </a:rPr>
              <a:t>jolloin</a:t>
            </a:r>
            <a:r>
              <a:rPr lang="en-US" dirty="0">
                <a:cs typeface="Calibri"/>
              </a:rPr>
              <a:t> </a:t>
            </a:r>
            <a:r>
              <a:rPr lang="en-US" dirty="0" err="1">
                <a:cs typeface="Calibri"/>
              </a:rPr>
              <a:t>asiaan</a:t>
            </a:r>
            <a:r>
              <a:rPr lang="en-US" dirty="0">
                <a:cs typeface="Calibri"/>
              </a:rPr>
              <a:t> </a:t>
            </a:r>
            <a:r>
              <a:rPr lang="en-US" dirty="0" err="1">
                <a:cs typeface="Calibri"/>
              </a:rPr>
              <a:t>voi</a:t>
            </a:r>
            <a:r>
              <a:rPr lang="en-US" dirty="0">
                <a:cs typeface="Calibri"/>
              </a:rPr>
              <a:t> </a:t>
            </a:r>
            <a:r>
              <a:rPr lang="en-US" dirty="0" err="1">
                <a:cs typeface="Calibri"/>
              </a:rPr>
              <a:t>palata</a:t>
            </a:r>
            <a:r>
              <a:rPr lang="en-US" dirty="0">
                <a:cs typeface="Calibri"/>
              </a:rPr>
              <a:t>. </a:t>
            </a:r>
          </a:p>
        </p:txBody>
      </p:sp>
      <p:sp>
        <p:nvSpPr>
          <p:cNvPr id="4" name="Slide Number Placeholder 3"/>
          <p:cNvSpPr>
            <a:spLocks noGrp="1"/>
          </p:cNvSpPr>
          <p:nvPr>
            <p:ph type="sldNum" sz="quarter" idx="5"/>
          </p:nvPr>
        </p:nvSpPr>
        <p:spPr/>
        <p:txBody>
          <a:bodyPr/>
          <a:lstStyle/>
          <a:p>
            <a:fld id="{DDBE7C63-45AC-462C-8CAC-E5D2ABECD87C}" type="slidenum">
              <a:t>6</a:t>
            </a:fld>
            <a:endParaRPr lang="en-US"/>
          </a:p>
        </p:txBody>
      </p:sp>
    </p:spTree>
    <p:extLst>
      <p:ext uri="{BB962C8B-B14F-4D97-AF65-F5344CB8AC3E}">
        <p14:creationId xmlns:p14="http://schemas.microsoft.com/office/powerpoint/2010/main" val="185599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err="1">
                <a:cs typeface="Calibri"/>
              </a:rPr>
              <a:t>YLE:n</a:t>
            </a:r>
            <a:r>
              <a:rPr lang="en-US" dirty="0">
                <a:cs typeface="Calibri"/>
              </a:rPr>
              <a:t> </a:t>
            </a:r>
            <a:r>
              <a:rPr lang="en-US" dirty="0" err="1">
                <a:cs typeface="Calibri"/>
              </a:rPr>
              <a:t>uutinen</a:t>
            </a:r>
            <a:r>
              <a:rPr lang="en-US" dirty="0">
                <a:cs typeface="Calibri"/>
              </a:rPr>
              <a:t>, </a:t>
            </a:r>
            <a:r>
              <a:rPr lang="en-US" dirty="0" err="1">
                <a:cs typeface="Calibri"/>
              </a:rPr>
              <a:t>tutkimus</a:t>
            </a:r>
            <a:r>
              <a:rPr lang="en-US" dirty="0">
                <a:cs typeface="Calibri"/>
              </a:rPr>
              <a:t> </a:t>
            </a:r>
            <a:r>
              <a:rPr lang="en-US" dirty="0" err="1">
                <a:cs typeface="Calibri"/>
              </a:rPr>
              <a:t>sähkötupakan</a:t>
            </a:r>
            <a:r>
              <a:rPr lang="en-US" dirty="0">
                <a:cs typeface="Calibri"/>
              </a:rPr>
              <a:t> </a:t>
            </a:r>
            <a:r>
              <a:rPr lang="en-US" dirty="0" err="1">
                <a:cs typeface="Calibri"/>
              </a:rPr>
              <a:t>haitoista</a:t>
            </a:r>
            <a:r>
              <a:rPr lang="en-US" dirty="0">
                <a:cs typeface="Calibri"/>
              </a:rPr>
              <a:t> 2023.</a:t>
            </a:r>
            <a:endParaRPr lang="fi-FI" dirty="0"/>
          </a:p>
        </p:txBody>
      </p:sp>
      <p:sp>
        <p:nvSpPr>
          <p:cNvPr id="4" name="Slide Number Placeholder 3"/>
          <p:cNvSpPr>
            <a:spLocks noGrp="1"/>
          </p:cNvSpPr>
          <p:nvPr>
            <p:ph type="sldNum" sz="quarter" idx="5"/>
          </p:nvPr>
        </p:nvSpPr>
        <p:spPr/>
        <p:txBody>
          <a:bodyPr/>
          <a:lstStyle/>
          <a:p>
            <a:fld id="{DDBE7C63-45AC-462C-8CAC-E5D2ABECD87C}" type="slidenum">
              <a:rPr lang="en-US"/>
              <a:t>7</a:t>
            </a:fld>
            <a:endParaRPr lang="en-US"/>
          </a:p>
        </p:txBody>
      </p:sp>
    </p:spTree>
    <p:extLst>
      <p:ext uri="{BB962C8B-B14F-4D97-AF65-F5344CB8AC3E}">
        <p14:creationId xmlns:p14="http://schemas.microsoft.com/office/powerpoint/2010/main" val="347810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err="1">
                <a:cs typeface="Calibri"/>
              </a:rPr>
              <a:t>Tämän</a:t>
            </a:r>
            <a:r>
              <a:rPr lang="en-US" b="1" dirty="0">
                <a:cs typeface="Calibri"/>
              </a:rPr>
              <a:t> </a:t>
            </a:r>
            <a:r>
              <a:rPr lang="en-US" b="1" dirty="0" err="1">
                <a:cs typeface="Calibri"/>
              </a:rPr>
              <a:t>tehtävän</a:t>
            </a:r>
            <a:r>
              <a:rPr lang="en-US" b="1" dirty="0">
                <a:cs typeface="Calibri"/>
              </a:rPr>
              <a:t> </a:t>
            </a:r>
            <a:r>
              <a:rPr lang="en-US" b="1" dirty="0" err="1">
                <a:cs typeface="Calibri"/>
              </a:rPr>
              <a:t>voi</a:t>
            </a:r>
            <a:r>
              <a:rPr lang="en-US" b="1" dirty="0">
                <a:cs typeface="Calibri"/>
              </a:rPr>
              <a:t> </a:t>
            </a:r>
            <a:r>
              <a:rPr lang="en-US" b="1" dirty="0" err="1">
                <a:cs typeface="Calibri"/>
              </a:rPr>
              <a:t>siirtää</a:t>
            </a:r>
            <a:r>
              <a:rPr lang="en-US" b="1" dirty="0">
                <a:cs typeface="Calibri"/>
              </a:rPr>
              <a:t> </a:t>
            </a:r>
            <a:r>
              <a:rPr lang="en-US" b="1" dirty="0" err="1">
                <a:cs typeface="Calibri"/>
              </a:rPr>
              <a:t>myös</a:t>
            </a:r>
            <a:r>
              <a:rPr lang="en-US" b="1" dirty="0">
                <a:cs typeface="Calibri"/>
              </a:rPr>
              <a:t> </a:t>
            </a:r>
            <a:r>
              <a:rPr lang="en-US" b="1" dirty="0" err="1">
                <a:cs typeface="Calibri"/>
              </a:rPr>
              <a:t>toisen</a:t>
            </a:r>
            <a:r>
              <a:rPr lang="en-US" b="1" dirty="0">
                <a:cs typeface="Calibri"/>
              </a:rPr>
              <a:t> </a:t>
            </a:r>
            <a:r>
              <a:rPr lang="en-US" b="1" dirty="0" err="1">
                <a:cs typeface="Calibri"/>
              </a:rPr>
              <a:t>tunnin</a:t>
            </a:r>
            <a:r>
              <a:rPr lang="en-US" b="1" dirty="0">
                <a:cs typeface="Calibri"/>
              </a:rPr>
              <a:t> </a:t>
            </a:r>
            <a:r>
              <a:rPr lang="en-US" b="1" dirty="0" err="1">
                <a:cs typeface="Calibri"/>
              </a:rPr>
              <a:t>alkuun</a:t>
            </a:r>
            <a:r>
              <a:rPr lang="en-US" b="1" dirty="0">
                <a:cs typeface="Calibri"/>
              </a:rPr>
              <a:t>.</a:t>
            </a:r>
          </a:p>
          <a:p>
            <a:pPr marL="171450" indent="-171450">
              <a:buFont typeface="Arial"/>
              <a:buChar char="•"/>
            </a:pPr>
            <a:r>
              <a:rPr lang="en-US" dirty="0" err="1">
                <a:cs typeface="Calibri"/>
              </a:rPr>
              <a:t>Keskustelussa</a:t>
            </a:r>
            <a:r>
              <a:rPr lang="en-US" dirty="0">
                <a:cs typeface="Calibri"/>
              </a:rPr>
              <a:t> on </a:t>
            </a:r>
            <a:r>
              <a:rPr lang="en-US" dirty="0" err="1">
                <a:cs typeface="Calibri"/>
              </a:rPr>
              <a:t>tärkeää</a:t>
            </a:r>
            <a:r>
              <a:rPr lang="en-US" dirty="0">
                <a:cs typeface="Calibri"/>
              </a:rPr>
              <a:t> </a:t>
            </a:r>
            <a:r>
              <a:rPr lang="en-US" dirty="0" err="1">
                <a:cs typeface="Calibri"/>
              </a:rPr>
              <a:t>nostaa</a:t>
            </a:r>
            <a:r>
              <a:rPr lang="en-US" dirty="0">
                <a:cs typeface="Calibri"/>
              </a:rPr>
              <a:t> </a:t>
            </a:r>
            <a:r>
              <a:rPr lang="en-US" dirty="0" err="1">
                <a:cs typeface="Calibri"/>
              </a:rPr>
              <a:t>esille</a:t>
            </a:r>
            <a:r>
              <a:rPr lang="en-US" dirty="0">
                <a:cs typeface="Calibri"/>
              </a:rPr>
              <a:t> </a:t>
            </a:r>
            <a:r>
              <a:rPr lang="en-US" dirty="0" err="1">
                <a:cs typeface="Calibri"/>
              </a:rPr>
              <a:t>väkivallan</a:t>
            </a:r>
            <a:r>
              <a:rPr lang="en-US" dirty="0">
                <a:cs typeface="Calibri"/>
              </a:rPr>
              <a:t> </a:t>
            </a:r>
            <a:r>
              <a:rPr lang="en-US" dirty="0" err="1">
                <a:cs typeface="Calibri"/>
              </a:rPr>
              <a:t>uhka</a:t>
            </a:r>
            <a:r>
              <a:rPr lang="en-US" dirty="0">
                <a:cs typeface="Calibri"/>
              </a:rPr>
              <a:t>. Eli </a:t>
            </a:r>
            <a:r>
              <a:rPr lang="en-US" dirty="0" err="1">
                <a:cs typeface="Calibri"/>
              </a:rPr>
              <a:t>korostaa</a:t>
            </a:r>
            <a:r>
              <a:rPr lang="en-US" dirty="0">
                <a:cs typeface="Calibri"/>
              </a:rPr>
              <a:t> </a:t>
            </a:r>
            <a:r>
              <a:rPr lang="en-US" dirty="0" err="1">
                <a:cs typeface="Calibri"/>
              </a:rPr>
              <a:t>ettei</a:t>
            </a:r>
            <a:r>
              <a:rPr lang="en-US" dirty="0">
                <a:cs typeface="Calibri"/>
              </a:rPr>
              <a:t> </a:t>
            </a:r>
            <a:r>
              <a:rPr lang="en-US" dirty="0" err="1">
                <a:cs typeface="Calibri"/>
              </a:rPr>
              <a:t>koskaan</a:t>
            </a:r>
            <a:r>
              <a:rPr lang="en-US" dirty="0">
                <a:cs typeface="Calibri"/>
              </a:rPr>
              <a:t> vie/</a:t>
            </a:r>
            <a:r>
              <a:rPr lang="en-US" dirty="0" err="1">
                <a:cs typeface="Calibri"/>
              </a:rPr>
              <a:t>hajota</a:t>
            </a:r>
            <a:r>
              <a:rPr lang="en-US" dirty="0">
                <a:cs typeface="Calibri"/>
              </a:rPr>
              <a:t> </a:t>
            </a:r>
            <a:r>
              <a:rPr lang="en-US" dirty="0" err="1">
                <a:cs typeface="Calibri"/>
              </a:rPr>
              <a:t>toisen</a:t>
            </a:r>
            <a:r>
              <a:rPr lang="en-US" dirty="0">
                <a:cs typeface="Calibri"/>
              </a:rPr>
              <a:t> </a:t>
            </a:r>
            <a:r>
              <a:rPr lang="en-US" dirty="0" err="1">
                <a:cs typeface="Calibri"/>
              </a:rPr>
              <a:t>omaisuutta</a:t>
            </a:r>
            <a:r>
              <a:rPr lang="en-US" dirty="0">
                <a:cs typeface="Calibri"/>
              </a:rPr>
              <a:t>. </a:t>
            </a:r>
            <a:endParaRPr lang="fi-FI" dirty="0"/>
          </a:p>
          <a:p>
            <a:pPr marL="171450" indent="-171450">
              <a:buFont typeface="Arial"/>
              <a:buChar char="•"/>
            </a:pPr>
            <a:r>
              <a:rPr lang="en-US" dirty="0" err="1">
                <a:cs typeface="Calibri"/>
              </a:rPr>
              <a:t>Hyvä</a:t>
            </a:r>
            <a:r>
              <a:rPr lang="en-US" dirty="0">
                <a:cs typeface="Calibri"/>
              </a:rPr>
              <a:t> </a:t>
            </a:r>
            <a:r>
              <a:rPr lang="en-US" dirty="0" err="1">
                <a:cs typeface="Calibri"/>
              </a:rPr>
              <a:t>toimintatapa</a:t>
            </a:r>
            <a:r>
              <a:rPr lang="en-US" dirty="0">
                <a:cs typeface="Calibri"/>
              </a:rPr>
              <a:t>: </a:t>
            </a:r>
            <a:r>
              <a:rPr lang="en-US" dirty="0" err="1">
                <a:cs typeface="Calibri"/>
              </a:rPr>
              <a:t>kieltäydy</a:t>
            </a:r>
            <a:r>
              <a:rPr lang="en-US" dirty="0">
                <a:cs typeface="Calibri"/>
              </a:rPr>
              <a:t>, </a:t>
            </a:r>
            <a:r>
              <a:rPr lang="en-US" dirty="0" err="1">
                <a:cs typeface="Calibri"/>
              </a:rPr>
              <a:t>poistu</a:t>
            </a:r>
            <a:r>
              <a:rPr lang="en-US" dirty="0">
                <a:cs typeface="Calibri"/>
              </a:rPr>
              <a:t> </a:t>
            </a:r>
            <a:r>
              <a:rPr lang="en-US" dirty="0" err="1">
                <a:cs typeface="Calibri"/>
              </a:rPr>
              <a:t>tilanteesta</a:t>
            </a:r>
            <a:r>
              <a:rPr lang="en-US" dirty="0">
                <a:cs typeface="Calibri"/>
              </a:rPr>
              <a:t>, </a:t>
            </a:r>
            <a:r>
              <a:rPr lang="en-US" dirty="0" err="1">
                <a:cs typeface="Calibri"/>
              </a:rPr>
              <a:t>kerro</a:t>
            </a:r>
            <a:r>
              <a:rPr lang="en-US" dirty="0">
                <a:cs typeface="Calibri"/>
              </a:rPr>
              <a:t> </a:t>
            </a:r>
            <a:r>
              <a:rPr lang="en-US" dirty="0" err="1">
                <a:cs typeface="Calibri"/>
              </a:rPr>
              <a:t>aikuiselle</a:t>
            </a:r>
            <a:r>
              <a:rPr lang="en-US" dirty="0">
                <a:cs typeface="Calibri"/>
              </a:rPr>
              <a:t>. </a:t>
            </a:r>
          </a:p>
          <a:p>
            <a:pPr marL="171450" indent="-171450">
              <a:buFont typeface="Arial"/>
              <a:buChar char="•"/>
            </a:pPr>
            <a:r>
              <a:rPr lang="en-US" dirty="0" err="1">
                <a:cs typeface="Calibri"/>
              </a:rPr>
              <a:t>Kieltäytymiseen</a:t>
            </a:r>
            <a:r>
              <a:rPr lang="en-US" dirty="0">
                <a:cs typeface="Calibri"/>
              </a:rPr>
              <a:t> </a:t>
            </a:r>
            <a:r>
              <a:rPr lang="en-US" dirty="0" err="1">
                <a:cs typeface="Calibri"/>
              </a:rPr>
              <a:t>ei</a:t>
            </a:r>
            <a:r>
              <a:rPr lang="en-US" dirty="0">
                <a:cs typeface="Calibri"/>
              </a:rPr>
              <a:t> ole </a:t>
            </a:r>
            <a:r>
              <a:rPr lang="en-US" dirty="0" err="1">
                <a:cs typeface="Calibri"/>
              </a:rPr>
              <a:t>väärää</a:t>
            </a:r>
            <a:r>
              <a:rPr lang="en-US" dirty="0">
                <a:cs typeface="Calibri"/>
              </a:rPr>
              <a:t> </a:t>
            </a:r>
            <a:r>
              <a:rPr lang="en-US" dirty="0" err="1">
                <a:cs typeface="Calibri"/>
              </a:rPr>
              <a:t>tapaa</a:t>
            </a:r>
            <a:r>
              <a:rPr lang="en-US" dirty="0">
                <a:cs typeface="Calibri"/>
              </a:rPr>
              <a:t>, </a:t>
            </a:r>
            <a:r>
              <a:rPr lang="en-US" dirty="0" err="1">
                <a:cs typeface="Calibri"/>
              </a:rPr>
              <a:t>kunhan</a:t>
            </a:r>
            <a:r>
              <a:rPr lang="en-US" dirty="0">
                <a:cs typeface="Calibri"/>
              </a:rPr>
              <a:t> </a:t>
            </a:r>
            <a:r>
              <a:rPr lang="en-US" dirty="0" err="1">
                <a:cs typeface="Calibri"/>
              </a:rPr>
              <a:t>siihen</a:t>
            </a:r>
            <a:r>
              <a:rPr lang="en-US" dirty="0">
                <a:cs typeface="Calibri"/>
              </a:rPr>
              <a:t> </a:t>
            </a:r>
            <a:r>
              <a:rPr lang="en-US" dirty="0" err="1">
                <a:cs typeface="Calibri"/>
              </a:rPr>
              <a:t>ei</a:t>
            </a:r>
            <a:r>
              <a:rPr lang="en-US" dirty="0">
                <a:cs typeface="Calibri"/>
              </a:rPr>
              <a:t> </a:t>
            </a:r>
            <a:r>
              <a:rPr lang="en-US" dirty="0" err="1">
                <a:cs typeface="Calibri"/>
              </a:rPr>
              <a:t>liity</a:t>
            </a:r>
            <a:r>
              <a:rPr lang="en-US" dirty="0">
                <a:cs typeface="Calibri"/>
              </a:rPr>
              <a:t> </a:t>
            </a:r>
            <a:r>
              <a:rPr lang="en-US" dirty="0" err="1">
                <a:cs typeface="Calibri"/>
              </a:rPr>
              <a:t>uhkailua</a:t>
            </a:r>
            <a:r>
              <a:rPr lang="en-US" dirty="0">
                <a:cs typeface="Calibri"/>
              </a:rPr>
              <a:t>, </a:t>
            </a:r>
            <a:r>
              <a:rPr lang="en-US" dirty="0" err="1">
                <a:cs typeface="Calibri"/>
              </a:rPr>
              <a:t>varastamista</a:t>
            </a:r>
            <a:r>
              <a:rPr lang="en-US" dirty="0">
                <a:cs typeface="Calibri"/>
              </a:rPr>
              <a:t> tai </a:t>
            </a:r>
            <a:r>
              <a:rPr lang="en-US" dirty="0" err="1">
                <a:cs typeface="Calibri"/>
              </a:rPr>
              <a:t>väkivaltaa</a:t>
            </a:r>
            <a:r>
              <a:rPr lang="en-US" dirty="0">
                <a:cs typeface="Calibri"/>
              </a:rPr>
              <a:t>. </a:t>
            </a:r>
          </a:p>
          <a:p>
            <a:pPr marL="171450" indent="-171450">
              <a:buFont typeface="Arial"/>
              <a:buChar char="•"/>
            </a:pPr>
            <a:r>
              <a:rPr lang="en-US" dirty="0">
                <a:cs typeface="Calibri"/>
              </a:rPr>
              <a:t>Aina </a:t>
            </a:r>
            <a:r>
              <a:rPr lang="en-US" dirty="0" err="1">
                <a:cs typeface="Calibri"/>
              </a:rPr>
              <a:t>oma</a:t>
            </a:r>
            <a:r>
              <a:rPr lang="en-US" dirty="0">
                <a:cs typeface="Calibri"/>
              </a:rPr>
              <a:t> </a:t>
            </a:r>
            <a:r>
              <a:rPr lang="en-US" dirty="0" err="1">
                <a:cs typeface="Calibri"/>
              </a:rPr>
              <a:t>turvallisuus</a:t>
            </a:r>
            <a:r>
              <a:rPr lang="en-US" dirty="0">
                <a:cs typeface="Calibri"/>
              </a:rPr>
              <a:t> </a:t>
            </a:r>
            <a:r>
              <a:rPr lang="en-US" dirty="0" err="1">
                <a:cs typeface="Calibri"/>
              </a:rPr>
              <a:t>edellä</a:t>
            </a:r>
            <a:r>
              <a:rPr lang="en-US" dirty="0">
                <a:cs typeface="Calibri"/>
              </a:rPr>
              <a:t> </a:t>
            </a:r>
            <a:r>
              <a:rPr lang="en-US" dirty="0" err="1">
                <a:cs typeface="Calibri"/>
              </a:rPr>
              <a:t>kaikissa</a:t>
            </a:r>
            <a:r>
              <a:rPr lang="en-US" dirty="0">
                <a:cs typeface="Calibri"/>
              </a:rPr>
              <a:t> </a:t>
            </a:r>
            <a:r>
              <a:rPr lang="en-US" dirty="0" err="1">
                <a:cs typeface="Calibri"/>
              </a:rPr>
              <a:t>tilanteissa</a:t>
            </a:r>
            <a:r>
              <a:rPr lang="en-US" dirty="0">
                <a:cs typeface="Calibri"/>
              </a:rPr>
              <a:t>!</a:t>
            </a: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rPr lang="en-US"/>
              <a:t>8</a:t>
            </a:fld>
            <a:endParaRPr lang="en-US"/>
          </a:p>
        </p:txBody>
      </p:sp>
    </p:spTree>
    <p:extLst>
      <p:ext uri="{BB962C8B-B14F-4D97-AF65-F5344CB8AC3E}">
        <p14:creationId xmlns:p14="http://schemas.microsoft.com/office/powerpoint/2010/main" val="263924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Tunnin aiheena päihteiden vaikutuksista riippuvuus. Seuraavassa diassa kerrataan ensimmäisen tunnin ikärajat päihteiden osalta. Jos tunnit on pidetty peräkkäin, tämän voi ohittaa ja siirtyä riippuvuus aiheeseen.</a:t>
            </a:r>
          </a:p>
        </p:txBody>
      </p:sp>
      <p:sp>
        <p:nvSpPr>
          <p:cNvPr id="4" name="Dian numeron paikkamerkki 3"/>
          <p:cNvSpPr>
            <a:spLocks noGrp="1"/>
          </p:cNvSpPr>
          <p:nvPr>
            <p:ph type="sldNum" sz="quarter" idx="5"/>
          </p:nvPr>
        </p:nvSpPr>
        <p:spPr/>
        <p:txBody>
          <a:bodyPr/>
          <a:lstStyle/>
          <a:p>
            <a:fld id="{DDBE7C63-45AC-462C-8CAC-E5D2ABECD87C}" type="slidenum">
              <a:rPr lang="fi-FI" smtClean="0"/>
              <a:t>9</a:t>
            </a:fld>
            <a:endParaRPr lang="fi-FI"/>
          </a:p>
        </p:txBody>
      </p:sp>
    </p:spTree>
    <p:extLst>
      <p:ext uri="{BB962C8B-B14F-4D97-AF65-F5344CB8AC3E}">
        <p14:creationId xmlns:p14="http://schemas.microsoft.com/office/powerpoint/2010/main" val="235720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Muistellaan mitkä päihteet kuuluivat mihinkin lokeroon. Tämän voi toteuttaa keskustellen, tai viitaten niin että nuoret pääsevät vastaamaan.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Alle 18-vuotiailta on kaikki päihteet kielletty.</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K-18 Nikotiinituotteet, miedot alkoholijuomat. Nuuska on poikkeus, sen käyttö on laillista täysi-ikäisille. Nuuskan myynti, ostaminen ja lahjoittaminen on kuitenkin Suomessa kielletty.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K-20 Väkevät alkoholijuomat.</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Ulkomailta tilatut sähkötupakat (eli lähes kaikki joita nuorilla on hallussa) ovat laittomia, koska nikotiinin määrä ylittää lain salliman 20mg.</a:t>
            </a:r>
            <a:endParaRPr lang="fi-FI" sz="1800" kern="100" dirty="0">
              <a:effectLst/>
              <a:latin typeface="Aptos"/>
              <a:ea typeface="Aptos"/>
              <a:cs typeface="Times New Roman" panose="02020603050405020304" pitchFamily="18" charset="0"/>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DBE7C63-45AC-462C-8CAC-E5D2ABECD87C}" type="slidenum">
              <a:t>10</a:t>
            </a:fld>
            <a:endParaRPr lang="en-US"/>
          </a:p>
        </p:txBody>
      </p:sp>
    </p:spTree>
    <p:extLst>
      <p:ext uri="{BB962C8B-B14F-4D97-AF65-F5344CB8AC3E}">
        <p14:creationId xmlns:p14="http://schemas.microsoft.com/office/powerpoint/2010/main" val="298067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0.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33922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420749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39244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58628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0975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8.10.2025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8036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8.10.2025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336725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tsikko + kaareva kuv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Pääotsikko"/>
          <p:cNvSpPr>
            <a:spLocks noGrp="1"/>
          </p:cNvSpPr>
          <p:nvPr>
            <p:ph type="ctrTitle" hasCustomPrompt="1"/>
          </p:nvPr>
        </p:nvSpPr>
        <p:spPr>
          <a:xfrm>
            <a:off x="6602096" y="2317820"/>
            <a:ext cx="5018313" cy="2222360"/>
          </a:xfrm>
        </p:spPr>
        <p:txBody>
          <a:bodyPr anchor="ctr" anchorCtr="0">
            <a:noAutofit/>
          </a:bodyPr>
          <a:lstStyle>
            <a:lvl1pPr>
              <a:lnSpc>
                <a:spcPct val="80000"/>
              </a:lnSpc>
              <a:defRPr sz="8000" spc="-200" baseline="0">
                <a:solidFill>
                  <a:schemeClr val="bg2"/>
                </a:solidFill>
              </a:defRPr>
            </a:lvl1pPr>
          </a:lstStyle>
          <a:p>
            <a:r>
              <a:rPr lang="fi-FI" dirty="0"/>
              <a:t>Muokkaa otsikkoa</a:t>
            </a:r>
            <a:endParaRPr lang="en-US" dirty="0"/>
          </a:p>
        </p:txBody>
      </p:sp>
      <p:sp>
        <p:nvSpPr>
          <p:cNvPr id="7" name="Alaotsikko">
            <a:extLst>
              <a:ext uri="{FF2B5EF4-FFF2-40B4-BE49-F238E27FC236}">
                <a16:creationId xmlns:a16="http://schemas.microsoft.com/office/drawing/2014/main" id="{C64CF030-755E-7DA3-721C-16AB93895BFD}"/>
              </a:ext>
            </a:extLst>
          </p:cNvPr>
          <p:cNvSpPr>
            <a:spLocks noGrp="1"/>
          </p:cNvSpPr>
          <p:nvPr>
            <p:ph type="subTitle" idx="1" hasCustomPrompt="1"/>
          </p:nvPr>
        </p:nvSpPr>
        <p:spPr>
          <a:xfrm>
            <a:off x="6602097" y="4660791"/>
            <a:ext cx="5018312" cy="585081"/>
          </a:xfrm>
          <a:prstGeom prst="rect">
            <a:avLst/>
          </a:prstGeom>
        </p:spPr>
        <p:txBody>
          <a:bodyPr lIns="0" rIns="0" anchor="t" anchorCtr="0">
            <a:noAutofit/>
          </a:bodyPr>
          <a:lstStyle>
            <a:lvl1pPr marL="0" indent="0" algn="l">
              <a:lnSpc>
                <a:spcPct val="100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2" name="Kuvan paikkamerkki">
            <a:extLst>
              <a:ext uri="{FF2B5EF4-FFF2-40B4-BE49-F238E27FC236}">
                <a16:creationId xmlns:a16="http://schemas.microsoft.com/office/drawing/2014/main" id="{23DF094B-952A-029C-852B-6ED629746F6C}"/>
              </a:ext>
            </a:extLst>
          </p:cNvPr>
          <p:cNvSpPr>
            <a:spLocks noGrp="1"/>
          </p:cNvSpPr>
          <p:nvPr>
            <p:ph type="pic" sz="quarter" idx="13" hasCustomPrompt="1"/>
          </p:nvPr>
        </p:nvSpPr>
        <p:spPr>
          <a:xfrm>
            <a:off x="0" y="-5400"/>
            <a:ext cx="6096000" cy="68688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0" name="Kuvaaja">
            <a:extLst>
              <a:ext uri="{FF2B5EF4-FFF2-40B4-BE49-F238E27FC236}">
                <a16:creationId xmlns:a16="http://schemas.microsoft.com/office/drawing/2014/main" id="{BD83F1B7-6C9C-CEF7-D447-7A1A30F363E2}"/>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5" name="800">
            <a:extLst>
              <a:ext uri="{FF2B5EF4-FFF2-40B4-BE49-F238E27FC236}">
                <a16:creationId xmlns:a16="http://schemas.microsoft.com/office/drawing/2014/main" id="{15657B6A-C049-3592-7C9A-E6640B6CC5D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9103B39C-58C5-856B-46B6-A0BD235D9C7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85129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 raid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3078258" y="2274582"/>
            <a:ext cx="8255475" cy="2308837"/>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3078258" y="4717084"/>
            <a:ext cx="8255475"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grpSp>
        <p:nvGrpSpPr>
          <p:cNvPr id="3" name="Raidat">
            <a:extLst>
              <a:ext uri="{FF2B5EF4-FFF2-40B4-BE49-F238E27FC236}">
                <a16:creationId xmlns:a16="http://schemas.microsoft.com/office/drawing/2014/main" id="{340AEC8B-34A2-7284-71D8-1885A5AAD914}"/>
              </a:ext>
              <a:ext uri="{C183D7F6-B498-43B3-948B-1728B52AA6E4}">
                <adec:decorative xmlns:adec="http://schemas.microsoft.com/office/drawing/2017/decorative" val="1"/>
              </a:ext>
            </a:extLst>
          </p:cNvPr>
          <p:cNvGrpSpPr/>
          <p:nvPr userDrawn="1"/>
        </p:nvGrpSpPr>
        <p:grpSpPr>
          <a:xfrm>
            <a:off x="-4414" y="-1"/>
            <a:ext cx="2299252" cy="6858001"/>
            <a:chOff x="10065368" y="-1"/>
            <a:chExt cx="2130116" cy="6858001"/>
          </a:xfrm>
          <a:solidFill>
            <a:schemeClr val="bg2"/>
          </a:solidFill>
        </p:grpSpPr>
        <p:sp>
          <p:nvSpPr>
            <p:cNvPr id="5" name="Suorakulmio 4">
              <a:extLst>
                <a:ext uri="{FF2B5EF4-FFF2-40B4-BE49-F238E27FC236}">
                  <a16:creationId xmlns:a16="http://schemas.microsoft.com/office/drawing/2014/main" id="{777DF43F-843A-96EF-666F-F00231B60B74}"/>
                </a:ext>
              </a:extLst>
            </p:cNvPr>
            <p:cNvSpPr>
              <a:spLocks/>
            </p:cNvSpPr>
            <p:nvPr userDrawn="1"/>
          </p:nvSpPr>
          <p:spPr>
            <a:xfrm>
              <a:off x="10065368" y="-1"/>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9CA4C15A-7E30-04F7-B06C-0111EB14748B}"/>
                </a:ext>
              </a:extLst>
            </p:cNvPr>
            <p:cNvSpPr>
              <a:spLocks/>
            </p:cNvSpPr>
            <p:nvPr userDrawn="1"/>
          </p:nvSpPr>
          <p:spPr>
            <a:xfrm>
              <a:off x="10065368" y="547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A24009D-84D6-4BF1-D274-C2B7AF9CBAA8}"/>
                </a:ext>
              </a:extLst>
            </p:cNvPr>
            <p:cNvSpPr>
              <a:spLocks/>
            </p:cNvSpPr>
            <p:nvPr userDrawn="1"/>
          </p:nvSpPr>
          <p:spPr>
            <a:xfrm>
              <a:off x="10065368" y="1095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FE1BE785-25A4-71F1-0CFD-1541D36298BD}"/>
                </a:ext>
              </a:extLst>
            </p:cNvPr>
            <p:cNvSpPr>
              <a:spLocks/>
            </p:cNvSpPr>
            <p:nvPr userDrawn="1"/>
          </p:nvSpPr>
          <p:spPr>
            <a:xfrm>
              <a:off x="10065368" y="1643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FDC194F-8C3A-4FF3-BB17-C82A5B8CEED0}"/>
                </a:ext>
              </a:extLst>
            </p:cNvPr>
            <p:cNvSpPr>
              <a:spLocks/>
            </p:cNvSpPr>
            <p:nvPr userDrawn="1"/>
          </p:nvSpPr>
          <p:spPr>
            <a:xfrm>
              <a:off x="10065368" y="2191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444CD19E-092F-574A-A6C3-597D27204FF8}"/>
                </a:ext>
              </a:extLst>
            </p:cNvPr>
            <p:cNvSpPr>
              <a:spLocks/>
            </p:cNvSpPr>
            <p:nvPr userDrawn="1"/>
          </p:nvSpPr>
          <p:spPr>
            <a:xfrm>
              <a:off x="10065368" y="2738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A5600F91-40C6-43A5-51D6-C689AF2C8D0F}"/>
                </a:ext>
              </a:extLst>
            </p:cNvPr>
            <p:cNvSpPr>
              <a:spLocks/>
            </p:cNvSpPr>
            <p:nvPr userDrawn="1"/>
          </p:nvSpPr>
          <p:spPr>
            <a:xfrm>
              <a:off x="10065368" y="3286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DB7EA6D-57E2-69CF-0E9E-374146229CCD}"/>
                </a:ext>
              </a:extLst>
            </p:cNvPr>
            <p:cNvSpPr>
              <a:spLocks/>
            </p:cNvSpPr>
            <p:nvPr userDrawn="1"/>
          </p:nvSpPr>
          <p:spPr>
            <a:xfrm>
              <a:off x="10065368" y="3834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FF9048B6-23D0-89D6-07A7-6470ED01602D}"/>
                </a:ext>
              </a:extLst>
            </p:cNvPr>
            <p:cNvSpPr>
              <a:spLocks/>
            </p:cNvSpPr>
            <p:nvPr userDrawn="1"/>
          </p:nvSpPr>
          <p:spPr>
            <a:xfrm>
              <a:off x="10065368" y="4382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F6E7DE-3D85-CB2D-23F2-DE9B96FD61D7}"/>
                </a:ext>
              </a:extLst>
            </p:cNvPr>
            <p:cNvSpPr>
              <a:spLocks/>
            </p:cNvSpPr>
            <p:nvPr userDrawn="1"/>
          </p:nvSpPr>
          <p:spPr>
            <a:xfrm>
              <a:off x="10065368" y="4930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2CB7213A-5DC4-5EAB-3731-731E44006417}"/>
                </a:ext>
              </a:extLst>
            </p:cNvPr>
            <p:cNvSpPr>
              <a:spLocks/>
            </p:cNvSpPr>
            <p:nvPr userDrawn="1"/>
          </p:nvSpPr>
          <p:spPr>
            <a:xfrm>
              <a:off x="10065368" y="5477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830463F5-BDCF-92DA-8901-9190EB6869D5}"/>
                </a:ext>
              </a:extLst>
            </p:cNvPr>
            <p:cNvSpPr>
              <a:spLocks/>
            </p:cNvSpPr>
            <p:nvPr userDrawn="1"/>
          </p:nvSpPr>
          <p:spPr>
            <a:xfrm>
              <a:off x="10065368" y="6025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188155C5-4EB0-696B-7883-454D92937816}"/>
                </a:ext>
              </a:extLst>
            </p:cNvPr>
            <p:cNvSpPr>
              <a:spLocks/>
            </p:cNvSpPr>
            <p:nvPr userDrawn="1"/>
          </p:nvSpPr>
          <p:spPr>
            <a:xfrm>
              <a:off x="10065368" y="6573600"/>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9" name="800">
            <a:extLst>
              <a:ext uri="{FF2B5EF4-FFF2-40B4-BE49-F238E27FC236}">
                <a16:creationId xmlns:a16="http://schemas.microsoft.com/office/drawing/2014/main" id="{8C2B8073-9A88-163A-F2CD-AD0AE9DFE99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2" name="Vaakuna">
            <a:extLst>
              <a:ext uri="{FF2B5EF4-FFF2-40B4-BE49-F238E27FC236}">
                <a16:creationId xmlns:a16="http://schemas.microsoft.com/office/drawing/2014/main" id="{ABEBD45E-12FC-7815-DCB4-CC11456847B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51479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kaari">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8AB6E32C-6D46-712E-7623-AE25EA1B4F97}"/>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p:cNvSpPr>
            <a:spLocks noGrp="1"/>
          </p:cNvSpPr>
          <p:nvPr>
            <p:ph type="ctrTitle" hasCustomPrompt="1"/>
          </p:nvPr>
        </p:nvSpPr>
        <p:spPr>
          <a:xfrm>
            <a:off x="1057925" y="2033906"/>
            <a:ext cx="9536184" cy="2790188"/>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1057925" y="4922406"/>
            <a:ext cx="8416013"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402110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siintyjän esitte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042692" y="1086377"/>
            <a:ext cx="5759012" cy="839997"/>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Esiintyjän nimi</a:t>
            </a:r>
            <a:endParaRPr lang="en-US" dirty="0"/>
          </a:p>
        </p:txBody>
      </p:sp>
      <p:sp>
        <p:nvSpPr>
          <p:cNvPr id="6" name="Titteli">
            <a:extLst>
              <a:ext uri="{FF2B5EF4-FFF2-40B4-BE49-F238E27FC236}">
                <a16:creationId xmlns:a16="http://schemas.microsoft.com/office/drawing/2014/main" id="{619EB2D6-81D5-B0DF-380A-1A77EE1A15A1}"/>
              </a:ext>
            </a:extLst>
          </p:cNvPr>
          <p:cNvSpPr>
            <a:spLocks noGrp="1"/>
          </p:cNvSpPr>
          <p:nvPr>
            <p:ph type="subTitle" idx="23" hasCustomPrompt="1"/>
          </p:nvPr>
        </p:nvSpPr>
        <p:spPr>
          <a:xfrm>
            <a:off x="4042693" y="2018237"/>
            <a:ext cx="5759011" cy="365161"/>
          </a:xfrm>
          <a:prstGeom prst="rect">
            <a:avLst/>
          </a:prstGeom>
        </p:spPr>
        <p:txBody>
          <a:bodyPr lIns="0" rIns="0" anchor="ctr" anchorCtr="0">
            <a:noAutofit/>
          </a:bodyPr>
          <a:lstStyle>
            <a:lvl1pPr marL="0" indent="0" algn="l">
              <a:lnSpc>
                <a:spcPct val="100000"/>
              </a:lnSpc>
              <a:spcAft>
                <a:spcPts val="0"/>
              </a:spcAft>
              <a:buNone/>
              <a:defRPr sz="27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Titteli</a:t>
            </a:r>
            <a:endParaRPr lang="en-US" dirty="0"/>
          </a:p>
        </p:txBody>
      </p:sp>
      <p:sp>
        <p:nvSpPr>
          <p:cNvPr id="4" name="Tekstin paikkamerkki">
            <a:extLst>
              <a:ext uri="{FF2B5EF4-FFF2-40B4-BE49-F238E27FC236}">
                <a16:creationId xmlns:a16="http://schemas.microsoft.com/office/drawing/2014/main" id="{97FE2668-A743-2F30-7993-D36B2D820302}"/>
              </a:ext>
            </a:extLst>
          </p:cNvPr>
          <p:cNvSpPr>
            <a:spLocks noGrp="1"/>
          </p:cNvSpPr>
          <p:nvPr>
            <p:ph type="body" sz="quarter" idx="25" hasCustomPrompt="1"/>
          </p:nvPr>
        </p:nvSpPr>
        <p:spPr>
          <a:xfrm>
            <a:off x="4042689" y="2475260"/>
            <a:ext cx="4908806" cy="953739"/>
          </a:xfrm>
          <a:prstGeom prst="roundRect">
            <a:avLst>
              <a:gd name="adj" fmla="val 0"/>
            </a:avLst>
          </a:prstGeom>
          <a:noFill/>
          <a:ln w="22225">
            <a:noFill/>
          </a:ln>
        </p:spPr>
        <p:txBody>
          <a:bodyPr lIns="0" rIns="0" anchor="t" anchorCtr="0">
            <a:noAutofit/>
          </a:bodyPr>
          <a:lstStyle>
            <a:lvl1pPr marL="0" indent="0">
              <a:lnSpc>
                <a:spcPct val="107000"/>
              </a:lnSpc>
              <a:spcAft>
                <a:spcPts val="400"/>
              </a:spcAft>
              <a:buNone/>
              <a:defRPr sz="1900"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Tärkeää nostettavaa, yhteystiedot tms.</a:t>
            </a:r>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913942" y="4087706"/>
            <a:ext cx="6087359" cy="2053787"/>
          </a:xfrm>
          <a:prstGeom prst="roundRect">
            <a:avLst>
              <a:gd name="adj" fmla="val 0"/>
            </a:avLst>
          </a:prstGeom>
          <a:noFill/>
        </p:spPr>
        <p:txBody>
          <a:bodyPr vert="horz" lIns="0" tIns="0" rIns="0" bIns="0" rtlCol="0" anchor="t" anchorCtr="0">
            <a:noAutofit/>
          </a:bodyPr>
          <a:lstStyle>
            <a:lvl1pPr marL="239994" indent="-239994">
              <a:lnSpc>
                <a:spcPct val="107000"/>
              </a:lnSpc>
              <a:spcAft>
                <a:spcPts val="1000"/>
              </a:spcAft>
              <a:buClr>
                <a:schemeClr val="tx1"/>
              </a:buClr>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Tietoja esiintyjästä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913942" y="943886"/>
            <a:ext cx="2686796" cy="2686796"/>
          </a:xfrm>
          <a:prstGeom prst="roundRect">
            <a:avLst>
              <a:gd name="adj" fmla="val 4775"/>
            </a:avLst>
          </a:prstGeom>
          <a:noFill/>
        </p:spPr>
        <p:txBody>
          <a:bodyPr lIns="72000" tIns="72000" rIns="72000" anchor="t"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4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esiintyjän kuva: </a:t>
            </a:r>
            <a:br>
              <a:rPr lang="fi-FI" dirty="0"/>
            </a:br>
            <a:r>
              <a:rPr lang="fi-FI" dirty="0"/>
              <a:t>klikkaa keskellä olevaa ikonia. </a:t>
            </a:r>
          </a:p>
        </p:txBody>
      </p:sp>
      <p:pic>
        <p:nvPicPr>
          <p:cNvPr id="10" name="800">
            <a:extLst>
              <a:ext uri="{FF2B5EF4-FFF2-40B4-BE49-F238E27FC236}">
                <a16:creationId xmlns:a16="http://schemas.microsoft.com/office/drawing/2014/main" id="{F47BFA32-7C3C-5F7A-BC3F-414BA660CD5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1" name="Vaakuna">
            <a:extLst>
              <a:ext uri="{FF2B5EF4-FFF2-40B4-BE49-F238E27FC236}">
                <a16:creationId xmlns:a16="http://schemas.microsoft.com/office/drawing/2014/main" id="{6388CEFB-33BF-8CEC-A93F-57D1E9B6AF7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12586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72942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D964BA91-9CD5-3ACB-7F23-E5D13BF02DA1}"/>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09E8DA99-B9B4-7C82-8A61-C355879141A6}"/>
              </a:ext>
            </a:extLst>
          </p:cNvPr>
          <p:cNvSpPr>
            <a:spLocks noGrp="1"/>
          </p:cNvSpPr>
          <p:nvPr>
            <p:ph type="title" hasCustomPrompt="1"/>
          </p:nvPr>
        </p:nvSpPr>
        <p:spPr>
          <a:xfrm>
            <a:off x="1135369" y="1826556"/>
            <a:ext cx="8524571" cy="715331"/>
          </a:xfrm>
          <a:prstGeom prst="rect">
            <a:avLst/>
          </a:prstGeom>
        </p:spPr>
        <p:txBody>
          <a:bodyPr vert="horz" lIns="0" tIns="0" rIns="0" bIns="0" rtlCol="0" anchor="ctr" anchorCtr="0">
            <a:noAutofit/>
          </a:bodyPr>
          <a:lstStyle>
            <a:lvl1pPr>
              <a:lnSpc>
                <a:spcPct val="90000"/>
              </a:lnSpc>
              <a:defRPr sz="7200" spc="-150" baseline="0">
                <a:solidFill>
                  <a:schemeClr val="bg2"/>
                </a:solidFill>
              </a:defRPr>
            </a:lvl1pPr>
          </a:lstStyle>
          <a:p>
            <a:r>
              <a:rPr lang="fi-FI" dirty="0"/>
              <a:t>Muokkaa otsikkoa</a:t>
            </a:r>
            <a:endParaRPr lang="en-US" dirty="0"/>
          </a:p>
        </p:txBody>
      </p:sp>
      <p:sp>
        <p:nvSpPr>
          <p:cNvPr id="3" name="Teksti">
            <a:extLst>
              <a:ext uri="{FF2B5EF4-FFF2-40B4-BE49-F238E27FC236}">
                <a16:creationId xmlns:a16="http://schemas.microsoft.com/office/drawing/2014/main" id="{A04C0188-FA0E-BDAA-7B37-3B1FBADEF2F9}"/>
              </a:ext>
            </a:extLst>
          </p:cNvPr>
          <p:cNvSpPr>
            <a:spLocks noGrp="1"/>
          </p:cNvSpPr>
          <p:nvPr>
            <p:ph type="body" sz="quarter" idx="15" hasCustomPrompt="1"/>
          </p:nvPr>
        </p:nvSpPr>
        <p:spPr>
          <a:xfrm>
            <a:off x="1135369"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a:p>
            <a:pPr marL="0" marR="0" lvl="0" indent="0" algn="l" defTabSz="609570" rtl="0" eaLnBrk="1" fontAlgn="auto" latinLnBrk="0" hangingPunct="1">
              <a:lnSpc>
                <a:spcPct val="107000"/>
              </a:lnSpc>
              <a:spcBef>
                <a:spcPts val="0"/>
              </a:spcBef>
              <a:spcAft>
                <a:spcPts val="1600"/>
              </a:spcAft>
              <a:buClrTx/>
              <a:buSzTx/>
              <a:buFont typeface="Arial"/>
              <a:buNone/>
              <a:tabLst/>
              <a:defRPr/>
            </a:pPr>
            <a:endParaRPr lang="fi-FI" noProof="0" dirty="0"/>
          </a:p>
        </p:txBody>
      </p:sp>
      <p:sp>
        <p:nvSpPr>
          <p:cNvPr id="8" name="Teksti">
            <a:extLst>
              <a:ext uri="{FF2B5EF4-FFF2-40B4-BE49-F238E27FC236}">
                <a16:creationId xmlns:a16="http://schemas.microsoft.com/office/drawing/2014/main" id="{4E06A3FA-D67F-8CD4-2A8D-97FA2E616890}"/>
              </a:ext>
            </a:extLst>
          </p:cNvPr>
          <p:cNvSpPr>
            <a:spLocks noGrp="1"/>
          </p:cNvSpPr>
          <p:nvPr>
            <p:ph type="body" sz="quarter" idx="16" hasCustomPrompt="1"/>
          </p:nvPr>
        </p:nvSpPr>
        <p:spPr>
          <a:xfrm>
            <a:off x="6277970"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p:txBody>
      </p:sp>
      <p:pic>
        <p:nvPicPr>
          <p:cNvPr id="6" name="800">
            <a:extLst>
              <a:ext uri="{FF2B5EF4-FFF2-40B4-BE49-F238E27FC236}">
                <a16:creationId xmlns:a16="http://schemas.microsoft.com/office/drawing/2014/main" id="{6AC15A56-08E7-5024-B1BE-7A094E090E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7" name="Vaakuna">
            <a:extLst>
              <a:ext uri="{FF2B5EF4-FFF2-40B4-BE49-F238E27FC236}">
                <a16:creationId xmlns:a16="http://schemas.microsoft.com/office/drawing/2014/main" id="{07B95F4E-609E-3CFB-2269-6C1F97A483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715652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eroitu väliotsikk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Numero">
            <a:extLst>
              <a:ext uri="{FF2B5EF4-FFF2-40B4-BE49-F238E27FC236}">
                <a16:creationId xmlns:a16="http://schemas.microsoft.com/office/drawing/2014/main" id="{D57041E5-369A-D442-FDB5-9A0BCF7803D9}"/>
              </a:ext>
            </a:extLst>
          </p:cNvPr>
          <p:cNvSpPr>
            <a:spLocks noGrp="1"/>
          </p:cNvSpPr>
          <p:nvPr>
            <p:ph type="body" sz="quarter" idx="10" hasCustomPrompt="1"/>
          </p:nvPr>
        </p:nvSpPr>
        <p:spPr>
          <a:xfrm>
            <a:off x="271079" y="836578"/>
            <a:ext cx="3979107" cy="1583708"/>
          </a:xfrm>
        </p:spPr>
        <p:txBody>
          <a:bodyPr lIns="0" tIns="0" rIns="0" bIns="0" anchor="ctr" anchorCtr="0">
            <a:noAutofit/>
          </a:bodyPr>
          <a:lstStyle>
            <a:lvl1pPr marL="0" indent="0" algn="l">
              <a:lnSpc>
                <a:spcPct val="70000"/>
              </a:lnSpc>
              <a:spcAft>
                <a:spcPts val="0"/>
              </a:spcAft>
              <a:buNone/>
              <a:defRPr sz="17700" b="1" spc="-200" baseline="0">
                <a:solidFill>
                  <a:schemeClr val="bg2"/>
                </a:solidFill>
              </a:defRPr>
            </a:lvl1pPr>
          </a:lstStyle>
          <a:p>
            <a:pPr lvl="0"/>
            <a:r>
              <a:rPr lang="fi-FI" dirty="0"/>
              <a:t>00</a:t>
            </a:r>
          </a:p>
        </p:txBody>
      </p:sp>
      <p:sp>
        <p:nvSpPr>
          <p:cNvPr id="8" name="Otsikko"/>
          <p:cNvSpPr>
            <a:spLocks noGrp="1"/>
          </p:cNvSpPr>
          <p:nvPr>
            <p:ph type="ctrTitle" hasCustomPrompt="1"/>
          </p:nvPr>
        </p:nvSpPr>
        <p:spPr>
          <a:xfrm>
            <a:off x="2897526" y="2449301"/>
            <a:ext cx="7945880" cy="2790188"/>
          </a:xfrm>
        </p:spPr>
        <p:txBody>
          <a:bodyPr anchor="ctr" anchorCtr="0">
            <a:noAutofit/>
          </a:bodyPr>
          <a:lstStyle>
            <a:lvl1pPr algn="l">
              <a:lnSpc>
                <a:spcPct val="80000"/>
              </a:lnSpc>
              <a:defRPr sz="8800" spc="-200" baseline="0">
                <a:solidFill>
                  <a:schemeClr val="bg2"/>
                </a:solidFill>
              </a:defRPr>
            </a:lvl1pPr>
          </a:lstStyle>
          <a:p>
            <a:r>
              <a:rPr lang="fi-FI" dirty="0"/>
              <a:t>Muokkaa väliotsikkoa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2897526" y="5337115"/>
            <a:ext cx="7945880"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308721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ari + otsikko + teksti">
    <p:bg>
      <p:bgPr>
        <a:solidFill>
          <a:schemeClr val="bg1"/>
        </a:solidFill>
        <a:effectLst/>
      </p:bgPr>
    </p:bg>
    <p:spTree>
      <p:nvGrpSpPr>
        <p:cNvPr id="1" name=""/>
        <p:cNvGrpSpPr/>
        <p:nvPr/>
      </p:nvGrpSpPr>
      <p:grpSpPr>
        <a:xfrm>
          <a:off x="0" y="0"/>
          <a:ext cx="0" cy="0"/>
          <a:chOff x="0" y="0"/>
          <a:chExt cx="0" cy="0"/>
        </a:xfrm>
      </p:grpSpPr>
      <p:sp>
        <p:nvSpPr>
          <p:cNvPr id="6" name="Kaarimuoto">
            <a:extLst>
              <a:ext uri="{FF2B5EF4-FFF2-40B4-BE49-F238E27FC236}">
                <a16:creationId xmlns:a16="http://schemas.microsoft.com/office/drawing/2014/main" id="{00A5A775-FCE3-0FB1-FC12-7373A98CE5A1}"/>
              </a:ext>
              <a:ext uri="{C183D7F6-B498-43B3-948B-1728B52AA6E4}">
                <adec:decorative xmlns:adec="http://schemas.microsoft.com/office/drawing/2017/decorative" val="1"/>
              </a:ext>
            </a:extLst>
          </p:cNvPr>
          <p:cNvSpPr/>
          <p:nvPr userDrawn="1"/>
        </p:nvSpPr>
        <p:spPr>
          <a:xfrm>
            <a:off x="0" y="-9000"/>
            <a:ext cx="6096000" cy="6876000"/>
          </a:xfrm>
          <a:prstGeom prst="flowChartDelay">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51573" y="1675219"/>
            <a:ext cx="4624828" cy="3507563"/>
          </a:xfrm>
          <a:prstGeom prst="rect">
            <a:avLst/>
          </a:prstGeom>
          <a:noFill/>
        </p:spPr>
        <p:txBody>
          <a:bodyPr vert="horz" lIns="0" tIns="0" rIns="0" bIns="0" rtlCol="0" anchor="ctr" anchorCtr="0">
            <a:noAutofit/>
          </a:bodyPr>
          <a:lstStyle>
            <a:lvl1pPr>
              <a:lnSpc>
                <a:spcPct val="85000"/>
              </a:lnSpc>
              <a:defRPr sz="66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1765738"/>
            <a:ext cx="4624828" cy="4346757"/>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4" name="800">
            <a:extLst>
              <a:ext uri="{FF2B5EF4-FFF2-40B4-BE49-F238E27FC236}">
                <a16:creationId xmlns:a16="http://schemas.microsoft.com/office/drawing/2014/main" id="{CE32CAEC-2723-1D7C-BD7D-88B8C9429D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5" name="Vaakuna">
            <a:extLst>
              <a:ext uri="{FF2B5EF4-FFF2-40B4-BE49-F238E27FC236}">
                <a16:creationId xmlns:a16="http://schemas.microsoft.com/office/drawing/2014/main" id="{56D8DA46-C49F-3275-C2D5-3C32093A42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786242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6" y="1255352"/>
            <a:ext cx="9890954"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6" y="2245871"/>
            <a:ext cx="9890954"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D4689551-36DD-EC17-6263-FE008F0DC3A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6" name="Vaakuna">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785170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9943575"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4"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096000"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9CD48E61-7006-D41D-38F9-967744B98D1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F4C45BBB-55B5-C605-895C-55426E7998C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298557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veä kaareva kuva + otsikko">
    <p:bg>
      <p:bgPr>
        <a:solidFill>
          <a:schemeClr val="bg2"/>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3" y="-45000"/>
            <a:ext cx="11542066" cy="6948000"/>
          </a:xfrm>
          <a:custGeom>
            <a:avLst/>
            <a:gdLst>
              <a:gd name="connsiteX0" fmla="*/ 0 w 12192001"/>
              <a:gd name="connsiteY0" fmla="*/ 0 h 6858000"/>
              <a:gd name="connsiteX1" fmla="*/ 6096001 w 12192001"/>
              <a:gd name="connsiteY1" fmla="*/ 0 h 6858000"/>
              <a:gd name="connsiteX2" fmla="*/ 12192002 w 12192001"/>
              <a:gd name="connsiteY2" fmla="*/ 3429000 h 6858000"/>
              <a:gd name="connsiteX3" fmla="*/ 6096001 w 12192001"/>
              <a:gd name="connsiteY3" fmla="*/ 6858000 h 6858000"/>
              <a:gd name="connsiteX4" fmla="*/ 0 w 12192001"/>
              <a:gd name="connsiteY4" fmla="*/ 6858000 h 6858000"/>
              <a:gd name="connsiteX5" fmla="*/ 0 w 12192001"/>
              <a:gd name="connsiteY5" fmla="*/ 0 h 6858000"/>
              <a:gd name="connsiteX0" fmla="*/ 0 w 11344277"/>
              <a:gd name="connsiteY0" fmla="*/ 0 h 6858000"/>
              <a:gd name="connsiteX1" fmla="*/ 6096001 w 11344277"/>
              <a:gd name="connsiteY1" fmla="*/ 0 h 6858000"/>
              <a:gd name="connsiteX2" fmla="*/ 11344277 w 11344277"/>
              <a:gd name="connsiteY2" fmla="*/ 3467100 h 6858000"/>
              <a:gd name="connsiteX3" fmla="*/ 6096001 w 11344277"/>
              <a:gd name="connsiteY3" fmla="*/ 6858000 h 6858000"/>
              <a:gd name="connsiteX4" fmla="*/ 0 w 11344277"/>
              <a:gd name="connsiteY4" fmla="*/ 6858000 h 6858000"/>
              <a:gd name="connsiteX5" fmla="*/ 0 w 11344277"/>
              <a:gd name="connsiteY5" fmla="*/ 0 h 6858000"/>
              <a:gd name="connsiteX0" fmla="*/ 0 w 11001377"/>
              <a:gd name="connsiteY0" fmla="*/ 0 h 6858000"/>
              <a:gd name="connsiteX1" fmla="*/ 6096001 w 11001377"/>
              <a:gd name="connsiteY1" fmla="*/ 0 h 6858000"/>
              <a:gd name="connsiteX2" fmla="*/ 11001377 w 11001377"/>
              <a:gd name="connsiteY2" fmla="*/ 3476625 h 6858000"/>
              <a:gd name="connsiteX3" fmla="*/ 6096001 w 11001377"/>
              <a:gd name="connsiteY3" fmla="*/ 6858000 h 6858000"/>
              <a:gd name="connsiteX4" fmla="*/ 0 w 11001377"/>
              <a:gd name="connsiteY4" fmla="*/ 6858000 h 6858000"/>
              <a:gd name="connsiteX5" fmla="*/ 0 w 11001377"/>
              <a:gd name="connsiteY5" fmla="*/ 0 h 6858000"/>
              <a:gd name="connsiteX0" fmla="*/ 0 w 11016060"/>
              <a:gd name="connsiteY0" fmla="*/ 0 h 6867525"/>
              <a:gd name="connsiteX1" fmla="*/ 6096001 w 11016060"/>
              <a:gd name="connsiteY1" fmla="*/ 0 h 6867525"/>
              <a:gd name="connsiteX2" fmla="*/ 11001377 w 11016060"/>
              <a:gd name="connsiteY2" fmla="*/ 3476625 h 6867525"/>
              <a:gd name="connsiteX3" fmla="*/ 6940352 w 11016060"/>
              <a:gd name="connsiteY3" fmla="*/ 6867525 h 6867525"/>
              <a:gd name="connsiteX4" fmla="*/ 0 w 11016060"/>
              <a:gd name="connsiteY4" fmla="*/ 6858000 h 6867525"/>
              <a:gd name="connsiteX5" fmla="*/ 0 w 11016060"/>
              <a:gd name="connsiteY5" fmla="*/ 0 h 6867525"/>
              <a:gd name="connsiteX0" fmla="*/ 0 w 11001545"/>
              <a:gd name="connsiteY0" fmla="*/ 19050 h 6886575"/>
              <a:gd name="connsiteX1" fmla="*/ 7012985 w 11001545"/>
              <a:gd name="connsiteY1" fmla="*/ 0 h 6886575"/>
              <a:gd name="connsiteX2" fmla="*/ 11001377 w 11001545"/>
              <a:gd name="connsiteY2" fmla="*/ 3495675 h 6886575"/>
              <a:gd name="connsiteX3" fmla="*/ 6940352 w 11001545"/>
              <a:gd name="connsiteY3" fmla="*/ 6886575 h 6886575"/>
              <a:gd name="connsiteX4" fmla="*/ 0 w 11001545"/>
              <a:gd name="connsiteY4" fmla="*/ 6877050 h 6886575"/>
              <a:gd name="connsiteX5" fmla="*/ 0 w 11001545"/>
              <a:gd name="connsiteY5" fmla="*/ 19050 h 6886575"/>
              <a:gd name="connsiteX0" fmla="*/ 0 w 11001550"/>
              <a:gd name="connsiteY0" fmla="*/ 19050 h 6886575"/>
              <a:gd name="connsiteX1" fmla="*/ 7012985 w 11001550"/>
              <a:gd name="connsiteY1" fmla="*/ 0 h 6886575"/>
              <a:gd name="connsiteX2" fmla="*/ 11001377 w 11001550"/>
              <a:gd name="connsiteY2" fmla="*/ 3495675 h 6886575"/>
              <a:gd name="connsiteX3" fmla="*/ 6940352 w 11001550"/>
              <a:gd name="connsiteY3" fmla="*/ 6886575 h 6886575"/>
              <a:gd name="connsiteX4" fmla="*/ 0 w 11001550"/>
              <a:gd name="connsiteY4" fmla="*/ 6877050 h 6886575"/>
              <a:gd name="connsiteX5" fmla="*/ 0 w 11001550"/>
              <a:gd name="connsiteY5" fmla="*/ 19050 h 6886575"/>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3626"/>
              <a:gd name="connsiteY0" fmla="*/ 29022 h 6906072"/>
              <a:gd name="connsiteX1" fmla="*/ 7012985 w 11003626"/>
              <a:gd name="connsiteY1" fmla="*/ 9972 h 6906072"/>
              <a:gd name="connsiteX2" fmla="*/ 11001377 w 11003626"/>
              <a:gd name="connsiteY2" fmla="*/ 3505647 h 6906072"/>
              <a:gd name="connsiteX3" fmla="*/ 7230882 w 11003626"/>
              <a:gd name="connsiteY3" fmla="*/ 6906072 h 6906072"/>
              <a:gd name="connsiteX4" fmla="*/ 0 w 11003626"/>
              <a:gd name="connsiteY4" fmla="*/ 6887022 h 6906072"/>
              <a:gd name="connsiteX5" fmla="*/ 0 w 11003626"/>
              <a:gd name="connsiteY5" fmla="*/ 29022 h 6906072"/>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2224"/>
              <a:gd name="connsiteY0" fmla="*/ 37229 h 6914279"/>
              <a:gd name="connsiteX1" fmla="*/ 7212724 w 11002224"/>
              <a:gd name="connsiteY1" fmla="*/ 8654 h 6914279"/>
              <a:gd name="connsiteX2" fmla="*/ 11001377 w 11002224"/>
              <a:gd name="connsiteY2" fmla="*/ 3513854 h 6914279"/>
              <a:gd name="connsiteX3" fmla="*/ 7230882 w 11002224"/>
              <a:gd name="connsiteY3" fmla="*/ 6914279 h 6914279"/>
              <a:gd name="connsiteX4" fmla="*/ 0 w 11002224"/>
              <a:gd name="connsiteY4" fmla="*/ 6895229 h 6914279"/>
              <a:gd name="connsiteX5" fmla="*/ 0 w 11002224"/>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1673"/>
              <a:gd name="connsiteY0" fmla="*/ 28575 h 6905625"/>
              <a:gd name="connsiteX1" fmla="*/ 7212724 w 11001673"/>
              <a:gd name="connsiteY1" fmla="*/ 0 h 6905625"/>
              <a:gd name="connsiteX2" fmla="*/ 11001377 w 11001673"/>
              <a:gd name="connsiteY2" fmla="*/ 3505200 h 6905625"/>
              <a:gd name="connsiteX3" fmla="*/ 7230882 w 11001673"/>
              <a:gd name="connsiteY3" fmla="*/ 6905625 h 6905625"/>
              <a:gd name="connsiteX4" fmla="*/ 0 w 11001673"/>
              <a:gd name="connsiteY4" fmla="*/ 6886575 h 6905625"/>
              <a:gd name="connsiteX5" fmla="*/ 0 w 11001673"/>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1667" h="6905625">
                <a:moveTo>
                  <a:pt x="0" y="28575"/>
                </a:moveTo>
                <a:lnTo>
                  <a:pt x="7212724" y="0"/>
                </a:lnTo>
                <a:cubicBezTo>
                  <a:pt x="10670243" y="19050"/>
                  <a:pt x="10989272" y="2716212"/>
                  <a:pt x="11001377" y="3505200"/>
                </a:cubicBezTo>
                <a:cubicBezTo>
                  <a:pt x="11013482" y="4294188"/>
                  <a:pt x="10661164" y="6905625"/>
                  <a:pt x="7230882" y="6905625"/>
                </a:cubicBezTo>
                <a:lnTo>
                  <a:pt x="0" y="6886575"/>
                </a:lnTo>
                <a:lnTo>
                  <a:pt x="0" y="28575"/>
                </a:lnTo>
                <a:close/>
              </a:path>
            </a:pathLst>
          </a:custGeom>
          <a:solidFill>
            <a:schemeClr val="bg1">
              <a:lumMod val="95000"/>
            </a:schemeClr>
          </a:solidFill>
        </p:spPr>
        <p:txBody>
          <a:bodyPr lIns="252000" tIns="252000" rIns="0" bIns="252000" anchor="ctr" anchorCtr="0">
            <a:normAutofit/>
          </a:bodyPr>
          <a:lstStyle>
            <a:lvl1pPr marL="0" indent="0" algn="l">
              <a:lnSpc>
                <a:spcPct val="100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br>
              <a:rPr lang="fi-FI" dirty="0"/>
            </a:br>
            <a:br>
              <a:rPr lang="fi-FI" dirty="0"/>
            </a:br>
            <a:r>
              <a:rPr lang="fi-FI" dirty="0"/>
              <a:t>Jos otsikko katoaa kuvan taakse: valitse kuva &gt; hiiren oikea &gt; Vie taakse.</a:t>
            </a:r>
          </a:p>
        </p:txBody>
      </p:sp>
      <p:sp>
        <p:nvSpPr>
          <p:cNvPr id="3" name="Kuvaaja">
            <a:extLst>
              <a:ext uri="{FF2B5EF4-FFF2-40B4-BE49-F238E27FC236}">
                <a16:creationId xmlns:a16="http://schemas.microsoft.com/office/drawing/2014/main" id="{8271A88A-B0C0-4348-392E-9398E186B571}"/>
              </a:ext>
            </a:extLst>
          </p:cNvPr>
          <p:cNvSpPr>
            <a:spLocks noGrp="1"/>
          </p:cNvSpPr>
          <p:nvPr>
            <p:ph type="body" sz="quarter" idx="17" hasCustomPrompt="1"/>
          </p:nvPr>
        </p:nvSpPr>
        <p:spPr>
          <a:xfrm rot="16200000">
            <a:off x="-462287" y="679443"/>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
        <p:nvSpPr>
          <p:cNvPr id="8" name="Otsikko">
            <a:extLst>
              <a:ext uri="{FF2B5EF4-FFF2-40B4-BE49-F238E27FC236}">
                <a16:creationId xmlns:a16="http://schemas.microsoft.com/office/drawing/2014/main" id="{CF7C3183-1BEE-688C-A725-D053F1CA53C0}"/>
              </a:ext>
            </a:extLst>
          </p:cNvPr>
          <p:cNvSpPr>
            <a:spLocks noGrp="1"/>
          </p:cNvSpPr>
          <p:nvPr>
            <p:ph type="title" hasCustomPrompt="1"/>
          </p:nvPr>
        </p:nvSpPr>
        <p:spPr>
          <a:xfrm>
            <a:off x="312594" y="5681357"/>
            <a:ext cx="5185838" cy="883833"/>
          </a:xfrm>
          <a:prstGeom prst="roundRect">
            <a:avLst>
              <a:gd name="adj" fmla="val 8981"/>
            </a:avLst>
          </a:prstGeom>
          <a:solidFill>
            <a:schemeClr val="bg2"/>
          </a:solidFill>
        </p:spPr>
        <p:txBody>
          <a:bodyPr wrap="square" lIns="216000" tIns="216000" rIns="180000" bIns="180000" anchor="ctr" anchorCtr="0">
            <a:spAutoFit/>
          </a:bodyPr>
          <a:lstStyle>
            <a:lvl1pPr algn="l">
              <a:lnSpc>
                <a:spcPct val="85000"/>
              </a:lnSpc>
              <a:defRPr sz="3200" spc="0" baseline="0">
                <a:solidFill>
                  <a:schemeClr val="bg1"/>
                </a:solidFill>
              </a:defRPr>
            </a:lvl1pPr>
          </a:lstStyle>
          <a:p>
            <a:r>
              <a:rPr lang="fi-FI" dirty="0"/>
              <a:t>Väliotsikko kuvan päällä</a:t>
            </a:r>
          </a:p>
        </p:txBody>
      </p:sp>
      <p:pic>
        <p:nvPicPr>
          <p:cNvPr id="7" name="800">
            <a:extLst>
              <a:ext uri="{FF2B5EF4-FFF2-40B4-BE49-F238E27FC236}">
                <a16:creationId xmlns:a16="http://schemas.microsoft.com/office/drawing/2014/main" id="{6771DD9B-5EA2-AA6E-02C7-3B0238A8666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627B0F73-995C-43B9-AD1A-21E5076A371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3898805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areva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707800" y="1378425"/>
            <a:ext cx="4624828" cy="1408982"/>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2962283"/>
            <a:ext cx="4624828" cy="2928154"/>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5511BF76-485E-B28A-E46E-C9D09051942C}"/>
              </a:ext>
            </a:extLst>
          </p:cNvPr>
          <p:cNvSpPr>
            <a:spLocks noGrp="1"/>
          </p:cNvSpPr>
          <p:nvPr>
            <p:ph type="pic" sz="quarter" idx="13" hasCustomPrompt="1"/>
          </p:nvPr>
        </p:nvSpPr>
        <p:spPr>
          <a:xfrm>
            <a:off x="0" y="-9000"/>
            <a:ext cx="6096000" cy="68760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68802EEA-1D82-1F8B-B01A-BBD822EFAB54}"/>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11" name="800">
            <a:extLst>
              <a:ext uri="{FF2B5EF4-FFF2-40B4-BE49-F238E27FC236}">
                <a16:creationId xmlns:a16="http://schemas.microsoft.com/office/drawing/2014/main" id="{E5FB02B3-80E3-0FF4-F487-14D0A7C65D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2" name="Vaakuna">
            <a:extLst>
              <a:ext uri="{FF2B5EF4-FFF2-40B4-BE49-F238E27FC236}">
                <a16:creationId xmlns:a16="http://schemas.microsoft.com/office/drawing/2014/main" id="{67B4478F-F727-2230-4DFB-23C9D7BD3F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203181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68041" y="1020278"/>
            <a:ext cx="4765692" cy="1473449"/>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68040" y="2657496"/>
            <a:ext cx="4765693" cy="326055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9BAFC866-8F3E-8728-8696-6CF2F10DA0B8}"/>
              </a:ext>
            </a:extLst>
          </p:cNvPr>
          <p:cNvSpPr>
            <a:spLocks noGrp="1"/>
          </p:cNvSpPr>
          <p:nvPr userDrawn="1">
            <p:ph type="pic" sz="quarter" idx="11" hasCustomPrompt="1"/>
          </p:nvPr>
        </p:nvSpPr>
        <p:spPr>
          <a:xfrm>
            <a:off x="484773" y="657000"/>
            <a:ext cx="5544000" cy="5544000"/>
          </a:xfrm>
          <a:prstGeom prst="roundRect">
            <a:avLst>
              <a:gd name="adj" fmla="val 1688"/>
            </a:avLst>
          </a:prstGeom>
          <a:solidFill>
            <a:schemeClr val="bg1">
              <a:lumMod val="95000"/>
            </a:schemeClr>
          </a:solidFill>
        </p:spPr>
        <p:txBody>
          <a:bodyPr lIns="252000" tIns="252000" rIns="0" bIns="252000" anchor="t" anchorCtr="0">
            <a:normAutofit/>
          </a:bodyPr>
          <a:lstStyle>
            <a:lvl1pPr marL="0" indent="0">
              <a:lnSpc>
                <a:spcPct val="107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a:t>
            </a:r>
            <a:br>
              <a:rPr lang="fi-FI" dirty="0"/>
            </a:br>
            <a:r>
              <a:rPr lang="fi-FI" dirty="0"/>
              <a:t>Kuvat (lisää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5" name="Kuvaaja">
            <a:extLst>
              <a:ext uri="{FF2B5EF4-FFF2-40B4-BE49-F238E27FC236}">
                <a16:creationId xmlns:a16="http://schemas.microsoft.com/office/drawing/2014/main" id="{A0F24AA8-EC72-52BA-FDAC-A0C0E916C733}"/>
              </a:ext>
            </a:extLst>
          </p:cNvPr>
          <p:cNvSpPr>
            <a:spLocks noGrp="1"/>
          </p:cNvSpPr>
          <p:nvPr>
            <p:ph type="body" sz="quarter" idx="17" hasCustomPrompt="1"/>
          </p:nvPr>
        </p:nvSpPr>
        <p:spPr>
          <a:xfrm>
            <a:off x="608866" y="5797920"/>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pic>
        <p:nvPicPr>
          <p:cNvPr id="33" name="800">
            <a:extLst>
              <a:ext uri="{FF2B5EF4-FFF2-40B4-BE49-F238E27FC236}">
                <a16:creationId xmlns:a16="http://schemas.microsoft.com/office/drawing/2014/main" id="{7A53F018-CBA4-9C93-A151-CFF7B30FC13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34" name="Vaakuna">
            <a:extLst>
              <a:ext uri="{FF2B5EF4-FFF2-40B4-BE49-F238E27FC236}">
                <a16:creationId xmlns:a16="http://schemas.microsoft.com/office/drawing/2014/main" id="{8039BFFD-BBCC-ECC7-780D-620F4630693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393695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laatikot 1">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12187" y="838747"/>
            <a:ext cx="10366877" cy="665509"/>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hasCustomPrompt="1"/>
          </p:nvPr>
        </p:nvSpPr>
        <p:spPr>
          <a:xfrm>
            <a:off x="912686"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10245"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6" name="Otsikkolaatikko 2">
            <a:extLst>
              <a:ext uri="{FF2B5EF4-FFF2-40B4-BE49-F238E27FC236}">
                <a16:creationId xmlns:a16="http://schemas.microsoft.com/office/drawing/2014/main" id="{C2D0AE62-DD0C-020B-1BE8-4B298B855075}"/>
              </a:ext>
            </a:extLst>
          </p:cNvPr>
          <p:cNvSpPr>
            <a:spLocks noGrp="1"/>
          </p:cNvSpPr>
          <p:nvPr>
            <p:ph type="body" sz="quarter" idx="62" hasCustomPrompt="1"/>
          </p:nvPr>
        </p:nvSpPr>
        <p:spPr>
          <a:xfrm>
            <a:off x="912435"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7" name="Tekstin paikkamerkki">
            <a:extLst>
              <a:ext uri="{FF2B5EF4-FFF2-40B4-BE49-F238E27FC236}">
                <a16:creationId xmlns:a16="http://schemas.microsoft.com/office/drawing/2014/main" id="{1A080DF7-5C91-87CD-380C-416F779CECA4}"/>
              </a:ext>
            </a:extLst>
          </p:cNvPr>
          <p:cNvSpPr>
            <a:spLocks noGrp="1"/>
          </p:cNvSpPr>
          <p:nvPr>
            <p:ph type="body" idx="63" hasCustomPrompt="1"/>
          </p:nvPr>
        </p:nvSpPr>
        <p:spPr>
          <a:xfrm>
            <a:off x="909994"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2" name="Otsikkolaatikko 3">
            <a:extLst>
              <a:ext uri="{FF2B5EF4-FFF2-40B4-BE49-F238E27FC236}">
                <a16:creationId xmlns:a16="http://schemas.microsoft.com/office/drawing/2014/main" id="{8DA24908-A197-535C-2F48-6B208937896D}"/>
              </a:ext>
            </a:extLst>
          </p:cNvPr>
          <p:cNvSpPr>
            <a:spLocks noGrp="1"/>
          </p:cNvSpPr>
          <p:nvPr>
            <p:ph type="body" sz="quarter" idx="60" hasCustomPrompt="1"/>
          </p:nvPr>
        </p:nvSpPr>
        <p:spPr>
          <a:xfrm>
            <a:off x="6654019"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3" name="Tekstin paikkamerkki">
            <a:extLst>
              <a:ext uri="{FF2B5EF4-FFF2-40B4-BE49-F238E27FC236}">
                <a16:creationId xmlns:a16="http://schemas.microsoft.com/office/drawing/2014/main" id="{23C485E0-6D64-611A-5E95-94F4547B653C}"/>
              </a:ext>
            </a:extLst>
          </p:cNvPr>
          <p:cNvSpPr>
            <a:spLocks noGrp="1"/>
          </p:cNvSpPr>
          <p:nvPr>
            <p:ph type="body" idx="61" hasCustomPrompt="1"/>
          </p:nvPr>
        </p:nvSpPr>
        <p:spPr>
          <a:xfrm>
            <a:off x="6651578"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8" name="Otsikkolaatikko 4">
            <a:extLst>
              <a:ext uri="{FF2B5EF4-FFF2-40B4-BE49-F238E27FC236}">
                <a16:creationId xmlns:a16="http://schemas.microsoft.com/office/drawing/2014/main" id="{3B6CFB1E-7EBA-534D-7160-0359174C56E9}"/>
              </a:ext>
            </a:extLst>
          </p:cNvPr>
          <p:cNvSpPr>
            <a:spLocks noGrp="1"/>
          </p:cNvSpPr>
          <p:nvPr>
            <p:ph type="body" sz="quarter" idx="64" hasCustomPrompt="1"/>
          </p:nvPr>
        </p:nvSpPr>
        <p:spPr>
          <a:xfrm>
            <a:off x="6653267"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9" name="Tekstin paikkamerkki">
            <a:extLst>
              <a:ext uri="{FF2B5EF4-FFF2-40B4-BE49-F238E27FC236}">
                <a16:creationId xmlns:a16="http://schemas.microsoft.com/office/drawing/2014/main" id="{0E488217-7472-6C91-5C64-4156DAECCE9F}"/>
              </a:ext>
            </a:extLst>
          </p:cNvPr>
          <p:cNvSpPr>
            <a:spLocks noGrp="1"/>
          </p:cNvSpPr>
          <p:nvPr>
            <p:ph type="body" idx="65" hasCustomPrompt="1"/>
          </p:nvPr>
        </p:nvSpPr>
        <p:spPr>
          <a:xfrm>
            <a:off x="6651327"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Tree>
    <p:extLst>
      <p:ext uri="{BB962C8B-B14F-4D97-AF65-F5344CB8AC3E}">
        <p14:creationId xmlns:p14="http://schemas.microsoft.com/office/powerpoint/2010/main" val="1880090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laatikot 2">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934191"/>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1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5" name="Tekstin paikkamerkki">
            <a:extLst>
              <a:ext uri="{FF2B5EF4-FFF2-40B4-BE49-F238E27FC236}">
                <a16:creationId xmlns:a16="http://schemas.microsoft.com/office/drawing/2014/main" id="{D41AD942-2415-02FC-ED36-41FBDA0F1879}"/>
              </a:ext>
            </a:extLst>
          </p:cNvPr>
          <p:cNvSpPr>
            <a:spLocks noGrp="1"/>
          </p:cNvSpPr>
          <p:nvPr>
            <p:ph type="body" idx="10" hasCustomPrompt="1"/>
          </p:nvPr>
        </p:nvSpPr>
        <p:spPr>
          <a:xfrm>
            <a:off x="46560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6" name="Tekstin paikkamerkki">
            <a:extLst>
              <a:ext uri="{FF2B5EF4-FFF2-40B4-BE49-F238E27FC236}">
                <a16:creationId xmlns:a16="http://schemas.microsoft.com/office/drawing/2014/main" id="{58A81BB5-16F2-D326-E39F-DE059EDCA8B7}"/>
              </a:ext>
            </a:extLst>
          </p:cNvPr>
          <p:cNvSpPr>
            <a:spLocks noGrp="1"/>
          </p:cNvSpPr>
          <p:nvPr>
            <p:ph type="body" idx="11" hasCustomPrompt="1"/>
          </p:nvPr>
        </p:nvSpPr>
        <p:spPr>
          <a:xfrm>
            <a:off x="8360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7" name="Tekstin paikkamerkki">
            <a:extLst>
              <a:ext uri="{FF2B5EF4-FFF2-40B4-BE49-F238E27FC236}">
                <a16:creationId xmlns:a16="http://schemas.microsoft.com/office/drawing/2014/main" id="{0DB8674F-89F8-61D0-F1D6-A0B1472905EA}"/>
              </a:ext>
            </a:extLst>
          </p:cNvPr>
          <p:cNvSpPr>
            <a:spLocks noGrp="1"/>
          </p:cNvSpPr>
          <p:nvPr>
            <p:ph type="body" idx="12" hasCustomPrompt="1"/>
          </p:nvPr>
        </p:nvSpPr>
        <p:spPr>
          <a:xfrm>
            <a:off x="3033853" y="5077933"/>
            <a:ext cx="6124297" cy="1119668"/>
          </a:xfrm>
          <a:prstGeom prst="rect">
            <a:avLst/>
          </a:prstGeom>
        </p:spPr>
        <p:txBody>
          <a:bodyPr vert="horz" lIns="0" tIns="0" rIns="0" bIns="0" rtlCol="0" anchor="t" anchorCtr="0">
            <a:noAutofit/>
          </a:bodyPr>
          <a:lstStyle>
            <a:lvl1pPr marL="0" indent="0" algn="ctr">
              <a:lnSpc>
                <a:spcPct val="107000"/>
              </a:lnSpc>
              <a:spcAft>
                <a:spcPts val="1000"/>
              </a:spcAft>
              <a:buClrTx/>
              <a:buSzPct val="100000"/>
              <a:buFont typeface="Arial" panose="020B0604020202020204" pitchFamily="34" charset="0"/>
              <a:buNone/>
              <a:defRPr sz="2400" b="1">
                <a:solidFill>
                  <a:schemeClr val="bg2"/>
                </a:solidFill>
              </a:defRPr>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Tree>
    <p:extLst>
      <p:ext uri="{BB962C8B-B14F-4D97-AF65-F5344CB8AC3E}">
        <p14:creationId xmlns:p14="http://schemas.microsoft.com/office/powerpoint/2010/main" val="278100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647191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kstilaatikot 3">
    <p:bg>
      <p:bgPr>
        <a:solidFill>
          <a:schemeClr val="bg1"/>
        </a:solidFill>
        <a:effectLst/>
      </p:bgPr>
    </p:bg>
    <p:spTree>
      <p:nvGrpSpPr>
        <p:cNvPr id="1" name=""/>
        <p:cNvGrpSpPr/>
        <p:nvPr/>
      </p:nvGrpSpPr>
      <p:grpSpPr>
        <a:xfrm>
          <a:off x="0" y="0"/>
          <a:ext cx="0" cy="0"/>
          <a:chOff x="0" y="0"/>
          <a:chExt cx="0" cy="0"/>
        </a:xfrm>
      </p:grpSpPr>
      <p:sp>
        <p:nvSpPr>
          <p:cNvPr id="35" name="Otsikko">
            <a:extLst>
              <a:ext uri="{FF2B5EF4-FFF2-40B4-BE49-F238E27FC236}">
                <a16:creationId xmlns:a16="http://schemas.microsoft.com/office/drawing/2014/main" id="{F226AD1B-2D4B-4DFF-A862-60F684385205}"/>
              </a:ext>
            </a:extLst>
          </p:cNvPr>
          <p:cNvSpPr>
            <a:spLocks noGrp="1"/>
          </p:cNvSpPr>
          <p:nvPr>
            <p:ph type="title" hasCustomPrompt="1"/>
          </p:nvPr>
        </p:nvSpPr>
        <p:spPr>
          <a:xfrm>
            <a:off x="784410" y="768766"/>
            <a:ext cx="1020582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715" name="1"/>
          <p:cNvSpPr txBox="1">
            <a:spLocks noGrp="1"/>
          </p:cNvSpPr>
          <p:nvPr>
            <p:ph type="body" sz="quarter" idx="28" hasCustomPrompt="1"/>
          </p:nvPr>
        </p:nvSpPr>
        <p:spPr>
          <a:xfrm>
            <a:off x="414421"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1</a:t>
            </a:r>
            <a:endParaRPr dirty="0"/>
          </a:p>
        </p:txBody>
      </p:sp>
      <p:sp>
        <p:nvSpPr>
          <p:cNvPr id="714" name="Nuoli 1"/>
          <p:cNvSpPr txBox="1">
            <a:spLocks noGrp="1"/>
          </p:cNvSpPr>
          <p:nvPr>
            <p:ph type="body" sz="quarter" idx="27"/>
          </p:nvPr>
        </p:nvSpPr>
        <p:spPr>
          <a:xfrm>
            <a:off x="1282819"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5" name="Tekstin paikkamerkki">
            <a:extLst>
              <a:ext uri="{FF2B5EF4-FFF2-40B4-BE49-F238E27FC236}">
                <a16:creationId xmlns:a16="http://schemas.microsoft.com/office/drawing/2014/main" id="{22BC1441-8C29-4E59-42F7-C7F7FDA957F5}"/>
              </a:ext>
            </a:extLst>
          </p:cNvPr>
          <p:cNvSpPr>
            <a:spLocks noGrp="1"/>
          </p:cNvSpPr>
          <p:nvPr>
            <p:ph type="body" idx="1" hasCustomPrompt="1"/>
          </p:nvPr>
        </p:nvSpPr>
        <p:spPr>
          <a:xfrm>
            <a:off x="805493"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1" name="2">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150825"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2</a:t>
            </a:r>
            <a:endParaRPr dirty="0"/>
          </a:p>
        </p:txBody>
      </p:sp>
      <p:sp>
        <p:nvSpPr>
          <p:cNvPr id="2" name="Nuoli 2">
            <a:extLst>
              <a:ext uri="{FF2B5EF4-FFF2-40B4-BE49-F238E27FC236}">
                <a16:creationId xmlns:a16="http://schemas.microsoft.com/office/drawing/2014/main" id="{7F2BCBB5-21CA-7B00-B82A-66F972247546}"/>
              </a:ext>
            </a:extLst>
          </p:cNvPr>
          <p:cNvSpPr txBox="1">
            <a:spLocks noGrp="1"/>
          </p:cNvSpPr>
          <p:nvPr>
            <p:ph type="body" sz="quarter" idx="65"/>
          </p:nvPr>
        </p:nvSpPr>
        <p:spPr>
          <a:xfrm>
            <a:off x="4016037"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7" name="Tekstin paikkamerkki">
            <a:extLst>
              <a:ext uri="{FF2B5EF4-FFF2-40B4-BE49-F238E27FC236}">
                <a16:creationId xmlns:a16="http://schemas.microsoft.com/office/drawing/2014/main" id="{B4C64DFA-3860-B507-0EA3-F2ED451ED70C}"/>
              </a:ext>
            </a:extLst>
          </p:cNvPr>
          <p:cNvSpPr>
            <a:spLocks noGrp="1"/>
          </p:cNvSpPr>
          <p:nvPr>
            <p:ph type="body" idx="68" hasCustomPrompt="1"/>
          </p:nvPr>
        </p:nvSpPr>
        <p:spPr>
          <a:xfrm>
            <a:off x="3541897"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3" name="3">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5898453"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3</a:t>
            </a:r>
            <a:endParaRPr dirty="0"/>
          </a:p>
        </p:txBody>
      </p:sp>
      <p:sp>
        <p:nvSpPr>
          <p:cNvPr id="3" name="Nuoli 3">
            <a:extLst>
              <a:ext uri="{FF2B5EF4-FFF2-40B4-BE49-F238E27FC236}">
                <a16:creationId xmlns:a16="http://schemas.microsoft.com/office/drawing/2014/main" id="{506D23F4-6389-439B-13C9-7BC9B0BA3E35}"/>
              </a:ext>
            </a:extLst>
          </p:cNvPr>
          <p:cNvSpPr txBox="1">
            <a:spLocks noGrp="1"/>
          </p:cNvSpPr>
          <p:nvPr>
            <p:ph type="body" sz="quarter" idx="66"/>
          </p:nvPr>
        </p:nvSpPr>
        <p:spPr>
          <a:xfrm>
            <a:off x="675687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7157ABE4-2A60-6006-5212-FD8E76AF9468}"/>
              </a:ext>
            </a:extLst>
          </p:cNvPr>
          <p:cNvSpPr>
            <a:spLocks noGrp="1"/>
          </p:cNvSpPr>
          <p:nvPr>
            <p:ph type="body" idx="69" hasCustomPrompt="1"/>
          </p:nvPr>
        </p:nvSpPr>
        <p:spPr>
          <a:xfrm>
            <a:off x="6296289"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5" name="4">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659069"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4</a:t>
            </a:r>
            <a:endParaRPr dirty="0"/>
          </a:p>
        </p:txBody>
      </p:sp>
      <p:sp>
        <p:nvSpPr>
          <p:cNvPr id="4" name="Nuoli 4">
            <a:extLst>
              <a:ext uri="{FF2B5EF4-FFF2-40B4-BE49-F238E27FC236}">
                <a16:creationId xmlns:a16="http://schemas.microsoft.com/office/drawing/2014/main" id="{C9BA6829-62A3-33C9-2014-CFFF9724F02F}"/>
              </a:ext>
            </a:extLst>
          </p:cNvPr>
          <p:cNvSpPr txBox="1">
            <a:spLocks noGrp="1"/>
          </p:cNvSpPr>
          <p:nvPr>
            <p:ph type="body" sz="quarter" idx="67"/>
          </p:nvPr>
        </p:nvSpPr>
        <p:spPr>
          <a:xfrm>
            <a:off x="952236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9" name="Tekstin paikkamerkki">
            <a:extLst>
              <a:ext uri="{FF2B5EF4-FFF2-40B4-BE49-F238E27FC236}">
                <a16:creationId xmlns:a16="http://schemas.microsoft.com/office/drawing/2014/main" id="{54AAA421-26D5-C157-E063-08A39FFD76EB}"/>
              </a:ext>
            </a:extLst>
          </p:cNvPr>
          <p:cNvSpPr>
            <a:spLocks noGrp="1"/>
          </p:cNvSpPr>
          <p:nvPr>
            <p:ph type="body" idx="70" hasCustomPrompt="1"/>
          </p:nvPr>
        </p:nvSpPr>
        <p:spPr>
          <a:xfrm>
            <a:off x="9044620" y="2764578"/>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4088316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1158617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 tekstilaatikot">
    <p:bg>
      <p:bgPr>
        <a:solidFill>
          <a:schemeClr val="bg1"/>
        </a:solidFill>
        <a:effectLst/>
      </p:bgPr>
    </p:bg>
    <p:spTree>
      <p:nvGrpSpPr>
        <p:cNvPr id="1" name=""/>
        <p:cNvGrpSpPr/>
        <p:nvPr/>
      </p:nvGrpSpPr>
      <p:grpSpPr>
        <a:xfrm>
          <a:off x="0" y="0"/>
          <a:ext cx="0" cy="0"/>
          <a:chOff x="0" y="0"/>
          <a:chExt cx="0" cy="0"/>
        </a:xfrm>
      </p:grpSpPr>
      <p:sp>
        <p:nvSpPr>
          <p:cNvPr id="15" name="Otsikko">
            <a:extLst>
              <a:ext uri="{FF2B5EF4-FFF2-40B4-BE49-F238E27FC236}">
                <a16:creationId xmlns:a16="http://schemas.microsoft.com/office/drawing/2014/main" id="{88919CED-69A7-DA72-1C99-F4441B76F334}"/>
              </a:ext>
            </a:extLst>
          </p:cNvPr>
          <p:cNvSpPr>
            <a:spLocks noGrp="1"/>
          </p:cNvSpPr>
          <p:nvPr>
            <p:ph type="title" hasCustomPrompt="1"/>
          </p:nvPr>
        </p:nvSpPr>
        <p:spPr>
          <a:xfrm>
            <a:off x="676378" y="3582737"/>
            <a:ext cx="10835036" cy="574871"/>
          </a:xfrm>
        </p:spPr>
        <p:txBody>
          <a:bodyPr anchor="ctr" anchorCtr="0"/>
          <a:lstStyle>
            <a:lvl1pPr algn="l">
              <a:lnSpc>
                <a:spcPct val="85000"/>
              </a:lnSpc>
              <a:defRPr sz="3700" spc="-50" baseline="0">
                <a:solidFill>
                  <a:schemeClr val="bg2"/>
                </a:solidFill>
              </a:defRPr>
            </a:lvl1pPr>
          </a:lstStyle>
          <a:p>
            <a:r>
              <a:rPr lang="fi-FI" dirty="0"/>
              <a:t>Muokkaa otsikkoa napsauttamalla</a:t>
            </a:r>
            <a:endParaRPr lang="fi-FI" noProof="0" dirty="0"/>
          </a:p>
        </p:txBody>
      </p:sp>
      <p:sp>
        <p:nvSpPr>
          <p:cNvPr id="2" name="Nuoli 1">
            <a:extLst>
              <a:ext uri="{FF2B5EF4-FFF2-40B4-BE49-F238E27FC236}">
                <a16:creationId xmlns:a16="http://schemas.microsoft.com/office/drawing/2014/main" id="{749B0A75-5928-EF9F-8AE2-1C9B81FA8AC3}"/>
              </a:ext>
            </a:extLst>
          </p:cNvPr>
          <p:cNvSpPr txBox="1">
            <a:spLocks noGrp="1"/>
          </p:cNvSpPr>
          <p:nvPr>
            <p:ph type="body" sz="quarter" idx="65"/>
          </p:nvPr>
        </p:nvSpPr>
        <p:spPr>
          <a:xfrm>
            <a:off x="6805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A6D181D2-0BCD-D177-527A-C0A330173650}"/>
              </a:ext>
            </a:extLst>
          </p:cNvPr>
          <p:cNvSpPr>
            <a:spLocks noGrp="1"/>
          </p:cNvSpPr>
          <p:nvPr>
            <p:ph type="body" sz="quarter" idx="58" hasCustomPrompt="1"/>
          </p:nvPr>
        </p:nvSpPr>
        <p:spPr>
          <a:xfrm>
            <a:off x="680589" y="5580856"/>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4" name="Nuoli 2">
            <a:extLst>
              <a:ext uri="{FF2B5EF4-FFF2-40B4-BE49-F238E27FC236}">
                <a16:creationId xmlns:a16="http://schemas.microsoft.com/office/drawing/2014/main" id="{D2A3C707-10D3-7F0E-2017-C69C76B65A46}"/>
              </a:ext>
            </a:extLst>
          </p:cNvPr>
          <p:cNvSpPr txBox="1">
            <a:spLocks noGrp="1"/>
          </p:cNvSpPr>
          <p:nvPr>
            <p:ph type="body" sz="quarter" idx="67"/>
          </p:nvPr>
        </p:nvSpPr>
        <p:spPr>
          <a:xfrm>
            <a:off x="34657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3" name="Text Placeholder 2">
            <a:extLst>
              <a:ext uri="{FF2B5EF4-FFF2-40B4-BE49-F238E27FC236}">
                <a16:creationId xmlns:a16="http://schemas.microsoft.com/office/drawing/2014/main" id="{C5ACD32F-5449-DF3E-CD8B-A925D2DB396F}"/>
              </a:ext>
            </a:extLst>
          </p:cNvPr>
          <p:cNvSpPr>
            <a:spLocks noGrp="1"/>
          </p:cNvSpPr>
          <p:nvPr>
            <p:ph type="body" sz="quarter" idx="66" hasCustomPrompt="1"/>
          </p:nvPr>
        </p:nvSpPr>
        <p:spPr>
          <a:xfrm>
            <a:off x="3465789" y="557538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7" name="Nuoli 3">
            <a:extLst>
              <a:ext uri="{FF2B5EF4-FFF2-40B4-BE49-F238E27FC236}">
                <a16:creationId xmlns:a16="http://schemas.microsoft.com/office/drawing/2014/main" id="{53FAD169-1D56-A58B-3846-B6C589C23513}"/>
              </a:ext>
            </a:extLst>
          </p:cNvPr>
          <p:cNvSpPr txBox="1">
            <a:spLocks noGrp="1"/>
          </p:cNvSpPr>
          <p:nvPr>
            <p:ph type="body" sz="quarter" idx="68"/>
          </p:nvPr>
        </p:nvSpPr>
        <p:spPr>
          <a:xfrm>
            <a:off x="62509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0" name="Tekstin paikkamerkki">
            <a:extLst>
              <a:ext uri="{FF2B5EF4-FFF2-40B4-BE49-F238E27FC236}">
                <a16:creationId xmlns:a16="http://schemas.microsoft.com/office/drawing/2014/main" id="{C268B191-5160-709A-F5CC-E11878C43E7C}"/>
              </a:ext>
            </a:extLst>
          </p:cNvPr>
          <p:cNvSpPr>
            <a:spLocks noGrp="1"/>
          </p:cNvSpPr>
          <p:nvPr>
            <p:ph type="body" sz="quarter" idx="69" hasCustomPrompt="1"/>
          </p:nvPr>
        </p:nvSpPr>
        <p:spPr>
          <a:xfrm>
            <a:off x="6250989" y="5563251"/>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6" name="Nuoli 4">
            <a:extLst>
              <a:ext uri="{FF2B5EF4-FFF2-40B4-BE49-F238E27FC236}">
                <a16:creationId xmlns:a16="http://schemas.microsoft.com/office/drawing/2014/main" id="{E79632BE-152A-A53B-4B09-1684E3F9FFC9}"/>
              </a:ext>
            </a:extLst>
          </p:cNvPr>
          <p:cNvSpPr txBox="1">
            <a:spLocks noGrp="1"/>
          </p:cNvSpPr>
          <p:nvPr>
            <p:ph type="body" sz="quarter" idx="72"/>
          </p:nvPr>
        </p:nvSpPr>
        <p:spPr>
          <a:xfrm>
            <a:off x="9036189"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2" name="Tekstin paikkamerkki">
            <a:extLst>
              <a:ext uri="{FF2B5EF4-FFF2-40B4-BE49-F238E27FC236}">
                <a16:creationId xmlns:a16="http://schemas.microsoft.com/office/drawing/2014/main" id="{6AEDAFEA-471C-6758-B89E-9BD7DA5780B4}"/>
              </a:ext>
            </a:extLst>
          </p:cNvPr>
          <p:cNvSpPr>
            <a:spLocks noGrp="1"/>
          </p:cNvSpPr>
          <p:nvPr>
            <p:ph type="body" sz="quarter" idx="71" hasCustomPrompt="1"/>
          </p:nvPr>
        </p:nvSpPr>
        <p:spPr>
          <a:xfrm>
            <a:off x="9036188" y="556094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0" y="-1"/>
            <a:ext cx="12192000" cy="3277076"/>
          </a:xfrm>
          <a:noFill/>
        </p:spPr>
        <p:txBody>
          <a:bodyPr lIns="216000" tIns="144000" rIns="21600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00">
                <a:solidFill>
                  <a:srgbClr val="404040"/>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EEC8E8A1-88AC-FE6A-886C-8A276FBDBF26}"/>
              </a:ext>
            </a:extLst>
          </p:cNvPr>
          <p:cNvSpPr>
            <a:spLocks noGrp="1"/>
          </p:cNvSpPr>
          <p:nvPr>
            <p:ph type="body" sz="quarter" idx="22" hasCustomPrompt="1"/>
          </p:nvPr>
        </p:nvSpPr>
        <p:spPr>
          <a:xfrm>
            <a:off x="10639454" y="287126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12158089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1" y="934191"/>
            <a:ext cx="10306051" cy="713620"/>
          </a:xfrm>
        </p:spPr>
        <p:txBody>
          <a:bodyPr anchor="b" anchorCtr="0"/>
          <a:lstStyle>
            <a:lvl1pPr algn="l">
              <a:lnSpc>
                <a:spcPct val="85000"/>
              </a:lnSpc>
              <a:defRPr sz="4800" spc="-100" baseline="0">
                <a:solidFill>
                  <a:schemeClr val="bg2"/>
                </a:solidFill>
              </a:defRPr>
            </a:lvl1pPr>
          </a:lstStyle>
          <a:p>
            <a:r>
              <a:rPr lang="fi-FI" dirty="0"/>
              <a:t>Aikajana</a:t>
            </a:r>
            <a:endParaRPr lang="fi-FI" noProof="0" dirty="0"/>
          </a:p>
        </p:txBody>
      </p:sp>
      <p:sp>
        <p:nvSpPr>
          <p:cNvPr id="8" name="Text Placeholder 1">
            <a:extLst>
              <a:ext uri="{FF2B5EF4-FFF2-40B4-BE49-F238E27FC236}">
                <a16:creationId xmlns:a16="http://schemas.microsoft.com/office/drawing/2014/main" id="{4A2DFCC2-F2FB-DDB6-0E48-494730B948B3}"/>
              </a:ext>
            </a:extLst>
          </p:cNvPr>
          <p:cNvSpPr>
            <a:spLocks noGrp="1"/>
          </p:cNvSpPr>
          <p:nvPr>
            <p:ph type="body" idx="13" hasCustomPrompt="1"/>
          </p:nvPr>
        </p:nvSpPr>
        <p:spPr>
          <a:xfrm>
            <a:off x="933448"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9" name="Text Placeholder 1">
            <a:extLst>
              <a:ext uri="{FF2B5EF4-FFF2-40B4-BE49-F238E27FC236}">
                <a16:creationId xmlns:a16="http://schemas.microsoft.com/office/drawing/2014/main" id="{377C5B8A-C64D-E1EB-7677-9FD158263727}"/>
              </a:ext>
            </a:extLst>
          </p:cNvPr>
          <p:cNvSpPr>
            <a:spLocks noGrp="1"/>
          </p:cNvSpPr>
          <p:nvPr>
            <p:ph type="body" idx="14" hasCustomPrompt="1"/>
          </p:nvPr>
        </p:nvSpPr>
        <p:spPr>
          <a:xfrm>
            <a:off x="3600799"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0" name="Text Placeholder 1">
            <a:extLst>
              <a:ext uri="{FF2B5EF4-FFF2-40B4-BE49-F238E27FC236}">
                <a16:creationId xmlns:a16="http://schemas.microsoft.com/office/drawing/2014/main" id="{AAECE788-E374-B1FB-27A7-627739A3990C}"/>
              </a:ext>
            </a:extLst>
          </p:cNvPr>
          <p:cNvSpPr>
            <a:spLocks noGrp="1"/>
          </p:cNvSpPr>
          <p:nvPr>
            <p:ph type="body" idx="15" hasCustomPrompt="1"/>
          </p:nvPr>
        </p:nvSpPr>
        <p:spPr>
          <a:xfrm>
            <a:off x="6268150"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1" name="Text Placeholder 1">
            <a:extLst>
              <a:ext uri="{FF2B5EF4-FFF2-40B4-BE49-F238E27FC236}">
                <a16:creationId xmlns:a16="http://schemas.microsoft.com/office/drawing/2014/main" id="{5F264BC1-9945-2634-A6F5-1A9491B9E8A6}"/>
              </a:ext>
            </a:extLst>
          </p:cNvPr>
          <p:cNvSpPr>
            <a:spLocks noGrp="1"/>
          </p:cNvSpPr>
          <p:nvPr>
            <p:ph type="body" idx="16" hasCustomPrompt="1"/>
          </p:nvPr>
        </p:nvSpPr>
        <p:spPr>
          <a:xfrm>
            <a:off x="8935501"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2502"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5" name="Text Placeholder 1">
            <a:extLst>
              <a:ext uri="{FF2B5EF4-FFF2-40B4-BE49-F238E27FC236}">
                <a16:creationId xmlns:a16="http://schemas.microsoft.com/office/drawing/2014/main" id="{A0332319-D819-ED72-3EAC-4170892D8F84}"/>
              </a:ext>
            </a:extLst>
          </p:cNvPr>
          <p:cNvSpPr>
            <a:spLocks noGrp="1"/>
          </p:cNvSpPr>
          <p:nvPr>
            <p:ph type="body" idx="10" hasCustomPrompt="1"/>
          </p:nvPr>
        </p:nvSpPr>
        <p:spPr>
          <a:xfrm>
            <a:off x="361985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6" name="Text Placeholder 1">
            <a:extLst>
              <a:ext uri="{FF2B5EF4-FFF2-40B4-BE49-F238E27FC236}">
                <a16:creationId xmlns:a16="http://schemas.microsoft.com/office/drawing/2014/main" id="{92DDDBEB-5B4B-FE58-0461-C2C6200AE7C3}"/>
              </a:ext>
            </a:extLst>
          </p:cNvPr>
          <p:cNvSpPr>
            <a:spLocks noGrp="1"/>
          </p:cNvSpPr>
          <p:nvPr>
            <p:ph type="body" idx="11" hasCustomPrompt="1"/>
          </p:nvPr>
        </p:nvSpPr>
        <p:spPr>
          <a:xfrm>
            <a:off x="628720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7" name="Text Placeholder 1">
            <a:extLst>
              <a:ext uri="{FF2B5EF4-FFF2-40B4-BE49-F238E27FC236}">
                <a16:creationId xmlns:a16="http://schemas.microsoft.com/office/drawing/2014/main" id="{3AF46AF2-1DE8-0831-397B-2046D9539570}"/>
              </a:ext>
            </a:extLst>
          </p:cNvPr>
          <p:cNvSpPr>
            <a:spLocks noGrp="1"/>
          </p:cNvSpPr>
          <p:nvPr>
            <p:ph type="body" idx="12" hasCustomPrompt="1"/>
          </p:nvPr>
        </p:nvSpPr>
        <p:spPr>
          <a:xfrm>
            <a:off x="8954554"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Tree>
    <p:extLst>
      <p:ext uri="{BB962C8B-B14F-4D97-AF65-F5344CB8AC3E}">
        <p14:creationId xmlns:p14="http://schemas.microsoft.com/office/powerpoint/2010/main" val="1557868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85000"/>
              </a:lnSpc>
              <a:defRPr sz="4800" spc="-100" baseline="0">
                <a:solidFill>
                  <a:schemeClr val="bg2"/>
                </a:solidFill>
              </a:defRPr>
            </a:lvl1pPr>
          </a:lstStyle>
          <a:p>
            <a:r>
              <a:rPr lang="fi-FI" dirty="0"/>
              <a:t>Taulukko</a:t>
            </a:r>
            <a:endParaRPr lang="fi-FI" noProof="0" dirty="0"/>
          </a:p>
        </p:txBody>
      </p:sp>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dirty="0"/>
              <a:t>Lisää taulukko kuvakkeesta.</a:t>
            </a:r>
          </a:p>
        </p:txBody>
      </p:sp>
    </p:spTree>
    <p:extLst>
      <p:ext uri="{BB962C8B-B14F-4D97-AF65-F5344CB8AC3E}">
        <p14:creationId xmlns:p14="http://schemas.microsoft.com/office/powerpoint/2010/main" val="944293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6" y="1648047"/>
            <a:ext cx="10125789" cy="2658063"/>
          </a:xfrm>
        </p:spPr>
        <p:txBody>
          <a:bodyPr anchor="ctr" anchorCtr="0">
            <a:noAutofit/>
          </a:bodyPr>
          <a:lstStyle>
            <a:lvl1pPr algn="ctr">
              <a:lnSpc>
                <a:spcPct val="85000"/>
              </a:lnSpc>
              <a:defRPr sz="6600" spc="-100" baseline="0">
                <a:solidFill>
                  <a:schemeClr val="bg2"/>
                </a:solidFill>
              </a:defRPr>
            </a:lvl1pPr>
          </a:lstStyle>
          <a:p>
            <a:r>
              <a:rPr lang="fi-FI" dirty="0">
                <a:latin typeface="Arial" panose="020B0604020202020204" pitchFamily="34" charset="0"/>
                <a:cs typeface="Arial" panose="020B0604020202020204" pitchFamily="34" charset="0"/>
              </a:rPr>
              <a:t>“</a:t>
            </a:r>
            <a:r>
              <a:rPr lang="fi-FI" dirty="0"/>
              <a:t>Lainaus</a:t>
            </a:r>
            <a:br>
              <a:rPr lang="fi-FI" dirty="0"/>
            </a:br>
            <a:r>
              <a:rPr lang="fi-FI" dirty="0"/>
              <a:t>kahdella rivillä”</a:t>
            </a:r>
            <a:endParaRPr lang="en-US" dirty="0"/>
          </a:p>
        </p:txBody>
      </p:sp>
      <p:sp>
        <p:nvSpPr>
          <p:cNvPr id="3" name="Nimi">
            <a:extLst>
              <a:ext uri="{FF2B5EF4-FFF2-40B4-BE49-F238E27FC236}">
                <a16:creationId xmlns:a16="http://schemas.microsoft.com/office/drawing/2014/main" id="{30294658-408B-E291-CED0-2DDF1B9122F9}"/>
              </a:ext>
            </a:extLst>
          </p:cNvPr>
          <p:cNvSpPr>
            <a:spLocks noGrp="1"/>
          </p:cNvSpPr>
          <p:nvPr>
            <p:ph type="subTitle" idx="1" hasCustomPrompt="1"/>
          </p:nvPr>
        </p:nvSpPr>
        <p:spPr>
          <a:xfrm>
            <a:off x="1561674" y="4464252"/>
            <a:ext cx="9068652" cy="585081"/>
          </a:xfrm>
          <a:prstGeom prst="rect">
            <a:avLst/>
          </a:prstGeom>
        </p:spPr>
        <p:txBody>
          <a:bodyPr lIns="0" rIns="0" anchor="t" anchorCtr="0">
            <a:noAutofit/>
          </a:bodyPr>
          <a:lstStyle>
            <a:lvl1pPr marL="0" indent="0" algn="ctr">
              <a:lnSpc>
                <a:spcPct val="100000"/>
              </a:lnSpc>
              <a:spcAft>
                <a:spcPts val="0"/>
              </a:spcAft>
              <a:buNone/>
              <a:defRPr sz="32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Nimi, titteli</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958665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kollaasi 1">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25047" y="214852"/>
            <a:ext cx="3528000" cy="3528000"/>
          </a:xfrm>
          <a:prstGeom prst="roundRect">
            <a:avLst>
              <a:gd name="adj" fmla="val 2951"/>
            </a:avLst>
          </a:prstGeom>
          <a:solidFill>
            <a:schemeClr val="bg2"/>
          </a:solidFill>
        </p:spPr>
        <p:txBody>
          <a:bodyPr vert="horz" lIns="252000" tIns="0" rIns="180000" bIns="0" rtlCol="0" anchor="ctr" anchorCtr="0">
            <a:noAutofit/>
          </a:bodyPr>
          <a:lstStyle>
            <a:lvl1pPr algn="l">
              <a:lnSpc>
                <a:spcPct val="90000"/>
              </a:lnSpc>
              <a:defRPr sz="3500">
                <a:solidFill>
                  <a:schemeClr val="bg1"/>
                </a:solidFill>
              </a:defRPr>
            </a:lvl1pPr>
          </a:lstStyle>
          <a:p>
            <a:r>
              <a:rPr lang="fi-FI" dirty="0"/>
              <a:t>Muokkaa otsikkoa</a:t>
            </a:r>
            <a:endParaRPr lang="en-US" dirty="0"/>
          </a:p>
        </p:txBody>
      </p:sp>
      <p:sp>
        <p:nvSpPr>
          <p:cNvPr id="13" name="Tekstin paikkamerkki">
            <a:extLst>
              <a:ext uri="{FF2B5EF4-FFF2-40B4-BE49-F238E27FC236}">
                <a16:creationId xmlns:a16="http://schemas.microsoft.com/office/drawing/2014/main" id="{F2514C7E-3C97-13C3-7EC9-BABC547C7A2E}"/>
              </a:ext>
            </a:extLst>
          </p:cNvPr>
          <p:cNvSpPr>
            <a:spLocks noGrp="1"/>
          </p:cNvSpPr>
          <p:nvPr>
            <p:ph type="body" sz="quarter" idx="24" hasCustomPrompt="1"/>
          </p:nvPr>
        </p:nvSpPr>
        <p:spPr>
          <a:xfrm>
            <a:off x="225047" y="3957702"/>
            <a:ext cx="3528000" cy="2685444"/>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3967897" y="214853"/>
            <a:ext cx="3463035" cy="6428296"/>
          </a:xfrm>
          <a:prstGeom prst="roundRect">
            <a:avLst>
              <a:gd name="adj" fmla="val 3290"/>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659F8C57-D63A-DA0E-5A55-D95CAC31DB02}"/>
              </a:ext>
            </a:extLst>
          </p:cNvPr>
          <p:cNvSpPr>
            <a:spLocks noGrp="1"/>
          </p:cNvSpPr>
          <p:nvPr>
            <p:ph type="body" sz="quarter" idx="21" hasCustomPrompt="1"/>
          </p:nvPr>
        </p:nvSpPr>
        <p:spPr>
          <a:xfrm>
            <a:off x="5886289"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12" name="Tekstin paikkamerkki">
            <a:extLst>
              <a:ext uri="{FF2B5EF4-FFF2-40B4-BE49-F238E27FC236}">
                <a16:creationId xmlns:a16="http://schemas.microsoft.com/office/drawing/2014/main" id="{126A7F2C-BBED-D1DD-F39C-10AF29F7D250}"/>
              </a:ext>
            </a:extLst>
          </p:cNvPr>
          <p:cNvSpPr>
            <a:spLocks noGrp="1"/>
          </p:cNvSpPr>
          <p:nvPr>
            <p:ph type="body" sz="quarter" idx="23" hasCustomPrompt="1"/>
          </p:nvPr>
        </p:nvSpPr>
        <p:spPr>
          <a:xfrm>
            <a:off x="7637353" y="214852"/>
            <a:ext cx="4329600" cy="3528000"/>
          </a:xfrm>
          <a:prstGeom prst="roundRect">
            <a:avLst>
              <a:gd name="adj" fmla="val 352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7645785" y="3957706"/>
            <a:ext cx="4331320" cy="2685441"/>
          </a:xfrm>
          <a:prstGeom prst="roundRect">
            <a:avLst>
              <a:gd name="adj" fmla="val 4135"/>
            </a:avLst>
          </a:prstGeom>
          <a:noFill/>
        </p:spPr>
        <p:txBody>
          <a:bodyPr lIns="108000" tIns="108000" rIns="180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F20DC3A8-33B9-C901-6660-31219BE65398}"/>
              </a:ext>
            </a:extLst>
          </p:cNvPr>
          <p:cNvSpPr>
            <a:spLocks noGrp="1"/>
          </p:cNvSpPr>
          <p:nvPr>
            <p:ph type="body" sz="quarter" idx="22" hasCustomPrompt="1"/>
          </p:nvPr>
        </p:nvSpPr>
        <p:spPr>
          <a:xfrm>
            <a:off x="10442121"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2533060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kollaasi 2">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33936" y="233937"/>
            <a:ext cx="6492545" cy="1460067"/>
          </a:xfrm>
          <a:prstGeom prst="roundRect">
            <a:avLst>
              <a:gd name="adj" fmla="val 6514"/>
            </a:avLst>
          </a:prstGeom>
          <a:solidFill>
            <a:schemeClr val="bg2"/>
          </a:solidFill>
        </p:spPr>
        <p:txBody>
          <a:bodyPr vert="horz" lIns="252000" tIns="36000" rIns="144000" bIns="0" rtlCol="0" anchor="ctr" anchorCtr="0">
            <a:noAutofit/>
          </a:bodyPr>
          <a:lstStyle>
            <a:lvl1pPr>
              <a:lnSpc>
                <a:spcPct val="85000"/>
              </a:lnSpc>
              <a:defRPr sz="3700">
                <a:solidFill>
                  <a:schemeClr val="bg1"/>
                </a:solidFill>
              </a:defRPr>
            </a:lvl1pPr>
          </a:lstStyle>
          <a:p>
            <a:r>
              <a:rPr lang="fi-FI" dirty="0"/>
              <a:t>Muokkaa otsikkoa napsauttamalla</a:t>
            </a:r>
            <a:endParaRPr lang="en-US" dirty="0"/>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233938" y="1918110"/>
            <a:ext cx="6482351" cy="2812025"/>
          </a:xfrm>
          <a:prstGeom prst="roundRect">
            <a:avLst>
              <a:gd name="adj" fmla="val 3858"/>
            </a:avLst>
          </a:prstGeom>
          <a:noFill/>
        </p:spPr>
        <p:txBody>
          <a:bodyPr lIns="108000" tIns="108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8BD14F53-2906-E7A4-FA11-792AA09FB471}"/>
              </a:ext>
            </a:extLst>
          </p:cNvPr>
          <p:cNvSpPr>
            <a:spLocks noGrp="1"/>
          </p:cNvSpPr>
          <p:nvPr>
            <p:ph type="body" sz="quarter" idx="21" hasCustomPrompt="1"/>
          </p:nvPr>
        </p:nvSpPr>
        <p:spPr>
          <a:xfrm>
            <a:off x="5170968" y="4313876"/>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7" name="Tekstin paikkamerkki">
            <a:extLst>
              <a:ext uri="{FF2B5EF4-FFF2-40B4-BE49-F238E27FC236}">
                <a16:creationId xmlns:a16="http://schemas.microsoft.com/office/drawing/2014/main" id="{D994A861-0D37-E72E-F4F1-2A394B06E6E8}"/>
              </a:ext>
            </a:extLst>
          </p:cNvPr>
          <p:cNvSpPr>
            <a:spLocks noGrp="1"/>
          </p:cNvSpPr>
          <p:nvPr>
            <p:ph type="body" sz="quarter" idx="24" hasCustomPrompt="1"/>
          </p:nvPr>
        </p:nvSpPr>
        <p:spPr>
          <a:xfrm>
            <a:off x="225046" y="4954821"/>
            <a:ext cx="6501433" cy="1669241"/>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5" name="Tekstin paikkamerkki">
            <a:extLst>
              <a:ext uri="{FF2B5EF4-FFF2-40B4-BE49-F238E27FC236}">
                <a16:creationId xmlns:a16="http://schemas.microsoft.com/office/drawing/2014/main" id="{0C01219D-D520-54DD-855E-F72DB139B88F}"/>
              </a:ext>
            </a:extLst>
          </p:cNvPr>
          <p:cNvSpPr>
            <a:spLocks noGrp="1"/>
          </p:cNvSpPr>
          <p:nvPr>
            <p:ph type="body" sz="quarter" idx="23" hasCustomPrompt="1"/>
          </p:nvPr>
        </p:nvSpPr>
        <p:spPr>
          <a:xfrm>
            <a:off x="6965188" y="233937"/>
            <a:ext cx="4992427" cy="3585376"/>
          </a:xfrm>
          <a:prstGeom prst="roundRect">
            <a:avLst>
              <a:gd name="adj" fmla="val 250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955444" y="4053250"/>
            <a:ext cx="4992427" cy="2570812"/>
          </a:xfrm>
          <a:prstGeom prst="roundRect">
            <a:avLst>
              <a:gd name="adj" fmla="val 4135"/>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141EF3C-91DB-A19D-7CB5-E8AF9292828E}"/>
              </a:ext>
            </a:extLst>
          </p:cNvPr>
          <p:cNvSpPr>
            <a:spLocks noGrp="1"/>
          </p:cNvSpPr>
          <p:nvPr>
            <p:ph type="body" sz="quarter" idx="22" hasCustomPrompt="1"/>
          </p:nvPr>
        </p:nvSpPr>
        <p:spPr>
          <a:xfrm>
            <a:off x="10405281" y="6229465"/>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40957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kollaasi 3">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4566" y="651934"/>
            <a:ext cx="4687901" cy="1209929"/>
          </a:xfrm>
          <a:prstGeom prst="rect">
            <a:avLst/>
          </a:prstGeom>
          <a:noFill/>
        </p:spPr>
        <p:txBody>
          <a:bodyPr vert="horz" lIns="0" tIns="0" rIns="0" bIns="0" rtlCol="0" anchor="b" anchorCtr="0">
            <a:noAutofit/>
          </a:bodyPr>
          <a:lstStyle>
            <a:lvl1pPr>
              <a:lnSpc>
                <a:spcPct val="85000"/>
              </a:lnSpc>
              <a:defRPr sz="4200" spc="-100" baseline="0">
                <a:solidFill>
                  <a:schemeClr val="bg2"/>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4566" y="2089927"/>
            <a:ext cx="4687901" cy="430002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909096" y="425008"/>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6" name="Kuvaaja">
            <a:extLst>
              <a:ext uri="{FF2B5EF4-FFF2-40B4-BE49-F238E27FC236}">
                <a16:creationId xmlns:a16="http://schemas.microsoft.com/office/drawing/2014/main" id="{0156A3BF-D29D-4E38-ED8E-346CB5386AC1}"/>
              </a:ext>
            </a:extLst>
          </p:cNvPr>
          <p:cNvSpPr>
            <a:spLocks noGrp="1"/>
          </p:cNvSpPr>
          <p:nvPr>
            <p:ph type="body" sz="quarter" idx="22" hasCustomPrompt="1"/>
          </p:nvPr>
        </p:nvSpPr>
        <p:spPr>
          <a:xfrm>
            <a:off x="5958104" y="3226336"/>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8975605" y="442336"/>
            <a:ext cx="2784000" cy="2784000"/>
          </a:xfrm>
          <a:prstGeom prst="roundRect">
            <a:avLst>
              <a:gd name="adj" fmla="val 3107"/>
            </a:avLst>
          </a:prstGeom>
          <a:solidFill>
            <a:schemeClr val="bg2">
              <a:lumMod val="20000"/>
              <a:lumOff val="80000"/>
            </a:schemeClr>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909096" y="3651395"/>
            <a:ext cx="2784000" cy="2784000"/>
          </a:xfrm>
          <a:prstGeom prst="roundRect">
            <a:avLst>
              <a:gd name="adj" fmla="val 3107"/>
            </a:avLst>
          </a:prstGeom>
          <a:solidFill>
            <a:schemeClr val="bg2"/>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a:t>
            </a:r>
            <a:br>
              <a:rPr lang="fi-FI" dirty="0"/>
            </a:br>
            <a:r>
              <a:rPr lang="fi-FI" dirty="0"/>
              <a:t>tekstinosto</a:t>
            </a:r>
          </a:p>
        </p:txBody>
      </p:sp>
      <p:sp>
        <p:nvSpPr>
          <p:cNvPr id="8" name="Kuvan paikkamerkki 2">
            <a:extLst>
              <a:ext uri="{FF2B5EF4-FFF2-40B4-BE49-F238E27FC236}">
                <a16:creationId xmlns:a16="http://schemas.microsoft.com/office/drawing/2014/main" id="{02547426-35ED-45F3-C717-8F8DA38CAF6F}"/>
              </a:ext>
            </a:extLst>
          </p:cNvPr>
          <p:cNvSpPr>
            <a:spLocks noGrp="1"/>
          </p:cNvSpPr>
          <p:nvPr>
            <p:ph type="pic" sz="quarter" idx="21" hasCustomPrompt="1"/>
          </p:nvPr>
        </p:nvSpPr>
        <p:spPr>
          <a:xfrm>
            <a:off x="8975605" y="3651395"/>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024613" y="6457884"/>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Tree>
    <p:extLst>
      <p:ext uri="{BB962C8B-B14F-4D97-AF65-F5344CB8AC3E}">
        <p14:creationId xmlns:p14="http://schemas.microsoft.com/office/powerpoint/2010/main" val="262700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kollaasi 4">
    <p:bg>
      <p:bgPr>
        <a:solidFill>
          <a:schemeClr val="bg2"/>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538246" y="848213"/>
            <a:ext cx="4188052" cy="1181513"/>
          </a:xfrm>
          <a:prstGeom prst="rect">
            <a:avLst/>
          </a:prstGeom>
          <a:noFill/>
        </p:spPr>
        <p:txBody>
          <a:bodyPr vert="horz" lIns="0" tIns="0" rIns="0" bIns="0" rtlCol="0" anchor="b" anchorCtr="0">
            <a:noAutofit/>
          </a:bodyPr>
          <a:lstStyle>
            <a:lvl1pPr>
              <a:lnSpc>
                <a:spcPct val="85000"/>
              </a:lnSpc>
              <a:defRPr sz="3700">
                <a:solidFill>
                  <a:schemeClr val="bg1"/>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538246" y="2361727"/>
            <a:ext cx="4188052" cy="3956691"/>
          </a:xfrm>
          <a:prstGeom prst="roundRect">
            <a:avLst>
              <a:gd name="adj" fmla="val 2694"/>
            </a:avLst>
          </a:prstGeom>
          <a:solidFill>
            <a:schemeClr val="bg1">
              <a:lumMod val="95000"/>
            </a:schemeClr>
          </a:solidFill>
        </p:spPr>
        <p:txBody>
          <a:bodyPr vert="horz" lIns="216000" tIns="0" rIns="144000" bIns="0" rtlCol="0" anchor="ctr" anchorCtr="0">
            <a:noAutofit/>
          </a:bodyPr>
          <a:lstStyle>
            <a:lvl1pPr marL="239994" indent="-239994">
              <a:lnSpc>
                <a:spcPct val="107000"/>
              </a:lnSpc>
              <a:spcAft>
                <a:spcPts val="1000"/>
              </a:spcAft>
              <a:buClrTx/>
              <a:buSzPct val="100000"/>
              <a:buFont typeface="Arial" panose="020B0604020202020204" pitchFamily="34" charset="0"/>
              <a:buChar char="•"/>
              <a:defRPr sz="2100" b="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600">
                <a:solidFill>
                  <a:schemeClr val="tx1"/>
                </a:solidFill>
              </a:defRPr>
            </a:lvl3pPr>
            <a:lvl4pPr marL="1631959" indent="-191995">
              <a:lnSpc>
                <a:spcPct val="107000"/>
              </a:lnSpc>
              <a:spcAft>
                <a:spcPts val="1067"/>
              </a:spcAft>
              <a:buSzPct val="100000"/>
              <a:buFont typeface="Lucida Grande"/>
              <a:buChar char="–"/>
              <a:defRPr sz="1400">
                <a:solidFill>
                  <a:schemeClr val="tx1"/>
                </a:solidFill>
              </a:defRPr>
            </a:lvl4pPr>
            <a:lvl5pPr marL="2111947" indent="-191995">
              <a:lnSpc>
                <a:spcPct val="107000"/>
              </a:lnSpc>
              <a:spcAft>
                <a:spcPts val="1067"/>
              </a:spcAft>
              <a:defRPr sz="1200">
                <a:solidFill>
                  <a:schemeClr val="tx1"/>
                </a:solidFill>
              </a:defRPr>
            </a:lvl5pPr>
          </a:lstStyle>
          <a:p>
            <a:pPr lvl="0"/>
            <a:r>
              <a:rPr lang="fi-FI" dirty="0"/>
              <a:t>Muokkaa tekstiä napsauttamalla. </a:t>
            </a:r>
          </a:p>
          <a:p>
            <a:pPr lvl="1"/>
            <a:r>
              <a:rPr lang="fi-FI" dirty="0"/>
              <a:t>toinen taso</a:t>
            </a:r>
          </a:p>
          <a:p>
            <a:pPr lvl="2"/>
            <a:r>
              <a:rPr lang="fi-FI" dirty="0"/>
              <a:t>kolmas taso</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5004540" y="549948"/>
            <a:ext cx="3586785" cy="3585600"/>
          </a:xfrm>
          <a:prstGeom prst="roundRect">
            <a:avLst>
              <a:gd name="adj" fmla="val 2622"/>
            </a:avLst>
          </a:prstGeom>
          <a:solidFill>
            <a:schemeClr val="bg2">
              <a:lumMod val="20000"/>
              <a:lumOff val="80000"/>
            </a:schemeClr>
          </a:solidFill>
        </p:spPr>
        <p:txBody>
          <a:bodyPr lIns="252000" tIns="0" rIns="180000" bIns="0" anchor="ctr" anchorCtr="0">
            <a:noAutofit/>
          </a:bodyPr>
          <a:lstStyle>
            <a:lvl1pPr marL="0" indent="0" algn="l">
              <a:lnSpc>
                <a:spcPct val="100000"/>
              </a:lnSpc>
              <a:spcAft>
                <a:spcPts val="80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004537" y="4398417"/>
            <a:ext cx="3586788" cy="1920000"/>
          </a:xfrm>
          <a:prstGeom prst="roundRect">
            <a:avLst>
              <a:gd name="adj" fmla="val 5097"/>
            </a:avLst>
          </a:prstGeom>
          <a:solidFill>
            <a:schemeClr val="bg1"/>
          </a:solidFill>
        </p:spPr>
        <p:txBody>
          <a:bodyPr lIns="252000" tIns="0" rIns="144000" bIns="0" anchor="ctr" anchorCtr="0">
            <a:noAutofit/>
          </a:bodyPr>
          <a:lstStyle>
            <a:lvl1pPr marL="0" indent="0" algn="l">
              <a:lnSpc>
                <a:spcPct val="90000"/>
              </a:lnSpc>
              <a:spcAft>
                <a:spcPts val="0"/>
              </a:spcAft>
              <a:buFont typeface="Arial" panose="020B0604020202020204" pitchFamily="34" charset="0"/>
              <a:buNone/>
              <a:defRPr lang="fi-FI" sz="3200"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tekstinosto</a:t>
            </a:r>
          </a:p>
        </p:txBody>
      </p:sp>
      <p:sp>
        <p:nvSpPr>
          <p:cNvPr id="18" name="Kuvan paikkamerkki">
            <a:extLst>
              <a:ext uri="{FF2B5EF4-FFF2-40B4-BE49-F238E27FC236}">
                <a16:creationId xmlns:a16="http://schemas.microsoft.com/office/drawing/2014/main" id="{50A2C103-14C6-2B76-AC44-03E5A034694B}"/>
              </a:ext>
            </a:extLst>
          </p:cNvPr>
          <p:cNvSpPr>
            <a:spLocks noGrp="1"/>
          </p:cNvSpPr>
          <p:nvPr>
            <p:ph type="pic" sz="quarter" idx="21" hasCustomPrompt="1"/>
          </p:nvPr>
        </p:nvSpPr>
        <p:spPr>
          <a:xfrm>
            <a:off x="8864587" y="549948"/>
            <a:ext cx="2784000" cy="5768469"/>
          </a:xfrm>
          <a:prstGeom prst="roundRect">
            <a:avLst>
              <a:gd name="adj" fmla="val 3640"/>
            </a:avLst>
          </a:prstGeom>
          <a:solidFill>
            <a:schemeClr val="bg1"/>
          </a:solid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a:t>
            </a:r>
            <a:br>
              <a:rPr lang="fi-FI" dirty="0"/>
            </a:br>
            <a:r>
              <a:rPr lang="fi-FI" dirty="0"/>
              <a:t>-välilehti &gt; Rajaa. </a:t>
            </a:r>
          </a:p>
        </p:txBody>
      </p:sp>
      <p:sp>
        <p:nvSpPr>
          <p:cNvPr id="19" name="Kuvaaja">
            <a:extLst>
              <a:ext uri="{FF2B5EF4-FFF2-40B4-BE49-F238E27FC236}">
                <a16:creationId xmlns:a16="http://schemas.microsoft.com/office/drawing/2014/main" id="{ED8ECB41-8DE9-03A6-C07D-2A0DBD40F62E}"/>
              </a:ext>
            </a:extLst>
          </p:cNvPr>
          <p:cNvSpPr>
            <a:spLocks noGrp="1"/>
          </p:cNvSpPr>
          <p:nvPr>
            <p:ph type="body" sz="quarter" idx="19" hasCustomPrompt="1"/>
          </p:nvPr>
        </p:nvSpPr>
        <p:spPr>
          <a:xfrm>
            <a:off x="10125753" y="5951793"/>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387883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745453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kollaasi 5">
    <p:bg>
      <p:bgPr>
        <a:solidFill>
          <a:schemeClr val="bg1"/>
        </a:solidFill>
        <a:effectLst/>
      </p:bgPr>
    </p:bg>
    <p:spTree>
      <p:nvGrpSpPr>
        <p:cNvPr id="1" name=""/>
        <p:cNvGrpSpPr/>
        <p:nvPr/>
      </p:nvGrpSpPr>
      <p:grpSpPr>
        <a:xfrm>
          <a:off x="0" y="0"/>
          <a:ext cx="0" cy="0"/>
          <a:chOff x="0" y="0"/>
          <a:chExt cx="0" cy="0"/>
        </a:xfrm>
      </p:grpSpPr>
      <p:sp>
        <p:nvSpPr>
          <p:cNvPr id="2" name="Kuvan paikkamerkki">
            <a:extLst>
              <a:ext uri="{FF2B5EF4-FFF2-40B4-BE49-F238E27FC236}">
                <a16:creationId xmlns:a16="http://schemas.microsoft.com/office/drawing/2014/main" id="{90F0E271-CEF0-F8F2-3BE0-985DC89982D4}"/>
              </a:ext>
            </a:extLst>
          </p:cNvPr>
          <p:cNvSpPr>
            <a:spLocks noGrp="1"/>
          </p:cNvSpPr>
          <p:nvPr>
            <p:ph type="pic" sz="quarter" idx="22" hasCustomPrompt="1"/>
          </p:nvPr>
        </p:nvSpPr>
        <p:spPr>
          <a:xfrm>
            <a:off x="140263" y="151049"/>
            <a:ext cx="5813037" cy="6542400"/>
          </a:xfrm>
          <a:prstGeom prst="roundRect">
            <a:avLst>
              <a:gd name="adj" fmla="val 2066"/>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44129" y="6309629"/>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a:prstGeom prst="roundRect">
            <a:avLst>
              <a:gd name="adj" fmla="val 3391"/>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3" name="Kuvaaja">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489691" y="2956075"/>
            <a:ext cx="1435462" cy="284157"/>
          </a:xfrm>
          <a:prstGeom prst="roundRect">
            <a:avLst>
              <a:gd name="adj" fmla="val 14657"/>
            </a:avLst>
          </a:prstGeom>
          <a:solidFill>
            <a:schemeClr val="tx1"/>
          </a:solidFill>
        </p:spPr>
        <p:txBody>
          <a:bodyPr vert="horz" wrap="none" lIns="72000" tIns="54000" rIns="61200" bIns="54000" rtlCol="0" anchor="ctr" anchorCtr="0">
            <a:spAutoFit/>
          </a:bodyPr>
          <a:lstStyle>
            <a:lvl1pPr marL="0" indent="0" algn="r">
              <a:buNone/>
              <a:defRPr lang="fi-FI" sz="1100" dirty="0">
                <a:solidFill>
                  <a:schemeClr val="bg1"/>
                </a:solidFill>
              </a:defRPr>
            </a:lvl1pPr>
          </a:lstStyle>
          <a:p>
            <a:pPr marL="228594" lvl="0" indent="-228594">
              <a:lnSpc>
                <a:spcPct val="90000"/>
              </a:lnSpc>
              <a:spcAft>
                <a:spcPts val="0"/>
              </a:spcAft>
            </a:pPr>
            <a:r>
              <a:rPr lang="fi-FI" dirty="0"/>
              <a:t>Kuva: Kuvaajan nimi</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a:prstGeom prst="roundRect">
            <a:avLst>
              <a:gd name="adj" fmla="val 3149"/>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2" name="Kuvaaja">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489690" y="6312158"/>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3737898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a:no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39691" y="6368336"/>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4255593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oko dian video">
    <p:bg>
      <p:bgPr>
        <a:solidFill>
          <a:schemeClr val="bg1"/>
        </a:solidFill>
        <a:effectLst/>
      </p:bgPr>
    </p:bg>
    <p:spTree>
      <p:nvGrpSpPr>
        <p:cNvPr id="1" name=""/>
        <p:cNvGrpSpPr/>
        <p:nvPr/>
      </p:nvGrpSpPr>
      <p:grpSpPr>
        <a:xfrm>
          <a:off x="0" y="0"/>
          <a:ext cx="0" cy="0"/>
          <a:chOff x="0" y="0"/>
          <a:chExt cx="0" cy="0"/>
        </a:xfrm>
      </p:grpSpPr>
      <p:sp>
        <p:nvSpPr>
          <p:cNvPr id="3" name="Video">
            <a:extLst>
              <a:ext uri="{FF2B5EF4-FFF2-40B4-BE49-F238E27FC236}">
                <a16:creationId xmlns:a16="http://schemas.microsoft.com/office/drawing/2014/main" id="{759871C9-F8BE-DCA9-EBF1-DE04C18B8EFD}"/>
              </a:ext>
            </a:extLst>
          </p:cNvPr>
          <p:cNvSpPr>
            <a:spLocks noGrp="1"/>
          </p:cNvSpPr>
          <p:nvPr>
            <p:ph type="media" sz="quarter" idx="20" hasCustomPrompt="1"/>
          </p:nvPr>
        </p:nvSpPr>
        <p:spPr>
          <a:xfrm>
            <a:off x="0" y="0"/>
            <a:ext cx="12192000" cy="6858000"/>
          </a:xfrm>
        </p:spPr>
        <p:txBody>
          <a:bodyPr lIns="252000" tIns="252000" rIns="0">
            <a:normAutofit/>
          </a:bodyPr>
          <a:lstStyle>
            <a:lvl1pPr marL="0" indent="0">
              <a:buNone/>
              <a:defRPr sz="1100"/>
            </a:lvl1pPr>
          </a:lstStyle>
          <a:p>
            <a:r>
              <a:rPr lang="fi-FI" dirty="0"/>
              <a:t>Lisää video: paina keskellä olevaa kuvaketta. </a:t>
            </a:r>
          </a:p>
        </p:txBody>
      </p:sp>
    </p:spTree>
    <p:extLst>
      <p:ext uri="{BB962C8B-B14F-4D97-AF65-F5344CB8AC3E}">
        <p14:creationId xmlns:p14="http://schemas.microsoft.com/office/powerpoint/2010/main" val="403129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 kuvateksti">
    <p:bg>
      <p:bgPr>
        <a:solidFill>
          <a:schemeClr val="bg2"/>
        </a:solidFill>
        <a:effectLst/>
      </p:bgPr>
    </p:bg>
    <p:spTree>
      <p:nvGrpSpPr>
        <p:cNvPr id="1" name=""/>
        <p:cNvGrpSpPr/>
        <p:nvPr/>
      </p:nvGrpSpPr>
      <p:grpSpPr>
        <a:xfrm>
          <a:off x="0" y="0"/>
          <a:ext cx="0" cy="0"/>
          <a:chOff x="0" y="0"/>
          <a:chExt cx="0" cy="0"/>
        </a:xfrm>
      </p:grpSpPr>
      <p:sp>
        <p:nvSpPr>
          <p:cNvPr id="7" name="Tekstin paikkamerkki">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517897" y="5388677"/>
            <a:ext cx="10193552" cy="1469323"/>
          </a:xfrm>
          <a:noFill/>
        </p:spPr>
        <p:txBody>
          <a:bodyPr wrap="square" lIns="0" tIns="144000" rIns="0" bIns="144000" anchor="ctr" anchorCtr="0">
            <a:noAutofit/>
          </a:bodyPr>
          <a:lstStyle>
            <a:lvl1pPr marL="0" indent="0" algn="l">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 &gt; Rajaa) </a:t>
            </a:r>
            <a:br>
              <a:rPr lang="fi-FI" dirty="0"/>
            </a:br>
            <a:r>
              <a:rPr lang="fi-FI" dirty="0"/>
              <a:t>Kuvatekstin oletuskorkeuteen mahtuu korkeintaan kolme riviä tekstiä.</a:t>
            </a:r>
          </a:p>
        </p:txBody>
      </p:sp>
      <p:sp>
        <p:nvSpPr>
          <p:cNvPr id="6" name="Kuvan paikkamerkki">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a:solidFill>
            <a:schemeClr val="bg1">
              <a:lumMod val="95000"/>
            </a:schemeClr>
          </a:solid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solidFill>
                  <a:schemeClr val="tx1"/>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C4550507-47A7-4A14-30B4-8AD8C16EFDAF}"/>
              </a:ext>
            </a:extLst>
          </p:cNvPr>
          <p:cNvSpPr>
            <a:spLocks noGrp="1"/>
          </p:cNvSpPr>
          <p:nvPr>
            <p:ph type="body" sz="quarter" idx="21" hasCustomPrompt="1"/>
          </p:nvPr>
        </p:nvSpPr>
        <p:spPr>
          <a:xfrm>
            <a:off x="10590266" y="495837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2914099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ysymykse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Otsikko"/>
          <p:cNvSpPr>
            <a:spLocks noGrp="1"/>
          </p:cNvSpPr>
          <p:nvPr>
            <p:ph type="ctrTitle" hasCustomPrompt="1"/>
          </p:nvPr>
        </p:nvSpPr>
        <p:spPr>
          <a:xfrm>
            <a:off x="703231" y="4156283"/>
            <a:ext cx="10788284" cy="1496542"/>
          </a:xfrm>
        </p:spPr>
        <p:txBody>
          <a:bodyPr anchor="t">
            <a:noAutofit/>
          </a:bodyPr>
          <a:lstStyle>
            <a:lvl1pPr algn="ctr">
              <a:lnSpc>
                <a:spcPct val="85000"/>
              </a:lnSpc>
              <a:defRPr sz="11500" spc="-300" baseline="0">
                <a:solidFill>
                  <a:schemeClr val="bg2"/>
                </a:solidFill>
              </a:defRPr>
            </a:lvl1pPr>
          </a:lstStyle>
          <a:p>
            <a:r>
              <a:rPr lang="fi-FI" noProof="0" dirty="0"/>
              <a:t>Kysymykset</a:t>
            </a:r>
          </a:p>
        </p:txBody>
      </p:sp>
      <p:grpSp>
        <p:nvGrpSpPr>
          <p:cNvPr id="2" name="Kupla 2">
            <a:extLst>
              <a:ext uri="{FF2B5EF4-FFF2-40B4-BE49-F238E27FC236}">
                <a16:creationId xmlns:a16="http://schemas.microsoft.com/office/drawing/2014/main" id="{E3940EE4-61CF-BE49-E65B-0496AE863050}"/>
              </a:ext>
              <a:ext uri="{C183D7F6-B498-43B3-948B-1728B52AA6E4}">
                <adec:decorative xmlns:adec="http://schemas.microsoft.com/office/drawing/2017/decorative" val="1"/>
              </a:ext>
            </a:extLst>
          </p:cNvPr>
          <p:cNvGrpSpPr/>
          <p:nvPr userDrawn="1"/>
        </p:nvGrpSpPr>
        <p:grpSpPr>
          <a:xfrm flipH="1">
            <a:off x="6206972" y="1036727"/>
            <a:ext cx="1999714" cy="1990991"/>
            <a:chOff x="3896726" y="1706197"/>
            <a:chExt cx="2376900" cy="2366532"/>
          </a:xfrm>
          <a:solidFill>
            <a:schemeClr val="bg2"/>
          </a:solidFill>
        </p:grpSpPr>
        <p:sp>
          <p:nvSpPr>
            <p:cNvPr id="4" name="Vapaamuotoinen: Muoto 3">
              <a:extLst>
                <a:ext uri="{FF2B5EF4-FFF2-40B4-BE49-F238E27FC236}">
                  <a16:creationId xmlns:a16="http://schemas.microsoft.com/office/drawing/2014/main" id="{07F6776C-E164-DE27-D828-B6B5BF8613A6}"/>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A6C719C7-F03E-8858-0E56-46BD0AFF2C2B}"/>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0BE3DA1B-D30D-B2E0-B81A-A74AE121FF52}"/>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F1033913-5615-7BF2-75FD-F4461CD0C8AE}"/>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grpSp>
        <p:nvGrpSpPr>
          <p:cNvPr id="7" name="Kupla 1">
            <a:extLst>
              <a:ext uri="{FF2B5EF4-FFF2-40B4-BE49-F238E27FC236}">
                <a16:creationId xmlns:a16="http://schemas.microsoft.com/office/drawing/2014/main" id="{3B5F8BFE-1753-B0E7-3F60-19AC52B14AA8}"/>
              </a:ext>
              <a:ext uri="{C183D7F6-B498-43B3-948B-1728B52AA6E4}">
                <adec:decorative xmlns:adec="http://schemas.microsoft.com/office/drawing/2017/decorative" val="1"/>
              </a:ext>
            </a:extLst>
          </p:cNvPr>
          <p:cNvGrpSpPr/>
          <p:nvPr/>
        </p:nvGrpSpPr>
        <p:grpSpPr>
          <a:xfrm>
            <a:off x="3985315" y="1777239"/>
            <a:ext cx="1999714" cy="1990991"/>
            <a:chOff x="3896726" y="1706197"/>
            <a:chExt cx="2376900" cy="2366532"/>
          </a:xfrm>
          <a:solidFill>
            <a:schemeClr val="bg2"/>
          </a:solidFill>
        </p:grpSpPr>
        <p:sp>
          <p:nvSpPr>
            <p:cNvPr id="9" name="Vapaamuotoinen: Muoto 8">
              <a:extLst>
                <a:ext uri="{FF2B5EF4-FFF2-40B4-BE49-F238E27FC236}">
                  <a16:creationId xmlns:a16="http://schemas.microsoft.com/office/drawing/2014/main" id="{E72302F0-025D-782B-186F-99B987B1BCB0}"/>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FE31F663-529F-8C98-933D-1036199D08F0}"/>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53A12AA6-14FE-CF54-0F70-0E6A1F672FE1}"/>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4980158F-8E19-1C1A-F69A-66C773099961}"/>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pic>
        <p:nvPicPr>
          <p:cNvPr id="20" name="800">
            <a:extLst>
              <a:ext uri="{FF2B5EF4-FFF2-40B4-BE49-F238E27FC236}">
                <a16:creationId xmlns:a16="http://schemas.microsoft.com/office/drawing/2014/main" id="{B2013A16-C97E-7747-61A6-3F48874831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1" name="Vaakuna">
            <a:extLst>
              <a:ext uri="{FF2B5EF4-FFF2-40B4-BE49-F238E27FC236}">
                <a16:creationId xmlns:a16="http://schemas.microsoft.com/office/drawing/2014/main" id="{ED13FE1A-A147-1DCD-4AE4-3A6B55236B4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992588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yt, ikuisesti,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800-tunnus" descr="Nyt, ikuisesti, Turku.">
            <a:extLst>
              <a:ext uri="{FF2B5EF4-FFF2-40B4-BE49-F238E27FC236}">
                <a16:creationId xmlns:a16="http://schemas.microsoft.com/office/drawing/2014/main" id="{A6649893-8180-AB26-23AF-974F84D56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5347" y="2015317"/>
            <a:ext cx="4001306" cy="2827367"/>
          </a:xfrm>
          <a:prstGeom prst="rect">
            <a:avLst/>
          </a:prstGeom>
        </p:spPr>
      </p:pic>
    </p:spTree>
    <p:extLst>
      <p:ext uri="{BB962C8B-B14F-4D97-AF65-F5344CB8AC3E}">
        <p14:creationId xmlns:p14="http://schemas.microsoft.com/office/powerpoint/2010/main" val="3673335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 för evigt, Åbo.">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u, för evigt, Åbo.">
            <a:extLst>
              <a:ext uri="{FF2B5EF4-FFF2-40B4-BE49-F238E27FC236}">
                <a16:creationId xmlns:a16="http://schemas.microsoft.com/office/drawing/2014/main" id="{95D86AA8-06B6-2DF5-2ABF-EF54933E9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1200"/>
            <a:ext cx="4003200" cy="2835600"/>
          </a:xfrm>
          <a:prstGeom prst="rect">
            <a:avLst/>
          </a:prstGeom>
        </p:spPr>
      </p:pic>
    </p:spTree>
    <p:extLst>
      <p:ext uri="{BB962C8B-B14F-4D97-AF65-F5344CB8AC3E}">
        <p14:creationId xmlns:p14="http://schemas.microsoft.com/office/powerpoint/2010/main" val="2451729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w, forever,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ow, forever, Turku.">
            <a:extLst>
              <a:ext uri="{FF2B5EF4-FFF2-40B4-BE49-F238E27FC236}">
                <a16:creationId xmlns:a16="http://schemas.microsoft.com/office/drawing/2014/main" id="{1DA41DA9-66EB-B94A-1C8B-36C0A3DF0B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5317"/>
            <a:ext cx="4003200" cy="2835600"/>
          </a:xfrm>
          <a:prstGeom prst="rect">
            <a:avLst/>
          </a:prstGeom>
        </p:spPr>
      </p:pic>
    </p:spTree>
    <p:extLst>
      <p:ext uri="{BB962C8B-B14F-4D97-AF65-F5344CB8AC3E}">
        <p14:creationId xmlns:p14="http://schemas.microsoft.com/office/powerpoint/2010/main" val="97608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5" y="2099969"/>
            <a:ext cx="10125789" cy="2658063"/>
          </a:xfrm>
        </p:spPr>
        <p:txBody>
          <a:bodyPr anchor="ctr" anchorCtr="0">
            <a:noAutofit/>
          </a:bodyPr>
          <a:lstStyle>
            <a:lvl1pPr algn="ctr">
              <a:lnSpc>
                <a:spcPct val="80000"/>
              </a:lnSpc>
              <a:defRPr sz="9600" spc="-300" baseline="0">
                <a:solidFill>
                  <a:schemeClr val="bg2"/>
                </a:solidFill>
              </a:defRPr>
            </a:lvl1pPr>
          </a:lstStyle>
          <a:p>
            <a:r>
              <a:rPr lang="fi-FI" dirty="0"/>
              <a:t>Muokkaa slogania napsauttamalla</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80643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änään tehdään lisää historia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85782"/>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Tänään tehdään lisää historiaa.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91680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644759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jattomasti mahdollisuuksi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127105"/>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Ajattomasti mahdollisuuksia.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59471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i ihan tätä päivää, vaan tulevaisuutta varte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940424"/>
            <a:ext cx="10507297" cy="5193729"/>
          </a:xfrm>
          <a:prstGeom prst="rect">
            <a:avLst/>
          </a:prstGeom>
          <a:noFill/>
        </p:spPr>
        <p:txBody>
          <a:bodyPr wrap="square">
            <a:spAutoFit/>
          </a:bodyPr>
          <a:lstStyle/>
          <a:p>
            <a:pPr algn="ctr">
              <a:lnSpc>
                <a:spcPct val="78000"/>
              </a:lnSpc>
            </a:pPr>
            <a:r>
              <a:rPr lang="fi-FI" sz="8500" b="1" kern="1200" spc="-300" baseline="0" dirty="0">
                <a:solidFill>
                  <a:schemeClr val="bg2"/>
                </a:solidFill>
                <a:latin typeface="Arial"/>
                <a:ea typeface="+mj-ea"/>
                <a:cs typeface="Arial"/>
              </a:rPr>
              <a:t>Ei ihan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tätä päivää,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tulevaisuutta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varten.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09061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urussa kulttuuri kuuluu kaikille ja kaua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818784"/>
            <a:ext cx="10507297" cy="5509200"/>
          </a:xfrm>
          <a:prstGeom prst="rect">
            <a:avLst/>
          </a:prstGeom>
          <a:noFill/>
        </p:spPr>
        <p:txBody>
          <a:bodyPr wrap="square">
            <a:spAutoFit/>
          </a:bodyPr>
          <a:lstStyle/>
          <a:p>
            <a:pPr algn="ctr">
              <a:lnSpc>
                <a:spcPct val="80000"/>
              </a:lnSpc>
            </a:pPr>
            <a:r>
              <a:rPr lang="fi-FI" sz="8500" b="1" kern="1200" spc="-200" baseline="0" dirty="0">
                <a:solidFill>
                  <a:schemeClr val="bg2"/>
                </a:solidFill>
                <a:latin typeface="Arial"/>
                <a:ea typeface="+mj-ea"/>
                <a:cs typeface="Arial"/>
              </a:rPr>
              <a:t>Turussa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kulttuuri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kuuluu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kaikille ja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kauas.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237442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e (B)oldest city in Finlan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95548"/>
            <a:ext cx="9728409" cy="2603790"/>
          </a:xfrm>
          <a:prstGeom prst="rect">
            <a:avLst/>
          </a:prstGeom>
          <a:noFill/>
        </p:spPr>
        <p:txBody>
          <a:bodyPr wrap="square">
            <a:spAutoFit/>
          </a:bodyPr>
          <a:lstStyle/>
          <a:p>
            <a:pPr algn="ctr">
              <a:lnSpc>
                <a:spcPct val="85000"/>
              </a:lnSpc>
            </a:pPr>
            <a:r>
              <a:rPr lang="en-US" sz="9600" b="1" kern="1200" spc="-300" baseline="0" dirty="0">
                <a:solidFill>
                  <a:schemeClr val="bg2"/>
                </a:solidFill>
                <a:latin typeface="Arial"/>
                <a:ea typeface="+mj-ea"/>
                <a:cs typeface="Arial"/>
              </a:rPr>
              <a:t>The      oldest </a:t>
            </a:r>
            <a:br>
              <a:rPr lang="en-US" sz="9600" b="1" kern="1200" spc="-300" baseline="0" dirty="0">
                <a:solidFill>
                  <a:schemeClr val="bg2"/>
                </a:solidFill>
                <a:latin typeface="Arial"/>
                <a:ea typeface="+mj-ea"/>
                <a:cs typeface="Arial"/>
              </a:rPr>
            </a:br>
            <a:r>
              <a:rPr lang="en-US" sz="9600" b="1" kern="1200" spc="-300" baseline="0" dirty="0">
                <a:solidFill>
                  <a:schemeClr val="bg2"/>
                </a:solidFill>
                <a:latin typeface="Arial"/>
                <a:ea typeface="+mj-ea"/>
                <a:cs typeface="Arial"/>
              </a:rPr>
              <a:t>city in Finland.</a:t>
            </a:r>
          </a:p>
        </p:txBody>
      </p:sp>
      <p:pic>
        <p:nvPicPr>
          <p:cNvPr id="3" name="Boldest-B">
            <a:extLst>
              <a:ext uri="{FF2B5EF4-FFF2-40B4-BE49-F238E27FC236}">
                <a16:creationId xmlns:a16="http://schemas.microsoft.com/office/drawing/2014/main" id="{AFA605F7-C591-840B-241E-74D0FC0FB1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2283" y="1586864"/>
            <a:ext cx="1343313" cy="2010579"/>
          </a:xfrm>
          <a:prstGeom prst="rect">
            <a:avLst/>
          </a:prstGeom>
        </p:spPr>
      </p:pic>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836804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564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381826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8358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0653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415506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7169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24219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257" y="926337"/>
            <a:ext cx="9882879" cy="988756"/>
          </a:xfrm>
          <a:prstGeom prst="rect">
            <a:avLst/>
          </a:prstGeom>
        </p:spPr>
        <p:txBody>
          <a:bodyPr vert="horz" wrap="square" lIns="0" tIns="0" rIns="0" bIns="0" rtlCol="0" anchor="ctr" anchorCtr="0">
            <a:noAutofit/>
          </a:bodyPr>
          <a:lstStyle/>
          <a:p>
            <a:r>
              <a:rPr lang="fi-FI" dirty="0"/>
              <a:t>Muokkaa otsikkoa napsauttamalla</a:t>
            </a:r>
            <a:endParaRPr lang="en-US" dirty="0"/>
          </a:p>
        </p:txBody>
      </p:sp>
      <p:sp>
        <p:nvSpPr>
          <p:cNvPr id="3" name="Text Placeholder 2"/>
          <p:cNvSpPr>
            <a:spLocks noGrp="1"/>
          </p:cNvSpPr>
          <p:nvPr>
            <p:ph type="body" idx="1"/>
          </p:nvPr>
        </p:nvSpPr>
        <p:spPr>
          <a:xfrm>
            <a:off x="889256" y="2250311"/>
            <a:ext cx="8977843" cy="4055791"/>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29123523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Lst>
  <p:txStyles>
    <p:titleStyle>
      <a:lvl1pPr algn="l" defTabSz="609570" rtl="0" eaLnBrk="1" latinLnBrk="0" hangingPunct="1">
        <a:lnSpc>
          <a:spcPct val="85000"/>
        </a:lnSpc>
        <a:spcBef>
          <a:spcPct val="0"/>
        </a:spcBef>
        <a:buNone/>
        <a:defRPr sz="4800" b="1" kern="1200">
          <a:solidFill>
            <a:schemeClr val="bg2"/>
          </a:solidFill>
          <a:latin typeface="Arial"/>
          <a:ea typeface="+mj-ea"/>
          <a:cs typeface="Arial"/>
        </a:defRPr>
      </a:lvl1pPr>
    </p:titleStyle>
    <p:bodyStyle>
      <a:lvl1pPr marL="191995" indent="-287993" algn="l" defTabSz="609570" rtl="0" eaLnBrk="1" latinLnBrk="0" hangingPunct="1">
        <a:lnSpc>
          <a:spcPct val="107000"/>
        </a:lnSpc>
        <a:spcBef>
          <a:spcPts val="0"/>
        </a:spcBef>
        <a:spcAft>
          <a:spcPts val="1067"/>
        </a:spcAft>
        <a:buFont typeface="Arial"/>
        <a:buChar char="•"/>
        <a:defRPr sz="2400" kern="1200">
          <a:solidFill>
            <a:schemeClr val="tx1"/>
          </a:solidFill>
          <a:latin typeface="Arial"/>
          <a:ea typeface="+mn-ea"/>
          <a:cs typeface="Arial"/>
        </a:defRPr>
      </a:lvl1pPr>
      <a:lvl2pPr marL="719982" indent="-263993" algn="l" defTabSz="609570" rtl="0" eaLnBrk="1" latinLnBrk="0" hangingPunct="1">
        <a:lnSpc>
          <a:spcPct val="107000"/>
        </a:lnSpc>
        <a:spcBef>
          <a:spcPts val="0"/>
        </a:spcBef>
        <a:spcAft>
          <a:spcPts val="1067"/>
        </a:spcAft>
        <a:buFont typeface="Lucida Grande"/>
        <a:buChar char="–"/>
        <a:defRPr sz="2000" kern="1200">
          <a:solidFill>
            <a:schemeClr val="tx1"/>
          </a:solidFill>
          <a:latin typeface="Arial"/>
          <a:ea typeface="+mn-ea"/>
          <a:cs typeface="Arial"/>
        </a:defRPr>
      </a:lvl2pPr>
      <a:lvl3pPr marL="1151971" indent="-191995" algn="l" defTabSz="609570" rtl="0" eaLnBrk="1" latinLnBrk="0" hangingPunct="1">
        <a:lnSpc>
          <a:spcPct val="107000"/>
        </a:lnSpc>
        <a:spcBef>
          <a:spcPts val="0"/>
        </a:spcBef>
        <a:spcAft>
          <a:spcPts val="1067"/>
        </a:spcAft>
        <a:buSzPct val="100000"/>
        <a:buFont typeface="Arial" panose="020B0604020202020204" pitchFamily="34" charset="0"/>
        <a:buChar char="•"/>
        <a:defRPr sz="1600" kern="1200">
          <a:solidFill>
            <a:schemeClr val="tx1"/>
          </a:solidFill>
          <a:latin typeface="Arial"/>
          <a:ea typeface="+mn-ea"/>
          <a:cs typeface="Arial"/>
        </a:defRPr>
      </a:lvl3pPr>
      <a:lvl4pPr marL="1631959" indent="-191995" algn="l" defTabSz="609570" rtl="0" eaLnBrk="1" latinLnBrk="0" hangingPunct="1">
        <a:lnSpc>
          <a:spcPct val="107000"/>
        </a:lnSpc>
        <a:spcBef>
          <a:spcPts val="0"/>
        </a:spcBef>
        <a:spcAft>
          <a:spcPts val="1067"/>
        </a:spcAft>
        <a:buSzPct val="100000"/>
        <a:buFont typeface="Lucida Grande"/>
        <a:buChar char="–"/>
        <a:defRPr sz="1600" kern="1200">
          <a:solidFill>
            <a:schemeClr val="tx1"/>
          </a:solidFill>
          <a:latin typeface="Arial"/>
          <a:ea typeface="+mn-ea"/>
          <a:cs typeface="Arial"/>
        </a:defRPr>
      </a:lvl4pPr>
      <a:lvl5pPr marL="2111947" indent="-191995" algn="l" defTabSz="609570" rtl="0" eaLnBrk="1" latinLnBrk="0" hangingPunct="1">
        <a:lnSpc>
          <a:spcPct val="107000"/>
        </a:lnSpc>
        <a:spcBef>
          <a:spcPts val="0"/>
        </a:spcBef>
        <a:spcAft>
          <a:spcPts val="1067"/>
        </a:spcAft>
        <a:buFont typeface="Arial"/>
        <a:buChar char="–"/>
        <a:defRPr sz="14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poliisi.fi/rikosten-kirjo-on-laaja" TargetMode="External"/><Relationship Id="rId3" Type="http://schemas.openxmlformats.org/officeDocument/2006/relationships/image" Target="../media/image34.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suavartensomessa.fi/" TargetMode="External"/><Relationship Id="rId5" Type="http://schemas.openxmlformats.org/officeDocument/2006/relationships/hyperlink" Target="https://www.riku.fi/" TargetMode="External"/><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s://mieli.fi/vahvista-mielenterveyttas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youtube.com/watch?v=qh80wmwGtFM" TargetMode="External"/><Relationship Id="rId4" Type="http://schemas.openxmlformats.org/officeDocument/2006/relationships/diagramData" Target="../diagrams/data1.xml"/><Relationship Id="rId9" Type="http://schemas.openxmlformats.org/officeDocument/2006/relationships/hyperlink" Target="https://www.youtube.com/watch?v=TFtuwkfcO8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e.kahoot.it/details/0212cbe5-87bf-4b2c-b01c-a342609beeb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z3cV2O90SwM?feature=oembed" TargetMode="Externa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D0795E-B2F8-874D-DDE0-55D47C0267BC}"/>
              </a:ext>
            </a:extLst>
          </p:cNvPr>
          <p:cNvSpPr>
            <a:spLocks noGrp="1"/>
          </p:cNvSpPr>
          <p:nvPr>
            <p:ph type="title"/>
          </p:nvPr>
        </p:nvSpPr>
        <p:spPr>
          <a:xfrm>
            <a:off x="587704" y="422698"/>
            <a:ext cx="4188052" cy="1666387"/>
          </a:xfrm>
        </p:spPr>
        <p:txBody>
          <a:bodyPr/>
          <a:lstStyle/>
          <a:p>
            <a:r>
              <a:rPr lang="fi-FI" dirty="0"/>
              <a:t>Huomioitavaa opettajalle ennen tuntien aloitusta</a:t>
            </a:r>
          </a:p>
        </p:txBody>
      </p:sp>
      <p:sp>
        <p:nvSpPr>
          <p:cNvPr id="3" name="Tekstin paikkamerkki 2">
            <a:extLst>
              <a:ext uri="{FF2B5EF4-FFF2-40B4-BE49-F238E27FC236}">
                <a16:creationId xmlns:a16="http://schemas.microsoft.com/office/drawing/2014/main" id="{4862CB1D-A8A8-0293-666C-83101B664192}"/>
              </a:ext>
            </a:extLst>
          </p:cNvPr>
          <p:cNvSpPr>
            <a:spLocks noGrp="1"/>
          </p:cNvSpPr>
          <p:nvPr>
            <p:ph type="body" idx="1"/>
          </p:nvPr>
        </p:nvSpPr>
        <p:spPr>
          <a:xfrm>
            <a:off x="538246" y="2285999"/>
            <a:ext cx="4831196" cy="4032419"/>
          </a:xfrm>
        </p:spPr>
        <p:txBody>
          <a:bodyPr/>
          <a:lstStyle/>
          <a:p>
            <a:r>
              <a:rPr lang="fi-FI" sz="1800" dirty="0">
                <a:solidFill>
                  <a:srgbClr val="000000"/>
                </a:solidFill>
                <a:latin typeface="Arial" panose="020B0604020202020204" pitchFamily="34" charset="0"/>
              </a:rPr>
              <a:t>Tunneilla on tehtäviä (mm. </a:t>
            </a:r>
            <a:r>
              <a:rPr lang="fi-FI" sz="1800" dirty="0" err="1">
                <a:solidFill>
                  <a:srgbClr val="000000"/>
                </a:solidFill>
                <a:latin typeface="Arial" panose="020B0604020202020204" pitchFamily="34" charset="0"/>
              </a:rPr>
              <a:t>kahoot</a:t>
            </a:r>
            <a:r>
              <a:rPr lang="fi-FI" sz="1800" dirty="0">
                <a:solidFill>
                  <a:srgbClr val="000000"/>
                </a:solidFill>
                <a:latin typeface="Arial" panose="020B0604020202020204" pitchFamily="34" charset="0"/>
              </a:rPr>
              <a:t>) joiden toteuttamiseen tarvitaan </a:t>
            </a:r>
            <a:r>
              <a:rPr lang="fi-FI" sz="1800" dirty="0" err="1">
                <a:solidFill>
                  <a:srgbClr val="000000"/>
                </a:solidFill>
                <a:latin typeface="Arial" panose="020B0604020202020204" pitchFamily="34" charset="0"/>
              </a:rPr>
              <a:t>padia</a:t>
            </a:r>
            <a:r>
              <a:rPr lang="fi-FI" sz="1800" dirty="0">
                <a:solidFill>
                  <a:srgbClr val="000000"/>
                </a:solidFill>
                <a:latin typeface="Arial" panose="020B0604020202020204" pitchFamily="34" charset="0"/>
              </a:rPr>
              <a:t> tai muuta laitetta.</a:t>
            </a:r>
          </a:p>
          <a:p>
            <a:r>
              <a:rPr lang="fi-FI" sz="1800" dirty="0">
                <a:solidFill>
                  <a:srgbClr val="000000"/>
                </a:solidFill>
                <a:latin typeface="Arial" panose="020B0604020202020204" pitchFamily="34" charset="0"/>
              </a:rPr>
              <a:t>Tunnit sisältävät ryhmätehtäviä, joissa jaetaan luokka neljään pienryhmään. Tehtävät voi toteuttaa myös pari- tai yksilötehtävinä, jos tarve.</a:t>
            </a:r>
          </a:p>
          <a:p>
            <a:r>
              <a:rPr lang="fi-FI" sz="1800" b="1" dirty="0">
                <a:solidFill>
                  <a:srgbClr val="000000"/>
                </a:solidFill>
                <a:latin typeface="Arial" panose="020B0604020202020204" pitchFamily="34" charset="0"/>
              </a:rPr>
              <a:t>Jokaisen dian muistiinpanoista löytyy apua ja ohjeita dian asian esittelyyn.</a:t>
            </a:r>
          </a:p>
          <a:p>
            <a:r>
              <a:rPr lang="fi-FI" sz="1800" dirty="0">
                <a:solidFill>
                  <a:srgbClr val="000000"/>
                </a:solidFill>
                <a:latin typeface="Arial" panose="020B0604020202020204" pitchFamily="34" charset="0"/>
              </a:rPr>
              <a:t>Kaikkia tehtäviä voi soveltaa ja muuttaa omalle ryhmälle sopivaksi ja omannäköiseksi.</a:t>
            </a:r>
          </a:p>
        </p:txBody>
      </p:sp>
      <p:sp>
        <p:nvSpPr>
          <p:cNvPr id="4" name="Tekstin paikkamerkki 3">
            <a:extLst>
              <a:ext uri="{FF2B5EF4-FFF2-40B4-BE49-F238E27FC236}">
                <a16:creationId xmlns:a16="http://schemas.microsoft.com/office/drawing/2014/main" id="{D8C3EE33-FDC7-9088-CDCF-3CE18CC8F155}"/>
              </a:ext>
            </a:extLst>
          </p:cNvPr>
          <p:cNvSpPr>
            <a:spLocks noGrp="1"/>
          </p:cNvSpPr>
          <p:nvPr>
            <p:ph type="body" sz="quarter" idx="24"/>
          </p:nvPr>
        </p:nvSpPr>
        <p:spPr>
          <a:xfrm>
            <a:off x="5663758" y="549947"/>
            <a:ext cx="5702446" cy="5768471"/>
          </a:xfrm>
        </p:spPr>
        <p:txBody>
          <a:bodyPr/>
          <a:lstStyle/>
          <a:p>
            <a:r>
              <a:rPr lang="fi-FI" sz="2000" dirty="0"/>
              <a:t>Materiaali on laskettu 3x 45min mukaisesti, mutta tuntirakennetta voi muuttaa omien tarpeiden ja aikataulujen mukaisesti. </a:t>
            </a:r>
          </a:p>
          <a:p>
            <a:r>
              <a:rPr lang="fi-FI" sz="2000" dirty="0"/>
              <a:t>Esimerkiksi jos pidät kaksi ensimmäistä tuntia kerralla, ensimmäisen tunnin viimeisen tehtävän voi siirtää toisen tunnin alkuun ja jättää toisen tunnin alun kertauksen pois. </a:t>
            </a:r>
          </a:p>
          <a:p>
            <a:r>
              <a:rPr lang="fi-FI" sz="2000" dirty="0"/>
              <a:t>Samoin jos olette juuri sivunneet materiaalien asioita oppitunneilla, voitte valita toisista dioista paremmin sopivia teemoja. </a:t>
            </a:r>
          </a:p>
          <a:p>
            <a:r>
              <a:rPr lang="fi-FI" sz="2000" dirty="0"/>
              <a:t>Tärkeintä on herättää ajatuksia ja keskustelua.</a:t>
            </a:r>
          </a:p>
          <a:p>
            <a:endParaRPr lang="fi-FI" sz="2000" dirty="0"/>
          </a:p>
        </p:txBody>
      </p:sp>
    </p:spTree>
    <p:extLst>
      <p:ext uri="{BB962C8B-B14F-4D97-AF65-F5344CB8AC3E}">
        <p14:creationId xmlns:p14="http://schemas.microsoft.com/office/powerpoint/2010/main" val="22311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3722936723"/>
              </p:ext>
            </p:extLst>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err="1"/>
                        <a:t>Lailliset</a:t>
                      </a:r>
                      <a:r>
                        <a:rPr lang="en-US" sz="2000"/>
                        <a:t> </a:t>
                      </a:r>
                      <a:r>
                        <a:rPr lang="en-US" sz="2000" err="1"/>
                        <a:t>päihteet</a:t>
                      </a:r>
                    </a:p>
                  </a:txBody>
                  <a:tcPr/>
                </a:tc>
                <a:tc>
                  <a:txBody>
                    <a:bodyPr/>
                    <a:lstStyle/>
                    <a:p>
                      <a:r>
                        <a:rPr lang="en-US" sz="2000" err="1"/>
                        <a:t>Laittomat</a:t>
                      </a:r>
                      <a:r>
                        <a:rPr lang="en-US" sz="2000"/>
                        <a:t> </a:t>
                      </a:r>
                      <a:r>
                        <a:rPr lang="en-US" sz="2000" err="1"/>
                        <a:t>päihteet</a:t>
                      </a:r>
                    </a:p>
                  </a:txBody>
                  <a:tcPr/>
                </a:tc>
                <a:tc>
                  <a:txBody>
                    <a:bodyPr/>
                    <a:lstStyle/>
                    <a:p>
                      <a:pPr lvl="0">
                        <a:buNone/>
                      </a:pPr>
                      <a:r>
                        <a:rPr lang="en-US" sz="2000"/>
                        <a:t>Muut </a:t>
                      </a:r>
                      <a:r>
                        <a:rPr lang="en-US" sz="2000" err="1"/>
                        <a:t>haitalliset</a:t>
                      </a:r>
                      <a:r>
                        <a:rPr lang="en-US" sz="2000"/>
                        <a:t> </a:t>
                      </a:r>
                      <a:r>
                        <a:rPr lang="en-US" sz="2000" err="1"/>
                        <a:t>aineet</a:t>
                      </a:r>
                      <a:r>
                        <a:rPr lang="en-US" sz="2000"/>
                        <a:t>/</a:t>
                      </a:r>
                      <a:endParaRPr lang="fi-FI"/>
                    </a:p>
                    <a:p>
                      <a:pPr lvl="0">
                        <a:buNone/>
                      </a:pPr>
                      <a:r>
                        <a:rPr lang="en-US" sz="2000" err="1"/>
                        <a:t>yhdistelmät</a:t>
                      </a:r>
                      <a:endParaRPr lang="en-US" sz="2000"/>
                    </a:p>
                  </a:txBody>
                  <a:tcPr/>
                </a:tc>
                <a:extLst>
                  <a:ext uri="{0D108BD9-81ED-4DB2-BD59-A6C34878D82A}">
                    <a16:rowId xmlns:a16="http://schemas.microsoft.com/office/drawing/2014/main" val="1013036390"/>
                  </a:ext>
                </a:extLst>
              </a:tr>
              <a:tr h="685800">
                <a:tc>
                  <a:txBody>
                    <a:bodyPr/>
                    <a:lstStyle/>
                    <a:p>
                      <a:pPr lvl="0">
                        <a:buNone/>
                      </a:pPr>
                      <a:r>
                        <a:rPr lang="en-US" sz="2000"/>
                        <a:t>Alle 18v. </a:t>
                      </a:r>
                    </a:p>
                  </a:txBody>
                  <a:tcPr/>
                </a:tc>
                <a:tc>
                  <a:txBody>
                    <a:bodyPr/>
                    <a:lstStyle/>
                    <a:p>
                      <a:pPr lvl="0" algn="ctr">
                        <a:buNone/>
                      </a:pPr>
                      <a:endParaRPr lang="en-US" sz="2000" b="1"/>
                    </a:p>
                  </a:txBody>
                  <a:tcPr/>
                </a:tc>
                <a:tc>
                  <a:txBody>
                    <a:bodyPr/>
                    <a:lstStyle/>
                    <a:p>
                      <a:pPr lvl="0" algn="ctr">
                        <a:buNone/>
                      </a:pPr>
                      <a:endParaRPr lang="en-US" sz="2000" b="1"/>
                    </a:p>
                  </a:txBody>
                  <a:tcPr/>
                </a:tc>
                <a:tc>
                  <a:txBody>
                    <a:bodyPr/>
                    <a:lstStyle/>
                    <a:p>
                      <a:pPr lvl="0" algn="ctr">
                        <a:buNone/>
                      </a:pPr>
                      <a:endParaRPr lang="en-US" sz="2000" b="1"/>
                    </a:p>
                  </a:txBody>
                  <a:tcPr/>
                </a:tc>
                <a:extLst>
                  <a:ext uri="{0D108BD9-81ED-4DB2-BD59-A6C34878D82A}">
                    <a16:rowId xmlns:a16="http://schemas.microsoft.com/office/drawing/2014/main" val="4277004442"/>
                  </a:ext>
                </a:extLst>
              </a:tr>
              <a:tr h="3343275">
                <a:tc>
                  <a:txBody>
                    <a:bodyPr/>
                    <a:lstStyle/>
                    <a:p>
                      <a:r>
                        <a:rPr lang="en-US"/>
                        <a:t>K-18</a:t>
                      </a:r>
                    </a:p>
                  </a:txBody>
                  <a:tcPr/>
                </a:tc>
                <a:tc>
                  <a:txBody>
                    <a:bodyPr/>
                    <a:lstStyle/>
                    <a:p>
                      <a:endParaRPr lang="en-US" sz="2000"/>
                    </a:p>
                  </a:txBody>
                  <a:tcPr/>
                </a:tc>
                <a:tc>
                  <a:txBody>
                    <a:bodyPr/>
                    <a:lstStyle/>
                    <a:p>
                      <a:endParaRPr lang="en-US" sz="2000"/>
                    </a:p>
                  </a:txBody>
                  <a:tcPr/>
                </a:tc>
                <a:tc>
                  <a:txBody>
                    <a:bodyPr/>
                    <a:lstStyle/>
                    <a:p>
                      <a:pPr lvl="0">
                        <a:buNone/>
                      </a:pPr>
                      <a:endParaRPr lang="en-US" sz="2000" b="0"/>
                    </a:p>
                  </a:txBody>
                  <a:tcPr/>
                </a:tc>
                <a:extLst>
                  <a:ext uri="{0D108BD9-81ED-4DB2-BD59-A6C34878D82A}">
                    <a16:rowId xmlns:a16="http://schemas.microsoft.com/office/drawing/2014/main" val="1279153625"/>
                  </a:ext>
                </a:extLst>
              </a:tr>
              <a:tr h="914400">
                <a:tc>
                  <a:txBody>
                    <a:bodyPr/>
                    <a:lstStyle/>
                    <a:p>
                      <a:r>
                        <a:rPr lang="en-US"/>
                        <a:t>K-20</a:t>
                      </a:r>
                    </a:p>
                  </a:txBody>
                  <a:tcPr/>
                </a:tc>
                <a:tc>
                  <a:txBody>
                    <a:bodyPr/>
                    <a:lstStyle/>
                    <a:p>
                      <a:endParaRPr lang="en-US" sz="2000"/>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83916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709194794"/>
              </p:ext>
            </p:extLst>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12606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CFBFE-9C19-5CAA-8BC4-1EFAEC19C9C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Riippuvuus</a:t>
            </a:r>
          </a:p>
        </p:txBody>
      </p:sp>
      <p:sp>
        <p:nvSpPr>
          <p:cNvPr id="3" name="Tekstiruutu 2">
            <a:extLst>
              <a:ext uri="{FF2B5EF4-FFF2-40B4-BE49-F238E27FC236}">
                <a16:creationId xmlns:a16="http://schemas.microsoft.com/office/drawing/2014/main" id="{12B9FF58-F659-C579-B38F-EA66696CF47D}"/>
              </a:ext>
            </a:extLst>
          </p:cNvPr>
          <p:cNvSpPr txBox="1"/>
          <p:nvPr/>
        </p:nvSpPr>
        <p:spPr>
          <a:xfrm>
            <a:off x="836680" y="2405067"/>
            <a:ext cx="6002110" cy="3729034"/>
          </a:xfrm>
          <a:prstGeom prst="rect">
            <a:avLst/>
          </a:prstGeom>
        </p:spPr>
        <p:txBody>
          <a:bodyPr vert="horz" lIns="91440" tIns="45720" rIns="91440" bIns="45720" rtlCol="0" anchor="t">
            <a:normAutofit lnSpcReduction="10000"/>
          </a:bodyPr>
          <a:lstStyle/>
          <a:p>
            <a:pPr indent="-228600" fontAlgn="base">
              <a:lnSpc>
                <a:spcPct val="90000"/>
              </a:lnSpc>
              <a:spcAft>
                <a:spcPts val="600"/>
              </a:spcAft>
              <a:buFont typeface="Arial" panose="020B0604020202020204" pitchFamily="34" charset="0"/>
              <a:buChar char="•"/>
            </a:pPr>
            <a:r>
              <a:rPr lang="en-US" sz="2000" dirty="0" err="1"/>
              <a:t>Mitä</a:t>
            </a:r>
            <a:r>
              <a:rPr lang="en-US" sz="2000" b="0" i="0" u="none" strike="noStrike" dirty="0">
                <a:effectLst/>
              </a:rPr>
              <a:t> </a:t>
            </a:r>
            <a:r>
              <a:rPr lang="en-US" sz="2000" b="0" i="0" u="none" strike="noStrike" dirty="0" err="1">
                <a:effectLst/>
              </a:rPr>
              <a:t>riippuvuus</a:t>
            </a:r>
            <a:r>
              <a:rPr lang="en-US" sz="2000" b="0" i="0" u="none" strike="noStrike" dirty="0">
                <a:effectLst/>
              </a:rPr>
              <a:t> on?</a:t>
            </a:r>
            <a:r>
              <a:rPr lang="en-US" sz="2000" b="0" i="0" dirty="0">
                <a:effectLst/>
              </a:rPr>
              <a:t>​</a:t>
            </a:r>
          </a:p>
          <a:p>
            <a:pPr indent="-228600" fontAlgn="base">
              <a:lnSpc>
                <a:spcPct val="90000"/>
              </a:lnSpc>
              <a:spcAft>
                <a:spcPts val="600"/>
              </a:spcAft>
              <a:buFont typeface="Arial" panose="020B0604020202020204" pitchFamily="34" charset="0"/>
              <a:buChar char="•"/>
            </a:pPr>
            <a:r>
              <a:rPr lang="en-US" sz="2000" b="0" i="0" u="none" strike="noStrike" dirty="0" err="1">
                <a:effectLst/>
              </a:rPr>
              <a:t>Mistä</a:t>
            </a:r>
            <a:r>
              <a:rPr lang="en-US" sz="2000" b="0" i="0" u="none" strike="noStrike" dirty="0">
                <a:effectLst/>
              </a:rPr>
              <a:t> </a:t>
            </a:r>
            <a:r>
              <a:rPr lang="en-US" sz="2000" b="0" i="0" u="none" strike="noStrike" dirty="0" err="1">
                <a:effectLst/>
              </a:rPr>
              <a:t>voi</a:t>
            </a:r>
            <a:r>
              <a:rPr lang="en-US" sz="2000" b="0" i="0" u="none" strike="noStrike" dirty="0">
                <a:effectLst/>
              </a:rPr>
              <a:t> </a:t>
            </a:r>
            <a:r>
              <a:rPr lang="en-US" sz="2000" b="0" i="0" u="none" strike="noStrike" dirty="0" err="1">
                <a:effectLst/>
              </a:rPr>
              <a:t>tulla</a:t>
            </a:r>
            <a:r>
              <a:rPr lang="en-US" sz="2000" b="0" i="0" u="none" strike="noStrike" dirty="0">
                <a:effectLst/>
              </a:rPr>
              <a:t> </a:t>
            </a:r>
            <a:r>
              <a:rPr lang="en-US" sz="2000" b="0" i="0" u="none" strike="noStrike" dirty="0" err="1">
                <a:effectLst/>
              </a:rPr>
              <a:t>riippuvaiseksi</a:t>
            </a:r>
            <a:r>
              <a:rPr lang="en-US" sz="2000" b="0" i="0" u="none" strike="noStrike" dirty="0">
                <a:effectLst/>
              </a:rPr>
              <a:t>?</a:t>
            </a:r>
            <a:r>
              <a:rPr lang="en-US" sz="2000" b="0" i="0" dirty="0">
                <a:effectLst/>
              </a:rPr>
              <a:t>​</a:t>
            </a:r>
            <a:endParaRPr lang="en-US" sz="2000" b="0" i="0" dirty="0">
              <a:effectLst/>
              <a:cs typeface="Arial"/>
            </a:endParaRPr>
          </a:p>
          <a:p>
            <a:pPr indent="-228600" fontAlgn="base">
              <a:lnSpc>
                <a:spcPct val="90000"/>
              </a:lnSpc>
              <a:spcAft>
                <a:spcPts val="600"/>
              </a:spcAft>
              <a:buFont typeface="Arial" panose="020B0604020202020204" pitchFamily="34" charset="0"/>
              <a:buChar char="•"/>
            </a:pPr>
            <a:r>
              <a:rPr lang="en-US" sz="2000" b="0" i="0" u="none" strike="noStrike" dirty="0">
                <a:effectLst/>
              </a:rPr>
              <a:t>Miten </a:t>
            </a:r>
            <a:r>
              <a:rPr lang="en-US" sz="2000" b="0" i="0" u="none" strike="noStrike" dirty="0" err="1">
                <a:effectLst/>
              </a:rPr>
              <a:t>riippuvuus</a:t>
            </a:r>
            <a:r>
              <a:rPr lang="en-US" sz="2000" b="0" i="0" u="none" strike="noStrike" dirty="0">
                <a:effectLst/>
              </a:rPr>
              <a:t> </a:t>
            </a:r>
            <a:r>
              <a:rPr lang="en-US" sz="2000" b="0" i="0" u="none" strike="noStrike" dirty="0" err="1">
                <a:effectLst/>
              </a:rPr>
              <a:t>vaikuttaa</a:t>
            </a:r>
            <a:r>
              <a:rPr lang="en-US" sz="2000" b="0" i="0" u="none" strike="noStrike" dirty="0">
                <a:effectLst/>
              </a:rPr>
              <a:t> </a:t>
            </a:r>
            <a:r>
              <a:rPr lang="en-US" sz="2000" b="0" i="0" u="none" strike="noStrike" dirty="0" err="1">
                <a:effectLst/>
              </a:rPr>
              <a:t>elämään</a:t>
            </a:r>
            <a:r>
              <a:rPr lang="en-US" sz="2000" b="0" i="0" u="none" strike="noStrike" dirty="0">
                <a:effectLst/>
              </a:rPr>
              <a:t>?</a:t>
            </a:r>
            <a:endParaRPr lang="en-US" sz="2000" b="0" i="0" u="none" strike="noStrike" dirty="0">
              <a:effectLst/>
              <a:cs typeface="Arial"/>
            </a:endParaRPr>
          </a:p>
          <a:p>
            <a:pPr indent="-228600" fontAlgn="base">
              <a:lnSpc>
                <a:spcPct val="90000"/>
              </a:lnSpc>
              <a:spcAft>
                <a:spcPts val="600"/>
              </a:spcAft>
              <a:buFont typeface="Arial" panose="020B0604020202020204" pitchFamily="34" charset="0"/>
              <a:buChar char="•"/>
            </a:pPr>
            <a:endParaRPr lang="en-US" sz="2000" dirty="0"/>
          </a:p>
          <a:p>
            <a:pPr indent="-228600" fontAlgn="base">
              <a:lnSpc>
                <a:spcPct val="90000"/>
              </a:lnSpc>
              <a:spcAft>
                <a:spcPts val="600"/>
              </a:spcAft>
              <a:buFont typeface="Arial" panose="020B0604020202020204" pitchFamily="34" charset="0"/>
              <a:buChar char="•"/>
            </a:pPr>
            <a:r>
              <a:rPr lang="en-US" sz="2000" b="0" i="0" dirty="0" err="1">
                <a:effectLst/>
              </a:rPr>
              <a:t>Fyysinen</a:t>
            </a:r>
            <a:r>
              <a:rPr lang="en-US" sz="2000" b="0" i="0" dirty="0">
                <a:effectLst/>
              </a:rPr>
              <a:t> </a:t>
            </a:r>
            <a:r>
              <a:rPr lang="en-US" sz="2000" b="0" i="0" dirty="0" err="1">
                <a:effectLst/>
              </a:rPr>
              <a:t>riippuvuus</a:t>
            </a:r>
            <a:r>
              <a:rPr lang="en-US" sz="2000" b="0" i="0" dirty="0">
                <a:effectLst/>
              </a:rPr>
              <a:t> –</a:t>
            </a:r>
            <a:r>
              <a:rPr lang="en-US" sz="2000" dirty="0"/>
              <a:t> </a:t>
            </a:r>
            <a:r>
              <a:rPr lang="en-US" sz="2000" dirty="0" err="1"/>
              <a:t>syntyy</a:t>
            </a:r>
            <a:r>
              <a:rPr lang="en-US" sz="2000" dirty="0"/>
              <a:t> </a:t>
            </a:r>
            <a:r>
              <a:rPr lang="en-US" sz="2000" b="0" i="0" dirty="0" err="1">
                <a:effectLst/>
              </a:rPr>
              <a:t>kaikille</a:t>
            </a:r>
            <a:r>
              <a:rPr lang="en-US" sz="2000" b="0" i="0" dirty="0">
                <a:effectLst/>
              </a:rPr>
              <a:t>, </a:t>
            </a:r>
            <a:r>
              <a:rPr lang="en-US" sz="2000" b="0" i="0" dirty="0" err="1">
                <a:effectLst/>
              </a:rPr>
              <a:t>jos</a:t>
            </a:r>
            <a:r>
              <a:rPr lang="en-US" sz="2000" b="0" i="0" dirty="0">
                <a:effectLst/>
              </a:rPr>
              <a:t> </a:t>
            </a:r>
            <a:r>
              <a:rPr lang="en-US" sz="2000" b="0" i="0" dirty="0" err="1">
                <a:effectLst/>
              </a:rPr>
              <a:t>käyttää</a:t>
            </a:r>
            <a:r>
              <a:rPr lang="en-US" sz="2000" dirty="0"/>
              <a:t>  </a:t>
            </a:r>
            <a:r>
              <a:rPr lang="en-US" sz="2000" b="0" i="0" dirty="0" err="1">
                <a:effectLst/>
              </a:rPr>
              <a:t>päihdettä</a:t>
            </a:r>
            <a:r>
              <a:rPr lang="en-US" sz="2000" b="0" i="0" dirty="0">
                <a:effectLst/>
              </a:rPr>
              <a:t> </a:t>
            </a:r>
            <a:r>
              <a:rPr lang="en-US" sz="2000" b="0" i="0" dirty="0" err="1">
                <a:effectLst/>
              </a:rPr>
              <a:t>riittävän</a:t>
            </a:r>
            <a:r>
              <a:rPr lang="en-US" sz="2000" b="0" i="0" dirty="0">
                <a:effectLst/>
              </a:rPr>
              <a:t> </a:t>
            </a:r>
            <a:r>
              <a:rPr lang="en-US" sz="2000" b="0" i="0" dirty="0" err="1">
                <a:effectLst/>
              </a:rPr>
              <a:t>pitkäkestoisesti</a:t>
            </a:r>
            <a:r>
              <a:rPr lang="en-US" sz="2000" b="0" i="0" dirty="0">
                <a:effectLst/>
              </a:rPr>
              <a:t>.</a:t>
            </a:r>
            <a:r>
              <a:rPr lang="en-US" sz="2000" dirty="0"/>
              <a:t> </a:t>
            </a:r>
            <a:endParaRPr lang="en-US" sz="2000" b="0" i="0" dirty="0">
              <a:effectLst/>
              <a:cs typeface="Arial"/>
            </a:endParaRPr>
          </a:p>
          <a:p>
            <a:pPr indent="-228600" fontAlgn="base">
              <a:lnSpc>
                <a:spcPct val="90000"/>
              </a:lnSpc>
              <a:spcAft>
                <a:spcPts val="600"/>
              </a:spcAft>
              <a:buFont typeface="Arial" panose="020B0604020202020204" pitchFamily="34" charset="0"/>
              <a:buChar char="•"/>
            </a:pPr>
            <a:r>
              <a:rPr lang="en-US" sz="2000" dirty="0" err="1"/>
              <a:t>Psyykkinen</a:t>
            </a:r>
            <a:r>
              <a:rPr lang="en-US" sz="2000" dirty="0"/>
              <a:t> </a:t>
            </a:r>
            <a:r>
              <a:rPr lang="en-US" sz="2000" dirty="0" err="1"/>
              <a:t>riippuvuus</a:t>
            </a:r>
            <a:r>
              <a:rPr lang="en-US" sz="2000" dirty="0"/>
              <a:t> – </a:t>
            </a:r>
            <a:r>
              <a:rPr lang="fi-FI" sz="2000" dirty="0"/>
              <a:t> Tarkoittaa voimakasta tarvetta hakea hyvää oloa tai lievittää pahaa oloa päihteen avulla.</a:t>
            </a:r>
            <a:endParaRPr lang="en-US" sz="2000" b="0" i="0" dirty="0">
              <a:effectLst/>
              <a:cs typeface="Arial"/>
            </a:endParaRPr>
          </a:p>
          <a:p>
            <a:pPr indent="-228600">
              <a:lnSpc>
                <a:spcPct val="90000"/>
              </a:lnSpc>
              <a:spcAft>
                <a:spcPts val="600"/>
              </a:spcAft>
              <a:buFont typeface="Arial" panose="020B0604020202020204" pitchFamily="34" charset="0"/>
              <a:buChar char="•"/>
            </a:pPr>
            <a:r>
              <a:rPr lang="en-US" sz="2000" dirty="0" err="1">
                <a:cs typeface="Arial"/>
              </a:rPr>
              <a:t>Sosiaalinen</a:t>
            </a:r>
            <a:r>
              <a:rPr lang="en-US" sz="2000" dirty="0">
                <a:cs typeface="Arial"/>
              </a:rPr>
              <a:t> </a:t>
            </a:r>
            <a:r>
              <a:rPr lang="en-US" sz="2000" dirty="0" err="1">
                <a:cs typeface="Arial"/>
              </a:rPr>
              <a:t>riippuvuus</a:t>
            </a:r>
            <a:r>
              <a:rPr lang="en-US" sz="2000" dirty="0">
                <a:cs typeface="Arial"/>
              </a:rPr>
              <a:t>. </a:t>
            </a:r>
            <a:r>
              <a:rPr lang="fi-FI" sz="2000" dirty="0">
                <a:cs typeface="Arial"/>
              </a:rPr>
              <a:t>Tarkoittaa tilannetta, jossa henkilö tulee riippuvaiseksi sosiaalisesta ympäristöstä, joka liittyy päihteen käyttöön.</a:t>
            </a:r>
            <a:endParaRPr lang="en-US" sz="2000" dirty="0"/>
          </a:p>
        </p:txBody>
      </p:sp>
      <p:pic>
        <p:nvPicPr>
          <p:cNvPr id="1026" name="Picture 2">
            <a:extLst>
              <a:ext uri="{FF2B5EF4-FFF2-40B4-BE49-F238E27FC236}">
                <a16:creationId xmlns:a16="http://schemas.microsoft.com/office/drawing/2014/main" id="{F9911150-3EB4-FA3F-8CBC-E1D50CF4824B}"/>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9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a:solidFill>
                  <a:schemeClr val="bg1"/>
                </a:solidFill>
              </a:rPr>
              <a:t>Pakonomainen tarve johonkin päihdyttävään aineeseen tai toimintaan.​</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Psyykkinen tai fyysinen tila tuottaa hetkellistä mielihyvää.​</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Perintötekijät, lapsuuden ja nuoruuden kokemukset, stressi ja kriisitilanteet elämässä voivat vaikuttaa siihen, miten helposti ihminen jää riippuvaiseksi. </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Riippuvainen ihminen ei aina itse tunnista tai myönnä riippuvuuttaan.​</a:t>
            </a:r>
            <a:endParaRPr lang="fi-FI">
              <a:solidFill>
                <a:schemeClr val="bg1"/>
              </a:solidFill>
              <a:cs typeface="Arial"/>
            </a:endParaRPr>
          </a:p>
          <a:p>
            <a:pPr marL="285750" indent="-285750">
              <a:buFont typeface="Arial" panose="020B0604020202020204" pitchFamily="34" charset="0"/>
              <a:buChar char="•"/>
            </a:pPr>
            <a:endParaRPr lang="fi-FI">
              <a:solidFill>
                <a:schemeClr val="bg1"/>
              </a:solidFill>
              <a:cs typeface="Arial"/>
            </a:endParaRPr>
          </a:p>
          <a:p>
            <a:pPr marL="285750" indent="-285750">
              <a:buFont typeface="Arial" panose="020B0604020202020204" pitchFamily="34" charset="0"/>
              <a:buChar char="•"/>
            </a:pPr>
            <a:r>
              <a:rPr lang="fi-FI">
                <a:solidFill>
                  <a:schemeClr val="bg1"/>
                </a:solidFill>
                <a:cs typeface="Arial"/>
              </a:rPr>
              <a:t>Vakava riippuvuus on sairaus.</a:t>
            </a:r>
          </a:p>
          <a:p>
            <a:endParaRPr lang="fi-FI">
              <a:solidFill>
                <a:schemeClr val="bg1"/>
              </a:solidFill>
            </a:endParaRPr>
          </a:p>
          <a:p>
            <a:pPr marL="285750" indent="-285750">
              <a:buFont typeface="Arial" panose="020B0604020202020204" pitchFamily="34" charset="0"/>
              <a:buChar char="•"/>
            </a:pPr>
            <a:r>
              <a:rPr lang="fi-FI">
                <a:solidFill>
                  <a:schemeClr val="bg1"/>
                </a:solidFill>
              </a:rPr>
              <a:t>Riippuvuuksien haittoja voivat olla esim. terveydelliset haitat, ihmissuhteet kärsivät, taloudelliset haitat (esim. päihteiden hankkiminen, rahapelaaminen).</a:t>
            </a:r>
            <a:endParaRPr lang="fi-FI">
              <a:solidFill>
                <a:schemeClr val="bg1"/>
              </a:solidFill>
              <a:cs typeface="Arial"/>
            </a:endParaRPr>
          </a:p>
        </p:txBody>
      </p:sp>
    </p:spTree>
    <p:extLst>
      <p:ext uri="{BB962C8B-B14F-4D97-AF65-F5344CB8AC3E}">
        <p14:creationId xmlns:p14="http://schemas.microsoft.com/office/powerpoint/2010/main" val="356588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49125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Vahvat</a:t>
            </a:r>
            <a:r>
              <a:rPr lang="en-US"/>
              <a:t> </a:t>
            </a:r>
            <a:r>
              <a:rPr lang="en-US" err="1"/>
              <a:t>tunne</a:t>
            </a:r>
            <a:r>
              <a:rPr lang="en-US"/>
              <a:t>- ja </a:t>
            </a:r>
            <a:r>
              <a:rPr lang="en-US" err="1"/>
              <a:t>sosiaaliset</a:t>
            </a:r>
            <a:r>
              <a:rPr lang="en-US"/>
              <a:t> </a:t>
            </a:r>
            <a:r>
              <a:rPr lang="en-US" err="1"/>
              <a:t>taidot</a:t>
            </a:r>
            <a:r>
              <a:rPr lang="en-US"/>
              <a:t>.</a:t>
            </a:r>
          </a:p>
          <a:p>
            <a:pPr marL="238760" indent="-228600">
              <a:lnSpc>
                <a:spcPct val="90000"/>
              </a:lnSpc>
              <a:spcAft>
                <a:spcPts val="600"/>
              </a:spcAft>
              <a:buFont typeface="Arial,Sans-Serif"/>
            </a:pPr>
            <a:r>
              <a:rPr lang="en-US" err="1"/>
              <a:t>Onnistumiset</a:t>
            </a:r>
            <a:r>
              <a:rPr lang="en-US"/>
              <a:t> ja </a:t>
            </a:r>
            <a:r>
              <a:rPr lang="en-US" err="1"/>
              <a:t>positiivinen</a:t>
            </a:r>
            <a:r>
              <a:rPr lang="en-US"/>
              <a:t> </a:t>
            </a:r>
            <a:r>
              <a:rPr lang="en-US" err="1"/>
              <a:t>palaute</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asioiden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mutta</a:t>
            </a:r>
            <a:r>
              <a:rPr lang="en-US" b="1"/>
              <a:t> </a:t>
            </a:r>
            <a:r>
              <a:rPr lang="en-US" b="1" err="1"/>
              <a:t>riski</a:t>
            </a:r>
            <a:r>
              <a:rPr lang="en-US" b="1"/>
              <a:t> on </a:t>
            </a:r>
            <a:r>
              <a:rPr lang="en-US" b="1" err="1"/>
              <a:t>suurempi</a:t>
            </a:r>
            <a:r>
              <a:rPr lang="en-US" b="1"/>
              <a:t>.</a:t>
            </a:r>
            <a:r>
              <a:rPr lang="en-US"/>
              <a:t> </a:t>
            </a:r>
          </a:p>
        </p:txBody>
      </p:sp>
    </p:spTree>
    <p:extLst>
      <p:ext uri="{BB962C8B-B14F-4D97-AF65-F5344CB8AC3E}">
        <p14:creationId xmlns:p14="http://schemas.microsoft.com/office/powerpoint/2010/main" val="154220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descr="Lähteet">
            <a:extLst>
              <a:ext uri="{FF2B5EF4-FFF2-40B4-BE49-F238E27FC236}">
                <a16:creationId xmlns:a16="http://schemas.microsoft.com/office/drawing/2014/main" id="{6FA07076-FA7C-418E-AC45-28069630983B}"/>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email">
            <a:extLst>
              <a:ext uri="{28A0092B-C50C-407E-A947-70E740481C1C}">
                <a14:useLocalDpi xmlns:a14="http://schemas.microsoft.com/office/drawing/2010/main"/>
              </a:ext>
            </a:extLst>
          </a:blip>
          <a:srcRect/>
          <a:stretch/>
        </p:blipFill>
        <p:spPr>
          <a:xfrm>
            <a:off x="-4113"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697402" y="1785171"/>
            <a:ext cx="4791983"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br>
              <a:rPr lang="fi" sz="5300" b="0" i="0" u="none" strike="noStrike" kern="1200" cap="none" spc="0" normalizeH="0" baseline="0" noProof="0">
                <a:ln>
                  <a:noFill/>
                </a:ln>
                <a:effectLst/>
                <a:uLnTx/>
                <a:uFillTx/>
                <a:latin typeface="+mj-lt"/>
                <a:ea typeface="Montserrat Light"/>
                <a:cs typeface="Montserrat Light"/>
              </a:rPr>
            </a:br>
            <a:r>
              <a:rPr lang="fi" sz="3200" b="0">
                <a:solidFill>
                  <a:srgbClr val="FFFFFF"/>
                </a:solidFill>
                <a:latin typeface="+mj-lt"/>
                <a:ea typeface="Montserrat Light"/>
                <a:cs typeface="Montserrat Light"/>
                <a:sym typeface="Montserrat Light"/>
              </a:rPr>
              <a:t>5-luokkien</a:t>
            </a:r>
            <a:r>
              <a:rPr kumimoji="0" lang="fi" sz="3200" b="0" i="0" u="none" strike="noStrike" kern="1200" cap="none" spc="0" normalizeH="0" baseline="0" noProof="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mn-cs"/>
              </a:rPr>
              <a:t>Laillisuus</a:t>
            </a:r>
            <a:endParaRPr lang="fi" sz="3200" b="0" i="0" u="none" strike="noStrike" kern="1200" cap="none" spc="0" normalizeH="0" baseline="0" noProof="0">
              <a:ln>
                <a:noFill/>
              </a:ln>
              <a:solidFill>
                <a:srgbClr val="FFFFFF"/>
              </a:solidFill>
              <a:effectLst/>
              <a:uLnTx/>
              <a:uFillTx/>
              <a:latin typeface="+mj-lt"/>
              <a:cs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mn-cs"/>
              </a:rPr>
              <a:t>Itsetunto</a:t>
            </a:r>
            <a:endParaRPr lang="fi" sz="3200" b="0" i="0" u="none" strike="noStrike" kern="1200" cap="none" spc="0" normalizeH="0" baseline="0" noProof="0">
              <a:ln>
                <a:noFill/>
              </a:ln>
              <a:solidFill>
                <a:srgbClr val="FFFFFF"/>
              </a:solidFill>
              <a:effectLst/>
              <a:uLnTx/>
              <a:uFillTx/>
              <a:latin typeface="+mj-lt"/>
              <a:cs typeface="Arial"/>
            </a:endParaRPr>
          </a:p>
        </p:txBody>
      </p:sp>
      <p:pic>
        <p:nvPicPr>
          <p:cNvPr id="7" name="Google Shape;58;p13" descr="Lähdemerkinnät materiaaleihin.">
            <a:extLst>
              <a:ext uri="{FF2B5EF4-FFF2-40B4-BE49-F238E27FC236}">
                <a16:creationId xmlns:a16="http://schemas.microsoft.com/office/drawing/2014/main" id="{A20BB0B0-4727-9305-7747-924253D7FE9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773407" y="5454429"/>
            <a:ext cx="8663759" cy="1880066"/>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050"/>
              <a:t>Saara Juutinen, Alvin Koskinen, Laura Kiviranta, Paula Mäkelä ja Reetta Vainio</a:t>
            </a:r>
            <a:endParaRPr lang="fi-FI" sz="1050">
              <a:cs typeface="Arial"/>
            </a:endParaRPr>
          </a:p>
          <a:p>
            <a:r>
              <a:rPr lang="fi-FI" sz="1050">
                <a:solidFill>
                  <a:srgbClr val="0000FF"/>
                </a:solidFill>
                <a:ea typeface="+mn-lt"/>
                <a:cs typeface="+mn-lt"/>
                <a:hlinkClick r:id="rId5"/>
              </a:rPr>
              <a:t>Etusivu - Rikosuhripäivystys (riku.fi)</a:t>
            </a:r>
            <a:endParaRPr lang="fi-FI"/>
          </a:p>
          <a:p>
            <a:r>
              <a:rPr lang="fi-FI" sz="1050">
                <a:solidFill>
                  <a:srgbClr val="0000FF"/>
                </a:solidFill>
                <a:ea typeface="+mn-lt"/>
                <a:cs typeface="+mn-lt"/>
                <a:hlinkClick r:id="rId6"/>
              </a:rPr>
              <a:t>Sua varten somessa</a:t>
            </a:r>
            <a:endParaRPr lang="fi-FI"/>
          </a:p>
          <a:p>
            <a:r>
              <a:rPr lang="fi-FI" sz="1050">
                <a:solidFill>
                  <a:srgbClr val="0000FF"/>
                </a:solidFill>
                <a:ea typeface="+mn-lt"/>
                <a:cs typeface="+mn-lt"/>
                <a:hlinkClick r:id="rId7"/>
              </a:rPr>
              <a:t>Rikoslaki 39/1889 - Ajantasainen lainsäädäntö - FINLEX ®</a:t>
            </a:r>
            <a:endParaRPr lang="fi-FI"/>
          </a:p>
          <a:p>
            <a:r>
              <a:rPr lang="fi-FI" sz="1050">
                <a:solidFill>
                  <a:srgbClr val="0000FF"/>
                </a:solidFill>
                <a:ea typeface="+mn-lt"/>
                <a:cs typeface="+mn-lt"/>
                <a:hlinkClick r:id="rId8"/>
              </a:rPr>
              <a:t>Rikosten kirjo on laaja - tieto auttaa estämään rikoksia - Poliisi</a:t>
            </a:r>
            <a:endParaRPr lang="fi-FI"/>
          </a:p>
          <a:p>
            <a:r>
              <a:rPr lang="fi-FI" sz="1050">
                <a:solidFill>
                  <a:srgbClr val="0000FF"/>
                </a:solidFill>
                <a:ea typeface="+mn-lt"/>
                <a:cs typeface="+mn-lt"/>
                <a:hlinkClick r:id="rId9"/>
              </a:rPr>
              <a:t>Vahvista mielenterveyttä - MIELI ry</a:t>
            </a:r>
            <a:endParaRPr lang="fi-FI"/>
          </a:p>
          <a:p>
            <a:r>
              <a:rPr lang="fi-FI" sz="1050">
                <a:ea typeface="+mn-lt"/>
                <a:cs typeface="+mn-lt"/>
              </a:rPr>
              <a:t>Case-tehtävä kirjasta Konstaapeli Daniel tässä, moro! (</a:t>
            </a:r>
            <a:r>
              <a:rPr lang="fi-FI" sz="1100" err="1">
                <a:solidFill>
                  <a:srgbClr val="0A0A0A"/>
                </a:solidFill>
              </a:rPr>
              <a:t>Kalejaiye</a:t>
            </a:r>
            <a:r>
              <a:rPr lang="fi-FI" sz="1100">
                <a:solidFill>
                  <a:srgbClr val="0A0A0A"/>
                </a:solidFill>
              </a:rPr>
              <a:t>, Daniel, 2022)</a:t>
            </a:r>
            <a:endParaRPr lang="fi-FI"/>
          </a:p>
          <a:p>
            <a:pPr marL="0" indent="0">
              <a:lnSpc>
                <a:spcPct val="100000"/>
              </a:lnSpc>
              <a:buNone/>
            </a:pPr>
            <a:endParaRPr lang="fi-FI" sz="1050">
              <a:cs typeface="Arial"/>
            </a:endParaRPr>
          </a:p>
          <a:p>
            <a:pPr marL="0" indent="0">
              <a:buNone/>
            </a:pPr>
            <a:endParaRPr lang="fi-FI" sz="1050">
              <a:cs typeface="Arial"/>
            </a:endParaRPr>
          </a:p>
          <a:p>
            <a:endParaRPr lang="fi-FI" sz="1067">
              <a:cs typeface="Arial"/>
            </a:endParaRPr>
          </a:p>
          <a:p>
            <a:endParaRPr lang="fi-FI" sz="1050">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104855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82821F7-54DF-68BC-7C00-4F908DF144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154" y="71920"/>
            <a:ext cx="10582354" cy="1358428"/>
          </a:xfrm>
          <a:prstGeom prst="rect">
            <a:avLst/>
          </a:prstGeom>
        </p:spPr>
      </p:pic>
      <p:sp>
        <p:nvSpPr>
          <p:cNvPr id="11" name="Otsikko 10">
            <a:extLst>
              <a:ext uri="{FF2B5EF4-FFF2-40B4-BE49-F238E27FC236}">
                <a16:creationId xmlns:a16="http://schemas.microsoft.com/office/drawing/2014/main" id="{B4F24B0F-8479-9597-678C-271A04E93852}"/>
              </a:ext>
            </a:extLst>
          </p:cNvPr>
          <p:cNvSpPr>
            <a:spLocks noGrp="1"/>
          </p:cNvSpPr>
          <p:nvPr>
            <p:ph type="title"/>
          </p:nvPr>
        </p:nvSpPr>
        <p:spPr>
          <a:xfrm>
            <a:off x="904424" y="486096"/>
            <a:ext cx="10435091" cy="715331"/>
          </a:xfrm>
        </p:spPr>
        <p:txBody>
          <a:bodyPr/>
          <a:lstStyle/>
          <a:p>
            <a:pPr algn="ctr"/>
            <a:r>
              <a:rPr lang="fi-FI">
                <a:solidFill>
                  <a:schemeClr val="bg1"/>
                </a:solidFill>
              </a:rPr>
              <a:t>Turvallisuudesta</a:t>
            </a:r>
          </a:p>
        </p:txBody>
      </p:sp>
      <p:sp>
        <p:nvSpPr>
          <p:cNvPr id="3" name="Tekstin paikkamerkki 2">
            <a:extLst>
              <a:ext uri="{FF2B5EF4-FFF2-40B4-BE49-F238E27FC236}">
                <a16:creationId xmlns:a16="http://schemas.microsoft.com/office/drawing/2014/main" id="{07DFAC2E-B083-ED2A-F5EE-48467174D854}"/>
              </a:ext>
            </a:extLst>
          </p:cNvPr>
          <p:cNvSpPr>
            <a:spLocks noGrp="1"/>
          </p:cNvSpPr>
          <p:nvPr>
            <p:ph type="body" idx="1"/>
          </p:nvPr>
        </p:nvSpPr>
        <p:spPr>
          <a:xfrm>
            <a:off x="989483" y="1687523"/>
            <a:ext cx="10350032" cy="4683115"/>
          </a:xfrm>
        </p:spPr>
        <p:txBody>
          <a:bodyPr vert="horz" lIns="0" tIns="45720" rIns="0" bIns="45720" rtlCol="0" anchor="t">
            <a:noAutofit/>
          </a:bodyPr>
          <a:lstStyle/>
          <a:p>
            <a:pPr marL="0" indent="0">
              <a:buNone/>
            </a:pPr>
            <a:endParaRPr lang="fi-FI" sz="2000"/>
          </a:p>
          <a:p>
            <a:pPr marL="238760" indent="-238760"/>
            <a:r>
              <a:rPr lang="fi-FI" sz="2000"/>
              <a:t>Lain mukaan alle 18-vuotias on lapsi ja lapsia tulee suojella kaikenlaiselta kasvua ja kehitystä vaarantavalta toiminnalta.</a:t>
            </a:r>
            <a:endParaRPr lang="fi-FI"/>
          </a:p>
          <a:p>
            <a:pPr marL="479425" lvl="1" indent="0">
              <a:buNone/>
            </a:pPr>
            <a:r>
              <a:rPr lang="fi-FI" sz="1800"/>
              <a:t>= Aikuisten vastuu.</a:t>
            </a:r>
          </a:p>
          <a:p>
            <a:pPr marL="238760" indent="-238760"/>
            <a:r>
              <a:rPr lang="fi-FI" sz="2000"/>
              <a:t>Lapsella on oikeus saada ikätasoistaan tietoa maailmasta.</a:t>
            </a:r>
          </a:p>
          <a:p>
            <a:pPr marL="479425" lvl="1" indent="0">
              <a:buNone/>
            </a:pPr>
            <a:r>
              <a:rPr lang="fi-FI" sz="1800"/>
              <a:t>= Lapsen vastuulla on ottaa oppia maailmasta.</a:t>
            </a:r>
          </a:p>
          <a:p>
            <a:pPr marL="238760" indent="-238760"/>
            <a:r>
              <a:rPr lang="fi-FI" sz="2000"/>
              <a:t>Yhdessä tavoitetaan parempaa todellisuutta.</a:t>
            </a:r>
          </a:p>
          <a:p>
            <a:pPr marL="0" indent="0">
              <a:buNone/>
            </a:pPr>
            <a:r>
              <a:rPr lang="fi-FI" sz="2000"/>
              <a:t>       </a:t>
            </a:r>
            <a:r>
              <a:rPr lang="fi-FI" sz="1800"/>
              <a:t>= Jokaisella on oikeus olla turvassa ja rauhassa.</a:t>
            </a:r>
          </a:p>
          <a:p>
            <a:pPr marL="238760" indent="-238760"/>
            <a:r>
              <a:rPr lang="fi-FI" sz="2000"/>
              <a:t>Vahingonkorvausvastuu</a:t>
            </a:r>
            <a:endParaRPr lang="fi-FI"/>
          </a:p>
          <a:p>
            <a:pPr marL="719455" lvl="1" indent="-239395">
              <a:buFont typeface="Arial" panose="020B0604020202020204" pitchFamily="34" charset="0"/>
              <a:buChar char="•"/>
            </a:pPr>
            <a:r>
              <a:rPr lang="fi-FI" sz="1800"/>
              <a:t>Huom. Korvausvelvollisuus on kaiken ikäisillä!</a:t>
            </a:r>
          </a:p>
        </p:txBody>
      </p:sp>
    </p:spTree>
    <p:extLst>
      <p:ext uri="{BB962C8B-B14F-4D97-AF65-F5344CB8AC3E}">
        <p14:creationId xmlns:p14="http://schemas.microsoft.com/office/powerpoint/2010/main" val="29834661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FE160D6-B431-B698-8B57-BE541393F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0642" y="76014"/>
            <a:ext cx="11013895" cy="1181529"/>
          </a:xfrm>
          <a:prstGeom prst="rect">
            <a:avLst/>
          </a:prstGeom>
        </p:spPr>
      </p:pic>
      <p:sp>
        <p:nvSpPr>
          <p:cNvPr id="2" name="Otsikko 1">
            <a:extLst>
              <a:ext uri="{FF2B5EF4-FFF2-40B4-BE49-F238E27FC236}">
                <a16:creationId xmlns:a16="http://schemas.microsoft.com/office/drawing/2014/main" id="{861C04EE-AC6B-BF6F-EF52-E94B2C446620}"/>
              </a:ext>
            </a:extLst>
          </p:cNvPr>
          <p:cNvSpPr>
            <a:spLocks noGrp="1"/>
          </p:cNvSpPr>
          <p:nvPr>
            <p:ph type="title"/>
          </p:nvPr>
        </p:nvSpPr>
        <p:spPr>
          <a:xfrm>
            <a:off x="1440756" y="367634"/>
            <a:ext cx="10435091" cy="715331"/>
          </a:xfrm>
        </p:spPr>
        <p:txBody>
          <a:bodyPr/>
          <a:lstStyle/>
          <a:p>
            <a:pPr algn="ctr"/>
            <a:r>
              <a:rPr lang="fi-FI" sz="4000">
                <a:solidFill>
                  <a:schemeClr val="bg1"/>
                </a:solidFill>
              </a:rPr>
              <a:t>Alle 15-vuotias rikoksentekijänä</a:t>
            </a:r>
          </a:p>
        </p:txBody>
      </p:sp>
      <p:graphicFrame>
        <p:nvGraphicFramePr>
          <p:cNvPr id="4830" name="Kaaviokuva 4829" descr="Kaavio alle 15-vuotiaan rikoksista.">
            <a:extLst>
              <a:ext uri="{FF2B5EF4-FFF2-40B4-BE49-F238E27FC236}">
                <a16:creationId xmlns:a16="http://schemas.microsoft.com/office/drawing/2014/main" id="{22D15E22-6C84-A1BE-F1B0-F4E5E0AB9B10}"/>
              </a:ext>
            </a:extLst>
          </p:cNvPr>
          <p:cNvGraphicFramePr/>
          <p:nvPr>
            <p:extLst>
              <p:ext uri="{D42A27DB-BD31-4B8C-83A1-F6EECF244321}">
                <p14:modId xmlns:p14="http://schemas.microsoft.com/office/powerpoint/2010/main" val="3053897626"/>
              </p:ext>
            </p:extLst>
          </p:nvPr>
        </p:nvGraphicFramePr>
        <p:xfrm>
          <a:off x="467463" y="503434"/>
          <a:ext cx="11257074" cy="6354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kstiruutu 4">
            <a:extLst>
              <a:ext uri="{FF2B5EF4-FFF2-40B4-BE49-F238E27FC236}">
                <a16:creationId xmlns:a16="http://schemas.microsoft.com/office/drawing/2014/main" id="{7F5FE72A-2DE1-8B42-FB87-BE610368D0F3}"/>
              </a:ext>
            </a:extLst>
          </p:cNvPr>
          <p:cNvSpPr txBox="1"/>
          <p:nvPr/>
        </p:nvSpPr>
        <p:spPr>
          <a:xfrm>
            <a:off x="7986001" y="6122492"/>
            <a:ext cx="6097712" cy="369332"/>
          </a:xfrm>
          <a:prstGeom prst="rect">
            <a:avLst/>
          </a:prstGeom>
          <a:noFill/>
        </p:spPr>
        <p:txBody>
          <a:bodyPr wrap="square">
            <a:spAutoFit/>
          </a:bodyPr>
          <a:lstStyle/>
          <a:p>
            <a:r>
              <a:rPr lang="fi-FI">
                <a:hlinkClick r:id="rId9"/>
              </a:rPr>
              <a:t>Kiusaaminen (youtube.com)</a:t>
            </a:r>
            <a:endParaRPr lang="fi-FI"/>
          </a:p>
        </p:txBody>
      </p:sp>
      <p:sp>
        <p:nvSpPr>
          <p:cNvPr id="7" name="Tekstiruutu 6">
            <a:extLst>
              <a:ext uri="{FF2B5EF4-FFF2-40B4-BE49-F238E27FC236}">
                <a16:creationId xmlns:a16="http://schemas.microsoft.com/office/drawing/2014/main" id="{8E1E7C25-9B39-30FC-BEE0-43133A80039A}"/>
              </a:ext>
            </a:extLst>
          </p:cNvPr>
          <p:cNvSpPr txBox="1"/>
          <p:nvPr/>
        </p:nvSpPr>
        <p:spPr>
          <a:xfrm>
            <a:off x="7986001" y="5789377"/>
            <a:ext cx="7042934" cy="369332"/>
          </a:xfrm>
          <a:prstGeom prst="rect">
            <a:avLst/>
          </a:prstGeom>
          <a:noFill/>
        </p:spPr>
        <p:txBody>
          <a:bodyPr wrap="square">
            <a:spAutoFit/>
          </a:bodyPr>
          <a:lstStyle/>
          <a:p>
            <a:r>
              <a:rPr lang="fi-FI" dirty="0">
                <a:hlinkClick r:id="rId10"/>
              </a:rPr>
              <a:t>Vahingonteko (youtube.com)</a:t>
            </a:r>
            <a:endParaRPr lang="fi-FI" dirty="0"/>
          </a:p>
        </p:txBody>
      </p:sp>
    </p:spTree>
    <p:extLst>
      <p:ext uri="{BB962C8B-B14F-4D97-AF65-F5344CB8AC3E}">
        <p14:creationId xmlns:p14="http://schemas.microsoft.com/office/powerpoint/2010/main" val="30348684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bg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1"/>
            <a:ext cx="12192001" cy="5388667"/>
          </a:xfrm>
          <a:prstGeom prst="rect">
            <a:avLst/>
          </a:prstGeom>
          <a:noFill/>
        </p:spPr>
      </p:pic>
    </p:spTree>
    <p:extLst>
      <p:ext uri="{BB962C8B-B14F-4D97-AF65-F5344CB8AC3E}">
        <p14:creationId xmlns:p14="http://schemas.microsoft.com/office/powerpoint/2010/main" val="186853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45792" y="2142266"/>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46690" y="3980895"/>
            <a:ext cx="10310736" cy="585081"/>
          </a:xfrm>
        </p:spPr>
        <p:txBody>
          <a:bodyPr/>
          <a:lstStyle/>
          <a:p>
            <a:r>
              <a:rPr lang="en-US" dirty="0" err="1"/>
              <a:t>Mitä</a:t>
            </a:r>
            <a:r>
              <a:rPr lang="en-US" dirty="0"/>
              <a:t> </a:t>
            </a:r>
            <a:r>
              <a:rPr lang="en-US" dirty="0" err="1"/>
              <a:t>päihteet</a:t>
            </a:r>
            <a:r>
              <a:rPr lang="en-US" dirty="0"/>
              <a:t> </a:t>
            </a:r>
            <a:r>
              <a:rPr lang="en-US" dirty="0" err="1"/>
              <a:t>ovat</a:t>
            </a:r>
            <a:r>
              <a:rPr lang="en-US" dirty="0"/>
              <a:t>? </a:t>
            </a:r>
            <a:r>
              <a:rPr lang="en-US" dirty="0" err="1"/>
              <a:t>Mitä</a:t>
            </a:r>
            <a:r>
              <a:rPr lang="en-US" dirty="0"/>
              <a:t> </a:t>
            </a:r>
            <a:r>
              <a:rPr lang="en-US" dirty="0" err="1"/>
              <a:t>päihteitä</a:t>
            </a:r>
            <a:r>
              <a:rPr lang="en-US" dirty="0"/>
              <a:t> on?</a:t>
            </a:r>
          </a:p>
          <a:p>
            <a:pPr marL="514350" indent="-514350">
              <a:buAutoNum type="arabicPeriod"/>
            </a:pPr>
            <a:r>
              <a:rPr lang="en-US" dirty="0" err="1"/>
              <a:t>Tunti</a:t>
            </a:r>
            <a:endParaRPr lang="en-US" dirty="0"/>
          </a:p>
          <a:p>
            <a:r>
              <a:rPr lang="en-US" sz="1200" dirty="0"/>
              <a:t>Turun </a:t>
            </a:r>
            <a:r>
              <a:rPr lang="en-US" sz="1200" dirty="0" err="1"/>
              <a:t>kaupungin</a:t>
            </a:r>
            <a:r>
              <a:rPr lang="en-US" sz="1200" dirty="0"/>
              <a:t> </a:t>
            </a:r>
            <a:r>
              <a:rPr lang="en-US" sz="1200" dirty="0" err="1"/>
              <a:t>ehkäisevän</a:t>
            </a:r>
            <a:r>
              <a:rPr lang="en-US" sz="1200" dirty="0"/>
              <a:t> </a:t>
            </a:r>
            <a:r>
              <a:rPr lang="en-US" sz="1200" dirty="0" err="1"/>
              <a:t>päihdetyön</a:t>
            </a:r>
            <a:r>
              <a:rPr lang="en-US" sz="1200" dirty="0"/>
              <a:t> </a:t>
            </a:r>
            <a:r>
              <a:rPr lang="en-US" sz="1200" dirty="0" err="1"/>
              <a:t>Selvästi</a:t>
            </a:r>
            <a:r>
              <a:rPr lang="en-US" sz="1200" dirty="0"/>
              <a:t> JEES! -</a:t>
            </a:r>
            <a:r>
              <a:rPr lang="en-US" sz="1200" dirty="0" err="1"/>
              <a:t>projekti</a:t>
            </a:r>
            <a:r>
              <a:rPr lang="en-US" sz="1200" dirty="0"/>
              <a:t> 2023-2025, Sanna Tahko &amp; Kristiina Helenius. </a:t>
            </a:r>
          </a:p>
          <a:p>
            <a:r>
              <a:rPr lang="en-US" sz="1200" dirty="0" err="1"/>
              <a:t>Lähteet</a:t>
            </a:r>
            <a:r>
              <a:rPr lang="en-US" sz="1200" dirty="0"/>
              <a:t>: </a:t>
            </a:r>
            <a:endParaRPr lang="en-US" sz="1200" dirty="0">
              <a:solidFill>
                <a:srgbClr val="FFFFFF"/>
              </a:solidFill>
            </a:endParaRPr>
          </a:p>
          <a:p>
            <a:r>
              <a:rPr lang="en-US" sz="1200" dirty="0" err="1"/>
              <a:t>Terveyden</a:t>
            </a:r>
            <a:r>
              <a:rPr lang="en-US" sz="1200" dirty="0"/>
              <a:t>- ja </a:t>
            </a:r>
            <a:r>
              <a:rPr lang="en-US" sz="1200" dirty="0" err="1"/>
              <a:t>hyvinvoinnin</a:t>
            </a:r>
            <a:r>
              <a:rPr lang="en-US" sz="1200"/>
              <a:t> laitos</a:t>
            </a:r>
            <a:endParaRPr lang="en-US" sz="1200" b="0" dirty="0">
              <a:solidFill>
                <a:srgbClr val="000000"/>
              </a:solidFill>
            </a:endParaRPr>
          </a:p>
          <a:p>
            <a:r>
              <a:rPr lang="en-US" sz="1200" dirty="0" err="1"/>
              <a:t>Ehyt</a:t>
            </a:r>
            <a:r>
              <a:rPr lang="en-US" sz="1200" dirty="0"/>
              <a:t> </a:t>
            </a:r>
            <a:r>
              <a:rPr lang="en-US" sz="1200" dirty="0" err="1"/>
              <a:t>ry</a:t>
            </a:r>
            <a:endParaRPr lang="en-US" sz="1200" b="0" dirty="0">
              <a:solidFill>
                <a:srgbClr val="000000"/>
              </a:solidFill>
            </a:endParaRPr>
          </a:p>
          <a:p>
            <a:r>
              <a:rPr lang="en-US" sz="1200" dirty="0"/>
              <a:t>YLE</a:t>
            </a:r>
            <a:endParaRPr lang="en-US" sz="1200" dirty="0">
              <a:solidFill>
                <a:srgbClr val="FFFFFF"/>
              </a:solidFill>
            </a:endParaRPr>
          </a:p>
          <a:p>
            <a:r>
              <a:rPr lang="en-US" sz="1200" dirty="0" err="1"/>
              <a:t>Päihdelinkki</a:t>
            </a:r>
            <a:endParaRPr lang="en-US" dirty="0"/>
          </a:p>
        </p:txBody>
      </p:sp>
    </p:spTree>
    <p:extLst>
      <p:ext uri="{BB962C8B-B14F-4D97-AF65-F5344CB8AC3E}">
        <p14:creationId xmlns:p14="http://schemas.microsoft.com/office/powerpoint/2010/main" val="171435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6FB825-1215-226C-20A4-083323925B59}"/>
              </a:ext>
            </a:extLst>
          </p:cNvPr>
          <p:cNvSpPr>
            <a:spLocks noGrp="1"/>
          </p:cNvSpPr>
          <p:nvPr>
            <p:ph type="body" idx="1"/>
          </p:nvPr>
        </p:nvSpPr>
        <p:spPr>
          <a:xfrm>
            <a:off x="1031574" y="235519"/>
            <a:ext cx="10435092" cy="4217885"/>
          </a:xfrm>
        </p:spPr>
        <p:txBody>
          <a:bodyPr vert="horz" lIns="0" tIns="45720" rIns="0" bIns="45720" rtlCol="0" anchor="t">
            <a:noAutofit/>
          </a:bodyPr>
          <a:lstStyle/>
          <a:p>
            <a:pPr marL="0" indent="0">
              <a:spcAft>
                <a:spcPts val="800"/>
              </a:spcAft>
              <a:buNone/>
            </a:pPr>
            <a:r>
              <a:rPr lang="fi-FI" sz="1800" b="1" dirty="0">
                <a:latin typeface="Calibri"/>
                <a:ea typeface="Calibri" panose="020F0502020204030204" pitchFamily="34" charset="0"/>
                <a:cs typeface="Times New Roman"/>
              </a:rPr>
              <a:t>Tarina Tomista ja Matista</a:t>
            </a:r>
            <a:r>
              <a:rPr lang="fi-FI" sz="1800" dirty="0">
                <a:latin typeface="Calibri"/>
                <a:ea typeface="Calibri" panose="020F0502020204030204" pitchFamily="34" charset="0"/>
                <a:cs typeface="Times New Roman"/>
              </a:rPr>
              <a:t>. 5-luokkalaiset pojat ovat kesälomalla ja pelaavat haastepeliä, missä keksitään toiselle haasteita, joita toinen ei uskaltaisi tehdä.</a:t>
            </a:r>
            <a:endParaRPr lang="fi-FI" dirty="0"/>
          </a:p>
          <a:p>
            <a:pPr marL="0" indent="0">
              <a:lnSpc>
                <a:spcPct val="107000"/>
              </a:lnSpc>
              <a:spcAft>
                <a:spcPts val="800"/>
              </a:spcAft>
              <a:buNone/>
            </a:pPr>
            <a:r>
              <a:rPr lang="fi-FI" sz="1800" dirty="0">
                <a:effectLst/>
                <a:latin typeface="Calibri"/>
                <a:ea typeface="Calibri" panose="020F0502020204030204" pitchFamily="34" charset="0"/>
                <a:cs typeface="Times New Roman"/>
              </a:rPr>
              <a:t>Poikien peli alkaa pilasoitoista tuntemattomiin numeroihin ja törkeyksien </a:t>
            </a:r>
            <a:r>
              <a:rPr lang="fi-FI" sz="1800" dirty="0">
                <a:latin typeface="Calibri"/>
                <a:ea typeface="Calibri" panose="020F0502020204030204" pitchFamily="34" charset="0"/>
                <a:cs typeface="Times New Roman"/>
              </a:rPr>
              <a:t>huutamisesta</a:t>
            </a:r>
            <a:r>
              <a:rPr lang="fi-FI" sz="1800" dirty="0">
                <a:effectLst/>
                <a:latin typeface="Calibri"/>
                <a:ea typeface="Calibri" panose="020F0502020204030204" pitchFamily="34" charset="0"/>
                <a:cs typeface="Times New Roman"/>
              </a:rPr>
              <a:t> kadulla, </a:t>
            </a:r>
            <a:r>
              <a:rPr lang="fi-FI" sz="1800" dirty="0">
                <a:latin typeface="Calibri"/>
                <a:ea typeface="Calibri" panose="020F0502020204030204" pitchFamily="34" charset="0"/>
                <a:cs typeface="Times New Roman"/>
              </a:rPr>
              <a:t>mutta</a:t>
            </a:r>
            <a:r>
              <a:rPr lang="fi-FI" sz="1800" dirty="0">
                <a:effectLst/>
                <a:latin typeface="Calibri"/>
                <a:ea typeface="Calibri" panose="020F0502020204030204" pitchFamily="34" charset="0"/>
                <a:cs typeface="Times New Roman"/>
              </a:rPr>
              <a:t> yltyy haaste toisensa jälkeen. Matti päättää keksiä tehtävän, josta Tomi kieltäytyisi varmasti. ”Et varmasti uskalla varastaa viittä karkkipussia kaupasta!” Tomin silmät pyöristyvät ja hän hiljenee hetkeksi, mutta sanoo uhmakkaasti: ”No </a:t>
            </a:r>
            <a:r>
              <a:rPr lang="fi-FI" sz="1800" dirty="0" err="1">
                <a:effectLst/>
                <a:latin typeface="Calibri"/>
                <a:ea typeface="Calibri" panose="020F0502020204030204" pitchFamily="34" charset="0"/>
                <a:cs typeface="Times New Roman"/>
              </a:rPr>
              <a:t>katotaan</a:t>
            </a:r>
            <a:r>
              <a:rPr lang="fi-FI" sz="1800" dirty="0">
                <a:effectLst/>
                <a:latin typeface="Calibri"/>
                <a:ea typeface="Calibri" panose="020F0502020204030204" pitchFamily="34" charset="0"/>
                <a:cs typeface="Times New Roman"/>
              </a:rPr>
              <a:t>!” Pojat menevät hermostuneina kyläkaupalle ja astelevat karkkihyllylle. Matti pitää silmät auki vartioiden varalta, ja Tomi nappaa karkkipussit syliinsä. Sitten Tomi ampaisee kaupasta ulos Matti kannoillaan.</a:t>
            </a:r>
            <a:endParaRPr lang="fi-FI" dirty="0">
              <a:latin typeface="Calibri"/>
              <a:cs typeface="Times New Roman"/>
            </a:endParaRPr>
          </a:p>
          <a:p>
            <a:pPr marL="0" indent="0">
              <a:spcAft>
                <a:spcPts val="800"/>
              </a:spcAft>
              <a:buNone/>
            </a:pPr>
            <a:r>
              <a:rPr lang="fi-FI" sz="1800" dirty="0">
                <a:effectLst/>
                <a:latin typeface="Calibri"/>
                <a:ea typeface="Calibri" panose="020F0502020204030204" pitchFamily="34" charset="0"/>
                <a:cs typeface="Times New Roman"/>
              </a:rPr>
              <a:t>Heti oven ulkopuolella vastaan tulee vartija, joka tajuaa välittömästi poikien juonen ja käskee heitä pysähtymään. Tomi ja Matti katsovat toisiaan, nyökkäävät ja hajaantuvat vartijan karistamiseksi. Tomi pääsee karkkipusseineen karkuun, koska vartija lähtee juoksemaan Matin perään. Muutaman askeleen jälkeen Matti ymmärtää, ettei tule pääsemään vartijaa pakoon, onhan kyseessä kuitenkin aikuinen mies. Matti vilkuilee paniikissa pakoreittejä ja huomaa viereisellä leikkikentällä leikkivien lasten pyörät maassa. Matti kiihdyttää vauhtia pyöriä kohti, nostaa niistä yhden, hyppää pyörän selkään ja polkee </a:t>
            </a:r>
            <a:r>
              <a:rPr lang="fi-FI" sz="1800" dirty="0">
                <a:latin typeface="Calibri"/>
                <a:ea typeface="Calibri" panose="020F0502020204030204" pitchFamily="34" charset="0"/>
                <a:cs typeface="Times New Roman"/>
              </a:rPr>
              <a:t>täyttä vauhtia</a:t>
            </a:r>
            <a:r>
              <a:rPr lang="fi-FI" sz="1800" dirty="0">
                <a:effectLst/>
                <a:latin typeface="Calibri"/>
                <a:ea typeface="Calibri" panose="020F0502020204030204" pitchFamily="34" charset="0"/>
                <a:cs typeface="Times New Roman"/>
              </a:rPr>
              <a:t>. Kuin ihmeen kaupalla kumpikin pojista pääsee vartijalta karkuun. Kotona odottavat kuitenkin vihaiset vanhemmat, sillä kauppias on tunnistanut pojat jo heidän astuessaan sisään kauppaan ja soittanut heidän vanhemmilleen.</a:t>
            </a:r>
            <a:endParaRPr lang="fi-FI" sz="1800" dirty="0">
              <a:effectLst/>
              <a:latin typeface="Calibri" panose="020F0502020204030204" pitchFamily="34" charset="0"/>
              <a:ea typeface="Calibri" panose="020F0502020204030204" pitchFamily="34" charset="0"/>
              <a:cs typeface="Times New Roman"/>
            </a:endParaRPr>
          </a:p>
          <a:p>
            <a:pPr marL="238760" indent="-238760"/>
            <a:endParaRPr lang="fi-FI" sz="1400" dirty="0"/>
          </a:p>
        </p:txBody>
      </p:sp>
      <p:sp>
        <p:nvSpPr>
          <p:cNvPr id="2" name="Tekstiruutu 1">
            <a:extLst>
              <a:ext uri="{FF2B5EF4-FFF2-40B4-BE49-F238E27FC236}">
                <a16:creationId xmlns:a16="http://schemas.microsoft.com/office/drawing/2014/main" id="{5790B778-18C4-1BD8-62AE-37B014A8318C}"/>
              </a:ext>
            </a:extLst>
          </p:cNvPr>
          <p:cNvSpPr txBox="1"/>
          <p:nvPr/>
        </p:nvSpPr>
        <p:spPr>
          <a:xfrm>
            <a:off x="1035352" y="5377542"/>
            <a:ext cx="40978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b="1"/>
              <a:t>Rikoslaki luku 28 §1 </a:t>
            </a:r>
            <a:endParaRPr lang="fi-FI" b="1">
              <a:cs typeface="Arial"/>
            </a:endParaRPr>
          </a:p>
          <a:p>
            <a:pPr marL="285750" indent="-285750">
              <a:buFont typeface="Arial"/>
              <a:buChar char="•"/>
            </a:pPr>
            <a:r>
              <a:rPr lang="fi-FI" b="1"/>
              <a:t>Varkaus (Matti varastaa polkupyörän)</a:t>
            </a:r>
            <a:endParaRPr lang="fi-FI" b="1">
              <a:cs typeface="Arial"/>
            </a:endParaRPr>
          </a:p>
          <a:p>
            <a:pPr marL="285750" indent="-285750">
              <a:buFont typeface="Arial"/>
              <a:buChar char="•"/>
            </a:pPr>
            <a:endParaRPr lang="fi-FI" b="1">
              <a:cs typeface="Arial"/>
            </a:endParaRPr>
          </a:p>
        </p:txBody>
      </p:sp>
      <p:sp>
        <p:nvSpPr>
          <p:cNvPr id="4" name="Tekstiruutu 3">
            <a:extLst>
              <a:ext uri="{FF2B5EF4-FFF2-40B4-BE49-F238E27FC236}">
                <a16:creationId xmlns:a16="http://schemas.microsoft.com/office/drawing/2014/main" id="{98D191DA-9407-7DFE-17A8-806CC3485D42}"/>
              </a:ext>
            </a:extLst>
          </p:cNvPr>
          <p:cNvSpPr txBox="1"/>
          <p:nvPr/>
        </p:nvSpPr>
        <p:spPr>
          <a:xfrm>
            <a:off x="5134429" y="537754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fi-FI" b="1"/>
              <a:t>Rikoslaki luku 28 §3​</a:t>
            </a:r>
            <a:endParaRPr lang="fi-FI" b="1">
              <a:cs typeface="Arial"/>
            </a:endParaRPr>
          </a:p>
          <a:p>
            <a:pPr marL="285750" indent="-285750">
              <a:buFont typeface="Arial,Sans-Serif"/>
              <a:buChar char="•"/>
            </a:pPr>
            <a:r>
              <a:rPr lang="fi-FI" b="1"/>
              <a:t>Näpistys (Pojat näpistävät karkkeja kaupasta)​</a:t>
            </a:r>
            <a:endParaRPr lang="fi-FI" b="1">
              <a:cs typeface="Arial"/>
            </a:endParaRPr>
          </a:p>
        </p:txBody>
      </p:sp>
    </p:spTree>
    <p:extLst>
      <p:ext uri="{BB962C8B-B14F-4D97-AF65-F5344CB8AC3E}">
        <p14:creationId xmlns:p14="http://schemas.microsoft.com/office/powerpoint/2010/main" val="39740099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D5F98D8-2A28-EE1D-E31E-0114436604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35" y="42793"/>
            <a:ext cx="11010330" cy="1182727"/>
          </a:xfrm>
          <a:prstGeom prst="rect">
            <a:avLst/>
          </a:prstGeom>
        </p:spPr>
      </p:pic>
      <p:sp>
        <p:nvSpPr>
          <p:cNvPr id="18" name="Title 1">
            <a:extLst>
              <a:ext uri="{FF2B5EF4-FFF2-40B4-BE49-F238E27FC236}">
                <a16:creationId xmlns:a16="http://schemas.microsoft.com/office/drawing/2014/main" id="{A384609F-5195-75E4-B07B-F607D9057A27}"/>
              </a:ext>
            </a:extLst>
          </p:cNvPr>
          <p:cNvSpPr>
            <a:spLocks noGrp="1"/>
          </p:cNvSpPr>
          <p:nvPr>
            <p:ph type="title"/>
          </p:nvPr>
        </p:nvSpPr>
        <p:spPr>
          <a:xfrm>
            <a:off x="1838526" y="194378"/>
            <a:ext cx="8322616" cy="879556"/>
          </a:xfrm>
        </p:spPr>
        <p:txBody>
          <a:bodyPr/>
          <a:lstStyle/>
          <a:p>
            <a:pPr algn="ctr"/>
            <a:r>
              <a:rPr lang="en-US" err="1">
                <a:solidFill>
                  <a:schemeClr val="bg1"/>
                </a:solidFill>
              </a:rPr>
              <a:t>Hyvän</a:t>
            </a:r>
            <a:r>
              <a:rPr lang="en-US">
                <a:solidFill>
                  <a:schemeClr val="bg1"/>
                </a:solidFill>
              </a:rPr>
              <a:t> </a:t>
            </a:r>
            <a:r>
              <a:rPr lang="en-US" err="1">
                <a:solidFill>
                  <a:schemeClr val="bg1"/>
                </a:solidFill>
              </a:rPr>
              <a:t>elämän</a:t>
            </a:r>
            <a:r>
              <a:rPr lang="en-US">
                <a:solidFill>
                  <a:schemeClr val="bg1"/>
                </a:solidFill>
              </a:rPr>
              <a:t> </a:t>
            </a:r>
            <a:r>
              <a:rPr lang="en-US" err="1">
                <a:solidFill>
                  <a:schemeClr val="bg1"/>
                </a:solidFill>
              </a:rPr>
              <a:t>kakku</a:t>
            </a:r>
            <a:r>
              <a:rPr lang="en-US">
                <a:solidFill>
                  <a:schemeClr val="bg1"/>
                </a:solidFill>
              </a:rPr>
              <a:t>!</a:t>
            </a:r>
          </a:p>
        </p:txBody>
      </p:sp>
      <p:sp>
        <p:nvSpPr>
          <p:cNvPr id="20" name="Text Placeholder 2">
            <a:extLst>
              <a:ext uri="{FF2B5EF4-FFF2-40B4-BE49-F238E27FC236}">
                <a16:creationId xmlns:a16="http://schemas.microsoft.com/office/drawing/2014/main" id="{379698A0-E86D-9539-8D86-41DBC2F54A72}"/>
              </a:ext>
            </a:extLst>
          </p:cNvPr>
          <p:cNvSpPr>
            <a:spLocks noGrp="1"/>
          </p:cNvSpPr>
          <p:nvPr>
            <p:ph type="body" sz="quarter" idx="12"/>
          </p:nvPr>
        </p:nvSpPr>
        <p:spPr>
          <a:xfrm>
            <a:off x="872754" y="1684963"/>
            <a:ext cx="5714700" cy="4125460"/>
          </a:xfrm>
        </p:spPr>
        <p:txBody>
          <a:bodyPr vert="horz" lIns="0" tIns="0" rIns="0" bIns="0" rtlCol="0" anchor="t">
            <a:noAutofit/>
          </a:bodyPr>
          <a:lstStyle/>
          <a:p>
            <a:pPr marL="239395" indent="-239395"/>
            <a:r>
              <a:rPr lang="en-US" sz="2100" dirty="0" err="1"/>
              <a:t>Mieti</a:t>
            </a:r>
            <a:r>
              <a:rPr lang="en-US" sz="2100" dirty="0"/>
              <a:t> </a:t>
            </a:r>
            <a:r>
              <a:rPr lang="en-US" sz="2100" dirty="0" err="1"/>
              <a:t>tärkeitä</a:t>
            </a:r>
            <a:r>
              <a:rPr lang="en-US" sz="2100" dirty="0"/>
              <a:t> ja </a:t>
            </a:r>
            <a:r>
              <a:rPr lang="en-US" sz="2100" dirty="0" err="1"/>
              <a:t>hyviä</a:t>
            </a:r>
            <a:r>
              <a:rPr lang="en-US" sz="2100" dirty="0"/>
              <a:t> </a:t>
            </a:r>
            <a:r>
              <a:rPr lang="en-US" sz="2100" dirty="0" err="1"/>
              <a:t>asioita</a:t>
            </a:r>
            <a:r>
              <a:rPr lang="en-US" sz="2100" dirty="0"/>
              <a:t> </a:t>
            </a:r>
            <a:r>
              <a:rPr lang="en-US" sz="2100" dirty="0" err="1"/>
              <a:t>mitkä</a:t>
            </a:r>
            <a:r>
              <a:rPr lang="en-US" sz="2100" dirty="0"/>
              <a:t> </a:t>
            </a:r>
            <a:r>
              <a:rPr lang="en-US" sz="2100" dirty="0" err="1"/>
              <a:t>tekevät</a:t>
            </a:r>
            <a:r>
              <a:rPr lang="en-US" sz="2100" dirty="0"/>
              <a:t> </a:t>
            </a:r>
            <a:r>
              <a:rPr lang="en-US" sz="2100" dirty="0" err="1"/>
              <a:t>mielestäsi</a:t>
            </a:r>
            <a:r>
              <a:rPr lang="en-US" sz="2100" dirty="0"/>
              <a:t> </a:t>
            </a:r>
            <a:r>
              <a:rPr lang="en-US" sz="2100" dirty="0" err="1"/>
              <a:t>elämästä</a:t>
            </a:r>
            <a:r>
              <a:rPr lang="en-US" sz="2100" dirty="0"/>
              <a:t> </a:t>
            </a:r>
            <a:r>
              <a:rPr lang="en-US" sz="2100" dirty="0" err="1"/>
              <a:t>hyvää</a:t>
            </a:r>
            <a:r>
              <a:rPr lang="en-US" sz="2100" dirty="0"/>
              <a:t> ja </a:t>
            </a:r>
            <a:r>
              <a:rPr lang="en-US" sz="2100" dirty="0" err="1"/>
              <a:t>tärkeää</a:t>
            </a:r>
            <a:r>
              <a:rPr lang="en-US" sz="2100" dirty="0"/>
              <a:t>.</a:t>
            </a:r>
          </a:p>
          <a:p>
            <a:pPr marL="239395" indent="-239395"/>
            <a:endParaRPr lang="en-US" dirty="0"/>
          </a:p>
          <a:p>
            <a:pPr marL="239395" indent="-239395"/>
            <a:r>
              <a:rPr lang="en-US" sz="2100" dirty="0" err="1"/>
              <a:t>Kirjoita</a:t>
            </a:r>
            <a:r>
              <a:rPr lang="en-US" sz="2100" dirty="0"/>
              <a:t> </a:t>
            </a:r>
            <a:r>
              <a:rPr lang="en-US" sz="2100" dirty="0" err="1"/>
              <a:t>kakun</a:t>
            </a:r>
            <a:r>
              <a:rPr lang="en-US" sz="2100" dirty="0"/>
              <a:t> </a:t>
            </a:r>
            <a:r>
              <a:rPr lang="en-US" sz="2100" dirty="0" err="1"/>
              <a:t>kerroksiin</a:t>
            </a:r>
            <a:r>
              <a:rPr lang="en-US" sz="2100" dirty="0"/>
              <a:t> </a:t>
            </a:r>
            <a:r>
              <a:rPr lang="en-US" sz="2100" dirty="0" err="1"/>
              <a:t>näitä</a:t>
            </a:r>
            <a:r>
              <a:rPr lang="en-US" sz="2100" dirty="0"/>
              <a:t> </a:t>
            </a:r>
            <a:r>
              <a:rPr lang="en-US" sz="2100" dirty="0" err="1"/>
              <a:t>asioita</a:t>
            </a:r>
            <a:r>
              <a:rPr lang="en-US" sz="2100" dirty="0"/>
              <a:t> </a:t>
            </a:r>
            <a:r>
              <a:rPr lang="en-US" sz="2100" dirty="0" err="1"/>
              <a:t>niin</a:t>
            </a:r>
            <a:r>
              <a:rPr lang="en-US" sz="2100" dirty="0"/>
              <a:t> </a:t>
            </a:r>
            <a:r>
              <a:rPr lang="en-US" sz="2100" dirty="0" err="1"/>
              <a:t>paljon</a:t>
            </a:r>
            <a:r>
              <a:rPr lang="en-US" sz="2100" dirty="0"/>
              <a:t> </a:t>
            </a:r>
            <a:r>
              <a:rPr lang="en-US" sz="2100" dirty="0" err="1"/>
              <a:t>kuin</a:t>
            </a:r>
            <a:r>
              <a:rPr lang="en-US" sz="2100" dirty="0"/>
              <a:t> </a:t>
            </a:r>
            <a:r>
              <a:rPr lang="en-US" sz="2100" dirty="0" err="1"/>
              <a:t>keksit</a:t>
            </a:r>
            <a:r>
              <a:rPr lang="en-US" sz="2100" dirty="0"/>
              <a:t>! (</a:t>
            </a:r>
            <a:r>
              <a:rPr lang="en-US" sz="2100" dirty="0" err="1"/>
              <a:t>voit</a:t>
            </a:r>
            <a:r>
              <a:rPr lang="en-US" sz="2100" dirty="0"/>
              <a:t> </a:t>
            </a:r>
            <a:r>
              <a:rPr lang="en-US" sz="2100" dirty="0" err="1"/>
              <a:t>myös</a:t>
            </a:r>
            <a:r>
              <a:rPr lang="en-US" sz="2100" dirty="0"/>
              <a:t> </a:t>
            </a:r>
            <a:r>
              <a:rPr lang="en-US" sz="2100" dirty="0" err="1"/>
              <a:t>värittää</a:t>
            </a:r>
            <a:r>
              <a:rPr lang="en-US" sz="2100" dirty="0"/>
              <a:t> </a:t>
            </a:r>
            <a:r>
              <a:rPr lang="en-US" sz="2100" dirty="0" err="1"/>
              <a:t>kakun</a:t>
            </a:r>
            <a:r>
              <a:rPr lang="en-US" sz="2100" dirty="0"/>
              <a:t>!)</a:t>
            </a:r>
          </a:p>
          <a:p>
            <a:pPr marL="239395" indent="-239395"/>
            <a:endParaRPr lang="en-US" dirty="0"/>
          </a:p>
          <a:p>
            <a:pPr marL="239395" indent="-239395"/>
            <a:r>
              <a:rPr lang="en-US" dirty="0" err="1"/>
              <a:t>Nämä</a:t>
            </a:r>
            <a:r>
              <a:rPr lang="en-US" dirty="0"/>
              <a:t> </a:t>
            </a:r>
            <a:r>
              <a:rPr lang="en-US" dirty="0" err="1"/>
              <a:t>hyvät</a:t>
            </a:r>
            <a:r>
              <a:rPr lang="en-US" dirty="0"/>
              <a:t> </a:t>
            </a:r>
            <a:r>
              <a:rPr lang="en-US" dirty="0" err="1"/>
              <a:t>asiat</a:t>
            </a:r>
            <a:r>
              <a:rPr lang="en-US" dirty="0"/>
              <a:t> </a:t>
            </a:r>
            <a:r>
              <a:rPr lang="en-US" dirty="0" err="1"/>
              <a:t>lisäävät</a:t>
            </a:r>
            <a:r>
              <a:rPr lang="en-US" dirty="0"/>
              <a:t> </a:t>
            </a:r>
            <a:r>
              <a:rPr lang="en-US" dirty="0" err="1"/>
              <a:t>myös</a:t>
            </a:r>
            <a:r>
              <a:rPr lang="en-US" dirty="0"/>
              <a:t> </a:t>
            </a:r>
            <a:r>
              <a:rPr lang="en-US" dirty="0" err="1"/>
              <a:t>itsetuntoasi</a:t>
            </a:r>
            <a:r>
              <a:rPr lang="en-US" dirty="0"/>
              <a:t>, </a:t>
            </a:r>
            <a:r>
              <a:rPr lang="en-US" dirty="0" err="1"/>
              <a:t>joka</a:t>
            </a:r>
            <a:r>
              <a:rPr lang="en-US" dirty="0"/>
              <a:t> </a:t>
            </a:r>
            <a:r>
              <a:rPr lang="en-US" dirty="0" err="1"/>
              <a:t>puolestaan</a:t>
            </a:r>
            <a:r>
              <a:rPr lang="en-US" dirty="0"/>
              <a:t> </a:t>
            </a:r>
            <a:r>
              <a:rPr lang="en-US" dirty="0" err="1"/>
              <a:t>suojaa</a:t>
            </a:r>
            <a:r>
              <a:rPr lang="en-US" dirty="0"/>
              <a:t> </a:t>
            </a:r>
            <a:r>
              <a:rPr lang="en-US" dirty="0" err="1"/>
              <a:t>elämässä</a:t>
            </a:r>
            <a:r>
              <a:rPr lang="en-US" dirty="0"/>
              <a:t> (</a:t>
            </a:r>
            <a:r>
              <a:rPr lang="en-US" dirty="0" err="1"/>
              <a:t>Tärkeää</a:t>
            </a:r>
            <a:r>
              <a:rPr lang="en-US" dirty="0"/>
              <a:t>!)</a:t>
            </a:r>
          </a:p>
          <a:p>
            <a:pPr marL="239395" indent="-239395"/>
            <a:endParaRPr lang="en-US" dirty="0"/>
          </a:p>
        </p:txBody>
      </p:sp>
      <p:pic>
        <p:nvPicPr>
          <p:cNvPr id="13" name="Kuvan paikkamerkki 12" descr="Hääkakku ääriviiva">
            <a:extLst>
              <a:ext uri="{FF2B5EF4-FFF2-40B4-BE49-F238E27FC236}">
                <a16:creationId xmlns:a16="http://schemas.microsoft.com/office/drawing/2014/main" id="{1354F3FC-6467-5B11-0D10-4C032C558ED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1794" r="11794"/>
          <a:stretch/>
        </p:blipFill>
        <p:spPr>
          <a:xfrm>
            <a:off x="7219360" y="1594116"/>
            <a:ext cx="3928101" cy="5140688"/>
          </a:xfrm>
        </p:spPr>
      </p:pic>
    </p:spTree>
    <p:extLst>
      <p:ext uri="{BB962C8B-B14F-4D97-AF65-F5344CB8AC3E}">
        <p14:creationId xmlns:p14="http://schemas.microsoft.com/office/powerpoint/2010/main" val="20699942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6800FA2-0FBA-CE1F-1BE7-592E392036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3851" y="133535"/>
            <a:ext cx="11010330" cy="1182727"/>
          </a:xfrm>
          <a:prstGeom prst="rect">
            <a:avLst/>
          </a:prstGeom>
        </p:spPr>
      </p:pic>
      <p:sp>
        <p:nvSpPr>
          <p:cNvPr id="2" name="Otsikko 1">
            <a:extLst>
              <a:ext uri="{FF2B5EF4-FFF2-40B4-BE49-F238E27FC236}">
                <a16:creationId xmlns:a16="http://schemas.microsoft.com/office/drawing/2014/main" id="{F6861667-28EE-805E-987D-D3DA87588F24}"/>
              </a:ext>
            </a:extLst>
          </p:cNvPr>
          <p:cNvSpPr>
            <a:spLocks noGrp="1"/>
          </p:cNvSpPr>
          <p:nvPr>
            <p:ph type="title"/>
          </p:nvPr>
        </p:nvSpPr>
        <p:spPr>
          <a:xfrm>
            <a:off x="1391112" y="-410995"/>
            <a:ext cx="5714699" cy="1443296"/>
          </a:xfrm>
        </p:spPr>
        <p:txBody>
          <a:bodyPr wrap="square" anchor="b">
            <a:normAutofit/>
          </a:bodyPr>
          <a:lstStyle/>
          <a:p>
            <a:pPr algn="r"/>
            <a:r>
              <a:rPr lang="fi-FI">
                <a:solidFill>
                  <a:schemeClr val="bg1"/>
                </a:solidFill>
              </a:rPr>
              <a:t>Vahva itsetunto</a:t>
            </a:r>
          </a:p>
        </p:txBody>
      </p:sp>
      <p:sp>
        <p:nvSpPr>
          <p:cNvPr id="3079" name="Text Placeholder 2">
            <a:extLst>
              <a:ext uri="{FF2B5EF4-FFF2-40B4-BE49-F238E27FC236}">
                <a16:creationId xmlns:a16="http://schemas.microsoft.com/office/drawing/2014/main" id="{86861C3A-3EAD-EFD0-8C73-B0CFAE8C39D8}"/>
              </a:ext>
            </a:extLst>
          </p:cNvPr>
          <p:cNvSpPr>
            <a:spLocks noGrp="1"/>
          </p:cNvSpPr>
          <p:nvPr>
            <p:ph type="body" sz="quarter" idx="12"/>
          </p:nvPr>
        </p:nvSpPr>
        <p:spPr>
          <a:xfrm>
            <a:off x="1260925" y="1689442"/>
            <a:ext cx="5714700" cy="3479115"/>
          </a:xfrm>
        </p:spPr>
        <p:txBody>
          <a:bodyPr/>
          <a:lstStyle/>
          <a:p>
            <a:endParaRPr lang="en-US"/>
          </a:p>
          <a:p>
            <a:r>
              <a:rPr lang="en-US" err="1"/>
              <a:t>Helpottaa</a:t>
            </a:r>
            <a:r>
              <a:rPr lang="en-US"/>
              <a:t> </a:t>
            </a:r>
            <a:r>
              <a:rPr lang="en-US" err="1"/>
              <a:t>kavereiden</a:t>
            </a:r>
            <a:r>
              <a:rPr lang="en-US"/>
              <a:t> </a:t>
            </a:r>
            <a:r>
              <a:rPr lang="en-US" err="1"/>
              <a:t>saamista</a:t>
            </a:r>
            <a:r>
              <a:rPr lang="en-US"/>
              <a:t>.</a:t>
            </a:r>
          </a:p>
          <a:p>
            <a:r>
              <a:rPr lang="en-US" err="1"/>
              <a:t>Helpottaa</a:t>
            </a:r>
            <a:r>
              <a:rPr lang="en-US"/>
              <a:t> </a:t>
            </a:r>
            <a:r>
              <a:rPr lang="en-US" err="1"/>
              <a:t>vaikeissa</a:t>
            </a:r>
            <a:r>
              <a:rPr lang="en-US"/>
              <a:t> </a:t>
            </a:r>
            <a:r>
              <a:rPr lang="en-US" err="1"/>
              <a:t>tilanteissa</a:t>
            </a:r>
            <a:r>
              <a:rPr lang="en-US"/>
              <a:t> </a:t>
            </a:r>
            <a:r>
              <a:rPr lang="en-US" err="1"/>
              <a:t>jaksamista</a:t>
            </a:r>
            <a:r>
              <a:rPr lang="en-US"/>
              <a:t>.</a:t>
            </a:r>
          </a:p>
          <a:p>
            <a:endParaRPr lang="en-US"/>
          </a:p>
          <a:p>
            <a:r>
              <a:rPr lang="en-US"/>
              <a:t>On </a:t>
            </a:r>
            <a:r>
              <a:rPr lang="en-US" err="1"/>
              <a:t>helpompi</a:t>
            </a:r>
            <a:r>
              <a:rPr lang="en-US"/>
              <a:t> </a:t>
            </a:r>
            <a:r>
              <a:rPr lang="en-US" err="1"/>
              <a:t>sanoa</a:t>
            </a:r>
            <a:r>
              <a:rPr lang="en-US"/>
              <a:t> EI.</a:t>
            </a:r>
          </a:p>
          <a:p>
            <a:r>
              <a:rPr lang="en-US"/>
              <a:t>On </a:t>
            </a:r>
            <a:r>
              <a:rPr lang="en-US" err="1"/>
              <a:t>helpompi</a:t>
            </a:r>
            <a:r>
              <a:rPr lang="en-US"/>
              <a:t> </a:t>
            </a:r>
            <a:r>
              <a:rPr lang="en-US" err="1"/>
              <a:t>tsempata</a:t>
            </a:r>
            <a:r>
              <a:rPr lang="en-US"/>
              <a:t> </a:t>
            </a:r>
            <a:r>
              <a:rPr lang="en-US" err="1"/>
              <a:t>myös</a:t>
            </a:r>
            <a:r>
              <a:rPr lang="en-US"/>
              <a:t> </a:t>
            </a:r>
            <a:r>
              <a:rPr lang="en-US" err="1"/>
              <a:t>kaveria</a:t>
            </a:r>
            <a:r>
              <a:rPr lang="en-US"/>
              <a:t>.</a:t>
            </a:r>
          </a:p>
          <a:p>
            <a:endParaRPr lang="en-US"/>
          </a:p>
          <a:p>
            <a:r>
              <a:rPr lang="en-US" err="1"/>
              <a:t>Lisää</a:t>
            </a:r>
            <a:r>
              <a:rPr lang="en-US"/>
              <a:t> </a:t>
            </a:r>
            <a:r>
              <a:rPr lang="en-US" err="1"/>
              <a:t>turvallisuuden</a:t>
            </a:r>
            <a:r>
              <a:rPr lang="en-US"/>
              <a:t> </a:t>
            </a:r>
            <a:r>
              <a:rPr lang="en-US" err="1"/>
              <a:t>tunnetta</a:t>
            </a:r>
            <a:r>
              <a:rPr lang="en-US"/>
              <a:t>.</a:t>
            </a:r>
          </a:p>
          <a:p>
            <a:r>
              <a:rPr lang="en-US" err="1"/>
              <a:t>Lisää</a:t>
            </a:r>
            <a:r>
              <a:rPr lang="en-US"/>
              <a:t> </a:t>
            </a:r>
            <a:r>
              <a:rPr lang="en-US" err="1"/>
              <a:t>onnellisuuden</a:t>
            </a:r>
            <a:r>
              <a:rPr lang="en-US"/>
              <a:t> </a:t>
            </a:r>
            <a:r>
              <a:rPr lang="en-US" err="1"/>
              <a:t>kokemista</a:t>
            </a:r>
            <a:r>
              <a:rPr lang="en-US"/>
              <a:t>.</a:t>
            </a:r>
          </a:p>
          <a:p>
            <a:r>
              <a:rPr lang="en-US" err="1"/>
              <a:t>Lisää</a:t>
            </a:r>
            <a:r>
              <a:rPr lang="en-US"/>
              <a:t> </a:t>
            </a:r>
            <a:r>
              <a:rPr lang="en-US" err="1"/>
              <a:t>itsensä</a:t>
            </a:r>
            <a:r>
              <a:rPr lang="en-US"/>
              <a:t> </a:t>
            </a:r>
            <a:r>
              <a:rPr lang="en-US" err="1"/>
              <a:t>arvostamista</a:t>
            </a:r>
            <a:r>
              <a:rPr lang="en-US"/>
              <a:t>.</a:t>
            </a:r>
          </a:p>
          <a:p>
            <a:pPr marL="0" indent="0">
              <a:buNone/>
            </a:pPr>
            <a:endParaRPr lang="en-US"/>
          </a:p>
          <a:p>
            <a:pPr marL="0" indent="0">
              <a:buNone/>
            </a:pPr>
            <a:endParaRPr lang="en-US"/>
          </a:p>
          <a:p>
            <a:endParaRPr lang="en-US"/>
          </a:p>
          <a:p>
            <a:pPr marL="0" indent="0">
              <a:buNone/>
            </a:pPr>
            <a:endParaRPr lang="en-US"/>
          </a:p>
        </p:txBody>
      </p:sp>
      <p:sp>
        <p:nvSpPr>
          <p:cNvPr id="3" name="Suorakulmio 2">
            <a:extLst>
              <a:ext uri="{FF2B5EF4-FFF2-40B4-BE49-F238E27FC236}">
                <a16:creationId xmlns:a16="http://schemas.microsoft.com/office/drawing/2014/main" id="{E8A4973D-8B43-FC01-BBEF-765B4E870A7B}"/>
              </a:ext>
            </a:extLst>
          </p:cNvPr>
          <p:cNvSpPr/>
          <p:nvPr/>
        </p:nvSpPr>
        <p:spPr>
          <a:xfrm>
            <a:off x="7520683" y="1586700"/>
            <a:ext cx="4193498" cy="5029857"/>
          </a:xfrm>
          <a:prstGeom prst="rec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a:p>
            <a:pPr algn="ctr"/>
            <a:r>
              <a:rPr lang="fi-FI" sz="2200" err="1">
                <a:solidFill>
                  <a:schemeClr val="tx2"/>
                </a:solidFill>
              </a:rPr>
              <a:t>Minkälaisissä</a:t>
            </a:r>
            <a:r>
              <a:rPr lang="fi-FI" sz="2200">
                <a:solidFill>
                  <a:schemeClr val="tx2"/>
                </a:solidFill>
              </a:rPr>
              <a:t> tilanteissa sanot yleensä EI?</a:t>
            </a:r>
          </a:p>
          <a:p>
            <a:pPr algn="ctr"/>
            <a:endParaRPr lang="fi-FI" sz="2200">
              <a:solidFill>
                <a:schemeClr val="tx2"/>
              </a:solidFill>
            </a:endParaRPr>
          </a:p>
          <a:p>
            <a:pPr algn="ctr"/>
            <a:r>
              <a:rPr lang="fi-FI" sz="2200">
                <a:solidFill>
                  <a:schemeClr val="tx2"/>
                </a:solidFill>
              </a:rPr>
              <a:t>Onko sinun helppoa sanoa EI?</a:t>
            </a:r>
          </a:p>
          <a:p>
            <a:pPr algn="ctr"/>
            <a:endParaRPr lang="fi-FI" sz="2200">
              <a:solidFill>
                <a:schemeClr val="tx2"/>
              </a:solidFill>
            </a:endParaRPr>
          </a:p>
          <a:p>
            <a:pPr algn="ctr"/>
            <a:r>
              <a:rPr lang="fi-FI" sz="2200">
                <a:solidFill>
                  <a:schemeClr val="tx2"/>
                </a:solidFill>
              </a:rPr>
              <a:t>Milloin </a:t>
            </a:r>
            <a:r>
              <a:rPr lang="fi-FI" sz="2200" err="1">
                <a:solidFill>
                  <a:schemeClr val="tx2"/>
                </a:solidFill>
              </a:rPr>
              <a:t>EI:n</a:t>
            </a:r>
            <a:r>
              <a:rPr lang="fi-FI" sz="2200">
                <a:solidFill>
                  <a:schemeClr val="tx2"/>
                </a:solidFill>
              </a:rPr>
              <a:t> sanominen on </a:t>
            </a:r>
            <a:r>
              <a:rPr lang="fi-FI" sz="2200" err="1">
                <a:solidFill>
                  <a:schemeClr val="tx2"/>
                </a:solidFill>
              </a:rPr>
              <a:t>vaikeeta</a:t>
            </a:r>
            <a:r>
              <a:rPr lang="fi-FI" sz="2200">
                <a:solidFill>
                  <a:schemeClr val="tx2"/>
                </a:solidFill>
              </a:rPr>
              <a:t>?</a:t>
            </a:r>
          </a:p>
          <a:p>
            <a:pPr algn="ctr"/>
            <a:endParaRPr lang="fi-FI" sz="2200">
              <a:solidFill>
                <a:schemeClr val="tx2"/>
              </a:solidFill>
            </a:endParaRPr>
          </a:p>
          <a:p>
            <a:pPr algn="ctr"/>
            <a:r>
              <a:rPr lang="fi-FI" sz="2200">
                <a:solidFill>
                  <a:schemeClr val="tx2"/>
                </a:solidFill>
              </a:rPr>
              <a:t>Onko EI helppo tai vaikea sanoa somessa?</a:t>
            </a:r>
          </a:p>
          <a:p>
            <a:pPr algn="ctr"/>
            <a:endParaRPr lang="fi-FI" sz="2400">
              <a:solidFill>
                <a:schemeClr val="tx2"/>
              </a:solidFill>
            </a:endParaRPr>
          </a:p>
          <a:p>
            <a:pPr algn="ctr"/>
            <a:endParaRPr lang="fi-FI" sz="2400">
              <a:solidFill>
                <a:schemeClr val="tx2"/>
              </a:solidFill>
            </a:endParaRPr>
          </a:p>
          <a:p>
            <a:pPr algn="ctr"/>
            <a:r>
              <a:rPr lang="fi-FI" sz="1600">
                <a:solidFill>
                  <a:schemeClr val="tx2"/>
                </a:solidFill>
              </a:rPr>
              <a:t>Kysymykset: </a:t>
            </a:r>
            <a:r>
              <a:rPr lang="fi-FI" sz="1600" err="1">
                <a:solidFill>
                  <a:schemeClr val="tx2"/>
                </a:solidFill>
              </a:rPr>
              <a:t>suavartensomessa</a:t>
            </a:r>
            <a:endParaRPr lang="fi-FI" sz="1200">
              <a:solidFill>
                <a:schemeClr val="tx2"/>
              </a:solidFill>
            </a:endParaRPr>
          </a:p>
        </p:txBody>
      </p:sp>
    </p:spTree>
    <p:extLst>
      <p:ext uri="{BB962C8B-B14F-4D97-AF65-F5344CB8AC3E}">
        <p14:creationId xmlns:p14="http://schemas.microsoft.com/office/powerpoint/2010/main" val="37277654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9">
                                            <p:txEl>
                                              <p:pRg st="7" end="7"/>
                                            </p:txEl>
                                          </p:spTgt>
                                        </p:tgtEl>
                                        <p:attrNameLst>
                                          <p:attrName>style.visibility</p:attrName>
                                        </p:attrNameLst>
                                      </p:cBhvr>
                                      <p:to>
                                        <p:strVal val="visible"/>
                                      </p:to>
                                    </p:set>
                                    <p:animEffect transition="in" filter="fade">
                                      <p:cBhvr>
                                        <p:cTn id="27" dur="500"/>
                                        <p:tgtEl>
                                          <p:spTgt spid="307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9">
                                            <p:txEl>
                                              <p:pRg st="8" end="8"/>
                                            </p:txEl>
                                          </p:spTgt>
                                        </p:tgtEl>
                                        <p:attrNameLst>
                                          <p:attrName>style.visibility</p:attrName>
                                        </p:attrNameLst>
                                      </p:cBhvr>
                                      <p:to>
                                        <p:strVal val="visible"/>
                                      </p:to>
                                    </p:set>
                                    <p:animEffect transition="in" filter="fade">
                                      <p:cBhvr>
                                        <p:cTn id="32" dur="500"/>
                                        <p:tgtEl>
                                          <p:spTgt spid="307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9">
                                            <p:txEl>
                                              <p:pRg st="9" end="9"/>
                                            </p:txEl>
                                          </p:spTgt>
                                        </p:tgtEl>
                                        <p:attrNameLst>
                                          <p:attrName>style.visibility</p:attrName>
                                        </p:attrNameLst>
                                      </p:cBhvr>
                                      <p:to>
                                        <p:strVal val="visible"/>
                                      </p:to>
                                    </p:set>
                                    <p:animEffect transition="in" filter="fade">
                                      <p:cBhvr>
                                        <p:cTn id="37"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600">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fi-FI" sz="1600" u="sng">
                <a:solidFill>
                  <a:schemeClr val="bg1"/>
                </a:solidFill>
                <a:latin typeface="Arial" panose="020B0604020202020204" pitchFamily="34" charset="0"/>
                <a:ea typeface="Times New Roman" panose="02020603050405020304" pitchFamily="18" charset="0"/>
              </a:rPr>
              <a:t>RIKU.FI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Rikosuhripäivystys 116 006 palvelee suomeksi ma–pe kello 9–20.</a:t>
            </a:r>
            <a:r>
              <a:rPr lang="fi-FI" sz="1600">
                <a:solidFill>
                  <a:schemeClr val="bg1"/>
                </a:solidFill>
                <a:latin typeface="Times New Roman" panose="02020603050405020304" pitchFamily="18" charset="0"/>
                <a:ea typeface="Times New Roman" panose="02020603050405020304" pitchFamily="18" charset="0"/>
              </a:rPr>
              <a:t> (maksuton + anonyymi) RIKU-Chat nettisivuilla.</a:t>
            </a:r>
          </a:p>
          <a:p>
            <a:pPr fontAlgn="base"/>
            <a:r>
              <a:rPr lang="fi-FI" sz="1600" u="sng">
                <a:solidFill>
                  <a:schemeClr val="bg1"/>
                </a:solidFill>
                <a:latin typeface="Arial" panose="020B0604020202020204" pitchFamily="34" charset="0"/>
                <a:ea typeface="Times New Roman" panose="02020603050405020304" pitchFamily="18" charset="0"/>
              </a:rPr>
              <a:t>MLL.FI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MLL </a:t>
            </a:r>
            <a:r>
              <a:rPr lang="fi-FI" sz="1600" b="1">
                <a:solidFill>
                  <a:schemeClr val="bg1"/>
                </a:solidFill>
                <a:latin typeface="Arial" panose="020B0604020202020204" pitchFamily="34" charset="0"/>
                <a:ea typeface="Times New Roman" panose="02020603050405020304" pitchFamily="18" charset="0"/>
              </a:rPr>
              <a:t>Lasten ja nuorten puhelin </a:t>
            </a:r>
            <a:r>
              <a:rPr lang="fi-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a:solidFill>
                  <a:schemeClr val="bg1"/>
                </a:solidFill>
                <a:latin typeface="Arial" panose="020B0604020202020204" pitchFamily="34"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maanantaista perjantaihin kello 14–20, lauantaisin ja sunnuntaisin kello 17–20 (maksuton + anonyymi)</a:t>
            </a:r>
            <a:endParaRPr lang="fi-FI" sz="1600">
              <a:solidFill>
                <a:schemeClr val="bg1"/>
              </a:solidFill>
              <a:latin typeface="Times New Roman" panose="02020603050405020304" pitchFamily="18" charset="0"/>
              <a:ea typeface="Times New Roman" panose="02020603050405020304" pitchFamily="18" charset="0"/>
            </a:endParaRPr>
          </a:p>
          <a:p>
            <a:pPr fontAlgn="base"/>
            <a:r>
              <a:rPr lang="fi-FI" sz="1600" u="sng">
                <a:solidFill>
                  <a:schemeClr val="bg1"/>
                </a:solidFill>
                <a:latin typeface="Arial" panose="020B0604020202020204" pitchFamily="34" charset="0"/>
                <a:ea typeface="Times New Roman" panose="02020603050405020304" pitchFamily="18" charset="0"/>
              </a:rPr>
              <a:t>Ehyt.fi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EHYT ry:n päihdeneuvonta Puhelinnumero: 0800 900 45​</a:t>
            </a:r>
            <a:r>
              <a:rPr lang="fi-FI" sz="1600">
                <a:solidFill>
                  <a:schemeClr val="bg1"/>
                </a:solidFill>
                <a:latin typeface="Times New Roman" panose="02020603050405020304" pitchFamily="18"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(maksuton + anonyymi + aina voi soittaa)</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Calibri" panose="020F0502020204030204" pitchFamily="34" charset="0"/>
              </a:rPr>
              <a:t>112-Sovellus (palveluneuvonta, tiedonhaku)</a:t>
            </a:r>
            <a:endParaRPr lang="fi-FI" sz="1600">
              <a:solidFill>
                <a:schemeClr val="bg1"/>
              </a:solidFill>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17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46F14004-78BB-77B2-6CC0-5EF2241D6F22}"/>
              </a:ext>
            </a:extLst>
          </p:cNvPr>
          <p:cNvSpPr>
            <a:spLocks noGrp="1"/>
          </p:cNvSpPr>
          <p:nvPr>
            <p:ph type="body" idx="1"/>
          </p:nvPr>
        </p:nvSpPr>
        <p:spPr/>
        <p:txBody>
          <a:bodyPr/>
          <a:lstStyle/>
          <a:p>
            <a:endParaRPr lang="fi-FI"/>
          </a:p>
        </p:txBody>
      </p:sp>
      <p:pic>
        <p:nvPicPr>
          <p:cNvPr id="4" name="Kuva 3" descr="Kuva, joka sisältää kohteen luonnos, piirros, clipart, muotoilu&#10;&#10;Kuvaus luotu automaattisesti">
            <a:extLst>
              <a:ext uri="{FF2B5EF4-FFF2-40B4-BE49-F238E27FC236}">
                <a16:creationId xmlns:a16="http://schemas.microsoft.com/office/drawing/2014/main" id="{2FEDE463-CBF3-67A4-1070-2FEB7CC1C9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817356" y="-2586486"/>
            <a:ext cx="7120093" cy="12224937"/>
          </a:xfrm>
          <a:prstGeom prst="rect">
            <a:avLst/>
          </a:prstGeom>
        </p:spPr>
      </p:pic>
      <p:sp>
        <p:nvSpPr>
          <p:cNvPr id="5" name="Otsikko 4">
            <a:extLst>
              <a:ext uri="{FF2B5EF4-FFF2-40B4-BE49-F238E27FC236}">
                <a16:creationId xmlns:a16="http://schemas.microsoft.com/office/drawing/2014/main" id="{7774CB54-EB4F-6C9D-BB67-5DB6B65EA775}"/>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fi-FI"/>
              <a:t>Tulostettava</a:t>
            </a:r>
          </a:p>
        </p:txBody>
      </p:sp>
    </p:spTree>
    <p:extLst>
      <p:ext uri="{BB962C8B-B14F-4D97-AF65-F5344CB8AC3E}">
        <p14:creationId xmlns:p14="http://schemas.microsoft.com/office/powerpoint/2010/main" val="244702279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6663-6B68-B36B-6E0E-1AACFD5CD558}"/>
              </a:ext>
            </a:extLst>
          </p:cNvPr>
          <p:cNvSpPr>
            <a:spLocks noGrp="1"/>
          </p:cNvSpPr>
          <p:nvPr>
            <p:ph type="title"/>
          </p:nvPr>
        </p:nvSpPr>
        <p:spPr>
          <a:xfrm>
            <a:off x="497328" y="495543"/>
            <a:ext cx="10435091" cy="715331"/>
          </a:xfrm>
        </p:spPr>
        <p:txBody>
          <a:bodyPr/>
          <a:lstStyle/>
          <a:p>
            <a:r>
              <a:rPr lang="en-US" sz="4000" err="1"/>
              <a:t>Päihteitä</a:t>
            </a:r>
            <a:r>
              <a:rPr lang="en-US" sz="4000"/>
              <a:t> </a:t>
            </a:r>
            <a:r>
              <a:rPr lang="en-US" sz="4000" err="1"/>
              <a:t>ovat</a:t>
            </a:r>
            <a:endParaRPr lang="en-US" err="1"/>
          </a:p>
        </p:txBody>
      </p:sp>
      <p:sp>
        <p:nvSpPr>
          <p:cNvPr id="3" name="Text Placeholder 2">
            <a:extLst>
              <a:ext uri="{FF2B5EF4-FFF2-40B4-BE49-F238E27FC236}">
                <a16:creationId xmlns:a16="http://schemas.microsoft.com/office/drawing/2014/main" id="{A15C79E1-5FCD-EBF2-6531-C9154FB4E7A7}"/>
              </a:ext>
            </a:extLst>
          </p:cNvPr>
          <p:cNvSpPr>
            <a:spLocks noGrp="1"/>
          </p:cNvSpPr>
          <p:nvPr>
            <p:ph type="body" idx="1"/>
          </p:nvPr>
        </p:nvSpPr>
        <p:spPr>
          <a:xfrm>
            <a:off x="497327" y="1602839"/>
            <a:ext cx="6901019" cy="4153877"/>
          </a:xfrm>
        </p:spPr>
        <p:txBody>
          <a:bodyPr vert="horz" lIns="0" tIns="45720" rIns="0" bIns="45720" rtlCol="0" anchor="t">
            <a:noAutofit/>
          </a:bodyPr>
          <a:lstStyle/>
          <a:p>
            <a:pPr marL="238760" indent="-238760"/>
            <a:r>
              <a:rPr lang="en-US" err="1"/>
              <a:t>Huumausaineet</a:t>
            </a:r>
            <a:r>
              <a:rPr lang="en-US"/>
              <a:t> </a:t>
            </a:r>
            <a:r>
              <a:rPr lang="en-US" err="1"/>
              <a:t>esim</a:t>
            </a:r>
            <a:r>
              <a:rPr lang="en-US"/>
              <a:t>. </a:t>
            </a:r>
            <a:r>
              <a:rPr lang="en-US" err="1"/>
              <a:t>kannabis</a:t>
            </a:r>
            <a:r>
              <a:rPr lang="en-US"/>
              <a:t> - </a:t>
            </a:r>
            <a:r>
              <a:rPr lang="en-US" b="1" err="1"/>
              <a:t>laittomia</a:t>
            </a:r>
            <a:r>
              <a:rPr lang="en-US" b="1"/>
              <a:t>.</a:t>
            </a:r>
          </a:p>
          <a:p>
            <a:pPr marL="238760" indent="-238760"/>
            <a:r>
              <a:rPr lang="en-US" err="1"/>
              <a:t>Alkoholi</a:t>
            </a:r>
            <a:r>
              <a:rPr lang="en-US"/>
              <a:t> </a:t>
            </a:r>
            <a:r>
              <a:rPr lang="en-US" err="1"/>
              <a:t>esim</a:t>
            </a:r>
            <a:r>
              <a:rPr lang="en-US"/>
              <a:t>. </a:t>
            </a:r>
            <a:r>
              <a:rPr lang="en-US" err="1"/>
              <a:t>olut</a:t>
            </a:r>
            <a:r>
              <a:rPr lang="en-US"/>
              <a:t>, </a:t>
            </a:r>
            <a:r>
              <a:rPr lang="en-US" err="1"/>
              <a:t>viini</a:t>
            </a:r>
            <a:r>
              <a:rPr lang="en-US"/>
              <a:t>.</a:t>
            </a:r>
          </a:p>
          <a:p>
            <a:pPr marL="238760" indent="-238760"/>
            <a:r>
              <a:rPr lang="en-US" err="1"/>
              <a:t>Nikotiini</a:t>
            </a:r>
            <a:r>
              <a:rPr lang="en-US"/>
              <a:t> ja </a:t>
            </a:r>
            <a:r>
              <a:rPr lang="en-US" err="1"/>
              <a:t>tupakkatuotteet</a:t>
            </a:r>
            <a:r>
              <a:rPr lang="en-US"/>
              <a:t> </a:t>
            </a:r>
            <a:r>
              <a:rPr lang="en-US" err="1"/>
              <a:t>esim</a:t>
            </a:r>
            <a:r>
              <a:rPr lang="en-US"/>
              <a:t>. </a:t>
            </a:r>
            <a:r>
              <a:rPr lang="en-US" err="1"/>
              <a:t>tupakka</a:t>
            </a:r>
            <a:r>
              <a:rPr lang="en-US"/>
              <a:t>, </a:t>
            </a:r>
            <a:r>
              <a:rPr lang="en-US" err="1"/>
              <a:t>nuuska</a:t>
            </a:r>
            <a:r>
              <a:rPr lang="en-US"/>
              <a:t>, </a:t>
            </a:r>
            <a:r>
              <a:rPr lang="en-US" err="1"/>
              <a:t>sähkötupakka</a:t>
            </a:r>
            <a:r>
              <a:rPr lang="en-US"/>
              <a:t>.</a:t>
            </a:r>
          </a:p>
          <a:p>
            <a:pPr marL="238760" indent="-238760"/>
            <a:r>
              <a:rPr lang="en-US" err="1"/>
              <a:t>Yhteistä</a:t>
            </a:r>
            <a:r>
              <a:rPr lang="en-US"/>
              <a:t> </a:t>
            </a:r>
            <a:r>
              <a:rPr lang="en-US" err="1"/>
              <a:t>kaikille</a:t>
            </a:r>
            <a:r>
              <a:rPr lang="en-US"/>
              <a:t> </a:t>
            </a:r>
            <a:r>
              <a:rPr lang="en-US" err="1"/>
              <a:t>päihteille</a:t>
            </a:r>
            <a:r>
              <a:rPr lang="en-US"/>
              <a:t> on, </a:t>
            </a:r>
            <a:r>
              <a:rPr lang="en-US" err="1"/>
              <a:t>että</a:t>
            </a:r>
            <a:r>
              <a:rPr lang="en-US"/>
              <a:t> ne </a:t>
            </a:r>
            <a:r>
              <a:rPr lang="en-US" err="1"/>
              <a:t>aiheuttavat</a:t>
            </a:r>
            <a:r>
              <a:rPr lang="en-US"/>
              <a:t> </a:t>
            </a:r>
            <a:r>
              <a:rPr lang="en-US" err="1"/>
              <a:t>riippuvuutta</a:t>
            </a:r>
            <a:r>
              <a:rPr lang="en-US"/>
              <a:t> ja </a:t>
            </a:r>
            <a:r>
              <a:rPr lang="en-US" err="1"/>
              <a:t>niillä</a:t>
            </a:r>
            <a:r>
              <a:rPr lang="en-US"/>
              <a:t> on </a:t>
            </a:r>
            <a:r>
              <a:rPr lang="en-US" err="1"/>
              <a:t>jokin</a:t>
            </a:r>
            <a:r>
              <a:rPr lang="en-US"/>
              <a:t> </a:t>
            </a:r>
            <a:r>
              <a:rPr lang="en-US" err="1"/>
              <a:t>päihdyttävä</a:t>
            </a:r>
            <a:r>
              <a:rPr lang="en-US"/>
              <a:t> </a:t>
            </a:r>
            <a:r>
              <a:rPr lang="en-US" err="1"/>
              <a:t>ominaisuus</a:t>
            </a:r>
            <a:r>
              <a:rPr lang="en-US"/>
              <a:t>. </a:t>
            </a:r>
          </a:p>
          <a:p>
            <a:pPr marL="238760" indent="-238760"/>
            <a:r>
              <a:rPr lang="en-US" err="1"/>
              <a:t>Riippuvuus</a:t>
            </a:r>
            <a:r>
              <a:rPr lang="en-US"/>
              <a:t> on </a:t>
            </a:r>
            <a:r>
              <a:rPr lang="en-US" err="1"/>
              <a:t>pakonomaista</a:t>
            </a:r>
            <a:r>
              <a:rPr lang="en-US"/>
              <a:t> </a:t>
            </a:r>
            <a:r>
              <a:rPr lang="en-US" err="1"/>
              <a:t>tarvetta</a:t>
            </a:r>
            <a:r>
              <a:rPr lang="en-US"/>
              <a:t> </a:t>
            </a:r>
            <a:r>
              <a:rPr lang="en-US" err="1"/>
              <a:t>jollekin</a:t>
            </a:r>
            <a:r>
              <a:rPr lang="en-US"/>
              <a:t> </a:t>
            </a:r>
            <a:r>
              <a:rPr lang="en-US" err="1"/>
              <a:t>riippuvuutta</a:t>
            </a:r>
            <a:r>
              <a:rPr lang="en-US"/>
              <a:t> </a:t>
            </a:r>
            <a:r>
              <a:rPr lang="en-US" err="1"/>
              <a:t>aiheuttavalle</a:t>
            </a:r>
            <a:r>
              <a:rPr lang="en-US"/>
              <a:t> </a:t>
            </a:r>
            <a:r>
              <a:rPr lang="en-US" err="1"/>
              <a:t>aineelle</a:t>
            </a:r>
            <a:r>
              <a:rPr lang="en-US"/>
              <a:t> tai </a:t>
            </a:r>
            <a:r>
              <a:rPr lang="en-US" err="1"/>
              <a:t>toiminnalle</a:t>
            </a:r>
            <a:r>
              <a:rPr lang="en-US"/>
              <a:t>.</a:t>
            </a:r>
          </a:p>
          <a:p>
            <a:pPr marL="0" indent="0">
              <a:buNone/>
            </a:pPr>
            <a:endParaRPr lang="en-US"/>
          </a:p>
          <a:p>
            <a:pPr marL="238760" indent="-238760"/>
            <a:endParaRPr lang="en-US"/>
          </a:p>
          <a:p>
            <a:pPr marL="238760" indent="-238760"/>
            <a:endParaRPr lang="en-US"/>
          </a:p>
        </p:txBody>
      </p:sp>
      <p:pic>
        <p:nvPicPr>
          <p:cNvPr id="4" name="Picture 3">
            <a:extLst>
              <a:ext uri="{FF2B5EF4-FFF2-40B4-BE49-F238E27FC236}">
                <a16:creationId xmlns:a16="http://schemas.microsoft.com/office/drawing/2014/main" id="{FE6B4CCC-A9F4-AFA8-CFCA-BC4651EC76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6231" y="140241"/>
            <a:ext cx="4722964" cy="3278686"/>
          </a:xfrm>
          <a:prstGeom prst="rect">
            <a:avLst/>
          </a:prstGeom>
        </p:spPr>
      </p:pic>
      <p:pic>
        <p:nvPicPr>
          <p:cNvPr id="5" name="Picture 4">
            <a:extLst>
              <a:ext uri="{FF2B5EF4-FFF2-40B4-BE49-F238E27FC236}">
                <a16:creationId xmlns:a16="http://schemas.microsoft.com/office/drawing/2014/main" id="{569AB8E6-47B1-487A-359B-3E349E305EA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294" y="3423560"/>
            <a:ext cx="4728836" cy="3277774"/>
          </a:xfrm>
          <a:prstGeom prst="rect">
            <a:avLst/>
          </a:prstGeom>
        </p:spPr>
      </p:pic>
    </p:spTree>
    <p:extLst>
      <p:ext uri="{BB962C8B-B14F-4D97-AF65-F5344CB8AC3E}">
        <p14:creationId xmlns:p14="http://schemas.microsoft.com/office/powerpoint/2010/main" val="268965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D7A954-99B4-DD6C-1C41-5FCAFA7BB5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870" y="454795"/>
            <a:ext cx="5237296" cy="3931939"/>
          </a:xfrm>
          <a:prstGeom prst="rect">
            <a:avLst/>
          </a:prstGeom>
        </p:spPr>
      </p:pic>
      <p:pic>
        <p:nvPicPr>
          <p:cNvPr id="2" name="Picture 1">
            <a:extLst>
              <a:ext uri="{FF2B5EF4-FFF2-40B4-BE49-F238E27FC236}">
                <a16:creationId xmlns:a16="http://schemas.microsoft.com/office/drawing/2014/main" id="{FBCDD596-D243-2E50-A784-ACB63B51385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227" y="435"/>
            <a:ext cx="5277757" cy="3624509"/>
          </a:xfrm>
          <a:prstGeom prst="rect">
            <a:avLst/>
          </a:prstGeom>
        </p:spPr>
      </p:pic>
      <p:pic>
        <p:nvPicPr>
          <p:cNvPr id="3" name="Picture 2">
            <a:extLst>
              <a:ext uri="{FF2B5EF4-FFF2-40B4-BE49-F238E27FC236}">
                <a16:creationId xmlns:a16="http://schemas.microsoft.com/office/drawing/2014/main" id="{C622CE09-AD60-CAAA-4010-D910B121323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5956" y="3417228"/>
            <a:ext cx="5274953" cy="3440160"/>
          </a:xfrm>
          <a:prstGeom prst="rect">
            <a:avLst/>
          </a:prstGeom>
        </p:spPr>
      </p:pic>
      <p:sp>
        <p:nvSpPr>
          <p:cNvPr id="5" name="Otsikko 4">
            <a:extLst>
              <a:ext uri="{FF2B5EF4-FFF2-40B4-BE49-F238E27FC236}">
                <a16:creationId xmlns:a16="http://schemas.microsoft.com/office/drawing/2014/main" id="{DF50FF1F-CD1E-114B-A30C-7AAD7E36A754}"/>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fi-FI"/>
              <a:t>Kuvia eri päihteistä</a:t>
            </a:r>
          </a:p>
        </p:txBody>
      </p:sp>
    </p:spTree>
    <p:extLst>
      <p:ext uri="{BB962C8B-B14F-4D97-AF65-F5344CB8AC3E}">
        <p14:creationId xmlns:p14="http://schemas.microsoft.com/office/powerpoint/2010/main" val="104303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1885467912"/>
              </p:ext>
            </p:extLst>
          </p:nvPr>
        </p:nvGraphicFramePr>
        <p:xfrm>
          <a:off x="647700" y="533400"/>
          <a:ext cx="11001656" cy="6028093"/>
        </p:xfrm>
        <a:graphic>
          <a:graphicData uri="http://schemas.openxmlformats.org/drawingml/2006/table">
            <a:tbl>
              <a:tblPr firstRow="1" bandRow="1">
                <a:tableStyleId>{5C22544A-7EE6-4342-B048-85BDC9FD1C3A}</a:tableStyleId>
              </a:tblPr>
              <a:tblGrid>
                <a:gridCol w="1241728">
                  <a:extLst>
                    <a:ext uri="{9D8B030D-6E8A-4147-A177-3AD203B41FA5}">
                      <a16:colId xmlns:a16="http://schemas.microsoft.com/office/drawing/2014/main" val="3614142682"/>
                    </a:ext>
                  </a:extLst>
                </a:gridCol>
                <a:gridCol w="4738178">
                  <a:extLst>
                    <a:ext uri="{9D8B030D-6E8A-4147-A177-3AD203B41FA5}">
                      <a16:colId xmlns:a16="http://schemas.microsoft.com/office/drawing/2014/main" val="928330980"/>
                    </a:ext>
                  </a:extLst>
                </a:gridCol>
                <a:gridCol w="2483457">
                  <a:extLst>
                    <a:ext uri="{9D8B030D-6E8A-4147-A177-3AD203B41FA5}">
                      <a16:colId xmlns:a16="http://schemas.microsoft.com/office/drawing/2014/main" val="2973324346"/>
                    </a:ext>
                  </a:extLst>
                </a:gridCol>
                <a:gridCol w="2538293">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dirty="0" err="1"/>
                        <a:t>Nuuska</a:t>
                      </a:r>
                      <a:endParaRPr lang="en-US" sz="2000" dirty="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err="1"/>
                        <a:t>päihtymiskäytössä</a:t>
                      </a:r>
                      <a:r>
                        <a:rPr lang="en-US" sz="2000" b="0"/>
                        <a:t>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dirty="0"/>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4737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dirty="0"/>
          </a:p>
          <a:p>
            <a:pPr marL="238760" indent="-238760"/>
            <a:r>
              <a:rPr lang="fi-FI" dirty="0">
                <a:hlinkClick r:id="rId3"/>
              </a:rPr>
              <a:t>www.kahoot.it</a:t>
            </a:r>
          </a:p>
          <a:p>
            <a:pPr marL="0" indent="0">
              <a:buNone/>
            </a:pPr>
            <a:endParaRPr lang="fi-FI" dirty="0"/>
          </a:p>
          <a:p>
            <a:pPr marL="238760" indent="-238760"/>
            <a:r>
              <a:rPr lang="fi-FI" dirty="0"/>
              <a:t>Kirjaudu peliin OMALLA etunimellä. </a:t>
            </a:r>
          </a:p>
        </p:txBody>
      </p:sp>
    </p:spTree>
    <p:extLst>
      <p:ext uri="{BB962C8B-B14F-4D97-AF65-F5344CB8AC3E}">
        <p14:creationId xmlns:p14="http://schemas.microsoft.com/office/powerpoint/2010/main" val="53370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Yle: Nuorilta takavarikoidut vapet vietiin laboratorioon 💨🔬 #ylemix #yle #uutiset #vape #shorts">
            <a:hlinkClick r:id="" action="ppaction://media"/>
            <a:extLst>
              <a:ext uri="{FF2B5EF4-FFF2-40B4-BE49-F238E27FC236}">
                <a16:creationId xmlns:a16="http://schemas.microsoft.com/office/drawing/2014/main" id="{0837F7C6-1164-330A-7D78-315E4F3DB02B}"/>
              </a:ext>
            </a:extLst>
          </p:cNvPr>
          <p:cNvPicPr>
            <a:picLocks noRot="1" noChangeAspect="1"/>
          </p:cNvPicPr>
          <p:nvPr>
            <a:videoFile r:link="rId1"/>
          </p:nvPr>
        </p:nvPicPr>
        <p:blipFill>
          <a:blip r:embed="rId4" cstate="screen">
            <a:extLst>
              <a:ext uri="{28A0092B-C50C-407E-A947-70E740481C1C}">
                <a14:useLocalDpi xmlns:a14="http://schemas.microsoft.com/office/drawing/2010/main"/>
              </a:ext>
            </a:extLst>
          </a:blip>
          <a:stretch>
            <a:fillRect/>
          </a:stretch>
        </p:blipFill>
        <p:spPr>
          <a:xfrm>
            <a:off x="4201544" y="24442"/>
            <a:ext cx="3790500" cy="6823493"/>
          </a:xfrm>
          <a:prstGeom prst="rect">
            <a:avLst/>
          </a:prstGeom>
        </p:spPr>
      </p:pic>
      <p:sp>
        <p:nvSpPr>
          <p:cNvPr id="2" name="Otsikko 1">
            <a:extLst>
              <a:ext uri="{FF2B5EF4-FFF2-40B4-BE49-F238E27FC236}">
                <a16:creationId xmlns:a16="http://schemas.microsoft.com/office/drawing/2014/main" id="{4FA95B55-535D-F6A5-DFD3-B5C9942E74D4}"/>
              </a:ext>
            </a:extLst>
          </p:cNvPr>
          <p:cNvSpPr>
            <a:spLocks noGrp="1"/>
          </p:cNvSpPr>
          <p:nvPr>
            <p:ph type="ctrTitle"/>
          </p:nvPr>
        </p:nvSpPr>
        <p:spPr>
          <a:xfrm>
            <a:off x="879501" y="6858000"/>
            <a:ext cx="10433001" cy="4457989"/>
          </a:xfrm>
        </p:spPr>
        <p:txBody>
          <a:bodyPr vert="horz" wrap="square" lIns="0" tIns="0" rIns="0" bIns="0" rtlCol="0" anchor="t" anchorCtr="0">
            <a:noAutofit/>
          </a:bodyPr>
          <a:lstStyle/>
          <a:p>
            <a:r>
              <a:rPr lang="fi-FI"/>
              <a:t>Ylen uutinen 2023</a:t>
            </a:r>
          </a:p>
        </p:txBody>
      </p:sp>
    </p:spTree>
    <p:extLst>
      <p:ext uri="{BB962C8B-B14F-4D97-AF65-F5344CB8AC3E}">
        <p14:creationId xmlns:p14="http://schemas.microsoft.com/office/powerpoint/2010/main" val="77379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Kieltäytyminen</a:t>
            </a:r>
          </a:p>
        </p:txBody>
      </p:sp>
      <p:sp>
        <p:nvSpPr>
          <p:cNvPr id="3" name="Text Placeholder 2" descr="Tehtävän ohje.">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endParaRPr lang="fi-FI"/>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
        <p:nvSpPr>
          <p:cNvPr id="4" name="TextBox 3">
            <a:extLst>
              <a:ext uri="{FF2B5EF4-FFF2-40B4-BE49-F238E27FC236}">
                <a16:creationId xmlns:a16="http://schemas.microsoft.com/office/drawing/2014/main" id="{ED94AA7B-9617-AB65-AA21-611D165CD33C}"/>
              </a:ext>
            </a:extLst>
          </p:cNvPr>
          <p:cNvSpPr txBox="1"/>
          <p:nvPr/>
        </p:nvSpPr>
        <p:spPr>
          <a:xfrm>
            <a:off x="1037908" y="1727337"/>
            <a:ext cx="752723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err="1">
                <a:cs typeface="Arial"/>
              </a:rPr>
              <a:t>Siirrytään</a:t>
            </a:r>
            <a:r>
              <a:rPr lang="en-US" sz="2400">
                <a:cs typeface="Arial"/>
              </a:rPr>
              <a:t> </a:t>
            </a:r>
            <a:r>
              <a:rPr lang="en-US" sz="2400" err="1">
                <a:cs typeface="Arial"/>
              </a:rPr>
              <a:t>pienryhmiin</a:t>
            </a:r>
            <a:r>
              <a:rPr lang="en-US" sz="2400">
                <a:cs typeface="Arial"/>
              </a:rPr>
              <a:t> </a:t>
            </a:r>
            <a:r>
              <a:rPr lang="en-US" sz="2400" err="1">
                <a:cs typeface="Arial"/>
              </a:rPr>
              <a:t>opettajan</a:t>
            </a:r>
            <a:r>
              <a:rPr lang="en-US" sz="2400">
                <a:cs typeface="Arial"/>
              </a:rPr>
              <a:t> </a:t>
            </a:r>
            <a:r>
              <a:rPr lang="en-US" sz="2400" err="1">
                <a:cs typeface="Arial"/>
              </a:rPr>
              <a:t>johdolla</a:t>
            </a:r>
            <a:r>
              <a:rPr lang="en-US" sz="2400">
                <a:cs typeface="Arial"/>
              </a:rPr>
              <a:t>.</a:t>
            </a:r>
            <a:endParaRPr lang="fi-FI">
              <a:cs typeface="Arial"/>
            </a:endParaRPr>
          </a:p>
          <a:p>
            <a:pPr marL="285750" indent="-285750">
              <a:buFont typeface="Arial"/>
              <a:buChar char="•"/>
            </a:pPr>
            <a:r>
              <a:rPr lang="en-US" sz="2400" err="1">
                <a:cs typeface="Arial"/>
              </a:rPr>
              <a:t>Jokainen</a:t>
            </a:r>
            <a:r>
              <a:rPr lang="en-US" sz="2400">
                <a:cs typeface="Arial"/>
              </a:rPr>
              <a:t> </a:t>
            </a:r>
            <a:r>
              <a:rPr lang="en-US" sz="2400" err="1">
                <a:cs typeface="Arial"/>
              </a:rPr>
              <a:t>ryhmä</a:t>
            </a:r>
            <a:r>
              <a:rPr lang="en-US" sz="2400">
                <a:cs typeface="Arial"/>
              </a:rPr>
              <a:t> </a:t>
            </a:r>
            <a:r>
              <a:rPr lang="en-US" sz="2400" err="1">
                <a:cs typeface="Arial"/>
              </a:rPr>
              <a:t>saa</a:t>
            </a:r>
            <a:r>
              <a:rPr lang="en-US" sz="2400">
                <a:cs typeface="Arial"/>
              </a:rPr>
              <a:t> </a:t>
            </a:r>
            <a:r>
              <a:rPr lang="en-US" sz="2400" err="1">
                <a:cs typeface="Arial"/>
              </a:rPr>
              <a:t>aiheen</a:t>
            </a:r>
            <a:r>
              <a:rPr lang="en-US" sz="2400">
                <a:cs typeface="Arial"/>
              </a:rPr>
              <a:t> </a:t>
            </a:r>
            <a:r>
              <a:rPr lang="en-US" sz="2400" err="1">
                <a:cs typeface="Arial"/>
              </a:rPr>
              <a:t>joka</a:t>
            </a:r>
            <a:r>
              <a:rPr lang="en-US" sz="2400">
                <a:cs typeface="Arial"/>
              </a:rPr>
              <a:t> </a:t>
            </a:r>
            <a:r>
              <a:rPr lang="en-US" sz="2400" err="1">
                <a:cs typeface="Arial"/>
              </a:rPr>
              <a:t>pitää</a:t>
            </a:r>
            <a:r>
              <a:rPr lang="en-US" sz="2400">
                <a:cs typeface="Arial"/>
              </a:rPr>
              <a:t> "</a:t>
            </a:r>
            <a:r>
              <a:rPr lang="en-US" sz="2400" err="1">
                <a:cs typeface="Arial"/>
              </a:rPr>
              <a:t>myydä</a:t>
            </a:r>
            <a:r>
              <a:rPr lang="en-US" sz="2400">
                <a:cs typeface="Arial"/>
              </a:rPr>
              <a:t>" </a:t>
            </a:r>
            <a:r>
              <a:rPr lang="en-US" sz="2400" err="1">
                <a:cs typeface="Arial"/>
              </a:rPr>
              <a:t>muille</a:t>
            </a:r>
            <a:r>
              <a:rPr lang="en-US" sz="2400">
                <a:cs typeface="Arial"/>
              </a:rPr>
              <a:t> </a:t>
            </a:r>
            <a:r>
              <a:rPr lang="en-US" sz="2400" err="1">
                <a:cs typeface="Arial"/>
              </a:rPr>
              <a:t>ryhmäläisille</a:t>
            </a:r>
            <a:r>
              <a:rPr lang="en-US" sz="2400">
                <a:cs typeface="Arial"/>
              </a:rPr>
              <a:t>, </a:t>
            </a:r>
            <a:r>
              <a:rPr lang="en-US" sz="2400" err="1">
                <a:cs typeface="Arial"/>
              </a:rPr>
              <a:t>eli</a:t>
            </a:r>
            <a:r>
              <a:rPr lang="en-US" sz="2400">
                <a:cs typeface="Arial"/>
              </a:rPr>
              <a:t> </a:t>
            </a:r>
            <a:r>
              <a:rPr lang="en-US" sz="2400" err="1">
                <a:cs typeface="Arial"/>
              </a:rPr>
              <a:t>saada</a:t>
            </a:r>
            <a:r>
              <a:rPr lang="en-US" sz="2400">
                <a:cs typeface="Arial"/>
              </a:rPr>
              <a:t> </a:t>
            </a:r>
            <a:r>
              <a:rPr lang="en-US" sz="2400" err="1">
                <a:cs typeface="Arial"/>
              </a:rPr>
              <a:t>ylipuhuttua</a:t>
            </a:r>
            <a:r>
              <a:rPr lang="en-US" sz="2400">
                <a:cs typeface="Arial"/>
              </a:rPr>
              <a:t> </a:t>
            </a:r>
            <a:r>
              <a:rPr lang="en-US" sz="2400" err="1">
                <a:cs typeface="Arial"/>
              </a:rPr>
              <a:t>muut</a:t>
            </a:r>
            <a:r>
              <a:rPr lang="en-US" sz="2400">
                <a:cs typeface="Arial"/>
              </a:rPr>
              <a:t> </a:t>
            </a:r>
            <a:r>
              <a:rPr lang="en-US" sz="2400" err="1">
                <a:cs typeface="Arial"/>
              </a:rPr>
              <a:t>kokeilemaan</a:t>
            </a:r>
            <a:r>
              <a:rPr lang="en-US" sz="2400">
                <a:cs typeface="Arial"/>
              </a:rPr>
              <a:t> </a:t>
            </a:r>
            <a:r>
              <a:rPr lang="en-US" sz="2400" err="1">
                <a:cs typeface="Arial"/>
              </a:rPr>
              <a:t>kyseistä</a:t>
            </a:r>
            <a:r>
              <a:rPr lang="en-US" sz="2400">
                <a:cs typeface="Arial"/>
              </a:rPr>
              <a:t> </a:t>
            </a:r>
            <a:r>
              <a:rPr lang="en-US" sz="2400" err="1">
                <a:cs typeface="Arial"/>
              </a:rPr>
              <a:t>päihdettä</a:t>
            </a:r>
            <a:r>
              <a:rPr lang="en-US" sz="2400">
                <a:cs typeface="Arial"/>
              </a:rPr>
              <a:t>. </a:t>
            </a:r>
            <a:r>
              <a:rPr lang="en-US" sz="2400" b="1">
                <a:cs typeface="Arial"/>
              </a:rPr>
              <a:t>Muut </a:t>
            </a:r>
            <a:r>
              <a:rPr lang="en-US" sz="2400" b="1" err="1">
                <a:cs typeface="Arial"/>
              </a:rPr>
              <a:t>keksivät</a:t>
            </a:r>
            <a:r>
              <a:rPr lang="en-US" sz="2400" b="1">
                <a:cs typeface="Arial"/>
              </a:rPr>
              <a:t> </a:t>
            </a:r>
            <a:r>
              <a:rPr lang="en-US" sz="2400" b="1" err="1">
                <a:cs typeface="Arial"/>
              </a:rPr>
              <a:t>erilaisia</a:t>
            </a:r>
            <a:r>
              <a:rPr lang="en-US" sz="2400" b="1">
                <a:cs typeface="Arial"/>
              </a:rPr>
              <a:t> </a:t>
            </a:r>
            <a:r>
              <a:rPr lang="en-US" sz="2400" b="1" err="1">
                <a:cs typeface="Arial"/>
              </a:rPr>
              <a:t>tapoja</a:t>
            </a:r>
            <a:r>
              <a:rPr lang="en-US" sz="2400" b="1">
                <a:cs typeface="Arial"/>
              </a:rPr>
              <a:t> </a:t>
            </a:r>
            <a:r>
              <a:rPr lang="en-US" sz="2400" b="1" err="1">
                <a:cs typeface="Arial"/>
              </a:rPr>
              <a:t>kieltäytyä</a:t>
            </a:r>
            <a:r>
              <a:rPr lang="en-US" sz="2400" b="1">
                <a:cs typeface="Arial"/>
              </a:rPr>
              <a:t>. </a:t>
            </a:r>
            <a:r>
              <a:rPr lang="en-US" sz="2400" err="1">
                <a:cs typeface="Arial"/>
              </a:rPr>
              <a:t>Välillä</a:t>
            </a:r>
            <a:r>
              <a:rPr lang="en-US" sz="2400">
                <a:cs typeface="Arial"/>
              </a:rPr>
              <a:t> </a:t>
            </a:r>
            <a:r>
              <a:rPr lang="en-US" sz="2400" err="1">
                <a:cs typeface="Arial"/>
              </a:rPr>
              <a:t>vaihdetaan</a:t>
            </a:r>
            <a:r>
              <a:rPr lang="en-US" sz="2400">
                <a:cs typeface="Arial"/>
              </a:rPr>
              <a:t> </a:t>
            </a:r>
            <a:r>
              <a:rPr lang="en-US" sz="2400" err="1">
                <a:cs typeface="Arial"/>
              </a:rPr>
              <a:t>osia</a:t>
            </a:r>
            <a:r>
              <a:rPr lang="en-US" sz="2400">
                <a:cs typeface="Arial"/>
              </a:rPr>
              <a:t>.</a:t>
            </a:r>
          </a:p>
          <a:p>
            <a:pPr marL="285750" indent="-285750">
              <a:buFont typeface="Arial"/>
              <a:buChar char="•"/>
            </a:pPr>
            <a:endParaRPr lang="en-US" sz="2400">
              <a:cs typeface="Arial"/>
            </a:endParaRPr>
          </a:p>
          <a:p>
            <a:pPr marL="285750" indent="-285750">
              <a:buFont typeface="Arial"/>
              <a:buChar char="•"/>
            </a:pPr>
            <a:r>
              <a:rPr lang="en-US" sz="2400" err="1">
                <a:cs typeface="Arial"/>
              </a:rPr>
              <a:t>Lopuksi</a:t>
            </a:r>
            <a:r>
              <a:rPr lang="en-US" sz="2400">
                <a:cs typeface="Arial"/>
              </a:rPr>
              <a:t> </a:t>
            </a:r>
            <a:r>
              <a:rPr lang="en-US" sz="2400" err="1">
                <a:cs typeface="Arial"/>
              </a:rPr>
              <a:t>keskustellaan</a:t>
            </a:r>
            <a:r>
              <a:rPr lang="en-US" sz="2400">
                <a:cs typeface="Arial"/>
              </a:rPr>
              <a:t> </a:t>
            </a:r>
            <a:r>
              <a:rPr lang="en-US" sz="2400" err="1">
                <a:cs typeface="Arial"/>
              </a:rPr>
              <a:t>oliko</a:t>
            </a:r>
            <a:r>
              <a:rPr lang="en-US" sz="2400">
                <a:cs typeface="Arial"/>
              </a:rPr>
              <a:t> </a:t>
            </a:r>
            <a:r>
              <a:rPr lang="en-US" sz="2400" err="1">
                <a:cs typeface="Arial"/>
              </a:rPr>
              <a:t>kieltäytyminen</a:t>
            </a:r>
            <a:r>
              <a:rPr lang="en-US" sz="2400">
                <a:cs typeface="Arial"/>
              </a:rPr>
              <a:t> </a:t>
            </a:r>
            <a:r>
              <a:rPr lang="en-US" sz="2400" err="1">
                <a:cs typeface="Arial"/>
              </a:rPr>
              <a:t>helppoa</a:t>
            </a:r>
            <a:r>
              <a:rPr lang="en-US" sz="2400">
                <a:cs typeface="Arial"/>
              </a:rPr>
              <a:t> </a:t>
            </a:r>
            <a:r>
              <a:rPr lang="en-US" sz="2400" err="1">
                <a:cs typeface="Arial"/>
              </a:rPr>
              <a:t>vai</a:t>
            </a:r>
            <a:r>
              <a:rPr lang="en-US" sz="2400">
                <a:cs typeface="Arial"/>
              </a:rPr>
              <a:t> </a:t>
            </a:r>
            <a:r>
              <a:rPr lang="en-US" sz="2400" err="1">
                <a:cs typeface="Arial"/>
              </a:rPr>
              <a:t>vaikeaa</a:t>
            </a:r>
            <a:r>
              <a:rPr lang="en-US" sz="2400">
                <a:cs typeface="Arial"/>
              </a:rPr>
              <a:t> ja </a:t>
            </a:r>
            <a:r>
              <a:rPr lang="en-US" sz="2400" err="1">
                <a:cs typeface="Arial"/>
              </a:rPr>
              <a:t>miten</a:t>
            </a:r>
            <a:r>
              <a:rPr lang="en-US" sz="2400">
                <a:cs typeface="Arial"/>
              </a:rPr>
              <a:t> </a:t>
            </a:r>
            <a:r>
              <a:rPr lang="en-US" sz="2400" err="1">
                <a:cs typeface="Arial"/>
              </a:rPr>
              <a:t>voi</a:t>
            </a:r>
            <a:r>
              <a:rPr lang="en-US" sz="2400">
                <a:cs typeface="Arial"/>
              </a:rPr>
              <a:t> </a:t>
            </a:r>
            <a:r>
              <a:rPr lang="en-US" sz="2400" err="1">
                <a:cs typeface="Arial"/>
              </a:rPr>
              <a:t>kieltäytyä</a:t>
            </a:r>
            <a:r>
              <a:rPr lang="en-US" sz="2400">
                <a:cs typeface="Arial"/>
              </a:rPr>
              <a:t> </a:t>
            </a:r>
            <a:r>
              <a:rPr lang="en-US" sz="2400" err="1">
                <a:cs typeface="Arial"/>
              </a:rPr>
              <a:t>jos</a:t>
            </a:r>
            <a:r>
              <a:rPr lang="en-US" sz="2400">
                <a:cs typeface="Arial"/>
              </a:rPr>
              <a:t> </a:t>
            </a:r>
            <a:r>
              <a:rPr lang="en-US" sz="2400" err="1">
                <a:cs typeface="Arial"/>
              </a:rPr>
              <a:t>tarjoaja</a:t>
            </a:r>
            <a:r>
              <a:rPr lang="en-US" sz="2400">
                <a:cs typeface="Arial"/>
              </a:rPr>
              <a:t> on </a:t>
            </a:r>
            <a:r>
              <a:rPr lang="en-US" sz="2400" err="1">
                <a:cs typeface="Arial"/>
              </a:rPr>
              <a:t>tuttu</a:t>
            </a:r>
            <a:r>
              <a:rPr lang="en-US" sz="2400">
                <a:cs typeface="Arial"/>
              </a:rPr>
              <a:t>/</a:t>
            </a:r>
            <a:r>
              <a:rPr lang="en-US" sz="2400" err="1">
                <a:cs typeface="Arial"/>
              </a:rPr>
              <a:t>vieras</a:t>
            </a:r>
            <a:r>
              <a:rPr lang="en-US" sz="2400">
                <a:cs typeface="Arial"/>
              </a:rPr>
              <a:t>.</a:t>
            </a:r>
          </a:p>
          <a:p>
            <a:pPr marL="285750" indent="-285750">
              <a:buFont typeface="Arial"/>
              <a:buChar char="•"/>
            </a:pPr>
            <a:endParaRPr lang="en-US" sz="2400">
              <a:cs typeface="Arial"/>
            </a:endParaRPr>
          </a:p>
        </p:txBody>
      </p:sp>
    </p:spTree>
    <p:extLst>
      <p:ext uri="{BB962C8B-B14F-4D97-AF65-F5344CB8AC3E}">
        <p14:creationId xmlns:p14="http://schemas.microsoft.com/office/powerpoint/2010/main" val="319842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730423"/>
            <a:ext cx="6654981" cy="2252396"/>
          </a:xfrm>
        </p:spPr>
        <p:txBody>
          <a:bodyPr wrap="square" anchor="b">
            <a:normAutofit fontScale="90000"/>
          </a:bodyPr>
          <a:lstStyle/>
          <a:p>
            <a:r>
              <a:rPr lang="fi-FI" sz="5900"/>
              <a:t>Pohdintaa päihteiden vaikutuksista</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12498"/>
            <a:ext cx="6921076" cy="1694628"/>
          </a:xfrm>
        </p:spPr>
        <p:txBody>
          <a:bodyPr anchor="t">
            <a:normAutofit/>
          </a:bodyPr>
          <a:lstStyle/>
          <a:p>
            <a:pPr>
              <a:spcAft>
                <a:spcPts val="600"/>
              </a:spcAft>
            </a:pPr>
            <a:r>
              <a:rPr lang="fi-FI" sz="2900"/>
              <a:t>2. Tunti</a:t>
            </a:r>
          </a:p>
          <a:p>
            <a:r>
              <a:rPr lang="en-US" sz="1200"/>
              <a:t>Turun kaupungin ehkäisevän päihdetyön Selvästi JEES! -projekti 2023-2025, Sanna Tahko &amp; Kristiina Helenius. </a:t>
            </a:r>
            <a:endParaRPr lang="en-US"/>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fi-FI" sz="2900"/>
          </a:p>
          <a:p>
            <a:r>
              <a:rPr lang="en-US" sz="1200" err="1"/>
              <a:t>Päihdelinkki</a:t>
            </a:r>
            <a:endParaRPr lang="fi-FI" sz="2900"/>
          </a:p>
        </p:txBody>
      </p:sp>
    </p:spTree>
    <p:extLst>
      <p:ext uri="{BB962C8B-B14F-4D97-AF65-F5344CB8AC3E}">
        <p14:creationId xmlns:p14="http://schemas.microsoft.com/office/powerpoint/2010/main" val="3339069410"/>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1_Turun kaupunki perustyyli">
  <a:themeElements>
    <a:clrScheme name="Turun kaupunki uusi">
      <a:dk1>
        <a:srgbClr val="222435"/>
      </a:dk1>
      <a:lt1>
        <a:sysClr val="window" lastClr="FFFFFF"/>
      </a:lt1>
      <a:dk2>
        <a:srgbClr val="0062AE"/>
      </a:dk2>
      <a:lt2>
        <a:srgbClr val="4E56B1"/>
      </a:lt2>
      <a:accent1>
        <a:srgbClr val="00855F"/>
      </a:accent1>
      <a:accent2>
        <a:srgbClr val="4BA432"/>
      </a:accent2>
      <a:accent3>
        <a:srgbClr val="3CA29A"/>
      </a:accent3>
      <a:accent4>
        <a:srgbClr val="E50064"/>
      </a:accent4>
      <a:accent5>
        <a:srgbClr val="CE4B16"/>
      </a:accent5>
      <a:accent6>
        <a:srgbClr val="FFD239"/>
      </a:accent6>
      <a:hlink>
        <a:srgbClr val="4E56B1"/>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 PowerPoint-pohja  -  Vain luku" id="{C7AB521B-0B18-460A-8C0F-BFDFB3349C1D}" vid="{AB13D4DD-8159-4E13-B491-08233FE12B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SharedWithUsers xmlns="d3a7fb74-fcaf-47fd-b1e3-0541edb53a7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3" ma:contentTypeDescription="Create a new document." ma:contentTypeScope="" ma:versionID="004e8652ff7795fe09235c09efcbc080">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c357ba81f4a81dc7e545089f21b20dd4"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127BB3-9E32-4136-8DC5-0ADC3B573AB9}">
  <ds:schemaRef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de70ee2f-dab2-4529-9dbb-dd8518a87fcf"/>
    <ds:schemaRef ds:uri="http://schemas.openxmlformats.org/package/2006/metadata/core-properties"/>
    <ds:schemaRef ds:uri="d3a7fb74-fcaf-47fd-b1e3-0541edb53a79"/>
  </ds:schemaRefs>
</ds:datastoreItem>
</file>

<file path=customXml/itemProps2.xml><?xml version="1.0" encoding="utf-8"?>
<ds:datastoreItem xmlns:ds="http://schemas.openxmlformats.org/officeDocument/2006/customXml" ds:itemID="{67325EE1-79BD-44D0-94F3-C1308EACF431}">
  <ds:schemaRefs>
    <ds:schemaRef ds:uri="http://schemas.microsoft.com/sharepoint/v3/contenttype/forms"/>
  </ds:schemaRefs>
</ds:datastoreItem>
</file>

<file path=customXml/itemProps3.xml><?xml version="1.0" encoding="utf-8"?>
<ds:datastoreItem xmlns:ds="http://schemas.openxmlformats.org/officeDocument/2006/customXml" ds:itemID="{F34A9DF9-B6FB-4476-A33B-98BECF336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43418</TotalTime>
  <Words>2966</Words>
  <Application>Microsoft Office PowerPoint</Application>
  <PresentationFormat>Laajakuva</PresentationFormat>
  <Paragraphs>344</Paragraphs>
  <Slides>24</Slides>
  <Notes>23</Notes>
  <HiddenSlides>0</HiddenSlides>
  <MMClips>1</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24</vt:i4>
      </vt:variant>
    </vt:vector>
  </HeadingPairs>
  <TitlesOfParts>
    <vt:vector size="34" baseType="lpstr">
      <vt:lpstr>Aptos</vt:lpstr>
      <vt:lpstr>Arial</vt:lpstr>
      <vt:lpstr>Arial,Sans-Serif</vt:lpstr>
      <vt:lpstr>Calibri</vt:lpstr>
      <vt:lpstr>Courier New</vt:lpstr>
      <vt:lpstr>Lucida Grande</vt:lpstr>
      <vt:lpstr>Segoe UI Emoji</vt:lpstr>
      <vt:lpstr>Times New Roman</vt:lpstr>
      <vt:lpstr>Turun kaupunki perustyyli</vt:lpstr>
      <vt:lpstr>1_Turun kaupunki perustyyli</vt:lpstr>
      <vt:lpstr>Huomioitavaa opettajalle ennen tuntien aloitusta</vt:lpstr>
      <vt:lpstr>Mitä tiedämme päihteistä?</vt:lpstr>
      <vt:lpstr>Päihteitä ovat</vt:lpstr>
      <vt:lpstr>Kuvia eri päihteistä</vt:lpstr>
      <vt:lpstr>Päihdetaulukko</vt:lpstr>
      <vt:lpstr>Päihdefaktat</vt:lpstr>
      <vt:lpstr>Ylen uutinen 2023</vt:lpstr>
      <vt:lpstr>Kieltäytyminen</vt:lpstr>
      <vt:lpstr>Pohdintaa päihteiden vaikutuksista</vt:lpstr>
      <vt:lpstr>Päihdetaulukko</vt:lpstr>
      <vt:lpstr>Päihdetaulukko</vt:lpstr>
      <vt:lpstr>Riippuvuus</vt:lpstr>
      <vt:lpstr>Riippuvuus</vt:lpstr>
      <vt:lpstr>World cafe -harjoitus</vt:lpstr>
      <vt:lpstr>Päihdeongelmilta suojaavia tekijöitä</vt:lpstr>
      <vt:lpstr>Rikos(ko) 5-luokkien Laillisuuskasvatustunti Laillisuus Itsetunto</vt:lpstr>
      <vt:lpstr>Turvallisuudesta</vt:lpstr>
      <vt:lpstr>Alle 15-vuotias rikoksentekijänä</vt:lpstr>
      <vt:lpstr>Tehtävä: Ryhdy rikostutkijaksi</vt:lpstr>
      <vt:lpstr>PowerPoint-esitys</vt:lpstr>
      <vt:lpstr>Hyvän elämän kakku!</vt:lpstr>
      <vt:lpstr>Vahva itsetunto</vt:lpstr>
      <vt:lpstr>Mistä apua eri tilanteisiin?</vt:lpstr>
      <vt:lpstr>Tulostettava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Hankkeiden viestintäsuunnitelma</dc:title>
  <dc:creator>Innilä Julia</dc:creator>
  <cp:lastModifiedBy>Helenius Kristiina</cp:lastModifiedBy>
  <cp:revision>18</cp:revision>
  <cp:lastPrinted>2025-04-28T06:48:04Z</cp:lastPrinted>
  <dcterms:created xsi:type="dcterms:W3CDTF">2022-03-11T13:34:38Z</dcterms:created>
  <dcterms:modified xsi:type="dcterms:W3CDTF">2025-10-08T08:47:34Z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TaxCatchAll">
    <vt:lpwstr>2;#Suomi|ddab1725-3888-478f-9c8c-3eeceecd16e9;#1;#Diaesitys|29bf125c-3304-4b20-a038-e327a30ca536</vt:lpwstr>
  </property>
  <property fmtid="{D5CDD505-2E9C-101B-9397-08002B2CF9AE}" pid="4" name="TurkuDoTku_PresentationMaterialTypeTaxHTField0">
    <vt:lpwstr>Diaesitys|29bf125c-3304-4b20-a038-e327a30ca536</vt:lpwstr>
  </property>
  <property fmtid="{D5CDD505-2E9C-101B-9397-08002B2CF9AE}" pid="5" name="TurkuDoTku_LanguageTaxHTField0">
    <vt:lpwstr>Suomi|ddab1725-3888-478f-9c8c-3eeceecd16e9</vt:lpwstr>
  </property>
  <property fmtid="{D5CDD505-2E9C-101B-9397-08002B2CF9AE}" pid="6" name="TurkuDoTku_PresentationMaterialType">
    <vt:lpwstr>1;#Diaesitys|29bf125c-3304-4b20-a038-e327a30ca536</vt:lpwstr>
  </property>
  <property fmtid="{D5CDD505-2E9C-101B-9397-08002B2CF9AE}" pid="7" name="TurkuDoTku_Language">
    <vt:lpwstr>2;#Suomi|ddab1725-3888-478f-9c8c-3eeceecd16e9</vt:lpwstr>
  </property>
  <property fmtid="{D5CDD505-2E9C-101B-9397-08002B2CF9AE}" pid="8" name="MediaServiceImageTags">
    <vt:lpwstr/>
  </property>
  <property fmtid="{D5CDD505-2E9C-101B-9397-08002B2CF9AE}" pid="9" name="Order">
    <vt:r8>24200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