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sldIdLst>
    <p:sldId id="452" r:id="rId5"/>
    <p:sldId id="258" r:id="rId6"/>
    <p:sldId id="262" r:id="rId7"/>
    <p:sldId id="266" r:id="rId8"/>
    <p:sldId id="270" r:id="rId9"/>
    <p:sldId id="274" r:id="rId10"/>
    <p:sldId id="278" r:id="rId11"/>
    <p:sldId id="282" r:id="rId12"/>
    <p:sldId id="286" r:id="rId13"/>
    <p:sldId id="290" r:id="rId14"/>
    <p:sldId id="294" r:id="rId15"/>
    <p:sldId id="296" r:id="rId16"/>
    <p:sldId id="298" r:id="rId17"/>
    <p:sldId id="455" r:id="rId1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Käynti on</c:v>
                </c:pt>
              </c:strCache>
            </c:strRef>
          </c:tx>
          <c:spPr>
            <a:solidFill>
              <a:schemeClr val="accent1"/>
            </a:solidFill>
            <a:ln>
              <a:noFill/>
            </a:ln>
            <a:effectLst/>
          </c:spPr>
          <c:invertIfNegative val="0"/>
          <c:dLbls>
            <c:dLbl>
              <c:idx val="0"/>
              <c:tx>
                <c:rich>
                  <a:bodyPr/>
                  <a:lstStyle/>
                  <a:p>
                    <a:r>
                      <a:rPr lang="en-US"/>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846C-4152-9D40-D5ECB176E24B}"/>
                </c:ext>
              </c:extLst>
            </c:dLbl>
            <c:dLbl>
              <c:idx val="1"/>
              <c:tx>
                <c:rich>
                  <a:bodyPr/>
                  <a:lstStyle/>
                  <a:p>
                    <a:r>
                      <a:rPr lang="en-US"/>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846C-4152-9D40-D5ECB176E24B}"/>
                </c:ext>
              </c:extLst>
            </c:dLbl>
            <c:dLbl>
              <c:idx val="2"/>
              <c:tx>
                <c:rich>
                  <a:bodyPr/>
                  <a:lstStyle/>
                  <a:p>
                    <a:r>
                      <a:rPr lang="en-US"/>
                      <a:t>55%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846C-4152-9D40-D5ECB176E24B}"/>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ensikäynti</c:v>
                </c:pt>
                <c:pt idx="1">
                  <c:v>loppukäynti</c:v>
                </c:pt>
                <c:pt idx="2">
                  <c:v>muu käynti</c:v>
                </c:pt>
              </c:strCache>
            </c:strRef>
          </c:cat>
          <c:val>
            <c:numRef>
              <c:f>Sheet1!$D$2:$D$4</c:f>
              <c:numCache>
                <c:formatCode>General</c:formatCode>
                <c:ptCount val="3"/>
                <c:pt idx="0">
                  <c:v>0.27</c:v>
                </c:pt>
                <c:pt idx="1">
                  <c:v>0.18</c:v>
                </c:pt>
                <c:pt idx="2">
                  <c:v>0.55000000000000004</c:v>
                </c:pt>
              </c:numCache>
            </c:numRef>
          </c:val>
          <c:extLst>
            <c:ext xmlns:c16="http://schemas.microsoft.com/office/drawing/2014/chart" uri="{C3380CC4-5D6E-409C-BE32-E72D297353CC}">
              <c16:uniqueId val="{00000003-846C-4152-9D40-D5ECB176E24B}"/>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cap="flat" cmpd="sng" algn="ctr">
              <a:solidFill>
                <a:srgbClr val="E6E6E6"/>
              </a:solidFill>
              <a:prstDash val="solid"/>
              <a:round/>
            </a:ln>
            <a:effectLst/>
          </c:spPr>
        </c:majorGridlines>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Ikäni</c:v>
                </c:pt>
              </c:strCache>
            </c:strRef>
          </c:tx>
          <c:spPr>
            <a:solidFill>
              <a:schemeClr val="accent1"/>
            </a:solidFill>
            <a:ln>
              <a:noFill/>
            </a:ln>
            <a:effectLst/>
          </c:spPr>
          <c:invertIfNegative val="0"/>
          <c:dLbls>
            <c:dLbl>
              <c:idx val="0"/>
              <c:tx>
                <c:rich>
                  <a:bodyPr/>
                  <a:lstStyle/>
                  <a:p>
                    <a:r>
                      <a:rPr lang="en-US"/>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C583-4088-B870-B97D8EA2FD9A}"/>
                </c:ext>
              </c:extLst>
            </c:dLbl>
            <c:dLbl>
              <c:idx val="1"/>
              <c:tx>
                <c:rich>
                  <a:bodyPr/>
                  <a:lstStyle/>
                  <a:p>
                    <a:r>
                      <a:rPr lang="en-US"/>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C583-4088-B870-B97D8EA2FD9A}"/>
                </c:ext>
              </c:extLst>
            </c:dLbl>
            <c:dLbl>
              <c:idx val="2"/>
              <c:tx>
                <c:rich>
                  <a:bodyPr/>
                  <a:lstStyle/>
                  <a:p>
                    <a:r>
                      <a:rPr lang="en-US"/>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C583-4088-B870-B97D8EA2FD9A}"/>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13-15</c:v>
                </c:pt>
                <c:pt idx="1">
                  <c:v>16-18</c:v>
                </c:pt>
                <c:pt idx="2">
                  <c:v>19-21</c:v>
                </c:pt>
              </c:strCache>
            </c:strRef>
          </c:cat>
          <c:val>
            <c:numRef>
              <c:f>Sheet1!$D$2:$D$4</c:f>
              <c:numCache>
                <c:formatCode>General</c:formatCode>
                <c:ptCount val="3"/>
                <c:pt idx="0">
                  <c:v>0.14000000000000001</c:v>
                </c:pt>
                <c:pt idx="1">
                  <c:v>0.45</c:v>
                </c:pt>
                <c:pt idx="2">
                  <c:v>0.41</c:v>
                </c:pt>
              </c:numCache>
            </c:numRef>
          </c:val>
          <c:extLst>
            <c:ext xmlns:c16="http://schemas.microsoft.com/office/drawing/2014/chart" uri="{C3380CC4-5D6E-409C-BE32-E72D297353CC}">
              <c16:uniqueId val="{00000003-C583-4088-B870-B97D8EA2FD9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cap="flat" cmpd="sng" algn="ctr">
              <a:solidFill>
                <a:srgbClr val="E6E6E6"/>
              </a:solidFill>
              <a:prstDash val="solid"/>
              <a:round/>
            </a:ln>
            <a:effectLst/>
          </c:spPr>
        </c:majorGridlines>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Sukupuoleni</c:v>
                </c:pt>
              </c:strCache>
            </c:strRef>
          </c:tx>
          <c:spPr>
            <a:solidFill>
              <a:schemeClr val="accent1"/>
            </a:solidFill>
            <a:ln>
              <a:noFill/>
            </a:ln>
            <a:effectLst/>
          </c:spPr>
          <c:invertIfNegative val="0"/>
          <c:dLbls>
            <c:dLbl>
              <c:idx val="0"/>
              <c:tx>
                <c:rich>
                  <a:bodyPr/>
                  <a:lstStyle/>
                  <a:p>
                    <a:r>
                      <a:rPr lang="en-US"/>
                      <a:t>80%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7EC4-4085-8C95-CFC0DC662CD9}"/>
                </c:ext>
              </c:extLst>
            </c:dLbl>
            <c:dLbl>
              <c:idx val="1"/>
              <c:tx>
                <c:rich>
                  <a:bodyPr/>
                  <a:lstStyle/>
                  <a:p>
                    <a:r>
                      <a:rPr lang="en-US"/>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7EC4-4085-8C95-CFC0DC662CD9}"/>
                </c:ext>
              </c:extLst>
            </c:dLbl>
            <c:dLbl>
              <c:idx val="2"/>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7EC4-4085-8C95-CFC0DC662CD9}"/>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Nainen</c:v>
                </c:pt>
                <c:pt idx="1">
                  <c:v>Mies</c:v>
                </c:pt>
                <c:pt idx="2">
                  <c:v>Muu</c:v>
                </c:pt>
                <c:pt idx="3">
                  <c:v>En halua sanoa</c:v>
                </c:pt>
              </c:strCache>
            </c:strRef>
          </c:cat>
          <c:val>
            <c:numRef>
              <c:f>Sheet1!$D$2:$D$5</c:f>
              <c:numCache>
                <c:formatCode>General</c:formatCode>
                <c:ptCount val="4"/>
                <c:pt idx="0">
                  <c:v>0.8</c:v>
                </c:pt>
                <c:pt idx="1">
                  <c:v>0.18</c:v>
                </c:pt>
                <c:pt idx="2">
                  <c:v>0.02</c:v>
                </c:pt>
                <c:pt idx="3">
                  <c:v>0</c:v>
                </c:pt>
              </c:numCache>
            </c:numRef>
          </c:val>
          <c:extLst>
            <c:ext xmlns:c16="http://schemas.microsoft.com/office/drawing/2014/chart" uri="{C3380CC4-5D6E-409C-BE32-E72D297353CC}">
              <c16:uniqueId val="{00000004-7EC4-4085-8C95-CFC0DC662CD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cap="flat" cmpd="sng" algn="ctr">
              <a:solidFill>
                <a:srgbClr val="E6E6E6"/>
              </a:solidFill>
              <a:prstDash val="solid"/>
              <a:round/>
            </a:ln>
            <a:effectLst/>
          </c:spPr>
        </c:majorGridlines>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Kotikuntani</c:v>
                </c:pt>
              </c:strCache>
            </c:strRef>
          </c:tx>
          <c:spPr>
            <a:solidFill>
              <a:schemeClr val="accent1"/>
            </a:solidFill>
            <a:ln>
              <a:noFill/>
            </a:ln>
            <a:effectLst/>
          </c:spPr>
          <c:invertIfNegative val="0"/>
          <c:dLbls>
            <c:dLbl>
              <c:idx val="0"/>
              <c:tx>
                <c:rich>
                  <a:bodyPr/>
                  <a:lstStyle/>
                  <a:p>
                    <a:r>
                      <a:rPr lang="en-US"/>
                      <a:t>80%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4F1-45A8-9D94-44C02C42B42F}"/>
                </c:ext>
              </c:extLst>
            </c:dLbl>
            <c:dLbl>
              <c:idx val="1"/>
              <c:tx>
                <c:rich>
                  <a:bodyPr/>
                  <a:lstStyle/>
                  <a:p>
                    <a:r>
                      <a:rPr lang="en-US"/>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4F1-45A8-9D94-44C02C42B42F}"/>
                </c:ext>
              </c:extLst>
            </c:dLbl>
            <c:dLbl>
              <c:idx val="3"/>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4F1-45A8-9D94-44C02C42B42F}"/>
                </c:ext>
              </c:extLst>
            </c:dLbl>
            <c:dLbl>
              <c:idx val="4"/>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4F1-45A8-9D94-44C02C42B42F}"/>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Sheet1!$C$2:$C$8</c:f>
              <c:strCache>
                <c:ptCount val="7"/>
                <c:pt idx="0">
                  <c:v>Porvoo</c:v>
                </c:pt>
                <c:pt idx="1">
                  <c:v>Sipoo</c:v>
                </c:pt>
                <c:pt idx="2">
                  <c:v>Loviisa</c:v>
                </c:pt>
                <c:pt idx="3">
                  <c:v>Askola</c:v>
                </c:pt>
                <c:pt idx="4">
                  <c:v>Lapinjärvi</c:v>
                </c:pt>
                <c:pt idx="5">
                  <c:v>Myrskylä</c:v>
                </c:pt>
                <c:pt idx="6">
                  <c:v>Pukkila</c:v>
                </c:pt>
              </c:strCache>
            </c:strRef>
          </c:cat>
          <c:val>
            <c:numRef>
              <c:f>Sheet1!$D$2:$D$8</c:f>
              <c:numCache>
                <c:formatCode>General</c:formatCode>
                <c:ptCount val="7"/>
                <c:pt idx="0">
                  <c:v>0.8</c:v>
                </c:pt>
                <c:pt idx="1">
                  <c:v>0.14000000000000001</c:v>
                </c:pt>
                <c:pt idx="2">
                  <c:v>0</c:v>
                </c:pt>
                <c:pt idx="3">
                  <c:v>0.04</c:v>
                </c:pt>
                <c:pt idx="4">
                  <c:v>0.02</c:v>
                </c:pt>
                <c:pt idx="5">
                  <c:v>0</c:v>
                </c:pt>
                <c:pt idx="6">
                  <c:v>0</c:v>
                </c:pt>
              </c:numCache>
            </c:numRef>
          </c:val>
          <c:extLst>
            <c:ext xmlns:c16="http://schemas.microsoft.com/office/drawing/2014/chart" uri="{C3380CC4-5D6E-409C-BE32-E72D297353CC}">
              <c16:uniqueId val="{00000007-14F1-45A8-9D94-44C02C42B42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cap="flat" cmpd="sng" algn="ctr">
              <a:solidFill>
                <a:srgbClr val="E6E6E6"/>
              </a:solidFill>
              <a:prstDash val="solid"/>
              <a:round/>
            </a:ln>
            <a:effectLst/>
          </c:spPr>
        </c:majorGridlines>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Toimipaikka/yksikkö, jossa asioin</c:v>
                </c:pt>
              </c:strCache>
            </c:strRef>
          </c:tx>
          <c:spPr>
            <a:solidFill>
              <a:schemeClr val="accent1"/>
            </a:solidFill>
            <a:ln>
              <a:noFill/>
            </a:ln>
            <a:effectLst/>
          </c:spPr>
          <c:invertIfNegative val="0"/>
          <c:dLbls>
            <c:dLbl>
              <c:idx val="0"/>
              <c:tx>
                <c:rich>
                  <a:bodyPr/>
                  <a:lstStyle/>
                  <a:p>
                    <a:r>
                      <a:rPr lang="en-US"/>
                      <a:t>88%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E3F3-41A7-877A-7FA808DB9009}"/>
                </c:ext>
              </c:extLst>
            </c:dLbl>
            <c:dLbl>
              <c:idx val="1"/>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E3F3-41A7-877A-7FA808DB9009}"/>
                </c:ext>
              </c:extLst>
            </c:dLbl>
            <c:dLbl>
              <c:idx val="2"/>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E3F3-41A7-877A-7FA808DB9009}"/>
                </c:ext>
              </c:extLst>
            </c:dLbl>
            <c:dLbl>
              <c:idx val="5"/>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E3F3-41A7-877A-7FA808DB9009}"/>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Porvoo</c:v>
                </c:pt>
                <c:pt idx="1">
                  <c:v>Sipoo</c:v>
                </c:pt>
                <c:pt idx="2">
                  <c:v>Loviisa</c:v>
                </c:pt>
                <c:pt idx="3">
                  <c:v>Askola</c:v>
                </c:pt>
                <c:pt idx="4">
                  <c:v>Pukkila</c:v>
                </c:pt>
                <c:pt idx="5">
                  <c:v>Etävastaanotto</c:v>
                </c:pt>
              </c:strCache>
            </c:strRef>
          </c:cat>
          <c:val>
            <c:numRef>
              <c:f>Sheet1!$D$2:$D$7</c:f>
              <c:numCache>
                <c:formatCode>General</c:formatCode>
                <c:ptCount val="6"/>
                <c:pt idx="0">
                  <c:v>0.88</c:v>
                </c:pt>
                <c:pt idx="1">
                  <c:v>0.08</c:v>
                </c:pt>
                <c:pt idx="2">
                  <c:v>0.02</c:v>
                </c:pt>
                <c:pt idx="3">
                  <c:v>0</c:v>
                </c:pt>
                <c:pt idx="4">
                  <c:v>0</c:v>
                </c:pt>
                <c:pt idx="5">
                  <c:v>0.02</c:v>
                </c:pt>
              </c:numCache>
            </c:numRef>
          </c:val>
          <c:extLst>
            <c:ext xmlns:c16="http://schemas.microsoft.com/office/drawing/2014/chart" uri="{C3380CC4-5D6E-409C-BE32-E72D297353CC}">
              <c16:uniqueId val="{00000006-E3F3-41A7-877A-7FA808DB900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cap="flat" cmpd="sng" algn="ctr">
              <a:solidFill>
                <a:srgbClr val="E6E6E6"/>
              </a:solidFill>
              <a:prstDash val="solid"/>
              <a:round/>
            </a:ln>
            <a:effectLst/>
          </c:spPr>
        </c:majorGridlines>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Sheet1!$D$1</c:f>
              <c:strCache>
                <c:ptCount val="1"/>
                <c:pt idx="0">
                  <c:v>täysin samaa mieltä</c:v>
                </c:pt>
              </c:strCache>
            </c:strRef>
          </c:tx>
          <c:spPr>
            <a:solidFill>
              <a:schemeClr val="accent1"/>
            </a:solidFill>
            <a:ln>
              <a:noFill/>
            </a:ln>
            <a:effectLst/>
          </c:spPr>
          <c:invertIfNegative val="0"/>
          <c:dLbls>
            <c:dLbl>
              <c:idx val="0"/>
              <c:tx>
                <c:rich>
                  <a:bodyPr/>
                  <a:lstStyle/>
                  <a:p>
                    <a:r>
                      <a:rPr lang="en-US"/>
                      <a:t>59%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71AF-4378-A7AB-24415D0C972B}"/>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Toimitilat olivat viihtyisät</c:v>
                </c:pt>
              </c:strCache>
            </c:strRef>
          </c:cat>
          <c:val>
            <c:numRef>
              <c:f>Sheet1!$D$2</c:f>
              <c:numCache>
                <c:formatCode>General</c:formatCode>
                <c:ptCount val="1"/>
                <c:pt idx="0">
                  <c:v>0.59</c:v>
                </c:pt>
              </c:numCache>
            </c:numRef>
          </c:val>
          <c:extLst>
            <c:ext xmlns:c16="http://schemas.microsoft.com/office/drawing/2014/chart" uri="{C3380CC4-5D6E-409C-BE32-E72D297353CC}">
              <c16:uniqueId val="{00000001-71AF-4378-A7AB-24415D0C972B}"/>
            </c:ext>
          </c:extLst>
        </c:ser>
        <c:ser>
          <c:idx val="1"/>
          <c:order val="1"/>
          <c:tx>
            <c:strRef>
              <c:f>Sheet1!$E$1</c:f>
              <c:strCache>
                <c:ptCount val="1"/>
                <c:pt idx="0">
                  <c:v>osittain samaa mieltä</c:v>
                </c:pt>
              </c:strCache>
            </c:strRef>
          </c:tx>
          <c:spPr>
            <a:solidFill>
              <a:schemeClr val="accent2"/>
            </a:solidFill>
            <a:ln>
              <a:noFill/>
            </a:ln>
            <a:effectLst/>
          </c:spPr>
          <c:invertIfNegative val="0"/>
          <c:dLbls>
            <c:dLbl>
              <c:idx val="0"/>
              <c:tx>
                <c:rich>
                  <a:bodyPr/>
                  <a:lstStyle/>
                  <a:p>
                    <a:r>
                      <a:rPr lang="en-US"/>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71AF-4378-A7AB-24415D0C972B}"/>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Toimitilat olivat viihtyisät</c:v>
                </c:pt>
              </c:strCache>
            </c:strRef>
          </c:cat>
          <c:val>
            <c:numRef>
              <c:f>Sheet1!$E$2</c:f>
              <c:numCache>
                <c:formatCode>General</c:formatCode>
                <c:ptCount val="1"/>
                <c:pt idx="0">
                  <c:v>0.35</c:v>
                </c:pt>
              </c:numCache>
            </c:numRef>
          </c:val>
          <c:extLst>
            <c:ext xmlns:c16="http://schemas.microsoft.com/office/drawing/2014/chart" uri="{C3380CC4-5D6E-409C-BE32-E72D297353CC}">
              <c16:uniqueId val="{00000003-71AF-4378-A7AB-24415D0C972B}"/>
            </c:ext>
          </c:extLst>
        </c:ser>
        <c:ser>
          <c:idx val="2"/>
          <c:order val="2"/>
          <c:tx>
            <c:strRef>
              <c:f>Sheet1!$F$1</c:f>
              <c:strCache>
                <c:ptCount val="1"/>
                <c:pt idx="0">
                  <c:v>ei samaa eikä eri mieltä</c:v>
                </c:pt>
              </c:strCache>
            </c:strRef>
          </c:tx>
          <c:spPr>
            <a:solidFill>
              <a:schemeClr val="accent3"/>
            </a:solidFill>
            <a:ln>
              <a:noFill/>
            </a:ln>
            <a:effectLst/>
          </c:spPr>
          <c:invertIfNegative val="0"/>
          <c:dLbls>
            <c:dLbl>
              <c:idx val="0"/>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71AF-4378-A7AB-24415D0C972B}"/>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Toimitilat olivat viihtyisät</c:v>
                </c:pt>
              </c:strCache>
            </c:strRef>
          </c:cat>
          <c:val>
            <c:numRef>
              <c:f>Sheet1!$F$2</c:f>
              <c:numCache>
                <c:formatCode>General</c:formatCode>
                <c:ptCount val="1"/>
                <c:pt idx="0">
                  <c:v>0.02</c:v>
                </c:pt>
              </c:numCache>
            </c:numRef>
          </c:val>
          <c:extLst>
            <c:ext xmlns:c16="http://schemas.microsoft.com/office/drawing/2014/chart" uri="{C3380CC4-5D6E-409C-BE32-E72D297353CC}">
              <c16:uniqueId val="{00000005-71AF-4378-A7AB-24415D0C972B}"/>
            </c:ext>
          </c:extLst>
        </c:ser>
        <c:ser>
          <c:idx val="3"/>
          <c:order val="3"/>
          <c:tx>
            <c:strRef>
              <c:f>Sheet1!$G$1</c:f>
              <c:strCache>
                <c:ptCount val="1"/>
                <c:pt idx="0">
                  <c:v>osittain eri mieltä</c:v>
                </c:pt>
              </c:strCache>
            </c:strRef>
          </c:tx>
          <c:spPr>
            <a:solidFill>
              <a:schemeClr val="accent4"/>
            </a:solidFill>
            <a:ln>
              <a:noFill/>
            </a:ln>
            <a:effectLst/>
          </c:spPr>
          <c:invertIfNegative val="0"/>
          <c:dLbls>
            <c:dLbl>
              <c:idx val="0"/>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71AF-4378-A7AB-24415D0C972B}"/>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Toimitilat olivat viihtyisät</c:v>
                </c:pt>
              </c:strCache>
            </c:strRef>
          </c:cat>
          <c:val>
            <c:numRef>
              <c:f>Sheet1!$G$2</c:f>
              <c:numCache>
                <c:formatCode>General</c:formatCode>
                <c:ptCount val="1"/>
                <c:pt idx="0">
                  <c:v>0.02</c:v>
                </c:pt>
              </c:numCache>
            </c:numRef>
          </c:val>
          <c:extLst>
            <c:ext xmlns:c16="http://schemas.microsoft.com/office/drawing/2014/chart" uri="{C3380CC4-5D6E-409C-BE32-E72D297353CC}">
              <c16:uniqueId val="{00000007-71AF-4378-A7AB-24415D0C972B}"/>
            </c:ext>
          </c:extLst>
        </c:ser>
        <c:ser>
          <c:idx val="4"/>
          <c:order val="4"/>
          <c:tx>
            <c:strRef>
              <c:f>Sheet1!$H$1</c:f>
              <c:strCache>
                <c:ptCount val="1"/>
                <c:pt idx="0">
                  <c:v>täysin eri mieltä</c:v>
                </c:pt>
              </c:strCache>
            </c:strRef>
          </c:tx>
          <c:spPr>
            <a:solidFill>
              <a:schemeClr val="accent5"/>
            </a:solidFill>
            <a:ln>
              <a:noFill/>
            </a:ln>
            <a:effectLst/>
          </c:spPr>
          <c:invertIfNegative val="0"/>
          <c:cat>
            <c:strRef>
              <c:f>Sheet1!$C$2</c:f>
              <c:strCache>
                <c:ptCount val="1"/>
                <c:pt idx="0">
                  <c:v>Toimitilat olivat viihtyisät</c:v>
                </c:pt>
              </c:strCache>
            </c:strRef>
          </c:cat>
          <c:val>
            <c:numRef>
              <c:f>Sheet1!$H$2</c:f>
              <c:numCache>
                <c:formatCode>General</c:formatCode>
                <c:ptCount val="1"/>
                <c:pt idx="0">
                  <c:v>0</c:v>
                </c:pt>
              </c:numCache>
            </c:numRef>
          </c:val>
          <c:extLst>
            <c:ext xmlns:c16="http://schemas.microsoft.com/office/drawing/2014/chart" uri="{C3380CC4-5D6E-409C-BE32-E72D297353CC}">
              <c16:uniqueId val="{00000009-71AF-4378-A7AB-24415D0C972B}"/>
            </c:ext>
          </c:extLst>
        </c:ser>
        <c:ser>
          <c:idx val="5"/>
          <c:order val="5"/>
          <c:tx>
            <c:strRef>
              <c:f>Sheet1!$I$1</c:f>
              <c:strCache>
                <c:ptCount val="1"/>
                <c:pt idx="0">
                  <c:v>asioin etänä</c:v>
                </c:pt>
              </c:strCache>
            </c:strRef>
          </c:tx>
          <c:spPr>
            <a:solidFill>
              <a:schemeClr val="accent6"/>
            </a:solidFill>
            <a:ln>
              <a:noFill/>
            </a:ln>
            <a:effectLst/>
          </c:spPr>
          <c:invertIfNegative val="0"/>
          <c:dLbls>
            <c:dLbl>
              <c:idx val="0"/>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71AF-4378-A7AB-24415D0C972B}"/>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Toimitilat olivat viihtyisät</c:v>
                </c:pt>
              </c:strCache>
            </c:strRef>
          </c:cat>
          <c:val>
            <c:numRef>
              <c:f>Sheet1!$I$2</c:f>
              <c:numCache>
                <c:formatCode>General</c:formatCode>
                <c:ptCount val="1"/>
                <c:pt idx="0">
                  <c:v>0.02</c:v>
                </c:pt>
              </c:numCache>
            </c:numRef>
          </c:val>
          <c:extLst>
            <c:ext xmlns:c16="http://schemas.microsoft.com/office/drawing/2014/chart" uri="{C3380CC4-5D6E-409C-BE32-E72D297353CC}">
              <c16:uniqueId val="{0000000B-71AF-4378-A7AB-24415D0C972B}"/>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smtId="4294967295">
              <a:solidFill>
                <a:srgbClr val="333333"/>
              </a:solidFill>
              <a:latin typeface="Arial" pitchFamily="34" charset="0"/>
              <a:ea typeface="+mn-ea"/>
              <a:cs typeface="+mn-cs"/>
            </a:defRPr>
          </a:pPr>
          <a:endParaRPr lang="fi-FI"/>
        </a:p>
      </c:txPr>
    </c:legend>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Miksi tulit palveluun?</c:v>
                </c:pt>
              </c:strCache>
            </c:strRef>
          </c:tx>
          <c:spPr>
            <a:solidFill>
              <a:schemeClr val="accent1"/>
            </a:solidFill>
            <a:ln>
              <a:noFill/>
            </a:ln>
            <a:effectLst/>
          </c:spPr>
          <c:invertIfNegative val="0"/>
          <c:dLbls>
            <c:dLbl>
              <c:idx val="0"/>
              <c:tx>
                <c:rich>
                  <a:bodyPr/>
                  <a:lstStyle/>
                  <a:p>
                    <a:r>
                      <a:rPr lang="en-US"/>
                      <a:t>82%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3C2-44DE-B024-6249E806EA38}"/>
                </c:ext>
              </c:extLst>
            </c:dLbl>
            <c:dLbl>
              <c:idx val="1"/>
              <c:tx>
                <c:rich>
                  <a:bodyPr/>
                  <a:lstStyle/>
                  <a:p>
                    <a:r>
                      <a:rPr lang="en-US"/>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3C2-44DE-B024-6249E806EA38}"/>
                </c:ext>
              </c:extLst>
            </c:dLbl>
            <c:dLbl>
              <c:idx val="2"/>
              <c:tx>
                <c:rich>
                  <a:bodyPr/>
                  <a:lstStyle/>
                  <a:p>
                    <a:r>
                      <a:rPr lang="en-US"/>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3C2-44DE-B024-6249E806EA38}"/>
                </c:ext>
              </c:extLst>
            </c:dLbl>
            <c:dLbl>
              <c:idx val="3"/>
              <c:tx>
                <c:rich>
                  <a:bodyPr/>
                  <a:lstStyle/>
                  <a:p>
                    <a:r>
                      <a:rPr lang="en-US"/>
                      <a:t>65%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3C2-44DE-B024-6249E806EA38}"/>
                </c:ext>
              </c:extLst>
            </c:dLbl>
            <c:dLbl>
              <c:idx val="4"/>
              <c:tx>
                <c:rich>
                  <a:bodyPr/>
                  <a:lstStyle/>
                  <a:p>
                    <a:r>
                      <a:rPr lang="en-US"/>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3C2-44DE-B024-6249E806EA38}"/>
                </c:ext>
              </c:extLst>
            </c:dLbl>
            <c:dLbl>
              <c:idx val="5"/>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13C2-44DE-B024-6249E806EA38}"/>
                </c:ext>
              </c:extLst>
            </c:dLbl>
            <c:dLbl>
              <c:idx val="6"/>
              <c:tx>
                <c:rich>
                  <a:bodyPr/>
                  <a:lstStyle/>
                  <a:p>
                    <a:r>
                      <a:rPr lang="en-US"/>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13C2-44DE-B024-6249E806EA38}"/>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Sheet1!$C$2:$C$8</c:f>
              <c:strCache>
                <c:ptCount val="7"/>
                <c:pt idx="0">
                  <c:v>Ahdistus</c:v>
                </c:pt>
                <c:pt idx="1">
                  <c:v>Jännitys</c:v>
                </c:pt>
                <c:pt idx="2">
                  <c:v>Stressi</c:v>
                </c:pt>
                <c:pt idx="3">
                  <c:v>Alakuloisuus</c:v>
                </c:pt>
                <c:pt idx="4">
                  <c:v>Uniongelmat</c:v>
                </c:pt>
                <c:pt idx="5">
                  <c:v>Päihteiden käyttö</c:v>
                </c:pt>
                <c:pt idx="6">
                  <c:v>Muu, mikä?</c:v>
                </c:pt>
              </c:strCache>
            </c:strRef>
          </c:cat>
          <c:val>
            <c:numRef>
              <c:f>Sheet1!$D$2:$D$8</c:f>
              <c:numCache>
                <c:formatCode>General</c:formatCode>
                <c:ptCount val="7"/>
                <c:pt idx="0">
                  <c:v>0.82</c:v>
                </c:pt>
                <c:pt idx="1">
                  <c:v>0.18</c:v>
                </c:pt>
                <c:pt idx="2">
                  <c:v>0.45</c:v>
                </c:pt>
                <c:pt idx="3">
                  <c:v>0.65</c:v>
                </c:pt>
                <c:pt idx="4">
                  <c:v>0.31</c:v>
                </c:pt>
                <c:pt idx="5">
                  <c:v>0.08</c:v>
                </c:pt>
                <c:pt idx="6">
                  <c:v>0.18</c:v>
                </c:pt>
              </c:numCache>
            </c:numRef>
          </c:val>
          <c:extLst>
            <c:ext xmlns:c16="http://schemas.microsoft.com/office/drawing/2014/chart" uri="{C3380CC4-5D6E-409C-BE32-E72D297353CC}">
              <c16:uniqueId val="{00000007-13C2-44DE-B024-6249E806EA38}"/>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cap="flat" cmpd="sng" algn="ctr">
              <a:solidFill>
                <a:srgbClr val="E6E6E6"/>
              </a:solidFill>
              <a:prstDash val="solid"/>
              <a:round/>
            </a:ln>
            <a:effectLst/>
          </c:spPr>
        </c:majorGridlines>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Sheet1!$D$1</c:f>
              <c:strCache>
                <c:ptCount val="1"/>
                <c:pt idx="0">
                  <c:v>täysin samaa mieltä</c:v>
                </c:pt>
              </c:strCache>
            </c:strRef>
          </c:tx>
          <c:spPr>
            <a:solidFill>
              <a:schemeClr val="accent1"/>
            </a:solidFill>
            <a:ln>
              <a:noFill/>
            </a:ln>
            <a:effectLst/>
          </c:spPr>
          <c:invertIfNegative val="0"/>
          <c:dLbls>
            <c:dLbl>
              <c:idx val="0"/>
              <c:tx>
                <c:rich>
                  <a:bodyPr/>
                  <a:lstStyle/>
                  <a:p>
                    <a:r>
                      <a:rPr lang="en-US"/>
                      <a:t>61%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C8F-4ED5-8892-6E7E4A943888}"/>
                </c:ext>
              </c:extLst>
            </c:dLbl>
            <c:dLbl>
              <c:idx val="1"/>
              <c:tx>
                <c:rich>
                  <a:bodyPr/>
                  <a:lstStyle/>
                  <a:p>
                    <a:r>
                      <a:rPr lang="en-US"/>
                      <a:t>86%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C8F-4ED5-8892-6E7E4A943888}"/>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Koin ajan saamisen Zemppiin helpoksi</c:v>
                </c:pt>
                <c:pt idx="1">
                  <c:v>Koin, että minua kuunneltiin</c:v>
                </c:pt>
              </c:strCache>
            </c:strRef>
          </c:cat>
          <c:val>
            <c:numRef>
              <c:f>Sheet1!$D$2:$D$3</c:f>
              <c:numCache>
                <c:formatCode>General</c:formatCode>
                <c:ptCount val="2"/>
                <c:pt idx="0">
                  <c:v>0.61</c:v>
                </c:pt>
                <c:pt idx="1">
                  <c:v>0.86</c:v>
                </c:pt>
              </c:numCache>
            </c:numRef>
          </c:val>
          <c:extLst>
            <c:ext xmlns:c16="http://schemas.microsoft.com/office/drawing/2014/chart" uri="{C3380CC4-5D6E-409C-BE32-E72D297353CC}">
              <c16:uniqueId val="{00000002-1C8F-4ED5-8892-6E7E4A943888}"/>
            </c:ext>
          </c:extLst>
        </c:ser>
        <c:ser>
          <c:idx val="1"/>
          <c:order val="1"/>
          <c:tx>
            <c:strRef>
              <c:f>Sheet1!$E$1</c:f>
              <c:strCache>
                <c:ptCount val="1"/>
                <c:pt idx="0">
                  <c:v>osittain samaa mieltä</c:v>
                </c:pt>
              </c:strCache>
            </c:strRef>
          </c:tx>
          <c:spPr>
            <a:solidFill>
              <a:schemeClr val="accent2"/>
            </a:solidFill>
            <a:ln>
              <a:noFill/>
            </a:ln>
            <a:effectLst/>
          </c:spPr>
          <c:invertIfNegative val="0"/>
          <c:dLbls>
            <c:dLbl>
              <c:idx val="0"/>
              <c:tx>
                <c:rich>
                  <a:bodyPr/>
                  <a:lstStyle/>
                  <a:p>
                    <a:r>
                      <a:rPr lang="en-US"/>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C8F-4ED5-8892-6E7E4A943888}"/>
                </c:ext>
              </c:extLst>
            </c:dLbl>
            <c:dLbl>
              <c:idx val="1"/>
              <c:tx>
                <c:rich>
                  <a:bodyPr/>
                  <a:lstStyle/>
                  <a:p>
                    <a:r>
                      <a:rPr lang="en-US"/>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C8F-4ED5-8892-6E7E4A943888}"/>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Koin ajan saamisen Zemppiin helpoksi</c:v>
                </c:pt>
                <c:pt idx="1">
                  <c:v>Koin, että minua kuunneltiin</c:v>
                </c:pt>
              </c:strCache>
            </c:strRef>
          </c:cat>
          <c:val>
            <c:numRef>
              <c:f>Sheet1!$E$2:$E$3</c:f>
              <c:numCache>
                <c:formatCode>General</c:formatCode>
                <c:ptCount val="2"/>
                <c:pt idx="0">
                  <c:v>0.33</c:v>
                </c:pt>
                <c:pt idx="1">
                  <c:v>0.1</c:v>
                </c:pt>
              </c:numCache>
            </c:numRef>
          </c:val>
          <c:extLst>
            <c:ext xmlns:c16="http://schemas.microsoft.com/office/drawing/2014/chart" uri="{C3380CC4-5D6E-409C-BE32-E72D297353CC}">
              <c16:uniqueId val="{00000005-1C8F-4ED5-8892-6E7E4A943888}"/>
            </c:ext>
          </c:extLst>
        </c:ser>
        <c:ser>
          <c:idx val="2"/>
          <c:order val="2"/>
          <c:tx>
            <c:strRef>
              <c:f>Sheet1!$F$1</c:f>
              <c:strCache>
                <c:ptCount val="1"/>
                <c:pt idx="0">
                  <c:v>ei samaa eikä eri mieltä</c:v>
                </c:pt>
              </c:strCache>
            </c:strRef>
          </c:tx>
          <c:spPr>
            <a:solidFill>
              <a:schemeClr val="accent3"/>
            </a:solidFill>
            <a:ln>
              <a:noFill/>
            </a:ln>
            <a:effectLst/>
          </c:spPr>
          <c:invertIfNegative val="0"/>
          <c:dLbls>
            <c:dLbl>
              <c:idx val="0"/>
              <c:tx>
                <c:rich>
                  <a:bodyPr/>
                  <a:lstStyle/>
                  <a:p>
                    <a:r>
                      <a:rPr lang="en-US"/>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1C8F-4ED5-8892-6E7E4A943888}"/>
                </c:ext>
              </c:extLst>
            </c:dLbl>
            <c:dLbl>
              <c:idx val="1"/>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1C8F-4ED5-8892-6E7E4A943888}"/>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Koin ajan saamisen Zemppiin helpoksi</c:v>
                </c:pt>
                <c:pt idx="1">
                  <c:v>Koin, että minua kuunneltiin</c:v>
                </c:pt>
              </c:strCache>
            </c:strRef>
          </c:cat>
          <c:val>
            <c:numRef>
              <c:f>Sheet1!$F$2:$F$3</c:f>
              <c:numCache>
                <c:formatCode>General</c:formatCode>
                <c:ptCount val="2"/>
                <c:pt idx="0">
                  <c:v>0.06</c:v>
                </c:pt>
                <c:pt idx="1">
                  <c:v>0.02</c:v>
                </c:pt>
              </c:numCache>
            </c:numRef>
          </c:val>
          <c:extLst>
            <c:ext xmlns:c16="http://schemas.microsoft.com/office/drawing/2014/chart" uri="{C3380CC4-5D6E-409C-BE32-E72D297353CC}">
              <c16:uniqueId val="{00000008-1C8F-4ED5-8892-6E7E4A943888}"/>
            </c:ext>
          </c:extLst>
        </c:ser>
        <c:ser>
          <c:idx val="3"/>
          <c:order val="3"/>
          <c:tx>
            <c:strRef>
              <c:f>Sheet1!$G$1</c:f>
              <c:strCache>
                <c:ptCount val="1"/>
                <c:pt idx="0">
                  <c:v>osittain eri mieltä</c:v>
                </c:pt>
              </c:strCache>
            </c:strRef>
          </c:tx>
          <c:spPr>
            <a:solidFill>
              <a:schemeClr val="accent4"/>
            </a:solidFill>
            <a:ln>
              <a:noFill/>
            </a:ln>
            <a:effectLst/>
          </c:spPr>
          <c:invertIfNegative val="0"/>
          <c:dLbls>
            <c:dLbl>
              <c:idx val="1"/>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1C8F-4ED5-8892-6E7E4A943888}"/>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Koin ajan saamisen Zemppiin helpoksi</c:v>
                </c:pt>
                <c:pt idx="1">
                  <c:v>Koin, että minua kuunneltiin</c:v>
                </c:pt>
              </c:strCache>
            </c:strRef>
          </c:cat>
          <c:val>
            <c:numRef>
              <c:f>Sheet1!$G$2:$G$3</c:f>
              <c:numCache>
                <c:formatCode>General</c:formatCode>
                <c:ptCount val="2"/>
                <c:pt idx="0">
                  <c:v>0</c:v>
                </c:pt>
                <c:pt idx="1">
                  <c:v>0.02</c:v>
                </c:pt>
              </c:numCache>
            </c:numRef>
          </c:val>
          <c:extLst>
            <c:ext xmlns:c16="http://schemas.microsoft.com/office/drawing/2014/chart" uri="{C3380CC4-5D6E-409C-BE32-E72D297353CC}">
              <c16:uniqueId val="{0000000B-1C8F-4ED5-8892-6E7E4A943888}"/>
            </c:ext>
          </c:extLst>
        </c:ser>
        <c:ser>
          <c:idx val="4"/>
          <c:order val="4"/>
          <c:tx>
            <c:strRef>
              <c:f>Sheet1!$H$1</c:f>
              <c:strCache>
                <c:ptCount val="1"/>
                <c:pt idx="0">
                  <c:v>täysin eri mieltä</c:v>
                </c:pt>
              </c:strCache>
            </c:strRef>
          </c:tx>
          <c:spPr>
            <a:solidFill>
              <a:schemeClr val="accent5"/>
            </a:solidFill>
            <a:ln>
              <a:noFill/>
            </a:ln>
            <a:effectLst/>
          </c:spPr>
          <c:invertIfNegative val="0"/>
          <c:cat>
            <c:strRef>
              <c:f>Sheet1!$C$2:$C$3</c:f>
              <c:strCache>
                <c:ptCount val="2"/>
                <c:pt idx="0">
                  <c:v>Koin ajan saamisen Zemppiin helpoksi</c:v>
                </c:pt>
                <c:pt idx="1">
                  <c:v>Koin, että minua kuunneltiin</c:v>
                </c:pt>
              </c:strCache>
            </c:strRef>
          </c:cat>
          <c:val>
            <c:numRef>
              <c:f>Sheet1!$H$2:$H$3</c:f>
              <c:numCache>
                <c:formatCode>General</c:formatCode>
                <c:ptCount val="2"/>
                <c:pt idx="0">
                  <c:v>0</c:v>
                </c:pt>
                <c:pt idx="1">
                  <c:v>0</c:v>
                </c:pt>
              </c:numCache>
            </c:numRef>
          </c:val>
          <c:extLst>
            <c:ext xmlns:c16="http://schemas.microsoft.com/office/drawing/2014/chart" uri="{C3380CC4-5D6E-409C-BE32-E72D297353CC}">
              <c16:uniqueId val="{0000000E-1C8F-4ED5-8892-6E7E4A943888}"/>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smtId="4294967295">
              <a:solidFill>
                <a:srgbClr val="333333"/>
              </a:solidFill>
              <a:latin typeface="Arial" pitchFamily="34" charset="0"/>
              <a:ea typeface="+mn-ea"/>
              <a:cs typeface="+mn-cs"/>
            </a:defRPr>
          </a:pPr>
          <a:endParaRPr lang="fi-FI"/>
        </a:p>
      </c:txPr>
    </c:legend>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594399711247572"/>
          <c:y val="2.75E-2"/>
          <c:w val="0.47116262836225425"/>
          <c:h val="0.82731594488188975"/>
        </c:manualLayout>
      </c:layout>
      <c:barChart>
        <c:barDir val="bar"/>
        <c:grouping val="stacked"/>
        <c:varyColors val="0"/>
        <c:ser>
          <c:idx val="0"/>
          <c:order val="0"/>
          <c:tx>
            <c:strRef>
              <c:f>Sheet1!$D$1</c:f>
              <c:strCache>
                <c:ptCount val="1"/>
                <c:pt idx="0">
                  <c:v>paljon paremmin</c:v>
                </c:pt>
              </c:strCache>
            </c:strRef>
          </c:tx>
          <c:spPr>
            <a:solidFill>
              <a:schemeClr val="accent1"/>
            </a:solidFill>
            <a:ln>
              <a:noFill/>
            </a:ln>
            <a:effectLst/>
          </c:spPr>
          <c:invertIfNegative val="0"/>
          <c:dLbls>
            <c:dLbl>
              <c:idx val="0"/>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AA9-4D02-AE1E-D60BF411D89E}"/>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Tämän vastaanottokäynnin jälkeen kykenen tulemaan toimeen tilanteeni kanssa</c:v>
                </c:pt>
              </c:strCache>
            </c:strRef>
          </c:cat>
          <c:val>
            <c:numRef>
              <c:f>Sheet1!$D$2</c:f>
              <c:numCache>
                <c:formatCode>General</c:formatCode>
                <c:ptCount val="1"/>
                <c:pt idx="0">
                  <c:v>0.08</c:v>
                </c:pt>
              </c:numCache>
            </c:numRef>
          </c:val>
          <c:extLst>
            <c:ext xmlns:c16="http://schemas.microsoft.com/office/drawing/2014/chart" uri="{C3380CC4-5D6E-409C-BE32-E72D297353CC}">
              <c16:uniqueId val="{00000001-1AA9-4D02-AE1E-D60BF411D89E}"/>
            </c:ext>
          </c:extLst>
        </c:ser>
        <c:ser>
          <c:idx val="1"/>
          <c:order val="1"/>
          <c:tx>
            <c:strRef>
              <c:f>Sheet1!$E$1</c:f>
              <c:strCache>
                <c:ptCount val="1"/>
                <c:pt idx="0">
                  <c:v>paremmin</c:v>
                </c:pt>
              </c:strCache>
            </c:strRef>
          </c:tx>
          <c:spPr>
            <a:solidFill>
              <a:schemeClr val="accent2"/>
            </a:solidFill>
            <a:ln>
              <a:noFill/>
            </a:ln>
            <a:effectLst/>
          </c:spPr>
          <c:invertIfNegative val="0"/>
          <c:dLbls>
            <c:dLbl>
              <c:idx val="0"/>
              <c:tx>
                <c:rich>
                  <a:bodyPr/>
                  <a:lstStyle/>
                  <a:p>
                    <a:r>
                      <a:rPr lang="en-US"/>
                      <a:t>57%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AA9-4D02-AE1E-D60BF411D89E}"/>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Tämän vastaanottokäynnin jälkeen kykenen tulemaan toimeen tilanteeni kanssa</c:v>
                </c:pt>
              </c:strCache>
            </c:strRef>
          </c:cat>
          <c:val>
            <c:numRef>
              <c:f>Sheet1!$E$2</c:f>
              <c:numCache>
                <c:formatCode>General</c:formatCode>
                <c:ptCount val="1"/>
                <c:pt idx="0">
                  <c:v>0.56999999999999995</c:v>
                </c:pt>
              </c:numCache>
            </c:numRef>
          </c:val>
          <c:extLst>
            <c:ext xmlns:c16="http://schemas.microsoft.com/office/drawing/2014/chart" uri="{C3380CC4-5D6E-409C-BE32-E72D297353CC}">
              <c16:uniqueId val="{00000003-1AA9-4D02-AE1E-D60BF411D89E}"/>
            </c:ext>
          </c:extLst>
        </c:ser>
        <c:ser>
          <c:idx val="2"/>
          <c:order val="2"/>
          <c:tx>
            <c:strRef>
              <c:f>Sheet1!$F$1</c:f>
              <c:strCache>
                <c:ptCount val="1"/>
                <c:pt idx="0">
                  <c:v>entiseen tapaan</c:v>
                </c:pt>
              </c:strCache>
            </c:strRef>
          </c:tx>
          <c:spPr>
            <a:solidFill>
              <a:schemeClr val="accent3"/>
            </a:solidFill>
            <a:ln>
              <a:noFill/>
            </a:ln>
            <a:effectLst/>
          </c:spPr>
          <c:invertIfNegative val="0"/>
          <c:dLbls>
            <c:dLbl>
              <c:idx val="0"/>
              <c:tx>
                <c:rich>
                  <a:bodyPr/>
                  <a:lstStyle/>
                  <a:p>
                    <a:r>
                      <a:rPr lang="en-US"/>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AA9-4D02-AE1E-D60BF411D89E}"/>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Tämän vastaanottokäynnin jälkeen kykenen tulemaan toimeen tilanteeni kanssa</c:v>
                </c:pt>
              </c:strCache>
            </c:strRef>
          </c:cat>
          <c:val>
            <c:numRef>
              <c:f>Sheet1!$F$2</c:f>
              <c:numCache>
                <c:formatCode>General</c:formatCode>
                <c:ptCount val="1"/>
                <c:pt idx="0">
                  <c:v>0.31</c:v>
                </c:pt>
              </c:numCache>
            </c:numRef>
          </c:val>
          <c:extLst>
            <c:ext xmlns:c16="http://schemas.microsoft.com/office/drawing/2014/chart" uri="{C3380CC4-5D6E-409C-BE32-E72D297353CC}">
              <c16:uniqueId val="{00000005-1AA9-4D02-AE1E-D60BF411D89E}"/>
            </c:ext>
          </c:extLst>
        </c:ser>
        <c:ser>
          <c:idx val="3"/>
          <c:order val="3"/>
          <c:tx>
            <c:strRef>
              <c:f>Sheet1!$G$1</c:f>
              <c:strCache>
                <c:ptCount val="1"/>
                <c:pt idx="0">
                  <c:v>huonommin</c:v>
                </c:pt>
              </c:strCache>
            </c:strRef>
          </c:tx>
          <c:spPr>
            <a:solidFill>
              <a:schemeClr val="accent4"/>
            </a:solidFill>
            <a:ln>
              <a:noFill/>
            </a:ln>
            <a:effectLst/>
          </c:spPr>
          <c:invertIfNegative val="0"/>
          <c:cat>
            <c:strRef>
              <c:f>Sheet1!$C$2</c:f>
              <c:strCache>
                <c:ptCount val="1"/>
                <c:pt idx="0">
                  <c:v>Tämän vastaanottokäynnin jälkeen kykenen tulemaan toimeen tilanteeni kanssa</c:v>
                </c:pt>
              </c:strCache>
            </c:strRef>
          </c:cat>
          <c:val>
            <c:numRef>
              <c:f>Sheet1!$G$2</c:f>
              <c:numCache>
                <c:formatCode>General</c:formatCode>
                <c:ptCount val="1"/>
                <c:pt idx="0">
                  <c:v>0</c:v>
                </c:pt>
              </c:numCache>
            </c:numRef>
          </c:val>
          <c:extLst>
            <c:ext xmlns:c16="http://schemas.microsoft.com/office/drawing/2014/chart" uri="{C3380CC4-5D6E-409C-BE32-E72D297353CC}">
              <c16:uniqueId val="{00000007-1AA9-4D02-AE1E-D60BF411D89E}"/>
            </c:ext>
          </c:extLst>
        </c:ser>
        <c:ser>
          <c:idx val="4"/>
          <c:order val="4"/>
          <c:tx>
            <c:strRef>
              <c:f>Sheet1!$H$1</c:f>
              <c:strCache>
                <c:ptCount val="1"/>
                <c:pt idx="0">
                  <c:v>en osaa sanoa</c:v>
                </c:pt>
              </c:strCache>
            </c:strRef>
          </c:tx>
          <c:spPr>
            <a:solidFill>
              <a:schemeClr val="accent5"/>
            </a:solidFill>
            <a:ln>
              <a:noFill/>
            </a:ln>
            <a:effectLst/>
          </c:spPr>
          <c:invertIfNegative val="0"/>
          <c:dLbls>
            <c:dLbl>
              <c:idx val="0"/>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1AA9-4D02-AE1E-D60BF411D89E}"/>
                </c:ext>
              </c:extLst>
            </c:dLbl>
            <c:spPr>
              <a:noFill/>
              <a:ln>
                <a:noFill/>
              </a:ln>
              <a:effectLst/>
            </c:spPr>
            <c:txPr>
              <a:bodyPr rot="0" spcFirstLastPara="1" vertOverflow="ellipsis" vert="horz" wrap="square" anchor="ctr" anchorCtr="1"/>
              <a:lstStyle/>
              <a:p>
                <a:pPr>
                  <a:defRPr sz="1600" b="0" i="0" u="none" strike="noStrike" kern="1200" baseline="0" smtId="4294967295">
                    <a:solidFill>
                      <a:srgbClr val="FFFFFF"/>
                    </a:solidFill>
                    <a:latin typeface="Arial" pitchFamily="34" charset="0"/>
                    <a:ea typeface="+mn-ea"/>
                    <a:cs typeface="+mn-cs"/>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f>
              <c:strCache>
                <c:ptCount val="1"/>
                <c:pt idx="0">
                  <c:v>Tämän vastaanottokäynnin jälkeen kykenen tulemaan toimeen tilanteeni kanssa</c:v>
                </c:pt>
              </c:strCache>
            </c:strRef>
          </c:cat>
          <c:val>
            <c:numRef>
              <c:f>Sheet1!$H$2</c:f>
              <c:numCache>
                <c:formatCode>General</c:formatCode>
                <c:ptCount val="1"/>
                <c:pt idx="0">
                  <c:v>0.04</c:v>
                </c:pt>
              </c:numCache>
            </c:numRef>
          </c:val>
          <c:extLst>
            <c:ext xmlns:c16="http://schemas.microsoft.com/office/drawing/2014/chart" uri="{C3380CC4-5D6E-409C-BE32-E72D297353CC}">
              <c16:uniqueId val="{00000009-1AA9-4D02-AE1E-D60BF411D89E}"/>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6437120"/>
        <c:crosses val="autoZero"/>
        <c:auto val="0"/>
        <c:lblAlgn val="ctr"/>
        <c:lblOffset val="100"/>
        <c:noMultiLvlLbl val="0"/>
      </c:catAx>
      <c:valAx>
        <c:axId val="66437120"/>
        <c:scaling>
          <c:orientation val="minMax"/>
          <c:max val="1"/>
          <c:min val="0"/>
        </c:scaling>
        <c:delete val="0"/>
        <c:axPos val="t"/>
        <c:majorGridlines>
          <c:spPr>
            <a:ln w="6350" cap="flat" cmpd="sng" algn="ctr">
              <a:solidFill>
                <a:schemeClr val="tx1">
                  <a:tint val="75000"/>
                </a:schemeClr>
              </a:solidFill>
              <a:prstDash val="solid"/>
              <a:round/>
            </a:ln>
            <a:effectLst/>
          </c:spPr>
        </c:majorGridlines>
        <c:numFmt formatCode="0%" sourceLinked="0"/>
        <c:majorTickMark val="out"/>
        <c:minorTickMark val="none"/>
        <c:tickLblPos val="high"/>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smtId="4294967295">
                <a:solidFill>
                  <a:srgbClr val="666666"/>
                </a:solidFill>
                <a:latin typeface="Arial" pitchFamily="34" charset="0"/>
                <a:ea typeface="+mn-ea"/>
                <a:cs typeface="+mn-cs"/>
              </a:defRPr>
            </a:pPr>
            <a:endParaRPr lang="fi-FI"/>
          </a:p>
        </c:txPr>
        <c:crossAx val="67451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smtId="4294967295">
              <a:solidFill>
                <a:srgbClr val="333333"/>
              </a:solidFill>
              <a:latin typeface="Arial" pitchFamily="34" charset="0"/>
              <a:ea typeface="+mn-ea"/>
              <a:cs typeface="+mn-cs"/>
            </a:defRPr>
          </a:pPr>
          <a:endParaRPr lang="fi-FI"/>
        </a:p>
      </c:txPr>
    </c:legend>
    <c:plotVisOnly val="1"/>
    <c:dispBlanksAs val="zero"/>
    <c:showDLblsOverMax val="1"/>
  </c:chart>
  <c:spPr>
    <a:noFill/>
    <a:ln w="6350" cap="flat" cmpd="sng" algn="ctr">
      <a:noFill/>
      <a:prstDash val="solid"/>
      <a:miter lim="800000"/>
    </a:ln>
    <a:effectLst/>
  </c:spPr>
  <c:txPr>
    <a:bodyPr/>
    <a:lstStyle/>
    <a:p>
      <a:pPr>
        <a:defRPr sz="1400" smtId="4294967295"/>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alkoinen kansi">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3A94EB23-D2E9-42A1-8AF9-8D30A6F095EB}"/>
              </a:ext>
            </a:extLst>
          </p:cNvPr>
          <p:cNvSpPr>
            <a:spLocks noGrp="1"/>
          </p:cNvSpPr>
          <p:nvPr>
            <p:ph type="ctrTitle" hasCustomPrompt="1"/>
          </p:nvPr>
        </p:nvSpPr>
        <p:spPr>
          <a:xfrm>
            <a:off x="858175" y="816746"/>
            <a:ext cx="7557856" cy="1459221"/>
          </a:xfrm>
        </p:spPr>
        <p:txBody>
          <a:bodyPr anchor="b">
            <a:normAutofit/>
          </a:bodyPr>
          <a:lstStyle>
            <a:lvl1pPr algn="l">
              <a:defRPr sz="4800"/>
            </a:lvl1pPr>
          </a:lstStyle>
          <a:p>
            <a:r>
              <a:rPr lang="fi-FI"/>
              <a:t>Lisää otsikko napsauttamalla</a:t>
            </a:r>
          </a:p>
        </p:txBody>
      </p:sp>
      <p:sp>
        <p:nvSpPr>
          <p:cNvPr id="3" name="Sisällön paikkamerkki">
            <a:extLst>
              <a:ext uri="{FF2B5EF4-FFF2-40B4-BE49-F238E27FC236}">
                <a16:creationId xmlns:a16="http://schemas.microsoft.com/office/drawing/2014/main" id="{F492D170-3F17-4E66-A5A1-D1EABB5F050E}"/>
              </a:ext>
            </a:extLst>
          </p:cNvPr>
          <p:cNvSpPr>
            <a:spLocks noGrp="1"/>
          </p:cNvSpPr>
          <p:nvPr>
            <p:ph type="subTitle" idx="1" hasCustomPrompt="1"/>
          </p:nvPr>
        </p:nvSpPr>
        <p:spPr>
          <a:xfrm>
            <a:off x="858175" y="2518964"/>
            <a:ext cx="7557856" cy="910036"/>
          </a:xfrm>
        </p:spPr>
        <p:txBody>
          <a:bodyPr>
            <a:normAutofit/>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Lisää alaotsikko napsauttamalla</a:t>
            </a:r>
          </a:p>
        </p:txBody>
      </p:sp>
      <p:sp>
        <p:nvSpPr>
          <p:cNvPr id="28" name="Tekstin paikkamerkki">
            <a:extLst>
              <a:ext uri="{FF2B5EF4-FFF2-40B4-BE49-F238E27FC236}">
                <a16:creationId xmlns:a16="http://schemas.microsoft.com/office/drawing/2014/main" id="{485AEE75-C4B2-4D76-95E9-D486F13F0565}"/>
              </a:ext>
            </a:extLst>
          </p:cNvPr>
          <p:cNvSpPr>
            <a:spLocks noGrp="1"/>
          </p:cNvSpPr>
          <p:nvPr>
            <p:ph type="body" sz="half" idx="2" hasCustomPrompt="1"/>
          </p:nvPr>
        </p:nvSpPr>
        <p:spPr>
          <a:xfrm>
            <a:off x="858175" y="3805535"/>
            <a:ext cx="7576243" cy="4493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Tekijätiedot Etunimi Sukunimi | päivämäärä</a:t>
            </a:r>
          </a:p>
        </p:txBody>
      </p:sp>
      <p:pic>
        <p:nvPicPr>
          <p:cNvPr id="20" name="Logo" descr="Itä-Uudenmaan hyvinvointialueen tunnus.">
            <a:extLst>
              <a:ext uri="{FF2B5EF4-FFF2-40B4-BE49-F238E27FC236}">
                <a16:creationId xmlns:a16="http://schemas.microsoft.com/office/drawing/2014/main" id="{9505688E-A4CB-4D68-ADA5-BDED2D882C0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26775" y="5784422"/>
            <a:ext cx="4450165" cy="743391"/>
          </a:xfrm>
          <a:prstGeom prst="rect">
            <a:avLst/>
          </a:prstGeom>
        </p:spPr>
      </p:pic>
      <p:pic>
        <p:nvPicPr>
          <p:cNvPr id="14" name="Graafi">
            <a:extLst>
              <a:ext uri="{FF2B5EF4-FFF2-40B4-BE49-F238E27FC236}">
                <a16:creationId xmlns:a16="http://schemas.microsoft.com/office/drawing/2014/main" id="{133FA55B-378D-499D-889A-5C107755548B}"/>
              </a:ext>
              <a:ext uri="{C183D7F6-B498-43B3-948B-1728B52AA6E4}">
                <adec:decorative xmlns:adec="http://schemas.microsoft.com/office/drawing/2017/decorative" val="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661" b="66813"/>
          <a:stretch/>
        </p:blipFill>
        <p:spPr>
          <a:xfrm>
            <a:off x="0" y="3211279"/>
            <a:ext cx="5845215" cy="3646721"/>
          </a:xfrm>
          <a:prstGeom prst="rect">
            <a:avLst/>
          </a:prstGeom>
        </p:spPr>
      </p:pic>
    </p:spTree>
    <p:extLst>
      <p:ext uri="{BB962C8B-B14F-4D97-AF65-F5344CB8AC3E}">
        <p14:creationId xmlns:p14="http://schemas.microsoft.com/office/powerpoint/2010/main" val="219121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yhjä logo">
    <p:spTree>
      <p:nvGrpSpPr>
        <p:cNvPr id="1" name=""/>
        <p:cNvGrpSpPr/>
        <p:nvPr/>
      </p:nvGrpSpPr>
      <p:grpSpPr>
        <a:xfrm>
          <a:off x="0" y="0"/>
          <a:ext cx="0" cy="0"/>
          <a:chOff x="0" y="0"/>
          <a:chExt cx="0" cy="0"/>
        </a:xfrm>
      </p:grpSpPr>
      <p:pic>
        <p:nvPicPr>
          <p:cNvPr id="5" name="Logo">
            <a:extLst>
              <a:ext uri="{FF2B5EF4-FFF2-40B4-BE49-F238E27FC236}">
                <a16:creationId xmlns:a16="http://schemas.microsoft.com/office/drawing/2014/main" id="{605DFCA8-2978-4CD9-A11D-F02BC82A1E44}"/>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3060333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5409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uosikello">
    <p:spTree>
      <p:nvGrpSpPr>
        <p:cNvPr id="1" name=""/>
        <p:cNvGrpSpPr/>
        <p:nvPr/>
      </p:nvGrpSpPr>
      <p:grpSpPr>
        <a:xfrm>
          <a:off x="0" y="0"/>
          <a:ext cx="0" cy="0"/>
          <a:chOff x="0" y="0"/>
          <a:chExt cx="0" cy="0"/>
        </a:xfrm>
      </p:grpSpPr>
      <p:pic>
        <p:nvPicPr>
          <p:cNvPr id="3" name="Kuva 2" descr="Kuva, joka sisältää kohteen kuvakaappaus, ympyrä, Grafiikka, muotoilu&#10;&#10;Kuvaus luotu automaattisesti">
            <a:extLst>
              <a:ext uri="{FF2B5EF4-FFF2-40B4-BE49-F238E27FC236}">
                <a16:creationId xmlns:a16="http://schemas.microsoft.com/office/drawing/2014/main" id="{CF7D22D5-4CAC-D29F-131A-F294C917C4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Logo">
            <a:extLst>
              <a:ext uri="{FF2B5EF4-FFF2-40B4-BE49-F238E27FC236}">
                <a16:creationId xmlns:a16="http://schemas.microsoft.com/office/drawing/2014/main" id="{BF1DFC7A-D319-70DC-3C0B-C1521C32A725}"/>
              </a:ext>
              <a:ext uri="{C183D7F6-B498-43B3-948B-1728B52AA6E4}">
                <adec:decorative xmlns:adec="http://schemas.microsoft.com/office/drawing/2017/decorative" val="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3410875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ikajan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A75D12-740B-61BA-818E-72BCC5F9092A}"/>
              </a:ext>
            </a:extLst>
          </p:cNvPr>
          <p:cNvSpPr>
            <a:spLocks noGrp="1"/>
          </p:cNvSpPr>
          <p:nvPr>
            <p:ph type="title" hasCustomPrompt="1"/>
          </p:nvPr>
        </p:nvSpPr>
        <p:spPr>
          <a:xfrm>
            <a:off x="483358" y="776481"/>
            <a:ext cx="10515600" cy="856187"/>
          </a:xfrm>
        </p:spPr>
        <p:txBody>
          <a:bodyPr/>
          <a:lstStyle/>
          <a:p>
            <a:r>
              <a:rPr lang="fi-FI" dirty="0"/>
              <a:t>Lisää otsikko napsauttamalla</a:t>
            </a:r>
          </a:p>
        </p:txBody>
      </p:sp>
      <p:graphicFrame>
        <p:nvGraphicFramePr>
          <p:cNvPr id="3" name="Taulukko 2">
            <a:extLst>
              <a:ext uri="{FF2B5EF4-FFF2-40B4-BE49-F238E27FC236}">
                <a16:creationId xmlns:a16="http://schemas.microsoft.com/office/drawing/2014/main" id="{798D2D82-EF39-1281-B1B6-36167FBADA95}"/>
              </a:ext>
            </a:extLst>
          </p:cNvPr>
          <p:cNvGraphicFramePr>
            <a:graphicFrameLocks noGrp="1" noChangeAspect="1"/>
          </p:cNvGraphicFramePr>
          <p:nvPr userDrawn="1">
            <p:extLst>
              <p:ext uri="{D42A27DB-BD31-4B8C-83A1-F6EECF244321}">
                <p14:modId xmlns:p14="http://schemas.microsoft.com/office/powerpoint/2010/main" val="2506498924"/>
              </p:ext>
            </p:extLst>
          </p:nvPr>
        </p:nvGraphicFramePr>
        <p:xfrm>
          <a:off x="1904085" y="2101733"/>
          <a:ext cx="8128000" cy="2961640"/>
        </p:xfrm>
        <a:graphic>
          <a:graphicData uri="http://schemas.openxmlformats.org/drawingml/2006/table">
            <a:tbl>
              <a:tblPr firstRow="1" lastCol="1" bandRow="1">
                <a:tableStyleId>{5C22544A-7EE6-4342-B048-85BDC9FD1C3A}</a:tableStyleId>
              </a:tblPr>
              <a:tblGrid>
                <a:gridCol w="812800">
                  <a:extLst>
                    <a:ext uri="{9D8B030D-6E8A-4147-A177-3AD203B41FA5}">
                      <a16:colId xmlns:a16="http://schemas.microsoft.com/office/drawing/2014/main" val="2380325664"/>
                    </a:ext>
                  </a:extLst>
                </a:gridCol>
                <a:gridCol w="812800">
                  <a:extLst>
                    <a:ext uri="{9D8B030D-6E8A-4147-A177-3AD203B41FA5}">
                      <a16:colId xmlns:a16="http://schemas.microsoft.com/office/drawing/2014/main" val="2178179842"/>
                    </a:ext>
                  </a:extLst>
                </a:gridCol>
                <a:gridCol w="812800">
                  <a:extLst>
                    <a:ext uri="{9D8B030D-6E8A-4147-A177-3AD203B41FA5}">
                      <a16:colId xmlns:a16="http://schemas.microsoft.com/office/drawing/2014/main" val="4053422993"/>
                    </a:ext>
                  </a:extLst>
                </a:gridCol>
                <a:gridCol w="812800">
                  <a:extLst>
                    <a:ext uri="{9D8B030D-6E8A-4147-A177-3AD203B41FA5}">
                      <a16:colId xmlns:a16="http://schemas.microsoft.com/office/drawing/2014/main" val="4107712318"/>
                    </a:ext>
                  </a:extLst>
                </a:gridCol>
                <a:gridCol w="812800">
                  <a:extLst>
                    <a:ext uri="{9D8B030D-6E8A-4147-A177-3AD203B41FA5}">
                      <a16:colId xmlns:a16="http://schemas.microsoft.com/office/drawing/2014/main" val="3231153610"/>
                    </a:ext>
                  </a:extLst>
                </a:gridCol>
                <a:gridCol w="812800">
                  <a:extLst>
                    <a:ext uri="{9D8B030D-6E8A-4147-A177-3AD203B41FA5}">
                      <a16:colId xmlns:a16="http://schemas.microsoft.com/office/drawing/2014/main" val="2387083226"/>
                    </a:ext>
                  </a:extLst>
                </a:gridCol>
                <a:gridCol w="812800">
                  <a:extLst>
                    <a:ext uri="{9D8B030D-6E8A-4147-A177-3AD203B41FA5}">
                      <a16:colId xmlns:a16="http://schemas.microsoft.com/office/drawing/2014/main" val="1642088816"/>
                    </a:ext>
                  </a:extLst>
                </a:gridCol>
                <a:gridCol w="812800">
                  <a:extLst>
                    <a:ext uri="{9D8B030D-6E8A-4147-A177-3AD203B41FA5}">
                      <a16:colId xmlns:a16="http://schemas.microsoft.com/office/drawing/2014/main" val="1440699002"/>
                    </a:ext>
                  </a:extLst>
                </a:gridCol>
                <a:gridCol w="812800">
                  <a:extLst>
                    <a:ext uri="{9D8B030D-6E8A-4147-A177-3AD203B41FA5}">
                      <a16:colId xmlns:a16="http://schemas.microsoft.com/office/drawing/2014/main" val="1945910719"/>
                    </a:ext>
                  </a:extLst>
                </a:gridCol>
                <a:gridCol w="812800">
                  <a:extLst>
                    <a:ext uri="{9D8B030D-6E8A-4147-A177-3AD203B41FA5}">
                      <a16:colId xmlns:a16="http://schemas.microsoft.com/office/drawing/2014/main" val="2403985488"/>
                    </a:ext>
                  </a:extLst>
                </a:gridCol>
              </a:tblGrid>
              <a:tr h="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4265499"/>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5294688"/>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7615446"/>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1848382"/>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2936944"/>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0813098"/>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43195"/>
                  </a:ext>
                </a:extLst>
              </a:tr>
              <a:tr h="370840">
                <a:tc>
                  <a:txBody>
                    <a:bodyPr/>
                    <a:lstStyle/>
                    <a:p>
                      <a:endParaRPr lang="fi-FI" dirty="0"/>
                    </a:p>
                  </a:txBody>
                  <a:tcPr>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520511"/>
                  </a:ext>
                </a:extLst>
              </a:tr>
            </a:tbl>
          </a:graphicData>
        </a:graphic>
      </p:graphicFrame>
      <p:graphicFrame>
        <p:nvGraphicFramePr>
          <p:cNvPr id="4" name="Taulukko 15">
            <a:extLst>
              <a:ext uri="{FF2B5EF4-FFF2-40B4-BE49-F238E27FC236}">
                <a16:creationId xmlns:a16="http://schemas.microsoft.com/office/drawing/2014/main" id="{1FE6BEA7-DF53-891F-6C86-E32891189BFB}"/>
              </a:ext>
            </a:extLst>
          </p:cNvPr>
          <p:cNvGraphicFramePr>
            <a:graphicFrameLocks noGrp="1" noChangeAspect="1"/>
          </p:cNvGraphicFramePr>
          <p:nvPr userDrawn="1">
            <p:extLst>
              <p:ext uri="{D42A27DB-BD31-4B8C-83A1-F6EECF244321}">
                <p14:modId xmlns:p14="http://schemas.microsoft.com/office/powerpoint/2010/main" val="728997355"/>
              </p:ext>
            </p:extLst>
          </p:nvPr>
        </p:nvGraphicFramePr>
        <p:xfrm>
          <a:off x="10031297" y="2098883"/>
          <a:ext cx="1702192" cy="2966720"/>
        </p:xfrm>
        <a:graphic>
          <a:graphicData uri="http://schemas.openxmlformats.org/drawingml/2006/table">
            <a:tbl>
              <a:tblPr firstRow="1" bandRow="1">
                <a:tableStyleId>{5C22544A-7EE6-4342-B048-85BDC9FD1C3A}</a:tableStyleId>
              </a:tblPr>
              <a:tblGrid>
                <a:gridCol w="851096">
                  <a:extLst>
                    <a:ext uri="{9D8B030D-6E8A-4147-A177-3AD203B41FA5}">
                      <a16:colId xmlns:a16="http://schemas.microsoft.com/office/drawing/2014/main" val="4114269058"/>
                    </a:ext>
                  </a:extLst>
                </a:gridCol>
                <a:gridCol w="851096">
                  <a:extLst>
                    <a:ext uri="{9D8B030D-6E8A-4147-A177-3AD203B41FA5}">
                      <a16:colId xmlns:a16="http://schemas.microsoft.com/office/drawing/2014/main" val="4258663392"/>
                    </a:ext>
                  </a:extLst>
                </a:gridCol>
              </a:tblGrid>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8164551"/>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5182026"/>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637578"/>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379400"/>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572725"/>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4181109"/>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397119"/>
                  </a:ext>
                </a:extLst>
              </a:tr>
              <a:tr h="370840">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fi-FI" dirty="0"/>
                    </a:p>
                  </a:txBody>
                  <a:tcPr>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412292"/>
                  </a:ext>
                </a:extLst>
              </a:tr>
            </a:tbl>
          </a:graphicData>
        </a:graphic>
      </p:graphicFrame>
      <p:pic>
        <p:nvPicPr>
          <p:cNvPr id="5" name="Logo">
            <a:extLst>
              <a:ext uri="{FF2B5EF4-FFF2-40B4-BE49-F238E27FC236}">
                <a16:creationId xmlns:a16="http://schemas.microsoft.com/office/drawing/2014/main" id="{46831D4A-81E1-AAF7-6F07-EAC81BFE5DE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1917885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opetus valkoinen">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DD6FB730-20D6-41B5-A18B-909CA4BB8AC8}"/>
              </a:ext>
            </a:extLst>
          </p:cNvPr>
          <p:cNvSpPr>
            <a:spLocks noGrp="1"/>
          </p:cNvSpPr>
          <p:nvPr>
            <p:ph type="ctrTitle" hasCustomPrompt="1"/>
          </p:nvPr>
        </p:nvSpPr>
        <p:spPr>
          <a:xfrm>
            <a:off x="2600446" y="1394750"/>
            <a:ext cx="7180162" cy="2207288"/>
          </a:xfrm>
        </p:spPr>
        <p:txBody>
          <a:bodyPr anchor="b">
            <a:normAutofit/>
          </a:bodyPr>
          <a:lstStyle>
            <a:lvl1pPr algn="ctr">
              <a:defRPr sz="6000"/>
            </a:lvl1pPr>
          </a:lstStyle>
          <a:p>
            <a:pPr lvl="0"/>
            <a:r>
              <a:rPr lang="fi-FI"/>
              <a:t>Elämän mittaista </a:t>
            </a:r>
            <a:br>
              <a:rPr lang="fi-FI"/>
            </a:br>
            <a:r>
              <a:rPr lang="fi-FI"/>
              <a:t>hyvinvointia.</a:t>
            </a:r>
          </a:p>
        </p:txBody>
      </p:sp>
      <p:sp>
        <p:nvSpPr>
          <p:cNvPr id="3" name="Alaotsikko">
            <a:extLst>
              <a:ext uri="{FF2B5EF4-FFF2-40B4-BE49-F238E27FC236}">
                <a16:creationId xmlns:a16="http://schemas.microsoft.com/office/drawing/2014/main" id="{4EDBBE83-B716-4CFA-8A98-05BEB99AB243}"/>
              </a:ext>
            </a:extLst>
          </p:cNvPr>
          <p:cNvSpPr>
            <a:spLocks noGrp="1"/>
          </p:cNvSpPr>
          <p:nvPr>
            <p:ph type="subTitle" idx="1" hasCustomPrompt="1"/>
          </p:nvPr>
        </p:nvSpPr>
        <p:spPr>
          <a:xfrm>
            <a:off x="2600446" y="3773346"/>
            <a:ext cx="7180162" cy="682908"/>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fi-FI"/>
              <a:t>Etunimi Sukunimi | Yhteystiedot | itauusimaa.fi</a:t>
            </a:r>
          </a:p>
        </p:txBody>
      </p:sp>
      <p:pic>
        <p:nvPicPr>
          <p:cNvPr id="5" name="Logo" descr="Itä-Uudenmaan hyvinvointialueen tunnus.">
            <a:extLst>
              <a:ext uri="{FF2B5EF4-FFF2-40B4-BE49-F238E27FC236}">
                <a16:creationId xmlns:a16="http://schemas.microsoft.com/office/drawing/2014/main" id="{06C80FFF-7A59-4224-A3A5-5AA5BDF3806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26775" y="5784422"/>
            <a:ext cx="4450165" cy="743391"/>
          </a:xfrm>
          <a:prstGeom prst="rect">
            <a:avLst/>
          </a:prstGeom>
        </p:spPr>
      </p:pic>
      <p:pic>
        <p:nvPicPr>
          <p:cNvPr id="4" name="Graafi">
            <a:extLst>
              <a:ext uri="{FF2B5EF4-FFF2-40B4-BE49-F238E27FC236}">
                <a16:creationId xmlns:a16="http://schemas.microsoft.com/office/drawing/2014/main" id="{CD5D74D7-AF46-4C19-8946-05B05E0284CA}"/>
              </a:ext>
              <a:ext uri="{C183D7F6-B498-43B3-948B-1728B52AA6E4}">
                <adec:decorative xmlns:adec="http://schemas.microsoft.com/office/drawing/2017/decorative" val="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661" b="66813"/>
          <a:stretch/>
        </p:blipFill>
        <p:spPr>
          <a:xfrm>
            <a:off x="0" y="3211279"/>
            <a:ext cx="5845215" cy="3646721"/>
          </a:xfrm>
          <a:prstGeom prst="rect">
            <a:avLst/>
          </a:prstGeom>
        </p:spPr>
      </p:pic>
    </p:spTree>
    <p:extLst>
      <p:ext uri="{BB962C8B-B14F-4D97-AF65-F5344CB8AC3E}">
        <p14:creationId xmlns:p14="http://schemas.microsoft.com/office/powerpoint/2010/main" val="1250224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opetus sininen">
    <p:bg>
      <p:bgPr>
        <a:solidFill>
          <a:schemeClr val="tx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DD6FB730-20D6-41B5-A18B-909CA4BB8AC8}"/>
              </a:ext>
            </a:extLst>
          </p:cNvPr>
          <p:cNvSpPr>
            <a:spLocks noGrp="1"/>
          </p:cNvSpPr>
          <p:nvPr>
            <p:ph type="ctrTitle" hasCustomPrompt="1"/>
          </p:nvPr>
        </p:nvSpPr>
        <p:spPr>
          <a:xfrm>
            <a:off x="2600446" y="1394750"/>
            <a:ext cx="7180162" cy="2207288"/>
          </a:xfrm>
        </p:spPr>
        <p:txBody>
          <a:bodyPr anchor="b">
            <a:normAutofit/>
          </a:bodyPr>
          <a:lstStyle>
            <a:lvl1pPr algn="ctr">
              <a:defRPr sz="6000">
                <a:solidFill>
                  <a:schemeClr val="bg1"/>
                </a:solidFill>
              </a:defRPr>
            </a:lvl1pPr>
          </a:lstStyle>
          <a:p>
            <a:pPr lvl="0"/>
            <a:r>
              <a:rPr lang="fi-FI"/>
              <a:t>Elämän mittaista </a:t>
            </a:r>
            <a:br>
              <a:rPr lang="fi-FI"/>
            </a:br>
            <a:r>
              <a:rPr lang="fi-FI"/>
              <a:t>hyvinvointia.</a:t>
            </a:r>
          </a:p>
        </p:txBody>
      </p:sp>
      <p:sp>
        <p:nvSpPr>
          <p:cNvPr id="3" name="Alaotsikko">
            <a:extLst>
              <a:ext uri="{FF2B5EF4-FFF2-40B4-BE49-F238E27FC236}">
                <a16:creationId xmlns:a16="http://schemas.microsoft.com/office/drawing/2014/main" id="{4EDBBE83-B716-4CFA-8A98-05BEB99AB243}"/>
              </a:ext>
            </a:extLst>
          </p:cNvPr>
          <p:cNvSpPr>
            <a:spLocks noGrp="1"/>
          </p:cNvSpPr>
          <p:nvPr>
            <p:ph type="subTitle" idx="1" hasCustomPrompt="1"/>
          </p:nvPr>
        </p:nvSpPr>
        <p:spPr>
          <a:xfrm>
            <a:off x="2600446" y="3773346"/>
            <a:ext cx="7180162" cy="682908"/>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fi-FI"/>
              <a:t>Etunimi Sukunimi | Yhteystiedot | itauusimaa.fi</a:t>
            </a:r>
          </a:p>
        </p:txBody>
      </p:sp>
      <p:pic>
        <p:nvPicPr>
          <p:cNvPr id="5" name="Logo" descr="Itä-Uudenmaan hyvinvointialueen tunnus.">
            <a:extLst>
              <a:ext uri="{FF2B5EF4-FFF2-40B4-BE49-F238E27FC236}">
                <a16:creationId xmlns:a16="http://schemas.microsoft.com/office/drawing/2014/main" id="{06C80FFF-7A59-4224-A3A5-5AA5BDF3806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26775" y="5784422"/>
            <a:ext cx="4450165" cy="743391"/>
          </a:xfrm>
          <a:prstGeom prst="rect">
            <a:avLst/>
          </a:prstGeom>
        </p:spPr>
      </p:pic>
      <p:pic>
        <p:nvPicPr>
          <p:cNvPr id="4" name="Graafi">
            <a:extLst>
              <a:ext uri="{FF2B5EF4-FFF2-40B4-BE49-F238E27FC236}">
                <a16:creationId xmlns:a16="http://schemas.microsoft.com/office/drawing/2014/main" id="{CD5D74D7-AF46-4C19-8946-05B05E0284CA}"/>
              </a:ext>
              <a:ext uri="{C183D7F6-B498-43B3-948B-1728B52AA6E4}">
                <adec:decorative xmlns:adec="http://schemas.microsoft.com/office/drawing/2017/decorative" val="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661" b="66813"/>
          <a:stretch/>
        </p:blipFill>
        <p:spPr>
          <a:xfrm>
            <a:off x="0" y="3211279"/>
            <a:ext cx="5845215" cy="3646721"/>
          </a:xfrm>
          <a:prstGeom prst="rect">
            <a:avLst/>
          </a:prstGeom>
        </p:spPr>
      </p:pic>
    </p:spTree>
    <p:extLst>
      <p:ext uri="{BB962C8B-B14F-4D97-AF65-F5344CB8AC3E}">
        <p14:creationId xmlns:p14="http://schemas.microsoft.com/office/powerpoint/2010/main" val="402476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inen kansi">
    <p:bg>
      <p:bgPr>
        <a:solidFill>
          <a:schemeClr val="tx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3A94EB23-D2E9-42A1-8AF9-8D30A6F095EB}"/>
              </a:ext>
            </a:extLst>
          </p:cNvPr>
          <p:cNvSpPr>
            <a:spLocks noGrp="1"/>
          </p:cNvSpPr>
          <p:nvPr>
            <p:ph type="ctrTitle" hasCustomPrompt="1"/>
          </p:nvPr>
        </p:nvSpPr>
        <p:spPr>
          <a:xfrm>
            <a:off x="858175" y="816746"/>
            <a:ext cx="7557856" cy="1459221"/>
          </a:xfrm>
        </p:spPr>
        <p:txBody>
          <a:bodyPr anchor="b">
            <a:normAutofit/>
          </a:bodyPr>
          <a:lstStyle>
            <a:lvl1pPr algn="l">
              <a:defRPr sz="4800">
                <a:solidFill>
                  <a:schemeClr val="bg1"/>
                </a:solidFill>
              </a:defRPr>
            </a:lvl1pPr>
          </a:lstStyle>
          <a:p>
            <a:r>
              <a:rPr lang="fi-FI"/>
              <a:t>Lisää otsikko napsauttamalla</a:t>
            </a:r>
          </a:p>
        </p:txBody>
      </p:sp>
      <p:sp>
        <p:nvSpPr>
          <p:cNvPr id="3" name="Sisällön paikkamerkki">
            <a:extLst>
              <a:ext uri="{FF2B5EF4-FFF2-40B4-BE49-F238E27FC236}">
                <a16:creationId xmlns:a16="http://schemas.microsoft.com/office/drawing/2014/main" id="{F492D170-3F17-4E66-A5A1-D1EABB5F050E}"/>
              </a:ext>
            </a:extLst>
          </p:cNvPr>
          <p:cNvSpPr>
            <a:spLocks noGrp="1"/>
          </p:cNvSpPr>
          <p:nvPr>
            <p:ph type="subTitle" idx="1" hasCustomPrompt="1"/>
          </p:nvPr>
        </p:nvSpPr>
        <p:spPr>
          <a:xfrm>
            <a:off x="858175" y="2518964"/>
            <a:ext cx="7557856" cy="910036"/>
          </a:xfrm>
        </p:spPr>
        <p:txBody>
          <a:bodyPr>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Lisää alaotsikko napsauttamalla</a:t>
            </a:r>
          </a:p>
        </p:txBody>
      </p:sp>
      <p:sp>
        <p:nvSpPr>
          <p:cNvPr id="10" name="Tekstin paikkamerkki">
            <a:extLst>
              <a:ext uri="{FF2B5EF4-FFF2-40B4-BE49-F238E27FC236}">
                <a16:creationId xmlns:a16="http://schemas.microsoft.com/office/drawing/2014/main" id="{698012D4-2155-4A56-BE41-F2EFC0CD4EB9}"/>
              </a:ext>
            </a:extLst>
          </p:cNvPr>
          <p:cNvSpPr>
            <a:spLocks noGrp="1"/>
          </p:cNvSpPr>
          <p:nvPr>
            <p:ph type="body" sz="half" idx="2" hasCustomPrompt="1"/>
          </p:nvPr>
        </p:nvSpPr>
        <p:spPr>
          <a:xfrm>
            <a:off x="858175" y="3805535"/>
            <a:ext cx="7576243" cy="449319"/>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Tekijätiedot Etunimi Sukunimi | päivämäärä</a:t>
            </a:r>
          </a:p>
        </p:txBody>
      </p:sp>
      <p:pic>
        <p:nvPicPr>
          <p:cNvPr id="9" name="Logo" descr="Itä-Uudenmaan hyvinvointialueen tunnus.">
            <a:extLst>
              <a:ext uri="{FF2B5EF4-FFF2-40B4-BE49-F238E27FC236}">
                <a16:creationId xmlns:a16="http://schemas.microsoft.com/office/drawing/2014/main" id="{B4F87705-D41F-457C-B34A-9308DC3B403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26775" y="5784422"/>
            <a:ext cx="4450165" cy="743391"/>
          </a:xfrm>
          <a:prstGeom prst="rect">
            <a:avLst/>
          </a:prstGeom>
        </p:spPr>
      </p:pic>
      <p:pic>
        <p:nvPicPr>
          <p:cNvPr id="7" name="Graafi">
            <a:extLst>
              <a:ext uri="{FF2B5EF4-FFF2-40B4-BE49-F238E27FC236}">
                <a16:creationId xmlns:a16="http://schemas.microsoft.com/office/drawing/2014/main" id="{12D941AA-4A0D-41FB-A488-65C5E93DD793}"/>
              </a:ext>
              <a:ext uri="{C183D7F6-B498-43B3-948B-1728B52AA6E4}">
                <adec:decorative xmlns:adec="http://schemas.microsoft.com/office/drawing/2017/decorative" val="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9661" b="66813"/>
          <a:stretch/>
        </p:blipFill>
        <p:spPr>
          <a:xfrm>
            <a:off x="0" y="3211279"/>
            <a:ext cx="5845215" cy="3646721"/>
          </a:xfrm>
          <a:prstGeom prst="rect">
            <a:avLst/>
          </a:prstGeom>
        </p:spPr>
      </p:pic>
    </p:spTree>
    <p:extLst>
      <p:ext uri="{BB962C8B-B14F-4D97-AF65-F5344CB8AC3E}">
        <p14:creationId xmlns:p14="http://schemas.microsoft.com/office/powerpoint/2010/main" val="36310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alkoinen kansi + kuva">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3A94EB23-D2E9-42A1-8AF9-8D30A6F095EB}"/>
              </a:ext>
            </a:extLst>
          </p:cNvPr>
          <p:cNvSpPr>
            <a:spLocks noGrp="1"/>
          </p:cNvSpPr>
          <p:nvPr>
            <p:ph type="ctrTitle" hasCustomPrompt="1"/>
          </p:nvPr>
        </p:nvSpPr>
        <p:spPr>
          <a:xfrm>
            <a:off x="6388322" y="1992928"/>
            <a:ext cx="4894443" cy="1459221"/>
          </a:xfrm>
        </p:spPr>
        <p:txBody>
          <a:bodyPr anchor="b">
            <a:normAutofit/>
          </a:bodyPr>
          <a:lstStyle>
            <a:lvl1pPr algn="ctr">
              <a:defRPr sz="4400"/>
            </a:lvl1pPr>
          </a:lstStyle>
          <a:p>
            <a:r>
              <a:rPr lang="fi-FI"/>
              <a:t>Lisää otsikko napsauttamalla</a:t>
            </a:r>
          </a:p>
        </p:txBody>
      </p:sp>
      <p:sp>
        <p:nvSpPr>
          <p:cNvPr id="3" name="Sisällön paikkamerkki">
            <a:extLst>
              <a:ext uri="{FF2B5EF4-FFF2-40B4-BE49-F238E27FC236}">
                <a16:creationId xmlns:a16="http://schemas.microsoft.com/office/drawing/2014/main" id="{F492D170-3F17-4E66-A5A1-D1EABB5F050E}"/>
              </a:ext>
            </a:extLst>
          </p:cNvPr>
          <p:cNvSpPr>
            <a:spLocks noGrp="1"/>
          </p:cNvSpPr>
          <p:nvPr>
            <p:ph type="subTitle" idx="1" hasCustomPrompt="1"/>
          </p:nvPr>
        </p:nvSpPr>
        <p:spPr>
          <a:xfrm>
            <a:off x="6388322" y="3695146"/>
            <a:ext cx="4894443" cy="536203"/>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Lisää alaotsikko napsauttamalla</a:t>
            </a:r>
          </a:p>
        </p:txBody>
      </p:sp>
      <p:sp>
        <p:nvSpPr>
          <p:cNvPr id="28" name="Tekstin paikkamerkki">
            <a:extLst>
              <a:ext uri="{FF2B5EF4-FFF2-40B4-BE49-F238E27FC236}">
                <a16:creationId xmlns:a16="http://schemas.microsoft.com/office/drawing/2014/main" id="{485AEE75-C4B2-4D76-95E9-D486F13F0565}"/>
              </a:ext>
            </a:extLst>
          </p:cNvPr>
          <p:cNvSpPr>
            <a:spLocks noGrp="1"/>
          </p:cNvSpPr>
          <p:nvPr>
            <p:ph type="body" sz="half" idx="2" hasCustomPrompt="1"/>
          </p:nvPr>
        </p:nvSpPr>
        <p:spPr>
          <a:xfrm>
            <a:off x="6388321" y="4474346"/>
            <a:ext cx="4894443" cy="449319"/>
          </a:xfrm>
        </p:spPr>
        <p:txBody>
          <a:bodyPr>
            <a:normAutofit/>
          </a:bodyPr>
          <a:lstStyle>
            <a:lvl1pPr marL="0" indent="0" algn="ct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Tekijätiedot Etunimi Sukunimi | päivämäärä</a:t>
            </a:r>
          </a:p>
        </p:txBody>
      </p:sp>
      <p:sp>
        <p:nvSpPr>
          <p:cNvPr id="9" name="Kuvan paikkamerkki">
            <a:extLst>
              <a:ext uri="{FF2B5EF4-FFF2-40B4-BE49-F238E27FC236}">
                <a16:creationId xmlns:a16="http://schemas.microsoft.com/office/drawing/2014/main" id="{95A67284-8BA0-4670-A6FA-98C5B986B05B}"/>
              </a:ext>
            </a:extLst>
          </p:cNvPr>
          <p:cNvSpPr>
            <a:spLocks noGrp="1"/>
          </p:cNvSpPr>
          <p:nvPr>
            <p:ph type="pic" idx="10"/>
          </p:nvPr>
        </p:nvSpPr>
        <p:spPr>
          <a:xfrm>
            <a:off x="0" y="0"/>
            <a:ext cx="5347504"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pic>
        <p:nvPicPr>
          <p:cNvPr id="10" name="Logo" descr="Itä-Uudenmaan hyvinvointialueen tunnus.">
            <a:extLst>
              <a:ext uri="{FF2B5EF4-FFF2-40B4-BE49-F238E27FC236}">
                <a16:creationId xmlns:a16="http://schemas.microsoft.com/office/drawing/2014/main" id="{184A3C90-BE91-496F-A4BF-E54EBE86EDC7}"/>
              </a:ext>
              <a:ext uri="{C183D7F6-B498-43B3-948B-1728B52AA6E4}">
                <adec:decorative xmlns:adec="http://schemas.microsoft.com/office/drawing/2017/decorative" val="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pic>
        <p:nvPicPr>
          <p:cNvPr id="11" name="Graafi">
            <a:extLst>
              <a:ext uri="{FF2B5EF4-FFF2-40B4-BE49-F238E27FC236}">
                <a16:creationId xmlns:a16="http://schemas.microsoft.com/office/drawing/2014/main" id="{B60534BA-FB7E-4DFF-8DE2-E982C7AAD0A6}"/>
              </a:ext>
              <a:ext uri="{C183D7F6-B498-43B3-948B-1728B52AA6E4}">
                <adec:decorative xmlns:adec="http://schemas.microsoft.com/office/drawing/2017/decorative" val="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29165" t="86413" r="34785"/>
          <a:stretch/>
        </p:blipFill>
        <p:spPr>
          <a:xfrm>
            <a:off x="8102278" y="0"/>
            <a:ext cx="4089722" cy="1504848"/>
          </a:xfrm>
          <a:prstGeom prst="rect">
            <a:avLst/>
          </a:prstGeom>
        </p:spPr>
      </p:pic>
    </p:spTree>
    <p:extLst>
      <p:ext uri="{BB962C8B-B14F-4D97-AF65-F5344CB8AC3E}">
        <p14:creationId xmlns:p14="http://schemas.microsoft.com/office/powerpoint/2010/main" val="733540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ninen kansi + kuva">
    <p:bg>
      <p:bgPr>
        <a:solidFill>
          <a:schemeClr val="tx1"/>
        </a:solidFill>
        <a:effectLst/>
      </p:bgPr>
    </p:bg>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3A94EB23-D2E9-42A1-8AF9-8D30A6F095EB}"/>
              </a:ext>
            </a:extLst>
          </p:cNvPr>
          <p:cNvSpPr>
            <a:spLocks noGrp="1"/>
          </p:cNvSpPr>
          <p:nvPr>
            <p:ph type="ctrTitle" hasCustomPrompt="1"/>
          </p:nvPr>
        </p:nvSpPr>
        <p:spPr>
          <a:xfrm>
            <a:off x="6388322" y="1992928"/>
            <a:ext cx="4894443" cy="1459221"/>
          </a:xfrm>
        </p:spPr>
        <p:txBody>
          <a:bodyPr anchor="b">
            <a:normAutofit/>
          </a:bodyPr>
          <a:lstStyle>
            <a:lvl1pPr algn="ctr">
              <a:defRPr sz="4400">
                <a:solidFill>
                  <a:schemeClr val="bg1"/>
                </a:solidFill>
              </a:defRPr>
            </a:lvl1pPr>
          </a:lstStyle>
          <a:p>
            <a:r>
              <a:rPr lang="fi-FI"/>
              <a:t>Lisää otsikko napsauttamalla</a:t>
            </a:r>
          </a:p>
        </p:txBody>
      </p:sp>
      <p:sp>
        <p:nvSpPr>
          <p:cNvPr id="3" name="Sisällön paikkamerkki">
            <a:extLst>
              <a:ext uri="{FF2B5EF4-FFF2-40B4-BE49-F238E27FC236}">
                <a16:creationId xmlns:a16="http://schemas.microsoft.com/office/drawing/2014/main" id="{F492D170-3F17-4E66-A5A1-D1EABB5F050E}"/>
              </a:ext>
            </a:extLst>
          </p:cNvPr>
          <p:cNvSpPr>
            <a:spLocks noGrp="1"/>
          </p:cNvSpPr>
          <p:nvPr>
            <p:ph type="subTitle" idx="1" hasCustomPrompt="1"/>
          </p:nvPr>
        </p:nvSpPr>
        <p:spPr>
          <a:xfrm>
            <a:off x="6388322" y="3695146"/>
            <a:ext cx="4894443" cy="536203"/>
          </a:xfrm>
        </p:spPr>
        <p:txBody>
          <a:bodyPr>
            <a:no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Lisää alaotsikko napsauttamalla</a:t>
            </a:r>
          </a:p>
        </p:txBody>
      </p:sp>
      <p:sp>
        <p:nvSpPr>
          <p:cNvPr id="28" name="Tekstin paikkamerkki">
            <a:extLst>
              <a:ext uri="{FF2B5EF4-FFF2-40B4-BE49-F238E27FC236}">
                <a16:creationId xmlns:a16="http://schemas.microsoft.com/office/drawing/2014/main" id="{485AEE75-C4B2-4D76-95E9-D486F13F0565}"/>
              </a:ext>
            </a:extLst>
          </p:cNvPr>
          <p:cNvSpPr>
            <a:spLocks noGrp="1"/>
          </p:cNvSpPr>
          <p:nvPr>
            <p:ph type="body" sz="half" idx="2" hasCustomPrompt="1"/>
          </p:nvPr>
        </p:nvSpPr>
        <p:spPr>
          <a:xfrm>
            <a:off x="6388321" y="4474346"/>
            <a:ext cx="4894443" cy="449319"/>
          </a:xfrm>
        </p:spPr>
        <p:txBody>
          <a:bodyPr>
            <a:normAutofit/>
          </a:bodyPr>
          <a:lstStyle>
            <a:lvl1pPr marL="0" indent="0" algn="ctr">
              <a:buNone/>
              <a:defRPr sz="1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Tekijätiedot Etunimi Sukunimi | päivämäärä</a:t>
            </a:r>
          </a:p>
        </p:txBody>
      </p:sp>
      <p:sp>
        <p:nvSpPr>
          <p:cNvPr id="9" name="Kuvan paikkamerkki">
            <a:extLst>
              <a:ext uri="{FF2B5EF4-FFF2-40B4-BE49-F238E27FC236}">
                <a16:creationId xmlns:a16="http://schemas.microsoft.com/office/drawing/2014/main" id="{95A67284-8BA0-4670-A6FA-98C5B986B05B}"/>
              </a:ext>
            </a:extLst>
          </p:cNvPr>
          <p:cNvSpPr>
            <a:spLocks noGrp="1"/>
          </p:cNvSpPr>
          <p:nvPr>
            <p:ph type="pic" idx="10"/>
          </p:nvPr>
        </p:nvSpPr>
        <p:spPr>
          <a:xfrm>
            <a:off x="0" y="0"/>
            <a:ext cx="5347504" cy="68580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pic>
        <p:nvPicPr>
          <p:cNvPr id="10" name="Logo" descr="Itä-Uudenmaan hyvinvointialueen tunnus.">
            <a:extLst>
              <a:ext uri="{FF2B5EF4-FFF2-40B4-BE49-F238E27FC236}">
                <a16:creationId xmlns:a16="http://schemas.microsoft.com/office/drawing/2014/main" id="{184A3C90-BE91-496F-A4BF-E54EBE86EDC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pic>
        <p:nvPicPr>
          <p:cNvPr id="5" name="Graafi">
            <a:extLst>
              <a:ext uri="{FF2B5EF4-FFF2-40B4-BE49-F238E27FC236}">
                <a16:creationId xmlns:a16="http://schemas.microsoft.com/office/drawing/2014/main" id="{00EF10EC-AE87-41E8-B6EC-427EAF1DB37A}"/>
              </a:ext>
              <a:ext uri="{C183D7F6-B498-43B3-948B-1728B52AA6E4}">
                <adec:decorative xmlns:adec="http://schemas.microsoft.com/office/drawing/2017/decorative" val="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29165" t="86413" r="34785"/>
          <a:stretch/>
        </p:blipFill>
        <p:spPr>
          <a:xfrm>
            <a:off x="8102278" y="0"/>
            <a:ext cx="4089722" cy="1504848"/>
          </a:xfrm>
          <a:prstGeom prst="rect">
            <a:avLst/>
          </a:prstGeom>
        </p:spPr>
      </p:pic>
    </p:spTree>
    <p:extLst>
      <p:ext uri="{BB962C8B-B14F-4D97-AF65-F5344CB8AC3E}">
        <p14:creationId xmlns:p14="http://schemas.microsoft.com/office/powerpoint/2010/main" val="2025634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ADA615F1-17DE-4E0F-BE84-F900BCA30055}"/>
              </a:ext>
            </a:extLst>
          </p:cNvPr>
          <p:cNvSpPr>
            <a:spLocks noGrp="1"/>
          </p:cNvSpPr>
          <p:nvPr>
            <p:ph type="title" hasCustomPrompt="1"/>
          </p:nvPr>
        </p:nvSpPr>
        <p:spPr/>
        <p:txBody>
          <a:bodyPr/>
          <a:lstStyle>
            <a:lvl1pPr>
              <a:defRPr/>
            </a:lvl1pPr>
          </a:lstStyle>
          <a:p>
            <a:r>
              <a:rPr lang="fi-FI"/>
              <a:t>Lisää otsikko napsauttamalla</a:t>
            </a:r>
          </a:p>
        </p:txBody>
      </p:sp>
      <p:sp>
        <p:nvSpPr>
          <p:cNvPr id="3" name="Sisällön paikkamerkki">
            <a:extLst>
              <a:ext uri="{FF2B5EF4-FFF2-40B4-BE49-F238E27FC236}">
                <a16:creationId xmlns:a16="http://schemas.microsoft.com/office/drawing/2014/main" id="{3DA2BB6B-E893-41BB-99F1-FB50E45164F9}"/>
              </a:ext>
            </a:extLst>
          </p:cNvPr>
          <p:cNvSpPr>
            <a:spLocks noGrp="1"/>
          </p:cNvSpPr>
          <p:nvPr>
            <p:ph idx="1" hasCustomPrompt="1"/>
          </p:nvPr>
        </p:nvSpPr>
        <p:spPr>
          <a:xfrm>
            <a:off x="838200" y="1825625"/>
            <a:ext cx="10515600" cy="384597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pic>
        <p:nvPicPr>
          <p:cNvPr id="7" name="Logo">
            <a:extLst>
              <a:ext uri="{FF2B5EF4-FFF2-40B4-BE49-F238E27FC236}">
                <a16:creationId xmlns:a16="http://schemas.microsoft.com/office/drawing/2014/main" id="{DB253833-F21C-44EB-8853-4FA21EA3828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3177524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 ja sisältöpalstat">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ADA615F1-17DE-4E0F-BE84-F900BCA30055}"/>
              </a:ext>
            </a:extLst>
          </p:cNvPr>
          <p:cNvSpPr>
            <a:spLocks noGrp="1"/>
          </p:cNvSpPr>
          <p:nvPr>
            <p:ph type="title" hasCustomPrompt="1"/>
          </p:nvPr>
        </p:nvSpPr>
        <p:spPr/>
        <p:txBody>
          <a:bodyPr/>
          <a:lstStyle>
            <a:lvl1pPr>
              <a:defRPr/>
            </a:lvl1pPr>
          </a:lstStyle>
          <a:p>
            <a:r>
              <a:rPr lang="fi-FI"/>
              <a:t>Lisää otsikko napsauttamalla</a:t>
            </a:r>
          </a:p>
        </p:txBody>
      </p:sp>
      <p:sp>
        <p:nvSpPr>
          <p:cNvPr id="3" name="Sisällön paikkamerkki 1">
            <a:extLst>
              <a:ext uri="{FF2B5EF4-FFF2-40B4-BE49-F238E27FC236}">
                <a16:creationId xmlns:a16="http://schemas.microsoft.com/office/drawing/2014/main" id="{3DA2BB6B-E893-41BB-99F1-FB50E45164F9}"/>
              </a:ext>
            </a:extLst>
          </p:cNvPr>
          <p:cNvSpPr>
            <a:spLocks noGrp="1"/>
          </p:cNvSpPr>
          <p:nvPr>
            <p:ph idx="1" hasCustomPrompt="1"/>
          </p:nvPr>
        </p:nvSpPr>
        <p:spPr>
          <a:xfrm>
            <a:off x="838201" y="1825625"/>
            <a:ext cx="5117918" cy="384597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sp>
        <p:nvSpPr>
          <p:cNvPr id="5" name="Sisällön paikkamerkki 2">
            <a:extLst>
              <a:ext uri="{FF2B5EF4-FFF2-40B4-BE49-F238E27FC236}">
                <a16:creationId xmlns:a16="http://schemas.microsoft.com/office/drawing/2014/main" id="{D742BB0C-BA42-461E-AB2A-429CD4F182F1}"/>
              </a:ext>
            </a:extLst>
          </p:cNvPr>
          <p:cNvSpPr>
            <a:spLocks noGrp="1"/>
          </p:cNvSpPr>
          <p:nvPr>
            <p:ph idx="10" hasCustomPrompt="1"/>
          </p:nvPr>
        </p:nvSpPr>
        <p:spPr>
          <a:xfrm>
            <a:off x="6235883" y="1825625"/>
            <a:ext cx="5117917" cy="384597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pic>
        <p:nvPicPr>
          <p:cNvPr id="7" name="Logo">
            <a:extLst>
              <a:ext uri="{FF2B5EF4-FFF2-40B4-BE49-F238E27FC236}">
                <a16:creationId xmlns:a16="http://schemas.microsoft.com/office/drawing/2014/main" id="{DB253833-F21C-44EB-8853-4FA21EA3828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346942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ko ja sisältö + kuva">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00282FB3-E3C0-4020-AB20-6E6168E9EAA4}"/>
              </a:ext>
            </a:extLst>
          </p:cNvPr>
          <p:cNvSpPr>
            <a:spLocks noGrp="1"/>
          </p:cNvSpPr>
          <p:nvPr>
            <p:ph type="title" hasCustomPrompt="1"/>
          </p:nvPr>
        </p:nvSpPr>
        <p:spPr>
          <a:xfrm>
            <a:off x="838200" y="834501"/>
            <a:ext cx="5608899" cy="1492010"/>
          </a:xfrm>
        </p:spPr>
        <p:txBody>
          <a:bodyPr/>
          <a:lstStyle/>
          <a:p>
            <a:r>
              <a:rPr lang="fi-FI"/>
              <a:t>Lisää otsikko napsauttamalla</a:t>
            </a:r>
          </a:p>
        </p:txBody>
      </p:sp>
      <p:sp>
        <p:nvSpPr>
          <p:cNvPr id="3" name="Sisällön paikkamerkki">
            <a:extLst>
              <a:ext uri="{FF2B5EF4-FFF2-40B4-BE49-F238E27FC236}">
                <a16:creationId xmlns:a16="http://schemas.microsoft.com/office/drawing/2014/main" id="{C399D3E8-8EF8-4A8A-A40C-309059FF1CF5}"/>
              </a:ext>
            </a:extLst>
          </p:cNvPr>
          <p:cNvSpPr>
            <a:spLocks noGrp="1"/>
          </p:cNvSpPr>
          <p:nvPr>
            <p:ph sz="half" idx="1" hasCustomPrompt="1"/>
          </p:nvPr>
        </p:nvSpPr>
        <p:spPr>
          <a:xfrm>
            <a:off x="838200" y="2511705"/>
            <a:ext cx="5608898" cy="3287211"/>
          </a:xfrm>
        </p:spPr>
        <p:txBody>
          <a:body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sp>
        <p:nvSpPr>
          <p:cNvPr id="9" name="Kuvan paikkamerkki">
            <a:extLst>
              <a:ext uri="{FF2B5EF4-FFF2-40B4-BE49-F238E27FC236}">
                <a16:creationId xmlns:a16="http://schemas.microsoft.com/office/drawing/2014/main" id="{A9AA8853-D077-4A89-BFC7-99AE39AA4D19}"/>
              </a:ext>
            </a:extLst>
          </p:cNvPr>
          <p:cNvSpPr>
            <a:spLocks noGrp="1"/>
          </p:cNvSpPr>
          <p:nvPr>
            <p:ph type="pic" idx="10"/>
          </p:nvPr>
        </p:nvSpPr>
        <p:spPr>
          <a:xfrm>
            <a:off x="6745770" y="834501"/>
            <a:ext cx="4608030" cy="49644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pic>
        <p:nvPicPr>
          <p:cNvPr id="8" name="Logo">
            <a:extLst>
              <a:ext uri="{FF2B5EF4-FFF2-40B4-BE49-F238E27FC236}">
                <a16:creationId xmlns:a16="http://schemas.microsoft.com/office/drawing/2014/main" id="{6862A881-C2E5-463B-AAFD-BB8A193FFDF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145800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Välilotsikko">
    <p:bg>
      <p:bgPr>
        <a:solidFill>
          <a:schemeClr val="tx1"/>
        </a:solidFill>
        <a:effectLst/>
      </p:bgPr>
    </p:bg>
    <p:spTree>
      <p:nvGrpSpPr>
        <p:cNvPr id="1" name=""/>
        <p:cNvGrpSpPr/>
        <p:nvPr/>
      </p:nvGrpSpPr>
      <p:grpSpPr>
        <a:xfrm>
          <a:off x="0" y="0"/>
          <a:ext cx="0" cy="0"/>
          <a:chOff x="0" y="0"/>
          <a:chExt cx="0" cy="0"/>
        </a:xfrm>
      </p:grpSpPr>
      <p:pic>
        <p:nvPicPr>
          <p:cNvPr id="5" name="Graafi">
            <a:extLst>
              <a:ext uri="{FF2B5EF4-FFF2-40B4-BE49-F238E27FC236}">
                <a16:creationId xmlns:a16="http://schemas.microsoft.com/office/drawing/2014/main" id="{103CEEE1-DA45-42B0-BE59-C6AFD9CBDD05}"/>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6416" t="36117" b="8187"/>
          <a:stretch/>
        </p:blipFill>
        <p:spPr>
          <a:xfrm>
            <a:off x="0" y="-2348"/>
            <a:ext cx="11655706" cy="6860348"/>
          </a:xfrm>
          <a:prstGeom prst="rect">
            <a:avLst/>
          </a:prstGeom>
        </p:spPr>
      </p:pic>
      <p:sp>
        <p:nvSpPr>
          <p:cNvPr id="6" name="Suorakulmio">
            <a:extLst>
              <a:ext uri="{FF2B5EF4-FFF2-40B4-BE49-F238E27FC236}">
                <a16:creationId xmlns:a16="http://schemas.microsoft.com/office/drawing/2014/main" id="{2EAB3A5E-7155-499E-8F59-B80FF21E18CF}"/>
              </a:ext>
              <a:ext uri="{C183D7F6-B498-43B3-948B-1728B52AA6E4}">
                <adec:decorative xmlns:adec="http://schemas.microsoft.com/office/drawing/2017/decorative" val="1"/>
              </a:ext>
            </a:extLst>
          </p:cNvPr>
          <p:cNvSpPr/>
          <p:nvPr userDrawn="1"/>
        </p:nvSpPr>
        <p:spPr>
          <a:xfrm>
            <a:off x="695446" y="660990"/>
            <a:ext cx="10801109" cy="55360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a:extLst>
              <a:ext uri="{FF2B5EF4-FFF2-40B4-BE49-F238E27FC236}">
                <a16:creationId xmlns:a16="http://schemas.microsoft.com/office/drawing/2014/main" id="{3A94EB23-D2E9-42A1-8AF9-8D30A6F095EB}"/>
              </a:ext>
            </a:extLst>
          </p:cNvPr>
          <p:cNvSpPr>
            <a:spLocks noGrp="1"/>
          </p:cNvSpPr>
          <p:nvPr>
            <p:ph type="ctrTitle" hasCustomPrompt="1"/>
          </p:nvPr>
        </p:nvSpPr>
        <p:spPr>
          <a:xfrm>
            <a:off x="2600446" y="1394750"/>
            <a:ext cx="7180162" cy="2207288"/>
          </a:xfrm>
        </p:spPr>
        <p:txBody>
          <a:bodyPr anchor="b">
            <a:normAutofit/>
          </a:bodyPr>
          <a:lstStyle>
            <a:lvl1pPr algn="ctr">
              <a:defRPr sz="4800"/>
            </a:lvl1pPr>
          </a:lstStyle>
          <a:p>
            <a:pPr lvl="0"/>
            <a:r>
              <a:rPr lang="fi-FI"/>
              <a:t>Lisää otsikko napsauttamalla</a:t>
            </a:r>
          </a:p>
        </p:txBody>
      </p:sp>
      <p:sp>
        <p:nvSpPr>
          <p:cNvPr id="3" name="Alaotsikko">
            <a:extLst>
              <a:ext uri="{FF2B5EF4-FFF2-40B4-BE49-F238E27FC236}">
                <a16:creationId xmlns:a16="http://schemas.microsoft.com/office/drawing/2014/main" id="{F492D170-3F17-4E66-A5A1-D1EABB5F050E}"/>
              </a:ext>
            </a:extLst>
          </p:cNvPr>
          <p:cNvSpPr>
            <a:spLocks noGrp="1"/>
          </p:cNvSpPr>
          <p:nvPr>
            <p:ph type="subTitle" idx="1" hasCustomPrompt="1"/>
          </p:nvPr>
        </p:nvSpPr>
        <p:spPr>
          <a:xfrm>
            <a:off x="2600446" y="3773345"/>
            <a:ext cx="7180162" cy="164360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fi-FI"/>
              <a:t>Lisää alaotsikko napsauttamalla</a:t>
            </a:r>
          </a:p>
        </p:txBody>
      </p:sp>
    </p:spTree>
    <p:extLst>
      <p:ext uri="{BB962C8B-B14F-4D97-AF65-F5344CB8AC3E}">
        <p14:creationId xmlns:p14="http://schemas.microsoft.com/office/powerpoint/2010/main" val="129309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a:extLst>
              <a:ext uri="{FF2B5EF4-FFF2-40B4-BE49-F238E27FC236}">
                <a16:creationId xmlns:a16="http://schemas.microsoft.com/office/drawing/2014/main" id="{D8086E6C-793F-4FD8-B63B-66AEBBD862B7}"/>
              </a:ext>
            </a:extLst>
          </p:cNvPr>
          <p:cNvSpPr>
            <a:spLocks noGrp="1"/>
          </p:cNvSpPr>
          <p:nvPr>
            <p:ph type="title"/>
          </p:nvPr>
        </p:nvSpPr>
        <p:spPr/>
        <p:txBody>
          <a:bodyPr/>
          <a:lstStyle/>
          <a:p>
            <a:r>
              <a:rPr lang="fi-FI"/>
              <a:t>Muokkaa ots. perustyyl. napsautt.</a:t>
            </a:r>
          </a:p>
        </p:txBody>
      </p:sp>
      <p:pic>
        <p:nvPicPr>
          <p:cNvPr id="6" name="Logo">
            <a:extLst>
              <a:ext uri="{FF2B5EF4-FFF2-40B4-BE49-F238E27FC236}">
                <a16:creationId xmlns:a16="http://schemas.microsoft.com/office/drawing/2014/main" id="{96980589-E777-4E48-9F07-A9A8420C1B7F}"/>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07539" y="6000349"/>
            <a:ext cx="3356195" cy="560646"/>
          </a:xfrm>
          <a:prstGeom prst="rect">
            <a:avLst/>
          </a:prstGeom>
        </p:spPr>
      </p:pic>
    </p:spTree>
    <p:extLst>
      <p:ext uri="{BB962C8B-B14F-4D97-AF65-F5344CB8AC3E}">
        <p14:creationId xmlns:p14="http://schemas.microsoft.com/office/powerpoint/2010/main" val="227359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a:extLst>
              <a:ext uri="{FF2B5EF4-FFF2-40B4-BE49-F238E27FC236}">
                <a16:creationId xmlns:a16="http://schemas.microsoft.com/office/drawing/2014/main" id="{594316EC-6733-4213-8C73-48A71D87AE8C}"/>
              </a:ext>
            </a:extLst>
          </p:cNvPr>
          <p:cNvSpPr>
            <a:spLocks noGrp="1"/>
          </p:cNvSpPr>
          <p:nvPr>
            <p:ph type="title"/>
          </p:nvPr>
        </p:nvSpPr>
        <p:spPr>
          <a:xfrm>
            <a:off x="838200" y="834501"/>
            <a:ext cx="10515600" cy="856187"/>
          </a:xfrm>
          <a:prstGeom prst="rect">
            <a:avLst/>
          </a:prstGeom>
        </p:spPr>
        <p:txBody>
          <a:bodyPr vert="horz" lIns="91440" tIns="45720" rIns="91440" bIns="45720" rtlCol="0" anchor="ctr">
            <a:normAutofit/>
          </a:bodyPr>
          <a:lstStyle/>
          <a:p>
            <a:r>
              <a:rPr lang="fi-FI"/>
              <a:t>Lisää otsikko napsauttamalla</a:t>
            </a:r>
          </a:p>
        </p:txBody>
      </p:sp>
      <p:sp>
        <p:nvSpPr>
          <p:cNvPr id="3" name="Tekstin paikkamerkki">
            <a:extLst>
              <a:ext uri="{FF2B5EF4-FFF2-40B4-BE49-F238E27FC236}">
                <a16:creationId xmlns:a16="http://schemas.microsoft.com/office/drawing/2014/main" id="{581580FC-12BD-42AD-BDED-DEA9C5A69F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Lisää teksti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80314951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2" r:id="rId12"/>
    <p:sldLayoutId id="2147483693" r:id="rId13"/>
    <p:sldLayoutId id="2147483690" r:id="rId14"/>
    <p:sldLayoutId id="2147483691" r:id="rId15"/>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625BDC-E97B-28A1-09F8-05B73AF659F3}"/>
              </a:ext>
            </a:extLst>
          </p:cNvPr>
          <p:cNvSpPr>
            <a:spLocks noGrp="1"/>
          </p:cNvSpPr>
          <p:nvPr>
            <p:ph type="ctrTitle"/>
          </p:nvPr>
        </p:nvSpPr>
        <p:spPr>
          <a:xfrm>
            <a:off x="858174" y="816746"/>
            <a:ext cx="8603067" cy="1459221"/>
          </a:xfrm>
        </p:spPr>
        <p:txBody>
          <a:bodyPr>
            <a:normAutofit/>
          </a:bodyPr>
          <a:lstStyle/>
          <a:p>
            <a:r>
              <a:rPr lang="fi-FI" dirty="0" err="1"/>
              <a:t>Zemppi</a:t>
            </a:r>
            <a:r>
              <a:rPr lang="fi-FI" dirty="0"/>
              <a:t> asiakaspalaute</a:t>
            </a:r>
          </a:p>
        </p:txBody>
      </p:sp>
      <p:sp>
        <p:nvSpPr>
          <p:cNvPr id="3" name="Alaotsikko 2">
            <a:extLst>
              <a:ext uri="{FF2B5EF4-FFF2-40B4-BE49-F238E27FC236}">
                <a16:creationId xmlns:a16="http://schemas.microsoft.com/office/drawing/2014/main" id="{9D8F0568-30AE-8258-408E-DCA39280CC2B}"/>
              </a:ext>
            </a:extLst>
          </p:cNvPr>
          <p:cNvSpPr>
            <a:spLocks noGrp="1"/>
          </p:cNvSpPr>
          <p:nvPr>
            <p:ph type="subTitle" idx="1"/>
          </p:nvPr>
        </p:nvSpPr>
        <p:spPr>
          <a:xfrm>
            <a:off x="858174" y="2518964"/>
            <a:ext cx="8407123" cy="910036"/>
          </a:xfrm>
        </p:spPr>
        <p:txBody>
          <a:bodyPr/>
          <a:lstStyle/>
          <a:p>
            <a:r>
              <a:rPr lang="fi-FI" dirty="0"/>
              <a:t>Kooste 2.10.-31.12.2024.</a:t>
            </a:r>
          </a:p>
        </p:txBody>
      </p:sp>
    </p:spTree>
    <p:extLst>
      <p:ext uri="{BB962C8B-B14F-4D97-AF65-F5344CB8AC3E}">
        <p14:creationId xmlns:p14="http://schemas.microsoft.com/office/powerpoint/2010/main" val="2785571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1270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endParaRPr/>
          </a:p>
        </p:txBody>
      </p:sp>
      <p:sp>
        <p:nvSpPr>
          <p:cNvPr id="3" name="New shape"/>
          <p:cNvSpPr/>
          <p:nvPr/>
        </p:nvSpPr>
        <p:spPr>
          <a:xfrm>
            <a:off x="254000" y="4572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555609842"/>
              </p:ext>
            </p:extLst>
          </p:nvPr>
        </p:nvGraphicFramePr>
        <p:xfrm>
          <a:off x="253999" y="861060"/>
          <a:ext cx="9228667"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9795934" y="632460"/>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err="1">
                <a:solidFill>
                  <a:prstClr val="black"/>
                </a:solidFill>
                <a:latin typeface="Arial" pitchFamily="34" charset="0"/>
              </a:rPr>
              <a:t>Keskiarvo</a:t>
            </a:r>
            <a:endParaRPr sz="1400" dirty="0">
              <a:solidFill>
                <a:prstClr val="black"/>
              </a:solidFill>
              <a:latin typeface="Arial" pitchFamily="34" charset="0"/>
            </a:endParaRPr>
          </a:p>
        </p:txBody>
      </p:sp>
      <p:sp>
        <p:nvSpPr>
          <p:cNvPr id="6" name="New shape"/>
          <p:cNvSpPr/>
          <p:nvPr/>
        </p:nvSpPr>
        <p:spPr>
          <a:xfrm>
            <a:off x="9795934" y="1157393"/>
            <a:ext cx="1270000" cy="40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a:solidFill>
                  <a:prstClr val="black"/>
                </a:solidFill>
                <a:latin typeface="Arial" pitchFamily="34" charset="0"/>
              </a:rPr>
              <a:t>2,3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Kehuja:</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17</a:t>
            </a:r>
          </a:p>
        </p:txBody>
      </p:sp>
      <p:graphicFrame>
        <p:nvGraphicFramePr>
          <p:cNvPr id="4" name="New Table"/>
          <p:cNvGraphicFramePr>
            <a:graphicFrameLocks noGrp="1"/>
          </p:cNvGraphicFramePr>
          <p:nvPr/>
        </p:nvGraphicFramePr>
        <p:xfrm>
          <a:off x="254000" y="1092200"/>
          <a:ext cx="11684000" cy="5334000"/>
        </p:xfrm>
        <a:graphic>
          <a:graphicData uri="http://schemas.openxmlformats.org/drawingml/2006/table">
            <a:tbl>
              <a:tblPr firstRow="1" bandRow="1"/>
              <a:tblGrid>
                <a:gridCol w="11684000">
                  <a:extLst>
                    <a:ext uri="{9D8B030D-6E8A-4147-A177-3AD203B41FA5}">
                      <a16:colId xmlns:a16="http://schemas.microsoft.com/office/drawing/2014/main" val="20000"/>
                    </a:ext>
                  </a:extLst>
                </a:gridCol>
              </a:tblGrid>
              <a:tr h="0">
                <a:tc>
                  <a:txBody>
                    <a:bodyPr/>
                    <a:lstStyle/>
                    <a:p>
                      <a:pPr algn="ctr"/>
                      <a:r>
                        <a:rPr sz="1400" b="1" i="0" u="none">
                          <a:solidFill>
                            <a:srgbClr val="333333"/>
                          </a:solidFill>
                          <a:latin typeface="Arial"/>
                        </a:rPr>
                        <a:t>Vastaukset</a:t>
                      </a:r>
                    </a:p>
                  </a:txBody>
                  <a:tcPr>
                    <a:lnB w="25400">
                      <a:solidFill>
                        <a:srgbClr val="124456"/>
                      </a:solidFill>
                    </a:lnB>
                  </a:tcPr>
                </a:tc>
                <a:extLst>
                  <a:ext uri="{0D108BD9-81ED-4DB2-BD59-A6C34878D82A}">
                    <a16:rowId xmlns:a16="http://schemas.microsoft.com/office/drawing/2014/main" val="10000"/>
                  </a:ext>
                </a:extLst>
              </a:tr>
              <a:tr h="0">
                <a:tc>
                  <a:txBody>
                    <a:bodyPr/>
                    <a:lstStyle/>
                    <a:p>
                      <a:pPr algn="l"/>
                      <a:r>
                        <a:rPr sz="1400" b="0" i="0" u="none" dirty="0">
                          <a:solidFill>
                            <a:srgbClr val="333333"/>
                          </a:solidFill>
                          <a:latin typeface="Arial"/>
                        </a:rPr>
                        <a:t>Kiitos! </a:t>
                      </a:r>
                      <a:r>
                        <a:rPr sz="1400" b="0" i="0" u="none" dirty="0" err="1">
                          <a:solidFill>
                            <a:srgbClr val="333333"/>
                          </a:solidFill>
                          <a:latin typeface="Arial"/>
                        </a:rPr>
                        <a:t>Tätä</a:t>
                      </a:r>
                      <a:r>
                        <a:rPr sz="1400" b="0" i="0" u="none" dirty="0">
                          <a:solidFill>
                            <a:srgbClr val="333333"/>
                          </a:solidFill>
                          <a:latin typeface="Arial"/>
                        </a:rPr>
                        <a:t> </a:t>
                      </a:r>
                      <a:r>
                        <a:rPr sz="1400" b="0" i="0" u="none" dirty="0" err="1">
                          <a:solidFill>
                            <a:srgbClr val="333333"/>
                          </a:solidFill>
                          <a:latin typeface="Arial"/>
                        </a:rPr>
                        <a:t>kautta</a:t>
                      </a:r>
                      <a:r>
                        <a:rPr sz="1400" b="0" i="0" u="none" dirty="0">
                          <a:solidFill>
                            <a:srgbClr val="333333"/>
                          </a:solidFill>
                          <a:latin typeface="Arial"/>
                        </a:rPr>
                        <a:t> </a:t>
                      </a:r>
                      <a:r>
                        <a:rPr sz="1400" b="0" i="0" u="none" dirty="0" err="1">
                          <a:solidFill>
                            <a:srgbClr val="333333"/>
                          </a:solidFill>
                          <a:latin typeface="Arial"/>
                        </a:rPr>
                        <a:t>olen</a:t>
                      </a:r>
                      <a:r>
                        <a:rPr sz="1400" b="0" i="0" u="none" dirty="0">
                          <a:solidFill>
                            <a:srgbClr val="333333"/>
                          </a:solidFill>
                          <a:latin typeface="Arial"/>
                        </a:rPr>
                        <a:t> </a:t>
                      </a:r>
                      <a:r>
                        <a:rPr sz="1400" b="0" i="0" u="none" dirty="0" err="1">
                          <a:solidFill>
                            <a:srgbClr val="333333"/>
                          </a:solidFill>
                          <a:latin typeface="Arial"/>
                        </a:rPr>
                        <a:t>saanut</a:t>
                      </a:r>
                      <a:r>
                        <a:rPr sz="1400" b="0" i="0" u="none" dirty="0">
                          <a:solidFill>
                            <a:srgbClr val="333333"/>
                          </a:solidFill>
                          <a:latin typeface="Arial"/>
                        </a:rPr>
                        <a:t> </a:t>
                      </a:r>
                      <a:r>
                        <a:rPr sz="1400" b="0" i="0" u="none" dirty="0" err="1">
                          <a:solidFill>
                            <a:srgbClr val="333333"/>
                          </a:solidFill>
                          <a:latin typeface="Arial"/>
                        </a:rPr>
                        <a:t>valtavasti</a:t>
                      </a:r>
                      <a:r>
                        <a:rPr sz="1400" b="0" i="0" u="none" dirty="0">
                          <a:solidFill>
                            <a:srgbClr val="333333"/>
                          </a:solidFill>
                          <a:latin typeface="Arial"/>
                        </a:rPr>
                        <a:t> </a:t>
                      </a:r>
                      <a:r>
                        <a:rPr sz="1400" b="0" i="0" u="none" dirty="0" err="1">
                          <a:solidFill>
                            <a:srgbClr val="333333"/>
                          </a:solidFill>
                          <a:latin typeface="Arial"/>
                        </a:rPr>
                        <a:t>apua</a:t>
                      </a:r>
                      <a:r>
                        <a:rPr sz="1400" b="0" i="0" u="none" dirty="0">
                          <a:solidFill>
                            <a:srgbClr val="333333"/>
                          </a:solidFill>
                          <a:latin typeface="Arial"/>
                        </a:rPr>
                        <a:t> ja </a:t>
                      </a:r>
                      <a:r>
                        <a:rPr sz="1400" b="0" i="0" u="none" dirty="0" err="1">
                          <a:solidFill>
                            <a:srgbClr val="333333"/>
                          </a:solidFill>
                          <a:latin typeface="Arial"/>
                        </a:rPr>
                        <a:t>päässyt</a:t>
                      </a:r>
                      <a:r>
                        <a:rPr sz="1400" b="0" i="0" u="none" dirty="0">
                          <a:solidFill>
                            <a:srgbClr val="333333"/>
                          </a:solidFill>
                          <a:latin typeface="Arial"/>
                        </a:rPr>
                        <a:t> </a:t>
                      </a:r>
                      <a:r>
                        <a:rPr sz="1400" b="0" i="0" u="none" dirty="0" err="1">
                          <a:solidFill>
                            <a:srgbClr val="333333"/>
                          </a:solidFill>
                          <a:latin typeface="Arial"/>
                        </a:rPr>
                        <a:t>jaloille</a:t>
                      </a:r>
                      <a:r>
                        <a:rPr sz="1400" b="0" i="0" u="none" dirty="0">
                          <a:solidFill>
                            <a:srgbClr val="333333"/>
                          </a:solidFill>
                          <a:latin typeface="Arial"/>
                        </a:rPr>
                        <a:t> </a:t>
                      </a:r>
                      <a:r>
                        <a:rPr sz="1400" b="0" i="0" u="none" dirty="0" err="1">
                          <a:solidFill>
                            <a:srgbClr val="333333"/>
                          </a:solidFill>
                          <a:latin typeface="Arial"/>
                        </a:rPr>
                        <a:t>syvistä</a:t>
                      </a:r>
                      <a:r>
                        <a:rPr sz="1400" b="0" i="0" u="none" dirty="0">
                          <a:solidFill>
                            <a:srgbClr val="333333"/>
                          </a:solidFill>
                          <a:latin typeface="Arial"/>
                        </a:rPr>
                        <a:t> </a:t>
                      </a:r>
                      <a:r>
                        <a:rPr sz="1400" b="0" i="0" u="none" dirty="0" err="1">
                          <a:solidFill>
                            <a:srgbClr val="333333"/>
                          </a:solidFill>
                          <a:latin typeface="Arial"/>
                        </a:rPr>
                        <a:t>vesistä</a:t>
                      </a:r>
                      <a:r>
                        <a:rPr sz="1400" b="0" i="0" u="none" dirty="0">
                          <a:solidFill>
                            <a:srgbClr val="333333"/>
                          </a:solidFill>
                          <a:latin typeface="Arial"/>
                        </a:rPr>
                        <a:t>.
</a:t>
                      </a:r>
                      <a:r>
                        <a:rPr sz="1400" b="0" i="0" u="none" dirty="0" err="1">
                          <a:solidFill>
                            <a:srgbClr val="333333"/>
                          </a:solidFill>
                          <a:latin typeface="Arial"/>
                        </a:rPr>
                        <a:t>Minua</a:t>
                      </a:r>
                      <a:r>
                        <a:rPr sz="1400" b="0" i="0" u="none" dirty="0">
                          <a:solidFill>
                            <a:srgbClr val="333333"/>
                          </a:solidFill>
                          <a:latin typeface="Arial"/>
                        </a:rPr>
                        <a:t> on </a:t>
                      </a:r>
                      <a:r>
                        <a:rPr sz="1400" b="0" i="0" u="none" dirty="0" err="1">
                          <a:solidFill>
                            <a:srgbClr val="333333"/>
                          </a:solidFill>
                          <a:latin typeface="Arial"/>
                        </a:rPr>
                        <a:t>kuunneltu</a:t>
                      </a:r>
                      <a:r>
                        <a:rPr sz="1400" b="0" i="0" u="none" dirty="0">
                          <a:solidFill>
                            <a:srgbClr val="333333"/>
                          </a:solidFill>
                          <a:latin typeface="Arial"/>
                        </a:rPr>
                        <a:t> ja </a:t>
                      </a:r>
                      <a:r>
                        <a:rPr sz="1400" b="0" i="0" u="none" dirty="0" err="1">
                          <a:solidFill>
                            <a:srgbClr val="333333"/>
                          </a:solidFill>
                          <a:latin typeface="Arial"/>
                        </a:rPr>
                        <a:t>otettu</a:t>
                      </a:r>
                      <a:r>
                        <a:rPr sz="1400" b="0" i="0" u="none" dirty="0">
                          <a:solidFill>
                            <a:srgbClr val="333333"/>
                          </a:solidFill>
                          <a:latin typeface="Arial"/>
                        </a:rPr>
                        <a:t> </a:t>
                      </a:r>
                      <a:r>
                        <a:rPr sz="1400" b="0" i="0" u="none" dirty="0" err="1">
                          <a:solidFill>
                            <a:srgbClr val="333333"/>
                          </a:solidFill>
                          <a:latin typeface="Arial"/>
                        </a:rPr>
                        <a:t>tosissaan</a:t>
                      </a:r>
                      <a:r>
                        <a:rPr sz="1400" b="0" i="0" u="none" dirty="0">
                          <a:solidFill>
                            <a:srgbClr val="333333"/>
                          </a:solidFill>
                          <a:latin typeface="Arial"/>
                        </a:rPr>
                        <a:t>, </a:t>
                      </a:r>
                      <a:r>
                        <a:rPr sz="1400" b="0" i="0" u="none" dirty="0" err="1">
                          <a:solidFill>
                            <a:srgbClr val="333333"/>
                          </a:solidFill>
                          <a:latin typeface="Arial"/>
                        </a:rPr>
                        <a:t>sekä</a:t>
                      </a:r>
                      <a:r>
                        <a:rPr sz="1400" b="0" i="0" u="none" dirty="0">
                          <a:solidFill>
                            <a:srgbClr val="333333"/>
                          </a:solidFill>
                          <a:latin typeface="Arial"/>
                        </a:rPr>
                        <a:t> </a:t>
                      </a:r>
                      <a:r>
                        <a:rPr sz="1400" b="0" i="0" u="none" dirty="0" err="1">
                          <a:solidFill>
                            <a:srgbClr val="333333"/>
                          </a:solidFill>
                          <a:latin typeface="Arial"/>
                        </a:rPr>
                        <a:t>laitettu</a:t>
                      </a:r>
                      <a:r>
                        <a:rPr sz="1400" b="0" i="0" u="none" dirty="0">
                          <a:solidFill>
                            <a:srgbClr val="333333"/>
                          </a:solidFill>
                          <a:latin typeface="Arial"/>
                        </a:rPr>
                        <a:t> </a:t>
                      </a:r>
                      <a:r>
                        <a:rPr sz="1400" b="0" i="0" u="none" dirty="0" err="1">
                          <a:solidFill>
                            <a:srgbClr val="333333"/>
                          </a:solidFill>
                          <a:latin typeface="Arial"/>
                        </a:rPr>
                        <a:t>rattaat</a:t>
                      </a:r>
                      <a:r>
                        <a:rPr sz="1400" b="0" i="0" u="none" dirty="0">
                          <a:solidFill>
                            <a:srgbClr val="333333"/>
                          </a:solidFill>
                          <a:latin typeface="Arial"/>
                        </a:rPr>
                        <a:t> </a:t>
                      </a:r>
                      <a:r>
                        <a:rPr sz="1400" b="0" i="0" u="none" dirty="0" err="1">
                          <a:solidFill>
                            <a:srgbClr val="333333"/>
                          </a:solidFill>
                          <a:latin typeface="Arial"/>
                        </a:rPr>
                        <a:t>pyörimään</a:t>
                      </a:r>
                      <a:r>
                        <a:rPr sz="1400" b="0" i="0" u="none" dirty="0">
                          <a:solidFill>
                            <a:srgbClr val="333333"/>
                          </a:solidFill>
                          <a:latin typeface="Arial"/>
                        </a:rPr>
                        <a:t> </a:t>
                      </a:r>
                      <a:r>
                        <a:rPr sz="1400" b="0" i="0" u="none" dirty="0" err="1">
                          <a:solidFill>
                            <a:srgbClr val="333333"/>
                          </a:solidFill>
                          <a:latin typeface="Arial"/>
                        </a:rPr>
                        <a:t>oikeaan</a:t>
                      </a:r>
                      <a:r>
                        <a:rPr sz="1400" b="0" i="0" u="none" dirty="0">
                          <a:solidFill>
                            <a:srgbClr val="333333"/>
                          </a:solidFill>
                          <a:latin typeface="Arial"/>
                        </a:rPr>
                        <a:t> </a:t>
                      </a:r>
                      <a:r>
                        <a:rPr sz="1400" b="0" i="0" u="none" dirty="0" err="1">
                          <a:solidFill>
                            <a:srgbClr val="333333"/>
                          </a:solidFill>
                          <a:latin typeface="Arial"/>
                        </a:rPr>
                        <a:t>suuntaan</a:t>
                      </a:r>
                      <a:r>
                        <a:rPr sz="1400" b="0" i="0" u="none" dirty="0">
                          <a:solidFill>
                            <a:srgbClr val="333333"/>
                          </a:solidFill>
                          <a:latin typeface="Arial"/>
                        </a:rPr>
                        <a:t>!
</a:t>
                      </a:r>
                      <a:r>
                        <a:rPr sz="1400" b="0" i="0" u="none" dirty="0" err="1">
                          <a:solidFill>
                            <a:srgbClr val="333333"/>
                          </a:solidFill>
                          <a:latin typeface="Arial"/>
                        </a:rPr>
                        <a:t>Itsemurhan</a:t>
                      </a:r>
                      <a:r>
                        <a:rPr sz="1400" b="0" i="0" u="none" dirty="0">
                          <a:solidFill>
                            <a:srgbClr val="333333"/>
                          </a:solidFill>
                          <a:latin typeface="Arial"/>
                        </a:rPr>
                        <a:t> </a:t>
                      </a:r>
                      <a:r>
                        <a:rPr sz="1400" b="0" i="0" u="none" dirty="0" err="1">
                          <a:solidFill>
                            <a:srgbClr val="333333"/>
                          </a:solidFill>
                          <a:latin typeface="Arial"/>
                        </a:rPr>
                        <a:t>partaalta</a:t>
                      </a:r>
                      <a:r>
                        <a:rPr sz="1400" b="0" i="0" u="none" dirty="0">
                          <a:solidFill>
                            <a:srgbClr val="333333"/>
                          </a:solidFill>
                          <a:latin typeface="Arial"/>
                        </a:rPr>
                        <a:t> </a:t>
                      </a:r>
                      <a:r>
                        <a:rPr sz="1400" b="0" i="0" u="none" dirty="0" err="1">
                          <a:solidFill>
                            <a:srgbClr val="333333"/>
                          </a:solidFill>
                          <a:latin typeface="Arial"/>
                        </a:rPr>
                        <a:t>päästy</a:t>
                      </a:r>
                      <a:r>
                        <a:rPr sz="1400" b="0" i="0" u="none" dirty="0">
                          <a:solidFill>
                            <a:srgbClr val="333333"/>
                          </a:solidFill>
                          <a:latin typeface="Arial"/>
                        </a:rPr>
                        <a:t> </a:t>
                      </a:r>
                      <a:r>
                        <a:rPr sz="1400" b="0" i="0" u="none" dirty="0" err="1">
                          <a:solidFill>
                            <a:srgbClr val="333333"/>
                          </a:solidFill>
                          <a:latin typeface="Arial"/>
                        </a:rPr>
                        <a:t>elämän</a:t>
                      </a:r>
                      <a:r>
                        <a:rPr sz="1400" b="0" i="0" u="none" dirty="0">
                          <a:solidFill>
                            <a:srgbClr val="333333"/>
                          </a:solidFill>
                          <a:latin typeface="Arial"/>
                        </a:rPr>
                        <a:t> </a:t>
                      </a:r>
                      <a:r>
                        <a:rPr sz="1400" b="0" i="0" u="none" dirty="0" err="1">
                          <a:solidFill>
                            <a:srgbClr val="333333"/>
                          </a:solidFill>
                          <a:latin typeface="Arial"/>
                        </a:rPr>
                        <a:t>iloon</a:t>
                      </a:r>
                      <a:r>
                        <a:rPr sz="1400" b="0" i="0" u="none" dirty="0">
                          <a:solidFill>
                            <a:srgbClr val="333333"/>
                          </a:solidFill>
                          <a:latin typeface="Arial"/>
                        </a:rPr>
                        <a:t> ja </a:t>
                      </a:r>
                      <a:r>
                        <a:rPr sz="1400" b="0" i="0" u="none" dirty="0" err="1">
                          <a:solidFill>
                            <a:srgbClr val="333333"/>
                          </a:solidFill>
                          <a:latin typeface="Arial"/>
                        </a:rPr>
                        <a:t>mielenterveys</a:t>
                      </a:r>
                      <a:r>
                        <a:rPr sz="1400" b="0" i="0" u="none" dirty="0">
                          <a:solidFill>
                            <a:srgbClr val="333333"/>
                          </a:solidFill>
                          <a:latin typeface="Arial"/>
                        </a:rPr>
                        <a:t> </a:t>
                      </a:r>
                      <a:r>
                        <a:rPr sz="1400" b="0" i="0" u="none" dirty="0" err="1">
                          <a:solidFill>
                            <a:srgbClr val="333333"/>
                          </a:solidFill>
                          <a:latin typeface="Arial"/>
                        </a:rPr>
                        <a:t>hyvällä</a:t>
                      </a:r>
                      <a:r>
                        <a:rPr sz="1400" b="0" i="0" u="none" dirty="0">
                          <a:solidFill>
                            <a:srgbClr val="333333"/>
                          </a:solidFill>
                          <a:latin typeface="Arial"/>
                        </a:rPr>
                        <a:t> </a:t>
                      </a:r>
                      <a:r>
                        <a:rPr sz="1400" b="0" i="0" u="none" dirty="0" err="1">
                          <a:solidFill>
                            <a:srgbClr val="333333"/>
                          </a:solidFill>
                          <a:latin typeface="Arial"/>
                        </a:rPr>
                        <a:t>mallilla</a:t>
                      </a:r>
                      <a:r>
                        <a:rPr sz="1400" b="0" i="0" u="none" dirty="0">
                          <a:solidFill>
                            <a:srgbClr val="333333"/>
                          </a:solidFill>
                          <a:latin typeface="Arial"/>
                        </a:rPr>
                        <a:t>!
ISO KIITOS❤️</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0">
                <a:tc>
                  <a:txBody>
                    <a:bodyPr/>
                    <a:lstStyle/>
                    <a:p>
                      <a:pPr algn="l"/>
                      <a:r>
                        <a:rPr sz="1400" b="0" i="0" u="none">
                          <a:solidFill>
                            <a:srgbClr val="333333"/>
                          </a:solidFill>
                          <a:latin typeface="Arial"/>
                        </a:rPr>
                        <a:t>Avun saaminen oli helppo ja asiat eteni hyvään tahtiin</a:t>
                      </a:r>
                    </a:p>
                  </a:txBody>
                  <a:tcPr>
                    <a:solidFill>
                      <a:srgbClr val="EFEFEF"/>
                    </a:solidFill>
                  </a:tcPr>
                </a:tc>
                <a:extLst>
                  <a:ext uri="{0D108BD9-81ED-4DB2-BD59-A6C34878D82A}">
                    <a16:rowId xmlns:a16="http://schemas.microsoft.com/office/drawing/2014/main" val="10002"/>
                  </a:ext>
                </a:extLst>
              </a:tr>
              <a:tr h="0">
                <a:tc>
                  <a:txBody>
                    <a:bodyPr/>
                    <a:lstStyle/>
                    <a:p>
                      <a:pPr algn="l"/>
                      <a:r>
                        <a:rPr sz="1400" b="0" i="0" u="none">
                          <a:solidFill>
                            <a:srgbClr val="333333"/>
                          </a:solidFill>
                          <a:latin typeface="Arial"/>
                        </a:rPr>
                        <a:t>Zempistä on ollut hyötyä ja se on tosi viihtyisä</a:t>
                      </a:r>
                    </a:p>
                  </a:txBody>
                  <a:tcPr/>
                </a:tc>
                <a:extLst>
                  <a:ext uri="{0D108BD9-81ED-4DB2-BD59-A6C34878D82A}">
                    <a16:rowId xmlns:a16="http://schemas.microsoft.com/office/drawing/2014/main" val="10003"/>
                  </a:ext>
                </a:extLst>
              </a:tr>
              <a:tr h="0">
                <a:tc>
                  <a:txBody>
                    <a:bodyPr/>
                    <a:lstStyle/>
                    <a:p>
                      <a:pPr algn="l"/>
                      <a:r>
                        <a:rPr sz="1400" b="0" i="0" u="none">
                          <a:solidFill>
                            <a:srgbClr val="333333"/>
                          </a:solidFill>
                          <a:latin typeface="Arial"/>
                        </a:rPr>
                        <a:t>Jennalle on aina helppo puhua ja hän ymmärtää. Maalaukset seinillä on kivoja ja ilmoitustaulu on monipuolinen.</a:t>
                      </a:r>
                    </a:p>
                  </a:txBody>
                  <a:tcPr>
                    <a:solidFill>
                      <a:srgbClr val="EFEFEF"/>
                    </a:solidFill>
                  </a:tcPr>
                </a:tc>
                <a:extLst>
                  <a:ext uri="{0D108BD9-81ED-4DB2-BD59-A6C34878D82A}">
                    <a16:rowId xmlns:a16="http://schemas.microsoft.com/office/drawing/2014/main" val="10004"/>
                  </a:ext>
                </a:extLst>
              </a:tr>
              <a:tr h="0">
                <a:tc>
                  <a:txBody>
                    <a:bodyPr/>
                    <a:lstStyle/>
                    <a:p>
                      <a:pPr algn="l"/>
                      <a:r>
                        <a:rPr sz="1400" b="0" i="0" u="none">
                          <a:solidFill>
                            <a:srgbClr val="333333"/>
                          </a:solidFill>
                          <a:latin typeface="Arial"/>
                        </a:rPr>
                        <a:t>Ihanat aikuiset, viihtyisä</a:t>
                      </a:r>
                    </a:p>
                  </a:txBody>
                  <a:tcPr/>
                </a:tc>
                <a:extLst>
                  <a:ext uri="{0D108BD9-81ED-4DB2-BD59-A6C34878D82A}">
                    <a16:rowId xmlns:a16="http://schemas.microsoft.com/office/drawing/2014/main" val="10005"/>
                  </a:ext>
                </a:extLst>
              </a:tr>
              <a:tr h="0">
                <a:tc>
                  <a:txBody>
                    <a:bodyPr/>
                    <a:lstStyle/>
                    <a:p>
                      <a:pPr algn="l"/>
                      <a:r>
                        <a:rPr sz="1400" b="0" i="0" u="none">
                          <a:solidFill>
                            <a:srgbClr val="333333"/>
                          </a:solidFill>
                          <a:latin typeface="Arial"/>
                        </a:rPr>
                        <a:t>Oli kiva jutella kuulumisia ja käydä tehtäviä läpi yhdessä :)</a:t>
                      </a:r>
                    </a:p>
                  </a:txBody>
                  <a:tcPr>
                    <a:solidFill>
                      <a:srgbClr val="EFEFEF"/>
                    </a:solidFill>
                  </a:tcPr>
                </a:tc>
                <a:extLst>
                  <a:ext uri="{0D108BD9-81ED-4DB2-BD59-A6C34878D82A}">
                    <a16:rowId xmlns:a16="http://schemas.microsoft.com/office/drawing/2014/main" val="10006"/>
                  </a:ext>
                </a:extLst>
              </a:tr>
              <a:tr h="0">
                <a:tc>
                  <a:txBody>
                    <a:bodyPr/>
                    <a:lstStyle/>
                    <a:p>
                      <a:pPr algn="l"/>
                      <a:r>
                        <a:rPr sz="1400" b="0" i="0" u="none">
                          <a:solidFill>
                            <a:srgbClr val="333333"/>
                          </a:solidFill>
                          <a:latin typeface="Arial"/>
                        </a:rPr>
                        <a:t>Hyvä palvelu ja mukava asiointi</a:t>
                      </a:r>
                    </a:p>
                  </a:txBody>
                  <a:tcPr/>
                </a:tc>
                <a:extLst>
                  <a:ext uri="{0D108BD9-81ED-4DB2-BD59-A6C34878D82A}">
                    <a16:rowId xmlns:a16="http://schemas.microsoft.com/office/drawing/2014/main" val="10007"/>
                  </a:ext>
                </a:extLst>
              </a:tr>
              <a:tr h="0">
                <a:tc>
                  <a:txBody>
                    <a:bodyPr/>
                    <a:lstStyle/>
                    <a:p>
                      <a:pPr algn="l"/>
                      <a:r>
                        <a:rPr sz="1400" b="0" i="0" u="none">
                          <a:solidFill>
                            <a:srgbClr val="333333"/>
                          </a:solidFill>
                          <a:latin typeface="Arial"/>
                        </a:rPr>
                        <a:t>Henkilö, jonka etäkäynneillä olen käynnyt on asiallinen ja ystävällinen. Hän oli hyvä tasapaino hyvän kuuntelijan ja hyvän neuvon antajan välillä. Hän aina varmistaa, että tiedän voivani ottaa tarvittaessa ennen tai jälkeen ajan yhteyttä. Kun kerron jostain tilantesta ja hän ei pysty tarjota apua siihen (kuten talous tilanteet) hän aina antaa neuvoja ja kertoo mitkä palvelut ovat hyviä auttamaan siinä asiassa.</a:t>
                      </a:r>
                    </a:p>
                  </a:txBody>
                  <a:tcPr>
                    <a:solidFill>
                      <a:srgbClr val="EFEFEF"/>
                    </a:solidFill>
                  </a:tcPr>
                </a:tc>
                <a:extLst>
                  <a:ext uri="{0D108BD9-81ED-4DB2-BD59-A6C34878D82A}">
                    <a16:rowId xmlns:a16="http://schemas.microsoft.com/office/drawing/2014/main" val="10008"/>
                  </a:ext>
                </a:extLst>
              </a:tr>
              <a:tr h="0">
                <a:tc>
                  <a:txBody>
                    <a:bodyPr/>
                    <a:lstStyle/>
                    <a:p>
                      <a:pPr algn="l"/>
                      <a:r>
                        <a:rPr sz="1400" b="0" i="0" u="none">
                          <a:solidFill>
                            <a:srgbClr val="333333"/>
                          </a:solidFill>
                          <a:latin typeface="Arial"/>
                        </a:rPr>
                        <a:t>Saanut paljon tukea ajatuksiin ja tuntuu että minua kuunnellaan ja kiinnostaa</a:t>
                      </a:r>
                    </a:p>
                  </a:txBody>
                  <a:tcPr/>
                </a:tc>
                <a:extLst>
                  <a:ext uri="{0D108BD9-81ED-4DB2-BD59-A6C34878D82A}">
                    <a16:rowId xmlns:a16="http://schemas.microsoft.com/office/drawing/2014/main" val="10009"/>
                  </a:ext>
                </a:extLst>
              </a:tr>
              <a:tr h="0">
                <a:tc>
                  <a:txBody>
                    <a:bodyPr/>
                    <a:lstStyle/>
                    <a:p>
                      <a:pPr algn="l"/>
                      <a:r>
                        <a:rPr sz="1400" b="0" i="0" u="none">
                          <a:solidFill>
                            <a:srgbClr val="333333"/>
                          </a:solidFill>
                          <a:latin typeface="Arial"/>
                        </a:rPr>
                        <a:t>Hannele on ihana, luotettava ja helppoa puhua hänelle. Jos voisin nii antaisin 100/100 pistettä❤️</a:t>
                      </a:r>
                    </a:p>
                  </a:txBody>
                  <a:tcPr>
                    <a:solidFill>
                      <a:srgbClr val="EFEFEF"/>
                    </a:solidFill>
                  </a:tcPr>
                </a:tc>
                <a:extLst>
                  <a:ext uri="{0D108BD9-81ED-4DB2-BD59-A6C34878D82A}">
                    <a16:rowId xmlns:a16="http://schemas.microsoft.com/office/drawing/2014/main" val="10010"/>
                  </a:ext>
                </a:extLst>
              </a:tr>
              <a:tr h="0">
                <a:tc>
                  <a:txBody>
                    <a:bodyPr/>
                    <a:lstStyle/>
                    <a:p>
                      <a:pPr algn="l"/>
                      <a:r>
                        <a:rPr sz="1400" b="0" i="0" u="none">
                          <a:solidFill>
                            <a:srgbClr val="333333"/>
                          </a:solidFill>
                          <a:latin typeface="Arial"/>
                        </a:rPr>
                        <a:t>Mukavia ihmisiä</a:t>
                      </a:r>
                    </a:p>
                  </a:txBody>
                  <a:tcPr/>
                </a:tc>
                <a:extLst>
                  <a:ext uri="{0D108BD9-81ED-4DB2-BD59-A6C34878D82A}">
                    <a16:rowId xmlns:a16="http://schemas.microsoft.com/office/drawing/2014/main" val="10011"/>
                  </a:ext>
                </a:extLst>
              </a:tr>
              <a:tr h="0">
                <a:tc>
                  <a:txBody>
                    <a:bodyPr/>
                    <a:lstStyle/>
                    <a:p>
                      <a:pPr algn="l"/>
                      <a:r>
                        <a:rPr sz="1400" b="0" i="0" u="none">
                          <a:solidFill>
                            <a:srgbClr val="333333"/>
                          </a:solidFill>
                          <a:latin typeface="Arial"/>
                        </a:rPr>
                        <a:t>Ei ole</a:t>
                      </a:r>
                    </a:p>
                  </a:txBody>
                  <a:tcPr>
                    <a:solidFill>
                      <a:srgbClr val="EFEFEF"/>
                    </a:solidFill>
                  </a:tcPr>
                </a:tc>
                <a:extLst>
                  <a:ext uri="{0D108BD9-81ED-4DB2-BD59-A6C34878D82A}">
                    <a16:rowId xmlns:a16="http://schemas.microsoft.com/office/drawing/2014/main" val="10012"/>
                  </a:ext>
                </a:extLst>
              </a:tr>
              <a:tr h="0">
                <a:tc>
                  <a:txBody>
                    <a:bodyPr/>
                    <a:lstStyle/>
                    <a:p>
                      <a:pPr algn="l"/>
                      <a:r>
                        <a:rPr sz="1400" b="0" i="0" u="none" dirty="0" err="1">
                          <a:solidFill>
                            <a:srgbClr val="333333"/>
                          </a:solidFill>
                          <a:latin typeface="Arial"/>
                        </a:rPr>
                        <a:t>Ihana</a:t>
                      </a:r>
                      <a:r>
                        <a:rPr sz="1400" b="0" i="0" u="none" dirty="0">
                          <a:solidFill>
                            <a:srgbClr val="333333"/>
                          </a:solidFill>
                          <a:latin typeface="Arial"/>
                        </a:rPr>
                        <a:t> </a:t>
                      </a:r>
                      <a:r>
                        <a:rPr sz="1400" b="0" i="0" u="none" dirty="0" err="1">
                          <a:solidFill>
                            <a:srgbClr val="333333"/>
                          </a:solidFill>
                          <a:latin typeface="Arial"/>
                        </a:rPr>
                        <a:t>ihminen</a:t>
                      </a:r>
                      <a:r>
                        <a:rPr sz="1400" b="0" i="0" u="none" dirty="0">
                          <a:solidFill>
                            <a:srgbClr val="333333"/>
                          </a:solidFill>
                          <a:latin typeface="Arial"/>
                        </a:rPr>
                        <a:t> ja </a:t>
                      </a:r>
                      <a:r>
                        <a:rPr sz="1400" b="0" i="0" u="none" dirty="0" err="1">
                          <a:solidFill>
                            <a:srgbClr val="333333"/>
                          </a:solidFill>
                          <a:latin typeface="Arial"/>
                        </a:rPr>
                        <a:t>ymmärtäväinen</a:t>
                      </a:r>
                      <a:r>
                        <a:rPr sz="1400" b="0" i="0" u="none" dirty="0">
                          <a:solidFill>
                            <a:srgbClr val="333333"/>
                          </a:solidFill>
                          <a:latin typeface="Arial"/>
                        </a:rPr>
                        <a:t> :)</a:t>
                      </a:r>
                    </a:p>
                  </a:txBody>
                  <a:tcPr/>
                </a:tc>
                <a:extLst>
                  <a:ext uri="{0D108BD9-81ED-4DB2-BD59-A6C34878D82A}">
                    <a16:rowId xmlns:a16="http://schemas.microsoft.com/office/drawing/2014/main" val="1001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nvGraphicFramePr>
        <p:xfrm>
          <a:off x="254000" y="254000"/>
          <a:ext cx="11684000" cy="1524000"/>
        </p:xfrm>
        <a:graphic>
          <a:graphicData uri="http://schemas.openxmlformats.org/drawingml/2006/table">
            <a:tbl>
              <a:tblPr firstRow="1" bandRow="1"/>
              <a:tblGrid>
                <a:gridCol w="11684000">
                  <a:extLst>
                    <a:ext uri="{9D8B030D-6E8A-4147-A177-3AD203B41FA5}">
                      <a16:colId xmlns:a16="http://schemas.microsoft.com/office/drawing/2014/main" val="20000"/>
                    </a:ext>
                  </a:extLst>
                </a:gridCol>
              </a:tblGrid>
              <a:tr h="0">
                <a:tc>
                  <a:txBody>
                    <a:bodyPr/>
                    <a:lstStyle/>
                    <a:p>
                      <a:pPr algn="ctr"/>
                      <a:r>
                        <a:rPr sz="1400" b="1" i="0" u="none">
                          <a:solidFill>
                            <a:srgbClr val="333333"/>
                          </a:solidFill>
                          <a:latin typeface="Arial"/>
                        </a:rPr>
                        <a:t>Vastaukset</a:t>
                      </a:r>
                    </a:p>
                  </a:txBody>
                  <a:tcPr>
                    <a:lnB w="25400">
                      <a:solidFill>
                        <a:srgbClr val="124456"/>
                      </a:solidFill>
                    </a:lnB>
                  </a:tcPr>
                </a:tc>
                <a:extLst>
                  <a:ext uri="{0D108BD9-81ED-4DB2-BD59-A6C34878D82A}">
                    <a16:rowId xmlns:a16="http://schemas.microsoft.com/office/drawing/2014/main" val="10000"/>
                  </a:ext>
                </a:extLst>
              </a:tr>
              <a:tr h="0">
                <a:tc>
                  <a:txBody>
                    <a:bodyPr/>
                    <a:lstStyle/>
                    <a:p>
                      <a:pPr algn="l"/>
                      <a:r>
                        <a:rPr sz="1400" b="0" i="0" u="none">
                          <a:solidFill>
                            <a:srgbClr val="333333"/>
                          </a:solidFill>
                          <a:latin typeface="Arial"/>
                        </a:rPr>
                        <a:t>Komee paikka</a:t>
                      </a:r>
                    </a:p>
                  </a:txBody>
                  <a:tcPr>
                    <a:lnT w="25400" cap="flat" cmpd="sng" algn="ctr">
                      <a:solidFill>
                        <a:srgbClr val="124456"/>
                      </a:solidFill>
                      <a:prstDash val="solid"/>
                      <a:round/>
                      <a:headEnd type="none" w="med" len="med"/>
                      <a:tailEnd type="none" w="med" len="med"/>
                    </a:lnT>
                    <a:solidFill>
                      <a:srgbClr val="EFEFEF"/>
                    </a:solidFill>
                  </a:tcPr>
                </a:tc>
                <a:extLst>
                  <a:ext uri="{0D108BD9-81ED-4DB2-BD59-A6C34878D82A}">
                    <a16:rowId xmlns:a16="http://schemas.microsoft.com/office/drawing/2014/main" val="10001"/>
                  </a:ext>
                </a:extLst>
              </a:tr>
              <a:tr h="0">
                <a:tc>
                  <a:txBody>
                    <a:bodyPr/>
                    <a:lstStyle/>
                    <a:p>
                      <a:pPr algn="l"/>
                      <a:r>
                        <a:rPr sz="1400" b="0" i="0" u="none">
                          <a:solidFill>
                            <a:srgbClr val="333333"/>
                          </a:solidFill>
                          <a:latin typeface="Arial"/>
                        </a:rPr>
                        <a:t>Koin avun hakemisen/ käynneille tulemisen helpoksi, koska vastaanotto oli mukava ja minusta tuntui heti alkujaan, että minua kuunnellaan.</a:t>
                      </a:r>
                    </a:p>
                  </a:txBody>
                  <a:tcPr/>
                </a:tc>
                <a:extLst>
                  <a:ext uri="{0D108BD9-81ED-4DB2-BD59-A6C34878D82A}">
                    <a16:rowId xmlns:a16="http://schemas.microsoft.com/office/drawing/2014/main" val="10002"/>
                  </a:ext>
                </a:extLst>
              </a:tr>
              <a:tr h="0">
                <a:tc>
                  <a:txBody>
                    <a:bodyPr/>
                    <a:lstStyle/>
                    <a:p>
                      <a:pPr algn="l"/>
                      <a:r>
                        <a:rPr sz="1400" b="0" i="0" u="none">
                          <a:solidFill>
                            <a:srgbClr val="333333"/>
                          </a:solidFill>
                          <a:latin typeface="Arial"/>
                        </a:rPr>
                        <a:t>mukava henkilökunta ja kiva että kyseltiin paljon ettei tarvinnut miettiä itse mitä sanoa vaan osattiin kysyä paljon tietoa</a:t>
                      </a:r>
                    </a:p>
                  </a:txBody>
                  <a:tcPr>
                    <a:solidFill>
                      <a:srgbClr val="EFEFEF"/>
                    </a:solidFill>
                  </a:tcPr>
                </a:tc>
                <a:extLst>
                  <a:ext uri="{0D108BD9-81ED-4DB2-BD59-A6C34878D82A}">
                    <a16:rowId xmlns:a16="http://schemas.microsoft.com/office/drawing/2014/main" val="10003"/>
                  </a:ext>
                </a:extLst>
              </a:tr>
              <a:tr h="0">
                <a:tc>
                  <a:txBody>
                    <a:bodyPr/>
                    <a:lstStyle/>
                    <a:p>
                      <a:pPr algn="l"/>
                      <a:r>
                        <a:rPr sz="1400" b="0" i="0" u="none">
                          <a:solidFill>
                            <a:srgbClr val="333333"/>
                          </a:solidFill>
                          <a:latin typeface="Arial"/>
                        </a:rPr>
                        <a:t>Kiitoa ihanalle pialle oon saanu paljon uusia näkökulmia mun ajatuksii joka on auttanu mua arjessa ja asioiden läpi käymisessä! &lt;3</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Parantamisen varaa:</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14</a:t>
            </a:r>
          </a:p>
        </p:txBody>
      </p:sp>
      <p:graphicFrame>
        <p:nvGraphicFramePr>
          <p:cNvPr id="4" name="New Table"/>
          <p:cNvGraphicFramePr>
            <a:graphicFrameLocks noGrp="1"/>
          </p:cNvGraphicFramePr>
          <p:nvPr/>
        </p:nvGraphicFramePr>
        <p:xfrm>
          <a:off x="254000" y="1092200"/>
          <a:ext cx="11684000" cy="4785360"/>
        </p:xfrm>
        <a:graphic>
          <a:graphicData uri="http://schemas.openxmlformats.org/drawingml/2006/table">
            <a:tbl>
              <a:tblPr firstRow="1" bandRow="1"/>
              <a:tblGrid>
                <a:gridCol w="11684000">
                  <a:extLst>
                    <a:ext uri="{9D8B030D-6E8A-4147-A177-3AD203B41FA5}">
                      <a16:colId xmlns:a16="http://schemas.microsoft.com/office/drawing/2014/main" val="20000"/>
                    </a:ext>
                  </a:extLst>
                </a:gridCol>
              </a:tblGrid>
              <a:tr h="0">
                <a:tc>
                  <a:txBody>
                    <a:bodyPr/>
                    <a:lstStyle/>
                    <a:p>
                      <a:pPr algn="ctr"/>
                      <a:r>
                        <a:rPr sz="1400" b="1" i="0" u="none">
                          <a:solidFill>
                            <a:srgbClr val="333333"/>
                          </a:solidFill>
                          <a:latin typeface="Arial"/>
                        </a:rPr>
                        <a:t>Vastaukset</a:t>
                      </a:r>
                    </a:p>
                  </a:txBody>
                  <a:tcPr>
                    <a:lnB w="25400">
                      <a:solidFill>
                        <a:srgbClr val="124456"/>
                      </a:solidFill>
                    </a:lnB>
                  </a:tcPr>
                </a:tc>
                <a:extLst>
                  <a:ext uri="{0D108BD9-81ED-4DB2-BD59-A6C34878D82A}">
                    <a16:rowId xmlns:a16="http://schemas.microsoft.com/office/drawing/2014/main" val="10000"/>
                  </a:ext>
                </a:extLst>
              </a:tr>
              <a:tr h="0">
                <a:tc>
                  <a:txBody>
                    <a:bodyPr/>
                    <a:lstStyle/>
                    <a:p>
                      <a:pPr algn="l"/>
                      <a:r>
                        <a:rPr sz="1400" b="0" i="0" u="none">
                          <a:solidFill>
                            <a:srgbClr val="333333"/>
                          </a:solidFill>
                          <a:latin typeface="Arial"/>
                        </a:rPr>
                        <a:t>Ei ole mitään lisättävää</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0">
                <a:tc>
                  <a:txBody>
                    <a:bodyPr/>
                    <a:lstStyle/>
                    <a:p>
                      <a:pPr algn="l"/>
                      <a:r>
                        <a:rPr sz="1400" b="0" i="0" u="none">
                          <a:solidFill>
                            <a:srgbClr val="333333"/>
                          </a:solidFill>
                          <a:latin typeface="Arial"/>
                        </a:rPr>
                        <a:t>Ei ole</a:t>
                      </a:r>
                    </a:p>
                  </a:txBody>
                  <a:tcPr>
                    <a:solidFill>
                      <a:srgbClr val="EFEFEF"/>
                    </a:solidFill>
                  </a:tcPr>
                </a:tc>
                <a:extLst>
                  <a:ext uri="{0D108BD9-81ED-4DB2-BD59-A6C34878D82A}">
                    <a16:rowId xmlns:a16="http://schemas.microsoft.com/office/drawing/2014/main" val="10002"/>
                  </a:ext>
                </a:extLst>
              </a:tr>
              <a:tr h="0">
                <a:tc>
                  <a:txBody>
                    <a:bodyPr/>
                    <a:lstStyle/>
                    <a:p>
                      <a:pPr algn="l"/>
                      <a:r>
                        <a:rPr sz="1400" b="0" i="0" u="none">
                          <a:solidFill>
                            <a:srgbClr val="333333"/>
                          </a:solidFill>
                          <a:latin typeface="Arial"/>
                        </a:rPr>
                        <a:t>Hierontatuoli lol</a:t>
                      </a:r>
                    </a:p>
                  </a:txBody>
                  <a:tcPr/>
                </a:tc>
                <a:extLst>
                  <a:ext uri="{0D108BD9-81ED-4DB2-BD59-A6C34878D82A}">
                    <a16:rowId xmlns:a16="http://schemas.microsoft.com/office/drawing/2014/main" val="10003"/>
                  </a:ext>
                </a:extLst>
              </a:tr>
              <a:tr h="0">
                <a:tc>
                  <a:txBody>
                    <a:bodyPr/>
                    <a:lstStyle/>
                    <a:p>
                      <a:pPr algn="l"/>
                      <a:r>
                        <a:rPr sz="1400" b="0" i="0" u="none">
                          <a:solidFill>
                            <a:srgbClr val="333333"/>
                          </a:solidFill>
                          <a:latin typeface="Arial"/>
                        </a:rPr>
                        <a:t>Ei ole</a:t>
                      </a:r>
                    </a:p>
                  </a:txBody>
                  <a:tcPr>
                    <a:solidFill>
                      <a:srgbClr val="EFEFEF"/>
                    </a:solidFill>
                  </a:tcPr>
                </a:tc>
                <a:extLst>
                  <a:ext uri="{0D108BD9-81ED-4DB2-BD59-A6C34878D82A}">
                    <a16:rowId xmlns:a16="http://schemas.microsoft.com/office/drawing/2014/main" val="10004"/>
                  </a:ext>
                </a:extLst>
              </a:tr>
              <a:tr h="0">
                <a:tc>
                  <a:txBody>
                    <a:bodyPr/>
                    <a:lstStyle/>
                    <a:p>
                      <a:pPr algn="l"/>
                      <a:r>
                        <a:rPr sz="1400" b="0" i="0" u="none">
                          <a:solidFill>
                            <a:srgbClr val="333333"/>
                          </a:solidFill>
                          <a:latin typeface="Arial"/>
                        </a:rPr>
                        <a:t>-</a:t>
                      </a:r>
                    </a:p>
                  </a:txBody>
                  <a:tcPr/>
                </a:tc>
                <a:extLst>
                  <a:ext uri="{0D108BD9-81ED-4DB2-BD59-A6C34878D82A}">
                    <a16:rowId xmlns:a16="http://schemas.microsoft.com/office/drawing/2014/main" val="10005"/>
                  </a:ext>
                </a:extLst>
              </a:tr>
              <a:tr h="0">
                <a:tc>
                  <a:txBody>
                    <a:bodyPr/>
                    <a:lstStyle/>
                    <a:p>
                      <a:pPr algn="l"/>
                      <a:r>
                        <a:rPr sz="1400" b="0" i="0" u="none">
                          <a:solidFill>
                            <a:srgbClr val="333333"/>
                          </a:solidFill>
                          <a:latin typeface="Arial"/>
                        </a:rPr>
                        <a:t>Ei missään</a:t>
                      </a:r>
                    </a:p>
                  </a:txBody>
                  <a:tcPr>
                    <a:solidFill>
                      <a:srgbClr val="EFEFEF"/>
                    </a:solidFill>
                  </a:tcPr>
                </a:tc>
                <a:extLst>
                  <a:ext uri="{0D108BD9-81ED-4DB2-BD59-A6C34878D82A}">
                    <a16:rowId xmlns:a16="http://schemas.microsoft.com/office/drawing/2014/main" val="10006"/>
                  </a:ext>
                </a:extLst>
              </a:tr>
              <a:tr h="0">
                <a:tc>
                  <a:txBody>
                    <a:bodyPr/>
                    <a:lstStyle/>
                    <a:p>
                      <a:pPr algn="l"/>
                      <a:r>
                        <a:rPr sz="1400" b="0" i="0" u="none">
                          <a:solidFill>
                            <a:srgbClr val="333333"/>
                          </a:solidFill>
                          <a:latin typeface="Arial"/>
                        </a:rPr>
                        <a:t>Olisi kivaa jos toimistoja tiloja käyneille voisi lisätä esim. Sipooseen.</a:t>
                      </a:r>
                    </a:p>
                  </a:txBody>
                  <a:tcPr/>
                </a:tc>
                <a:extLst>
                  <a:ext uri="{0D108BD9-81ED-4DB2-BD59-A6C34878D82A}">
                    <a16:rowId xmlns:a16="http://schemas.microsoft.com/office/drawing/2014/main" val="10007"/>
                  </a:ext>
                </a:extLst>
              </a:tr>
              <a:tr h="0">
                <a:tc>
                  <a:txBody>
                    <a:bodyPr/>
                    <a:lstStyle/>
                    <a:p>
                      <a:pPr algn="l"/>
                      <a:r>
                        <a:rPr sz="1400" b="0" i="0" u="none">
                          <a:solidFill>
                            <a:srgbClr val="333333"/>
                          </a:solidFill>
                          <a:latin typeface="Arial"/>
                        </a:rPr>
                        <a:t>En keksi</a:t>
                      </a:r>
                    </a:p>
                  </a:txBody>
                  <a:tcPr>
                    <a:solidFill>
                      <a:srgbClr val="EFEFEF"/>
                    </a:solidFill>
                  </a:tcPr>
                </a:tc>
                <a:extLst>
                  <a:ext uri="{0D108BD9-81ED-4DB2-BD59-A6C34878D82A}">
                    <a16:rowId xmlns:a16="http://schemas.microsoft.com/office/drawing/2014/main" val="10008"/>
                  </a:ext>
                </a:extLst>
              </a:tr>
              <a:tr h="0">
                <a:tc>
                  <a:txBody>
                    <a:bodyPr/>
                    <a:lstStyle/>
                    <a:p>
                      <a:pPr algn="l"/>
                      <a:r>
                        <a:rPr sz="1400" b="0" i="0" u="none">
                          <a:solidFill>
                            <a:srgbClr val="333333"/>
                          </a:solidFill>
                          <a:latin typeface="Arial"/>
                        </a:rPr>
                        <a:t>ei ole</a:t>
                      </a:r>
                    </a:p>
                  </a:txBody>
                  <a:tcPr/>
                </a:tc>
                <a:extLst>
                  <a:ext uri="{0D108BD9-81ED-4DB2-BD59-A6C34878D82A}">
                    <a16:rowId xmlns:a16="http://schemas.microsoft.com/office/drawing/2014/main" val="10009"/>
                  </a:ext>
                </a:extLst>
              </a:tr>
              <a:tr h="0">
                <a:tc>
                  <a:txBody>
                    <a:bodyPr/>
                    <a:lstStyle/>
                    <a:p>
                      <a:pPr algn="l"/>
                      <a:r>
                        <a:rPr sz="1400" b="0" i="0" u="none">
                          <a:solidFill>
                            <a:srgbClr val="333333"/>
                          </a:solidFill>
                          <a:latin typeface="Arial"/>
                        </a:rPr>
                        <a:t>Ei ole</a:t>
                      </a:r>
                    </a:p>
                  </a:txBody>
                  <a:tcPr>
                    <a:solidFill>
                      <a:srgbClr val="EFEFEF"/>
                    </a:solidFill>
                  </a:tcPr>
                </a:tc>
                <a:extLst>
                  <a:ext uri="{0D108BD9-81ED-4DB2-BD59-A6C34878D82A}">
                    <a16:rowId xmlns:a16="http://schemas.microsoft.com/office/drawing/2014/main" val="10010"/>
                  </a:ext>
                </a:extLst>
              </a:tr>
              <a:tr h="0">
                <a:tc>
                  <a:txBody>
                    <a:bodyPr/>
                    <a:lstStyle/>
                    <a:p>
                      <a:pPr algn="l"/>
                      <a:r>
                        <a:rPr sz="1400" b="0" i="0" u="none">
                          <a:solidFill>
                            <a:srgbClr val="333333"/>
                          </a:solidFill>
                          <a:latin typeface="Arial"/>
                        </a:rPr>
                        <a:t>Voisi olla selkeämmin, että miten apua täältä saa ja minne kuuluu soittaa. Jouduin soittamaan moneen numeroon ennen kuin ymmärsin saada ajan tänne.</a:t>
                      </a:r>
                    </a:p>
                  </a:txBody>
                  <a:tcPr/>
                </a:tc>
                <a:extLst>
                  <a:ext uri="{0D108BD9-81ED-4DB2-BD59-A6C34878D82A}">
                    <a16:rowId xmlns:a16="http://schemas.microsoft.com/office/drawing/2014/main" val="10011"/>
                  </a:ext>
                </a:extLst>
              </a:tr>
              <a:tr h="0">
                <a:tc>
                  <a:txBody>
                    <a:bodyPr/>
                    <a:lstStyle/>
                    <a:p>
                      <a:pPr algn="l"/>
                      <a:r>
                        <a:rPr sz="1400" b="0" i="0" u="none">
                          <a:solidFill>
                            <a:srgbClr val="333333"/>
                          </a:solidFill>
                          <a:latin typeface="Arial"/>
                        </a:rPr>
                        <a:t>Huone vois olla lämpimämpi</a:t>
                      </a:r>
                    </a:p>
                  </a:txBody>
                  <a:tcPr>
                    <a:solidFill>
                      <a:srgbClr val="EFEFEF"/>
                    </a:solidFill>
                  </a:tcPr>
                </a:tc>
                <a:extLst>
                  <a:ext uri="{0D108BD9-81ED-4DB2-BD59-A6C34878D82A}">
                    <a16:rowId xmlns:a16="http://schemas.microsoft.com/office/drawing/2014/main" val="10012"/>
                  </a:ext>
                </a:extLst>
              </a:tr>
              <a:tr h="0">
                <a:tc>
                  <a:txBody>
                    <a:bodyPr/>
                    <a:lstStyle/>
                    <a:p>
                      <a:pPr algn="l"/>
                      <a:r>
                        <a:rPr sz="1400" b="0" i="0" u="none">
                          <a:solidFill>
                            <a:srgbClr val="333333"/>
                          </a:solidFill>
                          <a:latin typeface="Arial"/>
                        </a:rPr>
                        <a:t>isompi sohva jossa saa jalat pitkäksi :)</a:t>
                      </a:r>
                    </a:p>
                  </a:txBody>
                  <a:tcPr/>
                </a:tc>
                <a:extLst>
                  <a:ext uri="{0D108BD9-81ED-4DB2-BD59-A6C34878D82A}">
                    <a16:rowId xmlns:a16="http://schemas.microsoft.com/office/drawing/2014/main" val="10013"/>
                  </a:ext>
                </a:extLst>
              </a:tr>
              <a:tr h="0">
                <a:tc>
                  <a:txBody>
                    <a:bodyPr/>
                    <a:lstStyle/>
                    <a:p>
                      <a:pPr algn="l"/>
                      <a:r>
                        <a:rPr sz="1400" b="0" i="0" u="none">
                          <a:solidFill>
                            <a:srgbClr val="333333"/>
                          </a:solidFill>
                          <a:latin typeface="Arial"/>
                        </a:rPr>
                        <a:t>Tilat haisee pahalta</a:t>
                      </a:r>
                    </a:p>
                  </a:txBody>
                  <a:tcPr>
                    <a:solidFill>
                      <a:srgbClr val="EFEFEF"/>
                    </a:solidFill>
                  </a:tcPr>
                </a:tc>
                <a:extLst>
                  <a:ext uri="{0D108BD9-81ED-4DB2-BD59-A6C34878D82A}">
                    <a16:rowId xmlns:a16="http://schemas.microsoft.com/office/drawing/2014/main" val="1001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49D904D-2281-1FE1-A804-FBC4F1C79508}"/>
              </a:ext>
            </a:extLst>
          </p:cNvPr>
          <p:cNvSpPr>
            <a:spLocks noGrp="1"/>
          </p:cNvSpPr>
          <p:nvPr>
            <p:ph type="ctrTitle"/>
          </p:nvPr>
        </p:nvSpPr>
        <p:spPr/>
        <p:txBody>
          <a:bodyPr/>
          <a:lstStyle/>
          <a:p>
            <a:endParaRPr lang="fi-FI"/>
          </a:p>
        </p:txBody>
      </p:sp>
    </p:spTree>
    <p:extLst>
      <p:ext uri="{BB962C8B-B14F-4D97-AF65-F5344CB8AC3E}">
        <p14:creationId xmlns:p14="http://schemas.microsoft.com/office/powerpoint/2010/main" val="82076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Käynti on</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dirty="0" err="1">
                <a:solidFill>
                  <a:srgbClr val="333333"/>
                </a:solidFill>
                <a:latin typeface="Arial"/>
              </a:rPr>
              <a:t>Vastaajien</a:t>
            </a:r>
            <a:r>
              <a:rPr sz="1400" b="0" i="0" u="none" dirty="0">
                <a:solidFill>
                  <a:srgbClr val="333333"/>
                </a:solidFill>
                <a:latin typeface="Arial"/>
              </a:rPr>
              <a:t> </a:t>
            </a:r>
            <a:r>
              <a:rPr sz="1400" b="0" i="0" u="none" dirty="0" err="1">
                <a:solidFill>
                  <a:srgbClr val="333333"/>
                </a:solidFill>
                <a:latin typeface="Arial"/>
              </a:rPr>
              <a:t>määrä</a:t>
            </a:r>
            <a:r>
              <a:rPr sz="1400" b="0" i="0" u="none" dirty="0">
                <a:solidFill>
                  <a:srgbClr val="333333"/>
                </a:solidFill>
                <a:latin typeface="Arial"/>
              </a:rPr>
              <a:t>: 49</a:t>
            </a:r>
          </a:p>
        </p:txBody>
      </p:sp>
      <p:graphicFrame>
        <p:nvGraphicFramePr>
          <p:cNvPr id="4" name="ChartObject"/>
          <p:cNvGraphicFramePr/>
          <p:nvPr>
            <p:extLst>
              <p:ext uri="{D42A27DB-BD31-4B8C-83A1-F6EECF244321}">
                <p14:modId xmlns:p14="http://schemas.microsoft.com/office/powerpoint/2010/main" val="1641011939"/>
              </p:ext>
            </p:extLst>
          </p:nvPr>
        </p:nvGraphicFramePr>
        <p:xfrm>
          <a:off x="254000" y="10922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Ikäni</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1583537176"/>
              </p:ext>
            </p:extLst>
          </p:nvPr>
        </p:nvGraphicFramePr>
        <p:xfrm>
          <a:off x="254000" y="10922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Sukupuoleni</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2632094607"/>
              </p:ext>
            </p:extLst>
          </p:nvPr>
        </p:nvGraphicFramePr>
        <p:xfrm>
          <a:off x="254000" y="10922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Kotikuntani</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119445872"/>
              </p:ext>
            </p:extLst>
          </p:nvPr>
        </p:nvGraphicFramePr>
        <p:xfrm>
          <a:off x="254000" y="10922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Toimipaikka/yksikkö, jossa asioin</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3743722911"/>
              </p:ext>
            </p:extLst>
          </p:nvPr>
        </p:nvGraphicFramePr>
        <p:xfrm>
          <a:off x="254000" y="10922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1270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endParaRPr/>
          </a:p>
        </p:txBody>
      </p:sp>
      <p:sp>
        <p:nvSpPr>
          <p:cNvPr id="3" name="New shape"/>
          <p:cNvSpPr/>
          <p:nvPr/>
        </p:nvSpPr>
        <p:spPr>
          <a:xfrm>
            <a:off x="254000" y="4572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1364685309"/>
              </p:ext>
            </p:extLst>
          </p:nvPr>
        </p:nvGraphicFramePr>
        <p:xfrm>
          <a:off x="254000" y="861060"/>
          <a:ext cx="9406466"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9660466" y="632460"/>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err="1">
                <a:solidFill>
                  <a:prstClr val="black"/>
                </a:solidFill>
                <a:latin typeface="Arial" pitchFamily="34" charset="0"/>
              </a:rPr>
              <a:t>Keskiarvo</a:t>
            </a:r>
            <a:endParaRPr sz="1400" dirty="0">
              <a:solidFill>
                <a:prstClr val="black"/>
              </a:solidFill>
              <a:latin typeface="Arial" pitchFamily="34" charset="0"/>
            </a:endParaRPr>
          </a:p>
        </p:txBody>
      </p:sp>
      <p:sp>
        <p:nvSpPr>
          <p:cNvPr id="6" name="New shape"/>
          <p:cNvSpPr/>
          <p:nvPr/>
        </p:nvSpPr>
        <p:spPr>
          <a:xfrm>
            <a:off x="9660466" y="861060"/>
            <a:ext cx="1270000" cy="40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pitchFamily="34" charset="0"/>
              </a:rPr>
              <a:t>1,6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4384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600" b="1" i="0" u="none">
                <a:latin typeface="Arial" pitchFamily="34" charset="0"/>
              </a:rPr>
              <a:t>Miksi tulit palveluun?</a:t>
            </a:r>
          </a:p>
        </p:txBody>
      </p:sp>
      <p:sp>
        <p:nvSpPr>
          <p:cNvPr id="3" name="New shape"/>
          <p:cNvSpPr/>
          <p:nvPr/>
        </p:nvSpPr>
        <p:spPr>
          <a:xfrm>
            <a:off x="254000" y="68834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 valittujen vastausten lukumäärä: 131</a:t>
            </a:r>
          </a:p>
        </p:txBody>
      </p:sp>
      <p:graphicFrame>
        <p:nvGraphicFramePr>
          <p:cNvPr id="4" name="ChartObject"/>
          <p:cNvGraphicFramePr/>
          <p:nvPr>
            <p:extLst>
              <p:ext uri="{D42A27DB-BD31-4B8C-83A1-F6EECF244321}">
                <p14:modId xmlns:p14="http://schemas.microsoft.com/office/powerpoint/2010/main" val="3876890343"/>
              </p:ext>
            </p:extLst>
          </p:nvPr>
        </p:nvGraphicFramePr>
        <p:xfrm>
          <a:off x="254000" y="10922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1270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endParaRPr/>
          </a:p>
        </p:txBody>
      </p:sp>
      <p:sp>
        <p:nvSpPr>
          <p:cNvPr id="3" name="New shape"/>
          <p:cNvSpPr/>
          <p:nvPr/>
        </p:nvSpPr>
        <p:spPr>
          <a:xfrm>
            <a:off x="254000" y="4572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400" b="0" i="0" u="none">
                <a:solidFill>
                  <a:srgbClr val="333333"/>
                </a:solidFill>
                <a:latin typeface="Arial"/>
              </a:rPr>
              <a:t>Vastaajien määrä: 49</a:t>
            </a:r>
          </a:p>
        </p:txBody>
      </p:sp>
      <p:graphicFrame>
        <p:nvGraphicFramePr>
          <p:cNvPr id="4" name="ChartObject"/>
          <p:cNvGraphicFramePr/>
          <p:nvPr>
            <p:extLst>
              <p:ext uri="{D42A27DB-BD31-4B8C-83A1-F6EECF244321}">
                <p14:modId xmlns:p14="http://schemas.microsoft.com/office/powerpoint/2010/main" val="1276531258"/>
              </p:ext>
            </p:extLst>
          </p:nvPr>
        </p:nvGraphicFramePr>
        <p:xfrm>
          <a:off x="254000" y="861060"/>
          <a:ext cx="88138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9381067" y="632460"/>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err="1">
                <a:solidFill>
                  <a:prstClr val="black"/>
                </a:solidFill>
                <a:latin typeface="Arial" pitchFamily="34" charset="0"/>
              </a:rPr>
              <a:t>Keskiarvo</a:t>
            </a:r>
            <a:endParaRPr sz="1400" dirty="0">
              <a:solidFill>
                <a:prstClr val="black"/>
              </a:solidFill>
              <a:latin typeface="Arial" pitchFamily="34" charset="0"/>
            </a:endParaRPr>
          </a:p>
        </p:txBody>
      </p:sp>
      <p:sp>
        <p:nvSpPr>
          <p:cNvPr id="6" name="New shape"/>
          <p:cNvSpPr/>
          <p:nvPr/>
        </p:nvSpPr>
        <p:spPr>
          <a:xfrm>
            <a:off x="9381067" y="1036320"/>
            <a:ext cx="1270000" cy="20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a:solidFill>
                  <a:prstClr val="black"/>
                </a:solidFill>
                <a:latin typeface="Arial" pitchFamily="34" charset="0"/>
              </a:rPr>
              <a:t>1,4</a:t>
            </a:r>
          </a:p>
        </p:txBody>
      </p:sp>
      <p:sp>
        <p:nvSpPr>
          <p:cNvPr id="7" name="New shape"/>
          <p:cNvSpPr/>
          <p:nvPr/>
        </p:nvSpPr>
        <p:spPr>
          <a:xfrm>
            <a:off x="9381067" y="3068320"/>
            <a:ext cx="1270000" cy="20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a:solidFill>
                  <a:prstClr val="black"/>
                </a:solidFill>
                <a:latin typeface="Arial" pitchFamily="34" charset="0"/>
              </a:rPr>
              <a:t>1,2</a:t>
            </a:r>
          </a:p>
        </p:txBody>
      </p:sp>
    </p:spTree>
  </p:cSld>
  <p:clrMapOvr>
    <a:masterClrMapping/>
  </p:clrMapOvr>
</p:sld>
</file>

<file path=ppt/theme/theme1.xml><?xml version="1.0" encoding="utf-8"?>
<a:theme xmlns:a="http://schemas.openxmlformats.org/drawingml/2006/main" name="Vaaleanpunainen-teema">
  <a:themeElements>
    <a:clrScheme name="Itä-Uusimaa">
      <a:dk1>
        <a:srgbClr val="3F5FA7"/>
      </a:dk1>
      <a:lt1>
        <a:sysClr val="window" lastClr="FFFFFF"/>
      </a:lt1>
      <a:dk2>
        <a:srgbClr val="3F5FA7"/>
      </a:dk2>
      <a:lt2>
        <a:srgbClr val="FFFFFF"/>
      </a:lt2>
      <a:accent1>
        <a:srgbClr val="3F5FA7"/>
      </a:accent1>
      <a:accent2>
        <a:srgbClr val="F4AACC"/>
      </a:accent2>
      <a:accent3>
        <a:srgbClr val="399A67"/>
      </a:accent3>
      <a:accent4>
        <a:srgbClr val="EBB815"/>
      </a:accent4>
      <a:accent5>
        <a:srgbClr val="CA4154"/>
      </a:accent5>
      <a:accent6>
        <a:srgbClr val="000000"/>
      </a:accent6>
      <a:hlink>
        <a:srgbClr val="000000"/>
      </a:hlink>
      <a:folHlink>
        <a:srgbClr val="000000"/>
      </a:folHlink>
    </a:clrScheme>
    <a:fontScheme name="Itä-Uusimaa">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2" id="{4D6395C3-C13C-4D00-AFDC-F5AEC0FCC9E3}" vid="{EAFAC14D-D677-4353-962F-96FC0961039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8E1DEB3F296AB1449F76A9EA874C485F" ma:contentTypeVersion="11" ma:contentTypeDescription="Luo uusi asiakirja." ma:contentTypeScope="" ma:versionID="f8a7face77360d3764e2ffe27fd390ff">
  <xsd:schema xmlns:xsd="http://www.w3.org/2001/XMLSchema" xmlns:xs="http://www.w3.org/2001/XMLSchema" xmlns:p="http://schemas.microsoft.com/office/2006/metadata/properties" xmlns:ns2="1cc79167-174a-4e0e-9380-6cd6011491f1" xmlns:ns3="4e02a92c-ba6c-4fca-9921-b80ca84cd99d" targetNamespace="http://schemas.microsoft.com/office/2006/metadata/properties" ma:root="true" ma:fieldsID="23dc0dd0207d881b500c68af04c998dc" ns2:_="" ns3:_="">
    <xsd:import namespace="1cc79167-174a-4e0e-9380-6cd6011491f1"/>
    <xsd:import namespace="4e02a92c-ba6c-4fca-9921-b80ca84cd99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c79167-174a-4e0e-9380-6cd6011491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Kuvien tunnisteet" ma:readOnly="false" ma:fieldId="{5cf76f15-5ced-4ddc-b409-7134ff3c332f}" ma:taxonomyMulti="true" ma:sspId="e0ce188e-25b6-4f8d-bf8b-a737e61e22f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02a92c-ba6c-4fca-9921-b80ca84cd99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0313108-e8b5-4a2c-a383-6a74a3f23d5a}" ma:internalName="TaxCatchAll" ma:showField="CatchAllData" ma:web="4e02a92c-ba6c-4fca-9921-b80ca84cd9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cc79167-174a-4e0e-9380-6cd6011491f1">
      <Terms xmlns="http://schemas.microsoft.com/office/infopath/2007/PartnerControls"/>
    </lcf76f155ced4ddcb4097134ff3c332f>
    <TaxCatchAll xmlns="4e02a92c-ba6c-4fca-9921-b80ca84cd9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485D82-5837-4742-8505-E58EE23525F1}"/>
</file>

<file path=customXml/itemProps2.xml><?xml version="1.0" encoding="utf-8"?>
<ds:datastoreItem xmlns:ds="http://schemas.openxmlformats.org/officeDocument/2006/customXml" ds:itemID="{716167E0-F5EF-4D92-B549-7263558BFAE1}">
  <ds:schemaRefs>
    <ds:schemaRef ds:uri="http://purl.org/dc/dcmitype/"/>
    <ds:schemaRef ds:uri="a8a0e741-58dd-4ad2-ba9a-7fe18186cb9a"/>
    <ds:schemaRef ds:uri="http://www.w3.org/XML/1998/namespace"/>
    <ds:schemaRef ds:uri="http://schemas.openxmlformats.org/package/2006/metadata/core-properties"/>
    <ds:schemaRef ds:uri="http://purl.org/dc/elements/1.1/"/>
    <ds:schemaRef ds:uri="http://schemas.microsoft.com/office/2006/documentManagement/types"/>
    <ds:schemaRef ds:uri="aeb4b67e-942b-41c9-a78e-d02ad2131f6a"/>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0ECAF5B-2500-46B8-878B-C421FA977D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PP-pohja_ROOSA</Template>
  <TotalTime>588</TotalTime>
  <Words>505</Words>
  <Application>Microsoft Office PowerPoint</Application>
  <PresentationFormat>Laajakuva</PresentationFormat>
  <Paragraphs>102</Paragraphs>
  <Slides>14</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14</vt:i4>
      </vt:variant>
    </vt:vector>
  </HeadingPairs>
  <TitlesOfParts>
    <vt:vector size="17" baseType="lpstr">
      <vt:lpstr>Arial</vt:lpstr>
      <vt:lpstr>Arial Nova</vt:lpstr>
      <vt:lpstr>Vaaleanpunainen-teema</vt:lpstr>
      <vt:lpstr>Zemppi asiakaspalaute</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Makkonen Mari</dc:creator>
  <cp:lastModifiedBy>Erolin Louise</cp:lastModifiedBy>
  <cp:revision>1</cp:revision>
  <dcterms:created xsi:type="dcterms:W3CDTF">2025-01-02T05:12:04Z</dcterms:created>
  <dcterms:modified xsi:type="dcterms:W3CDTF">2025-01-07T06:25:33Z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0x0101008E1DEB3F296AB1449F76A9EA874C485F</vt:lpwstr>
  </property>
  <property fmtid="{D5CDD505-2E9C-101B-9397-08002B2CF9AE}" pid="3" name="MediaServiceImageTags">
    <vt:lpwstr/>
  </property>
  <property fmtid="{D5CDD505-2E9C-101B-9397-08002B2CF9AE}" pid="4" name="MSIP_Label_defa4170-0d19-0005-0004-bc88714345d2_Enabled">
    <vt:lpwstr>true</vt:lpwstr>
  </property>
  <property fmtid="{D5CDD505-2E9C-101B-9397-08002B2CF9AE}" pid="5" name="MSIP_Label_defa4170-0d19-0005-0004-bc88714345d2_SetDate">
    <vt:lpwstr>2023-04-25T10:22:07Z</vt:lpwstr>
  </property>
  <property fmtid="{D5CDD505-2E9C-101B-9397-08002B2CF9AE}" pid="6" name="MSIP_Label_defa4170-0d19-0005-0004-bc88714345d2_Method">
    <vt:lpwstr>Standard</vt:lpwstr>
  </property>
  <property fmtid="{D5CDD505-2E9C-101B-9397-08002B2CF9AE}" pid="7" name="MSIP_Label_defa4170-0d19-0005-0004-bc88714345d2_Name">
    <vt:lpwstr>defa4170-0d19-0005-0004-bc88714345d2</vt:lpwstr>
  </property>
  <property fmtid="{D5CDD505-2E9C-101B-9397-08002B2CF9AE}" pid="8" name="MSIP_Label_defa4170-0d19-0005-0004-bc88714345d2_SiteId">
    <vt:lpwstr>7905aa14-906d-47e2-b767-fea91efe0dbb</vt:lpwstr>
  </property>
  <property fmtid="{D5CDD505-2E9C-101B-9397-08002B2CF9AE}" pid="9" name="MSIP_Label_defa4170-0d19-0005-0004-bc88714345d2_ActionId">
    <vt:lpwstr>8e36ec2f-03bf-487d-83e8-d41d34d19a49</vt:lpwstr>
  </property>
  <property fmtid="{D5CDD505-2E9C-101B-9397-08002B2CF9AE}" pid="10" name="MSIP_Label_defa4170-0d19-0005-0004-bc88714345d2_ContentBits">
    <vt:lpwstr>0</vt:lpwstr>
  </property>
  <property fmtid="{D5CDD505-2E9C-101B-9397-08002B2CF9AE}" pid="11" name="_AdHocReviewCycleID">
    <vt:i4>-1545944053</vt:i4>
  </property>
  <property fmtid="{D5CDD505-2E9C-101B-9397-08002B2CF9AE}" pid="12" name="_NewReviewCycle">
    <vt:lpwstr/>
  </property>
  <property fmtid="{D5CDD505-2E9C-101B-9397-08002B2CF9AE}" pid="13" name="_EmailSubject">
    <vt:lpwstr>Zempin asiakaspalautekooste 2.10.-31.12.2024</vt:lpwstr>
  </property>
  <property fmtid="{D5CDD505-2E9C-101B-9397-08002B2CF9AE}" pid="14" name="_AuthorEmail">
    <vt:lpwstr>mari.makkonen@itauusimaa.fi</vt:lpwstr>
  </property>
  <property fmtid="{D5CDD505-2E9C-101B-9397-08002B2CF9AE}" pid="15" name="_AuthorEmailDisplayName">
    <vt:lpwstr>Makkonen Mari</vt:lpwstr>
  </property>
</Properties>
</file>