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4"/>
    <p:sldMasterId id="2147483712" r:id="rId5"/>
  </p:sldMasterIdLst>
  <p:handoutMasterIdLst>
    <p:handoutMasterId r:id="rId14"/>
  </p:handoutMasterIdLst>
  <p:sldIdLst>
    <p:sldId id="257" r:id="rId6"/>
    <p:sldId id="258" r:id="rId7"/>
    <p:sldId id="280" r:id="rId8"/>
    <p:sldId id="281" r:id="rId9"/>
    <p:sldId id="282" r:id="rId10"/>
    <p:sldId id="276" r:id="rId11"/>
    <p:sldId id="275" r:id="rId12"/>
    <p:sldId id="261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C04F4E-3142-99B7-0863-DB48E11168D9}" name="Prokkola Susanna" initials="PS" userId="S::Susanna.Prokkola@siunsote.fi::6f916fc4-04de-49e4-9cc3-60063c6d9f01" providerId="AD"/>
  <p188:author id="{60AC13D6-95E8-AB53-FB88-E62825C784EC}" name="Koskeli Olli" initials="OK" userId="S::olli.koskeli@siunsote.fi::132be702-2724-4134-8771-f9093221653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9B5"/>
    <a:srgbClr val="50C985"/>
    <a:srgbClr val="FDC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43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4712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>
                <a:solidFill>
                  <a:schemeClr val="tx1"/>
                </a:solidFill>
              </a:rPr>
              <a:t>Myynti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59960FC0-897E-D660-6B28-6D6FEC0747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594C957-5CD2-3996-ED42-FA116B0B55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E2287-21E4-0B47-BAAE-B847647A90A4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530F3DB-1B4D-9A74-83D8-AA8234ECE4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E6C6547-B82F-E5A4-CC7C-311561CA0B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37A2B-BD09-E047-8278-42E6A695F9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3030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dia animoi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88307F9A-7727-D550-0092-09531F1B8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7" name="Picture 6" descr="Siun_sote-1_väri_tummall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525" y="1454390"/>
            <a:ext cx="5998419" cy="32638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621" y="1539822"/>
            <a:ext cx="5692323" cy="3178413"/>
          </a:xfrm>
          <a:prstGeom prst="rect">
            <a:avLst/>
          </a:prstGeom>
        </p:spPr>
      </p:pic>
      <p:pic>
        <p:nvPicPr>
          <p:cNvPr id="10" name="Picture 9" descr="Siun_sote-3_väri_tummall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392" y="1755986"/>
            <a:ext cx="5996553" cy="2962249"/>
          </a:xfrm>
          <a:prstGeom prst="rect">
            <a:avLst/>
          </a:prstGeom>
        </p:spPr>
      </p:pic>
      <p:pic>
        <p:nvPicPr>
          <p:cNvPr id="11" name="Picture 10" descr="Siun_sote-4_väri_tummall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627" y="1683931"/>
            <a:ext cx="5684317" cy="3034304"/>
          </a:xfrm>
          <a:prstGeom prst="rect">
            <a:avLst/>
          </a:prstGeom>
        </p:spPr>
      </p:pic>
      <p:pic>
        <p:nvPicPr>
          <p:cNvPr id="12" name="Picture 11" descr="Siun_sote-5_väri_tummall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08" y="1179547"/>
            <a:ext cx="6236736" cy="3538688"/>
          </a:xfrm>
          <a:prstGeom prst="rect">
            <a:avLst/>
          </a:prstGeom>
        </p:spPr>
      </p:pic>
      <p:pic>
        <p:nvPicPr>
          <p:cNvPr id="13" name="Picture 12" descr="Siun_sote-6_väri_tummall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850" y="1523810"/>
            <a:ext cx="6709095" cy="3194425"/>
          </a:xfrm>
          <a:prstGeom prst="rect">
            <a:avLst/>
          </a:prstGeom>
        </p:spPr>
      </p:pic>
      <p:pic>
        <p:nvPicPr>
          <p:cNvPr id="14" name="Picture 13" descr="Siun_sote-7_väri_tummall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506" y="1355682"/>
            <a:ext cx="5844439" cy="3362553"/>
          </a:xfrm>
          <a:prstGeom prst="rect">
            <a:avLst/>
          </a:prstGeom>
        </p:spPr>
      </p:pic>
      <p:pic>
        <p:nvPicPr>
          <p:cNvPr id="15" name="Picture 14" descr="Logo&#10;&#10;Siun soten logo - vaihtuva kuva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21" y="1571846"/>
            <a:ext cx="5956524" cy="3146389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98BDFD27-EB1F-3099-F8C8-6D4D848516ED}"/>
              </a:ext>
            </a:extLst>
          </p:cNvPr>
          <p:cNvSpPr txBox="1"/>
          <p:nvPr userDrawn="1"/>
        </p:nvSpPr>
        <p:spPr>
          <a:xfrm>
            <a:off x="4420737" y="6093725"/>
            <a:ext cx="335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solidFill>
                  <a:schemeClr val="bg1"/>
                </a:solidFill>
              </a:rPr>
              <a:t>Pohjois-Karjalan hyvinvointialue</a:t>
            </a:r>
          </a:p>
        </p:txBody>
      </p:sp>
      <p:pic>
        <p:nvPicPr>
          <p:cNvPr id="4" name="Picture 8" descr="EU logo. Euroopan unionin rahoittama - NextGenerationEU">
            <a:extLst>
              <a:ext uri="{FF2B5EF4-FFF2-40B4-BE49-F238E27FC236}">
                <a16:creationId xmlns:a16="http://schemas.microsoft.com/office/drawing/2014/main" id="{4C7DD18A-6FC0-A988-1E38-149561A279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180" y="5978511"/>
            <a:ext cx="2340689" cy="615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2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2EE6B23D-7F25-CE49-9FAF-E77277A01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06101" y="6310312"/>
            <a:ext cx="53267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fi-FI"/>
              <a:t>      Pohjois-Karjalan hyvinvointialue   |   </a:t>
            </a:r>
            <a:r>
              <a:rPr lang="fi-FI" b="1" err="1"/>
              <a:t>www.siunsote.fi</a:t>
            </a:r>
            <a:endParaRPr lang="fi-FI" b="1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0E369017-6A86-34ED-8FA8-FE59021CF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0" name="Otsikko 1">
            <a:extLst>
              <a:ext uri="{FF2B5EF4-FFF2-40B4-BE49-F238E27FC236}">
                <a16:creationId xmlns:a16="http://schemas.microsoft.com/office/drawing/2014/main" id="{C20A5066-73E1-EA96-67FB-C32C0243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85293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9104E377-9698-9EC8-3026-9B9D7DE8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pic>
        <p:nvPicPr>
          <p:cNvPr id="2" name="Kuva 1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72BA110-E2B7-D1E2-9640-B6FA64A255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7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2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D11C6A03-15AE-3B2E-53B8-B75780C7ADA1}"/>
              </a:ext>
            </a:extLst>
          </p:cNvPr>
          <p:cNvSpPr/>
          <p:nvPr userDrawn="1"/>
        </p:nvSpPr>
        <p:spPr>
          <a:xfrm>
            <a:off x="6345141" y="4587903"/>
            <a:ext cx="5846859" cy="22700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6317" y="4921857"/>
            <a:ext cx="4926495" cy="1264258"/>
          </a:xfrm>
        </p:spPr>
        <p:txBody>
          <a:bodyPr>
            <a:normAutofit/>
          </a:bodyPr>
          <a:lstStyle>
            <a:lvl1pPr algn="ctr">
              <a:defRPr sz="1800" b="0" i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45F3DA6-7323-D7DB-7EF1-17ADC1B1A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345141" cy="6858000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4" name="Kuvan paikkamerkki 5">
            <a:extLst>
              <a:ext uri="{FF2B5EF4-FFF2-40B4-BE49-F238E27FC236}">
                <a16:creationId xmlns:a16="http://schemas.microsoft.com/office/drawing/2014/main" id="{D631DD71-9C74-BD6C-157B-5127D3B8300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345141" y="0"/>
            <a:ext cx="5846859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2E371B76-E997-ABB6-3B3B-483594A3A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2BB6BB1D-3528-66D6-D0FE-61CC8CE38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39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4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D11C6A03-15AE-3B2E-53B8-B75780C7ADA1}"/>
              </a:ext>
            </a:extLst>
          </p:cNvPr>
          <p:cNvSpPr/>
          <p:nvPr userDrawn="1"/>
        </p:nvSpPr>
        <p:spPr>
          <a:xfrm>
            <a:off x="0" y="4587903"/>
            <a:ext cx="5846859" cy="22700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45F3DA6-7323-D7DB-7EF1-17ADC1B1A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846859" y="4587903"/>
            <a:ext cx="6345141" cy="227009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4" name="Kuvan paikkamerkki 5">
            <a:extLst>
              <a:ext uri="{FF2B5EF4-FFF2-40B4-BE49-F238E27FC236}">
                <a16:creationId xmlns:a16="http://schemas.microsoft.com/office/drawing/2014/main" id="{D631DD71-9C74-BD6C-157B-5127D3B8300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094922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5" name="Kuvan paikkamerkki 5">
            <a:extLst>
              <a:ext uri="{FF2B5EF4-FFF2-40B4-BE49-F238E27FC236}">
                <a16:creationId xmlns:a16="http://schemas.microsoft.com/office/drawing/2014/main" id="{DB945D49-BC15-FF28-B627-0E4830B31F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4922" y="0"/>
            <a:ext cx="4002158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7" name="Kuvan paikkamerkki 5">
            <a:extLst>
              <a:ext uri="{FF2B5EF4-FFF2-40B4-BE49-F238E27FC236}">
                <a16:creationId xmlns:a16="http://schemas.microsoft.com/office/drawing/2014/main" id="{CE34D581-3D2F-DB94-7543-8FA6E4FA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97080" y="0"/>
            <a:ext cx="4094920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9B8E6B3-F437-36DA-2E01-6908D2EB4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363109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CDA334F7-FED8-83D6-4FE0-5C27D213E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176" y="4921857"/>
            <a:ext cx="4926495" cy="1264258"/>
          </a:xfrm>
        </p:spPr>
        <p:txBody>
          <a:bodyPr>
            <a:normAutofit/>
          </a:bodyPr>
          <a:lstStyle>
            <a:lvl1pPr algn="ctr">
              <a:defRPr sz="1800" b="0" i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534698F-35F5-5B08-2A8D-C612D41E6F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05618" y="6257356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6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 (kertaa tärkein pointti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3940" y="1224501"/>
            <a:ext cx="11086769" cy="4086970"/>
          </a:xfrm>
        </p:spPr>
        <p:txBody>
          <a:bodyPr anchor="ctr" anchorCtr="0">
            <a:normAutofit/>
          </a:bodyPr>
          <a:lstStyle>
            <a:lvl1pPr algn="l">
              <a:defRPr sz="72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 dirty="0"/>
              <a:t>Viimeiseen diaan esityksen tärkein pointti kertauksena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826B7DAC-0E23-E8D1-9B97-8D646557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6512" y="6145937"/>
            <a:ext cx="810038" cy="461635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AB4DD7E4-87FB-FF89-7BB0-E16A3C821B57}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  <p:pic>
        <p:nvPicPr>
          <p:cNvPr id="3" name="Picture 8" descr="EU logo. Euroopan unionin rahoittama - NextGenerationEU">
            <a:extLst>
              <a:ext uri="{FF2B5EF4-FFF2-40B4-BE49-F238E27FC236}">
                <a16:creationId xmlns:a16="http://schemas.microsoft.com/office/drawing/2014/main" id="{B9E8DD9C-AA64-8461-C2DA-F9D547ECB5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942" y="6114257"/>
            <a:ext cx="2463993" cy="64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35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C02EEFB-17F1-AE6D-5C7B-76D5B3666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15D9E3-6D91-9108-49A5-E86CF809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25FF6B-40E0-9357-BB9F-D80086A3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3301F1-67C6-1B31-8475-0A8DB14C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382A016-16DC-DBAA-01FB-EA7029046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ADEE82E-5E18-7CB5-2E52-133A35511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658" y="5735637"/>
            <a:ext cx="1390483" cy="792426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77FC351A-AA56-5202-25CD-E0EA13B3D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dirty="0" err="1">
                <a:solidFill>
                  <a:schemeClr val="bg1"/>
                </a:solidFill>
              </a:rPr>
              <a:t>www.siunsote.fi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AADD7A5B-B5EB-872B-A321-6A3B583B59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34058" y="7880162"/>
            <a:ext cx="584143" cy="7666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032" name="Picture 8" descr="EU logo. Euroopan unionin rahoittama - NextGenerationEU">
            <a:extLst>
              <a:ext uri="{FF2B5EF4-FFF2-40B4-BE49-F238E27FC236}">
                <a16:creationId xmlns:a16="http://schemas.microsoft.com/office/drawing/2014/main" id="{673DC6F5-7655-632E-E8EF-4FF464D6D4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513" y="5735637"/>
            <a:ext cx="3746280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13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2B19A-CF1D-9C2C-A883-00152128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957AF2-BC84-8060-8B8E-4D746BAF4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06BE31-66D6-9693-24F4-E5A504A0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B3780-AED9-711E-1E8E-F651216B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DDF075-47AA-D57C-763C-21A9998B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graphicFrame>
        <p:nvGraphicFramePr>
          <p:cNvPr id="7" name="Sisällön paikkamerkki 3">
            <a:extLst>
              <a:ext uri="{FF2B5EF4-FFF2-40B4-BE49-F238E27FC236}">
                <a16:creationId xmlns:a16="http://schemas.microsoft.com/office/drawing/2014/main" id="{3EF06051-E9A8-166C-CB4C-F62886AC0A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915239"/>
              </p:ext>
            </p:extLst>
          </p:nvPr>
        </p:nvGraphicFramePr>
        <p:xfrm>
          <a:off x="990600" y="19780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Kuva 7">
            <a:extLst>
              <a:ext uri="{FF2B5EF4-FFF2-40B4-BE49-F238E27FC236}">
                <a16:creationId xmlns:a16="http://schemas.microsoft.com/office/drawing/2014/main" id="{811ACD2A-FD74-374C-B9FF-27F2A1922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pic>
        <p:nvPicPr>
          <p:cNvPr id="9" name="Kuva 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989FD05A-B00B-365F-831E-B6B8AF64456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1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D2A7AC0-4E0B-7685-FE52-B5E5D3CF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D70C16-573C-D137-7C36-C69B69E4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A3D01E-FA54-6D81-34CD-92AD35EC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9B80AD-0042-7537-7584-8DA1F39D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CEBE1EC-809E-28A3-AD93-54CA3665D8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96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CFCDC8-3381-A95D-AD41-72A6A916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B87D0A-ABF2-6BC5-22B6-DFADDC8CD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44AA356-0BC7-8A72-8BBF-25AC4A6C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9540D8B-D1F8-4253-D83A-9F54EE2D9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pic>
        <p:nvPicPr>
          <p:cNvPr id="9" name="Kuva 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A918F49-AEFB-85A0-8DFF-9A2BC70379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69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2C3527-EE56-7891-6328-8DBC72B0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5458F0-A306-F6C6-4AA4-24D81C774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418E68-E4C3-D727-DE70-EB699FB9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E3BF97-51FC-166F-75A3-C3F4B510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930C96B-F58E-64AA-3937-0844B08E6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C8AD0D8-7016-2196-9B6C-586F1B7C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A7F1BBC-DD9B-5EA1-4E7F-D7B58049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185F075-0CC2-4653-F0DD-F6A61019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701822D0-89C2-63A4-9A34-5E6946F507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1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940" y="1674019"/>
            <a:ext cx="11086769" cy="2387600"/>
          </a:xfrm>
        </p:spPr>
        <p:txBody>
          <a:bodyPr anchor="b">
            <a:normAutofit/>
          </a:bodyPr>
          <a:lstStyle>
            <a:lvl1pPr algn="l">
              <a:defRPr sz="72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C02EEFB-17F1-AE6D-5C7B-76D5B3666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941" y="4317386"/>
            <a:ext cx="11086768" cy="86659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826B7DAC-0E23-E8D1-9B97-8D646557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658" y="5735637"/>
            <a:ext cx="1390483" cy="792426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1441C612-01DA-A8B0-E22B-0D3300456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dirty="0" err="1">
                <a:solidFill>
                  <a:schemeClr val="bg1"/>
                </a:solidFill>
              </a:rPr>
              <a:t>www.siunsote.fi</a:t>
            </a:r>
            <a:endParaRPr lang="fi-FI" sz="1200" dirty="0">
              <a:solidFill>
                <a:schemeClr val="bg1"/>
              </a:solidFill>
            </a:endParaRPr>
          </a:p>
        </p:txBody>
      </p:sp>
      <p:pic>
        <p:nvPicPr>
          <p:cNvPr id="4" name="Picture 8" descr="EU logo. Euroopan unionin rahoittama - NextGenerationEU">
            <a:extLst>
              <a:ext uri="{FF2B5EF4-FFF2-40B4-BE49-F238E27FC236}">
                <a16:creationId xmlns:a16="http://schemas.microsoft.com/office/drawing/2014/main" id="{094E5E43-FF66-7B01-48AF-BC68DB3A92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513" y="5735637"/>
            <a:ext cx="3746280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84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F496D7-4528-FDA9-CFDE-992265AA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1D2DC6D-2493-B45B-5B04-6561F3C5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FF2E97D-F588-A489-8B17-1BEF6B5D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51B47D9-47FF-B1C6-C1E4-65E4EFAB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30EBE4EB-066C-3264-AC17-E797B6F2C8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79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20D5B5-AADB-5838-565C-906F673B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780A069-38F9-E7EB-2E1D-DC00FCD3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9374748-DD28-D415-ABBB-F22E07A3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5A67C5F-B215-7CC1-DCA5-C8970824DC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731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6CC22A-892D-6A76-E2FA-3A4721BAA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550D26-AF15-4F28-871C-BCBDEA11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EEFA7F-1810-06B6-F81B-BC1D83C9D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7D872EC-603C-C4A6-71DF-DE0EF939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B6C06A46-397B-062F-2E7E-693DF8B7D7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53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D3F35F-EA18-8F0D-4F00-D06F3526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85EA736-A426-577B-39CE-B51BF917F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FB05F2-B639-43CD-BE98-6C9A4E905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4D8D22-5CEC-F929-910A-F91B3D52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B1BB21-69EB-AF54-22C5-B2EEE4AD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E5DC9BE-5427-F318-D140-585A49A1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9CDBCAB-EBD3-B36A-264E-98817B7CCD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43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6AEF56-B2AE-B9CC-E29F-045295C36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2AB648-761E-D5C6-643A-8585A48F0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F96D35-4D12-DA70-B975-A2FC85B0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1939CA-4B95-84D1-502E-E34C9381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1798D7-95E8-5459-5A25-D792C16C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E783B5E0-F871-7809-92CB-053D736B4A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772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BF2DE34-7653-2982-EB2F-B3FEAF4335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408C05B-0602-E515-6DE1-A83580DDC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11BDCB-E153-77D2-8322-5FB44098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58380F-BCA9-713F-A3BB-99678DB4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CFA462-100B-6D0A-2F7A-31F8ADF0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15B5075-405B-ACB8-5A20-168A4EB0DF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297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nsi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13" name="Kuva 12" descr="Siun sote">
            <a:extLst>
              <a:ext uri="{FF2B5EF4-FFF2-40B4-BE49-F238E27FC236}">
                <a16:creationId xmlns:a16="http://schemas.microsoft.com/office/drawing/2014/main" id="{826B7DAC-0E23-E8D1-9B97-8D64655700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16689" y="1757238"/>
            <a:ext cx="4909598" cy="2797943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0D372E8F-E064-7AC0-8FB2-163941007EF4}"/>
              </a:ext>
            </a:extLst>
          </p:cNvPr>
          <p:cNvSpPr txBox="1"/>
          <p:nvPr userDrawn="1"/>
        </p:nvSpPr>
        <p:spPr>
          <a:xfrm>
            <a:off x="4420737" y="6093725"/>
            <a:ext cx="335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solidFill>
                  <a:schemeClr val="bg1"/>
                </a:solidFill>
              </a:rPr>
              <a:t>Pohjois-Karjalan hyvinvointialue</a:t>
            </a:r>
          </a:p>
        </p:txBody>
      </p:sp>
      <p:pic>
        <p:nvPicPr>
          <p:cNvPr id="3" name="Picture 8" descr="EU logo. Euroopan unionin rahoittama - NextGenerationEU">
            <a:extLst>
              <a:ext uri="{FF2B5EF4-FFF2-40B4-BE49-F238E27FC236}">
                <a16:creationId xmlns:a16="http://schemas.microsoft.com/office/drawing/2014/main" id="{355B307D-09DB-5009-4A10-E800A94678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613" y="5993247"/>
            <a:ext cx="2913056" cy="76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2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ppudia (kertaa tärkein pointti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3940" y="1224501"/>
            <a:ext cx="11086769" cy="4086970"/>
          </a:xfrm>
        </p:spPr>
        <p:txBody>
          <a:bodyPr anchor="ctr" anchorCtr="0">
            <a:normAutofit/>
          </a:bodyPr>
          <a:lstStyle>
            <a:lvl1pPr algn="l">
              <a:defRPr sz="72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 dirty="0"/>
              <a:t>Viimeiseen diaan esityksen tärkein pointti kertauksena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826B7DAC-0E23-E8D1-9B97-8D646557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6512" y="6145937"/>
            <a:ext cx="810038" cy="461635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AB4DD7E4-87FB-FF89-7BB0-E16A3C821B57}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  <p:pic>
        <p:nvPicPr>
          <p:cNvPr id="3" name="Picture 8" descr="EU logo. Euroopan unionin rahoittama - NextGenerationEU">
            <a:extLst>
              <a:ext uri="{FF2B5EF4-FFF2-40B4-BE49-F238E27FC236}">
                <a16:creationId xmlns:a16="http://schemas.microsoft.com/office/drawing/2014/main" id="{C0CBD329-EB8B-EB7A-4199-A2D6C55C73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613" y="5993247"/>
            <a:ext cx="2913056" cy="76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0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224" y="2051437"/>
            <a:ext cx="5566576" cy="3967699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1437"/>
            <a:ext cx="5492362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B1D6644-BF81-A4C4-6DA6-469A33BA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2" name="Otsikko 1">
            <a:extLst>
              <a:ext uri="{FF2B5EF4-FFF2-40B4-BE49-F238E27FC236}">
                <a16:creationId xmlns:a16="http://schemas.microsoft.com/office/drawing/2014/main" id="{D7D7B6E4-2B74-6CE1-BB14-26AF1670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" name="Kuva 1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F9866B0-F69F-BE96-6450-AE13056F9B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7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tai kaavi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3" y="457200"/>
            <a:ext cx="2655736" cy="1600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2" y="2202511"/>
            <a:ext cx="2655736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665177" y="0"/>
            <a:ext cx="8526823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 dirty="0"/>
              <a:t>Kuva, kaavio, taulukko, video </a:t>
            </a:r>
            <a:r>
              <a:rPr lang="fi-FI" dirty="0" err="1"/>
              <a:t>yms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(muista tarvittaessa saavutettavuus)</a:t>
            </a:r>
          </a:p>
        </p:txBody>
      </p: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0CA23C5-B6F5-663A-F339-032644DA12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1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2B19A-CF1D-9C2C-A883-00152128D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957AF2-BC84-8060-8B8E-4D746BAF4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23" y="2043485"/>
            <a:ext cx="11211339" cy="3999505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10CF64A-CF48-FFB1-3691-E235464E9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0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et tekstiä ja kuvaa tai kaavi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2" y="457200"/>
            <a:ext cx="481486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1" y="2202511"/>
            <a:ext cx="4814871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895833" y="0"/>
            <a:ext cx="6296167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/>
              <a:t>Kaavio, taulukko, video </a:t>
            </a:r>
            <a:r>
              <a:rPr lang="fi-FI" err="1"/>
              <a:t>yms</a:t>
            </a:r>
            <a:r>
              <a:rPr lang="fi-FI"/>
              <a:t> </a:t>
            </a:r>
            <a:br>
              <a:rPr lang="fi-FI"/>
            </a:br>
            <a:r>
              <a:rPr lang="fi-FI"/>
              <a:t>(muista tarvittaessa saavutettavuus)</a:t>
            </a:r>
          </a:p>
        </p:txBody>
      </p: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0F6A7CB-1F62-FBE8-7897-3070CF4329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8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turkoosi">
    <p:bg>
      <p:bgPr>
        <a:solidFill>
          <a:srgbClr val="50C9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83" y="1709738"/>
            <a:ext cx="11223929" cy="2852737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003FC23E-5B73-19D7-0E6A-C1F63027A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D81B1ED2-3991-F212-EED8-910A5136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883" y="4858247"/>
            <a:ext cx="11223929" cy="123140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6295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hiek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83" y="1709738"/>
            <a:ext cx="11223929" cy="2852737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003FC23E-5B73-19D7-0E6A-C1F63027A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D81B1ED2-3991-F212-EED8-910A5136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883" y="4858247"/>
            <a:ext cx="11223929" cy="123140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9116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224" y="2051437"/>
            <a:ext cx="5566576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1437"/>
            <a:ext cx="5492362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B1D6644-BF81-A4C4-6DA6-469A33BA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2" name="Otsikko 1">
            <a:extLst>
              <a:ext uri="{FF2B5EF4-FFF2-40B4-BE49-F238E27FC236}">
                <a16:creationId xmlns:a16="http://schemas.microsoft.com/office/drawing/2014/main" id="{D7D7B6E4-2B74-6CE1-BB14-26AF1670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700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" y="6310312"/>
            <a:ext cx="6074797" cy="365125"/>
          </a:xfrm>
        </p:spPr>
        <p:txBody>
          <a:bodyPr>
            <a:normAutofit/>
          </a:bodyPr>
          <a:lstStyle>
            <a:lvl1pPr>
              <a:defRPr sz="16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45F3DA6-7323-D7DB-7EF1-17ADC1B1A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1150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lisää vaihtoehtoinen teksti)</a:t>
            </a:r>
          </a:p>
        </p:txBody>
      </p:sp>
    </p:spTree>
    <p:extLst>
      <p:ext uri="{BB962C8B-B14F-4D97-AF65-F5344CB8AC3E}">
        <p14:creationId xmlns:p14="http://schemas.microsoft.com/office/powerpoint/2010/main" val="58494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tai kaavi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3" y="457200"/>
            <a:ext cx="2655736" cy="1600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2" y="2202511"/>
            <a:ext cx="2655736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665177" y="0"/>
            <a:ext cx="8526823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 dirty="0"/>
              <a:t>Kuva, kaavio, taulukko, video </a:t>
            </a:r>
            <a:r>
              <a:rPr lang="fi-FI" dirty="0" err="1"/>
              <a:t>yms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16960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et tekstiä ja kuvaa tai kaavi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2" y="457200"/>
            <a:ext cx="481486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1" y="2202511"/>
            <a:ext cx="4814871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895833" y="0"/>
            <a:ext cx="6296167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/>
              <a:t>Kaavio, taulukko, video </a:t>
            </a:r>
            <a:r>
              <a:rPr lang="fi-FI" err="1"/>
              <a:t>yms</a:t>
            </a:r>
            <a:r>
              <a:rPr lang="fi-FI"/>
              <a:t> </a:t>
            </a:r>
            <a:br>
              <a:rPr lang="fi-FI"/>
            </a:br>
            <a:r>
              <a:rPr lang="fi-FI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299759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3B0FB16-D231-325D-8EF4-BDB4854B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4" y="365125"/>
            <a:ext cx="112113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69D3D4-AD92-D360-B2F3-95676197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3223" y="1825625"/>
            <a:ext cx="112113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68E310E-9211-499D-3CAA-C826170FE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/>
              <a:t>Pohjois-Karjalan hyvinvointialue   |   </a:t>
            </a:r>
            <a:r>
              <a:rPr lang="fi-FI" sz="1200" b="1" err="1"/>
              <a:t>www.siunsote.fi</a:t>
            </a:r>
            <a:endParaRPr lang="fi-FI" sz="1200"/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584E071-77AF-1C05-E131-9A5AC7BD376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11" r:id="rId5"/>
    <p:sldLayoutId id="2147483701" r:id="rId6"/>
    <p:sldLayoutId id="2147483702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i="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3B0FB16-D231-325D-8EF4-BDB4854B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69D3D4-AD92-D360-B2F3-95676197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CCAA77-A536-7D56-0B8B-B11981E82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4BB73F-E9C6-E345-BC39-7C8ED2AD4A80}" type="datetimeFigureOut">
              <a:rPr lang="fi-FI" smtClean="0"/>
              <a:t>15.9.2025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1B864B-2DA7-A8C7-FED3-1E03A019A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9D50F3-EC6E-58CA-C345-4B8C0BFC9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9FEA61E-6B84-FAC5-30C8-6E7917791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/>
              <a:t>Pohjois-Karjalan hyvinvointialue   |   </a:t>
            </a:r>
            <a:r>
              <a:rPr lang="fi-FI" sz="1200" b="1" dirty="0" err="1"/>
              <a:t>www.siunsote.fi</a:t>
            </a:r>
            <a:endParaRPr lang="fi-FI" sz="1200" dirty="0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7AC8266-EA62-E158-925A-3923DE8E1C88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rcRect/>
          <a:stretch/>
        </p:blipFill>
        <p:spPr>
          <a:xfrm>
            <a:off x="1754477" y="6228783"/>
            <a:ext cx="1874200" cy="47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9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6" r:id="rId13"/>
    <p:sldLayoutId id="2147483664" r:id="rId14"/>
    <p:sldLayoutId id="2147483679" r:id="rId15"/>
    <p:sldLayoutId id="214748368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49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D9D184-3BC1-1BB1-BC44-41FE353EC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2700" dirty="0">
                <a:solidFill>
                  <a:schemeClr val="bg1"/>
                </a:solidFill>
              </a:rPr>
              <a:t>Suomen kestävän kasvun ohjelma 2022-2025​</a:t>
            </a:r>
            <a:br>
              <a:rPr lang="fi-FI" dirty="0"/>
            </a:br>
            <a:r>
              <a:rPr lang="fi-FI" dirty="0"/>
              <a:t> </a:t>
            </a:r>
            <a:br>
              <a:rPr lang="fi-FI" dirty="0"/>
            </a:br>
            <a:r>
              <a:rPr lang="fi-FI" sz="5300" dirty="0"/>
              <a:t>Sähköisen asioinnin toimintamalli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62B707F-4399-CF49-6EEB-055415F7B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451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18B7D-0236-F454-B3FF-19ED69235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Asiakas- ja palveluohjaus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466B0B-AD05-2435-3DBB-872024A26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Asiakas- ja palveluohjauksella pyritään tukemaan asiakkaita oikeiden palvelujen löytämisessä</a:t>
            </a:r>
          </a:p>
          <a:p>
            <a:r>
              <a:rPr lang="fi-FI" dirty="0"/>
              <a:t>Asiakas- ja palveluohjaus parantaa palvelujen laatua, vaikuttavuutta ja tehokkuutta ja se on keskeinen osa asiakaslähtöistä sote-järjestelmää</a:t>
            </a:r>
          </a:p>
          <a:p>
            <a:r>
              <a:rPr lang="fi-FI" dirty="0"/>
              <a:t>Siun sotella ei ole ollut digitaalista ratkaisua yksilöllisempään asiakas- ja palveluohjaukseen ennen digitaalista palvelualustaa</a:t>
            </a:r>
          </a:p>
        </p:txBody>
      </p:sp>
    </p:spTree>
    <p:extLst>
      <p:ext uri="{BB962C8B-B14F-4D97-AF65-F5344CB8AC3E}">
        <p14:creationId xmlns:p14="http://schemas.microsoft.com/office/powerpoint/2010/main" val="191062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C65A97-7DF1-0553-A7AB-01873C5F4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Verkkosivujen rooli asiakas- ja palveluohjauksessa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90206F-6B4C-63AB-541F-1068A6C60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Verkkosivut ovat tärkeässä asemassa asiakas- ja palveluohjauksessa, koska ne toimivat monelle asiakkaalle ensimmäisenä kontaktina palvelujärjestelmään. Ne tarjoavat tietoa ja ohjausta helposti ja ajantasaisesti.</a:t>
            </a:r>
          </a:p>
          <a:p>
            <a:r>
              <a:rPr lang="fi-FI" dirty="0"/>
              <a:t>Asiakas saa nopeasti tietoa tarjolla olevista palveluista, yhteystiedoista ja asiointiohjeista. Verkkosivut voivat ohjata asiakkaan suoraan oikeaan paikkaan ilman välikäsiä.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607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629F29-80F8-1431-1C43-F50FDEF6C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Digitaalisen palvelualustan rooli asiakas- ja palveluohjauksessa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0EA486-7EA1-FBB7-D723-64809CB26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Tarjoaa välineen yhteydenottoon</a:t>
            </a:r>
          </a:p>
          <a:p>
            <a:pPr lvl="1"/>
            <a:r>
              <a:rPr lang="fi-FI" dirty="0"/>
              <a:t>Palveluneuvonta-kanava yleisiä kysymyksiä varten</a:t>
            </a:r>
          </a:p>
          <a:p>
            <a:r>
              <a:rPr lang="fi-FI" dirty="0"/>
              <a:t>Asiakkaiden viestit/asiat voidaan siirtää ammattilaiselta toiselle </a:t>
            </a:r>
          </a:p>
          <a:p>
            <a:r>
              <a:rPr lang="fi-FI" dirty="0"/>
              <a:t>Hyötyjä esimerkiksi: </a:t>
            </a:r>
          </a:p>
          <a:p>
            <a:pPr lvl="1"/>
            <a:r>
              <a:rPr lang="fi-FI" dirty="0"/>
              <a:t>Asiakas saa (reaaliaikaisia) vastauksia kysymyksiin</a:t>
            </a:r>
          </a:p>
          <a:p>
            <a:pPr lvl="1"/>
            <a:r>
              <a:rPr lang="fi-FI" dirty="0"/>
              <a:t>Poistaa kynnystä yhteydenottoon, erityisesti nuorilla tai kiireisillä</a:t>
            </a:r>
          </a:p>
          <a:p>
            <a:pPr lvl="1"/>
            <a:r>
              <a:rPr lang="fi-FI" dirty="0"/>
              <a:t>Voi säästää aikaa verrattuna puhelinjonotukseen</a:t>
            </a:r>
          </a:p>
          <a:p>
            <a:pPr lvl="1"/>
            <a:r>
              <a:rPr lang="fi-FI" dirty="0"/>
              <a:t>Tarjoavat tavan ilmoittaa palvelutarpeesta, hakea palveluja ja antaa palautetta</a:t>
            </a:r>
          </a:p>
          <a:p>
            <a:pPr lvl="1"/>
            <a:r>
              <a:rPr lang="fi-FI" dirty="0"/>
              <a:t>Nopeuttaa palveluprosessien käynnistymistä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790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8A2C2-895E-1B0F-9795-BE778691D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EA31D7-B596-39AC-B643-EFEA5812B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Verkkosivujen ohjautumislogiikka digitaalisiin palveluihin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4C5228F-890C-845D-2DCE-DABC6108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87160" cy="435133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Kolme tapaa/”väylää” liikkua verkkosivuilla digitaalisiin palveluihin: </a:t>
            </a:r>
          </a:p>
          <a:p>
            <a:pPr lvl="1"/>
            <a:r>
              <a:rPr lang="fi-FI" dirty="0"/>
              <a:t>”Tarvitsetko apua”-sivu </a:t>
            </a:r>
            <a:r>
              <a:rPr lang="fi-FI" dirty="0">
                <a:sym typeface="Wingdings" panose="05000000000000000000" pitchFamily="2" charset="2"/>
              </a:rPr>
              <a:t> palvelukatalogi tai digitaaliset palvelut</a:t>
            </a:r>
          </a:p>
          <a:p>
            <a:pPr lvl="1"/>
            <a:r>
              <a:rPr lang="fi-FI" dirty="0"/>
              <a:t>Palvelukatalogi </a:t>
            </a:r>
            <a:r>
              <a:rPr lang="fi-FI" dirty="0">
                <a:sym typeface="Wingdings" panose="05000000000000000000" pitchFamily="2" charset="2"/>
              </a:rPr>
              <a:t> digitaaliset palvelut</a:t>
            </a:r>
            <a:endParaRPr lang="fi-FI" dirty="0"/>
          </a:p>
          <a:p>
            <a:pPr lvl="1"/>
            <a:r>
              <a:rPr lang="fi-FI" dirty="0"/>
              <a:t>Digitaaliset palvelut</a:t>
            </a:r>
          </a:p>
          <a:p>
            <a:pPr lvl="2"/>
            <a:r>
              <a:rPr lang="fi-FI" dirty="0"/>
              <a:t>Digitaaliselta palvelualustalta on väylä Asiakaspalautteeseen ja Ajanvaraukseen ja peruutukseen</a:t>
            </a:r>
          </a:p>
          <a:p>
            <a:r>
              <a:rPr lang="fi-FI" dirty="0"/>
              <a:t>Osaan muista palveluista pääsee suoraan esimerkiksi etusivulta tai valikoista</a:t>
            </a:r>
          </a:p>
          <a:p>
            <a:r>
              <a:rPr lang="fi-FI" dirty="0"/>
              <a:t>Huom. Asiakkaat jotka ovat ladanneet mobiilisovelluksen, siirtyvät suoraan digitaaliselle palvelualustalle</a:t>
            </a:r>
          </a:p>
        </p:txBody>
      </p:sp>
      <p:pic>
        <p:nvPicPr>
          <p:cNvPr id="5" name="Kuva 4" descr="Kuva, joka sisältää kohteen teksti, diagrammi, kuvakaappaus, Samansuuntainen&#10;&#10;Tekoälyn generoima sisältö voi olla virheellistä.">
            <a:extLst>
              <a:ext uri="{FF2B5EF4-FFF2-40B4-BE49-F238E27FC236}">
                <a16:creationId xmlns:a16="http://schemas.microsoft.com/office/drawing/2014/main" id="{6596F8CE-9ABE-9038-D8B0-9DB245C40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363" y="1825625"/>
            <a:ext cx="5114058" cy="397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49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5E7079-EBE4-3BA5-5ED0-CC5998D2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Verkkosivut ja digitaaliset palvelut muodostavat mahdollisimman ehjän ja ymmärrettävän kokonaisuuden </a:t>
            </a:r>
          </a:p>
        </p:txBody>
      </p:sp>
      <p:pic>
        <p:nvPicPr>
          <p:cNvPr id="8" name="Sisällön paikkamerkki 7" descr="Kuva, joka sisältää kohteen teksti, diagrammi, Suunnitelma, Tekninen piirros&#10;&#10;Tekoälyn generoima sisältö voi olla virheellistä.">
            <a:extLst>
              <a:ext uri="{FF2B5EF4-FFF2-40B4-BE49-F238E27FC236}">
                <a16:creationId xmlns:a16="http://schemas.microsoft.com/office/drawing/2014/main" id="{0E984621-71B5-4AD4-0E3A-B59618E61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1357" y="1873615"/>
            <a:ext cx="8680991" cy="4351338"/>
          </a:xfrm>
        </p:spPr>
      </p:pic>
    </p:spTree>
    <p:extLst>
      <p:ext uri="{BB962C8B-B14F-4D97-AF65-F5344CB8AC3E}">
        <p14:creationId xmlns:p14="http://schemas.microsoft.com/office/powerpoint/2010/main" val="29354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8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unsote_ESITYS (1)" id="{961DB4F3-7212-466A-8476-4E2D153C51B3}" vid="{A3E184B9-4518-4234-BD14-E88E38F2BD48}"/>
    </a:ext>
  </a:extLst>
</a:theme>
</file>

<file path=ppt/theme/theme2.xml><?xml version="1.0" encoding="utf-8"?>
<a:theme xmlns:a="http://schemas.openxmlformats.org/drawingml/2006/main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unsote_ESITYS (1)" id="{961DB4F3-7212-466A-8476-4E2D153C51B3}" vid="{6BBD06F5-A822-4EAD-BF77-9C65320BB546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mis xmlns="adc7883d-0c89-457f-920b-b227814c56a4">false</Valmis>
    <lcf76f155ced4ddcb4097134ff3c332f xmlns="adc7883d-0c89-457f-920b-b227814c56a4">
      <Terms xmlns="http://schemas.microsoft.com/office/infopath/2007/PartnerControls"/>
    </lcf76f155ced4ddcb4097134ff3c332f>
    <TaxCatchAll xmlns="731470b1-825a-43b9-a1ef-6b02993274a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3AC29D5A475DF408DB7E7D5FFA87E8D" ma:contentTypeVersion="18" ma:contentTypeDescription="Luo uusi asiakirja." ma:contentTypeScope="" ma:versionID="d63e84e8f2d77d4eafbc514b3a60fad7">
  <xsd:schema xmlns:xsd="http://www.w3.org/2001/XMLSchema" xmlns:xs="http://www.w3.org/2001/XMLSchema" xmlns:p="http://schemas.microsoft.com/office/2006/metadata/properties" xmlns:ns2="adc7883d-0c89-457f-920b-b227814c56a4" xmlns:ns3="731470b1-825a-43b9-a1ef-6b02993274a8" targetNamespace="http://schemas.microsoft.com/office/2006/metadata/properties" ma:root="true" ma:fieldsID="87503f6efc6895ee434945a10749dfe3" ns2:_="" ns3:_="">
    <xsd:import namespace="adc7883d-0c89-457f-920b-b227814c56a4"/>
    <xsd:import namespace="731470b1-825a-43b9-a1ef-6b02993274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Valmi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7883d-0c89-457f-920b-b227814c56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a1d670d1-6da5-484c-b79b-9e882fce0c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Valmis" ma:index="20" nillable="true" ma:displayName="Valmis" ma:default="0" ma:format="Dropdown" ma:internalName="Valmis">
      <xsd:simpleType>
        <xsd:restriction base="dms:Boolea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470b1-825a-43b9-a1ef-6b02993274a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ecb2814-ae3b-42e1-8a53-d753d768774d}" ma:internalName="TaxCatchAll" ma:showField="CatchAllData" ma:web="731470b1-825a-43b9-a1ef-6b02993274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1B3327-58A3-4C43-A008-F01321A6C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47EA5A-F2CF-4D32-955F-6B5E99253736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adc7883d-0c89-457f-920b-b227814c56a4"/>
    <ds:schemaRef ds:uri="http://schemas.microsoft.com/office/infopath/2007/PartnerControls"/>
    <ds:schemaRef ds:uri="731470b1-825a-43b9-a1ef-6b02993274a8"/>
  </ds:schemaRefs>
</ds:datastoreItem>
</file>

<file path=customXml/itemProps3.xml><?xml version="1.0" encoding="utf-8"?>
<ds:datastoreItem xmlns:ds="http://schemas.openxmlformats.org/officeDocument/2006/customXml" ds:itemID="{16AA477B-B242-4698-9649-E7DB23CF7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7883d-0c89-457f-920b-b227814c56a4"/>
    <ds:schemaRef ds:uri="731470b1-825a-43b9-a1ef-6b0299327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0622b90-5604-453b-979a-bf713718faf2}" enabled="0" method="" siteId="{20622b90-5604-453b-979a-bf713718faf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Siunsote_ESITYS</Template>
  <TotalTime>1725</TotalTime>
  <Words>235</Words>
  <Application>Microsoft Office PowerPoint</Application>
  <PresentationFormat>Laajakuva</PresentationFormat>
  <Paragraphs>27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Siunsote_Edistynytkäytto</vt:lpstr>
      <vt:lpstr>Siunsote_Peruskäyttö</vt:lpstr>
      <vt:lpstr>PowerPoint-esitys</vt:lpstr>
      <vt:lpstr>Suomen kestävän kasvun ohjelma 2022-2025​   Sähköisen asioinnin toimintamalli </vt:lpstr>
      <vt:lpstr>Asiakas- ja palveluohjaus</vt:lpstr>
      <vt:lpstr>Verkkosivujen rooli asiakas- ja palveluohjauksessa</vt:lpstr>
      <vt:lpstr>Digitaalisen palvelualustan rooli asiakas- ja palveluohjauksessa</vt:lpstr>
      <vt:lpstr>Verkkosivujen ohjautumislogiikka digitaalisiin palveluihin</vt:lpstr>
      <vt:lpstr>Verkkosivut ja digitaaliset palvelut muodostavat mahdollisimman ehjän ja ymmärrettävän kokonaisuuden </vt:lpstr>
      <vt:lpstr>PowerPoint-esitys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subject/>
  <dc:creator>Kiiskinen Elina</dc:creator>
  <cp:keywords/>
  <dc:description/>
  <cp:lastModifiedBy>Sormunen Mika</cp:lastModifiedBy>
  <cp:revision>32</cp:revision>
  <dcterms:created xsi:type="dcterms:W3CDTF">2024-05-30T04:14:14Z</dcterms:created>
  <dcterms:modified xsi:type="dcterms:W3CDTF">2025-09-15T09:32:02Z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0x01010033AC29D5A475DF408DB7E7D5FFA87E8D</vt:lpwstr>
  </property>
  <property fmtid="{D5CDD505-2E9C-101B-9397-08002B2CF9AE}" pid="3" name="MediaServiceImageTags">
    <vt:lpwstr/>
  </property>
  <property fmtid="{D5CDD505-2E9C-101B-9397-08002B2CF9AE}" pid="4" name="Organisaatio">
    <vt:lpwstr>Hyvinvointialue</vt:lpwstr>
  </property>
</Properties>
</file>