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D_1E2E964C.xml" ContentType="application/vnd.ms-powerpoint.comments+xml"/>
  <Override PartName="/ppt/comments/modernComment_10E_33CBD94E.xml" ContentType="application/vnd.ms-powerpoint.comments+xml"/>
  <Override PartName="/ppt/comments/modernComment_107_9C7E039F.xml" ContentType="application/vnd.ms-powerpoint.comments+xml"/>
  <Override PartName="/ppt/comments/modernComment_10A_AA88A224.xml" ContentType="application/vnd.ms-powerpoint.comments+xml"/>
  <Override PartName="/ppt/comments/modernComment_109_FEAE9DA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60" r:id="rId6"/>
    <p:sldId id="261" r:id="rId7"/>
    <p:sldId id="259" r:id="rId8"/>
    <p:sldId id="264" r:id="rId9"/>
    <p:sldId id="269" r:id="rId10"/>
    <p:sldId id="270" r:id="rId11"/>
    <p:sldId id="263" r:id="rId12"/>
    <p:sldId id="266" r:id="rId13"/>
    <p:sldId id="265"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475615-8A7A-852D-4280-3CA018D6AE1F}" name="Antikainen Anu" initials="AA" userId="S::anu.antikainen@hyvaks.fi::72db4402-8418-4a27-93b4-9e9d9fbafa63" providerId="AD"/>
  <p188:author id="{E85928AD-0B6A-4450-38EC-03C2527D324D}" name="Kivelä Marika" initials="KM" userId="S::marika.kivela@hyvaks.fi::7f4706c3-1e7f-4da5-a6ea-1f7c6d3ff835" providerId="AD"/>
  <p188:author id="{AD0D93AF-D5AF-E184-85A5-1321793B4AC5}" name="Dachauer Krista" initials="DK" userId="S::krista.dachauer@hyvaks.fi::e00e0b2f-c656-4f7a-b2b8-3107c1561e2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5400"/>
    <a:srgbClr val="255B92"/>
    <a:srgbClr val="F3F6FB"/>
    <a:srgbClr val="D5E1F3"/>
    <a:srgbClr val="B8CCEA"/>
    <a:srgbClr val="FFCCCC"/>
    <a:srgbClr val="EBDCA6"/>
    <a:srgbClr val="818181"/>
    <a:srgbClr val="B3D384"/>
    <a:srgbClr val="F2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9EFA1-7340-D186-2BAE-6FF90CC1B4AC}" v="51" dt="2025-03-18T11:54:04.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omments/modernComment_107_9C7E039F.xml><?xml version="1.0" encoding="utf-8"?>
<p188:cmLst xmlns:a="http://schemas.openxmlformats.org/drawingml/2006/main" xmlns:r="http://schemas.openxmlformats.org/officeDocument/2006/relationships" xmlns:p188="http://schemas.microsoft.com/office/powerpoint/2018/8/main">
  <p188:cm id="{B2BEDB8A-EA4B-4EAC-98EA-A4E45CDB6478}" authorId="{AD0D93AF-D5AF-E184-85A5-1321793B4AC5}" created="2025-02-07T06:01:26.022">
    <pc:sldMkLst xmlns:pc="http://schemas.microsoft.com/office/powerpoint/2013/main/command">
      <pc:docMk/>
      <pc:sldMk cId="2625504159" sldId="263"/>
    </pc:sldMkLst>
    <p188:replyLst>
      <p188:reply id="{824C979C-4E99-498A-828C-49C24B68F575}" authorId="{E85928AD-0B6A-4450-38EC-03C2527D324D}" created="2025-02-11T09:20:09.564">
        <p188:txBody>
          <a:bodyPr/>
          <a:lstStyle/>
          <a:p>
            <a:r>
              <a:rPr lang="fi-FI"/>
              <a:t>Lisätty ☺️</a:t>
            </a:r>
          </a:p>
        </p188:txBody>
        <p188:extLst>
          <p:ext xmlns:p="http://schemas.openxmlformats.org/presentationml/2006/main" uri="{57CB4572-C831-44C2-8A1C-0ADB6CCDFE69}">
            <p223:reactions xmlns:p223="http://schemas.microsoft.com/office/powerpoint/2022/03/main">
              <p223:rxn type="👍">
                <p223:instance time="2025-03-18T11:50:11.642" authorId="{AD0D93AF-D5AF-E184-85A5-1321793B4AC5}"/>
              </p223:rxn>
            </p223:reactions>
          </p:ext>
        </p188:extLst>
      </p188:reply>
    </p188:replyLst>
    <p188:txBody>
      <a:bodyPr/>
      <a:lstStyle/>
      <a:p>
        <a:r>
          <a:rPr lang="en-US"/>
          <a:t>Perehdyttäjälle on hyvä lisätä se kuittaamisasia. Eli kyseisen elbit tehtävän alaosassa olevaan kommenttikenttään kommentti: kuka perehdytti, onko kaikki alatehtävät perehdytetty/vai osa. Näin me perehdytysvastaavat saamme tiedon, ja voimme kuitata tehtävän valmiiksi tilanteessa, jossa perehdyttäjä on joku muu, kuin se kenen nimi siinä tehtävässä lukee.</a:t>
        </a:r>
      </a:p>
    </p188:txBody>
    <p188:extLst>
      <p:ext xmlns:p="http://schemas.openxmlformats.org/presentationml/2006/main" uri="{57CB4572-C831-44C2-8A1C-0ADB6CCDFE69}">
        <p223:reactions xmlns:p223="http://schemas.microsoft.com/office/powerpoint/2022/03/main">
          <p223:rxn type="👍">
            <p223:instance time="2025-02-11T09:20:02.464" authorId="{E85928AD-0B6A-4450-38EC-03C2527D324D}"/>
            <p223:instance time="2025-02-18T13:26:35.186" authorId="{93475615-8A7A-852D-4280-3CA018D6AE1F}"/>
          </p223:rxn>
        </p223:reactions>
      </p:ext>
    </p188:extLst>
  </p188:cm>
  <p188:cm id="{CFEEB539-3E1F-4358-B579-21C7393F58AA}" authorId="{93475615-8A7A-852D-4280-3CA018D6AE1F}" created="2025-02-18T13:31:08.997">
    <pc:sldMkLst xmlns:pc="http://schemas.microsoft.com/office/powerpoint/2013/main/command">
      <pc:docMk/>
      <pc:sldMk cId="2625504159" sldId="263"/>
    </pc:sldMkLst>
    <p188:replyLst>
      <p188:reply id="{2B96285B-6C16-4ECB-8783-600FD157743A}" authorId="{93475615-8A7A-852D-4280-3CA018D6AE1F}" created="2025-02-18T13:50:50.002">
        <p188:txBody>
          <a:bodyPr/>
          <a:lstStyle/>
          <a:p>
            <a:r>
              <a:rPr lang="en-US"/>
              <a:t>eli vuoron pääteeksi "loppuyhteenveto" - sama idea mistä opiskelijaohjauksen osastotunnilla puhuttiin opiskelijaohjauksesta = positiivista ja rakentavaa palautetta matalalla kynnyksellä mahd. oikea-aikaisesti</a:t>
            </a:r>
          </a:p>
        </p188:txBody>
      </p188:reply>
      <p188:reply id="{EE8EFE67-DDEF-405F-BDC7-77B2BC516E13}" authorId="{E85928AD-0B6A-4450-38EC-03C2527D324D}" created="2025-02-21T00:34:49.277">
        <p188:txBody>
          <a:bodyPr/>
          <a:lstStyle/>
          <a:p>
            <a:r>
              <a:rPr lang="fi-FI"/>
              <a:t>Lisätty ☺️</a:t>
            </a:r>
          </a:p>
        </p188:txBody>
        <p188:extLst>
          <p:ext xmlns:p="http://schemas.openxmlformats.org/presentationml/2006/main" uri="{57CB4572-C831-44C2-8A1C-0ADB6CCDFE69}">
            <p223:reactions xmlns:p223="http://schemas.microsoft.com/office/powerpoint/2022/03/main">
              <p223:rxn type="👍">
                <p223:instance time="2025-03-18T11:50:06.830" authorId="{AD0D93AF-D5AF-E184-85A5-1321793B4AC5}"/>
              </p223:rxn>
            </p223:reactions>
          </p:ext>
        </p188:extLst>
      </p188:reply>
    </p188:replyLst>
    <p188:txBody>
      <a:bodyPr/>
      <a:lstStyle/>
      <a:p>
        <a:r>
          <a:rPr lang="en-US"/>
          <a:t>työvuoron lopuksi lyhyt keskustelu/ajatusten vaihto perehdyttäjän ja perehtyvän välillä, miten päivä meni, mitä uutta/oppimista tuli, jäikö kysyttävää jne</a:t>
        </a:r>
      </a:p>
    </p188:txBody>
    <p188:extLst>
      <p:ext xmlns:p="http://schemas.openxmlformats.org/presentationml/2006/main" uri="{57CB4572-C831-44C2-8A1C-0ADB6CCDFE69}">
        <p223:reactions xmlns:p223="http://schemas.microsoft.com/office/powerpoint/2022/03/main">
          <p223:rxn type="👍">
            <p223:instance time="2025-03-18T11:49:54.689" authorId="{AD0D93AF-D5AF-E184-85A5-1321793B4AC5}"/>
          </p223:rxn>
        </p223:reactions>
      </p:ext>
    </p188:extLst>
  </p188:cm>
</p188:cmLst>
</file>

<file path=ppt/comments/modernComment_109_FEAE9DA9.xml><?xml version="1.0" encoding="utf-8"?>
<p188:cmLst xmlns:a="http://schemas.openxmlformats.org/drawingml/2006/main" xmlns:r="http://schemas.openxmlformats.org/officeDocument/2006/relationships" xmlns:p188="http://schemas.microsoft.com/office/powerpoint/2018/8/main">
  <p188:cm id="{A514CDC5-C70A-4B06-8423-3E7C3B2E1108}" authorId="{E85928AD-0B6A-4450-38EC-03C2527D324D}" created="2025-02-06T03:32:15.011">
    <ac:txMkLst xmlns:ac="http://schemas.microsoft.com/office/drawing/2013/main/command">
      <pc:docMk xmlns:pc="http://schemas.microsoft.com/office/powerpoint/2013/main/command"/>
      <pc:sldMk xmlns:pc="http://schemas.microsoft.com/office/powerpoint/2013/main/command" cId="4272856489" sldId="265"/>
      <ac:spMk id="4" creationId="{E8790E83-E9E0-F70E-E8B0-CAA4D7C53BFD}"/>
      <ac:txMk cp="312" len="113">
        <ac:context len="515" hash="1601878441"/>
      </ac:txMk>
    </ac:txMkLst>
    <p188:pos x="2939142" y="2485571"/>
    <p188:replyLst>
      <p188:reply id="{CC3F7920-8205-47C5-A467-AB9E41497AE5}" authorId="{AD0D93AF-D5AF-E184-85A5-1321793B4AC5}" created="2025-02-07T06:02:55.242">
        <p188:txBody>
          <a:bodyPr/>
          <a:lstStyle/>
          <a:p>
            <a:r>
              <a:rPr lang="en-US"/>
              <a:t>Tämä on erinomainen asia, kiitos.</a:t>
            </a:r>
          </a:p>
        </p188:txBody>
      </p188:reply>
    </p188:replyLst>
    <p188:txBody>
      <a:bodyPr/>
      <a:lstStyle/>
      <a:p>
        <a:r>
          <a:rPr lang="en-US"/>
          <a:t>Janne tekemässä tasotestausta, Anni P. mukana</a:t>
        </a:r>
      </a:p>
    </p188:txBody>
  </p188:cm>
</p188:cmLst>
</file>

<file path=ppt/comments/modernComment_10A_AA88A224.xml><?xml version="1.0" encoding="utf-8"?>
<p188:cmLst xmlns:a="http://schemas.openxmlformats.org/drawingml/2006/main" xmlns:r="http://schemas.openxmlformats.org/officeDocument/2006/relationships" xmlns:p188="http://schemas.microsoft.com/office/powerpoint/2018/8/main">
  <p188:cm id="{8FC09784-DC32-431A-8E6F-01728ECECD28}" authorId="{E85928AD-0B6A-4450-38EC-03C2527D324D}" created="2025-02-06T03:31:12.512">
    <ac:txMkLst xmlns:ac="http://schemas.microsoft.com/office/drawing/2013/main/command">
      <pc:docMk xmlns:pc="http://schemas.microsoft.com/office/powerpoint/2013/main/command"/>
      <pc:sldMk xmlns:pc="http://schemas.microsoft.com/office/powerpoint/2013/main/command" cId="2861081124" sldId="266"/>
      <ac:spMk id="4" creationId="{A8CBA64C-4FBB-1675-4E7E-DCBD5BB69445}"/>
      <ac:txMk cp="247" len="17">
        <ac:context len="425" hash="1714678747"/>
      </ac:txMk>
    </ac:txMkLst>
    <p188:pos x="2131785" y="2803071"/>
    <p188:txBody>
      <a:bodyPr/>
      <a:lstStyle/>
      <a:p>
        <a:r>
          <a:rPr lang="en-US"/>
          <a:t>Laura ja Noora luovat tiimityömallia, tästä lisää myöhemmin</a:t>
        </a:r>
      </a:p>
    </p188:txBody>
  </p188:cm>
</p188:cmLst>
</file>

<file path=ppt/comments/modernComment_10D_1E2E964C.xml><?xml version="1.0" encoding="utf-8"?>
<p188:cmLst xmlns:a="http://schemas.openxmlformats.org/drawingml/2006/main" xmlns:r="http://schemas.openxmlformats.org/officeDocument/2006/relationships" xmlns:p188="http://schemas.microsoft.com/office/powerpoint/2018/8/main">
  <p188:cm id="{2154E0B0-630A-4DBE-A224-036FFC5F322A}" authorId="{E85928AD-0B6A-4450-38EC-03C2527D324D}" created="2025-02-06T00:27:09.656">
    <ac:deMkLst xmlns:ac="http://schemas.microsoft.com/office/drawing/2013/main/command">
      <pc:docMk xmlns:pc="http://schemas.microsoft.com/office/powerpoint/2013/main/command"/>
      <pc:sldMk xmlns:pc="http://schemas.microsoft.com/office/powerpoint/2013/main/command" cId="506369612" sldId="269"/>
      <ac:spMk id="4" creationId="{BC2D2F33-C014-7A87-3642-BB7E3E9E17CE}"/>
    </ac:deMkLst>
    <p188:txBody>
      <a:bodyPr/>
      <a:lstStyle/>
      <a:p>
        <a:r>
          <a:rPr lang="en-US"/>
          <a:t>HUOM! Tämä siis olettamuksena, että muutamme perehdytystä word mallin mukaan niin kuin ehdotin... tämähän olisi vain kokeilu, ja jos ei ole hyvä, ei ole pakko jättää väkisin tällaiseksi</a:t>
        </a:r>
      </a:p>
    </p188:txBody>
  </p188:cm>
</p188:cmLst>
</file>

<file path=ppt/comments/modernComment_10E_33CBD94E.xml><?xml version="1.0" encoding="utf-8"?>
<p188:cmLst xmlns:a="http://schemas.openxmlformats.org/drawingml/2006/main" xmlns:r="http://schemas.openxmlformats.org/officeDocument/2006/relationships" xmlns:p188="http://schemas.microsoft.com/office/powerpoint/2018/8/main">
  <p188:cm id="{296C61C3-28BC-4C75-A1F7-7684FB9D2511}" authorId="{93475615-8A7A-852D-4280-3CA018D6AE1F}" created="2025-02-18T13:26:07.685">
    <ac:txMkLst xmlns:ac="http://schemas.microsoft.com/office/drawing/2013/main/command">
      <pc:docMk xmlns:pc="http://schemas.microsoft.com/office/powerpoint/2013/main/command"/>
      <pc:sldMk xmlns:pc="http://schemas.microsoft.com/office/powerpoint/2013/main/command" cId="868997454" sldId="270"/>
      <ac:spMk id="4" creationId="{E445DAE7-DC00-3CE2-987B-7CEBC72C8075}"/>
      <ac:txMk cp="536" len="18">
        <ac:context len="855" hash="363554354"/>
      </ac:txMk>
    </ac:txMkLst>
    <p188:pos x="6511636" y="3018311"/>
    <p188:replyLst>
      <p188:reply id="{57BB8F1D-534E-4636-856C-EFF498EF55DD}" authorId="{E85928AD-0B6A-4450-38EC-03C2527D324D}" created="2025-02-21T00:26:25.989">
        <p188:txBody>
          <a:bodyPr/>
          <a:lstStyle/>
          <a:p>
            <a:r>
              <a:rPr lang="fi-FI"/>
              <a:t>muutin lauseen niin, että poistin aikamääreen :) </a:t>
            </a:r>
          </a:p>
        </p188:txBody>
      </p188:reply>
    </p188:replyLst>
    <p188:txBody>
      <a:bodyPr/>
      <a:lstStyle/>
      <a:p>
        <a:r>
          <a:rPr lang="en-US"/>
          <a:t>työparivaihe on nyt määritetty yksilöllisesti, riippuen lähtö/taustatasosta ja arvioista, miten uudella työntekijällä menee ja myös uuden työntekijän omasta arvioinnista, näistä siis sellainen  yhteenveto, jatkuuko työparivaihe vai ei. Olisin sitä mieltä, että yksilöllinen kehitys tässä pitäisi sallia jatkossakin, eli ettemme määrittele tiukasti aikaa - toki suuntaa antaen voidaan ajatella, että on jokin aika XX- XX</a:t>
        </a:r>
      </a:p>
    </p188:txBody>
    <p188:extLst>
      <p:ext xmlns:p="http://schemas.openxmlformats.org/presentationml/2006/main" uri="{57CB4572-C831-44C2-8A1C-0ADB6CCDFE69}">
        <p223:reactions xmlns:p223="http://schemas.microsoft.com/office/powerpoint/2022/03/main">
          <p223:rxn type="👍">
            <p223:instance time="2025-02-21T00:24:59.208" authorId="{E85928AD-0B6A-4450-38EC-03C2527D324D}"/>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11E7CEC1-71F4-9A72-2B78-AB75F6B50D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258A6353-7BE8-7D05-758D-E6245458A5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DB4547-4921-449B-94C3-3A37DBFE62D5}" type="datetimeFigureOut">
              <a:rPr lang="fi-FI" smtClean="0"/>
              <a:t>11.9.2025</a:t>
            </a:fld>
            <a:endParaRPr lang="fi-FI"/>
          </a:p>
        </p:txBody>
      </p:sp>
      <p:sp>
        <p:nvSpPr>
          <p:cNvPr id="4" name="Alatunnisteen paikkamerkki 3">
            <a:extLst>
              <a:ext uri="{FF2B5EF4-FFF2-40B4-BE49-F238E27FC236}">
                <a16:creationId xmlns:a16="http://schemas.microsoft.com/office/drawing/2014/main" id="{870868C8-EFBF-9F1A-459B-133E513F58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7B929919-5569-F33A-C816-BE6B0D479F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E16F14-0C34-4F39-AF7C-C400BE6AD36D}" type="slidenum">
              <a:rPr lang="fi-FI" smtClean="0"/>
              <a:t>‹#›</a:t>
            </a:fld>
            <a:endParaRPr lang="fi-FI"/>
          </a:p>
        </p:txBody>
      </p:sp>
    </p:spTree>
    <p:extLst>
      <p:ext uri="{BB962C8B-B14F-4D97-AF65-F5344CB8AC3E}">
        <p14:creationId xmlns:p14="http://schemas.microsoft.com/office/powerpoint/2010/main" val="4023361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9D5F7-D031-4FD4-9213-7A2E19752F67}" type="datetimeFigureOut">
              <a:rPr lang="fi-FI" smtClean="0"/>
              <a:t>11.9.2025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2463B-32C7-4CD4-A940-A57ECA595566}" type="slidenum">
              <a:rPr lang="fi-FI" smtClean="0"/>
              <a:t>‹#›</a:t>
            </a:fld>
            <a:endParaRPr lang="fi-FI"/>
          </a:p>
        </p:txBody>
      </p:sp>
    </p:spTree>
    <p:extLst>
      <p:ext uri="{BB962C8B-B14F-4D97-AF65-F5344CB8AC3E}">
        <p14:creationId xmlns:p14="http://schemas.microsoft.com/office/powerpoint/2010/main" val="36005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svg"/><Relationship Id="rId4" Type="http://schemas.openxmlformats.org/officeDocument/2006/relationships/image" Target="../media/image13.svg"/><Relationship Id="rId9"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5.svg"/><Relationship Id="rId3" Type="http://schemas.openxmlformats.org/officeDocument/2006/relationships/image" Target="../media/image23.jpe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9.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1">
    <p:bg>
      <p:bgPr>
        <a:solidFill>
          <a:srgbClr val="255B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solidFill>
                  <a:schemeClr val="bg1"/>
                </a:solidFill>
              </a:defRPr>
            </a:lvl1pPr>
          </a:lstStyle>
          <a:p>
            <a:r>
              <a:rPr lang="fi-FI"/>
              <a:t>Muokkaa ots. perustyyl. napsautt.</a:t>
            </a:r>
            <a:endParaRPr lang="en-GB"/>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DDC89562-7E35-428F-8FAE-6A9A6BD59787}" type="datetime1">
              <a:rPr lang="fi-FI" smtClean="0"/>
              <a:pPr/>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endParaRPr lang="fi-FI"/>
          </a:p>
        </p:txBody>
      </p:sp>
      <p:pic>
        <p:nvPicPr>
          <p:cNvPr id="4" name="Kuva 3" descr="Keski-Suomen hyvinvointialueen logossa on kolme ympyrää yhdistettynä toisiinsa. Valkoreunaiset ympyrät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2230765F-7C0E-7B1D-2B49-3937748EB7A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64079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tsikkodia kuva 3">
    <p:bg>
      <p:bgPr>
        <a:solidFill>
          <a:schemeClr val="bg1"/>
        </a:solidFill>
        <a:effectLst/>
      </p:bgPr>
    </p:bg>
    <p:spTree>
      <p:nvGrpSpPr>
        <p:cNvPr id="1" name=""/>
        <p:cNvGrpSpPr/>
        <p:nvPr/>
      </p:nvGrpSpPr>
      <p:grpSpPr>
        <a:xfrm>
          <a:off x="0" y="0"/>
          <a:ext cx="0" cy="0"/>
          <a:chOff x="0" y="0"/>
          <a:chExt cx="0" cy="0"/>
        </a:xfrm>
      </p:grpSpPr>
      <p:pic>
        <p:nvPicPr>
          <p:cNvPr id="4" name="Kuva 3" descr="Nuori lukee kirjaa tunnelmallisessa valaistuksessa.">
            <a:extLst>
              <a:ext uri="{FF2B5EF4-FFF2-40B4-BE49-F238E27FC236}">
                <a16:creationId xmlns:a16="http://schemas.microsoft.com/office/drawing/2014/main" id="{C9B30EBD-10A4-E829-DE27-8217818D02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661"/>
            <a:ext cx="12192000" cy="6865322"/>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solidFill>
                  <a:schemeClr val="tx2"/>
                </a:solidFill>
              </a:defRPr>
            </a:lvl1pPr>
          </a:lstStyle>
          <a:p>
            <a:r>
              <a:rPr lang="fi-FI"/>
              <a:t>Muokkaa ots. perustyyl. napsautt.</a:t>
            </a:r>
            <a:endParaRPr lang="en-GB"/>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tx2"/>
                </a:solidFill>
              </a:defRPr>
            </a:lvl1pPr>
          </a:lstStyle>
          <a:p>
            <a:fld id="{31160B98-140E-4345-B1A3-2A7247C42973}" type="slidenum">
              <a:rPr lang="fi-FI" smtClean="0"/>
              <a:pPr/>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tx2"/>
                </a:solidFill>
              </a:defRPr>
            </a:lvl1pPr>
          </a:lstStyle>
          <a:p>
            <a:fld id="{DDC89562-7E35-428F-8FAE-6A9A6BD59787}" type="datetime1">
              <a:rPr lang="fi-FI" smtClean="0"/>
              <a:pPr/>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tx2"/>
                </a:solidFill>
              </a:defRPr>
            </a:lvl1pPr>
          </a:lstStyle>
          <a:p>
            <a:endParaRPr lang="fi-FI"/>
          </a:p>
        </p:txBody>
      </p:sp>
      <p:pic>
        <p:nvPicPr>
          <p:cNvPr id="6" name="Kuva 5" descr="Keski-Suomen hyvinvointialueen logossa on kolme ympyrää yhdistettynä toisiinsa. Valkoreunaiset ympyrät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5326593D-565B-D972-65B8-D1ED402DAA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175258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tsikkodia kuva 4">
    <p:bg>
      <p:bgPr>
        <a:solidFill>
          <a:schemeClr val="bg1"/>
        </a:solidFill>
        <a:effectLst/>
      </p:bgPr>
    </p:bg>
    <p:spTree>
      <p:nvGrpSpPr>
        <p:cNvPr id="1" name=""/>
        <p:cNvGrpSpPr/>
        <p:nvPr/>
      </p:nvGrpSpPr>
      <p:grpSpPr>
        <a:xfrm>
          <a:off x="0" y="0"/>
          <a:ext cx="0" cy="0"/>
          <a:chOff x="0" y="0"/>
          <a:chExt cx="0" cy="0"/>
        </a:xfrm>
      </p:grpSpPr>
      <p:pic>
        <p:nvPicPr>
          <p:cNvPr id="4" name="Kuva 3" descr="Nainen venyttää käsiään kohti korkeuksia talvisessa säässä auringon noustessa. ">
            <a:extLst>
              <a:ext uri="{FF2B5EF4-FFF2-40B4-BE49-F238E27FC236}">
                <a16:creationId xmlns:a16="http://schemas.microsoft.com/office/drawing/2014/main" id="{2AD3F7D6-6905-9C54-4800-1D74C8A48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solidFill>
                  <a:schemeClr val="tx2"/>
                </a:solidFill>
              </a:defRPr>
            </a:lvl1pPr>
          </a:lstStyle>
          <a:p>
            <a:r>
              <a:rPr lang="fi-FI"/>
              <a:t>Muokkaa ots. perustyyl. napsautt.</a:t>
            </a:r>
            <a:endParaRPr lang="en-GB"/>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tx2"/>
                </a:solidFill>
              </a:defRPr>
            </a:lvl1pPr>
          </a:lstStyle>
          <a:p>
            <a:fld id="{31160B98-140E-4345-B1A3-2A7247C42973}" type="slidenum">
              <a:rPr lang="fi-FI" smtClean="0"/>
              <a:pPr/>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tx2"/>
                </a:solidFill>
              </a:defRPr>
            </a:lvl1pPr>
          </a:lstStyle>
          <a:p>
            <a:fld id="{DDC89562-7E35-428F-8FAE-6A9A6BD59787}" type="datetime1">
              <a:rPr lang="fi-FI" smtClean="0"/>
              <a:pPr/>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tx2"/>
                </a:solidFill>
              </a:defRPr>
            </a:lvl1pPr>
          </a:lstStyle>
          <a:p>
            <a:endParaRPr lang="fi-FI"/>
          </a:p>
        </p:txBody>
      </p:sp>
      <p:pic>
        <p:nvPicPr>
          <p:cNvPr id="10" name="Kuva 9" descr="Keski-Suomen hyvinvointialueen logossa on kolme ympyrää yhdistettynä toisiinsa. Vaaleanpunainen, sininen ja vihreä ympyrä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9B7EEC40-2B9E-B4DB-8CD6-72A927A0016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44759" y="6041686"/>
            <a:ext cx="1436563" cy="330537"/>
          </a:xfrm>
          <a:prstGeom prst="rect">
            <a:avLst/>
          </a:prstGeom>
        </p:spPr>
      </p:pic>
    </p:spTree>
    <p:extLst>
      <p:ext uri="{BB962C8B-B14F-4D97-AF65-F5344CB8AC3E}">
        <p14:creationId xmlns:p14="http://schemas.microsoft.com/office/powerpoint/2010/main" val="97594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dia, muuta taustakuva">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solidFill>
                  <a:schemeClr val="bg1"/>
                </a:solidFill>
              </a:defRPr>
            </a:lvl1pPr>
          </a:lstStyle>
          <a:p>
            <a:r>
              <a:rPr lang="fi-FI"/>
              <a:t>Muokkaa ots. perustyyl. napsautt.</a:t>
            </a:r>
            <a:endParaRPr lang="en-GB"/>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DDC89562-7E35-428F-8FAE-6A9A6BD59787}" type="datetime1">
              <a:rPr lang="fi-FI" smtClean="0"/>
              <a:pPr/>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endParaRPr lang="fi-FI"/>
          </a:p>
        </p:txBody>
      </p:sp>
      <p:pic>
        <p:nvPicPr>
          <p:cNvPr id="5" name="Kuva 4" descr="Keski-Suomen hyvinvointialueen logossa on kolme ympyrää yhdistettynä toisiinsa. Valkoreunaiset ympyrät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2B9221F0-B0FA-B35E-6315-9F842AA8BE6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1254948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älidia sininen">
    <p:bg>
      <p:bgPr>
        <a:solidFill>
          <a:srgbClr val="255B92"/>
        </a:solidFill>
        <a:effectLst/>
      </p:bgPr>
    </p:bg>
    <p:spTree>
      <p:nvGrpSpPr>
        <p:cNvPr id="1" name=""/>
        <p:cNvGrpSpPr/>
        <p:nvPr/>
      </p:nvGrpSpPr>
      <p:grpSpPr>
        <a:xfrm>
          <a:off x="0" y="0"/>
          <a:ext cx="0" cy="0"/>
          <a:chOff x="0" y="0"/>
          <a:chExt cx="0" cy="0"/>
        </a:xfrm>
      </p:grpSpPr>
      <p:pic>
        <p:nvPicPr>
          <p:cNvPr id="5" name="Kuva 4" descr="Hyvinvointi">
            <a:extLst>
              <a:ext uri="{FF2B5EF4-FFF2-40B4-BE49-F238E27FC236}">
                <a16:creationId xmlns:a16="http://schemas.microsoft.com/office/drawing/2014/main" id="{57CC42D5-DDE9-6A4D-55E0-0C4E78B068B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2000" y="502920"/>
            <a:ext cx="6426521" cy="1467473"/>
          </a:xfrm>
          <a:prstGeom prst="rect">
            <a:avLst/>
          </a:prstGeom>
        </p:spPr>
      </p:pic>
      <p:pic>
        <p:nvPicPr>
          <p:cNvPr id="10" name="Kuva 9" descr="Terveys">
            <a:extLst>
              <a:ext uri="{FF2B5EF4-FFF2-40B4-BE49-F238E27FC236}">
                <a16:creationId xmlns:a16="http://schemas.microsoft.com/office/drawing/2014/main" id="{521E98C9-159F-F210-0E5C-025FC559063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2000" y="1970393"/>
            <a:ext cx="4832541" cy="1467473"/>
          </a:xfrm>
          <a:prstGeom prst="rect">
            <a:avLst/>
          </a:prstGeom>
        </p:spPr>
      </p:pic>
      <p:pic>
        <p:nvPicPr>
          <p:cNvPr id="12" name="Kuva 11" descr="Turvallisuus">
            <a:extLst>
              <a:ext uri="{FF2B5EF4-FFF2-40B4-BE49-F238E27FC236}">
                <a16:creationId xmlns:a16="http://schemas.microsoft.com/office/drawing/2014/main" id="{F6E8599A-69C2-BC29-A53D-C6327615147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2000" y="3437867"/>
            <a:ext cx="6654232" cy="1467473"/>
          </a:xfrm>
          <a:prstGeom prst="rect">
            <a:avLst/>
          </a:prstGeom>
        </p:spPr>
      </p:pic>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DAF2F846-307A-4A9A-8A09-F9951A2F020C}" type="datetime1">
              <a:rPr lang="fi-FI" smtClean="0"/>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endParaRPr lang="fi-FI"/>
          </a:p>
        </p:txBody>
      </p:sp>
      <p:pic>
        <p:nvPicPr>
          <p:cNvPr id="16" name="Kuva 15" descr="Keski-Suomen hyvinvointialueen logossa on kolme ympyrää yhdistettynä toisiinsa. Valkoreunaiset ympyrät kuvaavat sosiaali-, terveys- ja pelastustoimen palveluita ja niiden yhteensovittamista, yhdenvertaisuutta ja jatkuvuutta. Logo kuvastaa hyvinvointialuetta ja sen monimuotoisuutta ja se ilmentää kumppanuutta ja yhteistyötä.">
            <a:extLst>
              <a:ext uri="{FF2B5EF4-FFF2-40B4-BE49-F238E27FC236}">
                <a16:creationId xmlns:a16="http://schemas.microsoft.com/office/drawing/2014/main" id="{7C1DFC24-63D3-2B65-FC00-78273A1BAE3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2251784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dia">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6B67D039-5DBC-1BC5-653C-7DA1B1032308}"/>
              </a:ext>
              <a:ext uri="{C183D7F6-B498-43B3-948B-1728B52AA6E4}">
                <adec:decorative xmlns:adec="http://schemas.microsoft.com/office/drawing/2017/decorative" val="1"/>
              </a:ext>
            </a:extLst>
          </p:cNvPr>
          <p:cNvSpPr>
            <a:spLocks noGrp="1"/>
          </p:cNvSpPr>
          <p:nvPr>
            <p:ph type="pic" sz="quarter" idx="13"/>
          </p:nvPr>
        </p:nvSpPr>
        <p:spPr>
          <a:xfrm>
            <a:off x="0" y="0"/>
            <a:ext cx="12191999" cy="5408676"/>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15" name="Tekstin paikkamerkki 12" descr="Hyvinvointi">
            <a:extLst>
              <a:ext uri="{FF2B5EF4-FFF2-40B4-BE49-F238E27FC236}">
                <a16:creationId xmlns:a16="http://schemas.microsoft.com/office/drawing/2014/main" id="{1575B223-D80C-306C-43A5-703E1775FD57}"/>
              </a:ext>
            </a:extLst>
          </p:cNvPr>
          <p:cNvSpPr>
            <a:spLocks noGrp="1"/>
          </p:cNvSpPr>
          <p:nvPr>
            <p:ph type="body" sz="quarter" idx="15" hasCustomPrompt="1"/>
          </p:nvPr>
        </p:nvSpPr>
        <p:spPr>
          <a:xfrm>
            <a:off x="522000" y="504000"/>
            <a:ext cx="6426000" cy="1468800"/>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nchor="ctr" anchorCtr="0"/>
          <a:lstStyle>
            <a:lvl1pPr marL="0" indent="0" algn="ctr">
              <a:buNone/>
              <a:defRPr sz="100"/>
            </a:lvl1pPr>
          </a:lstStyle>
          <a:p>
            <a:pPr lvl="0"/>
            <a:r>
              <a:rPr lang="fi-FI"/>
              <a:t> </a:t>
            </a:r>
          </a:p>
        </p:txBody>
      </p:sp>
      <p:sp>
        <p:nvSpPr>
          <p:cNvPr id="16" name="Tekstin paikkamerkki 12" descr="Terveys">
            <a:extLst>
              <a:ext uri="{FF2B5EF4-FFF2-40B4-BE49-F238E27FC236}">
                <a16:creationId xmlns:a16="http://schemas.microsoft.com/office/drawing/2014/main" id="{3BA424AF-656B-9612-92E0-A7A1869DF438}"/>
              </a:ext>
            </a:extLst>
          </p:cNvPr>
          <p:cNvSpPr>
            <a:spLocks noGrp="1"/>
          </p:cNvSpPr>
          <p:nvPr>
            <p:ph type="body" sz="quarter" idx="16" hasCustomPrompt="1"/>
          </p:nvPr>
        </p:nvSpPr>
        <p:spPr>
          <a:xfrm>
            <a:off x="522000" y="1969200"/>
            <a:ext cx="4831200" cy="1468800"/>
          </a:xfr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nchor="ctr" anchorCtr="0"/>
          <a:lstStyle>
            <a:lvl1pPr marL="0" indent="0" algn="ctr">
              <a:buNone/>
              <a:defRPr sz="100"/>
            </a:lvl1pPr>
          </a:lstStyle>
          <a:p>
            <a:pPr lvl="0"/>
            <a:r>
              <a:rPr lang="fi-FI"/>
              <a:t> </a:t>
            </a:r>
          </a:p>
        </p:txBody>
      </p:sp>
      <p:sp>
        <p:nvSpPr>
          <p:cNvPr id="17" name="Tekstin paikkamerkki 12" descr="Turvallisuus">
            <a:extLst>
              <a:ext uri="{FF2B5EF4-FFF2-40B4-BE49-F238E27FC236}">
                <a16:creationId xmlns:a16="http://schemas.microsoft.com/office/drawing/2014/main" id="{555FDC61-50AC-2944-7772-91FADC7076FC}"/>
              </a:ext>
            </a:extLst>
          </p:cNvPr>
          <p:cNvSpPr>
            <a:spLocks noGrp="1"/>
          </p:cNvSpPr>
          <p:nvPr>
            <p:ph type="body" sz="quarter" idx="17" hasCustomPrompt="1"/>
          </p:nvPr>
        </p:nvSpPr>
        <p:spPr>
          <a:xfrm>
            <a:off x="522000" y="3438000"/>
            <a:ext cx="6652800" cy="1468800"/>
          </a:xfr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nchor="ctr" anchorCtr="0"/>
          <a:lstStyle>
            <a:lvl1pPr marL="0" indent="0" algn="ctr">
              <a:buNone/>
              <a:defRPr sz="100"/>
            </a:lvl1pPr>
          </a:lstStyle>
          <a:p>
            <a:pPr lvl="0"/>
            <a:r>
              <a:rPr lang="fi-FI"/>
              <a:t> </a:t>
            </a:r>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AD701780-B9A5-477F-BFD1-4099C4ED9142}" type="datetime1">
              <a:rPr lang="fi-FI" smtClean="0"/>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33525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dia Pelastuslaitos">
    <p:spTree>
      <p:nvGrpSpPr>
        <p:cNvPr id="1" name=""/>
        <p:cNvGrpSpPr/>
        <p:nvPr/>
      </p:nvGrpSpPr>
      <p:grpSpPr>
        <a:xfrm>
          <a:off x="0" y="0"/>
          <a:ext cx="0" cy="0"/>
          <a:chOff x="0" y="0"/>
          <a:chExt cx="0" cy="0"/>
        </a:xfrm>
      </p:grpSpPr>
      <p:pic>
        <p:nvPicPr>
          <p:cNvPr id="11" name="Kuva 10" descr="Kaksi pelastajaa kirjaavat muistiinpanoja paloasemalla, keskustellen.">
            <a:extLst>
              <a:ext uri="{FF2B5EF4-FFF2-40B4-BE49-F238E27FC236}">
                <a16:creationId xmlns:a16="http://schemas.microsoft.com/office/drawing/2014/main" id="{0965E099-F238-0DC0-6C75-B4B92D1AECD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0"/>
            <a:ext cx="12193200" cy="5393146"/>
          </a:xfrm>
          <a:prstGeom prst="rect">
            <a:avLst/>
          </a:prstGeom>
        </p:spPr>
      </p:pic>
      <p:pic>
        <p:nvPicPr>
          <p:cNvPr id="5" name="Kuva 4" descr="Hyvinvointi">
            <a:extLst>
              <a:ext uri="{FF2B5EF4-FFF2-40B4-BE49-F238E27FC236}">
                <a16:creationId xmlns:a16="http://schemas.microsoft.com/office/drawing/2014/main" id="{57CC42D5-DDE9-6A4D-55E0-0C4E78B068B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2000" y="502920"/>
            <a:ext cx="6426521" cy="1467473"/>
          </a:xfrm>
          <a:prstGeom prst="rect">
            <a:avLst/>
          </a:prstGeom>
        </p:spPr>
      </p:pic>
      <p:pic>
        <p:nvPicPr>
          <p:cNvPr id="10" name="Kuva 9" descr="Terveys">
            <a:extLst>
              <a:ext uri="{FF2B5EF4-FFF2-40B4-BE49-F238E27FC236}">
                <a16:creationId xmlns:a16="http://schemas.microsoft.com/office/drawing/2014/main" id="{521E98C9-159F-F210-0E5C-025FC5590638}"/>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22000" y="1970393"/>
            <a:ext cx="4832540" cy="1467473"/>
          </a:xfrm>
          <a:prstGeom prst="rect">
            <a:avLst/>
          </a:prstGeom>
        </p:spPr>
      </p:pic>
      <p:pic>
        <p:nvPicPr>
          <p:cNvPr id="12" name="Kuva 11" descr="Turvallisuus">
            <a:extLst>
              <a:ext uri="{FF2B5EF4-FFF2-40B4-BE49-F238E27FC236}">
                <a16:creationId xmlns:a16="http://schemas.microsoft.com/office/drawing/2014/main" id="{F6E8599A-69C2-BC29-A53D-C63276151471}"/>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2000" y="3437867"/>
            <a:ext cx="6654232" cy="1467473"/>
          </a:xfrm>
          <a:prstGeom prst="rect">
            <a:avLst/>
          </a:prstGeom>
        </p:spPr>
      </p:pic>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C241FAD2-E643-4FFF-914F-AD52EA0C0FAE}" type="datetime1">
              <a:rPr lang="fi-FI" smtClean="0"/>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pic>
        <p:nvPicPr>
          <p:cNvPr id="3" name="Kuva 2" descr="Keski-Suomen hyvinvointialueen logossa on kolme ympyrää yhdistettynä toisiinsa. Vaaleanpunainen, sininen ja vihreä ympyrä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94556230-8B2B-AAB9-9820-D504BC72DD93}"/>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19271" y="6041686"/>
            <a:ext cx="1436563" cy="330537"/>
          </a:xfrm>
          <a:prstGeom prst="rect">
            <a:avLst/>
          </a:prstGeom>
        </p:spPr>
      </p:pic>
      <p:cxnSp>
        <p:nvCxnSpPr>
          <p:cNvPr id="6" name="Suora yhdysviiva 5">
            <a:extLst>
              <a:ext uri="{FF2B5EF4-FFF2-40B4-BE49-F238E27FC236}">
                <a16:creationId xmlns:a16="http://schemas.microsoft.com/office/drawing/2014/main" id="{3A0C2AEE-62D3-2532-A258-E29F0BDFBE47}"/>
              </a:ext>
              <a:ext uri="{C183D7F6-B498-43B3-948B-1728B52AA6E4}">
                <adec:decorative xmlns:adec="http://schemas.microsoft.com/office/drawing/2017/decorative" val="1"/>
              </a:ext>
            </a:extLst>
          </p:cNvPr>
          <p:cNvCxnSpPr/>
          <p:nvPr userDrawn="1"/>
        </p:nvCxnSpPr>
        <p:spPr>
          <a:xfrm>
            <a:off x="10510838" y="6024287"/>
            <a:ext cx="0" cy="336826"/>
          </a:xfrm>
          <a:prstGeom prst="line">
            <a:avLst/>
          </a:prstGeom>
          <a:ln w="12700" cap="rnd"/>
        </p:spPr>
        <p:style>
          <a:lnRef idx="1">
            <a:schemeClr val="accent1"/>
          </a:lnRef>
          <a:fillRef idx="0">
            <a:schemeClr val="accent1"/>
          </a:fillRef>
          <a:effectRef idx="0">
            <a:schemeClr val="accent1"/>
          </a:effectRef>
          <a:fontRef idx="minor">
            <a:schemeClr val="tx1"/>
          </a:fontRef>
        </p:style>
      </p:cxnSp>
      <p:pic>
        <p:nvPicPr>
          <p:cNvPr id="2" name="Kuva 1" descr="Keski-Suomen pelastuslaitoksen vaakunassa on musta metso keskellä Suomessa pelastuslaitosten yleisesti käyttämän keltaisen tähtimäisen kuvion keskellä. Metso kuvastaa maakuntalintuna keskisuomalaisuutta ja tähden yhdeksän sakaraa symboloivat pelastustoimen arvoja. ">
            <a:extLst>
              <a:ext uri="{FF2B5EF4-FFF2-40B4-BE49-F238E27FC236}">
                <a16:creationId xmlns:a16="http://schemas.microsoft.com/office/drawing/2014/main" id="{04B9E1AF-D7C4-EBA7-6694-8DC561CBF72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566019" y="6023515"/>
            <a:ext cx="1118169" cy="331309"/>
          </a:xfrm>
          <a:prstGeom prst="rect">
            <a:avLst/>
          </a:prstGeom>
        </p:spPr>
      </p:pic>
    </p:spTree>
    <p:extLst>
      <p:ext uri="{BB962C8B-B14F-4D97-AF65-F5344CB8AC3E}">
        <p14:creationId xmlns:p14="http://schemas.microsoft.com/office/powerpoint/2010/main" val="1143828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dia Sairaala Nova">
    <p:spTree>
      <p:nvGrpSpPr>
        <p:cNvPr id="1" name=""/>
        <p:cNvGrpSpPr/>
        <p:nvPr/>
      </p:nvGrpSpPr>
      <p:grpSpPr>
        <a:xfrm>
          <a:off x="0" y="0"/>
          <a:ext cx="0" cy="0"/>
          <a:chOff x="0" y="0"/>
          <a:chExt cx="0" cy="0"/>
        </a:xfrm>
      </p:grpSpPr>
      <p:pic>
        <p:nvPicPr>
          <p:cNvPr id="14" name="Kuva 13" descr="Sairaala Nova -rakennuksen tummanpuhuva ja moderni julkisivu.">
            <a:extLst>
              <a:ext uri="{FF2B5EF4-FFF2-40B4-BE49-F238E27FC236}">
                <a16:creationId xmlns:a16="http://schemas.microsoft.com/office/drawing/2014/main" id="{E27B5776-DA94-8CED-A3DB-EF546E38C76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648" y="0"/>
            <a:ext cx="12187900" cy="5393146"/>
          </a:xfrm>
          <a:prstGeom prst="rect">
            <a:avLst/>
          </a:prstGeom>
        </p:spPr>
      </p:pic>
      <p:pic>
        <p:nvPicPr>
          <p:cNvPr id="3" name="Kuva 2" descr="Sosiaali- ja terveydenhuollon ammattilaiset keskustelevat keskenään hyvässä hengessä.">
            <a:extLst>
              <a:ext uri="{FF2B5EF4-FFF2-40B4-BE49-F238E27FC236}">
                <a16:creationId xmlns:a16="http://schemas.microsoft.com/office/drawing/2014/main" id="{6C315DDA-9728-40FD-3513-DDC82A94FD5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5393146"/>
          </a:xfrm>
          <a:prstGeom prst="rect">
            <a:avLst/>
          </a:prstGeom>
        </p:spPr>
      </p:pic>
      <p:pic>
        <p:nvPicPr>
          <p:cNvPr id="5" name="Kuva 4" descr="Hyvinvointi">
            <a:extLst>
              <a:ext uri="{FF2B5EF4-FFF2-40B4-BE49-F238E27FC236}">
                <a16:creationId xmlns:a16="http://schemas.microsoft.com/office/drawing/2014/main" id="{57CC42D5-DDE9-6A4D-55E0-0C4E78B068B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2000" y="502920"/>
            <a:ext cx="6426521" cy="1467473"/>
          </a:xfrm>
          <a:prstGeom prst="rect">
            <a:avLst/>
          </a:prstGeom>
        </p:spPr>
      </p:pic>
      <p:pic>
        <p:nvPicPr>
          <p:cNvPr id="10" name="Kuva 9" descr="Terveys">
            <a:extLst>
              <a:ext uri="{FF2B5EF4-FFF2-40B4-BE49-F238E27FC236}">
                <a16:creationId xmlns:a16="http://schemas.microsoft.com/office/drawing/2014/main" id="{521E98C9-159F-F210-0E5C-025FC5590638}"/>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522000" y="1970393"/>
            <a:ext cx="4832540" cy="1467473"/>
          </a:xfrm>
          <a:prstGeom prst="rect">
            <a:avLst/>
          </a:prstGeom>
        </p:spPr>
      </p:pic>
      <p:pic>
        <p:nvPicPr>
          <p:cNvPr id="12" name="Kuva 11" descr="Turvallisuus">
            <a:extLst>
              <a:ext uri="{FF2B5EF4-FFF2-40B4-BE49-F238E27FC236}">
                <a16:creationId xmlns:a16="http://schemas.microsoft.com/office/drawing/2014/main" id="{F6E8599A-69C2-BC29-A53D-C6327615147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22000" y="3437867"/>
            <a:ext cx="6654232" cy="1467473"/>
          </a:xfrm>
          <a:prstGeom prst="rect">
            <a:avLst/>
          </a:prstGeom>
        </p:spPr>
      </p:pic>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C241FAD2-E643-4FFF-914F-AD52EA0C0FAE}" type="datetime1">
              <a:rPr lang="fi-FI" smtClean="0"/>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pic>
        <p:nvPicPr>
          <p:cNvPr id="4" name="Kuva 3" descr="Keski-Suomen hyvinvointialueen logossa on kolme ympyrää yhdistettynä toisiinsa. Vaaleanpunainen, sininen ja vihreä ympyrä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07C08C0E-938E-B242-F946-6BD1652881DD}"/>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425165" y="6041686"/>
            <a:ext cx="1436563" cy="330537"/>
          </a:xfrm>
          <a:prstGeom prst="rect">
            <a:avLst/>
          </a:prstGeom>
        </p:spPr>
      </p:pic>
      <p:cxnSp>
        <p:nvCxnSpPr>
          <p:cNvPr id="11" name="Suora yhdysviiva 10">
            <a:extLst>
              <a:ext uri="{FF2B5EF4-FFF2-40B4-BE49-F238E27FC236}">
                <a16:creationId xmlns:a16="http://schemas.microsoft.com/office/drawing/2014/main" id="{6068D165-96CD-9996-EEF0-9146F11FE0E3}"/>
              </a:ext>
              <a:ext uri="{C183D7F6-B498-43B3-948B-1728B52AA6E4}">
                <adec:decorative xmlns:adec="http://schemas.microsoft.com/office/drawing/2017/decorative" val="1"/>
              </a:ext>
            </a:extLst>
          </p:cNvPr>
          <p:cNvCxnSpPr/>
          <p:nvPr userDrawn="1"/>
        </p:nvCxnSpPr>
        <p:spPr>
          <a:xfrm>
            <a:off x="10916732" y="6024287"/>
            <a:ext cx="0" cy="336826"/>
          </a:xfrm>
          <a:prstGeom prst="line">
            <a:avLst/>
          </a:prstGeom>
          <a:ln w="12700" cap="rnd"/>
        </p:spPr>
        <p:style>
          <a:lnRef idx="1">
            <a:schemeClr val="accent1"/>
          </a:lnRef>
          <a:fillRef idx="0">
            <a:schemeClr val="accent1"/>
          </a:fillRef>
          <a:effectRef idx="0">
            <a:schemeClr val="accent1"/>
          </a:effectRef>
          <a:fontRef idx="minor">
            <a:schemeClr val="tx1"/>
          </a:fontRef>
        </p:style>
      </p:cxnSp>
      <p:pic>
        <p:nvPicPr>
          <p:cNvPr id="13" name="Kuva 12" descr="Sairaala Nova -kuvasymbolissa yhdistyy monta merkitystä: Viivan runsaus ilmentää keskiön ympärille kiertyvää luonnon monimuotoisuutta (virtaava vesi, humiseva metsä).&#10;Kuvakkeen taustalle piirtyy myös viitteellisesti sairaalaristi. Siinä voi symbolisesti nähdä risteilevän erilaisia hoito- ja elämänpolkuja. Sairaala Nova säteilee hyvinvointia ympärilleen.">
            <a:extLst>
              <a:ext uri="{FF2B5EF4-FFF2-40B4-BE49-F238E27FC236}">
                <a16:creationId xmlns:a16="http://schemas.microsoft.com/office/drawing/2014/main" id="{EEA2FE34-7CDC-858F-2547-1E5D0161D8F4}"/>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977004" y="6030532"/>
            <a:ext cx="705014" cy="333279"/>
          </a:xfrm>
          <a:prstGeom prst="rect">
            <a:avLst/>
          </a:prstGeom>
        </p:spPr>
      </p:pic>
    </p:spTree>
    <p:extLst>
      <p:ext uri="{BB962C8B-B14F-4D97-AF65-F5344CB8AC3E}">
        <p14:creationId xmlns:p14="http://schemas.microsoft.com/office/powerpoint/2010/main" val="1917894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ot, väliotsikko ja sisältö">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60703D68-B82D-472F-4E7C-E1B146005EE3}"/>
              </a:ext>
            </a:extLst>
          </p:cNvPr>
          <p:cNvSpPr>
            <a:spLocks noGrp="1"/>
          </p:cNvSpPr>
          <p:nvPr>
            <p:ph type="title"/>
          </p:nvPr>
        </p:nvSpPr>
        <p:spPr>
          <a:xfrm>
            <a:off x="510987" y="412444"/>
            <a:ext cx="11169009" cy="676836"/>
          </a:xfrm>
        </p:spPr>
        <p:txBody>
          <a:bodyPr/>
          <a:lstStyle/>
          <a:p>
            <a:r>
              <a:rPr lang="fi-FI"/>
              <a:t>Muokkaa ots. perustyyl. napsautt.</a:t>
            </a:r>
          </a:p>
        </p:txBody>
      </p:sp>
      <p:sp>
        <p:nvSpPr>
          <p:cNvPr id="5" name="Tekstin paikkamerkki 4">
            <a:extLst>
              <a:ext uri="{FF2B5EF4-FFF2-40B4-BE49-F238E27FC236}">
                <a16:creationId xmlns:a16="http://schemas.microsoft.com/office/drawing/2014/main" id="{81F6650F-572C-5843-2103-10E8C32549B4}"/>
              </a:ext>
            </a:extLst>
          </p:cNvPr>
          <p:cNvSpPr>
            <a:spLocks noGrp="1"/>
          </p:cNvSpPr>
          <p:nvPr>
            <p:ph type="body" sz="quarter" idx="13"/>
          </p:nvPr>
        </p:nvSpPr>
        <p:spPr>
          <a:xfrm>
            <a:off x="511175" y="1184018"/>
            <a:ext cx="11168063" cy="424267"/>
          </a:xfrm>
        </p:spPr>
        <p:txBody>
          <a:bodyPr/>
          <a:lstStyle>
            <a:lvl1pPr marL="0" indent="0">
              <a:buNone/>
              <a:defRPr sz="2400" b="1"/>
            </a:lvl1pPr>
            <a:lvl2pPr marL="457200" indent="0">
              <a:buNone/>
              <a:defRPr/>
            </a:lvl2pPr>
          </a:lstStyle>
          <a:p>
            <a:pPr lvl="0"/>
            <a:r>
              <a:rPr lang="fi-FI"/>
              <a:t>Muokkaa tekstin perustyylejä napsauttamalla</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10987" y="1888235"/>
            <a:ext cx="11169009" cy="398104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6E11DDE9-B09A-408D-8819-45A10FBD698D}"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556272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10987" y="1508985"/>
            <a:ext cx="4572000" cy="43602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Content Placeholder 2">
            <a:extLst>
              <a:ext uri="{FF2B5EF4-FFF2-40B4-BE49-F238E27FC236}">
                <a16:creationId xmlns:a16="http://schemas.microsoft.com/office/drawing/2014/main" id="{351C1639-33CB-984C-2101-DF7D3ECF6706}"/>
              </a:ext>
            </a:extLst>
          </p:cNvPr>
          <p:cNvSpPr>
            <a:spLocks noGrp="1"/>
          </p:cNvSpPr>
          <p:nvPr>
            <p:ph idx="13"/>
          </p:nvPr>
        </p:nvSpPr>
        <p:spPr>
          <a:xfrm>
            <a:off x="7104888" y="1508985"/>
            <a:ext cx="4572000" cy="43602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1E1374F9-5CBF-4840-B9D1-569E5FC81AC5}"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653039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Kaksi sisältökohdetta nuolell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10987" y="1508985"/>
            <a:ext cx="4572000" cy="43602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Freeform 5" descr="Sininen nuoli, joka osoittaa oikealle.">
            <a:extLst>
              <a:ext uri="{FF2B5EF4-FFF2-40B4-BE49-F238E27FC236}">
                <a16:creationId xmlns:a16="http://schemas.microsoft.com/office/drawing/2014/main" id="{70FA186A-7809-B7CC-2054-5468F8C21CEF}"/>
              </a:ext>
              <a:ext uri="{C183D7F6-B498-43B3-948B-1728B52AA6E4}">
                <adec:decorative xmlns:adec="http://schemas.microsoft.com/office/drawing/2017/decorative" val="0"/>
              </a:ext>
            </a:extLst>
          </p:cNvPr>
          <p:cNvSpPr>
            <a:spLocks/>
          </p:cNvSpPr>
          <p:nvPr userDrawn="1"/>
        </p:nvSpPr>
        <p:spPr bwMode="auto">
          <a:xfrm>
            <a:off x="5515230" y="3420809"/>
            <a:ext cx="1040959" cy="854011"/>
          </a:xfrm>
          <a:custGeom>
            <a:avLst/>
            <a:gdLst>
              <a:gd name="T0" fmla="*/ 2050 w 2139"/>
              <a:gd name="T1" fmla="*/ 711 h 1747"/>
              <a:gd name="T2" fmla="*/ 2049 w 2139"/>
              <a:gd name="T3" fmla="*/ 710 h 1747"/>
              <a:gd name="T4" fmla="*/ 1430 w 2139"/>
              <a:gd name="T5" fmla="*/ 91 h 1747"/>
              <a:gd name="T6" fmla="*/ 1101 w 2139"/>
              <a:gd name="T7" fmla="*/ 91 h 1747"/>
              <a:gd name="T8" fmla="*/ 1101 w 2139"/>
              <a:gd name="T9" fmla="*/ 419 h 1747"/>
              <a:gd name="T10" fmla="*/ 1325 w 2139"/>
              <a:gd name="T11" fmla="*/ 643 h 1747"/>
              <a:gd name="T12" fmla="*/ 232 w 2139"/>
              <a:gd name="T13" fmla="*/ 643 h 1747"/>
              <a:gd name="T14" fmla="*/ 0 w 2139"/>
              <a:gd name="T15" fmla="*/ 875 h 1747"/>
              <a:gd name="T16" fmla="*/ 232 w 2139"/>
              <a:gd name="T17" fmla="*/ 1108 h 1747"/>
              <a:gd name="T18" fmla="*/ 1318 w 2139"/>
              <a:gd name="T19" fmla="*/ 1108 h 1747"/>
              <a:gd name="T20" fmla="*/ 1098 w 2139"/>
              <a:gd name="T21" fmla="*/ 1327 h 1747"/>
              <a:gd name="T22" fmla="*/ 1098 w 2139"/>
              <a:gd name="T23" fmla="*/ 1656 h 1747"/>
              <a:gd name="T24" fmla="*/ 1426 w 2139"/>
              <a:gd name="T25" fmla="*/ 1656 h 1747"/>
              <a:gd name="T26" fmla="*/ 2021 w 2139"/>
              <a:gd name="T27" fmla="*/ 1061 h 1747"/>
              <a:gd name="T28" fmla="*/ 2049 w 2139"/>
              <a:gd name="T29" fmla="*/ 1038 h 1747"/>
              <a:gd name="T30" fmla="*/ 2050 w 2139"/>
              <a:gd name="T31" fmla="*/ 711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9" h="1747">
                <a:moveTo>
                  <a:pt x="2050" y="711"/>
                </a:moveTo>
                <a:cubicBezTo>
                  <a:pt x="2049" y="711"/>
                  <a:pt x="2049" y="710"/>
                  <a:pt x="2049" y="710"/>
                </a:cubicBezTo>
                <a:lnTo>
                  <a:pt x="1430" y="91"/>
                </a:lnTo>
                <a:cubicBezTo>
                  <a:pt x="1339" y="0"/>
                  <a:pt x="1192" y="0"/>
                  <a:pt x="1101" y="91"/>
                </a:cubicBezTo>
                <a:cubicBezTo>
                  <a:pt x="1011" y="182"/>
                  <a:pt x="1011" y="329"/>
                  <a:pt x="1101" y="419"/>
                </a:cubicBezTo>
                <a:lnTo>
                  <a:pt x="1325" y="643"/>
                </a:lnTo>
                <a:lnTo>
                  <a:pt x="232" y="643"/>
                </a:lnTo>
                <a:cubicBezTo>
                  <a:pt x="104" y="643"/>
                  <a:pt x="0" y="747"/>
                  <a:pt x="0" y="875"/>
                </a:cubicBezTo>
                <a:cubicBezTo>
                  <a:pt x="0" y="1004"/>
                  <a:pt x="104" y="1108"/>
                  <a:pt x="232" y="1108"/>
                </a:cubicBezTo>
                <a:lnTo>
                  <a:pt x="1318" y="1108"/>
                </a:lnTo>
                <a:lnTo>
                  <a:pt x="1098" y="1327"/>
                </a:lnTo>
                <a:cubicBezTo>
                  <a:pt x="1007" y="1418"/>
                  <a:pt x="1007" y="1565"/>
                  <a:pt x="1098" y="1656"/>
                </a:cubicBezTo>
                <a:cubicBezTo>
                  <a:pt x="1188" y="1746"/>
                  <a:pt x="1335" y="1747"/>
                  <a:pt x="1426" y="1656"/>
                </a:cubicBezTo>
                <a:lnTo>
                  <a:pt x="2021" y="1061"/>
                </a:lnTo>
                <a:cubicBezTo>
                  <a:pt x="2031" y="1054"/>
                  <a:pt x="2040" y="1047"/>
                  <a:pt x="2049" y="1038"/>
                </a:cubicBezTo>
                <a:cubicBezTo>
                  <a:pt x="2139" y="948"/>
                  <a:pt x="2139" y="802"/>
                  <a:pt x="2050" y="711"/>
                </a:cubicBezTo>
                <a:close/>
              </a:path>
            </a:pathLst>
          </a:custGeom>
          <a:solidFill>
            <a:srgbClr val="255B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 name="Content Placeholder 2">
            <a:extLst>
              <a:ext uri="{FF2B5EF4-FFF2-40B4-BE49-F238E27FC236}">
                <a16:creationId xmlns:a16="http://schemas.microsoft.com/office/drawing/2014/main" id="{351C1639-33CB-984C-2101-DF7D3ECF6706}"/>
              </a:ext>
            </a:extLst>
          </p:cNvPr>
          <p:cNvSpPr>
            <a:spLocks noGrp="1"/>
          </p:cNvSpPr>
          <p:nvPr>
            <p:ph idx="13"/>
          </p:nvPr>
        </p:nvSpPr>
        <p:spPr>
          <a:xfrm>
            <a:off x="7104888" y="1508985"/>
            <a:ext cx="4572000" cy="43602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1E1374F9-5CBF-4840-B9D1-569E5FC81AC5}"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98910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	</a:t>
            </a:r>
          </a:p>
        </p:txBody>
      </p:sp>
    </p:spTree>
    <p:extLst>
      <p:ext uri="{BB962C8B-B14F-4D97-AF65-F5344CB8AC3E}">
        <p14:creationId xmlns:p14="http://schemas.microsoft.com/office/powerpoint/2010/main" val="1100680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6" name="Text Placeholder 2">
            <a:extLst>
              <a:ext uri="{FF2B5EF4-FFF2-40B4-BE49-F238E27FC236}">
                <a16:creationId xmlns:a16="http://schemas.microsoft.com/office/drawing/2014/main" id="{6C0301E5-8DFC-AB28-BC3E-B32E541CC0CE}"/>
              </a:ext>
            </a:extLst>
          </p:cNvPr>
          <p:cNvSpPr>
            <a:spLocks noGrp="1"/>
          </p:cNvSpPr>
          <p:nvPr>
            <p:ph type="body" idx="14"/>
          </p:nvPr>
        </p:nvSpPr>
        <p:spPr>
          <a:xfrm>
            <a:off x="510988" y="1681163"/>
            <a:ext cx="4571999" cy="641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10987" y="2446019"/>
            <a:ext cx="4572000" cy="34232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0" name="Text Placeholder 4">
            <a:extLst>
              <a:ext uri="{FF2B5EF4-FFF2-40B4-BE49-F238E27FC236}">
                <a16:creationId xmlns:a16="http://schemas.microsoft.com/office/drawing/2014/main" id="{CF624D27-372F-B98C-D821-48F1E5B48E28}"/>
              </a:ext>
            </a:extLst>
          </p:cNvPr>
          <p:cNvSpPr>
            <a:spLocks noGrp="1"/>
          </p:cNvSpPr>
          <p:nvPr>
            <p:ph type="body" sz="quarter" idx="3"/>
          </p:nvPr>
        </p:nvSpPr>
        <p:spPr>
          <a:xfrm>
            <a:off x="7104887" y="1681163"/>
            <a:ext cx="4571999" cy="641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2">
            <a:extLst>
              <a:ext uri="{FF2B5EF4-FFF2-40B4-BE49-F238E27FC236}">
                <a16:creationId xmlns:a16="http://schemas.microsoft.com/office/drawing/2014/main" id="{351C1639-33CB-984C-2101-DF7D3ECF6706}"/>
              </a:ext>
            </a:extLst>
          </p:cNvPr>
          <p:cNvSpPr>
            <a:spLocks noGrp="1"/>
          </p:cNvSpPr>
          <p:nvPr>
            <p:ph idx="13"/>
          </p:nvPr>
        </p:nvSpPr>
        <p:spPr>
          <a:xfrm>
            <a:off x="7104888" y="2446019"/>
            <a:ext cx="4572000" cy="34232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FED0CD43-CDC4-4483-ADCB-F95E4AF88FCB}"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36520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25625"/>
            <a:ext cx="5760000" cy="4351338"/>
          </a:xfrm>
        </p:spPr>
        <p:txBody>
          <a:bodyPr/>
          <a:lstStyle>
            <a:lvl1pPr>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Text Placeholder 8">
            <a:extLst>
              <a:ext uri="{FF2B5EF4-FFF2-40B4-BE49-F238E27FC236}">
                <a16:creationId xmlns:a16="http://schemas.microsoft.com/office/drawing/2014/main" id="{21E0ED81-E7C8-4A75-9BCA-70A65F807F9E}"/>
              </a:ext>
            </a:extLst>
          </p:cNvPr>
          <p:cNvSpPr>
            <a:spLocks noGrp="1"/>
          </p:cNvSpPr>
          <p:nvPr>
            <p:ph type="body" sz="quarter" idx="14"/>
          </p:nvPr>
        </p:nvSpPr>
        <p:spPr>
          <a:xfrm>
            <a:off x="6804025" y="1828800"/>
            <a:ext cx="4549775" cy="43529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0" name="Slide Number Placeholder 9">
            <a:extLst>
              <a:ext uri="{FF2B5EF4-FFF2-40B4-BE49-F238E27FC236}">
                <a16:creationId xmlns:a16="http://schemas.microsoft.com/office/drawing/2014/main" id="{3308A7A2-9B6B-4C01-8A53-3BAE37D71083}"/>
              </a:ext>
            </a:extLst>
          </p:cNvPr>
          <p:cNvSpPr>
            <a:spLocks noGrp="1"/>
          </p:cNvSpPr>
          <p:nvPr>
            <p:ph type="sldNum" sz="quarter" idx="17"/>
          </p:nvPr>
        </p:nvSpPr>
        <p:spPr/>
        <p:txBody>
          <a:bodyPr/>
          <a:lstStyle/>
          <a:p>
            <a:fld id="{31160B98-140E-4345-B1A3-2A7247C42973}" type="slidenum">
              <a:rPr lang="fi-FI" smtClean="0"/>
              <a:t>‹#›</a:t>
            </a:fld>
            <a:endParaRPr lang="fi-FI"/>
          </a:p>
        </p:txBody>
      </p:sp>
      <p:sp>
        <p:nvSpPr>
          <p:cNvPr id="8" name="Date Placeholder 7">
            <a:extLst>
              <a:ext uri="{FF2B5EF4-FFF2-40B4-BE49-F238E27FC236}">
                <a16:creationId xmlns:a16="http://schemas.microsoft.com/office/drawing/2014/main" id="{F663B313-AEF2-4DAF-B694-6807ECE88337}"/>
              </a:ext>
            </a:extLst>
          </p:cNvPr>
          <p:cNvSpPr>
            <a:spLocks noGrp="1"/>
          </p:cNvSpPr>
          <p:nvPr>
            <p:ph type="dt" sz="half" idx="15"/>
          </p:nvPr>
        </p:nvSpPr>
        <p:spPr/>
        <p:txBody>
          <a:bodyPr/>
          <a:lstStyle/>
          <a:p>
            <a:fld id="{1A156DE9-96EB-440A-816A-A6DE38CB8E02}" type="datetime1">
              <a:rPr lang="fi-FI" smtClean="0"/>
              <a:t>11.9.2025</a:t>
            </a:fld>
            <a:endParaRPr lang="fi-FI"/>
          </a:p>
        </p:txBody>
      </p:sp>
      <p:sp>
        <p:nvSpPr>
          <p:cNvPr id="9" name="Footer Placeholder 8">
            <a:extLst>
              <a:ext uri="{FF2B5EF4-FFF2-40B4-BE49-F238E27FC236}">
                <a16:creationId xmlns:a16="http://schemas.microsoft.com/office/drawing/2014/main" id="{952E532A-E658-4132-885B-3E3069352104}"/>
              </a:ext>
            </a:extLst>
          </p:cNvPr>
          <p:cNvSpPr>
            <a:spLocks noGrp="1"/>
          </p:cNvSpPr>
          <p:nvPr>
            <p:ph type="ftr" sz="quarter" idx="16"/>
          </p:nvPr>
        </p:nvSpPr>
        <p:spPr/>
        <p:txBody>
          <a:bodyPr/>
          <a:lstStyle/>
          <a:p>
            <a:endParaRPr lang="fi-FI"/>
          </a:p>
        </p:txBody>
      </p:sp>
    </p:spTree>
    <p:extLst>
      <p:ext uri="{BB962C8B-B14F-4D97-AF65-F5344CB8AC3E}">
        <p14:creationId xmlns:p14="http://schemas.microsoft.com/office/powerpoint/2010/main" val="1072382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o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Tekstin paikkamerkki 10">
            <a:extLst>
              <a:ext uri="{FF2B5EF4-FFF2-40B4-BE49-F238E27FC236}">
                <a16:creationId xmlns:a16="http://schemas.microsoft.com/office/drawing/2014/main" id="{469C65EC-6CD7-123D-008A-9878DEAF50BA}"/>
              </a:ext>
            </a:extLst>
          </p:cNvPr>
          <p:cNvSpPr>
            <a:spLocks noGrp="1"/>
          </p:cNvSpPr>
          <p:nvPr>
            <p:ph type="body" sz="quarter" idx="21"/>
          </p:nvPr>
        </p:nvSpPr>
        <p:spPr>
          <a:xfrm>
            <a:off x="510986" y="1961388"/>
            <a:ext cx="2031045" cy="1980000"/>
          </a:xfrm>
          <a:solidFill>
            <a:srgbClr val="EBDCA6"/>
          </a:solidFill>
        </p:spPr>
        <p:txBody>
          <a:bodyPr lIns="252000" tIns="72000" rIns="144000" bIns="72000" anchor="ctr" anchorCtr="0"/>
          <a:lstStyle>
            <a:lvl1pPr marL="0" indent="0" algn="l">
              <a:lnSpc>
                <a:spcPct val="95000"/>
              </a:lnSpc>
              <a:spcBef>
                <a:spcPts val="600"/>
              </a:spcBef>
              <a:buNone/>
              <a:defRPr sz="2400" b="1"/>
            </a:lvl1pPr>
            <a:lvl2pPr marL="539750" indent="-182563">
              <a:lnSpc>
                <a:spcPct val="95000"/>
              </a:lnSpc>
              <a:spcBef>
                <a:spcPts val="0"/>
              </a:spcBef>
              <a:defRPr sz="1400"/>
            </a:lvl2pPr>
          </a:lstStyle>
          <a:p>
            <a:pPr lvl="0"/>
            <a:r>
              <a:rPr lang="fi-FI"/>
              <a:t>Muokkaa tekstin perustyylejä napsauttamalla</a:t>
            </a:r>
          </a:p>
        </p:txBody>
      </p:sp>
      <p:sp>
        <p:nvSpPr>
          <p:cNvPr id="12" name="Tekstin paikkamerkki 11">
            <a:extLst>
              <a:ext uri="{FF2B5EF4-FFF2-40B4-BE49-F238E27FC236}">
                <a16:creationId xmlns:a16="http://schemas.microsoft.com/office/drawing/2014/main" id="{2CB8B7EF-DD40-4B3B-EE54-F06210789A99}"/>
              </a:ext>
            </a:extLst>
          </p:cNvPr>
          <p:cNvSpPr>
            <a:spLocks noGrp="1"/>
          </p:cNvSpPr>
          <p:nvPr>
            <p:ph type="body" sz="quarter" idx="25"/>
          </p:nvPr>
        </p:nvSpPr>
        <p:spPr>
          <a:xfrm>
            <a:off x="511175" y="4375150"/>
            <a:ext cx="2030400" cy="1493838"/>
          </a:xfrm>
        </p:spPr>
        <p:txBody>
          <a:bodyPr/>
          <a:lstStyle>
            <a:lvl1pPr>
              <a:defRPr sz="1400"/>
            </a:lvl1pPr>
            <a:lvl2pPr>
              <a:defRPr sz="1400"/>
            </a:lvl2pPr>
            <a:lvl3pPr>
              <a:defRPr sz="1400"/>
            </a:lvl3pPr>
            <a:lvl5pPr marL="14351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4" name="Tekstin paikkamerkki 10">
            <a:extLst>
              <a:ext uri="{FF2B5EF4-FFF2-40B4-BE49-F238E27FC236}">
                <a16:creationId xmlns:a16="http://schemas.microsoft.com/office/drawing/2014/main" id="{EC7CB9A5-54D1-8962-2FED-1B61C884582C}"/>
              </a:ext>
            </a:extLst>
          </p:cNvPr>
          <p:cNvSpPr>
            <a:spLocks noGrp="1"/>
          </p:cNvSpPr>
          <p:nvPr>
            <p:ph type="body" sz="quarter" idx="22"/>
          </p:nvPr>
        </p:nvSpPr>
        <p:spPr>
          <a:xfrm>
            <a:off x="3048446" y="1961388"/>
            <a:ext cx="2031045" cy="1980000"/>
          </a:xfrm>
          <a:solidFill>
            <a:schemeClr val="accent4"/>
          </a:solidFill>
        </p:spPr>
        <p:txBody>
          <a:bodyPr lIns="252000" tIns="72000" rIns="144000" bIns="72000" anchor="ctr" anchorCtr="0"/>
          <a:lstStyle>
            <a:lvl1pPr marL="0" indent="0" algn="l">
              <a:lnSpc>
                <a:spcPct val="95000"/>
              </a:lnSpc>
              <a:spcBef>
                <a:spcPts val="600"/>
              </a:spcBef>
              <a:buNone/>
              <a:defRPr sz="2400" b="1"/>
            </a:lvl1pPr>
            <a:lvl2pPr marL="539750" indent="-182563">
              <a:lnSpc>
                <a:spcPct val="95000"/>
              </a:lnSpc>
              <a:spcBef>
                <a:spcPts val="0"/>
              </a:spcBef>
              <a:defRPr sz="1400"/>
            </a:lvl2pPr>
          </a:lstStyle>
          <a:p>
            <a:pPr lvl="0"/>
            <a:r>
              <a:rPr lang="fi-FI"/>
              <a:t>Muokkaa tekstin perustyylejä napsauttamalla</a:t>
            </a:r>
          </a:p>
        </p:txBody>
      </p:sp>
      <p:sp>
        <p:nvSpPr>
          <p:cNvPr id="11" name="Tekstin paikkamerkki 10">
            <a:extLst>
              <a:ext uri="{FF2B5EF4-FFF2-40B4-BE49-F238E27FC236}">
                <a16:creationId xmlns:a16="http://schemas.microsoft.com/office/drawing/2014/main" id="{115B0779-55C6-1370-8E9C-4B400E9AA15A}"/>
              </a:ext>
            </a:extLst>
          </p:cNvPr>
          <p:cNvSpPr>
            <a:spLocks noGrp="1"/>
          </p:cNvSpPr>
          <p:nvPr>
            <p:ph type="body" sz="quarter" idx="26"/>
          </p:nvPr>
        </p:nvSpPr>
        <p:spPr>
          <a:xfrm>
            <a:off x="3048000" y="4375150"/>
            <a:ext cx="2030413" cy="1493838"/>
          </a:xfrm>
        </p:spPr>
        <p:txBody>
          <a:bodyPr/>
          <a:lstStyle>
            <a:lvl1pPr>
              <a:defRPr sz="1400"/>
            </a:lvl1pPr>
            <a:lvl2pPr>
              <a:defRPr sz="1400"/>
            </a:lvl2pPr>
            <a:lvl3pPr>
              <a:defRPr sz="1400"/>
            </a:lvl3pPr>
            <a:lvl5pPr marL="14351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6" name="Tekstin paikkamerkki 10">
            <a:extLst>
              <a:ext uri="{FF2B5EF4-FFF2-40B4-BE49-F238E27FC236}">
                <a16:creationId xmlns:a16="http://schemas.microsoft.com/office/drawing/2014/main" id="{87557657-5B35-4FA9-BDF0-EE1DCAF3DA86}"/>
              </a:ext>
            </a:extLst>
          </p:cNvPr>
          <p:cNvSpPr>
            <a:spLocks noGrp="1"/>
          </p:cNvSpPr>
          <p:nvPr>
            <p:ph type="body" sz="quarter" idx="23"/>
          </p:nvPr>
        </p:nvSpPr>
        <p:spPr>
          <a:xfrm>
            <a:off x="5590478" y="1961388"/>
            <a:ext cx="2031045" cy="1980000"/>
          </a:xfrm>
          <a:solidFill>
            <a:srgbClr val="B3D384"/>
          </a:solidFill>
        </p:spPr>
        <p:txBody>
          <a:bodyPr lIns="252000" tIns="72000" rIns="144000" bIns="72000" anchor="ctr" anchorCtr="0"/>
          <a:lstStyle>
            <a:lvl1pPr marL="0" indent="0" algn="l">
              <a:lnSpc>
                <a:spcPct val="95000"/>
              </a:lnSpc>
              <a:spcBef>
                <a:spcPts val="600"/>
              </a:spcBef>
              <a:buNone/>
              <a:defRPr sz="2400" b="1"/>
            </a:lvl1pPr>
            <a:lvl2pPr marL="539750" indent="-182563">
              <a:lnSpc>
                <a:spcPct val="95000"/>
              </a:lnSpc>
              <a:spcBef>
                <a:spcPts val="0"/>
              </a:spcBef>
              <a:defRPr sz="1400"/>
            </a:lvl2pPr>
          </a:lstStyle>
          <a:p>
            <a:pPr lvl="0"/>
            <a:r>
              <a:rPr lang="fi-FI"/>
              <a:t>Muokkaa tekstin perustyylejä napsauttamalla</a:t>
            </a:r>
          </a:p>
        </p:txBody>
      </p:sp>
      <p:sp>
        <p:nvSpPr>
          <p:cNvPr id="14" name="Tekstin paikkamerkki 10">
            <a:extLst>
              <a:ext uri="{FF2B5EF4-FFF2-40B4-BE49-F238E27FC236}">
                <a16:creationId xmlns:a16="http://schemas.microsoft.com/office/drawing/2014/main" id="{C7364D2E-78FE-6A10-F868-4A2815B245A8}"/>
              </a:ext>
            </a:extLst>
          </p:cNvPr>
          <p:cNvSpPr>
            <a:spLocks noGrp="1"/>
          </p:cNvSpPr>
          <p:nvPr>
            <p:ph type="body" sz="quarter" idx="27"/>
          </p:nvPr>
        </p:nvSpPr>
        <p:spPr>
          <a:xfrm>
            <a:off x="5590800" y="4375150"/>
            <a:ext cx="2030413" cy="1493838"/>
          </a:xfrm>
        </p:spPr>
        <p:txBody>
          <a:bodyPr/>
          <a:lstStyle>
            <a:lvl1pPr>
              <a:defRPr sz="1400"/>
            </a:lvl1pPr>
            <a:lvl2pPr>
              <a:defRPr sz="1400"/>
            </a:lvl2pPr>
            <a:lvl3pPr>
              <a:defRPr sz="1400"/>
            </a:lvl3pPr>
            <a:lvl5pPr marL="14351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0" name="Tekstin paikkamerkki 10">
            <a:extLst>
              <a:ext uri="{FF2B5EF4-FFF2-40B4-BE49-F238E27FC236}">
                <a16:creationId xmlns:a16="http://schemas.microsoft.com/office/drawing/2014/main" id="{ACC2CB3F-EC0C-77D9-5311-E3FF6058437E}"/>
              </a:ext>
            </a:extLst>
          </p:cNvPr>
          <p:cNvSpPr>
            <a:spLocks noGrp="1"/>
          </p:cNvSpPr>
          <p:nvPr>
            <p:ph type="body" sz="quarter" idx="24"/>
          </p:nvPr>
        </p:nvSpPr>
        <p:spPr>
          <a:xfrm>
            <a:off x="8127938" y="1961388"/>
            <a:ext cx="2031045" cy="1980000"/>
          </a:xfrm>
          <a:solidFill>
            <a:schemeClr val="accent3"/>
          </a:solidFill>
        </p:spPr>
        <p:txBody>
          <a:bodyPr lIns="252000" tIns="72000" rIns="144000" bIns="72000" anchor="ctr" anchorCtr="0"/>
          <a:lstStyle>
            <a:lvl1pPr marL="0" indent="0" algn="l">
              <a:lnSpc>
                <a:spcPct val="95000"/>
              </a:lnSpc>
              <a:spcBef>
                <a:spcPts val="600"/>
              </a:spcBef>
              <a:buNone/>
              <a:defRPr sz="2400" b="1"/>
            </a:lvl1pPr>
            <a:lvl2pPr marL="539750" indent="-182563">
              <a:lnSpc>
                <a:spcPct val="95000"/>
              </a:lnSpc>
              <a:spcBef>
                <a:spcPts val="0"/>
              </a:spcBef>
              <a:defRPr sz="1400"/>
            </a:lvl2pPr>
          </a:lstStyle>
          <a:p>
            <a:pPr lvl="0"/>
            <a:r>
              <a:rPr lang="fi-FI"/>
              <a:t>Muokkaa tekstin perustyylejä napsauttamalla</a:t>
            </a:r>
          </a:p>
        </p:txBody>
      </p:sp>
      <p:sp>
        <p:nvSpPr>
          <p:cNvPr id="21" name="Tekstin paikkamerkki 10">
            <a:extLst>
              <a:ext uri="{FF2B5EF4-FFF2-40B4-BE49-F238E27FC236}">
                <a16:creationId xmlns:a16="http://schemas.microsoft.com/office/drawing/2014/main" id="{0E5E7E58-BA85-B6C0-EADC-5A10B9118D7B}"/>
              </a:ext>
            </a:extLst>
          </p:cNvPr>
          <p:cNvSpPr>
            <a:spLocks noGrp="1"/>
          </p:cNvSpPr>
          <p:nvPr>
            <p:ph type="body" sz="quarter" idx="28"/>
          </p:nvPr>
        </p:nvSpPr>
        <p:spPr>
          <a:xfrm>
            <a:off x="8128800" y="4374000"/>
            <a:ext cx="2030413" cy="1493838"/>
          </a:xfrm>
        </p:spPr>
        <p:txBody>
          <a:bodyPr/>
          <a:lstStyle>
            <a:lvl1pPr>
              <a:defRPr sz="1400"/>
            </a:lvl1pPr>
            <a:lvl2pPr>
              <a:defRPr sz="1400"/>
            </a:lvl2pPr>
            <a:lvl3pPr>
              <a:defRPr sz="1400"/>
            </a:lvl3pPr>
            <a:lvl5pPr marL="14351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159030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oste ku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12" name="Picture Placeholder 7">
            <a:extLst>
              <a:ext uri="{FF2B5EF4-FFF2-40B4-BE49-F238E27FC236}">
                <a16:creationId xmlns:a16="http://schemas.microsoft.com/office/drawing/2014/main" id="{49FFC8F4-9174-9AA6-2D5C-35D0E381EE30}"/>
              </a:ext>
              <a:ext uri="{C183D7F6-B498-43B3-948B-1728B52AA6E4}">
                <adec:decorative xmlns:adec="http://schemas.microsoft.com/office/drawing/2017/decorative" val="1"/>
              </a:ext>
            </a:extLst>
          </p:cNvPr>
          <p:cNvSpPr>
            <a:spLocks noGrp="1"/>
          </p:cNvSpPr>
          <p:nvPr>
            <p:ph type="pic" sz="quarter" idx="13"/>
          </p:nvPr>
        </p:nvSpPr>
        <p:spPr>
          <a:xfrm>
            <a:off x="510986" y="1961388"/>
            <a:ext cx="2031045" cy="198000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5" name="Tekstin paikkamerkki 11">
            <a:extLst>
              <a:ext uri="{FF2B5EF4-FFF2-40B4-BE49-F238E27FC236}">
                <a16:creationId xmlns:a16="http://schemas.microsoft.com/office/drawing/2014/main" id="{C15A029B-8D39-70FF-F69D-C33E341F2C12}"/>
              </a:ext>
            </a:extLst>
          </p:cNvPr>
          <p:cNvSpPr>
            <a:spLocks noGrp="1"/>
          </p:cNvSpPr>
          <p:nvPr>
            <p:ph type="body" sz="quarter" idx="25"/>
          </p:nvPr>
        </p:nvSpPr>
        <p:spPr>
          <a:xfrm>
            <a:off x="511175" y="4375150"/>
            <a:ext cx="2030400" cy="1493838"/>
          </a:xfrm>
        </p:spPr>
        <p:txBody>
          <a:bodyPr/>
          <a:lstStyle>
            <a:lvl1pPr>
              <a:defRPr sz="1400"/>
            </a:lvl1pPr>
            <a:lvl2pPr>
              <a:defRPr sz="1400"/>
            </a:lvl2pPr>
            <a:lvl3pPr>
              <a:defRPr sz="1400"/>
            </a:lvl3pPr>
            <a:lvl5pPr marL="14351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4" name="Picture Placeholder 7">
            <a:extLst>
              <a:ext uri="{FF2B5EF4-FFF2-40B4-BE49-F238E27FC236}">
                <a16:creationId xmlns:a16="http://schemas.microsoft.com/office/drawing/2014/main" id="{137521A9-8793-D352-7953-E6A3850B7C9A}"/>
              </a:ext>
              <a:ext uri="{C183D7F6-B498-43B3-948B-1728B52AA6E4}">
                <adec:decorative xmlns:adec="http://schemas.microsoft.com/office/drawing/2017/decorative" val="1"/>
              </a:ext>
            </a:extLst>
          </p:cNvPr>
          <p:cNvSpPr>
            <a:spLocks noGrp="1"/>
          </p:cNvSpPr>
          <p:nvPr>
            <p:ph type="pic" sz="quarter" idx="16"/>
          </p:nvPr>
        </p:nvSpPr>
        <p:spPr>
          <a:xfrm>
            <a:off x="3048446" y="1961388"/>
            <a:ext cx="2031045" cy="198000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6" name="Tekstin paikkamerkki 10">
            <a:extLst>
              <a:ext uri="{FF2B5EF4-FFF2-40B4-BE49-F238E27FC236}">
                <a16:creationId xmlns:a16="http://schemas.microsoft.com/office/drawing/2014/main" id="{58F9A8A8-5ABB-5F1C-1FA3-06E9F7DE2D84}"/>
              </a:ext>
            </a:extLst>
          </p:cNvPr>
          <p:cNvSpPr>
            <a:spLocks noGrp="1"/>
          </p:cNvSpPr>
          <p:nvPr>
            <p:ph type="body" sz="quarter" idx="26"/>
          </p:nvPr>
        </p:nvSpPr>
        <p:spPr>
          <a:xfrm>
            <a:off x="3048000" y="4375150"/>
            <a:ext cx="2030413" cy="1493838"/>
          </a:xfrm>
        </p:spPr>
        <p:txBody>
          <a:bodyPr/>
          <a:lstStyle>
            <a:lvl1pPr>
              <a:defRPr sz="1400"/>
            </a:lvl1pPr>
            <a:lvl2pPr>
              <a:defRPr sz="1400"/>
            </a:lvl2pPr>
            <a:lvl3pPr>
              <a:defRPr sz="1400"/>
            </a:lvl3pPr>
            <a:lvl5pPr marL="14351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6" name="Picture Placeholder 7">
            <a:extLst>
              <a:ext uri="{FF2B5EF4-FFF2-40B4-BE49-F238E27FC236}">
                <a16:creationId xmlns:a16="http://schemas.microsoft.com/office/drawing/2014/main" id="{84C41787-C2AB-A5C9-330E-7C1BCDDFDFD9}"/>
              </a:ext>
              <a:ext uri="{C183D7F6-B498-43B3-948B-1728B52AA6E4}">
                <adec:decorative xmlns:adec="http://schemas.microsoft.com/office/drawing/2017/decorative" val="1"/>
              </a:ext>
            </a:extLst>
          </p:cNvPr>
          <p:cNvSpPr>
            <a:spLocks noGrp="1"/>
          </p:cNvSpPr>
          <p:nvPr>
            <p:ph type="pic" sz="quarter" idx="18"/>
          </p:nvPr>
        </p:nvSpPr>
        <p:spPr>
          <a:xfrm>
            <a:off x="5590478" y="1961388"/>
            <a:ext cx="2031045" cy="198000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10" name="Tekstin paikkamerkki 10">
            <a:extLst>
              <a:ext uri="{FF2B5EF4-FFF2-40B4-BE49-F238E27FC236}">
                <a16:creationId xmlns:a16="http://schemas.microsoft.com/office/drawing/2014/main" id="{34149924-A0FB-F9F9-0573-A1FCDDA14FCA}"/>
              </a:ext>
            </a:extLst>
          </p:cNvPr>
          <p:cNvSpPr>
            <a:spLocks noGrp="1"/>
          </p:cNvSpPr>
          <p:nvPr>
            <p:ph type="body" sz="quarter" idx="27"/>
          </p:nvPr>
        </p:nvSpPr>
        <p:spPr>
          <a:xfrm>
            <a:off x="5590800" y="4375150"/>
            <a:ext cx="2030413" cy="1493838"/>
          </a:xfrm>
        </p:spPr>
        <p:txBody>
          <a:bodyPr/>
          <a:lstStyle>
            <a:lvl1pPr>
              <a:defRPr sz="1400"/>
            </a:lvl1pPr>
            <a:lvl2pPr>
              <a:defRPr sz="1400"/>
            </a:lvl2pPr>
            <a:lvl3pPr>
              <a:defRPr sz="1400"/>
            </a:lvl3pPr>
            <a:lvl5pPr marL="14351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8" name="Picture Placeholder 7">
            <a:extLst>
              <a:ext uri="{FF2B5EF4-FFF2-40B4-BE49-F238E27FC236}">
                <a16:creationId xmlns:a16="http://schemas.microsoft.com/office/drawing/2014/main" id="{1AE11A09-8846-94BD-211D-935246D3DBD6}"/>
              </a:ext>
              <a:ext uri="{C183D7F6-B498-43B3-948B-1728B52AA6E4}">
                <adec:decorative xmlns:adec="http://schemas.microsoft.com/office/drawing/2017/decorative" val="1"/>
              </a:ext>
            </a:extLst>
          </p:cNvPr>
          <p:cNvSpPr>
            <a:spLocks noGrp="1"/>
          </p:cNvSpPr>
          <p:nvPr>
            <p:ph type="pic" sz="quarter" idx="20"/>
          </p:nvPr>
        </p:nvSpPr>
        <p:spPr>
          <a:xfrm>
            <a:off x="8127938" y="1961388"/>
            <a:ext cx="2031045" cy="198000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19" name="Tekstin paikkamerkki 10">
            <a:extLst>
              <a:ext uri="{FF2B5EF4-FFF2-40B4-BE49-F238E27FC236}">
                <a16:creationId xmlns:a16="http://schemas.microsoft.com/office/drawing/2014/main" id="{493D5E0B-1F6F-ECC2-33A6-0926ACAB45BF}"/>
              </a:ext>
            </a:extLst>
          </p:cNvPr>
          <p:cNvSpPr>
            <a:spLocks noGrp="1"/>
          </p:cNvSpPr>
          <p:nvPr>
            <p:ph type="body" sz="quarter" idx="28"/>
          </p:nvPr>
        </p:nvSpPr>
        <p:spPr>
          <a:xfrm>
            <a:off x="8128800" y="4374000"/>
            <a:ext cx="2030413" cy="1493838"/>
          </a:xfrm>
        </p:spPr>
        <p:txBody>
          <a:bodyPr/>
          <a:lstStyle>
            <a:lvl1pPr>
              <a:defRPr sz="1400"/>
            </a:lvl1pPr>
            <a:lvl2pPr>
              <a:defRPr sz="1400"/>
            </a:lvl2pPr>
            <a:lvl3pPr>
              <a:defRPr sz="1400"/>
            </a:lvl3pPr>
            <a:lvl5pPr marL="14351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870483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10987" y="470916"/>
            <a:ext cx="5213157" cy="2665475"/>
          </a:xfrm>
        </p:spPr>
        <p:txBody>
          <a:bodyPr anchor="b" anchorCtr="0"/>
          <a:lstStyle/>
          <a:p>
            <a:r>
              <a:rPr lang="fi-FI"/>
              <a:t>Muokkaa ots. perustyyl. napsautt.</a:t>
            </a:r>
            <a:endParaRPr lang="en-GB"/>
          </a:p>
        </p:txBody>
      </p:sp>
      <p:sp>
        <p:nvSpPr>
          <p:cNvPr id="5" name="Tekstin paikkamerkki 4">
            <a:extLst>
              <a:ext uri="{FF2B5EF4-FFF2-40B4-BE49-F238E27FC236}">
                <a16:creationId xmlns:a16="http://schemas.microsoft.com/office/drawing/2014/main" id="{892486D5-A167-FB66-17F1-F54F20E0BFB6}"/>
              </a:ext>
            </a:extLst>
          </p:cNvPr>
          <p:cNvSpPr>
            <a:spLocks noGrp="1"/>
          </p:cNvSpPr>
          <p:nvPr>
            <p:ph type="body" sz="quarter" idx="15"/>
          </p:nvPr>
        </p:nvSpPr>
        <p:spPr>
          <a:xfrm>
            <a:off x="511175" y="3881438"/>
            <a:ext cx="5213350" cy="198755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icture Placeholder 7">
            <a:extLst>
              <a:ext uri="{FF2B5EF4-FFF2-40B4-BE49-F238E27FC236}">
                <a16:creationId xmlns:a16="http://schemas.microsoft.com/office/drawing/2014/main" id="{0E4962D1-4FE6-5F0A-BCED-360B6BA44024}"/>
              </a:ext>
              <a:ext uri="{C183D7F6-B498-43B3-948B-1728B52AA6E4}">
                <adec:decorative xmlns:adec="http://schemas.microsoft.com/office/drawing/2017/decorative" val="1"/>
              </a:ext>
            </a:extLst>
          </p:cNvPr>
          <p:cNvSpPr>
            <a:spLocks noGrp="1"/>
          </p:cNvSpPr>
          <p:nvPr>
            <p:ph type="pic" sz="quarter" idx="13"/>
          </p:nvPr>
        </p:nvSpPr>
        <p:spPr>
          <a:xfrm>
            <a:off x="6095491" y="470917"/>
            <a:ext cx="5584505" cy="539836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154948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592095" y="470916"/>
            <a:ext cx="5213157" cy="2665475"/>
          </a:xfrm>
        </p:spPr>
        <p:txBody>
          <a:bodyPr anchor="b" anchorCtr="0"/>
          <a:lstStyle/>
          <a:p>
            <a:r>
              <a:rPr lang="fi-FI"/>
              <a:t>Muokkaa ots. perustyyl. napsautt.</a:t>
            </a:r>
            <a:endParaRPr lang="en-GB"/>
          </a:p>
        </p:txBody>
      </p:sp>
      <p:sp>
        <p:nvSpPr>
          <p:cNvPr id="5" name="Tekstin paikkamerkki 4">
            <a:extLst>
              <a:ext uri="{FF2B5EF4-FFF2-40B4-BE49-F238E27FC236}">
                <a16:creationId xmlns:a16="http://schemas.microsoft.com/office/drawing/2014/main" id="{CA3C6905-7AC3-3511-A9E4-E7BCF1BD924A}"/>
              </a:ext>
            </a:extLst>
          </p:cNvPr>
          <p:cNvSpPr>
            <a:spLocks noGrp="1"/>
          </p:cNvSpPr>
          <p:nvPr>
            <p:ph type="body" sz="quarter" idx="14"/>
          </p:nvPr>
        </p:nvSpPr>
        <p:spPr>
          <a:xfrm>
            <a:off x="6591600" y="3880800"/>
            <a:ext cx="5211763" cy="198720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icture Placeholder 7">
            <a:extLst>
              <a:ext uri="{FF2B5EF4-FFF2-40B4-BE49-F238E27FC236}">
                <a16:creationId xmlns:a16="http://schemas.microsoft.com/office/drawing/2014/main" id="{0E4962D1-4FE6-5F0A-BCED-360B6BA44024}"/>
              </a:ext>
              <a:ext uri="{C183D7F6-B498-43B3-948B-1728B52AA6E4}">
                <adec:decorative xmlns:adec="http://schemas.microsoft.com/office/drawing/2017/decorative" val="1"/>
              </a:ext>
            </a:extLst>
          </p:cNvPr>
          <p:cNvSpPr>
            <a:spLocks noGrp="1"/>
          </p:cNvSpPr>
          <p:nvPr>
            <p:ph type="pic" sz="quarter" idx="13"/>
          </p:nvPr>
        </p:nvSpPr>
        <p:spPr>
          <a:xfrm>
            <a:off x="511495" y="470917"/>
            <a:ext cx="5584505" cy="539836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974128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0700" y="388620"/>
            <a:ext cx="6079296" cy="702216"/>
          </a:xfrm>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0700" y="1508985"/>
            <a:ext cx="6079296" cy="43602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icture Placeholder 7">
            <a:extLst>
              <a:ext uri="{FF2B5EF4-FFF2-40B4-BE49-F238E27FC236}">
                <a16:creationId xmlns:a16="http://schemas.microsoft.com/office/drawing/2014/main" id="{4DC6FCFF-2921-422B-A162-EC2DC6E8E4C2}"/>
              </a:ext>
              <a:ext uri="{C183D7F6-B498-43B3-948B-1728B52AA6E4}">
                <adec:decorative xmlns:adec="http://schemas.microsoft.com/office/drawing/2017/decorative" val="1"/>
              </a:ext>
            </a:extLst>
          </p:cNvPr>
          <p:cNvSpPr>
            <a:spLocks noGrp="1"/>
          </p:cNvSpPr>
          <p:nvPr>
            <p:ph type="pic" sz="quarter" idx="13"/>
          </p:nvPr>
        </p:nvSpPr>
        <p:spPr>
          <a:xfrm>
            <a:off x="511495" y="388620"/>
            <a:ext cx="4664009" cy="5480657"/>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938596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taukojumpp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592095" y="470916"/>
            <a:ext cx="5213157" cy="2665475"/>
          </a:xfrm>
        </p:spPr>
        <p:txBody>
          <a:bodyPr anchor="b" anchorCtr="0"/>
          <a:lstStyle>
            <a:lvl1pPr>
              <a:defRPr/>
            </a:lvl1pPr>
          </a:lstStyle>
          <a:p>
            <a:r>
              <a:rPr lang="fi-FI"/>
              <a:t>Muokkaa ots. perustyyl. napsautt.</a:t>
            </a:r>
            <a:endParaRPr lang="en-GB"/>
          </a:p>
        </p:txBody>
      </p:sp>
      <p:sp>
        <p:nvSpPr>
          <p:cNvPr id="4" name="Tekstin paikkamerkki 3">
            <a:extLst>
              <a:ext uri="{FF2B5EF4-FFF2-40B4-BE49-F238E27FC236}">
                <a16:creationId xmlns:a16="http://schemas.microsoft.com/office/drawing/2014/main" id="{060CF285-1369-7A84-C1AF-467606D947CB}"/>
              </a:ext>
            </a:extLst>
          </p:cNvPr>
          <p:cNvSpPr>
            <a:spLocks noGrp="1"/>
          </p:cNvSpPr>
          <p:nvPr>
            <p:ph type="body" sz="quarter" idx="13"/>
          </p:nvPr>
        </p:nvSpPr>
        <p:spPr>
          <a:xfrm>
            <a:off x="6592888" y="3880800"/>
            <a:ext cx="5334000" cy="198720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descr="Kaksi ammattilaista pitää taukojumppaa terveysasemalla iloisena.">
            <a:extLst>
              <a:ext uri="{FF2B5EF4-FFF2-40B4-BE49-F238E27FC236}">
                <a16:creationId xmlns:a16="http://schemas.microsoft.com/office/drawing/2014/main" id="{98137FD8-FF09-125E-7987-D31D9BEF8B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0987" y="480442"/>
            <a:ext cx="5584505" cy="5402415"/>
          </a:xfrm>
          <a:prstGeom prst="rect">
            <a:avLst/>
          </a:prstGeom>
        </p:spPr>
      </p:pic>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934154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potilastietoja kirjaamass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592095" y="470916"/>
            <a:ext cx="5213157" cy="2665475"/>
          </a:xfrm>
        </p:spPr>
        <p:txBody>
          <a:bodyPr anchor="b" anchorCtr="0"/>
          <a:lstStyle>
            <a:lvl1pPr>
              <a:defRPr/>
            </a:lvl1pPr>
          </a:lstStyle>
          <a:p>
            <a:r>
              <a:rPr lang="fi-FI"/>
              <a:t>Muokkaa ots. perustyyl. napsautt.</a:t>
            </a:r>
            <a:endParaRPr lang="en-GB"/>
          </a:p>
        </p:txBody>
      </p:sp>
      <p:sp>
        <p:nvSpPr>
          <p:cNvPr id="5" name="Tekstin paikkamerkki 4">
            <a:extLst>
              <a:ext uri="{FF2B5EF4-FFF2-40B4-BE49-F238E27FC236}">
                <a16:creationId xmlns:a16="http://schemas.microsoft.com/office/drawing/2014/main" id="{29A911BB-F985-79FE-DE48-DCE2F7D0CE55}"/>
              </a:ext>
            </a:extLst>
          </p:cNvPr>
          <p:cNvSpPr>
            <a:spLocks noGrp="1"/>
          </p:cNvSpPr>
          <p:nvPr>
            <p:ph type="body" sz="quarter" idx="15"/>
          </p:nvPr>
        </p:nvSpPr>
        <p:spPr>
          <a:xfrm>
            <a:off x="6591300" y="3868739"/>
            <a:ext cx="5213157" cy="1987200"/>
          </a:xfrm>
        </p:spPr>
        <p:txBody>
          <a:bodyPr/>
          <a:lstStyle>
            <a:lvl1pPr>
              <a:defRPr sz="1400"/>
            </a:lvl1pPr>
            <a:lvl2pPr>
              <a:defRPr sz="1400"/>
            </a:lvl2pPr>
            <a:lvl3pPr>
              <a:defRPr sz="14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descr="Ammattilaiset kirjaavat potilaan tietoja tietokoneelle.">
            <a:extLst>
              <a:ext uri="{FF2B5EF4-FFF2-40B4-BE49-F238E27FC236}">
                <a16:creationId xmlns:a16="http://schemas.microsoft.com/office/drawing/2014/main" id="{9EF2CE90-A14E-40FB-F97E-1EFF0277C8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0988" y="480442"/>
            <a:ext cx="5585012" cy="5385144"/>
          </a:xfrm>
          <a:prstGeom prst="rect">
            <a:avLst/>
          </a:prstGeom>
        </p:spPr>
      </p:pic>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776088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isä ja lapsi">
    <p:spTree>
      <p:nvGrpSpPr>
        <p:cNvPr id="1" name=""/>
        <p:cNvGrpSpPr/>
        <p:nvPr/>
      </p:nvGrpSpPr>
      <p:grpSpPr>
        <a:xfrm>
          <a:off x="0" y="0"/>
          <a:ext cx="0" cy="0"/>
          <a:chOff x="0" y="0"/>
          <a:chExt cx="0" cy="0"/>
        </a:xfrm>
      </p:grpSpPr>
      <p:pic>
        <p:nvPicPr>
          <p:cNvPr id="10" name="Kuva 9" descr="Isä ja pieni lapsi ovat neuvolakäynnillä ja puhuvat ammattilaisten kanssa.">
            <a:extLst>
              <a:ext uri="{FF2B5EF4-FFF2-40B4-BE49-F238E27FC236}">
                <a16:creationId xmlns:a16="http://schemas.microsoft.com/office/drawing/2014/main" id="{7BEA9D1D-8F28-8B07-57BD-7BE09921C1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0986" y="470917"/>
            <a:ext cx="5584504" cy="5421466"/>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592095" y="470916"/>
            <a:ext cx="5213157" cy="2665475"/>
          </a:xfrm>
        </p:spPr>
        <p:txBody>
          <a:bodyPr anchor="b" anchorCtr="0"/>
          <a:lstStyle>
            <a:lvl1pPr>
              <a:defRPr/>
            </a:lvl1pPr>
          </a:lstStyle>
          <a:p>
            <a:r>
              <a:rPr lang="fi-FI"/>
              <a:t>Muokkaa ots. perustyyl. napsautt.</a:t>
            </a:r>
            <a:endParaRPr lang="en-GB"/>
          </a:p>
        </p:txBody>
      </p:sp>
      <p:sp>
        <p:nvSpPr>
          <p:cNvPr id="4" name="Tekstin paikkamerkki 3">
            <a:extLst>
              <a:ext uri="{FF2B5EF4-FFF2-40B4-BE49-F238E27FC236}">
                <a16:creationId xmlns:a16="http://schemas.microsoft.com/office/drawing/2014/main" id="{060CF285-1369-7A84-C1AF-467606D947CB}"/>
              </a:ext>
            </a:extLst>
          </p:cNvPr>
          <p:cNvSpPr>
            <a:spLocks noGrp="1"/>
          </p:cNvSpPr>
          <p:nvPr>
            <p:ph type="body" sz="quarter" idx="13"/>
          </p:nvPr>
        </p:nvSpPr>
        <p:spPr>
          <a:xfrm>
            <a:off x="6592888" y="3880800"/>
            <a:ext cx="5334000" cy="198720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21064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2">
    <p:bg>
      <p:bgPr>
        <a:solidFill>
          <a:srgbClr val="B3D38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lvl1pPr>
          </a:lstStyle>
          <a:p>
            <a:r>
              <a:rPr lang="fi-FI"/>
              <a:t>Muokkaa ots. perustyyl. napsautt.</a:t>
            </a:r>
            <a:endParaRPr lang="en-GB"/>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DDC89562-7E35-428F-8FAE-6A9A6BD59787}" type="datetime1">
              <a:rPr lang="fi-FI" smtClean="0"/>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pic>
        <p:nvPicPr>
          <p:cNvPr id="3" name="Kuva 2" descr="Keski-Suomen hyvinvointialueen logossa on kolme ympyrää yhdistettynä toisiinsa. Mustareunaiset ympyrät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AD747AE0-32D0-7861-291E-A51D05F43A3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259119" y="6041686"/>
            <a:ext cx="1407842" cy="330536"/>
          </a:xfrm>
          <a:prstGeom prst="rect">
            <a:avLst/>
          </a:prstGeom>
        </p:spPr>
      </p:pic>
    </p:spTree>
    <p:extLst>
      <p:ext uri="{BB962C8B-B14F-4D97-AF65-F5344CB8AC3E}">
        <p14:creationId xmlns:p14="http://schemas.microsoft.com/office/powerpoint/2010/main" val="1566154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tekstillinen, kuva nuoret">
    <p:spTree>
      <p:nvGrpSpPr>
        <p:cNvPr id="1" name=""/>
        <p:cNvGrpSpPr/>
        <p:nvPr/>
      </p:nvGrpSpPr>
      <p:grpSpPr>
        <a:xfrm>
          <a:off x="0" y="0"/>
          <a:ext cx="0" cy="0"/>
          <a:chOff x="0" y="0"/>
          <a:chExt cx="0" cy="0"/>
        </a:xfrm>
      </p:grpSpPr>
      <p:pic>
        <p:nvPicPr>
          <p:cNvPr id="3" name="Kuva 2" descr="Nuoret pelaavat pingistä ulkona iloisina.">
            <a:extLst>
              <a:ext uri="{FF2B5EF4-FFF2-40B4-BE49-F238E27FC236}">
                <a16:creationId xmlns:a16="http://schemas.microsoft.com/office/drawing/2014/main" id="{A23DB195-0FE6-2519-BC00-206F90629E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28"/>
          <a:stretch/>
        </p:blipFill>
        <p:spPr>
          <a:xfrm>
            <a:off x="510986" y="470916"/>
            <a:ext cx="5584504" cy="5536822"/>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592095" y="470916"/>
            <a:ext cx="5213157" cy="2665475"/>
          </a:xfrm>
        </p:spPr>
        <p:txBody>
          <a:bodyPr anchor="b" anchorCtr="0"/>
          <a:lstStyle>
            <a:lvl1pPr>
              <a:defRPr/>
            </a:lvl1pPr>
          </a:lstStyle>
          <a:p>
            <a:r>
              <a:rPr lang="fi-FI"/>
              <a:t>Muokkaa ots. perustyyl. napsautt.</a:t>
            </a:r>
            <a:endParaRPr lang="en-GB"/>
          </a:p>
        </p:txBody>
      </p:sp>
      <p:sp>
        <p:nvSpPr>
          <p:cNvPr id="4" name="Tekstin paikkamerkki 3">
            <a:extLst>
              <a:ext uri="{FF2B5EF4-FFF2-40B4-BE49-F238E27FC236}">
                <a16:creationId xmlns:a16="http://schemas.microsoft.com/office/drawing/2014/main" id="{060CF285-1369-7A84-C1AF-467606D947CB}"/>
              </a:ext>
            </a:extLst>
          </p:cNvPr>
          <p:cNvSpPr>
            <a:spLocks noGrp="1"/>
          </p:cNvSpPr>
          <p:nvPr>
            <p:ph type="body" sz="quarter" idx="13"/>
          </p:nvPr>
        </p:nvSpPr>
        <p:spPr>
          <a:xfrm>
            <a:off x="6592888" y="3880800"/>
            <a:ext cx="5334000" cy="198720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45778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tekstillinen, kuva aikuiset">
    <p:spTree>
      <p:nvGrpSpPr>
        <p:cNvPr id="1" name=""/>
        <p:cNvGrpSpPr/>
        <p:nvPr/>
      </p:nvGrpSpPr>
      <p:grpSpPr>
        <a:xfrm>
          <a:off x="0" y="0"/>
          <a:ext cx="0" cy="0"/>
          <a:chOff x="0" y="0"/>
          <a:chExt cx="0" cy="0"/>
        </a:xfrm>
      </p:grpSpPr>
      <p:pic>
        <p:nvPicPr>
          <p:cNvPr id="5" name="Kuva 4" descr="Aikuiset kohtaavat ulkoillessa.">
            <a:extLst>
              <a:ext uri="{FF2B5EF4-FFF2-40B4-BE49-F238E27FC236}">
                <a16:creationId xmlns:a16="http://schemas.microsoft.com/office/drawing/2014/main" id="{7E54E5A8-E940-D2EA-43B2-8C318647FE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0986" y="470916"/>
            <a:ext cx="5584504" cy="5488212"/>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592095" y="470916"/>
            <a:ext cx="5213157" cy="2665475"/>
          </a:xfrm>
        </p:spPr>
        <p:txBody>
          <a:bodyPr anchor="b" anchorCtr="0"/>
          <a:lstStyle>
            <a:lvl1pPr>
              <a:defRPr/>
            </a:lvl1pPr>
          </a:lstStyle>
          <a:p>
            <a:r>
              <a:rPr lang="fi-FI"/>
              <a:t>Muokkaa ots. perustyyl. napsautt.</a:t>
            </a:r>
            <a:endParaRPr lang="en-GB"/>
          </a:p>
        </p:txBody>
      </p:sp>
      <p:sp>
        <p:nvSpPr>
          <p:cNvPr id="4" name="Tekstin paikkamerkki 3">
            <a:extLst>
              <a:ext uri="{FF2B5EF4-FFF2-40B4-BE49-F238E27FC236}">
                <a16:creationId xmlns:a16="http://schemas.microsoft.com/office/drawing/2014/main" id="{060CF285-1369-7A84-C1AF-467606D947CB}"/>
              </a:ext>
            </a:extLst>
          </p:cNvPr>
          <p:cNvSpPr>
            <a:spLocks noGrp="1"/>
          </p:cNvSpPr>
          <p:nvPr>
            <p:ph type="body" sz="quarter" idx="13"/>
          </p:nvPr>
        </p:nvSpPr>
        <p:spPr>
          <a:xfrm>
            <a:off x="6592888" y="3880800"/>
            <a:ext cx="5334000" cy="198720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164061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tekstillinen, kuva ikääntyneet">
    <p:spTree>
      <p:nvGrpSpPr>
        <p:cNvPr id="1" name=""/>
        <p:cNvGrpSpPr/>
        <p:nvPr/>
      </p:nvGrpSpPr>
      <p:grpSpPr>
        <a:xfrm>
          <a:off x="0" y="0"/>
          <a:ext cx="0" cy="0"/>
          <a:chOff x="0" y="0"/>
          <a:chExt cx="0" cy="0"/>
        </a:xfrm>
      </p:grpSpPr>
      <p:pic>
        <p:nvPicPr>
          <p:cNvPr id="3" name="Kuva 2" descr="Ikääntyneet ihmiset istuvat vierekkäin, keskustelevat ja hymyilevät.">
            <a:extLst>
              <a:ext uri="{FF2B5EF4-FFF2-40B4-BE49-F238E27FC236}">
                <a16:creationId xmlns:a16="http://schemas.microsoft.com/office/drawing/2014/main" id="{1E57BF74-8A03-C257-8721-7BA59675C6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0986" y="470917"/>
            <a:ext cx="5584504" cy="5488212"/>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592095" y="470916"/>
            <a:ext cx="5213157" cy="2665475"/>
          </a:xfrm>
        </p:spPr>
        <p:txBody>
          <a:bodyPr anchor="b" anchorCtr="0"/>
          <a:lstStyle>
            <a:lvl1pPr>
              <a:defRPr/>
            </a:lvl1pPr>
          </a:lstStyle>
          <a:p>
            <a:r>
              <a:rPr lang="fi-FI"/>
              <a:t>Muokkaa ots. perustyyl. napsautt.</a:t>
            </a:r>
            <a:endParaRPr lang="en-GB"/>
          </a:p>
        </p:txBody>
      </p:sp>
      <p:sp>
        <p:nvSpPr>
          <p:cNvPr id="4" name="Tekstin paikkamerkki 3">
            <a:extLst>
              <a:ext uri="{FF2B5EF4-FFF2-40B4-BE49-F238E27FC236}">
                <a16:creationId xmlns:a16="http://schemas.microsoft.com/office/drawing/2014/main" id="{060CF285-1369-7A84-C1AF-467606D947CB}"/>
              </a:ext>
            </a:extLst>
          </p:cNvPr>
          <p:cNvSpPr>
            <a:spLocks noGrp="1"/>
          </p:cNvSpPr>
          <p:nvPr>
            <p:ph type="body" sz="quarter" idx="13"/>
          </p:nvPr>
        </p:nvSpPr>
        <p:spPr>
          <a:xfrm>
            <a:off x="6592888" y="3880800"/>
            <a:ext cx="5334000" cy="198720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412674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tekstillinen, kuva vammaiset">
    <p:spTree>
      <p:nvGrpSpPr>
        <p:cNvPr id="1" name=""/>
        <p:cNvGrpSpPr/>
        <p:nvPr/>
      </p:nvGrpSpPr>
      <p:grpSpPr>
        <a:xfrm>
          <a:off x="0" y="0"/>
          <a:ext cx="0" cy="0"/>
          <a:chOff x="0" y="0"/>
          <a:chExt cx="0" cy="0"/>
        </a:xfrm>
      </p:grpSpPr>
      <p:pic>
        <p:nvPicPr>
          <p:cNvPr id="5" name="Kuva 4" descr="Nuori mies katsoo leveästi hymyillen kameraan.">
            <a:extLst>
              <a:ext uri="{FF2B5EF4-FFF2-40B4-BE49-F238E27FC236}">
                <a16:creationId xmlns:a16="http://schemas.microsoft.com/office/drawing/2014/main" id="{47FDF284-B35D-6EAE-44DF-4D65D66BD2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0986" y="470916"/>
            <a:ext cx="5584504" cy="5488212"/>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592095" y="470916"/>
            <a:ext cx="5213157" cy="2665475"/>
          </a:xfrm>
        </p:spPr>
        <p:txBody>
          <a:bodyPr anchor="b" anchorCtr="0"/>
          <a:lstStyle>
            <a:lvl1pPr>
              <a:defRPr/>
            </a:lvl1pPr>
          </a:lstStyle>
          <a:p>
            <a:r>
              <a:rPr lang="fi-FI"/>
              <a:t>Muokkaa ots. perustyyl. napsautt.</a:t>
            </a:r>
            <a:endParaRPr lang="en-GB"/>
          </a:p>
        </p:txBody>
      </p:sp>
      <p:sp>
        <p:nvSpPr>
          <p:cNvPr id="4" name="Tekstin paikkamerkki 3">
            <a:extLst>
              <a:ext uri="{FF2B5EF4-FFF2-40B4-BE49-F238E27FC236}">
                <a16:creationId xmlns:a16="http://schemas.microsoft.com/office/drawing/2014/main" id="{060CF285-1369-7A84-C1AF-467606D947CB}"/>
              </a:ext>
            </a:extLst>
          </p:cNvPr>
          <p:cNvSpPr>
            <a:spLocks noGrp="1"/>
          </p:cNvSpPr>
          <p:nvPr>
            <p:ph type="body" sz="quarter" idx="13"/>
          </p:nvPr>
        </p:nvSpPr>
        <p:spPr>
          <a:xfrm>
            <a:off x="6592888" y="3880800"/>
            <a:ext cx="5334000" cy="198720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425658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tekstillinen, kuva isä ja tyttö">
    <p:spTree>
      <p:nvGrpSpPr>
        <p:cNvPr id="1" name=""/>
        <p:cNvGrpSpPr/>
        <p:nvPr/>
      </p:nvGrpSpPr>
      <p:grpSpPr>
        <a:xfrm>
          <a:off x="0" y="0"/>
          <a:ext cx="0" cy="0"/>
          <a:chOff x="0" y="0"/>
          <a:chExt cx="0" cy="0"/>
        </a:xfrm>
      </p:grpSpPr>
      <p:pic>
        <p:nvPicPr>
          <p:cNvPr id="6" name="Kuva 5" descr="Isä ja nuori tytär nauravat yhdessä ulkoillessaan.">
            <a:extLst>
              <a:ext uri="{FF2B5EF4-FFF2-40B4-BE49-F238E27FC236}">
                <a16:creationId xmlns:a16="http://schemas.microsoft.com/office/drawing/2014/main" id="{6CD254B6-9B34-5EEC-2444-1290DD38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0985" y="470916"/>
            <a:ext cx="5584505" cy="5488212"/>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6592095" y="470916"/>
            <a:ext cx="5213157" cy="2665475"/>
          </a:xfrm>
        </p:spPr>
        <p:txBody>
          <a:bodyPr anchor="b" anchorCtr="0"/>
          <a:lstStyle>
            <a:lvl1pPr>
              <a:defRPr/>
            </a:lvl1pPr>
          </a:lstStyle>
          <a:p>
            <a:r>
              <a:rPr lang="fi-FI"/>
              <a:t>Muokkaa ots. perustyyl. napsautt.</a:t>
            </a:r>
            <a:endParaRPr lang="en-GB"/>
          </a:p>
        </p:txBody>
      </p:sp>
      <p:sp>
        <p:nvSpPr>
          <p:cNvPr id="4" name="Tekstin paikkamerkki 3">
            <a:extLst>
              <a:ext uri="{FF2B5EF4-FFF2-40B4-BE49-F238E27FC236}">
                <a16:creationId xmlns:a16="http://schemas.microsoft.com/office/drawing/2014/main" id="{060CF285-1369-7A84-C1AF-467606D947CB}"/>
              </a:ext>
            </a:extLst>
          </p:cNvPr>
          <p:cNvSpPr>
            <a:spLocks noGrp="1"/>
          </p:cNvSpPr>
          <p:nvPr>
            <p:ph type="body" sz="quarter" idx="13"/>
          </p:nvPr>
        </p:nvSpPr>
        <p:spPr>
          <a:xfrm>
            <a:off x="6592888" y="3880800"/>
            <a:ext cx="5334000" cy="198720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442593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elastuslai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10987" y="470916"/>
            <a:ext cx="5213157" cy="2665475"/>
          </a:xfrm>
        </p:spPr>
        <p:txBody>
          <a:bodyPr anchor="b" anchorCtr="0"/>
          <a:lstStyle/>
          <a:p>
            <a:r>
              <a:rPr lang="fi-FI"/>
              <a:t>Muokkaa ots. perustyyl. napsautt.</a:t>
            </a:r>
            <a:endParaRPr lang="en-GB"/>
          </a:p>
        </p:txBody>
      </p:sp>
      <p:sp>
        <p:nvSpPr>
          <p:cNvPr id="12" name="Tekstin paikkamerkki 11">
            <a:extLst>
              <a:ext uri="{FF2B5EF4-FFF2-40B4-BE49-F238E27FC236}">
                <a16:creationId xmlns:a16="http://schemas.microsoft.com/office/drawing/2014/main" id="{4301DBF0-93D1-4BA3-CAF5-E6CEE032E843}"/>
              </a:ext>
            </a:extLst>
          </p:cNvPr>
          <p:cNvSpPr>
            <a:spLocks noGrp="1"/>
          </p:cNvSpPr>
          <p:nvPr>
            <p:ph type="body" sz="quarter" idx="14"/>
          </p:nvPr>
        </p:nvSpPr>
        <p:spPr>
          <a:xfrm>
            <a:off x="511175" y="3880800"/>
            <a:ext cx="5213350" cy="198720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icture Placeholder 7">
            <a:extLst>
              <a:ext uri="{FF2B5EF4-FFF2-40B4-BE49-F238E27FC236}">
                <a16:creationId xmlns:a16="http://schemas.microsoft.com/office/drawing/2014/main" id="{0E4962D1-4FE6-5F0A-BCED-360B6BA44024}"/>
              </a:ext>
              <a:ext uri="{C183D7F6-B498-43B3-948B-1728B52AA6E4}">
                <adec:decorative xmlns:adec="http://schemas.microsoft.com/office/drawing/2017/decorative" val="1"/>
              </a:ext>
            </a:extLst>
          </p:cNvPr>
          <p:cNvSpPr>
            <a:spLocks noGrp="1"/>
          </p:cNvSpPr>
          <p:nvPr>
            <p:ph type="pic" sz="quarter" idx="13"/>
          </p:nvPr>
        </p:nvSpPr>
        <p:spPr>
          <a:xfrm>
            <a:off x="6095491" y="470917"/>
            <a:ext cx="5584505" cy="539836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pic>
        <p:nvPicPr>
          <p:cNvPr id="5" name="Kuva 4" descr="Keski-Suomen hyvinvointialueen logossa on kolme ympyrää yhdistettynä toisiinsa. Vaaleanpunainen, sininen ja vihreä ympyrä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AD19ECE9-D042-1B7D-B0DD-C8FAA8845D1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19271" y="6041686"/>
            <a:ext cx="1436563" cy="330537"/>
          </a:xfrm>
          <a:prstGeom prst="rect">
            <a:avLst/>
          </a:prstGeom>
        </p:spPr>
      </p:pic>
      <p:cxnSp>
        <p:nvCxnSpPr>
          <p:cNvPr id="6" name="Suora yhdysviiva 5">
            <a:extLst>
              <a:ext uri="{FF2B5EF4-FFF2-40B4-BE49-F238E27FC236}">
                <a16:creationId xmlns:a16="http://schemas.microsoft.com/office/drawing/2014/main" id="{08753469-7141-FC93-3BF6-5AA89FE4B3EF}"/>
              </a:ext>
              <a:ext uri="{C183D7F6-B498-43B3-948B-1728B52AA6E4}">
                <adec:decorative xmlns:adec="http://schemas.microsoft.com/office/drawing/2017/decorative" val="1"/>
              </a:ext>
            </a:extLst>
          </p:cNvPr>
          <p:cNvCxnSpPr/>
          <p:nvPr userDrawn="1"/>
        </p:nvCxnSpPr>
        <p:spPr>
          <a:xfrm>
            <a:off x="10510838" y="6024287"/>
            <a:ext cx="0" cy="336826"/>
          </a:xfrm>
          <a:prstGeom prst="line">
            <a:avLst/>
          </a:prstGeom>
          <a:ln w="12700" cap="rnd"/>
        </p:spPr>
        <p:style>
          <a:lnRef idx="1">
            <a:schemeClr val="accent1"/>
          </a:lnRef>
          <a:fillRef idx="0">
            <a:schemeClr val="accent1"/>
          </a:fillRef>
          <a:effectRef idx="0">
            <a:schemeClr val="accent1"/>
          </a:effectRef>
          <a:fontRef idx="minor">
            <a:schemeClr val="tx1"/>
          </a:fontRef>
        </p:style>
      </p:cxnSp>
      <p:pic>
        <p:nvPicPr>
          <p:cNvPr id="3" name="Kuva 2" descr="Keski-Suomen pelastuslaitoksen vaakunassa on musta metso keskellä Suomessa pelastuslaitosten yleisesti käyttämän keltaisen tähtimäisen kuvion keskellä. Metso kuvastaa maakuntalintuna keskisuomalaisuutta ja tähden yhdeksän sakaraa symboloivat pelastustoimen arvoja. ">
            <a:extLst>
              <a:ext uri="{FF2B5EF4-FFF2-40B4-BE49-F238E27FC236}">
                <a16:creationId xmlns:a16="http://schemas.microsoft.com/office/drawing/2014/main" id="{AA92A633-1571-191E-D372-D9F67C6596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66019" y="6023515"/>
            <a:ext cx="1118169" cy="331309"/>
          </a:xfrm>
          <a:prstGeom prst="rect">
            <a:avLst/>
          </a:prstGeom>
        </p:spPr>
      </p:pic>
    </p:spTree>
    <p:extLst>
      <p:ext uri="{BB962C8B-B14F-4D97-AF65-F5344CB8AC3E}">
        <p14:creationId xmlns:p14="http://schemas.microsoft.com/office/powerpoint/2010/main" val="1053602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uvatekstillinen, Palastuslaitoks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10987" y="470916"/>
            <a:ext cx="5213157" cy="2665475"/>
          </a:xfrm>
        </p:spPr>
        <p:txBody>
          <a:bodyPr anchor="b" anchorCtr="0"/>
          <a:lstStyle/>
          <a:p>
            <a:r>
              <a:rPr lang="fi-FI"/>
              <a:t>Muokkaa ots. perustyyl. napsautt.</a:t>
            </a:r>
            <a:endParaRPr lang="en-GB"/>
          </a:p>
        </p:txBody>
      </p:sp>
      <p:sp>
        <p:nvSpPr>
          <p:cNvPr id="12" name="Tekstin paikkamerkki 11">
            <a:extLst>
              <a:ext uri="{FF2B5EF4-FFF2-40B4-BE49-F238E27FC236}">
                <a16:creationId xmlns:a16="http://schemas.microsoft.com/office/drawing/2014/main" id="{02E8D4C6-E15E-2E24-96F8-2134741CC662}"/>
              </a:ext>
            </a:extLst>
          </p:cNvPr>
          <p:cNvSpPr>
            <a:spLocks noGrp="1"/>
          </p:cNvSpPr>
          <p:nvPr>
            <p:ph type="body" sz="quarter" idx="14"/>
          </p:nvPr>
        </p:nvSpPr>
        <p:spPr>
          <a:xfrm>
            <a:off x="511175" y="3880800"/>
            <a:ext cx="5213350" cy="198720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n paikkamerkki 9" descr="Pelastaja hymyilee tyytyväisenä onnistuneen työpäivän päätteeksi.">
            <a:extLst>
              <a:ext uri="{FF2B5EF4-FFF2-40B4-BE49-F238E27FC236}">
                <a16:creationId xmlns:a16="http://schemas.microsoft.com/office/drawing/2014/main" id="{EC24C4CD-8418-BADD-B04A-39F29ABE53F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6095491" y="470917"/>
            <a:ext cx="5584505" cy="5398360"/>
          </a:xfrm>
          <a:prstGeom prst="rect">
            <a:avLst/>
          </a:prstGeom>
        </p:spPr>
      </p:pic>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pic>
        <p:nvPicPr>
          <p:cNvPr id="5" name="Kuva 4" descr="Keski-Suomen hyvinvointialueen logossa on kolme ympyrää yhdistettynä toisiinsa. Vaaleanpunainen, sininen ja vihreä ympyrä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AD19ECE9-D042-1B7D-B0DD-C8FAA8845D1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19271" y="6041686"/>
            <a:ext cx="1436563" cy="330537"/>
          </a:xfrm>
          <a:prstGeom prst="rect">
            <a:avLst/>
          </a:prstGeom>
        </p:spPr>
      </p:pic>
      <p:cxnSp>
        <p:nvCxnSpPr>
          <p:cNvPr id="6" name="Suora yhdysviiva 5">
            <a:extLst>
              <a:ext uri="{FF2B5EF4-FFF2-40B4-BE49-F238E27FC236}">
                <a16:creationId xmlns:a16="http://schemas.microsoft.com/office/drawing/2014/main" id="{08753469-7141-FC93-3BF6-5AA89FE4B3EF}"/>
              </a:ext>
              <a:ext uri="{C183D7F6-B498-43B3-948B-1728B52AA6E4}">
                <adec:decorative xmlns:adec="http://schemas.microsoft.com/office/drawing/2017/decorative" val="1"/>
              </a:ext>
            </a:extLst>
          </p:cNvPr>
          <p:cNvCxnSpPr/>
          <p:nvPr userDrawn="1"/>
        </p:nvCxnSpPr>
        <p:spPr>
          <a:xfrm>
            <a:off x="10510838" y="6024287"/>
            <a:ext cx="0" cy="336826"/>
          </a:xfrm>
          <a:prstGeom prst="line">
            <a:avLst/>
          </a:prstGeom>
          <a:ln w="12700" cap="rnd"/>
        </p:spPr>
        <p:style>
          <a:lnRef idx="1">
            <a:schemeClr val="accent1"/>
          </a:lnRef>
          <a:fillRef idx="0">
            <a:schemeClr val="accent1"/>
          </a:fillRef>
          <a:effectRef idx="0">
            <a:schemeClr val="accent1"/>
          </a:effectRef>
          <a:fontRef idx="minor">
            <a:schemeClr val="tx1"/>
          </a:fontRef>
        </p:style>
      </p:cxnSp>
      <p:pic>
        <p:nvPicPr>
          <p:cNvPr id="3" name="Kuva 2" descr="Keski-Suomen pelastuslaitoksen vaakunassa on musta metso keskellä Suomessa pelastuslaitosten yleisesti käyttämän keltaisen tähtimäisen kuvion keskellä. Metso kuvastaa maakuntalintuna keskisuomalaisuutta ja tähden yhdeksän sakaraa symboloivat pelastustoimen arvoja. ">
            <a:extLst>
              <a:ext uri="{FF2B5EF4-FFF2-40B4-BE49-F238E27FC236}">
                <a16:creationId xmlns:a16="http://schemas.microsoft.com/office/drawing/2014/main" id="{AA92A633-1571-191E-D372-D9F67C6596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66019" y="6023515"/>
            <a:ext cx="1118169" cy="331309"/>
          </a:xfrm>
          <a:prstGeom prst="rect">
            <a:avLst/>
          </a:prstGeom>
        </p:spPr>
      </p:pic>
    </p:spTree>
    <p:extLst>
      <p:ext uri="{BB962C8B-B14F-4D97-AF65-F5344CB8AC3E}">
        <p14:creationId xmlns:p14="http://schemas.microsoft.com/office/powerpoint/2010/main" val="223880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Sairaala No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10987" y="470916"/>
            <a:ext cx="5213157" cy="2665475"/>
          </a:xfrm>
        </p:spPr>
        <p:txBody>
          <a:bodyPr anchor="b" anchorCtr="0"/>
          <a:lstStyle/>
          <a:p>
            <a:r>
              <a:rPr lang="fi-FI"/>
              <a:t>Muokkaa ots. perustyyl. napsautt.</a:t>
            </a:r>
            <a:endParaRPr lang="en-GB"/>
          </a:p>
        </p:txBody>
      </p:sp>
      <p:sp>
        <p:nvSpPr>
          <p:cNvPr id="3" name="Tekstin paikkamerkki 11">
            <a:extLst>
              <a:ext uri="{FF2B5EF4-FFF2-40B4-BE49-F238E27FC236}">
                <a16:creationId xmlns:a16="http://schemas.microsoft.com/office/drawing/2014/main" id="{30591BBB-2227-4013-2101-01AE25F686F3}"/>
              </a:ext>
            </a:extLst>
          </p:cNvPr>
          <p:cNvSpPr>
            <a:spLocks noGrp="1"/>
          </p:cNvSpPr>
          <p:nvPr>
            <p:ph type="body" sz="quarter" idx="14"/>
          </p:nvPr>
        </p:nvSpPr>
        <p:spPr>
          <a:xfrm>
            <a:off x="511175" y="3880800"/>
            <a:ext cx="5213350" cy="198720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icture Placeholder 7">
            <a:extLst>
              <a:ext uri="{FF2B5EF4-FFF2-40B4-BE49-F238E27FC236}">
                <a16:creationId xmlns:a16="http://schemas.microsoft.com/office/drawing/2014/main" id="{0E4962D1-4FE6-5F0A-BCED-360B6BA44024}"/>
              </a:ext>
              <a:ext uri="{C183D7F6-B498-43B3-948B-1728B52AA6E4}">
                <adec:decorative xmlns:adec="http://schemas.microsoft.com/office/drawing/2017/decorative" val="1"/>
              </a:ext>
            </a:extLst>
          </p:cNvPr>
          <p:cNvSpPr>
            <a:spLocks noGrp="1"/>
          </p:cNvSpPr>
          <p:nvPr>
            <p:ph type="pic" sz="quarter" idx="13"/>
          </p:nvPr>
        </p:nvSpPr>
        <p:spPr>
          <a:xfrm>
            <a:off x="6095491" y="470917"/>
            <a:ext cx="5584505" cy="5398360"/>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pic>
        <p:nvPicPr>
          <p:cNvPr id="5" name="Kuva 4" descr="Keski-Suomen hyvinvointialueen logossa on kolme ympyrää yhdistettynä toisiinsa. Vaaleanpunainen, sininen ja vihreä ympyrä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AD19ECE9-D042-1B7D-B0DD-C8FAA8845D1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25165" y="6041686"/>
            <a:ext cx="1436563" cy="330537"/>
          </a:xfrm>
          <a:prstGeom prst="rect">
            <a:avLst/>
          </a:prstGeom>
        </p:spPr>
      </p:pic>
      <p:cxnSp>
        <p:nvCxnSpPr>
          <p:cNvPr id="6" name="Suora yhdysviiva 5">
            <a:extLst>
              <a:ext uri="{FF2B5EF4-FFF2-40B4-BE49-F238E27FC236}">
                <a16:creationId xmlns:a16="http://schemas.microsoft.com/office/drawing/2014/main" id="{08753469-7141-FC93-3BF6-5AA89FE4B3EF}"/>
              </a:ext>
              <a:ext uri="{C183D7F6-B498-43B3-948B-1728B52AA6E4}">
                <adec:decorative xmlns:adec="http://schemas.microsoft.com/office/drawing/2017/decorative" val="1"/>
              </a:ext>
            </a:extLst>
          </p:cNvPr>
          <p:cNvCxnSpPr/>
          <p:nvPr userDrawn="1"/>
        </p:nvCxnSpPr>
        <p:spPr>
          <a:xfrm>
            <a:off x="10916732" y="6024287"/>
            <a:ext cx="0" cy="336826"/>
          </a:xfrm>
          <a:prstGeom prst="line">
            <a:avLst/>
          </a:prstGeom>
          <a:ln w="12700" cap="rnd"/>
        </p:spPr>
        <p:style>
          <a:lnRef idx="1">
            <a:schemeClr val="accent1"/>
          </a:lnRef>
          <a:fillRef idx="0">
            <a:schemeClr val="accent1"/>
          </a:fillRef>
          <a:effectRef idx="0">
            <a:schemeClr val="accent1"/>
          </a:effectRef>
          <a:fontRef idx="minor">
            <a:schemeClr val="tx1"/>
          </a:fontRef>
        </p:style>
      </p:cxnSp>
      <p:pic>
        <p:nvPicPr>
          <p:cNvPr id="14" name="Kuva 13" descr="Sairaala Nova -kuvasymbolissa yhdistyy monta merkitystä: Viivan runsaus ilmentää keskiön ympärille kiertyvää luonnon monimuotoisuutta (virtaava vesi, humiseva metsä).&#10;Kuvakkeen taustalle piirtyy myös viitteellisesti sairaalaristi. Siinä voi symbolisesti nähdä risteilevän erilaisia hoito- ja elämänpolkuja. Sairaala Nova säteilee hyvinvointia ympärilleen.">
            <a:extLst>
              <a:ext uri="{FF2B5EF4-FFF2-40B4-BE49-F238E27FC236}">
                <a16:creationId xmlns:a16="http://schemas.microsoft.com/office/drawing/2014/main" id="{B6D9E79A-9000-CA31-EDE9-7E97805BDE7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77004" y="6030532"/>
            <a:ext cx="705014" cy="333279"/>
          </a:xfrm>
          <a:prstGeom prst="rect">
            <a:avLst/>
          </a:prstGeom>
        </p:spPr>
      </p:pic>
    </p:spTree>
    <p:extLst>
      <p:ext uri="{BB962C8B-B14F-4D97-AF65-F5344CB8AC3E}">
        <p14:creationId xmlns:p14="http://schemas.microsoft.com/office/powerpoint/2010/main" val="514473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uvatekstillinen, Sairaala Novan kuva">
    <p:spTree>
      <p:nvGrpSpPr>
        <p:cNvPr id="1" name=""/>
        <p:cNvGrpSpPr/>
        <p:nvPr/>
      </p:nvGrpSpPr>
      <p:grpSpPr>
        <a:xfrm>
          <a:off x="0" y="0"/>
          <a:ext cx="0" cy="0"/>
          <a:chOff x="0" y="0"/>
          <a:chExt cx="0" cy="0"/>
        </a:xfrm>
      </p:grpSpPr>
      <p:pic>
        <p:nvPicPr>
          <p:cNvPr id="3" name="Kuvan paikkamerkki 9" descr="Sairaala Nova -rakennuksen tummanpuhuva ja moderni julkisivu.">
            <a:extLst>
              <a:ext uri="{FF2B5EF4-FFF2-40B4-BE49-F238E27FC236}">
                <a16:creationId xmlns:a16="http://schemas.microsoft.com/office/drawing/2014/main" id="{2DA66DE9-9079-C211-9D24-CB6013198E4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6095491" y="485777"/>
            <a:ext cx="5584505" cy="5398360"/>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10987" y="470916"/>
            <a:ext cx="5213157" cy="2665475"/>
          </a:xfrm>
        </p:spPr>
        <p:txBody>
          <a:bodyPr anchor="b" anchorCtr="0"/>
          <a:lstStyle/>
          <a:p>
            <a:r>
              <a:rPr lang="fi-FI"/>
              <a:t>Muokkaa ots. perustyyl. napsautt.</a:t>
            </a:r>
            <a:endParaRPr lang="en-GB"/>
          </a:p>
        </p:txBody>
      </p:sp>
      <p:sp>
        <p:nvSpPr>
          <p:cNvPr id="4" name="Tekstin paikkamerkki 11">
            <a:extLst>
              <a:ext uri="{FF2B5EF4-FFF2-40B4-BE49-F238E27FC236}">
                <a16:creationId xmlns:a16="http://schemas.microsoft.com/office/drawing/2014/main" id="{5354B607-DFDE-B867-38DB-8CF0D3937954}"/>
              </a:ext>
            </a:extLst>
          </p:cNvPr>
          <p:cNvSpPr>
            <a:spLocks noGrp="1"/>
          </p:cNvSpPr>
          <p:nvPr>
            <p:ph type="body" sz="quarter" idx="14"/>
          </p:nvPr>
        </p:nvSpPr>
        <p:spPr>
          <a:xfrm>
            <a:off x="511175" y="3880800"/>
            <a:ext cx="5213350" cy="1987200"/>
          </a:xfrm>
        </p:spPr>
        <p:txBody>
          <a:bodyPr/>
          <a:lstStyle>
            <a:lvl1pPr>
              <a:defRPr sz="1400"/>
            </a:lvl1pPr>
            <a:lvl2pPr>
              <a:defRPr sz="14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pic>
        <p:nvPicPr>
          <p:cNvPr id="5" name="Kuva 4" descr="Keski-Suomen hyvinvointialueen logossa on kolme ympyrää yhdistettynä toisiinsa. Vaaleanpunainen, sininen ja vihreä ympyrä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AD19ECE9-D042-1B7D-B0DD-C8FAA8845D1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25165" y="6041686"/>
            <a:ext cx="1436563" cy="330537"/>
          </a:xfrm>
          <a:prstGeom prst="rect">
            <a:avLst/>
          </a:prstGeom>
        </p:spPr>
      </p:pic>
      <p:cxnSp>
        <p:nvCxnSpPr>
          <p:cNvPr id="6" name="Suora yhdysviiva 5">
            <a:extLst>
              <a:ext uri="{FF2B5EF4-FFF2-40B4-BE49-F238E27FC236}">
                <a16:creationId xmlns:a16="http://schemas.microsoft.com/office/drawing/2014/main" id="{08753469-7141-FC93-3BF6-5AA89FE4B3EF}"/>
              </a:ext>
              <a:ext uri="{C183D7F6-B498-43B3-948B-1728B52AA6E4}">
                <adec:decorative xmlns:adec="http://schemas.microsoft.com/office/drawing/2017/decorative" val="1"/>
              </a:ext>
            </a:extLst>
          </p:cNvPr>
          <p:cNvCxnSpPr/>
          <p:nvPr userDrawn="1"/>
        </p:nvCxnSpPr>
        <p:spPr>
          <a:xfrm>
            <a:off x="10916732" y="6024287"/>
            <a:ext cx="0" cy="336826"/>
          </a:xfrm>
          <a:prstGeom prst="line">
            <a:avLst/>
          </a:prstGeom>
          <a:ln w="12700" cap="rnd"/>
        </p:spPr>
        <p:style>
          <a:lnRef idx="1">
            <a:schemeClr val="accent1"/>
          </a:lnRef>
          <a:fillRef idx="0">
            <a:schemeClr val="accent1"/>
          </a:fillRef>
          <a:effectRef idx="0">
            <a:schemeClr val="accent1"/>
          </a:effectRef>
          <a:fontRef idx="minor">
            <a:schemeClr val="tx1"/>
          </a:fontRef>
        </p:style>
      </p:cxnSp>
      <p:pic>
        <p:nvPicPr>
          <p:cNvPr id="14" name="Kuva 13" descr="Sairaala Nova -kuvasymbolissa yhdistyy monta merkitystä: Viivan runsaus ilmentää keskiön ympärille kiertyvää luonnon monimuotoisuutta (virtaava vesi, humiseva metsä).&#10;Kuvakkeen taustalle piirtyy myös viitteellisesti sairaalaristi. Siinä voi symbolisesti nähdä risteilevän erilaisia hoito- ja elämänpolkuja. Sairaala Nova säteilee hyvinvointia ympärilleen.">
            <a:extLst>
              <a:ext uri="{FF2B5EF4-FFF2-40B4-BE49-F238E27FC236}">
                <a16:creationId xmlns:a16="http://schemas.microsoft.com/office/drawing/2014/main" id="{B6D9E79A-9000-CA31-EDE9-7E97805BDE7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77004" y="6030532"/>
            <a:ext cx="705014" cy="333279"/>
          </a:xfrm>
          <a:prstGeom prst="rect">
            <a:avLst/>
          </a:prstGeom>
        </p:spPr>
      </p:pic>
    </p:spTree>
    <p:extLst>
      <p:ext uri="{BB962C8B-B14F-4D97-AF65-F5344CB8AC3E}">
        <p14:creationId xmlns:p14="http://schemas.microsoft.com/office/powerpoint/2010/main" val="2218597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tekstillinen, kuva karta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0700" y="388620"/>
            <a:ext cx="6079296" cy="702216"/>
          </a:xfrm>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0700" y="1508985"/>
            <a:ext cx="6079296" cy="43602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pic>
        <p:nvPicPr>
          <p:cNvPr id="5" name="Kuva 4" descr="Kartta Keskisuomen hyvinvointialueen kunnista, jossa kunnan rajat näkyvät vaaleanpunaisella.">
            <a:extLst>
              <a:ext uri="{FF2B5EF4-FFF2-40B4-BE49-F238E27FC236}">
                <a16:creationId xmlns:a16="http://schemas.microsoft.com/office/drawing/2014/main" id="{0133CCAC-A8F8-5498-7EBF-A0AB516878F0}"/>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 y="422306"/>
            <a:ext cx="3605073" cy="5358892"/>
          </a:xfrm>
          <a:prstGeom prst="rect">
            <a:avLst/>
          </a:prstGeom>
        </p:spPr>
      </p:pic>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5352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lvl1pPr>
          </a:lstStyle>
          <a:p>
            <a:r>
              <a:rPr lang="fi-FI"/>
              <a:t>Muokkaa ots. perustyyl. napsautt.</a:t>
            </a:r>
            <a:endParaRPr lang="en-GB"/>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DDC89562-7E35-428F-8FAE-6A9A6BD59787}" type="datetime1">
              <a:rPr lang="fi-FI" smtClean="0"/>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985769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llinen dia, lisää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52D320-4603-AE4C-81D0-6E3B0D867558}"/>
              </a:ext>
            </a:extLst>
          </p:cNvPr>
          <p:cNvSpPr>
            <a:spLocks noGrp="1"/>
          </p:cNvSpPr>
          <p:nvPr>
            <p:ph type="title"/>
          </p:nvPr>
        </p:nvSpPr>
        <p:spPr>
          <a:xfrm>
            <a:off x="981636" y="2720788"/>
            <a:ext cx="5114364" cy="2444507"/>
          </a:xfrm>
        </p:spPr>
        <p:txBody>
          <a:bodyPr anchor="b" anchorCtr="0"/>
          <a:lstStyle>
            <a:lvl1pPr>
              <a:defRPr>
                <a:solidFill>
                  <a:schemeClr val="bg1"/>
                </a:solidFill>
              </a:defRPr>
            </a:lvl1pPr>
          </a:lstStyle>
          <a:p>
            <a:r>
              <a:rPr lang="fi-FI"/>
              <a:t>Muokkaa ots. perustyyl. napsautt.</a:t>
            </a:r>
          </a:p>
        </p:txBody>
      </p:sp>
      <p:sp>
        <p:nvSpPr>
          <p:cNvPr id="4" name="Picture Placeholder 7">
            <a:extLst>
              <a:ext uri="{FF2B5EF4-FFF2-40B4-BE49-F238E27FC236}">
                <a16:creationId xmlns:a16="http://schemas.microsoft.com/office/drawing/2014/main" id="{4DC6FCFF-2921-422B-A162-EC2DC6E8E4C2}"/>
              </a:ext>
              <a:ext uri="{C183D7F6-B498-43B3-948B-1728B52AA6E4}">
                <adec:decorative xmlns:adec="http://schemas.microsoft.com/office/drawing/2017/decorative" val="1"/>
              </a:ext>
            </a:extLst>
          </p:cNvPr>
          <p:cNvSpPr>
            <a:spLocks noGrp="1"/>
          </p:cNvSpPr>
          <p:nvPr>
            <p:ph type="pic" sz="quarter" idx="13"/>
          </p:nvPr>
        </p:nvSpPr>
        <p:spPr>
          <a:xfrm>
            <a:off x="511495" y="388620"/>
            <a:ext cx="11160000" cy="5480657"/>
          </a:xfrm>
          <a:solidFill>
            <a:schemeClr val="bg1">
              <a:lumMod val="95000"/>
            </a:schemeClr>
          </a:solidFill>
        </p:spPr>
        <p:txBody>
          <a:bodyPr anchor="ctr" anchorCtr="0"/>
          <a:lstStyle>
            <a:lvl1pPr marL="0" indent="0" algn="ctr">
              <a:buNone/>
              <a:defRPr sz="1600" i="1">
                <a:solidFill>
                  <a:schemeClr val="tx1"/>
                </a:solidFill>
                <a:latin typeface="Arial" panose="020B0604020202020204" pitchFamily="34" charset="0"/>
                <a:cs typeface="Arial" panose="020B0604020202020204" pitchFamily="34" charset="0"/>
              </a:defRPr>
            </a:lvl1pPr>
          </a:lstStyle>
          <a:p>
            <a:r>
              <a:rPr lang="fi-FI"/>
              <a:t>Lisää kuva napsauttamalla kuvaketta</a:t>
            </a:r>
            <a:endParaRPr lang="en-GB"/>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229843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10987" y="1471613"/>
            <a:ext cx="11195237" cy="2852737"/>
          </a:xfrm>
        </p:spPr>
        <p:txBody>
          <a:bodyPr anchor="b"/>
          <a:lstStyle>
            <a:lvl1pPr>
              <a:defRPr sz="6000"/>
            </a:lvl1pPr>
          </a:lstStyle>
          <a:p>
            <a:r>
              <a:rPr lang="fi-FI"/>
              <a:t>Muokkaa ots. perustyyl. napsautt.</a:t>
            </a:r>
            <a:endParaRPr lang="en-GB"/>
          </a:p>
        </p:txBody>
      </p:sp>
      <p:sp>
        <p:nvSpPr>
          <p:cNvPr id="3" name="Text Placeholder 2">
            <a:extLst>
              <a:ext uri="{FF2B5EF4-FFF2-40B4-BE49-F238E27FC236}">
                <a16:creationId xmlns:a16="http://schemas.microsoft.com/office/drawing/2014/main" id="{E3AD90FD-B435-43DB-9A67-DD6748747D4A}"/>
              </a:ext>
            </a:extLst>
          </p:cNvPr>
          <p:cNvSpPr>
            <a:spLocks noGrp="1"/>
          </p:cNvSpPr>
          <p:nvPr>
            <p:ph type="body" idx="1"/>
          </p:nvPr>
        </p:nvSpPr>
        <p:spPr>
          <a:xfrm>
            <a:off x="510988" y="4341813"/>
            <a:ext cx="111952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AADE14C7-8C97-4DA0-982E-B5AD9A0E058F}" type="datetime1">
              <a:rPr lang="fi-FI" smtClean="0"/>
              <a:t>11.9.2025</a:t>
            </a:fld>
            <a:endParaRPr lang="fi-FI"/>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814827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Kiitos">
    <p:spTree>
      <p:nvGrpSpPr>
        <p:cNvPr id="1" name=""/>
        <p:cNvGrpSpPr/>
        <p:nvPr/>
      </p:nvGrpSpPr>
      <p:grpSpPr>
        <a:xfrm>
          <a:off x="0" y="0"/>
          <a:ext cx="0" cy="0"/>
          <a:chOff x="0" y="0"/>
          <a:chExt cx="0" cy="0"/>
        </a:xfrm>
      </p:grpSpPr>
      <p:pic>
        <p:nvPicPr>
          <p:cNvPr id="14" name="Kuva 13" descr="Niittypellon heinät kimaltelevat kesäisessä auringonlaskussa.">
            <a:extLst>
              <a:ext uri="{FF2B5EF4-FFF2-40B4-BE49-F238E27FC236}">
                <a16:creationId xmlns:a16="http://schemas.microsoft.com/office/drawing/2014/main" id="{B0D54B94-938A-E551-A41A-EB9689E4C8F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65034"/>
          </a:xfrm>
          <a:prstGeom prst="rect">
            <a:avLst/>
          </a:prstGeom>
        </p:spPr>
      </p:pic>
      <p:pic>
        <p:nvPicPr>
          <p:cNvPr id="3" name="Kuva 2" descr="Kiitos">
            <a:extLst>
              <a:ext uri="{FF2B5EF4-FFF2-40B4-BE49-F238E27FC236}">
                <a16:creationId xmlns:a16="http://schemas.microsoft.com/office/drawing/2014/main" id="{C3CBE883-D862-D657-AFFD-A170B7746D9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3269" y="970026"/>
            <a:ext cx="3868825" cy="1471422"/>
          </a:xfrm>
          <a:prstGeom prst="rect">
            <a:avLst/>
          </a:prstGeom>
        </p:spPr>
      </p:pic>
      <p:sp>
        <p:nvSpPr>
          <p:cNvPr id="9" name="Tekstiruutu 8" descr="www.hyvaks.fi">
            <a:extLst>
              <a:ext uri="{FF2B5EF4-FFF2-40B4-BE49-F238E27FC236}">
                <a16:creationId xmlns:a16="http://schemas.microsoft.com/office/drawing/2014/main" id="{15713BB1-0FB2-3810-DC20-7816F2487A28}"/>
              </a:ext>
            </a:extLst>
          </p:cNvPr>
          <p:cNvSpPr txBox="1"/>
          <p:nvPr userDrawn="1"/>
        </p:nvSpPr>
        <p:spPr>
          <a:xfrm>
            <a:off x="1028632" y="4819650"/>
            <a:ext cx="4416619" cy="615553"/>
          </a:xfrm>
          <a:prstGeom prst="rect">
            <a:avLst/>
          </a:prstGeom>
          <a:noFill/>
        </p:spPr>
        <p:txBody>
          <a:bodyPr wrap="square" lIns="0" tIns="0" rIns="0" bIns="0" rtlCol="0" anchor="ctr" anchorCtr="0">
            <a:spAutoFit/>
          </a:bodyPr>
          <a:lstStyle/>
          <a:p>
            <a:pPr algn="l"/>
            <a:r>
              <a:rPr lang="fi-FI" sz="4000" b="1" baseline="0">
                <a:solidFill>
                  <a:schemeClr val="bg1"/>
                </a:solidFill>
                <a:latin typeface="+mn-lt"/>
              </a:rPr>
              <a:t>www.hyvaks.fi</a:t>
            </a:r>
          </a:p>
        </p:txBody>
      </p:sp>
      <p:sp>
        <p:nvSpPr>
          <p:cNvPr id="10" name="Tekstiruutu 9" descr="#hyvaks ">
            <a:extLst>
              <a:ext uri="{FF2B5EF4-FFF2-40B4-BE49-F238E27FC236}">
                <a16:creationId xmlns:a16="http://schemas.microsoft.com/office/drawing/2014/main" id="{E1D0E7B3-C5CB-4533-9644-8AFDBFF3B9A6}"/>
              </a:ext>
            </a:extLst>
          </p:cNvPr>
          <p:cNvSpPr txBox="1"/>
          <p:nvPr userDrawn="1"/>
        </p:nvSpPr>
        <p:spPr>
          <a:xfrm>
            <a:off x="1010345" y="5418582"/>
            <a:ext cx="1801436" cy="615553"/>
          </a:xfrm>
          <a:prstGeom prst="rect">
            <a:avLst/>
          </a:prstGeom>
          <a:noFill/>
        </p:spPr>
        <p:txBody>
          <a:bodyPr wrap="square" lIns="0" tIns="0" rIns="0" bIns="0" rtlCol="0" anchor="ctr" anchorCtr="0">
            <a:spAutoFit/>
          </a:bodyPr>
          <a:lstStyle/>
          <a:p>
            <a:pPr algn="l"/>
            <a:r>
              <a:rPr lang="fi-FI" sz="4000" b="1">
                <a:solidFill>
                  <a:schemeClr val="bg1"/>
                </a:solidFill>
              </a:rPr>
              <a:t>#hyvaks </a:t>
            </a:r>
          </a:p>
        </p:txBody>
      </p:sp>
      <p:sp>
        <p:nvSpPr>
          <p:cNvPr id="11" name="Tekstiruutu 10" descr="#hyväarkikaikille ">
            <a:extLst>
              <a:ext uri="{FF2B5EF4-FFF2-40B4-BE49-F238E27FC236}">
                <a16:creationId xmlns:a16="http://schemas.microsoft.com/office/drawing/2014/main" id="{5DDF0267-8C94-8DE3-A42A-AE06C6DACC9C}"/>
              </a:ext>
            </a:extLst>
          </p:cNvPr>
          <p:cNvSpPr txBox="1"/>
          <p:nvPr userDrawn="1"/>
        </p:nvSpPr>
        <p:spPr>
          <a:xfrm>
            <a:off x="2822636" y="5418583"/>
            <a:ext cx="3888970" cy="615553"/>
          </a:xfrm>
          <a:prstGeom prst="rect">
            <a:avLst/>
          </a:prstGeom>
          <a:noFill/>
        </p:spPr>
        <p:txBody>
          <a:bodyPr wrap="square" lIns="0" tIns="0" rIns="0" bIns="0" rtlCol="0" anchor="ctr" anchorCtr="0">
            <a:spAutoFit/>
          </a:bodyPr>
          <a:lstStyle/>
          <a:p>
            <a:pPr algn="l"/>
            <a:r>
              <a:rPr lang="fi-FI" sz="4000" b="1">
                <a:solidFill>
                  <a:schemeClr val="bg1"/>
                </a:solidFill>
              </a:rPr>
              <a:t>#hyväarkikaikille </a:t>
            </a:r>
          </a:p>
        </p:txBody>
      </p:sp>
      <p:pic>
        <p:nvPicPr>
          <p:cNvPr id="12" name="Kuva 11" descr="Keski-Suomen hyvinvointialueen logossa on kolme ympyrää yhdistettynä toisiinsa. Valkoreunaiset ympyrät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BC0EE19F-6846-58E7-E32F-543A9765D465}"/>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3232450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Kiitos sininen">
    <p:bg>
      <p:bgPr>
        <a:solidFill>
          <a:schemeClr val="tx2"/>
        </a:solidFill>
        <a:effectLst/>
      </p:bgPr>
    </p:bg>
    <p:spTree>
      <p:nvGrpSpPr>
        <p:cNvPr id="1" name=""/>
        <p:cNvGrpSpPr/>
        <p:nvPr/>
      </p:nvGrpSpPr>
      <p:grpSpPr>
        <a:xfrm>
          <a:off x="0" y="0"/>
          <a:ext cx="0" cy="0"/>
          <a:chOff x="0" y="0"/>
          <a:chExt cx="0" cy="0"/>
        </a:xfrm>
      </p:grpSpPr>
      <p:pic>
        <p:nvPicPr>
          <p:cNvPr id="3" name="Kuva 2" descr="Kiitos">
            <a:extLst>
              <a:ext uri="{FF2B5EF4-FFF2-40B4-BE49-F238E27FC236}">
                <a16:creationId xmlns:a16="http://schemas.microsoft.com/office/drawing/2014/main" id="{C3CBE883-D862-D657-AFFD-A170B7746D9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3269" y="970026"/>
            <a:ext cx="3868825" cy="1471422"/>
          </a:xfrm>
          <a:prstGeom prst="rect">
            <a:avLst/>
          </a:prstGeom>
        </p:spPr>
      </p:pic>
      <p:sp>
        <p:nvSpPr>
          <p:cNvPr id="9" name="Tekstiruutu 8" descr="www.hyvaks.fi">
            <a:extLst>
              <a:ext uri="{FF2B5EF4-FFF2-40B4-BE49-F238E27FC236}">
                <a16:creationId xmlns:a16="http://schemas.microsoft.com/office/drawing/2014/main" id="{15713BB1-0FB2-3810-DC20-7816F2487A28}"/>
              </a:ext>
            </a:extLst>
          </p:cNvPr>
          <p:cNvSpPr txBox="1"/>
          <p:nvPr userDrawn="1"/>
        </p:nvSpPr>
        <p:spPr>
          <a:xfrm>
            <a:off x="1028632" y="4819650"/>
            <a:ext cx="4416619" cy="615553"/>
          </a:xfrm>
          <a:prstGeom prst="rect">
            <a:avLst/>
          </a:prstGeom>
          <a:noFill/>
        </p:spPr>
        <p:txBody>
          <a:bodyPr wrap="square" lIns="0" tIns="0" rIns="0" bIns="0" rtlCol="0" anchor="ctr" anchorCtr="0">
            <a:spAutoFit/>
          </a:bodyPr>
          <a:lstStyle/>
          <a:p>
            <a:pPr algn="l"/>
            <a:r>
              <a:rPr lang="fi-FI" sz="4000" b="1" baseline="0">
                <a:solidFill>
                  <a:schemeClr val="bg1"/>
                </a:solidFill>
                <a:latin typeface="+mn-lt"/>
              </a:rPr>
              <a:t>www.hyvaks.fi</a:t>
            </a:r>
          </a:p>
        </p:txBody>
      </p:sp>
      <p:sp>
        <p:nvSpPr>
          <p:cNvPr id="10" name="Tekstiruutu 9" descr="#hyvaks ">
            <a:extLst>
              <a:ext uri="{FF2B5EF4-FFF2-40B4-BE49-F238E27FC236}">
                <a16:creationId xmlns:a16="http://schemas.microsoft.com/office/drawing/2014/main" id="{E1D0E7B3-C5CB-4533-9644-8AFDBFF3B9A6}"/>
              </a:ext>
            </a:extLst>
          </p:cNvPr>
          <p:cNvSpPr txBox="1"/>
          <p:nvPr userDrawn="1"/>
        </p:nvSpPr>
        <p:spPr>
          <a:xfrm>
            <a:off x="1010345" y="5418582"/>
            <a:ext cx="1801436" cy="615553"/>
          </a:xfrm>
          <a:prstGeom prst="rect">
            <a:avLst/>
          </a:prstGeom>
          <a:noFill/>
        </p:spPr>
        <p:txBody>
          <a:bodyPr wrap="square" lIns="0" tIns="0" rIns="0" bIns="0" rtlCol="0" anchor="ctr" anchorCtr="0">
            <a:spAutoFit/>
          </a:bodyPr>
          <a:lstStyle/>
          <a:p>
            <a:pPr algn="l"/>
            <a:r>
              <a:rPr lang="fi-FI" sz="4000" b="1">
                <a:solidFill>
                  <a:schemeClr val="bg1"/>
                </a:solidFill>
              </a:rPr>
              <a:t>#hyvaks </a:t>
            </a:r>
          </a:p>
        </p:txBody>
      </p:sp>
      <p:sp>
        <p:nvSpPr>
          <p:cNvPr id="11" name="Tekstiruutu 10" descr="#hyväarkikaikille ">
            <a:extLst>
              <a:ext uri="{FF2B5EF4-FFF2-40B4-BE49-F238E27FC236}">
                <a16:creationId xmlns:a16="http://schemas.microsoft.com/office/drawing/2014/main" id="{5DDF0267-8C94-8DE3-A42A-AE06C6DACC9C}"/>
              </a:ext>
            </a:extLst>
          </p:cNvPr>
          <p:cNvSpPr txBox="1"/>
          <p:nvPr userDrawn="1"/>
        </p:nvSpPr>
        <p:spPr>
          <a:xfrm>
            <a:off x="2822636" y="5418583"/>
            <a:ext cx="3888970" cy="615553"/>
          </a:xfrm>
          <a:prstGeom prst="rect">
            <a:avLst/>
          </a:prstGeom>
          <a:noFill/>
        </p:spPr>
        <p:txBody>
          <a:bodyPr wrap="square" lIns="0" tIns="0" rIns="0" bIns="0" rtlCol="0" anchor="ctr" anchorCtr="0">
            <a:spAutoFit/>
          </a:bodyPr>
          <a:lstStyle/>
          <a:p>
            <a:pPr algn="l"/>
            <a:r>
              <a:rPr lang="fi-FI" sz="4000" b="1">
                <a:solidFill>
                  <a:schemeClr val="bg1"/>
                </a:solidFill>
              </a:rPr>
              <a:t>#hyväarkikaikille </a:t>
            </a:r>
          </a:p>
        </p:txBody>
      </p:sp>
      <p:pic>
        <p:nvPicPr>
          <p:cNvPr id="12" name="Kuva 11" descr="Keski-Suomen hyvinvointialueen logossa on kolme ympyrää yhdistettynä toisiinsa. Valkoreunaiset ympyrät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BC0EE19F-6846-58E7-E32F-543A9765D46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153630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4">
    <p:bg>
      <p:bgPr>
        <a:solidFill>
          <a:srgbClr val="FF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lvl1pPr>
          </a:lstStyle>
          <a:p>
            <a:r>
              <a:rPr lang="fi-FI"/>
              <a:t>Muokkaa ots. perustyyl. napsautt.</a:t>
            </a:r>
            <a:endParaRPr lang="en-GB"/>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DDC89562-7E35-428F-8FAE-6A9A6BD59787}" type="datetime1">
              <a:rPr lang="fi-FI" smtClean="0"/>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pic>
        <p:nvPicPr>
          <p:cNvPr id="3" name="Kuva 2" descr="Keski-Suomen hyvinvointialueen logossa on kolme ympyrää yhdistettynä toisiinsa. Mustareunaiset ympyrät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AD747AE0-32D0-7861-291E-A51D05F43A3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259119" y="6041686"/>
            <a:ext cx="1407842" cy="330536"/>
          </a:xfrm>
          <a:prstGeom prst="rect">
            <a:avLst/>
          </a:prstGeom>
        </p:spPr>
      </p:pic>
    </p:spTree>
    <p:extLst>
      <p:ext uri="{BB962C8B-B14F-4D97-AF65-F5344CB8AC3E}">
        <p14:creationId xmlns:p14="http://schemas.microsoft.com/office/powerpoint/2010/main" val="18450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5">
    <p:bg>
      <p:bgPr>
        <a:solidFill>
          <a:srgbClr val="EBDC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lvl1pPr>
          </a:lstStyle>
          <a:p>
            <a:r>
              <a:rPr lang="fi-FI"/>
              <a:t>Muokkaa ots. perustyyl. napsautt.</a:t>
            </a:r>
            <a:endParaRPr lang="en-GB"/>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DDC89562-7E35-428F-8FAE-6A9A6BD59787}" type="datetime1">
              <a:rPr lang="fi-FI" smtClean="0"/>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pic>
        <p:nvPicPr>
          <p:cNvPr id="3" name="Kuva 2" descr="Keski-Suomen hyvinvointialueen logossa on kolme ympyrää yhdistettynä toisiinsa. Mustareunaiset ympyrät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AD747AE0-32D0-7861-291E-A51D05F43A3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259119" y="6041686"/>
            <a:ext cx="1407842" cy="330536"/>
          </a:xfrm>
          <a:prstGeom prst="rect">
            <a:avLst/>
          </a:prstGeom>
        </p:spPr>
      </p:pic>
    </p:spTree>
    <p:extLst>
      <p:ext uri="{BB962C8B-B14F-4D97-AF65-F5344CB8AC3E}">
        <p14:creationId xmlns:p14="http://schemas.microsoft.com/office/powerpoint/2010/main" val="84661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tsikkodia 6">
    <p:bg>
      <p:bgPr>
        <a:solidFill>
          <a:srgbClr val="2254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solidFill>
                  <a:srgbClr val="EBDCA6"/>
                </a:solidFill>
              </a:defRPr>
            </a:lvl1pPr>
          </a:lstStyle>
          <a:p>
            <a:r>
              <a:rPr lang="fi-FI"/>
              <a:t>Muokkaa ots. perustyyl. napsautt.</a:t>
            </a:r>
            <a:endParaRPr lang="en-GB"/>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rgbClr val="EBDCA6"/>
                </a:solidFill>
              </a:defRPr>
            </a:lvl1pPr>
          </a:lstStyle>
          <a:p>
            <a:fld id="{31160B98-140E-4345-B1A3-2A7247C42973}" type="slidenum">
              <a:rPr lang="fi-FI" smtClean="0"/>
              <a:pPr/>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rgbClr val="EBDCA6"/>
                </a:solidFill>
              </a:defRPr>
            </a:lvl1pPr>
          </a:lstStyle>
          <a:p>
            <a:fld id="{DDC89562-7E35-428F-8FAE-6A9A6BD59787}" type="datetime1">
              <a:rPr lang="fi-FI" smtClean="0"/>
              <a:pPr/>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rgbClr val="EBDCA6"/>
                </a:solidFill>
              </a:defRPr>
            </a:lvl1pPr>
          </a:lstStyle>
          <a:p>
            <a:endParaRPr lang="fi-FI"/>
          </a:p>
        </p:txBody>
      </p:sp>
      <p:pic>
        <p:nvPicPr>
          <p:cNvPr id="4" name="Kuva 3" descr="Keski-Suomen hyvinvointialueen logossa on kolme ympyrää yhdistettynä toisiinsa. Valkoreunaiset ympyrät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D700F04E-81CA-C7A8-A3DC-36BEAEC5B9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365955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tsikkodia kuva 1">
    <p:spTree>
      <p:nvGrpSpPr>
        <p:cNvPr id="1" name=""/>
        <p:cNvGrpSpPr/>
        <p:nvPr/>
      </p:nvGrpSpPr>
      <p:grpSpPr>
        <a:xfrm>
          <a:off x="0" y="0"/>
          <a:ext cx="0" cy="0"/>
          <a:chOff x="0" y="0"/>
          <a:chExt cx="0" cy="0"/>
        </a:xfrm>
      </p:grpSpPr>
      <p:pic>
        <p:nvPicPr>
          <p:cNvPr id="4" name="Kuva 3" descr="Eri ikäisten ihmisten paljaat kädet koskettavat vanhan puun runkoa.">
            <a:extLst>
              <a:ext uri="{FF2B5EF4-FFF2-40B4-BE49-F238E27FC236}">
                <a16:creationId xmlns:a16="http://schemas.microsoft.com/office/drawing/2014/main" id="{3162A0D5-0A5B-890F-41DF-37DFFF06512C}"/>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65322"/>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solidFill>
                  <a:schemeClr val="bg1"/>
                </a:solidFill>
              </a:defRPr>
            </a:lvl1pPr>
          </a:lstStyle>
          <a:p>
            <a:r>
              <a:rPr lang="fi-FI"/>
              <a:t>Muokkaa ots. perustyyl. napsautt.</a:t>
            </a:r>
            <a:endParaRPr lang="en-GB"/>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DDC89562-7E35-428F-8FAE-6A9A6BD59787}" type="datetime1">
              <a:rPr lang="fi-FI" smtClean="0"/>
              <a:pPr/>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endParaRPr lang="fi-FI"/>
          </a:p>
        </p:txBody>
      </p:sp>
      <p:pic>
        <p:nvPicPr>
          <p:cNvPr id="5" name="Kuva 4" descr="Keski-Suomen hyvinvointialueen logossa on kolme ympyrää yhdistettynä toisiinsa. Valkoreunaiset ympyrät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2B9221F0-B0FA-B35E-6315-9F842AA8BE6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387299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tsikkodia kuva 2">
    <p:bg>
      <p:bgPr>
        <a:solidFill>
          <a:schemeClr val="bg1"/>
        </a:solidFill>
        <a:effectLst/>
      </p:bgPr>
    </p:bg>
    <p:spTree>
      <p:nvGrpSpPr>
        <p:cNvPr id="1" name=""/>
        <p:cNvGrpSpPr/>
        <p:nvPr/>
      </p:nvGrpSpPr>
      <p:grpSpPr>
        <a:xfrm>
          <a:off x="0" y="0"/>
          <a:ext cx="0" cy="0"/>
          <a:chOff x="0" y="0"/>
          <a:chExt cx="0" cy="0"/>
        </a:xfrm>
      </p:grpSpPr>
      <p:pic>
        <p:nvPicPr>
          <p:cNvPr id="6" name="Kuva 5" descr="Synkän, mutta kauniin havumetsän takaa nousee aurinko.">
            <a:extLst>
              <a:ext uri="{FF2B5EF4-FFF2-40B4-BE49-F238E27FC236}">
                <a16:creationId xmlns:a16="http://schemas.microsoft.com/office/drawing/2014/main" id="{B9516068-D728-8790-F7FB-76E04708980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60928"/>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09016" y="422846"/>
            <a:ext cx="8973312" cy="3591369"/>
          </a:xfrm>
        </p:spPr>
        <p:txBody>
          <a:bodyPr anchor="t" anchorCtr="0"/>
          <a:lstStyle>
            <a:lvl1pPr algn="l">
              <a:defRPr sz="8000">
                <a:solidFill>
                  <a:schemeClr val="bg1"/>
                </a:solidFill>
              </a:defRPr>
            </a:lvl1pPr>
          </a:lstStyle>
          <a:p>
            <a:r>
              <a:rPr lang="fi-FI"/>
              <a:t>Muokkaa ots. perustyyl. napsautt.</a:t>
            </a:r>
            <a:endParaRPr lang="en-GB"/>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DDC89562-7E35-428F-8FAE-6A9A6BD59787}" type="datetime1">
              <a:rPr lang="fi-FI" smtClean="0"/>
              <a:pPr/>
              <a:t>11.9.2025</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endParaRPr lang="fi-FI"/>
          </a:p>
        </p:txBody>
      </p:sp>
      <p:pic>
        <p:nvPicPr>
          <p:cNvPr id="5" name="Kuva 4" descr="Keski-Suomen hyvinvointialueen logossa on kolme ympyrää yhdistettynä toisiinsa. Valkoreunaiset ympyrät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2B9221F0-B0FA-B35E-6315-9F842AA8BE6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259119" y="6041686"/>
            <a:ext cx="1407842" cy="330537"/>
          </a:xfrm>
          <a:prstGeom prst="rect">
            <a:avLst/>
          </a:prstGeom>
        </p:spPr>
      </p:pic>
    </p:spTree>
    <p:extLst>
      <p:ext uri="{BB962C8B-B14F-4D97-AF65-F5344CB8AC3E}">
        <p14:creationId xmlns:p14="http://schemas.microsoft.com/office/powerpoint/2010/main" val="22579851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sv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10987" y="388620"/>
            <a:ext cx="11169009" cy="702216"/>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510987" y="1508985"/>
            <a:ext cx="11169009" cy="4360292"/>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kuudes taso</a:t>
            </a:r>
          </a:p>
          <a:p>
            <a:pPr lvl="6"/>
            <a:r>
              <a:rPr lang="fi-FI"/>
              <a:t>seitsemäs taso</a:t>
            </a:r>
          </a:p>
          <a:p>
            <a:pPr lvl="7"/>
            <a:r>
              <a:rPr lang="fi-FI"/>
              <a:t>kahdeksas taso</a:t>
            </a:r>
          </a:p>
          <a:p>
            <a:pPr lvl="8"/>
            <a:r>
              <a:rPr lang="fi-FI"/>
              <a:t>yhdeksäs taso</a:t>
            </a:r>
            <a:endParaRPr lang="en-GB"/>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510988" y="6238471"/>
            <a:ext cx="257108" cy="197223"/>
          </a:xfrm>
          <a:prstGeom prst="rect">
            <a:avLst/>
          </a:prstGeom>
        </p:spPr>
        <p:txBody>
          <a:bodyPr vert="horz" lIns="0" tIns="0" rIns="0" bIns="0" rtlCol="0" anchor="ctr"/>
          <a:lstStyle>
            <a:lvl1pPr algn="l">
              <a:defRPr sz="1000">
                <a:solidFill>
                  <a:schemeClr val="tx2"/>
                </a:solidFill>
              </a:defRPr>
            </a:lvl1pPr>
          </a:lstStyle>
          <a:p>
            <a:fld id="{31160B98-140E-4345-B1A3-2A7247C42973}" type="slidenum">
              <a:rPr lang="fi-FI" smtClean="0"/>
              <a:pPr/>
              <a:t>‹#›</a:t>
            </a:fld>
            <a:endParaRPr lang="fi-FI"/>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777240" y="6238471"/>
            <a:ext cx="926054" cy="197223"/>
          </a:xfrm>
          <a:prstGeom prst="rect">
            <a:avLst/>
          </a:prstGeom>
        </p:spPr>
        <p:txBody>
          <a:bodyPr vert="horz" lIns="0" tIns="0" rIns="0" bIns="0" rtlCol="0" anchor="ctr"/>
          <a:lstStyle>
            <a:lvl1pPr algn="ctr">
              <a:defRPr sz="1000">
                <a:solidFill>
                  <a:schemeClr val="tx2"/>
                </a:solidFill>
              </a:defRPr>
            </a:lvl1pPr>
          </a:lstStyle>
          <a:p>
            <a:fld id="{5E0C6A10-0FE5-4C23-945F-7CA3C4931DA1}" type="datetime1">
              <a:rPr lang="fi-FI" smtClean="0"/>
              <a:t>11.9.2025</a:t>
            </a:fld>
            <a:endParaRPr lang="fi-FI"/>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752600" y="6238471"/>
            <a:ext cx="4114800" cy="197223"/>
          </a:xfrm>
          <a:prstGeom prst="rect">
            <a:avLst/>
          </a:prstGeom>
        </p:spPr>
        <p:txBody>
          <a:bodyPr vert="horz" lIns="0" tIns="0" rIns="0" bIns="0" rtlCol="0" anchor="ctr"/>
          <a:lstStyle>
            <a:lvl1pPr algn="l">
              <a:defRPr sz="1000">
                <a:solidFill>
                  <a:schemeClr val="tx2"/>
                </a:solidFill>
              </a:defRPr>
            </a:lvl1pPr>
          </a:lstStyle>
          <a:p>
            <a:endParaRPr lang="fi-FI"/>
          </a:p>
        </p:txBody>
      </p:sp>
      <p:pic>
        <p:nvPicPr>
          <p:cNvPr id="11" name="Kuva 10" descr="Keski-Suomen hyvinvointialueen logossa on kolme ympyrää yhdistettynä toisiinsa. Vaaleanpunainen, sininen ja vihreä ympyrä kuvaavat sosiaali-, terveys- ja pelastustoimen palveluita ja niiden yhteensovittamista, yhdenvertaisuutta ja jatkuvuutta. Logo kuvastaa hyvinvointialuetta ja sen monimuotoisuutta ja se ilmentää kumppanuutta ja yhteistyötä. ">
            <a:extLst>
              <a:ext uri="{FF2B5EF4-FFF2-40B4-BE49-F238E27FC236}">
                <a16:creationId xmlns:a16="http://schemas.microsoft.com/office/drawing/2014/main" id="{59EF808D-E7BA-15EC-07B7-3BE9C157B45B}"/>
              </a:ext>
            </a:extLst>
          </p:cNvPr>
          <p:cNvPicPr>
            <a:picLocks noChangeAspect="1"/>
          </p:cNvPicPr>
          <p:nvPr userDrawn="1"/>
        </p:nvPicPr>
        <p:blipFill>
          <a:blip r:embed="rId45">
            <a:extLst>
              <a:ext uri="{28A0092B-C50C-407E-A947-70E740481C1C}">
                <a14:useLocalDpi xmlns:a14="http://schemas.microsoft.com/office/drawing/2010/main"/>
              </a:ext>
              <a:ext uri="{96DAC541-7B7A-43D3-8B79-37D633B846F1}">
                <asvg:svgBlip xmlns:asvg="http://schemas.microsoft.com/office/drawing/2016/SVG/main" r:embed="rId46"/>
              </a:ext>
            </a:extLst>
          </a:blip>
          <a:stretch>
            <a:fillRect/>
          </a:stretch>
        </p:blipFill>
        <p:spPr>
          <a:xfrm>
            <a:off x="10244759" y="6041686"/>
            <a:ext cx="1436563" cy="330537"/>
          </a:xfrm>
          <a:prstGeom prst="rect">
            <a:avLst/>
          </a:prstGeom>
        </p:spPr>
      </p:pic>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83" r:id="rId1"/>
    <p:sldLayoutId id="2147483711" r:id="rId2"/>
    <p:sldLayoutId id="2147483670" r:id="rId3"/>
    <p:sldLayoutId id="2147483649" r:id="rId4"/>
    <p:sldLayoutId id="2147483702" r:id="rId5"/>
    <p:sldLayoutId id="2147483703" r:id="rId6"/>
    <p:sldLayoutId id="2147483704" r:id="rId7"/>
    <p:sldLayoutId id="2147483705" r:id="rId8"/>
    <p:sldLayoutId id="2147483706" r:id="rId9"/>
    <p:sldLayoutId id="2147483718" r:id="rId10"/>
    <p:sldLayoutId id="2147483716" r:id="rId11"/>
    <p:sldLayoutId id="2147483710" r:id="rId12"/>
    <p:sldLayoutId id="2147483662" r:id="rId13"/>
    <p:sldLayoutId id="2147483669" r:id="rId14"/>
    <p:sldLayoutId id="2147483667" r:id="rId15"/>
    <p:sldLayoutId id="2147483674" r:id="rId16"/>
    <p:sldLayoutId id="2147483664" r:id="rId17"/>
    <p:sldLayoutId id="2147483665" r:id="rId18"/>
    <p:sldLayoutId id="2147483697" r:id="rId19"/>
    <p:sldLayoutId id="2147483666" r:id="rId20"/>
    <p:sldLayoutId id="2147483660" r:id="rId21"/>
    <p:sldLayoutId id="2147483677" r:id="rId22"/>
    <p:sldLayoutId id="2147483675" r:id="rId23"/>
    <p:sldLayoutId id="2147483671" r:id="rId24"/>
    <p:sldLayoutId id="2147483679" r:id="rId25"/>
    <p:sldLayoutId id="2147483678" r:id="rId26"/>
    <p:sldLayoutId id="2147483696" r:id="rId27"/>
    <p:sldLayoutId id="2147483717" r:id="rId28"/>
    <p:sldLayoutId id="2147483719" r:id="rId29"/>
    <p:sldLayoutId id="2147483726" r:id="rId30"/>
    <p:sldLayoutId id="2147483727" r:id="rId31"/>
    <p:sldLayoutId id="2147483728" r:id="rId32"/>
    <p:sldLayoutId id="2147483729" r:id="rId33"/>
    <p:sldLayoutId id="2147483730" r:id="rId34"/>
    <p:sldLayoutId id="2147483672" r:id="rId35"/>
    <p:sldLayoutId id="2147483721" r:id="rId36"/>
    <p:sldLayoutId id="2147483673" r:id="rId37"/>
    <p:sldLayoutId id="2147483695" r:id="rId38"/>
    <p:sldLayoutId id="2147483698" r:id="rId39"/>
    <p:sldLayoutId id="2147483680" r:id="rId40"/>
    <p:sldLayoutId id="2147483651" r:id="rId41"/>
    <p:sldLayoutId id="2147483676" r:id="rId42"/>
    <p:sldLayoutId id="2147483712" r:id="rId43"/>
  </p:sldLayoutIdLst>
  <p:hf hdr="0"/>
  <p:txStyles>
    <p:titleStyle>
      <a:lvl1pPr algn="l" defTabSz="914400" rtl="0" eaLnBrk="1" latinLnBrk="0" hangingPunct="1">
        <a:lnSpc>
          <a:spcPct val="95000"/>
        </a:lnSpc>
        <a:spcBef>
          <a:spcPct val="0"/>
        </a:spcBef>
        <a:buNone/>
        <a:defRPr sz="4000" b="1" kern="1200">
          <a:solidFill>
            <a:schemeClr val="tx2"/>
          </a:solidFill>
          <a:latin typeface="+mj-lt"/>
          <a:ea typeface="+mj-ea"/>
          <a:cs typeface="+mj-cs"/>
        </a:defRPr>
      </a:lvl1pPr>
    </p:titleStyle>
    <p:bodyStyle>
      <a:lvl1pPr marL="269875" indent="-269875" algn="l" defTabSz="914400" rtl="0" eaLnBrk="1" latinLnBrk="0" hangingPunct="1">
        <a:lnSpc>
          <a:spcPct val="100000"/>
        </a:lnSpc>
        <a:spcBef>
          <a:spcPts val="800"/>
        </a:spcBef>
        <a:buFont typeface="Calibri" panose="020F0502020204030204" pitchFamily="34" charset="0"/>
        <a:buChar char="•"/>
        <a:defRPr sz="2100" kern="1200">
          <a:solidFill>
            <a:schemeClr val="tx2"/>
          </a:solidFill>
          <a:latin typeface="+mn-lt"/>
          <a:ea typeface="+mn-ea"/>
          <a:cs typeface="+mn-cs"/>
        </a:defRPr>
      </a:lvl1pPr>
      <a:lvl2pPr marL="627063" indent="-269875" algn="l" defTabSz="914400" rtl="0" eaLnBrk="1" latinLnBrk="0" hangingPunct="1">
        <a:lnSpc>
          <a:spcPct val="100000"/>
        </a:lnSpc>
        <a:spcBef>
          <a:spcPts val="800"/>
        </a:spcBef>
        <a:buFont typeface="Calibri" panose="020F0502020204030204" pitchFamily="34" charset="0"/>
        <a:buChar char="•"/>
        <a:defRPr sz="1700" kern="1200">
          <a:solidFill>
            <a:schemeClr val="tx2"/>
          </a:solidFill>
          <a:latin typeface="+mn-lt"/>
          <a:ea typeface="+mn-ea"/>
          <a:cs typeface="+mn-cs"/>
        </a:defRPr>
      </a:lvl2pPr>
      <a:lvl3pPr marL="987425" indent="-269875" algn="l" defTabSz="914400" rtl="0" eaLnBrk="1" latinLnBrk="0" hangingPunct="1">
        <a:lnSpc>
          <a:spcPct val="100000"/>
        </a:lnSpc>
        <a:spcBef>
          <a:spcPts val="800"/>
        </a:spcBef>
        <a:buFont typeface="Calibri" panose="020F0502020204030204" pitchFamily="34" charset="0"/>
        <a:buChar char="•"/>
        <a:defRPr sz="1400" kern="1200">
          <a:solidFill>
            <a:schemeClr val="tx2"/>
          </a:solidFill>
          <a:latin typeface="+mn-lt"/>
          <a:ea typeface="+mn-ea"/>
          <a:cs typeface="+mn-cs"/>
        </a:defRPr>
      </a:lvl3pPr>
      <a:lvl4pPr marL="1344613" indent="-269875" algn="l" defTabSz="914400" rtl="0" eaLnBrk="1" latinLnBrk="0" hangingPunct="1">
        <a:lnSpc>
          <a:spcPct val="100000"/>
        </a:lnSpc>
        <a:spcBef>
          <a:spcPts val="800"/>
        </a:spcBef>
        <a:buFont typeface="Calibri" panose="020F0502020204030204" pitchFamily="34" charset="0"/>
        <a:buChar char="•"/>
        <a:defRPr sz="1400" kern="1200">
          <a:solidFill>
            <a:schemeClr val="tx2"/>
          </a:solidFill>
          <a:latin typeface="+mn-lt"/>
          <a:ea typeface="+mn-ea"/>
          <a:cs typeface="+mn-cs"/>
        </a:defRPr>
      </a:lvl4pPr>
      <a:lvl5pPr marL="1704975" indent="-269875" algn="l" defTabSz="914400" rtl="0" eaLnBrk="1" latinLnBrk="0" hangingPunct="1">
        <a:lnSpc>
          <a:spcPct val="100000"/>
        </a:lnSpc>
        <a:spcBef>
          <a:spcPts val="800"/>
        </a:spcBef>
        <a:buFont typeface="Calibri" panose="020F0502020204030204" pitchFamily="34" charset="0"/>
        <a:buChar char="•"/>
        <a:defRPr sz="1400" kern="1200">
          <a:solidFill>
            <a:schemeClr val="tx2"/>
          </a:solidFill>
          <a:latin typeface="+mn-lt"/>
          <a:ea typeface="+mn-ea"/>
          <a:cs typeface="+mn-cs"/>
        </a:defRPr>
      </a:lvl5pPr>
      <a:lvl6pPr marL="2066400" indent="-270000" algn="l" defTabSz="914400" rtl="0" eaLnBrk="1" latinLnBrk="0" hangingPunct="1">
        <a:lnSpc>
          <a:spcPct val="100000"/>
        </a:lnSpc>
        <a:spcBef>
          <a:spcPts val="800"/>
        </a:spcBef>
        <a:buFont typeface="Arial" panose="020B0604020202020204" pitchFamily="34" charset="0"/>
        <a:buChar char="•"/>
        <a:defRPr sz="1400" kern="1200">
          <a:solidFill>
            <a:schemeClr val="tx2"/>
          </a:solidFill>
          <a:latin typeface="+mn-lt"/>
          <a:ea typeface="+mn-ea"/>
          <a:cs typeface="+mn-cs"/>
        </a:defRPr>
      </a:lvl6pPr>
      <a:lvl7pPr marL="2426400" indent="-270000" algn="l" defTabSz="914400" rtl="0" eaLnBrk="1" latinLnBrk="0" hangingPunct="1">
        <a:lnSpc>
          <a:spcPct val="100000"/>
        </a:lnSpc>
        <a:spcBef>
          <a:spcPts val="800"/>
        </a:spcBef>
        <a:buFont typeface="Arial" panose="020B0604020202020204" pitchFamily="34" charset="0"/>
        <a:buChar char="•"/>
        <a:defRPr sz="1400" kern="1200">
          <a:solidFill>
            <a:schemeClr val="tx2"/>
          </a:solidFill>
          <a:latin typeface="+mn-lt"/>
          <a:ea typeface="+mn-ea"/>
          <a:cs typeface="+mn-cs"/>
        </a:defRPr>
      </a:lvl7pPr>
      <a:lvl8pPr marL="2786400" indent="-270000" algn="l" defTabSz="914400" rtl="0" eaLnBrk="1" latinLnBrk="0" hangingPunct="1">
        <a:lnSpc>
          <a:spcPct val="100000"/>
        </a:lnSpc>
        <a:spcBef>
          <a:spcPts val="800"/>
        </a:spcBef>
        <a:buFont typeface="Arial" panose="020B0604020202020204" pitchFamily="34" charset="0"/>
        <a:buChar char="•"/>
        <a:defRPr sz="1400" kern="1200">
          <a:solidFill>
            <a:schemeClr val="tx2"/>
          </a:solidFill>
          <a:latin typeface="+mn-lt"/>
          <a:ea typeface="+mn-ea"/>
          <a:cs typeface="+mn-cs"/>
        </a:defRPr>
      </a:lvl8pPr>
      <a:lvl9pPr marL="3146400" indent="-270000" algn="l" defTabSz="914400" rtl="0" eaLnBrk="1" latinLnBrk="0" hangingPunct="1">
        <a:lnSpc>
          <a:spcPct val="100000"/>
        </a:lnSpc>
        <a:spcBef>
          <a:spcPts val="800"/>
        </a:spcBef>
        <a:buFont typeface="Arial" panose="020B0604020202020204"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09_FEAE9DA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http://intro.elbit.fi" TargetMode="Externa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D_1E2E964C.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microsoft.com/office/2018/10/relationships/comments" Target="../comments/modernComment_10E_33CBD94E.xml"/><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hyperlink" Target="https://www.terveysportti.fi/apps/dtk/aho" TargetMode="External"/><Relationship Id="rId2" Type="http://schemas.microsoft.com/office/2018/10/relationships/comments" Target="../comments/modernComment_107_9C7E039F.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0A_AA88A22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5B0B94-13CE-DDAE-3437-E00D9E9A81C5}"/>
              </a:ext>
            </a:extLst>
          </p:cNvPr>
          <p:cNvSpPr>
            <a:spLocks noGrp="1"/>
          </p:cNvSpPr>
          <p:nvPr>
            <p:ph type="ctrTitle"/>
          </p:nvPr>
        </p:nvSpPr>
        <p:spPr/>
        <p:txBody>
          <a:bodyPr/>
          <a:lstStyle/>
          <a:p>
            <a:r>
              <a:rPr lang="fi-FI"/>
              <a:t>Perehdytys</a:t>
            </a:r>
            <a:br>
              <a:rPr lang="fi-FI"/>
            </a:br>
            <a:r>
              <a:rPr lang="fi-FI"/>
              <a:t>Teho- ja valvonta-osastolla</a:t>
            </a:r>
          </a:p>
        </p:txBody>
      </p:sp>
      <p:sp>
        <p:nvSpPr>
          <p:cNvPr id="3" name="Dian numeron paikkamerkki 2">
            <a:extLst>
              <a:ext uri="{FF2B5EF4-FFF2-40B4-BE49-F238E27FC236}">
                <a16:creationId xmlns:a16="http://schemas.microsoft.com/office/drawing/2014/main" id="{781D71A4-ABCA-A8A1-D628-1CB74842B0A6}"/>
              </a:ext>
            </a:extLst>
          </p:cNvPr>
          <p:cNvSpPr>
            <a:spLocks noGrp="1"/>
          </p:cNvSpPr>
          <p:nvPr>
            <p:ph type="sldNum" sz="quarter" idx="12"/>
          </p:nvPr>
        </p:nvSpPr>
        <p:spPr/>
        <p:txBody>
          <a:bodyPr/>
          <a:lstStyle/>
          <a:p>
            <a:fld id="{31160B98-140E-4345-B1A3-2A7247C42973}" type="slidenum">
              <a:rPr lang="fi-FI" smtClean="0"/>
              <a:pPr/>
              <a:t>1</a:t>
            </a:fld>
            <a:endParaRPr lang="fi-FI"/>
          </a:p>
        </p:txBody>
      </p:sp>
      <p:sp>
        <p:nvSpPr>
          <p:cNvPr id="4" name="Päivämäärän paikkamerkki 3">
            <a:extLst>
              <a:ext uri="{FF2B5EF4-FFF2-40B4-BE49-F238E27FC236}">
                <a16:creationId xmlns:a16="http://schemas.microsoft.com/office/drawing/2014/main" id="{12E6A492-7B8A-2B1B-3B63-A43B6BFB4D76}"/>
              </a:ext>
            </a:extLst>
          </p:cNvPr>
          <p:cNvSpPr>
            <a:spLocks noGrp="1"/>
          </p:cNvSpPr>
          <p:nvPr>
            <p:ph type="dt" sz="half" idx="10"/>
          </p:nvPr>
        </p:nvSpPr>
        <p:spPr/>
        <p:txBody>
          <a:bodyPr/>
          <a:lstStyle/>
          <a:p>
            <a:fld id="{DDC89562-7E35-428F-8FAE-6A9A6BD59787}" type="datetime1">
              <a:rPr lang="fi-FI" smtClean="0"/>
              <a:pPr/>
              <a:t>11.9.2025</a:t>
            </a:fld>
            <a:endParaRPr lang="fi-FI"/>
          </a:p>
        </p:txBody>
      </p:sp>
      <p:sp>
        <p:nvSpPr>
          <p:cNvPr id="5" name="Alatunnisteen paikkamerkki 4">
            <a:extLst>
              <a:ext uri="{FF2B5EF4-FFF2-40B4-BE49-F238E27FC236}">
                <a16:creationId xmlns:a16="http://schemas.microsoft.com/office/drawing/2014/main" id="{9EA73836-1FA9-C9D3-D33B-33454DA97CA5}"/>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20925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AEBE93-59C8-91DC-5E8D-71775010906B}"/>
              </a:ext>
            </a:extLst>
          </p:cNvPr>
          <p:cNvSpPr>
            <a:spLocks noGrp="1"/>
          </p:cNvSpPr>
          <p:nvPr>
            <p:ph type="title"/>
          </p:nvPr>
        </p:nvSpPr>
        <p:spPr/>
        <p:txBody>
          <a:bodyPr/>
          <a:lstStyle/>
          <a:p>
            <a:r>
              <a:rPr lang="fi-FI"/>
              <a:t>Perehdytys</a:t>
            </a:r>
          </a:p>
        </p:txBody>
      </p:sp>
      <p:sp>
        <p:nvSpPr>
          <p:cNvPr id="4" name="Sisällön paikkamerkki 3">
            <a:extLst>
              <a:ext uri="{FF2B5EF4-FFF2-40B4-BE49-F238E27FC236}">
                <a16:creationId xmlns:a16="http://schemas.microsoft.com/office/drawing/2014/main" id="{E8790E83-E9E0-F70E-E8B0-CAA4D7C53BFD}"/>
              </a:ext>
            </a:extLst>
          </p:cNvPr>
          <p:cNvSpPr>
            <a:spLocks noGrp="1"/>
          </p:cNvSpPr>
          <p:nvPr>
            <p:ph idx="1"/>
          </p:nvPr>
        </p:nvSpPr>
        <p:spPr>
          <a:xfrm>
            <a:off x="510987" y="1577129"/>
            <a:ext cx="11169009" cy="4292147"/>
          </a:xfrm>
        </p:spPr>
        <p:txBody>
          <a:bodyPr vert="horz" lIns="0" tIns="0" rIns="0" bIns="0" rtlCol="0" anchor="t">
            <a:noAutofit/>
          </a:bodyPr>
          <a:lstStyle/>
          <a:p>
            <a:r>
              <a:rPr lang="fi-FI" dirty="0"/>
              <a:t>Tarkoitus ei ole suorittaa perehdytystä vain mahdollisimman nopeasti läpi, vaan aidosti oppia asiat</a:t>
            </a:r>
          </a:p>
          <a:p>
            <a:r>
              <a:rPr lang="fi-FI" dirty="0"/>
              <a:t>Tarkoitus on, että laadukkaan perehdytyksen jälkeen meillä on osaavia uusia työkavereita, jotka viihtyvät osaamistasoaan vastaavassa työssä</a:t>
            </a:r>
            <a:endParaRPr lang="fi-FI" dirty="0">
              <a:ea typeface="Calibri"/>
              <a:cs typeface="Calibri"/>
            </a:endParaRPr>
          </a:p>
          <a:p>
            <a:r>
              <a:rPr lang="fi-FI" dirty="0"/>
              <a:t>Perehdytys palvelee perehtyvää ja perehdyttäjää, sekä koko työyhteisöä</a:t>
            </a:r>
            <a:endParaRPr lang="fi-FI" dirty="0">
              <a:ea typeface="Calibri"/>
              <a:cs typeface="Calibri"/>
            </a:endParaRPr>
          </a:p>
          <a:p>
            <a:endParaRPr lang="fi-FI"/>
          </a:p>
          <a:p>
            <a:r>
              <a:rPr lang="fi-FI" dirty="0"/>
              <a:t>Teho- ja valvontaosastolla otetaan jatkossa käyttöön perehdytysvaiheen lopuksi tasokysely osaamisen arvioimiseksi</a:t>
            </a:r>
            <a:endParaRPr lang="fi-FI" dirty="0">
              <a:ea typeface="Calibri"/>
              <a:cs typeface="Calibri"/>
            </a:endParaRPr>
          </a:p>
          <a:p>
            <a:pPr>
              <a:buFont typeface="Wingdings" panose="05000000000000000000" pitchFamily="2" charset="2"/>
              <a:buChar char="Ø"/>
            </a:pPr>
            <a:r>
              <a:rPr lang="fi-FI" dirty="0"/>
              <a:t>Pystytään tarvittaessa tukemaan oppimista niillä osa-alueilla, joissa on vielä tarvetta</a:t>
            </a:r>
            <a:endParaRPr lang="fi-FI" dirty="0">
              <a:ea typeface="Calibri"/>
              <a:cs typeface="Calibri"/>
            </a:endParaRPr>
          </a:p>
          <a:p>
            <a:endParaRPr lang="fi-FI"/>
          </a:p>
        </p:txBody>
      </p:sp>
      <p:sp>
        <p:nvSpPr>
          <p:cNvPr id="5" name="Dian numeron paikkamerkki 4">
            <a:extLst>
              <a:ext uri="{FF2B5EF4-FFF2-40B4-BE49-F238E27FC236}">
                <a16:creationId xmlns:a16="http://schemas.microsoft.com/office/drawing/2014/main" id="{3CC72169-2BD9-064E-BE1E-B080C7504020}"/>
              </a:ext>
            </a:extLst>
          </p:cNvPr>
          <p:cNvSpPr>
            <a:spLocks noGrp="1"/>
          </p:cNvSpPr>
          <p:nvPr>
            <p:ph type="sldNum" sz="quarter" idx="12"/>
          </p:nvPr>
        </p:nvSpPr>
        <p:spPr/>
        <p:txBody>
          <a:bodyPr/>
          <a:lstStyle/>
          <a:p>
            <a:fld id="{31160B98-140E-4345-B1A3-2A7247C42973}" type="slidenum">
              <a:rPr lang="fi-FI" smtClean="0"/>
              <a:t>10</a:t>
            </a:fld>
            <a:endParaRPr lang="fi-FI"/>
          </a:p>
        </p:txBody>
      </p:sp>
      <p:sp>
        <p:nvSpPr>
          <p:cNvPr id="6" name="Päivämäärän paikkamerkki 5">
            <a:extLst>
              <a:ext uri="{FF2B5EF4-FFF2-40B4-BE49-F238E27FC236}">
                <a16:creationId xmlns:a16="http://schemas.microsoft.com/office/drawing/2014/main" id="{AD6DB20C-07A7-1AB0-FA55-C641461D9BB7}"/>
              </a:ext>
            </a:extLst>
          </p:cNvPr>
          <p:cNvSpPr>
            <a:spLocks noGrp="1"/>
          </p:cNvSpPr>
          <p:nvPr>
            <p:ph type="dt" sz="half" idx="10"/>
          </p:nvPr>
        </p:nvSpPr>
        <p:spPr/>
        <p:txBody>
          <a:bodyPr/>
          <a:lstStyle/>
          <a:p>
            <a:fld id="{6E11DDE9-B09A-408D-8819-45A10FBD698D}" type="datetime1">
              <a:rPr lang="fi-FI" smtClean="0"/>
              <a:t>11.9.2025</a:t>
            </a:fld>
            <a:endParaRPr lang="fi-FI"/>
          </a:p>
        </p:txBody>
      </p:sp>
      <p:sp>
        <p:nvSpPr>
          <p:cNvPr id="7" name="Alatunnisteen paikkamerkki 6">
            <a:extLst>
              <a:ext uri="{FF2B5EF4-FFF2-40B4-BE49-F238E27FC236}">
                <a16:creationId xmlns:a16="http://schemas.microsoft.com/office/drawing/2014/main" id="{77A944A5-2147-E474-5892-904F594C5F6B}"/>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27285648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63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BD54EF-C6B5-ACDF-11B8-BD38BC2E87E0}"/>
              </a:ext>
            </a:extLst>
          </p:cNvPr>
          <p:cNvSpPr>
            <a:spLocks noGrp="1"/>
          </p:cNvSpPr>
          <p:nvPr>
            <p:ph type="title"/>
          </p:nvPr>
        </p:nvSpPr>
        <p:spPr>
          <a:xfrm>
            <a:off x="510988" y="388620"/>
            <a:ext cx="11015486" cy="1305956"/>
          </a:xfrm>
        </p:spPr>
        <p:txBody>
          <a:bodyPr/>
          <a:lstStyle/>
          <a:p>
            <a:r>
              <a:rPr lang="fi-FI"/>
              <a:t>Teho- ja valvontaosasto on mukana STM 2025 vetoa- ja pitoa valmennuksessa</a:t>
            </a:r>
            <a:br>
              <a:rPr lang="fi-FI"/>
            </a:br>
            <a:br>
              <a:rPr lang="fi-FI"/>
            </a:br>
            <a:endParaRPr lang="fi-FI"/>
          </a:p>
        </p:txBody>
      </p:sp>
      <p:sp>
        <p:nvSpPr>
          <p:cNvPr id="3" name="Tekstin paikkamerkki 2">
            <a:extLst>
              <a:ext uri="{FF2B5EF4-FFF2-40B4-BE49-F238E27FC236}">
                <a16:creationId xmlns:a16="http://schemas.microsoft.com/office/drawing/2014/main" id="{8C70357E-22D9-D401-6AFC-F6F0B7434541}"/>
              </a:ext>
            </a:extLst>
          </p:cNvPr>
          <p:cNvSpPr>
            <a:spLocks noGrp="1"/>
          </p:cNvSpPr>
          <p:nvPr>
            <p:ph type="body" sz="quarter" idx="21"/>
          </p:nvPr>
        </p:nvSpPr>
        <p:spPr>
          <a:xfrm>
            <a:off x="526293" y="2625559"/>
            <a:ext cx="2031045" cy="1980000"/>
          </a:xfrm>
        </p:spPr>
        <p:txBody>
          <a:bodyPr/>
          <a:lstStyle/>
          <a:p>
            <a:endParaRPr lang="fi-FI" sz="2000"/>
          </a:p>
          <a:p>
            <a:r>
              <a:rPr lang="fi-FI" sz="2000"/>
              <a:t>Yksikkömme haasteena on ollut liian suuri henkilöstön vaihtuvuus</a:t>
            </a:r>
          </a:p>
          <a:p>
            <a:endParaRPr lang="fi-FI"/>
          </a:p>
        </p:txBody>
      </p:sp>
      <p:sp>
        <p:nvSpPr>
          <p:cNvPr id="5" name="Tekstin paikkamerkki 4">
            <a:extLst>
              <a:ext uri="{FF2B5EF4-FFF2-40B4-BE49-F238E27FC236}">
                <a16:creationId xmlns:a16="http://schemas.microsoft.com/office/drawing/2014/main" id="{EFAF4CB6-7B31-827D-852F-D1BD5E78049F}"/>
              </a:ext>
            </a:extLst>
          </p:cNvPr>
          <p:cNvSpPr>
            <a:spLocks noGrp="1"/>
          </p:cNvSpPr>
          <p:nvPr>
            <p:ph type="body" sz="quarter" idx="22"/>
          </p:nvPr>
        </p:nvSpPr>
        <p:spPr>
          <a:xfrm>
            <a:off x="3268878" y="2625364"/>
            <a:ext cx="2031045" cy="1980000"/>
          </a:xfrm>
        </p:spPr>
        <p:txBody>
          <a:bodyPr/>
          <a:lstStyle/>
          <a:p>
            <a:endParaRPr lang="fi-FI" sz="2000"/>
          </a:p>
          <a:p>
            <a:endParaRPr lang="fi-FI" sz="2000"/>
          </a:p>
          <a:p>
            <a:r>
              <a:rPr lang="fi-FI" sz="2000"/>
              <a:t>Tavoitteena tyytyväinen, pysyvä ja sitoutunut sekä osaava henkilöstö</a:t>
            </a:r>
          </a:p>
          <a:p>
            <a:endParaRPr lang="fi-FI" sz="2000"/>
          </a:p>
          <a:p>
            <a:endParaRPr lang="fi-FI"/>
          </a:p>
        </p:txBody>
      </p:sp>
      <p:sp>
        <p:nvSpPr>
          <p:cNvPr id="7" name="Tekstin paikkamerkki 6">
            <a:extLst>
              <a:ext uri="{FF2B5EF4-FFF2-40B4-BE49-F238E27FC236}">
                <a16:creationId xmlns:a16="http://schemas.microsoft.com/office/drawing/2014/main" id="{40BC5E97-3BC3-B77C-EC9D-BCDA534CF76A}"/>
              </a:ext>
            </a:extLst>
          </p:cNvPr>
          <p:cNvSpPr>
            <a:spLocks noGrp="1"/>
          </p:cNvSpPr>
          <p:nvPr>
            <p:ph type="body" sz="quarter" idx="23"/>
          </p:nvPr>
        </p:nvSpPr>
        <p:spPr>
          <a:xfrm>
            <a:off x="6096000" y="2625364"/>
            <a:ext cx="2031045" cy="1980000"/>
          </a:xfrm>
        </p:spPr>
        <p:txBody>
          <a:bodyPr/>
          <a:lstStyle/>
          <a:p>
            <a:endParaRPr lang="fi-FI" sz="2000"/>
          </a:p>
          <a:p>
            <a:r>
              <a:rPr lang="fi-FI" sz="2000"/>
              <a:t>Yksi tavoitetta tukeva osa-alue on perehdytys ja sen kehittäminen</a:t>
            </a:r>
          </a:p>
          <a:p>
            <a:endParaRPr lang="fi-FI"/>
          </a:p>
        </p:txBody>
      </p:sp>
      <p:sp>
        <p:nvSpPr>
          <p:cNvPr id="9" name="Tekstin paikkamerkki 8">
            <a:extLst>
              <a:ext uri="{FF2B5EF4-FFF2-40B4-BE49-F238E27FC236}">
                <a16:creationId xmlns:a16="http://schemas.microsoft.com/office/drawing/2014/main" id="{9B0B06CA-FE24-5F20-B7CC-4C632D153A6E}"/>
              </a:ext>
            </a:extLst>
          </p:cNvPr>
          <p:cNvSpPr>
            <a:spLocks noGrp="1"/>
          </p:cNvSpPr>
          <p:nvPr>
            <p:ph type="body" sz="quarter" idx="24"/>
          </p:nvPr>
        </p:nvSpPr>
        <p:spPr>
          <a:xfrm>
            <a:off x="8964276" y="2625559"/>
            <a:ext cx="2031045" cy="1980000"/>
          </a:xfrm>
        </p:spPr>
        <p:txBody>
          <a:bodyPr/>
          <a:lstStyle/>
          <a:p>
            <a:r>
              <a:rPr lang="fi-FI"/>
              <a:t>PEREHDYTYS osaksi jokaisen työtä</a:t>
            </a:r>
          </a:p>
        </p:txBody>
      </p:sp>
      <p:sp>
        <p:nvSpPr>
          <p:cNvPr id="11" name="Dian numeron paikkamerkki 10">
            <a:extLst>
              <a:ext uri="{FF2B5EF4-FFF2-40B4-BE49-F238E27FC236}">
                <a16:creationId xmlns:a16="http://schemas.microsoft.com/office/drawing/2014/main" id="{43EE6057-4FA8-F0BD-9483-E92B8798C27C}"/>
              </a:ext>
            </a:extLst>
          </p:cNvPr>
          <p:cNvSpPr>
            <a:spLocks noGrp="1"/>
          </p:cNvSpPr>
          <p:nvPr>
            <p:ph type="sldNum" sz="quarter" idx="12"/>
          </p:nvPr>
        </p:nvSpPr>
        <p:spPr/>
        <p:txBody>
          <a:bodyPr/>
          <a:lstStyle/>
          <a:p>
            <a:fld id="{31160B98-140E-4345-B1A3-2A7247C42973}" type="slidenum">
              <a:rPr lang="fi-FI" smtClean="0"/>
              <a:t>2</a:t>
            </a:fld>
            <a:endParaRPr lang="fi-FI"/>
          </a:p>
        </p:txBody>
      </p:sp>
      <p:sp>
        <p:nvSpPr>
          <p:cNvPr id="12" name="Päivämäärän paikkamerkki 11">
            <a:extLst>
              <a:ext uri="{FF2B5EF4-FFF2-40B4-BE49-F238E27FC236}">
                <a16:creationId xmlns:a16="http://schemas.microsoft.com/office/drawing/2014/main" id="{EDD1B4AB-77F7-D910-11F6-DD03E055310A}"/>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13" name="Alatunnisteen paikkamerkki 12">
            <a:extLst>
              <a:ext uri="{FF2B5EF4-FFF2-40B4-BE49-F238E27FC236}">
                <a16:creationId xmlns:a16="http://schemas.microsoft.com/office/drawing/2014/main" id="{4EF77AFC-BC97-DFEF-019F-0FF8DEA7C919}"/>
              </a:ext>
            </a:extLst>
          </p:cNvPr>
          <p:cNvSpPr>
            <a:spLocks noGrp="1"/>
          </p:cNvSpPr>
          <p:nvPr>
            <p:ph type="ftr" sz="quarter" idx="11"/>
          </p:nvPr>
        </p:nvSpPr>
        <p:spPr/>
        <p:txBody>
          <a:bodyPr/>
          <a:lstStyle/>
          <a:p>
            <a:endParaRPr lang="fi-FI"/>
          </a:p>
        </p:txBody>
      </p:sp>
      <p:sp>
        <p:nvSpPr>
          <p:cNvPr id="14" name="Nuoli: Oikea 13">
            <a:extLst>
              <a:ext uri="{FF2B5EF4-FFF2-40B4-BE49-F238E27FC236}">
                <a16:creationId xmlns:a16="http://schemas.microsoft.com/office/drawing/2014/main" id="{CFDEC073-D641-49E0-C9C4-46FD4AF1D96B}"/>
              </a:ext>
            </a:extLst>
          </p:cNvPr>
          <p:cNvSpPr/>
          <p:nvPr/>
        </p:nvSpPr>
        <p:spPr>
          <a:xfrm>
            <a:off x="2701401" y="3400267"/>
            <a:ext cx="377505" cy="3775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Nuoli: Oikea 14">
            <a:extLst>
              <a:ext uri="{FF2B5EF4-FFF2-40B4-BE49-F238E27FC236}">
                <a16:creationId xmlns:a16="http://schemas.microsoft.com/office/drawing/2014/main" id="{82EBB830-593D-3E82-2EDD-CBD186CF8569}"/>
              </a:ext>
            </a:extLst>
          </p:cNvPr>
          <p:cNvSpPr/>
          <p:nvPr/>
        </p:nvSpPr>
        <p:spPr>
          <a:xfrm>
            <a:off x="5489895" y="3400267"/>
            <a:ext cx="377505" cy="3775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Nuoli: Oikea 15">
            <a:extLst>
              <a:ext uri="{FF2B5EF4-FFF2-40B4-BE49-F238E27FC236}">
                <a16:creationId xmlns:a16="http://schemas.microsoft.com/office/drawing/2014/main" id="{3D04B337-1A7C-1CE5-8B7A-25E8F9EDD31E}"/>
              </a:ext>
            </a:extLst>
          </p:cNvPr>
          <p:cNvSpPr/>
          <p:nvPr/>
        </p:nvSpPr>
        <p:spPr>
          <a:xfrm>
            <a:off x="8362926" y="3400267"/>
            <a:ext cx="377505" cy="3775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43526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2C86D9-E949-C93B-46FA-43A8B6C356AE}"/>
              </a:ext>
            </a:extLst>
          </p:cNvPr>
          <p:cNvSpPr>
            <a:spLocks noGrp="1"/>
          </p:cNvSpPr>
          <p:nvPr>
            <p:ph type="title"/>
          </p:nvPr>
        </p:nvSpPr>
        <p:spPr/>
        <p:txBody>
          <a:bodyPr/>
          <a:lstStyle/>
          <a:p>
            <a:r>
              <a:rPr lang="fi-FI"/>
              <a:t>Miksi perehdytys on tärkeää</a:t>
            </a:r>
          </a:p>
        </p:txBody>
      </p:sp>
      <p:sp>
        <p:nvSpPr>
          <p:cNvPr id="3" name="Sisällön paikkamerkki 2">
            <a:extLst>
              <a:ext uri="{FF2B5EF4-FFF2-40B4-BE49-F238E27FC236}">
                <a16:creationId xmlns:a16="http://schemas.microsoft.com/office/drawing/2014/main" id="{21FB3373-4CB6-1237-D889-ED1CD2A0FA3D}"/>
              </a:ext>
            </a:extLst>
          </p:cNvPr>
          <p:cNvSpPr>
            <a:spLocks noGrp="1"/>
          </p:cNvSpPr>
          <p:nvPr>
            <p:ph idx="1"/>
          </p:nvPr>
        </p:nvSpPr>
        <p:spPr/>
        <p:txBody>
          <a:bodyPr vert="horz" lIns="0" tIns="0" rIns="0" bIns="0" rtlCol="0" anchor="t">
            <a:noAutofit/>
          </a:bodyPr>
          <a:lstStyle/>
          <a:p>
            <a:r>
              <a:rPr lang="fi-FI" dirty="0"/>
              <a:t>Teho- ja valvontahoito on vaativaa erikoissairaanhoitoa</a:t>
            </a:r>
          </a:p>
          <a:p>
            <a:r>
              <a:rPr lang="fi-FI" dirty="0"/>
              <a:t>Vaatii erityisosaamista, hallittava pääpiirteittäin kaikki erikoisalat ja ikäryhmät</a:t>
            </a:r>
            <a:endParaRPr lang="fi-FI" dirty="0">
              <a:ea typeface="Calibri"/>
              <a:cs typeface="Calibri"/>
            </a:endParaRPr>
          </a:p>
          <a:p>
            <a:pPr>
              <a:buFont typeface="Wingdings" panose="05000000000000000000" pitchFamily="2" charset="2"/>
              <a:buChar char="Ø"/>
            </a:pPr>
            <a:r>
              <a:rPr lang="fi-FI" sz="1400" dirty="0"/>
              <a:t>Perushoito, kuntoutus</a:t>
            </a:r>
            <a:endParaRPr lang="fi-FI" sz="1400" dirty="0">
              <a:ea typeface="Calibri"/>
              <a:cs typeface="Calibri"/>
            </a:endParaRPr>
          </a:p>
          <a:p>
            <a:pPr>
              <a:buFont typeface="Wingdings" panose="05000000000000000000" pitchFamily="2" charset="2"/>
              <a:buChar char="Ø"/>
            </a:pPr>
            <a:r>
              <a:rPr lang="fi-FI" sz="1400" dirty="0"/>
              <a:t>Elintoimintojen tuki- ja ylläpito, muutosten tunnistaminen, reagointi</a:t>
            </a:r>
            <a:endParaRPr lang="fi-FI" sz="1400" dirty="0">
              <a:ea typeface="Calibri"/>
              <a:cs typeface="Calibri"/>
            </a:endParaRPr>
          </a:p>
          <a:p>
            <a:pPr>
              <a:buFont typeface="Wingdings" panose="05000000000000000000" pitchFamily="2" charset="2"/>
              <a:buChar char="Ø"/>
            </a:pPr>
            <a:r>
              <a:rPr lang="fi-FI" sz="1400" dirty="0"/>
              <a:t>Vaativa lääke- ja nestehoito</a:t>
            </a:r>
            <a:endParaRPr lang="fi-FI" sz="1400" dirty="0">
              <a:ea typeface="Calibri"/>
              <a:cs typeface="Calibri"/>
            </a:endParaRPr>
          </a:p>
          <a:p>
            <a:pPr>
              <a:buFont typeface="Wingdings" panose="05000000000000000000" pitchFamily="2" charset="2"/>
              <a:buChar char="Ø"/>
            </a:pPr>
            <a:r>
              <a:rPr lang="fi-FI" sz="1400" dirty="0"/>
              <a:t>Hätätilanteet</a:t>
            </a:r>
            <a:endParaRPr lang="fi-FI" sz="1400" dirty="0">
              <a:ea typeface="Calibri"/>
              <a:cs typeface="Calibri"/>
            </a:endParaRPr>
          </a:p>
          <a:p>
            <a:pPr>
              <a:buFont typeface="Wingdings" panose="05000000000000000000" pitchFamily="2" charset="2"/>
              <a:buChar char="Ø"/>
            </a:pPr>
            <a:r>
              <a:rPr lang="fi-FI" sz="1400" dirty="0"/>
              <a:t>Sidosryhmät ja tukipalvelut</a:t>
            </a:r>
            <a:endParaRPr lang="fi-FI" sz="1400" dirty="0">
              <a:ea typeface="Calibri"/>
              <a:cs typeface="Calibri"/>
            </a:endParaRPr>
          </a:p>
          <a:p>
            <a:pPr>
              <a:buFont typeface="Wingdings" panose="05000000000000000000" pitchFamily="2" charset="2"/>
              <a:buChar char="Ø"/>
            </a:pPr>
            <a:endParaRPr lang="fi-FI" sz="1400"/>
          </a:p>
          <a:p>
            <a:r>
              <a:rPr lang="fi-FI" dirty="0"/>
              <a:t>Toimintaympäristö laitteineen ja tietojärjestelmineen vaatii harjoittelua </a:t>
            </a:r>
            <a:endParaRPr lang="fi-FI" dirty="0">
              <a:ea typeface="Calibri"/>
              <a:cs typeface="Calibri"/>
            </a:endParaRPr>
          </a:p>
          <a:p>
            <a:r>
              <a:rPr lang="fi-FI" dirty="0"/>
              <a:t>Valmius ja vastuu toimia äkillisissä ja kuormittavissa tilanteissa osana tiimiä</a:t>
            </a:r>
            <a:endParaRPr lang="fi-FI" dirty="0">
              <a:ea typeface="Calibri"/>
              <a:cs typeface="Calibri"/>
            </a:endParaRPr>
          </a:p>
          <a:p>
            <a:r>
              <a:rPr lang="fi-FI" dirty="0"/>
              <a:t>Teho- ja valvontahoidon perusosaaminen ja syväosaaminen kehittyy vasta huolellisen perehtymisen myötä työtä tekemällä</a:t>
            </a:r>
            <a:endParaRPr lang="fi-FI" dirty="0">
              <a:ea typeface="Calibri"/>
              <a:cs typeface="Calibri"/>
            </a:endParaRPr>
          </a:p>
        </p:txBody>
      </p:sp>
      <p:sp>
        <p:nvSpPr>
          <p:cNvPr id="4" name="Dian numeron paikkamerkki 3">
            <a:extLst>
              <a:ext uri="{FF2B5EF4-FFF2-40B4-BE49-F238E27FC236}">
                <a16:creationId xmlns:a16="http://schemas.microsoft.com/office/drawing/2014/main" id="{20925B2A-B499-5D7C-89C8-51B2F9BDA424}"/>
              </a:ext>
            </a:extLst>
          </p:cNvPr>
          <p:cNvSpPr>
            <a:spLocks noGrp="1"/>
          </p:cNvSpPr>
          <p:nvPr>
            <p:ph type="sldNum" sz="quarter" idx="12"/>
          </p:nvPr>
        </p:nvSpPr>
        <p:spPr/>
        <p:txBody>
          <a:bodyPr/>
          <a:lstStyle/>
          <a:p>
            <a:fld id="{31160B98-140E-4345-B1A3-2A7247C42973}" type="slidenum">
              <a:rPr lang="fi-FI" smtClean="0"/>
              <a:t>3</a:t>
            </a:fld>
            <a:endParaRPr lang="fi-FI"/>
          </a:p>
        </p:txBody>
      </p:sp>
      <p:sp>
        <p:nvSpPr>
          <p:cNvPr id="5" name="Päivämäärän paikkamerkki 4">
            <a:extLst>
              <a:ext uri="{FF2B5EF4-FFF2-40B4-BE49-F238E27FC236}">
                <a16:creationId xmlns:a16="http://schemas.microsoft.com/office/drawing/2014/main" id="{2FE889E4-3959-D300-8983-0FF5BAE1F2EA}"/>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6" name="Alatunnisteen paikkamerkki 5">
            <a:extLst>
              <a:ext uri="{FF2B5EF4-FFF2-40B4-BE49-F238E27FC236}">
                <a16:creationId xmlns:a16="http://schemas.microsoft.com/office/drawing/2014/main" id="{11B71804-111C-0A42-C5CD-5FEA6C65F755}"/>
              </a:ext>
            </a:extLst>
          </p:cNvPr>
          <p:cNvSpPr>
            <a:spLocks noGrp="1"/>
          </p:cNvSpPr>
          <p:nvPr>
            <p:ph type="ftr" sz="quarter" idx="11"/>
          </p:nvPr>
        </p:nvSpPr>
        <p:spPr/>
        <p:txBody>
          <a:bodyPr/>
          <a:lstStyle/>
          <a:p>
            <a:r>
              <a:rPr lang="fi-FI"/>
              <a:t>	</a:t>
            </a:r>
          </a:p>
        </p:txBody>
      </p:sp>
    </p:spTree>
    <p:extLst>
      <p:ext uri="{BB962C8B-B14F-4D97-AF65-F5344CB8AC3E}">
        <p14:creationId xmlns:p14="http://schemas.microsoft.com/office/powerpoint/2010/main" val="413520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BD3C8-F40F-0DCF-62BE-3321319C7225}"/>
              </a:ext>
            </a:extLst>
          </p:cNvPr>
          <p:cNvSpPr>
            <a:spLocks noGrp="1"/>
          </p:cNvSpPr>
          <p:nvPr>
            <p:ph type="title"/>
          </p:nvPr>
        </p:nvSpPr>
        <p:spPr/>
        <p:txBody>
          <a:bodyPr/>
          <a:lstStyle/>
          <a:p>
            <a:r>
              <a:rPr lang="fi-FI"/>
              <a:t>Perehdytys teho- ja valvontaosastolla</a:t>
            </a:r>
          </a:p>
        </p:txBody>
      </p:sp>
      <p:sp>
        <p:nvSpPr>
          <p:cNvPr id="4" name="Sisällön paikkamerkki 3">
            <a:extLst>
              <a:ext uri="{FF2B5EF4-FFF2-40B4-BE49-F238E27FC236}">
                <a16:creationId xmlns:a16="http://schemas.microsoft.com/office/drawing/2014/main" id="{FFD1DE30-E16B-48BA-28AD-2E2ADCBA8DAC}"/>
              </a:ext>
            </a:extLst>
          </p:cNvPr>
          <p:cNvSpPr>
            <a:spLocks noGrp="1"/>
          </p:cNvSpPr>
          <p:nvPr>
            <p:ph idx="1"/>
          </p:nvPr>
        </p:nvSpPr>
        <p:spPr>
          <a:xfrm>
            <a:off x="368373" y="1355452"/>
            <a:ext cx="11169009" cy="4693010"/>
          </a:xfrm>
        </p:spPr>
        <p:txBody>
          <a:bodyPr vert="horz" lIns="0" tIns="0" rIns="0" bIns="0" rtlCol="0" anchor="t">
            <a:noAutofit/>
          </a:bodyPr>
          <a:lstStyle/>
          <a:p>
            <a:r>
              <a:rPr lang="fi-FI" dirty="0"/>
              <a:t>Perehdytysvastaavat Krista ja Taru laativat esihenkilöiden kanssa perehdytyksen raamit</a:t>
            </a:r>
          </a:p>
          <a:p>
            <a:r>
              <a:rPr lang="fi-FI" dirty="0"/>
              <a:t>Perehdytys kuuluu koko työyhteisölle, ei vain perehdytysvastaaville</a:t>
            </a:r>
            <a:endParaRPr lang="fi-FI" dirty="0">
              <a:ea typeface="Calibri"/>
              <a:cs typeface="Calibri"/>
            </a:endParaRPr>
          </a:p>
          <a:p>
            <a:pPr marL="0" indent="0">
              <a:buNone/>
            </a:pPr>
            <a:endParaRPr lang="fi-FI"/>
          </a:p>
          <a:p>
            <a:r>
              <a:rPr lang="fi-FI" dirty="0"/>
              <a:t>Teho- ja valvontaosastolla on käytössä </a:t>
            </a:r>
            <a:r>
              <a:rPr lang="fi-FI" b="1" dirty="0"/>
              <a:t>intro </a:t>
            </a:r>
            <a:r>
              <a:rPr lang="fi-FI" b="1" dirty="0" err="1"/>
              <a:t>elbit</a:t>
            </a:r>
            <a:endParaRPr lang="fi-FI" b="1" dirty="0"/>
          </a:p>
          <a:p>
            <a:pPr>
              <a:buFont typeface="Wingdings" panose="05000000000000000000" pitchFamily="2" charset="2"/>
              <a:buChar char="Ø"/>
            </a:pPr>
            <a:r>
              <a:rPr lang="fi-FI" dirty="0"/>
              <a:t>Avataan jokaiselle uudelle työntekijälle</a:t>
            </a:r>
            <a:endParaRPr lang="fi-FI" dirty="0">
              <a:ea typeface="Calibri"/>
              <a:cs typeface="Calibri"/>
            </a:endParaRPr>
          </a:p>
          <a:p>
            <a:endParaRPr lang="fi-FI"/>
          </a:p>
          <a:p>
            <a:r>
              <a:rPr lang="fi-FI" dirty="0"/>
              <a:t>HVA ESH Teho- ja valvontahoitajan perusperehdytys</a:t>
            </a:r>
            <a:endParaRPr lang="fi-FI" dirty="0">
              <a:ea typeface="Calibri"/>
              <a:cs typeface="Calibri"/>
            </a:endParaRPr>
          </a:p>
          <a:p>
            <a:r>
              <a:rPr lang="fi-FI" dirty="0"/>
              <a:t>HVA ESH Syventävä tehohoitajan perehdytys</a:t>
            </a:r>
            <a:endParaRPr lang="fi-FI" dirty="0">
              <a:ea typeface="Calibri"/>
              <a:cs typeface="Calibri"/>
            </a:endParaRPr>
          </a:p>
          <a:p>
            <a:r>
              <a:rPr lang="fi-FI" dirty="0"/>
              <a:t>Jatkoperehdytys MET-hoitajuus (1-2v jälkeen)</a:t>
            </a:r>
            <a:endParaRPr lang="fi-FI" dirty="0">
              <a:ea typeface="Calibri"/>
              <a:cs typeface="Calibri"/>
            </a:endParaRPr>
          </a:p>
          <a:p>
            <a:r>
              <a:rPr lang="fi-FI" dirty="0"/>
              <a:t>Jatkoperehdytys Dialyysipotilaan hoito (3-5v jälkeen)</a:t>
            </a:r>
            <a:endParaRPr lang="fi-FI" dirty="0">
              <a:ea typeface="Calibri"/>
              <a:cs typeface="Calibri"/>
            </a:endParaRPr>
          </a:p>
          <a:p>
            <a:r>
              <a:rPr lang="fi-FI" dirty="0"/>
              <a:t>Jatkoperehdytys Vuorovastaavana työskentely</a:t>
            </a:r>
            <a:endParaRPr lang="fi-FI" dirty="0">
              <a:ea typeface="Calibri"/>
              <a:cs typeface="Calibri"/>
            </a:endParaRPr>
          </a:p>
        </p:txBody>
      </p:sp>
      <p:sp>
        <p:nvSpPr>
          <p:cNvPr id="5" name="Dian numeron paikkamerkki 4">
            <a:extLst>
              <a:ext uri="{FF2B5EF4-FFF2-40B4-BE49-F238E27FC236}">
                <a16:creationId xmlns:a16="http://schemas.microsoft.com/office/drawing/2014/main" id="{A767F6C1-41B0-BCC8-64F0-5D9A12884C5A}"/>
              </a:ext>
            </a:extLst>
          </p:cNvPr>
          <p:cNvSpPr>
            <a:spLocks noGrp="1"/>
          </p:cNvSpPr>
          <p:nvPr>
            <p:ph type="sldNum" sz="quarter" idx="12"/>
          </p:nvPr>
        </p:nvSpPr>
        <p:spPr/>
        <p:txBody>
          <a:bodyPr/>
          <a:lstStyle/>
          <a:p>
            <a:fld id="{31160B98-140E-4345-B1A3-2A7247C42973}" type="slidenum">
              <a:rPr lang="fi-FI" smtClean="0"/>
              <a:t>4</a:t>
            </a:fld>
            <a:endParaRPr lang="fi-FI"/>
          </a:p>
        </p:txBody>
      </p:sp>
      <p:sp>
        <p:nvSpPr>
          <p:cNvPr id="6" name="Päivämäärän paikkamerkki 5">
            <a:extLst>
              <a:ext uri="{FF2B5EF4-FFF2-40B4-BE49-F238E27FC236}">
                <a16:creationId xmlns:a16="http://schemas.microsoft.com/office/drawing/2014/main" id="{68635CAB-330E-E999-63C1-61E2C6C0F74D}"/>
              </a:ext>
            </a:extLst>
          </p:cNvPr>
          <p:cNvSpPr>
            <a:spLocks noGrp="1"/>
          </p:cNvSpPr>
          <p:nvPr>
            <p:ph type="dt" sz="half" idx="10"/>
          </p:nvPr>
        </p:nvSpPr>
        <p:spPr/>
        <p:txBody>
          <a:bodyPr/>
          <a:lstStyle/>
          <a:p>
            <a:fld id="{6E11DDE9-B09A-408D-8819-45A10FBD698D}" type="datetime1">
              <a:rPr lang="fi-FI" smtClean="0"/>
              <a:t>11.9.2025</a:t>
            </a:fld>
            <a:endParaRPr lang="fi-FI"/>
          </a:p>
        </p:txBody>
      </p:sp>
      <p:sp>
        <p:nvSpPr>
          <p:cNvPr id="7" name="Alatunnisteen paikkamerkki 6">
            <a:extLst>
              <a:ext uri="{FF2B5EF4-FFF2-40B4-BE49-F238E27FC236}">
                <a16:creationId xmlns:a16="http://schemas.microsoft.com/office/drawing/2014/main" id="{0E0C4F93-0AD5-2A60-21F0-A10214C2EF66}"/>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48059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70EE9F-5A08-E744-2070-2CA565F21E97}"/>
              </a:ext>
            </a:extLst>
          </p:cNvPr>
          <p:cNvSpPr>
            <a:spLocks noGrp="1"/>
          </p:cNvSpPr>
          <p:nvPr>
            <p:ph type="title"/>
          </p:nvPr>
        </p:nvSpPr>
        <p:spPr>
          <a:xfrm>
            <a:off x="6592095" y="470917"/>
            <a:ext cx="5213157" cy="745488"/>
          </a:xfrm>
        </p:spPr>
        <p:txBody>
          <a:bodyPr/>
          <a:lstStyle/>
          <a:p>
            <a:r>
              <a:rPr lang="fi-FI"/>
              <a:t>Intro </a:t>
            </a:r>
            <a:r>
              <a:rPr lang="fi-FI" err="1"/>
              <a:t>elbit</a:t>
            </a:r>
            <a:endParaRPr lang="fi-FI"/>
          </a:p>
        </p:txBody>
      </p:sp>
      <p:sp>
        <p:nvSpPr>
          <p:cNvPr id="3" name="Tekstin paikkamerkki 2">
            <a:extLst>
              <a:ext uri="{FF2B5EF4-FFF2-40B4-BE49-F238E27FC236}">
                <a16:creationId xmlns:a16="http://schemas.microsoft.com/office/drawing/2014/main" id="{8EEB5EF7-B83F-AE34-D590-80A328AA1A02}"/>
              </a:ext>
            </a:extLst>
          </p:cNvPr>
          <p:cNvSpPr>
            <a:spLocks noGrp="1"/>
          </p:cNvSpPr>
          <p:nvPr>
            <p:ph type="body" sz="quarter" idx="13"/>
          </p:nvPr>
        </p:nvSpPr>
        <p:spPr>
          <a:xfrm>
            <a:off x="6258187" y="1451295"/>
            <a:ext cx="5668701" cy="4630723"/>
          </a:xfrm>
        </p:spPr>
        <p:txBody>
          <a:bodyPr vert="horz" lIns="0" tIns="0" rIns="0" bIns="0" rtlCol="0" anchor="t">
            <a:noAutofit/>
          </a:bodyPr>
          <a:lstStyle/>
          <a:p>
            <a:pPr marL="0" indent="0">
              <a:buNone/>
            </a:pPr>
            <a:r>
              <a:rPr lang="fi-FI" sz="2000" dirty="0">
                <a:hlinkClick r:id="rId2" action="ppaction://hlinkfile"/>
              </a:rPr>
              <a:t>intro.elbit.fi</a:t>
            </a:r>
          </a:p>
          <a:p>
            <a:r>
              <a:rPr lang="fi-FI" dirty="0"/>
              <a:t>Intro elbitiin on luotu perehdytysohjelmat kaikille perehtyjille</a:t>
            </a:r>
            <a:endParaRPr lang="fi-FI" dirty="0">
              <a:ea typeface="Calibri"/>
              <a:cs typeface="Calibri"/>
            </a:endParaRPr>
          </a:p>
          <a:p>
            <a:r>
              <a:rPr lang="fi-FI" dirty="0"/>
              <a:t>Jokaisella työntekijällä on tunnukset intro elbitiin, jos et tiedä omiasi, selvitä ne</a:t>
            </a:r>
            <a:endParaRPr lang="fi-FI" dirty="0">
              <a:ea typeface="Calibri" panose="020F0502020204030204"/>
              <a:cs typeface="Calibri" panose="020F0502020204030204"/>
            </a:endParaRPr>
          </a:p>
          <a:p>
            <a:r>
              <a:rPr lang="fi-FI" dirty="0"/>
              <a:t>Perehdytysvastaavat joutuvat kohdentamaan perehdytyksen osa-alueet aina nimellisesti jollekin henkilölle, sillä se on Intro elbit- ohjelmiston ominaisuus. </a:t>
            </a:r>
            <a:endParaRPr lang="fi-FI" dirty="0">
              <a:ea typeface="Calibri" panose="020F0502020204030204"/>
              <a:cs typeface="Calibri" panose="020F0502020204030204"/>
            </a:endParaRPr>
          </a:p>
          <a:p>
            <a:pPr marL="626745" lvl="1">
              <a:buFont typeface="Wingdings" panose="05000000000000000000" pitchFamily="2" charset="2"/>
              <a:buChar char="v"/>
            </a:pPr>
            <a:r>
              <a:rPr lang="fi-FI" dirty="0"/>
              <a:t>Tämä ei kuitenkaan tarkoita, ettei myös muut voisi aihe kokonaisuutta perehdyttää! </a:t>
            </a:r>
            <a:endParaRPr lang="fi-FI" dirty="0">
              <a:ea typeface="Calibri" panose="020F0502020204030204"/>
              <a:cs typeface="Calibri" panose="020F0502020204030204"/>
            </a:endParaRPr>
          </a:p>
          <a:p>
            <a:pPr marL="626745" lvl="1">
              <a:buFont typeface="Wingdings" panose="05000000000000000000" pitchFamily="2" charset="2"/>
              <a:buChar char="v"/>
            </a:pPr>
            <a:r>
              <a:rPr lang="fi-FI" dirty="0"/>
              <a:t>Tällöin on vaan laitettava viestiä asian nimetylle perehdyttäjälle,      Kristalle tai Tarulle mitä olette käyneet läpi, ja he kuittaavat</a:t>
            </a:r>
            <a:endParaRPr lang="fi-FI" dirty="0">
              <a:ea typeface="Calibri" panose="020F0502020204030204"/>
              <a:cs typeface="Calibri" panose="020F0502020204030204"/>
            </a:endParaRPr>
          </a:p>
          <a:p>
            <a:pPr marL="626745" lvl="1">
              <a:buFont typeface="Wingdings" panose="05000000000000000000" pitchFamily="2" charset="2"/>
              <a:buChar char="v"/>
            </a:pPr>
            <a:r>
              <a:rPr lang="fi-FI" dirty="0"/>
              <a:t>Poikkeuksena erityisesti erikoisosaamiseen liittyvät kokonaisuudet, jotka korvamerkitään aina ”aihepiirin vastuuhenkilöille” (elvytys, dialyysit, donor asiat ym.)</a:t>
            </a:r>
            <a:endParaRPr lang="fi-FI" dirty="0">
              <a:ea typeface="Calibri" panose="020F0502020204030204"/>
              <a:cs typeface="Calibri" panose="020F0502020204030204"/>
            </a:endParaRPr>
          </a:p>
          <a:p>
            <a:r>
              <a:rPr lang="fi-FI" b="1" dirty="0"/>
              <a:t>Eli vaikka jokin osa-alue olisi nimetty tietylle hoitajalle, PEREHDYTYS ON JOKAISEN VASTUULLA</a:t>
            </a:r>
            <a:endParaRPr lang="fi-FI" b="1" dirty="0">
              <a:ea typeface="Calibri"/>
              <a:cs typeface="Calibri"/>
            </a:endParaRPr>
          </a:p>
          <a:p>
            <a:r>
              <a:rPr lang="fi-FI" dirty="0"/>
              <a:t>Myös yövuoron alussa voi hyvin perehdyttää, jos on rauhallista!</a:t>
            </a:r>
            <a:endParaRPr lang="fi-FI" dirty="0">
              <a:ea typeface="Calibri"/>
              <a:cs typeface="Calibri"/>
            </a:endParaRPr>
          </a:p>
          <a:p>
            <a:pPr marL="0" indent="0">
              <a:buNone/>
            </a:pPr>
            <a:endParaRPr lang="fi-FI"/>
          </a:p>
          <a:p>
            <a:pPr marL="0" indent="0">
              <a:buNone/>
            </a:pPr>
            <a:endParaRPr lang="fi-FI"/>
          </a:p>
        </p:txBody>
      </p:sp>
      <p:sp>
        <p:nvSpPr>
          <p:cNvPr id="4" name="Dian numeron paikkamerkki 3">
            <a:extLst>
              <a:ext uri="{FF2B5EF4-FFF2-40B4-BE49-F238E27FC236}">
                <a16:creationId xmlns:a16="http://schemas.microsoft.com/office/drawing/2014/main" id="{97F162E1-1D4D-461A-02BF-7257B100A88A}"/>
              </a:ext>
            </a:extLst>
          </p:cNvPr>
          <p:cNvSpPr>
            <a:spLocks noGrp="1"/>
          </p:cNvSpPr>
          <p:nvPr>
            <p:ph type="sldNum" sz="quarter" idx="12"/>
          </p:nvPr>
        </p:nvSpPr>
        <p:spPr/>
        <p:txBody>
          <a:bodyPr/>
          <a:lstStyle/>
          <a:p>
            <a:fld id="{31160B98-140E-4345-B1A3-2A7247C42973}" type="slidenum">
              <a:rPr lang="fi-FI" smtClean="0"/>
              <a:t>5</a:t>
            </a:fld>
            <a:endParaRPr lang="fi-FI"/>
          </a:p>
        </p:txBody>
      </p:sp>
      <p:sp>
        <p:nvSpPr>
          <p:cNvPr id="5" name="Päivämäärän paikkamerkki 4">
            <a:extLst>
              <a:ext uri="{FF2B5EF4-FFF2-40B4-BE49-F238E27FC236}">
                <a16:creationId xmlns:a16="http://schemas.microsoft.com/office/drawing/2014/main" id="{C7D79389-8694-4278-7058-09C5B069D375}"/>
              </a:ext>
            </a:extLst>
          </p:cNvPr>
          <p:cNvSpPr>
            <a:spLocks noGrp="1"/>
          </p:cNvSpPr>
          <p:nvPr>
            <p:ph type="dt" sz="half" idx="10"/>
          </p:nvPr>
        </p:nvSpPr>
        <p:spPr/>
        <p:txBody>
          <a:bodyPr/>
          <a:lstStyle/>
          <a:p>
            <a:fld id="{7543A2C5-3C68-4C15-B04F-E325283184C4}" type="datetime1">
              <a:rPr lang="fi-FI" smtClean="0"/>
              <a:t>11.9.2025</a:t>
            </a:fld>
            <a:endParaRPr lang="fi-FI"/>
          </a:p>
        </p:txBody>
      </p:sp>
      <p:sp>
        <p:nvSpPr>
          <p:cNvPr id="6" name="Alatunnisteen paikkamerkki 5">
            <a:extLst>
              <a:ext uri="{FF2B5EF4-FFF2-40B4-BE49-F238E27FC236}">
                <a16:creationId xmlns:a16="http://schemas.microsoft.com/office/drawing/2014/main" id="{839B51B4-B3FA-9F09-9ED1-66D0C328C1EA}"/>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20151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0B08F-530A-0E95-9C80-EC514B42E4D7}"/>
              </a:ext>
            </a:extLst>
          </p:cNvPr>
          <p:cNvSpPr>
            <a:spLocks noGrp="1"/>
          </p:cNvSpPr>
          <p:nvPr>
            <p:ph type="title"/>
          </p:nvPr>
        </p:nvSpPr>
        <p:spPr/>
        <p:txBody>
          <a:bodyPr/>
          <a:lstStyle/>
          <a:p>
            <a:r>
              <a:rPr lang="fi-FI" dirty="0"/>
              <a:t>Intro elbit</a:t>
            </a:r>
          </a:p>
        </p:txBody>
      </p:sp>
      <p:sp>
        <p:nvSpPr>
          <p:cNvPr id="4" name="Sisällön paikkamerkki 3">
            <a:extLst>
              <a:ext uri="{FF2B5EF4-FFF2-40B4-BE49-F238E27FC236}">
                <a16:creationId xmlns:a16="http://schemas.microsoft.com/office/drawing/2014/main" id="{BC2D2F33-C014-7A87-3642-BB7E3E9E17CE}"/>
              </a:ext>
            </a:extLst>
          </p:cNvPr>
          <p:cNvSpPr>
            <a:spLocks noGrp="1"/>
          </p:cNvSpPr>
          <p:nvPr>
            <p:ph idx="1"/>
          </p:nvPr>
        </p:nvSpPr>
        <p:spPr>
          <a:xfrm>
            <a:off x="419451" y="1501629"/>
            <a:ext cx="11260546" cy="4367647"/>
          </a:xfrm>
        </p:spPr>
        <p:txBody>
          <a:bodyPr vert="horz" lIns="0" tIns="0" rIns="0" bIns="0" rtlCol="0" anchor="t">
            <a:noAutofit/>
          </a:bodyPr>
          <a:lstStyle/>
          <a:p>
            <a:r>
              <a:rPr lang="fi-FI" dirty="0"/>
              <a:t>Intro elbitin perehdytys kokonaisuuksia on muokattu niin, että perehtymisen kaari olisi helpompi hahmottaa </a:t>
            </a:r>
          </a:p>
          <a:p>
            <a:pPr marL="457200" indent="-457200">
              <a:buFont typeface="+mj-lt"/>
              <a:buAutoNum type="arabicPeriod"/>
            </a:pPr>
            <a:r>
              <a:rPr lang="fi-FI" dirty="0"/>
              <a:t>Käytännön asiat yksikössä (1vko mennessä)</a:t>
            </a:r>
            <a:endParaRPr lang="fi-FI" dirty="0">
              <a:ea typeface="Calibri"/>
              <a:cs typeface="Calibri"/>
            </a:endParaRPr>
          </a:p>
          <a:p>
            <a:pPr marL="457200" indent="-457200">
              <a:buFont typeface="+mj-lt"/>
              <a:buAutoNum type="arabicPeriod"/>
            </a:pPr>
            <a:r>
              <a:rPr lang="fi-FI" dirty="0"/>
              <a:t>Potilaan hoidon perusteet (1kk mennessä)</a:t>
            </a:r>
            <a:endParaRPr lang="fi-FI" dirty="0">
              <a:ea typeface="Calibri"/>
              <a:cs typeface="Calibri"/>
            </a:endParaRPr>
          </a:p>
          <a:p>
            <a:pPr marL="457200" indent="-457200">
              <a:buFont typeface="+mj-lt"/>
              <a:buAutoNum type="arabicPeriod"/>
            </a:pPr>
            <a:r>
              <a:rPr lang="fi-FI" dirty="0"/>
              <a:t>Valvontapotilas (3kk mennessä)</a:t>
            </a:r>
            <a:endParaRPr lang="fi-FI" dirty="0">
              <a:ea typeface="Calibri"/>
              <a:cs typeface="Calibri"/>
            </a:endParaRPr>
          </a:p>
          <a:p>
            <a:pPr marL="457200" indent="-457200">
              <a:buFont typeface="+mj-lt"/>
              <a:buAutoNum type="arabicPeriod"/>
            </a:pPr>
            <a:r>
              <a:rPr lang="fi-FI" dirty="0"/>
              <a:t>Tehopotilas (4kk mennessä)</a:t>
            </a:r>
            <a:endParaRPr lang="fi-FI" dirty="0">
              <a:ea typeface="Calibri"/>
              <a:cs typeface="Calibri"/>
            </a:endParaRPr>
          </a:p>
          <a:p>
            <a:pPr marL="457200" indent="-457200">
              <a:buFont typeface="+mj-lt"/>
              <a:buAutoNum type="arabicPeriod"/>
            </a:pPr>
            <a:r>
              <a:rPr lang="fi-FI" dirty="0"/>
              <a:t>Tehopotilas osa 2 (6kk mennessä)</a:t>
            </a:r>
            <a:endParaRPr lang="fi-FI" dirty="0">
              <a:ea typeface="Calibri"/>
              <a:cs typeface="Calibri"/>
            </a:endParaRPr>
          </a:p>
          <a:p>
            <a:pPr marL="457200" indent="-457200">
              <a:buFont typeface="+mj-lt"/>
              <a:buAutoNum type="arabicPeriod"/>
            </a:pPr>
            <a:endParaRPr lang="fi-FI"/>
          </a:p>
          <a:p>
            <a:pPr>
              <a:buFont typeface="Wingdings" panose="05000000000000000000" pitchFamily="2" charset="2"/>
              <a:buChar char="Ø"/>
            </a:pPr>
            <a:r>
              <a:rPr lang="fi-FI" dirty="0"/>
              <a:t>Osaaminen syventyy perehdytysohjelman edetessä</a:t>
            </a:r>
            <a:endParaRPr lang="fi-FI" dirty="0">
              <a:ea typeface="Calibri"/>
              <a:cs typeface="Calibri"/>
            </a:endParaRPr>
          </a:p>
          <a:p>
            <a:pPr marL="457200" indent="-457200">
              <a:buFont typeface="+mj-lt"/>
              <a:buAutoNum type="arabicPeriod"/>
            </a:pPr>
            <a:endParaRPr lang="fi-FI"/>
          </a:p>
        </p:txBody>
      </p:sp>
      <p:sp>
        <p:nvSpPr>
          <p:cNvPr id="5" name="Dian numeron paikkamerkki 4">
            <a:extLst>
              <a:ext uri="{FF2B5EF4-FFF2-40B4-BE49-F238E27FC236}">
                <a16:creationId xmlns:a16="http://schemas.microsoft.com/office/drawing/2014/main" id="{3421C998-EE3B-5EDB-6F9A-DB136D697497}"/>
              </a:ext>
            </a:extLst>
          </p:cNvPr>
          <p:cNvSpPr>
            <a:spLocks noGrp="1"/>
          </p:cNvSpPr>
          <p:nvPr>
            <p:ph type="sldNum" sz="quarter" idx="12"/>
          </p:nvPr>
        </p:nvSpPr>
        <p:spPr/>
        <p:txBody>
          <a:bodyPr/>
          <a:lstStyle/>
          <a:p>
            <a:fld id="{31160B98-140E-4345-B1A3-2A7247C42973}" type="slidenum">
              <a:rPr lang="fi-FI" smtClean="0"/>
              <a:t>6</a:t>
            </a:fld>
            <a:endParaRPr lang="fi-FI"/>
          </a:p>
        </p:txBody>
      </p:sp>
      <p:sp>
        <p:nvSpPr>
          <p:cNvPr id="6" name="Päivämäärän paikkamerkki 5">
            <a:extLst>
              <a:ext uri="{FF2B5EF4-FFF2-40B4-BE49-F238E27FC236}">
                <a16:creationId xmlns:a16="http://schemas.microsoft.com/office/drawing/2014/main" id="{8A71B733-82C6-8DF7-9EA0-341DDDF9D8CD}"/>
              </a:ext>
            </a:extLst>
          </p:cNvPr>
          <p:cNvSpPr>
            <a:spLocks noGrp="1"/>
          </p:cNvSpPr>
          <p:nvPr>
            <p:ph type="dt" sz="half" idx="10"/>
          </p:nvPr>
        </p:nvSpPr>
        <p:spPr/>
        <p:txBody>
          <a:bodyPr/>
          <a:lstStyle/>
          <a:p>
            <a:fld id="{6E11DDE9-B09A-408D-8819-45A10FBD698D}" type="datetime1">
              <a:rPr lang="fi-FI" smtClean="0"/>
              <a:t>11.9.2025</a:t>
            </a:fld>
            <a:endParaRPr lang="fi-FI"/>
          </a:p>
        </p:txBody>
      </p:sp>
      <p:sp>
        <p:nvSpPr>
          <p:cNvPr id="7" name="Alatunnisteen paikkamerkki 6">
            <a:extLst>
              <a:ext uri="{FF2B5EF4-FFF2-40B4-BE49-F238E27FC236}">
                <a16:creationId xmlns:a16="http://schemas.microsoft.com/office/drawing/2014/main" id="{10BAE553-3451-3459-F998-1D05906BFC52}"/>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50636961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B711B0-D8FB-B48A-731E-9372F14F8F10}"/>
              </a:ext>
            </a:extLst>
          </p:cNvPr>
          <p:cNvSpPr>
            <a:spLocks noGrp="1"/>
          </p:cNvSpPr>
          <p:nvPr>
            <p:ph type="title"/>
          </p:nvPr>
        </p:nvSpPr>
        <p:spPr/>
        <p:txBody>
          <a:bodyPr/>
          <a:lstStyle/>
          <a:p>
            <a:r>
              <a:rPr lang="fi-FI"/>
              <a:t>Perehdytys teho- ja valvontaosastolla</a:t>
            </a:r>
          </a:p>
        </p:txBody>
      </p:sp>
      <p:sp>
        <p:nvSpPr>
          <p:cNvPr id="4" name="Sisällön paikkamerkki 3">
            <a:extLst>
              <a:ext uri="{FF2B5EF4-FFF2-40B4-BE49-F238E27FC236}">
                <a16:creationId xmlns:a16="http://schemas.microsoft.com/office/drawing/2014/main" id="{E445DAE7-DC00-3CE2-987B-7CEBC72C8075}"/>
              </a:ext>
            </a:extLst>
          </p:cNvPr>
          <p:cNvSpPr>
            <a:spLocks noGrp="1"/>
          </p:cNvSpPr>
          <p:nvPr>
            <p:ph idx="13"/>
          </p:nvPr>
        </p:nvSpPr>
        <p:spPr>
          <a:xfrm>
            <a:off x="4714613" y="1275128"/>
            <a:ext cx="6965383" cy="4723000"/>
          </a:xfrm>
        </p:spPr>
        <p:txBody>
          <a:bodyPr vert="horz" lIns="0" tIns="0" rIns="0" bIns="0" rtlCol="0" anchor="t">
            <a:noAutofit/>
          </a:bodyPr>
          <a:lstStyle/>
          <a:p>
            <a:pPr marL="269875" marR="0" lvl="0" indent="-269875" algn="l" defTabSz="914400" rtl="0" eaLnBrk="1" fontAlgn="auto" latinLnBrk="0" hangingPunct="1">
              <a:lnSpc>
                <a:spcPct val="100000"/>
              </a:lnSpc>
              <a:spcBef>
                <a:spcPts val="800"/>
              </a:spcBef>
              <a:spcAft>
                <a:spcPts val="0"/>
              </a:spcAft>
              <a:buClrTx/>
              <a:buSzTx/>
              <a:buFont typeface="Calibri" panose="020F0502020204030204" pitchFamily="34" charset="0"/>
              <a:buChar char="•"/>
              <a:tabLst/>
              <a:defRPr/>
            </a:pPr>
            <a:r>
              <a:rPr kumimoji="0" lang="fi-FI" sz="1800" b="0" i="0" u="none" strike="noStrike" kern="1200" cap="none" spc="0" normalizeH="0" baseline="0" noProof="0" dirty="0">
                <a:ln>
                  <a:noFill/>
                </a:ln>
                <a:solidFill>
                  <a:srgbClr val="255B92"/>
                </a:solidFill>
                <a:effectLst/>
                <a:uLnTx/>
                <a:uFillTx/>
                <a:latin typeface="Calibri" panose="020F0502020204030204"/>
                <a:ea typeface="+mn-ea"/>
                <a:cs typeface="+mn-cs"/>
              </a:rPr>
              <a:t>Uudelle työntekijälle suunnitellaan aina aluksi X-vuoroja kokeneen hoitajan kanssa. X-vuorolainen ei ole ”vahvuudessa”.</a:t>
            </a:r>
          </a:p>
          <a:p>
            <a:pPr marL="269875" marR="0" lvl="0" indent="-269875" algn="l" defTabSz="914400" rtl="0" eaLnBrk="1" fontAlgn="auto" latinLnBrk="0" hangingPunct="1">
              <a:lnSpc>
                <a:spcPct val="100000"/>
              </a:lnSpc>
              <a:spcBef>
                <a:spcPts val="800"/>
              </a:spcBef>
              <a:spcAft>
                <a:spcPts val="0"/>
              </a:spcAft>
              <a:buClrTx/>
              <a:buSzTx/>
              <a:buFont typeface="Wingdings" panose="05000000000000000000" pitchFamily="2" charset="2"/>
              <a:buChar char="Ø"/>
              <a:tabLst/>
              <a:defRPr/>
            </a:pPr>
            <a:r>
              <a:rPr kumimoji="0" lang="fi-FI" sz="1800" b="0" i="0" u="none" strike="noStrike" kern="1200" cap="none" spc="0" normalizeH="0" baseline="0" noProof="0" dirty="0">
                <a:ln>
                  <a:noFill/>
                </a:ln>
                <a:solidFill>
                  <a:srgbClr val="255B92"/>
                </a:solidFill>
                <a:effectLst/>
                <a:uLnTx/>
                <a:uFillTx/>
                <a:latin typeface="Calibri" panose="020F0502020204030204"/>
                <a:ea typeface="+mn-ea"/>
                <a:cs typeface="+mn-cs"/>
              </a:rPr>
              <a:t>Ensimmäisen X- viikon aikana pois potilastyöstä, käydään intro elbitin osion 1. asioita läpi</a:t>
            </a:r>
            <a:endParaRPr lang="fi-FI" sz="1800" b="0" i="0" u="none" strike="noStrike" kern="1200" cap="none" spc="0" normalizeH="0" baseline="0" noProof="0" dirty="0">
              <a:ln>
                <a:noFill/>
              </a:ln>
              <a:solidFill>
                <a:srgbClr val="255B92"/>
              </a:solidFill>
              <a:effectLst/>
              <a:uLnTx/>
              <a:uFillTx/>
              <a:latin typeface="Calibri" panose="020F0502020204030204"/>
              <a:ea typeface="Calibri"/>
              <a:cs typeface="Calibri"/>
            </a:endParaRPr>
          </a:p>
          <a:p>
            <a:pPr marL="269875" marR="0" lvl="0" indent="-269875" algn="l" defTabSz="914400" rtl="0" eaLnBrk="1" fontAlgn="auto" latinLnBrk="0" hangingPunct="1">
              <a:lnSpc>
                <a:spcPct val="100000"/>
              </a:lnSpc>
              <a:spcBef>
                <a:spcPts val="800"/>
              </a:spcBef>
              <a:spcAft>
                <a:spcPts val="0"/>
              </a:spcAft>
              <a:buClrTx/>
              <a:buSzTx/>
              <a:buFont typeface="Wingdings" panose="05000000000000000000" pitchFamily="2" charset="2"/>
              <a:buChar char="Ø"/>
              <a:tabLst/>
              <a:defRPr/>
            </a:pPr>
            <a:r>
              <a:rPr kumimoji="0" lang="fi-FI" sz="1800" b="0" i="0" u="none" strike="noStrike" kern="1200" cap="none" spc="0" normalizeH="0" baseline="0" noProof="0" dirty="0">
                <a:ln>
                  <a:noFill/>
                </a:ln>
                <a:solidFill>
                  <a:srgbClr val="255B92"/>
                </a:solidFill>
                <a:effectLst/>
                <a:uLnTx/>
                <a:uFillTx/>
                <a:latin typeface="Calibri" panose="020F0502020204030204"/>
                <a:ea typeface="+mn-ea"/>
                <a:cs typeface="+mn-cs"/>
              </a:rPr>
              <a:t>Toisesta viikosta eteenpäin X-vuorolaiset siirtyvät potilastyöhön kokeneen hoitajan kanssa ja alkavat käydä läpi intro elbitin osioiden 2. ja 3. asioita läpi, ja perehtyjällä ei ole edelleenkään "omaa potilasta" kun ei ole vahvuudessa vaan opettelee hoitotyötä yhdessä perehdyttäjänsä kanssa</a:t>
            </a:r>
            <a:endParaRPr kumimoji="0" lang="fi-FI" sz="1800" b="0" i="0" u="none" strike="noStrike" kern="1200" cap="none" spc="0" normalizeH="0" baseline="0" noProof="0" dirty="0">
              <a:ln>
                <a:noFill/>
              </a:ln>
              <a:solidFill>
                <a:srgbClr val="255B92"/>
              </a:solidFill>
              <a:effectLst/>
              <a:uLnTx/>
              <a:uFillTx/>
              <a:latin typeface="Calibri" panose="020F0502020204030204"/>
              <a:ea typeface="Calibri"/>
              <a:cs typeface="Calibri"/>
            </a:endParaRPr>
          </a:p>
          <a:p>
            <a:pPr marL="269875" marR="0" lvl="0" indent="-269875" algn="l" defTabSz="914400" rtl="0" eaLnBrk="1" fontAlgn="auto" latinLnBrk="0" hangingPunct="1">
              <a:lnSpc>
                <a:spcPct val="100000"/>
              </a:lnSpc>
              <a:spcBef>
                <a:spcPts val="800"/>
              </a:spcBef>
              <a:spcAft>
                <a:spcPts val="0"/>
              </a:spcAft>
              <a:buClrTx/>
              <a:buSzTx/>
              <a:buFont typeface="Calibri" panose="020F0502020204030204" pitchFamily="34" charset="0"/>
              <a:buChar char="•"/>
              <a:tabLst/>
              <a:defRPr/>
            </a:pPr>
            <a:r>
              <a:rPr kumimoji="0" lang="fi-FI" sz="1800" b="0" i="0" u="none" strike="noStrike" kern="1200" cap="none" spc="0" normalizeH="0" baseline="0" noProof="0" dirty="0">
                <a:ln>
                  <a:noFill/>
                </a:ln>
                <a:solidFill>
                  <a:srgbClr val="255B92"/>
                </a:solidFill>
                <a:effectLst/>
                <a:uLnTx/>
                <a:uFillTx/>
                <a:latin typeface="Calibri" panose="020F0502020204030204"/>
                <a:ea typeface="+mn-ea"/>
                <a:cs typeface="+mn-cs"/>
              </a:rPr>
              <a:t>Kun X-vuorot loppuvat, jatkuu työpari työskentely</a:t>
            </a:r>
            <a:r>
              <a:rPr lang="fi-FI" sz="1800" dirty="0">
                <a:solidFill>
                  <a:srgbClr val="255B92"/>
                </a:solidFill>
                <a:latin typeface="Calibri" panose="020F0502020204030204"/>
              </a:rPr>
              <a:t>,</a:t>
            </a:r>
            <a:r>
              <a:rPr kumimoji="0" lang="fi-FI" sz="1800" b="0" i="0" u="none" strike="noStrike" kern="1200" cap="none" spc="0" normalizeH="0" baseline="0" noProof="0" dirty="0">
                <a:ln>
                  <a:noFill/>
                </a:ln>
                <a:solidFill>
                  <a:srgbClr val="255B92"/>
                </a:solidFill>
                <a:effectLst/>
                <a:uLnTx/>
                <a:uFillTx/>
                <a:latin typeface="Calibri" panose="020F0502020204030204"/>
                <a:ea typeface="+mn-ea"/>
                <a:cs typeface="+mn-cs"/>
              </a:rPr>
              <a:t> jolloin perehtyjälle merkataan joka vuoroon nimetty työpari ja jatketaan perehdytystä elbitin rungon mukaisesti kiinteänä osana potilastyötä </a:t>
            </a:r>
            <a:endParaRPr lang="fi-FI" sz="1800" b="0" i="0" u="none" strike="noStrike" kern="1200" cap="none" spc="0" normalizeH="0" baseline="0" noProof="0" dirty="0">
              <a:ln>
                <a:noFill/>
              </a:ln>
              <a:solidFill>
                <a:srgbClr val="255B92"/>
              </a:solidFill>
              <a:effectLst/>
              <a:uLnTx/>
              <a:uFillTx/>
              <a:latin typeface="Calibri" panose="020F0502020204030204"/>
              <a:ea typeface="Calibri"/>
              <a:cs typeface="Calibri"/>
            </a:endParaRPr>
          </a:p>
          <a:p>
            <a:pPr marL="269875" marR="0" lvl="0" indent="-269875" algn="l" defTabSz="914400" rtl="0" eaLnBrk="1" fontAlgn="auto" latinLnBrk="0" hangingPunct="1">
              <a:lnSpc>
                <a:spcPct val="100000"/>
              </a:lnSpc>
              <a:spcBef>
                <a:spcPts val="800"/>
              </a:spcBef>
              <a:spcAft>
                <a:spcPts val="0"/>
              </a:spcAft>
              <a:buClrTx/>
              <a:buSzTx/>
              <a:buFont typeface="Calibri" panose="020F0502020204030204" pitchFamily="34" charset="0"/>
              <a:buChar char="•"/>
              <a:tabLst/>
              <a:defRPr/>
            </a:pPr>
            <a:r>
              <a:rPr kumimoji="0" lang="fi-FI" sz="1800" b="0" i="0" u="none" strike="noStrike" kern="1200" cap="none" spc="0" normalizeH="0" baseline="0" noProof="0" dirty="0">
                <a:ln>
                  <a:noFill/>
                </a:ln>
                <a:solidFill>
                  <a:srgbClr val="255B92"/>
                </a:solidFill>
                <a:effectLst/>
                <a:uLnTx/>
                <a:uFillTx/>
                <a:latin typeface="Calibri" panose="020F0502020204030204"/>
                <a:ea typeface="+mn-ea"/>
                <a:cs typeface="+mn-cs"/>
              </a:rPr>
              <a:t>Perehtyjän ei tarvitse olla aina valvonnassa! Valvontatasoisia ja kevyempiä tehopotilaita jaetaan myös aktiivisesti jotta osaaminen kehittyy monipuolisesti</a:t>
            </a:r>
            <a:endParaRPr lang="fi-FI" sz="1800" b="0" i="0" u="none" strike="noStrike" kern="1200" cap="none" spc="0" normalizeH="0" baseline="0" noProof="0" dirty="0">
              <a:ln>
                <a:noFill/>
              </a:ln>
              <a:solidFill>
                <a:srgbClr val="255B92"/>
              </a:solidFill>
              <a:effectLst/>
              <a:uLnTx/>
              <a:uFillTx/>
              <a:latin typeface="Calibri" panose="020F0502020204030204"/>
              <a:ea typeface="Calibri"/>
              <a:cs typeface="Calibri"/>
            </a:endParaRPr>
          </a:p>
          <a:p>
            <a:endParaRPr lang="fi-FI"/>
          </a:p>
        </p:txBody>
      </p:sp>
      <p:sp>
        <p:nvSpPr>
          <p:cNvPr id="5" name="Dian numeron paikkamerkki 4">
            <a:extLst>
              <a:ext uri="{FF2B5EF4-FFF2-40B4-BE49-F238E27FC236}">
                <a16:creationId xmlns:a16="http://schemas.microsoft.com/office/drawing/2014/main" id="{3F186920-D45D-ADDC-D2C1-2B1C31333008}"/>
              </a:ext>
            </a:extLst>
          </p:cNvPr>
          <p:cNvSpPr>
            <a:spLocks noGrp="1"/>
          </p:cNvSpPr>
          <p:nvPr>
            <p:ph type="sldNum" sz="quarter" idx="12"/>
          </p:nvPr>
        </p:nvSpPr>
        <p:spPr/>
        <p:txBody>
          <a:bodyPr/>
          <a:lstStyle/>
          <a:p>
            <a:fld id="{31160B98-140E-4345-B1A3-2A7247C42973}" type="slidenum">
              <a:rPr lang="fi-FI" smtClean="0"/>
              <a:t>7</a:t>
            </a:fld>
            <a:endParaRPr lang="fi-FI"/>
          </a:p>
        </p:txBody>
      </p:sp>
      <p:sp>
        <p:nvSpPr>
          <p:cNvPr id="6" name="Päivämäärän paikkamerkki 5">
            <a:extLst>
              <a:ext uri="{FF2B5EF4-FFF2-40B4-BE49-F238E27FC236}">
                <a16:creationId xmlns:a16="http://schemas.microsoft.com/office/drawing/2014/main" id="{738B3F73-B636-9595-4D93-7A2A48D8308F}"/>
              </a:ext>
            </a:extLst>
          </p:cNvPr>
          <p:cNvSpPr>
            <a:spLocks noGrp="1"/>
          </p:cNvSpPr>
          <p:nvPr>
            <p:ph type="dt" sz="half" idx="10"/>
          </p:nvPr>
        </p:nvSpPr>
        <p:spPr/>
        <p:txBody>
          <a:bodyPr/>
          <a:lstStyle/>
          <a:p>
            <a:fld id="{1E1374F9-5CBF-4840-B9D1-569E5FC81AC5}" type="datetime1">
              <a:rPr lang="fi-FI" smtClean="0"/>
              <a:t>11.9.2025</a:t>
            </a:fld>
            <a:endParaRPr lang="fi-FI"/>
          </a:p>
        </p:txBody>
      </p:sp>
      <p:sp>
        <p:nvSpPr>
          <p:cNvPr id="7" name="Alatunnisteen paikkamerkki 6">
            <a:extLst>
              <a:ext uri="{FF2B5EF4-FFF2-40B4-BE49-F238E27FC236}">
                <a16:creationId xmlns:a16="http://schemas.microsoft.com/office/drawing/2014/main" id="{29E63304-E791-985D-8A06-4CDBB3CE2A67}"/>
              </a:ext>
            </a:extLst>
          </p:cNvPr>
          <p:cNvSpPr>
            <a:spLocks noGrp="1"/>
          </p:cNvSpPr>
          <p:nvPr>
            <p:ph type="ftr" sz="quarter" idx="11"/>
          </p:nvPr>
        </p:nvSpPr>
        <p:spPr/>
        <p:txBody>
          <a:bodyPr/>
          <a:lstStyle/>
          <a:p>
            <a:endParaRPr lang="fi-FI"/>
          </a:p>
        </p:txBody>
      </p:sp>
      <p:pic>
        <p:nvPicPr>
          <p:cNvPr id="13" name="Sisällön paikkamerkki 12">
            <a:extLst>
              <a:ext uri="{FF2B5EF4-FFF2-40B4-BE49-F238E27FC236}">
                <a16:creationId xmlns:a16="http://schemas.microsoft.com/office/drawing/2014/main" id="{428E950B-FEF6-A57E-6C73-F924E2000A03}"/>
              </a:ext>
            </a:extLst>
          </p:cNvPr>
          <p:cNvPicPr>
            <a:picLocks noGrp="1" noChangeAspect="1"/>
          </p:cNvPicPr>
          <p:nvPr>
            <p:ph idx="1"/>
          </p:nvPr>
        </p:nvPicPr>
        <p:blipFill>
          <a:blip r:embed="rId3"/>
          <a:stretch>
            <a:fillRect/>
          </a:stretch>
        </p:blipFill>
        <p:spPr>
          <a:xfrm>
            <a:off x="1324251" y="2475549"/>
            <a:ext cx="2736989" cy="237820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5" name="Kuva 14">
            <a:extLst>
              <a:ext uri="{FF2B5EF4-FFF2-40B4-BE49-F238E27FC236}">
                <a16:creationId xmlns:a16="http://schemas.microsoft.com/office/drawing/2014/main" id="{1A9AC67C-5AA5-2CA6-8861-3051AA3928F4}"/>
              </a:ext>
            </a:extLst>
          </p:cNvPr>
          <p:cNvPicPr>
            <a:picLocks noChangeAspect="1"/>
          </p:cNvPicPr>
          <p:nvPr/>
        </p:nvPicPr>
        <p:blipFill>
          <a:blip r:embed="rId4"/>
          <a:stretch>
            <a:fillRect/>
          </a:stretch>
        </p:blipFill>
        <p:spPr>
          <a:xfrm rot="5400000">
            <a:off x="156653" y="1411982"/>
            <a:ext cx="1608857" cy="13319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Kuva 16">
            <a:extLst>
              <a:ext uri="{FF2B5EF4-FFF2-40B4-BE49-F238E27FC236}">
                <a16:creationId xmlns:a16="http://schemas.microsoft.com/office/drawing/2014/main" id="{88CF6B44-B663-6378-6D9E-9F4CDD53EF32}"/>
              </a:ext>
            </a:extLst>
          </p:cNvPr>
          <p:cNvPicPr>
            <a:picLocks noChangeAspect="1"/>
          </p:cNvPicPr>
          <p:nvPr/>
        </p:nvPicPr>
        <p:blipFill>
          <a:blip r:embed="rId5"/>
          <a:stretch>
            <a:fillRect/>
          </a:stretch>
        </p:blipFill>
        <p:spPr>
          <a:xfrm rot="5400000">
            <a:off x="83737" y="4179571"/>
            <a:ext cx="1622912" cy="118686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68997454"/>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E387C7-32C5-34AB-A710-F43FCC168DA1}"/>
              </a:ext>
            </a:extLst>
          </p:cNvPr>
          <p:cNvSpPr>
            <a:spLocks noGrp="1"/>
          </p:cNvSpPr>
          <p:nvPr>
            <p:ph type="title"/>
          </p:nvPr>
        </p:nvSpPr>
        <p:spPr/>
        <p:txBody>
          <a:bodyPr/>
          <a:lstStyle/>
          <a:p>
            <a:r>
              <a:rPr lang="fi-FI"/>
              <a:t>Perehdytyksen vastuut ja roolit</a:t>
            </a:r>
          </a:p>
        </p:txBody>
      </p:sp>
      <p:sp>
        <p:nvSpPr>
          <p:cNvPr id="3" name="Tekstin paikkamerkki 2">
            <a:extLst>
              <a:ext uri="{FF2B5EF4-FFF2-40B4-BE49-F238E27FC236}">
                <a16:creationId xmlns:a16="http://schemas.microsoft.com/office/drawing/2014/main" id="{60AAEEDF-5703-4415-5303-CCFDAB9EB968}"/>
              </a:ext>
            </a:extLst>
          </p:cNvPr>
          <p:cNvSpPr>
            <a:spLocks noGrp="1"/>
          </p:cNvSpPr>
          <p:nvPr>
            <p:ph type="body" idx="14"/>
          </p:nvPr>
        </p:nvSpPr>
        <p:spPr>
          <a:xfrm>
            <a:off x="510986" y="1031575"/>
            <a:ext cx="4472074" cy="344969"/>
          </a:xfrm>
        </p:spPr>
        <p:txBody>
          <a:bodyPr/>
          <a:lstStyle/>
          <a:p>
            <a:r>
              <a:rPr lang="fi-FI"/>
              <a:t>Perehtyjä</a:t>
            </a:r>
          </a:p>
        </p:txBody>
      </p:sp>
      <p:sp>
        <p:nvSpPr>
          <p:cNvPr id="4" name="Sisällön paikkamerkki 3">
            <a:extLst>
              <a:ext uri="{FF2B5EF4-FFF2-40B4-BE49-F238E27FC236}">
                <a16:creationId xmlns:a16="http://schemas.microsoft.com/office/drawing/2014/main" id="{A8CBA64C-4FBB-1675-4E7E-DCBD5BB69445}"/>
              </a:ext>
            </a:extLst>
          </p:cNvPr>
          <p:cNvSpPr>
            <a:spLocks noGrp="1"/>
          </p:cNvSpPr>
          <p:nvPr>
            <p:ph idx="1"/>
          </p:nvPr>
        </p:nvSpPr>
        <p:spPr>
          <a:xfrm>
            <a:off x="524185" y="1512615"/>
            <a:ext cx="5055176" cy="4646751"/>
          </a:xfrm>
        </p:spPr>
        <p:txBody>
          <a:bodyPr vert="horz" lIns="0" tIns="0" rIns="0" bIns="0" rtlCol="0" anchor="t">
            <a:noAutofit/>
          </a:bodyPr>
          <a:lstStyle/>
          <a:p>
            <a:r>
              <a:rPr lang="fi-FI" sz="1800" dirty="0"/>
              <a:t>Ota vastuu omasta oppimisesta ja perehtymisestä, ja että perehdytys elbitissä etenee</a:t>
            </a:r>
            <a:endParaRPr lang="fi-FI" sz="1800" dirty="0">
              <a:ea typeface="Calibri"/>
              <a:cs typeface="Calibri"/>
            </a:endParaRPr>
          </a:p>
          <a:p>
            <a:pPr>
              <a:buFont typeface="Wingdings" panose="05000000000000000000" pitchFamily="2" charset="2"/>
              <a:buChar char="Ø"/>
            </a:pPr>
            <a:r>
              <a:rPr lang="fi-FI" sz="1800" dirty="0"/>
              <a:t>Elbitin kokonaisuuksien aktiivinen suorittaminen määräaikojen puitteissa</a:t>
            </a:r>
            <a:endParaRPr lang="fi-FI" sz="1800" dirty="0">
              <a:ea typeface="Calibri"/>
              <a:cs typeface="Calibri"/>
            </a:endParaRPr>
          </a:p>
          <a:p>
            <a:r>
              <a:rPr lang="fi-FI" sz="1800" dirty="0"/>
              <a:t>Työparivaiheessa </a:t>
            </a:r>
            <a:r>
              <a:rPr lang="fi-FI" sz="1800" b="1" dirty="0"/>
              <a:t>avaa elbit aina taustalle auki</a:t>
            </a:r>
            <a:r>
              <a:rPr lang="fi-FI" sz="1800" dirty="0"/>
              <a:t>, ja käy perehtymiskokonaisuuksia läpi potilas casejen yhteydessä </a:t>
            </a:r>
            <a:endParaRPr lang="fi-FI" sz="1800" dirty="0">
              <a:ea typeface="Calibri"/>
              <a:cs typeface="Calibri"/>
            </a:endParaRPr>
          </a:p>
          <a:p>
            <a:pPr>
              <a:buFont typeface="Wingdings" panose="05000000000000000000" pitchFamily="2" charset="2"/>
              <a:buChar char="Ø"/>
            </a:pPr>
            <a:r>
              <a:rPr lang="fi-FI" sz="1800" dirty="0"/>
              <a:t>Esim. kun hoidat neurologista potilasta, tai elektrolyyttihäiriöpotilasta jne. niin käyt työparisi kanssa elbitistä ne osuudet läpi ja </a:t>
            </a:r>
            <a:r>
              <a:rPr lang="fi-FI" sz="1800" b="1" dirty="0"/>
              <a:t>kuittaatte ne tehdyksi</a:t>
            </a:r>
            <a:endParaRPr lang="fi-FI" sz="1800" b="1" dirty="0">
              <a:ea typeface="Calibri"/>
              <a:cs typeface="Calibri"/>
            </a:endParaRPr>
          </a:p>
          <a:p>
            <a:pPr>
              <a:buFont typeface="Arial" panose="020B0604020202020204" pitchFamily="34" charset="0"/>
              <a:buChar char="•"/>
            </a:pPr>
            <a:r>
              <a:rPr lang="fi-FI" sz="1800" dirty="0"/>
              <a:t>Opiskele terveysportista </a:t>
            </a:r>
            <a:r>
              <a:rPr lang="fi-FI" sz="1800" dirty="0">
                <a:hlinkClick r:id="rId3"/>
              </a:rPr>
              <a:t>Akuuttihoito ja anestesia</a:t>
            </a:r>
            <a:r>
              <a:rPr lang="fi-FI" sz="1800" dirty="0"/>
              <a:t> – tietokannasta hoito-ohjeita</a:t>
            </a:r>
            <a:endParaRPr lang="fi-FI" sz="1800" dirty="0">
              <a:ea typeface="Calibri"/>
              <a:cs typeface="Calibri"/>
            </a:endParaRPr>
          </a:p>
        </p:txBody>
      </p:sp>
      <p:sp>
        <p:nvSpPr>
          <p:cNvPr id="5" name="Tekstin paikkamerkki 4">
            <a:extLst>
              <a:ext uri="{FF2B5EF4-FFF2-40B4-BE49-F238E27FC236}">
                <a16:creationId xmlns:a16="http://schemas.microsoft.com/office/drawing/2014/main" id="{483EF4B3-45FA-2E68-9671-97518AC280BD}"/>
              </a:ext>
            </a:extLst>
          </p:cNvPr>
          <p:cNvSpPr>
            <a:spLocks noGrp="1"/>
          </p:cNvSpPr>
          <p:nvPr>
            <p:ph type="body" sz="quarter" idx="3"/>
          </p:nvPr>
        </p:nvSpPr>
        <p:spPr>
          <a:xfrm>
            <a:off x="7104887" y="1090836"/>
            <a:ext cx="4472075" cy="344969"/>
          </a:xfrm>
        </p:spPr>
        <p:txBody>
          <a:bodyPr/>
          <a:lstStyle/>
          <a:p>
            <a:r>
              <a:rPr lang="fi-FI"/>
              <a:t>Perehdyttäjä</a:t>
            </a:r>
          </a:p>
        </p:txBody>
      </p:sp>
      <p:sp>
        <p:nvSpPr>
          <p:cNvPr id="6" name="Sisällön paikkamerkki 5">
            <a:extLst>
              <a:ext uri="{FF2B5EF4-FFF2-40B4-BE49-F238E27FC236}">
                <a16:creationId xmlns:a16="http://schemas.microsoft.com/office/drawing/2014/main" id="{14C5EB62-B6DA-55A9-5389-42027B9CDE1A}"/>
              </a:ext>
            </a:extLst>
          </p:cNvPr>
          <p:cNvSpPr>
            <a:spLocks noGrp="1"/>
          </p:cNvSpPr>
          <p:nvPr>
            <p:ph idx="13"/>
          </p:nvPr>
        </p:nvSpPr>
        <p:spPr>
          <a:xfrm>
            <a:off x="7104887" y="1509766"/>
            <a:ext cx="4562928" cy="4475542"/>
          </a:xfrm>
        </p:spPr>
        <p:txBody>
          <a:bodyPr vert="horz" lIns="0" tIns="0" rIns="0" bIns="0" rtlCol="0" anchor="t">
            <a:noAutofit/>
          </a:bodyPr>
          <a:lstStyle/>
          <a:p>
            <a:r>
              <a:rPr lang="fi-FI" sz="1800" dirty="0"/>
              <a:t>Selvitä työpariltasi hänen osaamisensa, missä tarvitsee tukea ja perehdytystä, mikä sujuu jo</a:t>
            </a:r>
            <a:endParaRPr lang="en-US" sz="1800" dirty="0">
              <a:ea typeface="Calibri" panose="020F0502020204030204"/>
              <a:cs typeface="Calibri" panose="020F0502020204030204"/>
            </a:endParaRPr>
          </a:p>
          <a:p>
            <a:r>
              <a:rPr lang="fi-FI" sz="1800" dirty="0"/>
              <a:t>Älä tee asioita puolesta, vaan neuvo, opasta, kannusta</a:t>
            </a:r>
            <a:endParaRPr lang="fi-FI" sz="1800" dirty="0">
              <a:ea typeface="Calibri" panose="020F0502020204030204"/>
              <a:cs typeface="Calibri" panose="020F0502020204030204"/>
            </a:endParaRPr>
          </a:p>
          <a:p>
            <a:r>
              <a:rPr lang="fi-FI" sz="1800" b="1" dirty="0"/>
              <a:t>Perehdytä elbitin avulla!</a:t>
            </a:r>
            <a:endParaRPr lang="fi-FI" sz="1800" b="1" dirty="0">
              <a:ea typeface="Calibri" panose="020F0502020204030204"/>
              <a:cs typeface="Calibri" panose="020F0502020204030204"/>
            </a:endParaRPr>
          </a:p>
          <a:p>
            <a:pPr>
              <a:buFont typeface="Wingdings" panose="05000000000000000000" pitchFamily="2" charset="2"/>
              <a:buChar char="Ø"/>
            </a:pPr>
            <a:r>
              <a:rPr lang="fi-FI" sz="1800" dirty="0"/>
              <a:t> Käy asiat sieltä läpi uuden työntekijän kanssa potilascase perusteisesti, kun hoidatte potilasta</a:t>
            </a:r>
            <a:endParaRPr lang="fi-FI" sz="1800" dirty="0">
              <a:ea typeface="Calibri"/>
              <a:cs typeface="Calibri"/>
            </a:endParaRPr>
          </a:p>
          <a:p>
            <a:r>
              <a:rPr lang="fi-FI" sz="1800" b="1" dirty="0">
                <a:ea typeface="Calibri"/>
                <a:cs typeface="Calibri"/>
              </a:rPr>
              <a:t>Kuittaa perehdyttämäsi asiat </a:t>
            </a:r>
            <a:r>
              <a:rPr lang="fi-FI" sz="1800" dirty="0">
                <a:ea typeface="Calibri"/>
                <a:cs typeface="Calibri"/>
              </a:rPr>
              <a:t>perehtyjän elbitiin (jos et saa kuitattua suoraan, kirjaa kuka perehdytti, ja onko kaikki alatehtävät vai vain osa)</a:t>
            </a:r>
          </a:p>
        </p:txBody>
      </p:sp>
      <p:sp>
        <p:nvSpPr>
          <p:cNvPr id="7" name="Dian numeron paikkamerkki 6">
            <a:extLst>
              <a:ext uri="{FF2B5EF4-FFF2-40B4-BE49-F238E27FC236}">
                <a16:creationId xmlns:a16="http://schemas.microsoft.com/office/drawing/2014/main" id="{C9BF363C-32FE-224E-CAED-EC93CCE0A96E}"/>
              </a:ext>
            </a:extLst>
          </p:cNvPr>
          <p:cNvSpPr>
            <a:spLocks noGrp="1"/>
          </p:cNvSpPr>
          <p:nvPr>
            <p:ph type="sldNum" sz="quarter" idx="12"/>
          </p:nvPr>
        </p:nvSpPr>
        <p:spPr/>
        <p:txBody>
          <a:bodyPr/>
          <a:lstStyle/>
          <a:p>
            <a:fld id="{31160B98-140E-4345-B1A3-2A7247C42973}" type="slidenum">
              <a:rPr lang="fi-FI" smtClean="0"/>
              <a:t>8</a:t>
            </a:fld>
            <a:endParaRPr lang="fi-FI"/>
          </a:p>
        </p:txBody>
      </p:sp>
      <p:sp>
        <p:nvSpPr>
          <p:cNvPr id="8" name="Päivämäärän paikkamerkki 7">
            <a:extLst>
              <a:ext uri="{FF2B5EF4-FFF2-40B4-BE49-F238E27FC236}">
                <a16:creationId xmlns:a16="http://schemas.microsoft.com/office/drawing/2014/main" id="{51A180BA-F487-EFDA-6A13-996E70E37B41}"/>
              </a:ext>
            </a:extLst>
          </p:cNvPr>
          <p:cNvSpPr>
            <a:spLocks noGrp="1"/>
          </p:cNvSpPr>
          <p:nvPr>
            <p:ph type="dt" sz="half" idx="10"/>
          </p:nvPr>
        </p:nvSpPr>
        <p:spPr/>
        <p:txBody>
          <a:bodyPr/>
          <a:lstStyle/>
          <a:p>
            <a:fld id="{FED0CD43-CDC4-4483-ADCB-F95E4AF88FCB}" type="datetime1">
              <a:rPr lang="fi-FI" smtClean="0"/>
              <a:t>11.9.2025</a:t>
            </a:fld>
            <a:endParaRPr lang="fi-FI"/>
          </a:p>
        </p:txBody>
      </p:sp>
      <p:sp>
        <p:nvSpPr>
          <p:cNvPr id="9" name="Alatunnisteen paikkamerkki 8">
            <a:extLst>
              <a:ext uri="{FF2B5EF4-FFF2-40B4-BE49-F238E27FC236}">
                <a16:creationId xmlns:a16="http://schemas.microsoft.com/office/drawing/2014/main" id="{97508BCD-5AC6-E06B-AA37-7277519E479B}"/>
              </a:ext>
            </a:extLst>
          </p:cNvPr>
          <p:cNvSpPr>
            <a:spLocks noGrp="1"/>
          </p:cNvSpPr>
          <p:nvPr>
            <p:ph type="ftr" sz="quarter" idx="11"/>
          </p:nvPr>
        </p:nvSpPr>
        <p:spPr/>
        <p:txBody>
          <a:bodyPr/>
          <a:lstStyle/>
          <a:p>
            <a:endParaRPr lang="fi-FI"/>
          </a:p>
        </p:txBody>
      </p:sp>
      <p:sp>
        <p:nvSpPr>
          <p:cNvPr id="10" name="Suorakulmio 9">
            <a:extLst>
              <a:ext uri="{FF2B5EF4-FFF2-40B4-BE49-F238E27FC236}">
                <a16:creationId xmlns:a16="http://schemas.microsoft.com/office/drawing/2014/main" id="{391B7033-78F0-7535-A025-B8D2E765D69A}"/>
              </a:ext>
            </a:extLst>
          </p:cNvPr>
          <p:cNvSpPr/>
          <p:nvPr/>
        </p:nvSpPr>
        <p:spPr>
          <a:xfrm>
            <a:off x="2173102" y="5511152"/>
            <a:ext cx="7997177" cy="893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fi-FI" sz="1800">
                <a:solidFill>
                  <a:schemeClr val="accent1"/>
                </a:solidFill>
              </a:rPr>
              <a:t>Käykää yhdessä vuoron lopussa lyhyt yhteenveto vuorosta: miten päivä meni, mitä uutta/oppimista tuli, jäikö kysyttävää </a:t>
            </a:r>
          </a:p>
          <a:p>
            <a:pPr marL="285750" indent="-285750" algn="ctr">
              <a:buFont typeface="Wingdings" panose="05000000000000000000" pitchFamily="2" charset="2"/>
              <a:buChar char="Ø"/>
            </a:pPr>
            <a:r>
              <a:rPr lang="fi-FI">
                <a:solidFill>
                  <a:schemeClr val="accent1"/>
                </a:solidFill>
              </a:rPr>
              <a:t>M</a:t>
            </a:r>
            <a:r>
              <a:rPr lang="fi-FI" sz="1800">
                <a:solidFill>
                  <a:schemeClr val="accent1"/>
                </a:solidFill>
              </a:rPr>
              <a:t>olemmat antavat toisilleen rakentavaa ja positiivista palautetta</a:t>
            </a:r>
            <a:endParaRPr lang="fi-FI"/>
          </a:p>
        </p:txBody>
      </p:sp>
    </p:spTree>
    <p:extLst>
      <p:ext uri="{BB962C8B-B14F-4D97-AF65-F5344CB8AC3E}">
        <p14:creationId xmlns:p14="http://schemas.microsoft.com/office/powerpoint/2010/main" val="2625504159"/>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E387C7-32C5-34AB-A710-F43FCC168DA1}"/>
              </a:ext>
            </a:extLst>
          </p:cNvPr>
          <p:cNvSpPr>
            <a:spLocks noGrp="1"/>
          </p:cNvSpPr>
          <p:nvPr>
            <p:ph type="title"/>
          </p:nvPr>
        </p:nvSpPr>
        <p:spPr/>
        <p:txBody>
          <a:bodyPr/>
          <a:lstStyle/>
          <a:p>
            <a:r>
              <a:rPr lang="fi-FI"/>
              <a:t>Perehdytyksen vastuut ja roolit</a:t>
            </a:r>
          </a:p>
        </p:txBody>
      </p:sp>
      <p:sp>
        <p:nvSpPr>
          <p:cNvPr id="3" name="Tekstin paikkamerkki 2">
            <a:extLst>
              <a:ext uri="{FF2B5EF4-FFF2-40B4-BE49-F238E27FC236}">
                <a16:creationId xmlns:a16="http://schemas.microsoft.com/office/drawing/2014/main" id="{60AAEEDF-5703-4415-5303-CCFDAB9EB968}"/>
              </a:ext>
            </a:extLst>
          </p:cNvPr>
          <p:cNvSpPr>
            <a:spLocks noGrp="1"/>
          </p:cNvSpPr>
          <p:nvPr>
            <p:ph type="body" idx="14"/>
          </p:nvPr>
        </p:nvSpPr>
        <p:spPr>
          <a:xfrm>
            <a:off x="510986" y="1031575"/>
            <a:ext cx="4472074" cy="344969"/>
          </a:xfrm>
        </p:spPr>
        <p:txBody>
          <a:bodyPr/>
          <a:lstStyle/>
          <a:p>
            <a:r>
              <a:rPr lang="fi-FI"/>
              <a:t>Vuorovastaava</a:t>
            </a:r>
          </a:p>
        </p:txBody>
      </p:sp>
      <p:sp>
        <p:nvSpPr>
          <p:cNvPr id="4" name="Sisällön paikkamerkki 3">
            <a:extLst>
              <a:ext uri="{FF2B5EF4-FFF2-40B4-BE49-F238E27FC236}">
                <a16:creationId xmlns:a16="http://schemas.microsoft.com/office/drawing/2014/main" id="{A8CBA64C-4FBB-1675-4E7E-DCBD5BB69445}"/>
              </a:ext>
            </a:extLst>
          </p:cNvPr>
          <p:cNvSpPr>
            <a:spLocks noGrp="1"/>
          </p:cNvSpPr>
          <p:nvPr>
            <p:ph idx="1"/>
          </p:nvPr>
        </p:nvSpPr>
        <p:spPr>
          <a:xfrm>
            <a:off x="510986" y="1509766"/>
            <a:ext cx="5059304" cy="4513529"/>
          </a:xfrm>
        </p:spPr>
        <p:txBody>
          <a:bodyPr vert="horz" lIns="0" tIns="0" rIns="0" bIns="0" rtlCol="0" anchor="t">
            <a:noAutofit/>
          </a:bodyPr>
          <a:lstStyle/>
          <a:p>
            <a:r>
              <a:rPr lang="fi-FI" dirty="0"/>
              <a:t>Huomioi potilasjaossa perehdytys</a:t>
            </a:r>
          </a:p>
          <a:p>
            <a:pPr>
              <a:buFont typeface="Wingdings" panose="05000000000000000000" pitchFamily="2" charset="2"/>
              <a:buChar char="Ø"/>
            </a:pPr>
            <a:r>
              <a:rPr lang="fi-FI" dirty="0"/>
              <a:t>Vasta X-vuorot aloittava 1vko pois potilastyöstä, pelkkää yleisperehdytystä</a:t>
            </a:r>
            <a:endParaRPr lang="fi-FI" dirty="0">
              <a:ea typeface="Calibri"/>
              <a:cs typeface="Calibri"/>
            </a:endParaRPr>
          </a:p>
          <a:p>
            <a:pPr>
              <a:buFont typeface="Wingdings" panose="05000000000000000000" pitchFamily="2" charset="2"/>
              <a:buChar char="Ø"/>
            </a:pPr>
            <a:r>
              <a:rPr lang="fi-FI" dirty="0"/>
              <a:t>X-vuorojen jatkuessa potilastyöhön, mutta pois vahvuudesta </a:t>
            </a:r>
            <a:endParaRPr lang="fi-FI" dirty="0">
              <a:ea typeface="Calibri"/>
              <a:cs typeface="Calibri"/>
            </a:endParaRPr>
          </a:p>
          <a:p>
            <a:r>
              <a:rPr lang="fi-FI" dirty="0" err="1"/>
              <a:t>Tp</a:t>
            </a:r>
            <a:r>
              <a:rPr lang="fi-FI" dirty="0"/>
              <a:t>-vaiheessa nimeä työpari perehtyjälle joka työvuoroon, ei saa jättää yksin!</a:t>
            </a:r>
            <a:endParaRPr lang="fi-FI" dirty="0">
              <a:ea typeface="Calibri"/>
              <a:cs typeface="Calibri"/>
            </a:endParaRPr>
          </a:p>
          <a:p>
            <a:r>
              <a:rPr lang="fi-FI" dirty="0"/>
              <a:t>Tiimityömallissa työparien määrän huomiointi tiimissä (tiimiin tasaisesti osaamista eli uusia ja kokeneita!)</a:t>
            </a:r>
            <a:endParaRPr lang="fi-FI" dirty="0">
              <a:ea typeface="Calibri"/>
              <a:cs typeface="Calibri"/>
            </a:endParaRPr>
          </a:p>
          <a:p>
            <a:r>
              <a:rPr lang="fi-FI" dirty="0"/>
              <a:t>Huomioi perehtyjän osaaminen, ks. perehdytyskansion lomakkeet, elbit</a:t>
            </a:r>
            <a:endParaRPr lang="fi-FI" dirty="0">
              <a:solidFill>
                <a:srgbClr val="255B92"/>
              </a:solidFill>
              <a:ea typeface="Calibri"/>
              <a:cs typeface="Calibri"/>
            </a:endParaRPr>
          </a:p>
        </p:txBody>
      </p:sp>
      <p:sp>
        <p:nvSpPr>
          <p:cNvPr id="5" name="Tekstin paikkamerkki 4">
            <a:extLst>
              <a:ext uri="{FF2B5EF4-FFF2-40B4-BE49-F238E27FC236}">
                <a16:creationId xmlns:a16="http://schemas.microsoft.com/office/drawing/2014/main" id="{483EF4B3-45FA-2E68-9671-97518AC280BD}"/>
              </a:ext>
            </a:extLst>
          </p:cNvPr>
          <p:cNvSpPr>
            <a:spLocks noGrp="1"/>
          </p:cNvSpPr>
          <p:nvPr>
            <p:ph type="body" sz="quarter" idx="3"/>
          </p:nvPr>
        </p:nvSpPr>
        <p:spPr>
          <a:xfrm>
            <a:off x="7104887" y="1090836"/>
            <a:ext cx="4472075" cy="344969"/>
          </a:xfrm>
        </p:spPr>
        <p:txBody>
          <a:bodyPr/>
          <a:lstStyle/>
          <a:p>
            <a:r>
              <a:rPr lang="fi-FI"/>
              <a:t>Esihenkilö</a:t>
            </a:r>
          </a:p>
        </p:txBody>
      </p:sp>
      <p:sp>
        <p:nvSpPr>
          <p:cNvPr id="6" name="Sisällön paikkamerkki 5">
            <a:extLst>
              <a:ext uri="{FF2B5EF4-FFF2-40B4-BE49-F238E27FC236}">
                <a16:creationId xmlns:a16="http://schemas.microsoft.com/office/drawing/2014/main" id="{14C5EB62-B6DA-55A9-5389-42027B9CDE1A}"/>
              </a:ext>
            </a:extLst>
          </p:cNvPr>
          <p:cNvSpPr>
            <a:spLocks noGrp="1"/>
          </p:cNvSpPr>
          <p:nvPr>
            <p:ph idx="13"/>
          </p:nvPr>
        </p:nvSpPr>
        <p:spPr>
          <a:xfrm>
            <a:off x="7104887" y="1509766"/>
            <a:ext cx="4572000" cy="3423257"/>
          </a:xfrm>
        </p:spPr>
        <p:txBody>
          <a:bodyPr vert="horz" lIns="0" tIns="0" rIns="0" bIns="0" rtlCol="0" anchor="t">
            <a:noAutofit/>
          </a:bodyPr>
          <a:lstStyle/>
          <a:p>
            <a:r>
              <a:rPr lang="fi-FI"/>
              <a:t>Seuraa perehdytystä</a:t>
            </a:r>
          </a:p>
          <a:p>
            <a:r>
              <a:rPr lang="fi-FI"/>
              <a:t>On aktiivisessa vuorovaikutuksessa vuorovastaavan kanssa perehtyjien tilanteesta</a:t>
            </a:r>
            <a:endParaRPr lang="en-US"/>
          </a:p>
          <a:p>
            <a:r>
              <a:rPr lang="fi-FI"/>
              <a:t>Käy keskusteluja perehtyjän kanssa osaamisen kehittymisestä </a:t>
            </a:r>
          </a:p>
          <a:p>
            <a:r>
              <a:rPr lang="fi-FI"/>
              <a:t>Suunnittelee tarvittavia oppimista tukevia toimia </a:t>
            </a:r>
            <a:endParaRPr lang="fi-FI">
              <a:ea typeface="Calibri"/>
              <a:cs typeface="Calibri"/>
            </a:endParaRPr>
          </a:p>
          <a:p>
            <a:endParaRPr lang="fi-FI"/>
          </a:p>
          <a:p>
            <a:endParaRPr lang="fi-FI"/>
          </a:p>
        </p:txBody>
      </p:sp>
      <p:sp>
        <p:nvSpPr>
          <p:cNvPr id="7" name="Dian numeron paikkamerkki 6">
            <a:extLst>
              <a:ext uri="{FF2B5EF4-FFF2-40B4-BE49-F238E27FC236}">
                <a16:creationId xmlns:a16="http://schemas.microsoft.com/office/drawing/2014/main" id="{C9BF363C-32FE-224E-CAED-EC93CCE0A96E}"/>
              </a:ext>
            </a:extLst>
          </p:cNvPr>
          <p:cNvSpPr>
            <a:spLocks noGrp="1"/>
          </p:cNvSpPr>
          <p:nvPr>
            <p:ph type="sldNum" sz="quarter" idx="12"/>
          </p:nvPr>
        </p:nvSpPr>
        <p:spPr/>
        <p:txBody>
          <a:bodyPr/>
          <a:lstStyle/>
          <a:p>
            <a:fld id="{31160B98-140E-4345-B1A3-2A7247C42973}" type="slidenum">
              <a:rPr lang="fi-FI" smtClean="0"/>
              <a:t>9</a:t>
            </a:fld>
            <a:endParaRPr lang="fi-FI"/>
          </a:p>
        </p:txBody>
      </p:sp>
      <p:sp>
        <p:nvSpPr>
          <p:cNvPr id="8" name="Päivämäärän paikkamerkki 7">
            <a:extLst>
              <a:ext uri="{FF2B5EF4-FFF2-40B4-BE49-F238E27FC236}">
                <a16:creationId xmlns:a16="http://schemas.microsoft.com/office/drawing/2014/main" id="{51A180BA-F487-EFDA-6A13-996E70E37B41}"/>
              </a:ext>
            </a:extLst>
          </p:cNvPr>
          <p:cNvSpPr>
            <a:spLocks noGrp="1"/>
          </p:cNvSpPr>
          <p:nvPr>
            <p:ph type="dt" sz="half" idx="10"/>
          </p:nvPr>
        </p:nvSpPr>
        <p:spPr/>
        <p:txBody>
          <a:bodyPr/>
          <a:lstStyle/>
          <a:p>
            <a:fld id="{FED0CD43-CDC4-4483-ADCB-F95E4AF88FCB}" type="datetime1">
              <a:rPr lang="fi-FI" smtClean="0"/>
              <a:t>11.9.2025</a:t>
            </a:fld>
            <a:endParaRPr lang="fi-FI"/>
          </a:p>
        </p:txBody>
      </p:sp>
      <p:sp>
        <p:nvSpPr>
          <p:cNvPr id="9" name="Alatunnisteen paikkamerkki 8">
            <a:extLst>
              <a:ext uri="{FF2B5EF4-FFF2-40B4-BE49-F238E27FC236}">
                <a16:creationId xmlns:a16="http://schemas.microsoft.com/office/drawing/2014/main" id="{97508BCD-5AC6-E06B-AA37-7277519E479B}"/>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86108112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Hyvaks-teema">
  <a:themeElements>
    <a:clrScheme name="Hyvaks">
      <a:dk1>
        <a:sysClr val="windowText" lastClr="000000"/>
      </a:dk1>
      <a:lt1>
        <a:sysClr val="window" lastClr="FFFFFF"/>
      </a:lt1>
      <a:dk2>
        <a:srgbClr val="255B92"/>
      </a:dk2>
      <a:lt2>
        <a:srgbClr val="EBDCA6"/>
      </a:lt2>
      <a:accent1>
        <a:srgbClr val="255B92"/>
      </a:accent1>
      <a:accent2>
        <a:srgbClr val="B3D384"/>
      </a:accent2>
      <a:accent3>
        <a:srgbClr val="FFCCCC"/>
      </a:accent3>
      <a:accent4>
        <a:srgbClr val="B8CCEA"/>
      </a:accent4>
      <a:accent5>
        <a:srgbClr val="225400"/>
      </a:accent5>
      <a:accent6>
        <a:srgbClr val="F28A0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owerpoint_Keski-Suomen_hyvinvointialue_30052023_oikea.pptx" id="{33D9ED33-22FF-4F9C-A49C-AF48D5871742}" vid="{2288655A-6517-4DD0-9C95-A8986147DE2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F62053C11C02C4BB23154047E67197B" ma:contentTypeVersion="3" ma:contentTypeDescription="Luo uusi asiakirja." ma:contentTypeScope="" ma:versionID="26502e42a5083be26857959d8da95805">
  <xsd:schema xmlns:xsd="http://www.w3.org/2001/XMLSchema" xmlns:xs="http://www.w3.org/2001/XMLSchema" xmlns:p="http://schemas.microsoft.com/office/2006/metadata/properties" xmlns:ns2="5b7fd68f-362d-42f5-a35c-a4407bf5eb0b" targetNamespace="http://schemas.microsoft.com/office/2006/metadata/properties" ma:root="true" ma:fieldsID="c2e25dd22ec5cbbaf628e62a94dd05dc" ns2:_="">
    <xsd:import namespace="5b7fd68f-362d-42f5-a35c-a4407bf5eb0b"/>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fd68f-362d-42f5-a35c-a4407bf5e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38E04F-A115-4A45-A033-4F0AFDBD4296}">
  <ds:schemaRefs>
    <ds:schemaRef ds:uri="5b7fd68f-362d-42f5-a35c-a4407bf5eb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44167C-BE1D-473F-A878-71EF9D471C79}">
  <ds:schemaRefs>
    <ds:schemaRef ds:uri="http://schemas.microsoft.com/sharepoint/v3/contenttype/forms"/>
  </ds:schemaRefs>
</ds:datastoreItem>
</file>

<file path=customXml/itemProps3.xml><?xml version="1.0" encoding="utf-8"?>
<ds:datastoreItem xmlns:ds="http://schemas.openxmlformats.org/officeDocument/2006/customXml" ds:itemID="{974DF0D9-A9F5-4239-8C24-5198E57F63BF}">
  <ds:schemaRefs>
    <ds:schemaRef ds:uri="5b7fd68f-362d-42f5-a35c-a4407bf5eb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Powerpoint_Keski-Suomen_hyvinvointialue</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Hyvaks-teema</vt:lpstr>
      <vt:lpstr>Perehdytys Teho- ja valvonta-osastolla</vt:lpstr>
      <vt:lpstr>Teho- ja valvontaosasto on mukana STM 2025 vetoa- ja pitoa valmennuksessa  </vt:lpstr>
      <vt:lpstr>Miksi perehdytys on tärkeää</vt:lpstr>
      <vt:lpstr>Perehdytys teho- ja valvontaosastolla</vt:lpstr>
      <vt:lpstr>Intro elbit</vt:lpstr>
      <vt:lpstr>Intro elbit</vt:lpstr>
      <vt:lpstr>Perehdytys teho- ja valvontaosastolla</vt:lpstr>
      <vt:lpstr>Perehdytyksen vastuut ja roolit</vt:lpstr>
      <vt:lpstr>Perehdytyksen vastuut ja roolit</vt:lpstr>
      <vt:lpstr>Perehdytys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Perehdytys Teho- ja valvonta-osastolla</dc:title>
  <dc:creator>Kivelä Marika</dc:creator>
  <cp:revision>45</cp:revision>
  <dcterms:created xsi:type="dcterms:W3CDTF">2025-02-04T07:22:14Z</dcterms:created>
  <dcterms:modified xsi:type="dcterms:W3CDTF">2025-09-11T12:28:35Z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0x0101001F62053C11C02C4BB23154047E67197B</vt:lpwstr>
  </property>
</Properties>
</file>