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63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FA57A8-45C2-76E5-B040-20CDB81DB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C3FB185-0C24-D541-0185-C135D46CA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D4A1C4-D720-7611-87D0-A255FAD1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5147692-D34C-08BA-6506-324B90BB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6D383F-8AD4-2D8E-7CA7-B54F70B01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704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BC2B43-0DBB-E291-2CED-74A15D90E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9DE6772-5DAB-DBFB-9014-11C755A99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7F1096-0C69-C94A-A5A8-A0C0EA76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488933-E7DD-C182-8054-DB76A332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CE5A0E-A295-5BAC-5EDA-FFFDD332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777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F2A7F3B-5C11-832C-23D6-4967AAF6C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C382136-BEF6-6C9E-3ED8-56EEB0A23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526538-9E57-6D42-5259-C2C724F2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F7AC6C-1AB6-8929-10AB-8DE07D3E2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FA63A9C-6C72-2883-5625-F6F0B6A06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45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329389-9FA4-BC07-C2C5-F1C41585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3BD463-9C6B-B9B8-58BE-6C28579E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B5E30E-F0D5-0652-0B69-5C00813A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25E620-B7B9-A0D8-E1CE-13CED678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CCD01B-FFB5-DD15-9D1B-BA752490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90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359CE0-A959-3535-512E-64863554F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BEDCDC3-F960-B8AB-D43C-F53122C65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8206603-C0E0-1959-F290-419344D55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FFE900-6097-BE8B-5B4B-DF34E004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FED13F-1746-6D82-0115-E2F8D5537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98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16CAE3-6952-71DB-FB18-09A9154A3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2F371A-5CA9-E682-C761-6A53F6C5A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83D3F30-81EB-312D-35BC-998A2D3A6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9229133-A5D9-10B9-E230-7ECB458A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2D9C64-1260-6AF6-3A80-19A01D92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F9438A4-FEF0-BEBB-2797-8FDB0B844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696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735044-C1AD-A622-E673-5E4FB5EBF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3DFF1FC-4435-3CAC-A165-CCE68CBEF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98F3EF-994B-A031-16AD-AC62A59F9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A81ADCA-C086-A600-D574-06BF64E72B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ED6120A-371F-0E2B-3461-0CEB813A3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CB215B6-2BAA-083F-19E1-5233C1054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BBBFEF6-BD36-6AD3-2EEC-8B4C232A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97F0FFF-F1CF-168E-E84A-E3C5EA4F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05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3387F7-1E41-40C7-10F9-24EF3A9E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485A749-80D9-699E-8E5C-A2D72FC3D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246B893-280A-2645-7E04-E669905B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F89FE20-B1D8-7C60-D915-E7BAC0E39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50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19EECE5-679C-DCB5-CE7B-2692B62E8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82EE019-F919-38FA-E7E3-B35CC93B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7F86F45-249D-4B84-DFDA-2275FBB5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485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32A389-0F6D-BC49-B4E7-CB9559DAF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EBEA72-C5D3-AF07-AA47-852318A44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1A55731-4B61-DD0A-00C2-465E95C79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F01F21B-0CD3-CA29-C36F-4AFAF4A4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2679D61-E384-7D71-A65C-957394600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34B15E4-EEE4-03B2-BDAA-181426BB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355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952EC3-8C30-E84A-0F85-55384DE71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60F3125-0628-903F-CCDE-AC8C4E014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C375751-8BE8-3B8E-F2EC-FA60DF1A8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FDE1483-625B-D105-5364-5E3A321F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B640616-285A-4CED-FAA7-4A0580F2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B2020D6-B262-8561-B3D2-3058F2AA0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342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01DBBE5-DA71-D471-0F41-2BABF22A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9E3383-BCB3-4735-0FD5-04E66AD58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392139-6F81-6246-68A0-BDA50FDD7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30641A-E155-417F-A4B8-9A13FB6BBC5F}" type="datetimeFigureOut">
              <a:rPr lang="fi-FI" smtClean="0"/>
              <a:t>26.9.2025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B2E0AE4-57A8-15ED-A7D0-F2F0F9AB3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DBD835-68A9-80DC-147F-124EF2A66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82E31D-FF50-4AFB-9D9B-6072B519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75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Nuoli: Taipunut 30">
            <a:extLst>
              <a:ext uri="{FF2B5EF4-FFF2-40B4-BE49-F238E27FC236}">
                <a16:creationId xmlns:a16="http://schemas.microsoft.com/office/drawing/2014/main" id="{C4960699-3BA0-AD64-5977-F4788B2A26E5}"/>
              </a:ext>
            </a:extLst>
          </p:cNvPr>
          <p:cNvSpPr/>
          <p:nvPr/>
        </p:nvSpPr>
        <p:spPr>
          <a:xfrm rot="16200000">
            <a:off x="790419" y="3906726"/>
            <a:ext cx="2149572" cy="1470241"/>
          </a:xfrm>
          <a:prstGeom prst="bentArrow">
            <a:avLst>
              <a:gd name="adj1" fmla="val 26546"/>
              <a:gd name="adj2" fmla="val 25000"/>
              <a:gd name="adj3" fmla="val 0"/>
              <a:gd name="adj4" fmla="val 4608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Nuoli: Taipunut 29">
            <a:extLst>
              <a:ext uri="{FF2B5EF4-FFF2-40B4-BE49-F238E27FC236}">
                <a16:creationId xmlns:a16="http://schemas.microsoft.com/office/drawing/2014/main" id="{6D3A765C-D229-342D-FE2A-A508CE641353}"/>
              </a:ext>
            </a:extLst>
          </p:cNvPr>
          <p:cNvSpPr/>
          <p:nvPr/>
        </p:nvSpPr>
        <p:spPr>
          <a:xfrm>
            <a:off x="1295477" y="3281751"/>
            <a:ext cx="3714607" cy="688756"/>
          </a:xfrm>
          <a:prstGeom prst="bentArrow">
            <a:avLst>
              <a:gd name="adj1" fmla="val 56666"/>
              <a:gd name="adj2" fmla="val 28333"/>
              <a:gd name="adj3" fmla="val 25000"/>
              <a:gd name="adj4" fmla="val 4375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Nuoli: Taipunut 28">
            <a:extLst>
              <a:ext uri="{FF2B5EF4-FFF2-40B4-BE49-F238E27FC236}">
                <a16:creationId xmlns:a16="http://schemas.microsoft.com/office/drawing/2014/main" id="{8F07FD00-DFD6-5448-B0B7-E035F7EA9380}"/>
              </a:ext>
            </a:extLst>
          </p:cNvPr>
          <p:cNvSpPr/>
          <p:nvPr/>
        </p:nvSpPr>
        <p:spPr>
          <a:xfrm rot="5400000">
            <a:off x="9489411" y="2096322"/>
            <a:ext cx="1654612" cy="1460195"/>
          </a:xfrm>
          <a:prstGeom prst="bentArrow">
            <a:avLst>
              <a:gd name="adj1" fmla="val 25798"/>
              <a:gd name="adj2" fmla="val 24671"/>
              <a:gd name="adj3" fmla="val 25000"/>
              <a:gd name="adj4" fmla="val 4375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A0606FC6-EE86-6B00-2D10-8278682F85DD}"/>
              </a:ext>
            </a:extLst>
          </p:cNvPr>
          <p:cNvSpPr/>
          <p:nvPr/>
        </p:nvSpPr>
        <p:spPr>
          <a:xfrm>
            <a:off x="2504281" y="5323883"/>
            <a:ext cx="2997760" cy="39583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Vuokaaviosymboli: Tallennettu tieto 27">
            <a:extLst>
              <a:ext uri="{FF2B5EF4-FFF2-40B4-BE49-F238E27FC236}">
                <a16:creationId xmlns:a16="http://schemas.microsoft.com/office/drawing/2014/main" id="{1152A1BD-D6E0-0B8C-7F05-81DC5FB381E3}"/>
              </a:ext>
            </a:extLst>
          </p:cNvPr>
          <p:cNvSpPr/>
          <p:nvPr/>
        </p:nvSpPr>
        <p:spPr>
          <a:xfrm rot="10800000">
            <a:off x="9226523" y="5295454"/>
            <a:ext cx="2179359" cy="397724"/>
          </a:xfrm>
          <a:prstGeom prst="flowChartOnlineStorage">
            <a:avLst/>
          </a:prstGeom>
          <a:solidFill>
            <a:srgbClr val="0092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009246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CF584BB1-6E8C-46E1-2A1A-76D34EEB4A54}"/>
              </a:ext>
            </a:extLst>
          </p:cNvPr>
          <p:cNvSpPr/>
          <p:nvPr/>
        </p:nvSpPr>
        <p:spPr>
          <a:xfrm>
            <a:off x="5398566" y="5322617"/>
            <a:ext cx="2179360" cy="3977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8A44EC02-A797-5BB2-E39D-B4F6D1D4FF17}"/>
              </a:ext>
            </a:extLst>
          </p:cNvPr>
          <p:cNvSpPr/>
          <p:nvPr/>
        </p:nvSpPr>
        <p:spPr>
          <a:xfrm>
            <a:off x="7474344" y="5303496"/>
            <a:ext cx="2179360" cy="408804"/>
          </a:xfrm>
          <a:prstGeom prst="rect">
            <a:avLst/>
          </a:prstGeom>
          <a:solidFill>
            <a:srgbClr val="0092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4C728B64-5E9A-834B-2509-F02ED82CC4AD}"/>
              </a:ext>
            </a:extLst>
          </p:cNvPr>
          <p:cNvSpPr/>
          <p:nvPr/>
        </p:nvSpPr>
        <p:spPr>
          <a:xfrm>
            <a:off x="4791891" y="3290335"/>
            <a:ext cx="2896788" cy="3895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6A301275-7A34-E054-71E9-98ED7A65BFFF}"/>
              </a:ext>
            </a:extLst>
          </p:cNvPr>
          <p:cNvSpPr/>
          <p:nvPr/>
        </p:nvSpPr>
        <p:spPr>
          <a:xfrm>
            <a:off x="7556146" y="3286502"/>
            <a:ext cx="2997784" cy="3770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61065674-F7C7-FB9A-4ADE-9F8B75E3CCC5}"/>
              </a:ext>
            </a:extLst>
          </p:cNvPr>
          <p:cNvSpPr/>
          <p:nvPr/>
        </p:nvSpPr>
        <p:spPr>
          <a:xfrm>
            <a:off x="7330055" y="2008975"/>
            <a:ext cx="2179360" cy="3770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E12F11FF-7F5D-1D61-2666-C7EB4A5795D2}"/>
              </a:ext>
            </a:extLst>
          </p:cNvPr>
          <p:cNvSpPr/>
          <p:nvPr/>
        </p:nvSpPr>
        <p:spPr>
          <a:xfrm>
            <a:off x="1677210" y="2009919"/>
            <a:ext cx="5654693" cy="37707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FF0000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Vuokaaviosymboli: Tallennettu tieto 19">
            <a:extLst>
              <a:ext uri="{FF2B5EF4-FFF2-40B4-BE49-F238E27FC236}">
                <a16:creationId xmlns:a16="http://schemas.microsoft.com/office/drawing/2014/main" id="{F44D8821-F728-759C-25E5-DE92EBC3E308}"/>
              </a:ext>
            </a:extLst>
          </p:cNvPr>
          <p:cNvSpPr/>
          <p:nvPr/>
        </p:nvSpPr>
        <p:spPr>
          <a:xfrm>
            <a:off x="741447" y="2007916"/>
            <a:ext cx="1708515" cy="377073"/>
          </a:xfrm>
          <a:prstGeom prst="flowChartOnlineStorag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009246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2CCD7CC-DA44-0D01-A305-34A1D561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553368"/>
            <a:ext cx="11234738" cy="787400"/>
          </a:xfrm>
        </p:spPr>
        <p:txBody>
          <a:bodyPr>
            <a:normAutofit/>
          </a:bodyPr>
          <a:lstStyle/>
          <a:p>
            <a:r>
              <a:rPr lang="fi-FI"/>
              <a:t>Palvelupolku</a:t>
            </a:r>
            <a:endParaRPr lang="fi-FI" dirty="0"/>
          </a:p>
        </p:txBody>
      </p:sp>
      <p:grpSp>
        <p:nvGrpSpPr>
          <p:cNvPr id="32" name="Ryhmä 31">
            <a:extLst>
              <a:ext uri="{FF2B5EF4-FFF2-40B4-BE49-F238E27FC236}">
                <a16:creationId xmlns:a16="http://schemas.microsoft.com/office/drawing/2014/main" id="{F67CF9BC-15D9-DF06-D118-A7D74E49C838}"/>
              </a:ext>
            </a:extLst>
          </p:cNvPr>
          <p:cNvGrpSpPr/>
          <p:nvPr/>
        </p:nvGrpSpPr>
        <p:grpSpPr>
          <a:xfrm>
            <a:off x="1025535" y="1742284"/>
            <a:ext cx="817797" cy="787400"/>
            <a:chOff x="1355193" y="1776694"/>
            <a:chExt cx="817797" cy="787400"/>
          </a:xfrm>
        </p:grpSpPr>
        <p:sp>
          <p:nvSpPr>
            <p:cNvPr id="7" name="Ellipsi 6">
              <a:extLst>
                <a:ext uri="{FF2B5EF4-FFF2-40B4-BE49-F238E27FC236}">
                  <a16:creationId xmlns:a16="http://schemas.microsoft.com/office/drawing/2014/main" id="{E573B50A-B768-BB9E-0761-0D16FB03F899}"/>
                </a:ext>
              </a:extLst>
            </p:cNvPr>
            <p:cNvSpPr/>
            <p:nvPr/>
          </p:nvSpPr>
          <p:spPr>
            <a:xfrm>
              <a:off x="1355193" y="1776694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33" name="Kuva 32" descr="Asiakirja ääriviiva">
              <a:extLst>
                <a:ext uri="{FF2B5EF4-FFF2-40B4-BE49-F238E27FC236}">
                  <a16:creationId xmlns:a16="http://schemas.microsoft.com/office/drawing/2014/main" id="{38294449-801F-4174-83CF-37245BF26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1514461" y="1899410"/>
              <a:ext cx="541967" cy="541967"/>
            </a:xfrm>
            <a:prstGeom prst="rect">
              <a:avLst/>
            </a:prstGeom>
          </p:spPr>
        </p:pic>
      </p:grpSp>
      <p:grpSp>
        <p:nvGrpSpPr>
          <p:cNvPr id="36" name="Ryhmä 35">
            <a:extLst>
              <a:ext uri="{FF2B5EF4-FFF2-40B4-BE49-F238E27FC236}">
                <a16:creationId xmlns:a16="http://schemas.microsoft.com/office/drawing/2014/main" id="{4F735BFE-BC0A-C1AF-77B0-93B389BD8777}"/>
              </a:ext>
            </a:extLst>
          </p:cNvPr>
          <p:cNvGrpSpPr/>
          <p:nvPr/>
        </p:nvGrpSpPr>
        <p:grpSpPr>
          <a:xfrm>
            <a:off x="10333947" y="1791862"/>
            <a:ext cx="817797" cy="787400"/>
            <a:chOff x="4629325" y="1776694"/>
            <a:chExt cx="817797" cy="787400"/>
          </a:xfrm>
        </p:grpSpPr>
        <p:sp>
          <p:nvSpPr>
            <p:cNvPr id="12" name="Ellipsi 11">
              <a:extLst>
                <a:ext uri="{FF2B5EF4-FFF2-40B4-BE49-F238E27FC236}">
                  <a16:creationId xmlns:a16="http://schemas.microsoft.com/office/drawing/2014/main" id="{6E3FEF72-F0BA-2404-689D-9DD08F3EC02D}"/>
                </a:ext>
              </a:extLst>
            </p:cNvPr>
            <p:cNvSpPr/>
            <p:nvPr/>
          </p:nvSpPr>
          <p:spPr>
            <a:xfrm>
              <a:off x="4629325" y="1776694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37" name="Kuva 36" descr="Päiväkalenteri ääriviiva">
              <a:extLst>
                <a:ext uri="{FF2B5EF4-FFF2-40B4-BE49-F238E27FC236}">
                  <a16:creationId xmlns:a16="http://schemas.microsoft.com/office/drawing/2014/main" id="{2DD6EF6A-EE7E-5D4E-B297-C8ACF1992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744167" y="1851156"/>
              <a:ext cx="600826" cy="600826"/>
            </a:xfrm>
            <a:prstGeom prst="rect">
              <a:avLst/>
            </a:prstGeom>
          </p:spPr>
        </p:pic>
      </p:grpSp>
      <p:grpSp>
        <p:nvGrpSpPr>
          <p:cNvPr id="34" name="Ryhmä 33">
            <a:extLst>
              <a:ext uri="{FF2B5EF4-FFF2-40B4-BE49-F238E27FC236}">
                <a16:creationId xmlns:a16="http://schemas.microsoft.com/office/drawing/2014/main" id="{E06854CD-C1AD-6AD6-3E31-A7B8AC92EB00}"/>
              </a:ext>
            </a:extLst>
          </p:cNvPr>
          <p:cNvGrpSpPr/>
          <p:nvPr/>
        </p:nvGrpSpPr>
        <p:grpSpPr>
          <a:xfrm>
            <a:off x="6635278" y="1745078"/>
            <a:ext cx="817797" cy="787400"/>
            <a:chOff x="2718847" y="1781845"/>
            <a:chExt cx="817797" cy="787400"/>
          </a:xfrm>
        </p:grpSpPr>
        <p:sp>
          <p:nvSpPr>
            <p:cNvPr id="11" name="Ellipsi 10">
              <a:extLst>
                <a:ext uri="{FF2B5EF4-FFF2-40B4-BE49-F238E27FC236}">
                  <a16:creationId xmlns:a16="http://schemas.microsoft.com/office/drawing/2014/main" id="{A27FBF66-7180-FD9D-94B3-0577DBAB8BF8}"/>
                </a:ext>
              </a:extLst>
            </p:cNvPr>
            <p:cNvSpPr/>
            <p:nvPr/>
          </p:nvSpPr>
          <p:spPr>
            <a:xfrm>
              <a:off x="2718847" y="1781845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39" name="Kuva 38" descr="Johtajisto ääriviiva">
              <a:extLst>
                <a:ext uri="{FF2B5EF4-FFF2-40B4-BE49-F238E27FC236}">
                  <a16:creationId xmlns:a16="http://schemas.microsoft.com/office/drawing/2014/main" id="{7D84CB2F-E8CF-D173-ABF0-C258C4956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98962" y="1809841"/>
              <a:ext cx="681294" cy="681294"/>
            </a:xfrm>
            <a:prstGeom prst="rect">
              <a:avLst/>
            </a:prstGeom>
          </p:spPr>
        </p:pic>
      </p:grpSp>
      <p:grpSp>
        <p:nvGrpSpPr>
          <p:cNvPr id="56" name="Ryhmä 55">
            <a:extLst>
              <a:ext uri="{FF2B5EF4-FFF2-40B4-BE49-F238E27FC236}">
                <a16:creationId xmlns:a16="http://schemas.microsoft.com/office/drawing/2014/main" id="{5C961697-F2CA-15B0-59A8-C5841252712F}"/>
              </a:ext>
            </a:extLst>
          </p:cNvPr>
          <p:cNvGrpSpPr/>
          <p:nvPr/>
        </p:nvGrpSpPr>
        <p:grpSpPr>
          <a:xfrm>
            <a:off x="9056548" y="1724210"/>
            <a:ext cx="817797" cy="787400"/>
            <a:chOff x="1124123" y="3629166"/>
            <a:chExt cx="817797" cy="787400"/>
          </a:xfrm>
        </p:grpSpPr>
        <p:sp>
          <p:nvSpPr>
            <p:cNvPr id="15" name="Ellipsi 14">
              <a:extLst>
                <a:ext uri="{FF2B5EF4-FFF2-40B4-BE49-F238E27FC236}">
                  <a16:creationId xmlns:a16="http://schemas.microsoft.com/office/drawing/2014/main" id="{263FFA5D-1B0E-597E-5416-E876737C504E}"/>
                </a:ext>
              </a:extLst>
            </p:cNvPr>
            <p:cNvSpPr/>
            <p:nvPr/>
          </p:nvSpPr>
          <p:spPr>
            <a:xfrm>
              <a:off x="1124123" y="3629166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45" name="Kuva 44" descr="Käyttöliittymä käyttökokemus ääriviiva">
              <a:extLst>
                <a:ext uri="{FF2B5EF4-FFF2-40B4-BE49-F238E27FC236}">
                  <a16:creationId xmlns:a16="http://schemas.microsoft.com/office/drawing/2014/main" id="{B4BE9BA2-DAE9-D301-F356-AFF2B96206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05681" y="3753767"/>
              <a:ext cx="639820" cy="639820"/>
            </a:xfrm>
            <a:prstGeom prst="rect">
              <a:avLst/>
            </a:prstGeom>
          </p:spPr>
        </p:pic>
      </p:grpSp>
      <p:grpSp>
        <p:nvGrpSpPr>
          <p:cNvPr id="44" name="Ryhmä 43">
            <a:extLst>
              <a:ext uri="{FF2B5EF4-FFF2-40B4-BE49-F238E27FC236}">
                <a16:creationId xmlns:a16="http://schemas.microsoft.com/office/drawing/2014/main" id="{F4A72B59-1E77-66E9-2A86-726E6B12657A}"/>
              </a:ext>
            </a:extLst>
          </p:cNvPr>
          <p:cNvGrpSpPr/>
          <p:nvPr/>
        </p:nvGrpSpPr>
        <p:grpSpPr>
          <a:xfrm>
            <a:off x="1108843" y="3359801"/>
            <a:ext cx="817797" cy="787400"/>
            <a:chOff x="2718847" y="1781845"/>
            <a:chExt cx="817797" cy="787400"/>
          </a:xfrm>
        </p:grpSpPr>
        <p:sp>
          <p:nvSpPr>
            <p:cNvPr id="46" name="Ellipsi 45">
              <a:extLst>
                <a:ext uri="{FF2B5EF4-FFF2-40B4-BE49-F238E27FC236}">
                  <a16:creationId xmlns:a16="http://schemas.microsoft.com/office/drawing/2014/main" id="{C337B131-5FB6-1FFF-6429-9DF4A936D834}"/>
                </a:ext>
              </a:extLst>
            </p:cNvPr>
            <p:cNvSpPr/>
            <p:nvPr/>
          </p:nvSpPr>
          <p:spPr>
            <a:xfrm>
              <a:off x="2718847" y="1781845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52" name="Kuva 51" descr="Johtajisto ääriviiva">
              <a:extLst>
                <a:ext uri="{FF2B5EF4-FFF2-40B4-BE49-F238E27FC236}">
                  <a16:creationId xmlns:a16="http://schemas.microsoft.com/office/drawing/2014/main" id="{4BBB1758-C0D3-D4BC-42A3-77E8BB5B3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98962" y="1809841"/>
              <a:ext cx="681294" cy="681294"/>
            </a:xfrm>
            <a:prstGeom prst="rect">
              <a:avLst/>
            </a:prstGeom>
          </p:spPr>
        </p:pic>
      </p:grpSp>
      <p:grpSp>
        <p:nvGrpSpPr>
          <p:cNvPr id="9" name="Ryhmä 8">
            <a:extLst>
              <a:ext uri="{FF2B5EF4-FFF2-40B4-BE49-F238E27FC236}">
                <a16:creationId xmlns:a16="http://schemas.microsoft.com/office/drawing/2014/main" id="{4588D316-B903-9902-A94C-63B408131BEC}"/>
              </a:ext>
            </a:extLst>
          </p:cNvPr>
          <p:cNvGrpSpPr/>
          <p:nvPr/>
        </p:nvGrpSpPr>
        <p:grpSpPr>
          <a:xfrm>
            <a:off x="3594850" y="1706316"/>
            <a:ext cx="817797" cy="787400"/>
            <a:chOff x="1355193" y="1776694"/>
            <a:chExt cx="817797" cy="787400"/>
          </a:xfrm>
        </p:grpSpPr>
        <p:sp>
          <p:nvSpPr>
            <p:cNvPr id="18" name="Ellipsi 17">
              <a:extLst>
                <a:ext uri="{FF2B5EF4-FFF2-40B4-BE49-F238E27FC236}">
                  <a16:creationId xmlns:a16="http://schemas.microsoft.com/office/drawing/2014/main" id="{235E7C03-160F-154B-B90D-DC47DB1F42CD}"/>
                </a:ext>
              </a:extLst>
            </p:cNvPr>
            <p:cNvSpPr/>
            <p:nvPr/>
          </p:nvSpPr>
          <p:spPr>
            <a:xfrm>
              <a:off x="1355193" y="1776694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48" name="Ryhmä 47">
              <a:extLst>
                <a:ext uri="{FF2B5EF4-FFF2-40B4-BE49-F238E27FC236}">
                  <a16:creationId xmlns:a16="http://schemas.microsoft.com/office/drawing/2014/main" id="{57EB38C5-5C10-151A-31C5-B6C073EBE324}"/>
                </a:ext>
              </a:extLst>
            </p:cNvPr>
            <p:cNvGrpSpPr/>
            <p:nvPr/>
          </p:nvGrpSpPr>
          <p:grpSpPr>
            <a:xfrm>
              <a:off x="1437903" y="1862701"/>
              <a:ext cx="637915" cy="590335"/>
              <a:chOff x="1444429" y="2037621"/>
              <a:chExt cx="637915" cy="590335"/>
            </a:xfrm>
          </p:grpSpPr>
          <p:pic>
            <p:nvPicPr>
              <p:cNvPr id="49" name="Kuva 48" descr="Vastaanotin ääriviiva">
                <a:extLst>
                  <a:ext uri="{FF2B5EF4-FFF2-40B4-BE49-F238E27FC236}">
                    <a16:creationId xmlns:a16="http://schemas.microsoft.com/office/drawing/2014/main" id="{EAEA367E-93E3-72E1-1723-519D14B308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444429" y="2085989"/>
                <a:ext cx="541967" cy="541967"/>
              </a:xfrm>
              <a:prstGeom prst="rect">
                <a:avLst/>
              </a:prstGeom>
            </p:spPr>
          </p:pic>
          <p:pic>
            <p:nvPicPr>
              <p:cNvPr id="51" name="Kuva 50" descr="Keskustelukupla ääriviiva">
                <a:extLst>
                  <a:ext uri="{FF2B5EF4-FFF2-40B4-BE49-F238E27FC236}">
                    <a16:creationId xmlns:a16="http://schemas.microsoft.com/office/drawing/2014/main" id="{08C933D3-51C7-4211-4432-7C78D6A558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705271" y="2037621"/>
                <a:ext cx="377073" cy="377073"/>
              </a:xfrm>
              <a:prstGeom prst="rect">
                <a:avLst/>
              </a:prstGeom>
            </p:spPr>
          </p:pic>
        </p:grpSp>
      </p:grpSp>
      <p:sp>
        <p:nvSpPr>
          <p:cNvPr id="67" name="Tekstiruutu 66">
            <a:extLst>
              <a:ext uri="{FF2B5EF4-FFF2-40B4-BE49-F238E27FC236}">
                <a16:creationId xmlns:a16="http://schemas.microsoft.com/office/drawing/2014/main" id="{45533002-C50B-1A66-A83F-1279A818938A}"/>
              </a:ext>
            </a:extLst>
          </p:cNvPr>
          <p:cNvSpPr txBox="1"/>
          <p:nvPr/>
        </p:nvSpPr>
        <p:spPr>
          <a:xfrm>
            <a:off x="61112" y="2545442"/>
            <a:ext cx="2201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100" dirty="0">
                <a:solidFill>
                  <a:prstClr val="black"/>
                </a:solidFill>
                <a:latin typeface="Arial" panose="020B0604020202020204" pitchFamily="34" charset="0"/>
              </a:rPr>
              <a:t>SAS-työpari käsittelee asiakkaan </a:t>
            </a:r>
            <a:r>
              <a:rPr lang="fi-FI" sz="1100" dirty="0" err="1">
                <a:solidFill>
                  <a:prstClr val="black"/>
                </a:solidFill>
                <a:latin typeface="Arial" panose="020B0604020202020204" pitchFamily="34" charset="0"/>
              </a:rPr>
              <a:t>mt-sas</a:t>
            </a:r>
            <a:r>
              <a:rPr lang="fi-FI" sz="1100" dirty="0">
                <a:solidFill>
                  <a:prstClr val="black"/>
                </a:solidFill>
                <a:latin typeface="Arial" panose="020B0604020202020204" pitchFamily="34" charset="0"/>
              </a:rPr>
              <a:t> hakemuksen.</a:t>
            </a:r>
          </a:p>
        </p:txBody>
      </p:sp>
      <p:sp>
        <p:nvSpPr>
          <p:cNvPr id="68" name="Tekstiruutu 67">
            <a:extLst>
              <a:ext uri="{FF2B5EF4-FFF2-40B4-BE49-F238E27FC236}">
                <a16:creationId xmlns:a16="http://schemas.microsoft.com/office/drawing/2014/main" id="{8938FD25-AAEB-71C2-A204-31BE76C16C29}"/>
              </a:ext>
            </a:extLst>
          </p:cNvPr>
          <p:cNvSpPr txBox="1"/>
          <p:nvPr/>
        </p:nvSpPr>
        <p:spPr>
          <a:xfrm>
            <a:off x="2806712" y="2517918"/>
            <a:ext cx="24063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Sosiaaliohjaaja soittaa asiakkaalle ja sopii ensikäynnin sekä ilmoittaa asiakkaan verkostolle päätöksestä.</a:t>
            </a:r>
          </a:p>
        </p:txBody>
      </p:sp>
      <p:sp>
        <p:nvSpPr>
          <p:cNvPr id="69" name="Tekstiruutu 68">
            <a:extLst>
              <a:ext uri="{FF2B5EF4-FFF2-40B4-BE49-F238E27FC236}">
                <a16:creationId xmlns:a16="http://schemas.microsoft.com/office/drawing/2014/main" id="{49117349-B3C7-6E49-93F6-601D7BB1442A}"/>
              </a:ext>
            </a:extLst>
          </p:cNvPr>
          <p:cNvSpPr txBox="1"/>
          <p:nvPr/>
        </p:nvSpPr>
        <p:spPr>
          <a:xfrm>
            <a:off x="5761392" y="2526846"/>
            <a:ext cx="2406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Ensitapaaminen asiakkaan kotona, sosiaaliohjaaja työpari kartoittaa asiakkaan elämäntilanteen ja tuen tarpeen.</a:t>
            </a:r>
          </a:p>
        </p:txBody>
      </p:sp>
      <p:sp>
        <p:nvSpPr>
          <p:cNvPr id="70" name="Tekstiruutu 69">
            <a:extLst>
              <a:ext uri="{FF2B5EF4-FFF2-40B4-BE49-F238E27FC236}">
                <a16:creationId xmlns:a16="http://schemas.microsoft.com/office/drawing/2014/main" id="{4CAA00B1-2C5C-77B5-011C-5ADB9D184F0C}"/>
              </a:ext>
            </a:extLst>
          </p:cNvPr>
          <p:cNvSpPr txBox="1"/>
          <p:nvPr/>
        </p:nvSpPr>
        <p:spPr>
          <a:xfrm>
            <a:off x="325554" y="1218523"/>
            <a:ext cx="784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Työskentelyn aloitusvaihe</a:t>
            </a:r>
          </a:p>
        </p:txBody>
      </p:sp>
      <p:sp>
        <p:nvSpPr>
          <p:cNvPr id="71" name="Tekstiruutu 70">
            <a:extLst>
              <a:ext uri="{FF2B5EF4-FFF2-40B4-BE49-F238E27FC236}">
                <a16:creationId xmlns:a16="http://schemas.microsoft.com/office/drawing/2014/main" id="{56BC87DE-58E7-7445-7124-887B00955201}"/>
              </a:ext>
            </a:extLst>
          </p:cNvPr>
          <p:cNvSpPr txBox="1"/>
          <p:nvPr/>
        </p:nvSpPr>
        <p:spPr>
          <a:xfrm>
            <a:off x="4675551" y="4474571"/>
            <a:ext cx="6991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Työskentelyvaihe ja lopetus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4B418D0D-F391-36FB-77AB-1C32CD4B87DA}"/>
              </a:ext>
            </a:extLst>
          </p:cNvPr>
          <p:cNvSpPr txBox="1"/>
          <p:nvPr/>
        </p:nvSpPr>
        <p:spPr>
          <a:xfrm>
            <a:off x="10133691" y="1179381"/>
            <a:ext cx="22018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Säännölliset tapaamiset, joissa seurataan FIT-mittarin avulla kuntoutumista.</a:t>
            </a:r>
          </a:p>
        </p:txBody>
      </p:sp>
      <p:sp>
        <p:nvSpPr>
          <p:cNvPr id="73" name="Tekstiruutu 72">
            <a:extLst>
              <a:ext uri="{FF2B5EF4-FFF2-40B4-BE49-F238E27FC236}">
                <a16:creationId xmlns:a16="http://schemas.microsoft.com/office/drawing/2014/main" id="{6183B5C8-5BB4-E92E-78C5-B38B9ADCB66F}"/>
              </a:ext>
            </a:extLst>
          </p:cNvPr>
          <p:cNvSpPr txBox="1"/>
          <p:nvPr/>
        </p:nvSpPr>
        <p:spPr>
          <a:xfrm>
            <a:off x="1895078" y="3707406"/>
            <a:ext cx="22018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Sosiaaliohjaaja ja asiakas päivittävät suunnitelman 6kk välein.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471417D7-3185-8E59-ADF7-0041D0B7998F}"/>
              </a:ext>
            </a:extLst>
          </p:cNvPr>
          <p:cNvSpPr txBox="1"/>
          <p:nvPr/>
        </p:nvSpPr>
        <p:spPr>
          <a:xfrm>
            <a:off x="8251870" y="2565686"/>
            <a:ext cx="19765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Asumissuunnitelman teko, jossa asetetaan työskentelyn tavoitteet.</a:t>
            </a:r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15366909-7778-3922-F07B-C8D624838BAF}"/>
              </a:ext>
            </a:extLst>
          </p:cNvPr>
          <p:cNvGrpSpPr/>
          <p:nvPr/>
        </p:nvGrpSpPr>
        <p:grpSpPr>
          <a:xfrm>
            <a:off x="6888118" y="5066646"/>
            <a:ext cx="817797" cy="787400"/>
            <a:chOff x="2718847" y="1781845"/>
            <a:chExt cx="817797" cy="787400"/>
          </a:xfrm>
        </p:grpSpPr>
        <p:sp>
          <p:nvSpPr>
            <p:cNvPr id="14" name="Ellipsi 13">
              <a:extLst>
                <a:ext uri="{FF2B5EF4-FFF2-40B4-BE49-F238E27FC236}">
                  <a16:creationId xmlns:a16="http://schemas.microsoft.com/office/drawing/2014/main" id="{2B047B0C-C51A-922C-0C17-1866EAB6F8B3}"/>
                </a:ext>
              </a:extLst>
            </p:cNvPr>
            <p:cNvSpPr/>
            <p:nvPr/>
          </p:nvSpPr>
          <p:spPr>
            <a:xfrm>
              <a:off x="2718847" y="1781845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16" name="Kuva 15" descr="Johtajisto ääriviiva">
              <a:extLst>
                <a:ext uri="{FF2B5EF4-FFF2-40B4-BE49-F238E27FC236}">
                  <a16:creationId xmlns:a16="http://schemas.microsoft.com/office/drawing/2014/main" id="{4C18A3DB-B20A-0B8A-D3D8-4747958714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98962" y="1809841"/>
              <a:ext cx="681294" cy="681294"/>
            </a:xfrm>
            <a:prstGeom prst="rect">
              <a:avLst/>
            </a:prstGeom>
          </p:spPr>
        </p:pic>
      </p:grpSp>
      <p:sp>
        <p:nvSpPr>
          <p:cNvPr id="35" name="Tekstiruutu 34">
            <a:extLst>
              <a:ext uri="{FF2B5EF4-FFF2-40B4-BE49-F238E27FC236}">
                <a16:creationId xmlns:a16="http://schemas.microsoft.com/office/drawing/2014/main" id="{F07FB53E-D329-4A12-733C-162BCE84463E}"/>
              </a:ext>
            </a:extLst>
          </p:cNvPr>
          <p:cNvSpPr txBox="1"/>
          <p:nvPr/>
        </p:nvSpPr>
        <p:spPr>
          <a:xfrm>
            <a:off x="6119484" y="5893914"/>
            <a:ext cx="22018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100" dirty="0">
                <a:solidFill>
                  <a:prstClr val="black"/>
                </a:solidFill>
                <a:latin typeface="Arial" panose="020B0604020202020204" pitchFamily="34" charset="0"/>
              </a:rPr>
              <a:t>Asiakkaan palvelutarpeen päätytyttä päätetään asiakkuus </a:t>
            </a:r>
            <a:r>
              <a:rPr lang="fi-FI" sz="1100" dirty="0" err="1">
                <a:solidFill>
                  <a:prstClr val="black"/>
                </a:solidFill>
                <a:latin typeface="Arial" panose="020B0604020202020204" pitchFamily="34" charset="0"/>
              </a:rPr>
              <a:t>mt</a:t>
            </a:r>
            <a:r>
              <a:rPr lang="fi-FI" sz="1100" dirty="0">
                <a:solidFill>
                  <a:prstClr val="black"/>
                </a:solidFill>
                <a:latin typeface="Arial" panose="020B0604020202020204" pitchFamily="34" charset="0"/>
              </a:rPr>
              <a:t>-lähityössä.</a:t>
            </a:r>
          </a:p>
        </p:txBody>
      </p:sp>
      <p:grpSp>
        <p:nvGrpSpPr>
          <p:cNvPr id="54" name="Ryhmä 53">
            <a:extLst>
              <a:ext uri="{FF2B5EF4-FFF2-40B4-BE49-F238E27FC236}">
                <a16:creationId xmlns:a16="http://schemas.microsoft.com/office/drawing/2014/main" id="{2789FF4A-556C-FE3D-6C55-8377AFDEFC70}"/>
              </a:ext>
            </a:extLst>
          </p:cNvPr>
          <p:cNvGrpSpPr/>
          <p:nvPr/>
        </p:nvGrpSpPr>
        <p:grpSpPr>
          <a:xfrm>
            <a:off x="2157724" y="5068154"/>
            <a:ext cx="817797" cy="787400"/>
            <a:chOff x="1124123" y="3629166"/>
            <a:chExt cx="817797" cy="787400"/>
          </a:xfrm>
        </p:grpSpPr>
        <p:sp>
          <p:nvSpPr>
            <p:cNvPr id="57" name="Ellipsi 56">
              <a:extLst>
                <a:ext uri="{FF2B5EF4-FFF2-40B4-BE49-F238E27FC236}">
                  <a16:creationId xmlns:a16="http://schemas.microsoft.com/office/drawing/2014/main" id="{1E7062A6-96F0-237E-8FD6-081D3324E95C}"/>
                </a:ext>
              </a:extLst>
            </p:cNvPr>
            <p:cNvSpPr/>
            <p:nvPr/>
          </p:nvSpPr>
          <p:spPr>
            <a:xfrm>
              <a:off x="1124123" y="3629166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58" name="Kuva 57" descr="Käyttöliittymä käyttökokemus ääriviiva">
              <a:extLst>
                <a:ext uri="{FF2B5EF4-FFF2-40B4-BE49-F238E27FC236}">
                  <a16:creationId xmlns:a16="http://schemas.microsoft.com/office/drawing/2014/main" id="{A655290A-638C-9437-80C9-B50D05666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05681" y="3753767"/>
              <a:ext cx="639820" cy="639820"/>
            </a:xfrm>
            <a:prstGeom prst="rect">
              <a:avLst/>
            </a:prstGeom>
          </p:spPr>
        </p:pic>
      </p:grpSp>
      <p:sp>
        <p:nvSpPr>
          <p:cNvPr id="61" name="Tekstiruutu 60">
            <a:extLst>
              <a:ext uri="{FF2B5EF4-FFF2-40B4-BE49-F238E27FC236}">
                <a16:creationId xmlns:a16="http://schemas.microsoft.com/office/drawing/2014/main" id="{C4A5EC81-2322-A82A-71D0-1A82EAC54BAD}"/>
              </a:ext>
            </a:extLst>
          </p:cNvPr>
          <p:cNvSpPr txBox="1"/>
          <p:nvPr/>
        </p:nvSpPr>
        <p:spPr>
          <a:xfrm>
            <a:off x="1545579" y="5857344"/>
            <a:ext cx="23650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Etätapaamiset asiakkaan kanssa.</a:t>
            </a:r>
          </a:p>
        </p:txBody>
      </p:sp>
      <p:grpSp>
        <p:nvGrpSpPr>
          <p:cNvPr id="74" name="Ryhmä 73">
            <a:extLst>
              <a:ext uri="{FF2B5EF4-FFF2-40B4-BE49-F238E27FC236}">
                <a16:creationId xmlns:a16="http://schemas.microsoft.com/office/drawing/2014/main" id="{ED5B330F-7C32-FAA0-9AD4-9F443FB21FBA}"/>
              </a:ext>
            </a:extLst>
          </p:cNvPr>
          <p:cNvGrpSpPr/>
          <p:nvPr/>
        </p:nvGrpSpPr>
        <p:grpSpPr>
          <a:xfrm>
            <a:off x="9384807" y="5041589"/>
            <a:ext cx="817797" cy="787400"/>
            <a:chOff x="4629325" y="4898320"/>
            <a:chExt cx="817797" cy="787400"/>
          </a:xfrm>
        </p:grpSpPr>
        <p:sp>
          <p:nvSpPr>
            <p:cNvPr id="75" name="Ellipsi 74">
              <a:extLst>
                <a:ext uri="{FF2B5EF4-FFF2-40B4-BE49-F238E27FC236}">
                  <a16:creationId xmlns:a16="http://schemas.microsoft.com/office/drawing/2014/main" id="{21E140B9-EFB2-937B-7FA9-1A5FA3EF57DE}"/>
                </a:ext>
              </a:extLst>
            </p:cNvPr>
            <p:cNvSpPr/>
            <p:nvPr/>
          </p:nvSpPr>
          <p:spPr>
            <a:xfrm>
              <a:off x="4629325" y="4898320"/>
              <a:ext cx="817797" cy="787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76" name="Kuva 75" descr="Yhteydet ääriviiva">
              <a:extLst>
                <a:ext uri="{FF2B5EF4-FFF2-40B4-BE49-F238E27FC236}">
                  <a16:creationId xmlns:a16="http://schemas.microsoft.com/office/drawing/2014/main" id="{8E19235D-B230-C510-20D3-901572466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4701595" y="4948773"/>
              <a:ext cx="686493" cy="686493"/>
            </a:xfrm>
            <a:prstGeom prst="rect">
              <a:avLst/>
            </a:prstGeom>
          </p:spPr>
        </p:pic>
      </p:grpSp>
      <p:sp>
        <p:nvSpPr>
          <p:cNvPr id="77" name="Tekstiruutu 76">
            <a:extLst>
              <a:ext uri="{FF2B5EF4-FFF2-40B4-BE49-F238E27FC236}">
                <a16:creationId xmlns:a16="http://schemas.microsoft.com/office/drawing/2014/main" id="{E73AE9E0-A319-E508-5E96-8DF694D39487}"/>
              </a:ext>
            </a:extLst>
          </p:cNvPr>
          <p:cNvSpPr txBox="1"/>
          <p:nvPr/>
        </p:nvSpPr>
        <p:spPr>
          <a:xfrm>
            <a:off x="8930153" y="5860876"/>
            <a:ext cx="22018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Asiakkaan tuki asiakkuuden päättämisen jälkeen voi jatkua muissa palveluissa.</a:t>
            </a:r>
          </a:p>
        </p:txBody>
      </p:sp>
      <p:sp>
        <p:nvSpPr>
          <p:cNvPr id="91" name="Tekstiruutu 90">
            <a:extLst>
              <a:ext uri="{FF2B5EF4-FFF2-40B4-BE49-F238E27FC236}">
                <a16:creationId xmlns:a16="http://schemas.microsoft.com/office/drawing/2014/main" id="{9D981578-07B1-A08B-A9B8-AB120ABF755D}"/>
              </a:ext>
            </a:extLst>
          </p:cNvPr>
          <p:cNvSpPr txBox="1"/>
          <p:nvPr/>
        </p:nvSpPr>
        <p:spPr>
          <a:xfrm>
            <a:off x="7638349" y="3974113"/>
            <a:ext cx="15946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prstClr val="black"/>
                </a:solidFill>
                <a:latin typeface="Arial" panose="020B0604020202020204" pitchFamily="34" charset="0"/>
              </a:rPr>
              <a:t>Etäryhmiin osallistuminen</a:t>
            </a:r>
          </a:p>
        </p:txBody>
      </p:sp>
      <p:grpSp>
        <p:nvGrpSpPr>
          <p:cNvPr id="55" name="Kuva 42" descr="Rakennus ääriviiva">
            <a:extLst>
              <a:ext uri="{FF2B5EF4-FFF2-40B4-BE49-F238E27FC236}">
                <a16:creationId xmlns:a16="http://schemas.microsoft.com/office/drawing/2014/main" id="{E761E7FA-A578-95FD-719B-B8BF832E7B90}"/>
              </a:ext>
            </a:extLst>
          </p:cNvPr>
          <p:cNvGrpSpPr/>
          <p:nvPr/>
        </p:nvGrpSpPr>
        <p:grpSpPr>
          <a:xfrm>
            <a:off x="5178524" y="3064776"/>
            <a:ext cx="533400" cy="742730"/>
            <a:chOff x="4817693" y="5019690"/>
            <a:chExt cx="533400" cy="742730"/>
          </a:xfrm>
          <a:solidFill>
            <a:schemeClr val="tx1"/>
          </a:solidFill>
        </p:grpSpPr>
        <p:sp>
          <p:nvSpPr>
            <p:cNvPr id="59" name="Vapaamuotoinen: Muoto 58">
              <a:extLst>
                <a:ext uri="{FF2B5EF4-FFF2-40B4-BE49-F238E27FC236}">
                  <a16:creationId xmlns:a16="http://schemas.microsoft.com/office/drawing/2014/main" id="{7FE95AC0-911A-AC67-CE9D-52B4C3D411F3}"/>
                </a:ext>
              </a:extLst>
            </p:cNvPr>
            <p:cNvSpPr/>
            <p:nvPr/>
          </p:nvSpPr>
          <p:spPr>
            <a:xfrm>
              <a:off x="4817693" y="5019690"/>
              <a:ext cx="533400" cy="742730"/>
            </a:xfrm>
            <a:custGeom>
              <a:avLst/>
              <a:gdLst>
                <a:gd name="connsiteX0" fmla="*/ 466725 w 533400"/>
                <a:gd name="connsiteY0" fmla="*/ 723681 h 742730"/>
                <a:gd name="connsiteX1" fmla="*/ 466725 w 533400"/>
                <a:gd name="connsiteY1" fmla="*/ 57150 h 742730"/>
                <a:gd name="connsiteX2" fmla="*/ 419100 w 533400"/>
                <a:gd name="connsiteY2" fmla="*/ 57150 h 742730"/>
                <a:gd name="connsiteX3" fmla="*/ 419100 w 533400"/>
                <a:gd name="connsiteY3" fmla="*/ 0 h 742730"/>
                <a:gd name="connsiteX4" fmla="*/ 114300 w 533400"/>
                <a:gd name="connsiteY4" fmla="*/ 0 h 742730"/>
                <a:gd name="connsiteX5" fmla="*/ 114300 w 533400"/>
                <a:gd name="connsiteY5" fmla="*/ 57150 h 742730"/>
                <a:gd name="connsiteX6" fmla="*/ 66675 w 533400"/>
                <a:gd name="connsiteY6" fmla="*/ 57150 h 742730"/>
                <a:gd name="connsiteX7" fmla="*/ 66675 w 533400"/>
                <a:gd name="connsiteY7" fmla="*/ 723681 h 742730"/>
                <a:gd name="connsiteX8" fmla="*/ 0 w 533400"/>
                <a:gd name="connsiteY8" fmla="*/ 723681 h 742730"/>
                <a:gd name="connsiteX9" fmla="*/ 0 w 533400"/>
                <a:gd name="connsiteY9" fmla="*/ 742731 h 742730"/>
                <a:gd name="connsiteX10" fmla="*/ 533400 w 533400"/>
                <a:gd name="connsiteY10" fmla="*/ 742731 h 742730"/>
                <a:gd name="connsiteX11" fmla="*/ 533400 w 533400"/>
                <a:gd name="connsiteY11" fmla="*/ 723681 h 742730"/>
                <a:gd name="connsiteX12" fmla="*/ 133350 w 533400"/>
                <a:gd name="connsiteY12" fmla="*/ 19050 h 742730"/>
                <a:gd name="connsiteX13" fmla="*/ 400050 w 533400"/>
                <a:gd name="connsiteY13" fmla="*/ 19050 h 742730"/>
                <a:gd name="connsiteX14" fmla="*/ 400050 w 533400"/>
                <a:gd name="connsiteY14" fmla="*/ 57150 h 742730"/>
                <a:gd name="connsiteX15" fmla="*/ 133350 w 533400"/>
                <a:gd name="connsiteY15" fmla="*/ 57150 h 742730"/>
                <a:gd name="connsiteX16" fmla="*/ 85725 w 533400"/>
                <a:gd name="connsiteY16" fmla="*/ 76200 h 742730"/>
                <a:gd name="connsiteX17" fmla="*/ 447675 w 533400"/>
                <a:gd name="connsiteY17" fmla="*/ 76200 h 742730"/>
                <a:gd name="connsiteX18" fmla="*/ 447675 w 533400"/>
                <a:gd name="connsiteY18" fmla="*/ 723681 h 742730"/>
                <a:gd name="connsiteX19" fmla="*/ 285750 w 533400"/>
                <a:gd name="connsiteY19" fmla="*/ 723681 h 742730"/>
                <a:gd name="connsiteX20" fmla="*/ 285750 w 533400"/>
                <a:gd name="connsiteY20" fmla="*/ 619125 h 742730"/>
                <a:gd name="connsiteX21" fmla="*/ 247650 w 533400"/>
                <a:gd name="connsiteY21" fmla="*/ 619125 h 742730"/>
                <a:gd name="connsiteX22" fmla="*/ 247650 w 533400"/>
                <a:gd name="connsiteY22" fmla="*/ 723681 h 742730"/>
                <a:gd name="connsiteX23" fmla="*/ 85725 w 533400"/>
                <a:gd name="connsiteY23" fmla="*/ 723681 h 742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33400" h="742730">
                  <a:moveTo>
                    <a:pt x="466725" y="723681"/>
                  </a:moveTo>
                  <a:lnTo>
                    <a:pt x="466725" y="57150"/>
                  </a:lnTo>
                  <a:lnTo>
                    <a:pt x="419100" y="57150"/>
                  </a:lnTo>
                  <a:lnTo>
                    <a:pt x="419100" y="0"/>
                  </a:lnTo>
                  <a:lnTo>
                    <a:pt x="114300" y="0"/>
                  </a:lnTo>
                  <a:lnTo>
                    <a:pt x="114300" y="57150"/>
                  </a:lnTo>
                  <a:lnTo>
                    <a:pt x="66675" y="57150"/>
                  </a:lnTo>
                  <a:lnTo>
                    <a:pt x="66675" y="723681"/>
                  </a:lnTo>
                  <a:lnTo>
                    <a:pt x="0" y="723681"/>
                  </a:lnTo>
                  <a:lnTo>
                    <a:pt x="0" y="742731"/>
                  </a:lnTo>
                  <a:lnTo>
                    <a:pt x="533400" y="742731"/>
                  </a:lnTo>
                  <a:lnTo>
                    <a:pt x="533400" y="723681"/>
                  </a:lnTo>
                  <a:close/>
                  <a:moveTo>
                    <a:pt x="133350" y="19050"/>
                  </a:moveTo>
                  <a:lnTo>
                    <a:pt x="400050" y="19050"/>
                  </a:lnTo>
                  <a:lnTo>
                    <a:pt x="400050" y="57150"/>
                  </a:lnTo>
                  <a:lnTo>
                    <a:pt x="133350" y="57150"/>
                  </a:lnTo>
                  <a:close/>
                  <a:moveTo>
                    <a:pt x="85725" y="76200"/>
                  </a:moveTo>
                  <a:lnTo>
                    <a:pt x="447675" y="76200"/>
                  </a:lnTo>
                  <a:lnTo>
                    <a:pt x="447675" y="723681"/>
                  </a:lnTo>
                  <a:lnTo>
                    <a:pt x="285750" y="723681"/>
                  </a:lnTo>
                  <a:lnTo>
                    <a:pt x="285750" y="619125"/>
                  </a:lnTo>
                  <a:lnTo>
                    <a:pt x="247650" y="619125"/>
                  </a:lnTo>
                  <a:lnTo>
                    <a:pt x="247650" y="723681"/>
                  </a:lnTo>
                  <a:lnTo>
                    <a:pt x="85725" y="7236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60" name="Vapaamuotoinen: Muoto 59">
              <a:extLst>
                <a:ext uri="{FF2B5EF4-FFF2-40B4-BE49-F238E27FC236}">
                  <a16:creationId xmlns:a16="http://schemas.microsoft.com/office/drawing/2014/main" id="{80A949D9-F120-86C0-617A-333214994ED3}"/>
                </a:ext>
              </a:extLst>
            </p:cNvPr>
            <p:cNvSpPr/>
            <p:nvPr/>
          </p:nvSpPr>
          <p:spPr>
            <a:xfrm>
              <a:off x="4970093" y="53530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62" name="Vapaamuotoinen: Muoto 61">
              <a:extLst>
                <a:ext uri="{FF2B5EF4-FFF2-40B4-BE49-F238E27FC236}">
                  <a16:creationId xmlns:a16="http://schemas.microsoft.com/office/drawing/2014/main" id="{829EFC71-C00D-0701-FF32-0DCAA1EA7F1F}"/>
                </a:ext>
              </a:extLst>
            </p:cNvPr>
            <p:cNvSpPr/>
            <p:nvPr/>
          </p:nvSpPr>
          <p:spPr>
            <a:xfrm>
              <a:off x="4970093" y="525781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63" name="Vapaamuotoinen: Muoto 62">
              <a:extLst>
                <a:ext uri="{FF2B5EF4-FFF2-40B4-BE49-F238E27FC236}">
                  <a16:creationId xmlns:a16="http://schemas.microsoft.com/office/drawing/2014/main" id="{3DB7F4DA-99FE-AC65-BD89-5BC550EC1665}"/>
                </a:ext>
              </a:extLst>
            </p:cNvPr>
            <p:cNvSpPr/>
            <p:nvPr/>
          </p:nvSpPr>
          <p:spPr>
            <a:xfrm>
              <a:off x="4970093" y="544831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64" name="Vapaamuotoinen: Muoto 63">
              <a:extLst>
                <a:ext uri="{FF2B5EF4-FFF2-40B4-BE49-F238E27FC236}">
                  <a16:creationId xmlns:a16="http://schemas.microsoft.com/office/drawing/2014/main" id="{E6DB5BAB-C251-54E8-3290-83AB83E7F756}"/>
                </a:ext>
              </a:extLst>
            </p:cNvPr>
            <p:cNvSpPr/>
            <p:nvPr/>
          </p:nvSpPr>
          <p:spPr>
            <a:xfrm>
              <a:off x="4970093" y="55435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65" name="Vapaamuotoinen: Muoto 64">
              <a:extLst>
                <a:ext uri="{FF2B5EF4-FFF2-40B4-BE49-F238E27FC236}">
                  <a16:creationId xmlns:a16="http://schemas.microsoft.com/office/drawing/2014/main" id="{5C2FDDFB-49F8-EDD6-6DA6-57D5B8549485}"/>
                </a:ext>
              </a:extLst>
            </p:cNvPr>
            <p:cNvSpPr/>
            <p:nvPr/>
          </p:nvSpPr>
          <p:spPr>
            <a:xfrm>
              <a:off x="5065343" y="53530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66" name="Vapaamuotoinen: Muoto 65">
              <a:extLst>
                <a:ext uri="{FF2B5EF4-FFF2-40B4-BE49-F238E27FC236}">
                  <a16:creationId xmlns:a16="http://schemas.microsoft.com/office/drawing/2014/main" id="{805EB6A8-9BA0-8FB6-E577-EF5C675318EE}"/>
                </a:ext>
              </a:extLst>
            </p:cNvPr>
            <p:cNvSpPr/>
            <p:nvPr/>
          </p:nvSpPr>
          <p:spPr>
            <a:xfrm>
              <a:off x="5065343" y="55435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78" name="Vapaamuotoinen: Muoto 77">
              <a:extLst>
                <a:ext uri="{FF2B5EF4-FFF2-40B4-BE49-F238E27FC236}">
                  <a16:creationId xmlns:a16="http://schemas.microsoft.com/office/drawing/2014/main" id="{08A2B2AB-D903-C781-BBD7-F9BFA3AFA83B}"/>
                </a:ext>
              </a:extLst>
            </p:cNvPr>
            <p:cNvSpPr/>
            <p:nvPr/>
          </p:nvSpPr>
          <p:spPr>
            <a:xfrm>
              <a:off x="5160593" y="563881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79" name="Vapaamuotoinen: Muoto 78">
              <a:extLst>
                <a:ext uri="{FF2B5EF4-FFF2-40B4-BE49-F238E27FC236}">
                  <a16:creationId xmlns:a16="http://schemas.microsoft.com/office/drawing/2014/main" id="{C8A09EE5-2B0F-FE62-B7D2-BAA7499A8488}"/>
                </a:ext>
              </a:extLst>
            </p:cNvPr>
            <p:cNvSpPr/>
            <p:nvPr/>
          </p:nvSpPr>
          <p:spPr>
            <a:xfrm>
              <a:off x="5160593" y="51625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0" name="Vapaamuotoinen: Muoto 79">
              <a:extLst>
                <a:ext uri="{FF2B5EF4-FFF2-40B4-BE49-F238E27FC236}">
                  <a16:creationId xmlns:a16="http://schemas.microsoft.com/office/drawing/2014/main" id="{2E1C1910-B281-1FD0-6F8B-62CA10D640F7}"/>
                </a:ext>
              </a:extLst>
            </p:cNvPr>
            <p:cNvSpPr/>
            <p:nvPr/>
          </p:nvSpPr>
          <p:spPr>
            <a:xfrm>
              <a:off x="5065343" y="544831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1" name="Vapaamuotoinen: Muoto 80">
              <a:extLst>
                <a:ext uri="{FF2B5EF4-FFF2-40B4-BE49-F238E27FC236}">
                  <a16:creationId xmlns:a16="http://schemas.microsoft.com/office/drawing/2014/main" id="{C08377A3-F0BD-39B2-F5F8-BD4CBFF2CAEB}"/>
                </a:ext>
              </a:extLst>
            </p:cNvPr>
            <p:cNvSpPr/>
            <p:nvPr/>
          </p:nvSpPr>
          <p:spPr>
            <a:xfrm>
              <a:off x="5065343" y="525781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2" name="Vapaamuotoinen: Muoto 81">
              <a:extLst>
                <a:ext uri="{FF2B5EF4-FFF2-40B4-BE49-F238E27FC236}">
                  <a16:creationId xmlns:a16="http://schemas.microsoft.com/office/drawing/2014/main" id="{45F34022-6AD7-B8EA-74D5-02BC2490CFE9}"/>
                </a:ext>
              </a:extLst>
            </p:cNvPr>
            <p:cNvSpPr/>
            <p:nvPr/>
          </p:nvSpPr>
          <p:spPr>
            <a:xfrm>
              <a:off x="5065343" y="51625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3" name="Vapaamuotoinen: Muoto 82">
              <a:extLst>
                <a:ext uri="{FF2B5EF4-FFF2-40B4-BE49-F238E27FC236}">
                  <a16:creationId xmlns:a16="http://schemas.microsoft.com/office/drawing/2014/main" id="{10E675F2-B0F7-F404-CFCE-D8EC3CC48E11}"/>
                </a:ext>
              </a:extLst>
            </p:cNvPr>
            <p:cNvSpPr/>
            <p:nvPr/>
          </p:nvSpPr>
          <p:spPr>
            <a:xfrm>
              <a:off x="4970093" y="51625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4" name="Vapaamuotoinen: Muoto 83">
              <a:extLst>
                <a:ext uri="{FF2B5EF4-FFF2-40B4-BE49-F238E27FC236}">
                  <a16:creationId xmlns:a16="http://schemas.microsoft.com/office/drawing/2014/main" id="{9A5830E9-ACED-70FB-7F32-26A5E175FEC5}"/>
                </a:ext>
              </a:extLst>
            </p:cNvPr>
            <p:cNvSpPr/>
            <p:nvPr/>
          </p:nvSpPr>
          <p:spPr>
            <a:xfrm>
              <a:off x="4970093" y="563881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5" name="Vapaamuotoinen: Muoto 84">
              <a:extLst>
                <a:ext uri="{FF2B5EF4-FFF2-40B4-BE49-F238E27FC236}">
                  <a16:creationId xmlns:a16="http://schemas.microsoft.com/office/drawing/2014/main" id="{EF2E17B5-A400-46C0-CFFE-3AF4A0F2D116}"/>
                </a:ext>
              </a:extLst>
            </p:cNvPr>
            <p:cNvSpPr/>
            <p:nvPr/>
          </p:nvSpPr>
          <p:spPr>
            <a:xfrm>
              <a:off x="5160593" y="53530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6" name="Vapaamuotoinen: Muoto 85">
              <a:extLst>
                <a:ext uri="{FF2B5EF4-FFF2-40B4-BE49-F238E27FC236}">
                  <a16:creationId xmlns:a16="http://schemas.microsoft.com/office/drawing/2014/main" id="{3ADE1A49-C40A-AB4B-058B-1EB645D805C6}"/>
                </a:ext>
              </a:extLst>
            </p:cNvPr>
            <p:cNvSpPr/>
            <p:nvPr/>
          </p:nvSpPr>
          <p:spPr>
            <a:xfrm>
              <a:off x="5160593" y="544831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7" name="Vapaamuotoinen: Muoto 86">
              <a:extLst>
                <a:ext uri="{FF2B5EF4-FFF2-40B4-BE49-F238E27FC236}">
                  <a16:creationId xmlns:a16="http://schemas.microsoft.com/office/drawing/2014/main" id="{10C673CD-7505-0973-FEE8-91500A1A7921}"/>
                </a:ext>
              </a:extLst>
            </p:cNvPr>
            <p:cNvSpPr/>
            <p:nvPr/>
          </p:nvSpPr>
          <p:spPr>
            <a:xfrm>
              <a:off x="5160593" y="554356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8" name="Vapaamuotoinen: Muoto 87">
              <a:extLst>
                <a:ext uri="{FF2B5EF4-FFF2-40B4-BE49-F238E27FC236}">
                  <a16:creationId xmlns:a16="http://schemas.microsoft.com/office/drawing/2014/main" id="{6210D739-4AAF-EDD7-4C59-59FC052DE32D}"/>
                </a:ext>
              </a:extLst>
            </p:cNvPr>
            <p:cNvSpPr/>
            <p:nvPr/>
          </p:nvSpPr>
          <p:spPr>
            <a:xfrm>
              <a:off x="5160593" y="5257815"/>
              <a:ext cx="38100" cy="57150"/>
            </a:xfrm>
            <a:custGeom>
              <a:avLst/>
              <a:gdLst>
                <a:gd name="connsiteX0" fmla="*/ 0 w 38100"/>
                <a:gd name="connsiteY0" fmla="*/ 0 h 57150"/>
                <a:gd name="connsiteX1" fmla="*/ 38100 w 38100"/>
                <a:gd name="connsiteY1" fmla="*/ 0 h 57150"/>
                <a:gd name="connsiteX2" fmla="*/ 38100 w 38100"/>
                <a:gd name="connsiteY2" fmla="*/ 57150 h 57150"/>
                <a:gd name="connsiteX3" fmla="*/ 0 w 38100"/>
                <a:gd name="connsiteY3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0" y="0"/>
                  </a:moveTo>
                  <a:lnTo>
                    <a:pt x="38100" y="0"/>
                  </a:lnTo>
                  <a:lnTo>
                    <a:pt x="38100" y="57150"/>
                  </a:lnTo>
                  <a:lnTo>
                    <a:pt x="0" y="57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92" name="Tekstiruutu 91">
            <a:extLst>
              <a:ext uri="{FF2B5EF4-FFF2-40B4-BE49-F238E27FC236}">
                <a16:creationId xmlns:a16="http://schemas.microsoft.com/office/drawing/2014/main" id="{58CE6B70-3D2A-96CF-1B0C-C5D9F38984E2}"/>
              </a:ext>
            </a:extLst>
          </p:cNvPr>
          <p:cNvSpPr txBox="1"/>
          <p:nvPr/>
        </p:nvSpPr>
        <p:spPr>
          <a:xfrm>
            <a:off x="4692296" y="3834217"/>
            <a:ext cx="17683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100" dirty="0">
                <a:solidFill>
                  <a:prstClr val="black"/>
                </a:solidFill>
                <a:latin typeface="Arial" panose="020B0604020202020204" pitchFamily="34" charset="0"/>
              </a:rPr>
              <a:t>Kotikäynti 6 kk työskentelyn kohdalla ja aina tarvittaessa</a:t>
            </a:r>
          </a:p>
        </p:txBody>
      </p:sp>
      <p:pic>
        <p:nvPicPr>
          <p:cNvPr id="93" name="Kuva 92">
            <a:extLst>
              <a:ext uri="{FF2B5EF4-FFF2-40B4-BE49-F238E27FC236}">
                <a16:creationId xmlns:a16="http://schemas.microsoft.com/office/drawing/2014/main" id="{79EE9ABC-0976-D5A2-506C-CDAD9570FCB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211234" y="3093128"/>
            <a:ext cx="829128" cy="804742"/>
          </a:xfrm>
          <a:prstGeom prst="rect">
            <a:avLst/>
          </a:prstGeom>
        </p:spPr>
      </p:pic>
      <p:sp>
        <p:nvSpPr>
          <p:cNvPr id="94" name="Tekstiruutu 93">
            <a:extLst>
              <a:ext uri="{FF2B5EF4-FFF2-40B4-BE49-F238E27FC236}">
                <a16:creationId xmlns:a16="http://schemas.microsoft.com/office/drawing/2014/main" id="{AD9BC2D2-BFBA-0F0F-BD62-93E219B44392}"/>
              </a:ext>
            </a:extLst>
          </p:cNvPr>
          <p:cNvSpPr txBox="1"/>
          <p:nvPr/>
        </p:nvSpPr>
        <p:spPr>
          <a:xfrm>
            <a:off x="10136472" y="3938060"/>
            <a:ext cx="17157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prstClr val="black"/>
                </a:solidFill>
                <a:latin typeface="Arial" panose="020B0604020202020204" pitchFamily="34" charset="0"/>
              </a:rPr>
              <a:t>Etätapaamiset asiakkaan kanssa</a:t>
            </a:r>
          </a:p>
        </p:txBody>
      </p:sp>
      <p:pic>
        <p:nvPicPr>
          <p:cNvPr id="95" name="Kuva 94">
            <a:extLst>
              <a:ext uri="{FF2B5EF4-FFF2-40B4-BE49-F238E27FC236}">
                <a16:creationId xmlns:a16="http://schemas.microsoft.com/office/drawing/2014/main" id="{CD6DAC3F-C5CB-398F-493F-EF3E79C48D8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663725" y="3119871"/>
            <a:ext cx="829128" cy="798645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CCFBE905-102E-ED21-7130-60AC3D75CBD9}"/>
              </a:ext>
            </a:extLst>
          </p:cNvPr>
          <p:cNvSpPr txBox="1"/>
          <p:nvPr/>
        </p:nvSpPr>
        <p:spPr>
          <a:xfrm>
            <a:off x="2018589" y="2125482"/>
            <a:ext cx="1311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106110D6-5EB7-D7D7-1726-C70002EA53F3}"/>
              </a:ext>
            </a:extLst>
          </p:cNvPr>
          <p:cNvSpPr txBox="1"/>
          <p:nvPr/>
        </p:nvSpPr>
        <p:spPr>
          <a:xfrm>
            <a:off x="1866440" y="2054044"/>
            <a:ext cx="1706191" cy="266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/>
              <a:t>1 vk sisällä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D98E3027-BD8C-B6E2-8324-AAA5DAE74D73}"/>
              </a:ext>
            </a:extLst>
          </p:cNvPr>
          <p:cNvSpPr txBox="1"/>
          <p:nvPr/>
        </p:nvSpPr>
        <p:spPr>
          <a:xfrm>
            <a:off x="4567206" y="2058365"/>
            <a:ext cx="2018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/>
              <a:t>3 vk sisällä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7753495C-C0CB-D293-154A-77681BCF4B95}"/>
              </a:ext>
            </a:extLst>
          </p:cNvPr>
          <p:cNvSpPr txBox="1"/>
          <p:nvPr/>
        </p:nvSpPr>
        <p:spPr>
          <a:xfrm>
            <a:off x="7507389" y="2058365"/>
            <a:ext cx="14770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/>
              <a:t>1 kk aikana</a:t>
            </a:r>
          </a:p>
        </p:txBody>
      </p:sp>
      <p:sp>
        <p:nvSpPr>
          <p:cNvPr id="38" name="Tekstiruutu 37">
            <a:extLst>
              <a:ext uri="{FF2B5EF4-FFF2-40B4-BE49-F238E27FC236}">
                <a16:creationId xmlns:a16="http://schemas.microsoft.com/office/drawing/2014/main" id="{BFB4E197-E1ED-9A9E-B6E8-48DFAE4882DC}"/>
              </a:ext>
            </a:extLst>
          </p:cNvPr>
          <p:cNvSpPr txBox="1"/>
          <p:nvPr/>
        </p:nvSpPr>
        <p:spPr>
          <a:xfrm>
            <a:off x="3047791" y="5383734"/>
            <a:ext cx="3850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/>
              <a:t>Työskentelyn tavoite aika 1-2 vuotta</a:t>
            </a:r>
          </a:p>
        </p:txBody>
      </p:sp>
    </p:spTree>
    <p:extLst>
      <p:ext uri="{BB962C8B-B14F-4D97-AF65-F5344CB8AC3E}">
        <p14:creationId xmlns:p14="http://schemas.microsoft.com/office/powerpoint/2010/main" val="1712017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Laajakuva</PresentationFormat>
  <Paragraphs>19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Palvelupolku</vt:lpstr>
    </vt:vector>
  </TitlesOfParts>
  <Company>Helsingin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Suokas Jaana</dc:creator>
  <cp:lastModifiedBy>Suokas Jaana</cp:lastModifiedBy>
  <cp:revision>1</cp:revision>
  <dcterms:created xsi:type="dcterms:W3CDTF">2025-09-26T06:53:09Z</dcterms:created>
  <dcterms:modified xsi:type="dcterms:W3CDTF">2025-09-26T06:54:19Z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5e945f-875f-47b7-87fa-10b3524d17f5_Enabled">
    <vt:lpwstr>true</vt:lpwstr>
  </property>
  <property fmtid="{D5CDD505-2E9C-101B-9397-08002B2CF9AE}" pid="3" name="MSIP_Label_f35e945f-875f-47b7-87fa-10b3524d17f5_SetDate">
    <vt:lpwstr>2025-09-26T06:54:13Z</vt:lpwstr>
  </property>
  <property fmtid="{D5CDD505-2E9C-101B-9397-08002B2CF9AE}" pid="4" name="MSIP_Label_f35e945f-875f-47b7-87fa-10b3524d17f5_Method">
    <vt:lpwstr>Standard</vt:lpwstr>
  </property>
  <property fmtid="{D5CDD505-2E9C-101B-9397-08002B2CF9AE}" pid="5" name="MSIP_Label_f35e945f-875f-47b7-87fa-10b3524d17f5_Name">
    <vt:lpwstr>Julkinen (harkinnanvaraisesti)</vt:lpwstr>
  </property>
  <property fmtid="{D5CDD505-2E9C-101B-9397-08002B2CF9AE}" pid="6" name="MSIP_Label_f35e945f-875f-47b7-87fa-10b3524d17f5_SiteId">
    <vt:lpwstr>3feb6bc1-d722-4726-966c-5b58b64df752</vt:lpwstr>
  </property>
  <property fmtid="{D5CDD505-2E9C-101B-9397-08002B2CF9AE}" pid="7" name="MSIP_Label_f35e945f-875f-47b7-87fa-10b3524d17f5_ActionId">
    <vt:lpwstr>08375c0f-a29d-4435-9132-10cb8b24d3b1</vt:lpwstr>
  </property>
  <property fmtid="{D5CDD505-2E9C-101B-9397-08002B2CF9AE}" pid="8" name="MSIP_Label_f35e945f-875f-47b7-87fa-10b3524d17f5_ContentBits">
    <vt:lpwstr>0</vt:lpwstr>
  </property>
  <property fmtid="{D5CDD505-2E9C-101B-9397-08002B2CF9AE}" pid="9" name="MSIP_Label_f35e945f-875f-47b7-87fa-10b3524d17f5_Tag">
    <vt:lpwstr>10, 3, 0, 1</vt:lpwstr>
  </property>
</Properties>
</file>