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4"/>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x="18288000" cy="10287000"/>
  <p:notesSz cx="6858000" cy="9144000"/>
  <p:embeddedFontLst>
    <p:embeddedFont>
      <p:font typeface="Verdana Pro" charset="1" panose="020B0604030504040204"/>
      <p:regular r:id="rId37"/>
    </p:embeddedFont>
    <p:embeddedFont>
      <p:font typeface="Verdana Pro Bold" charset="1" panose="020B0804030504040204"/>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notesMasters/notesMaster1.xml" Type="http://schemas.openxmlformats.org/officeDocument/2006/relationships/notesMaster"/><Relationship Id="rId35" Target="theme/theme2.xml" Type="http://schemas.openxmlformats.org/officeDocument/2006/relationships/theme"/><Relationship Id="rId36" Target="notesSlides/notesSlide1.xml" Type="http://schemas.openxmlformats.org/officeDocument/2006/relationships/notesSlide"/><Relationship Id="rId37" Target="fonts/font37.fntdata" Type="http://schemas.openxmlformats.org/officeDocument/2006/relationships/font"/><Relationship Id="rId38" Target="fonts/font38.fntdata" Type="http://schemas.openxmlformats.org/officeDocument/2006/relationships/font"/><Relationship Id="rId39" Target="notesSlides/notesSlide2.xml" Type="http://schemas.openxmlformats.org/officeDocument/2006/relationships/notesSlide"/><Relationship Id="rId4" Target="theme/theme1.xml" Type="http://schemas.openxmlformats.org/officeDocument/2006/relationships/theme"/><Relationship Id="rId40" Target="notesSlides/notesSlide3.xml" Type="http://schemas.openxmlformats.org/officeDocument/2006/relationships/notesSlide"/><Relationship Id="rId41" Target="notesSlides/notesSlide4.xml" Type="http://schemas.openxmlformats.org/officeDocument/2006/relationships/notesSlide"/><Relationship Id="rId42" Target="notesSlides/notesSlide5.xml" Type="http://schemas.openxmlformats.org/officeDocument/2006/relationships/notesSlide"/><Relationship Id="rId43" Target="notesSlides/notesSlide6.xml" Type="http://schemas.openxmlformats.org/officeDocument/2006/relationships/notesSlide"/><Relationship Id="rId44" Target="notesSlides/notesSlide7.xml" Type="http://schemas.openxmlformats.org/officeDocument/2006/relationships/notesSlide"/><Relationship Id="rId45" Target="notesSlides/notesSlide8.xml" Type="http://schemas.openxmlformats.org/officeDocument/2006/relationships/notesSlide"/><Relationship Id="rId46" Target="notesSlides/notesSlide9.xml" Type="http://schemas.openxmlformats.org/officeDocument/2006/relationships/notesSlide"/><Relationship Id="rId47" Target="notesSlides/notesSlide10.xml" Type="http://schemas.openxmlformats.org/officeDocument/2006/relationships/notesSlide"/><Relationship Id="rId48" Target="notesSlides/notesSlide11.xml" Type="http://schemas.openxmlformats.org/officeDocument/2006/relationships/notesSlide"/><Relationship Id="rId49" Target="notesSlides/notesSlide12.xml" Type="http://schemas.openxmlformats.org/officeDocument/2006/relationships/notesSlide"/><Relationship Id="rId5" Target="tableStyles.xml" Type="http://schemas.openxmlformats.org/officeDocument/2006/relationships/tableStyles"/><Relationship Id="rId50" Target="notesSlides/notesSlide13.xml" Type="http://schemas.openxmlformats.org/officeDocument/2006/relationships/notesSlide"/><Relationship Id="rId51" Target="notesSlides/notesSlide14.xml" Type="http://schemas.openxmlformats.org/officeDocument/2006/relationships/notesSlide"/><Relationship Id="rId52" Target="notesSlides/notesSlide15.xml" Type="http://schemas.openxmlformats.org/officeDocument/2006/relationships/notesSlide"/><Relationship Id="rId53" Target="notesSlides/notesSlide16.xml" Type="http://schemas.openxmlformats.org/officeDocument/2006/relationships/notesSlide"/><Relationship Id="rId54" Target="notesSlides/notesSlide17.xml" Type="http://schemas.openxmlformats.org/officeDocument/2006/relationships/notesSlide"/><Relationship Id="rId55" Target="notesSlides/notesSlide18.xml" Type="http://schemas.openxmlformats.org/officeDocument/2006/relationships/notesSlide"/><Relationship Id="rId56" Target="notesSlides/notesSlide19.xml" Type="http://schemas.openxmlformats.org/officeDocument/2006/relationships/notesSlide"/><Relationship Id="rId57" Target="notesSlides/notesSlide20.xml" Type="http://schemas.openxmlformats.org/officeDocument/2006/relationships/notesSlide"/><Relationship Id="rId58" Target="notesSlides/notesSlide21.xml" Type="http://schemas.openxmlformats.org/officeDocument/2006/relationships/notesSlide"/><Relationship Id="rId59" Target="notesSlides/notesSlide22.xml" Type="http://schemas.openxmlformats.org/officeDocument/2006/relationships/notesSlide"/><Relationship Id="rId6" Target="slides/slide1.xml" Type="http://schemas.openxmlformats.org/officeDocument/2006/relationships/slide"/><Relationship Id="rId60" Target="notesSlides/notesSlide23.xml" Type="http://schemas.openxmlformats.org/officeDocument/2006/relationships/notesSlide"/><Relationship Id="rId61" Target="notesSlides/notesSlide24.xml" Type="http://schemas.openxmlformats.org/officeDocument/2006/relationships/notesSlide"/><Relationship Id="rId62" Target="notesSlides/notesSlide25.xml" Type="http://schemas.openxmlformats.org/officeDocument/2006/relationships/notesSlide"/><Relationship Id="rId63" Target="notesSlides/notesSlide26.xml" Type="http://schemas.openxmlformats.org/officeDocument/2006/relationships/notesSlide"/><Relationship Id="rId64" Target="notesSlides/notesSlide27.xml" Type="http://schemas.openxmlformats.org/officeDocument/2006/relationships/notesSlide"/><Relationship Id="rId65" Target="notesSlides/notesSlide28.xml" Type="http://schemas.openxmlformats.org/officeDocument/2006/relationships/note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Etelä-Pohjanmaan hyvinvointialueen omaishoitajille tehtiin kysely tuen tarpeesta ja palvelujen kehittämisestä marraskuun 23 - tammikuun 24 välisenä aikana.</a:t>
            </a:r>
          </a:p>
          <a:p>
            <a:r>
              <a:rPr lang="en-US"/>
              <a:t/>
            </a:r>
          </a:p>
          <a:p>
            <a:r>
              <a:rPr lang="en-US"/>
              <a:t>Kysely tehtiin Varsinais-Suomen hyvinvointialueen lomakepohjalle ja sitä olivat meidän omiin tarpeisiin kehittämässä Etelä-Pohjanmaan hyvinvointialueen lisäksi Hyvinvoiva Etelä-Pohjanmaa hanke, Tulevaisuuden sosiaali- ja terveyskeskus-hanke, Lakeuden omaishoitajat ry ja Invalidiliitto.</a:t>
            </a:r>
          </a:p>
          <a:p>
            <a:r>
              <a:rPr lang="en-US"/>
              <a:t/>
            </a:r>
          </a:p>
          <a:p>
            <a:r>
              <a:rPr lang="en-US"/>
              <a:t>Kyselyn tulokset koostivat Hyvinvoiva Etelä-Pohjamaa hankkeesta Kirsi Mannila ja Anneli Riski</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"Hyvinvointialueen sopimusomaishoitajille järjestetään mahdollisuus hyvinvointi- ja terveystarkastukseen. Omaishoitajien hyvinvointi- ja terveystarkastukset toteutuvat alueen aikuisneuvoloissa. Työterveyshuolto on ensisijainen työssäkäyville omaishoitajille hyvinvointi- ja terveystarkastuksen toteuttamiseksi.”</a:t>
            </a:r>
          </a:p>
          <a:p>
            <a:r>
              <a:rPr lang="en-US"/>
              <a:t/>
            </a:r>
          </a:p>
          <a:p>
            <a:r>
              <a:rPr lang="en-US"/>
              <a:t>Lähde: Hyvinvointialueen omaishoidon toimintaohje</a:t>
            </a:r>
          </a:p>
          <a:p>
            <a:r>
              <a:rPr lang="en-US"/>
              <a:t/>
            </a:r>
          </a:p>
          <a:p>
            <a:r>
              <a:rPr lang="en-US"/>
              <a:t>Kysymykseen ovat vastanneet myös ne 56 omaishoitajaa, joilla ei ole sopimusta omaishoitajuudesta ja eivät sen myötä ole oikeutettuja hyvinvointi- ja terveystarkastukseen. </a:t>
            </a:r>
          </a:p>
          <a:p>
            <a:r>
              <a:rPr lang="en-US"/>
              <a:t/>
            </a:r>
          </a:p>
          <a:p>
            <a:r>
              <a:rPr lang="en-US"/>
              <a:t>Tämä vaikuttanee siihen, että kyselyyn vastanneista usealla omaishoitajalla ei ollut tietoa terveystarkastuksista.</a:t>
            </a:r>
          </a:p>
          <a:p>
            <a:r>
              <a:rPr lang="en-US"/>
              <a:t>Syyksi ilmeni ohjauksen ja tiedon puute. </a:t>
            </a:r>
          </a:p>
          <a:p>
            <a:r>
              <a:rPr lang="en-US"/>
              <a:t>Yhtä useat eivät olleet käyttäneet terveystarkastuksen mahdollisuutta.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Hyvinvointialueen toimesta omaishoidon valmennuksen ja koulutuksen järjestäminen on ollut puutteellista.</a:t>
            </a:r>
          </a:p>
          <a:p>
            <a:r>
              <a:rPr lang="en-US"/>
              <a:t>Hyvinvoiva Etelä-Pohjanmaa - hankkeen yhtenä hanketavoitteena on suunnitella omaishoitajien koulutus- ja ohjausmateriaali ja tukea sen käyttöönottoa. </a:t>
            </a:r>
          </a:p>
          <a:p>
            <a:r>
              <a:rPr lang="en-US"/>
              <a:t>Tämä kysely on toteutettu, jotta koulutuksen ja ohjauksen sisältö tulisi vastaamaan omaishoitajuuden tarpeita.</a:t>
            </a:r>
          </a:p>
          <a:p>
            <a:r>
              <a:rPr lang="en-US"/>
              <a:t/>
            </a:r>
          </a:p>
          <a:p>
            <a:r>
              <a:rPr lang="en-US"/>
              <a:t>Kyselyssä tuli odotetusti ilmi, että valmennuksiin ja koulutuksiin ei ole osallistuttu eikä niistä ole oltu tietoisia.</a:t>
            </a:r>
          </a:p>
          <a:p>
            <a:r>
              <a:rPr lang="en-US"/>
              <a:t/>
            </a:r>
          </a:p>
          <a:p>
            <a:r>
              <a:rPr lang="en-US"/>
              <a:t>Etelä-Pohjanmaan alueen omaishoitajayhdistykset ovat järjestäneet valmennuksia ja kursseja, joltain osin yhteistyössä hyvinvointialueen kanssa.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Kyselyssä saatiin hyviä ajatuksia järjestettävien valmennusten ja koulutusten sisältöihin. </a:t>
            </a:r>
          </a:p>
          <a:p>
            <a:r>
              <a:rPr lang="en-US"/>
              <a:t>Tiedon tarpeissa mainittiin erityisesti taloudelliset tuet ja etuudet, ergonomiaan liittyvät ohjeistukset, terveystarkastukset sekä käytännön asioihin toivottiin konkreettisia neuvoja mm tiedonkulkuun ja asiointikanaviin sekä kehen  ja miten olla yhteydessä.</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Omaishoitajat esittivät toiveita miten heidän jaksamistaan voisi tukea. </a:t>
            </a:r>
          </a:p>
          <a:p>
            <a:r>
              <a:rPr lang="en-US"/>
              <a:t/>
            </a:r>
          </a:p>
          <a:p>
            <a:r>
              <a:rPr lang="en-US"/>
              <a:t>Ensisijaisiksi toiveiksi vastauksissa nousi taloudellinen apu, lakisääteisten vapaiden järjestyminen ja henkinen tuki.</a:t>
            </a:r>
          </a:p>
          <a:p>
            <a:r>
              <a:rPr lang="en-US"/>
              <a:t/>
            </a:r>
          </a:p>
          <a:p>
            <a:r>
              <a:rPr lang="en-US"/>
              <a:t>Palveluseteli nousi usein kyselyssä esille. Palveluseteli on ollut Etelä-Pohjanmaalla käytössä eri tavoin eri alueella. Sen käytön joustavuutta, kohdentumista erilaisiin palveluihin ja jatkoa toivottiin.  Tulevaisuudessa palvelusetelin olisi tarkoitus olla käytössä koko hyvinvointialueella. Määrittely on vielä käynnissä.</a:t>
            </a:r>
          </a:p>
          <a:p>
            <a:r>
              <a:rPr lang="en-US"/>
              <a:t/>
            </a:r>
          </a:p>
          <a:p>
            <a:r>
              <a:rPr lang="en-US"/>
              <a:t>Tietoa ja informaatiota toivottiin omaishoitajuudesta ja omaishoitajan oikeuksista, vinkkejä arkeen ja arjesta irtautumiseen. </a:t>
            </a:r>
          </a:p>
          <a:p>
            <a:r>
              <a:rPr lang="en-US"/>
              <a:t/>
            </a:r>
          </a:p>
          <a:p>
            <a:r>
              <a:rPr lang="en-US"/>
              <a:t>Kuunteleminen koettiin merkitykselliseksi, tässä siitä esimerkkejä:</a:t>
            </a:r>
          </a:p>
          <a:p>
            <a:r>
              <a:rPr lang="en-US"/>
              <a:t/>
            </a:r>
          </a:p>
          <a:p>
            <a:r>
              <a:rPr lang="en-US"/>
              <a:t>"Joku ymmärtäisi. Kukaan ei kysy miten voin."</a:t>
            </a:r>
          </a:p>
          <a:p>
            <a:r>
              <a:rPr lang="en-US"/>
              <a:t/>
            </a:r>
          </a:p>
          <a:p>
            <a:r>
              <a:rPr lang="en-US"/>
              <a:t>"Kohtaamalla inhimillisesti ja ymmärtävästi, kuunnellen minuakin."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Seuraavassa osiossa tarkastellaan vastaajien kokemuksia tuen ja palveluiden määrästä ja riittävyydestä.</a:t>
            </a:r>
          </a:p>
          <a:p>
            <a:r>
              <a:rPr lang="en-US"/>
              <a:t>Lopuksi esitetään yhteenveto vastaajien antamasta palautteesta omaishoitoon ja omaishoidonpalveluihin liittyen.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Palvelujen riittävyyteen otti kantaa vain noin 1/3 osa vastaajista.</a:t>
            </a:r>
          </a:p>
          <a:p>
            <a:r>
              <a:rPr lang="en-US"/>
              <a:t/>
            </a:r>
          </a:p>
          <a:p>
            <a:r>
              <a:rPr lang="en-US"/>
              <a:t>Mielipiteet jakautuivat hyvin tasaisesti riittävyyden ja riittämättömyyden välillä. </a:t>
            </a:r>
          </a:p>
          <a:p>
            <a:r>
              <a:rPr lang="en-US"/>
              <a:t/>
            </a:r>
          </a:p>
          <a:p>
            <a:r>
              <a:rPr lang="en-US"/>
              <a:t>Usean vastaajan oli myös vaikea arvioida palvelujen riittävyyttä, jonka vuoksi "en osaa sanoa" vastauksia esiintyi myös saman verran.</a:t>
            </a:r>
          </a:p>
          <a:p>
            <a:r>
              <a:rPr lang="en-US"/>
              <a:t/>
            </a:r>
          </a:p>
          <a:p>
            <a:r>
              <a:rPr lang="en-US"/>
              <a:t>Yleisimmin käytössä olevat palvelut olivat </a:t>
            </a:r>
          </a:p>
          <a:p>
            <a:r>
              <a:rPr lang="en-US"/>
              <a:t>apuvälineet, omaishoitajan vapaan aikainen sijaishoito ja hoitotarvikkeet. </a:t>
            </a:r>
          </a:p>
          <a:p>
            <a:r>
              <a:rPr lang="en-US"/>
              <a:t>Apuvälineistä eniten käytössä oli rollaattori ja pyörätuoli.</a:t>
            </a:r>
          </a:p>
          <a:p>
            <a:r>
              <a:rPr lang="en-US"/>
              <a:t/>
            </a:r>
          </a:p>
          <a:p>
            <a:r>
              <a:rPr lang="en-US"/>
              <a:t>Hoitotarvikkeista selkeästi yleisin oli vaipat.</a:t>
            </a:r>
          </a:p>
          <a:p>
            <a:r>
              <a:rPr lang="en-US"/>
              <a:t>Nämä osaltaan jo kertovat hoidettavan hoitotyön raskaudesta ja vaativuudesta.</a:t>
            </a:r>
          </a:p>
          <a:p>
            <a:r>
              <a:rPr lang="en-US"/>
              <a:t/>
            </a:r>
          </a:p>
          <a:p>
            <a:r>
              <a:rPr lang="en-US"/>
              <a:t>Seuraavat kolme yleisintä käytössä olevaa palvelua olivat terapiat, taloudellinen tuki  ja kuljetuspalvelu.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Omaishoitajan lakisääteisen vapaan aikaisen sijaishoidon järjestymistä toivottiin eniten, vaikka se on myös yksi yleisimmistä käytössä olevista palveluista. </a:t>
            </a:r>
          </a:p>
          <a:p>
            <a:r>
              <a:rPr lang="en-US"/>
              <a:t/>
            </a:r>
          </a:p>
          <a:p>
            <a:r>
              <a:rPr lang="en-US"/>
              <a:t>Tämä vahvistaa sitä tavoitetilaa, että sijaishoidon palvelut tulisi olla järjestettynä niin, että ne olisivat tosiasiallisesti kaikkien käytettävissä.</a:t>
            </a:r>
          </a:p>
          <a:p>
            <a:r>
              <a:rPr lang="en-US"/>
              <a:t>Omaishoitajan vapaan järjestämiseen, saatavuuteen ja joustoon toivottiin parannusta. </a:t>
            </a:r>
          </a:p>
          <a:p>
            <a:r>
              <a:rPr lang="en-US"/>
              <a:t/>
            </a:r>
          </a:p>
          <a:p>
            <a:r>
              <a:rPr lang="en-US"/>
              <a:t>Yleisesti toivottuja palveluja olivat myös siivouspalvelu, kela-kuntoutus, henkilökohtainen avustaja ja terapiat.</a:t>
            </a:r>
          </a:p>
          <a:p>
            <a:r>
              <a:rPr lang="en-US"/>
              <a:t/>
            </a:r>
          </a:p>
          <a:p>
            <a:r>
              <a:rPr lang="en-US"/>
              <a:t/>
            </a:r>
          </a:p>
          <a:p>
            <a:r>
              <a:rPr lang="en-US"/>
              <a:t>Muita toiveita ja tarpeita joita omaishoitajat mainitsivat olivat mm. </a:t>
            </a:r>
          </a:p>
          <a:p>
            <a:r>
              <a:rPr lang="en-US"/>
              <a:t>- diagnoosi tulisi ajallaan</a:t>
            </a:r>
          </a:p>
          <a:p>
            <a:r>
              <a:rPr lang="en-US"/>
              <a:t>- sopimus omaishoitoon</a:t>
            </a:r>
          </a:p>
          <a:p>
            <a:r>
              <a:rPr lang="en-US"/>
              <a:t>- tsemppaamista</a:t>
            </a:r>
          </a:p>
          <a:p>
            <a:r>
              <a:rPr lang="en-US"/>
              <a:t>- vertaistukea</a:t>
            </a:r>
          </a:p>
          <a:p>
            <a:r>
              <a:rPr lang="en-US"/>
              <a:t>- vahvempaa turvaverkkoa koko perheelle.</a:t>
            </a:r>
          </a:p>
          <a:p>
            <a:r>
              <a:rPr lang="en-US"/>
              <a:t/>
            </a:r>
          </a:p>
          <a:p>
            <a:r>
              <a:rPr lang="en-US"/>
              <a:t>Eräiden vastaajien terveiset:</a:t>
            </a:r>
          </a:p>
          <a:p>
            <a:r>
              <a:rPr lang="en-US"/>
              <a:t/>
            </a:r>
          </a:p>
          <a:p>
            <a:r>
              <a:rPr lang="en-US"/>
              <a:t>"Omaishoito on raskasta ja heille kuuluu kunnon korvaus, tuki ja neuvonta. Asioiden pitää toimia koko ajan !"</a:t>
            </a:r>
          </a:p>
          <a:p>
            <a:r>
              <a:rPr lang="en-US"/>
              <a:t/>
            </a:r>
          </a:p>
          <a:p>
            <a:r>
              <a:rPr lang="en-US"/>
              <a:t>"Kaikilla ei ole perhe, sukulaiset tai ketään, joka voi päivällä auttaa. Ihmiset on töissä, paitsi omaishoitajat jotka hoitavat loppuun asti".</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Vastaajien palaute hyvinvointialueen palveluiden ja tukitarpeiden vastaavuudesta jakautui melko tasan "tyytyväisiin ja tyytymättömiin".</a:t>
            </a:r>
          </a:p>
          <a:p>
            <a:r>
              <a:rPr lang="en-US"/>
              <a:t/>
            </a:r>
          </a:p>
          <a:p>
            <a:r>
              <a:rPr lang="en-US"/>
              <a:t>Tyytymättömyys liittyi palveluiden, tiedon ja taloudellisen tuen puutteeseen ja riittämättömyyteen.</a:t>
            </a:r>
          </a:p>
          <a:p>
            <a:r>
              <a:rPr lang="en-US"/>
              <a:t/>
            </a:r>
          </a:p>
          <a:p>
            <a:r>
              <a:rPr lang="en-US"/>
              <a:t>Palvelujen järjestämisen ja tiedonkulun koettiin huonontuneen hyvinvointialueelle siirryttäessä.</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Lakisääteisiin vapaisiin ovat oikeutettuja sopimuksen tehneet omaishoitajat, 2-3 päivää kuukaudessa. </a:t>
            </a:r>
          </a:p>
          <a:p>
            <a:r>
              <a:rPr lang="en-US"/>
              <a:t/>
            </a:r>
          </a:p>
          <a:p>
            <a:r>
              <a:rPr lang="en-US"/>
              <a:t>Hyvinvointialueen omaishoidon toimintaohjeen mukaan:</a:t>
            </a:r>
          </a:p>
          <a:p>
            <a:r>
              <a:rPr lang="en-US"/>
              <a:t>"Omaishoitajan lakisääteisen vapaan järjestämistapa sovitaan yksilöllisesti ja kirjataan hoito- ja palvelusuunnitelmaan. </a:t>
            </a:r>
          </a:p>
          <a:p>
            <a:r>
              <a:rPr lang="en-US"/>
              <a:t/>
            </a:r>
          </a:p>
          <a:p>
            <a:r>
              <a:rPr lang="en-US"/>
              <a:t>Lakisääteiset vapaat järjestetään hyvinvointialueella sijaishoitajan avulla toimeksiantosopimuksella, ympärivuorokautisena perhehoitona tai lyhytaikaisena palveluasumisena." </a:t>
            </a:r>
          </a:p>
          <a:p>
            <a:r>
              <a:rPr lang="en-US"/>
              <a:t/>
            </a:r>
          </a:p>
          <a:p>
            <a:r>
              <a:rPr lang="en-US"/>
              <a:t>Vastaajista yli 50% ei käytä omaishoitajan lakisääteisiä vapaita.</a:t>
            </a:r>
          </a:p>
          <a:p>
            <a:r>
              <a:rPr lang="en-US"/>
              <a:t/>
            </a:r>
          </a:p>
          <a:p>
            <a:r>
              <a:rPr lang="en-US"/>
              <a:t>Suurimpana syynä olla käyttämättä lakisääteisiä vapaita vastaajat mainitsivat sen, että hoidettava ei halua lähteä pois kotoa. Yleinen syy oli myös se, että tuntui pahalta laittaa hoidettava pois kotoa tai että omaishoitaja ei kokenut tarvitsevansa vapaapäiviä.</a:t>
            </a:r>
          </a:p>
          <a:p>
            <a:r>
              <a:rPr lang="en-US"/>
              <a:t/>
            </a:r>
          </a:p>
          <a:p>
            <a:r>
              <a:rPr lang="en-US"/>
              <a:t>Kyselyssä saatiin myös paljon muita syitä, joita ei vastausvaihtoehdoissa tarjottu. Tällaisia olivat mm se, että ei ole sopivaa tai riittävää palvelua,  ei ole sopimusta omaishoidosta ja että vapaapäivät ovat maksullisia, hankalia ja kuormittavia järjestää.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Omaishoitajat jotka käyttävät lakisääteisiä vapaita, </a:t>
            </a:r>
          </a:p>
          <a:p>
            <a:r>
              <a:rPr lang="en-US"/>
              <a:t>on hoidettava yleisimmin lyhytaikaishoidossa tai  hoidettavan läheinen hoitaa kotona.</a:t>
            </a:r>
          </a:p>
          <a:p>
            <a:r>
              <a:rPr lang="en-US"/>
              <a:t/>
            </a:r>
          </a:p>
          <a:p>
            <a:r>
              <a:rPr lang="en-US"/>
              <a:t>Kohdan jokin muu, mikä? vastausten perusteella vapaiden järjestämiseksi oli käytössä monenlaisia yksilöllisiä ratkaisuja, mm.  itse ostettu palvelu, vuorohoitojärjestelyt sekä erilaiset palvelusetelivaihtoehdot.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Kyselyyn saapui 355 vastausta, joista digitaalisesti palautui noin 80%.</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Tässä vielä eriteltynä toiveet vapaiden järjestämisen tavoista, joissa myös lyhytaikaishoidon mahdollisuus  nousi suosituimmaksi. </a:t>
            </a:r>
          </a:p>
          <a:p>
            <a:r>
              <a:rPr lang="en-US"/>
              <a:t>Muiden läheisten mahdollisuutta hoitaa toivottiin myös paljon, samoin sijaishoitajaa hoidettavan kotiin. </a:t>
            </a:r>
          </a:p>
          <a:p>
            <a:r>
              <a:rPr lang="en-US"/>
              <a:t/>
            </a:r>
          </a:p>
          <a:p>
            <a:r>
              <a:rPr lang="en-US"/>
              <a:t>Jollain muulla tavoin vastauksissa toivottiin, että lapset voisivat enemmän olla iäkkään vanhempansa hoidossa mukana, mutta eivät ole eri syistä käytettävissä. Ja että hoidettavan oma toive järjestämisen tavassa huomioitaisiin.</a:t>
            </a:r>
          </a:p>
          <a:p>
            <a:r>
              <a:rPr lang="en-US"/>
              <a:t/>
            </a:r>
          </a:p>
          <a:p>
            <a:r>
              <a:rPr lang="en-US"/>
              <a:t>Lapsen omaishoitajuuden kohdalla toiveena esitettiin tukiperhettä ja hoitopaikkaa muille perheen lapsille vapaan ajalle.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Vastaajista 58% koki, että ei ole saanut riittävästi tietoa omaishoitajuudesta. </a:t>
            </a:r>
          </a:p>
          <a:p>
            <a:r>
              <a:rPr lang="en-US"/>
              <a:t/>
            </a:r>
          </a:p>
          <a:p>
            <a:r>
              <a:rPr lang="en-US"/>
              <a:t>Tietoa, ohjeistusta ja neuvontaa toivottiin erityisesti teemoista: </a:t>
            </a:r>
          </a:p>
          <a:p>
            <a:r>
              <a:rPr lang="en-US"/>
              <a:t>hyvinvointi ja jaksaminen, toimintakyvyn ylläpitäminen, vertaistuki, </a:t>
            </a:r>
          </a:p>
          <a:p>
            <a:r>
              <a:rPr lang="en-US"/>
              <a:t>taloudelliset asiat ja palvelujärjestelmä.</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p>
          <a:p>
            <a:r>
              <a:rPr lang="en-US"/>
              <a:t>Kysymyksissä yhdistystoiminnasta </a:t>
            </a:r>
          </a:p>
          <a:p>
            <a:r>
              <a:rPr lang="en-US"/>
              <a:t> 27% vastaajista kertoi osallistuneensa, </a:t>
            </a:r>
          </a:p>
          <a:p>
            <a:r>
              <a:rPr lang="en-US"/>
              <a:t>61% ei ollut osallistunut ja 15% vastaajista ei ollut tietoinen yhdistysten järjestämästä toiminnasta omaishoitajille.</a:t>
            </a:r>
          </a:p>
          <a:p>
            <a:r>
              <a:rPr lang="en-US"/>
              <a:t/>
            </a:r>
          </a:p>
          <a:p>
            <a:r>
              <a:rPr lang="en-US"/>
              <a:t/>
            </a:r>
          </a:p>
          <a:p>
            <a:r>
              <a:rPr lang="en-US"/>
              <a:t>Yhdistystoimintaan osallistuneet antoivat saamastaan tuesta keskiarvoksi 6,2. </a:t>
            </a:r>
          </a:p>
          <a:p>
            <a:r>
              <a:rPr lang="en-US"/>
              <a:t/>
            </a:r>
          </a:p>
          <a:p>
            <a:r>
              <a:rPr lang="en-US"/>
              <a:t>Kahden vastaajan kokemus yhdistykseltä saamastaan tuesta:</a:t>
            </a:r>
          </a:p>
          <a:p>
            <a:r>
              <a:rPr lang="en-US"/>
              <a:t/>
            </a:r>
          </a:p>
          <a:p>
            <a:r>
              <a:rPr lang="en-US"/>
              <a:t>"Se on meille hyvin tärkeää, että saamme olla muiden ihmisten kanssa tekemisissä ja saada vertaistukea. Olen kiitollinen siitä, että meitä omaishoitajia otetaan huomioon ja järjestetään erilaisia tilaisuuksia."</a:t>
            </a:r>
          </a:p>
          <a:p>
            <a:r>
              <a:rPr lang="en-US"/>
              <a:t/>
            </a:r>
          </a:p>
          <a:p>
            <a:r>
              <a:rPr lang="en-US"/>
              <a:t>"Oivaltajat - hanke on onnistunut valitsemaan puhuttelevia aiheita, on ollut todella hyviä tapahtumia ja koulutuksia perheille ja pariskunnille, myös sisarukset huomioitu."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Yhdistystoimintaan osallistuneiden kokemuksista tärkeimpinä mainittiin vertaistuen ja yhdessäolon merkitys sekä erilaiset tapahtumat ja retket.</a:t>
            </a:r>
          </a:p>
          <a:p>
            <a:r>
              <a:rPr lang="en-US"/>
              <a:t/>
            </a:r>
          </a:p>
          <a:p>
            <a:r>
              <a:rPr lang="en-US"/>
              <a:t>Yhdistystoiminnalle esitettiin monenlaisia toiveita, mm:</a:t>
            </a:r>
          </a:p>
          <a:p>
            <a:r>
              <a:rPr lang="en-US"/>
              <a:t>Tiedottamista ja mainontaa  enemmän.</a:t>
            </a:r>
          </a:p>
          <a:p>
            <a:r>
              <a:rPr lang="en-US"/>
              <a:t>Toimintaa laajemmin eri paikkakunnille.</a:t>
            </a:r>
          </a:p>
          <a:p>
            <a:r>
              <a:rPr lang="en-US"/>
              <a:t>Toiminnan suuntaamista myös lapsensa omaishoitajalle ja nuorille työssäkäyville omaishoitajille.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Suurin osa tähän kysymykseen vastanneista  tiesi minne olla yhteydessä tuen ja tiedon tarpeen hetkellä.</a:t>
            </a:r>
          </a:p>
          <a:p>
            <a:r>
              <a:rPr lang="en-US"/>
              <a:t/>
            </a:r>
          </a:p>
          <a:p>
            <a:r>
              <a:rPr lang="en-US"/>
              <a:t>Ne jotka eivät tienneet mihin ottaa yhteyttä vastasivat syyksi:</a:t>
            </a:r>
          </a:p>
          <a:p>
            <a:r>
              <a:rPr lang="en-US"/>
              <a:t>ei tiedä yhteystietoja</a:t>
            </a:r>
          </a:p>
          <a:p>
            <a:r>
              <a:rPr lang="en-US"/>
              <a:t>ei tiedä kenelle soittaa</a:t>
            </a:r>
          </a:p>
          <a:p>
            <a:r>
              <a:rPr lang="en-US"/>
              <a:t>yhteydenottoihin ei vastata</a:t>
            </a:r>
          </a:p>
          <a:p>
            <a:r>
              <a:rPr lang="en-US"/>
              <a:t>ei ole jaksanut selvittää</a:t>
            </a:r>
          </a:p>
          <a:p>
            <a:r>
              <a:rPr lang="en-US"/>
              <a:t>ei ole sopimusomais-hoitajuutta</a:t>
            </a:r>
          </a:p>
          <a:p>
            <a:r>
              <a:rPr lang="en-US"/>
              <a:t>ei ole ollut tarvetta tukeen tai tietoon</a:t>
            </a:r>
          </a:p>
          <a:p>
            <a:r>
              <a:rPr lang="en-US"/>
              <a:t/>
            </a:r>
          </a:p>
          <a:p>
            <a:r>
              <a:rPr lang="en-US"/>
              <a:t>Dialla esiintyy HyvaEP:n  chatbot Konsti. Konstilta voit kysyä matalalla kynnyksellä myös omaishoitajuuteen liittyviä kysymyksiä. Konsti hyödyntää  tekoälyä, vastauksen saa nopeasti ja tieto on aina luotettavaa. Tarvittaessa Konsti ohjaa ammattilais-chattiin.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Hyvinvointialueen omaishoidontuen palvelut saivat keskiarvokseen 6,0.</a:t>
            </a:r>
          </a:p>
          <a:p>
            <a:r>
              <a:rPr lang="en-US"/>
              <a:t/>
            </a:r>
          </a:p>
          <a:p>
            <a:r>
              <a:rPr lang="en-US"/>
              <a:t>Hyvinvointialueen omaishoidontuen henkilöstö sai keskiarvokseen 6,9.</a:t>
            </a:r>
          </a:p>
          <a:p>
            <a:r>
              <a:rPr lang="en-US"/>
              <a:t/>
            </a:r>
          </a:p>
          <a:p>
            <a:r>
              <a:rPr lang="en-US"/>
              <a:t>Omaishoidontuen palvelut herätti paljon kysymyksiä ja </a:t>
            </a:r>
          </a:p>
          <a:p>
            <a:r>
              <a:rPr lang="en-US"/>
              <a:t>palvelujärjestelmälle annettiin tiukkaakin kritiikkiä mm päätöksiä käsiteltäessä vedottiin yksilöllisten tarpeiden huomioimiseen ja selvittämiseen. Kysyttiin omaishoitajan hyvinvoinnin, asiakasturvallisuuden, palvelulupausten ja ennalta ehkäisevän toiminnan perään omaishoidettavan ja omaishoitajan hyvinvoinnin varmistamiseksi.</a:t>
            </a:r>
          </a:p>
          <a:p>
            <a:r>
              <a:rPr lang="en-US"/>
              <a:t/>
            </a:r>
          </a:p>
          <a:p>
            <a:r>
              <a:rPr lang="en-US"/>
              <a:t>Vastaajien kommentit: </a:t>
            </a:r>
          </a:p>
          <a:p>
            <a:r>
              <a:rPr lang="en-US"/>
              <a:t>"Jos omaishoitaja osaa kysyä palveluja, silloin niitä saa. Muuten hyvinvointialue ei yhteyttä ota. Palveluja ja tukea ei tyrkytetä. Tähän voisi kiinnittää huomiota."</a:t>
            </a:r>
          </a:p>
          <a:p>
            <a:r>
              <a:rPr lang="en-US"/>
              <a:t/>
            </a:r>
          </a:p>
          <a:p>
            <a:r>
              <a:rPr lang="en-US"/>
              <a:t/>
            </a:r>
          </a:p>
          <a:p>
            <a:r>
              <a:rPr lang="en-US"/>
              <a:t>"Palvelusuunnitelman päivityksessä tahdikkuutta, empaattisuutta, ja perehtymistä asiakkaaseen ennen kun tullaan tekemään päivitystä."</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Palautetta ja muita terveisiä annettiin todella runsaasti. Lähes puolet kyselyyn vastanneista käytti vielä mahdollisuuden vapaan sanan kirjoittamiseen.   Pääosin viesteistä välittyi tyytymättömyys, väsymys ja turhautuminen.</a:t>
            </a:r>
          </a:p>
          <a:p>
            <a:r>
              <a:rPr lang="en-US"/>
              <a:t>Sanapilveen on koottu näistä omaishoitajien vapaista kommenteista asiasanoja.</a:t>
            </a:r>
          </a:p>
          <a:p>
            <a:r>
              <a:rPr lang="en-US"/>
              <a:t/>
            </a:r>
          </a:p>
          <a:p>
            <a:r>
              <a:rPr lang="en-US"/>
              <a:t>Rakentavaa palautetta annettiin seuraavin kommentein:</a:t>
            </a:r>
          </a:p>
          <a:p>
            <a:r>
              <a:rPr lang="en-US"/>
              <a:t/>
            </a:r>
          </a:p>
          <a:p>
            <a:r>
              <a:rPr lang="en-US"/>
              <a:t>"Ettei meitä omaishoitajia ja hoidettavia unohdeta näissä hyvinvointialueen säästösuunnitelmissa. Kaikilla meillä on oikeus hyvään hoitoon ja elämään iästä sekä paikasta riippumatta".</a:t>
            </a:r>
          </a:p>
          <a:p>
            <a:r>
              <a:rPr lang="en-US"/>
              <a:t/>
            </a:r>
          </a:p>
          <a:p>
            <a:r>
              <a:rPr lang="en-US"/>
              <a:t>"Mitätön korvaus tehtyyn työmäärään nähden 24/7. Työn arvostuksen vähäisyys ärsyttää."</a:t>
            </a:r>
          </a:p>
          <a:p>
            <a:r>
              <a:rPr lang="en-US"/>
              <a:t/>
            </a:r>
          </a:p>
          <a:p>
            <a:r>
              <a:rPr lang="en-US"/>
              <a:t>"Tuntuu, että monet asiat vain muuttuvat ja vaihtuvat ja meille omaishoitajille tieto ei välttämättä lainkaan kulje."</a:t>
            </a:r>
          </a:p>
          <a:p>
            <a:r>
              <a:rPr lang="en-US"/>
              <a:t/>
            </a:r>
          </a:p>
          <a:p>
            <a:r>
              <a:rPr lang="en-US"/>
              <a:t>"Auttakaa omaisestaan huolta pitäviä ajoissa, ettei kukaan uupuisi tämän raskaan rakkaan taakan alle."</a:t>
            </a:r>
          </a:p>
          <a:p>
            <a:r>
              <a:rPr lang="en-US"/>
              <a:t/>
            </a:r>
          </a:p>
          <a:p>
            <a:r>
              <a:rPr lang="en-US"/>
              <a:t>"Kaikkien tarpeet eivät ole samanlaisia, niin toivoisin, että pystyttäisiin tukemaan omaishoitajia yksilöllisemmin."</a:t>
            </a:r>
          </a:p>
          <a:p>
            <a:r>
              <a:rPr lang="en-US"/>
              <a:t/>
            </a:r>
          </a:p>
          <a:p>
            <a:r>
              <a:rPr lang="en-US"/>
              <a:t>Myös positiivista palautetta kiitosten ja avun saannin muodossa annettiin. </a:t>
            </a:r>
          </a:p>
          <a:p>
            <a:r>
              <a:rPr lang="en-US"/>
              <a:t/>
            </a:r>
          </a:p>
          <a:p>
            <a:r>
              <a:rPr lang="en-US"/>
              <a:t>Seuraavassa vastaajien kommentteja:</a:t>
            </a:r>
          </a:p>
          <a:p>
            <a:r>
              <a:rPr lang="en-US"/>
              <a:t/>
            </a:r>
          </a:p>
          <a:p>
            <a:r>
              <a:rPr lang="en-US"/>
              <a:t>"Voisi harkita jotain omaishoitaja lehteä, jossa on tietoa Omaishoitajan tuki ja hyvinvointi palveluista ym." </a:t>
            </a:r>
          </a:p>
          <a:p>
            <a:r>
              <a:rPr lang="en-US"/>
              <a:t/>
            </a:r>
          </a:p>
          <a:p>
            <a:r>
              <a:rPr lang="en-US"/>
              <a:t>"Kyllähän näitä kaikkia järjestetään, mutta moni ei pääse lähtemään."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Omaishoidon tuen palveluihin liittyvien tukien ja  resurssien parantaminen on selvästi tarpeen monesta eri näkökulmasta.</a:t>
            </a:r>
          </a:p>
          <a:p>
            <a:r>
              <a:rPr lang="en-US"/>
              <a:t>Kyselyssä nousi esiin monia tärkeitä aiheita, kuten korvauksen riittämättömyys, tiedon puutteet palveluista, sekä tarpeet yksilöllisempään tukeen ja palveluihin eri elämäntilanteissa.</a:t>
            </a:r>
          </a:p>
          <a:p>
            <a:r>
              <a:rPr lang="en-US"/>
              <a:t/>
            </a:r>
          </a:p>
          <a:p>
            <a:r>
              <a:rPr lang="en-US"/>
              <a:t>On tärkeää, että omaishoitajat saavat tarvitsemaansa tukea ja että heidän työtään arvostetaan asianmukaisesti. </a:t>
            </a:r>
          </a:p>
          <a:p>
            <a:r>
              <a:rPr lang="en-US"/>
              <a:t>Jatketaan työtä näiden asioiden parantamiseksi!</a:t>
            </a:r>
          </a:p>
          <a:p>
            <a:r>
              <a:rPr lang="en-US"/>
              <a:t/>
            </a:r>
          </a:p>
          <a:p>
            <a:r>
              <a:rPr lang="en-US"/>
              <a:t>Omaishoidon tuen palveluiden asiakasohjauksen yhteystietoja ollaan yhdenmukaistamassa parhaillaan. Päivitetyt ja voimassa olevat yhteystiedot löydät aina varmimmin hyvaep.fi nettisivuilta. </a:t>
            </a:r>
          </a:p>
          <a:p>
            <a:r>
              <a:rPr lang="en-US"/>
              <a:t/>
            </a:r>
          </a:p>
          <a:p>
            <a:r>
              <a:rPr lang="en-US"/>
              <a:t>Hyvinvointialueen vammaispalveluista ja ikäpalveluista kiitetään omaishoitajia antamastaan arvokkaasta panostuksesta kyselyyn vastaamalla. </a:t>
            </a:r>
          </a:p>
          <a:p>
            <a:r>
              <a:rPr lang="en-US"/>
              <a:t/>
            </a:r>
          </a:p>
          <a:p>
            <a:r>
              <a:rPr lang="en-US"/>
              <a:t>Virve Rinne ikäpalveluiden asiakasohjauksen palvelualuejohtajan viransijainen toteaa, että:</a:t>
            </a:r>
          </a:p>
          <a:p>
            <a:r>
              <a:rPr lang="en-US"/>
              <a:t>"Tietoisuuden lisääminen tuntuu kaiken kaikkiaan tärkeältä, mm palvelusetelin käyttöönottoon, hyvinvointi- ja terveystarkastusten toteuttamiseen sekä yhdistysten toimintaan liittyen. </a:t>
            </a:r>
          </a:p>
          <a:p>
            <a:r>
              <a:rPr lang="en-US"/>
              <a:t/>
            </a:r>
          </a:p>
          <a:p>
            <a:r>
              <a:rPr lang="en-US"/>
              <a:t>Yhtenä alueella olevana kehitettävänä ja laajennettavana palveluna on kotiin vietävän kiertävän perhehoidon järjestäminen ikäpalveluissa."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Lämmin kiitos omaishoitajille!</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Ensimmäiset kysymykset koskivat taustatietoja.</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Kyselyyn vastanneista omaishoitajista yli 75 % oli naisia.</a:t>
            </a:r>
          </a:p>
          <a:p>
            <a:r>
              <a:rPr lang="en-US"/>
              <a:t/>
            </a:r>
          </a:p>
          <a:p>
            <a:r>
              <a:rPr lang="en-US"/>
              <a:t>Vastaajista hieman alle puolet olivat iältään 61-80 vuotiaita.</a:t>
            </a:r>
          </a:p>
          <a:p>
            <a:r>
              <a:rPr lang="en-US"/>
              <a:t/>
            </a:r>
          </a:p>
          <a:p>
            <a:r>
              <a:rPr lang="en-US"/>
              <a:t>Yli puolet vastanneista oli työelämän päättäneitä eläkkeellä olevia. </a:t>
            </a:r>
          </a:p>
          <a:p>
            <a:r>
              <a:rPr lang="en-US"/>
              <a:t/>
            </a:r>
          </a:p>
          <a:p>
            <a:r>
              <a:rPr lang="en-US"/>
              <a:t>Toinen iso vastaajaryhmä oli päätoimisesti vielä työelämässä. Heitä oli hieman alle 30 prosenttia.</a:t>
            </a:r>
          </a:p>
          <a:p>
            <a:r>
              <a:rPr lang="en-US"/>
              <a:t/>
            </a:r>
          </a:p>
          <a:p>
            <a:r>
              <a:rPr lang="en-US"/>
              <a:t>Työikäiset sekä lasten - ja nuorten omaishoitajina toimivat olivat myös hyvin edustettuina. </a:t>
            </a:r>
          </a:p>
          <a:p>
            <a:r>
              <a:rPr lang="en-US"/>
              <a:t/>
            </a:r>
          </a:p>
          <a:p>
            <a:r>
              <a:rPr lang="en-US"/>
              <a:t>Etelä-Pohjanmaalla on vuoden 2022 tilaston mukaan 2425 sopimusomaishoitajaa.</a:t>
            </a:r>
          </a:p>
          <a:p>
            <a:r>
              <a:rPr lang="en-US"/>
              <a:t/>
            </a:r>
          </a:p>
          <a:p>
            <a:r>
              <a:rPr lang="en-US"/>
              <a:t>Kyselyyn vastanneista yli 75% oli sopimusomaishoitajia.</a:t>
            </a:r>
          </a:p>
          <a:p>
            <a:r>
              <a:rPr lang="en-US"/>
              <a:t>Vastaajat edustivat siis n.12%:a sopimusomaishoitajista.</a:t>
            </a:r>
          </a:p>
          <a:p>
            <a:r>
              <a:rPr lang="en-US"/>
              <a:t/>
            </a:r>
          </a:p>
          <a:p>
            <a:r>
              <a:rPr lang="en-US"/>
              <a:t>40 prosentilla vastanneiden hoitosuhde oli kestänyt 1-5 vuotta.</a:t>
            </a:r>
          </a:p>
          <a:p>
            <a:r>
              <a:rPr lang="en-US"/>
              <a:t>Omaishoitosuhteen kesto oli keskiarvoltaan 5-10vuotta.</a:t>
            </a:r>
          </a:p>
          <a:p>
            <a:r>
              <a:rPr lang="en-US"/>
              <a:t/>
            </a:r>
          </a:p>
          <a:p>
            <a:r>
              <a:rPr lang="en-US"/>
              <a:t>Mutta huomattava määrä vastaajista oli toiminut omaishoitajana jo yli 20 vuotta.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Reilusti yli kolmannes vastaajien hoidettavista oli yli 75-vuotiaita ja hieman alle kolmannes alle 17-vuotiaita.</a:t>
            </a:r>
          </a:p>
          <a:p>
            <a:r>
              <a:rPr lang="en-US"/>
              <a:t/>
            </a:r>
          </a:p>
          <a:p>
            <a:r>
              <a:rPr lang="en-US"/>
              <a:t>Suurin osa heistä asui Seinäjoen, Kauhajoen ja Kurikan alueilla. Vähiten Soinissa, Kuortaneella ja Lappajärvellä.</a:t>
            </a:r>
          </a:p>
          <a:p>
            <a:r>
              <a:rPr lang="en-US"/>
              <a:t/>
            </a:r>
          </a:p>
          <a:p>
            <a:r>
              <a:rPr lang="en-US"/>
              <a:t>Yli 75% vastaajista asui samassa taloudessa yhdessä hoidettavan kanssa.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Seuraavilla dioilla kerrotaan kyselyn tuloksia hoitajien hyvinvointiin ja jaksamiseen liittyen. </a:t>
            </a:r>
          </a:p>
          <a:p>
            <a:r>
              <a:rPr lang="en-US"/>
              <a:t/>
            </a:r>
          </a:p>
          <a:p>
            <a:r>
              <a:rPr lang="en-US"/>
              <a:t>Kysely tuotti arvokkaan aineiston, jolla omaishoitajien ääni ja näkemykset saatiin tuotua hyvin esille. </a:t>
            </a:r>
          </a:p>
          <a:p>
            <a:r>
              <a:rPr lang="en-US"/>
              <a:t/>
            </a:r>
          </a:p>
          <a:p>
            <a:r>
              <a:rPr lang="en-US"/>
              <a:t>Tässä mm erään vastaajan kokemus omaishoitajuudesta:</a:t>
            </a:r>
          </a:p>
          <a:p>
            <a:r>
              <a:rPr lang="en-US"/>
              <a:t>"Kotona annettava hoito on parasta, niin kauan kun hoitaja jaksaa. Omaishoitaja hoitaa läheistään rakkaudesta eikä rahasta. Kiitos tulee hyvistä yhdessäolon hetkistä ja pienistä arkisista asioista."</a:t>
            </a:r>
          </a:p>
          <a:p>
            <a:r>
              <a:rPr lang="en-US"/>
              <a:t/>
            </a:r>
          </a:p>
          <a:p>
            <a:r>
              <a:rPr lang="en-US"/>
              <a:t>Kiitos kaikille vastaajille omaishoitajuuden arjen kuvaamisesta ja kokemuksien jakamisesta!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Jaksamista heikentävinä tekijöinä nousivat esille psyykkinen kuormitus, väsymys, sosiaalisten suhteiden kaventuminen </a:t>
            </a:r>
          </a:p>
          <a:p>
            <a:r>
              <a:rPr lang="en-US"/>
              <a:t>ja huolet; hoidettavan ja omasta terveydestä sekä tulevaisuudesta.</a:t>
            </a:r>
          </a:p>
          <a:p>
            <a:r>
              <a:rPr lang="en-US"/>
              <a:t/>
            </a:r>
          </a:p>
          <a:p>
            <a:r>
              <a:rPr lang="en-US"/>
              <a:t>Psyykkinen kuormitus koettiin selvästi fyysistä kuormitusta isommaksi tekijäksi.</a:t>
            </a:r>
          </a:p>
          <a:p>
            <a:r>
              <a:rPr lang="en-US"/>
              <a:t/>
            </a:r>
          </a:p>
          <a:p>
            <a:r>
              <a:rPr lang="en-US"/>
              <a:t>Taloudellinen tilanne ja fyysinen kuormittuneisuus näkyivät kyselyssä merkittävinä lukuina, mutta silti yllättävän pieninä suhteessa siihen, kuinka paljon avoimissa kysymyksissä kritisoitiin omaishoidon palkkioiden riittämättömyyttä ja hoidon vaativuutta. </a:t>
            </a:r>
          </a:p>
          <a:p>
            <a:r>
              <a:rPr lang="en-US"/>
              <a:t/>
            </a:r>
          </a:p>
          <a:p>
            <a:r>
              <a:rPr lang="en-US"/>
              <a:t>Kohdassa Jokin muu, mikä koettiin jaksamista heikentäviksi tekijöiksi mm. se, ettei työelämä noteeraa juurikaan omaishoitajan roolia, muut läheiset eivät ymmärrä tilannetta ja sijaista ei meinaa löytyä.</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76 prosenttia omaishoitajista kokee jaksavansa hyvin tai melko hyvin.</a:t>
            </a:r>
          </a:p>
          <a:p>
            <a:r>
              <a:rPr lang="en-US"/>
              <a:t/>
            </a:r>
          </a:p>
          <a:p>
            <a:r>
              <a:rPr lang="en-US"/>
              <a:t>Avoimissa vastauksissa vastaajat kuvailivat omaa jaksamistaan suorilla lainauksilla muun muassa seuraavasti:</a:t>
            </a:r>
          </a:p>
          <a:p>
            <a:r>
              <a:rPr lang="en-US"/>
              <a:t/>
            </a:r>
          </a:p>
          <a:p>
            <a:r>
              <a:rPr lang="en-US"/>
              <a:t>"On etuoikeus olla oman lapsensa omaishoitaja."</a:t>
            </a:r>
          </a:p>
          <a:p>
            <a:r>
              <a:rPr lang="en-US"/>
              <a:t/>
            </a:r>
          </a:p>
          <a:p>
            <a:r>
              <a:rPr lang="en-US"/>
              <a:t>"Kun huomaan että hoidettavan vointi ajoittain parempi ♡"</a:t>
            </a:r>
          </a:p>
          <a:p>
            <a:r>
              <a:rPr lang="en-US"/>
              <a:t/>
            </a:r>
          </a:p>
          <a:p>
            <a:r>
              <a:rPr lang="en-US"/>
              <a:t>"Ystävillä sama tilanne, saa jakaa ajatuksia."</a:t>
            </a:r>
          </a:p>
          <a:p>
            <a:r>
              <a:rPr lang="en-US"/>
              <a:t/>
            </a:r>
          </a:p>
          <a:p>
            <a:r>
              <a:rPr lang="en-US"/>
              <a:t>Toisaalta vastauksista tuli myös ilmi, että omaishoitajien voimavarat ovat vähissä ja hoitamiseen ei saa tarvittavaa tukea.</a:t>
            </a:r>
          </a:p>
          <a:p>
            <a:r>
              <a:rPr lang="en-US"/>
              <a:t/>
            </a:r>
          </a:p>
          <a:p>
            <a:r>
              <a:rPr lang="en-US"/>
              <a:t>Suoria lainauksia siitä, mikä saa jaksamaan melko huonosti tai huonosti seuraavassa :</a:t>
            </a:r>
          </a:p>
          <a:p>
            <a:r>
              <a:rPr lang="en-US"/>
              <a:t/>
            </a:r>
          </a:p>
          <a:p>
            <a:r>
              <a:rPr lang="en-US"/>
              <a:t>"Oma elämä jää elämättä."</a:t>
            </a:r>
          </a:p>
          <a:p>
            <a:r>
              <a:rPr lang="en-US"/>
              <a:t/>
            </a:r>
          </a:p>
          <a:p>
            <a:r>
              <a:rPr lang="en-US"/>
              <a:t>"Muiden omaisten välinpitämättömyys ja ymmärtämättömyys hoidon vaativuudesta."</a:t>
            </a:r>
          </a:p>
          <a:p>
            <a:r>
              <a:rPr lang="en-US"/>
              <a:t/>
            </a:r>
          </a:p>
          <a:p>
            <a:r>
              <a:rPr lang="en-US"/>
              <a:t>"Hoidon sitovuus."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Voimavaroja eniten omaishoitajuuteen vastaajien mielestä tuo:</a:t>
            </a:r>
          </a:p>
          <a:p>
            <a:r>
              <a:rPr lang="en-US"/>
              <a:t>Ystävät, perhe, läheiset, </a:t>
            </a:r>
          </a:p>
          <a:p>
            <a:r>
              <a:rPr lang="en-US"/>
              <a:t>myönteinen elämänasenne ja se, että</a:t>
            </a:r>
          </a:p>
          <a:p>
            <a:r>
              <a:rPr lang="en-US"/>
              <a:t>hoidettava pystyisi asumaan kotona mahdollisimman pitkään ja saa tarvitsemansa hoivan.</a:t>
            </a:r>
          </a:p>
          <a:p>
            <a:r>
              <a:rPr lang="en-US"/>
              <a:t/>
            </a:r>
          </a:p>
          <a:p>
            <a:r>
              <a:rPr lang="en-US"/>
              <a:t>Jaksamiseen vaikuttavana tärkeänä tekijänä nähtiin myös se, että saa omaa aikaa ja voi harrastaa, ettei oma elämä katoa mihinkään.</a:t>
            </a:r>
          </a:p>
          <a:p>
            <a:r>
              <a:rPr lang="en-US"/>
              <a:t/>
            </a:r>
          </a:p>
          <a:p>
            <a:r>
              <a:rPr lang="en-US"/>
              <a:t>Kohdassa jokin muu, mikä voimavaroina useimmiten nostettiin esille uskonnon ja liikunnan merkitys sekä rakkaus hoidettaviin.</a:t>
            </a:r>
          </a:p>
          <a:p>
            <a:r>
              <a:rPr lang="en-US"/>
              <a:t/>
            </a:r>
          </a:p>
          <a:p>
            <a:r>
              <a:rPr lang="en-US"/>
              <a:t>Rakkaudesta hoidettaviin suora lainaus:</a:t>
            </a:r>
          </a:p>
          <a:p>
            <a:r>
              <a:rPr lang="en-US"/>
              <a:t>"Olen "velkaa" äidilleni"</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png" Type="http://schemas.openxmlformats.org/officeDocument/2006/relationships/image"/><Relationship Id="rId4" Target="../media/image15.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png" Type="http://schemas.openxmlformats.org/officeDocument/2006/relationships/image"/><Relationship Id="rId4" Target="../media/image16.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1.pn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1.pn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19.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1.png" Type="http://schemas.openxmlformats.org/officeDocument/2006/relationships/image"/><Relationship Id="rId4" Target="../media/image20.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1.png" Type="http://schemas.openxmlformats.org/officeDocument/2006/relationships/image"/><Relationship Id="rId4" Target="../media/image21.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1.png" Type="http://schemas.openxmlformats.org/officeDocument/2006/relationships/image"/><Relationship Id="rId4" Target="../media/image22.png" Type="http://schemas.openxmlformats.org/officeDocument/2006/relationships/image"/><Relationship Id="rId5" Target="../media/image23.png" Type="http://schemas.openxmlformats.org/officeDocument/2006/relationships/image"/><Relationship Id="rId6" Target="../media/image24.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1.png" Type="http://schemas.openxmlformats.org/officeDocument/2006/relationships/image"/><Relationship Id="rId4" Target="../media/image25.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1.png" Type="http://schemas.openxmlformats.org/officeDocument/2006/relationships/image"/><Relationship Id="rId4" Target="../media/image2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 Id="rId4" Target="../media/image5.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1.png" Type="http://schemas.openxmlformats.org/officeDocument/2006/relationships/image"/><Relationship Id="rId4" Target="../media/image27.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1.png" Type="http://schemas.openxmlformats.org/officeDocument/2006/relationships/image"/><Relationship Id="rId4" Target="../media/image28.png" Type="http://schemas.openxmlformats.org/officeDocument/2006/relationships/image"/><Relationship Id="rId5" Target="../media/image29.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1.png" Type="http://schemas.openxmlformats.org/officeDocument/2006/relationships/image"/><Relationship Id="rId4" Target="../media/image30.png" Type="http://schemas.openxmlformats.org/officeDocument/2006/relationships/image"/><Relationship Id="rId5" Target="../media/image31.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1.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1.png" Type="http://schemas.openxmlformats.org/officeDocument/2006/relationships/image"/><Relationship Id="rId4" Target="../media/image32.png" Type="http://schemas.openxmlformats.org/officeDocument/2006/relationships/image"/><Relationship Id="rId5" Target="../media/image33.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 Id="rId3" Target="../media/image1.png" Type="http://schemas.openxmlformats.org/officeDocument/2006/relationships/image"/><Relationship Id="rId4" Target="../media/image34.png" Type="http://schemas.openxmlformats.org/officeDocument/2006/relationships/image"/><Relationship Id="rId5" Target="../media/image35.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 Id="rId3" Target="../media/image1.png" Type="http://schemas.openxmlformats.org/officeDocument/2006/relationships/image"/><Relationship Id="rId4" Target="../media/image36.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 Id="rId3" Target="../media/image1.png" Type="http://schemas.openxmlformats.org/officeDocument/2006/relationships/image"/><Relationship Id="rId4" Target="../media/image37.png" Type="http://schemas.openxmlformats.org/officeDocument/2006/relationships/image"/><Relationship Id="rId5" Target="../media/image38.svg" Type="http://schemas.openxmlformats.org/officeDocument/2006/relationships/image"/><Relationship Id="rId6" Target="../media/image6.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39.png" Type="http://schemas.openxmlformats.org/officeDocument/2006/relationships/image"/><Relationship Id="rId7" Target="../media/image40.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6.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png" Type="http://schemas.openxmlformats.org/officeDocument/2006/relationships/image"/><Relationship Id="rId4" Target="../media/image10.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1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png" Type="http://schemas.openxmlformats.org/officeDocument/2006/relationships/image"/><Relationship Id="rId4" Target="../media/image1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png" Type="http://schemas.openxmlformats.org/officeDocument/2006/relationships/image"/><Relationship Id="rId4" Target="../media/image1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png" Type="http://schemas.openxmlformats.org/officeDocument/2006/relationships/image"/><Relationship Id="rId4" Target="../media/image14.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0076" y="26376"/>
            <a:ext cx="18280599" cy="10287000"/>
          </a:xfrm>
          <a:custGeom>
            <a:avLst/>
            <a:gdLst/>
            <a:ahLst/>
            <a:cxnLst/>
            <a:rect r="r" b="b" t="t" l="l"/>
            <a:pathLst>
              <a:path h="10287000" w="18280599">
                <a:moveTo>
                  <a:pt x="0" y="0"/>
                </a:moveTo>
                <a:lnTo>
                  <a:pt x="18280600" y="0"/>
                </a:lnTo>
                <a:lnTo>
                  <a:pt x="18280600" y="10287000"/>
                </a:lnTo>
                <a:lnTo>
                  <a:pt x="0" y="10287000"/>
                </a:lnTo>
                <a:lnTo>
                  <a:pt x="0" y="0"/>
                </a:lnTo>
                <a:close/>
              </a:path>
            </a:pathLst>
          </a:custGeom>
          <a:blipFill>
            <a:blip r:embed="rId3"/>
            <a:stretch>
              <a:fillRect l="0" t="0" r="0" b="0"/>
            </a:stretch>
          </a:blipFill>
        </p:spPr>
      </p:sp>
      <p:sp>
        <p:nvSpPr>
          <p:cNvPr name="Freeform 3" id="3"/>
          <p:cNvSpPr/>
          <p:nvPr/>
        </p:nvSpPr>
        <p:spPr>
          <a:xfrm flipH="false" flipV="false" rot="0">
            <a:off x="8576993" y="226511"/>
            <a:ext cx="4447243" cy="1329858"/>
          </a:xfrm>
          <a:custGeom>
            <a:avLst/>
            <a:gdLst/>
            <a:ahLst/>
            <a:cxnLst/>
            <a:rect r="r" b="b" t="t" l="l"/>
            <a:pathLst>
              <a:path h="1329858" w="4447243">
                <a:moveTo>
                  <a:pt x="0" y="0"/>
                </a:moveTo>
                <a:lnTo>
                  <a:pt x="4447243" y="0"/>
                </a:lnTo>
                <a:lnTo>
                  <a:pt x="4447243" y="1329858"/>
                </a:lnTo>
                <a:lnTo>
                  <a:pt x="0" y="1329858"/>
                </a:lnTo>
                <a:lnTo>
                  <a:pt x="0" y="0"/>
                </a:lnTo>
                <a:close/>
              </a:path>
            </a:pathLst>
          </a:custGeom>
          <a:blipFill>
            <a:blip r:embed="rId4"/>
            <a:stretch>
              <a:fillRect l="-44" t="0" r="-44" b="0"/>
            </a:stretch>
          </a:blipFill>
        </p:spPr>
      </p:sp>
      <p:sp>
        <p:nvSpPr>
          <p:cNvPr name="Freeform 4" id="4"/>
          <p:cNvSpPr/>
          <p:nvPr/>
        </p:nvSpPr>
        <p:spPr>
          <a:xfrm flipH="false" flipV="false" rot="0">
            <a:off x="13267239" y="363771"/>
            <a:ext cx="4471771" cy="1055338"/>
          </a:xfrm>
          <a:custGeom>
            <a:avLst/>
            <a:gdLst/>
            <a:ahLst/>
            <a:cxnLst/>
            <a:rect r="r" b="b" t="t" l="l"/>
            <a:pathLst>
              <a:path h="1055338" w="4471771">
                <a:moveTo>
                  <a:pt x="0" y="0"/>
                </a:moveTo>
                <a:lnTo>
                  <a:pt x="4471770" y="0"/>
                </a:lnTo>
                <a:lnTo>
                  <a:pt x="4471770" y="1055339"/>
                </a:lnTo>
                <a:lnTo>
                  <a:pt x="0" y="1055339"/>
                </a:lnTo>
                <a:lnTo>
                  <a:pt x="0" y="0"/>
                </a:lnTo>
                <a:close/>
              </a:path>
            </a:pathLst>
          </a:custGeom>
          <a:blipFill>
            <a:blip r:embed="rId5"/>
            <a:stretch>
              <a:fillRect l="0" t="0" r="0" b="0"/>
            </a:stretch>
          </a:blipFill>
        </p:spPr>
      </p:sp>
      <p:sp>
        <p:nvSpPr>
          <p:cNvPr name="Freeform 5" id="5"/>
          <p:cNvSpPr/>
          <p:nvPr/>
        </p:nvSpPr>
        <p:spPr>
          <a:xfrm flipH="false" flipV="false" rot="0">
            <a:off x="1028700" y="2348031"/>
            <a:ext cx="5739201" cy="5590938"/>
          </a:xfrm>
          <a:custGeom>
            <a:avLst/>
            <a:gdLst/>
            <a:ahLst/>
            <a:cxnLst/>
            <a:rect r="r" b="b" t="t" l="l"/>
            <a:pathLst>
              <a:path h="5590938" w="5739201">
                <a:moveTo>
                  <a:pt x="0" y="0"/>
                </a:moveTo>
                <a:lnTo>
                  <a:pt x="5739201" y="0"/>
                </a:lnTo>
                <a:lnTo>
                  <a:pt x="5739201" y="5590938"/>
                </a:lnTo>
                <a:lnTo>
                  <a:pt x="0" y="5590938"/>
                </a:lnTo>
                <a:lnTo>
                  <a:pt x="0" y="0"/>
                </a:lnTo>
                <a:close/>
              </a:path>
            </a:pathLst>
          </a:custGeom>
          <a:blipFill>
            <a:blip r:embed="rId6"/>
            <a:stretch>
              <a:fillRect l="0" t="0" r="0" b="0"/>
            </a:stretch>
          </a:blipFill>
        </p:spPr>
      </p:sp>
      <p:sp>
        <p:nvSpPr>
          <p:cNvPr name="TextBox 6" id="6"/>
          <p:cNvSpPr txBox="true"/>
          <p:nvPr/>
        </p:nvSpPr>
        <p:spPr>
          <a:xfrm rot="0">
            <a:off x="13267239" y="1390535"/>
            <a:ext cx="4638080" cy="330201"/>
          </a:xfrm>
          <a:prstGeom prst="rect">
            <a:avLst/>
          </a:prstGeom>
        </p:spPr>
        <p:txBody>
          <a:bodyPr anchor="t" rtlCol="false" tIns="0" lIns="0" bIns="0" rIns="0">
            <a:spAutoFit/>
          </a:bodyPr>
          <a:lstStyle/>
          <a:p>
            <a:pPr algn="ctr">
              <a:lnSpc>
                <a:spcPts val="2799"/>
              </a:lnSpc>
            </a:pPr>
            <a:r>
              <a:rPr lang="en-US" sz="1999">
                <a:solidFill>
                  <a:srgbClr val="000000"/>
                </a:solidFill>
                <a:latin typeface="Verdana Pro"/>
                <a:ea typeface="Verdana Pro"/>
                <a:cs typeface="Verdana Pro"/>
                <a:sym typeface="Verdana Pro"/>
              </a:rPr>
              <a:t>Hyvinvoiva Etelä-Pohjanmaa -hanke</a:t>
            </a:r>
          </a:p>
        </p:txBody>
      </p:sp>
      <p:sp>
        <p:nvSpPr>
          <p:cNvPr name="TextBox 7" id="7"/>
          <p:cNvSpPr txBox="true"/>
          <p:nvPr/>
        </p:nvSpPr>
        <p:spPr>
          <a:xfrm rot="0">
            <a:off x="5167424" y="2670426"/>
            <a:ext cx="10777909" cy="4194176"/>
          </a:xfrm>
          <a:prstGeom prst="rect">
            <a:avLst/>
          </a:prstGeom>
        </p:spPr>
        <p:txBody>
          <a:bodyPr anchor="t" rtlCol="false" tIns="0" lIns="0" bIns="0" rIns="0">
            <a:spAutoFit/>
          </a:bodyPr>
          <a:lstStyle/>
          <a:p>
            <a:pPr algn="ctr">
              <a:lnSpc>
                <a:spcPts val="5599"/>
              </a:lnSpc>
              <a:spcBef>
                <a:spcPct val="0"/>
              </a:spcBef>
            </a:pPr>
            <a:r>
              <a:rPr lang="en-US" b="true" sz="3999">
                <a:solidFill>
                  <a:srgbClr val="000000"/>
                </a:solidFill>
                <a:latin typeface="Verdana Pro Bold"/>
                <a:ea typeface="Verdana Pro Bold"/>
                <a:cs typeface="Verdana Pro Bold"/>
                <a:sym typeface="Verdana Pro Bold"/>
              </a:rPr>
              <a:t>Omaishoitajien tuen tarve ja palvelujen kehittäminen</a:t>
            </a:r>
          </a:p>
          <a:p>
            <a:pPr algn="ctr">
              <a:lnSpc>
                <a:spcPts val="5599"/>
              </a:lnSpc>
              <a:spcBef>
                <a:spcPct val="0"/>
              </a:spcBef>
            </a:pPr>
            <a:r>
              <a:rPr lang="en-US" b="true" sz="3999">
                <a:solidFill>
                  <a:srgbClr val="000000"/>
                </a:solidFill>
                <a:latin typeface="Verdana Pro Bold"/>
                <a:ea typeface="Verdana Pro Bold"/>
                <a:cs typeface="Verdana Pro Bold"/>
                <a:sym typeface="Verdana Pro Bold"/>
              </a:rPr>
              <a:t>- kysely Etelä-Pohjanmaalla​</a:t>
            </a:r>
          </a:p>
          <a:p>
            <a:pPr algn="ctr">
              <a:lnSpc>
                <a:spcPts val="5599"/>
              </a:lnSpc>
              <a:spcBef>
                <a:spcPct val="0"/>
              </a:spcBef>
            </a:pPr>
            <a:r>
              <a:rPr lang="en-US" b="true" sz="3999">
                <a:solidFill>
                  <a:srgbClr val="000000"/>
                </a:solidFill>
                <a:latin typeface="Verdana Pro Bold"/>
                <a:ea typeface="Verdana Pro Bold"/>
                <a:cs typeface="Verdana Pro Bold"/>
                <a:sym typeface="Verdana Pro Bold"/>
              </a:rPr>
              <a:t>11/2023 - 1/2024</a:t>
            </a:r>
          </a:p>
          <a:p>
            <a:pPr algn="l">
              <a:lnSpc>
                <a:spcPts val="5599"/>
              </a:lnSpc>
              <a:spcBef>
                <a:spcPct val="0"/>
              </a:spcBef>
            </a:pPr>
          </a:p>
          <a:p>
            <a:pPr algn="l">
              <a:lnSpc>
                <a:spcPts val="5599"/>
              </a:lnSpc>
              <a:spcBef>
                <a:spcPct val="0"/>
              </a:spcBef>
            </a:pP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401" y="0"/>
            <a:ext cx="18280599" cy="10287000"/>
          </a:xfrm>
          <a:custGeom>
            <a:avLst/>
            <a:gdLst/>
            <a:ahLst/>
            <a:cxnLst/>
            <a:rect r="r" b="b" t="t" l="l"/>
            <a:pathLst>
              <a:path h="10287000" w="18280599">
                <a:moveTo>
                  <a:pt x="0" y="0"/>
                </a:moveTo>
                <a:lnTo>
                  <a:pt x="18280599" y="0"/>
                </a:lnTo>
                <a:lnTo>
                  <a:pt x="18280599" y="10287000"/>
                </a:lnTo>
                <a:lnTo>
                  <a:pt x="0" y="10287000"/>
                </a:lnTo>
                <a:lnTo>
                  <a:pt x="0" y="0"/>
                </a:lnTo>
                <a:close/>
              </a:path>
            </a:pathLst>
          </a:custGeom>
          <a:blipFill>
            <a:blip r:embed="rId3"/>
            <a:stretch>
              <a:fillRect l="0" t="0" r="0" b="0"/>
            </a:stretch>
          </a:blipFill>
        </p:spPr>
      </p:sp>
      <p:pic>
        <p:nvPicPr>
          <p:cNvPr name="Picture 3" id="3"/>
          <p:cNvPicPr>
            <a:picLocks noChangeAspect="true"/>
          </p:cNvPicPr>
          <p:nvPr/>
        </p:nvPicPr>
        <p:blipFill>
          <a:blip r:embed="rId4"/>
          <a:stretch>
            <a:fillRect/>
          </a:stretch>
        </p:blipFill>
        <p:spPr>
          <a:xfrm rot="0">
            <a:off x="6295046" y="-775324"/>
            <a:ext cx="12034915" cy="9333990"/>
          </a:xfrm>
          <a:prstGeom prst="rect">
            <a:avLst/>
          </a:prstGeom>
        </p:spPr>
      </p:pic>
      <p:sp>
        <p:nvSpPr>
          <p:cNvPr name="TextBox 4" id="4"/>
          <p:cNvSpPr txBox="true"/>
          <p:nvPr/>
        </p:nvSpPr>
        <p:spPr>
          <a:xfrm rot="0">
            <a:off x="400393" y="2705968"/>
            <a:ext cx="7818288" cy="2784477"/>
          </a:xfrm>
          <a:prstGeom prst="rect">
            <a:avLst/>
          </a:prstGeom>
        </p:spPr>
        <p:txBody>
          <a:bodyPr anchor="t" rtlCol="false" tIns="0" lIns="0" bIns="0" rIns="0">
            <a:spAutoFit/>
          </a:bodyPr>
          <a:lstStyle/>
          <a:p>
            <a:pPr algn="ctr">
              <a:lnSpc>
                <a:spcPts val="5599"/>
              </a:lnSpc>
              <a:spcBef>
                <a:spcPct val="0"/>
              </a:spcBef>
            </a:pPr>
            <a:r>
              <a:rPr lang="en-US" b="true" sz="3999">
                <a:solidFill>
                  <a:srgbClr val="000000"/>
                </a:solidFill>
                <a:latin typeface="Verdana Pro Bold"/>
                <a:ea typeface="Verdana Pro Bold"/>
                <a:cs typeface="Verdana Pro Bold"/>
                <a:sym typeface="Verdana Pro Bold"/>
              </a:rPr>
              <a:t>Koetko omaishoidon lakisääteisten hyvinvointi- ja terveystarkastusten tukevan jaksamistasi?</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0077" y="46908"/>
            <a:ext cx="18280599" cy="10287000"/>
          </a:xfrm>
          <a:custGeom>
            <a:avLst/>
            <a:gdLst/>
            <a:ahLst/>
            <a:cxnLst/>
            <a:rect r="r" b="b" t="t" l="l"/>
            <a:pathLst>
              <a:path h="10287000" w="18280599">
                <a:moveTo>
                  <a:pt x="0" y="0"/>
                </a:moveTo>
                <a:lnTo>
                  <a:pt x="18280599" y="0"/>
                </a:lnTo>
                <a:lnTo>
                  <a:pt x="18280599" y="10287000"/>
                </a:lnTo>
                <a:lnTo>
                  <a:pt x="0" y="10287000"/>
                </a:lnTo>
                <a:lnTo>
                  <a:pt x="0" y="0"/>
                </a:lnTo>
                <a:close/>
              </a:path>
            </a:pathLst>
          </a:custGeom>
          <a:blipFill>
            <a:blip r:embed="rId3"/>
            <a:stretch>
              <a:fillRect l="0" t="0" r="0" b="0"/>
            </a:stretch>
          </a:blipFill>
        </p:spPr>
      </p:sp>
      <p:sp>
        <p:nvSpPr>
          <p:cNvPr name="TextBox 3" id="3"/>
          <p:cNvSpPr txBox="true"/>
          <p:nvPr/>
        </p:nvSpPr>
        <p:spPr>
          <a:xfrm rot="0">
            <a:off x="491400" y="1369199"/>
            <a:ext cx="6406853" cy="2784477"/>
          </a:xfrm>
          <a:prstGeom prst="rect">
            <a:avLst/>
          </a:prstGeom>
        </p:spPr>
        <p:txBody>
          <a:bodyPr anchor="t" rtlCol="false" tIns="0" lIns="0" bIns="0" rIns="0">
            <a:spAutoFit/>
          </a:bodyPr>
          <a:lstStyle/>
          <a:p>
            <a:pPr algn="ctr">
              <a:lnSpc>
                <a:spcPts val="5599"/>
              </a:lnSpc>
            </a:pPr>
            <a:r>
              <a:rPr lang="en-US" sz="3999" b="true">
                <a:solidFill>
                  <a:srgbClr val="000000"/>
                </a:solidFill>
                <a:latin typeface="Verdana Pro Bold"/>
                <a:ea typeface="Verdana Pro Bold"/>
                <a:cs typeface="Verdana Pro Bold"/>
                <a:sym typeface="Verdana Pro Bold"/>
              </a:rPr>
              <a:t>Koetko omaishoitajan </a:t>
            </a:r>
          </a:p>
          <a:p>
            <a:pPr algn="ctr">
              <a:lnSpc>
                <a:spcPts val="5599"/>
              </a:lnSpc>
            </a:pPr>
            <a:r>
              <a:rPr lang="en-US" sz="3999" b="true">
                <a:solidFill>
                  <a:srgbClr val="000000"/>
                </a:solidFill>
                <a:latin typeface="Verdana Pro Bold"/>
                <a:ea typeface="Verdana Pro Bold"/>
                <a:cs typeface="Verdana Pro Bold"/>
                <a:sym typeface="Verdana Pro Bold"/>
              </a:rPr>
              <a:t>valmennuksen ja </a:t>
            </a:r>
          </a:p>
          <a:p>
            <a:pPr algn="ctr">
              <a:lnSpc>
                <a:spcPts val="5599"/>
              </a:lnSpc>
            </a:pPr>
            <a:r>
              <a:rPr lang="en-US" sz="3999" b="true">
                <a:solidFill>
                  <a:srgbClr val="000000"/>
                </a:solidFill>
                <a:latin typeface="Verdana Pro Bold"/>
                <a:ea typeface="Verdana Pro Bold"/>
                <a:cs typeface="Verdana Pro Bold"/>
                <a:sym typeface="Verdana Pro Bold"/>
              </a:rPr>
              <a:t>koulutuksen </a:t>
            </a:r>
          </a:p>
          <a:p>
            <a:pPr algn="ctr">
              <a:lnSpc>
                <a:spcPts val="5599"/>
              </a:lnSpc>
              <a:spcBef>
                <a:spcPct val="0"/>
              </a:spcBef>
            </a:pPr>
            <a:r>
              <a:rPr lang="en-US" b="true" sz="3999">
                <a:solidFill>
                  <a:srgbClr val="000000"/>
                </a:solidFill>
                <a:latin typeface="Verdana Pro Bold"/>
                <a:ea typeface="Verdana Pro Bold"/>
                <a:cs typeface="Verdana Pro Bold"/>
                <a:sym typeface="Verdana Pro Bold"/>
              </a:rPr>
              <a:t>tukevan jaksamistasi?</a:t>
            </a:r>
          </a:p>
        </p:txBody>
      </p:sp>
      <p:pic>
        <p:nvPicPr>
          <p:cNvPr name="Picture 4" id="4"/>
          <p:cNvPicPr>
            <a:picLocks noChangeAspect="true"/>
          </p:cNvPicPr>
          <p:nvPr/>
        </p:nvPicPr>
        <p:blipFill>
          <a:blip r:embed="rId4"/>
          <a:stretch>
            <a:fillRect/>
          </a:stretch>
        </p:blipFill>
        <p:spPr>
          <a:xfrm rot="0">
            <a:off x="8636866" y="-570999"/>
            <a:ext cx="8918698" cy="8619429"/>
          </a:xfrm>
          <a:prstGeom prst="rect">
            <a:avLst/>
          </a:prstGeom>
        </p:spPr>
      </p:pic>
      <p:sp>
        <p:nvSpPr>
          <p:cNvPr name="TextBox 5" id="5"/>
          <p:cNvSpPr txBox="true"/>
          <p:nvPr/>
        </p:nvSpPr>
        <p:spPr>
          <a:xfrm rot="0">
            <a:off x="10277927" y="7267104"/>
            <a:ext cx="880467" cy="412751"/>
          </a:xfrm>
          <a:prstGeom prst="rect">
            <a:avLst/>
          </a:prstGeom>
        </p:spPr>
        <p:txBody>
          <a:bodyPr anchor="t" rtlCol="false" tIns="0" lIns="0" bIns="0" rIns="0">
            <a:spAutoFit/>
          </a:bodyPr>
          <a:lstStyle/>
          <a:p>
            <a:pPr algn="ctr">
              <a:lnSpc>
                <a:spcPts val="3499"/>
              </a:lnSpc>
              <a:spcBef>
                <a:spcPct val="0"/>
              </a:spcBef>
            </a:pPr>
            <a:r>
              <a:rPr lang="en-US" b="true" sz="2499">
                <a:solidFill>
                  <a:srgbClr val="000000"/>
                </a:solidFill>
                <a:latin typeface="Verdana Pro Bold"/>
                <a:ea typeface="Verdana Pro Bold"/>
                <a:cs typeface="Verdana Pro Bold"/>
                <a:sym typeface="Verdana Pro Bold"/>
              </a:rPr>
              <a:t>Kyllä</a:t>
            </a:r>
          </a:p>
        </p:txBody>
      </p:sp>
      <p:sp>
        <p:nvSpPr>
          <p:cNvPr name="TextBox 6" id="6"/>
          <p:cNvSpPr txBox="true"/>
          <p:nvPr/>
        </p:nvSpPr>
        <p:spPr>
          <a:xfrm rot="0">
            <a:off x="12215748" y="7267104"/>
            <a:ext cx="880467" cy="412751"/>
          </a:xfrm>
          <a:prstGeom prst="rect">
            <a:avLst/>
          </a:prstGeom>
        </p:spPr>
        <p:txBody>
          <a:bodyPr anchor="t" rtlCol="false" tIns="0" lIns="0" bIns="0" rIns="0">
            <a:spAutoFit/>
          </a:bodyPr>
          <a:lstStyle/>
          <a:p>
            <a:pPr algn="ctr">
              <a:lnSpc>
                <a:spcPts val="3499"/>
              </a:lnSpc>
              <a:spcBef>
                <a:spcPct val="0"/>
              </a:spcBef>
            </a:pPr>
            <a:r>
              <a:rPr lang="en-US" b="true" sz="2499">
                <a:solidFill>
                  <a:srgbClr val="000000"/>
                </a:solidFill>
                <a:latin typeface="Verdana Pro Bold"/>
                <a:ea typeface="Verdana Pro Bold"/>
                <a:cs typeface="Verdana Pro Bold"/>
                <a:sym typeface="Verdana Pro Bold"/>
              </a:rPr>
              <a:t>En</a:t>
            </a:r>
          </a:p>
        </p:txBody>
      </p:sp>
      <p:sp>
        <p:nvSpPr>
          <p:cNvPr name="TextBox 7" id="7"/>
          <p:cNvSpPr txBox="true"/>
          <p:nvPr/>
        </p:nvSpPr>
        <p:spPr>
          <a:xfrm rot="0">
            <a:off x="13493160" y="7267104"/>
            <a:ext cx="1710333" cy="850901"/>
          </a:xfrm>
          <a:prstGeom prst="rect">
            <a:avLst/>
          </a:prstGeom>
        </p:spPr>
        <p:txBody>
          <a:bodyPr anchor="t" rtlCol="false" tIns="0" lIns="0" bIns="0" rIns="0">
            <a:spAutoFit/>
          </a:bodyPr>
          <a:lstStyle/>
          <a:p>
            <a:pPr algn="ctr">
              <a:lnSpc>
                <a:spcPts val="3499"/>
              </a:lnSpc>
            </a:pPr>
            <a:r>
              <a:rPr lang="en-US" sz="2499" b="true">
                <a:solidFill>
                  <a:srgbClr val="000000"/>
                </a:solidFill>
                <a:latin typeface="Verdana Pro Bold"/>
                <a:ea typeface="Verdana Pro Bold"/>
                <a:cs typeface="Verdana Pro Bold"/>
                <a:sym typeface="Verdana Pro Bold"/>
              </a:rPr>
              <a:t>En ole </a:t>
            </a:r>
          </a:p>
          <a:p>
            <a:pPr algn="ctr">
              <a:lnSpc>
                <a:spcPts val="3499"/>
              </a:lnSpc>
              <a:spcBef>
                <a:spcPct val="0"/>
              </a:spcBef>
            </a:pPr>
            <a:r>
              <a:rPr lang="en-US" b="true" sz="2499">
                <a:solidFill>
                  <a:srgbClr val="000000"/>
                </a:solidFill>
                <a:latin typeface="Verdana Pro Bold"/>
                <a:ea typeface="Verdana Pro Bold"/>
                <a:cs typeface="Verdana Pro Bold"/>
                <a:sym typeface="Verdana Pro Bold"/>
              </a:rPr>
              <a:t>käyttänyt</a:t>
            </a:r>
          </a:p>
        </p:txBody>
      </p:sp>
      <p:sp>
        <p:nvSpPr>
          <p:cNvPr name="TextBox 8" id="8"/>
          <p:cNvSpPr txBox="true"/>
          <p:nvPr/>
        </p:nvSpPr>
        <p:spPr>
          <a:xfrm rot="0">
            <a:off x="15359480" y="7267104"/>
            <a:ext cx="1706761" cy="850901"/>
          </a:xfrm>
          <a:prstGeom prst="rect">
            <a:avLst/>
          </a:prstGeom>
        </p:spPr>
        <p:txBody>
          <a:bodyPr anchor="t" rtlCol="false" tIns="0" lIns="0" bIns="0" rIns="0">
            <a:spAutoFit/>
          </a:bodyPr>
          <a:lstStyle/>
          <a:p>
            <a:pPr algn="just">
              <a:lnSpc>
                <a:spcPts val="3499"/>
              </a:lnSpc>
            </a:pPr>
            <a:r>
              <a:rPr lang="en-US" sz="2499" b="true">
                <a:solidFill>
                  <a:srgbClr val="000000"/>
                </a:solidFill>
                <a:latin typeface="Verdana Pro Bold"/>
                <a:ea typeface="Verdana Pro Bold"/>
                <a:cs typeface="Verdana Pro Bold"/>
                <a:sym typeface="Verdana Pro Bold"/>
              </a:rPr>
              <a:t>En ole </a:t>
            </a:r>
          </a:p>
          <a:p>
            <a:pPr algn="just">
              <a:lnSpc>
                <a:spcPts val="3499"/>
              </a:lnSpc>
              <a:spcBef>
                <a:spcPct val="0"/>
              </a:spcBef>
            </a:pPr>
            <a:r>
              <a:rPr lang="en-US" b="true" sz="2499">
                <a:solidFill>
                  <a:srgbClr val="000000"/>
                </a:solidFill>
                <a:latin typeface="Verdana Pro Bold"/>
                <a:ea typeface="Verdana Pro Bold"/>
                <a:cs typeface="Verdana Pro Bold"/>
                <a:sym typeface="Verdana Pro Bold"/>
              </a:rPr>
              <a:t>tietoinen </a:t>
            </a:r>
          </a:p>
        </p:txBody>
      </p:sp>
      <p:sp>
        <p:nvSpPr>
          <p:cNvPr name="TextBox 9" id="9"/>
          <p:cNvSpPr txBox="true"/>
          <p:nvPr/>
        </p:nvSpPr>
        <p:spPr>
          <a:xfrm rot="0">
            <a:off x="14935147" y="3033987"/>
            <a:ext cx="2131094" cy="412751"/>
          </a:xfrm>
          <a:prstGeom prst="rect">
            <a:avLst/>
          </a:prstGeom>
        </p:spPr>
        <p:txBody>
          <a:bodyPr anchor="t" rtlCol="false" tIns="0" lIns="0" bIns="0" rIns="0">
            <a:spAutoFit/>
          </a:bodyPr>
          <a:lstStyle/>
          <a:p>
            <a:pPr algn="ctr">
              <a:lnSpc>
                <a:spcPts val="3499"/>
              </a:lnSpc>
              <a:spcBef>
                <a:spcPct val="0"/>
              </a:spcBef>
            </a:pPr>
            <a:r>
              <a:rPr lang="en-US" b="true" sz="2499">
                <a:solidFill>
                  <a:srgbClr val="000000"/>
                </a:solidFill>
                <a:latin typeface="Verdana Pro Bold"/>
                <a:ea typeface="Verdana Pro Bold"/>
                <a:cs typeface="Verdana Pro Bold"/>
                <a:sym typeface="Verdana Pro Bold"/>
              </a:rPr>
              <a:t>125</a:t>
            </a:r>
          </a:p>
        </p:txBody>
      </p:sp>
      <p:sp>
        <p:nvSpPr>
          <p:cNvPr name="TextBox 10" id="10"/>
          <p:cNvSpPr txBox="true"/>
          <p:nvPr/>
        </p:nvSpPr>
        <p:spPr>
          <a:xfrm rot="0">
            <a:off x="11958206" y="1778772"/>
            <a:ext cx="4780240" cy="412751"/>
          </a:xfrm>
          <a:prstGeom prst="rect">
            <a:avLst/>
          </a:prstGeom>
        </p:spPr>
        <p:txBody>
          <a:bodyPr anchor="t" rtlCol="false" tIns="0" lIns="0" bIns="0" rIns="0">
            <a:spAutoFit/>
          </a:bodyPr>
          <a:lstStyle/>
          <a:p>
            <a:pPr algn="ctr">
              <a:lnSpc>
                <a:spcPts val="3499"/>
              </a:lnSpc>
              <a:spcBef>
                <a:spcPct val="0"/>
              </a:spcBef>
            </a:pPr>
            <a:r>
              <a:rPr lang="en-US" b="true" sz="2499">
                <a:solidFill>
                  <a:srgbClr val="000000"/>
                </a:solidFill>
                <a:latin typeface="Verdana Pro Bold"/>
                <a:ea typeface="Verdana Pro Bold"/>
                <a:cs typeface="Verdana Pro Bold"/>
                <a:sym typeface="Verdana Pro Bold"/>
              </a:rPr>
              <a:t>161</a:t>
            </a:r>
          </a:p>
        </p:txBody>
      </p:sp>
      <p:sp>
        <p:nvSpPr>
          <p:cNvPr name="TextBox 11" id="11"/>
          <p:cNvSpPr txBox="true"/>
          <p:nvPr/>
        </p:nvSpPr>
        <p:spPr>
          <a:xfrm rot="0">
            <a:off x="10265861" y="6362401"/>
            <a:ext cx="4780240" cy="412751"/>
          </a:xfrm>
          <a:prstGeom prst="rect">
            <a:avLst/>
          </a:prstGeom>
        </p:spPr>
        <p:txBody>
          <a:bodyPr anchor="t" rtlCol="false" tIns="0" lIns="0" bIns="0" rIns="0">
            <a:spAutoFit/>
          </a:bodyPr>
          <a:lstStyle/>
          <a:p>
            <a:pPr algn="ctr">
              <a:lnSpc>
                <a:spcPts val="3499"/>
              </a:lnSpc>
              <a:spcBef>
                <a:spcPct val="0"/>
              </a:spcBef>
            </a:pPr>
            <a:r>
              <a:rPr lang="en-US" b="true" sz="2499">
                <a:solidFill>
                  <a:srgbClr val="000000"/>
                </a:solidFill>
                <a:latin typeface="Verdana Pro Bold"/>
                <a:ea typeface="Verdana Pro Bold"/>
                <a:cs typeface="Verdana Pro Bold"/>
                <a:sym typeface="Verdana Pro Bold"/>
              </a:rPr>
              <a:t>26</a:t>
            </a:r>
          </a:p>
        </p:txBody>
      </p:sp>
      <p:sp>
        <p:nvSpPr>
          <p:cNvPr name="TextBox 12" id="12"/>
          <p:cNvSpPr txBox="true"/>
          <p:nvPr/>
        </p:nvSpPr>
        <p:spPr>
          <a:xfrm rot="0">
            <a:off x="8512915" y="5457698"/>
            <a:ext cx="4780240" cy="412751"/>
          </a:xfrm>
          <a:prstGeom prst="rect">
            <a:avLst/>
          </a:prstGeom>
        </p:spPr>
        <p:txBody>
          <a:bodyPr anchor="t" rtlCol="false" tIns="0" lIns="0" bIns="0" rIns="0">
            <a:spAutoFit/>
          </a:bodyPr>
          <a:lstStyle/>
          <a:p>
            <a:pPr algn="ctr">
              <a:lnSpc>
                <a:spcPts val="3499"/>
              </a:lnSpc>
              <a:spcBef>
                <a:spcPct val="0"/>
              </a:spcBef>
            </a:pPr>
            <a:r>
              <a:rPr lang="en-US" b="true" sz="2499">
                <a:solidFill>
                  <a:srgbClr val="000000"/>
                </a:solidFill>
                <a:latin typeface="Verdana Pro Bold"/>
                <a:ea typeface="Verdana Pro Bold"/>
                <a:cs typeface="Verdana Pro Bold"/>
                <a:sym typeface="Verdana Pro Bold"/>
              </a:rPr>
              <a:t>53</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0599" cy="10287000"/>
          </a:xfrm>
          <a:custGeom>
            <a:avLst/>
            <a:gdLst/>
            <a:ahLst/>
            <a:cxnLst/>
            <a:rect r="r" b="b" t="t" l="l"/>
            <a:pathLst>
              <a:path h="10287000" w="18280599">
                <a:moveTo>
                  <a:pt x="0" y="0"/>
                </a:moveTo>
                <a:lnTo>
                  <a:pt x="18280599" y="0"/>
                </a:lnTo>
                <a:lnTo>
                  <a:pt x="18280599" y="10287000"/>
                </a:lnTo>
                <a:lnTo>
                  <a:pt x="0" y="10287000"/>
                </a:lnTo>
                <a:lnTo>
                  <a:pt x="0" y="0"/>
                </a:lnTo>
                <a:close/>
              </a:path>
            </a:pathLst>
          </a:custGeom>
          <a:blipFill>
            <a:blip r:embed="rId3"/>
            <a:stretch>
              <a:fillRect l="0" t="0" r="0" b="0"/>
            </a:stretch>
          </a:blipFill>
        </p:spPr>
      </p:sp>
      <p:sp>
        <p:nvSpPr>
          <p:cNvPr name="Freeform 3" id="3"/>
          <p:cNvSpPr/>
          <p:nvPr/>
        </p:nvSpPr>
        <p:spPr>
          <a:xfrm flipH="false" flipV="false" rot="0">
            <a:off x="4253483" y="4695411"/>
            <a:ext cx="2259629" cy="1770984"/>
          </a:xfrm>
          <a:custGeom>
            <a:avLst/>
            <a:gdLst/>
            <a:ahLst/>
            <a:cxnLst/>
            <a:rect r="r" b="b" t="t" l="l"/>
            <a:pathLst>
              <a:path h="1770984" w="2259629">
                <a:moveTo>
                  <a:pt x="0" y="0"/>
                </a:moveTo>
                <a:lnTo>
                  <a:pt x="2259629" y="0"/>
                </a:lnTo>
                <a:lnTo>
                  <a:pt x="2259629" y="1770984"/>
                </a:lnTo>
                <a:lnTo>
                  <a:pt x="0" y="177098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46352" y="358773"/>
            <a:ext cx="17987895" cy="669927"/>
          </a:xfrm>
          <a:prstGeom prst="rect">
            <a:avLst/>
          </a:prstGeom>
        </p:spPr>
        <p:txBody>
          <a:bodyPr anchor="t" rtlCol="false" tIns="0" lIns="0" bIns="0" rIns="0">
            <a:spAutoFit/>
          </a:bodyPr>
          <a:lstStyle/>
          <a:p>
            <a:pPr algn="ctr">
              <a:lnSpc>
                <a:spcPts val="5599"/>
              </a:lnSpc>
              <a:spcBef>
                <a:spcPct val="0"/>
              </a:spcBef>
            </a:pPr>
            <a:r>
              <a:rPr lang="en-US" b="true" sz="3999">
                <a:solidFill>
                  <a:srgbClr val="000000"/>
                </a:solidFill>
                <a:latin typeface="Verdana Pro Bold"/>
                <a:ea typeface="Verdana Pro Bold"/>
                <a:cs typeface="Verdana Pro Bold"/>
                <a:sym typeface="Verdana Pro Bold"/>
              </a:rPr>
              <a:t>Minkälaisia valmennuksia ja koulutuksia koet tarvitsevasi?</a:t>
            </a:r>
          </a:p>
        </p:txBody>
      </p:sp>
      <p:sp>
        <p:nvSpPr>
          <p:cNvPr name="TextBox 5" id="5"/>
          <p:cNvSpPr txBox="true"/>
          <p:nvPr/>
        </p:nvSpPr>
        <p:spPr>
          <a:xfrm rot="0">
            <a:off x="1028700" y="1460303"/>
            <a:ext cx="5123736" cy="4794250"/>
          </a:xfrm>
          <a:prstGeom prst="rect">
            <a:avLst/>
          </a:prstGeom>
        </p:spPr>
        <p:txBody>
          <a:bodyPr anchor="t" rtlCol="false" tIns="0" lIns="0" bIns="0" rIns="0">
            <a:spAutoFit/>
          </a:bodyPr>
          <a:lstStyle/>
          <a:p>
            <a:pPr algn="l">
              <a:lnSpc>
                <a:spcPts val="3499"/>
              </a:lnSpc>
            </a:pPr>
            <a:r>
              <a:rPr lang="en-US" sz="2499" b="true">
                <a:solidFill>
                  <a:srgbClr val="000000"/>
                </a:solidFill>
                <a:latin typeface="Verdana Pro Bold"/>
                <a:ea typeface="Verdana Pro Bold"/>
                <a:cs typeface="Verdana Pro Bold"/>
                <a:sym typeface="Verdana Pro Bold"/>
              </a:rPr>
              <a:t>Top 10 teemat:</a:t>
            </a:r>
          </a:p>
          <a:p>
            <a:pPr algn="l" marL="539749" indent="-269875" lvl="1">
              <a:lnSpc>
                <a:spcPts val="3499"/>
              </a:lnSpc>
              <a:buFont typeface="Arial"/>
              <a:buChar char="•"/>
            </a:pPr>
            <a:r>
              <a:rPr lang="en-US" sz="2499">
                <a:solidFill>
                  <a:srgbClr val="000000"/>
                </a:solidFill>
                <a:latin typeface="Verdana Pro"/>
                <a:ea typeface="Verdana Pro"/>
                <a:cs typeface="Verdana Pro"/>
                <a:sym typeface="Verdana Pro"/>
              </a:rPr>
              <a:t>Virkistystä</a:t>
            </a:r>
          </a:p>
          <a:p>
            <a:pPr algn="l" marL="539749" indent="-269875" lvl="1">
              <a:lnSpc>
                <a:spcPts val="3499"/>
              </a:lnSpc>
              <a:buFont typeface="Arial"/>
              <a:buChar char="•"/>
            </a:pPr>
            <a:r>
              <a:rPr lang="en-US" sz="2499">
                <a:solidFill>
                  <a:srgbClr val="000000"/>
                </a:solidFill>
                <a:latin typeface="Verdana Pro"/>
                <a:ea typeface="Verdana Pro"/>
                <a:cs typeface="Verdana Pro"/>
                <a:sym typeface="Verdana Pro"/>
              </a:rPr>
              <a:t>Lomaa</a:t>
            </a:r>
          </a:p>
          <a:p>
            <a:pPr algn="l" marL="539749" indent="-269875" lvl="1">
              <a:lnSpc>
                <a:spcPts val="3499"/>
              </a:lnSpc>
              <a:buFont typeface="Arial"/>
              <a:buChar char="•"/>
            </a:pPr>
            <a:r>
              <a:rPr lang="en-US" sz="2499">
                <a:solidFill>
                  <a:srgbClr val="000000"/>
                </a:solidFill>
                <a:latin typeface="Verdana Pro"/>
                <a:ea typeface="Verdana Pro"/>
                <a:cs typeface="Verdana Pro"/>
                <a:sym typeface="Verdana Pro"/>
              </a:rPr>
              <a:t>Irtiottoja arjesta</a:t>
            </a:r>
          </a:p>
          <a:p>
            <a:pPr algn="l" marL="539749" indent="-269875" lvl="1">
              <a:lnSpc>
                <a:spcPts val="3499"/>
              </a:lnSpc>
              <a:buFont typeface="Arial"/>
              <a:buChar char="•"/>
            </a:pPr>
            <a:r>
              <a:rPr lang="en-US" sz="2499">
                <a:solidFill>
                  <a:srgbClr val="000000"/>
                </a:solidFill>
                <a:latin typeface="Verdana Pro"/>
                <a:ea typeface="Verdana Pro"/>
                <a:cs typeface="Verdana Pro"/>
                <a:sym typeface="Verdana Pro"/>
              </a:rPr>
              <a:t>Tukea arkeen</a:t>
            </a:r>
          </a:p>
          <a:p>
            <a:pPr algn="l" marL="539749" indent="-269875" lvl="1">
              <a:lnSpc>
                <a:spcPts val="3499"/>
              </a:lnSpc>
              <a:buFont typeface="Arial"/>
              <a:buChar char="•"/>
            </a:pPr>
            <a:r>
              <a:rPr lang="en-US" sz="2499">
                <a:solidFill>
                  <a:srgbClr val="000000"/>
                </a:solidFill>
                <a:latin typeface="Verdana Pro"/>
                <a:ea typeface="Verdana Pro"/>
                <a:cs typeface="Verdana Pro"/>
                <a:sym typeface="Verdana Pro"/>
              </a:rPr>
              <a:t>Sisaruustoimintaa</a:t>
            </a:r>
          </a:p>
          <a:p>
            <a:pPr algn="l" marL="539749" indent="-269875" lvl="1">
              <a:lnSpc>
                <a:spcPts val="3499"/>
              </a:lnSpc>
              <a:buFont typeface="Arial"/>
              <a:buChar char="•"/>
            </a:pPr>
            <a:r>
              <a:rPr lang="en-US" sz="2499">
                <a:solidFill>
                  <a:srgbClr val="000000"/>
                </a:solidFill>
                <a:latin typeface="Verdana Pro"/>
                <a:ea typeface="Verdana Pro"/>
                <a:cs typeface="Verdana Pro"/>
                <a:sym typeface="Verdana Pro"/>
              </a:rPr>
              <a:t>Oman jaksaminen tukemista</a:t>
            </a:r>
          </a:p>
          <a:p>
            <a:pPr algn="l" marL="539749" indent="-269875" lvl="1">
              <a:lnSpc>
                <a:spcPts val="3499"/>
              </a:lnSpc>
              <a:buFont typeface="Arial"/>
              <a:buChar char="•"/>
            </a:pPr>
            <a:r>
              <a:rPr lang="en-US" sz="2499">
                <a:solidFill>
                  <a:srgbClr val="000000"/>
                </a:solidFill>
                <a:latin typeface="Verdana Pro"/>
                <a:ea typeface="Verdana Pro"/>
                <a:cs typeface="Verdana Pro"/>
                <a:sym typeface="Verdana Pro"/>
              </a:rPr>
              <a:t>Henkistä tukea</a:t>
            </a:r>
          </a:p>
          <a:p>
            <a:pPr algn="l" marL="539749" indent="-269875" lvl="1">
              <a:lnSpc>
                <a:spcPts val="3499"/>
              </a:lnSpc>
              <a:buFont typeface="Arial"/>
              <a:buChar char="•"/>
            </a:pPr>
            <a:r>
              <a:rPr lang="en-US" sz="2499">
                <a:solidFill>
                  <a:srgbClr val="000000"/>
                </a:solidFill>
                <a:latin typeface="Verdana Pro"/>
                <a:ea typeface="Verdana Pro"/>
                <a:cs typeface="Verdana Pro"/>
                <a:sym typeface="Verdana Pro"/>
              </a:rPr>
              <a:t>Taloudellista apua</a:t>
            </a:r>
          </a:p>
          <a:p>
            <a:pPr algn="l" marL="539749" indent="-269875" lvl="1">
              <a:lnSpc>
                <a:spcPts val="3499"/>
              </a:lnSpc>
              <a:buFont typeface="Arial"/>
              <a:buChar char="•"/>
            </a:pPr>
            <a:r>
              <a:rPr lang="en-US" sz="2499">
                <a:solidFill>
                  <a:srgbClr val="000000"/>
                </a:solidFill>
                <a:latin typeface="Verdana Pro"/>
                <a:ea typeface="Verdana Pro"/>
                <a:cs typeface="Verdana Pro"/>
                <a:sym typeface="Verdana Pro"/>
              </a:rPr>
              <a:t>Vertaistukea</a:t>
            </a:r>
          </a:p>
          <a:p>
            <a:pPr algn="l" marL="539749" indent="-269875" lvl="1">
              <a:lnSpc>
                <a:spcPts val="3499"/>
              </a:lnSpc>
              <a:buFont typeface="Arial"/>
              <a:buChar char="•"/>
            </a:pPr>
            <a:r>
              <a:rPr lang="en-US" sz="2499">
                <a:solidFill>
                  <a:srgbClr val="000000"/>
                </a:solidFill>
                <a:latin typeface="Verdana Pro"/>
                <a:ea typeface="Verdana Pro"/>
                <a:cs typeface="Verdana Pro"/>
                <a:sym typeface="Verdana Pro"/>
              </a:rPr>
              <a:t>Tietoa</a:t>
            </a:r>
          </a:p>
        </p:txBody>
      </p:sp>
      <p:sp>
        <p:nvSpPr>
          <p:cNvPr name="TextBox 6" id="6"/>
          <p:cNvSpPr txBox="true"/>
          <p:nvPr/>
        </p:nvSpPr>
        <p:spPr>
          <a:xfrm rot="0">
            <a:off x="7954458" y="1235323"/>
            <a:ext cx="9119967" cy="6985000"/>
          </a:xfrm>
          <a:prstGeom prst="rect">
            <a:avLst/>
          </a:prstGeom>
        </p:spPr>
        <p:txBody>
          <a:bodyPr anchor="t" rtlCol="false" tIns="0" lIns="0" bIns="0" rIns="0">
            <a:spAutoFit/>
          </a:bodyPr>
          <a:lstStyle/>
          <a:p>
            <a:pPr algn="l">
              <a:lnSpc>
                <a:spcPts val="3499"/>
              </a:lnSpc>
            </a:pPr>
            <a:r>
              <a:rPr lang="en-US" sz="2499" b="true">
                <a:solidFill>
                  <a:srgbClr val="000000"/>
                </a:solidFill>
                <a:latin typeface="Verdana Pro Bold"/>
                <a:ea typeface="Verdana Pro Bold"/>
                <a:cs typeface="Verdana Pro Bold"/>
                <a:sym typeface="Verdana Pro Bold"/>
              </a:rPr>
              <a:t>Tiedon tarve:</a:t>
            </a:r>
          </a:p>
          <a:p>
            <a:pPr algn="l" marL="539749" indent="-269875" lvl="1">
              <a:lnSpc>
                <a:spcPts val="3499"/>
              </a:lnSpc>
              <a:buFont typeface="Arial"/>
              <a:buChar char="•"/>
            </a:pPr>
            <a:r>
              <a:rPr lang="en-US" sz="2499">
                <a:solidFill>
                  <a:srgbClr val="000000"/>
                </a:solidFill>
                <a:latin typeface="Verdana Pro"/>
                <a:ea typeface="Verdana Pro"/>
                <a:cs typeface="Verdana Pro"/>
                <a:sym typeface="Verdana Pro"/>
              </a:rPr>
              <a:t>Tuet</a:t>
            </a:r>
          </a:p>
          <a:p>
            <a:pPr algn="l" marL="539749" indent="-269875" lvl="1">
              <a:lnSpc>
                <a:spcPts val="3499"/>
              </a:lnSpc>
              <a:buFont typeface="Arial"/>
              <a:buChar char="•"/>
            </a:pPr>
            <a:r>
              <a:rPr lang="en-US" sz="2499">
                <a:solidFill>
                  <a:srgbClr val="000000"/>
                </a:solidFill>
                <a:latin typeface="Verdana Pro"/>
                <a:ea typeface="Verdana Pro"/>
                <a:cs typeface="Verdana Pro"/>
                <a:sym typeface="Verdana Pro"/>
              </a:rPr>
              <a:t>Sairaanhoidolliset valmiudet</a:t>
            </a:r>
          </a:p>
          <a:p>
            <a:pPr algn="l" marL="539749" indent="-269875" lvl="1">
              <a:lnSpc>
                <a:spcPts val="3499"/>
              </a:lnSpc>
              <a:buFont typeface="Arial"/>
              <a:buChar char="•"/>
            </a:pPr>
            <a:r>
              <a:rPr lang="en-US" sz="2499">
                <a:solidFill>
                  <a:srgbClr val="000000"/>
                </a:solidFill>
                <a:latin typeface="Verdana Pro"/>
                <a:ea typeface="Verdana Pro"/>
                <a:cs typeface="Verdana Pro"/>
                <a:sym typeface="Verdana Pro"/>
              </a:rPr>
              <a:t>Ergonomia</a:t>
            </a:r>
          </a:p>
          <a:p>
            <a:pPr algn="l" marL="539749" indent="-269875" lvl="1">
              <a:lnSpc>
                <a:spcPts val="3499"/>
              </a:lnSpc>
              <a:buFont typeface="Arial"/>
              <a:buChar char="•"/>
            </a:pPr>
            <a:r>
              <a:rPr lang="en-US" sz="2499">
                <a:solidFill>
                  <a:srgbClr val="000000"/>
                </a:solidFill>
                <a:latin typeface="Verdana Pro"/>
                <a:ea typeface="Verdana Pro"/>
                <a:cs typeface="Verdana Pro"/>
                <a:sym typeface="Verdana Pro"/>
              </a:rPr>
              <a:t>Apuvälineiden info/ hankinta / vuokraaminen</a:t>
            </a:r>
          </a:p>
          <a:p>
            <a:pPr algn="l" marL="539749" indent="-269875" lvl="1">
              <a:lnSpc>
                <a:spcPts val="3499"/>
              </a:lnSpc>
              <a:buFont typeface="Arial"/>
              <a:buChar char="•"/>
            </a:pPr>
            <a:r>
              <a:rPr lang="en-US" sz="2499">
                <a:solidFill>
                  <a:srgbClr val="000000"/>
                </a:solidFill>
                <a:latin typeface="Verdana Pro"/>
                <a:ea typeface="Verdana Pro"/>
                <a:cs typeface="Verdana Pro"/>
                <a:sym typeface="Verdana Pro"/>
              </a:rPr>
              <a:t>Kelan hakemukset</a:t>
            </a:r>
          </a:p>
          <a:p>
            <a:pPr algn="l" marL="539749" indent="-269875" lvl="1">
              <a:lnSpc>
                <a:spcPts val="3499"/>
              </a:lnSpc>
              <a:buFont typeface="Arial"/>
              <a:buChar char="•"/>
            </a:pPr>
            <a:r>
              <a:rPr lang="en-US" sz="2499">
                <a:solidFill>
                  <a:srgbClr val="000000"/>
                </a:solidFill>
                <a:latin typeface="Verdana Pro"/>
                <a:ea typeface="Verdana Pro"/>
                <a:cs typeface="Verdana Pro"/>
                <a:sym typeface="Verdana Pro"/>
              </a:rPr>
              <a:t>Sosiaalietuudet</a:t>
            </a:r>
          </a:p>
          <a:p>
            <a:pPr algn="l" marL="539749" indent="-269875" lvl="1">
              <a:lnSpc>
                <a:spcPts val="3499"/>
              </a:lnSpc>
              <a:buFont typeface="Arial"/>
              <a:buChar char="•"/>
            </a:pPr>
            <a:r>
              <a:rPr lang="en-US" sz="2499">
                <a:solidFill>
                  <a:srgbClr val="000000"/>
                </a:solidFill>
                <a:latin typeface="Verdana Pro"/>
                <a:ea typeface="Verdana Pro"/>
                <a:cs typeface="Verdana Pro"/>
                <a:sym typeface="Verdana Pro"/>
              </a:rPr>
              <a:t>Asioiden eteneminen ja asiointivinkit</a:t>
            </a:r>
          </a:p>
          <a:p>
            <a:pPr algn="l" marL="539749" indent="-269875" lvl="1">
              <a:lnSpc>
                <a:spcPts val="3499"/>
              </a:lnSpc>
              <a:buFont typeface="Arial"/>
              <a:buChar char="•"/>
            </a:pPr>
            <a:r>
              <a:rPr lang="en-US" sz="2499">
                <a:solidFill>
                  <a:srgbClr val="000000"/>
                </a:solidFill>
                <a:latin typeface="Verdana Pro"/>
                <a:ea typeface="Verdana Pro"/>
                <a:cs typeface="Verdana Pro"/>
                <a:sym typeface="Verdana Pro"/>
              </a:rPr>
              <a:t>Apu, palvelut ja tukimuodot</a:t>
            </a:r>
          </a:p>
          <a:p>
            <a:pPr algn="l" marL="539749" indent="-269875" lvl="1">
              <a:lnSpc>
                <a:spcPts val="3499"/>
              </a:lnSpc>
              <a:buFont typeface="Arial"/>
              <a:buChar char="•"/>
            </a:pPr>
            <a:r>
              <a:rPr lang="en-US" sz="2499">
                <a:solidFill>
                  <a:srgbClr val="000000"/>
                </a:solidFill>
                <a:latin typeface="Verdana Pro"/>
                <a:ea typeface="Verdana Pro"/>
                <a:cs typeface="Verdana Pro"/>
                <a:sym typeface="Verdana Pro"/>
              </a:rPr>
              <a:t>Pukeminen, pesut ja siirtymät</a:t>
            </a:r>
          </a:p>
          <a:p>
            <a:pPr algn="l" marL="539749" indent="-269875" lvl="1">
              <a:lnSpc>
                <a:spcPts val="3499"/>
              </a:lnSpc>
              <a:buFont typeface="Arial"/>
              <a:buChar char="•"/>
            </a:pPr>
            <a:r>
              <a:rPr lang="en-US" sz="2499">
                <a:solidFill>
                  <a:srgbClr val="000000"/>
                </a:solidFill>
                <a:latin typeface="Verdana Pro"/>
                <a:ea typeface="Verdana Pro"/>
                <a:cs typeface="Verdana Pro"/>
                <a:sym typeface="Verdana Pro"/>
              </a:rPr>
              <a:t>Toiminnot ja oikeudet</a:t>
            </a:r>
          </a:p>
          <a:p>
            <a:pPr algn="l" marL="539749" indent="-269875" lvl="1">
              <a:lnSpc>
                <a:spcPts val="3499"/>
              </a:lnSpc>
              <a:buFont typeface="Arial"/>
              <a:buChar char="•"/>
            </a:pPr>
            <a:r>
              <a:rPr lang="en-US" sz="2499">
                <a:solidFill>
                  <a:srgbClr val="000000"/>
                </a:solidFill>
                <a:latin typeface="Verdana Pro"/>
                <a:ea typeface="Verdana Pro"/>
                <a:cs typeface="Verdana Pro"/>
                <a:sym typeface="Verdana Pro"/>
              </a:rPr>
              <a:t>Fyysinen ja psyykkinen balanssi</a:t>
            </a:r>
          </a:p>
          <a:p>
            <a:pPr algn="l" marL="539749" indent="-269875" lvl="1">
              <a:lnSpc>
                <a:spcPts val="3499"/>
              </a:lnSpc>
              <a:buFont typeface="Arial"/>
              <a:buChar char="•"/>
            </a:pPr>
            <a:r>
              <a:rPr lang="en-US" sz="2499">
                <a:solidFill>
                  <a:srgbClr val="000000"/>
                </a:solidFill>
                <a:latin typeface="Verdana Pro"/>
                <a:ea typeface="Verdana Pro"/>
                <a:cs typeface="Verdana Pro"/>
                <a:sym typeface="Verdana Pro"/>
              </a:rPr>
              <a:t>Ravinto</a:t>
            </a:r>
          </a:p>
          <a:p>
            <a:pPr algn="l" marL="539749" indent="-269875" lvl="1">
              <a:lnSpc>
                <a:spcPts val="3499"/>
              </a:lnSpc>
              <a:buFont typeface="Arial"/>
              <a:buChar char="•"/>
            </a:pPr>
            <a:r>
              <a:rPr lang="en-US" sz="2499">
                <a:solidFill>
                  <a:srgbClr val="000000"/>
                </a:solidFill>
                <a:latin typeface="Verdana Pro"/>
                <a:ea typeface="Verdana Pro"/>
                <a:cs typeface="Verdana Pro"/>
                <a:sym typeface="Verdana Pro"/>
              </a:rPr>
              <a:t>Lakisääteiset hyvinvointi - ja terveystarkastukset</a:t>
            </a:r>
          </a:p>
          <a:p>
            <a:pPr algn="l" marL="539749" indent="-269875" lvl="1">
              <a:lnSpc>
                <a:spcPts val="3499"/>
              </a:lnSpc>
              <a:buFont typeface="Arial"/>
              <a:buChar char="•"/>
            </a:pPr>
            <a:r>
              <a:rPr lang="en-US" sz="2499">
                <a:solidFill>
                  <a:srgbClr val="000000"/>
                </a:solidFill>
                <a:latin typeface="Verdana Pro"/>
                <a:ea typeface="Verdana Pro"/>
                <a:cs typeface="Verdana Pro"/>
                <a:sym typeface="Verdana Pro"/>
              </a:rPr>
              <a:t>Kommunikaatio</a:t>
            </a:r>
          </a:p>
          <a:p>
            <a:pPr algn="l" marL="539749" indent="-269875" lvl="1">
              <a:lnSpc>
                <a:spcPts val="3499"/>
              </a:lnSpc>
              <a:spcBef>
                <a:spcPct val="0"/>
              </a:spcBef>
              <a:buFont typeface="Arial"/>
              <a:buChar char="•"/>
            </a:pPr>
            <a:r>
              <a:rPr lang="en-US" sz="2499">
                <a:solidFill>
                  <a:srgbClr val="000000"/>
                </a:solidFill>
                <a:latin typeface="Verdana Pro"/>
                <a:ea typeface="Verdana Pro"/>
                <a:cs typeface="Verdana Pro"/>
                <a:sym typeface="Verdana Pro"/>
              </a:rPr>
              <a:t>Mihin ottaa yhteyttä</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72372"/>
            <a:ext cx="18280599" cy="10287000"/>
          </a:xfrm>
          <a:custGeom>
            <a:avLst/>
            <a:gdLst/>
            <a:ahLst/>
            <a:cxnLst/>
            <a:rect r="r" b="b" t="t" l="l"/>
            <a:pathLst>
              <a:path h="10287000" w="18280599">
                <a:moveTo>
                  <a:pt x="0" y="0"/>
                </a:moveTo>
                <a:lnTo>
                  <a:pt x="18280599" y="0"/>
                </a:lnTo>
                <a:lnTo>
                  <a:pt x="18280599" y="10287000"/>
                </a:lnTo>
                <a:lnTo>
                  <a:pt x="0" y="10287000"/>
                </a:lnTo>
                <a:lnTo>
                  <a:pt x="0" y="0"/>
                </a:lnTo>
                <a:close/>
              </a:path>
            </a:pathLst>
          </a:custGeom>
          <a:blipFill>
            <a:blip r:embed="rId3"/>
            <a:stretch>
              <a:fillRect l="0" t="0" r="0" b="0"/>
            </a:stretch>
          </a:blipFill>
        </p:spPr>
      </p:sp>
      <p:sp>
        <p:nvSpPr>
          <p:cNvPr name="TextBox 3" id="3"/>
          <p:cNvSpPr txBox="true"/>
          <p:nvPr/>
        </p:nvSpPr>
        <p:spPr>
          <a:xfrm rot="0">
            <a:off x="6036844" y="1940442"/>
            <a:ext cx="7343894" cy="4794250"/>
          </a:xfrm>
          <a:prstGeom prst="rect">
            <a:avLst/>
          </a:prstGeom>
        </p:spPr>
        <p:txBody>
          <a:bodyPr anchor="t" rtlCol="false" tIns="0" lIns="0" bIns="0" rIns="0">
            <a:spAutoFit/>
          </a:bodyPr>
          <a:lstStyle/>
          <a:p>
            <a:pPr algn="l">
              <a:lnSpc>
                <a:spcPts val="3499"/>
              </a:lnSpc>
            </a:pPr>
            <a:r>
              <a:rPr lang="en-US" sz="2499" b="true">
                <a:solidFill>
                  <a:srgbClr val="000000"/>
                </a:solidFill>
                <a:latin typeface="Verdana Pro Bold"/>
                <a:ea typeface="Verdana Pro Bold"/>
                <a:cs typeface="Verdana Pro Bold"/>
                <a:sym typeface="Verdana Pro Bold"/>
              </a:rPr>
              <a:t>Tietoa ja infoa:</a:t>
            </a:r>
          </a:p>
          <a:p>
            <a:pPr algn="l" marL="539749" indent="-269875" lvl="1">
              <a:lnSpc>
                <a:spcPts val="3499"/>
              </a:lnSpc>
              <a:buFont typeface="Arial"/>
              <a:buChar char="•"/>
            </a:pPr>
            <a:r>
              <a:rPr lang="en-US" sz="2499">
                <a:solidFill>
                  <a:srgbClr val="000000"/>
                </a:solidFill>
                <a:latin typeface="Verdana Pro"/>
                <a:ea typeface="Verdana Pro"/>
                <a:cs typeface="Verdana Pro"/>
                <a:sym typeface="Verdana Pro"/>
              </a:rPr>
              <a:t>mitä tarkoittaa olla omaishoitaja</a:t>
            </a:r>
          </a:p>
          <a:p>
            <a:pPr algn="l" marL="539749" indent="-269875" lvl="1">
              <a:lnSpc>
                <a:spcPts val="3499"/>
              </a:lnSpc>
              <a:buFont typeface="Arial"/>
              <a:buChar char="•"/>
            </a:pPr>
            <a:r>
              <a:rPr lang="en-US" sz="2499">
                <a:solidFill>
                  <a:srgbClr val="000000"/>
                </a:solidFill>
                <a:latin typeface="Verdana Pro"/>
                <a:ea typeface="Verdana Pro"/>
                <a:cs typeface="Verdana Pro"/>
                <a:sym typeface="Verdana Pro"/>
              </a:rPr>
              <a:t>mihin on omaishoitajana oikeutettu</a:t>
            </a:r>
          </a:p>
          <a:p>
            <a:pPr algn="l" marL="539749" indent="-269875" lvl="1">
              <a:lnSpc>
                <a:spcPts val="3499"/>
              </a:lnSpc>
              <a:buFont typeface="Arial"/>
              <a:buChar char="•"/>
            </a:pPr>
            <a:r>
              <a:rPr lang="en-US" sz="2499">
                <a:solidFill>
                  <a:srgbClr val="000000"/>
                </a:solidFill>
                <a:latin typeface="Verdana Pro"/>
                <a:ea typeface="Verdana Pro"/>
                <a:cs typeface="Verdana Pro"/>
                <a:sym typeface="Verdana Pro"/>
              </a:rPr>
              <a:t>tukiportaat - hakemukset</a:t>
            </a:r>
          </a:p>
          <a:p>
            <a:pPr algn="l" marL="539749" indent="-269875" lvl="1">
              <a:lnSpc>
                <a:spcPts val="3499"/>
              </a:lnSpc>
              <a:buFont typeface="Arial"/>
              <a:buChar char="•"/>
            </a:pPr>
            <a:r>
              <a:rPr lang="en-US" sz="2499">
                <a:solidFill>
                  <a:srgbClr val="000000"/>
                </a:solidFill>
                <a:latin typeface="Verdana Pro"/>
                <a:ea typeface="Verdana Pro"/>
                <a:cs typeface="Verdana Pro"/>
                <a:sym typeface="Verdana Pro"/>
              </a:rPr>
              <a:t>omaan jaksamiseen</a:t>
            </a:r>
          </a:p>
          <a:p>
            <a:pPr algn="l" marL="539749" indent="-269875" lvl="1">
              <a:lnSpc>
                <a:spcPts val="3499"/>
              </a:lnSpc>
              <a:buFont typeface="Arial"/>
              <a:buChar char="•"/>
            </a:pPr>
            <a:r>
              <a:rPr lang="en-US" sz="2499">
                <a:solidFill>
                  <a:srgbClr val="000000"/>
                </a:solidFill>
                <a:latin typeface="Verdana Pro"/>
                <a:ea typeface="Verdana Pro"/>
                <a:cs typeface="Verdana Pro"/>
                <a:sym typeface="Verdana Pro"/>
              </a:rPr>
              <a:t>joustoratkaisut</a:t>
            </a:r>
          </a:p>
          <a:p>
            <a:pPr algn="l" marL="539749" indent="-269875" lvl="1">
              <a:lnSpc>
                <a:spcPts val="3499"/>
              </a:lnSpc>
              <a:buFont typeface="Arial"/>
              <a:buChar char="•"/>
            </a:pPr>
            <a:r>
              <a:rPr lang="en-US" sz="2499">
                <a:solidFill>
                  <a:srgbClr val="000000"/>
                </a:solidFill>
                <a:latin typeface="Verdana Pro"/>
                <a:ea typeface="Verdana Pro"/>
                <a:cs typeface="Verdana Pro"/>
                <a:sym typeface="Verdana Pro"/>
              </a:rPr>
              <a:t>arjenvinkit</a:t>
            </a:r>
          </a:p>
          <a:p>
            <a:pPr algn="l" marL="539749" indent="-269875" lvl="1">
              <a:lnSpc>
                <a:spcPts val="3499"/>
              </a:lnSpc>
              <a:buFont typeface="Arial"/>
              <a:buChar char="•"/>
            </a:pPr>
            <a:r>
              <a:rPr lang="en-US" sz="2499">
                <a:solidFill>
                  <a:srgbClr val="000000"/>
                </a:solidFill>
                <a:latin typeface="Verdana Pro"/>
                <a:ea typeface="Verdana Pro"/>
                <a:cs typeface="Verdana Pro"/>
                <a:sym typeface="Verdana Pro"/>
              </a:rPr>
              <a:t>irtautua arjesta - luennot</a:t>
            </a:r>
          </a:p>
          <a:p>
            <a:pPr algn="l" marL="539749" indent="-269875" lvl="1">
              <a:lnSpc>
                <a:spcPts val="3499"/>
              </a:lnSpc>
              <a:buFont typeface="Arial"/>
              <a:buChar char="•"/>
            </a:pPr>
            <a:r>
              <a:rPr lang="en-US" sz="2499">
                <a:solidFill>
                  <a:srgbClr val="000000"/>
                </a:solidFill>
                <a:latin typeface="Verdana Pro"/>
                <a:ea typeface="Verdana Pro"/>
                <a:cs typeface="Verdana Pro"/>
                <a:sym typeface="Verdana Pro"/>
              </a:rPr>
              <a:t>hoitoon liittyvät - luennot</a:t>
            </a:r>
          </a:p>
          <a:p>
            <a:pPr algn="l" marL="539749" indent="-269875" lvl="1">
              <a:lnSpc>
                <a:spcPts val="3499"/>
              </a:lnSpc>
              <a:buFont typeface="Arial"/>
              <a:buChar char="•"/>
            </a:pPr>
            <a:r>
              <a:rPr lang="en-US" sz="2499">
                <a:solidFill>
                  <a:srgbClr val="000000"/>
                </a:solidFill>
                <a:latin typeface="Verdana Pro"/>
                <a:ea typeface="Verdana Pro"/>
                <a:cs typeface="Verdana Pro"/>
                <a:sym typeface="Verdana Pro"/>
              </a:rPr>
              <a:t>“selviytymistarinoita”</a:t>
            </a:r>
          </a:p>
          <a:p>
            <a:pPr algn="l" marL="539749" indent="-269875" lvl="1">
              <a:lnSpc>
                <a:spcPts val="3499"/>
              </a:lnSpc>
              <a:spcBef>
                <a:spcPct val="0"/>
              </a:spcBef>
              <a:buFont typeface="Arial"/>
              <a:buChar char="•"/>
            </a:pPr>
            <a:r>
              <a:rPr lang="en-US" sz="2499">
                <a:solidFill>
                  <a:srgbClr val="000000"/>
                </a:solidFill>
                <a:latin typeface="Verdana Pro"/>
                <a:ea typeface="Verdana Pro"/>
                <a:cs typeface="Verdana Pro"/>
                <a:sym typeface="Verdana Pro"/>
              </a:rPr>
              <a:t>sairauksiin, lääkitykseen ja kuntoutukseen</a:t>
            </a:r>
          </a:p>
        </p:txBody>
      </p:sp>
      <p:sp>
        <p:nvSpPr>
          <p:cNvPr name="Freeform 4" id="4"/>
          <p:cNvSpPr/>
          <p:nvPr/>
        </p:nvSpPr>
        <p:spPr>
          <a:xfrm flipH="false" flipV="false" rot="0">
            <a:off x="2715128" y="4258008"/>
            <a:ext cx="2259629" cy="1770984"/>
          </a:xfrm>
          <a:custGeom>
            <a:avLst/>
            <a:gdLst/>
            <a:ahLst/>
            <a:cxnLst/>
            <a:rect r="r" b="b" t="t" l="l"/>
            <a:pathLst>
              <a:path h="1770984" w="2259629">
                <a:moveTo>
                  <a:pt x="0" y="0"/>
                </a:moveTo>
                <a:lnTo>
                  <a:pt x="2259629" y="0"/>
                </a:lnTo>
                <a:lnTo>
                  <a:pt x="2259629" y="1770984"/>
                </a:lnTo>
                <a:lnTo>
                  <a:pt x="0" y="177098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1081286" y="358773"/>
            <a:ext cx="15259943" cy="669927"/>
          </a:xfrm>
          <a:prstGeom prst="rect">
            <a:avLst/>
          </a:prstGeom>
        </p:spPr>
        <p:txBody>
          <a:bodyPr anchor="t" rtlCol="false" tIns="0" lIns="0" bIns="0" rIns="0">
            <a:spAutoFit/>
          </a:bodyPr>
          <a:lstStyle/>
          <a:p>
            <a:pPr algn="ctr">
              <a:lnSpc>
                <a:spcPts val="5599"/>
              </a:lnSpc>
              <a:spcBef>
                <a:spcPct val="0"/>
              </a:spcBef>
            </a:pPr>
            <a:r>
              <a:rPr lang="en-US" b="true" sz="3999">
                <a:solidFill>
                  <a:srgbClr val="000000"/>
                </a:solidFill>
                <a:latin typeface="Verdana Pro Bold"/>
                <a:ea typeface="Verdana Pro Bold"/>
                <a:cs typeface="Verdana Pro Bold"/>
                <a:sym typeface="Verdana Pro Bold"/>
              </a:rPr>
              <a:t>Miten sinun jaksamistasi hoitotehtävissä voisi tukea?</a:t>
            </a:r>
          </a:p>
        </p:txBody>
      </p:sp>
      <p:sp>
        <p:nvSpPr>
          <p:cNvPr name="TextBox 6" id="6"/>
          <p:cNvSpPr txBox="true"/>
          <p:nvPr/>
        </p:nvSpPr>
        <p:spPr>
          <a:xfrm rot="0">
            <a:off x="1259292" y="2174222"/>
            <a:ext cx="3715464" cy="3041650"/>
          </a:xfrm>
          <a:prstGeom prst="rect">
            <a:avLst/>
          </a:prstGeom>
        </p:spPr>
        <p:txBody>
          <a:bodyPr anchor="t" rtlCol="false" tIns="0" lIns="0" bIns="0" rIns="0">
            <a:spAutoFit/>
          </a:bodyPr>
          <a:lstStyle/>
          <a:p>
            <a:pPr algn="l">
              <a:lnSpc>
                <a:spcPts val="3499"/>
              </a:lnSpc>
            </a:pPr>
            <a:r>
              <a:rPr lang="en-US" sz="2499">
                <a:solidFill>
                  <a:srgbClr val="000000"/>
                </a:solidFill>
                <a:latin typeface="Verdana Pro"/>
                <a:ea typeface="Verdana Pro"/>
                <a:cs typeface="Verdana Pro"/>
                <a:sym typeface="Verdana Pro"/>
              </a:rPr>
              <a:t>Taloudellinen apu</a:t>
            </a:r>
          </a:p>
          <a:p>
            <a:pPr algn="l">
              <a:lnSpc>
                <a:spcPts val="3499"/>
              </a:lnSpc>
            </a:pPr>
            <a:r>
              <a:rPr lang="en-US" sz="2499">
                <a:solidFill>
                  <a:srgbClr val="000000"/>
                </a:solidFill>
                <a:latin typeface="Verdana Pro"/>
                <a:ea typeface="Verdana Pro"/>
                <a:cs typeface="Verdana Pro"/>
                <a:sym typeface="Verdana Pro"/>
              </a:rPr>
              <a:t>Loma/ vapaa/ intervalli</a:t>
            </a:r>
          </a:p>
          <a:p>
            <a:pPr algn="l">
              <a:lnSpc>
                <a:spcPts val="3499"/>
              </a:lnSpc>
            </a:pPr>
            <a:r>
              <a:rPr lang="en-US" sz="2499">
                <a:solidFill>
                  <a:srgbClr val="000000"/>
                </a:solidFill>
                <a:latin typeface="Verdana Pro"/>
                <a:ea typeface="Verdana Pro"/>
                <a:cs typeface="Verdana Pro"/>
                <a:sym typeface="Verdana Pro"/>
              </a:rPr>
              <a:t>Apu/ tuki / tukihlö</a:t>
            </a:r>
          </a:p>
          <a:p>
            <a:pPr algn="l">
              <a:lnSpc>
                <a:spcPts val="3499"/>
              </a:lnSpc>
            </a:pPr>
            <a:r>
              <a:rPr lang="en-US" sz="2499">
                <a:solidFill>
                  <a:srgbClr val="000000"/>
                </a:solidFill>
                <a:latin typeface="Verdana Pro"/>
                <a:ea typeface="Verdana Pro"/>
                <a:cs typeface="Verdana Pro"/>
                <a:sym typeface="Verdana Pro"/>
              </a:rPr>
              <a:t>Keskustelu</a:t>
            </a:r>
          </a:p>
          <a:p>
            <a:pPr algn="l">
              <a:lnSpc>
                <a:spcPts val="3499"/>
              </a:lnSpc>
            </a:pPr>
            <a:r>
              <a:rPr lang="en-US" sz="2499">
                <a:solidFill>
                  <a:srgbClr val="000000"/>
                </a:solidFill>
                <a:latin typeface="Verdana Pro"/>
                <a:ea typeface="Verdana Pro"/>
                <a:cs typeface="Verdana Pro"/>
                <a:sym typeface="Verdana Pro"/>
              </a:rPr>
              <a:t>Virkistys</a:t>
            </a:r>
          </a:p>
          <a:p>
            <a:pPr algn="l">
              <a:lnSpc>
                <a:spcPts val="3499"/>
              </a:lnSpc>
            </a:pPr>
            <a:r>
              <a:rPr lang="en-US" sz="2499">
                <a:solidFill>
                  <a:srgbClr val="000000"/>
                </a:solidFill>
                <a:latin typeface="Verdana Pro"/>
                <a:ea typeface="Verdana Pro"/>
                <a:cs typeface="Verdana Pro"/>
                <a:sym typeface="Verdana Pro"/>
              </a:rPr>
              <a:t>Palveluseteli</a:t>
            </a:r>
          </a:p>
          <a:p>
            <a:pPr algn="l">
              <a:lnSpc>
                <a:spcPts val="3499"/>
              </a:lnSpc>
              <a:spcBef>
                <a:spcPct val="0"/>
              </a:spcBef>
            </a:pPr>
            <a:r>
              <a:rPr lang="en-US" sz="2499">
                <a:solidFill>
                  <a:srgbClr val="000000"/>
                </a:solidFill>
                <a:latin typeface="Verdana Pro"/>
                <a:ea typeface="Verdana Pro"/>
                <a:cs typeface="Verdana Pro"/>
                <a:sym typeface="Verdana Pro"/>
              </a:rPr>
              <a:t>Tieto/ info</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0599" cy="10287000"/>
          </a:xfrm>
          <a:custGeom>
            <a:avLst/>
            <a:gdLst/>
            <a:ahLst/>
            <a:cxnLst/>
            <a:rect r="r" b="b" t="t" l="l"/>
            <a:pathLst>
              <a:path h="10287000" w="18280599">
                <a:moveTo>
                  <a:pt x="0" y="0"/>
                </a:moveTo>
                <a:lnTo>
                  <a:pt x="18280599" y="0"/>
                </a:lnTo>
                <a:lnTo>
                  <a:pt x="18280599" y="10287000"/>
                </a:lnTo>
                <a:lnTo>
                  <a:pt x="0" y="10287000"/>
                </a:lnTo>
                <a:lnTo>
                  <a:pt x="0" y="0"/>
                </a:lnTo>
                <a:close/>
              </a:path>
            </a:pathLst>
          </a:custGeom>
          <a:blipFill>
            <a:blip r:embed="rId3"/>
            <a:stretch>
              <a:fillRect l="0" t="0" r="0" b="0"/>
            </a:stretch>
          </a:blipFill>
        </p:spPr>
      </p:sp>
      <p:sp>
        <p:nvSpPr>
          <p:cNvPr name="Freeform 3" id="3"/>
          <p:cNvSpPr/>
          <p:nvPr/>
        </p:nvSpPr>
        <p:spPr>
          <a:xfrm flipH="false" flipV="false" rot="0">
            <a:off x="8857340" y="592391"/>
            <a:ext cx="4022469" cy="1202838"/>
          </a:xfrm>
          <a:custGeom>
            <a:avLst/>
            <a:gdLst/>
            <a:ahLst/>
            <a:cxnLst/>
            <a:rect r="r" b="b" t="t" l="l"/>
            <a:pathLst>
              <a:path h="1202838" w="4022469">
                <a:moveTo>
                  <a:pt x="0" y="0"/>
                </a:moveTo>
                <a:lnTo>
                  <a:pt x="4022469" y="0"/>
                </a:lnTo>
                <a:lnTo>
                  <a:pt x="4022469" y="1202838"/>
                </a:lnTo>
                <a:lnTo>
                  <a:pt x="0" y="1202838"/>
                </a:lnTo>
                <a:lnTo>
                  <a:pt x="0" y="0"/>
                </a:lnTo>
                <a:close/>
              </a:path>
            </a:pathLst>
          </a:custGeom>
          <a:blipFill>
            <a:blip r:embed="rId4"/>
            <a:stretch>
              <a:fillRect l="-44" t="0" r="-44" b="0"/>
            </a:stretch>
          </a:blipFill>
        </p:spPr>
      </p:sp>
      <p:sp>
        <p:nvSpPr>
          <p:cNvPr name="Freeform 4" id="4"/>
          <p:cNvSpPr/>
          <p:nvPr/>
        </p:nvSpPr>
        <p:spPr>
          <a:xfrm flipH="false" flipV="false" rot="0">
            <a:off x="13443282" y="772381"/>
            <a:ext cx="3571428" cy="842857"/>
          </a:xfrm>
          <a:custGeom>
            <a:avLst/>
            <a:gdLst/>
            <a:ahLst/>
            <a:cxnLst/>
            <a:rect r="r" b="b" t="t" l="l"/>
            <a:pathLst>
              <a:path h="842857" w="3571428">
                <a:moveTo>
                  <a:pt x="0" y="0"/>
                </a:moveTo>
                <a:lnTo>
                  <a:pt x="3571428" y="0"/>
                </a:lnTo>
                <a:lnTo>
                  <a:pt x="3571428" y="842857"/>
                </a:lnTo>
                <a:lnTo>
                  <a:pt x="0" y="842857"/>
                </a:lnTo>
                <a:lnTo>
                  <a:pt x="0" y="0"/>
                </a:lnTo>
                <a:close/>
              </a:path>
            </a:pathLst>
          </a:custGeom>
          <a:blipFill>
            <a:blip r:embed="rId5"/>
            <a:stretch>
              <a:fillRect l="0" t="0" r="0" b="0"/>
            </a:stretch>
          </a:blipFill>
        </p:spPr>
      </p:sp>
      <p:sp>
        <p:nvSpPr>
          <p:cNvPr name="TextBox 5" id="5"/>
          <p:cNvSpPr txBox="true"/>
          <p:nvPr/>
        </p:nvSpPr>
        <p:spPr>
          <a:xfrm rot="0">
            <a:off x="13443282" y="1766654"/>
            <a:ext cx="4638675" cy="330201"/>
          </a:xfrm>
          <a:prstGeom prst="rect">
            <a:avLst/>
          </a:prstGeom>
        </p:spPr>
        <p:txBody>
          <a:bodyPr anchor="t" rtlCol="false" tIns="0" lIns="0" bIns="0" rIns="0">
            <a:spAutoFit/>
          </a:bodyPr>
          <a:lstStyle/>
          <a:p>
            <a:pPr algn="ctr">
              <a:lnSpc>
                <a:spcPts val="2799"/>
              </a:lnSpc>
            </a:pPr>
            <a:r>
              <a:rPr lang="en-US" sz="1999">
                <a:solidFill>
                  <a:srgbClr val="000000"/>
                </a:solidFill>
                <a:latin typeface="Verdana Pro"/>
                <a:ea typeface="Verdana Pro"/>
                <a:cs typeface="Verdana Pro"/>
                <a:sym typeface="Verdana Pro"/>
              </a:rPr>
              <a:t>Hyvinvoiva Etelä-Pohjanmaa -hanke</a:t>
            </a:r>
          </a:p>
        </p:txBody>
      </p:sp>
      <p:sp>
        <p:nvSpPr>
          <p:cNvPr name="TextBox 6" id="6"/>
          <p:cNvSpPr txBox="true"/>
          <p:nvPr/>
        </p:nvSpPr>
        <p:spPr>
          <a:xfrm rot="0">
            <a:off x="8098259" y="3493078"/>
            <a:ext cx="4781550" cy="1374775"/>
          </a:xfrm>
          <a:prstGeom prst="rect">
            <a:avLst/>
          </a:prstGeom>
        </p:spPr>
        <p:txBody>
          <a:bodyPr anchor="t" rtlCol="false" tIns="0" lIns="0" bIns="0" rIns="0">
            <a:spAutoFit/>
          </a:bodyPr>
          <a:lstStyle/>
          <a:p>
            <a:pPr algn="ctr">
              <a:lnSpc>
                <a:spcPts val="5599"/>
              </a:lnSpc>
            </a:pPr>
            <a:r>
              <a:rPr lang="en-US" sz="3999" b="true">
                <a:solidFill>
                  <a:srgbClr val="000000"/>
                </a:solidFill>
                <a:latin typeface="Verdana Pro Bold"/>
                <a:ea typeface="Verdana Pro Bold"/>
                <a:cs typeface="Verdana Pro Bold"/>
                <a:sym typeface="Verdana Pro Bold"/>
              </a:rPr>
              <a:t>Tuki ja palvelut</a:t>
            </a:r>
          </a:p>
          <a:p>
            <a:pPr algn="ctr">
              <a:lnSpc>
                <a:spcPts val="5599"/>
              </a:lnSpc>
              <a:spcBef>
                <a:spcPct val="0"/>
              </a:spcBef>
            </a:pPr>
            <a:r>
              <a:rPr lang="en-US" sz="3999">
                <a:solidFill>
                  <a:srgbClr val="000000"/>
                </a:solidFill>
                <a:latin typeface="Verdana Pro"/>
                <a:ea typeface="Verdana Pro"/>
                <a:cs typeface="Verdana Pro"/>
                <a:sym typeface="Verdana Pro"/>
              </a:rPr>
              <a:t>Kysymykset 18-36</a:t>
            </a:r>
          </a:p>
        </p:txBody>
      </p:sp>
      <p:sp>
        <p:nvSpPr>
          <p:cNvPr name="Freeform 7" id="7"/>
          <p:cNvSpPr/>
          <p:nvPr/>
        </p:nvSpPr>
        <p:spPr>
          <a:xfrm flipH="false" flipV="false" rot="0">
            <a:off x="605171" y="592391"/>
            <a:ext cx="6646136" cy="6687162"/>
          </a:xfrm>
          <a:custGeom>
            <a:avLst/>
            <a:gdLst/>
            <a:ahLst/>
            <a:cxnLst/>
            <a:rect r="r" b="b" t="t" l="l"/>
            <a:pathLst>
              <a:path h="6687162" w="6646136">
                <a:moveTo>
                  <a:pt x="0" y="0"/>
                </a:moveTo>
                <a:lnTo>
                  <a:pt x="6646137" y="0"/>
                </a:lnTo>
                <a:lnTo>
                  <a:pt x="6646137" y="6687162"/>
                </a:lnTo>
                <a:lnTo>
                  <a:pt x="0" y="6687162"/>
                </a:lnTo>
                <a:lnTo>
                  <a:pt x="0" y="0"/>
                </a:lnTo>
                <a:close/>
              </a:path>
            </a:pathLst>
          </a:custGeom>
          <a:blipFill>
            <a:blip r:embed="rId6"/>
            <a:stretch>
              <a:fillRect l="0" t="0" r="0" b="0"/>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401" y="0"/>
            <a:ext cx="18280599" cy="10287000"/>
          </a:xfrm>
          <a:custGeom>
            <a:avLst/>
            <a:gdLst/>
            <a:ahLst/>
            <a:cxnLst/>
            <a:rect r="r" b="b" t="t" l="l"/>
            <a:pathLst>
              <a:path h="10287000" w="18280599">
                <a:moveTo>
                  <a:pt x="0" y="0"/>
                </a:moveTo>
                <a:lnTo>
                  <a:pt x="18280599" y="0"/>
                </a:lnTo>
                <a:lnTo>
                  <a:pt x="18280599" y="10287000"/>
                </a:lnTo>
                <a:lnTo>
                  <a:pt x="0" y="10287000"/>
                </a:lnTo>
                <a:lnTo>
                  <a:pt x="0" y="0"/>
                </a:lnTo>
                <a:close/>
              </a:path>
            </a:pathLst>
          </a:custGeom>
          <a:blipFill>
            <a:blip r:embed="rId3"/>
            <a:stretch>
              <a:fillRect l="0" t="0" r="0" b="0"/>
            </a:stretch>
          </a:blipFill>
        </p:spPr>
      </p:sp>
      <p:sp>
        <p:nvSpPr>
          <p:cNvPr name="TextBox 3" id="3"/>
          <p:cNvSpPr txBox="true"/>
          <p:nvPr/>
        </p:nvSpPr>
        <p:spPr>
          <a:xfrm rot="0">
            <a:off x="491400" y="322980"/>
            <a:ext cx="3487648" cy="2784477"/>
          </a:xfrm>
          <a:prstGeom prst="rect">
            <a:avLst/>
          </a:prstGeom>
        </p:spPr>
        <p:txBody>
          <a:bodyPr anchor="t" rtlCol="false" tIns="0" lIns="0" bIns="0" rIns="0">
            <a:spAutoFit/>
          </a:bodyPr>
          <a:lstStyle/>
          <a:p>
            <a:pPr algn="ctr">
              <a:lnSpc>
                <a:spcPts val="5599"/>
              </a:lnSpc>
              <a:spcBef>
                <a:spcPct val="0"/>
              </a:spcBef>
            </a:pPr>
            <a:r>
              <a:rPr lang="en-US" b="true" sz="3999">
                <a:solidFill>
                  <a:srgbClr val="000000"/>
                </a:solidFill>
                <a:latin typeface="Verdana Pro Bold"/>
                <a:ea typeface="Verdana Pro Bold"/>
                <a:cs typeface="Verdana Pro Bold"/>
                <a:sym typeface="Verdana Pro Bold"/>
              </a:rPr>
              <a:t>Hoidettavan palvelut tällä hetkellä</a:t>
            </a:r>
          </a:p>
        </p:txBody>
      </p:sp>
      <p:pic>
        <p:nvPicPr>
          <p:cNvPr name="Picture 4" id="4"/>
          <p:cNvPicPr>
            <a:picLocks noChangeAspect="true"/>
          </p:cNvPicPr>
          <p:nvPr/>
        </p:nvPicPr>
        <p:blipFill>
          <a:blip r:embed="rId4"/>
          <a:stretch>
            <a:fillRect/>
          </a:stretch>
        </p:blipFill>
        <p:spPr>
          <a:xfrm rot="0">
            <a:off x="3276530" y="-1044022"/>
            <a:ext cx="14389236" cy="10600794"/>
          </a:xfrm>
          <a:prstGeom prst="rect">
            <a:avLst/>
          </a:prstGeom>
        </p:spPr>
      </p:pic>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0599" cy="10287000"/>
          </a:xfrm>
          <a:custGeom>
            <a:avLst/>
            <a:gdLst/>
            <a:ahLst/>
            <a:cxnLst/>
            <a:rect r="r" b="b" t="t" l="l"/>
            <a:pathLst>
              <a:path h="10287000" w="18280599">
                <a:moveTo>
                  <a:pt x="0" y="0"/>
                </a:moveTo>
                <a:lnTo>
                  <a:pt x="18280599" y="0"/>
                </a:lnTo>
                <a:lnTo>
                  <a:pt x="18280599" y="10287000"/>
                </a:lnTo>
                <a:lnTo>
                  <a:pt x="0" y="10287000"/>
                </a:lnTo>
                <a:lnTo>
                  <a:pt x="0" y="0"/>
                </a:lnTo>
                <a:close/>
              </a:path>
            </a:pathLst>
          </a:custGeom>
          <a:blipFill>
            <a:blip r:embed="rId3"/>
            <a:stretch>
              <a:fillRect l="0" t="0" r="0" b="0"/>
            </a:stretch>
          </a:blipFill>
        </p:spPr>
      </p:sp>
      <p:sp>
        <p:nvSpPr>
          <p:cNvPr name="TextBox 3" id="3"/>
          <p:cNvSpPr txBox="true"/>
          <p:nvPr/>
        </p:nvSpPr>
        <p:spPr>
          <a:xfrm rot="0">
            <a:off x="649613" y="479550"/>
            <a:ext cx="3485169" cy="4194177"/>
          </a:xfrm>
          <a:prstGeom prst="rect">
            <a:avLst/>
          </a:prstGeom>
        </p:spPr>
        <p:txBody>
          <a:bodyPr anchor="t" rtlCol="false" tIns="0" lIns="0" bIns="0" rIns="0">
            <a:spAutoFit/>
          </a:bodyPr>
          <a:lstStyle/>
          <a:p>
            <a:pPr algn="ctr">
              <a:lnSpc>
                <a:spcPts val="5599"/>
              </a:lnSpc>
              <a:spcBef>
                <a:spcPct val="0"/>
              </a:spcBef>
            </a:pPr>
            <a:r>
              <a:rPr lang="en-US" b="true" sz="3999">
                <a:solidFill>
                  <a:srgbClr val="000000"/>
                </a:solidFill>
                <a:latin typeface="Verdana Pro Bold"/>
                <a:ea typeface="Verdana Pro Bold"/>
                <a:cs typeface="Verdana Pro Bold"/>
                <a:sym typeface="Verdana Pro Bold"/>
              </a:rPr>
              <a:t>Mitä palveluja toivoisit hoidetta-vallasi olevan?</a:t>
            </a:r>
          </a:p>
        </p:txBody>
      </p:sp>
      <p:pic>
        <p:nvPicPr>
          <p:cNvPr name="Picture 4" id="4"/>
          <p:cNvPicPr>
            <a:picLocks noChangeAspect="true"/>
          </p:cNvPicPr>
          <p:nvPr/>
        </p:nvPicPr>
        <p:blipFill>
          <a:blip r:embed="rId4"/>
          <a:stretch>
            <a:fillRect/>
          </a:stretch>
        </p:blipFill>
        <p:spPr>
          <a:xfrm rot="0">
            <a:off x="3254600" y="-822500"/>
            <a:ext cx="13530356" cy="9981283"/>
          </a:xfrm>
          <a:prstGeom prst="rect">
            <a:avLst/>
          </a:prstGeom>
        </p:spPr>
      </p:pic>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0599" cy="10287000"/>
          </a:xfrm>
          <a:custGeom>
            <a:avLst/>
            <a:gdLst/>
            <a:ahLst/>
            <a:cxnLst/>
            <a:rect r="r" b="b" t="t" l="l"/>
            <a:pathLst>
              <a:path h="10287000" w="18280599">
                <a:moveTo>
                  <a:pt x="0" y="0"/>
                </a:moveTo>
                <a:lnTo>
                  <a:pt x="18280599" y="0"/>
                </a:lnTo>
                <a:lnTo>
                  <a:pt x="18280599" y="10287000"/>
                </a:lnTo>
                <a:lnTo>
                  <a:pt x="0" y="10287000"/>
                </a:lnTo>
                <a:lnTo>
                  <a:pt x="0" y="0"/>
                </a:lnTo>
                <a:close/>
              </a:path>
            </a:pathLst>
          </a:custGeom>
          <a:blipFill>
            <a:blip r:embed="rId3"/>
            <a:stretch>
              <a:fillRect l="0" t="0" r="0" b="0"/>
            </a:stretch>
          </a:blipFill>
        </p:spPr>
      </p:sp>
      <p:pic>
        <p:nvPicPr>
          <p:cNvPr name="Picture 3" id="3"/>
          <p:cNvPicPr>
            <a:picLocks noChangeAspect="true"/>
          </p:cNvPicPr>
          <p:nvPr/>
        </p:nvPicPr>
        <p:blipFill>
          <a:blip r:embed="rId4"/>
          <a:stretch>
            <a:fillRect/>
          </a:stretch>
        </p:blipFill>
        <p:spPr>
          <a:xfrm rot="0">
            <a:off x="6485680" y="4158305"/>
            <a:ext cx="11822345" cy="4431838"/>
          </a:xfrm>
          <a:prstGeom prst="rect">
            <a:avLst/>
          </a:prstGeom>
        </p:spPr>
      </p:pic>
      <p:sp>
        <p:nvSpPr>
          <p:cNvPr name="Freeform 4" id="4"/>
          <p:cNvSpPr/>
          <p:nvPr/>
        </p:nvSpPr>
        <p:spPr>
          <a:xfrm flipH="false" flipV="false" rot="0">
            <a:off x="12784462" y="116204"/>
            <a:ext cx="5406909" cy="4379596"/>
          </a:xfrm>
          <a:custGeom>
            <a:avLst/>
            <a:gdLst/>
            <a:ahLst/>
            <a:cxnLst/>
            <a:rect r="r" b="b" t="t" l="l"/>
            <a:pathLst>
              <a:path h="4379596" w="5406909">
                <a:moveTo>
                  <a:pt x="0" y="0"/>
                </a:moveTo>
                <a:lnTo>
                  <a:pt x="5406909" y="0"/>
                </a:lnTo>
                <a:lnTo>
                  <a:pt x="5406909" y="4379596"/>
                </a:lnTo>
                <a:lnTo>
                  <a:pt x="0" y="437959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539112" y="2627723"/>
            <a:ext cx="6442175" cy="4194177"/>
          </a:xfrm>
          <a:prstGeom prst="rect">
            <a:avLst/>
          </a:prstGeom>
        </p:spPr>
        <p:txBody>
          <a:bodyPr anchor="t" rtlCol="false" tIns="0" lIns="0" bIns="0" rIns="0">
            <a:spAutoFit/>
          </a:bodyPr>
          <a:lstStyle/>
          <a:p>
            <a:pPr algn="ctr">
              <a:lnSpc>
                <a:spcPts val="5599"/>
              </a:lnSpc>
              <a:spcBef>
                <a:spcPct val="0"/>
              </a:spcBef>
            </a:pPr>
            <a:r>
              <a:rPr lang="en-US" b="true" sz="3999">
                <a:solidFill>
                  <a:srgbClr val="000000"/>
                </a:solidFill>
                <a:latin typeface="Verdana Pro Bold"/>
                <a:ea typeface="Verdana Pro Bold"/>
                <a:cs typeface="Verdana Pro Bold"/>
                <a:sym typeface="Verdana Pro Bold"/>
              </a:rPr>
              <a:t>Vastaavatko hyvinvointialueen omaishoitajille suunnatut palvelut ja tukimuodot tarpeitasi?</a:t>
            </a:r>
          </a:p>
        </p:txBody>
      </p:sp>
      <p:sp>
        <p:nvSpPr>
          <p:cNvPr name="Freeform 6" id="6"/>
          <p:cNvSpPr/>
          <p:nvPr/>
        </p:nvSpPr>
        <p:spPr>
          <a:xfrm flipH="false" flipV="false" rot="0">
            <a:off x="7457537" y="408219"/>
            <a:ext cx="4850376" cy="3928804"/>
          </a:xfrm>
          <a:custGeom>
            <a:avLst/>
            <a:gdLst/>
            <a:ahLst/>
            <a:cxnLst/>
            <a:rect r="r" b="b" t="t" l="l"/>
            <a:pathLst>
              <a:path h="3928804" w="4850376">
                <a:moveTo>
                  <a:pt x="0" y="0"/>
                </a:moveTo>
                <a:lnTo>
                  <a:pt x="4850376" y="0"/>
                </a:lnTo>
                <a:lnTo>
                  <a:pt x="4850376" y="3928805"/>
                </a:lnTo>
                <a:lnTo>
                  <a:pt x="0" y="392880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8058014" y="1017820"/>
            <a:ext cx="3683415" cy="2165351"/>
          </a:xfrm>
          <a:prstGeom prst="rect">
            <a:avLst/>
          </a:prstGeom>
        </p:spPr>
        <p:txBody>
          <a:bodyPr anchor="t" rtlCol="false" tIns="0" lIns="0" bIns="0" rIns="0">
            <a:spAutoFit/>
          </a:bodyPr>
          <a:lstStyle/>
          <a:p>
            <a:pPr algn="ctr">
              <a:lnSpc>
                <a:spcPts val="3499"/>
              </a:lnSpc>
              <a:spcBef>
                <a:spcPct val="0"/>
              </a:spcBef>
            </a:pPr>
            <a:r>
              <a:rPr lang="en-US" b="true" sz="2499">
                <a:solidFill>
                  <a:srgbClr val="000000"/>
                </a:solidFill>
                <a:latin typeface="Verdana Pro Bold"/>
                <a:ea typeface="Verdana Pro Bold"/>
                <a:cs typeface="Verdana Pro Bold"/>
                <a:sym typeface="Verdana Pro Bold"/>
              </a:rPr>
              <a:t>“Ilmoitukset avusta on ennakoitava mieluiten kolme viikkoa ennen. Se ei onnistu.”</a:t>
            </a:r>
          </a:p>
        </p:txBody>
      </p:sp>
      <p:sp>
        <p:nvSpPr>
          <p:cNvPr name="TextBox 8" id="8"/>
          <p:cNvSpPr txBox="true"/>
          <p:nvPr/>
        </p:nvSpPr>
        <p:spPr>
          <a:xfrm rot="0">
            <a:off x="12998293" y="615493"/>
            <a:ext cx="4814754" cy="2174870"/>
          </a:xfrm>
          <a:prstGeom prst="rect">
            <a:avLst/>
          </a:prstGeom>
        </p:spPr>
        <p:txBody>
          <a:bodyPr anchor="t" rtlCol="false" tIns="0" lIns="0" bIns="0" rIns="0">
            <a:spAutoFit/>
          </a:bodyPr>
          <a:lstStyle/>
          <a:p>
            <a:pPr algn="ctr">
              <a:lnSpc>
                <a:spcPts val="3500"/>
              </a:lnSpc>
              <a:spcBef>
                <a:spcPct val="0"/>
              </a:spcBef>
            </a:pPr>
            <a:r>
              <a:rPr lang="en-US" b="true" sz="2500">
                <a:solidFill>
                  <a:srgbClr val="000000"/>
                </a:solidFill>
                <a:latin typeface="Verdana Pro Bold"/>
                <a:ea typeface="Verdana Pro Bold"/>
                <a:cs typeface="Verdana Pro Bold"/>
                <a:sym typeface="Verdana Pro Bold"/>
              </a:rPr>
              <a:t>“Säännöllisen keskusteluavun tarjoaminen olisi todella tärkeää, matalan kynnyksen palveluita!”</a:t>
            </a:r>
          </a:p>
        </p:txBody>
      </p:sp>
      <p:sp>
        <p:nvSpPr>
          <p:cNvPr name="TextBox 9" id="9"/>
          <p:cNvSpPr txBox="true"/>
          <p:nvPr/>
        </p:nvSpPr>
        <p:spPr>
          <a:xfrm rot="0">
            <a:off x="13483244" y="5227289"/>
            <a:ext cx="1553248" cy="495301"/>
          </a:xfrm>
          <a:prstGeom prst="rect">
            <a:avLst/>
          </a:prstGeom>
        </p:spPr>
        <p:txBody>
          <a:bodyPr anchor="t" rtlCol="false" tIns="0" lIns="0" bIns="0" rIns="0">
            <a:spAutoFit/>
          </a:bodyPr>
          <a:lstStyle/>
          <a:p>
            <a:pPr algn="ctr">
              <a:lnSpc>
                <a:spcPts val="4199"/>
              </a:lnSpc>
              <a:spcBef>
                <a:spcPct val="0"/>
              </a:spcBef>
            </a:pPr>
            <a:r>
              <a:rPr lang="en-US" b="true" sz="2999">
                <a:solidFill>
                  <a:srgbClr val="000000"/>
                </a:solidFill>
                <a:latin typeface="Verdana Pro Bold"/>
                <a:ea typeface="Verdana Pro Bold"/>
                <a:cs typeface="Verdana Pro Bold"/>
                <a:sym typeface="Verdana Pro Bold"/>
              </a:rPr>
              <a:t>156</a:t>
            </a:r>
          </a:p>
        </p:txBody>
      </p:sp>
      <p:sp>
        <p:nvSpPr>
          <p:cNvPr name="TextBox 10" id="10"/>
          <p:cNvSpPr txBox="true"/>
          <p:nvPr/>
        </p:nvSpPr>
        <p:spPr>
          <a:xfrm rot="0">
            <a:off x="13999980" y="6326599"/>
            <a:ext cx="1405689" cy="495301"/>
          </a:xfrm>
          <a:prstGeom prst="rect">
            <a:avLst/>
          </a:prstGeom>
        </p:spPr>
        <p:txBody>
          <a:bodyPr anchor="t" rtlCol="false" tIns="0" lIns="0" bIns="0" rIns="0">
            <a:spAutoFit/>
          </a:bodyPr>
          <a:lstStyle/>
          <a:p>
            <a:pPr algn="ctr">
              <a:lnSpc>
                <a:spcPts val="4199"/>
              </a:lnSpc>
              <a:spcBef>
                <a:spcPct val="0"/>
              </a:spcBef>
            </a:pPr>
            <a:r>
              <a:rPr lang="en-US" b="true" sz="2999">
                <a:solidFill>
                  <a:srgbClr val="000000"/>
                </a:solidFill>
                <a:latin typeface="Verdana Pro Bold"/>
                <a:ea typeface="Verdana Pro Bold"/>
                <a:cs typeface="Verdana Pro Bold"/>
                <a:sym typeface="Verdana Pro Bold"/>
              </a:rPr>
              <a:t>169</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0599" cy="10287000"/>
          </a:xfrm>
          <a:custGeom>
            <a:avLst/>
            <a:gdLst/>
            <a:ahLst/>
            <a:cxnLst/>
            <a:rect r="r" b="b" t="t" l="l"/>
            <a:pathLst>
              <a:path h="10287000" w="18280599">
                <a:moveTo>
                  <a:pt x="0" y="0"/>
                </a:moveTo>
                <a:lnTo>
                  <a:pt x="18280599" y="0"/>
                </a:lnTo>
                <a:lnTo>
                  <a:pt x="18280599" y="10287000"/>
                </a:lnTo>
                <a:lnTo>
                  <a:pt x="0" y="10287000"/>
                </a:lnTo>
                <a:lnTo>
                  <a:pt x="0" y="0"/>
                </a:lnTo>
                <a:close/>
              </a:path>
            </a:pathLst>
          </a:custGeom>
          <a:blipFill>
            <a:blip r:embed="rId3"/>
            <a:stretch>
              <a:fillRect l="0" t="0" r="0" b="0"/>
            </a:stretch>
          </a:blipFill>
        </p:spPr>
      </p:sp>
      <p:pic>
        <p:nvPicPr>
          <p:cNvPr name="Picture 3" id="3"/>
          <p:cNvPicPr>
            <a:picLocks noChangeAspect="true"/>
          </p:cNvPicPr>
          <p:nvPr/>
        </p:nvPicPr>
        <p:blipFill>
          <a:blip r:embed="rId4"/>
          <a:stretch>
            <a:fillRect/>
          </a:stretch>
        </p:blipFill>
        <p:spPr>
          <a:xfrm rot="0">
            <a:off x="697253" y="-285619"/>
            <a:ext cx="15771824" cy="9424568"/>
          </a:xfrm>
          <a:prstGeom prst="rect">
            <a:avLst/>
          </a:prstGeom>
        </p:spPr>
      </p:pic>
      <p:sp>
        <p:nvSpPr>
          <p:cNvPr name="TextBox 4" id="4"/>
          <p:cNvSpPr txBox="true"/>
          <p:nvPr/>
        </p:nvSpPr>
        <p:spPr>
          <a:xfrm rot="0">
            <a:off x="531070" y="118262"/>
            <a:ext cx="15624613" cy="669927"/>
          </a:xfrm>
          <a:prstGeom prst="rect">
            <a:avLst/>
          </a:prstGeom>
        </p:spPr>
        <p:txBody>
          <a:bodyPr anchor="t" rtlCol="false" tIns="0" lIns="0" bIns="0" rIns="0">
            <a:spAutoFit/>
          </a:bodyPr>
          <a:lstStyle/>
          <a:p>
            <a:pPr algn="ctr">
              <a:lnSpc>
                <a:spcPts val="5599"/>
              </a:lnSpc>
              <a:spcBef>
                <a:spcPct val="0"/>
              </a:spcBef>
            </a:pPr>
            <a:r>
              <a:rPr lang="en-US" b="true" sz="3999">
                <a:solidFill>
                  <a:srgbClr val="000000"/>
                </a:solidFill>
                <a:latin typeface="Verdana Pro Bold"/>
                <a:ea typeface="Verdana Pro Bold"/>
                <a:cs typeface="Verdana Pro Bold"/>
                <a:sym typeface="Verdana Pro Bold"/>
              </a:rPr>
              <a:t>Omaishoidon lakisääteiset vapaat</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0599" cy="10287000"/>
          </a:xfrm>
          <a:custGeom>
            <a:avLst/>
            <a:gdLst/>
            <a:ahLst/>
            <a:cxnLst/>
            <a:rect r="r" b="b" t="t" l="l"/>
            <a:pathLst>
              <a:path h="10287000" w="18280599">
                <a:moveTo>
                  <a:pt x="0" y="0"/>
                </a:moveTo>
                <a:lnTo>
                  <a:pt x="18280599" y="0"/>
                </a:lnTo>
                <a:lnTo>
                  <a:pt x="18280599" y="10287000"/>
                </a:lnTo>
                <a:lnTo>
                  <a:pt x="0" y="10287000"/>
                </a:lnTo>
                <a:lnTo>
                  <a:pt x="0" y="0"/>
                </a:lnTo>
                <a:close/>
              </a:path>
            </a:pathLst>
          </a:custGeom>
          <a:blipFill>
            <a:blip r:embed="rId3"/>
            <a:stretch>
              <a:fillRect l="0" t="0" r="0" b="0"/>
            </a:stretch>
          </a:blipFill>
        </p:spPr>
      </p:sp>
      <p:sp>
        <p:nvSpPr>
          <p:cNvPr name="TextBox 3" id="3"/>
          <p:cNvSpPr txBox="true"/>
          <p:nvPr/>
        </p:nvSpPr>
        <p:spPr>
          <a:xfrm rot="0">
            <a:off x="396319" y="3469077"/>
            <a:ext cx="6146301" cy="2784477"/>
          </a:xfrm>
          <a:prstGeom prst="rect">
            <a:avLst/>
          </a:prstGeom>
        </p:spPr>
        <p:txBody>
          <a:bodyPr anchor="t" rtlCol="false" tIns="0" lIns="0" bIns="0" rIns="0">
            <a:spAutoFit/>
          </a:bodyPr>
          <a:lstStyle/>
          <a:p>
            <a:pPr algn="ctr">
              <a:lnSpc>
                <a:spcPts val="5599"/>
              </a:lnSpc>
              <a:spcBef>
                <a:spcPct val="0"/>
              </a:spcBef>
            </a:pPr>
            <a:r>
              <a:rPr lang="en-US" b="true" sz="3999">
                <a:solidFill>
                  <a:srgbClr val="000000"/>
                </a:solidFill>
                <a:latin typeface="Verdana Pro Bold"/>
                <a:ea typeface="Verdana Pro Bold"/>
                <a:cs typeface="Verdana Pro Bold"/>
                <a:sym typeface="Verdana Pro Bold"/>
              </a:rPr>
              <a:t>Hoidettavan hoidon järjestyminen lakisääteisten vapaiden aikana</a:t>
            </a:r>
          </a:p>
        </p:txBody>
      </p:sp>
      <p:pic>
        <p:nvPicPr>
          <p:cNvPr name="Picture 4" id="4"/>
          <p:cNvPicPr>
            <a:picLocks noChangeAspect="true"/>
          </p:cNvPicPr>
          <p:nvPr/>
        </p:nvPicPr>
        <p:blipFill>
          <a:blip r:embed="rId4"/>
          <a:stretch>
            <a:fillRect/>
          </a:stretch>
        </p:blipFill>
        <p:spPr>
          <a:xfrm rot="0">
            <a:off x="4068637" y="8206"/>
            <a:ext cx="14593219" cy="8780626"/>
          </a:xfrm>
          <a:prstGeom prst="rect">
            <a:avLst/>
          </a:prstGeom>
        </p:spPr>
      </p:pic>
      <p:sp>
        <p:nvSpPr>
          <p:cNvPr name="TextBox 5" id="5"/>
          <p:cNvSpPr txBox="true"/>
          <p:nvPr/>
        </p:nvSpPr>
        <p:spPr>
          <a:xfrm rot="0">
            <a:off x="585862" y="698499"/>
            <a:ext cx="4122440" cy="330201"/>
          </a:xfrm>
          <a:prstGeom prst="rect">
            <a:avLst/>
          </a:prstGeom>
        </p:spPr>
        <p:txBody>
          <a:bodyPr anchor="t" rtlCol="false" tIns="0" lIns="0" bIns="0" rIns="0">
            <a:spAutoFit/>
          </a:bodyPr>
          <a:lstStyle/>
          <a:p>
            <a:pPr algn="ctr">
              <a:lnSpc>
                <a:spcPts val="2799"/>
              </a:lnSpc>
              <a:spcBef>
                <a:spcPct val="0"/>
              </a:spcBef>
            </a:pPr>
            <a:r>
              <a:rPr lang="en-US" sz="1999">
                <a:solidFill>
                  <a:srgbClr val="000000"/>
                </a:solidFill>
                <a:latin typeface="Verdana Pro"/>
                <a:ea typeface="Verdana Pro"/>
                <a:cs typeface="Verdana Pro"/>
                <a:sym typeface="Verdana Pro"/>
              </a:rPr>
              <a:t>Kysymys sopimusomaishoitajille</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9126" y="35901"/>
            <a:ext cx="18280599" cy="10287000"/>
          </a:xfrm>
          <a:custGeom>
            <a:avLst/>
            <a:gdLst/>
            <a:ahLst/>
            <a:cxnLst/>
            <a:rect r="r" b="b" t="t" l="l"/>
            <a:pathLst>
              <a:path h="10287000" w="18280599">
                <a:moveTo>
                  <a:pt x="0" y="0"/>
                </a:moveTo>
                <a:lnTo>
                  <a:pt x="18280600" y="0"/>
                </a:lnTo>
                <a:lnTo>
                  <a:pt x="18280600" y="10287000"/>
                </a:lnTo>
                <a:lnTo>
                  <a:pt x="0" y="10287000"/>
                </a:lnTo>
                <a:lnTo>
                  <a:pt x="0" y="0"/>
                </a:lnTo>
                <a:close/>
              </a:path>
            </a:pathLst>
          </a:custGeom>
          <a:blipFill>
            <a:blip r:embed="rId3"/>
            <a:stretch>
              <a:fillRect l="0" t="0" r="0" b="0"/>
            </a:stretch>
          </a:blipFill>
        </p:spPr>
      </p:sp>
      <p:sp>
        <p:nvSpPr>
          <p:cNvPr name="TextBox 3" id="3"/>
          <p:cNvSpPr txBox="true"/>
          <p:nvPr/>
        </p:nvSpPr>
        <p:spPr>
          <a:xfrm rot="0">
            <a:off x="964287" y="3821823"/>
            <a:ext cx="6147480" cy="1374777"/>
          </a:xfrm>
          <a:prstGeom prst="rect">
            <a:avLst/>
          </a:prstGeom>
        </p:spPr>
        <p:txBody>
          <a:bodyPr anchor="t" rtlCol="false" tIns="0" lIns="0" bIns="0" rIns="0">
            <a:spAutoFit/>
          </a:bodyPr>
          <a:lstStyle/>
          <a:p>
            <a:pPr algn="ctr">
              <a:lnSpc>
                <a:spcPts val="5599"/>
              </a:lnSpc>
            </a:pPr>
            <a:r>
              <a:rPr lang="en-US" sz="3999" b="true">
                <a:solidFill>
                  <a:srgbClr val="000000"/>
                </a:solidFill>
                <a:latin typeface="Verdana Pro Bold"/>
                <a:ea typeface="Verdana Pro Bold"/>
                <a:cs typeface="Verdana Pro Bold"/>
                <a:sym typeface="Verdana Pro Bold"/>
              </a:rPr>
              <a:t>Vastauksia kyselyyn</a:t>
            </a:r>
          </a:p>
          <a:p>
            <a:pPr algn="ctr">
              <a:lnSpc>
                <a:spcPts val="5599"/>
              </a:lnSpc>
              <a:spcBef>
                <a:spcPct val="0"/>
              </a:spcBef>
            </a:pPr>
            <a:r>
              <a:rPr lang="en-US" b="true" sz="3999">
                <a:solidFill>
                  <a:srgbClr val="000000"/>
                </a:solidFill>
                <a:latin typeface="Verdana Pro Bold"/>
                <a:ea typeface="Verdana Pro Bold"/>
                <a:cs typeface="Verdana Pro Bold"/>
                <a:sym typeface="Verdana Pro Bold"/>
              </a:rPr>
              <a:t>N= 355 </a:t>
            </a:r>
          </a:p>
        </p:txBody>
      </p:sp>
      <p:pic>
        <p:nvPicPr>
          <p:cNvPr name="Picture 4" id="4"/>
          <p:cNvPicPr>
            <a:picLocks noChangeAspect="true"/>
          </p:cNvPicPr>
          <p:nvPr/>
        </p:nvPicPr>
        <p:blipFill>
          <a:blip r:embed="rId4"/>
          <a:stretch>
            <a:fillRect/>
          </a:stretch>
        </p:blipFill>
        <p:spPr>
          <a:xfrm rot="0">
            <a:off x="7429929" y="-262372"/>
            <a:ext cx="8753451" cy="9458632"/>
          </a:xfrm>
          <a:prstGeom prst="rect">
            <a:avLst/>
          </a:prstGeom>
        </p:spPr>
      </p:pic>
      <p:sp>
        <p:nvSpPr>
          <p:cNvPr name="TextBox 5" id="5"/>
          <p:cNvSpPr txBox="true"/>
          <p:nvPr/>
        </p:nvSpPr>
        <p:spPr>
          <a:xfrm rot="0">
            <a:off x="6293187" y="2520850"/>
            <a:ext cx="7715250" cy="412750"/>
          </a:xfrm>
          <a:prstGeom prst="rect">
            <a:avLst/>
          </a:prstGeom>
        </p:spPr>
        <p:txBody>
          <a:bodyPr anchor="t" rtlCol="false" tIns="0" lIns="0" bIns="0" rIns="0">
            <a:spAutoFit/>
          </a:bodyPr>
          <a:lstStyle/>
          <a:p>
            <a:pPr algn="ctr">
              <a:lnSpc>
                <a:spcPts val="3499"/>
              </a:lnSpc>
              <a:spcBef>
                <a:spcPct val="0"/>
              </a:spcBef>
            </a:pPr>
            <a:r>
              <a:rPr lang="en-US" b="true" sz="2499">
                <a:solidFill>
                  <a:srgbClr val="000000"/>
                </a:solidFill>
                <a:latin typeface="Verdana Pro Bold"/>
                <a:ea typeface="Verdana Pro Bold"/>
                <a:cs typeface="Verdana Pro Bold"/>
                <a:sym typeface="Verdana Pro Bold"/>
              </a:rPr>
              <a:t>70 kappaletta</a:t>
            </a:r>
          </a:p>
        </p:txBody>
      </p:sp>
      <p:sp>
        <p:nvSpPr>
          <p:cNvPr name="TextBox 6" id="6"/>
          <p:cNvSpPr txBox="true"/>
          <p:nvPr/>
        </p:nvSpPr>
        <p:spPr>
          <a:xfrm rot="0">
            <a:off x="8623301" y="5604745"/>
            <a:ext cx="7715250" cy="412750"/>
          </a:xfrm>
          <a:prstGeom prst="rect">
            <a:avLst/>
          </a:prstGeom>
        </p:spPr>
        <p:txBody>
          <a:bodyPr anchor="t" rtlCol="false" tIns="0" lIns="0" bIns="0" rIns="0">
            <a:spAutoFit/>
          </a:bodyPr>
          <a:lstStyle/>
          <a:p>
            <a:pPr algn="ctr">
              <a:lnSpc>
                <a:spcPts val="3499"/>
              </a:lnSpc>
              <a:spcBef>
                <a:spcPct val="0"/>
              </a:spcBef>
            </a:pPr>
            <a:r>
              <a:rPr lang="en-US" b="true" sz="2499">
                <a:solidFill>
                  <a:srgbClr val="000000"/>
                </a:solidFill>
                <a:latin typeface="Verdana Pro Bold"/>
                <a:ea typeface="Verdana Pro Bold"/>
                <a:cs typeface="Verdana Pro Bold"/>
                <a:sym typeface="Verdana Pro Bold"/>
              </a:rPr>
              <a:t>285 kappaletta</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401" y="0"/>
            <a:ext cx="18280599" cy="10287000"/>
          </a:xfrm>
          <a:custGeom>
            <a:avLst/>
            <a:gdLst/>
            <a:ahLst/>
            <a:cxnLst/>
            <a:rect r="r" b="b" t="t" l="l"/>
            <a:pathLst>
              <a:path h="10287000" w="18280599">
                <a:moveTo>
                  <a:pt x="0" y="0"/>
                </a:moveTo>
                <a:lnTo>
                  <a:pt x="18280599" y="0"/>
                </a:lnTo>
                <a:lnTo>
                  <a:pt x="18280599" y="10287000"/>
                </a:lnTo>
                <a:lnTo>
                  <a:pt x="0" y="10287000"/>
                </a:lnTo>
                <a:lnTo>
                  <a:pt x="0" y="0"/>
                </a:lnTo>
                <a:close/>
              </a:path>
            </a:pathLst>
          </a:custGeom>
          <a:blipFill>
            <a:blip r:embed="rId3"/>
            <a:stretch>
              <a:fillRect l="0" t="0" r="0" b="0"/>
            </a:stretch>
          </a:blipFill>
        </p:spPr>
      </p:sp>
      <p:sp>
        <p:nvSpPr>
          <p:cNvPr name="TextBox 3" id="3"/>
          <p:cNvSpPr txBox="true"/>
          <p:nvPr/>
        </p:nvSpPr>
        <p:spPr>
          <a:xfrm rot="0">
            <a:off x="7401" y="157161"/>
            <a:ext cx="13855153" cy="1374777"/>
          </a:xfrm>
          <a:prstGeom prst="rect">
            <a:avLst/>
          </a:prstGeom>
        </p:spPr>
        <p:txBody>
          <a:bodyPr anchor="t" rtlCol="false" tIns="0" lIns="0" bIns="0" rIns="0">
            <a:spAutoFit/>
          </a:bodyPr>
          <a:lstStyle/>
          <a:p>
            <a:pPr algn="ctr">
              <a:lnSpc>
                <a:spcPts val="5599"/>
              </a:lnSpc>
              <a:spcBef>
                <a:spcPct val="0"/>
              </a:spcBef>
            </a:pPr>
            <a:r>
              <a:rPr lang="en-US" b="true" sz="3999">
                <a:solidFill>
                  <a:srgbClr val="000000"/>
                </a:solidFill>
                <a:latin typeface="Verdana Pro Bold"/>
                <a:ea typeface="Verdana Pro Bold"/>
                <a:cs typeface="Verdana Pro Bold"/>
                <a:sym typeface="Verdana Pro Bold"/>
              </a:rPr>
              <a:t>Miten toivoisit hoidettavasi hoidon järjestettävän vapaiden aikana</a:t>
            </a:r>
          </a:p>
        </p:txBody>
      </p:sp>
      <p:sp>
        <p:nvSpPr>
          <p:cNvPr name="TextBox 4" id="4"/>
          <p:cNvSpPr txBox="true"/>
          <p:nvPr/>
        </p:nvSpPr>
        <p:spPr>
          <a:xfrm rot="0">
            <a:off x="14030140" y="195261"/>
            <a:ext cx="4122440" cy="330201"/>
          </a:xfrm>
          <a:prstGeom prst="rect">
            <a:avLst/>
          </a:prstGeom>
        </p:spPr>
        <p:txBody>
          <a:bodyPr anchor="t" rtlCol="false" tIns="0" lIns="0" bIns="0" rIns="0">
            <a:spAutoFit/>
          </a:bodyPr>
          <a:lstStyle/>
          <a:p>
            <a:pPr algn="ctr">
              <a:lnSpc>
                <a:spcPts val="2799"/>
              </a:lnSpc>
              <a:spcBef>
                <a:spcPct val="0"/>
              </a:spcBef>
            </a:pPr>
            <a:r>
              <a:rPr lang="en-US" sz="1999">
                <a:solidFill>
                  <a:srgbClr val="000000"/>
                </a:solidFill>
                <a:latin typeface="Verdana Pro"/>
                <a:ea typeface="Verdana Pro"/>
                <a:cs typeface="Verdana Pro"/>
                <a:sym typeface="Verdana Pro"/>
              </a:rPr>
              <a:t>Kysymys sopimusomaishoitajille</a:t>
            </a:r>
          </a:p>
        </p:txBody>
      </p:sp>
      <p:pic>
        <p:nvPicPr>
          <p:cNvPr name="Picture 5" id="5"/>
          <p:cNvPicPr>
            <a:picLocks noChangeAspect="true"/>
          </p:cNvPicPr>
          <p:nvPr/>
        </p:nvPicPr>
        <p:blipFill>
          <a:blip r:embed="rId4"/>
          <a:stretch>
            <a:fillRect/>
          </a:stretch>
        </p:blipFill>
        <p:spPr>
          <a:xfrm rot="0">
            <a:off x="-410124" y="579644"/>
            <a:ext cx="14106329" cy="8576967"/>
          </a:xfrm>
          <a:prstGeom prst="rect">
            <a:avLst/>
          </a:prstGeom>
        </p:spPr>
      </p:pic>
      <p:sp>
        <p:nvSpPr>
          <p:cNvPr name="TextBox 6" id="6"/>
          <p:cNvSpPr txBox="true"/>
          <p:nvPr/>
        </p:nvSpPr>
        <p:spPr>
          <a:xfrm rot="0">
            <a:off x="12939712" y="990600"/>
            <a:ext cx="4629751" cy="7423151"/>
          </a:xfrm>
          <a:prstGeom prst="rect">
            <a:avLst/>
          </a:prstGeom>
        </p:spPr>
        <p:txBody>
          <a:bodyPr anchor="t" rtlCol="false" tIns="0" lIns="0" bIns="0" rIns="0">
            <a:spAutoFit/>
          </a:bodyPr>
          <a:lstStyle/>
          <a:p>
            <a:pPr algn="l">
              <a:lnSpc>
                <a:spcPts val="3499"/>
              </a:lnSpc>
            </a:pPr>
            <a:r>
              <a:rPr lang="en-US" sz="2499">
                <a:solidFill>
                  <a:srgbClr val="000000"/>
                </a:solidFill>
                <a:latin typeface="Verdana Pro"/>
                <a:ea typeface="Verdana Pro"/>
                <a:cs typeface="Verdana Pro"/>
                <a:sym typeface="Verdana Pro"/>
              </a:rPr>
              <a:t>Jo</a:t>
            </a:r>
            <a:r>
              <a:rPr lang="en-US" sz="2499">
                <a:solidFill>
                  <a:srgbClr val="000000"/>
                </a:solidFill>
                <a:latin typeface="Verdana Pro"/>
                <a:ea typeface="Verdana Pro"/>
                <a:cs typeface="Verdana Pro"/>
                <a:sym typeface="Verdana Pro"/>
              </a:rPr>
              <a:t>llain muulla tavoin, miten?</a:t>
            </a:r>
          </a:p>
          <a:p>
            <a:pPr algn="l" marL="539743" indent="-269871" lvl="1">
              <a:lnSpc>
                <a:spcPts val="3499"/>
              </a:lnSpc>
              <a:buFont typeface="Arial"/>
              <a:buChar char="•"/>
            </a:pPr>
            <a:r>
              <a:rPr lang="en-US" sz="2499">
                <a:solidFill>
                  <a:srgbClr val="000000"/>
                </a:solidFill>
                <a:latin typeface="Verdana Pro"/>
                <a:ea typeface="Verdana Pro"/>
                <a:cs typeface="Verdana Pro"/>
                <a:sym typeface="Verdana Pro"/>
              </a:rPr>
              <a:t>Avustaja kotona</a:t>
            </a:r>
          </a:p>
          <a:p>
            <a:pPr algn="l" marL="539743" indent="-269871" lvl="1">
              <a:lnSpc>
                <a:spcPts val="3499"/>
              </a:lnSpc>
              <a:buFont typeface="Arial"/>
              <a:buChar char="•"/>
            </a:pPr>
            <a:r>
              <a:rPr lang="en-US" sz="2499">
                <a:solidFill>
                  <a:srgbClr val="000000"/>
                </a:solidFill>
                <a:latin typeface="Verdana Pro"/>
                <a:ea typeface="Verdana Pro"/>
                <a:cs typeface="Verdana Pro"/>
                <a:sym typeface="Verdana Pro"/>
              </a:rPr>
              <a:t>Tukiperhe</a:t>
            </a:r>
          </a:p>
          <a:p>
            <a:pPr algn="l" marL="539743" indent="-269871" lvl="1">
              <a:lnSpc>
                <a:spcPts val="3499"/>
              </a:lnSpc>
              <a:buFont typeface="Arial"/>
              <a:buChar char="•"/>
            </a:pPr>
            <a:r>
              <a:rPr lang="en-US" sz="2499">
                <a:solidFill>
                  <a:srgbClr val="000000"/>
                </a:solidFill>
                <a:latin typeface="Verdana Pro"/>
                <a:ea typeface="Verdana Pro"/>
                <a:cs typeface="Verdana Pro"/>
                <a:sym typeface="Verdana Pro"/>
              </a:rPr>
              <a:t>Hoidettavan toiveiden mukaan</a:t>
            </a:r>
          </a:p>
          <a:p>
            <a:pPr algn="l" marL="539743" indent="-269871" lvl="1">
              <a:lnSpc>
                <a:spcPts val="3499"/>
              </a:lnSpc>
              <a:buFont typeface="Arial"/>
              <a:buChar char="•"/>
            </a:pPr>
            <a:r>
              <a:rPr lang="en-US" sz="2499">
                <a:solidFill>
                  <a:srgbClr val="000000"/>
                </a:solidFill>
                <a:latin typeface="Verdana Pro"/>
                <a:ea typeface="Verdana Pro"/>
                <a:cs typeface="Verdana Pro"/>
                <a:sym typeface="Verdana Pro"/>
              </a:rPr>
              <a:t>Sijaishoitona kodin omaisessa ympäristössä niin ettei hoitajat vaihdu koko ajan</a:t>
            </a:r>
          </a:p>
          <a:p>
            <a:pPr algn="l" marL="539743" indent="-269871" lvl="1">
              <a:lnSpc>
                <a:spcPts val="3499"/>
              </a:lnSpc>
              <a:buFont typeface="Arial"/>
              <a:buChar char="•"/>
            </a:pPr>
            <a:r>
              <a:rPr lang="en-US" sz="2499">
                <a:solidFill>
                  <a:srgbClr val="000000"/>
                </a:solidFill>
                <a:latin typeface="Verdana Pro"/>
                <a:ea typeface="Verdana Pro"/>
                <a:cs typeface="Verdana Pro"/>
                <a:sym typeface="Verdana Pro"/>
              </a:rPr>
              <a:t>Hoitopaikka lapsille</a:t>
            </a:r>
          </a:p>
          <a:p>
            <a:pPr algn="l" marL="539743" indent="-269871" lvl="1">
              <a:lnSpc>
                <a:spcPts val="3499"/>
              </a:lnSpc>
              <a:buFont typeface="Arial"/>
              <a:buChar char="•"/>
            </a:pPr>
            <a:r>
              <a:rPr lang="en-US" sz="2499">
                <a:solidFill>
                  <a:srgbClr val="000000"/>
                </a:solidFill>
                <a:latin typeface="Verdana Pro"/>
                <a:ea typeface="Verdana Pro"/>
                <a:cs typeface="Verdana Pro"/>
                <a:sym typeface="Verdana Pro"/>
              </a:rPr>
              <a:t>Sijaishoitaja tulisi kotiin</a:t>
            </a:r>
          </a:p>
          <a:p>
            <a:pPr algn="l" marL="539743" indent="-269871" lvl="1">
              <a:lnSpc>
                <a:spcPts val="3499"/>
              </a:lnSpc>
              <a:buFont typeface="Arial"/>
              <a:buChar char="•"/>
            </a:pPr>
            <a:r>
              <a:rPr lang="en-US" sz="2499">
                <a:solidFill>
                  <a:srgbClr val="000000"/>
                </a:solidFill>
                <a:latin typeface="Verdana Pro"/>
                <a:ea typeface="Verdana Pro"/>
                <a:cs typeface="Verdana Pro"/>
                <a:sym typeface="Verdana Pro"/>
              </a:rPr>
              <a:t>Lapset olisivat apuna, mutta ovat kiireisiä</a:t>
            </a:r>
          </a:p>
          <a:p>
            <a:pPr algn="l" marL="539743" indent="-269871" lvl="1">
              <a:lnSpc>
                <a:spcPts val="3499"/>
              </a:lnSpc>
              <a:buFont typeface="Arial"/>
              <a:buChar char="•"/>
            </a:pPr>
            <a:r>
              <a:rPr lang="en-US" sz="2499">
                <a:solidFill>
                  <a:srgbClr val="000000"/>
                </a:solidFill>
                <a:latin typeface="Verdana Pro"/>
                <a:ea typeface="Verdana Pro"/>
                <a:cs typeface="Verdana Pro"/>
                <a:sym typeface="Verdana Pro"/>
              </a:rPr>
              <a:t>Toinen läheinen sijaishoitajana, jos olisi käytettävissä</a:t>
            </a:r>
          </a:p>
          <a:p>
            <a:pPr algn="ctr">
              <a:lnSpc>
                <a:spcPts val="3499"/>
              </a:lnSpc>
              <a:spcBef>
                <a:spcPct val="0"/>
              </a:spcBef>
            </a:pP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0599" cy="10287000"/>
          </a:xfrm>
          <a:custGeom>
            <a:avLst/>
            <a:gdLst/>
            <a:ahLst/>
            <a:cxnLst/>
            <a:rect r="r" b="b" t="t" l="l"/>
            <a:pathLst>
              <a:path h="10287000" w="18280599">
                <a:moveTo>
                  <a:pt x="0" y="0"/>
                </a:moveTo>
                <a:lnTo>
                  <a:pt x="18280599" y="0"/>
                </a:lnTo>
                <a:lnTo>
                  <a:pt x="18280599" y="10287000"/>
                </a:lnTo>
                <a:lnTo>
                  <a:pt x="0" y="10287000"/>
                </a:lnTo>
                <a:lnTo>
                  <a:pt x="0" y="0"/>
                </a:lnTo>
                <a:close/>
              </a:path>
            </a:pathLst>
          </a:custGeom>
          <a:blipFill>
            <a:blip r:embed="rId3"/>
            <a:stretch>
              <a:fillRect l="0" t="0" r="0" b="0"/>
            </a:stretch>
          </a:blipFill>
        </p:spPr>
      </p:sp>
      <p:sp>
        <p:nvSpPr>
          <p:cNvPr name="TextBox 3" id="3"/>
          <p:cNvSpPr txBox="true"/>
          <p:nvPr/>
        </p:nvSpPr>
        <p:spPr>
          <a:xfrm rot="0">
            <a:off x="552993" y="1168642"/>
            <a:ext cx="4865934" cy="2079627"/>
          </a:xfrm>
          <a:prstGeom prst="rect">
            <a:avLst/>
          </a:prstGeom>
        </p:spPr>
        <p:txBody>
          <a:bodyPr anchor="t" rtlCol="false" tIns="0" lIns="0" bIns="0" rIns="0">
            <a:spAutoFit/>
          </a:bodyPr>
          <a:lstStyle/>
          <a:p>
            <a:pPr algn="ctr">
              <a:lnSpc>
                <a:spcPts val="5599"/>
              </a:lnSpc>
              <a:spcBef>
                <a:spcPct val="0"/>
              </a:spcBef>
            </a:pPr>
            <a:r>
              <a:rPr lang="en-US" b="true" sz="3999">
                <a:solidFill>
                  <a:srgbClr val="000000"/>
                </a:solidFill>
                <a:latin typeface="Verdana Pro Bold"/>
                <a:ea typeface="Verdana Pro Bold"/>
                <a:cs typeface="Verdana Pro Bold"/>
                <a:sym typeface="Verdana Pro Bold"/>
              </a:rPr>
              <a:t>Mistä aiheista haluaisit saada lisätietoja?</a:t>
            </a:r>
          </a:p>
        </p:txBody>
      </p:sp>
      <p:pic>
        <p:nvPicPr>
          <p:cNvPr name="Picture 4" id="4"/>
          <p:cNvPicPr>
            <a:picLocks noChangeAspect="true"/>
          </p:cNvPicPr>
          <p:nvPr/>
        </p:nvPicPr>
        <p:blipFill>
          <a:blip r:embed="rId4"/>
          <a:stretch>
            <a:fillRect/>
          </a:stretch>
        </p:blipFill>
        <p:spPr>
          <a:xfrm rot="0">
            <a:off x="4196206" y="-926684"/>
            <a:ext cx="14706079" cy="9780676"/>
          </a:xfrm>
          <a:prstGeom prst="rect">
            <a:avLst/>
          </a:prstGeom>
        </p:spPr>
      </p:pic>
      <p:sp>
        <p:nvSpPr>
          <p:cNvPr name="Freeform 5" id="5"/>
          <p:cNvSpPr/>
          <p:nvPr/>
        </p:nvSpPr>
        <p:spPr>
          <a:xfrm flipH="false" flipV="false" rot="0">
            <a:off x="552993" y="3412254"/>
            <a:ext cx="4868720" cy="4868720"/>
          </a:xfrm>
          <a:custGeom>
            <a:avLst/>
            <a:gdLst/>
            <a:ahLst/>
            <a:cxnLst/>
            <a:rect r="r" b="b" t="t" l="l"/>
            <a:pathLst>
              <a:path h="4868720" w="4868720">
                <a:moveTo>
                  <a:pt x="0" y="0"/>
                </a:moveTo>
                <a:lnTo>
                  <a:pt x="4868720" y="0"/>
                </a:lnTo>
                <a:lnTo>
                  <a:pt x="4868720" y="4868720"/>
                </a:lnTo>
                <a:lnTo>
                  <a:pt x="0" y="4868720"/>
                </a:lnTo>
                <a:lnTo>
                  <a:pt x="0" y="0"/>
                </a:lnTo>
                <a:close/>
              </a:path>
            </a:pathLst>
          </a:custGeom>
          <a:blipFill>
            <a:blip r:embed="rId5"/>
            <a:stretch>
              <a:fillRect l="0" t="0" r="0" b="0"/>
            </a:stretch>
          </a:blipFill>
        </p:spPr>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401" y="0"/>
            <a:ext cx="18280599" cy="10287000"/>
          </a:xfrm>
          <a:custGeom>
            <a:avLst/>
            <a:gdLst/>
            <a:ahLst/>
            <a:cxnLst/>
            <a:rect r="r" b="b" t="t" l="l"/>
            <a:pathLst>
              <a:path h="10287000" w="18280599">
                <a:moveTo>
                  <a:pt x="0" y="0"/>
                </a:moveTo>
                <a:lnTo>
                  <a:pt x="18280599" y="0"/>
                </a:lnTo>
                <a:lnTo>
                  <a:pt x="18280599" y="10287000"/>
                </a:lnTo>
                <a:lnTo>
                  <a:pt x="0" y="10287000"/>
                </a:lnTo>
                <a:lnTo>
                  <a:pt x="0" y="0"/>
                </a:lnTo>
                <a:close/>
              </a:path>
            </a:pathLst>
          </a:custGeom>
          <a:blipFill>
            <a:blip r:embed="rId3"/>
            <a:stretch>
              <a:fillRect l="0" t="0" r="0" b="0"/>
            </a:stretch>
          </a:blipFill>
        </p:spPr>
      </p:sp>
      <p:pic>
        <p:nvPicPr>
          <p:cNvPr name="Picture 3" id="3"/>
          <p:cNvPicPr>
            <a:picLocks noChangeAspect="true"/>
          </p:cNvPicPr>
          <p:nvPr/>
        </p:nvPicPr>
        <p:blipFill>
          <a:blip r:embed="rId4"/>
          <a:stretch>
            <a:fillRect/>
          </a:stretch>
        </p:blipFill>
        <p:spPr>
          <a:xfrm rot="0">
            <a:off x="8743029" y="-392011"/>
            <a:ext cx="9752324" cy="8288107"/>
          </a:xfrm>
          <a:prstGeom prst="rect">
            <a:avLst/>
          </a:prstGeom>
        </p:spPr>
      </p:pic>
      <p:sp>
        <p:nvSpPr>
          <p:cNvPr name="Freeform 4" id="4"/>
          <p:cNvSpPr/>
          <p:nvPr/>
        </p:nvSpPr>
        <p:spPr>
          <a:xfrm flipH="false" flipV="false" rot="0">
            <a:off x="1285343" y="3593516"/>
            <a:ext cx="6409020" cy="3887059"/>
          </a:xfrm>
          <a:custGeom>
            <a:avLst/>
            <a:gdLst/>
            <a:ahLst/>
            <a:cxnLst/>
            <a:rect r="r" b="b" t="t" l="l"/>
            <a:pathLst>
              <a:path h="3887059" w="6409020">
                <a:moveTo>
                  <a:pt x="0" y="0"/>
                </a:moveTo>
                <a:lnTo>
                  <a:pt x="6409020" y="0"/>
                </a:lnTo>
                <a:lnTo>
                  <a:pt x="6409020" y="3887059"/>
                </a:lnTo>
                <a:lnTo>
                  <a:pt x="0" y="3887059"/>
                </a:lnTo>
                <a:lnTo>
                  <a:pt x="0" y="0"/>
                </a:lnTo>
                <a:close/>
              </a:path>
            </a:pathLst>
          </a:custGeom>
          <a:blipFill>
            <a:blip r:embed="rId5"/>
            <a:stretch>
              <a:fillRect l="0" t="0" r="0" b="0"/>
            </a:stretch>
          </a:blipFill>
        </p:spPr>
      </p:sp>
      <p:sp>
        <p:nvSpPr>
          <p:cNvPr name="TextBox 5" id="5"/>
          <p:cNvSpPr txBox="true"/>
          <p:nvPr/>
        </p:nvSpPr>
        <p:spPr>
          <a:xfrm rot="0">
            <a:off x="1028700" y="569076"/>
            <a:ext cx="6665663" cy="2784477"/>
          </a:xfrm>
          <a:prstGeom prst="rect">
            <a:avLst/>
          </a:prstGeom>
        </p:spPr>
        <p:txBody>
          <a:bodyPr anchor="t" rtlCol="false" tIns="0" lIns="0" bIns="0" rIns="0">
            <a:spAutoFit/>
          </a:bodyPr>
          <a:lstStyle/>
          <a:p>
            <a:pPr algn="ctr">
              <a:lnSpc>
                <a:spcPts val="5599"/>
              </a:lnSpc>
              <a:spcBef>
                <a:spcPct val="0"/>
              </a:spcBef>
            </a:pPr>
            <a:r>
              <a:rPr lang="en-US" b="true" sz="3999">
                <a:solidFill>
                  <a:srgbClr val="000000"/>
                </a:solidFill>
                <a:latin typeface="Verdana Pro Bold"/>
                <a:ea typeface="Verdana Pro Bold"/>
                <a:cs typeface="Verdana Pro Bold"/>
                <a:sym typeface="Verdana Pro Bold"/>
              </a:rPr>
              <a:t>Osallistuminen ja tuki omaishoitajille suunnatusta  yhdistystoiminnasta </a:t>
            </a:r>
          </a:p>
        </p:txBody>
      </p:sp>
      <p:sp>
        <p:nvSpPr>
          <p:cNvPr name="TextBox 6" id="6"/>
          <p:cNvSpPr txBox="true"/>
          <p:nvPr/>
        </p:nvSpPr>
        <p:spPr>
          <a:xfrm rot="0">
            <a:off x="11014205" y="4730750"/>
            <a:ext cx="772716" cy="412750"/>
          </a:xfrm>
          <a:prstGeom prst="rect">
            <a:avLst/>
          </a:prstGeom>
        </p:spPr>
        <p:txBody>
          <a:bodyPr anchor="t" rtlCol="false" tIns="0" lIns="0" bIns="0" rIns="0">
            <a:spAutoFit/>
          </a:bodyPr>
          <a:lstStyle/>
          <a:p>
            <a:pPr algn="ctr">
              <a:lnSpc>
                <a:spcPts val="3499"/>
              </a:lnSpc>
              <a:spcBef>
                <a:spcPct val="0"/>
              </a:spcBef>
            </a:pPr>
            <a:r>
              <a:rPr lang="en-US" sz="2499">
                <a:solidFill>
                  <a:srgbClr val="000000"/>
                </a:solidFill>
                <a:latin typeface="Verdana Pro"/>
                <a:ea typeface="Verdana Pro"/>
                <a:cs typeface="Verdana Pro"/>
                <a:sym typeface="Verdana Pro"/>
              </a:rPr>
              <a:t>Kyllä</a:t>
            </a:r>
          </a:p>
        </p:txBody>
      </p:sp>
      <p:sp>
        <p:nvSpPr>
          <p:cNvPr name="TextBox 7" id="7"/>
          <p:cNvSpPr txBox="true"/>
          <p:nvPr/>
        </p:nvSpPr>
        <p:spPr>
          <a:xfrm rot="0">
            <a:off x="13859928" y="1769226"/>
            <a:ext cx="401638" cy="412750"/>
          </a:xfrm>
          <a:prstGeom prst="rect">
            <a:avLst/>
          </a:prstGeom>
        </p:spPr>
        <p:txBody>
          <a:bodyPr anchor="t" rtlCol="false" tIns="0" lIns="0" bIns="0" rIns="0">
            <a:spAutoFit/>
          </a:bodyPr>
          <a:lstStyle/>
          <a:p>
            <a:pPr algn="ctr">
              <a:lnSpc>
                <a:spcPts val="3499"/>
              </a:lnSpc>
              <a:spcBef>
                <a:spcPct val="0"/>
              </a:spcBef>
            </a:pPr>
            <a:r>
              <a:rPr lang="en-US" sz="2499">
                <a:solidFill>
                  <a:srgbClr val="000000"/>
                </a:solidFill>
                <a:latin typeface="Verdana Pro"/>
                <a:ea typeface="Verdana Pro"/>
                <a:cs typeface="Verdana Pro"/>
                <a:sym typeface="Verdana Pro"/>
              </a:rPr>
              <a:t>En</a:t>
            </a:r>
          </a:p>
        </p:txBody>
      </p:sp>
      <p:sp>
        <p:nvSpPr>
          <p:cNvPr name="TextBox 8" id="8"/>
          <p:cNvSpPr txBox="true"/>
          <p:nvPr/>
        </p:nvSpPr>
        <p:spPr>
          <a:xfrm rot="0">
            <a:off x="15471865" y="5498945"/>
            <a:ext cx="2210795" cy="1289050"/>
          </a:xfrm>
          <a:prstGeom prst="rect">
            <a:avLst/>
          </a:prstGeom>
        </p:spPr>
        <p:txBody>
          <a:bodyPr anchor="t" rtlCol="false" tIns="0" lIns="0" bIns="0" rIns="0">
            <a:spAutoFit/>
          </a:bodyPr>
          <a:lstStyle/>
          <a:p>
            <a:pPr algn="ctr">
              <a:lnSpc>
                <a:spcPts val="3499"/>
              </a:lnSpc>
              <a:spcBef>
                <a:spcPct val="0"/>
              </a:spcBef>
            </a:pPr>
            <a:r>
              <a:rPr lang="en-US" sz="2499">
                <a:solidFill>
                  <a:srgbClr val="000000"/>
                </a:solidFill>
                <a:latin typeface="Verdana Pro"/>
                <a:ea typeface="Verdana Pro"/>
                <a:cs typeface="Verdana Pro"/>
                <a:sym typeface="Verdana Pro"/>
              </a:rPr>
              <a:t>En ole tietoinen toiminnasta</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1166" y="0"/>
            <a:ext cx="18280599" cy="10287000"/>
          </a:xfrm>
          <a:custGeom>
            <a:avLst/>
            <a:gdLst/>
            <a:ahLst/>
            <a:cxnLst/>
            <a:rect r="r" b="b" t="t" l="l"/>
            <a:pathLst>
              <a:path h="10287000" w="18280599">
                <a:moveTo>
                  <a:pt x="0" y="0"/>
                </a:moveTo>
                <a:lnTo>
                  <a:pt x="18280599" y="0"/>
                </a:lnTo>
                <a:lnTo>
                  <a:pt x="18280599" y="10287000"/>
                </a:lnTo>
                <a:lnTo>
                  <a:pt x="0" y="10287000"/>
                </a:lnTo>
                <a:lnTo>
                  <a:pt x="0" y="0"/>
                </a:lnTo>
                <a:close/>
              </a:path>
            </a:pathLst>
          </a:custGeom>
          <a:blipFill>
            <a:blip r:embed="rId3"/>
            <a:stretch>
              <a:fillRect l="0" t="0" r="0" b="0"/>
            </a:stretch>
          </a:blipFill>
        </p:spPr>
      </p:sp>
      <p:sp>
        <p:nvSpPr>
          <p:cNvPr name="TextBox 3" id="3"/>
          <p:cNvSpPr txBox="true"/>
          <p:nvPr/>
        </p:nvSpPr>
        <p:spPr>
          <a:xfrm rot="0">
            <a:off x="202332" y="358773"/>
            <a:ext cx="18078267" cy="669927"/>
          </a:xfrm>
          <a:prstGeom prst="rect">
            <a:avLst/>
          </a:prstGeom>
        </p:spPr>
        <p:txBody>
          <a:bodyPr anchor="t" rtlCol="false" tIns="0" lIns="0" bIns="0" rIns="0">
            <a:spAutoFit/>
          </a:bodyPr>
          <a:lstStyle/>
          <a:p>
            <a:pPr algn="ctr">
              <a:lnSpc>
                <a:spcPts val="5599"/>
              </a:lnSpc>
              <a:spcBef>
                <a:spcPct val="0"/>
              </a:spcBef>
            </a:pPr>
            <a:r>
              <a:rPr lang="en-US" b="true" sz="3999">
                <a:solidFill>
                  <a:srgbClr val="000000"/>
                </a:solidFill>
                <a:latin typeface="Verdana Pro Bold"/>
                <a:ea typeface="Verdana Pro Bold"/>
                <a:cs typeface="Verdana Pro Bold"/>
                <a:sym typeface="Verdana Pro Bold"/>
              </a:rPr>
              <a:t>Kokemuksia omaishoitajille suunnatusta yhdistystoiminnasta</a:t>
            </a:r>
          </a:p>
        </p:txBody>
      </p:sp>
      <p:sp>
        <p:nvSpPr>
          <p:cNvPr name="TextBox 4" id="4"/>
          <p:cNvSpPr txBox="true"/>
          <p:nvPr/>
        </p:nvSpPr>
        <p:spPr>
          <a:xfrm rot="0">
            <a:off x="653897" y="1250262"/>
            <a:ext cx="9292094" cy="5967202"/>
          </a:xfrm>
          <a:prstGeom prst="rect">
            <a:avLst/>
          </a:prstGeom>
        </p:spPr>
        <p:txBody>
          <a:bodyPr anchor="t" rtlCol="false" tIns="0" lIns="0" bIns="0" rIns="0">
            <a:spAutoFit/>
          </a:bodyPr>
          <a:lstStyle/>
          <a:p>
            <a:pPr algn="l">
              <a:lnSpc>
                <a:spcPts val="3499"/>
              </a:lnSpc>
            </a:pPr>
            <a:r>
              <a:rPr lang="en-US" sz="2499" b="true">
                <a:solidFill>
                  <a:srgbClr val="000000"/>
                </a:solidFill>
                <a:latin typeface="Verdana Pro Bold"/>
                <a:ea typeface="Verdana Pro Bold"/>
                <a:cs typeface="Verdana Pro Bold"/>
                <a:sym typeface="Verdana Pro Bold"/>
              </a:rPr>
              <a:t>Yleisimmin mainittuja kokemuksia:</a:t>
            </a:r>
          </a:p>
          <a:p>
            <a:pPr algn="l" marL="539749" indent="-269875" lvl="1">
              <a:lnSpc>
                <a:spcPts val="3499"/>
              </a:lnSpc>
              <a:buFont typeface="Arial"/>
              <a:buChar char="•"/>
            </a:pPr>
            <a:r>
              <a:rPr lang="en-US" sz="2499">
                <a:solidFill>
                  <a:srgbClr val="000000"/>
                </a:solidFill>
                <a:latin typeface="Verdana Pro"/>
                <a:ea typeface="Verdana Pro"/>
                <a:cs typeface="Verdana Pro"/>
                <a:sym typeface="Verdana Pro"/>
              </a:rPr>
              <a:t>vertaistuki tärkeää</a:t>
            </a:r>
          </a:p>
          <a:p>
            <a:pPr algn="l" marL="539749" indent="-269875" lvl="1">
              <a:lnSpc>
                <a:spcPts val="3499"/>
              </a:lnSpc>
              <a:buFont typeface="Arial"/>
              <a:buChar char="•"/>
            </a:pPr>
            <a:r>
              <a:rPr lang="en-US" sz="2499">
                <a:solidFill>
                  <a:srgbClr val="000000"/>
                </a:solidFill>
                <a:latin typeface="Verdana Pro"/>
                <a:ea typeface="Verdana Pro"/>
                <a:cs typeface="Verdana Pro"/>
                <a:sym typeface="Verdana Pro"/>
              </a:rPr>
              <a:t>retket ja tapahtumat virkistäviä</a:t>
            </a:r>
          </a:p>
          <a:p>
            <a:pPr algn="l" marL="539749" indent="-269875" lvl="1">
              <a:lnSpc>
                <a:spcPts val="3499"/>
              </a:lnSpc>
              <a:buFont typeface="Arial"/>
              <a:buChar char="•"/>
            </a:pPr>
            <a:r>
              <a:rPr lang="en-US" sz="2499">
                <a:solidFill>
                  <a:srgbClr val="000000"/>
                </a:solidFill>
                <a:latin typeface="Verdana Pro"/>
                <a:ea typeface="Verdana Pro"/>
                <a:cs typeface="Verdana Pro"/>
                <a:sym typeface="Verdana Pro"/>
              </a:rPr>
              <a:t>toiminta eläkeläisille, ei nuorille työssäkäyville</a:t>
            </a:r>
          </a:p>
          <a:p>
            <a:pPr algn="l" marL="539749" indent="-269875" lvl="1">
              <a:lnSpc>
                <a:spcPts val="3499"/>
              </a:lnSpc>
              <a:buFont typeface="Arial"/>
              <a:buChar char="•"/>
            </a:pPr>
            <a:r>
              <a:rPr lang="en-US" sz="2499">
                <a:solidFill>
                  <a:srgbClr val="000000"/>
                </a:solidFill>
                <a:latin typeface="Verdana Pro"/>
                <a:ea typeface="Verdana Pro"/>
                <a:cs typeface="Verdana Pro"/>
                <a:sym typeface="Verdana Pro"/>
              </a:rPr>
              <a:t>en pääse hoitotyöltä osallistumaan</a:t>
            </a:r>
          </a:p>
          <a:p>
            <a:pPr algn="l" marL="539749" indent="-269875" lvl="1">
              <a:lnSpc>
                <a:spcPts val="3499"/>
              </a:lnSpc>
              <a:buFont typeface="Arial"/>
              <a:buChar char="•"/>
            </a:pPr>
            <a:r>
              <a:rPr lang="en-US" sz="2499">
                <a:solidFill>
                  <a:srgbClr val="000000"/>
                </a:solidFill>
                <a:latin typeface="Verdana Pro"/>
                <a:ea typeface="Verdana Pro"/>
                <a:cs typeface="Verdana Pro"/>
                <a:sym typeface="Verdana Pro"/>
              </a:rPr>
              <a:t>yhdessäolo ja vertaisuus erittäin tärkeä voimavara</a:t>
            </a:r>
          </a:p>
          <a:p>
            <a:pPr algn="l" marL="539749" indent="-269875" lvl="1">
              <a:lnSpc>
                <a:spcPts val="3499"/>
              </a:lnSpc>
              <a:buFont typeface="Arial"/>
              <a:buChar char="•"/>
            </a:pPr>
            <a:r>
              <a:rPr lang="en-US" sz="2499">
                <a:solidFill>
                  <a:srgbClr val="000000"/>
                </a:solidFill>
                <a:latin typeface="Verdana Pro"/>
                <a:ea typeface="Verdana Pro"/>
                <a:cs typeface="Verdana Pro"/>
                <a:sym typeface="Verdana Pro"/>
              </a:rPr>
              <a:t>erityislasten äideille rentoutumispäivät tärkeitä</a:t>
            </a:r>
          </a:p>
          <a:p>
            <a:pPr algn="l" marL="539749" indent="-269875" lvl="1">
              <a:lnSpc>
                <a:spcPts val="3499"/>
              </a:lnSpc>
              <a:buFont typeface="Arial"/>
              <a:buChar char="•"/>
            </a:pPr>
            <a:r>
              <a:rPr lang="en-US" sz="2499">
                <a:solidFill>
                  <a:srgbClr val="000000"/>
                </a:solidFill>
                <a:latin typeface="Verdana Pro"/>
                <a:ea typeface="Verdana Pro"/>
                <a:cs typeface="Verdana Pro"/>
                <a:sym typeface="Verdana Pro"/>
              </a:rPr>
              <a:t>ryhmien ohjaaminen tärkeää, ei vain kokemusten jakamista</a:t>
            </a:r>
          </a:p>
          <a:p>
            <a:pPr algn="l" marL="539749" indent="-269875" lvl="1">
              <a:lnSpc>
                <a:spcPts val="3499"/>
              </a:lnSpc>
              <a:buFont typeface="Arial"/>
              <a:buChar char="•"/>
            </a:pPr>
            <a:r>
              <a:rPr lang="en-US" sz="2499">
                <a:solidFill>
                  <a:srgbClr val="000000"/>
                </a:solidFill>
                <a:latin typeface="Verdana Pro"/>
                <a:ea typeface="Verdana Pro"/>
                <a:cs typeface="Verdana Pro"/>
                <a:sym typeface="Verdana Pro"/>
              </a:rPr>
              <a:t>liikaa toimintaa, ei ehdi seurustella</a:t>
            </a:r>
          </a:p>
          <a:p>
            <a:pPr algn="l" marL="539749" indent="-269875" lvl="1">
              <a:lnSpc>
                <a:spcPts val="3499"/>
              </a:lnSpc>
              <a:buFont typeface="Arial"/>
              <a:buChar char="•"/>
            </a:pPr>
            <a:r>
              <a:rPr lang="en-US" sz="2499">
                <a:solidFill>
                  <a:srgbClr val="000000"/>
                </a:solidFill>
                <a:latin typeface="Verdana Pro"/>
                <a:ea typeface="Verdana Pro"/>
                <a:cs typeface="Verdana Pro"/>
                <a:sym typeface="Verdana Pro"/>
              </a:rPr>
              <a:t>mainontaa enemmän </a:t>
            </a:r>
          </a:p>
          <a:p>
            <a:pPr algn="l" marL="539749" indent="-269875" lvl="1">
              <a:lnSpc>
                <a:spcPts val="3499"/>
              </a:lnSpc>
              <a:buFont typeface="Arial"/>
              <a:buChar char="•"/>
            </a:pPr>
            <a:r>
              <a:rPr lang="en-US" sz="2499">
                <a:solidFill>
                  <a:srgbClr val="000000"/>
                </a:solidFill>
                <a:latin typeface="Verdana Pro"/>
                <a:ea typeface="Verdana Pro"/>
                <a:cs typeface="Verdana Pro"/>
                <a:sym typeface="Verdana Pro"/>
              </a:rPr>
              <a:t>kotisivuilta vain mahdollista tutustua, kun ei pääse paikalle</a:t>
            </a:r>
          </a:p>
          <a:p>
            <a:pPr algn="ctr">
              <a:lnSpc>
                <a:spcPts val="2298"/>
              </a:lnSpc>
              <a:spcBef>
                <a:spcPct val="0"/>
              </a:spcBef>
            </a:pPr>
          </a:p>
        </p:txBody>
      </p:sp>
      <p:sp>
        <p:nvSpPr>
          <p:cNvPr name="TextBox 5" id="5"/>
          <p:cNvSpPr txBox="true"/>
          <p:nvPr/>
        </p:nvSpPr>
        <p:spPr>
          <a:xfrm rot="0">
            <a:off x="11187490" y="2116620"/>
            <a:ext cx="4711530" cy="1035050"/>
          </a:xfrm>
          <a:prstGeom prst="rect">
            <a:avLst/>
          </a:prstGeom>
        </p:spPr>
        <p:txBody>
          <a:bodyPr anchor="t" rtlCol="false" tIns="0" lIns="0" bIns="0" rIns="0">
            <a:spAutoFit/>
          </a:bodyPr>
          <a:lstStyle/>
          <a:p>
            <a:pPr algn="ctr">
              <a:lnSpc>
                <a:spcPts val="2799"/>
              </a:lnSpc>
              <a:spcBef>
                <a:spcPct val="0"/>
              </a:spcBef>
            </a:pPr>
            <a:r>
              <a:rPr lang="en-US" b="true" sz="1999">
                <a:solidFill>
                  <a:srgbClr val="000000"/>
                </a:solidFill>
                <a:latin typeface="Verdana Pro Bold"/>
                <a:ea typeface="Verdana Pro Bold"/>
                <a:cs typeface="Verdana Pro Bold"/>
                <a:sym typeface="Verdana Pro Bold"/>
              </a:rPr>
              <a:t>"Tärkeää kuulla toisten kokemuksia. Osallistun, jos vaan pääsen ja vapaa järjestyy."</a:t>
            </a:r>
          </a:p>
        </p:txBody>
      </p:sp>
      <p:sp>
        <p:nvSpPr>
          <p:cNvPr name="TextBox 6" id="6"/>
          <p:cNvSpPr txBox="true"/>
          <p:nvPr/>
        </p:nvSpPr>
        <p:spPr>
          <a:xfrm rot="0">
            <a:off x="10747787" y="3913670"/>
            <a:ext cx="5776583" cy="1035051"/>
          </a:xfrm>
          <a:prstGeom prst="rect">
            <a:avLst/>
          </a:prstGeom>
        </p:spPr>
        <p:txBody>
          <a:bodyPr anchor="t" rtlCol="false" tIns="0" lIns="0" bIns="0" rIns="0">
            <a:spAutoFit/>
          </a:bodyPr>
          <a:lstStyle/>
          <a:p>
            <a:pPr algn="ctr">
              <a:lnSpc>
                <a:spcPts val="2799"/>
              </a:lnSpc>
              <a:spcBef>
                <a:spcPct val="0"/>
              </a:spcBef>
            </a:pPr>
            <a:r>
              <a:rPr lang="en-US" b="true" sz="1999">
                <a:solidFill>
                  <a:srgbClr val="000000"/>
                </a:solidFill>
                <a:latin typeface="Verdana Pro Bold"/>
                <a:ea typeface="Verdana Pro Bold"/>
                <a:cs typeface="Verdana Pro Bold"/>
                <a:sym typeface="Verdana Pro Bold"/>
              </a:rPr>
              <a:t>“Vertaiset kertoo kokemuksiaan niin hyviä ja huonoja kuulen siinä sivussa ja otan opiksi ainakin yritän”</a:t>
            </a:r>
          </a:p>
        </p:txBody>
      </p:sp>
      <p:sp>
        <p:nvSpPr>
          <p:cNvPr name="TextBox 7" id="7"/>
          <p:cNvSpPr txBox="true"/>
          <p:nvPr/>
        </p:nvSpPr>
        <p:spPr>
          <a:xfrm rot="0">
            <a:off x="10605075" y="5715000"/>
            <a:ext cx="6654225" cy="1035051"/>
          </a:xfrm>
          <a:prstGeom prst="rect">
            <a:avLst/>
          </a:prstGeom>
        </p:spPr>
        <p:txBody>
          <a:bodyPr anchor="t" rtlCol="false" tIns="0" lIns="0" bIns="0" rIns="0">
            <a:spAutoFit/>
          </a:bodyPr>
          <a:lstStyle/>
          <a:p>
            <a:pPr algn="ctr">
              <a:lnSpc>
                <a:spcPts val="2799"/>
              </a:lnSpc>
              <a:spcBef>
                <a:spcPct val="0"/>
              </a:spcBef>
            </a:pPr>
            <a:r>
              <a:rPr lang="en-US" b="true" sz="1999">
                <a:solidFill>
                  <a:srgbClr val="000000"/>
                </a:solidFill>
                <a:latin typeface="Verdana Pro Bold"/>
                <a:ea typeface="Verdana Pro Bold"/>
                <a:cs typeface="Verdana Pro Bold"/>
                <a:sym typeface="Verdana Pro Bold"/>
              </a:rPr>
              <a:t>“Mieltä virkistävää kohdata omaishoitajia ja vaihtaa mielipiteitä ja ajatuksiaan heidän kanssaan”</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0599" cy="10287000"/>
          </a:xfrm>
          <a:custGeom>
            <a:avLst/>
            <a:gdLst/>
            <a:ahLst/>
            <a:cxnLst/>
            <a:rect r="r" b="b" t="t" l="l"/>
            <a:pathLst>
              <a:path h="10287000" w="18280599">
                <a:moveTo>
                  <a:pt x="0" y="0"/>
                </a:moveTo>
                <a:lnTo>
                  <a:pt x="18280599" y="0"/>
                </a:lnTo>
                <a:lnTo>
                  <a:pt x="18280599" y="10287000"/>
                </a:lnTo>
                <a:lnTo>
                  <a:pt x="0" y="10287000"/>
                </a:lnTo>
                <a:lnTo>
                  <a:pt x="0" y="0"/>
                </a:lnTo>
                <a:close/>
              </a:path>
            </a:pathLst>
          </a:custGeom>
          <a:blipFill>
            <a:blip r:embed="rId3"/>
            <a:stretch>
              <a:fillRect l="0" t="0" r="0" b="0"/>
            </a:stretch>
          </a:blipFill>
        </p:spPr>
      </p:sp>
      <p:pic>
        <p:nvPicPr>
          <p:cNvPr name="Picture 3" id="3"/>
          <p:cNvPicPr>
            <a:picLocks noChangeAspect="true"/>
          </p:cNvPicPr>
          <p:nvPr/>
        </p:nvPicPr>
        <p:blipFill>
          <a:blip r:embed="rId4"/>
          <a:stretch>
            <a:fillRect/>
          </a:stretch>
        </p:blipFill>
        <p:spPr>
          <a:xfrm rot="0">
            <a:off x="5138799" y="2289473"/>
            <a:ext cx="10741343" cy="4551919"/>
          </a:xfrm>
          <a:prstGeom prst="rect">
            <a:avLst/>
          </a:prstGeom>
        </p:spPr>
      </p:pic>
      <p:sp>
        <p:nvSpPr>
          <p:cNvPr name="Freeform 4" id="4"/>
          <p:cNvSpPr/>
          <p:nvPr/>
        </p:nvSpPr>
        <p:spPr>
          <a:xfrm flipH="false" flipV="false" rot="0">
            <a:off x="1028700" y="1994420"/>
            <a:ext cx="4203547" cy="4358596"/>
          </a:xfrm>
          <a:custGeom>
            <a:avLst/>
            <a:gdLst/>
            <a:ahLst/>
            <a:cxnLst/>
            <a:rect r="r" b="b" t="t" l="l"/>
            <a:pathLst>
              <a:path h="4358596" w="4203547">
                <a:moveTo>
                  <a:pt x="0" y="0"/>
                </a:moveTo>
                <a:lnTo>
                  <a:pt x="4203547" y="0"/>
                </a:lnTo>
                <a:lnTo>
                  <a:pt x="4203547" y="4358596"/>
                </a:lnTo>
                <a:lnTo>
                  <a:pt x="0" y="4358596"/>
                </a:lnTo>
                <a:lnTo>
                  <a:pt x="0" y="0"/>
                </a:lnTo>
                <a:close/>
              </a:path>
            </a:pathLst>
          </a:custGeom>
          <a:blipFill>
            <a:blip r:embed="rId5"/>
            <a:stretch>
              <a:fillRect l="0" t="0" r="0" b="0"/>
            </a:stretch>
          </a:blipFill>
        </p:spPr>
      </p:sp>
      <p:sp>
        <p:nvSpPr>
          <p:cNvPr name="TextBox 5" id="5"/>
          <p:cNvSpPr txBox="true"/>
          <p:nvPr/>
        </p:nvSpPr>
        <p:spPr>
          <a:xfrm rot="0">
            <a:off x="52752" y="619643"/>
            <a:ext cx="18235248" cy="1374777"/>
          </a:xfrm>
          <a:prstGeom prst="rect">
            <a:avLst/>
          </a:prstGeom>
        </p:spPr>
        <p:txBody>
          <a:bodyPr anchor="t" rtlCol="false" tIns="0" lIns="0" bIns="0" rIns="0">
            <a:spAutoFit/>
          </a:bodyPr>
          <a:lstStyle/>
          <a:p>
            <a:pPr algn="ctr">
              <a:lnSpc>
                <a:spcPts val="5599"/>
              </a:lnSpc>
              <a:spcBef>
                <a:spcPct val="0"/>
              </a:spcBef>
            </a:pPr>
            <a:r>
              <a:rPr lang="en-US" b="true" sz="3999">
                <a:solidFill>
                  <a:srgbClr val="000000"/>
                </a:solidFill>
                <a:latin typeface="Verdana Pro Bold"/>
                <a:ea typeface="Verdana Pro Bold"/>
                <a:cs typeface="Verdana Pro Bold"/>
                <a:sym typeface="Verdana Pro Bold"/>
              </a:rPr>
              <a:t>Tiedätkö, minne otat yhteyttä, jos tarvitset tietoa ja tukea omaishoitajuuteen?</a:t>
            </a:r>
          </a:p>
        </p:txBody>
      </p:sp>
      <p:sp>
        <p:nvSpPr>
          <p:cNvPr name="TextBox 6" id="6"/>
          <p:cNvSpPr txBox="true"/>
          <p:nvPr/>
        </p:nvSpPr>
        <p:spPr>
          <a:xfrm rot="0">
            <a:off x="12039928" y="3451759"/>
            <a:ext cx="1684579" cy="495301"/>
          </a:xfrm>
          <a:prstGeom prst="rect">
            <a:avLst/>
          </a:prstGeom>
        </p:spPr>
        <p:txBody>
          <a:bodyPr anchor="t" rtlCol="false" tIns="0" lIns="0" bIns="0" rIns="0">
            <a:spAutoFit/>
          </a:bodyPr>
          <a:lstStyle/>
          <a:p>
            <a:pPr algn="ctr">
              <a:lnSpc>
                <a:spcPts val="4199"/>
              </a:lnSpc>
              <a:spcBef>
                <a:spcPct val="0"/>
              </a:spcBef>
            </a:pPr>
            <a:r>
              <a:rPr lang="en-US" b="true" sz="2999">
                <a:solidFill>
                  <a:srgbClr val="000000"/>
                </a:solidFill>
                <a:latin typeface="Verdana Pro Bold"/>
                <a:ea typeface="Verdana Pro Bold"/>
                <a:cs typeface="Verdana Pro Bold"/>
                <a:sym typeface="Verdana Pro Bold"/>
              </a:rPr>
              <a:t>269</a:t>
            </a:r>
          </a:p>
        </p:txBody>
      </p:sp>
      <p:sp>
        <p:nvSpPr>
          <p:cNvPr name="TextBox 7" id="7"/>
          <p:cNvSpPr txBox="true"/>
          <p:nvPr/>
        </p:nvSpPr>
        <p:spPr>
          <a:xfrm rot="0">
            <a:off x="7628100" y="4648199"/>
            <a:ext cx="1239688" cy="495301"/>
          </a:xfrm>
          <a:prstGeom prst="rect">
            <a:avLst/>
          </a:prstGeom>
        </p:spPr>
        <p:txBody>
          <a:bodyPr anchor="t" rtlCol="false" tIns="0" lIns="0" bIns="0" rIns="0">
            <a:spAutoFit/>
          </a:bodyPr>
          <a:lstStyle/>
          <a:p>
            <a:pPr algn="ctr">
              <a:lnSpc>
                <a:spcPts val="4199"/>
              </a:lnSpc>
              <a:spcBef>
                <a:spcPct val="0"/>
              </a:spcBef>
            </a:pPr>
            <a:r>
              <a:rPr lang="en-US" b="true" sz="2999">
                <a:solidFill>
                  <a:srgbClr val="000000"/>
                </a:solidFill>
                <a:latin typeface="Verdana Pro Bold"/>
                <a:ea typeface="Verdana Pro Bold"/>
                <a:cs typeface="Verdana Pro Bold"/>
                <a:sym typeface="Verdana Pro Bold"/>
              </a:rPr>
              <a:t>75</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0599" cy="10287000"/>
          </a:xfrm>
          <a:custGeom>
            <a:avLst/>
            <a:gdLst/>
            <a:ahLst/>
            <a:cxnLst/>
            <a:rect r="r" b="b" t="t" l="l"/>
            <a:pathLst>
              <a:path h="10287000" w="18280599">
                <a:moveTo>
                  <a:pt x="0" y="0"/>
                </a:moveTo>
                <a:lnTo>
                  <a:pt x="18280599" y="0"/>
                </a:lnTo>
                <a:lnTo>
                  <a:pt x="18280599" y="10287000"/>
                </a:lnTo>
                <a:lnTo>
                  <a:pt x="0" y="10287000"/>
                </a:lnTo>
                <a:lnTo>
                  <a:pt x="0" y="0"/>
                </a:lnTo>
                <a:close/>
              </a:path>
            </a:pathLst>
          </a:custGeom>
          <a:blipFill>
            <a:blip r:embed="rId3"/>
            <a:stretch>
              <a:fillRect l="0" t="0" r="0" b="0"/>
            </a:stretch>
          </a:blipFill>
        </p:spPr>
      </p:sp>
      <p:pic>
        <p:nvPicPr>
          <p:cNvPr name="Picture 3" id="3"/>
          <p:cNvPicPr>
            <a:picLocks noChangeAspect="true"/>
          </p:cNvPicPr>
          <p:nvPr/>
        </p:nvPicPr>
        <p:blipFill>
          <a:blip r:embed="rId4"/>
          <a:stretch>
            <a:fillRect/>
          </a:stretch>
        </p:blipFill>
        <p:spPr>
          <a:xfrm rot="0">
            <a:off x="9153147" y="2088305"/>
            <a:ext cx="8104498" cy="4727624"/>
          </a:xfrm>
          <a:prstGeom prst="rect">
            <a:avLst/>
          </a:prstGeom>
        </p:spPr>
      </p:pic>
      <p:sp>
        <p:nvSpPr>
          <p:cNvPr name="Freeform 4" id="4"/>
          <p:cNvSpPr/>
          <p:nvPr/>
        </p:nvSpPr>
        <p:spPr>
          <a:xfrm flipH="false" flipV="false" rot="0">
            <a:off x="154256" y="2281833"/>
            <a:ext cx="8604186" cy="5237331"/>
          </a:xfrm>
          <a:custGeom>
            <a:avLst/>
            <a:gdLst/>
            <a:ahLst/>
            <a:cxnLst/>
            <a:rect r="r" b="b" t="t" l="l"/>
            <a:pathLst>
              <a:path h="5237331" w="8604186">
                <a:moveTo>
                  <a:pt x="0" y="0"/>
                </a:moveTo>
                <a:lnTo>
                  <a:pt x="8604186" y="0"/>
                </a:lnTo>
                <a:lnTo>
                  <a:pt x="8604186" y="5237330"/>
                </a:lnTo>
                <a:lnTo>
                  <a:pt x="0" y="5237330"/>
                </a:lnTo>
                <a:lnTo>
                  <a:pt x="0" y="0"/>
                </a:lnTo>
                <a:close/>
              </a:path>
            </a:pathLst>
          </a:custGeom>
          <a:blipFill>
            <a:blip r:embed="rId5"/>
            <a:stretch>
              <a:fillRect l="0" t="0" r="0" b="0"/>
            </a:stretch>
          </a:blipFill>
        </p:spPr>
      </p:sp>
      <p:sp>
        <p:nvSpPr>
          <p:cNvPr name="TextBox 5" id="5"/>
          <p:cNvSpPr txBox="true"/>
          <p:nvPr/>
        </p:nvSpPr>
        <p:spPr>
          <a:xfrm rot="0">
            <a:off x="0" y="433885"/>
            <a:ext cx="16941342" cy="1374777"/>
          </a:xfrm>
          <a:prstGeom prst="rect">
            <a:avLst/>
          </a:prstGeom>
        </p:spPr>
        <p:txBody>
          <a:bodyPr anchor="t" rtlCol="false" tIns="0" lIns="0" bIns="0" rIns="0">
            <a:spAutoFit/>
          </a:bodyPr>
          <a:lstStyle/>
          <a:p>
            <a:pPr algn="ctr">
              <a:lnSpc>
                <a:spcPts val="5599"/>
              </a:lnSpc>
              <a:spcBef>
                <a:spcPct val="0"/>
              </a:spcBef>
            </a:pPr>
            <a:r>
              <a:rPr lang="en-US" b="true" sz="3999">
                <a:solidFill>
                  <a:srgbClr val="000000"/>
                </a:solidFill>
                <a:latin typeface="Verdana Pro Bold"/>
                <a:ea typeface="Verdana Pro Bold"/>
                <a:cs typeface="Verdana Pro Bold"/>
                <a:sym typeface="Verdana Pro Bold"/>
              </a:rPr>
              <a:t>Kuinka tyytyväinen olet hyvinvointialueen omaishoidon tuen palveluihin ja henkilöstöön?</a:t>
            </a:r>
          </a:p>
        </p:txBody>
      </p:sp>
      <p:sp>
        <p:nvSpPr>
          <p:cNvPr name="TextBox 6" id="6"/>
          <p:cNvSpPr txBox="true"/>
          <p:nvPr/>
        </p:nvSpPr>
        <p:spPr>
          <a:xfrm rot="0">
            <a:off x="15048153" y="2538255"/>
            <a:ext cx="1099641" cy="412751"/>
          </a:xfrm>
          <a:prstGeom prst="rect">
            <a:avLst/>
          </a:prstGeom>
        </p:spPr>
        <p:txBody>
          <a:bodyPr anchor="t" rtlCol="false" tIns="0" lIns="0" bIns="0" rIns="0">
            <a:spAutoFit/>
          </a:bodyPr>
          <a:lstStyle/>
          <a:p>
            <a:pPr algn="ctr">
              <a:lnSpc>
                <a:spcPts val="3499"/>
              </a:lnSpc>
              <a:spcBef>
                <a:spcPct val="0"/>
              </a:spcBef>
            </a:pPr>
            <a:r>
              <a:rPr lang="en-US" b="true" sz="2499">
                <a:solidFill>
                  <a:srgbClr val="000000"/>
                </a:solidFill>
                <a:latin typeface="Verdana Pro Bold"/>
                <a:ea typeface="Verdana Pro Bold"/>
                <a:cs typeface="Verdana Pro Bold"/>
                <a:sym typeface="Verdana Pro Bold"/>
              </a:rPr>
              <a:t>ka 6,9</a:t>
            </a:r>
          </a:p>
        </p:txBody>
      </p:sp>
      <p:sp>
        <p:nvSpPr>
          <p:cNvPr name="TextBox 7" id="7"/>
          <p:cNvSpPr txBox="true"/>
          <p:nvPr/>
        </p:nvSpPr>
        <p:spPr>
          <a:xfrm rot="0">
            <a:off x="9140300" y="6427526"/>
            <a:ext cx="2715702" cy="850901"/>
          </a:xfrm>
          <a:prstGeom prst="rect">
            <a:avLst/>
          </a:prstGeom>
        </p:spPr>
        <p:txBody>
          <a:bodyPr anchor="t" rtlCol="false" tIns="0" lIns="0" bIns="0" rIns="0">
            <a:spAutoFit/>
          </a:bodyPr>
          <a:lstStyle/>
          <a:p>
            <a:pPr algn="ctr">
              <a:lnSpc>
                <a:spcPts val="3499"/>
              </a:lnSpc>
              <a:spcBef>
                <a:spcPct val="0"/>
              </a:spcBef>
            </a:pPr>
            <a:r>
              <a:rPr lang="en-US" b="true" sz="2499">
                <a:solidFill>
                  <a:srgbClr val="000000"/>
                </a:solidFill>
                <a:latin typeface="Verdana Pro Bold"/>
                <a:ea typeface="Verdana Pro Bold"/>
                <a:cs typeface="Verdana Pro Bold"/>
                <a:sym typeface="Verdana Pro Bold"/>
              </a:rPr>
              <a:t>0 / En ole tyytyväinen</a:t>
            </a:r>
          </a:p>
        </p:txBody>
      </p:sp>
      <p:sp>
        <p:nvSpPr>
          <p:cNvPr name="TextBox 8" id="8"/>
          <p:cNvSpPr txBox="true"/>
          <p:nvPr/>
        </p:nvSpPr>
        <p:spPr>
          <a:xfrm rot="0">
            <a:off x="14486469" y="6427526"/>
            <a:ext cx="3322652" cy="850901"/>
          </a:xfrm>
          <a:prstGeom prst="rect">
            <a:avLst/>
          </a:prstGeom>
        </p:spPr>
        <p:txBody>
          <a:bodyPr anchor="t" rtlCol="false" tIns="0" lIns="0" bIns="0" rIns="0">
            <a:spAutoFit/>
          </a:bodyPr>
          <a:lstStyle/>
          <a:p>
            <a:pPr algn="ctr">
              <a:lnSpc>
                <a:spcPts val="3499"/>
              </a:lnSpc>
              <a:spcBef>
                <a:spcPct val="0"/>
              </a:spcBef>
            </a:pPr>
            <a:r>
              <a:rPr lang="en-US" b="true" sz="2499">
                <a:solidFill>
                  <a:srgbClr val="000000"/>
                </a:solidFill>
                <a:latin typeface="Verdana Pro Bold"/>
                <a:ea typeface="Verdana Pro Bold"/>
                <a:cs typeface="Verdana Pro Bold"/>
                <a:sym typeface="Verdana Pro Bold"/>
              </a:rPr>
              <a:t>10 / Olen todella tyytyväinen</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0077" y="1028700"/>
            <a:ext cx="18280599" cy="8590654"/>
          </a:xfrm>
          <a:custGeom>
            <a:avLst/>
            <a:gdLst/>
            <a:ahLst/>
            <a:cxnLst/>
            <a:rect r="r" b="b" t="t" l="l"/>
            <a:pathLst>
              <a:path h="8590654" w="18280599">
                <a:moveTo>
                  <a:pt x="0" y="0"/>
                </a:moveTo>
                <a:lnTo>
                  <a:pt x="18280599" y="0"/>
                </a:lnTo>
                <a:lnTo>
                  <a:pt x="18280599" y="8590654"/>
                </a:lnTo>
                <a:lnTo>
                  <a:pt x="0" y="8590654"/>
                </a:lnTo>
                <a:lnTo>
                  <a:pt x="0" y="0"/>
                </a:lnTo>
                <a:close/>
              </a:path>
            </a:pathLst>
          </a:custGeom>
          <a:blipFill>
            <a:blip r:embed="rId3"/>
            <a:stretch>
              <a:fillRect l="0" t="-19746" r="0" b="0"/>
            </a:stretch>
          </a:blipFill>
        </p:spPr>
      </p:sp>
      <p:sp>
        <p:nvSpPr>
          <p:cNvPr name="Freeform 3" id="3"/>
          <p:cNvSpPr/>
          <p:nvPr/>
        </p:nvSpPr>
        <p:spPr>
          <a:xfrm flipH="false" flipV="false" rot="0">
            <a:off x="264915" y="425448"/>
            <a:ext cx="17798464" cy="8360911"/>
          </a:xfrm>
          <a:custGeom>
            <a:avLst/>
            <a:gdLst/>
            <a:ahLst/>
            <a:cxnLst/>
            <a:rect r="r" b="b" t="t" l="l"/>
            <a:pathLst>
              <a:path h="8360911" w="17798464">
                <a:moveTo>
                  <a:pt x="0" y="0"/>
                </a:moveTo>
                <a:lnTo>
                  <a:pt x="17798464" y="0"/>
                </a:lnTo>
                <a:lnTo>
                  <a:pt x="17798464" y="8360911"/>
                </a:lnTo>
                <a:lnTo>
                  <a:pt x="0" y="8360911"/>
                </a:lnTo>
                <a:lnTo>
                  <a:pt x="0" y="0"/>
                </a:lnTo>
                <a:close/>
              </a:path>
            </a:pathLst>
          </a:custGeom>
          <a:blipFill>
            <a:blip r:embed="rId4"/>
            <a:stretch>
              <a:fillRect l="-3117" t="0" r="-3117" b="0"/>
            </a:stretch>
          </a:blipFill>
        </p:spPr>
      </p:sp>
      <p:sp>
        <p:nvSpPr>
          <p:cNvPr name="TextBox 4" id="4"/>
          <p:cNvSpPr txBox="true"/>
          <p:nvPr/>
        </p:nvSpPr>
        <p:spPr>
          <a:xfrm rot="0">
            <a:off x="965585" y="358773"/>
            <a:ext cx="16356830" cy="669927"/>
          </a:xfrm>
          <a:prstGeom prst="rect">
            <a:avLst/>
          </a:prstGeom>
        </p:spPr>
        <p:txBody>
          <a:bodyPr anchor="t" rtlCol="false" tIns="0" lIns="0" bIns="0" rIns="0">
            <a:spAutoFit/>
          </a:bodyPr>
          <a:lstStyle/>
          <a:p>
            <a:pPr algn="ctr">
              <a:lnSpc>
                <a:spcPts val="5599"/>
              </a:lnSpc>
              <a:spcBef>
                <a:spcPct val="0"/>
              </a:spcBef>
            </a:pPr>
            <a:r>
              <a:rPr lang="en-US" b="true" sz="3999">
                <a:solidFill>
                  <a:srgbClr val="000000"/>
                </a:solidFill>
                <a:latin typeface="Verdana Pro Bold"/>
                <a:ea typeface="Verdana Pro Bold"/>
                <a:cs typeface="Verdana Pro Bold"/>
                <a:sym typeface="Verdana Pro Bold"/>
              </a:rPr>
              <a:t>Mitä muuta haluat sanoa omaishoitoon liittyen?</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0599" cy="10287000"/>
          </a:xfrm>
          <a:custGeom>
            <a:avLst/>
            <a:gdLst/>
            <a:ahLst/>
            <a:cxnLst/>
            <a:rect r="r" b="b" t="t" l="l"/>
            <a:pathLst>
              <a:path h="10287000" w="18280599">
                <a:moveTo>
                  <a:pt x="0" y="0"/>
                </a:moveTo>
                <a:lnTo>
                  <a:pt x="18280599" y="0"/>
                </a:lnTo>
                <a:lnTo>
                  <a:pt x="18280599" y="10287000"/>
                </a:lnTo>
                <a:lnTo>
                  <a:pt x="0" y="10287000"/>
                </a:lnTo>
                <a:lnTo>
                  <a:pt x="0" y="0"/>
                </a:lnTo>
                <a:close/>
              </a:path>
            </a:pathLst>
          </a:custGeom>
          <a:blipFill>
            <a:blip r:embed="rId3"/>
            <a:stretch>
              <a:fillRect l="0" t="0" r="0" b="0"/>
            </a:stretch>
          </a:blipFill>
        </p:spPr>
      </p:sp>
      <p:sp>
        <p:nvSpPr>
          <p:cNvPr name="Freeform 3" id="3"/>
          <p:cNvSpPr/>
          <p:nvPr/>
        </p:nvSpPr>
        <p:spPr>
          <a:xfrm flipH="false" flipV="false" rot="0">
            <a:off x="8981998" y="5985174"/>
            <a:ext cx="736051" cy="820113"/>
          </a:xfrm>
          <a:custGeom>
            <a:avLst/>
            <a:gdLst/>
            <a:ahLst/>
            <a:cxnLst/>
            <a:rect r="r" b="b" t="t" l="l"/>
            <a:pathLst>
              <a:path h="820113" w="736051">
                <a:moveTo>
                  <a:pt x="0" y="0"/>
                </a:moveTo>
                <a:lnTo>
                  <a:pt x="736051" y="0"/>
                </a:lnTo>
                <a:lnTo>
                  <a:pt x="736051" y="820113"/>
                </a:lnTo>
                <a:lnTo>
                  <a:pt x="0" y="82011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86276" y="798232"/>
            <a:ext cx="17915449" cy="2165350"/>
          </a:xfrm>
          <a:prstGeom prst="rect">
            <a:avLst/>
          </a:prstGeom>
        </p:spPr>
        <p:txBody>
          <a:bodyPr anchor="t" rtlCol="false" tIns="0" lIns="0" bIns="0" rIns="0">
            <a:spAutoFit/>
          </a:bodyPr>
          <a:lstStyle/>
          <a:p>
            <a:pPr algn="l">
              <a:lnSpc>
                <a:spcPts val="3499"/>
              </a:lnSpc>
            </a:pPr>
            <a:r>
              <a:rPr lang="en-US" sz="2499" b="true">
                <a:solidFill>
                  <a:srgbClr val="000000"/>
                </a:solidFill>
                <a:latin typeface="Verdana Pro Bold"/>
                <a:ea typeface="Verdana Pro Bold"/>
                <a:cs typeface="Verdana Pro Bold"/>
                <a:sym typeface="Verdana Pro Bold"/>
              </a:rPr>
              <a:t>Omaishoidon tuen palveluiden työntekijöiden yhteystiedot löytyvät hyvinvointialueen nettisivuilta:</a:t>
            </a:r>
          </a:p>
          <a:p>
            <a:pPr algn="l">
              <a:lnSpc>
                <a:spcPts val="3499"/>
              </a:lnSpc>
            </a:pPr>
          </a:p>
          <a:p>
            <a:pPr algn="l">
              <a:lnSpc>
                <a:spcPts val="3499"/>
              </a:lnSpc>
            </a:pPr>
            <a:r>
              <a:rPr lang="en-US" sz="2499" b="true">
                <a:solidFill>
                  <a:srgbClr val="000000"/>
                </a:solidFill>
                <a:latin typeface="Verdana Pro Bold"/>
                <a:ea typeface="Verdana Pro Bold"/>
                <a:cs typeface="Verdana Pro Bold"/>
                <a:sym typeface="Verdana Pro Bold"/>
              </a:rPr>
              <a:t>www.hyvaep.fi -&gt; palvelut -&gt; ikäihmisten palvelut -&gt; omaishoidontuki</a:t>
            </a:r>
          </a:p>
          <a:p>
            <a:pPr algn="l">
              <a:lnSpc>
                <a:spcPts val="3499"/>
              </a:lnSpc>
            </a:pPr>
          </a:p>
          <a:p>
            <a:pPr algn="l">
              <a:lnSpc>
                <a:spcPts val="3499"/>
              </a:lnSpc>
              <a:spcBef>
                <a:spcPct val="0"/>
              </a:spcBef>
            </a:pPr>
            <a:r>
              <a:rPr lang="en-US" b="true" sz="2499">
                <a:solidFill>
                  <a:srgbClr val="000000"/>
                </a:solidFill>
                <a:latin typeface="Verdana Pro Bold"/>
                <a:ea typeface="Verdana Pro Bold"/>
                <a:cs typeface="Verdana Pro Bold"/>
                <a:sym typeface="Verdana Pro Bold"/>
              </a:rPr>
              <a:t>www.hyvaep.fi -&gt; palvelut -&gt; vammaisten palvelut -&gt; omaishoidontuki alle 65-vuotiaille</a:t>
            </a:r>
          </a:p>
        </p:txBody>
      </p:sp>
      <p:sp>
        <p:nvSpPr>
          <p:cNvPr name="TextBox 5" id="5"/>
          <p:cNvSpPr txBox="true"/>
          <p:nvPr/>
        </p:nvSpPr>
        <p:spPr>
          <a:xfrm rot="0">
            <a:off x="1028700" y="4440830"/>
            <a:ext cx="10297231" cy="2165351"/>
          </a:xfrm>
          <a:prstGeom prst="rect">
            <a:avLst/>
          </a:prstGeom>
        </p:spPr>
        <p:txBody>
          <a:bodyPr anchor="t" rtlCol="false" tIns="0" lIns="0" bIns="0" rIns="0">
            <a:spAutoFit/>
          </a:bodyPr>
          <a:lstStyle/>
          <a:p>
            <a:pPr algn="ctr">
              <a:lnSpc>
                <a:spcPts val="3499"/>
              </a:lnSpc>
            </a:pPr>
            <a:r>
              <a:rPr lang="en-US" sz="2499" b="true">
                <a:solidFill>
                  <a:srgbClr val="000000"/>
                </a:solidFill>
                <a:latin typeface="Verdana Pro Bold"/>
                <a:ea typeface="Verdana Pro Bold"/>
                <a:cs typeface="Verdana Pro Bold"/>
                <a:sym typeface="Verdana Pro Bold"/>
              </a:rPr>
              <a:t>“Omaishoitajien asiantuntemus ja kokemustieto on arvokasta ja tämän avulla pystymme toivottavasti  vastaamaan tuen tarpeisiin jatkossa paremmin” </a:t>
            </a:r>
          </a:p>
          <a:p>
            <a:pPr algn="ctr">
              <a:lnSpc>
                <a:spcPts val="3499"/>
              </a:lnSpc>
            </a:pPr>
          </a:p>
          <a:p>
            <a:pPr algn="ctr">
              <a:lnSpc>
                <a:spcPts val="3499"/>
              </a:lnSpc>
              <a:spcBef>
                <a:spcPct val="0"/>
              </a:spcBef>
            </a:pPr>
            <a:r>
              <a:rPr lang="en-US" b="true" sz="2499">
                <a:solidFill>
                  <a:srgbClr val="000000"/>
                </a:solidFill>
                <a:latin typeface="Verdana Pro Bold"/>
                <a:ea typeface="Verdana Pro Bold"/>
                <a:cs typeface="Verdana Pro Bold"/>
                <a:sym typeface="Verdana Pro Bold"/>
              </a:rPr>
              <a:t>Lämmin Kiitos omaishoitajille  </a:t>
            </a:r>
          </a:p>
        </p:txBody>
      </p:sp>
      <p:sp>
        <p:nvSpPr>
          <p:cNvPr name="Freeform 6" id="6"/>
          <p:cNvSpPr/>
          <p:nvPr/>
        </p:nvSpPr>
        <p:spPr>
          <a:xfrm flipH="false" flipV="false" rot="0">
            <a:off x="11950269" y="3537709"/>
            <a:ext cx="5905627" cy="4245903"/>
          </a:xfrm>
          <a:custGeom>
            <a:avLst/>
            <a:gdLst/>
            <a:ahLst/>
            <a:cxnLst/>
            <a:rect r="r" b="b" t="t" l="l"/>
            <a:pathLst>
              <a:path h="4245903" w="5905627">
                <a:moveTo>
                  <a:pt x="0" y="0"/>
                </a:moveTo>
                <a:lnTo>
                  <a:pt x="5905627" y="0"/>
                </a:lnTo>
                <a:lnTo>
                  <a:pt x="5905627" y="4245903"/>
                </a:lnTo>
                <a:lnTo>
                  <a:pt x="0" y="4245903"/>
                </a:lnTo>
                <a:lnTo>
                  <a:pt x="0" y="0"/>
                </a:lnTo>
                <a:close/>
              </a:path>
            </a:pathLst>
          </a:custGeom>
          <a:blipFill>
            <a:blip r:embed="rId6"/>
            <a:stretch>
              <a:fillRect l="-3921" t="0" r="-3921" b="0"/>
            </a:stretch>
          </a:blipFill>
        </p:spPr>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0599" cy="10287000"/>
          </a:xfrm>
          <a:custGeom>
            <a:avLst/>
            <a:gdLst/>
            <a:ahLst/>
            <a:cxnLst/>
            <a:rect r="r" b="b" t="t" l="l"/>
            <a:pathLst>
              <a:path h="10287000" w="18280599">
                <a:moveTo>
                  <a:pt x="0" y="0"/>
                </a:moveTo>
                <a:lnTo>
                  <a:pt x="18280599" y="0"/>
                </a:lnTo>
                <a:lnTo>
                  <a:pt x="18280599" y="10287000"/>
                </a:lnTo>
                <a:lnTo>
                  <a:pt x="0" y="10287000"/>
                </a:lnTo>
                <a:lnTo>
                  <a:pt x="0" y="0"/>
                </a:lnTo>
                <a:close/>
              </a:path>
            </a:pathLst>
          </a:custGeom>
          <a:blipFill>
            <a:blip r:embed="rId3"/>
            <a:stretch>
              <a:fillRect l="0" t="0" r="0" b="0"/>
            </a:stretch>
          </a:blipFill>
        </p:spPr>
      </p:sp>
      <p:sp>
        <p:nvSpPr>
          <p:cNvPr name="Freeform 3" id="3"/>
          <p:cNvSpPr/>
          <p:nvPr/>
        </p:nvSpPr>
        <p:spPr>
          <a:xfrm flipH="false" flipV="false" rot="0">
            <a:off x="3347262" y="8661700"/>
            <a:ext cx="4496017" cy="1344443"/>
          </a:xfrm>
          <a:custGeom>
            <a:avLst/>
            <a:gdLst/>
            <a:ahLst/>
            <a:cxnLst/>
            <a:rect r="r" b="b" t="t" l="l"/>
            <a:pathLst>
              <a:path h="1344443" w="4496017">
                <a:moveTo>
                  <a:pt x="0" y="0"/>
                </a:moveTo>
                <a:lnTo>
                  <a:pt x="4496017" y="0"/>
                </a:lnTo>
                <a:lnTo>
                  <a:pt x="4496017" y="1344443"/>
                </a:lnTo>
                <a:lnTo>
                  <a:pt x="0" y="1344443"/>
                </a:lnTo>
                <a:lnTo>
                  <a:pt x="0" y="0"/>
                </a:lnTo>
                <a:close/>
              </a:path>
            </a:pathLst>
          </a:custGeom>
          <a:blipFill>
            <a:blip r:embed="rId4"/>
            <a:stretch>
              <a:fillRect l="-44" t="0" r="-44" b="0"/>
            </a:stretch>
          </a:blipFill>
        </p:spPr>
      </p:sp>
      <p:sp>
        <p:nvSpPr>
          <p:cNvPr name="Freeform 4" id="4"/>
          <p:cNvSpPr/>
          <p:nvPr/>
        </p:nvSpPr>
        <p:spPr>
          <a:xfrm flipH="false" flipV="false" rot="0">
            <a:off x="8288702" y="8736891"/>
            <a:ext cx="5059578" cy="1194061"/>
          </a:xfrm>
          <a:custGeom>
            <a:avLst/>
            <a:gdLst/>
            <a:ahLst/>
            <a:cxnLst/>
            <a:rect r="r" b="b" t="t" l="l"/>
            <a:pathLst>
              <a:path h="1194061" w="5059578">
                <a:moveTo>
                  <a:pt x="0" y="0"/>
                </a:moveTo>
                <a:lnTo>
                  <a:pt x="5059578" y="0"/>
                </a:lnTo>
                <a:lnTo>
                  <a:pt x="5059578" y="1194061"/>
                </a:lnTo>
                <a:lnTo>
                  <a:pt x="0" y="1194061"/>
                </a:lnTo>
                <a:lnTo>
                  <a:pt x="0" y="0"/>
                </a:lnTo>
                <a:close/>
              </a:path>
            </a:pathLst>
          </a:custGeom>
          <a:blipFill>
            <a:blip r:embed="rId5"/>
            <a:stretch>
              <a:fillRect l="0" t="0" r="0" b="0"/>
            </a:stretch>
          </a:blipFill>
        </p:spPr>
      </p:sp>
      <p:sp>
        <p:nvSpPr>
          <p:cNvPr name="Freeform 5" id="5"/>
          <p:cNvSpPr/>
          <p:nvPr/>
        </p:nvSpPr>
        <p:spPr>
          <a:xfrm flipH="false" flipV="false" rot="0">
            <a:off x="10961190" y="4632767"/>
            <a:ext cx="2243707" cy="3102999"/>
          </a:xfrm>
          <a:custGeom>
            <a:avLst/>
            <a:gdLst/>
            <a:ahLst/>
            <a:cxnLst/>
            <a:rect r="r" b="b" t="t" l="l"/>
            <a:pathLst>
              <a:path h="3102999" w="2243707">
                <a:moveTo>
                  <a:pt x="0" y="0"/>
                </a:moveTo>
                <a:lnTo>
                  <a:pt x="2243707" y="0"/>
                </a:lnTo>
                <a:lnTo>
                  <a:pt x="2243707" y="3102999"/>
                </a:lnTo>
                <a:lnTo>
                  <a:pt x="0" y="3102999"/>
                </a:lnTo>
                <a:lnTo>
                  <a:pt x="0" y="0"/>
                </a:lnTo>
                <a:close/>
              </a:path>
            </a:pathLst>
          </a:custGeom>
          <a:blipFill>
            <a:blip r:embed="rId6"/>
            <a:stretch>
              <a:fillRect l="0" t="0" r="0" b="0"/>
            </a:stretch>
          </a:blipFill>
        </p:spPr>
      </p:sp>
      <p:sp>
        <p:nvSpPr>
          <p:cNvPr name="Freeform 6" id="6"/>
          <p:cNvSpPr/>
          <p:nvPr/>
        </p:nvSpPr>
        <p:spPr>
          <a:xfrm flipH="false" flipV="false" rot="0">
            <a:off x="3347262" y="4884673"/>
            <a:ext cx="7061752" cy="2851093"/>
          </a:xfrm>
          <a:custGeom>
            <a:avLst/>
            <a:gdLst/>
            <a:ahLst/>
            <a:cxnLst/>
            <a:rect r="r" b="b" t="t" l="l"/>
            <a:pathLst>
              <a:path h="2851093" w="7061752">
                <a:moveTo>
                  <a:pt x="0" y="0"/>
                </a:moveTo>
                <a:lnTo>
                  <a:pt x="7061753" y="0"/>
                </a:lnTo>
                <a:lnTo>
                  <a:pt x="7061753" y="2851093"/>
                </a:lnTo>
                <a:lnTo>
                  <a:pt x="0" y="2851093"/>
                </a:lnTo>
                <a:lnTo>
                  <a:pt x="0" y="0"/>
                </a:lnTo>
                <a:close/>
              </a:path>
            </a:pathLst>
          </a:custGeom>
          <a:blipFill>
            <a:blip r:embed="rId7"/>
            <a:stretch>
              <a:fillRect l="0" t="0" r="0" b="0"/>
            </a:stretch>
          </a:blipFill>
        </p:spPr>
      </p:sp>
      <p:sp>
        <p:nvSpPr>
          <p:cNvPr name="TextBox 7" id="7"/>
          <p:cNvSpPr txBox="true"/>
          <p:nvPr/>
        </p:nvSpPr>
        <p:spPr>
          <a:xfrm rot="0">
            <a:off x="8288702" y="8406691"/>
            <a:ext cx="4638080" cy="330201"/>
          </a:xfrm>
          <a:prstGeom prst="rect">
            <a:avLst/>
          </a:prstGeom>
        </p:spPr>
        <p:txBody>
          <a:bodyPr anchor="t" rtlCol="false" tIns="0" lIns="0" bIns="0" rIns="0">
            <a:spAutoFit/>
          </a:bodyPr>
          <a:lstStyle/>
          <a:p>
            <a:pPr algn="ctr">
              <a:lnSpc>
                <a:spcPts val="2799"/>
              </a:lnSpc>
            </a:pPr>
            <a:r>
              <a:rPr lang="en-US" sz="1999">
                <a:solidFill>
                  <a:srgbClr val="000000"/>
                </a:solidFill>
                <a:latin typeface="Verdana Pro"/>
                <a:ea typeface="Verdana Pro"/>
                <a:cs typeface="Verdana Pro"/>
                <a:sym typeface="Verdana Pro"/>
              </a:rPr>
              <a:t>Hyvinvoiva Etelä-Pohjanmaa -hanke</a:t>
            </a:r>
          </a:p>
        </p:txBody>
      </p:sp>
      <p:sp>
        <p:nvSpPr>
          <p:cNvPr name="TextBox 8" id="8"/>
          <p:cNvSpPr txBox="true"/>
          <p:nvPr/>
        </p:nvSpPr>
        <p:spPr>
          <a:xfrm rot="0">
            <a:off x="4362974" y="596567"/>
            <a:ext cx="7851457" cy="3756026"/>
          </a:xfrm>
          <a:prstGeom prst="rect">
            <a:avLst/>
          </a:prstGeom>
        </p:spPr>
        <p:txBody>
          <a:bodyPr anchor="t" rtlCol="false" tIns="0" lIns="0" bIns="0" rIns="0">
            <a:spAutoFit/>
          </a:bodyPr>
          <a:lstStyle/>
          <a:p>
            <a:pPr algn="ctr">
              <a:lnSpc>
                <a:spcPts val="5599"/>
              </a:lnSpc>
            </a:pPr>
          </a:p>
          <a:p>
            <a:pPr algn="ctr">
              <a:lnSpc>
                <a:spcPts val="3499"/>
              </a:lnSpc>
            </a:pPr>
          </a:p>
          <a:p>
            <a:pPr algn="ctr">
              <a:lnSpc>
                <a:spcPts val="3499"/>
              </a:lnSpc>
            </a:pPr>
            <a:r>
              <a:rPr lang="en-US" sz="2499">
                <a:solidFill>
                  <a:srgbClr val="000000"/>
                </a:solidFill>
                <a:latin typeface="Verdana Pro"/>
                <a:ea typeface="Verdana Pro"/>
                <a:cs typeface="Verdana Pro"/>
                <a:sym typeface="Verdana Pro"/>
              </a:rPr>
              <a:t>Hyvinvoiva Etelä-Pohjanmaa – hanke​</a:t>
            </a:r>
          </a:p>
          <a:p>
            <a:pPr algn="ctr">
              <a:lnSpc>
                <a:spcPts val="3499"/>
              </a:lnSpc>
            </a:pPr>
            <a:r>
              <a:rPr lang="en-US" sz="2499">
                <a:solidFill>
                  <a:srgbClr val="000000"/>
                </a:solidFill>
                <a:latin typeface="Verdana Pro"/>
                <a:ea typeface="Verdana Pro"/>
                <a:cs typeface="Verdana Pro"/>
                <a:sym typeface="Verdana Pro"/>
              </a:rPr>
              <a:t>Tulevaisuuden sosiaali- ja terveyskeskus - hanke</a:t>
            </a:r>
          </a:p>
          <a:p>
            <a:pPr algn="ctr">
              <a:lnSpc>
                <a:spcPts val="3499"/>
              </a:lnSpc>
            </a:pPr>
            <a:r>
              <a:rPr lang="en-US" sz="2499">
                <a:solidFill>
                  <a:srgbClr val="000000"/>
                </a:solidFill>
                <a:latin typeface="Verdana Pro"/>
                <a:ea typeface="Verdana Pro"/>
                <a:cs typeface="Verdana Pro"/>
                <a:sym typeface="Verdana Pro"/>
              </a:rPr>
              <a:t>Lakeuden Omaishoitajat ry</a:t>
            </a:r>
          </a:p>
          <a:p>
            <a:pPr algn="ctr">
              <a:lnSpc>
                <a:spcPts val="3499"/>
              </a:lnSpc>
            </a:pPr>
            <a:r>
              <a:rPr lang="en-US" sz="2499">
                <a:solidFill>
                  <a:srgbClr val="000000"/>
                </a:solidFill>
                <a:latin typeface="Verdana Pro"/>
                <a:ea typeface="Verdana Pro"/>
                <a:cs typeface="Verdana Pro"/>
                <a:sym typeface="Verdana Pro"/>
              </a:rPr>
              <a:t>Invalidiliitto</a:t>
            </a:r>
          </a:p>
          <a:p>
            <a:pPr algn="ctr">
              <a:lnSpc>
                <a:spcPts val="3499"/>
              </a:lnSpc>
            </a:pPr>
            <a:r>
              <a:rPr lang="en-US" sz="2499">
                <a:solidFill>
                  <a:srgbClr val="000000"/>
                </a:solidFill>
                <a:latin typeface="Verdana Pro"/>
                <a:ea typeface="Verdana Pro"/>
                <a:cs typeface="Verdana Pro"/>
                <a:sym typeface="Verdana Pro"/>
              </a:rPr>
              <a:t>Etelä-Pohjanmaan hyvinvointialue</a:t>
            </a:r>
          </a:p>
          <a:p>
            <a:pPr algn="ctr">
              <a:lnSpc>
                <a:spcPts val="3499"/>
              </a:lnSpc>
              <a:spcBef>
                <a:spcPct val="0"/>
              </a:spcBef>
            </a:pPr>
            <a:r>
              <a:rPr lang="en-US" sz="2499">
                <a:solidFill>
                  <a:srgbClr val="000000"/>
                </a:solidFill>
                <a:latin typeface="Verdana Pro"/>
                <a:ea typeface="Verdana Pro"/>
                <a:cs typeface="Verdana Pro"/>
                <a:sym typeface="Verdana Pro"/>
              </a:rPr>
              <a:t>Kyselyn koostaneet: Kirsi Mannila ja Anneli Riski</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401" y="9258300"/>
            <a:ext cx="18280599" cy="10287000"/>
          </a:xfrm>
          <a:custGeom>
            <a:avLst/>
            <a:gdLst/>
            <a:ahLst/>
            <a:cxnLst/>
            <a:rect r="r" b="b" t="t" l="l"/>
            <a:pathLst>
              <a:path h="10287000" w="18280599">
                <a:moveTo>
                  <a:pt x="0" y="0"/>
                </a:moveTo>
                <a:lnTo>
                  <a:pt x="18280599" y="0"/>
                </a:lnTo>
                <a:lnTo>
                  <a:pt x="18280599" y="10287000"/>
                </a:lnTo>
                <a:lnTo>
                  <a:pt x="0" y="10287000"/>
                </a:lnTo>
                <a:lnTo>
                  <a:pt x="0" y="0"/>
                </a:lnTo>
                <a:close/>
              </a:path>
            </a:pathLst>
          </a:custGeom>
          <a:blipFill>
            <a:blip r:embed="rId3"/>
            <a:stretch>
              <a:fillRect l="0" t="0" r="0" b="0"/>
            </a:stretch>
          </a:blipFill>
        </p:spPr>
      </p:sp>
      <p:sp>
        <p:nvSpPr>
          <p:cNvPr name="Freeform 3" id="3"/>
          <p:cNvSpPr/>
          <p:nvPr/>
        </p:nvSpPr>
        <p:spPr>
          <a:xfrm flipH="false" flipV="false" rot="0">
            <a:off x="465078" y="427281"/>
            <a:ext cx="4022469" cy="1202838"/>
          </a:xfrm>
          <a:custGeom>
            <a:avLst/>
            <a:gdLst/>
            <a:ahLst/>
            <a:cxnLst/>
            <a:rect r="r" b="b" t="t" l="l"/>
            <a:pathLst>
              <a:path h="1202838" w="4022469">
                <a:moveTo>
                  <a:pt x="0" y="0"/>
                </a:moveTo>
                <a:lnTo>
                  <a:pt x="4022469" y="0"/>
                </a:lnTo>
                <a:lnTo>
                  <a:pt x="4022469" y="1202838"/>
                </a:lnTo>
                <a:lnTo>
                  <a:pt x="0" y="1202838"/>
                </a:lnTo>
                <a:lnTo>
                  <a:pt x="0" y="0"/>
                </a:lnTo>
                <a:close/>
              </a:path>
            </a:pathLst>
          </a:custGeom>
          <a:blipFill>
            <a:blip r:embed="rId4"/>
            <a:stretch>
              <a:fillRect l="-44" t="0" r="-44" b="0"/>
            </a:stretch>
          </a:blipFill>
        </p:spPr>
      </p:sp>
      <p:sp>
        <p:nvSpPr>
          <p:cNvPr name="Freeform 4" id="4"/>
          <p:cNvSpPr/>
          <p:nvPr/>
        </p:nvSpPr>
        <p:spPr>
          <a:xfrm flipH="false" flipV="false" rot="0">
            <a:off x="4878893" y="607271"/>
            <a:ext cx="3571428" cy="842857"/>
          </a:xfrm>
          <a:custGeom>
            <a:avLst/>
            <a:gdLst/>
            <a:ahLst/>
            <a:cxnLst/>
            <a:rect r="r" b="b" t="t" l="l"/>
            <a:pathLst>
              <a:path h="842857" w="3571428">
                <a:moveTo>
                  <a:pt x="0" y="0"/>
                </a:moveTo>
                <a:lnTo>
                  <a:pt x="3571428" y="0"/>
                </a:lnTo>
                <a:lnTo>
                  <a:pt x="3571428" y="842858"/>
                </a:lnTo>
                <a:lnTo>
                  <a:pt x="0" y="842858"/>
                </a:lnTo>
                <a:lnTo>
                  <a:pt x="0" y="0"/>
                </a:lnTo>
                <a:close/>
              </a:path>
            </a:pathLst>
          </a:custGeom>
          <a:blipFill>
            <a:blip r:embed="rId5"/>
            <a:stretch>
              <a:fillRect l="0" t="0" r="0" b="0"/>
            </a:stretch>
          </a:blipFill>
        </p:spPr>
      </p:sp>
      <p:sp>
        <p:nvSpPr>
          <p:cNvPr name="TextBox 5" id="5"/>
          <p:cNvSpPr txBox="true"/>
          <p:nvPr/>
        </p:nvSpPr>
        <p:spPr>
          <a:xfrm rot="0">
            <a:off x="4878893" y="1450731"/>
            <a:ext cx="4638080" cy="330201"/>
          </a:xfrm>
          <a:prstGeom prst="rect">
            <a:avLst/>
          </a:prstGeom>
        </p:spPr>
        <p:txBody>
          <a:bodyPr anchor="t" rtlCol="false" tIns="0" lIns="0" bIns="0" rIns="0">
            <a:spAutoFit/>
          </a:bodyPr>
          <a:lstStyle/>
          <a:p>
            <a:pPr algn="ctr">
              <a:lnSpc>
                <a:spcPts val="2799"/>
              </a:lnSpc>
            </a:pPr>
            <a:r>
              <a:rPr lang="en-US" sz="1999">
                <a:solidFill>
                  <a:srgbClr val="000000"/>
                </a:solidFill>
                <a:latin typeface="Verdana Pro"/>
                <a:ea typeface="Verdana Pro"/>
                <a:cs typeface="Verdana Pro"/>
                <a:sym typeface="Verdana Pro"/>
              </a:rPr>
              <a:t>Hyvinvoiva Etelä-Pohjanmaa -hanke</a:t>
            </a:r>
          </a:p>
        </p:txBody>
      </p:sp>
      <p:sp>
        <p:nvSpPr>
          <p:cNvPr name="TextBox 6" id="6"/>
          <p:cNvSpPr txBox="true"/>
          <p:nvPr/>
        </p:nvSpPr>
        <p:spPr>
          <a:xfrm rot="0">
            <a:off x="1925587" y="4422774"/>
            <a:ext cx="4458533" cy="1374777"/>
          </a:xfrm>
          <a:prstGeom prst="rect">
            <a:avLst/>
          </a:prstGeom>
        </p:spPr>
        <p:txBody>
          <a:bodyPr anchor="t" rtlCol="false" tIns="0" lIns="0" bIns="0" rIns="0">
            <a:spAutoFit/>
          </a:bodyPr>
          <a:lstStyle/>
          <a:p>
            <a:pPr algn="ctr">
              <a:lnSpc>
                <a:spcPts val="5599"/>
              </a:lnSpc>
            </a:pPr>
            <a:r>
              <a:rPr lang="en-US" sz="3999" b="true">
                <a:solidFill>
                  <a:srgbClr val="000000"/>
                </a:solidFill>
                <a:latin typeface="Verdana Pro Bold"/>
                <a:ea typeface="Verdana Pro Bold"/>
                <a:cs typeface="Verdana Pro Bold"/>
                <a:sym typeface="Verdana Pro Bold"/>
              </a:rPr>
              <a:t>Taustatiedot</a:t>
            </a:r>
          </a:p>
          <a:p>
            <a:pPr algn="ctr">
              <a:lnSpc>
                <a:spcPts val="5599"/>
              </a:lnSpc>
              <a:spcBef>
                <a:spcPct val="0"/>
              </a:spcBef>
            </a:pPr>
            <a:r>
              <a:rPr lang="en-US" sz="3999">
                <a:solidFill>
                  <a:srgbClr val="000000"/>
                </a:solidFill>
                <a:latin typeface="Verdana Pro"/>
                <a:ea typeface="Verdana Pro"/>
                <a:cs typeface="Verdana Pro"/>
                <a:sym typeface="Verdana Pro"/>
              </a:rPr>
              <a:t>Kysymykset 1-10</a:t>
            </a:r>
          </a:p>
        </p:txBody>
      </p:sp>
      <p:sp>
        <p:nvSpPr>
          <p:cNvPr name="Freeform 7" id="7"/>
          <p:cNvSpPr/>
          <p:nvPr/>
        </p:nvSpPr>
        <p:spPr>
          <a:xfrm flipH="false" flipV="false" rot="0">
            <a:off x="9419416" y="2135521"/>
            <a:ext cx="7839884" cy="5636554"/>
          </a:xfrm>
          <a:custGeom>
            <a:avLst/>
            <a:gdLst/>
            <a:ahLst/>
            <a:cxnLst/>
            <a:rect r="r" b="b" t="t" l="l"/>
            <a:pathLst>
              <a:path h="5636554" w="7839884">
                <a:moveTo>
                  <a:pt x="0" y="0"/>
                </a:moveTo>
                <a:lnTo>
                  <a:pt x="7839884" y="0"/>
                </a:lnTo>
                <a:lnTo>
                  <a:pt x="7839884" y="5636553"/>
                </a:lnTo>
                <a:lnTo>
                  <a:pt x="0" y="5636553"/>
                </a:lnTo>
                <a:lnTo>
                  <a:pt x="0" y="0"/>
                </a:lnTo>
                <a:close/>
              </a:path>
            </a:pathLst>
          </a:custGeom>
          <a:blipFill>
            <a:blip r:embed="rId6"/>
            <a:stretch>
              <a:fillRect l="-3921" t="0" r="-3921"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5963" y="0"/>
            <a:ext cx="18280599" cy="10287000"/>
          </a:xfrm>
          <a:custGeom>
            <a:avLst/>
            <a:gdLst/>
            <a:ahLst/>
            <a:cxnLst/>
            <a:rect r="r" b="b" t="t" l="l"/>
            <a:pathLst>
              <a:path h="10287000" w="18280599">
                <a:moveTo>
                  <a:pt x="0" y="0"/>
                </a:moveTo>
                <a:lnTo>
                  <a:pt x="18280599" y="0"/>
                </a:lnTo>
                <a:lnTo>
                  <a:pt x="18280599" y="10287000"/>
                </a:lnTo>
                <a:lnTo>
                  <a:pt x="0" y="10287000"/>
                </a:lnTo>
                <a:lnTo>
                  <a:pt x="0" y="0"/>
                </a:lnTo>
                <a:close/>
              </a:path>
            </a:pathLst>
          </a:custGeom>
          <a:blipFill>
            <a:blip r:embed="rId3"/>
            <a:stretch>
              <a:fillRect l="0" t="0" r="0" b="0"/>
            </a:stretch>
          </a:blipFill>
        </p:spPr>
      </p:sp>
      <p:pic>
        <p:nvPicPr>
          <p:cNvPr name="Picture 3" id="3"/>
          <p:cNvPicPr>
            <a:picLocks noChangeAspect="true"/>
          </p:cNvPicPr>
          <p:nvPr/>
        </p:nvPicPr>
        <p:blipFill>
          <a:blip r:embed="rId4"/>
          <a:stretch>
            <a:fillRect/>
          </a:stretch>
        </p:blipFill>
        <p:spPr>
          <a:xfrm rot="0">
            <a:off x="6138576" y="1191709"/>
            <a:ext cx="6212191" cy="5864181"/>
          </a:xfrm>
          <a:prstGeom prst="rect">
            <a:avLst/>
          </a:prstGeom>
        </p:spPr>
      </p:pic>
      <p:sp>
        <p:nvSpPr>
          <p:cNvPr name="TextBox 4" id="4"/>
          <p:cNvSpPr txBox="true"/>
          <p:nvPr/>
        </p:nvSpPr>
        <p:spPr>
          <a:xfrm rot="0">
            <a:off x="7506849" y="5747632"/>
            <a:ext cx="7191256" cy="264160"/>
          </a:xfrm>
          <a:prstGeom prst="rect">
            <a:avLst/>
          </a:prstGeom>
        </p:spPr>
        <p:txBody>
          <a:bodyPr anchor="t" rtlCol="false" tIns="0" lIns="0" bIns="0" rIns="0">
            <a:spAutoFit/>
          </a:bodyPr>
          <a:lstStyle/>
          <a:p>
            <a:pPr algn="ctr">
              <a:lnSpc>
                <a:spcPts val="2239"/>
              </a:lnSpc>
              <a:spcBef>
                <a:spcPct val="0"/>
              </a:spcBef>
            </a:pPr>
            <a:r>
              <a:rPr lang="en-US" b="true" sz="1599">
                <a:solidFill>
                  <a:srgbClr val="000000"/>
                </a:solidFill>
                <a:latin typeface="Verdana Pro Bold"/>
                <a:ea typeface="Verdana Pro Bold"/>
                <a:cs typeface="Verdana Pro Bold"/>
                <a:sym typeface="Verdana Pro Bold"/>
              </a:rPr>
              <a:t>56</a:t>
            </a:r>
          </a:p>
        </p:txBody>
      </p:sp>
      <p:pic>
        <p:nvPicPr>
          <p:cNvPr name="Picture 5" id="5"/>
          <p:cNvPicPr>
            <a:picLocks noChangeAspect="true"/>
          </p:cNvPicPr>
          <p:nvPr/>
        </p:nvPicPr>
        <p:blipFill>
          <a:blip r:embed="rId5"/>
          <a:stretch>
            <a:fillRect/>
          </a:stretch>
        </p:blipFill>
        <p:spPr>
          <a:xfrm rot="0">
            <a:off x="12888457" y="1607326"/>
            <a:ext cx="5605972" cy="5458391"/>
          </a:xfrm>
          <a:prstGeom prst="rect">
            <a:avLst/>
          </a:prstGeom>
        </p:spPr>
      </p:pic>
      <p:sp>
        <p:nvSpPr>
          <p:cNvPr name="Freeform 6" id="6"/>
          <p:cNvSpPr/>
          <p:nvPr/>
        </p:nvSpPr>
        <p:spPr>
          <a:xfrm flipH="false" flipV="false" rot="0">
            <a:off x="115963" y="1655369"/>
            <a:ext cx="6311757" cy="5082919"/>
          </a:xfrm>
          <a:custGeom>
            <a:avLst/>
            <a:gdLst/>
            <a:ahLst/>
            <a:cxnLst/>
            <a:rect r="r" b="b" t="t" l="l"/>
            <a:pathLst>
              <a:path h="5082919" w="6311757">
                <a:moveTo>
                  <a:pt x="0" y="0"/>
                </a:moveTo>
                <a:lnTo>
                  <a:pt x="6311757" y="0"/>
                </a:lnTo>
                <a:lnTo>
                  <a:pt x="6311757" y="5082919"/>
                </a:lnTo>
                <a:lnTo>
                  <a:pt x="0" y="5082919"/>
                </a:lnTo>
                <a:lnTo>
                  <a:pt x="0" y="0"/>
                </a:lnTo>
                <a:close/>
              </a:path>
            </a:pathLst>
          </a:custGeom>
          <a:blipFill>
            <a:blip r:embed="rId6"/>
            <a:stretch>
              <a:fillRect l="0" t="0" r="0" b="0"/>
            </a:stretch>
          </a:blipFill>
        </p:spPr>
      </p:sp>
      <p:sp>
        <p:nvSpPr>
          <p:cNvPr name="TextBox 7" id="7"/>
          <p:cNvSpPr txBox="true"/>
          <p:nvPr/>
        </p:nvSpPr>
        <p:spPr>
          <a:xfrm rot="0">
            <a:off x="1028700" y="358773"/>
            <a:ext cx="7139388" cy="669927"/>
          </a:xfrm>
          <a:prstGeom prst="rect">
            <a:avLst/>
          </a:prstGeom>
        </p:spPr>
        <p:txBody>
          <a:bodyPr anchor="t" rtlCol="false" tIns="0" lIns="0" bIns="0" rIns="0">
            <a:spAutoFit/>
          </a:bodyPr>
          <a:lstStyle/>
          <a:p>
            <a:pPr algn="ctr">
              <a:lnSpc>
                <a:spcPts val="5599"/>
              </a:lnSpc>
              <a:spcBef>
                <a:spcPct val="0"/>
              </a:spcBef>
            </a:pPr>
            <a:r>
              <a:rPr lang="en-US" b="true" sz="3999">
                <a:solidFill>
                  <a:srgbClr val="000000"/>
                </a:solidFill>
                <a:latin typeface="Verdana Pro Bold"/>
                <a:ea typeface="Verdana Pro Bold"/>
                <a:cs typeface="Verdana Pro Bold"/>
                <a:sym typeface="Verdana Pro Bold"/>
              </a:rPr>
              <a:t>Omaishoitaja</a:t>
            </a:r>
          </a:p>
        </p:txBody>
      </p:sp>
      <p:sp>
        <p:nvSpPr>
          <p:cNvPr name="TextBox 8" id="8"/>
          <p:cNvSpPr txBox="true"/>
          <p:nvPr/>
        </p:nvSpPr>
        <p:spPr>
          <a:xfrm rot="0">
            <a:off x="6979284" y="1744290"/>
            <a:ext cx="1941761" cy="257174"/>
          </a:xfrm>
          <a:prstGeom prst="rect">
            <a:avLst/>
          </a:prstGeom>
        </p:spPr>
        <p:txBody>
          <a:bodyPr anchor="t" rtlCol="false" tIns="0" lIns="0" bIns="0" rIns="0">
            <a:spAutoFit/>
          </a:bodyPr>
          <a:lstStyle/>
          <a:p>
            <a:pPr algn="ctr">
              <a:lnSpc>
                <a:spcPts val="2100"/>
              </a:lnSpc>
              <a:spcBef>
                <a:spcPct val="0"/>
              </a:spcBef>
            </a:pPr>
            <a:r>
              <a:rPr lang="en-US" b="true" sz="1500">
                <a:solidFill>
                  <a:srgbClr val="000000"/>
                </a:solidFill>
                <a:latin typeface="Verdana Pro Bold"/>
                <a:ea typeface="Verdana Pro Bold"/>
                <a:cs typeface="Verdana Pro Bold"/>
                <a:sym typeface="Verdana Pro Bold"/>
              </a:rPr>
              <a:t>Olen omaishoitaja</a:t>
            </a:r>
          </a:p>
        </p:txBody>
      </p:sp>
      <p:sp>
        <p:nvSpPr>
          <p:cNvPr name="TextBox 9" id="9"/>
          <p:cNvSpPr txBox="true"/>
          <p:nvPr/>
        </p:nvSpPr>
        <p:spPr>
          <a:xfrm rot="0">
            <a:off x="8168088" y="6591921"/>
            <a:ext cx="2551494" cy="264160"/>
          </a:xfrm>
          <a:prstGeom prst="rect">
            <a:avLst/>
          </a:prstGeom>
        </p:spPr>
        <p:txBody>
          <a:bodyPr anchor="t" rtlCol="false" tIns="0" lIns="0" bIns="0" rIns="0">
            <a:spAutoFit/>
          </a:bodyPr>
          <a:lstStyle/>
          <a:p>
            <a:pPr algn="ctr">
              <a:lnSpc>
                <a:spcPts val="2239"/>
              </a:lnSpc>
              <a:spcBef>
                <a:spcPct val="0"/>
              </a:spcBef>
            </a:pPr>
            <a:r>
              <a:rPr lang="en-US" b="true" sz="1599">
                <a:solidFill>
                  <a:srgbClr val="000000"/>
                </a:solidFill>
                <a:latin typeface="Verdana Pro Bold"/>
                <a:ea typeface="Verdana Pro Bold"/>
                <a:cs typeface="Verdana Pro Bold"/>
                <a:sym typeface="Verdana Pro Bold"/>
              </a:rPr>
              <a:t>Olen sijaishoitaja</a:t>
            </a:r>
          </a:p>
        </p:txBody>
      </p:sp>
      <p:sp>
        <p:nvSpPr>
          <p:cNvPr name="TextBox 10" id="10"/>
          <p:cNvSpPr txBox="true"/>
          <p:nvPr/>
        </p:nvSpPr>
        <p:spPr>
          <a:xfrm rot="0">
            <a:off x="9950771" y="4720907"/>
            <a:ext cx="2303413" cy="816610"/>
          </a:xfrm>
          <a:prstGeom prst="rect">
            <a:avLst/>
          </a:prstGeom>
        </p:spPr>
        <p:txBody>
          <a:bodyPr anchor="t" rtlCol="false" tIns="0" lIns="0" bIns="0" rIns="0">
            <a:spAutoFit/>
          </a:bodyPr>
          <a:lstStyle/>
          <a:p>
            <a:pPr algn="ctr">
              <a:lnSpc>
                <a:spcPts val="2239"/>
              </a:lnSpc>
              <a:spcBef>
                <a:spcPct val="0"/>
              </a:spcBef>
            </a:pPr>
            <a:r>
              <a:rPr lang="en-US" b="true" sz="1599">
                <a:solidFill>
                  <a:srgbClr val="000000"/>
                </a:solidFill>
                <a:latin typeface="Verdana Pro Bold"/>
                <a:ea typeface="Verdana Pro Bold"/>
                <a:cs typeface="Verdana Pro Bold"/>
                <a:sym typeface="Verdana Pro Bold"/>
              </a:rPr>
              <a:t>Hoidan läheistäni, mutta minulla ei ole sopimusta</a:t>
            </a:r>
          </a:p>
        </p:txBody>
      </p:sp>
      <p:sp>
        <p:nvSpPr>
          <p:cNvPr name="TextBox 11" id="11"/>
          <p:cNvSpPr txBox="true"/>
          <p:nvPr/>
        </p:nvSpPr>
        <p:spPr>
          <a:xfrm rot="0">
            <a:off x="7506849" y="2247397"/>
            <a:ext cx="886631" cy="264160"/>
          </a:xfrm>
          <a:prstGeom prst="rect">
            <a:avLst/>
          </a:prstGeom>
        </p:spPr>
        <p:txBody>
          <a:bodyPr anchor="t" rtlCol="false" tIns="0" lIns="0" bIns="0" rIns="0">
            <a:spAutoFit/>
          </a:bodyPr>
          <a:lstStyle/>
          <a:p>
            <a:pPr algn="ctr">
              <a:lnSpc>
                <a:spcPts val="2239"/>
              </a:lnSpc>
              <a:spcBef>
                <a:spcPct val="0"/>
              </a:spcBef>
            </a:pPr>
            <a:r>
              <a:rPr lang="en-US" b="true" sz="1599">
                <a:solidFill>
                  <a:srgbClr val="000000"/>
                </a:solidFill>
                <a:latin typeface="Verdana Pro Bold"/>
                <a:ea typeface="Verdana Pro Bold"/>
                <a:cs typeface="Verdana Pro Bold"/>
                <a:sym typeface="Verdana Pro Bold"/>
              </a:rPr>
              <a:t>274</a:t>
            </a:r>
          </a:p>
        </p:txBody>
      </p:sp>
      <p:sp>
        <p:nvSpPr>
          <p:cNvPr name="TextBox 12" id="12"/>
          <p:cNvSpPr txBox="true"/>
          <p:nvPr/>
        </p:nvSpPr>
        <p:spPr>
          <a:xfrm rot="0">
            <a:off x="5829159" y="6097517"/>
            <a:ext cx="7191256" cy="264160"/>
          </a:xfrm>
          <a:prstGeom prst="rect">
            <a:avLst/>
          </a:prstGeom>
        </p:spPr>
        <p:txBody>
          <a:bodyPr anchor="t" rtlCol="false" tIns="0" lIns="0" bIns="0" rIns="0">
            <a:spAutoFit/>
          </a:bodyPr>
          <a:lstStyle/>
          <a:p>
            <a:pPr algn="ctr">
              <a:lnSpc>
                <a:spcPts val="2239"/>
              </a:lnSpc>
              <a:spcBef>
                <a:spcPct val="0"/>
              </a:spcBef>
            </a:pPr>
            <a:r>
              <a:rPr lang="en-US" b="true" sz="1599">
                <a:solidFill>
                  <a:srgbClr val="000000"/>
                </a:solidFill>
                <a:latin typeface="Verdana Pro Bold"/>
                <a:ea typeface="Verdana Pro Bold"/>
                <a:cs typeface="Verdana Pro Bold"/>
                <a:sym typeface="Verdana Pro Bold"/>
              </a:rPr>
              <a:t>22</a:t>
            </a:r>
          </a:p>
        </p:txBody>
      </p:sp>
      <p:sp>
        <p:nvSpPr>
          <p:cNvPr name="TextBox 13" id="13"/>
          <p:cNvSpPr txBox="true"/>
          <p:nvPr/>
        </p:nvSpPr>
        <p:spPr>
          <a:xfrm rot="0">
            <a:off x="14044360" y="5747632"/>
            <a:ext cx="288965" cy="264160"/>
          </a:xfrm>
          <a:prstGeom prst="rect">
            <a:avLst/>
          </a:prstGeom>
        </p:spPr>
        <p:txBody>
          <a:bodyPr anchor="t" rtlCol="false" tIns="0" lIns="0" bIns="0" rIns="0">
            <a:spAutoFit/>
          </a:bodyPr>
          <a:lstStyle/>
          <a:p>
            <a:pPr algn="ctr">
              <a:lnSpc>
                <a:spcPts val="2239"/>
              </a:lnSpc>
              <a:spcBef>
                <a:spcPct val="0"/>
              </a:spcBef>
            </a:pPr>
            <a:r>
              <a:rPr lang="en-US" b="true" sz="1599">
                <a:solidFill>
                  <a:srgbClr val="000000"/>
                </a:solidFill>
                <a:latin typeface="Verdana Pro Bold"/>
                <a:ea typeface="Verdana Pro Bold"/>
                <a:cs typeface="Verdana Pro Bold"/>
                <a:sym typeface="Verdana Pro Bold"/>
              </a:rPr>
              <a:t>23</a:t>
            </a:r>
          </a:p>
        </p:txBody>
      </p:sp>
      <p:sp>
        <p:nvSpPr>
          <p:cNvPr name="TextBox 14" id="14"/>
          <p:cNvSpPr txBox="true"/>
          <p:nvPr/>
        </p:nvSpPr>
        <p:spPr>
          <a:xfrm rot="0">
            <a:off x="14819965" y="2177865"/>
            <a:ext cx="433388" cy="264160"/>
          </a:xfrm>
          <a:prstGeom prst="rect">
            <a:avLst/>
          </a:prstGeom>
        </p:spPr>
        <p:txBody>
          <a:bodyPr anchor="t" rtlCol="false" tIns="0" lIns="0" bIns="0" rIns="0">
            <a:spAutoFit/>
          </a:bodyPr>
          <a:lstStyle/>
          <a:p>
            <a:pPr algn="ctr">
              <a:lnSpc>
                <a:spcPts val="2239"/>
              </a:lnSpc>
              <a:spcBef>
                <a:spcPct val="0"/>
              </a:spcBef>
            </a:pPr>
            <a:r>
              <a:rPr lang="en-US" b="true" sz="1599">
                <a:solidFill>
                  <a:srgbClr val="000000"/>
                </a:solidFill>
                <a:latin typeface="Verdana Pro Bold"/>
                <a:ea typeface="Verdana Pro Bold"/>
                <a:cs typeface="Verdana Pro Bold"/>
                <a:sym typeface="Verdana Pro Bold"/>
              </a:rPr>
              <a:t>140</a:t>
            </a:r>
          </a:p>
        </p:txBody>
      </p:sp>
      <p:sp>
        <p:nvSpPr>
          <p:cNvPr name="TextBox 15" id="15"/>
          <p:cNvSpPr txBox="true"/>
          <p:nvPr/>
        </p:nvSpPr>
        <p:spPr>
          <a:xfrm rot="0">
            <a:off x="15509286" y="3907900"/>
            <a:ext cx="812483" cy="264160"/>
          </a:xfrm>
          <a:prstGeom prst="rect">
            <a:avLst/>
          </a:prstGeom>
        </p:spPr>
        <p:txBody>
          <a:bodyPr anchor="t" rtlCol="false" tIns="0" lIns="0" bIns="0" rIns="0">
            <a:spAutoFit/>
          </a:bodyPr>
          <a:lstStyle/>
          <a:p>
            <a:pPr algn="ctr">
              <a:lnSpc>
                <a:spcPts val="2239"/>
              </a:lnSpc>
              <a:spcBef>
                <a:spcPct val="0"/>
              </a:spcBef>
            </a:pPr>
            <a:r>
              <a:rPr lang="en-US" b="true" sz="1599">
                <a:solidFill>
                  <a:srgbClr val="000000"/>
                </a:solidFill>
                <a:latin typeface="Verdana Pro Bold"/>
                <a:ea typeface="Verdana Pro Bold"/>
                <a:cs typeface="Verdana Pro Bold"/>
                <a:sym typeface="Verdana Pro Bold"/>
              </a:rPr>
              <a:t>83</a:t>
            </a:r>
          </a:p>
        </p:txBody>
      </p:sp>
      <p:sp>
        <p:nvSpPr>
          <p:cNvPr name="TextBox 16" id="16"/>
          <p:cNvSpPr txBox="true"/>
          <p:nvPr/>
        </p:nvSpPr>
        <p:spPr>
          <a:xfrm rot="0">
            <a:off x="13020415" y="4307946"/>
            <a:ext cx="7469162" cy="264160"/>
          </a:xfrm>
          <a:prstGeom prst="rect">
            <a:avLst/>
          </a:prstGeom>
        </p:spPr>
        <p:txBody>
          <a:bodyPr anchor="t" rtlCol="false" tIns="0" lIns="0" bIns="0" rIns="0">
            <a:spAutoFit/>
          </a:bodyPr>
          <a:lstStyle/>
          <a:p>
            <a:pPr algn="ctr">
              <a:lnSpc>
                <a:spcPts val="2239"/>
              </a:lnSpc>
              <a:spcBef>
                <a:spcPct val="0"/>
              </a:spcBef>
            </a:pPr>
            <a:r>
              <a:rPr lang="en-US" b="true" sz="1599">
                <a:solidFill>
                  <a:srgbClr val="000000"/>
                </a:solidFill>
                <a:latin typeface="Verdana Pro Bold"/>
                <a:ea typeface="Verdana Pro Bold"/>
                <a:cs typeface="Verdana Pro Bold"/>
                <a:sym typeface="Verdana Pro Bold"/>
              </a:rPr>
              <a:t>71</a:t>
            </a:r>
          </a:p>
        </p:txBody>
      </p:sp>
      <p:sp>
        <p:nvSpPr>
          <p:cNvPr name="TextBox 17" id="17"/>
          <p:cNvSpPr txBox="true"/>
          <p:nvPr/>
        </p:nvSpPr>
        <p:spPr>
          <a:xfrm rot="0">
            <a:off x="13870174" y="5273357"/>
            <a:ext cx="7469162" cy="264160"/>
          </a:xfrm>
          <a:prstGeom prst="rect">
            <a:avLst/>
          </a:prstGeom>
        </p:spPr>
        <p:txBody>
          <a:bodyPr anchor="t" rtlCol="false" tIns="0" lIns="0" bIns="0" rIns="0">
            <a:spAutoFit/>
          </a:bodyPr>
          <a:lstStyle/>
          <a:p>
            <a:pPr algn="ctr">
              <a:lnSpc>
                <a:spcPts val="2239"/>
              </a:lnSpc>
              <a:spcBef>
                <a:spcPct val="0"/>
              </a:spcBef>
            </a:pPr>
            <a:r>
              <a:rPr lang="en-US" b="true" sz="1599">
                <a:solidFill>
                  <a:srgbClr val="000000"/>
                </a:solidFill>
                <a:latin typeface="Verdana Pro Bold"/>
                <a:ea typeface="Verdana Pro Bold"/>
                <a:cs typeface="Verdana Pro Bold"/>
                <a:sym typeface="Verdana Pro Bold"/>
              </a:rPr>
              <a:t>37</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36513"/>
            <a:ext cx="18280599" cy="10287000"/>
          </a:xfrm>
          <a:custGeom>
            <a:avLst/>
            <a:gdLst/>
            <a:ahLst/>
            <a:cxnLst/>
            <a:rect r="r" b="b" t="t" l="l"/>
            <a:pathLst>
              <a:path h="10287000" w="18280599">
                <a:moveTo>
                  <a:pt x="0" y="0"/>
                </a:moveTo>
                <a:lnTo>
                  <a:pt x="18280599" y="0"/>
                </a:lnTo>
                <a:lnTo>
                  <a:pt x="18280599" y="10287000"/>
                </a:lnTo>
                <a:lnTo>
                  <a:pt x="0" y="10287000"/>
                </a:lnTo>
                <a:lnTo>
                  <a:pt x="0" y="0"/>
                </a:lnTo>
                <a:close/>
              </a:path>
            </a:pathLst>
          </a:custGeom>
          <a:blipFill>
            <a:blip r:embed="rId3"/>
            <a:stretch>
              <a:fillRect l="0" t="0" r="0" b="0"/>
            </a:stretch>
          </a:blipFill>
        </p:spPr>
      </p:sp>
      <p:pic>
        <p:nvPicPr>
          <p:cNvPr name="Picture 3" id="3"/>
          <p:cNvPicPr>
            <a:picLocks noChangeAspect="true"/>
          </p:cNvPicPr>
          <p:nvPr/>
        </p:nvPicPr>
        <p:blipFill>
          <a:blip r:embed="rId4"/>
          <a:stretch>
            <a:fillRect/>
          </a:stretch>
        </p:blipFill>
        <p:spPr>
          <a:xfrm rot="0">
            <a:off x="4854970" y="-520674"/>
            <a:ext cx="9969142" cy="8878542"/>
          </a:xfrm>
          <a:prstGeom prst="rect">
            <a:avLst/>
          </a:prstGeom>
        </p:spPr>
      </p:pic>
      <p:sp>
        <p:nvSpPr>
          <p:cNvPr name="TextBox 4" id="4"/>
          <p:cNvSpPr txBox="true"/>
          <p:nvPr/>
        </p:nvSpPr>
        <p:spPr>
          <a:xfrm rot="0">
            <a:off x="-747773" y="3550296"/>
            <a:ext cx="6433505" cy="669927"/>
          </a:xfrm>
          <a:prstGeom prst="rect">
            <a:avLst/>
          </a:prstGeom>
        </p:spPr>
        <p:txBody>
          <a:bodyPr anchor="t" rtlCol="false" tIns="0" lIns="0" bIns="0" rIns="0">
            <a:spAutoFit/>
          </a:bodyPr>
          <a:lstStyle/>
          <a:p>
            <a:pPr algn="ctr">
              <a:lnSpc>
                <a:spcPts val="5599"/>
              </a:lnSpc>
              <a:spcBef>
                <a:spcPct val="0"/>
              </a:spcBef>
            </a:pPr>
            <a:r>
              <a:rPr lang="en-US" b="true" sz="3999">
                <a:solidFill>
                  <a:srgbClr val="000000"/>
                </a:solidFill>
                <a:latin typeface="Verdana Pro Bold"/>
                <a:ea typeface="Verdana Pro Bold"/>
                <a:cs typeface="Verdana Pro Bold"/>
                <a:sym typeface="Verdana Pro Bold"/>
              </a:rPr>
              <a:t>Hoidettava</a:t>
            </a:r>
          </a:p>
        </p:txBody>
      </p:sp>
      <p:sp>
        <p:nvSpPr>
          <p:cNvPr name="TextBox 5" id="5"/>
          <p:cNvSpPr txBox="true"/>
          <p:nvPr/>
        </p:nvSpPr>
        <p:spPr>
          <a:xfrm rot="0">
            <a:off x="11725048" y="803275"/>
            <a:ext cx="2419086" cy="412751"/>
          </a:xfrm>
          <a:prstGeom prst="rect">
            <a:avLst/>
          </a:prstGeom>
        </p:spPr>
        <p:txBody>
          <a:bodyPr anchor="t" rtlCol="false" tIns="0" lIns="0" bIns="0" rIns="0">
            <a:spAutoFit/>
          </a:bodyPr>
          <a:lstStyle/>
          <a:p>
            <a:pPr algn="ctr">
              <a:lnSpc>
                <a:spcPts val="3499"/>
              </a:lnSpc>
              <a:spcBef>
                <a:spcPct val="0"/>
              </a:spcBef>
            </a:pPr>
            <a:r>
              <a:rPr lang="en-US" b="true" sz="2499">
                <a:solidFill>
                  <a:srgbClr val="000000"/>
                </a:solidFill>
                <a:latin typeface="Verdana Pro Bold"/>
                <a:ea typeface="Verdana Pro Bold"/>
                <a:cs typeface="Verdana Pro Bold"/>
                <a:sym typeface="Verdana Pro Bold"/>
              </a:rPr>
              <a:t>134</a:t>
            </a:r>
          </a:p>
        </p:txBody>
      </p:sp>
      <p:sp>
        <p:nvSpPr>
          <p:cNvPr name="TextBox 6" id="6"/>
          <p:cNvSpPr txBox="true"/>
          <p:nvPr/>
        </p:nvSpPr>
        <p:spPr>
          <a:xfrm rot="0">
            <a:off x="8916287" y="2577718"/>
            <a:ext cx="812483" cy="412751"/>
          </a:xfrm>
          <a:prstGeom prst="rect">
            <a:avLst/>
          </a:prstGeom>
        </p:spPr>
        <p:txBody>
          <a:bodyPr anchor="t" rtlCol="false" tIns="0" lIns="0" bIns="0" rIns="0">
            <a:spAutoFit/>
          </a:bodyPr>
          <a:lstStyle/>
          <a:p>
            <a:pPr algn="ctr">
              <a:lnSpc>
                <a:spcPts val="3499"/>
              </a:lnSpc>
              <a:spcBef>
                <a:spcPct val="0"/>
              </a:spcBef>
            </a:pPr>
            <a:r>
              <a:rPr lang="en-US" b="true" sz="2499">
                <a:solidFill>
                  <a:srgbClr val="000000"/>
                </a:solidFill>
                <a:latin typeface="Verdana Pro Bold"/>
                <a:ea typeface="Verdana Pro Bold"/>
                <a:cs typeface="Verdana Pro Bold"/>
                <a:sym typeface="Verdana Pro Bold"/>
              </a:rPr>
              <a:t>60</a:t>
            </a:r>
          </a:p>
        </p:txBody>
      </p:sp>
      <p:sp>
        <p:nvSpPr>
          <p:cNvPr name="TextBox 7" id="7"/>
          <p:cNvSpPr txBox="true"/>
          <p:nvPr/>
        </p:nvSpPr>
        <p:spPr>
          <a:xfrm rot="0">
            <a:off x="4651707" y="4344048"/>
            <a:ext cx="9341644" cy="412751"/>
          </a:xfrm>
          <a:prstGeom prst="rect">
            <a:avLst/>
          </a:prstGeom>
        </p:spPr>
        <p:txBody>
          <a:bodyPr anchor="t" rtlCol="false" tIns="0" lIns="0" bIns="0" rIns="0">
            <a:spAutoFit/>
          </a:bodyPr>
          <a:lstStyle/>
          <a:p>
            <a:pPr algn="ctr">
              <a:lnSpc>
                <a:spcPts val="3499"/>
              </a:lnSpc>
              <a:spcBef>
                <a:spcPct val="0"/>
              </a:spcBef>
            </a:pPr>
            <a:r>
              <a:rPr lang="en-US" b="true" sz="2499">
                <a:solidFill>
                  <a:srgbClr val="000000"/>
                </a:solidFill>
                <a:latin typeface="Verdana Pro Bold"/>
                <a:ea typeface="Verdana Pro Bold"/>
                <a:cs typeface="Verdana Pro Bold"/>
                <a:sym typeface="Verdana Pro Bold"/>
              </a:rPr>
              <a:t>59</a:t>
            </a:r>
          </a:p>
        </p:txBody>
      </p:sp>
      <p:sp>
        <p:nvSpPr>
          <p:cNvPr name="TextBox 8" id="8"/>
          <p:cNvSpPr txBox="true"/>
          <p:nvPr/>
        </p:nvSpPr>
        <p:spPr>
          <a:xfrm rot="0">
            <a:off x="6578867" y="6285332"/>
            <a:ext cx="9341644" cy="412751"/>
          </a:xfrm>
          <a:prstGeom prst="rect">
            <a:avLst/>
          </a:prstGeom>
        </p:spPr>
        <p:txBody>
          <a:bodyPr anchor="t" rtlCol="false" tIns="0" lIns="0" bIns="0" rIns="0">
            <a:spAutoFit/>
          </a:bodyPr>
          <a:lstStyle/>
          <a:p>
            <a:pPr algn="ctr">
              <a:lnSpc>
                <a:spcPts val="3499"/>
              </a:lnSpc>
              <a:spcBef>
                <a:spcPct val="0"/>
              </a:spcBef>
            </a:pPr>
            <a:r>
              <a:rPr lang="en-US" b="true" sz="2499">
                <a:solidFill>
                  <a:srgbClr val="000000"/>
                </a:solidFill>
                <a:latin typeface="Verdana Pro Bold"/>
                <a:ea typeface="Verdana Pro Bold"/>
                <a:cs typeface="Verdana Pro Bold"/>
                <a:sym typeface="Verdana Pro Bold"/>
              </a:rPr>
              <a:t>98</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8875046"/>
            <a:ext cx="18280599" cy="10287000"/>
          </a:xfrm>
          <a:custGeom>
            <a:avLst/>
            <a:gdLst/>
            <a:ahLst/>
            <a:cxnLst/>
            <a:rect r="r" b="b" t="t" l="l"/>
            <a:pathLst>
              <a:path h="10287000" w="18280599">
                <a:moveTo>
                  <a:pt x="0" y="0"/>
                </a:moveTo>
                <a:lnTo>
                  <a:pt x="18280599" y="0"/>
                </a:lnTo>
                <a:lnTo>
                  <a:pt x="18280599" y="10287000"/>
                </a:lnTo>
                <a:lnTo>
                  <a:pt x="0" y="10287000"/>
                </a:lnTo>
                <a:lnTo>
                  <a:pt x="0" y="0"/>
                </a:lnTo>
                <a:close/>
              </a:path>
            </a:pathLst>
          </a:custGeom>
          <a:blipFill>
            <a:blip r:embed="rId3"/>
            <a:stretch>
              <a:fillRect l="0" t="0" r="0" b="0"/>
            </a:stretch>
          </a:blipFill>
        </p:spPr>
      </p:sp>
      <p:sp>
        <p:nvSpPr>
          <p:cNvPr name="Freeform 3" id="3"/>
          <p:cNvSpPr/>
          <p:nvPr/>
        </p:nvSpPr>
        <p:spPr>
          <a:xfrm flipH="false" flipV="false" rot="0">
            <a:off x="460858" y="697897"/>
            <a:ext cx="4526809" cy="1353651"/>
          </a:xfrm>
          <a:custGeom>
            <a:avLst/>
            <a:gdLst/>
            <a:ahLst/>
            <a:cxnLst/>
            <a:rect r="r" b="b" t="t" l="l"/>
            <a:pathLst>
              <a:path h="1353651" w="4526809">
                <a:moveTo>
                  <a:pt x="0" y="0"/>
                </a:moveTo>
                <a:lnTo>
                  <a:pt x="4526809" y="0"/>
                </a:lnTo>
                <a:lnTo>
                  <a:pt x="4526809" y="1353651"/>
                </a:lnTo>
                <a:lnTo>
                  <a:pt x="0" y="1353651"/>
                </a:lnTo>
                <a:lnTo>
                  <a:pt x="0" y="0"/>
                </a:lnTo>
                <a:close/>
              </a:path>
            </a:pathLst>
          </a:custGeom>
          <a:blipFill>
            <a:blip r:embed="rId4"/>
            <a:stretch>
              <a:fillRect l="-44" t="0" r="-44" b="0"/>
            </a:stretch>
          </a:blipFill>
        </p:spPr>
      </p:sp>
      <p:sp>
        <p:nvSpPr>
          <p:cNvPr name="Freeform 4" id="4"/>
          <p:cNvSpPr/>
          <p:nvPr/>
        </p:nvSpPr>
        <p:spPr>
          <a:xfrm flipH="false" flipV="false" rot="0">
            <a:off x="5223990" y="1028700"/>
            <a:ext cx="4102792" cy="968259"/>
          </a:xfrm>
          <a:custGeom>
            <a:avLst/>
            <a:gdLst/>
            <a:ahLst/>
            <a:cxnLst/>
            <a:rect r="r" b="b" t="t" l="l"/>
            <a:pathLst>
              <a:path h="968259" w="4102792">
                <a:moveTo>
                  <a:pt x="0" y="0"/>
                </a:moveTo>
                <a:lnTo>
                  <a:pt x="4102792" y="0"/>
                </a:lnTo>
                <a:lnTo>
                  <a:pt x="4102792" y="968259"/>
                </a:lnTo>
                <a:lnTo>
                  <a:pt x="0" y="968259"/>
                </a:lnTo>
                <a:lnTo>
                  <a:pt x="0" y="0"/>
                </a:lnTo>
                <a:close/>
              </a:path>
            </a:pathLst>
          </a:custGeom>
          <a:blipFill>
            <a:blip r:embed="rId5"/>
            <a:stretch>
              <a:fillRect l="0" t="0" r="0" b="0"/>
            </a:stretch>
          </a:blipFill>
        </p:spPr>
      </p:sp>
      <p:sp>
        <p:nvSpPr>
          <p:cNvPr name="Freeform 5" id="5"/>
          <p:cNvSpPr/>
          <p:nvPr/>
        </p:nvSpPr>
        <p:spPr>
          <a:xfrm flipH="false" flipV="false" rot="0">
            <a:off x="11091392" y="2051548"/>
            <a:ext cx="6991985" cy="4661324"/>
          </a:xfrm>
          <a:custGeom>
            <a:avLst/>
            <a:gdLst/>
            <a:ahLst/>
            <a:cxnLst/>
            <a:rect r="r" b="b" t="t" l="l"/>
            <a:pathLst>
              <a:path h="4661324" w="6991985">
                <a:moveTo>
                  <a:pt x="0" y="0"/>
                </a:moveTo>
                <a:lnTo>
                  <a:pt x="6991986" y="0"/>
                </a:lnTo>
                <a:lnTo>
                  <a:pt x="6991986" y="4661323"/>
                </a:lnTo>
                <a:lnTo>
                  <a:pt x="0" y="4661323"/>
                </a:lnTo>
                <a:lnTo>
                  <a:pt x="0" y="0"/>
                </a:lnTo>
                <a:close/>
              </a:path>
            </a:pathLst>
          </a:custGeom>
          <a:blipFill>
            <a:blip r:embed="rId6"/>
            <a:stretch>
              <a:fillRect l="0" t="0" r="0" b="0"/>
            </a:stretch>
          </a:blipFill>
        </p:spPr>
      </p:sp>
      <p:sp>
        <p:nvSpPr>
          <p:cNvPr name="TextBox 6" id="6"/>
          <p:cNvSpPr txBox="true"/>
          <p:nvPr/>
        </p:nvSpPr>
        <p:spPr>
          <a:xfrm rot="0">
            <a:off x="5223990" y="2022973"/>
            <a:ext cx="4638080" cy="330201"/>
          </a:xfrm>
          <a:prstGeom prst="rect">
            <a:avLst/>
          </a:prstGeom>
        </p:spPr>
        <p:txBody>
          <a:bodyPr anchor="t" rtlCol="false" tIns="0" lIns="0" bIns="0" rIns="0">
            <a:spAutoFit/>
          </a:bodyPr>
          <a:lstStyle/>
          <a:p>
            <a:pPr algn="ctr">
              <a:lnSpc>
                <a:spcPts val="2799"/>
              </a:lnSpc>
            </a:pPr>
            <a:r>
              <a:rPr lang="en-US" sz="1999">
                <a:solidFill>
                  <a:srgbClr val="000000"/>
                </a:solidFill>
                <a:latin typeface="Verdana Pro"/>
                <a:ea typeface="Verdana Pro"/>
                <a:cs typeface="Verdana Pro"/>
                <a:sym typeface="Verdana Pro"/>
              </a:rPr>
              <a:t>Hyvinvoiva Etelä-Pohjanmaa -hanke</a:t>
            </a:r>
          </a:p>
        </p:txBody>
      </p:sp>
      <p:sp>
        <p:nvSpPr>
          <p:cNvPr name="TextBox 7" id="7"/>
          <p:cNvSpPr txBox="true"/>
          <p:nvPr/>
        </p:nvSpPr>
        <p:spPr>
          <a:xfrm rot="0">
            <a:off x="965198" y="4149043"/>
            <a:ext cx="9964192" cy="1374775"/>
          </a:xfrm>
          <a:prstGeom prst="rect">
            <a:avLst/>
          </a:prstGeom>
        </p:spPr>
        <p:txBody>
          <a:bodyPr anchor="t" rtlCol="false" tIns="0" lIns="0" bIns="0" rIns="0">
            <a:spAutoFit/>
          </a:bodyPr>
          <a:lstStyle/>
          <a:p>
            <a:pPr algn="ctr">
              <a:lnSpc>
                <a:spcPts val="5599"/>
              </a:lnSpc>
              <a:spcBef>
                <a:spcPct val="0"/>
              </a:spcBef>
            </a:pPr>
            <a:r>
              <a:rPr lang="en-US" b="true" sz="3999">
                <a:solidFill>
                  <a:srgbClr val="000000"/>
                </a:solidFill>
                <a:latin typeface="Verdana Pro Bold"/>
                <a:ea typeface="Verdana Pro Bold"/>
                <a:cs typeface="Verdana Pro Bold"/>
                <a:sym typeface="Verdana Pro Bold"/>
              </a:rPr>
              <a:t>Hoitajan hyvinvointi ja jaksaminen</a:t>
            </a:r>
          </a:p>
          <a:p>
            <a:pPr algn="ctr">
              <a:lnSpc>
                <a:spcPts val="5599"/>
              </a:lnSpc>
              <a:spcBef>
                <a:spcPct val="0"/>
              </a:spcBef>
            </a:pPr>
            <a:r>
              <a:rPr lang="en-US" sz="3999">
                <a:solidFill>
                  <a:srgbClr val="000000"/>
                </a:solidFill>
                <a:latin typeface="Verdana Pro"/>
                <a:ea typeface="Verdana Pro"/>
                <a:cs typeface="Verdana Pro"/>
                <a:sym typeface="Verdana Pro"/>
              </a:rPr>
              <a:t>kysymykset 11-17​</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0077" y="0"/>
            <a:ext cx="18280599" cy="10287000"/>
          </a:xfrm>
          <a:custGeom>
            <a:avLst/>
            <a:gdLst/>
            <a:ahLst/>
            <a:cxnLst/>
            <a:rect r="r" b="b" t="t" l="l"/>
            <a:pathLst>
              <a:path h="10287000" w="18280599">
                <a:moveTo>
                  <a:pt x="0" y="0"/>
                </a:moveTo>
                <a:lnTo>
                  <a:pt x="18280599" y="0"/>
                </a:lnTo>
                <a:lnTo>
                  <a:pt x="18280599" y="10287000"/>
                </a:lnTo>
                <a:lnTo>
                  <a:pt x="0" y="10287000"/>
                </a:lnTo>
                <a:lnTo>
                  <a:pt x="0" y="0"/>
                </a:lnTo>
                <a:close/>
              </a:path>
            </a:pathLst>
          </a:custGeom>
          <a:blipFill>
            <a:blip r:embed="rId3"/>
            <a:stretch>
              <a:fillRect l="0" t="0" r="0" b="0"/>
            </a:stretch>
          </a:blipFill>
        </p:spPr>
      </p:sp>
      <p:sp>
        <p:nvSpPr>
          <p:cNvPr name="TextBox 3" id="3"/>
          <p:cNvSpPr txBox="true"/>
          <p:nvPr/>
        </p:nvSpPr>
        <p:spPr>
          <a:xfrm rot="0">
            <a:off x="619066" y="3063873"/>
            <a:ext cx="4441225" cy="2079627"/>
          </a:xfrm>
          <a:prstGeom prst="rect">
            <a:avLst/>
          </a:prstGeom>
        </p:spPr>
        <p:txBody>
          <a:bodyPr anchor="t" rtlCol="false" tIns="0" lIns="0" bIns="0" rIns="0">
            <a:spAutoFit/>
          </a:bodyPr>
          <a:lstStyle/>
          <a:p>
            <a:pPr algn="ctr">
              <a:lnSpc>
                <a:spcPts val="5599"/>
              </a:lnSpc>
            </a:pPr>
            <a:r>
              <a:rPr lang="en-US" sz="3999" b="true">
                <a:solidFill>
                  <a:srgbClr val="000000"/>
                </a:solidFill>
                <a:latin typeface="Verdana Pro Bold"/>
                <a:ea typeface="Verdana Pro Bold"/>
                <a:cs typeface="Verdana Pro Bold"/>
                <a:sym typeface="Verdana Pro Bold"/>
              </a:rPr>
              <a:t>Jaksamista</a:t>
            </a:r>
          </a:p>
          <a:p>
            <a:pPr algn="ctr">
              <a:lnSpc>
                <a:spcPts val="5599"/>
              </a:lnSpc>
            </a:pPr>
            <a:r>
              <a:rPr lang="en-US" sz="3999" b="true">
                <a:solidFill>
                  <a:srgbClr val="000000"/>
                </a:solidFill>
                <a:latin typeface="Verdana Pro Bold"/>
                <a:ea typeface="Verdana Pro Bold"/>
                <a:cs typeface="Verdana Pro Bold"/>
                <a:sym typeface="Verdana Pro Bold"/>
              </a:rPr>
              <a:t>heikentävät</a:t>
            </a:r>
          </a:p>
          <a:p>
            <a:pPr algn="ctr">
              <a:lnSpc>
                <a:spcPts val="5599"/>
              </a:lnSpc>
              <a:spcBef>
                <a:spcPct val="0"/>
              </a:spcBef>
            </a:pPr>
            <a:r>
              <a:rPr lang="en-US" b="true" sz="3999">
                <a:solidFill>
                  <a:srgbClr val="000000"/>
                </a:solidFill>
                <a:latin typeface="Verdana Pro Bold"/>
                <a:ea typeface="Verdana Pro Bold"/>
                <a:cs typeface="Verdana Pro Bold"/>
                <a:sym typeface="Verdana Pro Bold"/>
              </a:rPr>
              <a:t>tekijät/asiat</a:t>
            </a:r>
          </a:p>
        </p:txBody>
      </p:sp>
      <p:pic>
        <p:nvPicPr>
          <p:cNvPr name="Picture 4" id="4"/>
          <p:cNvPicPr>
            <a:picLocks noChangeAspect="true"/>
          </p:cNvPicPr>
          <p:nvPr/>
        </p:nvPicPr>
        <p:blipFill>
          <a:blip r:embed="rId4"/>
          <a:stretch>
            <a:fillRect/>
          </a:stretch>
        </p:blipFill>
        <p:spPr>
          <a:xfrm rot="0">
            <a:off x="3774466" y="-1131196"/>
            <a:ext cx="15429900" cy="9668155"/>
          </a:xfrm>
          <a:prstGeom prst="rect">
            <a:avLst/>
          </a:prstGeom>
        </p:spPr>
      </p:pic>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0599" cy="10287000"/>
          </a:xfrm>
          <a:custGeom>
            <a:avLst/>
            <a:gdLst/>
            <a:ahLst/>
            <a:cxnLst/>
            <a:rect r="r" b="b" t="t" l="l"/>
            <a:pathLst>
              <a:path h="10287000" w="18280599">
                <a:moveTo>
                  <a:pt x="0" y="0"/>
                </a:moveTo>
                <a:lnTo>
                  <a:pt x="18280599" y="0"/>
                </a:lnTo>
                <a:lnTo>
                  <a:pt x="18280599" y="10287000"/>
                </a:lnTo>
                <a:lnTo>
                  <a:pt x="0" y="10287000"/>
                </a:lnTo>
                <a:lnTo>
                  <a:pt x="0" y="0"/>
                </a:lnTo>
                <a:close/>
              </a:path>
            </a:pathLst>
          </a:custGeom>
          <a:blipFill>
            <a:blip r:embed="rId3"/>
            <a:stretch>
              <a:fillRect l="0" t="0" r="0" b="0"/>
            </a:stretch>
          </a:blipFill>
        </p:spPr>
      </p:sp>
      <p:pic>
        <p:nvPicPr>
          <p:cNvPr name="Picture 3" id="3"/>
          <p:cNvPicPr>
            <a:picLocks noChangeAspect="true"/>
          </p:cNvPicPr>
          <p:nvPr/>
        </p:nvPicPr>
        <p:blipFill>
          <a:blip r:embed="rId4"/>
          <a:stretch>
            <a:fillRect/>
          </a:stretch>
        </p:blipFill>
        <p:spPr>
          <a:xfrm rot="0">
            <a:off x="5844817" y="-435934"/>
            <a:ext cx="12267614" cy="9115847"/>
          </a:xfrm>
          <a:prstGeom prst="rect">
            <a:avLst/>
          </a:prstGeom>
        </p:spPr>
      </p:pic>
      <p:sp>
        <p:nvSpPr>
          <p:cNvPr name="TextBox 4" id="4"/>
          <p:cNvSpPr txBox="true"/>
          <p:nvPr/>
        </p:nvSpPr>
        <p:spPr>
          <a:xfrm rot="0">
            <a:off x="1028700" y="2747215"/>
            <a:ext cx="4779566" cy="1374775"/>
          </a:xfrm>
          <a:prstGeom prst="rect">
            <a:avLst/>
          </a:prstGeom>
        </p:spPr>
        <p:txBody>
          <a:bodyPr anchor="t" rtlCol="false" tIns="0" lIns="0" bIns="0" rIns="0">
            <a:spAutoFit/>
          </a:bodyPr>
          <a:lstStyle/>
          <a:p>
            <a:pPr algn="ctr">
              <a:lnSpc>
                <a:spcPts val="5599"/>
              </a:lnSpc>
              <a:spcBef>
                <a:spcPct val="0"/>
              </a:spcBef>
            </a:pPr>
            <a:r>
              <a:rPr lang="en-US" b="true" sz="3999">
                <a:solidFill>
                  <a:srgbClr val="000000"/>
                </a:solidFill>
                <a:latin typeface="Verdana Pro Bold"/>
                <a:ea typeface="Verdana Pro Bold"/>
                <a:cs typeface="Verdana Pro Bold"/>
                <a:sym typeface="Verdana Pro Bold"/>
              </a:rPr>
              <a:t>O</a:t>
            </a:r>
            <a:r>
              <a:rPr lang="en-US" b="true" sz="3999">
                <a:solidFill>
                  <a:srgbClr val="000000"/>
                </a:solidFill>
                <a:latin typeface="Verdana Pro Bold"/>
                <a:ea typeface="Verdana Pro Bold"/>
                <a:cs typeface="Verdana Pro Bold"/>
                <a:sym typeface="Verdana Pro Bold"/>
              </a:rPr>
              <a:t>ma jaksaminen</a:t>
            </a:r>
          </a:p>
          <a:p>
            <a:pPr algn="ctr">
              <a:lnSpc>
                <a:spcPts val="5599"/>
              </a:lnSpc>
              <a:spcBef>
                <a:spcPct val="0"/>
              </a:spcBef>
            </a:pPr>
            <a:r>
              <a:rPr lang="en-US" b="true" sz="3999">
                <a:solidFill>
                  <a:srgbClr val="000000"/>
                </a:solidFill>
                <a:latin typeface="Verdana Pro Bold"/>
                <a:ea typeface="Verdana Pro Bold"/>
                <a:cs typeface="Verdana Pro Bold"/>
                <a:sym typeface="Verdana Pro Bold"/>
              </a:rPr>
              <a:t>tällä hetkellä</a:t>
            </a:r>
          </a:p>
        </p:txBody>
      </p:sp>
      <p:sp>
        <p:nvSpPr>
          <p:cNvPr name="TextBox 5" id="5"/>
          <p:cNvSpPr txBox="true"/>
          <p:nvPr/>
        </p:nvSpPr>
        <p:spPr>
          <a:xfrm rot="0">
            <a:off x="15258942" y="2775790"/>
            <a:ext cx="677108" cy="412751"/>
          </a:xfrm>
          <a:prstGeom prst="rect">
            <a:avLst/>
          </a:prstGeom>
        </p:spPr>
        <p:txBody>
          <a:bodyPr anchor="t" rtlCol="false" tIns="0" lIns="0" bIns="0" rIns="0">
            <a:spAutoFit/>
          </a:bodyPr>
          <a:lstStyle/>
          <a:p>
            <a:pPr algn="ctr">
              <a:lnSpc>
                <a:spcPts val="3499"/>
              </a:lnSpc>
              <a:spcBef>
                <a:spcPct val="0"/>
              </a:spcBef>
            </a:pPr>
            <a:r>
              <a:rPr lang="en-US" b="true" sz="2499">
                <a:solidFill>
                  <a:srgbClr val="000000"/>
                </a:solidFill>
                <a:latin typeface="Verdana Pro Bold"/>
                <a:ea typeface="Verdana Pro Bold"/>
                <a:cs typeface="Verdana Pro Bold"/>
                <a:sym typeface="Verdana Pro Bold"/>
              </a:rPr>
              <a:t>225</a:t>
            </a:r>
          </a:p>
        </p:txBody>
      </p:sp>
      <p:sp>
        <p:nvSpPr>
          <p:cNvPr name="TextBox 6" id="6"/>
          <p:cNvSpPr txBox="true"/>
          <p:nvPr/>
        </p:nvSpPr>
        <p:spPr>
          <a:xfrm rot="0">
            <a:off x="9140300" y="4502148"/>
            <a:ext cx="4780240" cy="412751"/>
          </a:xfrm>
          <a:prstGeom prst="rect">
            <a:avLst/>
          </a:prstGeom>
        </p:spPr>
        <p:txBody>
          <a:bodyPr anchor="t" rtlCol="false" tIns="0" lIns="0" bIns="0" rIns="0">
            <a:spAutoFit/>
          </a:bodyPr>
          <a:lstStyle/>
          <a:p>
            <a:pPr algn="ctr">
              <a:lnSpc>
                <a:spcPts val="3499"/>
              </a:lnSpc>
              <a:spcBef>
                <a:spcPct val="0"/>
              </a:spcBef>
            </a:pPr>
            <a:r>
              <a:rPr lang="en-US" b="true" sz="2499">
                <a:solidFill>
                  <a:srgbClr val="000000"/>
                </a:solidFill>
                <a:latin typeface="Verdana Pro Bold"/>
                <a:ea typeface="Verdana Pro Bold"/>
                <a:cs typeface="Verdana Pro Bold"/>
                <a:sym typeface="Verdana Pro Bold"/>
              </a:rPr>
              <a:t>72</a:t>
            </a:r>
          </a:p>
        </p:txBody>
      </p:sp>
      <p:sp>
        <p:nvSpPr>
          <p:cNvPr name="TextBox 7" id="7"/>
          <p:cNvSpPr txBox="true"/>
          <p:nvPr/>
        </p:nvSpPr>
        <p:spPr>
          <a:xfrm rot="0">
            <a:off x="8593566" y="6263764"/>
            <a:ext cx="4780240" cy="412751"/>
          </a:xfrm>
          <a:prstGeom prst="rect">
            <a:avLst/>
          </a:prstGeom>
        </p:spPr>
        <p:txBody>
          <a:bodyPr anchor="t" rtlCol="false" tIns="0" lIns="0" bIns="0" rIns="0">
            <a:spAutoFit/>
          </a:bodyPr>
          <a:lstStyle/>
          <a:p>
            <a:pPr algn="ctr">
              <a:lnSpc>
                <a:spcPts val="3499"/>
              </a:lnSpc>
              <a:spcBef>
                <a:spcPct val="0"/>
              </a:spcBef>
            </a:pPr>
            <a:r>
              <a:rPr lang="en-US" b="true" sz="2499">
                <a:solidFill>
                  <a:srgbClr val="000000"/>
                </a:solidFill>
                <a:latin typeface="Verdana Pro Bold"/>
                <a:ea typeface="Verdana Pro Bold"/>
                <a:cs typeface="Verdana Pro Bold"/>
                <a:sym typeface="Verdana Pro Bold"/>
              </a:rPr>
              <a:t>18</a:t>
            </a:r>
          </a:p>
        </p:txBody>
      </p:sp>
      <p:sp>
        <p:nvSpPr>
          <p:cNvPr name="TextBox 8" id="8"/>
          <p:cNvSpPr txBox="true"/>
          <p:nvPr/>
        </p:nvSpPr>
        <p:spPr>
          <a:xfrm rot="0">
            <a:off x="8387816" y="1177123"/>
            <a:ext cx="4780240" cy="412751"/>
          </a:xfrm>
          <a:prstGeom prst="rect">
            <a:avLst/>
          </a:prstGeom>
        </p:spPr>
        <p:txBody>
          <a:bodyPr anchor="t" rtlCol="false" tIns="0" lIns="0" bIns="0" rIns="0">
            <a:spAutoFit/>
          </a:bodyPr>
          <a:lstStyle/>
          <a:p>
            <a:pPr algn="ctr">
              <a:lnSpc>
                <a:spcPts val="3499"/>
              </a:lnSpc>
              <a:spcBef>
                <a:spcPct val="0"/>
              </a:spcBef>
            </a:pPr>
            <a:r>
              <a:rPr lang="en-US" b="true" sz="2499">
                <a:solidFill>
                  <a:srgbClr val="000000"/>
                </a:solidFill>
                <a:latin typeface="Verdana Pro Bold"/>
                <a:ea typeface="Verdana Pro Bold"/>
                <a:cs typeface="Verdana Pro Bold"/>
                <a:sym typeface="Verdana Pro Bold"/>
              </a:rPr>
              <a:t>42</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0599" cy="10287000"/>
          </a:xfrm>
          <a:custGeom>
            <a:avLst/>
            <a:gdLst/>
            <a:ahLst/>
            <a:cxnLst/>
            <a:rect r="r" b="b" t="t" l="l"/>
            <a:pathLst>
              <a:path h="10287000" w="18280599">
                <a:moveTo>
                  <a:pt x="0" y="0"/>
                </a:moveTo>
                <a:lnTo>
                  <a:pt x="18280599" y="0"/>
                </a:lnTo>
                <a:lnTo>
                  <a:pt x="18280599" y="10287000"/>
                </a:lnTo>
                <a:lnTo>
                  <a:pt x="0" y="10287000"/>
                </a:lnTo>
                <a:lnTo>
                  <a:pt x="0" y="0"/>
                </a:lnTo>
                <a:close/>
              </a:path>
            </a:pathLst>
          </a:custGeom>
          <a:blipFill>
            <a:blip r:embed="rId3"/>
            <a:stretch>
              <a:fillRect l="0" t="0" r="0" b="0"/>
            </a:stretch>
          </a:blipFill>
        </p:spPr>
      </p:sp>
      <p:sp>
        <p:nvSpPr>
          <p:cNvPr name="TextBox 3" id="3"/>
          <p:cNvSpPr txBox="true"/>
          <p:nvPr/>
        </p:nvSpPr>
        <p:spPr>
          <a:xfrm rot="0">
            <a:off x="648187" y="1372074"/>
            <a:ext cx="5617993" cy="2784477"/>
          </a:xfrm>
          <a:prstGeom prst="rect">
            <a:avLst/>
          </a:prstGeom>
        </p:spPr>
        <p:txBody>
          <a:bodyPr anchor="t" rtlCol="false" tIns="0" lIns="0" bIns="0" rIns="0">
            <a:spAutoFit/>
          </a:bodyPr>
          <a:lstStyle/>
          <a:p>
            <a:pPr algn="ctr">
              <a:lnSpc>
                <a:spcPts val="5599"/>
              </a:lnSpc>
              <a:spcBef>
                <a:spcPct val="0"/>
              </a:spcBef>
            </a:pPr>
            <a:r>
              <a:rPr lang="en-US" b="true" sz="3999">
                <a:solidFill>
                  <a:srgbClr val="000000"/>
                </a:solidFill>
                <a:latin typeface="Verdana Pro Bold"/>
                <a:ea typeface="Verdana Pro Bold"/>
                <a:cs typeface="Verdana Pro Bold"/>
                <a:sym typeface="Verdana Pro Bold"/>
              </a:rPr>
              <a:t>Voimavaroja</a:t>
            </a:r>
          </a:p>
          <a:p>
            <a:pPr algn="ctr">
              <a:lnSpc>
                <a:spcPts val="5599"/>
              </a:lnSpc>
              <a:spcBef>
                <a:spcPct val="0"/>
              </a:spcBef>
            </a:pPr>
            <a:r>
              <a:rPr lang="en-US" b="true" sz="3999">
                <a:solidFill>
                  <a:srgbClr val="000000"/>
                </a:solidFill>
                <a:latin typeface="Verdana Pro Bold"/>
                <a:ea typeface="Verdana Pro Bold"/>
                <a:cs typeface="Verdana Pro Bold"/>
                <a:sym typeface="Verdana Pro Bold"/>
              </a:rPr>
              <a:t> ja auttaa</a:t>
            </a:r>
          </a:p>
          <a:p>
            <a:pPr algn="ctr">
              <a:lnSpc>
                <a:spcPts val="5599"/>
              </a:lnSpc>
              <a:spcBef>
                <a:spcPct val="0"/>
              </a:spcBef>
            </a:pPr>
            <a:r>
              <a:rPr lang="en-US" b="true" sz="3999">
                <a:solidFill>
                  <a:srgbClr val="000000"/>
                </a:solidFill>
                <a:latin typeface="Verdana Pro Bold"/>
                <a:ea typeface="Verdana Pro Bold"/>
                <a:cs typeface="Verdana Pro Bold"/>
                <a:sym typeface="Verdana Pro Bold"/>
              </a:rPr>
              <a:t> jaksamaan </a:t>
            </a:r>
          </a:p>
          <a:p>
            <a:pPr algn="ctr">
              <a:lnSpc>
                <a:spcPts val="5599"/>
              </a:lnSpc>
              <a:spcBef>
                <a:spcPct val="0"/>
              </a:spcBef>
            </a:pPr>
            <a:r>
              <a:rPr lang="en-US" b="true" sz="3999">
                <a:solidFill>
                  <a:srgbClr val="000000"/>
                </a:solidFill>
                <a:latin typeface="Verdana Pro Bold"/>
                <a:ea typeface="Verdana Pro Bold"/>
                <a:cs typeface="Verdana Pro Bold"/>
                <a:sym typeface="Verdana Pro Bold"/>
              </a:rPr>
              <a:t>omaishoitajana</a:t>
            </a:r>
          </a:p>
        </p:txBody>
      </p:sp>
      <p:pic>
        <p:nvPicPr>
          <p:cNvPr name="Picture 4" id="4"/>
          <p:cNvPicPr>
            <a:picLocks noChangeAspect="true"/>
          </p:cNvPicPr>
          <p:nvPr/>
        </p:nvPicPr>
        <p:blipFill>
          <a:blip r:embed="rId4"/>
          <a:stretch>
            <a:fillRect/>
          </a:stretch>
        </p:blipFill>
        <p:spPr>
          <a:xfrm rot="0">
            <a:off x="3805" y="-1236677"/>
            <a:ext cx="19938320" cy="1078645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DAGB0le4zDA</dc:identifier>
  <dcterms:modified xsi:type="dcterms:W3CDTF">2011-08-01T06:04:30Z</dcterms:modified>
  <cp:revision>1</cp:revision>
  <dc:title>OH kyselyn video</dc:title>
</cp:coreProperties>
</file>