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9"/>
  </p:notesMasterIdLst>
  <p:sldIdLst>
    <p:sldId id="302" r:id="rId5"/>
    <p:sldId id="317" r:id="rId6"/>
    <p:sldId id="316" r:id="rId7"/>
    <p:sldId id="496" r:id="rId8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C000"/>
    <a:srgbClr val="00B050"/>
    <a:srgbClr val="9EE2F4"/>
    <a:srgbClr val="C00000"/>
    <a:srgbClr val="F22CD6"/>
    <a:srgbClr val="FF0066"/>
    <a:srgbClr val="F2CCCC"/>
    <a:srgbClr val="00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4CAA38-BBBA-4D18-B141-5DB56FDED76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B799B8CB-0AE4-40E7-9AA7-6C6A7A15FC4F}">
      <dgm:prSet phldrT="[Teksti]" custT="1"/>
      <dgm:spPr>
        <a:solidFill>
          <a:srgbClr val="FFC000">
            <a:alpha val="69804"/>
          </a:srgbClr>
        </a:solidFill>
        <a:ln>
          <a:solidFill>
            <a:srgbClr val="FFC000"/>
          </a:solidFill>
        </a:ln>
      </dgm:spPr>
      <dgm:t>
        <a:bodyPr/>
        <a:lstStyle/>
        <a:p>
          <a:r>
            <a:rPr lang="fi-FI" sz="1600" b="1" dirty="0">
              <a:ln>
                <a:noFill/>
              </a:ln>
              <a:solidFill>
                <a:schemeClr val="tx1"/>
              </a:solidFill>
            </a:rPr>
            <a:t>Neuvontaa tarvitseva asiakas</a:t>
          </a:r>
        </a:p>
      </dgm:t>
    </dgm:pt>
    <dgm:pt modelId="{B6BBB7C9-E37E-492D-88F1-4707B19D4980}" type="parTrans" cxnId="{C97D0439-83DD-4D3E-AD85-C6123E7D68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6BEC2156-DE48-42B0-8D7D-E15B1E1190D0}" type="sibTrans" cxnId="{C97D0439-83DD-4D3E-AD85-C6123E7D68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C0904C71-8CA7-4DE1-86A3-16BC18FADC36}">
      <dgm:prSet phldrT="[Teksti]" custT="1"/>
      <dgm:spPr>
        <a:solidFill>
          <a:srgbClr val="CC0000">
            <a:alpha val="69804"/>
          </a:srgbClr>
        </a:solidFill>
        <a:ln>
          <a:solidFill>
            <a:srgbClr val="CC0000"/>
          </a:solidFill>
        </a:ln>
      </dgm:spPr>
      <dgm:t>
        <a:bodyPr/>
        <a:lstStyle/>
        <a:p>
          <a:r>
            <a:rPr lang="fi-FI" sz="1600" b="1" dirty="0">
              <a:ln>
                <a:noFill/>
              </a:ln>
              <a:solidFill>
                <a:schemeClr val="tx1"/>
              </a:solidFill>
            </a:rPr>
            <a:t>Ohjausta ja neuvontaa tarvitseva  kuntoutuja</a:t>
          </a:r>
        </a:p>
      </dgm:t>
    </dgm:pt>
    <dgm:pt modelId="{6D84AAB2-BA62-4B76-AAFF-1BF09493CB35}" type="parTrans" cxnId="{92603ED3-4E5A-4B74-9189-9FF7B0619EC1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0D10F55C-3B81-4F72-ACD5-7368434040B6}" type="sibTrans" cxnId="{92603ED3-4E5A-4B74-9189-9FF7B0619EC1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A7411846-C0FB-4F45-B6A4-BD9295C96D37}">
      <dgm:prSet phldrT="[Teksti]" custT="1"/>
      <dgm:spPr>
        <a:solidFill>
          <a:srgbClr val="CC0000">
            <a:alpha val="20000"/>
          </a:srgbClr>
        </a:solidFill>
        <a:ln w="38100">
          <a:solidFill>
            <a:srgbClr val="C00000"/>
          </a:solidFill>
        </a:ln>
      </dgm:spPr>
      <dgm:t>
        <a:bodyPr lIns="144000" tIns="252000" rIns="144000" bIns="252000" anchor="ctr" anchorCtr="0"/>
        <a:lstStyle/>
        <a:p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Ensijäsennyksen (</a:t>
          </a:r>
          <a:r>
            <a:rPr lang="fi-FI" sz="1200" b="0" dirty="0">
              <a:ln>
                <a:noFill/>
              </a:ln>
              <a:solidFill>
                <a:schemeClr val="tx1"/>
              </a:solidFill>
            </a:rPr>
            <a:t>esim.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Terapianavigaattori, Whodas 2.0, Omaolo oirearvio)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jälkeen valitaan kuntoutus- ja hoitopolku.</a:t>
          </a:r>
        </a:p>
      </dgm:t>
    </dgm:pt>
    <dgm:pt modelId="{8F0A5EF7-DABB-44CE-ADF2-2F9290735DDA}" type="parTrans" cxnId="{4AF18C6D-D6FD-476D-961F-70FA5A813F03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DBA937E9-9E4D-4C97-982F-F514DA5E3B0B}" type="sibTrans" cxnId="{4AF18C6D-D6FD-476D-961F-70FA5A813F03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E729BBFA-0D77-41D8-A701-99A1A317AD23}">
      <dgm:prSet custT="1"/>
      <dgm:spPr>
        <a:solidFill>
          <a:srgbClr val="00B050">
            <a:alpha val="69804"/>
          </a:srgbClr>
        </a:solidFill>
        <a:ln>
          <a:solidFill>
            <a:srgbClr val="00B050"/>
          </a:solidFill>
        </a:ln>
        <a:effectLst>
          <a:softEdge rad="0"/>
        </a:effectLst>
      </dgm:spPr>
      <dgm:t>
        <a:bodyPr/>
        <a:lstStyle/>
        <a:p>
          <a:r>
            <a:rPr lang="fi-FI" sz="1600" b="1" dirty="0">
              <a:ln>
                <a:noFill/>
              </a:ln>
              <a:solidFill>
                <a:schemeClr val="tx1"/>
              </a:solidFill>
            </a:rPr>
            <a:t>Omatoiminen ja ennaltaehkäisevä toiminta</a:t>
          </a:r>
          <a:endParaRPr lang="fi-FI" sz="1600" dirty="0">
            <a:ln>
              <a:noFill/>
            </a:ln>
            <a:solidFill>
              <a:schemeClr val="tx1"/>
            </a:solidFill>
          </a:endParaRPr>
        </a:p>
      </dgm:t>
    </dgm:pt>
    <dgm:pt modelId="{00E51792-477B-4792-9FD4-AD3C7C133B16}" type="parTrans" cxnId="{E40BF5C7-1C1F-4EB4-9364-D202A54B2CE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98B64E44-28A3-48E0-BF52-7AD49A927DE9}" type="sibTrans" cxnId="{E40BF5C7-1C1F-4EB4-9364-D202A54B2CE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1B9FB762-793D-4E55-8F85-8F5B1AF97F86}">
      <dgm:prSet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Omatoiminen, itseohjautuva asukas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miettii omaa hyvinvointia, terveyttä ja arjessa selviytymistä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</dgm:t>
    </dgm:pt>
    <dgm:pt modelId="{1271D022-E752-45F4-BEBE-54FEF0311692}" type="parTrans" cxnId="{5B1175C8-7E94-49DC-A918-37F105BB43A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4E94F9A3-90B6-41A1-82E6-97D203384D57}" type="sibTrans" cxnId="{5B1175C8-7E94-49DC-A918-37F105BB43A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C9C1DA46-41BF-4099-9334-75AD54B3C9CB}">
      <dgm:prSet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	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  <a:sym typeface="Wingdings" panose="05000000000000000000" pitchFamily="2" charset="2"/>
            </a:rPr>
            <a:t>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Kunto-Nappi tai Soiten chat, puhelin ja muut palvelut</a:t>
          </a:r>
          <a:r>
            <a:rPr lang="fi-FI" sz="1400" b="0" kern="1200" dirty="0">
              <a:ln>
                <a:noFill/>
              </a:ln>
              <a:solidFill>
                <a:schemeClr val="tx1"/>
              </a:solidFill>
            </a:rPr>
            <a:t>.</a:t>
          </a:r>
        </a:p>
      </dgm:t>
    </dgm:pt>
    <dgm:pt modelId="{19436249-0799-4DD1-A239-4F8E7C092430}" type="parTrans" cxnId="{E4FAC085-FC14-4614-A8AD-B6DC52C07D4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18E37D1B-48CC-4ABA-9EF3-ACE2E4F256D6}" type="sibTrans" cxnId="{E4FAC085-FC14-4614-A8AD-B6DC52C07D4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9786E6E1-D165-4256-8C88-10F4B959F5B6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 Neuvotaan tiedon äärelle esim. Tarmoa.fi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ja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Lähellä.fi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–palvelu.</a:t>
          </a:r>
        </a:p>
      </dgm:t>
    </dgm:pt>
    <dgm:pt modelId="{614B5D89-D31C-4821-84A5-C91D678DA6CE}" type="parTrans" cxnId="{B51F89E0-AB20-4561-BE70-0F83BF91541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49A1C5AD-BAE8-4A8C-8379-8A263B3B0E04}" type="sibTrans" cxnId="{B51F89E0-AB20-4561-BE70-0F83BF91541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3655BEA4-8A94-4C5F-B0F3-125B5D5F70D2}">
      <dgm:prSet phldrT="[Teksti]" custT="1"/>
      <dgm:spPr>
        <a:solidFill>
          <a:srgbClr val="CC0000">
            <a:alpha val="20000"/>
          </a:srgbClr>
        </a:solidFill>
        <a:ln w="38100">
          <a:solidFill>
            <a:srgbClr val="C00000"/>
          </a:solidFill>
        </a:ln>
      </dgm:spPr>
      <dgm:t>
        <a:bodyPr lIns="144000" tIns="252000" rIns="144000" bIns="252000" anchor="ctr" anchorCtr="0"/>
        <a:lstStyle/>
        <a:p>
          <a:r>
            <a:rPr lang="fi-FI" sz="1200" dirty="0">
              <a:ln>
                <a:noFill/>
              </a:ln>
              <a:solidFill>
                <a:schemeClr val="tx1"/>
              </a:solidFill>
            </a:rPr>
            <a:t>Ohjataan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omakuntoutukseen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sekä itsenäiseen työskentelyyn ja kontaktoidaan kuntoutujaa työskentelyn aikana.</a:t>
          </a:r>
        </a:p>
      </dgm:t>
    </dgm:pt>
    <dgm:pt modelId="{28FC2BCF-488D-4D05-A3A2-F03A3A1C3A7A}" type="parTrans" cxnId="{DDE2A9FA-FCD3-42FD-BE7E-AC43AA3C7279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F235CAB4-9CD4-4D90-876E-0595534790C6}" type="sibTrans" cxnId="{DDE2A9FA-FCD3-42FD-BE7E-AC43AA3C7279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CD706105-C269-485E-960B-3A80E2BD97B2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i-FI" sz="1200" dirty="0">
              <a:ln>
                <a:noFill/>
              </a:ln>
              <a:solidFill>
                <a:schemeClr val="tx1"/>
              </a:solidFill>
            </a:rPr>
            <a:t>Asiakkaan alkuun ohjaaminen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puhelimitse, chatissa,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hoitokäynnin tai muun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tapaamisen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yhteydessä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 Alkuarvio, ensijäsennys, </a:t>
          </a:r>
          <a:r>
            <a:rPr lang="fi-FI" sz="1200" b="0" dirty="0">
              <a:ln>
                <a:noFill/>
              </a:ln>
              <a:solidFill>
                <a:schemeClr val="tx1"/>
              </a:solidFill>
            </a:rPr>
            <a:t>haastatellaan asiakasta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tilanteesta. </a:t>
          </a:r>
        </a:p>
      </dgm:t>
    </dgm:pt>
    <dgm:pt modelId="{0A47EAD7-6FB7-4DB8-8FE4-4E79410005A1}" type="parTrans" cxnId="{AE24F6C1-EE2F-4C8E-90DC-BB11ED61E61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EC389D5E-65B6-4B99-8C18-8DB2101F5A77}" type="sibTrans" cxnId="{AE24F6C1-EE2F-4C8E-90DC-BB11ED61E61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7ACDBF5B-AFB2-401B-8FC2-999C34E95092}">
      <dgm:prSet phldrT="[Teksti]" custT="1"/>
      <dgm:spPr>
        <a:solidFill>
          <a:srgbClr val="CC0000">
            <a:alpha val="20000"/>
          </a:srgbClr>
        </a:solidFill>
        <a:ln w="38100">
          <a:solidFill>
            <a:srgbClr val="C00000"/>
          </a:solidFill>
        </a:ln>
      </dgm:spPr>
      <dgm:t>
        <a:bodyPr lIns="144000" tIns="252000" rIns="144000" bIns="252000" anchor="ctr" anchorCtr="0"/>
        <a:lstStyle/>
        <a:p>
          <a:r>
            <a:rPr lang="fi-FI" sz="1200" dirty="0">
              <a:ln>
                <a:noFill/>
              </a:ln>
              <a:solidFill>
                <a:schemeClr val="tx1"/>
              </a:solidFill>
            </a:rPr>
            <a:t>Kontaktoidaan kuntoutujaa 1-3 kertaa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suunnitelmallisesti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tietyn aikajakson aikana, organisaation määrittelemien ohjeiden mukaan.</a:t>
          </a:r>
        </a:p>
      </dgm:t>
    </dgm:pt>
    <dgm:pt modelId="{CC08E188-F205-4EF7-AB71-9B1DFE9D918E}" type="parTrans" cxnId="{FDEF0D16-A740-47F1-AE0C-2580DBA0A3A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96696303-A3E7-4AE0-B553-DCDA2130C817}" type="sibTrans" cxnId="{FDEF0D16-A740-47F1-AE0C-2580DBA0A3A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44BEB06A-44D6-49EC-87C3-E5EE51D73223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Apuna voi käyttää esim.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puheeksioton korttipakkaa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.</a:t>
          </a:r>
        </a:p>
      </dgm:t>
    </dgm:pt>
    <dgm:pt modelId="{6BAF143B-5E4D-4455-AD34-EA1E9A670ED4}" type="parTrans" cxnId="{138AD40C-941D-4F24-AC82-9A3AEB2089CC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34B1E56F-79EE-420E-9058-23CFE286EDEB}" type="sibTrans" cxnId="{138AD40C-941D-4F24-AC82-9A3AEB2089CC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A7DB8558-0D9C-4C87-BEF5-F05DB4ADBD19}">
      <dgm:prSet phldrT="[Teksti]"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Etsii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erilaisilta palvelukanavilta neuvoja ja ohjeita.</a:t>
          </a:r>
        </a:p>
      </dgm:t>
    </dgm:pt>
    <dgm:pt modelId="{9BEC8284-BB88-437C-A311-763DAFF8E30E}" type="parTrans" cxnId="{3D98DC38-AE39-4C41-B554-D963E072CC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587ED7B7-9291-4D54-B6EB-C26D7A3FA5DF}" type="sibTrans" cxnId="{3D98DC38-AE39-4C41-B554-D963E072CC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36BB19F1-6E8D-467D-9A6F-F97240020129}">
      <dgm:prSet phldrT="[Teksti]"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Toteuttaa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löytämiään omatoimiohjeita ja työskentelee asian parissa.</a:t>
          </a:r>
        </a:p>
      </dgm:t>
    </dgm:pt>
    <dgm:pt modelId="{F98EF5B2-E0E5-4AB2-80AD-0E034A9D8C36}" type="parTrans" cxnId="{0E649F8F-D5C8-46A5-BED9-976CAC03F5E6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6514F586-6106-45EC-834F-061472B42349}" type="sibTrans" cxnId="{0E649F8F-D5C8-46A5-BED9-976CAC03F5E6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5A457A0B-20DE-44EC-9E8F-4EB58299DAF1}">
      <dgm:prSet phldrT="[Teksti]"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Arvioi omaa onnistumistaan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itsenäisesti.</a:t>
          </a:r>
        </a:p>
      </dgm:t>
    </dgm:pt>
    <dgm:pt modelId="{4E096D39-AC76-488B-A4C4-E02D5EE447D8}" type="parTrans" cxnId="{779FCEFC-06DF-4168-9277-C146245EAF3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0A20BF8F-202B-4CDE-B790-B6E89AF71392}" type="sibTrans" cxnId="{779FCEFC-06DF-4168-9277-C146245EAF3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5C163A86-5D4A-4E02-8C5F-34CE876741B1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Kunnan, seurakunnan, kolmannen sektorin palvelut.</a:t>
          </a:r>
          <a:endParaRPr lang="fi-FI" sz="1200" dirty="0">
            <a:ln>
              <a:noFill/>
            </a:ln>
            <a:solidFill>
              <a:schemeClr val="tx1"/>
            </a:solidFill>
          </a:endParaRPr>
        </a:p>
      </dgm:t>
    </dgm:pt>
    <dgm:pt modelId="{EC699E31-CF17-4079-ACFF-2E85F05453C7}" type="parTrans" cxnId="{3CBEE5BC-A125-4D3A-9AE5-0582867B4A1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E7290695-EA0C-4F74-95FF-B80D10DE4D3A}" type="sibTrans" cxnId="{3CBEE5BC-A125-4D3A-9AE5-0582867B4A1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FB57991B-D6D8-4ABF-9A7E-D28B2C6F8888}" type="pres">
      <dgm:prSet presAssocID="{B64CAA38-BBBA-4D18-B141-5DB56FDED76C}" presName="Name0" presStyleCnt="0">
        <dgm:presLayoutVars>
          <dgm:dir/>
          <dgm:animLvl val="lvl"/>
          <dgm:resizeHandles/>
        </dgm:presLayoutVars>
      </dgm:prSet>
      <dgm:spPr/>
    </dgm:pt>
    <dgm:pt modelId="{605ECE0D-F1EB-49FB-8012-1D69D86BB92F}" type="pres">
      <dgm:prSet presAssocID="{E729BBFA-0D77-41D8-A701-99A1A317AD23}" presName="linNode" presStyleCnt="0"/>
      <dgm:spPr/>
    </dgm:pt>
    <dgm:pt modelId="{B749B076-D5D1-4C04-A06C-8446D8FA357F}" type="pres">
      <dgm:prSet presAssocID="{E729BBFA-0D77-41D8-A701-99A1A317AD23}" presName="parentShp" presStyleLbl="node1" presStyleIdx="0" presStyleCnt="3" custScaleX="54118" custScaleY="1540170" custLinFactY="300000" custLinFactNeighborX="-782" custLinFactNeighborY="391666">
        <dgm:presLayoutVars>
          <dgm:bulletEnabled val="1"/>
        </dgm:presLayoutVars>
      </dgm:prSet>
      <dgm:spPr>
        <a:prstGeom prst="rect">
          <a:avLst/>
        </a:prstGeom>
      </dgm:spPr>
    </dgm:pt>
    <dgm:pt modelId="{D460BBD7-5B57-47A9-A502-6FBBC4E859A5}" type="pres">
      <dgm:prSet presAssocID="{E729BBFA-0D77-41D8-A701-99A1A317AD23}" presName="childShp" presStyleLbl="bgAccFollowNode1" presStyleIdx="0" presStyleCnt="3" custScaleX="126276" custScaleY="1999367" custLinFactY="300000" custLinFactNeighborX="-941" custLinFactNeighborY="381061">
        <dgm:presLayoutVars>
          <dgm:bulletEnabled val="1"/>
        </dgm:presLayoutVars>
      </dgm:prSet>
      <dgm:spPr/>
    </dgm:pt>
    <dgm:pt modelId="{201D544E-CA29-46AE-B64E-A3FDEB608271}" type="pres">
      <dgm:prSet presAssocID="{98B64E44-28A3-48E0-BF52-7AD49A927DE9}" presName="spacing" presStyleCnt="0"/>
      <dgm:spPr/>
    </dgm:pt>
    <dgm:pt modelId="{EB7D9C43-3991-4236-ACFD-0F828E4BCD86}" type="pres">
      <dgm:prSet presAssocID="{B799B8CB-0AE4-40E7-9AA7-6C6A7A15FC4F}" presName="linNode" presStyleCnt="0"/>
      <dgm:spPr/>
    </dgm:pt>
    <dgm:pt modelId="{635B8764-A190-490E-A57B-88B6EA78C64C}" type="pres">
      <dgm:prSet presAssocID="{B799B8CB-0AE4-40E7-9AA7-6C6A7A15FC4F}" presName="parentShp" presStyleLbl="node1" presStyleIdx="1" presStyleCnt="3" custScaleX="54118" custScaleY="1540170" custLinFactY="100000" custLinFactNeighborX="-981" custLinFactNeighborY="153216">
        <dgm:presLayoutVars>
          <dgm:bulletEnabled val="1"/>
        </dgm:presLayoutVars>
      </dgm:prSet>
      <dgm:spPr>
        <a:prstGeom prst="rect">
          <a:avLst/>
        </a:prstGeom>
      </dgm:spPr>
    </dgm:pt>
    <dgm:pt modelId="{481AC0AE-D23F-48C0-B038-9F5664D77AF7}" type="pres">
      <dgm:prSet presAssocID="{B799B8CB-0AE4-40E7-9AA7-6C6A7A15FC4F}" presName="childShp" presStyleLbl="bgAccFollowNode1" presStyleIdx="1" presStyleCnt="3" custScaleX="126276" custScaleY="2000000" custLinFactY="100000" custLinFactNeighborX="-1002" custLinFactNeighborY="151604">
        <dgm:presLayoutVars>
          <dgm:bulletEnabled val="1"/>
        </dgm:presLayoutVars>
      </dgm:prSet>
      <dgm:spPr/>
    </dgm:pt>
    <dgm:pt modelId="{F8ECF270-4517-41D1-A0A7-65C4D47F636C}" type="pres">
      <dgm:prSet presAssocID="{6BEC2156-DE48-42B0-8D7D-E15B1E1190D0}" presName="spacing" presStyleCnt="0"/>
      <dgm:spPr/>
    </dgm:pt>
    <dgm:pt modelId="{DC6402E1-4B08-43F6-A52B-EC0C22F97BB5}" type="pres">
      <dgm:prSet presAssocID="{C0904C71-8CA7-4DE1-86A3-16BC18FADC36}" presName="linNode" presStyleCnt="0"/>
      <dgm:spPr/>
    </dgm:pt>
    <dgm:pt modelId="{EDBC9BFE-ADFE-49E3-A466-1F8DBBCB475F}" type="pres">
      <dgm:prSet presAssocID="{C0904C71-8CA7-4DE1-86A3-16BC18FADC36}" presName="parentShp" presStyleLbl="node1" presStyleIdx="2" presStyleCnt="3" custScaleX="54118" custScaleY="1540170" custLinFactY="-89375" custLinFactNeighborX="-981" custLinFactNeighborY="-100000">
        <dgm:presLayoutVars>
          <dgm:bulletEnabled val="1"/>
        </dgm:presLayoutVars>
      </dgm:prSet>
      <dgm:spPr>
        <a:prstGeom prst="rect">
          <a:avLst/>
        </a:prstGeom>
      </dgm:spPr>
    </dgm:pt>
    <dgm:pt modelId="{017C2A03-978B-4CC4-A0B8-38D95C6C1B9E}" type="pres">
      <dgm:prSet presAssocID="{C0904C71-8CA7-4DE1-86A3-16BC18FADC36}" presName="childShp" presStyleLbl="bgAccFollowNode1" presStyleIdx="2" presStyleCnt="3" custScaleX="126276" custScaleY="2000000" custLinFactY="-77419" custLinFactNeighborX="-1563" custLinFactNeighborY="-100000">
        <dgm:presLayoutVars>
          <dgm:bulletEnabled val="1"/>
        </dgm:presLayoutVars>
      </dgm:prSet>
      <dgm:spPr/>
    </dgm:pt>
  </dgm:ptLst>
  <dgm:cxnLst>
    <dgm:cxn modelId="{138AD40C-941D-4F24-AC82-9A3AEB2089CC}" srcId="{B799B8CB-0AE4-40E7-9AA7-6C6A7A15FC4F}" destId="{44BEB06A-44D6-49EC-87C3-E5EE51D73223}" srcOrd="1" destOrd="0" parTransId="{6BAF143B-5E4D-4455-AD34-EA1E9A670ED4}" sibTransId="{34B1E56F-79EE-420E-9058-23CFE286EDEB}"/>
    <dgm:cxn modelId="{FDEF0D16-A740-47F1-AE0C-2580DBA0A3A4}" srcId="{C0904C71-8CA7-4DE1-86A3-16BC18FADC36}" destId="{7ACDBF5B-AFB2-401B-8FC2-999C34E95092}" srcOrd="1" destOrd="0" parTransId="{CC08E188-F205-4EF7-AB71-9B1DFE9D918E}" sibTransId="{96696303-A3E7-4AE0-B553-DCDA2130C817}"/>
    <dgm:cxn modelId="{2FE38318-4E58-4E2E-91DC-7C21936B2EB6}" type="presOf" srcId="{A7411846-C0FB-4F45-B6A4-BD9295C96D37}" destId="{017C2A03-978B-4CC4-A0B8-38D95C6C1B9E}" srcOrd="0" destOrd="0" presId="urn:microsoft.com/office/officeart/2005/8/layout/vList6"/>
    <dgm:cxn modelId="{CAC46638-6C3D-4824-B735-55A919FA371F}" type="presOf" srcId="{C9C1DA46-41BF-4099-9334-75AD54B3C9CB}" destId="{D460BBD7-5B57-47A9-A502-6FBBC4E859A5}" srcOrd="0" destOrd="4" presId="urn:microsoft.com/office/officeart/2005/8/layout/vList6"/>
    <dgm:cxn modelId="{3D98DC38-AE39-4C41-B554-D963E072CCBD}" srcId="{E729BBFA-0D77-41D8-A701-99A1A317AD23}" destId="{A7DB8558-0D9C-4C87-BEF5-F05DB4ADBD19}" srcOrd="1" destOrd="0" parTransId="{9BEC8284-BB88-437C-A311-763DAFF8E30E}" sibTransId="{587ED7B7-9291-4D54-B6EB-C26D7A3FA5DF}"/>
    <dgm:cxn modelId="{C97D0439-83DD-4D3E-AD85-C6123E7D68BD}" srcId="{B64CAA38-BBBA-4D18-B141-5DB56FDED76C}" destId="{B799B8CB-0AE4-40E7-9AA7-6C6A7A15FC4F}" srcOrd="1" destOrd="0" parTransId="{B6BBB7C9-E37E-492D-88F1-4707B19D4980}" sibTransId="{6BEC2156-DE48-42B0-8D7D-E15B1E1190D0}"/>
    <dgm:cxn modelId="{6756E443-AEA9-48FC-BF17-215271CF57B9}" type="presOf" srcId="{36BB19F1-6E8D-467D-9A6F-F97240020129}" destId="{D460BBD7-5B57-47A9-A502-6FBBC4E859A5}" srcOrd="0" destOrd="2" presId="urn:microsoft.com/office/officeart/2005/8/layout/vList6"/>
    <dgm:cxn modelId="{29A41E4B-B9DD-43A6-B026-F4DDDF4CDBE3}" type="presOf" srcId="{3655BEA4-8A94-4C5F-B0F3-125B5D5F70D2}" destId="{017C2A03-978B-4CC4-A0B8-38D95C6C1B9E}" srcOrd="0" destOrd="2" presId="urn:microsoft.com/office/officeart/2005/8/layout/vList6"/>
    <dgm:cxn modelId="{4AF18C6D-D6FD-476D-961F-70FA5A813F03}" srcId="{C0904C71-8CA7-4DE1-86A3-16BC18FADC36}" destId="{A7411846-C0FB-4F45-B6A4-BD9295C96D37}" srcOrd="0" destOrd="0" parTransId="{8F0A5EF7-DABB-44CE-ADF2-2F9290735DDA}" sibTransId="{DBA937E9-9E4D-4C97-982F-F514DA5E3B0B}"/>
    <dgm:cxn modelId="{E58A226E-AF81-453C-A784-D26F9AFB97D6}" type="presOf" srcId="{7ACDBF5B-AFB2-401B-8FC2-999C34E95092}" destId="{017C2A03-978B-4CC4-A0B8-38D95C6C1B9E}" srcOrd="0" destOrd="1" presId="urn:microsoft.com/office/officeart/2005/8/layout/vList6"/>
    <dgm:cxn modelId="{3835E372-B185-4AFC-9592-47D6465431B5}" type="presOf" srcId="{B799B8CB-0AE4-40E7-9AA7-6C6A7A15FC4F}" destId="{635B8764-A190-490E-A57B-88B6EA78C64C}" srcOrd="0" destOrd="0" presId="urn:microsoft.com/office/officeart/2005/8/layout/vList6"/>
    <dgm:cxn modelId="{D8555F74-5BD2-4102-90A6-A8BF3F4ED456}" type="presOf" srcId="{A7DB8558-0D9C-4C87-BEF5-F05DB4ADBD19}" destId="{D460BBD7-5B57-47A9-A502-6FBBC4E859A5}" srcOrd="0" destOrd="1" presId="urn:microsoft.com/office/officeart/2005/8/layout/vList6"/>
    <dgm:cxn modelId="{EE347356-A53D-4A21-9672-92C64C38AE45}" type="presOf" srcId="{E729BBFA-0D77-41D8-A701-99A1A317AD23}" destId="{B749B076-D5D1-4C04-A06C-8446D8FA357F}" srcOrd="0" destOrd="0" presId="urn:microsoft.com/office/officeart/2005/8/layout/vList6"/>
    <dgm:cxn modelId="{E4FAC085-FC14-4614-A8AD-B6DC52C07D4A}" srcId="{E729BBFA-0D77-41D8-A701-99A1A317AD23}" destId="{C9C1DA46-41BF-4099-9334-75AD54B3C9CB}" srcOrd="4" destOrd="0" parTransId="{19436249-0799-4DD1-A239-4F8E7C092430}" sibTransId="{18E37D1B-48CC-4ABA-9EF3-ACE2E4F256D6}"/>
    <dgm:cxn modelId="{6B37568C-0359-442C-AD39-FCCC1ED3CD31}" type="presOf" srcId="{C0904C71-8CA7-4DE1-86A3-16BC18FADC36}" destId="{EDBC9BFE-ADFE-49E3-A466-1F8DBBCB475F}" srcOrd="0" destOrd="0" presId="urn:microsoft.com/office/officeart/2005/8/layout/vList6"/>
    <dgm:cxn modelId="{0E649F8F-D5C8-46A5-BED9-976CAC03F5E6}" srcId="{E729BBFA-0D77-41D8-A701-99A1A317AD23}" destId="{36BB19F1-6E8D-467D-9A6F-F97240020129}" srcOrd="2" destOrd="0" parTransId="{F98EF5B2-E0E5-4AB2-80AD-0E034A9D8C36}" sibTransId="{6514F586-6106-45EC-834F-061472B42349}"/>
    <dgm:cxn modelId="{3555B9A7-57B6-4D18-97AE-794523654178}" type="presOf" srcId="{9786E6E1-D165-4256-8C88-10F4B959F5B6}" destId="{481AC0AE-D23F-48C0-B038-9F5664D77AF7}" srcOrd="0" destOrd="2" presId="urn:microsoft.com/office/officeart/2005/8/layout/vList6"/>
    <dgm:cxn modelId="{5D4C31AF-12E1-4AE5-A191-DF1422F44641}" type="presOf" srcId="{5C163A86-5D4A-4E02-8C5F-34CE876741B1}" destId="{481AC0AE-D23F-48C0-B038-9F5664D77AF7}" srcOrd="0" destOrd="3" presId="urn:microsoft.com/office/officeart/2005/8/layout/vList6"/>
    <dgm:cxn modelId="{3CBEE5BC-A125-4D3A-9AE5-0582867B4A14}" srcId="{B799B8CB-0AE4-40E7-9AA7-6C6A7A15FC4F}" destId="{5C163A86-5D4A-4E02-8C5F-34CE876741B1}" srcOrd="3" destOrd="0" parTransId="{EC699E31-CF17-4079-ACFF-2E85F05453C7}" sibTransId="{E7290695-EA0C-4F74-95FF-B80D10DE4D3A}"/>
    <dgm:cxn modelId="{AE24F6C1-EE2F-4C8E-90DC-BB11ED61E615}" srcId="{B799B8CB-0AE4-40E7-9AA7-6C6A7A15FC4F}" destId="{CD706105-C269-485E-960B-3A80E2BD97B2}" srcOrd="0" destOrd="0" parTransId="{0A47EAD7-6FB7-4DB8-8FE4-4E79410005A1}" sibTransId="{EC389D5E-65B6-4B99-8C18-8DB2101F5A77}"/>
    <dgm:cxn modelId="{FF58B5C7-2C5B-46B4-B690-9790CD0AD533}" type="presOf" srcId="{B64CAA38-BBBA-4D18-B141-5DB56FDED76C}" destId="{FB57991B-D6D8-4ABF-9A7E-D28B2C6F8888}" srcOrd="0" destOrd="0" presId="urn:microsoft.com/office/officeart/2005/8/layout/vList6"/>
    <dgm:cxn modelId="{E40BF5C7-1C1F-4EB4-9364-D202A54B2CE5}" srcId="{B64CAA38-BBBA-4D18-B141-5DB56FDED76C}" destId="{E729BBFA-0D77-41D8-A701-99A1A317AD23}" srcOrd="0" destOrd="0" parTransId="{00E51792-477B-4792-9FD4-AD3C7C133B16}" sibTransId="{98B64E44-28A3-48E0-BF52-7AD49A927DE9}"/>
    <dgm:cxn modelId="{5B1175C8-7E94-49DC-A918-37F105BB43AA}" srcId="{E729BBFA-0D77-41D8-A701-99A1A317AD23}" destId="{1B9FB762-793D-4E55-8F85-8F5B1AF97F86}" srcOrd="0" destOrd="0" parTransId="{1271D022-E752-45F4-BEBE-54FEF0311692}" sibTransId="{4E94F9A3-90B6-41A1-82E6-97D203384D57}"/>
    <dgm:cxn modelId="{92603ED3-4E5A-4B74-9189-9FF7B0619EC1}" srcId="{B64CAA38-BBBA-4D18-B141-5DB56FDED76C}" destId="{C0904C71-8CA7-4DE1-86A3-16BC18FADC36}" srcOrd="2" destOrd="0" parTransId="{6D84AAB2-BA62-4B76-AAFF-1BF09493CB35}" sibTransId="{0D10F55C-3B81-4F72-ACD5-7368434040B6}"/>
    <dgm:cxn modelId="{16FA5CD8-D70A-435A-AFC4-3889D574A7EA}" type="presOf" srcId="{44BEB06A-44D6-49EC-87C3-E5EE51D73223}" destId="{481AC0AE-D23F-48C0-B038-9F5664D77AF7}" srcOrd="0" destOrd="1" presId="urn:microsoft.com/office/officeart/2005/8/layout/vList6"/>
    <dgm:cxn modelId="{8D3D22DC-FBD2-4458-85F7-E4202A1D94A2}" type="presOf" srcId="{1B9FB762-793D-4E55-8F85-8F5B1AF97F86}" destId="{D460BBD7-5B57-47A9-A502-6FBBC4E859A5}" srcOrd="0" destOrd="0" presId="urn:microsoft.com/office/officeart/2005/8/layout/vList6"/>
    <dgm:cxn modelId="{B51F89E0-AB20-4561-BE70-0F83BF915410}" srcId="{B799B8CB-0AE4-40E7-9AA7-6C6A7A15FC4F}" destId="{9786E6E1-D165-4256-8C88-10F4B959F5B6}" srcOrd="2" destOrd="0" parTransId="{614B5D89-D31C-4821-84A5-C91D678DA6CE}" sibTransId="{49A1C5AD-BAE8-4A8C-8379-8A263B3B0E04}"/>
    <dgm:cxn modelId="{871B1BE4-D567-455B-9F31-D153D8048ABF}" type="presOf" srcId="{CD706105-C269-485E-960B-3A80E2BD97B2}" destId="{481AC0AE-D23F-48C0-B038-9F5664D77AF7}" srcOrd="0" destOrd="0" presId="urn:microsoft.com/office/officeart/2005/8/layout/vList6"/>
    <dgm:cxn modelId="{5FD081F4-66D6-4D33-9286-A580475289B8}" type="presOf" srcId="{5A457A0B-20DE-44EC-9E8F-4EB58299DAF1}" destId="{D460BBD7-5B57-47A9-A502-6FBBC4E859A5}" srcOrd="0" destOrd="3" presId="urn:microsoft.com/office/officeart/2005/8/layout/vList6"/>
    <dgm:cxn modelId="{DDE2A9FA-FCD3-42FD-BE7E-AC43AA3C7279}" srcId="{C0904C71-8CA7-4DE1-86A3-16BC18FADC36}" destId="{3655BEA4-8A94-4C5F-B0F3-125B5D5F70D2}" srcOrd="2" destOrd="0" parTransId="{28FC2BCF-488D-4D05-A3A2-F03A3A1C3A7A}" sibTransId="{F235CAB4-9CD4-4D90-876E-0595534790C6}"/>
    <dgm:cxn modelId="{779FCEFC-06DF-4168-9277-C146245EAF30}" srcId="{E729BBFA-0D77-41D8-A701-99A1A317AD23}" destId="{5A457A0B-20DE-44EC-9E8F-4EB58299DAF1}" srcOrd="3" destOrd="0" parTransId="{4E096D39-AC76-488B-A4C4-E02D5EE447D8}" sibTransId="{0A20BF8F-202B-4CDE-B790-B6E89AF71392}"/>
    <dgm:cxn modelId="{29AD5731-E4CC-4AD0-BFDE-751669FCD95E}" type="presParOf" srcId="{FB57991B-D6D8-4ABF-9A7E-D28B2C6F8888}" destId="{605ECE0D-F1EB-49FB-8012-1D69D86BB92F}" srcOrd="0" destOrd="0" presId="urn:microsoft.com/office/officeart/2005/8/layout/vList6"/>
    <dgm:cxn modelId="{2652ED5A-D9D6-493B-A846-830FA97D3D1C}" type="presParOf" srcId="{605ECE0D-F1EB-49FB-8012-1D69D86BB92F}" destId="{B749B076-D5D1-4C04-A06C-8446D8FA357F}" srcOrd="0" destOrd="0" presId="urn:microsoft.com/office/officeart/2005/8/layout/vList6"/>
    <dgm:cxn modelId="{2CC9E5CF-B1AA-4BC8-853A-4B5B45D5ED68}" type="presParOf" srcId="{605ECE0D-F1EB-49FB-8012-1D69D86BB92F}" destId="{D460BBD7-5B57-47A9-A502-6FBBC4E859A5}" srcOrd="1" destOrd="0" presId="urn:microsoft.com/office/officeart/2005/8/layout/vList6"/>
    <dgm:cxn modelId="{50630D52-541D-4892-AEC5-5E3A6410AD2E}" type="presParOf" srcId="{FB57991B-D6D8-4ABF-9A7E-D28B2C6F8888}" destId="{201D544E-CA29-46AE-B64E-A3FDEB608271}" srcOrd="1" destOrd="0" presId="urn:microsoft.com/office/officeart/2005/8/layout/vList6"/>
    <dgm:cxn modelId="{8CB4C6F8-B110-41DC-90A3-92CB160F1A5D}" type="presParOf" srcId="{FB57991B-D6D8-4ABF-9A7E-D28B2C6F8888}" destId="{EB7D9C43-3991-4236-ACFD-0F828E4BCD86}" srcOrd="2" destOrd="0" presId="urn:microsoft.com/office/officeart/2005/8/layout/vList6"/>
    <dgm:cxn modelId="{9E662A31-0B9B-4D7B-AB7C-552628D35F5E}" type="presParOf" srcId="{EB7D9C43-3991-4236-ACFD-0F828E4BCD86}" destId="{635B8764-A190-490E-A57B-88B6EA78C64C}" srcOrd="0" destOrd="0" presId="urn:microsoft.com/office/officeart/2005/8/layout/vList6"/>
    <dgm:cxn modelId="{088F9019-A109-458C-889F-B941833C808E}" type="presParOf" srcId="{EB7D9C43-3991-4236-ACFD-0F828E4BCD86}" destId="{481AC0AE-D23F-48C0-B038-9F5664D77AF7}" srcOrd="1" destOrd="0" presId="urn:microsoft.com/office/officeart/2005/8/layout/vList6"/>
    <dgm:cxn modelId="{7E62C714-54FA-44F3-824E-D95A0F2DB8EB}" type="presParOf" srcId="{FB57991B-D6D8-4ABF-9A7E-D28B2C6F8888}" destId="{F8ECF270-4517-41D1-A0A7-65C4D47F636C}" srcOrd="3" destOrd="0" presId="urn:microsoft.com/office/officeart/2005/8/layout/vList6"/>
    <dgm:cxn modelId="{D75B63BF-64C9-4A6D-AD10-420552AB558A}" type="presParOf" srcId="{FB57991B-D6D8-4ABF-9A7E-D28B2C6F8888}" destId="{DC6402E1-4B08-43F6-A52B-EC0C22F97BB5}" srcOrd="4" destOrd="0" presId="urn:microsoft.com/office/officeart/2005/8/layout/vList6"/>
    <dgm:cxn modelId="{7439113E-B0CD-40E5-B045-391C477BFD6D}" type="presParOf" srcId="{DC6402E1-4B08-43F6-A52B-EC0C22F97BB5}" destId="{EDBC9BFE-ADFE-49E3-A466-1F8DBBCB475F}" srcOrd="0" destOrd="0" presId="urn:microsoft.com/office/officeart/2005/8/layout/vList6"/>
    <dgm:cxn modelId="{416F57A6-FA53-4E87-A5C7-EBDB1E126533}" type="presParOf" srcId="{DC6402E1-4B08-43F6-A52B-EC0C22F97BB5}" destId="{017C2A03-978B-4CC4-A0B8-38D95C6C1B9E}" srcOrd="1" destOrd="0" presId="urn:microsoft.com/office/officeart/2005/8/layout/vList6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0BBD7-5B57-47A9-A502-6FBBC4E859A5}">
      <dsp:nvSpPr>
        <dsp:cNvPr id="0" name=""/>
        <dsp:cNvSpPr/>
      </dsp:nvSpPr>
      <dsp:spPr>
        <a:xfrm>
          <a:off x="1880324" y="612339"/>
          <a:ext cx="6300011" cy="1792147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20000"/>
          </a:srgb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252000" rIns="144000" bIns="252000" numCol="1" spcCol="1270" anchor="ctr" anchorCtr="0">
          <a:noAutofit/>
        </a:bodyPr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Omatoiminen, itseohjautuva asukas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miettii omaa hyvinvointia, terveyttä ja arjessa selviytymistä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Etsii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erilaisilta palvelukanavilta neuvoja ja ohjeita.</a:t>
          </a:r>
        </a:p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Toteuttaa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löytämiään omatoimiohjeita ja työskentelee asian parissa.</a:t>
          </a:r>
        </a:p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Arvioi omaa onnistumistaan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itsenäisesti.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	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  <a:sym typeface="Wingdings" panose="05000000000000000000" pitchFamily="2" charset="2"/>
            </a:rPr>
            <a:t>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Kunto-Nappi tai Soiten chat, puhelin ja muut palvelut</a:t>
          </a:r>
          <a:r>
            <a:rPr lang="fi-FI" sz="1400" b="0" kern="1200" dirty="0">
              <a:ln>
                <a:noFill/>
              </a:ln>
              <a:solidFill>
                <a:schemeClr val="tx1"/>
              </a:solidFill>
            </a:rPr>
            <a:t>.</a:t>
          </a:r>
        </a:p>
      </dsp:txBody>
      <dsp:txXfrm>
        <a:off x="1880324" y="836357"/>
        <a:ext cx="5627956" cy="1344111"/>
      </dsp:txXfrm>
    </dsp:sp>
    <dsp:sp modelId="{B749B076-D5D1-4C04-A06C-8446D8FA357F}">
      <dsp:nvSpPr>
        <dsp:cNvPr id="0" name=""/>
        <dsp:cNvSpPr/>
      </dsp:nvSpPr>
      <dsp:spPr>
        <a:xfrm>
          <a:off x="72614" y="827647"/>
          <a:ext cx="1799993" cy="1380542"/>
        </a:xfrm>
        <a:prstGeom prst="rect">
          <a:avLst/>
        </a:prstGeom>
        <a:solidFill>
          <a:srgbClr val="00B050">
            <a:alpha val="69804"/>
          </a:srgbClr>
        </a:solidFill>
        <a:ln w="19050" cap="flat" cmpd="sng" algn="ctr">
          <a:solidFill>
            <a:srgbClr val="00B050"/>
          </a:solidFill>
          <a:prstDash val="solid"/>
          <a:miter lim="800000"/>
        </a:ln>
        <a:effectLst>
          <a:softEdge rad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ln>
                <a:noFill/>
              </a:ln>
              <a:solidFill>
                <a:schemeClr val="tx1"/>
              </a:solidFill>
            </a:rPr>
            <a:t>Omatoiminen ja ennaltaehkäisevä toiminta</a:t>
          </a:r>
          <a:endParaRPr lang="fi-FI" sz="16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2614" y="827647"/>
        <a:ext cx="1799993" cy="1380542"/>
      </dsp:txXfrm>
    </dsp:sp>
    <dsp:sp modelId="{481AC0AE-D23F-48C0-B038-9F5664D77AF7}">
      <dsp:nvSpPr>
        <dsp:cNvPr id="0" name=""/>
        <dsp:cNvSpPr/>
      </dsp:nvSpPr>
      <dsp:spPr>
        <a:xfrm>
          <a:off x="1878295" y="2028503"/>
          <a:ext cx="6300011" cy="1792715"/>
        </a:xfrm>
        <a:prstGeom prst="rightArrow">
          <a:avLst>
            <a:gd name="adj1" fmla="val 75000"/>
            <a:gd name="adj2" fmla="val 50000"/>
          </a:avLst>
        </a:prstGeom>
        <a:solidFill>
          <a:srgbClr val="FFC000">
            <a:alpha val="20000"/>
          </a:srgbClr>
        </a:solid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252000" rIns="144000" bIns="2520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Asiakkaan alkuun ohjaaminen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puhelimitse, chatissa,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hoitokäynnin tai muun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tapaamisen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yhteydessä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Alkuarvio, ensijäsennys, 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haastatellaan asiakasta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tilanteesta. 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Apuna voi käyttää esim.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puheeksioton korttipakkaa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Neuvotaan tiedon äärelle esim. Tarmoa.fi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ja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Lähellä.fi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–palvelu.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Kunnan, seurakunnan, kolmannen sektorin palvelut.</a:t>
          </a:r>
          <a:endParaRPr lang="fi-FI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878295" y="2252592"/>
        <a:ext cx="5627743" cy="1344537"/>
      </dsp:txXfrm>
    </dsp:sp>
    <dsp:sp modelId="{635B8764-A190-490E-A57B-88B6EA78C64C}">
      <dsp:nvSpPr>
        <dsp:cNvPr id="0" name=""/>
        <dsp:cNvSpPr/>
      </dsp:nvSpPr>
      <dsp:spPr>
        <a:xfrm>
          <a:off x="62685" y="2236034"/>
          <a:ext cx="1799993" cy="1380542"/>
        </a:xfrm>
        <a:prstGeom prst="rect">
          <a:avLst/>
        </a:prstGeom>
        <a:solidFill>
          <a:srgbClr val="FFC000">
            <a:alpha val="69804"/>
          </a:srgbClr>
        </a:solidFill>
        <a:ln w="1905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ln>
                <a:noFill/>
              </a:ln>
              <a:solidFill>
                <a:schemeClr val="tx1"/>
              </a:solidFill>
            </a:rPr>
            <a:t>Neuvontaa tarvitseva asiakas</a:t>
          </a:r>
        </a:p>
      </dsp:txBody>
      <dsp:txXfrm>
        <a:off x="62685" y="2236034"/>
        <a:ext cx="1799993" cy="1380542"/>
      </dsp:txXfrm>
    </dsp:sp>
    <dsp:sp modelId="{017C2A03-978B-4CC4-A0B8-38D95C6C1B9E}">
      <dsp:nvSpPr>
        <dsp:cNvPr id="0" name=""/>
        <dsp:cNvSpPr/>
      </dsp:nvSpPr>
      <dsp:spPr>
        <a:xfrm>
          <a:off x="1859636" y="3445624"/>
          <a:ext cx="6300011" cy="1792715"/>
        </a:xfrm>
        <a:prstGeom prst="rightArrow">
          <a:avLst>
            <a:gd name="adj1" fmla="val 75000"/>
            <a:gd name="adj2" fmla="val 50000"/>
          </a:avLst>
        </a:prstGeom>
        <a:solidFill>
          <a:srgbClr val="CC0000">
            <a:alpha val="20000"/>
          </a:srgbClr>
        </a:solidFill>
        <a:ln w="381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252000" rIns="144000" bIns="25200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Ensijäsennyksen (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esim.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Terapianavigaattori, Whodas 2.0, Omaolo oirearvio)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jälkeen valitaan kuntoutus- ja hoitopolku.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Kontaktoidaan kuntoutujaa 1-3 kertaa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suunnitelmallisesti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tietyn aikajakson aikana, organisaation määrittelemien ohjeiden mukaan.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Ohjataan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omakuntoutukseen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sekä itsenäiseen työskentelyyn ja kontaktoidaan kuntoutujaa työskentelyn aikana.</a:t>
          </a:r>
        </a:p>
      </dsp:txBody>
      <dsp:txXfrm>
        <a:off x="1859636" y="3669713"/>
        <a:ext cx="5627743" cy="1344537"/>
      </dsp:txXfrm>
    </dsp:sp>
    <dsp:sp modelId="{EDBC9BFE-ADFE-49E3-A466-1F8DBBCB475F}">
      <dsp:nvSpPr>
        <dsp:cNvPr id="0" name=""/>
        <dsp:cNvSpPr/>
      </dsp:nvSpPr>
      <dsp:spPr>
        <a:xfrm>
          <a:off x="62685" y="3640993"/>
          <a:ext cx="1799993" cy="1380542"/>
        </a:xfrm>
        <a:prstGeom prst="rect">
          <a:avLst/>
        </a:prstGeom>
        <a:solidFill>
          <a:srgbClr val="CC0000">
            <a:alpha val="69804"/>
          </a:srgbClr>
        </a:solidFill>
        <a:ln w="1905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ln>
                <a:noFill/>
              </a:ln>
              <a:solidFill>
                <a:schemeClr val="tx1"/>
              </a:solidFill>
            </a:rPr>
            <a:t>Ohjausta ja neuvontaa tarvitseva  kuntoutuja</a:t>
          </a:r>
        </a:p>
      </dsp:txBody>
      <dsp:txXfrm>
        <a:off x="62685" y="3640993"/>
        <a:ext cx="1799993" cy="1380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F3A9-8EAF-46A0-A6B1-6E580FF87711}" type="datetimeFigureOut">
              <a:rPr lang="fi-FI" smtClean="0"/>
              <a:t>10.9.2025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1233488"/>
            <a:ext cx="44434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17A52-F18C-4D6C-B02F-3FB8CDA48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45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660558-12E8-2451-9365-F0887F863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416EF1-8CF5-978A-E78C-6AE5F7B18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007067-A8DD-FBC6-0C44-A5FD7988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5A7D9F-2A46-DB42-578A-CD14D640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4432" y="6356351"/>
            <a:ext cx="1425389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7AEF12-4D96-9862-4A78-2E05D48DE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193064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9FD9D-B7F5-EFAE-3636-262B966A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6F5F83A-7AC1-E8DE-5BD4-D6ECECECC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EE0AE1-998F-9C9C-63E3-9B756257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45509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33F395-8B5C-ACE7-19B3-96DF198B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6849D2-AF25-FE78-34D0-81E6E40DF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7059" y="6356353"/>
            <a:ext cx="5224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05435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7F054B7-C729-0691-FF1B-9A741E2CB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B3900AA-0106-275D-107A-D64F0001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80D3F5-518A-01CF-485C-98E8010E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6356351"/>
            <a:ext cx="96482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359D0A-C291-C31C-312C-4AE1999E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706" y="6356351"/>
            <a:ext cx="145564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0108B7B-F53A-FF3E-04F8-6BAD4F148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5609" y="6356351"/>
            <a:ext cx="4961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152455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4E77A-5734-E1B6-8AD3-1F4B2750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C47C2D-4C06-266F-3705-D4863E24F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C57B3D-606B-61C1-1839-12A57D2B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5900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0BA092-D38F-C186-3FFC-C7B75B87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42947" y="6356351"/>
            <a:ext cx="107240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0267237-1D15-AEB9-1A1B-29E320794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18765" y="6356353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81619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99C6F5-51A7-2C9C-950F-66D061E6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30B1AD-B922-93AC-44F1-BE7C9013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199815-D981-C6F1-D20D-DBB319DA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002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C8B74D-2692-AA74-C95F-54B56712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53EB17C-2BD1-CF57-BA46-E7B7CDDBA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1409" y="6356353"/>
            <a:ext cx="47098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410764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9480C5-CB70-53AB-765A-A5565006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36AEB1-F924-8D78-E1AE-9DDAF6446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8F0628-E8A7-2633-36EF-4E48BBF3F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9FE369-8897-192E-5093-A569AD2E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1EF14A-9D35-CA5A-01A4-B603B772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2776" y="6356351"/>
            <a:ext cx="109257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C897A-1074-5B6C-584C-8F9B16D61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92910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C14434-A169-A63D-8E06-1C8FC63D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941CD9-C7D8-56B7-3163-2F9AA76D7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16FE73-4258-16C1-A1D2-302258A64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5FD2BAF-87EF-B961-AAE8-9A7FF3ADC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BF559B-4C40-BDCF-0FAE-0C542FE17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9A370D6-1769-AAD1-E265-B7CBBFC3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18665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DD2921D-8BBD-94AA-9FB8-1458B74E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6684" y="6356351"/>
            <a:ext cx="1418666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2F34C30-727E-1054-3F3F-71479D15419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188510" y="6356353"/>
            <a:ext cx="48106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228350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AE14E4-4DA0-5B8A-1CA3-83AA0D48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4A766D2-200B-C8EE-6977-4856FD48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90968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56D9B0-FB48-E5A1-4193-B7C71682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1838" y="6356351"/>
            <a:ext cx="1203512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264F12-02CB-BDC3-9DF5-6F04498FB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1068" y="6356353"/>
            <a:ext cx="4750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10428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CC6A001-AF89-F4FF-151B-09E9FC8D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6568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AD52936-B6C1-CE7D-56A0-002D86BA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9877" y="6356351"/>
            <a:ext cx="143547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D326-81CE-6847-3619-5836CD46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5524" y="6365689"/>
            <a:ext cx="5103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61589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C3842A-2527-02C1-767B-38599982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732113-26B0-C7C8-E397-6D7AED13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07AF83-02C0-FF6F-EDEC-862B998E8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48C20D-74B7-BFC9-3180-D2B4F4EA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8585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67C73B7-1065-D10D-0581-74B96ED1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61412" y="6356351"/>
            <a:ext cx="1253938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C7BFEB-A9EC-8714-CFAA-CFFD539AE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76719" y="6356350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42259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C6DE66-8B7C-C5CB-F545-415BF0F3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2B52816-2E0F-5D11-0614-C11795F40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176950-BB0B-C005-3C6A-E638311EC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086E2E-D1FC-FCB3-E20D-EA608EAF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75765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F83254-4A8C-7512-34A4-EDD7BDD0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9585" y="6356351"/>
            <a:ext cx="1075765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18863E-264D-B699-D296-03121CD0A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7570" y="6356353"/>
            <a:ext cx="51636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167797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F0BC4EA-37CD-2BA7-1664-EF550C26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1722"/>
            <a:ext cx="7886700" cy="738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7FD4D8-78FC-FA0A-F59C-BA284C30D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16E7F2-C0B6-BC27-B7C2-7D7141DD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9106" y="6356353"/>
            <a:ext cx="49821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  <p:pic>
        <p:nvPicPr>
          <p:cNvPr id="5" name="Kuva 4" descr="Kuva, joka sisältää kohteen teksti, kuvakaappaus, Fontti, Sähkönsininen&#10;&#10;Tekoälyllä luotu sisältö voi olla virheellistä.">
            <a:extLst>
              <a:ext uri="{FF2B5EF4-FFF2-40B4-BE49-F238E27FC236}">
                <a16:creationId xmlns:a16="http://schemas.microsoft.com/office/drawing/2014/main" id="{CC4D8896-EA96-B134-7279-285E449BEB5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1" y="6353937"/>
            <a:ext cx="1472014" cy="369955"/>
          </a:xfrm>
          <a:prstGeom prst="rect">
            <a:avLst/>
          </a:prstGeom>
        </p:spPr>
      </p:pic>
      <p:pic>
        <p:nvPicPr>
          <p:cNvPr id="8" name="Kuva 7" descr="Kuva, joka sisältää kohteen Grafiikka, graafinen suunnittelu, animaatio, kuvakaappaus&#10;&#10;Tekoälyllä luotu sisältö voi olla virheellistä.">
            <a:extLst>
              <a:ext uri="{FF2B5EF4-FFF2-40B4-BE49-F238E27FC236}">
                <a16:creationId xmlns:a16="http://schemas.microsoft.com/office/drawing/2014/main" id="{6674589B-991E-535A-9435-413636BAB2C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39965" cy="105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5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oite.fi/palvelut-ja-yhteys/terveyden-ja-hyvinvoinnin-edistaminen/elintapavalmennuksen-palvelutarjotin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D6AF55A6-60BB-8F61-8A78-814C1251A6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342900"/>
            <a:r>
              <a:rPr lang="fi-FI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Keski-Pohjanmaan hva, RRF2, P4, I2 / 15.7.2025  Kirsi Vesasto</a:t>
            </a:r>
            <a:endParaRPr lang="fi-FI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599FE2B-FDC1-56AA-61F2-1BA65B085AA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5850" y="683512"/>
            <a:ext cx="7172325" cy="544512"/>
          </a:xfrm>
        </p:spPr>
        <p:txBody>
          <a:bodyPr>
            <a:normAutofit/>
          </a:bodyPr>
          <a:lstStyle/>
          <a:p>
            <a:pPr algn="ctr"/>
            <a:r>
              <a:rPr lang="fi-FI" sz="2100" dirty="0">
                <a:latin typeface="Calibri"/>
                <a:ea typeface="Calibri"/>
                <a:cs typeface="Calibri"/>
              </a:rPr>
              <a:t>Matalan kynnyksen kuntoutusneuvonnan liikennevalot </a:t>
            </a:r>
            <a:endParaRPr lang="fi-FI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Sisällön paikkamerkki 8" descr="Matalan kynnyksen kuntoutusneuvonta on kuvattu liikennevalovärein siten, että omatoiminen tekeminen on vihreä, hiukan neuvontaa tarvitseva keltaisella ja eniten työntekijän työpanosta tarvitseva punaisella värillä.">
            <a:extLst>
              <a:ext uri="{FF2B5EF4-FFF2-40B4-BE49-F238E27FC236}">
                <a16:creationId xmlns:a16="http://schemas.microsoft.com/office/drawing/2014/main" id="{4AB2FAB9-2E65-BCA6-31D0-8AFB4A38CD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29082219"/>
              </p:ext>
            </p:extLst>
          </p:nvPr>
        </p:nvGraphicFramePr>
        <p:xfrm>
          <a:off x="410368" y="566531"/>
          <a:ext cx="8323263" cy="5399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52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74B1E-5A4E-96C4-79A6-4D05D1268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9B65EF71-D840-DE7F-F4B1-B010563A1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65224" y="6451519"/>
            <a:ext cx="5103159" cy="273844"/>
          </a:xfrm>
        </p:spPr>
        <p:txBody>
          <a:bodyPr/>
          <a:lstStyle/>
          <a:p>
            <a:pPr defTabSz="342900">
              <a:defRPr/>
            </a:pPr>
            <a:r>
              <a:rPr lang="fi-FI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Keski-Pohjanmaan hva, RRF2, P4,I2 / 15.7.2025 Kirsi Vesasto</a:t>
            </a:r>
            <a:endParaRPr lang="fi-FI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C204D2A7-8FA1-C7DD-09E9-7ED2F13ADC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32434" y="594763"/>
            <a:ext cx="5335949" cy="4182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Omatoiminen ja ennaltaehkäisevä toiminta</a:t>
            </a:r>
            <a:endParaRPr kumimoji="0" lang="fi-FI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9ADA0B7B-DFFE-409E-EA3F-8964E85DE1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3119" y="1121908"/>
            <a:ext cx="7914578" cy="4879973"/>
            <a:chOff x="357809" y="1360447"/>
            <a:chExt cx="7914578" cy="4879973"/>
          </a:xfrm>
        </p:grpSpPr>
        <p:sp>
          <p:nvSpPr>
            <p:cNvPr id="16" name="Tekstiruutu 15">
              <a:extLst>
                <a:ext uri="{FF2B5EF4-FFF2-40B4-BE49-F238E27FC236}">
                  <a16:creationId xmlns:a16="http://schemas.microsoft.com/office/drawing/2014/main" id="{F694F1A1-29D3-B6F9-C9A0-E1295F997324}"/>
                </a:ext>
              </a:extLst>
            </p:cNvPr>
            <p:cNvSpPr txBox="1"/>
            <p:nvPr/>
          </p:nvSpPr>
          <p:spPr>
            <a:xfrm>
              <a:off x="6501940" y="5375980"/>
              <a:ext cx="1591819" cy="864440"/>
            </a:xfrm>
            <a:prstGeom prst="rect">
              <a:avLst/>
            </a:prstGeom>
            <a:gradFill flip="none" rotWithShape="1">
              <a:gsLst>
                <a:gs pos="21000">
                  <a:srgbClr val="FFC000">
                    <a:tint val="66000"/>
                    <a:satMod val="160000"/>
                  </a:srgbClr>
                </a:gs>
                <a:gs pos="50000">
                  <a:srgbClr val="00B050">
                    <a:alpha val="20000"/>
                  </a:srgbClr>
                </a:gs>
                <a:gs pos="75000">
                  <a:srgbClr val="FFC000">
                    <a:alpha val="20000"/>
                  </a:srgbClr>
                </a:gs>
              </a:gsLst>
              <a:lin ang="2700000" scaled="1"/>
              <a:tileRect/>
            </a:gradFill>
            <a:ln w="57150">
              <a:solidFill>
                <a:srgbClr val="FFC000"/>
              </a:solidFill>
              <a:prstDash val="dash"/>
            </a:ln>
          </p:spPr>
          <p:txBody>
            <a:bodyPr wrap="square" lIns="108000" tIns="108000" rIns="108000" bIns="108000" rtlCol="0">
              <a:spAutoFit/>
            </a:bodyPr>
            <a:lstStyle/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fi-FI" sz="1050" b="1" dirty="0"/>
                <a:t>Kunto-Nappi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fi-FI" sz="1050" b="1" dirty="0"/>
                <a:t>Soiten chat, puhelin ja muut palvelut</a:t>
              </a:r>
            </a:p>
          </p:txBody>
        </p:sp>
        <p:sp>
          <p:nvSpPr>
            <p:cNvPr id="17" name="Vapaamuotoinen: Muoto 16">
              <a:extLst>
                <a:ext uri="{FF2B5EF4-FFF2-40B4-BE49-F238E27FC236}">
                  <a16:creationId xmlns:a16="http://schemas.microsoft.com/office/drawing/2014/main" id="{F8C40DC6-915A-5198-340E-115FCFB22802}"/>
                </a:ext>
              </a:extLst>
            </p:cNvPr>
            <p:cNvSpPr/>
            <p:nvPr/>
          </p:nvSpPr>
          <p:spPr>
            <a:xfrm>
              <a:off x="357809" y="1360447"/>
              <a:ext cx="6810573" cy="834200"/>
            </a:xfrm>
            <a:custGeom>
              <a:avLst/>
              <a:gdLst>
                <a:gd name="connsiteX0" fmla="*/ 0 w 10175827"/>
                <a:gd name="connsiteY0" fmla="*/ 370362 h 1481447"/>
                <a:gd name="connsiteX1" fmla="*/ 9435104 w 10175827"/>
                <a:gd name="connsiteY1" fmla="*/ 370362 h 1481447"/>
                <a:gd name="connsiteX2" fmla="*/ 9435104 w 10175827"/>
                <a:gd name="connsiteY2" fmla="*/ 0 h 1481447"/>
                <a:gd name="connsiteX3" fmla="*/ 10175827 w 10175827"/>
                <a:gd name="connsiteY3" fmla="*/ 740724 h 1481447"/>
                <a:gd name="connsiteX4" fmla="*/ 9435104 w 10175827"/>
                <a:gd name="connsiteY4" fmla="*/ 1481447 h 1481447"/>
                <a:gd name="connsiteX5" fmla="*/ 9435104 w 10175827"/>
                <a:gd name="connsiteY5" fmla="*/ 1111085 h 1481447"/>
                <a:gd name="connsiteX6" fmla="*/ 0 w 10175827"/>
                <a:gd name="connsiteY6" fmla="*/ 1111085 h 1481447"/>
                <a:gd name="connsiteX7" fmla="*/ 0 w 10175827"/>
                <a:gd name="connsiteY7" fmla="*/ 370362 h 1481447"/>
                <a:gd name="connsiteX0" fmla="*/ 0 w 10413866"/>
                <a:gd name="connsiteY0" fmla="*/ 370362 h 1481447"/>
                <a:gd name="connsiteX1" fmla="*/ 9435104 w 10413866"/>
                <a:gd name="connsiteY1" fmla="*/ 370362 h 1481447"/>
                <a:gd name="connsiteX2" fmla="*/ 9435104 w 10413866"/>
                <a:gd name="connsiteY2" fmla="*/ 0 h 1481447"/>
                <a:gd name="connsiteX3" fmla="*/ 10413866 w 10413866"/>
                <a:gd name="connsiteY3" fmla="*/ 740724 h 1481447"/>
                <a:gd name="connsiteX4" fmla="*/ 9435104 w 10413866"/>
                <a:gd name="connsiteY4" fmla="*/ 1481447 h 1481447"/>
                <a:gd name="connsiteX5" fmla="*/ 9435104 w 10413866"/>
                <a:gd name="connsiteY5" fmla="*/ 1111085 h 1481447"/>
                <a:gd name="connsiteX6" fmla="*/ 0 w 10413866"/>
                <a:gd name="connsiteY6" fmla="*/ 1111085 h 1481447"/>
                <a:gd name="connsiteX7" fmla="*/ 0 w 10413866"/>
                <a:gd name="connsiteY7" fmla="*/ 370362 h 1481447"/>
                <a:gd name="connsiteX0" fmla="*/ 0 w 10413866"/>
                <a:gd name="connsiteY0" fmla="*/ 370362 h 1336022"/>
                <a:gd name="connsiteX1" fmla="*/ 9435104 w 10413866"/>
                <a:gd name="connsiteY1" fmla="*/ 370362 h 1336022"/>
                <a:gd name="connsiteX2" fmla="*/ 9435104 w 10413866"/>
                <a:gd name="connsiteY2" fmla="*/ 0 h 1336022"/>
                <a:gd name="connsiteX3" fmla="*/ 10413866 w 10413866"/>
                <a:gd name="connsiteY3" fmla="*/ 740724 h 1336022"/>
                <a:gd name="connsiteX4" fmla="*/ 9450973 w 10413866"/>
                <a:gd name="connsiteY4" fmla="*/ 1336022 h 1336022"/>
                <a:gd name="connsiteX5" fmla="*/ 9435104 w 10413866"/>
                <a:gd name="connsiteY5" fmla="*/ 1111085 h 1336022"/>
                <a:gd name="connsiteX6" fmla="*/ 0 w 10413866"/>
                <a:gd name="connsiteY6" fmla="*/ 1111085 h 1336022"/>
                <a:gd name="connsiteX7" fmla="*/ 0 w 10413866"/>
                <a:gd name="connsiteY7" fmla="*/ 370362 h 1336022"/>
                <a:gd name="connsiteX0" fmla="*/ 0 w 10413866"/>
                <a:gd name="connsiteY0" fmla="*/ 261294 h 1226954"/>
                <a:gd name="connsiteX1" fmla="*/ 9435104 w 10413866"/>
                <a:gd name="connsiteY1" fmla="*/ 261294 h 1226954"/>
                <a:gd name="connsiteX2" fmla="*/ 9435104 w 10413866"/>
                <a:gd name="connsiteY2" fmla="*/ 0 h 1226954"/>
                <a:gd name="connsiteX3" fmla="*/ 10413866 w 10413866"/>
                <a:gd name="connsiteY3" fmla="*/ 631656 h 1226954"/>
                <a:gd name="connsiteX4" fmla="*/ 9450973 w 10413866"/>
                <a:gd name="connsiteY4" fmla="*/ 1226954 h 1226954"/>
                <a:gd name="connsiteX5" fmla="*/ 9435104 w 10413866"/>
                <a:gd name="connsiteY5" fmla="*/ 1002017 h 1226954"/>
                <a:gd name="connsiteX6" fmla="*/ 0 w 10413866"/>
                <a:gd name="connsiteY6" fmla="*/ 1002017 h 1226954"/>
                <a:gd name="connsiteX7" fmla="*/ 0 w 10413866"/>
                <a:gd name="connsiteY7" fmla="*/ 261294 h 1226954"/>
                <a:gd name="connsiteX0" fmla="*/ 0 w 10413866"/>
                <a:gd name="connsiteY0" fmla="*/ 261294 h 1226954"/>
                <a:gd name="connsiteX1" fmla="*/ 9435104 w 10413866"/>
                <a:gd name="connsiteY1" fmla="*/ 261294 h 1226954"/>
                <a:gd name="connsiteX2" fmla="*/ 9435104 w 10413866"/>
                <a:gd name="connsiteY2" fmla="*/ 0 h 1226954"/>
                <a:gd name="connsiteX3" fmla="*/ 10413866 w 10413866"/>
                <a:gd name="connsiteY3" fmla="*/ 631656 h 1226954"/>
                <a:gd name="connsiteX4" fmla="*/ 9387495 w 10413866"/>
                <a:gd name="connsiteY4" fmla="*/ 1226954 h 1226954"/>
                <a:gd name="connsiteX5" fmla="*/ 9435104 w 10413866"/>
                <a:gd name="connsiteY5" fmla="*/ 1002017 h 1226954"/>
                <a:gd name="connsiteX6" fmla="*/ 0 w 10413866"/>
                <a:gd name="connsiteY6" fmla="*/ 1002017 h 1226954"/>
                <a:gd name="connsiteX7" fmla="*/ 0 w 10413866"/>
                <a:gd name="connsiteY7" fmla="*/ 261294 h 1226954"/>
                <a:gd name="connsiteX0" fmla="*/ 0 w 10413866"/>
                <a:gd name="connsiteY0" fmla="*/ 261294 h 1251191"/>
                <a:gd name="connsiteX1" fmla="*/ 9435104 w 10413866"/>
                <a:gd name="connsiteY1" fmla="*/ 261294 h 1251191"/>
                <a:gd name="connsiteX2" fmla="*/ 9435104 w 10413866"/>
                <a:gd name="connsiteY2" fmla="*/ 0 h 1251191"/>
                <a:gd name="connsiteX3" fmla="*/ 10413866 w 10413866"/>
                <a:gd name="connsiteY3" fmla="*/ 631656 h 1251191"/>
                <a:gd name="connsiteX4" fmla="*/ 9482711 w 10413866"/>
                <a:gd name="connsiteY4" fmla="*/ 1251191 h 1251191"/>
                <a:gd name="connsiteX5" fmla="*/ 9435104 w 10413866"/>
                <a:gd name="connsiteY5" fmla="*/ 1002017 h 1251191"/>
                <a:gd name="connsiteX6" fmla="*/ 0 w 10413866"/>
                <a:gd name="connsiteY6" fmla="*/ 1002017 h 1251191"/>
                <a:gd name="connsiteX7" fmla="*/ 0 w 10413866"/>
                <a:gd name="connsiteY7" fmla="*/ 261294 h 1251191"/>
                <a:gd name="connsiteX0" fmla="*/ 0 w 10413866"/>
                <a:gd name="connsiteY0" fmla="*/ 261294 h 1190598"/>
                <a:gd name="connsiteX1" fmla="*/ 9435104 w 10413866"/>
                <a:gd name="connsiteY1" fmla="*/ 261294 h 1190598"/>
                <a:gd name="connsiteX2" fmla="*/ 9435104 w 10413866"/>
                <a:gd name="connsiteY2" fmla="*/ 0 h 1190598"/>
                <a:gd name="connsiteX3" fmla="*/ 10413866 w 10413866"/>
                <a:gd name="connsiteY3" fmla="*/ 631656 h 1190598"/>
                <a:gd name="connsiteX4" fmla="*/ 9450971 w 10413866"/>
                <a:gd name="connsiteY4" fmla="*/ 1190598 h 1190598"/>
                <a:gd name="connsiteX5" fmla="*/ 9435104 w 10413866"/>
                <a:gd name="connsiteY5" fmla="*/ 1002017 h 1190598"/>
                <a:gd name="connsiteX6" fmla="*/ 0 w 10413866"/>
                <a:gd name="connsiteY6" fmla="*/ 1002017 h 1190598"/>
                <a:gd name="connsiteX7" fmla="*/ 0 w 10413866"/>
                <a:gd name="connsiteY7" fmla="*/ 261294 h 1190598"/>
                <a:gd name="connsiteX0" fmla="*/ 0 w 10413866"/>
                <a:gd name="connsiteY0" fmla="*/ 176463 h 1105767"/>
                <a:gd name="connsiteX1" fmla="*/ 9435104 w 10413866"/>
                <a:gd name="connsiteY1" fmla="*/ 176463 h 1105767"/>
                <a:gd name="connsiteX2" fmla="*/ 9435104 w 10413866"/>
                <a:gd name="connsiteY2" fmla="*/ 0 h 1105767"/>
                <a:gd name="connsiteX3" fmla="*/ 10413866 w 10413866"/>
                <a:gd name="connsiteY3" fmla="*/ 546825 h 1105767"/>
                <a:gd name="connsiteX4" fmla="*/ 9450971 w 10413866"/>
                <a:gd name="connsiteY4" fmla="*/ 1105767 h 1105767"/>
                <a:gd name="connsiteX5" fmla="*/ 9435104 w 10413866"/>
                <a:gd name="connsiteY5" fmla="*/ 917186 h 1105767"/>
                <a:gd name="connsiteX6" fmla="*/ 0 w 10413866"/>
                <a:gd name="connsiteY6" fmla="*/ 917186 h 1105767"/>
                <a:gd name="connsiteX7" fmla="*/ 0 w 10413866"/>
                <a:gd name="connsiteY7" fmla="*/ 176463 h 1105767"/>
                <a:gd name="connsiteX0" fmla="*/ 0 w 10318650"/>
                <a:gd name="connsiteY0" fmla="*/ 176463 h 1105767"/>
                <a:gd name="connsiteX1" fmla="*/ 9435104 w 10318650"/>
                <a:gd name="connsiteY1" fmla="*/ 176463 h 1105767"/>
                <a:gd name="connsiteX2" fmla="*/ 9435104 w 10318650"/>
                <a:gd name="connsiteY2" fmla="*/ 0 h 1105767"/>
                <a:gd name="connsiteX3" fmla="*/ 10318650 w 10318650"/>
                <a:gd name="connsiteY3" fmla="*/ 546825 h 1105767"/>
                <a:gd name="connsiteX4" fmla="*/ 9450971 w 10318650"/>
                <a:gd name="connsiteY4" fmla="*/ 1105767 h 1105767"/>
                <a:gd name="connsiteX5" fmla="*/ 9435104 w 10318650"/>
                <a:gd name="connsiteY5" fmla="*/ 917186 h 1105767"/>
                <a:gd name="connsiteX6" fmla="*/ 0 w 10318650"/>
                <a:gd name="connsiteY6" fmla="*/ 917186 h 1105767"/>
                <a:gd name="connsiteX7" fmla="*/ 0 w 10318650"/>
                <a:gd name="connsiteY7" fmla="*/ 176463 h 1105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18650" h="1105767">
                  <a:moveTo>
                    <a:pt x="0" y="176463"/>
                  </a:moveTo>
                  <a:lnTo>
                    <a:pt x="9435104" y="176463"/>
                  </a:lnTo>
                  <a:lnTo>
                    <a:pt x="9435104" y="0"/>
                  </a:lnTo>
                  <a:lnTo>
                    <a:pt x="10318650" y="546825"/>
                  </a:lnTo>
                  <a:lnTo>
                    <a:pt x="9450971" y="1105767"/>
                  </a:lnTo>
                  <a:lnTo>
                    <a:pt x="9435104" y="917186"/>
                  </a:lnTo>
                  <a:lnTo>
                    <a:pt x="0" y="917186"/>
                  </a:lnTo>
                  <a:lnTo>
                    <a:pt x="0" y="176463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144000" rIns="144000" bIns="144000" numCol="1" spcCol="1270" anchor="ctr" anchorCtr="0">
              <a:noAutofit/>
            </a:bodyPr>
            <a:lstStyle/>
            <a:p>
              <a:pPr lvl="0">
                <a:defRPr/>
              </a:pPr>
              <a:r>
                <a:rPr lang="fi-FI" sz="1200" b="1" dirty="0">
                  <a:solidFill>
                    <a:sysClr val="windowText" lastClr="000000"/>
                  </a:solidFill>
                </a:rPr>
                <a:t>Asukas miettii </a:t>
              </a:r>
              <a:r>
                <a:rPr lang="fi-FI" sz="1200" dirty="0">
                  <a:solidFill>
                    <a:sysClr val="windowText" lastClr="000000"/>
                  </a:solidFill>
                </a:rPr>
                <a:t>omaa hyvinvointia, terveyttä, arjessa selviytymistä, työ- ja toimintakykyä.</a:t>
              </a:r>
            </a:p>
          </p:txBody>
        </p:sp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8766E7C0-6C76-90BB-80EF-BDFB27DA4FB6}"/>
                </a:ext>
              </a:extLst>
            </p:cNvPr>
            <p:cNvSpPr/>
            <p:nvPr/>
          </p:nvSpPr>
          <p:spPr>
            <a:xfrm>
              <a:off x="975335" y="1971799"/>
              <a:ext cx="6810572" cy="844225"/>
            </a:xfrm>
            <a:custGeom>
              <a:avLst/>
              <a:gdLst>
                <a:gd name="connsiteX0" fmla="*/ 0 w 8547241"/>
                <a:gd name="connsiteY0" fmla="*/ 393813 h 1575252"/>
                <a:gd name="connsiteX1" fmla="*/ 7759615 w 8547241"/>
                <a:gd name="connsiteY1" fmla="*/ 393813 h 1575252"/>
                <a:gd name="connsiteX2" fmla="*/ 7759615 w 8547241"/>
                <a:gd name="connsiteY2" fmla="*/ 0 h 1575252"/>
                <a:gd name="connsiteX3" fmla="*/ 8547241 w 8547241"/>
                <a:gd name="connsiteY3" fmla="*/ 787626 h 1575252"/>
                <a:gd name="connsiteX4" fmla="*/ 7759615 w 8547241"/>
                <a:gd name="connsiteY4" fmla="*/ 1575252 h 1575252"/>
                <a:gd name="connsiteX5" fmla="*/ 7759615 w 8547241"/>
                <a:gd name="connsiteY5" fmla="*/ 1181439 h 1575252"/>
                <a:gd name="connsiteX6" fmla="*/ 0 w 8547241"/>
                <a:gd name="connsiteY6" fmla="*/ 1181439 h 1575252"/>
                <a:gd name="connsiteX7" fmla="*/ 0 w 8547241"/>
                <a:gd name="connsiteY7" fmla="*/ 393813 h 1575252"/>
                <a:gd name="connsiteX0" fmla="*/ 0 w 8547241"/>
                <a:gd name="connsiteY0" fmla="*/ 393813 h 1423939"/>
                <a:gd name="connsiteX1" fmla="*/ 7759615 w 8547241"/>
                <a:gd name="connsiteY1" fmla="*/ 393813 h 1423939"/>
                <a:gd name="connsiteX2" fmla="*/ 7759615 w 8547241"/>
                <a:gd name="connsiteY2" fmla="*/ 0 h 1423939"/>
                <a:gd name="connsiteX3" fmla="*/ 8547241 w 8547241"/>
                <a:gd name="connsiteY3" fmla="*/ 787626 h 1423939"/>
                <a:gd name="connsiteX4" fmla="*/ 7785591 w 8547241"/>
                <a:gd name="connsiteY4" fmla="*/ 1423939 h 1423939"/>
                <a:gd name="connsiteX5" fmla="*/ 7759615 w 8547241"/>
                <a:gd name="connsiteY5" fmla="*/ 1181439 h 1423939"/>
                <a:gd name="connsiteX6" fmla="*/ 0 w 8547241"/>
                <a:gd name="connsiteY6" fmla="*/ 1181439 h 1423939"/>
                <a:gd name="connsiteX7" fmla="*/ 0 w 8547241"/>
                <a:gd name="connsiteY7" fmla="*/ 393813 h 1423939"/>
                <a:gd name="connsiteX0" fmla="*/ 0 w 8547241"/>
                <a:gd name="connsiteY0" fmla="*/ 228744 h 1258870"/>
                <a:gd name="connsiteX1" fmla="*/ 7759615 w 8547241"/>
                <a:gd name="connsiteY1" fmla="*/ 228744 h 1258870"/>
                <a:gd name="connsiteX2" fmla="*/ 7759616 w 8547241"/>
                <a:gd name="connsiteY2" fmla="*/ 0 h 1258870"/>
                <a:gd name="connsiteX3" fmla="*/ 8547241 w 8547241"/>
                <a:gd name="connsiteY3" fmla="*/ 622557 h 1258870"/>
                <a:gd name="connsiteX4" fmla="*/ 7785591 w 8547241"/>
                <a:gd name="connsiteY4" fmla="*/ 1258870 h 1258870"/>
                <a:gd name="connsiteX5" fmla="*/ 7759615 w 8547241"/>
                <a:gd name="connsiteY5" fmla="*/ 1016370 h 1258870"/>
                <a:gd name="connsiteX6" fmla="*/ 0 w 8547241"/>
                <a:gd name="connsiteY6" fmla="*/ 1016370 h 1258870"/>
                <a:gd name="connsiteX7" fmla="*/ 0 w 8547241"/>
                <a:gd name="connsiteY7" fmla="*/ 228744 h 1258870"/>
                <a:gd name="connsiteX0" fmla="*/ 0 w 8547241"/>
                <a:gd name="connsiteY0" fmla="*/ 228744 h 1203846"/>
                <a:gd name="connsiteX1" fmla="*/ 7759615 w 8547241"/>
                <a:gd name="connsiteY1" fmla="*/ 228744 h 1203846"/>
                <a:gd name="connsiteX2" fmla="*/ 7759616 w 8547241"/>
                <a:gd name="connsiteY2" fmla="*/ 0 h 1203846"/>
                <a:gd name="connsiteX3" fmla="*/ 8547241 w 8547241"/>
                <a:gd name="connsiteY3" fmla="*/ 622557 h 1203846"/>
                <a:gd name="connsiteX4" fmla="*/ 7746628 w 8547241"/>
                <a:gd name="connsiteY4" fmla="*/ 1203846 h 1203846"/>
                <a:gd name="connsiteX5" fmla="*/ 7759615 w 8547241"/>
                <a:gd name="connsiteY5" fmla="*/ 1016370 h 1203846"/>
                <a:gd name="connsiteX6" fmla="*/ 0 w 8547241"/>
                <a:gd name="connsiteY6" fmla="*/ 1016370 h 1203846"/>
                <a:gd name="connsiteX7" fmla="*/ 0 w 8547241"/>
                <a:gd name="connsiteY7" fmla="*/ 228744 h 1203846"/>
                <a:gd name="connsiteX0" fmla="*/ 0 w 8547241"/>
                <a:gd name="connsiteY0" fmla="*/ 228744 h 1203846"/>
                <a:gd name="connsiteX1" fmla="*/ 7759615 w 8547241"/>
                <a:gd name="connsiteY1" fmla="*/ 228744 h 1203846"/>
                <a:gd name="connsiteX2" fmla="*/ 7759616 w 8547241"/>
                <a:gd name="connsiteY2" fmla="*/ 0 h 1203846"/>
                <a:gd name="connsiteX3" fmla="*/ 8547241 w 8547241"/>
                <a:gd name="connsiteY3" fmla="*/ 581290 h 1203846"/>
                <a:gd name="connsiteX4" fmla="*/ 7746628 w 8547241"/>
                <a:gd name="connsiteY4" fmla="*/ 1203846 h 1203846"/>
                <a:gd name="connsiteX5" fmla="*/ 7759615 w 8547241"/>
                <a:gd name="connsiteY5" fmla="*/ 1016370 h 1203846"/>
                <a:gd name="connsiteX6" fmla="*/ 0 w 8547241"/>
                <a:gd name="connsiteY6" fmla="*/ 1016370 h 1203846"/>
                <a:gd name="connsiteX7" fmla="*/ 0 w 8547241"/>
                <a:gd name="connsiteY7" fmla="*/ 228744 h 1203846"/>
                <a:gd name="connsiteX0" fmla="*/ 0 w 8547241"/>
                <a:gd name="connsiteY0" fmla="*/ 311278 h 1286380"/>
                <a:gd name="connsiteX1" fmla="*/ 7759615 w 8547241"/>
                <a:gd name="connsiteY1" fmla="*/ 311278 h 1286380"/>
                <a:gd name="connsiteX2" fmla="*/ 7837543 w 8547241"/>
                <a:gd name="connsiteY2" fmla="*/ 0 h 1286380"/>
                <a:gd name="connsiteX3" fmla="*/ 8547241 w 8547241"/>
                <a:gd name="connsiteY3" fmla="*/ 663824 h 1286380"/>
                <a:gd name="connsiteX4" fmla="*/ 7746628 w 8547241"/>
                <a:gd name="connsiteY4" fmla="*/ 1286380 h 1286380"/>
                <a:gd name="connsiteX5" fmla="*/ 7759615 w 8547241"/>
                <a:gd name="connsiteY5" fmla="*/ 1098904 h 1286380"/>
                <a:gd name="connsiteX6" fmla="*/ 0 w 8547241"/>
                <a:gd name="connsiteY6" fmla="*/ 1098904 h 1286380"/>
                <a:gd name="connsiteX7" fmla="*/ 0 w 8547241"/>
                <a:gd name="connsiteY7" fmla="*/ 311278 h 1286380"/>
                <a:gd name="connsiteX0" fmla="*/ 0 w 8716082"/>
                <a:gd name="connsiteY0" fmla="*/ 311278 h 1286380"/>
                <a:gd name="connsiteX1" fmla="*/ 7759615 w 8716082"/>
                <a:gd name="connsiteY1" fmla="*/ 311278 h 1286380"/>
                <a:gd name="connsiteX2" fmla="*/ 7837543 w 8716082"/>
                <a:gd name="connsiteY2" fmla="*/ 0 h 1286380"/>
                <a:gd name="connsiteX3" fmla="*/ 8716082 w 8716082"/>
                <a:gd name="connsiteY3" fmla="*/ 663824 h 1286380"/>
                <a:gd name="connsiteX4" fmla="*/ 7746628 w 8716082"/>
                <a:gd name="connsiteY4" fmla="*/ 1286380 h 1286380"/>
                <a:gd name="connsiteX5" fmla="*/ 7759615 w 8716082"/>
                <a:gd name="connsiteY5" fmla="*/ 1098904 h 1286380"/>
                <a:gd name="connsiteX6" fmla="*/ 0 w 8716082"/>
                <a:gd name="connsiteY6" fmla="*/ 1098904 h 1286380"/>
                <a:gd name="connsiteX7" fmla="*/ 0 w 8716082"/>
                <a:gd name="connsiteY7" fmla="*/ 311278 h 1286380"/>
                <a:gd name="connsiteX0" fmla="*/ 0 w 8716082"/>
                <a:gd name="connsiteY0" fmla="*/ 283767 h 1258869"/>
                <a:gd name="connsiteX1" fmla="*/ 7759615 w 8716082"/>
                <a:gd name="connsiteY1" fmla="*/ 283767 h 1258869"/>
                <a:gd name="connsiteX2" fmla="*/ 7772604 w 8716082"/>
                <a:gd name="connsiteY2" fmla="*/ 0 h 1258869"/>
                <a:gd name="connsiteX3" fmla="*/ 8716082 w 8716082"/>
                <a:gd name="connsiteY3" fmla="*/ 636313 h 1258869"/>
                <a:gd name="connsiteX4" fmla="*/ 7746628 w 8716082"/>
                <a:gd name="connsiteY4" fmla="*/ 1258869 h 1258869"/>
                <a:gd name="connsiteX5" fmla="*/ 7759615 w 8716082"/>
                <a:gd name="connsiteY5" fmla="*/ 1071393 h 1258869"/>
                <a:gd name="connsiteX6" fmla="*/ 0 w 8716082"/>
                <a:gd name="connsiteY6" fmla="*/ 1071393 h 1258869"/>
                <a:gd name="connsiteX7" fmla="*/ 0 w 8716082"/>
                <a:gd name="connsiteY7" fmla="*/ 283767 h 1258869"/>
                <a:gd name="connsiteX0" fmla="*/ 0 w 8508278"/>
                <a:gd name="connsiteY0" fmla="*/ 283767 h 1258869"/>
                <a:gd name="connsiteX1" fmla="*/ 7759615 w 8508278"/>
                <a:gd name="connsiteY1" fmla="*/ 283767 h 1258869"/>
                <a:gd name="connsiteX2" fmla="*/ 7772604 w 8508278"/>
                <a:gd name="connsiteY2" fmla="*/ 0 h 1258869"/>
                <a:gd name="connsiteX3" fmla="*/ 8508278 w 8508278"/>
                <a:gd name="connsiteY3" fmla="*/ 650069 h 1258869"/>
                <a:gd name="connsiteX4" fmla="*/ 7746628 w 8508278"/>
                <a:gd name="connsiteY4" fmla="*/ 1258869 h 1258869"/>
                <a:gd name="connsiteX5" fmla="*/ 7759615 w 8508278"/>
                <a:gd name="connsiteY5" fmla="*/ 1071393 h 1258869"/>
                <a:gd name="connsiteX6" fmla="*/ 0 w 8508278"/>
                <a:gd name="connsiteY6" fmla="*/ 1071393 h 1258869"/>
                <a:gd name="connsiteX7" fmla="*/ 0 w 8508278"/>
                <a:gd name="connsiteY7" fmla="*/ 283767 h 125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08278" h="1258869">
                  <a:moveTo>
                    <a:pt x="0" y="283767"/>
                  </a:moveTo>
                  <a:lnTo>
                    <a:pt x="7759615" y="283767"/>
                  </a:lnTo>
                  <a:cubicBezTo>
                    <a:pt x="7759615" y="207519"/>
                    <a:pt x="7772604" y="76248"/>
                    <a:pt x="7772604" y="0"/>
                  </a:cubicBezTo>
                  <a:lnTo>
                    <a:pt x="8508278" y="650069"/>
                  </a:lnTo>
                  <a:lnTo>
                    <a:pt x="7746628" y="1258869"/>
                  </a:lnTo>
                  <a:lnTo>
                    <a:pt x="7759615" y="1071393"/>
                  </a:lnTo>
                  <a:lnTo>
                    <a:pt x="0" y="1071393"/>
                  </a:lnTo>
                  <a:lnTo>
                    <a:pt x="0" y="283767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144000" rIns="144000" bIns="144000" numCol="1" spcCol="1270" anchor="ctr" anchorCtr="0">
              <a:noAutofit/>
            </a:bodyPr>
            <a:lstStyle/>
            <a:p>
              <a:pPr defTabSz="600075">
                <a:lnSpc>
                  <a:spcPct val="90000"/>
                </a:lnSpc>
                <a:spcBef>
                  <a:spcPct val="0"/>
                </a:spcBef>
              </a:pPr>
              <a:r>
                <a:rPr lang="fi-FI" sz="1200" b="1" dirty="0">
                  <a:solidFill>
                    <a:prstClr val="black"/>
                  </a:solidFill>
                </a:rPr>
                <a:t>Etsii </a:t>
              </a:r>
              <a:r>
                <a:rPr lang="fi-FI" sz="1200" dirty="0">
                  <a:solidFill>
                    <a:prstClr val="black"/>
                  </a:solidFill>
                </a:rPr>
                <a:t>erilaisilta palvelukanavilta neuvoja ja ohjeita tilanteeseen.</a:t>
              </a:r>
              <a:endParaRPr lang="fi-FI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Vapaamuotoinen: Muoto 18">
              <a:extLst>
                <a:ext uri="{FF2B5EF4-FFF2-40B4-BE49-F238E27FC236}">
                  <a16:creationId xmlns:a16="http://schemas.microsoft.com/office/drawing/2014/main" id="{531FFACE-35D7-881E-2FBE-C37AA2737BE8}"/>
                </a:ext>
              </a:extLst>
            </p:cNvPr>
            <p:cNvSpPr/>
            <p:nvPr/>
          </p:nvSpPr>
          <p:spPr>
            <a:xfrm>
              <a:off x="1401312" y="2802084"/>
              <a:ext cx="1765785" cy="3116208"/>
            </a:xfrm>
            <a:custGeom>
              <a:avLst/>
              <a:gdLst>
                <a:gd name="connsiteX0" fmla="*/ 0 w 2345528"/>
                <a:gd name="connsiteY0" fmla="*/ 0 h 3123230"/>
                <a:gd name="connsiteX1" fmla="*/ 2345528 w 2345528"/>
                <a:gd name="connsiteY1" fmla="*/ 0 h 3123230"/>
                <a:gd name="connsiteX2" fmla="*/ 2345528 w 2345528"/>
                <a:gd name="connsiteY2" fmla="*/ 3123230 h 3123230"/>
                <a:gd name="connsiteX3" fmla="*/ 0 w 2345528"/>
                <a:gd name="connsiteY3" fmla="*/ 3123230 h 3123230"/>
                <a:gd name="connsiteX4" fmla="*/ 0 w 2345528"/>
                <a:gd name="connsiteY4" fmla="*/ 0 h 312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5528" h="3123230">
                  <a:moveTo>
                    <a:pt x="0" y="0"/>
                  </a:moveTo>
                  <a:lnTo>
                    <a:pt x="2345528" y="0"/>
                  </a:lnTo>
                  <a:lnTo>
                    <a:pt x="2345528" y="3123230"/>
                  </a:lnTo>
                  <a:lnTo>
                    <a:pt x="0" y="3123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180000" rIns="54000" bIns="54000" numCol="1" spcCol="1270" anchor="t" anchorCtr="0">
              <a:noAutofit/>
            </a:bodyPr>
            <a:lstStyle/>
            <a:p>
              <a:pPr marL="128588" defTabSz="533400">
                <a:spcBef>
                  <a:spcPct val="0"/>
                </a:spcBef>
              </a:pPr>
              <a:r>
                <a:rPr lang="fi-FI" sz="1050" b="1" dirty="0">
                  <a:solidFill>
                    <a:schemeClr val="tx1"/>
                  </a:solidFill>
                </a:rPr>
                <a:t>Digitaalisia palveluita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Itse toteutettavia kuntoutusohjeita 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  <a:ea typeface="Calibri"/>
                  <a:cs typeface="Calibri"/>
                </a:rPr>
                <a:t>Tietoa sairaudesta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Linkkejä oppaisiin ja asiasisältöihin </a:t>
              </a:r>
              <a:endParaRPr lang="fi-FI" sz="1050" dirty="0">
                <a:solidFill>
                  <a:schemeClr val="tx1"/>
                </a:solidFill>
                <a:ea typeface="Calibri"/>
                <a:cs typeface="Calibri"/>
              </a:endParaRPr>
            </a:p>
            <a:p>
              <a:pPr marL="128588" defTabSz="533400">
                <a:spcBef>
                  <a:spcPct val="0"/>
                </a:spcBef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200978" indent="-72390" defTabSz="685800"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lang="fi-FI" sz="1050" dirty="0">
                  <a:solidFill>
                    <a:schemeClr val="tx1"/>
                  </a:solidFill>
                  <a:ea typeface="Calibri" panose="020F0502020204030204"/>
                  <a:cs typeface="Calibri" panose="020F0502020204030204"/>
                </a:rPr>
                <a:t>Soiten</a:t>
              </a:r>
            </a:p>
            <a:p>
              <a:pPr marL="128588" defTabSz="685800">
                <a:spcBef>
                  <a:spcPct val="0"/>
                </a:spcBef>
                <a:defRPr/>
              </a:pPr>
              <a:r>
                <a:rPr lang="fi-FI" sz="1050" dirty="0">
                  <a:solidFill>
                    <a:schemeClr val="tx1"/>
                  </a:solidFill>
                  <a:ea typeface="Calibri" panose="020F0502020204030204"/>
                  <a:cs typeface="Calibri" panose="020F0502020204030204"/>
                </a:rPr>
                <a:t>Elintapavalmennuksen palvelutarjotin</a:t>
              </a:r>
            </a:p>
            <a:p>
              <a:pPr marL="128588" defTabSz="685800">
                <a:spcBef>
                  <a:spcPct val="0"/>
                </a:spcBef>
                <a:defRPr/>
              </a:pPr>
              <a:r>
                <a:rPr lang="fi-FI" sz="1050" dirty="0">
                  <a:solidFill>
                    <a:schemeClr val="tx1"/>
                  </a:solidFill>
                </a:rPr>
                <a:t>(</a:t>
              </a:r>
              <a:r>
                <a:rPr lang="fi-FI" sz="1050" dirty="0">
                  <a:solidFill>
                    <a:schemeClr val="tx1"/>
                  </a:solidFill>
                  <a:hlinkClick r:id="rId2"/>
                </a:rPr>
                <a:t>https://soite.fi/palvelut-ja-yhteys/terveyden-ja-hyvinvoinnin-edistaminen/elintapavalmennuksen-palvelutarjotin/</a:t>
              </a:r>
              <a:r>
                <a:rPr lang="fi-FI" sz="1050" dirty="0">
                  <a:solidFill>
                    <a:schemeClr val="tx1"/>
                  </a:solidFill>
                </a:rPr>
                <a:t> )</a:t>
              </a:r>
            </a:p>
            <a:p>
              <a:pPr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i-FI" sz="900" dirty="0"/>
            </a:p>
          </p:txBody>
        </p:sp>
        <p:sp>
          <p:nvSpPr>
            <p:cNvPr id="20" name="Vapaamuotoinen: Muoto 19">
              <a:extLst>
                <a:ext uri="{FF2B5EF4-FFF2-40B4-BE49-F238E27FC236}">
                  <a16:creationId xmlns:a16="http://schemas.microsoft.com/office/drawing/2014/main" id="{2ECC16C1-9913-BE4E-AA21-4EB08FE5BB32}"/>
                </a:ext>
              </a:extLst>
            </p:cNvPr>
            <p:cNvSpPr/>
            <p:nvPr/>
          </p:nvSpPr>
          <p:spPr>
            <a:xfrm>
              <a:off x="4968062" y="2613468"/>
              <a:ext cx="3304325" cy="1346869"/>
            </a:xfrm>
            <a:custGeom>
              <a:avLst/>
              <a:gdLst>
                <a:gd name="connsiteX0" fmla="*/ 0 w 6099120"/>
                <a:gd name="connsiteY0" fmla="*/ 370362 h 1481447"/>
                <a:gd name="connsiteX1" fmla="*/ 5358397 w 6099120"/>
                <a:gd name="connsiteY1" fmla="*/ 370362 h 1481447"/>
                <a:gd name="connsiteX2" fmla="*/ 5358397 w 6099120"/>
                <a:gd name="connsiteY2" fmla="*/ 0 h 1481447"/>
                <a:gd name="connsiteX3" fmla="*/ 6099120 w 6099120"/>
                <a:gd name="connsiteY3" fmla="*/ 740724 h 1481447"/>
                <a:gd name="connsiteX4" fmla="*/ 5358397 w 6099120"/>
                <a:gd name="connsiteY4" fmla="*/ 1481447 h 1481447"/>
                <a:gd name="connsiteX5" fmla="*/ 5358397 w 6099120"/>
                <a:gd name="connsiteY5" fmla="*/ 1111085 h 1481447"/>
                <a:gd name="connsiteX6" fmla="*/ 0 w 6099120"/>
                <a:gd name="connsiteY6" fmla="*/ 1111085 h 1481447"/>
                <a:gd name="connsiteX7" fmla="*/ 0 w 6099120"/>
                <a:gd name="connsiteY7" fmla="*/ 370362 h 1481447"/>
                <a:gd name="connsiteX0" fmla="*/ 0 w 6099120"/>
                <a:gd name="connsiteY0" fmla="*/ 202497 h 1313582"/>
                <a:gd name="connsiteX1" fmla="*/ 5358397 w 6099120"/>
                <a:gd name="connsiteY1" fmla="*/ 202497 h 1313582"/>
                <a:gd name="connsiteX2" fmla="*/ 5358396 w 6099120"/>
                <a:gd name="connsiteY2" fmla="*/ 0 h 1313582"/>
                <a:gd name="connsiteX3" fmla="*/ 6099120 w 6099120"/>
                <a:gd name="connsiteY3" fmla="*/ 572859 h 1313582"/>
                <a:gd name="connsiteX4" fmla="*/ 5358397 w 6099120"/>
                <a:gd name="connsiteY4" fmla="*/ 1313582 h 1313582"/>
                <a:gd name="connsiteX5" fmla="*/ 5358397 w 6099120"/>
                <a:gd name="connsiteY5" fmla="*/ 943220 h 1313582"/>
                <a:gd name="connsiteX6" fmla="*/ 0 w 6099120"/>
                <a:gd name="connsiteY6" fmla="*/ 943220 h 1313582"/>
                <a:gd name="connsiteX7" fmla="*/ 0 w 6099120"/>
                <a:gd name="connsiteY7" fmla="*/ 202497 h 1313582"/>
                <a:gd name="connsiteX0" fmla="*/ 0 w 6099120"/>
                <a:gd name="connsiteY0" fmla="*/ 202497 h 1172223"/>
                <a:gd name="connsiteX1" fmla="*/ 5358397 w 6099120"/>
                <a:gd name="connsiteY1" fmla="*/ 202497 h 1172223"/>
                <a:gd name="connsiteX2" fmla="*/ 5358396 w 6099120"/>
                <a:gd name="connsiteY2" fmla="*/ 0 h 1172223"/>
                <a:gd name="connsiteX3" fmla="*/ 6099120 w 6099120"/>
                <a:gd name="connsiteY3" fmla="*/ 572859 h 1172223"/>
                <a:gd name="connsiteX4" fmla="*/ 5377730 w 6099120"/>
                <a:gd name="connsiteY4" fmla="*/ 1172223 h 1172223"/>
                <a:gd name="connsiteX5" fmla="*/ 5358397 w 6099120"/>
                <a:gd name="connsiteY5" fmla="*/ 943220 h 1172223"/>
                <a:gd name="connsiteX6" fmla="*/ 0 w 6099120"/>
                <a:gd name="connsiteY6" fmla="*/ 943220 h 1172223"/>
                <a:gd name="connsiteX7" fmla="*/ 0 w 6099120"/>
                <a:gd name="connsiteY7" fmla="*/ 202497 h 1172223"/>
                <a:gd name="connsiteX0" fmla="*/ 0 w 6099120"/>
                <a:gd name="connsiteY0" fmla="*/ 202497 h 1119213"/>
                <a:gd name="connsiteX1" fmla="*/ 5358397 w 6099120"/>
                <a:gd name="connsiteY1" fmla="*/ 202497 h 1119213"/>
                <a:gd name="connsiteX2" fmla="*/ 5358396 w 6099120"/>
                <a:gd name="connsiteY2" fmla="*/ 0 h 1119213"/>
                <a:gd name="connsiteX3" fmla="*/ 6099120 w 6099120"/>
                <a:gd name="connsiteY3" fmla="*/ 572859 h 1119213"/>
                <a:gd name="connsiteX4" fmla="*/ 5377730 w 6099120"/>
                <a:gd name="connsiteY4" fmla="*/ 1119213 h 1119213"/>
                <a:gd name="connsiteX5" fmla="*/ 5358397 w 6099120"/>
                <a:gd name="connsiteY5" fmla="*/ 943220 h 1119213"/>
                <a:gd name="connsiteX6" fmla="*/ 0 w 6099120"/>
                <a:gd name="connsiteY6" fmla="*/ 943220 h 1119213"/>
                <a:gd name="connsiteX7" fmla="*/ 0 w 6099120"/>
                <a:gd name="connsiteY7" fmla="*/ 202497 h 1119213"/>
                <a:gd name="connsiteX0" fmla="*/ 0 w 6099120"/>
                <a:gd name="connsiteY0" fmla="*/ 167157 h 1083873"/>
                <a:gd name="connsiteX1" fmla="*/ 5358397 w 6099120"/>
                <a:gd name="connsiteY1" fmla="*/ 167157 h 1083873"/>
                <a:gd name="connsiteX2" fmla="*/ 5358396 w 6099120"/>
                <a:gd name="connsiteY2" fmla="*/ 0 h 1083873"/>
                <a:gd name="connsiteX3" fmla="*/ 6099120 w 6099120"/>
                <a:gd name="connsiteY3" fmla="*/ 537519 h 1083873"/>
                <a:gd name="connsiteX4" fmla="*/ 5377730 w 6099120"/>
                <a:gd name="connsiteY4" fmla="*/ 1083873 h 1083873"/>
                <a:gd name="connsiteX5" fmla="*/ 5358397 w 6099120"/>
                <a:gd name="connsiteY5" fmla="*/ 907880 h 1083873"/>
                <a:gd name="connsiteX6" fmla="*/ 0 w 6099120"/>
                <a:gd name="connsiteY6" fmla="*/ 907880 h 1083873"/>
                <a:gd name="connsiteX7" fmla="*/ 0 w 6099120"/>
                <a:gd name="connsiteY7" fmla="*/ 167157 h 1083873"/>
                <a:gd name="connsiteX0" fmla="*/ 0 w 6427802"/>
                <a:gd name="connsiteY0" fmla="*/ 167157 h 1083873"/>
                <a:gd name="connsiteX1" fmla="*/ 5358397 w 6427802"/>
                <a:gd name="connsiteY1" fmla="*/ 167157 h 1083873"/>
                <a:gd name="connsiteX2" fmla="*/ 5358396 w 6427802"/>
                <a:gd name="connsiteY2" fmla="*/ 0 h 1083873"/>
                <a:gd name="connsiteX3" fmla="*/ 6427802 w 6427802"/>
                <a:gd name="connsiteY3" fmla="*/ 537519 h 1083873"/>
                <a:gd name="connsiteX4" fmla="*/ 5377730 w 6427802"/>
                <a:gd name="connsiteY4" fmla="*/ 1083873 h 1083873"/>
                <a:gd name="connsiteX5" fmla="*/ 5358397 w 6427802"/>
                <a:gd name="connsiteY5" fmla="*/ 907880 h 1083873"/>
                <a:gd name="connsiteX6" fmla="*/ 0 w 6427802"/>
                <a:gd name="connsiteY6" fmla="*/ 907880 h 1083873"/>
                <a:gd name="connsiteX7" fmla="*/ 0 w 6427802"/>
                <a:gd name="connsiteY7" fmla="*/ 167157 h 1083873"/>
                <a:gd name="connsiteX0" fmla="*/ 0 w 6427802"/>
                <a:gd name="connsiteY0" fmla="*/ 167157 h 1030863"/>
                <a:gd name="connsiteX1" fmla="*/ 5358397 w 6427802"/>
                <a:gd name="connsiteY1" fmla="*/ 167157 h 1030863"/>
                <a:gd name="connsiteX2" fmla="*/ 5358396 w 6427802"/>
                <a:gd name="connsiteY2" fmla="*/ 0 h 1030863"/>
                <a:gd name="connsiteX3" fmla="*/ 6427802 w 6427802"/>
                <a:gd name="connsiteY3" fmla="*/ 537519 h 1030863"/>
                <a:gd name="connsiteX4" fmla="*/ 5416398 w 6427802"/>
                <a:gd name="connsiteY4" fmla="*/ 1030863 h 1030863"/>
                <a:gd name="connsiteX5" fmla="*/ 5358397 w 6427802"/>
                <a:gd name="connsiteY5" fmla="*/ 907880 h 1030863"/>
                <a:gd name="connsiteX6" fmla="*/ 0 w 6427802"/>
                <a:gd name="connsiteY6" fmla="*/ 907880 h 1030863"/>
                <a:gd name="connsiteX7" fmla="*/ 0 w 6427802"/>
                <a:gd name="connsiteY7" fmla="*/ 167157 h 1030863"/>
                <a:gd name="connsiteX0" fmla="*/ 0 w 6427802"/>
                <a:gd name="connsiteY0" fmla="*/ 167157 h 1030863"/>
                <a:gd name="connsiteX1" fmla="*/ 5358397 w 6427802"/>
                <a:gd name="connsiteY1" fmla="*/ 167157 h 1030863"/>
                <a:gd name="connsiteX2" fmla="*/ 5358396 w 6427802"/>
                <a:gd name="connsiteY2" fmla="*/ 0 h 1030863"/>
                <a:gd name="connsiteX3" fmla="*/ 6427802 w 6427802"/>
                <a:gd name="connsiteY3" fmla="*/ 537519 h 1030863"/>
                <a:gd name="connsiteX4" fmla="*/ 5339062 w 6427802"/>
                <a:gd name="connsiteY4" fmla="*/ 1030863 h 1030863"/>
                <a:gd name="connsiteX5" fmla="*/ 5358397 w 6427802"/>
                <a:gd name="connsiteY5" fmla="*/ 907880 h 1030863"/>
                <a:gd name="connsiteX6" fmla="*/ 0 w 6427802"/>
                <a:gd name="connsiteY6" fmla="*/ 907880 h 1030863"/>
                <a:gd name="connsiteX7" fmla="*/ 0 w 6427802"/>
                <a:gd name="connsiteY7" fmla="*/ 167157 h 1030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27802" h="1030863">
                  <a:moveTo>
                    <a:pt x="0" y="167157"/>
                  </a:moveTo>
                  <a:lnTo>
                    <a:pt x="5358397" y="167157"/>
                  </a:lnTo>
                  <a:cubicBezTo>
                    <a:pt x="5358397" y="99658"/>
                    <a:pt x="5358396" y="67499"/>
                    <a:pt x="5358396" y="0"/>
                  </a:cubicBezTo>
                  <a:lnTo>
                    <a:pt x="6427802" y="537519"/>
                  </a:lnTo>
                  <a:lnTo>
                    <a:pt x="5339062" y="1030863"/>
                  </a:lnTo>
                  <a:lnTo>
                    <a:pt x="5358397" y="907880"/>
                  </a:lnTo>
                  <a:lnTo>
                    <a:pt x="0" y="907880"/>
                  </a:lnTo>
                  <a:lnTo>
                    <a:pt x="0" y="167157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270000" rIns="270000" bIns="270000" numCol="1" spcCol="1270" anchor="ctr" anchorCtr="0">
              <a:noAutofit/>
            </a:bodyPr>
            <a:lstStyle/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b="1" dirty="0">
                  <a:solidFill>
                    <a:schemeClr val="tx1"/>
                  </a:solidFill>
                </a:rPr>
                <a:t>Toteuttaa </a:t>
              </a:r>
              <a:r>
                <a:rPr lang="fi-FI" sz="1200" dirty="0">
                  <a:solidFill>
                    <a:schemeClr val="tx1"/>
                  </a:solidFill>
                </a:rPr>
                <a:t>löytämiään ohjeita ja työskentelee tilanteen parantamiseksi.</a:t>
              </a:r>
            </a:p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b="1" dirty="0">
                  <a:solidFill>
                    <a:schemeClr val="tx1"/>
                  </a:solidFill>
                </a:rPr>
                <a:t>Arvioi </a:t>
              </a:r>
              <a:r>
                <a:rPr lang="fi-FI" sz="1200" dirty="0">
                  <a:solidFill>
                    <a:schemeClr val="tx1"/>
                  </a:solidFill>
                </a:rPr>
                <a:t>omaa onnistumistaan </a:t>
              </a:r>
              <a:r>
                <a:rPr lang="fi-FI" sz="1200" b="1" dirty="0">
                  <a:solidFill>
                    <a:schemeClr val="tx1"/>
                  </a:solidFill>
                </a:rPr>
                <a:t>itsenäisesti.</a:t>
              </a:r>
            </a:p>
          </p:txBody>
        </p:sp>
        <p:sp>
          <p:nvSpPr>
            <p:cNvPr id="21" name="Vapaamuotoinen: Muoto 20">
              <a:extLst>
                <a:ext uri="{FF2B5EF4-FFF2-40B4-BE49-F238E27FC236}">
                  <a16:creationId xmlns:a16="http://schemas.microsoft.com/office/drawing/2014/main" id="{B2392D22-2446-5574-9F0C-D30C0555A665}"/>
                </a:ext>
              </a:extLst>
            </p:cNvPr>
            <p:cNvSpPr/>
            <p:nvPr/>
          </p:nvSpPr>
          <p:spPr>
            <a:xfrm>
              <a:off x="3250482" y="2807869"/>
              <a:ext cx="1634195" cy="2336038"/>
            </a:xfrm>
            <a:custGeom>
              <a:avLst/>
              <a:gdLst>
                <a:gd name="connsiteX0" fmla="*/ 0 w 2176884"/>
                <a:gd name="connsiteY0" fmla="*/ 0 h 2688241"/>
                <a:gd name="connsiteX1" fmla="*/ 2176884 w 2176884"/>
                <a:gd name="connsiteY1" fmla="*/ 0 h 2688241"/>
                <a:gd name="connsiteX2" fmla="*/ 2176884 w 2176884"/>
                <a:gd name="connsiteY2" fmla="*/ 2688241 h 2688241"/>
                <a:gd name="connsiteX3" fmla="*/ 0 w 2176884"/>
                <a:gd name="connsiteY3" fmla="*/ 2688241 h 2688241"/>
                <a:gd name="connsiteX4" fmla="*/ 0 w 2176884"/>
                <a:gd name="connsiteY4" fmla="*/ 0 h 2688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6884" h="2688241">
                  <a:moveTo>
                    <a:pt x="0" y="0"/>
                  </a:moveTo>
                  <a:lnTo>
                    <a:pt x="2176884" y="0"/>
                  </a:lnTo>
                  <a:lnTo>
                    <a:pt x="2176884" y="2688241"/>
                  </a:lnTo>
                  <a:lnTo>
                    <a:pt x="0" y="26882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180000" rIns="54000" bIns="54000" numCol="1" spcCol="1270" anchor="t" anchorCtr="0">
              <a:noAutofit/>
            </a:bodyPr>
            <a:lstStyle/>
            <a:p>
              <a:pPr marL="129600" defTabSz="400050">
                <a:spcBef>
                  <a:spcPct val="0"/>
                </a:spcBef>
              </a:pPr>
              <a:r>
                <a:rPr lang="fi-FI" sz="1050" b="1" dirty="0">
                  <a:solidFill>
                    <a:schemeClr val="tx1"/>
                  </a:solidFill>
                </a:rPr>
                <a:t>Kolmannen sektorin palveluita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Lähellä.fi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Tarmoa.fi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lang="fi-FI" sz="1050" dirty="0">
                  <a:solidFill>
                    <a:schemeClr val="tx1"/>
                  </a:solidFill>
                </a:rPr>
                <a:t>Lipas.fi/liikuntapaikat</a:t>
              </a:r>
            </a:p>
            <a:p>
              <a:pPr marL="129600" defTabSz="400050">
                <a:spcBef>
                  <a:spcPct val="0"/>
                </a:spcBef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Tietoa ryhmistä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Harrasteryhmät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Oma-apuryhmät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Omaisryhmät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Erilaiset tukiryhmä</a:t>
              </a: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</p:txBody>
        </p:sp>
        <p:sp>
          <p:nvSpPr>
            <p:cNvPr id="23" name="Vapaamuotoinen: Muoto 22">
              <a:extLst>
                <a:ext uri="{FF2B5EF4-FFF2-40B4-BE49-F238E27FC236}">
                  <a16:creationId xmlns:a16="http://schemas.microsoft.com/office/drawing/2014/main" id="{3E012A84-8EBA-F484-DA95-21AB78C62305}"/>
                </a:ext>
              </a:extLst>
            </p:cNvPr>
            <p:cNvSpPr/>
            <p:nvPr/>
          </p:nvSpPr>
          <p:spPr>
            <a:xfrm>
              <a:off x="6157495" y="4104995"/>
              <a:ext cx="1936264" cy="548326"/>
            </a:xfrm>
            <a:custGeom>
              <a:avLst/>
              <a:gdLst>
                <a:gd name="connsiteX0" fmla="*/ 0 w 2805649"/>
                <a:gd name="connsiteY0" fmla="*/ 0 h 1234712"/>
                <a:gd name="connsiteX1" fmla="*/ 2805649 w 2805649"/>
                <a:gd name="connsiteY1" fmla="*/ 0 h 1234712"/>
                <a:gd name="connsiteX2" fmla="*/ 2805649 w 2805649"/>
                <a:gd name="connsiteY2" fmla="*/ 1234712 h 1234712"/>
                <a:gd name="connsiteX3" fmla="*/ 0 w 2805649"/>
                <a:gd name="connsiteY3" fmla="*/ 1234712 h 1234712"/>
                <a:gd name="connsiteX4" fmla="*/ 0 w 2805649"/>
                <a:gd name="connsiteY4" fmla="*/ 0 h 1234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5649" h="1234712">
                  <a:moveTo>
                    <a:pt x="0" y="0"/>
                  </a:moveTo>
                  <a:lnTo>
                    <a:pt x="2805649" y="0"/>
                  </a:lnTo>
                  <a:lnTo>
                    <a:pt x="2805649" y="1234712"/>
                  </a:lnTo>
                  <a:lnTo>
                    <a:pt x="0" y="1234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54000" rIns="108000" bIns="54000" numCol="1" spcCol="1270" anchor="t" anchorCtr="0">
              <a:noAutofit/>
            </a:bodyPr>
            <a:lstStyle/>
            <a:p>
              <a:pPr lvl="1" indent="-213300" defTabSz="40005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Onnistuin</a:t>
              </a:r>
            </a:p>
            <a:p>
              <a:pPr marL="243900" lvl="1" defTabSz="400050">
                <a:spcBef>
                  <a:spcPct val="0"/>
                </a:spcBef>
              </a:pPr>
              <a:r>
                <a:rPr lang="fi-FI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fi-FI" sz="1200" dirty="0">
                  <a:solidFill>
                    <a:schemeClr val="tx1"/>
                  </a:solidFill>
                </a:rPr>
                <a:t>Jatkan itsenäisesti</a:t>
              </a:r>
            </a:p>
          </p:txBody>
        </p:sp>
        <p:sp>
          <p:nvSpPr>
            <p:cNvPr id="29" name="Vapaamuotoinen: Muoto 22">
              <a:extLst>
                <a:ext uri="{FF2B5EF4-FFF2-40B4-BE49-F238E27FC236}">
                  <a16:creationId xmlns:a16="http://schemas.microsoft.com/office/drawing/2014/main" id="{3E012A84-8EBA-F484-DA95-21AB78C62305}"/>
                </a:ext>
              </a:extLst>
            </p:cNvPr>
            <p:cNvSpPr/>
            <p:nvPr/>
          </p:nvSpPr>
          <p:spPr>
            <a:xfrm>
              <a:off x="6008064" y="4753088"/>
              <a:ext cx="2085695" cy="543552"/>
            </a:xfrm>
            <a:custGeom>
              <a:avLst/>
              <a:gdLst>
                <a:gd name="connsiteX0" fmla="*/ 0 w 2805649"/>
                <a:gd name="connsiteY0" fmla="*/ 0 h 1234712"/>
                <a:gd name="connsiteX1" fmla="*/ 2805649 w 2805649"/>
                <a:gd name="connsiteY1" fmla="*/ 0 h 1234712"/>
                <a:gd name="connsiteX2" fmla="*/ 2805649 w 2805649"/>
                <a:gd name="connsiteY2" fmla="*/ 1234712 h 1234712"/>
                <a:gd name="connsiteX3" fmla="*/ 0 w 2805649"/>
                <a:gd name="connsiteY3" fmla="*/ 1234712 h 1234712"/>
                <a:gd name="connsiteX4" fmla="*/ 0 w 2805649"/>
                <a:gd name="connsiteY4" fmla="*/ 0 h 1234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5649" h="1234712">
                  <a:moveTo>
                    <a:pt x="0" y="0"/>
                  </a:moveTo>
                  <a:lnTo>
                    <a:pt x="2805649" y="0"/>
                  </a:lnTo>
                  <a:lnTo>
                    <a:pt x="2805649" y="1234712"/>
                  </a:lnTo>
                  <a:lnTo>
                    <a:pt x="0" y="12347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21000">
                  <a:srgbClr val="FFC000">
                    <a:tint val="66000"/>
                    <a:satMod val="160000"/>
                  </a:srgbClr>
                </a:gs>
                <a:gs pos="50000">
                  <a:srgbClr val="00B050">
                    <a:alpha val="20000"/>
                  </a:srgbClr>
                </a:gs>
                <a:gs pos="75000">
                  <a:srgbClr val="FFC000">
                    <a:alpha val="20000"/>
                  </a:srgbClr>
                </a:gs>
              </a:gsLst>
              <a:lin ang="2700000" scaled="1"/>
            </a:gra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54000" rIns="108000" bIns="54000" numCol="1" spcCol="1270" anchor="t" anchorCtr="0">
              <a:noAutofit/>
            </a:bodyPr>
            <a:lstStyle/>
            <a:p>
              <a:pPr lvl="1" indent="-213300" defTabSz="40005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Pääsin alkuun</a:t>
              </a:r>
            </a:p>
            <a:p>
              <a:pPr marL="243900" lvl="1" defTabSz="400050">
                <a:spcBef>
                  <a:spcPct val="0"/>
                </a:spcBef>
              </a:pPr>
              <a:r>
                <a:rPr lang="fi-FI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fi-FI" sz="1050" b="1" dirty="0">
                  <a:solidFill>
                    <a:schemeClr val="tx1"/>
                  </a:solidFill>
                </a:rPr>
                <a:t>Tarvitsen</a:t>
              </a:r>
              <a:r>
                <a:rPr lang="fi-FI" sz="1200" dirty="0">
                  <a:solidFill>
                    <a:schemeClr val="tx1"/>
                  </a:solidFill>
                </a:rPr>
                <a:t> lisäneuvoja</a:t>
              </a:r>
            </a:p>
          </p:txBody>
        </p:sp>
        <p:sp>
          <p:nvSpPr>
            <p:cNvPr id="54" name="Ylös kääntyvä nuoli 53"/>
            <p:cNvSpPr/>
            <p:nvPr/>
          </p:nvSpPr>
          <p:spPr>
            <a:xfrm rot="5400000">
              <a:off x="402525" y="2185243"/>
              <a:ext cx="365711" cy="347875"/>
            </a:xfrm>
            <a:prstGeom prst="bentUpArrow">
              <a:avLst/>
            </a:prstGeom>
            <a:solidFill>
              <a:srgbClr val="00B050">
                <a:alpha val="20000"/>
              </a:srgbClr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5" name="Ylös kääntyvä nuoli 54"/>
            <p:cNvSpPr/>
            <p:nvPr/>
          </p:nvSpPr>
          <p:spPr>
            <a:xfrm rot="5400000">
              <a:off x="949038" y="2863497"/>
              <a:ext cx="347592" cy="294998"/>
            </a:xfrm>
            <a:prstGeom prst="bentUpArrow">
              <a:avLst/>
            </a:prstGeom>
            <a:solidFill>
              <a:srgbClr val="00B050">
                <a:alpha val="20000"/>
              </a:srgbClr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" name="Nuoli: Alas 4">
              <a:extLst>
                <a:ext uri="{FF2B5EF4-FFF2-40B4-BE49-F238E27FC236}">
                  <a16:creationId xmlns:a16="http://schemas.microsoft.com/office/drawing/2014/main" id="{A3BFE20E-81C5-1F82-2D0D-004A10F26A74}"/>
                </a:ext>
              </a:extLst>
            </p:cNvPr>
            <p:cNvSpPr/>
            <p:nvPr/>
          </p:nvSpPr>
          <p:spPr>
            <a:xfrm>
              <a:off x="6859905" y="3828815"/>
              <a:ext cx="382012" cy="263044"/>
            </a:xfrm>
            <a:prstGeom prst="downArrow">
              <a:avLst/>
            </a:prstGeom>
            <a:solidFill>
              <a:srgbClr val="00B050">
                <a:alpha val="50000"/>
              </a:srgbClr>
            </a:soli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8" name="Ylös kääntyvä nuoli 54">
              <a:extLst>
                <a:ext uri="{FF2B5EF4-FFF2-40B4-BE49-F238E27FC236}">
                  <a16:creationId xmlns:a16="http://schemas.microsoft.com/office/drawing/2014/main" id="{7C045331-21BD-AD96-BD94-963B5598C184}"/>
                </a:ext>
              </a:extLst>
            </p:cNvPr>
            <p:cNvSpPr/>
            <p:nvPr/>
          </p:nvSpPr>
          <p:spPr>
            <a:xfrm rot="5400000">
              <a:off x="4889654" y="4320321"/>
              <a:ext cx="1245589" cy="525626"/>
            </a:xfrm>
            <a:prstGeom prst="bent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56000">
                  <a:srgbClr val="FFC000">
                    <a:alpha val="50000"/>
                  </a:srgbClr>
                </a:gs>
                <a:gs pos="87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</p:grpSp>
    </p:spTree>
    <p:extLst>
      <p:ext uri="{BB962C8B-B14F-4D97-AF65-F5344CB8AC3E}">
        <p14:creationId xmlns:p14="http://schemas.microsoft.com/office/powerpoint/2010/main" val="193216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052A16-3FAA-51EF-4E4F-AA59141EE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30F5DF8D-6A34-F67A-80B3-F392986FB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3263" y="6379887"/>
            <a:ext cx="4367212" cy="263525"/>
          </a:xfrm>
        </p:spPr>
        <p:txBody>
          <a:bodyPr/>
          <a:lstStyle/>
          <a:p>
            <a:pPr defTabSz="342900">
              <a:defRPr/>
            </a:pPr>
            <a:r>
              <a:rPr lang="fi-FI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Keski-Pohjanmaan hva, RRF2, P4,I2 / 15.7.2025 Kirsi Vesasto</a:t>
            </a:r>
            <a:endParaRPr lang="fi-FI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C1CEDF1C-22FA-4ECA-6120-53FEDADBB42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40184" y="664319"/>
            <a:ext cx="4482966" cy="4182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Neuvontaa tarvitseva  asiakas</a:t>
            </a: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A22EE97B-05E4-A052-2B3F-D5F30EF3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9586" y="1082614"/>
            <a:ext cx="7964827" cy="4904646"/>
            <a:chOff x="519058" y="1068771"/>
            <a:chExt cx="7964827" cy="4904646"/>
          </a:xfrm>
        </p:grpSpPr>
        <p:sp>
          <p:nvSpPr>
            <p:cNvPr id="17" name="Vapaamuotoinen: Muoto 16">
              <a:extLst>
                <a:ext uri="{FF2B5EF4-FFF2-40B4-BE49-F238E27FC236}">
                  <a16:creationId xmlns:a16="http://schemas.microsoft.com/office/drawing/2014/main" id="{34542A5A-58F0-49A8-FC6D-64A555B9CDA0}"/>
                </a:ext>
              </a:extLst>
            </p:cNvPr>
            <p:cNvSpPr/>
            <p:nvPr/>
          </p:nvSpPr>
          <p:spPr>
            <a:xfrm>
              <a:off x="519058" y="1068771"/>
              <a:ext cx="6868723" cy="1664078"/>
            </a:xfrm>
            <a:custGeom>
              <a:avLst/>
              <a:gdLst>
                <a:gd name="connsiteX0" fmla="*/ 0 w 10175827"/>
                <a:gd name="connsiteY0" fmla="*/ 370362 h 1481447"/>
                <a:gd name="connsiteX1" fmla="*/ 9435104 w 10175827"/>
                <a:gd name="connsiteY1" fmla="*/ 370362 h 1481447"/>
                <a:gd name="connsiteX2" fmla="*/ 9435104 w 10175827"/>
                <a:gd name="connsiteY2" fmla="*/ 0 h 1481447"/>
                <a:gd name="connsiteX3" fmla="*/ 10175827 w 10175827"/>
                <a:gd name="connsiteY3" fmla="*/ 740724 h 1481447"/>
                <a:gd name="connsiteX4" fmla="*/ 9435104 w 10175827"/>
                <a:gd name="connsiteY4" fmla="*/ 1481447 h 1481447"/>
                <a:gd name="connsiteX5" fmla="*/ 9435104 w 10175827"/>
                <a:gd name="connsiteY5" fmla="*/ 1111085 h 1481447"/>
                <a:gd name="connsiteX6" fmla="*/ 0 w 10175827"/>
                <a:gd name="connsiteY6" fmla="*/ 1111085 h 1481447"/>
                <a:gd name="connsiteX7" fmla="*/ 0 w 10175827"/>
                <a:gd name="connsiteY7" fmla="*/ 370362 h 1481447"/>
                <a:gd name="connsiteX0" fmla="*/ 0 w 10175827"/>
                <a:gd name="connsiteY0" fmla="*/ 199942 h 1311027"/>
                <a:gd name="connsiteX1" fmla="*/ 9435104 w 10175827"/>
                <a:gd name="connsiteY1" fmla="*/ 199942 h 1311027"/>
                <a:gd name="connsiteX2" fmla="*/ 9435105 w 10175827"/>
                <a:gd name="connsiteY2" fmla="*/ 0 h 1311027"/>
                <a:gd name="connsiteX3" fmla="*/ 10175827 w 10175827"/>
                <a:gd name="connsiteY3" fmla="*/ 570304 h 1311027"/>
                <a:gd name="connsiteX4" fmla="*/ 9435104 w 10175827"/>
                <a:gd name="connsiteY4" fmla="*/ 1311027 h 1311027"/>
                <a:gd name="connsiteX5" fmla="*/ 9435104 w 10175827"/>
                <a:gd name="connsiteY5" fmla="*/ 940665 h 1311027"/>
                <a:gd name="connsiteX6" fmla="*/ 0 w 10175827"/>
                <a:gd name="connsiteY6" fmla="*/ 940665 h 1311027"/>
                <a:gd name="connsiteX7" fmla="*/ 0 w 10175827"/>
                <a:gd name="connsiteY7" fmla="*/ 199942 h 1311027"/>
                <a:gd name="connsiteX0" fmla="*/ 0 w 10175827"/>
                <a:gd name="connsiteY0" fmla="*/ 199942 h 1113340"/>
                <a:gd name="connsiteX1" fmla="*/ 9435104 w 10175827"/>
                <a:gd name="connsiteY1" fmla="*/ 199942 h 1113340"/>
                <a:gd name="connsiteX2" fmla="*/ 9435105 w 10175827"/>
                <a:gd name="connsiteY2" fmla="*/ 0 h 1113340"/>
                <a:gd name="connsiteX3" fmla="*/ 10175827 w 10175827"/>
                <a:gd name="connsiteY3" fmla="*/ 570304 h 1113340"/>
                <a:gd name="connsiteX4" fmla="*/ 9419919 w 10175827"/>
                <a:gd name="connsiteY4" fmla="*/ 1113340 h 1113340"/>
                <a:gd name="connsiteX5" fmla="*/ 9435104 w 10175827"/>
                <a:gd name="connsiteY5" fmla="*/ 940665 h 1113340"/>
                <a:gd name="connsiteX6" fmla="*/ 0 w 10175827"/>
                <a:gd name="connsiteY6" fmla="*/ 940665 h 1113340"/>
                <a:gd name="connsiteX7" fmla="*/ 0 w 10175827"/>
                <a:gd name="connsiteY7" fmla="*/ 199942 h 1113340"/>
                <a:gd name="connsiteX0" fmla="*/ 0 w 10494734"/>
                <a:gd name="connsiteY0" fmla="*/ 199942 h 1113340"/>
                <a:gd name="connsiteX1" fmla="*/ 9435104 w 10494734"/>
                <a:gd name="connsiteY1" fmla="*/ 199942 h 1113340"/>
                <a:gd name="connsiteX2" fmla="*/ 9435105 w 10494734"/>
                <a:gd name="connsiteY2" fmla="*/ 0 h 1113340"/>
                <a:gd name="connsiteX3" fmla="*/ 10494734 w 10494734"/>
                <a:gd name="connsiteY3" fmla="*/ 563487 h 1113340"/>
                <a:gd name="connsiteX4" fmla="*/ 9419919 w 10494734"/>
                <a:gd name="connsiteY4" fmla="*/ 1113340 h 1113340"/>
                <a:gd name="connsiteX5" fmla="*/ 9435104 w 10494734"/>
                <a:gd name="connsiteY5" fmla="*/ 940665 h 1113340"/>
                <a:gd name="connsiteX6" fmla="*/ 0 w 10494734"/>
                <a:gd name="connsiteY6" fmla="*/ 940665 h 1113340"/>
                <a:gd name="connsiteX7" fmla="*/ 0 w 10494734"/>
                <a:gd name="connsiteY7" fmla="*/ 199942 h 1113340"/>
                <a:gd name="connsiteX0" fmla="*/ 0 w 10494734"/>
                <a:gd name="connsiteY0" fmla="*/ 199942 h 1065622"/>
                <a:gd name="connsiteX1" fmla="*/ 9435104 w 10494734"/>
                <a:gd name="connsiteY1" fmla="*/ 199942 h 1065622"/>
                <a:gd name="connsiteX2" fmla="*/ 9435105 w 10494734"/>
                <a:gd name="connsiteY2" fmla="*/ 0 h 1065622"/>
                <a:gd name="connsiteX3" fmla="*/ 10494734 w 10494734"/>
                <a:gd name="connsiteY3" fmla="*/ 563487 h 1065622"/>
                <a:gd name="connsiteX4" fmla="*/ 9450292 w 10494734"/>
                <a:gd name="connsiteY4" fmla="*/ 1065622 h 1065622"/>
                <a:gd name="connsiteX5" fmla="*/ 9435104 w 10494734"/>
                <a:gd name="connsiteY5" fmla="*/ 940665 h 1065622"/>
                <a:gd name="connsiteX6" fmla="*/ 0 w 10494734"/>
                <a:gd name="connsiteY6" fmla="*/ 940665 h 1065622"/>
                <a:gd name="connsiteX7" fmla="*/ 0 w 10494734"/>
                <a:gd name="connsiteY7" fmla="*/ 199942 h 1065622"/>
                <a:gd name="connsiteX0" fmla="*/ 0 w 10494734"/>
                <a:gd name="connsiteY0" fmla="*/ 138591 h 1004271"/>
                <a:gd name="connsiteX1" fmla="*/ 9435104 w 10494734"/>
                <a:gd name="connsiteY1" fmla="*/ 138591 h 1004271"/>
                <a:gd name="connsiteX2" fmla="*/ 9419919 w 10494734"/>
                <a:gd name="connsiteY2" fmla="*/ 0 h 1004271"/>
                <a:gd name="connsiteX3" fmla="*/ 10494734 w 10494734"/>
                <a:gd name="connsiteY3" fmla="*/ 502136 h 1004271"/>
                <a:gd name="connsiteX4" fmla="*/ 9450292 w 10494734"/>
                <a:gd name="connsiteY4" fmla="*/ 1004271 h 1004271"/>
                <a:gd name="connsiteX5" fmla="*/ 9435104 w 10494734"/>
                <a:gd name="connsiteY5" fmla="*/ 879314 h 1004271"/>
                <a:gd name="connsiteX6" fmla="*/ 0 w 10494734"/>
                <a:gd name="connsiteY6" fmla="*/ 879314 h 1004271"/>
                <a:gd name="connsiteX7" fmla="*/ 0 w 10494734"/>
                <a:gd name="connsiteY7" fmla="*/ 138591 h 100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494734" h="1004271">
                  <a:moveTo>
                    <a:pt x="0" y="138591"/>
                  </a:moveTo>
                  <a:lnTo>
                    <a:pt x="9435104" y="138591"/>
                  </a:lnTo>
                  <a:cubicBezTo>
                    <a:pt x="9435104" y="71944"/>
                    <a:pt x="9419919" y="66647"/>
                    <a:pt x="9419919" y="0"/>
                  </a:cubicBezTo>
                  <a:lnTo>
                    <a:pt x="10494734" y="502136"/>
                  </a:lnTo>
                  <a:lnTo>
                    <a:pt x="9450292" y="1004271"/>
                  </a:lnTo>
                  <a:lnTo>
                    <a:pt x="9435104" y="879314"/>
                  </a:lnTo>
                  <a:lnTo>
                    <a:pt x="0" y="879314"/>
                  </a:lnTo>
                  <a:lnTo>
                    <a:pt x="0" y="138591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189000" rIns="108000" bIns="189000" numCol="1" spcCol="1270" anchor="ctr" anchorCtr="0">
              <a:noAutofit/>
            </a:bodyPr>
            <a:lstStyle/>
            <a:p>
              <a:pPr defTabSz="685800">
                <a:defRPr/>
              </a:pPr>
              <a:r>
                <a:rPr lang="fi-FI" sz="1200" kern="0" dirty="0">
                  <a:solidFill>
                    <a:sysClr val="windowText" lastClr="000000"/>
                  </a:solidFill>
                </a:rPr>
                <a:t>Asiakas kontaktoi ammattilaista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puhelimitse, chatissa, 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hoitokäynnin tai muun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tapaamisen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yhteydessä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.</a:t>
              </a:r>
            </a:p>
            <a:p>
              <a:pPr marL="214313" indent="-72900" defTabSz="6858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Haastatellaan 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asiakasta tilanteesta, tehdään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alkuarvio.</a:t>
              </a:r>
            </a:p>
            <a:p>
              <a:pPr marL="557213" lvl="1" indent="-729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Apuna 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voi käyttää esim.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puheeksioton korttipakkaa.</a:t>
              </a:r>
            </a:p>
          </p:txBody>
        </p:sp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DE48B797-D22B-1C0D-9E20-CFD4103155D7}"/>
                </a:ext>
              </a:extLst>
            </p:cNvPr>
            <p:cNvSpPr/>
            <p:nvPr/>
          </p:nvSpPr>
          <p:spPr>
            <a:xfrm>
              <a:off x="1179909" y="2352030"/>
              <a:ext cx="6660002" cy="1446975"/>
            </a:xfrm>
            <a:custGeom>
              <a:avLst/>
              <a:gdLst>
                <a:gd name="connsiteX0" fmla="*/ 0 w 8547241"/>
                <a:gd name="connsiteY0" fmla="*/ 393813 h 1575252"/>
                <a:gd name="connsiteX1" fmla="*/ 7759615 w 8547241"/>
                <a:gd name="connsiteY1" fmla="*/ 393813 h 1575252"/>
                <a:gd name="connsiteX2" fmla="*/ 7759615 w 8547241"/>
                <a:gd name="connsiteY2" fmla="*/ 0 h 1575252"/>
                <a:gd name="connsiteX3" fmla="*/ 8547241 w 8547241"/>
                <a:gd name="connsiteY3" fmla="*/ 787626 h 1575252"/>
                <a:gd name="connsiteX4" fmla="*/ 7759615 w 8547241"/>
                <a:gd name="connsiteY4" fmla="*/ 1575252 h 1575252"/>
                <a:gd name="connsiteX5" fmla="*/ 7759615 w 8547241"/>
                <a:gd name="connsiteY5" fmla="*/ 1181439 h 1575252"/>
                <a:gd name="connsiteX6" fmla="*/ 0 w 8547241"/>
                <a:gd name="connsiteY6" fmla="*/ 1181439 h 1575252"/>
                <a:gd name="connsiteX7" fmla="*/ 0 w 8547241"/>
                <a:gd name="connsiteY7" fmla="*/ 393813 h 1575252"/>
                <a:gd name="connsiteX0" fmla="*/ 0 w 8547241"/>
                <a:gd name="connsiteY0" fmla="*/ 254643 h 1436082"/>
                <a:gd name="connsiteX1" fmla="*/ 7759615 w 8547241"/>
                <a:gd name="connsiteY1" fmla="*/ 254643 h 1436082"/>
                <a:gd name="connsiteX2" fmla="*/ 7759615 w 8547241"/>
                <a:gd name="connsiteY2" fmla="*/ 0 h 1436082"/>
                <a:gd name="connsiteX3" fmla="*/ 8547241 w 8547241"/>
                <a:gd name="connsiteY3" fmla="*/ 648456 h 1436082"/>
                <a:gd name="connsiteX4" fmla="*/ 7759615 w 8547241"/>
                <a:gd name="connsiteY4" fmla="*/ 1436082 h 1436082"/>
                <a:gd name="connsiteX5" fmla="*/ 7759615 w 8547241"/>
                <a:gd name="connsiteY5" fmla="*/ 1042269 h 1436082"/>
                <a:gd name="connsiteX6" fmla="*/ 0 w 8547241"/>
                <a:gd name="connsiteY6" fmla="*/ 1042269 h 1436082"/>
                <a:gd name="connsiteX7" fmla="*/ 0 w 8547241"/>
                <a:gd name="connsiteY7" fmla="*/ 254643 h 1436082"/>
                <a:gd name="connsiteX0" fmla="*/ 0 w 8547241"/>
                <a:gd name="connsiteY0" fmla="*/ 254643 h 1262120"/>
                <a:gd name="connsiteX1" fmla="*/ 7759615 w 8547241"/>
                <a:gd name="connsiteY1" fmla="*/ 254643 h 1262120"/>
                <a:gd name="connsiteX2" fmla="*/ 7759615 w 8547241"/>
                <a:gd name="connsiteY2" fmla="*/ 0 h 1262120"/>
                <a:gd name="connsiteX3" fmla="*/ 8547241 w 8547241"/>
                <a:gd name="connsiteY3" fmla="*/ 648456 h 1262120"/>
                <a:gd name="connsiteX4" fmla="*/ 7759615 w 8547241"/>
                <a:gd name="connsiteY4" fmla="*/ 1262120 h 1262120"/>
                <a:gd name="connsiteX5" fmla="*/ 7759615 w 8547241"/>
                <a:gd name="connsiteY5" fmla="*/ 1042269 h 1262120"/>
                <a:gd name="connsiteX6" fmla="*/ 0 w 8547241"/>
                <a:gd name="connsiteY6" fmla="*/ 1042269 h 1262120"/>
                <a:gd name="connsiteX7" fmla="*/ 0 w 8547241"/>
                <a:gd name="connsiteY7" fmla="*/ 254643 h 1262120"/>
                <a:gd name="connsiteX0" fmla="*/ 0 w 8547241"/>
                <a:gd name="connsiteY0" fmla="*/ 176360 h 1183837"/>
                <a:gd name="connsiteX1" fmla="*/ 7759615 w 8547241"/>
                <a:gd name="connsiteY1" fmla="*/ 176360 h 1183837"/>
                <a:gd name="connsiteX2" fmla="*/ 7759615 w 8547241"/>
                <a:gd name="connsiteY2" fmla="*/ 0 h 1183837"/>
                <a:gd name="connsiteX3" fmla="*/ 8547241 w 8547241"/>
                <a:gd name="connsiteY3" fmla="*/ 570173 h 1183837"/>
                <a:gd name="connsiteX4" fmla="*/ 7759615 w 8547241"/>
                <a:gd name="connsiteY4" fmla="*/ 1183837 h 1183837"/>
                <a:gd name="connsiteX5" fmla="*/ 7759615 w 8547241"/>
                <a:gd name="connsiteY5" fmla="*/ 963986 h 1183837"/>
                <a:gd name="connsiteX6" fmla="*/ 0 w 8547241"/>
                <a:gd name="connsiteY6" fmla="*/ 963986 h 1183837"/>
                <a:gd name="connsiteX7" fmla="*/ 0 w 8547241"/>
                <a:gd name="connsiteY7" fmla="*/ 176360 h 1183837"/>
                <a:gd name="connsiteX0" fmla="*/ 0 w 8547241"/>
                <a:gd name="connsiteY0" fmla="*/ 176360 h 1114252"/>
                <a:gd name="connsiteX1" fmla="*/ 7759615 w 8547241"/>
                <a:gd name="connsiteY1" fmla="*/ 176360 h 1114252"/>
                <a:gd name="connsiteX2" fmla="*/ 7759615 w 8547241"/>
                <a:gd name="connsiteY2" fmla="*/ 0 h 1114252"/>
                <a:gd name="connsiteX3" fmla="*/ 8547241 w 8547241"/>
                <a:gd name="connsiteY3" fmla="*/ 570173 h 1114252"/>
                <a:gd name="connsiteX4" fmla="*/ 7772371 w 8547241"/>
                <a:gd name="connsiteY4" fmla="*/ 1114252 h 1114252"/>
                <a:gd name="connsiteX5" fmla="*/ 7759615 w 8547241"/>
                <a:gd name="connsiteY5" fmla="*/ 963986 h 1114252"/>
                <a:gd name="connsiteX6" fmla="*/ 0 w 8547241"/>
                <a:gd name="connsiteY6" fmla="*/ 963986 h 1114252"/>
                <a:gd name="connsiteX7" fmla="*/ 0 w 8547241"/>
                <a:gd name="connsiteY7" fmla="*/ 176360 h 1114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47241" h="1114252">
                  <a:moveTo>
                    <a:pt x="0" y="176360"/>
                  </a:moveTo>
                  <a:lnTo>
                    <a:pt x="7759615" y="176360"/>
                  </a:lnTo>
                  <a:lnTo>
                    <a:pt x="7759615" y="0"/>
                  </a:lnTo>
                  <a:lnTo>
                    <a:pt x="8547241" y="570173"/>
                  </a:lnTo>
                  <a:lnTo>
                    <a:pt x="7772371" y="1114252"/>
                  </a:lnTo>
                  <a:lnTo>
                    <a:pt x="7759615" y="963986"/>
                  </a:lnTo>
                  <a:lnTo>
                    <a:pt x="0" y="963986"/>
                  </a:lnTo>
                  <a:lnTo>
                    <a:pt x="0" y="176360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08000" tIns="54000" rIns="108000" bIns="54000" numCol="1" spcCol="1270" anchor="t" anchorCtr="0">
              <a:noAutofit/>
            </a:bodyPr>
            <a:lstStyle/>
            <a:p>
              <a:pPr marL="141413">
                <a:defRPr/>
              </a:pPr>
              <a:endParaRPr lang="fi-FI" sz="1200" b="1" kern="0" dirty="0">
                <a:solidFill>
                  <a:sysClr val="windowText" lastClr="000000"/>
                </a:solidFill>
              </a:endParaRPr>
            </a:p>
            <a:p>
              <a:pPr marL="141413">
                <a:defRPr/>
              </a:pPr>
              <a:endParaRPr lang="fi-FI" sz="1200" b="1" kern="0" dirty="0">
                <a:solidFill>
                  <a:sysClr val="windowText" lastClr="000000"/>
                </a:solidFill>
              </a:endParaRPr>
            </a:p>
            <a:p>
              <a:pPr marL="141413"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Ohjataan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 asiakas alkuun,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neuvotaan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 toiminnan ja tiedon äärelle. </a:t>
              </a:r>
            </a:p>
            <a:p>
              <a:pPr marL="214313" indent="-72900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sysClr val="windowText" lastClr="000000"/>
                  </a:solidFill>
                </a:rPr>
                <a:t>Esim.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Tarmoa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.fi ja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Lähellä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.fi –palvelu.</a:t>
              </a:r>
            </a:p>
            <a:p>
              <a:pPr marL="214313" indent="-729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Kunnan, seurakunnan, kolmannen sektorin palvelut.</a:t>
              </a:r>
            </a:p>
          </p:txBody>
        </p:sp>
        <p:sp>
          <p:nvSpPr>
            <p:cNvPr id="19" name="Vapaamuotoinen: Muoto 18">
              <a:extLst>
                <a:ext uri="{FF2B5EF4-FFF2-40B4-BE49-F238E27FC236}">
                  <a16:creationId xmlns:a16="http://schemas.microsoft.com/office/drawing/2014/main" id="{F1148CCC-50CF-88D1-5FD3-6D81A43B463D}"/>
                </a:ext>
              </a:extLst>
            </p:cNvPr>
            <p:cNvSpPr/>
            <p:nvPr/>
          </p:nvSpPr>
          <p:spPr>
            <a:xfrm>
              <a:off x="536053" y="4411340"/>
              <a:ext cx="2424144" cy="1562077"/>
            </a:xfrm>
            <a:custGeom>
              <a:avLst/>
              <a:gdLst>
                <a:gd name="connsiteX0" fmla="*/ 0 w 2345528"/>
                <a:gd name="connsiteY0" fmla="*/ 0 h 3123230"/>
                <a:gd name="connsiteX1" fmla="*/ 2345528 w 2345528"/>
                <a:gd name="connsiteY1" fmla="*/ 0 h 3123230"/>
                <a:gd name="connsiteX2" fmla="*/ 2345528 w 2345528"/>
                <a:gd name="connsiteY2" fmla="*/ 3123230 h 3123230"/>
                <a:gd name="connsiteX3" fmla="*/ 0 w 2345528"/>
                <a:gd name="connsiteY3" fmla="*/ 3123230 h 3123230"/>
                <a:gd name="connsiteX4" fmla="*/ 0 w 2345528"/>
                <a:gd name="connsiteY4" fmla="*/ 0 h 312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5528" h="3123230">
                  <a:moveTo>
                    <a:pt x="0" y="0"/>
                  </a:moveTo>
                  <a:lnTo>
                    <a:pt x="2345528" y="0"/>
                  </a:lnTo>
                  <a:lnTo>
                    <a:pt x="2345528" y="3123230"/>
                  </a:lnTo>
                  <a:lnTo>
                    <a:pt x="0" y="3123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108000" rIns="108000" bIns="108000" numCol="1" spcCol="1270" anchor="t" anchorCtr="0">
              <a:noAutofit/>
            </a:bodyPr>
            <a:lstStyle/>
            <a:p>
              <a:pPr marL="214313" indent="-72900" defTabSz="6858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  <a:latin typeface="Calibri" panose="020F0502020204030204"/>
                </a:rPr>
                <a:t>Tarvittaessa</a:t>
              </a:r>
              <a:r>
                <a:rPr lang="fi-FI" sz="1200" kern="0" dirty="0">
                  <a:solidFill>
                    <a:sysClr val="windowText" lastClr="000000"/>
                  </a:solidFill>
                  <a:latin typeface="Calibri" panose="020F0502020204030204"/>
                </a:rPr>
                <a:t> ohjataan täyttämään </a:t>
              </a:r>
              <a:r>
                <a:rPr lang="fi-FI" sz="1200" b="1" kern="0" dirty="0">
                  <a:solidFill>
                    <a:sysClr val="windowText" lastClr="000000"/>
                  </a:solidFill>
                  <a:latin typeface="Calibri" panose="020F0502020204030204"/>
                </a:rPr>
                <a:t>digitaalinen</a:t>
              </a:r>
              <a:r>
                <a:rPr lang="fi-FI" sz="1200" kern="0" dirty="0">
                  <a:solidFill>
                    <a:sysClr val="windowText" lastClr="000000"/>
                  </a:solidFill>
                  <a:latin typeface="Calibri" panose="020F0502020204030204"/>
                </a:rPr>
                <a:t> </a:t>
              </a:r>
              <a:r>
                <a:rPr lang="fi-FI" sz="1200" b="1" kern="0" dirty="0">
                  <a:solidFill>
                    <a:sysClr val="windowText" lastClr="000000"/>
                  </a:solidFill>
                  <a:latin typeface="Calibri" panose="020F0502020204030204"/>
                </a:rPr>
                <a:t>oirearvio/kyselyn </a:t>
              </a:r>
            </a:p>
            <a:p>
              <a:pPr marL="213300" defTabSz="685800">
                <a:defRPr/>
              </a:pPr>
              <a:r>
                <a:rPr lang="fi-FI" sz="1200" kern="0" dirty="0">
                  <a:solidFill>
                    <a:sysClr val="windowText" lastClr="000000"/>
                  </a:solidFill>
                  <a:latin typeface="Calibri" panose="020F0502020204030204"/>
                </a:rPr>
                <a:t>esim. Terapianavigaattori, Whodas 12, Omaolo</a:t>
              </a:r>
            </a:p>
            <a:p>
              <a:pPr marL="355725" indent="-214313" defTabSz="685800">
                <a:buFont typeface="Arial" panose="020B0604020202020204" pitchFamily="34" charset="0"/>
                <a:buChar char="•"/>
                <a:defRPr/>
              </a:pPr>
              <a:r>
                <a:rPr lang="fi-FI" sz="1200" dirty="0">
                  <a:solidFill>
                    <a:prstClr val="black"/>
                  </a:solidFill>
                  <a:latin typeface="Calibri" panose="020F0502020204030204"/>
                </a:rPr>
                <a:t>Ohjataan, kuinka edetä kun on täyttänyt kyselyn.</a:t>
              </a:r>
            </a:p>
            <a:p>
              <a:pPr marL="214313" indent="-72900" defTabSz="685800">
                <a:buFont typeface="Arial" panose="020B0604020202020204" pitchFamily="34" charset="0"/>
                <a:buChar char="•"/>
                <a:defRPr/>
              </a:pPr>
              <a:endParaRPr lang="fi-FI" sz="1050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endParaRPr>
            </a:p>
            <a:p>
              <a:pPr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i-FI" sz="900" dirty="0"/>
            </a:p>
          </p:txBody>
        </p:sp>
        <p:sp>
          <p:nvSpPr>
            <p:cNvPr id="20" name="Vapaamuotoinen: Muoto 19">
              <a:extLst>
                <a:ext uri="{FF2B5EF4-FFF2-40B4-BE49-F238E27FC236}">
                  <a16:creationId xmlns:a16="http://schemas.microsoft.com/office/drawing/2014/main" id="{B900A120-963D-5F60-1271-6B4F938664D9}"/>
                </a:ext>
              </a:extLst>
            </p:cNvPr>
            <p:cNvSpPr/>
            <p:nvPr/>
          </p:nvSpPr>
          <p:spPr>
            <a:xfrm>
              <a:off x="3426983" y="3415290"/>
              <a:ext cx="5040000" cy="1308937"/>
            </a:xfrm>
            <a:custGeom>
              <a:avLst/>
              <a:gdLst>
                <a:gd name="connsiteX0" fmla="*/ 0 w 6099120"/>
                <a:gd name="connsiteY0" fmla="*/ 370362 h 1481447"/>
                <a:gd name="connsiteX1" fmla="*/ 5358397 w 6099120"/>
                <a:gd name="connsiteY1" fmla="*/ 370362 h 1481447"/>
                <a:gd name="connsiteX2" fmla="*/ 5358397 w 6099120"/>
                <a:gd name="connsiteY2" fmla="*/ 0 h 1481447"/>
                <a:gd name="connsiteX3" fmla="*/ 6099120 w 6099120"/>
                <a:gd name="connsiteY3" fmla="*/ 740724 h 1481447"/>
                <a:gd name="connsiteX4" fmla="*/ 5358397 w 6099120"/>
                <a:gd name="connsiteY4" fmla="*/ 1481447 h 1481447"/>
                <a:gd name="connsiteX5" fmla="*/ 5358397 w 6099120"/>
                <a:gd name="connsiteY5" fmla="*/ 1111085 h 1481447"/>
                <a:gd name="connsiteX6" fmla="*/ 0 w 6099120"/>
                <a:gd name="connsiteY6" fmla="*/ 1111085 h 1481447"/>
                <a:gd name="connsiteX7" fmla="*/ 0 w 6099120"/>
                <a:gd name="connsiteY7" fmla="*/ 370362 h 1481447"/>
                <a:gd name="connsiteX0" fmla="*/ 0 w 6099120"/>
                <a:gd name="connsiteY0" fmla="*/ 237434 h 1348519"/>
                <a:gd name="connsiteX1" fmla="*/ 5358397 w 6099120"/>
                <a:gd name="connsiteY1" fmla="*/ 237434 h 1348519"/>
                <a:gd name="connsiteX2" fmla="*/ 5358398 w 6099120"/>
                <a:gd name="connsiteY2" fmla="*/ 0 h 1348519"/>
                <a:gd name="connsiteX3" fmla="*/ 6099120 w 6099120"/>
                <a:gd name="connsiteY3" fmla="*/ 607796 h 1348519"/>
                <a:gd name="connsiteX4" fmla="*/ 5358397 w 6099120"/>
                <a:gd name="connsiteY4" fmla="*/ 1348519 h 1348519"/>
                <a:gd name="connsiteX5" fmla="*/ 5358397 w 6099120"/>
                <a:gd name="connsiteY5" fmla="*/ 978157 h 1348519"/>
                <a:gd name="connsiteX6" fmla="*/ 0 w 6099120"/>
                <a:gd name="connsiteY6" fmla="*/ 978157 h 1348519"/>
                <a:gd name="connsiteX7" fmla="*/ 0 w 6099120"/>
                <a:gd name="connsiteY7" fmla="*/ 237434 h 1348519"/>
                <a:gd name="connsiteX0" fmla="*/ 0 w 6099120"/>
                <a:gd name="connsiteY0" fmla="*/ 237434 h 1184916"/>
                <a:gd name="connsiteX1" fmla="*/ 5358397 w 6099120"/>
                <a:gd name="connsiteY1" fmla="*/ 237434 h 1184916"/>
                <a:gd name="connsiteX2" fmla="*/ 5358398 w 6099120"/>
                <a:gd name="connsiteY2" fmla="*/ 0 h 1184916"/>
                <a:gd name="connsiteX3" fmla="*/ 6099120 w 6099120"/>
                <a:gd name="connsiteY3" fmla="*/ 607796 h 1184916"/>
                <a:gd name="connsiteX4" fmla="*/ 5370425 w 6099120"/>
                <a:gd name="connsiteY4" fmla="*/ 1184916 h 1184916"/>
                <a:gd name="connsiteX5" fmla="*/ 5358397 w 6099120"/>
                <a:gd name="connsiteY5" fmla="*/ 978157 h 1184916"/>
                <a:gd name="connsiteX6" fmla="*/ 0 w 6099120"/>
                <a:gd name="connsiteY6" fmla="*/ 978157 h 1184916"/>
                <a:gd name="connsiteX7" fmla="*/ 0 w 6099120"/>
                <a:gd name="connsiteY7" fmla="*/ 237434 h 1184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99120" h="1184916">
                  <a:moveTo>
                    <a:pt x="0" y="237434"/>
                  </a:moveTo>
                  <a:lnTo>
                    <a:pt x="5358397" y="237434"/>
                  </a:lnTo>
                  <a:cubicBezTo>
                    <a:pt x="5358397" y="158289"/>
                    <a:pt x="5358398" y="79145"/>
                    <a:pt x="5358398" y="0"/>
                  </a:cubicBezTo>
                  <a:lnTo>
                    <a:pt x="6099120" y="607796"/>
                  </a:lnTo>
                  <a:lnTo>
                    <a:pt x="5370425" y="1184916"/>
                  </a:lnTo>
                  <a:lnTo>
                    <a:pt x="5358397" y="978157"/>
                  </a:lnTo>
                  <a:lnTo>
                    <a:pt x="0" y="978157"/>
                  </a:lnTo>
                  <a:lnTo>
                    <a:pt x="0" y="237434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54000" rIns="108000" bIns="54000" numCol="1" spcCol="1270" anchor="ctr" anchorCtr="0">
              <a:noAutofit/>
            </a:bodyPr>
            <a:lstStyle/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dirty="0">
                  <a:solidFill>
                    <a:schemeClr val="tx1"/>
                  </a:solidFill>
                </a:rPr>
                <a:t>Asiakas</a:t>
              </a:r>
              <a:r>
                <a:rPr lang="fi-FI" sz="1200" b="1" dirty="0">
                  <a:solidFill>
                    <a:schemeClr val="tx1"/>
                  </a:solidFill>
                </a:rPr>
                <a:t> toteuttaa </a:t>
              </a:r>
              <a:r>
                <a:rPr lang="fi-FI" sz="1200" dirty="0">
                  <a:solidFill>
                    <a:schemeClr val="tx1"/>
                  </a:solidFill>
                </a:rPr>
                <a:t>annettuja ohjeita ja työskentelee asian parissa.</a:t>
              </a:r>
            </a:p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dirty="0">
                  <a:solidFill>
                    <a:schemeClr val="tx1"/>
                  </a:solidFill>
                </a:rPr>
                <a:t>Asiakas arvioi omaa tilannettaan itsenäisesti</a:t>
              </a:r>
            </a:p>
          </p:txBody>
        </p:sp>
        <p:sp>
          <p:nvSpPr>
            <p:cNvPr id="53" name="Ylös kääntyvä nuoli 52">
              <a:extLst>
                <a:ext uri="{FF2B5EF4-FFF2-40B4-BE49-F238E27FC236}">
                  <a16:creationId xmlns:a16="http://schemas.microsoft.com/office/drawing/2014/main" id="{8B91693C-89E6-4888-36E7-9316391AF958}"/>
                </a:ext>
              </a:extLst>
            </p:cNvPr>
            <p:cNvSpPr/>
            <p:nvPr/>
          </p:nvSpPr>
          <p:spPr>
            <a:xfrm rot="5400000" flipH="1" flipV="1">
              <a:off x="7041301" y="2163660"/>
              <a:ext cx="2041180" cy="843989"/>
            </a:xfrm>
            <a:prstGeom prst="bentUpArrow">
              <a:avLst/>
            </a:prstGeom>
            <a:gradFill flip="none" rotWithShape="1">
              <a:gsLst>
                <a:gs pos="7000">
                  <a:srgbClr val="C00000">
                    <a:alpha val="60000"/>
                  </a:srgbClr>
                </a:gs>
                <a:gs pos="25000">
                  <a:srgbClr val="FFC000">
                    <a:alpha val="50000"/>
                  </a:srgbClr>
                </a:gs>
                <a:gs pos="49000">
                  <a:srgbClr val="E06000">
                    <a:alpha val="60000"/>
                  </a:srgbClr>
                </a:gs>
                <a:gs pos="68000">
                  <a:srgbClr val="FFC00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5" name="Ylös kääntyvä nuoli 54">
              <a:extLst>
                <a:ext uri="{FF2B5EF4-FFF2-40B4-BE49-F238E27FC236}">
                  <a16:creationId xmlns:a16="http://schemas.microsoft.com/office/drawing/2014/main" id="{0DE32233-3B23-852B-5092-8AD7FA621610}"/>
                </a:ext>
              </a:extLst>
            </p:cNvPr>
            <p:cNvSpPr/>
            <p:nvPr/>
          </p:nvSpPr>
          <p:spPr>
            <a:xfrm rot="5400000">
              <a:off x="565232" y="2740779"/>
              <a:ext cx="568503" cy="525626"/>
            </a:xfrm>
            <a:prstGeom prst="bent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56000">
                  <a:srgbClr val="FFC000">
                    <a:alpha val="50000"/>
                  </a:srgbClr>
                </a:gs>
                <a:gs pos="87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2" name="Nuoli: Oikea 1">
              <a:extLst>
                <a:ext uri="{FF2B5EF4-FFF2-40B4-BE49-F238E27FC236}">
                  <a16:creationId xmlns:a16="http://schemas.microsoft.com/office/drawing/2014/main" id="{F84374F2-1FE8-DA70-FE23-DB0E0CD386B1}"/>
                </a:ext>
              </a:extLst>
            </p:cNvPr>
            <p:cNvSpPr/>
            <p:nvPr/>
          </p:nvSpPr>
          <p:spPr>
            <a:xfrm>
              <a:off x="3081129" y="4832677"/>
              <a:ext cx="280863" cy="384896"/>
            </a:xfrm>
            <a:prstGeom prst="rightArrow">
              <a:avLst/>
            </a:prstGeom>
            <a:gradFill flip="none" rotWithShape="1">
              <a:gsLst>
                <a:gs pos="0">
                  <a:srgbClr val="C00000">
                    <a:alpha val="50000"/>
                  </a:srgbClr>
                </a:gs>
                <a:gs pos="35000">
                  <a:srgbClr val="FFC000"/>
                </a:gs>
                <a:gs pos="56000">
                  <a:srgbClr val="E06000"/>
                </a:gs>
                <a:gs pos="87000">
                  <a:srgbClr val="FFC000"/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" name="Tekstiruutu 4">
              <a:extLst>
                <a:ext uri="{FF2B5EF4-FFF2-40B4-BE49-F238E27FC236}">
                  <a16:creationId xmlns:a16="http://schemas.microsoft.com/office/drawing/2014/main" id="{4BE9F897-6A16-5F93-66DC-3A00D13ACC2D}"/>
                </a:ext>
              </a:extLst>
            </p:cNvPr>
            <p:cNvSpPr txBox="1"/>
            <p:nvPr/>
          </p:nvSpPr>
          <p:spPr>
            <a:xfrm>
              <a:off x="6483847" y="4913106"/>
              <a:ext cx="1893815" cy="1049106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38100">
              <a:solidFill>
                <a:srgbClr val="00B050"/>
              </a:solidFill>
              <a:prstDash val="lgDash"/>
            </a:ln>
          </p:spPr>
          <p:txBody>
            <a:bodyPr wrap="square" lIns="108000" tIns="108000" rIns="108000" bIns="108000" rtlCol="0">
              <a:spAutoFit/>
            </a:bodyPr>
            <a:lstStyle/>
            <a:p>
              <a:r>
                <a:rPr lang="fi-FI" sz="1350" dirty="0"/>
                <a:t>Asiakas ylläpitää hyvinvointia ja terveyttä omatoimisesti.</a:t>
              </a:r>
            </a:p>
          </p:txBody>
        </p:sp>
        <p:sp>
          <p:nvSpPr>
            <p:cNvPr id="26" name="Nuoli: Oikea 25">
              <a:extLst>
                <a:ext uri="{FF2B5EF4-FFF2-40B4-BE49-F238E27FC236}">
                  <a16:creationId xmlns:a16="http://schemas.microsoft.com/office/drawing/2014/main" id="{F8C56448-5916-0442-94A0-769927102498}"/>
                </a:ext>
              </a:extLst>
            </p:cNvPr>
            <p:cNvSpPr/>
            <p:nvPr/>
          </p:nvSpPr>
          <p:spPr>
            <a:xfrm rot="5400000">
              <a:off x="1471453" y="3830505"/>
              <a:ext cx="553344" cy="412817"/>
            </a:xfrm>
            <a:prstGeom prst="rightArrow">
              <a:avLst/>
            </a:prstGeom>
            <a:gradFill flip="none" rotWithShape="1">
              <a:gsLst>
                <a:gs pos="0">
                  <a:srgbClr val="C00000">
                    <a:alpha val="50000"/>
                  </a:srgbClr>
                </a:gs>
                <a:gs pos="35000">
                  <a:srgbClr val="FFC000"/>
                </a:gs>
                <a:gs pos="56000">
                  <a:srgbClr val="E06000"/>
                </a:gs>
                <a:gs pos="87000">
                  <a:srgbClr val="FFC000"/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 dirty="0"/>
            </a:p>
          </p:txBody>
        </p:sp>
        <p:sp>
          <p:nvSpPr>
            <p:cNvPr id="27" name="Ylös kääntyvä nuoli 54">
              <a:extLst>
                <a:ext uri="{FF2B5EF4-FFF2-40B4-BE49-F238E27FC236}">
                  <a16:creationId xmlns:a16="http://schemas.microsoft.com/office/drawing/2014/main" id="{63A44547-A260-2FE3-4ED9-A54AA80E84F9}"/>
                </a:ext>
              </a:extLst>
            </p:cNvPr>
            <p:cNvSpPr/>
            <p:nvPr/>
          </p:nvSpPr>
          <p:spPr>
            <a:xfrm rot="5400000">
              <a:off x="2721752" y="3701487"/>
              <a:ext cx="456301" cy="487375"/>
            </a:xfrm>
            <a:prstGeom prst="bent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59000">
                  <a:srgbClr val="FFC000">
                    <a:alpha val="50000"/>
                  </a:srgbClr>
                </a:gs>
                <a:gs pos="89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28" name="Nuoli: Alas 27">
              <a:extLst>
                <a:ext uri="{FF2B5EF4-FFF2-40B4-BE49-F238E27FC236}">
                  <a16:creationId xmlns:a16="http://schemas.microsoft.com/office/drawing/2014/main" id="{3291B474-2D0D-1A22-0476-C2A6CBC30EA9}"/>
                </a:ext>
              </a:extLst>
            </p:cNvPr>
            <p:cNvSpPr/>
            <p:nvPr/>
          </p:nvSpPr>
          <p:spPr>
            <a:xfrm>
              <a:off x="6994061" y="4547647"/>
              <a:ext cx="436693" cy="337246"/>
            </a:xfrm>
            <a:prstGeom prst="down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40000">
                  <a:srgbClr val="FFC000">
                    <a:alpha val="50000"/>
                  </a:srgbClr>
                </a:gs>
                <a:gs pos="77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29" name="Vapaamuotoinen: Muoto 28">
              <a:extLst>
                <a:ext uri="{FF2B5EF4-FFF2-40B4-BE49-F238E27FC236}">
                  <a16:creationId xmlns:a16="http://schemas.microsoft.com/office/drawing/2014/main" id="{D8043297-7D8D-CB6F-B139-AC915E02A9A6}"/>
                </a:ext>
              </a:extLst>
            </p:cNvPr>
            <p:cNvSpPr/>
            <p:nvPr/>
          </p:nvSpPr>
          <p:spPr>
            <a:xfrm>
              <a:off x="3476153" y="4677958"/>
              <a:ext cx="2279615" cy="1295459"/>
            </a:xfrm>
            <a:custGeom>
              <a:avLst/>
              <a:gdLst>
                <a:gd name="connsiteX0" fmla="*/ 0 w 2176884"/>
                <a:gd name="connsiteY0" fmla="*/ 0 h 2688241"/>
                <a:gd name="connsiteX1" fmla="*/ 2176884 w 2176884"/>
                <a:gd name="connsiteY1" fmla="*/ 0 h 2688241"/>
                <a:gd name="connsiteX2" fmla="*/ 2176884 w 2176884"/>
                <a:gd name="connsiteY2" fmla="*/ 2688241 h 2688241"/>
                <a:gd name="connsiteX3" fmla="*/ 0 w 2176884"/>
                <a:gd name="connsiteY3" fmla="*/ 2688241 h 2688241"/>
                <a:gd name="connsiteX4" fmla="*/ 0 w 2176884"/>
                <a:gd name="connsiteY4" fmla="*/ 0 h 2688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6884" h="2688241">
                  <a:moveTo>
                    <a:pt x="0" y="0"/>
                  </a:moveTo>
                  <a:lnTo>
                    <a:pt x="2176884" y="0"/>
                  </a:lnTo>
                  <a:lnTo>
                    <a:pt x="2176884" y="2688241"/>
                  </a:lnTo>
                  <a:lnTo>
                    <a:pt x="0" y="268824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84400">
                  <a:srgbClr val="D44838">
                    <a:alpha val="20000"/>
                  </a:srgbClr>
                </a:gs>
                <a:gs pos="0">
                  <a:srgbClr val="FFC000">
                    <a:tint val="66000"/>
                    <a:satMod val="160000"/>
                    <a:alpha val="2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C00000"/>
                </a:gs>
              </a:gsLst>
              <a:lin ang="2700000" scaled="1"/>
              <a:tileRect/>
            </a:gradFill>
            <a:ln w="38100">
              <a:gradFill>
                <a:gsLst>
                  <a:gs pos="22000">
                    <a:srgbClr val="FFC000"/>
                  </a:gs>
                  <a:gs pos="74000">
                    <a:srgbClr val="C00000"/>
                  </a:gs>
                </a:gsLst>
                <a:lin ang="5400000" scaled="1"/>
              </a:gradFill>
              <a:prstDash val="lgDash"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216000" rIns="72000" bIns="216000" numCol="1" spcCol="1270" anchor="t" anchorCtr="0">
              <a:noAutofit/>
            </a:bodyPr>
            <a:lstStyle/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Laitetaan terveys- tai sosiaali LifeCare viestillä pyyntö</a:t>
              </a:r>
            </a:p>
            <a:p>
              <a:pPr marL="128588" defTabSz="533400">
                <a:spcBef>
                  <a:spcPct val="0"/>
                </a:spcBef>
              </a:pPr>
              <a:r>
                <a:rPr lang="fi-FI" sz="1200" dirty="0">
                  <a:solidFill>
                    <a:schemeClr val="tx1"/>
                  </a:solidFill>
                </a:rPr>
                <a:t>	 tai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Laitetaan asiakas ajanvarauskirjalle</a:t>
              </a: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502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3291F-B2A0-C679-4496-1A86783C5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>
            <a:extLst>
              <a:ext uri="{FF2B5EF4-FFF2-40B4-BE49-F238E27FC236}">
                <a16:creationId xmlns:a16="http://schemas.microsoft.com/office/drawing/2014/main" id="{ADEFADDB-D2C4-B956-E6F9-C1D078066F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15493" y="472617"/>
            <a:ext cx="5518012" cy="4182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Ohjausta ja neuvontaa tarvitseva kuntoutuja</a:t>
            </a:r>
          </a:p>
        </p:txBody>
      </p:sp>
      <p:sp>
        <p:nvSpPr>
          <p:cNvPr id="19" name="Alatunnisteen paikkamerkki 18">
            <a:extLst>
              <a:ext uri="{FF2B5EF4-FFF2-40B4-BE49-F238E27FC236}">
                <a16:creationId xmlns:a16="http://schemas.microsoft.com/office/drawing/2014/main" id="{CB253127-C0E8-47E1-AB06-F2023AE9D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/>
              <a:t>Keski-Pohjanmaan hva, RRF2, P4, I2  /15.7.2025 Kirsi Vesasto</a:t>
            </a:r>
          </a:p>
        </p:txBody>
      </p:sp>
      <p:sp>
        <p:nvSpPr>
          <p:cNvPr id="28" name="Nuoli: Oikea 27">
            <a:extLst>
              <a:ext uri="{FF2B5EF4-FFF2-40B4-BE49-F238E27FC236}">
                <a16:creationId xmlns:a16="http://schemas.microsoft.com/office/drawing/2014/main" id="{14C0B7D3-014E-66A1-1470-97CCFF853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457087" y="4135598"/>
            <a:ext cx="301358" cy="381430"/>
          </a:xfrm>
          <a:prstGeom prst="rightArrow">
            <a:avLst/>
          </a:prstGeom>
          <a:solidFill>
            <a:srgbClr val="C00000">
              <a:alpha val="50196"/>
            </a:srgbClr>
          </a:solidFill>
          <a:ln>
            <a:solidFill>
              <a:srgbClr val="C00000">
                <a:alpha val="5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fi-FI" sz="1350">
              <a:solidFill>
                <a:prstClr val="white"/>
              </a:solidFill>
              <a:latin typeface="Aptos" panose="02110004020202020204"/>
            </a:endParaRP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D3E91D5E-4A8F-C504-1C15-04E9745F1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6045" y="858582"/>
            <a:ext cx="8025116" cy="5140836"/>
            <a:chOff x="546653" y="970596"/>
            <a:chExt cx="8025116" cy="5140836"/>
          </a:xfrm>
        </p:grpSpPr>
        <p:grpSp>
          <p:nvGrpSpPr>
            <p:cNvPr id="11" name="Ryhmä 10">
              <a:extLst>
                <a:ext uri="{FF2B5EF4-FFF2-40B4-BE49-F238E27FC236}">
                  <a16:creationId xmlns:a16="http://schemas.microsoft.com/office/drawing/2014/main" id="{B3573CF4-FB75-34E8-66A7-178626AC840D}"/>
                </a:ext>
              </a:extLst>
            </p:cNvPr>
            <p:cNvGrpSpPr/>
            <p:nvPr/>
          </p:nvGrpSpPr>
          <p:grpSpPr>
            <a:xfrm>
              <a:off x="546653" y="3285637"/>
              <a:ext cx="8025116" cy="2825795"/>
              <a:chOff x="1328086" y="4948429"/>
              <a:chExt cx="10067014" cy="1430936"/>
            </a:xfrm>
          </p:grpSpPr>
          <p:sp>
            <p:nvSpPr>
              <p:cNvPr id="16" name="Tekstiruutu 15">
                <a:extLst>
                  <a:ext uri="{FF2B5EF4-FFF2-40B4-BE49-F238E27FC236}">
                    <a16:creationId xmlns:a16="http://schemas.microsoft.com/office/drawing/2014/main" id="{20FA0425-1C70-F03F-8011-07E14B9021AD}"/>
                  </a:ext>
                </a:extLst>
              </p:cNvPr>
              <p:cNvSpPr txBox="1"/>
              <p:nvPr/>
            </p:nvSpPr>
            <p:spPr>
              <a:xfrm>
                <a:off x="4861721" y="6133333"/>
                <a:ext cx="2011218" cy="215648"/>
              </a:xfrm>
              <a:prstGeom prst="rect">
                <a:avLst/>
              </a:prstGeom>
              <a:solidFill>
                <a:srgbClr val="3CC5EA">
                  <a:alpha val="49804"/>
                </a:srgbClr>
              </a:solidFill>
              <a:ln w="57150">
                <a:solidFill>
                  <a:srgbClr val="3CC5EA"/>
                </a:solidFill>
                <a:prstDash val="dash"/>
              </a:ln>
            </p:spPr>
            <p:txBody>
              <a:bodyPr wrap="square" lIns="108000" tIns="108000" rIns="108000" bIns="108000" rtlCol="0" anchor="ctr" anchorCtr="0">
                <a:spAutoFit/>
              </a:bodyPr>
              <a:lstStyle/>
              <a:p>
                <a:pPr defTabSz="685800">
                  <a:defRPr/>
                </a:pPr>
                <a:r>
                  <a:rPr lang="fi-FI" sz="1350" b="1">
                    <a:solidFill>
                      <a:prstClr val="black"/>
                    </a:solidFill>
                    <a:latin typeface="Aptos" panose="02110004020202020204"/>
                  </a:rPr>
                  <a:t>Hoitoon ohjaus</a:t>
                </a:r>
              </a:p>
            </p:txBody>
          </p:sp>
          <p:sp>
            <p:nvSpPr>
              <p:cNvPr id="54" name="Ylös kääntyvä nuoli 53">
                <a:extLst>
                  <a:ext uri="{FF2B5EF4-FFF2-40B4-BE49-F238E27FC236}">
                    <a16:creationId xmlns:a16="http://schemas.microsoft.com/office/drawing/2014/main" id="{8F2166FD-A8E4-4AEC-284F-DC52A8D18769}"/>
                  </a:ext>
                </a:extLst>
              </p:cNvPr>
              <p:cNvSpPr/>
              <p:nvPr/>
            </p:nvSpPr>
            <p:spPr>
              <a:xfrm rot="5400000">
                <a:off x="2643037" y="4836670"/>
                <a:ext cx="312597" cy="681309"/>
              </a:xfrm>
              <a:prstGeom prst="bentUpArrow">
                <a:avLst/>
              </a:prstGeom>
              <a:solidFill>
                <a:srgbClr val="C00000">
                  <a:alpha val="50196"/>
                </a:srgbClr>
              </a:solidFill>
              <a:ln w="19050">
                <a:solidFill>
                  <a:srgbClr val="C00000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fi-FI" sz="1350">
                  <a:solidFill>
                    <a:prstClr val="white"/>
                  </a:solidFill>
                  <a:latin typeface="Aptos" panose="02110004020202020204"/>
                </a:endParaRPr>
              </a:p>
            </p:txBody>
          </p:sp>
          <p:sp>
            <p:nvSpPr>
              <p:cNvPr id="20" name="Vapaamuotoinen: Muoto 19">
                <a:extLst>
                  <a:ext uri="{FF2B5EF4-FFF2-40B4-BE49-F238E27FC236}">
                    <a16:creationId xmlns:a16="http://schemas.microsoft.com/office/drawing/2014/main" id="{F08AC825-ACB1-B6E8-0ABB-33159B9C2358}"/>
                  </a:ext>
                </a:extLst>
              </p:cNvPr>
              <p:cNvSpPr/>
              <p:nvPr/>
            </p:nvSpPr>
            <p:spPr>
              <a:xfrm>
                <a:off x="3461849" y="4948429"/>
                <a:ext cx="7933251" cy="531271"/>
              </a:xfrm>
              <a:custGeom>
                <a:avLst/>
                <a:gdLst>
                  <a:gd name="connsiteX0" fmla="*/ 0 w 6099120"/>
                  <a:gd name="connsiteY0" fmla="*/ 370362 h 1481447"/>
                  <a:gd name="connsiteX1" fmla="*/ 5358397 w 6099120"/>
                  <a:gd name="connsiteY1" fmla="*/ 370362 h 1481447"/>
                  <a:gd name="connsiteX2" fmla="*/ 5358397 w 6099120"/>
                  <a:gd name="connsiteY2" fmla="*/ 0 h 1481447"/>
                  <a:gd name="connsiteX3" fmla="*/ 6099120 w 6099120"/>
                  <a:gd name="connsiteY3" fmla="*/ 740724 h 1481447"/>
                  <a:gd name="connsiteX4" fmla="*/ 5358397 w 6099120"/>
                  <a:gd name="connsiteY4" fmla="*/ 1481447 h 1481447"/>
                  <a:gd name="connsiteX5" fmla="*/ 5358397 w 6099120"/>
                  <a:gd name="connsiteY5" fmla="*/ 1111085 h 1481447"/>
                  <a:gd name="connsiteX6" fmla="*/ 0 w 6099120"/>
                  <a:gd name="connsiteY6" fmla="*/ 1111085 h 1481447"/>
                  <a:gd name="connsiteX7" fmla="*/ 0 w 6099120"/>
                  <a:gd name="connsiteY7" fmla="*/ 370362 h 1481447"/>
                  <a:gd name="connsiteX0" fmla="*/ 0 w 6099120"/>
                  <a:gd name="connsiteY0" fmla="*/ 174038 h 1285123"/>
                  <a:gd name="connsiteX1" fmla="*/ 5358397 w 6099120"/>
                  <a:gd name="connsiteY1" fmla="*/ 174038 h 1285123"/>
                  <a:gd name="connsiteX2" fmla="*/ 5358397 w 6099120"/>
                  <a:gd name="connsiteY2" fmla="*/ 0 h 1285123"/>
                  <a:gd name="connsiteX3" fmla="*/ 6099120 w 6099120"/>
                  <a:gd name="connsiteY3" fmla="*/ 544400 h 1285123"/>
                  <a:gd name="connsiteX4" fmla="*/ 5358397 w 6099120"/>
                  <a:gd name="connsiteY4" fmla="*/ 1285123 h 1285123"/>
                  <a:gd name="connsiteX5" fmla="*/ 5358397 w 6099120"/>
                  <a:gd name="connsiteY5" fmla="*/ 914761 h 1285123"/>
                  <a:gd name="connsiteX6" fmla="*/ 0 w 6099120"/>
                  <a:gd name="connsiteY6" fmla="*/ 914761 h 1285123"/>
                  <a:gd name="connsiteX7" fmla="*/ 0 w 6099120"/>
                  <a:gd name="connsiteY7" fmla="*/ 174038 h 1285123"/>
                  <a:gd name="connsiteX0" fmla="*/ 0 w 6099120"/>
                  <a:gd name="connsiteY0" fmla="*/ 174038 h 1072439"/>
                  <a:gd name="connsiteX1" fmla="*/ 5358397 w 6099120"/>
                  <a:gd name="connsiteY1" fmla="*/ 174038 h 1072439"/>
                  <a:gd name="connsiteX2" fmla="*/ 5358397 w 6099120"/>
                  <a:gd name="connsiteY2" fmla="*/ 0 h 1072439"/>
                  <a:gd name="connsiteX3" fmla="*/ 6099120 w 6099120"/>
                  <a:gd name="connsiteY3" fmla="*/ 544400 h 1072439"/>
                  <a:gd name="connsiteX4" fmla="*/ 5378808 w 6099120"/>
                  <a:gd name="connsiteY4" fmla="*/ 1072439 h 1072439"/>
                  <a:gd name="connsiteX5" fmla="*/ 5358397 w 6099120"/>
                  <a:gd name="connsiteY5" fmla="*/ 914761 h 1072439"/>
                  <a:gd name="connsiteX6" fmla="*/ 0 w 6099120"/>
                  <a:gd name="connsiteY6" fmla="*/ 914761 h 1072439"/>
                  <a:gd name="connsiteX7" fmla="*/ 0 w 6099120"/>
                  <a:gd name="connsiteY7" fmla="*/ 174038 h 1072439"/>
                  <a:gd name="connsiteX0" fmla="*/ 0 w 6099120"/>
                  <a:gd name="connsiteY0" fmla="*/ 174038 h 1093232"/>
                  <a:gd name="connsiteX1" fmla="*/ 5358397 w 6099120"/>
                  <a:gd name="connsiteY1" fmla="*/ 174038 h 1093232"/>
                  <a:gd name="connsiteX2" fmla="*/ 5358397 w 6099120"/>
                  <a:gd name="connsiteY2" fmla="*/ 0 h 1093232"/>
                  <a:gd name="connsiteX3" fmla="*/ 6099120 w 6099120"/>
                  <a:gd name="connsiteY3" fmla="*/ 544400 h 1093232"/>
                  <a:gd name="connsiteX4" fmla="*/ 5348191 w 6099120"/>
                  <a:gd name="connsiteY4" fmla="*/ 1093232 h 1093232"/>
                  <a:gd name="connsiteX5" fmla="*/ 5358397 w 6099120"/>
                  <a:gd name="connsiteY5" fmla="*/ 914761 h 1093232"/>
                  <a:gd name="connsiteX6" fmla="*/ 0 w 6099120"/>
                  <a:gd name="connsiteY6" fmla="*/ 914761 h 1093232"/>
                  <a:gd name="connsiteX7" fmla="*/ 0 w 6099120"/>
                  <a:gd name="connsiteY7" fmla="*/ 174038 h 1093232"/>
                  <a:gd name="connsiteX0" fmla="*/ 0 w 6099120"/>
                  <a:gd name="connsiteY0" fmla="*/ 174038 h 1093232"/>
                  <a:gd name="connsiteX1" fmla="*/ 5358397 w 6099120"/>
                  <a:gd name="connsiteY1" fmla="*/ 174038 h 1093232"/>
                  <a:gd name="connsiteX2" fmla="*/ 5358397 w 6099120"/>
                  <a:gd name="connsiteY2" fmla="*/ 0 h 1093232"/>
                  <a:gd name="connsiteX3" fmla="*/ 6099120 w 6099120"/>
                  <a:gd name="connsiteY3" fmla="*/ 544400 h 1093232"/>
                  <a:gd name="connsiteX4" fmla="*/ 5389012 w 6099120"/>
                  <a:gd name="connsiteY4" fmla="*/ 1093232 h 1093232"/>
                  <a:gd name="connsiteX5" fmla="*/ 5358397 w 6099120"/>
                  <a:gd name="connsiteY5" fmla="*/ 914761 h 1093232"/>
                  <a:gd name="connsiteX6" fmla="*/ 0 w 6099120"/>
                  <a:gd name="connsiteY6" fmla="*/ 914761 h 1093232"/>
                  <a:gd name="connsiteX7" fmla="*/ 0 w 6099120"/>
                  <a:gd name="connsiteY7" fmla="*/ 174038 h 1093232"/>
                  <a:gd name="connsiteX0" fmla="*/ 0 w 6099120"/>
                  <a:gd name="connsiteY0" fmla="*/ 174038 h 1155613"/>
                  <a:gd name="connsiteX1" fmla="*/ 5358397 w 6099120"/>
                  <a:gd name="connsiteY1" fmla="*/ 174038 h 1155613"/>
                  <a:gd name="connsiteX2" fmla="*/ 5358397 w 6099120"/>
                  <a:gd name="connsiteY2" fmla="*/ 0 h 1155613"/>
                  <a:gd name="connsiteX3" fmla="*/ 6099120 w 6099120"/>
                  <a:gd name="connsiteY3" fmla="*/ 544400 h 1155613"/>
                  <a:gd name="connsiteX4" fmla="*/ 5358396 w 6099120"/>
                  <a:gd name="connsiteY4" fmla="*/ 1155613 h 1155613"/>
                  <a:gd name="connsiteX5" fmla="*/ 5358397 w 6099120"/>
                  <a:gd name="connsiteY5" fmla="*/ 914761 h 1155613"/>
                  <a:gd name="connsiteX6" fmla="*/ 0 w 6099120"/>
                  <a:gd name="connsiteY6" fmla="*/ 914761 h 1155613"/>
                  <a:gd name="connsiteX7" fmla="*/ 0 w 6099120"/>
                  <a:gd name="connsiteY7" fmla="*/ 174038 h 1155613"/>
                  <a:gd name="connsiteX0" fmla="*/ 0 w 6099120"/>
                  <a:gd name="connsiteY0" fmla="*/ 174038 h 1062042"/>
                  <a:gd name="connsiteX1" fmla="*/ 5358397 w 6099120"/>
                  <a:gd name="connsiteY1" fmla="*/ 174038 h 1062042"/>
                  <a:gd name="connsiteX2" fmla="*/ 5358397 w 6099120"/>
                  <a:gd name="connsiteY2" fmla="*/ 0 h 1062042"/>
                  <a:gd name="connsiteX3" fmla="*/ 6099120 w 6099120"/>
                  <a:gd name="connsiteY3" fmla="*/ 544400 h 1062042"/>
                  <a:gd name="connsiteX4" fmla="*/ 5368602 w 6099120"/>
                  <a:gd name="connsiteY4" fmla="*/ 1062042 h 1062042"/>
                  <a:gd name="connsiteX5" fmla="*/ 5358397 w 6099120"/>
                  <a:gd name="connsiteY5" fmla="*/ 914761 h 1062042"/>
                  <a:gd name="connsiteX6" fmla="*/ 0 w 6099120"/>
                  <a:gd name="connsiteY6" fmla="*/ 914761 h 1062042"/>
                  <a:gd name="connsiteX7" fmla="*/ 0 w 6099120"/>
                  <a:gd name="connsiteY7" fmla="*/ 174038 h 1062042"/>
                  <a:gd name="connsiteX0" fmla="*/ 0 w 6099120"/>
                  <a:gd name="connsiteY0" fmla="*/ 122054 h 1010058"/>
                  <a:gd name="connsiteX1" fmla="*/ 5358397 w 6099120"/>
                  <a:gd name="connsiteY1" fmla="*/ 122054 h 1010058"/>
                  <a:gd name="connsiteX2" fmla="*/ 5358397 w 6099120"/>
                  <a:gd name="connsiteY2" fmla="*/ 0 h 1010058"/>
                  <a:gd name="connsiteX3" fmla="*/ 6099120 w 6099120"/>
                  <a:gd name="connsiteY3" fmla="*/ 492416 h 1010058"/>
                  <a:gd name="connsiteX4" fmla="*/ 5368602 w 6099120"/>
                  <a:gd name="connsiteY4" fmla="*/ 1010058 h 1010058"/>
                  <a:gd name="connsiteX5" fmla="*/ 5358397 w 6099120"/>
                  <a:gd name="connsiteY5" fmla="*/ 862777 h 1010058"/>
                  <a:gd name="connsiteX6" fmla="*/ 0 w 6099120"/>
                  <a:gd name="connsiteY6" fmla="*/ 862777 h 1010058"/>
                  <a:gd name="connsiteX7" fmla="*/ 0 w 6099120"/>
                  <a:gd name="connsiteY7" fmla="*/ 122054 h 1010058"/>
                  <a:gd name="connsiteX0" fmla="*/ 0 w 6109325"/>
                  <a:gd name="connsiteY0" fmla="*/ 122054 h 1010058"/>
                  <a:gd name="connsiteX1" fmla="*/ 5358397 w 6109325"/>
                  <a:gd name="connsiteY1" fmla="*/ 122054 h 1010058"/>
                  <a:gd name="connsiteX2" fmla="*/ 5358397 w 6109325"/>
                  <a:gd name="connsiteY2" fmla="*/ 0 h 1010058"/>
                  <a:gd name="connsiteX3" fmla="*/ 6109325 w 6109325"/>
                  <a:gd name="connsiteY3" fmla="*/ 419639 h 1010058"/>
                  <a:gd name="connsiteX4" fmla="*/ 5368602 w 6109325"/>
                  <a:gd name="connsiteY4" fmla="*/ 1010058 h 1010058"/>
                  <a:gd name="connsiteX5" fmla="*/ 5358397 w 6109325"/>
                  <a:gd name="connsiteY5" fmla="*/ 862777 h 1010058"/>
                  <a:gd name="connsiteX6" fmla="*/ 0 w 6109325"/>
                  <a:gd name="connsiteY6" fmla="*/ 862777 h 1010058"/>
                  <a:gd name="connsiteX7" fmla="*/ 0 w 6109325"/>
                  <a:gd name="connsiteY7" fmla="*/ 122054 h 1010058"/>
                  <a:gd name="connsiteX0" fmla="*/ 0 w 6109325"/>
                  <a:gd name="connsiteY0" fmla="*/ 122054 h 989265"/>
                  <a:gd name="connsiteX1" fmla="*/ 5358397 w 6109325"/>
                  <a:gd name="connsiteY1" fmla="*/ 122054 h 989265"/>
                  <a:gd name="connsiteX2" fmla="*/ 5358397 w 6109325"/>
                  <a:gd name="connsiteY2" fmla="*/ 0 h 989265"/>
                  <a:gd name="connsiteX3" fmla="*/ 6109325 w 6109325"/>
                  <a:gd name="connsiteY3" fmla="*/ 419639 h 989265"/>
                  <a:gd name="connsiteX4" fmla="*/ 5348191 w 6109325"/>
                  <a:gd name="connsiteY4" fmla="*/ 989265 h 989265"/>
                  <a:gd name="connsiteX5" fmla="*/ 5358397 w 6109325"/>
                  <a:gd name="connsiteY5" fmla="*/ 862777 h 989265"/>
                  <a:gd name="connsiteX6" fmla="*/ 0 w 6109325"/>
                  <a:gd name="connsiteY6" fmla="*/ 862777 h 989265"/>
                  <a:gd name="connsiteX7" fmla="*/ 0 w 6109325"/>
                  <a:gd name="connsiteY7" fmla="*/ 122054 h 98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09325" h="989265">
                    <a:moveTo>
                      <a:pt x="0" y="122054"/>
                    </a:moveTo>
                    <a:lnTo>
                      <a:pt x="5358397" y="122054"/>
                    </a:lnTo>
                    <a:lnTo>
                      <a:pt x="5358397" y="0"/>
                    </a:lnTo>
                    <a:lnTo>
                      <a:pt x="6109325" y="419639"/>
                    </a:lnTo>
                    <a:lnTo>
                      <a:pt x="5348191" y="989265"/>
                    </a:lnTo>
                    <a:cubicBezTo>
                      <a:pt x="5348191" y="908981"/>
                      <a:pt x="5358397" y="943061"/>
                      <a:pt x="5358397" y="862777"/>
                    </a:cubicBezTo>
                    <a:lnTo>
                      <a:pt x="0" y="862777"/>
                    </a:lnTo>
                    <a:lnTo>
                      <a:pt x="0" y="122054"/>
                    </a:lnTo>
                    <a:close/>
                  </a:path>
                </a:pathLst>
              </a:custGeom>
              <a:solidFill>
                <a:srgbClr val="C00000">
                  <a:alpha val="20000"/>
                </a:srgbClr>
              </a:solidFill>
              <a:ln w="12700"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8000" tIns="144000" rIns="144000" bIns="108000" numCol="1" spcCol="1270" anchor="ctr" anchorCtr="0">
                <a:noAutofit/>
              </a:bodyPr>
              <a:lstStyle/>
              <a:p>
                <a:pPr marL="141413" defTabSz="68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i-FI" sz="1200" kern="0" dirty="0">
                    <a:solidFill>
                      <a:sysClr val="windowText" lastClr="000000"/>
                    </a:solidFill>
                  </a:rPr>
                  <a:t>Kuntoutuja toteuttaa annettuja omakuntoutusohjeita ja työskentelee asian parissa.</a:t>
                </a:r>
              </a:p>
              <a:p>
                <a:pPr marL="141413" defTabSz="68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i-FI" sz="1200" b="1" dirty="0">
                    <a:solidFill>
                      <a:prstClr val="black"/>
                    </a:solidFill>
                  </a:rPr>
                  <a:t>Arvioi </a:t>
                </a:r>
                <a:r>
                  <a:rPr lang="fi-FI" sz="1200" dirty="0">
                    <a:solidFill>
                      <a:prstClr val="black"/>
                    </a:solidFill>
                  </a:rPr>
                  <a:t>onnistumistaan </a:t>
                </a:r>
                <a:r>
                  <a:rPr lang="fi-FI" sz="1200" b="1" dirty="0">
                    <a:solidFill>
                      <a:prstClr val="black"/>
                    </a:solidFill>
                  </a:rPr>
                  <a:t>yhdessä</a:t>
                </a:r>
                <a:r>
                  <a:rPr lang="fi-FI" sz="1200" dirty="0">
                    <a:solidFill>
                      <a:prstClr val="black"/>
                    </a:solidFill>
                  </a:rPr>
                  <a:t> ammattilaisen kanssa.</a:t>
                </a:r>
              </a:p>
            </p:txBody>
          </p:sp>
          <p:sp>
            <p:nvSpPr>
              <p:cNvPr id="22" name="Vapaamuotoinen: Muoto 21">
                <a:extLst>
                  <a:ext uri="{FF2B5EF4-FFF2-40B4-BE49-F238E27FC236}">
                    <a16:creationId xmlns:a16="http://schemas.microsoft.com/office/drawing/2014/main" id="{90AA3C8C-08DC-7298-344A-AD73D6CD1D38}"/>
                  </a:ext>
                </a:extLst>
              </p:cNvPr>
              <p:cNvSpPr/>
              <p:nvPr/>
            </p:nvSpPr>
            <p:spPr>
              <a:xfrm>
                <a:off x="1328086" y="5612674"/>
                <a:ext cx="2827725" cy="439561"/>
              </a:xfrm>
              <a:custGeom>
                <a:avLst/>
                <a:gdLst>
                  <a:gd name="connsiteX0" fmla="*/ 0 w 2176884"/>
                  <a:gd name="connsiteY0" fmla="*/ 0 h 2688241"/>
                  <a:gd name="connsiteX1" fmla="*/ 2176884 w 2176884"/>
                  <a:gd name="connsiteY1" fmla="*/ 0 h 2688241"/>
                  <a:gd name="connsiteX2" fmla="*/ 2176884 w 2176884"/>
                  <a:gd name="connsiteY2" fmla="*/ 2688241 h 2688241"/>
                  <a:gd name="connsiteX3" fmla="*/ 0 w 2176884"/>
                  <a:gd name="connsiteY3" fmla="*/ 2688241 h 2688241"/>
                  <a:gd name="connsiteX4" fmla="*/ 0 w 2176884"/>
                  <a:gd name="connsiteY4" fmla="*/ 0 h 2688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76884" h="2688241">
                    <a:moveTo>
                      <a:pt x="0" y="0"/>
                    </a:moveTo>
                    <a:lnTo>
                      <a:pt x="2176884" y="0"/>
                    </a:lnTo>
                    <a:lnTo>
                      <a:pt x="2176884" y="2688241"/>
                    </a:lnTo>
                    <a:lnTo>
                      <a:pt x="0" y="2688241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84400">
                    <a:srgbClr val="D44838">
                      <a:alpha val="20000"/>
                    </a:srgbClr>
                  </a:gs>
                  <a:gs pos="0">
                    <a:srgbClr val="FFC000">
                      <a:tint val="66000"/>
                      <a:satMod val="160000"/>
                      <a:alpha val="2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C00000"/>
                  </a:gs>
                </a:gsLst>
                <a:lin ang="2700000" scaled="1"/>
                <a:tileRect/>
              </a:gradFill>
              <a:ln w="38100">
                <a:gradFill>
                  <a:gsLst>
                    <a:gs pos="22000">
                      <a:srgbClr val="FFC000"/>
                    </a:gs>
                    <a:gs pos="74000">
                      <a:srgbClr val="C00000"/>
                    </a:gs>
                  </a:gsLst>
                  <a:lin ang="5400000" scaled="1"/>
                </a:gradFill>
                <a:prstDash val="lgDash"/>
              </a:ln>
            </p:spPr>
            <p:style>
              <a:lnRef idx="2">
                <a:scrgbClr r="0" g="0" b="0"/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8000" tIns="108000" rIns="108000" bIns="108000" numCol="1" spcCol="1270" anchor="t" anchorCtr="0">
                <a:noAutofit/>
              </a:bodyPr>
              <a:lstStyle/>
              <a:p>
                <a:pPr marL="200978" indent="-72390" defTabSz="53340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fi-FI" sz="1200" dirty="0">
                    <a:solidFill>
                      <a:prstClr val="black"/>
                    </a:solidFill>
                    <a:latin typeface="Aptos" panose="02110004020202020204"/>
                  </a:rPr>
                  <a:t>Asiantuntijavastaanotot</a:t>
                </a:r>
              </a:p>
              <a:p>
                <a:pPr marL="200978" indent="-72390" defTabSz="53340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fi-FI" sz="1200" dirty="0">
                    <a:solidFill>
                      <a:prstClr val="black"/>
                    </a:solidFill>
                    <a:latin typeface="Aptos" panose="02110004020202020204"/>
                  </a:rPr>
                  <a:t>Soiten avohuollon palvelut ja kuntoutusryhmät</a:t>
                </a:r>
              </a:p>
            </p:txBody>
          </p:sp>
          <p:sp>
            <p:nvSpPr>
              <p:cNvPr id="23" name="Ylös kääntyvä nuoli 53">
                <a:extLst>
                  <a:ext uri="{FF2B5EF4-FFF2-40B4-BE49-F238E27FC236}">
                    <a16:creationId xmlns:a16="http://schemas.microsoft.com/office/drawing/2014/main" id="{D5FDE42E-0E9E-B2FA-F22B-059D1E6F4670}"/>
                  </a:ext>
                </a:extLst>
              </p:cNvPr>
              <p:cNvSpPr/>
              <p:nvPr/>
            </p:nvSpPr>
            <p:spPr>
              <a:xfrm rot="5400000" flipV="1">
                <a:off x="8106951" y="5440378"/>
                <a:ext cx="322481" cy="1555494"/>
              </a:xfrm>
              <a:prstGeom prst="bentUpArrow">
                <a:avLst/>
              </a:prstGeom>
              <a:gradFill>
                <a:gsLst>
                  <a:gs pos="39000">
                    <a:srgbClr val="9EE2F4"/>
                  </a:gs>
                  <a:gs pos="62000">
                    <a:srgbClr val="C00000">
                      <a:alpha val="40000"/>
                    </a:srgbClr>
                  </a:gs>
                  <a:gs pos="85000">
                    <a:srgbClr val="9EE2F4"/>
                  </a:gs>
                </a:gsLst>
                <a:lin ang="2700000" scaled="1"/>
              </a:gradFill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fi-FI" sz="1350">
                  <a:solidFill>
                    <a:prstClr val="white"/>
                  </a:solidFill>
                  <a:latin typeface="Aptos" panose="02110004020202020204"/>
                </a:endParaRPr>
              </a:p>
            </p:txBody>
          </p:sp>
          <p:sp>
            <p:nvSpPr>
              <p:cNvPr id="24" name="Nuoli: Oikea 23">
                <a:extLst>
                  <a:ext uri="{FF2B5EF4-FFF2-40B4-BE49-F238E27FC236}">
                    <a16:creationId xmlns:a16="http://schemas.microsoft.com/office/drawing/2014/main" id="{76425A29-C341-7EAE-554C-9772CA022AED}"/>
                  </a:ext>
                </a:extLst>
              </p:cNvPr>
              <p:cNvSpPr/>
              <p:nvPr/>
            </p:nvSpPr>
            <p:spPr>
              <a:xfrm>
                <a:off x="7851161" y="5560401"/>
                <a:ext cx="3543939" cy="531271"/>
              </a:xfrm>
              <a:custGeom>
                <a:avLst/>
                <a:gdLst>
                  <a:gd name="connsiteX0" fmla="*/ 0 w 2520000"/>
                  <a:gd name="connsiteY0" fmla="*/ 360000 h 1440000"/>
                  <a:gd name="connsiteX1" fmla="*/ 1800000 w 2520000"/>
                  <a:gd name="connsiteY1" fmla="*/ 360000 h 1440000"/>
                  <a:gd name="connsiteX2" fmla="*/ 1800000 w 2520000"/>
                  <a:gd name="connsiteY2" fmla="*/ 0 h 1440000"/>
                  <a:gd name="connsiteX3" fmla="*/ 2520000 w 2520000"/>
                  <a:gd name="connsiteY3" fmla="*/ 720000 h 1440000"/>
                  <a:gd name="connsiteX4" fmla="*/ 1800000 w 2520000"/>
                  <a:gd name="connsiteY4" fmla="*/ 1440000 h 1440000"/>
                  <a:gd name="connsiteX5" fmla="*/ 1800000 w 2520000"/>
                  <a:gd name="connsiteY5" fmla="*/ 1080000 h 1440000"/>
                  <a:gd name="connsiteX6" fmla="*/ 0 w 2520000"/>
                  <a:gd name="connsiteY6" fmla="*/ 1080000 h 1440000"/>
                  <a:gd name="connsiteX7" fmla="*/ 0 w 2520000"/>
                  <a:gd name="connsiteY7" fmla="*/ 360000 h 1440000"/>
                  <a:gd name="connsiteX0" fmla="*/ 0 w 2520000"/>
                  <a:gd name="connsiteY0" fmla="*/ 220852 h 1300852"/>
                  <a:gd name="connsiteX1" fmla="*/ 1800000 w 2520000"/>
                  <a:gd name="connsiteY1" fmla="*/ 220852 h 1300852"/>
                  <a:gd name="connsiteX2" fmla="*/ 1800000 w 2520000"/>
                  <a:gd name="connsiteY2" fmla="*/ 0 h 1300852"/>
                  <a:gd name="connsiteX3" fmla="*/ 2520000 w 2520000"/>
                  <a:gd name="connsiteY3" fmla="*/ 580852 h 1300852"/>
                  <a:gd name="connsiteX4" fmla="*/ 1800000 w 2520000"/>
                  <a:gd name="connsiteY4" fmla="*/ 1300852 h 1300852"/>
                  <a:gd name="connsiteX5" fmla="*/ 1800000 w 2520000"/>
                  <a:gd name="connsiteY5" fmla="*/ 940852 h 1300852"/>
                  <a:gd name="connsiteX6" fmla="*/ 0 w 2520000"/>
                  <a:gd name="connsiteY6" fmla="*/ 940852 h 1300852"/>
                  <a:gd name="connsiteX7" fmla="*/ 0 w 2520000"/>
                  <a:gd name="connsiteY7" fmla="*/ 220852 h 1300852"/>
                  <a:gd name="connsiteX0" fmla="*/ 0 w 2520000"/>
                  <a:gd name="connsiteY0" fmla="*/ 220852 h 1141826"/>
                  <a:gd name="connsiteX1" fmla="*/ 1800000 w 2520000"/>
                  <a:gd name="connsiteY1" fmla="*/ 220852 h 1141826"/>
                  <a:gd name="connsiteX2" fmla="*/ 1800000 w 2520000"/>
                  <a:gd name="connsiteY2" fmla="*/ 0 h 1141826"/>
                  <a:gd name="connsiteX3" fmla="*/ 2520000 w 2520000"/>
                  <a:gd name="connsiteY3" fmla="*/ 580852 h 1141826"/>
                  <a:gd name="connsiteX4" fmla="*/ 1809939 w 2520000"/>
                  <a:gd name="connsiteY4" fmla="*/ 1141826 h 1141826"/>
                  <a:gd name="connsiteX5" fmla="*/ 1800000 w 2520000"/>
                  <a:gd name="connsiteY5" fmla="*/ 940852 h 1141826"/>
                  <a:gd name="connsiteX6" fmla="*/ 0 w 2520000"/>
                  <a:gd name="connsiteY6" fmla="*/ 940852 h 1141826"/>
                  <a:gd name="connsiteX7" fmla="*/ 0 w 2520000"/>
                  <a:gd name="connsiteY7" fmla="*/ 220852 h 1141826"/>
                  <a:gd name="connsiteX0" fmla="*/ 0 w 2520000"/>
                  <a:gd name="connsiteY0" fmla="*/ 126960 h 1047934"/>
                  <a:gd name="connsiteX1" fmla="*/ 1800000 w 2520000"/>
                  <a:gd name="connsiteY1" fmla="*/ 126960 h 1047934"/>
                  <a:gd name="connsiteX2" fmla="*/ 1800000 w 2520000"/>
                  <a:gd name="connsiteY2" fmla="*/ 0 h 1047934"/>
                  <a:gd name="connsiteX3" fmla="*/ 2520000 w 2520000"/>
                  <a:gd name="connsiteY3" fmla="*/ 486960 h 1047934"/>
                  <a:gd name="connsiteX4" fmla="*/ 1809939 w 2520000"/>
                  <a:gd name="connsiteY4" fmla="*/ 1047934 h 1047934"/>
                  <a:gd name="connsiteX5" fmla="*/ 1800000 w 2520000"/>
                  <a:gd name="connsiteY5" fmla="*/ 846960 h 1047934"/>
                  <a:gd name="connsiteX6" fmla="*/ 0 w 2520000"/>
                  <a:gd name="connsiteY6" fmla="*/ 846960 h 1047934"/>
                  <a:gd name="connsiteX7" fmla="*/ 0 w 2520000"/>
                  <a:gd name="connsiteY7" fmla="*/ 126960 h 1047934"/>
                  <a:gd name="connsiteX0" fmla="*/ 0 w 2520000"/>
                  <a:gd name="connsiteY0" fmla="*/ 126960 h 954042"/>
                  <a:gd name="connsiteX1" fmla="*/ 1800000 w 2520000"/>
                  <a:gd name="connsiteY1" fmla="*/ 126960 h 954042"/>
                  <a:gd name="connsiteX2" fmla="*/ 1800000 w 2520000"/>
                  <a:gd name="connsiteY2" fmla="*/ 0 h 954042"/>
                  <a:gd name="connsiteX3" fmla="*/ 2520000 w 2520000"/>
                  <a:gd name="connsiteY3" fmla="*/ 486960 h 954042"/>
                  <a:gd name="connsiteX4" fmla="*/ 1809939 w 2520000"/>
                  <a:gd name="connsiteY4" fmla="*/ 954042 h 954042"/>
                  <a:gd name="connsiteX5" fmla="*/ 1800000 w 2520000"/>
                  <a:gd name="connsiteY5" fmla="*/ 846960 h 954042"/>
                  <a:gd name="connsiteX6" fmla="*/ 0 w 2520000"/>
                  <a:gd name="connsiteY6" fmla="*/ 846960 h 954042"/>
                  <a:gd name="connsiteX7" fmla="*/ 0 w 2520000"/>
                  <a:gd name="connsiteY7" fmla="*/ 126960 h 954042"/>
                  <a:gd name="connsiteX0" fmla="*/ 0 w 2374663"/>
                  <a:gd name="connsiteY0" fmla="*/ 126960 h 954042"/>
                  <a:gd name="connsiteX1" fmla="*/ 1800000 w 2374663"/>
                  <a:gd name="connsiteY1" fmla="*/ 126960 h 954042"/>
                  <a:gd name="connsiteX2" fmla="*/ 1800000 w 2374663"/>
                  <a:gd name="connsiteY2" fmla="*/ 0 h 954042"/>
                  <a:gd name="connsiteX3" fmla="*/ 2374663 w 2374663"/>
                  <a:gd name="connsiteY3" fmla="*/ 726462 h 954042"/>
                  <a:gd name="connsiteX4" fmla="*/ 1809939 w 2374663"/>
                  <a:gd name="connsiteY4" fmla="*/ 954042 h 954042"/>
                  <a:gd name="connsiteX5" fmla="*/ 1800000 w 2374663"/>
                  <a:gd name="connsiteY5" fmla="*/ 846960 h 954042"/>
                  <a:gd name="connsiteX6" fmla="*/ 0 w 2374663"/>
                  <a:gd name="connsiteY6" fmla="*/ 846960 h 954042"/>
                  <a:gd name="connsiteX7" fmla="*/ 0 w 2374663"/>
                  <a:gd name="connsiteY7" fmla="*/ 126960 h 954042"/>
                  <a:gd name="connsiteX0" fmla="*/ 0 w 2429165"/>
                  <a:gd name="connsiteY0" fmla="*/ 126960 h 954042"/>
                  <a:gd name="connsiteX1" fmla="*/ 1800000 w 2429165"/>
                  <a:gd name="connsiteY1" fmla="*/ 126960 h 954042"/>
                  <a:gd name="connsiteX2" fmla="*/ 1800000 w 2429165"/>
                  <a:gd name="connsiteY2" fmla="*/ 0 h 954042"/>
                  <a:gd name="connsiteX3" fmla="*/ 2429165 w 2429165"/>
                  <a:gd name="connsiteY3" fmla="*/ 410319 h 954042"/>
                  <a:gd name="connsiteX4" fmla="*/ 1809939 w 2429165"/>
                  <a:gd name="connsiteY4" fmla="*/ 954042 h 954042"/>
                  <a:gd name="connsiteX5" fmla="*/ 1800000 w 2429165"/>
                  <a:gd name="connsiteY5" fmla="*/ 846960 h 954042"/>
                  <a:gd name="connsiteX6" fmla="*/ 0 w 2429165"/>
                  <a:gd name="connsiteY6" fmla="*/ 846960 h 954042"/>
                  <a:gd name="connsiteX7" fmla="*/ 0 w 2429165"/>
                  <a:gd name="connsiteY7" fmla="*/ 126960 h 954042"/>
                  <a:gd name="connsiteX0" fmla="*/ 0 w 2429165"/>
                  <a:gd name="connsiteY0" fmla="*/ 126960 h 954042"/>
                  <a:gd name="connsiteX1" fmla="*/ 1800000 w 2429165"/>
                  <a:gd name="connsiteY1" fmla="*/ 126960 h 954042"/>
                  <a:gd name="connsiteX2" fmla="*/ 1800000 w 2429165"/>
                  <a:gd name="connsiteY2" fmla="*/ 0 h 954042"/>
                  <a:gd name="connsiteX3" fmla="*/ 2429165 w 2429165"/>
                  <a:gd name="connsiteY3" fmla="*/ 486960 h 954042"/>
                  <a:gd name="connsiteX4" fmla="*/ 1809939 w 2429165"/>
                  <a:gd name="connsiteY4" fmla="*/ 954042 h 954042"/>
                  <a:gd name="connsiteX5" fmla="*/ 1800000 w 2429165"/>
                  <a:gd name="connsiteY5" fmla="*/ 846960 h 954042"/>
                  <a:gd name="connsiteX6" fmla="*/ 0 w 2429165"/>
                  <a:gd name="connsiteY6" fmla="*/ 846960 h 954042"/>
                  <a:gd name="connsiteX7" fmla="*/ 0 w 2429165"/>
                  <a:gd name="connsiteY7" fmla="*/ 126960 h 954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29165" h="954042">
                    <a:moveTo>
                      <a:pt x="0" y="126960"/>
                    </a:moveTo>
                    <a:lnTo>
                      <a:pt x="1800000" y="126960"/>
                    </a:lnTo>
                    <a:lnTo>
                      <a:pt x="1800000" y="0"/>
                    </a:lnTo>
                    <a:lnTo>
                      <a:pt x="2429165" y="486960"/>
                    </a:lnTo>
                    <a:lnTo>
                      <a:pt x="1809939" y="954042"/>
                    </a:lnTo>
                    <a:lnTo>
                      <a:pt x="1800000" y="846960"/>
                    </a:lnTo>
                    <a:lnTo>
                      <a:pt x="0" y="846960"/>
                    </a:lnTo>
                    <a:lnTo>
                      <a:pt x="0" y="126960"/>
                    </a:lnTo>
                    <a:close/>
                  </a:path>
                </a:pathLst>
              </a:custGeom>
              <a:solidFill>
                <a:srgbClr val="C00000">
                  <a:alpha val="20000"/>
                </a:srgb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44000" rIns="144000" bIns="144000" rtlCol="0" anchor="ctr" anchorCtr="0"/>
              <a:lstStyle/>
              <a:p>
                <a:pPr marL="141413" defTabSz="68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i-FI" sz="1200" kern="0" dirty="0">
                    <a:solidFill>
                      <a:sysClr val="windowText" lastClr="000000"/>
                    </a:solidFill>
                  </a:rPr>
                  <a:t>Tavoitteet toteutuivat osittain, mutta tarvitsen enemmän apua</a:t>
                </a:r>
              </a:p>
            </p:txBody>
          </p:sp>
          <p:sp>
            <p:nvSpPr>
              <p:cNvPr id="2" name="Tekstiruutu 1">
                <a:extLst>
                  <a:ext uri="{FF2B5EF4-FFF2-40B4-BE49-F238E27FC236}">
                    <a16:creationId xmlns:a16="http://schemas.microsoft.com/office/drawing/2014/main" id="{1F08BC2D-E99E-FCEC-0F50-6EE283951B9B}"/>
                  </a:ext>
                </a:extLst>
              </p:cNvPr>
              <p:cNvSpPr txBox="1"/>
              <p:nvPr/>
            </p:nvSpPr>
            <p:spPr>
              <a:xfrm>
                <a:off x="4473416" y="5517939"/>
                <a:ext cx="3136982" cy="522703"/>
              </a:xfrm>
              <a:prstGeom prst="rect">
                <a:avLst/>
              </a:prstGeom>
              <a:solidFill>
                <a:srgbClr val="C00000">
                  <a:alpha val="20000"/>
                </a:srgbClr>
              </a:solidFill>
              <a:ln w="19050">
                <a:solidFill>
                  <a:srgbClr val="00B0F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8000" tIns="108000" rIns="108000" bIns="108000" numCol="1" spcCol="1270" anchor="t" anchorCtr="0">
                <a:noAutofit/>
              </a:bodyPr>
              <a:lstStyle/>
              <a:p>
                <a:pPr marL="129600" defTabSz="466725">
                  <a:spcBef>
                    <a:spcPct val="0"/>
                  </a:spcBef>
                  <a:defRPr/>
                </a:pP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Lisäksi voidaan tehdä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hyvinvointilähete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 ja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tarvittaessa sovitaan linkkihenkilö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n,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tukihenkilö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n tai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koulupsyykkari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n palveluista.</a:t>
                </a:r>
              </a:p>
              <a:p>
                <a:pPr marL="129600" defTabSz="400050">
                  <a:spcBef>
                    <a:spcPct val="0"/>
                  </a:spcBef>
                  <a:defRPr/>
                </a:pPr>
                <a:endParaRPr lang="fi-FI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  <a:p>
                <a:pPr marL="129600" defTabSz="466725">
                  <a:spcBef>
                    <a:spcPct val="0"/>
                  </a:spcBef>
                  <a:defRPr/>
                </a:pPr>
                <a:endParaRPr lang="fi-FI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endParaRPr lang="fi-FI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  <a:p>
                <a:pPr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endParaRPr lang="fi-FI" sz="9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</p:txBody>
          </p:sp>
          <p:sp>
            <p:nvSpPr>
              <p:cNvPr id="10" name="Ylös kääntyvä nuoli 54">
                <a:extLst>
                  <a:ext uri="{FF2B5EF4-FFF2-40B4-BE49-F238E27FC236}">
                    <a16:creationId xmlns:a16="http://schemas.microsoft.com/office/drawing/2014/main" id="{B961033E-1C4E-358D-E7FC-42FA1FAB9166}"/>
                  </a:ext>
                </a:extLst>
              </p:cNvPr>
              <p:cNvSpPr/>
              <p:nvPr/>
            </p:nvSpPr>
            <p:spPr>
              <a:xfrm rot="5400000">
                <a:off x="3563819" y="5447622"/>
                <a:ext cx="267392" cy="1555493"/>
              </a:xfrm>
              <a:prstGeom prst="bentUpArrow">
                <a:avLst>
                  <a:gd name="adj1" fmla="val 32527"/>
                  <a:gd name="adj2" fmla="val 25000"/>
                  <a:gd name="adj3" fmla="val 25000"/>
                </a:avLst>
              </a:prstGeom>
              <a:gradFill flip="none" rotWithShape="1">
                <a:gsLst>
                  <a:gs pos="43000">
                    <a:srgbClr val="9EE2F4"/>
                  </a:gs>
                  <a:gs pos="78000">
                    <a:srgbClr val="FFC000">
                      <a:alpha val="40000"/>
                    </a:srgbClr>
                  </a:gs>
                  <a:gs pos="64000">
                    <a:srgbClr val="C00000">
                      <a:alpha val="40000"/>
                    </a:srgbClr>
                  </a:gs>
                </a:gsLst>
                <a:lin ang="2700000" scaled="1"/>
                <a:tileRect/>
              </a:gradFill>
              <a:ln w="19050">
                <a:gradFill>
                  <a:gsLst>
                    <a:gs pos="10000">
                      <a:srgbClr val="00B0F0"/>
                    </a:gs>
                    <a:gs pos="40000">
                      <a:srgbClr val="FFC000"/>
                    </a:gs>
                    <a:gs pos="74000">
                      <a:srgbClr val="C00000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fi-FI" sz="1350">
                  <a:solidFill>
                    <a:prstClr val="white"/>
                  </a:solidFill>
                  <a:latin typeface="Aptos" panose="02110004020202020204"/>
                </a:endParaRPr>
              </a:p>
            </p:txBody>
          </p:sp>
        </p:grpSp>
        <p:sp>
          <p:nvSpPr>
            <p:cNvPr id="30" name="Vapaamuotoinen: Muoto 29">
              <a:extLst>
                <a:ext uri="{FF2B5EF4-FFF2-40B4-BE49-F238E27FC236}">
                  <a16:creationId xmlns:a16="http://schemas.microsoft.com/office/drawing/2014/main" id="{A660E842-927D-CDAF-2006-15A576BB8993}"/>
                </a:ext>
              </a:extLst>
            </p:cNvPr>
            <p:cNvSpPr/>
            <p:nvPr/>
          </p:nvSpPr>
          <p:spPr>
            <a:xfrm>
              <a:off x="546653" y="970596"/>
              <a:ext cx="8025116" cy="2441890"/>
            </a:xfrm>
            <a:custGeom>
              <a:avLst/>
              <a:gdLst>
                <a:gd name="connsiteX0" fmla="*/ 0 w 10175827"/>
                <a:gd name="connsiteY0" fmla="*/ 370362 h 1481447"/>
                <a:gd name="connsiteX1" fmla="*/ 9435104 w 10175827"/>
                <a:gd name="connsiteY1" fmla="*/ 370362 h 1481447"/>
                <a:gd name="connsiteX2" fmla="*/ 9435104 w 10175827"/>
                <a:gd name="connsiteY2" fmla="*/ 0 h 1481447"/>
                <a:gd name="connsiteX3" fmla="*/ 10175827 w 10175827"/>
                <a:gd name="connsiteY3" fmla="*/ 740724 h 1481447"/>
                <a:gd name="connsiteX4" fmla="*/ 9435104 w 10175827"/>
                <a:gd name="connsiteY4" fmla="*/ 1481447 h 1481447"/>
                <a:gd name="connsiteX5" fmla="*/ 9435104 w 10175827"/>
                <a:gd name="connsiteY5" fmla="*/ 1111085 h 1481447"/>
                <a:gd name="connsiteX6" fmla="*/ 0 w 10175827"/>
                <a:gd name="connsiteY6" fmla="*/ 1111085 h 1481447"/>
                <a:gd name="connsiteX7" fmla="*/ 0 w 10175827"/>
                <a:gd name="connsiteY7" fmla="*/ 370362 h 1481447"/>
                <a:gd name="connsiteX0" fmla="*/ 0 w 10175827"/>
                <a:gd name="connsiteY0" fmla="*/ 145407 h 1256492"/>
                <a:gd name="connsiteX1" fmla="*/ 9435104 w 10175827"/>
                <a:gd name="connsiteY1" fmla="*/ 145407 h 1256492"/>
                <a:gd name="connsiteX2" fmla="*/ 9449081 w 10175827"/>
                <a:gd name="connsiteY2" fmla="*/ 0 h 1256492"/>
                <a:gd name="connsiteX3" fmla="*/ 10175827 w 10175827"/>
                <a:gd name="connsiteY3" fmla="*/ 515769 h 1256492"/>
                <a:gd name="connsiteX4" fmla="*/ 9435104 w 10175827"/>
                <a:gd name="connsiteY4" fmla="*/ 1256492 h 1256492"/>
                <a:gd name="connsiteX5" fmla="*/ 9435104 w 10175827"/>
                <a:gd name="connsiteY5" fmla="*/ 886130 h 1256492"/>
                <a:gd name="connsiteX6" fmla="*/ 0 w 10175827"/>
                <a:gd name="connsiteY6" fmla="*/ 886130 h 1256492"/>
                <a:gd name="connsiteX7" fmla="*/ 0 w 10175827"/>
                <a:gd name="connsiteY7" fmla="*/ 145407 h 1256492"/>
                <a:gd name="connsiteX0" fmla="*/ 0 w 10175827"/>
                <a:gd name="connsiteY0" fmla="*/ 145407 h 1005974"/>
                <a:gd name="connsiteX1" fmla="*/ 9435104 w 10175827"/>
                <a:gd name="connsiteY1" fmla="*/ 145407 h 1005974"/>
                <a:gd name="connsiteX2" fmla="*/ 9449081 w 10175827"/>
                <a:gd name="connsiteY2" fmla="*/ 0 h 1005974"/>
                <a:gd name="connsiteX3" fmla="*/ 10175827 w 10175827"/>
                <a:gd name="connsiteY3" fmla="*/ 515769 h 1005974"/>
                <a:gd name="connsiteX4" fmla="*/ 9463058 w 10175827"/>
                <a:gd name="connsiteY4" fmla="*/ 1005974 h 1005974"/>
                <a:gd name="connsiteX5" fmla="*/ 9435104 w 10175827"/>
                <a:gd name="connsiteY5" fmla="*/ 886130 h 1005974"/>
                <a:gd name="connsiteX6" fmla="*/ 0 w 10175827"/>
                <a:gd name="connsiteY6" fmla="*/ 886130 h 1005974"/>
                <a:gd name="connsiteX7" fmla="*/ 0 w 10175827"/>
                <a:gd name="connsiteY7" fmla="*/ 145407 h 1005974"/>
                <a:gd name="connsiteX0" fmla="*/ 0 w 10175827"/>
                <a:gd name="connsiteY0" fmla="*/ 80432 h 940999"/>
                <a:gd name="connsiteX1" fmla="*/ 9435104 w 10175827"/>
                <a:gd name="connsiteY1" fmla="*/ 80432 h 940999"/>
                <a:gd name="connsiteX2" fmla="*/ 9435521 w 10175827"/>
                <a:gd name="connsiteY2" fmla="*/ 0 h 940999"/>
                <a:gd name="connsiteX3" fmla="*/ 10175827 w 10175827"/>
                <a:gd name="connsiteY3" fmla="*/ 450794 h 940999"/>
                <a:gd name="connsiteX4" fmla="*/ 9463058 w 10175827"/>
                <a:gd name="connsiteY4" fmla="*/ 940999 h 940999"/>
                <a:gd name="connsiteX5" fmla="*/ 9435104 w 10175827"/>
                <a:gd name="connsiteY5" fmla="*/ 821155 h 940999"/>
                <a:gd name="connsiteX6" fmla="*/ 0 w 10175827"/>
                <a:gd name="connsiteY6" fmla="*/ 821155 h 940999"/>
                <a:gd name="connsiteX7" fmla="*/ 0 w 10175827"/>
                <a:gd name="connsiteY7" fmla="*/ 80432 h 940999"/>
                <a:gd name="connsiteX0" fmla="*/ 0 w 10175827"/>
                <a:gd name="connsiteY0" fmla="*/ 80432 h 886853"/>
                <a:gd name="connsiteX1" fmla="*/ 9435104 w 10175827"/>
                <a:gd name="connsiteY1" fmla="*/ 80432 h 886853"/>
                <a:gd name="connsiteX2" fmla="*/ 9435521 w 10175827"/>
                <a:gd name="connsiteY2" fmla="*/ 0 h 886853"/>
                <a:gd name="connsiteX3" fmla="*/ 10175827 w 10175827"/>
                <a:gd name="connsiteY3" fmla="*/ 450794 h 886853"/>
                <a:gd name="connsiteX4" fmla="*/ 9449498 w 10175827"/>
                <a:gd name="connsiteY4" fmla="*/ 886853 h 886853"/>
                <a:gd name="connsiteX5" fmla="*/ 9435104 w 10175827"/>
                <a:gd name="connsiteY5" fmla="*/ 821155 h 886853"/>
                <a:gd name="connsiteX6" fmla="*/ 0 w 10175827"/>
                <a:gd name="connsiteY6" fmla="*/ 821155 h 886853"/>
                <a:gd name="connsiteX7" fmla="*/ 0 w 10175827"/>
                <a:gd name="connsiteY7" fmla="*/ 80432 h 886853"/>
                <a:gd name="connsiteX0" fmla="*/ 0 w 10379238"/>
                <a:gd name="connsiteY0" fmla="*/ 80432 h 886853"/>
                <a:gd name="connsiteX1" fmla="*/ 9435104 w 10379238"/>
                <a:gd name="connsiteY1" fmla="*/ 80432 h 886853"/>
                <a:gd name="connsiteX2" fmla="*/ 9435521 w 10379238"/>
                <a:gd name="connsiteY2" fmla="*/ 0 h 886853"/>
                <a:gd name="connsiteX3" fmla="*/ 10379238 w 10379238"/>
                <a:gd name="connsiteY3" fmla="*/ 458013 h 886853"/>
                <a:gd name="connsiteX4" fmla="*/ 9449498 w 10379238"/>
                <a:gd name="connsiteY4" fmla="*/ 886853 h 886853"/>
                <a:gd name="connsiteX5" fmla="*/ 9435104 w 10379238"/>
                <a:gd name="connsiteY5" fmla="*/ 821155 h 886853"/>
                <a:gd name="connsiteX6" fmla="*/ 0 w 10379238"/>
                <a:gd name="connsiteY6" fmla="*/ 821155 h 886853"/>
                <a:gd name="connsiteX7" fmla="*/ 0 w 10379238"/>
                <a:gd name="connsiteY7" fmla="*/ 80432 h 886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79238" h="886853">
                  <a:moveTo>
                    <a:pt x="0" y="80432"/>
                  </a:moveTo>
                  <a:lnTo>
                    <a:pt x="9435104" y="80432"/>
                  </a:lnTo>
                  <a:lnTo>
                    <a:pt x="9435521" y="0"/>
                  </a:lnTo>
                  <a:lnTo>
                    <a:pt x="10379238" y="458013"/>
                  </a:lnTo>
                  <a:lnTo>
                    <a:pt x="9449498" y="886853"/>
                  </a:lnTo>
                  <a:lnTo>
                    <a:pt x="9435104" y="821155"/>
                  </a:lnTo>
                  <a:lnTo>
                    <a:pt x="0" y="821155"/>
                  </a:lnTo>
                  <a:lnTo>
                    <a:pt x="0" y="80432"/>
                  </a:lnTo>
                  <a:close/>
                </a:path>
              </a:pathLst>
            </a:custGeom>
            <a:solidFill>
              <a:srgbClr val="C00000">
                <a:alpha val="20000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288000" tIns="288000" rIns="144000" bIns="144000" numCol="1" spcCol="1270" anchor="ctr" anchorCtr="0">
              <a:noAutofit/>
            </a:bodyPr>
            <a:lstStyle/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fi-FI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Saatu terveys- tai sosiaali LifeCare viestipyyntö tai kuntoutuja ajanvarauskirjalla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Kontaktoidaan asiakasta</a:t>
              </a:r>
              <a:endPara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Tarvittaessa pyydetään täyttämään </a:t>
              </a:r>
              <a:r>
                <a:rPr kumimoji="0" lang="fi-FI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Terapianavigaattori, Whodas 2.0, Omaolo oirearvio</a:t>
              </a: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Ensijäsennyksen </a:t>
              </a: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jälkeen valitaan kuntoutus- ja hoitopolku. </a:t>
              </a: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Ohjataan omakuntoutukseen </a:t>
              </a: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ja itsenäiseen työskentelyyn sekä  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fi-FI" sz="1200" dirty="0">
                  <a:solidFill>
                    <a:prstClr val="black"/>
                  </a:solidFill>
                </a:rPr>
                <a:t>	</a:t>
              </a: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annetaan siihen tarvittavat ohjeet ja materiaali.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fi-FI" sz="1200" dirty="0">
                  <a:solidFill>
                    <a:prstClr val="black"/>
                  </a:solidFill>
                </a:rPr>
                <a:t>5. </a:t>
              </a: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Kontaktoidaan asiakasta 1-3 kertaa </a:t>
              </a:r>
              <a:r>
                <a:rPr kumimoji="0" lang="fi-FI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suunnitelmallisesti </a:t>
              </a: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sovitun aikajakson aikana, 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	organisaation määrittelemien ohjeiden mukaan.</a:t>
              </a:r>
            </a:p>
            <a:p>
              <a:pPr marL="214313" marR="0" lvl="0" indent="-214313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1" name="Nuoli: Oikea 30">
              <a:extLst>
                <a:ext uri="{FF2B5EF4-FFF2-40B4-BE49-F238E27FC236}">
                  <a16:creationId xmlns:a16="http://schemas.microsoft.com/office/drawing/2014/main" id="{702F8350-2732-EE2C-8644-D9470F2CF0A5}"/>
                </a:ext>
              </a:extLst>
            </p:cNvPr>
            <p:cNvSpPr/>
            <p:nvPr/>
          </p:nvSpPr>
          <p:spPr>
            <a:xfrm rot="5400000">
              <a:off x="307682" y="3746344"/>
              <a:ext cx="1049146" cy="381430"/>
            </a:xfrm>
            <a:prstGeom prst="rightArrow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rgbClr val="FFC000">
                    <a:alpha val="50000"/>
                  </a:srgbClr>
                </a:gs>
                <a:gs pos="88000">
                  <a:srgbClr val="C00000">
                    <a:alpha val="50000"/>
                  </a:srgbClr>
                </a:gs>
              </a:gsLst>
              <a:lin ang="27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fi-FI" sz="1350">
                <a:solidFill>
                  <a:prstClr val="white"/>
                </a:solidFill>
                <a:latin typeface="Aptos" panose="021100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1388320"/>
      </p:ext>
    </p:extLst>
  </p:cSld>
  <p:clrMapOvr>
    <a:masterClrMapping/>
  </p:clrMapOvr>
</p:sld>
</file>

<file path=ppt/theme/theme1.xml><?xml version="1.0" encoding="utf-8"?>
<a:theme xmlns:a="http://schemas.openxmlformats.org/drawingml/2006/main" name="Makun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kune_liikennevalot_15.7.2025" id="{FFE033B4-CF0C-4660-9D47-86A345B393B9}" vid="{6B7BA8B3-59BE-4047-A5DB-ACE13CCE1BC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EE703BB83EF846A73CE3CB2AAB180B" ma:contentTypeVersion="15" ma:contentTypeDescription="Luo uusi asiakirja." ma:contentTypeScope="" ma:versionID="481fe09d4169bfb483bc277b0eb791fa">
  <xsd:schema xmlns:xsd="http://www.w3.org/2001/XMLSchema" xmlns:xs="http://www.w3.org/2001/XMLSchema" xmlns:p="http://schemas.microsoft.com/office/2006/metadata/properties" xmlns:ns3="11009d74-f53f-44c3-823f-c529952be122" xmlns:ns4="dcf2582e-f57a-4a32-ada6-b52f505a7776" targetNamespace="http://schemas.microsoft.com/office/2006/metadata/properties" ma:root="true" ma:fieldsID="36cb768454c99f2000fe18bdbc0f9b7f" ns3:_="" ns4:_="">
    <xsd:import namespace="11009d74-f53f-44c3-823f-c529952be122"/>
    <xsd:import namespace="dcf2582e-f57a-4a32-ada6-b52f505a77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09d74-f53f-44c3-823f-c529952b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2582e-f57a-4a32-ada6-b52f505a77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009d74-f53f-44c3-823f-c529952be122" xsi:nil="true"/>
  </documentManagement>
</p:properties>
</file>

<file path=customXml/itemProps1.xml><?xml version="1.0" encoding="utf-8"?>
<ds:datastoreItem xmlns:ds="http://schemas.openxmlformats.org/officeDocument/2006/customXml" ds:itemID="{4D7B8C0E-1CCC-454E-8359-E171565144D1}">
  <ds:schemaRefs>
    <ds:schemaRef ds:uri="11009d74-f53f-44c3-823f-c529952be122"/>
    <ds:schemaRef ds:uri="dcf2582e-f57a-4a32-ada6-b52f505a777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17A7981-35A3-4601-BA3F-9EA29F37C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34E8C9-2555-4D85-B95C-0EA807DE6EC0}">
  <ds:schemaRefs>
    <ds:schemaRef ds:uri="11009d74-f53f-44c3-823f-c529952be122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dcf2582e-f57a-4a32-ada6-b52f505a7776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b889939-fdc6-4a44-a176-850e5321a080}" enabled="0" method="" siteId="{3b889939-fdc6-4a44-a176-850e5321a08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541</Words>
  <Application>Microsoft Office PowerPoint</Application>
  <PresentationFormat>Näytössä katseltava diaesitys (4:3)</PresentationFormat>
  <Paragraphs>87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Courier New</vt:lpstr>
      <vt:lpstr>Wingdings</vt:lpstr>
      <vt:lpstr>Makune</vt:lpstr>
      <vt:lpstr>Matalan kynnyksen kuntoutusneuvonnan liikennevalot </vt:lpstr>
      <vt:lpstr>Omatoiminen ja ennaltaehkäisevä toiminta</vt:lpstr>
      <vt:lpstr>Neuvontaa tarvitseva  asiakas</vt:lpstr>
      <vt:lpstr>Ohjausta ja neuvontaa tarvitseva kuntoutuja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Matalan kynnyksen kuntoutusneuvonta</dc:title>
  <dc:creator>Vesasto Kirsi</dc:creator>
  <cp:keywords>Soite;Makune;Liikennevalot</cp:keywords>
  <cp:lastModifiedBy>Vesasto Kirsi</cp:lastModifiedBy>
  <cp:revision>35</cp:revision>
  <dcterms:created xsi:type="dcterms:W3CDTF">2024-03-06T08:17:34Z</dcterms:created>
  <dcterms:modified xsi:type="dcterms:W3CDTF">2025-09-10T13:37:28Z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0x0101008EEE703BB83EF846A73CE3CB2AAB180B</vt:lpwstr>
  </property>
</Properties>
</file>