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sldIdLst>
    <p:sldId id="256" r:id="rId5"/>
    <p:sldId id="263" r:id="rId6"/>
    <p:sldId id="272" r:id="rId7"/>
    <p:sldId id="273" r:id="rId8"/>
    <p:sldId id="274" r:id="rId9"/>
    <p:sldId id="275" r:id="rId10"/>
    <p:sldId id="277" r:id="rId11"/>
    <p:sldId id="279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CC37DA-E142-0493-C7BE-615F7085569B}" name="Jere Havo" initials="JH" userId="S::jere.havo@louhosdigital.fi::18f6c1fd-4ceb-41a4-9179-4dda0c55cd01" providerId="AD"/>
  <p188:author id="{9D2BC9F4-25DB-3353-EF1E-983B908AF6B1}" name="Marianna Österlund" initials="MÖ" userId="S::marianna.osterlund@selkodigital.fi::fe26e16c-d2af-4425-966b-a65a1b9d7e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BA688-73B1-4908-BC53-76A24A46CA32}" type="datetimeFigureOut">
              <a:rPr lang="fi-FI" smtClean="0"/>
              <a:t>2.9.2025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D14F1-95C9-4F6D-A70E-19522564D7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780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4">
            <a:extLst>
              <a:ext uri="{FF2B5EF4-FFF2-40B4-BE49-F238E27FC236}">
                <a16:creationId xmlns:a16="http://schemas.microsoft.com/office/drawing/2014/main" id="{B20FD340-B185-6486-6834-A6CE8BBE16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fi-FI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6E08C843-93BD-9600-C6F5-15A8DE0B90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959" y="443288"/>
            <a:ext cx="2720081" cy="81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99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7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997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430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9">
            <a:extLst>
              <a:ext uri="{FF2B5EF4-FFF2-40B4-BE49-F238E27FC236}">
                <a16:creationId xmlns:a16="http://schemas.microsoft.com/office/drawing/2014/main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007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>
            <a:extLst>
              <a:ext uri="{FF2B5EF4-FFF2-40B4-BE49-F238E27FC236}">
                <a16:creationId xmlns:a16="http://schemas.microsoft.com/office/drawing/2014/main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898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id="{D7894412-FC61-0A92-24EA-2B1B25D3F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" y="0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200" y="2766219"/>
            <a:ext cx="10515600" cy="1325563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sz="4400" baseline="0"/>
            </a:lvl1pPr>
          </a:lstStyle>
          <a:p>
            <a:r>
              <a:rPr lang="fi-FI"/>
              <a:t>Lopetusdian kiitosteksti tähän.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20.9.2022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id="{F93301DA-A12B-3310-07CD-8D59BC5559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177" y="5494821"/>
            <a:ext cx="2681646" cy="80189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1192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/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425BD00-AB7F-4090-84D6-704AAA917BC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80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sydan.fi/ammattilaispalvelu/artikkeli/liikuntakuvat-ohjauksen-tukena/" TargetMode="External"/><Relationship Id="rId3" Type="http://schemas.openxmlformats.org/officeDocument/2006/relationships/hyperlink" Target="https://neuvokasperhe.fi/artikkeli/5-vinkkia-miten-puhua-lasten-ylipainosta/" TargetMode="External"/><Relationship Id="rId7" Type="http://schemas.openxmlformats.org/officeDocument/2006/relationships/hyperlink" Target="https://sydan.fi/ammattilaispalvelu/artikkeli/kuvamateriaalia-ravitsemusohjaukseen/" TargetMode="External"/><Relationship Id="rId2" Type="http://schemas.openxmlformats.org/officeDocument/2006/relationships/hyperlink" Target="https://neuvokasperhe.fi/lapsenika/alakoululaisen-perh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erveyskyla.fi/painonhallinta/tietoa" TargetMode="External"/><Relationship Id="rId5" Type="http://schemas.openxmlformats.org/officeDocument/2006/relationships/hyperlink" Target="https://www.terveyskyla.fi/lastentalo/tietoa-lasten-sairauksista/lasten-painonhallinta" TargetMode="External"/><Relationship Id="rId10" Type="http://schemas.openxmlformats.org/officeDocument/2006/relationships/hyperlink" Target="https://tarmoa.fi/fi" TargetMode="External"/><Relationship Id="rId4" Type="http://schemas.openxmlformats.org/officeDocument/2006/relationships/hyperlink" Target="https://tervekoululainen.fi/" TargetMode="External"/><Relationship Id="rId9" Type="http://schemas.openxmlformats.org/officeDocument/2006/relationships/hyperlink" Target="https://sydan.fi/ammattilaispalvelu/artikkeli/materiaalia-unen-huollon-ja-stressinhallinnan-ohjauksee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3597668"/>
            <a:ext cx="9144000" cy="222715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i-FI" sz="3600" dirty="0"/>
              <a:t>Kouluikäisen lapsen ja nuoren (alle 16-v.) ylipainon hoitopolku Etelä-Pohjanmaan hyvinvointialueella</a:t>
            </a:r>
            <a:br>
              <a:rPr lang="fi-FI" dirty="0"/>
            </a:br>
            <a:br>
              <a:rPr lang="fi-FI" sz="2400" b="1" kern="1400" spc="-50" dirty="0">
                <a:effectLst/>
                <a:latin typeface="Verdana" panose="020B0604030504040204" pitchFamily="34" charset="0"/>
                <a:ea typeface="DengXian Light" panose="02010600030101010101" pitchFamily="2" charset="-122"/>
                <a:cs typeface="Times New Roman" panose="02020603050405020304" pitchFamily="18" charset="0"/>
              </a:rPr>
            </a:br>
            <a:r>
              <a:rPr lang="fi-FI" sz="2000" kern="1400" spc="-50" dirty="0">
                <a:effectLst/>
                <a:latin typeface="Verdana" panose="020B0604030504040204" pitchFamily="34" charset="0"/>
                <a:ea typeface="DengXian Light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fi-FI" sz="2000" u="sng" kern="1400" spc="-50" dirty="0">
                <a:effectLst/>
                <a:latin typeface="Verdana" panose="020B0604030504040204" pitchFamily="34" charset="0"/>
                <a:ea typeface="DengXian Light" panose="02010600030101010101" pitchFamily="2" charset="-122"/>
                <a:cs typeface="Times New Roman" panose="02020603050405020304" pitchFamily="18" charset="0"/>
              </a:rPr>
              <a:t>ohje ammattilaisille</a:t>
            </a:r>
            <a:br>
              <a:rPr lang="fi-FI" sz="1800" b="1" u="sng" kern="1400" spc="-50" dirty="0">
                <a:effectLst/>
                <a:latin typeface="Verdana" panose="020B0604030504040204" pitchFamily="34" charset="0"/>
                <a:ea typeface="DengXian Light" panose="02010600030101010101" pitchFamily="2" charset="-122"/>
                <a:cs typeface="Times New Roman" panose="02020603050405020304" pitchFamily="18" charset="0"/>
              </a:rPr>
            </a:br>
            <a:endParaRPr lang="fi-FI" u="sng" dirty="0"/>
          </a:p>
        </p:txBody>
      </p:sp>
      <p:pic>
        <p:nvPicPr>
          <p:cNvPr id="4" name="Picture 2" descr="Suomen elpymis- ja palautumissuunnitelma - Valtiovarainministeriö">
            <a:extLst>
              <a:ext uri="{FF2B5EF4-FFF2-40B4-BE49-F238E27FC236}">
                <a16:creationId xmlns:a16="http://schemas.microsoft.com/office/drawing/2014/main" id="{089E2439-B874-A658-5014-E82B6A1FC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290" y="6201624"/>
            <a:ext cx="2071420" cy="54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99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98778B-987F-9339-C55F-35DA099B7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Sisällys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4055914-DE01-8B74-C0BD-77EBD7AA1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i-FI" sz="2000" dirty="0"/>
              <a:t>Työryhmä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000" dirty="0"/>
              <a:t>Hoidon toteuttaminen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000" dirty="0"/>
              <a:t>Ylipainoinen lapsi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000" dirty="0"/>
              <a:t>Lihava lapsi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000" dirty="0"/>
              <a:t>Erityistasolle lähettämisen kriteerit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000" dirty="0"/>
              <a:t>Materiaalia ohjaukseen ja neuvontaan</a:t>
            </a:r>
          </a:p>
          <a:p>
            <a:pPr marL="457200" indent="-457200">
              <a:buFont typeface="+mj-lt"/>
              <a:buAutoNum type="arabicPeriod"/>
            </a:pPr>
            <a:endParaRPr lang="fi-FI" dirty="0"/>
          </a:p>
          <a:p>
            <a:pPr marL="457200" indent="-457200">
              <a:buFont typeface="+mj-lt"/>
              <a:buAutoNum type="arabicPeriod"/>
            </a:pPr>
            <a:endParaRPr lang="fi-FI" dirty="0"/>
          </a:p>
          <a:p>
            <a:pPr marL="457200" indent="-457200">
              <a:buFont typeface="+mj-lt"/>
              <a:buAutoNum type="arabicPeriod"/>
            </a:pPr>
            <a:endParaRPr lang="fi-FI" dirty="0"/>
          </a:p>
          <a:p>
            <a:pPr marL="457200" indent="-457200">
              <a:buFont typeface="+mj-lt"/>
              <a:buAutoNum type="arabicPeriod"/>
            </a:pPr>
            <a:endParaRPr lang="fi-FI" dirty="0"/>
          </a:p>
          <a:p>
            <a:pPr marL="457200" indent="-457200">
              <a:buFont typeface="+mj-lt"/>
              <a:buAutoNum type="arabicPeriod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9580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0FB829-99A3-D59F-AA87-F22333253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018"/>
            <a:ext cx="10515600" cy="1325563"/>
          </a:xfrm>
        </p:spPr>
        <p:txBody>
          <a:bodyPr>
            <a:normAutofit/>
          </a:bodyPr>
          <a:lstStyle/>
          <a:p>
            <a:r>
              <a:rPr lang="fi-FI" sz="3200" dirty="0"/>
              <a:t>Työryhmä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1B69BF-FC98-AAC6-08E2-885BBEAE7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erikoislääkäri, lasten ja nuorten poliklinikka</a:t>
            </a:r>
          </a:p>
          <a:p>
            <a:r>
              <a:rPr lang="fi-FI" sz="2000" dirty="0"/>
              <a:t>neuvolan vastaava terveydenhoitaja</a:t>
            </a:r>
          </a:p>
          <a:p>
            <a:r>
              <a:rPr lang="fi-FI" sz="2000" dirty="0"/>
              <a:t>asiantuntija, RRP-hanke</a:t>
            </a:r>
          </a:p>
          <a:p>
            <a:r>
              <a:rPr lang="fi-FI" sz="2000" dirty="0"/>
              <a:t>ravitsemusterapeutti</a:t>
            </a:r>
          </a:p>
          <a:p>
            <a:r>
              <a:rPr lang="fi-FI" sz="2000" dirty="0"/>
              <a:t>kehittämissuunnittelija, hyte-tiimi</a:t>
            </a:r>
          </a:p>
          <a:p>
            <a:pPr marL="0" indent="0">
              <a:buNone/>
            </a:pPr>
            <a:r>
              <a:rPr lang="fi-FI" sz="2000" dirty="0"/>
              <a:t>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80974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4CE407-7B47-D10E-47C4-27DB3B6BD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Hoidon toteuttaminen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2E9E7B7-1606-F2A2-9DE6-691679E23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216152" y="1825625"/>
            <a:ext cx="12279487" cy="4351338"/>
          </a:xfrm>
        </p:spPr>
        <p:txBody>
          <a:bodyPr>
            <a:normAutofit/>
          </a:bodyPr>
          <a:lstStyle/>
          <a:p>
            <a:pPr marL="1656080">
              <a:lnSpc>
                <a:spcPct val="150000"/>
              </a:lnSpc>
              <a:spcAft>
                <a:spcPts val="600"/>
              </a:spcAft>
            </a:pPr>
            <a:r>
              <a:rPr lang="fi-FI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Päävastuu lihavuuden ehkäisyn ja hoidon toteuttamisesta kuuluu perustasolle. </a:t>
            </a:r>
          </a:p>
          <a:p>
            <a:pPr marL="1656080">
              <a:lnSpc>
                <a:spcPct val="150000"/>
              </a:lnSpc>
              <a:spcAft>
                <a:spcPts val="600"/>
              </a:spcAft>
            </a:pPr>
            <a:r>
              <a:rPr lang="fi-FI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Lihomisen seulonta, ehkäisy ja oikea-aikainen puheeksi ottaminen ovat osa kouluterveydenhuollon terveydenedistämistyötä. </a:t>
            </a:r>
          </a:p>
          <a:p>
            <a:pPr marL="1656080">
              <a:lnSpc>
                <a:spcPct val="150000"/>
              </a:lnSpc>
              <a:spcAft>
                <a:spcPts val="600"/>
              </a:spcAft>
            </a:pPr>
            <a:r>
              <a:rPr lang="fi-FI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Huomioidaan ohjauksessa perheiden moninaisuus.</a:t>
            </a:r>
          </a:p>
          <a:p>
            <a:pPr marL="1656080">
              <a:lnSpc>
                <a:spcPct val="150000"/>
              </a:lnSpc>
              <a:spcAft>
                <a:spcPts val="600"/>
              </a:spcAft>
            </a:pPr>
            <a:r>
              <a:rPr lang="fi-FI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Erityistason konsultaatioon ja hoitoon kuuluvat ne lapset ja nuoret, jotka ovat vaikeasti lihavia tai joilla lihavuuden erotusdiagnostiikka vaatii lisätutkimuksia, tai joilla on lihavuuteen liittyviä sairauksia.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139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125872-42FF-356E-9DC6-2613B9CF4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Ylipainoinen lapsi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99750A9-06E4-74FE-4A2F-8DD4F221E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15257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i-FI" sz="1800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i-FI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ainoprosentti +20-40 %, ISO-BMI 25-30</a:t>
            </a:r>
          </a:p>
          <a:p>
            <a:pPr>
              <a:lnSpc>
                <a:spcPct val="100000"/>
              </a:lnSpc>
            </a:pPr>
            <a:r>
              <a:rPr lang="fi-FI" sz="1800" dirty="0"/>
              <a:t>Keskustellaan lapsen kanssa; kartoitetaan liikunta- ja ruokailutottumukset, ateriarytmi, ruuan laatu ja määrä, rasvaisten ja makeiden herkkujen määrä ja syöminen, liikkuminen, harrastukset, ruutuaika. </a:t>
            </a:r>
          </a:p>
          <a:p>
            <a:pPr>
              <a:lnSpc>
                <a:spcPct val="100000"/>
              </a:lnSpc>
            </a:pPr>
            <a:r>
              <a:rPr lang="fi-FI" sz="1800" dirty="0" err="1"/>
              <a:t>Kontaktoidaan</a:t>
            </a:r>
            <a:r>
              <a:rPr lang="fi-FI" sz="1800" dirty="0"/>
              <a:t> vanhemmat; kysytään voimavarat ja jaksaminen</a:t>
            </a:r>
          </a:p>
          <a:p>
            <a:pPr lvl="0"/>
            <a:r>
              <a:rPr lang="fi-FI" sz="1800" dirty="0">
                <a:solidFill>
                  <a:srgbClr val="FFC000"/>
                </a:solidFill>
              </a:rPr>
              <a:t>Kannustetaan ottamaan yhteyttä oman kunnan liikuntapalveluihin. </a:t>
            </a:r>
          </a:p>
          <a:p>
            <a:pPr lvl="0"/>
            <a:r>
              <a:rPr lang="fi-FI" sz="1800" dirty="0">
                <a:solidFill>
                  <a:srgbClr val="FFC000"/>
                </a:solidFill>
              </a:rPr>
              <a:t>Huom. 5.- ja 8.-luokan laajoissa terveystarkastuksissa on mahdollisuus ohjata kunnan liikuntaneuvontaan heikkojen </a:t>
            </a:r>
            <a:r>
              <a:rPr lang="fi-FI" sz="1800" dirty="0" err="1">
                <a:solidFill>
                  <a:srgbClr val="FFC000"/>
                </a:solidFill>
              </a:rPr>
              <a:t>Move</a:t>
            </a:r>
            <a:r>
              <a:rPr lang="fi-FI" sz="1800" dirty="0">
                <a:solidFill>
                  <a:srgbClr val="FFC000"/>
                </a:solidFill>
              </a:rPr>
              <a:t>! -tulosten perusteella, jos kunnassa on tarjolla liikuntaneuvontaa.</a:t>
            </a:r>
          </a:p>
          <a:p>
            <a:r>
              <a:rPr lang="fi-FI" sz="1800" dirty="0"/>
              <a:t>Kontrolli lievässä painonnousussa seuraavassa </a:t>
            </a:r>
            <a:r>
              <a:rPr lang="fi-FI" sz="1800" dirty="0" err="1"/>
              <a:t>tarkastuksessam</a:t>
            </a:r>
            <a:r>
              <a:rPr lang="fi-FI" sz="1800" dirty="0"/>
              <a:t> jyrkässä painonnousussa viimeistään 6 kk kuluttua</a:t>
            </a:r>
          </a:p>
        </p:txBody>
      </p:sp>
    </p:spTree>
    <p:extLst>
      <p:ext uri="{BB962C8B-B14F-4D97-AF65-F5344CB8AC3E}">
        <p14:creationId xmlns:p14="http://schemas.microsoft.com/office/powerpoint/2010/main" val="3059755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FAEA4B-F424-F08B-E2BA-19F1AE83A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Lihava lapsi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05E4C4-DC9F-A477-6F7C-5C0481E68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7196"/>
            <a:ext cx="10515600" cy="4619767"/>
          </a:xfrm>
        </p:spPr>
        <p:txBody>
          <a:bodyPr>
            <a:normAutofit/>
          </a:bodyPr>
          <a:lstStyle/>
          <a:p>
            <a:r>
              <a:rPr lang="fi-FI" sz="1800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i-FI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ainoprosentti +40–60 %, ISO-BMI 30-35</a:t>
            </a:r>
          </a:p>
          <a:p>
            <a:r>
              <a:rPr lang="fi-FI" sz="1800" dirty="0"/>
              <a:t>Keskustellaan ikätason mukaisesti lapsen/huoltajan tai nuoren kanssa; kartoitetaan elintavat. Mietitään muutoskohtia ja pyritään, että asiakas nimeää tavoitteen/tavoitteita. </a:t>
            </a:r>
          </a:p>
          <a:p>
            <a:r>
              <a:rPr lang="fi-FI" sz="1800" dirty="0">
                <a:solidFill>
                  <a:srgbClr val="FFC000"/>
                </a:solidFill>
              </a:rPr>
              <a:t>Ohjaus kunnan liikuntapalveluihin</a:t>
            </a:r>
          </a:p>
          <a:p>
            <a:pPr lvl="0"/>
            <a:r>
              <a:rPr lang="fi-FI" sz="1800" dirty="0">
                <a:solidFill>
                  <a:srgbClr val="FFC000"/>
                </a:solidFill>
              </a:rPr>
              <a:t>Huom. 5.- ja 8.-luokan laajoissa terveystarkastuksissa on mahdollisuus ohjata kunnan liikuntaneuvontaan heikkojen </a:t>
            </a:r>
            <a:r>
              <a:rPr lang="fi-FI" sz="1800" dirty="0" err="1">
                <a:solidFill>
                  <a:srgbClr val="FFC000"/>
                </a:solidFill>
              </a:rPr>
              <a:t>Move</a:t>
            </a:r>
            <a:r>
              <a:rPr lang="fi-FI" sz="1800" dirty="0">
                <a:solidFill>
                  <a:srgbClr val="FFC000"/>
                </a:solidFill>
              </a:rPr>
              <a:t>! -tulosten perusteella, jos kunnassa on tarjolla liikuntaneuvontaa.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Lääk</a:t>
            </a:r>
            <a:r>
              <a:rPr lang="fi-FI" sz="1800" dirty="0">
                <a:ea typeface="Calibri" panose="020F0502020204030204" pitchFamily="34" charset="0"/>
                <a:cs typeface="Times New Roman" panose="02020603050405020304" pitchFamily="18" charset="0"/>
              </a:rPr>
              <a:t>ärin konsultaatio, tarvittaessa lähete ravitsemusterapiaan ja/tai fysioterapiaan</a:t>
            </a:r>
            <a:endParaRPr lang="fi-FI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Kysytään huoltajien voimavarat ja jaksaminen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800" dirty="0">
                <a:ea typeface="Calibri" panose="020F0502020204030204" pitchFamily="34" charset="0"/>
                <a:cs typeface="Times New Roman" panose="02020603050405020304" pitchFamily="18" charset="0"/>
              </a:rPr>
              <a:t>Kontrolli 3 kk kuluttua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800" dirty="0">
                <a:ea typeface="Calibri" panose="020F0502020204030204" pitchFamily="34" charset="0"/>
                <a:cs typeface="Times New Roman" panose="02020603050405020304" pitchFamily="18" charset="0"/>
              </a:rPr>
              <a:t>Lääkärin vastaanotto</a:t>
            </a:r>
            <a:endParaRPr lang="fi-FI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fi-FI" sz="20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sz="24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809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F95E5B-6657-8E63-36B5-36152740C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Erityistasolle lähettämisen kriteerit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599C975-7FD6-6410-B3D5-5F77355FB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3343"/>
            <a:ext cx="10515600" cy="3923620"/>
          </a:xfrm>
        </p:spPr>
        <p:txBody>
          <a:bodyPr>
            <a:normAutofit/>
          </a:bodyPr>
          <a:lstStyle/>
          <a:p>
            <a:r>
              <a:rPr lang="fi-FI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Vaikea lihavuus (ISO-BMI ≥ 35 kg/m2) tai hyvin nopea lihominen, jos perustason elintapainterventio ei ole ollut tuloksellinen</a:t>
            </a:r>
          </a:p>
          <a:p>
            <a:r>
              <a:rPr lang="fi-FI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Muut lääketieteelliset testit</a:t>
            </a:r>
            <a:endParaRPr lang="fi-FI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 sz="18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i-FI" sz="24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23746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730C08-1D85-A1A1-8DD9-6CC05EE8D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994" y="365125"/>
            <a:ext cx="10846806" cy="1325563"/>
          </a:xfrm>
        </p:spPr>
        <p:txBody>
          <a:bodyPr>
            <a:normAutofit/>
          </a:bodyPr>
          <a:lstStyle/>
          <a:p>
            <a:r>
              <a:rPr lang="fi-FI" sz="3200" dirty="0"/>
              <a:t>Materiaalia ohjaukseen ja neuvontaan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5AD363-D0BA-A2D9-CBC7-43591B547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9211147" cy="4486275"/>
          </a:xfrm>
        </p:spPr>
        <p:txBody>
          <a:bodyPr>
            <a:normAutofit fontScale="92500"/>
          </a:bodyPr>
          <a:lstStyle/>
          <a:p>
            <a:r>
              <a:rPr lang="fi-FI" u="sng" dirty="0">
                <a:hlinkClick r:id="rId2"/>
              </a:rPr>
              <a:t>Alakoululaisen perhe - Neuvokasperhe</a:t>
            </a:r>
            <a:endParaRPr lang="fi-FI" dirty="0"/>
          </a:p>
          <a:p>
            <a:r>
              <a:rPr lang="fi-FI" u="sng" dirty="0">
                <a:hlinkClick r:id="rId3"/>
              </a:rPr>
              <a:t>5 vinkkiä, miten puhua lasten ylipainosta - Neuvokasperhe</a:t>
            </a:r>
            <a:endParaRPr lang="fi-FI" dirty="0"/>
          </a:p>
          <a:p>
            <a:r>
              <a:rPr lang="fi-FI" u="sng" dirty="0">
                <a:hlinkClick r:id="rId4"/>
              </a:rPr>
              <a:t>Etusivu - Terve koululainen</a:t>
            </a:r>
            <a:r>
              <a:rPr lang="fi-FI" u="sng" dirty="0"/>
              <a:t>  </a:t>
            </a:r>
            <a:endParaRPr lang="fi-FI" dirty="0"/>
          </a:p>
          <a:p>
            <a:r>
              <a:rPr lang="fi-FI" u="sng" dirty="0">
                <a:hlinkClick r:id="rId5"/>
              </a:rPr>
              <a:t>Lasten painonhallinta</a:t>
            </a:r>
            <a:r>
              <a:rPr lang="fi-FI" dirty="0"/>
              <a:t> (Terveyskylä-Lastentalo)</a:t>
            </a:r>
          </a:p>
          <a:p>
            <a:r>
              <a:rPr lang="fi-FI" u="sng" dirty="0">
                <a:hlinkClick r:id="rId6"/>
              </a:rPr>
              <a:t>Tietoa painonhallinnasta</a:t>
            </a:r>
            <a:r>
              <a:rPr lang="fi-FI" u="sng" dirty="0"/>
              <a:t> (Terveyskylä)</a:t>
            </a:r>
            <a:endParaRPr lang="fi-FI" dirty="0"/>
          </a:p>
          <a:p>
            <a:r>
              <a:rPr lang="fi-FI" u="sng" dirty="0">
                <a:hlinkClick r:id="rId7"/>
              </a:rPr>
              <a:t>Kuvamateriaalia ravitsemusohjaukseen - Ammattilaispalvelu</a:t>
            </a:r>
            <a:endParaRPr lang="fi-FI" dirty="0"/>
          </a:p>
          <a:p>
            <a:r>
              <a:rPr lang="fi-FI" u="sng" dirty="0">
                <a:hlinkClick r:id="rId8"/>
              </a:rPr>
              <a:t>Kuvat ja materiaali liikuntaohjauksen tukena - Ammattilaispalvelu</a:t>
            </a:r>
            <a:endParaRPr lang="fi-FI" dirty="0"/>
          </a:p>
          <a:p>
            <a:r>
              <a:rPr lang="fi-FI" u="sng" dirty="0">
                <a:hlinkClick r:id="rId9"/>
              </a:rPr>
              <a:t>Materiaalia unen huollon ja stressinhallinnan ohjaukseen - Ammattilaispalvelu</a:t>
            </a:r>
            <a:r>
              <a:rPr lang="fi-FI" dirty="0"/>
              <a:t>	</a:t>
            </a:r>
          </a:p>
          <a:p>
            <a:r>
              <a:rPr lang="fi-FI" u="sng" dirty="0">
                <a:hlinkClick r:id="rId10"/>
              </a:rPr>
              <a:t>Tarmoa - hyvinvointia arkeen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71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2CEDFEF2F2404AB625894E7C8DAC7E" ma:contentTypeVersion="18" ma:contentTypeDescription="Create a new document." ma:contentTypeScope="" ma:versionID="754176915c64649ea3d27c74e5f9b3cf">
  <xsd:schema xmlns:xsd="http://www.w3.org/2001/XMLSchema" xmlns:xs="http://www.w3.org/2001/XMLSchema" xmlns:p="http://schemas.microsoft.com/office/2006/metadata/properties" xmlns:ns2="692281f5-0e0a-42d7-acb5-914712839421" xmlns:ns3="c87c56ee-b3ca-4caa-b647-d6e05b0f467a" targetNamespace="http://schemas.microsoft.com/office/2006/metadata/properties" ma:root="true" ma:fieldsID="6c3304513fd357877834f8404bb38ff9" ns2:_="" ns3:_="">
    <xsd:import namespace="692281f5-0e0a-42d7-acb5-914712839421"/>
    <xsd:import namespace="c87c56ee-b3ca-4caa-b647-d6e05b0f46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Location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2281f5-0e0a-42d7-acb5-9147128394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e512d4ec-1b9f-41fe-b51c-c8b502c4e5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c56ee-b3ca-4caa-b647-d6e05b0f467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fd0cbda-fde9-419b-b052-34958aed2300}" ma:internalName="TaxCatchAll" ma:showField="CatchAllData" ma:web="c87c56ee-b3ca-4caa-b647-d6e05b0f46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92281f5-0e0a-42d7-acb5-914712839421">
      <Terms xmlns="http://schemas.microsoft.com/office/infopath/2007/PartnerControls"/>
    </lcf76f155ced4ddcb4097134ff3c332f>
    <TaxCatchAll xmlns="c87c56ee-b3ca-4caa-b647-d6e05b0f467a" xsi:nil="true"/>
  </documentManagement>
</p:properties>
</file>

<file path=customXml/itemProps1.xml><?xml version="1.0" encoding="utf-8"?>
<ds:datastoreItem xmlns:ds="http://schemas.openxmlformats.org/officeDocument/2006/customXml" ds:itemID="{7372B57A-213F-4989-A123-88E5872DE6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2281f5-0e0a-42d7-acb5-914712839421"/>
    <ds:schemaRef ds:uri="c87c56ee-b3ca-4caa-b647-d6e05b0f46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3F2841-7D9C-464E-8DC8-72DA7CA012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1219B3-0AF7-4C79-BC86-DF1FE141D59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87c56ee-b3ca-4caa-b647-d6e05b0f467a"/>
    <ds:schemaRef ds:uri="http://purl.org/dc/elements/1.1/"/>
    <ds:schemaRef ds:uri="http://schemas.microsoft.com/office/2006/metadata/properties"/>
    <ds:schemaRef ds:uri="692281f5-0e0a-42d7-acb5-91471283942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368</Words>
  <Application>Microsoft Office PowerPoint</Application>
  <PresentationFormat>Laajakuva</PresentationFormat>
  <Paragraphs>56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Office-teema</vt:lpstr>
      <vt:lpstr>Kouluikäisen lapsen ja nuoren (alle 16-v.) ylipainon hoitopolku Etelä-Pohjanmaan hyvinvointialueella  -ohje ammattilaisille </vt:lpstr>
      <vt:lpstr>Sisällys</vt:lpstr>
      <vt:lpstr>Työryhmä</vt:lpstr>
      <vt:lpstr>Hoidon toteuttaminen</vt:lpstr>
      <vt:lpstr>Ylipainoinen lapsi </vt:lpstr>
      <vt:lpstr>Lihava lapsi</vt:lpstr>
      <vt:lpstr>Erityistasolle lähettämisen kriteerit</vt:lpstr>
      <vt:lpstr>Materiaalia ohjaukseen ja neuvontaan</vt:lpstr>
    </vt:vector>
  </TitlesOfParts>
  <Company>EPSHP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PowerPoint-pohjan käyttö</dc:title>
  <dc:creator>Metsä-Ketelä Tuomas</dc:creator>
  <cp:lastModifiedBy>Maaria Nortunen</cp:lastModifiedBy>
  <cp:revision>17</cp:revision>
  <dcterms:created xsi:type="dcterms:W3CDTF">2022-09-19T10:31:46Z</dcterms:created>
  <dcterms:modified xsi:type="dcterms:W3CDTF">2025-09-02T12:14:23Z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0x0101005F2CEDFEF2F2404AB625894E7C8DAC7E</vt:lpwstr>
  </property>
  <property fmtid="{D5CDD505-2E9C-101B-9397-08002B2CF9AE}" pid="3" name="MediaServiceImageTags">
    <vt:lpwstr/>
  </property>
</Properties>
</file>